
<file path=[Content_Types].xml><?xml version="1.0" encoding="utf-8"?>
<Types xmlns="http://schemas.openxmlformats.org/package/2006/content-types">
  <Default Extension="xml" ContentType="application/xml"/>
  <Default Extension="svg" ContentType="image/svg+xml"/>
  <Default Extension="jpeg" ContentType="image/jpeg"/>
  <Default Extension="tiff" ContentType="image/tiff"/>
  <Default Extension="emf" ContentType="image/x-emf"/>
  <Default Extension="xlsx" ContentType="application/vnd.openxmlformats-officedocument.spreadsheetml.sheet"/>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1.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omments/comment2.xml" ContentType="application/vnd.openxmlformats-officedocument.presentationml.comment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5"/>
    <p:sldMasterId id="2147483803" r:id="rId6"/>
  </p:sldMasterIdLst>
  <p:notesMasterIdLst>
    <p:notesMasterId r:id="rId142"/>
  </p:notesMasterIdLst>
  <p:handoutMasterIdLst>
    <p:handoutMasterId r:id="rId143"/>
  </p:handoutMasterIdLst>
  <p:sldIdLst>
    <p:sldId id="432" r:id="rId7"/>
    <p:sldId id="5952" r:id="rId8"/>
    <p:sldId id="5758" r:id="rId9"/>
    <p:sldId id="5837" r:id="rId10"/>
    <p:sldId id="5867" r:id="rId11"/>
    <p:sldId id="5757" r:id="rId12"/>
    <p:sldId id="1646" r:id="rId13"/>
    <p:sldId id="1647" r:id="rId14"/>
    <p:sldId id="1648" r:id="rId15"/>
    <p:sldId id="5859" r:id="rId16"/>
    <p:sldId id="5936" r:id="rId17"/>
    <p:sldId id="5846" r:id="rId18"/>
    <p:sldId id="5910" r:id="rId19"/>
    <p:sldId id="5759" r:id="rId20"/>
    <p:sldId id="5501" r:id="rId21"/>
    <p:sldId id="5953" r:id="rId22"/>
    <p:sldId id="2930" r:id="rId23"/>
    <p:sldId id="5954" r:id="rId24"/>
    <p:sldId id="5521" r:id="rId25"/>
    <p:sldId id="2994" r:id="rId26"/>
    <p:sldId id="5866" r:id="rId27"/>
    <p:sldId id="5862" r:id="rId28"/>
    <p:sldId id="5896" r:id="rId29"/>
    <p:sldId id="5760" r:id="rId30"/>
    <p:sldId id="5762" r:id="rId31"/>
    <p:sldId id="5820" r:id="rId32"/>
    <p:sldId id="5821" r:id="rId33"/>
    <p:sldId id="5827" r:id="rId34"/>
    <p:sldId id="5764" r:id="rId35"/>
    <p:sldId id="5819" r:id="rId36"/>
    <p:sldId id="5829" r:id="rId37"/>
    <p:sldId id="5828" r:id="rId38"/>
    <p:sldId id="5807" r:id="rId39"/>
    <p:sldId id="5817" r:id="rId40"/>
    <p:sldId id="3065" r:id="rId41"/>
    <p:sldId id="5897" r:id="rId42"/>
    <p:sldId id="5765" r:id="rId43"/>
    <p:sldId id="5955" r:id="rId44"/>
    <p:sldId id="5855" r:id="rId45"/>
    <p:sldId id="411" r:id="rId46"/>
    <p:sldId id="5956" r:id="rId47"/>
    <p:sldId id="5838" r:id="rId48"/>
    <p:sldId id="5839" r:id="rId49"/>
    <p:sldId id="5836" r:id="rId50"/>
    <p:sldId id="5860" r:id="rId51"/>
    <p:sldId id="5854" r:id="rId52"/>
    <p:sldId id="5957" r:id="rId53"/>
    <p:sldId id="5958" r:id="rId54"/>
    <p:sldId id="5937" r:id="rId55"/>
    <p:sldId id="5848" r:id="rId56"/>
    <p:sldId id="5938" r:id="rId57"/>
    <p:sldId id="5939" r:id="rId58"/>
    <p:sldId id="5940" r:id="rId59"/>
    <p:sldId id="5941" r:id="rId60"/>
    <p:sldId id="5852" r:id="rId61"/>
    <p:sldId id="5842" r:id="rId62"/>
    <p:sldId id="5861" r:id="rId63"/>
    <p:sldId id="1416" r:id="rId64"/>
    <p:sldId id="1413" r:id="rId65"/>
    <p:sldId id="5780" r:id="rId66"/>
    <p:sldId id="895" r:id="rId67"/>
    <p:sldId id="1070" r:id="rId68"/>
    <p:sldId id="2814" r:id="rId69"/>
    <p:sldId id="5851" r:id="rId70"/>
    <p:sldId id="5777" r:id="rId71"/>
    <p:sldId id="5850" r:id="rId72"/>
    <p:sldId id="5857" r:id="rId73"/>
    <p:sldId id="5858" r:id="rId74"/>
    <p:sldId id="5841" r:id="rId75"/>
    <p:sldId id="5767" r:id="rId76"/>
    <p:sldId id="5930" r:id="rId77"/>
    <p:sldId id="5948" r:id="rId78"/>
    <p:sldId id="5949" r:id="rId79"/>
    <p:sldId id="5933" r:id="rId80"/>
    <p:sldId id="5934" r:id="rId81"/>
    <p:sldId id="5935" r:id="rId82"/>
    <p:sldId id="5961" r:id="rId83"/>
    <p:sldId id="5853" r:id="rId84"/>
    <p:sldId id="5768" r:id="rId85"/>
    <p:sldId id="5868" r:id="rId86"/>
    <p:sldId id="5959" r:id="rId87"/>
    <p:sldId id="5847" r:id="rId88"/>
    <p:sldId id="5781" r:id="rId89"/>
    <p:sldId id="5769" r:id="rId90"/>
    <p:sldId id="5887" r:id="rId91"/>
    <p:sldId id="5942" r:id="rId92"/>
    <p:sldId id="5511" r:id="rId93"/>
    <p:sldId id="2841" r:id="rId94"/>
    <p:sldId id="5960" r:id="rId95"/>
    <p:sldId id="5892" r:id="rId96"/>
    <p:sldId id="5893" r:id="rId97"/>
    <p:sldId id="5962" r:id="rId98"/>
    <p:sldId id="5845" r:id="rId99"/>
    <p:sldId id="5844" r:id="rId100"/>
    <p:sldId id="5944" r:id="rId101"/>
    <p:sldId id="5849" r:id="rId102"/>
    <p:sldId id="5945" r:id="rId103"/>
    <p:sldId id="5946" r:id="rId104"/>
    <p:sldId id="5947" r:id="rId105"/>
    <p:sldId id="5950" r:id="rId106"/>
    <p:sldId id="5869" r:id="rId107"/>
    <p:sldId id="5928" r:id="rId108"/>
    <p:sldId id="5929" r:id="rId109"/>
    <p:sldId id="5912" r:id="rId110"/>
    <p:sldId id="5913" r:id="rId111"/>
    <p:sldId id="5914" r:id="rId112"/>
    <p:sldId id="5915" r:id="rId113"/>
    <p:sldId id="5916" r:id="rId114"/>
    <p:sldId id="5917" r:id="rId115"/>
    <p:sldId id="5918" r:id="rId116"/>
    <p:sldId id="5919" r:id="rId117"/>
    <p:sldId id="5920" r:id="rId118"/>
    <p:sldId id="5921" r:id="rId119"/>
    <p:sldId id="5922" r:id="rId120"/>
    <p:sldId id="5924" r:id="rId121"/>
    <p:sldId id="5925" r:id="rId122"/>
    <p:sldId id="5926" r:id="rId123"/>
    <p:sldId id="5927" r:id="rId124"/>
    <p:sldId id="5830" r:id="rId125"/>
    <p:sldId id="5951" r:id="rId126"/>
    <p:sldId id="5833" r:id="rId127"/>
    <p:sldId id="1438" r:id="rId128"/>
    <p:sldId id="847" r:id="rId129"/>
    <p:sldId id="5822" r:id="rId130"/>
    <p:sldId id="5524" r:id="rId131"/>
    <p:sldId id="5512" r:id="rId132"/>
    <p:sldId id="5746" r:id="rId133"/>
    <p:sldId id="5522" r:id="rId134"/>
    <p:sldId id="5747" r:id="rId135"/>
    <p:sldId id="3155" r:id="rId136"/>
    <p:sldId id="5736" r:id="rId137"/>
    <p:sldId id="5738" r:id="rId138"/>
    <p:sldId id="5739" r:id="rId139"/>
    <p:sldId id="5740" r:id="rId140"/>
    <p:sldId id="5722" r:id="rId141"/>
  </p:sldIdLst>
  <p:sldSz cx="1219517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2969D9E-E268-4523-85A6-0EFDA18C8B36}">
          <p14:sldIdLst>
            <p14:sldId id="432"/>
            <p14:sldId id="5952"/>
            <p14:sldId id="5758"/>
            <p14:sldId id="5837"/>
            <p14:sldId id="5867"/>
            <p14:sldId id="5757"/>
            <p14:sldId id="1646"/>
            <p14:sldId id="1647"/>
            <p14:sldId id="1648"/>
            <p14:sldId id="5859"/>
            <p14:sldId id="5936"/>
            <p14:sldId id="5846"/>
            <p14:sldId id="5910"/>
          </p14:sldIdLst>
        </p14:section>
        <p14:section name="2020 Program Approach" id="{91B41AD4-9023-42A7-ACD0-528BD653E449}">
          <p14:sldIdLst>
            <p14:sldId id="5759"/>
            <p14:sldId id="5501"/>
            <p14:sldId id="5953"/>
            <p14:sldId id="2930"/>
            <p14:sldId id="5954"/>
            <p14:sldId id="5521"/>
            <p14:sldId id="2994"/>
            <p14:sldId id="5866"/>
            <p14:sldId id="5862"/>
            <p14:sldId id="5896"/>
            <p14:sldId id="5760"/>
          </p14:sldIdLst>
        </p14:section>
        <p14:section name="TAP Resources &amp; Technology" id="{7936F8E0-A6D9-4899-96AB-F28A5BA79D18}">
          <p14:sldIdLst>
            <p14:sldId id="5762"/>
            <p14:sldId id="5820"/>
            <p14:sldId id="5821"/>
            <p14:sldId id="5827"/>
            <p14:sldId id="5764"/>
            <p14:sldId id="5819"/>
            <p14:sldId id="5829"/>
            <p14:sldId id="5828"/>
            <p14:sldId id="5807"/>
            <p14:sldId id="5817"/>
            <p14:sldId id="3065"/>
            <p14:sldId id="5897"/>
          </p14:sldIdLst>
        </p14:section>
        <p14:section name="SAP Concur ABM 6 Step Process" id="{23C87D77-9EF7-4855-8087-71EA50C731AC}">
          <p14:sldIdLst>
            <p14:sldId id="5765"/>
            <p14:sldId id="5955"/>
            <p14:sldId id="5855"/>
            <p14:sldId id="411"/>
            <p14:sldId id="5956"/>
            <p14:sldId id="5838"/>
            <p14:sldId id="5839"/>
            <p14:sldId id="5836"/>
            <p14:sldId id="5860"/>
            <p14:sldId id="5854"/>
            <p14:sldId id="5957"/>
            <p14:sldId id="5958"/>
            <p14:sldId id="5937"/>
            <p14:sldId id="5848"/>
            <p14:sldId id="5938"/>
            <p14:sldId id="5939"/>
            <p14:sldId id="5940"/>
            <p14:sldId id="5941"/>
            <p14:sldId id="5852"/>
            <p14:sldId id="5842"/>
            <p14:sldId id="5861"/>
            <p14:sldId id="1416"/>
            <p14:sldId id="1413"/>
            <p14:sldId id="5780"/>
            <p14:sldId id="895"/>
            <p14:sldId id="1070"/>
            <p14:sldId id="2814"/>
            <p14:sldId id="5851"/>
            <p14:sldId id="5777"/>
            <p14:sldId id="5850"/>
            <p14:sldId id="5857"/>
            <p14:sldId id="5858"/>
            <p14:sldId id="5841"/>
            <p14:sldId id="5767"/>
            <p14:sldId id="5930"/>
            <p14:sldId id="5948"/>
            <p14:sldId id="5949"/>
            <p14:sldId id="5933"/>
            <p14:sldId id="5934"/>
            <p14:sldId id="5935"/>
            <p14:sldId id="5961"/>
            <p14:sldId id="5853"/>
            <p14:sldId id="5768"/>
            <p14:sldId id="5868"/>
            <p14:sldId id="5959"/>
            <p14:sldId id="5847"/>
            <p14:sldId id="5781"/>
            <p14:sldId id="5769"/>
            <p14:sldId id="5887"/>
            <p14:sldId id="5942"/>
            <p14:sldId id="5511"/>
            <p14:sldId id="2841"/>
            <p14:sldId id="5960"/>
            <p14:sldId id="5892"/>
            <p14:sldId id="5893"/>
            <p14:sldId id="5962"/>
            <p14:sldId id="5845"/>
            <p14:sldId id="5844"/>
            <p14:sldId id="5944"/>
            <p14:sldId id="5849"/>
            <p14:sldId id="5945"/>
            <p14:sldId id="5946"/>
            <p14:sldId id="5947"/>
            <p14:sldId id="5950"/>
          </p14:sldIdLst>
        </p14:section>
        <p14:section name="TAP ABM Content" id="{72BB97AD-D5B7-469E-B0C8-7A0631191395}">
          <p14:sldIdLst>
            <p14:sldId id="5869"/>
            <p14:sldId id="5928"/>
            <p14:sldId id="5929"/>
            <p14:sldId id="5912"/>
            <p14:sldId id="5913"/>
            <p14:sldId id="5914"/>
            <p14:sldId id="5915"/>
            <p14:sldId id="5916"/>
            <p14:sldId id="5917"/>
            <p14:sldId id="5918"/>
            <p14:sldId id="5919"/>
            <p14:sldId id="5920"/>
            <p14:sldId id="5921"/>
            <p14:sldId id="5922"/>
            <p14:sldId id="5924"/>
            <p14:sldId id="5925"/>
            <p14:sldId id="5926"/>
            <p14:sldId id="5927"/>
            <p14:sldId id="5830"/>
            <p14:sldId id="5951"/>
          </p14:sldIdLst>
        </p14:section>
        <p14:section name="APPENDIX" id="{0C4CB1C7-95C7-4A2E-89EC-D0E0B9A33B2D}">
          <p14:sldIdLst>
            <p14:sldId id="5833"/>
            <p14:sldId id="1438"/>
            <p14:sldId id="847"/>
            <p14:sldId id="5822"/>
            <p14:sldId id="5524"/>
            <p14:sldId id="5512"/>
            <p14:sldId id="5746"/>
            <p14:sldId id="5522"/>
            <p14:sldId id="5747"/>
            <p14:sldId id="3155"/>
            <p14:sldId id="5736"/>
            <p14:sldId id="5738"/>
            <p14:sldId id="5739"/>
            <p14:sldId id="5740"/>
            <p14:sldId id="5722"/>
          </p14:sldIdLst>
        </p14:section>
      </p14:sectionLst>
    </p:ext>
    <p:ext uri="{EFAFB233-063F-42B5-8137-9DF3F51BA10A}">
      <p15:sldGuideLst xmlns:p15="http://schemas.microsoft.com/office/powerpoint/2012/main">
        <p15:guide id="1" pos="3841"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cmAuthor id="2" name="John Holland" initials="JH" lastIdx="65" clrIdx="1">
    <p:extLst/>
  </p:cmAuthor>
  <p:cmAuthor id="3" name="Scott Grand" initials="SG" lastIdx="36" clrIdx="2"/>
  <p:cmAuthor id="4" name="Burroughs, Alicia" initials="BA" lastIdx="7" clrIdx="3">
    <p:extLst/>
  </p:cmAuthor>
  <p:cmAuthor id="5" name="Kamstra, Denise" initials="KD" lastIdx="26" clrIdx="4">
    <p:extLst/>
  </p:cmAuthor>
  <p:cmAuthor id="6" name="Kolp, Stephanie" initials="KS" lastIdx="0"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AE00"/>
    <a:srgbClr val="008FD3"/>
    <a:srgbClr val="BD008B"/>
    <a:srgbClr val="EB7300"/>
    <a:srgbClr val="000000"/>
    <a:srgbClr val="FFFFFF"/>
    <a:srgbClr val="92C839"/>
    <a:srgbClr val="960982"/>
    <a:srgbClr val="F99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A6AC99-8C7D-C5D2-D49F-C2D9E41E6D0F}" v="1" dt="2020-01-17T12:17:53.965"/>
    <p1510:client id="{9BB84EAD-4F9D-2679-A644-D8720991E132}" v="91" dt="2020-01-17T17:29:58.908"/>
    <p1510:client id="{F5B0E451-E0D9-4556-3C90-521956A69198}" v="236" dt="2020-01-17T18:16:12.878"/>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9"/>
    <p:restoredTop sz="94629"/>
  </p:normalViewPr>
  <p:slideViewPr>
    <p:cSldViewPr snapToGrid="0">
      <p:cViewPr varScale="1">
        <p:scale>
          <a:sx n="89" d="100"/>
          <a:sy n="89" d="100"/>
        </p:scale>
        <p:origin x="176" y="480"/>
      </p:cViewPr>
      <p:guideLst>
        <p:guide pos="3841"/>
        <p:guide orient="horz" pos="216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4.xml"/><Relationship Id="rId11" Type="http://schemas.openxmlformats.org/officeDocument/2006/relationships/slide" Target="slides/slide5.xml"/><Relationship Id="rId12" Type="http://schemas.openxmlformats.org/officeDocument/2006/relationships/slide" Target="slides/slide6.xml"/><Relationship Id="rId13" Type="http://schemas.openxmlformats.org/officeDocument/2006/relationships/slide" Target="slides/slide7.xml"/><Relationship Id="rId14" Type="http://schemas.openxmlformats.org/officeDocument/2006/relationships/slide" Target="slides/slide8.xml"/><Relationship Id="rId15" Type="http://schemas.openxmlformats.org/officeDocument/2006/relationships/slide" Target="slides/slide9.xml"/><Relationship Id="rId16" Type="http://schemas.openxmlformats.org/officeDocument/2006/relationships/slide" Target="slides/slide10.xml"/><Relationship Id="rId17" Type="http://schemas.openxmlformats.org/officeDocument/2006/relationships/slide" Target="slides/slide11.xml"/><Relationship Id="rId18" Type="http://schemas.openxmlformats.org/officeDocument/2006/relationships/slide" Target="slides/slide12.xml"/><Relationship Id="rId19" Type="http://schemas.openxmlformats.org/officeDocument/2006/relationships/slide" Target="slides/slide13.xml"/><Relationship Id="rId60" Type="http://schemas.openxmlformats.org/officeDocument/2006/relationships/slide" Target="slides/slide54.xml"/><Relationship Id="rId61" Type="http://schemas.openxmlformats.org/officeDocument/2006/relationships/slide" Target="slides/slide55.xml"/><Relationship Id="rId62" Type="http://schemas.openxmlformats.org/officeDocument/2006/relationships/slide" Target="slides/slide56.xml"/><Relationship Id="rId63" Type="http://schemas.openxmlformats.org/officeDocument/2006/relationships/slide" Target="slides/slide57.xml"/><Relationship Id="rId64" Type="http://schemas.openxmlformats.org/officeDocument/2006/relationships/slide" Target="slides/slide58.xml"/><Relationship Id="rId65" Type="http://schemas.openxmlformats.org/officeDocument/2006/relationships/slide" Target="slides/slide59.xml"/><Relationship Id="rId66" Type="http://schemas.openxmlformats.org/officeDocument/2006/relationships/slide" Target="slides/slide60.xml"/><Relationship Id="rId67" Type="http://schemas.openxmlformats.org/officeDocument/2006/relationships/slide" Target="slides/slide61.xml"/><Relationship Id="rId68" Type="http://schemas.openxmlformats.org/officeDocument/2006/relationships/slide" Target="slides/slide62.xml"/><Relationship Id="rId69" Type="http://schemas.openxmlformats.org/officeDocument/2006/relationships/slide" Target="slides/slide63.xml"/><Relationship Id="rId120" Type="http://schemas.openxmlformats.org/officeDocument/2006/relationships/slide" Target="slides/slide114.xml"/><Relationship Id="rId121" Type="http://schemas.openxmlformats.org/officeDocument/2006/relationships/slide" Target="slides/slide115.xml"/><Relationship Id="rId122" Type="http://schemas.openxmlformats.org/officeDocument/2006/relationships/slide" Target="slides/slide116.xml"/><Relationship Id="rId123" Type="http://schemas.openxmlformats.org/officeDocument/2006/relationships/slide" Target="slides/slide117.xml"/><Relationship Id="rId124" Type="http://schemas.openxmlformats.org/officeDocument/2006/relationships/slide" Target="slides/slide118.xml"/><Relationship Id="rId125" Type="http://schemas.openxmlformats.org/officeDocument/2006/relationships/slide" Target="slides/slide119.xml"/><Relationship Id="rId126" Type="http://schemas.openxmlformats.org/officeDocument/2006/relationships/slide" Target="slides/slide120.xml"/><Relationship Id="rId127" Type="http://schemas.openxmlformats.org/officeDocument/2006/relationships/slide" Target="slides/slide121.xml"/><Relationship Id="rId128" Type="http://schemas.openxmlformats.org/officeDocument/2006/relationships/slide" Target="slides/slide122.xml"/><Relationship Id="rId129" Type="http://schemas.openxmlformats.org/officeDocument/2006/relationships/slide" Target="slides/slide12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90" Type="http://schemas.openxmlformats.org/officeDocument/2006/relationships/slide" Target="slides/slide84.xml"/><Relationship Id="rId91" Type="http://schemas.openxmlformats.org/officeDocument/2006/relationships/slide" Target="slides/slide85.xml"/><Relationship Id="rId92" Type="http://schemas.openxmlformats.org/officeDocument/2006/relationships/slide" Target="slides/slide86.xml"/><Relationship Id="rId93" Type="http://schemas.openxmlformats.org/officeDocument/2006/relationships/slide" Target="slides/slide87.xml"/><Relationship Id="rId94" Type="http://schemas.openxmlformats.org/officeDocument/2006/relationships/slide" Target="slides/slide88.xml"/><Relationship Id="rId95" Type="http://schemas.openxmlformats.org/officeDocument/2006/relationships/slide" Target="slides/slide89.xml"/><Relationship Id="rId96" Type="http://schemas.openxmlformats.org/officeDocument/2006/relationships/slide" Target="slides/slide90.xml"/><Relationship Id="rId101" Type="http://schemas.openxmlformats.org/officeDocument/2006/relationships/slide" Target="slides/slide95.xml"/><Relationship Id="rId102" Type="http://schemas.openxmlformats.org/officeDocument/2006/relationships/slide" Target="slides/slide96.xml"/><Relationship Id="rId103" Type="http://schemas.openxmlformats.org/officeDocument/2006/relationships/slide" Target="slides/slide97.xml"/><Relationship Id="rId104" Type="http://schemas.openxmlformats.org/officeDocument/2006/relationships/slide" Target="slides/slide98.xml"/><Relationship Id="rId105" Type="http://schemas.openxmlformats.org/officeDocument/2006/relationships/slide" Target="slides/slide99.xml"/><Relationship Id="rId106" Type="http://schemas.openxmlformats.org/officeDocument/2006/relationships/slide" Target="slides/slide100.xml"/><Relationship Id="rId107" Type="http://schemas.openxmlformats.org/officeDocument/2006/relationships/slide" Target="slides/slide101.xml"/><Relationship Id="rId108" Type="http://schemas.openxmlformats.org/officeDocument/2006/relationships/slide" Target="slides/slide102.xml"/><Relationship Id="rId109" Type="http://schemas.openxmlformats.org/officeDocument/2006/relationships/slide" Target="slides/slide103.xml"/><Relationship Id="rId97" Type="http://schemas.openxmlformats.org/officeDocument/2006/relationships/slide" Target="slides/slide91.xml"/><Relationship Id="rId98" Type="http://schemas.openxmlformats.org/officeDocument/2006/relationships/slide" Target="slides/slide92.xml"/><Relationship Id="rId99" Type="http://schemas.openxmlformats.org/officeDocument/2006/relationships/slide" Target="slides/slide93.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100" Type="http://schemas.openxmlformats.org/officeDocument/2006/relationships/slide" Target="slides/slide94.xml"/><Relationship Id="rId20" Type="http://schemas.openxmlformats.org/officeDocument/2006/relationships/slide" Target="slides/slide14.xml"/><Relationship Id="rId21" Type="http://schemas.openxmlformats.org/officeDocument/2006/relationships/slide" Target="slides/slide15.xml"/><Relationship Id="rId22" Type="http://schemas.openxmlformats.org/officeDocument/2006/relationships/slide" Target="slides/slide16.xml"/><Relationship Id="rId70" Type="http://schemas.openxmlformats.org/officeDocument/2006/relationships/slide" Target="slides/slide64.xml"/><Relationship Id="rId71" Type="http://schemas.openxmlformats.org/officeDocument/2006/relationships/slide" Target="slides/slide65.xml"/><Relationship Id="rId72" Type="http://schemas.openxmlformats.org/officeDocument/2006/relationships/slide" Target="slides/slide66.xml"/><Relationship Id="rId73" Type="http://schemas.openxmlformats.org/officeDocument/2006/relationships/slide" Target="slides/slide67.xml"/><Relationship Id="rId74" Type="http://schemas.openxmlformats.org/officeDocument/2006/relationships/slide" Target="slides/slide68.xml"/><Relationship Id="rId75" Type="http://schemas.openxmlformats.org/officeDocument/2006/relationships/slide" Target="slides/slide69.xml"/><Relationship Id="rId76" Type="http://schemas.openxmlformats.org/officeDocument/2006/relationships/slide" Target="slides/slide70.xml"/><Relationship Id="rId77" Type="http://schemas.openxmlformats.org/officeDocument/2006/relationships/slide" Target="slides/slide71.xml"/><Relationship Id="rId78" Type="http://schemas.openxmlformats.org/officeDocument/2006/relationships/slide" Target="slides/slide72.xml"/><Relationship Id="rId79" Type="http://schemas.openxmlformats.org/officeDocument/2006/relationships/slide" Target="slides/slide73.xml"/><Relationship Id="rId23" Type="http://schemas.openxmlformats.org/officeDocument/2006/relationships/slide" Target="slides/slide17.xml"/><Relationship Id="rId24" Type="http://schemas.openxmlformats.org/officeDocument/2006/relationships/slide" Target="slides/slide18.xml"/><Relationship Id="rId25" Type="http://schemas.openxmlformats.org/officeDocument/2006/relationships/slide" Target="slides/slide19.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130" Type="http://schemas.openxmlformats.org/officeDocument/2006/relationships/slide" Target="slides/slide124.xml"/><Relationship Id="rId131" Type="http://schemas.openxmlformats.org/officeDocument/2006/relationships/slide" Target="slides/slide125.xml"/><Relationship Id="rId132" Type="http://schemas.openxmlformats.org/officeDocument/2006/relationships/slide" Target="slides/slide126.xml"/><Relationship Id="rId133" Type="http://schemas.openxmlformats.org/officeDocument/2006/relationships/slide" Target="slides/slide127.xml"/><Relationship Id="rId134" Type="http://schemas.openxmlformats.org/officeDocument/2006/relationships/slide" Target="slides/slide128.xml"/><Relationship Id="rId135" Type="http://schemas.openxmlformats.org/officeDocument/2006/relationships/slide" Target="slides/slide129.xml"/><Relationship Id="rId136" Type="http://schemas.openxmlformats.org/officeDocument/2006/relationships/slide" Target="slides/slide130.xml"/><Relationship Id="rId137" Type="http://schemas.openxmlformats.org/officeDocument/2006/relationships/slide" Target="slides/slide131.xml"/><Relationship Id="rId138" Type="http://schemas.openxmlformats.org/officeDocument/2006/relationships/slide" Target="slides/slide132.xml"/><Relationship Id="rId139" Type="http://schemas.openxmlformats.org/officeDocument/2006/relationships/slide" Target="slides/slide133.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59" Type="http://schemas.openxmlformats.org/officeDocument/2006/relationships/slide" Target="slides/slide53.xml"/><Relationship Id="rId110" Type="http://schemas.openxmlformats.org/officeDocument/2006/relationships/slide" Target="slides/slide104.xml"/><Relationship Id="rId111" Type="http://schemas.openxmlformats.org/officeDocument/2006/relationships/slide" Target="slides/slide105.xml"/><Relationship Id="rId112" Type="http://schemas.openxmlformats.org/officeDocument/2006/relationships/slide" Target="slides/slide106.xml"/><Relationship Id="rId113" Type="http://schemas.openxmlformats.org/officeDocument/2006/relationships/slide" Target="slides/slide107.xml"/><Relationship Id="rId114" Type="http://schemas.openxmlformats.org/officeDocument/2006/relationships/slide" Target="slides/slide108.xml"/><Relationship Id="rId115" Type="http://schemas.openxmlformats.org/officeDocument/2006/relationships/slide" Target="slides/slide109.xml"/><Relationship Id="rId116" Type="http://schemas.openxmlformats.org/officeDocument/2006/relationships/slide" Target="slides/slide110.xml"/><Relationship Id="rId117" Type="http://schemas.openxmlformats.org/officeDocument/2006/relationships/slide" Target="slides/slide111.xml"/><Relationship Id="rId118" Type="http://schemas.openxmlformats.org/officeDocument/2006/relationships/slide" Target="slides/slide112.xml"/><Relationship Id="rId119" Type="http://schemas.openxmlformats.org/officeDocument/2006/relationships/slide" Target="slides/slide113.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80" Type="http://schemas.openxmlformats.org/officeDocument/2006/relationships/slide" Target="slides/slide74.xml"/><Relationship Id="rId81" Type="http://schemas.openxmlformats.org/officeDocument/2006/relationships/slide" Target="slides/slide75.xml"/><Relationship Id="rId82" Type="http://schemas.openxmlformats.org/officeDocument/2006/relationships/slide" Target="slides/slide76.xml"/><Relationship Id="rId83" Type="http://schemas.openxmlformats.org/officeDocument/2006/relationships/slide" Target="slides/slide77.xml"/><Relationship Id="rId84" Type="http://schemas.openxmlformats.org/officeDocument/2006/relationships/slide" Target="slides/slide78.xml"/><Relationship Id="rId85" Type="http://schemas.openxmlformats.org/officeDocument/2006/relationships/slide" Target="slides/slide79.xml"/><Relationship Id="rId86" Type="http://schemas.openxmlformats.org/officeDocument/2006/relationships/slide" Target="slides/slide80.xml"/><Relationship Id="rId87" Type="http://schemas.openxmlformats.org/officeDocument/2006/relationships/slide" Target="slides/slide81.xml"/><Relationship Id="rId88" Type="http://schemas.openxmlformats.org/officeDocument/2006/relationships/slide" Target="slides/slide82.xml"/><Relationship Id="rId89" Type="http://schemas.openxmlformats.org/officeDocument/2006/relationships/slide" Target="slides/slide83.xml"/><Relationship Id="rId140" Type="http://schemas.openxmlformats.org/officeDocument/2006/relationships/slide" Target="slides/slide134.xml"/><Relationship Id="rId141" Type="http://schemas.openxmlformats.org/officeDocument/2006/relationships/slide" Target="slides/slide135.xml"/><Relationship Id="rId142" Type="http://schemas.openxmlformats.org/officeDocument/2006/relationships/notesMaster" Target="notesMasters/notesMaster1.xml"/><Relationship Id="rId143" Type="http://schemas.openxmlformats.org/officeDocument/2006/relationships/handoutMaster" Target="handoutMasters/handoutMaster1.xml"/><Relationship Id="rId144" Type="http://schemas.openxmlformats.org/officeDocument/2006/relationships/commentAuthors" Target="commentAuthors.xml"/><Relationship Id="rId145" Type="http://schemas.openxmlformats.org/officeDocument/2006/relationships/presProps" Target="presProps.xml"/><Relationship Id="rId146" Type="http://schemas.openxmlformats.org/officeDocument/2006/relationships/viewProps" Target="viewProps.xml"/><Relationship Id="rId147" Type="http://schemas.openxmlformats.org/officeDocument/2006/relationships/theme" Target="theme/theme1.xml"/><Relationship Id="rId148" Type="http://schemas.openxmlformats.org/officeDocument/2006/relationships/tableStyles" Target="tableStyles.xml"/><Relationship Id="rId149"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Ad Group</c:v>
                </c:pt>
              </c:strCache>
            </c:strRef>
          </c:tx>
          <c:spPr>
            <a:ln w="28575" cap="rnd">
              <a:solidFill>
                <a:schemeClr val="accent1"/>
              </a:solidFill>
              <a:round/>
            </a:ln>
            <a:effectLst/>
          </c:spPr>
          <c:marker>
            <c:symbol val="none"/>
          </c:marker>
          <c:dLbls>
            <c:dLbl>
              <c:idx val="0"/>
              <c:delete val="1"/>
              <c:extLst xmlns:c16r2="http://schemas.microsoft.com/office/drawing/2015/06/chart">
                <c:ext xmlns:c16="http://schemas.microsoft.com/office/drawing/2014/chart" uri="{C3380CC4-5D6E-409C-BE32-E72D297353CC}">
                  <c16:uniqueId val="{00000000-3E95-1A48-8ABE-A3EA2EDB8168}"/>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1-3E95-1A48-8ABE-A3EA2EDB8168}"/>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2-3E95-1A48-8ABE-A3EA2EDB8168}"/>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3-3E95-1A48-8ABE-A3EA2EDB8168}"/>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Jun. '19</c:v>
                </c:pt>
                <c:pt idx="1">
                  <c:v>Jun.-Jul. '19</c:v>
                </c:pt>
                <c:pt idx="2">
                  <c:v>Jun.-Aug. '19</c:v>
                </c:pt>
                <c:pt idx="3">
                  <c:v>Jun.-Sep. '19</c:v>
                </c:pt>
                <c:pt idx="4">
                  <c:v>Jun.-Oct. '19</c:v>
                </c:pt>
              </c:strCache>
            </c:strRef>
          </c:cat>
          <c:val>
            <c:numRef>
              <c:f>Sheet1!$B$2:$B$6</c:f>
              <c:numCache>
                <c:formatCode>General</c:formatCode>
                <c:ptCount val="5"/>
                <c:pt idx="0">
                  <c:v>101.0</c:v>
                </c:pt>
                <c:pt idx="1">
                  <c:v>179.0</c:v>
                </c:pt>
                <c:pt idx="2">
                  <c:v>250.0</c:v>
                </c:pt>
                <c:pt idx="3">
                  <c:v>358.0</c:v>
                </c:pt>
                <c:pt idx="4">
                  <c:v>437.0</c:v>
                </c:pt>
              </c:numCache>
            </c:numRef>
          </c:val>
          <c:smooth val="0"/>
          <c:extLst xmlns:c16r2="http://schemas.microsoft.com/office/drawing/2015/06/chart">
            <c:ext xmlns:c16="http://schemas.microsoft.com/office/drawing/2014/chart" uri="{C3380CC4-5D6E-409C-BE32-E72D297353CC}">
              <c16:uniqueId val="{00000004-3E95-1A48-8ABE-A3EA2EDB8168}"/>
            </c:ext>
          </c:extLst>
        </c:ser>
        <c:ser>
          <c:idx val="1"/>
          <c:order val="1"/>
          <c:tx>
            <c:strRef>
              <c:f>Sheet1!$C$1</c:f>
              <c:strCache>
                <c:ptCount val="1"/>
                <c:pt idx="0">
                  <c:v>Cohort</c:v>
                </c:pt>
              </c:strCache>
            </c:strRef>
          </c:tx>
          <c:spPr>
            <a:ln w="28575" cap="rnd">
              <a:solidFill>
                <a:schemeClr val="accent2"/>
              </a:solidFill>
              <a:round/>
            </a:ln>
            <a:effectLst/>
          </c:spPr>
          <c:marker>
            <c:symbol val="none"/>
          </c:marker>
          <c:dLbls>
            <c:dLbl>
              <c:idx val="0"/>
              <c:delete val="1"/>
              <c:extLst xmlns:c16r2="http://schemas.microsoft.com/office/drawing/2015/06/chart">
                <c:ext xmlns:c16="http://schemas.microsoft.com/office/drawing/2014/chart" uri="{C3380CC4-5D6E-409C-BE32-E72D297353CC}">
                  <c16:uniqueId val="{00000005-3E95-1A48-8ABE-A3EA2EDB8168}"/>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6-3E95-1A48-8ABE-A3EA2EDB8168}"/>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7-3E95-1A48-8ABE-A3EA2EDB8168}"/>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8-3E95-1A48-8ABE-A3EA2EDB8168}"/>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Jun. '19</c:v>
                </c:pt>
                <c:pt idx="1">
                  <c:v>Jun.-Jul. '19</c:v>
                </c:pt>
                <c:pt idx="2">
                  <c:v>Jun.-Aug. '19</c:v>
                </c:pt>
                <c:pt idx="3">
                  <c:v>Jun.-Sep. '19</c:v>
                </c:pt>
                <c:pt idx="4">
                  <c:v>Jun.-Oct. '19</c:v>
                </c:pt>
              </c:strCache>
            </c:strRef>
          </c:cat>
          <c:val>
            <c:numRef>
              <c:f>Sheet1!$C$2:$C$6</c:f>
              <c:numCache>
                <c:formatCode>General</c:formatCode>
                <c:ptCount val="5"/>
                <c:pt idx="0">
                  <c:v>47.0</c:v>
                </c:pt>
                <c:pt idx="1">
                  <c:v>91.0</c:v>
                </c:pt>
                <c:pt idx="2">
                  <c:v>147.0</c:v>
                </c:pt>
                <c:pt idx="3">
                  <c:v>188.0</c:v>
                </c:pt>
                <c:pt idx="4">
                  <c:v>226.0</c:v>
                </c:pt>
              </c:numCache>
            </c:numRef>
          </c:val>
          <c:smooth val="0"/>
          <c:extLst xmlns:c16r2="http://schemas.microsoft.com/office/drawing/2015/06/chart">
            <c:ext xmlns:c16="http://schemas.microsoft.com/office/drawing/2014/chart" uri="{C3380CC4-5D6E-409C-BE32-E72D297353CC}">
              <c16:uniqueId val="{00000009-3E95-1A48-8ABE-A3EA2EDB8168}"/>
            </c:ext>
          </c:extLst>
        </c:ser>
        <c:dLbls>
          <c:showLegendKey val="0"/>
          <c:showVal val="0"/>
          <c:showCatName val="0"/>
          <c:showSerName val="0"/>
          <c:showPercent val="0"/>
          <c:showBubbleSize val="0"/>
        </c:dLbls>
        <c:smooth val="0"/>
        <c:axId val="1351914816"/>
        <c:axId val="1352234160"/>
      </c:lineChart>
      <c:catAx>
        <c:axId val="1351914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2234160"/>
        <c:crosses val="autoZero"/>
        <c:auto val="1"/>
        <c:lblAlgn val="ctr"/>
        <c:lblOffset val="100"/>
        <c:noMultiLvlLbl val="0"/>
      </c:catAx>
      <c:valAx>
        <c:axId val="1352234160"/>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t>Opportunities Created</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519148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Ad Group</c:v>
                </c:pt>
              </c:strCache>
            </c:strRef>
          </c:tx>
          <c:spPr>
            <a:ln w="28575" cap="rnd">
              <a:solidFill>
                <a:schemeClr val="accent1"/>
              </a:solidFill>
              <a:round/>
            </a:ln>
            <a:effectLst/>
          </c:spPr>
          <c:marker>
            <c:symbol val="none"/>
          </c:marker>
          <c:dLbls>
            <c:dLbl>
              <c:idx val="0"/>
              <c:delete val="1"/>
              <c:extLst xmlns:c16r2="http://schemas.microsoft.com/office/drawing/2015/06/chart">
                <c:ext xmlns:c16="http://schemas.microsoft.com/office/drawing/2014/chart" uri="{C3380CC4-5D6E-409C-BE32-E72D297353CC}">
                  <c16:uniqueId val="{00000000-7BB0-084F-AFF9-6C11A3120807}"/>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1-7BB0-084F-AFF9-6C11A3120807}"/>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2-7BB0-084F-AFF9-6C11A3120807}"/>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3-7BB0-084F-AFF9-6C11A3120807}"/>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Jun. '19</c:v>
                </c:pt>
                <c:pt idx="1">
                  <c:v>Jun.-Jul. '19</c:v>
                </c:pt>
                <c:pt idx="2">
                  <c:v>Jun.-Aug. '19</c:v>
                </c:pt>
                <c:pt idx="3">
                  <c:v>Jun.-Sep. '19</c:v>
                </c:pt>
                <c:pt idx="4">
                  <c:v>Jun.-Oct. '19</c:v>
                </c:pt>
              </c:strCache>
            </c:strRef>
          </c:cat>
          <c:val>
            <c:numRef>
              <c:f>Sheet1!$B$2:$B$6</c:f>
              <c:numCache>
                <c:formatCode>_("$"* #,##0.00_);_("$"* \(#,##0.00\);_("$"* "-"??_);_(@_)</c:formatCode>
                <c:ptCount val="5"/>
                <c:pt idx="0">
                  <c:v>48071.165</c:v>
                </c:pt>
                <c:pt idx="1">
                  <c:v>60723.806</c:v>
                </c:pt>
                <c:pt idx="2">
                  <c:v>77600.428</c:v>
                </c:pt>
                <c:pt idx="3">
                  <c:v>126504.836</c:v>
                </c:pt>
                <c:pt idx="4">
                  <c:v>150793.359</c:v>
                </c:pt>
              </c:numCache>
            </c:numRef>
          </c:val>
          <c:smooth val="0"/>
          <c:extLst xmlns:c16r2="http://schemas.microsoft.com/office/drawing/2015/06/chart">
            <c:ext xmlns:c16="http://schemas.microsoft.com/office/drawing/2014/chart" uri="{C3380CC4-5D6E-409C-BE32-E72D297353CC}">
              <c16:uniqueId val="{00000004-7BB0-084F-AFF9-6C11A3120807}"/>
            </c:ext>
          </c:extLst>
        </c:ser>
        <c:ser>
          <c:idx val="1"/>
          <c:order val="1"/>
          <c:tx>
            <c:strRef>
              <c:f>Sheet1!$C$1</c:f>
              <c:strCache>
                <c:ptCount val="1"/>
                <c:pt idx="0">
                  <c:v>Cohort</c:v>
                </c:pt>
              </c:strCache>
            </c:strRef>
          </c:tx>
          <c:spPr>
            <a:ln w="28575" cap="rnd">
              <a:solidFill>
                <a:schemeClr val="accent2"/>
              </a:solidFill>
              <a:round/>
            </a:ln>
            <a:effectLst/>
          </c:spPr>
          <c:marker>
            <c:symbol val="none"/>
          </c:marker>
          <c:dLbls>
            <c:dLbl>
              <c:idx val="0"/>
              <c:delete val="1"/>
              <c:extLst xmlns:c16r2="http://schemas.microsoft.com/office/drawing/2015/06/chart">
                <c:ext xmlns:c16="http://schemas.microsoft.com/office/drawing/2014/chart" uri="{C3380CC4-5D6E-409C-BE32-E72D297353CC}">
                  <c16:uniqueId val="{00000005-7BB0-084F-AFF9-6C11A3120807}"/>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6-7BB0-084F-AFF9-6C11A3120807}"/>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7-7BB0-084F-AFF9-6C11A3120807}"/>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8-7BB0-084F-AFF9-6C11A3120807}"/>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Jun. '19</c:v>
                </c:pt>
                <c:pt idx="1">
                  <c:v>Jun.-Jul. '19</c:v>
                </c:pt>
                <c:pt idx="2">
                  <c:v>Jun.-Aug. '19</c:v>
                </c:pt>
                <c:pt idx="3">
                  <c:v>Jun.-Sep. '19</c:v>
                </c:pt>
                <c:pt idx="4">
                  <c:v>Jun.-Oct. '19</c:v>
                </c:pt>
              </c:strCache>
            </c:strRef>
          </c:cat>
          <c:val>
            <c:numRef>
              <c:f>Sheet1!$C$2:$C$6</c:f>
              <c:numCache>
                <c:formatCode>_("$"* #,##0.00_);_("$"* \(#,##0.00\);_("$"* "-"??_);_(@_)</c:formatCode>
                <c:ptCount val="5"/>
                <c:pt idx="0">
                  <c:v>23749.548</c:v>
                </c:pt>
                <c:pt idx="1">
                  <c:v>33155.807</c:v>
                </c:pt>
                <c:pt idx="2">
                  <c:v>46810.944</c:v>
                </c:pt>
                <c:pt idx="3">
                  <c:v>84788.21</c:v>
                </c:pt>
                <c:pt idx="4">
                  <c:v>92511.86200000001</c:v>
                </c:pt>
              </c:numCache>
            </c:numRef>
          </c:val>
          <c:smooth val="0"/>
          <c:extLst xmlns:c16r2="http://schemas.microsoft.com/office/drawing/2015/06/chart">
            <c:ext xmlns:c16="http://schemas.microsoft.com/office/drawing/2014/chart" uri="{C3380CC4-5D6E-409C-BE32-E72D297353CC}">
              <c16:uniqueId val="{00000009-7BB0-084F-AFF9-6C11A3120807}"/>
            </c:ext>
          </c:extLst>
        </c:ser>
        <c:dLbls>
          <c:showLegendKey val="0"/>
          <c:showVal val="0"/>
          <c:showCatName val="0"/>
          <c:showSerName val="0"/>
          <c:showPercent val="0"/>
          <c:showBubbleSize val="0"/>
        </c:dLbls>
        <c:smooth val="0"/>
        <c:axId val="1355050624"/>
        <c:axId val="1355055216"/>
      </c:lineChart>
      <c:catAx>
        <c:axId val="1355050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55055216"/>
        <c:crosses val="autoZero"/>
        <c:auto val="1"/>
        <c:lblAlgn val="ctr"/>
        <c:lblOffset val="100"/>
        <c:noMultiLvlLbl val="0"/>
      </c:catAx>
      <c:valAx>
        <c:axId val="1355055216"/>
        <c:scaling>
          <c:orientation val="minMax"/>
        </c:scaling>
        <c:delete val="0"/>
        <c:axPos val="l"/>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t>Revenue Closed (000s)</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_(&quot;$&quot;* #,##0.00_);_(&quot;$&quot;* \(#,##0.0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3550506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2" dt="2020-01-17T12:54:00.566" idx="65">
    <p:pos x="4453" y="1563"/>
    <p:text>We re-d-d this graphic this morning for the 2984 deck, so I pulled it from that. The list on the left seemed redundant to the graphic, so I deleted it.</p:text>
    <p:extLst>
      <p:ext uri="{C676402C-5697-4E1C-873F-D02D1690AC5C}">
        <p15:threadingInfo xmlns:p15="http://schemas.microsoft.com/office/powerpoint/2012/main" timeZoneBias="3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3" dt="2020-01-17T14:53:35.119" idx="36">
    <p:pos x="10" y="10"/>
    <p:text>We went white here since we heard you say "print it out." :)</p:text>
    <p:extLst>
      <p:ext uri="{C676402C-5697-4E1C-873F-D02D1690AC5C}">
        <p15:threadingInfo xmlns:p15="http://schemas.microsoft.com/office/powerpoint/2012/main" timeZoneBias="36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82A3D7-372C-4930-970D-A90875AA03E5}"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5D510796-C376-41C3-A87E-EADD6601C975}">
      <dgm:prSet phldrT="[Text]"/>
      <dgm:spPr>
        <a:solidFill>
          <a:srgbClr val="008FD2"/>
        </a:solidFill>
        <a:ln>
          <a:solidFill>
            <a:srgbClr val="FFAE00"/>
          </a:solidFill>
        </a:ln>
      </dgm:spPr>
      <dgm:t>
        <a:bodyPr/>
        <a:lstStyle/>
        <a:p>
          <a:r>
            <a:rPr lang="en-US"/>
            <a:t>ABM Planning &amp; Tools</a:t>
          </a:r>
        </a:p>
      </dgm:t>
    </dgm:pt>
    <dgm:pt modelId="{11C8BEFB-7B09-478E-86E9-2C7CC7C4BDDB}" type="parTrans" cxnId="{17A2C972-1F04-4BB0-939E-D6E1C372AD75}">
      <dgm:prSet/>
      <dgm:spPr/>
      <dgm:t>
        <a:bodyPr/>
        <a:lstStyle/>
        <a:p>
          <a:endParaRPr lang="en-US"/>
        </a:p>
      </dgm:t>
    </dgm:pt>
    <dgm:pt modelId="{1753657E-EB3C-41C3-8401-3752303A8761}" type="sibTrans" cxnId="{17A2C972-1F04-4BB0-939E-D6E1C372AD75}">
      <dgm:prSet/>
      <dgm:spPr/>
      <dgm:t>
        <a:bodyPr/>
        <a:lstStyle/>
        <a:p>
          <a:endParaRPr lang="en-US"/>
        </a:p>
      </dgm:t>
    </dgm:pt>
    <dgm:pt modelId="{75157A2D-9AED-4FBA-AE1B-91AD46397343}">
      <dgm:prSet phldrT="[Text]" custT="1"/>
      <dgm:spPr>
        <a:solidFill>
          <a:srgbClr val="FFAE00"/>
        </a:solidFill>
        <a:ln>
          <a:solidFill>
            <a:schemeClr val="bg1"/>
          </a:solidFill>
        </a:ln>
      </dgm:spPr>
      <dgm:t>
        <a:bodyPr/>
        <a:lstStyle/>
        <a:p>
          <a:r>
            <a:rPr lang="en-US" sz="1200" b="0">
              <a:solidFill>
                <a:schemeClr val="bg1"/>
              </a:solidFill>
            </a:rPr>
            <a:t>TAP Sales Playbook</a:t>
          </a:r>
        </a:p>
      </dgm:t>
    </dgm:pt>
    <dgm:pt modelId="{F571B095-8438-4C95-BE58-0F8340EBB259}" type="parTrans" cxnId="{3862FEA6-607B-4283-8C99-5E8F612910B8}">
      <dgm:prSet/>
      <dgm:spPr/>
      <dgm:t>
        <a:bodyPr/>
        <a:lstStyle/>
        <a:p>
          <a:endParaRPr lang="en-US"/>
        </a:p>
      </dgm:t>
    </dgm:pt>
    <dgm:pt modelId="{555ACE43-3573-499A-8D0C-B6F3994C1C0B}" type="sibTrans" cxnId="{3862FEA6-607B-4283-8C99-5E8F612910B8}">
      <dgm:prSet/>
      <dgm:spPr>
        <a:solidFill>
          <a:schemeClr val="tx1">
            <a:alpha val="38000"/>
          </a:schemeClr>
        </a:solidFill>
      </dgm:spPr>
      <dgm:t>
        <a:bodyPr/>
        <a:lstStyle/>
        <a:p>
          <a:endParaRPr lang="en-US"/>
        </a:p>
      </dgm:t>
    </dgm:pt>
    <dgm:pt modelId="{F09E43DB-EE07-42A4-BAA7-B956F4D009DB}">
      <dgm:prSet phldrT="[Text]" custT="1"/>
      <dgm:spPr>
        <a:solidFill>
          <a:srgbClr val="FFAE00"/>
        </a:solidFill>
        <a:ln>
          <a:solidFill>
            <a:schemeClr val="bg1"/>
          </a:solidFill>
        </a:ln>
      </dgm:spPr>
      <dgm:t>
        <a:bodyPr/>
        <a:lstStyle/>
        <a:p>
          <a:r>
            <a:rPr lang="en-US" sz="1200">
              <a:solidFill>
                <a:schemeClr val="bg1"/>
              </a:solidFill>
            </a:rPr>
            <a:t>Email templates for supporting content</a:t>
          </a:r>
        </a:p>
      </dgm:t>
    </dgm:pt>
    <dgm:pt modelId="{67766278-F276-4505-A13D-FAEAEEE19A04}" type="parTrans" cxnId="{EADEAF40-CB01-4A18-9D77-51F9CA67250D}">
      <dgm:prSet/>
      <dgm:spPr/>
      <dgm:t>
        <a:bodyPr/>
        <a:lstStyle/>
        <a:p>
          <a:endParaRPr lang="en-US"/>
        </a:p>
      </dgm:t>
    </dgm:pt>
    <dgm:pt modelId="{F1115663-A2BE-4FC9-A389-1B7D59009C71}" type="sibTrans" cxnId="{EADEAF40-CB01-4A18-9D77-51F9CA67250D}">
      <dgm:prSet/>
      <dgm:spPr>
        <a:solidFill>
          <a:schemeClr val="tx1">
            <a:alpha val="38000"/>
          </a:schemeClr>
        </a:solidFill>
      </dgm:spPr>
      <dgm:t>
        <a:bodyPr/>
        <a:lstStyle/>
        <a:p>
          <a:endParaRPr lang="en-US"/>
        </a:p>
      </dgm:t>
    </dgm:pt>
    <dgm:pt modelId="{5AAACD4E-AA00-4AA1-AAA3-2AD20FE85A30}">
      <dgm:prSet phldrT="[Text]" custT="1"/>
      <dgm:spPr>
        <a:solidFill>
          <a:srgbClr val="FFAE00"/>
        </a:solidFill>
        <a:ln>
          <a:solidFill>
            <a:schemeClr val="bg1"/>
          </a:solidFill>
        </a:ln>
      </dgm:spPr>
      <dgm:t>
        <a:bodyPr/>
        <a:lstStyle/>
        <a:p>
          <a:r>
            <a:rPr lang="en-US" sz="1200">
              <a:solidFill>
                <a:schemeClr val="bg1"/>
              </a:solidFill>
            </a:rPr>
            <a:t>TAP Fundamental Training Series</a:t>
          </a:r>
        </a:p>
      </dgm:t>
    </dgm:pt>
    <dgm:pt modelId="{0DFAFFBA-FED4-4AA4-8A0A-3A0F048C1343}" type="parTrans" cxnId="{DA001BA3-9ACF-4197-B035-717CBD41A801}">
      <dgm:prSet/>
      <dgm:spPr/>
      <dgm:t>
        <a:bodyPr/>
        <a:lstStyle/>
        <a:p>
          <a:endParaRPr lang="en-US"/>
        </a:p>
      </dgm:t>
    </dgm:pt>
    <dgm:pt modelId="{62521315-398E-4EA9-A078-F55F547B00BF}" type="sibTrans" cxnId="{DA001BA3-9ACF-4197-B035-717CBD41A801}">
      <dgm:prSet/>
      <dgm:spPr>
        <a:solidFill>
          <a:schemeClr val="tx1">
            <a:alpha val="38000"/>
          </a:schemeClr>
        </a:solidFill>
      </dgm:spPr>
      <dgm:t>
        <a:bodyPr/>
        <a:lstStyle/>
        <a:p>
          <a:endParaRPr lang="en-US"/>
        </a:p>
      </dgm:t>
    </dgm:pt>
    <dgm:pt modelId="{A5E45C58-80C8-4447-BE3F-A5E1FB9AC2AB}">
      <dgm:prSet phldrT="[Text]" custT="1"/>
      <dgm:spPr>
        <a:solidFill>
          <a:srgbClr val="FFAE00"/>
        </a:solidFill>
        <a:ln>
          <a:solidFill>
            <a:schemeClr val="bg1"/>
          </a:solidFill>
        </a:ln>
      </dgm:spPr>
      <dgm:t>
        <a:bodyPr/>
        <a:lstStyle/>
        <a:p>
          <a:r>
            <a:rPr lang="en-US" sz="1200">
              <a:solidFill>
                <a:schemeClr val="bg1"/>
              </a:solidFill>
            </a:rPr>
            <a:t>Account Engagement/ Plan on a page</a:t>
          </a:r>
        </a:p>
      </dgm:t>
    </dgm:pt>
    <dgm:pt modelId="{C51DDDE0-FB1D-4073-A878-34B27B713407}" type="parTrans" cxnId="{257EDBA9-7E8D-41CC-AAFE-70FC58F1D86E}">
      <dgm:prSet/>
      <dgm:spPr/>
      <dgm:t>
        <a:bodyPr/>
        <a:lstStyle/>
        <a:p>
          <a:endParaRPr lang="en-US"/>
        </a:p>
      </dgm:t>
    </dgm:pt>
    <dgm:pt modelId="{FF27FE65-0BEE-49AE-91D5-A78D4190ABF6}" type="sibTrans" cxnId="{257EDBA9-7E8D-41CC-AAFE-70FC58F1D86E}">
      <dgm:prSet/>
      <dgm:spPr>
        <a:solidFill>
          <a:schemeClr val="tx1">
            <a:alpha val="38000"/>
          </a:schemeClr>
        </a:solidFill>
      </dgm:spPr>
      <dgm:t>
        <a:bodyPr/>
        <a:lstStyle/>
        <a:p>
          <a:endParaRPr lang="en-US"/>
        </a:p>
      </dgm:t>
    </dgm:pt>
    <dgm:pt modelId="{C333494B-9E34-4C0D-9EB1-3F616F8D3D63}">
      <dgm:prSet phldrT="[Text]" custT="1"/>
      <dgm:spPr>
        <a:solidFill>
          <a:srgbClr val="FFAE00"/>
        </a:solidFill>
        <a:ln>
          <a:solidFill>
            <a:schemeClr val="bg1"/>
          </a:solidFill>
        </a:ln>
      </dgm:spPr>
      <dgm:t>
        <a:bodyPr/>
        <a:lstStyle/>
        <a:p>
          <a:r>
            <a:rPr lang="en-US" sz="1200">
              <a:solidFill>
                <a:schemeClr val="bg1"/>
              </a:solidFill>
            </a:rPr>
            <a:t>TAP </a:t>
          </a:r>
          <a:r>
            <a:rPr lang="en-US" sz="1200" err="1">
              <a:solidFill>
                <a:schemeClr val="bg1"/>
              </a:solidFill>
            </a:rPr>
            <a:t>Highspot</a:t>
          </a:r>
          <a:r>
            <a:rPr lang="en-US" sz="1200">
              <a:solidFill>
                <a:schemeClr val="bg1"/>
              </a:solidFill>
            </a:rPr>
            <a:t> </a:t>
          </a:r>
        </a:p>
      </dgm:t>
    </dgm:pt>
    <dgm:pt modelId="{8F9EA775-A59F-47DF-B15E-EB6D3C545B24}" type="parTrans" cxnId="{4C0F41C5-D573-4313-B7C2-DC99CD03069D}">
      <dgm:prSet/>
      <dgm:spPr/>
      <dgm:t>
        <a:bodyPr/>
        <a:lstStyle/>
        <a:p>
          <a:endParaRPr lang="en-US"/>
        </a:p>
      </dgm:t>
    </dgm:pt>
    <dgm:pt modelId="{782EAEE6-DEC9-4B0B-8B6D-5A6BD815147B}" type="sibTrans" cxnId="{4C0F41C5-D573-4313-B7C2-DC99CD03069D}">
      <dgm:prSet/>
      <dgm:spPr>
        <a:solidFill>
          <a:schemeClr val="tx1">
            <a:alpha val="38000"/>
          </a:schemeClr>
        </a:solidFill>
      </dgm:spPr>
      <dgm:t>
        <a:bodyPr/>
        <a:lstStyle/>
        <a:p>
          <a:endParaRPr lang="en-US"/>
        </a:p>
      </dgm:t>
    </dgm:pt>
    <dgm:pt modelId="{DACA0772-F015-40A2-AF96-1D84553677DF}">
      <dgm:prSet phldrT="[Text]" custT="1"/>
      <dgm:spPr>
        <a:solidFill>
          <a:srgbClr val="FFAE00"/>
        </a:solidFill>
        <a:ln>
          <a:solidFill>
            <a:schemeClr val="bg1"/>
          </a:solidFill>
        </a:ln>
      </dgm:spPr>
      <dgm:t>
        <a:bodyPr/>
        <a:lstStyle/>
        <a:p>
          <a:r>
            <a:rPr lang="en-US" sz="1200">
              <a:solidFill>
                <a:schemeClr val="bg1"/>
              </a:solidFill>
            </a:rPr>
            <a:t>ABM Delivery Platform </a:t>
          </a:r>
        </a:p>
      </dgm:t>
    </dgm:pt>
    <dgm:pt modelId="{7BED5532-EE60-41E1-982E-711182EE08E7}" type="parTrans" cxnId="{21C38856-2741-4E70-A1F4-6CE75317B587}">
      <dgm:prSet/>
      <dgm:spPr/>
      <dgm:t>
        <a:bodyPr/>
        <a:lstStyle/>
        <a:p>
          <a:endParaRPr lang="en-US"/>
        </a:p>
      </dgm:t>
    </dgm:pt>
    <dgm:pt modelId="{8D6E27EA-6B3B-44EB-BA8E-EB7167E92F0E}" type="sibTrans" cxnId="{21C38856-2741-4E70-A1F4-6CE75317B587}">
      <dgm:prSet/>
      <dgm:spPr>
        <a:solidFill>
          <a:schemeClr val="tx1">
            <a:alpha val="38000"/>
          </a:schemeClr>
        </a:solidFill>
      </dgm:spPr>
      <dgm:t>
        <a:bodyPr/>
        <a:lstStyle/>
        <a:p>
          <a:endParaRPr lang="en-US"/>
        </a:p>
      </dgm:t>
    </dgm:pt>
    <dgm:pt modelId="{D0AA5D9F-A8AE-40B0-92FD-40533140F013}" type="pres">
      <dgm:prSet presAssocID="{C982A3D7-372C-4930-970D-A90875AA03E5}" presName="Name0" presStyleCnt="0">
        <dgm:presLayoutVars>
          <dgm:chMax val="1"/>
          <dgm:dir/>
          <dgm:animLvl val="ctr"/>
          <dgm:resizeHandles val="exact"/>
        </dgm:presLayoutVars>
      </dgm:prSet>
      <dgm:spPr/>
      <dgm:t>
        <a:bodyPr/>
        <a:lstStyle/>
        <a:p>
          <a:endParaRPr lang="en-US"/>
        </a:p>
      </dgm:t>
    </dgm:pt>
    <dgm:pt modelId="{559B0459-B123-4EDD-9031-E1DEA0E95367}" type="pres">
      <dgm:prSet presAssocID="{5D510796-C376-41C3-A87E-EADD6601C975}" presName="centerShape" presStyleLbl="node0" presStyleIdx="0" presStyleCnt="1" custScaleX="115638" custScaleY="115638"/>
      <dgm:spPr/>
      <dgm:t>
        <a:bodyPr/>
        <a:lstStyle/>
        <a:p>
          <a:endParaRPr lang="en-US"/>
        </a:p>
      </dgm:t>
    </dgm:pt>
    <dgm:pt modelId="{4B16FAB3-CB46-4A70-BD7A-2E6FF4B4A1FE}" type="pres">
      <dgm:prSet presAssocID="{75157A2D-9AED-4FBA-AE1B-91AD46397343}" presName="node" presStyleLbl="node1" presStyleIdx="0" presStyleCnt="6" custScaleX="124023" custScaleY="124022" custRadScaleRad="99148" custRadScaleInc="6031">
        <dgm:presLayoutVars>
          <dgm:bulletEnabled val="1"/>
        </dgm:presLayoutVars>
      </dgm:prSet>
      <dgm:spPr/>
      <dgm:t>
        <a:bodyPr/>
        <a:lstStyle/>
        <a:p>
          <a:endParaRPr lang="en-US"/>
        </a:p>
      </dgm:t>
    </dgm:pt>
    <dgm:pt modelId="{C0D92851-0ADF-4BDD-A24A-CECC944D6664}" type="pres">
      <dgm:prSet presAssocID="{75157A2D-9AED-4FBA-AE1B-91AD46397343}" presName="dummy" presStyleCnt="0"/>
      <dgm:spPr/>
    </dgm:pt>
    <dgm:pt modelId="{A59E5942-110F-4649-94C3-362D5D9FA73E}" type="pres">
      <dgm:prSet presAssocID="{555ACE43-3573-499A-8D0C-B6F3994C1C0B}" presName="sibTrans" presStyleLbl="sibTrans2D1" presStyleIdx="0" presStyleCnt="6"/>
      <dgm:spPr/>
      <dgm:t>
        <a:bodyPr/>
        <a:lstStyle/>
        <a:p>
          <a:endParaRPr lang="en-US"/>
        </a:p>
      </dgm:t>
    </dgm:pt>
    <dgm:pt modelId="{66606F07-6222-46FB-9451-4583FF6C9B46}" type="pres">
      <dgm:prSet presAssocID="{5AAACD4E-AA00-4AA1-AAA3-2AD20FE85A30}" presName="node" presStyleLbl="node1" presStyleIdx="1" presStyleCnt="6" custScaleX="124023" custScaleY="124022">
        <dgm:presLayoutVars>
          <dgm:bulletEnabled val="1"/>
        </dgm:presLayoutVars>
      </dgm:prSet>
      <dgm:spPr/>
      <dgm:t>
        <a:bodyPr/>
        <a:lstStyle/>
        <a:p>
          <a:endParaRPr lang="en-US"/>
        </a:p>
      </dgm:t>
    </dgm:pt>
    <dgm:pt modelId="{6AE62826-BA75-42C0-A940-50F08D7E5425}" type="pres">
      <dgm:prSet presAssocID="{5AAACD4E-AA00-4AA1-AAA3-2AD20FE85A30}" presName="dummy" presStyleCnt="0"/>
      <dgm:spPr/>
    </dgm:pt>
    <dgm:pt modelId="{A7A04BBA-9644-48A8-AB53-D6542037A494}" type="pres">
      <dgm:prSet presAssocID="{62521315-398E-4EA9-A078-F55F547B00BF}" presName="sibTrans" presStyleLbl="sibTrans2D1" presStyleIdx="1" presStyleCnt="6"/>
      <dgm:spPr/>
      <dgm:t>
        <a:bodyPr/>
        <a:lstStyle/>
        <a:p>
          <a:endParaRPr lang="en-US"/>
        </a:p>
      </dgm:t>
    </dgm:pt>
    <dgm:pt modelId="{355166F1-796A-4252-A824-18C165704BD6}" type="pres">
      <dgm:prSet presAssocID="{A5E45C58-80C8-4447-BE3F-A5E1FB9AC2AB}" presName="node" presStyleLbl="node1" presStyleIdx="2" presStyleCnt="6" custScaleX="124023" custScaleY="124022">
        <dgm:presLayoutVars>
          <dgm:bulletEnabled val="1"/>
        </dgm:presLayoutVars>
      </dgm:prSet>
      <dgm:spPr/>
      <dgm:t>
        <a:bodyPr/>
        <a:lstStyle/>
        <a:p>
          <a:endParaRPr lang="en-US"/>
        </a:p>
      </dgm:t>
    </dgm:pt>
    <dgm:pt modelId="{D4474E56-6784-4A96-9C77-3DD7140DA19D}" type="pres">
      <dgm:prSet presAssocID="{A5E45C58-80C8-4447-BE3F-A5E1FB9AC2AB}" presName="dummy" presStyleCnt="0"/>
      <dgm:spPr/>
    </dgm:pt>
    <dgm:pt modelId="{714534D9-F326-45E8-95EE-47FEFA0C3060}" type="pres">
      <dgm:prSet presAssocID="{FF27FE65-0BEE-49AE-91D5-A78D4190ABF6}" presName="sibTrans" presStyleLbl="sibTrans2D1" presStyleIdx="2" presStyleCnt="6"/>
      <dgm:spPr/>
      <dgm:t>
        <a:bodyPr/>
        <a:lstStyle/>
        <a:p>
          <a:endParaRPr lang="en-US"/>
        </a:p>
      </dgm:t>
    </dgm:pt>
    <dgm:pt modelId="{FE500971-600E-49F3-AB5E-484D1139B173}" type="pres">
      <dgm:prSet presAssocID="{C333494B-9E34-4C0D-9EB1-3F616F8D3D63}" presName="node" presStyleLbl="node1" presStyleIdx="3" presStyleCnt="6" custScaleX="124023" custScaleY="124022">
        <dgm:presLayoutVars>
          <dgm:bulletEnabled val="1"/>
        </dgm:presLayoutVars>
      </dgm:prSet>
      <dgm:spPr/>
      <dgm:t>
        <a:bodyPr/>
        <a:lstStyle/>
        <a:p>
          <a:endParaRPr lang="en-US"/>
        </a:p>
      </dgm:t>
    </dgm:pt>
    <dgm:pt modelId="{DA313395-4553-4218-A0F0-6DF4F8ADD54B}" type="pres">
      <dgm:prSet presAssocID="{C333494B-9E34-4C0D-9EB1-3F616F8D3D63}" presName="dummy" presStyleCnt="0"/>
      <dgm:spPr/>
    </dgm:pt>
    <dgm:pt modelId="{13503288-A552-48AC-BDEB-695D5421C77E}" type="pres">
      <dgm:prSet presAssocID="{782EAEE6-DEC9-4B0B-8B6D-5A6BD815147B}" presName="sibTrans" presStyleLbl="sibTrans2D1" presStyleIdx="3" presStyleCnt="6"/>
      <dgm:spPr/>
      <dgm:t>
        <a:bodyPr/>
        <a:lstStyle/>
        <a:p>
          <a:endParaRPr lang="en-US"/>
        </a:p>
      </dgm:t>
    </dgm:pt>
    <dgm:pt modelId="{A7A2171E-DF13-43CB-9D79-789F0F3CAEDD}" type="pres">
      <dgm:prSet presAssocID="{DACA0772-F015-40A2-AF96-1D84553677DF}" presName="node" presStyleLbl="node1" presStyleIdx="4" presStyleCnt="6" custScaleX="124023" custScaleY="124022">
        <dgm:presLayoutVars>
          <dgm:bulletEnabled val="1"/>
        </dgm:presLayoutVars>
      </dgm:prSet>
      <dgm:spPr/>
      <dgm:t>
        <a:bodyPr/>
        <a:lstStyle/>
        <a:p>
          <a:endParaRPr lang="en-US"/>
        </a:p>
      </dgm:t>
    </dgm:pt>
    <dgm:pt modelId="{EEB59A6A-B3F8-4059-83F5-77A0CEBD3C7E}" type="pres">
      <dgm:prSet presAssocID="{DACA0772-F015-40A2-AF96-1D84553677DF}" presName="dummy" presStyleCnt="0"/>
      <dgm:spPr/>
    </dgm:pt>
    <dgm:pt modelId="{782DB3C3-1174-460D-BE0B-566DFFBB2C5F}" type="pres">
      <dgm:prSet presAssocID="{8D6E27EA-6B3B-44EB-BA8E-EB7167E92F0E}" presName="sibTrans" presStyleLbl="sibTrans2D1" presStyleIdx="4" presStyleCnt="6"/>
      <dgm:spPr/>
      <dgm:t>
        <a:bodyPr/>
        <a:lstStyle/>
        <a:p>
          <a:endParaRPr lang="en-US"/>
        </a:p>
      </dgm:t>
    </dgm:pt>
    <dgm:pt modelId="{A500DE3C-232A-4046-849F-92A7A1E61D67}" type="pres">
      <dgm:prSet presAssocID="{F09E43DB-EE07-42A4-BAA7-B956F4D009DB}" presName="node" presStyleLbl="node1" presStyleIdx="5" presStyleCnt="6" custScaleX="124023" custScaleY="124022">
        <dgm:presLayoutVars>
          <dgm:bulletEnabled val="1"/>
        </dgm:presLayoutVars>
      </dgm:prSet>
      <dgm:spPr/>
      <dgm:t>
        <a:bodyPr/>
        <a:lstStyle/>
        <a:p>
          <a:endParaRPr lang="en-US"/>
        </a:p>
      </dgm:t>
    </dgm:pt>
    <dgm:pt modelId="{0F18AB1D-6045-47C7-ABDA-2F0A46425211}" type="pres">
      <dgm:prSet presAssocID="{F09E43DB-EE07-42A4-BAA7-B956F4D009DB}" presName="dummy" presStyleCnt="0"/>
      <dgm:spPr/>
    </dgm:pt>
    <dgm:pt modelId="{BE31F00F-8C2B-42E1-B348-BB2660E1C26B}" type="pres">
      <dgm:prSet presAssocID="{F1115663-A2BE-4FC9-A389-1B7D59009C71}" presName="sibTrans" presStyleLbl="sibTrans2D1" presStyleIdx="5" presStyleCnt="6"/>
      <dgm:spPr/>
      <dgm:t>
        <a:bodyPr/>
        <a:lstStyle/>
        <a:p>
          <a:endParaRPr lang="en-US"/>
        </a:p>
      </dgm:t>
    </dgm:pt>
  </dgm:ptLst>
  <dgm:cxnLst>
    <dgm:cxn modelId="{17A2C972-1F04-4BB0-939E-D6E1C372AD75}" srcId="{C982A3D7-372C-4930-970D-A90875AA03E5}" destId="{5D510796-C376-41C3-A87E-EADD6601C975}" srcOrd="0" destOrd="0" parTransId="{11C8BEFB-7B09-478E-86E9-2C7CC7C4BDDB}" sibTransId="{1753657E-EB3C-41C3-8401-3752303A8761}"/>
    <dgm:cxn modelId="{203ABF17-9732-4D84-9170-300952FB85B5}" type="presOf" srcId="{C982A3D7-372C-4930-970D-A90875AA03E5}" destId="{D0AA5D9F-A8AE-40B0-92FD-40533140F013}" srcOrd="0" destOrd="0" presId="urn:microsoft.com/office/officeart/2005/8/layout/radial6"/>
    <dgm:cxn modelId="{4BCE97AC-202D-45CB-962D-99621279A297}" type="presOf" srcId="{C333494B-9E34-4C0D-9EB1-3F616F8D3D63}" destId="{FE500971-600E-49F3-AB5E-484D1139B173}" srcOrd="0" destOrd="0" presId="urn:microsoft.com/office/officeart/2005/8/layout/radial6"/>
    <dgm:cxn modelId="{82F09805-38B1-437B-8FCA-27B2678C93C0}" type="presOf" srcId="{5D510796-C376-41C3-A87E-EADD6601C975}" destId="{559B0459-B123-4EDD-9031-E1DEA0E95367}" srcOrd="0" destOrd="0" presId="urn:microsoft.com/office/officeart/2005/8/layout/radial6"/>
    <dgm:cxn modelId="{063F60AA-B64B-4900-B286-DFADE3926698}" type="presOf" srcId="{62521315-398E-4EA9-A078-F55F547B00BF}" destId="{A7A04BBA-9644-48A8-AB53-D6542037A494}" srcOrd="0" destOrd="0" presId="urn:microsoft.com/office/officeart/2005/8/layout/radial6"/>
    <dgm:cxn modelId="{C5BF3FB7-E0E8-4A90-8841-9855BE328BF3}" type="presOf" srcId="{75157A2D-9AED-4FBA-AE1B-91AD46397343}" destId="{4B16FAB3-CB46-4A70-BD7A-2E6FF4B4A1FE}" srcOrd="0" destOrd="0" presId="urn:microsoft.com/office/officeart/2005/8/layout/radial6"/>
    <dgm:cxn modelId="{EADEAF40-CB01-4A18-9D77-51F9CA67250D}" srcId="{5D510796-C376-41C3-A87E-EADD6601C975}" destId="{F09E43DB-EE07-42A4-BAA7-B956F4D009DB}" srcOrd="5" destOrd="0" parTransId="{67766278-F276-4505-A13D-FAEAEEE19A04}" sibTransId="{F1115663-A2BE-4FC9-A389-1B7D59009C71}"/>
    <dgm:cxn modelId="{D6106DA9-69F4-48BD-8F34-29B68EEF4F35}" type="presOf" srcId="{F1115663-A2BE-4FC9-A389-1B7D59009C71}" destId="{BE31F00F-8C2B-42E1-B348-BB2660E1C26B}" srcOrd="0" destOrd="0" presId="urn:microsoft.com/office/officeart/2005/8/layout/radial6"/>
    <dgm:cxn modelId="{257EDBA9-7E8D-41CC-AAFE-70FC58F1D86E}" srcId="{5D510796-C376-41C3-A87E-EADD6601C975}" destId="{A5E45C58-80C8-4447-BE3F-A5E1FB9AC2AB}" srcOrd="2" destOrd="0" parTransId="{C51DDDE0-FB1D-4073-A878-34B27B713407}" sibTransId="{FF27FE65-0BEE-49AE-91D5-A78D4190ABF6}"/>
    <dgm:cxn modelId="{4FBDA491-5F0C-49D1-A3B5-C631E1136858}" type="presOf" srcId="{555ACE43-3573-499A-8D0C-B6F3994C1C0B}" destId="{A59E5942-110F-4649-94C3-362D5D9FA73E}" srcOrd="0" destOrd="0" presId="urn:microsoft.com/office/officeart/2005/8/layout/radial6"/>
    <dgm:cxn modelId="{AA445780-9700-4DCC-AF76-E76E366E2829}" type="presOf" srcId="{DACA0772-F015-40A2-AF96-1D84553677DF}" destId="{A7A2171E-DF13-43CB-9D79-789F0F3CAEDD}" srcOrd="0" destOrd="0" presId="urn:microsoft.com/office/officeart/2005/8/layout/radial6"/>
    <dgm:cxn modelId="{21C38856-2741-4E70-A1F4-6CE75317B587}" srcId="{5D510796-C376-41C3-A87E-EADD6601C975}" destId="{DACA0772-F015-40A2-AF96-1D84553677DF}" srcOrd="4" destOrd="0" parTransId="{7BED5532-EE60-41E1-982E-711182EE08E7}" sibTransId="{8D6E27EA-6B3B-44EB-BA8E-EB7167E92F0E}"/>
    <dgm:cxn modelId="{5169AEAF-14E2-4BB7-99B5-610BFB86A127}" type="presOf" srcId="{F09E43DB-EE07-42A4-BAA7-B956F4D009DB}" destId="{A500DE3C-232A-4046-849F-92A7A1E61D67}" srcOrd="0" destOrd="0" presId="urn:microsoft.com/office/officeart/2005/8/layout/radial6"/>
    <dgm:cxn modelId="{3862FEA6-607B-4283-8C99-5E8F612910B8}" srcId="{5D510796-C376-41C3-A87E-EADD6601C975}" destId="{75157A2D-9AED-4FBA-AE1B-91AD46397343}" srcOrd="0" destOrd="0" parTransId="{F571B095-8438-4C95-BE58-0F8340EBB259}" sibTransId="{555ACE43-3573-499A-8D0C-B6F3994C1C0B}"/>
    <dgm:cxn modelId="{62158BEE-1EBC-4FF8-B2E7-0CF8A4E9FAFA}" type="presOf" srcId="{5AAACD4E-AA00-4AA1-AAA3-2AD20FE85A30}" destId="{66606F07-6222-46FB-9451-4583FF6C9B46}" srcOrd="0" destOrd="0" presId="urn:microsoft.com/office/officeart/2005/8/layout/radial6"/>
    <dgm:cxn modelId="{4C0F41C5-D573-4313-B7C2-DC99CD03069D}" srcId="{5D510796-C376-41C3-A87E-EADD6601C975}" destId="{C333494B-9E34-4C0D-9EB1-3F616F8D3D63}" srcOrd="3" destOrd="0" parTransId="{8F9EA775-A59F-47DF-B15E-EB6D3C545B24}" sibTransId="{782EAEE6-DEC9-4B0B-8B6D-5A6BD815147B}"/>
    <dgm:cxn modelId="{0A0FA1F9-B69E-4643-8823-1A43CE541544}" type="presOf" srcId="{782EAEE6-DEC9-4B0B-8B6D-5A6BD815147B}" destId="{13503288-A552-48AC-BDEB-695D5421C77E}" srcOrd="0" destOrd="0" presId="urn:microsoft.com/office/officeart/2005/8/layout/radial6"/>
    <dgm:cxn modelId="{1C655D2B-1A92-4780-B231-49F2E9C25FF4}" type="presOf" srcId="{8D6E27EA-6B3B-44EB-BA8E-EB7167E92F0E}" destId="{782DB3C3-1174-460D-BE0B-566DFFBB2C5F}" srcOrd="0" destOrd="0" presId="urn:microsoft.com/office/officeart/2005/8/layout/radial6"/>
    <dgm:cxn modelId="{744D01E6-C5C0-4BFC-8CA4-21AB7429FE1C}" type="presOf" srcId="{FF27FE65-0BEE-49AE-91D5-A78D4190ABF6}" destId="{714534D9-F326-45E8-95EE-47FEFA0C3060}" srcOrd="0" destOrd="0" presId="urn:microsoft.com/office/officeart/2005/8/layout/radial6"/>
    <dgm:cxn modelId="{DA001BA3-9ACF-4197-B035-717CBD41A801}" srcId="{5D510796-C376-41C3-A87E-EADD6601C975}" destId="{5AAACD4E-AA00-4AA1-AAA3-2AD20FE85A30}" srcOrd="1" destOrd="0" parTransId="{0DFAFFBA-FED4-4AA4-8A0A-3A0F048C1343}" sibTransId="{62521315-398E-4EA9-A078-F55F547B00BF}"/>
    <dgm:cxn modelId="{3E87B53B-9285-4D60-866B-83084B772490}" type="presOf" srcId="{A5E45C58-80C8-4447-BE3F-A5E1FB9AC2AB}" destId="{355166F1-796A-4252-A824-18C165704BD6}" srcOrd="0" destOrd="0" presId="urn:microsoft.com/office/officeart/2005/8/layout/radial6"/>
    <dgm:cxn modelId="{3623082E-A11B-4EFC-94F5-EB9E9FC6979F}" type="presParOf" srcId="{D0AA5D9F-A8AE-40B0-92FD-40533140F013}" destId="{559B0459-B123-4EDD-9031-E1DEA0E95367}" srcOrd="0" destOrd="0" presId="urn:microsoft.com/office/officeart/2005/8/layout/radial6"/>
    <dgm:cxn modelId="{68868A28-1187-46ED-8BAD-7746C626D67A}" type="presParOf" srcId="{D0AA5D9F-A8AE-40B0-92FD-40533140F013}" destId="{4B16FAB3-CB46-4A70-BD7A-2E6FF4B4A1FE}" srcOrd="1" destOrd="0" presId="urn:microsoft.com/office/officeart/2005/8/layout/radial6"/>
    <dgm:cxn modelId="{9563FF41-664D-4D89-A10F-EFE4ED17CAAA}" type="presParOf" srcId="{D0AA5D9F-A8AE-40B0-92FD-40533140F013}" destId="{C0D92851-0ADF-4BDD-A24A-CECC944D6664}" srcOrd="2" destOrd="0" presId="urn:microsoft.com/office/officeart/2005/8/layout/radial6"/>
    <dgm:cxn modelId="{7AC763B2-77EC-47AD-B983-25B44A17C199}" type="presParOf" srcId="{D0AA5D9F-A8AE-40B0-92FD-40533140F013}" destId="{A59E5942-110F-4649-94C3-362D5D9FA73E}" srcOrd="3" destOrd="0" presId="urn:microsoft.com/office/officeart/2005/8/layout/radial6"/>
    <dgm:cxn modelId="{F8A729C0-F870-4FEC-A3AE-24250840FDE7}" type="presParOf" srcId="{D0AA5D9F-A8AE-40B0-92FD-40533140F013}" destId="{66606F07-6222-46FB-9451-4583FF6C9B46}" srcOrd="4" destOrd="0" presId="urn:microsoft.com/office/officeart/2005/8/layout/radial6"/>
    <dgm:cxn modelId="{59B586E1-41A1-4926-A49B-678EF9466879}" type="presParOf" srcId="{D0AA5D9F-A8AE-40B0-92FD-40533140F013}" destId="{6AE62826-BA75-42C0-A940-50F08D7E5425}" srcOrd="5" destOrd="0" presId="urn:microsoft.com/office/officeart/2005/8/layout/radial6"/>
    <dgm:cxn modelId="{8350B0EA-336D-4039-8ECE-01C441BEC299}" type="presParOf" srcId="{D0AA5D9F-A8AE-40B0-92FD-40533140F013}" destId="{A7A04BBA-9644-48A8-AB53-D6542037A494}" srcOrd="6" destOrd="0" presId="urn:microsoft.com/office/officeart/2005/8/layout/radial6"/>
    <dgm:cxn modelId="{13DA119F-406F-42AB-B0FF-740CBDF3CEE7}" type="presParOf" srcId="{D0AA5D9F-A8AE-40B0-92FD-40533140F013}" destId="{355166F1-796A-4252-A824-18C165704BD6}" srcOrd="7" destOrd="0" presId="urn:microsoft.com/office/officeart/2005/8/layout/radial6"/>
    <dgm:cxn modelId="{F702F8CD-D800-407D-9608-56C765E20C2C}" type="presParOf" srcId="{D0AA5D9F-A8AE-40B0-92FD-40533140F013}" destId="{D4474E56-6784-4A96-9C77-3DD7140DA19D}" srcOrd="8" destOrd="0" presId="urn:microsoft.com/office/officeart/2005/8/layout/radial6"/>
    <dgm:cxn modelId="{0DDF7EFD-3CEA-417C-B578-05378D43F11F}" type="presParOf" srcId="{D0AA5D9F-A8AE-40B0-92FD-40533140F013}" destId="{714534D9-F326-45E8-95EE-47FEFA0C3060}" srcOrd="9" destOrd="0" presId="urn:microsoft.com/office/officeart/2005/8/layout/radial6"/>
    <dgm:cxn modelId="{63A32002-FD1C-49F1-AA43-768C686B880B}" type="presParOf" srcId="{D0AA5D9F-A8AE-40B0-92FD-40533140F013}" destId="{FE500971-600E-49F3-AB5E-484D1139B173}" srcOrd="10" destOrd="0" presId="urn:microsoft.com/office/officeart/2005/8/layout/radial6"/>
    <dgm:cxn modelId="{5379CF9D-C230-4A76-9CF5-B8ECBF7C2DE6}" type="presParOf" srcId="{D0AA5D9F-A8AE-40B0-92FD-40533140F013}" destId="{DA313395-4553-4218-A0F0-6DF4F8ADD54B}" srcOrd="11" destOrd="0" presId="urn:microsoft.com/office/officeart/2005/8/layout/radial6"/>
    <dgm:cxn modelId="{860DD563-B945-4F5B-B10B-23DF63D99C47}" type="presParOf" srcId="{D0AA5D9F-A8AE-40B0-92FD-40533140F013}" destId="{13503288-A552-48AC-BDEB-695D5421C77E}" srcOrd="12" destOrd="0" presId="urn:microsoft.com/office/officeart/2005/8/layout/radial6"/>
    <dgm:cxn modelId="{E65EF30F-3409-4B10-B338-5D508782F58F}" type="presParOf" srcId="{D0AA5D9F-A8AE-40B0-92FD-40533140F013}" destId="{A7A2171E-DF13-43CB-9D79-789F0F3CAEDD}" srcOrd="13" destOrd="0" presId="urn:microsoft.com/office/officeart/2005/8/layout/radial6"/>
    <dgm:cxn modelId="{5AD67012-E67C-4F46-9DEA-DF6219F6D343}" type="presParOf" srcId="{D0AA5D9F-A8AE-40B0-92FD-40533140F013}" destId="{EEB59A6A-B3F8-4059-83F5-77A0CEBD3C7E}" srcOrd="14" destOrd="0" presId="urn:microsoft.com/office/officeart/2005/8/layout/radial6"/>
    <dgm:cxn modelId="{B937B4D6-504A-4B2E-84FB-ACBF4E36DE0A}" type="presParOf" srcId="{D0AA5D9F-A8AE-40B0-92FD-40533140F013}" destId="{782DB3C3-1174-460D-BE0B-566DFFBB2C5F}" srcOrd="15" destOrd="0" presId="urn:microsoft.com/office/officeart/2005/8/layout/radial6"/>
    <dgm:cxn modelId="{34C996DF-C459-4A60-B89D-E564C783163B}" type="presParOf" srcId="{D0AA5D9F-A8AE-40B0-92FD-40533140F013}" destId="{A500DE3C-232A-4046-849F-92A7A1E61D67}" srcOrd="16" destOrd="0" presId="urn:microsoft.com/office/officeart/2005/8/layout/radial6"/>
    <dgm:cxn modelId="{1460163A-FF95-440C-9B25-C203EB346799}" type="presParOf" srcId="{D0AA5D9F-A8AE-40B0-92FD-40533140F013}" destId="{0F18AB1D-6045-47C7-ABDA-2F0A46425211}" srcOrd="17" destOrd="0" presId="urn:microsoft.com/office/officeart/2005/8/layout/radial6"/>
    <dgm:cxn modelId="{49F92AB0-B0E7-4447-B05E-DCC73844514A}" type="presParOf" srcId="{D0AA5D9F-A8AE-40B0-92FD-40533140F013}" destId="{BE31F00F-8C2B-42E1-B348-BB2660E1C26B}" srcOrd="18"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82A3D7-372C-4930-970D-A90875AA03E5}"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5D510796-C376-41C3-A87E-EADD6601C975}">
      <dgm:prSet phldrT="[Text]"/>
      <dgm:spPr>
        <a:solidFill>
          <a:srgbClr val="008FD2"/>
        </a:solidFill>
        <a:ln>
          <a:solidFill>
            <a:srgbClr val="FFAE00"/>
          </a:solidFill>
        </a:ln>
      </dgm:spPr>
      <dgm:t>
        <a:bodyPr/>
        <a:lstStyle/>
        <a:p>
          <a:r>
            <a:rPr lang="en-US"/>
            <a:t>SALES ENABLEMENT</a:t>
          </a:r>
        </a:p>
      </dgm:t>
    </dgm:pt>
    <dgm:pt modelId="{11C8BEFB-7B09-478E-86E9-2C7CC7C4BDDB}" type="parTrans" cxnId="{17A2C972-1F04-4BB0-939E-D6E1C372AD75}">
      <dgm:prSet/>
      <dgm:spPr/>
      <dgm:t>
        <a:bodyPr/>
        <a:lstStyle/>
        <a:p>
          <a:endParaRPr lang="en-US"/>
        </a:p>
      </dgm:t>
    </dgm:pt>
    <dgm:pt modelId="{1753657E-EB3C-41C3-8401-3752303A8761}" type="sibTrans" cxnId="{17A2C972-1F04-4BB0-939E-D6E1C372AD75}">
      <dgm:prSet/>
      <dgm:spPr/>
      <dgm:t>
        <a:bodyPr/>
        <a:lstStyle/>
        <a:p>
          <a:endParaRPr lang="en-US"/>
        </a:p>
      </dgm:t>
    </dgm:pt>
    <dgm:pt modelId="{75157A2D-9AED-4FBA-AE1B-91AD46397343}">
      <dgm:prSet phldrT="[Text]" custT="1"/>
      <dgm:spPr>
        <a:solidFill>
          <a:srgbClr val="FFAE00"/>
        </a:solidFill>
        <a:ln>
          <a:solidFill>
            <a:schemeClr val="bg1"/>
          </a:solidFill>
        </a:ln>
      </dgm:spPr>
      <dgm:t>
        <a:bodyPr/>
        <a:lstStyle/>
        <a:p>
          <a:r>
            <a:rPr lang="en-US" sz="1100">
              <a:solidFill>
                <a:schemeClr val="bg1"/>
              </a:solidFill>
            </a:rPr>
            <a:t>TAP Sales Playbook</a:t>
          </a:r>
        </a:p>
      </dgm:t>
    </dgm:pt>
    <dgm:pt modelId="{F571B095-8438-4C95-BE58-0F8340EBB259}" type="parTrans" cxnId="{3862FEA6-607B-4283-8C99-5E8F612910B8}">
      <dgm:prSet/>
      <dgm:spPr/>
      <dgm:t>
        <a:bodyPr/>
        <a:lstStyle/>
        <a:p>
          <a:endParaRPr lang="en-US"/>
        </a:p>
      </dgm:t>
    </dgm:pt>
    <dgm:pt modelId="{555ACE43-3573-499A-8D0C-B6F3994C1C0B}" type="sibTrans" cxnId="{3862FEA6-607B-4283-8C99-5E8F612910B8}">
      <dgm:prSet/>
      <dgm:spPr>
        <a:solidFill>
          <a:schemeClr val="tx1">
            <a:alpha val="38000"/>
          </a:schemeClr>
        </a:solidFill>
      </dgm:spPr>
      <dgm:t>
        <a:bodyPr/>
        <a:lstStyle/>
        <a:p>
          <a:endParaRPr lang="en-US"/>
        </a:p>
      </dgm:t>
    </dgm:pt>
    <dgm:pt modelId="{F09E43DB-EE07-42A4-BAA7-B956F4D009DB}">
      <dgm:prSet phldrT="[Text]" custT="1"/>
      <dgm:spPr>
        <a:solidFill>
          <a:srgbClr val="FFAE00"/>
        </a:solidFill>
        <a:ln>
          <a:solidFill>
            <a:schemeClr val="bg1"/>
          </a:solidFill>
        </a:ln>
      </dgm:spPr>
      <dgm:t>
        <a:bodyPr/>
        <a:lstStyle/>
        <a:p>
          <a:r>
            <a:rPr lang="en-US" sz="1100">
              <a:solidFill>
                <a:schemeClr val="bg1"/>
              </a:solidFill>
            </a:rPr>
            <a:t>Email templates for supporting content</a:t>
          </a:r>
        </a:p>
      </dgm:t>
    </dgm:pt>
    <dgm:pt modelId="{67766278-F276-4505-A13D-FAEAEEE19A04}" type="parTrans" cxnId="{EADEAF40-CB01-4A18-9D77-51F9CA67250D}">
      <dgm:prSet/>
      <dgm:spPr/>
      <dgm:t>
        <a:bodyPr/>
        <a:lstStyle/>
        <a:p>
          <a:endParaRPr lang="en-US"/>
        </a:p>
      </dgm:t>
    </dgm:pt>
    <dgm:pt modelId="{F1115663-A2BE-4FC9-A389-1B7D59009C71}" type="sibTrans" cxnId="{EADEAF40-CB01-4A18-9D77-51F9CA67250D}">
      <dgm:prSet/>
      <dgm:spPr>
        <a:solidFill>
          <a:schemeClr val="tx1">
            <a:alpha val="38000"/>
          </a:schemeClr>
        </a:solidFill>
      </dgm:spPr>
      <dgm:t>
        <a:bodyPr/>
        <a:lstStyle/>
        <a:p>
          <a:endParaRPr lang="en-US"/>
        </a:p>
      </dgm:t>
    </dgm:pt>
    <dgm:pt modelId="{5AAACD4E-AA00-4AA1-AAA3-2AD20FE85A30}">
      <dgm:prSet phldrT="[Text]" custT="1"/>
      <dgm:spPr>
        <a:solidFill>
          <a:srgbClr val="FFAE00"/>
        </a:solidFill>
        <a:ln>
          <a:solidFill>
            <a:schemeClr val="bg1"/>
          </a:solidFill>
        </a:ln>
      </dgm:spPr>
      <dgm:t>
        <a:bodyPr/>
        <a:lstStyle/>
        <a:p>
          <a:r>
            <a:rPr lang="en-US" sz="1100">
              <a:solidFill>
                <a:schemeClr val="bg1"/>
              </a:solidFill>
            </a:rPr>
            <a:t>TAP Fundamental Training Series</a:t>
          </a:r>
        </a:p>
      </dgm:t>
    </dgm:pt>
    <dgm:pt modelId="{0DFAFFBA-FED4-4AA4-8A0A-3A0F048C1343}" type="parTrans" cxnId="{DA001BA3-9ACF-4197-B035-717CBD41A801}">
      <dgm:prSet/>
      <dgm:spPr/>
      <dgm:t>
        <a:bodyPr/>
        <a:lstStyle/>
        <a:p>
          <a:endParaRPr lang="en-US"/>
        </a:p>
      </dgm:t>
    </dgm:pt>
    <dgm:pt modelId="{62521315-398E-4EA9-A078-F55F547B00BF}" type="sibTrans" cxnId="{DA001BA3-9ACF-4197-B035-717CBD41A801}">
      <dgm:prSet/>
      <dgm:spPr>
        <a:solidFill>
          <a:schemeClr val="tx1">
            <a:alpha val="38000"/>
          </a:schemeClr>
        </a:solidFill>
      </dgm:spPr>
      <dgm:t>
        <a:bodyPr/>
        <a:lstStyle/>
        <a:p>
          <a:endParaRPr lang="en-US"/>
        </a:p>
      </dgm:t>
    </dgm:pt>
    <dgm:pt modelId="{A5E45C58-80C8-4447-BE3F-A5E1FB9AC2AB}">
      <dgm:prSet phldrT="[Text]" custT="1"/>
      <dgm:spPr>
        <a:solidFill>
          <a:srgbClr val="FFAE00"/>
        </a:solidFill>
        <a:ln>
          <a:solidFill>
            <a:schemeClr val="bg1"/>
          </a:solidFill>
        </a:ln>
      </dgm:spPr>
      <dgm:t>
        <a:bodyPr/>
        <a:lstStyle/>
        <a:p>
          <a:r>
            <a:rPr lang="en-US" sz="1100">
              <a:solidFill>
                <a:schemeClr val="bg1"/>
              </a:solidFill>
            </a:rPr>
            <a:t>Account Engagement/ Plan on a page</a:t>
          </a:r>
        </a:p>
      </dgm:t>
    </dgm:pt>
    <dgm:pt modelId="{C51DDDE0-FB1D-4073-A878-34B27B713407}" type="parTrans" cxnId="{257EDBA9-7E8D-41CC-AAFE-70FC58F1D86E}">
      <dgm:prSet/>
      <dgm:spPr/>
      <dgm:t>
        <a:bodyPr/>
        <a:lstStyle/>
        <a:p>
          <a:endParaRPr lang="en-US"/>
        </a:p>
      </dgm:t>
    </dgm:pt>
    <dgm:pt modelId="{FF27FE65-0BEE-49AE-91D5-A78D4190ABF6}" type="sibTrans" cxnId="{257EDBA9-7E8D-41CC-AAFE-70FC58F1D86E}">
      <dgm:prSet/>
      <dgm:spPr>
        <a:solidFill>
          <a:schemeClr val="tx1">
            <a:alpha val="38000"/>
          </a:schemeClr>
        </a:solidFill>
      </dgm:spPr>
      <dgm:t>
        <a:bodyPr/>
        <a:lstStyle/>
        <a:p>
          <a:endParaRPr lang="en-US"/>
        </a:p>
      </dgm:t>
    </dgm:pt>
    <dgm:pt modelId="{C333494B-9E34-4C0D-9EB1-3F616F8D3D63}">
      <dgm:prSet phldrT="[Text]" custT="1"/>
      <dgm:spPr>
        <a:solidFill>
          <a:srgbClr val="FFAE00"/>
        </a:solidFill>
        <a:ln>
          <a:solidFill>
            <a:schemeClr val="bg1"/>
          </a:solidFill>
        </a:ln>
      </dgm:spPr>
      <dgm:t>
        <a:bodyPr/>
        <a:lstStyle/>
        <a:p>
          <a:r>
            <a:rPr lang="en-US" sz="1100">
              <a:solidFill>
                <a:schemeClr val="bg1"/>
              </a:solidFill>
            </a:rPr>
            <a:t>TAP </a:t>
          </a:r>
          <a:r>
            <a:rPr lang="en-US" sz="1100" err="1">
              <a:solidFill>
                <a:schemeClr val="bg1"/>
              </a:solidFill>
            </a:rPr>
            <a:t>Highspot</a:t>
          </a:r>
          <a:r>
            <a:rPr lang="en-US" sz="1100">
              <a:solidFill>
                <a:schemeClr val="bg1"/>
              </a:solidFill>
            </a:rPr>
            <a:t> </a:t>
          </a:r>
        </a:p>
      </dgm:t>
    </dgm:pt>
    <dgm:pt modelId="{8F9EA775-A59F-47DF-B15E-EB6D3C545B24}" type="parTrans" cxnId="{4C0F41C5-D573-4313-B7C2-DC99CD03069D}">
      <dgm:prSet/>
      <dgm:spPr/>
      <dgm:t>
        <a:bodyPr/>
        <a:lstStyle/>
        <a:p>
          <a:endParaRPr lang="en-US"/>
        </a:p>
      </dgm:t>
    </dgm:pt>
    <dgm:pt modelId="{782EAEE6-DEC9-4B0B-8B6D-5A6BD815147B}" type="sibTrans" cxnId="{4C0F41C5-D573-4313-B7C2-DC99CD03069D}">
      <dgm:prSet/>
      <dgm:spPr>
        <a:solidFill>
          <a:schemeClr val="tx1">
            <a:alpha val="38000"/>
          </a:schemeClr>
        </a:solidFill>
      </dgm:spPr>
      <dgm:t>
        <a:bodyPr/>
        <a:lstStyle/>
        <a:p>
          <a:endParaRPr lang="en-US"/>
        </a:p>
      </dgm:t>
    </dgm:pt>
    <dgm:pt modelId="{DACA0772-F015-40A2-AF96-1D84553677DF}">
      <dgm:prSet phldrT="[Text]" custT="1"/>
      <dgm:spPr>
        <a:solidFill>
          <a:srgbClr val="FFAE00"/>
        </a:solidFill>
        <a:ln>
          <a:solidFill>
            <a:schemeClr val="bg1"/>
          </a:solidFill>
        </a:ln>
      </dgm:spPr>
      <dgm:t>
        <a:bodyPr/>
        <a:lstStyle/>
        <a:p>
          <a:r>
            <a:rPr lang="en-US" sz="1100">
              <a:solidFill>
                <a:schemeClr val="bg1"/>
              </a:solidFill>
            </a:rPr>
            <a:t>ABM Delivery Platform </a:t>
          </a:r>
        </a:p>
      </dgm:t>
    </dgm:pt>
    <dgm:pt modelId="{7BED5532-EE60-41E1-982E-711182EE08E7}" type="parTrans" cxnId="{21C38856-2741-4E70-A1F4-6CE75317B587}">
      <dgm:prSet/>
      <dgm:spPr/>
      <dgm:t>
        <a:bodyPr/>
        <a:lstStyle/>
        <a:p>
          <a:endParaRPr lang="en-US"/>
        </a:p>
      </dgm:t>
    </dgm:pt>
    <dgm:pt modelId="{8D6E27EA-6B3B-44EB-BA8E-EB7167E92F0E}" type="sibTrans" cxnId="{21C38856-2741-4E70-A1F4-6CE75317B587}">
      <dgm:prSet/>
      <dgm:spPr>
        <a:solidFill>
          <a:schemeClr val="tx1">
            <a:alpha val="38000"/>
          </a:schemeClr>
        </a:solidFill>
      </dgm:spPr>
      <dgm:t>
        <a:bodyPr/>
        <a:lstStyle/>
        <a:p>
          <a:endParaRPr lang="en-US"/>
        </a:p>
      </dgm:t>
    </dgm:pt>
    <dgm:pt modelId="{D0AA5D9F-A8AE-40B0-92FD-40533140F013}" type="pres">
      <dgm:prSet presAssocID="{C982A3D7-372C-4930-970D-A90875AA03E5}" presName="Name0" presStyleCnt="0">
        <dgm:presLayoutVars>
          <dgm:chMax val="1"/>
          <dgm:dir/>
          <dgm:animLvl val="ctr"/>
          <dgm:resizeHandles val="exact"/>
        </dgm:presLayoutVars>
      </dgm:prSet>
      <dgm:spPr/>
      <dgm:t>
        <a:bodyPr/>
        <a:lstStyle/>
        <a:p>
          <a:endParaRPr lang="en-US"/>
        </a:p>
      </dgm:t>
    </dgm:pt>
    <dgm:pt modelId="{559B0459-B123-4EDD-9031-E1DEA0E95367}" type="pres">
      <dgm:prSet presAssocID="{5D510796-C376-41C3-A87E-EADD6601C975}" presName="centerShape" presStyleLbl="node0" presStyleIdx="0" presStyleCnt="1" custScaleX="115638" custScaleY="115638"/>
      <dgm:spPr/>
      <dgm:t>
        <a:bodyPr/>
        <a:lstStyle/>
        <a:p>
          <a:endParaRPr lang="en-US"/>
        </a:p>
      </dgm:t>
    </dgm:pt>
    <dgm:pt modelId="{4B16FAB3-CB46-4A70-BD7A-2E6FF4B4A1FE}" type="pres">
      <dgm:prSet presAssocID="{75157A2D-9AED-4FBA-AE1B-91AD46397343}" presName="node" presStyleLbl="node1" presStyleIdx="0" presStyleCnt="6" custScaleX="124023" custScaleY="124022" custRadScaleRad="99148" custRadScaleInc="6031">
        <dgm:presLayoutVars>
          <dgm:bulletEnabled val="1"/>
        </dgm:presLayoutVars>
      </dgm:prSet>
      <dgm:spPr/>
      <dgm:t>
        <a:bodyPr/>
        <a:lstStyle/>
        <a:p>
          <a:endParaRPr lang="en-US"/>
        </a:p>
      </dgm:t>
    </dgm:pt>
    <dgm:pt modelId="{C0D92851-0ADF-4BDD-A24A-CECC944D6664}" type="pres">
      <dgm:prSet presAssocID="{75157A2D-9AED-4FBA-AE1B-91AD46397343}" presName="dummy" presStyleCnt="0"/>
      <dgm:spPr/>
    </dgm:pt>
    <dgm:pt modelId="{A59E5942-110F-4649-94C3-362D5D9FA73E}" type="pres">
      <dgm:prSet presAssocID="{555ACE43-3573-499A-8D0C-B6F3994C1C0B}" presName="sibTrans" presStyleLbl="sibTrans2D1" presStyleIdx="0" presStyleCnt="6"/>
      <dgm:spPr/>
      <dgm:t>
        <a:bodyPr/>
        <a:lstStyle/>
        <a:p>
          <a:endParaRPr lang="en-US"/>
        </a:p>
      </dgm:t>
    </dgm:pt>
    <dgm:pt modelId="{66606F07-6222-46FB-9451-4583FF6C9B46}" type="pres">
      <dgm:prSet presAssocID="{5AAACD4E-AA00-4AA1-AAA3-2AD20FE85A30}" presName="node" presStyleLbl="node1" presStyleIdx="1" presStyleCnt="6" custScaleX="124023" custScaleY="124022">
        <dgm:presLayoutVars>
          <dgm:bulletEnabled val="1"/>
        </dgm:presLayoutVars>
      </dgm:prSet>
      <dgm:spPr/>
      <dgm:t>
        <a:bodyPr/>
        <a:lstStyle/>
        <a:p>
          <a:endParaRPr lang="en-US"/>
        </a:p>
      </dgm:t>
    </dgm:pt>
    <dgm:pt modelId="{6AE62826-BA75-42C0-A940-50F08D7E5425}" type="pres">
      <dgm:prSet presAssocID="{5AAACD4E-AA00-4AA1-AAA3-2AD20FE85A30}" presName="dummy" presStyleCnt="0"/>
      <dgm:spPr/>
    </dgm:pt>
    <dgm:pt modelId="{A7A04BBA-9644-48A8-AB53-D6542037A494}" type="pres">
      <dgm:prSet presAssocID="{62521315-398E-4EA9-A078-F55F547B00BF}" presName="sibTrans" presStyleLbl="sibTrans2D1" presStyleIdx="1" presStyleCnt="6"/>
      <dgm:spPr/>
      <dgm:t>
        <a:bodyPr/>
        <a:lstStyle/>
        <a:p>
          <a:endParaRPr lang="en-US"/>
        </a:p>
      </dgm:t>
    </dgm:pt>
    <dgm:pt modelId="{355166F1-796A-4252-A824-18C165704BD6}" type="pres">
      <dgm:prSet presAssocID="{A5E45C58-80C8-4447-BE3F-A5E1FB9AC2AB}" presName="node" presStyleLbl="node1" presStyleIdx="2" presStyleCnt="6" custScaleX="124023" custScaleY="124022">
        <dgm:presLayoutVars>
          <dgm:bulletEnabled val="1"/>
        </dgm:presLayoutVars>
      </dgm:prSet>
      <dgm:spPr/>
      <dgm:t>
        <a:bodyPr/>
        <a:lstStyle/>
        <a:p>
          <a:endParaRPr lang="en-US"/>
        </a:p>
      </dgm:t>
    </dgm:pt>
    <dgm:pt modelId="{D4474E56-6784-4A96-9C77-3DD7140DA19D}" type="pres">
      <dgm:prSet presAssocID="{A5E45C58-80C8-4447-BE3F-A5E1FB9AC2AB}" presName="dummy" presStyleCnt="0"/>
      <dgm:spPr/>
    </dgm:pt>
    <dgm:pt modelId="{714534D9-F326-45E8-95EE-47FEFA0C3060}" type="pres">
      <dgm:prSet presAssocID="{FF27FE65-0BEE-49AE-91D5-A78D4190ABF6}" presName="sibTrans" presStyleLbl="sibTrans2D1" presStyleIdx="2" presStyleCnt="6"/>
      <dgm:spPr/>
      <dgm:t>
        <a:bodyPr/>
        <a:lstStyle/>
        <a:p>
          <a:endParaRPr lang="en-US"/>
        </a:p>
      </dgm:t>
    </dgm:pt>
    <dgm:pt modelId="{FE500971-600E-49F3-AB5E-484D1139B173}" type="pres">
      <dgm:prSet presAssocID="{C333494B-9E34-4C0D-9EB1-3F616F8D3D63}" presName="node" presStyleLbl="node1" presStyleIdx="3" presStyleCnt="6" custScaleX="124023" custScaleY="124022">
        <dgm:presLayoutVars>
          <dgm:bulletEnabled val="1"/>
        </dgm:presLayoutVars>
      </dgm:prSet>
      <dgm:spPr/>
      <dgm:t>
        <a:bodyPr/>
        <a:lstStyle/>
        <a:p>
          <a:endParaRPr lang="en-US"/>
        </a:p>
      </dgm:t>
    </dgm:pt>
    <dgm:pt modelId="{DA313395-4553-4218-A0F0-6DF4F8ADD54B}" type="pres">
      <dgm:prSet presAssocID="{C333494B-9E34-4C0D-9EB1-3F616F8D3D63}" presName="dummy" presStyleCnt="0"/>
      <dgm:spPr/>
    </dgm:pt>
    <dgm:pt modelId="{13503288-A552-48AC-BDEB-695D5421C77E}" type="pres">
      <dgm:prSet presAssocID="{782EAEE6-DEC9-4B0B-8B6D-5A6BD815147B}" presName="sibTrans" presStyleLbl="sibTrans2D1" presStyleIdx="3" presStyleCnt="6"/>
      <dgm:spPr/>
      <dgm:t>
        <a:bodyPr/>
        <a:lstStyle/>
        <a:p>
          <a:endParaRPr lang="en-US"/>
        </a:p>
      </dgm:t>
    </dgm:pt>
    <dgm:pt modelId="{A7A2171E-DF13-43CB-9D79-789F0F3CAEDD}" type="pres">
      <dgm:prSet presAssocID="{DACA0772-F015-40A2-AF96-1D84553677DF}" presName="node" presStyleLbl="node1" presStyleIdx="4" presStyleCnt="6" custScaleX="124023" custScaleY="124022">
        <dgm:presLayoutVars>
          <dgm:bulletEnabled val="1"/>
        </dgm:presLayoutVars>
      </dgm:prSet>
      <dgm:spPr/>
      <dgm:t>
        <a:bodyPr/>
        <a:lstStyle/>
        <a:p>
          <a:endParaRPr lang="en-US"/>
        </a:p>
      </dgm:t>
    </dgm:pt>
    <dgm:pt modelId="{EEB59A6A-B3F8-4059-83F5-77A0CEBD3C7E}" type="pres">
      <dgm:prSet presAssocID="{DACA0772-F015-40A2-AF96-1D84553677DF}" presName="dummy" presStyleCnt="0"/>
      <dgm:spPr/>
    </dgm:pt>
    <dgm:pt modelId="{782DB3C3-1174-460D-BE0B-566DFFBB2C5F}" type="pres">
      <dgm:prSet presAssocID="{8D6E27EA-6B3B-44EB-BA8E-EB7167E92F0E}" presName="sibTrans" presStyleLbl="sibTrans2D1" presStyleIdx="4" presStyleCnt="6"/>
      <dgm:spPr/>
      <dgm:t>
        <a:bodyPr/>
        <a:lstStyle/>
        <a:p>
          <a:endParaRPr lang="en-US"/>
        </a:p>
      </dgm:t>
    </dgm:pt>
    <dgm:pt modelId="{A500DE3C-232A-4046-849F-92A7A1E61D67}" type="pres">
      <dgm:prSet presAssocID="{F09E43DB-EE07-42A4-BAA7-B956F4D009DB}" presName="node" presStyleLbl="node1" presStyleIdx="5" presStyleCnt="6" custScaleX="124023" custScaleY="124022">
        <dgm:presLayoutVars>
          <dgm:bulletEnabled val="1"/>
        </dgm:presLayoutVars>
      </dgm:prSet>
      <dgm:spPr/>
      <dgm:t>
        <a:bodyPr/>
        <a:lstStyle/>
        <a:p>
          <a:endParaRPr lang="en-US"/>
        </a:p>
      </dgm:t>
    </dgm:pt>
    <dgm:pt modelId="{0F18AB1D-6045-47C7-ABDA-2F0A46425211}" type="pres">
      <dgm:prSet presAssocID="{F09E43DB-EE07-42A4-BAA7-B956F4D009DB}" presName="dummy" presStyleCnt="0"/>
      <dgm:spPr/>
    </dgm:pt>
    <dgm:pt modelId="{BE31F00F-8C2B-42E1-B348-BB2660E1C26B}" type="pres">
      <dgm:prSet presAssocID="{F1115663-A2BE-4FC9-A389-1B7D59009C71}" presName="sibTrans" presStyleLbl="sibTrans2D1" presStyleIdx="5" presStyleCnt="6"/>
      <dgm:spPr/>
      <dgm:t>
        <a:bodyPr/>
        <a:lstStyle/>
        <a:p>
          <a:endParaRPr lang="en-US"/>
        </a:p>
      </dgm:t>
    </dgm:pt>
  </dgm:ptLst>
  <dgm:cxnLst>
    <dgm:cxn modelId="{17A2C972-1F04-4BB0-939E-D6E1C372AD75}" srcId="{C982A3D7-372C-4930-970D-A90875AA03E5}" destId="{5D510796-C376-41C3-A87E-EADD6601C975}" srcOrd="0" destOrd="0" parTransId="{11C8BEFB-7B09-478E-86E9-2C7CC7C4BDDB}" sibTransId="{1753657E-EB3C-41C3-8401-3752303A8761}"/>
    <dgm:cxn modelId="{203ABF17-9732-4D84-9170-300952FB85B5}" type="presOf" srcId="{C982A3D7-372C-4930-970D-A90875AA03E5}" destId="{D0AA5D9F-A8AE-40B0-92FD-40533140F013}" srcOrd="0" destOrd="0" presId="urn:microsoft.com/office/officeart/2005/8/layout/radial6"/>
    <dgm:cxn modelId="{4BCE97AC-202D-45CB-962D-99621279A297}" type="presOf" srcId="{C333494B-9E34-4C0D-9EB1-3F616F8D3D63}" destId="{FE500971-600E-49F3-AB5E-484D1139B173}" srcOrd="0" destOrd="0" presId="urn:microsoft.com/office/officeart/2005/8/layout/radial6"/>
    <dgm:cxn modelId="{82F09805-38B1-437B-8FCA-27B2678C93C0}" type="presOf" srcId="{5D510796-C376-41C3-A87E-EADD6601C975}" destId="{559B0459-B123-4EDD-9031-E1DEA0E95367}" srcOrd="0" destOrd="0" presId="urn:microsoft.com/office/officeart/2005/8/layout/radial6"/>
    <dgm:cxn modelId="{063F60AA-B64B-4900-B286-DFADE3926698}" type="presOf" srcId="{62521315-398E-4EA9-A078-F55F547B00BF}" destId="{A7A04BBA-9644-48A8-AB53-D6542037A494}" srcOrd="0" destOrd="0" presId="urn:microsoft.com/office/officeart/2005/8/layout/radial6"/>
    <dgm:cxn modelId="{C5BF3FB7-E0E8-4A90-8841-9855BE328BF3}" type="presOf" srcId="{75157A2D-9AED-4FBA-AE1B-91AD46397343}" destId="{4B16FAB3-CB46-4A70-BD7A-2E6FF4B4A1FE}" srcOrd="0" destOrd="0" presId="urn:microsoft.com/office/officeart/2005/8/layout/radial6"/>
    <dgm:cxn modelId="{EADEAF40-CB01-4A18-9D77-51F9CA67250D}" srcId="{5D510796-C376-41C3-A87E-EADD6601C975}" destId="{F09E43DB-EE07-42A4-BAA7-B956F4D009DB}" srcOrd="5" destOrd="0" parTransId="{67766278-F276-4505-A13D-FAEAEEE19A04}" sibTransId="{F1115663-A2BE-4FC9-A389-1B7D59009C71}"/>
    <dgm:cxn modelId="{D6106DA9-69F4-48BD-8F34-29B68EEF4F35}" type="presOf" srcId="{F1115663-A2BE-4FC9-A389-1B7D59009C71}" destId="{BE31F00F-8C2B-42E1-B348-BB2660E1C26B}" srcOrd="0" destOrd="0" presId="urn:microsoft.com/office/officeart/2005/8/layout/radial6"/>
    <dgm:cxn modelId="{257EDBA9-7E8D-41CC-AAFE-70FC58F1D86E}" srcId="{5D510796-C376-41C3-A87E-EADD6601C975}" destId="{A5E45C58-80C8-4447-BE3F-A5E1FB9AC2AB}" srcOrd="2" destOrd="0" parTransId="{C51DDDE0-FB1D-4073-A878-34B27B713407}" sibTransId="{FF27FE65-0BEE-49AE-91D5-A78D4190ABF6}"/>
    <dgm:cxn modelId="{4FBDA491-5F0C-49D1-A3B5-C631E1136858}" type="presOf" srcId="{555ACE43-3573-499A-8D0C-B6F3994C1C0B}" destId="{A59E5942-110F-4649-94C3-362D5D9FA73E}" srcOrd="0" destOrd="0" presId="urn:microsoft.com/office/officeart/2005/8/layout/radial6"/>
    <dgm:cxn modelId="{AA445780-9700-4DCC-AF76-E76E366E2829}" type="presOf" srcId="{DACA0772-F015-40A2-AF96-1D84553677DF}" destId="{A7A2171E-DF13-43CB-9D79-789F0F3CAEDD}" srcOrd="0" destOrd="0" presId="urn:microsoft.com/office/officeart/2005/8/layout/radial6"/>
    <dgm:cxn modelId="{21C38856-2741-4E70-A1F4-6CE75317B587}" srcId="{5D510796-C376-41C3-A87E-EADD6601C975}" destId="{DACA0772-F015-40A2-AF96-1D84553677DF}" srcOrd="4" destOrd="0" parTransId="{7BED5532-EE60-41E1-982E-711182EE08E7}" sibTransId="{8D6E27EA-6B3B-44EB-BA8E-EB7167E92F0E}"/>
    <dgm:cxn modelId="{5169AEAF-14E2-4BB7-99B5-610BFB86A127}" type="presOf" srcId="{F09E43DB-EE07-42A4-BAA7-B956F4D009DB}" destId="{A500DE3C-232A-4046-849F-92A7A1E61D67}" srcOrd="0" destOrd="0" presId="urn:microsoft.com/office/officeart/2005/8/layout/radial6"/>
    <dgm:cxn modelId="{3862FEA6-607B-4283-8C99-5E8F612910B8}" srcId="{5D510796-C376-41C3-A87E-EADD6601C975}" destId="{75157A2D-9AED-4FBA-AE1B-91AD46397343}" srcOrd="0" destOrd="0" parTransId="{F571B095-8438-4C95-BE58-0F8340EBB259}" sibTransId="{555ACE43-3573-499A-8D0C-B6F3994C1C0B}"/>
    <dgm:cxn modelId="{62158BEE-1EBC-4FF8-B2E7-0CF8A4E9FAFA}" type="presOf" srcId="{5AAACD4E-AA00-4AA1-AAA3-2AD20FE85A30}" destId="{66606F07-6222-46FB-9451-4583FF6C9B46}" srcOrd="0" destOrd="0" presId="urn:microsoft.com/office/officeart/2005/8/layout/radial6"/>
    <dgm:cxn modelId="{4C0F41C5-D573-4313-B7C2-DC99CD03069D}" srcId="{5D510796-C376-41C3-A87E-EADD6601C975}" destId="{C333494B-9E34-4C0D-9EB1-3F616F8D3D63}" srcOrd="3" destOrd="0" parTransId="{8F9EA775-A59F-47DF-B15E-EB6D3C545B24}" sibTransId="{782EAEE6-DEC9-4B0B-8B6D-5A6BD815147B}"/>
    <dgm:cxn modelId="{0A0FA1F9-B69E-4643-8823-1A43CE541544}" type="presOf" srcId="{782EAEE6-DEC9-4B0B-8B6D-5A6BD815147B}" destId="{13503288-A552-48AC-BDEB-695D5421C77E}" srcOrd="0" destOrd="0" presId="urn:microsoft.com/office/officeart/2005/8/layout/radial6"/>
    <dgm:cxn modelId="{1C655D2B-1A92-4780-B231-49F2E9C25FF4}" type="presOf" srcId="{8D6E27EA-6B3B-44EB-BA8E-EB7167E92F0E}" destId="{782DB3C3-1174-460D-BE0B-566DFFBB2C5F}" srcOrd="0" destOrd="0" presId="urn:microsoft.com/office/officeart/2005/8/layout/radial6"/>
    <dgm:cxn modelId="{744D01E6-C5C0-4BFC-8CA4-21AB7429FE1C}" type="presOf" srcId="{FF27FE65-0BEE-49AE-91D5-A78D4190ABF6}" destId="{714534D9-F326-45E8-95EE-47FEFA0C3060}" srcOrd="0" destOrd="0" presId="urn:microsoft.com/office/officeart/2005/8/layout/radial6"/>
    <dgm:cxn modelId="{DA001BA3-9ACF-4197-B035-717CBD41A801}" srcId="{5D510796-C376-41C3-A87E-EADD6601C975}" destId="{5AAACD4E-AA00-4AA1-AAA3-2AD20FE85A30}" srcOrd="1" destOrd="0" parTransId="{0DFAFFBA-FED4-4AA4-8A0A-3A0F048C1343}" sibTransId="{62521315-398E-4EA9-A078-F55F547B00BF}"/>
    <dgm:cxn modelId="{3E87B53B-9285-4D60-866B-83084B772490}" type="presOf" srcId="{A5E45C58-80C8-4447-BE3F-A5E1FB9AC2AB}" destId="{355166F1-796A-4252-A824-18C165704BD6}" srcOrd="0" destOrd="0" presId="urn:microsoft.com/office/officeart/2005/8/layout/radial6"/>
    <dgm:cxn modelId="{3623082E-A11B-4EFC-94F5-EB9E9FC6979F}" type="presParOf" srcId="{D0AA5D9F-A8AE-40B0-92FD-40533140F013}" destId="{559B0459-B123-4EDD-9031-E1DEA0E95367}" srcOrd="0" destOrd="0" presId="urn:microsoft.com/office/officeart/2005/8/layout/radial6"/>
    <dgm:cxn modelId="{68868A28-1187-46ED-8BAD-7746C626D67A}" type="presParOf" srcId="{D0AA5D9F-A8AE-40B0-92FD-40533140F013}" destId="{4B16FAB3-CB46-4A70-BD7A-2E6FF4B4A1FE}" srcOrd="1" destOrd="0" presId="urn:microsoft.com/office/officeart/2005/8/layout/radial6"/>
    <dgm:cxn modelId="{9563FF41-664D-4D89-A10F-EFE4ED17CAAA}" type="presParOf" srcId="{D0AA5D9F-A8AE-40B0-92FD-40533140F013}" destId="{C0D92851-0ADF-4BDD-A24A-CECC944D6664}" srcOrd="2" destOrd="0" presId="urn:microsoft.com/office/officeart/2005/8/layout/radial6"/>
    <dgm:cxn modelId="{7AC763B2-77EC-47AD-B983-25B44A17C199}" type="presParOf" srcId="{D0AA5D9F-A8AE-40B0-92FD-40533140F013}" destId="{A59E5942-110F-4649-94C3-362D5D9FA73E}" srcOrd="3" destOrd="0" presId="urn:microsoft.com/office/officeart/2005/8/layout/radial6"/>
    <dgm:cxn modelId="{F8A729C0-F870-4FEC-A3AE-24250840FDE7}" type="presParOf" srcId="{D0AA5D9F-A8AE-40B0-92FD-40533140F013}" destId="{66606F07-6222-46FB-9451-4583FF6C9B46}" srcOrd="4" destOrd="0" presId="urn:microsoft.com/office/officeart/2005/8/layout/radial6"/>
    <dgm:cxn modelId="{59B586E1-41A1-4926-A49B-678EF9466879}" type="presParOf" srcId="{D0AA5D9F-A8AE-40B0-92FD-40533140F013}" destId="{6AE62826-BA75-42C0-A940-50F08D7E5425}" srcOrd="5" destOrd="0" presId="urn:microsoft.com/office/officeart/2005/8/layout/radial6"/>
    <dgm:cxn modelId="{8350B0EA-336D-4039-8ECE-01C441BEC299}" type="presParOf" srcId="{D0AA5D9F-A8AE-40B0-92FD-40533140F013}" destId="{A7A04BBA-9644-48A8-AB53-D6542037A494}" srcOrd="6" destOrd="0" presId="urn:microsoft.com/office/officeart/2005/8/layout/radial6"/>
    <dgm:cxn modelId="{13DA119F-406F-42AB-B0FF-740CBDF3CEE7}" type="presParOf" srcId="{D0AA5D9F-A8AE-40B0-92FD-40533140F013}" destId="{355166F1-796A-4252-A824-18C165704BD6}" srcOrd="7" destOrd="0" presId="urn:microsoft.com/office/officeart/2005/8/layout/radial6"/>
    <dgm:cxn modelId="{F702F8CD-D800-407D-9608-56C765E20C2C}" type="presParOf" srcId="{D0AA5D9F-A8AE-40B0-92FD-40533140F013}" destId="{D4474E56-6784-4A96-9C77-3DD7140DA19D}" srcOrd="8" destOrd="0" presId="urn:microsoft.com/office/officeart/2005/8/layout/radial6"/>
    <dgm:cxn modelId="{0DDF7EFD-3CEA-417C-B578-05378D43F11F}" type="presParOf" srcId="{D0AA5D9F-A8AE-40B0-92FD-40533140F013}" destId="{714534D9-F326-45E8-95EE-47FEFA0C3060}" srcOrd="9" destOrd="0" presId="urn:microsoft.com/office/officeart/2005/8/layout/radial6"/>
    <dgm:cxn modelId="{63A32002-FD1C-49F1-AA43-768C686B880B}" type="presParOf" srcId="{D0AA5D9F-A8AE-40B0-92FD-40533140F013}" destId="{FE500971-600E-49F3-AB5E-484D1139B173}" srcOrd="10" destOrd="0" presId="urn:microsoft.com/office/officeart/2005/8/layout/radial6"/>
    <dgm:cxn modelId="{5379CF9D-C230-4A76-9CF5-B8ECBF7C2DE6}" type="presParOf" srcId="{D0AA5D9F-A8AE-40B0-92FD-40533140F013}" destId="{DA313395-4553-4218-A0F0-6DF4F8ADD54B}" srcOrd="11" destOrd="0" presId="urn:microsoft.com/office/officeart/2005/8/layout/radial6"/>
    <dgm:cxn modelId="{860DD563-B945-4F5B-B10B-23DF63D99C47}" type="presParOf" srcId="{D0AA5D9F-A8AE-40B0-92FD-40533140F013}" destId="{13503288-A552-48AC-BDEB-695D5421C77E}" srcOrd="12" destOrd="0" presId="urn:microsoft.com/office/officeart/2005/8/layout/radial6"/>
    <dgm:cxn modelId="{E65EF30F-3409-4B10-B338-5D508782F58F}" type="presParOf" srcId="{D0AA5D9F-A8AE-40B0-92FD-40533140F013}" destId="{A7A2171E-DF13-43CB-9D79-789F0F3CAEDD}" srcOrd="13" destOrd="0" presId="urn:microsoft.com/office/officeart/2005/8/layout/radial6"/>
    <dgm:cxn modelId="{5AD67012-E67C-4F46-9DEA-DF6219F6D343}" type="presParOf" srcId="{D0AA5D9F-A8AE-40B0-92FD-40533140F013}" destId="{EEB59A6A-B3F8-4059-83F5-77A0CEBD3C7E}" srcOrd="14" destOrd="0" presId="urn:microsoft.com/office/officeart/2005/8/layout/radial6"/>
    <dgm:cxn modelId="{B937B4D6-504A-4B2E-84FB-ACBF4E36DE0A}" type="presParOf" srcId="{D0AA5D9F-A8AE-40B0-92FD-40533140F013}" destId="{782DB3C3-1174-460D-BE0B-566DFFBB2C5F}" srcOrd="15" destOrd="0" presId="urn:microsoft.com/office/officeart/2005/8/layout/radial6"/>
    <dgm:cxn modelId="{34C996DF-C459-4A60-B89D-E564C783163B}" type="presParOf" srcId="{D0AA5D9F-A8AE-40B0-92FD-40533140F013}" destId="{A500DE3C-232A-4046-849F-92A7A1E61D67}" srcOrd="16" destOrd="0" presId="urn:microsoft.com/office/officeart/2005/8/layout/radial6"/>
    <dgm:cxn modelId="{1460163A-FF95-440C-9B25-C203EB346799}" type="presParOf" srcId="{D0AA5D9F-A8AE-40B0-92FD-40533140F013}" destId="{0F18AB1D-6045-47C7-ABDA-2F0A46425211}" srcOrd="17" destOrd="0" presId="urn:microsoft.com/office/officeart/2005/8/layout/radial6"/>
    <dgm:cxn modelId="{49F92AB0-B0E7-4447-B05E-DCC73844514A}" type="presParOf" srcId="{D0AA5D9F-A8AE-40B0-92FD-40533140F013}" destId="{BE31F00F-8C2B-42E1-B348-BB2660E1C26B}"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31F00F-8C2B-42E1-B348-BB2660E1C26B}">
      <dsp:nvSpPr>
        <dsp:cNvPr id="0" name=""/>
        <dsp:cNvSpPr/>
      </dsp:nvSpPr>
      <dsp:spPr>
        <a:xfrm>
          <a:off x="2759897" y="567462"/>
          <a:ext cx="3775842" cy="3775842"/>
        </a:xfrm>
        <a:prstGeom prst="blockArc">
          <a:avLst>
            <a:gd name="adj1" fmla="val 12633468"/>
            <a:gd name="adj2" fmla="val 16288635"/>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782DB3C3-1174-460D-BE0B-566DFFBB2C5F}">
      <dsp:nvSpPr>
        <dsp:cNvPr id="0" name=""/>
        <dsp:cNvSpPr/>
      </dsp:nvSpPr>
      <dsp:spPr>
        <a:xfrm>
          <a:off x="2768954" y="551949"/>
          <a:ext cx="3775842" cy="3775842"/>
        </a:xfrm>
        <a:prstGeom prst="blockArc">
          <a:avLst>
            <a:gd name="adj1" fmla="val 9000000"/>
            <a:gd name="adj2" fmla="val 12600000"/>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13503288-A552-48AC-BDEB-695D5421C77E}">
      <dsp:nvSpPr>
        <dsp:cNvPr id="0" name=""/>
        <dsp:cNvSpPr/>
      </dsp:nvSpPr>
      <dsp:spPr>
        <a:xfrm>
          <a:off x="2768954" y="551949"/>
          <a:ext cx="3775842" cy="3775842"/>
        </a:xfrm>
        <a:prstGeom prst="blockArc">
          <a:avLst>
            <a:gd name="adj1" fmla="val 5400000"/>
            <a:gd name="adj2" fmla="val 9000000"/>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714534D9-F326-45E8-95EE-47FEFA0C3060}">
      <dsp:nvSpPr>
        <dsp:cNvPr id="0" name=""/>
        <dsp:cNvSpPr/>
      </dsp:nvSpPr>
      <dsp:spPr>
        <a:xfrm>
          <a:off x="2768954" y="551949"/>
          <a:ext cx="3775842" cy="3775842"/>
        </a:xfrm>
        <a:prstGeom prst="blockArc">
          <a:avLst>
            <a:gd name="adj1" fmla="val 1800000"/>
            <a:gd name="adj2" fmla="val 5400000"/>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A7A04BBA-9644-48A8-AB53-D6542037A494}">
      <dsp:nvSpPr>
        <dsp:cNvPr id="0" name=""/>
        <dsp:cNvSpPr/>
      </dsp:nvSpPr>
      <dsp:spPr>
        <a:xfrm>
          <a:off x="2768954" y="551949"/>
          <a:ext cx="3775842" cy="3775842"/>
        </a:xfrm>
        <a:prstGeom prst="blockArc">
          <a:avLst>
            <a:gd name="adj1" fmla="val 19800000"/>
            <a:gd name="adj2" fmla="val 1800000"/>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A59E5942-110F-4649-94C3-362D5D9FA73E}">
      <dsp:nvSpPr>
        <dsp:cNvPr id="0" name=""/>
        <dsp:cNvSpPr/>
      </dsp:nvSpPr>
      <dsp:spPr>
        <a:xfrm>
          <a:off x="2778237" y="567844"/>
          <a:ext cx="3775842" cy="3775842"/>
        </a:xfrm>
        <a:prstGeom prst="blockArc">
          <a:avLst>
            <a:gd name="adj1" fmla="val 16254457"/>
            <a:gd name="adj2" fmla="val 19765706"/>
            <a:gd name="adj3" fmla="val 4528"/>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559B0459-B123-4EDD-9031-E1DEA0E95367}">
      <dsp:nvSpPr>
        <dsp:cNvPr id="0" name=""/>
        <dsp:cNvSpPr/>
      </dsp:nvSpPr>
      <dsp:spPr>
        <a:xfrm>
          <a:off x="3676089" y="1459084"/>
          <a:ext cx="1961571" cy="1961571"/>
        </a:xfrm>
        <a:prstGeom prst="ellipse">
          <a:avLst/>
        </a:prstGeom>
        <a:solidFill>
          <a:srgbClr val="008FD2"/>
        </a:solidFill>
        <a:ln w="19050" cap="flat" cmpd="sng" algn="ctr">
          <a:solidFill>
            <a:srgbClr val="FFAE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a:t>ABM Planning &amp; Tools</a:t>
          </a:r>
        </a:p>
      </dsp:txBody>
      <dsp:txXfrm>
        <a:off x="3963354" y="1746349"/>
        <a:ext cx="1387041" cy="1387041"/>
      </dsp:txXfrm>
    </dsp:sp>
    <dsp:sp modelId="{4B16FAB3-CB46-4A70-BD7A-2E6FF4B4A1FE}">
      <dsp:nvSpPr>
        <dsp:cNvPr id="0" name=""/>
        <dsp:cNvSpPr/>
      </dsp:nvSpPr>
      <dsp:spPr>
        <a:xfrm>
          <a:off x="3959054" y="-125503"/>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0" kern="1200">
              <a:solidFill>
                <a:schemeClr val="bg1"/>
              </a:solidFill>
            </a:rPr>
            <a:t>TAP Sales Playbook</a:t>
          </a:r>
        </a:p>
      </dsp:txBody>
      <dsp:txXfrm>
        <a:off x="4174721" y="90162"/>
        <a:ext cx="1041330" cy="1041322"/>
      </dsp:txXfrm>
    </dsp:sp>
    <dsp:sp modelId="{66606F07-6222-46FB-9451-4583FF6C9B46}">
      <dsp:nvSpPr>
        <dsp:cNvPr id="0" name=""/>
        <dsp:cNvSpPr/>
      </dsp:nvSpPr>
      <dsp:spPr>
        <a:xfrm>
          <a:off x="5518511" y="780957"/>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a:solidFill>
                <a:schemeClr val="bg1"/>
              </a:solidFill>
            </a:rPr>
            <a:t>TAP Fundamental Training Series</a:t>
          </a:r>
        </a:p>
      </dsp:txBody>
      <dsp:txXfrm>
        <a:off x="5734178" y="996622"/>
        <a:ext cx="1041330" cy="1041322"/>
      </dsp:txXfrm>
    </dsp:sp>
    <dsp:sp modelId="{355166F1-796A-4252-A824-18C165704BD6}">
      <dsp:nvSpPr>
        <dsp:cNvPr id="0" name=""/>
        <dsp:cNvSpPr/>
      </dsp:nvSpPr>
      <dsp:spPr>
        <a:xfrm>
          <a:off x="5518511" y="2626131"/>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a:solidFill>
                <a:schemeClr val="bg1"/>
              </a:solidFill>
            </a:rPr>
            <a:t>Account Engagement/ Plan on a page</a:t>
          </a:r>
        </a:p>
      </dsp:txBody>
      <dsp:txXfrm>
        <a:off x="5734178" y="2841796"/>
        <a:ext cx="1041330" cy="1041322"/>
      </dsp:txXfrm>
    </dsp:sp>
    <dsp:sp modelId="{FE500971-600E-49F3-AB5E-484D1139B173}">
      <dsp:nvSpPr>
        <dsp:cNvPr id="0" name=""/>
        <dsp:cNvSpPr/>
      </dsp:nvSpPr>
      <dsp:spPr>
        <a:xfrm>
          <a:off x="3920543" y="3548718"/>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a:solidFill>
                <a:schemeClr val="bg1"/>
              </a:solidFill>
            </a:rPr>
            <a:t>TAP </a:t>
          </a:r>
          <a:r>
            <a:rPr lang="en-US" sz="1200" kern="1200" err="1">
              <a:solidFill>
                <a:schemeClr val="bg1"/>
              </a:solidFill>
            </a:rPr>
            <a:t>Highspot</a:t>
          </a:r>
          <a:r>
            <a:rPr lang="en-US" sz="1200" kern="1200">
              <a:solidFill>
                <a:schemeClr val="bg1"/>
              </a:solidFill>
            </a:rPr>
            <a:t> </a:t>
          </a:r>
        </a:p>
      </dsp:txBody>
      <dsp:txXfrm>
        <a:off x="4136210" y="3764383"/>
        <a:ext cx="1041330" cy="1041322"/>
      </dsp:txXfrm>
    </dsp:sp>
    <dsp:sp modelId="{A7A2171E-DF13-43CB-9D79-789F0F3CAEDD}">
      <dsp:nvSpPr>
        <dsp:cNvPr id="0" name=""/>
        <dsp:cNvSpPr/>
      </dsp:nvSpPr>
      <dsp:spPr>
        <a:xfrm>
          <a:off x="2322575" y="2626131"/>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a:solidFill>
                <a:schemeClr val="bg1"/>
              </a:solidFill>
            </a:rPr>
            <a:t>ABM Delivery Platform </a:t>
          </a:r>
        </a:p>
      </dsp:txBody>
      <dsp:txXfrm>
        <a:off x="2538242" y="2841796"/>
        <a:ext cx="1041330" cy="1041322"/>
      </dsp:txXfrm>
    </dsp:sp>
    <dsp:sp modelId="{A500DE3C-232A-4046-849F-92A7A1E61D67}">
      <dsp:nvSpPr>
        <dsp:cNvPr id="0" name=""/>
        <dsp:cNvSpPr/>
      </dsp:nvSpPr>
      <dsp:spPr>
        <a:xfrm>
          <a:off x="2322575" y="780957"/>
          <a:ext cx="1472664" cy="1472652"/>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a:solidFill>
                <a:schemeClr val="bg1"/>
              </a:solidFill>
            </a:rPr>
            <a:t>Email templates for supporting content</a:t>
          </a:r>
        </a:p>
      </dsp:txBody>
      <dsp:txXfrm>
        <a:off x="2538242" y="996622"/>
        <a:ext cx="1041330" cy="10413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31F00F-8C2B-42E1-B348-BB2660E1C26B}">
      <dsp:nvSpPr>
        <dsp:cNvPr id="0" name=""/>
        <dsp:cNvSpPr/>
      </dsp:nvSpPr>
      <dsp:spPr>
        <a:xfrm>
          <a:off x="2435312" y="524365"/>
          <a:ext cx="3489671" cy="3489671"/>
        </a:xfrm>
        <a:prstGeom prst="blockArc">
          <a:avLst>
            <a:gd name="adj1" fmla="val 12633468"/>
            <a:gd name="adj2" fmla="val 16288635"/>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782DB3C3-1174-460D-BE0B-566DFFBB2C5F}">
      <dsp:nvSpPr>
        <dsp:cNvPr id="0" name=""/>
        <dsp:cNvSpPr/>
      </dsp:nvSpPr>
      <dsp:spPr>
        <a:xfrm>
          <a:off x="2443683" y="510028"/>
          <a:ext cx="3489671" cy="3489671"/>
        </a:xfrm>
        <a:prstGeom prst="blockArc">
          <a:avLst>
            <a:gd name="adj1" fmla="val 9000000"/>
            <a:gd name="adj2" fmla="val 12600000"/>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13503288-A552-48AC-BDEB-695D5421C77E}">
      <dsp:nvSpPr>
        <dsp:cNvPr id="0" name=""/>
        <dsp:cNvSpPr/>
      </dsp:nvSpPr>
      <dsp:spPr>
        <a:xfrm>
          <a:off x="2443683" y="510028"/>
          <a:ext cx="3489671" cy="3489671"/>
        </a:xfrm>
        <a:prstGeom prst="blockArc">
          <a:avLst>
            <a:gd name="adj1" fmla="val 5400000"/>
            <a:gd name="adj2" fmla="val 9000000"/>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714534D9-F326-45E8-95EE-47FEFA0C3060}">
      <dsp:nvSpPr>
        <dsp:cNvPr id="0" name=""/>
        <dsp:cNvSpPr/>
      </dsp:nvSpPr>
      <dsp:spPr>
        <a:xfrm>
          <a:off x="2443683" y="510028"/>
          <a:ext cx="3489671" cy="3489671"/>
        </a:xfrm>
        <a:prstGeom prst="blockArc">
          <a:avLst>
            <a:gd name="adj1" fmla="val 1800000"/>
            <a:gd name="adj2" fmla="val 5400000"/>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A7A04BBA-9644-48A8-AB53-D6542037A494}">
      <dsp:nvSpPr>
        <dsp:cNvPr id="0" name=""/>
        <dsp:cNvSpPr/>
      </dsp:nvSpPr>
      <dsp:spPr>
        <a:xfrm>
          <a:off x="2443683" y="510028"/>
          <a:ext cx="3489671" cy="3489671"/>
        </a:xfrm>
        <a:prstGeom prst="blockArc">
          <a:avLst>
            <a:gd name="adj1" fmla="val 19800000"/>
            <a:gd name="adj2" fmla="val 1800000"/>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A59E5942-110F-4649-94C3-362D5D9FA73E}">
      <dsp:nvSpPr>
        <dsp:cNvPr id="0" name=""/>
        <dsp:cNvSpPr/>
      </dsp:nvSpPr>
      <dsp:spPr>
        <a:xfrm>
          <a:off x="2452262" y="524718"/>
          <a:ext cx="3489671" cy="3489671"/>
        </a:xfrm>
        <a:prstGeom prst="blockArc">
          <a:avLst>
            <a:gd name="adj1" fmla="val 16254457"/>
            <a:gd name="adj2" fmla="val 19765706"/>
            <a:gd name="adj3" fmla="val 4525"/>
          </a:avLst>
        </a:prstGeom>
        <a:solidFill>
          <a:schemeClr val="tx1">
            <a:alpha val="38000"/>
          </a:schemeClr>
        </a:solidFill>
        <a:ln>
          <a:noFill/>
        </a:ln>
        <a:effectLst/>
      </dsp:spPr>
      <dsp:style>
        <a:lnRef idx="0">
          <a:scrgbClr r="0" g="0" b="0"/>
        </a:lnRef>
        <a:fillRef idx="1">
          <a:scrgbClr r="0" g="0" b="0"/>
        </a:fillRef>
        <a:effectRef idx="0">
          <a:scrgbClr r="0" g="0" b="0"/>
        </a:effectRef>
        <a:fontRef idx="minor">
          <a:schemeClr val="lt1"/>
        </a:fontRef>
      </dsp:style>
    </dsp:sp>
    <dsp:sp modelId="{559B0459-B123-4EDD-9031-E1DEA0E95367}">
      <dsp:nvSpPr>
        <dsp:cNvPr id="0" name=""/>
        <dsp:cNvSpPr/>
      </dsp:nvSpPr>
      <dsp:spPr>
        <a:xfrm>
          <a:off x="3282724" y="1349069"/>
          <a:ext cx="1811589" cy="1811589"/>
        </a:xfrm>
        <a:prstGeom prst="ellipse">
          <a:avLst/>
        </a:prstGeom>
        <a:solidFill>
          <a:srgbClr val="008FD2"/>
        </a:solidFill>
        <a:ln w="19050" cap="flat" cmpd="sng" algn="ctr">
          <a:solidFill>
            <a:srgbClr val="FFAE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a:t>SALES ENABLEMENT</a:t>
          </a:r>
        </a:p>
      </dsp:txBody>
      <dsp:txXfrm>
        <a:off x="3548025" y="1614370"/>
        <a:ext cx="1280987" cy="1280987"/>
      </dsp:txXfrm>
    </dsp:sp>
    <dsp:sp modelId="{4B16FAB3-CB46-4A70-BD7A-2E6FF4B4A1FE}">
      <dsp:nvSpPr>
        <dsp:cNvPr id="0" name=""/>
        <dsp:cNvSpPr/>
      </dsp:nvSpPr>
      <dsp:spPr>
        <a:xfrm>
          <a:off x="3544079" y="-115615"/>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a:solidFill>
                <a:schemeClr val="bg1"/>
              </a:solidFill>
            </a:rPr>
            <a:t>TAP Sales Playbook</a:t>
          </a:r>
        </a:p>
      </dsp:txBody>
      <dsp:txXfrm>
        <a:off x="3743256" y="83560"/>
        <a:ext cx="961710" cy="961703"/>
      </dsp:txXfrm>
    </dsp:sp>
    <dsp:sp modelId="{66606F07-6222-46FB-9451-4583FF6C9B46}">
      <dsp:nvSpPr>
        <dsp:cNvPr id="0" name=""/>
        <dsp:cNvSpPr/>
      </dsp:nvSpPr>
      <dsp:spPr>
        <a:xfrm>
          <a:off x="4985369" y="722158"/>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a:solidFill>
                <a:schemeClr val="bg1"/>
              </a:solidFill>
            </a:rPr>
            <a:t>TAP Fundamental Training Series</a:t>
          </a:r>
        </a:p>
      </dsp:txBody>
      <dsp:txXfrm>
        <a:off x="5184546" y="921333"/>
        <a:ext cx="961710" cy="961703"/>
      </dsp:txXfrm>
    </dsp:sp>
    <dsp:sp modelId="{355166F1-796A-4252-A824-18C165704BD6}">
      <dsp:nvSpPr>
        <dsp:cNvPr id="0" name=""/>
        <dsp:cNvSpPr/>
      </dsp:nvSpPr>
      <dsp:spPr>
        <a:xfrm>
          <a:off x="4985369" y="2427515"/>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a:solidFill>
                <a:schemeClr val="bg1"/>
              </a:solidFill>
            </a:rPr>
            <a:t>Account Engagement/ Plan on a page</a:t>
          </a:r>
        </a:p>
      </dsp:txBody>
      <dsp:txXfrm>
        <a:off x="5184546" y="2626690"/>
        <a:ext cx="961710" cy="961703"/>
      </dsp:txXfrm>
    </dsp:sp>
    <dsp:sp modelId="{FE500971-600E-49F3-AB5E-484D1139B173}">
      <dsp:nvSpPr>
        <dsp:cNvPr id="0" name=""/>
        <dsp:cNvSpPr/>
      </dsp:nvSpPr>
      <dsp:spPr>
        <a:xfrm>
          <a:off x="3508486" y="3280194"/>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a:solidFill>
                <a:schemeClr val="bg1"/>
              </a:solidFill>
            </a:rPr>
            <a:t>TAP </a:t>
          </a:r>
          <a:r>
            <a:rPr lang="en-US" sz="1100" kern="1200" err="1">
              <a:solidFill>
                <a:schemeClr val="bg1"/>
              </a:solidFill>
            </a:rPr>
            <a:t>Highspot</a:t>
          </a:r>
          <a:r>
            <a:rPr lang="en-US" sz="1100" kern="1200">
              <a:solidFill>
                <a:schemeClr val="bg1"/>
              </a:solidFill>
            </a:rPr>
            <a:t> </a:t>
          </a:r>
        </a:p>
      </dsp:txBody>
      <dsp:txXfrm>
        <a:off x="3707663" y="3479369"/>
        <a:ext cx="961710" cy="961703"/>
      </dsp:txXfrm>
    </dsp:sp>
    <dsp:sp modelId="{A7A2171E-DF13-43CB-9D79-789F0F3CAEDD}">
      <dsp:nvSpPr>
        <dsp:cNvPr id="0" name=""/>
        <dsp:cNvSpPr/>
      </dsp:nvSpPr>
      <dsp:spPr>
        <a:xfrm>
          <a:off x="2031603" y="2427515"/>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a:solidFill>
                <a:schemeClr val="bg1"/>
              </a:solidFill>
            </a:rPr>
            <a:t>ABM Delivery Platform </a:t>
          </a:r>
        </a:p>
      </dsp:txBody>
      <dsp:txXfrm>
        <a:off x="2230780" y="2626690"/>
        <a:ext cx="961710" cy="961703"/>
      </dsp:txXfrm>
    </dsp:sp>
    <dsp:sp modelId="{A500DE3C-232A-4046-849F-92A7A1E61D67}">
      <dsp:nvSpPr>
        <dsp:cNvPr id="0" name=""/>
        <dsp:cNvSpPr/>
      </dsp:nvSpPr>
      <dsp:spPr>
        <a:xfrm>
          <a:off x="2031603" y="722158"/>
          <a:ext cx="1360064" cy="1360053"/>
        </a:xfrm>
        <a:prstGeom prst="ellipse">
          <a:avLst/>
        </a:prstGeom>
        <a:solidFill>
          <a:srgbClr val="FFAE00"/>
        </a:solidFill>
        <a:ln w="190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kern="1200">
              <a:solidFill>
                <a:schemeClr val="bg1"/>
              </a:solidFill>
            </a:rPr>
            <a:t>Email templates for supporting content</a:t>
          </a:r>
        </a:p>
      </dsp:txBody>
      <dsp:txXfrm>
        <a:off x="2230780" y="921333"/>
        <a:ext cx="961710" cy="96170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26008" y="9430091"/>
            <a:ext cx="2945659" cy="496411"/>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269875" y="665163"/>
            <a:ext cx="6257925" cy="3519487"/>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544171" y="4473523"/>
            <a:ext cx="5709333" cy="495494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5"/>
          </p:nvPr>
        </p:nvSpPr>
        <p:spPr>
          <a:xfrm>
            <a:off x="2931497" y="9702084"/>
            <a:ext cx="934681" cy="222970"/>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NULL" TargetMode="External"/><Relationship Id="rId4" Type="http://schemas.openxmlformats.org/officeDocument/2006/relationships/hyperlink" Target="TBD" TargetMode="External"/><Relationship Id="rId5" Type="http://schemas.openxmlformats.org/officeDocument/2006/relationships/hyperlink" Target="TAP%20Sales%20Playbook" TargetMode="External"/><Relationship Id="rId6" Type="http://schemas.openxmlformats.org/officeDocument/2006/relationships/hyperlink" Target="https://app.highspot.com/items/5cdefa1ea4dfa07b089f2a04" TargetMode="External"/><Relationship Id="rId7" Type="http://schemas.openxmlformats.org/officeDocument/2006/relationships/hyperlink" Target="https://jam4.sapjam.com/wiki/show/bUoG2hp00dcJjXikErb8uj?_lightbox=true" TargetMode="External"/><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 Id="rId3" Type="http://schemas.openxmlformats.org/officeDocument/2006/relationships/hyperlink" Target="https://webstage.co/narrative/concur/follow-the-line-v2/"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 Id="rId3" Type="http://schemas.openxmlformats.org/officeDocument/2006/relationships/hyperlink" Target="http://accountbased.co.uk/SAP/SAP-clusters-AI-chat-bot/SSE/" TargetMode="Externa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 Id="rId3" Type="http://schemas.openxmlformats.org/officeDocument/2006/relationships/image" Target="../media/image201.emf"/></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a:p>
        </p:txBody>
      </p:sp>
    </p:spTree>
    <p:extLst>
      <p:ext uri="{BB962C8B-B14F-4D97-AF65-F5344CB8AC3E}">
        <p14:creationId xmlns:p14="http://schemas.microsoft.com/office/powerpoint/2010/main" val="949238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26</a:t>
            </a:fld>
            <a:endParaRPr lang="de-DE"/>
          </a:p>
        </p:txBody>
      </p:sp>
    </p:spTree>
    <p:extLst>
      <p:ext uri="{BB962C8B-B14F-4D97-AF65-F5344CB8AC3E}">
        <p14:creationId xmlns:p14="http://schemas.microsoft.com/office/powerpoint/2010/main" val="3222162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a:t>The Top Accounts Program includes always-on digital activities to drive awareness, demand and engagement to top accounts contacts through the buyer journey.</a:t>
            </a:r>
          </a:p>
          <a:p>
            <a:r>
              <a:rPr lang="en-US" sz="1400"/>
              <a:t>The TAP team leads setting up and delivering insights on accounts </a:t>
            </a:r>
            <a:r>
              <a:rPr lang="mr-IN" sz="1400"/>
              <a:t>–</a:t>
            </a:r>
            <a:r>
              <a:rPr lang="en-US" sz="1400"/>
              <a:t> from account research to Demandbase real-time insights. Our team works with global marketers to activate ABM marketing channels with Linked In and Demandbase advertising as well as personalized web experiences.</a:t>
            </a:r>
          </a:p>
          <a:p>
            <a:r>
              <a:rPr lang="en-US" sz="1400"/>
              <a:t>We also provide updated reporting to teams on the program, account progress, engagement and activity. There is tailored content for each cluster that sales can leverage across the buying cycle, including new interactive pieces that can be personalized.</a:t>
            </a:r>
            <a:endParaRPr lang="en-US" sz="1400">
              <a:cs typeface="Arial"/>
            </a:endParaRPr>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27</a:t>
            </a:fld>
            <a:endParaRPr lang="de-DE"/>
          </a:p>
        </p:txBody>
      </p:sp>
    </p:spTree>
    <p:extLst>
      <p:ext uri="{BB962C8B-B14F-4D97-AF65-F5344CB8AC3E}">
        <p14:creationId xmlns:p14="http://schemas.microsoft.com/office/powerpoint/2010/main" val="1439243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400" b="1"/>
              <a:t>Account Engagement Plans/Plan on a Page</a:t>
            </a:r>
          </a:p>
          <a:p>
            <a:pPr>
              <a:spcBef>
                <a:spcPts val="0"/>
              </a:spcBef>
            </a:pPr>
            <a:r>
              <a:rPr lang="en-US" sz="1400"/>
              <a:t>ABM planning starts with defining what SAP Concur can do to align to the business initiatives or priorities of each account. Account goals, milestone goals, cluster goals and ABM tactics should be incorporated into each account plan. </a:t>
            </a:r>
          </a:p>
          <a:p>
            <a:pPr>
              <a:spcBef>
                <a:spcPts val="0"/>
              </a:spcBef>
            </a:pPr>
            <a:r>
              <a:rPr lang="en-US" sz="1400">
                <a:hlinkClick r:id="rId3" invalidUrl="https://sap.sharepoint.com/:x:/r/sites/105282/AudMkt/TgtAudMkt/_layouts/15/Doc.aspx?sourcedoc={E3ECB387-2BB2-468C-BBDF-E80222A9A6ED}&amp;file=TAP Program Plans 2019.xlsx&amp;action=default&amp;mobileredirect=true"/>
              </a:rPr>
              <a:t>See the Plans</a:t>
            </a:r>
            <a:endParaRPr lang="en-US" sz="1400"/>
          </a:p>
          <a:p>
            <a:pPr>
              <a:spcBef>
                <a:spcPts val="0"/>
              </a:spcBef>
            </a:pPr>
            <a:endParaRPr lang="en-US" sz="1400"/>
          </a:p>
          <a:p>
            <a:pPr>
              <a:spcBef>
                <a:spcPts val="0"/>
              </a:spcBef>
            </a:pPr>
            <a:r>
              <a:rPr lang="en-US" sz="1400" b="1"/>
              <a:t>TAP Fundamental Training Series</a:t>
            </a:r>
          </a:p>
          <a:p>
            <a:pPr>
              <a:spcBef>
                <a:spcPts val="0"/>
              </a:spcBef>
            </a:pPr>
            <a:r>
              <a:rPr lang="en-US" sz="1400"/>
              <a:t>Designed to offer sales teams detailed training on program components and best practices, these training sessions include: Demandbase Training, Content Deep Dive and TAP Playbook Overview.</a:t>
            </a:r>
          </a:p>
          <a:p>
            <a:pPr>
              <a:spcBef>
                <a:spcPts val="0"/>
              </a:spcBef>
            </a:pPr>
            <a:r>
              <a:rPr lang="en-US" sz="1400">
                <a:hlinkClick r:id="rId4"/>
              </a:rPr>
              <a:t>View the Training</a:t>
            </a:r>
            <a:endParaRPr lang="en-US" sz="1400"/>
          </a:p>
          <a:p>
            <a:pPr>
              <a:spcBef>
                <a:spcPts val="0"/>
              </a:spcBef>
            </a:pPr>
            <a:endParaRPr lang="en-US" sz="1400"/>
          </a:p>
          <a:p>
            <a:pPr>
              <a:spcBef>
                <a:spcPts val="0"/>
              </a:spcBef>
            </a:pPr>
            <a:r>
              <a:rPr lang="en-US" sz="1400" b="1"/>
              <a:t>TAP Sales Playbook</a:t>
            </a:r>
          </a:p>
          <a:p>
            <a:pPr>
              <a:spcBef>
                <a:spcPts val="0"/>
              </a:spcBef>
            </a:pPr>
            <a:r>
              <a:rPr lang="en-US" sz="1400"/>
              <a:t>Outlines cluster-level plays and tactics with suggested content and sales plays to incorporate into one-to-one account engagement plans.</a:t>
            </a:r>
          </a:p>
          <a:p>
            <a:pPr>
              <a:spcBef>
                <a:spcPts val="0"/>
              </a:spcBef>
            </a:pPr>
            <a:r>
              <a:rPr lang="en-US" sz="1400">
                <a:hlinkClick r:id="rId5"/>
              </a:rPr>
              <a:t>Access the Playbook</a:t>
            </a:r>
            <a:endParaRPr lang="en-US" sz="1400"/>
          </a:p>
          <a:p>
            <a:pPr>
              <a:spcBef>
                <a:spcPts val="0"/>
              </a:spcBef>
            </a:pPr>
            <a:endParaRPr lang="en-US" sz="1400"/>
          </a:p>
          <a:p>
            <a:pPr>
              <a:spcBef>
                <a:spcPts val="0"/>
              </a:spcBef>
            </a:pPr>
            <a:r>
              <a:rPr lang="en-US" sz="1400" b="1"/>
              <a:t>Top Accounts Content in </a:t>
            </a:r>
            <a:r>
              <a:rPr lang="en-US" sz="1400" b="1" err="1"/>
              <a:t>Highspot</a:t>
            </a:r>
            <a:r>
              <a:rPr lang="en-US" sz="1400" b="1"/>
              <a:t> </a:t>
            </a:r>
          </a:p>
          <a:p>
            <a:pPr>
              <a:spcBef>
                <a:spcPts val="0"/>
              </a:spcBef>
            </a:pPr>
            <a:r>
              <a:rPr lang="en-US" sz="1400"/>
              <a:t>Tailored lifecycle content aligned to the clusters. Sales can select content and pitch it through </a:t>
            </a:r>
            <a:r>
              <a:rPr lang="en-US" sz="1400" err="1"/>
              <a:t>Highspot</a:t>
            </a:r>
            <a:r>
              <a:rPr lang="en-US" sz="1400"/>
              <a:t> using the Link Pitch functionality.</a:t>
            </a:r>
          </a:p>
          <a:p>
            <a:pPr>
              <a:spcBef>
                <a:spcPts val="0"/>
              </a:spcBef>
            </a:pPr>
            <a:r>
              <a:rPr lang="en-US" sz="1400">
                <a:hlinkClick r:id="rId6"/>
              </a:rPr>
              <a:t>View the Content</a:t>
            </a:r>
            <a:endParaRPr lang="en-US" sz="1400"/>
          </a:p>
          <a:p>
            <a:pPr>
              <a:spcBef>
                <a:spcPts val="0"/>
              </a:spcBef>
            </a:pPr>
            <a:endParaRPr lang="en-US" sz="1400"/>
          </a:p>
          <a:p>
            <a:pPr>
              <a:spcBef>
                <a:spcPts val="0"/>
              </a:spcBef>
            </a:pPr>
            <a:r>
              <a:rPr lang="en-US" sz="1400" b="1"/>
              <a:t>ABM Delivery Platform</a:t>
            </a:r>
          </a:p>
          <a:p>
            <a:pPr>
              <a:spcBef>
                <a:spcPts val="0"/>
              </a:spcBef>
            </a:pPr>
            <a:r>
              <a:rPr lang="en-US" sz="1400"/>
              <a:t>Lifecycle content aligned to the clusters can be personalized and delivered via email by sales</a:t>
            </a:r>
          </a:p>
          <a:p>
            <a:pPr>
              <a:spcBef>
                <a:spcPts val="0"/>
              </a:spcBef>
            </a:pPr>
            <a:r>
              <a:rPr lang="en-US" sz="1400">
                <a:hlinkClick r:id="rId7"/>
              </a:rPr>
              <a:t>Visit the Platform</a:t>
            </a:r>
            <a:endParaRPr lang="en-US" sz="1400"/>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28</a:t>
            </a:fld>
            <a:endParaRPr lang="de-DE"/>
          </a:p>
        </p:txBody>
      </p:sp>
    </p:spTree>
    <p:extLst>
      <p:ext uri="{BB962C8B-B14F-4D97-AF65-F5344CB8AC3E}">
        <p14:creationId xmlns:p14="http://schemas.microsoft.com/office/powerpoint/2010/main" val="1861836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29</a:t>
            </a:fld>
            <a:endParaRPr lang="de-DE"/>
          </a:p>
        </p:txBody>
      </p:sp>
    </p:spTree>
    <p:extLst>
      <p:ext uri="{BB962C8B-B14F-4D97-AF65-F5344CB8AC3E}">
        <p14:creationId xmlns:p14="http://schemas.microsoft.com/office/powerpoint/2010/main" val="2927510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b" latinLnBrk="0" hangingPunct="1"/>
            <a:r>
              <a:rPr lang="en-US" sz="1400" b="0" i="0" u="none" strike="noStrike" kern="1200">
                <a:solidFill>
                  <a:schemeClr val="tx1"/>
                </a:solidFill>
                <a:effectLst/>
                <a:latin typeface="+mn-lt"/>
                <a:ea typeface="+mn-ea"/>
                <a:cs typeface="+mn-cs"/>
              </a:rPr>
              <a:t>Dell USA LP</a:t>
            </a:r>
          </a:p>
          <a:p>
            <a:pPr rtl="0" eaLnBrk="1" fontAlgn="b" latinLnBrk="0" hangingPunct="1"/>
            <a:r>
              <a:rPr lang="en-US" sz="1400" b="0" i="0" u="none" strike="noStrike" kern="1200">
                <a:solidFill>
                  <a:schemeClr val="tx1"/>
                </a:solidFill>
                <a:effectLst/>
                <a:latin typeface="+mn-lt"/>
                <a:ea typeface="+mn-ea"/>
                <a:cs typeface="+mn-cs"/>
              </a:rPr>
              <a:t> Dec. 31.2019</a:t>
            </a:r>
          </a:p>
          <a:p>
            <a:pPr rtl="0" eaLnBrk="1" fontAlgn="b" latinLnBrk="0" hangingPunct="1"/>
            <a:r>
              <a:rPr lang="en-US" sz="1400" b="0" i="0" u="none" strike="noStrike" kern="1200">
                <a:solidFill>
                  <a:schemeClr val="tx1"/>
                </a:solidFill>
                <a:effectLst/>
                <a:latin typeface="+mn-lt"/>
                <a:ea typeface="+mn-ea"/>
                <a:cs typeface="+mn-cs"/>
              </a:rPr>
              <a:t>Open Pipeline - $601,400  Drive and Detect, Global Pay Transition, 3 mo. Renewal to include </a:t>
            </a:r>
            <a:r>
              <a:rPr lang="en-US" sz="1400" b="0" i="0" u="none" strike="noStrike" kern="1200" err="1">
                <a:solidFill>
                  <a:schemeClr val="tx1"/>
                </a:solidFill>
                <a:effectLst/>
                <a:latin typeface="+mn-lt"/>
                <a:ea typeface="+mn-ea"/>
                <a:cs typeface="+mn-cs"/>
              </a:rPr>
              <a:t>ExpenseIT</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Certify - 1164</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Peoplesoft - 90</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Workday - 1793</a:t>
            </a:r>
            <a:endParaRPr lang="en-US" sz="1400" b="0" i="0" u="none" strike="noStrike"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32</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545990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33</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25864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This shows the screenshot for each cluster home page which shows:</a:t>
            </a:r>
          </a:p>
          <a:p>
            <a:pPr marL="0" indent="0">
              <a:buFont typeface="Arial" panose="020B0604020202020204" pitchFamily="34" charset="0"/>
              <a:buNone/>
            </a:pPr>
            <a:r>
              <a:rPr lang="en-US"/>
              <a:t>Enhanced Customer Journey </a:t>
            </a:r>
          </a:p>
          <a:p>
            <a:r>
              <a:rPr lang="en-US"/>
              <a:t>▪ Increased Visitor Engagement </a:t>
            </a:r>
          </a:p>
          <a:p>
            <a:r>
              <a:rPr lang="en-US"/>
              <a:t>▪ Increased Website Efficiency </a:t>
            </a:r>
          </a:p>
          <a:p>
            <a:r>
              <a:rPr lang="en-US"/>
              <a:t>▪ Higher Conversions </a:t>
            </a:r>
          </a:p>
          <a:p>
            <a:r>
              <a:rPr lang="en-US"/>
              <a:t>▪ Improved Customer Value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5900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Example only. Not final creative.</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35</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32799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EEB7D9-E6E7-4D97-AD8B-1E98EA706980}" type="slidenum">
              <a:rPr lang="en-US" smtClean="0"/>
              <a:pPr/>
              <a:t>40</a:t>
            </a:fld>
            <a:endParaRPr lang="en-US"/>
          </a:p>
        </p:txBody>
      </p:sp>
    </p:spTree>
    <p:extLst>
      <p:ext uri="{BB962C8B-B14F-4D97-AF65-F5344CB8AC3E}">
        <p14:creationId xmlns:p14="http://schemas.microsoft.com/office/powerpoint/2010/main" val="4214260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576263"/>
            <a:ext cx="6145213" cy="3455987"/>
          </a:xfrm>
        </p:spPr>
      </p:sp>
      <p:sp>
        <p:nvSpPr>
          <p:cNvPr id="3" name="Notes Placeholder 2"/>
          <p:cNvSpPr>
            <a:spLocks noGrp="1"/>
          </p:cNvSpPr>
          <p:nvPr>
            <p:ph type="body" idx="1"/>
          </p:nvPr>
        </p:nvSpPr>
        <p:spPr/>
        <p:txBody>
          <a:bodyPr>
            <a:normAutofit fontScale="70000" lnSpcReduction="20000"/>
          </a:bodyPr>
          <a:lstStyle/>
          <a:p>
            <a:r>
              <a:rPr lang="en-US" b="1" u="sng"/>
              <a:t>How can I select a manageable number of accounts from a long list of potential accounts?</a:t>
            </a:r>
            <a:endParaRPr lang="en-US"/>
          </a:p>
          <a:p>
            <a:r>
              <a:rPr lang="en-US" err="1"/>
              <a:t>SiriusDecisions</a:t>
            </a:r>
            <a:r>
              <a:rPr lang="en-US"/>
              <a:t> recommends prioritizing named accounts according to three dimensions –opportunity, achievability and cooperation. Opportunity refers to the revenue potential associated with buying centers in an account.  Achievability refers to our ability to win the business,  Cooperation measures the extent to which sales teams and companies themselves are inclined to work with you.</a:t>
            </a:r>
          </a:p>
          <a:p>
            <a:r>
              <a:rPr lang="en-US"/>
              <a:t>We recognize that companies have different budgets and staffing levels, which can impact data availability and the complexity of account selection.   So, we have provided three alternative approaches:</a:t>
            </a:r>
          </a:p>
          <a:p>
            <a:r>
              <a:rPr lang="en-US"/>
              <a:t>•Minimum: .  A simple database or spreadsheet can be used to check opportunity “whitespace” and achievability,.   This “minimum” scenario will be directionally accurate--but not conclusive. Why?  Because whitespace analysis typically uses attributes identified by Sales and Product teams. While their intuition may be good, it will fall short of what statistical algorithms can detect as actual patterns.  To assess achievability, analyze solution fit, and health of account and contact data,.  Finally, a </a:t>
            </a:r>
            <a:r>
              <a:rPr lang="en-US" baseline="0"/>
              <a:t>basic level of Sales</a:t>
            </a:r>
            <a:r>
              <a:rPr lang="en-US"/>
              <a:t> </a:t>
            </a:r>
            <a:r>
              <a:rPr lang="en-US" baseline="0"/>
              <a:t>cooperation</a:t>
            </a:r>
            <a:r>
              <a:rPr lang="en-US"/>
              <a:t> </a:t>
            </a:r>
            <a:r>
              <a:rPr lang="en-US" baseline="0"/>
              <a:t>is important;</a:t>
            </a:r>
            <a:r>
              <a:rPr lang="en-US"/>
              <a:t> every account in the </a:t>
            </a:r>
            <a:r>
              <a:rPr lang="en-US" baseline="0"/>
              <a:t>ABM program should</a:t>
            </a:r>
            <a:r>
              <a:rPr lang="en-US"/>
              <a:t> have an</a:t>
            </a:r>
            <a:r>
              <a:rPr lang="en-US" baseline="0"/>
              <a:t> assigned representative.  In the minimum scenario, a sales operations function will typically pull this data, </a:t>
            </a:r>
            <a:r>
              <a:rPr lang="en-US"/>
              <a:t>using firmographic data in internal databases, or obtained from vendors.</a:t>
            </a:r>
          </a:p>
          <a:p>
            <a:r>
              <a:rPr lang="en-US"/>
              <a:t>•Recommended:  A more precise way of assessing opportunity is to use technology, or internal data scientists to build predictive models.  An</a:t>
            </a:r>
            <a:r>
              <a:rPr lang="en-US" baseline="0"/>
              <a:t> important trend</a:t>
            </a:r>
            <a:r>
              <a:rPr lang="en-US"/>
              <a:t> is the use of predictive intelligence, which evaluates the statistical relationship between hundreds or thousands of prospect attributes and behaviors, and the outcomes of interest.  A</a:t>
            </a:r>
            <a:r>
              <a:rPr lang="en-US" baseline="0"/>
              <a:t>chievability is further assessed by determining the number of existing relationships that could be leveraged.  In addition to having basic sales cooperation vis-à-vis a rep assignment, it is ideal to find customers that have had at least minimal engagement with your company. </a:t>
            </a:r>
            <a:r>
              <a:rPr lang="en-US"/>
              <a:t> In this scenario, </a:t>
            </a:r>
            <a:r>
              <a:rPr lang="en-US" baseline="0"/>
              <a:t>marketing and sales operations will</a:t>
            </a:r>
            <a:r>
              <a:rPr lang="en-US"/>
              <a:t> work jointly,</a:t>
            </a:r>
            <a:r>
              <a:rPr lang="en-US" baseline="0"/>
              <a:t> pulling</a:t>
            </a:r>
            <a:r>
              <a:rPr lang="en-US"/>
              <a:t> data</a:t>
            </a:r>
            <a:r>
              <a:rPr lang="en-US" baseline="0"/>
              <a:t> from marketing and sales automation platforms. </a:t>
            </a:r>
          </a:p>
          <a:p>
            <a:pPr marL="0" marR="0" lvl="0" indent="0" algn="l" defTabSz="914400" rtl="0" eaLnBrk="1" fontAlgn="auto" latinLnBrk="0" hangingPunct="1">
              <a:lnSpc>
                <a:spcPts val="1200"/>
              </a:lnSpc>
              <a:spcBef>
                <a:spcPts val="0"/>
              </a:spcBef>
              <a:spcAft>
                <a:spcPts val="600"/>
              </a:spcAft>
              <a:buClrTx/>
              <a:buSzTx/>
              <a:buFontTx/>
              <a:buNone/>
              <a:tabLst/>
              <a:defRPr/>
            </a:pPr>
            <a:r>
              <a:rPr lang="en-US"/>
              <a:t>•Best in class:   Best-in-class approaches add in more sophisticated engagement views  Consider intent monitoring, which tracks </a:t>
            </a:r>
            <a:r>
              <a:rPr lang="en-US" i="1"/>
              <a:t>outside</a:t>
            </a:r>
            <a:r>
              <a:rPr lang="en-US"/>
              <a:t> your company for digital evidence that buyers are interested in your category of products . From</a:t>
            </a:r>
            <a:r>
              <a:rPr lang="en-US" baseline="0"/>
              <a:t> an achievability standpoint,</a:t>
            </a:r>
            <a:r>
              <a:rPr lang="en-US"/>
              <a:t> does the buying group have the resources required to purchase and implement your solution?  Finally, in terms</a:t>
            </a:r>
            <a:r>
              <a:rPr lang="en-US" baseline="0"/>
              <a:t> of cooperation,</a:t>
            </a:r>
            <a:r>
              <a:rPr lang="en-US"/>
              <a:t> what do Net Promoter scores indicate regarding support of individuals in the buying groups?  In</a:t>
            </a:r>
            <a:r>
              <a:rPr lang="en-US" baseline="0"/>
              <a:t> the best-in-class scenario</a:t>
            </a:r>
            <a:r>
              <a:rPr lang="en-US"/>
              <a:t>, sales and marketing</a:t>
            </a:r>
            <a:r>
              <a:rPr lang="en-US" baseline="0"/>
              <a:t> operations should take the lead, planning</a:t>
            </a:r>
            <a:r>
              <a:rPr lang="en-US"/>
              <a:t> to invest in </a:t>
            </a:r>
            <a:r>
              <a:rPr lang="en-US" baseline="0"/>
              <a:t>custom research projects</a:t>
            </a:r>
            <a:r>
              <a:rPr lang="en-US"/>
              <a:t> with specialized account and contact data vendors.</a:t>
            </a:r>
          </a:p>
        </p:txBody>
      </p:sp>
      <p:sp>
        <p:nvSpPr>
          <p:cNvPr id="4" name="Slide Number Placeholder 3"/>
          <p:cNvSpPr>
            <a:spLocks noGrp="1"/>
          </p:cNvSpPr>
          <p:nvPr>
            <p:ph type="sldNum" sz="quarter" idx="10"/>
          </p:nvPr>
        </p:nvSpPr>
        <p:spPr/>
        <p:txBody>
          <a:bodyPr/>
          <a:lstStyle/>
          <a:p>
            <a:pPr>
              <a:defRPr/>
            </a:pPr>
            <a:fld id="{1FB57366-5205-2E4B-8E22-9DBF77074CA9}" type="slidenum">
              <a:rPr lang="en-US" smtClean="0"/>
              <a:pPr>
                <a:defRPr/>
              </a:pPr>
              <a:t>41</a:t>
            </a:fld>
            <a:endParaRPr lang="en-US"/>
          </a:p>
        </p:txBody>
      </p:sp>
      <p:sp>
        <p:nvSpPr>
          <p:cNvPr id="5" name="Header Placeholder 1"/>
          <p:cNvSpPr>
            <a:spLocks noGrp="1"/>
          </p:cNvSpPr>
          <p:nvPr>
            <p:ph type="hdr" sz="quarter"/>
          </p:nvPr>
        </p:nvSpPr>
        <p:spPr>
          <a:xfrm>
            <a:off x="0" y="209550"/>
            <a:ext cx="6858000" cy="301752"/>
          </a:xfrm>
          <a:prstGeom prst="rect">
            <a:avLst/>
          </a:prstGeom>
        </p:spPr>
        <p:txBody>
          <a:bodyPr vert="horz" lIns="91440" tIns="45720" rIns="91440" bIns="45720" rtlCol="0"/>
          <a:lstStyle>
            <a:lvl1pPr algn="ctr" fontAlgn="auto">
              <a:spcBef>
                <a:spcPts val="0"/>
              </a:spcBef>
              <a:spcAft>
                <a:spcPts val="0"/>
              </a:spcAft>
              <a:defRPr sz="1400" b="1">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a:t>Core Strategy Report</a:t>
            </a:r>
          </a:p>
        </p:txBody>
      </p:sp>
    </p:spTree>
    <p:extLst>
      <p:ext uri="{BB962C8B-B14F-4D97-AF65-F5344CB8AC3E}">
        <p14:creationId xmlns:p14="http://schemas.microsoft.com/office/powerpoint/2010/main" val="6799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Global Team, part of corporate marketing reporting up through Kim Albrecht</a:t>
            </a:r>
          </a:p>
          <a:p>
            <a:endParaRPr lang="en-US">
              <a:latin typeface="Calibri"/>
              <a:cs typeface="Calibri"/>
            </a:endParaRPr>
          </a:p>
          <a:p>
            <a:r>
              <a:rPr lang="en-US">
                <a:latin typeface="Calibri"/>
                <a:cs typeface="Calibri"/>
              </a:rPr>
              <a:t>Denise Kamstra – team Director, Global Targeted audience marketing</a:t>
            </a:r>
          </a:p>
          <a:p>
            <a:r>
              <a:rPr lang="en-US">
                <a:latin typeface="Calibri"/>
                <a:cs typeface="Calibri"/>
              </a:rPr>
              <a:t>Alicia Burroughs, TAP and GCO Program Lead</a:t>
            </a:r>
          </a:p>
          <a:p>
            <a:r>
              <a:rPr lang="en-US">
                <a:latin typeface="Calibri"/>
                <a:cs typeface="Calibri"/>
              </a:rPr>
              <a:t>Me – Content marketing</a:t>
            </a:r>
          </a:p>
          <a:p>
            <a:r>
              <a:rPr lang="en-US">
                <a:latin typeface="Calibri"/>
                <a:cs typeface="Calibri"/>
              </a:rPr>
              <a:t>Sarah Chan – SAP Marketing</a:t>
            </a:r>
          </a:p>
          <a:p>
            <a:r>
              <a:rPr lang="en-US">
                <a:latin typeface="Calibri"/>
                <a:cs typeface="Calibri"/>
              </a:rPr>
              <a:t>Stephanie Kolp – Account Based Marketing</a:t>
            </a:r>
          </a:p>
          <a:p>
            <a:r>
              <a:rPr lang="en-US">
                <a:latin typeface="Calibri"/>
                <a:cs typeface="Calibri"/>
              </a:rPr>
              <a:t>Dawn Mathern – in the audience today, GCO AE Engagement</a:t>
            </a:r>
          </a:p>
          <a:p>
            <a:r>
              <a:rPr lang="en-US">
                <a:latin typeface="Calibri"/>
                <a:cs typeface="Calibri"/>
              </a:rPr>
              <a:t>Amelia Lee – based in Singapore, Account based marketing</a:t>
            </a:r>
          </a:p>
          <a:p>
            <a:r>
              <a:rPr lang="en-US">
                <a:latin typeface="Calibri"/>
                <a:cs typeface="Calibri"/>
              </a:rPr>
              <a:t>1 new community manager starting in July</a:t>
            </a:r>
          </a:p>
          <a:p>
            <a:endParaRPr lang="en-US">
              <a:latin typeface="Calibri"/>
              <a:cs typeface="Calibri"/>
            </a:endParaRPr>
          </a:p>
          <a:p>
            <a:r>
              <a:rPr lang="en-US">
                <a:latin typeface="Calibri"/>
                <a:cs typeface="Calibri"/>
              </a:rPr>
              <a:t>Across this team we cover the priorities I'll get into next</a:t>
            </a:r>
          </a:p>
          <a:p>
            <a:endParaRPr lang="en-US">
              <a:latin typeface="Calibri"/>
              <a:cs typeface="Calibri"/>
            </a:endParaRPr>
          </a:p>
          <a:p>
            <a:endParaRPr lang="en-US">
              <a:latin typeface="Calibri"/>
              <a:cs typeface="Calibri"/>
            </a:endParaRPr>
          </a:p>
        </p:txBody>
      </p:sp>
      <p:sp>
        <p:nvSpPr>
          <p:cNvPr id="4" name="Slide Number Placeholder 3"/>
          <p:cNvSpPr>
            <a:spLocks noGrp="1"/>
          </p:cNvSpPr>
          <p:nvPr>
            <p:ph type="sldNum" sz="quarter" idx="5"/>
          </p:nvPr>
        </p:nvSpPr>
        <p:spPr/>
        <p:txBody>
          <a:bodyPr/>
          <a:lstStyle/>
          <a:p>
            <a:fld id="{7D8C2C35-2B8A-446E-BEC0-FD36716C29AC}" type="slidenum">
              <a:rPr lang="de-DE" smtClean="0"/>
              <a:pPr/>
              <a:t>4</a:t>
            </a:fld>
            <a:endParaRPr lang="de-DE"/>
          </a:p>
        </p:txBody>
      </p:sp>
    </p:spTree>
    <p:extLst>
      <p:ext uri="{BB962C8B-B14F-4D97-AF65-F5344CB8AC3E}">
        <p14:creationId xmlns:p14="http://schemas.microsoft.com/office/powerpoint/2010/main" val="33679420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Need JF’s slide</a:t>
            </a:r>
          </a:p>
          <a:p>
            <a:endParaRPr lang="en-US"/>
          </a:p>
        </p:txBody>
      </p:sp>
    </p:spTree>
    <p:extLst>
      <p:ext uri="{BB962C8B-B14F-4D97-AF65-F5344CB8AC3E}">
        <p14:creationId xmlns:p14="http://schemas.microsoft.com/office/powerpoint/2010/main" val="3932656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783" rtl="0" eaLnBrk="1" fontAlgn="auto" latinLnBrk="0" hangingPunct="1">
              <a:lnSpc>
                <a:spcPct val="100000"/>
              </a:lnSpc>
              <a:spcBef>
                <a:spcPts val="0"/>
              </a:spcBef>
              <a:spcAft>
                <a:spcPts val="0"/>
              </a:spcAft>
              <a:buClrTx/>
              <a:buSzTx/>
              <a:buFontTx/>
              <a:buNone/>
              <a:tabLst/>
              <a:defRPr/>
            </a:pPr>
            <a:fld id="{B8511A76-6930-8246-8559-A25703C3B6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783"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5429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783" rtl="0" eaLnBrk="1" fontAlgn="auto" latinLnBrk="0" hangingPunct="1">
              <a:lnSpc>
                <a:spcPct val="100000"/>
              </a:lnSpc>
              <a:spcBef>
                <a:spcPts val="0"/>
              </a:spcBef>
              <a:spcAft>
                <a:spcPts val="0"/>
              </a:spcAft>
              <a:buClrTx/>
              <a:buSzTx/>
              <a:buFontTx/>
              <a:buNone/>
              <a:tabLst/>
              <a:defRPr/>
            </a:pPr>
            <a:fld id="{B8511A76-6930-8246-8559-A25703C3B6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783"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55864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783" rtl="0" eaLnBrk="1" fontAlgn="auto" latinLnBrk="0" hangingPunct="1">
              <a:lnSpc>
                <a:spcPct val="100000"/>
              </a:lnSpc>
              <a:spcBef>
                <a:spcPts val="0"/>
              </a:spcBef>
              <a:spcAft>
                <a:spcPts val="0"/>
              </a:spcAft>
              <a:buClrTx/>
              <a:buSzTx/>
              <a:buFontTx/>
              <a:buNone/>
              <a:tabLst/>
              <a:defRPr/>
            </a:pPr>
            <a:fld id="{B8511A76-6930-8246-8559-A25703C3B6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783"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9701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BP</a:t>
            </a:r>
          </a:p>
          <a:p>
            <a:endParaRPr lang="en-US"/>
          </a:p>
          <a:p>
            <a:pPr marL="228600" indent="-228600">
              <a:buAutoNum type="arabicPeriod"/>
            </a:pPr>
            <a:r>
              <a:rPr lang="en-US"/>
              <a:t>For strategic accounts, insights can be categorized, sourced and used in different ways.</a:t>
            </a:r>
          </a:p>
          <a:p>
            <a:pPr marL="228600" indent="-228600">
              <a:buAutoNum type="arabicPeriod"/>
            </a:pPr>
            <a:r>
              <a:rPr lang="en-US"/>
              <a:t>First, it’s important to understand the different types of insight</a:t>
            </a:r>
          </a:p>
          <a:p>
            <a:pPr marL="228600" indent="-228600">
              <a:buAutoNum type="arabicPeriod"/>
            </a:pPr>
            <a:r>
              <a:rPr lang="en-US"/>
              <a:t>Profile – data that describes</a:t>
            </a:r>
          </a:p>
          <a:p>
            <a:pPr marL="228600" indent="-228600">
              <a:buAutoNum type="arabicPeriod"/>
            </a:pPr>
            <a:r>
              <a:rPr lang="en-US"/>
              <a:t>Activity – data that illustrates action</a:t>
            </a:r>
          </a:p>
          <a:p>
            <a:pPr marL="228600" indent="-228600">
              <a:buAutoNum type="arabicPeriod"/>
            </a:pPr>
            <a:r>
              <a:rPr lang="en-US"/>
              <a:t>Derived – data that is derived from other data</a:t>
            </a:r>
          </a:p>
          <a:p>
            <a:endParaRPr lang="en-US"/>
          </a:p>
        </p:txBody>
      </p:sp>
    </p:spTree>
    <p:extLst>
      <p:ext uri="{BB962C8B-B14F-4D97-AF65-F5344CB8AC3E}">
        <p14:creationId xmlns:p14="http://schemas.microsoft.com/office/powerpoint/2010/main" val="1459528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C7DD3D1-5FA5-C446-BBFD-B814E4B4FE9F}" type="slidenum">
              <a:rPr lang="en-US" smtClean="0"/>
              <a:t>61</a:t>
            </a:fld>
            <a:endParaRPr lang="en-US"/>
          </a:p>
        </p:txBody>
      </p:sp>
    </p:spTree>
    <p:extLst>
      <p:ext uri="{BB962C8B-B14F-4D97-AF65-F5344CB8AC3E}">
        <p14:creationId xmlns:p14="http://schemas.microsoft.com/office/powerpoint/2010/main" val="15463242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400" kern="1200">
              <a:solidFill>
                <a:schemeClr val="tx1"/>
              </a:solidFill>
              <a:effectLst/>
              <a:latin typeface="+mn-lt"/>
              <a:ea typeface="+mn-ea"/>
              <a:cs typeface="+mn-cs"/>
            </a:endParaRPr>
          </a:p>
        </p:txBody>
      </p:sp>
    </p:spTree>
    <p:extLst>
      <p:ext uri="{BB962C8B-B14F-4D97-AF65-F5344CB8AC3E}">
        <p14:creationId xmlns:p14="http://schemas.microsoft.com/office/powerpoint/2010/main" val="16171283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050" y="1208088"/>
            <a:ext cx="6516688" cy="3665537"/>
          </a:xfrm>
        </p:spPr>
      </p:sp>
      <p:sp>
        <p:nvSpPr>
          <p:cNvPr id="3" name="Notes Placeholder 2"/>
          <p:cNvSpPr>
            <a:spLocks noGrp="1"/>
          </p:cNvSpPr>
          <p:nvPr>
            <p:ph type="body" idx="1"/>
          </p:nvPr>
        </p:nvSpPr>
        <p:spPr/>
        <p:txBody>
          <a:bodyPr>
            <a:norm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lang="en-US" sz="1400" b="0" i="0" kern="1200">
              <a:solidFill>
                <a:schemeClr val="tx1"/>
              </a:solidFill>
              <a:effectLst/>
              <a:latin typeface="+mn-lt"/>
              <a:ea typeface="+mn-ea"/>
              <a:cs typeface="+mn-cs"/>
            </a:endParaRPr>
          </a:p>
        </p:txBody>
      </p:sp>
    </p:spTree>
    <p:extLst>
      <p:ext uri="{BB962C8B-B14F-4D97-AF65-F5344CB8AC3E}">
        <p14:creationId xmlns:p14="http://schemas.microsoft.com/office/powerpoint/2010/main" val="8389140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 about pain points. Target marketing typically about pain points</a:t>
            </a:r>
          </a:p>
        </p:txBody>
      </p:sp>
      <p:sp>
        <p:nvSpPr>
          <p:cNvPr id="4" name="Slide Number Placeholder 3"/>
          <p:cNvSpPr>
            <a:spLocks noGrp="1"/>
          </p:cNvSpPr>
          <p:nvPr>
            <p:ph type="sldNum" sz="quarter" idx="5"/>
          </p:nvPr>
        </p:nvSpPr>
        <p:spPr/>
        <p:txBody>
          <a:bodyPr/>
          <a:lstStyle/>
          <a:p>
            <a:fld id="{7D8C2C35-2B8A-446E-BEC0-FD36716C29AC}" type="slidenum">
              <a:rPr lang="de-DE" smtClean="0"/>
              <a:pPr/>
              <a:t>66</a:t>
            </a:fld>
            <a:endParaRPr lang="de-DE"/>
          </a:p>
        </p:txBody>
      </p:sp>
    </p:spTree>
    <p:extLst>
      <p:ext uri="{BB962C8B-B14F-4D97-AF65-F5344CB8AC3E}">
        <p14:creationId xmlns:p14="http://schemas.microsoft.com/office/powerpoint/2010/main" val="30988093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 about pain points. Target marketing typically about pain points</a:t>
            </a:r>
          </a:p>
        </p:txBody>
      </p:sp>
      <p:sp>
        <p:nvSpPr>
          <p:cNvPr id="4" name="Slide Number Placeholder 3"/>
          <p:cNvSpPr>
            <a:spLocks noGrp="1"/>
          </p:cNvSpPr>
          <p:nvPr>
            <p:ph type="sldNum" sz="quarter" idx="5"/>
          </p:nvPr>
        </p:nvSpPr>
        <p:spPr/>
        <p:txBody>
          <a:bodyPr/>
          <a:lstStyle/>
          <a:p>
            <a:fld id="{7D8C2C35-2B8A-446E-BEC0-FD36716C29AC}" type="slidenum">
              <a:rPr lang="de-DE" smtClean="0"/>
              <a:pPr/>
              <a:t>67</a:t>
            </a:fld>
            <a:endParaRPr lang="de-DE"/>
          </a:p>
        </p:txBody>
      </p:sp>
    </p:spTree>
    <p:extLst>
      <p:ext uri="{BB962C8B-B14F-4D97-AF65-F5344CB8AC3E}">
        <p14:creationId xmlns:p14="http://schemas.microsoft.com/office/powerpoint/2010/main" val="1830922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Done</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11</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5960677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 about pain points. Target marketing typically about pain points</a:t>
            </a:r>
          </a:p>
        </p:txBody>
      </p:sp>
      <p:sp>
        <p:nvSpPr>
          <p:cNvPr id="4" name="Slide Number Placeholder 3"/>
          <p:cNvSpPr>
            <a:spLocks noGrp="1"/>
          </p:cNvSpPr>
          <p:nvPr>
            <p:ph type="sldNum" sz="quarter" idx="5"/>
          </p:nvPr>
        </p:nvSpPr>
        <p:spPr/>
        <p:txBody>
          <a:bodyPr/>
          <a:lstStyle/>
          <a:p>
            <a:fld id="{7D8C2C35-2B8A-446E-BEC0-FD36716C29AC}" type="slidenum">
              <a:rPr lang="de-DE" smtClean="0"/>
              <a:pPr/>
              <a:t>68</a:t>
            </a:fld>
            <a:endParaRPr lang="de-DE"/>
          </a:p>
        </p:txBody>
      </p:sp>
    </p:spTree>
    <p:extLst>
      <p:ext uri="{BB962C8B-B14F-4D97-AF65-F5344CB8AC3E}">
        <p14:creationId xmlns:p14="http://schemas.microsoft.com/office/powerpoint/2010/main" val="34553772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576263"/>
            <a:ext cx="6145213" cy="3455987"/>
          </a:xfrm>
        </p:spPr>
      </p:sp>
      <p:sp>
        <p:nvSpPr>
          <p:cNvPr id="3" name="Notes Placeholder 2"/>
          <p:cNvSpPr>
            <a:spLocks noGrp="1"/>
          </p:cNvSpPr>
          <p:nvPr>
            <p:ph type="body" idx="1"/>
          </p:nvPr>
        </p:nvSpPr>
        <p:spPr/>
        <p:txBody>
          <a:bodyPr>
            <a:normAutofit fontScale="85000" lnSpcReduction="20000"/>
          </a:bodyPr>
          <a:lstStyle/>
          <a:p>
            <a:pPr>
              <a:lnSpc>
                <a:spcPts val="1300"/>
              </a:lnSpc>
              <a:spcAft>
                <a:spcPts val="400"/>
              </a:spcAft>
            </a:pPr>
            <a:r>
              <a:rPr lang="en-US" sz="1300" b="1" i="0" u="sng" baseline="20000"/>
              <a:t>What might a set of laddered goals look like?</a:t>
            </a:r>
          </a:p>
          <a:p>
            <a:r>
              <a:rPr lang="en-US" baseline="0"/>
              <a:t>ABM goals should always be specific, measurable, attainable, relevant and time-bound (see brief entitled “SMART Goal-setting for Account-Based Marketing.”).  In the example here, there are three clusters of accounts identified, and we have mapped the relevant goals against those.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a:t>Cluster 1:  Sales and marketing have jointly determined the importance of targeting executives to gain a foothold, selecting a SMART goal of engaging 3-5 key influencers and decision-makers for every account.  Marketing will do contact discovery to enable appropriate levels of engagement, and has signed up to develop full profiles for 75 contacts in ABM accounts (see brief entitled “Account Profiles: Sources of Action-Oriented Data.”)  There is a fairly modest sales goal of landing 6-8 proof of concept deals at a relatively low average selling price.  Marketing will support this sale goal, by providing the first step of reputation support, targeting the executives and influencers in this cluster with a series of “impressions” that build brand awareness and seed demand.  These conservative goals are appropriate when starting with a “blank slate” at a set of new accounts.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a:t>Cluster 2:  Sales and marketing have jointly determined that the key to success with these accounts is cross-selling in a tops-down manner into new buying centers.  Because the brand is already known in these accounts to some extent, the account opportunity goals are fairly aggressive. Sales and marketing have jointly agreed to the SMART goal of building key relationships with a sizable number of executives, with marketing taking the lead to generate awareness that the company is playing in a new category.  With Sales signing up to generate six opportunities worth a total of $600K, what can marketing do to support this?  Outreach/penetration of executives within many new buying centers, with the goal to secure 15 meetings.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a:t>Cluster 3:  This cluster features accounts with actively engaged buying centers, where sales already has strong relationships. The key here is expansion via upsell, and helping sales with tools to drive further purchase and adoption of products into those buying centers.</a:t>
            </a:r>
            <a:endParaRPr lang="en-US"/>
          </a:p>
        </p:txBody>
      </p:sp>
      <p:sp>
        <p:nvSpPr>
          <p:cNvPr id="4" name="Slide Number Placeholder 3"/>
          <p:cNvSpPr>
            <a:spLocks noGrp="1"/>
          </p:cNvSpPr>
          <p:nvPr>
            <p:ph type="sldNum" sz="quarter" idx="10"/>
          </p:nvPr>
        </p:nvSpPr>
        <p:spPr/>
        <p:txBody>
          <a:bodyPr/>
          <a:lstStyle/>
          <a:p>
            <a:fld id="{91EEB7D9-E6E7-4D97-AD8B-1E98EA706980}" type="slidenum">
              <a:rPr lang="en-US" smtClean="0"/>
              <a:pPr/>
              <a:t>81</a:t>
            </a:fld>
            <a:endParaRPr lang="en-US"/>
          </a:p>
        </p:txBody>
      </p:sp>
      <p:sp>
        <p:nvSpPr>
          <p:cNvPr id="5" name="Header Placeholder 1"/>
          <p:cNvSpPr>
            <a:spLocks noGrp="1"/>
          </p:cNvSpPr>
          <p:nvPr>
            <p:ph type="hdr" sz="quarter"/>
          </p:nvPr>
        </p:nvSpPr>
        <p:spPr>
          <a:xfrm>
            <a:off x="0" y="209550"/>
            <a:ext cx="6858000" cy="301752"/>
          </a:xfrm>
          <a:prstGeom prst="rect">
            <a:avLst/>
          </a:prstGeom>
        </p:spPr>
        <p:txBody>
          <a:bodyPr vert="horz" lIns="91440" tIns="45720" rIns="91440" bIns="45720" rtlCol="0"/>
          <a:lstStyle>
            <a:lvl1pPr algn="ctr" fontAlgn="auto">
              <a:spcBef>
                <a:spcPts val="0"/>
              </a:spcBef>
              <a:spcAft>
                <a:spcPts val="0"/>
              </a:spcAft>
              <a:defRPr sz="1400" b="1">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a:t>Core Strategy Report</a:t>
            </a:r>
          </a:p>
        </p:txBody>
      </p:sp>
      <p:sp>
        <p:nvSpPr>
          <p:cNvPr id="6" name="Footer Placeholder 5"/>
          <p:cNvSpPr>
            <a:spLocks noGrp="1"/>
          </p:cNvSpPr>
          <p:nvPr>
            <p:ph type="ftr" sz="quarter" idx="4"/>
          </p:nvPr>
        </p:nvSpPr>
        <p:spPr>
          <a:xfrm>
            <a:off x="384048" y="8920163"/>
            <a:ext cx="4676775" cy="193675"/>
          </a:xfrm>
          <a:prstGeom prst="rect">
            <a:avLst/>
          </a:prstGeom>
        </p:spPr>
        <p:txBody>
          <a:bodyPr vert="horz" lIns="0" tIns="45720" rIns="91440" bIns="45720" rtlCol="0" anchor="t"/>
          <a:lstStyle>
            <a:lvl1pPr algn="l" fontAlgn="auto">
              <a:spcBef>
                <a:spcPts val="0"/>
              </a:spcBef>
              <a:spcAft>
                <a:spcPts val="0"/>
              </a:spcAft>
              <a:defRPr sz="700">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a:t>© Copyright SiriusDecisions. All Rights Protected and Reserved.</a:t>
            </a:r>
          </a:p>
          <a:p>
            <a:pPr>
              <a:defRPr/>
            </a:pPr>
            <a:endParaRPr lang="en-US"/>
          </a:p>
        </p:txBody>
      </p:sp>
    </p:spTree>
    <p:extLst>
      <p:ext uri="{BB962C8B-B14F-4D97-AF65-F5344CB8AC3E}">
        <p14:creationId xmlns:p14="http://schemas.microsoft.com/office/powerpoint/2010/main" val="7043641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400" kern="1200">
                <a:solidFill>
                  <a:schemeClr val="tx1"/>
                </a:solidFill>
                <a:effectLst/>
                <a:latin typeface="+mn-lt"/>
                <a:ea typeface="+mn-ea"/>
                <a:cs typeface="+mn-cs"/>
              </a:rPr>
              <a:t> </a:t>
            </a:r>
          </a:p>
          <a:p>
            <a:r>
              <a:rPr lang="en-US" sz="1400" b="1" kern="1200">
                <a:solidFill>
                  <a:schemeClr val="tx1"/>
                </a:solidFill>
                <a:effectLst/>
                <a:latin typeface="+mn-lt"/>
                <a:ea typeface="+mn-ea"/>
                <a:cs typeface="+mn-cs"/>
              </a:rPr>
              <a:t>Question #1</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 Demand base</a:t>
            </a:r>
          </a:p>
          <a:p>
            <a:pPr lvl="0"/>
            <a:r>
              <a:rPr lang="en-US" sz="1400" kern="1200">
                <a:solidFill>
                  <a:schemeClr val="tx1"/>
                </a:solidFill>
                <a:effectLst/>
                <a:latin typeface="+mn-lt"/>
                <a:ea typeface="+mn-ea"/>
                <a:cs typeface="+mn-cs"/>
              </a:rPr>
              <a:t>In thinking about the planning process, how does marketing, sales and MDRs all play role?</a:t>
            </a:r>
          </a:p>
          <a:p>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JO</a:t>
            </a:r>
          </a:p>
          <a:p>
            <a:pPr lvl="0"/>
            <a:r>
              <a:rPr lang="en-US" sz="1400" kern="1200">
                <a:solidFill>
                  <a:schemeClr val="tx1"/>
                </a:solidFill>
                <a:effectLst/>
                <a:latin typeface="+mn-lt"/>
                <a:ea typeface="+mn-ea"/>
                <a:cs typeface="+mn-cs"/>
              </a:rPr>
              <a:t>Can you share your experience and lessons learned in working with the account team in the planning process last year?</a:t>
            </a:r>
          </a:p>
          <a:p>
            <a:r>
              <a:rPr lang="en-US" sz="1400" kern="1200">
                <a:solidFill>
                  <a:schemeClr val="tx1"/>
                </a:solidFill>
                <a:effectLst/>
                <a:latin typeface="+mn-lt"/>
                <a:ea typeface="+mn-ea"/>
                <a:cs typeface="+mn-cs"/>
              </a:rPr>
              <a:t> </a:t>
            </a:r>
          </a:p>
          <a:p>
            <a:r>
              <a:rPr lang="en-US" sz="1400" b="1" kern="1200">
                <a:solidFill>
                  <a:schemeClr val="tx1"/>
                </a:solidFill>
                <a:effectLst/>
                <a:latin typeface="+mn-lt"/>
                <a:ea typeface="+mn-ea"/>
                <a:cs typeface="+mn-cs"/>
              </a:rPr>
              <a:t>Planning </a:t>
            </a:r>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 </a:t>
            </a:r>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Question #2</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2) Specific to leveraging Demandbase, what are some best practices you’ve seen other clients implement across similar 1:few program?</a:t>
            </a:r>
          </a:p>
          <a:p>
            <a:pPr lvl="0"/>
            <a:r>
              <a:rPr lang="en-US" sz="1400" kern="1200">
                <a:solidFill>
                  <a:schemeClr val="tx1"/>
                </a:solidFill>
                <a:effectLst/>
                <a:latin typeface="+mn-lt"/>
                <a:ea typeface="+mn-ea"/>
                <a:cs typeface="+mn-cs"/>
              </a:rPr>
              <a:t>What are some examples of effective tactics for building a plan that are specific to 1:few ABM?</a:t>
            </a:r>
          </a:p>
          <a:p>
            <a:r>
              <a:rPr lang="en-US" sz="1400" kern="1200">
                <a:solidFill>
                  <a:schemeClr val="tx1"/>
                </a:solidFill>
                <a:effectLst/>
                <a:latin typeface="+mn-lt"/>
                <a:ea typeface="+mn-ea"/>
                <a:cs typeface="+mn-cs"/>
              </a:rPr>
              <a:t> </a:t>
            </a:r>
          </a:p>
          <a:p>
            <a:r>
              <a:rPr lang="en-US" sz="1400" kern="1200">
                <a:solidFill>
                  <a:schemeClr val="tx1"/>
                </a:solidFill>
                <a:effectLst/>
                <a:latin typeface="+mn-lt"/>
                <a:ea typeface="+mn-ea"/>
                <a:cs typeface="+mn-cs"/>
              </a:rPr>
              <a:t>Amelia</a:t>
            </a:r>
          </a:p>
          <a:p>
            <a:pPr lvl="0"/>
            <a:r>
              <a:rPr lang="en-US" sz="1400" kern="1200">
                <a:solidFill>
                  <a:schemeClr val="tx1"/>
                </a:solidFill>
                <a:effectLst/>
                <a:latin typeface="+mn-lt"/>
                <a:ea typeface="+mn-ea"/>
                <a:cs typeface="+mn-cs"/>
              </a:rPr>
              <a:t>In your marketing, what were some of your most effective tactics last year for your market/region?</a:t>
            </a:r>
          </a:p>
          <a:p>
            <a:r>
              <a:rPr lang="en-US" sz="1400" kern="1200">
                <a:solidFill>
                  <a:schemeClr val="tx1"/>
                </a:solidFill>
                <a:effectLst/>
                <a:latin typeface="+mn-lt"/>
                <a:ea typeface="+mn-ea"/>
                <a:cs typeface="+mn-cs"/>
              </a:rPr>
              <a:t> </a:t>
            </a:r>
          </a:p>
          <a:p>
            <a:r>
              <a:rPr lang="en-US" sz="1400" b="1" kern="1200">
                <a:solidFill>
                  <a:schemeClr val="tx1"/>
                </a:solidFill>
                <a:effectLst/>
                <a:latin typeface="+mn-lt"/>
                <a:ea typeface="+mn-ea"/>
                <a:cs typeface="+mn-cs"/>
              </a:rPr>
              <a:t> </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 </a:t>
            </a:r>
          </a:p>
          <a:p>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Sales &amp; Marketing Alignment </a:t>
            </a:r>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Demandbase</a:t>
            </a:r>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Question #1</a:t>
            </a:r>
            <a:endParaRPr lang="en-US" sz="1400" kern="1200">
              <a:solidFill>
                <a:schemeClr val="tx1"/>
              </a:solidFill>
              <a:effectLst/>
              <a:latin typeface="+mn-lt"/>
              <a:ea typeface="+mn-ea"/>
              <a:cs typeface="+mn-cs"/>
            </a:endParaRPr>
          </a:p>
          <a:p>
            <a:pPr lvl="0"/>
            <a:r>
              <a:rPr lang="en-US" sz="1400" kern="1200">
                <a:solidFill>
                  <a:schemeClr val="tx1"/>
                </a:solidFill>
                <a:effectLst/>
                <a:latin typeface="+mn-lt"/>
                <a:ea typeface="+mn-ea"/>
                <a:cs typeface="+mn-cs"/>
              </a:rPr>
              <a:t>What is a proper feedback loop for evangelizing TAP success and iterations/optimizations between Marketing and Sales?</a:t>
            </a:r>
          </a:p>
          <a:p>
            <a:r>
              <a:rPr lang="en-US" sz="1400" kern="1200">
                <a:solidFill>
                  <a:schemeClr val="tx1"/>
                </a:solidFill>
                <a:effectLst/>
                <a:latin typeface="+mn-lt"/>
                <a:ea typeface="+mn-ea"/>
                <a:cs typeface="+mn-cs"/>
              </a:rPr>
              <a:t> </a:t>
            </a:r>
          </a:p>
          <a:p>
            <a:r>
              <a:rPr lang="en-US" sz="1400" kern="1200">
                <a:solidFill>
                  <a:schemeClr val="tx1"/>
                </a:solidFill>
                <a:effectLst/>
                <a:latin typeface="+mn-lt"/>
                <a:ea typeface="+mn-ea"/>
                <a:cs typeface="+mn-cs"/>
              </a:rPr>
              <a:t>Sirius</a:t>
            </a:r>
          </a:p>
          <a:p>
            <a:pPr lvl="0"/>
            <a:r>
              <a:rPr lang="en-US" sz="1400" kern="1200">
                <a:solidFill>
                  <a:schemeClr val="tx1"/>
                </a:solidFill>
                <a:effectLst/>
                <a:latin typeface="+mn-lt"/>
                <a:ea typeface="+mn-ea"/>
                <a:cs typeface="+mn-cs"/>
              </a:rPr>
              <a:t>What is executive leaderships role in the ABM plan and update/feedback calls?</a:t>
            </a:r>
          </a:p>
          <a:p>
            <a:r>
              <a:rPr lang="en-US" sz="1400" kern="1200">
                <a:solidFill>
                  <a:schemeClr val="tx1"/>
                </a:solidFill>
                <a:effectLst/>
                <a:latin typeface="+mn-lt"/>
                <a:ea typeface="+mn-ea"/>
                <a:cs typeface="+mn-cs"/>
              </a:rPr>
              <a:t>(TENTATIVE / BACK UP) </a:t>
            </a:r>
          </a:p>
          <a:p>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Jo</a:t>
            </a:r>
          </a:p>
          <a:p>
            <a:pPr lvl="0"/>
            <a:r>
              <a:rPr lang="en-US" sz="1400" kern="1200">
                <a:solidFill>
                  <a:schemeClr val="tx1"/>
                </a:solidFill>
                <a:effectLst/>
                <a:latin typeface="+mn-lt"/>
                <a:ea typeface="+mn-ea"/>
                <a:cs typeface="+mn-cs"/>
              </a:rPr>
              <a:t>What are some of the best ways &amp; most affective you found in communication with sales.</a:t>
            </a:r>
          </a:p>
          <a:p>
            <a:r>
              <a:rPr lang="en-US" sz="1400" kern="1200">
                <a:solidFill>
                  <a:schemeClr val="tx1"/>
                </a:solidFill>
                <a:effectLst/>
                <a:latin typeface="+mn-lt"/>
                <a:ea typeface="+mn-ea"/>
                <a:cs typeface="+mn-cs"/>
              </a:rPr>
              <a:t> </a:t>
            </a:r>
          </a:p>
          <a:p>
            <a:r>
              <a:rPr lang="en-US" sz="1400" b="1" kern="1200">
                <a:solidFill>
                  <a:schemeClr val="tx1"/>
                </a:solidFill>
                <a:effectLst/>
                <a:latin typeface="+mn-lt"/>
                <a:ea typeface="+mn-ea"/>
                <a:cs typeface="+mn-cs"/>
              </a:rPr>
              <a:t>Sales &amp; Marketing Alignment </a:t>
            </a:r>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 </a:t>
            </a:r>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Question #2</a:t>
            </a:r>
          </a:p>
          <a:p>
            <a:r>
              <a:rPr lang="en-US" sz="1400" b="1" kern="1200">
                <a:solidFill>
                  <a:schemeClr val="tx1"/>
                </a:solidFill>
                <a:effectLst/>
                <a:latin typeface="+mn-lt"/>
                <a:ea typeface="+mn-ea"/>
                <a:cs typeface="+mn-cs"/>
              </a:rPr>
              <a:t>Demandbase</a:t>
            </a:r>
            <a:endParaRPr lang="en-US" sz="1400" kern="1200">
              <a:solidFill>
                <a:schemeClr val="tx1"/>
              </a:solidFill>
              <a:effectLst/>
              <a:latin typeface="+mn-lt"/>
              <a:ea typeface="+mn-ea"/>
              <a:cs typeface="+mn-cs"/>
            </a:endParaRPr>
          </a:p>
          <a:p>
            <a:pPr lvl="0"/>
            <a:r>
              <a:rPr lang="en-US" sz="1400" kern="1200">
                <a:solidFill>
                  <a:schemeClr val="tx1"/>
                </a:solidFill>
                <a:effectLst/>
                <a:latin typeface="+mn-lt"/>
                <a:ea typeface="+mn-ea"/>
                <a:cs typeface="+mn-cs"/>
              </a:rPr>
              <a:t>What suggestions do you have to get sales engaged with Demandbase conversion alerts &amp; intent data that marketing is sharing with sales. </a:t>
            </a:r>
          </a:p>
          <a:p>
            <a:r>
              <a:rPr lang="en-US" sz="1400" kern="1200">
                <a:solidFill>
                  <a:schemeClr val="tx1"/>
                </a:solidFill>
                <a:effectLst/>
                <a:latin typeface="+mn-lt"/>
                <a:ea typeface="+mn-ea"/>
                <a:cs typeface="+mn-cs"/>
              </a:rPr>
              <a:t> </a:t>
            </a:r>
          </a:p>
          <a:p>
            <a:r>
              <a:rPr lang="en-US" sz="1400" kern="1200">
                <a:solidFill>
                  <a:schemeClr val="tx1"/>
                </a:solidFill>
                <a:effectLst/>
                <a:latin typeface="+mn-lt"/>
                <a:ea typeface="+mn-ea"/>
                <a:cs typeface="+mn-cs"/>
              </a:rPr>
              <a:t>Amelia </a:t>
            </a:r>
          </a:p>
          <a:p>
            <a:pPr lvl="0"/>
            <a:r>
              <a:rPr lang="en-US" sz="1400" kern="1200">
                <a:solidFill>
                  <a:schemeClr val="tx1"/>
                </a:solidFill>
                <a:effectLst/>
                <a:latin typeface="+mn-lt"/>
                <a:ea typeface="+mn-ea"/>
                <a:cs typeface="+mn-cs"/>
              </a:rPr>
              <a:t>What guidance/tips would you give other marketers for getting sales engagement with Demandbase data?</a:t>
            </a:r>
          </a:p>
          <a:p>
            <a:endParaRPr lang="en-US" sz="1400" b="1"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Final Question if time for all panel members</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What advice would you give to marketers just starting on this process</a:t>
            </a:r>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83</a:t>
            </a:fld>
            <a:endParaRPr lang="de-DE"/>
          </a:p>
        </p:txBody>
      </p:sp>
    </p:spTree>
    <p:extLst>
      <p:ext uri="{BB962C8B-B14F-4D97-AF65-F5344CB8AC3E}">
        <p14:creationId xmlns:p14="http://schemas.microsoft.com/office/powerpoint/2010/main" val="11280823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lvl="1" indent="-228600" algn="l" defTabSz="1066800">
              <a:lnSpc>
                <a:spcPct val="90000"/>
              </a:lnSpc>
              <a:spcBef>
                <a:spcPct val="0"/>
              </a:spcBef>
              <a:spcAft>
                <a:spcPct val="15000"/>
              </a:spcAft>
              <a:buChar char="•"/>
            </a:pPr>
            <a:r>
              <a:rPr lang="en-US" sz="2400" kern="1200"/>
              <a:t>Meaningful</a:t>
            </a:r>
          </a:p>
          <a:p>
            <a:pPr marL="228600" lvl="1" indent="-228600" algn="l" defTabSz="1066800">
              <a:lnSpc>
                <a:spcPct val="90000"/>
              </a:lnSpc>
              <a:spcBef>
                <a:spcPct val="0"/>
              </a:spcBef>
              <a:spcAft>
                <a:spcPct val="15000"/>
              </a:spcAft>
              <a:buChar char="•"/>
            </a:pPr>
            <a:r>
              <a:rPr lang="en-US" sz="2400" kern="1200"/>
              <a:t>Participation – “capture – nurture – mobilize”</a:t>
            </a:r>
          </a:p>
          <a:p>
            <a:pPr marL="228600" lvl="1" indent="-228600" algn="l" defTabSz="933450">
              <a:lnSpc>
                <a:spcPct val="90000"/>
              </a:lnSpc>
              <a:spcBef>
                <a:spcPct val="0"/>
              </a:spcBef>
              <a:spcAft>
                <a:spcPct val="15000"/>
              </a:spcAft>
              <a:buChar char="•"/>
            </a:pPr>
            <a:endParaRPr lang="en-US" sz="2100" kern="1200"/>
          </a:p>
          <a:p>
            <a:pPr marL="171450" lvl="1" indent="-171450" algn="l" defTabSz="844550">
              <a:lnSpc>
                <a:spcPct val="90000"/>
              </a:lnSpc>
              <a:spcBef>
                <a:spcPct val="0"/>
              </a:spcBef>
              <a:spcAft>
                <a:spcPct val="15000"/>
              </a:spcAft>
              <a:buChar char="•"/>
            </a:pPr>
            <a:endParaRPr lang="en-US" sz="1900" kern="1200"/>
          </a:p>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87</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0529175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88</a:t>
            </a:fld>
            <a:endParaRPr lang="de-DE"/>
          </a:p>
        </p:txBody>
      </p:sp>
    </p:spTree>
    <p:extLst>
      <p:ext uri="{BB962C8B-B14F-4D97-AF65-F5344CB8AC3E}">
        <p14:creationId xmlns:p14="http://schemas.microsoft.com/office/powerpoint/2010/main" val="16297060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Levels of content customization</a:t>
            </a:r>
          </a:p>
          <a:p>
            <a:endParaRPr lang="en-US"/>
          </a:p>
          <a:p>
            <a:r>
              <a:rPr lang="en-US"/>
              <a:t>Tailored thought leadership pieces</a:t>
            </a:r>
          </a:p>
          <a:p>
            <a:r>
              <a:rPr lang="en-US"/>
              <a:t>Customized – content created for the TAP</a:t>
            </a:r>
          </a:p>
          <a:p>
            <a:r>
              <a:rPr lang="en-US"/>
              <a:t>Personalized – Available on the ABM platform</a:t>
            </a:r>
          </a:p>
          <a:p>
            <a:r>
              <a:rPr lang="en-US"/>
              <a:t>	The ability to use both organization’s logos</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102</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4694614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kern="1200">
                <a:solidFill>
                  <a:schemeClr val="tx1"/>
                </a:solidFill>
                <a:effectLst/>
                <a:latin typeface="+mn-lt"/>
                <a:ea typeface="+mn-ea"/>
                <a:cs typeface="+mn-cs"/>
              </a:rPr>
              <a:t>Cluster Content Strategy</a:t>
            </a:r>
            <a:endParaRPr lang="en-US" sz="1400" kern="1200">
              <a:solidFill>
                <a:schemeClr val="tx1"/>
              </a:solidFill>
              <a:effectLst/>
              <a:latin typeface="+mn-lt"/>
              <a:ea typeface="+mn-ea"/>
              <a:cs typeface="+mn-cs"/>
            </a:endParaRPr>
          </a:p>
          <a:p>
            <a:pPr lvl="0"/>
            <a:r>
              <a:rPr lang="en-US" sz="1400" kern="1200">
                <a:solidFill>
                  <a:schemeClr val="tx1"/>
                </a:solidFill>
                <a:effectLst/>
                <a:latin typeface="+mn-lt"/>
                <a:ea typeface="+mn-ea"/>
                <a:cs typeface="+mn-cs"/>
              </a:rPr>
              <a:t>Content is grouped by cluster and aligned to the buyer journey</a:t>
            </a:r>
          </a:p>
          <a:p>
            <a:pPr lvl="0"/>
            <a:r>
              <a:rPr lang="en-US" sz="1400" kern="1200">
                <a:solidFill>
                  <a:schemeClr val="tx1"/>
                </a:solidFill>
                <a:effectLst/>
                <a:latin typeface="+mn-lt"/>
                <a:ea typeface="+mn-ea"/>
                <a:cs typeface="+mn-cs"/>
              </a:rPr>
              <a:t>There are 3 clusters based on the priority initiatives of these top accounts. The TAP content is tailored at the cluster level.</a:t>
            </a:r>
          </a:p>
          <a:p>
            <a:pPr lvl="0"/>
            <a:r>
              <a:rPr lang="en-US" sz="1400" kern="1200">
                <a:solidFill>
                  <a:schemeClr val="tx1"/>
                </a:solidFill>
                <a:effectLst/>
                <a:latin typeface="+mn-lt"/>
                <a:ea typeface="+mn-ea"/>
                <a:cs typeface="+mn-cs"/>
              </a:rPr>
              <a:t>Leveraging unique digital assets to engage c-suite, which can be personalized.</a:t>
            </a:r>
          </a:p>
          <a:p>
            <a:pPr lvl="0"/>
            <a:r>
              <a:rPr lang="en-US" sz="1400" kern="1200">
                <a:solidFill>
                  <a:schemeClr val="tx1"/>
                </a:solidFill>
                <a:effectLst/>
                <a:latin typeface="+mn-lt"/>
                <a:ea typeface="+mn-ea"/>
                <a:cs typeface="+mn-cs"/>
              </a:rPr>
              <a:t>Incorporate Intelligent Spend </a:t>
            </a:r>
            <a:r>
              <a:rPr lang="en-US" sz="1400" kern="1200" err="1">
                <a:solidFill>
                  <a:schemeClr val="tx1"/>
                </a:solidFill>
                <a:effectLst/>
                <a:latin typeface="+mn-lt"/>
                <a:ea typeface="+mn-ea"/>
                <a:cs typeface="+mn-cs"/>
              </a:rPr>
              <a:t>Mgmt</a:t>
            </a:r>
            <a:r>
              <a:rPr lang="en-US" sz="1400" kern="1200">
                <a:solidFill>
                  <a:schemeClr val="tx1"/>
                </a:solidFill>
                <a:effectLst/>
                <a:latin typeface="+mn-lt"/>
                <a:ea typeface="+mn-ea"/>
                <a:cs typeface="+mn-cs"/>
              </a:rPr>
              <a:t> messaging</a:t>
            </a:r>
          </a:p>
          <a:p>
            <a:pPr lvl="0"/>
            <a:r>
              <a:rPr lang="en-US" sz="1400" kern="1200">
                <a:solidFill>
                  <a:schemeClr val="tx1"/>
                </a:solidFill>
                <a:effectLst/>
                <a:latin typeface="+mn-lt"/>
                <a:ea typeface="+mn-ea"/>
                <a:cs typeface="+mn-cs"/>
              </a:rPr>
              <a:t>Incorporating existing and new </a:t>
            </a:r>
            <a:r>
              <a:rPr lang="en-US" sz="1400" kern="1200" err="1">
                <a:solidFill>
                  <a:schemeClr val="tx1"/>
                </a:solidFill>
                <a:effectLst/>
                <a:latin typeface="+mn-lt"/>
                <a:ea typeface="+mn-ea"/>
                <a:cs typeface="+mn-cs"/>
              </a:rPr>
              <a:t>corp</a:t>
            </a:r>
            <a:r>
              <a:rPr lang="en-US" sz="1400" kern="1200">
                <a:solidFill>
                  <a:schemeClr val="tx1"/>
                </a:solidFill>
                <a:effectLst/>
                <a:latin typeface="+mn-lt"/>
                <a:ea typeface="+mn-ea"/>
                <a:cs typeface="+mn-cs"/>
              </a:rPr>
              <a:t> campaign content</a:t>
            </a:r>
          </a:p>
          <a:p>
            <a:pPr lvl="0"/>
            <a:r>
              <a:rPr lang="en-US" sz="1400" kern="1200">
                <a:solidFill>
                  <a:schemeClr val="tx1"/>
                </a:solidFill>
                <a:effectLst/>
                <a:latin typeface="+mn-lt"/>
                <a:ea typeface="+mn-ea"/>
                <a:cs typeface="+mn-cs"/>
              </a:rPr>
              <a:t>New Focus on client in top accounts</a:t>
            </a:r>
          </a:p>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104</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11452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400" b="1" kern="1200">
                <a:solidFill>
                  <a:schemeClr val="tx1"/>
                </a:solidFill>
                <a:effectLst/>
                <a:latin typeface="+mn-lt"/>
                <a:ea typeface="+mn-ea"/>
                <a:cs typeface="+mn-cs"/>
              </a:rPr>
              <a:t>TAP Aligned with Value Pillars</a:t>
            </a:r>
            <a:endParaRPr lang="en-US" sz="1400" kern="1200">
              <a:solidFill>
                <a:schemeClr val="tx1"/>
              </a:solidFill>
              <a:effectLst/>
              <a:latin typeface="+mn-lt"/>
              <a:ea typeface="+mn-ea"/>
              <a:cs typeface="+mn-cs"/>
            </a:endParaRPr>
          </a:p>
          <a:p>
            <a:pPr lvl="0"/>
            <a:r>
              <a:rPr lang="en-US" sz="1400" kern="1200">
                <a:solidFill>
                  <a:schemeClr val="tx1"/>
                </a:solidFill>
                <a:effectLst/>
                <a:latin typeface="+mn-lt"/>
                <a:ea typeface="+mn-ea"/>
                <a:cs typeface="+mn-cs"/>
              </a:rPr>
              <a:t>New for 2020</a:t>
            </a:r>
          </a:p>
          <a:p>
            <a:pPr lvl="0"/>
            <a:r>
              <a:rPr lang="en-US" sz="1400" kern="1200">
                <a:solidFill>
                  <a:schemeClr val="tx1"/>
                </a:solidFill>
                <a:effectLst/>
                <a:latin typeface="+mn-lt"/>
                <a:ea typeface="+mn-ea"/>
                <a:cs typeface="+mn-cs"/>
              </a:rPr>
              <a:t>Align with Ent client value pillars, focused on business outcomes</a:t>
            </a:r>
          </a:p>
          <a:p>
            <a:pPr lvl="0"/>
            <a:r>
              <a:rPr lang="en-US" sz="1400" kern="1200">
                <a:solidFill>
                  <a:schemeClr val="tx1"/>
                </a:solidFill>
                <a:effectLst/>
                <a:latin typeface="+mn-lt"/>
                <a:ea typeface="+mn-ea"/>
                <a:cs typeface="+mn-cs"/>
              </a:rPr>
              <a:t>Enterprise Go to market strategy we will be learning more about this week</a:t>
            </a:r>
          </a:p>
          <a:p>
            <a:pPr lvl="0"/>
            <a:r>
              <a:rPr lang="en-US" sz="1400" kern="1200">
                <a:solidFill>
                  <a:schemeClr val="tx1"/>
                </a:solidFill>
                <a:effectLst/>
                <a:latin typeface="+mn-lt"/>
                <a:ea typeface="+mn-ea"/>
                <a:cs typeface="+mn-cs"/>
              </a:rPr>
              <a:t>Consistent messaging delivered to clients across sales/marketing/client dev/solutions consulting</a:t>
            </a:r>
          </a:p>
          <a:p>
            <a:pPr lvl="0"/>
            <a:r>
              <a:rPr lang="en-US" sz="1400" kern="1200">
                <a:solidFill>
                  <a:schemeClr val="tx1"/>
                </a:solidFill>
                <a:effectLst/>
                <a:latin typeface="+mn-lt"/>
                <a:ea typeface="+mn-ea"/>
                <a:cs typeface="+mn-cs"/>
              </a:rPr>
              <a:t>The value pillars are listed across the top: controls and compliance spend governance employee experience and expansion/optimization </a:t>
            </a:r>
          </a:p>
          <a:p>
            <a:pPr lvl="0"/>
            <a:r>
              <a:rPr lang="en-US" sz="1400" kern="1200">
                <a:solidFill>
                  <a:schemeClr val="tx1"/>
                </a:solidFill>
                <a:effectLst/>
                <a:latin typeface="+mn-lt"/>
                <a:ea typeface="+mn-ea"/>
                <a:cs typeface="+mn-cs"/>
              </a:rPr>
              <a:t>Our clusters are </a:t>
            </a:r>
            <a:r>
              <a:rPr lang="en-US" sz="1400" kern="1200" err="1">
                <a:solidFill>
                  <a:schemeClr val="tx1"/>
                </a:solidFill>
                <a:effectLst/>
                <a:latin typeface="+mn-lt"/>
                <a:ea typeface="+mn-ea"/>
                <a:cs typeface="+mn-cs"/>
              </a:rPr>
              <a:t>innov</a:t>
            </a:r>
            <a:r>
              <a:rPr lang="en-US" sz="1400" kern="1200">
                <a:solidFill>
                  <a:schemeClr val="tx1"/>
                </a:solidFill>
                <a:effectLst/>
                <a:latin typeface="+mn-lt"/>
                <a:ea typeface="+mn-ea"/>
                <a:cs typeface="+mn-cs"/>
              </a:rPr>
              <a:t> for the future, driven by people, Global impact/high growth</a:t>
            </a:r>
          </a:p>
          <a:p>
            <a:pPr lvl="0"/>
            <a:r>
              <a:rPr lang="en-US" sz="1400" kern="1200">
                <a:solidFill>
                  <a:schemeClr val="tx1"/>
                </a:solidFill>
                <a:effectLst/>
                <a:latin typeface="+mn-lt"/>
                <a:ea typeface="+mn-ea"/>
                <a:cs typeface="+mn-cs"/>
              </a:rPr>
              <a:t>Driven by people aligns with employee experience and expansion and optimization aligns with our global impact and high growth</a:t>
            </a:r>
          </a:p>
          <a:p>
            <a:pPr lvl="0"/>
            <a:r>
              <a:rPr lang="en-US" sz="1400" kern="1200">
                <a:solidFill>
                  <a:schemeClr val="tx1"/>
                </a:solidFill>
                <a:effectLst/>
                <a:latin typeface="+mn-lt"/>
                <a:ea typeface="+mn-ea"/>
                <a:cs typeface="+mn-cs"/>
              </a:rPr>
              <a:t>We are working on creating client facing messaging incorporating these pillars so we are consistent with Enterprise, and will leverage any content and materials available</a:t>
            </a:r>
          </a:p>
          <a:p>
            <a:pPr lvl="0"/>
            <a:r>
              <a:rPr lang="en-US" sz="1400" kern="1200">
                <a:solidFill>
                  <a:schemeClr val="tx1"/>
                </a:solidFill>
                <a:effectLst/>
                <a:latin typeface="+mn-lt"/>
                <a:ea typeface="+mn-ea"/>
                <a:cs typeface="+mn-cs"/>
              </a:rPr>
              <a:t>Our messaging is based around this insight and the priorities of the company, rather focused on SAP Concur products/features</a:t>
            </a:r>
          </a:p>
          <a:p>
            <a:pPr lvl="0"/>
            <a:r>
              <a:rPr lang="en-US" sz="1400" kern="1200">
                <a:solidFill>
                  <a:schemeClr val="tx1"/>
                </a:solidFill>
                <a:effectLst/>
                <a:latin typeface="+mn-lt"/>
                <a:ea typeface="+mn-ea"/>
                <a:cs typeface="+mn-cs"/>
              </a:rPr>
              <a:t>Right now we are keeping the prospect clusters as they are but if we see opportunities to bring the value pillars into the prospect content we well</a:t>
            </a:r>
            <a:endParaRPr lang="en-US" sz="1200" b="1" i="0" u="none" strike="noStrike" kern="1200">
              <a:solidFill>
                <a:schemeClr val="tx1"/>
              </a:solidFill>
              <a:effectLst/>
              <a:latin typeface="+mn-lt"/>
              <a:ea typeface="+mn-ea"/>
              <a:cs typeface="+mn-cs"/>
            </a:endParaRPr>
          </a:p>
          <a:p>
            <a:pPr rtl="0" eaLnBrk="1" fontAlgn="ctr" latinLnBrk="0" hangingPunct="1"/>
            <a:endParaRPr lang="en-US" sz="1200" b="1" i="0" u="none" strike="noStrike" kern="1200">
              <a:solidFill>
                <a:schemeClr val="tx1"/>
              </a:solidFill>
              <a:effectLst/>
              <a:latin typeface="+mn-lt"/>
              <a:ea typeface="+mn-ea"/>
              <a:cs typeface="+mn-cs"/>
            </a:endParaRPr>
          </a:p>
          <a:p>
            <a:pPr rtl="0" eaLnBrk="1" fontAlgn="ctr" latinLnBrk="0" hangingPunct="1"/>
            <a:r>
              <a:rPr lang="en-US" sz="1200" b="1" i="0" u="none" strike="noStrike" kern="1200">
                <a:solidFill>
                  <a:schemeClr val="tx1"/>
                </a:solidFill>
                <a:effectLst/>
                <a:latin typeface="+mn-lt"/>
                <a:ea typeface="+mn-ea"/>
                <a:cs typeface="+mn-cs"/>
              </a:rPr>
              <a:t>Controls and Compliance</a:t>
            </a:r>
            <a:endParaRPr lang="en-US" sz="1200" b="0" i="0" u="none" strike="noStrike" kern="1200">
              <a:solidFill>
                <a:schemeClr val="tx1"/>
              </a:solidFill>
              <a:effectLst/>
              <a:latin typeface="+mn-lt"/>
              <a:ea typeface="+mn-ea"/>
              <a:cs typeface="+mn-cs"/>
            </a:endParaRPr>
          </a:p>
          <a:p>
            <a:pPr rtl="0" eaLnBrk="1" fontAlgn="ctr" latinLnBrk="0" hangingPunct="1"/>
            <a:r>
              <a:rPr lang="en-US" sz="1200" b="0" i="0" u="none" strike="noStrike" kern="1200">
                <a:solidFill>
                  <a:schemeClr val="tx1"/>
                </a:solidFill>
                <a:effectLst/>
                <a:latin typeface="+mn-lt"/>
                <a:ea typeface="+mn-ea"/>
                <a:cs typeface="+mn-cs"/>
              </a:rPr>
              <a:t>Whether internal guidelines or external regulatory requirements, the way an organization defines and enforces policy determines its risk for fraud and noncompliance. Sound policies are only part of the equation; efficient and consistent enforcement through best-in-class technology close the loopholes that leave you exposed.</a:t>
            </a:r>
          </a:p>
          <a:p>
            <a:pPr rtl="0" eaLnBrk="1" fontAlgn="ctr" latinLnBrk="0" hangingPunct="1"/>
            <a:r>
              <a:rPr lang="en-US" sz="1200" b="1" i="0" u="none" strike="noStrike" kern="1200">
                <a:solidFill>
                  <a:schemeClr val="tx1"/>
                </a:solidFill>
                <a:effectLst/>
                <a:latin typeface="+mn-lt"/>
                <a:ea typeface="+mn-ea"/>
                <a:cs typeface="+mn-cs"/>
              </a:rPr>
              <a:t>Spend Governance</a:t>
            </a:r>
            <a:endParaRPr lang="en-US" sz="1200" b="0" i="0" u="none" strike="noStrike" kern="1200">
              <a:solidFill>
                <a:schemeClr val="tx1"/>
              </a:solidFill>
              <a:effectLst/>
              <a:latin typeface="+mn-lt"/>
              <a:ea typeface="+mn-ea"/>
              <a:cs typeface="+mn-cs"/>
            </a:endParaRPr>
          </a:p>
          <a:p>
            <a:pPr rtl="0" eaLnBrk="1" fontAlgn="ctr" latinLnBrk="0" hangingPunct="1"/>
            <a:r>
              <a:rPr lang="en-US" sz="1200" b="0" i="0" u="none" strike="noStrike" kern="1200">
                <a:solidFill>
                  <a:schemeClr val="tx1"/>
                </a:solidFill>
                <a:effectLst/>
                <a:latin typeface="+mn-lt"/>
                <a:ea typeface="+mn-ea"/>
                <a:cs typeface="+mn-cs"/>
              </a:rPr>
              <a:t>Spending channels are more fragmented today than ever before. Regardless of where spending occurs, having a holistic grasp is imperative for cost-control and maximizing the value of resulting data. Effectively managing all spend flowing into your GL requires a firm understanding and process for where, how, and who can spend your organization’s funds.</a:t>
            </a:r>
          </a:p>
          <a:p>
            <a:pPr rtl="0" eaLnBrk="1" fontAlgn="ctr" latinLnBrk="0" hangingPunct="1"/>
            <a:r>
              <a:rPr lang="en-US" sz="1200" b="1" i="0" u="none" strike="noStrike" kern="1200">
                <a:solidFill>
                  <a:schemeClr val="tx1"/>
                </a:solidFill>
                <a:effectLst/>
                <a:latin typeface="+mn-lt"/>
                <a:ea typeface="+mn-ea"/>
                <a:cs typeface="+mn-cs"/>
              </a:rPr>
              <a:t>Employee Experience</a:t>
            </a:r>
            <a:endParaRPr lang="en-US" sz="1200" b="0" i="0" u="none" strike="noStrike" kern="1200">
              <a:solidFill>
                <a:schemeClr val="tx1"/>
              </a:solidFill>
              <a:effectLst/>
              <a:latin typeface="+mn-lt"/>
              <a:ea typeface="+mn-ea"/>
              <a:cs typeface="+mn-cs"/>
            </a:endParaRPr>
          </a:p>
          <a:p>
            <a:pPr rtl="0" eaLnBrk="1" fontAlgn="ctr" latinLnBrk="0" hangingPunct="1"/>
            <a:r>
              <a:rPr lang="en-US" sz="1200" b="0" i="0" u="none" strike="noStrike" kern="1200">
                <a:solidFill>
                  <a:schemeClr val="tx1"/>
                </a:solidFill>
                <a:effectLst/>
                <a:latin typeface="+mn-lt"/>
                <a:ea typeface="+mn-ea"/>
                <a:cs typeface="+mn-cs"/>
              </a:rPr>
              <a:t>Employees are the greatest asset for every organization, and typically the most expensive to replace. Ensuring job efficiency and satisfaction through access to the right applications at the right time can have limitless positive impacts on your employees’ experience, keeping them happy, productive, and focused on value-added responsibilities.</a:t>
            </a:r>
          </a:p>
          <a:p>
            <a:pPr rtl="0" eaLnBrk="1" fontAlgn="ctr" latinLnBrk="0" hangingPunct="1"/>
            <a:r>
              <a:rPr lang="en-US" sz="1200" b="1" i="0" u="none" strike="noStrike" kern="1200">
                <a:solidFill>
                  <a:schemeClr val="tx1"/>
                </a:solidFill>
                <a:effectLst/>
                <a:latin typeface="+mn-lt"/>
                <a:ea typeface="+mn-ea"/>
                <a:cs typeface="+mn-cs"/>
              </a:rPr>
              <a:t>Expansion and Optimization</a:t>
            </a:r>
            <a:endParaRPr lang="en-US" sz="1200" b="0" i="0" u="none" strike="noStrike" kern="1200">
              <a:solidFill>
                <a:schemeClr val="tx1"/>
              </a:solidFill>
              <a:effectLst/>
              <a:latin typeface="+mn-lt"/>
              <a:ea typeface="+mn-ea"/>
              <a:cs typeface="+mn-cs"/>
            </a:endParaRPr>
          </a:p>
          <a:p>
            <a:pPr rtl="0" eaLnBrk="1" fontAlgn="ctr" latinLnBrk="0" hangingPunct="1"/>
            <a:r>
              <a:rPr lang="en-US" sz="1200" b="0" i="0" u="none" strike="noStrike" kern="1200">
                <a:solidFill>
                  <a:schemeClr val="tx1"/>
                </a:solidFill>
                <a:effectLst/>
                <a:latin typeface="+mn-lt"/>
                <a:ea typeface="+mn-ea"/>
                <a:cs typeface="+mn-cs"/>
              </a:rPr>
              <a:t>Preparing your organization and teams for future growth requires a solid foundation in the here and now. Through platform and vendor consolidation, as well as adherence to industry best-practices, you can transform your program into a well-oiled machine, capable of responding to market pressures and opportunities as they arise.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88313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400" b="1" kern="1200">
                <a:solidFill>
                  <a:schemeClr val="tx1"/>
                </a:solidFill>
                <a:effectLst/>
                <a:latin typeface="+mn-lt"/>
                <a:ea typeface="+mn-ea"/>
                <a:cs typeface="+mn-cs"/>
              </a:rPr>
              <a:t>Driven by People</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As I mentioned, the content is aligned to the buyer journey. At the end of this </a:t>
            </a:r>
            <a:r>
              <a:rPr lang="en-US" sz="1400" kern="1200" err="1">
                <a:solidFill>
                  <a:schemeClr val="tx1"/>
                </a:solidFill>
                <a:effectLst/>
                <a:latin typeface="+mn-lt"/>
                <a:ea typeface="+mn-ea"/>
                <a:cs typeface="+mn-cs"/>
              </a:rPr>
              <a:t>preso</a:t>
            </a:r>
            <a:r>
              <a:rPr lang="en-US" sz="1400" kern="1200">
                <a:solidFill>
                  <a:schemeClr val="tx1"/>
                </a:solidFill>
                <a:effectLst/>
                <a:latin typeface="+mn-lt"/>
                <a:ea typeface="+mn-ea"/>
                <a:cs typeface="+mn-cs"/>
              </a:rPr>
              <a:t> are slides with links to TAP cluster content and along with existing content aligned to the buyer journey.</a:t>
            </a:r>
          </a:p>
          <a:p>
            <a:r>
              <a:rPr lang="en-US" sz="1400" kern="1200">
                <a:solidFill>
                  <a:schemeClr val="tx1"/>
                </a:solidFill>
                <a:effectLst/>
                <a:latin typeface="+mn-lt"/>
                <a:ea typeface="+mn-ea"/>
                <a:cs typeface="+mn-cs"/>
              </a:rPr>
              <a:t>Today I wanted to show you a couple of examples of the newer TAP content available on the ABM delivery platform. I will give you these slides so you have all of the links as well.</a:t>
            </a:r>
          </a:p>
          <a:p>
            <a:r>
              <a:rPr lang="en-US" sz="1400" kern="1200">
                <a:solidFill>
                  <a:schemeClr val="tx1"/>
                </a:solidFill>
                <a:effectLst/>
                <a:latin typeface="+mn-lt"/>
                <a:ea typeface="+mn-ea"/>
                <a:cs typeface="+mn-cs"/>
              </a:rPr>
              <a:t>These pieces are designed to be incorporated into the ABM Account plans that sales creates and delivered in a 1:1 sales interaction with the contact and are available on the ABM delivery platform.</a:t>
            </a:r>
          </a:p>
          <a:p>
            <a:r>
              <a:rPr lang="en-US" sz="1400" b="1" kern="1200">
                <a:solidFill>
                  <a:schemeClr val="tx1"/>
                </a:solidFill>
                <a:effectLst/>
                <a:latin typeface="+mn-lt"/>
                <a:ea typeface="+mn-ea"/>
                <a:cs typeface="+mn-cs"/>
              </a:rPr>
              <a:t> </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New for the Driven by People cluster is</a:t>
            </a:r>
          </a:p>
          <a:p>
            <a:pPr lvl="0"/>
            <a:r>
              <a:rPr lang="en-US" sz="1400" kern="1200">
                <a:solidFill>
                  <a:schemeClr val="tx1"/>
                </a:solidFill>
                <a:effectLst/>
                <a:latin typeface="+mn-lt"/>
                <a:ea typeface="+mn-ea"/>
                <a:cs typeface="+mn-cs"/>
              </a:rPr>
              <a:t>A digital interactive showing how T&amp;E is impactful way to improve the employee experience for companies prioritizing People and customer centricity Show: </a:t>
            </a:r>
            <a:r>
              <a:rPr lang="en-US" sz="1400" u="sng" kern="1200">
                <a:solidFill>
                  <a:schemeClr val="tx1"/>
                </a:solidFill>
                <a:effectLst/>
                <a:latin typeface="+mn-lt"/>
                <a:ea typeface="+mn-ea"/>
                <a:cs typeface="+mn-cs"/>
                <a:hlinkClick r:id="rId3"/>
              </a:rPr>
              <a:t>https://webstage.co/narrative/concur/follow-the-line-v2/</a:t>
            </a:r>
            <a:endParaRPr lang="en-US" sz="1400" kern="1200">
              <a:solidFill>
                <a:schemeClr val="tx1"/>
              </a:solidFill>
              <a:effectLst/>
              <a:latin typeface="+mn-lt"/>
              <a:ea typeface="+mn-ea"/>
              <a:cs typeface="+mn-cs"/>
            </a:endParaRPr>
          </a:p>
          <a:p>
            <a:pPr lvl="1"/>
            <a:r>
              <a:rPr lang="en-US" sz="1400" kern="1200">
                <a:solidFill>
                  <a:schemeClr val="tx1"/>
                </a:solidFill>
                <a:effectLst/>
                <a:latin typeface="+mn-lt"/>
                <a:ea typeface="+mn-ea"/>
                <a:cs typeface="+mn-cs"/>
              </a:rPr>
              <a:t>Improve the employee experience &amp; control spend</a:t>
            </a:r>
          </a:p>
          <a:p>
            <a:pPr lvl="1"/>
            <a:r>
              <a:rPr lang="en-US" sz="1400" kern="1200">
                <a:solidFill>
                  <a:schemeClr val="tx1"/>
                </a:solidFill>
                <a:effectLst/>
                <a:latin typeface="+mn-lt"/>
                <a:ea typeface="+mn-ea"/>
                <a:cs typeface="+mn-cs"/>
              </a:rPr>
              <a:t>Ties in T&amp;E spend visibility beyond travel, supporting the ISM message</a:t>
            </a:r>
          </a:p>
          <a:p>
            <a:pPr lvl="1"/>
            <a:r>
              <a:rPr lang="en-US" sz="1400" kern="1200">
                <a:solidFill>
                  <a:schemeClr val="tx1"/>
                </a:solidFill>
                <a:effectLst/>
                <a:latin typeface="+mn-lt"/>
                <a:ea typeface="+mn-ea"/>
                <a:cs typeface="+mn-cs"/>
              </a:rPr>
              <a:t>The first sections is about improving the employee experience an easy to use mobile tool, the booking tools, and the data visibility and benefits for travelers, and budget managers. </a:t>
            </a:r>
          </a:p>
          <a:p>
            <a:pPr lvl="1"/>
            <a:r>
              <a:rPr lang="en-US" sz="1400" kern="1200">
                <a:solidFill>
                  <a:schemeClr val="tx1"/>
                </a:solidFill>
                <a:effectLst/>
                <a:latin typeface="+mn-lt"/>
                <a:ea typeface="+mn-ea"/>
                <a:cs typeface="+mn-cs"/>
              </a:rPr>
              <a:t>Giving employees what they want, giving the company the data it needs and making it easy for employees in compliance.</a:t>
            </a:r>
          </a:p>
          <a:p>
            <a:pPr lvl="1"/>
            <a:r>
              <a:rPr lang="en-US" sz="1400" kern="1200">
                <a:solidFill>
                  <a:schemeClr val="tx1"/>
                </a:solidFill>
                <a:effectLst/>
                <a:latin typeface="+mn-lt"/>
                <a:ea typeface="+mn-ea"/>
                <a:cs typeface="+mn-cs"/>
              </a:rPr>
              <a:t>The second section incorporates indirect, direct and services spend management to simplify the procurement process.</a:t>
            </a:r>
          </a:p>
          <a:p>
            <a:pPr lvl="1"/>
            <a:r>
              <a:rPr lang="en-US" sz="1400" kern="1200">
                <a:solidFill>
                  <a:schemeClr val="tx1"/>
                </a:solidFill>
                <a:effectLst/>
                <a:latin typeface="+mn-lt"/>
                <a:ea typeface="+mn-ea"/>
                <a:cs typeface="+mn-cs"/>
              </a:rPr>
              <a:t>This overall gives employees a better experience across all categories of spend and more control for finance leadership</a:t>
            </a:r>
          </a:p>
          <a:p>
            <a:r>
              <a:rPr lang="en-US" sz="1400" b="1" kern="1200">
                <a:solidFill>
                  <a:schemeClr val="tx1"/>
                </a:solidFill>
                <a:effectLst/>
                <a:latin typeface="+mn-lt"/>
                <a:ea typeface="+mn-ea"/>
                <a:cs typeface="+mn-cs"/>
              </a:rPr>
              <a:t> </a:t>
            </a:r>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 </a:t>
            </a:r>
            <a:endParaRPr lang="en-US" sz="14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28C31AA3-FB0A-45B3-A335-7DE5DEA51BF5}"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106</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9630094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400" b="1" kern="1200">
                <a:solidFill>
                  <a:schemeClr val="tx1"/>
                </a:solidFill>
                <a:effectLst/>
                <a:latin typeface="+mn-lt"/>
                <a:ea typeface="+mn-ea"/>
                <a:cs typeface="+mn-cs"/>
              </a:rPr>
              <a:t>Global Impact and High Growth</a:t>
            </a:r>
            <a:endParaRPr lang="en-US" sz="1400" kern="1200">
              <a:solidFill>
                <a:schemeClr val="tx1"/>
              </a:solidFill>
              <a:effectLst/>
              <a:latin typeface="+mn-lt"/>
              <a:ea typeface="+mn-ea"/>
              <a:cs typeface="+mn-cs"/>
            </a:endParaRPr>
          </a:p>
          <a:p>
            <a:r>
              <a:rPr lang="en-US" sz="1400" b="1" kern="1200">
                <a:solidFill>
                  <a:schemeClr val="tx1"/>
                </a:solidFill>
                <a:effectLst/>
                <a:latin typeface="+mn-lt"/>
                <a:ea typeface="+mn-ea"/>
                <a:cs typeface="+mn-cs"/>
              </a:rPr>
              <a:t> </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For the global and high growth cluster we have a similar set of assets to share with companies expanding globally.</a:t>
            </a:r>
          </a:p>
          <a:p>
            <a:r>
              <a:rPr lang="en-US" sz="1400" kern="1200">
                <a:solidFill>
                  <a:schemeClr val="tx1"/>
                </a:solidFill>
                <a:effectLst/>
                <a:latin typeface="+mn-lt"/>
                <a:ea typeface="+mn-ea"/>
                <a:cs typeface="+mn-cs"/>
              </a:rPr>
              <a:t> With this global interactive asset, Build Your Business Across borders,  you can convey the complexity of global expansion by showing compliance facts, and how working with a true partner who has global reach and local expertise can help manage these: (Show)</a:t>
            </a:r>
          </a:p>
          <a:p>
            <a:pPr lvl="1"/>
            <a:r>
              <a:rPr lang="en-US" sz="1400" kern="1200">
                <a:solidFill>
                  <a:schemeClr val="tx1"/>
                </a:solidFill>
                <a:effectLst/>
                <a:latin typeface="+mn-lt"/>
                <a:ea typeface="+mn-ea"/>
                <a:cs typeface="+mn-cs"/>
              </a:rPr>
              <a:t>For example, the fact that 42% of APAC firms found dealing with compliance a challenge after an expansion</a:t>
            </a:r>
          </a:p>
          <a:p>
            <a:pPr lvl="1"/>
            <a:r>
              <a:rPr lang="en-US" sz="1400" kern="1200">
                <a:solidFill>
                  <a:schemeClr val="tx1"/>
                </a:solidFill>
                <a:effectLst/>
                <a:latin typeface="+mn-lt"/>
                <a:ea typeface="+mn-ea"/>
                <a:cs typeface="+mn-cs"/>
              </a:rPr>
              <a:t>Or the importance of having the right technology infrastructure to manage GST in India, or Fringe benefits tax in Australia</a:t>
            </a:r>
          </a:p>
          <a:p>
            <a:pPr lvl="1"/>
            <a:r>
              <a:rPr lang="en-US" sz="1400" kern="1200">
                <a:solidFill>
                  <a:schemeClr val="tx1"/>
                </a:solidFill>
                <a:effectLst/>
                <a:latin typeface="+mn-lt"/>
                <a:ea typeface="+mn-ea"/>
                <a:cs typeface="+mn-cs"/>
              </a:rPr>
              <a:t>This asset also features many case studies and is coming soon.</a:t>
            </a:r>
          </a:p>
          <a:p>
            <a:r>
              <a:rPr lang="en-US" sz="1400" kern="1200">
                <a:solidFill>
                  <a:schemeClr val="tx1"/>
                </a:solidFill>
                <a:effectLst/>
                <a:latin typeface="+mn-lt"/>
                <a:ea typeface="+mn-ea"/>
                <a:cs typeface="+mn-cs"/>
              </a:rPr>
              <a:t> </a:t>
            </a:r>
          </a:p>
          <a:p>
            <a:pPr lvl="0"/>
            <a:r>
              <a:rPr lang="en-US" sz="1400" kern="1200">
                <a:solidFill>
                  <a:schemeClr val="tx1"/>
                </a:solidFill>
                <a:effectLst/>
                <a:latin typeface="+mn-lt"/>
                <a:ea typeface="+mn-ea"/>
                <a:cs typeface="+mn-cs"/>
              </a:rPr>
              <a:t>We have a second interactive asset featuring intelligent spend management messaging, incorporating Ariba and Fieldglass, to make the connection between T&amp;E and spend management. </a:t>
            </a:r>
          </a:p>
          <a:p>
            <a:pPr lvl="1"/>
            <a:r>
              <a:rPr lang="en-US" sz="1400" kern="1200">
                <a:solidFill>
                  <a:schemeClr val="tx1"/>
                </a:solidFill>
                <a:effectLst/>
                <a:latin typeface="+mn-lt"/>
                <a:ea typeface="+mn-ea"/>
                <a:cs typeface="+mn-cs"/>
              </a:rPr>
              <a:t>Focused on the network of suppliers, providers and solutions as you expand globally and the value of connecting to country-specific suppliers and apps</a:t>
            </a:r>
          </a:p>
          <a:p>
            <a:pPr lvl="1"/>
            <a:r>
              <a:rPr lang="en-US" sz="1400" kern="1200">
                <a:solidFill>
                  <a:schemeClr val="tx1"/>
                </a:solidFill>
                <a:effectLst/>
                <a:latin typeface="+mn-lt"/>
                <a:ea typeface="+mn-ea"/>
                <a:cs typeface="+mn-cs"/>
              </a:rPr>
              <a:t>The first section covers global T&amp;E: The complexity of the ecosystem, connecting T&amp;E, to hotels, air and rental cars plus itineraries and app center partners</a:t>
            </a:r>
          </a:p>
          <a:p>
            <a:pPr lvl="1"/>
            <a:r>
              <a:rPr lang="en-US" sz="1400" kern="1200">
                <a:solidFill>
                  <a:schemeClr val="tx1"/>
                </a:solidFill>
                <a:effectLst/>
                <a:latin typeface="+mn-lt"/>
                <a:ea typeface="+mn-ea"/>
                <a:cs typeface="+mn-cs"/>
              </a:rPr>
              <a:t>And staying in compliance</a:t>
            </a:r>
          </a:p>
          <a:p>
            <a:pPr lvl="1"/>
            <a:r>
              <a:rPr lang="en-US" sz="1400" kern="1200">
                <a:solidFill>
                  <a:schemeClr val="tx1"/>
                </a:solidFill>
                <a:effectLst/>
                <a:latin typeface="+mn-lt"/>
                <a:ea typeface="+mn-ea"/>
                <a:cs typeface="+mn-cs"/>
              </a:rPr>
              <a:t>The second section focuses on Indirect, direct &amp; services spending, with Ariba</a:t>
            </a:r>
          </a:p>
          <a:p>
            <a:pPr lvl="1"/>
            <a:r>
              <a:rPr lang="en-US" sz="1400" kern="1200">
                <a:solidFill>
                  <a:schemeClr val="tx1"/>
                </a:solidFill>
                <a:effectLst/>
                <a:latin typeface="+mn-lt"/>
                <a:ea typeface="+mn-ea"/>
                <a:cs typeface="+mn-cs"/>
              </a:rPr>
              <a:t>With connections to built in suppliers for procurement and intelligence across the supply chain</a:t>
            </a:r>
          </a:p>
          <a:p>
            <a:pPr lvl="1"/>
            <a:r>
              <a:rPr lang="en-US" sz="1400" kern="1200">
                <a:solidFill>
                  <a:schemeClr val="tx1"/>
                </a:solidFill>
                <a:effectLst/>
                <a:latin typeface="+mn-lt"/>
                <a:ea typeface="+mn-ea"/>
                <a:cs typeface="+mn-cs"/>
              </a:rPr>
              <a:t>The third section incorporates Fieldglass, direct connections to talent an service providers</a:t>
            </a:r>
          </a:p>
          <a:p>
            <a:pPr lvl="1"/>
            <a:r>
              <a:rPr lang="en-US" sz="1400" kern="1200">
                <a:solidFill>
                  <a:schemeClr val="tx1"/>
                </a:solidFill>
                <a:effectLst/>
                <a:latin typeface="+mn-lt"/>
                <a:ea typeface="+mn-ea"/>
                <a:cs typeface="+mn-cs"/>
              </a:rPr>
              <a:t>This reinforces our ISM message with connections to support across spending categories as you expand globally</a:t>
            </a:r>
          </a:p>
          <a:p>
            <a:r>
              <a:rPr lang="en-US" sz="1400" b="1" kern="1200">
                <a:solidFill>
                  <a:schemeClr val="tx1"/>
                </a:solidFill>
                <a:effectLst/>
                <a:latin typeface="+mn-lt"/>
                <a:ea typeface="+mn-ea"/>
                <a:cs typeface="+mn-cs"/>
              </a:rPr>
              <a:t> </a:t>
            </a:r>
            <a:endParaRPr lang="en-US" sz="1400" kern="1200">
              <a:solidFill>
                <a:schemeClr val="tx1"/>
              </a:solidFill>
              <a:effectLst/>
              <a:latin typeface="+mn-lt"/>
              <a:ea typeface="+mn-ea"/>
              <a:cs typeface="+mn-cs"/>
            </a:endParaRPr>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28C31AA3-FB0A-45B3-A335-7DE5DEA51BF5}"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107</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41647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Needs work</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12</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816725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kern="1200">
                <a:solidFill>
                  <a:schemeClr val="tx1"/>
                </a:solidFill>
                <a:effectLst/>
                <a:latin typeface="+mn-lt"/>
                <a:ea typeface="+mn-ea"/>
                <a:cs typeface="+mn-cs"/>
              </a:rPr>
              <a:t>Innovation for the Future</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For contacts at companies prioritizing innovation, we have similar assets.</a:t>
            </a:r>
          </a:p>
          <a:p>
            <a:r>
              <a:rPr lang="en-US" sz="1400" kern="1200">
                <a:solidFill>
                  <a:schemeClr val="tx1"/>
                </a:solidFill>
                <a:effectLst/>
                <a:latin typeface="+mn-lt"/>
                <a:ea typeface="+mn-ea"/>
                <a:cs typeface="+mn-cs"/>
              </a:rPr>
              <a:t> </a:t>
            </a:r>
            <a:endParaRPr lang="en-US">
              <a:cs typeface="Calibri"/>
            </a:endParaRPr>
          </a:p>
          <a:p>
            <a:r>
              <a:rPr lang="en-US">
                <a:cs typeface="Calibri"/>
              </a:rPr>
              <a:t>Custom asset: </a:t>
            </a:r>
            <a:r>
              <a:rPr lang="en-US">
                <a:hlinkClick r:id="rId3"/>
              </a:rPr>
              <a:t>http://accountbased.co.uk/SAP/SAP-clusters-AI-chat-bot/SSE/</a:t>
            </a:r>
            <a:endParaRPr lang="en-US"/>
          </a:p>
          <a:p>
            <a:r>
              <a:rPr lang="en-US">
                <a:cs typeface="Calibri"/>
              </a:rPr>
              <a:t>SSE</a:t>
            </a:r>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108</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3912062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400" kern="1200">
                <a:solidFill>
                  <a:schemeClr val="tx1"/>
                </a:solidFill>
                <a:effectLst/>
                <a:latin typeface="+mn-lt"/>
                <a:ea typeface="+mn-ea"/>
                <a:cs typeface="+mn-cs"/>
              </a:rPr>
              <a:t>Now I’d like to ask Dom to share a content best practice.</a:t>
            </a:r>
          </a:p>
          <a:p>
            <a:endParaRPr lang="en-US"/>
          </a:p>
          <a:p>
            <a:r>
              <a:rPr lang="en-US"/>
              <a:t>Dom </a:t>
            </a:r>
            <a:r>
              <a:rPr lang="en-US" err="1"/>
              <a:t>Bainey</a:t>
            </a:r>
            <a:r>
              <a:rPr lang="en-US"/>
              <a:t>, ANZ team</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109</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584060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kern="1200">
                <a:solidFill>
                  <a:schemeClr val="tx1"/>
                </a:solidFill>
                <a:effectLst/>
                <a:latin typeface="+mn-lt"/>
                <a:ea typeface="+mn-ea"/>
                <a:cs typeface="+mn-cs"/>
              </a:rPr>
              <a:t>TAP Marketing Playbook</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To give you access to the information you’ve learned about the program today as well as a comprehensive overview of the content we have created a new resource for you – the Top Accounts Marketing Playbook.</a:t>
            </a:r>
          </a:p>
          <a:p>
            <a:r>
              <a:rPr lang="en-US" sz="1400" kern="1200">
                <a:solidFill>
                  <a:schemeClr val="tx1"/>
                </a:solidFill>
                <a:effectLst/>
                <a:latin typeface="+mn-lt"/>
                <a:ea typeface="+mn-ea"/>
                <a:cs typeface="+mn-cs"/>
              </a:rPr>
              <a:t>Covers </a:t>
            </a:r>
            <a:r>
              <a:rPr lang="en-US" sz="1400" kern="1200" err="1">
                <a:solidFill>
                  <a:schemeClr val="tx1"/>
                </a:solidFill>
                <a:effectLst/>
                <a:latin typeface="+mn-lt"/>
                <a:ea typeface="+mn-ea"/>
                <a:cs typeface="+mn-cs"/>
              </a:rPr>
              <a:t>abm</a:t>
            </a:r>
            <a:r>
              <a:rPr lang="en-US" sz="1400" kern="1200">
                <a:solidFill>
                  <a:schemeClr val="tx1"/>
                </a:solidFill>
                <a:effectLst/>
                <a:latin typeface="+mn-lt"/>
                <a:ea typeface="+mn-ea"/>
                <a:cs typeface="+mn-cs"/>
              </a:rPr>
              <a:t> fundamentals, planning tools, </a:t>
            </a:r>
            <a:r>
              <a:rPr lang="en-US" sz="1400" kern="1200" err="1">
                <a:solidFill>
                  <a:schemeClr val="tx1"/>
                </a:solidFill>
                <a:effectLst/>
                <a:latin typeface="+mn-lt"/>
                <a:ea typeface="+mn-ea"/>
                <a:cs typeface="+mn-cs"/>
              </a:rPr>
              <a:t>stepby</a:t>
            </a:r>
            <a:r>
              <a:rPr lang="en-US" sz="1400" kern="1200">
                <a:solidFill>
                  <a:schemeClr val="tx1"/>
                </a:solidFill>
                <a:effectLst/>
                <a:latin typeface="+mn-lt"/>
                <a:ea typeface="+mn-ea"/>
                <a:cs typeface="+mn-cs"/>
              </a:rPr>
              <a:t> step execution of digital programs and measurement, roles and responsibilities for working for global local marketers, links to sales enablement tools, the </a:t>
            </a:r>
            <a:r>
              <a:rPr lang="en-US" sz="1400" kern="1200" err="1">
                <a:solidFill>
                  <a:schemeClr val="tx1"/>
                </a:solidFill>
                <a:effectLst/>
                <a:latin typeface="+mn-lt"/>
                <a:ea typeface="+mn-ea"/>
                <a:cs typeface="+mn-cs"/>
              </a:rPr>
              <a:t>abm</a:t>
            </a:r>
            <a:r>
              <a:rPr lang="en-US" sz="1400" kern="1200">
                <a:solidFill>
                  <a:schemeClr val="tx1"/>
                </a:solidFill>
                <a:effectLst/>
                <a:latin typeface="+mn-lt"/>
                <a:ea typeface="+mn-ea"/>
                <a:cs typeface="+mn-cs"/>
              </a:rPr>
              <a:t> content and tableau reporting.</a:t>
            </a:r>
          </a:p>
          <a:p>
            <a:r>
              <a:rPr lang="en-US" sz="1400" kern="1200">
                <a:solidFill>
                  <a:schemeClr val="tx1"/>
                </a:solidFill>
                <a:effectLst/>
                <a:latin typeface="+mn-lt"/>
                <a:ea typeface="+mn-ea"/>
                <a:cs typeface="+mn-cs"/>
              </a:rPr>
              <a:t> </a:t>
            </a:r>
          </a:p>
          <a:p>
            <a:r>
              <a:rPr lang="en-US" sz="1400" kern="1200">
                <a:solidFill>
                  <a:schemeClr val="tx1"/>
                </a:solidFill>
                <a:effectLst/>
                <a:latin typeface="+mn-lt"/>
                <a:ea typeface="+mn-ea"/>
                <a:cs typeface="+mn-cs"/>
              </a:rPr>
              <a:t>There are copies on each table, we have also included the link for you to access a digital copy.</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110</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320186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kern="1200">
                <a:solidFill>
                  <a:schemeClr val="tx1"/>
                </a:solidFill>
                <a:effectLst/>
                <a:latin typeface="+mn-lt"/>
                <a:ea typeface="+mn-ea"/>
                <a:cs typeface="+mn-cs"/>
              </a:rPr>
              <a:t>Sales Playbook</a:t>
            </a:r>
            <a:endParaRPr lang="en-US" sz="1400" kern="1200">
              <a:solidFill>
                <a:schemeClr val="tx1"/>
              </a:solidFill>
              <a:effectLst/>
              <a:latin typeface="+mn-lt"/>
              <a:ea typeface="+mn-ea"/>
              <a:cs typeface="+mn-cs"/>
            </a:endParaRPr>
          </a:p>
          <a:p>
            <a:r>
              <a:rPr lang="en-US" sz="1400" kern="1200">
                <a:solidFill>
                  <a:schemeClr val="tx1"/>
                </a:solidFill>
                <a:effectLst/>
                <a:latin typeface="+mn-lt"/>
                <a:ea typeface="+mn-ea"/>
                <a:cs typeface="+mn-cs"/>
              </a:rPr>
              <a:t>Another new resource is the TAP sales playbook. This is an interactive Sway playbook for sales with tactics and content aligned to each sales stage, sample scenarios, links to assets, planning tools and resources. You can use this playbook with sales to help them plan content for their accounts.</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111</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0614321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1088776" rtl="0" eaLnBrk="1" fontAlgn="auto" latinLnBrk="0" hangingPunct="1">
              <a:lnSpc>
                <a:spcPct val="100000"/>
              </a:lnSpc>
              <a:spcBef>
                <a:spcPts val="600"/>
              </a:spcBef>
              <a:spcAft>
                <a:spcPts val="0"/>
              </a:spcAft>
              <a:buClrTx/>
              <a:buSzTx/>
              <a:buFontTx/>
              <a:buNone/>
              <a:tabLst/>
              <a:defRPr/>
            </a:pPr>
            <a:r>
              <a:rPr lang="en-US" sz="1400" kern="1200">
                <a:solidFill>
                  <a:schemeClr val="tx1"/>
                </a:solidFill>
                <a:effectLst/>
                <a:latin typeface="+mn-lt"/>
                <a:ea typeface="+mn-ea"/>
                <a:cs typeface="+mn-cs"/>
              </a:rPr>
              <a:t>We’ve looked at the milestone goals across the accounts and created typical scenarios for sales to and MDRs to leverage the ABM content as part of their strategy.</a:t>
            </a:r>
          </a:p>
          <a:p>
            <a:pPr>
              <a:spcBef>
                <a:spcPts val="600"/>
              </a:spcBef>
            </a:pPr>
            <a:endParaRPr lang="en-US" b="1"/>
          </a:p>
          <a:p>
            <a:pPr>
              <a:spcBef>
                <a:spcPts val="600"/>
              </a:spcBef>
            </a:pPr>
            <a:r>
              <a:rPr lang="en-US" b="1"/>
              <a:t>Scenario: </a:t>
            </a:r>
            <a:r>
              <a:rPr lang="en-US"/>
              <a:t>Project not being opened </a:t>
            </a:r>
            <a:br>
              <a:rPr lang="en-US"/>
            </a:br>
            <a:r>
              <a:rPr lang="en-US" b="1"/>
              <a:t>Stage: </a:t>
            </a:r>
            <a:r>
              <a:rPr lang="en-US"/>
              <a:t>No Opportunity, MDR Working</a:t>
            </a:r>
          </a:p>
          <a:p>
            <a:pPr marL="342900" indent="-342900">
              <a:spcBef>
                <a:spcPts val="600"/>
              </a:spcBef>
              <a:buFont typeface="Wingdings" panose="05000000000000000000" pitchFamily="2" charset="2"/>
              <a:buChar char="§"/>
            </a:pPr>
            <a:r>
              <a:rPr lang="en-US"/>
              <a:t>Strategy: Gather Intelligence</a:t>
            </a:r>
          </a:p>
          <a:p>
            <a:pPr marL="342900" indent="-342900">
              <a:spcBef>
                <a:spcPts val="600"/>
              </a:spcBef>
              <a:buFont typeface="Wingdings" panose="05000000000000000000" pitchFamily="2" charset="2"/>
              <a:buChar char="§"/>
            </a:pPr>
            <a:r>
              <a:rPr lang="en-US"/>
              <a:t>Tactics:</a:t>
            </a:r>
          </a:p>
          <a:p>
            <a:pPr marL="522864" lvl="1" indent="-342900"/>
            <a:r>
              <a:rPr lang="en-US"/>
              <a:t>Enable Demandbase/LinkedIn and monitor</a:t>
            </a:r>
          </a:p>
          <a:p>
            <a:pPr marL="522864" lvl="1" indent="-342900"/>
            <a:r>
              <a:rPr lang="en-US"/>
              <a:t>Engage SAP AE/</a:t>
            </a:r>
            <a:r>
              <a:rPr lang="en-US" sz="2000"/>
              <a:t>GAD</a:t>
            </a:r>
            <a:r>
              <a:rPr lang="en-US"/>
              <a:t> or CBG for intelligence</a:t>
            </a:r>
          </a:p>
          <a:p>
            <a:pPr marL="342900" indent="-342900">
              <a:spcBef>
                <a:spcPts val="600"/>
              </a:spcBef>
              <a:buFont typeface="Wingdings" panose="05000000000000000000" pitchFamily="2" charset="2"/>
              <a:buChar char="§"/>
            </a:pPr>
            <a:r>
              <a:rPr lang="en-US"/>
              <a:t>Strategy: Stay in touch with contact to keep them informed on what’s new, how to prepare for projects</a:t>
            </a:r>
          </a:p>
          <a:p>
            <a:pPr marL="342900" indent="-342900">
              <a:spcBef>
                <a:spcPts val="600"/>
              </a:spcBef>
              <a:buFont typeface="Wingdings" panose="05000000000000000000" pitchFamily="2" charset="2"/>
              <a:buChar char="§"/>
            </a:pPr>
            <a:r>
              <a:rPr lang="en-US"/>
              <a:t>Tactics: </a:t>
            </a:r>
          </a:p>
          <a:p>
            <a:pPr lvl="2">
              <a:spcBef>
                <a:spcPts val="600"/>
              </a:spcBef>
            </a:pPr>
            <a:r>
              <a:rPr lang="en-US"/>
              <a:t>Email contact Innovation Brief to share T&amp;E trends to stay on top of as they prepare for their project</a:t>
            </a:r>
          </a:p>
          <a:p>
            <a:pPr lvl="2">
              <a:spcBef>
                <a:spcPts val="600"/>
              </a:spcBef>
            </a:pPr>
            <a:r>
              <a:rPr lang="en-US"/>
              <a:t>Email contact Freedom Video to share people engagement trends and how T&amp;E can help, as they prepare for their project</a:t>
            </a:r>
          </a:p>
          <a:p>
            <a:pPr lvl="2">
              <a:spcBef>
                <a:spcPts val="600"/>
              </a:spcBef>
            </a:pPr>
            <a:r>
              <a:rPr lang="en-US"/>
              <a:t>Email contact Global Growth infographic to share how others are finding success in their programs, to help them build a business case, prepare for their project and, convince other stakeholders it’s a priority - Share</a:t>
            </a:r>
          </a:p>
          <a:p>
            <a:pPr lvl="2">
              <a:spcBef>
                <a:spcPts val="600"/>
              </a:spcBef>
            </a:pPr>
            <a:r>
              <a:rPr lang="en-US"/>
              <a:t>Email blog posts as a series as a way of staying on top of what’s new</a:t>
            </a:r>
          </a:p>
          <a:p>
            <a:endParaRPr lang="en-US"/>
          </a:p>
          <a:p>
            <a:r>
              <a:rPr lang="en-US"/>
              <a:t>Email templates available now in SharePoint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54E3D8-8C63-4530-99E3-D85C5E1831C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76524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Scenario: </a:t>
            </a:r>
            <a:r>
              <a:rPr lang="en-US"/>
              <a:t>Have an active sales cycle start in next 1-3 quarters </a:t>
            </a:r>
            <a:br>
              <a:rPr lang="en-US"/>
            </a:br>
            <a:r>
              <a:rPr lang="en-US" b="1"/>
              <a:t>Stage: </a:t>
            </a:r>
            <a:r>
              <a:rPr lang="en-US"/>
              <a:t>No Opportunity, MDR Working, Sales Working</a:t>
            </a:r>
          </a:p>
          <a:p>
            <a:pPr lvl="1"/>
            <a:r>
              <a:rPr lang="en-US"/>
              <a:t>Strategy: Share Global T&amp;E trends showing the urgency/benefit of their T&amp;E project, tie to larger transformation initiative</a:t>
            </a:r>
          </a:p>
          <a:p>
            <a:pPr lvl="1"/>
            <a:r>
              <a:rPr lang="en-US"/>
              <a:t>Similar to Siemens lighthouse initiative</a:t>
            </a:r>
          </a:p>
          <a:p>
            <a:pPr lvl="1"/>
            <a:endParaRPr lang="en-US"/>
          </a:p>
          <a:p>
            <a:pPr lvl="1"/>
            <a:r>
              <a:rPr lang="en-US"/>
              <a:t>Tactics:</a:t>
            </a:r>
          </a:p>
          <a:p>
            <a:pPr lvl="2"/>
            <a:r>
              <a:rPr lang="en-US"/>
              <a:t>Email contact with </a:t>
            </a:r>
            <a:r>
              <a:rPr lang="en-US">
                <a:solidFill>
                  <a:srgbClr val="FF0000"/>
                </a:solidFill>
              </a:rPr>
              <a:t>Globe interactive </a:t>
            </a:r>
            <a:r>
              <a:rPr lang="en-US"/>
              <a:t>showing compliance risks and how centralizing T&amp;E can help mitigate these risks as the company expands globally</a:t>
            </a:r>
          </a:p>
          <a:p>
            <a:pPr lvl="2"/>
            <a:r>
              <a:rPr lang="en-US"/>
              <a:t>Email contact with </a:t>
            </a:r>
            <a:r>
              <a:rPr lang="en-US">
                <a:solidFill>
                  <a:srgbClr val="FF0000"/>
                </a:solidFill>
              </a:rPr>
              <a:t>People interactive </a:t>
            </a:r>
            <a:r>
              <a:rPr lang="en-US"/>
              <a:t>showing the day in the life, how T&amp;E is an impactful way to improve the employee experience as part of their overall employee experience initiative</a:t>
            </a:r>
          </a:p>
          <a:p>
            <a:pPr lvl="2"/>
            <a:r>
              <a:rPr lang="en-US"/>
              <a:t>Email contact with Innovation Infographic showing how consolidating data can bring greater visibility, enable you to make faster decisions and allocate more toward your innovation initiative </a:t>
            </a:r>
            <a:r>
              <a:rPr lang="en-US">
                <a:solidFill>
                  <a:srgbClr val="FF0000"/>
                </a:solidFill>
              </a:rPr>
              <a:t>OR Talking AI</a:t>
            </a:r>
          </a:p>
          <a:p>
            <a:pPr lvl="1"/>
            <a:r>
              <a:rPr lang="en-US"/>
              <a:t>Strategy: Explore other buying centers in the business to find a new potential project leader (Champion)</a:t>
            </a:r>
          </a:p>
          <a:p>
            <a:pPr lvl="2"/>
            <a:r>
              <a:rPr lang="en-US"/>
              <a:t>Discover Org?/Profiling?</a:t>
            </a:r>
          </a:p>
          <a:p>
            <a:pPr lvl="2"/>
            <a:r>
              <a:rPr lang="en-US">
                <a:solidFill>
                  <a:srgbClr val="FF0000"/>
                </a:solidFill>
              </a:rPr>
              <a:t>Engage SAP AE/GAD, CBG for introduction</a:t>
            </a:r>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2754E3D8-8C63-4530-99E3-D85C5E1831C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113</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4617305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400" b="1"/>
              <a:t>Scenario: </a:t>
            </a:r>
            <a:r>
              <a:rPr lang="en-US" sz="1400"/>
              <a:t>Finding Stakeholders &amp; Securing C-Level Sponsorship</a:t>
            </a:r>
            <a:br>
              <a:rPr lang="en-US" sz="1400"/>
            </a:br>
            <a:r>
              <a:rPr lang="en-US" sz="1400" b="1"/>
              <a:t>Stage: </a:t>
            </a:r>
            <a:r>
              <a:rPr lang="en-US" sz="1400"/>
              <a:t>Discovery and beyond</a:t>
            </a:r>
          </a:p>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2754E3D8-8C63-4530-99E3-D85C5E1831C4}"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114</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1102730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122</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5719553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ts val="1300"/>
              </a:lnSpc>
              <a:spcBef>
                <a:spcPts val="0"/>
              </a:spcBef>
              <a:spcAft>
                <a:spcPts val="400"/>
              </a:spcAft>
              <a:buClrTx/>
              <a:buSzTx/>
              <a:buFontTx/>
              <a:buNone/>
              <a:tabLst/>
              <a:defRPr/>
            </a:pPr>
            <a:r>
              <a:rPr lang="en-US" sz="1200" b="0" i="0" kern="1200">
                <a:solidFill>
                  <a:schemeClr val="tx1"/>
                </a:solidFill>
                <a:effectLst/>
                <a:latin typeface="+mn-lt"/>
                <a:ea typeface="+mn-ea"/>
                <a:cs typeface="+mn-cs"/>
              </a:rPr>
              <a:t>there are going to be multiple people collaborating to secure and then utilize the right insights.  It takes clear </a:t>
            </a:r>
            <a:r>
              <a:rPr lang="en-US" sz="1200" b="0" i="0" kern="1200" err="1">
                <a:solidFill>
                  <a:schemeClr val="tx1"/>
                </a:solidFill>
                <a:effectLst/>
                <a:latin typeface="+mn-lt"/>
                <a:ea typeface="+mn-ea"/>
                <a:cs typeface="+mn-cs"/>
              </a:rPr>
              <a:t>comms</a:t>
            </a:r>
            <a:r>
              <a:rPr lang="en-US" sz="1200" b="0" i="0" kern="1200">
                <a:solidFill>
                  <a:schemeClr val="tx1"/>
                </a:solidFill>
                <a:effectLst/>
                <a:latin typeface="+mn-lt"/>
                <a:ea typeface="+mn-ea"/>
                <a:cs typeface="+mn-cs"/>
              </a:rPr>
              <a:t> from the ABM leader on Requirements, tight integration in the planning process with Sales, and support from a MOPS person that knows the systems, data elements, accuracy, etc. (If there is a MOPS person)..</a:t>
            </a:r>
            <a:endParaRPr lang="en-US" b="0" i="0" baseline="0">
              <a:solidFill>
                <a:srgbClr val="000000"/>
              </a:solidFill>
              <a:effectLst/>
              <a:cs typeface="Open Sans"/>
            </a:endParaRPr>
          </a:p>
        </p:txBody>
      </p:sp>
      <p:sp>
        <p:nvSpPr>
          <p:cNvPr id="6" name="Header Placeholder 1"/>
          <p:cNvSpPr>
            <a:spLocks noGrp="1"/>
          </p:cNvSpPr>
          <p:nvPr>
            <p:ph type="hdr" sz="quarter"/>
          </p:nvPr>
        </p:nvSpPr>
        <p:spPr>
          <a:xfrm>
            <a:off x="0" y="209550"/>
            <a:ext cx="6858000" cy="301752"/>
          </a:xfrm>
          <a:prstGeom prst="rect">
            <a:avLst/>
          </a:prstGeom>
        </p:spPr>
        <p:txBody>
          <a:bodyPr vert="horz" lIns="91440" tIns="45720" rIns="91440" bIns="45720" rtlCol="0"/>
          <a:lstStyle>
            <a:lvl1pPr algn="ctr" fontAlgn="auto">
              <a:spcBef>
                <a:spcPts val="0"/>
              </a:spcBef>
              <a:spcAft>
                <a:spcPts val="0"/>
              </a:spcAft>
              <a:defRPr sz="1400" b="1">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a:t>Core Strategy Report</a:t>
            </a:r>
          </a:p>
        </p:txBody>
      </p:sp>
      <p:sp>
        <p:nvSpPr>
          <p:cNvPr id="7" name="Footer Placeholder 5"/>
          <p:cNvSpPr>
            <a:spLocks noGrp="1"/>
          </p:cNvSpPr>
          <p:nvPr>
            <p:ph type="ftr" sz="quarter" idx="4"/>
          </p:nvPr>
        </p:nvSpPr>
        <p:spPr>
          <a:xfrm>
            <a:off x="384048" y="8920163"/>
            <a:ext cx="4676775" cy="193675"/>
          </a:xfrm>
          <a:prstGeom prst="rect">
            <a:avLst/>
          </a:prstGeom>
        </p:spPr>
        <p:txBody>
          <a:bodyPr vert="horz" lIns="0" tIns="45720" rIns="91440" bIns="45720" rtlCol="0" anchor="t"/>
          <a:lstStyle>
            <a:lvl1pPr algn="l" fontAlgn="auto">
              <a:spcBef>
                <a:spcPts val="0"/>
              </a:spcBef>
              <a:spcAft>
                <a:spcPts val="0"/>
              </a:spcAft>
              <a:defRPr sz="700">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a:t>© Copyright SiriusDecisions. All Rights Protected and Reserved.</a:t>
            </a:r>
          </a:p>
          <a:p>
            <a:pPr>
              <a:defRPr/>
            </a:pPr>
            <a:endParaRPr lang="en-US"/>
          </a:p>
        </p:txBody>
      </p:sp>
      <p:sp>
        <p:nvSpPr>
          <p:cNvPr id="8" name="Slide Number Placeholder 3"/>
          <p:cNvSpPr>
            <a:spLocks noGrp="1"/>
          </p:cNvSpPr>
          <p:nvPr>
            <p:ph type="sldNum" sz="quarter" idx="5"/>
          </p:nvPr>
        </p:nvSpPr>
        <p:spPr>
          <a:xfrm>
            <a:off x="4398264" y="8912225"/>
            <a:ext cx="2130425" cy="200025"/>
          </a:xfrm>
        </p:spPr>
        <p:txBody>
          <a:bodyPr/>
          <a:lstStyle/>
          <a:p>
            <a:fld id="{91EEB7D9-E6E7-4D97-AD8B-1E98EA706980}" type="slidenum">
              <a:rPr lang="en-US" smtClean="0"/>
              <a:pPr/>
              <a:t>123</a:t>
            </a:fld>
            <a:endParaRPr lang="en-US"/>
          </a:p>
        </p:txBody>
      </p:sp>
      <p:pic>
        <p:nvPicPr>
          <p:cNvPr id="4" name="Picture 3"/>
          <p:cNvPicPr>
            <a:picLocks noChangeAspect="1"/>
          </p:cNvPicPr>
          <p:nvPr/>
        </p:nvPicPr>
        <p:blipFill>
          <a:blip r:embed="rId3"/>
          <a:stretch>
            <a:fillRect/>
          </a:stretch>
        </p:blipFill>
        <p:spPr>
          <a:xfrm>
            <a:off x="399923" y="630016"/>
            <a:ext cx="6040395" cy="3397723"/>
          </a:xfrm>
          <a:prstGeom prst="rect">
            <a:avLst/>
          </a:prstGeom>
          <a:ln>
            <a:solidFill>
              <a:schemeClr val="tx1"/>
            </a:solidFill>
          </a:ln>
        </p:spPr>
      </p:pic>
    </p:spTree>
    <p:extLst>
      <p:ext uri="{BB962C8B-B14F-4D97-AF65-F5344CB8AC3E}">
        <p14:creationId xmlns:p14="http://schemas.microsoft.com/office/powerpoint/2010/main" val="32251853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125</a:t>
            </a:fld>
            <a:endParaRPr lang="de-DE"/>
          </a:p>
        </p:txBody>
      </p:sp>
    </p:spTree>
    <p:extLst>
      <p:ext uri="{BB962C8B-B14F-4D97-AF65-F5344CB8AC3E}">
        <p14:creationId xmlns:p14="http://schemas.microsoft.com/office/powerpoint/2010/main" val="3321946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Needs work</a:t>
            </a: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13</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9422711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fontAlgn="b" latinLnBrk="0" hangingPunct="1"/>
            <a:r>
              <a:rPr lang="en-US" sz="1400" b="0" i="0" u="none" strike="noStrike" kern="1200">
                <a:solidFill>
                  <a:schemeClr val="tx1"/>
                </a:solidFill>
                <a:effectLst/>
                <a:latin typeface="+mn-lt"/>
                <a:ea typeface="+mn-ea"/>
                <a:cs typeface="+mn-cs"/>
              </a:rPr>
              <a:t>Dell USA LP</a:t>
            </a:r>
          </a:p>
          <a:p>
            <a:pPr rtl="0" eaLnBrk="1" fontAlgn="b" latinLnBrk="0" hangingPunct="1"/>
            <a:r>
              <a:rPr lang="en-US" sz="1400" b="0" i="0" u="none" strike="noStrike" kern="1200">
                <a:solidFill>
                  <a:schemeClr val="tx1"/>
                </a:solidFill>
                <a:effectLst/>
                <a:latin typeface="+mn-lt"/>
                <a:ea typeface="+mn-ea"/>
                <a:cs typeface="+mn-cs"/>
              </a:rPr>
              <a:t> Dec. 31.2019</a:t>
            </a:r>
          </a:p>
          <a:p>
            <a:pPr rtl="0" eaLnBrk="1" fontAlgn="b" latinLnBrk="0" hangingPunct="1"/>
            <a:r>
              <a:rPr lang="en-US" sz="1400" b="0" i="0" u="none" strike="noStrike" kern="1200">
                <a:solidFill>
                  <a:schemeClr val="tx1"/>
                </a:solidFill>
                <a:effectLst/>
                <a:latin typeface="+mn-lt"/>
                <a:ea typeface="+mn-ea"/>
                <a:cs typeface="+mn-cs"/>
              </a:rPr>
              <a:t>Open Pipeline - $601,400  Drive and Detect, Global Pay Transition, 3 mo. Renewal to include </a:t>
            </a:r>
            <a:r>
              <a:rPr lang="en-US" sz="1400" b="0" i="0" u="none" strike="noStrike" kern="1200" err="1">
                <a:solidFill>
                  <a:schemeClr val="tx1"/>
                </a:solidFill>
                <a:effectLst/>
                <a:latin typeface="+mn-lt"/>
                <a:ea typeface="+mn-ea"/>
                <a:cs typeface="+mn-cs"/>
              </a:rPr>
              <a:t>ExpenseIT</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Certify - 1164</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Peoplesoft - 90</a:t>
            </a:r>
            <a:endParaRPr lang="en-US" sz="1400" b="0" i="0" u="none" strike="noStrike" kern="1200">
              <a:solidFill>
                <a:schemeClr val="tx1"/>
              </a:solidFill>
              <a:effectLst/>
              <a:latin typeface="+mn-lt"/>
              <a:ea typeface="+mn-ea"/>
              <a:cs typeface="+mn-cs"/>
            </a:endParaRPr>
          </a:p>
          <a:p>
            <a:pPr rtl="0" eaLnBrk="1" fontAlgn="t" latinLnBrk="0" hangingPunct="1"/>
            <a:r>
              <a:rPr lang="en-US" sz="1400" b="1" i="0" u="none" strike="noStrike" kern="1200">
                <a:solidFill>
                  <a:schemeClr val="tx1"/>
                </a:solidFill>
                <a:effectLst/>
                <a:latin typeface="+mn-lt"/>
                <a:ea typeface="+mn-ea"/>
                <a:cs typeface="+mn-cs"/>
              </a:rPr>
              <a:t>Workday - 1793</a:t>
            </a:r>
            <a:endParaRPr lang="en-US" sz="1400" b="0" i="0" u="none" strike="noStrike"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126</a:t>
            </a:fld>
            <a:endParaRPr lang="de-DE"/>
          </a:p>
        </p:txBody>
      </p:sp>
    </p:spTree>
    <p:extLst>
      <p:ext uri="{BB962C8B-B14F-4D97-AF65-F5344CB8AC3E}">
        <p14:creationId xmlns:p14="http://schemas.microsoft.com/office/powerpoint/2010/main" val="11714337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•Higher than average (.3%) CTR</a:t>
            </a:r>
          </a:p>
          <a:p>
            <a:r>
              <a:rPr lang="en-US"/>
              <a:t>•Increase in account engagement </a:t>
            </a:r>
          </a:p>
          <a:p>
            <a:r>
              <a:rPr lang="en-US"/>
              <a:t>•.36% to .59% CTR since launch</a:t>
            </a:r>
          </a:p>
          <a:p>
            <a:r>
              <a:rPr lang="en-US"/>
              <a:t>•6,930 to 52,068 impressions</a:t>
            </a:r>
          </a:p>
          <a:p>
            <a:r>
              <a:rPr lang="en-US"/>
              <a:t>•25 to 308 clicks</a:t>
            </a:r>
          </a:p>
          <a:p>
            <a:r>
              <a:rPr lang="en-US"/>
              <a:t>•High CTR on individual company engagement </a:t>
            </a:r>
          </a:p>
          <a:p>
            <a:r>
              <a:rPr lang="en-US"/>
              <a:t>•Reaching right seniority levels</a:t>
            </a:r>
          </a:p>
          <a:p>
            <a:endParaRPr lang="en-US">
              <a:cs typeface="Arial"/>
            </a:endParaRPr>
          </a:p>
        </p:txBody>
      </p:sp>
      <p:sp>
        <p:nvSpPr>
          <p:cNvPr id="4" name="Slide Number Placeholder 3"/>
          <p:cNvSpPr>
            <a:spLocks noGrp="1"/>
          </p:cNvSpPr>
          <p:nvPr>
            <p:ph type="sldNum" sz="quarter" idx="5"/>
          </p:nvPr>
        </p:nvSpPr>
        <p:spPr/>
        <p:txBody>
          <a:bodyPr/>
          <a:lstStyle/>
          <a:p>
            <a:fld id="{7D8C2C35-2B8A-446E-BEC0-FD36716C29AC}" type="slidenum">
              <a:rPr lang="de-DE" smtClean="0"/>
              <a:pPr/>
              <a:t>128</a:t>
            </a:fld>
            <a:endParaRPr lang="de-DE"/>
          </a:p>
        </p:txBody>
      </p:sp>
    </p:spTree>
    <p:extLst>
      <p:ext uri="{BB962C8B-B14F-4D97-AF65-F5344CB8AC3E}">
        <p14:creationId xmlns:p14="http://schemas.microsoft.com/office/powerpoint/2010/main" val="41079026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9202A2E0-263B-434A-B647-E535EF784EF2}" type="slidenum">
              <a:rPr kumimoji="0" lang="en-US"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130</a:t>
            </a:fld>
            <a:endParaRPr kumimoji="0" lang="en-US"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724406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132</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5364450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133</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7708628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134</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20629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15</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419765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17</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274872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18</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342218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ctr" defTabSz="1088776" rtl="0" eaLnBrk="1" fontAlgn="auto" latinLnBrk="0" hangingPunct="1">
              <a:lnSpc>
                <a:spcPct val="100000"/>
              </a:lnSpc>
              <a:spcBef>
                <a:spcPts val="0"/>
              </a:spcBef>
              <a:spcAft>
                <a:spcPts val="0"/>
              </a:spcAft>
              <a:buClrTx/>
              <a:buSzTx/>
              <a:buFontTx/>
              <a:buNone/>
              <a:tabLst/>
              <a:defRPr/>
            </a:pPr>
            <a:fld id="{7D8C2C35-2B8A-446E-BEC0-FD36716C29AC}" type="slidenum">
              <a:rPr kumimoji="0" lang="de-DE" sz="800" b="0" i="0" u="none" strike="noStrike" kern="1200" cap="none" spc="0" normalizeH="0" baseline="0" noProof="0" smtClean="0">
                <a:ln>
                  <a:noFill/>
                </a:ln>
                <a:solidFill>
                  <a:srgbClr val="000000"/>
                </a:solidFill>
                <a:effectLst/>
                <a:uLnTx/>
                <a:uFillTx/>
                <a:latin typeface="Arial"/>
                <a:ea typeface="+mn-ea"/>
                <a:cs typeface="+mn-cs"/>
              </a:rPr>
              <a:pPr marL="0" marR="0" lvl="0" indent="0" algn="ctr" defTabSz="1088776" rtl="0" eaLnBrk="1" fontAlgn="auto" latinLnBrk="0" hangingPunct="1">
                <a:lnSpc>
                  <a:spcPct val="100000"/>
                </a:lnSpc>
                <a:spcBef>
                  <a:spcPts val="0"/>
                </a:spcBef>
                <a:spcAft>
                  <a:spcPts val="0"/>
                </a:spcAft>
                <a:buClrTx/>
                <a:buSzTx/>
                <a:buFontTx/>
                <a:buNone/>
                <a:tabLst/>
                <a:defRPr/>
              </a:pPr>
              <a:t>22</a:t>
            </a:fld>
            <a:endParaRPr kumimoji="0" lang="de-DE" sz="8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918941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1" Type="http://schemas.openxmlformats.org/officeDocument/2006/relationships/hyperlink" Target="https://www.facebook.com/SAP" TargetMode="External"/><Relationship Id="rId12"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s://www.sap.com/copyright" TargetMode="External"/><Relationship Id="rId4" Type="http://schemas.openxmlformats.org/officeDocument/2006/relationships/hyperlink" Target="https://www.sap.com/registration/contact.html" TargetMode="External"/><Relationship Id="rId5" Type="http://schemas.openxmlformats.org/officeDocument/2006/relationships/hyperlink" Target="https://www.linkedin.com/company/sap" TargetMode="External"/><Relationship Id="rId6" Type="http://schemas.openxmlformats.org/officeDocument/2006/relationships/image" Target="../media/image2.png"/><Relationship Id="rId7" Type="http://schemas.openxmlformats.org/officeDocument/2006/relationships/hyperlink" Target="https://www.youtube.com/user/SAP" TargetMode="External"/><Relationship Id="rId8" Type="http://schemas.openxmlformats.org/officeDocument/2006/relationships/image" Target="../media/image3.png"/><Relationship Id="rId9" Type="http://schemas.openxmlformats.org/officeDocument/2006/relationships/hyperlink" Target="https://twitter.com/sap" TargetMode="External"/><Relationship Id="rId10"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1" Type="http://schemas.openxmlformats.org/officeDocument/2006/relationships/hyperlink" Target="https://www.facebook.com/SAP" TargetMode="External"/><Relationship Id="rId12"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hyperlink" Target="http://www.sap.com/corporate/de/legal/copyright.html" TargetMode="External"/><Relationship Id="rId4" Type="http://schemas.openxmlformats.org/officeDocument/2006/relationships/hyperlink" Target="https://www.sap.com/germany/registration/contact.html" TargetMode="External"/><Relationship Id="rId5" Type="http://schemas.openxmlformats.org/officeDocument/2006/relationships/hyperlink" Target="https://www.linkedin.com/company/sap" TargetMode="External"/><Relationship Id="rId6" Type="http://schemas.openxmlformats.org/officeDocument/2006/relationships/image" Target="../media/image2.png"/><Relationship Id="rId7" Type="http://schemas.openxmlformats.org/officeDocument/2006/relationships/hyperlink" Target="https://www.youtube.com/user/SAP" TargetMode="External"/><Relationship Id="rId8" Type="http://schemas.openxmlformats.org/officeDocument/2006/relationships/image" Target="../media/image3.png"/><Relationship Id="rId9" Type="http://schemas.openxmlformats.org/officeDocument/2006/relationships/hyperlink" Target="https://twitter.com/sap" TargetMode="External"/><Relationship Id="rId10"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 Id="rId3"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11.emf"/></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 Id="rId3"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eg"/><Relationship Id="rId3" Type="http://schemas.openxmlformats.org/officeDocument/2006/relationships/image" Target="../media/image11.emf"/></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11.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eg"/><Relationship Id="rId3" Type="http://schemas.openxmlformats.org/officeDocument/2006/relationships/image" Target="../media/image11.emf"/></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69.xml.rels><?xml version="1.0" encoding="UTF-8" standalone="yes"?>
<Relationships xmlns="http://schemas.openxmlformats.org/package/2006/relationships"><Relationship Id="rId11" Type="http://schemas.openxmlformats.org/officeDocument/2006/relationships/hyperlink" Target="https://www.facebook.com/SAP" TargetMode="External"/><Relationship Id="rId12" Type="http://schemas.openxmlformats.org/officeDocument/2006/relationships/image" Target="../media/image5.png"/><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hyperlink" Target="https://www.sap.com/copyright" TargetMode="External"/><Relationship Id="rId4" Type="http://schemas.openxmlformats.org/officeDocument/2006/relationships/hyperlink" Target="https://www.sap.com/registration/contact.html" TargetMode="External"/><Relationship Id="rId5" Type="http://schemas.openxmlformats.org/officeDocument/2006/relationships/hyperlink" Target="https://www.linkedin.com/company/sap" TargetMode="External"/><Relationship Id="rId6" Type="http://schemas.openxmlformats.org/officeDocument/2006/relationships/image" Target="../media/image2.png"/><Relationship Id="rId7" Type="http://schemas.openxmlformats.org/officeDocument/2006/relationships/hyperlink" Target="https://www.youtube.com/user/SAP" TargetMode="External"/><Relationship Id="rId8" Type="http://schemas.openxmlformats.org/officeDocument/2006/relationships/image" Target="../media/image3.png"/><Relationship Id="rId9" Type="http://schemas.openxmlformats.org/officeDocument/2006/relationships/hyperlink" Target="https://twitter.com/sap" TargetMode="External"/><Relationship Id="rId10"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1" Type="http://schemas.openxmlformats.org/officeDocument/2006/relationships/hyperlink" Target="https://www.facebook.com/SAP" TargetMode="External"/><Relationship Id="rId12" Type="http://schemas.openxmlformats.org/officeDocument/2006/relationships/image" Target="../media/image5.png"/><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hyperlink" Target="http://www.sap.com/corporate/de/legal/copyright.html" TargetMode="External"/><Relationship Id="rId4" Type="http://schemas.openxmlformats.org/officeDocument/2006/relationships/hyperlink" Target="https://www.sap.com/germany/registration/contact.html" TargetMode="External"/><Relationship Id="rId5" Type="http://schemas.openxmlformats.org/officeDocument/2006/relationships/hyperlink" Target="https://www.linkedin.com/company/sap" TargetMode="External"/><Relationship Id="rId6" Type="http://schemas.openxmlformats.org/officeDocument/2006/relationships/image" Target="../media/image2.png"/><Relationship Id="rId7" Type="http://schemas.openxmlformats.org/officeDocument/2006/relationships/hyperlink" Target="https://www.youtube.com/user/SAP" TargetMode="External"/><Relationship Id="rId8" Type="http://schemas.openxmlformats.org/officeDocument/2006/relationships/image" Target="../media/image3.png"/><Relationship Id="rId9" Type="http://schemas.openxmlformats.org/officeDocument/2006/relationships/hyperlink" Target="https://twitter.com/sap" TargetMode="External"/><Relationship Id="rId10" Type="http://schemas.openxmlformats.org/officeDocument/2006/relationships/image" Target="../media/image4.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4.png"/><Relationship Id="rId1" Type="http://schemas.openxmlformats.org/officeDocument/2006/relationships/slideMaster" Target="../slideMasters/slideMaster2.xml"/><Relationship Id="rId2" Type="http://schemas.openxmlformats.org/officeDocument/2006/relationships/image" Target="../media/image15.jpe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jpeg"/><Relationship Id="rId3"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eg"/><Relationship Id="rId3" Type="http://schemas.openxmlformats.org/officeDocument/2006/relationships/image" Target="../media/image11.emf"/></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jpeg"/><Relationship Id="rId3" Type="http://schemas.openxmlformats.org/officeDocument/2006/relationships/image" Target="../media/image18.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eg"/><Relationship Id="rId3" Type="http://schemas.openxmlformats.org/officeDocument/2006/relationships/image" Target="../media/image11.emf"/></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spTree>
      <p:nvGrpSpPr>
        <p:cNvPr id="1" name=""/>
        <p:cNvGrpSpPr/>
        <p:nvPr/>
      </p:nvGrpSpPr>
      <p:grpSpPr>
        <a:xfrm>
          <a:off x="0" y="0"/>
          <a:ext cx="0" cy="0"/>
          <a:chOff x="0" y="0"/>
          <a:chExt cx="0" cy="0"/>
        </a:xfrm>
      </p:grpSpPr>
      <p:pic>
        <p:nvPicPr>
          <p:cNvPr id="11"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50552" y="6217668"/>
            <a:ext cx="1963636" cy="360000"/>
          </a:xfrm>
          <a:prstGeom prst="rect">
            <a:avLst/>
          </a:prstGeom>
        </p:spPr>
      </p:pic>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19" name="Speaker"/>
          <p:cNvSpPr>
            <a:spLocks noGrp="1"/>
          </p:cNvSpPr>
          <p:nvPr userDrawn="1">
            <p:ph type="subTitle" idx="1" hasCustomPrompt="1"/>
          </p:nvPr>
        </p:nvSpPr>
        <p:spPr bwMode="black">
          <a:xfrm>
            <a:off x="288000" y="5130489"/>
            <a:ext cx="116280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3" name="Title"/>
          <p:cNvSpPr>
            <a:spLocks noGrp="1"/>
          </p:cNvSpPr>
          <p:nvPr>
            <p:ph type="title" hasCustomPrompt="1"/>
          </p:nvPr>
        </p:nvSpPr>
        <p:spPr>
          <a:xfrm>
            <a:off x="288000" y="4024430"/>
            <a:ext cx="11628000"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3200" cy="3430006"/>
          </a:xfrm>
          <a:noFill/>
        </p:spPr>
        <p:txBody>
          <a:bodyPr tIns="504000"/>
          <a:lstStyle>
            <a:lvl1pPr algn="ctr">
              <a:defRPr sz="1600">
                <a:solidFill>
                  <a:schemeClr val="tx1"/>
                </a:solidFill>
              </a:defRPr>
            </a:lvl1pPr>
          </a:lstStyle>
          <a:p>
            <a:r>
              <a:rPr lang="en-US"/>
              <a:t>Click to insert title image or illustration</a:t>
            </a:r>
          </a:p>
        </p:txBody>
      </p:sp>
    </p:spTree>
    <p:extLst>
      <p:ext uri="{BB962C8B-B14F-4D97-AF65-F5344CB8AC3E}">
        <p14:creationId xmlns:p14="http://schemas.microsoft.com/office/powerpoint/2010/main" val="2452717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505" userDrawn="1">
          <p15:clr>
            <a:srgbClr val="FBAE40"/>
          </p15:clr>
        </p15:guide>
        <p15:guide id="2" orient="horz" pos="4144" userDrawn="1">
          <p15:clr>
            <a:srgbClr val="FBAE40"/>
          </p15:clr>
        </p15:guide>
        <p15:guide id="3" orient="horz" pos="2162" userDrawn="1">
          <p15:clr>
            <a:srgbClr val="FBAE40"/>
          </p15:clr>
        </p15:guide>
        <p15:guide id="4" pos="181" userDrawn="1">
          <p15:clr>
            <a:srgbClr val="FBAE40"/>
          </p15:clr>
        </p15:guide>
        <p15:guide id="5" orient="horz" pos="2534" userDrawn="1">
          <p15:clr>
            <a:srgbClr val="FBAE40"/>
          </p15:clr>
        </p15:guide>
        <p15:guide id="6" orient="horz" pos="3164" userDrawn="1">
          <p15:clr>
            <a:srgbClr val="FBAE40"/>
          </p15:clr>
        </p15:guide>
        <p15:guide id="7" orient="horz" pos="3232" userDrawn="1">
          <p15:clr>
            <a:srgbClr val="FBAE40"/>
          </p15:clr>
        </p15:guide>
        <p15:guide id="8" orient="horz" pos="35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 blue">
    <p:bg>
      <p:bgPr>
        <a:solidFill>
          <a:srgbClr val="00195A"/>
        </a:solidFill>
        <a:effectLst/>
      </p:bgPr>
    </p:bg>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197318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3048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102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866416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399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504941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2678" userDrawn="1">
          <p15:clr>
            <a:srgbClr val="FBAE40"/>
          </p15:clr>
        </p15:guide>
        <p15:guide id="6" orient="horz" pos="3004" userDrawn="1">
          <p15:clr>
            <a:srgbClr val="FBAE40"/>
          </p15:clr>
        </p15:guide>
        <p15:guide id="7" orient="horz" pos="3991"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72766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1019" userDrawn="1">
          <p15:clr>
            <a:srgbClr val="FBAE40"/>
          </p15:clr>
        </p15:guide>
        <p15:guide id="10" orient="horz" pos="2428" userDrawn="1">
          <p15:clr>
            <a:srgbClr val="FBAE40"/>
          </p15:clr>
        </p15:guide>
        <p15:guide id="11" orient="horz" pos="2743" userDrawn="1">
          <p15:clr>
            <a:srgbClr val="FBAE40"/>
          </p15:clr>
        </p15:guide>
        <p15:guide id="12" orient="horz" pos="399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80594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1" userDrawn="1">
          <p15:clr>
            <a:srgbClr val="FBAE40"/>
          </p15:clr>
        </p15:guide>
        <p15:guide id="5" orient="horz" pos="211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932785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 blue">
    <p:bg>
      <p:bgPr>
        <a:solidFill>
          <a:srgbClr val="00195A"/>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3647991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425020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9" userDrawn="1">
          <p15:clr>
            <a:srgbClr val="FBAE40"/>
          </p15:clr>
        </p15:guide>
        <p15:guide id="5" orient="horz" pos="317" userDrawn="1">
          <p15:clr>
            <a:srgbClr val="FBAE40"/>
          </p15:clr>
        </p15:guide>
        <p15:guide id="6" orient="horz" pos="551" userDrawn="1">
          <p15:clr>
            <a:srgbClr val="FBAE40"/>
          </p15:clr>
        </p15:guide>
        <p15:guide id="7" orient="horz" pos="102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7588" y="0"/>
            <a:ext cx="6097587"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1/2"/>
          <p:cNvSpPr>
            <a:spLocks noGrp="1"/>
          </p:cNvSpPr>
          <p:nvPr>
            <p:ph type="body" sz="quarter" idx="11" hasCustomPrompt="1"/>
          </p:nvPr>
        </p:nvSpPr>
        <p:spPr bwMode="black">
          <a:xfrm>
            <a:off x="503999" y="1620000"/>
            <a:ext cx="511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2" name="Title"/>
          <p:cNvSpPr>
            <a:spLocks noGrp="1"/>
          </p:cNvSpPr>
          <p:nvPr>
            <p:ph type="title" hasCustomPrompt="1"/>
          </p:nvPr>
        </p:nvSpPr>
        <p:spPr>
          <a:xfrm>
            <a:off x="504001" y="504000"/>
            <a:ext cx="511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552787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1"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3538" userDrawn="1">
          <p15:clr>
            <a:srgbClr val="FBAE40"/>
          </p15:clr>
        </p15:guide>
        <p15:guide id="7" pos="31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black">
          <a:xfrm>
            <a:off x="287999" y="4268503"/>
            <a:ext cx="116280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4" name="Title 3"/>
          <p:cNvSpPr>
            <a:spLocks noGrp="1"/>
          </p:cNvSpPr>
          <p:nvPr>
            <p:ph type="title" hasCustomPrompt="1"/>
          </p:nvPr>
        </p:nvSpPr>
        <p:spPr>
          <a:xfrm>
            <a:off x="288000" y="2706317"/>
            <a:ext cx="11628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pic>
        <p:nvPicPr>
          <p:cNvPr id="11" name="SAP Logo" descr="SAP Logo" title="SAP Logo">
            <a:extLst>
              <a:ext uri="{FF2B5EF4-FFF2-40B4-BE49-F238E27FC236}">
                <a16:creationId xmlns:a16="http://schemas.microsoft.com/office/drawing/2014/main" xmlns="" id="{6F2859FE-B410-4A33-8F65-BF8D846379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50552" y="6217668"/>
            <a:ext cx="1963636" cy="360000"/>
          </a:xfrm>
          <a:prstGeom prst="rect">
            <a:avLst/>
          </a:prstGeom>
        </p:spPr>
      </p:pic>
    </p:spTree>
    <p:extLst>
      <p:ext uri="{BB962C8B-B14F-4D97-AF65-F5344CB8AC3E}">
        <p14:creationId xmlns:p14="http://schemas.microsoft.com/office/powerpoint/2010/main" val="1982410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6" pos="7506" userDrawn="1">
          <p15:clr>
            <a:srgbClr val="FBAE40"/>
          </p15:clr>
        </p15:guide>
        <p15:guide id="7" orient="horz" pos="414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full image"/>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3979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28722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4186098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_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9797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7200" y="5994000"/>
            <a:ext cx="1963636" cy="360000"/>
          </a:xfrm>
          <a:prstGeom prst="rect">
            <a:avLst/>
          </a:prstGeom>
        </p:spPr>
      </p:pic>
      <p:sp>
        <p:nvSpPr>
          <p:cNvPr id="93" name="Contact information"/>
          <p:cNvSpPr>
            <a:spLocks noGrp="1"/>
          </p:cNvSpPr>
          <p:nvPr>
            <p:ph type="body" sz="quarter" idx="10" hasCustomPrompt="1"/>
          </p:nvPr>
        </p:nvSpPr>
        <p:spPr>
          <a:xfrm>
            <a:off x="504000" y="2905487"/>
            <a:ext cx="5593588"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a:t>Contact information:</a:t>
            </a:r>
          </a:p>
          <a:p>
            <a:pPr lvl="1"/>
            <a:r>
              <a:rPr lang="en-US"/>
              <a:t>F name L name</a:t>
            </a:r>
          </a:p>
          <a:p>
            <a:pPr lvl="1"/>
            <a:r>
              <a:rPr lang="en-US"/>
              <a:t>Title</a:t>
            </a:r>
          </a:p>
          <a:p>
            <a:pPr lvl="1"/>
            <a:r>
              <a:rPr lang="en-US"/>
              <a:t>Address</a:t>
            </a:r>
          </a:p>
          <a:p>
            <a:pPr lvl="1"/>
            <a:r>
              <a:rPr lang="en-US"/>
              <a:t>Phone number</a:t>
            </a:r>
          </a:p>
        </p:txBody>
      </p:sp>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a:t>Thank you.</a:t>
            </a:r>
            <a:endParaRPr lang="de-DE"/>
          </a:p>
        </p:txBody>
      </p:sp>
    </p:spTree>
    <p:extLst>
      <p:ext uri="{BB962C8B-B14F-4D97-AF65-F5344CB8AC3E}">
        <p14:creationId xmlns:p14="http://schemas.microsoft.com/office/powerpoint/2010/main" val="781090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pos="7364" userDrawn="1">
          <p15:clr>
            <a:srgbClr val="FBAE40"/>
          </p15:clr>
        </p15:guide>
        <p15:guide id="2" orient="horz" pos="924"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pic>
        <p:nvPicPr>
          <p:cNvPr id="19"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7200" y="5994000"/>
            <a:ext cx="1963636" cy="360000"/>
          </a:xfrm>
          <a:prstGeom prst="rect">
            <a:avLst/>
          </a:prstGeom>
        </p:spPr>
      </p:pic>
      <p:sp>
        <p:nvSpPr>
          <p:cNvPr id="30" name="Copyright information English"/>
          <p:cNvSpPr txBox="1"/>
          <p:nvPr userDrawn="1"/>
        </p:nvSpPr>
        <p:spPr bwMode="black">
          <a:xfrm>
            <a:off x="50399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3"/>
              </a:rPr>
              <a:t>www.sap.com/copyright</a:t>
            </a:r>
            <a:r>
              <a:rPr lang="en-US" sz="800" kern="1200">
                <a:solidFill>
                  <a:schemeClr val="tx1"/>
                </a:solidFill>
                <a:latin typeface="Arial"/>
                <a:ea typeface="Arial Unicode MS" panose="020B0604020202020204" pitchFamily="34" charset="-128"/>
                <a:cs typeface="+mn-cs"/>
              </a:rPr>
              <a:t> for additional trademark information and notices.</a:t>
            </a:r>
          </a:p>
        </p:txBody>
      </p:sp>
      <p:sp>
        <p:nvSpPr>
          <p:cNvPr id="31" name="www.sap.com - contact SAP link">
            <a:hlinkClick r:id="rId4"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/contactsap</a:t>
            </a:r>
          </a:p>
        </p:txBody>
      </p:sp>
      <p:pic>
        <p:nvPicPr>
          <p:cNvPr id="13" name="Linkedin icon with link" descr="Linkedin icon " title="Linkedin icon ">
            <a:hlinkClick r:id="rId5"/>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273143" y="1751480"/>
            <a:ext cx="363600" cy="363600"/>
          </a:xfrm>
          <a:prstGeom prst="ellipse">
            <a:avLst/>
          </a:prstGeom>
        </p:spPr>
      </p:pic>
      <p:pic>
        <p:nvPicPr>
          <p:cNvPr id="14" name="YouTube icon with link">
            <a:hlinkClick r:id="rId7"/>
          </p:cNvPr>
          <p:cNvPicPr>
            <a:picLocks noChangeAspect="1"/>
          </p:cNvPicPr>
          <p:nvPr userDrawn="1"/>
        </p:nvPicPr>
        <p:blipFill rotWithShape="1">
          <a:blip r:embed="rId8" cstate="screen">
            <a:extLst>
              <a:ext uri="{28A0092B-C50C-407E-A947-70E740481C1C}">
                <a14:useLocalDpi xmlns:a14="http://schemas.microsoft.com/office/drawing/2010/main"/>
              </a:ext>
            </a:extLst>
          </a:blip>
          <a:srcRect l="13793" t="1405" r="17847" b="2165"/>
          <a:stretch/>
        </p:blipFill>
        <p:spPr>
          <a:xfrm>
            <a:off x="1682827" y="1751480"/>
            <a:ext cx="364501" cy="363600"/>
          </a:xfrm>
          <a:prstGeom prst="ellipse">
            <a:avLst/>
          </a:prstGeom>
        </p:spPr>
      </p:pic>
      <p:pic>
        <p:nvPicPr>
          <p:cNvPr id="15" name="Twitter icon with link" descr="Twitter icon" title="Twitter icon">
            <a:hlinkClick r:id="rId9"/>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093412" y="1751480"/>
            <a:ext cx="363600" cy="363600"/>
          </a:xfrm>
          <a:prstGeom prst="ellipse">
            <a:avLst/>
          </a:prstGeom>
        </p:spPr>
      </p:pic>
      <p:pic>
        <p:nvPicPr>
          <p:cNvPr id="16" name="Facebook icon with link">
            <a:hlinkClick r:id="rId11"/>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503997" y="1751480"/>
            <a:ext cx="363600" cy="363600"/>
          </a:xfrm>
          <a:prstGeom prst="rect">
            <a:avLst/>
          </a:prstGeom>
        </p:spPr>
      </p:pic>
      <p:sp>
        <p:nvSpPr>
          <p:cNvPr id="37" name="Follow all of SAP"/>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spTree>
    <p:extLst>
      <p:ext uri="{BB962C8B-B14F-4D97-AF65-F5344CB8AC3E}">
        <p14:creationId xmlns:p14="http://schemas.microsoft.com/office/powerpoint/2010/main" val="45192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pic>
        <p:nvPicPr>
          <p:cNvPr id="19"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7200" y="5994000"/>
            <a:ext cx="1963636" cy="360000"/>
          </a:xfrm>
          <a:prstGeom prst="rect">
            <a:avLst/>
          </a:prstGeom>
        </p:spPr>
      </p:pic>
      <p:sp>
        <p:nvSpPr>
          <p:cNvPr id="27" name="Copyright information-German"/>
          <p:cNvSpPr txBox="1"/>
          <p:nvPr userDrawn="1"/>
        </p:nvSpPr>
        <p:spPr bwMode="black">
          <a:xfrm>
            <a:off x="503238" y="2645292"/>
            <a:ext cx="6076808"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 SAP SE </a:t>
            </a:r>
            <a:r>
              <a:rPr lang="de-DE" sz="800" b="0" noProof="0"/>
              <a:t>oder ein SAP-Konzernunternehmen. Alle Rechte vorbehalten</a:t>
            </a:r>
            <a:r>
              <a:rPr lang="en-US" sz="800" b="0" noProof="0"/>
              <a:t>.</a:t>
            </a:r>
            <a:endParaRPr lang="de-DE" sz="800" kern="0">
              <a:ea typeface="Arial Unicode MS" pitchFamily="34" charset="-128"/>
              <a:cs typeface="Arial Unicode MS" pitchFamily="34" charset="-128"/>
            </a:endParaRPr>
          </a:p>
          <a:p>
            <a:pPr>
              <a:spcBef>
                <a:spcPts val="600"/>
              </a:spcBef>
            </a:pPr>
            <a:r>
              <a:rPr lang="de-DE" sz="800" kern="1200" noProof="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600"/>
              </a:spcBef>
            </a:pPr>
            <a:r>
              <a:rPr lang="de-DE" sz="800" kern="1200" noProof="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600"/>
              </a:spcBef>
            </a:pPr>
            <a:r>
              <a:rPr lang="de-DE" sz="800" kern="1200" noProof="0">
                <a:solidFill>
                  <a:schemeClr val="tx1"/>
                </a:solidFill>
                <a:effectLst/>
                <a:latin typeface="Arial"/>
                <a:ea typeface="+mn-ea"/>
                <a:cs typeface="+mn-cs"/>
              </a:rPr>
              <a:t>Die vorliegenden Unterlagen werden von der SAP SE oder einem SAP-Konzernunternehmen bereitgestellt und dienen ausschließlich zu Informationszwecken. Die SAP SE oder ihre Konzernunternehmen übernehmen keinerlei Haftung oder Gewährleistung für Fehler oder Unvollständigkeiten in dieser Publikation. 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600"/>
              </a:spcBef>
            </a:pPr>
            <a:r>
              <a:rPr lang="de-DE" sz="800" kern="1200" noProof="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600"/>
              </a:spcBef>
            </a:pPr>
            <a:r>
              <a:rPr lang="de-DE" sz="800" kern="1200" noProof="0">
                <a:solidFill>
                  <a:schemeClr val="tx1"/>
                </a:solidFill>
                <a:effectLst/>
                <a:latin typeface="Arial"/>
                <a:ea typeface="+mn-ea"/>
                <a:cs typeface="+mn-cs"/>
              </a:rPr>
              <a:t>SAP und andere in diesem Dokument erwähnte Produkte und Dienstleistungen von SAP sowie die dazugehörigen Logos sind Marken oder eingetragene Marken der SAP SE (oder von einem SAP-Konzernunternehmen) in Deutschland und verschiedenen anderen Ländern weltweit.</a:t>
            </a:r>
            <a:r>
              <a:rPr lang="de-DE" sz="800" kern="1200" baseline="0" noProof="0">
                <a:solidFill>
                  <a:schemeClr val="tx1"/>
                </a:solidFill>
                <a:effectLst/>
                <a:latin typeface="Arial"/>
                <a:ea typeface="+mn-ea"/>
                <a:cs typeface="+mn-cs"/>
              </a:rPr>
              <a:t> </a:t>
            </a:r>
            <a:r>
              <a:rPr lang="de-DE" sz="800" kern="1200" noProof="0">
                <a:solidFill>
                  <a:schemeClr val="tx1"/>
                </a:solidFill>
                <a:effectLst/>
                <a:latin typeface="Arial"/>
                <a:ea typeface="+mn-ea"/>
                <a:cs typeface="+mn-cs"/>
              </a:rPr>
              <a:t>Alle anderen Namen von Produkten und Dienstleistungen sind Marken der jeweiligen Firmen. </a:t>
            </a:r>
          </a:p>
          <a:p>
            <a:pPr>
              <a:spcBef>
                <a:spcPts val="600"/>
              </a:spcBef>
            </a:pPr>
            <a:r>
              <a:rPr lang="de-DE" sz="800" kern="1200" noProof="0">
                <a:solidFill>
                  <a:schemeClr val="tx1"/>
                </a:solidFill>
                <a:effectLst/>
                <a:latin typeface="Arial"/>
                <a:ea typeface="+mn-ea"/>
                <a:cs typeface="+mn-cs"/>
              </a:rPr>
              <a:t>Zusätzliche Informationen zur Marke und Vermerke finden Sie auf der Seite </a:t>
            </a:r>
            <a:r>
              <a:rPr lang="de-DE" sz="800" kern="1200" noProof="0">
                <a:solidFill>
                  <a:schemeClr val="tx1"/>
                </a:solidFill>
                <a:effectLst/>
                <a:latin typeface="Arial"/>
                <a:ea typeface="+mn-ea"/>
                <a:cs typeface="+mn-cs"/>
                <a:hlinkClick r:id="rId3"/>
              </a:rPr>
              <a:t>www.sap.com/corporate/de/legal/copyright.html</a:t>
            </a:r>
            <a:r>
              <a:rPr lang="de-DE" sz="800" kern="1200" noProof="0">
                <a:solidFill>
                  <a:schemeClr val="tx1"/>
                </a:solidFill>
                <a:effectLst/>
                <a:latin typeface="Arial"/>
                <a:ea typeface="+mn-ea"/>
                <a:cs typeface="+mn-cs"/>
              </a:rPr>
              <a:t>.</a:t>
            </a:r>
          </a:p>
        </p:txBody>
      </p:sp>
      <p:sp>
        <p:nvSpPr>
          <p:cNvPr id="16" name="Copyright information">
            <a:hlinkClick r:id="rId4" tooltip="www.sap.com/contactsap"/>
          </p:cNvPr>
          <p:cNvSpPr txBox="1"/>
          <p:nvPr userDrawn="1"/>
        </p:nvSpPr>
        <p:spPr bwMode="black">
          <a:xfrm>
            <a:off x="503238" y="2461398"/>
            <a:ext cx="258064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www.sap.com/germany</a:t>
            </a:r>
            <a:r>
              <a:rPr lang="en-US" sz="1100" b="1" kern="1200">
                <a:solidFill>
                  <a:schemeClr val="tx1"/>
                </a:solidFill>
                <a:latin typeface="Arial"/>
                <a:ea typeface="Arial Unicode MS" panose="020B0604020202020204" pitchFamily="34" charset="-128"/>
                <a:cs typeface="+mn-cs"/>
              </a:rPr>
              <a:t>/contactsap</a:t>
            </a:r>
          </a:p>
        </p:txBody>
      </p:sp>
      <p:pic>
        <p:nvPicPr>
          <p:cNvPr id="12" name="Linkedin icon with link" descr="Linkedin icon " title="Linkedin icon ">
            <a:hlinkClick r:id="rId5"/>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273143" y="1751480"/>
            <a:ext cx="363600" cy="363600"/>
          </a:xfrm>
          <a:prstGeom prst="ellipse">
            <a:avLst/>
          </a:prstGeom>
        </p:spPr>
      </p:pic>
      <p:pic>
        <p:nvPicPr>
          <p:cNvPr id="13" name="YouTube icon with link">
            <a:hlinkClick r:id="rId7"/>
          </p:cNvPr>
          <p:cNvPicPr>
            <a:picLocks noChangeAspect="1"/>
          </p:cNvPicPr>
          <p:nvPr userDrawn="1"/>
        </p:nvPicPr>
        <p:blipFill rotWithShape="1">
          <a:blip r:embed="rId8" cstate="screen">
            <a:extLst>
              <a:ext uri="{28A0092B-C50C-407E-A947-70E740481C1C}">
                <a14:useLocalDpi xmlns:a14="http://schemas.microsoft.com/office/drawing/2010/main"/>
              </a:ext>
            </a:extLst>
          </a:blip>
          <a:srcRect l="13793" t="1405" r="17847" b="2165"/>
          <a:stretch/>
        </p:blipFill>
        <p:spPr>
          <a:xfrm>
            <a:off x="1682827" y="1751480"/>
            <a:ext cx="364501" cy="363600"/>
          </a:xfrm>
          <a:prstGeom prst="ellipse">
            <a:avLst/>
          </a:prstGeom>
        </p:spPr>
      </p:pic>
      <p:pic>
        <p:nvPicPr>
          <p:cNvPr id="14" name="Twitter icon with link" descr="Twitter icon" title="Twitter icon">
            <a:hlinkClick r:id="rId9"/>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093412" y="1751480"/>
            <a:ext cx="363600" cy="363600"/>
          </a:xfrm>
          <a:prstGeom prst="ellipse">
            <a:avLst/>
          </a:prstGeom>
        </p:spPr>
      </p:pic>
      <p:pic>
        <p:nvPicPr>
          <p:cNvPr id="15" name="Facebook icon with link">
            <a:hlinkClick r:id="rId11"/>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503997" y="1751480"/>
            <a:ext cx="363600" cy="363600"/>
          </a:xfrm>
          <a:prstGeom prst="rect">
            <a:avLst/>
          </a:prstGeom>
        </p:spPr>
      </p:pic>
      <p:sp>
        <p:nvSpPr>
          <p:cNvPr id="26" name="SAP folgen auf"/>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de-DE" sz="1100" b="0" kern="1200" noProof="0">
                <a:solidFill>
                  <a:schemeClr val="tx1"/>
                </a:solidFill>
                <a:latin typeface="Arial"/>
                <a:ea typeface="Arial Unicode MS" panose="020B0604020202020204" pitchFamily="34" charset="-128"/>
                <a:cs typeface="+mn-cs"/>
              </a:rPr>
              <a:t>SAP folgen auf</a:t>
            </a:r>
          </a:p>
        </p:txBody>
      </p:sp>
    </p:spTree>
    <p:extLst>
      <p:ext uri="{BB962C8B-B14F-4D97-AF65-F5344CB8AC3E}">
        <p14:creationId xmlns:p14="http://schemas.microsoft.com/office/powerpoint/2010/main" val="191186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Title with Image Opt.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82729BEC-329F-4A44-936C-4626143FBE3B}"/>
              </a:ext>
            </a:extLst>
          </p:cNvPr>
          <p:cNvPicPr>
            <a:picLocks noChangeAspect="1"/>
          </p:cNvPicPr>
          <p:nvPr userDrawn="1"/>
        </p:nvPicPr>
        <p:blipFill rotWithShape="1">
          <a:blip r:embed="rId2"/>
          <a:srcRect t="37324" b="22517"/>
          <a:stretch/>
        </p:blipFill>
        <p:spPr>
          <a:xfrm>
            <a:off x="-22226" y="-1"/>
            <a:ext cx="12239626" cy="3425371"/>
          </a:xfrm>
          <a:prstGeom prst="rect">
            <a:avLst/>
          </a:prstGeom>
        </p:spPr>
      </p:pic>
      <p:sp>
        <p:nvSpPr>
          <p:cNvPr id="13" name="Classification"/>
          <p:cNvSpPr txBox="1"/>
          <p:nvPr userDrawn="1"/>
        </p:nvSpPr>
        <p:spPr>
          <a:xfrm>
            <a:off x="496889" y="5769668"/>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INTERNAL</a:t>
            </a:r>
          </a:p>
        </p:txBody>
      </p:sp>
      <p:sp>
        <p:nvSpPr>
          <p:cNvPr id="19" name="Speaker"/>
          <p:cNvSpPr>
            <a:spLocks noGrp="1"/>
          </p:cNvSpPr>
          <p:nvPr userDrawn="1">
            <p:ph type="subTitle" idx="1" hasCustomPrompt="1"/>
          </p:nvPr>
        </p:nvSpPr>
        <p:spPr bwMode="gray">
          <a:xfrm>
            <a:off x="496888" y="5130491"/>
            <a:ext cx="11205989"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 </a:t>
            </a:r>
          </a:p>
        </p:txBody>
      </p:sp>
      <p:sp>
        <p:nvSpPr>
          <p:cNvPr id="20" name="Presentation Title"/>
          <p:cNvSpPr>
            <a:spLocks noGrp="1"/>
          </p:cNvSpPr>
          <p:nvPr userDrawn="1">
            <p:ph type="body" sz="quarter" idx="14" hasCustomPrompt="1"/>
          </p:nvPr>
        </p:nvSpPr>
        <p:spPr>
          <a:xfrm>
            <a:off x="496888" y="4024430"/>
            <a:ext cx="11204318" cy="997196"/>
          </a:xfrm>
        </p:spPr>
        <p:txBody>
          <a:bodyPr wrap="square">
            <a:spAutoFit/>
          </a:bodyPr>
          <a:lstStyle>
            <a:lvl1pPr>
              <a:lnSpc>
                <a:spcPct val="90000"/>
              </a:lnSpc>
              <a:spcBef>
                <a:spcPts val="0"/>
              </a:spcBef>
              <a:defRPr sz="3600" b="1" baseline="0"/>
            </a:lvl1pPr>
          </a:lstStyle>
          <a:p>
            <a:pPr lvl="0"/>
            <a:r>
              <a:rPr lang="en-US"/>
              <a:t>Presentation Title </a:t>
            </a:r>
            <a:br>
              <a:rPr lang="en-US"/>
            </a:br>
            <a:r>
              <a:rPr lang="en-US"/>
              <a:t>Goes Here and Here.</a:t>
            </a:r>
          </a:p>
        </p:txBody>
      </p:sp>
      <p:pic>
        <p:nvPicPr>
          <p:cNvPr id="14" name="Picture 1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93970" y="3646672"/>
            <a:ext cx="1204227" cy="216000"/>
          </a:xfrm>
          <a:prstGeom prst="rect">
            <a:avLst/>
          </a:prstGeom>
        </p:spPr>
      </p:pic>
      <p:pic>
        <p:nvPicPr>
          <p:cNvPr id="12" name="SAP Logo" descr="SAP Logo" title="SAP Logo"/>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736547" y="6144600"/>
            <a:ext cx="1964659" cy="360000"/>
          </a:xfrm>
          <a:prstGeom prst="rect">
            <a:avLst/>
          </a:prstGeom>
        </p:spPr>
      </p:pic>
    </p:spTree>
    <p:extLst>
      <p:ext uri="{BB962C8B-B14F-4D97-AF65-F5344CB8AC3E}">
        <p14:creationId xmlns:p14="http://schemas.microsoft.com/office/powerpoint/2010/main" val="159118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pos="311">
          <p15:clr>
            <a:srgbClr val="FBAE40"/>
          </p15:clr>
        </p15:guide>
        <p15:guide id="4" pos="7367">
          <p15:clr>
            <a:srgbClr val="FBAE40"/>
          </p15:clr>
        </p15:guide>
        <p15:guide id="5" orient="horz" pos="398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Blank with Placeholder">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a:t>Click to Add Title</a:t>
            </a:r>
          </a:p>
        </p:txBody>
      </p:sp>
      <p:sp>
        <p:nvSpPr>
          <p:cNvPr id="6" name="Text Placeholder 2"/>
          <p:cNvSpPr>
            <a:spLocks noGrp="1"/>
          </p:cNvSpPr>
          <p:nvPr>
            <p:ph idx="1"/>
          </p:nvPr>
        </p:nvSpPr>
        <p:spPr>
          <a:xfrm>
            <a:off x="489078" y="999744"/>
            <a:ext cx="11221255" cy="5328507"/>
          </a:xfrm>
          <a:prstGeom prst="rect">
            <a:avLst/>
          </a:prstGeom>
        </p:spPr>
        <p:txBody>
          <a:bodyPr vert="horz" lIns="0" tIns="0" rIns="0" bIns="0" rtlCol="0" anchor="t" anchorCtr="0">
            <a:noAutofit/>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97105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pic>
        <p:nvPicPr>
          <p:cNvPr id="9" name="SAP Logo" descr="SAP Logo" title="SAP Logo"/>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50552" y="6217668"/>
            <a:ext cx="1963636" cy="360000"/>
          </a:xfrm>
          <a:prstGeom prst="rect">
            <a:avLst/>
          </a:prstGeom>
        </p:spPr>
      </p:pic>
      <p:sp>
        <p:nvSpPr>
          <p:cNvPr id="7" name="Pictogram Placeholder"/>
          <p:cNvSpPr>
            <a:spLocks noGrp="1"/>
          </p:cNvSpPr>
          <p:nvPr>
            <p:ph type="pic" sz="quarter" idx="16"/>
          </p:nvPr>
        </p:nvSpPr>
        <p:spPr>
          <a:xfrm>
            <a:off x="6954855" y="963000"/>
            <a:ext cx="4932000" cy="4932000"/>
          </a:xfrm>
        </p:spPr>
        <p:txBody>
          <a:bodyPr/>
          <a:lstStyle/>
          <a:p>
            <a:r>
              <a:rPr lang="en-US"/>
              <a:t>Click icon to add picture</a:t>
            </a:r>
            <a:endParaRPr lang="de-DE"/>
          </a:p>
        </p:txBody>
      </p:sp>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black">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8" name="Title 7"/>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spTree>
    <p:extLst>
      <p:ext uri="{BB962C8B-B14F-4D97-AF65-F5344CB8AC3E}">
        <p14:creationId xmlns:p14="http://schemas.microsoft.com/office/powerpoint/2010/main" val="3048046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pos="4196" userDrawn="1">
          <p15:clr>
            <a:srgbClr val="FBAE40"/>
          </p15:clr>
        </p15:guide>
        <p15:guide id="4" orient="horz" pos="2688" userDrawn="1">
          <p15:clr>
            <a:srgbClr val="FBAE40"/>
          </p15:clr>
        </p15:guide>
        <p15:guide id="5" orient="horz" pos="2335" userDrawn="1">
          <p15:clr>
            <a:srgbClr val="FBAE40"/>
          </p15:clr>
        </p15:guide>
        <p15:guide id="6" orient="horz" pos="2960" userDrawn="1">
          <p15:clr>
            <a:srgbClr val="FBAE40"/>
          </p15:clr>
        </p15:guide>
        <p15:guide id="7" orient="horz" pos="4142"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a:t>Click to Add Title</a:t>
            </a:r>
          </a:p>
        </p:txBody>
      </p:sp>
    </p:spTree>
    <p:extLst>
      <p:ext uri="{BB962C8B-B14F-4D97-AF65-F5344CB8AC3E}">
        <p14:creationId xmlns:p14="http://schemas.microsoft.com/office/powerpoint/2010/main" val="15390522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a:t>Click to Add Title</a:t>
            </a:r>
          </a:p>
        </p:txBody>
      </p:sp>
    </p:spTree>
    <p:extLst>
      <p:ext uri="{BB962C8B-B14F-4D97-AF65-F5344CB8AC3E}">
        <p14:creationId xmlns:p14="http://schemas.microsoft.com/office/powerpoint/2010/main" val="12678828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Slide 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89085" y="227948"/>
            <a:ext cx="11248778" cy="851544"/>
          </a:xfrm>
          <a:prstGeom prst="rect">
            <a:avLst/>
          </a:prstGeom>
        </p:spPr>
        <p:txBody>
          <a:bodyPr vert="horz" lIns="0" tIns="0" rIns="0" bIns="0" rtlCol="0" anchor="b" anchorCtr="0">
            <a:noAutofit/>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09155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7" name="Content Placeholder 3"/>
          <p:cNvSpPr>
            <a:spLocks noGrp="1"/>
          </p:cNvSpPr>
          <p:nvPr>
            <p:ph sz="half" idx="2"/>
          </p:nvPr>
        </p:nvSpPr>
        <p:spPr>
          <a:xfrm>
            <a:off x="487807" y="1682496"/>
            <a:ext cx="11218291" cy="4547616"/>
          </a:xfr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1"/>
          <p:cNvSpPr>
            <a:spLocks noGrp="1"/>
          </p:cNvSpPr>
          <p:nvPr>
            <p:ph type="title" hasCustomPrompt="1"/>
          </p:nvPr>
        </p:nvSpPr>
        <p:spPr>
          <a:xfrm>
            <a:off x="486958" y="243840"/>
            <a:ext cx="11221256" cy="425760"/>
          </a:xfrm>
          <a:prstGeom prst="rect">
            <a:avLst/>
          </a:prstGeom>
        </p:spPr>
        <p:txBody>
          <a:bodyPr vert="horz" wrap="square" lIns="0" tIns="0" rIns="0" bIns="0" rtlCol="0" anchor="t" anchorCtr="0">
            <a:noAutofit/>
          </a:bodyPr>
          <a:lstStyle/>
          <a:p>
            <a:r>
              <a:rPr lang="en-US"/>
              <a:t>Click to Add Title </a:t>
            </a:r>
          </a:p>
        </p:txBody>
      </p:sp>
      <p:sp>
        <p:nvSpPr>
          <p:cNvPr id="9" name="Text Placeholder 2"/>
          <p:cNvSpPr>
            <a:spLocks noGrp="1"/>
          </p:cNvSpPr>
          <p:nvPr>
            <p:ph type="body" idx="1" hasCustomPrompt="1"/>
          </p:nvPr>
        </p:nvSpPr>
        <p:spPr>
          <a:xfrm>
            <a:off x="486958" y="748454"/>
            <a:ext cx="11229722" cy="602751"/>
          </a:xfrm>
          <a:prstGeom prst="rect">
            <a:avLst/>
          </a:prstGeom>
        </p:spPr>
        <p:txBody>
          <a:bodyPr lIns="0" tIns="0" rIns="0" bIns="0" anchor="t" anchorCtr="0">
            <a:noAutofit/>
          </a:bodyPr>
          <a:lstStyle>
            <a:lvl1pPr marL="0" indent="2133547">
              <a:lnSpc>
                <a:spcPct val="100000"/>
              </a:lnSpc>
              <a:spcBef>
                <a:spcPts val="0"/>
              </a:spcBef>
              <a:spcAft>
                <a:spcPts val="0"/>
              </a:spcAft>
              <a:buNone/>
              <a:tabLst/>
              <a:defRPr sz="1867" b="0" i="0" baseline="0">
                <a:solidFill>
                  <a:schemeClr val="accent2"/>
                </a:solidFill>
                <a:latin typeface="Open Sans Light" charset="0"/>
                <a:ea typeface="Open Sans Light" charset="0"/>
                <a:cs typeface="Open Sans Light"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text</a:t>
            </a:r>
            <a:br>
              <a:rPr lang="en-US"/>
            </a:br>
            <a:endParaRPr lang="en-US"/>
          </a:p>
        </p:txBody>
      </p:sp>
    </p:spTree>
    <p:extLst>
      <p:ext uri="{BB962C8B-B14F-4D97-AF65-F5344CB8AC3E}">
        <p14:creationId xmlns:p14="http://schemas.microsoft.com/office/powerpoint/2010/main" val="3133963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a:t>Click to Add Title</a:t>
            </a:r>
          </a:p>
        </p:txBody>
      </p:sp>
    </p:spTree>
    <p:extLst>
      <p:ext uri="{BB962C8B-B14F-4D97-AF65-F5344CB8AC3E}">
        <p14:creationId xmlns:p14="http://schemas.microsoft.com/office/powerpoint/2010/main" val="24462500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Content - Blue Header Invers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6D81527F-CDA9-45FA-999F-59F6C793E810}"/>
              </a:ext>
            </a:extLst>
          </p:cNvPr>
          <p:cNvPicPr>
            <a:picLocks noChangeAspect="1"/>
          </p:cNvPicPr>
          <p:nvPr userDrawn="1"/>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0" y="1"/>
            <a:ext cx="12195175" cy="6858000"/>
          </a:xfrm>
          <a:custGeom>
            <a:avLst/>
            <a:gdLst>
              <a:gd name="connsiteX0" fmla="*/ 0 w 9144000"/>
              <a:gd name="connsiteY0" fmla="*/ 571041 h 5143500"/>
              <a:gd name="connsiteX1" fmla="*/ 9144000 w 9144000"/>
              <a:gd name="connsiteY1" fmla="*/ 571041 h 5143500"/>
              <a:gd name="connsiteX2" fmla="*/ 9144000 w 9144000"/>
              <a:gd name="connsiteY2" fmla="*/ 5143500 h 5143500"/>
              <a:gd name="connsiteX3" fmla="*/ 0 w 9144000"/>
              <a:gd name="connsiteY3" fmla="*/ 5143500 h 5143500"/>
              <a:gd name="connsiteX4" fmla="*/ 0 w 9144000"/>
              <a:gd name="connsiteY4" fmla="*/ 0 h 5143500"/>
              <a:gd name="connsiteX5" fmla="*/ 9144000 w 9144000"/>
              <a:gd name="connsiteY5" fmla="*/ 0 h 5143500"/>
              <a:gd name="connsiteX6" fmla="*/ 9144000 w 9144000"/>
              <a:gd name="connsiteY6" fmla="*/ 1 h 5143500"/>
              <a:gd name="connsiteX7" fmla="*/ 0 w 9144000"/>
              <a:gd name="connsiteY7" fmla="*/ 1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5143500">
                <a:moveTo>
                  <a:pt x="0" y="571041"/>
                </a:moveTo>
                <a:lnTo>
                  <a:pt x="9144000" y="571041"/>
                </a:lnTo>
                <a:lnTo>
                  <a:pt x="9144000" y="5143500"/>
                </a:lnTo>
                <a:lnTo>
                  <a:pt x="0" y="5143500"/>
                </a:lnTo>
                <a:close/>
                <a:moveTo>
                  <a:pt x="0" y="0"/>
                </a:moveTo>
                <a:lnTo>
                  <a:pt x="9144000" y="0"/>
                </a:lnTo>
                <a:lnTo>
                  <a:pt x="9144000" y="1"/>
                </a:lnTo>
                <a:lnTo>
                  <a:pt x="0" y="1"/>
                </a:lnTo>
                <a:close/>
              </a:path>
            </a:pathLst>
          </a:cu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rgbClr val="033870"/>
                </a:solidFill>
              </a:defRPr>
            </a:lvl1pPr>
          </a:lstStyle>
          <a:p>
            <a:r>
              <a:rPr lang="en-US"/>
              <a:t>SLIDE TITLE HERE</a:t>
            </a:r>
          </a:p>
        </p:txBody>
      </p:sp>
      <p:pic>
        <p:nvPicPr>
          <p:cNvPr id="16" name="Picture 15" descr="Demandbaselogo.png">
            <a:extLst>
              <a:ext uri="{FF2B5EF4-FFF2-40B4-BE49-F238E27FC236}">
                <a16:creationId xmlns:a16="http://schemas.microsoft.com/office/drawing/2014/main" xmlns="" id="{17AA884C-2956-431B-9B19-614CDD3A755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26566" b="16459"/>
          <a:stretch/>
        </p:blipFill>
        <p:spPr>
          <a:xfrm>
            <a:off x="10332617" y="6433225"/>
            <a:ext cx="1646349" cy="249931"/>
          </a:xfrm>
          <a:prstGeom prst="rect">
            <a:avLst/>
          </a:prstGeom>
        </p:spPr>
      </p:pic>
      <p:sp>
        <p:nvSpPr>
          <p:cNvPr id="24" name="Slide Number Placeholder 8">
            <a:extLst>
              <a:ext uri="{FF2B5EF4-FFF2-40B4-BE49-F238E27FC236}">
                <a16:creationId xmlns:a16="http://schemas.microsoft.com/office/drawing/2014/main" xmlns="" id="{D50C3295-45CF-4463-96BC-0938AAD46811}"/>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l" defTabSz="1219139"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a:ln>
                  <a:noFill/>
                </a:ln>
                <a:solidFill>
                  <a:srgbClr val="FFFFFF"/>
                </a:solidFill>
                <a:effectLst/>
                <a:uLnTx/>
                <a:uFillTx/>
                <a:latin typeface="Arial" panose="020B0604020202020204"/>
                <a:ea typeface="+mn-ea"/>
                <a:cs typeface="+mn-cs"/>
              </a:rPr>
              <a:t>© 2019 DEMANDBASE</a:t>
            </a:r>
            <a:r>
              <a:rPr kumimoji="0" lang="de-DE" sz="900" b="1" i="0" u="none" strike="noStrike" kern="1200" cap="none" spc="0" normalizeH="0" baseline="0" noProof="0">
                <a:ln>
                  <a:noFill/>
                </a:ln>
                <a:solidFill>
                  <a:srgbClr val="FFFFFF"/>
                </a:solidFill>
                <a:effectLst/>
                <a:uLnTx/>
                <a:uFillTx/>
                <a:latin typeface="Arial" panose="020B0604020202020204"/>
                <a:ea typeface="+mn-ea"/>
                <a:cs typeface="+mn-cs"/>
              </a:rPr>
              <a:t>｜</a:t>
            </a:r>
            <a:r>
              <a:rPr kumimoji="0" lang="de-DE" sz="900" b="0" i="0" u="none" strike="noStrike" kern="1200" cap="none" spc="0" normalizeH="0" baseline="0" noProof="0">
                <a:ln>
                  <a:noFill/>
                </a:ln>
                <a:solidFill>
                  <a:srgbClr val="FFFFFF"/>
                </a:solidFill>
                <a:effectLst/>
                <a:uLnTx/>
                <a:uFillTx/>
                <a:latin typeface="Arial" panose="020B0604020202020204"/>
                <a:ea typeface="+mn-ea"/>
                <a:cs typeface="+mn-cs"/>
              </a:rPr>
              <a:t>SLIDE </a:t>
            </a:r>
            <a:fld id="{7AD5B1D5-D1E8-EA4C-944D-B55730C903FB}" type="slidenum">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1219139"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421801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ontent -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8180F93A-74EF-4534-B8F7-1829661CC9EE}"/>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5175" cy="6858000"/>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Slide Number Placeholder 8"/>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l" defTabSz="1219139"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a:ln>
                  <a:noFill/>
                </a:ln>
                <a:solidFill>
                  <a:srgbClr val="6A95B8">
                    <a:lumMod val="75000"/>
                  </a:srgbClr>
                </a:solidFill>
                <a:effectLst/>
                <a:uLnTx/>
                <a:uFillTx/>
                <a:latin typeface="Arial" panose="020B0604020202020204"/>
                <a:ea typeface="+mn-ea"/>
                <a:cs typeface="+mn-cs"/>
              </a:rPr>
              <a:t>© 2019 DEMANDBASE</a:t>
            </a:r>
            <a:r>
              <a:rPr kumimoji="0" lang="de-DE" sz="900" b="1" i="0" u="none" strike="noStrike" kern="1200" cap="none" spc="0" normalizeH="0" baseline="0" noProof="0">
                <a:ln>
                  <a:noFill/>
                </a:ln>
                <a:solidFill>
                  <a:srgbClr val="6A95B8">
                    <a:lumMod val="75000"/>
                  </a:srgbClr>
                </a:solidFill>
                <a:effectLst/>
                <a:uLnTx/>
                <a:uFillTx/>
                <a:latin typeface="Arial" panose="020B0604020202020204"/>
                <a:ea typeface="+mn-ea"/>
                <a:cs typeface="+mn-cs"/>
              </a:rPr>
              <a:t>｜</a:t>
            </a:r>
            <a:r>
              <a:rPr kumimoji="0" lang="de-DE" sz="900" b="0" i="0" u="none" strike="noStrike" kern="1200" cap="none" spc="0" normalizeH="0" baseline="0" noProof="0">
                <a:ln>
                  <a:noFill/>
                </a:ln>
                <a:solidFill>
                  <a:srgbClr val="6A95B8">
                    <a:lumMod val="75000"/>
                  </a:srgbClr>
                </a:solidFill>
                <a:effectLst/>
                <a:uLnTx/>
                <a:uFillTx/>
                <a:latin typeface="Arial" panose="020B0604020202020204"/>
                <a:ea typeface="+mn-ea"/>
                <a:cs typeface="+mn-cs"/>
              </a:rPr>
              <a:t>SLIDE </a:t>
            </a:r>
            <a:fld id="{7AD5B1D5-D1E8-EA4C-944D-B55730C903FB}" type="slidenum">
              <a:rPr kumimoji="0" lang="en-US" sz="900" b="0" i="0" u="none" strike="noStrike" kern="1200" cap="none" spc="0" normalizeH="0" baseline="0" noProof="0" smtClean="0">
                <a:ln>
                  <a:noFill/>
                </a:ln>
                <a:solidFill>
                  <a:srgbClr val="6A95B8">
                    <a:lumMod val="75000"/>
                  </a:srgbClr>
                </a:solidFill>
                <a:effectLst/>
                <a:uLnTx/>
                <a:uFillTx/>
                <a:latin typeface="Arial" panose="020B0604020202020204"/>
                <a:ea typeface="+mn-ea"/>
                <a:cs typeface="+mn-cs"/>
              </a:rPr>
              <a:pPr marL="0" marR="0" lvl="0" indent="0" algn="l" defTabSz="1219139"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6A95B8">
                  <a:lumMod val="75000"/>
                </a:srgbClr>
              </a:solidFill>
              <a:effectLst/>
              <a:uLnTx/>
              <a:uFillTx/>
              <a:latin typeface="Arial" panose="020B0604020202020204"/>
              <a:ea typeface="+mn-ea"/>
              <a:cs typeface="+mn-cs"/>
            </a:endParaRPr>
          </a:p>
        </p:txBody>
      </p:sp>
      <p:pic>
        <p:nvPicPr>
          <p:cNvPr id="18" name="Picture 17" descr="Demandbase_logo_3C_CMYK.eps"/>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
        <p:nvSpPr>
          <p:cNvPr id="12"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chemeClr val="accent1"/>
                </a:solidFill>
              </a:defRPr>
            </a:lvl1pPr>
          </a:lstStyle>
          <a:p>
            <a:r>
              <a:rPr lang="en-US"/>
              <a:t>SLIDE TITLE HERE</a:t>
            </a:r>
          </a:p>
        </p:txBody>
      </p:sp>
      <p:sp>
        <p:nvSpPr>
          <p:cNvPr id="13" name="Text Placeholder 2"/>
          <p:cNvSpPr>
            <a:spLocks noGrp="1"/>
          </p:cNvSpPr>
          <p:nvPr>
            <p:ph type="body" sz="quarter" idx="11" hasCustomPrompt="1"/>
          </p:nvPr>
        </p:nvSpPr>
        <p:spPr>
          <a:xfrm>
            <a:off x="746185" y="1498602"/>
            <a:ext cx="10518338" cy="4686829"/>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a:t>Text goes here</a:t>
            </a:r>
          </a:p>
          <a:p>
            <a:pPr lvl="1"/>
            <a:r>
              <a:rPr lang="en-US"/>
              <a:t>Second level</a:t>
            </a:r>
          </a:p>
        </p:txBody>
      </p:sp>
    </p:spTree>
    <p:extLst>
      <p:ext uri="{BB962C8B-B14F-4D97-AF65-F5344CB8AC3E}">
        <p14:creationId xmlns:p14="http://schemas.microsoft.com/office/powerpoint/2010/main" val="37984036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Solid - 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D284C55E-7B32-419B-9466-D194C7DB9050}"/>
              </a:ext>
            </a:extLst>
          </p:cNvPr>
          <p:cNvPicPr>
            <a:picLocks noChangeAspect="1"/>
          </p:cNvPicPr>
          <p:nvPr userDrawn="1"/>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1"/>
            <a:ext cx="12195175" cy="6858000"/>
          </a:xfrm>
          <a:prstGeom prst="rect">
            <a:avLst/>
          </a:prstGeom>
        </p:spPr>
      </p:pic>
      <p:pic>
        <p:nvPicPr>
          <p:cNvPr id="7" name="Picture 6" descr="Demandbaselogo.png">
            <a:extLst>
              <a:ext uri="{FF2B5EF4-FFF2-40B4-BE49-F238E27FC236}">
                <a16:creationId xmlns:a16="http://schemas.microsoft.com/office/drawing/2014/main" xmlns="" id="{8439EBCD-D54A-48DA-BF6A-B1312AB33F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26566" b="16459"/>
          <a:stretch/>
        </p:blipFill>
        <p:spPr>
          <a:xfrm>
            <a:off x="10332617" y="6433225"/>
            <a:ext cx="1646349" cy="249931"/>
          </a:xfrm>
          <a:prstGeom prst="rect">
            <a:avLst/>
          </a:prstGeom>
        </p:spPr>
      </p:pic>
      <p:sp>
        <p:nvSpPr>
          <p:cNvPr id="12" name="Slide Number Placeholder 8">
            <a:extLst>
              <a:ext uri="{FF2B5EF4-FFF2-40B4-BE49-F238E27FC236}">
                <a16:creationId xmlns:a16="http://schemas.microsoft.com/office/drawing/2014/main" xmlns="" id="{B5EBCB36-1586-445D-A802-B8C5B6705BB9}"/>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de-DE" sz="900">
                <a:solidFill>
                  <a:schemeClr val="bg1"/>
                </a:solidFill>
              </a:rPr>
              <a:t>© 2019 DEMANDBASE</a:t>
            </a:r>
            <a:r>
              <a:rPr lang="de-DE" sz="900" b="1">
                <a:solidFill>
                  <a:schemeClr val="bg1"/>
                </a:solidFill>
              </a:rPr>
              <a:t>｜</a:t>
            </a:r>
            <a:r>
              <a:rPr lang="de-DE" sz="900">
                <a:solidFill>
                  <a:schemeClr val="bg1"/>
                </a:solidFill>
              </a:rPr>
              <a:t>SLIDE </a:t>
            </a:r>
            <a:fld id="{7AD5B1D5-D1E8-EA4C-944D-B55730C903FB}" type="slidenum">
              <a:rPr lang="en-US" sz="900" smtClean="0">
                <a:solidFill>
                  <a:schemeClr val="bg1"/>
                </a:solidFill>
              </a:rPr>
              <a:pPr/>
              <a:t>‹#›</a:t>
            </a:fld>
            <a:endParaRPr lang="en-US" sz="900">
              <a:solidFill>
                <a:schemeClr val="bg1"/>
              </a:solidFill>
            </a:endParaRPr>
          </a:p>
        </p:txBody>
      </p:sp>
    </p:spTree>
    <p:extLst>
      <p:ext uri="{BB962C8B-B14F-4D97-AF65-F5344CB8AC3E}">
        <p14:creationId xmlns:p14="http://schemas.microsoft.com/office/powerpoint/2010/main" val="12619816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Slide - White">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6610" y="761388"/>
            <a:ext cx="11983635" cy="5994591"/>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18" name="Picture 17" descr="Demandbase_logo_3C_CMYK.eps"/>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
        <p:nvSpPr>
          <p:cNvPr id="12" name="Title 1"/>
          <p:cNvSpPr>
            <a:spLocks noGrp="1"/>
          </p:cNvSpPr>
          <p:nvPr>
            <p:ph type="title" hasCustomPrompt="1"/>
          </p:nvPr>
        </p:nvSpPr>
        <p:spPr>
          <a:xfrm>
            <a:off x="746187" y="1"/>
            <a:ext cx="10518337" cy="829875"/>
          </a:xfrm>
          <a:prstGeom prst="rect">
            <a:avLst/>
          </a:prstGeom>
        </p:spPr>
        <p:txBody>
          <a:bodyPr anchor="ctr"/>
          <a:lstStyle>
            <a:lvl1pPr>
              <a:defRPr sz="2533">
                <a:solidFill>
                  <a:schemeClr val="accent1"/>
                </a:solidFill>
              </a:defRPr>
            </a:lvl1pPr>
          </a:lstStyle>
          <a:p>
            <a:r>
              <a:rPr lang="en-US"/>
              <a:t>SLIDE TITLE HERE</a:t>
            </a:r>
          </a:p>
        </p:txBody>
      </p:sp>
      <p:sp>
        <p:nvSpPr>
          <p:cNvPr id="13" name="Text Placeholder 2"/>
          <p:cNvSpPr>
            <a:spLocks noGrp="1"/>
          </p:cNvSpPr>
          <p:nvPr>
            <p:ph type="body" sz="quarter" idx="11" hasCustomPrompt="1"/>
          </p:nvPr>
        </p:nvSpPr>
        <p:spPr>
          <a:xfrm>
            <a:off x="838419" y="1490135"/>
            <a:ext cx="10518338" cy="4686829"/>
          </a:xfrm>
        </p:spPr>
        <p:txBody>
          <a:bodyPr>
            <a:no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a:t>Text goes here</a:t>
            </a:r>
          </a:p>
          <a:p>
            <a:pPr lvl="1"/>
            <a:r>
              <a:rPr lang="en-US"/>
              <a:t>Second level</a:t>
            </a:r>
          </a:p>
        </p:txBody>
      </p:sp>
    </p:spTree>
    <p:extLst>
      <p:ext uri="{BB962C8B-B14F-4D97-AF65-F5344CB8AC3E}">
        <p14:creationId xmlns:p14="http://schemas.microsoft.com/office/powerpoint/2010/main" val="40057685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Content 2 Col - Light">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xmlns="" id="{69EEE55F-F773-4322-9915-B08A8420BF11}"/>
              </a:ext>
            </a:extLst>
          </p:cNvPr>
          <p:cNvPicPr>
            <a:picLocks noChangeAspect="1"/>
          </p:cNvPicPr>
          <p:nvPr userDrawn="1"/>
        </p:nvPicPr>
        <p:blipFill>
          <a:blip r:embed="rId2"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5175" cy="6858000"/>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2"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chemeClr val="accent1"/>
                </a:solidFill>
              </a:defRPr>
            </a:lvl1pPr>
          </a:lstStyle>
          <a:p>
            <a:r>
              <a:rPr lang="en-US"/>
              <a:t>SLIDE TITLE HERE</a:t>
            </a:r>
          </a:p>
        </p:txBody>
      </p:sp>
      <p:sp>
        <p:nvSpPr>
          <p:cNvPr id="13" name="Text Placeholder 2"/>
          <p:cNvSpPr>
            <a:spLocks noGrp="1"/>
          </p:cNvSpPr>
          <p:nvPr>
            <p:ph type="body" sz="quarter" idx="11" hasCustomPrompt="1"/>
          </p:nvPr>
        </p:nvSpPr>
        <p:spPr>
          <a:xfrm>
            <a:off x="746186" y="1490135"/>
            <a:ext cx="4880953" cy="4686829"/>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a:t>Text goes here</a:t>
            </a:r>
          </a:p>
          <a:p>
            <a:pPr lvl="1"/>
            <a:r>
              <a:rPr lang="en-US"/>
              <a:t>Second level</a:t>
            </a:r>
          </a:p>
        </p:txBody>
      </p:sp>
      <p:sp>
        <p:nvSpPr>
          <p:cNvPr id="14" name="Text Placeholder 2"/>
          <p:cNvSpPr>
            <a:spLocks noGrp="1"/>
          </p:cNvSpPr>
          <p:nvPr>
            <p:ph type="body" sz="quarter" idx="12" hasCustomPrompt="1"/>
          </p:nvPr>
        </p:nvSpPr>
        <p:spPr>
          <a:xfrm>
            <a:off x="6341774" y="1490135"/>
            <a:ext cx="4880953" cy="4686829"/>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a:t>Text goes here</a:t>
            </a:r>
          </a:p>
          <a:p>
            <a:pPr lvl="1"/>
            <a:r>
              <a:rPr lang="en-US"/>
              <a:t>Second level</a:t>
            </a:r>
          </a:p>
        </p:txBody>
      </p:sp>
      <p:sp>
        <p:nvSpPr>
          <p:cNvPr id="15" name="Slide Number Placeholder 8">
            <a:extLst>
              <a:ext uri="{FF2B5EF4-FFF2-40B4-BE49-F238E27FC236}">
                <a16:creationId xmlns:a16="http://schemas.microsoft.com/office/drawing/2014/main" xmlns="" id="{280E0C3B-2B24-4587-949F-31BF23F23031}"/>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de-DE" sz="900">
                <a:solidFill>
                  <a:schemeClr val="accent5">
                    <a:lumMod val="75000"/>
                  </a:schemeClr>
                </a:solidFill>
              </a:rPr>
              <a:t>© 2019 DEMANDBASE</a:t>
            </a:r>
            <a:r>
              <a:rPr lang="de-DE" sz="900" b="1">
                <a:solidFill>
                  <a:schemeClr val="accent5">
                    <a:lumMod val="75000"/>
                  </a:schemeClr>
                </a:solidFill>
              </a:rPr>
              <a:t>｜</a:t>
            </a:r>
            <a:r>
              <a:rPr lang="de-DE" sz="900">
                <a:solidFill>
                  <a:schemeClr val="accent5">
                    <a:lumMod val="75000"/>
                  </a:schemeClr>
                </a:solidFill>
              </a:rPr>
              <a:t>SLIDE </a:t>
            </a:r>
            <a:fld id="{7AD5B1D5-D1E8-EA4C-944D-B55730C903FB}" type="slidenum">
              <a:rPr lang="en-US" sz="900" smtClean="0">
                <a:solidFill>
                  <a:schemeClr val="accent5">
                    <a:lumMod val="75000"/>
                  </a:schemeClr>
                </a:solidFill>
              </a:rPr>
              <a:pPr/>
              <a:t>‹#›</a:t>
            </a:fld>
            <a:endParaRPr lang="en-US" sz="900">
              <a:solidFill>
                <a:schemeClr val="accent5">
                  <a:lumMod val="75000"/>
                </a:schemeClr>
              </a:solidFill>
            </a:endParaRPr>
          </a:p>
        </p:txBody>
      </p:sp>
      <p:pic>
        <p:nvPicPr>
          <p:cNvPr id="16" name="Picture 15" descr="Demandbase_logo_3C_CMYK.eps">
            <a:extLst>
              <a:ext uri="{FF2B5EF4-FFF2-40B4-BE49-F238E27FC236}">
                <a16:creationId xmlns:a16="http://schemas.microsoft.com/office/drawing/2014/main" xmlns="" id="{7EA2B8BB-0289-49CF-A024-60E8CC3D07A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Tree>
    <p:extLst>
      <p:ext uri="{BB962C8B-B14F-4D97-AF65-F5344CB8AC3E}">
        <p14:creationId xmlns:p14="http://schemas.microsoft.com/office/powerpoint/2010/main" val="1968303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a:lvl1pPr>
          </a:lstStyle>
          <a:p>
            <a:r>
              <a:rPr lang="en-US"/>
              <a:t>Agenda</a:t>
            </a:r>
          </a:p>
        </p:txBody>
      </p:sp>
    </p:spTree>
    <p:extLst>
      <p:ext uri="{BB962C8B-B14F-4D97-AF65-F5344CB8AC3E}">
        <p14:creationId xmlns:p14="http://schemas.microsoft.com/office/powerpoint/2010/main" val="1859360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2"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0_Blank">
    <p:spTree>
      <p:nvGrpSpPr>
        <p:cNvPr id="1" name=""/>
        <p:cNvGrpSpPr/>
        <p:nvPr/>
      </p:nvGrpSpPr>
      <p:grpSpPr>
        <a:xfrm>
          <a:off x="0" y="0"/>
          <a:ext cx="0" cy="0"/>
          <a:chOff x="0" y="0"/>
          <a:chExt cx="0" cy="0"/>
        </a:xfrm>
      </p:grpSpPr>
      <p:sp>
        <p:nvSpPr>
          <p:cNvPr id="5" name="Title Placeholder 1"/>
          <p:cNvSpPr>
            <a:spLocks noGrp="1"/>
          </p:cNvSpPr>
          <p:nvPr>
            <p:ph type="title" hasCustomPrompt="1"/>
          </p:nvPr>
        </p:nvSpPr>
        <p:spPr>
          <a:xfrm>
            <a:off x="486958" y="243840"/>
            <a:ext cx="11221256" cy="425760"/>
          </a:xfrm>
          <a:prstGeom prst="rect">
            <a:avLst/>
          </a:prstGeom>
        </p:spPr>
        <p:txBody>
          <a:bodyPr rtlCol="0">
            <a:noAutofit/>
          </a:bodyPr>
          <a:lstStyle/>
          <a:p>
            <a:r>
              <a:rPr lang="en-US"/>
              <a:t>Click to Add Title</a:t>
            </a:r>
          </a:p>
        </p:txBody>
      </p:sp>
      <p:sp>
        <p:nvSpPr>
          <p:cNvPr id="9" name="Text Placeholder 2"/>
          <p:cNvSpPr>
            <a:spLocks noGrp="1"/>
          </p:cNvSpPr>
          <p:nvPr>
            <p:ph type="body" idx="1" hasCustomPrompt="1"/>
          </p:nvPr>
        </p:nvSpPr>
        <p:spPr>
          <a:xfrm>
            <a:off x="486958" y="748454"/>
            <a:ext cx="11229722" cy="602751"/>
          </a:xfrm>
          <a:prstGeom prst="rect">
            <a:avLst/>
          </a:prstGeom>
        </p:spPr>
        <p:txBody>
          <a:bodyPr bIns="0">
            <a:noAutofit/>
          </a:bodyPr>
          <a:lstStyle>
            <a:lvl1pPr marL="0" indent="2133547">
              <a:lnSpc>
                <a:spcPct val="100000"/>
              </a:lnSpc>
              <a:spcBef>
                <a:spcPts val="0"/>
              </a:spcBef>
              <a:spcAft>
                <a:spcPts val="0"/>
              </a:spcAft>
              <a:buNone/>
              <a:tabLst/>
              <a:defRPr sz="1867" b="0" i="0" baseline="0">
                <a:solidFill>
                  <a:schemeClr val="accent2"/>
                </a:solidFill>
                <a:latin typeface="Open Sans Light" charset="0"/>
                <a:ea typeface="Open Sans Light" charset="0"/>
                <a:cs typeface="Open Sans Light"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add text</a:t>
            </a:r>
          </a:p>
        </p:txBody>
      </p:sp>
    </p:spTree>
    <p:extLst>
      <p:ext uri="{BB962C8B-B14F-4D97-AF65-F5344CB8AC3E}">
        <p14:creationId xmlns:p14="http://schemas.microsoft.com/office/powerpoint/2010/main" val="242125892"/>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hasCustomPrompt="1"/>
          </p:nvPr>
        </p:nvSpPr>
        <p:spPr>
          <a:xfrm>
            <a:off x="532088" y="1905000"/>
            <a:ext cx="2195704" cy="3072384"/>
          </a:xfrm>
          <a:noFill/>
        </p:spPr>
        <p:txBody>
          <a:bodyPr tIns="91440">
            <a:noAutofit/>
          </a:bodyPr>
          <a:lstStyle>
            <a:lvl1pPr marL="0" indent="0" algn="ctr">
              <a:spcBef>
                <a:spcPts val="0"/>
              </a:spcBef>
              <a:buNone/>
              <a:defRPr sz="1800" baseline="0">
                <a:solidFill>
                  <a:schemeClr val="tx1"/>
                </a:solidFill>
              </a:defRPr>
            </a:lvl1pPr>
          </a:lstStyle>
          <a:p>
            <a:r>
              <a:t>Click icon to insert picture</a:t>
            </a:r>
          </a:p>
        </p:txBody>
      </p:sp>
      <p:sp>
        <p:nvSpPr>
          <p:cNvPr id="2" name="Title 1"/>
          <p:cNvSpPr>
            <a:spLocks noGrp="1"/>
          </p:cNvSpPr>
          <p:nvPr>
            <p:ph type="title" hasCustomPrompt="1"/>
          </p:nvPr>
        </p:nvSpPr>
        <p:spPr>
          <a:xfrm>
            <a:off x="3200479" y="1905000"/>
            <a:ext cx="8461019" cy="1846659"/>
          </a:xfrm>
        </p:spPr>
        <p:txBody>
          <a:bodyPr anchor="t"/>
          <a:lstStyle>
            <a:lvl1pPr marL="228600" indent="-228600" algn="l">
              <a:defRPr sz="4000" b="0"/>
            </a:lvl1pPr>
          </a:lstStyle>
          <a:p>
            <a:r>
              <a:t>“Click to type customer or partner quote surrounded by quotation marks.”</a:t>
            </a:r>
          </a:p>
        </p:txBody>
      </p:sp>
      <p:sp>
        <p:nvSpPr>
          <p:cNvPr id="4" name="Text Placeholder 3"/>
          <p:cNvSpPr>
            <a:spLocks noGrp="1"/>
          </p:cNvSpPr>
          <p:nvPr>
            <p:ph type="body" sz="half" idx="2" hasCustomPrompt="1"/>
          </p:nvPr>
        </p:nvSpPr>
        <p:spPr>
          <a:xfrm>
            <a:off x="3505437" y="4191000"/>
            <a:ext cx="8156059"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t>Click to add Name, Title, Company</a:t>
            </a:r>
          </a:p>
        </p:txBody>
      </p:sp>
    </p:spTree>
    <p:extLst>
      <p:ext uri="{BB962C8B-B14F-4D97-AF65-F5344CB8AC3E}">
        <p14:creationId xmlns:p14="http://schemas.microsoft.com/office/powerpoint/2010/main" val="675804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Text and Image: 3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4200548"/>
            <a:ext cx="3466497"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02788"/>
            <a:ext cx="3466498"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7" name="Text placeholder - column 2"/>
          <p:cNvSpPr>
            <a:spLocks noGrp="1"/>
          </p:cNvSpPr>
          <p:nvPr>
            <p:ph type="body" sz="quarter" idx="13" hasCustomPrompt="1"/>
          </p:nvPr>
        </p:nvSpPr>
        <p:spPr>
          <a:xfrm>
            <a:off x="8224676" y="4200548"/>
            <a:ext cx="3476530"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8224676" y="1602788"/>
            <a:ext cx="347653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9" name="Text placeholder - column 2"/>
          <p:cNvSpPr>
            <a:spLocks noGrp="1"/>
          </p:cNvSpPr>
          <p:nvPr>
            <p:ph type="body" sz="quarter" idx="15" hasCustomPrompt="1"/>
          </p:nvPr>
        </p:nvSpPr>
        <p:spPr>
          <a:xfrm>
            <a:off x="4359322" y="4200548"/>
            <a:ext cx="3476530"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4359322" y="1602788"/>
            <a:ext cx="347653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1" name="Title Placeholder 1"/>
          <p:cNvSpPr>
            <a:spLocks noGrp="1"/>
          </p:cNvSpPr>
          <p:nvPr>
            <p:ph type="title"/>
          </p:nvPr>
        </p:nvSpPr>
        <p:spPr bwMode="gray">
          <a:xfrm>
            <a:off x="496889" y="533400"/>
            <a:ext cx="11204317" cy="381000"/>
          </a:xfrm>
          <a:prstGeom prst="rect">
            <a:avLst/>
          </a:prstGeom>
        </p:spPr>
        <p:txBody>
          <a:bodyPr vert="horz" wrap="square" lIns="0" tIns="0" rIns="0" bIns="0" rtlCol="0" anchor="t" anchorCtr="0">
            <a:spAutoFit/>
          </a:bodyPr>
          <a:lstStyle/>
          <a:p>
            <a:r>
              <a:rPr lang="en-US" noProof="0"/>
              <a:t>Click to edit Master title style</a:t>
            </a:r>
          </a:p>
        </p:txBody>
      </p:sp>
    </p:spTree>
    <p:extLst>
      <p:ext uri="{BB962C8B-B14F-4D97-AF65-F5344CB8AC3E}">
        <p14:creationId xmlns:p14="http://schemas.microsoft.com/office/powerpoint/2010/main" val="5347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938">
          <p15:clr>
            <a:srgbClr val="FBAE40"/>
          </p15:clr>
        </p15:guide>
        <p15:guide id="3" pos="306">
          <p15:clr>
            <a:srgbClr val="FBAE40"/>
          </p15:clr>
        </p15:guide>
        <p15:guide id="4" pos="7368">
          <p15:clr>
            <a:srgbClr val="FBAE40"/>
          </p15:clr>
        </p15:guide>
        <p15:guide id="5" pos="2502">
          <p15:clr>
            <a:srgbClr val="FBAE40"/>
          </p15:clr>
        </p15:guide>
        <p15:guide id="6" pos="2736">
          <p15:clr>
            <a:srgbClr val="FBAE40"/>
          </p15:clr>
        </p15:guide>
        <p15:guide id="7" pos="5178">
          <p15:clr>
            <a:srgbClr val="FBAE40"/>
          </p15:clr>
        </p15:guide>
        <p15:guide id="8" orient="horz" pos="336">
          <p15:clr>
            <a:srgbClr val="FBAE40"/>
          </p15:clr>
        </p15:guide>
        <p15:guide id="9" orient="horz" pos="576">
          <p15:clr>
            <a:srgbClr val="FBAE40"/>
          </p15:clr>
        </p15:guide>
        <p15:guide id="10" orient="horz" pos="1008">
          <p15:clr>
            <a:srgbClr val="FBAE40"/>
          </p15:clr>
        </p15:guide>
        <p15:guide id="11" orient="horz" pos="2418">
          <p15:clr>
            <a:srgbClr val="FBAE40"/>
          </p15:clr>
        </p15:guide>
        <p15:guide id="12" orient="horz" pos="2646">
          <p15:clr>
            <a:srgbClr val="FBAE40"/>
          </p15:clr>
        </p15:guide>
        <p15:guide id="13" orient="horz" pos="398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ontent Slide w. Subtitle - White">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6610" y="761388"/>
            <a:ext cx="11983635" cy="5994591"/>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srgbClr val="FFFFFF"/>
              </a:solidFill>
              <a:effectLst/>
              <a:uLnTx/>
              <a:uFillTx/>
              <a:latin typeface="Arial"/>
              <a:ea typeface="+mn-ea"/>
              <a:cs typeface="+mn-cs"/>
            </a:endParaRPr>
          </a:p>
        </p:txBody>
      </p:sp>
      <p:pic>
        <p:nvPicPr>
          <p:cNvPr id="18" name="Picture 17" descr="Demandbase_logo_3C_CMYK.eps"/>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
        <p:nvSpPr>
          <p:cNvPr id="12" name="Title 1"/>
          <p:cNvSpPr>
            <a:spLocks noGrp="1"/>
          </p:cNvSpPr>
          <p:nvPr>
            <p:ph type="title" hasCustomPrompt="1"/>
          </p:nvPr>
        </p:nvSpPr>
        <p:spPr>
          <a:xfrm>
            <a:off x="746187" y="1"/>
            <a:ext cx="10518337" cy="829875"/>
          </a:xfrm>
          <a:prstGeom prst="rect">
            <a:avLst/>
          </a:prstGeom>
        </p:spPr>
        <p:txBody>
          <a:bodyPr anchor="ctr"/>
          <a:lstStyle>
            <a:lvl1pPr>
              <a:defRPr sz="2533">
                <a:solidFill>
                  <a:schemeClr val="accent1"/>
                </a:solidFill>
              </a:defRPr>
            </a:lvl1pPr>
          </a:lstStyle>
          <a:p>
            <a:r>
              <a:rPr lang="en-US"/>
              <a:t>SLIDE TITLE HERE</a:t>
            </a:r>
          </a:p>
        </p:txBody>
      </p:sp>
      <p:sp>
        <p:nvSpPr>
          <p:cNvPr id="8" name="Text Placeholder 2"/>
          <p:cNvSpPr>
            <a:spLocks noGrp="1"/>
          </p:cNvSpPr>
          <p:nvPr>
            <p:ph type="body" sz="quarter" idx="11" hasCustomPrompt="1"/>
          </p:nvPr>
        </p:nvSpPr>
        <p:spPr>
          <a:xfrm>
            <a:off x="838419" y="2557403"/>
            <a:ext cx="10518338" cy="3518428"/>
          </a:xfrm>
        </p:spPr>
        <p:txBody>
          <a:bodyPr>
            <a:no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a:t>Text goes here</a:t>
            </a:r>
          </a:p>
          <a:p>
            <a:pPr lvl="1"/>
            <a:r>
              <a:rPr lang="en-US"/>
              <a:t>Second level</a:t>
            </a:r>
          </a:p>
        </p:txBody>
      </p:sp>
      <p:sp>
        <p:nvSpPr>
          <p:cNvPr id="9" name="Text Placeholder 2"/>
          <p:cNvSpPr>
            <a:spLocks noGrp="1"/>
          </p:cNvSpPr>
          <p:nvPr>
            <p:ph type="body" sz="quarter" idx="12" hasCustomPrompt="1"/>
          </p:nvPr>
        </p:nvSpPr>
        <p:spPr>
          <a:xfrm>
            <a:off x="838418" y="1490134"/>
            <a:ext cx="7325574" cy="1067269"/>
          </a:xfrm>
        </p:spPr>
        <p:txBody>
          <a:bodyPr>
            <a:noAutofit/>
          </a:bodyPr>
          <a:lstStyle>
            <a:lvl1pPr marL="0" indent="0">
              <a:buSzPct val="80000"/>
              <a:buFontTx/>
              <a:buNone/>
              <a:defRPr sz="3200" b="1" i="0" baseline="0">
                <a:solidFill>
                  <a:schemeClr val="accent2"/>
                </a:solidFill>
                <a:latin typeface="Arial" charset="0"/>
                <a:ea typeface="Arial" charset="0"/>
                <a:cs typeface="Arial" charset="0"/>
              </a:defRPr>
            </a:lvl1pPr>
            <a:lvl2pPr marL="457178" indent="0">
              <a:buSzPct val="80000"/>
              <a:buFontTx/>
              <a:buNone/>
              <a:defRPr>
                <a:solidFill>
                  <a:schemeClr val="bg1"/>
                </a:solidFill>
              </a:defRPr>
            </a:lvl2pPr>
          </a:lstStyle>
          <a:p>
            <a:pPr lvl="0"/>
            <a:r>
              <a:rPr lang="en-US"/>
              <a:t>Subtitle Goes Here</a:t>
            </a:r>
          </a:p>
        </p:txBody>
      </p:sp>
      <p:sp>
        <p:nvSpPr>
          <p:cNvPr id="13" name="Slide Number Placeholder 8"/>
          <p:cNvSpPr txBox="1">
            <a:spLocks/>
          </p:cNvSpPr>
          <p:nvPr userDrawn="1"/>
        </p:nvSpPr>
        <p:spPr>
          <a:xfrm>
            <a:off x="337411" y="6529761"/>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a:ln>
                  <a:noFill/>
                </a:ln>
                <a:solidFill>
                  <a:srgbClr val="E35500">
                    <a:lumMod val="75000"/>
                  </a:srgbClr>
                </a:solidFill>
                <a:effectLst/>
                <a:uLnTx/>
                <a:uFillTx/>
                <a:latin typeface="Arial"/>
                <a:ea typeface="+mn-ea"/>
                <a:cs typeface="+mn-cs"/>
              </a:rPr>
              <a:t>© 2018 DEMANDBASE</a:t>
            </a:r>
            <a:r>
              <a:rPr kumimoji="0" lang="de-DE" sz="900" b="1" i="0" u="none" strike="noStrike" kern="1200" cap="none" spc="0" normalizeH="0" baseline="0" noProof="0">
                <a:ln>
                  <a:noFill/>
                </a:ln>
                <a:solidFill>
                  <a:srgbClr val="E35500">
                    <a:lumMod val="75000"/>
                  </a:srgbClr>
                </a:solidFill>
                <a:effectLst/>
                <a:uLnTx/>
                <a:uFillTx/>
                <a:latin typeface="Arial"/>
                <a:ea typeface="+mn-ea"/>
                <a:cs typeface="+mn-cs"/>
              </a:rPr>
              <a:t>｜</a:t>
            </a:r>
            <a:r>
              <a:rPr kumimoji="0" lang="de-DE" sz="900" b="0" i="0" u="none" strike="noStrike" kern="1200" cap="none" spc="0" normalizeH="0" baseline="0" noProof="0">
                <a:ln>
                  <a:noFill/>
                </a:ln>
                <a:solidFill>
                  <a:srgbClr val="E35500">
                    <a:lumMod val="75000"/>
                  </a:srgbClr>
                </a:solidFill>
                <a:effectLst/>
                <a:uLnTx/>
                <a:uFillTx/>
                <a:latin typeface="Arial"/>
                <a:ea typeface="+mn-ea"/>
                <a:cs typeface="+mn-cs"/>
              </a:rPr>
              <a:t>SLIDE </a:t>
            </a:r>
            <a:fld id="{7AD5B1D5-D1E8-EA4C-944D-B55730C903FB}" type="slidenum">
              <a:rPr kumimoji="0" lang="en-US" sz="900" b="0" i="0" u="none" strike="noStrike" kern="1200" cap="none" spc="0" normalizeH="0" baseline="0" noProof="0" smtClean="0">
                <a:ln>
                  <a:noFill/>
                </a:ln>
                <a:solidFill>
                  <a:srgbClr val="E35500">
                    <a:lumMod val="75000"/>
                  </a:srgbClr>
                </a:solidFill>
                <a:effectLst/>
                <a:uLnTx/>
                <a:uFillTx/>
                <a:latin typeface="Arial"/>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E35500">
                  <a:lumMod val="75000"/>
                </a:srgbClr>
              </a:solidFill>
              <a:effectLst/>
              <a:uLnTx/>
              <a:uFillTx/>
              <a:latin typeface="Arial"/>
              <a:ea typeface="+mn-ea"/>
              <a:cs typeface="+mn-cs"/>
            </a:endParaRPr>
          </a:p>
        </p:txBody>
      </p:sp>
    </p:spTree>
    <p:extLst>
      <p:ext uri="{BB962C8B-B14F-4D97-AF65-F5344CB8AC3E}">
        <p14:creationId xmlns:p14="http://schemas.microsoft.com/office/powerpoint/2010/main" val="32233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spTree>
      <p:nvGrpSpPr>
        <p:cNvPr id="1" name=""/>
        <p:cNvGrpSpPr/>
        <p:nvPr/>
      </p:nvGrpSpPr>
      <p:grpSpPr>
        <a:xfrm>
          <a:off x="0" y="0"/>
          <a:ext cx="0" cy="0"/>
          <a:chOff x="0" y="0"/>
          <a:chExt cx="0" cy="0"/>
        </a:xfrm>
      </p:grpSpPr>
      <p:pic>
        <p:nvPicPr>
          <p:cNvPr id="11" name="SAP Logo" descr="SAP Logo" title="SAP Logo"/>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950552" y="6217668"/>
            <a:ext cx="1963636" cy="360000"/>
          </a:xfrm>
          <a:prstGeom prst="rect">
            <a:avLst/>
          </a:prstGeom>
        </p:spPr>
      </p:pic>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19" name="Speaker"/>
          <p:cNvSpPr>
            <a:spLocks noGrp="1"/>
          </p:cNvSpPr>
          <p:nvPr userDrawn="1">
            <p:ph type="subTitle" idx="1" hasCustomPrompt="1"/>
          </p:nvPr>
        </p:nvSpPr>
        <p:spPr bwMode="black">
          <a:xfrm>
            <a:off x="288000" y="5130489"/>
            <a:ext cx="116280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3" name="Title"/>
          <p:cNvSpPr>
            <a:spLocks noGrp="1"/>
          </p:cNvSpPr>
          <p:nvPr>
            <p:ph type="title" hasCustomPrompt="1"/>
          </p:nvPr>
        </p:nvSpPr>
        <p:spPr>
          <a:xfrm>
            <a:off x="288000" y="4024430"/>
            <a:ext cx="11628000"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3200" cy="3430006"/>
          </a:xfrm>
          <a:noFill/>
        </p:spPr>
        <p:txBody>
          <a:bodyPr tIns="504000"/>
          <a:lstStyle>
            <a:lvl1pPr algn="ctr">
              <a:defRPr sz="1600">
                <a:solidFill>
                  <a:schemeClr val="tx1"/>
                </a:solidFill>
              </a:defRPr>
            </a:lvl1pPr>
          </a:lstStyle>
          <a:p>
            <a:r>
              <a:rPr lang="en-US"/>
              <a:t>Click to insert title image or illustration</a:t>
            </a:r>
          </a:p>
        </p:txBody>
      </p:sp>
    </p:spTree>
    <p:extLst>
      <p:ext uri="{BB962C8B-B14F-4D97-AF65-F5344CB8AC3E}">
        <p14:creationId xmlns:p14="http://schemas.microsoft.com/office/powerpoint/2010/main" val="3366296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black">
          <a:xfrm>
            <a:off x="287999" y="4268503"/>
            <a:ext cx="116280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4" name="Title 3"/>
          <p:cNvSpPr>
            <a:spLocks noGrp="1"/>
          </p:cNvSpPr>
          <p:nvPr>
            <p:ph type="title" hasCustomPrompt="1"/>
          </p:nvPr>
        </p:nvSpPr>
        <p:spPr>
          <a:xfrm>
            <a:off x="288000" y="2706317"/>
            <a:ext cx="11628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pic>
        <p:nvPicPr>
          <p:cNvPr id="11" name="SAP Logo" descr="SAP Logo" title="SAP Logo">
            <a:extLst>
              <a:ext uri="{FF2B5EF4-FFF2-40B4-BE49-F238E27FC236}">
                <a16:creationId xmlns:a16="http://schemas.microsoft.com/office/drawing/2014/main" xmlns="" id="{6F2859FE-B410-4A33-8F65-BF8D846379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950552" y="6217668"/>
            <a:ext cx="1963636" cy="360000"/>
          </a:xfrm>
          <a:prstGeom prst="rect">
            <a:avLst/>
          </a:prstGeom>
        </p:spPr>
      </p:pic>
    </p:spTree>
    <p:extLst>
      <p:ext uri="{BB962C8B-B14F-4D97-AF65-F5344CB8AC3E}">
        <p14:creationId xmlns:p14="http://schemas.microsoft.com/office/powerpoint/2010/main" val="750251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81">
          <p15:clr>
            <a:srgbClr val="FBAE40"/>
          </p15:clr>
        </p15:guide>
        <p15:guide id="2" orient="horz" pos="1704">
          <p15:clr>
            <a:srgbClr val="FBAE40"/>
          </p15:clr>
        </p15:guide>
        <p15:guide id="3" orient="horz" pos="2688">
          <p15:clr>
            <a:srgbClr val="FBAE40"/>
          </p15:clr>
        </p15:guide>
        <p15:guide id="4" orient="horz" pos="2334">
          <p15:clr>
            <a:srgbClr val="FBAE40"/>
          </p15:clr>
        </p15:guide>
        <p15:guide id="5" orient="horz" pos="2960">
          <p15:clr>
            <a:srgbClr val="FBAE40"/>
          </p15:clr>
        </p15:guide>
        <p15:guide id="6" pos="7506">
          <p15:clr>
            <a:srgbClr val="FBAE40"/>
          </p15:clr>
        </p15:guide>
        <p15:guide id="7" orient="horz" pos="414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pic>
        <p:nvPicPr>
          <p:cNvPr id="9" name="SAP Logo" descr="SAP Logo" title="SAP Logo"/>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950552" y="6217668"/>
            <a:ext cx="1963636" cy="360000"/>
          </a:xfrm>
          <a:prstGeom prst="rect">
            <a:avLst/>
          </a:prstGeom>
        </p:spPr>
      </p:pic>
      <p:sp>
        <p:nvSpPr>
          <p:cNvPr id="7" name="Pictogram Placeholder"/>
          <p:cNvSpPr>
            <a:spLocks noGrp="1"/>
          </p:cNvSpPr>
          <p:nvPr>
            <p:ph type="pic" sz="quarter" idx="16"/>
          </p:nvPr>
        </p:nvSpPr>
        <p:spPr>
          <a:xfrm>
            <a:off x="6954855" y="963000"/>
            <a:ext cx="4932000" cy="4932000"/>
          </a:xfrm>
        </p:spPr>
        <p:txBody>
          <a:bodyPr/>
          <a:lstStyle/>
          <a:p>
            <a:r>
              <a:rPr lang="en-US"/>
              <a:t>Click icon to add picture</a:t>
            </a:r>
            <a:endParaRPr lang="de-DE"/>
          </a:p>
        </p:txBody>
      </p:sp>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a:t>INTERNAL</a:t>
            </a:r>
          </a:p>
        </p:txBody>
      </p:sp>
      <p:sp>
        <p:nvSpPr>
          <p:cNvPr id="6" name="Speaker"/>
          <p:cNvSpPr>
            <a:spLocks noGrp="1"/>
          </p:cNvSpPr>
          <p:nvPr userDrawn="1">
            <p:ph type="subTitle" idx="1" hasCustomPrompt="1"/>
          </p:nvPr>
        </p:nvSpPr>
        <p:spPr bwMode="black">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2019</a:t>
            </a:r>
          </a:p>
        </p:txBody>
      </p:sp>
      <p:sp>
        <p:nvSpPr>
          <p:cNvPr id="8" name="Title 7"/>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spTree>
    <p:extLst>
      <p:ext uri="{BB962C8B-B14F-4D97-AF65-F5344CB8AC3E}">
        <p14:creationId xmlns:p14="http://schemas.microsoft.com/office/powerpoint/2010/main" val="2250922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81">
          <p15:clr>
            <a:srgbClr val="FBAE40"/>
          </p15:clr>
        </p15:guide>
        <p15:guide id="2" orient="horz" pos="1704">
          <p15:clr>
            <a:srgbClr val="FBAE40"/>
          </p15:clr>
        </p15:guide>
        <p15:guide id="3" pos="4196">
          <p15:clr>
            <a:srgbClr val="FBAE40"/>
          </p15:clr>
        </p15:guide>
        <p15:guide id="4" orient="horz" pos="2688">
          <p15:clr>
            <a:srgbClr val="FBAE40"/>
          </p15:clr>
        </p15:guide>
        <p15:guide id="5" orient="horz" pos="2335">
          <p15:clr>
            <a:srgbClr val="FBAE40"/>
          </p15:clr>
        </p15:guide>
        <p15:guide id="6" orient="horz" pos="2960">
          <p15:clr>
            <a:srgbClr val="FBAE40"/>
          </p15:clr>
        </p15:guide>
        <p15:guide id="7" orient="horz" pos="414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a:lvl1pPr>
          </a:lstStyle>
          <a:p>
            <a:r>
              <a:rPr lang="en-US"/>
              <a:t>Agenda</a:t>
            </a:r>
          </a:p>
        </p:txBody>
      </p:sp>
    </p:spTree>
    <p:extLst>
      <p:ext uri="{BB962C8B-B14F-4D97-AF65-F5344CB8AC3E}">
        <p14:creationId xmlns:p14="http://schemas.microsoft.com/office/powerpoint/2010/main" val="4091184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1020">
          <p15:clr>
            <a:srgbClr val="FBAE40"/>
          </p15:clr>
        </p15:guide>
        <p15:guide id="3" pos="7364">
          <p15:clr>
            <a:srgbClr val="FBAE40"/>
          </p15:clr>
        </p15:guide>
        <p15:guide id="4" orient="horz" pos="316">
          <p15:clr>
            <a:srgbClr val="FBAE40"/>
          </p15:clr>
        </p15:guide>
        <p15:guide id="5" orient="horz" pos="551">
          <p15:clr>
            <a:srgbClr val="FBAE40"/>
          </p15:clr>
        </p15:guide>
        <p15:guide id="6" orient="horz" pos="399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20998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pos="317">
          <p15:clr>
            <a:srgbClr val="FBAE40"/>
          </p15:clr>
        </p15:guide>
        <p15:guide id="2" orient="horz" pos="2160">
          <p15:clr>
            <a:srgbClr val="FBAE40"/>
          </p15:clr>
        </p15:guide>
        <p15:guide id="3" pos="7364">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52884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160">
          <p15:clr>
            <a:srgbClr val="FBAE40"/>
          </p15:clr>
        </p15:guide>
        <p15:guide id="2" pos="7364">
          <p15:clr>
            <a:srgbClr val="FBAE40"/>
          </p15:clr>
        </p15:guide>
        <p15:guide id="3" pos="317">
          <p15:clr>
            <a:srgbClr val="FBAE40"/>
          </p15:clr>
        </p15:guide>
        <p15:guide id="4" orient="horz" pos="865">
          <p15:clr>
            <a:srgbClr val="FBAE40"/>
          </p15:clr>
        </p15:guide>
        <p15:guide id="5" orient="horz" pos="129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4109527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pos="317"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1571566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 blue">
    <p:bg>
      <p:bgPr>
        <a:solidFill>
          <a:srgbClr val="00195A"/>
        </a:solid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868988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04783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Text - blue">
    <p:bg>
      <p:bgPr>
        <a:solidFill>
          <a:srgbClr val="00195A"/>
        </a:solidFill>
        <a:effectLst/>
      </p:bgPr>
    </p:bg>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563483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19">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987499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991">
          <p15:clr>
            <a:srgbClr val="FBAE40"/>
          </p15:clr>
        </p15:guide>
        <p15:guide id="3" pos="7364">
          <p15:clr>
            <a:srgbClr val="FBAE40"/>
          </p15:clr>
        </p15:guide>
        <p15:guide id="4" pos="3674">
          <p15:clr>
            <a:srgbClr val="FBAE40"/>
          </p15:clr>
        </p15:guide>
        <p15:guide id="5" pos="4007">
          <p15:clr>
            <a:srgbClr val="FBAE40"/>
          </p15:clr>
        </p15:guide>
        <p15:guide id="6" orient="horz" pos="317">
          <p15:clr>
            <a:srgbClr val="FBAE40"/>
          </p15:clr>
        </p15:guide>
        <p15:guide id="7" orient="horz" pos="551">
          <p15:clr>
            <a:srgbClr val="FBAE40"/>
          </p15:clr>
        </p15:guide>
        <p15:guide id="8" orient="horz" pos="102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358908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17">
          <p15:clr>
            <a:srgbClr val="FBAE40"/>
          </p15:clr>
        </p15:guide>
        <p15:guide id="3" pos="2563">
          <p15:clr>
            <a:srgbClr val="FBAE40"/>
          </p15:clr>
        </p15:guide>
        <p15:guide id="4" pos="2717">
          <p15:clr>
            <a:srgbClr val="FBAE40"/>
          </p15:clr>
        </p15:guide>
        <p15:guide id="5" pos="4964">
          <p15:clr>
            <a:srgbClr val="FBAE40"/>
          </p15:clr>
        </p15:guide>
        <p15:guide id="6" pos="5119">
          <p15:clr>
            <a:srgbClr val="FBAE40"/>
          </p15:clr>
        </p15:guide>
        <p15:guide id="7" pos="7364">
          <p15:clr>
            <a:srgbClr val="FBAE40"/>
          </p15:clr>
        </p15:guide>
        <p15:guide id="8" orient="horz" pos="551">
          <p15:clr>
            <a:srgbClr val="FBAE40"/>
          </p15:clr>
        </p15:guide>
        <p15:guide id="9" orient="horz" pos="1020">
          <p15:clr>
            <a:srgbClr val="FBAE40"/>
          </p15:clr>
        </p15:guide>
        <p15:guide id="10" orient="horz" pos="399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52435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2678">
          <p15:clr>
            <a:srgbClr val="FBAE40"/>
          </p15:clr>
        </p15:guide>
        <p15:guide id="6" orient="horz" pos="3004">
          <p15:clr>
            <a:srgbClr val="FBAE40"/>
          </p15:clr>
        </p15:guide>
        <p15:guide id="7" orient="horz" pos="3991">
          <p15:clr>
            <a:srgbClr val="FBAE40"/>
          </p15:clr>
        </p15:guide>
        <p15:guide id="8" pos="3682">
          <p15:clr>
            <a:srgbClr val="FBAE40"/>
          </p15:clr>
        </p15:guide>
        <p15:guide id="9" pos="4000">
          <p15:clr>
            <a:srgbClr val="FBAE40"/>
          </p15:clr>
        </p15:guide>
        <p15:guide id="10" pos="7364">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760315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17">
          <p15:clr>
            <a:srgbClr val="FBAE40"/>
          </p15:clr>
        </p15:guide>
        <p15:guide id="3" pos="2455">
          <p15:clr>
            <a:srgbClr val="FBAE40"/>
          </p15:clr>
        </p15:guide>
        <p15:guide id="4" pos="2773">
          <p15:clr>
            <a:srgbClr val="FBAE40"/>
          </p15:clr>
        </p15:guide>
        <p15:guide id="5" pos="4910">
          <p15:clr>
            <a:srgbClr val="FBAE40"/>
          </p15:clr>
        </p15:guide>
        <p15:guide id="6" pos="5227">
          <p15:clr>
            <a:srgbClr val="FBAE40"/>
          </p15:clr>
        </p15:guide>
        <p15:guide id="7" pos="7364">
          <p15:clr>
            <a:srgbClr val="FBAE40"/>
          </p15:clr>
        </p15:guide>
        <p15:guide id="8" orient="horz" pos="551">
          <p15:clr>
            <a:srgbClr val="FBAE40"/>
          </p15:clr>
        </p15:guide>
        <p15:guide id="9" orient="horz" pos="1019">
          <p15:clr>
            <a:srgbClr val="FBAE40"/>
          </p15:clr>
        </p15:guide>
        <p15:guide id="10" orient="horz" pos="2428">
          <p15:clr>
            <a:srgbClr val="FBAE40"/>
          </p15:clr>
        </p15:guide>
        <p15:guide id="11" orient="horz" pos="2743">
          <p15:clr>
            <a:srgbClr val="FBAE40"/>
          </p15:clr>
        </p15:guide>
        <p15:guide id="12" orient="horz" pos="399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744312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1">
          <p15:clr>
            <a:srgbClr val="FBAE40"/>
          </p15:clr>
        </p15:guide>
        <p15:guide id="5" orient="horz" pos="2110">
          <p15:clr>
            <a:srgbClr val="FBAE40"/>
          </p15:clr>
        </p15:guide>
        <p15:guide id="6" orient="horz" pos="2442">
          <p15:clr>
            <a:srgbClr val="FBAE40"/>
          </p15:clr>
        </p15:guide>
        <p15:guide id="7" orient="horz" pos="3990">
          <p15:clr>
            <a:srgbClr val="FBAE40"/>
          </p15:clr>
        </p15:guide>
        <p15:guide id="8" pos="1840">
          <p15:clr>
            <a:srgbClr val="FBAE40"/>
          </p15:clr>
        </p15:guide>
        <p15:guide id="9" pos="2159">
          <p15:clr>
            <a:srgbClr val="FBAE40"/>
          </p15:clr>
        </p15:guide>
        <p15:guide id="10" pos="3683">
          <p15:clr>
            <a:srgbClr val="FBAE40"/>
          </p15:clr>
        </p15:guide>
        <p15:guide id="11" pos="4000">
          <p15:clr>
            <a:srgbClr val="FBAE40"/>
          </p15:clr>
        </p15:guide>
        <p15:guide id="12" pos="5525">
          <p15:clr>
            <a:srgbClr val="FBAE40"/>
          </p15:clr>
        </p15:guide>
        <p15:guide id="13" pos="5842">
          <p15:clr>
            <a:srgbClr val="FBAE40"/>
          </p15:clr>
        </p15:guide>
        <p15:guide id="14" pos="7364">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2154905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1008985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7"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 blue">
    <p:bg>
      <p:bgPr>
        <a:solidFill>
          <a:srgbClr val="00195A"/>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4091885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779884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991">
          <p15:clr>
            <a:srgbClr val="FBAE40"/>
          </p15:clr>
        </p15:guide>
        <p15:guide id="3" pos="4786">
          <p15:clr>
            <a:srgbClr val="FBAE40"/>
          </p15:clr>
        </p15:guide>
        <p15:guide id="4" pos="5119">
          <p15:clr>
            <a:srgbClr val="FBAE40"/>
          </p15:clr>
        </p15:guide>
        <p15:guide id="5" orient="horz" pos="317">
          <p15:clr>
            <a:srgbClr val="FBAE40"/>
          </p15:clr>
        </p15:guide>
        <p15:guide id="6" orient="horz" pos="551">
          <p15:clr>
            <a:srgbClr val="FBAE40"/>
          </p15:clr>
        </p15:guide>
        <p15:guide id="7" orient="horz" pos="102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7588" y="0"/>
            <a:ext cx="6097587"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1/2"/>
          <p:cNvSpPr>
            <a:spLocks noGrp="1"/>
          </p:cNvSpPr>
          <p:nvPr>
            <p:ph type="body" sz="quarter" idx="11" hasCustomPrompt="1"/>
          </p:nvPr>
        </p:nvSpPr>
        <p:spPr bwMode="black">
          <a:xfrm>
            <a:off x="503999" y="1620000"/>
            <a:ext cx="511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2" name="Title"/>
          <p:cNvSpPr>
            <a:spLocks noGrp="1"/>
          </p:cNvSpPr>
          <p:nvPr>
            <p:ph type="title" hasCustomPrompt="1"/>
          </p:nvPr>
        </p:nvSpPr>
        <p:spPr>
          <a:xfrm>
            <a:off x="504001" y="504000"/>
            <a:ext cx="511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593401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1">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3538">
          <p15:clr>
            <a:srgbClr val="FBAE40"/>
          </p15:clr>
        </p15:guide>
        <p15:guide id="7" pos="317">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full image"/>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3124985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75789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1020">
          <p15:clr>
            <a:srgbClr val="FBAE40"/>
          </p15:clr>
        </p15:guide>
        <p15:guide id="3" pos="3674">
          <p15:clr>
            <a:srgbClr val="FBAE40"/>
          </p15:clr>
        </p15:guide>
        <p15:guide id="4" pos="4008">
          <p15:clr>
            <a:srgbClr val="FBAE40"/>
          </p15:clr>
        </p15:guide>
        <p15:guide id="5" pos="7364">
          <p15:clr>
            <a:srgbClr val="FBAE40"/>
          </p15:clr>
        </p15:guide>
        <p15:guide id="6" orient="horz" pos="317">
          <p15:clr>
            <a:srgbClr val="FBAE40"/>
          </p15:clr>
        </p15:guide>
        <p15:guide id="7" orient="horz" pos="551">
          <p15:clr>
            <a:srgbClr val="FBAE40"/>
          </p15:clr>
        </p15:guide>
        <p15:guide id="8" orient="horz" pos="399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161780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17">
          <p15:clr>
            <a:srgbClr val="FBAE40"/>
          </p15:clr>
        </p15:guide>
        <p15:guide id="3" orient="horz" pos="551">
          <p15:clr>
            <a:srgbClr val="FBAE40"/>
          </p15:clr>
        </p15:guide>
        <p15:guide id="4" orient="horz" pos="1020">
          <p15:clr>
            <a:srgbClr val="FBAE40"/>
          </p15:clr>
        </p15:guide>
        <p15:guide id="5" orient="horz" pos="3991">
          <p15:clr>
            <a:srgbClr val="FBAE40"/>
          </p15:clr>
        </p15:guide>
        <p15:guide id="6" pos="7364">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20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Blank_no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9722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27200" y="5994000"/>
            <a:ext cx="1963636" cy="360000"/>
          </a:xfrm>
          <a:prstGeom prst="rect">
            <a:avLst/>
          </a:prstGeom>
        </p:spPr>
      </p:pic>
      <p:sp>
        <p:nvSpPr>
          <p:cNvPr id="93" name="Contact information"/>
          <p:cNvSpPr>
            <a:spLocks noGrp="1"/>
          </p:cNvSpPr>
          <p:nvPr>
            <p:ph type="body" sz="quarter" idx="10" hasCustomPrompt="1"/>
          </p:nvPr>
        </p:nvSpPr>
        <p:spPr>
          <a:xfrm>
            <a:off x="504000" y="2905487"/>
            <a:ext cx="5593588"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a:t>Contact information:</a:t>
            </a:r>
          </a:p>
          <a:p>
            <a:pPr lvl="1"/>
            <a:r>
              <a:rPr lang="en-US"/>
              <a:t>F name L name</a:t>
            </a:r>
          </a:p>
          <a:p>
            <a:pPr lvl="1"/>
            <a:r>
              <a:rPr lang="en-US"/>
              <a:t>Title</a:t>
            </a:r>
          </a:p>
          <a:p>
            <a:pPr lvl="1"/>
            <a:r>
              <a:rPr lang="en-US"/>
              <a:t>Address</a:t>
            </a:r>
          </a:p>
          <a:p>
            <a:pPr lvl="1"/>
            <a:r>
              <a:rPr lang="en-US"/>
              <a:t>Phone number</a:t>
            </a:r>
          </a:p>
        </p:txBody>
      </p:sp>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a:t>Thank you.</a:t>
            </a:r>
            <a:endParaRPr lang="de-DE"/>
          </a:p>
        </p:txBody>
      </p:sp>
    </p:spTree>
    <p:extLst>
      <p:ext uri="{BB962C8B-B14F-4D97-AF65-F5344CB8AC3E}">
        <p14:creationId xmlns:p14="http://schemas.microsoft.com/office/powerpoint/2010/main" val="132816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pos="7364">
          <p15:clr>
            <a:srgbClr val="FBAE40"/>
          </p15:clr>
        </p15:guide>
        <p15:guide id="2" orient="horz" pos="924">
          <p15:clr>
            <a:srgbClr val="FBAE40"/>
          </p15:clr>
        </p15:guide>
        <p15:guide id="4" orient="horz" pos="1830">
          <p15:clr>
            <a:srgbClr val="FBAE40"/>
          </p15:clr>
        </p15:guide>
        <p15:guide id="5" orient="horz" pos="4000">
          <p15:clr>
            <a:srgbClr val="FBAE40"/>
          </p15:clr>
        </p15:guide>
        <p15:guide id="6" pos="317">
          <p15:clr>
            <a:srgbClr val="FBAE40"/>
          </p15:clr>
        </p15:guide>
        <p15:guide id="8" pos="3841">
          <p15:clr>
            <a:srgbClr val="FBAE40"/>
          </p15:clr>
        </p15:guide>
        <p15:guide id="9" orient="horz" pos="318">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pic>
        <p:nvPicPr>
          <p:cNvPr id="19" name="SAP Logo" descr="SAP Logo" title="SAP Logo"/>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27200" y="5994000"/>
            <a:ext cx="1963636" cy="360000"/>
          </a:xfrm>
          <a:prstGeom prst="rect">
            <a:avLst/>
          </a:prstGeom>
        </p:spPr>
      </p:pic>
      <p:sp>
        <p:nvSpPr>
          <p:cNvPr id="30" name="Copyright information English"/>
          <p:cNvSpPr txBox="1"/>
          <p:nvPr userDrawn="1"/>
        </p:nvSpPr>
        <p:spPr bwMode="black">
          <a:xfrm>
            <a:off x="50399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3"/>
              </a:rPr>
              <a:t>www.sap.com/copyright</a:t>
            </a:r>
            <a:r>
              <a:rPr lang="en-US" sz="800" kern="1200">
                <a:solidFill>
                  <a:schemeClr val="tx1"/>
                </a:solidFill>
                <a:latin typeface="Arial"/>
                <a:ea typeface="Arial Unicode MS" panose="020B0604020202020204" pitchFamily="34" charset="-128"/>
                <a:cs typeface="+mn-cs"/>
              </a:rPr>
              <a:t> for additional trademark information and notices.</a:t>
            </a:r>
          </a:p>
        </p:txBody>
      </p:sp>
      <p:sp>
        <p:nvSpPr>
          <p:cNvPr id="31" name="www.sap.com - contact SAP link">
            <a:hlinkClick r:id="rId4"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/contactsap</a:t>
            </a:r>
          </a:p>
        </p:txBody>
      </p:sp>
      <p:pic>
        <p:nvPicPr>
          <p:cNvPr id="13" name="Linkedin icon with link" descr="Linkedin icon " title="Linkedin icon ">
            <a:hlinkClick r:id="rId5"/>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273143" y="1751480"/>
            <a:ext cx="363600" cy="363600"/>
          </a:xfrm>
          <a:prstGeom prst="ellipse">
            <a:avLst/>
          </a:prstGeom>
        </p:spPr>
      </p:pic>
      <p:pic>
        <p:nvPicPr>
          <p:cNvPr id="14" name="YouTube icon with link">
            <a:hlinkClick r:id="rId7"/>
          </p:cNvPr>
          <p:cNvPicPr>
            <a:picLocks noChangeAspect="1"/>
          </p:cNvPicPr>
          <p:nvPr userDrawn="1"/>
        </p:nvPicPr>
        <p:blipFill rotWithShape="1">
          <a:blip r:embed="rId8" cstate="email">
            <a:extLst>
              <a:ext uri="{28A0092B-C50C-407E-A947-70E740481C1C}">
                <a14:useLocalDpi xmlns:a14="http://schemas.microsoft.com/office/drawing/2010/main"/>
              </a:ext>
            </a:extLst>
          </a:blip>
          <a:srcRect l="13793" t="1405" r="17847" b="2165"/>
          <a:stretch/>
        </p:blipFill>
        <p:spPr>
          <a:xfrm>
            <a:off x="1682827" y="1751480"/>
            <a:ext cx="364501" cy="363600"/>
          </a:xfrm>
          <a:prstGeom prst="ellipse">
            <a:avLst/>
          </a:prstGeom>
        </p:spPr>
      </p:pic>
      <p:pic>
        <p:nvPicPr>
          <p:cNvPr id="15" name="Twitter icon with link" descr="Twitter icon" title="Twitter icon">
            <a:hlinkClick r:id="rId9"/>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093412" y="1751480"/>
            <a:ext cx="363600" cy="363600"/>
          </a:xfrm>
          <a:prstGeom prst="ellipse">
            <a:avLst/>
          </a:prstGeom>
        </p:spPr>
      </p:pic>
      <p:pic>
        <p:nvPicPr>
          <p:cNvPr id="16" name="Facebook icon with link">
            <a:hlinkClick r:id="rId11"/>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503997" y="1751480"/>
            <a:ext cx="363600" cy="363600"/>
          </a:xfrm>
          <a:prstGeom prst="rect">
            <a:avLst/>
          </a:prstGeom>
        </p:spPr>
      </p:pic>
      <p:sp>
        <p:nvSpPr>
          <p:cNvPr id="37" name="Follow all of SAP"/>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spTree>
    <p:extLst>
      <p:ext uri="{BB962C8B-B14F-4D97-AF65-F5344CB8AC3E}">
        <p14:creationId xmlns:p14="http://schemas.microsoft.com/office/powerpoint/2010/main" val="1202288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46674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pic>
        <p:nvPicPr>
          <p:cNvPr id="19" name="SAP Logo" descr="SAP Logo" title="SAP Logo"/>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27200" y="5994000"/>
            <a:ext cx="1963636" cy="360000"/>
          </a:xfrm>
          <a:prstGeom prst="rect">
            <a:avLst/>
          </a:prstGeom>
        </p:spPr>
      </p:pic>
      <p:sp>
        <p:nvSpPr>
          <p:cNvPr id="27" name="Copyright information-German"/>
          <p:cNvSpPr txBox="1"/>
          <p:nvPr userDrawn="1"/>
        </p:nvSpPr>
        <p:spPr bwMode="black">
          <a:xfrm>
            <a:off x="503238" y="2645292"/>
            <a:ext cx="6076808"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2019 SAP SE </a:t>
            </a:r>
            <a:r>
              <a:rPr lang="de-DE" sz="800" b="0" noProof="0"/>
              <a:t>oder ein SAP-Konzernunternehmen. Alle Rechte vorbehalten</a:t>
            </a:r>
            <a:r>
              <a:rPr lang="en-US" sz="800" b="0" noProof="0"/>
              <a:t>.</a:t>
            </a:r>
            <a:endParaRPr lang="de-DE" sz="800" kern="0">
              <a:ea typeface="Arial Unicode MS" pitchFamily="34" charset="-128"/>
              <a:cs typeface="Arial Unicode MS" pitchFamily="34" charset="-128"/>
            </a:endParaRPr>
          </a:p>
          <a:p>
            <a:pPr>
              <a:spcBef>
                <a:spcPts val="600"/>
              </a:spcBef>
            </a:pPr>
            <a:r>
              <a:rPr lang="de-DE" sz="800" kern="1200" noProof="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600"/>
              </a:spcBef>
            </a:pPr>
            <a:r>
              <a:rPr lang="de-DE" sz="800" kern="1200" noProof="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600"/>
              </a:spcBef>
            </a:pPr>
            <a:r>
              <a:rPr lang="de-DE" sz="800" kern="1200" noProof="0">
                <a:solidFill>
                  <a:schemeClr val="tx1"/>
                </a:solidFill>
                <a:effectLst/>
                <a:latin typeface="Arial"/>
                <a:ea typeface="+mn-ea"/>
                <a:cs typeface="+mn-cs"/>
              </a:rPr>
              <a:t>Die vorliegenden Unterlagen werden von der SAP SE oder einem SAP-Konzernunternehmen bereitgestellt und dienen ausschließlich zu Informationszwecken. Die SAP SE oder ihre Konzernunternehmen übernehmen keinerlei Haftung oder Gewährleistung für Fehler oder Unvollständigkeiten in dieser Publikation. 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600"/>
              </a:spcBef>
            </a:pPr>
            <a:r>
              <a:rPr lang="de-DE" sz="800" kern="1200" noProof="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600"/>
              </a:spcBef>
            </a:pPr>
            <a:r>
              <a:rPr lang="de-DE" sz="800" kern="1200" noProof="0">
                <a:solidFill>
                  <a:schemeClr val="tx1"/>
                </a:solidFill>
                <a:effectLst/>
                <a:latin typeface="Arial"/>
                <a:ea typeface="+mn-ea"/>
                <a:cs typeface="+mn-cs"/>
              </a:rPr>
              <a:t>SAP und andere in diesem Dokument erwähnte Produkte und Dienstleistungen von SAP sowie die dazugehörigen Logos sind Marken oder eingetragene Marken der SAP SE (oder von einem SAP-Konzernunternehmen) in Deutschland und verschiedenen anderen Ländern weltweit.</a:t>
            </a:r>
            <a:r>
              <a:rPr lang="de-DE" sz="800" kern="1200" baseline="0" noProof="0">
                <a:solidFill>
                  <a:schemeClr val="tx1"/>
                </a:solidFill>
                <a:effectLst/>
                <a:latin typeface="Arial"/>
                <a:ea typeface="+mn-ea"/>
                <a:cs typeface="+mn-cs"/>
              </a:rPr>
              <a:t> </a:t>
            </a:r>
            <a:r>
              <a:rPr lang="de-DE" sz="800" kern="1200" noProof="0">
                <a:solidFill>
                  <a:schemeClr val="tx1"/>
                </a:solidFill>
                <a:effectLst/>
                <a:latin typeface="Arial"/>
                <a:ea typeface="+mn-ea"/>
                <a:cs typeface="+mn-cs"/>
              </a:rPr>
              <a:t>Alle anderen Namen von Produkten und Dienstleistungen sind Marken der jeweiligen Firmen. </a:t>
            </a:r>
          </a:p>
          <a:p>
            <a:pPr>
              <a:spcBef>
                <a:spcPts val="600"/>
              </a:spcBef>
            </a:pPr>
            <a:r>
              <a:rPr lang="de-DE" sz="800" kern="1200" noProof="0">
                <a:solidFill>
                  <a:schemeClr val="tx1"/>
                </a:solidFill>
                <a:effectLst/>
                <a:latin typeface="Arial"/>
                <a:ea typeface="+mn-ea"/>
                <a:cs typeface="+mn-cs"/>
              </a:rPr>
              <a:t>Zusätzliche Informationen zur Marke und Vermerke finden Sie auf der Seite </a:t>
            </a:r>
            <a:r>
              <a:rPr lang="de-DE" sz="800" kern="1200" noProof="0">
                <a:solidFill>
                  <a:schemeClr val="tx1"/>
                </a:solidFill>
                <a:effectLst/>
                <a:latin typeface="Arial"/>
                <a:ea typeface="+mn-ea"/>
                <a:cs typeface="+mn-cs"/>
                <a:hlinkClick r:id="rId3"/>
              </a:rPr>
              <a:t>www.sap.com/corporate/de/legal/copyright.html</a:t>
            </a:r>
            <a:r>
              <a:rPr lang="de-DE" sz="800" kern="1200" noProof="0">
                <a:solidFill>
                  <a:schemeClr val="tx1"/>
                </a:solidFill>
                <a:effectLst/>
                <a:latin typeface="Arial"/>
                <a:ea typeface="+mn-ea"/>
                <a:cs typeface="+mn-cs"/>
              </a:rPr>
              <a:t>.</a:t>
            </a:r>
          </a:p>
        </p:txBody>
      </p:sp>
      <p:sp>
        <p:nvSpPr>
          <p:cNvPr id="16" name="Copyright information">
            <a:hlinkClick r:id="rId4" tooltip="www.sap.com/contactsap"/>
          </p:cNvPr>
          <p:cNvSpPr txBox="1"/>
          <p:nvPr userDrawn="1"/>
        </p:nvSpPr>
        <p:spPr bwMode="black">
          <a:xfrm>
            <a:off x="503238" y="2461398"/>
            <a:ext cx="258064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www.sap.com/germany</a:t>
            </a:r>
            <a:r>
              <a:rPr lang="en-US" sz="1100" b="1" kern="1200">
                <a:solidFill>
                  <a:schemeClr val="tx1"/>
                </a:solidFill>
                <a:latin typeface="Arial"/>
                <a:ea typeface="Arial Unicode MS" panose="020B0604020202020204" pitchFamily="34" charset="-128"/>
                <a:cs typeface="+mn-cs"/>
              </a:rPr>
              <a:t>/contactsap</a:t>
            </a:r>
          </a:p>
        </p:txBody>
      </p:sp>
      <p:pic>
        <p:nvPicPr>
          <p:cNvPr id="12" name="Linkedin icon with link" descr="Linkedin icon " title="Linkedin icon ">
            <a:hlinkClick r:id="rId5"/>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273143" y="1751480"/>
            <a:ext cx="363600" cy="363600"/>
          </a:xfrm>
          <a:prstGeom prst="ellipse">
            <a:avLst/>
          </a:prstGeom>
        </p:spPr>
      </p:pic>
      <p:pic>
        <p:nvPicPr>
          <p:cNvPr id="13" name="YouTube icon with link">
            <a:hlinkClick r:id="rId7"/>
          </p:cNvPr>
          <p:cNvPicPr>
            <a:picLocks noChangeAspect="1"/>
          </p:cNvPicPr>
          <p:nvPr userDrawn="1"/>
        </p:nvPicPr>
        <p:blipFill rotWithShape="1">
          <a:blip r:embed="rId8" cstate="email">
            <a:extLst>
              <a:ext uri="{28A0092B-C50C-407E-A947-70E740481C1C}">
                <a14:useLocalDpi xmlns:a14="http://schemas.microsoft.com/office/drawing/2010/main"/>
              </a:ext>
            </a:extLst>
          </a:blip>
          <a:srcRect l="13793" t="1405" r="17847" b="2165"/>
          <a:stretch/>
        </p:blipFill>
        <p:spPr>
          <a:xfrm>
            <a:off x="1682827" y="1751480"/>
            <a:ext cx="364501" cy="363600"/>
          </a:xfrm>
          <a:prstGeom prst="ellipse">
            <a:avLst/>
          </a:prstGeom>
        </p:spPr>
      </p:pic>
      <p:pic>
        <p:nvPicPr>
          <p:cNvPr id="14" name="Twitter icon with link" descr="Twitter icon" title="Twitter icon">
            <a:hlinkClick r:id="rId9"/>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093412" y="1751480"/>
            <a:ext cx="363600" cy="363600"/>
          </a:xfrm>
          <a:prstGeom prst="ellipse">
            <a:avLst/>
          </a:prstGeom>
        </p:spPr>
      </p:pic>
      <p:pic>
        <p:nvPicPr>
          <p:cNvPr id="15" name="Facebook icon with link">
            <a:hlinkClick r:id="rId11"/>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503997" y="1751480"/>
            <a:ext cx="363600" cy="363600"/>
          </a:xfrm>
          <a:prstGeom prst="rect">
            <a:avLst/>
          </a:prstGeom>
        </p:spPr>
      </p:pic>
      <p:sp>
        <p:nvSpPr>
          <p:cNvPr id="26" name="SAP folgen auf"/>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de-DE" sz="1100" b="0" kern="1200" noProof="0">
                <a:solidFill>
                  <a:schemeClr val="tx1"/>
                </a:solidFill>
                <a:latin typeface="Arial"/>
                <a:ea typeface="Arial Unicode MS" panose="020B0604020202020204" pitchFamily="34" charset="-128"/>
                <a:cs typeface="+mn-cs"/>
              </a:rPr>
              <a:t>SAP folgen auf</a:t>
            </a:r>
          </a:p>
        </p:txBody>
      </p:sp>
    </p:spTree>
    <p:extLst>
      <p:ext uri="{BB962C8B-B14F-4D97-AF65-F5344CB8AC3E}">
        <p14:creationId xmlns:p14="http://schemas.microsoft.com/office/powerpoint/2010/main" val="4188542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userDrawn="1">
  <p:cSld name="Title with Image Opt.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82729BEC-329F-4A44-936C-4626143FBE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2226" y="-1"/>
            <a:ext cx="12239626" cy="3425371"/>
          </a:xfrm>
          <a:prstGeom prst="rect">
            <a:avLst/>
          </a:prstGeom>
        </p:spPr>
      </p:pic>
      <p:sp>
        <p:nvSpPr>
          <p:cNvPr id="13" name="Classification"/>
          <p:cNvSpPr txBox="1"/>
          <p:nvPr userDrawn="1"/>
        </p:nvSpPr>
        <p:spPr>
          <a:xfrm>
            <a:off x="496889" y="5769668"/>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INTERNAL</a:t>
            </a:r>
          </a:p>
        </p:txBody>
      </p:sp>
      <p:sp>
        <p:nvSpPr>
          <p:cNvPr id="19" name="Speaker"/>
          <p:cNvSpPr>
            <a:spLocks noGrp="1"/>
          </p:cNvSpPr>
          <p:nvPr userDrawn="1">
            <p:ph type="subTitle" idx="1" hasCustomPrompt="1"/>
          </p:nvPr>
        </p:nvSpPr>
        <p:spPr bwMode="gray">
          <a:xfrm>
            <a:off x="496888" y="5130491"/>
            <a:ext cx="11205989"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 </a:t>
            </a:r>
            <a:br>
              <a:rPr lang="en-US"/>
            </a:br>
            <a:r>
              <a:rPr lang="en-US"/>
              <a:t>Month 00, 2019 </a:t>
            </a:r>
          </a:p>
        </p:txBody>
      </p:sp>
      <p:sp>
        <p:nvSpPr>
          <p:cNvPr id="20" name="Presentation Title"/>
          <p:cNvSpPr>
            <a:spLocks noGrp="1"/>
          </p:cNvSpPr>
          <p:nvPr userDrawn="1">
            <p:ph type="body" sz="quarter" idx="14" hasCustomPrompt="1"/>
          </p:nvPr>
        </p:nvSpPr>
        <p:spPr>
          <a:xfrm>
            <a:off x="496888" y="4024430"/>
            <a:ext cx="11204318" cy="997196"/>
          </a:xfrm>
        </p:spPr>
        <p:txBody>
          <a:bodyPr wrap="square">
            <a:spAutoFit/>
          </a:bodyPr>
          <a:lstStyle>
            <a:lvl1pPr>
              <a:lnSpc>
                <a:spcPct val="90000"/>
              </a:lnSpc>
              <a:spcBef>
                <a:spcPts val="0"/>
              </a:spcBef>
              <a:defRPr sz="3600" b="1" baseline="0"/>
            </a:lvl1pPr>
          </a:lstStyle>
          <a:p>
            <a:pPr lvl="0"/>
            <a:r>
              <a:rPr lang="en-US"/>
              <a:t>Presentation Title </a:t>
            </a:r>
            <a:br>
              <a:rPr lang="en-US"/>
            </a:br>
            <a:r>
              <a:rPr lang="en-US"/>
              <a:t>Goes Here and Here.</a:t>
            </a:r>
          </a:p>
        </p:txBody>
      </p:sp>
      <p:pic>
        <p:nvPicPr>
          <p:cNvPr id="14" name="Picture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93970" y="3646672"/>
            <a:ext cx="1204227" cy="216000"/>
          </a:xfrm>
          <a:prstGeom prst="rect">
            <a:avLst/>
          </a:prstGeom>
        </p:spPr>
      </p:pic>
      <p:pic>
        <p:nvPicPr>
          <p:cNvPr id="12" name="SAP Logo" descr="SAP Logo" title="SAP Logo"/>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736547" y="6144600"/>
            <a:ext cx="1964659" cy="360000"/>
          </a:xfrm>
          <a:prstGeom prst="rect">
            <a:avLst/>
          </a:prstGeom>
        </p:spPr>
      </p:pic>
    </p:spTree>
    <p:extLst>
      <p:ext uri="{BB962C8B-B14F-4D97-AF65-F5344CB8AC3E}">
        <p14:creationId xmlns:p14="http://schemas.microsoft.com/office/powerpoint/2010/main" val="4170173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pos="311">
          <p15:clr>
            <a:srgbClr val="FBAE40"/>
          </p15:clr>
        </p15:guide>
        <p15:guide id="4" pos="7367">
          <p15:clr>
            <a:srgbClr val="FBAE40"/>
          </p15:clr>
        </p15:guide>
        <p15:guide id="5" orient="horz" pos="3984">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Title, Text and Image: 3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4200548"/>
            <a:ext cx="3466497"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02788"/>
            <a:ext cx="3466498"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7" name="Text placeholder - column 2"/>
          <p:cNvSpPr>
            <a:spLocks noGrp="1"/>
          </p:cNvSpPr>
          <p:nvPr>
            <p:ph type="body" sz="quarter" idx="13" hasCustomPrompt="1"/>
          </p:nvPr>
        </p:nvSpPr>
        <p:spPr>
          <a:xfrm>
            <a:off x="8224676" y="4200548"/>
            <a:ext cx="3476530"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8224676" y="1602788"/>
            <a:ext cx="347653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9" name="Text placeholder - column 2"/>
          <p:cNvSpPr>
            <a:spLocks noGrp="1"/>
          </p:cNvSpPr>
          <p:nvPr>
            <p:ph type="body" sz="quarter" idx="15" hasCustomPrompt="1"/>
          </p:nvPr>
        </p:nvSpPr>
        <p:spPr>
          <a:xfrm>
            <a:off x="4359322" y="4200548"/>
            <a:ext cx="3476530" cy="2124052"/>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4359322" y="1602788"/>
            <a:ext cx="347653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11" name="Title Placeholder 1"/>
          <p:cNvSpPr>
            <a:spLocks noGrp="1"/>
          </p:cNvSpPr>
          <p:nvPr>
            <p:ph type="title"/>
          </p:nvPr>
        </p:nvSpPr>
        <p:spPr bwMode="gray">
          <a:xfrm>
            <a:off x="496889" y="533400"/>
            <a:ext cx="11204317" cy="381000"/>
          </a:xfrm>
          <a:prstGeom prst="rect">
            <a:avLst/>
          </a:prstGeom>
        </p:spPr>
        <p:txBody>
          <a:bodyPr vert="horz" wrap="square" lIns="0" tIns="0" rIns="0" bIns="0" rtlCol="0" anchor="t" anchorCtr="0">
            <a:spAutoFit/>
          </a:bodyPr>
          <a:lstStyle/>
          <a:p>
            <a:r>
              <a:rPr lang="en-US" noProof="0"/>
              <a:t>Click to edit Master title style</a:t>
            </a:r>
          </a:p>
        </p:txBody>
      </p:sp>
    </p:spTree>
    <p:extLst>
      <p:ext uri="{BB962C8B-B14F-4D97-AF65-F5344CB8AC3E}">
        <p14:creationId xmlns:p14="http://schemas.microsoft.com/office/powerpoint/2010/main" val="492823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938">
          <p15:clr>
            <a:srgbClr val="FBAE40"/>
          </p15:clr>
        </p15:guide>
        <p15:guide id="3" pos="306">
          <p15:clr>
            <a:srgbClr val="FBAE40"/>
          </p15:clr>
        </p15:guide>
        <p15:guide id="4" pos="7368">
          <p15:clr>
            <a:srgbClr val="FBAE40"/>
          </p15:clr>
        </p15:guide>
        <p15:guide id="5" pos="2502">
          <p15:clr>
            <a:srgbClr val="FBAE40"/>
          </p15:clr>
        </p15:guide>
        <p15:guide id="6" pos="2736">
          <p15:clr>
            <a:srgbClr val="FBAE40"/>
          </p15:clr>
        </p15:guide>
        <p15:guide id="7" pos="5178">
          <p15:clr>
            <a:srgbClr val="FBAE40"/>
          </p15:clr>
        </p15:guide>
        <p15:guide id="8" orient="horz" pos="336">
          <p15:clr>
            <a:srgbClr val="FBAE40"/>
          </p15:clr>
        </p15:guide>
        <p15:guide id="9" orient="horz" pos="576">
          <p15:clr>
            <a:srgbClr val="FBAE40"/>
          </p15:clr>
        </p15:guide>
        <p15:guide id="10" orient="horz" pos="1008">
          <p15:clr>
            <a:srgbClr val="FBAE40"/>
          </p15:clr>
        </p15:guide>
        <p15:guide id="11" orient="horz" pos="2418">
          <p15:clr>
            <a:srgbClr val="FBAE40"/>
          </p15:clr>
        </p15:guide>
        <p15:guide id="12" orient="horz" pos="2646">
          <p15:clr>
            <a:srgbClr val="FBAE40"/>
          </p15:clr>
        </p15:guide>
        <p15:guide id="13" orient="horz" pos="3984">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Blank with Placeholder">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a:t>Click to Add Title</a:t>
            </a:r>
          </a:p>
        </p:txBody>
      </p:sp>
      <p:sp>
        <p:nvSpPr>
          <p:cNvPr id="6" name="Text Placeholder 2"/>
          <p:cNvSpPr>
            <a:spLocks noGrp="1"/>
          </p:cNvSpPr>
          <p:nvPr>
            <p:ph idx="1"/>
          </p:nvPr>
        </p:nvSpPr>
        <p:spPr>
          <a:xfrm>
            <a:off x="489078" y="999744"/>
            <a:ext cx="11221255" cy="5328507"/>
          </a:xfrm>
          <a:prstGeom prst="rect">
            <a:avLst/>
          </a:prstGeom>
        </p:spPr>
        <p:txBody>
          <a:bodyPr vert="horz" lIns="0" tIns="0" rIns="0" bIns="0" rtlCol="0" anchor="t" anchorCtr="0">
            <a:noAutofit/>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4014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a:t>Click to Add Title</a:t>
            </a:r>
          </a:p>
        </p:txBody>
      </p:sp>
    </p:spTree>
    <p:extLst>
      <p:ext uri="{BB962C8B-B14F-4D97-AF65-F5344CB8AC3E}">
        <p14:creationId xmlns:p14="http://schemas.microsoft.com/office/powerpoint/2010/main" val="33913865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a:t>Click to Add Title</a:t>
            </a:r>
          </a:p>
        </p:txBody>
      </p:sp>
    </p:spTree>
    <p:extLst>
      <p:ext uri="{BB962C8B-B14F-4D97-AF65-F5344CB8AC3E}">
        <p14:creationId xmlns:p14="http://schemas.microsoft.com/office/powerpoint/2010/main" val="9594907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Slide 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89085" y="227948"/>
            <a:ext cx="11248778" cy="851544"/>
          </a:xfrm>
          <a:prstGeom prst="rect">
            <a:avLst/>
          </a:prstGeom>
        </p:spPr>
        <p:txBody>
          <a:bodyPr vert="horz" lIns="0" tIns="0" rIns="0" bIns="0" rtlCol="0" anchor="b" anchorCtr="0">
            <a:noAutofit/>
          </a:bodyPr>
          <a:lstStyle>
            <a:lvl1pP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408508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7" name="Content Placeholder 3"/>
          <p:cNvSpPr>
            <a:spLocks noGrp="1"/>
          </p:cNvSpPr>
          <p:nvPr>
            <p:ph sz="half" idx="2"/>
          </p:nvPr>
        </p:nvSpPr>
        <p:spPr>
          <a:xfrm>
            <a:off x="487807" y="1682496"/>
            <a:ext cx="11218291" cy="4547616"/>
          </a:xfr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Placeholder 1"/>
          <p:cNvSpPr>
            <a:spLocks noGrp="1"/>
          </p:cNvSpPr>
          <p:nvPr>
            <p:ph type="title" hasCustomPrompt="1"/>
          </p:nvPr>
        </p:nvSpPr>
        <p:spPr>
          <a:xfrm>
            <a:off x="486958" y="243840"/>
            <a:ext cx="11221256" cy="425760"/>
          </a:xfrm>
          <a:prstGeom prst="rect">
            <a:avLst/>
          </a:prstGeom>
        </p:spPr>
        <p:txBody>
          <a:bodyPr vert="horz" wrap="square" lIns="0" tIns="0" rIns="0" bIns="0" rtlCol="0" anchor="t" anchorCtr="0">
            <a:noAutofit/>
          </a:bodyPr>
          <a:lstStyle/>
          <a:p>
            <a:r>
              <a:rPr lang="en-US"/>
              <a:t>Click to Add Title </a:t>
            </a:r>
          </a:p>
        </p:txBody>
      </p:sp>
      <p:sp>
        <p:nvSpPr>
          <p:cNvPr id="9" name="Text Placeholder 2"/>
          <p:cNvSpPr>
            <a:spLocks noGrp="1"/>
          </p:cNvSpPr>
          <p:nvPr>
            <p:ph type="body" idx="1" hasCustomPrompt="1"/>
          </p:nvPr>
        </p:nvSpPr>
        <p:spPr>
          <a:xfrm>
            <a:off x="486958" y="748454"/>
            <a:ext cx="11229722" cy="602751"/>
          </a:xfrm>
          <a:prstGeom prst="rect">
            <a:avLst/>
          </a:prstGeom>
        </p:spPr>
        <p:txBody>
          <a:bodyPr lIns="0" tIns="0" rIns="0" bIns="0" anchor="t" anchorCtr="0">
            <a:noAutofit/>
          </a:bodyPr>
          <a:lstStyle>
            <a:lvl1pPr marL="0" indent="2133547">
              <a:lnSpc>
                <a:spcPct val="100000"/>
              </a:lnSpc>
              <a:spcBef>
                <a:spcPts val="0"/>
              </a:spcBef>
              <a:spcAft>
                <a:spcPts val="0"/>
              </a:spcAft>
              <a:buNone/>
              <a:tabLst/>
              <a:defRPr sz="1867" b="0" i="0" baseline="0">
                <a:solidFill>
                  <a:schemeClr val="accent2"/>
                </a:solidFill>
                <a:latin typeface="Open Sans Light" charset="0"/>
                <a:ea typeface="Open Sans Light" charset="0"/>
                <a:cs typeface="Open Sans Light"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text</a:t>
            </a:r>
            <a:br>
              <a:rPr lang="en-US"/>
            </a:br>
            <a:endParaRPr lang="en-US"/>
          </a:p>
        </p:txBody>
      </p:sp>
    </p:spTree>
    <p:extLst>
      <p:ext uri="{BB962C8B-B14F-4D97-AF65-F5344CB8AC3E}">
        <p14:creationId xmlns:p14="http://schemas.microsoft.com/office/powerpoint/2010/main" val="862433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sp>
        <p:nvSpPr>
          <p:cNvPr id="4" name="Title Placeholder 1"/>
          <p:cNvSpPr>
            <a:spLocks noGrp="1"/>
          </p:cNvSpPr>
          <p:nvPr>
            <p:ph type="title" hasCustomPrompt="1"/>
          </p:nvPr>
        </p:nvSpPr>
        <p:spPr>
          <a:xfrm>
            <a:off x="486958" y="243840"/>
            <a:ext cx="11221256" cy="426720"/>
          </a:xfrm>
          <a:prstGeom prst="rect">
            <a:avLst/>
          </a:prstGeom>
        </p:spPr>
        <p:txBody>
          <a:bodyPr vert="horz" wrap="square" lIns="0" tIns="0" rIns="0" bIns="0" rtlCol="0" anchor="t" anchorCtr="0">
            <a:noAutofit/>
          </a:bodyPr>
          <a:lstStyle>
            <a:lvl1pPr>
              <a:defRPr baseline="0"/>
            </a:lvl1pPr>
          </a:lstStyle>
          <a:p>
            <a:r>
              <a:rPr lang="en-US"/>
              <a:t>Click to Add Title</a:t>
            </a:r>
          </a:p>
        </p:txBody>
      </p:sp>
    </p:spTree>
    <p:extLst>
      <p:ext uri="{BB962C8B-B14F-4D97-AF65-F5344CB8AC3E}">
        <p14:creationId xmlns:p14="http://schemas.microsoft.com/office/powerpoint/2010/main" val="17842033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_Content - Blue Header Invers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6D81527F-CDA9-45FA-999F-59F6C793E810}"/>
              </a:ext>
            </a:extLst>
          </p:cNvPr>
          <p:cNvPicPr>
            <a:picLocks noChangeAspect="1"/>
          </p:cNvPicPr>
          <p:nvPr userDrawn="1"/>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0" y="1"/>
            <a:ext cx="12195175" cy="6858000"/>
          </a:xfrm>
          <a:custGeom>
            <a:avLst/>
            <a:gdLst>
              <a:gd name="connsiteX0" fmla="*/ 0 w 9144000"/>
              <a:gd name="connsiteY0" fmla="*/ 571041 h 5143500"/>
              <a:gd name="connsiteX1" fmla="*/ 9144000 w 9144000"/>
              <a:gd name="connsiteY1" fmla="*/ 571041 h 5143500"/>
              <a:gd name="connsiteX2" fmla="*/ 9144000 w 9144000"/>
              <a:gd name="connsiteY2" fmla="*/ 5143500 h 5143500"/>
              <a:gd name="connsiteX3" fmla="*/ 0 w 9144000"/>
              <a:gd name="connsiteY3" fmla="*/ 5143500 h 5143500"/>
              <a:gd name="connsiteX4" fmla="*/ 0 w 9144000"/>
              <a:gd name="connsiteY4" fmla="*/ 0 h 5143500"/>
              <a:gd name="connsiteX5" fmla="*/ 9144000 w 9144000"/>
              <a:gd name="connsiteY5" fmla="*/ 0 h 5143500"/>
              <a:gd name="connsiteX6" fmla="*/ 9144000 w 9144000"/>
              <a:gd name="connsiteY6" fmla="*/ 1 h 5143500"/>
              <a:gd name="connsiteX7" fmla="*/ 0 w 9144000"/>
              <a:gd name="connsiteY7" fmla="*/ 1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5143500">
                <a:moveTo>
                  <a:pt x="0" y="571041"/>
                </a:moveTo>
                <a:lnTo>
                  <a:pt x="9144000" y="571041"/>
                </a:lnTo>
                <a:lnTo>
                  <a:pt x="9144000" y="5143500"/>
                </a:lnTo>
                <a:lnTo>
                  <a:pt x="0" y="5143500"/>
                </a:lnTo>
                <a:close/>
                <a:moveTo>
                  <a:pt x="0" y="0"/>
                </a:moveTo>
                <a:lnTo>
                  <a:pt x="9144000" y="0"/>
                </a:lnTo>
                <a:lnTo>
                  <a:pt x="9144000" y="1"/>
                </a:lnTo>
                <a:lnTo>
                  <a:pt x="0" y="1"/>
                </a:lnTo>
                <a:close/>
              </a:path>
            </a:pathLst>
          </a:cu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rgbClr val="033870"/>
                </a:solidFill>
              </a:defRPr>
            </a:lvl1pPr>
          </a:lstStyle>
          <a:p>
            <a:r>
              <a:rPr lang="en-US"/>
              <a:t>SLIDE TITLE HERE</a:t>
            </a:r>
          </a:p>
        </p:txBody>
      </p:sp>
      <p:pic>
        <p:nvPicPr>
          <p:cNvPr id="16" name="Picture 15" descr="Demandbaselogo.png">
            <a:extLst>
              <a:ext uri="{FF2B5EF4-FFF2-40B4-BE49-F238E27FC236}">
                <a16:creationId xmlns:a16="http://schemas.microsoft.com/office/drawing/2014/main" xmlns="" id="{17AA884C-2956-431B-9B19-614CDD3A755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26566" b="16459"/>
          <a:stretch/>
        </p:blipFill>
        <p:spPr>
          <a:xfrm>
            <a:off x="10332617" y="6433225"/>
            <a:ext cx="1646349" cy="249931"/>
          </a:xfrm>
          <a:prstGeom prst="rect">
            <a:avLst/>
          </a:prstGeom>
        </p:spPr>
      </p:pic>
      <p:sp>
        <p:nvSpPr>
          <p:cNvPr id="24" name="Slide Number Placeholder 8">
            <a:extLst>
              <a:ext uri="{FF2B5EF4-FFF2-40B4-BE49-F238E27FC236}">
                <a16:creationId xmlns:a16="http://schemas.microsoft.com/office/drawing/2014/main" xmlns="" id="{D50C3295-45CF-4463-96BC-0938AAD46811}"/>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l" defTabSz="1219139"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a:ln>
                  <a:noFill/>
                </a:ln>
                <a:solidFill>
                  <a:srgbClr val="FFFFFF"/>
                </a:solidFill>
                <a:effectLst/>
                <a:uLnTx/>
                <a:uFillTx/>
                <a:latin typeface="Arial" panose="020B0604020202020204"/>
                <a:ea typeface="+mn-ea"/>
                <a:cs typeface="+mn-cs"/>
              </a:rPr>
              <a:t>© 2019 DEMANDBASE</a:t>
            </a:r>
            <a:r>
              <a:rPr kumimoji="0" lang="de-DE" sz="900" b="1" i="0" u="none" strike="noStrike" kern="1200" cap="none" spc="0" normalizeH="0" baseline="0" noProof="0">
                <a:ln>
                  <a:noFill/>
                </a:ln>
                <a:solidFill>
                  <a:srgbClr val="FFFFFF"/>
                </a:solidFill>
                <a:effectLst/>
                <a:uLnTx/>
                <a:uFillTx/>
                <a:latin typeface="Arial" panose="020B0604020202020204"/>
                <a:ea typeface="+mn-ea"/>
                <a:cs typeface="+mn-cs"/>
              </a:rPr>
              <a:t>｜</a:t>
            </a:r>
            <a:r>
              <a:rPr kumimoji="0" lang="de-DE" sz="900" b="0" i="0" u="none" strike="noStrike" kern="1200" cap="none" spc="0" normalizeH="0" baseline="0" noProof="0">
                <a:ln>
                  <a:noFill/>
                </a:ln>
                <a:solidFill>
                  <a:srgbClr val="FFFFFF"/>
                </a:solidFill>
                <a:effectLst/>
                <a:uLnTx/>
                <a:uFillTx/>
                <a:latin typeface="Arial" panose="020B0604020202020204"/>
                <a:ea typeface="+mn-ea"/>
                <a:cs typeface="+mn-cs"/>
              </a:rPr>
              <a:t>SLIDE </a:t>
            </a:r>
            <a:fld id="{7AD5B1D5-D1E8-EA4C-944D-B55730C903FB}" type="slidenum">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1219139"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44116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 blue">
    <p:bg>
      <p:bgPr>
        <a:solidFill>
          <a:srgbClr val="00195A"/>
        </a:solidFill>
        <a:effectLst/>
      </p:bgPr>
    </p:bg>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192189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Content -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8180F93A-74EF-4534-B8F7-1829661CC9EE}"/>
              </a:ext>
            </a:extLst>
          </p:cNvPr>
          <p:cNvPicPr>
            <a:picLocks noChangeAspect="1"/>
          </p:cNvPicPr>
          <p:nvPr userDrawn="1"/>
        </p:nvPicPr>
        <p:blipFill>
          <a:blip r:embed="rId2"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5175" cy="6858000"/>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351"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Slide Number Placeholder 8"/>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l" defTabSz="1219139"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a:ln>
                  <a:noFill/>
                </a:ln>
                <a:solidFill>
                  <a:srgbClr val="6A95B8">
                    <a:lumMod val="75000"/>
                  </a:srgbClr>
                </a:solidFill>
                <a:effectLst/>
                <a:uLnTx/>
                <a:uFillTx/>
                <a:latin typeface="Arial" panose="020B0604020202020204"/>
                <a:ea typeface="+mn-ea"/>
                <a:cs typeface="+mn-cs"/>
              </a:rPr>
              <a:t>© 2019 DEMANDBASE</a:t>
            </a:r>
            <a:r>
              <a:rPr kumimoji="0" lang="de-DE" sz="900" b="1" i="0" u="none" strike="noStrike" kern="1200" cap="none" spc="0" normalizeH="0" baseline="0" noProof="0">
                <a:ln>
                  <a:noFill/>
                </a:ln>
                <a:solidFill>
                  <a:srgbClr val="6A95B8">
                    <a:lumMod val="75000"/>
                  </a:srgbClr>
                </a:solidFill>
                <a:effectLst/>
                <a:uLnTx/>
                <a:uFillTx/>
                <a:latin typeface="Arial" panose="020B0604020202020204"/>
                <a:ea typeface="+mn-ea"/>
                <a:cs typeface="+mn-cs"/>
              </a:rPr>
              <a:t>｜</a:t>
            </a:r>
            <a:r>
              <a:rPr kumimoji="0" lang="de-DE" sz="900" b="0" i="0" u="none" strike="noStrike" kern="1200" cap="none" spc="0" normalizeH="0" baseline="0" noProof="0">
                <a:ln>
                  <a:noFill/>
                </a:ln>
                <a:solidFill>
                  <a:srgbClr val="6A95B8">
                    <a:lumMod val="75000"/>
                  </a:srgbClr>
                </a:solidFill>
                <a:effectLst/>
                <a:uLnTx/>
                <a:uFillTx/>
                <a:latin typeface="Arial" panose="020B0604020202020204"/>
                <a:ea typeface="+mn-ea"/>
                <a:cs typeface="+mn-cs"/>
              </a:rPr>
              <a:t>SLIDE </a:t>
            </a:r>
            <a:fld id="{7AD5B1D5-D1E8-EA4C-944D-B55730C903FB}" type="slidenum">
              <a:rPr kumimoji="0" lang="en-US" sz="900" b="0" i="0" u="none" strike="noStrike" kern="1200" cap="none" spc="0" normalizeH="0" baseline="0" noProof="0" smtClean="0">
                <a:ln>
                  <a:noFill/>
                </a:ln>
                <a:solidFill>
                  <a:srgbClr val="6A95B8">
                    <a:lumMod val="75000"/>
                  </a:srgbClr>
                </a:solidFill>
                <a:effectLst/>
                <a:uLnTx/>
                <a:uFillTx/>
                <a:latin typeface="Arial" panose="020B0604020202020204"/>
                <a:ea typeface="+mn-ea"/>
                <a:cs typeface="+mn-cs"/>
              </a:rPr>
              <a:pPr marL="0" marR="0" lvl="0" indent="0" algn="l" defTabSz="1219139"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srgbClr val="6A95B8">
                  <a:lumMod val="75000"/>
                </a:srgbClr>
              </a:solidFill>
              <a:effectLst/>
              <a:uLnTx/>
              <a:uFillTx/>
              <a:latin typeface="Arial" panose="020B0604020202020204"/>
              <a:ea typeface="+mn-ea"/>
              <a:cs typeface="+mn-cs"/>
            </a:endParaRPr>
          </a:p>
        </p:txBody>
      </p:sp>
      <p:pic>
        <p:nvPicPr>
          <p:cNvPr id="18" name="Picture 17" descr="Demandbase_logo_3C_CMYK.eps"/>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
        <p:nvSpPr>
          <p:cNvPr id="12"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chemeClr val="accent1"/>
                </a:solidFill>
              </a:defRPr>
            </a:lvl1pPr>
          </a:lstStyle>
          <a:p>
            <a:r>
              <a:rPr lang="en-US"/>
              <a:t>SLIDE TITLE HERE</a:t>
            </a:r>
          </a:p>
        </p:txBody>
      </p:sp>
      <p:sp>
        <p:nvSpPr>
          <p:cNvPr id="13" name="Text Placeholder 2"/>
          <p:cNvSpPr>
            <a:spLocks noGrp="1"/>
          </p:cNvSpPr>
          <p:nvPr>
            <p:ph type="body" sz="quarter" idx="11" hasCustomPrompt="1"/>
          </p:nvPr>
        </p:nvSpPr>
        <p:spPr>
          <a:xfrm>
            <a:off x="746185" y="1498602"/>
            <a:ext cx="10518338" cy="4686829"/>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a:t>Text goes here</a:t>
            </a:r>
          </a:p>
          <a:p>
            <a:pPr lvl="1"/>
            <a:r>
              <a:rPr lang="en-US"/>
              <a:t>Second level</a:t>
            </a:r>
          </a:p>
        </p:txBody>
      </p:sp>
    </p:spTree>
    <p:extLst>
      <p:ext uri="{BB962C8B-B14F-4D97-AF65-F5344CB8AC3E}">
        <p14:creationId xmlns:p14="http://schemas.microsoft.com/office/powerpoint/2010/main" val="66044960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Solid - 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D284C55E-7B32-419B-9466-D194C7DB9050}"/>
              </a:ext>
            </a:extLst>
          </p:cNvPr>
          <p:cNvPicPr>
            <a:picLocks noChangeAspect="1"/>
          </p:cNvPicPr>
          <p:nvPr userDrawn="1"/>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1"/>
            <a:ext cx="12195175" cy="6858000"/>
          </a:xfrm>
          <a:prstGeom prst="rect">
            <a:avLst/>
          </a:prstGeom>
        </p:spPr>
      </p:pic>
      <p:pic>
        <p:nvPicPr>
          <p:cNvPr id="7" name="Picture 6" descr="Demandbaselogo.png">
            <a:extLst>
              <a:ext uri="{FF2B5EF4-FFF2-40B4-BE49-F238E27FC236}">
                <a16:creationId xmlns:a16="http://schemas.microsoft.com/office/drawing/2014/main" xmlns="" id="{8439EBCD-D54A-48DA-BF6A-B1312AB33F4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26566" b="16459"/>
          <a:stretch/>
        </p:blipFill>
        <p:spPr>
          <a:xfrm>
            <a:off x="10332617" y="6433225"/>
            <a:ext cx="1646349" cy="249931"/>
          </a:xfrm>
          <a:prstGeom prst="rect">
            <a:avLst/>
          </a:prstGeom>
        </p:spPr>
      </p:pic>
      <p:sp>
        <p:nvSpPr>
          <p:cNvPr id="12" name="Slide Number Placeholder 8">
            <a:extLst>
              <a:ext uri="{FF2B5EF4-FFF2-40B4-BE49-F238E27FC236}">
                <a16:creationId xmlns:a16="http://schemas.microsoft.com/office/drawing/2014/main" xmlns="" id="{B5EBCB36-1586-445D-A802-B8C5B6705BB9}"/>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de-DE" sz="900">
                <a:solidFill>
                  <a:schemeClr val="bg1"/>
                </a:solidFill>
              </a:rPr>
              <a:t>© 2019 DEMANDBASE</a:t>
            </a:r>
            <a:r>
              <a:rPr lang="de-DE" sz="900" b="1">
                <a:solidFill>
                  <a:schemeClr val="bg1"/>
                </a:solidFill>
              </a:rPr>
              <a:t>｜</a:t>
            </a:r>
            <a:r>
              <a:rPr lang="de-DE" sz="900">
                <a:solidFill>
                  <a:schemeClr val="bg1"/>
                </a:solidFill>
              </a:rPr>
              <a:t>SLIDE </a:t>
            </a:r>
            <a:fld id="{7AD5B1D5-D1E8-EA4C-944D-B55730C903FB}" type="slidenum">
              <a:rPr lang="en-US" sz="900" smtClean="0">
                <a:solidFill>
                  <a:schemeClr val="bg1"/>
                </a:solidFill>
              </a:rPr>
              <a:pPr/>
              <a:t>‹#›</a:t>
            </a:fld>
            <a:endParaRPr lang="en-US" sz="900">
              <a:solidFill>
                <a:schemeClr val="bg1"/>
              </a:solidFill>
            </a:endParaRPr>
          </a:p>
        </p:txBody>
      </p:sp>
    </p:spTree>
    <p:extLst>
      <p:ext uri="{BB962C8B-B14F-4D97-AF65-F5344CB8AC3E}">
        <p14:creationId xmlns:p14="http://schemas.microsoft.com/office/powerpoint/2010/main" val="36952596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Content 2 Col - Light">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xmlns="" id="{69EEE55F-F773-4322-9915-B08A8420BF11}"/>
              </a:ext>
            </a:extLst>
          </p:cNvPr>
          <p:cNvPicPr>
            <a:picLocks noChangeAspect="1"/>
          </p:cNvPicPr>
          <p:nvPr userDrawn="1"/>
        </p:nvPicPr>
        <p:blipFill>
          <a:blip r:embed="rId2" cstate="email">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5175" cy="6858000"/>
          </a:xfrm>
          <a:prstGeom prst="rect">
            <a:avLst/>
          </a:prstGeom>
        </p:spPr>
      </p:pic>
      <p:sp>
        <p:nvSpPr>
          <p:cNvPr id="11" name="Triangle 10"/>
          <p:cNvSpPr/>
          <p:nvPr userDrawn="1"/>
        </p:nvSpPr>
        <p:spPr>
          <a:xfrm rot="10800000">
            <a:off x="864954" y="761389"/>
            <a:ext cx="395294" cy="336048"/>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2" name="Title 1"/>
          <p:cNvSpPr>
            <a:spLocks noGrp="1"/>
          </p:cNvSpPr>
          <p:nvPr>
            <p:ph type="title" hasCustomPrompt="1"/>
          </p:nvPr>
        </p:nvSpPr>
        <p:spPr>
          <a:xfrm>
            <a:off x="746187" y="1"/>
            <a:ext cx="10518337" cy="829875"/>
          </a:xfrm>
          <a:prstGeom prst="rect">
            <a:avLst/>
          </a:prstGeom>
        </p:spPr>
        <p:txBody>
          <a:bodyPr anchor="ctr">
            <a:normAutofit/>
          </a:bodyPr>
          <a:lstStyle>
            <a:lvl1pPr>
              <a:defRPr sz="2533" cap="all" baseline="0">
                <a:solidFill>
                  <a:schemeClr val="accent1"/>
                </a:solidFill>
              </a:defRPr>
            </a:lvl1pPr>
          </a:lstStyle>
          <a:p>
            <a:r>
              <a:rPr lang="en-US"/>
              <a:t>SLIDE TITLE HERE</a:t>
            </a:r>
          </a:p>
        </p:txBody>
      </p:sp>
      <p:sp>
        <p:nvSpPr>
          <p:cNvPr id="13" name="Text Placeholder 2"/>
          <p:cNvSpPr>
            <a:spLocks noGrp="1"/>
          </p:cNvSpPr>
          <p:nvPr>
            <p:ph type="body" sz="quarter" idx="11" hasCustomPrompt="1"/>
          </p:nvPr>
        </p:nvSpPr>
        <p:spPr>
          <a:xfrm>
            <a:off x="746186" y="1490135"/>
            <a:ext cx="4880953" cy="4686829"/>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a:t>Text goes here</a:t>
            </a:r>
          </a:p>
          <a:p>
            <a:pPr lvl="1"/>
            <a:r>
              <a:rPr lang="en-US"/>
              <a:t>Second level</a:t>
            </a:r>
          </a:p>
        </p:txBody>
      </p:sp>
      <p:sp>
        <p:nvSpPr>
          <p:cNvPr id="14" name="Text Placeholder 2"/>
          <p:cNvSpPr>
            <a:spLocks noGrp="1"/>
          </p:cNvSpPr>
          <p:nvPr>
            <p:ph type="body" sz="quarter" idx="12" hasCustomPrompt="1"/>
          </p:nvPr>
        </p:nvSpPr>
        <p:spPr>
          <a:xfrm>
            <a:off x="6341774" y="1490135"/>
            <a:ext cx="4880953" cy="4686829"/>
          </a:xfrm>
        </p:spPr>
        <p:txBody>
          <a:bodyPr>
            <a:normAutofit/>
          </a:bodyPr>
          <a:lstStyle>
            <a:lvl1pPr marL="380990" indent="-380990">
              <a:buSzPct val="80000"/>
              <a:buFont typeface="Wingdings" charset="2"/>
              <a:buChar char="§"/>
              <a:defRPr sz="2400" baseline="0">
                <a:solidFill>
                  <a:schemeClr val="accent1"/>
                </a:solidFill>
              </a:defRPr>
            </a:lvl1pPr>
            <a:lvl2pPr marL="838168" indent="-380990">
              <a:buSzPct val="80000"/>
              <a:buFont typeface="Wingdings" charset="2"/>
              <a:buChar char="§"/>
              <a:defRPr sz="2133">
                <a:solidFill>
                  <a:schemeClr val="accent1"/>
                </a:solidFill>
              </a:defRPr>
            </a:lvl2pPr>
          </a:lstStyle>
          <a:p>
            <a:pPr lvl="0"/>
            <a:r>
              <a:rPr lang="en-US"/>
              <a:t>Text goes here</a:t>
            </a:r>
          </a:p>
          <a:p>
            <a:pPr lvl="1"/>
            <a:r>
              <a:rPr lang="en-US"/>
              <a:t>Second level</a:t>
            </a:r>
          </a:p>
        </p:txBody>
      </p:sp>
      <p:sp>
        <p:nvSpPr>
          <p:cNvPr id="15" name="Slide Number Placeholder 8">
            <a:extLst>
              <a:ext uri="{FF2B5EF4-FFF2-40B4-BE49-F238E27FC236}">
                <a16:creationId xmlns:a16="http://schemas.microsoft.com/office/drawing/2014/main" xmlns="" id="{280E0C3B-2B24-4587-949F-31BF23F23031}"/>
              </a:ext>
            </a:extLst>
          </p:cNvPr>
          <p:cNvSpPr txBox="1">
            <a:spLocks/>
          </p:cNvSpPr>
          <p:nvPr userDrawn="1"/>
        </p:nvSpPr>
        <p:spPr>
          <a:xfrm>
            <a:off x="337411" y="6485923"/>
            <a:ext cx="2229319" cy="150812"/>
          </a:xfrm>
          <a:prstGeom prst="rect">
            <a:avLst/>
          </a:prstGeom>
        </p:spPr>
        <p:txBody>
          <a:bodyPr vert="horz" lIns="91440" tIns="0" rIns="91440" bIns="0" rtlCol="0" anchor="ctr"/>
          <a:lstStyle>
            <a:defPPr>
              <a:defRPr lang="en-US"/>
            </a:defPPr>
            <a:lvl1pPr marL="0" algn="l" defTabSz="914377" rtl="0" eaLnBrk="1" latinLnBrk="0" hangingPunct="1">
              <a:defRPr sz="9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r>
              <a:rPr lang="de-DE" sz="900">
                <a:solidFill>
                  <a:schemeClr val="accent5">
                    <a:lumMod val="75000"/>
                  </a:schemeClr>
                </a:solidFill>
              </a:rPr>
              <a:t>© 2019 DEMANDBASE</a:t>
            </a:r>
            <a:r>
              <a:rPr lang="de-DE" sz="900" b="1">
                <a:solidFill>
                  <a:schemeClr val="accent5">
                    <a:lumMod val="75000"/>
                  </a:schemeClr>
                </a:solidFill>
              </a:rPr>
              <a:t>｜</a:t>
            </a:r>
            <a:r>
              <a:rPr lang="de-DE" sz="900">
                <a:solidFill>
                  <a:schemeClr val="accent5">
                    <a:lumMod val="75000"/>
                  </a:schemeClr>
                </a:solidFill>
              </a:rPr>
              <a:t>SLIDE </a:t>
            </a:r>
            <a:fld id="{7AD5B1D5-D1E8-EA4C-944D-B55730C903FB}" type="slidenum">
              <a:rPr lang="en-US" sz="900" smtClean="0">
                <a:solidFill>
                  <a:schemeClr val="accent5">
                    <a:lumMod val="75000"/>
                  </a:schemeClr>
                </a:solidFill>
              </a:rPr>
              <a:pPr/>
              <a:t>‹#›</a:t>
            </a:fld>
            <a:endParaRPr lang="en-US" sz="900">
              <a:solidFill>
                <a:schemeClr val="accent5">
                  <a:lumMod val="75000"/>
                </a:schemeClr>
              </a:solidFill>
            </a:endParaRPr>
          </a:p>
        </p:txBody>
      </p:sp>
      <p:pic>
        <p:nvPicPr>
          <p:cNvPr id="16" name="Picture 15" descr="Demandbase_logo_3C_CMYK.eps">
            <a:extLst>
              <a:ext uri="{FF2B5EF4-FFF2-40B4-BE49-F238E27FC236}">
                <a16:creationId xmlns:a16="http://schemas.microsoft.com/office/drawing/2014/main" xmlns="" id="{7EA2B8BB-0289-49CF-A024-60E8CC3D07A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50902" y="6462770"/>
            <a:ext cx="1603069" cy="197119"/>
          </a:xfrm>
          <a:prstGeom prst="rect">
            <a:avLst/>
          </a:prstGeom>
        </p:spPr>
      </p:pic>
    </p:spTree>
    <p:extLst>
      <p:ext uri="{BB962C8B-B14F-4D97-AF65-F5344CB8AC3E}">
        <p14:creationId xmlns:p14="http://schemas.microsoft.com/office/powerpoint/2010/main" val="274963985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0_Blank">
    <p:spTree>
      <p:nvGrpSpPr>
        <p:cNvPr id="1" name=""/>
        <p:cNvGrpSpPr/>
        <p:nvPr/>
      </p:nvGrpSpPr>
      <p:grpSpPr>
        <a:xfrm>
          <a:off x="0" y="0"/>
          <a:ext cx="0" cy="0"/>
          <a:chOff x="0" y="0"/>
          <a:chExt cx="0" cy="0"/>
        </a:xfrm>
      </p:grpSpPr>
      <p:sp>
        <p:nvSpPr>
          <p:cNvPr id="5" name="Title Placeholder 1"/>
          <p:cNvSpPr>
            <a:spLocks noGrp="1"/>
          </p:cNvSpPr>
          <p:nvPr>
            <p:ph type="title" hasCustomPrompt="1"/>
          </p:nvPr>
        </p:nvSpPr>
        <p:spPr>
          <a:xfrm>
            <a:off x="486958" y="243840"/>
            <a:ext cx="11221256" cy="425760"/>
          </a:xfrm>
          <a:prstGeom prst="rect">
            <a:avLst/>
          </a:prstGeom>
        </p:spPr>
        <p:txBody>
          <a:bodyPr rtlCol="0">
            <a:noAutofit/>
          </a:bodyPr>
          <a:lstStyle/>
          <a:p>
            <a:r>
              <a:rPr lang="en-US"/>
              <a:t>Click to Add Title</a:t>
            </a:r>
          </a:p>
        </p:txBody>
      </p:sp>
      <p:sp>
        <p:nvSpPr>
          <p:cNvPr id="9" name="Text Placeholder 2"/>
          <p:cNvSpPr>
            <a:spLocks noGrp="1"/>
          </p:cNvSpPr>
          <p:nvPr>
            <p:ph type="body" idx="1" hasCustomPrompt="1"/>
          </p:nvPr>
        </p:nvSpPr>
        <p:spPr>
          <a:xfrm>
            <a:off x="486958" y="748454"/>
            <a:ext cx="11229722" cy="602751"/>
          </a:xfrm>
          <a:prstGeom prst="rect">
            <a:avLst/>
          </a:prstGeom>
        </p:spPr>
        <p:txBody>
          <a:bodyPr bIns="0">
            <a:noAutofit/>
          </a:bodyPr>
          <a:lstStyle>
            <a:lvl1pPr marL="0" indent="2133547">
              <a:lnSpc>
                <a:spcPct val="100000"/>
              </a:lnSpc>
              <a:spcBef>
                <a:spcPts val="0"/>
              </a:spcBef>
              <a:spcAft>
                <a:spcPts val="0"/>
              </a:spcAft>
              <a:buNone/>
              <a:tabLst/>
              <a:defRPr sz="1867" b="0" i="0" baseline="0">
                <a:solidFill>
                  <a:schemeClr val="accent2"/>
                </a:solidFill>
                <a:latin typeface="Open Sans Light" charset="0"/>
                <a:ea typeface="Open Sans Light" charset="0"/>
                <a:cs typeface="Open Sans Light"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add text</a:t>
            </a:r>
          </a:p>
        </p:txBody>
      </p:sp>
    </p:spTree>
    <p:extLst>
      <p:ext uri="{BB962C8B-B14F-4D97-AF65-F5344CB8AC3E}">
        <p14:creationId xmlns:p14="http://schemas.microsoft.com/office/powerpoint/2010/main" val="1035544308"/>
      </p:ext>
    </p:extLst>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Quote with Picture">
    <p:spTree>
      <p:nvGrpSpPr>
        <p:cNvPr id="1" name=""/>
        <p:cNvGrpSpPr/>
        <p:nvPr/>
      </p:nvGrpSpPr>
      <p:grpSpPr>
        <a:xfrm>
          <a:off x="0" y="0"/>
          <a:ext cx="0" cy="0"/>
          <a:chOff x="0" y="0"/>
          <a:chExt cx="0" cy="0"/>
        </a:xfrm>
      </p:grpSpPr>
      <p:sp>
        <p:nvSpPr>
          <p:cNvPr id="8" name="Picture Placeholder 15" descr="Customer photo can be included here"/>
          <p:cNvSpPr>
            <a:spLocks noGrp="1" noChangeAspect="1"/>
          </p:cNvSpPr>
          <p:nvPr>
            <p:ph type="pic" sz="quarter" idx="14" hasCustomPrompt="1"/>
          </p:nvPr>
        </p:nvSpPr>
        <p:spPr>
          <a:xfrm>
            <a:off x="532088" y="1905000"/>
            <a:ext cx="2195704" cy="3072384"/>
          </a:xfrm>
          <a:noFill/>
        </p:spPr>
        <p:txBody>
          <a:bodyPr tIns="91440">
            <a:noAutofit/>
          </a:bodyPr>
          <a:lstStyle>
            <a:lvl1pPr marL="0" indent="0" algn="ctr">
              <a:spcBef>
                <a:spcPts val="0"/>
              </a:spcBef>
              <a:buNone/>
              <a:defRPr sz="1800" baseline="0">
                <a:solidFill>
                  <a:schemeClr val="tx1"/>
                </a:solidFill>
              </a:defRPr>
            </a:lvl1pPr>
          </a:lstStyle>
          <a:p>
            <a:r>
              <a:t>Click icon to insert picture</a:t>
            </a:r>
          </a:p>
        </p:txBody>
      </p:sp>
      <p:sp>
        <p:nvSpPr>
          <p:cNvPr id="2" name="Title 1"/>
          <p:cNvSpPr>
            <a:spLocks noGrp="1"/>
          </p:cNvSpPr>
          <p:nvPr>
            <p:ph type="title" hasCustomPrompt="1"/>
          </p:nvPr>
        </p:nvSpPr>
        <p:spPr>
          <a:xfrm>
            <a:off x="3200479" y="1905000"/>
            <a:ext cx="8461019" cy="1846659"/>
          </a:xfrm>
        </p:spPr>
        <p:txBody>
          <a:bodyPr anchor="t"/>
          <a:lstStyle>
            <a:lvl1pPr marL="228600" indent="-228600" algn="l">
              <a:defRPr sz="4000" b="0"/>
            </a:lvl1pPr>
          </a:lstStyle>
          <a:p>
            <a:r>
              <a:t>“Click to type customer or partner quote surrounded by quotation marks.”</a:t>
            </a:r>
          </a:p>
        </p:txBody>
      </p:sp>
      <p:sp>
        <p:nvSpPr>
          <p:cNvPr id="4" name="Text Placeholder 3"/>
          <p:cNvSpPr>
            <a:spLocks noGrp="1"/>
          </p:cNvSpPr>
          <p:nvPr>
            <p:ph type="body" sz="half" idx="2" hasCustomPrompt="1"/>
          </p:nvPr>
        </p:nvSpPr>
        <p:spPr>
          <a:xfrm>
            <a:off x="3505437" y="4191000"/>
            <a:ext cx="8156059"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t>Click to add Name, Title, Company</a:t>
            </a:r>
          </a:p>
        </p:txBody>
      </p:sp>
    </p:spTree>
    <p:extLst>
      <p:ext uri="{BB962C8B-B14F-4D97-AF65-F5344CB8AC3E}">
        <p14:creationId xmlns:p14="http://schemas.microsoft.com/office/powerpoint/2010/main" val="748754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129332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16" userDrawn="1">
          <p15:clr>
            <a:srgbClr val="FBAE40"/>
          </p15:clr>
        </p15:guide>
        <p15:guide id="2" orient="horz" pos="3991"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1019" userDrawn="1">
          <p15:clr>
            <a:srgbClr val="FBAE40"/>
          </p15:clr>
        </p15:guide>
      </p15:sldGuideLst>
    </p:ext>
  </p:extLs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63.xml"/><Relationship Id="rId21" Type="http://schemas.openxmlformats.org/officeDocument/2006/relationships/slideLayout" Target="../slideLayouts/slideLayout64.xml"/><Relationship Id="rId22" Type="http://schemas.openxmlformats.org/officeDocument/2006/relationships/slideLayout" Target="../slideLayouts/slideLayout65.xml"/><Relationship Id="rId23" Type="http://schemas.openxmlformats.org/officeDocument/2006/relationships/slideLayout" Target="../slideLayouts/slideLayout66.xml"/><Relationship Id="rId24" Type="http://schemas.openxmlformats.org/officeDocument/2006/relationships/slideLayout" Target="../slideLayouts/slideLayout67.xml"/><Relationship Id="rId25" Type="http://schemas.openxmlformats.org/officeDocument/2006/relationships/slideLayout" Target="../slideLayouts/slideLayout68.xml"/><Relationship Id="rId26" Type="http://schemas.openxmlformats.org/officeDocument/2006/relationships/slideLayout" Target="../slideLayouts/slideLayout69.xml"/><Relationship Id="rId27" Type="http://schemas.openxmlformats.org/officeDocument/2006/relationships/slideLayout" Target="../slideLayouts/slideLayout70.xml"/><Relationship Id="rId28" Type="http://schemas.openxmlformats.org/officeDocument/2006/relationships/slideLayout" Target="../slideLayouts/slideLayout71.xml"/><Relationship Id="rId29" Type="http://schemas.openxmlformats.org/officeDocument/2006/relationships/slideLayout" Target="../slideLayouts/slideLayout72.xml"/><Relationship Id="rId1" Type="http://schemas.openxmlformats.org/officeDocument/2006/relationships/slideLayout" Target="../slideLayouts/slideLayout44.xml"/><Relationship Id="rId2" Type="http://schemas.openxmlformats.org/officeDocument/2006/relationships/slideLayout" Target="../slideLayouts/slideLayout45.xml"/><Relationship Id="rId3" Type="http://schemas.openxmlformats.org/officeDocument/2006/relationships/slideLayout" Target="../slideLayouts/slideLayout46.xml"/><Relationship Id="rId4" Type="http://schemas.openxmlformats.org/officeDocument/2006/relationships/slideLayout" Target="../slideLayouts/slideLayout47.xml"/><Relationship Id="rId5" Type="http://schemas.openxmlformats.org/officeDocument/2006/relationships/slideLayout" Target="../slideLayouts/slideLayout48.xml"/><Relationship Id="rId30" Type="http://schemas.openxmlformats.org/officeDocument/2006/relationships/slideLayout" Target="../slideLayouts/slideLayout73.xml"/><Relationship Id="rId31" Type="http://schemas.openxmlformats.org/officeDocument/2006/relationships/slideLayout" Target="../slideLayouts/slideLayout74.xml"/><Relationship Id="rId32" Type="http://schemas.openxmlformats.org/officeDocument/2006/relationships/slideLayout" Target="../slideLayouts/slideLayout75.xml"/><Relationship Id="rId9" Type="http://schemas.openxmlformats.org/officeDocument/2006/relationships/slideLayout" Target="../slideLayouts/slideLayout52.xml"/><Relationship Id="rId6" Type="http://schemas.openxmlformats.org/officeDocument/2006/relationships/slideLayout" Target="../slideLayouts/slideLayout49.xml"/><Relationship Id="rId7" Type="http://schemas.openxmlformats.org/officeDocument/2006/relationships/slideLayout" Target="../slideLayouts/slideLayout50.xml"/><Relationship Id="rId8" Type="http://schemas.openxmlformats.org/officeDocument/2006/relationships/slideLayout" Target="../slideLayouts/slideLayout51.xml"/><Relationship Id="rId33" Type="http://schemas.openxmlformats.org/officeDocument/2006/relationships/slideLayout" Target="../slideLayouts/slideLayout76.xml"/><Relationship Id="rId34" Type="http://schemas.openxmlformats.org/officeDocument/2006/relationships/slideLayout" Target="../slideLayouts/slideLayout77.xml"/><Relationship Id="rId35" Type="http://schemas.openxmlformats.org/officeDocument/2006/relationships/slideLayout" Target="../slideLayouts/slideLayout78.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1" Type="http://schemas.openxmlformats.org/officeDocument/2006/relationships/slideLayout" Target="../slideLayouts/slideLayout54.xml"/><Relationship Id="rId12" Type="http://schemas.openxmlformats.org/officeDocument/2006/relationships/slideLayout" Target="../slideLayouts/slideLayout55.xml"/><Relationship Id="rId13" Type="http://schemas.openxmlformats.org/officeDocument/2006/relationships/slideLayout" Target="../slideLayouts/slideLayout56.xml"/><Relationship Id="rId14" Type="http://schemas.openxmlformats.org/officeDocument/2006/relationships/slideLayout" Target="../slideLayouts/slideLayout57.xml"/><Relationship Id="rId15" Type="http://schemas.openxmlformats.org/officeDocument/2006/relationships/slideLayout" Target="../slideLayouts/slideLayout58.xml"/><Relationship Id="rId16" Type="http://schemas.openxmlformats.org/officeDocument/2006/relationships/slideLayout" Target="../slideLayouts/slideLayout59.xml"/><Relationship Id="rId17" Type="http://schemas.openxmlformats.org/officeDocument/2006/relationships/slideLayout" Target="../slideLayouts/slideLayout60.xml"/><Relationship Id="rId18" Type="http://schemas.openxmlformats.org/officeDocument/2006/relationships/slideLayout" Target="../slideLayouts/slideLayout61.xml"/><Relationship Id="rId19" Type="http://schemas.openxmlformats.org/officeDocument/2006/relationships/slideLayout" Target="../slideLayouts/slideLayout62.xml"/><Relationship Id="rId37" Type="http://schemas.openxmlformats.org/officeDocument/2006/relationships/slideLayout" Target="../slideLayouts/slideLayout80.xml"/><Relationship Id="rId38" Type="http://schemas.openxmlformats.org/officeDocument/2006/relationships/slideLayout" Target="../slideLayouts/slideLayout81.xml"/><Relationship Id="rId39" Type="http://schemas.openxmlformats.org/officeDocument/2006/relationships/slideLayout" Target="../slideLayouts/slideLayout82.xml"/><Relationship Id="rId40" Type="http://schemas.openxmlformats.org/officeDocument/2006/relationships/slideLayout" Target="../slideLayouts/slideLayout83.xml"/><Relationship Id="rId41" Type="http://schemas.openxmlformats.org/officeDocument/2006/relationships/slideLayout" Target="../slideLayouts/slideLayout84.xml"/><Relationship Id="rId4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1" name="Classification"/>
          <p:cNvSpPr txBox="1"/>
          <p:nvPr userDrawn="1"/>
        </p:nvSpPr>
        <p:spPr bwMode="black">
          <a:xfrm>
            <a:off x="2814655" y="6559834"/>
            <a:ext cx="381515"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INTERNAL</a:t>
            </a:r>
          </a:p>
        </p:txBody>
      </p:sp>
      <p:sp>
        <p:nvSpPr>
          <p:cNvPr id="10"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2020 SAP SE or an SAP affiliate company. All rights reserved.  </a:t>
            </a:r>
            <a:r>
              <a:rPr kumimoji="0" lang="en-US" sz="600" b="0" i="0" u="none" kern="0" baseline="0" dirty="0" err="1">
                <a:solidFill>
                  <a:schemeClr val="tx1"/>
                </a:solidFill>
                <a:latin typeface="Arial"/>
                <a:ea typeface="Arial Unicode MS"/>
                <a:cs typeface="Arial Unicode MS" pitchFamily="34" charset="-128"/>
                <a:sym typeface="Arial"/>
              </a:rPr>
              <a:t>ǀ</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spTree>
    <p:extLst>
      <p:ext uri="{BB962C8B-B14F-4D97-AF65-F5344CB8AC3E}">
        <p14:creationId xmlns:p14="http://schemas.microsoft.com/office/powerpoint/2010/main" val="3408294523"/>
      </p:ext>
    </p:extLst>
  </p:cSld>
  <p:clrMap bg1="dk1" tx1="lt1" bg2="dk2" tx2="lt2" accent1="accent1" accent2="accent2" accent3="accent3" accent4="accent4" accent5="accent5" accent6="accent6" hlink="hlink" folHlink="folHlink"/>
  <p:sldLayoutIdLst>
    <p:sldLayoutId id="2147483772" r:id="rId1"/>
    <p:sldLayoutId id="2147483773" r:id="rId2"/>
    <p:sldLayoutId id="2147483775" r:id="rId3"/>
    <p:sldLayoutId id="2147483741" r:id="rId4"/>
    <p:sldLayoutId id="2147483765" r:id="rId5"/>
    <p:sldLayoutId id="2147483767" r:id="rId6"/>
    <p:sldLayoutId id="2147483743" r:id="rId7"/>
    <p:sldLayoutId id="2147483778" r:id="rId8"/>
    <p:sldLayoutId id="2147483774" r:id="rId9"/>
    <p:sldLayoutId id="2147483779" r:id="rId10"/>
    <p:sldLayoutId id="2147483745" r:id="rId11"/>
    <p:sldLayoutId id="2147483760" r:id="rId12"/>
    <p:sldLayoutId id="2147483768" r:id="rId13"/>
    <p:sldLayoutId id="2147483769" r:id="rId14"/>
    <p:sldLayoutId id="2147483770" r:id="rId15"/>
    <p:sldLayoutId id="2147483744" r:id="rId16"/>
    <p:sldLayoutId id="2147483780" r:id="rId17"/>
    <p:sldLayoutId id="2147483757" r:id="rId18"/>
    <p:sldLayoutId id="2147483748" r:id="rId19"/>
    <p:sldLayoutId id="2147483771" r:id="rId20"/>
    <p:sldLayoutId id="2147483763" r:id="rId21"/>
    <p:sldLayoutId id="2147483751" r:id="rId22"/>
    <p:sldLayoutId id="2147483756" r:id="rId23"/>
    <p:sldLayoutId id="2147483781" r:id="rId24"/>
    <p:sldLayoutId id="2147483740" r:id="rId25"/>
    <p:sldLayoutId id="2147483754" r:id="rId26"/>
    <p:sldLayoutId id="2147483755" r:id="rId27"/>
    <p:sldLayoutId id="2147483783"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 id="2147483797" r:id="rId39"/>
    <p:sldLayoutId id="2147483799" r:id="rId40"/>
    <p:sldLayoutId id="2147483800" r:id="rId41"/>
    <p:sldLayoutId id="2147483801" r:id="rId42"/>
    <p:sldLayoutId id="2147483802"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1" name="Classification"/>
          <p:cNvSpPr txBox="1"/>
          <p:nvPr userDrawn="1"/>
        </p:nvSpPr>
        <p:spPr bwMode="black">
          <a:xfrm>
            <a:off x="2814655" y="6559834"/>
            <a:ext cx="381515"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INTERNAL</a:t>
            </a:r>
          </a:p>
        </p:txBody>
      </p:sp>
      <p:sp>
        <p:nvSpPr>
          <p:cNvPr id="10"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2020 SAP SE or an SAP affiliate company. All rights reserved.  </a:t>
            </a:r>
            <a:r>
              <a:rPr kumimoji="0" lang="en-US" sz="600" b="0" i="0" u="none" kern="0" baseline="0" dirty="0" err="1">
                <a:solidFill>
                  <a:schemeClr val="tx1"/>
                </a:solidFill>
                <a:latin typeface="Arial"/>
                <a:ea typeface="Arial Unicode MS"/>
                <a:cs typeface="Arial Unicode MS" pitchFamily="34" charset="-128"/>
                <a:sym typeface="Arial"/>
              </a:rPr>
              <a:t>ǀ</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spTree>
    <p:extLst>
      <p:ext uri="{BB962C8B-B14F-4D97-AF65-F5344CB8AC3E}">
        <p14:creationId xmlns:p14="http://schemas.microsoft.com/office/powerpoint/2010/main" val="537658408"/>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 id="2147483822" r:id="rId19"/>
    <p:sldLayoutId id="2147483823" r:id="rId20"/>
    <p:sldLayoutId id="2147483824" r:id="rId21"/>
    <p:sldLayoutId id="2147483825" r:id="rId22"/>
    <p:sldLayoutId id="2147483826" r:id="rId23"/>
    <p:sldLayoutId id="2147483827" r:id="rId24"/>
    <p:sldLayoutId id="2147483828" r:id="rId25"/>
    <p:sldLayoutId id="2147483829" r:id="rId26"/>
    <p:sldLayoutId id="2147483830" r:id="rId27"/>
    <p:sldLayoutId id="2147483831" r:id="rId28"/>
    <p:sldLayoutId id="2147483832" r:id="rId29"/>
    <p:sldLayoutId id="2147483833" r:id="rId30"/>
    <p:sldLayoutId id="2147483834" r:id="rId31"/>
    <p:sldLayoutId id="2147483835" r:id="rId32"/>
    <p:sldLayoutId id="2147483836" r:id="rId33"/>
    <p:sldLayoutId id="2147483837" r:id="rId34"/>
    <p:sldLayoutId id="2147483838" r:id="rId35"/>
    <p:sldLayoutId id="2147483839" r:id="rId36"/>
    <p:sldLayoutId id="2147483840" r:id="rId37"/>
    <p:sldLayoutId id="2147483841" r:id="rId38"/>
    <p:sldLayoutId id="2147483843" r:id="rId39"/>
    <p:sldLayoutId id="2147483844" r:id="rId40"/>
    <p:sldLayoutId id="2147483845" r:id="rId4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6.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143.jpeg"/><Relationship Id="rId4" Type="http://schemas.openxmlformats.org/officeDocument/2006/relationships/image" Target="../media/image144.png"/><Relationship Id="rId5" Type="http://schemas.openxmlformats.org/officeDocument/2006/relationships/image" Target="../media/image145.png"/><Relationship Id="rId6" Type="http://schemas.openxmlformats.org/officeDocument/2006/relationships/image" Target="../media/image146.jpeg"/><Relationship Id="rId1" Type="http://schemas.openxmlformats.org/officeDocument/2006/relationships/slideLayout" Target="../slideLayouts/slideLayout22.xml"/><Relationship Id="rId2" Type="http://schemas.openxmlformats.org/officeDocument/2006/relationships/notesSlide" Target="../notesSlides/notesSlide3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image" Target="../media/image147.png"/><Relationship Id="rId4" Type="http://schemas.openxmlformats.org/officeDocument/2006/relationships/image" Target="../media/image148.jpeg"/><Relationship Id="rId5" Type="http://schemas.openxmlformats.org/officeDocument/2006/relationships/image" Target="../media/image149.jpeg"/><Relationship Id="rId1" Type="http://schemas.openxmlformats.org/officeDocument/2006/relationships/slideLayout" Target="../slideLayouts/slideLayout22.xml"/><Relationship Id="rId2" Type="http://schemas.openxmlformats.org/officeDocument/2006/relationships/notesSlide" Target="../notesSlides/notesSlide36.xml"/></Relationships>
</file>

<file path=ppt/slides/_rels/slide105.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51.png"/><Relationship Id="rId5" Type="http://schemas.openxmlformats.org/officeDocument/2006/relationships/image" Target="../media/image152.png"/><Relationship Id="rId6" Type="http://schemas.openxmlformats.org/officeDocument/2006/relationships/image" Target="../media/image153.png"/><Relationship Id="rId7" Type="http://schemas.openxmlformats.org/officeDocument/2006/relationships/image" Target="../media/image154.png"/><Relationship Id="rId8" Type="http://schemas.openxmlformats.org/officeDocument/2006/relationships/image" Target="../media/image155.png"/><Relationship Id="rId9" Type="http://schemas.openxmlformats.org/officeDocument/2006/relationships/image" Target="../media/image156.png"/><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106.xml.rels><?xml version="1.0" encoding="UTF-8" standalone="yes"?>
<Relationships xmlns="http://schemas.openxmlformats.org/package/2006/relationships"><Relationship Id="rId11" Type="http://schemas.openxmlformats.org/officeDocument/2006/relationships/hyperlink" Target="http://mhnylcbkywm1n8tyvr7a1vcefs.sapabmassetdelivery.com/asset/91" TargetMode="External"/><Relationship Id="rId12" Type="http://schemas.openxmlformats.org/officeDocument/2006/relationships/hyperlink" Target="http://mhnylcbkywm1n8tyvr7a1vcefs.sapabmassetdelivery.com/asset/84" TargetMode="External"/><Relationship Id="rId13" Type="http://schemas.openxmlformats.org/officeDocument/2006/relationships/image" Target="../media/image161.png"/><Relationship Id="rId1" Type="http://schemas.openxmlformats.org/officeDocument/2006/relationships/slideLayout" Target="../slideLayouts/slideLayout9.xml"/><Relationship Id="rId2" Type="http://schemas.openxmlformats.org/officeDocument/2006/relationships/notesSlide" Target="../notesSlides/notesSlide38.xml"/><Relationship Id="rId3" Type="http://schemas.openxmlformats.org/officeDocument/2006/relationships/image" Target="../media/image157.jpeg"/><Relationship Id="rId4" Type="http://schemas.openxmlformats.org/officeDocument/2006/relationships/image" Target="../media/image158.jpeg"/><Relationship Id="rId5" Type="http://schemas.openxmlformats.org/officeDocument/2006/relationships/hyperlink" Target="https://app.highspot.com/items/5d4b3dfe6a3b1139f50a7027?lfrm=srp.0" TargetMode="External"/><Relationship Id="rId6" Type="http://schemas.openxmlformats.org/officeDocument/2006/relationships/hyperlink" Target="https://app.highspot.com/items/5d4b38bb81171776d6679922" TargetMode="External"/><Relationship Id="rId7" Type="http://schemas.openxmlformats.org/officeDocument/2006/relationships/image" Target="../media/image159.jpeg"/><Relationship Id="rId8" Type="http://schemas.openxmlformats.org/officeDocument/2006/relationships/image" Target="../media/image160.jpeg"/><Relationship Id="rId9" Type="http://schemas.openxmlformats.org/officeDocument/2006/relationships/hyperlink" Target="https://app.highspot.com/items/5d4b4f0f81171776cc67f2aa" TargetMode="External"/><Relationship Id="rId10" Type="http://schemas.openxmlformats.org/officeDocument/2006/relationships/hyperlink" Target="http://xly7yzo5lamgbg9p8j0tmng64d.sapabmassetdelivery.com/asset/117" TargetMode="External"/></Relationships>
</file>

<file path=ppt/slides/_rels/slide107.xml.rels><?xml version="1.0" encoding="UTF-8" standalone="yes"?>
<Relationships xmlns="http://schemas.openxmlformats.org/package/2006/relationships"><Relationship Id="rId11" Type="http://schemas.openxmlformats.org/officeDocument/2006/relationships/image" Target="../media/image165.png"/><Relationship Id="rId12" Type="http://schemas.openxmlformats.org/officeDocument/2006/relationships/image" Target="../media/image166.png"/><Relationship Id="rId1" Type="http://schemas.openxmlformats.org/officeDocument/2006/relationships/slideLayout" Target="../slideLayouts/slideLayout9.xml"/><Relationship Id="rId2" Type="http://schemas.openxmlformats.org/officeDocument/2006/relationships/notesSlide" Target="../notesSlides/notesSlide39.xml"/><Relationship Id="rId3" Type="http://schemas.openxmlformats.org/officeDocument/2006/relationships/image" Target="../media/image162.jpeg"/><Relationship Id="rId4" Type="http://schemas.openxmlformats.org/officeDocument/2006/relationships/hyperlink" Target="https://app.highspot.com/items/5d4b5f0b628ba22d99884185" TargetMode="External"/><Relationship Id="rId5" Type="http://schemas.openxmlformats.org/officeDocument/2006/relationships/image" Target="../media/image163.png"/><Relationship Id="rId6" Type="http://schemas.openxmlformats.org/officeDocument/2006/relationships/hyperlink" Target="https://jam4.sapjam.com/wiki/show/bUoG2hp00dcJjXikErb8uj?_lightbox=true" TargetMode="External"/><Relationship Id="rId7" Type="http://schemas.openxmlformats.org/officeDocument/2006/relationships/image" Target="../media/image164.jpeg"/><Relationship Id="rId8" Type="http://schemas.openxmlformats.org/officeDocument/2006/relationships/hyperlink" Target="https://sap.sharepoint.com/:p:/s/105282/EZzkL42jbN1OvbcK28rYR5wBen9W4oCcUVuAoTpn-HcZiA?e=rdYPan" TargetMode="External"/><Relationship Id="rId9" Type="http://schemas.openxmlformats.org/officeDocument/2006/relationships/hyperlink" Target="http://xly7yzo5lamgbg9p8j0tmng64d.sapabmassetdelivery.com/asset/113" TargetMode="External"/><Relationship Id="rId10" Type="http://schemas.openxmlformats.org/officeDocument/2006/relationships/hyperlink" Target="http://mhnylcbkywm1n8tyvr7a1vcefs.sapabmassetdelivery.com/asset/82" TargetMode="External"/></Relationships>
</file>

<file path=ppt/slides/_rels/slide108.xml.rels><?xml version="1.0" encoding="UTF-8" standalone="yes"?>
<Relationships xmlns="http://schemas.openxmlformats.org/package/2006/relationships"><Relationship Id="rId11" Type="http://schemas.openxmlformats.org/officeDocument/2006/relationships/hyperlink" Target="https://app.highspot.com/items/5d4cb098a2e3a97ee26c171a" TargetMode="External"/><Relationship Id="rId12" Type="http://schemas.openxmlformats.org/officeDocument/2006/relationships/image" Target="../media/image171.jpeg"/><Relationship Id="rId13" Type="http://schemas.openxmlformats.org/officeDocument/2006/relationships/image" Target="../media/image172.png"/><Relationship Id="rId1" Type="http://schemas.openxmlformats.org/officeDocument/2006/relationships/slideLayout" Target="../slideLayouts/slideLayout9.xml"/><Relationship Id="rId2" Type="http://schemas.openxmlformats.org/officeDocument/2006/relationships/notesSlide" Target="../notesSlides/notesSlide40.xml"/><Relationship Id="rId3" Type="http://schemas.openxmlformats.org/officeDocument/2006/relationships/hyperlink" Target="https://www.youtube.com/watch?v=PN29sqebpGo" TargetMode="External"/><Relationship Id="rId4" Type="http://schemas.openxmlformats.org/officeDocument/2006/relationships/image" Target="../media/image167.jpeg"/><Relationship Id="rId5" Type="http://schemas.openxmlformats.org/officeDocument/2006/relationships/hyperlink" Target="https://app.highspot.com/items/5d4b4f186a3b1139e00af0e8" TargetMode="External"/><Relationship Id="rId6" Type="http://schemas.openxmlformats.org/officeDocument/2006/relationships/hyperlink" Target="https://jam4.sapjam.com/wiki/show/bUoG2hp00dcJjXikErb8uj?_lightbox=true" TargetMode="External"/><Relationship Id="rId7" Type="http://schemas.openxmlformats.org/officeDocument/2006/relationships/image" Target="../media/image168.png"/><Relationship Id="rId8" Type="http://schemas.openxmlformats.org/officeDocument/2006/relationships/image" Target="../media/image169.jpeg"/><Relationship Id="rId9" Type="http://schemas.openxmlformats.org/officeDocument/2006/relationships/hyperlink" Target="https://app.highspot.com/items/5d715de9a2e3a95f7dc2f1f4" TargetMode="External"/><Relationship Id="rId10" Type="http://schemas.openxmlformats.org/officeDocument/2006/relationships/image" Target="../media/image170.jpeg"/></Relationships>
</file>

<file path=ppt/slides/_rels/slide109.xml.rels><?xml version="1.0" encoding="UTF-8" standalone="yes"?>
<Relationships xmlns="http://schemas.openxmlformats.org/package/2006/relationships"><Relationship Id="rId3" Type="http://schemas.openxmlformats.org/officeDocument/2006/relationships/image" Target="../media/image143.jpeg"/><Relationship Id="rId4" Type="http://schemas.openxmlformats.org/officeDocument/2006/relationships/image" Target="../media/image173.png"/><Relationship Id="rId5" Type="http://schemas.openxmlformats.org/officeDocument/2006/relationships/image" Target="../media/image174.jpeg"/><Relationship Id="rId6" Type="http://schemas.openxmlformats.org/officeDocument/2006/relationships/image" Target="../media/image175.png"/><Relationship Id="rId7" Type="http://schemas.openxmlformats.org/officeDocument/2006/relationships/image" Target="../media/image159.jpeg"/><Relationship Id="rId1" Type="http://schemas.openxmlformats.org/officeDocument/2006/relationships/slideLayout" Target="../slideLayouts/slideLayout9.xml"/><Relationship Id="rId2" Type="http://schemas.openxmlformats.org/officeDocument/2006/relationships/notesSlide" Target="../notesSlides/notesSlide41.xml"/></Relationships>
</file>

<file path=ppt/slides/_rels/slide11.xml.rels><?xml version="1.0" encoding="UTF-8" standalone="yes"?>
<Relationships xmlns="http://schemas.openxmlformats.org/package/2006/relationships"><Relationship Id="rId3" Type="http://schemas.openxmlformats.org/officeDocument/2006/relationships/image" Target="../media/image35.tiff"/><Relationship Id="rId4" Type="http://schemas.openxmlformats.org/officeDocument/2006/relationships/image" Target="../media/image36.tiff"/><Relationship Id="rId5" Type="http://schemas.openxmlformats.org/officeDocument/2006/relationships/image" Target="../media/image37.tiff"/><Relationship Id="rId6" Type="http://schemas.openxmlformats.org/officeDocument/2006/relationships/image" Target="../media/image38.tiff"/><Relationship Id="rId7" Type="http://schemas.openxmlformats.org/officeDocument/2006/relationships/image" Target="../media/image39.tiff"/><Relationship Id="rId8" Type="http://schemas.openxmlformats.org/officeDocument/2006/relationships/image" Target="../media/image40.tiff"/><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10.xml.rels><?xml version="1.0" encoding="UTF-8" standalone="yes"?>
<Relationships xmlns="http://schemas.openxmlformats.org/package/2006/relationships"><Relationship Id="rId3" Type="http://schemas.openxmlformats.org/officeDocument/2006/relationships/image" Target="../media/image176.jpeg"/><Relationship Id="rId4" Type="http://schemas.openxmlformats.org/officeDocument/2006/relationships/image" Target="../media/image177.jpeg"/><Relationship Id="rId1" Type="http://schemas.openxmlformats.org/officeDocument/2006/relationships/slideLayout" Target="../slideLayouts/slideLayout9.xml"/><Relationship Id="rId2" Type="http://schemas.openxmlformats.org/officeDocument/2006/relationships/notesSlide" Target="../notesSlides/notesSlide42.xml"/></Relationships>
</file>

<file path=ppt/slides/_rels/slide111.xml.rels><?xml version="1.0" encoding="UTF-8" standalone="yes"?>
<Relationships xmlns="http://schemas.openxmlformats.org/package/2006/relationships"><Relationship Id="rId3" Type="http://schemas.openxmlformats.org/officeDocument/2006/relationships/image" Target="../media/image178.jpeg"/><Relationship Id="rId4" Type="http://schemas.openxmlformats.org/officeDocument/2006/relationships/hyperlink" Target="https://sway.office.com/GeeZ4PgWoLhCRmIc" TargetMode="External"/><Relationship Id="rId5" Type="http://schemas.openxmlformats.org/officeDocument/2006/relationships/image" Target="../media/image179.jpeg"/><Relationship Id="rId6" Type="http://schemas.openxmlformats.org/officeDocument/2006/relationships/image" Target="../media/image180.png"/><Relationship Id="rId1" Type="http://schemas.openxmlformats.org/officeDocument/2006/relationships/slideLayout" Target="../slideLayouts/slideLayout9.xml"/><Relationship Id="rId2" Type="http://schemas.openxmlformats.org/officeDocument/2006/relationships/notesSlide" Target="../notesSlides/notesSlide43.xml"/></Relationships>
</file>

<file path=ppt/slides/_rels/slide112.xml.rels><?xml version="1.0" encoding="UTF-8" standalone="yes"?>
<Relationships xmlns="http://schemas.openxmlformats.org/package/2006/relationships"><Relationship Id="rId3" Type="http://schemas.openxmlformats.org/officeDocument/2006/relationships/hyperlink" Target="https://app.highspot.com/items/5d4cb098a2e3a97ee26c171a" TargetMode="External"/><Relationship Id="rId4" Type="http://schemas.openxmlformats.org/officeDocument/2006/relationships/hyperlink" Target="https://app.highspot.com/items/5d4b38bb81171776d6679922" TargetMode="External"/><Relationship Id="rId5" Type="http://schemas.openxmlformats.org/officeDocument/2006/relationships/hyperlink" Target="https://app.highspot.com/items/5d4b5f0b628ba22d99884185" TargetMode="External"/><Relationship Id="rId6" Type="http://schemas.openxmlformats.org/officeDocument/2006/relationships/hyperlink" Target="http://mhnylcbkywm1n8tyvr7a1vcefs.sapabmassetdelivery.com/asset/82" TargetMode="External"/><Relationship Id="rId7" Type="http://schemas.openxmlformats.org/officeDocument/2006/relationships/image" Target="../media/image171.jpeg"/><Relationship Id="rId8" Type="http://schemas.openxmlformats.org/officeDocument/2006/relationships/image" Target="../media/image181.jpeg"/><Relationship Id="rId9" Type="http://schemas.openxmlformats.org/officeDocument/2006/relationships/image" Target="../media/image158.jpeg"/><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113.xml.rels><?xml version="1.0" encoding="UTF-8" standalone="yes"?>
<Relationships xmlns="http://schemas.openxmlformats.org/package/2006/relationships"><Relationship Id="rId3" Type="http://schemas.openxmlformats.org/officeDocument/2006/relationships/hyperlink" Target="https://webstage.co/narrative/concur/follow-the-line-v2/" TargetMode="External"/><Relationship Id="rId4" Type="http://schemas.openxmlformats.org/officeDocument/2006/relationships/hyperlink" Target="http://accountbased.co.uk/SAP/concur-globe/" TargetMode="External"/><Relationship Id="rId5" Type="http://schemas.openxmlformats.org/officeDocument/2006/relationships/image" Target="../media/image182.png"/><Relationship Id="rId6" Type="http://schemas.openxmlformats.org/officeDocument/2006/relationships/image" Target="../media/image183.png"/><Relationship Id="rId7" Type="http://schemas.openxmlformats.org/officeDocument/2006/relationships/image" Target="../media/image184.png"/><Relationship Id="rId8" Type="http://schemas.openxmlformats.org/officeDocument/2006/relationships/hyperlink" Target="https://jam4.sapjam.com/wiki/show/bUoG2hp00dcJjXikErb8uj?_lightbox=true" TargetMode="External"/><Relationship Id="rId1" Type="http://schemas.openxmlformats.org/officeDocument/2006/relationships/slideLayout" Target="../slideLayouts/slideLayout9.xml"/><Relationship Id="rId2" Type="http://schemas.openxmlformats.org/officeDocument/2006/relationships/notesSlide" Target="../notesSlides/notesSlide45.xml"/></Relationships>
</file>

<file path=ppt/slides/_rels/slide114.xml.rels><?xml version="1.0" encoding="UTF-8" standalone="yes"?>
<Relationships xmlns="http://schemas.openxmlformats.org/package/2006/relationships"><Relationship Id="rId3" Type="http://schemas.openxmlformats.org/officeDocument/2006/relationships/hyperlink" Target="http://mhnylcbkywm1n8tyvr7a1vcefs.sapabmassetdelivery.com/asset/49" TargetMode="External"/><Relationship Id="rId4" Type="http://schemas.openxmlformats.org/officeDocument/2006/relationships/image" Target="../media/image185.jpeg"/><Relationship Id="rId5" Type="http://schemas.openxmlformats.org/officeDocument/2006/relationships/hyperlink" Target="https://app.highspot.com/items/5d4b3dfe6a3b1139f50a7027?lfrm=srp.0" TargetMode="External"/><Relationship Id="rId6" Type="http://schemas.openxmlformats.org/officeDocument/2006/relationships/hyperlink" Target="NULL" TargetMode="External"/><Relationship Id="rId7" Type="http://schemas.openxmlformats.org/officeDocument/2006/relationships/image" Target="../media/image186.jpeg"/><Relationship Id="rId8" Type="http://schemas.openxmlformats.org/officeDocument/2006/relationships/image" Target="../media/image187.png"/><Relationship Id="rId9" Type="http://schemas.openxmlformats.org/officeDocument/2006/relationships/image" Target="../media/image188.png"/><Relationship Id="rId10" Type="http://schemas.openxmlformats.org/officeDocument/2006/relationships/hyperlink" Target="http://mhnylcbkywm1n8tyvr7a1vcefs.sapabmassetdelivery.com/asset/48" TargetMode="External"/><Relationship Id="rId11" Type="http://schemas.openxmlformats.org/officeDocument/2006/relationships/hyperlink" Target="https://app.highspot.com/items/5d4cb246a4dfa017a89f24a6" TargetMode="External"/><Relationship Id="rId1" Type="http://schemas.openxmlformats.org/officeDocument/2006/relationships/slideLayout" Target="../slideLayouts/slideLayout9.xml"/><Relationship Id="rId2" Type="http://schemas.openxmlformats.org/officeDocument/2006/relationships/notesSlide" Target="../notesSlides/notesSlide46.xml"/></Relationships>
</file>

<file path=ppt/slides/_rels/slide115.xml.rels><?xml version="1.0" encoding="UTF-8" standalone="yes"?>
<Relationships xmlns="http://schemas.openxmlformats.org/package/2006/relationships"><Relationship Id="rId3" Type="http://schemas.openxmlformats.org/officeDocument/2006/relationships/image" Target="../media/image189.png"/><Relationship Id="rId4" Type="http://schemas.openxmlformats.org/officeDocument/2006/relationships/image" Target="../media/image190.png"/><Relationship Id="rId5" Type="http://schemas.openxmlformats.org/officeDocument/2006/relationships/image" Target="../media/image191.jpeg"/><Relationship Id="rId6" Type="http://schemas.openxmlformats.org/officeDocument/2006/relationships/image" Target="../media/image192.jpeg"/><Relationship Id="rId7" Type="http://schemas.openxmlformats.org/officeDocument/2006/relationships/image" Target="../media/image193.png"/><Relationship Id="rId1" Type="http://schemas.openxmlformats.org/officeDocument/2006/relationships/slideLayout" Target="../slideLayouts/slideLayout14.xml"/><Relationship Id="rId2" Type="http://schemas.openxmlformats.org/officeDocument/2006/relationships/image" Target="../media/image61.jpe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6.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35.tiff"/></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comments" Target="../comments/commen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194.png"/><Relationship Id="rId5" Type="http://schemas.openxmlformats.org/officeDocument/2006/relationships/image" Target="../media/image195.png"/><Relationship Id="rId6" Type="http://schemas.openxmlformats.org/officeDocument/2006/relationships/image" Target="../media/image196.png"/><Relationship Id="rId7" Type="http://schemas.openxmlformats.org/officeDocument/2006/relationships/image" Target="../media/image197.png"/><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123.xml.rels><?xml version="1.0" encoding="UTF-8" standalone="yes"?>
<Relationships xmlns="http://schemas.openxmlformats.org/package/2006/relationships"><Relationship Id="rId3" Type="http://schemas.openxmlformats.org/officeDocument/2006/relationships/image" Target="../media/image198.tiff"/><Relationship Id="rId4" Type="http://schemas.openxmlformats.org/officeDocument/2006/relationships/image" Target="../media/image199.tiff"/><Relationship Id="rId5" Type="http://schemas.openxmlformats.org/officeDocument/2006/relationships/image" Target="../media/image200.tiff"/><Relationship Id="rId6" Type="http://schemas.openxmlformats.org/officeDocument/2006/relationships/image" Target="../media/image31.png"/><Relationship Id="rId1" Type="http://schemas.openxmlformats.org/officeDocument/2006/relationships/slideLayout" Target="../slideLayouts/slideLayout22.xml"/><Relationship Id="rId2" Type="http://schemas.openxmlformats.org/officeDocument/2006/relationships/notesSlide" Target="../notesSlides/notesSlide48.xml"/></Relationships>
</file>

<file path=ppt/slides/_rels/slide124.xml.rels><?xml version="1.0" encoding="UTF-8" standalone="yes"?>
<Relationships xmlns="http://schemas.openxmlformats.org/package/2006/relationships"><Relationship Id="rId11" Type="http://schemas.openxmlformats.org/officeDocument/2006/relationships/image" Target="../media/image209.png"/><Relationship Id="rId12" Type="http://schemas.openxmlformats.org/officeDocument/2006/relationships/image" Target="../media/image210.png"/><Relationship Id="rId1" Type="http://schemas.openxmlformats.org/officeDocument/2006/relationships/slideLayout" Target="../slideLayouts/slideLayout7.xml"/><Relationship Id="rId2" Type="http://schemas.openxmlformats.org/officeDocument/2006/relationships/image" Target="../media/image61.jpeg"/><Relationship Id="rId3" Type="http://schemas.openxmlformats.org/officeDocument/2006/relationships/image" Target="../media/image202.png"/><Relationship Id="rId4" Type="http://schemas.microsoft.com/office/2007/relationships/hdphoto" Target="../media/hdphoto3.wdp"/><Relationship Id="rId5" Type="http://schemas.openxmlformats.org/officeDocument/2006/relationships/image" Target="../media/image203.png"/><Relationship Id="rId6" Type="http://schemas.openxmlformats.org/officeDocument/2006/relationships/image" Target="../media/image204.png"/><Relationship Id="rId7" Type="http://schemas.openxmlformats.org/officeDocument/2006/relationships/image" Target="../media/image205.jpeg"/><Relationship Id="rId8" Type="http://schemas.openxmlformats.org/officeDocument/2006/relationships/image" Target="../media/image206.jpeg"/><Relationship Id="rId9" Type="http://schemas.openxmlformats.org/officeDocument/2006/relationships/image" Target="../media/image207.jpeg"/><Relationship Id="rId10" Type="http://schemas.openxmlformats.org/officeDocument/2006/relationships/image" Target="../media/image208.jpeg"/></Relationships>
</file>

<file path=ppt/slides/_rels/slide125.xml.rels><?xml version="1.0" encoding="UTF-8" standalone="yes"?>
<Relationships xmlns="http://schemas.openxmlformats.org/package/2006/relationships"><Relationship Id="rId3" Type="http://schemas.openxmlformats.org/officeDocument/2006/relationships/image" Target="../media/image211.png"/><Relationship Id="rId4" Type="http://schemas.openxmlformats.org/officeDocument/2006/relationships/image" Target="../media/image212.jpeg"/><Relationship Id="rId5" Type="http://schemas.openxmlformats.org/officeDocument/2006/relationships/image" Target="../media/image213.png"/><Relationship Id="rId6" Type="http://schemas.openxmlformats.org/officeDocument/2006/relationships/image" Target="../media/image214.jpeg"/><Relationship Id="rId1" Type="http://schemas.openxmlformats.org/officeDocument/2006/relationships/slideLayout" Target="../slideLayouts/slideLayout7.xml"/><Relationship Id="rId2" Type="http://schemas.openxmlformats.org/officeDocument/2006/relationships/notesSlide" Target="../notesSlides/notesSlide49.xml"/></Relationships>
</file>

<file path=ppt/slides/_rels/slide126.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215.png"/><Relationship Id="rId5" Type="http://schemas.openxmlformats.org/officeDocument/2006/relationships/hyperlink" Target="https://account-selection-ui.demandbase.com/app/231/accountlist/?audience_id=184901" TargetMode="External"/><Relationship Id="rId6" Type="http://schemas.openxmlformats.org/officeDocument/2006/relationships/image" Target="../media/image216.png"/><Relationship Id="rId1" Type="http://schemas.openxmlformats.org/officeDocument/2006/relationships/slideLayout" Target="../slideLayouts/slideLayout7.xml"/><Relationship Id="rId2" Type="http://schemas.openxmlformats.org/officeDocument/2006/relationships/notesSlide" Target="../notesSlides/notesSlide50.xml"/></Relationships>
</file>

<file path=ppt/slides/_rels/slide127.xml.rels><?xml version="1.0" encoding="UTF-8" standalone="yes"?>
<Relationships xmlns="http://schemas.openxmlformats.org/package/2006/relationships"><Relationship Id="rId3" Type="http://schemas.openxmlformats.org/officeDocument/2006/relationships/image" Target="../media/image217.png"/><Relationship Id="rId4" Type="http://schemas.openxmlformats.org/officeDocument/2006/relationships/image" Target="../media/image218.png"/><Relationship Id="rId5" Type="http://schemas.openxmlformats.org/officeDocument/2006/relationships/image" Target="../media/image219.png"/><Relationship Id="rId1" Type="http://schemas.openxmlformats.org/officeDocument/2006/relationships/slideLayout" Target="../slideLayouts/slideLayout7.xml"/><Relationship Id="rId2" Type="http://schemas.openxmlformats.org/officeDocument/2006/relationships/image" Target="../media/image61.jpeg"/></Relationships>
</file>

<file path=ppt/slides/_rels/slide128.xml.rels><?xml version="1.0" encoding="UTF-8" standalone="yes"?>
<Relationships xmlns="http://schemas.openxmlformats.org/package/2006/relationships"><Relationship Id="rId3" Type="http://schemas.openxmlformats.org/officeDocument/2006/relationships/image" Target="../media/image106.jpeg"/><Relationship Id="rId4" Type="http://schemas.openxmlformats.org/officeDocument/2006/relationships/image" Target="../media/image220.png"/><Relationship Id="rId5" Type="http://schemas.openxmlformats.org/officeDocument/2006/relationships/image" Target="../media/image221.png"/><Relationship Id="rId6" Type="http://schemas.openxmlformats.org/officeDocument/2006/relationships/image" Target="../media/image222.png"/><Relationship Id="rId1" Type="http://schemas.openxmlformats.org/officeDocument/2006/relationships/slideLayout" Target="../slideLayouts/slideLayout7.xml"/><Relationship Id="rId2" Type="http://schemas.openxmlformats.org/officeDocument/2006/relationships/notesSlide" Target="../notesSlides/notesSlide51.xml"/></Relationships>
</file>

<file path=ppt/slides/_rels/slide129.xml.rels><?xml version="1.0" encoding="UTF-8" standalone="yes"?>
<Relationships xmlns="http://schemas.openxmlformats.org/package/2006/relationships"><Relationship Id="rId11" Type="http://schemas.openxmlformats.org/officeDocument/2006/relationships/hyperlink" Target="https://app.highspot.com/items/5cdefa1ea4dfa07b089f2a04" TargetMode="External"/><Relationship Id="rId12" Type="http://schemas.openxmlformats.org/officeDocument/2006/relationships/hyperlink" Target="https://jam4.sapjam.com/wiki/show/bUoG2hp00dcJjXikErb8uj?_lightbox=true" TargetMode="External"/><Relationship Id="rId1" Type="http://schemas.openxmlformats.org/officeDocument/2006/relationships/slideLayout" Target="../slideLayouts/slideLayout7.xml"/><Relationship Id="rId2" Type="http://schemas.openxmlformats.org/officeDocument/2006/relationships/image" Target="../media/image74.jpeg"/><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8" Type="http://schemas.openxmlformats.org/officeDocument/2006/relationships/hyperlink" Target="NULL" TargetMode="External"/><Relationship Id="rId9" Type="http://schemas.openxmlformats.org/officeDocument/2006/relationships/hyperlink" Target="TBD" TargetMode="External"/><Relationship Id="rId10" Type="http://schemas.openxmlformats.org/officeDocument/2006/relationships/hyperlink" Target="TAP%20Sales%20Playbook" TargetMode="External"/></Relationships>
</file>

<file path=ppt/slides/_rels/slide13.xml.rels><?xml version="1.0" encoding="UTF-8" standalone="yes"?>
<Relationships xmlns="http://schemas.openxmlformats.org/package/2006/relationships"><Relationship Id="rId11" Type="http://schemas.openxmlformats.org/officeDocument/2006/relationships/image" Target="../media/image49.jpeg"/><Relationship Id="rId12" Type="http://schemas.openxmlformats.org/officeDocument/2006/relationships/image" Target="../media/image50.png"/><Relationship Id="rId13" Type="http://schemas.openxmlformats.org/officeDocument/2006/relationships/image" Target="../media/image51.png"/><Relationship Id="rId14" Type="http://schemas.openxmlformats.org/officeDocument/2006/relationships/image" Target="../media/image52.png"/><Relationship Id="rId15" Type="http://schemas.openxmlformats.org/officeDocument/2006/relationships/image" Target="../media/image53.png"/><Relationship Id="rId16" Type="http://schemas.openxmlformats.org/officeDocument/2006/relationships/image" Target="../media/image54.tiff"/><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41.emf"/><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jpeg"/><Relationship Id="rId7" Type="http://schemas.openxmlformats.org/officeDocument/2006/relationships/image" Target="../media/image45.png"/><Relationship Id="rId8" Type="http://schemas.openxmlformats.org/officeDocument/2006/relationships/image" Target="../media/image46.png"/><Relationship Id="rId9" Type="http://schemas.openxmlformats.org/officeDocument/2006/relationships/image" Target="../media/image47.png"/><Relationship Id="rId10" Type="http://schemas.openxmlformats.org/officeDocument/2006/relationships/image" Target="../media/image48.png"/></Relationships>
</file>

<file path=ppt/slides/_rels/slide130.xml.rels><?xml version="1.0" encoding="UTF-8" standalone="yes"?>
<Relationships xmlns="http://schemas.openxmlformats.org/package/2006/relationships"><Relationship Id="rId3" Type="http://schemas.openxmlformats.org/officeDocument/2006/relationships/image" Target="../media/image223.png"/><Relationship Id="rId4" Type="http://schemas.openxmlformats.org/officeDocument/2006/relationships/hyperlink" Target="https://app.highspot.com/items/5cdefa1ea4dfa07b089f2a04" TargetMode="External"/><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131.xml.rels><?xml version="1.0" encoding="UTF-8" standalone="yes"?>
<Relationships xmlns="http://schemas.openxmlformats.org/package/2006/relationships"><Relationship Id="rId3" Type="http://schemas.openxmlformats.org/officeDocument/2006/relationships/hyperlink" Target="https://jam4.sapjam.com/wiki/show/bUoG2hp00dcJjXikErb8uj?_lightbox=true" TargetMode="External"/><Relationship Id="rId4" Type="http://schemas.openxmlformats.org/officeDocument/2006/relationships/image" Target="../media/image224.png"/><Relationship Id="rId1" Type="http://schemas.openxmlformats.org/officeDocument/2006/relationships/slideLayout" Target="../slideLayouts/slideLayout9.xml"/><Relationship Id="rId2" Type="http://schemas.openxmlformats.org/officeDocument/2006/relationships/hyperlink" Target="http://xly7yzo5lamgbg9p8j0tmng64d.sapabmassetdelivery.com/search?keyword=&amp;topic=37&amp;industry=&amp;type=" TargetMode="External"/></Relationships>
</file>

<file path=ppt/slides/_rels/slide132.xml.rels><?xml version="1.0" encoding="UTF-8" standalone="yes"?>
<Relationships xmlns="http://schemas.openxmlformats.org/package/2006/relationships"><Relationship Id="rId46" Type="http://schemas.openxmlformats.org/officeDocument/2006/relationships/hyperlink" Target="https://jam4.sapjam.com/wiki/show/bUoG2hp00dcJjXikErb8uj?_lightbox=true" TargetMode="External"/><Relationship Id="rId20" Type="http://schemas.openxmlformats.org/officeDocument/2006/relationships/hyperlink" Target="NULL" TargetMode="External"/><Relationship Id="rId21" Type="http://schemas.openxmlformats.org/officeDocument/2006/relationships/hyperlink" Target="https://app.highspot.com/items/5c39490a66bbaa20914533b4" TargetMode="External"/><Relationship Id="rId22" Type="http://schemas.openxmlformats.org/officeDocument/2006/relationships/hyperlink" Target="NULL" TargetMode="External"/><Relationship Id="rId23" Type="http://schemas.openxmlformats.org/officeDocument/2006/relationships/hyperlink" Target="https://app.highspot.com/items/5a0c775372ad8e0a6cc594d5#1" TargetMode="External"/><Relationship Id="rId24" Type="http://schemas.openxmlformats.org/officeDocument/2006/relationships/hyperlink" Target="NULL" TargetMode="External"/><Relationship Id="rId25" Type="http://schemas.openxmlformats.org/officeDocument/2006/relationships/hyperlink" Target="https://app.highspot.com/items/5c675deaf7794d695335bca9" TargetMode="External"/><Relationship Id="rId26" Type="http://schemas.openxmlformats.org/officeDocument/2006/relationships/hyperlink" Target="https://app.highspot.com/items/5aa15f0a60376b316e6a9cbd" TargetMode="External"/><Relationship Id="rId27" Type="http://schemas.openxmlformats.org/officeDocument/2006/relationships/hyperlink" Target="https://app.highspot.com/items/5c3f0182f7794d3f4f06b1be" TargetMode="External"/><Relationship Id="rId28" Type="http://schemas.openxmlformats.org/officeDocument/2006/relationships/image" Target="../media/image160.jpeg"/><Relationship Id="rId29" Type="http://schemas.openxmlformats.org/officeDocument/2006/relationships/hyperlink" Target="https://sap.sharepoint.com/:w:/r/sites/105282/_layouts/15/Doc.aspx?sourcedoc=%7b1EEA7D87-446C-4413-8744-8A64A7ED8E37%7d&amp;file=Blog#1_DrivenByPeople_FINAL_070319.docx&amp;action=default&amp;mobileredirect=true" TargetMode="External"/><Relationship Id="rId1" Type="http://schemas.openxmlformats.org/officeDocument/2006/relationships/slideLayout" Target="../slideLayouts/slideLayout12.xml"/><Relationship Id="rId2" Type="http://schemas.openxmlformats.org/officeDocument/2006/relationships/notesSlide" Target="../notesSlides/notesSlide53.xml"/><Relationship Id="rId3" Type="http://schemas.openxmlformats.org/officeDocument/2006/relationships/hyperlink" Target="https://momentumabm.wistia.com/medias/227waox36y" TargetMode="External"/><Relationship Id="rId4" Type="http://schemas.openxmlformats.org/officeDocument/2006/relationships/hyperlink" Target="https://app.highspot.com/items/5d892bdd628ba2707932f7a7" TargetMode="External"/><Relationship Id="rId5" Type="http://schemas.openxmlformats.org/officeDocument/2006/relationships/hyperlink" Target="https://app.highspot.com/items/5bff9ba766bbaa3f4de6045f" TargetMode="External"/><Relationship Id="rId30" Type="http://schemas.openxmlformats.org/officeDocument/2006/relationships/hyperlink" Target="http://www.wsj.com/podcasts/sponsored/the-intelligent-business/traveler-safety-challenges-and-solutions/FAC61CA0-CAD6-4004-AAA7-EB8748A1D4D4" TargetMode="External"/><Relationship Id="rId31" Type="http://schemas.openxmlformats.org/officeDocument/2006/relationships/hyperlink" Target="https://app.highspot.com/items/5c393110f7794d076e6a581d" TargetMode="External"/><Relationship Id="rId32" Type="http://schemas.openxmlformats.org/officeDocument/2006/relationships/image" Target="../media/image227.png"/><Relationship Id="rId9" Type="http://schemas.openxmlformats.org/officeDocument/2006/relationships/image" Target="../media/image225.jpeg"/><Relationship Id="rId6" Type="http://schemas.openxmlformats.org/officeDocument/2006/relationships/hyperlink" Target="https://app.highspot.com/items/5cda8327628ba267cadabebb" TargetMode="External"/><Relationship Id="rId7" Type="http://schemas.openxmlformats.org/officeDocument/2006/relationships/hyperlink" Target="https://app.highspot.com/items/597ed36bb9198870932d67df" TargetMode="External"/><Relationship Id="rId8" Type="http://schemas.openxmlformats.org/officeDocument/2006/relationships/hyperlink" Target="https://app.highspot.com/items/5c418d2df7794d3beb1bd2fc" TargetMode="External"/><Relationship Id="rId33" Type="http://schemas.openxmlformats.org/officeDocument/2006/relationships/image" Target="../media/image228.jpeg"/><Relationship Id="rId34" Type="http://schemas.openxmlformats.org/officeDocument/2006/relationships/hyperlink" Target="https://app.highspot.com/items/5d4b3dfe6a3b1139f50a7027?lfrm=srp.0" TargetMode="External"/><Relationship Id="rId35" Type="http://schemas.openxmlformats.org/officeDocument/2006/relationships/hyperlink" Target="NULL" TargetMode="External"/><Relationship Id="rId36" Type="http://schemas.openxmlformats.org/officeDocument/2006/relationships/hyperlink" Target="https://app.highspot.com/items/5ce460f5b7b73941569cbf4a" TargetMode="External"/><Relationship Id="rId10" Type="http://schemas.openxmlformats.org/officeDocument/2006/relationships/hyperlink" Target="https://webstage.co/narrative/concur/follow-the-line-v2/" TargetMode="External"/><Relationship Id="rId11" Type="http://schemas.openxmlformats.org/officeDocument/2006/relationships/hyperlink" Target="https://app.highspot.com/items/5d4b38bb81171776d6679922" TargetMode="External"/><Relationship Id="rId12" Type="http://schemas.openxmlformats.org/officeDocument/2006/relationships/hyperlink" Target="NULL" TargetMode="External"/><Relationship Id="rId13" Type="http://schemas.openxmlformats.org/officeDocument/2006/relationships/hyperlink" Target="https://app.highspot.com/items/5c759ac98117173812bcbf4b" TargetMode="External"/><Relationship Id="rId14" Type="http://schemas.openxmlformats.org/officeDocument/2006/relationships/hyperlink" Target="https://app.highspot.com/items/59e603b11279582882fca30e" TargetMode="External"/><Relationship Id="rId15" Type="http://schemas.openxmlformats.org/officeDocument/2006/relationships/hyperlink" Target="https://app.highspot.com/items/5ca6275a659e934680ee5ce0" TargetMode="External"/><Relationship Id="rId16" Type="http://schemas.openxmlformats.org/officeDocument/2006/relationships/hyperlink" Target="https://app.highspot.com/items/5d244e8a3f65f66e484c92d4#1" TargetMode="External"/><Relationship Id="rId17" Type="http://schemas.openxmlformats.org/officeDocument/2006/relationships/hyperlink" Target="https://app.highspot.com/items/5d7ab07c6a3b110956e922e8" TargetMode="External"/><Relationship Id="rId18" Type="http://schemas.openxmlformats.org/officeDocument/2006/relationships/image" Target="../media/image226.png"/><Relationship Id="rId19" Type="http://schemas.openxmlformats.org/officeDocument/2006/relationships/hyperlink" Target="https://app.highspot.com/items/5d4b4f0f81171776cc67f2aa" TargetMode="External"/><Relationship Id="rId37" Type="http://schemas.openxmlformats.org/officeDocument/2006/relationships/hyperlink" Target="https://dam.sap.com/a/B2phv2b" TargetMode="External"/><Relationship Id="rId38" Type="http://schemas.openxmlformats.org/officeDocument/2006/relationships/hyperlink" Target="https://sway.office.com/GeeZ4PgWoLhCRmIc?ref=Link" TargetMode="External"/><Relationship Id="rId39" Type="http://schemas.openxmlformats.org/officeDocument/2006/relationships/hyperlink" Target="https://sap.sharepoint.com/:w:/s/105282/Ecc79shClmFEqelky_EZXpMBPjO3-UB8Hx7BJpk7iJkiZA?e=8MUeGP" TargetMode="External"/><Relationship Id="rId40" Type="http://schemas.openxmlformats.org/officeDocument/2006/relationships/hyperlink" Target="NULL" TargetMode="External"/><Relationship Id="rId41" Type="http://schemas.openxmlformats.org/officeDocument/2006/relationships/hyperlink" Target="https://dam.sap.com/a/9FABkeM" TargetMode="External"/><Relationship Id="rId42" Type="http://schemas.openxmlformats.org/officeDocument/2006/relationships/hyperlink" Target="https://dam.sap.com/a/NFSXapP" TargetMode="External"/><Relationship Id="rId43" Type="http://schemas.openxmlformats.org/officeDocument/2006/relationships/hyperlink" Target="NULL" TargetMode="External"/><Relationship Id="rId44" Type="http://schemas.openxmlformats.org/officeDocument/2006/relationships/hyperlink" Target="https://jam4.sapjam.com/groups/ewwMHZgLkzMMWB9gihxPsi/documents/En9vnAdQXm2RzaUkWQXhI8/slide_viewer?_lightbox=true" TargetMode="External"/><Relationship Id="rId45" Type="http://schemas.openxmlformats.org/officeDocument/2006/relationships/image" Target="../media/image229.png"/></Relationships>
</file>

<file path=ppt/slides/_rels/slide133.xml.rels><?xml version="1.0" encoding="UTF-8" standalone="yes"?>
<Relationships xmlns="http://schemas.openxmlformats.org/package/2006/relationships"><Relationship Id="rId20" Type="http://schemas.openxmlformats.org/officeDocument/2006/relationships/hyperlink" Target="https://app.highspot.com/items/5cafd6b0628ba2521ebb3931" TargetMode="External"/><Relationship Id="rId21" Type="http://schemas.openxmlformats.org/officeDocument/2006/relationships/hyperlink" Target="https://app.highspot.com/items/5d7ab07c6a3b110956e922e8" TargetMode="External"/><Relationship Id="rId22" Type="http://schemas.openxmlformats.org/officeDocument/2006/relationships/image" Target="../media/image231.jpeg"/><Relationship Id="rId23" Type="http://schemas.openxmlformats.org/officeDocument/2006/relationships/hyperlink" Target="https://app.highspot.com/items/5cdbf555a4dfa047499939a6" TargetMode="External"/><Relationship Id="rId24" Type="http://schemas.openxmlformats.org/officeDocument/2006/relationships/hyperlink" Target="https://app.highspot.com/items/5cdbf6e8a4dfa046cb9977cb" TargetMode="External"/><Relationship Id="rId25" Type="http://schemas.openxmlformats.org/officeDocument/2006/relationships/hyperlink" Target="https://app.highspot.com/items/5cbfa81b659e93501e2ee988" TargetMode="External"/><Relationship Id="rId26" Type="http://schemas.openxmlformats.org/officeDocument/2006/relationships/image" Target="../media/image232.jpeg"/><Relationship Id="rId27" Type="http://schemas.openxmlformats.org/officeDocument/2006/relationships/hyperlink" Target="https://dam.sap.com/a/B2phv2b" TargetMode="External"/><Relationship Id="rId28" Type="http://schemas.openxmlformats.org/officeDocument/2006/relationships/hyperlink" Target="https://sway.office.com/GeeZ4PgWoLhCRmIc?ref=Link" TargetMode="External"/><Relationship Id="rId29" Type="http://schemas.openxmlformats.org/officeDocument/2006/relationships/hyperlink" Target="https://sap.sharepoint.com/:w:/s/105282/Ecc79shClmFEqelky_EZXpMBPjO3-UB8Hx7BJpk7iJkiZA?e=8MUeGP" TargetMode="External"/><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hyperlink" Target="https://app.highspot.com/items/5d4b5f0b628ba22d99884185" TargetMode="External"/><Relationship Id="rId4" Type="http://schemas.openxmlformats.org/officeDocument/2006/relationships/hyperlink" Target="https://app.highspot.com/items/5d892bf2659e935e9e3e2449" TargetMode="External"/><Relationship Id="rId5" Type="http://schemas.openxmlformats.org/officeDocument/2006/relationships/hyperlink" Target="https://app.highspot.com/items/5cb735fd66bbaa3ae83898b6" TargetMode="External"/><Relationship Id="rId30" Type="http://schemas.openxmlformats.org/officeDocument/2006/relationships/hyperlink" Target="NULL" TargetMode="External"/><Relationship Id="rId31" Type="http://schemas.openxmlformats.org/officeDocument/2006/relationships/hyperlink" Target="https://dam.sap.com/a/9FABkeM" TargetMode="External"/><Relationship Id="rId32" Type="http://schemas.openxmlformats.org/officeDocument/2006/relationships/hyperlink" Target="https://dam.sap.com/a/NFSXapP" TargetMode="External"/><Relationship Id="rId9" Type="http://schemas.openxmlformats.org/officeDocument/2006/relationships/hyperlink" Target="NULL" TargetMode="External"/><Relationship Id="rId6" Type="http://schemas.openxmlformats.org/officeDocument/2006/relationships/hyperlink" Target="https://app.highspot.com/items/5a8c33b2b91988322de05590" TargetMode="External"/><Relationship Id="rId7" Type="http://schemas.openxmlformats.org/officeDocument/2006/relationships/hyperlink" Target="https://www.youtube.com/watch?v=To1EEbGObd8" TargetMode="External"/><Relationship Id="rId8" Type="http://schemas.openxmlformats.org/officeDocument/2006/relationships/image" Target="../media/image230.jpeg"/><Relationship Id="rId33" Type="http://schemas.openxmlformats.org/officeDocument/2006/relationships/hyperlink" Target="NULL" TargetMode="External"/><Relationship Id="rId34" Type="http://schemas.openxmlformats.org/officeDocument/2006/relationships/hyperlink" Target="https://jam4.sapjam.com/groups/ewwMHZgLkzMMWB9gihxPsi/documents/En9vnAdQXm2RzaUkWQXhI8/slide_viewer?_lightbox=true" TargetMode="External"/><Relationship Id="rId35" Type="http://schemas.openxmlformats.org/officeDocument/2006/relationships/image" Target="../media/image229.png"/><Relationship Id="rId36" Type="http://schemas.openxmlformats.org/officeDocument/2006/relationships/hyperlink" Target="https://jam4.sapjam.com/wiki/show/bUoG2hp00dcJjXikErb8uj?_lightbox=true" TargetMode="External"/><Relationship Id="rId10" Type="http://schemas.openxmlformats.org/officeDocument/2006/relationships/hyperlink" Target="https://app.highspot.com/items/5c39490a66bbaa20914533b4" TargetMode="External"/><Relationship Id="rId11" Type="http://schemas.openxmlformats.org/officeDocument/2006/relationships/hyperlink" Target="https://app.highspot.com/items/5aa15f0a60376b316e6a9cbd" TargetMode="External"/><Relationship Id="rId12" Type="http://schemas.openxmlformats.org/officeDocument/2006/relationships/hyperlink" Target="https://app.highspot.com/items/5c3f0182f7794d3f4f06b1be" TargetMode="External"/><Relationship Id="rId13" Type="http://schemas.openxmlformats.org/officeDocument/2006/relationships/image" Target="../media/image164.jpeg"/><Relationship Id="rId14" Type="http://schemas.openxmlformats.org/officeDocument/2006/relationships/hyperlink" Target="http://accountbased.co.uk/SAP/concur-globe/" TargetMode="External"/><Relationship Id="rId15" Type="http://schemas.openxmlformats.org/officeDocument/2006/relationships/hyperlink" Target="https://app.highspot.com/items/5c6ed472c7143316d5f9471f" TargetMode="External"/><Relationship Id="rId16" Type="http://schemas.openxmlformats.org/officeDocument/2006/relationships/hyperlink" Target="https://app.highspot.com/items/5c3f2daac7143338e6da72e0" TargetMode="External"/><Relationship Id="rId17" Type="http://schemas.openxmlformats.org/officeDocument/2006/relationships/hyperlink" Target="https://app.highspot.com/items/5cc215f6659e930889de809e" TargetMode="External"/><Relationship Id="rId18" Type="http://schemas.openxmlformats.org/officeDocument/2006/relationships/hyperlink" Target="https://app.highspot.com/items/5ca6275a659e934680ee5ce0" TargetMode="External"/><Relationship Id="rId19" Type="http://schemas.openxmlformats.org/officeDocument/2006/relationships/hyperlink" Target="https://app.highspot.com/items/5d244e8a3f65f66e484c92d4#1" TargetMode="External"/><Relationship Id="rId37" Type="http://schemas.openxmlformats.org/officeDocument/2006/relationships/hyperlink" Target="http://mhnylcbkywm1n8tyvr7a1vcefs.sapabmassetdelivery.com/asset/48" TargetMode="External"/><Relationship Id="rId38" Type="http://schemas.openxmlformats.org/officeDocument/2006/relationships/image" Target="../media/image233.png"/></Relationships>
</file>

<file path=ppt/slides/_rels/slide134.xml.rels><?xml version="1.0" encoding="UTF-8" standalone="yes"?>
<Relationships xmlns="http://schemas.openxmlformats.org/package/2006/relationships"><Relationship Id="rId20" Type="http://schemas.openxmlformats.org/officeDocument/2006/relationships/hyperlink" Target="https://app.highspot.com/items/5c501ab166bbaa1bd1d904bf" TargetMode="External"/><Relationship Id="rId21" Type="http://schemas.openxmlformats.org/officeDocument/2006/relationships/hyperlink" Target="https://app.highspot.com/items/5c387db8a2e3a95f2e0f32e2" TargetMode="External"/><Relationship Id="rId22" Type="http://schemas.openxmlformats.org/officeDocument/2006/relationships/hyperlink" Target="https://app.highspot.com/items/5ca6275a659e934680ee5ce0" TargetMode="External"/><Relationship Id="rId23" Type="http://schemas.openxmlformats.org/officeDocument/2006/relationships/hyperlink" Target="https://app.highspot.com/items/5d244e8a3f65f66e484c92d4#1" TargetMode="External"/><Relationship Id="rId24" Type="http://schemas.openxmlformats.org/officeDocument/2006/relationships/hyperlink" Target="https://app.highspot.com/items/5d7ab07c6a3b110956e922e8" TargetMode="External"/><Relationship Id="rId25" Type="http://schemas.openxmlformats.org/officeDocument/2006/relationships/image" Target="../media/image235.png"/><Relationship Id="rId26" Type="http://schemas.openxmlformats.org/officeDocument/2006/relationships/hyperlink" Target="https://app.highspot.com/items/5d4cb098a2e3a97ee26c171a" TargetMode="External"/><Relationship Id="rId27" Type="http://schemas.openxmlformats.org/officeDocument/2006/relationships/hyperlink" Target="https://app.highspot.com/items/5b2996ff1aab55385ff574f8?lfrm=shp.0" TargetMode="External"/><Relationship Id="rId28" Type="http://schemas.openxmlformats.org/officeDocument/2006/relationships/hyperlink" Target="https://www.youtube.com/watch?v=sBDmQrnaIv4" TargetMode="External"/><Relationship Id="rId29" Type="http://schemas.openxmlformats.org/officeDocument/2006/relationships/image" Target="../media/image236.jpeg"/><Relationship Id="rId1" Type="http://schemas.openxmlformats.org/officeDocument/2006/relationships/slideLayout" Target="../slideLayouts/slideLayout12.xml"/><Relationship Id="rId2" Type="http://schemas.openxmlformats.org/officeDocument/2006/relationships/notesSlide" Target="../notesSlides/notesSlide55.xml"/><Relationship Id="rId3" Type="http://schemas.openxmlformats.org/officeDocument/2006/relationships/hyperlink" Target="https://app.highspot.com/items/5d715de9a2e3a95f7dc2f1f4" TargetMode="External"/><Relationship Id="rId4" Type="http://schemas.openxmlformats.org/officeDocument/2006/relationships/hyperlink" Target="https://sap.sharepoint.com/:b:/s/105282/EfdRFXB6oH5Nqj73QbMTM1YBviOeigT1s-nXuG9P8RJh-A?e=ktqwet" TargetMode="External"/><Relationship Id="rId5" Type="http://schemas.openxmlformats.org/officeDocument/2006/relationships/hyperlink" Target="https://app.highspot.com/items/5d892be9f7794d6af6f34236" TargetMode="External"/><Relationship Id="rId30" Type="http://schemas.openxmlformats.org/officeDocument/2006/relationships/hyperlink" Target="http://mhnylcbkywm1n8tyvr7a1vcefs.sapabmassetdelivery.com/asset/49" TargetMode="External"/><Relationship Id="rId31" Type="http://schemas.openxmlformats.org/officeDocument/2006/relationships/hyperlink" Target="https://www.youtube.com/watch?time_continue=3&amp;v=4XtPQf0IeQQ" TargetMode="External"/><Relationship Id="rId32" Type="http://schemas.openxmlformats.org/officeDocument/2006/relationships/image" Target="../media/image186.jpeg"/><Relationship Id="rId9" Type="http://schemas.openxmlformats.org/officeDocument/2006/relationships/hyperlink" Target="NULL" TargetMode="External"/><Relationship Id="rId6" Type="http://schemas.openxmlformats.org/officeDocument/2006/relationships/hyperlink" Target="https://app.highspot.com/items/5ba158d6b9198855c2a434bf" TargetMode="External"/><Relationship Id="rId7" Type="http://schemas.openxmlformats.org/officeDocument/2006/relationships/image" Target="../media/image234.jpeg"/><Relationship Id="rId8" Type="http://schemas.openxmlformats.org/officeDocument/2006/relationships/hyperlink" Target="https://app.highspot.com/items/5d4b4f186a3b1139e00af0e8" TargetMode="External"/><Relationship Id="rId33" Type="http://schemas.openxmlformats.org/officeDocument/2006/relationships/hyperlink" Target="https://dam.sap.com/a/B2phv2b" TargetMode="External"/><Relationship Id="rId34" Type="http://schemas.openxmlformats.org/officeDocument/2006/relationships/hyperlink" Target="https://sway.office.com/GeeZ4PgWoLhCRmIc?ref=Link" TargetMode="External"/><Relationship Id="rId35" Type="http://schemas.openxmlformats.org/officeDocument/2006/relationships/hyperlink" Target="https://sap.sharepoint.com/:w:/s/105282/Ecc79shClmFEqelky_EZXpMBPjO3-UB8Hx7BJpk7iJkiZA?e=8MUeGP" TargetMode="External"/><Relationship Id="rId36" Type="http://schemas.openxmlformats.org/officeDocument/2006/relationships/hyperlink" Target="NULL" TargetMode="External"/><Relationship Id="rId10" Type="http://schemas.openxmlformats.org/officeDocument/2006/relationships/hyperlink" Target="https://app.highspot.com/items/5d4cb246a4dfa017a89f24a6" TargetMode="External"/><Relationship Id="rId11" Type="http://schemas.openxmlformats.org/officeDocument/2006/relationships/hyperlink" Target="https://app.highspot.com/items/5a0c775372ad8e0a6cc594d5#1" TargetMode="External"/><Relationship Id="rId12" Type="http://schemas.openxmlformats.org/officeDocument/2006/relationships/hyperlink" Target="https://app.highspot.com/items/5c39490a66bbaa20914533b4" TargetMode="External"/><Relationship Id="rId13" Type="http://schemas.openxmlformats.org/officeDocument/2006/relationships/hyperlink" Target="NULL" TargetMode="External"/><Relationship Id="rId14" Type="http://schemas.openxmlformats.org/officeDocument/2006/relationships/hyperlink" Target="https://app.highspot.com/items/5aa15f0a60376b316e6a9cbd" TargetMode="External"/><Relationship Id="rId15" Type="http://schemas.openxmlformats.org/officeDocument/2006/relationships/hyperlink" Target="https://app.highspot.com/items/5c3f0182f7794d3f4f06b1be" TargetMode="External"/><Relationship Id="rId16" Type="http://schemas.openxmlformats.org/officeDocument/2006/relationships/image" Target="../media/image170.jpeg"/><Relationship Id="rId17" Type="http://schemas.openxmlformats.org/officeDocument/2006/relationships/hyperlink" Target="https://jam4.sapjam.com/wiki/show/bUoG2hp00dcJjXikErb8uj?_lightbox=true" TargetMode="External"/><Relationship Id="rId18" Type="http://schemas.openxmlformats.org/officeDocument/2006/relationships/hyperlink" Target="https://app.highspot.com/items/5b06cc921aab5579dfb24b29?lfrm=srp.0" TargetMode="External"/><Relationship Id="rId19" Type="http://schemas.openxmlformats.org/officeDocument/2006/relationships/hyperlink" Target="https://app.highspot.com/items/5c3f278481171742e34b2e97" TargetMode="External"/><Relationship Id="rId37" Type="http://schemas.openxmlformats.org/officeDocument/2006/relationships/hyperlink" Target="https://dam.sap.com/a/9FABkeM" TargetMode="External"/><Relationship Id="rId38" Type="http://schemas.openxmlformats.org/officeDocument/2006/relationships/hyperlink" Target="https://dam.sap.com/a/NFSXapP" TargetMode="External"/><Relationship Id="rId39" Type="http://schemas.openxmlformats.org/officeDocument/2006/relationships/hyperlink" Target="NULL" TargetMode="External"/><Relationship Id="rId40" Type="http://schemas.openxmlformats.org/officeDocument/2006/relationships/hyperlink" Target="https://jam4.sapjam.com/groups/ewwMHZgLkzMMWB9gihxPsi/documents/En9vnAdQXm2RzaUkWQXhI8/slide_viewer?_lightbox=true" TargetMode="External"/><Relationship Id="rId41" Type="http://schemas.openxmlformats.org/officeDocument/2006/relationships/image" Target="../media/image229.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5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6.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7" Type="http://schemas.openxmlformats.org/officeDocument/2006/relationships/image" Target="../media/image60.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9.jpeg"/></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1" Type="http://schemas.openxmlformats.org/officeDocument/2006/relationships/slideLayout" Target="../slideLayouts/slideLayout9.xml"/><Relationship Id="rId2" Type="http://schemas.openxmlformats.org/officeDocument/2006/relationships/image" Target="../media/image6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5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65.png"/><Relationship Id="rId5" Type="http://schemas.openxmlformats.org/officeDocument/2006/relationships/image" Target="../media/image66.png"/><Relationship Id="rId6" Type="http://schemas.openxmlformats.org/officeDocument/2006/relationships/image" Target="../media/image67.png"/><Relationship Id="rId7" Type="http://schemas.openxmlformats.org/officeDocument/2006/relationships/image" Target="../media/image68.png"/><Relationship Id="rId8" Type="http://schemas.openxmlformats.org/officeDocument/2006/relationships/image" Target="../media/image69.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8.xml.rels><?xml version="1.0" encoding="UTF-8" standalone="yes"?>
<Relationships xmlns="http://schemas.openxmlformats.org/package/2006/relationships"><Relationship Id="rId3" Type="http://schemas.openxmlformats.org/officeDocument/2006/relationships/image" Target="../media/image74.jpeg"/><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9" Type="http://schemas.openxmlformats.org/officeDocument/2006/relationships/image" Target="../media/image75.png"/><Relationship Id="rId10" Type="http://schemas.openxmlformats.org/officeDocument/2006/relationships/image" Target="../media/image76.jpeg"/><Relationship Id="rId11" Type="http://schemas.openxmlformats.org/officeDocument/2006/relationships/image" Target="../media/image77.jpe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78.jpeg"/><Relationship Id="rId5" Type="http://schemas.openxmlformats.org/officeDocument/2006/relationships/image" Target="../media/image79.png"/><Relationship Id="rId6" Type="http://schemas.openxmlformats.org/officeDocument/2006/relationships/image" Target="../media/image80.png"/><Relationship Id="rId7" Type="http://schemas.openxmlformats.org/officeDocument/2006/relationships/image" Target="../media/image81.png"/><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5.png"/><Relationship Id="rId6" Type="http://schemas.openxmlformats.org/officeDocument/2006/relationships/image" Target="../media/image86.png"/><Relationship Id="rId1" Type="http://schemas.openxmlformats.org/officeDocument/2006/relationships/slideLayout" Target="../slideLayouts/slideLayout9.xml"/><Relationship Id="rId2" Type="http://schemas.openxmlformats.org/officeDocument/2006/relationships/image" Target="../media/image82.jpeg"/></Relationships>
</file>

<file path=ppt/slides/_rels/slide32.xml.rels><?xml version="1.0" encoding="UTF-8" standalone="yes"?>
<Relationships xmlns="http://schemas.openxmlformats.org/package/2006/relationships"><Relationship Id="rId3" Type="http://schemas.openxmlformats.org/officeDocument/2006/relationships/image" Target="../media/image87.jpeg"/><Relationship Id="rId4" Type="http://schemas.openxmlformats.org/officeDocument/2006/relationships/image" Target="../media/image88.png"/><Relationship Id="rId5" Type="http://schemas.openxmlformats.org/officeDocument/2006/relationships/image" Target="../media/image89.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33.xml.rels><?xml version="1.0" encoding="UTF-8" standalone="yes"?>
<Relationships xmlns="http://schemas.openxmlformats.org/package/2006/relationships"><Relationship Id="rId3" Type="http://schemas.openxmlformats.org/officeDocument/2006/relationships/image" Target="../media/image90.jpeg"/><Relationship Id="rId4" Type="http://schemas.openxmlformats.org/officeDocument/2006/relationships/image" Target="../media/image91.png"/><Relationship Id="rId5" Type="http://schemas.openxmlformats.org/officeDocument/2006/relationships/image" Target="../media/image92.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34.xml.rels><?xml version="1.0" encoding="UTF-8" standalone="yes"?>
<Relationships xmlns="http://schemas.openxmlformats.org/package/2006/relationships"><Relationship Id="rId3" Type="http://schemas.openxmlformats.org/officeDocument/2006/relationships/image" Target="../media/image90.jpeg"/><Relationship Id="rId4" Type="http://schemas.openxmlformats.org/officeDocument/2006/relationships/image" Target="../media/image93.jpeg"/><Relationship Id="rId5" Type="http://schemas.openxmlformats.org/officeDocument/2006/relationships/image" Target="../media/image94.png"/><Relationship Id="rId6" Type="http://schemas.openxmlformats.org/officeDocument/2006/relationships/image" Target="../media/image95.jpeg"/><Relationship Id="rId1" Type="http://schemas.openxmlformats.org/officeDocument/2006/relationships/slideLayout" Target="../slideLayouts/slideLayout42.xml"/><Relationship Id="rId2" Type="http://schemas.openxmlformats.org/officeDocument/2006/relationships/notesSlide" Target="../notesSlides/notesSlide16.xml"/></Relationships>
</file>

<file path=ppt/slides/_rels/slide35.xml.rels><?xml version="1.0" encoding="UTF-8" standalone="yes"?>
<Relationships xmlns="http://schemas.openxmlformats.org/package/2006/relationships"><Relationship Id="rId3" Type="http://schemas.openxmlformats.org/officeDocument/2006/relationships/image" Target="../media/image90.jpeg"/><Relationship Id="rId4" Type="http://schemas.openxmlformats.org/officeDocument/2006/relationships/image" Target="../media/image96.jpeg"/><Relationship Id="rId5" Type="http://schemas.openxmlformats.org/officeDocument/2006/relationships/image" Target="../media/image97.jpeg"/><Relationship Id="rId6" Type="http://schemas.openxmlformats.org/officeDocument/2006/relationships/image" Target="../media/image98.png"/><Relationship Id="rId7" Type="http://schemas.openxmlformats.org/officeDocument/2006/relationships/image" Target="../media/image99.png"/><Relationship Id="rId8" Type="http://schemas.openxmlformats.org/officeDocument/2006/relationships/image" Target="../media/image100.png"/><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1.jpeg"/><Relationship Id="rId3" Type="http://schemas.openxmlformats.org/officeDocument/2006/relationships/comments" Target="../comments/commen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1" Type="http://schemas.openxmlformats.org/officeDocument/2006/relationships/image" Target="../media/image26.jpeg"/><Relationship Id="rId12" Type="http://schemas.openxmlformats.org/officeDocument/2006/relationships/image" Target="../media/image27.jpeg"/><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20.jpeg"/><Relationship Id="rId4" Type="http://schemas.openxmlformats.org/officeDocument/2006/relationships/image" Target="../media/image21.jpeg"/><Relationship Id="rId5" Type="http://schemas.openxmlformats.org/officeDocument/2006/relationships/image" Target="../media/image22.jpeg"/><Relationship Id="rId6" Type="http://schemas.openxmlformats.org/officeDocument/2006/relationships/image" Target="../media/image23.jpeg"/><Relationship Id="rId7" Type="http://schemas.openxmlformats.org/officeDocument/2006/relationships/image" Target="../media/image24.png"/><Relationship Id="rId8" Type="http://schemas.microsoft.com/office/2007/relationships/hdphoto" Target="../media/hdphoto1.wdp"/><Relationship Id="rId9" Type="http://schemas.openxmlformats.org/officeDocument/2006/relationships/image" Target="../media/image25.png"/><Relationship Id="rId10" Type="http://schemas.microsoft.com/office/2007/relationships/hdphoto" Target="../media/hdphoto2.wdp"/></Relationships>
</file>

<file path=ppt/slides/_rels/slide40.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101.tiff"/><Relationship Id="rId5" Type="http://schemas.openxmlformats.org/officeDocument/2006/relationships/image" Target="../media/image102.tiff"/><Relationship Id="rId6" Type="http://schemas.openxmlformats.org/officeDocument/2006/relationships/image" Target="../media/image103.tiff"/><Relationship Id="rId7" Type="http://schemas.openxmlformats.org/officeDocument/2006/relationships/image" Target="../media/image104.tiff"/><Relationship Id="rId8" Type="http://schemas.openxmlformats.org/officeDocument/2006/relationships/image" Target="../media/image31.png"/><Relationship Id="rId1" Type="http://schemas.openxmlformats.org/officeDocument/2006/relationships/slideLayout" Target="../slideLayouts/slideLayout9.xml"/><Relationship Id="rId2" Type="http://schemas.openxmlformats.org/officeDocument/2006/relationships/notesSlide" Target="../notesSlides/notesSlide18.xml"/></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31.png"/><Relationship Id="rId1" Type="http://schemas.openxmlformats.org/officeDocument/2006/relationships/slideLayout" Target="../slideLayouts/slideLayout32.xml"/><Relationship Id="rId2" Type="http://schemas.openxmlformats.org/officeDocument/2006/relationships/notesSlide" Target="../notesSlides/notesSlide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1.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1.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1.jpeg"/><Relationship Id="rId3" Type="http://schemas.openxmlformats.org/officeDocument/2006/relationships/image" Target="../media/image10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6.jpeg"/><Relationship Id="rId3" Type="http://schemas.openxmlformats.org/officeDocument/2006/relationships/image" Target="../media/image10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9.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9.jpeg"/></Relationships>
</file>

<file path=ppt/slides/_rels/slide49.xml.rels><?xml version="1.0" encoding="UTF-8" standalone="yes"?>
<Relationships xmlns="http://schemas.openxmlformats.org/package/2006/relationships"><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slideLayout" Target="../slideLayouts/slideLayout38.xml"/><Relationship Id="rId8" Type="http://schemas.openxmlformats.org/officeDocument/2006/relationships/notesSlide" Target="../notesSlides/notesSlide20.xml"/><Relationship Id="rId1" Type="http://schemas.openxmlformats.org/officeDocument/2006/relationships/tags" Target="../tags/tag1.xml"/><Relationship Id="rId2" Type="http://schemas.openxmlformats.org/officeDocument/2006/relationships/tags" Target="../tags/tag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0.jpeg"/></Relationships>
</file>

<file path=ppt/slides/_rels/slide50.xml.rels><?xml version="1.0" encoding="UTF-8" standalone="yes"?>
<Relationships xmlns="http://schemas.openxmlformats.org/package/2006/relationships"><Relationship Id="rId3" Type="http://schemas.openxmlformats.org/officeDocument/2006/relationships/image" Target="../media/image108.png"/><Relationship Id="rId4" Type="http://schemas.openxmlformats.org/officeDocument/2006/relationships/image" Target="../media/image109.png"/><Relationship Id="rId1" Type="http://schemas.openxmlformats.org/officeDocument/2006/relationships/slideLayout" Target="../slideLayouts/slideLayout43.xml"/><Relationship Id="rId2" Type="http://schemas.openxmlformats.org/officeDocument/2006/relationships/notesSlide" Target="../notesSlides/notesSlide2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image" Target="../media/image110.png"/><Relationship Id="rId3" Type="http://schemas.openxmlformats.org/officeDocument/2006/relationships/image" Target="../media/image111.png"/></Relationships>
</file>

<file path=ppt/slides/_rels/slide52.xml.rels><?xml version="1.0" encoding="UTF-8" standalone="yes"?>
<Relationships xmlns="http://schemas.openxmlformats.org/package/2006/relationships"><Relationship Id="rId3" Type="http://schemas.openxmlformats.org/officeDocument/2006/relationships/image" Target="../media/image112.tiff"/><Relationship Id="rId4" Type="http://schemas.openxmlformats.org/officeDocument/2006/relationships/image" Target="../media/image113.tiff"/><Relationship Id="rId1" Type="http://schemas.openxmlformats.org/officeDocument/2006/relationships/slideLayout" Target="../slideLayouts/slideLayout43.xml"/><Relationship Id="rId2" Type="http://schemas.openxmlformats.org/officeDocument/2006/relationships/notesSlide" Target="../notesSlides/notesSlide2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3.xml"/><Relationship Id="rId3" Type="http://schemas.openxmlformats.org/officeDocument/2006/relationships/image" Target="../media/image114.tif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15.png"/><Relationship Id="rId4" Type="http://schemas.openxmlformats.org/officeDocument/2006/relationships/image" Target="../media/image116.jpeg"/><Relationship Id="rId5" Type="http://schemas.openxmlformats.org/officeDocument/2006/relationships/image" Target="../media/image31.png"/><Relationship Id="rId1" Type="http://schemas.openxmlformats.org/officeDocument/2006/relationships/slideLayout" Target="../slideLayouts/slideLayout9.xml"/><Relationship Id="rId2" Type="http://schemas.openxmlformats.org/officeDocument/2006/relationships/image" Target="../media/image20.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11" Type="http://schemas.openxmlformats.org/officeDocument/2006/relationships/image" Target="../media/image127.svg"/><Relationship Id="rId12" Type="http://schemas.openxmlformats.org/officeDocument/2006/relationships/image" Target="../media/image121.png"/><Relationship Id="rId13" Type="http://schemas.openxmlformats.org/officeDocument/2006/relationships/image" Target="../media/image129.svg"/><Relationship Id="rId14" Type="http://schemas.openxmlformats.org/officeDocument/2006/relationships/image" Target="../media/image31.png"/><Relationship Id="rId1" Type="http://schemas.openxmlformats.org/officeDocument/2006/relationships/slideLayout" Target="../slideLayouts/slideLayout33.xml"/><Relationship Id="rId2" Type="http://schemas.openxmlformats.org/officeDocument/2006/relationships/notesSlide" Target="../notesSlides/notesSlide24.xml"/><Relationship Id="rId3" Type="http://schemas.openxmlformats.org/officeDocument/2006/relationships/image" Target="../media/image20.jpeg"/><Relationship Id="rId4" Type="http://schemas.openxmlformats.org/officeDocument/2006/relationships/image" Target="../media/image117.png"/><Relationship Id="rId5" Type="http://schemas.openxmlformats.org/officeDocument/2006/relationships/image" Target="../media/image121.svg"/><Relationship Id="rId6" Type="http://schemas.openxmlformats.org/officeDocument/2006/relationships/image" Target="../media/image118.png"/><Relationship Id="rId7" Type="http://schemas.openxmlformats.org/officeDocument/2006/relationships/image" Target="../media/image123.svg"/><Relationship Id="rId8" Type="http://schemas.openxmlformats.org/officeDocument/2006/relationships/image" Target="../media/image119.png"/><Relationship Id="rId9" Type="http://schemas.openxmlformats.org/officeDocument/2006/relationships/image" Target="../media/image125.svg"/><Relationship Id="rId10" Type="http://schemas.openxmlformats.org/officeDocument/2006/relationships/image" Target="../media/image120.png"/></Relationships>
</file>

<file path=ppt/slides/_rels/slide59.xml.rels><?xml version="1.0" encoding="UTF-8" standalone="yes"?>
<Relationships xmlns="http://schemas.openxmlformats.org/package/2006/relationships"><Relationship Id="rId11" Type="http://schemas.openxmlformats.org/officeDocument/2006/relationships/image" Target="../media/image137.svg"/><Relationship Id="rId12" Type="http://schemas.openxmlformats.org/officeDocument/2006/relationships/image" Target="../media/image126.png"/><Relationship Id="rId13" Type="http://schemas.openxmlformats.org/officeDocument/2006/relationships/image" Target="../media/image139.svg"/><Relationship Id="rId14" Type="http://schemas.openxmlformats.org/officeDocument/2006/relationships/image" Target="../media/image31.png"/><Relationship Id="rId1" Type="http://schemas.openxmlformats.org/officeDocument/2006/relationships/slideLayout" Target="../slideLayouts/slideLayout40.xml"/><Relationship Id="rId2" Type="http://schemas.openxmlformats.org/officeDocument/2006/relationships/image" Target="../media/image20.jpeg"/><Relationship Id="rId3" Type="http://schemas.openxmlformats.org/officeDocument/2006/relationships/image" Target="../media/image115.png"/><Relationship Id="rId4" Type="http://schemas.openxmlformats.org/officeDocument/2006/relationships/image" Target="../media/image122.png"/><Relationship Id="rId5" Type="http://schemas.openxmlformats.org/officeDocument/2006/relationships/image" Target="../media/image131.svg"/><Relationship Id="rId6" Type="http://schemas.openxmlformats.org/officeDocument/2006/relationships/image" Target="../media/image123.png"/><Relationship Id="rId7" Type="http://schemas.openxmlformats.org/officeDocument/2006/relationships/image" Target="../media/image133.svg"/><Relationship Id="rId8" Type="http://schemas.openxmlformats.org/officeDocument/2006/relationships/image" Target="../media/image124.png"/><Relationship Id="rId9" Type="http://schemas.openxmlformats.org/officeDocument/2006/relationships/image" Target="../media/image135.svg"/><Relationship Id="rId10" Type="http://schemas.openxmlformats.org/officeDocument/2006/relationships/image" Target="../media/image125.pn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tiff"/><Relationship Id="rId5"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image" Target="../media/image28.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eg"/></Relationships>
</file>

<file path=ppt/slides/_rels/slide61.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hyperlink" Target="https://www.giz.de/en/aboutgiz/33192.html" TargetMode="External"/><Relationship Id="rId5" Type="http://schemas.openxmlformats.org/officeDocument/2006/relationships/image" Target="../media/image127.tiff"/><Relationship Id="rId6" Type="http://schemas.openxmlformats.org/officeDocument/2006/relationships/image" Target="../media/image128.tiff"/><Relationship Id="rId1" Type="http://schemas.openxmlformats.org/officeDocument/2006/relationships/slideLayout" Target="../slideLayouts/slideLayout9.xml"/><Relationship Id="rId2" Type="http://schemas.openxmlformats.org/officeDocument/2006/relationships/notesSlide" Target="../notesSlides/notesSlide2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20.jpeg"/></Relationships>
</file>

<file path=ppt/slides/_rels/slide63.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129.png"/><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1.jpeg"/><Relationship Id="rId3" Type="http://schemas.openxmlformats.org/officeDocument/2006/relationships/image" Target="../media/image13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 Id="rId3" Type="http://schemas.openxmlformats.org/officeDocument/2006/relationships/image" Target="../media/image61.jpeg"/></Relationships>
</file>

<file path=ppt/slides/_rels/slide67.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131.png"/><Relationship Id="rId1" Type="http://schemas.openxmlformats.org/officeDocument/2006/relationships/slideLayout" Target="../slideLayouts/slideLayout9.xml"/><Relationship Id="rId2" Type="http://schemas.openxmlformats.org/officeDocument/2006/relationships/notesSlide" Target="../notesSlides/notesSlide29.xml"/></Relationships>
</file>

<file path=ppt/slides/_rels/slide68.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132.png"/><Relationship Id="rId1" Type="http://schemas.openxmlformats.org/officeDocument/2006/relationships/slideLayout" Target="../slideLayouts/slideLayout9.xml"/><Relationship Id="rId2" Type="http://schemas.openxmlformats.org/officeDocument/2006/relationships/notesSlide" Target="../notesSlides/notesSlide3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1.jpeg"/><Relationship Id="rId3" Type="http://schemas.openxmlformats.org/officeDocument/2006/relationships/hyperlink" Target="NUL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svg"/><Relationship Id="rId5" Type="http://schemas.openxmlformats.org/officeDocument/2006/relationships/image" Target="../media/image31.png"/><Relationship Id="rId1" Type="http://schemas.openxmlformats.org/officeDocument/2006/relationships/slideLayout" Target="../slideLayouts/slideLayout9.xml"/><Relationship Id="rId2" Type="http://schemas.openxmlformats.org/officeDocument/2006/relationships/image" Target="../media/image28.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6.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6.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6.jpeg"/></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5.svg"/><Relationship Id="rId5" Type="http://schemas.openxmlformats.org/officeDocument/2006/relationships/image" Target="../media/image31.png"/><Relationship Id="rId1" Type="http://schemas.openxmlformats.org/officeDocument/2006/relationships/slideLayout" Target="../slideLayouts/slideLayout9.xml"/><Relationship Id="rId2" Type="http://schemas.openxmlformats.org/officeDocument/2006/relationships/image" Target="../media/image28.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6.jpeg"/><Relationship Id="rId3" Type="http://schemas.openxmlformats.org/officeDocument/2006/relationships/image" Target="../media/image133.png"/></Relationships>
</file>

<file path=ppt/slides/_rels/slide81.xml.rels><?xml version="1.0" encoding="UTF-8" standalone="yes"?>
<Relationships xmlns="http://schemas.openxmlformats.org/package/2006/relationships"><Relationship Id="rId3" Type="http://schemas.openxmlformats.org/officeDocument/2006/relationships/image" Target="../media/image106.jpeg"/><Relationship Id="rId4" Type="http://schemas.openxmlformats.org/officeDocument/2006/relationships/image" Target="../media/image31.png"/><Relationship Id="rId1" Type="http://schemas.openxmlformats.org/officeDocument/2006/relationships/slideLayout" Target="../slideLayouts/slideLayout9.xml"/><Relationship Id="rId2" Type="http://schemas.openxmlformats.org/officeDocument/2006/relationships/notesSlide" Target="../notesSlides/notesSlide3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6.jpeg"/><Relationship Id="rId3" Type="http://schemas.openxmlformats.org/officeDocument/2006/relationships/image" Target="../media/image134.png"/></Relationships>
</file>

<file path=ppt/slides/_rels/slide83.xml.rels><?xml version="1.0" encoding="UTF-8" standalone="yes"?>
<Relationships xmlns="http://schemas.openxmlformats.org/package/2006/relationships"><Relationship Id="rId3" Type="http://schemas.openxmlformats.org/officeDocument/2006/relationships/image" Target="../media/image106.jpeg"/><Relationship Id="rId4" Type="http://schemas.openxmlformats.org/officeDocument/2006/relationships/image" Target="../media/image29.png"/><Relationship Id="rId5" Type="http://schemas.openxmlformats.org/officeDocument/2006/relationships/image" Target="../media/image40.tiff"/><Relationship Id="rId6" Type="http://schemas.openxmlformats.org/officeDocument/2006/relationships/image" Target="../media/image27.jpeg"/><Relationship Id="rId7" Type="http://schemas.openxmlformats.org/officeDocument/2006/relationships/image" Target="../media/image135.jpeg"/><Relationship Id="rId1" Type="http://schemas.openxmlformats.org/officeDocument/2006/relationships/slideLayout" Target="../slideLayouts/slideLayout15.xml"/><Relationship Id="rId2" Type="http://schemas.openxmlformats.org/officeDocument/2006/relationships/notesSlide" Target="../notesSlides/notesSlide3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90.jpeg"/><Relationship Id="rId3" Type="http://schemas.openxmlformats.org/officeDocument/2006/relationships/image" Target="../media/image136.tiff"/></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106.jpeg"/></Relationships>
</file>

<file path=ppt/slides/_rels/slide88.xml.rels><?xml version="1.0" encoding="UTF-8" standalone="yes"?>
<Relationships xmlns="http://schemas.openxmlformats.org/package/2006/relationships"><Relationship Id="rId3" Type="http://schemas.openxmlformats.org/officeDocument/2006/relationships/image" Target="../media/image106.jpeg"/><Relationship Id="rId4" Type="http://schemas.openxmlformats.org/officeDocument/2006/relationships/image" Target="../media/image137.png"/><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7.svg"/><Relationship Id="rId4" Type="http://schemas.openxmlformats.org/officeDocument/2006/relationships/image" Target="../media/image28.jpeg"/><Relationship Id="rId5" Type="http://schemas.openxmlformats.org/officeDocument/2006/relationships/image" Target="../media/image31.png"/><Relationship Id="rId1" Type="http://schemas.openxmlformats.org/officeDocument/2006/relationships/slideLayout" Target="../slideLayouts/slideLayout9.xml"/><Relationship Id="rId2" Type="http://schemas.openxmlformats.org/officeDocument/2006/relationships/image" Target="../media/image34.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8.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39.png"/><Relationship Id="rId3" Type="http://schemas.openxmlformats.org/officeDocument/2006/relationships/image" Target="../media/image140.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141.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142.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chart" Target="../charts/chart1.xml"/><Relationship Id="rId3" Type="http://schemas.openxmlformats.org/officeDocument/2006/relationships/chart" Target="../charts/char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ubtitle 34"/>
          <p:cNvSpPr>
            <a:spLocks noGrp="1"/>
          </p:cNvSpPr>
          <p:nvPr>
            <p:ph type="subTitle" idx="1"/>
          </p:nvPr>
        </p:nvSpPr>
        <p:spPr>
          <a:xfrm>
            <a:off x="494592" y="4776808"/>
            <a:ext cx="11205989" cy="430887"/>
          </a:xfrm>
        </p:spPr>
        <p:txBody>
          <a:bodyPr/>
          <a:lstStyle/>
          <a:p>
            <a:r>
              <a:rPr lang="en-US"/>
              <a:t>January 20, 2020</a:t>
            </a:r>
          </a:p>
        </p:txBody>
      </p:sp>
      <p:sp>
        <p:nvSpPr>
          <p:cNvPr id="10" name="Text Placeholder 9"/>
          <p:cNvSpPr>
            <a:spLocks noGrp="1"/>
          </p:cNvSpPr>
          <p:nvPr>
            <p:ph type="body" sz="quarter" idx="14"/>
          </p:nvPr>
        </p:nvSpPr>
        <p:spPr>
          <a:xfrm>
            <a:off x="496888" y="4024430"/>
            <a:ext cx="11204318" cy="498598"/>
          </a:xfrm>
        </p:spPr>
        <p:txBody>
          <a:bodyPr/>
          <a:lstStyle/>
          <a:p>
            <a:r>
              <a:rPr lang="en-US"/>
              <a:t>Ignite ABM Workshop </a:t>
            </a:r>
            <a:endParaRPr lang="en-US">
              <a:solidFill>
                <a:schemeClr val="accent1"/>
              </a:solidFill>
            </a:endParaRPr>
          </a:p>
        </p:txBody>
      </p:sp>
    </p:spTree>
    <p:extLst>
      <p:ext uri="{BB962C8B-B14F-4D97-AF65-F5344CB8AC3E}">
        <p14:creationId xmlns:p14="http://schemas.microsoft.com/office/powerpoint/2010/main" val="3849865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088D5A2F-3112-49F6-B3D4-AF5F1C3975C7}"/>
              </a:ext>
            </a:extLst>
          </p:cNvPr>
          <p:cNvSpPr>
            <a:spLocks noGrp="1"/>
          </p:cNvSpPr>
          <p:nvPr>
            <p:ph type="body" sz="quarter" idx="10"/>
          </p:nvPr>
        </p:nvSpPr>
        <p:spPr/>
        <p:txBody>
          <a:bodyPr/>
          <a:lstStyle/>
          <a:p>
            <a:endParaRPr lang="en-US"/>
          </a:p>
        </p:txBody>
      </p:sp>
      <p:sp>
        <p:nvSpPr>
          <p:cNvPr id="3" name="Title 2">
            <a:extLst>
              <a:ext uri="{FF2B5EF4-FFF2-40B4-BE49-F238E27FC236}">
                <a16:creationId xmlns:a16="http://schemas.microsoft.com/office/drawing/2014/main" xmlns="" id="{A5D5D8DE-D931-4B44-A44E-87384C205D31}"/>
              </a:ext>
            </a:extLst>
          </p:cNvPr>
          <p:cNvSpPr>
            <a:spLocks noGrp="1"/>
          </p:cNvSpPr>
          <p:nvPr>
            <p:ph type="title"/>
          </p:nvPr>
        </p:nvSpPr>
        <p:spPr/>
        <p:txBody>
          <a:bodyPr/>
          <a:lstStyle/>
          <a:p>
            <a:r>
              <a:rPr lang="en-US"/>
              <a:t>QUOTE HERE FROM SIRIUS CLIENT ABOUT ABM ? </a:t>
            </a:r>
          </a:p>
        </p:txBody>
      </p:sp>
    </p:spTree>
    <p:extLst>
      <p:ext uri="{BB962C8B-B14F-4D97-AF65-F5344CB8AC3E}">
        <p14:creationId xmlns:p14="http://schemas.microsoft.com/office/powerpoint/2010/main" val="269957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 id="{3AAF2279-48A8-48C1-A571-D20A1C9C59ED}"/>
              </a:ext>
            </a:extLst>
          </p:cNvPr>
          <p:cNvGrpSpPr/>
          <p:nvPr/>
        </p:nvGrpSpPr>
        <p:grpSpPr>
          <a:xfrm>
            <a:off x="-349" y="0"/>
            <a:ext cx="12195175" cy="6858000"/>
            <a:chOff x="-698" y="360023"/>
            <a:chExt cx="12195873" cy="2620577"/>
          </a:xfrm>
        </p:grpSpPr>
        <p:pic>
          <p:nvPicPr>
            <p:cNvPr id="14" name="Picture 13">
              <a:extLst>
                <a:ext uri="{FF2B5EF4-FFF2-40B4-BE49-F238E27FC236}">
                  <a16:creationId xmlns:a16="http://schemas.microsoft.com/office/drawing/2014/main" xmlns="" id="{A7BF9980-6EB3-4A71-8994-013239BDB8CA}"/>
                </a:ext>
              </a:extLst>
            </p:cNvPr>
            <p:cNvPicPr>
              <a:picLocks noChangeAspect="1"/>
            </p:cNvPicPr>
            <p:nvPr/>
          </p:nvPicPr>
          <p:blipFill rotWithShape="1">
            <a:blip r:embed="rId2">
              <a:alphaModFix amt="35000"/>
            </a:blip>
            <a:srcRect t="1958" b="10335"/>
            <a:stretch/>
          </p:blipFill>
          <p:spPr>
            <a:xfrm>
              <a:off x="0" y="367861"/>
              <a:ext cx="12195175" cy="2612739"/>
            </a:xfrm>
            <a:prstGeom prst="rect">
              <a:avLst/>
            </a:prstGeom>
          </p:spPr>
        </p:pic>
        <p:sp>
          <p:nvSpPr>
            <p:cNvPr id="15" name="Rectangle 14">
              <a:extLst>
                <a:ext uri="{FF2B5EF4-FFF2-40B4-BE49-F238E27FC236}">
                  <a16:creationId xmlns:a16="http://schemas.microsoft.com/office/drawing/2014/main" xmlns="" id="{D037F204-9871-44DB-B692-5C1874B1AD7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4" name="Title 3">
            <a:extLst>
              <a:ext uri="{FF2B5EF4-FFF2-40B4-BE49-F238E27FC236}">
                <a16:creationId xmlns:a16="http://schemas.microsoft.com/office/drawing/2014/main" xmlns="" id="{89E9A4F6-FF97-42B2-9FEC-416B4F58344B}"/>
              </a:ext>
            </a:extLst>
          </p:cNvPr>
          <p:cNvSpPr>
            <a:spLocks noGrp="1"/>
          </p:cNvSpPr>
          <p:nvPr>
            <p:ph type="title"/>
          </p:nvPr>
        </p:nvSpPr>
        <p:spPr/>
        <p:txBody>
          <a:bodyPr/>
          <a:lstStyle/>
          <a:p>
            <a:r>
              <a:rPr lang="en-US"/>
              <a:t>Measurement | </a:t>
            </a:r>
            <a:r>
              <a:rPr lang="en-US">
                <a:solidFill>
                  <a:schemeClr val="accent1"/>
                </a:solidFill>
              </a:rPr>
              <a:t>EXERCISE </a:t>
            </a:r>
          </a:p>
        </p:txBody>
      </p:sp>
      <p:sp>
        <p:nvSpPr>
          <p:cNvPr id="8" name="TextBox 7">
            <a:extLst>
              <a:ext uri="{FF2B5EF4-FFF2-40B4-BE49-F238E27FC236}">
                <a16:creationId xmlns:a16="http://schemas.microsoft.com/office/drawing/2014/main" xmlns="" id="{A348C742-1AC2-48D0-B0E3-DDED569DFD46}"/>
              </a:ext>
            </a:extLst>
          </p:cNvPr>
          <p:cNvSpPr txBox="1"/>
          <p:nvPr/>
        </p:nvSpPr>
        <p:spPr>
          <a:xfrm>
            <a:off x="418641" y="1399143"/>
            <a:ext cx="347313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endParaRPr lang="en-US" sz="1800" kern="0" err="1">
              <a:solidFill>
                <a:srgbClr val="FFC000"/>
              </a:solidFill>
              <a:ea typeface="Arial Unicode MS" pitchFamily="34" charset="-128"/>
              <a:cs typeface="Arial Unicode MS" pitchFamily="34" charset="-128"/>
            </a:endParaRPr>
          </a:p>
        </p:txBody>
      </p:sp>
      <p:sp>
        <p:nvSpPr>
          <p:cNvPr id="3" name="TextBox 2">
            <a:extLst>
              <a:ext uri="{FF2B5EF4-FFF2-40B4-BE49-F238E27FC236}">
                <a16:creationId xmlns:a16="http://schemas.microsoft.com/office/drawing/2014/main" xmlns="" id="{985FCB31-BDCA-4948-B677-274C5D68E0D2}"/>
              </a:ext>
            </a:extLst>
          </p:cNvPr>
          <p:cNvSpPr txBox="1"/>
          <p:nvPr/>
        </p:nvSpPr>
        <p:spPr>
          <a:xfrm>
            <a:off x="555175" y="1399143"/>
            <a:ext cx="10526753" cy="4462760"/>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2000" b="1" kern="0">
                <a:solidFill>
                  <a:schemeClr val="accent1"/>
                </a:solidFill>
                <a:ea typeface="Arial Unicode MS" pitchFamily="34" charset="-128"/>
                <a:cs typeface="Arial Unicode MS" pitchFamily="34" charset="-128"/>
              </a:rPr>
              <a:t>Identify measurement areas and when to except results</a:t>
            </a:r>
          </a:p>
          <a:p>
            <a:pPr fontAlgn="base">
              <a:spcBef>
                <a:spcPct val="50000"/>
              </a:spcBef>
              <a:spcAft>
                <a:spcPct val="0"/>
              </a:spcAft>
              <a:buClr>
                <a:srgbClr val="F0AB00"/>
              </a:buClr>
              <a:buSzPct val="80000"/>
            </a:pPr>
            <a:endParaRPr lang="en-US" sz="2000" kern="0">
              <a:ea typeface="Arial Unicode MS" pitchFamily="34" charset="-128"/>
              <a:cs typeface="Arial Unicode MS" pitchFamily="34" charset="-128"/>
            </a:endParaRPr>
          </a:p>
          <a:p>
            <a:pPr fontAlgn="base">
              <a:spcBef>
                <a:spcPct val="50000"/>
              </a:spcBef>
              <a:spcAft>
                <a:spcPct val="0"/>
              </a:spcAft>
              <a:buClr>
                <a:srgbClr val="F0AB00"/>
              </a:buClr>
              <a:buSzPct val="80000"/>
            </a:pPr>
            <a:r>
              <a:rPr lang="en-US" sz="2000" kern="0">
                <a:ea typeface="Arial Unicode MS" pitchFamily="34" charset="-128"/>
                <a:cs typeface="Arial Unicode MS" pitchFamily="34" charset="-128"/>
              </a:rPr>
              <a:t>Write on the post-it:</a:t>
            </a:r>
          </a:p>
          <a:p>
            <a:pPr fontAlgn="base">
              <a:spcBef>
                <a:spcPct val="50000"/>
              </a:spcBef>
              <a:spcAft>
                <a:spcPct val="0"/>
              </a:spcAft>
              <a:buClr>
                <a:srgbClr val="F0AB00"/>
              </a:buClr>
              <a:buSzPct val="80000"/>
            </a:pPr>
            <a:r>
              <a:rPr lang="en-US" sz="2000" kern="0">
                <a:ea typeface="Arial Unicode MS" pitchFamily="34" charset="-128"/>
                <a:cs typeface="Arial Unicode MS" pitchFamily="34" charset="-128"/>
              </a:rPr>
              <a:t>Which measurement area do the below fall in? </a:t>
            </a:r>
          </a:p>
          <a:p>
            <a:pPr fontAlgn="base">
              <a:spcBef>
                <a:spcPct val="50000"/>
              </a:spcBef>
              <a:spcAft>
                <a:spcPct val="0"/>
              </a:spcAft>
              <a:buClr>
                <a:srgbClr val="F0AB00"/>
              </a:buClr>
              <a:buSzPct val="80000"/>
            </a:pPr>
            <a:r>
              <a:rPr lang="en-US" sz="2000" kern="0">
                <a:ea typeface="Arial Unicode MS" pitchFamily="34" charset="-128"/>
                <a:cs typeface="Arial Unicode MS" pitchFamily="34" charset="-128"/>
              </a:rPr>
              <a:t>When would you expect to see results?</a:t>
            </a:r>
          </a:p>
          <a:p>
            <a:pPr fontAlgn="base">
              <a:spcBef>
                <a:spcPct val="50000"/>
              </a:spcBef>
              <a:spcAft>
                <a:spcPct val="0"/>
              </a:spcAft>
              <a:buClr>
                <a:srgbClr val="F0AB00"/>
              </a:buClr>
              <a:buSzPct val="80000"/>
            </a:pPr>
            <a:endParaRPr lang="en-US" sz="2000" kern="0">
              <a:ea typeface="Arial Unicode MS" pitchFamily="34" charset="-128"/>
              <a:cs typeface="Arial Unicode MS" pitchFamily="34" charset="-128"/>
            </a:endParaRPr>
          </a:p>
          <a:p>
            <a:pPr marL="457200" indent="-457200" fontAlgn="base">
              <a:spcBef>
                <a:spcPct val="50000"/>
              </a:spcBef>
              <a:spcAft>
                <a:spcPct val="0"/>
              </a:spcAft>
              <a:buClr>
                <a:srgbClr val="F0AB00"/>
              </a:buClr>
              <a:buSzPct val="80000"/>
              <a:buAutoNum type="arabicParenR"/>
            </a:pPr>
            <a:r>
              <a:rPr lang="en-US" sz="2000" kern="0">
                <a:ea typeface="Arial Unicode MS" pitchFamily="34" charset="-128"/>
                <a:cs typeface="Arial Unicode MS" pitchFamily="34" charset="-128"/>
              </a:rPr>
              <a:t>Contacts – known vs unknown / buying centers </a:t>
            </a:r>
          </a:p>
          <a:p>
            <a:pPr marL="457200" indent="-457200" fontAlgn="base">
              <a:spcBef>
                <a:spcPct val="50000"/>
              </a:spcBef>
              <a:spcAft>
                <a:spcPct val="0"/>
              </a:spcAft>
              <a:buClr>
                <a:srgbClr val="F0AB00"/>
              </a:buClr>
              <a:buSzPct val="80000"/>
              <a:buAutoNum type="arabicParenR"/>
            </a:pPr>
            <a:r>
              <a:rPr lang="en-US" sz="2000" kern="0">
                <a:ea typeface="Arial Unicode MS" pitchFamily="34" charset="-128"/>
                <a:cs typeface="Arial Unicode MS" pitchFamily="34" charset="-128"/>
              </a:rPr>
              <a:t>New content generated &amp; account specific repurpose</a:t>
            </a:r>
          </a:p>
          <a:p>
            <a:pPr marL="457200" indent="-457200" fontAlgn="base">
              <a:spcBef>
                <a:spcPct val="50000"/>
              </a:spcBef>
              <a:spcAft>
                <a:spcPct val="0"/>
              </a:spcAft>
              <a:buClr>
                <a:srgbClr val="F0AB00"/>
              </a:buClr>
              <a:buSzPct val="80000"/>
              <a:buAutoNum type="arabicParenR"/>
            </a:pPr>
            <a:r>
              <a:rPr lang="en-US" sz="2000" kern="0">
                <a:ea typeface="Arial Unicode MS" pitchFamily="34" charset="-128"/>
                <a:cs typeface="Arial Unicode MS" pitchFamily="34" charset="-128"/>
              </a:rPr>
              <a:t>Social reach &amp; engagement</a:t>
            </a:r>
          </a:p>
          <a:p>
            <a:pPr marL="457200" indent="-457200" fontAlgn="base">
              <a:spcBef>
                <a:spcPct val="50000"/>
              </a:spcBef>
              <a:spcAft>
                <a:spcPct val="0"/>
              </a:spcAft>
              <a:buClr>
                <a:srgbClr val="F0AB00"/>
              </a:buClr>
              <a:buSzPct val="80000"/>
              <a:buAutoNum type="arabicParenR"/>
            </a:pPr>
            <a:r>
              <a:rPr lang="en-US" sz="2000" kern="0">
                <a:ea typeface="Arial Unicode MS" pitchFamily="34" charset="-128"/>
                <a:cs typeface="Arial Unicode MS" pitchFamily="34" charset="-128"/>
              </a:rPr>
              <a:t>Sales engagement or meetings with the account and capturing </a:t>
            </a:r>
            <a:r>
              <a:rPr lang="en-US" sz="2000" kern="0" err="1">
                <a:ea typeface="Arial Unicode MS" pitchFamily="34" charset="-128"/>
                <a:cs typeface="Arial Unicode MS" pitchFamily="34" charset="-128"/>
              </a:rPr>
              <a:t>effectivel</a:t>
            </a:r>
            <a:endParaRPr lang="en-US" sz="2000" kern="0">
              <a:ea typeface="Arial Unicode MS" pitchFamily="34" charset="-128"/>
              <a:cs typeface="Arial Unicode MS" pitchFamily="34" charset="-128"/>
            </a:endParaRPr>
          </a:p>
        </p:txBody>
      </p:sp>
      <p:sp>
        <p:nvSpPr>
          <p:cNvPr id="2" name="TextBox 1">
            <a:extLst>
              <a:ext uri="{FF2B5EF4-FFF2-40B4-BE49-F238E27FC236}">
                <a16:creationId xmlns:a16="http://schemas.microsoft.com/office/drawing/2014/main" xmlns="" id="{ECA3241F-8EF3-41F3-8784-5FDA173227B0}"/>
              </a:ext>
            </a:extLst>
          </p:cNvPr>
          <p:cNvSpPr txBox="1"/>
          <p:nvPr/>
        </p:nvSpPr>
        <p:spPr>
          <a:xfrm rot="20992029">
            <a:off x="6714244" y="1657932"/>
            <a:ext cx="5274617" cy="147732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3200" b="1" kern="0">
                <a:solidFill>
                  <a:srgbClr val="FF0000"/>
                </a:solidFill>
                <a:highlight>
                  <a:srgbClr val="FFFF00"/>
                </a:highlight>
                <a:ea typeface="Arial Unicode MS" pitchFamily="34" charset="-128"/>
                <a:cs typeface="Arial Unicode MS" pitchFamily="34" charset="-128"/>
              </a:rPr>
              <a:t>Work in </a:t>
            </a:r>
            <a:r>
              <a:rPr lang="en-US" sz="3200" b="1" i="1" kern="0">
                <a:solidFill>
                  <a:srgbClr val="FF0000"/>
                </a:solidFill>
                <a:highlight>
                  <a:srgbClr val="FFFF00"/>
                </a:highlight>
                <a:ea typeface="Arial Unicode MS" pitchFamily="34" charset="-128"/>
                <a:cs typeface="Arial Unicode MS" pitchFamily="34" charset="-128"/>
              </a:rPr>
              <a:t>progress: group exercise versus table exercise</a:t>
            </a:r>
          </a:p>
        </p:txBody>
      </p:sp>
    </p:spTree>
    <p:extLst>
      <p:ext uri="{BB962C8B-B14F-4D97-AF65-F5344CB8AC3E}">
        <p14:creationId xmlns:p14="http://schemas.microsoft.com/office/powerpoint/2010/main" val="826072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a:t>TAP ABM Content</a:t>
            </a:r>
          </a:p>
        </p:txBody>
      </p:sp>
    </p:spTree>
    <p:extLst>
      <p:ext uri="{BB962C8B-B14F-4D97-AF65-F5344CB8AC3E}">
        <p14:creationId xmlns:p14="http://schemas.microsoft.com/office/powerpoint/2010/main" val="4250808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1CC2DD1A-BAB4-410B-8ED8-F4540BEEFC2A}"/>
              </a:ext>
            </a:extLst>
          </p:cNvPr>
          <p:cNvPicPr>
            <a:picLocks noChangeAspect="1"/>
          </p:cNvPicPr>
          <p:nvPr/>
        </p:nvPicPr>
        <p:blipFill rotWithShape="1">
          <a:blip r:embed="rId3" cstate="screen">
            <a:alphaModFix amt="89000"/>
            <a:extLst>
              <a:ext uri="{28A0092B-C50C-407E-A947-70E740481C1C}">
                <a14:useLocalDpi xmlns:a14="http://schemas.microsoft.com/office/drawing/2010/main"/>
              </a:ext>
            </a:extLst>
          </a:blip>
          <a:srcRect/>
          <a:stretch/>
        </p:blipFill>
        <p:spPr>
          <a:xfrm>
            <a:off x="698" y="-38366"/>
            <a:ext cx="12086527" cy="2759345"/>
          </a:xfrm>
          <a:prstGeom prst="rect">
            <a:avLst/>
          </a:prstGeom>
        </p:spPr>
      </p:pic>
      <p:sp>
        <p:nvSpPr>
          <p:cNvPr id="12" name="Content Placeholder 11">
            <a:extLst>
              <a:ext uri="{FF2B5EF4-FFF2-40B4-BE49-F238E27FC236}">
                <a16:creationId xmlns:a16="http://schemas.microsoft.com/office/drawing/2014/main" xmlns="" id="{15B1272C-835C-461A-9D9A-F96989EF0C71}"/>
              </a:ext>
            </a:extLst>
          </p:cNvPr>
          <p:cNvSpPr>
            <a:spLocks noGrp="1"/>
          </p:cNvSpPr>
          <p:nvPr>
            <p:ph idx="1"/>
          </p:nvPr>
        </p:nvSpPr>
        <p:spPr>
          <a:xfrm>
            <a:off x="-1" y="1581401"/>
            <a:ext cx="12195175" cy="3447799"/>
          </a:xfrm>
          <a:solidFill>
            <a:schemeClr val="tx1"/>
          </a:solidFill>
        </p:spPr>
        <p:txBody>
          <a:bodyPr/>
          <a:lstStyle/>
          <a:p>
            <a:endParaRPr lang="en-US"/>
          </a:p>
        </p:txBody>
      </p:sp>
      <p:sp>
        <p:nvSpPr>
          <p:cNvPr id="3" name="Text Placeholder 1">
            <a:extLst>
              <a:ext uri="{FF2B5EF4-FFF2-40B4-BE49-F238E27FC236}">
                <a16:creationId xmlns:a16="http://schemas.microsoft.com/office/drawing/2014/main" xmlns="" id="{F658D7B2-5C1C-48CB-9AD4-FE25E342C200}"/>
              </a:ext>
            </a:extLst>
          </p:cNvPr>
          <p:cNvSpPr txBox="1">
            <a:spLocks/>
          </p:cNvSpPr>
          <p:nvPr/>
        </p:nvSpPr>
        <p:spPr>
          <a:xfrm>
            <a:off x="504001" y="1084275"/>
            <a:ext cx="9881118" cy="276999"/>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59928" marR="0" lvl="3" indent="0" algn="l" defTabSz="1088558" rtl="0" eaLnBrk="1" fontAlgn="auto" latinLnBrk="0" hangingPunct="1">
              <a:lnSpc>
                <a:spcPct val="100000"/>
              </a:lnSpc>
              <a:spcBef>
                <a:spcPts val="300"/>
              </a:spcBef>
              <a:spcAft>
                <a:spcPts val="0"/>
              </a:spcAft>
              <a:buClr>
                <a:srgbClr val="FFFFFF"/>
              </a:buClr>
              <a:buSzPct val="120000"/>
              <a:buFont typeface="Arial" pitchFamily="34" charset="0"/>
              <a:buNone/>
              <a:tabLst/>
              <a:defRPr/>
            </a:pPr>
            <a:r>
              <a:rPr kumimoji="0" lang="en-US" sz="1600" b="0" i="0" u="none" strike="noStrike" kern="1200" cap="none" spc="0" normalizeH="0" baseline="0" noProof="0">
                <a:ln>
                  <a:noFill/>
                </a:ln>
                <a:solidFill>
                  <a:srgbClr val="F0AB00"/>
                </a:solidFill>
                <a:effectLst/>
                <a:uLnTx/>
                <a:uFillTx/>
                <a:latin typeface="Arial"/>
                <a:ea typeface="+mn-ea"/>
                <a:cs typeface="+mn-cs"/>
              </a:rPr>
              <a:t>There are three types of ABM content:</a:t>
            </a:r>
          </a:p>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endParaRPr kumimoji="0" lang="en-US" sz="2000" b="0" i="0" u="none" strike="noStrike" kern="1200" cap="none" spc="0" normalizeH="0" baseline="0" noProof="0">
              <a:ln>
                <a:noFill/>
              </a:ln>
              <a:solidFill>
                <a:srgbClr val="FFFFFF"/>
              </a:solidFill>
              <a:effectLst/>
              <a:uLnTx/>
              <a:uFillTx/>
              <a:latin typeface="Arial"/>
              <a:ea typeface="+mn-ea"/>
              <a:cs typeface="+mn-cs"/>
            </a:endParaRPr>
          </a:p>
        </p:txBody>
      </p:sp>
      <p:sp>
        <p:nvSpPr>
          <p:cNvPr id="4" name="Title 2">
            <a:extLst>
              <a:ext uri="{FF2B5EF4-FFF2-40B4-BE49-F238E27FC236}">
                <a16:creationId xmlns:a16="http://schemas.microsoft.com/office/drawing/2014/main" xmlns="" id="{0F978404-DB01-4806-B008-CCD59540715F}"/>
              </a:ext>
            </a:extLst>
          </p:cNvPr>
          <p:cNvSpPr txBox="1">
            <a:spLocks/>
          </p:cNvSpPr>
          <p:nvPr/>
        </p:nvSpPr>
        <p:spPr>
          <a:xfrm>
            <a:off x="1623529" y="548640"/>
            <a:ext cx="9881118" cy="276999"/>
          </a:xfrm>
          <a:prstGeom prst="rect">
            <a:avLst/>
          </a:prstGeom>
        </p:spPr>
        <p:txBody>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marL="0" marR="0" lvl="0" indent="0" algn="l" defTabSz="1088558" rtl="0" eaLnBrk="1" fontAlgn="auto" latinLnBrk="0" hangingPunct="1">
              <a:lnSpc>
                <a:spcPct val="100000"/>
              </a:lnSpc>
              <a:spcBef>
                <a:spcPct val="0"/>
              </a:spcBef>
              <a:spcAft>
                <a:spcPts val="0"/>
              </a:spcAft>
              <a:buClrTx/>
              <a:buSzTx/>
              <a:buFontTx/>
              <a:buNone/>
              <a:tabLst/>
              <a:defRPr/>
            </a:pPr>
            <a:endParaRPr kumimoji="0" lang="en-US" sz="2400" b="1" i="0" u="none" strike="noStrike" kern="1200" cap="none" spc="0" normalizeH="0" baseline="0" noProof="0">
              <a:ln>
                <a:noFill/>
              </a:ln>
              <a:solidFill>
                <a:srgbClr val="FFFFFF"/>
              </a:solidFill>
              <a:effectLst/>
              <a:uLnTx/>
              <a:uFillTx/>
              <a:latin typeface="Arial"/>
              <a:ea typeface="+mj-ea"/>
              <a:cs typeface="+mj-cs"/>
            </a:endParaRPr>
          </a:p>
        </p:txBody>
      </p:sp>
      <p:sp>
        <p:nvSpPr>
          <p:cNvPr id="5" name="Text Placeholder 6">
            <a:extLst>
              <a:ext uri="{FF2B5EF4-FFF2-40B4-BE49-F238E27FC236}">
                <a16:creationId xmlns:a16="http://schemas.microsoft.com/office/drawing/2014/main" xmlns="" id="{38666900-4902-421F-A0F8-B8F1F643C6C5}"/>
              </a:ext>
            </a:extLst>
          </p:cNvPr>
          <p:cNvSpPr txBox="1">
            <a:spLocks/>
          </p:cNvSpPr>
          <p:nvPr/>
        </p:nvSpPr>
        <p:spPr bwMode="gray">
          <a:xfrm>
            <a:off x="1157028" y="4194572"/>
            <a:ext cx="2910372" cy="527837"/>
          </a:xfrm>
          <a:prstGeom prst="rect">
            <a:avLst/>
          </a:prstGeom>
        </p:spPr>
        <p:txBody>
          <a:bodyPr vert="horz" wrap="square" lIns="0" tIns="0" rIns="0" bIns="0" rtlCol="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accent2">
                    <a:lumMod val="75000"/>
                  </a:schemeClr>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accent2">
                    <a:lumMod val="75000"/>
                  </a:schemeClr>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a:solidFill>
                  <a:schemeClr val="accent2">
                    <a:lumMod val="75000"/>
                  </a:schemeClr>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719856" indent="-179964" algn="l" defTabSz="1088558" rtl="0" eaLnBrk="1" latinLnBrk="0" hangingPunct="1">
              <a:lnSpc>
                <a:spcPct val="90000"/>
              </a:lnSpc>
              <a:spcBef>
                <a:spcPts val="200"/>
              </a:spcBef>
              <a:spcAft>
                <a:spcPts val="200"/>
              </a:spcAft>
              <a:buClr>
                <a:schemeClr val="tx1"/>
              </a:buClr>
              <a:buSzPct val="100000"/>
              <a:buFont typeface="Symbol" panose="05050102010706020507" pitchFamily="18" charset="2"/>
              <a:buChar char="-"/>
              <a:defRPr sz="1100" kern="1200" baseline="0">
                <a:solidFill>
                  <a:schemeClr val="accent2">
                    <a:lumMod val="75000"/>
                  </a:schemeClr>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90000"/>
              </a:lnSpc>
              <a:spcBef>
                <a:spcPts val="600"/>
              </a:spcBef>
              <a:spcAft>
                <a:spcPts val="600"/>
              </a:spcAft>
              <a:buClr>
                <a:srgbClr val="F0AB00"/>
              </a:buClr>
              <a:buSzPct val="80000"/>
              <a:buFontTx/>
              <a:buNone/>
              <a:tabLst/>
              <a:defRPr/>
            </a:pPr>
            <a:r>
              <a:rPr kumimoji="0" lang="en-US" sz="1350" b="1" i="0" u="none" strike="noStrike" kern="1200" cap="none" spc="0" normalizeH="0" baseline="0" noProof="0">
                <a:ln>
                  <a:noFill/>
                </a:ln>
                <a:solidFill>
                  <a:srgbClr val="008FD3"/>
                </a:solidFill>
                <a:effectLst/>
                <a:uLnTx/>
                <a:uFillTx/>
                <a:latin typeface="Arial"/>
                <a:ea typeface="+mn-ea"/>
                <a:cs typeface="+mn-cs"/>
              </a:rPr>
              <a:t>Tailored</a:t>
            </a:r>
          </a:p>
          <a:p>
            <a:pPr marL="0" marR="0" lvl="0" indent="0" algn="l" defTabSz="1088558" rtl="0" eaLnBrk="1" fontAlgn="auto" latinLnBrk="0" hangingPunct="1">
              <a:lnSpc>
                <a:spcPct val="90000"/>
              </a:lnSpc>
              <a:spcBef>
                <a:spcPts val="600"/>
              </a:spcBef>
              <a:spcAft>
                <a:spcPts val="600"/>
              </a:spcAft>
              <a:buClr>
                <a:srgbClr val="F0AB00"/>
              </a:buClr>
              <a:buSzPct val="80000"/>
              <a:buFontTx/>
              <a:buNone/>
              <a:tabLst/>
              <a:defRPr/>
            </a:pPr>
            <a:r>
              <a:rPr kumimoji="0" lang="en-US" sz="1350" b="0" i="0" u="none" strike="noStrike" kern="1200" cap="none" spc="0" normalizeH="0" baseline="0" noProof="0">
                <a:ln>
                  <a:noFill/>
                </a:ln>
                <a:solidFill>
                  <a:srgbClr val="666666">
                    <a:lumMod val="75000"/>
                  </a:srgbClr>
                </a:solidFill>
                <a:effectLst/>
                <a:uLnTx/>
                <a:uFillTx/>
                <a:latin typeface="Arial"/>
                <a:ea typeface="+mn-ea"/>
                <a:cs typeface="+mn-cs"/>
              </a:rPr>
              <a:t>Thought-leadership-focused pieces.</a:t>
            </a:r>
          </a:p>
        </p:txBody>
      </p:sp>
      <p:sp>
        <p:nvSpPr>
          <p:cNvPr id="6" name="Text Placeholder 8">
            <a:extLst>
              <a:ext uri="{FF2B5EF4-FFF2-40B4-BE49-F238E27FC236}">
                <a16:creationId xmlns:a16="http://schemas.microsoft.com/office/drawing/2014/main" xmlns="" id="{09B342F5-B84C-4578-87E5-13B3BA40D0D3}"/>
              </a:ext>
            </a:extLst>
          </p:cNvPr>
          <p:cNvSpPr txBox="1">
            <a:spLocks/>
          </p:cNvSpPr>
          <p:nvPr/>
        </p:nvSpPr>
        <p:spPr>
          <a:xfrm>
            <a:off x="7970238" y="4194572"/>
            <a:ext cx="2560320" cy="714811"/>
          </a:xfrm>
          <a:prstGeom prst="rect">
            <a:avLst/>
          </a:prstGeom>
        </p:spPr>
        <p:txBody>
          <a:bodyPr lIns="0" tIns="0" rIns="0" bIns="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tx1"/>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tx1"/>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dirty="0" smtClean="0">
                <a:solidFill>
                  <a:schemeClr val="tx1"/>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719856" indent="-179964" algn="l" defTabSz="1088558" rtl="0" eaLnBrk="1" latinLnBrk="0" hangingPunct="1">
              <a:lnSpc>
                <a:spcPct val="90000"/>
              </a:lnSpc>
              <a:spcBef>
                <a:spcPts val="200"/>
              </a:spcBef>
              <a:spcAft>
                <a:spcPts val="200"/>
              </a:spcAft>
              <a:buClr>
                <a:schemeClr val="tx1"/>
              </a:buClr>
              <a:buSzPct val="100000"/>
              <a:buFont typeface="Symbol" panose="05050102010706020507" pitchFamily="18" charset="2"/>
              <a:buChar char="-"/>
              <a:defRPr sz="11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90000"/>
              </a:lnSpc>
              <a:spcBef>
                <a:spcPts val="600"/>
              </a:spcBef>
              <a:spcAft>
                <a:spcPts val="600"/>
              </a:spcAft>
              <a:buClr>
                <a:srgbClr val="F0AB00"/>
              </a:buClr>
              <a:buSzPct val="80000"/>
              <a:buFontTx/>
              <a:buNone/>
              <a:tabLst/>
              <a:defRPr/>
            </a:pPr>
            <a:r>
              <a:rPr kumimoji="0" lang="en-US" sz="1350" b="1" i="0" u="none" strike="noStrike" kern="1200" cap="none" spc="0" normalizeH="0" baseline="0" noProof="0">
                <a:ln>
                  <a:noFill/>
                </a:ln>
                <a:solidFill>
                  <a:srgbClr val="008FD3"/>
                </a:solidFill>
                <a:effectLst/>
                <a:uLnTx/>
                <a:uFillTx/>
                <a:latin typeface="Arial"/>
                <a:ea typeface="+mn-ea"/>
                <a:cs typeface="+mn-cs"/>
              </a:rPr>
              <a:t>Personalized</a:t>
            </a:r>
          </a:p>
          <a:p>
            <a:pPr marL="0" marR="0" lvl="0" indent="0" algn="l" defTabSz="1088558" rtl="0" eaLnBrk="1" fontAlgn="auto" latinLnBrk="0" hangingPunct="1">
              <a:lnSpc>
                <a:spcPct val="90000"/>
              </a:lnSpc>
              <a:spcBef>
                <a:spcPts val="600"/>
              </a:spcBef>
              <a:spcAft>
                <a:spcPts val="600"/>
              </a:spcAft>
              <a:buClr>
                <a:srgbClr val="F0AB00"/>
              </a:buClr>
              <a:buSzPct val="80000"/>
              <a:buFontTx/>
              <a:buNone/>
              <a:tabLst/>
              <a:defRPr/>
            </a:pPr>
            <a:r>
              <a:rPr kumimoji="0" lang="en-US" sz="1350" b="0" i="0" u="none" strike="noStrike" kern="1200" cap="none" spc="0" normalizeH="0" baseline="0" noProof="0">
                <a:ln>
                  <a:noFill/>
                </a:ln>
                <a:solidFill>
                  <a:srgbClr val="666666">
                    <a:lumMod val="75000"/>
                  </a:srgbClr>
                </a:solidFill>
                <a:effectLst/>
                <a:uLnTx/>
                <a:uFillTx/>
                <a:latin typeface="Arial"/>
                <a:ea typeface="+mn-ea"/>
                <a:cs typeface="+mn-cs"/>
              </a:rPr>
              <a:t>Content is adapted to include account logo and color palette.</a:t>
            </a:r>
          </a:p>
        </p:txBody>
      </p:sp>
      <p:sp>
        <p:nvSpPr>
          <p:cNvPr id="7" name="Text Placeholder 10">
            <a:extLst>
              <a:ext uri="{FF2B5EF4-FFF2-40B4-BE49-F238E27FC236}">
                <a16:creationId xmlns:a16="http://schemas.microsoft.com/office/drawing/2014/main" xmlns="" id="{288B04E9-EFC2-4AE7-BD80-6FDBB441BE65}"/>
              </a:ext>
            </a:extLst>
          </p:cNvPr>
          <p:cNvSpPr txBox="1">
            <a:spLocks/>
          </p:cNvSpPr>
          <p:nvPr/>
        </p:nvSpPr>
        <p:spPr>
          <a:xfrm>
            <a:off x="4559207" y="4194572"/>
            <a:ext cx="2560320" cy="527837"/>
          </a:xfrm>
          <a:prstGeom prst="rect">
            <a:avLst/>
          </a:prstGeom>
        </p:spPr>
        <p:txBody>
          <a:bodyPr lIns="0" tIns="0" rIns="0" bIns="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tx1"/>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tx1"/>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dirty="0" smtClean="0">
                <a:solidFill>
                  <a:schemeClr val="tx1"/>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719856" indent="-179964" algn="l" defTabSz="1088558" rtl="0" eaLnBrk="1" latinLnBrk="0" hangingPunct="1">
              <a:lnSpc>
                <a:spcPct val="90000"/>
              </a:lnSpc>
              <a:spcBef>
                <a:spcPts val="200"/>
              </a:spcBef>
              <a:spcAft>
                <a:spcPts val="200"/>
              </a:spcAft>
              <a:buClr>
                <a:schemeClr val="tx1"/>
              </a:buClr>
              <a:buSzPct val="100000"/>
              <a:buFont typeface="Symbol" panose="05050102010706020507" pitchFamily="18" charset="2"/>
              <a:buChar char="-"/>
              <a:defRPr sz="11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90000"/>
              </a:lnSpc>
              <a:spcBef>
                <a:spcPts val="600"/>
              </a:spcBef>
              <a:spcAft>
                <a:spcPts val="600"/>
              </a:spcAft>
              <a:buClr>
                <a:srgbClr val="F0AB00"/>
              </a:buClr>
              <a:buSzPct val="80000"/>
              <a:buFontTx/>
              <a:buNone/>
              <a:tabLst/>
              <a:defRPr/>
            </a:pPr>
            <a:r>
              <a:rPr kumimoji="0" lang="en-US" sz="1350" b="1" i="0" u="none" strike="noStrike" kern="1200" cap="none" spc="0" normalizeH="0" baseline="0" noProof="0">
                <a:ln>
                  <a:noFill/>
                </a:ln>
                <a:solidFill>
                  <a:srgbClr val="008FD3"/>
                </a:solidFill>
                <a:effectLst/>
                <a:uLnTx/>
                <a:uFillTx/>
                <a:latin typeface="Arial"/>
                <a:ea typeface="+mn-ea"/>
                <a:cs typeface="+mn-cs"/>
              </a:rPr>
              <a:t>Customized</a:t>
            </a:r>
            <a:endParaRPr kumimoji="0" lang="en-US" sz="1350" b="0" i="0" u="none" strike="noStrike" kern="1200" cap="none" spc="0" normalizeH="0" baseline="0" noProof="0">
              <a:ln>
                <a:noFill/>
              </a:ln>
              <a:solidFill>
                <a:srgbClr val="008FD3"/>
              </a:solidFill>
              <a:effectLst/>
              <a:uLnTx/>
              <a:uFillTx/>
              <a:latin typeface="Arial"/>
              <a:ea typeface="+mn-ea"/>
              <a:cs typeface="+mn-cs"/>
            </a:endParaRPr>
          </a:p>
          <a:p>
            <a:pPr marL="0" marR="0" lvl="0" indent="0" algn="l" defTabSz="1088558" rtl="0" eaLnBrk="1" fontAlgn="auto" latinLnBrk="0" hangingPunct="1">
              <a:lnSpc>
                <a:spcPct val="90000"/>
              </a:lnSpc>
              <a:spcBef>
                <a:spcPts val="600"/>
              </a:spcBef>
              <a:spcAft>
                <a:spcPts val="600"/>
              </a:spcAft>
              <a:buClr>
                <a:srgbClr val="F0AB00"/>
              </a:buClr>
              <a:buSzPct val="80000"/>
              <a:buFontTx/>
              <a:buNone/>
              <a:tabLst/>
              <a:defRPr/>
            </a:pPr>
            <a:r>
              <a:rPr kumimoji="0" lang="en-US" sz="1350" b="0" i="0" u="none" strike="noStrike" kern="1200" cap="none" spc="0" normalizeH="0" baseline="0" noProof="0">
                <a:ln>
                  <a:noFill/>
                </a:ln>
                <a:solidFill>
                  <a:srgbClr val="666666">
                    <a:lumMod val="75000"/>
                  </a:srgbClr>
                </a:solidFill>
                <a:effectLst/>
                <a:uLnTx/>
                <a:uFillTx/>
                <a:latin typeface="Arial"/>
                <a:ea typeface="+mn-ea"/>
                <a:cs typeface="+mn-cs"/>
              </a:rPr>
              <a:t>Aligns to TAP clusters.</a:t>
            </a:r>
            <a:endParaRPr kumimoji="0" lang="en-US" sz="1350" b="0" i="0" u="none" strike="noStrike" kern="1200" cap="none" spc="0" normalizeH="0" baseline="0" noProof="0">
              <a:ln>
                <a:noFill/>
              </a:ln>
              <a:solidFill>
                <a:srgbClr val="FFFFFF"/>
              </a:solidFill>
              <a:effectLst/>
              <a:uLnTx/>
              <a:uFillTx/>
              <a:latin typeface="Arial"/>
              <a:ea typeface="+mn-ea"/>
              <a:cs typeface="+mn-cs"/>
            </a:endParaRPr>
          </a:p>
        </p:txBody>
      </p:sp>
      <p:pic>
        <p:nvPicPr>
          <p:cNvPr id="9" name="Picture Placeholder 23">
            <a:extLst>
              <a:ext uri="{FF2B5EF4-FFF2-40B4-BE49-F238E27FC236}">
                <a16:creationId xmlns:a16="http://schemas.microsoft.com/office/drawing/2014/main" xmlns="" id="{E53FC2AD-C247-4DD0-BE81-EC583E8A8D2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559207" y="1948617"/>
            <a:ext cx="3067909" cy="1970683"/>
          </a:xfrm>
          <a:prstGeom prst="rect">
            <a:avLst/>
          </a:prstGeom>
          <a:ln>
            <a:solidFill>
              <a:schemeClr val="accent2"/>
            </a:solidFill>
          </a:ln>
          <a:effectLst>
            <a:outerShdw blurRad="50800" dist="38100" dir="2700000" algn="tl" rotWithShape="0">
              <a:prstClr val="black">
                <a:alpha val="40000"/>
              </a:prstClr>
            </a:outerShdw>
          </a:effectLst>
        </p:spPr>
      </p:pic>
      <p:pic>
        <p:nvPicPr>
          <p:cNvPr id="10" name="Picture Placeholder 28">
            <a:extLst>
              <a:ext uri="{FF2B5EF4-FFF2-40B4-BE49-F238E27FC236}">
                <a16:creationId xmlns:a16="http://schemas.microsoft.com/office/drawing/2014/main" xmlns="" id="{EFECB8E7-74BA-4E09-B3C5-E5A914A4594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157029" y="1949036"/>
            <a:ext cx="3059056" cy="1970170"/>
          </a:xfrm>
          <a:prstGeom prst="rect">
            <a:avLst/>
          </a:prstGeom>
          <a:ln>
            <a:solidFill>
              <a:schemeClr val="accent2"/>
            </a:solidFill>
          </a:ln>
          <a:effectLst>
            <a:outerShdw blurRad="50800" dist="38100" dir="2700000" algn="tl" rotWithShape="0">
              <a:prstClr val="black">
                <a:alpha val="40000"/>
              </a:prstClr>
            </a:outerShdw>
          </a:effectLst>
        </p:spPr>
      </p:pic>
      <p:sp>
        <p:nvSpPr>
          <p:cNvPr id="11" name="Title 10">
            <a:extLst>
              <a:ext uri="{FF2B5EF4-FFF2-40B4-BE49-F238E27FC236}">
                <a16:creationId xmlns:a16="http://schemas.microsoft.com/office/drawing/2014/main" xmlns="" id="{C70134A0-01C4-4E24-9475-5BD1263775F5}"/>
              </a:ext>
            </a:extLst>
          </p:cNvPr>
          <p:cNvSpPr>
            <a:spLocks noGrp="1"/>
          </p:cNvSpPr>
          <p:nvPr>
            <p:ph type="title"/>
          </p:nvPr>
        </p:nvSpPr>
        <p:spPr>
          <a:xfrm>
            <a:off x="504001" y="504000"/>
            <a:ext cx="11186476" cy="369332"/>
          </a:xfrm>
        </p:spPr>
        <p:txBody>
          <a:bodyPr/>
          <a:lstStyle/>
          <a:p>
            <a:r>
              <a:rPr lang="en-US"/>
              <a:t>How ABM Content is Different</a:t>
            </a:r>
          </a:p>
        </p:txBody>
      </p:sp>
      <p:pic>
        <p:nvPicPr>
          <p:cNvPr id="2" name="Picture 1">
            <a:extLst>
              <a:ext uri="{FF2B5EF4-FFF2-40B4-BE49-F238E27FC236}">
                <a16:creationId xmlns:a16="http://schemas.microsoft.com/office/drawing/2014/main" xmlns="" id="{06319DC9-4C60-4119-B2F0-47329B3C9B0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970238" y="1948617"/>
            <a:ext cx="3067908" cy="1970589"/>
          </a:xfrm>
          <a:prstGeom prst="rect">
            <a:avLst/>
          </a:prstGeom>
        </p:spPr>
      </p:pic>
    </p:spTree>
    <p:extLst>
      <p:ext uri="{BB962C8B-B14F-4D97-AF65-F5344CB8AC3E}">
        <p14:creationId xmlns:p14="http://schemas.microsoft.com/office/powerpoint/2010/main" val="1578198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09005A1F-9705-451C-B036-953735226AE5}"/>
              </a:ext>
            </a:extLst>
          </p:cNvPr>
          <p:cNvSpPr>
            <a:spLocks noGrp="1"/>
          </p:cNvSpPr>
          <p:nvPr>
            <p:ph type="body" sz="quarter" idx="10"/>
          </p:nvPr>
        </p:nvSpPr>
        <p:spPr>
          <a:xfrm>
            <a:off x="459395" y="1309346"/>
            <a:ext cx="10959454" cy="2939269"/>
          </a:xfrm>
        </p:spPr>
        <p:txBody>
          <a:bodyPr>
            <a:normAutofit fontScale="85000" lnSpcReduction="20000"/>
          </a:bodyPr>
          <a:lstStyle/>
          <a:p>
            <a:pPr lvl="0"/>
            <a:r>
              <a:rPr lang="en-GB"/>
              <a:t>“</a:t>
            </a:r>
            <a:r>
              <a:rPr lang="en-US"/>
              <a:t>Marketing content is very professional, and different than the regular marketing material sent out, and also </a:t>
            </a:r>
            <a:r>
              <a:rPr lang="en-US">
                <a:solidFill>
                  <a:schemeClr val="accent1"/>
                </a:solidFill>
              </a:rPr>
              <a:t>bespoke </a:t>
            </a:r>
            <a:r>
              <a:rPr lang="en-US"/>
              <a:t>to the </a:t>
            </a:r>
            <a:r>
              <a:rPr lang="en-US">
                <a:solidFill>
                  <a:schemeClr val="accent1"/>
                </a:solidFill>
              </a:rPr>
              <a:t>individual </a:t>
            </a:r>
            <a:r>
              <a:rPr lang="en-US"/>
              <a:t>and their </a:t>
            </a:r>
            <a:r>
              <a:rPr lang="en-US">
                <a:solidFill>
                  <a:schemeClr val="accent1"/>
                </a:solidFill>
              </a:rPr>
              <a:t>company”</a:t>
            </a:r>
            <a:r>
              <a:rPr lang="en-US"/>
              <a:t> </a:t>
            </a:r>
          </a:p>
          <a:p>
            <a:pPr lvl="0"/>
            <a:endParaRPr lang="en-US"/>
          </a:p>
        </p:txBody>
      </p:sp>
      <p:sp>
        <p:nvSpPr>
          <p:cNvPr id="2" name="TextBox 1">
            <a:extLst>
              <a:ext uri="{FF2B5EF4-FFF2-40B4-BE49-F238E27FC236}">
                <a16:creationId xmlns:a16="http://schemas.microsoft.com/office/drawing/2014/main" xmlns="" id="{6D631C5C-3D27-41CB-8A32-48CA129955B6}"/>
              </a:ext>
            </a:extLst>
          </p:cNvPr>
          <p:cNvSpPr txBox="1"/>
          <p:nvPr/>
        </p:nvSpPr>
        <p:spPr>
          <a:xfrm>
            <a:off x="5910146" y="4493941"/>
            <a:ext cx="5787483" cy="430887"/>
          </a:xfrm>
          <a:prstGeom prst="rect">
            <a:avLst/>
          </a:prstGeom>
          <a:noFill/>
        </p:spPr>
        <p:txBody>
          <a:bodyPr wrap="square" lIns="0" tIns="0" rIns="0" bIns="0" rtlCol="0" anchor="t">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-Manjit Dhillon</a:t>
            </a:r>
            <a:endParaRPr kumimoji="0" lang="en-US" sz="1400" b="0" i="0" u="none" strike="noStrike" kern="1200" cap="none" spc="0" normalizeH="0" baseline="0" noProof="0">
              <a:ln>
                <a:noFill/>
              </a:ln>
              <a:solidFill>
                <a:srgbClr val="FFFFFF"/>
              </a:solidFill>
              <a:effectLst/>
              <a:uLnTx/>
              <a:uFillTx/>
              <a:latin typeface="Arial"/>
              <a:ea typeface="+mn-ea"/>
              <a:cs typeface="Arial"/>
            </a:endParaRPr>
          </a:p>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FFFFFF"/>
                </a:solidFill>
                <a:effectLst/>
                <a:uLnTx/>
                <a:uFillTx/>
                <a:latin typeface="Arial"/>
                <a:ea typeface="+mn-ea"/>
                <a:cs typeface="+mn-cs"/>
              </a:rPr>
              <a:t>Senior Marketing Development Manager UKI</a:t>
            </a:r>
            <a:endParaRPr kumimoji="0" lang="en-US" sz="1400" b="0" i="0" u="none" strike="noStrike" kern="1200" cap="none" spc="0" normalizeH="0" baseline="0" noProof="0">
              <a:ln>
                <a:noFill/>
              </a:ln>
              <a:solidFill>
                <a:srgbClr val="FFFFFF"/>
              </a:solidFill>
              <a:effectLst/>
              <a:uLnTx/>
              <a:uFillTx/>
              <a:latin typeface="Arial"/>
              <a:ea typeface="+mn-ea"/>
              <a:cs typeface="Arial"/>
            </a:endParaRPr>
          </a:p>
        </p:txBody>
      </p:sp>
    </p:spTree>
    <p:extLst>
      <p:ext uri="{BB962C8B-B14F-4D97-AF65-F5344CB8AC3E}">
        <p14:creationId xmlns:p14="http://schemas.microsoft.com/office/powerpoint/2010/main" val="35048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E29F7600-0BE7-4931-ACAD-B135A05A4EA0}"/>
              </a:ext>
            </a:extLst>
          </p:cNvPr>
          <p:cNvSpPr>
            <a:spLocks noGrp="1"/>
          </p:cNvSpPr>
          <p:nvPr>
            <p:ph type="title"/>
          </p:nvPr>
        </p:nvSpPr>
        <p:spPr>
          <a:xfrm>
            <a:off x="504001" y="504000"/>
            <a:ext cx="11186476" cy="369332"/>
          </a:xfrm>
        </p:spPr>
        <p:txBody>
          <a:bodyPr/>
          <a:lstStyle/>
          <a:p>
            <a:r>
              <a:rPr lang="en-US"/>
              <a:t>2020 Cluster Content Strategy</a:t>
            </a:r>
          </a:p>
        </p:txBody>
      </p:sp>
      <p:grpSp>
        <p:nvGrpSpPr>
          <p:cNvPr id="15" name="Group 14">
            <a:extLst>
              <a:ext uri="{FF2B5EF4-FFF2-40B4-BE49-F238E27FC236}">
                <a16:creationId xmlns:a16="http://schemas.microsoft.com/office/drawing/2014/main" xmlns="" id="{CEF871C1-DB3C-4897-89A5-01F09FA9E30A}"/>
              </a:ext>
            </a:extLst>
          </p:cNvPr>
          <p:cNvGrpSpPr/>
          <p:nvPr/>
        </p:nvGrpSpPr>
        <p:grpSpPr>
          <a:xfrm>
            <a:off x="504001" y="1023305"/>
            <a:ext cx="5687146" cy="1294335"/>
            <a:chOff x="1624485" y="1023305"/>
            <a:chExt cx="5687146" cy="1294335"/>
          </a:xfrm>
        </p:grpSpPr>
        <p:pic>
          <p:nvPicPr>
            <p:cNvPr id="12" name="Picture 11">
              <a:extLst>
                <a:ext uri="{FF2B5EF4-FFF2-40B4-BE49-F238E27FC236}">
                  <a16:creationId xmlns:a16="http://schemas.microsoft.com/office/drawing/2014/main" xmlns="" id="{D0E8AA18-1E88-4653-8E5D-21408FF75B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24485" y="1329351"/>
              <a:ext cx="1766166" cy="976292"/>
            </a:xfrm>
            <a:prstGeom prst="rect">
              <a:avLst/>
            </a:prstGeom>
            <a:solidFill>
              <a:srgbClr val="FFFFFF"/>
            </a:solidFill>
            <a:ln>
              <a:solidFill>
                <a:schemeClr val="tx1"/>
              </a:solidFill>
            </a:ln>
          </p:spPr>
        </p:pic>
        <p:sp>
          <p:nvSpPr>
            <p:cNvPr id="13" name="TextBox 12">
              <a:extLst>
                <a:ext uri="{FF2B5EF4-FFF2-40B4-BE49-F238E27FC236}">
                  <a16:creationId xmlns:a16="http://schemas.microsoft.com/office/drawing/2014/main" xmlns="" id="{1360086A-A80E-4191-85C1-E6128570F4B3}"/>
                </a:ext>
              </a:extLst>
            </p:cNvPr>
            <p:cNvSpPr txBox="1"/>
            <p:nvPr/>
          </p:nvSpPr>
          <p:spPr>
            <a:xfrm>
              <a:off x="1624485" y="1023305"/>
              <a:ext cx="1765905" cy="184666"/>
            </a:xfrm>
            <a:prstGeom prst="rect">
              <a:avLst/>
            </a:prstGeom>
            <a:noFill/>
          </p:spPr>
          <p:txBody>
            <a:bodyPr wrap="square" lIns="0" tIns="0" rIns="0" bIns="0" rtlCol="0">
              <a:spAutoFit/>
            </a:bodyPr>
            <a:lstStyle/>
            <a:p>
              <a:pPr marL="0" marR="0" lvl="0" indent="0" algn="l" defTabSz="914126" rtl="0" eaLnBrk="1" fontAlgn="base" latinLnBrk="0" hangingPunct="1">
                <a:lnSpc>
                  <a:spcPct val="100000"/>
                </a:lnSpc>
                <a:spcBef>
                  <a:spcPct val="50000"/>
                </a:spcBef>
                <a:spcAft>
                  <a:spcPct val="0"/>
                </a:spcAft>
                <a:buClr>
                  <a:srgbClr val="F0AB00"/>
                </a:buClr>
                <a:buSzPct val="80000"/>
                <a:buFontTx/>
                <a:buNone/>
                <a:tabLst/>
                <a:defRPr/>
              </a:pPr>
              <a:r>
                <a:rPr kumimoji="0" lang="en-US" sz="1200" b="0" i="0" u="none" strike="noStrike" kern="0" cap="none" spc="0" normalizeH="0" baseline="0" noProof="0">
                  <a:ln>
                    <a:noFill/>
                  </a:ln>
                  <a:solidFill>
                    <a:srgbClr val="F0AB00"/>
                  </a:solidFill>
                  <a:effectLst/>
                  <a:uLnTx/>
                  <a:uFillTx/>
                  <a:latin typeface="Arial"/>
                  <a:ea typeface="Arial Unicode MS" pitchFamily="34" charset="-128"/>
                  <a:cs typeface="Arial Unicode MS" pitchFamily="34" charset="-128"/>
                </a:rPr>
                <a:t>Format: Digital</a:t>
              </a:r>
            </a:p>
          </p:txBody>
        </p:sp>
        <p:grpSp>
          <p:nvGrpSpPr>
            <p:cNvPr id="6" name="Group 5">
              <a:extLst>
                <a:ext uri="{FF2B5EF4-FFF2-40B4-BE49-F238E27FC236}">
                  <a16:creationId xmlns:a16="http://schemas.microsoft.com/office/drawing/2014/main" xmlns="" id="{EF09C8BD-65AB-4A96-903D-1CBDF9B709F4}"/>
                </a:ext>
              </a:extLst>
            </p:cNvPr>
            <p:cNvGrpSpPr/>
            <p:nvPr/>
          </p:nvGrpSpPr>
          <p:grpSpPr>
            <a:xfrm>
              <a:off x="5545231" y="1023305"/>
              <a:ext cx="1766400" cy="1282214"/>
              <a:chOff x="5545231" y="1099592"/>
              <a:chExt cx="1766400" cy="1282214"/>
            </a:xfrm>
          </p:grpSpPr>
          <p:sp>
            <p:nvSpPr>
              <p:cNvPr id="10" name="TextBox 9">
                <a:extLst>
                  <a:ext uri="{FF2B5EF4-FFF2-40B4-BE49-F238E27FC236}">
                    <a16:creationId xmlns:a16="http://schemas.microsoft.com/office/drawing/2014/main" xmlns="" id="{A73880CA-4994-4B55-97D1-2F93AF9C1E2A}"/>
                  </a:ext>
                </a:extLst>
              </p:cNvPr>
              <p:cNvSpPr txBox="1"/>
              <p:nvPr/>
            </p:nvSpPr>
            <p:spPr>
              <a:xfrm>
                <a:off x="5545231" y="1099592"/>
                <a:ext cx="1766227" cy="184666"/>
              </a:xfrm>
              <a:prstGeom prst="rect">
                <a:avLst/>
              </a:prstGeom>
              <a:noFill/>
            </p:spPr>
            <p:txBody>
              <a:bodyPr wrap="square" lIns="0" tIns="0" rIns="0" bIns="0" rtlCol="0">
                <a:spAutoFit/>
              </a:bodyPr>
              <a:lstStyle/>
              <a:p>
                <a:pPr marL="0" marR="0" lvl="0" indent="0" algn="l" defTabSz="914126" rtl="0" eaLnBrk="1" fontAlgn="base" latinLnBrk="0" hangingPunct="1">
                  <a:lnSpc>
                    <a:spcPct val="100000"/>
                  </a:lnSpc>
                  <a:spcBef>
                    <a:spcPct val="50000"/>
                  </a:spcBef>
                  <a:spcAft>
                    <a:spcPct val="0"/>
                  </a:spcAft>
                  <a:buClr>
                    <a:srgbClr val="F0AB00"/>
                  </a:buClr>
                  <a:buSzPct val="80000"/>
                  <a:buFontTx/>
                  <a:buNone/>
                  <a:tabLst/>
                  <a:defRPr/>
                </a:pPr>
                <a:r>
                  <a:rPr kumimoji="0" lang="en-US" sz="1200" b="0" i="0" u="none" strike="noStrike" kern="0" cap="none" spc="0" normalizeH="0" baseline="0" noProof="0">
                    <a:ln>
                      <a:noFill/>
                    </a:ln>
                    <a:solidFill>
                      <a:srgbClr val="F0AB00"/>
                    </a:solidFill>
                    <a:effectLst/>
                    <a:uLnTx/>
                    <a:uFillTx/>
                    <a:latin typeface="Arial"/>
                    <a:ea typeface="Arial Unicode MS" pitchFamily="34" charset="-128"/>
                    <a:cs typeface="Arial Unicode MS" pitchFamily="34" charset="-128"/>
                  </a:rPr>
                  <a:t>Message: Global/Local</a:t>
                </a:r>
              </a:p>
            </p:txBody>
          </p:sp>
          <p:pic>
            <p:nvPicPr>
              <p:cNvPr id="11" name="Picture 10">
                <a:extLst>
                  <a:ext uri="{FF2B5EF4-FFF2-40B4-BE49-F238E27FC236}">
                    <a16:creationId xmlns:a16="http://schemas.microsoft.com/office/drawing/2014/main" xmlns="" id="{0F9703ED-6CDA-48BB-9AE1-E3044130CBB8}"/>
                  </a:ext>
                </a:extLst>
              </p:cNvPr>
              <p:cNvPicPr preferRelativeResize="0">
                <a:picLocks/>
              </p:cNvPicPr>
              <p:nvPr/>
            </p:nvPicPr>
            <p:blipFill>
              <a:blip r:embed="rId4" cstate="email">
                <a:extLst>
                  <a:ext uri="{28A0092B-C50C-407E-A947-70E740481C1C}">
                    <a14:useLocalDpi xmlns:a14="http://schemas.microsoft.com/office/drawing/2010/main"/>
                  </a:ext>
                </a:extLst>
              </a:blip>
              <a:stretch>
                <a:fillRect/>
              </a:stretch>
            </p:blipFill>
            <p:spPr>
              <a:xfrm>
                <a:off x="5545231" y="1405638"/>
                <a:ext cx="1766400" cy="976168"/>
              </a:xfrm>
              <a:prstGeom prst="rect">
                <a:avLst/>
              </a:prstGeom>
              <a:ln>
                <a:solidFill>
                  <a:schemeClr val="tx1"/>
                </a:solidFill>
              </a:ln>
            </p:spPr>
          </p:pic>
        </p:grpSp>
        <p:grpSp>
          <p:nvGrpSpPr>
            <p:cNvPr id="7" name="Group 6">
              <a:extLst>
                <a:ext uri="{FF2B5EF4-FFF2-40B4-BE49-F238E27FC236}">
                  <a16:creationId xmlns:a16="http://schemas.microsoft.com/office/drawing/2014/main" xmlns="" id="{B56F2EC0-9463-4B7B-85DE-511843E7E642}"/>
                </a:ext>
              </a:extLst>
            </p:cNvPr>
            <p:cNvGrpSpPr/>
            <p:nvPr/>
          </p:nvGrpSpPr>
          <p:grpSpPr>
            <a:xfrm>
              <a:off x="3584511" y="1023305"/>
              <a:ext cx="1766860" cy="1294335"/>
              <a:chOff x="3584511" y="1099592"/>
              <a:chExt cx="1766860" cy="1294335"/>
            </a:xfrm>
          </p:grpSpPr>
          <p:sp>
            <p:nvSpPr>
              <p:cNvPr id="8" name="TextBox 7">
                <a:extLst>
                  <a:ext uri="{FF2B5EF4-FFF2-40B4-BE49-F238E27FC236}">
                    <a16:creationId xmlns:a16="http://schemas.microsoft.com/office/drawing/2014/main" xmlns="" id="{8DA68C4D-F7BB-4826-B0AE-250EB9F4A428}"/>
                  </a:ext>
                </a:extLst>
              </p:cNvPr>
              <p:cNvSpPr txBox="1"/>
              <p:nvPr/>
            </p:nvSpPr>
            <p:spPr>
              <a:xfrm>
                <a:off x="3585466" y="1099592"/>
                <a:ext cx="1765905" cy="184666"/>
              </a:xfrm>
              <a:prstGeom prst="rect">
                <a:avLst/>
              </a:prstGeom>
              <a:noFill/>
            </p:spPr>
            <p:txBody>
              <a:bodyPr wrap="square" lIns="0" tIns="0" rIns="0" bIns="0" rtlCol="0">
                <a:spAutoFit/>
              </a:bodyPr>
              <a:lstStyle/>
              <a:p>
                <a:pPr marL="0" marR="0" lvl="0" indent="0" algn="l" defTabSz="914126" rtl="0" eaLnBrk="1" fontAlgn="base" latinLnBrk="0" hangingPunct="1">
                  <a:lnSpc>
                    <a:spcPct val="100000"/>
                  </a:lnSpc>
                  <a:spcBef>
                    <a:spcPct val="50000"/>
                  </a:spcBef>
                  <a:spcAft>
                    <a:spcPct val="0"/>
                  </a:spcAft>
                  <a:buClr>
                    <a:srgbClr val="F0AB00"/>
                  </a:buClr>
                  <a:buSzPct val="80000"/>
                  <a:buFontTx/>
                  <a:buNone/>
                  <a:tabLst/>
                  <a:defRPr/>
                </a:pPr>
                <a:r>
                  <a:rPr kumimoji="0" lang="en-US" sz="1200" b="0" i="0" u="none" strike="noStrike" kern="0" cap="none" spc="0" normalizeH="0" baseline="0" noProof="0">
                    <a:ln>
                      <a:noFill/>
                    </a:ln>
                    <a:solidFill>
                      <a:srgbClr val="F0AB00"/>
                    </a:solidFill>
                    <a:effectLst/>
                    <a:uLnTx/>
                    <a:uFillTx/>
                    <a:latin typeface="Arial"/>
                    <a:ea typeface="Arial Unicode MS" pitchFamily="34" charset="-128"/>
                    <a:cs typeface="Arial Unicode MS" pitchFamily="34" charset="-128"/>
                  </a:rPr>
                  <a:t>Theme: Cluster-level</a:t>
                </a:r>
              </a:p>
            </p:txBody>
          </p:sp>
          <p:pic>
            <p:nvPicPr>
              <p:cNvPr id="9" name="Picture 8">
                <a:extLst>
                  <a:ext uri="{FF2B5EF4-FFF2-40B4-BE49-F238E27FC236}">
                    <a16:creationId xmlns:a16="http://schemas.microsoft.com/office/drawing/2014/main" xmlns="" id="{99246C08-6BDE-4713-9833-CB22363411B1}"/>
                  </a:ext>
                </a:extLst>
              </p:cNvPr>
              <p:cNvPicPr>
                <a:picLocks/>
              </p:cNvPicPr>
              <p:nvPr/>
            </p:nvPicPr>
            <p:blipFill>
              <a:blip r:embed="rId5" cstate="email">
                <a:extLst>
                  <a:ext uri="{28A0092B-C50C-407E-A947-70E740481C1C}">
                    <a14:useLocalDpi xmlns:a14="http://schemas.microsoft.com/office/drawing/2010/main"/>
                  </a:ext>
                </a:extLst>
              </a:blip>
              <a:stretch>
                <a:fillRect/>
              </a:stretch>
            </p:blipFill>
            <p:spPr>
              <a:xfrm>
                <a:off x="3584511" y="1405638"/>
                <a:ext cx="1766860" cy="988289"/>
              </a:xfrm>
              <a:prstGeom prst="rect">
                <a:avLst/>
              </a:prstGeom>
              <a:ln>
                <a:solidFill>
                  <a:schemeClr val="tx1"/>
                </a:solidFill>
              </a:ln>
            </p:spPr>
          </p:pic>
        </p:grpSp>
      </p:grpSp>
      <p:graphicFrame>
        <p:nvGraphicFramePr>
          <p:cNvPr id="14" name="Table 13">
            <a:extLst>
              <a:ext uri="{FF2B5EF4-FFF2-40B4-BE49-F238E27FC236}">
                <a16:creationId xmlns:a16="http://schemas.microsoft.com/office/drawing/2014/main" xmlns="" id="{FAF5FCCB-48EF-4447-8828-E529EEF6D126}"/>
              </a:ext>
            </a:extLst>
          </p:cNvPr>
          <p:cNvGraphicFramePr>
            <a:graphicFrameLocks noGrp="1"/>
          </p:cNvGraphicFramePr>
          <p:nvPr/>
        </p:nvGraphicFramePr>
        <p:xfrm>
          <a:off x="504001" y="2515307"/>
          <a:ext cx="10158476" cy="4219956"/>
        </p:xfrm>
        <a:graphic>
          <a:graphicData uri="http://schemas.openxmlformats.org/drawingml/2006/table">
            <a:tbl>
              <a:tblPr firstRow="1" bandRow="1">
                <a:tableStyleId>{2D5ABB26-0587-4C30-8999-92F81FD0307C}</a:tableStyleId>
              </a:tblPr>
              <a:tblGrid>
                <a:gridCol w="2539619">
                  <a:extLst>
                    <a:ext uri="{9D8B030D-6E8A-4147-A177-3AD203B41FA5}">
                      <a16:colId xmlns:a16="http://schemas.microsoft.com/office/drawing/2014/main" xmlns="" val="1640652496"/>
                    </a:ext>
                  </a:extLst>
                </a:gridCol>
                <a:gridCol w="2539619">
                  <a:extLst>
                    <a:ext uri="{9D8B030D-6E8A-4147-A177-3AD203B41FA5}">
                      <a16:colId xmlns:a16="http://schemas.microsoft.com/office/drawing/2014/main" xmlns="" val="2952275967"/>
                    </a:ext>
                  </a:extLst>
                </a:gridCol>
                <a:gridCol w="2539619">
                  <a:extLst>
                    <a:ext uri="{9D8B030D-6E8A-4147-A177-3AD203B41FA5}">
                      <a16:colId xmlns:a16="http://schemas.microsoft.com/office/drawing/2014/main" xmlns="" val="3063868106"/>
                    </a:ext>
                  </a:extLst>
                </a:gridCol>
                <a:gridCol w="2539619">
                  <a:extLst>
                    <a:ext uri="{9D8B030D-6E8A-4147-A177-3AD203B41FA5}">
                      <a16:colId xmlns:a16="http://schemas.microsoft.com/office/drawing/2014/main" xmlns="" val="3207871089"/>
                    </a:ext>
                  </a:extLst>
                </a:gridCol>
              </a:tblGrid>
              <a:tr h="119798">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endParaRPr lang="en-US" sz="1250" b="0">
                        <a:solidFill>
                          <a:schemeClr val="tx1"/>
                        </a:solidFill>
                      </a:endParaRPr>
                    </a:p>
                  </a:txBody>
                  <a:tcPr anchor="ctr">
                    <a:lnR w="9525" cap="flat" cmpd="sng" algn="ctr">
                      <a:solidFill>
                        <a:schemeClr val="bg2"/>
                      </a:solidFill>
                      <a:prstDash val="solid"/>
                      <a:round/>
                      <a:headEnd type="none" w="med" len="med"/>
                      <a:tailEnd type="none" w="med" len="med"/>
                    </a:lnR>
                    <a:lnB w="9525" cap="flat" cmpd="sng" algn="ctr">
                      <a:noFill/>
                      <a:prstDash val="solid"/>
                      <a:round/>
                      <a:headEnd type="none" w="med" len="med"/>
                      <a:tailEnd type="none" w="med" len="med"/>
                    </a:lnB>
                  </a:tcPr>
                </a:tc>
                <a:tc>
                  <a:txBody>
                    <a:bodyPr/>
                    <a:lstStyle/>
                    <a:p>
                      <a:pPr algn="ctr"/>
                      <a:r>
                        <a:rPr lang="en-US" sz="1150" b="1">
                          <a:solidFill>
                            <a:schemeClr val="bg1"/>
                          </a:solidFill>
                        </a:rPr>
                        <a:t>Strategy</a:t>
                      </a:r>
                    </a:p>
                  </a:txBody>
                  <a:tcPr anchor="ctr">
                    <a:lnL w="9525" cap="flat" cmpd="sng" algn="ctr">
                      <a:solidFill>
                        <a:schemeClr val="bg2"/>
                      </a:solidFill>
                      <a:prstDash val="solid"/>
                      <a:round/>
                      <a:headEnd type="none" w="med" len="med"/>
                      <a:tailEnd type="none" w="med" len="med"/>
                    </a:lnL>
                    <a:lnR w="12700" cap="flat" cmpd="sng" algn="ctr">
                      <a:solidFill>
                        <a:schemeClr val="bg1"/>
                      </a:solidFill>
                      <a:prstDash val="solid"/>
                      <a:round/>
                      <a:headEnd type="none" w="med" len="med"/>
                      <a:tailEnd type="none" w="med" len="med"/>
                    </a:lnR>
                    <a:lnB w="9525" cap="flat" cmpd="sng" algn="ctr">
                      <a:noFill/>
                      <a:prstDash val="solid"/>
                      <a:round/>
                      <a:headEnd type="none" w="med" len="med"/>
                      <a:tailEnd type="none" w="med" len="med"/>
                    </a:lnB>
                    <a:solidFill>
                      <a:schemeClr val="accent3"/>
                    </a:solidFill>
                  </a:tcPr>
                </a:tc>
                <a:tc>
                  <a:txBody>
                    <a:bodyPr/>
                    <a:lstStyle/>
                    <a:p>
                      <a:pPr algn="ctr"/>
                      <a:r>
                        <a:rPr lang="en-US" sz="1150" b="1">
                          <a:solidFill>
                            <a:schemeClr val="bg1"/>
                          </a:solidFill>
                        </a:rPr>
                        <a:t>Deliverables</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9525" cap="flat" cmpd="sng" algn="ctr">
                      <a:noFill/>
                      <a:prstDash val="solid"/>
                      <a:round/>
                      <a:headEnd type="none" w="med" len="med"/>
                      <a:tailEnd type="none" w="med" len="med"/>
                    </a:lnB>
                    <a:solidFill>
                      <a:schemeClr val="accent3"/>
                    </a:solidFill>
                  </a:tcPr>
                </a:tc>
                <a:tc>
                  <a:txBody>
                    <a:bodyPr/>
                    <a:lstStyle/>
                    <a:p>
                      <a:pPr algn="ctr"/>
                      <a:r>
                        <a:rPr lang="en-US" sz="1150" b="1">
                          <a:solidFill>
                            <a:schemeClr val="bg1"/>
                          </a:solidFill>
                        </a:rPr>
                        <a:t>Measurement</a:t>
                      </a:r>
                    </a:p>
                  </a:txBody>
                  <a:tcPr anchor="ctr">
                    <a:lnL w="12700" cap="flat" cmpd="sng" algn="ctr">
                      <a:solidFill>
                        <a:schemeClr val="bg1"/>
                      </a:solidFill>
                      <a:prstDash val="solid"/>
                      <a:round/>
                      <a:headEnd type="none" w="med" len="med"/>
                      <a:tailEnd type="none" w="med" len="med"/>
                    </a:lnL>
                    <a:lnB w="9525" cap="flat" cmpd="sng" algn="ctr">
                      <a:noFill/>
                      <a:prstDash val="solid"/>
                      <a:round/>
                      <a:headEnd type="none" w="med" len="med"/>
                      <a:tailEnd type="none" w="med" len="med"/>
                    </a:lnB>
                    <a:solidFill>
                      <a:schemeClr val="accent3"/>
                    </a:solidFill>
                  </a:tcPr>
                </a:tc>
                <a:extLst>
                  <a:ext uri="{0D108BD9-81ED-4DB2-BD59-A6C34878D82A}">
                    <a16:rowId xmlns:a16="http://schemas.microsoft.com/office/drawing/2014/main" xmlns="" val="1186312947"/>
                  </a:ext>
                </a:extLst>
              </a:tr>
              <a:tr h="370840">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en-US" sz="1150" b="1">
                          <a:solidFill>
                            <a:schemeClr val="bg1"/>
                          </a:solidFill>
                        </a:rPr>
                        <a:t>Digital/interactive Assets </a:t>
                      </a:r>
                      <a:br>
                        <a:rPr lang="en-US" sz="1150" b="1">
                          <a:solidFill>
                            <a:schemeClr val="bg1"/>
                          </a:solidFill>
                        </a:rPr>
                      </a:br>
                      <a:r>
                        <a:rPr lang="en-US" sz="1150" b="1">
                          <a:solidFill>
                            <a:schemeClr val="bg1"/>
                          </a:solidFill>
                        </a:rPr>
                        <a:t>on SAP ABM Platform</a:t>
                      </a:r>
                    </a:p>
                  </a:txBody>
                  <a:tcPr marT="91440" marB="91440" anchor="ctr">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Digital executive-level content to engage C-suite</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Cluster Hero assets customizable by language, country, and company</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Tracked through Platform</a:t>
                      </a:r>
                    </a:p>
                  </a:txBody>
                  <a:tcPr marT="73152" marB="73152" anchor="ctr">
                    <a:lnL w="9525" cap="flat" cmpd="sng" algn="ctr">
                      <a:solidFill>
                        <a:schemeClr val="bg2"/>
                      </a:solidFill>
                      <a:prstDash val="solid"/>
                      <a:round/>
                      <a:headEnd type="none" w="med" len="med"/>
                      <a:tailEnd type="none" w="med" len="med"/>
                    </a:lnL>
                    <a:lnT w="9525" cap="flat" cmpd="sng" algn="ctr">
                      <a:no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3054127392"/>
                  </a:ext>
                </a:extLst>
              </a:tr>
              <a:tr h="213360">
                <a:tc rowSpan="3">
                  <a:txBody>
                    <a:bodyPr/>
                    <a:lstStyle/>
                    <a:p>
                      <a:pPr algn="ctr"/>
                      <a:r>
                        <a:rPr lang="en-US" sz="1150" b="1">
                          <a:solidFill>
                            <a:schemeClr val="bg1"/>
                          </a:solidFill>
                        </a:rPr>
                        <a:t>Cluster-Specific </a:t>
                      </a:r>
                      <a:br>
                        <a:rPr lang="en-US" sz="1150" b="1">
                          <a:solidFill>
                            <a:schemeClr val="bg1"/>
                          </a:solidFill>
                        </a:rPr>
                      </a:br>
                      <a:r>
                        <a:rPr lang="en-US" sz="1150" b="1">
                          <a:solidFill>
                            <a:schemeClr val="bg1"/>
                          </a:solidFill>
                        </a:rPr>
                        <a:t>Lifecycle Assets</a:t>
                      </a:r>
                    </a:p>
                  </a:txBody>
                  <a:tcPr marT="91440" marB="91440" anchor="ctr">
                    <a:lnR w="9525"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Insight-based content throughout the buyer journey</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Cluster infographics, short form social media assets, blog posts</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rowSpan="3">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Web analytics, </a:t>
                      </a:r>
                      <a:r>
                        <a:rPr lang="en-US" sz="1150" err="1"/>
                        <a:t>Highspot</a:t>
                      </a:r>
                      <a:r>
                        <a:rPr lang="en-US" sz="1150"/>
                        <a:t> pitch/downloads, sales feedback</a:t>
                      </a:r>
                    </a:p>
                  </a:txBody>
                  <a:tcPr marT="73152" marB="73152" anchor="ctr">
                    <a:lnL w="9525" cap="flat" cmpd="sng" algn="ctr">
                      <a:solidFill>
                        <a:schemeClr val="bg2"/>
                      </a:solidFill>
                      <a:prstDash val="solid"/>
                      <a:round/>
                      <a:headEnd type="none" w="med" len="med"/>
                      <a:tailEnd type="none" w="med" len="med"/>
                    </a:lnL>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xmlns="" val="3618244357"/>
                  </a:ext>
                </a:extLst>
              </a:tr>
              <a:tr h="213360">
                <a:tc vMerge="1">
                  <a:txBody>
                    <a:bodyPr/>
                    <a:lstStyle/>
                    <a:p>
                      <a:endParaRPr lang="en-US"/>
                    </a:p>
                  </a:txBody>
                  <a:tcPr/>
                </a:tc>
                <a:tc>
                  <a:txBody>
                    <a:bodyPr/>
                    <a:lstStyle/>
                    <a:p>
                      <a:pPr marL="0" marR="0" lvl="0" indent="0" algn="l" rtl="0" eaLnBrk="1" fontAlgn="auto" latinLnBrk="0" hangingPunct="1">
                        <a:lnSpc>
                          <a:spcPct val="100000"/>
                        </a:lnSpc>
                        <a:spcBef>
                          <a:spcPts val="0"/>
                        </a:spcBef>
                        <a:spcAft>
                          <a:spcPts val="0"/>
                        </a:spcAft>
                        <a:buFontTx/>
                        <a:buNone/>
                      </a:pPr>
                      <a:r>
                        <a:rPr lang="en-US" sz="1150"/>
                        <a:t>Deal acceleration with thought leadership and sales enablement </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Cluster sales decks, business case template, manifesto</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tx2"/>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xmlns="" val="435532560"/>
                  </a:ext>
                </a:extLst>
              </a:tr>
              <a:tr h="213360">
                <a:tc vMerge="1">
                  <a:txBody>
                    <a:bodyPr/>
                    <a:lstStyle/>
                    <a:p>
                      <a:endParaRPr lang="en-US"/>
                    </a:p>
                  </a:txBody>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Leverage global premier client insights to validate cluster messaging</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Client-validated messaging</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tx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xmlns="" val="1058003539"/>
                  </a:ext>
                </a:extLst>
              </a:tr>
              <a:tr h="370840">
                <a:tc>
                  <a:txBody>
                    <a:bodyPr/>
                    <a:lstStyle/>
                    <a:p>
                      <a:pPr algn="ctr"/>
                      <a:r>
                        <a:rPr lang="en-US" sz="1150" b="1">
                          <a:solidFill>
                            <a:schemeClr val="bg1"/>
                          </a:solidFill>
                        </a:rPr>
                        <a:t>Fill lifecycle Content Gaps </a:t>
                      </a:r>
                      <a:br>
                        <a:rPr lang="en-US" sz="1150" b="1">
                          <a:solidFill>
                            <a:schemeClr val="bg1"/>
                          </a:solidFill>
                        </a:rPr>
                      </a:br>
                      <a:r>
                        <a:rPr lang="en-US" sz="1150" b="1">
                          <a:solidFill>
                            <a:schemeClr val="bg1"/>
                          </a:solidFill>
                        </a:rPr>
                        <a:t>with Existing Content</a:t>
                      </a:r>
                    </a:p>
                  </a:txBody>
                  <a:tcPr marT="91440" marB="91440" anchor="ctr">
                    <a:lnR w="9525"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Leverage corporate campaign and other existing assets</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Align existing assets to clusters to maximize usage</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Web analytics, </a:t>
                      </a:r>
                      <a:r>
                        <a:rPr lang="en-US" sz="1150" err="1"/>
                        <a:t>Highspot</a:t>
                      </a:r>
                      <a:r>
                        <a:rPr lang="en-US" sz="1150"/>
                        <a:t> pitch/download, sales feedback</a:t>
                      </a:r>
                    </a:p>
                  </a:txBody>
                  <a:tcPr marT="73152" marB="73152" anchor="ctr">
                    <a:lnL w="9525" cap="flat" cmpd="sng" algn="ctr">
                      <a:solidFill>
                        <a:schemeClr val="bg2"/>
                      </a:solidFill>
                      <a:prstDash val="solid"/>
                      <a:round/>
                      <a:headEnd type="none" w="med" len="med"/>
                      <a:tailEnd type="none" w="med" len="med"/>
                    </a:lnL>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1295114224"/>
                  </a:ext>
                </a:extLst>
              </a:tr>
              <a:tr h="370840">
                <a:tc>
                  <a:txBody>
                    <a:bodyPr/>
                    <a:lstStyle/>
                    <a:p>
                      <a:pPr algn="ctr"/>
                      <a:r>
                        <a:rPr lang="en-US" sz="1150" b="1">
                          <a:solidFill>
                            <a:schemeClr val="bg1"/>
                          </a:solidFill>
                        </a:rPr>
                        <a:t>Tailored Intelligent Spend Management Content</a:t>
                      </a:r>
                    </a:p>
                  </a:txBody>
                  <a:tcPr marT="91440" marB="91440" anchor="ctr">
                    <a:lnR w="9525"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Embed ISM messaging into cluster themes and leverage existing ISM assets</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Align existing ISM assets to buyer journey</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Web analytics, Highspot pitch/download, sales feedback</a:t>
                      </a:r>
                    </a:p>
                  </a:txBody>
                  <a:tcPr marT="73152" marB="73152" anchor="ctr">
                    <a:lnL w="9525" cap="flat" cmpd="sng" algn="ctr">
                      <a:solidFill>
                        <a:schemeClr val="bg2"/>
                      </a:solidFill>
                      <a:prstDash val="solid"/>
                      <a:round/>
                      <a:headEnd type="none" w="med" len="med"/>
                      <a:tailEnd type="none" w="med" len="med"/>
                    </a:lnL>
                    <a:lnT w="9525" cap="flat" cmpd="sng" algn="ctr">
                      <a:solidFill>
                        <a:schemeClr val="accent2"/>
                      </a:solidFill>
                      <a:prstDash val="solid"/>
                      <a:round/>
                      <a:headEnd type="none" w="med" len="med"/>
                      <a:tailEnd type="none" w="med" len="med"/>
                    </a:lnT>
                    <a:lnB w="9525"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xmlns="" val="4288262082"/>
                  </a:ext>
                </a:extLst>
              </a:tr>
              <a:tr h="370840">
                <a:tc>
                  <a:txBody>
                    <a:bodyPr/>
                    <a:lstStyle/>
                    <a:p>
                      <a:pPr algn="ctr"/>
                      <a:r>
                        <a:rPr lang="en-US" sz="1150" b="1">
                          <a:solidFill>
                            <a:schemeClr val="bg1"/>
                          </a:solidFill>
                        </a:rPr>
                        <a:t>Customer Business Outcome Content</a:t>
                      </a:r>
                    </a:p>
                  </a:txBody>
                  <a:tcPr marT="91440" marB="91440" anchor="ctr">
                    <a:lnR w="9525"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accent1"/>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Align with ENT Value Pillars</a:t>
                      </a:r>
                    </a:p>
                  </a:txBody>
                  <a:tcPr marT="73152" marB="73152" anchor="ctr">
                    <a:lnL w="9525" cap="flat" cmpd="sng" algn="ctr">
                      <a:no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150"/>
                        <a:t>Incorporate Value Pillars into TAP client messaging and assets</a:t>
                      </a:r>
                    </a:p>
                  </a:txBody>
                  <a:tcPr marT="73152" marB="7315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accent2"/>
                      </a:solidFill>
                      <a:prstDash val="solid"/>
                      <a:round/>
                      <a:headEnd type="none" w="med" len="med"/>
                      <a:tailEnd type="none" w="med" len="med"/>
                    </a:lnT>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endParaRPr lang="en-US" sz="1150"/>
                    </a:p>
                  </a:txBody>
                  <a:tcPr marT="73152" marB="73152" anchor="ctr">
                    <a:lnL w="9525" cap="flat" cmpd="sng" algn="ctr">
                      <a:solidFill>
                        <a:schemeClr val="bg2"/>
                      </a:solidFill>
                      <a:prstDash val="solid"/>
                      <a:round/>
                      <a:headEnd type="none" w="med" len="med"/>
                      <a:tailEnd type="none" w="med" len="med"/>
                    </a:lnL>
                    <a:lnT w="9525"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xmlns="" val="1182198306"/>
                  </a:ext>
                </a:extLst>
              </a:tr>
            </a:tbl>
          </a:graphicData>
        </a:graphic>
      </p:graphicFrame>
    </p:spTree>
    <p:extLst>
      <p:ext uri="{BB962C8B-B14F-4D97-AF65-F5344CB8AC3E}">
        <p14:creationId xmlns:p14="http://schemas.microsoft.com/office/powerpoint/2010/main" val="177672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xmlns="" id="{913E1E05-794D-D540-B329-92CC4D96E8AD}"/>
              </a:ext>
            </a:extLst>
          </p:cNvPr>
          <p:cNvSpPr>
            <a:spLocks noGrp="1"/>
          </p:cNvSpPr>
          <p:nvPr>
            <p:ph type="title"/>
          </p:nvPr>
        </p:nvSpPr>
        <p:spPr/>
        <p:txBody>
          <a:bodyPr/>
          <a:lstStyle/>
          <a:p>
            <a:r>
              <a:rPr lang="en-US"/>
              <a:t>TAP Aligned with ENT Value Pillars</a:t>
            </a:r>
          </a:p>
        </p:txBody>
      </p:sp>
      <p:grpSp>
        <p:nvGrpSpPr>
          <p:cNvPr id="7" name="Group 6">
            <a:extLst>
              <a:ext uri="{FF2B5EF4-FFF2-40B4-BE49-F238E27FC236}">
                <a16:creationId xmlns:a16="http://schemas.microsoft.com/office/drawing/2014/main" xmlns="" id="{63D3DA46-1623-4F7A-821F-98C0B048814D}"/>
              </a:ext>
            </a:extLst>
          </p:cNvPr>
          <p:cNvGrpSpPr/>
          <p:nvPr/>
        </p:nvGrpSpPr>
        <p:grpSpPr>
          <a:xfrm>
            <a:off x="1277437" y="1330401"/>
            <a:ext cx="9386047" cy="2231669"/>
            <a:chOff x="1404564" y="3186544"/>
            <a:chExt cx="9386047" cy="2231669"/>
          </a:xfrm>
        </p:grpSpPr>
        <p:sp>
          <p:nvSpPr>
            <p:cNvPr id="11" name="TextBox 10">
              <a:extLst>
                <a:ext uri="{FF2B5EF4-FFF2-40B4-BE49-F238E27FC236}">
                  <a16:creationId xmlns:a16="http://schemas.microsoft.com/office/drawing/2014/main" xmlns="" id="{ACDDFC09-CBBA-F148-ADAF-C82F420EE1AA}"/>
                </a:ext>
              </a:extLst>
            </p:cNvPr>
            <p:cNvSpPr txBox="1"/>
            <p:nvPr/>
          </p:nvSpPr>
          <p:spPr>
            <a:xfrm>
              <a:off x="1404564" y="4864215"/>
              <a:ext cx="2285085" cy="553998"/>
            </a:xfrm>
            <a:prstGeom prst="rect">
              <a:avLst/>
            </a:prstGeom>
            <a:noFill/>
            <a:ln>
              <a:noFill/>
            </a:ln>
          </p:spPr>
          <p:txBody>
            <a:bodyPr wrap="square" lIns="0" tIns="0" rIns="0" bIns="0" rtlCol="0">
              <a:spAutoFit/>
            </a:bodyP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Controls </a:t>
              </a:r>
              <a:br>
                <a:rPr kumimoji="0" lang="en-US" sz="1800" b="0" i="0" u="none" strike="noStrike" kern="1200" cap="none" spc="0" normalizeH="0" baseline="0" noProof="0">
                  <a:ln>
                    <a:noFill/>
                  </a:ln>
                  <a:solidFill>
                    <a:srgbClr val="FFFFFF"/>
                  </a:solidFill>
                  <a:effectLst/>
                  <a:uLnTx/>
                  <a:uFillTx/>
                  <a:latin typeface="Arial"/>
                  <a:ea typeface="+mn-ea"/>
                  <a:cs typeface="+mn-cs"/>
                </a:rPr>
              </a:br>
              <a:r>
                <a:rPr kumimoji="0" lang="en-US" sz="1800" b="0" i="0" u="none" strike="noStrike" kern="1200" cap="none" spc="0" normalizeH="0" baseline="0" noProof="0">
                  <a:ln>
                    <a:noFill/>
                  </a:ln>
                  <a:solidFill>
                    <a:srgbClr val="FFFFFF"/>
                  </a:solidFill>
                  <a:effectLst/>
                  <a:uLnTx/>
                  <a:uFillTx/>
                  <a:latin typeface="Arial"/>
                  <a:ea typeface="+mn-ea"/>
                  <a:cs typeface="+mn-cs"/>
                </a:rPr>
                <a:t>&amp; Compliance</a:t>
              </a:r>
            </a:p>
          </p:txBody>
        </p:sp>
        <p:sp>
          <p:nvSpPr>
            <p:cNvPr id="15" name="TextBox 14">
              <a:extLst>
                <a:ext uri="{FF2B5EF4-FFF2-40B4-BE49-F238E27FC236}">
                  <a16:creationId xmlns:a16="http://schemas.microsoft.com/office/drawing/2014/main" xmlns="" id="{BE4B2418-C252-B04C-9428-3B57A3B0D78F}"/>
                </a:ext>
              </a:extLst>
            </p:cNvPr>
            <p:cNvSpPr txBox="1"/>
            <p:nvPr/>
          </p:nvSpPr>
          <p:spPr>
            <a:xfrm>
              <a:off x="3771551" y="4864215"/>
              <a:ext cx="2285085" cy="553998"/>
            </a:xfrm>
            <a:prstGeom prst="rect">
              <a:avLst/>
            </a:prstGeom>
            <a:noFill/>
            <a:ln>
              <a:noFill/>
            </a:ln>
          </p:spPr>
          <p:txBody>
            <a:bodyPr wrap="square" lIns="0" tIns="0" rIns="0" bIns="0" rtlCol="0">
              <a:spAutoFit/>
            </a:bodyP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Spend </a:t>
              </a:r>
              <a:br>
                <a:rPr kumimoji="0" lang="en-US" sz="1800" b="0" i="0" u="none" strike="noStrike" kern="1200" cap="none" spc="0" normalizeH="0" baseline="0" noProof="0">
                  <a:ln>
                    <a:noFill/>
                  </a:ln>
                  <a:solidFill>
                    <a:srgbClr val="FFFFFF"/>
                  </a:solidFill>
                  <a:effectLst/>
                  <a:uLnTx/>
                  <a:uFillTx/>
                  <a:latin typeface="Arial"/>
                  <a:ea typeface="+mn-ea"/>
                  <a:cs typeface="+mn-cs"/>
                </a:rPr>
              </a:br>
              <a:r>
                <a:rPr kumimoji="0" lang="en-US" sz="1800" b="0" i="0" u="none" strike="noStrike" kern="1200" cap="none" spc="0" normalizeH="0" baseline="0" noProof="0">
                  <a:ln>
                    <a:noFill/>
                  </a:ln>
                  <a:solidFill>
                    <a:srgbClr val="FFFFFF"/>
                  </a:solidFill>
                  <a:effectLst/>
                  <a:uLnTx/>
                  <a:uFillTx/>
                  <a:latin typeface="Arial"/>
                  <a:ea typeface="+mn-ea"/>
                  <a:cs typeface="+mn-cs"/>
                </a:rPr>
                <a:t>Governance</a:t>
              </a:r>
            </a:p>
          </p:txBody>
        </p:sp>
        <p:sp>
          <p:nvSpPr>
            <p:cNvPr id="16" name="TextBox 15">
              <a:extLst>
                <a:ext uri="{FF2B5EF4-FFF2-40B4-BE49-F238E27FC236}">
                  <a16:creationId xmlns:a16="http://schemas.microsoft.com/office/drawing/2014/main" xmlns="" id="{525B93CE-5845-4744-89A6-481F4FD6FAF2}"/>
                </a:ext>
              </a:extLst>
            </p:cNvPr>
            <p:cNvSpPr txBox="1"/>
            <p:nvPr/>
          </p:nvSpPr>
          <p:spPr>
            <a:xfrm>
              <a:off x="6138539" y="4864215"/>
              <a:ext cx="2285085" cy="553998"/>
            </a:xfrm>
            <a:prstGeom prst="rect">
              <a:avLst/>
            </a:prstGeom>
            <a:noFill/>
            <a:ln>
              <a:noFill/>
            </a:ln>
          </p:spPr>
          <p:txBody>
            <a:bodyPr wrap="square" lIns="0" tIns="0" rIns="0" bIns="0" rtlCol="0">
              <a:spAutoFit/>
            </a:bodyP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Employee </a:t>
              </a:r>
              <a:br>
                <a:rPr kumimoji="0" lang="en-US" sz="1800" b="0" i="0" u="none" strike="noStrike" kern="1200" cap="none" spc="0" normalizeH="0" baseline="0" noProof="0">
                  <a:ln>
                    <a:noFill/>
                  </a:ln>
                  <a:solidFill>
                    <a:srgbClr val="FFFFFF"/>
                  </a:solidFill>
                  <a:effectLst/>
                  <a:uLnTx/>
                  <a:uFillTx/>
                  <a:latin typeface="Arial"/>
                  <a:ea typeface="+mn-ea"/>
                  <a:cs typeface="+mn-cs"/>
                </a:rPr>
              </a:br>
              <a:r>
                <a:rPr kumimoji="0" lang="en-US" sz="1800" b="0" i="0" u="none" strike="noStrike" kern="1200" cap="none" spc="0" normalizeH="0" baseline="0" noProof="0">
                  <a:ln>
                    <a:noFill/>
                  </a:ln>
                  <a:solidFill>
                    <a:srgbClr val="FFFFFF"/>
                  </a:solidFill>
                  <a:effectLst/>
                  <a:uLnTx/>
                  <a:uFillTx/>
                  <a:latin typeface="Arial"/>
                  <a:ea typeface="+mn-ea"/>
                  <a:cs typeface="+mn-cs"/>
                </a:rPr>
                <a:t>Experience</a:t>
              </a:r>
            </a:p>
          </p:txBody>
        </p:sp>
        <p:sp>
          <p:nvSpPr>
            <p:cNvPr id="17" name="TextBox 16">
              <a:extLst>
                <a:ext uri="{FF2B5EF4-FFF2-40B4-BE49-F238E27FC236}">
                  <a16:creationId xmlns:a16="http://schemas.microsoft.com/office/drawing/2014/main" xmlns="" id="{1B901212-25F1-1746-9515-9F772D50707D}"/>
                </a:ext>
              </a:extLst>
            </p:cNvPr>
            <p:cNvSpPr txBox="1"/>
            <p:nvPr/>
          </p:nvSpPr>
          <p:spPr>
            <a:xfrm>
              <a:off x="8505526" y="4864215"/>
              <a:ext cx="2285085" cy="553998"/>
            </a:xfrm>
            <a:prstGeom prst="rect">
              <a:avLst/>
            </a:prstGeom>
            <a:noFill/>
            <a:ln>
              <a:noFill/>
            </a:ln>
          </p:spPr>
          <p:txBody>
            <a:bodyPr wrap="square" lIns="0" tIns="0" rIns="0" bIns="0" rtlCol="0">
              <a:spAutoFit/>
            </a:bodyP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Expansion </a:t>
              </a:r>
              <a:br>
                <a:rPr kumimoji="0" lang="en-US" sz="1800" b="0" i="0" u="none" strike="noStrike" kern="1200" cap="none" spc="0" normalizeH="0" baseline="0" noProof="0">
                  <a:ln>
                    <a:noFill/>
                  </a:ln>
                  <a:solidFill>
                    <a:srgbClr val="FFFFFF"/>
                  </a:solidFill>
                  <a:effectLst/>
                  <a:uLnTx/>
                  <a:uFillTx/>
                  <a:latin typeface="Arial"/>
                  <a:ea typeface="+mn-ea"/>
                  <a:cs typeface="+mn-cs"/>
                </a:rPr>
              </a:br>
              <a:r>
                <a:rPr kumimoji="0" lang="en-US" sz="1800" b="0" i="0" u="none" strike="noStrike" kern="1200" cap="none" spc="0" normalizeH="0" baseline="0" noProof="0">
                  <a:ln>
                    <a:noFill/>
                  </a:ln>
                  <a:solidFill>
                    <a:srgbClr val="FFFFFF"/>
                  </a:solidFill>
                  <a:effectLst/>
                  <a:uLnTx/>
                  <a:uFillTx/>
                  <a:latin typeface="Arial"/>
                  <a:ea typeface="+mn-ea"/>
                  <a:cs typeface="+mn-cs"/>
                </a:rPr>
                <a:t>&amp; Optimization</a:t>
              </a:r>
            </a:p>
          </p:txBody>
        </p:sp>
        <p:pic>
          <p:nvPicPr>
            <p:cNvPr id="21" name="Picture 20">
              <a:extLst>
                <a:ext uri="{FF2B5EF4-FFF2-40B4-BE49-F238E27FC236}">
                  <a16:creationId xmlns:a16="http://schemas.microsoft.com/office/drawing/2014/main" xmlns="" id="{7E83F2FF-4592-8B4A-968A-EAB5B05924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572420" y="3186544"/>
              <a:ext cx="1417320" cy="1417320"/>
            </a:xfrm>
            <a:prstGeom prst="rect">
              <a:avLst/>
            </a:prstGeom>
          </p:spPr>
        </p:pic>
        <p:pic>
          <p:nvPicPr>
            <p:cNvPr id="34" name="Picture 33">
              <a:extLst>
                <a:ext uri="{FF2B5EF4-FFF2-40B4-BE49-F238E27FC236}">
                  <a16:creationId xmlns:a16="http://schemas.microsoft.com/office/drawing/2014/main" xmlns="" id="{AB7E83FA-75BD-0840-AB99-9639BE8977B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62267" y="3209404"/>
              <a:ext cx="1371600" cy="1371600"/>
            </a:xfrm>
            <a:prstGeom prst="rect">
              <a:avLst/>
            </a:prstGeom>
          </p:spPr>
        </p:pic>
        <p:pic>
          <p:nvPicPr>
            <p:cNvPr id="38" name="Picture 37">
              <a:extLst>
                <a:ext uri="{FF2B5EF4-FFF2-40B4-BE49-F238E27FC236}">
                  <a16:creationId xmlns:a16="http://schemas.microsoft.com/office/drawing/2014/main" xmlns="" id="{481CB14E-465F-5846-80CD-9FB2FEC850F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728156" y="3216624"/>
              <a:ext cx="1417320" cy="1417320"/>
            </a:xfrm>
            <a:prstGeom prst="rect">
              <a:avLst/>
            </a:prstGeom>
          </p:spPr>
        </p:pic>
        <p:pic>
          <p:nvPicPr>
            <p:cNvPr id="40" name="Picture 39">
              <a:extLst>
                <a:ext uri="{FF2B5EF4-FFF2-40B4-BE49-F238E27FC236}">
                  <a16:creationId xmlns:a16="http://schemas.microsoft.com/office/drawing/2014/main" xmlns="" id="{E9F2E3DB-2A80-9F4A-B94D-C03D55E7460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205432" y="3186544"/>
              <a:ext cx="1417320" cy="1417320"/>
            </a:xfrm>
            <a:prstGeom prst="rect">
              <a:avLst/>
            </a:prstGeom>
          </p:spPr>
        </p:pic>
        <p:cxnSp>
          <p:nvCxnSpPr>
            <p:cNvPr id="3" name="line A">
              <a:extLst>
                <a:ext uri="{FF2B5EF4-FFF2-40B4-BE49-F238E27FC236}">
                  <a16:creationId xmlns:a16="http://schemas.microsoft.com/office/drawing/2014/main" xmlns="" id="{7FA1A57C-F637-5843-A3DE-CAD1A87CB1FA}"/>
                </a:ext>
              </a:extLst>
            </p:cNvPr>
            <p:cNvCxnSpPr>
              <a:cxnSpLocks/>
            </p:cNvCxnSpPr>
            <p:nvPr/>
          </p:nvCxnSpPr>
          <p:spPr>
            <a:xfrm>
              <a:off x="1632705" y="4634135"/>
              <a:ext cx="1828800" cy="0"/>
            </a:xfrm>
            <a:prstGeom prst="line">
              <a:avLst/>
            </a:prstGeom>
            <a:ln w="952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line b">
              <a:extLst>
                <a:ext uri="{FF2B5EF4-FFF2-40B4-BE49-F238E27FC236}">
                  <a16:creationId xmlns:a16="http://schemas.microsoft.com/office/drawing/2014/main" xmlns="" id="{7F04DD9A-42A6-C049-984A-BF7C87C9A27B}"/>
                </a:ext>
              </a:extLst>
            </p:cNvPr>
            <p:cNvCxnSpPr>
              <a:cxnSpLocks/>
            </p:cNvCxnSpPr>
            <p:nvPr/>
          </p:nvCxnSpPr>
          <p:spPr>
            <a:xfrm>
              <a:off x="3999692" y="4634135"/>
              <a:ext cx="1828800" cy="0"/>
            </a:xfrm>
            <a:prstGeom prst="line">
              <a:avLst/>
            </a:prstGeom>
            <a:ln w="952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line c">
              <a:extLst>
                <a:ext uri="{FF2B5EF4-FFF2-40B4-BE49-F238E27FC236}">
                  <a16:creationId xmlns:a16="http://schemas.microsoft.com/office/drawing/2014/main" xmlns="" id="{54E34787-66DC-9848-8695-9011609675F0}"/>
                </a:ext>
              </a:extLst>
            </p:cNvPr>
            <p:cNvCxnSpPr>
              <a:cxnSpLocks/>
            </p:cNvCxnSpPr>
            <p:nvPr/>
          </p:nvCxnSpPr>
          <p:spPr>
            <a:xfrm>
              <a:off x="6366680" y="4634135"/>
              <a:ext cx="1828800" cy="0"/>
            </a:xfrm>
            <a:prstGeom prst="line">
              <a:avLst/>
            </a:prstGeom>
            <a:ln w="952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line d">
              <a:extLst>
                <a:ext uri="{FF2B5EF4-FFF2-40B4-BE49-F238E27FC236}">
                  <a16:creationId xmlns:a16="http://schemas.microsoft.com/office/drawing/2014/main" xmlns="" id="{7F264BF5-75CE-754A-9E4B-9046221AEFF5}"/>
                </a:ext>
              </a:extLst>
            </p:cNvPr>
            <p:cNvCxnSpPr>
              <a:cxnSpLocks/>
            </p:cNvCxnSpPr>
            <p:nvPr/>
          </p:nvCxnSpPr>
          <p:spPr>
            <a:xfrm>
              <a:off x="8733667" y="4634135"/>
              <a:ext cx="1828800" cy="0"/>
            </a:xfrm>
            <a:prstGeom prst="line">
              <a:avLst/>
            </a:prstGeom>
            <a:ln w="9525">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xmlns="" id="{C6519EA2-619C-4B3D-98C9-22C4843E867D}"/>
              </a:ext>
            </a:extLst>
          </p:cNvPr>
          <p:cNvGrpSpPr/>
          <p:nvPr/>
        </p:nvGrpSpPr>
        <p:grpSpPr>
          <a:xfrm>
            <a:off x="128673" y="4391206"/>
            <a:ext cx="12055744" cy="1467096"/>
            <a:chOff x="139431" y="3896352"/>
            <a:chExt cx="12055744" cy="1467096"/>
          </a:xfrm>
        </p:grpSpPr>
        <p:grpSp>
          <p:nvGrpSpPr>
            <p:cNvPr id="9" name="Group 8">
              <a:extLst>
                <a:ext uri="{FF2B5EF4-FFF2-40B4-BE49-F238E27FC236}">
                  <a16:creationId xmlns:a16="http://schemas.microsoft.com/office/drawing/2014/main" xmlns="" id="{512FA5CF-67AA-4DDD-B485-DFE179A5725A}"/>
                </a:ext>
              </a:extLst>
            </p:cNvPr>
            <p:cNvGrpSpPr/>
            <p:nvPr/>
          </p:nvGrpSpPr>
          <p:grpSpPr>
            <a:xfrm>
              <a:off x="4083806" y="3896352"/>
              <a:ext cx="4157218" cy="1467096"/>
              <a:chOff x="10384019" y="872271"/>
              <a:chExt cx="4157218" cy="1467096"/>
            </a:xfrm>
          </p:grpSpPr>
          <p:sp>
            <p:nvSpPr>
              <p:cNvPr id="48" name="Rectangle 47">
                <a:extLst>
                  <a:ext uri="{FF2B5EF4-FFF2-40B4-BE49-F238E27FC236}">
                    <a16:creationId xmlns:a16="http://schemas.microsoft.com/office/drawing/2014/main" xmlns="" id="{7A41D2CF-FC67-4F2D-AB43-CAD83B6A8EE0}"/>
                  </a:ext>
                </a:extLst>
              </p:cNvPr>
              <p:cNvSpPr/>
              <p:nvPr/>
            </p:nvSpPr>
            <p:spPr>
              <a:xfrm>
                <a:off x="10384019" y="872271"/>
                <a:ext cx="4157218"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marL="0" marR="0" lvl="0" indent="0" algn="l" defTabSz="1088776" rtl="0" eaLnBrk="1" fontAlgn="auto" latinLnBrk="0" hangingPunct="1">
                  <a:lnSpc>
                    <a:spcPct val="9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Driven </a:t>
                </a:r>
                <a:br>
                  <a:rPr kumimoji="0" lang="en-US" sz="2000" b="1" i="0" u="none" strike="noStrike" kern="1200" cap="none" spc="0" normalizeH="0" baseline="0" noProof="0">
                    <a:ln>
                      <a:noFill/>
                    </a:ln>
                    <a:solidFill>
                      <a:srgbClr val="FFFFFF"/>
                    </a:solidFill>
                    <a:effectLst/>
                    <a:uLnTx/>
                    <a:uFillTx/>
                    <a:latin typeface="Arial"/>
                    <a:ea typeface="+mn-ea"/>
                    <a:cs typeface="+mn-cs"/>
                  </a:rPr>
                </a:br>
                <a:r>
                  <a:rPr kumimoji="0" lang="en-US" sz="2000" b="1" i="0" u="none" strike="noStrike" kern="1200" cap="none" spc="0" normalizeH="0" baseline="0" noProof="0">
                    <a:ln>
                      <a:noFill/>
                    </a:ln>
                    <a:solidFill>
                      <a:srgbClr val="FFFFFF"/>
                    </a:solidFill>
                    <a:effectLst/>
                    <a:uLnTx/>
                    <a:uFillTx/>
                    <a:latin typeface="Arial"/>
                    <a:ea typeface="+mn-ea"/>
                    <a:cs typeface="+mn-cs"/>
                  </a:rPr>
                  <a:t>by people</a:t>
                </a:r>
              </a:p>
            </p:txBody>
          </p:sp>
          <p:grpSp>
            <p:nvGrpSpPr>
              <p:cNvPr id="53" name="Group 52">
                <a:extLst>
                  <a:ext uri="{FF2B5EF4-FFF2-40B4-BE49-F238E27FC236}">
                    <a16:creationId xmlns:a16="http://schemas.microsoft.com/office/drawing/2014/main" xmlns="" id="{7EA73909-6FD5-45C7-83D5-BCA6C3683BA4}"/>
                  </a:ext>
                </a:extLst>
              </p:cNvPr>
              <p:cNvGrpSpPr/>
              <p:nvPr/>
            </p:nvGrpSpPr>
            <p:grpSpPr>
              <a:xfrm>
                <a:off x="11154735" y="1046261"/>
                <a:ext cx="1119117" cy="1119117"/>
                <a:chOff x="641060" y="1458512"/>
                <a:chExt cx="1119117" cy="1119117"/>
              </a:xfrm>
            </p:grpSpPr>
            <p:sp>
              <p:nvSpPr>
                <p:cNvPr id="54" name="Oval 53">
                  <a:extLst>
                    <a:ext uri="{FF2B5EF4-FFF2-40B4-BE49-F238E27FC236}">
                      <a16:creationId xmlns:a16="http://schemas.microsoft.com/office/drawing/2014/main" xmlns="" id="{B6A32ED2-FE23-40C4-8312-F5DA56EA6621}"/>
                    </a:ext>
                  </a:extLst>
                </p:cNvPr>
                <p:cNvSpPr/>
                <p:nvPr/>
              </p:nvSpPr>
              <p:spPr bwMode="gray">
                <a:xfrm>
                  <a:off x="641060" y="1458512"/>
                  <a:ext cx="1119117" cy="1119117"/>
                </a:xfrm>
                <a:prstGeom prst="ellipse">
                  <a:avLst/>
                </a:prstGeom>
                <a:solidFill>
                  <a:schemeClr val="bg1"/>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pic>
              <p:nvPicPr>
                <p:cNvPr id="55" name="Picture 54">
                  <a:extLst>
                    <a:ext uri="{FF2B5EF4-FFF2-40B4-BE49-F238E27FC236}">
                      <a16:creationId xmlns:a16="http://schemas.microsoft.com/office/drawing/2014/main" xmlns="" id="{5704FBF8-4978-4CD9-BBBF-0A1A6B1C7E3F}"/>
                    </a:ext>
                  </a:extLst>
                </p:cNvPr>
                <p:cNvPicPr>
                  <a:picLocks noChangeAspect="1"/>
                </p:cNvPicPr>
                <p:nvPr/>
              </p:nvPicPr>
              <p:blipFill>
                <a:blip r:embed="rId7"/>
                <a:srcRect/>
                <a:stretch/>
              </p:blipFill>
              <p:spPr>
                <a:xfrm>
                  <a:off x="781758" y="1599210"/>
                  <a:ext cx="837721" cy="837721"/>
                </a:xfrm>
                <a:prstGeom prst="rect">
                  <a:avLst/>
                </a:prstGeom>
              </p:spPr>
            </p:pic>
          </p:grpSp>
        </p:grpSp>
        <p:grpSp>
          <p:nvGrpSpPr>
            <p:cNvPr id="12" name="Group 11">
              <a:extLst>
                <a:ext uri="{FF2B5EF4-FFF2-40B4-BE49-F238E27FC236}">
                  <a16:creationId xmlns:a16="http://schemas.microsoft.com/office/drawing/2014/main" xmlns="" id="{5B64A756-C636-4DE6-A2B1-9681F2ADEE56}"/>
                </a:ext>
              </a:extLst>
            </p:cNvPr>
            <p:cNvGrpSpPr/>
            <p:nvPr/>
          </p:nvGrpSpPr>
          <p:grpSpPr>
            <a:xfrm>
              <a:off x="8028181" y="3896352"/>
              <a:ext cx="4166994" cy="1467096"/>
              <a:chOff x="10379691" y="4230775"/>
              <a:chExt cx="4166994" cy="1467096"/>
            </a:xfrm>
          </p:grpSpPr>
          <p:sp>
            <p:nvSpPr>
              <p:cNvPr id="46" name="Rectangle 45">
                <a:extLst>
                  <a:ext uri="{FF2B5EF4-FFF2-40B4-BE49-F238E27FC236}">
                    <a16:creationId xmlns:a16="http://schemas.microsoft.com/office/drawing/2014/main" xmlns="" id="{C3D265CA-7491-4F7D-9CD0-D37B750E6A5C}"/>
                  </a:ext>
                </a:extLst>
              </p:cNvPr>
              <p:cNvSpPr/>
              <p:nvPr/>
            </p:nvSpPr>
            <p:spPr>
              <a:xfrm>
                <a:off x="10379691" y="4230775"/>
                <a:ext cx="4166994"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marL="0" marR="0" lvl="0" indent="0" algn="l" defTabSz="1088776" rtl="0" eaLnBrk="1" fontAlgn="auto" latinLnBrk="0" hangingPunct="1">
                  <a:lnSpc>
                    <a:spcPct val="9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Global impact </a:t>
                </a:r>
                <a:br>
                  <a:rPr kumimoji="0" lang="en-US" sz="2000" b="1" i="0" u="none" strike="noStrike" kern="1200" cap="none" spc="0" normalizeH="0" baseline="0" noProof="0">
                    <a:ln>
                      <a:noFill/>
                    </a:ln>
                    <a:solidFill>
                      <a:srgbClr val="FFFFFF"/>
                    </a:solidFill>
                    <a:effectLst/>
                    <a:uLnTx/>
                    <a:uFillTx/>
                    <a:latin typeface="Arial"/>
                    <a:ea typeface="+mn-ea"/>
                    <a:cs typeface="+mn-cs"/>
                  </a:rPr>
                </a:br>
                <a:r>
                  <a:rPr kumimoji="0" lang="en-US" sz="2000" b="1" i="0" u="none" strike="noStrike" kern="1200" cap="none" spc="0" normalizeH="0" baseline="0" noProof="0">
                    <a:ln>
                      <a:noFill/>
                    </a:ln>
                    <a:solidFill>
                      <a:srgbClr val="FFFFFF"/>
                    </a:solidFill>
                    <a:effectLst/>
                    <a:uLnTx/>
                    <a:uFillTx/>
                    <a:latin typeface="Arial"/>
                    <a:ea typeface="+mn-ea"/>
                    <a:cs typeface="+mn-cs"/>
                  </a:rPr>
                  <a:t>&amp; high growth</a:t>
                </a:r>
              </a:p>
            </p:txBody>
          </p:sp>
          <p:grpSp>
            <p:nvGrpSpPr>
              <p:cNvPr id="56" name="Group 55">
                <a:extLst>
                  <a:ext uri="{FF2B5EF4-FFF2-40B4-BE49-F238E27FC236}">
                    <a16:creationId xmlns:a16="http://schemas.microsoft.com/office/drawing/2014/main" xmlns="" id="{B2E200A9-B3CB-4C7C-8932-54ABC8B718A8}"/>
                  </a:ext>
                </a:extLst>
              </p:cNvPr>
              <p:cNvGrpSpPr/>
              <p:nvPr/>
            </p:nvGrpSpPr>
            <p:grpSpPr>
              <a:xfrm>
                <a:off x="11154735" y="4404765"/>
                <a:ext cx="1119117" cy="1119117"/>
                <a:chOff x="641060" y="4817016"/>
                <a:chExt cx="1119117" cy="1119117"/>
              </a:xfrm>
            </p:grpSpPr>
            <p:sp>
              <p:nvSpPr>
                <p:cNvPr id="57" name="Oval 56">
                  <a:extLst>
                    <a:ext uri="{FF2B5EF4-FFF2-40B4-BE49-F238E27FC236}">
                      <a16:creationId xmlns:a16="http://schemas.microsoft.com/office/drawing/2014/main" xmlns="" id="{1A257638-768C-446F-8AF9-A542E47EB5A7}"/>
                    </a:ext>
                  </a:extLst>
                </p:cNvPr>
                <p:cNvSpPr/>
                <p:nvPr/>
              </p:nvSpPr>
              <p:spPr bwMode="gray">
                <a:xfrm>
                  <a:off x="641060" y="4817016"/>
                  <a:ext cx="1119117" cy="1119117"/>
                </a:xfrm>
                <a:prstGeom prst="ellipse">
                  <a:avLst/>
                </a:prstGeom>
                <a:solidFill>
                  <a:schemeClr val="bg1"/>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pic>
              <p:nvPicPr>
                <p:cNvPr id="58" name="Picture 57">
                  <a:extLst>
                    <a:ext uri="{FF2B5EF4-FFF2-40B4-BE49-F238E27FC236}">
                      <a16:creationId xmlns:a16="http://schemas.microsoft.com/office/drawing/2014/main" xmlns="" id="{6D1B5080-C584-4A58-9008-4FFADC1A1212}"/>
                    </a:ext>
                  </a:extLst>
                </p:cNvPr>
                <p:cNvPicPr>
                  <a:picLocks noChangeAspect="1"/>
                </p:cNvPicPr>
                <p:nvPr/>
              </p:nvPicPr>
              <p:blipFill>
                <a:blip r:embed="rId8"/>
                <a:srcRect/>
                <a:stretch/>
              </p:blipFill>
              <p:spPr>
                <a:xfrm>
                  <a:off x="758842" y="4934798"/>
                  <a:ext cx="883552" cy="883552"/>
                </a:xfrm>
                <a:prstGeom prst="rect">
                  <a:avLst/>
                </a:prstGeom>
              </p:spPr>
            </p:pic>
          </p:grpSp>
        </p:grpSp>
        <p:grpSp>
          <p:nvGrpSpPr>
            <p:cNvPr id="10" name="Group 9">
              <a:extLst>
                <a:ext uri="{FF2B5EF4-FFF2-40B4-BE49-F238E27FC236}">
                  <a16:creationId xmlns:a16="http://schemas.microsoft.com/office/drawing/2014/main" xmlns="" id="{2EA455D3-9460-4398-8AD0-FE31F706CC01}"/>
                </a:ext>
              </a:extLst>
            </p:cNvPr>
            <p:cNvGrpSpPr/>
            <p:nvPr/>
          </p:nvGrpSpPr>
          <p:grpSpPr>
            <a:xfrm>
              <a:off x="139431" y="3896352"/>
              <a:ext cx="4157218" cy="1467096"/>
              <a:chOff x="10389469" y="2551523"/>
              <a:chExt cx="4157218" cy="1467096"/>
            </a:xfrm>
          </p:grpSpPr>
          <p:sp>
            <p:nvSpPr>
              <p:cNvPr id="50" name="Rectangle 49">
                <a:extLst>
                  <a:ext uri="{FF2B5EF4-FFF2-40B4-BE49-F238E27FC236}">
                    <a16:creationId xmlns:a16="http://schemas.microsoft.com/office/drawing/2014/main" xmlns="" id="{5D6018FA-49B3-40CD-A495-3D7CB8EA4F69}"/>
                  </a:ext>
                </a:extLst>
              </p:cNvPr>
              <p:cNvSpPr/>
              <p:nvPr/>
            </p:nvSpPr>
            <p:spPr>
              <a:xfrm>
                <a:off x="10389469" y="2551523"/>
                <a:ext cx="4157218"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marL="0" marR="0" lvl="0" indent="0" algn="l" defTabSz="1088776" rtl="0" eaLnBrk="1" fontAlgn="auto" latinLnBrk="0" hangingPunct="1">
                  <a:lnSpc>
                    <a:spcPct val="9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Innovation </a:t>
                </a:r>
                <a:br>
                  <a:rPr kumimoji="0" lang="en-US" sz="2000" b="1" i="0" u="none" strike="noStrike" kern="1200" cap="none" spc="0" normalizeH="0" baseline="0" noProof="0">
                    <a:ln>
                      <a:noFill/>
                    </a:ln>
                    <a:solidFill>
                      <a:srgbClr val="FFFFFF"/>
                    </a:solidFill>
                    <a:effectLst/>
                    <a:uLnTx/>
                    <a:uFillTx/>
                    <a:latin typeface="Arial"/>
                    <a:ea typeface="+mn-ea"/>
                    <a:cs typeface="+mn-cs"/>
                  </a:rPr>
                </a:br>
                <a:r>
                  <a:rPr kumimoji="0" lang="en-US" sz="2000" b="1" i="0" u="none" strike="noStrike" kern="1200" cap="none" spc="0" normalizeH="0" baseline="0" noProof="0">
                    <a:ln>
                      <a:noFill/>
                    </a:ln>
                    <a:solidFill>
                      <a:srgbClr val="FFFFFF"/>
                    </a:solidFill>
                    <a:effectLst/>
                    <a:uLnTx/>
                    <a:uFillTx/>
                    <a:latin typeface="Arial"/>
                    <a:ea typeface="+mn-ea"/>
                    <a:cs typeface="+mn-cs"/>
                  </a:rPr>
                  <a:t>for the future</a:t>
                </a:r>
              </a:p>
            </p:txBody>
          </p:sp>
          <p:grpSp>
            <p:nvGrpSpPr>
              <p:cNvPr id="59" name="Group 58">
                <a:extLst>
                  <a:ext uri="{FF2B5EF4-FFF2-40B4-BE49-F238E27FC236}">
                    <a16:creationId xmlns:a16="http://schemas.microsoft.com/office/drawing/2014/main" xmlns="" id="{C762DE6B-3869-4C98-AA49-F1226981A918}"/>
                  </a:ext>
                </a:extLst>
              </p:cNvPr>
              <p:cNvGrpSpPr/>
              <p:nvPr/>
            </p:nvGrpSpPr>
            <p:grpSpPr>
              <a:xfrm>
                <a:off x="11154735" y="2725513"/>
                <a:ext cx="1119117" cy="1119117"/>
                <a:chOff x="641060" y="3137764"/>
                <a:chExt cx="1119117" cy="1119117"/>
              </a:xfrm>
            </p:grpSpPr>
            <p:sp>
              <p:nvSpPr>
                <p:cNvPr id="60" name="Oval 59">
                  <a:extLst>
                    <a:ext uri="{FF2B5EF4-FFF2-40B4-BE49-F238E27FC236}">
                      <a16:creationId xmlns:a16="http://schemas.microsoft.com/office/drawing/2014/main" xmlns="" id="{B84A6F37-BC12-4814-856F-53F9EB5AAE62}"/>
                    </a:ext>
                  </a:extLst>
                </p:cNvPr>
                <p:cNvSpPr/>
                <p:nvPr/>
              </p:nvSpPr>
              <p:spPr bwMode="gray">
                <a:xfrm>
                  <a:off x="641060" y="3137764"/>
                  <a:ext cx="1119117" cy="1119117"/>
                </a:xfrm>
                <a:prstGeom prst="ellipse">
                  <a:avLst/>
                </a:prstGeom>
                <a:solidFill>
                  <a:schemeClr val="bg1"/>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pic>
              <p:nvPicPr>
                <p:cNvPr id="61" name="Picture 60">
                  <a:extLst>
                    <a:ext uri="{FF2B5EF4-FFF2-40B4-BE49-F238E27FC236}">
                      <a16:creationId xmlns:a16="http://schemas.microsoft.com/office/drawing/2014/main" xmlns="" id="{C6AC229C-FB0E-4D18-BE0F-3E66C47C59FB}"/>
                    </a:ext>
                  </a:extLst>
                </p:cNvPr>
                <p:cNvPicPr>
                  <a:picLocks noChangeAspect="1"/>
                </p:cNvPicPr>
                <p:nvPr/>
              </p:nvPicPr>
              <p:blipFill>
                <a:blip r:embed="rId9"/>
                <a:srcRect/>
                <a:stretch/>
              </p:blipFill>
              <p:spPr>
                <a:xfrm>
                  <a:off x="744116" y="3240820"/>
                  <a:ext cx="913004" cy="913004"/>
                </a:xfrm>
                <a:prstGeom prst="rect">
                  <a:avLst/>
                </a:prstGeom>
              </p:spPr>
            </p:pic>
          </p:grpSp>
        </p:grpSp>
      </p:grpSp>
    </p:spTree>
    <p:extLst>
      <p:ext uri="{BB962C8B-B14F-4D97-AF65-F5344CB8AC3E}">
        <p14:creationId xmlns:p14="http://schemas.microsoft.com/office/powerpoint/2010/main" val="1767230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D01EB625-66C2-441B-AE8B-B8A883BC4A0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62559" y="823767"/>
            <a:ext cx="5436029" cy="2022048"/>
          </a:xfrm>
          <a:prstGeom prst="rect">
            <a:avLst/>
          </a:prstGeom>
          <a:ln>
            <a:solidFill>
              <a:schemeClr val="tx1"/>
            </a:solidFill>
          </a:ln>
        </p:spPr>
      </p:pic>
      <p:sp>
        <p:nvSpPr>
          <p:cNvPr id="3" name="Title 2">
            <a:extLst>
              <a:ext uri="{FF2B5EF4-FFF2-40B4-BE49-F238E27FC236}">
                <a16:creationId xmlns:a16="http://schemas.microsoft.com/office/drawing/2014/main" xmlns="" id="{B6DA040C-23B1-45B8-ACC8-F2C2FC4E58C9}"/>
              </a:ext>
            </a:extLst>
          </p:cNvPr>
          <p:cNvSpPr>
            <a:spLocks noGrp="1"/>
          </p:cNvSpPr>
          <p:nvPr>
            <p:ph type="title"/>
          </p:nvPr>
        </p:nvSpPr>
        <p:spPr>
          <a:xfrm>
            <a:off x="499807" y="539925"/>
            <a:ext cx="11195567" cy="676804"/>
          </a:xfrm>
        </p:spPr>
        <p:txBody>
          <a:bodyPr/>
          <a:lstStyle/>
          <a:p>
            <a:r>
              <a:rPr lang="en-US"/>
              <a:t>Driven by People</a:t>
            </a:r>
            <a:br>
              <a:rPr lang="en-US"/>
            </a:br>
            <a:r>
              <a:rPr lang="en-US" sz="1998">
                <a:solidFill>
                  <a:schemeClr val="accent1"/>
                </a:solidFill>
              </a:rPr>
              <a:t>Engaging, customized content</a:t>
            </a:r>
            <a:endParaRPr lang="en-US" sz="1998" i="1">
              <a:solidFill>
                <a:schemeClr val="accent1"/>
              </a:solidFill>
            </a:endParaRPr>
          </a:p>
        </p:txBody>
      </p:sp>
      <p:pic>
        <p:nvPicPr>
          <p:cNvPr id="6" name="Picture 5">
            <a:extLst>
              <a:ext uri="{FF2B5EF4-FFF2-40B4-BE49-F238E27FC236}">
                <a16:creationId xmlns:a16="http://schemas.microsoft.com/office/drawing/2014/main" xmlns="" id="{CD071EC5-4727-4209-A424-191BEFC22F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75795" y="3519800"/>
            <a:ext cx="4190716" cy="2514436"/>
          </a:xfrm>
          <a:prstGeom prst="roundRect">
            <a:avLst/>
          </a:prstGeom>
        </p:spPr>
      </p:pic>
      <p:sp>
        <p:nvSpPr>
          <p:cNvPr id="23" name="Rectangle 22">
            <a:extLst>
              <a:ext uri="{FF2B5EF4-FFF2-40B4-BE49-F238E27FC236}">
                <a16:creationId xmlns:a16="http://schemas.microsoft.com/office/drawing/2014/main" xmlns="" id="{D0AC6248-4FF7-49A2-A17D-B222BB262C21}"/>
              </a:ext>
            </a:extLst>
          </p:cNvPr>
          <p:cNvSpPr/>
          <p:nvPr/>
        </p:nvSpPr>
        <p:spPr>
          <a:xfrm>
            <a:off x="5064039" y="2914082"/>
            <a:ext cx="1744388" cy="253916"/>
          </a:xfrm>
          <a:prstGeom prst="rect">
            <a:avLst/>
          </a:prstGeom>
        </p:spPr>
        <p:txBody>
          <a:bodyPr wrap="non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hlinkClick r:id="rId5"/>
              </a:rPr>
              <a:t>HIGHSPOT: MANIFESTO</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25" name="Rectangle 24">
            <a:extLst>
              <a:ext uri="{FF2B5EF4-FFF2-40B4-BE49-F238E27FC236}">
                <a16:creationId xmlns:a16="http://schemas.microsoft.com/office/drawing/2014/main" xmlns="" id="{DF3011BB-4C11-421A-9606-FC37D66D754A}"/>
              </a:ext>
            </a:extLst>
          </p:cNvPr>
          <p:cNvSpPr/>
          <p:nvPr/>
        </p:nvSpPr>
        <p:spPr>
          <a:xfrm>
            <a:off x="3099503" y="6145190"/>
            <a:ext cx="1378904" cy="253916"/>
          </a:xfrm>
          <a:prstGeom prst="rect">
            <a:avLst/>
          </a:prstGeom>
        </p:spPr>
        <p:txBody>
          <a:bodyPr wrap="none" anchor="t">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000000"/>
                </a:solidFill>
                <a:effectLst/>
                <a:uLnTx/>
                <a:uFillTx/>
                <a:latin typeface="Arial"/>
                <a:ea typeface="+mn-ea"/>
                <a:cs typeface="+mn-cs"/>
                <a:hlinkClick r:id="rId6"/>
              </a:rPr>
              <a:t>HIGHSPOT: VIDEO</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pic>
        <p:nvPicPr>
          <p:cNvPr id="13" name="Picture 12">
            <a:extLst>
              <a:ext uri="{FF2B5EF4-FFF2-40B4-BE49-F238E27FC236}">
                <a16:creationId xmlns:a16="http://schemas.microsoft.com/office/drawing/2014/main" xmlns="" id="{EC214588-E2E7-47B8-987A-43D0469A6D72}"/>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140784" y="1356340"/>
            <a:ext cx="3436026" cy="2329818"/>
          </a:xfrm>
          <a:prstGeom prst="rect">
            <a:avLst/>
          </a:prstGeom>
          <a:ln>
            <a:solidFill>
              <a:schemeClr val="tx1"/>
            </a:solidFill>
          </a:ln>
        </p:spPr>
      </p:pic>
      <p:pic>
        <p:nvPicPr>
          <p:cNvPr id="2" name="Picture 1">
            <a:extLst>
              <a:ext uri="{FF2B5EF4-FFF2-40B4-BE49-F238E27FC236}">
                <a16:creationId xmlns:a16="http://schemas.microsoft.com/office/drawing/2014/main" xmlns="" id="{B6344E7A-56C4-45CA-AC34-68452654D31E}"/>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275440" y="4111306"/>
            <a:ext cx="3166712" cy="1672124"/>
          </a:xfrm>
          <a:prstGeom prst="rect">
            <a:avLst/>
          </a:prstGeom>
          <a:ln>
            <a:solidFill>
              <a:schemeClr val="tx1"/>
            </a:solidFill>
          </a:ln>
        </p:spPr>
      </p:pic>
      <p:sp>
        <p:nvSpPr>
          <p:cNvPr id="15" name="Rectangle 14">
            <a:extLst>
              <a:ext uri="{FF2B5EF4-FFF2-40B4-BE49-F238E27FC236}">
                <a16:creationId xmlns:a16="http://schemas.microsoft.com/office/drawing/2014/main" xmlns="" id="{E8C42709-BDE8-41CB-B3B7-87B119CC047B}"/>
              </a:ext>
            </a:extLst>
          </p:cNvPr>
          <p:cNvSpPr/>
          <p:nvPr/>
        </p:nvSpPr>
        <p:spPr>
          <a:xfrm>
            <a:off x="8213105" y="5900886"/>
            <a:ext cx="2473754" cy="253916"/>
          </a:xfrm>
          <a:prstGeom prst="rect">
            <a:avLst/>
          </a:prstGeom>
        </p:spPr>
        <p:txBody>
          <a:bodyPr wrap="non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hlinkClick r:id="rId9"/>
              </a:rPr>
              <a:t>HIGHSPOT: CLUSTER SALES DECK</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17" name="Rectangle 16">
            <a:extLst>
              <a:ext uri="{FF2B5EF4-FFF2-40B4-BE49-F238E27FC236}">
                <a16:creationId xmlns:a16="http://schemas.microsoft.com/office/drawing/2014/main" xmlns="" id="{DF192AC8-144A-4DD5-AD26-DEF03BA822BC}"/>
              </a:ext>
            </a:extLst>
          </p:cNvPr>
          <p:cNvSpPr/>
          <p:nvPr/>
        </p:nvSpPr>
        <p:spPr>
          <a:xfrm>
            <a:off x="2632602" y="1565164"/>
            <a:ext cx="1623744" cy="415498"/>
          </a:xfrm>
          <a:prstGeom prst="rect">
            <a:avLst/>
          </a:prstGeom>
        </p:spPr>
        <p:txBody>
          <a:bodyPr wrap="square" anchor="t">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FF0000"/>
                </a:solidFill>
                <a:effectLst/>
                <a:uLnTx/>
                <a:uFillTx/>
                <a:latin typeface="Arial"/>
                <a:ea typeface="+mn-ea"/>
                <a:cs typeface="+mn-cs"/>
                <a:hlinkClick r:id="rId10"/>
              </a:rPr>
              <a:t>ABM PLATFORM: INTERACTIVE</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14" name="Rectangle 13">
            <a:extLst>
              <a:ext uri="{FF2B5EF4-FFF2-40B4-BE49-F238E27FC236}">
                <a16:creationId xmlns:a16="http://schemas.microsoft.com/office/drawing/2014/main" xmlns="" id="{20FFA1C5-0F0D-4EC7-84C9-89EE84523D0F}"/>
              </a:ext>
            </a:extLst>
          </p:cNvPr>
          <p:cNvSpPr/>
          <p:nvPr/>
        </p:nvSpPr>
        <p:spPr>
          <a:xfrm>
            <a:off x="3099504" y="6355247"/>
            <a:ext cx="1737976" cy="253916"/>
          </a:xfrm>
          <a:prstGeom prst="rect">
            <a:avLst/>
          </a:prstGeom>
        </p:spPr>
        <p:txBody>
          <a:bodyPr wrap="none" anchor="t">
            <a:spAutoFit/>
          </a:bodyPr>
          <a:lstStyle/>
          <a:p>
            <a:pPr marL="0" marR="0" lvl="0" indent="0" algn="l" defTabSz="1088776" rtl="0" eaLnBrk="1" fontAlgn="auto" latinLnBrk="0" hangingPunct="1">
              <a:lnSpc>
                <a:spcPct val="100000"/>
              </a:lnSpc>
              <a:spcBef>
                <a:spcPts val="600"/>
              </a:spcBef>
              <a:spcAft>
                <a:spcPts val="0"/>
              </a:spcAft>
              <a:buClr>
                <a:srgbClr val="F0AB00"/>
              </a:buClr>
              <a:buSzTx/>
              <a:buFontTx/>
              <a:buNone/>
              <a:tabLst/>
              <a:defRPr/>
            </a:pP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hlinkClick r:id="rId11"/>
              </a:rPr>
              <a:t>ABM PLATFORM: VIDEO</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16" name="Rectangle 15">
            <a:extLst>
              <a:ext uri="{FF2B5EF4-FFF2-40B4-BE49-F238E27FC236}">
                <a16:creationId xmlns:a16="http://schemas.microsoft.com/office/drawing/2014/main" xmlns="" id="{87F86F3A-FA86-482E-ACFD-1C5DAD154E0A}"/>
              </a:ext>
            </a:extLst>
          </p:cNvPr>
          <p:cNvSpPr/>
          <p:nvPr/>
        </p:nvSpPr>
        <p:spPr>
          <a:xfrm>
            <a:off x="5052317" y="3116833"/>
            <a:ext cx="2103461" cy="253916"/>
          </a:xfrm>
          <a:prstGeom prst="rect">
            <a:avLst/>
          </a:prstGeom>
        </p:spPr>
        <p:txBody>
          <a:bodyPr wrap="none">
            <a:spAutoFit/>
          </a:bodyPr>
          <a:lstStyle/>
          <a:p>
            <a:pPr marL="0" marR="0" lvl="0" indent="0" algn="l" defTabSz="1088776" rtl="0" eaLnBrk="1" fontAlgn="auto" latinLnBrk="0" hangingPunct="1">
              <a:lnSpc>
                <a:spcPct val="100000"/>
              </a:lnSpc>
              <a:spcBef>
                <a:spcPts val="600"/>
              </a:spcBef>
              <a:spcAft>
                <a:spcPts val="0"/>
              </a:spcAft>
              <a:buClr>
                <a:srgbClr val="F0AB00"/>
              </a:buClr>
              <a:buSzTx/>
              <a:buFontTx/>
              <a:buNone/>
              <a:tabLst/>
              <a:defRPr/>
            </a:pP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hlinkClick r:id="rId12"/>
              </a:rPr>
              <a:t>ABM PLATFORM: MANIFESTO</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4" name="TextBox 3">
            <a:extLst>
              <a:ext uri="{FF2B5EF4-FFF2-40B4-BE49-F238E27FC236}">
                <a16:creationId xmlns:a16="http://schemas.microsoft.com/office/drawing/2014/main" xmlns="" id="{A1216A58-13E2-4D02-BE3D-EE8CC6A3E201}"/>
              </a:ext>
            </a:extLst>
          </p:cNvPr>
          <p:cNvSpPr txBox="1"/>
          <p:nvPr/>
        </p:nvSpPr>
        <p:spPr>
          <a:xfrm>
            <a:off x="8275440" y="6142717"/>
            <a:ext cx="3558013" cy="646331"/>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Incorporate into existing decks to demonstrate the revenue, profitability and performance gains potential when improving the employee experience. Use in conjunction with L0 and L1 product presentations at discovery meetings.</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19" name="TextBox 18">
            <a:extLst>
              <a:ext uri="{FF2B5EF4-FFF2-40B4-BE49-F238E27FC236}">
                <a16:creationId xmlns:a16="http://schemas.microsoft.com/office/drawing/2014/main" xmlns="" id="{0E084F5F-551B-4289-9D0B-BC3949B29149}"/>
              </a:ext>
            </a:extLst>
          </p:cNvPr>
          <p:cNvSpPr txBox="1"/>
          <p:nvPr/>
        </p:nvSpPr>
        <p:spPr>
          <a:xfrm>
            <a:off x="4837668" y="6123717"/>
            <a:ext cx="2735480" cy="646331"/>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Share as a door opener, show at meetings or events, or distribute as a meeting follow up to create awareness and an emotional connection to SAP Concur.</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xmlns="" id="{74DA0342-94AB-4C65-A5A5-5D34093280CF}"/>
              </a:ext>
            </a:extLst>
          </p:cNvPr>
          <p:cNvSpPr txBox="1"/>
          <p:nvPr/>
        </p:nvSpPr>
        <p:spPr>
          <a:xfrm>
            <a:off x="5162557" y="449127"/>
            <a:ext cx="5524302" cy="323165"/>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Share with executives as a door opener, send as a meeting follow up or customize and bring a printed copy to an in-person meeting with stakeholders prioritizing recruiting new talent.</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21" name="TextBox 20">
            <a:extLst>
              <a:ext uri="{FF2B5EF4-FFF2-40B4-BE49-F238E27FC236}">
                <a16:creationId xmlns:a16="http://schemas.microsoft.com/office/drawing/2014/main" xmlns="" id="{2F8389C7-04F8-4E06-809E-7CC81FFC9F32}"/>
              </a:ext>
            </a:extLst>
          </p:cNvPr>
          <p:cNvSpPr txBox="1"/>
          <p:nvPr/>
        </p:nvSpPr>
        <p:spPr>
          <a:xfrm>
            <a:off x="2704756" y="2149542"/>
            <a:ext cx="1844199" cy="113107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Share with executives as a door opener or send as a meeting follow up to educate multiple stakeholders on the value of managing employee spend while improving their experience.</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pic>
        <p:nvPicPr>
          <p:cNvPr id="22" name="Picture 21">
            <a:extLst>
              <a:ext uri="{FF2B5EF4-FFF2-40B4-BE49-F238E27FC236}">
                <a16:creationId xmlns:a16="http://schemas.microsoft.com/office/drawing/2014/main" xmlns="" id="{E424944D-DFA3-42C0-9BDA-7EEF0F5195A7}"/>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97303" y="1577025"/>
            <a:ext cx="2435299" cy="4218266"/>
          </a:xfrm>
          <a:prstGeom prst="rect">
            <a:avLst/>
          </a:prstGeom>
          <a:ln>
            <a:solidFill>
              <a:schemeClr val="accent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44570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6DA040C-23B1-45B8-ACC8-F2C2FC4E58C9}"/>
              </a:ext>
            </a:extLst>
          </p:cNvPr>
          <p:cNvSpPr>
            <a:spLocks noGrp="1"/>
          </p:cNvSpPr>
          <p:nvPr>
            <p:ph type="title"/>
          </p:nvPr>
        </p:nvSpPr>
        <p:spPr>
          <a:xfrm>
            <a:off x="370671" y="499291"/>
            <a:ext cx="11195567" cy="676804"/>
          </a:xfrm>
        </p:spPr>
        <p:txBody>
          <a:bodyPr/>
          <a:lstStyle/>
          <a:p>
            <a:r>
              <a:rPr lang="en-US"/>
              <a:t>Global Impact &amp; High Growth</a:t>
            </a:r>
            <a:br>
              <a:rPr lang="en-US"/>
            </a:br>
            <a:r>
              <a:rPr lang="en-US" sz="1998">
                <a:solidFill>
                  <a:schemeClr val="accent1"/>
                </a:solidFill>
              </a:rPr>
              <a:t>Engaging, customized content</a:t>
            </a:r>
          </a:p>
        </p:txBody>
      </p:sp>
      <p:sp>
        <p:nvSpPr>
          <p:cNvPr id="24" name="Rectangle 23">
            <a:extLst>
              <a:ext uri="{FF2B5EF4-FFF2-40B4-BE49-F238E27FC236}">
                <a16:creationId xmlns:a16="http://schemas.microsoft.com/office/drawing/2014/main" xmlns="" id="{D3C2AA1C-987D-4003-83BD-229FF0CF522B}"/>
              </a:ext>
            </a:extLst>
          </p:cNvPr>
          <p:cNvSpPr/>
          <p:nvPr/>
        </p:nvSpPr>
        <p:spPr>
          <a:xfrm>
            <a:off x="5546165" y="4279569"/>
            <a:ext cx="743726" cy="307617"/>
          </a:xfrm>
          <a:prstGeom prst="rect">
            <a:avLst/>
          </a:prstGeom>
        </p:spPr>
        <p:txBody>
          <a:bodyPr wrap="non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VIDEO</a:t>
            </a:r>
          </a:p>
        </p:txBody>
      </p:sp>
      <p:pic>
        <p:nvPicPr>
          <p:cNvPr id="4" name="Picture 3">
            <a:extLst>
              <a:ext uri="{FF2B5EF4-FFF2-40B4-BE49-F238E27FC236}">
                <a16:creationId xmlns:a16="http://schemas.microsoft.com/office/drawing/2014/main" xmlns="" id="{F168697A-A111-4524-B173-AD8C65FF10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347938" y="499291"/>
            <a:ext cx="3421229" cy="4974466"/>
          </a:xfrm>
          <a:prstGeom prst="rect">
            <a:avLst/>
          </a:prstGeom>
          <a:ln>
            <a:solidFill>
              <a:schemeClr val="tx1"/>
            </a:solidFill>
          </a:ln>
        </p:spPr>
      </p:pic>
      <p:sp>
        <p:nvSpPr>
          <p:cNvPr id="13" name="Rectangle 12">
            <a:extLst>
              <a:ext uri="{FF2B5EF4-FFF2-40B4-BE49-F238E27FC236}">
                <a16:creationId xmlns:a16="http://schemas.microsoft.com/office/drawing/2014/main" xmlns="" id="{0687EF32-5DCF-4B8A-B381-2BA12786A156}"/>
              </a:ext>
            </a:extLst>
          </p:cNvPr>
          <p:cNvSpPr/>
          <p:nvPr/>
        </p:nvSpPr>
        <p:spPr>
          <a:xfrm>
            <a:off x="8216897" y="5488061"/>
            <a:ext cx="2722220" cy="253916"/>
          </a:xfrm>
          <a:prstGeom prst="rect">
            <a:avLst/>
          </a:prstGeom>
        </p:spPr>
        <p:txBody>
          <a:bodyPr wrap="non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000000"/>
                </a:solidFill>
                <a:effectLst/>
                <a:uLnTx/>
                <a:uFillTx/>
                <a:latin typeface="Arial"/>
                <a:ea typeface="+mn-ea"/>
                <a:cs typeface="+mn-cs"/>
                <a:hlinkClick r:id="rId4"/>
              </a:rPr>
              <a:t>HIGHSPOT: GROWTH DIGITAL POSTER</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pic>
        <p:nvPicPr>
          <p:cNvPr id="9" name="Picture 8">
            <a:extLst>
              <a:ext uri="{FF2B5EF4-FFF2-40B4-BE49-F238E27FC236}">
                <a16:creationId xmlns:a16="http://schemas.microsoft.com/office/drawing/2014/main" xmlns="" id="{5E0267FA-F28F-4BFA-BA38-530FAF8E9D5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659956" y="630298"/>
            <a:ext cx="2203853" cy="5781979"/>
          </a:xfrm>
          <a:prstGeom prst="rect">
            <a:avLst/>
          </a:prstGeom>
          <a:ln>
            <a:solidFill>
              <a:schemeClr val="tx1"/>
            </a:solidFill>
          </a:ln>
        </p:spPr>
      </p:pic>
      <p:sp>
        <p:nvSpPr>
          <p:cNvPr id="15" name="Rectangle 14">
            <a:extLst>
              <a:ext uri="{FF2B5EF4-FFF2-40B4-BE49-F238E27FC236}">
                <a16:creationId xmlns:a16="http://schemas.microsoft.com/office/drawing/2014/main" xmlns="" id="{9C48DDFB-B61A-4FE1-B477-6B2C950FC9E5}"/>
              </a:ext>
            </a:extLst>
          </p:cNvPr>
          <p:cNvSpPr/>
          <p:nvPr/>
        </p:nvSpPr>
        <p:spPr>
          <a:xfrm>
            <a:off x="5599034" y="6456864"/>
            <a:ext cx="2994731" cy="246221"/>
          </a:xfrm>
          <a:prstGeom prst="rect">
            <a:avLst/>
          </a:prstGeom>
        </p:spPr>
        <p:txBody>
          <a:bodyPr wrap="none" anchor="t">
            <a:spAutoFit/>
          </a:bodyPr>
          <a:lstStyle/>
          <a:p>
            <a:pPr marL="0" marR="0" lvl="0" indent="0" algn="l" defTabSz="913304" rtl="0" eaLnBrk="1" fontAlgn="auto" latinLnBrk="0" hangingPunct="1">
              <a:lnSpc>
                <a:spcPct val="100000"/>
              </a:lnSpc>
              <a:spcBef>
                <a:spcPts val="1200"/>
              </a:spcBef>
              <a:spcAft>
                <a:spcPct val="0"/>
              </a:spcAft>
              <a:buClr>
                <a:srgbClr val="F0AB00"/>
              </a:buClr>
              <a:buSzPct val="80000"/>
              <a:buFontTx/>
              <a:buNone/>
              <a:tabLst/>
              <a:defRPr/>
            </a:pPr>
            <a:r>
              <a:rPr kumimoji="0" lang="en-US" sz="1000" b="0" i="0" u="sng" strike="noStrike" kern="1200" cap="none" spc="0" normalizeH="0" baseline="0" noProof="0">
                <a:ln>
                  <a:noFill/>
                </a:ln>
                <a:solidFill>
                  <a:srgbClr val="FFFFFF"/>
                </a:solidFill>
                <a:effectLst/>
                <a:uLnTx/>
                <a:uFillTx/>
                <a:latin typeface="Arial"/>
                <a:ea typeface="+mn-ea"/>
                <a:cs typeface="Arial"/>
                <a:hlinkClick r:id="rId6"/>
              </a:rPr>
              <a:t>ABM PLATFORM: ISM GROWTH INTERACTIVE</a:t>
            </a:r>
            <a:endParaRPr kumimoji="0" lang="en-US" sz="1000" b="0" i="0" u="sng" strike="noStrike" kern="1200" cap="none" spc="0" normalizeH="0" baseline="0" noProof="0">
              <a:ln>
                <a:noFill/>
              </a:ln>
              <a:solidFill>
                <a:srgbClr val="FFFFFF"/>
              </a:solidFill>
              <a:effectLst/>
              <a:uLnTx/>
              <a:uFillTx/>
              <a:latin typeface="Arial"/>
              <a:ea typeface="+mn-ea"/>
              <a:cs typeface="Arial"/>
            </a:endParaRPr>
          </a:p>
        </p:txBody>
      </p:sp>
      <p:pic>
        <p:nvPicPr>
          <p:cNvPr id="10" name="Picture 9">
            <a:extLst>
              <a:ext uri="{FF2B5EF4-FFF2-40B4-BE49-F238E27FC236}">
                <a16:creationId xmlns:a16="http://schemas.microsoft.com/office/drawing/2014/main" xmlns="" id="{19E59315-DD6C-4284-9C14-9C6F01F7D61F}"/>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916011" y="4929931"/>
            <a:ext cx="2358711" cy="1341041"/>
          </a:xfrm>
          <a:prstGeom prst="rect">
            <a:avLst/>
          </a:prstGeom>
          <a:ln>
            <a:solidFill>
              <a:schemeClr val="tx1"/>
            </a:solidFill>
          </a:ln>
        </p:spPr>
      </p:pic>
      <p:sp>
        <p:nvSpPr>
          <p:cNvPr id="17" name="Rectangle 16">
            <a:extLst>
              <a:ext uri="{FF2B5EF4-FFF2-40B4-BE49-F238E27FC236}">
                <a16:creationId xmlns:a16="http://schemas.microsoft.com/office/drawing/2014/main" xmlns="" id="{EAC31D12-4F82-48ED-BCC2-11F401DF21B2}"/>
              </a:ext>
            </a:extLst>
          </p:cNvPr>
          <p:cNvSpPr/>
          <p:nvPr/>
        </p:nvSpPr>
        <p:spPr>
          <a:xfrm>
            <a:off x="2883349" y="6285199"/>
            <a:ext cx="2203853" cy="261610"/>
          </a:xfrm>
          <a:prstGeom prst="rect">
            <a:avLst/>
          </a:prstGeom>
        </p:spPr>
        <p:txBody>
          <a:bodyPr wrap="square" anchor="t">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none" strike="noStrike" kern="0" cap="none" spc="0" normalizeH="0" baseline="0" noProof="0">
                <a:ln>
                  <a:noFill/>
                </a:ln>
                <a:solidFill>
                  <a:srgbClr val="000000"/>
                </a:solidFill>
                <a:effectLst/>
                <a:uLnTx/>
                <a:uFillTx/>
                <a:latin typeface="Arial"/>
                <a:ea typeface="Arial Unicode MS"/>
                <a:cs typeface="Arial Unicode MS"/>
                <a:hlinkClick r:id="rId8"/>
              </a:rPr>
              <a:t>HIGHSPOT: SALES DECK</a:t>
            </a:r>
            <a:endParaRPr kumimoji="0" lang="en-US" sz="1050" b="0" i="0" u="none" strike="noStrike" kern="0" cap="none" spc="0" normalizeH="0" baseline="0" noProof="0">
              <a:ln>
                <a:noFill/>
              </a:ln>
              <a:solidFill>
                <a:srgbClr val="000000"/>
              </a:solidFill>
              <a:effectLst/>
              <a:uLnTx/>
              <a:uFillTx/>
              <a:latin typeface="Arial"/>
              <a:ea typeface="Arial Unicode MS"/>
              <a:cs typeface="Arial Unicode MS"/>
            </a:endParaRPr>
          </a:p>
        </p:txBody>
      </p:sp>
      <p:sp>
        <p:nvSpPr>
          <p:cNvPr id="19" name="Rectangle 18">
            <a:extLst>
              <a:ext uri="{FF2B5EF4-FFF2-40B4-BE49-F238E27FC236}">
                <a16:creationId xmlns:a16="http://schemas.microsoft.com/office/drawing/2014/main" xmlns="" id="{82333EE2-8DB9-45EC-AC35-05A2074351EE}"/>
              </a:ext>
            </a:extLst>
          </p:cNvPr>
          <p:cNvSpPr/>
          <p:nvPr/>
        </p:nvSpPr>
        <p:spPr>
          <a:xfrm>
            <a:off x="385253" y="3977625"/>
            <a:ext cx="1819981" cy="577081"/>
          </a:xfrm>
          <a:prstGeom prst="rect">
            <a:avLst/>
          </a:prstGeom>
        </p:spPr>
        <p:txBody>
          <a:bodyPr wrap="square" anchor="t">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FF0000"/>
                </a:solidFill>
                <a:effectLst/>
                <a:uLnTx/>
                <a:uFillTx/>
                <a:latin typeface="Arial"/>
                <a:ea typeface="+mn-ea"/>
                <a:cs typeface="+mn-cs"/>
                <a:hlinkClick r:id="rId9"/>
              </a:rPr>
              <a:t>ABM PLATFORM: BUILD BUSINESS INTERACTIVE</a:t>
            </a:r>
            <a:r>
              <a:rPr kumimoji="0" lang="en-US" sz="1050" b="0" i="0" u="none" strike="noStrike" kern="1200" cap="none" spc="0" normalizeH="0" baseline="0" noProof="0">
                <a:ln>
                  <a:noFill/>
                </a:ln>
                <a:solidFill>
                  <a:srgbClr val="FFFFFF"/>
                </a:solidFill>
                <a:effectLst/>
                <a:uLnTx/>
                <a:uFillTx/>
                <a:latin typeface="Arial"/>
                <a:ea typeface="+mn-ea"/>
                <a:cs typeface="+mn-cs"/>
              </a:rPr>
              <a:t/>
            </a:r>
            <a:br>
              <a:rPr kumimoji="0" lang="en-US" sz="1050" b="0" i="0" u="none" strike="noStrike" kern="1200" cap="none" spc="0" normalizeH="0" baseline="0" noProof="0">
                <a:ln>
                  <a:noFill/>
                </a:ln>
                <a:solidFill>
                  <a:srgbClr val="FFFFFF"/>
                </a:solidFill>
                <a:effectLst/>
                <a:uLnTx/>
                <a:uFillTx/>
                <a:latin typeface="Arial"/>
                <a:ea typeface="+mn-ea"/>
                <a:cs typeface="+mn-cs"/>
              </a:rPr>
            </a:b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18" name="Rectangle 17">
            <a:extLst>
              <a:ext uri="{FF2B5EF4-FFF2-40B4-BE49-F238E27FC236}">
                <a16:creationId xmlns:a16="http://schemas.microsoft.com/office/drawing/2014/main" xmlns="" id="{D411D12B-0640-4002-8225-392E2D0F0DF6}"/>
              </a:ext>
            </a:extLst>
          </p:cNvPr>
          <p:cNvSpPr/>
          <p:nvPr/>
        </p:nvSpPr>
        <p:spPr>
          <a:xfrm>
            <a:off x="8217150" y="5688944"/>
            <a:ext cx="3081293" cy="253916"/>
          </a:xfrm>
          <a:prstGeom prst="rect">
            <a:avLst/>
          </a:prstGeom>
        </p:spPr>
        <p:txBody>
          <a:bodyPr wrap="none">
            <a:spAutoFit/>
          </a:bodyPr>
          <a:lstStyle/>
          <a:p>
            <a:pPr marL="0" marR="0" lvl="0" indent="0" algn="l" defTabSz="1088776" rtl="0" eaLnBrk="1" fontAlgn="auto" latinLnBrk="0" hangingPunct="1">
              <a:lnSpc>
                <a:spcPct val="100000"/>
              </a:lnSpc>
              <a:spcBef>
                <a:spcPts val="600"/>
              </a:spcBef>
              <a:spcAft>
                <a:spcPts val="0"/>
              </a:spcAft>
              <a:buClr>
                <a:srgbClr val="F0AB00"/>
              </a:buClr>
              <a:buSzTx/>
              <a:buFontTx/>
              <a:buNone/>
              <a:tabLst/>
              <a:defRPr/>
            </a:pP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hlinkClick r:id="rId10"/>
              </a:rPr>
              <a:t>ABM PLATFORM: GROWTH DIGITAL POSTER</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16" name="TextBox 15">
            <a:extLst>
              <a:ext uri="{FF2B5EF4-FFF2-40B4-BE49-F238E27FC236}">
                <a16:creationId xmlns:a16="http://schemas.microsoft.com/office/drawing/2014/main" xmlns="" id="{E8E84271-4DB2-46E1-8D36-D4933189B527}"/>
              </a:ext>
            </a:extLst>
          </p:cNvPr>
          <p:cNvSpPr txBox="1"/>
          <p:nvPr/>
        </p:nvSpPr>
        <p:spPr>
          <a:xfrm>
            <a:off x="2570706" y="4060267"/>
            <a:ext cx="2569778" cy="484748"/>
          </a:xfrm>
          <a:prstGeom prst="rect">
            <a:avLst/>
          </a:prstGeom>
          <a:noFill/>
        </p:spPr>
        <p:txBody>
          <a:bodyPr wrap="square" lIns="0" tIns="0" rIns="0" bIns="0" rtlCol="0">
            <a:spAutoFit/>
          </a:bodyPr>
          <a:lstStyle/>
          <a:p>
            <a:pPr marL="0" marR="0" lvl="0" indent="0" algn="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Share with executives as a door opener or send as a meeting follow up to reinforce SAP </a:t>
            </a:r>
            <a:r>
              <a:rPr kumimoji="0" lang="en-US" sz="1050" b="0" i="0" u="none" strike="noStrike" kern="1200" cap="none" spc="0" normalizeH="0" baseline="0" noProof="0" err="1">
                <a:ln>
                  <a:noFill/>
                </a:ln>
                <a:solidFill>
                  <a:srgbClr val="FFFFFF"/>
                </a:solidFill>
                <a:effectLst/>
                <a:uLnTx/>
                <a:uFillTx/>
                <a:latin typeface="Arial"/>
                <a:ea typeface="+mn-ea"/>
                <a:cs typeface="+mn-cs"/>
              </a:rPr>
              <a:t>Concur’s</a:t>
            </a:r>
            <a:r>
              <a:rPr kumimoji="0" lang="en-US" sz="1050" b="0" i="0" u="none" strike="noStrike" kern="1200" cap="none" spc="0" normalizeH="0" baseline="0" noProof="0">
                <a:ln>
                  <a:noFill/>
                </a:ln>
                <a:solidFill>
                  <a:srgbClr val="FFFFFF"/>
                </a:solidFill>
                <a:effectLst/>
                <a:uLnTx/>
                <a:uFillTx/>
                <a:latin typeface="Arial"/>
                <a:ea typeface="+mn-ea"/>
                <a:cs typeface="+mn-cs"/>
              </a:rPr>
              <a:t> global expertise.</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21" name="TextBox 20">
            <a:extLst>
              <a:ext uri="{FF2B5EF4-FFF2-40B4-BE49-F238E27FC236}">
                <a16:creationId xmlns:a16="http://schemas.microsoft.com/office/drawing/2014/main" xmlns="" id="{26E15746-BF19-4863-8223-E9696C83D59C}"/>
              </a:ext>
            </a:extLst>
          </p:cNvPr>
          <p:cNvSpPr txBox="1"/>
          <p:nvPr/>
        </p:nvSpPr>
        <p:spPr>
          <a:xfrm>
            <a:off x="5659955" y="108024"/>
            <a:ext cx="3856018" cy="48474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Share with executives as a door opener, send as a meeting follow up to make the connection between T&amp;E and Intelligent Spend Management.</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22" name="TextBox 21">
            <a:extLst>
              <a:ext uri="{FF2B5EF4-FFF2-40B4-BE49-F238E27FC236}">
                <a16:creationId xmlns:a16="http://schemas.microsoft.com/office/drawing/2014/main" xmlns="" id="{52BE5207-B5D8-4B83-B836-BB0D56459286}"/>
              </a:ext>
            </a:extLst>
          </p:cNvPr>
          <p:cNvSpPr txBox="1"/>
          <p:nvPr/>
        </p:nvSpPr>
        <p:spPr>
          <a:xfrm>
            <a:off x="8324435" y="5962033"/>
            <a:ext cx="3444731" cy="48474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Share with executive stakeholders as a door opener or deeper in discovery/evaluation to support SAP </a:t>
            </a:r>
            <a:r>
              <a:rPr kumimoji="0" lang="en-US" sz="1050" b="0" i="0" u="none" strike="noStrike" kern="1200" cap="none" spc="0" normalizeH="0" baseline="0" noProof="0" err="1">
                <a:ln>
                  <a:noFill/>
                </a:ln>
                <a:solidFill>
                  <a:srgbClr val="FFFFFF"/>
                </a:solidFill>
                <a:effectLst/>
                <a:uLnTx/>
                <a:uFillTx/>
                <a:latin typeface="Arial"/>
                <a:ea typeface="+mn-ea"/>
                <a:cs typeface="+mn-cs"/>
              </a:rPr>
              <a:t>Concur’s</a:t>
            </a:r>
            <a:r>
              <a:rPr kumimoji="0" lang="en-US" sz="1050" b="0" i="0" u="none" strike="noStrike" kern="1200" cap="none" spc="0" normalizeH="0" baseline="0" noProof="0">
                <a:ln>
                  <a:noFill/>
                </a:ln>
                <a:solidFill>
                  <a:srgbClr val="FFFFFF"/>
                </a:solidFill>
                <a:effectLst/>
                <a:uLnTx/>
                <a:uFillTx/>
                <a:latin typeface="Arial"/>
                <a:ea typeface="+mn-ea"/>
                <a:cs typeface="+mn-cs"/>
              </a:rPr>
              <a:t> global reach and customer success.</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pic>
        <p:nvPicPr>
          <p:cNvPr id="7" name="Picture 7">
            <a:extLst>
              <a:ext uri="{FF2B5EF4-FFF2-40B4-BE49-F238E27FC236}">
                <a16:creationId xmlns:a16="http://schemas.microsoft.com/office/drawing/2014/main" xmlns="" id="{FE166084-77C2-4009-A0DF-A908D6CA7E0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70671" y="1695981"/>
            <a:ext cx="4702628" cy="2120498"/>
          </a:xfrm>
          <a:prstGeom prst="rect">
            <a:avLst/>
          </a:prstGeom>
          <a:ln>
            <a:solidFill>
              <a:schemeClr val="tx1"/>
            </a:solidFill>
          </a:ln>
        </p:spPr>
      </p:pic>
      <p:pic>
        <p:nvPicPr>
          <p:cNvPr id="23" name="Picture 22">
            <a:extLst>
              <a:ext uri="{FF2B5EF4-FFF2-40B4-BE49-F238E27FC236}">
                <a16:creationId xmlns:a16="http://schemas.microsoft.com/office/drawing/2014/main" xmlns="" id="{92B9B513-9290-4046-9D86-F74105D4F6AE}"/>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72102" y="4929931"/>
            <a:ext cx="2581482" cy="1291765"/>
          </a:xfrm>
          <a:prstGeom prst="rect">
            <a:avLst/>
          </a:prstGeom>
          <a:ln>
            <a:solidFill>
              <a:schemeClr val="tx1"/>
            </a:solidFill>
          </a:ln>
        </p:spPr>
      </p:pic>
    </p:spTree>
    <p:extLst>
      <p:ext uri="{BB962C8B-B14F-4D97-AF65-F5344CB8AC3E}">
        <p14:creationId xmlns:p14="http://schemas.microsoft.com/office/powerpoint/2010/main" val="289922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B6DA040C-23B1-45B8-ACC8-F2C2FC4E58C9}"/>
              </a:ext>
            </a:extLst>
          </p:cNvPr>
          <p:cNvSpPr>
            <a:spLocks noGrp="1"/>
          </p:cNvSpPr>
          <p:nvPr>
            <p:ph type="title"/>
          </p:nvPr>
        </p:nvSpPr>
        <p:spPr>
          <a:xfrm>
            <a:off x="501266" y="534908"/>
            <a:ext cx="11195567" cy="676756"/>
          </a:xfrm>
        </p:spPr>
        <p:txBody>
          <a:bodyPr/>
          <a:lstStyle/>
          <a:p>
            <a:r>
              <a:rPr lang="en-US"/>
              <a:t>Innovation for the Future</a:t>
            </a:r>
            <a:br>
              <a:rPr lang="en-US"/>
            </a:br>
            <a:r>
              <a:rPr lang="en-US" sz="1998">
                <a:solidFill>
                  <a:schemeClr val="accent1"/>
                </a:solidFill>
              </a:rPr>
              <a:t>Engaging, customized content</a:t>
            </a:r>
          </a:p>
        </p:txBody>
      </p:sp>
      <p:sp>
        <p:nvSpPr>
          <p:cNvPr id="4" name="Rectangle 3">
            <a:extLst>
              <a:ext uri="{FF2B5EF4-FFF2-40B4-BE49-F238E27FC236}">
                <a16:creationId xmlns:a16="http://schemas.microsoft.com/office/drawing/2014/main" xmlns="" id="{EC0B94CE-0565-44D3-9BE3-B6ECBFCA77E2}"/>
              </a:ext>
            </a:extLst>
          </p:cNvPr>
          <p:cNvSpPr/>
          <p:nvPr/>
        </p:nvSpPr>
        <p:spPr>
          <a:xfrm>
            <a:off x="409763" y="3095666"/>
            <a:ext cx="1087674" cy="415498"/>
          </a:xfrm>
          <a:prstGeom prst="rect">
            <a:avLst/>
          </a:prstGeom>
        </p:spPr>
        <p:txBody>
          <a:bodyPr wrap="squar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000000"/>
                </a:solidFill>
                <a:effectLst/>
                <a:uLnTx/>
                <a:uFillTx/>
                <a:latin typeface="Arial"/>
                <a:ea typeface="+mn-ea"/>
                <a:cs typeface="+mn-cs"/>
                <a:hlinkClick r:id="rId3"/>
              </a:rPr>
              <a:t>INNOVATION VIDEO</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pic>
        <p:nvPicPr>
          <p:cNvPr id="13" name="Picture 2" descr="cid:image011.jpg@01D44F64.3E7E5E60">
            <a:extLst>
              <a:ext uri="{FF2B5EF4-FFF2-40B4-BE49-F238E27FC236}">
                <a16:creationId xmlns:a16="http://schemas.microsoft.com/office/drawing/2014/main" xmlns="" id="{14FC03C1-7023-4ABA-A0D3-4B6684DFD2E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1263" y="1295020"/>
            <a:ext cx="3413305" cy="1788208"/>
          </a:xfrm>
          <a:prstGeom prst="round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xmlns="" id="{595340F6-F3A6-44CF-BA2C-C1383D6FB044}"/>
              </a:ext>
            </a:extLst>
          </p:cNvPr>
          <p:cNvSpPr/>
          <p:nvPr/>
        </p:nvSpPr>
        <p:spPr>
          <a:xfrm>
            <a:off x="4387022" y="6168961"/>
            <a:ext cx="1806905" cy="253916"/>
          </a:xfrm>
          <a:prstGeom prst="rect">
            <a:avLst/>
          </a:prstGeom>
        </p:spPr>
        <p:txBody>
          <a:bodyPr wrap="non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hlinkClick r:id="rId5"/>
              </a:rPr>
              <a:t>HIGHSPOT: SALES DECK</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25" name="Rectangle 24">
            <a:extLst>
              <a:ext uri="{FF2B5EF4-FFF2-40B4-BE49-F238E27FC236}">
                <a16:creationId xmlns:a16="http://schemas.microsoft.com/office/drawing/2014/main" xmlns="" id="{46052496-921D-41BF-8120-EF3FFEBE499D}"/>
              </a:ext>
            </a:extLst>
          </p:cNvPr>
          <p:cNvSpPr/>
          <p:nvPr/>
        </p:nvSpPr>
        <p:spPr>
          <a:xfrm>
            <a:off x="4821917" y="3608360"/>
            <a:ext cx="3163045" cy="253916"/>
          </a:xfrm>
          <a:prstGeom prst="rect">
            <a:avLst/>
          </a:prstGeom>
        </p:spPr>
        <p:txBody>
          <a:bodyPr wrap="none" anchor="t">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FF0000"/>
                </a:solidFill>
                <a:effectLst/>
                <a:uLnTx/>
                <a:uFillTx/>
                <a:latin typeface="Arial"/>
                <a:ea typeface="+mn-ea"/>
                <a:cs typeface="+mn-cs"/>
                <a:hlinkClick r:id="rId6"/>
              </a:rPr>
              <a:t>ABM PLATFORM: AI CHAT BOT INTERACTIVE</a:t>
            </a:r>
            <a:endParaRPr kumimoji="0" lang="en-US" sz="1050" b="0" i="0" u="none" strike="noStrike" kern="0" cap="none" spc="0" normalizeH="0" baseline="0" noProof="0">
              <a:ln>
                <a:noFill/>
              </a:ln>
              <a:solidFill>
                <a:srgbClr val="FF0000"/>
              </a:solidFill>
              <a:effectLst/>
              <a:uLnTx/>
              <a:uFillTx/>
              <a:latin typeface="Arial"/>
              <a:ea typeface="Arial Unicode MS" pitchFamily="34" charset="-128"/>
              <a:cs typeface="Arial Unicode MS" pitchFamily="34" charset="-128"/>
              <a:hlinkClick r:id="rId6"/>
            </a:endParaRPr>
          </a:p>
        </p:txBody>
      </p:sp>
      <p:pic>
        <p:nvPicPr>
          <p:cNvPr id="5" name="Picture 4">
            <a:extLst>
              <a:ext uri="{FF2B5EF4-FFF2-40B4-BE49-F238E27FC236}">
                <a16:creationId xmlns:a16="http://schemas.microsoft.com/office/drawing/2014/main" xmlns="" id="{1A62F0C7-8B80-4095-B5E7-7E461F76D31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846662" y="147094"/>
            <a:ext cx="6362771" cy="3436000"/>
          </a:xfrm>
          <a:prstGeom prst="rect">
            <a:avLst/>
          </a:prstGeom>
          <a:solidFill>
            <a:schemeClr val="accent2"/>
          </a:solidFill>
          <a:ln>
            <a:solidFill>
              <a:schemeClr val="tx1"/>
            </a:solidFill>
          </a:ln>
        </p:spPr>
      </p:pic>
      <p:pic>
        <p:nvPicPr>
          <p:cNvPr id="6" name="Picture 5">
            <a:extLst>
              <a:ext uri="{FF2B5EF4-FFF2-40B4-BE49-F238E27FC236}">
                <a16:creationId xmlns:a16="http://schemas.microsoft.com/office/drawing/2014/main" xmlns="" id="{02CD6441-528C-469A-B6CD-ACA98AC2895A}"/>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01264" y="3712101"/>
            <a:ext cx="3504290" cy="2447756"/>
          </a:xfrm>
          <a:prstGeom prst="rect">
            <a:avLst/>
          </a:prstGeom>
          <a:ln>
            <a:solidFill>
              <a:schemeClr val="tx1"/>
            </a:solidFill>
          </a:ln>
        </p:spPr>
      </p:pic>
      <p:sp>
        <p:nvSpPr>
          <p:cNvPr id="15" name="Rectangle 14">
            <a:extLst>
              <a:ext uri="{FF2B5EF4-FFF2-40B4-BE49-F238E27FC236}">
                <a16:creationId xmlns:a16="http://schemas.microsoft.com/office/drawing/2014/main" xmlns="" id="{C20A6757-F38F-4BCA-91CC-004D111C6776}"/>
              </a:ext>
            </a:extLst>
          </p:cNvPr>
          <p:cNvSpPr/>
          <p:nvPr/>
        </p:nvSpPr>
        <p:spPr>
          <a:xfrm>
            <a:off x="373791" y="6218544"/>
            <a:ext cx="1931939" cy="253916"/>
          </a:xfrm>
          <a:prstGeom prst="rect">
            <a:avLst/>
          </a:prstGeom>
        </p:spPr>
        <p:txBody>
          <a:bodyPr wrap="non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FF0000"/>
                </a:solidFill>
                <a:effectLst/>
                <a:uLnTx/>
                <a:uFillTx/>
                <a:latin typeface="Arial"/>
                <a:ea typeface="+mn-ea"/>
                <a:cs typeface="+mn-cs"/>
                <a:hlinkClick r:id="rId9"/>
              </a:rPr>
              <a:t>HIGHSPOT: INFOGRAPHIC</a:t>
            </a:r>
            <a:endParaRPr kumimoji="0" lang="en-US" sz="1050" b="0" i="0" u="none" strike="noStrike" kern="0" cap="none" spc="0" normalizeH="0" baseline="0" noProof="0">
              <a:ln>
                <a:noFill/>
              </a:ln>
              <a:solidFill>
                <a:srgbClr val="FF0000"/>
              </a:solidFill>
              <a:effectLst/>
              <a:uLnTx/>
              <a:uFillTx/>
              <a:latin typeface="Arial"/>
              <a:ea typeface="Arial Unicode MS" pitchFamily="34" charset="-128"/>
              <a:cs typeface="Arial Unicode MS" pitchFamily="34" charset="-128"/>
            </a:endParaRPr>
          </a:p>
        </p:txBody>
      </p:sp>
      <p:pic>
        <p:nvPicPr>
          <p:cNvPr id="9" name="Picture 8">
            <a:extLst>
              <a:ext uri="{FF2B5EF4-FFF2-40B4-BE49-F238E27FC236}">
                <a16:creationId xmlns:a16="http://schemas.microsoft.com/office/drawing/2014/main" xmlns="" id="{073E9EA8-BE2D-4F14-B596-91BFB89ABC84}"/>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4513564" y="4675377"/>
            <a:ext cx="2624381" cy="1333687"/>
          </a:xfrm>
          <a:prstGeom prst="rect">
            <a:avLst/>
          </a:prstGeom>
          <a:ln>
            <a:solidFill>
              <a:schemeClr val="tx1"/>
            </a:solidFill>
          </a:ln>
        </p:spPr>
      </p:pic>
      <p:sp>
        <p:nvSpPr>
          <p:cNvPr id="17" name="Text Placeholder 3">
            <a:extLst>
              <a:ext uri="{FF2B5EF4-FFF2-40B4-BE49-F238E27FC236}">
                <a16:creationId xmlns:a16="http://schemas.microsoft.com/office/drawing/2014/main" xmlns="" id="{121AFD47-1771-4B78-BC9A-23AF52551FF6}"/>
              </a:ext>
            </a:extLst>
          </p:cNvPr>
          <p:cNvSpPr>
            <a:spLocks noGrp="1"/>
          </p:cNvSpPr>
          <p:nvPr>
            <p:ph type="body" sz="quarter" idx="10"/>
          </p:nvPr>
        </p:nvSpPr>
        <p:spPr>
          <a:xfrm>
            <a:off x="9897661" y="6356170"/>
            <a:ext cx="1830327" cy="323165"/>
          </a:xfrm>
        </p:spPr>
        <p:txBody>
          <a:bodyPr wrap="square">
            <a:spAutoFit/>
          </a:bodyPr>
          <a:lstStyle/>
          <a:p>
            <a:pPr defTabSz="913304" fontAlgn="base">
              <a:spcBef>
                <a:spcPts val="1200"/>
              </a:spcBef>
              <a:spcAft>
                <a:spcPct val="0"/>
              </a:spcAft>
              <a:buClr>
                <a:srgbClr val="F0AB00"/>
              </a:buClr>
              <a:defRPr/>
            </a:pPr>
            <a:r>
              <a:rPr lang="en-US" sz="1050" kern="0">
                <a:solidFill>
                  <a:srgbClr val="00B050"/>
                </a:solidFill>
                <a:ea typeface="Arial Unicode MS" pitchFamily="34" charset="-128"/>
                <a:cs typeface="Arial Unicode MS" pitchFamily="34" charset="-128"/>
                <a:hlinkClick r:id="rId11"/>
              </a:rPr>
              <a:t>HIGHSPOT: INNOVATION INFO BRIEF</a:t>
            </a:r>
            <a:endParaRPr lang="en-US" sz="1050" kern="0">
              <a:solidFill>
                <a:srgbClr val="00B050"/>
              </a:solidFill>
              <a:ea typeface="Arial Unicode MS" pitchFamily="34" charset="-128"/>
              <a:cs typeface="Arial Unicode MS" pitchFamily="34" charset="-128"/>
            </a:endParaRPr>
          </a:p>
        </p:txBody>
      </p:sp>
      <p:pic>
        <p:nvPicPr>
          <p:cNvPr id="19" name="Picture 18">
            <a:extLst>
              <a:ext uri="{FF2B5EF4-FFF2-40B4-BE49-F238E27FC236}">
                <a16:creationId xmlns:a16="http://schemas.microsoft.com/office/drawing/2014/main" xmlns="" id="{8807FEB6-0B3F-462F-A035-E728E5EC0EE8}"/>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897661" y="4127490"/>
            <a:ext cx="1830327" cy="2120856"/>
          </a:xfrm>
          <a:prstGeom prst="rect">
            <a:avLst/>
          </a:prstGeom>
          <a:ln w="6350">
            <a:solidFill>
              <a:schemeClr val="tx1"/>
            </a:solidFill>
          </a:ln>
        </p:spPr>
      </p:pic>
      <p:sp>
        <p:nvSpPr>
          <p:cNvPr id="14" name="TextBox 13">
            <a:extLst>
              <a:ext uri="{FF2B5EF4-FFF2-40B4-BE49-F238E27FC236}">
                <a16:creationId xmlns:a16="http://schemas.microsoft.com/office/drawing/2014/main" xmlns="" id="{E300BB88-D862-4117-B995-1AECD4F984DF}"/>
              </a:ext>
            </a:extLst>
          </p:cNvPr>
          <p:cNvSpPr txBox="1"/>
          <p:nvPr/>
        </p:nvSpPr>
        <p:spPr>
          <a:xfrm>
            <a:off x="1419647" y="3108541"/>
            <a:ext cx="2939615" cy="48474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Share with prospects to create awareness, show at meetings or events, or distribute as a meeting follow up to showcase SAP Concur innovation.</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16" name="TextBox 15">
            <a:extLst>
              <a:ext uri="{FF2B5EF4-FFF2-40B4-BE49-F238E27FC236}">
                <a16:creationId xmlns:a16="http://schemas.microsoft.com/office/drawing/2014/main" xmlns="" id="{24E4BF6F-6FFB-4E6D-A998-4788D53E8130}"/>
              </a:ext>
            </a:extLst>
          </p:cNvPr>
          <p:cNvSpPr txBox="1"/>
          <p:nvPr/>
        </p:nvSpPr>
        <p:spPr>
          <a:xfrm>
            <a:off x="4478008" y="6366755"/>
            <a:ext cx="4699539" cy="323165"/>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Incorporate into existing decks to show the impact of modernizing T&amp;E. Use in conjunction with L0 and L1 product presentations at discovery meetings.</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18" name="TextBox 17">
            <a:extLst>
              <a:ext uri="{FF2B5EF4-FFF2-40B4-BE49-F238E27FC236}">
                <a16:creationId xmlns:a16="http://schemas.microsoft.com/office/drawing/2014/main" xmlns="" id="{68936CA1-E93F-4D0C-99F4-0E9ACABEE628}"/>
              </a:ext>
            </a:extLst>
          </p:cNvPr>
          <p:cNvSpPr txBox="1"/>
          <p:nvPr/>
        </p:nvSpPr>
        <p:spPr>
          <a:xfrm>
            <a:off x="4966689" y="3851823"/>
            <a:ext cx="4645752" cy="48474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Share this with executives or project stakeholders as a door opener to highlight the application of AI in T&amp;E in a unique and engaging digital interactive.</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xmlns="" id="{D4EFA51F-F10F-475D-B7A6-194C3E789C19}"/>
              </a:ext>
            </a:extLst>
          </p:cNvPr>
          <p:cNvSpPr txBox="1"/>
          <p:nvPr/>
        </p:nvSpPr>
        <p:spPr>
          <a:xfrm>
            <a:off x="465502" y="6432054"/>
            <a:ext cx="3540053" cy="323165"/>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1200" cap="none" spc="0" normalizeH="0" baseline="0" noProof="0">
                <a:ln>
                  <a:noFill/>
                </a:ln>
                <a:solidFill>
                  <a:srgbClr val="FFFFFF"/>
                </a:solidFill>
                <a:effectLst/>
                <a:uLnTx/>
                <a:uFillTx/>
                <a:latin typeface="Arial"/>
                <a:ea typeface="+mn-ea"/>
                <a:cs typeface="+mn-cs"/>
              </a:rPr>
              <a:t>A door opener to show global T&amp;E data visibility possible with SAP Concur.</a:t>
            </a:r>
            <a:endParaRPr kumimoji="0" lang="en-US" sz="105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30" name="Rectangle 29">
            <a:extLst>
              <a:ext uri="{FF2B5EF4-FFF2-40B4-BE49-F238E27FC236}">
                <a16:creationId xmlns:a16="http://schemas.microsoft.com/office/drawing/2014/main" xmlns="" id="{A382871E-7655-4580-A907-B95BAEB8D00E}"/>
              </a:ext>
            </a:extLst>
          </p:cNvPr>
          <p:cNvSpPr/>
          <p:nvPr/>
        </p:nvSpPr>
        <p:spPr>
          <a:xfrm>
            <a:off x="2188618" y="6216997"/>
            <a:ext cx="2254143" cy="253916"/>
          </a:xfrm>
          <a:prstGeom prst="rect">
            <a:avLst/>
          </a:prstGeom>
        </p:spPr>
        <p:txBody>
          <a:bodyPr wrap="non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FF0000"/>
                </a:solidFill>
                <a:effectLst/>
                <a:uLnTx/>
                <a:uFillTx/>
                <a:latin typeface="Arial"/>
                <a:ea typeface="+mn-ea"/>
                <a:cs typeface="+mn-cs"/>
                <a:hlinkClick r:id="rId6"/>
              </a:rPr>
              <a:t>ABM PLATFORM: INFOGRAPHIC</a:t>
            </a:r>
            <a:endParaRPr kumimoji="0" lang="en-US" sz="1050" b="0" i="0" u="none" strike="noStrike" kern="0" cap="none" spc="0" normalizeH="0" baseline="0" noProof="0">
              <a:ln>
                <a:noFill/>
              </a:ln>
              <a:solidFill>
                <a:srgbClr val="FF0000"/>
              </a:solidFill>
              <a:effectLst/>
              <a:uLnTx/>
              <a:uFillTx/>
              <a:latin typeface="Arial"/>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xmlns="" id="{F4B50B78-6CA1-4C49-86F4-5EC71DB6AE26}"/>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522748" y="4675377"/>
            <a:ext cx="2089693" cy="1334895"/>
          </a:xfrm>
          <a:prstGeom prst="rect">
            <a:avLst/>
          </a:prstGeom>
          <a:ln>
            <a:solidFill>
              <a:schemeClr val="tx1"/>
            </a:solidFill>
          </a:ln>
        </p:spPr>
      </p:pic>
    </p:spTree>
    <p:extLst>
      <p:ext uri="{BB962C8B-B14F-4D97-AF65-F5344CB8AC3E}">
        <p14:creationId xmlns:p14="http://schemas.microsoft.com/office/powerpoint/2010/main" val="1218028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BF9EA211-0747-4137-8515-044D6A4C4695}"/>
              </a:ext>
            </a:extLst>
          </p:cNvPr>
          <p:cNvPicPr>
            <a:picLocks noChangeAspect="1"/>
          </p:cNvPicPr>
          <p:nvPr/>
        </p:nvPicPr>
        <p:blipFill rotWithShape="1">
          <a:blip r:embed="rId3" cstate="screen">
            <a:alphaModFix amt="89000"/>
            <a:extLst>
              <a:ext uri="{28A0092B-C50C-407E-A947-70E740481C1C}">
                <a14:useLocalDpi xmlns:a14="http://schemas.microsoft.com/office/drawing/2010/main"/>
              </a:ext>
            </a:extLst>
          </a:blip>
          <a:srcRect/>
          <a:stretch/>
        </p:blipFill>
        <p:spPr>
          <a:xfrm>
            <a:off x="698" y="-38366"/>
            <a:ext cx="12086527" cy="2759345"/>
          </a:xfrm>
          <a:prstGeom prst="rect">
            <a:avLst/>
          </a:prstGeom>
        </p:spPr>
      </p:pic>
      <p:pic>
        <p:nvPicPr>
          <p:cNvPr id="9" name="Picture 8">
            <a:extLst>
              <a:ext uri="{FF2B5EF4-FFF2-40B4-BE49-F238E27FC236}">
                <a16:creationId xmlns:a16="http://schemas.microsoft.com/office/drawing/2014/main" xmlns="" id="{F648894B-160E-4D48-AD20-5ABFD13A75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737113"/>
            <a:ext cx="4589466" cy="3055310"/>
          </a:xfrm>
          <a:prstGeom prst="rect">
            <a:avLst/>
          </a:prstGeom>
        </p:spPr>
      </p:pic>
      <p:pic>
        <p:nvPicPr>
          <p:cNvPr id="4" name="Picture 3">
            <a:extLst>
              <a:ext uri="{FF2B5EF4-FFF2-40B4-BE49-F238E27FC236}">
                <a16:creationId xmlns:a16="http://schemas.microsoft.com/office/drawing/2014/main" xmlns="" id="{907A3C5F-96CC-4F99-B8AB-999602C0A3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71447" y="1810512"/>
            <a:ext cx="3988543" cy="2816352"/>
          </a:xfrm>
          <a:prstGeom prst="rect">
            <a:avLst/>
          </a:prstGeom>
          <a:ln>
            <a:solidFill>
              <a:schemeClr val="tx1"/>
            </a:solidFill>
          </a:ln>
        </p:spPr>
      </p:pic>
      <p:sp>
        <p:nvSpPr>
          <p:cNvPr id="3" name="Title 2">
            <a:extLst>
              <a:ext uri="{FF2B5EF4-FFF2-40B4-BE49-F238E27FC236}">
                <a16:creationId xmlns:a16="http://schemas.microsoft.com/office/drawing/2014/main" xmlns="" id="{AB81DB0B-808D-4193-B999-0C4C6CAF85DC}"/>
              </a:ext>
            </a:extLst>
          </p:cNvPr>
          <p:cNvSpPr>
            <a:spLocks noGrp="1"/>
          </p:cNvSpPr>
          <p:nvPr>
            <p:ph type="title"/>
          </p:nvPr>
        </p:nvSpPr>
        <p:spPr/>
        <p:txBody>
          <a:bodyPr/>
          <a:lstStyle/>
          <a:p>
            <a:r>
              <a:rPr lang="en-US"/>
              <a:t>Content Best Practice Example</a:t>
            </a:r>
          </a:p>
        </p:txBody>
      </p:sp>
      <p:pic>
        <p:nvPicPr>
          <p:cNvPr id="5" name="Picture 4">
            <a:extLst>
              <a:ext uri="{FF2B5EF4-FFF2-40B4-BE49-F238E27FC236}">
                <a16:creationId xmlns:a16="http://schemas.microsoft.com/office/drawing/2014/main" xmlns="" id="{6D84D186-0459-4F68-B547-0C1C4432C7B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866593" y="3293064"/>
            <a:ext cx="2586140" cy="3097512"/>
          </a:xfrm>
          <a:prstGeom prst="rect">
            <a:avLst/>
          </a:prstGeom>
          <a:ln>
            <a:solidFill>
              <a:schemeClr val="tx1"/>
            </a:solidFill>
          </a:ln>
        </p:spPr>
      </p:pic>
      <p:pic>
        <p:nvPicPr>
          <p:cNvPr id="7" name="Picture 6">
            <a:extLst>
              <a:ext uri="{FF2B5EF4-FFF2-40B4-BE49-F238E27FC236}">
                <a16:creationId xmlns:a16="http://schemas.microsoft.com/office/drawing/2014/main" xmlns="" id="{7D08BAEB-B55C-4E18-89A3-F566075AFED6}"/>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889633" y="3264768"/>
            <a:ext cx="3436026" cy="2329818"/>
          </a:xfrm>
          <a:prstGeom prst="rect">
            <a:avLst/>
          </a:prstGeom>
          <a:ln>
            <a:solidFill>
              <a:schemeClr val="tx1"/>
            </a:solidFill>
          </a:ln>
        </p:spPr>
      </p:pic>
      <p:sp>
        <p:nvSpPr>
          <p:cNvPr id="8" name="Arrow: Chevron 7">
            <a:extLst>
              <a:ext uri="{FF2B5EF4-FFF2-40B4-BE49-F238E27FC236}">
                <a16:creationId xmlns:a16="http://schemas.microsoft.com/office/drawing/2014/main" xmlns="" id="{03A2C035-0676-4F5F-BCD6-F91830EDBA21}"/>
              </a:ext>
            </a:extLst>
          </p:cNvPr>
          <p:cNvSpPr/>
          <p:nvPr/>
        </p:nvSpPr>
        <p:spPr bwMode="gray">
          <a:xfrm>
            <a:off x="5643565" y="3293064"/>
            <a:ext cx="509976" cy="950976"/>
          </a:xfrm>
          <a:prstGeom prst="chevron">
            <a:avLst>
              <a:gd name="adj" fmla="val 50000"/>
            </a:avLst>
          </a:prstGeom>
          <a:solidFill>
            <a:schemeClr val="tx1"/>
          </a:solidFill>
          <a:ln w="127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Tree>
    <p:extLst>
      <p:ext uri="{BB962C8B-B14F-4D97-AF65-F5344CB8AC3E}">
        <p14:creationId xmlns:p14="http://schemas.microsoft.com/office/powerpoint/2010/main" val="2185138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0285EA-FEAC-4697-AFAD-412BB5353B49}"/>
              </a:ext>
            </a:extLst>
          </p:cNvPr>
          <p:cNvSpPr>
            <a:spLocks noGrp="1"/>
          </p:cNvSpPr>
          <p:nvPr>
            <p:ph type="title"/>
          </p:nvPr>
        </p:nvSpPr>
        <p:spPr/>
        <p:txBody>
          <a:bodyPr/>
          <a:lstStyle/>
          <a:p>
            <a:r>
              <a:rPr lang="en-US"/>
              <a:t>Introductions | </a:t>
            </a:r>
            <a:r>
              <a:rPr lang="en-US">
                <a:solidFill>
                  <a:schemeClr val="accent1"/>
                </a:solidFill>
              </a:rPr>
              <a:t>Demandbase</a:t>
            </a:r>
          </a:p>
        </p:txBody>
      </p:sp>
      <p:sp>
        <p:nvSpPr>
          <p:cNvPr id="4" name="Rectangle 3">
            <a:extLst>
              <a:ext uri="{FF2B5EF4-FFF2-40B4-BE49-F238E27FC236}">
                <a16:creationId xmlns:a16="http://schemas.microsoft.com/office/drawing/2014/main" xmlns="" id="{5B0E6E0F-7ADC-2942-99B8-1F6816BEE2A4}"/>
              </a:ext>
            </a:extLst>
          </p:cNvPr>
          <p:cNvSpPr/>
          <p:nvPr/>
        </p:nvSpPr>
        <p:spPr>
          <a:xfrm>
            <a:off x="2580425" y="2053425"/>
            <a:ext cx="3387074" cy="1047584"/>
          </a:xfrm>
          <a:prstGeom prst="rect">
            <a:avLst/>
          </a:prstGeom>
          <a:solidFill>
            <a:schemeClr val="accent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srgbClr val="FFFFFF"/>
                </a:solidFill>
                <a:effectLst/>
                <a:uLnTx/>
                <a:uFillTx/>
                <a:latin typeface="Arial"/>
                <a:ea typeface="+mn-ea"/>
                <a:cs typeface="+mn-cs"/>
              </a:rPr>
              <a:t>Jessica </a:t>
            </a:r>
            <a:r>
              <a:rPr kumimoji="0" lang="en-US" sz="2100" b="1" i="0" u="none" strike="noStrike" kern="1200" cap="none" spc="0" normalizeH="0" baseline="0" noProof="0" err="1">
                <a:ln>
                  <a:noFill/>
                </a:ln>
                <a:solidFill>
                  <a:srgbClr val="FFFFFF"/>
                </a:solidFill>
                <a:effectLst/>
                <a:uLnTx/>
                <a:uFillTx/>
                <a:latin typeface="Arial"/>
                <a:ea typeface="+mn-ea"/>
                <a:cs typeface="+mn-cs"/>
              </a:rPr>
              <a:t>Fewless</a:t>
            </a:r>
            <a:r>
              <a:rPr kumimoji="0" lang="en-US" sz="2100" b="0" i="0" u="none" strike="noStrike" kern="1200" cap="none" spc="0" normalizeH="0" baseline="0" noProof="0">
                <a:ln>
                  <a:noFill/>
                </a:ln>
                <a:solidFill>
                  <a:srgbClr val="FFFFFF"/>
                </a:solidFill>
                <a:effectLst/>
                <a:uLnTx/>
                <a:uFillTx/>
                <a:latin typeface="Arial"/>
                <a:ea typeface="+mn-ea"/>
                <a:cs typeface="+mn-cs"/>
              </a:rPr>
              <a:t/>
            </a:r>
            <a:br>
              <a:rPr kumimoji="0" lang="en-US" sz="2100" b="0" i="0" u="none" strike="noStrike" kern="1200" cap="none" spc="0" normalizeH="0" baseline="0" noProof="0">
                <a:ln>
                  <a:noFill/>
                </a:ln>
                <a:solidFill>
                  <a:srgbClr val="FFFFFF"/>
                </a:solidFill>
                <a:effectLst/>
                <a:uLnTx/>
                <a:uFillTx/>
                <a:latin typeface="Arial"/>
                <a:ea typeface="+mn-ea"/>
                <a:cs typeface="+mn-cs"/>
              </a:rPr>
            </a:br>
            <a:r>
              <a:rPr kumimoji="0" lang="en-US" sz="2100" b="0" i="0" u="none" strike="noStrike" kern="1200" cap="none" spc="0" normalizeH="0" baseline="0" noProof="0">
                <a:ln>
                  <a:noFill/>
                </a:ln>
                <a:solidFill>
                  <a:srgbClr val="FFFFFF"/>
                </a:solidFill>
                <a:effectLst/>
                <a:uLnTx/>
                <a:uFillTx/>
                <a:latin typeface="Arial"/>
                <a:ea typeface="+mn-ea"/>
                <a:cs typeface="+mn-cs"/>
              </a:rPr>
              <a:t>VP, Customer Success</a:t>
            </a:r>
          </a:p>
        </p:txBody>
      </p:sp>
      <p:sp>
        <p:nvSpPr>
          <p:cNvPr id="6" name="Rectangle 5">
            <a:extLst>
              <a:ext uri="{FF2B5EF4-FFF2-40B4-BE49-F238E27FC236}">
                <a16:creationId xmlns:a16="http://schemas.microsoft.com/office/drawing/2014/main" xmlns="" id="{7B38FD67-F1CD-DE47-A803-67887DECAC0D}"/>
              </a:ext>
            </a:extLst>
          </p:cNvPr>
          <p:cNvSpPr/>
          <p:nvPr/>
        </p:nvSpPr>
        <p:spPr>
          <a:xfrm>
            <a:off x="8143462" y="2031066"/>
            <a:ext cx="3346117" cy="1069943"/>
          </a:xfrm>
          <a:prstGeom prst="rect">
            <a:avLst/>
          </a:prstGeom>
          <a:solidFill>
            <a:schemeClr val="accent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srgbClr val="FFFFFF"/>
                </a:solidFill>
                <a:effectLst/>
                <a:uLnTx/>
                <a:uFillTx/>
                <a:latin typeface="Arial"/>
                <a:ea typeface="+mn-ea"/>
                <a:cs typeface="+mn-cs"/>
              </a:rPr>
              <a:t>Matt Payne</a:t>
            </a:r>
            <a:r>
              <a:rPr kumimoji="0" lang="en-US" sz="2100" b="0" i="0" u="none" strike="noStrike" kern="1200" cap="none" spc="0" normalizeH="0" baseline="0" noProof="0">
                <a:ln>
                  <a:noFill/>
                </a:ln>
                <a:solidFill>
                  <a:srgbClr val="FFFFFF"/>
                </a:solidFill>
                <a:effectLst/>
                <a:uLnTx/>
                <a:uFillTx/>
                <a:latin typeface="Arial"/>
                <a:ea typeface="+mn-ea"/>
                <a:cs typeface="+mn-cs"/>
              </a:rPr>
              <a:t/>
            </a:r>
            <a:br>
              <a:rPr kumimoji="0" lang="en-US" sz="2100" b="0" i="0" u="none" strike="noStrike" kern="1200" cap="none" spc="0" normalizeH="0" baseline="0" noProof="0">
                <a:ln>
                  <a:noFill/>
                </a:ln>
                <a:solidFill>
                  <a:srgbClr val="FFFFFF"/>
                </a:solidFill>
                <a:effectLst/>
                <a:uLnTx/>
                <a:uFillTx/>
                <a:latin typeface="Arial"/>
                <a:ea typeface="+mn-ea"/>
                <a:cs typeface="+mn-cs"/>
              </a:rPr>
            </a:br>
            <a:r>
              <a:rPr kumimoji="0" lang="en-US" sz="2100" b="0" i="0" u="none" strike="noStrike" kern="1200" cap="none" spc="0" normalizeH="0" baseline="0" noProof="0">
                <a:ln>
                  <a:noFill/>
                </a:ln>
                <a:solidFill>
                  <a:srgbClr val="FFFFFF"/>
                </a:solidFill>
                <a:effectLst/>
                <a:uLnTx/>
                <a:uFillTx/>
                <a:latin typeface="Arial"/>
                <a:ea typeface="+mn-ea"/>
                <a:cs typeface="+mn-cs"/>
              </a:rPr>
              <a:t>Director, </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a:ln>
                  <a:noFill/>
                </a:ln>
                <a:solidFill>
                  <a:srgbClr val="FFFFFF"/>
                </a:solidFill>
                <a:effectLst/>
                <a:uLnTx/>
                <a:uFillTx/>
                <a:latin typeface="Arial"/>
                <a:ea typeface="+mn-ea"/>
                <a:cs typeface="+mn-cs"/>
              </a:rPr>
              <a:t>Strategic Accounts</a:t>
            </a:r>
          </a:p>
        </p:txBody>
      </p:sp>
      <p:sp>
        <p:nvSpPr>
          <p:cNvPr id="8" name="Text Placeholder 3">
            <a:extLst>
              <a:ext uri="{FF2B5EF4-FFF2-40B4-BE49-F238E27FC236}">
                <a16:creationId xmlns:a16="http://schemas.microsoft.com/office/drawing/2014/main" xmlns="" id="{E4486176-4417-3E4E-8DD7-85F7CF0EF4A8}"/>
              </a:ext>
            </a:extLst>
          </p:cNvPr>
          <p:cNvSpPr txBox="1">
            <a:spLocks/>
          </p:cNvSpPr>
          <p:nvPr/>
        </p:nvSpPr>
        <p:spPr>
          <a:xfrm>
            <a:off x="5681662" y="6189445"/>
            <a:ext cx="415925" cy="368300"/>
          </a:xfrm>
          <a:prstGeom prst="rect">
            <a:avLst/>
          </a:prstGeom>
        </p:spPr>
        <p:txBody>
          <a:bodyPr vert="horz" lIns="91440" tIns="45720" rIns="91440" bIns="45720" rtlCol="0">
            <a:noAutofit/>
          </a:bodyPr>
          <a:lstStyle>
            <a:lvl1pPr marL="0" indent="0" algn="l" defTabSz="685783" rtl="0" eaLnBrk="1" latinLnBrk="0" hangingPunct="1">
              <a:lnSpc>
                <a:spcPct val="90000"/>
              </a:lnSpc>
              <a:spcBef>
                <a:spcPts val="750"/>
              </a:spcBef>
              <a:buClr>
                <a:schemeClr val="tx2"/>
              </a:buClr>
              <a:buSzPct val="80000"/>
              <a:buFontTx/>
              <a:buNone/>
              <a:defRPr lang="en-US" sz="2400" b="1" i="0" kern="1200" baseline="0">
                <a:solidFill>
                  <a:schemeClr val="accent2"/>
                </a:solidFill>
                <a:latin typeface="Arial" charset="0"/>
                <a:ea typeface="Arial" charset="0"/>
                <a:cs typeface="Arial" charset="0"/>
              </a:defRPr>
            </a:lvl1pPr>
            <a:lvl2pPr marL="342892" indent="0" algn="l" defTabSz="685783" rtl="0" eaLnBrk="1" latinLnBrk="0" hangingPunct="1">
              <a:lnSpc>
                <a:spcPct val="90000"/>
              </a:lnSpc>
              <a:spcBef>
                <a:spcPts val="375"/>
              </a:spcBef>
              <a:buClr>
                <a:schemeClr val="tx2"/>
              </a:buClr>
              <a:buSzPct val="80000"/>
              <a:buFontTx/>
              <a:buNone/>
              <a:defRPr lang="en-US" sz="1500" kern="1200">
                <a:solidFill>
                  <a:schemeClr val="bg1"/>
                </a:solidFill>
                <a:latin typeface="+mn-lt"/>
                <a:ea typeface="+mn-ea"/>
                <a:cs typeface="+mn-cs"/>
              </a:defRPr>
            </a:lvl2pPr>
            <a:lvl3pPr marL="857228" indent="-171446" algn="l" defTabSz="685783" rtl="0" eaLnBrk="1" latinLnBrk="0" hangingPunct="1">
              <a:lnSpc>
                <a:spcPct val="90000"/>
              </a:lnSpc>
              <a:spcBef>
                <a:spcPts val="375"/>
              </a:spcBef>
              <a:buClr>
                <a:schemeClr val="tx2"/>
              </a:buClr>
              <a:buFont typeface="Arial"/>
              <a:buChar char="•"/>
              <a:defRPr lang="en-US" sz="1500" kern="1200" smtClean="0">
                <a:solidFill>
                  <a:schemeClr val="tx1"/>
                </a:solidFill>
                <a:latin typeface="+mn-lt"/>
                <a:ea typeface="+mn-ea"/>
                <a:cs typeface="+mn-cs"/>
              </a:defRPr>
            </a:lvl3pPr>
            <a:lvl4pPr marL="1200120"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4pPr>
            <a:lvl5pPr marL="1543012"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marR="0" lvl="0" indent="0" algn="ctr" defTabSz="685783" rtl="0" eaLnBrk="1" fontAlgn="auto" latinLnBrk="0" hangingPunct="1">
              <a:lnSpc>
                <a:spcPct val="90000"/>
              </a:lnSpc>
              <a:spcBef>
                <a:spcPts val="750"/>
              </a:spcBef>
              <a:spcAft>
                <a:spcPts val="0"/>
              </a:spcAft>
              <a:buClr>
                <a:srgbClr val="CCCCCC"/>
              </a:buClr>
              <a:buSzPct val="80000"/>
              <a:buFontTx/>
              <a:buNone/>
              <a:tabLst/>
              <a:defRPr/>
            </a:pPr>
            <a:r>
              <a:rPr kumimoji="0" lang="en-US" sz="2400" b="1" i="0" u="none" strike="noStrike" kern="1200" cap="none" spc="0" normalizeH="0" baseline="0" noProof="0">
                <a:ln>
                  <a:noFill/>
                </a:ln>
                <a:solidFill>
                  <a:srgbClr val="666666"/>
                </a:solidFill>
                <a:effectLst/>
                <a:uLnTx/>
                <a:uFillTx/>
                <a:latin typeface="Arial" charset="0"/>
                <a:cs typeface="Arial" charset="0"/>
              </a:rPr>
              <a:t>+</a:t>
            </a:r>
          </a:p>
        </p:txBody>
      </p:sp>
      <p:pic>
        <p:nvPicPr>
          <p:cNvPr id="9" name="Picture 8">
            <a:extLst>
              <a:ext uri="{FF2B5EF4-FFF2-40B4-BE49-F238E27FC236}">
                <a16:creationId xmlns:a16="http://schemas.microsoft.com/office/drawing/2014/main" xmlns="" id="{E2FCF064-510F-DE45-A61A-8C0D4AD06B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7587" y="6189444"/>
            <a:ext cx="2380926" cy="343233"/>
          </a:xfrm>
          <a:prstGeom prst="rect">
            <a:avLst/>
          </a:prstGeom>
        </p:spPr>
      </p:pic>
      <p:pic>
        <p:nvPicPr>
          <p:cNvPr id="12" name="Picture 11">
            <a:extLst>
              <a:ext uri="{FF2B5EF4-FFF2-40B4-BE49-F238E27FC236}">
                <a16:creationId xmlns:a16="http://schemas.microsoft.com/office/drawing/2014/main" xmlns="" id="{1875C335-23BE-1F48-9C0C-0FEACC851E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99854" y="1678801"/>
            <a:ext cx="1559676" cy="1559676"/>
          </a:xfrm>
          <a:prstGeom prst="rect">
            <a:avLst/>
          </a:prstGeom>
        </p:spPr>
      </p:pic>
      <p:sp>
        <p:nvSpPr>
          <p:cNvPr id="16" name="Rectangle 15">
            <a:extLst>
              <a:ext uri="{FF2B5EF4-FFF2-40B4-BE49-F238E27FC236}">
                <a16:creationId xmlns:a16="http://schemas.microsoft.com/office/drawing/2014/main" xmlns="" id="{E841A690-5064-1742-B617-5AA231081381}"/>
              </a:ext>
            </a:extLst>
          </p:cNvPr>
          <p:cNvSpPr/>
          <p:nvPr/>
        </p:nvSpPr>
        <p:spPr>
          <a:xfrm>
            <a:off x="2508247" y="4188974"/>
            <a:ext cx="3387074" cy="1105424"/>
          </a:xfrm>
          <a:prstGeom prst="rect">
            <a:avLst/>
          </a:prstGeom>
          <a:solidFill>
            <a:schemeClr val="accent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srgbClr val="FFFFFF"/>
                </a:solidFill>
                <a:effectLst/>
                <a:uLnTx/>
                <a:uFillTx/>
                <a:latin typeface="Arial"/>
                <a:ea typeface="+mn-ea"/>
                <a:cs typeface="+mn-cs"/>
              </a:rPr>
              <a:t>Nelson Hong</a:t>
            </a:r>
            <a:r>
              <a:rPr kumimoji="0" lang="en-US" sz="2100" b="0" i="0" u="none" strike="noStrike" kern="1200" cap="none" spc="0" normalizeH="0" baseline="0" noProof="0">
                <a:ln>
                  <a:noFill/>
                </a:ln>
                <a:solidFill>
                  <a:srgbClr val="FFFFFF"/>
                </a:solidFill>
                <a:effectLst/>
                <a:uLnTx/>
                <a:uFillTx/>
                <a:latin typeface="Arial"/>
                <a:ea typeface="+mn-ea"/>
                <a:cs typeface="+mn-cs"/>
              </a:rPr>
              <a:t/>
            </a:r>
            <a:br>
              <a:rPr kumimoji="0" lang="en-US" sz="2100" b="0" i="0" u="none" strike="noStrike" kern="1200" cap="none" spc="0" normalizeH="0" baseline="0" noProof="0">
                <a:ln>
                  <a:noFill/>
                </a:ln>
                <a:solidFill>
                  <a:srgbClr val="FFFFFF"/>
                </a:solidFill>
                <a:effectLst/>
                <a:uLnTx/>
                <a:uFillTx/>
                <a:latin typeface="Arial"/>
                <a:ea typeface="+mn-ea"/>
                <a:cs typeface="+mn-cs"/>
              </a:rPr>
            </a:br>
            <a:r>
              <a:rPr kumimoji="0" lang="en-US" sz="2100" b="0" i="0" u="none" strike="noStrike" kern="1200" cap="none" spc="0" normalizeH="0" baseline="0" noProof="0">
                <a:ln>
                  <a:noFill/>
                </a:ln>
                <a:solidFill>
                  <a:srgbClr val="FFFFFF"/>
                </a:solidFill>
                <a:effectLst/>
                <a:uLnTx/>
                <a:uFillTx/>
                <a:latin typeface="Arial"/>
                <a:ea typeface="+mn-ea"/>
                <a:cs typeface="+mn-cs"/>
              </a:rPr>
              <a:t>Sr. Growth </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a:ln>
                  <a:noFill/>
                </a:ln>
                <a:solidFill>
                  <a:srgbClr val="FFFFFF"/>
                </a:solidFill>
                <a:effectLst/>
                <a:uLnTx/>
                <a:uFillTx/>
                <a:latin typeface="Arial"/>
                <a:ea typeface="+mn-ea"/>
                <a:cs typeface="+mn-cs"/>
              </a:rPr>
              <a:t>Account Manager</a:t>
            </a:r>
          </a:p>
        </p:txBody>
      </p:sp>
      <p:pic>
        <p:nvPicPr>
          <p:cNvPr id="17" name="Picture 16">
            <a:extLst>
              <a:ext uri="{FF2B5EF4-FFF2-40B4-BE49-F238E27FC236}">
                <a16:creationId xmlns:a16="http://schemas.microsoft.com/office/drawing/2014/main" xmlns="" id="{83755BF4-FCCB-EB4C-8EB3-9A973C1563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5844" y="3881310"/>
            <a:ext cx="1629267" cy="1629267"/>
          </a:xfrm>
          <a:prstGeom prst="rect">
            <a:avLst/>
          </a:prstGeom>
        </p:spPr>
      </p:pic>
      <p:pic>
        <p:nvPicPr>
          <p:cNvPr id="18" name="Picture 17">
            <a:extLst>
              <a:ext uri="{FF2B5EF4-FFF2-40B4-BE49-F238E27FC236}">
                <a16:creationId xmlns:a16="http://schemas.microsoft.com/office/drawing/2014/main" xmlns="" id="{2011D990-A4FA-A444-8C07-CBB9520349E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99855" y="3950902"/>
            <a:ext cx="1559675" cy="1559675"/>
          </a:xfrm>
          <a:prstGeom prst="rect">
            <a:avLst/>
          </a:prstGeom>
        </p:spPr>
      </p:pic>
      <p:sp>
        <p:nvSpPr>
          <p:cNvPr id="19" name="Rectangle 18">
            <a:extLst>
              <a:ext uri="{FF2B5EF4-FFF2-40B4-BE49-F238E27FC236}">
                <a16:creationId xmlns:a16="http://schemas.microsoft.com/office/drawing/2014/main" xmlns="" id="{15A70AA7-8B0C-5349-BA09-C03C180BD6F5}"/>
              </a:ext>
            </a:extLst>
          </p:cNvPr>
          <p:cNvSpPr/>
          <p:nvPr/>
        </p:nvSpPr>
        <p:spPr>
          <a:xfrm>
            <a:off x="8213215" y="4224455"/>
            <a:ext cx="3346116" cy="1069943"/>
          </a:xfrm>
          <a:prstGeom prst="rect">
            <a:avLst/>
          </a:prstGeom>
          <a:solidFill>
            <a:schemeClr val="accent1">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solidFill>
                  <a:srgbClr val="FFFFFF"/>
                </a:solidFill>
                <a:effectLst/>
                <a:uLnTx/>
                <a:uFillTx/>
                <a:latin typeface="Arial"/>
                <a:ea typeface="+mn-ea"/>
                <a:cs typeface="+mn-cs"/>
              </a:rPr>
              <a:t>Stephanie Redden</a:t>
            </a:r>
            <a:r>
              <a:rPr kumimoji="0" lang="en-US" sz="2100" b="0" i="0" u="none" strike="noStrike" kern="1200" cap="none" spc="0" normalizeH="0" baseline="0" noProof="0">
                <a:ln>
                  <a:noFill/>
                </a:ln>
                <a:solidFill>
                  <a:srgbClr val="FFFFFF"/>
                </a:solidFill>
                <a:effectLst/>
                <a:uLnTx/>
                <a:uFillTx/>
                <a:latin typeface="Arial"/>
                <a:ea typeface="+mn-ea"/>
                <a:cs typeface="+mn-cs"/>
              </a:rPr>
              <a:t/>
            </a:r>
            <a:br>
              <a:rPr kumimoji="0" lang="en-US" sz="2100" b="0" i="0" u="none" strike="noStrike" kern="1200" cap="none" spc="0" normalizeH="0" baseline="0" noProof="0">
                <a:ln>
                  <a:noFill/>
                </a:ln>
                <a:solidFill>
                  <a:srgbClr val="FFFFFF"/>
                </a:solidFill>
                <a:effectLst/>
                <a:uLnTx/>
                <a:uFillTx/>
                <a:latin typeface="Arial"/>
                <a:ea typeface="+mn-ea"/>
                <a:cs typeface="+mn-cs"/>
              </a:rPr>
            </a:br>
            <a:r>
              <a:rPr kumimoji="0" lang="en-US" sz="2100" b="0" i="0" u="none" strike="noStrike" kern="1200" cap="none" spc="0" normalizeH="0" baseline="0" noProof="0">
                <a:ln>
                  <a:noFill/>
                </a:ln>
                <a:solidFill>
                  <a:srgbClr val="FFFFFF"/>
                </a:solidFill>
                <a:effectLst/>
                <a:uLnTx/>
                <a:uFillTx/>
                <a:latin typeface="Arial"/>
                <a:ea typeface="+mn-ea"/>
                <a:cs typeface="+mn-cs"/>
              </a:rPr>
              <a:t>Sr. Customer </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a:ln>
                  <a:noFill/>
                </a:ln>
                <a:solidFill>
                  <a:srgbClr val="FFFFFF"/>
                </a:solidFill>
                <a:effectLst/>
                <a:uLnTx/>
                <a:uFillTx/>
                <a:latin typeface="Arial"/>
                <a:ea typeface="+mn-ea"/>
                <a:cs typeface="+mn-cs"/>
              </a:rPr>
              <a:t>Success Manager</a:t>
            </a:r>
          </a:p>
        </p:txBody>
      </p:sp>
      <p:pic>
        <p:nvPicPr>
          <p:cNvPr id="22" name="Picture 21">
            <a:extLst>
              <a:ext uri="{FF2B5EF4-FFF2-40B4-BE49-F238E27FC236}">
                <a16:creationId xmlns:a16="http://schemas.microsoft.com/office/drawing/2014/main" xmlns="" id="{8E6AEA9B-6B9F-4648-9806-D4FA63FDFB42}"/>
              </a:ext>
            </a:extLst>
          </p:cNvPr>
          <p:cNvPicPr>
            <a:picLocks noChangeAspect="1"/>
          </p:cNvPicPr>
          <p:nvPr/>
        </p:nvPicPr>
        <p:blipFill>
          <a:blip r:embed="rId7"/>
          <a:stretch>
            <a:fillRect/>
          </a:stretch>
        </p:blipFill>
        <p:spPr>
          <a:xfrm>
            <a:off x="3628334" y="6228823"/>
            <a:ext cx="1905000" cy="342900"/>
          </a:xfrm>
          <a:prstGeom prst="rect">
            <a:avLst/>
          </a:prstGeom>
        </p:spPr>
      </p:pic>
      <p:pic>
        <p:nvPicPr>
          <p:cNvPr id="23" name="Picture 22">
            <a:extLst>
              <a:ext uri="{FF2B5EF4-FFF2-40B4-BE49-F238E27FC236}">
                <a16:creationId xmlns:a16="http://schemas.microsoft.com/office/drawing/2014/main" xmlns="" id="{110EFE0A-CA82-2947-9556-41D233D5A71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35844" y="1619853"/>
            <a:ext cx="1629267" cy="1629267"/>
          </a:xfrm>
          <a:prstGeom prst="rect">
            <a:avLst/>
          </a:prstGeom>
        </p:spPr>
      </p:pic>
    </p:spTree>
    <p:extLst>
      <p:ext uri="{BB962C8B-B14F-4D97-AF65-F5344CB8AC3E}">
        <p14:creationId xmlns:p14="http://schemas.microsoft.com/office/powerpoint/2010/main" val="73348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20D712B7-FEA5-461A-A8F6-F1ADB5A45494}"/>
              </a:ext>
            </a:extLst>
          </p:cNvPr>
          <p:cNvPicPr>
            <a:picLocks noChangeAspect="1"/>
          </p:cNvPicPr>
          <p:nvPr/>
        </p:nvPicPr>
        <p:blipFill rotWithShape="1">
          <a:blip r:embed="rId3" cstate="screen">
            <a:alphaModFix amt="36000"/>
            <a:extLst>
              <a:ext uri="{28A0092B-C50C-407E-A947-70E740481C1C}">
                <a14:useLocalDpi xmlns:a14="http://schemas.microsoft.com/office/drawing/2010/main"/>
              </a:ext>
            </a:extLst>
          </a:blip>
          <a:srcRect/>
          <a:stretch/>
        </p:blipFill>
        <p:spPr>
          <a:xfrm>
            <a:off x="0" y="-395629"/>
            <a:ext cx="12195175" cy="6887258"/>
          </a:xfrm>
          <a:prstGeom prst="rect">
            <a:avLst/>
          </a:prstGeom>
        </p:spPr>
      </p:pic>
      <p:sp>
        <p:nvSpPr>
          <p:cNvPr id="4" name="Text Placeholder 3">
            <a:extLst>
              <a:ext uri="{FF2B5EF4-FFF2-40B4-BE49-F238E27FC236}">
                <a16:creationId xmlns:a16="http://schemas.microsoft.com/office/drawing/2014/main" xmlns="" id="{84EA8328-8E4E-4CAC-9FA5-976AF51B5F11}"/>
              </a:ext>
            </a:extLst>
          </p:cNvPr>
          <p:cNvSpPr>
            <a:spLocks noGrp="1"/>
          </p:cNvSpPr>
          <p:nvPr>
            <p:ph type="body" sz="quarter" idx="10"/>
          </p:nvPr>
        </p:nvSpPr>
        <p:spPr>
          <a:xfrm>
            <a:off x="8562593" y="1399886"/>
            <a:ext cx="2751265" cy="4716000"/>
          </a:xfrm>
        </p:spPr>
        <p:txBody>
          <a:bodyPr>
            <a:normAutofit fontScale="92500" lnSpcReduction="20000"/>
          </a:bodyPr>
          <a:lstStyle/>
          <a:p>
            <a:pPr marL="342900" indent="-342900">
              <a:buFont typeface="Arial" panose="020B0604020202020204" pitchFamily="34" charset="0"/>
              <a:buChar char="•"/>
            </a:pPr>
            <a:r>
              <a:rPr lang="en-US"/>
              <a:t>ABM fundamentals</a:t>
            </a:r>
          </a:p>
          <a:p>
            <a:pPr marL="342900" indent="-342900">
              <a:buFont typeface="Arial" panose="020B0604020202020204" pitchFamily="34" charset="0"/>
              <a:buChar char="•"/>
            </a:pPr>
            <a:r>
              <a:rPr lang="en-US"/>
              <a:t>ABM planning tools</a:t>
            </a:r>
          </a:p>
          <a:p>
            <a:pPr marL="342900" indent="-342900">
              <a:buFont typeface="Arial" panose="020B0604020202020204" pitchFamily="34" charset="0"/>
              <a:buChar char="•"/>
            </a:pPr>
            <a:r>
              <a:rPr lang="en-US"/>
              <a:t>Step-by-step digital program execution &amp; measurement</a:t>
            </a:r>
          </a:p>
          <a:p>
            <a:pPr marL="342900" indent="-342900">
              <a:buFont typeface="Arial" panose="020B0604020202020204" pitchFamily="34" charset="0"/>
              <a:buChar char="•"/>
            </a:pPr>
            <a:r>
              <a:rPr lang="en-US"/>
              <a:t>Roles and Responsibilities</a:t>
            </a:r>
          </a:p>
          <a:p>
            <a:pPr marL="342900" indent="-342900">
              <a:buFont typeface="Arial" panose="020B0604020202020204" pitchFamily="34" charset="0"/>
              <a:buChar char="•"/>
            </a:pPr>
            <a:r>
              <a:rPr lang="en-US"/>
              <a:t>Sales enablement tools</a:t>
            </a:r>
          </a:p>
          <a:p>
            <a:pPr marL="342900" indent="-342900">
              <a:buFont typeface="Arial" panose="020B0604020202020204" pitchFamily="34" charset="0"/>
              <a:buChar char="•"/>
            </a:pPr>
            <a:r>
              <a:rPr lang="en-US"/>
              <a:t>ABM content</a:t>
            </a:r>
          </a:p>
          <a:p>
            <a:pPr marL="342900" indent="-342900">
              <a:buFont typeface="Arial" panose="020B0604020202020204" pitchFamily="34" charset="0"/>
              <a:buChar char="•"/>
            </a:pPr>
            <a:r>
              <a:rPr lang="en-US"/>
              <a:t>Tableau reporting</a:t>
            </a:r>
          </a:p>
          <a:p>
            <a:pPr marL="342900" indent="-342900">
              <a:buFont typeface="Arial" panose="020B0604020202020204" pitchFamily="34" charset="0"/>
              <a:buChar char="•"/>
            </a:pPr>
            <a:r>
              <a:rPr lang="en-US"/>
              <a:t>Resource links</a:t>
            </a:r>
          </a:p>
          <a:p>
            <a:pPr marL="342900" indent="-342900">
              <a:buFont typeface="Arial" panose="020B0604020202020204" pitchFamily="34" charset="0"/>
              <a:buChar char="•"/>
            </a:pPr>
            <a:endParaRPr lang="en-US"/>
          </a:p>
        </p:txBody>
      </p:sp>
      <p:sp>
        <p:nvSpPr>
          <p:cNvPr id="3" name="Title 2">
            <a:extLst>
              <a:ext uri="{FF2B5EF4-FFF2-40B4-BE49-F238E27FC236}">
                <a16:creationId xmlns:a16="http://schemas.microsoft.com/office/drawing/2014/main" xmlns="" id="{065749ED-209D-4568-9E0E-FC5DB567F129}"/>
              </a:ext>
            </a:extLst>
          </p:cNvPr>
          <p:cNvSpPr>
            <a:spLocks noGrp="1"/>
          </p:cNvSpPr>
          <p:nvPr>
            <p:ph type="title"/>
          </p:nvPr>
        </p:nvSpPr>
        <p:spPr/>
        <p:txBody>
          <a:bodyPr/>
          <a:lstStyle/>
          <a:p>
            <a:r>
              <a:rPr lang="en-US"/>
              <a:t>TAP Marketing Playbook</a:t>
            </a:r>
          </a:p>
        </p:txBody>
      </p:sp>
      <p:pic>
        <p:nvPicPr>
          <p:cNvPr id="6" name="Picture 5">
            <a:extLst>
              <a:ext uri="{FF2B5EF4-FFF2-40B4-BE49-F238E27FC236}">
                <a16:creationId xmlns:a16="http://schemas.microsoft.com/office/drawing/2014/main" xmlns="" id="{FC4B33C6-E971-496C-B962-975D3CADDB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4001" y="1240203"/>
            <a:ext cx="7613753" cy="4335097"/>
          </a:xfrm>
          <a:prstGeom prst="rect">
            <a:avLst/>
          </a:prstGeom>
        </p:spPr>
      </p:pic>
    </p:spTree>
    <p:extLst>
      <p:ext uri="{BB962C8B-B14F-4D97-AF65-F5344CB8AC3E}">
        <p14:creationId xmlns:p14="http://schemas.microsoft.com/office/powerpoint/2010/main" val="3189756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39F6971F-73DF-43CB-BC99-5FDD88220BC5}"/>
              </a:ext>
            </a:extLst>
          </p:cNvPr>
          <p:cNvGrpSpPr/>
          <p:nvPr/>
        </p:nvGrpSpPr>
        <p:grpSpPr>
          <a:xfrm>
            <a:off x="-349" y="524972"/>
            <a:ext cx="12195175" cy="6333028"/>
            <a:chOff x="-698" y="360023"/>
            <a:chExt cx="12195873" cy="2620577"/>
          </a:xfrm>
        </p:grpSpPr>
        <p:pic>
          <p:nvPicPr>
            <p:cNvPr id="7" name="Picture 6">
              <a:extLst>
                <a:ext uri="{FF2B5EF4-FFF2-40B4-BE49-F238E27FC236}">
                  <a16:creationId xmlns:a16="http://schemas.microsoft.com/office/drawing/2014/main" xmlns="" id="{58C22A7D-9B93-4987-919D-6B06996081AA}"/>
                </a:ext>
              </a:extLst>
            </p:cNvPr>
            <p:cNvPicPr>
              <a:picLocks noChangeAspect="1"/>
            </p:cNvPicPr>
            <p:nvPr/>
          </p:nvPicPr>
          <p:blipFill rotWithShape="1">
            <a:blip r:embed="rId3" cstate="screen">
              <a:alphaModFix amt="89000"/>
              <a:extLst>
                <a:ext uri="{28A0092B-C50C-407E-A947-70E740481C1C}">
                  <a14:useLocalDpi xmlns:a14="http://schemas.microsoft.com/office/drawing/2010/main"/>
                </a:ext>
              </a:extLst>
            </a:blip>
            <a:srcRect/>
            <a:stretch/>
          </p:blipFill>
          <p:spPr>
            <a:xfrm>
              <a:off x="0" y="367861"/>
              <a:ext cx="12195175" cy="2612739"/>
            </a:xfrm>
            <a:prstGeom prst="rect">
              <a:avLst/>
            </a:prstGeom>
          </p:spPr>
        </p:pic>
        <p:sp>
          <p:nvSpPr>
            <p:cNvPr id="8" name="Rectangle 7">
              <a:extLst>
                <a:ext uri="{FF2B5EF4-FFF2-40B4-BE49-F238E27FC236}">
                  <a16:creationId xmlns:a16="http://schemas.microsoft.com/office/drawing/2014/main" xmlns="" id="{7F12BC6E-311F-482D-A13B-AB0768C576F9}"/>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grpSp>
      <p:sp>
        <p:nvSpPr>
          <p:cNvPr id="4" name="Text Placeholder 3">
            <a:extLst>
              <a:ext uri="{FF2B5EF4-FFF2-40B4-BE49-F238E27FC236}">
                <a16:creationId xmlns:a16="http://schemas.microsoft.com/office/drawing/2014/main" xmlns="" id="{84EA8328-8E4E-4CAC-9FA5-976AF51B5F11}"/>
              </a:ext>
            </a:extLst>
          </p:cNvPr>
          <p:cNvSpPr>
            <a:spLocks noGrp="1"/>
          </p:cNvSpPr>
          <p:nvPr>
            <p:ph type="body" sz="quarter" idx="10"/>
          </p:nvPr>
        </p:nvSpPr>
        <p:spPr>
          <a:xfrm>
            <a:off x="503999" y="1620000"/>
            <a:ext cx="4454367" cy="4716000"/>
          </a:xfrm>
        </p:spPr>
        <p:txBody>
          <a:bodyPr vert="horz" lIns="0" tIns="0" rIns="0" bIns="0" rtlCol="0" anchor="t">
            <a:normAutofit/>
          </a:bodyPr>
          <a:lstStyle/>
          <a:p>
            <a:pPr marL="342900" indent="-342900">
              <a:buFont typeface="Arial" panose="020B0604020202020204" pitchFamily="34" charset="0"/>
              <a:buChar char="•"/>
            </a:pPr>
            <a:r>
              <a:rPr lang="en-US"/>
              <a:t>Tactics and content aligned to sales stages</a:t>
            </a:r>
          </a:p>
          <a:p>
            <a:pPr marL="342900" indent="-342900">
              <a:buFont typeface="Arial" panose="020B0604020202020204" pitchFamily="34" charset="0"/>
              <a:buChar char="•"/>
            </a:pPr>
            <a:r>
              <a:rPr lang="en-US"/>
              <a:t>Sample scenarios</a:t>
            </a:r>
          </a:p>
          <a:p>
            <a:pPr marL="342900" indent="-342900">
              <a:buFont typeface="Arial" panose="020B0604020202020204" pitchFamily="34" charset="0"/>
              <a:buChar char="•"/>
            </a:pPr>
            <a:r>
              <a:rPr lang="en-US"/>
              <a:t>Links to assets</a:t>
            </a:r>
          </a:p>
          <a:p>
            <a:pPr marL="342900" indent="-342900">
              <a:buFont typeface="Arial" panose="020B0604020202020204" pitchFamily="34" charset="0"/>
              <a:buChar char="•"/>
            </a:pPr>
            <a:r>
              <a:rPr lang="en-US"/>
              <a:t>Email templates</a:t>
            </a:r>
          </a:p>
          <a:p>
            <a:pPr marL="342900" indent="-342900">
              <a:buFont typeface="Arial" panose="020B0604020202020204" pitchFamily="34" charset="0"/>
              <a:buChar char="•"/>
            </a:pPr>
            <a:r>
              <a:rPr lang="en-US"/>
              <a:t>Planning tools</a:t>
            </a:r>
          </a:p>
          <a:p>
            <a:pPr marL="342900" indent="-342900">
              <a:buFont typeface="Arial" panose="020B0604020202020204" pitchFamily="34" charset="0"/>
              <a:buChar char="•"/>
            </a:pPr>
            <a:r>
              <a:rPr lang="en-US"/>
              <a:t>Resources</a:t>
            </a:r>
          </a:p>
          <a:p>
            <a:r>
              <a:rPr lang="en-US" b="1">
                <a:hlinkClick r:id="rId4">
                  <a:extLst>
                    <a:ext uri="{A12FA001-AC4F-418D-AE19-62706E023703}">
                      <ahyp:hlinkClr xmlns:ahyp="http://schemas.microsoft.com/office/drawing/2018/hyperlinkcolor" xmlns="" val="tx"/>
                    </a:ext>
                  </a:extLst>
                </a:hlinkClick>
              </a:rPr>
              <a:t>TAP Sales Playbook</a:t>
            </a:r>
            <a:endParaRPr lang="en-US" b="1">
              <a:cs typeface="Arial"/>
            </a:endParaRPr>
          </a:p>
        </p:txBody>
      </p:sp>
      <p:sp>
        <p:nvSpPr>
          <p:cNvPr id="3" name="Title 2">
            <a:extLst>
              <a:ext uri="{FF2B5EF4-FFF2-40B4-BE49-F238E27FC236}">
                <a16:creationId xmlns:a16="http://schemas.microsoft.com/office/drawing/2014/main" xmlns="" id="{065749ED-209D-4568-9E0E-FC5DB567F129}"/>
              </a:ext>
            </a:extLst>
          </p:cNvPr>
          <p:cNvSpPr>
            <a:spLocks noGrp="1"/>
          </p:cNvSpPr>
          <p:nvPr>
            <p:ph type="title"/>
          </p:nvPr>
        </p:nvSpPr>
        <p:spPr/>
        <p:txBody>
          <a:bodyPr/>
          <a:lstStyle/>
          <a:p>
            <a:r>
              <a:rPr lang="en-US"/>
              <a:t>TAP Sales Playbook</a:t>
            </a:r>
          </a:p>
        </p:txBody>
      </p:sp>
      <p:pic>
        <p:nvPicPr>
          <p:cNvPr id="2" name="Picture 1">
            <a:extLst>
              <a:ext uri="{FF2B5EF4-FFF2-40B4-BE49-F238E27FC236}">
                <a16:creationId xmlns:a16="http://schemas.microsoft.com/office/drawing/2014/main" xmlns="" id="{AFBA01A2-76D2-40DE-9176-B6DC08EFAD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62742" y="194420"/>
            <a:ext cx="4774018" cy="3200400"/>
          </a:xfrm>
          <a:prstGeom prst="rect">
            <a:avLst/>
          </a:prstGeom>
          <a:ln>
            <a:solidFill>
              <a:schemeClr val="tx1"/>
            </a:solidFill>
          </a:ln>
        </p:spPr>
      </p:pic>
      <p:pic>
        <p:nvPicPr>
          <p:cNvPr id="5" name="Picture 4">
            <a:extLst>
              <a:ext uri="{FF2B5EF4-FFF2-40B4-BE49-F238E27FC236}">
                <a16:creationId xmlns:a16="http://schemas.microsoft.com/office/drawing/2014/main" xmlns="" id="{8589691F-F768-45E9-ABF9-A7DF04D1647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8070"/>
          <a:stretch/>
        </p:blipFill>
        <p:spPr>
          <a:xfrm>
            <a:off x="5860641" y="3515912"/>
            <a:ext cx="4778220" cy="3200400"/>
          </a:xfrm>
          <a:prstGeom prst="rect">
            <a:avLst/>
          </a:prstGeom>
          <a:ln>
            <a:solidFill>
              <a:schemeClr val="tx1"/>
            </a:solidFill>
          </a:ln>
        </p:spPr>
      </p:pic>
    </p:spTree>
    <p:extLst>
      <p:ext uri="{BB962C8B-B14F-4D97-AF65-F5344CB8AC3E}">
        <p14:creationId xmlns:p14="http://schemas.microsoft.com/office/powerpoint/2010/main" val="3910022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xmlns="" id="{4DEBE880-2962-492B-AE51-D8D8EAD129F9}"/>
              </a:ext>
            </a:extLst>
          </p:cNvPr>
          <p:cNvSpPr/>
          <p:nvPr/>
        </p:nvSpPr>
        <p:spPr bwMode="gray">
          <a:xfrm>
            <a:off x="4652825" y="1012802"/>
            <a:ext cx="7540762" cy="947079"/>
          </a:xfrm>
          <a:prstGeom prst="rect">
            <a:avLst/>
          </a:prstGeom>
          <a:solidFill>
            <a:schemeClr val="accent1">
              <a:lumMod val="20000"/>
              <a:lumOff val="80000"/>
            </a:schemeClr>
          </a:solidFill>
          <a:ln w="6350" algn="ctr">
            <a:noFill/>
            <a:miter lim="800000"/>
            <a:headEnd/>
            <a:tailEnd/>
          </a:ln>
        </p:spPr>
        <p:txBody>
          <a:bodyPr lIns="89954" tIns="71962" rIns="89954" bIns="71962" rtlCol="0" anchor="ctr"/>
          <a:lstStyle/>
          <a:p>
            <a:pPr marL="0" marR="0" lvl="0" indent="0" algn="ctr" defTabSz="913852" rtl="0" eaLnBrk="1" fontAlgn="base" latinLnBrk="0" hangingPunct="1">
              <a:lnSpc>
                <a:spcPct val="100000"/>
              </a:lnSpc>
              <a:spcBef>
                <a:spcPct val="50000"/>
              </a:spcBef>
              <a:spcAft>
                <a:spcPct val="0"/>
              </a:spcAft>
              <a:buClr>
                <a:srgbClr val="F0AB00"/>
              </a:buClr>
              <a:buSzPct val="80000"/>
              <a:buFontTx/>
              <a:buNone/>
              <a:tabLst/>
              <a:defRPr/>
            </a:pPr>
            <a:endParaRPr kumimoji="0" lang="en-US" sz="1798" b="0" i="0" u="none" strike="noStrike" kern="0" cap="none" spc="0" normalizeH="0" baseline="0" noProof="0" err="1">
              <a:ln>
                <a:noFill/>
              </a:ln>
              <a:solidFill>
                <a:srgbClr val="000000"/>
              </a:solidFill>
              <a:effectLst/>
              <a:uLnTx/>
              <a:uFillTx/>
              <a:latin typeface="Arial"/>
              <a:ea typeface="Arial Unicode MS" pitchFamily="34" charset="-128"/>
              <a:cs typeface="Arial Unicode MS" pitchFamily="34" charset="-128"/>
            </a:endParaRPr>
          </a:p>
        </p:txBody>
      </p:sp>
      <p:sp>
        <p:nvSpPr>
          <p:cNvPr id="2" name="Title 1">
            <a:extLst>
              <a:ext uri="{FF2B5EF4-FFF2-40B4-BE49-F238E27FC236}">
                <a16:creationId xmlns:a16="http://schemas.microsoft.com/office/drawing/2014/main" xmlns="" id="{E834530A-DF77-4416-8F61-BEAAFAE8EEAC}"/>
              </a:ext>
            </a:extLst>
          </p:cNvPr>
          <p:cNvSpPr>
            <a:spLocks noGrp="1"/>
          </p:cNvSpPr>
          <p:nvPr>
            <p:ph type="title"/>
          </p:nvPr>
        </p:nvSpPr>
        <p:spPr/>
        <p:txBody>
          <a:bodyPr/>
          <a:lstStyle/>
          <a:p>
            <a:r>
              <a:rPr lang="en-US">
                <a:solidFill>
                  <a:schemeClr val="accent1"/>
                </a:solidFill>
              </a:rPr>
              <a:t>Example: </a:t>
            </a:r>
            <a:r>
              <a:rPr lang="en-US"/>
              <a:t>Align to Sales Business Plan at Stage 0%</a:t>
            </a:r>
          </a:p>
        </p:txBody>
      </p:sp>
      <p:sp>
        <p:nvSpPr>
          <p:cNvPr id="3" name="Content Placeholder 2">
            <a:extLst>
              <a:ext uri="{FF2B5EF4-FFF2-40B4-BE49-F238E27FC236}">
                <a16:creationId xmlns:a16="http://schemas.microsoft.com/office/drawing/2014/main" xmlns="" id="{DCECC2C7-7D20-4885-A6D7-143FF33F23EC}"/>
              </a:ext>
            </a:extLst>
          </p:cNvPr>
          <p:cNvSpPr>
            <a:spLocks noGrp="1"/>
          </p:cNvSpPr>
          <p:nvPr>
            <p:ph type="body" sz="quarter" idx="4294967295"/>
          </p:nvPr>
        </p:nvSpPr>
        <p:spPr>
          <a:xfrm>
            <a:off x="473531" y="1176338"/>
            <a:ext cx="3976688" cy="714375"/>
          </a:xfrm>
          <a:noFill/>
        </p:spPr>
        <p:txBody>
          <a:bodyPr>
            <a:normAutofit/>
          </a:bodyPr>
          <a:lstStyle/>
          <a:p>
            <a:pPr>
              <a:spcBef>
                <a:spcPts val="600"/>
              </a:spcBef>
            </a:pPr>
            <a:r>
              <a:rPr lang="en-US" sz="1800" b="1"/>
              <a:t>Scenario: </a:t>
            </a:r>
            <a:r>
              <a:rPr lang="en-US" sz="1800"/>
              <a:t>Project not being opened </a:t>
            </a:r>
            <a:br>
              <a:rPr lang="en-US" sz="1800"/>
            </a:br>
            <a:r>
              <a:rPr lang="en-US" sz="1800" b="1"/>
              <a:t>Stage: </a:t>
            </a:r>
            <a:r>
              <a:rPr lang="en-US" sz="1800"/>
              <a:t>No Opportunity, MDR Working</a:t>
            </a:r>
            <a:endParaRPr lang="en-US"/>
          </a:p>
        </p:txBody>
      </p:sp>
      <p:sp>
        <p:nvSpPr>
          <p:cNvPr id="4" name="Text Placeholder 3">
            <a:extLst>
              <a:ext uri="{FF2B5EF4-FFF2-40B4-BE49-F238E27FC236}">
                <a16:creationId xmlns:a16="http://schemas.microsoft.com/office/drawing/2014/main" xmlns="" id="{FAC708FC-ACA8-420B-98AA-4AD0DB59D67E}"/>
              </a:ext>
            </a:extLst>
          </p:cNvPr>
          <p:cNvSpPr txBox="1">
            <a:spLocks/>
          </p:cNvSpPr>
          <p:nvPr/>
        </p:nvSpPr>
        <p:spPr bwMode="gray">
          <a:xfrm>
            <a:off x="5820985" y="6182266"/>
            <a:ext cx="2105231" cy="323165"/>
          </a:xfrm>
          <a:prstGeom prst="rect">
            <a:avLst/>
          </a:prstGeom>
        </p:spPr>
        <p:txBody>
          <a:bodyPr vert="horz" wrap="square" lIns="0" tIns="0" rIns="0" bIns="0" rtlCol="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none" strike="noStrike" kern="0" cap="none" spc="0" normalizeH="0" baseline="0" noProof="0">
                <a:ln>
                  <a:noFill/>
                </a:ln>
                <a:solidFill>
                  <a:srgbClr val="00B050"/>
                </a:solidFill>
                <a:effectLst/>
                <a:uLnTx/>
                <a:uFillTx/>
                <a:latin typeface="Arial"/>
                <a:ea typeface="Arial Unicode MS" pitchFamily="34" charset="-128"/>
                <a:cs typeface="Arial Unicode MS" pitchFamily="34" charset="-128"/>
                <a:hlinkClick r:id="rId3"/>
              </a:rPr>
              <a:t>HIGHSPOT: INNOVATION INFO BRIEF</a:t>
            </a:r>
            <a:endParaRPr kumimoji="0" lang="en-US" sz="1050" b="0" i="0" u="none" strike="noStrike" kern="0" cap="none" spc="0" normalizeH="0" baseline="0" noProof="0">
              <a:ln>
                <a:noFill/>
              </a:ln>
              <a:solidFill>
                <a:srgbClr val="00B050"/>
              </a:solidFill>
              <a:effectLst/>
              <a:uLnTx/>
              <a:uFillTx/>
              <a:latin typeface="Arial"/>
              <a:ea typeface="Arial Unicode MS" pitchFamily="34" charset="-128"/>
              <a:cs typeface="Arial Unicode MS" pitchFamily="34" charset="-128"/>
            </a:endParaRPr>
          </a:p>
        </p:txBody>
      </p:sp>
      <p:sp>
        <p:nvSpPr>
          <p:cNvPr id="7" name="Rectangle 6">
            <a:extLst>
              <a:ext uri="{FF2B5EF4-FFF2-40B4-BE49-F238E27FC236}">
                <a16:creationId xmlns:a16="http://schemas.microsoft.com/office/drawing/2014/main" xmlns="" id="{E957D9DD-82BD-4DC6-A30C-7D1F3CA91637}"/>
              </a:ext>
            </a:extLst>
          </p:cNvPr>
          <p:cNvSpPr/>
          <p:nvPr/>
        </p:nvSpPr>
        <p:spPr>
          <a:xfrm>
            <a:off x="8569630" y="6348913"/>
            <a:ext cx="1557561" cy="253916"/>
          </a:xfrm>
          <a:prstGeom prst="rect">
            <a:avLst/>
          </a:prstGeom>
        </p:spPr>
        <p:txBody>
          <a:bodyPr wrap="square" anchor="t">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000000"/>
                </a:solidFill>
                <a:effectLst/>
                <a:uLnTx/>
                <a:uFillTx/>
                <a:latin typeface="Arial"/>
                <a:ea typeface="+mn-ea"/>
                <a:cs typeface="+mn-cs"/>
                <a:hlinkClick r:id="rId4"/>
              </a:rPr>
              <a:t>HIGHSPOT: VIDEO</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10" name="Rectangle 9">
            <a:extLst>
              <a:ext uri="{FF2B5EF4-FFF2-40B4-BE49-F238E27FC236}">
                <a16:creationId xmlns:a16="http://schemas.microsoft.com/office/drawing/2014/main" xmlns="" id="{E11EBDE3-0788-4716-A147-7CB1CB215EBE}"/>
              </a:ext>
            </a:extLst>
          </p:cNvPr>
          <p:cNvSpPr/>
          <p:nvPr/>
        </p:nvSpPr>
        <p:spPr>
          <a:xfrm>
            <a:off x="489691" y="8763434"/>
            <a:ext cx="1584979" cy="577081"/>
          </a:xfrm>
          <a:prstGeom prst="rect">
            <a:avLst/>
          </a:prstGeom>
        </p:spPr>
        <p:txBody>
          <a:bodyPr wrap="squar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000000"/>
                </a:solidFill>
                <a:effectLst/>
                <a:uLnTx/>
                <a:uFillTx/>
                <a:latin typeface="Arial"/>
                <a:ea typeface="+mn-ea"/>
                <a:cs typeface="+mn-cs"/>
                <a:hlinkClick r:id="rId5"/>
              </a:rPr>
              <a:t>HIGHSPOT: GROWTH DIGITAL POSTER</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11" name="Rectangle 10">
            <a:extLst>
              <a:ext uri="{FF2B5EF4-FFF2-40B4-BE49-F238E27FC236}">
                <a16:creationId xmlns:a16="http://schemas.microsoft.com/office/drawing/2014/main" xmlns="" id="{33372B74-1929-47BA-9776-FE490244DD29}"/>
              </a:ext>
            </a:extLst>
          </p:cNvPr>
          <p:cNvSpPr/>
          <p:nvPr/>
        </p:nvSpPr>
        <p:spPr>
          <a:xfrm>
            <a:off x="1776276" y="8777693"/>
            <a:ext cx="1794044" cy="577081"/>
          </a:xfrm>
          <a:prstGeom prst="rect">
            <a:avLst/>
          </a:prstGeom>
        </p:spPr>
        <p:txBody>
          <a:bodyPr wrap="square">
            <a:spAutoFit/>
          </a:bodyPr>
          <a:lstStyle/>
          <a:p>
            <a:pPr marL="0" marR="0" lvl="0" indent="0" algn="l" defTabSz="1088776" rtl="0" eaLnBrk="1" fontAlgn="auto" latinLnBrk="0" hangingPunct="1">
              <a:lnSpc>
                <a:spcPct val="100000"/>
              </a:lnSpc>
              <a:spcBef>
                <a:spcPts val="600"/>
              </a:spcBef>
              <a:spcAft>
                <a:spcPts val="0"/>
              </a:spcAft>
              <a:buClr>
                <a:srgbClr val="F0AB00"/>
              </a:buClr>
              <a:buSzTx/>
              <a:buFontTx/>
              <a:buNone/>
              <a:tabLst/>
              <a:defRPr/>
            </a:pP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hlinkClick r:id="rId6"/>
              </a:rPr>
              <a:t>ABM PLATFORM: GROWTH DIGITAL POSTER</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18" name="TextBox 17">
            <a:extLst>
              <a:ext uri="{FF2B5EF4-FFF2-40B4-BE49-F238E27FC236}">
                <a16:creationId xmlns:a16="http://schemas.microsoft.com/office/drawing/2014/main" xmlns="" id="{8ECA1E86-9F5A-4076-B682-ADECB1E45D02}"/>
              </a:ext>
            </a:extLst>
          </p:cNvPr>
          <p:cNvSpPr txBox="1"/>
          <p:nvPr/>
        </p:nvSpPr>
        <p:spPr>
          <a:xfrm>
            <a:off x="467199" y="2786601"/>
            <a:ext cx="1435442" cy="2215991"/>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RSE Strategy:</a:t>
            </a:r>
            <a: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
            </a:r>
            <a:b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br>
            <a: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Stay in touch with contact with what’s new, how to prepare for projects</a:t>
            </a:r>
          </a:p>
        </p:txBody>
      </p:sp>
      <p:pic>
        <p:nvPicPr>
          <p:cNvPr id="5" name="Picture 4">
            <a:extLst>
              <a:ext uri="{FF2B5EF4-FFF2-40B4-BE49-F238E27FC236}">
                <a16:creationId xmlns:a16="http://schemas.microsoft.com/office/drawing/2014/main" xmlns="" id="{D7D7CAC5-9C7F-4EA1-93F5-5A9C8C27AE2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958438" y="2811571"/>
            <a:ext cx="1830327" cy="2120856"/>
          </a:xfrm>
          <a:prstGeom prst="rect">
            <a:avLst/>
          </a:prstGeom>
          <a:ln w="6350">
            <a:solidFill>
              <a:schemeClr val="tx1"/>
            </a:solidFill>
          </a:ln>
        </p:spPr>
      </p:pic>
      <p:sp>
        <p:nvSpPr>
          <p:cNvPr id="16" name="TextBox 15">
            <a:extLst>
              <a:ext uri="{FF2B5EF4-FFF2-40B4-BE49-F238E27FC236}">
                <a16:creationId xmlns:a16="http://schemas.microsoft.com/office/drawing/2014/main" xmlns="" id="{1B7798A4-435E-47FA-B4C6-C2CD5F61F01A}"/>
              </a:ext>
            </a:extLst>
          </p:cNvPr>
          <p:cNvSpPr txBox="1"/>
          <p:nvPr/>
        </p:nvSpPr>
        <p:spPr>
          <a:xfrm>
            <a:off x="5578423" y="5158908"/>
            <a:ext cx="2318366" cy="1292662"/>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Share T&amp;E stats and trends </a:t>
            </a:r>
          </a:p>
          <a:p>
            <a:pPr marL="285750" marR="0" lvl="0" indent="-285750" algn="l" defTabSz="914400"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Leaders should know as they prepare for a T&amp;E project</a:t>
            </a:r>
          </a:p>
          <a:p>
            <a:pPr marL="0" marR="0" lvl="0" indent="0" algn="l"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pic>
        <p:nvPicPr>
          <p:cNvPr id="9" name="Picture 8">
            <a:extLst>
              <a:ext uri="{FF2B5EF4-FFF2-40B4-BE49-F238E27FC236}">
                <a16:creationId xmlns:a16="http://schemas.microsoft.com/office/drawing/2014/main" xmlns="" id="{35D69479-CCA5-409E-A063-B201AE6F09D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194188" y="2811572"/>
            <a:ext cx="1458637" cy="2120857"/>
          </a:xfrm>
          <a:prstGeom prst="rect">
            <a:avLst/>
          </a:prstGeom>
          <a:ln>
            <a:solidFill>
              <a:schemeClr val="tx1"/>
            </a:solidFill>
          </a:ln>
        </p:spPr>
      </p:pic>
      <p:sp>
        <p:nvSpPr>
          <p:cNvPr id="23" name="TextBox 22">
            <a:extLst>
              <a:ext uri="{FF2B5EF4-FFF2-40B4-BE49-F238E27FC236}">
                <a16:creationId xmlns:a16="http://schemas.microsoft.com/office/drawing/2014/main" xmlns="" id="{3EF53E3C-3B8A-495A-BBAA-4F50B355ADC3}"/>
              </a:ext>
            </a:extLst>
          </p:cNvPr>
          <p:cNvSpPr txBox="1"/>
          <p:nvPr/>
        </p:nvSpPr>
        <p:spPr>
          <a:xfrm>
            <a:off x="2594063" y="5158908"/>
            <a:ext cx="2668977" cy="118494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Share ROI stats about current clients finding success in their programs</a:t>
            </a:r>
          </a:p>
          <a:p>
            <a:pPr marL="285750" marR="0" lvl="0" indent="-285750" algn="l" defTabSz="914400"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Convince stakeholders T&amp;E is a priority</a:t>
            </a:r>
            <a:endPar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pic>
        <p:nvPicPr>
          <p:cNvPr id="6" name="Picture 5">
            <a:extLst>
              <a:ext uri="{FF2B5EF4-FFF2-40B4-BE49-F238E27FC236}">
                <a16:creationId xmlns:a16="http://schemas.microsoft.com/office/drawing/2014/main" xmlns="" id="{10A18F7A-9F94-4EAD-B1E0-2736E6798B8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569630" y="2840463"/>
            <a:ext cx="2763251" cy="1657955"/>
          </a:xfrm>
          <a:prstGeom prst="roundRect">
            <a:avLst/>
          </a:prstGeom>
          <a:ln>
            <a:solidFill>
              <a:schemeClr val="tx1"/>
            </a:solidFill>
          </a:ln>
        </p:spPr>
      </p:pic>
      <p:sp>
        <p:nvSpPr>
          <p:cNvPr id="24" name="TextBox 23">
            <a:extLst>
              <a:ext uri="{FF2B5EF4-FFF2-40B4-BE49-F238E27FC236}">
                <a16:creationId xmlns:a16="http://schemas.microsoft.com/office/drawing/2014/main" xmlns="" id="{45E460DE-B7E3-4614-A11F-0BDC41B742CC}"/>
              </a:ext>
            </a:extLst>
          </p:cNvPr>
          <p:cNvSpPr txBox="1"/>
          <p:nvPr/>
        </p:nvSpPr>
        <p:spPr>
          <a:xfrm>
            <a:off x="8554473" y="5158908"/>
            <a:ext cx="2922332" cy="1184940"/>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Share video on attracting the next generation workforce with modern technology</a:t>
            </a:r>
          </a:p>
          <a:p>
            <a:pPr marL="285750" marR="0" lvl="0" indent="-285750" algn="l" defTabSz="914400"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Show how T&amp;E tools can delight employees</a:t>
            </a:r>
            <a:endPar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13" name="Rectangle 12">
            <a:extLst>
              <a:ext uri="{FF2B5EF4-FFF2-40B4-BE49-F238E27FC236}">
                <a16:creationId xmlns:a16="http://schemas.microsoft.com/office/drawing/2014/main" xmlns="" id="{AC0ABEFD-8542-4AAA-9E79-4658622B292D}"/>
              </a:ext>
            </a:extLst>
          </p:cNvPr>
          <p:cNvSpPr/>
          <p:nvPr/>
        </p:nvSpPr>
        <p:spPr bwMode="gray">
          <a:xfrm>
            <a:off x="6701533" y="1059704"/>
            <a:ext cx="1367136" cy="830997"/>
          </a:xfrm>
          <a:prstGeom prst="rect">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Monitor Demandbase conversion alerts</a:t>
            </a:r>
          </a:p>
        </p:txBody>
      </p:sp>
      <p:sp>
        <p:nvSpPr>
          <p:cNvPr id="14" name="Rectangle 13">
            <a:extLst>
              <a:ext uri="{FF2B5EF4-FFF2-40B4-BE49-F238E27FC236}">
                <a16:creationId xmlns:a16="http://schemas.microsoft.com/office/drawing/2014/main" xmlns="" id="{F8B4E3F8-A326-4476-9C85-64B63D074637}"/>
              </a:ext>
            </a:extLst>
          </p:cNvPr>
          <p:cNvSpPr/>
          <p:nvPr/>
        </p:nvSpPr>
        <p:spPr bwMode="gray">
          <a:xfrm>
            <a:off x="8674918" y="1059704"/>
            <a:ext cx="1010640" cy="830997"/>
          </a:xfrm>
          <a:prstGeom prst="rect">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Monitor LinkedIn</a:t>
            </a:r>
          </a:p>
        </p:txBody>
      </p:sp>
      <p:sp>
        <p:nvSpPr>
          <p:cNvPr id="15" name="Rectangle 14">
            <a:extLst>
              <a:ext uri="{FF2B5EF4-FFF2-40B4-BE49-F238E27FC236}">
                <a16:creationId xmlns:a16="http://schemas.microsoft.com/office/drawing/2014/main" xmlns="" id="{BAF31C8F-8101-4837-B3B9-06E0AE29CACA}"/>
              </a:ext>
            </a:extLst>
          </p:cNvPr>
          <p:cNvSpPr/>
          <p:nvPr/>
        </p:nvSpPr>
        <p:spPr bwMode="gray">
          <a:xfrm>
            <a:off x="10372607" y="1059704"/>
            <a:ext cx="1367136" cy="830997"/>
          </a:xfrm>
          <a:prstGeom prst="rect">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Engage SAP AE/GAD,</a:t>
            </a:r>
            <a:b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CBG</a:t>
            </a:r>
          </a:p>
        </p:txBody>
      </p:sp>
      <p:sp>
        <p:nvSpPr>
          <p:cNvPr id="17" name="TextBox 16">
            <a:extLst>
              <a:ext uri="{FF2B5EF4-FFF2-40B4-BE49-F238E27FC236}">
                <a16:creationId xmlns:a16="http://schemas.microsoft.com/office/drawing/2014/main" xmlns="" id="{82BD804A-BE63-4ADE-B467-EC2D45F88D83}"/>
              </a:ext>
            </a:extLst>
          </p:cNvPr>
          <p:cNvSpPr txBox="1"/>
          <p:nvPr/>
        </p:nvSpPr>
        <p:spPr>
          <a:xfrm>
            <a:off x="4746250" y="1073963"/>
            <a:ext cx="1228515" cy="830997"/>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MDR/RSE:</a:t>
            </a:r>
            <a:r>
              <a:rPr kumimoji="0" lang="en-US" sz="18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
            </a:r>
            <a:br>
              <a:rPr kumimoji="0" lang="en-US" sz="18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8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Gather Intelligence</a:t>
            </a:r>
          </a:p>
        </p:txBody>
      </p:sp>
      <p:sp>
        <p:nvSpPr>
          <p:cNvPr id="20" name="TextBox 19">
            <a:extLst>
              <a:ext uri="{FF2B5EF4-FFF2-40B4-BE49-F238E27FC236}">
                <a16:creationId xmlns:a16="http://schemas.microsoft.com/office/drawing/2014/main" xmlns="" id="{B790CA93-6E7D-41E6-BDDC-052C44249EBB}"/>
              </a:ext>
            </a:extLst>
          </p:cNvPr>
          <p:cNvSpPr txBox="1"/>
          <p:nvPr/>
        </p:nvSpPr>
        <p:spPr>
          <a:xfrm>
            <a:off x="8204141" y="1012804"/>
            <a:ext cx="468666" cy="830997"/>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5400" b="1" i="0" u="none" strike="noStrike" kern="0" cap="none" spc="0" normalizeH="0" baseline="0" noProof="0">
                <a:ln>
                  <a:noFill/>
                </a:ln>
                <a:solidFill>
                  <a:srgbClr val="666666"/>
                </a:solidFill>
                <a:effectLst/>
                <a:uLnTx/>
                <a:uFillTx/>
                <a:latin typeface="Arial"/>
                <a:ea typeface="Arial Unicode MS" pitchFamily="34" charset="-128"/>
                <a:cs typeface="Arial Unicode MS" pitchFamily="34" charset="-128"/>
              </a:rPr>
              <a:t>+</a:t>
            </a:r>
          </a:p>
        </p:txBody>
      </p:sp>
      <p:sp>
        <p:nvSpPr>
          <p:cNvPr id="21" name="TextBox 20">
            <a:extLst>
              <a:ext uri="{FF2B5EF4-FFF2-40B4-BE49-F238E27FC236}">
                <a16:creationId xmlns:a16="http://schemas.microsoft.com/office/drawing/2014/main" xmlns="" id="{24D8B5BD-7769-4071-BA20-592A98723836}"/>
              </a:ext>
            </a:extLst>
          </p:cNvPr>
          <p:cNvSpPr txBox="1"/>
          <p:nvPr/>
        </p:nvSpPr>
        <p:spPr>
          <a:xfrm>
            <a:off x="9852254" y="1012803"/>
            <a:ext cx="501670" cy="830997"/>
          </a:xfrm>
          <a:prstGeom prst="rect">
            <a:avLst/>
          </a:prstGeom>
          <a:noFill/>
        </p:spPr>
        <p:txBody>
          <a:bodyPr wrap="square" lIns="0" tIns="0" rIns="0" bIns="0" rtlCol="0">
            <a:spAutoFit/>
          </a:bodyPr>
          <a:lstStyle/>
          <a:p>
            <a:pPr marL="0" marR="0" lvl="0" indent="0" algn="l"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5400" b="1" i="0" u="none" strike="noStrike" kern="0" cap="none" spc="0" normalizeH="0" baseline="0" noProof="0">
                <a:ln>
                  <a:noFill/>
                </a:ln>
                <a:solidFill>
                  <a:srgbClr val="666666"/>
                </a:solidFill>
                <a:effectLst/>
                <a:uLnTx/>
                <a:uFillTx/>
                <a:latin typeface="Arial"/>
                <a:ea typeface="Arial Unicode MS" pitchFamily="34" charset="-128"/>
                <a:cs typeface="Arial Unicode MS" pitchFamily="34" charset="-128"/>
              </a:rPr>
              <a:t>+</a:t>
            </a:r>
          </a:p>
        </p:txBody>
      </p:sp>
      <p:sp>
        <p:nvSpPr>
          <p:cNvPr id="25" name="Arrow: Chevron 24">
            <a:extLst>
              <a:ext uri="{FF2B5EF4-FFF2-40B4-BE49-F238E27FC236}">
                <a16:creationId xmlns:a16="http://schemas.microsoft.com/office/drawing/2014/main" xmlns="" id="{3DA102B7-04CA-4D78-BD4D-5AA96A4261D4}"/>
              </a:ext>
            </a:extLst>
          </p:cNvPr>
          <p:cNvSpPr/>
          <p:nvPr/>
        </p:nvSpPr>
        <p:spPr bwMode="gray">
          <a:xfrm>
            <a:off x="5952746" y="1059704"/>
            <a:ext cx="598295" cy="830997"/>
          </a:xfrm>
          <a:prstGeom prst="chevron">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000000"/>
              </a:solidFill>
              <a:effectLst/>
              <a:uLnTx/>
              <a:uFillTx/>
              <a:latin typeface="Arial"/>
              <a:ea typeface="Arial Unicode MS" pitchFamily="34" charset="-128"/>
              <a:cs typeface="Arial Unicode MS" pitchFamily="34" charset="-128"/>
            </a:endParaRPr>
          </a:p>
        </p:txBody>
      </p:sp>
      <p:sp>
        <p:nvSpPr>
          <p:cNvPr id="26" name="Arrow: Chevron 25">
            <a:extLst>
              <a:ext uri="{FF2B5EF4-FFF2-40B4-BE49-F238E27FC236}">
                <a16:creationId xmlns:a16="http://schemas.microsoft.com/office/drawing/2014/main" xmlns="" id="{C7A107A0-0CA8-4D34-A6B8-83F445B875C0}"/>
              </a:ext>
            </a:extLst>
          </p:cNvPr>
          <p:cNvSpPr/>
          <p:nvPr/>
        </p:nvSpPr>
        <p:spPr bwMode="gray">
          <a:xfrm>
            <a:off x="1902641" y="2836599"/>
            <a:ext cx="606350" cy="830997"/>
          </a:xfrm>
          <a:prstGeom prst="chevron">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000000"/>
              </a:solidFill>
              <a:effectLst/>
              <a:uLnTx/>
              <a:uFillTx/>
              <a:latin typeface="Arial"/>
              <a:ea typeface="Arial Unicode MS" pitchFamily="34" charset="-128"/>
              <a:cs typeface="Arial Unicode MS" pitchFamily="34" charset="-128"/>
            </a:endParaRPr>
          </a:p>
        </p:txBody>
      </p:sp>
      <p:sp>
        <p:nvSpPr>
          <p:cNvPr id="29" name="TextBox 28">
            <a:extLst>
              <a:ext uri="{FF2B5EF4-FFF2-40B4-BE49-F238E27FC236}">
                <a16:creationId xmlns:a16="http://schemas.microsoft.com/office/drawing/2014/main" xmlns="" id="{FD8D3F0D-F5CA-4EFD-BB48-75A58B51FF8C}"/>
              </a:ext>
            </a:extLst>
          </p:cNvPr>
          <p:cNvSpPr txBox="1"/>
          <p:nvPr/>
        </p:nvSpPr>
        <p:spPr>
          <a:xfrm>
            <a:off x="3179157" y="2588339"/>
            <a:ext cx="1376153" cy="215444"/>
          </a:xfrm>
          <a:prstGeom prst="rect">
            <a:avLst/>
          </a:prstGeom>
          <a:noFill/>
        </p:spPr>
        <p:txBody>
          <a:bodyPr wrap="square" lIns="0" tIns="0" rIns="0" bIns="0" rtlCol="0">
            <a:spAutoFit/>
          </a:bodyPr>
          <a:lstStyle/>
          <a:p>
            <a:pPr marL="0" marR="0" lvl="3" indent="0" algn="ctr" defTabSz="914400" rtl="0" eaLnBrk="1" fontAlgn="auto" latinLnBrk="0" hangingPunct="1">
              <a:lnSpc>
                <a:spcPct val="100000"/>
              </a:lnSpc>
              <a:spcBef>
                <a:spcPts val="0"/>
              </a:spcBef>
              <a:spcAft>
                <a:spcPts val="0"/>
              </a:spcAft>
              <a:buClrTx/>
              <a:buSzTx/>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GLOBAL</a:t>
            </a:r>
          </a:p>
        </p:txBody>
      </p:sp>
      <p:sp>
        <p:nvSpPr>
          <p:cNvPr id="30" name="TextBox 29">
            <a:extLst>
              <a:ext uri="{FF2B5EF4-FFF2-40B4-BE49-F238E27FC236}">
                <a16:creationId xmlns:a16="http://schemas.microsoft.com/office/drawing/2014/main" xmlns="" id="{CA2BFAD0-AF73-4892-9E3A-307078D9EDFE}"/>
              </a:ext>
            </a:extLst>
          </p:cNvPr>
          <p:cNvSpPr txBox="1"/>
          <p:nvPr/>
        </p:nvSpPr>
        <p:spPr>
          <a:xfrm>
            <a:off x="6125834" y="2587751"/>
            <a:ext cx="1376153" cy="215444"/>
          </a:xfrm>
          <a:prstGeom prst="rect">
            <a:avLst/>
          </a:prstGeom>
          <a:noFill/>
        </p:spPr>
        <p:txBody>
          <a:bodyPr wrap="square" lIns="0" tIns="0" rIns="0" bIns="0" rtlCol="0">
            <a:spAutoFit/>
          </a:bodyPr>
          <a:lstStyle/>
          <a:p>
            <a:pPr marL="0" marR="0" lvl="3" indent="0" algn="ctr" defTabSz="914400" rtl="0" eaLnBrk="1" fontAlgn="auto" latinLnBrk="0" hangingPunct="1">
              <a:lnSpc>
                <a:spcPct val="100000"/>
              </a:lnSpc>
              <a:spcBef>
                <a:spcPts val="0"/>
              </a:spcBef>
              <a:spcAft>
                <a:spcPts val="0"/>
              </a:spcAft>
              <a:buClrTx/>
              <a:buSzTx/>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INNOVATION</a:t>
            </a:r>
          </a:p>
        </p:txBody>
      </p:sp>
      <p:sp>
        <p:nvSpPr>
          <p:cNvPr id="31" name="TextBox 30">
            <a:extLst>
              <a:ext uri="{FF2B5EF4-FFF2-40B4-BE49-F238E27FC236}">
                <a16:creationId xmlns:a16="http://schemas.microsoft.com/office/drawing/2014/main" xmlns="" id="{764F00C5-1325-4FFC-B3A3-EA37BAF6AF46}"/>
              </a:ext>
            </a:extLst>
          </p:cNvPr>
          <p:cNvSpPr txBox="1"/>
          <p:nvPr/>
        </p:nvSpPr>
        <p:spPr>
          <a:xfrm>
            <a:off x="9230450" y="2598482"/>
            <a:ext cx="1376153" cy="215444"/>
          </a:xfrm>
          <a:prstGeom prst="rect">
            <a:avLst/>
          </a:prstGeom>
          <a:noFill/>
        </p:spPr>
        <p:txBody>
          <a:bodyPr wrap="square" lIns="0" tIns="0" rIns="0" bIns="0" rtlCol="0">
            <a:spAutoFit/>
          </a:bodyPr>
          <a:lstStyle/>
          <a:p>
            <a:pPr marL="0" marR="0" lvl="3" indent="0" algn="ctr" defTabSz="914400" rtl="0" eaLnBrk="1" fontAlgn="auto" latinLnBrk="0" hangingPunct="1">
              <a:lnSpc>
                <a:spcPct val="100000"/>
              </a:lnSpc>
              <a:spcBef>
                <a:spcPts val="0"/>
              </a:spcBef>
              <a:spcAft>
                <a:spcPts val="0"/>
              </a:spcAft>
              <a:buClrTx/>
              <a:buSzTx/>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PEOPLE</a:t>
            </a:r>
          </a:p>
        </p:txBody>
      </p:sp>
      <p:sp>
        <p:nvSpPr>
          <p:cNvPr id="33" name="Rectangle 32">
            <a:extLst>
              <a:ext uri="{FF2B5EF4-FFF2-40B4-BE49-F238E27FC236}">
                <a16:creationId xmlns:a16="http://schemas.microsoft.com/office/drawing/2014/main" xmlns="" id="{3CBDE8BE-9DDD-44FF-8B46-762E9C6CFCFA}"/>
              </a:ext>
            </a:extLst>
          </p:cNvPr>
          <p:cNvSpPr/>
          <p:nvPr/>
        </p:nvSpPr>
        <p:spPr>
          <a:xfrm>
            <a:off x="2562395" y="6312362"/>
            <a:ext cx="2722220" cy="253916"/>
          </a:xfrm>
          <a:prstGeom prst="rect">
            <a:avLst/>
          </a:prstGeom>
        </p:spPr>
        <p:txBody>
          <a:bodyPr wrap="none">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000000"/>
                </a:solidFill>
                <a:effectLst/>
                <a:uLnTx/>
                <a:uFillTx/>
                <a:latin typeface="Arial"/>
                <a:ea typeface="+mn-ea"/>
                <a:cs typeface="+mn-cs"/>
                <a:hlinkClick r:id="rId5"/>
              </a:rPr>
              <a:t>HIGHSPOT: GROWTH DIGITAL POSTER</a:t>
            </a:r>
            <a:endPar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Tree>
    <p:extLst>
      <p:ext uri="{BB962C8B-B14F-4D97-AF65-F5344CB8AC3E}">
        <p14:creationId xmlns:p14="http://schemas.microsoft.com/office/powerpoint/2010/main" val="2989962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34530A-DF77-4416-8F61-BEAAFAE8EEAC}"/>
              </a:ext>
            </a:extLst>
          </p:cNvPr>
          <p:cNvSpPr>
            <a:spLocks noGrp="1"/>
          </p:cNvSpPr>
          <p:nvPr>
            <p:ph type="title"/>
          </p:nvPr>
        </p:nvSpPr>
        <p:spPr/>
        <p:txBody>
          <a:bodyPr/>
          <a:lstStyle/>
          <a:p>
            <a:r>
              <a:rPr lang="en-US"/>
              <a:t>Align to Sales Business Plan at Stage 10%</a:t>
            </a:r>
          </a:p>
        </p:txBody>
      </p:sp>
      <p:sp>
        <p:nvSpPr>
          <p:cNvPr id="18" name="TextBox 17">
            <a:extLst>
              <a:ext uri="{FF2B5EF4-FFF2-40B4-BE49-F238E27FC236}">
                <a16:creationId xmlns:a16="http://schemas.microsoft.com/office/drawing/2014/main" xmlns="" id="{8ECA1E86-9F5A-4076-B682-ADECB1E45D02}"/>
              </a:ext>
            </a:extLst>
          </p:cNvPr>
          <p:cNvSpPr txBox="1"/>
          <p:nvPr/>
        </p:nvSpPr>
        <p:spPr>
          <a:xfrm>
            <a:off x="478488" y="3217435"/>
            <a:ext cx="1497436" cy="3231654"/>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RSE Strategy:</a:t>
            </a:r>
            <a: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
            </a:r>
            <a:b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br>
            <a:r>
              <a:rPr kumimoji="0" lang="en-US" sz="2100" b="0" i="0" u="none" strike="noStrike" kern="1200" cap="none" spc="0" normalizeH="0" baseline="0" noProof="0">
                <a:ln>
                  <a:noFill/>
                </a:ln>
                <a:solidFill>
                  <a:srgbClr val="FFFFFF"/>
                </a:solidFill>
                <a:effectLst/>
                <a:uLnTx/>
                <a:uFillTx/>
                <a:latin typeface="Arial"/>
                <a:ea typeface="+mn-ea"/>
                <a:cs typeface="+mn-cs"/>
              </a:rPr>
              <a:t>Convey urgency of the T&amp;E project, tie to larger transformation initiative</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16" name="TextBox 15">
            <a:extLst>
              <a:ext uri="{FF2B5EF4-FFF2-40B4-BE49-F238E27FC236}">
                <a16:creationId xmlns:a16="http://schemas.microsoft.com/office/drawing/2014/main" xmlns="" id="{1B7798A4-435E-47FA-B4C6-C2CD5F61F01A}"/>
              </a:ext>
            </a:extLst>
          </p:cNvPr>
          <p:cNvSpPr txBox="1"/>
          <p:nvPr/>
        </p:nvSpPr>
        <p:spPr>
          <a:xfrm>
            <a:off x="5419081" y="4912926"/>
            <a:ext cx="3007332" cy="1400383"/>
          </a:xfrm>
          <a:prstGeom prst="rect">
            <a:avLst/>
          </a:prstGeom>
          <a:noFill/>
        </p:spPr>
        <p:txBody>
          <a:bodyPr wrap="square" lIns="0" tIns="0" rIns="0" bIns="0" rtlCol="0" anchor="t">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People interactive showing a day in the life of traveling employees:</a:t>
            </a:r>
          </a:p>
          <a:p>
            <a:pPr marL="285750" marR="0" lvl="0" indent="-285750"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T&amp;E is an impactful way to improve the employee experience as part of the overall people initiative </a:t>
            </a:r>
            <a:r>
              <a:rPr kumimoji="0" lang="en-US" sz="1400" b="0" i="1" u="none" strike="noStrike" kern="1200" cap="none" spc="0" normalizeH="0" baseline="0" noProof="0">
                <a:ln>
                  <a:noFill/>
                </a:ln>
                <a:solidFill>
                  <a:srgbClr val="FFFFFF"/>
                </a:solidFill>
                <a:effectLst/>
                <a:uLnTx/>
                <a:uFillTx/>
                <a:latin typeface="Arial"/>
                <a:ea typeface="+mn-ea"/>
                <a:cs typeface="+mn-cs"/>
              </a:rPr>
              <a:t>(Coming Soon)</a:t>
            </a:r>
            <a:endParaRPr kumimoji="0" lang="en-US" sz="1400" b="0" i="1" u="none" strike="noStrike" kern="1200" cap="none" spc="0" normalizeH="0" baseline="0" noProof="0">
              <a:ln>
                <a:noFill/>
              </a:ln>
              <a:solidFill>
                <a:srgbClr val="FFFFFF"/>
              </a:solidFill>
              <a:effectLst/>
              <a:uLnTx/>
              <a:uFillTx/>
              <a:latin typeface="Arial"/>
              <a:ea typeface="+mn-ea"/>
              <a:cs typeface="Arial"/>
              <a:hlinkClick r:id="rId3"/>
            </a:endParaRPr>
          </a:p>
        </p:txBody>
      </p:sp>
      <p:sp>
        <p:nvSpPr>
          <p:cNvPr id="23" name="TextBox 22">
            <a:extLst>
              <a:ext uri="{FF2B5EF4-FFF2-40B4-BE49-F238E27FC236}">
                <a16:creationId xmlns:a16="http://schemas.microsoft.com/office/drawing/2014/main" xmlns="" id="{3EF53E3C-3B8A-495A-BBAA-4F50B355ADC3}"/>
              </a:ext>
            </a:extLst>
          </p:cNvPr>
          <p:cNvSpPr txBox="1"/>
          <p:nvPr/>
        </p:nvSpPr>
        <p:spPr>
          <a:xfrm>
            <a:off x="2452827" y="4912926"/>
            <a:ext cx="2729421" cy="1400383"/>
          </a:xfrm>
          <a:prstGeom prst="rect">
            <a:avLst/>
          </a:prstGeom>
          <a:noFill/>
        </p:spPr>
        <p:txBody>
          <a:bodyPr wrap="square" lIns="0" tIns="0" rIns="0" bIns="0" rtlCol="0" anchor="t">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Globe interactive showing compliance risks </a:t>
            </a:r>
          </a:p>
          <a:p>
            <a:pPr marL="285750" marR="0" lvl="0" indent="-285750"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Centralizing T&amp;E can mitigate these risks as the company expands globally </a:t>
            </a:r>
            <a:r>
              <a:rPr kumimoji="0" lang="en-US" sz="1400" b="0" i="0" u="none" strike="noStrike" kern="0" cap="none" spc="0" normalizeH="0" baseline="0" noProof="0">
                <a:ln>
                  <a:noFill/>
                </a:ln>
                <a:solidFill>
                  <a:srgbClr val="FFFFFF"/>
                </a:solidFill>
                <a:effectLst/>
                <a:uLnTx/>
                <a:uFillTx/>
                <a:latin typeface="Arial"/>
                <a:ea typeface="Arial Unicode MS"/>
                <a:cs typeface="Arial Unicode MS"/>
              </a:rPr>
              <a:t>(</a:t>
            </a:r>
            <a:r>
              <a:rPr kumimoji="0" lang="en-US" sz="1400" b="0" i="1" u="none" strike="noStrike" kern="0" cap="none" spc="0" normalizeH="0" baseline="0" noProof="0">
                <a:ln>
                  <a:noFill/>
                </a:ln>
                <a:solidFill>
                  <a:srgbClr val="FFFFFF"/>
                </a:solidFill>
                <a:effectLst/>
                <a:uLnTx/>
                <a:uFillTx/>
                <a:latin typeface="Arial"/>
                <a:ea typeface="Arial Unicode MS"/>
                <a:cs typeface="Arial Unicode MS"/>
              </a:rPr>
              <a:t>Coming Soon)</a:t>
            </a:r>
            <a:endParaRPr kumimoji="0" lang="en-US" sz="1400" b="0" i="1"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hlinkClick r:id="rId4"/>
            </a:endParaRPr>
          </a:p>
        </p:txBody>
      </p:sp>
      <p:sp>
        <p:nvSpPr>
          <p:cNvPr id="24" name="TextBox 23">
            <a:extLst>
              <a:ext uri="{FF2B5EF4-FFF2-40B4-BE49-F238E27FC236}">
                <a16:creationId xmlns:a16="http://schemas.microsoft.com/office/drawing/2014/main" xmlns="" id="{45E460DE-B7E3-4614-A11F-0BDC41B742CC}"/>
              </a:ext>
            </a:extLst>
          </p:cNvPr>
          <p:cNvSpPr txBox="1"/>
          <p:nvPr/>
        </p:nvSpPr>
        <p:spPr>
          <a:xfrm>
            <a:off x="8423207" y="4933332"/>
            <a:ext cx="3250761" cy="969496"/>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Talking AI showing the power of SAP Concur AI</a:t>
            </a:r>
          </a:p>
          <a:p>
            <a:pPr marL="285750" marR="0" lvl="0" indent="-285750"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Examples of time and cost savings to reinforce digital initiative</a:t>
            </a:r>
            <a:endParaRPr kumimoji="0" lang="en-US" sz="1400" b="0" i="0" u="none" strike="noStrike" kern="0" cap="none" spc="0" normalizeH="0" baseline="0" noProof="0">
              <a:ln>
                <a:noFill/>
              </a:ln>
              <a:solidFill>
                <a:srgbClr val="FFFFFF"/>
              </a:solidFill>
              <a:effectLst/>
              <a:highlight>
                <a:srgbClr val="FFFF00"/>
              </a:highlight>
              <a:uLnTx/>
              <a:uFillTx/>
              <a:latin typeface="Arial"/>
              <a:ea typeface="Arial Unicode MS" pitchFamily="34" charset="-128"/>
              <a:cs typeface="Arial Unicode MS" pitchFamily="34" charset="-128"/>
            </a:endParaRPr>
          </a:p>
        </p:txBody>
      </p:sp>
      <p:sp>
        <p:nvSpPr>
          <p:cNvPr id="26" name="Arrow: Chevron 25">
            <a:extLst>
              <a:ext uri="{FF2B5EF4-FFF2-40B4-BE49-F238E27FC236}">
                <a16:creationId xmlns:a16="http://schemas.microsoft.com/office/drawing/2014/main" xmlns="" id="{C7A107A0-0CA8-4D34-A6B8-83F445B875C0}"/>
              </a:ext>
            </a:extLst>
          </p:cNvPr>
          <p:cNvSpPr/>
          <p:nvPr/>
        </p:nvSpPr>
        <p:spPr bwMode="gray">
          <a:xfrm>
            <a:off x="1939431" y="3323621"/>
            <a:ext cx="606350" cy="830997"/>
          </a:xfrm>
          <a:prstGeom prst="chevron">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pic>
        <p:nvPicPr>
          <p:cNvPr id="28" name="Picture 27">
            <a:extLst>
              <a:ext uri="{FF2B5EF4-FFF2-40B4-BE49-F238E27FC236}">
                <a16:creationId xmlns:a16="http://schemas.microsoft.com/office/drawing/2014/main" xmlns="" id="{E6E542F8-61C0-4320-A0AC-1D4355F753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63205" y="3072939"/>
            <a:ext cx="1686041" cy="1726161"/>
          </a:xfrm>
          <a:prstGeom prst="rect">
            <a:avLst/>
          </a:prstGeom>
          <a:ln>
            <a:solidFill>
              <a:schemeClr val="tx1"/>
            </a:solidFill>
          </a:ln>
        </p:spPr>
      </p:pic>
      <p:pic>
        <p:nvPicPr>
          <p:cNvPr id="19" name="Picture 18">
            <a:extLst>
              <a:ext uri="{FF2B5EF4-FFF2-40B4-BE49-F238E27FC236}">
                <a16:creationId xmlns:a16="http://schemas.microsoft.com/office/drawing/2014/main" xmlns="" id="{C5CE5090-5FA3-4396-A85D-96BBF528819E}"/>
              </a:ext>
            </a:extLst>
          </p:cNvPr>
          <p:cNvPicPr>
            <a:picLocks noChangeAspect="1"/>
          </p:cNvPicPr>
          <p:nvPr/>
        </p:nvPicPr>
        <p:blipFill>
          <a:blip r:embed="rId6"/>
          <a:stretch>
            <a:fillRect/>
          </a:stretch>
        </p:blipFill>
        <p:spPr>
          <a:xfrm>
            <a:off x="8459527" y="3235026"/>
            <a:ext cx="2591173" cy="1401987"/>
          </a:xfrm>
          <a:prstGeom prst="rect">
            <a:avLst/>
          </a:prstGeom>
          <a:ln>
            <a:solidFill>
              <a:schemeClr val="tx1"/>
            </a:solidFill>
          </a:ln>
        </p:spPr>
      </p:pic>
      <p:grpSp>
        <p:nvGrpSpPr>
          <p:cNvPr id="4" name="Group 3">
            <a:extLst>
              <a:ext uri="{FF2B5EF4-FFF2-40B4-BE49-F238E27FC236}">
                <a16:creationId xmlns:a16="http://schemas.microsoft.com/office/drawing/2014/main" xmlns="" id="{5CD621D1-9325-48ED-A297-583822A57358}"/>
              </a:ext>
            </a:extLst>
          </p:cNvPr>
          <p:cNvGrpSpPr/>
          <p:nvPr/>
        </p:nvGrpSpPr>
        <p:grpSpPr>
          <a:xfrm>
            <a:off x="4652825" y="1012666"/>
            <a:ext cx="7540762" cy="1276340"/>
            <a:chOff x="4651238" y="1012801"/>
            <a:chExt cx="7540762" cy="1033882"/>
          </a:xfrm>
        </p:grpSpPr>
        <p:sp>
          <p:nvSpPr>
            <p:cNvPr id="41" name="Rectangle 40">
              <a:extLst>
                <a:ext uri="{FF2B5EF4-FFF2-40B4-BE49-F238E27FC236}">
                  <a16:creationId xmlns:a16="http://schemas.microsoft.com/office/drawing/2014/main" xmlns="" id="{EE7F3073-E62C-4B77-B821-9782485B5829}"/>
                </a:ext>
              </a:extLst>
            </p:cNvPr>
            <p:cNvSpPr/>
            <p:nvPr/>
          </p:nvSpPr>
          <p:spPr bwMode="gray">
            <a:xfrm>
              <a:off x="4651238" y="1012801"/>
              <a:ext cx="7540762" cy="1033882"/>
            </a:xfrm>
            <a:prstGeom prst="rect">
              <a:avLst/>
            </a:prstGeom>
            <a:solidFill>
              <a:schemeClr val="accent1">
                <a:lumMod val="20000"/>
                <a:lumOff val="80000"/>
              </a:schemeClr>
            </a:solidFill>
            <a:ln w="6350" algn="ctr">
              <a:noFill/>
              <a:miter lim="800000"/>
              <a:headEnd/>
              <a:tailEnd/>
            </a:ln>
          </p:spPr>
          <p:txBody>
            <a:bodyPr lIns="89954" tIns="71962" rIns="89954" bIns="71962" rtlCol="0" anchor="ctr"/>
            <a:lstStyle/>
            <a:p>
              <a:pPr marL="0" marR="0" lvl="0" indent="0" algn="ctr" defTabSz="913852" rtl="0" eaLnBrk="1" fontAlgn="base" latinLnBrk="0" hangingPunct="1">
                <a:lnSpc>
                  <a:spcPct val="100000"/>
                </a:lnSpc>
                <a:spcBef>
                  <a:spcPct val="50000"/>
                </a:spcBef>
                <a:spcAft>
                  <a:spcPct val="0"/>
                </a:spcAft>
                <a:buClr>
                  <a:srgbClr val="F0AB00"/>
                </a:buClr>
                <a:buSzPct val="80000"/>
                <a:buFontTx/>
                <a:buNone/>
                <a:tabLst/>
                <a:defRPr/>
              </a:pPr>
              <a:endParaRPr kumimoji="0" lang="en-US" sz="1798" b="0" i="0" u="none" strike="noStrike" kern="0" cap="none" spc="0" normalizeH="0" baseline="0" noProof="0" err="1">
                <a:ln>
                  <a:noFill/>
                </a:ln>
                <a:solidFill>
                  <a:srgbClr val="000000"/>
                </a:solidFill>
                <a:effectLst/>
                <a:uLnTx/>
                <a:uFillTx/>
                <a:latin typeface="Arial"/>
                <a:ea typeface="Arial Unicode MS" pitchFamily="34" charset="-128"/>
                <a:cs typeface="Arial Unicode MS" pitchFamily="34" charset="-128"/>
              </a:endParaRPr>
            </a:p>
          </p:txBody>
        </p:sp>
        <p:sp>
          <p:nvSpPr>
            <p:cNvPr id="42" name="Rectangle 41">
              <a:extLst>
                <a:ext uri="{FF2B5EF4-FFF2-40B4-BE49-F238E27FC236}">
                  <a16:creationId xmlns:a16="http://schemas.microsoft.com/office/drawing/2014/main" xmlns="" id="{0A2B9132-CC51-4665-8868-378A5911DEB6}"/>
                </a:ext>
              </a:extLst>
            </p:cNvPr>
            <p:cNvSpPr/>
            <p:nvPr/>
          </p:nvSpPr>
          <p:spPr bwMode="gray">
            <a:xfrm>
              <a:off x="6699946" y="1059703"/>
              <a:ext cx="1367136" cy="830997"/>
            </a:xfrm>
            <a:prstGeom prst="rect">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Monitor Demandbase conversion alerts</a:t>
              </a:r>
            </a:p>
          </p:txBody>
        </p:sp>
        <p:sp>
          <p:nvSpPr>
            <p:cNvPr id="43" name="Rectangle 42">
              <a:extLst>
                <a:ext uri="{FF2B5EF4-FFF2-40B4-BE49-F238E27FC236}">
                  <a16:creationId xmlns:a16="http://schemas.microsoft.com/office/drawing/2014/main" xmlns="" id="{82D14497-B937-4D7F-BA60-7F26EABA42E4}"/>
                </a:ext>
              </a:extLst>
            </p:cNvPr>
            <p:cNvSpPr/>
            <p:nvPr/>
          </p:nvSpPr>
          <p:spPr bwMode="gray">
            <a:xfrm>
              <a:off x="8673331" y="1059703"/>
              <a:ext cx="1010640" cy="830997"/>
            </a:xfrm>
            <a:prstGeom prst="rect">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6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Monitor LinkedIn</a:t>
              </a:r>
            </a:p>
          </p:txBody>
        </p:sp>
        <p:sp>
          <p:nvSpPr>
            <p:cNvPr id="44" name="Rectangle 43">
              <a:extLst>
                <a:ext uri="{FF2B5EF4-FFF2-40B4-BE49-F238E27FC236}">
                  <a16:creationId xmlns:a16="http://schemas.microsoft.com/office/drawing/2014/main" xmlns="" id="{79E747E0-541C-4116-A63B-B1B52A0A1B0C}"/>
                </a:ext>
              </a:extLst>
            </p:cNvPr>
            <p:cNvSpPr/>
            <p:nvPr/>
          </p:nvSpPr>
          <p:spPr bwMode="gray">
            <a:xfrm>
              <a:off x="10371020" y="1059703"/>
              <a:ext cx="1367136" cy="830997"/>
            </a:xfrm>
            <a:prstGeom prst="rect">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Engage SAP AE/GAD,</a:t>
              </a:r>
              <a:b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CBG</a:t>
              </a:r>
            </a:p>
          </p:txBody>
        </p:sp>
        <p:sp>
          <p:nvSpPr>
            <p:cNvPr id="45" name="TextBox 44">
              <a:extLst>
                <a:ext uri="{FF2B5EF4-FFF2-40B4-BE49-F238E27FC236}">
                  <a16:creationId xmlns:a16="http://schemas.microsoft.com/office/drawing/2014/main" xmlns="" id="{9458992B-5D4C-4C33-A71C-77F9E4604426}"/>
                </a:ext>
              </a:extLst>
            </p:cNvPr>
            <p:cNvSpPr txBox="1"/>
            <p:nvPr/>
          </p:nvSpPr>
          <p:spPr>
            <a:xfrm>
              <a:off x="4744662" y="1073962"/>
              <a:ext cx="1362106" cy="69806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MDR/RSE:</a:t>
              </a:r>
              <a:r>
                <a:rPr kumimoji="0" lang="en-US" sz="16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
              </a:r>
              <a:br>
                <a:rPr kumimoji="0" lang="en-US" sz="16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r>
                <a:rPr kumimoji="0" lang="en-US" sz="20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Gather Intelligence</a:t>
              </a:r>
              <a:endParaRPr kumimoji="0" lang="en-US" sz="16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46" name="TextBox 45">
              <a:extLst>
                <a:ext uri="{FF2B5EF4-FFF2-40B4-BE49-F238E27FC236}">
                  <a16:creationId xmlns:a16="http://schemas.microsoft.com/office/drawing/2014/main" xmlns="" id="{3D3D8598-4CD4-484A-8129-85383243569A}"/>
                </a:ext>
              </a:extLst>
            </p:cNvPr>
            <p:cNvSpPr txBox="1"/>
            <p:nvPr/>
          </p:nvSpPr>
          <p:spPr>
            <a:xfrm>
              <a:off x="8202554" y="1012803"/>
              <a:ext cx="468666" cy="67313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5400" b="1" i="0" u="none" strike="noStrike" kern="0" cap="none" spc="0" normalizeH="0" baseline="0" noProof="0">
                  <a:ln>
                    <a:noFill/>
                  </a:ln>
                  <a:solidFill>
                    <a:srgbClr val="666666"/>
                  </a:solidFill>
                  <a:effectLst/>
                  <a:uLnTx/>
                  <a:uFillTx/>
                  <a:latin typeface="Arial"/>
                  <a:ea typeface="Arial Unicode MS" pitchFamily="34" charset="-128"/>
                  <a:cs typeface="Arial Unicode MS" pitchFamily="34" charset="-128"/>
                </a:rPr>
                <a:t>+</a:t>
              </a:r>
            </a:p>
          </p:txBody>
        </p:sp>
        <p:sp>
          <p:nvSpPr>
            <p:cNvPr id="47" name="TextBox 46">
              <a:extLst>
                <a:ext uri="{FF2B5EF4-FFF2-40B4-BE49-F238E27FC236}">
                  <a16:creationId xmlns:a16="http://schemas.microsoft.com/office/drawing/2014/main" xmlns="" id="{B007329B-CA6E-4896-9FD6-43AC12EBF72F}"/>
                </a:ext>
              </a:extLst>
            </p:cNvPr>
            <p:cNvSpPr txBox="1"/>
            <p:nvPr/>
          </p:nvSpPr>
          <p:spPr>
            <a:xfrm>
              <a:off x="9850667" y="1012802"/>
              <a:ext cx="501670" cy="67313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5400" b="1" i="0" u="none" strike="noStrike" kern="0" cap="none" spc="0" normalizeH="0" baseline="0" noProof="0">
                  <a:ln>
                    <a:noFill/>
                  </a:ln>
                  <a:solidFill>
                    <a:srgbClr val="666666"/>
                  </a:solidFill>
                  <a:effectLst/>
                  <a:uLnTx/>
                  <a:uFillTx/>
                  <a:latin typeface="Arial"/>
                  <a:ea typeface="Arial Unicode MS" pitchFamily="34" charset="-128"/>
                  <a:cs typeface="Arial Unicode MS" pitchFamily="34" charset="-128"/>
                </a:rPr>
                <a:t>+</a:t>
              </a:r>
            </a:p>
          </p:txBody>
        </p:sp>
        <p:sp>
          <p:nvSpPr>
            <p:cNvPr id="48" name="Arrow: Chevron 47">
              <a:extLst>
                <a:ext uri="{FF2B5EF4-FFF2-40B4-BE49-F238E27FC236}">
                  <a16:creationId xmlns:a16="http://schemas.microsoft.com/office/drawing/2014/main" xmlns="" id="{0683E709-E4B8-4AF5-8CBB-8FCDF242D3B7}"/>
                </a:ext>
              </a:extLst>
            </p:cNvPr>
            <p:cNvSpPr/>
            <p:nvPr/>
          </p:nvSpPr>
          <p:spPr bwMode="gray">
            <a:xfrm>
              <a:off x="5951158" y="1059703"/>
              <a:ext cx="598295" cy="830997"/>
            </a:xfrm>
            <a:prstGeom prst="chevron">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grpSp>
      <p:sp>
        <p:nvSpPr>
          <p:cNvPr id="3" name="Content Placeholder 2">
            <a:extLst>
              <a:ext uri="{FF2B5EF4-FFF2-40B4-BE49-F238E27FC236}">
                <a16:creationId xmlns:a16="http://schemas.microsoft.com/office/drawing/2014/main" xmlns="" id="{DCECC2C7-7D20-4885-A6D7-143FF33F23EC}"/>
              </a:ext>
            </a:extLst>
          </p:cNvPr>
          <p:cNvSpPr>
            <a:spLocks noGrp="1"/>
          </p:cNvSpPr>
          <p:nvPr>
            <p:ph type="body" sz="quarter" idx="10"/>
          </p:nvPr>
        </p:nvSpPr>
        <p:spPr>
          <a:xfrm>
            <a:off x="508677" y="1115706"/>
            <a:ext cx="3946577" cy="1177258"/>
          </a:xfrm>
        </p:spPr>
        <p:txBody>
          <a:bodyPr>
            <a:noAutofit/>
          </a:bodyPr>
          <a:lstStyle/>
          <a:p>
            <a:r>
              <a:rPr lang="en-US" sz="1800" b="1"/>
              <a:t>Scenario: </a:t>
            </a:r>
            <a:r>
              <a:rPr lang="en-US" sz="1800"/>
              <a:t>Active sales cycle in 1-3 quarters </a:t>
            </a:r>
            <a:br>
              <a:rPr lang="en-US" sz="1800"/>
            </a:br>
            <a:r>
              <a:rPr lang="en-US" sz="1800" b="1"/>
              <a:t>Stage: </a:t>
            </a:r>
            <a:r>
              <a:rPr lang="en-US" sz="1800"/>
              <a:t>No Oppty, MDR Working, Sales Working</a:t>
            </a:r>
          </a:p>
          <a:p>
            <a:pPr>
              <a:spcBef>
                <a:spcPts val="600"/>
              </a:spcBef>
            </a:pPr>
            <a:endParaRPr lang="en-US" sz="1600"/>
          </a:p>
        </p:txBody>
      </p:sp>
      <p:sp>
        <p:nvSpPr>
          <p:cNvPr id="30" name="TextBox 29">
            <a:extLst>
              <a:ext uri="{FF2B5EF4-FFF2-40B4-BE49-F238E27FC236}">
                <a16:creationId xmlns:a16="http://schemas.microsoft.com/office/drawing/2014/main" xmlns="" id="{1EECD282-DBC8-47DF-A2F2-847F191A62AF}"/>
              </a:ext>
            </a:extLst>
          </p:cNvPr>
          <p:cNvSpPr txBox="1"/>
          <p:nvPr/>
        </p:nvSpPr>
        <p:spPr>
          <a:xfrm>
            <a:off x="3413330" y="2855626"/>
            <a:ext cx="1376153" cy="215444"/>
          </a:xfrm>
          <a:prstGeom prst="rect">
            <a:avLst/>
          </a:prstGeom>
          <a:noFill/>
        </p:spPr>
        <p:txBody>
          <a:bodyPr wrap="square" lIns="0" tIns="0" rIns="0" bIns="0" rtlCol="0" anchor="t">
            <a:spAutoFit/>
          </a:bodyPr>
          <a:lstStyle/>
          <a:p>
            <a:pPr marL="0" marR="0" lvl="3" indent="0" algn="ctr" defTabSz="1088776" rtl="0" eaLnBrk="1" fontAlgn="auto" latinLnBrk="0" hangingPunct="1">
              <a:lnSpc>
                <a:spcPct val="100000"/>
              </a:lnSpc>
              <a:spcBef>
                <a:spcPts val="0"/>
              </a:spcBef>
              <a:spcAft>
                <a:spcPts val="0"/>
              </a:spcAft>
              <a:buClr>
                <a:srgbClr val="666666"/>
              </a:buClr>
              <a:buSzPct val="80000"/>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GLOBAL</a:t>
            </a:r>
            <a:endParaRPr kumimoji="0" lang="en-US" sz="1400" b="0" i="0" u="none" strike="noStrike" kern="1200" cap="none" spc="0" normalizeH="0" baseline="0" noProof="0">
              <a:ln>
                <a:noFill/>
              </a:ln>
              <a:solidFill>
                <a:srgbClr val="FFFFFF"/>
              </a:solidFill>
              <a:effectLst/>
              <a:uLnTx/>
              <a:uFillTx/>
              <a:latin typeface="Arial"/>
              <a:ea typeface="+mn-ea"/>
              <a:cs typeface="+mn-cs"/>
            </a:endParaRPr>
          </a:p>
        </p:txBody>
      </p:sp>
      <p:sp>
        <p:nvSpPr>
          <p:cNvPr id="31" name="TextBox 30">
            <a:extLst>
              <a:ext uri="{FF2B5EF4-FFF2-40B4-BE49-F238E27FC236}">
                <a16:creationId xmlns:a16="http://schemas.microsoft.com/office/drawing/2014/main" xmlns="" id="{621B36B6-533A-4CF1-A126-30508258EFA6}"/>
              </a:ext>
            </a:extLst>
          </p:cNvPr>
          <p:cNvSpPr txBox="1"/>
          <p:nvPr/>
        </p:nvSpPr>
        <p:spPr>
          <a:xfrm>
            <a:off x="6245754" y="2855038"/>
            <a:ext cx="1376153" cy="215444"/>
          </a:xfrm>
          <a:prstGeom prst="rect">
            <a:avLst/>
          </a:prstGeom>
          <a:noFill/>
        </p:spPr>
        <p:txBody>
          <a:bodyPr wrap="square" lIns="0" tIns="0" rIns="0" bIns="0" rtlCol="0" anchor="t">
            <a:spAutoFit/>
          </a:bodyPr>
          <a:lstStyle/>
          <a:p>
            <a:pPr marL="0" marR="0" lvl="3" indent="0" algn="ctr" defTabSz="1088776" rtl="0" eaLnBrk="1" fontAlgn="auto" latinLnBrk="0" hangingPunct="1">
              <a:lnSpc>
                <a:spcPct val="100000"/>
              </a:lnSpc>
              <a:spcBef>
                <a:spcPts val="0"/>
              </a:spcBef>
              <a:spcAft>
                <a:spcPts val="0"/>
              </a:spcAft>
              <a:buClr>
                <a:srgbClr val="666666"/>
              </a:buClr>
              <a:buSzPct val="80000"/>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a:cs typeface="Arial Unicode MS"/>
              </a:rPr>
              <a:t>PEOPLE</a:t>
            </a:r>
            <a:endParaRPr kumimoji="0" lang="en-US" sz="1400" b="0" i="0" u="none" strike="noStrike" kern="1200" cap="none" spc="0" normalizeH="0" baseline="0" noProof="0">
              <a:ln>
                <a:noFill/>
              </a:ln>
              <a:solidFill>
                <a:srgbClr val="008FD3"/>
              </a:solidFill>
              <a:effectLst/>
              <a:uLnTx/>
              <a:uFillTx/>
              <a:latin typeface="Arial"/>
              <a:ea typeface="Arial Unicode MS"/>
              <a:cs typeface="Arial Unicode MS"/>
            </a:endParaRPr>
          </a:p>
        </p:txBody>
      </p:sp>
      <p:sp>
        <p:nvSpPr>
          <p:cNvPr id="32" name="TextBox 31">
            <a:extLst>
              <a:ext uri="{FF2B5EF4-FFF2-40B4-BE49-F238E27FC236}">
                <a16:creationId xmlns:a16="http://schemas.microsoft.com/office/drawing/2014/main" xmlns="" id="{01AFF3C7-7983-495D-97F1-3D36DB487F2E}"/>
              </a:ext>
            </a:extLst>
          </p:cNvPr>
          <p:cNvSpPr txBox="1"/>
          <p:nvPr/>
        </p:nvSpPr>
        <p:spPr>
          <a:xfrm>
            <a:off x="9094378" y="2865769"/>
            <a:ext cx="1376153" cy="215444"/>
          </a:xfrm>
          <a:prstGeom prst="rect">
            <a:avLst/>
          </a:prstGeom>
          <a:noFill/>
        </p:spPr>
        <p:txBody>
          <a:bodyPr wrap="square" lIns="0" tIns="0" rIns="0" bIns="0" rtlCol="0" anchor="t">
            <a:spAutoFit/>
          </a:bodyPr>
          <a:lstStyle/>
          <a:p>
            <a:pPr marL="0" marR="0" lvl="3" indent="0" algn="ctr" defTabSz="1088776" rtl="0" eaLnBrk="1" fontAlgn="auto" latinLnBrk="0" hangingPunct="1">
              <a:lnSpc>
                <a:spcPct val="100000"/>
              </a:lnSpc>
              <a:spcBef>
                <a:spcPts val="0"/>
              </a:spcBef>
              <a:spcAft>
                <a:spcPts val="0"/>
              </a:spcAft>
              <a:buClr>
                <a:srgbClr val="666666"/>
              </a:buClr>
              <a:buSzPct val="80000"/>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INNOVATION</a:t>
            </a:r>
            <a:endParaRPr kumimoji="0" lang="en-US" sz="1400" b="0" i="0" u="none" strike="noStrike" kern="1200" cap="none" spc="0" normalizeH="0" baseline="0" noProof="0">
              <a:ln>
                <a:noFill/>
              </a:ln>
              <a:solidFill>
                <a:srgbClr val="FFFFFF"/>
              </a:solidFill>
              <a:effectLst/>
              <a:uLnTx/>
              <a:uFillTx/>
              <a:latin typeface="Arial"/>
              <a:ea typeface="+mn-ea"/>
              <a:cs typeface="+mn-cs"/>
            </a:endParaRPr>
          </a:p>
        </p:txBody>
      </p:sp>
      <p:pic>
        <p:nvPicPr>
          <p:cNvPr id="33" name="Picture 7">
            <a:extLst>
              <a:ext uri="{FF2B5EF4-FFF2-40B4-BE49-F238E27FC236}">
                <a16:creationId xmlns:a16="http://schemas.microsoft.com/office/drawing/2014/main" xmlns="" id="{C0931074-4502-4F31-8B44-6645083A5B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41521" y="3214884"/>
            <a:ext cx="2999660" cy="1352600"/>
          </a:xfrm>
          <a:prstGeom prst="rect">
            <a:avLst/>
          </a:prstGeom>
          <a:ln>
            <a:solidFill>
              <a:schemeClr val="tx1"/>
            </a:solidFill>
          </a:ln>
        </p:spPr>
      </p:pic>
      <p:sp>
        <p:nvSpPr>
          <p:cNvPr id="36" name="Rectangle 35">
            <a:extLst>
              <a:ext uri="{FF2B5EF4-FFF2-40B4-BE49-F238E27FC236}">
                <a16:creationId xmlns:a16="http://schemas.microsoft.com/office/drawing/2014/main" xmlns="" id="{B2606B56-71EE-4522-8959-AD0BC1140599}"/>
              </a:ext>
            </a:extLst>
          </p:cNvPr>
          <p:cNvSpPr/>
          <p:nvPr/>
        </p:nvSpPr>
        <p:spPr>
          <a:xfrm>
            <a:off x="8463667" y="5965252"/>
            <a:ext cx="3163045" cy="253916"/>
          </a:xfrm>
          <a:prstGeom prst="rect">
            <a:avLst/>
          </a:prstGeom>
        </p:spPr>
        <p:txBody>
          <a:bodyPr wrap="none" anchor="t">
            <a:spAutoFit/>
          </a:bodyPr>
          <a:lstStyle/>
          <a:p>
            <a:pPr marL="0" marR="0" lvl="0" indent="0" algn="l" defTabSz="913304" rtl="0" eaLnBrk="1" fontAlgn="base" latinLnBrk="0" hangingPunct="1">
              <a:lnSpc>
                <a:spcPct val="100000"/>
              </a:lnSpc>
              <a:spcBef>
                <a:spcPts val="1200"/>
              </a:spcBef>
              <a:spcAft>
                <a:spcPct val="0"/>
              </a:spcAft>
              <a:buClr>
                <a:srgbClr val="F0AB00"/>
              </a:buClr>
              <a:buSzPct val="80000"/>
              <a:buFontTx/>
              <a:buNone/>
              <a:tabLst/>
              <a:defRPr/>
            </a:pPr>
            <a:r>
              <a:rPr kumimoji="0" lang="en-US" sz="1050" b="0" i="0" u="sng" strike="noStrike" kern="1200" cap="none" spc="0" normalizeH="0" baseline="0" noProof="0">
                <a:ln>
                  <a:noFill/>
                </a:ln>
                <a:solidFill>
                  <a:srgbClr val="FF0000"/>
                </a:solidFill>
                <a:effectLst/>
                <a:uLnTx/>
                <a:uFillTx/>
                <a:latin typeface="Arial"/>
                <a:ea typeface="+mn-ea"/>
                <a:cs typeface="+mn-cs"/>
                <a:hlinkClick r:id="rId8"/>
              </a:rPr>
              <a:t> ABM PLATFORM: AI CHAT BOT INTERACTIVE</a:t>
            </a:r>
            <a:endParaRPr kumimoji="0" lang="en-US" sz="1050" b="0" i="0" u="none" strike="noStrike" kern="0" cap="none" spc="0" normalizeH="0" baseline="0" noProof="0">
              <a:ln>
                <a:noFill/>
              </a:ln>
              <a:solidFill>
                <a:srgbClr val="FF0000"/>
              </a:solidFill>
              <a:effectLst/>
              <a:uLnTx/>
              <a:uFillTx/>
              <a:latin typeface="Arial"/>
              <a:ea typeface="Arial Unicode MS" pitchFamily="34" charset="-128"/>
              <a:cs typeface="Arial Unicode MS" pitchFamily="34" charset="-128"/>
              <a:hlinkClick r:id="rId8"/>
            </a:endParaRPr>
          </a:p>
        </p:txBody>
      </p:sp>
    </p:spTree>
    <p:extLst>
      <p:ext uri="{BB962C8B-B14F-4D97-AF65-F5344CB8AC3E}">
        <p14:creationId xmlns:p14="http://schemas.microsoft.com/office/powerpoint/2010/main" val="1656717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DCECC2C7-7D20-4885-A6D7-143FF33F23EC}"/>
              </a:ext>
            </a:extLst>
          </p:cNvPr>
          <p:cNvSpPr>
            <a:spLocks noGrp="1"/>
          </p:cNvSpPr>
          <p:nvPr>
            <p:ph type="body" sz="quarter" idx="10"/>
          </p:nvPr>
        </p:nvSpPr>
        <p:spPr>
          <a:xfrm>
            <a:off x="474387" y="1081416"/>
            <a:ext cx="4716421" cy="693764"/>
          </a:xfrm>
        </p:spPr>
        <p:txBody>
          <a:bodyPr>
            <a:noAutofit/>
          </a:bodyPr>
          <a:lstStyle/>
          <a:p>
            <a:pPr>
              <a:spcBef>
                <a:spcPts val="600"/>
              </a:spcBef>
            </a:pPr>
            <a:r>
              <a:rPr lang="en-US" sz="1800" b="1"/>
              <a:t>Scenario: </a:t>
            </a:r>
            <a:r>
              <a:rPr lang="en-US" sz="1800"/>
              <a:t>Finding Stakeholders &amp; Securing C-Level Sponsorship</a:t>
            </a:r>
            <a:br>
              <a:rPr lang="en-US" sz="1800"/>
            </a:br>
            <a:r>
              <a:rPr lang="en-US" sz="1800" b="1"/>
              <a:t>Stage: </a:t>
            </a:r>
            <a:r>
              <a:rPr lang="en-US" sz="1800"/>
              <a:t>Discovery and beyond</a:t>
            </a:r>
          </a:p>
        </p:txBody>
      </p:sp>
      <p:sp>
        <p:nvSpPr>
          <p:cNvPr id="2" name="Title 1">
            <a:extLst>
              <a:ext uri="{FF2B5EF4-FFF2-40B4-BE49-F238E27FC236}">
                <a16:creationId xmlns:a16="http://schemas.microsoft.com/office/drawing/2014/main" xmlns="" id="{E834530A-DF77-4416-8F61-BEAAFAE8EEAC}"/>
              </a:ext>
            </a:extLst>
          </p:cNvPr>
          <p:cNvSpPr>
            <a:spLocks noGrp="1"/>
          </p:cNvSpPr>
          <p:nvPr>
            <p:ph type="title"/>
          </p:nvPr>
        </p:nvSpPr>
        <p:spPr/>
        <p:txBody>
          <a:bodyPr/>
          <a:lstStyle/>
          <a:p>
            <a:r>
              <a:rPr lang="en-US"/>
              <a:t>Align to Sales Business Plan at Stage at 25%+</a:t>
            </a:r>
          </a:p>
        </p:txBody>
      </p:sp>
      <p:sp>
        <p:nvSpPr>
          <p:cNvPr id="18" name="TextBox 17">
            <a:extLst>
              <a:ext uri="{FF2B5EF4-FFF2-40B4-BE49-F238E27FC236}">
                <a16:creationId xmlns:a16="http://schemas.microsoft.com/office/drawing/2014/main" xmlns="" id="{8ECA1E86-9F5A-4076-B682-ADECB1E45D02}"/>
              </a:ext>
            </a:extLst>
          </p:cNvPr>
          <p:cNvSpPr txBox="1"/>
          <p:nvPr/>
        </p:nvSpPr>
        <p:spPr>
          <a:xfrm>
            <a:off x="478488" y="2760235"/>
            <a:ext cx="1449438" cy="3046988"/>
          </a:xfrm>
          <a:prstGeom prst="rect">
            <a:avLst/>
          </a:prstGeom>
          <a:noFill/>
        </p:spPr>
        <p:txBody>
          <a:bodyPr wrap="square" lIns="0" tIns="0" rIns="0" bIns="0" rtlCol="0">
            <a:spAutoFit/>
          </a:bodyPr>
          <a:lstStyle/>
          <a:p>
            <a:pPr marL="0" marR="0" lvl="1" indent="0" algn="l" defTabSz="1088776" rtl="0" eaLnBrk="1" fontAlgn="auto" latinLnBrk="0" hangingPunct="1">
              <a:lnSpc>
                <a:spcPct val="100000"/>
              </a:lnSpc>
              <a:spcBef>
                <a:spcPts val="0"/>
              </a:spcBef>
              <a:spcAft>
                <a:spcPts val="0"/>
              </a:spcAft>
              <a:buClr>
                <a:srgbClr val="FDB913"/>
              </a:buClr>
              <a:buSzPct val="100000"/>
              <a:buFont typeface="wingdings"/>
              <a:buNone/>
              <a:tabLst/>
              <a:defRPr/>
            </a:pPr>
            <a:r>
              <a:rPr kumimoji="0" lang="en-US" sz="18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Tactics:</a:t>
            </a:r>
            <a: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
            </a:r>
            <a:b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br>
            <a:r>
              <a:rPr kumimoji="0" lang="en-US" sz="2000" b="0" i="0" u="none" strike="noStrike" kern="1200" cap="none" spc="0" normalizeH="0" baseline="0" noProof="0">
                <a:ln>
                  <a:noFill/>
                </a:ln>
                <a:solidFill>
                  <a:srgbClr val="FFFFFF"/>
                </a:solidFill>
                <a:effectLst/>
                <a:uLnTx/>
                <a:uFillTx/>
                <a:latin typeface="Arial"/>
                <a:ea typeface="+mn-ea"/>
                <a:cs typeface="+mn-cs"/>
              </a:rPr>
              <a:t>Provide executive-level thought leadership assets with Champion to share with stakeholders and C-Level</a:t>
            </a:r>
          </a:p>
        </p:txBody>
      </p:sp>
      <p:sp>
        <p:nvSpPr>
          <p:cNvPr id="26" name="Arrow: Chevron 25">
            <a:extLst>
              <a:ext uri="{FF2B5EF4-FFF2-40B4-BE49-F238E27FC236}">
                <a16:creationId xmlns:a16="http://schemas.microsoft.com/office/drawing/2014/main" xmlns="" id="{C7A107A0-0CA8-4D34-A6B8-83F445B875C0}"/>
              </a:ext>
            </a:extLst>
          </p:cNvPr>
          <p:cNvSpPr/>
          <p:nvPr/>
        </p:nvSpPr>
        <p:spPr bwMode="gray">
          <a:xfrm>
            <a:off x="1799932" y="2790766"/>
            <a:ext cx="606350" cy="830997"/>
          </a:xfrm>
          <a:prstGeom prst="chevron">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34" name="TextBox 33">
            <a:extLst>
              <a:ext uri="{FF2B5EF4-FFF2-40B4-BE49-F238E27FC236}">
                <a16:creationId xmlns:a16="http://schemas.microsoft.com/office/drawing/2014/main" xmlns="" id="{282F73AA-D187-4768-8D2D-6FD8879CD763}"/>
              </a:ext>
            </a:extLst>
          </p:cNvPr>
          <p:cNvSpPr txBox="1"/>
          <p:nvPr/>
        </p:nvSpPr>
        <p:spPr>
          <a:xfrm>
            <a:off x="2620634" y="4331173"/>
            <a:ext cx="1976065" cy="2973891"/>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Future of Travel and Expense Champion Toolkit interactive</a:t>
            </a:r>
          </a:p>
          <a:p>
            <a:pPr marL="285750" marR="0" lvl="0" indent="-285750"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Educate &amp; easily share case studies and assets with exec stakeholders</a:t>
            </a:r>
            <a:br>
              <a:rPr kumimoji="0" lang="en-US" sz="1400" b="0" i="0" u="none" strike="noStrike" kern="1200" cap="none" spc="0" normalizeH="0" baseline="0" noProof="0">
                <a:ln>
                  <a:noFill/>
                </a:ln>
                <a:solidFill>
                  <a:srgbClr val="FFFFFF"/>
                </a:solidFill>
                <a:effectLst/>
                <a:uLnTx/>
                <a:uFillTx/>
                <a:latin typeface="Arial"/>
                <a:ea typeface="+mn-ea"/>
                <a:cs typeface="+mn-cs"/>
              </a:rPr>
            </a:br>
            <a:r>
              <a:rPr kumimoji="0" lang="en-US" sz="1400" b="0" i="0" u="none" strike="noStrike" kern="1200" cap="none" spc="0" normalizeH="0" baseline="0" noProof="0">
                <a:ln>
                  <a:noFill/>
                </a:ln>
                <a:solidFill>
                  <a:srgbClr val="FFFFFF"/>
                </a:solidFill>
                <a:effectLst/>
                <a:uLnTx/>
                <a:uFillTx/>
                <a:latin typeface="Arial"/>
                <a:ea typeface="+mn-ea"/>
                <a:cs typeface="+mn-cs"/>
              </a:rPr>
              <a:t>CEO, CFO, CIO</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hlinkClick r:id="rId3"/>
              </a:rPr>
              <a:t>ABM PLATFORM: THE FUTURE OF T&amp;E INTERACTIVE</a:t>
            </a:r>
            <a:endParaRPr kumimoji="0" lang="en-US" sz="1050" b="0" i="0" u="none" strike="noStrike" kern="1200" cap="none" spc="0" normalizeH="0" baseline="0" noProof="0">
              <a:ln>
                <a:noFill/>
              </a:ln>
              <a:solidFill>
                <a:srgbClr val="FFFFFF"/>
              </a:solidFill>
              <a:effectLst/>
              <a:uLnTx/>
              <a:uFillTx/>
              <a:latin typeface="Arial"/>
              <a:ea typeface="+mn-ea"/>
              <a:cs typeface="+mn-cs"/>
            </a:endParaRP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endParaRP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pic>
        <p:nvPicPr>
          <p:cNvPr id="36" name="Picture 35">
            <a:extLst>
              <a:ext uri="{FF2B5EF4-FFF2-40B4-BE49-F238E27FC236}">
                <a16:creationId xmlns:a16="http://schemas.microsoft.com/office/drawing/2014/main" xmlns="" id="{4EEB0F1C-2C21-45D0-B53C-CD36F4983F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60945" y="2965920"/>
            <a:ext cx="2042615" cy="1385007"/>
          </a:xfrm>
          <a:prstGeom prst="rect">
            <a:avLst/>
          </a:prstGeom>
          <a:ln>
            <a:solidFill>
              <a:schemeClr val="tx1"/>
            </a:solidFill>
          </a:ln>
        </p:spPr>
      </p:pic>
      <p:sp>
        <p:nvSpPr>
          <p:cNvPr id="37" name="TextBox 36">
            <a:extLst>
              <a:ext uri="{FF2B5EF4-FFF2-40B4-BE49-F238E27FC236}">
                <a16:creationId xmlns:a16="http://schemas.microsoft.com/office/drawing/2014/main" xmlns="" id="{C04EF83F-AF9B-413A-A800-75D347DD9904}"/>
              </a:ext>
            </a:extLst>
          </p:cNvPr>
          <p:cNvSpPr txBox="1"/>
          <p:nvPr/>
        </p:nvSpPr>
        <p:spPr>
          <a:xfrm>
            <a:off x="7012716" y="4493988"/>
            <a:ext cx="2042615" cy="2046714"/>
          </a:xfrm>
          <a:prstGeom prst="rect">
            <a:avLst/>
          </a:prstGeom>
          <a:noFill/>
        </p:spPr>
        <p:txBody>
          <a:bodyPr wrap="square" lIns="0" tIns="0" rIns="0" bIns="0" rtlCol="0" anchor="t">
            <a:spAutoFit/>
          </a:bodyPr>
          <a:lstStyle/>
          <a:p>
            <a:pPr marL="172720" marR="0" lvl="3" indent="0" algn="l" defTabSz="1088776" rtl="0" eaLnBrk="1" fontAlgn="auto" latinLnBrk="0" hangingPunct="1">
              <a:lnSpc>
                <a:spcPct val="100000"/>
              </a:lnSpc>
              <a:spcBef>
                <a:spcPts val="0"/>
              </a:spcBef>
              <a:spcAft>
                <a:spcPts val="0"/>
              </a:spcAft>
              <a:buClr>
                <a:srgbClr val="666666"/>
              </a:buClr>
              <a:buSzPct val="80000"/>
              <a:buFont typeface="Arial"/>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Freedom Effect manifesto </a:t>
            </a:r>
            <a:endParaRPr kumimoji="0" lang="en-US" sz="1400" b="0" i="0" u="none" strike="noStrike" kern="1200" cap="none" spc="0" normalizeH="0" baseline="0" noProof="0">
              <a:ln>
                <a:noFill/>
              </a:ln>
              <a:solidFill>
                <a:srgbClr val="FFFFFF"/>
              </a:solidFill>
              <a:effectLst/>
              <a:uLnTx/>
              <a:uFillTx/>
              <a:latin typeface="Arial"/>
              <a:ea typeface="+mn-ea"/>
              <a:cs typeface="+mn-cs"/>
            </a:endParaRPr>
          </a:p>
          <a:p>
            <a:pPr marL="458470" marR="0" lvl="3" indent="-285750" algn="l" defTabSz="1088776" rtl="0" eaLnBrk="1" fontAlgn="auto" latinLnBrk="0" hangingPunct="1">
              <a:lnSpc>
                <a:spcPct val="100000"/>
              </a:lnSpc>
              <a:spcBef>
                <a:spcPts val="0"/>
              </a:spcBef>
              <a:spcAft>
                <a:spcPts val="0"/>
              </a:spcAft>
              <a:buClr>
                <a:srgbClr val="666666"/>
              </a:buClr>
              <a:buSzPct val="80000"/>
              <a:buFont typeface="Arial" panose="020B0604020202020204" pitchFamily="34" charset="0"/>
              <a:buChar char="•"/>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Attracting and retaining talent through modern technology</a:t>
            </a:r>
            <a: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
            </a:r>
            <a:br>
              <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br>
            <a:endPar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a:p>
            <a:pPr marL="172720" marR="0" lvl="3" indent="0" algn="l" defTabSz="1088776" rtl="0" eaLnBrk="1" fontAlgn="auto" latinLnBrk="0" hangingPunct="1">
              <a:lnSpc>
                <a:spcPct val="100000"/>
              </a:lnSpc>
              <a:spcBef>
                <a:spcPts val="0"/>
              </a:spcBef>
              <a:spcAft>
                <a:spcPts val="0"/>
              </a:spcAft>
              <a:buClr>
                <a:srgbClr val="666666"/>
              </a:buClr>
              <a:buSzPct val="80000"/>
              <a:buFont typeface="Arial"/>
              <a:buChar char=""/>
              <a:tabLst/>
              <a:defRPr/>
            </a:pPr>
            <a:r>
              <a:rPr kumimoji="0" lang="en-US" sz="105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HIGHSPOT: </a:t>
            </a:r>
            <a:r>
              <a:rPr kumimoji="0" lang="en-US" sz="1050" b="0" i="0" u="none" strike="noStrike" kern="0" cap="none" spc="0" normalizeH="0" baseline="0" noProof="0">
                <a:ln>
                  <a:noFill/>
                </a:ln>
                <a:solidFill>
                  <a:srgbClr val="008FD3"/>
                </a:solidFill>
                <a:effectLst/>
                <a:uLnTx/>
                <a:uFillTx/>
                <a:latin typeface="Arial"/>
                <a:ea typeface="Arial Unicode MS"/>
                <a:cs typeface="Arial Unicode MS"/>
                <a:hlinkClick r:id="rId5">
                  <a:extLst>
                    <a:ext uri="{A12FA001-AC4F-418D-AE19-62706E023703}">
                      <ahyp:hlinkClr xmlns:ahyp="http://schemas.microsoft.com/office/drawing/2018/hyperlinkcolor" xmlns="" val="tx"/>
                    </a:ext>
                  </a:extLst>
                </a:hlinkClick>
              </a:rPr>
              <a:t>CLUSTER MANIFESTO</a:t>
            </a:r>
            <a:endParaRPr kumimoji="0" lang="en-US" sz="1050" b="0" i="0" u="none" strike="noStrike" kern="0" cap="none" spc="0" normalizeH="0" baseline="0" noProof="0">
              <a:ln>
                <a:noFill/>
              </a:ln>
              <a:solidFill>
                <a:srgbClr val="008FD3"/>
              </a:solidFill>
              <a:effectLst/>
              <a:uLnTx/>
              <a:uFillTx/>
              <a:latin typeface="Arial"/>
              <a:ea typeface="Arial Unicode MS"/>
              <a:cs typeface="Arial Unicode MS"/>
              <a:hlinkClick r:id="rId6" invalidUrl="https://sap.sharepoint.com/:b:/r/sites/105282/Audience Marketing/Targeted Audience Marketing/FY19 Targeted Audience Marketing Files/Top Accounts Strategy &amp; Program/Themed Content/Driven by People/2301_Concur_TAP_Manifesto_v1.4_pages.pdf?csf=1&amp;e=wPyLt0">
                <a:extLst>
                  <a:ext uri="{A12FA001-AC4F-418D-AE19-62706E023703}">
                    <ahyp:hlinkClr xmlns:ahyp="http://schemas.microsoft.com/office/drawing/2018/hyperlinkcolor" xmlns="" val="tx"/>
                  </a:ext>
                </a:extLst>
              </a:hlinkClick>
            </a:endParaRPr>
          </a:p>
          <a:p>
            <a:pPr marL="172720" marR="0" lvl="3" indent="0" algn="l" defTabSz="1088776" rtl="0" eaLnBrk="1" fontAlgn="auto" latinLnBrk="0" hangingPunct="1">
              <a:lnSpc>
                <a:spcPct val="100000"/>
              </a:lnSpc>
              <a:spcBef>
                <a:spcPts val="0"/>
              </a:spcBef>
              <a:spcAft>
                <a:spcPts val="0"/>
              </a:spcAft>
              <a:buClr>
                <a:srgbClr val="666666"/>
              </a:buClr>
              <a:buSzPct val="80000"/>
              <a:buFont typeface="Arial"/>
              <a:buChar char=""/>
              <a:tabLst/>
              <a:defRPr/>
            </a:pPr>
            <a:endPar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pic>
        <p:nvPicPr>
          <p:cNvPr id="38" name="Picture 37">
            <a:extLst>
              <a:ext uri="{FF2B5EF4-FFF2-40B4-BE49-F238E27FC236}">
                <a16:creationId xmlns:a16="http://schemas.microsoft.com/office/drawing/2014/main" xmlns="" id="{299F1B58-FEC4-470D-A304-03317DEE158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407"/>
          <a:stretch/>
        </p:blipFill>
        <p:spPr>
          <a:xfrm>
            <a:off x="2598559" y="3101514"/>
            <a:ext cx="1931890" cy="1095719"/>
          </a:xfrm>
          <a:prstGeom prst="rect">
            <a:avLst/>
          </a:prstGeom>
          <a:ln>
            <a:solidFill>
              <a:schemeClr val="tx1"/>
            </a:solidFill>
          </a:ln>
        </p:spPr>
      </p:pic>
      <p:pic>
        <p:nvPicPr>
          <p:cNvPr id="5" name="Picture 4">
            <a:extLst>
              <a:ext uri="{FF2B5EF4-FFF2-40B4-BE49-F238E27FC236}">
                <a16:creationId xmlns:a16="http://schemas.microsoft.com/office/drawing/2014/main" xmlns="" id="{3A4E935D-15E3-43B4-A34B-6994F34ADAA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800470" y="3094178"/>
            <a:ext cx="1990455" cy="1103054"/>
          </a:xfrm>
          <a:prstGeom prst="rect">
            <a:avLst/>
          </a:prstGeom>
          <a:ln>
            <a:solidFill>
              <a:schemeClr val="tx1"/>
            </a:solidFill>
          </a:ln>
        </p:spPr>
      </p:pic>
      <p:pic>
        <p:nvPicPr>
          <p:cNvPr id="6" name="Picture 5">
            <a:extLst>
              <a:ext uri="{FF2B5EF4-FFF2-40B4-BE49-F238E27FC236}">
                <a16:creationId xmlns:a16="http://schemas.microsoft.com/office/drawing/2014/main" xmlns="" id="{A3923451-2491-4E58-9C9D-1B0466A7F25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373580" y="3154598"/>
            <a:ext cx="2164017" cy="1082867"/>
          </a:xfrm>
          <a:prstGeom prst="rect">
            <a:avLst/>
          </a:prstGeom>
          <a:ln>
            <a:solidFill>
              <a:schemeClr val="tx1"/>
            </a:solidFill>
          </a:ln>
        </p:spPr>
      </p:pic>
      <p:sp>
        <p:nvSpPr>
          <p:cNvPr id="39" name="TextBox 38">
            <a:extLst>
              <a:ext uri="{FF2B5EF4-FFF2-40B4-BE49-F238E27FC236}">
                <a16:creationId xmlns:a16="http://schemas.microsoft.com/office/drawing/2014/main" xmlns="" id="{C6BC191C-FE55-4D05-A218-E816EB79C588}"/>
              </a:ext>
            </a:extLst>
          </p:cNvPr>
          <p:cNvSpPr txBox="1"/>
          <p:nvPr/>
        </p:nvSpPr>
        <p:spPr>
          <a:xfrm>
            <a:off x="9190729" y="4512635"/>
            <a:ext cx="2766639" cy="1400383"/>
          </a:xfrm>
          <a:prstGeom prst="rect">
            <a:avLst/>
          </a:prstGeom>
          <a:noFill/>
        </p:spPr>
        <p:txBody>
          <a:bodyPr wrap="square" lIns="0" tIns="0" rIns="0" bIns="0" rtlCol="0" anchor="t">
            <a:spAutoFit/>
          </a:bodyPr>
          <a:lstStyle/>
          <a:p>
            <a:pPr marL="172720" marR="0" lvl="3" indent="0" algn="l" defTabSz="1088776" rtl="0" eaLnBrk="1" fontAlgn="auto" latinLnBrk="0" hangingPunct="1">
              <a:lnSpc>
                <a:spcPct val="100000"/>
              </a:lnSpc>
              <a:spcBef>
                <a:spcPts val="0"/>
              </a:spcBef>
              <a:spcAft>
                <a:spcPts val="0"/>
              </a:spcAft>
              <a:buClr>
                <a:srgbClr val="666666"/>
              </a:buClr>
              <a:buSzPct val="80000"/>
              <a:buFont typeface="Arial"/>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Connect Global T&amp;E interactive</a:t>
            </a:r>
            <a:endParaRPr kumimoji="0" lang="en-US" sz="1400" b="0" i="0" u="none" strike="noStrike" kern="1200" cap="none" spc="0" normalizeH="0" baseline="0" noProof="0">
              <a:ln>
                <a:noFill/>
              </a:ln>
              <a:solidFill>
                <a:srgbClr val="FFFFFF"/>
              </a:solidFill>
              <a:effectLst/>
              <a:uLnTx/>
              <a:uFillTx/>
              <a:latin typeface="Arial"/>
              <a:ea typeface="+mn-ea"/>
              <a:cs typeface="+mn-cs"/>
            </a:endParaRPr>
          </a:p>
          <a:p>
            <a:pPr marL="458470" marR="0" lvl="3" indent="-285750" algn="l" defTabSz="1088776" rtl="0" eaLnBrk="1" fontAlgn="auto" latinLnBrk="0" hangingPunct="1">
              <a:lnSpc>
                <a:spcPct val="100000"/>
              </a:lnSpc>
              <a:spcBef>
                <a:spcPts val="0"/>
              </a:spcBef>
              <a:spcAft>
                <a:spcPts val="0"/>
              </a:spcAft>
              <a:buClr>
                <a:srgbClr val="666666"/>
              </a:buClr>
              <a:buSzPct val="80000"/>
              <a:buFont typeface="Arial" panose="020B0604020202020204" pitchFamily="34" charset="0"/>
              <a:buChar char="•"/>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Benefits of centralized global T&amp;E</a:t>
            </a:r>
          </a:p>
          <a:p>
            <a:pPr marL="458470" marR="0" lvl="3" indent="-285750" algn="l" defTabSz="1088776" rtl="0" eaLnBrk="1" fontAlgn="auto" latinLnBrk="0" hangingPunct="1">
              <a:lnSpc>
                <a:spcPct val="100000"/>
              </a:lnSpc>
              <a:spcBef>
                <a:spcPts val="0"/>
              </a:spcBef>
              <a:spcAft>
                <a:spcPts val="0"/>
              </a:spcAft>
              <a:buClr>
                <a:srgbClr val="666666"/>
              </a:buClr>
              <a:buSzPct val="80000"/>
              <a:buFont typeface="Arial" panose="020B0604020202020204" pitchFamily="34" charset="0"/>
              <a:buChar char="•"/>
              <a:tabLst/>
              <a:defRPr/>
            </a:pPr>
            <a:endPar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hlinkClick r:id="rId10"/>
            </a:endParaRPr>
          </a:p>
          <a:p>
            <a:pPr marL="172720" marR="0" lvl="3" indent="0" algn="l" defTabSz="1088776" rtl="0" eaLnBrk="1" fontAlgn="auto" latinLnBrk="0" hangingPunct="1">
              <a:lnSpc>
                <a:spcPct val="100000"/>
              </a:lnSpc>
              <a:spcBef>
                <a:spcPts val="0"/>
              </a:spcBef>
              <a:spcAft>
                <a:spcPts val="0"/>
              </a:spcAft>
              <a:buClr>
                <a:srgbClr val="666666"/>
              </a:buClr>
              <a:buSzPct val="80000"/>
              <a:buFont typeface="Arial"/>
              <a:buChar char=""/>
              <a:tabLst/>
              <a:defRPr/>
            </a:pPr>
            <a:r>
              <a:rPr kumimoji="0" lang="en-US" sz="1050" b="0" i="0" u="none" strike="noStrike" kern="0" cap="none" spc="0" normalizeH="0" baseline="0" noProof="0">
                <a:ln>
                  <a:noFill/>
                </a:ln>
                <a:solidFill>
                  <a:srgbClr val="00B050"/>
                </a:solidFill>
                <a:effectLst/>
                <a:uLnTx/>
                <a:uFillTx/>
                <a:latin typeface="Arial"/>
                <a:ea typeface="Arial Unicode MS" pitchFamily="34" charset="-128"/>
                <a:cs typeface="Arial Unicode MS" pitchFamily="34" charset="-128"/>
                <a:hlinkClick r:id="rId10"/>
              </a:rPr>
              <a:t>ABM PLATFORM: GLOBAL T&amp;E SPEND ON A SINGLE SYSTEM</a:t>
            </a:r>
            <a:endParaRPr kumimoji="0" lang="en-US" sz="1050" b="0" i="0" u="none" strike="noStrike" kern="0" cap="none" spc="0" normalizeH="0" baseline="0" noProof="0">
              <a:ln>
                <a:noFill/>
              </a:ln>
              <a:solidFill>
                <a:srgbClr val="00B050"/>
              </a:solidFill>
              <a:effectLst/>
              <a:uLnTx/>
              <a:uFillTx/>
              <a:latin typeface="Arial"/>
              <a:ea typeface="Arial Unicode MS" pitchFamily="34" charset="-128"/>
              <a:cs typeface="Arial Unicode MS" pitchFamily="34" charset="-128"/>
            </a:endParaRPr>
          </a:p>
          <a:p>
            <a:pPr marL="172720" marR="0" lvl="3" indent="0" algn="l" defTabSz="1088776" rtl="0" eaLnBrk="1" fontAlgn="auto" latinLnBrk="0" hangingPunct="1">
              <a:lnSpc>
                <a:spcPct val="100000"/>
              </a:lnSpc>
              <a:spcBef>
                <a:spcPts val="0"/>
              </a:spcBef>
              <a:spcAft>
                <a:spcPts val="0"/>
              </a:spcAft>
              <a:buClr>
                <a:srgbClr val="666666"/>
              </a:buClr>
              <a:buSzPct val="80000"/>
              <a:buFont typeface="Arial"/>
              <a:buChar char=""/>
              <a:tabLst/>
              <a:defRPr/>
            </a:pPr>
            <a:endParaRPr kumimoji="0" lang="en-US" sz="14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40" name="TextBox 39">
            <a:extLst>
              <a:ext uri="{FF2B5EF4-FFF2-40B4-BE49-F238E27FC236}">
                <a16:creationId xmlns:a16="http://schemas.microsoft.com/office/drawing/2014/main" xmlns="" id="{B95C5ADF-77FF-4484-96AF-090140648E32}"/>
              </a:ext>
            </a:extLst>
          </p:cNvPr>
          <p:cNvSpPr txBox="1"/>
          <p:nvPr/>
        </p:nvSpPr>
        <p:spPr>
          <a:xfrm>
            <a:off x="2844946" y="2673869"/>
            <a:ext cx="1376153" cy="215444"/>
          </a:xfrm>
          <a:prstGeom prst="rect">
            <a:avLst/>
          </a:prstGeom>
          <a:noFill/>
        </p:spPr>
        <p:txBody>
          <a:bodyPr wrap="square" lIns="0" tIns="0" rIns="0" bIns="0" rtlCol="0" anchor="t">
            <a:spAutoFit/>
          </a:bodyPr>
          <a:lstStyle/>
          <a:p>
            <a:pPr marL="0" marR="0" lvl="3" indent="0" algn="ctr" defTabSz="1088776" rtl="0" eaLnBrk="1" fontAlgn="auto" latinLnBrk="0" hangingPunct="1">
              <a:lnSpc>
                <a:spcPct val="100000"/>
              </a:lnSpc>
              <a:spcBef>
                <a:spcPts val="0"/>
              </a:spcBef>
              <a:spcAft>
                <a:spcPts val="0"/>
              </a:spcAft>
              <a:buClr>
                <a:srgbClr val="666666"/>
              </a:buClr>
              <a:buSzPct val="80000"/>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INNOVATION</a:t>
            </a:r>
            <a:endParaRPr kumimoji="0" lang="en-US" sz="1400" b="0" i="0" u="none" strike="noStrike" kern="1200" cap="none" spc="0" normalizeH="0" baseline="0" noProof="0">
              <a:ln>
                <a:noFill/>
              </a:ln>
              <a:solidFill>
                <a:srgbClr val="FFFFFF"/>
              </a:solidFill>
              <a:effectLst/>
              <a:uLnTx/>
              <a:uFillTx/>
              <a:latin typeface="Arial"/>
              <a:ea typeface="+mn-ea"/>
              <a:cs typeface="+mn-cs"/>
            </a:endParaRPr>
          </a:p>
        </p:txBody>
      </p:sp>
      <p:sp>
        <p:nvSpPr>
          <p:cNvPr id="41" name="TextBox 40">
            <a:extLst>
              <a:ext uri="{FF2B5EF4-FFF2-40B4-BE49-F238E27FC236}">
                <a16:creationId xmlns:a16="http://schemas.microsoft.com/office/drawing/2014/main" xmlns="" id="{4DB5266F-A1FC-4C67-AC31-CEDDC2B6EC3D}"/>
              </a:ext>
            </a:extLst>
          </p:cNvPr>
          <p:cNvSpPr txBox="1"/>
          <p:nvPr/>
        </p:nvSpPr>
        <p:spPr>
          <a:xfrm>
            <a:off x="7282667" y="2673869"/>
            <a:ext cx="1376153" cy="215444"/>
          </a:xfrm>
          <a:prstGeom prst="rect">
            <a:avLst/>
          </a:prstGeom>
          <a:noFill/>
        </p:spPr>
        <p:txBody>
          <a:bodyPr wrap="square" lIns="0" tIns="0" rIns="0" bIns="0" rtlCol="0" anchor="t">
            <a:spAutoFit/>
          </a:bodyPr>
          <a:lstStyle/>
          <a:p>
            <a:pPr marL="0" marR="0" lvl="3" indent="0" algn="ctr" defTabSz="1088776" rtl="0" eaLnBrk="1" fontAlgn="auto" latinLnBrk="0" hangingPunct="1">
              <a:lnSpc>
                <a:spcPct val="100000"/>
              </a:lnSpc>
              <a:spcBef>
                <a:spcPts val="0"/>
              </a:spcBef>
              <a:spcAft>
                <a:spcPts val="0"/>
              </a:spcAft>
              <a:buClr>
                <a:srgbClr val="666666"/>
              </a:buClr>
              <a:buSzPct val="80000"/>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PEOPLE</a:t>
            </a:r>
            <a:endParaRPr kumimoji="0" lang="en-US" sz="1400" b="0" i="0" u="none" strike="noStrike" kern="1200" cap="none" spc="0" normalizeH="0" baseline="0" noProof="0">
              <a:ln>
                <a:noFill/>
              </a:ln>
              <a:solidFill>
                <a:srgbClr val="FFFFFF"/>
              </a:solidFill>
              <a:effectLst/>
              <a:uLnTx/>
              <a:uFillTx/>
              <a:latin typeface="Arial"/>
              <a:ea typeface="+mn-ea"/>
              <a:cs typeface="+mn-cs"/>
            </a:endParaRPr>
          </a:p>
        </p:txBody>
      </p:sp>
      <p:sp>
        <p:nvSpPr>
          <p:cNvPr id="42" name="TextBox 41">
            <a:extLst>
              <a:ext uri="{FF2B5EF4-FFF2-40B4-BE49-F238E27FC236}">
                <a16:creationId xmlns:a16="http://schemas.microsoft.com/office/drawing/2014/main" xmlns="" id="{901C70A6-2279-44E4-989B-9EB33BF8AFE5}"/>
              </a:ext>
            </a:extLst>
          </p:cNvPr>
          <p:cNvSpPr txBox="1"/>
          <p:nvPr/>
        </p:nvSpPr>
        <p:spPr>
          <a:xfrm>
            <a:off x="9709061" y="2673869"/>
            <a:ext cx="1376153" cy="215444"/>
          </a:xfrm>
          <a:prstGeom prst="rect">
            <a:avLst/>
          </a:prstGeom>
          <a:noFill/>
        </p:spPr>
        <p:txBody>
          <a:bodyPr wrap="square" lIns="0" tIns="0" rIns="0" bIns="0" rtlCol="0" anchor="t">
            <a:spAutoFit/>
          </a:bodyPr>
          <a:lstStyle/>
          <a:p>
            <a:pPr marL="0" marR="0" lvl="3" indent="0" algn="ctr" defTabSz="1088776" rtl="0" eaLnBrk="1" fontAlgn="auto" latinLnBrk="0" hangingPunct="1">
              <a:lnSpc>
                <a:spcPct val="100000"/>
              </a:lnSpc>
              <a:spcBef>
                <a:spcPts val="0"/>
              </a:spcBef>
              <a:spcAft>
                <a:spcPts val="0"/>
              </a:spcAft>
              <a:buClr>
                <a:srgbClr val="666666"/>
              </a:buClr>
              <a:buSzPct val="80000"/>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GLOBAL</a:t>
            </a:r>
            <a:endParaRPr kumimoji="0" lang="en-US" sz="1400" b="0" i="0" u="none" strike="noStrike" kern="1200" cap="none" spc="0" normalizeH="0" baseline="0" noProof="0">
              <a:ln>
                <a:noFill/>
              </a:ln>
              <a:solidFill>
                <a:srgbClr val="FFFFFF"/>
              </a:solidFill>
              <a:effectLst/>
              <a:uLnTx/>
              <a:uFillTx/>
              <a:latin typeface="Arial"/>
              <a:ea typeface="+mn-ea"/>
              <a:cs typeface="+mn-cs"/>
            </a:endParaRPr>
          </a:p>
        </p:txBody>
      </p:sp>
      <p:sp>
        <p:nvSpPr>
          <p:cNvPr id="44" name="Rectangle 43">
            <a:extLst>
              <a:ext uri="{FF2B5EF4-FFF2-40B4-BE49-F238E27FC236}">
                <a16:creationId xmlns:a16="http://schemas.microsoft.com/office/drawing/2014/main" xmlns="" id="{67E53193-83D7-44C5-B6A2-F9505339D1B1}"/>
              </a:ext>
            </a:extLst>
          </p:cNvPr>
          <p:cNvSpPr/>
          <p:nvPr/>
        </p:nvSpPr>
        <p:spPr bwMode="gray">
          <a:xfrm>
            <a:off x="5330857" y="1004653"/>
            <a:ext cx="6394101" cy="983749"/>
          </a:xfrm>
          <a:prstGeom prst="rect">
            <a:avLst/>
          </a:prstGeom>
          <a:solidFill>
            <a:schemeClr val="accent1">
              <a:lumMod val="20000"/>
              <a:lumOff val="80000"/>
            </a:schemeClr>
          </a:solidFill>
          <a:ln w="6350" algn="ctr">
            <a:noFill/>
            <a:miter lim="800000"/>
            <a:headEnd/>
            <a:tailEnd/>
          </a:ln>
        </p:spPr>
        <p:txBody>
          <a:bodyPr lIns="89954" tIns="71962" rIns="89954" bIns="71962" rtlCol="0" anchor="ct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45" name="TextBox 44">
            <a:extLst>
              <a:ext uri="{FF2B5EF4-FFF2-40B4-BE49-F238E27FC236}">
                <a16:creationId xmlns:a16="http://schemas.microsoft.com/office/drawing/2014/main" xmlns="" id="{9AF987D1-5B3F-4069-889D-B987B5F172E1}"/>
              </a:ext>
            </a:extLst>
          </p:cNvPr>
          <p:cNvSpPr txBox="1"/>
          <p:nvPr/>
        </p:nvSpPr>
        <p:spPr>
          <a:xfrm>
            <a:off x="5600618" y="1047364"/>
            <a:ext cx="1060833" cy="553998"/>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800" b="1"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rPr>
              <a:t>RSE Strategy:</a:t>
            </a:r>
            <a:endParaRPr kumimoji="0" lang="en-US" sz="18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46" name="Arrow: Chevron 45">
            <a:extLst>
              <a:ext uri="{FF2B5EF4-FFF2-40B4-BE49-F238E27FC236}">
                <a16:creationId xmlns:a16="http://schemas.microsoft.com/office/drawing/2014/main" xmlns="" id="{48593DD1-B930-4177-AF24-85391C980C26}"/>
              </a:ext>
            </a:extLst>
          </p:cNvPr>
          <p:cNvSpPr/>
          <p:nvPr/>
        </p:nvSpPr>
        <p:spPr bwMode="gray">
          <a:xfrm>
            <a:off x="6564105" y="1051903"/>
            <a:ext cx="476042" cy="705620"/>
          </a:xfrm>
          <a:prstGeom prst="chevron">
            <a:avLst/>
          </a:prstGeom>
          <a:solidFill>
            <a:schemeClr val="accent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47" name="TextBox 46">
            <a:extLst>
              <a:ext uri="{FF2B5EF4-FFF2-40B4-BE49-F238E27FC236}">
                <a16:creationId xmlns:a16="http://schemas.microsoft.com/office/drawing/2014/main" xmlns="" id="{95DD1F01-525F-4BBF-992B-A14F4749AD3E}"/>
              </a:ext>
            </a:extLst>
          </p:cNvPr>
          <p:cNvSpPr txBox="1"/>
          <p:nvPr/>
        </p:nvSpPr>
        <p:spPr>
          <a:xfrm>
            <a:off x="7151331" y="1133246"/>
            <a:ext cx="4079787" cy="646331"/>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2100" b="0" i="0" u="none" strike="noStrike" kern="1200" cap="none" spc="0" normalizeH="0" baseline="0" noProof="0">
                <a:ln>
                  <a:noFill/>
                </a:ln>
                <a:solidFill>
                  <a:srgbClr val="000000"/>
                </a:solidFill>
                <a:effectLst/>
                <a:uLnTx/>
                <a:uFillTx/>
                <a:latin typeface="Arial"/>
                <a:ea typeface="+mn-ea"/>
                <a:cs typeface="+mn-cs"/>
              </a:rPr>
              <a:t>Help champion secure buying committee and educate C-Level</a:t>
            </a:r>
            <a:endParaRPr kumimoji="0" lang="en-US" sz="2000" b="0" i="0" u="none" strike="noStrike" kern="0" cap="none" spc="0" normalizeH="0" baseline="0" noProof="0">
              <a:ln>
                <a:noFill/>
              </a:ln>
              <a:solidFill>
                <a:srgbClr val="000000"/>
              </a:solidFill>
              <a:effectLst/>
              <a:uLnTx/>
              <a:uFillTx/>
              <a:latin typeface="Arial"/>
              <a:ea typeface="Arial Unicode MS" pitchFamily="34" charset="-128"/>
              <a:cs typeface="Arial Unicode MS" pitchFamily="34" charset="-128"/>
            </a:endParaRPr>
          </a:p>
        </p:txBody>
      </p:sp>
      <p:sp>
        <p:nvSpPr>
          <p:cNvPr id="49" name="TextBox 48">
            <a:extLst>
              <a:ext uri="{FF2B5EF4-FFF2-40B4-BE49-F238E27FC236}">
                <a16:creationId xmlns:a16="http://schemas.microsoft.com/office/drawing/2014/main" xmlns="" id="{E797A45B-C588-4AD6-A246-B0AFB87A2D6D}"/>
              </a:ext>
            </a:extLst>
          </p:cNvPr>
          <p:cNvSpPr txBox="1"/>
          <p:nvPr/>
        </p:nvSpPr>
        <p:spPr>
          <a:xfrm>
            <a:off x="4762680" y="4330804"/>
            <a:ext cx="1976065" cy="2450671"/>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SAP Concur Innovation interactive presentation</a:t>
            </a:r>
          </a:p>
          <a:p>
            <a:pPr marL="285750" marR="0" lvl="0" indent="-285750"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SAP Concur history of innovation</a:t>
            </a:r>
          </a:p>
          <a:p>
            <a:pPr marL="285750" marR="0" lvl="0" indent="-285750"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400" b="0" i="0" u="none" strike="noStrike" kern="1200" cap="none" spc="0" normalizeH="0" baseline="0" noProof="0">
                <a:ln>
                  <a:noFill/>
                </a:ln>
                <a:solidFill>
                  <a:srgbClr val="FFFFFF"/>
                </a:solidFill>
                <a:effectLst/>
                <a:uLnTx/>
                <a:uFillTx/>
                <a:latin typeface="Arial"/>
                <a:ea typeface="+mn-ea"/>
                <a:cs typeface="+mn-cs"/>
              </a:rPr>
              <a:t>Cloud and tech stats and thought leadership</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050" b="0" i="0" u="none" strike="noStrike" kern="0" cap="none" spc="0" normalizeH="0" baseline="0" noProof="0">
                <a:ln>
                  <a:noFill/>
                </a:ln>
                <a:solidFill>
                  <a:srgbClr val="00B050"/>
                </a:solidFill>
                <a:effectLst/>
                <a:uLnTx/>
                <a:uFillTx/>
                <a:latin typeface="Arial"/>
                <a:ea typeface="Arial Unicode MS" pitchFamily="34" charset="-128"/>
                <a:cs typeface="Arial Unicode MS" pitchFamily="34" charset="-128"/>
                <a:hlinkClick r:id="rId11"/>
              </a:rPr>
              <a:t>HIGHSPOT: INNOVATION INTERACTIVE PRESENTATION</a:t>
            </a:r>
            <a:endParaRPr kumimoji="0" lang="en-US" sz="1050" b="0" i="0" u="none" strike="noStrike" kern="0" cap="none" spc="0" normalizeH="0" baseline="0" noProof="0">
              <a:ln>
                <a:noFill/>
              </a:ln>
              <a:solidFill>
                <a:srgbClr val="00B050"/>
              </a:solidFill>
              <a:effectLst/>
              <a:uLnTx/>
              <a:uFillTx/>
              <a:latin typeface="Arial"/>
              <a:ea typeface="Arial Unicode MS" pitchFamily="34" charset="-128"/>
              <a:cs typeface="Arial Unicode MS" pitchFamily="34" charset="-128"/>
            </a:endParaRP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1400" b="0" i="0" u="none" strike="noStrike" kern="1200" cap="none" spc="0" normalizeH="0" baseline="0" noProof="0">
              <a:ln>
                <a:noFill/>
              </a:ln>
              <a:solidFill>
                <a:srgbClr val="FFFFFF"/>
              </a:solidFill>
              <a:effectLst/>
              <a:uLnTx/>
              <a:uFillTx/>
              <a:latin typeface="Arial"/>
              <a:ea typeface="+mn-ea"/>
              <a:cs typeface="+mn-cs"/>
            </a:endParaRPr>
          </a:p>
        </p:txBody>
      </p:sp>
      <p:sp>
        <p:nvSpPr>
          <p:cNvPr id="50" name="TextBox 49">
            <a:extLst>
              <a:ext uri="{FF2B5EF4-FFF2-40B4-BE49-F238E27FC236}">
                <a16:creationId xmlns:a16="http://schemas.microsoft.com/office/drawing/2014/main" xmlns="" id="{1E38772D-BE5E-4224-A0D2-A78239178BE9}"/>
              </a:ext>
            </a:extLst>
          </p:cNvPr>
          <p:cNvSpPr txBox="1"/>
          <p:nvPr/>
        </p:nvSpPr>
        <p:spPr>
          <a:xfrm>
            <a:off x="5000227" y="2673869"/>
            <a:ext cx="1376153" cy="215444"/>
          </a:xfrm>
          <a:prstGeom prst="rect">
            <a:avLst/>
          </a:prstGeom>
          <a:noFill/>
        </p:spPr>
        <p:txBody>
          <a:bodyPr wrap="square" lIns="0" tIns="0" rIns="0" bIns="0" rtlCol="0" anchor="t">
            <a:spAutoFit/>
          </a:bodyPr>
          <a:lstStyle/>
          <a:p>
            <a:pPr marL="0" marR="0" lvl="3" indent="0" algn="ctr" defTabSz="1088776" rtl="0" eaLnBrk="1" fontAlgn="auto" latinLnBrk="0" hangingPunct="1">
              <a:lnSpc>
                <a:spcPct val="100000"/>
              </a:lnSpc>
              <a:spcBef>
                <a:spcPts val="0"/>
              </a:spcBef>
              <a:spcAft>
                <a:spcPts val="0"/>
              </a:spcAft>
              <a:buClr>
                <a:srgbClr val="666666"/>
              </a:buClr>
              <a:buSzPct val="80000"/>
              <a:buFont typeface="Arial"/>
              <a:buNone/>
              <a:tabLst/>
              <a:defRPr/>
            </a:pPr>
            <a:r>
              <a:rPr kumimoji="0" lang="en-US" sz="1400" b="0"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INNOVATION</a:t>
            </a:r>
            <a:endParaRPr kumimoji="0" lang="en-US" sz="14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760548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xmlns="" id="{80B56284-2A68-42F6-BC68-43892835197D}"/>
              </a:ext>
            </a:extLst>
          </p:cNvPr>
          <p:cNvPicPr>
            <a:picLocks noChangeAspect="1"/>
          </p:cNvPicPr>
          <p:nvPr/>
        </p:nvPicPr>
        <p:blipFill>
          <a:blip r:embed="rId2">
            <a:alphaModFix amt="43000"/>
          </a:blip>
          <a:stretch>
            <a:fillRect/>
          </a:stretch>
        </p:blipFill>
        <p:spPr>
          <a:xfrm flipH="1">
            <a:off x="49370" y="2730564"/>
            <a:ext cx="12096433" cy="4045683"/>
          </a:xfrm>
          <a:prstGeom prst="rect">
            <a:avLst/>
          </a:prstGeom>
        </p:spPr>
      </p:pic>
      <p:sp>
        <p:nvSpPr>
          <p:cNvPr id="6" name="Text Placeholder 5">
            <a:extLst>
              <a:ext uri="{FF2B5EF4-FFF2-40B4-BE49-F238E27FC236}">
                <a16:creationId xmlns:a16="http://schemas.microsoft.com/office/drawing/2014/main" xmlns="" id="{05429AC8-ED10-4C56-AE73-925AF6F81691}"/>
              </a:ext>
            </a:extLst>
          </p:cNvPr>
          <p:cNvSpPr>
            <a:spLocks noGrp="1"/>
          </p:cNvSpPr>
          <p:nvPr>
            <p:ph type="body" sz="quarter" idx="13"/>
          </p:nvPr>
        </p:nvSpPr>
        <p:spPr>
          <a:xfrm>
            <a:off x="2043304" y="3720690"/>
            <a:ext cx="1234688" cy="288073"/>
          </a:xfrm>
        </p:spPr>
        <p:txBody>
          <a:bodyPr/>
          <a:lstStyle/>
          <a:p>
            <a:r>
              <a:rPr lang="en-US"/>
              <a:t>SharePoint</a:t>
            </a:r>
          </a:p>
          <a:p>
            <a:endParaRPr lang="en-US"/>
          </a:p>
        </p:txBody>
      </p:sp>
      <p:sp>
        <p:nvSpPr>
          <p:cNvPr id="8" name="Text Placeholder 7">
            <a:extLst>
              <a:ext uri="{FF2B5EF4-FFF2-40B4-BE49-F238E27FC236}">
                <a16:creationId xmlns:a16="http://schemas.microsoft.com/office/drawing/2014/main" xmlns="" id="{6E13C486-5982-4ED1-BBA2-E70532114C21}"/>
              </a:ext>
            </a:extLst>
          </p:cNvPr>
          <p:cNvSpPr>
            <a:spLocks noGrp="1"/>
          </p:cNvSpPr>
          <p:nvPr>
            <p:ph type="body" sz="quarter" idx="15"/>
          </p:nvPr>
        </p:nvSpPr>
        <p:spPr>
          <a:xfrm>
            <a:off x="5787852" y="4661145"/>
            <a:ext cx="1474726" cy="299839"/>
          </a:xfrm>
        </p:spPr>
        <p:txBody>
          <a:bodyPr/>
          <a:lstStyle/>
          <a:p>
            <a:r>
              <a:rPr lang="en-US"/>
              <a:t>ABM Platform</a:t>
            </a:r>
          </a:p>
          <a:p>
            <a:endParaRPr lang="en-US"/>
          </a:p>
        </p:txBody>
      </p:sp>
      <p:sp>
        <p:nvSpPr>
          <p:cNvPr id="4" name="Text Placeholder 3">
            <a:extLst>
              <a:ext uri="{FF2B5EF4-FFF2-40B4-BE49-F238E27FC236}">
                <a16:creationId xmlns:a16="http://schemas.microsoft.com/office/drawing/2014/main" xmlns="" id="{3E795D61-8011-4EE4-87EA-9F35EE16B82B}"/>
              </a:ext>
            </a:extLst>
          </p:cNvPr>
          <p:cNvSpPr>
            <a:spLocks noGrp="1"/>
          </p:cNvSpPr>
          <p:nvPr>
            <p:ph type="body" sz="quarter" idx="10"/>
          </p:nvPr>
        </p:nvSpPr>
        <p:spPr>
          <a:xfrm>
            <a:off x="10298517" y="4591652"/>
            <a:ext cx="1391959" cy="369332"/>
          </a:xfrm>
        </p:spPr>
        <p:txBody>
          <a:bodyPr>
            <a:normAutofit/>
          </a:bodyPr>
          <a:lstStyle/>
          <a:p>
            <a:r>
              <a:rPr lang="en-US"/>
              <a:t>TAP Highspot</a:t>
            </a:r>
          </a:p>
          <a:p>
            <a:endParaRPr lang="en-US"/>
          </a:p>
        </p:txBody>
      </p:sp>
      <p:sp>
        <p:nvSpPr>
          <p:cNvPr id="3" name="Title 2">
            <a:extLst>
              <a:ext uri="{FF2B5EF4-FFF2-40B4-BE49-F238E27FC236}">
                <a16:creationId xmlns:a16="http://schemas.microsoft.com/office/drawing/2014/main" xmlns="" id="{4F0F7035-2E63-4058-9459-35219A50CD29}"/>
              </a:ext>
            </a:extLst>
          </p:cNvPr>
          <p:cNvSpPr>
            <a:spLocks noGrp="1"/>
          </p:cNvSpPr>
          <p:nvPr>
            <p:ph type="title"/>
          </p:nvPr>
        </p:nvSpPr>
        <p:spPr/>
        <p:txBody>
          <a:bodyPr/>
          <a:lstStyle/>
          <a:p>
            <a:r>
              <a:rPr lang="en-US"/>
              <a:t>Where to Access Content</a:t>
            </a:r>
          </a:p>
        </p:txBody>
      </p:sp>
      <p:pic>
        <p:nvPicPr>
          <p:cNvPr id="10" name="Picture 9">
            <a:extLst>
              <a:ext uri="{FF2B5EF4-FFF2-40B4-BE49-F238E27FC236}">
                <a16:creationId xmlns:a16="http://schemas.microsoft.com/office/drawing/2014/main" xmlns="" id="{1593481C-BFA5-4640-BB7C-8FCC1FE0AC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82439" y="1609821"/>
            <a:ext cx="2550767" cy="2853773"/>
          </a:xfrm>
          <a:prstGeom prst="rect">
            <a:avLst/>
          </a:prstGeom>
          <a:ln>
            <a:solidFill>
              <a:schemeClr val="tx1"/>
            </a:solidFill>
          </a:ln>
        </p:spPr>
      </p:pic>
      <p:pic>
        <p:nvPicPr>
          <p:cNvPr id="11" name="Picture 10">
            <a:extLst>
              <a:ext uri="{FF2B5EF4-FFF2-40B4-BE49-F238E27FC236}">
                <a16:creationId xmlns:a16="http://schemas.microsoft.com/office/drawing/2014/main" xmlns="" id="{56236416-F5FB-4A94-9C60-9E80B2323F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48136" y="1609821"/>
            <a:ext cx="2628884" cy="2853773"/>
          </a:xfrm>
          <a:prstGeom prst="rect">
            <a:avLst/>
          </a:prstGeom>
          <a:ln>
            <a:solidFill>
              <a:schemeClr val="tx1"/>
            </a:solidFill>
          </a:ln>
        </p:spPr>
      </p:pic>
      <p:sp>
        <p:nvSpPr>
          <p:cNvPr id="13" name="TextBox 12">
            <a:extLst>
              <a:ext uri="{FF2B5EF4-FFF2-40B4-BE49-F238E27FC236}">
                <a16:creationId xmlns:a16="http://schemas.microsoft.com/office/drawing/2014/main" xmlns="" id="{99C116B0-2518-46CE-93B0-14C51538000B}"/>
              </a:ext>
            </a:extLst>
          </p:cNvPr>
          <p:cNvSpPr txBox="1"/>
          <p:nvPr/>
        </p:nvSpPr>
        <p:spPr>
          <a:xfrm>
            <a:off x="7771810" y="1124123"/>
            <a:ext cx="1984354" cy="307777"/>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2000" b="1" i="0" u="none" strike="noStrike" kern="0" cap="none" spc="0" normalizeH="0" baseline="0" noProof="0">
                <a:ln>
                  <a:noFill/>
                </a:ln>
                <a:solidFill>
                  <a:srgbClr val="E35500"/>
                </a:solidFill>
                <a:effectLst/>
                <a:uLnTx/>
                <a:uFillTx/>
                <a:latin typeface="Arial"/>
                <a:ea typeface="Arial Unicode MS" pitchFamily="34" charset="-128"/>
                <a:cs typeface="Arial Unicode MS" pitchFamily="34" charset="-128"/>
              </a:rPr>
              <a:t>Sales and MDRs</a:t>
            </a:r>
          </a:p>
        </p:txBody>
      </p:sp>
      <p:sp>
        <p:nvSpPr>
          <p:cNvPr id="14" name="TextBox 13">
            <a:extLst>
              <a:ext uri="{FF2B5EF4-FFF2-40B4-BE49-F238E27FC236}">
                <a16:creationId xmlns:a16="http://schemas.microsoft.com/office/drawing/2014/main" xmlns="" id="{BF342C52-75FA-4C80-9B56-86F2D54AAE38}"/>
              </a:ext>
            </a:extLst>
          </p:cNvPr>
          <p:cNvSpPr txBox="1"/>
          <p:nvPr/>
        </p:nvSpPr>
        <p:spPr>
          <a:xfrm>
            <a:off x="2043304" y="1093345"/>
            <a:ext cx="1234688" cy="307777"/>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2000" b="1" i="0" u="none" strike="noStrike" kern="0" cap="none" spc="0" normalizeH="0" baseline="0" noProof="0">
                <a:ln>
                  <a:noFill/>
                </a:ln>
                <a:solidFill>
                  <a:srgbClr val="F0AB00"/>
                </a:solidFill>
                <a:effectLst/>
                <a:uLnTx/>
                <a:uFillTx/>
                <a:latin typeface="Arial"/>
                <a:ea typeface="Arial Unicode MS" pitchFamily="34" charset="-128"/>
                <a:cs typeface="Arial Unicode MS" pitchFamily="34" charset="-128"/>
              </a:rPr>
              <a:t>Marketers</a:t>
            </a:r>
          </a:p>
        </p:txBody>
      </p:sp>
      <p:pic>
        <p:nvPicPr>
          <p:cNvPr id="15" name="Picture 14">
            <a:extLst>
              <a:ext uri="{FF2B5EF4-FFF2-40B4-BE49-F238E27FC236}">
                <a16:creationId xmlns:a16="http://schemas.microsoft.com/office/drawing/2014/main" xmlns="" id="{450EA0D3-1AA8-4291-9711-C402A3E330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49545" y="4591652"/>
            <a:ext cx="2628884" cy="1762348"/>
          </a:xfrm>
          <a:prstGeom prst="rect">
            <a:avLst/>
          </a:prstGeom>
          <a:ln>
            <a:solidFill>
              <a:schemeClr val="tx1"/>
            </a:solidFill>
          </a:ln>
        </p:spPr>
      </p:pic>
      <p:sp>
        <p:nvSpPr>
          <p:cNvPr id="16" name="Text Placeholder 3">
            <a:extLst>
              <a:ext uri="{FF2B5EF4-FFF2-40B4-BE49-F238E27FC236}">
                <a16:creationId xmlns:a16="http://schemas.microsoft.com/office/drawing/2014/main" xmlns="" id="{0E8D7EA0-9ABA-48C3-9B1F-0FA45F516467}"/>
              </a:ext>
            </a:extLst>
          </p:cNvPr>
          <p:cNvSpPr txBox="1">
            <a:spLocks/>
          </p:cNvSpPr>
          <p:nvPr/>
        </p:nvSpPr>
        <p:spPr bwMode="black">
          <a:xfrm>
            <a:off x="7964000" y="6439624"/>
            <a:ext cx="1599974" cy="345263"/>
          </a:xfrm>
          <a:prstGeom prst="rect">
            <a:avLst/>
          </a:prstGeom>
        </p:spPr>
        <p:txBody>
          <a:bodyPr vert="horz" lIns="0" tIns="0" rIns="0" bIns="0" rtlCol="0">
            <a:normAutofit/>
          </a:bodyPr>
          <a:lstStyle>
            <a:lvl1pPr marL="0" indent="0" algn="l" defTabSz="1088558" rtl="0" eaLnBrk="1" latinLnBrk="0" hangingPunct="1">
              <a:spcBef>
                <a:spcPts val="600"/>
              </a:spcBef>
              <a:buClr>
                <a:schemeClr val="accent1"/>
              </a:buClr>
              <a:buSzPct val="80000"/>
              <a:buFontTx/>
              <a:buNone/>
              <a:defRPr sz="18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6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400" kern="1200" noProof="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600"/>
              </a:spcBef>
              <a:spcAft>
                <a:spcPts val="0"/>
              </a:spcAft>
              <a:buClr>
                <a:srgbClr val="F0AB00"/>
              </a:buClr>
              <a:buSzPct val="80000"/>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Sales Playbook</a:t>
            </a:r>
          </a:p>
          <a:p>
            <a:pPr marL="0" marR="0" lvl="0" indent="0" algn="l" defTabSz="1088558" rtl="0" eaLnBrk="1" fontAlgn="auto" latinLnBrk="0" hangingPunct="1">
              <a:lnSpc>
                <a:spcPct val="100000"/>
              </a:lnSpc>
              <a:spcBef>
                <a:spcPts val="600"/>
              </a:spcBef>
              <a:spcAft>
                <a:spcPts val="0"/>
              </a:spcAft>
              <a:buClr>
                <a:srgbClr val="F0AB00"/>
              </a:buClr>
              <a:buSzPct val="80000"/>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pic>
        <p:nvPicPr>
          <p:cNvPr id="17" name="Picture 16">
            <a:extLst>
              <a:ext uri="{FF2B5EF4-FFF2-40B4-BE49-F238E27FC236}">
                <a16:creationId xmlns:a16="http://schemas.microsoft.com/office/drawing/2014/main" xmlns="" id="{822918C4-17BF-415E-B98F-EFCE4A2A02C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5568" y="4236735"/>
            <a:ext cx="3550161" cy="2002567"/>
          </a:xfrm>
          <a:prstGeom prst="rect">
            <a:avLst/>
          </a:prstGeom>
          <a:ln>
            <a:solidFill>
              <a:schemeClr val="tx1"/>
            </a:solidFill>
          </a:ln>
        </p:spPr>
      </p:pic>
      <p:sp>
        <p:nvSpPr>
          <p:cNvPr id="18" name="Text Placeholder 5">
            <a:extLst>
              <a:ext uri="{FF2B5EF4-FFF2-40B4-BE49-F238E27FC236}">
                <a16:creationId xmlns:a16="http://schemas.microsoft.com/office/drawing/2014/main" xmlns="" id="{B054C75E-0226-47ED-99CE-7E020D806220}"/>
              </a:ext>
            </a:extLst>
          </p:cNvPr>
          <p:cNvSpPr txBox="1">
            <a:spLocks/>
          </p:cNvSpPr>
          <p:nvPr/>
        </p:nvSpPr>
        <p:spPr bwMode="black">
          <a:xfrm>
            <a:off x="1784900" y="6393580"/>
            <a:ext cx="1751496" cy="368710"/>
          </a:xfrm>
          <a:prstGeom prst="rect">
            <a:avLst/>
          </a:prstGeom>
        </p:spPr>
        <p:txBody>
          <a:bodyPr vert="horz" lIns="0" tIns="0" rIns="0" bIns="0" rtlCol="0">
            <a:normAutofit/>
          </a:bodyPr>
          <a:lstStyle>
            <a:lvl1pPr marL="0" indent="0" algn="l" defTabSz="1088558" rtl="0" eaLnBrk="1" latinLnBrk="0" hangingPunct="1">
              <a:spcBef>
                <a:spcPts val="600"/>
              </a:spcBef>
              <a:buClr>
                <a:schemeClr val="accent1"/>
              </a:buClr>
              <a:buSzPct val="80000"/>
              <a:buFontTx/>
              <a:buNone/>
              <a:defRPr sz="18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6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400" kern="1200" noProof="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600"/>
              </a:spcBef>
              <a:spcAft>
                <a:spcPts val="0"/>
              </a:spcAft>
              <a:buClr>
                <a:srgbClr val="F0AB00"/>
              </a:buClr>
              <a:buSzPct val="80000"/>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Marketing Guide</a:t>
            </a:r>
          </a:p>
          <a:p>
            <a:pPr marL="0" marR="0" lvl="0" indent="0" algn="l" defTabSz="1088558" rtl="0" eaLnBrk="1" fontAlgn="auto" latinLnBrk="0" hangingPunct="1">
              <a:lnSpc>
                <a:spcPct val="100000"/>
              </a:lnSpc>
              <a:spcBef>
                <a:spcPts val="600"/>
              </a:spcBef>
              <a:spcAft>
                <a:spcPts val="0"/>
              </a:spcAft>
              <a:buClr>
                <a:srgbClr val="F0AB00"/>
              </a:buClr>
              <a:buSzPct val="80000"/>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19" name="Straight Connector 18">
            <a:extLst>
              <a:ext uri="{FF2B5EF4-FFF2-40B4-BE49-F238E27FC236}">
                <a16:creationId xmlns:a16="http://schemas.microsoft.com/office/drawing/2014/main" xmlns="" id="{F459C82A-AD5D-4D69-AF8C-0FBA02656170}"/>
              </a:ext>
            </a:extLst>
          </p:cNvPr>
          <p:cNvCxnSpPr/>
          <p:nvPr/>
        </p:nvCxnSpPr>
        <p:spPr>
          <a:xfrm>
            <a:off x="5130104" y="2341353"/>
            <a:ext cx="0" cy="2806119"/>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xmlns="" id="{2ACA56D9-8449-4C5C-8DBF-117A9A1E3671}"/>
              </a:ext>
            </a:extLst>
          </p:cNvPr>
          <p:cNvPicPr>
            <a:picLocks noChangeAspect="1"/>
          </p:cNvPicPr>
          <p:nvPr/>
        </p:nvPicPr>
        <p:blipFill>
          <a:blip r:embed="rId7"/>
          <a:stretch>
            <a:fillRect/>
          </a:stretch>
        </p:blipFill>
        <p:spPr>
          <a:xfrm>
            <a:off x="923767" y="1761214"/>
            <a:ext cx="3474720" cy="1851238"/>
          </a:xfrm>
          <a:prstGeom prst="rect">
            <a:avLst/>
          </a:prstGeom>
          <a:ln>
            <a:solidFill>
              <a:schemeClr val="tx1"/>
            </a:solidFill>
          </a:ln>
        </p:spPr>
      </p:pic>
    </p:spTree>
    <p:extLst>
      <p:ext uri="{BB962C8B-B14F-4D97-AF65-F5344CB8AC3E}">
        <p14:creationId xmlns:p14="http://schemas.microsoft.com/office/powerpoint/2010/main" val="1931255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 id="{3AAF2279-48A8-48C1-A571-D20A1C9C59ED}"/>
              </a:ext>
            </a:extLst>
          </p:cNvPr>
          <p:cNvGrpSpPr/>
          <p:nvPr/>
        </p:nvGrpSpPr>
        <p:grpSpPr>
          <a:xfrm>
            <a:off x="-349" y="0"/>
            <a:ext cx="12195175" cy="6858000"/>
            <a:chOff x="-698" y="360023"/>
            <a:chExt cx="12195873" cy="2620577"/>
          </a:xfrm>
        </p:grpSpPr>
        <p:pic>
          <p:nvPicPr>
            <p:cNvPr id="14" name="Picture 13">
              <a:extLst>
                <a:ext uri="{FF2B5EF4-FFF2-40B4-BE49-F238E27FC236}">
                  <a16:creationId xmlns:a16="http://schemas.microsoft.com/office/drawing/2014/main" xmlns="" id="{A7BF9980-6EB3-4A71-8994-013239BDB8CA}"/>
                </a:ext>
              </a:extLst>
            </p:cNvPr>
            <p:cNvPicPr>
              <a:picLocks noChangeAspect="1"/>
            </p:cNvPicPr>
            <p:nvPr/>
          </p:nvPicPr>
          <p:blipFill rotWithShape="1">
            <a:blip r:embed="rId2">
              <a:alphaModFix amt="35000"/>
            </a:blip>
            <a:srcRect t="1958" b="10335"/>
            <a:stretch/>
          </p:blipFill>
          <p:spPr>
            <a:xfrm>
              <a:off x="0" y="367861"/>
              <a:ext cx="12195175" cy="2612739"/>
            </a:xfrm>
            <a:prstGeom prst="rect">
              <a:avLst/>
            </a:prstGeom>
          </p:spPr>
        </p:pic>
        <p:sp>
          <p:nvSpPr>
            <p:cNvPr id="15" name="Rectangle 14">
              <a:extLst>
                <a:ext uri="{FF2B5EF4-FFF2-40B4-BE49-F238E27FC236}">
                  <a16:creationId xmlns:a16="http://schemas.microsoft.com/office/drawing/2014/main" xmlns="" id="{D037F204-9871-44DB-B692-5C1874B1AD7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grpSp>
      <p:sp>
        <p:nvSpPr>
          <p:cNvPr id="4" name="Title 3">
            <a:extLst>
              <a:ext uri="{FF2B5EF4-FFF2-40B4-BE49-F238E27FC236}">
                <a16:creationId xmlns:a16="http://schemas.microsoft.com/office/drawing/2014/main" xmlns="" id="{89E9A4F6-FF97-42B2-9FEC-416B4F58344B}"/>
              </a:ext>
            </a:extLst>
          </p:cNvPr>
          <p:cNvSpPr>
            <a:spLocks noGrp="1"/>
          </p:cNvSpPr>
          <p:nvPr>
            <p:ph type="title"/>
          </p:nvPr>
        </p:nvSpPr>
        <p:spPr/>
        <p:txBody>
          <a:bodyPr/>
          <a:lstStyle/>
          <a:p>
            <a:r>
              <a:rPr lang="en-US"/>
              <a:t>EXERCISES </a:t>
            </a:r>
          </a:p>
        </p:txBody>
      </p:sp>
      <p:sp>
        <p:nvSpPr>
          <p:cNvPr id="8" name="TextBox 7">
            <a:extLst>
              <a:ext uri="{FF2B5EF4-FFF2-40B4-BE49-F238E27FC236}">
                <a16:creationId xmlns:a16="http://schemas.microsoft.com/office/drawing/2014/main" xmlns="" id="{A348C742-1AC2-48D0-B0E3-DDED569DFD46}"/>
              </a:ext>
            </a:extLst>
          </p:cNvPr>
          <p:cNvSpPr txBox="1"/>
          <p:nvPr/>
        </p:nvSpPr>
        <p:spPr>
          <a:xfrm>
            <a:off x="418641" y="1399143"/>
            <a:ext cx="3473135" cy="27699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C000"/>
              </a:solidFill>
              <a:effectLst/>
              <a:uLnTx/>
              <a:uFillTx/>
              <a:latin typeface="Arial"/>
              <a:ea typeface="Arial Unicode MS" pitchFamily="34" charset="-128"/>
              <a:cs typeface="Arial Unicode MS" pitchFamily="34" charset="-128"/>
            </a:endParaRPr>
          </a:p>
        </p:txBody>
      </p:sp>
      <p:sp>
        <p:nvSpPr>
          <p:cNvPr id="9" name="TextBox 8">
            <a:extLst>
              <a:ext uri="{FF2B5EF4-FFF2-40B4-BE49-F238E27FC236}">
                <a16:creationId xmlns:a16="http://schemas.microsoft.com/office/drawing/2014/main" xmlns="" id="{CBD54835-B8C9-45D2-BB21-0E3696750FB7}"/>
              </a:ext>
            </a:extLst>
          </p:cNvPr>
          <p:cNvSpPr txBox="1"/>
          <p:nvPr/>
        </p:nvSpPr>
        <p:spPr>
          <a:xfrm>
            <a:off x="4570164" y="1399141"/>
            <a:ext cx="3833870" cy="4627085"/>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10" name="TextBox 9">
            <a:extLst>
              <a:ext uri="{FF2B5EF4-FFF2-40B4-BE49-F238E27FC236}">
                <a16:creationId xmlns:a16="http://schemas.microsoft.com/office/drawing/2014/main" xmlns="" id="{B29E6A05-1C34-4D05-A407-1E9B63099BF8}"/>
              </a:ext>
            </a:extLst>
          </p:cNvPr>
          <p:cNvSpPr txBox="1"/>
          <p:nvPr/>
        </p:nvSpPr>
        <p:spPr>
          <a:xfrm>
            <a:off x="204730" y="1375732"/>
            <a:ext cx="3833870" cy="677108"/>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nchor="t">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2200" b="1" i="0" u="none" strike="noStrike" kern="0" cap="none" spc="0" normalizeH="0" baseline="0" noProof="0">
                <a:ln>
                  <a:noFill/>
                </a:ln>
                <a:solidFill>
                  <a:srgbClr val="FFC000"/>
                </a:solidFill>
                <a:effectLst/>
                <a:uLnTx/>
                <a:uFillTx/>
                <a:latin typeface="Arial"/>
                <a:ea typeface="Arial Unicode MS"/>
                <a:cs typeface="Arial Unicode MS"/>
              </a:rPr>
              <a:t>GROUP 1</a:t>
            </a:r>
            <a:br>
              <a:rPr kumimoji="0" lang="en-US" sz="2200" b="1" i="0" u="none" strike="noStrike" kern="0" cap="none" spc="0" normalizeH="0" baseline="0" noProof="0">
                <a:ln>
                  <a:noFill/>
                </a:ln>
                <a:solidFill>
                  <a:srgbClr val="FFC000"/>
                </a:solidFill>
                <a:effectLst/>
                <a:uLnTx/>
                <a:uFillTx/>
                <a:latin typeface="Arial"/>
                <a:ea typeface="Arial Unicode MS"/>
                <a:cs typeface="Arial Unicode MS"/>
              </a:rPr>
            </a:br>
            <a:r>
              <a:rPr kumimoji="0" lang="en-US" sz="2200" b="1" i="0" u="none" strike="noStrike" kern="0" cap="none" spc="0" normalizeH="0" baseline="0" noProof="0">
                <a:ln>
                  <a:noFill/>
                </a:ln>
                <a:solidFill>
                  <a:srgbClr val="FFC000"/>
                </a:solidFill>
                <a:effectLst/>
                <a:uLnTx/>
                <a:uFillTx/>
                <a:latin typeface="Arial"/>
                <a:ea typeface="Arial Unicode MS"/>
                <a:cs typeface="Arial Unicode MS"/>
              </a:rPr>
              <a:t>0% People Cluster</a:t>
            </a:r>
            <a:endParaRPr kumimoji="0" lang="en-US" sz="2200" b="1" i="0" u="none" strike="noStrike" kern="0" cap="none" spc="0" normalizeH="0" baseline="0" noProof="0">
              <a:ln>
                <a:noFill/>
              </a:ln>
              <a:solidFill>
                <a:srgbClr val="FFC000"/>
              </a:solidFill>
              <a:effectLst/>
              <a:uLnTx/>
              <a:uFillTx/>
              <a:latin typeface="Arial"/>
              <a:ea typeface="Arial Unicode MS" pitchFamily="34" charset="-128"/>
              <a:cs typeface="Arial Unicode MS" pitchFamily="34" charset="-128"/>
            </a:endParaRPr>
          </a:p>
        </p:txBody>
      </p:sp>
      <p:sp>
        <p:nvSpPr>
          <p:cNvPr id="11" name="TextBox 10">
            <a:extLst>
              <a:ext uri="{FF2B5EF4-FFF2-40B4-BE49-F238E27FC236}">
                <a16:creationId xmlns:a16="http://schemas.microsoft.com/office/drawing/2014/main" xmlns="" id="{940DEDA0-9537-47D4-8A5B-12D4595147C3}"/>
              </a:ext>
            </a:extLst>
          </p:cNvPr>
          <p:cNvSpPr txBox="1"/>
          <p:nvPr/>
        </p:nvSpPr>
        <p:spPr>
          <a:xfrm>
            <a:off x="4197426" y="1378484"/>
            <a:ext cx="3833870" cy="677108"/>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nchor="t">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2200" b="1" i="0" u="none" strike="noStrike" kern="0" cap="none" spc="0" normalizeH="0" baseline="0" noProof="0">
                <a:ln>
                  <a:noFill/>
                </a:ln>
                <a:solidFill>
                  <a:srgbClr val="FFC000"/>
                </a:solidFill>
                <a:effectLst/>
                <a:uLnTx/>
                <a:uFillTx/>
                <a:latin typeface="Arial"/>
                <a:ea typeface="Arial Unicode MS"/>
                <a:cs typeface="Arial Unicode MS"/>
              </a:rPr>
              <a:t>GROUP 2</a:t>
            </a:r>
            <a:r>
              <a:rPr kumimoji="0" lang="en-US" sz="2200" b="1" i="0" u="none" strike="noStrike" kern="0" cap="none" spc="0" normalizeH="0" baseline="0" noProof="0">
                <a:ln>
                  <a:noFill/>
                </a:ln>
                <a:solidFill>
                  <a:srgbClr val="000000"/>
                </a:solidFill>
                <a:effectLst/>
                <a:uLnTx/>
                <a:uFillTx/>
                <a:latin typeface="Arial"/>
                <a:ea typeface="Arial Unicode MS"/>
                <a:cs typeface="Arial Unicode MS"/>
              </a:rPr>
              <a:t/>
            </a:r>
            <a:br>
              <a:rPr kumimoji="0" lang="en-US" sz="2200" b="1" i="0" u="none" strike="noStrike" kern="0" cap="none" spc="0" normalizeH="0" baseline="0" noProof="0">
                <a:ln>
                  <a:noFill/>
                </a:ln>
                <a:solidFill>
                  <a:srgbClr val="000000"/>
                </a:solidFill>
                <a:effectLst/>
                <a:uLnTx/>
                <a:uFillTx/>
                <a:latin typeface="Arial"/>
                <a:ea typeface="Arial Unicode MS"/>
                <a:cs typeface="Arial Unicode MS"/>
              </a:rPr>
            </a:br>
            <a:r>
              <a:rPr kumimoji="0" lang="en-US" sz="2200" b="1" i="0" u="none" strike="noStrike" kern="0" cap="none" spc="0" normalizeH="0" baseline="0" noProof="0">
                <a:ln>
                  <a:noFill/>
                </a:ln>
                <a:solidFill>
                  <a:srgbClr val="FFC000"/>
                </a:solidFill>
                <a:effectLst/>
                <a:uLnTx/>
                <a:uFillTx/>
                <a:latin typeface="Arial"/>
                <a:ea typeface="Arial Unicode MS"/>
                <a:cs typeface="Arial Unicode MS"/>
              </a:rPr>
              <a:t>10% Global Growth Cluster </a:t>
            </a:r>
            <a:endParaRPr kumimoji="0" lang="en-US" sz="2200" b="1" i="0" u="none" strike="noStrike" kern="0" cap="none" spc="0" normalizeH="0" baseline="0" noProof="0">
              <a:ln>
                <a:noFill/>
              </a:ln>
              <a:solidFill>
                <a:srgbClr val="FFC000"/>
              </a:solidFill>
              <a:effectLst/>
              <a:uLnTx/>
              <a:uFillTx/>
              <a:latin typeface="Arial"/>
              <a:ea typeface="Arial Unicode MS" pitchFamily="34" charset="-128"/>
              <a:cs typeface="Arial Unicode MS" pitchFamily="34" charset="-128"/>
            </a:endParaRPr>
          </a:p>
        </p:txBody>
      </p:sp>
      <p:sp>
        <p:nvSpPr>
          <p:cNvPr id="12" name="TextBox 11">
            <a:extLst>
              <a:ext uri="{FF2B5EF4-FFF2-40B4-BE49-F238E27FC236}">
                <a16:creationId xmlns:a16="http://schemas.microsoft.com/office/drawing/2014/main" xmlns="" id="{1ED5ECA1-510D-42DC-8916-0CFE7728DE5E}"/>
              </a:ext>
            </a:extLst>
          </p:cNvPr>
          <p:cNvSpPr txBox="1"/>
          <p:nvPr/>
        </p:nvSpPr>
        <p:spPr>
          <a:xfrm>
            <a:off x="8150645" y="1378484"/>
            <a:ext cx="3833870" cy="677108"/>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nchor="t">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2200" b="1" i="0" u="none" strike="noStrike" kern="0" cap="none" spc="0" normalizeH="0" baseline="0" noProof="0">
                <a:ln>
                  <a:noFill/>
                </a:ln>
                <a:solidFill>
                  <a:srgbClr val="FFC000"/>
                </a:solidFill>
                <a:effectLst/>
                <a:uLnTx/>
                <a:uFillTx/>
                <a:latin typeface="Arial"/>
                <a:ea typeface="Arial Unicode MS"/>
                <a:cs typeface="Arial Unicode MS"/>
              </a:rPr>
              <a:t>GROUP 3</a:t>
            </a:r>
            <a:br>
              <a:rPr kumimoji="0" lang="en-US" sz="2200" b="1" i="0" u="none" strike="noStrike" kern="0" cap="none" spc="0" normalizeH="0" baseline="0" noProof="0">
                <a:ln>
                  <a:noFill/>
                </a:ln>
                <a:solidFill>
                  <a:srgbClr val="FFC000"/>
                </a:solidFill>
                <a:effectLst/>
                <a:uLnTx/>
                <a:uFillTx/>
                <a:latin typeface="Arial"/>
                <a:ea typeface="Arial Unicode MS"/>
                <a:cs typeface="Arial Unicode MS"/>
              </a:rPr>
            </a:br>
            <a:r>
              <a:rPr kumimoji="0" lang="en-US" sz="2200" b="1" i="0" u="none" strike="noStrike" kern="0" cap="none" spc="0" normalizeH="0" baseline="0" noProof="0">
                <a:ln>
                  <a:noFill/>
                </a:ln>
                <a:solidFill>
                  <a:srgbClr val="FFC000"/>
                </a:solidFill>
                <a:effectLst/>
                <a:uLnTx/>
                <a:uFillTx/>
                <a:latin typeface="Arial"/>
                <a:ea typeface="Arial Unicode MS"/>
                <a:cs typeface="Arial Unicode MS"/>
              </a:rPr>
              <a:t>25% Innovation Cluster</a:t>
            </a:r>
            <a:endParaRPr kumimoji="0" lang="en-US" sz="2200" b="1" i="0" u="none" strike="noStrike" kern="0" cap="none" spc="0" normalizeH="0" baseline="0" noProof="0">
              <a:ln>
                <a:noFill/>
              </a:ln>
              <a:solidFill>
                <a:srgbClr val="FFC000"/>
              </a:solidFill>
              <a:effectLst/>
              <a:uLnTx/>
              <a:uFillTx/>
              <a:latin typeface="Arial"/>
              <a:ea typeface="Arial Unicode MS" pitchFamily="34" charset="-128"/>
              <a:cs typeface="Arial Unicode MS" pitchFamily="34" charset="-128"/>
            </a:endParaRPr>
          </a:p>
        </p:txBody>
      </p:sp>
      <p:sp>
        <p:nvSpPr>
          <p:cNvPr id="3" name="TextBox 2">
            <a:extLst>
              <a:ext uri="{FF2B5EF4-FFF2-40B4-BE49-F238E27FC236}">
                <a16:creationId xmlns:a16="http://schemas.microsoft.com/office/drawing/2014/main" xmlns="" id="{985FCB31-BDCA-4948-B677-274C5D68E0D2}"/>
              </a:ext>
            </a:extLst>
          </p:cNvPr>
          <p:cNvSpPr txBox="1"/>
          <p:nvPr/>
        </p:nvSpPr>
        <p:spPr>
          <a:xfrm>
            <a:off x="780584" y="2653990"/>
            <a:ext cx="10526753" cy="3077766"/>
          </a:xfrm>
          <a:prstGeom prst="rect">
            <a:avLst/>
          </a:prstGeom>
          <a:noFill/>
        </p:spPr>
        <p:txBody>
          <a:bodyPr wrap="square" lIns="0" tIns="0" rIns="0" bIns="0" rtlCol="0" anchor="t">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2000" b="0" i="0" u="none" strike="noStrike" kern="0" cap="none" spc="0" normalizeH="0" baseline="0" noProof="0">
                <a:ln>
                  <a:noFill/>
                </a:ln>
                <a:solidFill>
                  <a:srgbClr val="FFFFFF"/>
                </a:solidFill>
                <a:effectLst/>
                <a:uLnTx/>
                <a:uFillTx/>
                <a:latin typeface="Arial"/>
                <a:ea typeface="Arial Unicode MS"/>
                <a:cs typeface="Arial Unicode MS"/>
              </a:rPr>
              <a:t>Each Group will have </a:t>
            </a:r>
            <a:r>
              <a:rPr kumimoji="0" lang="en-US" sz="2000" b="1" i="0" u="none" strike="noStrike" kern="0" cap="none" spc="0" normalizeH="0" baseline="0" noProof="0">
                <a:ln>
                  <a:noFill/>
                </a:ln>
                <a:solidFill>
                  <a:srgbClr val="FFC000"/>
                </a:solidFill>
                <a:effectLst/>
                <a:uLnTx/>
                <a:uFillTx/>
                <a:latin typeface="Arial"/>
                <a:ea typeface="Arial Unicode MS"/>
                <a:cs typeface="Arial Unicode MS"/>
              </a:rPr>
              <a:t>15 minutes </a:t>
            </a:r>
            <a:r>
              <a:rPr kumimoji="0" lang="en-US" sz="2000" b="0" i="0" u="none" strike="noStrike" kern="0" cap="none" spc="0" normalizeH="0" baseline="0" noProof="0">
                <a:ln>
                  <a:noFill/>
                </a:ln>
                <a:solidFill>
                  <a:srgbClr val="FFFFFF"/>
                </a:solidFill>
                <a:effectLst/>
                <a:uLnTx/>
                <a:uFillTx/>
                <a:latin typeface="Arial"/>
                <a:ea typeface="Arial Unicode MS"/>
                <a:cs typeface="Arial Unicode MS"/>
              </a:rPr>
              <a:t>to focus on their assigned </a:t>
            </a:r>
            <a:r>
              <a:rPr kumimoji="0" lang="en-US" sz="2000" b="1" i="0" u="none" strike="noStrike" kern="0" cap="none" spc="0" normalizeH="0" baseline="0" noProof="0">
                <a:ln>
                  <a:noFill/>
                </a:ln>
                <a:solidFill>
                  <a:srgbClr val="F0AB00"/>
                </a:solidFill>
                <a:effectLst/>
                <a:uLnTx/>
                <a:uFillTx/>
                <a:latin typeface="Arial"/>
                <a:ea typeface="Arial Unicode MS"/>
                <a:cs typeface="Arial Unicode MS"/>
              </a:rPr>
              <a:t>content scenario</a:t>
            </a:r>
            <a:r>
              <a:rPr kumimoji="0" lang="en-US" sz="2000" b="0" i="0" u="none" strike="noStrike" kern="0" cap="none" spc="0" normalizeH="0" baseline="0" noProof="0">
                <a:ln>
                  <a:noFill/>
                </a:ln>
                <a:solidFill>
                  <a:srgbClr val="FFFFFF"/>
                </a:solidFill>
                <a:effectLst/>
                <a:uLnTx/>
                <a:uFillTx/>
                <a:latin typeface="Arial"/>
                <a:ea typeface="Arial Unicode MS"/>
                <a:cs typeface="Arial Unicode MS"/>
              </a:rPr>
              <a:t>. In your groups:</a:t>
            </a:r>
          </a:p>
          <a:p>
            <a:pPr marL="342900" marR="0" lvl="0" indent="-342900"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Arial"/>
                <a:ea typeface="Arial Unicode MS"/>
                <a:cs typeface="Arial Unicode MS"/>
              </a:rPr>
              <a:t>Refer to the </a:t>
            </a:r>
            <a:r>
              <a:rPr kumimoji="0" lang="en-US" sz="2000" b="1" i="0" u="none" strike="noStrike" kern="0" cap="none" spc="0" normalizeH="0" baseline="0" noProof="0">
                <a:ln>
                  <a:noFill/>
                </a:ln>
                <a:solidFill>
                  <a:srgbClr val="F0AB00"/>
                </a:solidFill>
                <a:effectLst/>
                <a:uLnTx/>
                <a:uFillTx/>
                <a:latin typeface="Arial"/>
                <a:ea typeface="Arial Unicode MS"/>
                <a:cs typeface="Arial Unicode MS"/>
              </a:rPr>
              <a:t>TAP Sales Playbook </a:t>
            </a:r>
            <a:r>
              <a:rPr kumimoji="0" lang="en-US" sz="2000" b="0" i="0" u="none" strike="noStrike" kern="0" cap="none" spc="0" normalizeH="0" baseline="0" noProof="0">
                <a:ln>
                  <a:noFill/>
                </a:ln>
                <a:solidFill>
                  <a:srgbClr val="FFFFFF"/>
                </a:solidFill>
                <a:effectLst/>
                <a:uLnTx/>
                <a:uFillTx/>
                <a:latin typeface="Arial"/>
                <a:ea typeface="Arial Unicode MS"/>
                <a:cs typeface="Arial Unicode MS"/>
              </a:rPr>
              <a:t>and</a:t>
            </a:r>
            <a:r>
              <a:rPr kumimoji="0" lang="en-US" sz="2000" b="1" i="0" u="none" strike="noStrike" kern="0" cap="none" spc="0" normalizeH="0" baseline="0" noProof="0">
                <a:ln>
                  <a:noFill/>
                </a:ln>
                <a:solidFill>
                  <a:srgbClr val="FFFFFF"/>
                </a:solidFill>
                <a:effectLst/>
                <a:uLnTx/>
                <a:uFillTx/>
                <a:latin typeface="Arial"/>
                <a:ea typeface="Arial Unicode MS"/>
                <a:cs typeface="Arial Unicode MS"/>
              </a:rPr>
              <a:t> </a:t>
            </a:r>
            <a:r>
              <a:rPr kumimoji="0" lang="en-US" sz="2000" b="1" i="0" u="none" strike="noStrike" kern="0" cap="none" spc="0" normalizeH="0" baseline="0" noProof="0">
                <a:ln>
                  <a:noFill/>
                </a:ln>
                <a:solidFill>
                  <a:srgbClr val="F0AB00"/>
                </a:solidFill>
                <a:effectLst/>
                <a:uLnTx/>
                <a:uFillTx/>
                <a:latin typeface="Arial"/>
                <a:ea typeface="Arial Unicode MS"/>
                <a:cs typeface="Arial Unicode MS"/>
              </a:rPr>
              <a:t>sales scenarios by stage</a:t>
            </a:r>
          </a:p>
          <a:p>
            <a:pPr marL="342900" marR="0" lvl="0" indent="-342900"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Discuss how you can work with sales to incorporate content into their account plans</a:t>
            </a:r>
          </a:p>
          <a:p>
            <a:pPr marL="342900" marR="0" lvl="0" indent="-342900"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Build an action plan to start in-market</a:t>
            </a:r>
          </a:p>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2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Review the content resources and think about potential new resources to explore. Be as specific as possible. Write down your ideas, and then present to the room.</a:t>
            </a:r>
          </a:p>
        </p:txBody>
      </p:sp>
    </p:spTree>
    <p:extLst>
      <p:ext uri="{BB962C8B-B14F-4D97-AF65-F5344CB8AC3E}">
        <p14:creationId xmlns:p14="http://schemas.microsoft.com/office/powerpoint/2010/main" val="3663172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a:xfrm>
            <a:off x="367322" y="361125"/>
            <a:ext cx="11186476" cy="369332"/>
          </a:xfrm>
        </p:spPr>
        <p:txBody>
          <a:bodyPr/>
          <a:lstStyle/>
          <a:p>
            <a:r>
              <a:rPr lang="en-US"/>
              <a:t>EXERCISE SHEET</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3755401786"/>
              </p:ext>
            </p:extLst>
          </p:nvPr>
        </p:nvGraphicFramePr>
        <p:xfrm>
          <a:off x="367322" y="819282"/>
          <a:ext cx="11453203" cy="5702934"/>
        </p:xfrm>
        <a:graphic>
          <a:graphicData uri="http://schemas.openxmlformats.org/drawingml/2006/table">
            <a:tbl>
              <a:tblPr firstRow="1" bandRow="1">
                <a:tableStyleId>{BC89EF96-8CEA-46FF-86C4-4CE0E7609802}</a:tableStyleId>
              </a:tblPr>
              <a:tblGrid>
                <a:gridCol w="2279467">
                  <a:extLst>
                    <a:ext uri="{9D8B030D-6E8A-4147-A177-3AD203B41FA5}">
                      <a16:colId xmlns:a16="http://schemas.microsoft.com/office/drawing/2014/main" xmlns="" val="1559503178"/>
                    </a:ext>
                  </a:extLst>
                </a:gridCol>
                <a:gridCol w="9173736">
                  <a:extLst>
                    <a:ext uri="{9D8B030D-6E8A-4147-A177-3AD203B41FA5}">
                      <a16:colId xmlns:a16="http://schemas.microsoft.com/office/drawing/2014/main" xmlns="" val="3837190358"/>
                    </a:ext>
                  </a:extLst>
                </a:gridCol>
              </a:tblGrid>
              <a:tr h="386139">
                <a:tc>
                  <a:txBody>
                    <a:bodyPr/>
                    <a:lstStyle/>
                    <a:p>
                      <a:r>
                        <a:rPr lang="en-US">
                          <a:solidFill>
                            <a:schemeClr val="bg1"/>
                          </a:solidFill>
                        </a:rPr>
                        <a:t>GROUP TOPIC:</a:t>
                      </a:r>
                    </a:p>
                  </a:txBody>
                  <a:tcPr>
                    <a:solidFill>
                      <a:schemeClr val="tx1"/>
                    </a:solidFill>
                  </a:tcPr>
                </a:tc>
                <a:tc>
                  <a:txBody>
                    <a:bodyPr/>
                    <a:lstStyle/>
                    <a:p>
                      <a:r>
                        <a:rPr lang="en-US">
                          <a:solidFill>
                            <a:schemeClr val="bg1"/>
                          </a:solidFill>
                        </a:rPr>
                        <a:t>CONTENT PLAN</a:t>
                      </a:r>
                    </a:p>
                  </a:txBody>
                  <a:tcPr>
                    <a:solidFill>
                      <a:schemeClr val="tx1"/>
                    </a:solidFill>
                  </a:tcPr>
                </a:tc>
                <a:extLst>
                  <a:ext uri="{0D108BD9-81ED-4DB2-BD59-A6C34878D82A}">
                    <a16:rowId xmlns:a16="http://schemas.microsoft.com/office/drawing/2014/main" xmlns="" val="3872633051"/>
                  </a:ext>
                </a:extLst>
              </a:tr>
              <a:tr h="1067886">
                <a:tc>
                  <a:txBody>
                    <a:bodyPr/>
                    <a:lstStyle/>
                    <a:p>
                      <a:r>
                        <a:rPr lang="en-US" sz="1600" b="1">
                          <a:solidFill>
                            <a:schemeClr val="bg1"/>
                          </a:solidFill>
                        </a:rPr>
                        <a:t>ABM Stakeholder Planning Needs </a:t>
                      </a:r>
                    </a:p>
                  </a:txBody>
                  <a:tcPr>
                    <a:solidFill>
                      <a:schemeClr val="tx1"/>
                    </a:solidFill>
                  </a:tcPr>
                </a:tc>
                <a:tc>
                  <a:txBody>
                    <a:bodyPr/>
                    <a:lstStyle/>
                    <a:p>
                      <a:pPr marL="342900" indent="-342900">
                        <a:buFont typeface="Wingdings" panose="05000000000000000000" pitchFamily="2" charset="2"/>
                        <a:buChar char="q"/>
                      </a:pPr>
                      <a:r>
                        <a:rPr lang="en-US" sz="1500">
                          <a:solidFill>
                            <a:schemeClr val="bg1"/>
                          </a:solidFill>
                        </a:rPr>
                        <a:t>How can you work with sales to incorporate the content into their account plans?</a:t>
                      </a:r>
                      <a:endParaRPr lang="en-US"/>
                    </a:p>
                    <a:p>
                      <a:pPr marL="342900" indent="-342900">
                        <a:buFont typeface="Wingdings" panose="05000000000000000000" pitchFamily="2" charset="2"/>
                        <a:buChar char="q"/>
                      </a:pPr>
                      <a:r>
                        <a:rPr lang="en-US" sz="1500">
                          <a:solidFill>
                            <a:schemeClr val="bg1"/>
                          </a:solidFill>
                        </a:rPr>
                        <a:t>Are there additional ways to leverage the content as part of your in-market program?</a:t>
                      </a:r>
                    </a:p>
                  </a:txBody>
                  <a:tcPr>
                    <a:solidFill>
                      <a:schemeClr val="tx1"/>
                    </a:solidFill>
                  </a:tcPr>
                </a:tc>
                <a:extLst>
                  <a:ext uri="{0D108BD9-81ED-4DB2-BD59-A6C34878D82A}">
                    <a16:rowId xmlns:a16="http://schemas.microsoft.com/office/drawing/2014/main" xmlns="" val="3686772703"/>
                  </a:ext>
                </a:extLst>
              </a:tr>
              <a:tr h="900794">
                <a:tc>
                  <a:txBody>
                    <a:bodyPr/>
                    <a:lstStyle/>
                    <a:p>
                      <a:r>
                        <a:rPr lang="en-US" sz="1600" b="1">
                          <a:solidFill>
                            <a:schemeClr val="bg1"/>
                          </a:solidFill>
                        </a:rPr>
                        <a:t>Resources, people, or technology needed for support</a:t>
                      </a:r>
                    </a:p>
                  </a:txBody>
                  <a:tcPr>
                    <a:solidFill>
                      <a:schemeClr val="tx1"/>
                    </a:solidFill>
                  </a:tcPr>
                </a:tc>
                <a:tc>
                  <a:txBody>
                    <a:bodyPr/>
                    <a:lstStyle/>
                    <a:p>
                      <a:pPr marL="0" indent="0">
                        <a:buFont typeface="Arial" panose="020B0604020202020204" pitchFamily="34" charset="0"/>
                        <a:buNone/>
                      </a:pPr>
                      <a:r>
                        <a:rPr lang="en-US" sz="1500">
                          <a:solidFill>
                            <a:schemeClr val="bg1"/>
                          </a:solidFill>
                        </a:rPr>
                        <a:t>What tools can you use as a starting point?</a:t>
                      </a:r>
                    </a:p>
                  </a:txBody>
                  <a:tcPr>
                    <a:solidFill>
                      <a:schemeClr val="tx1"/>
                    </a:solidFill>
                  </a:tcPr>
                </a:tc>
                <a:extLst>
                  <a:ext uri="{0D108BD9-81ED-4DB2-BD59-A6C34878D82A}">
                    <a16:rowId xmlns:a16="http://schemas.microsoft.com/office/drawing/2014/main" xmlns="" val="64885870"/>
                  </a:ext>
                </a:extLst>
              </a:tr>
              <a:tr h="937913">
                <a:tc>
                  <a:txBody>
                    <a:bodyPr/>
                    <a:lstStyle/>
                    <a:p>
                      <a:r>
                        <a:rPr lang="en-US" sz="1600" b="1">
                          <a:solidFill>
                            <a:schemeClr val="bg1"/>
                          </a:solidFill>
                        </a:rPr>
                        <a:t>Gaps/Challenges</a:t>
                      </a:r>
                    </a:p>
                  </a:txBody>
                  <a:tcPr>
                    <a:solidFill>
                      <a:schemeClr val="tx1"/>
                    </a:solidFill>
                  </a:tcPr>
                </a:tc>
                <a:tc>
                  <a:txBody>
                    <a:bodyPr/>
                    <a:lstStyle/>
                    <a:p>
                      <a:pPr marL="0" indent="0">
                        <a:buFont typeface="Arial" panose="020B0604020202020204" pitchFamily="34" charset="0"/>
                        <a:buNone/>
                      </a:pPr>
                      <a:r>
                        <a:rPr lang="en-US" sz="1500">
                          <a:solidFill>
                            <a:schemeClr val="bg1"/>
                          </a:solidFill>
                        </a:rPr>
                        <a:t>What’s missing or are there challenges to overcome?</a:t>
                      </a:r>
                    </a:p>
                  </a:txBody>
                  <a:tcPr>
                    <a:solidFill>
                      <a:schemeClr val="tx1"/>
                    </a:solidFill>
                  </a:tcPr>
                </a:tc>
                <a:extLst>
                  <a:ext uri="{0D108BD9-81ED-4DB2-BD59-A6C34878D82A}">
                    <a16:rowId xmlns:a16="http://schemas.microsoft.com/office/drawing/2014/main" xmlns="" val="1981572765"/>
                  </a:ext>
                </a:extLst>
              </a:tr>
              <a:tr h="937913">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600" b="1">
                          <a:solidFill>
                            <a:schemeClr val="bg1"/>
                          </a:solidFill>
                        </a:rPr>
                        <a:t>How to address/solve for challenges? </a:t>
                      </a:r>
                    </a:p>
                    <a:p>
                      <a:endParaRPr lang="en-US" sz="1600" b="1">
                        <a:solidFill>
                          <a:schemeClr val="bg1"/>
                        </a:solidFill>
                      </a:endParaRPr>
                    </a:p>
                  </a:txBody>
                  <a:tcPr>
                    <a:solidFill>
                      <a:schemeClr val="tx1"/>
                    </a:solidFill>
                  </a:tcPr>
                </a:tc>
                <a:tc>
                  <a:txBody>
                    <a:bodyPr/>
                    <a:lstStyle/>
                    <a:p>
                      <a:pPr marL="342900" indent="-342900">
                        <a:buFont typeface="Arial" panose="020B0604020202020204" pitchFamily="34" charset="0"/>
                        <a:buChar char="•"/>
                      </a:pPr>
                      <a:endParaRPr lang="en-US">
                        <a:solidFill>
                          <a:schemeClr val="bg1"/>
                        </a:solidFill>
                      </a:endParaRPr>
                    </a:p>
                  </a:txBody>
                  <a:tcPr>
                    <a:solidFill>
                      <a:schemeClr val="tx1"/>
                    </a:solidFill>
                  </a:tcPr>
                </a:tc>
                <a:extLst>
                  <a:ext uri="{0D108BD9-81ED-4DB2-BD59-A6C34878D82A}">
                    <a16:rowId xmlns:a16="http://schemas.microsoft.com/office/drawing/2014/main" xmlns="" val="243232349"/>
                  </a:ext>
                </a:extLst>
              </a:tr>
              <a:tr h="1446948">
                <a:tc>
                  <a:txBody>
                    <a:bodyPr/>
                    <a:lstStyle/>
                    <a:p>
                      <a:r>
                        <a:rPr lang="en-US" sz="1600" b="1">
                          <a:solidFill>
                            <a:schemeClr val="bg1"/>
                          </a:solidFill>
                        </a:rPr>
                        <a:t>Ideas for success</a:t>
                      </a:r>
                    </a:p>
                  </a:txBody>
                  <a:tcPr>
                    <a:solidFill>
                      <a:schemeClr val="tx1"/>
                    </a:solidFill>
                  </a:tcPr>
                </a:tc>
                <a:tc>
                  <a:txBody>
                    <a:bodyPr/>
                    <a:lstStyle/>
                    <a:p>
                      <a:pPr marL="0" marR="0" lvl="0" indent="0" algn="l" rtl="0" eaLnBrk="1" fontAlgn="auto" latinLnBrk="0" hangingPunct="1">
                        <a:lnSpc>
                          <a:spcPct val="100000"/>
                        </a:lnSpc>
                        <a:spcBef>
                          <a:spcPts val="0"/>
                        </a:spcBef>
                        <a:spcAft>
                          <a:spcPts val="0"/>
                        </a:spcAft>
                        <a:buFont typeface="Arial" panose="020B0604020202020204" pitchFamily="34" charset="0"/>
                        <a:buNone/>
                      </a:pPr>
                      <a:r>
                        <a:rPr lang="en-US" sz="1500">
                          <a:solidFill>
                            <a:schemeClr val="bg1"/>
                          </a:solidFill>
                        </a:rPr>
                        <a:t>Refer to the Sales Playbook for suggested content by stage and scenario</a:t>
                      </a:r>
                    </a:p>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500">
                          <a:solidFill>
                            <a:schemeClr val="bg1"/>
                          </a:solidFill>
                        </a:rPr>
                        <a:t>Walk through account plans 1:1 with and identify platform content for each account</a:t>
                      </a:r>
                    </a:p>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500">
                          <a:solidFill>
                            <a:schemeClr val="bg1"/>
                          </a:solidFill>
                        </a:rPr>
                        <a:t>Share the email templates created for each cluster, content and scenario</a:t>
                      </a:r>
                    </a:p>
                  </a:txBody>
                  <a:tcPr>
                    <a:solidFill>
                      <a:schemeClr val="tx1"/>
                    </a:solidFill>
                  </a:tcPr>
                </a:tc>
                <a:extLst>
                  <a:ext uri="{0D108BD9-81ED-4DB2-BD59-A6C34878D82A}">
                    <a16:rowId xmlns:a16="http://schemas.microsoft.com/office/drawing/2014/main" xmlns="" val="693563591"/>
                  </a:ext>
                </a:extLst>
              </a:tr>
            </a:tbl>
          </a:graphicData>
        </a:graphic>
      </p:graphicFrame>
    </p:spTree>
    <p:extLst>
      <p:ext uri="{BB962C8B-B14F-4D97-AF65-F5344CB8AC3E}">
        <p14:creationId xmlns:p14="http://schemas.microsoft.com/office/powerpoint/2010/main" val="233744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p:txBody>
          <a:bodyPr/>
          <a:lstStyle/>
          <a:p>
            <a:r>
              <a:rPr lang="en-US"/>
              <a:t>EXERCISE SHEET – Group Presentations</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957371314"/>
              </p:ext>
            </p:extLst>
          </p:nvPr>
        </p:nvGraphicFramePr>
        <p:xfrm>
          <a:off x="373260" y="1147585"/>
          <a:ext cx="11447959" cy="5306531"/>
        </p:xfrm>
        <a:graphic>
          <a:graphicData uri="http://schemas.openxmlformats.org/drawingml/2006/table">
            <a:tbl>
              <a:tblPr firstRow="1" bandRow="1">
                <a:tableStyleId>{BC89EF96-8CEA-46FF-86C4-4CE0E7609802}</a:tableStyleId>
              </a:tblPr>
              <a:tblGrid>
                <a:gridCol w="1955812">
                  <a:extLst>
                    <a:ext uri="{9D8B030D-6E8A-4147-A177-3AD203B41FA5}">
                      <a16:colId xmlns:a16="http://schemas.microsoft.com/office/drawing/2014/main" xmlns="" val="1559503178"/>
                    </a:ext>
                  </a:extLst>
                </a:gridCol>
                <a:gridCol w="3164049">
                  <a:extLst>
                    <a:ext uri="{9D8B030D-6E8A-4147-A177-3AD203B41FA5}">
                      <a16:colId xmlns:a16="http://schemas.microsoft.com/office/drawing/2014/main" xmlns="" val="3837190358"/>
                    </a:ext>
                  </a:extLst>
                </a:gridCol>
                <a:gridCol w="3164049">
                  <a:extLst>
                    <a:ext uri="{9D8B030D-6E8A-4147-A177-3AD203B41FA5}">
                      <a16:colId xmlns:a16="http://schemas.microsoft.com/office/drawing/2014/main" xmlns="" val="3930750845"/>
                    </a:ext>
                  </a:extLst>
                </a:gridCol>
                <a:gridCol w="3164049">
                  <a:extLst>
                    <a:ext uri="{9D8B030D-6E8A-4147-A177-3AD203B41FA5}">
                      <a16:colId xmlns:a16="http://schemas.microsoft.com/office/drawing/2014/main" xmlns="" val="488016269"/>
                    </a:ext>
                  </a:extLst>
                </a:gridCol>
              </a:tblGrid>
              <a:tr h="715982">
                <a:tc>
                  <a:txBody>
                    <a:bodyPr/>
                    <a:lstStyle/>
                    <a:p>
                      <a:r>
                        <a:rPr lang="en-US">
                          <a:solidFill>
                            <a:schemeClr val="bg1"/>
                          </a:solidFill>
                        </a:rPr>
                        <a:t>GROUP TOPIC:</a:t>
                      </a:r>
                    </a:p>
                  </a:txBody>
                  <a:tcPr>
                    <a:solidFill>
                      <a:schemeClr val="tx1"/>
                    </a:solidFill>
                  </a:tcPr>
                </a:tc>
                <a:tc gridSpan="3">
                  <a:txBody>
                    <a:bodyPr/>
                    <a:lstStyle/>
                    <a:p>
                      <a:r>
                        <a:rPr lang="en-US">
                          <a:solidFill>
                            <a:schemeClr val="bg1"/>
                          </a:solidFill>
                        </a:rPr>
                        <a:t>CONTENT PLAN</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872633051"/>
                  </a:ext>
                </a:extLst>
              </a:tr>
              <a:tr h="536987">
                <a:tc>
                  <a:txBody>
                    <a:bodyPr/>
                    <a:lstStyle/>
                    <a:p>
                      <a:r>
                        <a:rPr lang="en-US" sz="1600" b="1">
                          <a:solidFill>
                            <a:schemeClr val="bg1"/>
                          </a:solidFill>
                        </a:rPr>
                        <a:t>Planning need</a:t>
                      </a:r>
                    </a:p>
                  </a:txBody>
                  <a:tcPr>
                    <a:solidFill>
                      <a:schemeClr val="tx1"/>
                    </a:solidFill>
                  </a:tcPr>
                </a:tc>
                <a:tc gridSpan="3">
                  <a:txBody>
                    <a:bodyPr/>
                    <a:lstStyle/>
                    <a:p>
                      <a:pPr marL="285750" indent="-285750">
                        <a:buFont typeface="Wingdings" panose="05000000000000000000" pitchFamily="2" charset="2"/>
                        <a:buChar char="q"/>
                      </a:pPr>
                      <a:r>
                        <a:rPr lang="en-US" sz="1500">
                          <a:solidFill>
                            <a:schemeClr val="bg1"/>
                          </a:solidFill>
                        </a:rPr>
                        <a:t>How can you work with sales to use the content in their account plans?</a:t>
                      </a:r>
                      <a:endParaRPr lang="en-US" sz="1500"/>
                    </a:p>
                    <a:p>
                      <a:pPr marL="285750" indent="-285750">
                        <a:buFont typeface="Wingdings" panose="05000000000000000000" pitchFamily="2" charset="2"/>
                        <a:buChar char="q"/>
                      </a:pPr>
                      <a:r>
                        <a:rPr lang="en-US" sz="1500">
                          <a:solidFill>
                            <a:schemeClr val="bg1"/>
                          </a:solidFill>
                        </a:rPr>
                        <a:t>Are there additional ways to leverage the content as part of your in-market program?</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686772703"/>
                  </a:ext>
                </a:extLst>
              </a:tr>
              <a:tr h="322175">
                <a:tc rowSpan="2">
                  <a:txBody>
                    <a:bodyPr/>
                    <a:lstStyle/>
                    <a:p>
                      <a:r>
                        <a:rPr lang="en-US" sz="1600" b="1">
                          <a:solidFill>
                            <a:schemeClr val="bg1"/>
                          </a:solidFill>
                        </a:rPr>
                        <a:t>ACTION PLAN</a:t>
                      </a:r>
                    </a:p>
                  </a:txBody>
                  <a:tcPr>
                    <a:solidFill>
                      <a:schemeClr val="tx1"/>
                    </a:solidFill>
                  </a:tcPr>
                </a:tc>
                <a:tc>
                  <a:txBody>
                    <a:bodyPr/>
                    <a:lstStyle/>
                    <a:p>
                      <a:r>
                        <a:rPr lang="en-US" sz="1200">
                          <a:solidFill>
                            <a:schemeClr val="bg1"/>
                          </a:solidFill>
                        </a:rPr>
                        <a:t>Steps</a:t>
                      </a:r>
                    </a:p>
                  </a:txBody>
                  <a:tcPr>
                    <a:solidFill>
                      <a:schemeClr val="tx1"/>
                    </a:solidFill>
                  </a:tcPr>
                </a:tc>
                <a:tc>
                  <a:txBody>
                    <a:bodyPr/>
                    <a:lstStyle/>
                    <a:p>
                      <a:r>
                        <a:rPr lang="en-US" sz="1200">
                          <a:solidFill>
                            <a:schemeClr val="bg1"/>
                          </a:solidFill>
                        </a:rPr>
                        <a:t>Tactics</a:t>
                      </a:r>
                    </a:p>
                  </a:txBody>
                  <a:tcPr>
                    <a:solidFill>
                      <a:schemeClr val="tx1"/>
                    </a:solidFill>
                  </a:tcPr>
                </a:tc>
                <a:tc>
                  <a:txBody>
                    <a:bodyPr/>
                    <a:lstStyle/>
                    <a:p>
                      <a:r>
                        <a:rPr lang="en-US" sz="1200">
                          <a:solidFill>
                            <a:schemeClr val="bg1"/>
                          </a:solidFill>
                        </a:rPr>
                        <a:t>Execution</a:t>
                      </a:r>
                    </a:p>
                  </a:txBody>
                  <a:tcPr>
                    <a:solidFill>
                      <a:schemeClr val="tx1"/>
                    </a:solidFill>
                  </a:tcPr>
                </a:tc>
                <a:extLst>
                  <a:ext uri="{0D108BD9-81ED-4DB2-BD59-A6C34878D82A}">
                    <a16:rowId xmlns:a16="http://schemas.microsoft.com/office/drawing/2014/main" xmlns="" val="64885870"/>
                  </a:ext>
                </a:extLst>
              </a:tr>
              <a:tr h="2542952">
                <a:tc vMerge="1">
                  <a:txBody>
                    <a:bodyPr/>
                    <a:lstStyle/>
                    <a:p>
                      <a:endParaRPr lang="en-US"/>
                    </a:p>
                  </a:txBody>
                  <a:tcPr/>
                </a:tc>
                <a:tc>
                  <a:txBody>
                    <a:bodyPr/>
                    <a:lstStyle/>
                    <a:p>
                      <a:endParaRPr lang="en-US">
                        <a:solidFill>
                          <a:schemeClr val="bg1"/>
                        </a:solidFill>
                      </a:endParaRPr>
                    </a:p>
                  </a:txBody>
                  <a:tcPr>
                    <a:solidFill>
                      <a:schemeClr val="tx1"/>
                    </a:solidFill>
                  </a:tcPr>
                </a:tc>
                <a:tc>
                  <a:txBody>
                    <a:bodyPr/>
                    <a:lstStyle/>
                    <a:p>
                      <a:endParaRPr lang="en-US">
                        <a:solidFill>
                          <a:schemeClr val="bg1"/>
                        </a:solidFill>
                      </a:endParaRPr>
                    </a:p>
                  </a:txBody>
                  <a:tcPr>
                    <a:solidFill>
                      <a:schemeClr val="tx1"/>
                    </a:solidFill>
                  </a:tcPr>
                </a:tc>
                <a:tc>
                  <a:txBody>
                    <a:bodyPr/>
                    <a:lstStyle/>
                    <a:p>
                      <a:endParaRPr lang="en-US">
                        <a:solidFill>
                          <a:schemeClr val="bg1"/>
                        </a:solidFill>
                      </a:endParaRPr>
                    </a:p>
                  </a:txBody>
                  <a:tcPr>
                    <a:solidFill>
                      <a:schemeClr val="tx1"/>
                    </a:solidFill>
                  </a:tcPr>
                </a:tc>
                <a:extLst>
                  <a:ext uri="{0D108BD9-81ED-4DB2-BD59-A6C34878D82A}">
                    <a16:rowId xmlns:a16="http://schemas.microsoft.com/office/drawing/2014/main" xmlns="" val="3300638833"/>
                  </a:ext>
                </a:extLst>
              </a:tr>
              <a:tr h="1161244">
                <a:tc>
                  <a:txBody>
                    <a:bodyPr/>
                    <a:lstStyle/>
                    <a:p>
                      <a:r>
                        <a:rPr lang="en-US" sz="1600" b="1">
                          <a:solidFill>
                            <a:schemeClr val="bg1"/>
                          </a:solidFill>
                        </a:rPr>
                        <a:t>Other notes:</a:t>
                      </a:r>
                    </a:p>
                  </a:txBody>
                  <a:tcPr>
                    <a:solidFill>
                      <a:schemeClr val="tx1"/>
                    </a:solidFill>
                  </a:tcPr>
                </a:tc>
                <a:tc gridSpan="3">
                  <a:txBody>
                    <a:bodyPr/>
                    <a:lstStyle/>
                    <a:p>
                      <a:endParaRPr lang="en-US">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43232349"/>
                  </a:ext>
                </a:extLst>
              </a:tr>
            </a:tbl>
          </a:graphicData>
        </a:graphic>
      </p:graphicFrame>
    </p:spTree>
    <p:extLst>
      <p:ext uri="{BB962C8B-B14F-4D97-AF65-F5344CB8AC3E}">
        <p14:creationId xmlns:p14="http://schemas.microsoft.com/office/powerpoint/2010/main" val="1950990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a:t>Wrap-Up &amp; Next Steps</a:t>
            </a:r>
          </a:p>
        </p:txBody>
      </p:sp>
    </p:spTree>
    <p:extLst>
      <p:ext uri="{BB962C8B-B14F-4D97-AF65-F5344CB8AC3E}">
        <p14:creationId xmlns:p14="http://schemas.microsoft.com/office/powerpoint/2010/main" val="369869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E2FCF064-510F-DE45-A61A-8C0D4AD06B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59642" y="377692"/>
            <a:ext cx="7675889" cy="1106552"/>
          </a:xfrm>
          <a:prstGeom prst="rect">
            <a:avLst/>
          </a:prstGeom>
        </p:spPr>
      </p:pic>
      <p:sp>
        <p:nvSpPr>
          <p:cNvPr id="3" name="TextBox 2">
            <a:extLst>
              <a:ext uri="{FF2B5EF4-FFF2-40B4-BE49-F238E27FC236}">
                <a16:creationId xmlns:a16="http://schemas.microsoft.com/office/drawing/2014/main" xmlns="" id="{46C1294D-7647-A44B-8D75-687DB7E633A4}"/>
              </a:ext>
            </a:extLst>
          </p:cNvPr>
          <p:cNvSpPr txBox="1"/>
          <p:nvPr/>
        </p:nvSpPr>
        <p:spPr>
          <a:xfrm>
            <a:off x="0" y="1849057"/>
            <a:ext cx="11953461" cy="2031325"/>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2400" b="0" i="0" u="sng" strike="noStrike" kern="1200" cap="none" spc="0" normalizeH="0" baseline="0" noProof="0">
                <a:ln>
                  <a:noFill/>
                </a:ln>
                <a:solidFill>
                  <a:srgbClr val="F0AB00"/>
                </a:solidFill>
                <a:effectLst/>
                <a:uLnTx/>
                <a:uFillTx/>
                <a:latin typeface="Arial"/>
                <a:ea typeface="+mn-ea"/>
                <a:cs typeface="+mn-cs"/>
              </a:rPr>
              <a:t>Mission Statement</a:t>
            </a:r>
          </a:p>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sng" strike="noStrike" kern="1200" cap="none" spc="0" normalizeH="0" baseline="0" noProof="0">
              <a:ln>
                <a:noFill/>
              </a:ln>
              <a:solidFill>
                <a:srgbClr val="FFFFFF"/>
              </a:solidFill>
              <a:effectLst/>
              <a:uLnTx/>
              <a:uFillTx/>
              <a:latin typeface="Arial"/>
              <a:ea typeface="+mn-ea"/>
              <a:cs typeface="+mn-cs"/>
            </a:endParaRPr>
          </a:p>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3600" b="1" i="0" u="none" strike="noStrike" kern="1200" cap="none" spc="0" normalizeH="0" baseline="0" noProof="0">
                <a:ln>
                  <a:noFill/>
                </a:ln>
                <a:solidFill>
                  <a:srgbClr val="FFFFFF"/>
                </a:solidFill>
                <a:effectLst/>
                <a:uLnTx/>
                <a:uFillTx/>
                <a:latin typeface="Arial"/>
                <a:ea typeface="+mn-ea"/>
                <a:cs typeface="+mn-cs"/>
              </a:rPr>
              <a:t>Transforming the way B2B companies go to market.</a:t>
            </a:r>
          </a:p>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501745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xmlns="" id="{DC821E45-3242-4785-B9D4-C31B74C9E341}"/>
              </a:ext>
            </a:extLst>
          </p:cNvPr>
          <p:cNvSpPr>
            <a:spLocks noGrp="1"/>
          </p:cNvSpPr>
          <p:nvPr>
            <p:ph type="body" sz="quarter" idx="13"/>
          </p:nvPr>
        </p:nvSpPr>
        <p:spPr>
          <a:xfrm>
            <a:off x="8126477" y="1346731"/>
            <a:ext cx="3564000" cy="4716000"/>
          </a:xfrm>
          <a:solidFill>
            <a:schemeClr val="tx1"/>
          </a:solidFill>
        </p:spPr>
        <p:txBody>
          <a:bodyPr vert="horz" lIns="182880" tIns="274320" rIns="182880" bIns="182880" rtlCol="0" anchor="t">
            <a:normAutofit/>
          </a:bodyPr>
          <a:lstStyle/>
          <a:p>
            <a:r>
              <a:rPr lang="en-US">
                <a:solidFill>
                  <a:schemeClr val="bg1"/>
                </a:solidFill>
                <a:cs typeface="Arial"/>
              </a:rPr>
              <a:t>I Will</a:t>
            </a:r>
            <a:endParaRPr lang="en-US">
              <a:solidFill>
                <a:schemeClr val="bg1"/>
              </a:solidFill>
            </a:endParaRPr>
          </a:p>
        </p:txBody>
      </p:sp>
      <p:sp>
        <p:nvSpPr>
          <p:cNvPr id="4" name="Text Placeholder 3">
            <a:extLst>
              <a:ext uri="{FF2B5EF4-FFF2-40B4-BE49-F238E27FC236}">
                <a16:creationId xmlns:a16="http://schemas.microsoft.com/office/drawing/2014/main" xmlns="" id="{E02D4E18-ABAA-454B-A25B-FA66A9B24754}"/>
              </a:ext>
            </a:extLst>
          </p:cNvPr>
          <p:cNvSpPr>
            <a:spLocks noGrp="1"/>
          </p:cNvSpPr>
          <p:nvPr>
            <p:ph type="body" sz="quarter" idx="12"/>
          </p:nvPr>
        </p:nvSpPr>
        <p:spPr>
          <a:xfrm>
            <a:off x="4315238" y="1346731"/>
            <a:ext cx="3564000" cy="4716000"/>
          </a:xfrm>
          <a:solidFill>
            <a:schemeClr val="tx1"/>
          </a:solidFill>
        </p:spPr>
        <p:txBody>
          <a:bodyPr vert="horz" lIns="182880" tIns="274320" rIns="182880" bIns="182880" rtlCol="0" anchor="t">
            <a:normAutofit/>
          </a:bodyPr>
          <a:lstStyle/>
          <a:p>
            <a:r>
              <a:rPr lang="en-US">
                <a:solidFill>
                  <a:schemeClr val="bg1"/>
                </a:solidFill>
                <a:cs typeface="Arial"/>
              </a:rPr>
              <a:t>I Wish</a:t>
            </a:r>
            <a:endParaRPr lang="en-US">
              <a:solidFill>
                <a:schemeClr val="bg1"/>
              </a:solidFill>
            </a:endParaRPr>
          </a:p>
        </p:txBody>
      </p:sp>
      <p:sp>
        <p:nvSpPr>
          <p:cNvPr id="3" name="Text Placeholder 2">
            <a:extLst>
              <a:ext uri="{FF2B5EF4-FFF2-40B4-BE49-F238E27FC236}">
                <a16:creationId xmlns:a16="http://schemas.microsoft.com/office/drawing/2014/main" xmlns="" id="{723063D4-6D72-47BA-8C59-D5A8AEC8870C}"/>
              </a:ext>
            </a:extLst>
          </p:cNvPr>
          <p:cNvSpPr>
            <a:spLocks noGrp="1"/>
          </p:cNvSpPr>
          <p:nvPr>
            <p:ph type="body" sz="quarter" idx="10"/>
          </p:nvPr>
        </p:nvSpPr>
        <p:spPr>
          <a:xfrm>
            <a:off x="504000" y="1346731"/>
            <a:ext cx="3564000" cy="4716000"/>
          </a:xfrm>
          <a:solidFill>
            <a:schemeClr val="tx1"/>
          </a:solidFill>
        </p:spPr>
        <p:txBody>
          <a:bodyPr vert="horz" lIns="182880" tIns="274320" rIns="182880" bIns="182880" rtlCol="0" anchor="t">
            <a:normAutofit/>
          </a:bodyPr>
          <a:lstStyle/>
          <a:p>
            <a:r>
              <a:rPr lang="en-US" dirty="0">
                <a:solidFill>
                  <a:schemeClr val="bg1"/>
                </a:solidFill>
                <a:cs typeface="Arial"/>
              </a:rPr>
              <a:t>I  Like</a:t>
            </a:r>
            <a:endParaRPr lang="en-US" dirty="0">
              <a:solidFill>
                <a:schemeClr val="bg1"/>
              </a:solidFill>
            </a:endParaRPr>
          </a:p>
        </p:txBody>
      </p:sp>
      <p:sp>
        <p:nvSpPr>
          <p:cNvPr id="2" name="Title 1">
            <a:extLst>
              <a:ext uri="{FF2B5EF4-FFF2-40B4-BE49-F238E27FC236}">
                <a16:creationId xmlns:a16="http://schemas.microsoft.com/office/drawing/2014/main" xmlns="" id="{41637B6E-5FDF-4999-85D3-F3365420857C}"/>
              </a:ext>
            </a:extLst>
          </p:cNvPr>
          <p:cNvSpPr>
            <a:spLocks noGrp="1"/>
          </p:cNvSpPr>
          <p:nvPr>
            <p:ph type="title"/>
          </p:nvPr>
        </p:nvSpPr>
        <p:spPr/>
        <p:txBody>
          <a:bodyPr/>
          <a:lstStyle/>
          <a:p>
            <a:r>
              <a:rPr lang="en-US" dirty="0"/>
              <a:t>Next Steps cont’d – Denise</a:t>
            </a:r>
          </a:p>
        </p:txBody>
      </p:sp>
      <p:grpSp>
        <p:nvGrpSpPr>
          <p:cNvPr id="19" name="Group 18">
            <a:extLst>
              <a:ext uri="{FF2B5EF4-FFF2-40B4-BE49-F238E27FC236}">
                <a16:creationId xmlns:a16="http://schemas.microsoft.com/office/drawing/2014/main" xmlns="" id="{AEC51858-31D4-BC4C-B892-A152DFED59DC}"/>
              </a:ext>
            </a:extLst>
          </p:cNvPr>
          <p:cNvGrpSpPr/>
          <p:nvPr/>
        </p:nvGrpSpPr>
        <p:grpSpPr>
          <a:xfrm>
            <a:off x="730469" y="1891861"/>
            <a:ext cx="3111062" cy="3951890"/>
            <a:chOff x="693683" y="1870841"/>
            <a:chExt cx="3111062" cy="3951890"/>
          </a:xfrm>
        </p:grpSpPr>
        <p:cxnSp>
          <p:nvCxnSpPr>
            <p:cNvPr id="7" name="Straight Connector 6">
              <a:extLst>
                <a:ext uri="{FF2B5EF4-FFF2-40B4-BE49-F238E27FC236}">
                  <a16:creationId xmlns:a16="http://schemas.microsoft.com/office/drawing/2014/main" xmlns="" id="{4DA12E98-1079-7141-A793-2FE6449A870A}"/>
                </a:ext>
              </a:extLst>
            </p:cNvPr>
            <p:cNvCxnSpPr>
              <a:cxnSpLocks/>
            </p:cNvCxnSpPr>
            <p:nvPr/>
          </p:nvCxnSpPr>
          <p:spPr>
            <a:xfrm>
              <a:off x="1492469" y="1870841"/>
              <a:ext cx="2312276"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49184C4C-F6AE-B448-A43D-FE3D8BE5AC55}"/>
                </a:ext>
              </a:extLst>
            </p:cNvPr>
            <p:cNvCxnSpPr>
              <a:cxnSpLocks/>
            </p:cNvCxnSpPr>
            <p:nvPr/>
          </p:nvCxnSpPr>
          <p:spPr>
            <a:xfrm>
              <a:off x="693683" y="2364827"/>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E0246763-50AC-BA4A-98EA-CBFD3B8D0731}"/>
                </a:ext>
              </a:extLst>
            </p:cNvPr>
            <p:cNvCxnSpPr>
              <a:cxnSpLocks/>
            </p:cNvCxnSpPr>
            <p:nvPr/>
          </p:nvCxnSpPr>
          <p:spPr>
            <a:xfrm>
              <a:off x="693683" y="2858813"/>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0D5B1A4A-D551-3A46-8BC7-0C4D437DB12A}"/>
                </a:ext>
              </a:extLst>
            </p:cNvPr>
            <p:cNvCxnSpPr>
              <a:cxnSpLocks/>
            </p:cNvCxnSpPr>
            <p:nvPr/>
          </p:nvCxnSpPr>
          <p:spPr>
            <a:xfrm>
              <a:off x="693683" y="3352799"/>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F536DFBD-480B-2F4E-9511-AD71DBCE1ACB}"/>
                </a:ext>
              </a:extLst>
            </p:cNvPr>
            <p:cNvCxnSpPr>
              <a:cxnSpLocks/>
            </p:cNvCxnSpPr>
            <p:nvPr/>
          </p:nvCxnSpPr>
          <p:spPr>
            <a:xfrm>
              <a:off x="693683" y="3846785"/>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ED195437-26D4-F841-B9D3-126B200C0745}"/>
                </a:ext>
              </a:extLst>
            </p:cNvPr>
            <p:cNvCxnSpPr>
              <a:cxnSpLocks/>
            </p:cNvCxnSpPr>
            <p:nvPr/>
          </p:nvCxnSpPr>
          <p:spPr>
            <a:xfrm>
              <a:off x="693683" y="4340771"/>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478B1D7F-2D0F-8E4B-A362-412A705F32C2}"/>
                </a:ext>
              </a:extLst>
            </p:cNvPr>
            <p:cNvCxnSpPr>
              <a:cxnSpLocks/>
            </p:cNvCxnSpPr>
            <p:nvPr/>
          </p:nvCxnSpPr>
          <p:spPr>
            <a:xfrm>
              <a:off x="693683" y="4834757"/>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44BA6FB7-7F84-0C4F-83AF-120E631D5372}"/>
                </a:ext>
              </a:extLst>
            </p:cNvPr>
            <p:cNvCxnSpPr>
              <a:cxnSpLocks/>
            </p:cNvCxnSpPr>
            <p:nvPr/>
          </p:nvCxnSpPr>
          <p:spPr>
            <a:xfrm>
              <a:off x="693683" y="5328743"/>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2C235BE5-97C1-4146-B72B-BC244EB15F5D}"/>
                </a:ext>
              </a:extLst>
            </p:cNvPr>
            <p:cNvCxnSpPr>
              <a:cxnSpLocks/>
            </p:cNvCxnSpPr>
            <p:nvPr/>
          </p:nvCxnSpPr>
          <p:spPr>
            <a:xfrm>
              <a:off x="693683" y="5822731"/>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xmlns="" id="{9FB4EB34-0EA6-6E40-A80A-84C09F96C305}"/>
              </a:ext>
            </a:extLst>
          </p:cNvPr>
          <p:cNvGrpSpPr/>
          <p:nvPr/>
        </p:nvGrpSpPr>
        <p:grpSpPr>
          <a:xfrm>
            <a:off x="4541707" y="1891861"/>
            <a:ext cx="3111062" cy="3951890"/>
            <a:chOff x="693683" y="1870841"/>
            <a:chExt cx="3111062" cy="3951890"/>
          </a:xfrm>
        </p:grpSpPr>
        <p:cxnSp>
          <p:nvCxnSpPr>
            <p:cNvPr id="22" name="Straight Connector 21">
              <a:extLst>
                <a:ext uri="{FF2B5EF4-FFF2-40B4-BE49-F238E27FC236}">
                  <a16:creationId xmlns:a16="http://schemas.microsoft.com/office/drawing/2014/main" xmlns="" id="{B1DA4D42-E4FD-F743-B3CA-71D7843F98D3}"/>
                </a:ext>
              </a:extLst>
            </p:cNvPr>
            <p:cNvCxnSpPr>
              <a:cxnSpLocks/>
            </p:cNvCxnSpPr>
            <p:nvPr/>
          </p:nvCxnSpPr>
          <p:spPr>
            <a:xfrm>
              <a:off x="1492469" y="1870841"/>
              <a:ext cx="2312276"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BD6875F2-DC8E-4348-8205-8E2AE45CB880}"/>
                </a:ext>
              </a:extLst>
            </p:cNvPr>
            <p:cNvCxnSpPr>
              <a:cxnSpLocks/>
            </p:cNvCxnSpPr>
            <p:nvPr/>
          </p:nvCxnSpPr>
          <p:spPr>
            <a:xfrm>
              <a:off x="693683" y="2364827"/>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DB3A12C1-5D2D-C64A-BBE3-0AB955A4B6F9}"/>
                </a:ext>
              </a:extLst>
            </p:cNvPr>
            <p:cNvCxnSpPr>
              <a:cxnSpLocks/>
            </p:cNvCxnSpPr>
            <p:nvPr/>
          </p:nvCxnSpPr>
          <p:spPr>
            <a:xfrm>
              <a:off x="693683" y="2858813"/>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0A902A27-6ED5-0445-BC78-9FC926C6AEB4}"/>
                </a:ext>
              </a:extLst>
            </p:cNvPr>
            <p:cNvCxnSpPr>
              <a:cxnSpLocks/>
            </p:cNvCxnSpPr>
            <p:nvPr/>
          </p:nvCxnSpPr>
          <p:spPr>
            <a:xfrm>
              <a:off x="693683" y="3352799"/>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086F79F9-3786-464A-A522-2BA66B33EF20}"/>
                </a:ext>
              </a:extLst>
            </p:cNvPr>
            <p:cNvCxnSpPr>
              <a:cxnSpLocks/>
            </p:cNvCxnSpPr>
            <p:nvPr/>
          </p:nvCxnSpPr>
          <p:spPr>
            <a:xfrm>
              <a:off x="693683" y="3846785"/>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3280D2FD-1686-2F49-A528-3D7EF039C18A}"/>
                </a:ext>
              </a:extLst>
            </p:cNvPr>
            <p:cNvCxnSpPr>
              <a:cxnSpLocks/>
            </p:cNvCxnSpPr>
            <p:nvPr/>
          </p:nvCxnSpPr>
          <p:spPr>
            <a:xfrm>
              <a:off x="693683" y="4340771"/>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1F829527-D44E-7D4F-9C08-3F8342530D8F}"/>
                </a:ext>
              </a:extLst>
            </p:cNvPr>
            <p:cNvCxnSpPr>
              <a:cxnSpLocks/>
            </p:cNvCxnSpPr>
            <p:nvPr/>
          </p:nvCxnSpPr>
          <p:spPr>
            <a:xfrm>
              <a:off x="693683" y="4834757"/>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B24077AF-A7F9-5B4B-B3E9-CB4B0E2F0819}"/>
                </a:ext>
              </a:extLst>
            </p:cNvPr>
            <p:cNvCxnSpPr>
              <a:cxnSpLocks/>
            </p:cNvCxnSpPr>
            <p:nvPr/>
          </p:nvCxnSpPr>
          <p:spPr>
            <a:xfrm>
              <a:off x="693683" y="5328743"/>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B29D1610-13C3-D246-A765-26E5B85FDE35}"/>
                </a:ext>
              </a:extLst>
            </p:cNvPr>
            <p:cNvCxnSpPr>
              <a:cxnSpLocks/>
            </p:cNvCxnSpPr>
            <p:nvPr/>
          </p:nvCxnSpPr>
          <p:spPr>
            <a:xfrm>
              <a:off x="693683" y="5822731"/>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xmlns="" id="{C5B8C8C6-F638-0D46-8012-A5BAF8B471A6}"/>
              </a:ext>
            </a:extLst>
          </p:cNvPr>
          <p:cNvGrpSpPr/>
          <p:nvPr/>
        </p:nvGrpSpPr>
        <p:grpSpPr>
          <a:xfrm>
            <a:off x="8352946" y="1891861"/>
            <a:ext cx="3111062" cy="3951890"/>
            <a:chOff x="693683" y="1870841"/>
            <a:chExt cx="3111062" cy="3951890"/>
          </a:xfrm>
        </p:grpSpPr>
        <p:cxnSp>
          <p:nvCxnSpPr>
            <p:cNvPr id="32" name="Straight Connector 31">
              <a:extLst>
                <a:ext uri="{FF2B5EF4-FFF2-40B4-BE49-F238E27FC236}">
                  <a16:creationId xmlns:a16="http://schemas.microsoft.com/office/drawing/2014/main" xmlns="" id="{32895FC7-D13D-784E-8443-8FACBD035C2B}"/>
                </a:ext>
              </a:extLst>
            </p:cNvPr>
            <p:cNvCxnSpPr>
              <a:cxnSpLocks/>
            </p:cNvCxnSpPr>
            <p:nvPr/>
          </p:nvCxnSpPr>
          <p:spPr>
            <a:xfrm>
              <a:off x="1492469" y="1870841"/>
              <a:ext cx="2312276"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7466B584-F8DE-B347-9F78-1254DF390A09}"/>
                </a:ext>
              </a:extLst>
            </p:cNvPr>
            <p:cNvCxnSpPr>
              <a:cxnSpLocks/>
            </p:cNvCxnSpPr>
            <p:nvPr/>
          </p:nvCxnSpPr>
          <p:spPr>
            <a:xfrm>
              <a:off x="693683" y="2364827"/>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C4B1B3F5-027F-3642-9F88-0D7169CF266D}"/>
                </a:ext>
              </a:extLst>
            </p:cNvPr>
            <p:cNvCxnSpPr>
              <a:cxnSpLocks/>
            </p:cNvCxnSpPr>
            <p:nvPr/>
          </p:nvCxnSpPr>
          <p:spPr>
            <a:xfrm>
              <a:off x="693683" y="2858813"/>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xmlns="" id="{089AD170-9EEB-4744-AB24-31D9C132BDE3}"/>
                </a:ext>
              </a:extLst>
            </p:cNvPr>
            <p:cNvCxnSpPr>
              <a:cxnSpLocks/>
            </p:cNvCxnSpPr>
            <p:nvPr/>
          </p:nvCxnSpPr>
          <p:spPr>
            <a:xfrm>
              <a:off x="693683" y="3352799"/>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xmlns="" id="{68D8C2AA-FF64-294E-8715-28815A580EC0}"/>
                </a:ext>
              </a:extLst>
            </p:cNvPr>
            <p:cNvCxnSpPr>
              <a:cxnSpLocks/>
            </p:cNvCxnSpPr>
            <p:nvPr/>
          </p:nvCxnSpPr>
          <p:spPr>
            <a:xfrm>
              <a:off x="693683" y="3846785"/>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xmlns="" id="{CD6A0555-7C42-EF4F-B323-E52F160B861F}"/>
                </a:ext>
              </a:extLst>
            </p:cNvPr>
            <p:cNvCxnSpPr>
              <a:cxnSpLocks/>
            </p:cNvCxnSpPr>
            <p:nvPr/>
          </p:nvCxnSpPr>
          <p:spPr>
            <a:xfrm>
              <a:off x="693683" y="4340771"/>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xmlns="" id="{F5114E76-0A0E-8F42-8D72-DCEEFAB8A35E}"/>
                </a:ext>
              </a:extLst>
            </p:cNvPr>
            <p:cNvCxnSpPr>
              <a:cxnSpLocks/>
            </p:cNvCxnSpPr>
            <p:nvPr/>
          </p:nvCxnSpPr>
          <p:spPr>
            <a:xfrm>
              <a:off x="693683" y="4834757"/>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894DFED9-4464-A041-A791-225C9D7688B7}"/>
                </a:ext>
              </a:extLst>
            </p:cNvPr>
            <p:cNvCxnSpPr>
              <a:cxnSpLocks/>
            </p:cNvCxnSpPr>
            <p:nvPr/>
          </p:nvCxnSpPr>
          <p:spPr>
            <a:xfrm>
              <a:off x="693683" y="5328743"/>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76510D78-0024-C141-939D-233F4CC9AF1A}"/>
                </a:ext>
              </a:extLst>
            </p:cNvPr>
            <p:cNvCxnSpPr>
              <a:cxnSpLocks/>
            </p:cNvCxnSpPr>
            <p:nvPr/>
          </p:nvCxnSpPr>
          <p:spPr>
            <a:xfrm>
              <a:off x="693683" y="5822731"/>
              <a:ext cx="3111062" cy="0"/>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3532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B86391E-1613-43D0-8F74-7F7412EFF471}"/>
              </a:ext>
            </a:extLst>
          </p:cNvPr>
          <p:cNvSpPr>
            <a:spLocks noGrp="1"/>
          </p:cNvSpPr>
          <p:nvPr>
            <p:ph type="ctrTitle"/>
          </p:nvPr>
        </p:nvSpPr>
        <p:spPr/>
        <p:txBody>
          <a:bodyPr/>
          <a:lstStyle/>
          <a:p>
            <a:r>
              <a:rPr lang="en-US"/>
              <a:t>Appendix</a:t>
            </a:r>
          </a:p>
        </p:txBody>
      </p:sp>
    </p:spTree>
    <p:extLst>
      <p:ext uri="{BB962C8B-B14F-4D97-AF65-F5344CB8AC3E}">
        <p14:creationId xmlns:p14="http://schemas.microsoft.com/office/powerpoint/2010/main" val="2493779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D25A9BE9-70B8-AE4A-97CC-BA7079A8BE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3915"/>
          <a:stretch/>
        </p:blipFill>
        <p:spPr>
          <a:xfrm>
            <a:off x="3339572" y="10633"/>
            <a:ext cx="8855603" cy="6858000"/>
          </a:xfrm>
          <a:prstGeom prst="rect">
            <a:avLst/>
          </a:prstGeom>
        </p:spPr>
      </p:pic>
      <p:sp>
        <p:nvSpPr>
          <p:cNvPr id="5" name="Rectangle 4">
            <a:extLst>
              <a:ext uri="{FF2B5EF4-FFF2-40B4-BE49-F238E27FC236}">
                <a16:creationId xmlns:a16="http://schemas.microsoft.com/office/drawing/2014/main" xmlns="" id="{8CF66E83-7355-2A41-A471-90BAFA63C8E3}"/>
              </a:ext>
            </a:extLst>
          </p:cNvPr>
          <p:cNvSpPr/>
          <p:nvPr/>
        </p:nvSpPr>
        <p:spPr bwMode="gray">
          <a:xfrm>
            <a:off x="3320233" y="0"/>
            <a:ext cx="7947536" cy="6858000"/>
          </a:xfrm>
          <a:prstGeom prst="rect">
            <a:avLst/>
          </a:prstGeom>
          <a:gradFill>
            <a:gsLst>
              <a:gs pos="31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 name="Title 1"/>
          <p:cNvSpPr>
            <a:spLocks noGrp="1"/>
          </p:cNvSpPr>
          <p:nvPr>
            <p:ph type="title"/>
          </p:nvPr>
        </p:nvSpPr>
        <p:spPr/>
        <p:txBody>
          <a:bodyPr/>
          <a:lstStyle/>
          <a:p>
            <a:r>
              <a:rPr lang="en-US"/>
              <a:t>GTAM</a:t>
            </a:r>
            <a:r>
              <a:rPr lang="en-US">
                <a:solidFill>
                  <a:schemeClr val="accent2"/>
                </a:solidFill>
              </a:rPr>
              <a:t> </a:t>
            </a:r>
            <a:r>
              <a:rPr lang="en-US"/>
              <a:t>|</a:t>
            </a:r>
            <a:r>
              <a:rPr lang="en-US">
                <a:solidFill>
                  <a:schemeClr val="accent2"/>
                </a:solidFill>
              </a:rPr>
              <a:t> </a:t>
            </a:r>
            <a:r>
              <a:rPr lang="en-US">
                <a:solidFill>
                  <a:schemeClr val="accent1"/>
                </a:solidFill>
              </a:rPr>
              <a:t>FY20 Areas of Focus</a:t>
            </a:r>
          </a:p>
        </p:txBody>
      </p:sp>
      <p:sp>
        <p:nvSpPr>
          <p:cNvPr id="19" name="TextBox 18">
            <a:extLst>
              <a:ext uri="{FF2B5EF4-FFF2-40B4-BE49-F238E27FC236}">
                <a16:creationId xmlns:a16="http://schemas.microsoft.com/office/drawing/2014/main" xmlns="" id="{66612681-7C2F-41E5-AFFF-1F89B12F5DB0}"/>
              </a:ext>
            </a:extLst>
          </p:cNvPr>
          <p:cNvSpPr txBox="1"/>
          <p:nvPr/>
        </p:nvSpPr>
        <p:spPr>
          <a:xfrm>
            <a:off x="2428678" y="3814955"/>
            <a:ext cx="5198933" cy="8771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fontAlgn="base">
              <a:lnSpc>
                <a:spcPct val="90000"/>
              </a:lnSpc>
              <a:spcAft>
                <a:spcPct val="0"/>
              </a:spcAft>
              <a:buClr>
                <a:srgbClr val="F0AB00"/>
              </a:buClr>
              <a:buSzPct val="80000"/>
            </a:pPr>
            <a:r>
              <a:rPr lang="en-US" sz="1800" b="1" kern="0">
                <a:solidFill>
                  <a:schemeClr val="accent1"/>
                </a:solidFill>
                <a:ea typeface="Arial Unicode MS"/>
                <a:cs typeface="Arial Unicode MS"/>
              </a:rPr>
              <a:t>SAP Marketing &amp; CBG Alignment</a:t>
            </a:r>
          </a:p>
          <a:p>
            <a:pPr>
              <a:spcAft>
                <a:spcPct val="0"/>
              </a:spcAft>
              <a:buClr>
                <a:srgbClr val="F0AB00"/>
              </a:buClr>
              <a:buSzPct val="80000"/>
            </a:pPr>
            <a:r>
              <a:rPr lang="en-US" sz="1300" kern="0">
                <a:ea typeface="Arial Unicode MS"/>
                <a:cs typeface="Arial Unicode MS"/>
              </a:rPr>
              <a:t>Engage more deeply across SAP Marketing and CBG to drive pipeline within SAP installed base and capture mindshare through </a:t>
            </a:r>
            <a:r>
              <a:rPr lang="en-US" sz="1300" b="1" kern="0">
                <a:ea typeface="Arial Unicode MS"/>
                <a:cs typeface="Arial Unicode MS"/>
              </a:rPr>
              <a:t>Intelligent Spend Management</a:t>
            </a:r>
            <a:r>
              <a:rPr lang="en-US" sz="1300" kern="0">
                <a:ea typeface="Arial Unicode MS"/>
                <a:cs typeface="Arial Unicode MS"/>
              </a:rPr>
              <a:t> and </a:t>
            </a:r>
            <a:r>
              <a:rPr lang="en-US" sz="1300" b="1" kern="0">
                <a:ea typeface="Arial Unicode MS"/>
                <a:cs typeface="Arial Unicode MS"/>
              </a:rPr>
              <a:t>Experience</a:t>
            </a:r>
            <a:r>
              <a:rPr lang="en-US" sz="1300" kern="0">
                <a:ea typeface="Arial Unicode MS"/>
                <a:cs typeface="Arial Unicode MS"/>
              </a:rPr>
              <a:t> </a:t>
            </a:r>
            <a:r>
              <a:rPr lang="en-US" sz="1300" b="1" kern="0">
                <a:ea typeface="Arial Unicode MS"/>
                <a:cs typeface="Arial Unicode MS"/>
              </a:rPr>
              <a:t>Management</a:t>
            </a:r>
            <a:r>
              <a:rPr lang="en-US" sz="1300" kern="0">
                <a:ea typeface="Arial Unicode MS"/>
                <a:cs typeface="Arial Unicode MS"/>
              </a:rPr>
              <a:t> GTMs. </a:t>
            </a:r>
          </a:p>
        </p:txBody>
      </p:sp>
      <p:sp>
        <p:nvSpPr>
          <p:cNvPr id="22" name="TextBox 21">
            <a:extLst>
              <a:ext uri="{FF2B5EF4-FFF2-40B4-BE49-F238E27FC236}">
                <a16:creationId xmlns:a16="http://schemas.microsoft.com/office/drawing/2014/main" xmlns="" id="{BEEBA51C-90C1-46B9-9FF1-73F1DDB963B6}"/>
              </a:ext>
            </a:extLst>
          </p:cNvPr>
          <p:cNvSpPr txBox="1"/>
          <p:nvPr/>
        </p:nvSpPr>
        <p:spPr>
          <a:xfrm>
            <a:off x="2428678" y="5101062"/>
            <a:ext cx="4914626" cy="8771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fontAlgn="base">
              <a:lnSpc>
                <a:spcPct val="90000"/>
              </a:lnSpc>
              <a:spcAft>
                <a:spcPct val="0"/>
              </a:spcAft>
              <a:buClr>
                <a:srgbClr val="F0AB00"/>
              </a:buClr>
              <a:buSzPct val="80000"/>
            </a:pPr>
            <a:r>
              <a:rPr lang="en-US" sz="1800" b="1" kern="0">
                <a:solidFill>
                  <a:schemeClr val="accent1"/>
                </a:solidFill>
                <a:ea typeface="Arial Unicode MS"/>
                <a:cs typeface="Arial Unicode MS"/>
              </a:rPr>
              <a:t>SAP GCO &amp; CBG Sales Alignment</a:t>
            </a:r>
          </a:p>
          <a:p>
            <a:pPr>
              <a:spcAft>
                <a:spcPct val="0"/>
              </a:spcAft>
              <a:buClr>
                <a:srgbClr val="F0AB00"/>
              </a:buClr>
              <a:buSzPct val="80000"/>
            </a:pPr>
            <a:r>
              <a:rPr lang="en-US" sz="1300" kern="0">
                <a:ea typeface="Arial Unicode MS"/>
                <a:cs typeface="Arial Unicode MS"/>
              </a:rPr>
              <a:t>Foster collaboration between SAP Concur, CBG and GCO sales through industry programs, social selling, ISM and TAP to increase our penetration into high value SAP accounts. </a:t>
            </a:r>
          </a:p>
        </p:txBody>
      </p:sp>
      <p:sp>
        <p:nvSpPr>
          <p:cNvPr id="27" name="TextBox 26">
            <a:extLst>
              <a:ext uri="{FF2B5EF4-FFF2-40B4-BE49-F238E27FC236}">
                <a16:creationId xmlns:a16="http://schemas.microsoft.com/office/drawing/2014/main" xmlns="" id="{0E82F6F8-E378-4F26-A3D6-3DD68CA31B8B}"/>
              </a:ext>
            </a:extLst>
          </p:cNvPr>
          <p:cNvSpPr txBox="1"/>
          <p:nvPr/>
        </p:nvSpPr>
        <p:spPr>
          <a:xfrm>
            <a:off x="2428678" y="2526021"/>
            <a:ext cx="4614949" cy="8771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fontAlgn="base">
              <a:lnSpc>
                <a:spcPct val="90000"/>
              </a:lnSpc>
              <a:spcAft>
                <a:spcPct val="0"/>
              </a:spcAft>
              <a:buClr>
                <a:srgbClr val="F0AB00"/>
              </a:buClr>
              <a:buSzPct val="80000"/>
            </a:pPr>
            <a:r>
              <a:rPr lang="en-US" sz="1800" b="1" kern="0">
                <a:solidFill>
                  <a:schemeClr val="accent1"/>
                </a:solidFill>
                <a:ea typeface="Arial Unicode MS"/>
                <a:cs typeface="Arial Unicode MS"/>
              </a:rPr>
              <a:t>Global Premier Marketing</a:t>
            </a:r>
          </a:p>
          <a:p>
            <a:pPr>
              <a:spcAft>
                <a:spcPct val="0"/>
              </a:spcAft>
              <a:buClr>
                <a:srgbClr val="F0AB00"/>
              </a:buClr>
              <a:buSzPct val="80000"/>
            </a:pPr>
            <a:r>
              <a:rPr lang="en-US" sz="1300" kern="0">
                <a:ea typeface="Arial Unicode MS"/>
                <a:cs typeface="Arial Unicode MS"/>
              </a:rPr>
              <a:t>Create a positive community experience for our largest Premier global clients with educational, networking and advocacy opportunities both in-person and online. </a:t>
            </a:r>
          </a:p>
        </p:txBody>
      </p:sp>
      <p:pic>
        <p:nvPicPr>
          <p:cNvPr id="6" name="Picture 5">
            <a:extLst>
              <a:ext uri="{FF2B5EF4-FFF2-40B4-BE49-F238E27FC236}">
                <a16:creationId xmlns:a16="http://schemas.microsoft.com/office/drawing/2014/main" xmlns="" id="{B3B8A371-37E7-3E47-A832-F02D3A9CAE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012751" y="2450846"/>
            <a:ext cx="1027512" cy="1027512"/>
          </a:xfrm>
          <a:prstGeom prst="rect">
            <a:avLst/>
          </a:prstGeom>
        </p:spPr>
      </p:pic>
      <p:pic>
        <p:nvPicPr>
          <p:cNvPr id="8" name="Picture 7">
            <a:extLst>
              <a:ext uri="{FF2B5EF4-FFF2-40B4-BE49-F238E27FC236}">
                <a16:creationId xmlns:a16="http://schemas.microsoft.com/office/drawing/2014/main" xmlns="" id="{88431BC9-73A6-264D-BA2C-B6C371C836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2751" y="5025887"/>
            <a:ext cx="1027513" cy="1027513"/>
          </a:xfrm>
          <a:prstGeom prst="rect">
            <a:avLst/>
          </a:prstGeom>
        </p:spPr>
      </p:pic>
      <p:sp>
        <p:nvSpPr>
          <p:cNvPr id="3" name="Rectangle 2">
            <a:extLst>
              <a:ext uri="{FF2B5EF4-FFF2-40B4-BE49-F238E27FC236}">
                <a16:creationId xmlns:a16="http://schemas.microsoft.com/office/drawing/2014/main" xmlns="" id="{9169A957-441C-47EB-B1FA-0E60F935809C}"/>
              </a:ext>
            </a:extLst>
          </p:cNvPr>
          <p:cNvSpPr/>
          <p:nvPr/>
        </p:nvSpPr>
        <p:spPr bwMode="gray">
          <a:xfrm>
            <a:off x="0" y="1059843"/>
            <a:ext cx="12195175" cy="13126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2540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10" name="Picture 9">
            <a:extLst>
              <a:ext uri="{FF2B5EF4-FFF2-40B4-BE49-F238E27FC236}">
                <a16:creationId xmlns:a16="http://schemas.microsoft.com/office/drawing/2014/main" xmlns="" id="{3A914D05-9A60-7348-8E55-EFE9150298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6745" y="3653021"/>
            <a:ext cx="1198202" cy="1198202"/>
          </a:xfrm>
          <a:prstGeom prst="rect">
            <a:avLst/>
          </a:prstGeom>
        </p:spPr>
      </p:pic>
      <p:pic>
        <p:nvPicPr>
          <p:cNvPr id="12" name="Picture 11">
            <a:extLst>
              <a:ext uri="{FF2B5EF4-FFF2-40B4-BE49-F238E27FC236}">
                <a16:creationId xmlns:a16="http://schemas.microsoft.com/office/drawing/2014/main" xmlns="" id="{AFD7CB0D-2E2F-F443-A3F3-27B775E7BB4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8160" y="1140737"/>
            <a:ext cx="1036695" cy="1036695"/>
          </a:xfrm>
          <a:prstGeom prst="rect">
            <a:avLst/>
          </a:prstGeom>
        </p:spPr>
      </p:pic>
      <p:sp>
        <p:nvSpPr>
          <p:cNvPr id="16" name="TextBox 15">
            <a:extLst>
              <a:ext uri="{FF2B5EF4-FFF2-40B4-BE49-F238E27FC236}">
                <a16:creationId xmlns:a16="http://schemas.microsoft.com/office/drawing/2014/main" xmlns="" id="{C1DB7963-BBDC-4838-8E7E-D6068D23D31C}"/>
              </a:ext>
            </a:extLst>
          </p:cNvPr>
          <p:cNvSpPr txBox="1"/>
          <p:nvPr/>
        </p:nvSpPr>
        <p:spPr>
          <a:xfrm>
            <a:off x="2428678" y="1237087"/>
            <a:ext cx="5898181" cy="87716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fontAlgn="base">
              <a:lnSpc>
                <a:spcPct val="90000"/>
              </a:lnSpc>
              <a:spcAft>
                <a:spcPct val="0"/>
              </a:spcAft>
              <a:buClr>
                <a:srgbClr val="F0AB00"/>
              </a:buClr>
              <a:buSzPct val="80000"/>
            </a:pPr>
            <a:r>
              <a:rPr lang="en-US" sz="1800" b="1" kern="0">
                <a:ea typeface="Arial Unicode MS"/>
                <a:cs typeface="Arial Unicode MS"/>
              </a:rPr>
              <a:t>Top Accounts Program (TAP)</a:t>
            </a:r>
          </a:p>
          <a:p>
            <a:pPr>
              <a:spcAft>
                <a:spcPct val="0"/>
              </a:spcAft>
              <a:buClr>
                <a:srgbClr val="F0AB00"/>
              </a:buClr>
              <a:buSzPct val="80000"/>
            </a:pPr>
            <a:r>
              <a:rPr lang="en-US" sz="1300" kern="0">
                <a:ea typeface="Arial Unicode MS"/>
                <a:cs typeface="Arial Unicode MS"/>
              </a:rPr>
              <a:t>Enable sales and marketing to work strategically together to drive maximum value from </a:t>
            </a:r>
            <a:r>
              <a:rPr lang="en-US" sz="1300" b="1" kern="0">
                <a:ea typeface="Arial Unicode MS"/>
                <a:cs typeface="Arial Unicode MS"/>
              </a:rPr>
              <a:t>SCP/</a:t>
            </a:r>
            <a:r>
              <a:rPr lang="en-US" sz="1300" kern="0">
                <a:ea typeface="Arial Unicode MS"/>
                <a:cs typeface="Arial Unicode MS"/>
              </a:rPr>
              <a:t> </a:t>
            </a:r>
            <a:r>
              <a:rPr lang="en-US" sz="1300" b="1" kern="0">
                <a:ea typeface="Arial Unicode MS"/>
                <a:cs typeface="Arial Unicode MS"/>
              </a:rPr>
              <a:t>Strategic</a:t>
            </a:r>
            <a:r>
              <a:rPr lang="en-US" sz="1300" kern="0">
                <a:ea typeface="Arial Unicode MS"/>
                <a:cs typeface="Arial Unicode MS"/>
              </a:rPr>
              <a:t> </a:t>
            </a:r>
            <a:r>
              <a:rPr lang="en-US" sz="1300" b="1" kern="0">
                <a:ea typeface="Arial Unicode MS"/>
                <a:cs typeface="Arial Unicode MS"/>
              </a:rPr>
              <a:t>Accounts</a:t>
            </a:r>
            <a:r>
              <a:rPr lang="en-US" sz="1300" kern="0">
                <a:ea typeface="Arial Unicode MS"/>
                <a:cs typeface="Arial Unicode MS"/>
              </a:rPr>
              <a:t> (both prospect and client) leveraging insight-driven, scalable account-based marketing (ABM) approach. </a:t>
            </a:r>
            <a:endParaRPr lang="en-US" sz="1300" kern="0">
              <a:ea typeface="Arial Unicode MS" pitchFamily="34" charset="-128"/>
              <a:cs typeface="Arial Unicode MS" pitchFamily="34" charset="-128"/>
            </a:endParaRPr>
          </a:p>
        </p:txBody>
      </p:sp>
    </p:spTree>
    <p:extLst>
      <p:ext uri="{BB962C8B-B14F-4D97-AF65-F5344CB8AC3E}">
        <p14:creationId xmlns:p14="http://schemas.microsoft.com/office/powerpoint/2010/main" val="1506317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669" y="369655"/>
            <a:ext cx="11640895" cy="369332"/>
          </a:xfrm>
        </p:spPr>
        <p:txBody>
          <a:bodyPr/>
          <a:lstStyle/>
          <a:p>
            <a:r>
              <a:rPr lang="en-US">
                <a:solidFill>
                  <a:schemeClr val="accent1"/>
                </a:solidFill>
              </a:rPr>
              <a:t>Who “Owns” ABM Planning Insights?</a:t>
            </a:r>
          </a:p>
        </p:txBody>
      </p:sp>
      <p:sp>
        <p:nvSpPr>
          <p:cNvPr id="4" name="Rectangle 3"/>
          <p:cNvSpPr/>
          <p:nvPr/>
        </p:nvSpPr>
        <p:spPr>
          <a:xfrm>
            <a:off x="544669" y="3161447"/>
            <a:ext cx="3278685" cy="2678234"/>
          </a:xfrm>
          <a:prstGeom prst="rect">
            <a:avLst/>
          </a:prstGeom>
        </p:spPr>
        <p:txBody>
          <a:bodyPr wrap="square">
            <a:spAutoFit/>
          </a:bodyPr>
          <a:lstStyle/>
          <a:p>
            <a:r>
              <a:rPr lang="en-US" sz="1867" b="1">
                <a:latin typeface="Calibri" charset="0"/>
                <a:ea typeface="Calibri" charset="0"/>
                <a:cs typeface="Open Sans" charset="0"/>
              </a:rPr>
              <a:t>Marketing responsibilities</a:t>
            </a:r>
            <a:endParaRPr lang="en-US" sz="1867">
              <a:latin typeface="Calibri" charset="0"/>
              <a:ea typeface="Calibri" charset="0"/>
              <a:cs typeface="Open Sans" charset="0"/>
            </a:endParaRPr>
          </a:p>
          <a:p>
            <a:pPr marL="220128" indent="-220128">
              <a:buFont typeface="Arial" charset="0"/>
              <a:buChar char="•"/>
            </a:pPr>
            <a:r>
              <a:rPr lang="en-US" sz="1867">
                <a:latin typeface="Calibri" charset="0"/>
                <a:ea typeface="Calibri" charset="0"/>
                <a:cs typeface="Open Sans" charset="0"/>
              </a:rPr>
              <a:t>Share vision, goals and account needs w/Marketing Operations</a:t>
            </a:r>
          </a:p>
          <a:p>
            <a:pPr marL="220128" indent="-220128">
              <a:buFont typeface="Arial" charset="0"/>
              <a:buChar char="•"/>
            </a:pPr>
            <a:r>
              <a:rPr lang="en-US" sz="1867">
                <a:latin typeface="Calibri" charset="0"/>
                <a:ea typeface="Calibri" charset="0"/>
                <a:cs typeface="Open Sans" charset="0"/>
              </a:rPr>
              <a:t>Communicate ABM program requirements</a:t>
            </a:r>
          </a:p>
          <a:p>
            <a:pPr marL="220128" indent="-220128">
              <a:buFont typeface="Arial" charset="0"/>
              <a:buChar char="•"/>
            </a:pPr>
            <a:r>
              <a:rPr lang="en-US" sz="1867">
                <a:latin typeface="Calibri" charset="0"/>
                <a:ea typeface="Calibri" charset="0"/>
                <a:cs typeface="Open Sans" charset="0"/>
              </a:rPr>
              <a:t>Communicate potential insights success metrics</a:t>
            </a:r>
          </a:p>
          <a:p>
            <a:pPr marL="380990" indent="-380990">
              <a:buFont typeface="Arial" charset="0"/>
              <a:buChar char="•"/>
            </a:pPr>
            <a:endParaRPr lang="en-US" sz="1867">
              <a:latin typeface="Calibri" charset="0"/>
              <a:ea typeface="Calibri" charset="0"/>
              <a:cs typeface="Open Sans" charset="0"/>
            </a:endParaRPr>
          </a:p>
        </p:txBody>
      </p:sp>
      <p:sp>
        <p:nvSpPr>
          <p:cNvPr id="20" name="Rectangle 19"/>
          <p:cNvSpPr/>
          <p:nvPr/>
        </p:nvSpPr>
        <p:spPr>
          <a:xfrm>
            <a:off x="4393938" y="3161447"/>
            <a:ext cx="3518691" cy="2965555"/>
          </a:xfrm>
          <a:prstGeom prst="rect">
            <a:avLst/>
          </a:prstGeom>
        </p:spPr>
        <p:txBody>
          <a:bodyPr wrap="square">
            <a:spAutoFit/>
          </a:bodyPr>
          <a:lstStyle/>
          <a:p>
            <a:r>
              <a:rPr lang="en-US" sz="1867" b="1">
                <a:latin typeface="Calibri" charset="0"/>
                <a:ea typeface="Calibri" charset="0"/>
                <a:cs typeface="Open Sans" charset="0"/>
              </a:rPr>
              <a:t>Marketing/Sales Operations</a:t>
            </a:r>
          </a:p>
          <a:p>
            <a:pPr marL="220128" indent="-220128">
              <a:buFont typeface="Arial" charset="0"/>
              <a:buChar char="•"/>
            </a:pPr>
            <a:r>
              <a:rPr lang="en-US" sz="1867">
                <a:latin typeface="Calibri" charset="0"/>
                <a:ea typeface="Calibri" charset="0"/>
                <a:cs typeface="Open Sans" charset="0"/>
              </a:rPr>
              <a:t>Develop data strategy </a:t>
            </a:r>
          </a:p>
          <a:p>
            <a:pPr marL="220128" indent="-220128">
              <a:buFont typeface="Arial" charset="0"/>
              <a:buChar char="•"/>
            </a:pPr>
            <a:r>
              <a:rPr lang="en-US" sz="1867">
                <a:latin typeface="Calibri" charset="0"/>
                <a:ea typeface="Calibri" charset="0"/>
                <a:cs typeface="Open Sans" charset="0"/>
              </a:rPr>
              <a:t>Understand ABM program requirements</a:t>
            </a:r>
          </a:p>
          <a:p>
            <a:pPr marL="220128" indent="-220128">
              <a:buFont typeface="Arial" charset="0"/>
              <a:buChar char="•"/>
            </a:pPr>
            <a:r>
              <a:rPr lang="en-US" sz="1867">
                <a:latin typeface="Calibri" charset="0"/>
                <a:ea typeface="Calibri" charset="0"/>
                <a:cs typeface="Open Sans" charset="0"/>
              </a:rPr>
              <a:t>Execute against requirements</a:t>
            </a:r>
          </a:p>
          <a:p>
            <a:pPr marL="220128" indent="-220128">
              <a:buFont typeface="Arial" charset="0"/>
              <a:buChar char="•"/>
            </a:pPr>
            <a:r>
              <a:rPr lang="en-US" sz="1867">
                <a:latin typeface="Calibri" charset="0"/>
                <a:ea typeface="Calibri" charset="0"/>
                <a:cs typeface="Open Sans" charset="0"/>
              </a:rPr>
              <a:t>Evaluate insights success metrics</a:t>
            </a:r>
          </a:p>
          <a:p>
            <a:pPr marL="220128" lvl="1" indent="-220128">
              <a:buFont typeface="Arial" charset="0"/>
              <a:buChar char="•"/>
            </a:pPr>
            <a:r>
              <a:rPr lang="en-US" sz="1867">
                <a:latin typeface="Calibri" charset="0"/>
                <a:ea typeface="Calibri" charset="0"/>
                <a:cs typeface="Open Sans" charset="0"/>
              </a:rPr>
              <a:t>Own data quality, integration, enrichment, governance, security</a:t>
            </a:r>
            <a:endParaRPr lang="en-US" sz="1867">
              <a:latin typeface="Calibri" charset="0"/>
              <a:ea typeface="Calibri" charset="0"/>
              <a:cs typeface="Times New Roman" charset="0"/>
            </a:endParaRPr>
          </a:p>
        </p:txBody>
      </p:sp>
      <p:pic>
        <p:nvPicPr>
          <p:cNvPr id="14" name="Picture 13"/>
          <p:cNvPicPr>
            <a:picLocks noChangeAspect="1"/>
          </p:cNvPicPr>
          <p:nvPr/>
        </p:nvPicPr>
        <p:blipFill>
          <a:blip r:embed="rId3"/>
          <a:stretch>
            <a:fillRect/>
          </a:stretch>
        </p:blipFill>
        <p:spPr>
          <a:xfrm>
            <a:off x="1291822" y="1254427"/>
            <a:ext cx="1600200" cy="1620328"/>
          </a:xfrm>
          <a:prstGeom prst="ellipse">
            <a:avLst/>
          </a:prstGeom>
          <a:ln>
            <a:solidFill>
              <a:schemeClr val="tx1"/>
            </a:solidFill>
          </a:ln>
        </p:spPr>
      </p:pic>
      <p:sp>
        <p:nvSpPr>
          <p:cNvPr id="7" name="Rectangle 6"/>
          <p:cNvSpPr/>
          <p:nvPr/>
        </p:nvSpPr>
        <p:spPr>
          <a:xfrm>
            <a:off x="8385815" y="3161447"/>
            <a:ext cx="3264691" cy="2390911"/>
          </a:xfrm>
          <a:prstGeom prst="rect">
            <a:avLst/>
          </a:prstGeom>
        </p:spPr>
        <p:txBody>
          <a:bodyPr wrap="square">
            <a:spAutoFit/>
          </a:bodyPr>
          <a:lstStyle/>
          <a:p>
            <a:r>
              <a:rPr lang="en-US" sz="1867" b="1">
                <a:latin typeface="Calibri" charset="0"/>
                <a:ea typeface="Calibri" charset="0"/>
                <a:cs typeface="Open Sans" charset="0"/>
              </a:rPr>
              <a:t>Account team responsibilities</a:t>
            </a:r>
            <a:r>
              <a:rPr lang="en-US" sz="1867">
                <a:latin typeface="Calibri" charset="0"/>
                <a:ea typeface="Calibri" charset="0"/>
                <a:cs typeface="Open Sans" charset="0"/>
              </a:rPr>
              <a:t>:</a:t>
            </a:r>
          </a:p>
          <a:p>
            <a:pPr marL="220128" indent="-220128">
              <a:buFont typeface="Arial" charset="0"/>
              <a:buChar char="•"/>
            </a:pPr>
            <a:r>
              <a:rPr lang="en-US" sz="1867">
                <a:latin typeface="Calibri" charset="0"/>
                <a:ea typeface="Calibri" charset="0"/>
                <a:cs typeface="Open Sans" charset="0"/>
              </a:rPr>
              <a:t>Share account plans</a:t>
            </a:r>
          </a:p>
          <a:p>
            <a:pPr marL="220128" indent="-220128">
              <a:buFont typeface="Arial" charset="0"/>
              <a:buChar char="•"/>
            </a:pPr>
            <a:r>
              <a:rPr lang="en-US" sz="1867">
                <a:latin typeface="Calibri" charset="0"/>
                <a:ea typeface="Calibri" charset="0"/>
                <a:cs typeface="Open Sans" charset="0"/>
              </a:rPr>
              <a:t>Share known account and contact insights  - especially “relationship” insights </a:t>
            </a:r>
          </a:p>
          <a:p>
            <a:pPr marL="220128" indent="-220128">
              <a:buFont typeface="Arial" charset="0"/>
              <a:buChar char="•"/>
            </a:pPr>
            <a:r>
              <a:rPr lang="en-US" sz="1867">
                <a:latin typeface="Calibri" charset="0"/>
                <a:ea typeface="Calibri" charset="0"/>
                <a:cs typeface="Open Sans" charset="0"/>
              </a:rPr>
              <a:t>Validate insights from marketing/marketing operations</a:t>
            </a:r>
            <a:endParaRPr lang="en-US" sz="1867">
              <a:latin typeface="Calibri" charset="0"/>
              <a:ea typeface="Calibri" charset="0"/>
              <a:cs typeface="Times New Roman" charset="0"/>
            </a:endParaRPr>
          </a:p>
        </p:txBody>
      </p:sp>
      <p:cxnSp>
        <p:nvCxnSpPr>
          <p:cNvPr id="10" name="Straight Connector 9"/>
          <p:cNvCxnSpPr/>
          <p:nvPr/>
        </p:nvCxnSpPr>
        <p:spPr>
          <a:xfrm>
            <a:off x="8090554" y="1330628"/>
            <a:ext cx="16933" cy="5046631"/>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p:nvPicPr>
        <p:blipFill rotWithShape="1">
          <a:blip r:embed="rId4"/>
          <a:srcRect t="-2613" r="995" b="-1"/>
          <a:stretch/>
        </p:blipFill>
        <p:spPr>
          <a:xfrm>
            <a:off x="8928753" y="1212094"/>
            <a:ext cx="1684868" cy="1662661"/>
          </a:xfrm>
          <a:prstGeom prst="ellipse">
            <a:avLst/>
          </a:prstGeom>
          <a:ln>
            <a:solidFill>
              <a:schemeClr val="tx1"/>
            </a:solidFill>
          </a:ln>
        </p:spPr>
      </p:pic>
      <p:cxnSp>
        <p:nvCxnSpPr>
          <p:cNvPr id="9" name="Straight Connector 8">
            <a:extLst>
              <a:ext uri="{FF2B5EF4-FFF2-40B4-BE49-F238E27FC236}">
                <a16:creationId xmlns:a16="http://schemas.microsoft.com/office/drawing/2014/main" xmlns="" id="{B0E8CB12-815B-604D-8D04-B9006B7372A4}"/>
              </a:ext>
            </a:extLst>
          </p:cNvPr>
          <p:cNvCxnSpPr/>
          <p:nvPr/>
        </p:nvCxnSpPr>
        <p:spPr>
          <a:xfrm>
            <a:off x="4077354" y="1330627"/>
            <a:ext cx="16933" cy="5046631"/>
          </a:xfrm>
          <a:prstGeom prst="line">
            <a:avLst/>
          </a:prstGeom>
          <a:ln>
            <a:solidFill>
              <a:schemeClr val="tx1"/>
            </a:solidFill>
            <a:prstDash val="dash"/>
          </a:ln>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xmlns="" id="{B4C68B93-98FB-3445-8B32-F80A762D527B}"/>
              </a:ext>
            </a:extLst>
          </p:cNvPr>
          <p:cNvPicPr>
            <a:picLocks noChangeAspect="1"/>
          </p:cNvPicPr>
          <p:nvPr/>
        </p:nvPicPr>
        <p:blipFill>
          <a:blip r:embed="rId5"/>
          <a:stretch>
            <a:fillRect/>
          </a:stretch>
        </p:blipFill>
        <p:spPr>
          <a:xfrm>
            <a:off x="5296554" y="1212094"/>
            <a:ext cx="1713461" cy="1713461"/>
          </a:xfrm>
          <a:prstGeom prst="ellipse">
            <a:avLst/>
          </a:prstGeom>
        </p:spPr>
      </p:pic>
      <p:pic>
        <p:nvPicPr>
          <p:cNvPr id="12" name="Picture 11">
            <a:extLst>
              <a:ext uri="{FF2B5EF4-FFF2-40B4-BE49-F238E27FC236}">
                <a16:creationId xmlns:a16="http://schemas.microsoft.com/office/drawing/2014/main" xmlns="" id="{DE5E9258-7A0F-40DB-A38E-D49626FE11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Tree>
    <p:extLst>
      <p:ext uri="{BB962C8B-B14F-4D97-AF65-F5344CB8AC3E}">
        <p14:creationId xmlns:p14="http://schemas.microsoft.com/office/powerpoint/2010/main" val="2982303991"/>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xmlns="" id="{659B42A9-FBA8-4D9D-915D-76F8DDAE51CF}"/>
              </a:ext>
            </a:extLst>
          </p:cNvPr>
          <p:cNvPicPr>
            <a:picLocks noChangeAspect="1"/>
          </p:cNvPicPr>
          <p:nvPr/>
        </p:nvPicPr>
        <p:blipFill>
          <a:blip r:embed="rId2">
            <a:alphaModFix amt="33000"/>
          </a:blip>
          <a:stretch>
            <a:fillRect/>
          </a:stretch>
        </p:blipFill>
        <p:spPr>
          <a:xfrm flipH="1">
            <a:off x="0" y="4091209"/>
            <a:ext cx="12195175" cy="2807431"/>
          </a:xfrm>
          <a:prstGeom prst="rect">
            <a:avLst/>
          </a:prstGeom>
        </p:spPr>
      </p:pic>
      <p:pic>
        <p:nvPicPr>
          <p:cNvPr id="38" name="Picture 37">
            <a:extLst>
              <a:ext uri="{FF2B5EF4-FFF2-40B4-BE49-F238E27FC236}">
                <a16:creationId xmlns:a16="http://schemas.microsoft.com/office/drawing/2014/main" xmlns="" id="{B1782680-854A-44CD-8CD8-E1A85AF2300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18000"/>
                    </a14:imgEffect>
                  </a14:imgLayer>
                </a14:imgProps>
              </a:ext>
              <a:ext uri="{28A0092B-C50C-407E-A947-70E740481C1C}">
                <a14:useLocalDpi xmlns:a14="http://schemas.microsoft.com/office/drawing/2010/main"/>
              </a:ext>
            </a:extLst>
          </a:blip>
          <a:stretch>
            <a:fillRect/>
          </a:stretch>
        </p:blipFill>
        <p:spPr>
          <a:xfrm>
            <a:off x="6373088" y="4398847"/>
            <a:ext cx="1796189" cy="1077716"/>
          </a:xfrm>
          <a:prstGeom prst="roundRect">
            <a:avLst>
              <a:gd name="adj" fmla="val 0"/>
            </a:avLst>
          </a:prstGeom>
          <a:ln>
            <a:solidFill>
              <a:schemeClr val="accent2"/>
            </a:solid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xmlns="" id="{2E37FA0F-C0B4-4136-A7E4-8CE89E189B96}"/>
              </a:ext>
            </a:extLst>
          </p:cNvPr>
          <p:cNvSpPr>
            <a:spLocks noGrp="1"/>
          </p:cNvSpPr>
          <p:nvPr>
            <p:ph type="title"/>
          </p:nvPr>
        </p:nvSpPr>
        <p:spPr/>
        <p:txBody>
          <a:bodyPr/>
          <a:lstStyle/>
          <a:p>
            <a:r>
              <a:rPr lang="en-US"/>
              <a:t>TAP | </a:t>
            </a:r>
            <a:r>
              <a:rPr lang="en-US">
                <a:solidFill>
                  <a:schemeClr val="accent1"/>
                </a:solidFill>
              </a:rPr>
              <a:t>Example: Driven by People Digital Tactics Across Lifecycle</a:t>
            </a:r>
            <a:endParaRPr lang="en-US"/>
          </a:p>
        </p:txBody>
      </p:sp>
      <p:sp>
        <p:nvSpPr>
          <p:cNvPr id="4" name="TextBox 3">
            <a:extLst>
              <a:ext uri="{FF2B5EF4-FFF2-40B4-BE49-F238E27FC236}">
                <a16:creationId xmlns:a16="http://schemas.microsoft.com/office/drawing/2014/main" xmlns="" id="{E170D1B0-76D1-4A6B-89BB-0B82411CB22A}"/>
              </a:ext>
            </a:extLst>
          </p:cNvPr>
          <p:cNvSpPr txBox="1"/>
          <p:nvPr/>
        </p:nvSpPr>
        <p:spPr>
          <a:xfrm>
            <a:off x="677065" y="1626819"/>
            <a:ext cx="2396735" cy="686790"/>
          </a:xfrm>
          <a:prstGeom prst="rect">
            <a:avLst/>
          </a:prstGeom>
          <a:solidFill>
            <a:schemeClr val="accent1"/>
          </a:solidFill>
        </p:spPr>
        <p:txBody>
          <a:bodyPr wrap="none" lIns="274320" tIns="0" rIns="0" bIns="0" rtlCol="0" anchor="ctr" anchorCtr="0">
            <a:noAutofit/>
          </a:bodyPr>
          <a:lstStyle/>
          <a:p>
            <a:pPr defTabSz="1088449" fontAlgn="base">
              <a:lnSpc>
                <a:spcPct val="90000"/>
              </a:lnSpc>
              <a:spcAft>
                <a:spcPct val="0"/>
              </a:spcAft>
              <a:buClr>
                <a:srgbClr val="F0AB00"/>
              </a:buClr>
              <a:buSzPct val="80000"/>
            </a:pPr>
            <a:r>
              <a:rPr lang="en-US" sz="1300" b="1" kern="0">
                <a:solidFill>
                  <a:schemeClr val="bg1"/>
                </a:solidFill>
                <a:ea typeface="Arial Unicode MS" pitchFamily="34" charset="-128"/>
                <a:cs typeface="Arial Unicode MS" pitchFamily="34" charset="-128"/>
              </a:rPr>
              <a:t>Internal </a:t>
            </a:r>
          </a:p>
          <a:p>
            <a:pPr defTabSz="1088449" fontAlgn="base">
              <a:lnSpc>
                <a:spcPct val="90000"/>
              </a:lnSpc>
              <a:spcAft>
                <a:spcPct val="0"/>
              </a:spcAft>
              <a:buClr>
                <a:srgbClr val="F0AB00"/>
              </a:buClr>
              <a:buSzPct val="80000"/>
            </a:pPr>
            <a:r>
              <a:rPr lang="en-US" sz="1300" b="1" kern="0">
                <a:solidFill>
                  <a:schemeClr val="bg1"/>
                </a:solidFill>
                <a:ea typeface="Arial Unicode MS" pitchFamily="34" charset="-128"/>
                <a:cs typeface="Arial Unicode MS" pitchFamily="34" charset="-128"/>
              </a:rPr>
              <a:t>Education</a:t>
            </a:r>
          </a:p>
        </p:txBody>
      </p:sp>
      <p:sp>
        <p:nvSpPr>
          <p:cNvPr id="5" name="TextBox 4">
            <a:extLst>
              <a:ext uri="{FF2B5EF4-FFF2-40B4-BE49-F238E27FC236}">
                <a16:creationId xmlns:a16="http://schemas.microsoft.com/office/drawing/2014/main" xmlns="" id="{D0267587-17B7-42C7-9019-45E26EBB4C4C}"/>
              </a:ext>
            </a:extLst>
          </p:cNvPr>
          <p:cNvSpPr txBox="1"/>
          <p:nvPr/>
        </p:nvSpPr>
        <p:spPr>
          <a:xfrm>
            <a:off x="3171860" y="1626819"/>
            <a:ext cx="2396735" cy="686790"/>
          </a:xfrm>
          <a:prstGeom prst="rect">
            <a:avLst/>
          </a:prstGeom>
          <a:solidFill>
            <a:schemeClr val="accent1"/>
          </a:solidFill>
        </p:spPr>
        <p:txBody>
          <a:bodyPr wrap="none" lIns="274320" tIns="0" rIns="0" bIns="0" rtlCol="0" anchor="ctr" anchorCtr="0">
            <a:noAutofit/>
          </a:bodyPr>
          <a:lstStyle/>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Demand </a:t>
            </a:r>
          </a:p>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Awareness</a:t>
            </a:r>
          </a:p>
        </p:txBody>
      </p:sp>
      <p:sp>
        <p:nvSpPr>
          <p:cNvPr id="6" name="TextBox 5">
            <a:extLst>
              <a:ext uri="{FF2B5EF4-FFF2-40B4-BE49-F238E27FC236}">
                <a16:creationId xmlns:a16="http://schemas.microsoft.com/office/drawing/2014/main" xmlns="" id="{910F9EBB-9D01-4CD3-94C4-B3293C8A4A84}"/>
              </a:ext>
            </a:extLst>
          </p:cNvPr>
          <p:cNvSpPr txBox="1"/>
          <p:nvPr/>
        </p:nvSpPr>
        <p:spPr>
          <a:xfrm>
            <a:off x="5666655" y="1626819"/>
            <a:ext cx="2396735" cy="686790"/>
          </a:xfrm>
          <a:prstGeom prst="rect">
            <a:avLst/>
          </a:prstGeom>
          <a:solidFill>
            <a:schemeClr val="accent1"/>
          </a:solidFill>
        </p:spPr>
        <p:txBody>
          <a:bodyPr wrap="none" lIns="274320" tIns="0" rIns="0" bIns="0" rtlCol="0" anchor="ctr" anchorCtr="0">
            <a:noAutofit/>
          </a:bodyPr>
          <a:lstStyle/>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Buyer </a:t>
            </a:r>
          </a:p>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Self Education</a:t>
            </a:r>
          </a:p>
        </p:txBody>
      </p:sp>
      <p:sp>
        <p:nvSpPr>
          <p:cNvPr id="7" name="TextBox 6">
            <a:extLst>
              <a:ext uri="{FF2B5EF4-FFF2-40B4-BE49-F238E27FC236}">
                <a16:creationId xmlns:a16="http://schemas.microsoft.com/office/drawing/2014/main" xmlns="" id="{59B7B3D9-FE62-4110-9573-5A8BFEAA5B59}"/>
              </a:ext>
            </a:extLst>
          </p:cNvPr>
          <p:cNvSpPr txBox="1"/>
          <p:nvPr/>
        </p:nvSpPr>
        <p:spPr>
          <a:xfrm>
            <a:off x="8161447" y="1626819"/>
            <a:ext cx="2396735" cy="686790"/>
          </a:xfrm>
          <a:prstGeom prst="rect">
            <a:avLst/>
          </a:prstGeom>
          <a:solidFill>
            <a:schemeClr val="accent1"/>
          </a:solidFill>
        </p:spPr>
        <p:txBody>
          <a:bodyPr wrap="none" lIns="274320" tIns="0" rIns="0" bIns="0" rtlCol="0" anchor="ctr" anchorCtr="0">
            <a:noAutofit/>
          </a:bodyPr>
          <a:lstStyle/>
          <a:p>
            <a:pPr defTabSz="1088449" fontAlgn="base">
              <a:lnSpc>
                <a:spcPct val="90000"/>
              </a:lnSpc>
              <a:spcAft>
                <a:spcPct val="0"/>
              </a:spcAft>
              <a:buClr>
                <a:srgbClr val="F0AB00"/>
              </a:buClr>
              <a:buSzPct val="80000"/>
            </a:pPr>
            <a:r>
              <a:rPr lang="en-US" sz="1300" b="1" kern="0">
                <a:solidFill>
                  <a:srgbClr val="FFFFFF"/>
                </a:solidFill>
                <a:ea typeface="Arial Unicode MS" pitchFamily="34" charset="-128"/>
                <a:cs typeface="Arial Unicode MS" pitchFamily="34" charset="-128"/>
              </a:rPr>
              <a:t>Pre-Sales and </a:t>
            </a:r>
            <a:br>
              <a:rPr lang="en-US" sz="1300" b="1" kern="0">
                <a:solidFill>
                  <a:srgbClr val="FFFFFF"/>
                </a:solidFill>
                <a:ea typeface="Arial Unicode MS" pitchFamily="34" charset="-128"/>
                <a:cs typeface="Arial Unicode MS" pitchFamily="34" charset="-128"/>
              </a:rPr>
            </a:br>
            <a:r>
              <a:rPr lang="en-US" sz="1300" b="1" kern="0">
                <a:solidFill>
                  <a:srgbClr val="FFFFFF"/>
                </a:solidFill>
                <a:ea typeface="Arial Unicode MS" pitchFamily="34" charset="-128"/>
                <a:cs typeface="Arial Unicode MS" pitchFamily="34" charset="-128"/>
              </a:rPr>
              <a:t>Sales Engagement</a:t>
            </a:r>
          </a:p>
        </p:txBody>
      </p:sp>
      <p:grpSp>
        <p:nvGrpSpPr>
          <p:cNvPr id="8" name="Group 7">
            <a:extLst>
              <a:ext uri="{FF2B5EF4-FFF2-40B4-BE49-F238E27FC236}">
                <a16:creationId xmlns:a16="http://schemas.microsoft.com/office/drawing/2014/main" xmlns="" id="{7135BEEE-E2BB-4873-A3DF-BAF6F0854937}"/>
              </a:ext>
            </a:extLst>
          </p:cNvPr>
          <p:cNvGrpSpPr>
            <a:grpSpLocks noChangeAspect="1"/>
          </p:cNvGrpSpPr>
          <p:nvPr/>
        </p:nvGrpSpPr>
        <p:grpSpPr>
          <a:xfrm>
            <a:off x="2930805" y="1778190"/>
            <a:ext cx="384048" cy="384048"/>
            <a:chOff x="3848793" y="1528734"/>
            <a:chExt cx="535099" cy="530352"/>
          </a:xfrm>
        </p:grpSpPr>
        <p:sp>
          <p:nvSpPr>
            <p:cNvPr id="9" name="Oval 8">
              <a:extLst>
                <a:ext uri="{FF2B5EF4-FFF2-40B4-BE49-F238E27FC236}">
                  <a16:creationId xmlns:a16="http://schemas.microsoft.com/office/drawing/2014/main" xmlns="" id="{49122F71-E00F-4511-9D45-899636BE156A}"/>
                </a:ext>
              </a:extLst>
            </p:cNvPr>
            <p:cNvSpPr/>
            <p:nvPr/>
          </p:nvSpPr>
          <p:spPr bwMode="gray">
            <a:xfrm>
              <a:off x="3853540" y="1528734"/>
              <a:ext cx="530352" cy="530352"/>
            </a:xfrm>
            <a:prstGeom prst="ellipse">
              <a:avLst/>
            </a:prstGeom>
            <a:solidFill>
              <a:schemeClr val="bg1"/>
            </a:solidFill>
            <a:ln w="25400" algn="ctr">
              <a:solidFill>
                <a:schemeClr val="accent1"/>
              </a:solidFill>
              <a:miter lim="800000"/>
              <a:headEnd/>
              <a:tailEnd/>
            </a:ln>
          </p:spPr>
          <p:txBody>
            <a:bodyPr lIns="89977" tIns="71981" rIns="89977" bIns="71981" rtlCol="0" anchor="ctr"/>
            <a:lstStyle/>
            <a:p>
              <a:pPr algn="ctr" fontAlgn="base">
                <a:spcBef>
                  <a:spcPct val="50000"/>
                </a:spcBef>
                <a:spcAft>
                  <a:spcPct val="0"/>
                </a:spcAft>
                <a:buClr>
                  <a:srgbClr val="F0AB00"/>
                </a:buClr>
                <a:buSzPct val="80000"/>
              </a:pPr>
              <a:endParaRPr lang="en-US" sz="1500" kern="0">
                <a:solidFill>
                  <a:srgbClr val="000000"/>
                </a:solidFill>
                <a:ea typeface="Arial Unicode MS" pitchFamily="34" charset="-128"/>
                <a:cs typeface="Arial Unicode MS" pitchFamily="34" charset="-128"/>
              </a:endParaRPr>
            </a:p>
          </p:txBody>
        </p:sp>
        <p:sp>
          <p:nvSpPr>
            <p:cNvPr id="10" name="Triangle 18">
              <a:extLst>
                <a:ext uri="{FF2B5EF4-FFF2-40B4-BE49-F238E27FC236}">
                  <a16:creationId xmlns:a16="http://schemas.microsoft.com/office/drawing/2014/main" xmlns="" id="{CACDED0D-541A-45FF-B378-7376D63FB5EC}"/>
                </a:ext>
              </a:extLst>
            </p:cNvPr>
            <p:cNvSpPr/>
            <p:nvPr/>
          </p:nvSpPr>
          <p:spPr bwMode="gray">
            <a:xfrm rot="5400000">
              <a:off x="4095518" y="1666135"/>
              <a:ext cx="296440" cy="255551"/>
            </a:xfrm>
            <a:prstGeom prst="triangl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11" name="Rectangle 10">
              <a:extLst>
                <a:ext uri="{FF2B5EF4-FFF2-40B4-BE49-F238E27FC236}">
                  <a16:creationId xmlns:a16="http://schemas.microsoft.com/office/drawing/2014/main" xmlns="" id="{502E5897-78A7-43B8-A5F6-86EC8584740C}"/>
                </a:ext>
              </a:extLst>
            </p:cNvPr>
            <p:cNvSpPr/>
            <p:nvPr/>
          </p:nvSpPr>
          <p:spPr bwMode="gray">
            <a:xfrm>
              <a:off x="3848793" y="1756998"/>
              <a:ext cx="305536" cy="73824"/>
            </a:xfrm>
            <a:prstGeom prst="rec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grpSp>
      <p:grpSp>
        <p:nvGrpSpPr>
          <p:cNvPr id="12" name="Group 11">
            <a:extLst>
              <a:ext uri="{FF2B5EF4-FFF2-40B4-BE49-F238E27FC236}">
                <a16:creationId xmlns:a16="http://schemas.microsoft.com/office/drawing/2014/main" xmlns="" id="{91B3BE08-3037-41B4-89CB-65BA2C9C6427}"/>
              </a:ext>
            </a:extLst>
          </p:cNvPr>
          <p:cNvGrpSpPr>
            <a:grpSpLocks noChangeAspect="1"/>
          </p:cNvGrpSpPr>
          <p:nvPr/>
        </p:nvGrpSpPr>
        <p:grpSpPr>
          <a:xfrm>
            <a:off x="5422007" y="1778190"/>
            <a:ext cx="384048" cy="384048"/>
            <a:chOff x="3848793" y="1528734"/>
            <a:chExt cx="535099" cy="530352"/>
          </a:xfrm>
        </p:grpSpPr>
        <p:sp>
          <p:nvSpPr>
            <p:cNvPr id="13" name="Oval 12">
              <a:extLst>
                <a:ext uri="{FF2B5EF4-FFF2-40B4-BE49-F238E27FC236}">
                  <a16:creationId xmlns:a16="http://schemas.microsoft.com/office/drawing/2014/main" xmlns="" id="{80FBF6DC-2565-4FF8-9F17-AF523A93152A}"/>
                </a:ext>
              </a:extLst>
            </p:cNvPr>
            <p:cNvSpPr/>
            <p:nvPr/>
          </p:nvSpPr>
          <p:spPr bwMode="gray">
            <a:xfrm>
              <a:off x="3853540" y="1528734"/>
              <a:ext cx="530352" cy="530352"/>
            </a:xfrm>
            <a:prstGeom prst="ellipse">
              <a:avLst/>
            </a:prstGeom>
            <a:solidFill>
              <a:schemeClr val="bg1"/>
            </a:solidFill>
            <a:ln w="25400" algn="ctr">
              <a:solidFill>
                <a:schemeClr val="tx1"/>
              </a:solidFill>
              <a:miter lim="800000"/>
              <a:headEnd/>
              <a:tailEnd/>
            </a:ln>
          </p:spPr>
          <p:txBody>
            <a:bodyPr lIns="89977" tIns="71981" rIns="89977" bIns="71981" rtlCol="0" anchor="ctr"/>
            <a:lstStyle/>
            <a:p>
              <a:pPr algn="ctr" fontAlgn="base">
                <a:spcBef>
                  <a:spcPct val="50000"/>
                </a:spcBef>
                <a:spcAft>
                  <a:spcPct val="0"/>
                </a:spcAft>
                <a:buClr>
                  <a:srgbClr val="F0AB00"/>
                </a:buClr>
                <a:buSzPct val="80000"/>
              </a:pPr>
              <a:endParaRPr lang="en-US" sz="1500" kern="0">
                <a:solidFill>
                  <a:srgbClr val="000000"/>
                </a:solidFill>
                <a:ea typeface="Arial Unicode MS" pitchFamily="34" charset="-128"/>
                <a:cs typeface="Arial Unicode MS" pitchFamily="34" charset="-128"/>
              </a:endParaRPr>
            </a:p>
          </p:txBody>
        </p:sp>
        <p:sp>
          <p:nvSpPr>
            <p:cNvPr id="14" name="Triangle 15">
              <a:extLst>
                <a:ext uri="{FF2B5EF4-FFF2-40B4-BE49-F238E27FC236}">
                  <a16:creationId xmlns:a16="http://schemas.microsoft.com/office/drawing/2014/main" xmlns="" id="{1CF69104-D5D0-420B-8D97-87E65141B0CE}"/>
                </a:ext>
              </a:extLst>
            </p:cNvPr>
            <p:cNvSpPr/>
            <p:nvPr/>
          </p:nvSpPr>
          <p:spPr bwMode="gray">
            <a:xfrm rot="5400000">
              <a:off x="4095518" y="1666135"/>
              <a:ext cx="296440" cy="255551"/>
            </a:xfrm>
            <a:prstGeom prst="triangle">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15" name="Rectangle 14">
              <a:extLst>
                <a:ext uri="{FF2B5EF4-FFF2-40B4-BE49-F238E27FC236}">
                  <a16:creationId xmlns:a16="http://schemas.microsoft.com/office/drawing/2014/main" xmlns="" id="{36C9D0C5-896F-4BAA-B41D-C2D524741F68}"/>
                </a:ext>
              </a:extLst>
            </p:cNvPr>
            <p:cNvSpPr/>
            <p:nvPr/>
          </p:nvSpPr>
          <p:spPr bwMode="gray">
            <a:xfrm>
              <a:off x="3848793" y="1756998"/>
              <a:ext cx="305536" cy="73824"/>
            </a:xfrm>
            <a:prstGeom prst="rect">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grpSp>
      <p:grpSp>
        <p:nvGrpSpPr>
          <p:cNvPr id="16" name="Group 15">
            <a:extLst>
              <a:ext uri="{FF2B5EF4-FFF2-40B4-BE49-F238E27FC236}">
                <a16:creationId xmlns:a16="http://schemas.microsoft.com/office/drawing/2014/main" xmlns="" id="{A716C4F7-36E7-4D63-A3F4-81D0259D1B3A}"/>
              </a:ext>
            </a:extLst>
          </p:cNvPr>
          <p:cNvGrpSpPr>
            <a:grpSpLocks noChangeAspect="1"/>
          </p:cNvGrpSpPr>
          <p:nvPr/>
        </p:nvGrpSpPr>
        <p:grpSpPr>
          <a:xfrm>
            <a:off x="7917075" y="1778190"/>
            <a:ext cx="384048" cy="384048"/>
            <a:chOff x="3848793" y="1528734"/>
            <a:chExt cx="535099" cy="530352"/>
          </a:xfrm>
        </p:grpSpPr>
        <p:sp>
          <p:nvSpPr>
            <p:cNvPr id="17" name="Oval 16">
              <a:extLst>
                <a:ext uri="{FF2B5EF4-FFF2-40B4-BE49-F238E27FC236}">
                  <a16:creationId xmlns:a16="http://schemas.microsoft.com/office/drawing/2014/main" xmlns="" id="{9789F8D3-310B-4E88-B5EA-D38FA6CFDAA9}"/>
                </a:ext>
              </a:extLst>
            </p:cNvPr>
            <p:cNvSpPr/>
            <p:nvPr/>
          </p:nvSpPr>
          <p:spPr bwMode="gray">
            <a:xfrm>
              <a:off x="3853540" y="1528734"/>
              <a:ext cx="530352" cy="530352"/>
            </a:xfrm>
            <a:prstGeom prst="ellipse">
              <a:avLst/>
            </a:prstGeom>
            <a:solidFill>
              <a:schemeClr val="bg1"/>
            </a:solidFill>
            <a:ln w="25400" algn="ctr">
              <a:solidFill>
                <a:schemeClr val="tx1"/>
              </a:solidFill>
              <a:miter lim="800000"/>
              <a:headEnd/>
              <a:tailEnd/>
            </a:ln>
          </p:spPr>
          <p:txBody>
            <a:bodyPr lIns="89977" tIns="71981" rIns="89977" bIns="71981" rtlCol="0" anchor="ctr"/>
            <a:lstStyle/>
            <a:p>
              <a:pPr algn="ctr" fontAlgn="base">
                <a:spcBef>
                  <a:spcPct val="50000"/>
                </a:spcBef>
                <a:spcAft>
                  <a:spcPct val="0"/>
                </a:spcAft>
                <a:buClr>
                  <a:srgbClr val="F0AB00"/>
                </a:buClr>
                <a:buSzPct val="80000"/>
              </a:pPr>
              <a:endParaRPr lang="en-US" sz="1500" kern="0">
                <a:solidFill>
                  <a:srgbClr val="000000"/>
                </a:solidFill>
                <a:ea typeface="Arial Unicode MS" pitchFamily="34" charset="-128"/>
                <a:cs typeface="Arial Unicode MS" pitchFamily="34" charset="-128"/>
              </a:endParaRPr>
            </a:p>
          </p:txBody>
        </p:sp>
        <p:sp>
          <p:nvSpPr>
            <p:cNvPr id="18" name="Triangle 12">
              <a:extLst>
                <a:ext uri="{FF2B5EF4-FFF2-40B4-BE49-F238E27FC236}">
                  <a16:creationId xmlns:a16="http://schemas.microsoft.com/office/drawing/2014/main" xmlns="" id="{BD4B38C9-BF17-4B0F-8FAE-19BB08DB1446}"/>
                </a:ext>
              </a:extLst>
            </p:cNvPr>
            <p:cNvSpPr/>
            <p:nvPr/>
          </p:nvSpPr>
          <p:spPr bwMode="gray">
            <a:xfrm rot="5400000">
              <a:off x="4095518" y="1666135"/>
              <a:ext cx="296440" cy="255551"/>
            </a:xfrm>
            <a:prstGeom prst="triangle">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19" name="Rectangle 18">
              <a:extLst>
                <a:ext uri="{FF2B5EF4-FFF2-40B4-BE49-F238E27FC236}">
                  <a16:creationId xmlns:a16="http://schemas.microsoft.com/office/drawing/2014/main" xmlns="" id="{ED9C0E38-4A4D-47A5-B1B7-4FBADB9A2AB0}"/>
                </a:ext>
              </a:extLst>
            </p:cNvPr>
            <p:cNvSpPr/>
            <p:nvPr/>
          </p:nvSpPr>
          <p:spPr bwMode="gray">
            <a:xfrm>
              <a:off x="3848793" y="1756998"/>
              <a:ext cx="305536" cy="73824"/>
            </a:xfrm>
            <a:prstGeom prst="rect">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grpSp>
      <p:sp>
        <p:nvSpPr>
          <p:cNvPr id="20" name="Text Placeholder 5">
            <a:extLst>
              <a:ext uri="{FF2B5EF4-FFF2-40B4-BE49-F238E27FC236}">
                <a16:creationId xmlns:a16="http://schemas.microsoft.com/office/drawing/2014/main" xmlns="" id="{59EFCE45-1F9B-45B3-962F-22DC20D85279}"/>
              </a:ext>
            </a:extLst>
          </p:cNvPr>
          <p:cNvSpPr txBox="1">
            <a:spLocks/>
          </p:cNvSpPr>
          <p:nvPr/>
        </p:nvSpPr>
        <p:spPr>
          <a:xfrm>
            <a:off x="8464499" y="6155732"/>
            <a:ext cx="2396735" cy="387798"/>
          </a:xfrm>
          <a:prstGeom prst="rect">
            <a:avLst/>
          </a:prstGeom>
          <a:ln>
            <a:noFill/>
          </a:ln>
        </p:spPr>
        <p:txBody>
          <a:bodyPr wrap="square" lIns="0" tIns="0" rIns="0" bIns="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tx1"/>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tx1"/>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dirty="0" smtClean="0">
                <a:solidFill>
                  <a:schemeClr val="tx1"/>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0" indent="0" algn="l" defTabSz="1088558" rtl="0" eaLnBrk="1" latinLnBrk="0" hangingPunct="1">
              <a:lnSpc>
                <a:spcPct val="90000"/>
              </a:lnSpc>
              <a:spcBef>
                <a:spcPts val="200"/>
              </a:spcBef>
              <a:spcAft>
                <a:spcPts val="600"/>
              </a:spcAft>
              <a:buClr>
                <a:schemeClr val="tx1"/>
              </a:buClr>
              <a:buSzPct val="100000"/>
              <a:buFont typeface="Symbol" panose="05050102010706020507" pitchFamily="18" charset="2"/>
              <a:buNone/>
              <a:defRPr sz="1500" b="1"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400">
                <a:solidFill>
                  <a:schemeClr val="accent1"/>
                </a:solidFill>
              </a:rPr>
              <a:t>Retargeting Ads &amp; </a:t>
            </a:r>
            <a:br>
              <a:rPr lang="en-US" sz="1400">
                <a:solidFill>
                  <a:schemeClr val="accent1"/>
                </a:solidFill>
              </a:rPr>
            </a:br>
            <a:r>
              <a:rPr lang="en-US" sz="1400">
                <a:solidFill>
                  <a:schemeClr val="accent1"/>
                </a:solidFill>
              </a:rPr>
              <a:t>Cluster/Personalized Content</a:t>
            </a:r>
          </a:p>
        </p:txBody>
      </p:sp>
      <p:sp>
        <p:nvSpPr>
          <p:cNvPr id="21" name="Text Placeholder 1">
            <a:extLst>
              <a:ext uri="{FF2B5EF4-FFF2-40B4-BE49-F238E27FC236}">
                <a16:creationId xmlns:a16="http://schemas.microsoft.com/office/drawing/2014/main" xmlns="" id="{D6F39602-24F0-4994-9DE4-0710CFA5D220}"/>
              </a:ext>
            </a:extLst>
          </p:cNvPr>
          <p:cNvSpPr txBox="1">
            <a:spLocks/>
          </p:cNvSpPr>
          <p:nvPr/>
        </p:nvSpPr>
        <p:spPr>
          <a:xfrm>
            <a:off x="5739627" y="6089575"/>
            <a:ext cx="2396735" cy="387798"/>
          </a:xfrm>
          <a:prstGeom prst="rect">
            <a:avLst/>
          </a:prstGeom>
          <a:ln>
            <a:noFill/>
          </a:ln>
        </p:spPr>
        <p:txBody>
          <a:bodyPr wrap="square" lIns="0" tIns="0" rIns="0" bIns="0">
            <a:sp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tx1"/>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tx1"/>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dirty="0" smtClean="0">
                <a:solidFill>
                  <a:schemeClr val="tx1"/>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0" indent="0" algn="l" defTabSz="1088558" rtl="0" eaLnBrk="1" latinLnBrk="0" hangingPunct="1">
              <a:lnSpc>
                <a:spcPct val="90000"/>
              </a:lnSpc>
              <a:spcBef>
                <a:spcPts val="200"/>
              </a:spcBef>
              <a:spcAft>
                <a:spcPts val="600"/>
              </a:spcAft>
              <a:buClr>
                <a:schemeClr val="tx1"/>
              </a:buClr>
              <a:buSzPct val="100000"/>
              <a:buFont typeface="Symbol" panose="05050102010706020507" pitchFamily="18" charset="2"/>
              <a:buNone/>
              <a:defRPr sz="1500" b="1"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400">
                <a:solidFill>
                  <a:schemeClr val="accent1"/>
                </a:solidFill>
              </a:rPr>
              <a:t>Customized Web </a:t>
            </a:r>
            <a:br>
              <a:rPr lang="en-US" sz="1400">
                <a:solidFill>
                  <a:schemeClr val="accent1"/>
                </a:solidFill>
              </a:rPr>
            </a:br>
            <a:r>
              <a:rPr lang="en-US" sz="1400">
                <a:solidFill>
                  <a:schemeClr val="accent1"/>
                </a:solidFill>
              </a:rPr>
              <a:t>&amp; Cluster Content</a:t>
            </a:r>
          </a:p>
        </p:txBody>
      </p:sp>
      <p:sp>
        <p:nvSpPr>
          <p:cNvPr id="22" name="Text Placeholder 3">
            <a:extLst>
              <a:ext uri="{FF2B5EF4-FFF2-40B4-BE49-F238E27FC236}">
                <a16:creationId xmlns:a16="http://schemas.microsoft.com/office/drawing/2014/main" xmlns="" id="{9A1366FF-33D5-4E60-91B2-711D65A0A155}"/>
              </a:ext>
            </a:extLst>
          </p:cNvPr>
          <p:cNvSpPr txBox="1">
            <a:spLocks/>
          </p:cNvSpPr>
          <p:nvPr/>
        </p:nvSpPr>
        <p:spPr>
          <a:xfrm>
            <a:off x="3257706" y="6026466"/>
            <a:ext cx="2381742" cy="523220"/>
          </a:xfrm>
          <a:prstGeom prst="rect">
            <a:avLst/>
          </a:prstGeom>
          <a:ln>
            <a:noFill/>
          </a:ln>
        </p:spPr>
        <p:txBody>
          <a:bodyPr wrap="square">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400">
                <a:solidFill>
                  <a:schemeClr val="accent1"/>
                </a:solidFill>
              </a:rPr>
              <a:t>Social &amp; </a:t>
            </a:r>
            <a:br>
              <a:rPr lang="en-US" sz="1400">
                <a:solidFill>
                  <a:schemeClr val="accent1"/>
                </a:solidFill>
              </a:rPr>
            </a:br>
            <a:r>
              <a:rPr lang="en-US" sz="1400">
                <a:solidFill>
                  <a:schemeClr val="accent1"/>
                </a:solidFill>
              </a:rPr>
              <a:t>Targeted Ads</a:t>
            </a:r>
          </a:p>
        </p:txBody>
      </p:sp>
      <p:sp>
        <p:nvSpPr>
          <p:cNvPr id="23" name="Text Placeholder 3">
            <a:extLst>
              <a:ext uri="{FF2B5EF4-FFF2-40B4-BE49-F238E27FC236}">
                <a16:creationId xmlns:a16="http://schemas.microsoft.com/office/drawing/2014/main" xmlns="" id="{24337ECC-27F8-45F0-B2F5-87AA5F753F55}"/>
              </a:ext>
            </a:extLst>
          </p:cNvPr>
          <p:cNvSpPr txBox="1">
            <a:spLocks/>
          </p:cNvSpPr>
          <p:nvPr/>
        </p:nvSpPr>
        <p:spPr bwMode="gray">
          <a:xfrm>
            <a:off x="816634" y="6048642"/>
            <a:ext cx="2370219" cy="430887"/>
          </a:xfrm>
          <a:prstGeom prst="rect">
            <a:avLst/>
          </a:prstGeom>
          <a:ln>
            <a:noFill/>
          </a:ln>
        </p:spPr>
        <p:txBody>
          <a:bodyPr vert="horz" wrap="square" lIns="0" tIns="0" rIns="0" bIns="0" rtlCol="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1400" b="0" i="0" u="none" strike="noStrike" kern="1200" cap="none" spc="0" normalizeH="0" baseline="0" noProof="0">
                <a:ln>
                  <a:noFill/>
                </a:ln>
                <a:solidFill>
                  <a:schemeClr val="accent1"/>
                </a:solidFill>
                <a:effectLst/>
                <a:uLnTx/>
                <a:uFillTx/>
                <a:latin typeface="Arial"/>
                <a:ea typeface="+mn-ea"/>
                <a:cs typeface="+mn-cs"/>
              </a:rPr>
              <a:t>Account </a:t>
            </a:r>
            <a:br>
              <a:rPr kumimoji="0" lang="en-US" sz="1400" b="0" i="0" u="none" strike="noStrike" kern="1200" cap="none" spc="0" normalizeH="0" baseline="0" noProof="0">
                <a:ln>
                  <a:noFill/>
                </a:ln>
                <a:solidFill>
                  <a:schemeClr val="accent1"/>
                </a:solidFill>
                <a:effectLst/>
                <a:uLnTx/>
                <a:uFillTx/>
                <a:latin typeface="Arial"/>
                <a:ea typeface="+mn-ea"/>
                <a:cs typeface="+mn-cs"/>
              </a:rPr>
            </a:br>
            <a:r>
              <a:rPr kumimoji="0" lang="en-US" sz="1400" b="0" i="0" u="none" strike="noStrike" kern="1200" cap="none" spc="0" normalizeH="0" baseline="0" noProof="0">
                <a:ln>
                  <a:noFill/>
                </a:ln>
                <a:solidFill>
                  <a:schemeClr val="accent1"/>
                </a:solidFill>
                <a:effectLst/>
                <a:uLnTx/>
                <a:uFillTx/>
                <a:latin typeface="Arial"/>
                <a:ea typeface="+mn-ea"/>
                <a:cs typeface="+mn-cs"/>
              </a:rPr>
              <a:t>Insights</a:t>
            </a:r>
          </a:p>
        </p:txBody>
      </p:sp>
      <p:pic>
        <p:nvPicPr>
          <p:cNvPr id="24" name="Picture 23">
            <a:extLst>
              <a:ext uri="{FF2B5EF4-FFF2-40B4-BE49-F238E27FC236}">
                <a16:creationId xmlns:a16="http://schemas.microsoft.com/office/drawing/2014/main" xmlns="" id="{4C8F7691-ED57-4C35-BF02-6DAA7EE40A1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76721" y="2508602"/>
            <a:ext cx="2254084" cy="1260528"/>
          </a:xfrm>
          <a:prstGeom prst="rect">
            <a:avLst/>
          </a:prstGeom>
          <a:ln>
            <a:solidFill>
              <a:schemeClr val="accent2"/>
            </a:solidFill>
          </a:ln>
          <a:effectLst>
            <a:outerShdw blurRad="50800" dist="38100" dir="2700000" algn="tl" rotWithShape="0">
              <a:prstClr val="black">
                <a:alpha val="40000"/>
              </a:prstClr>
            </a:outerShdw>
          </a:effectLst>
        </p:spPr>
      </p:pic>
      <p:pic>
        <p:nvPicPr>
          <p:cNvPr id="25" name="Picture 24">
            <a:extLst>
              <a:ext uri="{FF2B5EF4-FFF2-40B4-BE49-F238E27FC236}">
                <a16:creationId xmlns:a16="http://schemas.microsoft.com/office/drawing/2014/main" xmlns="" id="{B710FB63-BF4F-4BEF-A2D7-2768B160BD6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76721" y="4080880"/>
            <a:ext cx="2103803" cy="1535843"/>
          </a:xfrm>
          <a:prstGeom prst="rect">
            <a:avLst/>
          </a:prstGeom>
          <a:ln>
            <a:solidFill>
              <a:schemeClr val="accent2"/>
            </a:solidFill>
          </a:ln>
          <a:effectLst>
            <a:outerShdw blurRad="50800" dist="38100" dir="2700000" algn="tl" rotWithShape="0">
              <a:prstClr val="black">
                <a:alpha val="40000"/>
              </a:prstClr>
            </a:outerShdw>
          </a:effectLst>
        </p:spPr>
      </p:pic>
      <p:pic>
        <p:nvPicPr>
          <p:cNvPr id="26" name="Picture 25">
            <a:extLst>
              <a:ext uri="{FF2B5EF4-FFF2-40B4-BE49-F238E27FC236}">
                <a16:creationId xmlns:a16="http://schemas.microsoft.com/office/drawing/2014/main" xmlns="" id="{D5AEC7E1-C7C8-4176-8950-023C326ACCF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293581" y="2494759"/>
            <a:ext cx="1900813" cy="1584011"/>
          </a:xfrm>
          <a:prstGeom prst="rect">
            <a:avLst/>
          </a:prstGeom>
          <a:ln>
            <a:solidFill>
              <a:schemeClr val="accent2"/>
            </a:solidFill>
          </a:ln>
          <a:effectLst>
            <a:outerShdw blurRad="50800" dist="38100" dir="2700000" algn="tl" rotWithShape="0">
              <a:prstClr val="black">
                <a:alpha val="40000"/>
              </a:prstClr>
            </a:outerShdw>
          </a:effectLst>
        </p:spPr>
      </p:pic>
      <p:pic>
        <p:nvPicPr>
          <p:cNvPr id="27" name="Picture 26">
            <a:extLst>
              <a:ext uri="{FF2B5EF4-FFF2-40B4-BE49-F238E27FC236}">
                <a16:creationId xmlns:a16="http://schemas.microsoft.com/office/drawing/2014/main" xmlns="" id="{E2F1BF80-3FC3-4F88-BC32-00221B43AD8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681561" y="2494151"/>
            <a:ext cx="2376229" cy="1390649"/>
          </a:xfrm>
          <a:prstGeom prst="rect">
            <a:avLst/>
          </a:prstGeom>
          <a:ln>
            <a:solidFill>
              <a:schemeClr val="accent2"/>
            </a:solidFill>
          </a:ln>
          <a:effectLst>
            <a:outerShdw blurRad="50800" dist="38100" dir="2700000" algn="tl" rotWithShape="0">
              <a:prstClr val="black">
                <a:alpha val="40000"/>
              </a:prstClr>
            </a:outerShdw>
          </a:effectLst>
        </p:spPr>
      </p:pic>
      <p:pic>
        <p:nvPicPr>
          <p:cNvPr id="28" name="Picture 27">
            <a:extLst>
              <a:ext uri="{FF2B5EF4-FFF2-40B4-BE49-F238E27FC236}">
                <a16:creationId xmlns:a16="http://schemas.microsoft.com/office/drawing/2014/main" xmlns="" id="{DF66B83B-1219-4017-9110-4DBD196803E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464499" y="2565571"/>
            <a:ext cx="2093682" cy="1744735"/>
          </a:xfrm>
          <a:prstGeom prst="rect">
            <a:avLst/>
          </a:prstGeom>
          <a:ln>
            <a:solidFill>
              <a:schemeClr val="accent2"/>
            </a:solidFill>
          </a:ln>
          <a:effectLst>
            <a:outerShdw blurRad="50800" dist="38100" dir="2700000" algn="tl" rotWithShape="0">
              <a:prstClr val="black">
                <a:alpha val="40000"/>
              </a:prstClr>
            </a:outerShdw>
          </a:effectLst>
        </p:spPr>
      </p:pic>
      <p:pic>
        <p:nvPicPr>
          <p:cNvPr id="29" name="Picture 28">
            <a:extLst>
              <a:ext uri="{FF2B5EF4-FFF2-40B4-BE49-F238E27FC236}">
                <a16:creationId xmlns:a16="http://schemas.microsoft.com/office/drawing/2014/main" xmlns="" id="{4FFB98B7-0B72-4AA9-B996-966530E5A72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464499" y="4529699"/>
            <a:ext cx="2093682" cy="1463710"/>
          </a:xfrm>
          <a:prstGeom prst="rect">
            <a:avLst/>
          </a:prstGeom>
          <a:ln>
            <a:solidFill>
              <a:schemeClr val="accent2"/>
            </a:solidFill>
          </a:ln>
          <a:effectLst>
            <a:outerShdw blurRad="50800" dist="38100" dir="2700000" algn="tl" rotWithShape="0">
              <a:prstClr val="black">
                <a:alpha val="40000"/>
              </a:prstClr>
            </a:outerShdw>
          </a:effectLst>
        </p:spPr>
      </p:pic>
      <p:sp>
        <p:nvSpPr>
          <p:cNvPr id="34" name="TextBox 33">
            <a:extLst>
              <a:ext uri="{FF2B5EF4-FFF2-40B4-BE49-F238E27FC236}">
                <a16:creationId xmlns:a16="http://schemas.microsoft.com/office/drawing/2014/main" xmlns="" id="{3B714ABD-017F-472E-B203-12485C4027EB}"/>
              </a:ext>
            </a:extLst>
          </p:cNvPr>
          <p:cNvSpPr txBox="1"/>
          <p:nvPr/>
        </p:nvSpPr>
        <p:spPr>
          <a:xfrm>
            <a:off x="676721" y="1201851"/>
            <a:ext cx="9881462" cy="200055"/>
          </a:xfrm>
          <a:prstGeom prst="rect">
            <a:avLst/>
          </a:prstGeom>
          <a:solidFill>
            <a:schemeClr val="accent3"/>
          </a:solidFill>
        </p:spPr>
        <p:txBody>
          <a:bodyPr wrap="square" lIns="0" tIns="0" rIns="0" bIns="0" rtlCol="0">
            <a:spAutoFit/>
          </a:bodyPr>
          <a:lstStyle/>
          <a:p>
            <a:pPr algn="ctr" fontAlgn="base">
              <a:spcBef>
                <a:spcPct val="50000"/>
              </a:spcBef>
              <a:spcAft>
                <a:spcPct val="0"/>
              </a:spcAft>
              <a:buClr>
                <a:srgbClr val="F0AB00"/>
              </a:buClr>
              <a:buSzPct val="80000"/>
            </a:pPr>
            <a:r>
              <a:rPr lang="en-US" sz="1300" b="1" kern="0">
                <a:ea typeface="Arial Unicode MS" pitchFamily="34" charset="-128"/>
                <a:cs typeface="Arial Unicode MS" pitchFamily="34" charset="-128"/>
              </a:rPr>
              <a:t>Always on digital marketing tactics </a:t>
            </a:r>
          </a:p>
        </p:txBody>
      </p:sp>
      <p:pic>
        <p:nvPicPr>
          <p:cNvPr id="36" name="Picture 35">
            <a:extLst>
              <a:ext uri="{FF2B5EF4-FFF2-40B4-BE49-F238E27FC236}">
                <a16:creationId xmlns:a16="http://schemas.microsoft.com/office/drawing/2014/main" xmlns="" id="{29F22CAE-8AB3-4E0C-B3AE-D26919093A5A}"/>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r="2044"/>
          <a:stretch/>
        </p:blipFill>
        <p:spPr>
          <a:xfrm>
            <a:off x="5705464" y="4033510"/>
            <a:ext cx="992875" cy="1738310"/>
          </a:xfrm>
          <a:prstGeom prst="rect">
            <a:avLst/>
          </a:prstGeom>
          <a:ln>
            <a:solidFill>
              <a:schemeClr val="accent2"/>
            </a:solidFill>
          </a:ln>
          <a:effectLst>
            <a:outerShdw blurRad="50800" dist="63500" dir="3000000" algn="tl" rotWithShape="0">
              <a:prstClr val="black">
                <a:alpha val="40000"/>
              </a:prstClr>
            </a:outerShdw>
          </a:effectLst>
        </p:spPr>
      </p:pic>
      <p:pic>
        <p:nvPicPr>
          <p:cNvPr id="37" name="Picture 36">
            <a:extLst>
              <a:ext uri="{FF2B5EF4-FFF2-40B4-BE49-F238E27FC236}">
                <a16:creationId xmlns:a16="http://schemas.microsoft.com/office/drawing/2014/main" xmlns="" id="{9459DF80-EA60-461C-A918-BA9F24E8D79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293581" y="4209092"/>
            <a:ext cx="1917435" cy="1726128"/>
          </a:xfrm>
          <a:prstGeom prst="rect">
            <a:avLst/>
          </a:prstGeom>
          <a:ln>
            <a:solidFill>
              <a:schemeClr val="accent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9036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141633-9F5F-4F3C-813D-CD2BA67A3BE4}"/>
              </a:ext>
            </a:extLst>
          </p:cNvPr>
          <p:cNvSpPr>
            <a:spLocks noGrp="1"/>
          </p:cNvSpPr>
          <p:nvPr>
            <p:ph type="title"/>
          </p:nvPr>
        </p:nvSpPr>
        <p:spPr/>
        <p:txBody>
          <a:bodyPr/>
          <a:lstStyle/>
          <a:p>
            <a:r>
              <a:rPr lang="en-US"/>
              <a:t>TAP | </a:t>
            </a:r>
            <a:r>
              <a:rPr lang="en-US">
                <a:solidFill>
                  <a:schemeClr val="accent1"/>
                </a:solidFill>
              </a:rPr>
              <a:t>Customized Home Pages</a:t>
            </a:r>
            <a:endParaRPr lang="en-US"/>
          </a:p>
        </p:txBody>
      </p:sp>
      <p:pic>
        <p:nvPicPr>
          <p:cNvPr id="4" name="Picture 3">
            <a:extLst>
              <a:ext uri="{FF2B5EF4-FFF2-40B4-BE49-F238E27FC236}">
                <a16:creationId xmlns:a16="http://schemas.microsoft.com/office/drawing/2014/main" xmlns="" id="{1AA7C73C-356A-43A4-880D-C61633C3D06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69038" y="3967289"/>
            <a:ext cx="3280522" cy="2252190"/>
          </a:xfrm>
          <a:prstGeom prst="rect">
            <a:avLst/>
          </a:prstGeom>
          <a:ln>
            <a:solidFill>
              <a:schemeClr val="accent2"/>
            </a:solidFill>
          </a:ln>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xmlns="" id="{85FE61B1-680D-4E95-A845-7ABAF322A3E3}"/>
              </a:ext>
            </a:extLst>
          </p:cNvPr>
          <p:cNvSpPr/>
          <p:nvPr/>
        </p:nvSpPr>
        <p:spPr>
          <a:xfrm>
            <a:off x="8569038" y="6293922"/>
            <a:ext cx="3419686" cy="246221"/>
          </a:xfrm>
          <a:prstGeom prst="rect">
            <a:avLst/>
          </a:prstGeom>
        </p:spPr>
        <p:txBody>
          <a:bodyPr wrap="square" lIns="0" tIns="0" rIns="0" bIns="0">
            <a:spAutoFit/>
          </a:bodyPr>
          <a:lstStyle/>
          <a:p>
            <a:pPr marL="0" marR="0" lvl="0" indent="0" algn="l" defTabSz="913578" rtl="0" eaLnBrk="1" fontAlgn="base" latinLnBrk="0" hangingPunct="1">
              <a:lnSpc>
                <a:spcPct val="100000"/>
              </a:lnSpc>
              <a:spcBef>
                <a:spcPts val="1200"/>
              </a:spcBef>
              <a:spcAft>
                <a:spcPct val="0"/>
              </a:spcAft>
              <a:buClr>
                <a:srgbClr val="F0AB00"/>
              </a:buClr>
              <a:buSzPct val="80000"/>
              <a:buFontTx/>
              <a:buNone/>
              <a:tabLst/>
              <a:defRPr/>
            </a:pPr>
            <a:r>
              <a:rPr kumimoji="0" lang="en-US" sz="1600"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Global Impact &amp; High Growth  SEA</a:t>
            </a:r>
          </a:p>
        </p:txBody>
      </p:sp>
      <p:grpSp>
        <p:nvGrpSpPr>
          <p:cNvPr id="6" name="Group 5">
            <a:extLst>
              <a:ext uri="{FF2B5EF4-FFF2-40B4-BE49-F238E27FC236}">
                <a16:creationId xmlns:a16="http://schemas.microsoft.com/office/drawing/2014/main" xmlns="" id="{D73E066E-DB35-4FDA-814E-8318B637EDAE}"/>
              </a:ext>
            </a:extLst>
          </p:cNvPr>
          <p:cNvGrpSpPr/>
          <p:nvPr/>
        </p:nvGrpSpPr>
        <p:grpSpPr>
          <a:xfrm>
            <a:off x="8543787" y="1171295"/>
            <a:ext cx="3305773" cy="2481319"/>
            <a:chOff x="8778964" y="313817"/>
            <a:chExt cx="2685289" cy="1965389"/>
          </a:xfrm>
        </p:grpSpPr>
        <p:pic>
          <p:nvPicPr>
            <p:cNvPr id="7" name="Picture 6">
              <a:extLst>
                <a:ext uri="{FF2B5EF4-FFF2-40B4-BE49-F238E27FC236}">
                  <a16:creationId xmlns:a16="http://schemas.microsoft.com/office/drawing/2014/main" xmlns="" id="{492B8723-ADF7-4ABA-AF84-DB0A5EA0939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5089"/>
            <a:stretch/>
          </p:blipFill>
          <p:spPr>
            <a:xfrm>
              <a:off x="8778964" y="313817"/>
              <a:ext cx="2685289" cy="1713720"/>
            </a:xfrm>
            <a:prstGeom prst="rect">
              <a:avLst/>
            </a:prstGeom>
            <a:ln>
              <a:solidFill>
                <a:schemeClr val="accent2"/>
              </a:solidFill>
            </a:ln>
            <a:effectLst>
              <a:outerShdw blurRad="50800" dist="38100" dir="2700000" algn="tl" rotWithShape="0">
                <a:prstClr val="black">
                  <a:alpha val="40000"/>
                </a:prstClr>
              </a:outerShdw>
            </a:effectLst>
          </p:spPr>
        </p:pic>
        <p:sp>
          <p:nvSpPr>
            <p:cNvPr id="8" name="Rectangle 7">
              <a:extLst>
                <a:ext uri="{FF2B5EF4-FFF2-40B4-BE49-F238E27FC236}">
                  <a16:creationId xmlns:a16="http://schemas.microsoft.com/office/drawing/2014/main" xmlns="" id="{426B9DFE-8C82-473D-ACCE-3ECF69EDAB0B}"/>
                </a:ext>
              </a:extLst>
            </p:cNvPr>
            <p:cNvSpPr/>
            <p:nvPr/>
          </p:nvSpPr>
          <p:spPr>
            <a:xfrm>
              <a:off x="8778964" y="2084181"/>
              <a:ext cx="2656742" cy="195025"/>
            </a:xfrm>
            <a:prstGeom prst="rect">
              <a:avLst/>
            </a:prstGeom>
          </p:spPr>
          <p:txBody>
            <a:bodyPr wrap="square" lIns="0" tIns="0" rIns="0" bIns="0">
              <a:spAutoFit/>
            </a:bodyPr>
            <a:lstStyle/>
            <a:p>
              <a:pPr marL="0" marR="0" lvl="0" indent="0" algn="l" defTabSz="913578" rtl="0" eaLnBrk="1" fontAlgn="base" latinLnBrk="0" hangingPunct="1">
                <a:lnSpc>
                  <a:spcPct val="100000"/>
                </a:lnSpc>
                <a:spcBef>
                  <a:spcPts val="1200"/>
                </a:spcBef>
                <a:spcAft>
                  <a:spcPct val="0"/>
                </a:spcAft>
                <a:buClr>
                  <a:srgbClr val="F0AB00"/>
                </a:buClr>
                <a:buSzPct val="80000"/>
                <a:buFontTx/>
                <a:buNone/>
                <a:tabLst/>
                <a:defRPr/>
              </a:pPr>
              <a:r>
                <a:rPr kumimoji="0" lang="en-US" sz="1600"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Driven By People UK</a:t>
              </a:r>
            </a:p>
          </p:txBody>
        </p:sp>
      </p:grpSp>
      <p:grpSp>
        <p:nvGrpSpPr>
          <p:cNvPr id="9" name="Group 8">
            <a:extLst>
              <a:ext uri="{FF2B5EF4-FFF2-40B4-BE49-F238E27FC236}">
                <a16:creationId xmlns:a16="http://schemas.microsoft.com/office/drawing/2014/main" xmlns="" id="{0F61387A-8D59-4343-BC02-56F4274D5B43}"/>
              </a:ext>
            </a:extLst>
          </p:cNvPr>
          <p:cNvGrpSpPr/>
          <p:nvPr/>
        </p:nvGrpSpPr>
        <p:grpSpPr>
          <a:xfrm>
            <a:off x="4923826" y="1171296"/>
            <a:ext cx="3387053" cy="2481487"/>
            <a:chOff x="8772878" y="4620315"/>
            <a:chExt cx="2805288" cy="1994106"/>
          </a:xfrm>
        </p:grpSpPr>
        <p:pic>
          <p:nvPicPr>
            <p:cNvPr id="10" name="Picture 9">
              <a:extLst>
                <a:ext uri="{FF2B5EF4-FFF2-40B4-BE49-F238E27FC236}">
                  <a16:creationId xmlns:a16="http://schemas.microsoft.com/office/drawing/2014/main" xmlns="" id="{1CC66CFA-0AA2-45BE-B589-DA09FBEA8D0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r="4368"/>
            <a:stretch/>
          </p:blipFill>
          <p:spPr>
            <a:xfrm>
              <a:off x="8772878" y="4620315"/>
              <a:ext cx="2731769" cy="1739600"/>
            </a:xfrm>
            <a:prstGeom prst="rect">
              <a:avLst/>
            </a:prstGeom>
            <a:ln>
              <a:solidFill>
                <a:schemeClr val="accent2"/>
              </a:solidFill>
            </a:ln>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xmlns="" id="{008A66FA-72CB-4673-9751-622271CC9B41}"/>
                </a:ext>
              </a:extLst>
            </p:cNvPr>
            <p:cNvSpPr/>
            <p:nvPr/>
          </p:nvSpPr>
          <p:spPr>
            <a:xfrm>
              <a:off x="8772878" y="6416559"/>
              <a:ext cx="2805288" cy="197862"/>
            </a:xfrm>
            <a:prstGeom prst="rect">
              <a:avLst/>
            </a:prstGeom>
          </p:spPr>
          <p:txBody>
            <a:bodyPr wrap="square" lIns="0" tIns="0" rIns="0" bIns="0">
              <a:spAutoFit/>
            </a:bodyPr>
            <a:lstStyle/>
            <a:p>
              <a:pPr marL="0" marR="0" lvl="0" indent="0" algn="l" defTabSz="913578" rtl="0" eaLnBrk="1" fontAlgn="base" latinLnBrk="0" hangingPunct="1">
                <a:lnSpc>
                  <a:spcPct val="100000"/>
                </a:lnSpc>
                <a:spcBef>
                  <a:spcPts val="1200"/>
                </a:spcBef>
                <a:spcAft>
                  <a:spcPct val="0"/>
                </a:spcAft>
                <a:buClr>
                  <a:srgbClr val="F0AB00"/>
                </a:buClr>
                <a:buSzPct val="80000"/>
                <a:buFontTx/>
                <a:buNone/>
                <a:tabLst/>
                <a:defRPr/>
              </a:pPr>
              <a:r>
                <a:rPr kumimoji="0" lang="en-US" sz="1600"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Innovation For The Future India </a:t>
              </a:r>
            </a:p>
          </p:txBody>
        </p:sp>
      </p:grpSp>
      <p:sp>
        <p:nvSpPr>
          <p:cNvPr id="12" name="Rectangle 11">
            <a:extLst>
              <a:ext uri="{FF2B5EF4-FFF2-40B4-BE49-F238E27FC236}">
                <a16:creationId xmlns:a16="http://schemas.microsoft.com/office/drawing/2014/main" xmlns="" id="{CAECB63A-4F31-41D6-8E0B-E6B083E9D94C}"/>
              </a:ext>
            </a:extLst>
          </p:cNvPr>
          <p:cNvSpPr/>
          <p:nvPr/>
        </p:nvSpPr>
        <p:spPr>
          <a:xfrm>
            <a:off x="504001" y="1490206"/>
            <a:ext cx="3854639" cy="3416320"/>
          </a:xfrm>
          <a:prstGeom prst="rect">
            <a:avLst/>
          </a:prstGeom>
        </p:spPr>
        <p:txBody>
          <a:bodyPr wrap="square">
            <a:spAutoFit/>
          </a:bodyPr>
          <a:lstStyle/>
          <a:p>
            <a:pPr marL="285750" indent="-285750">
              <a:spcBef>
                <a:spcPts val="0"/>
              </a:spcBef>
              <a:buFont typeface="Arial" panose="020B0604020202020204" pitchFamily="34" charset="0"/>
              <a:buChar char="•"/>
            </a:pPr>
            <a:r>
              <a:rPr lang="en-US" sz="1800"/>
              <a:t>Customized home pages for each market </a:t>
            </a:r>
            <a:r>
              <a:rPr lang="en-US" sz="1800" b="1">
                <a:solidFill>
                  <a:schemeClr val="accent1"/>
                </a:solidFill>
              </a:rPr>
              <a:t>and concur.com </a:t>
            </a:r>
            <a:r>
              <a:rPr lang="en-US" sz="1800"/>
              <a:t>aligned by cluster</a:t>
            </a:r>
          </a:p>
          <a:p>
            <a:pPr marL="285750" indent="-285750">
              <a:spcBef>
                <a:spcPts val="0"/>
              </a:spcBef>
              <a:buFont typeface="Arial" panose="020B0604020202020204" pitchFamily="34" charset="0"/>
              <a:buChar char="•"/>
            </a:pPr>
            <a:endParaRPr lang="en-US" sz="1800"/>
          </a:p>
          <a:p>
            <a:pPr marL="285750" indent="-285750">
              <a:buFont typeface="Arial" panose="020B0604020202020204" pitchFamily="34" charset="0"/>
              <a:buChar char="•"/>
            </a:pPr>
            <a:r>
              <a:rPr lang="en-US" sz="1800"/>
              <a:t>Contacts from TAP accounts experience cluster specific </a:t>
            </a:r>
            <a:r>
              <a:rPr lang="en-US" sz="1800">
                <a:solidFill>
                  <a:schemeClr val="accent1"/>
                </a:solidFill>
              </a:rPr>
              <a:t>messaging</a:t>
            </a:r>
            <a:r>
              <a:rPr lang="en-US" sz="1800"/>
              <a:t> </a:t>
            </a:r>
            <a:r>
              <a:rPr lang="en-US" sz="1800">
                <a:solidFill>
                  <a:schemeClr val="accent1"/>
                </a:solidFill>
              </a:rPr>
              <a:t>and</a:t>
            </a:r>
            <a:r>
              <a:rPr lang="en-US" sz="1800"/>
              <a:t> </a:t>
            </a:r>
            <a:r>
              <a:rPr lang="en-US" sz="1800">
                <a:solidFill>
                  <a:schemeClr val="accent1"/>
                </a:solidFill>
              </a:rPr>
              <a:t>assets</a:t>
            </a:r>
          </a:p>
          <a:p>
            <a:pPr marL="285750" indent="-285750">
              <a:buFont typeface="Arial" panose="020B0604020202020204" pitchFamily="34" charset="0"/>
              <a:buChar char="•"/>
            </a:pPr>
            <a:endParaRPr lang="en-US" sz="1800"/>
          </a:p>
          <a:p>
            <a:pPr marL="285750" indent="-285750">
              <a:buFont typeface="Arial" panose="020B0604020202020204" pitchFamily="34" charset="0"/>
              <a:buChar char="•"/>
            </a:pPr>
            <a:r>
              <a:rPr lang="en-US" sz="1800"/>
              <a:t>Live home pages include concur.com, concur.uk.co, concur.de, concur.au, concur.in, </a:t>
            </a:r>
            <a:r>
              <a:rPr lang="en-US" sz="1800" err="1"/>
              <a:t>concur.sea</a:t>
            </a:r>
            <a:endParaRPr lang="en-US" sz="1800"/>
          </a:p>
        </p:txBody>
      </p:sp>
      <p:pic>
        <p:nvPicPr>
          <p:cNvPr id="13" name="Picture 12">
            <a:extLst>
              <a:ext uri="{FF2B5EF4-FFF2-40B4-BE49-F238E27FC236}">
                <a16:creationId xmlns:a16="http://schemas.microsoft.com/office/drawing/2014/main" xmlns="" id="{F7E25E4D-869B-4F26-AEC5-003008B6950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37020" y="3967288"/>
            <a:ext cx="3373859" cy="2291271"/>
          </a:xfrm>
          <a:prstGeom prst="rect">
            <a:avLst/>
          </a:prstGeom>
        </p:spPr>
      </p:pic>
      <p:sp>
        <p:nvSpPr>
          <p:cNvPr id="14" name="Rectangle 13">
            <a:extLst>
              <a:ext uri="{FF2B5EF4-FFF2-40B4-BE49-F238E27FC236}">
                <a16:creationId xmlns:a16="http://schemas.microsoft.com/office/drawing/2014/main" xmlns="" id="{98E90C66-AB4B-40D5-9DFE-6246790220E9}"/>
              </a:ext>
            </a:extLst>
          </p:cNvPr>
          <p:cNvSpPr/>
          <p:nvPr/>
        </p:nvSpPr>
        <p:spPr>
          <a:xfrm>
            <a:off x="4891193" y="6370865"/>
            <a:ext cx="3419686" cy="246221"/>
          </a:xfrm>
          <a:prstGeom prst="rect">
            <a:avLst/>
          </a:prstGeom>
        </p:spPr>
        <p:txBody>
          <a:bodyPr wrap="square" lIns="0" tIns="0" rIns="0" bIns="0">
            <a:spAutoFit/>
          </a:bodyPr>
          <a:lstStyle/>
          <a:p>
            <a:pPr marL="0" marR="0" lvl="0" indent="0" algn="l" defTabSz="913578" rtl="0" eaLnBrk="1" fontAlgn="base" latinLnBrk="0" hangingPunct="1">
              <a:lnSpc>
                <a:spcPct val="100000"/>
              </a:lnSpc>
              <a:spcBef>
                <a:spcPts val="1200"/>
              </a:spcBef>
              <a:spcAft>
                <a:spcPct val="0"/>
              </a:spcAft>
              <a:buClr>
                <a:srgbClr val="F0AB00"/>
              </a:buClr>
              <a:buSzPct val="80000"/>
              <a:buFontTx/>
              <a:buNone/>
              <a:tabLst/>
              <a:defRPr/>
            </a:pPr>
            <a:r>
              <a:rPr kumimoji="0" lang="en-US" sz="1600" i="0" u="none" strike="noStrike" kern="0" cap="none" spc="0" normalizeH="0" baseline="0" noProof="0">
                <a:ln>
                  <a:noFill/>
                </a:ln>
                <a:solidFill>
                  <a:schemeClr val="accent1"/>
                </a:solidFill>
                <a:effectLst/>
                <a:uLnTx/>
                <a:uFillTx/>
                <a:latin typeface="Arial"/>
                <a:ea typeface="Arial Unicode MS" pitchFamily="34" charset="-128"/>
                <a:cs typeface="Arial Unicode MS" pitchFamily="34" charset="-128"/>
              </a:rPr>
              <a:t>Innovation for the Future US</a:t>
            </a:r>
          </a:p>
        </p:txBody>
      </p:sp>
    </p:spTree>
    <p:extLst>
      <p:ext uri="{BB962C8B-B14F-4D97-AF65-F5344CB8AC3E}">
        <p14:creationId xmlns:p14="http://schemas.microsoft.com/office/powerpoint/2010/main" val="3473084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746261B4-0A90-304F-8FCB-DFB368EE8093}"/>
              </a:ext>
            </a:extLst>
          </p:cNvPr>
          <p:cNvPicPr>
            <a:picLocks noChangeAspect="1"/>
          </p:cNvPicPr>
          <p:nvPr/>
        </p:nvPicPr>
        <p:blipFill>
          <a:blip r:embed="rId3">
            <a:alphaModFix amt="33000"/>
          </a:blip>
          <a:stretch>
            <a:fillRect/>
          </a:stretch>
        </p:blipFill>
        <p:spPr>
          <a:xfrm flipH="1">
            <a:off x="0" y="4050569"/>
            <a:ext cx="12195175" cy="2807431"/>
          </a:xfrm>
          <a:prstGeom prst="rect">
            <a:avLst/>
          </a:prstGeom>
        </p:spPr>
      </p:pic>
      <p:sp>
        <p:nvSpPr>
          <p:cNvPr id="3" name="Title 2">
            <a:extLst>
              <a:ext uri="{FF2B5EF4-FFF2-40B4-BE49-F238E27FC236}">
                <a16:creationId xmlns:a16="http://schemas.microsoft.com/office/drawing/2014/main" xmlns="" id="{5D669D5A-2D09-4AC9-A701-205EF9BF49FC}"/>
              </a:ext>
            </a:extLst>
          </p:cNvPr>
          <p:cNvSpPr txBox="1">
            <a:spLocks noGrp="1"/>
          </p:cNvSpPr>
          <p:nvPr>
            <p:ph type="title"/>
          </p:nvPr>
        </p:nvSpPr>
        <p:spPr bwMode="gray">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TAP | </a:t>
            </a:r>
            <a:r>
              <a:rPr lang="en-US">
                <a:solidFill>
                  <a:schemeClr val="accent1"/>
                </a:solidFill>
              </a:rPr>
              <a:t>Demandbase</a:t>
            </a:r>
            <a:endParaRPr lang="en-US"/>
          </a:p>
        </p:txBody>
      </p:sp>
      <p:pic>
        <p:nvPicPr>
          <p:cNvPr id="6" name="Picture 5">
            <a:extLst>
              <a:ext uri="{FF2B5EF4-FFF2-40B4-BE49-F238E27FC236}">
                <a16:creationId xmlns:a16="http://schemas.microsoft.com/office/drawing/2014/main" xmlns="" id="{1C26D396-D375-EB42-A68E-0A8FA10EE4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6260" y="1250187"/>
            <a:ext cx="7089044" cy="4959568"/>
          </a:xfrm>
          <a:prstGeom prst="rect">
            <a:avLst/>
          </a:prstGeom>
        </p:spPr>
      </p:pic>
      <p:pic>
        <p:nvPicPr>
          <p:cNvPr id="2" name="Picture 1">
            <a:hlinkClick r:id="rId5"/>
            <a:extLst>
              <a:ext uri="{FF2B5EF4-FFF2-40B4-BE49-F238E27FC236}">
                <a16:creationId xmlns:a16="http://schemas.microsoft.com/office/drawing/2014/main" xmlns="" id="{F035539B-74BA-443B-8381-8A8F7F8D5F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8597" y="1366002"/>
            <a:ext cx="6864372" cy="4276257"/>
          </a:xfrm>
          <a:prstGeom prst="rect">
            <a:avLst/>
          </a:prstGeom>
          <a:ln w="12700">
            <a:solidFill>
              <a:schemeClr val="bg2"/>
            </a:solidFill>
          </a:ln>
        </p:spPr>
      </p:pic>
      <p:sp>
        <p:nvSpPr>
          <p:cNvPr id="9" name="Rectangle 8">
            <a:extLst>
              <a:ext uri="{FF2B5EF4-FFF2-40B4-BE49-F238E27FC236}">
                <a16:creationId xmlns:a16="http://schemas.microsoft.com/office/drawing/2014/main" xmlns="" id="{14486463-BFFD-49A6-9602-2EDF3E8CCEEE}"/>
              </a:ext>
            </a:extLst>
          </p:cNvPr>
          <p:cNvSpPr/>
          <p:nvPr/>
        </p:nvSpPr>
        <p:spPr>
          <a:xfrm>
            <a:off x="8107478" y="688666"/>
            <a:ext cx="3455522" cy="6370975"/>
          </a:xfrm>
          <a:prstGeom prst="rect">
            <a:avLst/>
          </a:prstGeom>
        </p:spPr>
        <p:txBody>
          <a:bodyPr wrap="square" lIns="0" tIns="0" rIns="0" bIns="0">
            <a:spAutoFit/>
          </a:bodyPr>
          <a:lstStyle/>
          <a:p>
            <a:r>
              <a:rPr lang="en-US" sz="1800" b="1">
                <a:solidFill>
                  <a:schemeClr val="accent1"/>
                </a:solidFill>
              </a:rPr>
              <a:t>Intent-based Monitoring</a:t>
            </a:r>
            <a:endParaRPr lang="en-US" sz="1800" b="1">
              <a:solidFill>
                <a:schemeClr val="accent1"/>
              </a:solidFill>
              <a:sym typeface="Wingdings" panose="05000000000000000000" pitchFamily="2" charset="2"/>
            </a:endParaRPr>
          </a:p>
          <a:p>
            <a:pPr marL="0" lvl="1">
              <a:buNone/>
            </a:pPr>
            <a:r>
              <a:rPr lang="en-US" sz="1600" b="1">
                <a:sym typeface="Wingdings" panose="05000000000000000000" pitchFamily="2" charset="2"/>
              </a:rPr>
              <a:t>Account activity:</a:t>
            </a:r>
          </a:p>
          <a:p>
            <a:pPr marL="228600" lvl="1" indent="-182880">
              <a:spcBef>
                <a:spcPts val="1200"/>
              </a:spcBef>
              <a:buFont typeface="Arial" panose="020B0604020202020204" pitchFamily="34" charset="0"/>
              <a:buChar char="•"/>
            </a:pPr>
            <a:r>
              <a:rPr lang="en-US" sz="1500">
                <a:sym typeface="Wingdings" panose="05000000000000000000" pitchFamily="2" charset="2"/>
              </a:rPr>
              <a:t>Concur.com engagement</a:t>
            </a:r>
          </a:p>
          <a:p>
            <a:pPr marL="228600" lvl="1" indent="-182880">
              <a:spcBef>
                <a:spcPts val="1200"/>
              </a:spcBef>
              <a:buFont typeface="Arial" panose="020B0604020202020204" pitchFamily="34" charset="0"/>
              <a:buChar char="•"/>
            </a:pPr>
            <a:r>
              <a:rPr lang="en-US" sz="1500">
                <a:sym typeface="Wingdings" panose="05000000000000000000" pitchFamily="2" charset="2"/>
              </a:rPr>
              <a:t>Third-party online research/activity</a:t>
            </a:r>
          </a:p>
          <a:p>
            <a:pPr marL="228600" lvl="1" indent="-182880">
              <a:spcBef>
                <a:spcPts val="1200"/>
              </a:spcBef>
              <a:buFont typeface="Arial" panose="020B0604020202020204" pitchFamily="34" charset="0"/>
              <a:buChar char="•"/>
            </a:pPr>
            <a:r>
              <a:rPr lang="en-US" sz="1500">
                <a:sym typeface="Wingdings" panose="05000000000000000000" pitchFamily="2" charset="2"/>
              </a:rPr>
              <a:t>Competitor research</a:t>
            </a:r>
          </a:p>
          <a:p>
            <a:pPr marL="45720" lvl="1">
              <a:spcBef>
                <a:spcPts val="1200"/>
              </a:spcBef>
              <a:buNone/>
            </a:pPr>
            <a:r>
              <a:rPr lang="en-US" sz="1600" b="1">
                <a:solidFill>
                  <a:schemeClr val="accent3"/>
                </a:solidFill>
              </a:rPr>
              <a:t>Conversion Alerts</a:t>
            </a:r>
          </a:p>
          <a:p>
            <a:pPr marL="179705" lvl="1" indent="-179705"/>
            <a:r>
              <a:rPr lang="en-US" sz="1400"/>
              <a:t>Self-service model for sales to have data and information on how to engage with their top accounts.</a:t>
            </a:r>
          </a:p>
          <a:p>
            <a:pPr marL="179705" lvl="1" indent="-179705"/>
            <a:endParaRPr lang="en-US" sz="1400">
              <a:cs typeface="Arial"/>
            </a:endParaRPr>
          </a:p>
          <a:p>
            <a:pPr marL="179705" lvl="1" indent="-179705"/>
            <a:r>
              <a:rPr lang="en-US" sz="1400"/>
              <a:t>Sales outreach personalized and customized approach based on account insights delivered.</a:t>
            </a:r>
          </a:p>
          <a:p>
            <a:pPr marL="179705" lvl="1" indent="-179705"/>
            <a:endParaRPr lang="en-US" sz="1400">
              <a:cs typeface="Arial"/>
            </a:endParaRPr>
          </a:p>
          <a:p>
            <a:pPr marL="179705" lvl="1" indent="-179705"/>
            <a:r>
              <a:rPr lang="en-US" sz="1400"/>
              <a:t>Opportunity to find known and unknown C-level contacts with which sales wants to engage.</a:t>
            </a:r>
            <a:endParaRPr lang="en-US" sz="1400">
              <a:cs typeface="Arial"/>
            </a:endParaRPr>
          </a:p>
          <a:p>
            <a:pPr fontAlgn="base">
              <a:spcBef>
                <a:spcPct val="50000"/>
              </a:spcBef>
              <a:spcAft>
                <a:spcPct val="0"/>
              </a:spcAft>
              <a:buClr>
                <a:srgbClr val="F0AB00"/>
              </a:buClr>
            </a:pPr>
            <a:r>
              <a:rPr lang="en-US" sz="1400" b="1" kern="0">
                <a:solidFill>
                  <a:schemeClr val="accent3"/>
                </a:solidFill>
                <a:ea typeface="Arial Unicode MS"/>
                <a:cs typeface="Arial Unicode MS"/>
              </a:rPr>
              <a:t>Includes:</a:t>
            </a:r>
          </a:p>
          <a:p>
            <a:pPr marL="179705" lvl="1" indent="-179705" fontAlgn="base">
              <a:spcBef>
                <a:spcPct val="50000"/>
              </a:spcBef>
              <a:spcAft>
                <a:spcPct val="0"/>
              </a:spcAft>
              <a:buClr>
                <a:srgbClr val="F0AB00"/>
              </a:buClr>
            </a:pPr>
            <a:r>
              <a:rPr lang="en-US" sz="1400" kern="0">
                <a:ea typeface="Arial Unicode MS" pitchFamily="34" charset="-128"/>
                <a:cs typeface="Arial Unicode MS" pitchFamily="34" charset="-128"/>
              </a:rPr>
              <a:t>Weekly email digest alerts.</a:t>
            </a:r>
          </a:p>
          <a:p>
            <a:pPr marL="179705" lvl="1" indent="-179705" fontAlgn="base">
              <a:spcBef>
                <a:spcPct val="50000"/>
              </a:spcBef>
              <a:spcAft>
                <a:spcPct val="0"/>
              </a:spcAft>
              <a:buClr>
                <a:srgbClr val="F0AB00"/>
              </a:buClr>
            </a:pPr>
            <a:r>
              <a:rPr lang="en-US" sz="1400" kern="0">
                <a:ea typeface="Arial Unicode MS" pitchFamily="34" charset="-128"/>
                <a:cs typeface="Arial Unicode MS" pitchFamily="34" charset="-128"/>
              </a:rPr>
              <a:t>Daily SLACK alerts.</a:t>
            </a:r>
          </a:p>
          <a:p>
            <a:pPr marL="179705" lvl="1" indent="-179705" fontAlgn="base">
              <a:spcBef>
                <a:spcPct val="50000"/>
              </a:spcBef>
              <a:spcAft>
                <a:spcPct val="0"/>
              </a:spcAft>
              <a:buClr>
                <a:srgbClr val="F0AB00"/>
              </a:buClr>
            </a:pPr>
            <a:r>
              <a:rPr lang="en-US" sz="1400" kern="0">
                <a:ea typeface="Arial Unicode MS" pitchFamily="34" charset="-128"/>
                <a:cs typeface="Arial Unicode MS" pitchFamily="34" charset="-128"/>
              </a:rPr>
              <a:t>Direct link to Sales Navigator.</a:t>
            </a:r>
          </a:p>
          <a:p>
            <a:pPr marL="228600" lvl="1" indent="-182880">
              <a:spcBef>
                <a:spcPts val="1200"/>
              </a:spcBef>
              <a:buFont typeface="Arial" panose="020B0604020202020204" pitchFamily="34" charset="0"/>
              <a:buChar char="•"/>
            </a:pPr>
            <a:endParaRPr lang="en-US" sz="1500">
              <a:sym typeface="Wingdings" panose="05000000000000000000" pitchFamily="2" charset="2"/>
            </a:endParaRPr>
          </a:p>
          <a:p>
            <a:pPr marL="320040" lvl="1" indent="-274320">
              <a:buFont typeface="Arial" panose="020B0604020202020204" pitchFamily="34" charset="0"/>
              <a:buChar char="•"/>
            </a:pPr>
            <a:endParaRPr lang="en-US" sz="1600">
              <a:sym typeface="Wingdings" panose="05000000000000000000" pitchFamily="2" charset="2"/>
            </a:endParaRPr>
          </a:p>
        </p:txBody>
      </p:sp>
    </p:spTree>
    <p:extLst>
      <p:ext uri="{BB962C8B-B14F-4D97-AF65-F5344CB8AC3E}">
        <p14:creationId xmlns:p14="http://schemas.microsoft.com/office/powerpoint/2010/main" val="246573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D6B3425C-67DE-440C-B04B-23C16D613F93}"/>
              </a:ext>
            </a:extLst>
          </p:cNvPr>
          <p:cNvPicPr>
            <a:picLocks noChangeAspect="1"/>
          </p:cNvPicPr>
          <p:nvPr/>
        </p:nvPicPr>
        <p:blipFill>
          <a:blip r:embed="rId2">
            <a:alphaModFix amt="33000"/>
          </a:blip>
          <a:stretch>
            <a:fillRect/>
          </a:stretch>
        </p:blipFill>
        <p:spPr>
          <a:xfrm flipH="1">
            <a:off x="0" y="4050569"/>
            <a:ext cx="12195175" cy="2807431"/>
          </a:xfrm>
          <a:prstGeom prst="rect">
            <a:avLst/>
          </a:prstGeom>
        </p:spPr>
      </p:pic>
      <p:sp>
        <p:nvSpPr>
          <p:cNvPr id="2" name="Title 1">
            <a:extLst>
              <a:ext uri="{FF2B5EF4-FFF2-40B4-BE49-F238E27FC236}">
                <a16:creationId xmlns:a16="http://schemas.microsoft.com/office/drawing/2014/main" xmlns="" id="{E0CDC7B6-D545-44F1-A4B3-4BE054AFF3CF}"/>
              </a:ext>
            </a:extLst>
          </p:cNvPr>
          <p:cNvSpPr>
            <a:spLocks noGrp="1"/>
          </p:cNvSpPr>
          <p:nvPr>
            <p:ph type="title"/>
          </p:nvPr>
        </p:nvSpPr>
        <p:spPr/>
        <p:txBody>
          <a:bodyPr/>
          <a:lstStyle/>
          <a:p>
            <a:r>
              <a:rPr lang="en-US"/>
              <a:t>TAP | </a:t>
            </a:r>
            <a:r>
              <a:rPr lang="en-US">
                <a:solidFill>
                  <a:schemeClr val="accent1"/>
                </a:solidFill>
              </a:rPr>
              <a:t>Demandbase Advertising</a:t>
            </a:r>
            <a:endParaRPr lang="en-US"/>
          </a:p>
        </p:txBody>
      </p:sp>
      <p:pic>
        <p:nvPicPr>
          <p:cNvPr id="3" name="Picture 2">
            <a:extLst>
              <a:ext uri="{FF2B5EF4-FFF2-40B4-BE49-F238E27FC236}">
                <a16:creationId xmlns:a16="http://schemas.microsoft.com/office/drawing/2014/main" xmlns="" id="{65F16DE0-E8D4-4812-8055-E4EC217D780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017" t="1857" r="2037" b="2336"/>
          <a:stretch/>
        </p:blipFill>
        <p:spPr>
          <a:xfrm>
            <a:off x="7775387" y="323246"/>
            <a:ext cx="3027293" cy="2565767"/>
          </a:xfrm>
          <a:prstGeom prst="rect">
            <a:avLst/>
          </a:prstGeom>
          <a:ln>
            <a:solidFill>
              <a:schemeClr val="accent2"/>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xmlns="" id="{05F1D3DC-0080-4BBF-BEF6-3783340A20F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0930" t="26957" r="31732" b="7767"/>
          <a:stretch/>
        </p:blipFill>
        <p:spPr>
          <a:xfrm>
            <a:off x="9547041" y="3216504"/>
            <a:ext cx="1566847" cy="3318250"/>
          </a:xfrm>
          <a:prstGeom prst="rect">
            <a:avLst/>
          </a:prstGeom>
          <a:ln>
            <a:solidFill>
              <a:schemeClr val="accent2"/>
            </a:solidFill>
          </a:ln>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xmlns="" id="{8129CBB6-8D50-4CA2-BBEA-3E49C8262CFE}"/>
              </a:ext>
            </a:extLst>
          </p:cNvPr>
          <p:cNvSpPr/>
          <p:nvPr/>
        </p:nvSpPr>
        <p:spPr>
          <a:xfrm>
            <a:off x="337398" y="1287164"/>
            <a:ext cx="5759841" cy="4293483"/>
          </a:xfrm>
          <a:prstGeom prst="rect">
            <a:avLst/>
          </a:prstGeom>
        </p:spPr>
        <p:txBody>
          <a:bodyPr wrap="square">
            <a:spAutoFit/>
          </a:bodyPr>
          <a:lstStyle/>
          <a:p>
            <a:pPr marL="285750" indent="-285750">
              <a:spcBef>
                <a:spcPts val="0"/>
              </a:spcBef>
              <a:buFont typeface="Arial" panose="020B0604020202020204" pitchFamily="34" charset="0"/>
              <a:buChar char="•"/>
            </a:pPr>
            <a:r>
              <a:rPr lang="en-US" sz="1800">
                <a:solidFill>
                  <a:schemeClr val="accent1"/>
                </a:solidFill>
              </a:rPr>
              <a:t>Intent-based ad campaign </a:t>
            </a:r>
            <a:r>
              <a:rPr lang="en-US" sz="1800"/>
              <a:t>uses </a:t>
            </a:r>
            <a:r>
              <a:rPr lang="en-US" sz="1800">
                <a:solidFill>
                  <a:schemeClr val="accent1"/>
                </a:solidFill>
              </a:rPr>
              <a:t>AI technologies </a:t>
            </a:r>
            <a:r>
              <a:rPr lang="en-US" sz="1800"/>
              <a:t>to recognize high intent users and serve up relevant, </a:t>
            </a:r>
            <a:r>
              <a:rPr lang="en-US" sz="1800">
                <a:solidFill>
                  <a:schemeClr val="accent1"/>
                </a:solidFill>
              </a:rPr>
              <a:t>personalized </a:t>
            </a:r>
            <a:r>
              <a:rPr lang="en-US" sz="1800"/>
              <a:t>ads that drive to customized home pages and cluster assets.</a:t>
            </a:r>
          </a:p>
          <a:p>
            <a:pPr marL="285750" indent="-285750">
              <a:buFont typeface="Arial" panose="020B0604020202020204" pitchFamily="34" charset="0"/>
              <a:buChar char="•"/>
            </a:pPr>
            <a:endParaRPr lang="en-US" sz="1800"/>
          </a:p>
          <a:p>
            <a:pPr marL="285750" indent="-285750">
              <a:buFont typeface="Arial" panose="020B0604020202020204" pitchFamily="34" charset="0"/>
              <a:buChar char="•"/>
            </a:pPr>
            <a:r>
              <a:rPr lang="en-US" sz="1800"/>
              <a:t>5-10 ads targeting employees within the selected accounts. </a:t>
            </a:r>
          </a:p>
          <a:p>
            <a:pPr marL="285750" indent="-285750">
              <a:spcBef>
                <a:spcPts val="0"/>
              </a:spcBef>
              <a:buFont typeface="Arial" panose="020B0604020202020204" pitchFamily="34" charset="0"/>
              <a:buChar char="•"/>
            </a:pPr>
            <a:endParaRPr lang="en-US" sz="1800">
              <a:cs typeface="Arial"/>
            </a:endParaRPr>
          </a:p>
          <a:p>
            <a:pPr marL="285750" indent="-285750">
              <a:buFont typeface="Arial" panose="020B0604020202020204" pitchFamily="34" charset="0"/>
              <a:buChar char="•"/>
            </a:pPr>
            <a:r>
              <a:rPr lang="en-US"/>
              <a:t>Strong campaign performance with:</a:t>
            </a:r>
          </a:p>
          <a:p>
            <a:pPr marL="628642" lvl="1" indent="-285750">
              <a:buFont typeface="Arial" panose="020B0604020202020204" pitchFamily="34" charset="0"/>
              <a:buChar char="•"/>
            </a:pPr>
            <a:r>
              <a:rPr lang="en-US" sz="1800">
                <a:solidFill>
                  <a:schemeClr val="accent1"/>
                </a:solidFill>
              </a:rPr>
              <a:t>Accounts Lifted: 72% of accounts are showing more page views now vs. campaign baseline – 35% benchmark</a:t>
            </a:r>
          </a:p>
          <a:p>
            <a:pPr marL="628642" lvl="1" indent="-285750">
              <a:buFont typeface="Arial" panose="020B0604020202020204" pitchFamily="34" charset="0"/>
              <a:buChar char="•"/>
            </a:pPr>
            <a:r>
              <a:rPr lang="en-US" sz="1800">
                <a:solidFill>
                  <a:schemeClr val="accent1"/>
                </a:solidFill>
              </a:rPr>
              <a:t>Accounts Engaged: 80% of accounts came to the site 3x within the last 30 days – 30% benchmark</a:t>
            </a:r>
            <a:endParaRPr lang="en-US" sz="1800">
              <a:cs typeface="Arial"/>
            </a:endParaRPr>
          </a:p>
        </p:txBody>
      </p:sp>
      <p:pic>
        <p:nvPicPr>
          <p:cNvPr id="7" name="Picture 6">
            <a:extLst>
              <a:ext uri="{FF2B5EF4-FFF2-40B4-BE49-F238E27FC236}">
                <a16:creationId xmlns:a16="http://schemas.microsoft.com/office/drawing/2014/main" xmlns="" id="{82C4DDF4-F4B2-414D-BDBC-49AD2EDFF4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09644" y="3180689"/>
            <a:ext cx="1708783" cy="3354065"/>
          </a:xfrm>
          <a:prstGeom prst="rect">
            <a:avLst/>
          </a:prstGeom>
        </p:spPr>
      </p:pic>
    </p:spTree>
    <p:extLst>
      <p:ext uri="{BB962C8B-B14F-4D97-AF65-F5344CB8AC3E}">
        <p14:creationId xmlns:p14="http://schemas.microsoft.com/office/powerpoint/2010/main" val="1555407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xmlns="" id="{053817C8-B677-4BE6-BA55-4F88EEC0CC3B}"/>
              </a:ext>
            </a:extLst>
          </p:cNvPr>
          <p:cNvGrpSpPr/>
          <p:nvPr/>
        </p:nvGrpSpPr>
        <p:grpSpPr>
          <a:xfrm>
            <a:off x="-349" y="524972"/>
            <a:ext cx="12195175" cy="6333028"/>
            <a:chOff x="-698" y="360023"/>
            <a:chExt cx="12195873" cy="2620577"/>
          </a:xfrm>
        </p:grpSpPr>
        <p:pic>
          <p:nvPicPr>
            <p:cNvPr id="17" name="Picture 16">
              <a:extLst>
                <a:ext uri="{FF2B5EF4-FFF2-40B4-BE49-F238E27FC236}">
                  <a16:creationId xmlns:a16="http://schemas.microsoft.com/office/drawing/2014/main" xmlns="" id="{10B541C0-2CC8-4B24-A431-69DBC779A657}"/>
                </a:ext>
              </a:extLst>
            </p:cNvPr>
            <p:cNvPicPr>
              <a:picLocks noChangeAspect="1"/>
            </p:cNvPicPr>
            <p:nvPr/>
          </p:nvPicPr>
          <p:blipFill rotWithShape="1">
            <a:blip r:embed="rId3">
              <a:alphaModFix amt="89000"/>
            </a:blip>
            <a:srcRect t="1958" b="10335"/>
            <a:stretch/>
          </p:blipFill>
          <p:spPr>
            <a:xfrm>
              <a:off x="0" y="367861"/>
              <a:ext cx="12195175" cy="2612739"/>
            </a:xfrm>
            <a:prstGeom prst="rect">
              <a:avLst/>
            </a:prstGeom>
          </p:spPr>
        </p:pic>
        <p:sp>
          <p:nvSpPr>
            <p:cNvPr id="18" name="Rectangle 17">
              <a:extLst>
                <a:ext uri="{FF2B5EF4-FFF2-40B4-BE49-F238E27FC236}">
                  <a16:creationId xmlns:a16="http://schemas.microsoft.com/office/drawing/2014/main" xmlns="" id="{F0B1C453-5CFD-4C88-8463-EFC9DA735876}"/>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3" name="Title 2">
            <a:extLst>
              <a:ext uri="{FF2B5EF4-FFF2-40B4-BE49-F238E27FC236}">
                <a16:creationId xmlns:a16="http://schemas.microsoft.com/office/drawing/2014/main" xmlns="" id="{5D669D5A-2D09-4AC9-A701-205EF9BF49FC}"/>
              </a:ext>
            </a:extLst>
          </p:cNvPr>
          <p:cNvSpPr txBox="1">
            <a:spLocks noGrp="1"/>
          </p:cNvSpPr>
          <p:nvPr>
            <p:ph type="title"/>
          </p:nvPr>
        </p:nvSpPr>
        <p:spPr bwMode="gray">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TAP | </a:t>
            </a:r>
            <a:r>
              <a:rPr lang="en-US">
                <a:solidFill>
                  <a:schemeClr val="accent1"/>
                </a:solidFill>
              </a:rPr>
              <a:t>LinkedIn</a:t>
            </a:r>
            <a:endParaRPr lang="en-US"/>
          </a:p>
        </p:txBody>
      </p:sp>
      <p:pic>
        <p:nvPicPr>
          <p:cNvPr id="7" name="Picture 6">
            <a:extLst>
              <a:ext uri="{FF2B5EF4-FFF2-40B4-BE49-F238E27FC236}">
                <a16:creationId xmlns:a16="http://schemas.microsoft.com/office/drawing/2014/main" xmlns="" id="{FE2DB088-E02F-4D64-A02C-25F70659A0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43071" y="1183122"/>
            <a:ext cx="2968226" cy="2557656"/>
          </a:xfrm>
          <a:prstGeom prst="rect">
            <a:avLst/>
          </a:prstGeom>
          <a:ln>
            <a:solidFill>
              <a:schemeClr val="accent2"/>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xmlns="" id="{9AB87D41-F17C-49CC-B381-39EAA8C4016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5281" y="1183122"/>
            <a:ext cx="2841122" cy="2557656"/>
          </a:xfrm>
          <a:prstGeom prst="rect">
            <a:avLst/>
          </a:prstGeom>
          <a:ln>
            <a:solidFill>
              <a:schemeClr val="accent2"/>
            </a:solidFill>
          </a:ln>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xmlns="" id="{AA1A7C2C-D010-408B-9096-F10D411903A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227965" y="1182456"/>
            <a:ext cx="2836120" cy="2558322"/>
          </a:xfrm>
          <a:prstGeom prst="rect">
            <a:avLst/>
          </a:prstGeom>
          <a:ln>
            <a:solidFill>
              <a:schemeClr val="accent2"/>
            </a:solidFill>
          </a:ln>
          <a:effectLst>
            <a:outerShdw blurRad="50800" dist="38100" dir="2700000" algn="tl" rotWithShape="0">
              <a:prstClr val="black">
                <a:alpha val="40000"/>
              </a:prstClr>
            </a:outerShdw>
          </a:effectLst>
        </p:spPr>
      </p:pic>
      <p:sp>
        <p:nvSpPr>
          <p:cNvPr id="11" name="Text Placeholder 1">
            <a:extLst>
              <a:ext uri="{FF2B5EF4-FFF2-40B4-BE49-F238E27FC236}">
                <a16:creationId xmlns:a16="http://schemas.microsoft.com/office/drawing/2014/main" xmlns="" id="{EB89AD17-1C46-47D1-8C17-EE89B7EA1F51}"/>
              </a:ext>
            </a:extLst>
          </p:cNvPr>
          <p:cNvSpPr txBox="1">
            <a:spLocks/>
          </p:cNvSpPr>
          <p:nvPr/>
        </p:nvSpPr>
        <p:spPr>
          <a:xfrm>
            <a:off x="800218" y="4156252"/>
            <a:ext cx="2443975" cy="1967569"/>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350" b="1"/>
              <a:t>Cluster accounts</a:t>
            </a:r>
          </a:p>
          <a:p>
            <a:r>
              <a:rPr lang="en-US" sz="1350" b="1">
                <a:solidFill>
                  <a:schemeClr val="accent1"/>
                </a:solidFill>
              </a:rPr>
              <a:t>5-10 ads per cluster drive to: </a:t>
            </a:r>
          </a:p>
          <a:p>
            <a:pPr lvl="1">
              <a:spcBef>
                <a:spcPts val="0"/>
              </a:spcBef>
            </a:pPr>
            <a:r>
              <a:rPr lang="en-US" sz="1350"/>
              <a:t>Cluster home page</a:t>
            </a:r>
          </a:p>
          <a:p>
            <a:pPr lvl="1">
              <a:spcBef>
                <a:spcPts val="0"/>
              </a:spcBef>
            </a:pPr>
            <a:r>
              <a:rPr lang="en-US" sz="1350"/>
              <a:t>Cluster assets</a:t>
            </a:r>
          </a:p>
          <a:p>
            <a:pPr lvl="1">
              <a:spcBef>
                <a:spcPts val="0"/>
              </a:spcBef>
            </a:pPr>
            <a:r>
              <a:rPr lang="en-US" sz="1350"/>
              <a:t>Solution pages</a:t>
            </a:r>
          </a:p>
          <a:p>
            <a:pPr lvl="1">
              <a:spcBef>
                <a:spcPts val="0"/>
              </a:spcBef>
            </a:pPr>
            <a:r>
              <a:rPr lang="en-US" sz="1350"/>
              <a:t>Blogs</a:t>
            </a:r>
          </a:p>
        </p:txBody>
      </p:sp>
      <p:sp>
        <p:nvSpPr>
          <p:cNvPr id="12" name="Text Placeholder 1">
            <a:extLst>
              <a:ext uri="{FF2B5EF4-FFF2-40B4-BE49-F238E27FC236}">
                <a16:creationId xmlns:a16="http://schemas.microsoft.com/office/drawing/2014/main" xmlns="" id="{3E3DDD30-300F-49BC-8E3A-9BABAB5DC2D3}"/>
              </a:ext>
            </a:extLst>
          </p:cNvPr>
          <p:cNvSpPr txBox="1">
            <a:spLocks/>
          </p:cNvSpPr>
          <p:nvPr/>
        </p:nvSpPr>
        <p:spPr bwMode="gray">
          <a:xfrm>
            <a:off x="4808483" y="4209393"/>
            <a:ext cx="1939479" cy="1967569"/>
          </a:xfrm>
          <a:prstGeom prst="rect">
            <a:avLst/>
          </a:prstGeom>
        </p:spPr>
        <p:txBody>
          <a:bodyPr vert="horz" lIns="0" tIns="0" rIns="0" bIns="0" rtlCol="0">
            <a:no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accent2">
                    <a:lumMod val="75000"/>
                  </a:schemeClr>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accent2">
                    <a:lumMod val="75000"/>
                  </a:schemeClr>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a:solidFill>
                  <a:schemeClr val="accent2">
                    <a:lumMod val="75000"/>
                  </a:schemeClr>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0" indent="0" algn="l" defTabSz="1088558" rtl="0" eaLnBrk="1" latinLnBrk="0" hangingPunct="1">
              <a:lnSpc>
                <a:spcPct val="90000"/>
              </a:lnSpc>
              <a:spcBef>
                <a:spcPts val="200"/>
              </a:spcBef>
              <a:spcAft>
                <a:spcPts val="600"/>
              </a:spcAft>
              <a:buClr>
                <a:schemeClr val="tx1"/>
              </a:buClr>
              <a:buSzPct val="100000"/>
              <a:buFont typeface="Symbol" panose="05050102010706020507" pitchFamily="18" charset="2"/>
              <a:buNone/>
              <a:defRPr sz="1500" b="1"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3">
              <a:spcAft>
                <a:spcPts val="900"/>
              </a:spcAft>
            </a:pPr>
            <a:r>
              <a:rPr lang="en-US">
                <a:solidFill>
                  <a:schemeClr val="tx1"/>
                </a:solidFill>
              </a:rPr>
              <a:t>Targeting roles within:</a:t>
            </a:r>
          </a:p>
          <a:p>
            <a:pPr lvl="1">
              <a:spcBef>
                <a:spcPts val="0"/>
              </a:spcBef>
            </a:pPr>
            <a:r>
              <a:rPr lang="en-US">
                <a:solidFill>
                  <a:schemeClr val="tx1"/>
                </a:solidFill>
              </a:rPr>
              <a:t>C-level</a:t>
            </a:r>
          </a:p>
          <a:p>
            <a:pPr lvl="1">
              <a:spcBef>
                <a:spcPts val="0"/>
              </a:spcBef>
            </a:pPr>
            <a:r>
              <a:rPr lang="en-US">
                <a:solidFill>
                  <a:schemeClr val="tx1"/>
                </a:solidFill>
              </a:rPr>
              <a:t>Finance</a:t>
            </a:r>
          </a:p>
          <a:p>
            <a:pPr lvl="1">
              <a:spcBef>
                <a:spcPts val="0"/>
              </a:spcBef>
            </a:pPr>
            <a:r>
              <a:rPr lang="en-US">
                <a:solidFill>
                  <a:schemeClr val="tx1"/>
                </a:solidFill>
              </a:rPr>
              <a:t>Travel</a:t>
            </a:r>
          </a:p>
          <a:p>
            <a:pPr lvl="1">
              <a:spcBef>
                <a:spcPts val="0"/>
              </a:spcBef>
            </a:pPr>
            <a:r>
              <a:rPr lang="en-US">
                <a:solidFill>
                  <a:schemeClr val="tx1"/>
                </a:solidFill>
              </a:rPr>
              <a:t>Procurement</a:t>
            </a:r>
          </a:p>
          <a:p>
            <a:pPr lvl="1">
              <a:spcBef>
                <a:spcPts val="0"/>
              </a:spcBef>
            </a:pPr>
            <a:r>
              <a:rPr lang="en-US">
                <a:solidFill>
                  <a:schemeClr val="tx1"/>
                </a:solidFill>
              </a:rPr>
              <a:t>HR</a:t>
            </a:r>
          </a:p>
          <a:p>
            <a:pPr lvl="1">
              <a:spcBef>
                <a:spcPts val="0"/>
              </a:spcBef>
            </a:pPr>
            <a:r>
              <a:rPr lang="en-US">
                <a:solidFill>
                  <a:schemeClr val="tx1"/>
                </a:solidFill>
              </a:rPr>
              <a:t>IT</a:t>
            </a:r>
          </a:p>
        </p:txBody>
      </p:sp>
      <p:sp>
        <p:nvSpPr>
          <p:cNvPr id="13" name="Text Placeholder 1">
            <a:extLst>
              <a:ext uri="{FF2B5EF4-FFF2-40B4-BE49-F238E27FC236}">
                <a16:creationId xmlns:a16="http://schemas.microsoft.com/office/drawing/2014/main" xmlns="" id="{EFE7702C-C9DB-477E-BC5A-BA2CEF3B91F7}"/>
              </a:ext>
            </a:extLst>
          </p:cNvPr>
          <p:cNvSpPr txBox="1">
            <a:spLocks/>
          </p:cNvSpPr>
          <p:nvPr/>
        </p:nvSpPr>
        <p:spPr bwMode="gray">
          <a:xfrm>
            <a:off x="8526633" y="4209392"/>
            <a:ext cx="3046437" cy="1967569"/>
          </a:xfrm>
          <a:prstGeom prst="rect">
            <a:avLst/>
          </a:prstGeom>
        </p:spPr>
        <p:txBody>
          <a:bodyPr vert="horz" lIns="0" tIns="0" rIns="0" bIns="0" rtlCol="0" anchor="t">
            <a:noAutofit/>
          </a:bodyPr>
          <a:lstStyle>
            <a:lvl1pPr marL="0" indent="0" algn="l" defTabSz="1088558" rtl="0" eaLnBrk="1" latinLnBrk="0" hangingPunct="1">
              <a:lnSpc>
                <a:spcPct val="90000"/>
              </a:lnSpc>
              <a:spcBef>
                <a:spcPts val="600"/>
              </a:spcBef>
              <a:spcAft>
                <a:spcPts val="600"/>
              </a:spcAft>
              <a:buClr>
                <a:schemeClr val="accent1"/>
              </a:buClr>
              <a:buSzPct val="80000"/>
              <a:buFontTx/>
              <a:buNone/>
              <a:defRPr sz="1350" b="0" kern="1200">
                <a:solidFill>
                  <a:schemeClr val="accent2">
                    <a:lumMod val="75000"/>
                  </a:schemeClr>
                </a:solidFill>
                <a:latin typeface="+mn-lt"/>
                <a:ea typeface="+mn-ea"/>
                <a:cs typeface="+mn-cs"/>
              </a:defRPr>
            </a:lvl1pPr>
            <a:lvl2pPr marL="179964" indent="-179964" algn="l" defTabSz="1088558" rtl="0" eaLnBrk="1" latinLnBrk="0" hangingPunct="1">
              <a:lnSpc>
                <a:spcPct val="90000"/>
              </a:lnSpc>
              <a:spcBef>
                <a:spcPts val="500"/>
              </a:spcBef>
              <a:spcAft>
                <a:spcPts val="500"/>
              </a:spcAft>
              <a:buClr>
                <a:schemeClr val="accent1"/>
              </a:buClr>
              <a:buSzPct val="100000"/>
              <a:buFont typeface="Wingdings" pitchFamily="2" charset="2"/>
              <a:buChar char="§"/>
              <a:defRPr sz="1350" kern="1200">
                <a:solidFill>
                  <a:schemeClr val="accent2">
                    <a:lumMod val="75000"/>
                  </a:schemeClr>
                </a:solidFill>
                <a:latin typeface="+mn-lt"/>
                <a:ea typeface="+mn-ea"/>
                <a:cs typeface="+mn-cs"/>
              </a:defRPr>
            </a:lvl2pPr>
            <a:lvl3pPr marL="358775" indent="-179388" algn="l" defTabSz="1088558" rtl="0" eaLnBrk="1" latinLnBrk="0" hangingPunct="1">
              <a:lnSpc>
                <a:spcPct val="90000"/>
              </a:lnSpc>
              <a:spcBef>
                <a:spcPts val="400"/>
              </a:spcBef>
              <a:spcAft>
                <a:spcPts val="400"/>
              </a:spcAft>
              <a:buClr>
                <a:schemeClr val="tx1"/>
              </a:buClr>
              <a:buSzPct val="100000"/>
              <a:buFont typeface="Arial" panose="020B0604020202020204" pitchFamily="34" charset="0"/>
              <a:buChar char="–"/>
              <a:defRPr lang="en-US" sz="1250" kern="1200" noProof="0">
                <a:solidFill>
                  <a:schemeClr val="accent2">
                    <a:lumMod val="75000"/>
                  </a:schemeClr>
                </a:solidFill>
                <a:latin typeface="+mn-lt"/>
                <a:ea typeface="+mn-ea"/>
                <a:cs typeface="+mn-cs"/>
              </a:defRPr>
            </a:lvl3pPr>
            <a:lvl4pPr marL="0" indent="0" algn="l" defTabSz="1088558" rtl="0" eaLnBrk="1" latinLnBrk="0" hangingPunct="1">
              <a:lnSpc>
                <a:spcPct val="90000"/>
              </a:lnSpc>
              <a:spcBef>
                <a:spcPts val="1200"/>
              </a:spcBef>
              <a:spcAft>
                <a:spcPts val="300"/>
              </a:spcAft>
              <a:buClr>
                <a:schemeClr val="tx1"/>
              </a:buClr>
              <a:buSzPct val="120000"/>
              <a:buFont typeface="Arial" pitchFamily="34" charset="0"/>
              <a:buNone/>
              <a:defRPr sz="1350" b="1" kern="1200">
                <a:solidFill>
                  <a:schemeClr val="accent3"/>
                </a:solidFill>
                <a:latin typeface="+mn-lt"/>
                <a:ea typeface="+mn-ea"/>
                <a:cs typeface="+mn-cs"/>
              </a:defRPr>
            </a:lvl4pPr>
            <a:lvl5pPr marL="0" indent="0" algn="l" defTabSz="1088558" rtl="0" eaLnBrk="1" latinLnBrk="0" hangingPunct="1">
              <a:lnSpc>
                <a:spcPct val="90000"/>
              </a:lnSpc>
              <a:spcBef>
                <a:spcPts val="200"/>
              </a:spcBef>
              <a:spcAft>
                <a:spcPts val="600"/>
              </a:spcAft>
              <a:buClr>
                <a:schemeClr val="tx1"/>
              </a:buClr>
              <a:buSzPct val="100000"/>
              <a:buFont typeface="Symbol" panose="05050102010706020507" pitchFamily="18" charset="2"/>
              <a:buNone/>
              <a:defRPr sz="1500" b="1"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lvl="3"/>
            <a:r>
              <a:rPr lang="en-US">
                <a:solidFill>
                  <a:schemeClr val="tx1"/>
                </a:solidFill>
              </a:rPr>
              <a:t>Insight</a:t>
            </a:r>
          </a:p>
          <a:p>
            <a:r>
              <a:rPr lang="en-US" b="1">
                <a:solidFill>
                  <a:schemeClr val="accent1"/>
                </a:solidFill>
              </a:rPr>
              <a:t>Who’s engaging with us most?</a:t>
            </a:r>
          </a:p>
          <a:p>
            <a:pPr marL="179705" lvl="1" indent="-179705">
              <a:spcBef>
                <a:spcPts val="0"/>
              </a:spcBef>
            </a:pPr>
            <a:r>
              <a:rPr lang="en-US">
                <a:solidFill>
                  <a:schemeClr val="tx1"/>
                </a:solidFill>
              </a:rPr>
              <a:t>Roles and functions</a:t>
            </a:r>
            <a:endParaRPr lang="en-US">
              <a:solidFill>
                <a:schemeClr val="tx1"/>
              </a:solidFill>
              <a:cs typeface="Arial"/>
            </a:endParaRPr>
          </a:p>
          <a:p>
            <a:pPr marL="179705" lvl="1" indent="-179705">
              <a:spcBef>
                <a:spcPts val="0"/>
              </a:spcBef>
            </a:pPr>
            <a:r>
              <a:rPr lang="en-US">
                <a:solidFill>
                  <a:schemeClr val="tx1"/>
                </a:solidFill>
              </a:rPr>
              <a:t>Seniority level</a:t>
            </a:r>
            <a:endParaRPr lang="en-US">
              <a:solidFill>
                <a:schemeClr val="tx1"/>
              </a:solidFill>
              <a:cs typeface="Arial"/>
            </a:endParaRPr>
          </a:p>
          <a:p>
            <a:pPr marL="179705" lvl="1" indent="-179705">
              <a:spcBef>
                <a:spcPts val="0"/>
              </a:spcBef>
            </a:pPr>
            <a:r>
              <a:rPr lang="en-US">
                <a:solidFill>
                  <a:schemeClr val="tx1"/>
                </a:solidFill>
              </a:rPr>
              <a:t>Specific companies engaging with ads (if high enough engagement)</a:t>
            </a:r>
            <a:endParaRPr lang="en-US">
              <a:solidFill>
                <a:schemeClr val="tx1"/>
              </a:solidFill>
              <a:cs typeface="Arial"/>
            </a:endParaRPr>
          </a:p>
          <a:p>
            <a:pPr marL="179705" lvl="1" indent="-179705">
              <a:spcBef>
                <a:spcPts val="0"/>
              </a:spcBef>
            </a:pPr>
            <a:r>
              <a:rPr lang="en-US">
                <a:solidFill>
                  <a:schemeClr val="tx1"/>
                </a:solidFill>
              </a:rPr>
              <a:t>Sales can leverage insight to match with LinkedIn Sales Navigator for follow up or individual account follow up.</a:t>
            </a:r>
            <a:endParaRPr lang="en-US">
              <a:solidFill>
                <a:schemeClr val="tx1"/>
              </a:solidFill>
              <a:cs typeface="Arial"/>
            </a:endParaRPr>
          </a:p>
        </p:txBody>
      </p:sp>
      <p:cxnSp>
        <p:nvCxnSpPr>
          <p:cNvPr id="14" name="Straight Arrow Connector 13">
            <a:extLst>
              <a:ext uri="{FF2B5EF4-FFF2-40B4-BE49-F238E27FC236}">
                <a16:creationId xmlns:a16="http://schemas.microsoft.com/office/drawing/2014/main" xmlns="" id="{10F2CC42-E657-4EE3-99CF-B01E98B1A4EF}"/>
              </a:ext>
            </a:extLst>
          </p:cNvPr>
          <p:cNvCxnSpPr>
            <a:cxnSpLocks/>
          </p:cNvCxnSpPr>
          <p:nvPr/>
        </p:nvCxnSpPr>
        <p:spPr>
          <a:xfrm>
            <a:off x="2911541" y="4248456"/>
            <a:ext cx="1710558" cy="0"/>
          </a:xfrm>
          <a:prstGeom prst="straightConnector1">
            <a:avLst/>
          </a:prstGeom>
          <a:ln w="44450">
            <a:solidFill>
              <a:schemeClr val="tx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 id="{3C94BA8E-2364-49CD-912A-A0A8224CD569}"/>
              </a:ext>
            </a:extLst>
          </p:cNvPr>
          <p:cNvCxnSpPr>
            <a:cxnSpLocks/>
          </p:cNvCxnSpPr>
          <p:nvPr/>
        </p:nvCxnSpPr>
        <p:spPr>
          <a:xfrm>
            <a:off x="6865883" y="4296103"/>
            <a:ext cx="1505607" cy="0"/>
          </a:xfrm>
          <a:prstGeom prst="straightConnector1">
            <a:avLst/>
          </a:prstGeom>
          <a:ln w="44450">
            <a:solidFill>
              <a:schemeClr val="tx2"/>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102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F91418B9-8BB1-4209-B8F8-BA35E6E31558}"/>
              </a:ext>
            </a:extLst>
          </p:cNvPr>
          <p:cNvPicPr>
            <a:picLocks noChangeAspect="1"/>
          </p:cNvPicPr>
          <p:nvPr/>
        </p:nvPicPr>
        <p:blipFill rotWithShape="1">
          <a:blip r:embed="rId2">
            <a:alphaModFix amt="87000"/>
          </a:blip>
          <a:srcRect l="17054" t="2283" r="35360" b="8334"/>
          <a:stretch/>
        </p:blipFill>
        <p:spPr>
          <a:xfrm>
            <a:off x="0" y="0"/>
            <a:ext cx="6336635" cy="6858000"/>
          </a:xfrm>
          <a:prstGeom prst="rect">
            <a:avLst/>
          </a:prstGeom>
        </p:spPr>
      </p:pic>
      <p:graphicFrame>
        <p:nvGraphicFramePr>
          <p:cNvPr id="8" name="Diagram 7">
            <a:extLst>
              <a:ext uri="{FF2B5EF4-FFF2-40B4-BE49-F238E27FC236}">
                <a16:creationId xmlns:a16="http://schemas.microsoft.com/office/drawing/2014/main" xmlns="" id="{CC040693-C8EA-4EBA-84B9-A886560AEDB5}"/>
              </a:ext>
            </a:extLst>
          </p:cNvPr>
          <p:cNvGraphicFramePr/>
          <p:nvPr>
            <p:extLst>
              <p:ext uri="{D42A27DB-BD31-4B8C-83A1-F6EECF244321}">
                <p14:modId xmlns:p14="http://schemas.microsoft.com/office/powerpoint/2010/main" val="998360234"/>
              </p:ext>
            </p:extLst>
          </p:nvPr>
        </p:nvGraphicFramePr>
        <p:xfrm>
          <a:off x="-1488558" y="1467293"/>
          <a:ext cx="8377038" cy="45097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xmlns="" id="{E0CDC7B6-D545-44F1-A4B3-4BE054AFF3CF}"/>
              </a:ext>
            </a:extLst>
          </p:cNvPr>
          <p:cNvSpPr>
            <a:spLocks noGrp="1"/>
          </p:cNvSpPr>
          <p:nvPr>
            <p:ph type="title"/>
          </p:nvPr>
        </p:nvSpPr>
        <p:spPr/>
        <p:txBody>
          <a:bodyPr/>
          <a:lstStyle/>
          <a:p>
            <a:r>
              <a:rPr lang="en-US"/>
              <a:t>TAP | </a:t>
            </a:r>
            <a:r>
              <a:rPr lang="en-US">
                <a:solidFill>
                  <a:schemeClr val="accent1"/>
                </a:solidFill>
              </a:rPr>
              <a:t>Sales Enablement</a:t>
            </a:r>
            <a:endParaRPr lang="en-US"/>
          </a:p>
        </p:txBody>
      </p:sp>
      <p:sp>
        <p:nvSpPr>
          <p:cNvPr id="10" name="Text Placeholder 1">
            <a:extLst>
              <a:ext uri="{FF2B5EF4-FFF2-40B4-BE49-F238E27FC236}">
                <a16:creationId xmlns:a16="http://schemas.microsoft.com/office/drawing/2014/main" xmlns="" id="{2377BDB1-4233-4798-956C-3A0BF007F393}"/>
              </a:ext>
            </a:extLst>
          </p:cNvPr>
          <p:cNvSpPr txBox="1">
            <a:spLocks/>
          </p:cNvSpPr>
          <p:nvPr/>
        </p:nvSpPr>
        <p:spPr>
          <a:xfrm>
            <a:off x="5932967" y="503999"/>
            <a:ext cx="6058145" cy="5301377"/>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500" b="1">
                <a:solidFill>
                  <a:schemeClr val="accent1"/>
                </a:solidFill>
              </a:rPr>
              <a:t>ABM Planning and Training:</a:t>
            </a:r>
          </a:p>
          <a:p>
            <a:r>
              <a:rPr lang="en-US" sz="1300" b="1"/>
              <a:t>Account Engagement Plans/Plan on a Page</a:t>
            </a:r>
          </a:p>
          <a:p>
            <a:pPr>
              <a:spcBef>
                <a:spcPts val="0"/>
              </a:spcBef>
            </a:pPr>
            <a:r>
              <a:rPr lang="en-US" sz="1300"/>
              <a:t>ABM planning starts with defining what SAP Concur can do to align to the business initiatives or priorities of each account. Account goals, milestone goals, cluster goals and ABM tactics should be incorporated into each account plan. </a:t>
            </a:r>
          </a:p>
          <a:p>
            <a:pPr>
              <a:spcBef>
                <a:spcPts val="0"/>
              </a:spcBef>
            </a:pPr>
            <a:r>
              <a:rPr lang="en-US" sz="1300">
                <a:hlinkClick r:id="rId8" invalidUrl="https://sap.sharepoint.com/:x:/r/sites/105282/AudMkt/TgtAudMkt/_layouts/15/Doc.aspx?sourcedoc={E3ECB387-2BB2-468C-BBDF-E80222A9A6ED}&amp;file=TAP Program Plans 2019.xlsx&amp;action=default&amp;mobileredirect=true"/>
              </a:rPr>
              <a:t>See the Plans</a:t>
            </a:r>
            <a:endParaRPr lang="en-US" sz="1300"/>
          </a:p>
          <a:p>
            <a:pPr>
              <a:spcBef>
                <a:spcPts val="0"/>
              </a:spcBef>
            </a:pPr>
            <a:endParaRPr lang="en-US" sz="1300"/>
          </a:p>
          <a:p>
            <a:pPr>
              <a:spcBef>
                <a:spcPts val="0"/>
              </a:spcBef>
            </a:pPr>
            <a:r>
              <a:rPr lang="en-US" sz="1300" b="1"/>
              <a:t>TAP Fundamental Training Series</a:t>
            </a:r>
          </a:p>
          <a:p>
            <a:pPr>
              <a:spcBef>
                <a:spcPts val="0"/>
              </a:spcBef>
            </a:pPr>
            <a:r>
              <a:rPr lang="en-US" sz="1300"/>
              <a:t>Designed to offer sales teams detailed training on program components and best practices, these training sessions include: Demandbase Training, Content Deep Dive and TAP Playbook Overview.</a:t>
            </a:r>
          </a:p>
          <a:p>
            <a:pPr>
              <a:spcBef>
                <a:spcPts val="0"/>
              </a:spcBef>
            </a:pPr>
            <a:r>
              <a:rPr lang="en-US" sz="1300">
                <a:hlinkClick r:id="rId9"/>
              </a:rPr>
              <a:t>View the Training</a:t>
            </a:r>
            <a:endParaRPr lang="en-US" sz="1300"/>
          </a:p>
          <a:p>
            <a:pPr>
              <a:spcBef>
                <a:spcPts val="0"/>
              </a:spcBef>
            </a:pPr>
            <a:endParaRPr lang="en-US" sz="1300"/>
          </a:p>
          <a:p>
            <a:pPr>
              <a:spcBef>
                <a:spcPts val="0"/>
              </a:spcBef>
            </a:pPr>
            <a:r>
              <a:rPr lang="en-US" sz="1300" b="1"/>
              <a:t>TAP Sales Playbook</a:t>
            </a:r>
          </a:p>
          <a:p>
            <a:pPr>
              <a:spcBef>
                <a:spcPts val="0"/>
              </a:spcBef>
            </a:pPr>
            <a:r>
              <a:rPr lang="en-US" sz="1300"/>
              <a:t>Outlines cluster-level plays and tactics with suggested content and sales plays to incorporate into one-to-one account engagement plans.</a:t>
            </a:r>
          </a:p>
          <a:p>
            <a:pPr>
              <a:spcBef>
                <a:spcPts val="0"/>
              </a:spcBef>
            </a:pPr>
            <a:r>
              <a:rPr lang="en-US" sz="1300">
                <a:hlinkClick r:id="rId10"/>
              </a:rPr>
              <a:t>Access the Playbook</a:t>
            </a:r>
            <a:endParaRPr lang="en-US" sz="1300"/>
          </a:p>
          <a:p>
            <a:pPr>
              <a:spcBef>
                <a:spcPts val="0"/>
              </a:spcBef>
            </a:pPr>
            <a:endParaRPr lang="en-US" sz="1300"/>
          </a:p>
          <a:p>
            <a:pPr>
              <a:spcBef>
                <a:spcPts val="0"/>
              </a:spcBef>
            </a:pPr>
            <a:r>
              <a:rPr lang="en-US" sz="1300" b="1"/>
              <a:t>Top Accounts Content in </a:t>
            </a:r>
            <a:r>
              <a:rPr lang="en-US" sz="1300" b="1" err="1"/>
              <a:t>Highspot</a:t>
            </a:r>
            <a:r>
              <a:rPr lang="en-US" sz="1300" b="1"/>
              <a:t> </a:t>
            </a:r>
          </a:p>
          <a:p>
            <a:pPr>
              <a:spcBef>
                <a:spcPts val="0"/>
              </a:spcBef>
            </a:pPr>
            <a:r>
              <a:rPr lang="en-US" sz="1300"/>
              <a:t>Tailored lifecycle content aligned to the clusters. Sales can select content and pitch it through </a:t>
            </a:r>
            <a:r>
              <a:rPr lang="en-US" sz="1300" err="1"/>
              <a:t>Highspot</a:t>
            </a:r>
            <a:r>
              <a:rPr lang="en-US" sz="1300"/>
              <a:t> using the Link Pitch functionality.</a:t>
            </a:r>
          </a:p>
          <a:p>
            <a:pPr>
              <a:spcBef>
                <a:spcPts val="0"/>
              </a:spcBef>
            </a:pPr>
            <a:r>
              <a:rPr lang="en-US" sz="1300">
                <a:hlinkClick r:id="rId11"/>
              </a:rPr>
              <a:t>View the Content</a:t>
            </a:r>
            <a:endParaRPr lang="en-US" sz="1300"/>
          </a:p>
          <a:p>
            <a:pPr>
              <a:spcBef>
                <a:spcPts val="0"/>
              </a:spcBef>
            </a:pPr>
            <a:endParaRPr lang="en-US" sz="1300"/>
          </a:p>
          <a:p>
            <a:pPr>
              <a:spcBef>
                <a:spcPts val="0"/>
              </a:spcBef>
            </a:pPr>
            <a:r>
              <a:rPr lang="en-US" sz="1300" b="1"/>
              <a:t>ABM Delivery Platform</a:t>
            </a:r>
          </a:p>
          <a:p>
            <a:pPr>
              <a:spcBef>
                <a:spcPts val="0"/>
              </a:spcBef>
            </a:pPr>
            <a:r>
              <a:rPr lang="en-US" sz="1300"/>
              <a:t>Lifecycle content aligned to the clusters can be personalized and delivered via email by sales</a:t>
            </a:r>
          </a:p>
          <a:p>
            <a:pPr>
              <a:spcBef>
                <a:spcPts val="0"/>
              </a:spcBef>
            </a:pPr>
            <a:r>
              <a:rPr lang="en-US" sz="1300">
                <a:hlinkClick r:id="rId12"/>
              </a:rPr>
              <a:t>Visit the Platform</a:t>
            </a:r>
            <a:endParaRPr lang="en-US" sz="1300"/>
          </a:p>
          <a:p>
            <a:pPr>
              <a:spcBef>
                <a:spcPts val="0"/>
              </a:spcBef>
            </a:pPr>
            <a:endParaRPr lang="en-US" sz="1200"/>
          </a:p>
          <a:p>
            <a:pPr>
              <a:spcBef>
                <a:spcPts val="0"/>
              </a:spcBef>
            </a:pPr>
            <a:endParaRPr lang="en-US" sz="1200"/>
          </a:p>
          <a:p>
            <a:pPr>
              <a:spcBef>
                <a:spcPts val="0"/>
              </a:spcBef>
            </a:pPr>
            <a:endParaRPr lang="en-US" sz="1200"/>
          </a:p>
        </p:txBody>
      </p:sp>
    </p:spTree>
    <p:extLst>
      <p:ext uri="{BB962C8B-B14F-4D97-AF65-F5344CB8AC3E}">
        <p14:creationId xmlns:p14="http://schemas.microsoft.com/office/powerpoint/2010/main" val="460069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090F944-D154-E045-A06D-40DB4E5B0D58}"/>
              </a:ext>
            </a:extLst>
          </p:cNvPr>
          <p:cNvSpPr>
            <a:spLocks noGrp="1"/>
          </p:cNvSpPr>
          <p:nvPr>
            <p:ph type="title"/>
          </p:nvPr>
        </p:nvSpPr>
        <p:spPr>
          <a:xfrm>
            <a:off x="366505" y="400697"/>
            <a:ext cx="11186476" cy="369332"/>
          </a:xfrm>
        </p:spPr>
        <p:txBody>
          <a:bodyPr/>
          <a:lstStyle/>
          <a:p>
            <a:r>
              <a:rPr lang="en-US">
                <a:solidFill>
                  <a:schemeClr val="accent1"/>
                </a:solidFill>
              </a:rPr>
              <a:t>What </a:t>
            </a:r>
            <a:r>
              <a:rPr lang="en-US" err="1">
                <a:solidFill>
                  <a:schemeClr val="accent1"/>
                </a:solidFill>
              </a:rPr>
              <a:t>Demandbase</a:t>
            </a:r>
            <a:r>
              <a:rPr lang="en-US">
                <a:solidFill>
                  <a:schemeClr val="accent1"/>
                </a:solidFill>
              </a:rPr>
              <a:t> Does</a:t>
            </a:r>
          </a:p>
        </p:txBody>
      </p:sp>
      <p:pic>
        <p:nvPicPr>
          <p:cNvPr id="65" name="Picture 64">
            <a:extLst>
              <a:ext uri="{FF2B5EF4-FFF2-40B4-BE49-F238E27FC236}">
                <a16:creationId xmlns:a16="http://schemas.microsoft.com/office/drawing/2014/main" xmlns="" id="{C44D1AEC-BF6C-074A-9CAA-CB9EDF430FB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6505" y="2404039"/>
            <a:ext cx="2244096" cy="1988600"/>
          </a:xfrm>
          <a:prstGeom prst="rect">
            <a:avLst/>
          </a:prstGeom>
        </p:spPr>
      </p:pic>
      <p:grpSp>
        <p:nvGrpSpPr>
          <p:cNvPr id="66" name="Group 65">
            <a:extLst>
              <a:ext uri="{FF2B5EF4-FFF2-40B4-BE49-F238E27FC236}">
                <a16:creationId xmlns:a16="http://schemas.microsoft.com/office/drawing/2014/main" xmlns="" id="{A94BDE2C-B10B-6545-AE0E-2D2F0D98CB06}"/>
              </a:ext>
            </a:extLst>
          </p:cNvPr>
          <p:cNvGrpSpPr/>
          <p:nvPr/>
        </p:nvGrpSpPr>
        <p:grpSpPr>
          <a:xfrm>
            <a:off x="5391658" y="505350"/>
            <a:ext cx="6221088" cy="1833276"/>
            <a:chOff x="5390071" y="505350"/>
            <a:chExt cx="6221088" cy="1833276"/>
          </a:xfrm>
        </p:grpSpPr>
        <p:grpSp>
          <p:nvGrpSpPr>
            <p:cNvPr id="67" name="Group 66">
              <a:extLst>
                <a:ext uri="{FF2B5EF4-FFF2-40B4-BE49-F238E27FC236}">
                  <a16:creationId xmlns:a16="http://schemas.microsoft.com/office/drawing/2014/main" xmlns="" id="{DA5C1DA0-F838-964C-8F99-2DC0E3FE5D4B}"/>
                </a:ext>
              </a:extLst>
            </p:cNvPr>
            <p:cNvGrpSpPr/>
            <p:nvPr/>
          </p:nvGrpSpPr>
          <p:grpSpPr>
            <a:xfrm>
              <a:off x="8605787" y="505350"/>
              <a:ext cx="3005372" cy="1833276"/>
              <a:chOff x="6431689" y="384139"/>
              <a:chExt cx="2254029" cy="1374957"/>
            </a:xfrm>
          </p:grpSpPr>
          <p:grpSp>
            <p:nvGrpSpPr>
              <p:cNvPr id="75" name="Group 74">
                <a:extLst>
                  <a:ext uri="{FF2B5EF4-FFF2-40B4-BE49-F238E27FC236}">
                    <a16:creationId xmlns:a16="http://schemas.microsoft.com/office/drawing/2014/main" xmlns="" id="{C6DADA36-7E31-5440-B700-D745B0401D39}"/>
                  </a:ext>
                </a:extLst>
              </p:cNvPr>
              <p:cNvGrpSpPr/>
              <p:nvPr/>
            </p:nvGrpSpPr>
            <p:grpSpPr>
              <a:xfrm>
                <a:off x="6431689" y="384139"/>
                <a:ext cx="2254029" cy="1374957"/>
                <a:chOff x="-2109641" y="3322974"/>
                <a:chExt cx="2254029" cy="1374957"/>
              </a:xfrm>
            </p:grpSpPr>
            <p:pic>
              <p:nvPicPr>
                <p:cNvPr id="77" name="Picture 76">
                  <a:extLst>
                    <a:ext uri="{FF2B5EF4-FFF2-40B4-BE49-F238E27FC236}">
                      <a16:creationId xmlns:a16="http://schemas.microsoft.com/office/drawing/2014/main" xmlns="" id="{5B0E2C04-0F75-364C-BBEB-66AF8DDAF5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88990" y="3493554"/>
                  <a:ext cx="1643052" cy="977623"/>
                </a:xfrm>
                <a:prstGeom prst="rect">
                  <a:avLst/>
                </a:prstGeom>
              </p:spPr>
            </p:pic>
            <p:pic>
              <p:nvPicPr>
                <p:cNvPr id="78" name="Picture 77">
                  <a:extLst>
                    <a:ext uri="{FF2B5EF4-FFF2-40B4-BE49-F238E27FC236}">
                      <a16:creationId xmlns:a16="http://schemas.microsoft.com/office/drawing/2014/main" xmlns="" id="{BD0196BC-B262-244C-8570-71433C90B13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09641" y="3322974"/>
                  <a:ext cx="2254029" cy="1374957"/>
                </a:xfrm>
                <a:prstGeom prst="rect">
                  <a:avLst/>
                </a:prstGeom>
              </p:spPr>
            </p:pic>
          </p:grpSp>
          <p:pic>
            <p:nvPicPr>
              <p:cNvPr id="76" name="Picture 2" descr="Image result for fidelity ads">
                <a:extLst>
                  <a:ext uri="{FF2B5EF4-FFF2-40B4-BE49-F238E27FC236}">
                    <a16:creationId xmlns:a16="http://schemas.microsoft.com/office/drawing/2014/main" xmlns="" id="{1CE4AEF6-E44C-1D4A-A2A4-6948134342C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658702" y="904860"/>
                <a:ext cx="678848" cy="63778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Group 67">
              <a:extLst>
                <a:ext uri="{FF2B5EF4-FFF2-40B4-BE49-F238E27FC236}">
                  <a16:creationId xmlns:a16="http://schemas.microsoft.com/office/drawing/2014/main" xmlns="" id="{2593E290-83B5-1D41-9741-AEB5E5C07150}"/>
                </a:ext>
              </a:extLst>
            </p:cNvPr>
            <p:cNvGrpSpPr/>
            <p:nvPr/>
          </p:nvGrpSpPr>
          <p:grpSpPr>
            <a:xfrm>
              <a:off x="5390071" y="653680"/>
              <a:ext cx="3272311" cy="1536616"/>
              <a:chOff x="5390071" y="653680"/>
              <a:chExt cx="3272311" cy="1536616"/>
            </a:xfrm>
          </p:grpSpPr>
          <p:grpSp>
            <p:nvGrpSpPr>
              <p:cNvPr id="69" name="Group 68">
                <a:extLst>
                  <a:ext uri="{FF2B5EF4-FFF2-40B4-BE49-F238E27FC236}">
                    <a16:creationId xmlns:a16="http://schemas.microsoft.com/office/drawing/2014/main" xmlns="" id="{8F138E24-7D52-A64B-8648-7A637EA430F9}"/>
                  </a:ext>
                </a:extLst>
              </p:cNvPr>
              <p:cNvGrpSpPr/>
              <p:nvPr/>
            </p:nvGrpSpPr>
            <p:grpSpPr>
              <a:xfrm>
                <a:off x="5958511" y="902339"/>
                <a:ext cx="2703871" cy="1039298"/>
                <a:chOff x="5837035" y="857169"/>
                <a:chExt cx="2703871" cy="1039298"/>
              </a:xfrm>
            </p:grpSpPr>
            <p:sp>
              <p:nvSpPr>
                <p:cNvPr id="73" name="Freeform 72">
                  <a:extLst>
                    <a:ext uri="{FF2B5EF4-FFF2-40B4-BE49-F238E27FC236}">
                      <a16:creationId xmlns:a16="http://schemas.microsoft.com/office/drawing/2014/main" xmlns="" id="{C62EC107-8EEB-8B4F-AD02-A8193DE0455C}"/>
                    </a:ext>
                  </a:extLst>
                </p:cNvPr>
                <p:cNvSpPr/>
                <p:nvPr/>
              </p:nvSpPr>
              <p:spPr>
                <a:xfrm>
                  <a:off x="5837035" y="857169"/>
                  <a:ext cx="2703871" cy="1039298"/>
                </a:xfrm>
                <a:custGeom>
                  <a:avLst/>
                  <a:gdLst>
                    <a:gd name="connsiteX0" fmla="*/ 0 w 5100924"/>
                    <a:gd name="connsiteY0" fmla="*/ 0 h 1540948"/>
                    <a:gd name="connsiteX1" fmla="*/ 4330450 w 5100924"/>
                    <a:gd name="connsiteY1" fmla="*/ 0 h 1540948"/>
                    <a:gd name="connsiteX2" fmla="*/ 5100924 w 5100924"/>
                    <a:gd name="connsiteY2" fmla="*/ 770474 h 1540948"/>
                    <a:gd name="connsiteX3" fmla="*/ 4330450 w 5100924"/>
                    <a:gd name="connsiteY3" fmla="*/ 1540948 h 1540948"/>
                    <a:gd name="connsiteX4" fmla="*/ 0 w 5100924"/>
                    <a:gd name="connsiteY4" fmla="*/ 1540948 h 1540948"/>
                    <a:gd name="connsiteX5" fmla="*/ 770474 w 5100924"/>
                    <a:gd name="connsiteY5" fmla="*/ 770474 h 1540948"/>
                    <a:gd name="connsiteX6" fmla="*/ 0 w 5100924"/>
                    <a:gd name="connsiteY6" fmla="*/ 0 h 154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0924" h="1540948">
                      <a:moveTo>
                        <a:pt x="0" y="0"/>
                      </a:moveTo>
                      <a:lnTo>
                        <a:pt x="4330450" y="0"/>
                      </a:lnTo>
                      <a:lnTo>
                        <a:pt x="5100924" y="770474"/>
                      </a:lnTo>
                      <a:lnTo>
                        <a:pt x="4330450" y="1540948"/>
                      </a:lnTo>
                      <a:lnTo>
                        <a:pt x="0" y="1540948"/>
                      </a:lnTo>
                      <a:lnTo>
                        <a:pt x="770474" y="770474"/>
                      </a:lnTo>
                      <a:lnTo>
                        <a:pt x="0" y="0"/>
                      </a:lnTo>
                      <a:close/>
                    </a:path>
                  </a:pathLst>
                </a:custGeom>
                <a:scene3d>
                  <a:camera prst="orthographicFront"/>
                  <a:lightRig rig="flat" dir="t"/>
                </a:scene3d>
                <a:sp3d prstMaterial="dkEdge">
                  <a:bevelT w="8200" h="38100"/>
                </a:sp3d>
              </p:spPr>
              <p:style>
                <a:lnRef idx="0">
                  <a:schemeClr val="accent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807304" tIns="18415" rIns="770475" bIns="18415" numCol="1" spcCol="1270" anchor="ctr" anchorCtr="0">
                  <a:noAutofit/>
                </a:bodyPr>
                <a:lstStyle/>
                <a:p>
                  <a:pPr marL="0" marR="0" lvl="0" indent="0" algn="ctr" defTabSz="1289018" rtl="0" eaLnBrk="1" fontAlgn="auto" latinLnBrk="0" hangingPunct="1">
                    <a:lnSpc>
                      <a:spcPct val="90000"/>
                    </a:lnSpc>
                    <a:spcBef>
                      <a:spcPct val="0"/>
                    </a:spcBef>
                    <a:spcAft>
                      <a:spcPct val="35000"/>
                    </a:spcAft>
                    <a:buClrTx/>
                    <a:buSzTx/>
                    <a:buFontTx/>
                    <a:buNone/>
                    <a:tabLst/>
                    <a:defRPr/>
                  </a:pPr>
                  <a:r>
                    <a:rPr kumimoji="0" lang="en-US" sz="1800" b="0" i="0" u="none" strike="noStrike" kern="1200" cap="none" spc="0" normalizeH="0" baseline="0" noProof="0">
                      <a:ln>
                        <a:noFill/>
                      </a:ln>
                      <a:solidFill>
                        <a:srgbClr val="575D6A">
                          <a:hueOff val="0"/>
                          <a:satOff val="0"/>
                          <a:lumOff val="0"/>
                          <a:alphaOff val="0"/>
                        </a:srgbClr>
                      </a:solidFill>
                      <a:effectLst/>
                      <a:uLnTx/>
                      <a:uFillTx/>
                      <a:latin typeface="Arial" panose="020B0604020202020204"/>
                      <a:ea typeface="+mn-ea"/>
                      <a:cs typeface="+mn-cs"/>
                    </a:rPr>
                    <a:t> </a:t>
                  </a:r>
                  <a:endParaRPr kumimoji="0" lang="en-US" sz="2267" b="0" i="0" u="none" strike="noStrike" kern="1200" cap="none" spc="0" normalizeH="0" baseline="0" noProof="0">
                    <a:ln>
                      <a:noFill/>
                    </a:ln>
                    <a:solidFill>
                      <a:srgbClr val="575D6A">
                        <a:hueOff val="0"/>
                        <a:satOff val="0"/>
                        <a:lumOff val="0"/>
                        <a:alphaOff val="0"/>
                      </a:srgbClr>
                    </a:solidFill>
                    <a:effectLst/>
                    <a:uLnTx/>
                    <a:uFillTx/>
                    <a:latin typeface="Arial" panose="020B0604020202020204"/>
                    <a:ea typeface="+mn-ea"/>
                    <a:cs typeface="+mn-cs"/>
                  </a:endParaRPr>
                </a:p>
              </p:txBody>
            </p:sp>
            <p:sp>
              <p:nvSpPr>
                <p:cNvPr id="74" name="Title 1">
                  <a:extLst>
                    <a:ext uri="{FF2B5EF4-FFF2-40B4-BE49-F238E27FC236}">
                      <a16:creationId xmlns:a16="http://schemas.microsoft.com/office/drawing/2014/main" xmlns="" id="{534A9818-0A8C-AF4C-AF70-9A4739589529}"/>
                    </a:ext>
                  </a:extLst>
                </p:cNvPr>
                <p:cNvSpPr txBox="1">
                  <a:spLocks/>
                </p:cNvSpPr>
                <p:nvPr/>
              </p:nvSpPr>
              <p:spPr>
                <a:xfrm>
                  <a:off x="6810122" y="961881"/>
                  <a:ext cx="1532106" cy="829875"/>
                </a:xfrm>
                <a:prstGeom prst="rect">
                  <a:avLst/>
                </a:prstGeom>
              </p:spPr>
              <p:txBody>
                <a:bodyPr anchor="ctr">
                  <a:normAutofit/>
                </a:bodyPr>
                <a:lstStyle>
                  <a:lvl1pPr algn="l" defTabSz="914354" rtl="0" eaLnBrk="1" latinLnBrk="0" hangingPunct="1">
                    <a:lnSpc>
                      <a:spcPct val="90000"/>
                    </a:lnSpc>
                    <a:spcBef>
                      <a:spcPct val="0"/>
                    </a:spcBef>
                    <a:buNone/>
                    <a:defRPr lang="en-US" sz="2533" b="1" i="0" kern="1200" cap="all" baseline="0">
                      <a:solidFill>
                        <a:schemeClr val="accent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r>
                    <a:rPr kumimoji="0" lang="en-US" sz="2533" b="1" i="0" u="none" strike="noStrike" kern="1200" cap="all" spc="0" normalizeH="0" baseline="0" noProof="0">
                      <a:ln>
                        <a:noFill/>
                      </a:ln>
                      <a:solidFill>
                        <a:srgbClr val="F0AB00"/>
                      </a:solidFill>
                      <a:effectLst/>
                      <a:uLnTx/>
                      <a:uFillTx/>
                      <a:latin typeface="Arial" charset="0"/>
                      <a:cs typeface="Arial" charset="0"/>
                    </a:rPr>
                    <a:t>Target</a:t>
                  </a:r>
                </a:p>
              </p:txBody>
            </p:sp>
          </p:grpSp>
          <p:grpSp>
            <p:nvGrpSpPr>
              <p:cNvPr id="70" name="Group 69">
                <a:extLst>
                  <a:ext uri="{FF2B5EF4-FFF2-40B4-BE49-F238E27FC236}">
                    <a16:creationId xmlns:a16="http://schemas.microsoft.com/office/drawing/2014/main" xmlns="" id="{3EABA45B-CEA3-1C45-8D05-F065E05B2CF6}"/>
                  </a:ext>
                </a:extLst>
              </p:cNvPr>
              <p:cNvGrpSpPr/>
              <p:nvPr/>
            </p:nvGrpSpPr>
            <p:grpSpPr>
              <a:xfrm>
                <a:off x="5390071" y="653680"/>
                <a:ext cx="1536616" cy="1536616"/>
                <a:chOff x="5862425" y="4553453"/>
                <a:chExt cx="1536616" cy="1536616"/>
              </a:xfrm>
            </p:grpSpPr>
            <p:sp>
              <p:nvSpPr>
                <p:cNvPr id="71" name="Freeform 70">
                  <a:extLst>
                    <a:ext uri="{FF2B5EF4-FFF2-40B4-BE49-F238E27FC236}">
                      <a16:creationId xmlns:a16="http://schemas.microsoft.com/office/drawing/2014/main" xmlns="" id="{49AC7637-1468-7A4A-B8EF-541350D3B319}"/>
                    </a:ext>
                  </a:extLst>
                </p:cNvPr>
                <p:cNvSpPr/>
                <p:nvPr/>
              </p:nvSpPr>
              <p:spPr>
                <a:xfrm>
                  <a:off x="5862425" y="4553453"/>
                  <a:ext cx="1536616" cy="1536616"/>
                </a:xfrm>
                <a:custGeom>
                  <a:avLst/>
                  <a:gdLst>
                    <a:gd name="connsiteX0" fmla="*/ 0 w 1536616"/>
                    <a:gd name="connsiteY0" fmla="*/ 768308 h 1536616"/>
                    <a:gd name="connsiteX1" fmla="*/ 768308 w 1536616"/>
                    <a:gd name="connsiteY1" fmla="*/ 0 h 1536616"/>
                    <a:gd name="connsiteX2" fmla="*/ 1536616 w 1536616"/>
                    <a:gd name="connsiteY2" fmla="*/ 768308 h 1536616"/>
                    <a:gd name="connsiteX3" fmla="*/ 768308 w 1536616"/>
                    <a:gd name="connsiteY3" fmla="*/ 1536616 h 1536616"/>
                    <a:gd name="connsiteX4" fmla="*/ 0 w 1536616"/>
                    <a:gd name="connsiteY4" fmla="*/ 768308 h 1536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616" h="1536616">
                      <a:moveTo>
                        <a:pt x="0" y="768308"/>
                      </a:moveTo>
                      <a:cubicBezTo>
                        <a:pt x="0" y="343983"/>
                        <a:pt x="343983" y="0"/>
                        <a:pt x="768308" y="0"/>
                      </a:cubicBezTo>
                      <a:cubicBezTo>
                        <a:pt x="1192633" y="0"/>
                        <a:pt x="1536616" y="343983"/>
                        <a:pt x="1536616" y="768308"/>
                      </a:cubicBezTo>
                      <a:cubicBezTo>
                        <a:pt x="1536616" y="1192633"/>
                        <a:pt x="1192633" y="1536616"/>
                        <a:pt x="768308" y="1536616"/>
                      </a:cubicBezTo>
                      <a:cubicBezTo>
                        <a:pt x="343983" y="1536616"/>
                        <a:pt x="0" y="1192633"/>
                        <a:pt x="0" y="768308"/>
                      </a:cubicBezTo>
                      <a:close/>
                    </a:path>
                  </a:pathLst>
                </a:custGeom>
                <a:scene3d>
                  <a:camera prst="perspectiveRelaxedModerately" zoom="92000"/>
                  <a:lightRig rig="balanced" dir="t">
                    <a:rot lat="0" lon="0" rev="12700000"/>
                  </a:lightRig>
                </a:scene3d>
                <a:sp3d prstMaterial="plastic">
                  <a:bevelT w="50800" h="50800"/>
                  <a:bevelB w="50800" h="508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41542" tIns="241542" rIns="241542" bIns="241542"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a:ea typeface="+mn-ea"/>
                      <a:cs typeface="+mn-cs"/>
                    </a:rPr>
                    <a:t> </a:t>
                  </a:r>
                </a:p>
              </p:txBody>
            </p:sp>
            <p:pic>
              <p:nvPicPr>
                <p:cNvPr id="72" name="Picture 71" descr="A picture containing clock&#10;&#10;Description automatically generated">
                  <a:extLst>
                    <a:ext uri="{FF2B5EF4-FFF2-40B4-BE49-F238E27FC236}">
                      <a16:creationId xmlns:a16="http://schemas.microsoft.com/office/drawing/2014/main" xmlns="" id="{D2912BF1-BB05-5F44-AC52-5CC252F380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19591" y="4649314"/>
                  <a:ext cx="1422283" cy="1422283"/>
                </a:xfrm>
                <a:prstGeom prst="rect">
                  <a:avLst/>
                </a:prstGeom>
                <a:scene3d>
                  <a:camera prst="perspectiveRelaxedModerately" zoom="92000"/>
                  <a:lightRig rig="balanced" dir="t">
                    <a:rot lat="0" lon="0" rev="12700000"/>
                  </a:lightRig>
                </a:scene3d>
                <a:sp3d prstMaterial="plastic">
                  <a:bevelT w="50800" h="50800"/>
                  <a:bevelB w="50800" h="50800"/>
                </a:sp3d>
              </p:spPr>
            </p:pic>
          </p:grpSp>
        </p:grpSp>
      </p:grpSp>
      <p:grpSp>
        <p:nvGrpSpPr>
          <p:cNvPr id="79" name="Group 78">
            <a:extLst>
              <a:ext uri="{FF2B5EF4-FFF2-40B4-BE49-F238E27FC236}">
                <a16:creationId xmlns:a16="http://schemas.microsoft.com/office/drawing/2014/main" xmlns="" id="{6A1FA382-AF99-744C-9CD9-3BED43155F72}"/>
              </a:ext>
            </a:extLst>
          </p:cNvPr>
          <p:cNvGrpSpPr/>
          <p:nvPr/>
        </p:nvGrpSpPr>
        <p:grpSpPr>
          <a:xfrm>
            <a:off x="2764764" y="819741"/>
            <a:ext cx="2430213" cy="5621973"/>
            <a:chOff x="2763176" y="819740"/>
            <a:chExt cx="2430213" cy="5621973"/>
          </a:xfrm>
        </p:grpSpPr>
        <p:grpSp>
          <p:nvGrpSpPr>
            <p:cNvPr id="85" name="Group 84">
              <a:extLst>
                <a:ext uri="{FF2B5EF4-FFF2-40B4-BE49-F238E27FC236}">
                  <a16:creationId xmlns:a16="http://schemas.microsoft.com/office/drawing/2014/main" xmlns="" id="{C1E015CC-E3BB-7B49-BC20-D81E14CFC601}"/>
                </a:ext>
              </a:extLst>
            </p:cNvPr>
            <p:cNvGrpSpPr/>
            <p:nvPr/>
          </p:nvGrpSpPr>
          <p:grpSpPr>
            <a:xfrm>
              <a:off x="2763176" y="846589"/>
              <a:ext cx="2430213" cy="5595124"/>
              <a:chOff x="3206019" y="740137"/>
              <a:chExt cx="1822660" cy="4196343"/>
            </a:xfrm>
          </p:grpSpPr>
          <p:grpSp>
            <p:nvGrpSpPr>
              <p:cNvPr id="87" name="Group 86">
                <a:extLst>
                  <a:ext uri="{FF2B5EF4-FFF2-40B4-BE49-F238E27FC236}">
                    <a16:creationId xmlns:a16="http://schemas.microsoft.com/office/drawing/2014/main" xmlns="" id="{B6AC0A7F-5814-7540-886E-849BBF4B7A3D}"/>
                  </a:ext>
                </a:extLst>
              </p:cNvPr>
              <p:cNvGrpSpPr/>
              <p:nvPr/>
            </p:nvGrpSpPr>
            <p:grpSpPr>
              <a:xfrm>
                <a:off x="3206019" y="740137"/>
                <a:ext cx="1822660" cy="4196343"/>
                <a:chOff x="3206019" y="740137"/>
                <a:chExt cx="1822660" cy="4196343"/>
              </a:xfrm>
            </p:grpSpPr>
            <p:grpSp>
              <p:nvGrpSpPr>
                <p:cNvPr id="91" name="Group 90">
                  <a:extLst>
                    <a:ext uri="{FF2B5EF4-FFF2-40B4-BE49-F238E27FC236}">
                      <a16:creationId xmlns:a16="http://schemas.microsoft.com/office/drawing/2014/main" xmlns="" id="{F9657B1C-718B-4F4A-A78F-45DBDF37C331}"/>
                    </a:ext>
                  </a:extLst>
                </p:cNvPr>
                <p:cNvGrpSpPr/>
                <p:nvPr/>
              </p:nvGrpSpPr>
              <p:grpSpPr>
                <a:xfrm>
                  <a:off x="3206019" y="740137"/>
                  <a:ext cx="1822660" cy="4196343"/>
                  <a:chOff x="807286" y="3033370"/>
                  <a:chExt cx="2430213" cy="5595122"/>
                </a:xfrm>
              </p:grpSpPr>
              <p:sp>
                <p:nvSpPr>
                  <p:cNvPr id="93" name="Rounded Rectangle 92">
                    <a:extLst>
                      <a:ext uri="{FF2B5EF4-FFF2-40B4-BE49-F238E27FC236}">
                        <a16:creationId xmlns:a16="http://schemas.microsoft.com/office/drawing/2014/main" xmlns="" id="{1B2B4B14-44CC-FB41-9F2C-B807FC2192E6}"/>
                      </a:ext>
                    </a:extLst>
                  </p:cNvPr>
                  <p:cNvSpPr/>
                  <p:nvPr/>
                </p:nvSpPr>
                <p:spPr bwMode="auto">
                  <a:xfrm>
                    <a:off x="807286" y="3033370"/>
                    <a:ext cx="2430213" cy="5595122"/>
                  </a:xfrm>
                  <a:prstGeom prst="roundRect">
                    <a:avLst>
                      <a:gd name="adj" fmla="val 7778"/>
                    </a:avLst>
                  </a:prstGeom>
                  <a:solidFill>
                    <a:sysClr val="window" lastClr="FFFFFF"/>
                  </a:solidFill>
                  <a:ln w="9525" cap="flat" cmpd="sng" algn="ctr">
                    <a:solidFill>
                      <a:sysClr val="windowText" lastClr="000000">
                        <a:lumMod val="50000"/>
                        <a:lumOff val="50000"/>
                      </a:sysClr>
                    </a:solidFill>
                    <a:prstDash val="solid"/>
                    <a:round/>
                    <a:headEnd type="none" w="med" len="med"/>
                    <a:tailEnd type="none" w="med" len="med"/>
                  </a:ln>
                  <a:effectLst>
                    <a:outerShdw blurRad="76200" dist="12700" dir="2700000" algn="tl" rotWithShape="0">
                      <a:prstClr val="black">
                        <a:alpha val="35000"/>
                      </a:prstClr>
                    </a:outerShdw>
                  </a:effectLst>
                </p:spPr>
                <p:txBody>
                  <a:bodyPr vert="horz" wrap="square" lIns="91440" tIns="45720" rIns="91440" bIns="45720" numCol="1" rtlCol="0" anchor="ctr" anchorCtr="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sysClr val="windowText" lastClr="000000"/>
                      </a:solidFill>
                      <a:effectLst/>
                      <a:uLnTx/>
                      <a:uFillTx/>
                      <a:latin typeface="Arial"/>
                      <a:ea typeface="+mn-ea"/>
                      <a:cs typeface="+mn-cs"/>
                    </a:endParaRPr>
                  </a:p>
                </p:txBody>
              </p:sp>
              <p:sp>
                <p:nvSpPr>
                  <p:cNvPr id="94" name="Rounded Rectangle 38">
                    <a:extLst>
                      <a:ext uri="{FF2B5EF4-FFF2-40B4-BE49-F238E27FC236}">
                        <a16:creationId xmlns:a16="http://schemas.microsoft.com/office/drawing/2014/main" xmlns="" id="{9ACB5BD3-5A2E-0E44-885D-BC0458F4FC55}"/>
                      </a:ext>
                    </a:extLst>
                  </p:cNvPr>
                  <p:cNvSpPr/>
                  <p:nvPr/>
                </p:nvSpPr>
                <p:spPr bwMode="auto">
                  <a:xfrm>
                    <a:off x="807286" y="3033372"/>
                    <a:ext cx="2430213" cy="776867"/>
                  </a:xfrm>
                  <a:custGeom>
                    <a:avLst/>
                    <a:gdLst/>
                    <a:ahLst/>
                    <a:cxnLst/>
                    <a:rect l="l" t="t" r="r" b="b"/>
                    <a:pathLst>
                      <a:path w="2430213" h="776867">
                        <a:moveTo>
                          <a:pt x="181498" y="0"/>
                        </a:moveTo>
                        <a:lnTo>
                          <a:pt x="2248715" y="0"/>
                        </a:lnTo>
                        <a:cubicBezTo>
                          <a:pt x="2348954" y="0"/>
                          <a:pt x="2430213" y="81259"/>
                          <a:pt x="2430213" y="181498"/>
                        </a:cubicBezTo>
                        <a:lnTo>
                          <a:pt x="2430213" y="776867"/>
                        </a:lnTo>
                        <a:lnTo>
                          <a:pt x="0" y="776867"/>
                        </a:lnTo>
                        <a:lnTo>
                          <a:pt x="0" y="181498"/>
                        </a:lnTo>
                        <a:cubicBezTo>
                          <a:pt x="0" y="81259"/>
                          <a:pt x="81259" y="0"/>
                          <a:pt x="181498" y="0"/>
                        </a:cubicBezTo>
                        <a:close/>
                      </a:path>
                    </a:pathLst>
                  </a:custGeom>
                  <a:solidFill>
                    <a:sysClr val="window" lastClr="FFFFFF">
                      <a:lumMod val="65000"/>
                    </a:sys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sysClr val="windowText" lastClr="000000"/>
                      </a:solidFill>
                      <a:effectLst/>
                      <a:uLnTx/>
                      <a:uFillTx/>
                      <a:latin typeface="Arial"/>
                      <a:ea typeface="+mn-ea"/>
                      <a:cs typeface="+mn-cs"/>
                    </a:endParaRPr>
                  </a:p>
                </p:txBody>
              </p:sp>
              <p:sp>
                <p:nvSpPr>
                  <p:cNvPr id="95" name="TextBox 94">
                    <a:extLst>
                      <a:ext uri="{FF2B5EF4-FFF2-40B4-BE49-F238E27FC236}">
                        <a16:creationId xmlns:a16="http://schemas.microsoft.com/office/drawing/2014/main" xmlns="" id="{8E6EEBF6-3EFB-094A-9337-9E900ABA11D1}"/>
                      </a:ext>
                    </a:extLst>
                  </p:cNvPr>
                  <p:cNvSpPr txBox="1"/>
                  <p:nvPr/>
                </p:nvSpPr>
                <p:spPr>
                  <a:xfrm>
                    <a:off x="1711354" y="3117161"/>
                    <a:ext cx="1500306" cy="569387"/>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2100" b="1" i="0" u="none" strike="noStrike" kern="1200" cap="all" spc="0" normalizeH="0" baseline="0" noProof="0">
                        <a:ln>
                          <a:noFill/>
                        </a:ln>
                        <a:solidFill>
                          <a:srgbClr val="008FD3">
                            <a:lumMod val="50000"/>
                          </a:srgbClr>
                        </a:solidFill>
                        <a:effectLst/>
                        <a:uLnTx/>
                        <a:uFillTx/>
                        <a:latin typeface="Arial" charset="0"/>
                        <a:ea typeface="+mn-ea"/>
                        <a:cs typeface="Arial" charset="0"/>
                      </a:rPr>
                      <a:t>IDENTIFY</a:t>
                    </a:r>
                    <a:r>
                      <a:rPr kumimoji="0" lang="en-US" sz="1000" b="0" i="0" u="none" strike="noStrike" kern="0" cap="none" spc="0" normalizeH="0" baseline="0" noProof="0">
                        <a:ln>
                          <a:noFill/>
                        </a:ln>
                        <a:solidFill>
                          <a:srgbClr val="008FD3">
                            <a:lumMod val="50000"/>
                          </a:srgbClr>
                        </a:solidFill>
                        <a:effectLst/>
                        <a:uLnTx/>
                        <a:uFillTx/>
                        <a:latin typeface="Arial"/>
                        <a:ea typeface="+mn-ea"/>
                        <a:cs typeface="+mn-cs"/>
                      </a:rPr>
                      <a:t/>
                    </a:r>
                    <a:br>
                      <a:rPr kumimoji="0" lang="en-US" sz="1000" b="0" i="0" u="none" strike="noStrike" kern="0" cap="none" spc="0" normalizeH="0" baseline="0" noProof="0">
                        <a:ln>
                          <a:noFill/>
                        </a:ln>
                        <a:solidFill>
                          <a:srgbClr val="008FD3">
                            <a:lumMod val="50000"/>
                          </a:srgbClr>
                        </a:solidFill>
                        <a:effectLst/>
                        <a:uLnTx/>
                        <a:uFillTx/>
                        <a:latin typeface="Arial"/>
                        <a:ea typeface="+mn-ea"/>
                        <a:cs typeface="+mn-cs"/>
                      </a:rPr>
                    </a:br>
                    <a:r>
                      <a:rPr kumimoji="0" lang="en-US" sz="1000" b="0" i="0" u="none" strike="noStrike" kern="0" cap="none" spc="0" normalizeH="0" baseline="0" noProof="0">
                        <a:ln>
                          <a:noFill/>
                        </a:ln>
                        <a:solidFill>
                          <a:srgbClr val="008FD3">
                            <a:lumMod val="50000"/>
                          </a:srgbClr>
                        </a:solidFill>
                        <a:effectLst/>
                        <a:uLnTx/>
                        <a:uFillTx/>
                        <a:latin typeface="Arial"/>
                        <a:ea typeface="+mn-ea"/>
                        <a:cs typeface="+mn-cs"/>
                      </a:rPr>
                      <a:t>Visitor Intelligence</a:t>
                    </a:r>
                  </a:p>
                </p:txBody>
              </p:sp>
              <p:sp>
                <p:nvSpPr>
                  <p:cNvPr id="96" name="TextBox 95">
                    <a:extLst>
                      <a:ext uri="{FF2B5EF4-FFF2-40B4-BE49-F238E27FC236}">
                        <a16:creationId xmlns:a16="http://schemas.microsoft.com/office/drawing/2014/main" xmlns="" id="{0019B4AF-3069-A349-AFB3-64DC5AF664E2}"/>
                      </a:ext>
                    </a:extLst>
                  </p:cNvPr>
                  <p:cNvSpPr txBox="1"/>
                  <p:nvPr/>
                </p:nvSpPr>
                <p:spPr>
                  <a:xfrm>
                    <a:off x="897014" y="3869256"/>
                    <a:ext cx="2222222" cy="1200329"/>
                  </a:xfrm>
                  <a:prstGeom prst="rect">
                    <a:avLst/>
                  </a:prstGeom>
                  <a:noFill/>
                </p:spPr>
                <p:txBody>
                  <a:bodyPr wrap="square" rtlCol="0">
                    <a:spAutoFit/>
                  </a:bodyPr>
                  <a:lstStyle/>
                  <a:p>
                    <a:pPr marL="0" marR="0" lvl="0" indent="0" algn="ctr" defTabSz="914354" rtl="0" eaLnBrk="1" fontAlgn="auto" latinLnBrk="0" hangingPunct="1">
                      <a:lnSpc>
                        <a:spcPct val="100000"/>
                      </a:lnSpc>
                      <a:spcBef>
                        <a:spcPts val="600"/>
                      </a:spcBef>
                      <a:spcAft>
                        <a:spcPts val="0"/>
                      </a:spcAft>
                      <a:buClrTx/>
                      <a:buSzTx/>
                      <a:buFontTx/>
                      <a:buNone/>
                      <a:tabLst/>
                      <a:defRPr/>
                    </a:pPr>
                    <a:r>
                      <a:rPr kumimoji="0" lang="en-US" sz="1200" b="0"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Company: </a:t>
                    </a:r>
                    <a: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Ford Motor Co</a:t>
                    </a:r>
                    <a:b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br>
                    <a:r>
                      <a:rPr kumimoji="0" lang="en-US" sz="1200" b="0"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Audience: </a:t>
                    </a:r>
                    <a: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Enterprise</a:t>
                    </a:r>
                    <a:b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br>
                    <a:r>
                      <a:rPr kumimoji="0" lang="en-US" sz="1200" b="0"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Country: </a:t>
                    </a:r>
                    <a: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United States</a:t>
                    </a:r>
                    <a:b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br>
                    <a:r>
                      <a:rPr kumimoji="0" lang="en-US" sz="1200" b="0"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City: </a:t>
                    </a:r>
                    <a: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Detroit</a:t>
                    </a:r>
                    <a:b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br>
                    <a:r>
                      <a:rPr kumimoji="0" lang="en-US" sz="1200" b="0"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Revenue: </a:t>
                    </a:r>
                    <a: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&gt;$5B</a:t>
                    </a:r>
                    <a:b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br>
                    <a:r>
                      <a:rPr kumimoji="0" lang="en-US" sz="1200" b="0"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Industry: </a:t>
                    </a:r>
                    <a:r>
                      <a:rPr kumimoji="0" lang="en-US" sz="1200" b="1" i="0" u="none" strike="noStrike" kern="0" cap="none" spc="0" normalizeH="0" baseline="0" noProof="0">
                        <a:ln>
                          <a:noFill/>
                        </a:ln>
                        <a:solidFill>
                          <a:sysClr val="windowText" lastClr="000000">
                            <a:lumMod val="50000"/>
                            <a:lumOff val="50000"/>
                          </a:sysClr>
                        </a:solidFill>
                        <a:effectLst/>
                        <a:uLnTx/>
                        <a:uFillTx/>
                        <a:latin typeface="Arial"/>
                        <a:ea typeface="+mn-ea"/>
                        <a:cs typeface="+mn-cs"/>
                      </a:rPr>
                      <a:t>Automotive</a:t>
                    </a:r>
                  </a:p>
                </p:txBody>
              </p:sp>
            </p:grpSp>
            <p:pic>
              <p:nvPicPr>
                <p:cNvPr id="92" name="Picture 91">
                  <a:extLst>
                    <a:ext uri="{FF2B5EF4-FFF2-40B4-BE49-F238E27FC236}">
                      <a16:creationId xmlns:a16="http://schemas.microsoft.com/office/drawing/2014/main" xmlns="" id="{93CD7B6C-1C4A-C942-BD73-7AD6F8403019}"/>
                    </a:ext>
                  </a:extLst>
                </p:cNvPr>
                <p:cNvPicPr>
                  <a:picLocks noChangeAspect="1"/>
                </p:cNvPicPr>
                <p:nvPr/>
              </p:nvPicPr>
              <p:blipFill>
                <a:blip r:embed="rId8"/>
                <a:srcRect/>
                <a:stretch/>
              </p:blipFill>
              <p:spPr>
                <a:xfrm>
                  <a:off x="3319825" y="2678285"/>
                  <a:ext cx="1586433" cy="663605"/>
                </a:xfrm>
                <a:prstGeom prst="rect">
                  <a:avLst/>
                </a:prstGeom>
              </p:spPr>
            </p:pic>
          </p:grpSp>
          <p:pic>
            <p:nvPicPr>
              <p:cNvPr id="88" name="Picture 87">
                <a:extLst>
                  <a:ext uri="{FF2B5EF4-FFF2-40B4-BE49-F238E27FC236}">
                    <a16:creationId xmlns:a16="http://schemas.microsoft.com/office/drawing/2014/main" xmlns="" id="{F352073C-1940-B04B-81E5-F9B8D8DD53BC}"/>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3367211" y="3767653"/>
                <a:ext cx="1422312" cy="923330"/>
              </a:xfrm>
              <a:prstGeom prst="rect">
                <a:avLst/>
              </a:prstGeom>
            </p:spPr>
          </p:pic>
          <p:sp>
            <p:nvSpPr>
              <p:cNvPr id="89" name="Rectangle 88">
                <a:extLst>
                  <a:ext uri="{FF2B5EF4-FFF2-40B4-BE49-F238E27FC236}">
                    <a16:creationId xmlns:a16="http://schemas.microsoft.com/office/drawing/2014/main" xmlns="" id="{B0BAE87F-2BA7-CF45-BF3A-141F47E61D51}"/>
                  </a:ext>
                </a:extLst>
              </p:cNvPr>
              <p:cNvSpPr/>
              <p:nvPr/>
            </p:nvSpPr>
            <p:spPr>
              <a:xfrm>
                <a:off x="3373622" y="2361747"/>
                <a:ext cx="1474202" cy="284742"/>
              </a:xfrm>
              <a:prstGeom prst="rect">
                <a:avLst/>
              </a:prstGeom>
            </p:spPr>
            <p:txBody>
              <a:bodyPr wrap="none">
                <a:spAutoFit/>
              </a:bodyPr>
              <a:lstStyle/>
              <a:p>
                <a:pPr marL="0" marR="0" lvl="0" indent="0" algn="ctr" defTabSz="914354" rtl="0" eaLnBrk="1" fontAlgn="auto" latinLnBrk="0" hangingPunct="1">
                  <a:lnSpc>
                    <a:spcPct val="100000"/>
                  </a:lnSpc>
                  <a:spcBef>
                    <a:spcPts val="600"/>
                  </a:spcBef>
                  <a:spcAft>
                    <a:spcPts val="0"/>
                  </a:spcAft>
                  <a:buClrTx/>
                  <a:buSzTx/>
                  <a:buFontTx/>
                  <a:buNone/>
                  <a:tabLst/>
                  <a:defRPr/>
                </a:pPr>
                <a:r>
                  <a:rPr kumimoji="0" lang="en-US" sz="1867" b="1" i="0" u="none" strike="noStrike" kern="0" cap="none" spc="0" normalizeH="0" baseline="0" noProof="0">
                    <a:ln>
                      <a:noFill/>
                    </a:ln>
                    <a:solidFill>
                      <a:srgbClr val="004E88"/>
                    </a:solidFill>
                    <a:effectLst/>
                    <a:uLnTx/>
                    <a:uFillTx/>
                    <a:latin typeface="Arial"/>
                    <a:ea typeface="+mn-ea"/>
                    <a:cs typeface="+mn-cs"/>
                  </a:rPr>
                  <a:t>Off-Site Signals</a:t>
                </a:r>
              </a:p>
            </p:txBody>
          </p:sp>
          <p:sp>
            <p:nvSpPr>
              <p:cNvPr id="90" name="Rectangle 89">
                <a:extLst>
                  <a:ext uri="{FF2B5EF4-FFF2-40B4-BE49-F238E27FC236}">
                    <a16:creationId xmlns:a16="http://schemas.microsoft.com/office/drawing/2014/main" xmlns="" id="{75F624D3-BCBC-D74D-9A2D-8C45F321456E}"/>
                  </a:ext>
                </a:extLst>
              </p:cNvPr>
              <p:cNvSpPr/>
              <p:nvPr/>
            </p:nvSpPr>
            <p:spPr>
              <a:xfrm>
                <a:off x="3379033" y="3424775"/>
                <a:ext cx="1463381" cy="284742"/>
              </a:xfrm>
              <a:prstGeom prst="rect">
                <a:avLst/>
              </a:prstGeom>
            </p:spPr>
            <p:txBody>
              <a:bodyPr wrap="none">
                <a:spAutoFit/>
              </a:bodyPr>
              <a:lstStyle/>
              <a:p>
                <a:pPr marL="0" marR="0" lvl="0" indent="0" algn="ctr" defTabSz="914354" rtl="0" eaLnBrk="1" fontAlgn="auto" latinLnBrk="0" hangingPunct="1">
                  <a:lnSpc>
                    <a:spcPct val="100000"/>
                  </a:lnSpc>
                  <a:spcBef>
                    <a:spcPts val="600"/>
                  </a:spcBef>
                  <a:spcAft>
                    <a:spcPts val="0"/>
                  </a:spcAft>
                  <a:buClrTx/>
                  <a:buSzTx/>
                  <a:buFontTx/>
                  <a:buNone/>
                  <a:tabLst/>
                  <a:defRPr/>
                </a:pPr>
                <a:r>
                  <a:rPr kumimoji="0" lang="en-US" sz="1867" b="1" i="0" u="none" strike="noStrike" kern="0" cap="none" spc="0" normalizeH="0" baseline="0" noProof="0">
                    <a:ln>
                      <a:noFill/>
                    </a:ln>
                    <a:solidFill>
                      <a:srgbClr val="004E88"/>
                    </a:solidFill>
                    <a:effectLst/>
                    <a:uLnTx/>
                    <a:uFillTx/>
                    <a:latin typeface="Arial"/>
                    <a:ea typeface="+mn-ea"/>
                    <a:cs typeface="+mn-cs"/>
                  </a:rPr>
                  <a:t>On-Site Signals</a:t>
                </a:r>
              </a:p>
            </p:txBody>
          </p:sp>
        </p:grpSp>
        <p:grpSp>
          <p:nvGrpSpPr>
            <p:cNvPr id="81" name="Group 80">
              <a:extLst>
                <a:ext uri="{FF2B5EF4-FFF2-40B4-BE49-F238E27FC236}">
                  <a16:creationId xmlns:a16="http://schemas.microsoft.com/office/drawing/2014/main" xmlns="" id="{115827F3-CF00-E348-8B24-1558118BF58A}"/>
                </a:ext>
              </a:extLst>
            </p:cNvPr>
            <p:cNvGrpSpPr/>
            <p:nvPr/>
          </p:nvGrpSpPr>
          <p:grpSpPr>
            <a:xfrm>
              <a:off x="2870181" y="819740"/>
              <a:ext cx="744500" cy="744500"/>
              <a:chOff x="5820158" y="2998365"/>
              <a:chExt cx="1536616" cy="1536616"/>
            </a:xfrm>
          </p:grpSpPr>
          <p:sp>
            <p:nvSpPr>
              <p:cNvPr id="82" name="Freeform 81">
                <a:extLst>
                  <a:ext uri="{FF2B5EF4-FFF2-40B4-BE49-F238E27FC236}">
                    <a16:creationId xmlns:a16="http://schemas.microsoft.com/office/drawing/2014/main" xmlns="" id="{BA99C496-EE79-6846-804B-E4472E5F8358}"/>
                  </a:ext>
                </a:extLst>
              </p:cNvPr>
              <p:cNvSpPr/>
              <p:nvPr/>
            </p:nvSpPr>
            <p:spPr>
              <a:xfrm>
                <a:off x="5820158" y="2998365"/>
                <a:ext cx="1536616" cy="1536616"/>
              </a:xfrm>
              <a:custGeom>
                <a:avLst/>
                <a:gdLst>
                  <a:gd name="connsiteX0" fmla="*/ 0 w 1536616"/>
                  <a:gd name="connsiteY0" fmla="*/ 768308 h 1536616"/>
                  <a:gd name="connsiteX1" fmla="*/ 768308 w 1536616"/>
                  <a:gd name="connsiteY1" fmla="*/ 0 h 1536616"/>
                  <a:gd name="connsiteX2" fmla="*/ 1536616 w 1536616"/>
                  <a:gd name="connsiteY2" fmla="*/ 768308 h 1536616"/>
                  <a:gd name="connsiteX3" fmla="*/ 768308 w 1536616"/>
                  <a:gd name="connsiteY3" fmla="*/ 1536616 h 1536616"/>
                  <a:gd name="connsiteX4" fmla="*/ 0 w 1536616"/>
                  <a:gd name="connsiteY4" fmla="*/ 768308 h 1536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616" h="1536616">
                    <a:moveTo>
                      <a:pt x="0" y="768308"/>
                    </a:moveTo>
                    <a:cubicBezTo>
                      <a:pt x="0" y="343983"/>
                      <a:pt x="343983" y="0"/>
                      <a:pt x="768308" y="0"/>
                    </a:cubicBezTo>
                    <a:cubicBezTo>
                      <a:pt x="1192633" y="0"/>
                      <a:pt x="1536616" y="343983"/>
                      <a:pt x="1536616" y="768308"/>
                    </a:cubicBezTo>
                    <a:cubicBezTo>
                      <a:pt x="1536616" y="1192633"/>
                      <a:pt x="1192633" y="1536616"/>
                      <a:pt x="768308" y="1536616"/>
                    </a:cubicBezTo>
                    <a:cubicBezTo>
                      <a:pt x="343983" y="1536616"/>
                      <a:pt x="0" y="1192633"/>
                      <a:pt x="0" y="768308"/>
                    </a:cubicBezTo>
                    <a:close/>
                  </a:path>
                </a:pathLst>
              </a:custGeom>
              <a:scene3d>
                <a:camera prst="perspectiveRelaxedModerately" zoom="92000"/>
                <a:lightRig rig="balanced" dir="t">
                  <a:rot lat="0" lon="0" rev="12700000"/>
                </a:lightRig>
              </a:scene3d>
              <a:sp3d prstMaterial="plastic">
                <a:bevelT w="50800" h="50800"/>
                <a:bevelB w="50800" h="508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41542" tIns="241542" rIns="241542" bIns="241542"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a:ea typeface="+mn-ea"/>
                    <a:cs typeface="+mn-cs"/>
                  </a:rPr>
                  <a:t> </a:t>
                </a:r>
              </a:p>
            </p:txBody>
          </p:sp>
          <p:sp>
            <p:nvSpPr>
              <p:cNvPr id="83" name="TextBox 82">
                <a:extLst>
                  <a:ext uri="{FF2B5EF4-FFF2-40B4-BE49-F238E27FC236}">
                    <a16:creationId xmlns:a16="http://schemas.microsoft.com/office/drawing/2014/main" xmlns="" id="{D0336A7C-9735-8249-A0E3-F460149772B9}"/>
                  </a:ext>
                </a:extLst>
              </p:cNvPr>
              <p:cNvSpPr txBox="1"/>
              <p:nvPr/>
            </p:nvSpPr>
            <p:spPr>
              <a:xfrm>
                <a:off x="6645349" y="3689498"/>
                <a:ext cx="0" cy="0"/>
              </a:xfrm>
              <a:prstGeom prst="rect">
                <a:avLst/>
              </a:prstGeom>
            </p:spPr>
            <p:txBody>
              <a:bodyPr vert="horz" wrap="none" lIns="91440" tIns="45720" rIns="91440" bIns="45720" rtlCol="0" anchor="ctr">
                <a:normAutofit fontScale="25000" lnSpcReduction="20000"/>
              </a:bodyPr>
              <a:lstStyle/>
              <a:p>
                <a:pPr marL="0" marR="0" lvl="0" indent="0" algn="l" defTabSz="1088776" rtl="0" eaLnBrk="1" fontAlgn="auto" latinLnBrk="0" hangingPunct="1">
                  <a:lnSpc>
                    <a:spcPct val="100000"/>
                  </a:lnSpc>
                  <a:spcBef>
                    <a:spcPts val="0"/>
                  </a:spcBef>
                  <a:spcAft>
                    <a:spcPts val="0"/>
                  </a:spcAft>
                  <a:buClrTx/>
                  <a:buSzTx/>
                  <a:buFontTx/>
                  <a:buNone/>
                  <a:tabLst/>
                  <a:defRPr/>
                </a:pPr>
                <a:endParaRPr kumimoji="0" lang="en-US" sz="2100" b="0" i="0" u="none" strike="noStrike" kern="1200" cap="none" spc="0" normalizeH="0" baseline="0" noProof="0">
                  <a:ln>
                    <a:noFill/>
                  </a:ln>
                  <a:solidFill>
                    <a:srgbClr val="FFFFFF"/>
                  </a:solidFill>
                  <a:effectLst/>
                  <a:uLnTx/>
                  <a:uFillTx/>
                  <a:latin typeface="Arial"/>
                  <a:ea typeface="+mn-ea"/>
                  <a:cs typeface="+mn-cs"/>
                </a:endParaRPr>
              </a:p>
            </p:txBody>
          </p:sp>
          <p:pic>
            <p:nvPicPr>
              <p:cNvPr id="84" name="Picture 83" descr="A picture containing drawing&#10;&#10;Description automatically generated">
                <a:extLst>
                  <a:ext uri="{FF2B5EF4-FFF2-40B4-BE49-F238E27FC236}">
                    <a16:creationId xmlns:a16="http://schemas.microsoft.com/office/drawing/2014/main" xmlns="" id="{A2CBEFBF-84CD-8E42-AE1B-B923024359B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882471" y="3058013"/>
                <a:ext cx="1417319" cy="1417319"/>
              </a:xfrm>
              <a:prstGeom prst="rect">
                <a:avLst/>
              </a:prstGeom>
              <a:scene3d>
                <a:camera prst="perspectiveRelaxedModerately" zoom="92000"/>
                <a:lightRig rig="balanced" dir="t">
                  <a:rot lat="0" lon="0" rev="12700000"/>
                </a:lightRig>
              </a:scene3d>
              <a:sp3d prstMaterial="plastic">
                <a:bevelT w="50800" h="50800"/>
                <a:bevelB w="50800" h="50800"/>
              </a:sp3d>
            </p:spPr>
          </p:pic>
        </p:grpSp>
      </p:grpSp>
      <p:grpSp>
        <p:nvGrpSpPr>
          <p:cNvPr id="97" name="Group 96">
            <a:extLst>
              <a:ext uri="{FF2B5EF4-FFF2-40B4-BE49-F238E27FC236}">
                <a16:creationId xmlns:a16="http://schemas.microsoft.com/office/drawing/2014/main" xmlns="" id="{2D066364-0239-A34F-9EF1-76C776D1C40B}"/>
              </a:ext>
            </a:extLst>
          </p:cNvPr>
          <p:cNvGrpSpPr/>
          <p:nvPr/>
        </p:nvGrpSpPr>
        <p:grpSpPr>
          <a:xfrm>
            <a:off x="5334467" y="2464454"/>
            <a:ext cx="6290527" cy="1853536"/>
            <a:chOff x="5332879" y="2398835"/>
            <a:chExt cx="6290527" cy="1853536"/>
          </a:xfrm>
        </p:grpSpPr>
        <p:grpSp>
          <p:nvGrpSpPr>
            <p:cNvPr id="98" name="Group 97">
              <a:extLst>
                <a:ext uri="{FF2B5EF4-FFF2-40B4-BE49-F238E27FC236}">
                  <a16:creationId xmlns:a16="http://schemas.microsoft.com/office/drawing/2014/main" xmlns="" id="{D4203339-FD13-CF42-BE9B-859ADFF9F1B2}"/>
                </a:ext>
              </a:extLst>
            </p:cNvPr>
            <p:cNvGrpSpPr/>
            <p:nvPr/>
          </p:nvGrpSpPr>
          <p:grpSpPr>
            <a:xfrm>
              <a:off x="8618034" y="2398835"/>
              <a:ext cx="3005372" cy="1833276"/>
              <a:chOff x="6463525" y="1799126"/>
              <a:chExt cx="2254029" cy="1374957"/>
            </a:xfrm>
          </p:grpSpPr>
          <p:pic>
            <p:nvPicPr>
              <p:cNvPr id="106" name="Picture 105">
                <a:extLst>
                  <a:ext uri="{FF2B5EF4-FFF2-40B4-BE49-F238E27FC236}">
                    <a16:creationId xmlns:a16="http://schemas.microsoft.com/office/drawing/2014/main" xmlns="" id="{C916354A-CA7A-C84F-B210-73E83C58BF7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798555" y="1948959"/>
                <a:ext cx="1614226" cy="1055118"/>
              </a:xfrm>
              <a:prstGeom prst="rect">
                <a:avLst/>
              </a:prstGeom>
            </p:spPr>
          </p:pic>
          <p:pic>
            <p:nvPicPr>
              <p:cNvPr id="107" name="Picture 106">
                <a:extLst>
                  <a:ext uri="{FF2B5EF4-FFF2-40B4-BE49-F238E27FC236}">
                    <a16:creationId xmlns:a16="http://schemas.microsoft.com/office/drawing/2014/main" xmlns="" id="{1FE85E90-9AD1-2D48-834C-BB84843133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63525" y="1799126"/>
                <a:ext cx="2254029" cy="1374957"/>
              </a:xfrm>
              <a:prstGeom prst="rect">
                <a:avLst/>
              </a:prstGeom>
            </p:spPr>
          </p:pic>
        </p:grpSp>
        <p:grpSp>
          <p:nvGrpSpPr>
            <p:cNvPr id="99" name="Group 98">
              <a:extLst>
                <a:ext uri="{FF2B5EF4-FFF2-40B4-BE49-F238E27FC236}">
                  <a16:creationId xmlns:a16="http://schemas.microsoft.com/office/drawing/2014/main" xmlns="" id="{9934A183-DC1E-C441-9F1A-4A68CB4A6FB0}"/>
                </a:ext>
              </a:extLst>
            </p:cNvPr>
            <p:cNvGrpSpPr/>
            <p:nvPr/>
          </p:nvGrpSpPr>
          <p:grpSpPr>
            <a:xfrm>
              <a:off x="5332879" y="2601371"/>
              <a:ext cx="3329503" cy="1651000"/>
              <a:chOff x="5332879" y="2489972"/>
              <a:chExt cx="3329503" cy="1651000"/>
            </a:xfrm>
          </p:grpSpPr>
          <p:grpSp>
            <p:nvGrpSpPr>
              <p:cNvPr id="100" name="Group 99">
                <a:extLst>
                  <a:ext uri="{FF2B5EF4-FFF2-40B4-BE49-F238E27FC236}">
                    <a16:creationId xmlns:a16="http://schemas.microsoft.com/office/drawing/2014/main" xmlns="" id="{E3215AFA-9863-7048-833D-45AD06981262}"/>
                  </a:ext>
                </a:extLst>
              </p:cNvPr>
              <p:cNvGrpSpPr/>
              <p:nvPr/>
            </p:nvGrpSpPr>
            <p:grpSpPr>
              <a:xfrm>
                <a:off x="5958511" y="2795823"/>
                <a:ext cx="2703871" cy="1039298"/>
                <a:chOff x="5837035" y="857169"/>
                <a:chExt cx="2703871" cy="1039298"/>
              </a:xfrm>
            </p:grpSpPr>
            <p:sp>
              <p:nvSpPr>
                <p:cNvPr id="104" name="Freeform 103">
                  <a:extLst>
                    <a:ext uri="{FF2B5EF4-FFF2-40B4-BE49-F238E27FC236}">
                      <a16:creationId xmlns:a16="http://schemas.microsoft.com/office/drawing/2014/main" xmlns="" id="{35B74D5F-CE7E-6140-AC73-1EB0F6BC8716}"/>
                    </a:ext>
                  </a:extLst>
                </p:cNvPr>
                <p:cNvSpPr/>
                <p:nvPr/>
              </p:nvSpPr>
              <p:spPr>
                <a:xfrm>
                  <a:off x="5837035" y="857169"/>
                  <a:ext cx="2703871" cy="1039298"/>
                </a:xfrm>
                <a:custGeom>
                  <a:avLst/>
                  <a:gdLst>
                    <a:gd name="connsiteX0" fmla="*/ 0 w 5100924"/>
                    <a:gd name="connsiteY0" fmla="*/ 0 h 1540948"/>
                    <a:gd name="connsiteX1" fmla="*/ 4330450 w 5100924"/>
                    <a:gd name="connsiteY1" fmla="*/ 0 h 1540948"/>
                    <a:gd name="connsiteX2" fmla="*/ 5100924 w 5100924"/>
                    <a:gd name="connsiteY2" fmla="*/ 770474 h 1540948"/>
                    <a:gd name="connsiteX3" fmla="*/ 4330450 w 5100924"/>
                    <a:gd name="connsiteY3" fmla="*/ 1540948 h 1540948"/>
                    <a:gd name="connsiteX4" fmla="*/ 0 w 5100924"/>
                    <a:gd name="connsiteY4" fmla="*/ 1540948 h 1540948"/>
                    <a:gd name="connsiteX5" fmla="*/ 770474 w 5100924"/>
                    <a:gd name="connsiteY5" fmla="*/ 770474 h 1540948"/>
                    <a:gd name="connsiteX6" fmla="*/ 0 w 5100924"/>
                    <a:gd name="connsiteY6" fmla="*/ 0 h 154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0924" h="1540948">
                      <a:moveTo>
                        <a:pt x="0" y="0"/>
                      </a:moveTo>
                      <a:lnTo>
                        <a:pt x="4330450" y="0"/>
                      </a:lnTo>
                      <a:lnTo>
                        <a:pt x="5100924" y="770474"/>
                      </a:lnTo>
                      <a:lnTo>
                        <a:pt x="4330450" y="1540948"/>
                      </a:lnTo>
                      <a:lnTo>
                        <a:pt x="0" y="1540948"/>
                      </a:lnTo>
                      <a:lnTo>
                        <a:pt x="770474" y="770474"/>
                      </a:lnTo>
                      <a:lnTo>
                        <a:pt x="0" y="0"/>
                      </a:lnTo>
                      <a:close/>
                    </a:path>
                  </a:pathLst>
                </a:custGeom>
                <a:scene3d>
                  <a:camera prst="orthographicFront"/>
                  <a:lightRig rig="flat" dir="t"/>
                </a:scene3d>
                <a:sp3d prstMaterial="dkEdge">
                  <a:bevelT w="8200" h="38100"/>
                </a:sp3d>
              </p:spPr>
              <p:style>
                <a:lnRef idx="0">
                  <a:schemeClr val="accent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807304" tIns="18415" rIns="770475" bIns="18415" numCol="1" spcCol="1270" anchor="ctr" anchorCtr="0">
                  <a:noAutofit/>
                </a:bodyPr>
                <a:lstStyle/>
                <a:p>
                  <a:pPr marL="0" marR="0" lvl="0" indent="0" algn="ctr" defTabSz="1289018" rtl="0" eaLnBrk="1" fontAlgn="auto" latinLnBrk="0" hangingPunct="1">
                    <a:lnSpc>
                      <a:spcPct val="90000"/>
                    </a:lnSpc>
                    <a:spcBef>
                      <a:spcPct val="0"/>
                    </a:spcBef>
                    <a:spcAft>
                      <a:spcPct val="35000"/>
                    </a:spcAft>
                    <a:buClrTx/>
                    <a:buSzTx/>
                    <a:buFontTx/>
                    <a:buNone/>
                    <a:tabLst/>
                    <a:defRPr/>
                  </a:pPr>
                  <a:r>
                    <a:rPr kumimoji="0" lang="en-US" sz="1800" b="0" i="0" u="none" strike="noStrike" kern="1200" cap="none" spc="0" normalizeH="0" baseline="0" noProof="0">
                      <a:ln>
                        <a:noFill/>
                      </a:ln>
                      <a:solidFill>
                        <a:srgbClr val="575D6A">
                          <a:hueOff val="0"/>
                          <a:satOff val="0"/>
                          <a:lumOff val="0"/>
                          <a:alphaOff val="0"/>
                        </a:srgbClr>
                      </a:solidFill>
                      <a:effectLst/>
                      <a:uLnTx/>
                      <a:uFillTx/>
                      <a:latin typeface="Arial" panose="020B0604020202020204"/>
                      <a:ea typeface="+mn-ea"/>
                      <a:cs typeface="+mn-cs"/>
                    </a:rPr>
                    <a:t> </a:t>
                  </a:r>
                  <a:endParaRPr kumimoji="0" lang="en-US" sz="2267" b="0" i="0" u="none" strike="noStrike" kern="1200" cap="none" spc="0" normalizeH="0" baseline="0" noProof="0">
                    <a:ln>
                      <a:noFill/>
                    </a:ln>
                    <a:solidFill>
                      <a:srgbClr val="575D6A">
                        <a:hueOff val="0"/>
                        <a:satOff val="0"/>
                        <a:lumOff val="0"/>
                        <a:alphaOff val="0"/>
                      </a:srgbClr>
                    </a:solidFill>
                    <a:effectLst/>
                    <a:uLnTx/>
                    <a:uFillTx/>
                    <a:latin typeface="Arial" panose="020B0604020202020204"/>
                    <a:ea typeface="+mn-ea"/>
                    <a:cs typeface="+mn-cs"/>
                  </a:endParaRPr>
                </a:p>
              </p:txBody>
            </p:sp>
            <p:sp>
              <p:nvSpPr>
                <p:cNvPr id="105" name="Title 1">
                  <a:extLst>
                    <a:ext uri="{FF2B5EF4-FFF2-40B4-BE49-F238E27FC236}">
                      <a16:creationId xmlns:a16="http://schemas.microsoft.com/office/drawing/2014/main" xmlns="" id="{9534379F-2CAD-BD49-86C1-1DC332F8DB1D}"/>
                    </a:ext>
                  </a:extLst>
                </p:cNvPr>
                <p:cNvSpPr txBox="1">
                  <a:spLocks/>
                </p:cNvSpPr>
                <p:nvPr/>
              </p:nvSpPr>
              <p:spPr>
                <a:xfrm>
                  <a:off x="6745241" y="961881"/>
                  <a:ext cx="1596987" cy="829875"/>
                </a:xfrm>
                <a:prstGeom prst="rect">
                  <a:avLst/>
                </a:prstGeom>
              </p:spPr>
              <p:txBody>
                <a:bodyPr anchor="ctr">
                  <a:normAutofit/>
                </a:bodyPr>
                <a:lstStyle>
                  <a:lvl1pPr algn="l" defTabSz="914354" rtl="0" eaLnBrk="1" latinLnBrk="0" hangingPunct="1">
                    <a:lnSpc>
                      <a:spcPct val="90000"/>
                    </a:lnSpc>
                    <a:spcBef>
                      <a:spcPct val="0"/>
                    </a:spcBef>
                    <a:buNone/>
                    <a:defRPr lang="en-US" sz="2533" b="1" i="0" kern="1200" cap="all" baseline="0">
                      <a:solidFill>
                        <a:schemeClr val="accent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r>
                    <a:rPr kumimoji="0" lang="en-US" sz="2533" b="1" i="0" u="none" strike="noStrike" kern="1200" cap="all" spc="0" normalizeH="0" baseline="0" noProof="0">
                      <a:ln>
                        <a:noFill/>
                      </a:ln>
                      <a:solidFill>
                        <a:srgbClr val="F0AB00"/>
                      </a:solidFill>
                      <a:effectLst/>
                      <a:uLnTx/>
                      <a:uFillTx/>
                      <a:latin typeface="Arial" charset="0"/>
                      <a:cs typeface="Arial" charset="0"/>
                    </a:rPr>
                    <a:t>Engage</a:t>
                  </a:r>
                </a:p>
              </p:txBody>
            </p:sp>
          </p:grpSp>
          <p:grpSp>
            <p:nvGrpSpPr>
              <p:cNvPr id="101" name="Group 100">
                <a:extLst>
                  <a:ext uri="{FF2B5EF4-FFF2-40B4-BE49-F238E27FC236}">
                    <a16:creationId xmlns:a16="http://schemas.microsoft.com/office/drawing/2014/main" xmlns="" id="{3D70FB1F-BE15-C44E-BDA0-9EC0D9AD3D20}"/>
                  </a:ext>
                </a:extLst>
              </p:cNvPr>
              <p:cNvGrpSpPr/>
              <p:nvPr/>
            </p:nvGrpSpPr>
            <p:grpSpPr>
              <a:xfrm>
                <a:off x="5332879" y="2489972"/>
                <a:ext cx="1651000" cy="1651000"/>
                <a:chOff x="5291608" y="2489972"/>
                <a:chExt cx="1651000" cy="1651000"/>
              </a:xfrm>
            </p:grpSpPr>
            <p:sp>
              <p:nvSpPr>
                <p:cNvPr id="102" name="Freeform 101">
                  <a:extLst>
                    <a:ext uri="{FF2B5EF4-FFF2-40B4-BE49-F238E27FC236}">
                      <a16:creationId xmlns:a16="http://schemas.microsoft.com/office/drawing/2014/main" xmlns="" id="{FF91D440-8486-F24C-8E28-1074DC66DC4E}"/>
                    </a:ext>
                  </a:extLst>
                </p:cNvPr>
                <p:cNvSpPr/>
                <p:nvPr/>
              </p:nvSpPr>
              <p:spPr>
                <a:xfrm>
                  <a:off x="5348800" y="2547164"/>
                  <a:ext cx="1536616" cy="1536616"/>
                </a:xfrm>
                <a:custGeom>
                  <a:avLst/>
                  <a:gdLst>
                    <a:gd name="connsiteX0" fmla="*/ 0 w 1536616"/>
                    <a:gd name="connsiteY0" fmla="*/ 768308 h 1536616"/>
                    <a:gd name="connsiteX1" fmla="*/ 768308 w 1536616"/>
                    <a:gd name="connsiteY1" fmla="*/ 0 h 1536616"/>
                    <a:gd name="connsiteX2" fmla="*/ 1536616 w 1536616"/>
                    <a:gd name="connsiteY2" fmla="*/ 768308 h 1536616"/>
                    <a:gd name="connsiteX3" fmla="*/ 768308 w 1536616"/>
                    <a:gd name="connsiteY3" fmla="*/ 1536616 h 1536616"/>
                    <a:gd name="connsiteX4" fmla="*/ 0 w 1536616"/>
                    <a:gd name="connsiteY4" fmla="*/ 768308 h 1536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616" h="1536616">
                      <a:moveTo>
                        <a:pt x="0" y="768308"/>
                      </a:moveTo>
                      <a:cubicBezTo>
                        <a:pt x="0" y="343983"/>
                        <a:pt x="343983" y="0"/>
                        <a:pt x="768308" y="0"/>
                      </a:cubicBezTo>
                      <a:cubicBezTo>
                        <a:pt x="1192633" y="0"/>
                        <a:pt x="1536616" y="343983"/>
                        <a:pt x="1536616" y="768308"/>
                      </a:cubicBezTo>
                      <a:cubicBezTo>
                        <a:pt x="1536616" y="1192633"/>
                        <a:pt x="1192633" y="1536616"/>
                        <a:pt x="768308" y="1536616"/>
                      </a:cubicBezTo>
                      <a:cubicBezTo>
                        <a:pt x="343983" y="1536616"/>
                        <a:pt x="0" y="1192633"/>
                        <a:pt x="0" y="768308"/>
                      </a:cubicBezTo>
                      <a:close/>
                    </a:path>
                  </a:pathLst>
                </a:custGeom>
                <a:scene3d>
                  <a:camera prst="perspectiveRelaxedModerately" zoom="92000"/>
                  <a:lightRig rig="balanced" dir="t">
                    <a:rot lat="0" lon="0" rev="12700000"/>
                  </a:lightRig>
                </a:scene3d>
                <a:sp3d prstMaterial="plastic">
                  <a:bevelT w="50800" h="50800"/>
                  <a:bevelB w="50800" h="508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41542" tIns="241542" rIns="241542" bIns="241542"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a:ea typeface="+mn-ea"/>
                      <a:cs typeface="+mn-cs"/>
                    </a:rPr>
                    <a:t> </a:t>
                  </a:r>
                </a:p>
              </p:txBody>
            </p:sp>
            <p:pic>
              <p:nvPicPr>
                <p:cNvPr id="103" name="Picture 102" descr="A close up of a sign&#10;&#10;Description automatically generated">
                  <a:extLst>
                    <a:ext uri="{FF2B5EF4-FFF2-40B4-BE49-F238E27FC236}">
                      <a16:creationId xmlns:a16="http://schemas.microsoft.com/office/drawing/2014/main" xmlns="" id="{15A23544-37C5-5E44-A7B4-E113CBD2482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291608" y="2489972"/>
                  <a:ext cx="1651000" cy="1651000"/>
                </a:xfrm>
                <a:prstGeom prst="rect">
                  <a:avLst/>
                </a:prstGeom>
                <a:scene3d>
                  <a:camera prst="perspectiveRelaxedModerately" zoom="92000"/>
                  <a:lightRig rig="balanced" dir="t">
                    <a:rot lat="0" lon="0" rev="12700000"/>
                  </a:lightRig>
                </a:scene3d>
                <a:sp3d prstMaterial="plastic">
                  <a:bevelT w="50800" h="50800"/>
                  <a:bevelB w="50800" h="50800"/>
                </a:sp3d>
              </p:spPr>
            </p:pic>
          </p:grpSp>
        </p:grpSp>
      </p:grpSp>
      <p:grpSp>
        <p:nvGrpSpPr>
          <p:cNvPr id="108" name="Group 107">
            <a:extLst>
              <a:ext uri="{FF2B5EF4-FFF2-40B4-BE49-F238E27FC236}">
                <a16:creationId xmlns:a16="http://schemas.microsoft.com/office/drawing/2014/main" xmlns="" id="{5A1DC9FC-6340-C646-B4F7-00D69C02909A}"/>
              </a:ext>
            </a:extLst>
          </p:cNvPr>
          <p:cNvGrpSpPr/>
          <p:nvPr/>
        </p:nvGrpSpPr>
        <p:grpSpPr>
          <a:xfrm>
            <a:off x="5334466" y="4443819"/>
            <a:ext cx="6332618" cy="1870627"/>
            <a:chOff x="5332879" y="4443818"/>
            <a:chExt cx="6332618" cy="1870627"/>
          </a:xfrm>
        </p:grpSpPr>
        <p:grpSp>
          <p:nvGrpSpPr>
            <p:cNvPr id="109" name="Group 108">
              <a:extLst>
                <a:ext uri="{FF2B5EF4-FFF2-40B4-BE49-F238E27FC236}">
                  <a16:creationId xmlns:a16="http://schemas.microsoft.com/office/drawing/2014/main" xmlns="" id="{3CE93F9C-D97C-F14B-9916-302C34B8F742}"/>
                </a:ext>
              </a:extLst>
            </p:cNvPr>
            <p:cNvGrpSpPr/>
            <p:nvPr/>
          </p:nvGrpSpPr>
          <p:grpSpPr>
            <a:xfrm>
              <a:off x="8660125" y="4443818"/>
              <a:ext cx="3005372" cy="1833276"/>
              <a:chOff x="6464767" y="3317475"/>
              <a:chExt cx="2254029" cy="1374957"/>
            </a:xfrm>
          </p:grpSpPr>
          <p:grpSp>
            <p:nvGrpSpPr>
              <p:cNvPr id="117" name="Group 116">
                <a:extLst>
                  <a:ext uri="{FF2B5EF4-FFF2-40B4-BE49-F238E27FC236}">
                    <a16:creationId xmlns:a16="http://schemas.microsoft.com/office/drawing/2014/main" xmlns="" id="{27B6773C-42C5-4E42-8488-B8D0122AB4DD}"/>
                  </a:ext>
                </a:extLst>
              </p:cNvPr>
              <p:cNvGrpSpPr/>
              <p:nvPr/>
            </p:nvGrpSpPr>
            <p:grpSpPr>
              <a:xfrm>
                <a:off x="6464767" y="3317475"/>
                <a:ext cx="2254029" cy="1374957"/>
                <a:chOff x="3005343" y="2796172"/>
                <a:chExt cx="2753455" cy="1679607"/>
              </a:xfrm>
            </p:grpSpPr>
            <p:pic>
              <p:nvPicPr>
                <p:cNvPr id="120" name="Picture 119">
                  <a:extLst>
                    <a:ext uri="{FF2B5EF4-FFF2-40B4-BE49-F238E27FC236}">
                      <a16:creationId xmlns:a16="http://schemas.microsoft.com/office/drawing/2014/main" xmlns="" id="{7D9908C6-FED5-F542-8D7E-1543A33A622C}"/>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426700" y="3144379"/>
                  <a:ext cx="990862" cy="926706"/>
                </a:xfrm>
                <a:prstGeom prst="rect">
                  <a:avLst/>
                </a:prstGeom>
              </p:spPr>
            </p:pic>
            <p:pic>
              <p:nvPicPr>
                <p:cNvPr id="121" name="Picture 120">
                  <a:extLst>
                    <a:ext uri="{FF2B5EF4-FFF2-40B4-BE49-F238E27FC236}">
                      <a16:creationId xmlns:a16="http://schemas.microsoft.com/office/drawing/2014/main" xmlns="" id="{B50EC6F0-D00B-9C4F-BD9D-944D4F55FB6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401033" y="3089216"/>
                  <a:ext cx="990863" cy="1037032"/>
                </a:xfrm>
                <a:prstGeom prst="rect">
                  <a:avLst/>
                </a:prstGeom>
              </p:spPr>
            </p:pic>
            <p:pic>
              <p:nvPicPr>
                <p:cNvPr id="122" name="Picture 121">
                  <a:extLst>
                    <a:ext uri="{FF2B5EF4-FFF2-40B4-BE49-F238E27FC236}">
                      <a16:creationId xmlns:a16="http://schemas.microsoft.com/office/drawing/2014/main" xmlns="" id="{476888FE-4D43-9C49-8E14-B140F56E30A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05343" y="2796172"/>
                  <a:ext cx="2753455" cy="1679607"/>
                </a:xfrm>
                <a:prstGeom prst="rect">
                  <a:avLst/>
                </a:prstGeom>
              </p:spPr>
            </p:pic>
          </p:grpSp>
          <p:sp>
            <p:nvSpPr>
              <p:cNvPr id="118" name="TextBox 117">
                <a:extLst>
                  <a:ext uri="{FF2B5EF4-FFF2-40B4-BE49-F238E27FC236}">
                    <a16:creationId xmlns:a16="http://schemas.microsoft.com/office/drawing/2014/main" xmlns="" id="{49FC948C-EE8D-454A-B888-05B707160495}"/>
                  </a:ext>
                </a:extLst>
              </p:cNvPr>
              <p:cNvSpPr txBox="1"/>
              <p:nvPr/>
            </p:nvSpPr>
            <p:spPr>
              <a:xfrm>
                <a:off x="6847570" y="3810000"/>
                <a:ext cx="350155" cy="52356"/>
              </a:xfrm>
              <a:prstGeom prst="rect">
                <a:avLst/>
              </a:prstGeom>
              <a:solidFill>
                <a:schemeClr val="bg1"/>
              </a:solidFill>
            </p:spPr>
            <p:txBody>
              <a:bodyPr vert="horz" wrap="square" lIns="0" tIns="0" rIns="0" bIns="0" rtlCol="0" anchor="ctr">
                <a:noAutofit/>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333" b="1" i="0" u="none" strike="noStrike" kern="1200" cap="none" spc="0" normalizeH="0" baseline="0" noProof="0">
                    <a:ln>
                      <a:noFill/>
                    </a:ln>
                    <a:solidFill>
                      <a:srgbClr val="575D6A"/>
                    </a:solidFill>
                    <a:effectLst/>
                    <a:uLnTx/>
                    <a:uFillTx/>
                    <a:latin typeface="Arial"/>
                    <a:ea typeface="+mn-ea"/>
                    <a:cs typeface="+mn-cs"/>
                  </a:rPr>
                  <a:t>Ford Motor Company</a:t>
                </a:r>
              </a:p>
            </p:txBody>
          </p:sp>
          <p:sp>
            <p:nvSpPr>
              <p:cNvPr id="119" name="TextBox 118">
                <a:extLst>
                  <a:ext uri="{FF2B5EF4-FFF2-40B4-BE49-F238E27FC236}">
                    <a16:creationId xmlns:a16="http://schemas.microsoft.com/office/drawing/2014/main" xmlns="" id="{773BC1DB-AB80-C449-86D5-B29CDAF18735}"/>
                  </a:ext>
                </a:extLst>
              </p:cNvPr>
              <p:cNvSpPr txBox="1"/>
              <p:nvPr/>
            </p:nvSpPr>
            <p:spPr>
              <a:xfrm>
                <a:off x="8009699" y="3659282"/>
                <a:ext cx="350155" cy="52356"/>
              </a:xfrm>
              <a:prstGeom prst="rect">
                <a:avLst/>
              </a:prstGeom>
              <a:solidFill>
                <a:schemeClr val="bg1"/>
              </a:solidFill>
            </p:spPr>
            <p:txBody>
              <a:bodyPr vert="horz" wrap="square" lIns="0" tIns="0" rIns="0" bIns="0" rtlCol="0" anchor="ctr">
                <a:no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333" b="1" i="0" u="none" strike="noStrike" kern="1200" cap="none" spc="0" normalizeH="0" baseline="0" noProof="0">
                    <a:ln>
                      <a:noFill/>
                    </a:ln>
                    <a:solidFill>
                      <a:srgbClr val="575D6A"/>
                    </a:solidFill>
                    <a:effectLst/>
                    <a:uLnTx/>
                    <a:uFillTx/>
                    <a:latin typeface="Arial"/>
                    <a:ea typeface="+mn-ea"/>
                    <a:cs typeface="+mn-cs"/>
                  </a:rPr>
                  <a:t>Ford Motor Company</a:t>
                </a:r>
              </a:p>
            </p:txBody>
          </p:sp>
        </p:grpSp>
        <p:grpSp>
          <p:nvGrpSpPr>
            <p:cNvPr id="110" name="Group 109">
              <a:extLst>
                <a:ext uri="{FF2B5EF4-FFF2-40B4-BE49-F238E27FC236}">
                  <a16:creationId xmlns:a16="http://schemas.microsoft.com/office/drawing/2014/main" xmlns="" id="{FA15C7EC-5D26-254A-8496-EB7E90E5E42F}"/>
                </a:ext>
              </a:extLst>
            </p:cNvPr>
            <p:cNvGrpSpPr/>
            <p:nvPr/>
          </p:nvGrpSpPr>
          <p:grpSpPr>
            <a:xfrm>
              <a:off x="5332879" y="4663445"/>
              <a:ext cx="3329503" cy="1651000"/>
              <a:chOff x="5332879" y="4663445"/>
              <a:chExt cx="3329503" cy="1651000"/>
            </a:xfrm>
          </p:grpSpPr>
          <p:grpSp>
            <p:nvGrpSpPr>
              <p:cNvPr id="111" name="Group 110">
                <a:extLst>
                  <a:ext uri="{FF2B5EF4-FFF2-40B4-BE49-F238E27FC236}">
                    <a16:creationId xmlns:a16="http://schemas.microsoft.com/office/drawing/2014/main" xmlns="" id="{B4E3CADA-2AD2-A540-9208-04AB5ACCC6A8}"/>
                  </a:ext>
                </a:extLst>
              </p:cNvPr>
              <p:cNvGrpSpPr/>
              <p:nvPr/>
            </p:nvGrpSpPr>
            <p:grpSpPr>
              <a:xfrm>
                <a:off x="5958511" y="4969296"/>
                <a:ext cx="2703871" cy="1039298"/>
                <a:chOff x="5837035" y="857169"/>
                <a:chExt cx="2703871" cy="1039298"/>
              </a:xfrm>
            </p:grpSpPr>
            <p:sp>
              <p:nvSpPr>
                <p:cNvPr id="115" name="Freeform 114">
                  <a:extLst>
                    <a:ext uri="{FF2B5EF4-FFF2-40B4-BE49-F238E27FC236}">
                      <a16:creationId xmlns:a16="http://schemas.microsoft.com/office/drawing/2014/main" xmlns="" id="{60F2224A-E5B2-6C4F-AD28-AC100AE9C901}"/>
                    </a:ext>
                  </a:extLst>
                </p:cNvPr>
                <p:cNvSpPr/>
                <p:nvPr/>
              </p:nvSpPr>
              <p:spPr>
                <a:xfrm>
                  <a:off x="5837035" y="857169"/>
                  <a:ext cx="2703871" cy="1039298"/>
                </a:xfrm>
                <a:custGeom>
                  <a:avLst/>
                  <a:gdLst>
                    <a:gd name="connsiteX0" fmla="*/ 0 w 5100924"/>
                    <a:gd name="connsiteY0" fmla="*/ 0 h 1540948"/>
                    <a:gd name="connsiteX1" fmla="*/ 4330450 w 5100924"/>
                    <a:gd name="connsiteY1" fmla="*/ 0 h 1540948"/>
                    <a:gd name="connsiteX2" fmla="*/ 5100924 w 5100924"/>
                    <a:gd name="connsiteY2" fmla="*/ 770474 h 1540948"/>
                    <a:gd name="connsiteX3" fmla="*/ 4330450 w 5100924"/>
                    <a:gd name="connsiteY3" fmla="*/ 1540948 h 1540948"/>
                    <a:gd name="connsiteX4" fmla="*/ 0 w 5100924"/>
                    <a:gd name="connsiteY4" fmla="*/ 1540948 h 1540948"/>
                    <a:gd name="connsiteX5" fmla="*/ 770474 w 5100924"/>
                    <a:gd name="connsiteY5" fmla="*/ 770474 h 1540948"/>
                    <a:gd name="connsiteX6" fmla="*/ 0 w 5100924"/>
                    <a:gd name="connsiteY6" fmla="*/ 0 h 1540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00924" h="1540948">
                      <a:moveTo>
                        <a:pt x="0" y="0"/>
                      </a:moveTo>
                      <a:lnTo>
                        <a:pt x="4330450" y="0"/>
                      </a:lnTo>
                      <a:lnTo>
                        <a:pt x="5100924" y="770474"/>
                      </a:lnTo>
                      <a:lnTo>
                        <a:pt x="4330450" y="1540948"/>
                      </a:lnTo>
                      <a:lnTo>
                        <a:pt x="0" y="1540948"/>
                      </a:lnTo>
                      <a:lnTo>
                        <a:pt x="770474" y="770474"/>
                      </a:lnTo>
                      <a:lnTo>
                        <a:pt x="0" y="0"/>
                      </a:lnTo>
                      <a:close/>
                    </a:path>
                  </a:pathLst>
                </a:custGeom>
                <a:scene3d>
                  <a:camera prst="orthographicFront"/>
                  <a:lightRig rig="flat" dir="t"/>
                </a:scene3d>
                <a:sp3d prstMaterial="dkEdge">
                  <a:bevelT w="8200" h="38100"/>
                </a:sp3d>
              </p:spPr>
              <p:style>
                <a:lnRef idx="0">
                  <a:schemeClr val="accent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807304" tIns="18415" rIns="770475" bIns="18415" numCol="1" spcCol="1270" anchor="ctr" anchorCtr="0">
                  <a:noAutofit/>
                </a:bodyPr>
                <a:lstStyle/>
                <a:p>
                  <a:pPr marL="0" marR="0" lvl="0" indent="0" algn="ctr" defTabSz="1289018" rtl="0" eaLnBrk="1" fontAlgn="auto" latinLnBrk="0" hangingPunct="1">
                    <a:lnSpc>
                      <a:spcPct val="90000"/>
                    </a:lnSpc>
                    <a:spcBef>
                      <a:spcPct val="0"/>
                    </a:spcBef>
                    <a:spcAft>
                      <a:spcPct val="35000"/>
                    </a:spcAft>
                    <a:buClrTx/>
                    <a:buSzTx/>
                    <a:buFontTx/>
                    <a:buNone/>
                    <a:tabLst/>
                    <a:defRPr/>
                  </a:pPr>
                  <a:r>
                    <a:rPr kumimoji="0" lang="en-US" sz="1800" b="0" i="0" u="none" strike="noStrike" kern="1200" cap="none" spc="0" normalizeH="0" baseline="0" noProof="0">
                      <a:ln>
                        <a:noFill/>
                      </a:ln>
                      <a:solidFill>
                        <a:srgbClr val="575D6A">
                          <a:hueOff val="0"/>
                          <a:satOff val="0"/>
                          <a:lumOff val="0"/>
                          <a:alphaOff val="0"/>
                        </a:srgbClr>
                      </a:solidFill>
                      <a:effectLst/>
                      <a:uLnTx/>
                      <a:uFillTx/>
                      <a:latin typeface="Arial" panose="020B0604020202020204"/>
                      <a:ea typeface="+mn-ea"/>
                      <a:cs typeface="+mn-cs"/>
                    </a:rPr>
                    <a:t> </a:t>
                  </a:r>
                  <a:endParaRPr kumimoji="0" lang="en-US" sz="2267" b="0" i="0" u="none" strike="noStrike" kern="1200" cap="none" spc="0" normalizeH="0" baseline="0" noProof="0">
                    <a:ln>
                      <a:noFill/>
                    </a:ln>
                    <a:solidFill>
                      <a:srgbClr val="575D6A">
                        <a:hueOff val="0"/>
                        <a:satOff val="0"/>
                        <a:lumOff val="0"/>
                        <a:alphaOff val="0"/>
                      </a:srgbClr>
                    </a:solidFill>
                    <a:effectLst/>
                    <a:uLnTx/>
                    <a:uFillTx/>
                    <a:latin typeface="Arial" panose="020B0604020202020204"/>
                    <a:ea typeface="+mn-ea"/>
                    <a:cs typeface="+mn-cs"/>
                  </a:endParaRPr>
                </a:p>
              </p:txBody>
            </p:sp>
            <p:sp>
              <p:nvSpPr>
                <p:cNvPr id="116" name="Title 1">
                  <a:extLst>
                    <a:ext uri="{FF2B5EF4-FFF2-40B4-BE49-F238E27FC236}">
                      <a16:creationId xmlns:a16="http://schemas.microsoft.com/office/drawing/2014/main" xmlns="" id="{F479ADA3-BD14-FE41-A396-40CE97A8F6C9}"/>
                    </a:ext>
                  </a:extLst>
                </p:cNvPr>
                <p:cNvSpPr txBox="1">
                  <a:spLocks/>
                </p:cNvSpPr>
                <p:nvPr/>
              </p:nvSpPr>
              <p:spPr>
                <a:xfrm>
                  <a:off x="6723031" y="961881"/>
                  <a:ext cx="1805699" cy="829875"/>
                </a:xfrm>
                <a:prstGeom prst="rect">
                  <a:avLst/>
                </a:prstGeom>
              </p:spPr>
              <p:txBody>
                <a:bodyPr anchor="ctr">
                  <a:normAutofit/>
                </a:bodyPr>
                <a:lstStyle>
                  <a:lvl1pPr algn="l" defTabSz="914354" rtl="0" eaLnBrk="1" latinLnBrk="0" hangingPunct="1">
                    <a:lnSpc>
                      <a:spcPct val="90000"/>
                    </a:lnSpc>
                    <a:spcBef>
                      <a:spcPct val="0"/>
                    </a:spcBef>
                    <a:buNone/>
                    <a:defRPr lang="en-US" sz="2533" b="1" i="0" kern="1200" cap="all" baseline="0">
                      <a:solidFill>
                        <a:schemeClr val="accent1"/>
                      </a:solidFill>
                      <a:latin typeface="Arial" charset="0"/>
                      <a:ea typeface="Arial" charset="0"/>
                      <a:cs typeface="Arial" charset="0"/>
                    </a:defRPr>
                  </a:lvl1pPr>
                </a:lstStyle>
                <a:p>
                  <a:pPr marL="0" marR="0" lvl="0" indent="0" algn="l" defTabSz="914354" rtl="0" eaLnBrk="1" fontAlgn="auto" latinLnBrk="0" hangingPunct="1">
                    <a:lnSpc>
                      <a:spcPct val="90000"/>
                    </a:lnSpc>
                    <a:spcBef>
                      <a:spcPct val="0"/>
                    </a:spcBef>
                    <a:spcAft>
                      <a:spcPts val="0"/>
                    </a:spcAft>
                    <a:buClrTx/>
                    <a:buSzTx/>
                    <a:buFontTx/>
                    <a:buNone/>
                    <a:tabLst/>
                    <a:defRPr/>
                  </a:pPr>
                  <a:r>
                    <a:rPr kumimoji="0" lang="en-US" sz="2533" b="1" i="0" u="none" strike="noStrike" kern="1200" cap="all" spc="0" normalizeH="0" baseline="0" noProof="0">
                      <a:ln>
                        <a:noFill/>
                      </a:ln>
                      <a:solidFill>
                        <a:srgbClr val="F0AB00"/>
                      </a:solidFill>
                      <a:effectLst/>
                      <a:uLnTx/>
                      <a:uFillTx/>
                      <a:latin typeface="Arial" charset="0"/>
                      <a:cs typeface="Arial" charset="0"/>
                    </a:rPr>
                    <a:t>Convert</a:t>
                  </a:r>
                </a:p>
              </p:txBody>
            </p:sp>
          </p:grpSp>
          <p:grpSp>
            <p:nvGrpSpPr>
              <p:cNvPr id="112" name="Group 111">
                <a:extLst>
                  <a:ext uri="{FF2B5EF4-FFF2-40B4-BE49-F238E27FC236}">
                    <a16:creationId xmlns:a16="http://schemas.microsoft.com/office/drawing/2014/main" xmlns="" id="{5C85ED19-A507-DC48-9FCD-E1A2869BB440}"/>
                  </a:ext>
                </a:extLst>
              </p:cNvPr>
              <p:cNvGrpSpPr/>
              <p:nvPr/>
            </p:nvGrpSpPr>
            <p:grpSpPr>
              <a:xfrm>
                <a:off x="5332879" y="4663445"/>
                <a:ext cx="1651000" cy="1651000"/>
                <a:chOff x="5496076" y="4663445"/>
                <a:chExt cx="1651000" cy="1651000"/>
              </a:xfrm>
            </p:grpSpPr>
            <p:sp>
              <p:nvSpPr>
                <p:cNvPr id="113" name="Freeform 112">
                  <a:extLst>
                    <a:ext uri="{FF2B5EF4-FFF2-40B4-BE49-F238E27FC236}">
                      <a16:creationId xmlns:a16="http://schemas.microsoft.com/office/drawing/2014/main" xmlns="" id="{3A9272E5-A378-6341-ABBE-4A7BA791D57F}"/>
                    </a:ext>
                  </a:extLst>
                </p:cNvPr>
                <p:cNvSpPr/>
                <p:nvPr/>
              </p:nvSpPr>
              <p:spPr>
                <a:xfrm>
                  <a:off x="5553268" y="4720637"/>
                  <a:ext cx="1536616" cy="1536616"/>
                </a:xfrm>
                <a:custGeom>
                  <a:avLst/>
                  <a:gdLst>
                    <a:gd name="connsiteX0" fmla="*/ 0 w 1536616"/>
                    <a:gd name="connsiteY0" fmla="*/ 768308 h 1536616"/>
                    <a:gd name="connsiteX1" fmla="*/ 768308 w 1536616"/>
                    <a:gd name="connsiteY1" fmla="*/ 0 h 1536616"/>
                    <a:gd name="connsiteX2" fmla="*/ 1536616 w 1536616"/>
                    <a:gd name="connsiteY2" fmla="*/ 768308 h 1536616"/>
                    <a:gd name="connsiteX3" fmla="*/ 768308 w 1536616"/>
                    <a:gd name="connsiteY3" fmla="*/ 1536616 h 1536616"/>
                    <a:gd name="connsiteX4" fmla="*/ 0 w 1536616"/>
                    <a:gd name="connsiteY4" fmla="*/ 768308 h 1536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6616" h="1536616">
                      <a:moveTo>
                        <a:pt x="0" y="768308"/>
                      </a:moveTo>
                      <a:cubicBezTo>
                        <a:pt x="0" y="343983"/>
                        <a:pt x="343983" y="0"/>
                        <a:pt x="768308" y="0"/>
                      </a:cubicBezTo>
                      <a:cubicBezTo>
                        <a:pt x="1192633" y="0"/>
                        <a:pt x="1536616" y="343983"/>
                        <a:pt x="1536616" y="768308"/>
                      </a:cubicBezTo>
                      <a:cubicBezTo>
                        <a:pt x="1536616" y="1192633"/>
                        <a:pt x="1192633" y="1536616"/>
                        <a:pt x="768308" y="1536616"/>
                      </a:cubicBezTo>
                      <a:cubicBezTo>
                        <a:pt x="343983" y="1536616"/>
                        <a:pt x="0" y="1192633"/>
                        <a:pt x="0" y="768308"/>
                      </a:cubicBezTo>
                      <a:close/>
                    </a:path>
                  </a:pathLst>
                </a:custGeom>
                <a:scene3d>
                  <a:camera prst="perspectiveRelaxedModerately" zoom="92000"/>
                  <a:lightRig rig="balanced" dir="t">
                    <a:rot lat="0" lon="0" rev="12700000"/>
                  </a:lightRig>
                </a:scene3d>
                <a:sp3d prstMaterial="plastic">
                  <a:bevelT w="50800" h="50800"/>
                  <a:bevelB w="50800" h="508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241542" tIns="241542" rIns="241542" bIns="241542" numCol="1" spcCol="1270" anchor="ctr" anchorCtr="0">
                  <a:noAutofit/>
                </a:bodyPr>
                <a:lstStyle/>
                <a:p>
                  <a:pPr marL="0" marR="0" lvl="0" indent="0" algn="ctr" defTabSz="577850" rtl="0" eaLnBrk="1" fontAlgn="auto" latinLnBrk="0" hangingPunct="1">
                    <a:lnSpc>
                      <a:spcPct val="90000"/>
                    </a:lnSpc>
                    <a:spcBef>
                      <a:spcPct val="0"/>
                    </a:spcBef>
                    <a:spcAft>
                      <a:spcPct val="35000"/>
                    </a:spcAft>
                    <a:buClrTx/>
                    <a:buSzTx/>
                    <a:buFontTx/>
                    <a:buNone/>
                    <a:tabLst/>
                    <a:defRPr/>
                  </a:pPr>
                  <a:r>
                    <a:rPr kumimoji="0" lang="en-US" sz="1300" b="0" i="0" u="none" strike="noStrike" kern="1200" cap="none" spc="0" normalizeH="0" baseline="0" noProof="0">
                      <a:ln>
                        <a:noFill/>
                      </a:ln>
                      <a:solidFill>
                        <a:srgbClr val="FFFFFF"/>
                      </a:solidFill>
                      <a:effectLst/>
                      <a:uLnTx/>
                      <a:uFillTx/>
                      <a:latin typeface="Arial"/>
                      <a:ea typeface="+mn-ea"/>
                      <a:cs typeface="+mn-cs"/>
                    </a:rPr>
                    <a:t> </a:t>
                  </a:r>
                </a:p>
              </p:txBody>
            </p:sp>
            <p:pic>
              <p:nvPicPr>
                <p:cNvPr id="114" name="Picture 113" descr="A picture containing drawing&#10;&#10;Description automatically generated">
                  <a:extLst>
                    <a:ext uri="{FF2B5EF4-FFF2-40B4-BE49-F238E27FC236}">
                      <a16:creationId xmlns:a16="http://schemas.microsoft.com/office/drawing/2014/main" xmlns="" id="{CA099878-DA0F-4648-80F5-C1DA4882583E}"/>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496076" y="4663445"/>
                  <a:ext cx="1651000" cy="1651000"/>
                </a:xfrm>
                <a:prstGeom prst="rect">
                  <a:avLst/>
                </a:prstGeom>
                <a:scene3d>
                  <a:camera prst="perspectiveRelaxedModerately" zoom="92000"/>
                  <a:lightRig rig="balanced" dir="t">
                    <a:rot lat="0" lon="0" rev="12700000"/>
                  </a:lightRig>
                </a:scene3d>
                <a:sp3d prstMaterial="plastic">
                  <a:bevelT w="50800" h="50800"/>
                  <a:bevelB w="50800" h="50800"/>
                </a:sp3d>
              </p:spPr>
            </p:pic>
          </p:grpSp>
        </p:grpSp>
      </p:grpSp>
      <p:pic>
        <p:nvPicPr>
          <p:cNvPr id="3" name="Picture 2">
            <a:extLst>
              <a:ext uri="{FF2B5EF4-FFF2-40B4-BE49-F238E27FC236}">
                <a16:creationId xmlns:a16="http://schemas.microsoft.com/office/drawing/2014/main" xmlns="" id="{4A5AC1C0-1DDA-0E46-9439-E800D8A7411A}"/>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804160" y="2171824"/>
            <a:ext cx="1162637" cy="445290"/>
          </a:xfrm>
          <a:prstGeom prst="rect">
            <a:avLst/>
          </a:prstGeom>
        </p:spPr>
      </p:pic>
    </p:spTree>
    <p:extLst>
      <p:ext uri="{BB962C8B-B14F-4D97-AF65-F5344CB8AC3E}">
        <p14:creationId xmlns:p14="http://schemas.microsoft.com/office/powerpoint/2010/main" val="574729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1000"/>
                                  </p:stCondLst>
                                  <p:childTnLst>
                                    <p:set>
                                      <p:cBhvr>
                                        <p:cTn id="12" dur="1" fill="hold">
                                          <p:stCondLst>
                                            <p:cond delay="0"/>
                                          </p:stCondLst>
                                        </p:cTn>
                                        <p:tgtEl>
                                          <p:spTgt spid="97"/>
                                        </p:tgtEl>
                                        <p:attrNameLst>
                                          <p:attrName>style.visibility</p:attrName>
                                        </p:attrNameLst>
                                      </p:cBhvr>
                                      <p:to>
                                        <p:strVal val="visible"/>
                                      </p:to>
                                    </p:set>
                                  </p:childTnLst>
                                </p:cTn>
                              </p:par>
                              <p:par>
                                <p:cTn id="13" presetID="1" presetClass="entr" presetSubtype="0" fill="hold" nodeType="withEffect">
                                  <p:stCondLst>
                                    <p:cond delay="2000"/>
                                  </p:stCondLst>
                                  <p:childTnLst>
                                    <p:set>
                                      <p:cBhvr>
                                        <p:cTn id="14" dur="1" fill="hold">
                                          <p:stCondLst>
                                            <p:cond delay="0"/>
                                          </p:stCondLst>
                                        </p:cTn>
                                        <p:tgtEl>
                                          <p:spTgt spid="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0389E6D1-2017-4310-98E5-21BC93F60E2E}"/>
              </a:ext>
            </a:extLst>
          </p:cNvPr>
          <p:cNvSpPr>
            <a:spLocks noGrp="1"/>
          </p:cNvSpPr>
          <p:nvPr>
            <p:ph type="title"/>
          </p:nvPr>
        </p:nvSpPr>
        <p:spPr/>
        <p:txBody>
          <a:bodyPr/>
          <a:lstStyle/>
          <a:p>
            <a:r>
              <a:rPr lang="en-US"/>
              <a:t>HIGHSPOT for SALES</a:t>
            </a:r>
          </a:p>
        </p:txBody>
      </p:sp>
      <p:pic>
        <p:nvPicPr>
          <p:cNvPr id="6" name="Picture 5">
            <a:extLst>
              <a:ext uri="{FF2B5EF4-FFF2-40B4-BE49-F238E27FC236}">
                <a16:creationId xmlns:a16="http://schemas.microsoft.com/office/drawing/2014/main" xmlns="" id="{E6677B12-4870-45FE-9FDA-BA09E343075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1265" y="1224466"/>
            <a:ext cx="4557269" cy="5098626"/>
          </a:xfrm>
          <a:prstGeom prst="rect">
            <a:avLst/>
          </a:prstGeom>
          <a:ln>
            <a:solidFill>
              <a:schemeClr val="tx1"/>
            </a:solidFill>
          </a:ln>
        </p:spPr>
      </p:pic>
      <p:sp>
        <p:nvSpPr>
          <p:cNvPr id="7" name="TextBox 6">
            <a:extLst>
              <a:ext uri="{FF2B5EF4-FFF2-40B4-BE49-F238E27FC236}">
                <a16:creationId xmlns:a16="http://schemas.microsoft.com/office/drawing/2014/main" xmlns="" id="{ADCE1F7B-EAEE-4785-9264-D776765D0ECF}"/>
              </a:ext>
            </a:extLst>
          </p:cNvPr>
          <p:cNvSpPr txBox="1"/>
          <p:nvPr/>
        </p:nvSpPr>
        <p:spPr>
          <a:xfrm>
            <a:off x="5488305" y="1224468"/>
            <a:ext cx="5841702" cy="3343982"/>
          </a:xfrm>
          <a:prstGeom prst="rect">
            <a:avLst/>
          </a:prstGeom>
          <a:noFill/>
        </p:spPr>
        <p:txBody>
          <a:bodyPr wrap="square" lIns="0" tIns="0" rIns="0" bIns="0" rtlCol="0">
            <a:spAutoFit/>
          </a:bodyPr>
          <a:lstStyle/>
          <a:p>
            <a:pPr defTabSz="1088449" fontAlgn="base">
              <a:spcBef>
                <a:spcPct val="50000"/>
              </a:spcBef>
              <a:spcAft>
                <a:spcPct val="0"/>
              </a:spcAft>
              <a:buClr>
                <a:srgbClr val="F0AB00"/>
              </a:buClr>
              <a:buSzPct val="80000"/>
              <a:defRPr/>
            </a:pPr>
            <a:r>
              <a:rPr lang="en-US" sz="2098" b="1" kern="0">
                <a:ea typeface="Arial Unicode MS" pitchFamily="34" charset="-128"/>
                <a:cs typeface="Arial Unicode MS" pitchFamily="34" charset="-128"/>
              </a:rPr>
              <a:t>Top Accounts Content in Highspot</a:t>
            </a:r>
          </a:p>
          <a:p>
            <a:pPr defTabSz="1088449" fontAlgn="base">
              <a:spcBef>
                <a:spcPct val="50000"/>
              </a:spcBef>
              <a:spcAft>
                <a:spcPct val="0"/>
              </a:spcAft>
              <a:buClr>
                <a:srgbClr val="F0AB00"/>
              </a:buClr>
              <a:buSzPct val="80000"/>
              <a:defRPr/>
            </a:pPr>
            <a:endParaRPr lang="en-US" sz="2098" kern="0">
              <a:ea typeface="Arial Unicode MS" pitchFamily="34" charset="-128"/>
              <a:cs typeface="Arial Unicode MS" pitchFamily="34" charset="-128"/>
            </a:endParaRPr>
          </a:p>
          <a:p>
            <a:pPr defTabSz="1088449">
              <a:defRPr/>
            </a:pPr>
            <a:r>
              <a:rPr lang="en-US" sz="2098"/>
              <a:t>Use tailored lifecycle content based on your prospect's priority corporate initiatives to reach c-level executives and accelerate Top Accounts deals through the sales process.</a:t>
            </a:r>
          </a:p>
          <a:p>
            <a:pPr defTabSz="1088449">
              <a:defRPr/>
            </a:pPr>
            <a:endParaRPr lang="en-US" sz="2098"/>
          </a:p>
          <a:p>
            <a:pPr defTabSz="1088449">
              <a:defRPr/>
            </a:pPr>
            <a:r>
              <a:rPr lang="en-US" sz="2098">
                <a:hlinkClick r:id="rId4">
                  <a:extLst>
                    <a:ext uri="{A12FA001-AC4F-418D-AE19-62706E023703}">
                      <ahyp:hlinkClr xmlns:ahyp="http://schemas.microsoft.com/office/drawing/2018/hyperlinkcolor" xmlns="" val="tx"/>
                    </a:ext>
                  </a:extLst>
                </a:hlinkClick>
              </a:rPr>
              <a:t>VISIT TAP HIGHSPOT NOW.</a:t>
            </a:r>
            <a:endParaRPr lang="en-US" sz="2098"/>
          </a:p>
          <a:p>
            <a:pPr defTabSz="1088449">
              <a:defRPr/>
            </a:pPr>
            <a:r>
              <a:rPr lang="en-US" sz="2098">
                <a:solidFill>
                  <a:srgbClr val="000000"/>
                </a:solidFill>
              </a:rPr>
              <a:t/>
            </a:r>
            <a:br>
              <a:rPr lang="en-US" sz="2098">
                <a:solidFill>
                  <a:srgbClr val="000000"/>
                </a:solidFill>
              </a:rPr>
            </a:br>
            <a:endParaRPr lang="en-US" sz="1798" kern="0">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2697729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4139F605-D0B5-4B4B-A8CD-378ECE51283B}"/>
              </a:ext>
            </a:extLst>
          </p:cNvPr>
          <p:cNvSpPr>
            <a:spLocks noGrp="1"/>
          </p:cNvSpPr>
          <p:nvPr>
            <p:ph type="body" sz="quarter" idx="10"/>
          </p:nvPr>
        </p:nvSpPr>
        <p:spPr>
          <a:xfrm>
            <a:off x="5005118" y="1603267"/>
            <a:ext cx="6691712" cy="4784905"/>
          </a:xfrm>
        </p:spPr>
        <p:txBody>
          <a:bodyPr/>
          <a:lstStyle/>
          <a:p>
            <a:r>
              <a:rPr lang="en-US"/>
              <a:t>By cluster topic. Customizable to account. Personalize as needed. Access SAP Concur assets on </a:t>
            </a:r>
            <a:r>
              <a:rPr lang="en-US">
                <a:hlinkClick r:id="rId2"/>
              </a:rPr>
              <a:t>SAP ABM Platform</a:t>
            </a:r>
            <a:r>
              <a:rPr lang="en-US"/>
              <a:t>. </a:t>
            </a:r>
          </a:p>
        </p:txBody>
      </p:sp>
      <p:sp>
        <p:nvSpPr>
          <p:cNvPr id="3" name="Title 2">
            <a:extLst>
              <a:ext uri="{FF2B5EF4-FFF2-40B4-BE49-F238E27FC236}">
                <a16:creationId xmlns:a16="http://schemas.microsoft.com/office/drawing/2014/main" xmlns="" id="{AC34E00D-AD79-4F19-B76F-B8460870DDFA}"/>
              </a:ext>
            </a:extLst>
          </p:cNvPr>
          <p:cNvSpPr>
            <a:spLocks noGrp="1"/>
          </p:cNvSpPr>
          <p:nvPr>
            <p:ph type="title"/>
          </p:nvPr>
        </p:nvSpPr>
        <p:spPr/>
        <p:txBody>
          <a:bodyPr/>
          <a:lstStyle/>
          <a:p>
            <a:r>
              <a:rPr lang="en-US"/>
              <a:t>Cluster Digital Assets on SAP Platform – Customizable/Personalized </a:t>
            </a:r>
          </a:p>
        </p:txBody>
      </p:sp>
      <p:sp>
        <p:nvSpPr>
          <p:cNvPr id="4" name="Text Placeholder 5">
            <a:extLst>
              <a:ext uri="{FF2B5EF4-FFF2-40B4-BE49-F238E27FC236}">
                <a16:creationId xmlns:a16="http://schemas.microsoft.com/office/drawing/2014/main" xmlns="" id="{79F0DDE8-BD15-4DDE-B7EE-4B1EF6D9FE67}"/>
              </a:ext>
            </a:extLst>
          </p:cNvPr>
          <p:cNvSpPr txBox="1">
            <a:spLocks/>
          </p:cNvSpPr>
          <p:nvPr/>
        </p:nvSpPr>
        <p:spPr>
          <a:xfrm>
            <a:off x="498349" y="1404455"/>
            <a:ext cx="4055197" cy="4983714"/>
          </a:xfrm>
          <a:prstGeom prst="rect">
            <a:avLst/>
          </a:prstGeom>
        </p:spPr>
        <p:txBody>
          <a:bodyPr anchor="t"/>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600"/>
              </a:spcBef>
              <a:buClr>
                <a:srgbClr val="F0AB00"/>
              </a:buClr>
              <a:defRPr/>
            </a:pPr>
            <a:r>
              <a:rPr lang="en-US" sz="1400" b="1" kern="0">
                <a:solidFill>
                  <a:schemeClr val="accent1"/>
                </a:solidFill>
                <a:latin typeface="Arial"/>
                <a:ea typeface="Arial Unicode MS" pitchFamily="34" charset="-128"/>
                <a:cs typeface="Arial Unicode MS" pitchFamily="34" charset="-128"/>
              </a:rPr>
              <a:t>DRIVEN BY PEOPLE</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Freedom Effect Video</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Freedom Effect Manifesto</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Employee Experience ISM Interactive </a:t>
            </a:r>
            <a:r>
              <a:rPr lang="en-US" sz="1400" i="1" kern="0">
                <a:ea typeface="Arial Unicode MS" pitchFamily="34" charset="-128"/>
                <a:cs typeface="Arial Unicode MS" pitchFamily="34" charset="-128"/>
              </a:rPr>
              <a:t>(Coming Soon)</a:t>
            </a:r>
            <a:endParaRPr lang="en-US" sz="1400" kern="0">
              <a:latin typeface="Arial"/>
              <a:ea typeface="Arial Unicode MS" pitchFamily="34" charset="-128"/>
              <a:cs typeface="Arial Unicode MS" pitchFamily="34" charset="-128"/>
            </a:endParaRPr>
          </a:p>
          <a:p>
            <a:pPr>
              <a:spcBef>
                <a:spcPts val="600"/>
              </a:spcBef>
              <a:buClr>
                <a:srgbClr val="F0AB00"/>
              </a:buClr>
              <a:defRPr/>
            </a:pPr>
            <a:endParaRPr lang="en-US" sz="1400" kern="0">
              <a:latin typeface="Arial"/>
              <a:ea typeface="Arial Unicode MS" pitchFamily="34" charset="-128"/>
              <a:cs typeface="Arial Unicode MS" pitchFamily="34" charset="-128"/>
            </a:endParaRPr>
          </a:p>
          <a:p>
            <a:pPr>
              <a:spcBef>
                <a:spcPts val="600"/>
              </a:spcBef>
              <a:buClr>
                <a:srgbClr val="F0AB00"/>
              </a:buClr>
              <a:defRPr/>
            </a:pPr>
            <a:r>
              <a:rPr lang="en-US" sz="1400" b="1" kern="0">
                <a:solidFill>
                  <a:schemeClr val="accent1"/>
                </a:solidFill>
                <a:latin typeface="Arial"/>
                <a:ea typeface="Arial Unicode MS" pitchFamily="34" charset="-128"/>
                <a:cs typeface="Arial Unicode MS" pitchFamily="34" charset="-128"/>
              </a:rPr>
              <a:t>GLOBAL GROWTH</a:t>
            </a:r>
          </a:p>
          <a:p>
            <a:pPr marL="285115" indent="-285115" defTabSz="1088122" fontAlgn="base">
              <a:spcBef>
                <a:spcPts val="1000"/>
              </a:spcBef>
              <a:spcAft>
                <a:spcPct val="0"/>
              </a:spcAft>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Global T&amp;E Spend on a Single System Interactive </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Growth Digital Poster</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a:cs typeface="Arial Unicode MS"/>
              </a:rPr>
              <a:t>Know Where You're Growing ISM Interactive </a:t>
            </a:r>
            <a:endParaRPr lang="en-US" sz="1950" i="1" kern="0">
              <a:latin typeface="Arial"/>
              <a:ea typeface="Arial Unicode MS"/>
              <a:cs typeface="Arial Unicode MS"/>
            </a:endParaRPr>
          </a:p>
          <a:p>
            <a:pPr marL="342265" indent="-342265">
              <a:spcBef>
                <a:spcPts val="600"/>
              </a:spcBef>
              <a:buClr>
                <a:srgbClr val="F0AB00"/>
              </a:buClr>
              <a:buFont typeface="Arial" panose="020B0604020202020204" pitchFamily="34" charset="0"/>
              <a:buChar char="•"/>
              <a:defRPr/>
            </a:pPr>
            <a:r>
              <a:rPr lang="en-US" sz="1400" kern="0">
                <a:latin typeface="Arial"/>
                <a:ea typeface="Arial Unicode MS"/>
                <a:cs typeface="Arial Unicode MS"/>
              </a:rPr>
              <a:t>Interactive Global Map </a:t>
            </a:r>
            <a:r>
              <a:rPr lang="en-US" sz="1400" i="1" kern="0">
                <a:latin typeface="Arial"/>
                <a:ea typeface="Arial Unicode MS"/>
                <a:cs typeface="Arial Unicode MS"/>
              </a:rPr>
              <a:t>(Coming Soon)</a:t>
            </a:r>
            <a:endParaRPr lang="en-US" sz="1950" i="1" kern="0">
              <a:latin typeface="Arial"/>
              <a:ea typeface="Arial Unicode MS"/>
              <a:cs typeface="Arial Unicode MS"/>
            </a:endParaRPr>
          </a:p>
          <a:p>
            <a:pPr>
              <a:buClr>
                <a:srgbClr val="F0AB00"/>
              </a:buClr>
              <a:defRPr/>
            </a:pPr>
            <a:r>
              <a:rPr lang="en-US" sz="1400" b="1" kern="0">
                <a:solidFill>
                  <a:schemeClr val="accent1"/>
                </a:solidFill>
                <a:latin typeface="Arial"/>
                <a:ea typeface="Arial Unicode MS" pitchFamily="34" charset="-128"/>
                <a:cs typeface="Arial Unicode MS" pitchFamily="34" charset="-128"/>
              </a:rPr>
              <a:t>INNOVATION</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cs typeface="Arial Unicode MS" pitchFamily="34" charset="-128"/>
              </a:rPr>
              <a:t>Future of T&amp;E Interactive</a:t>
            </a:r>
          </a:p>
          <a:p>
            <a:pPr marL="342265" indent="-342265">
              <a:spcBef>
                <a:spcPts val="600"/>
              </a:spcBef>
              <a:buClr>
                <a:srgbClr val="F0AB00"/>
              </a:buClr>
              <a:buFont typeface="Arial" panose="020B0604020202020204" pitchFamily="34" charset="0"/>
              <a:buChar char="•"/>
              <a:defRPr/>
            </a:pPr>
            <a:r>
              <a:rPr lang="en-US" sz="1400" kern="0">
                <a:latin typeface="Arial"/>
                <a:ea typeface="Arial Unicode MS"/>
              </a:rPr>
              <a:t>AI Chat Bot Interactive</a:t>
            </a:r>
            <a:endParaRPr lang="en-US" sz="1400" kern="0">
              <a:latin typeface="Arial"/>
              <a:ea typeface="Arial Unicode MS"/>
              <a:cs typeface="Arial"/>
            </a:endParaRPr>
          </a:p>
          <a:p>
            <a:pPr marL="342265" indent="-342265">
              <a:spcBef>
                <a:spcPts val="600"/>
              </a:spcBef>
              <a:buClr>
                <a:srgbClr val="F0AB00"/>
              </a:buClr>
              <a:buFont typeface="Arial" panose="020B0604020202020204" pitchFamily="34" charset="0"/>
              <a:buChar char="•"/>
              <a:defRPr/>
            </a:pPr>
            <a:r>
              <a:rPr lang="en-US" sz="1400" kern="0">
                <a:latin typeface="Arial"/>
                <a:ea typeface="Arial Unicode MS" pitchFamily="34" charset="-128"/>
              </a:rPr>
              <a:t>Single Pane of Glass Infographic</a:t>
            </a:r>
            <a:endParaRPr lang="en-US" sz="1400">
              <a:latin typeface="Arial"/>
              <a:cs typeface="Arial"/>
            </a:endParaRPr>
          </a:p>
        </p:txBody>
      </p:sp>
      <p:sp>
        <p:nvSpPr>
          <p:cNvPr id="7" name="Rectangle: Rounded Corners 6">
            <a:extLst>
              <a:ext uri="{FF2B5EF4-FFF2-40B4-BE49-F238E27FC236}">
                <a16:creationId xmlns:a16="http://schemas.microsoft.com/office/drawing/2014/main" xmlns="" id="{D84F2AAB-C303-4130-985B-3DBF90031CFB}"/>
              </a:ext>
            </a:extLst>
          </p:cNvPr>
          <p:cNvSpPr/>
          <p:nvPr/>
        </p:nvSpPr>
        <p:spPr bwMode="gray">
          <a:xfrm>
            <a:off x="4950278" y="3300327"/>
            <a:ext cx="1706941" cy="2546336"/>
          </a:xfrm>
          <a:prstGeom prst="roundRect">
            <a:avLst/>
          </a:prstGeom>
          <a:noFill/>
          <a:ln w="6350" algn="ctr">
            <a:noFill/>
            <a:miter lim="800000"/>
            <a:headEnd/>
            <a:tailEnd/>
          </a:ln>
        </p:spPr>
        <p:txBody>
          <a:bodyPr lIns="89977" tIns="71981" rIns="89977" bIns="71981" rtlCol="0" anchor="ctr"/>
          <a:lstStyle/>
          <a:p>
            <a:pPr algn="ctr" fontAlgn="base">
              <a:spcBef>
                <a:spcPct val="50000"/>
              </a:spcBef>
              <a:spcAft>
                <a:spcPct val="0"/>
              </a:spcAft>
              <a:buClr>
                <a:srgbClr val="F0AB00"/>
              </a:buClr>
              <a:buSzPct val="80000"/>
              <a:defRPr/>
            </a:pPr>
            <a:endParaRPr lang="en-US" sz="2099" kern="0" err="1">
              <a:solidFill>
                <a:srgbClr val="000000"/>
              </a:solidFill>
              <a:ea typeface="Arial Unicode MS" pitchFamily="34" charset="-128"/>
              <a:cs typeface="Arial Unicode MS" pitchFamily="34" charset="-128"/>
            </a:endParaRPr>
          </a:p>
        </p:txBody>
      </p:sp>
      <p:grpSp>
        <p:nvGrpSpPr>
          <p:cNvPr id="12" name="Group 11">
            <a:extLst>
              <a:ext uri="{FF2B5EF4-FFF2-40B4-BE49-F238E27FC236}">
                <a16:creationId xmlns:a16="http://schemas.microsoft.com/office/drawing/2014/main" xmlns="" id="{D9AD616A-42FD-40DC-9FD8-E3386F79D895}"/>
              </a:ext>
            </a:extLst>
          </p:cNvPr>
          <p:cNvGrpSpPr/>
          <p:nvPr/>
        </p:nvGrpSpPr>
        <p:grpSpPr>
          <a:xfrm>
            <a:off x="10689980" y="-11071"/>
            <a:ext cx="1524285" cy="1510204"/>
            <a:chOff x="10688392" y="-11071"/>
            <a:chExt cx="1524285" cy="1510204"/>
          </a:xfrm>
        </p:grpSpPr>
        <p:sp>
          <p:nvSpPr>
            <p:cNvPr id="13" name="Right Triangle 12">
              <a:extLst>
                <a:ext uri="{FF2B5EF4-FFF2-40B4-BE49-F238E27FC236}">
                  <a16:creationId xmlns:a16="http://schemas.microsoft.com/office/drawing/2014/main" xmlns="" id="{877DB9CB-535B-424B-B6B1-EB34DA016C3A}"/>
                </a:ext>
              </a:extLst>
            </p:cNvPr>
            <p:cNvSpPr/>
            <p:nvPr/>
          </p:nvSpPr>
          <p:spPr bwMode="gray">
            <a:xfrm flipH="1" flipV="1">
              <a:off x="10688392" y="-11071"/>
              <a:ext cx="1524285" cy="1510204"/>
            </a:xfrm>
            <a:prstGeom prst="rtTriangle">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14" name="TextBox 13">
              <a:extLst>
                <a:ext uri="{FF2B5EF4-FFF2-40B4-BE49-F238E27FC236}">
                  <a16:creationId xmlns:a16="http://schemas.microsoft.com/office/drawing/2014/main" xmlns="" id="{A4FA2C30-CFDA-4A3B-805F-73CF8B2E136D}"/>
                </a:ext>
              </a:extLst>
            </p:cNvPr>
            <p:cNvSpPr txBox="1"/>
            <p:nvPr/>
          </p:nvSpPr>
          <p:spPr>
            <a:xfrm>
              <a:off x="11072394" y="98621"/>
              <a:ext cx="1046297" cy="923330"/>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Access ABM Platform Assets Through</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hlinkClick r:id="rId3"/>
                </a:rPr>
                <a:t>JAM</a:t>
              </a:r>
              <a:r>
                <a:rPr lang="en-US" sz="1200" kern="0">
                  <a:ea typeface="Arial Unicode MS" pitchFamily="34" charset="-128"/>
                  <a:cs typeface="Arial Unicode MS" pitchFamily="34" charset="-128"/>
                </a:rPr>
                <a:t> </a:t>
              </a:r>
            </a:p>
          </p:txBody>
        </p:sp>
      </p:grpSp>
      <p:pic>
        <p:nvPicPr>
          <p:cNvPr id="9" name="Picture 8">
            <a:extLst>
              <a:ext uri="{FF2B5EF4-FFF2-40B4-BE49-F238E27FC236}">
                <a16:creationId xmlns:a16="http://schemas.microsoft.com/office/drawing/2014/main" xmlns="" id="{741C9737-0830-4791-A4C3-43043F4457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7847" y="2296933"/>
            <a:ext cx="4886337" cy="4325706"/>
          </a:xfrm>
          <a:prstGeom prst="rect">
            <a:avLst/>
          </a:prstGeom>
        </p:spPr>
      </p:pic>
    </p:spTree>
    <p:extLst>
      <p:ext uri="{BB962C8B-B14F-4D97-AF65-F5344CB8AC3E}">
        <p14:creationId xmlns:p14="http://schemas.microsoft.com/office/powerpoint/2010/main" val="132706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xmlns="" id="{CECF4FF6-1213-FA44-8102-BDD52B7B75A3}"/>
              </a:ext>
            </a:extLst>
          </p:cNvPr>
          <p:cNvGrpSpPr/>
          <p:nvPr/>
        </p:nvGrpSpPr>
        <p:grpSpPr>
          <a:xfrm>
            <a:off x="263314" y="1029522"/>
            <a:ext cx="11721216" cy="532793"/>
            <a:chOff x="509193" y="1781860"/>
            <a:chExt cx="11170437" cy="690703"/>
          </a:xfrm>
        </p:grpSpPr>
        <p:sp>
          <p:nvSpPr>
            <p:cNvPr id="52" name="TextBox 51">
              <a:extLst>
                <a:ext uri="{FF2B5EF4-FFF2-40B4-BE49-F238E27FC236}">
                  <a16:creationId xmlns:a16="http://schemas.microsoft.com/office/drawing/2014/main" xmlns="" id="{EB3A5A98-A8E6-704E-9C09-D06822F0DFBB}"/>
                </a:ext>
              </a:extLst>
            </p:cNvPr>
            <p:cNvSpPr txBox="1"/>
            <p:nvPr/>
          </p:nvSpPr>
          <p:spPr>
            <a:xfrm>
              <a:off x="509193" y="1781860"/>
              <a:ext cx="2721605" cy="690703"/>
            </a:xfrm>
            <a:prstGeom prst="rect">
              <a:avLst/>
            </a:prstGeom>
            <a:solidFill>
              <a:schemeClr val="accent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Internal </a:t>
              </a:r>
            </a:p>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Education</a:t>
              </a:r>
            </a:p>
          </p:txBody>
        </p:sp>
        <p:sp>
          <p:nvSpPr>
            <p:cNvPr id="53" name="TextBox 52">
              <a:extLst>
                <a:ext uri="{FF2B5EF4-FFF2-40B4-BE49-F238E27FC236}">
                  <a16:creationId xmlns:a16="http://schemas.microsoft.com/office/drawing/2014/main" xmlns="" id="{67AB32E4-C365-B742-8845-2386B3BCC003}"/>
                </a:ext>
              </a:extLst>
            </p:cNvPr>
            <p:cNvSpPr txBox="1"/>
            <p:nvPr/>
          </p:nvSpPr>
          <p:spPr>
            <a:xfrm>
              <a:off x="3325470"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Demand </a:t>
              </a:r>
            </a:p>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Awareness</a:t>
              </a:r>
            </a:p>
          </p:txBody>
        </p:sp>
        <p:sp>
          <p:nvSpPr>
            <p:cNvPr id="60" name="TextBox 59">
              <a:extLst>
                <a:ext uri="{FF2B5EF4-FFF2-40B4-BE49-F238E27FC236}">
                  <a16:creationId xmlns:a16="http://schemas.microsoft.com/office/drawing/2014/main" xmlns="" id="{C9043036-EE34-A549-A447-1AFE10D68525}"/>
                </a:ext>
              </a:extLst>
            </p:cNvPr>
            <p:cNvSpPr txBox="1"/>
            <p:nvPr/>
          </p:nvSpPr>
          <p:spPr>
            <a:xfrm>
              <a:off x="6141747"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Buyer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Self Education</a:t>
              </a:r>
            </a:p>
          </p:txBody>
        </p:sp>
        <p:sp>
          <p:nvSpPr>
            <p:cNvPr id="64" name="TextBox 63">
              <a:extLst>
                <a:ext uri="{FF2B5EF4-FFF2-40B4-BE49-F238E27FC236}">
                  <a16:creationId xmlns:a16="http://schemas.microsoft.com/office/drawing/2014/main" xmlns="" id="{0810159F-1FB4-B740-A24C-F422A2D20167}"/>
                </a:ext>
              </a:extLst>
            </p:cNvPr>
            <p:cNvSpPr txBox="1"/>
            <p:nvPr/>
          </p:nvSpPr>
          <p:spPr>
            <a:xfrm>
              <a:off x="8958025"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Pre-Sales and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Sales Engagement</a:t>
              </a:r>
            </a:p>
          </p:txBody>
        </p:sp>
        <p:grpSp>
          <p:nvGrpSpPr>
            <p:cNvPr id="65" name="Group 64">
              <a:extLst>
                <a:ext uri="{FF2B5EF4-FFF2-40B4-BE49-F238E27FC236}">
                  <a16:creationId xmlns:a16="http://schemas.microsoft.com/office/drawing/2014/main" xmlns="" id="{73BBA769-8F78-CA4C-A8DC-20317ACDEF8F}"/>
                </a:ext>
              </a:extLst>
            </p:cNvPr>
            <p:cNvGrpSpPr/>
            <p:nvPr/>
          </p:nvGrpSpPr>
          <p:grpSpPr>
            <a:xfrm>
              <a:off x="3074029" y="1881047"/>
              <a:ext cx="393192" cy="514350"/>
              <a:chOff x="3074029" y="1719122"/>
              <a:chExt cx="393192" cy="514350"/>
            </a:xfrm>
          </p:grpSpPr>
          <p:sp>
            <p:nvSpPr>
              <p:cNvPr id="72" name="Oval 71">
                <a:extLst>
                  <a:ext uri="{FF2B5EF4-FFF2-40B4-BE49-F238E27FC236}">
                    <a16:creationId xmlns:a16="http://schemas.microsoft.com/office/drawing/2014/main" xmlns="" id="{AD33ACEA-4EE1-C840-BE8B-A06132231538}"/>
                  </a:ext>
                </a:extLst>
              </p:cNvPr>
              <p:cNvSpPr/>
              <p:nvPr/>
            </p:nvSpPr>
            <p:spPr bwMode="gray">
              <a:xfrm>
                <a:off x="3074029" y="1719122"/>
                <a:ext cx="393192" cy="514350"/>
              </a:xfrm>
              <a:prstGeom prst="ellipse">
                <a:avLst/>
              </a:prstGeom>
              <a:solidFill>
                <a:schemeClr val="bg1"/>
              </a:solidFill>
              <a:ln w="25400" algn="ctr">
                <a:solidFill>
                  <a:schemeClr val="accent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73" name="Straight Arrow Connector 72">
                <a:extLst>
                  <a:ext uri="{FF2B5EF4-FFF2-40B4-BE49-F238E27FC236}">
                    <a16:creationId xmlns:a16="http://schemas.microsoft.com/office/drawing/2014/main" xmlns="" id="{7B60F9EB-448C-EF44-826F-2720E893D45E}"/>
                  </a:ext>
                </a:extLst>
              </p:cNvPr>
              <p:cNvCxnSpPr>
                <a:stCxn id="72" idx="2"/>
              </p:cNvCxnSpPr>
              <p:nvPr/>
            </p:nvCxnSpPr>
            <p:spPr>
              <a:xfrm>
                <a:off x="3074029" y="1976298"/>
                <a:ext cx="325205" cy="0"/>
              </a:xfrm>
              <a:prstGeom prst="straightConnector1">
                <a:avLst/>
              </a:prstGeom>
              <a:ln w="28575">
                <a:solidFill>
                  <a:schemeClr val="accent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xmlns="" id="{CBA76B51-7116-834A-91B8-DA75AC3D77D7}"/>
                </a:ext>
              </a:extLst>
            </p:cNvPr>
            <p:cNvGrpSpPr/>
            <p:nvPr/>
          </p:nvGrpSpPr>
          <p:grpSpPr>
            <a:xfrm>
              <a:off x="5897815" y="1881047"/>
              <a:ext cx="393192" cy="514350"/>
              <a:chOff x="3068890" y="1719122"/>
              <a:chExt cx="393192" cy="514350"/>
            </a:xfrm>
          </p:grpSpPr>
          <p:sp>
            <p:nvSpPr>
              <p:cNvPr id="70" name="Oval 69">
                <a:extLst>
                  <a:ext uri="{FF2B5EF4-FFF2-40B4-BE49-F238E27FC236}">
                    <a16:creationId xmlns:a16="http://schemas.microsoft.com/office/drawing/2014/main" xmlns="" id="{DED15FC1-9A88-5545-AE33-95B1BFC6711D}"/>
                  </a:ext>
                </a:extLst>
              </p:cNvPr>
              <p:cNvSpPr/>
              <p:nvPr/>
            </p:nvSpPr>
            <p:spPr bwMode="gray">
              <a:xfrm>
                <a:off x="3068890"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71" name="Straight Arrow Connector 70">
                <a:extLst>
                  <a:ext uri="{FF2B5EF4-FFF2-40B4-BE49-F238E27FC236}">
                    <a16:creationId xmlns:a16="http://schemas.microsoft.com/office/drawing/2014/main" xmlns="" id="{4E82F767-6C3E-F74D-B8AF-B49428A01C22}"/>
                  </a:ext>
                </a:extLst>
              </p:cNvPr>
              <p:cNvCxnSpPr>
                <a:stCxn id="70" idx="2"/>
              </p:cNvCxnSpPr>
              <p:nvPr/>
            </p:nvCxnSpPr>
            <p:spPr>
              <a:xfrm>
                <a:off x="3068890"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a16="http://schemas.microsoft.com/office/drawing/2014/main" xmlns="" id="{F1E16A76-6030-064D-95CB-F52CC5EC55F2}"/>
                </a:ext>
              </a:extLst>
            </p:cNvPr>
            <p:cNvGrpSpPr/>
            <p:nvPr/>
          </p:nvGrpSpPr>
          <p:grpSpPr>
            <a:xfrm>
              <a:off x="8721601" y="1881047"/>
              <a:ext cx="393192" cy="514350"/>
              <a:chOff x="3082801" y="1719122"/>
              <a:chExt cx="393192" cy="514350"/>
            </a:xfrm>
          </p:grpSpPr>
          <p:sp>
            <p:nvSpPr>
              <p:cNvPr id="68" name="Oval 67">
                <a:extLst>
                  <a:ext uri="{FF2B5EF4-FFF2-40B4-BE49-F238E27FC236}">
                    <a16:creationId xmlns:a16="http://schemas.microsoft.com/office/drawing/2014/main" xmlns="" id="{5DFE7527-0560-8D4B-A162-72AE2D98936D}"/>
                  </a:ext>
                </a:extLst>
              </p:cNvPr>
              <p:cNvSpPr/>
              <p:nvPr/>
            </p:nvSpPr>
            <p:spPr bwMode="gray">
              <a:xfrm>
                <a:off x="3082801"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69" name="Straight Arrow Connector 68">
                <a:extLst>
                  <a:ext uri="{FF2B5EF4-FFF2-40B4-BE49-F238E27FC236}">
                    <a16:creationId xmlns:a16="http://schemas.microsoft.com/office/drawing/2014/main" xmlns="" id="{FC4B1F3C-4574-704D-BA5A-9E48F77D43B5}"/>
                  </a:ext>
                </a:extLst>
              </p:cNvPr>
              <p:cNvCxnSpPr>
                <a:stCxn id="68" idx="2"/>
              </p:cNvCxnSpPr>
              <p:nvPr/>
            </p:nvCxnSpPr>
            <p:spPr>
              <a:xfrm>
                <a:off x="3082801"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sp>
        <p:nvSpPr>
          <p:cNvPr id="3" name="Title 2">
            <a:extLst>
              <a:ext uri="{FF2B5EF4-FFF2-40B4-BE49-F238E27FC236}">
                <a16:creationId xmlns:a16="http://schemas.microsoft.com/office/drawing/2014/main" xmlns="" id="{0F0D1BEE-03AA-4C20-BDF8-7D303A1D15D9}"/>
              </a:ext>
            </a:extLst>
          </p:cNvPr>
          <p:cNvSpPr>
            <a:spLocks noGrp="1"/>
          </p:cNvSpPr>
          <p:nvPr>
            <p:ph type="title"/>
          </p:nvPr>
        </p:nvSpPr>
        <p:spPr/>
        <p:txBody>
          <a:bodyPr/>
          <a:lstStyle/>
          <a:p>
            <a:r>
              <a:rPr lang="en-US"/>
              <a:t>Driven by People</a:t>
            </a:r>
          </a:p>
        </p:txBody>
      </p:sp>
      <p:sp>
        <p:nvSpPr>
          <p:cNvPr id="6" name="TextBox 5">
            <a:extLst>
              <a:ext uri="{FF2B5EF4-FFF2-40B4-BE49-F238E27FC236}">
                <a16:creationId xmlns:a16="http://schemas.microsoft.com/office/drawing/2014/main" xmlns="" id="{2672D1ED-3B14-4219-AF6F-00C01191BEF5}"/>
              </a:ext>
            </a:extLst>
          </p:cNvPr>
          <p:cNvSpPr txBox="1"/>
          <p:nvPr/>
        </p:nvSpPr>
        <p:spPr>
          <a:xfrm>
            <a:off x="10915678" y="6337078"/>
            <a:ext cx="910558" cy="123079"/>
          </a:xfrm>
          <a:prstGeom prst="rect">
            <a:avLst/>
          </a:prstGeom>
          <a:noFill/>
        </p:spPr>
        <p:txBody>
          <a:bodyPr wrap="square" lIns="0" tIns="0" rIns="0" bIns="0" rtlCol="0">
            <a:spAutoFit/>
          </a:bodyPr>
          <a:lstStyle/>
          <a:p>
            <a:pPr defTabSz="1088449" fontAlgn="base">
              <a:spcBef>
                <a:spcPct val="50000"/>
              </a:spcBef>
              <a:spcAft>
                <a:spcPct val="0"/>
              </a:spcAft>
              <a:buClr>
                <a:srgbClr val="F0AB00"/>
              </a:buClr>
              <a:buSzPct val="80000"/>
              <a:defRPr/>
            </a:pPr>
            <a:r>
              <a:rPr lang="en-US" sz="800" kern="0">
                <a:solidFill>
                  <a:srgbClr val="000000"/>
                </a:solidFill>
                <a:ea typeface="Arial Unicode MS" pitchFamily="34" charset="-128"/>
                <a:cs typeface="Arial Unicode MS" pitchFamily="34" charset="-128"/>
              </a:rPr>
              <a:t>*German Language</a:t>
            </a:r>
          </a:p>
        </p:txBody>
      </p:sp>
      <p:grpSp>
        <p:nvGrpSpPr>
          <p:cNvPr id="17" name="Group 16">
            <a:extLst>
              <a:ext uri="{FF2B5EF4-FFF2-40B4-BE49-F238E27FC236}">
                <a16:creationId xmlns:a16="http://schemas.microsoft.com/office/drawing/2014/main" xmlns="" id="{20489249-7944-4132-95C9-CF36E01D1D10}"/>
              </a:ext>
            </a:extLst>
          </p:cNvPr>
          <p:cNvGrpSpPr/>
          <p:nvPr/>
        </p:nvGrpSpPr>
        <p:grpSpPr>
          <a:xfrm>
            <a:off x="4518643" y="1683642"/>
            <a:ext cx="1828320" cy="5183254"/>
            <a:chOff x="4641336" y="1683185"/>
            <a:chExt cx="1828796" cy="5184604"/>
          </a:xfrm>
        </p:grpSpPr>
        <p:sp>
          <p:nvSpPr>
            <p:cNvPr id="46" name="TextBox 45">
              <a:extLst>
                <a:ext uri="{FF2B5EF4-FFF2-40B4-BE49-F238E27FC236}">
                  <a16:creationId xmlns:a16="http://schemas.microsoft.com/office/drawing/2014/main" xmlns="" id="{42F42A6A-4B32-43F5-BF60-11BEE5B7B855}"/>
                </a:ext>
              </a:extLst>
            </p:cNvPr>
            <p:cNvSpPr txBox="1"/>
            <p:nvPr/>
          </p:nvSpPr>
          <p:spPr>
            <a:xfrm>
              <a:off x="4641336" y="2886175"/>
              <a:ext cx="1645920" cy="3981614"/>
            </a:xfrm>
            <a:prstGeom prst="rect">
              <a:avLst/>
            </a:prstGeom>
            <a:noFill/>
          </p:spPr>
          <p:txBody>
            <a:bodyPr wrap="square" lIns="0" tIns="0" rIns="0" bIns="0" rtlCol="0">
              <a:spAutoFit/>
            </a:bodyPr>
            <a:lstStyle/>
            <a:p>
              <a:pPr defTabSz="1088122" fontAlgn="base">
                <a:spcBef>
                  <a:spcPts val="1000"/>
                </a:spcBef>
                <a:spcAft>
                  <a:spcPct val="0"/>
                </a:spcAft>
                <a:buClr>
                  <a:srgbClr val="F0AB00"/>
                </a:buClr>
                <a:buSzPct val="80000"/>
                <a:defRPr/>
              </a:pPr>
              <a:r>
                <a:rPr lang="en-US" sz="1200" kern="0">
                  <a:solidFill>
                    <a:srgbClr val="4FB81C"/>
                  </a:solidFill>
                  <a:ea typeface="Arial Unicode MS" pitchFamily="34" charset="-128"/>
                  <a:cs typeface="Arial Unicode MS" pitchFamily="34" charset="-128"/>
                  <a:hlinkClick r:id="rId3"/>
                </a:rPr>
                <a:t>DRAFT: Social Video</a:t>
              </a:r>
              <a:endParaRPr lang="en-US" sz="1200" kern="0">
                <a:solidFill>
                  <a:srgbClr val="4FB81C"/>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ea typeface="Arial Unicode MS" pitchFamily="34" charset="-128"/>
                  <a:cs typeface="Arial Unicode MS" pitchFamily="34" charset="-128"/>
                  <a:hlinkClick r:id="rId4"/>
                </a:rPr>
                <a:t>Modern Tools Infographic</a:t>
              </a:r>
              <a:endParaRPr lang="en-US" sz="1200" kern="0">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endParaRPr>
            </a:p>
            <a:p>
              <a:pPr defTabSz="1088122" fontAlgn="base">
                <a:spcBef>
                  <a:spcPts val="1000"/>
                </a:spcBef>
                <a:spcAft>
                  <a:spcPct val="0"/>
                </a:spcAft>
                <a:buClr>
                  <a:srgbClr val="F0AB00"/>
                </a:buClr>
                <a:buSzPct val="80000"/>
                <a:defRPr/>
              </a:pPr>
              <a:r>
                <a:rPr lang="en-US" sz="1200" kern="0">
                  <a:solidFill>
                    <a:schemeClr val="accent3"/>
                  </a:solidFill>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rPr>
                <a:t>Intelligent </a:t>
              </a:r>
              <a:r>
                <a:rPr lang="en-US" sz="1200" kern="0">
                  <a:solidFill>
                    <a:schemeClr val="accent3"/>
                  </a:solidFill>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rPr>
                <a:t/>
              </a:r>
              <a:br>
                <a:rPr lang="en-US" sz="1200" kern="0">
                  <a:solidFill>
                    <a:schemeClr val="accent3"/>
                  </a:solidFill>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rPr>
              </a:br>
              <a:r>
                <a:rPr lang="en-US" sz="1200" kern="0">
                  <a:solidFill>
                    <a:schemeClr val="accent3"/>
                  </a:solidFill>
                  <a:ea typeface="Arial Unicode MS" pitchFamily="34" charset="-128"/>
                  <a:cs typeface="Arial Unicode MS" pitchFamily="34" charset="-128"/>
                  <a:hlinkClick r:id="" action="ppaction://noaction">
                    <a:extLst>
                      <a:ext uri="{A12FA001-AC4F-418D-AE19-62706E023703}">
                        <ahyp:hlinkClr xmlns:ahyp="http://schemas.microsoft.com/office/drawing/2018/hyperlinkcolor" xmlns="" val="tx"/>
                      </a:ext>
                    </a:extLst>
                  </a:hlinkClick>
                </a:rPr>
                <a:t>Spend Management Video</a:t>
              </a:r>
              <a:endParaRPr lang="en-US" sz="1200" kern="0">
                <a:solidFill>
                  <a:schemeClr val="accent3"/>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5"/>
                </a:rPr>
                <a:t>Infographic: Tech and Traveler Safety</a:t>
              </a:r>
              <a:endParaRPr lang="en-US" sz="1200" kern="0">
                <a:solidFill>
                  <a:srgbClr val="00000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6"/>
                </a:rPr>
                <a:t>Duty of Care Infographic</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7"/>
                </a:rPr>
                <a:t>War for Talent Whitepaper</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8"/>
                </a:rPr>
                <a:t>Happy Employee Happy Finance Infographic</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0" name="Picture 89">
              <a:extLst>
                <a:ext uri="{FF2B5EF4-FFF2-40B4-BE49-F238E27FC236}">
                  <a16:creationId xmlns:a16="http://schemas.microsoft.com/office/drawing/2014/main" xmlns="" id="{0F271CA0-3A57-4B9D-8282-3168B1D1B78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41336" y="1683185"/>
              <a:ext cx="1828796" cy="1097280"/>
            </a:xfrm>
            <a:prstGeom prst="roundRect">
              <a:avLst/>
            </a:prstGeom>
            <a:ln>
              <a:solidFill>
                <a:schemeClr val="bg2"/>
              </a:solidFill>
            </a:ln>
          </p:spPr>
        </p:pic>
      </p:grpSp>
      <p:grpSp>
        <p:nvGrpSpPr>
          <p:cNvPr id="16" name="Group 15">
            <a:extLst>
              <a:ext uri="{FF2B5EF4-FFF2-40B4-BE49-F238E27FC236}">
                <a16:creationId xmlns:a16="http://schemas.microsoft.com/office/drawing/2014/main" xmlns="" id="{D270B2D7-B390-4CE8-958E-96AE812FAE0D}"/>
              </a:ext>
            </a:extLst>
          </p:cNvPr>
          <p:cNvGrpSpPr/>
          <p:nvPr/>
        </p:nvGrpSpPr>
        <p:grpSpPr>
          <a:xfrm>
            <a:off x="6463306" y="1697356"/>
            <a:ext cx="1645491" cy="4287247"/>
            <a:chOff x="6633091" y="1696902"/>
            <a:chExt cx="1645920" cy="4288364"/>
          </a:xfrm>
        </p:grpSpPr>
        <p:sp>
          <p:nvSpPr>
            <p:cNvPr id="55" name="TextBox 54">
              <a:extLst>
                <a:ext uri="{FF2B5EF4-FFF2-40B4-BE49-F238E27FC236}">
                  <a16:creationId xmlns:a16="http://schemas.microsoft.com/office/drawing/2014/main" xmlns="" id="{678AE134-7394-430A-AF34-88296E928661}"/>
                </a:ext>
              </a:extLst>
            </p:cNvPr>
            <p:cNvSpPr txBox="1"/>
            <p:nvPr/>
          </p:nvSpPr>
          <p:spPr>
            <a:xfrm>
              <a:off x="6633091" y="2886175"/>
              <a:ext cx="1645920" cy="3099091"/>
            </a:xfrm>
            <a:prstGeom prst="rect">
              <a:avLst/>
            </a:prstGeom>
            <a:noFill/>
          </p:spPr>
          <p:txBody>
            <a:bodyPr wrap="square" lIns="0" tIns="0" rIns="0" bIns="0" rtlCol="0">
              <a:spAutoFit/>
            </a:bodyPr>
            <a:lstStyle/>
            <a:p>
              <a:pPr defTabSz="913304" fontAlgn="base">
                <a:spcBef>
                  <a:spcPts val="1200"/>
                </a:spcBef>
                <a:spcAft>
                  <a:spcPct val="0"/>
                </a:spcAft>
                <a:buClr>
                  <a:srgbClr val="F0AB00"/>
                </a:buClr>
                <a:buSzPct val="80000"/>
                <a:defRPr/>
              </a:pPr>
              <a:r>
                <a:rPr lang="en-US" sz="1200" u="sng">
                  <a:solidFill>
                    <a:srgbClr val="FF0000"/>
                  </a:solidFill>
                  <a:hlinkClick r:id="rId10"/>
                </a:rPr>
                <a:t>Draft: Customized Interactive </a:t>
              </a:r>
              <a:r>
                <a:rPr lang="en-US" sz="1200" u="sng">
                  <a:solidFill>
                    <a:srgbClr val="FF0000"/>
                  </a:solidFill>
                </a:rPr>
                <a:t/>
              </a:r>
              <a:br>
                <a:rPr lang="en-US" sz="1200" u="sng">
                  <a:solidFill>
                    <a:srgbClr val="FF0000"/>
                  </a:solidFill>
                </a:rPr>
              </a:br>
              <a:r>
                <a:rPr lang="en-US" sz="1200" u="sng">
                  <a:solidFill>
                    <a:srgbClr val="FF0000"/>
                  </a:solidFill>
                </a:rPr>
                <a:t/>
              </a:r>
              <a:br>
                <a:rPr lang="en-US" sz="1200" u="sng">
                  <a:solidFill>
                    <a:srgbClr val="FF0000"/>
                  </a:solidFill>
                </a:rPr>
              </a:br>
              <a:r>
                <a:rPr lang="en-US" sz="1200" kern="0">
                  <a:solidFill>
                    <a:srgbClr val="4FB81C"/>
                  </a:solidFill>
                  <a:ea typeface="Arial Unicode MS"/>
                  <a:cs typeface="Arial Unicode MS"/>
                  <a:hlinkClick r:id="rId11"/>
                </a:rPr>
                <a:t>Video: Freedom Effect</a:t>
              </a:r>
              <a:endParaRPr lang="en-US" sz="1200" kern="0">
                <a:solidFill>
                  <a:srgbClr val="4FB81C"/>
                </a:solidFill>
                <a:ea typeface="Arial Unicode MS"/>
                <a:cs typeface="Arial Unicode MS"/>
                <a:hlinkClick r:id="rId12" invalidUrl="https://sap.sharepoint.com/:v:/r/sites/105282/Audience Marketing/Targeted Audience Marketing/FY19 Targeted Audience Marketing Files/Top Accounts Strategy &amp; Program/Themed Content/Driven by People/2301_Concur_TAP_implementation_V9.mp4?csf=1&amp;e=fGe1Me"/>
              </a:endParaRPr>
            </a:p>
            <a:p>
              <a:pPr defTabSz="1088449"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13"/>
                </a:rPr>
                <a:t>Mobile Tip Sheet</a:t>
              </a:r>
              <a:endParaRPr lang="en-US" sz="1200" kern="0">
                <a:solidFill>
                  <a:srgbClr val="000000"/>
                </a:solidFill>
                <a:ea typeface="Arial Unicode MS" pitchFamily="34" charset="-128"/>
                <a:cs typeface="Arial Unicode MS" pitchFamily="34" charset="-128"/>
              </a:endParaRPr>
            </a:p>
            <a:p>
              <a:pPr defTabSz="1088449"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14"/>
                </a:rPr>
                <a:t>Info Brief: Connected Journey</a:t>
              </a:r>
              <a:endParaRPr lang="en-US" sz="1200" kern="0">
                <a:solidFill>
                  <a:srgbClr val="000000"/>
                </a:solidFill>
                <a:ea typeface="Arial Unicode MS" pitchFamily="34" charset="-128"/>
                <a:cs typeface="Arial Unicode MS" pitchFamily="34" charset="-128"/>
              </a:endParaRPr>
            </a:p>
            <a:p>
              <a:pPr defTabSz="1088449"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5"/>
                </a:rPr>
                <a:t>Intelligent </a:t>
              </a:r>
              <a:br>
                <a:rPr lang="en-US" sz="1200" kern="0">
                  <a:solidFill>
                    <a:srgbClr val="00B050"/>
                  </a:solidFill>
                  <a:ea typeface="Arial Unicode MS" pitchFamily="34" charset="-128"/>
                  <a:cs typeface="Arial Unicode MS" pitchFamily="34" charset="-128"/>
                  <a:hlinkClick r:id="rId15"/>
                </a:rPr>
              </a:br>
              <a:r>
                <a:rPr lang="en-US" sz="1200" kern="0">
                  <a:solidFill>
                    <a:srgbClr val="00B050"/>
                  </a:solidFill>
                  <a:ea typeface="Arial Unicode MS" pitchFamily="34" charset="-128"/>
                  <a:cs typeface="Arial Unicode MS" pitchFamily="34" charset="-128"/>
                  <a:hlinkClick r:id="rId15"/>
                </a:rPr>
                <a:t>Spend Management </a:t>
              </a:r>
              <a:br>
                <a:rPr lang="en-US" sz="1200" kern="0">
                  <a:solidFill>
                    <a:srgbClr val="00B050"/>
                  </a:solidFill>
                  <a:ea typeface="Arial Unicode MS" pitchFamily="34" charset="-128"/>
                  <a:cs typeface="Arial Unicode MS" pitchFamily="34" charset="-128"/>
                  <a:hlinkClick r:id="rId15"/>
                </a:rPr>
              </a:br>
              <a:r>
                <a:rPr lang="en-US" sz="1200" kern="0">
                  <a:solidFill>
                    <a:srgbClr val="00B050"/>
                  </a:solidFill>
                  <a:ea typeface="Arial Unicode MS" pitchFamily="34" charset="-128"/>
                  <a:cs typeface="Arial Unicode MS" pitchFamily="34" charset="-128"/>
                  <a:hlinkClick r:id="rId15"/>
                </a:rPr>
                <a:t>Whitepaper</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16"/>
                </a:rPr>
                <a:t>DE Version</a:t>
              </a:r>
              <a:r>
                <a:rPr lang="en-US" sz="1200" kern="0">
                  <a:solidFill>
                    <a:srgbClr val="000000"/>
                  </a:solidFill>
                  <a:ea typeface="Arial Unicode MS" pitchFamily="34" charset="-128"/>
                  <a:cs typeface="Arial Unicode MS" pitchFamily="34" charset="-128"/>
                </a:rPr>
                <a:t>*</a:t>
              </a:r>
            </a:p>
            <a:p>
              <a:pPr defTabSz="1088449" fontAlgn="base">
                <a:spcBef>
                  <a:spcPts val="1000"/>
                </a:spcBef>
                <a:spcAft>
                  <a:spcPct val="0"/>
                </a:spcAft>
                <a:buClr>
                  <a:srgbClr val="F0AB00"/>
                </a:buClr>
                <a:buSzPct val="80000"/>
                <a:defRPr/>
              </a:pPr>
              <a:r>
                <a:rPr lang="en-US" sz="1200" u="sng">
                  <a:hlinkClick r:id="rId17"/>
                </a:rPr>
                <a:t>IDC The Business Value of Intelligent Spend Management</a:t>
              </a:r>
              <a:endParaRPr lang="en-US" sz="1200" kern="0">
                <a:solidFill>
                  <a:srgbClr val="000000"/>
                </a:solidFill>
                <a:ea typeface="Arial Unicode MS" pitchFamily="34" charset="-128"/>
                <a:cs typeface="Arial Unicode MS" pitchFamily="34" charset="-128"/>
              </a:endParaRPr>
            </a:p>
          </p:txBody>
        </p:sp>
        <p:pic>
          <p:nvPicPr>
            <p:cNvPr id="92" name="Picture 91">
              <a:extLst>
                <a:ext uri="{FF2B5EF4-FFF2-40B4-BE49-F238E27FC236}">
                  <a16:creationId xmlns:a16="http://schemas.microsoft.com/office/drawing/2014/main" xmlns="" id="{9796DBA2-0F5B-4128-94BD-8B64C1F36B93}"/>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6633091" y="1696902"/>
              <a:ext cx="1645920" cy="1097280"/>
            </a:xfrm>
            <a:prstGeom prst="rect">
              <a:avLst/>
            </a:prstGeom>
            <a:ln>
              <a:solidFill>
                <a:schemeClr val="bg2"/>
              </a:solidFill>
            </a:ln>
          </p:spPr>
        </p:pic>
      </p:grpSp>
      <p:sp>
        <p:nvSpPr>
          <p:cNvPr id="57" name="TextBox 56">
            <a:extLst>
              <a:ext uri="{FF2B5EF4-FFF2-40B4-BE49-F238E27FC236}">
                <a16:creationId xmlns:a16="http://schemas.microsoft.com/office/drawing/2014/main" xmlns="" id="{4A2659F1-FE87-4CF9-B79A-D22E9D4D0FC6}"/>
              </a:ext>
            </a:extLst>
          </p:cNvPr>
          <p:cNvSpPr txBox="1"/>
          <p:nvPr/>
        </p:nvSpPr>
        <p:spPr>
          <a:xfrm>
            <a:off x="8160500" y="2882499"/>
            <a:ext cx="1645491" cy="184618"/>
          </a:xfrm>
          <a:prstGeom prst="rect">
            <a:avLst/>
          </a:prstGeom>
          <a:noFill/>
        </p:spPr>
        <p:txBody>
          <a:bodyPr wrap="square" lIns="0" tIns="0" rIns="0" bIns="0" rtlCol="0">
            <a:spAutoFit/>
          </a:bodyPr>
          <a:lstStyle/>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grpSp>
        <p:nvGrpSpPr>
          <p:cNvPr id="10" name="Group 9">
            <a:extLst>
              <a:ext uri="{FF2B5EF4-FFF2-40B4-BE49-F238E27FC236}">
                <a16:creationId xmlns:a16="http://schemas.microsoft.com/office/drawing/2014/main" xmlns="" id="{CA32668B-A96D-486D-92E7-FDE21BC4A6A1}"/>
              </a:ext>
            </a:extLst>
          </p:cNvPr>
          <p:cNvGrpSpPr/>
          <p:nvPr/>
        </p:nvGrpSpPr>
        <p:grpSpPr>
          <a:xfrm>
            <a:off x="10039690" y="1705670"/>
            <a:ext cx="1944841" cy="3463183"/>
            <a:chOff x="9972885" y="1705218"/>
            <a:chExt cx="1945348" cy="3464085"/>
          </a:xfrm>
        </p:grpSpPr>
        <p:sp>
          <p:nvSpPr>
            <p:cNvPr id="59" name="Rectangle 58">
              <a:extLst>
                <a:ext uri="{FF2B5EF4-FFF2-40B4-BE49-F238E27FC236}">
                  <a16:creationId xmlns:a16="http://schemas.microsoft.com/office/drawing/2014/main" xmlns="" id="{B8AEB562-E819-4C35-BD16-C7D07328F4A7}"/>
                </a:ext>
              </a:extLst>
            </p:cNvPr>
            <p:cNvSpPr/>
            <p:nvPr/>
          </p:nvSpPr>
          <p:spPr>
            <a:xfrm flipH="1">
              <a:off x="10026142" y="2866108"/>
              <a:ext cx="1645920" cy="2303195"/>
            </a:xfrm>
            <a:prstGeom prst="rect">
              <a:avLst/>
            </a:prstGeom>
          </p:spPr>
          <p:txBody>
            <a:bodyPr wrap="square" lIns="0" tIns="0" rIns="0" bIns="0">
              <a:spAutoFit/>
            </a:bodyPr>
            <a:lstStyle/>
            <a:p>
              <a:pPr defTabSz="1088122" fontAlgn="base">
                <a:spcBef>
                  <a:spcPts val="1000"/>
                </a:spcBef>
                <a:spcAft>
                  <a:spcPct val="0"/>
                </a:spcAft>
                <a:buClr>
                  <a:srgbClr val="F0AB00"/>
                </a:buClr>
                <a:buSzPct val="80000"/>
                <a:defRPr/>
              </a:pPr>
              <a:r>
                <a:rPr lang="en-US" sz="1200" kern="0">
                  <a:solidFill>
                    <a:srgbClr val="FF0000"/>
                  </a:solidFill>
                  <a:ea typeface="Arial Unicode MS"/>
                  <a:cs typeface="Arial Unicode MS"/>
                  <a:hlinkClick r:id="rId19"/>
                </a:rPr>
                <a:t>Cluster Sales Deck</a:t>
              </a:r>
              <a:endParaRPr lang="en-US" sz="1200" kern="0">
                <a:solidFill>
                  <a:srgbClr val="FF0000"/>
                </a:solidFill>
                <a:ea typeface="Arial Unicode MS"/>
                <a:cs typeface="Arial Unicode MS"/>
                <a:hlinkClick r:id="rId20" invalidUrl="https://sap.sharepoint.com/:p:/r/sites/105282/Audience Marketing/Targeted Audience Marketing/FY19 Targeted Audience Marketing Files/Top Accounts Strategy &amp; Program/Themed Content/Driven by People/Driven By People Slide Deck.pptx?d=w802b036d2a4246c0bc8d2e57b50385df&amp;csf=1&amp;e=BtDuWU"/>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1"/>
                </a:rPr>
                <a:t>Intelligent Spend </a:t>
              </a:r>
              <a:r>
                <a:rPr lang="en-US" sz="1200" kern="0" err="1">
                  <a:solidFill>
                    <a:srgbClr val="00B050"/>
                  </a:solidFill>
                  <a:ea typeface="Arial Unicode MS" pitchFamily="34" charset="-128"/>
                  <a:cs typeface="Arial Unicode MS" pitchFamily="34" charset="-128"/>
                  <a:hlinkClick r:id="rId21"/>
                </a:rPr>
                <a:t>Mgmt</a:t>
              </a:r>
              <a:r>
                <a:rPr lang="en-US" sz="1200" kern="0">
                  <a:solidFill>
                    <a:srgbClr val="00B050"/>
                  </a:solidFill>
                  <a:ea typeface="Arial Unicode MS" pitchFamily="34" charset="-128"/>
                  <a:cs typeface="Arial Unicode MS" pitchFamily="34" charset="-128"/>
                  <a:hlinkClick r:id="rId21"/>
                </a:rPr>
                <a:t> Sales Deck</a:t>
              </a:r>
              <a:endParaRPr lang="en-US" sz="1200" kern="0">
                <a:solidFill>
                  <a:srgbClr val="4FB81C"/>
                </a:solidFill>
                <a:ea typeface="Arial Unicode MS"/>
                <a:cs typeface="Arial Unicode MS"/>
                <a:hlinkClick r:id="rId22" invalidUrl="https://sap.sharepoint.com/:b:/r/sites/105282/Audience Marketing/Targeted Audience Marketing/FY19 Targeted Audience Marketing Files/Top Accounts Strategy &amp; Program/Themed Content/Driven by People/2301_Concur_TAP_Manifesto_v1.4_pages.pdf?csf=1&amp;e=wPyLt0"/>
              </a:endParaRPr>
            </a:p>
            <a:p>
              <a:pPr defTabSz="1088122" fontAlgn="base">
                <a:spcBef>
                  <a:spcPts val="10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23"/>
                </a:rPr>
                <a:t>Business Case Template</a:t>
              </a:r>
              <a:endParaRPr lang="en-US" sz="1200" kern="0">
                <a:solidFill>
                  <a:srgbClr val="4FB81C"/>
                </a:solidFill>
                <a:ea typeface="Arial Unicode MS"/>
                <a:cs typeface="Arial Unicode MS"/>
                <a:hlinkClick r:id="rId24" invalidUrl="https://sap.sharepoint.com/:b:/r/sites/105282/Audience Marketing/Targeted Audience Marketing/FY19 Targeted Audience Marketing Files/Top Accounts Strategy &amp; Program/Themed Content/Driven by People/2301_Concur_TAP_Manifesto_v1.4_pages.pdf?csf=1&amp;e=wPyLt0"/>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5"/>
                </a:rPr>
                <a:t>ISM Fact Sheet</a:t>
              </a:r>
              <a:endParaRPr lang="en-US" sz="1200" kern="0">
                <a:solidFill>
                  <a:srgbClr val="00B050"/>
                </a:solidFill>
                <a:ea typeface="Arial Unicode MS" pitchFamily="34" charset="-128"/>
                <a:cs typeface="Arial Unicode MS" pitchFamily="34" charset="-128"/>
              </a:endParaRPr>
            </a:p>
            <a:p>
              <a:pPr defTabSz="1087796"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6"/>
                </a:rPr>
                <a:t>Change Management Guide</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27"/>
                </a:rPr>
                <a:t>DE Version</a:t>
              </a:r>
              <a:r>
                <a:rPr lang="en-US" sz="1200" kern="0">
                  <a:solidFill>
                    <a:srgbClr val="000000"/>
                  </a:solidFill>
                  <a:ea typeface="Arial Unicode MS" pitchFamily="34" charset="-128"/>
                  <a:cs typeface="Arial Unicode MS" pitchFamily="34" charset="-128"/>
                </a:rPr>
                <a:t>*</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4" name="Picture 93">
              <a:extLst>
                <a:ext uri="{FF2B5EF4-FFF2-40B4-BE49-F238E27FC236}">
                  <a16:creationId xmlns:a16="http://schemas.microsoft.com/office/drawing/2014/main" xmlns="" id="{D195609E-8374-4DD7-BD1F-44FFD4D36BBE}"/>
                </a:ext>
              </a:extLst>
            </p:cNvPr>
            <p:cNvPicPr>
              <a:picLocks noChangeAspect="1"/>
            </p:cNvPicPr>
            <p:nvPr/>
          </p:nvPicPr>
          <p:blipFill rotWithShape="1">
            <a:blip r:embed="rId28" cstate="email">
              <a:extLst>
                <a:ext uri="{28A0092B-C50C-407E-A947-70E740481C1C}">
                  <a14:useLocalDpi xmlns:a14="http://schemas.microsoft.com/office/drawing/2010/main"/>
                </a:ext>
              </a:extLst>
            </a:blip>
            <a:srcRect/>
            <a:stretch/>
          </p:blipFill>
          <p:spPr>
            <a:xfrm>
              <a:off x="9972885" y="1705218"/>
              <a:ext cx="1945348" cy="1097280"/>
            </a:xfrm>
            <a:prstGeom prst="rect">
              <a:avLst/>
            </a:prstGeom>
            <a:ln>
              <a:solidFill>
                <a:schemeClr val="bg2"/>
              </a:solidFill>
            </a:ln>
          </p:spPr>
        </p:pic>
      </p:grpSp>
      <p:grpSp>
        <p:nvGrpSpPr>
          <p:cNvPr id="22" name="Group 21">
            <a:extLst>
              <a:ext uri="{FF2B5EF4-FFF2-40B4-BE49-F238E27FC236}">
                <a16:creationId xmlns:a16="http://schemas.microsoft.com/office/drawing/2014/main" xmlns="" id="{0F570AA0-E9A6-4023-BA81-371162A14238}"/>
              </a:ext>
            </a:extLst>
          </p:cNvPr>
          <p:cNvGrpSpPr/>
          <p:nvPr/>
        </p:nvGrpSpPr>
        <p:grpSpPr>
          <a:xfrm>
            <a:off x="2481001" y="1676782"/>
            <a:ext cx="1853730" cy="2873283"/>
            <a:chOff x="2388782" y="1676322"/>
            <a:chExt cx="1854213" cy="2874031"/>
          </a:xfrm>
        </p:grpSpPr>
        <p:sp>
          <p:nvSpPr>
            <p:cNvPr id="82" name="TextBox 81">
              <a:extLst>
                <a:ext uri="{FF2B5EF4-FFF2-40B4-BE49-F238E27FC236}">
                  <a16:creationId xmlns:a16="http://schemas.microsoft.com/office/drawing/2014/main" xmlns="" id="{E718BF43-357B-0547-B523-ACAC3BC80A55}"/>
                </a:ext>
              </a:extLst>
            </p:cNvPr>
            <p:cNvSpPr txBox="1"/>
            <p:nvPr/>
          </p:nvSpPr>
          <p:spPr>
            <a:xfrm>
              <a:off x="2388782" y="2872971"/>
              <a:ext cx="1645920" cy="1677382"/>
            </a:xfrm>
            <a:prstGeom prst="rect">
              <a:avLst/>
            </a:prstGeom>
            <a:noFill/>
          </p:spPr>
          <p:txBody>
            <a:bodyPr wrap="square" lIns="0" tIns="0" rIns="0" bIns="0" rtlCol="0">
              <a:spAutoFit/>
            </a:bodyPr>
            <a:lstStyle/>
            <a:p>
              <a:pPr defTabSz="1088122" fontAlgn="base">
                <a:spcBef>
                  <a:spcPts val="1000"/>
                </a:spcBef>
                <a:buClr>
                  <a:srgbClr val="F0AB00"/>
                </a:buClr>
                <a:buSzPct val="80000"/>
                <a:defRPr/>
              </a:pPr>
              <a:r>
                <a:rPr lang="en-US" sz="1200" kern="0">
                  <a:solidFill>
                    <a:srgbClr val="FF0000"/>
                  </a:solidFill>
                  <a:ea typeface="Arial Unicode MS" pitchFamily="34" charset="-128"/>
                  <a:cs typeface="Arial Unicode MS" pitchFamily="34" charset="-128"/>
                  <a:hlinkClick r:id="rId29"/>
                </a:rPr>
                <a:t>Blog posts</a:t>
              </a:r>
              <a:endParaRPr lang="en-US" sz="1200" kern="0">
                <a:solidFill>
                  <a:srgbClr val="FF000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0"/>
                </a:rPr>
                <a:t>Wall Street Journal</a:t>
              </a:r>
              <a:br>
                <a:rPr lang="en-US" sz="1200" kern="0">
                  <a:solidFill>
                    <a:srgbClr val="00B050"/>
                  </a:solidFill>
                  <a:ea typeface="Arial Unicode MS" pitchFamily="34" charset="-128"/>
                  <a:cs typeface="Arial Unicode MS" pitchFamily="34" charset="-128"/>
                  <a:hlinkClick r:id="rId30"/>
                </a:rPr>
              </a:br>
              <a:r>
                <a:rPr lang="en-US" sz="1200" kern="0">
                  <a:solidFill>
                    <a:srgbClr val="00B050"/>
                  </a:solidFill>
                  <a:ea typeface="Arial Unicode MS" pitchFamily="34" charset="-128"/>
                  <a:cs typeface="Arial Unicode MS" pitchFamily="34" charset="-128"/>
                  <a:hlinkClick r:id="rId30"/>
                </a:rPr>
                <a:t>Podcast: Traveler Safety</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1"/>
                </a:rPr>
                <a:t>Employee Experience Video</a:t>
              </a:r>
              <a:endParaRPr lang="en-US" sz="1200" kern="0">
                <a:solidFill>
                  <a:srgbClr val="00B050"/>
                </a:solidFill>
                <a:ea typeface="Arial Unicode MS" pitchFamily="34" charset="-128"/>
                <a:cs typeface="Arial Unicode MS" pitchFamily="34" charset="-128"/>
              </a:endParaRPr>
            </a:p>
            <a:p>
              <a:pPr defTabSz="1088122" fontAlgn="base">
                <a:spcBef>
                  <a:spcPts val="1000"/>
                </a:spcBef>
                <a:buClr>
                  <a:srgbClr val="F0AB00"/>
                </a:buClr>
                <a:buSzPct val="80000"/>
                <a:defRPr/>
              </a:pPr>
              <a:endParaRPr lang="en-US" sz="1200">
                <a:solidFill>
                  <a:srgbClr val="FF0000"/>
                </a:solidFill>
              </a:endParaRPr>
            </a:p>
          </p:txBody>
        </p:sp>
        <p:pic>
          <p:nvPicPr>
            <p:cNvPr id="21" name="Picture 20">
              <a:extLst>
                <a:ext uri="{FF2B5EF4-FFF2-40B4-BE49-F238E27FC236}">
                  <a16:creationId xmlns:a16="http://schemas.microsoft.com/office/drawing/2014/main" xmlns="" id="{C3D56607-E18F-447E-99E4-3AA59ACC78A9}"/>
                </a:ext>
              </a:extLst>
            </p:cNvPr>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2388782" y="1676322"/>
              <a:ext cx="1854213" cy="1097280"/>
            </a:xfrm>
            <a:prstGeom prst="roundRect">
              <a:avLst/>
            </a:prstGeom>
            <a:ln>
              <a:solidFill>
                <a:schemeClr val="tx1"/>
              </a:solidFill>
            </a:ln>
          </p:spPr>
        </p:pic>
      </p:grpSp>
      <p:grpSp>
        <p:nvGrpSpPr>
          <p:cNvPr id="9" name="Group 8">
            <a:extLst>
              <a:ext uri="{FF2B5EF4-FFF2-40B4-BE49-F238E27FC236}">
                <a16:creationId xmlns:a16="http://schemas.microsoft.com/office/drawing/2014/main" xmlns="" id="{49B0B685-DA64-41AE-98FC-A1F8969BF4F7}"/>
              </a:ext>
            </a:extLst>
          </p:cNvPr>
          <p:cNvGrpSpPr/>
          <p:nvPr/>
        </p:nvGrpSpPr>
        <p:grpSpPr>
          <a:xfrm>
            <a:off x="8248673" y="1705670"/>
            <a:ext cx="1621954" cy="2088323"/>
            <a:chOff x="8181404" y="1705218"/>
            <a:chExt cx="1622376" cy="2088867"/>
          </a:xfrm>
        </p:grpSpPr>
        <p:pic>
          <p:nvPicPr>
            <p:cNvPr id="91" name="Picture 90">
              <a:extLst>
                <a:ext uri="{FF2B5EF4-FFF2-40B4-BE49-F238E27FC236}">
                  <a16:creationId xmlns:a16="http://schemas.microsoft.com/office/drawing/2014/main" xmlns="" id="{F91A9A81-6FE1-4114-B8A2-DCC93F8387D6}"/>
                </a:ext>
              </a:extLst>
            </p:cNvPr>
            <p:cNvPicPr>
              <a:picLocks noChangeAspect="1"/>
            </p:cNvPicPr>
            <p:nvPr/>
          </p:nvPicPr>
          <p:blipFill rotWithShape="1">
            <a:blip r:embed="rId33" cstate="screen">
              <a:extLst>
                <a:ext uri="{28A0092B-C50C-407E-A947-70E740481C1C}">
                  <a14:useLocalDpi xmlns:a14="http://schemas.microsoft.com/office/drawing/2010/main"/>
                </a:ext>
              </a:extLst>
            </a:blip>
            <a:srcRect/>
            <a:stretch/>
          </p:blipFill>
          <p:spPr>
            <a:xfrm>
              <a:off x="8185506" y="1705218"/>
              <a:ext cx="1618274" cy="1097280"/>
            </a:xfrm>
            <a:prstGeom prst="rect">
              <a:avLst/>
            </a:prstGeom>
            <a:ln>
              <a:solidFill>
                <a:schemeClr val="bg2"/>
              </a:solidFill>
            </a:ln>
          </p:spPr>
        </p:pic>
        <p:sp>
          <p:nvSpPr>
            <p:cNvPr id="23" name="Rectangle 22">
              <a:extLst>
                <a:ext uri="{FF2B5EF4-FFF2-40B4-BE49-F238E27FC236}">
                  <a16:creationId xmlns:a16="http://schemas.microsoft.com/office/drawing/2014/main" xmlns="" id="{7299DFF1-C0DB-4A7D-A57C-DE162A02A9DA}"/>
                </a:ext>
              </a:extLst>
            </p:cNvPr>
            <p:cNvSpPr/>
            <p:nvPr/>
          </p:nvSpPr>
          <p:spPr>
            <a:xfrm>
              <a:off x="8181404" y="2834848"/>
              <a:ext cx="1595194" cy="959237"/>
            </a:xfrm>
            <a:prstGeom prst="rect">
              <a:avLst/>
            </a:prstGeom>
          </p:spPr>
          <p:txBody>
            <a:bodyPr wrap="square">
              <a:spAutoFit/>
            </a:bodyPr>
            <a:lstStyle/>
            <a:p>
              <a:pPr defTabSz="1088122" fontAlgn="base">
                <a:spcBef>
                  <a:spcPts val="1000"/>
                </a:spcBef>
                <a:spcAft>
                  <a:spcPct val="0"/>
                </a:spcAft>
                <a:buClr>
                  <a:srgbClr val="F0AB00"/>
                </a:buClr>
                <a:buSzPct val="80000"/>
                <a:defRPr/>
              </a:pPr>
              <a:r>
                <a:rPr lang="en-US" sz="1200" kern="0">
                  <a:solidFill>
                    <a:srgbClr val="4FB81C"/>
                  </a:solidFill>
                  <a:ea typeface="Arial Unicode MS"/>
                  <a:cs typeface="Arial Unicode MS"/>
                  <a:hlinkClick r:id="rId34"/>
                </a:rPr>
                <a:t>Cluster Manifesto</a:t>
              </a:r>
              <a:endParaRPr lang="en-US" sz="1200" kern="0">
                <a:solidFill>
                  <a:srgbClr val="4FB81C"/>
                </a:solidFill>
                <a:ea typeface="Arial Unicode MS"/>
                <a:cs typeface="Arial Unicode MS"/>
                <a:hlinkClick r:id="rId35" invalidUrl="https://sap.sharepoint.com/:b:/r/sites/105282/Audience Marketing/Targeted Audience Marketing/FY19 Targeted Audience Marketing Files/Top Accounts Strategy &amp; Program/Themed Content/Driven by People/2301_Concur_TAP_Manifesto_v1.4_pages.pdf?csf=1&amp;e=wPyLt0"/>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6"/>
                </a:rPr>
                <a:t>Why Your Employees Will Love SAP Concur</a:t>
              </a:r>
              <a:endParaRPr lang="en-US" sz="1200" kern="0">
                <a:solidFill>
                  <a:srgbClr val="00B050"/>
                </a:solidFill>
                <a:ea typeface="Arial Unicode MS" pitchFamily="34" charset="-128"/>
                <a:cs typeface="Arial Unicode MS" pitchFamily="34" charset="-128"/>
              </a:endParaRPr>
            </a:p>
          </p:txBody>
        </p:sp>
      </p:grpSp>
      <p:grpSp>
        <p:nvGrpSpPr>
          <p:cNvPr id="8" name="Group 7">
            <a:extLst>
              <a:ext uri="{FF2B5EF4-FFF2-40B4-BE49-F238E27FC236}">
                <a16:creationId xmlns:a16="http://schemas.microsoft.com/office/drawing/2014/main" xmlns="" id="{4A5D9A91-1075-4908-AD64-C35FD7609850}"/>
              </a:ext>
            </a:extLst>
          </p:cNvPr>
          <p:cNvGrpSpPr/>
          <p:nvPr/>
        </p:nvGrpSpPr>
        <p:grpSpPr>
          <a:xfrm>
            <a:off x="263316" y="1669219"/>
            <a:ext cx="2101345" cy="4778632"/>
            <a:chOff x="193964" y="1668759"/>
            <a:chExt cx="2101892" cy="4779877"/>
          </a:xfrm>
        </p:grpSpPr>
        <p:sp>
          <p:nvSpPr>
            <p:cNvPr id="84" name="TextBox 83">
              <a:extLst>
                <a:ext uri="{FF2B5EF4-FFF2-40B4-BE49-F238E27FC236}">
                  <a16:creationId xmlns:a16="http://schemas.microsoft.com/office/drawing/2014/main" xmlns="" id="{9258BDDB-8677-3E49-9651-087152EB6F2C}"/>
                </a:ext>
              </a:extLst>
            </p:cNvPr>
            <p:cNvSpPr txBox="1"/>
            <p:nvPr/>
          </p:nvSpPr>
          <p:spPr>
            <a:xfrm>
              <a:off x="516763" y="2893817"/>
              <a:ext cx="1645920" cy="3554819"/>
            </a:xfrm>
            <a:prstGeom prst="rect">
              <a:avLst/>
            </a:prstGeom>
            <a:noFill/>
          </p:spPr>
          <p:txBody>
            <a:bodyPr wrap="square" lIns="0" tIns="0" rIns="0" bIns="0" rtlCol="0">
              <a:spAutoFit/>
            </a:bodyPr>
            <a:lstStyle/>
            <a:p>
              <a:pPr defTabSz="1088122" fontAlgn="base">
                <a:spcBef>
                  <a:spcPts val="1000"/>
                </a:spcBef>
                <a:buClr>
                  <a:srgbClr val="F0AB00"/>
                </a:buClr>
                <a:buSzPct val="80000"/>
                <a:defRPr/>
              </a:pPr>
              <a:r>
                <a:rPr lang="en-US" sz="1200">
                  <a:solidFill>
                    <a:srgbClr val="00679E"/>
                  </a:solidFill>
                  <a:latin typeface="Arial" panose="020B0604020202020204" pitchFamily="34" charset="0"/>
                  <a:hlinkClick r:id="rId37" tooltip="AE Toolkit"/>
                </a:rPr>
                <a:t>AE Toolkit</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solidFill>
                    <a:srgbClr val="4FB81C"/>
                  </a:solidFill>
                  <a:ea typeface="Arial Unicode MS" pitchFamily="34" charset="-128"/>
                  <a:cs typeface="Arial Unicode MS" pitchFamily="34" charset="-128"/>
                  <a:hlinkClick r:id="rId38"/>
                </a:rPr>
                <a:t>Sales Playbook</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ea typeface="Arial Unicode MS" pitchFamily="34" charset="-128"/>
                  <a:cs typeface="Arial Unicode MS" pitchFamily="34" charset="-128"/>
                </a:rPr>
                <a:t>Demandbase insights</a:t>
              </a:r>
            </a:p>
            <a:p>
              <a:pPr defTabSz="1088122" fontAlgn="base">
                <a:spcBef>
                  <a:spcPts val="1000"/>
                </a:spcBef>
                <a:buClr>
                  <a:srgbClr val="F0AB00"/>
                </a:buClr>
                <a:buSzPct val="80000"/>
                <a:defRPr/>
              </a:pPr>
              <a:r>
                <a:rPr lang="en-US" sz="1200" kern="0">
                  <a:solidFill>
                    <a:srgbClr val="FF0000"/>
                  </a:solidFill>
                  <a:ea typeface="Arial Unicode MS" pitchFamily="34" charset="-128"/>
                  <a:cs typeface="Arial Unicode MS" pitchFamily="34" charset="-128"/>
                  <a:hlinkClick r:id="rId39"/>
                </a:rPr>
                <a:t>Copy Blocks</a:t>
              </a:r>
              <a:endParaRPr lang="en-US" sz="1200" kern="0">
                <a:solidFill>
                  <a:srgbClr val="FF0000"/>
                </a:solidFill>
                <a:ea typeface="Arial Unicode MS" pitchFamily="34" charset="-128"/>
                <a:cs typeface="Arial Unicode MS" pitchFamily="34" charset="-128"/>
              </a:endParaRPr>
            </a:p>
            <a:p>
              <a:pPr defTabSz="1088122">
                <a:spcBef>
                  <a:spcPts val="1000"/>
                </a:spcBef>
                <a:defRPr/>
              </a:pPr>
              <a:r>
                <a:rPr lang="en-US" sz="1200">
                  <a:solidFill>
                    <a:srgbClr val="00679E"/>
                  </a:solidFill>
                  <a:latin typeface="Arial" panose="020B0604020202020204" pitchFamily="34" charset="0"/>
                  <a:hlinkClick r:id="rId40" invalidUrl="https://dam.sap.com/a/mY8gvRm/SAP Concur Overview_for AEs.pdf" tooltip="Why SAP Concur T&amp;E Matters to AEs (1-pager)"/>
                </a:rPr>
                <a:t>Why SAP Concur T&amp;E Matters to AEs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41" tooltip="How to tell SAP Concur IE story to your CFOs"/>
                </a:rPr>
                <a:t>How to tell SAP Concur IE story to your CFOs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42" tooltip="How to tell SAP Concur IE story to your CIOs"/>
                </a:rPr>
                <a:t>How to tell SAP Concur IE story to your CIOs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43" invalidUrl="https://dam.sap.com/a/OAUJAK/INTERNAL-How to pitch TE _ Sales tips.pdf" tooltip="How to pitch T&amp;E"/>
                </a:rPr>
                <a:t>How to pitch T&amp;E</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44" tooltip="SAP Concur Fast Facts"/>
                </a:rPr>
                <a:t>SAP Concur Fast Facts</a:t>
              </a:r>
              <a:endParaRPr lang="en-US" sz="1200">
                <a:solidFill>
                  <a:srgbClr val="000000"/>
                </a:solidFill>
              </a:endParaRPr>
            </a:p>
            <a:p>
              <a:pPr defTabSz="1088122" fontAlgn="base">
                <a:spcBef>
                  <a:spcPts val="1000"/>
                </a:spcBef>
                <a:buClr>
                  <a:srgbClr val="F0AB00"/>
                </a:buClr>
                <a:buSzPct val="80000"/>
                <a:defRPr/>
              </a:pPr>
              <a:endParaRPr lang="en-US" sz="1200" kern="0">
                <a:solidFill>
                  <a:srgbClr val="FF0000"/>
                </a:solidFill>
                <a:ea typeface="Arial Unicode MS" pitchFamily="34" charset="-128"/>
                <a:cs typeface="Arial Unicode MS" pitchFamily="34" charset="-128"/>
              </a:endParaRPr>
            </a:p>
          </p:txBody>
        </p:sp>
        <p:pic>
          <p:nvPicPr>
            <p:cNvPr id="2" name="Picture 1">
              <a:extLst>
                <a:ext uri="{FF2B5EF4-FFF2-40B4-BE49-F238E27FC236}">
                  <a16:creationId xmlns:a16="http://schemas.microsoft.com/office/drawing/2014/main" xmlns="" id="{3E7898A6-9588-486E-A6AB-E13DEC2A8FA9}"/>
                </a:ext>
              </a:extLst>
            </p:cNvPr>
            <p:cNvPicPr>
              <a:picLocks noChangeAspect="1"/>
            </p:cNvPicPr>
            <p:nvPr/>
          </p:nvPicPr>
          <p:blipFill rotWithShape="1">
            <a:blip r:embed="rId45" cstate="screen">
              <a:extLst>
                <a:ext uri="{28A0092B-C50C-407E-A947-70E740481C1C}">
                  <a14:useLocalDpi xmlns:a14="http://schemas.microsoft.com/office/drawing/2010/main"/>
                </a:ext>
              </a:extLst>
            </a:blip>
            <a:srcRect r="-1"/>
            <a:stretch/>
          </p:blipFill>
          <p:spPr>
            <a:xfrm>
              <a:off x="193964" y="1668759"/>
              <a:ext cx="2101892" cy="1097280"/>
            </a:xfrm>
            <a:prstGeom prst="rect">
              <a:avLst/>
            </a:prstGeom>
            <a:ln>
              <a:solidFill>
                <a:schemeClr val="bg2"/>
              </a:solidFill>
            </a:ln>
          </p:spPr>
        </p:pic>
      </p:grpSp>
      <p:grpSp>
        <p:nvGrpSpPr>
          <p:cNvPr id="47" name="Group 46">
            <a:extLst>
              <a:ext uri="{FF2B5EF4-FFF2-40B4-BE49-F238E27FC236}">
                <a16:creationId xmlns:a16="http://schemas.microsoft.com/office/drawing/2014/main" xmlns="" id="{29181DE7-40CA-4A50-BACF-4A0D17CADBDB}"/>
              </a:ext>
            </a:extLst>
          </p:cNvPr>
          <p:cNvGrpSpPr/>
          <p:nvPr/>
        </p:nvGrpSpPr>
        <p:grpSpPr>
          <a:xfrm>
            <a:off x="10689980" y="-11071"/>
            <a:ext cx="1524285" cy="1510204"/>
            <a:chOff x="10688392" y="-11071"/>
            <a:chExt cx="1524285" cy="1510204"/>
          </a:xfrm>
        </p:grpSpPr>
        <p:sp>
          <p:nvSpPr>
            <p:cNvPr id="48" name="Right Triangle 47">
              <a:extLst>
                <a:ext uri="{FF2B5EF4-FFF2-40B4-BE49-F238E27FC236}">
                  <a16:creationId xmlns:a16="http://schemas.microsoft.com/office/drawing/2014/main" xmlns="" id="{7A2B2BEF-56BC-42D7-AFEE-DE86A7F4C040}"/>
                </a:ext>
              </a:extLst>
            </p:cNvPr>
            <p:cNvSpPr/>
            <p:nvPr/>
          </p:nvSpPr>
          <p:spPr bwMode="gray">
            <a:xfrm flipH="1" flipV="1">
              <a:off x="10688392" y="-11071"/>
              <a:ext cx="1524285" cy="1510204"/>
            </a:xfrm>
            <a:prstGeom prst="rtTriangle">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50" name="TextBox 49">
              <a:extLst>
                <a:ext uri="{FF2B5EF4-FFF2-40B4-BE49-F238E27FC236}">
                  <a16:creationId xmlns:a16="http://schemas.microsoft.com/office/drawing/2014/main" xmlns="" id="{AAFE6A74-B1B9-486D-B6CE-7864BBE7E0BC}"/>
                </a:ext>
              </a:extLst>
            </p:cNvPr>
            <p:cNvSpPr txBox="1"/>
            <p:nvPr/>
          </p:nvSpPr>
          <p:spPr>
            <a:xfrm>
              <a:off x="11072394" y="98621"/>
              <a:ext cx="1046297" cy="923330"/>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Access ABM Platform Assets Through</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hlinkClick r:id="rId46"/>
                </a:rPr>
                <a:t>JAM</a:t>
              </a:r>
              <a:r>
                <a:rPr lang="en-US" sz="1200" kern="0">
                  <a:ea typeface="Arial Unicode MS" pitchFamily="34" charset="-128"/>
                  <a:cs typeface="Arial Unicode MS" pitchFamily="34" charset="-128"/>
                </a:rPr>
                <a:t> </a:t>
              </a:r>
            </a:p>
          </p:txBody>
        </p:sp>
      </p:grpSp>
    </p:spTree>
    <p:extLst>
      <p:ext uri="{BB962C8B-B14F-4D97-AF65-F5344CB8AC3E}">
        <p14:creationId xmlns:p14="http://schemas.microsoft.com/office/powerpoint/2010/main" val="451377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F0D1BEE-03AA-4C20-BDF8-7D303A1D15D9}"/>
              </a:ext>
            </a:extLst>
          </p:cNvPr>
          <p:cNvSpPr>
            <a:spLocks noGrp="1"/>
          </p:cNvSpPr>
          <p:nvPr>
            <p:ph type="title"/>
          </p:nvPr>
        </p:nvSpPr>
        <p:spPr/>
        <p:txBody>
          <a:bodyPr/>
          <a:lstStyle/>
          <a:p>
            <a:r>
              <a:rPr lang="en-US"/>
              <a:t>Global &amp; High Growth</a:t>
            </a:r>
          </a:p>
        </p:txBody>
      </p:sp>
      <p:grpSp>
        <p:nvGrpSpPr>
          <p:cNvPr id="44" name="Group 43">
            <a:extLst>
              <a:ext uri="{FF2B5EF4-FFF2-40B4-BE49-F238E27FC236}">
                <a16:creationId xmlns:a16="http://schemas.microsoft.com/office/drawing/2014/main" xmlns="" id="{310248E0-3A90-7642-81E8-0A50D5308BDA}"/>
              </a:ext>
            </a:extLst>
          </p:cNvPr>
          <p:cNvGrpSpPr/>
          <p:nvPr/>
        </p:nvGrpSpPr>
        <p:grpSpPr>
          <a:xfrm>
            <a:off x="383353" y="1029522"/>
            <a:ext cx="11474676" cy="532793"/>
            <a:chOff x="509193" y="1781860"/>
            <a:chExt cx="11170437" cy="690703"/>
          </a:xfrm>
        </p:grpSpPr>
        <p:sp>
          <p:nvSpPr>
            <p:cNvPr id="45" name="TextBox 44">
              <a:extLst>
                <a:ext uri="{FF2B5EF4-FFF2-40B4-BE49-F238E27FC236}">
                  <a16:creationId xmlns:a16="http://schemas.microsoft.com/office/drawing/2014/main" xmlns="" id="{FA2A7C2A-FD59-D64F-AB8F-23DE330C5446}"/>
                </a:ext>
              </a:extLst>
            </p:cNvPr>
            <p:cNvSpPr txBox="1"/>
            <p:nvPr/>
          </p:nvSpPr>
          <p:spPr>
            <a:xfrm>
              <a:off x="509193" y="1781860"/>
              <a:ext cx="2721605" cy="690703"/>
            </a:xfrm>
            <a:prstGeom prst="rect">
              <a:avLst/>
            </a:prstGeom>
            <a:solidFill>
              <a:schemeClr val="accent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Internal </a:t>
              </a:r>
            </a:p>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Education</a:t>
              </a:r>
            </a:p>
          </p:txBody>
        </p:sp>
        <p:sp>
          <p:nvSpPr>
            <p:cNvPr id="46" name="TextBox 45">
              <a:extLst>
                <a:ext uri="{FF2B5EF4-FFF2-40B4-BE49-F238E27FC236}">
                  <a16:creationId xmlns:a16="http://schemas.microsoft.com/office/drawing/2014/main" xmlns="" id="{19F1C03B-E789-9E43-9303-0F22718E1A72}"/>
                </a:ext>
              </a:extLst>
            </p:cNvPr>
            <p:cNvSpPr txBox="1"/>
            <p:nvPr/>
          </p:nvSpPr>
          <p:spPr>
            <a:xfrm>
              <a:off x="3325470"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Demand </a:t>
              </a:r>
            </a:p>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Awareness</a:t>
              </a:r>
            </a:p>
          </p:txBody>
        </p:sp>
        <p:sp>
          <p:nvSpPr>
            <p:cNvPr id="47" name="TextBox 46">
              <a:extLst>
                <a:ext uri="{FF2B5EF4-FFF2-40B4-BE49-F238E27FC236}">
                  <a16:creationId xmlns:a16="http://schemas.microsoft.com/office/drawing/2014/main" xmlns="" id="{0DA40E46-85D2-784E-8744-056EB7CE3EAA}"/>
                </a:ext>
              </a:extLst>
            </p:cNvPr>
            <p:cNvSpPr txBox="1"/>
            <p:nvPr/>
          </p:nvSpPr>
          <p:spPr>
            <a:xfrm>
              <a:off x="6141747"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Buyer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Self Education</a:t>
              </a:r>
            </a:p>
          </p:txBody>
        </p:sp>
        <p:sp>
          <p:nvSpPr>
            <p:cNvPr id="48" name="TextBox 47">
              <a:extLst>
                <a:ext uri="{FF2B5EF4-FFF2-40B4-BE49-F238E27FC236}">
                  <a16:creationId xmlns:a16="http://schemas.microsoft.com/office/drawing/2014/main" xmlns="" id="{205A6900-CA9A-FE43-9C71-2EC8F2EB5E70}"/>
                </a:ext>
              </a:extLst>
            </p:cNvPr>
            <p:cNvSpPr txBox="1"/>
            <p:nvPr/>
          </p:nvSpPr>
          <p:spPr>
            <a:xfrm>
              <a:off x="8958025"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Pre-Sales and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Sales Engagement</a:t>
              </a:r>
            </a:p>
          </p:txBody>
        </p:sp>
        <p:grpSp>
          <p:nvGrpSpPr>
            <p:cNvPr id="49" name="Group 48">
              <a:extLst>
                <a:ext uri="{FF2B5EF4-FFF2-40B4-BE49-F238E27FC236}">
                  <a16:creationId xmlns:a16="http://schemas.microsoft.com/office/drawing/2014/main" xmlns="" id="{565C5728-677F-F04E-88FC-FD859B37F248}"/>
                </a:ext>
              </a:extLst>
            </p:cNvPr>
            <p:cNvGrpSpPr/>
            <p:nvPr/>
          </p:nvGrpSpPr>
          <p:grpSpPr>
            <a:xfrm>
              <a:off x="3074029" y="1881047"/>
              <a:ext cx="393192" cy="514350"/>
              <a:chOff x="3074029" y="1719122"/>
              <a:chExt cx="393192" cy="514350"/>
            </a:xfrm>
          </p:grpSpPr>
          <p:sp>
            <p:nvSpPr>
              <p:cNvPr id="61" name="Oval 60">
                <a:extLst>
                  <a:ext uri="{FF2B5EF4-FFF2-40B4-BE49-F238E27FC236}">
                    <a16:creationId xmlns:a16="http://schemas.microsoft.com/office/drawing/2014/main" xmlns="" id="{1DDA64D4-26D5-774E-AAD2-0D0A45EC5913}"/>
                  </a:ext>
                </a:extLst>
              </p:cNvPr>
              <p:cNvSpPr/>
              <p:nvPr/>
            </p:nvSpPr>
            <p:spPr bwMode="gray">
              <a:xfrm>
                <a:off x="3074029" y="1719122"/>
                <a:ext cx="393192" cy="514350"/>
              </a:xfrm>
              <a:prstGeom prst="ellipse">
                <a:avLst/>
              </a:prstGeom>
              <a:solidFill>
                <a:schemeClr val="bg1"/>
              </a:solidFill>
              <a:ln w="25400" algn="ctr">
                <a:solidFill>
                  <a:schemeClr val="accent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62" name="Straight Arrow Connector 61">
                <a:extLst>
                  <a:ext uri="{FF2B5EF4-FFF2-40B4-BE49-F238E27FC236}">
                    <a16:creationId xmlns:a16="http://schemas.microsoft.com/office/drawing/2014/main" xmlns="" id="{90CB238B-33E2-9C4C-9AF5-FAA0225C3AAD}"/>
                  </a:ext>
                </a:extLst>
              </p:cNvPr>
              <p:cNvCxnSpPr>
                <a:stCxn id="61" idx="2"/>
              </p:cNvCxnSpPr>
              <p:nvPr/>
            </p:nvCxnSpPr>
            <p:spPr>
              <a:xfrm>
                <a:off x="3074029" y="1976298"/>
                <a:ext cx="325205" cy="0"/>
              </a:xfrm>
              <a:prstGeom prst="straightConnector1">
                <a:avLst/>
              </a:prstGeom>
              <a:ln w="28575">
                <a:solidFill>
                  <a:schemeClr val="accent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xmlns="" id="{631D5367-8F3D-BB4F-B5E4-502143FD4DE8}"/>
                </a:ext>
              </a:extLst>
            </p:cNvPr>
            <p:cNvGrpSpPr/>
            <p:nvPr/>
          </p:nvGrpSpPr>
          <p:grpSpPr>
            <a:xfrm>
              <a:off x="5897815" y="1881047"/>
              <a:ext cx="393192" cy="514350"/>
              <a:chOff x="3068890" y="1719122"/>
              <a:chExt cx="393192" cy="514350"/>
            </a:xfrm>
          </p:grpSpPr>
          <p:sp>
            <p:nvSpPr>
              <p:cNvPr id="59" name="Oval 58">
                <a:extLst>
                  <a:ext uri="{FF2B5EF4-FFF2-40B4-BE49-F238E27FC236}">
                    <a16:creationId xmlns:a16="http://schemas.microsoft.com/office/drawing/2014/main" xmlns="" id="{4A5159C8-2FE6-544C-9A41-4DF25232DF24}"/>
                  </a:ext>
                </a:extLst>
              </p:cNvPr>
              <p:cNvSpPr/>
              <p:nvPr/>
            </p:nvSpPr>
            <p:spPr bwMode="gray">
              <a:xfrm>
                <a:off x="3068890"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60" name="Straight Arrow Connector 59">
                <a:extLst>
                  <a:ext uri="{FF2B5EF4-FFF2-40B4-BE49-F238E27FC236}">
                    <a16:creationId xmlns:a16="http://schemas.microsoft.com/office/drawing/2014/main" xmlns="" id="{04B832C1-DBDA-7D40-B4C0-49279F5ECF91}"/>
                  </a:ext>
                </a:extLst>
              </p:cNvPr>
              <p:cNvCxnSpPr>
                <a:stCxn id="59" idx="2"/>
              </p:cNvCxnSpPr>
              <p:nvPr/>
            </p:nvCxnSpPr>
            <p:spPr>
              <a:xfrm>
                <a:off x="3068890"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xmlns="" id="{54B10B7F-AF31-0A4A-80EE-B922603CF01D}"/>
                </a:ext>
              </a:extLst>
            </p:cNvPr>
            <p:cNvGrpSpPr/>
            <p:nvPr/>
          </p:nvGrpSpPr>
          <p:grpSpPr>
            <a:xfrm>
              <a:off x="8721601" y="1881047"/>
              <a:ext cx="393192" cy="514350"/>
              <a:chOff x="3082801" y="1719122"/>
              <a:chExt cx="393192" cy="514350"/>
            </a:xfrm>
          </p:grpSpPr>
          <p:sp>
            <p:nvSpPr>
              <p:cNvPr id="57" name="Oval 56">
                <a:extLst>
                  <a:ext uri="{FF2B5EF4-FFF2-40B4-BE49-F238E27FC236}">
                    <a16:creationId xmlns:a16="http://schemas.microsoft.com/office/drawing/2014/main" xmlns="" id="{60974D5C-C48D-6A44-A8F0-4AAEDFB85010}"/>
                  </a:ext>
                </a:extLst>
              </p:cNvPr>
              <p:cNvSpPr/>
              <p:nvPr/>
            </p:nvSpPr>
            <p:spPr bwMode="gray">
              <a:xfrm>
                <a:off x="3082801"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err="1">
                  <a:solidFill>
                    <a:srgbClr val="000000"/>
                  </a:solidFill>
                  <a:ea typeface="Arial Unicode MS" pitchFamily="34" charset="-128"/>
                  <a:cs typeface="Arial Unicode MS" pitchFamily="34" charset="-128"/>
                </a:endParaRPr>
              </a:p>
            </p:txBody>
          </p:sp>
          <p:cxnSp>
            <p:nvCxnSpPr>
              <p:cNvPr id="58" name="Straight Arrow Connector 57">
                <a:extLst>
                  <a:ext uri="{FF2B5EF4-FFF2-40B4-BE49-F238E27FC236}">
                    <a16:creationId xmlns:a16="http://schemas.microsoft.com/office/drawing/2014/main" xmlns="" id="{A2E24AA5-00CB-8E40-B569-B17F54E5F62D}"/>
                  </a:ext>
                </a:extLst>
              </p:cNvPr>
              <p:cNvCxnSpPr>
                <a:stCxn id="57" idx="2"/>
              </p:cNvCxnSpPr>
              <p:nvPr/>
            </p:nvCxnSpPr>
            <p:spPr>
              <a:xfrm>
                <a:off x="3082801"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sp>
        <p:nvSpPr>
          <p:cNvPr id="2" name="Rectangle 1">
            <a:extLst>
              <a:ext uri="{FF2B5EF4-FFF2-40B4-BE49-F238E27FC236}">
                <a16:creationId xmlns:a16="http://schemas.microsoft.com/office/drawing/2014/main" xmlns="" id="{647A6B27-C0A1-4216-9B63-02C6A1375382}"/>
              </a:ext>
            </a:extLst>
          </p:cNvPr>
          <p:cNvSpPr/>
          <p:nvPr/>
        </p:nvSpPr>
        <p:spPr>
          <a:xfrm>
            <a:off x="5976464" y="3244430"/>
            <a:ext cx="251860" cy="415154"/>
          </a:xfrm>
          <a:prstGeom prst="rect">
            <a:avLst/>
          </a:prstGeom>
        </p:spPr>
        <p:txBody>
          <a:bodyPr wrap="none">
            <a:spAutoFit/>
          </a:bodyPr>
          <a:lstStyle/>
          <a:p>
            <a:pPr defTabSz="1088449">
              <a:defRPr/>
            </a:pPr>
            <a:r>
              <a:rPr lang="en-US" sz="2098">
                <a:solidFill>
                  <a:srgbClr val="000000"/>
                </a:solidFill>
                <a:latin typeface="Times New Roman" panose="02020603050405020304" pitchFamily="18" charset="0"/>
              </a:rPr>
              <a:t> </a:t>
            </a:r>
            <a:endParaRPr lang="en-US" sz="2098">
              <a:solidFill>
                <a:srgbClr val="000000"/>
              </a:solidFill>
            </a:endParaRPr>
          </a:p>
        </p:txBody>
      </p:sp>
      <p:sp>
        <p:nvSpPr>
          <p:cNvPr id="69" name="TextBox 68">
            <a:extLst>
              <a:ext uri="{FF2B5EF4-FFF2-40B4-BE49-F238E27FC236}">
                <a16:creationId xmlns:a16="http://schemas.microsoft.com/office/drawing/2014/main" xmlns="" id="{810EFEB0-03DB-4054-9E11-5B2C4C45A026}"/>
              </a:ext>
            </a:extLst>
          </p:cNvPr>
          <p:cNvSpPr txBox="1"/>
          <p:nvPr/>
        </p:nvSpPr>
        <p:spPr>
          <a:xfrm>
            <a:off x="10874711" y="6342025"/>
            <a:ext cx="910558" cy="123079"/>
          </a:xfrm>
          <a:prstGeom prst="rect">
            <a:avLst/>
          </a:prstGeom>
          <a:noFill/>
        </p:spPr>
        <p:txBody>
          <a:bodyPr wrap="square" lIns="0" tIns="0" rIns="0" bIns="0" rtlCol="0">
            <a:spAutoFit/>
          </a:bodyPr>
          <a:lstStyle/>
          <a:p>
            <a:pPr defTabSz="1088449" fontAlgn="base">
              <a:spcBef>
                <a:spcPct val="50000"/>
              </a:spcBef>
              <a:spcAft>
                <a:spcPct val="0"/>
              </a:spcAft>
              <a:buClr>
                <a:srgbClr val="F0AB00"/>
              </a:buClr>
              <a:buSzPct val="80000"/>
              <a:defRPr/>
            </a:pPr>
            <a:r>
              <a:rPr lang="en-US" sz="800" kern="0">
                <a:solidFill>
                  <a:srgbClr val="000000"/>
                </a:solidFill>
                <a:ea typeface="Arial Unicode MS" pitchFamily="34" charset="-128"/>
                <a:cs typeface="Arial Unicode MS" pitchFamily="34" charset="-128"/>
              </a:rPr>
              <a:t>*German Language</a:t>
            </a:r>
          </a:p>
        </p:txBody>
      </p:sp>
      <p:grpSp>
        <p:nvGrpSpPr>
          <p:cNvPr id="9" name="Group 8">
            <a:extLst>
              <a:ext uri="{FF2B5EF4-FFF2-40B4-BE49-F238E27FC236}">
                <a16:creationId xmlns:a16="http://schemas.microsoft.com/office/drawing/2014/main" xmlns="" id="{A8DCE0D1-DC86-4D94-B8CA-CF113FEFE95C}"/>
              </a:ext>
            </a:extLst>
          </p:cNvPr>
          <p:cNvGrpSpPr/>
          <p:nvPr/>
        </p:nvGrpSpPr>
        <p:grpSpPr>
          <a:xfrm>
            <a:off x="4514566" y="1626596"/>
            <a:ext cx="1707693" cy="4222901"/>
            <a:chOff x="4222312" y="1626123"/>
            <a:chExt cx="1708138" cy="4224001"/>
          </a:xfrm>
        </p:grpSpPr>
        <p:sp>
          <p:nvSpPr>
            <p:cNvPr id="65" name="TextBox 64">
              <a:extLst>
                <a:ext uri="{FF2B5EF4-FFF2-40B4-BE49-F238E27FC236}">
                  <a16:creationId xmlns:a16="http://schemas.microsoft.com/office/drawing/2014/main" xmlns="" id="{1C4A4C27-807F-486B-A231-E9D162BC9209}"/>
                </a:ext>
              </a:extLst>
            </p:cNvPr>
            <p:cNvSpPr txBox="1"/>
            <p:nvPr/>
          </p:nvSpPr>
          <p:spPr>
            <a:xfrm>
              <a:off x="4222312" y="2808266"/>
              <a:ext cx="1554480" cy="3041858"/>
            </a:xfrm>
            <a:prstGeom prst="rect">
              <a:avLst/>
            </a:prstGeom>
            <a:noFill/>
          </p:spPr>
          <p:txBody>
            <a:bodyPr wrap="square" lIns="0" tIns="0" rIns="0" bIns="0" rtlCol="0" anchor="t">
              <a:spAutoFit/>
            </a:bodyPr>
            <a:lstStyle/>
            <a:p>
              <a:pPr defTabSz="1088122" fontAlgn="base">
                <a:spcBef>
                  <a:spcPts val="1000"/>
                </a:spcBef>
                <a:spcAft>
                  <a:spcPct val="0"/>
                </a:spcAft>
                <a:buClr>
                  <a:srgbClr val="F0AB00"/>
                </a:buClr>
                <a:buSzPct val="80000"/>
                <a:defRPr/>
              </a:pPr>
              <a:r>
                <a:rPr lang="en-US" sz="1200" kern="0">
                  <a:solidFill>
                    <a:srgbClr val="4FB81C"/>
                  </a:solidFill>
                  <a:ea typeface="Arial Unicode MS" pitchFamily="34" charset="-128"/>
                  <a:cs typeface="Arial Unicode MS" pitchFamily="34" charset="-128"/>
                  <a:hlinkClick r:id="rId3"/>
                </a:rPr>
                <a:t>Growth Digital Poster</a:t>
              </a:r>
              <a:endParaRPr lang="en-US" sz="1200" kern="0">
                <a:solidFill>
                  <a:srgbClr val="4FB81C"/>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FF0000"/>
                  </a:solidFill>
                  <a:ea typeface="Arial Unicode MS" pitchFamily="34" charset="-128"/>
                  <a:cs typeface="Arial Unicode MS" pitchFamily="34" charset="-128"/>
                  <a:hlinkClick r:id="rId4"/>
                </a:rPr>
                <a:t>Growth Checklist</a:t>
              </a:r>
              <a:endParaRPr lang="en-US" sz="1200" kern="0">
                <a:solidFill>
                  <a:srgbClr val="00B050"/>
                </a:solidFill>
                <a:ea typeface="Arial Unicode MS"/>
                <a:cs typeface="Arial Unicode MS"/>
                <a:hlinkClick r:id="" action="ppaction://noaction"/>
              </a:endParaRPr>
            </a:p>
            <a:p>
              <a:pPr defTabSz="1088122" fontAlgn="base">
                <a:spcBef>
                  <a:spcPts val="1000"/>
                </a:spcBef>
                <a:spcAft>
                  <a:spcPct val="0"/>
                </a:spcAft>
                <a:buClr>
                  <a:srgbClr val="F0AB00"/>
                </a:buClr>
                <a:buSzPct val="80000"/>
                <a:defRPr/>
              </a:pPr>
              <a:r>
                <a:rPr lang="en-US" sz="1200" kern="0">
                  <a:solidFill>
                    <a:srgbClr val="00B050"/>
                  </a:solidFill>
                  <a:ea typeface="Arial Unicode MS"/>
                  <a:cs typeface="Arial Unicode MS"/>
                  <a:hlinkClick r:id="" action="ppaction://noaction"/>
                </a:rPr>
                <a:t>Intelligent </a:t>
              </a:r>
              <a:r>
                <a:rPr lang="en-US" sz="1200" kern="0">
                  <a:solidFill>
                    <a:srgbClr val="000000"/>
                  </a:solidFill>
                  <a:ea typeface="Arial Unicode MS" pitchFamily="34" charset="-128"/>
                  <a:cs typeface="Arial Unicode MS" pitchFamily="34" charset="-128"/>
                  <a:hlinkClick r:id="rId5"/>
                </a:rPr>
                <a:t/>
              </a:r>
              <a:br>
                <a:rPr lang="en-US" sz="1200" kern="0">
                  <a:solidFill>
                    <a:srgbClr val="000000"/>
                  </a:solidFill>
                  <a:ea typeface="Arial Unicode MS" pitchFamily="34" charset="-128"/>
                  <a:cs typeface="Arial Unicode MS" pitchFamily="34" charset="-128"/>
                  <a:hlinkClick r:id="rId5"/>
                </a:rPr>
              </a:br>
              <a:r>
                <a:rPr lang="en-US" sz="1200" kern="0">
                  <a:solidFill>
                    <a:srgbClr val="00B050"/>
                  </a:solidFill>
                  <a:ea typeface="Arial Unicode MS"/>
                  <a:cs typeface="Arial Unicode MS"/>
                  <a:hlinkClick r:id="rId5"/>
                </a:rPr>
                <a:t>Spend Management Video</a:t>
              </a:r>
              <a:endParaRPr lang="en-US" sz="1200" kern="0">
                <a:solidFill>
                  <a:srgbClr val="00B050"/>
                </a:solidFill>
                <a:ea typeface="Arial Unicode MS"/>
                <a:cs typeface="Arial Unicode MS"/>
              </a:endParaRPr>
            </a:p>
            <a:p>
              <a:pPr defTabSz="1087796" fontAlgn="base">
                <a:spcBef>
                  <a:spcPts val="1000"/>
                </a:spcBef>
                <a:spcAft>
                  <a:spcPct val="0"/>
                </a:spcAft>
                <a:buClr>
                  <a:srgbClr val="F0AB00"/>
                </a:buClr>
                <a:buSzPct val="80000"/>
                <a:defRPr/>
              </a:pPr>
              <a:r>
                <a:rPr lang="en-US" sz="1200" u="sng">
                  <a:solidFill>
                    <a:srgbClr val="000000"/>
                  </a:solidFill>
                  <a:hlinkClick r:id="rId6"/>
                </a:rPr>
                <a:t>Global Expansion Best Practices</a:t>
              </a:r>
              <a:r>
                <a:rPr lang="en-US" sz="1200" u="sng">
                  <a:solidFill>
                    <a:srgbClr val="000000"/>
                  </a:solidFill>
                  <a:cs typeface="Arial"/>
                </a:rPr>
                <a:t/>
              </a:r>
              <a:br>
                <a:rPr lang="en-US" sz="1200" u="sng">
                  <a:solidFill>
                    <a:srgbClr val="000000"/>
                  </a:solidFill>
                  <a:cs typeface="Arial"/>
                </a:rPr>
              </a:br>
              <a:r>
                <a:rPr lang="en-US" sz="1200" u="sng">
                  <a:solidFill>
                    <a:srgbClr val="000000"/>
                  </a:solidFill>
                  <a:cs typeface="Arial"/>
                </a:rPr>
                <a:t/>
              </a:r>
              <a:br>
                <a:rPr lang="en-US" sz="1200" u="sng">
                  <a:solidFill>
                    <a:srgbClr val="000000"/>
                  </a:solidFill>
                  <a:cs typeface="Arial"/>
                </a:rPr>
              </a:br>
              <a:r>
                <a:rPr lang="en-US" sz="1200">
                  <a:solidFill>
                    <a:srgbClr val="000000"/>
                  </a:solidFill>
                  <a:hlinkClick r:id="rId7"/>
                </a:rPr>
                <a:t>Ecosystem Video: Global Solutions Local Feel.</a:t>
              </a:r>
              <a:endParaRPr lang="en-US" sz="1200" u="sng">
                <a:solidFill>
                  <a:srgbClr val="000000"/>
                </a:solidFill>
                <a:cs typeface="Arial"/>
              </a:endParaRPr>
            </a:p>
            <a:p>
              <a:pPr defTabSz="1087796">
                <a:spcBef>
                  <a:spcPts val="1000"/>
                </a:spcBef>
                <a:spcAft>
                  <a:spcPct val="0"/>
                </a:spcAft>
                <a:buClr>
                  <a:srgbClr val="F0AB00"/>
                </a:buClr>
                <a:buSzPct val="80000"/>
                <a:defRPr/>
              </a:pPr>
              <a:endParaRPr lang="en-US" sz="1200" u="sng">
                <a:solidFill>
                  <a:srgbClr val="000000"/>
                </a:solidFill>
                <a:cs typeface="Arial"/>
              </a:endParaRPr>
            </a:p>
            <a:p>
              <a:pPr defTabSz="1087796">
                <a:spcBef>
                  <a:spcPts val="1000"/>
                </a:spcBef>
                <a:spcAft>
                  <a:spcPct val="0"/>
                </a:spcAft>
                <a:buClr>
                  <a:srgbClr val="F0AB00"/>
                </a:buClr>
                <a:buSzPct val="80000"/>
                <a:defRPr/>
              </a:pPr>
              <a:endParaRPr lang="en-US" sz="1200" u="sng">
                <a:solidFill>
                  <a:srgbClr val="000000"/>
                </a:solidFill>
                <a:cs typeface="Arial"/>
              </a:endParaRPr>
            </a:p>
          </p:txBody>
        </p:sp>
        <p:pic>
          <p:nvPicPr>
            <p:cNvPr id="66" name="Picture 65">
              <a:extLst>
                <a:ext uri="{FF2B5EF4-FFF2-40B4-BE49-F238E27FC236}">
                  <a16:creationId xmlns:a16="http://schemas.microsoft.com/office/drawing/2014/main" xmlns="" id="{2ADA65B6-F12D-47B5-95AC-CBD0BB29836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222312" y="1626123"/>
              <a:ext cx="1708138" cy="1097280"/>
            </a:xfrm>
            <a:prstGeom prst="rect">
              <a:avLst/>
            </a:prstGeom>
            <a:ln>
              <a:solidFill>
                <a:schemeClr val="bg2"/>
              </a:solidFill>
            </a:ln>
          </p:spPr>
        </p:pic>
      </p:grpSp>
      <p:grpSp>
        <p:nvGrpSpPr>
          <p:cNvPr id="10" name="Group 9">
            <a:extLst>
              <a:ext uri="{FF2B5EF4-FFF2-40B4-BE49-F238E27FC236}">
                <a16:creationId xmlns:a16="http://schemas.microsoft.com/office/drawing/2014/main" xmlns="" id="{E3ACE443-01DE-455C-BA8E-CA8ED5359054}"/>
              </a:ext>
            </a:extLst>
          </p:cNvPr>
          <p:cNvGrpSpPr/>
          <p:nvPr/>
        </p:nvGrpSpPr>
        <p:grpSpPr>
          <a:xfrm>
            <a:off x="10038122" y="1626594"/>
            <a:ext cx="1826452" cy="2987458"/>
            <a:chOff x="9851248" y="1626123"/>
            <a:chExt cx="1826928" cy="2988236"/>
          </a:xfrm>
        </p:grpSpPr>
        <p:sp>
          <p:nvSpPr>
            <p:cNvPr id="72" name="Rectangle 71">
              <a:extLst>
                <a:ext uri="{FF2B5EF4-FFF2-40B4-BE49-F238E27FC236}">
                  <a16:creationId xmlns:a16="http://schemas.microsoft.com/office/drawing/2014/main" xmlns="" id="{DAFF5D3E-8FC1-4FE4-A4A0-547930701159}"/>
                </a:ext>
              </a:extLst>
            </p:cNvPr>
            <p:cNvSpPr/>
            <p:nvPr/>
          </p:nvSpPr>
          <p:spPr>
            <a:xfrm flipH="1">
              <a:off x="9851248" y="2808266"/>
              <a:ext cx="1554480" cy="1806093"/>
            </a:xfrm>
            <a:prstGeom prst="rect">
              <a:avLst/>
            </a:prstGeom>
          </p:spPr>
          <p:txBody>
            <a:bodyPr wrap="square" lIns="0" tIns="0" rIns="0" bIns="0">
              <a:spAutoFit/>
            </a:bodyPr>
            <a:lstStyle/>
            <a:p>
              <a:pPr defTabSz="1088122" fontAlgn="base">
                <a:spcBef>
                  <a:spcPts val="1000"/>
                </a:spcBef>
                <a:spcAft>
                  <a:spcPct val="0"/>
                </a:spcAft>
                <a:buClr>
                  <a:srgbClr val="F0AB00"/>
                </a:buClr>
                <a:buSzPct val="80000"/>
                <a:defRPr/>
              </a:pPr>
              <a:r>
                <a:rPr lang="en-US" sz="1200" kern="0">
                  <a:solidFill>
                    <a:srgbClr val="FF0000"/>
                  </a:solidFill>
                  <a:ea typeface="Arial Unicode MS"/>
                  <a:cs typeface="Arial Unicode MS"/>
                  <a:hlinkClick r:id="rId9" invalidUrl="https://sap.sharepoint.com/:p:/r/sites/105282/Audience Marketing/Targeted Audience Marketing/FY19 Targeted Audience Marketing Files/Top Accounts Strategy &amp; Program/Themed Content/Global Impact &amp; High Growth/Global Growth Slide Deck.pptx?d=w8d2fe49c6ca34eddbdb70adbcad8479c&amp;csf=1&amp;e=dR0BBT"/>
                </a:rPr>
                <a:t>Cluster Sales Deck</a:t>
              </a: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0"/>
                </a:rPr>
                <a:t>Intelligent Spend </a:t>
              </a:r>
              <a:r>
                <a:rPr lang="en-US" sz="1200" kern="0" err="1">
                  <a:solidFill>
                    <a:srgbClr val="00B050"/>
                  </a:solidFill>
                  <a:ea typeface="Arial Unicode MS" pitchFamily="34" charset="-128"/>
                  <a:cs typeface="Arial Unicode MS" pitchFamily="34" charset="-128"/>
                  <a:hlinkClick r:id="rId10"/>
                </a:rPr>
                <a:t>Mgmt</a:t>
              </a:r>
              <a:r>
                <a:rPr lang="en-US" sz="1200" kern="0">
                  <a:solidFill>
                    <a:srgbClr val="00B050"/>
                  </a:solidFill>
                  <a:ea typeface="Arial Unicode MS" pitchFamily="34" charset="-128"/>
                  <a:cs typeface="Arial Unicode MS" pitchFamily="34" charset="-128"/>
                  <a:hlinkClick r:id="rId10"/>
                </a:rPr>
                <a:t> Sales Deck</a:t>
              </a:r>
              <a:endParaRPr lang="en-US" sz="1200" kern="0">
                <a:solidFill>
                  <a:srgbClr val="00B050"/>
                </a:solidFill>
                <a:ea typeface="Arial Unicode MS" pitchFamily="34" charset="-128"/>
                <a:cs typeface="Arial Unicode MS" pitchFamily="34" charset="-128"/>
                <a:hlinkClick r:id="" action="ppaction://noaction"/>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 action="ppaction://noaction"/>
                </a:rPr>
                <a:t>ISM Fact Sheet</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1"/>
                </a:rPr>
                <a:t>Change Management Guide</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12"/>
                </a:rPr>
                <a:t>DE Version</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4" name="Picture 93">
              <a:extLst>
                <a:ext uri="{FF2B5EF4-FFF2-40B4-BE49-F238E27FC236}">
                  <a16:creationId xmlns:a16="http://schemas.microsoft.com/office/drawing/2014/main" xmlns="" id="{55ED7708-A722-40C3-8F8A-4C84667E6D08}"/>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9851248" y="1626123"/>
              <a:ext cx="1826928" cy="1097280"/>
            </a:xfrm>
            <a:prstGeom prst="rect">
              <a:avLst/>
            </a:prstGeom>
            <a:ln>
              <a:solidFill>
                <a:schemeClr val="bg2"/>
              </a:solidFill>
            </a:ln>
          </p:spPr>
        </p:pic>
      </p:grpSp>
      <p:grpSp>
        <p:nvGrpSpPr>
          <p:cNvPr id="6" name="Group 5">
            <a:extLst>
              <a:ext uri="{FF2B5EF4-FFF2-40B4-BE49-F238E27FC236}">
                <a16:creationId xmlns:a16="http://schemas.microsoft.com/office/drawing/2014/main" xmlns="" id="{5E696B80-DDE6-46C7-8264-DF3AC0A88BE4}"/>
              </a:ext>
            </a:extLst>
          </p:cNvPr>
          <p:cNvGrpSpPr/>
          <p:nvPr/>
        </p:nvGrpSpPr>
        <p:grpSpPr>
          <a:xfrm>
            <a:off x="6357562" y="1626596"/>
            <a:ext cx="1759723" cy="4962357"/>
            <a:chOff x="6106144" y="1626123"/>
            <a:chExt cx="1760181" cy="4963649"/>
          </a:xfrm>
        </p:grpSpPr>
        <p:sp>
          <p:nvSpPr>
            <p:cNvPr id="52" name="TextBox 51">
              <a:extLst>
                <a:ext uri="{FF2B5EF4-FFF2-40B4-BE49-F238E27FC236}">
                  <a16:creationId xmlns:a16="http://schemas.microsoft.com/office/drawing/2014/main" xmlns="" id="{DA35F4D1-1B22-4A44-92CF-AE946FCE59FB}"/>
                </a:ext>
              </a:extLst>
            </p:cNvPr>
            <p:cNvSpPr txBox="1"/>
            <p:nvPr/>
          </p:nvSpPr>
          <p:spPr>
            <a:xfrm>
              <a:off x="6106144" y="2808266"/>
              <a:ext cx="1663993" cy="3781506"/>
            </a:xfrm>
            <a:prstGeom prst="rect">
              <a:avLst/>
            </a:prstGeom>
            <a:noFill/>
          </p:spPr>
          <p:txBody>
            <a:bodyPr wrap="square" lIns="0" tIns="0" rIns="0" bIns="0" rtlCol="0">
              <a:spAutoFit/>
            </a:bodyPr>
            <a:lstStyle/>
            <a:p>
              <a:pPr defTabSz="1088122" fontAlgn="base">
                <a:spcBef>
                  <a:spcPts val="1000"/>
                </a:spcBef>
                <a:spcAft>
                  <a:spcPct val="0"/>
                </a:spcAft>
                <a:buClr>
                  <a:srgbClr val="F0AB00"/>
                </a:buClr>
                <a:buSzPct val="80000"/>
                <a:defRPr/>
              </a:pPr>
              <a:r>
                <a:rPr lang="en-US" sz="1200" kern="0">
                  <a:solidFill>
                    <a:srgbClr val="4FB81C"/>
                  </a:solidFill>
                  <a:ea typeface="Arial Unicode MS" pitchFamily="34" charset="-128"/>
                  <a:cs typeface="Arial Unicode MS" pitchFamily="34" charset="-128"/>
                  <a:hlinkClick r:id="rId14"/>
                </a:rPr>
                <a:t>Draft: Interactive: </a:t>
              </a:r>
              <a:br>
                <a:rPr lang="en-US" sz="1200" kern="0">
                  <a:solidFill>
                    <a:srgbClr val="4FB81C"/>
                  </a:solidFill>
                  <a:ea typeface="Arial Unicode MS" pitchFamily="34" charset="-128"/>
                  <a:cs typeface="Arial Unicode MS" pitchFamily="34" charset="-128"/>
                  <a:hlinkClick r:id="rId14"/>
                </a:rPr>
              </a:br>
              <a:r>
                <a:rPr lang="en-US" sz="1200" kern="0">
                  <a:solidFill>
                    <a:srgbClr val="4FB81C"/>
                  </a:solidFill>
                  <a:ea typeface="Arial Unicode MS" pitchFamily="34" charset="-128"/>
                  <a:cs typeface="Arial Unicode MS" pitchFamily="34" charset="-128"/>
                  <a:hlinkClick r:id="rId14"/>
                </a:rPr>
                <a:t>Global Growth Map</a:t>
              </a:r>
              <a:r>
                <a:rPr lang="en-US" sz="1200" kern="0">
                  <a:solidFill>
                    <a:srgbClr val="4FB81C"/>
                  </a:solidFill>
                  <a:ea typeface="Arial Unicode MS" pitchFamily="34" charset="-128"/>
                  <a:cs typeface="Arial Unicode MS" pitchFamily="34" charset="-128"/>
                </a:rPr>
                <a:t> </a:t>
              </a:r>
              <a:br>
                <a:rPr lang="en-US" sz="1200" kern="0">
                  <a:solidFill>
                    <a:srgbClr val="4FB81C"/>
                  </a:solidFill>
                  <a:ea typeface="Arial Unicode MS" pitchFamily="34" charset="-128"/>
                  <a:cs typeface="Arial Unicode MS" pitchFamily="34" charset="-128"/>
                </a:rPr>
              </a:br>
              <a:r>
                <a:rPr lang="en-US" sz="1200" kern="0">
                  <a:solidFill>
                    <a:srgbClr val="4FB81C"/>
                  </a:solidFill>
                  <a:ea typeface="Arial Unicode MS" pitchFamily="34" charset="-128"/>
                  <a:cs typeface="Arial Unicode MS" pitchFamily="34" charset="-128"/>
                </a:rPr>
                <a:t/>
              </a:r>
              <a:br>
                <a:rPr lang="en-US" sz="1200" kern="0">
                  <a:solidFill>
                    <a:srgbClr val="4FB81C"/>
                  </a:solidFill>
                  <a:ea typeface="Arial Unicode MS" pitchFamily="34" charset="-128"/>
                  <a:cs typeface="Arial Unicode MS" pitchFamily="34" charset="-128"/>
                </a:rPr>
              </a:br>
              <a:r>
                <a:rPr lang="en-US" sz="1200" kern="0">
                  <a:solidFill>
                    <a:srgbClr val="00B050"/>
                  </a:solidFill>
                  <a:ea typeface="Arial Unicode MS" pitchFamily="34" charset="-128"/>
                  <a:cs typeface="Arial Unicode MS" pitchFamily="34" charset="-128"/>
                  <a:hlinkClick r:id="rId6"/>
                </a:rPr>
                <a:t>Global Expansion </a:t>
              </a:r>
              <a:r>
                <a:rPr lang="en-US" sz="1200" kern="0" err="1">
                  <a:solidFill>
                    <a:srgbClr val="00B050"/>
                  </a:solidFill>
                  <a:ea typeface="Arial Unicode MS" pitchFamily="34" charset="-128"/>
                  <a:cs typeface="Arial Unicode MS" pitchFamily="34" charset="-128"/>
                  <a:hlinkClick r:id="rId6"/>
                </a:rPr>
                <a:t>Ebook</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5"/>
                </a:rPr>
                <a:t>Shared Service </a:t>
              </a:r>
              <a:r>
                <a:rPr lang="en-US" sz="1200" kern="0" err="1">
                  <a:solidFill>
                    <a:srgbClr val="00B050"/>
                  </a:solidFill>
                  <a:ea typeface="Arial Unicode MS" pitchFamily="34" charset="-128"/>
                  <a:cs typeface="Arial Unicode MS" pitchFamily="34" charset="-128"/>
                  <a:hlinkClick r:id="rId15"/>
                </a:rPr>
                <a:t>Ebook</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16"/>
                </a:rPr>
                <a:t>DE Version</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r>
                <a:rPr lang="en-US" sz="1200" u="sng">
                  <a:solidFill>
                    <a:srgbClr val="000000"/>
                  </a:solidFill>
                  <a:hlinkClick r:id="rId17"/>
                </a:rPr>
                <a:t>E-book: Scaling T&amp;E for Growth</a:t>
              </a:r>
              <a:endParaRPr lang="en-US" sz="1200" u="sng">
                <a:solidFill>
                  <a:srgbClr val="000000"/>
                </a:solidFill>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8"/>
                </a:rPr>
                <a:t>Intelligent </a:t>
              </a:r>
              <a:br>
                <a:rPr lang="en-US" sz="1200" kern="0">
                  <a:solidFill>
                    <a:srgbClr val="00B050"/>
                  </a:solidFill>
                  <a:ea typeface="Arial Unicode MS" pitchFamily="34" charset="-128"/>
                  <a:cs typeface="Arial Unicode MS" pitchFamily="34" charset="-128"/>
                  <a:hlinkClick r:id="rId18"/>
                </a:rPr>
              </a:br>
              <a:r>
                <a:rPr lang="en-US" sz="1200" kern="0">
                  <a:solidFill>
                    <a:srgbClr val="00B050"/>
                  </a:solidFill>
                  <a:ea typeface="Arial Unicode MS" pitchFamily="34" charset="-128"/>
                  <a:cs typeface="Arial Unicode MS" pitchFamily="34" charset="-128"/>
                  <a:hlinkClick r:id="rId18"/>
                </a:rPr>
                <a:t>Spend Management </a:t>
              </a:r>
              <a:br>
                <a:rPr lang="en-US" sz="1200" kern="0">
                  <a:solidFill>
                    <a:srgbClr val="00B050"/>
                  </a:solidFill>
                  <a:ea typeface="Arial Unicode MS" pitchFamily="34" charset="-128"/>
                  <a:cs typeface="Arial Unicode MS" pitchFamily="34" charset="-128"/>
                  <a:hlinkClick r:id="rId18"/>
                </a:rPr>
              </a:br>
              <a:r>
                <a:rPr lang="en-US" sz="1200" kern="0">
                  <a:solidFill>
                    <a:srgbClr val="00B050"/>
                  </a:solidFill>
                  <a:ea typeface="Arial Unicode MS" pitchFamily="34" charset="-128"/>
                  <a:cs typeface="Arial Unicode MS" pitchFamily="34" charset="-128"/>
                  <a:hlinkClick r:id="rId18"/>
                </a:rPr>
                <a:t>Whitepaper</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19"/>
                </a:rPr>
                <a:t>DE Version</a:t>
              </a:r>
              <a:r>
                <a:rPr lang="en-US" sz="1200" kern="0">
                  <a:solidFill>
                    <a:srgbClr val="000000"/>
                  </a:solidFill>
                  <a:ea typeface="Arial Unicode MS" pitchFamily="34" charset="-128"/>
                  <a:cs typeface="Arial Unicode MS" pitchFamily="34" charset="-128"/>
                </a:rPr>
                <a:t>*</a:t>
              </a: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0"/>
                </a:rPr>
                <a:t>Intelligent Growth Whitepaper</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u="sng">
                  <a:hlinkClick r:id="rId21"/>
                </a:rPr>
                <a:t>IDC The Business Value of Intelligent Spend Management</a:t>
              </a:r>
              <a:endParaRPr lang="en-US" sz="1200">
                <a:solidFill>
                  <a:srgbClr val="000000"/>
                </a:solidFill>
              </a:endParaRPr>
            </a:p>
          </p:txBody>
        </p:sp>
        <p:pic>
          <p:nvPicPr>
            <p:cNvPr id="95" name="Picture 94">
              <a:extLst>
                <a:ext uri="{FF2B5EF4-FFF2-40B4-BE49-F238E27FC236}">
                  <a16:creationId xmlns:a16="http://schemas.microsoft.com/office/drawing/2014/main" xmlns="" id="{AE0476B7-DFE6-4081-9678-3F37690DFE28}"/>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6106144" y="1626123"/>
              <a:ext cx="1760181" cy="1097280"/>
            </a:xfrm>
            <a:prstGeom prst="rect">
              <a:avLst/>
            </a:prstGeom>
            <a:ln>
              <a:solidFill>
                <a:schemeClr val="bg2"/>
              </a:solidFill>
            </a:ln>
          </p:spPr>
        </p:pic>
      </p:grpSp>
      <p:grpSp>
        <p:nvGrpSpPr>
          <p:cNvPr id="8" name="Group 7">
            <a:extLst>
              <a:ext uri="{FF2B5EF4-FFF2-40B4-BE49-F238E27FC236}">
                <a16:creationId xmlns:a16="http://schemas.microsoft.com/office/drawing/2014/main" xmlns="" id="{429B637E-F4D9-40A1-B035-5B7BAEE734FD}"/>
              </a:ext>
            </a:extLst>
          </p:cNvPr>
          <p:cNvGrpSpPr/>
          <p:nvPr/>
        </p:nvGrpSpPr>
        <p:grpSpPr>
          <a:xfrm>
            <a:off x="2619998" y="1626594"/>
            <a:ext cx="1759266" cy="3228016"/>
            <a:chOff x="2338480" y="1626123"/>
            <a:chExt cx="1759724" cy="3228857"/>
          </a:xfrm>
        </p:grpSpPr>
        <p:sp>
          <p:nvSpPr>
            <p:cNvPr id="53" name="TextBox 52">
              <a:extLst>
                <a:ext uri="{FF2B5EF4-FFF2-40B4-BE49-F238E27FC236}">
                  <a16:creationId xmlns:a16="http://schemas.microsoft.com/office/drawing/2014/main" xmlns="" id="{A5186E3D-E87A-46D3-9FAA-73CF2BFC39B8}"/>
                </a:ext>
              </a:extLst>
            </p:cNvPr>
            <p:cNvSpPr txBox="1"/>
            <p:nvPr/>
          </p:nvSpPr>
          <p:spPr>
            <a:xfrm>
              <a:off x="2338480" y="2808266"/>
              <a:ext cx="1554480" cy="2046714"/>
            </a:xfrm>
            <a:prstGeom prst="rect">
              <a:avLst/>
            </a:prstGeom>
            <a:noFill/>
          </p:spPr>
          <p:txBody>
            <a:bodyPr wrap="square" lIns="0" tIns="0" rIns="0" bIns="0" rtlCol="0">
              <a:spAutoFit/>
            </a:bodyPr>
            <a:lstStyle/>
            <a:p>
              <a:pPr defTabSz="1088122" fontAlgn="base">
                <a:spcBef>
                  <a:spcPts val="1000"/>
                </a:spcBef>
                <a:spcAft>
                  <a:spcPct val="0"/>
                </a:spcAft>
                <a:buClr>
                  <a:srgbClr val="F0AB00"/>
                </a:buClr>
                <a:buSzPct val="80000"/>
                <a:defRPr/>
              </a:pPr>
              <a:r>
                <a:rPr lang="en-US" sz="1200" u="sng">
                  <a:solidFill>
                    <a:srgbClr val="000000"/>
                  </a:solidFill>
                  <a:hlinkClick r:id="rId23"/>
                </a:rPr>
                <a:t>Oxford Economics: Managing an Expansion</a:t>
              </a:r>
              <a:r>
                <a:rPr lang="en-US" sz="1200">
                  <a:solidFill>
                    <a:srgbClr val="000000"/>
                  </a:solidFill>
                  <a:hlinkClick r:id="rId23"/>
                </a:rPr>
                <a:t> </a:t>
              </a:r>
              <a:r>
                <a:rPr lang="en-US" sz="1200">
                  <a:solidFill>
                    <a:srgbClr val="000000"/>
                  </a:solidFill>
                </a:rPr>
                <a:t>&amp; </a:t>
              </a:r>
              <a:r>
                <a:rPr lang="en-US" sz="1200" u="sng">
                  <a:solidFill>
                    <a:srgbClr val="000000"/>
                  </a:solidFill>
                  <a:hlinkClick r:id="rId24"/>
                </a:rPr>
                <a:t>fact sheet</a:t>
              </a:r>
              <a:endParaRPr lang="en-US" sz="1200" kern="0">
                <a:solidFill>
                  <a:srgbClr val="FF0000"/>
                </a:solidFill>
                <a:ea typeface="Arial Unicode MS" pitchFamily="34" charset="-128"/>
                <a:cs typeface="Arial Unicode MS" pitchFamily="34" charset="-128"/>
                <a:hlinkClick r:id="" action="ppaction://noaction"/>
              </a:endParaRPr>
            </a:p>
            <a:p>
              <a:pPr defTabSz="1088122" fontAlgn="base">
                <a:spcBef>
                  <a:spcPts val="1000"/>
                </a:spcBef>
                <a:spcAft>
                  <a:spcPct val="0"/>
                </a:spcAft>
                <a:buClr>
                  <a:srgbClr val="F0AB00"/>
                </a:buClr>
                <a:buSzPct val="80000"/>
                <a:defRPr/>
              </a:pPr>
              <a:r>
                <a:rPr lang="en-US" sz="1200" kern="0">
                  <a:solidFill>
                    <a:srgbClr val="FF0000"/>
                  </a:solidFill>
                  <a:ea typeface="Arial Unicode MS" pitchFamily="34" charset="-128"/>
                  <a:cs typeface="Arial Unicode MS" pitchFamily="34" charset="-128"/>
                  <a:hlinkClick r:id="" action="ppaction://noaction"/>
                </a:rPr>
                <a:t>Blog posts</a:t>
              </a:r>
              <a:endParaRPr lang="en-US" sz="1200" kern="0">
                <a:solidFill>
                  <a:srgbClr val="00B050"/>
                </a:solidFill>
                <a:ea typeface="Arial Unicode MS" pitchFamily="34" charset="-128"/>
                <a:cs typeface="Arial Unicode MS" pitchFamily="34" charset="-128"/>
                <a:hlinkClick r:id="" action="ppaction://noaction"/>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 action="ppaction://noaction"/>
                </a:rPr>
                <a:t>Global Expansion Infographic</a:t>
              </a:r>
              <a:endParaRPr lang="en-US" sz="1200" kern="0">
                <a:solidFill>
                  <a:srgbClr val="00B050"/>
                </a:solidFill>
                <a:ea typeface="Arial Unicode MS" pitchFamily="34" charset="-128"/>
                <a:cs typeface="Arial Unicode MS" pitchFamily="34" charset="-128"/>
              </a:endParaRPr>
            </a:p>
            <a:p>
              <a:pPr defTabSz="1087796" fontAlgn="base">
                <a:spcBef>
                  <a:spcPts val="1000"/>
                </a:spcBef>
                <a:spcAft>
                  <a:spcPct val="0"/>
                </a:spcAft>
                <a:buClr>
                  <a:srgbClr val="F0AB00"/>
                </a:buClr>
                <a:buSzPct val="80000"/>
                <a:defRPr/>
              </a:pPr>
              <a:r>
                <a:rPr lang="en-US" sz="1200" u="sng">
                  <a:solidFill>
                    <a:srgbClr val="000000"/>
                  </a:solidFill>
                  <a:hlinkClick r:id="rId25"/>
                </a:rPr>
                <a:t>Infographic: Enabling Growth</a:t>
              </a:r>
              <a:endParaRPr lang="en-US" sz="1200" u="sng">
                <a:solidFill>
                  <a:srgbClr val="000000"/>
                </a:solidFill>
              </a:endParaRPr>
            </a:p>
          </p:txBody>
        </p:sp>
        <p:pic>
          <p:nvPicPr>
            <p:cNvPr id="4" name="Picture 3">
              <a:extLst>
                <a:ext uri="{FF2B5EF4-FFF2-40B4-BE49-F238E27FC236}">
                  <a16:creationId xmlns:a16="http://schemas.microsoft.com/office/drawing/2014/main" xmlns="" id="{1D184D4C-3F29-4088-9E71-63AEF8810651}"/>
                </a:ext>
              </a:extLst>
            </p:cNvPr>
            <p:cNvPicPr>
              <a:picLocks noChangeAspect="1"/>
            </p:cNvPicPr>
            <p:nvPr/>
          </p:nvPicPr>
          <p:blipFill rotWithShape="1">
            <a:blip r:embed="rId26" cstate="screen">
              <a:extLst>
                <a:ext uri="{28A0092B-C50C-407E-A947-70E740481C1C}">
                  <a14:useLocalDpi xmlns:a14="http://schemas.microsoft.com/office/drawing/2010/main"/>
                </a:ext>
              </a:extLst>
            </a:blip>
            <a:srcRect/>
            <a:stretch/>
          </p:blipFill>
          <p:spPr>
            <a:xfrm>
              <a:off x="2338480" y="1626123"/>
              <a:ext cx="1759724" cy="1087234"/>
            </a:xfrm>
            <a:prstGeom prst="rect">
              <a:avLst/>
            </a:prstGeom>
            <a:ln>
              <a:solidFill>
                <a:schemeClr val="bg2"/>
              </a:solidFill>
            </a:ln>
          </p:spPr>
        </p:pic>
      </p:grpSp>
      <p:grpSp>
        <p:nvGrpSpPr>
          <p:cNvPr id="11" name="Group 10">
            <a:extLst>
              <a:ext uri="{FF2B5EF4-FFF2-40B4-BE49-F238E27FC236}">
                <a16:creationId xmlns:a16="http://schemas.microsoft.com/office/drawing/2014/main" xmlns="" id="{B44CDC65-0885-40C1-9AF8-38280436E6AE}"/>
              </a:ext>
            </a:extLst>
          </p:cNvPr>
          <p:cNvGrpSpPr/>
          <p:nvPr/>
        </p:nvGrpSpPr>
        <p:grpSpPr>
          <a:xfrm>
            <a:off x="383354" y="1623051"/>
            <a:ext cx="2101345" cy="4427291"/>
            <a:chOff x="193964" y="1622579"/>
            <a:chExt cx="2101892" cy="4428444"/>
          </a:xfrm>
        </p:grpSpPr>
        <p:sp>
          <p:nvSpPr>
            <p:cNvPr id="75" name="Rectangle 74">
              <a:extLst>
                <a:ext uri="{FF2B5EF4-FFF2-40B4-BE49-F238E27FC236}">
                  <a16:creationId xmlns:a16="http://schemas.microsoft.com/office/drawing/2014/main" xmlns="" id="{78E15F28-2B8F-4524-8878-8F1AFDE52EEE}"/>
                </a:ext>
              </a:extLst>
            </p:cNvPr>
            <p:cNvSpPr/>
            <p:nvPr/>
          </p:nvSpPr>
          <p:spPr>
            <a:xfrm>
              <a:off x="454648" y="2808266"/>
              <a:ext cx="1745000" cy="3242757"/>
            </a:xfrm>
            <a:prstGeom prst="rect">
              <a:avLst/>
            </a:prstGeom>
          </p:spPr>
          <p:txBody>
            <a:bodyPr wrap="square" lIns="0" tIns="0" rIns="0" bIns="0">
              <a:spAutoFit/>
            </a:bodyPr>
            <a:lstStyle/>
            <a:p>
              <a:pPr defTabSz="1088122" fontAlgn="base">
                <a:spcBef>
                  <a:spcPts val="1000"/>
                </a:spcBef>
                <a:buClr>
                  <a:srgbClr val="F0AB00"/>
                </a:buClr>
                <a:buSzPct val="80000"/>
                <a:defRPr/>
              </a:pPr>
              <a:r>
                <a:rPr lang="en-US" sz="1200">
                  <a:solidFill>
                    <a:srgbClr val="00679E"/>
                  </a:solidFill>
                  <a:latin typeface="Arial" panose="020B0604020202020204" pitchFamily="34" charset="0"/>
                  <a:hlinkClick r:id="rId27" tooltip="AE Toolkit"/>
                </a:rPr>
                <a:t>AE Toolkit</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solidFill>
                    <a:srgbClr val="4FB81C"/>
                  </a:solidFill>
                  <a:ea typeface="Arial Unicode MS" pitchFamily="34" charset="-128"/>
                  <a:cs typeface="Arial Unicode MS" pitchFamily="34" charset="-128"/>
                  <a:hlinkClick r:id="rId28"/>
                </a:rPr>
                <a:t>Sales Playbook</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ea typeface="Arial Unicode MS" pitchFamily="34" charset="-128"/>
                  <a:cs typeface="Arial Unicode MS" pitchFamily="34" charset="-128"/>
                </a:rPr>
                <a:t>Demandbase insights</a:t>
              </a:r>
            </a:p>
            <a:p>
              <a:pPr defTabSz="1088122" fontAlgn="base">
                <a:spcBef>
                  <a:spcPts val="1000"/>
                </a:spcBef>
                <a:buClr>
                  <a:srgbClr val="F0AB00"/>
                </a:buClr>
                <a:buSzPct val="80000"/>
                <a:defRPr/>
              </a:pPr>
              <a:r>
                <a:rPr lang="en-US" sz="1200" kern="0">
                  <a:solidFill>
                    <a:srgbClr val="FF0000"/>
                  </a:solidFill>
                  <a:ea typeface="Arial Unicode MS" pitchFamily="34" charset="-128"/>
                  <a:cs typeface="Arial Unicode MS" pitchFamily="34" charset="-128"/>
                  <a:hlinkClick r:id="rId29"/>
                </a:rPr>
                <a:t>Copy Blocks</a:t>
              </a:r>
              <a:endParaRPr lang="en-US" sz="1200">
                <a:solidFill>
                  <a:srgbClr val="00679E"/>
                </a:solidFill>
                <a:latin typeface="Arial" panose="020B0604020202020204" pitchFamily="34" charset="0"/>
                <a:hlinkClick r:id="rId27" tooltip="AE Toolkit"/>
              </a:endParaRPr>
            </a:p>
            <a:p>
              <a:pPr defTabSz="1088122">
                <a:spcBef>
                  <a:spcPts val="1000"/>
                </a:spcBef>
                <a:defRPr/>
              </a:pPr>
              <a:r>
                <a:rPr lang="en-US" sz="1200">
                  <a:solidFill>
                    <a:srgbClr val="00679E"/>
                  </a:solidFill>
                  <a:latin typeface="Arial" panose="020B0604020202020204" pitchFamily="34" charset="0"/>
                  <a:hlinkClick r:id="rId30" invalidUrl="https://dam.sap.com/a/mY8gvRm/SAP Concur Overview_for AEs.pdf" tooltip="Why SAP Concur T&amp;E Matters to AEs (1-pager)"/>
                </a:rPr>
                <a:t>Why SAP Concur T&amp;E Matters to AEs (1-pager)</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31" tooltip="How to tell SAP Concur IE story to your CFOs"/>
                </a:rPr>
                <a:t>How to tell SAP Concur IE story to your CFOs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32" tooltip="How to tell SAP Concur IE story to your CIOs"/>
                </a:rPr>
                <a:t>How to tell SAP Concur IE story to your CIOs</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33" invalidUrl="https://dam.sap.com/a/OAUJAK/INTERNAL-How to pitch TE _ Sales tips.pdf" tooltip="How to pitch T&amp;E"/>
                </a:rPr>
                <a:t>How to pitch T&amp;E</a:t>
              </a:r>
              <a:endParaRPr lang="en-US" sz="1200">
                <a:solidFill>
                  <a:srgbClr val="666666"/>
                </a:solidFill>
                <a:latin typeface="Arial" panose="020B0604020202020204" pitchFamily="34" charset="0"/>
              </a:endParaRPr>
            </a:p>
            <a:p>
              <a:pPr defTabSz="1088122">
                <a:spcBef>
                  <a:spcPts val="1000"/>
                </a:spcBef>
                <a:defRPr/>
              </a:pPr>
              <a:r>
                <a:rPr lang="en-US" sz="1200">
                  <a:solidFill>
                    <a:srgbClr val="00679E"/>
                  </a:solidFill>
                  <a:latin typeface="Arial" panose="020B0604020202020204" pitchFamily="34" charset="0"/>
                  <a:hlinkClick r:id="rId34" tooltip="SAP Concur Fast Facts"/>
                </a:rPr>
                <a:t>SAP Concur Fast Facts</a:t>
              </a:r>
              <a:endParaRPr lang="en-US" sz="1200">
                <a:solidFill>
                  <a:srgbClr val="666666"/>
                </a:solidFill>
                <a:latin typeface="Arial" panose="020B0604020202020204" pitchFamily="34" charset="0"/>
              </a:endParaRPr>
            </a:p>
          </p:txBody>
        </p:sp>
        <p:pic>
          <p:nvPicPr>
            <p:cNvPr id="50" name="Picture 49">
              <a:extLst>
                <a:ext uri="{FF2B5EF4-FFF2-40B4-BE49-F238E27FC236}">
                  <a16:creationId xmlns:a16="http://schemas.microsoft.com/office/drawing/2014/main" xmlns="" id="{7907E3A3-4D50-49EF-9F75-722C81DC2BB7}"/>
                </a:ext>
              </a:extLst>
            </p:cNvPr>
            <p:cNvPicPr>
              <a:picLocks noChangeAspect="1"/>
            </p:cNvPicPr>
            <p:nvPr/>
          </p:nvPicPr>
          <p:blipFill rotWithShape="1">
            <a:blip r:embed="rId35" cstate="screen">
              <a:extLst>
                <a:ext uri="{28A0092B-C50C-407E-A947-70E740481C1C}">
                  <a14:useLocalDpi xmlns:a14="http://schemas.microsoft.com/office/drawing/2010/main"/>
                </a:ext>
              </a:extLst>
            </a:blip>
            <a:srcRect r="-1"/>
            <a:stretch/>
          </p:blipFill>
          <p:spPr>
            <a:xfrm>
              <a:off x="193964" y="1622579"/>
              <a:ext cx="2101892" cy="1097280"/>
            </a:xfrm>
            <a:prstGeom prst="rect">
              <a:avLst/>
            </a:prstGeom>
            <a:ln>
              <a:solidFill>
                <a:schemeClr val="bg2"/>
              </a:solidFill>
            </a:ln>
          </p:spPr>
        </p:pic>
      </p:grpSp>
      <p:grpSp>
        <p:nvGrpSpPr>
          <p:cNvPr id="77" name="Group 76">
            <a:extLst>
              <a:ext uri="{FF2B5EF4-FFF2-40B4-BE49-F238E27FC236}">
                <a16:creationId xmlns:a16="http://schemas.microsoft.com/office/drawing/2014/main" xmlns="" id="{D2FC6264-DF8F-451C-9EF3-04EF837342C1}"/>
              </a:ext>
            </a:extLst>
          </p:cNvPr>
          <p:cNvGrpSpPr/>
          <p:nvPr/>
        </p:nvGrpSpPr>
        <p:grpSpPr>
          <a:xfrm>
            <a:off x="10689980" y="-11071"/>
            <a:ext cx="1524285" cy="1510204"/>
            <a:chOff x="10688392" y="-11071"/>
            <a:chExt cx="1524285" cy="1510204"/>
          </a:xfrm>
        </p:grpSpPr>
        <p:sp>
          <p:nvSpPr>
            <p:cNvPr id="78" name="Right Triangle 77">
              <a:extLst>
                <a:ext uri="{FF2B5EF4-FFF2-40B4-BE49-F238E27FC236}">
                  <a16:creationId xmlns:a16="http://schemas.microsoft.com/office/drawing/2014/main" xmlns="" id="{430B588D-0389-41D8-B187-A57FADEA835A}"/>
                </a:ext>
              </a:extLst>
            </p:cNvPr>
            <p:cNvSpPr/>
            <p:nvPr/>
          </p:nvSpPr>
          <p:spPr bwMode="gray">
            <a:xfrm flipH="1" flipV="1">
              <a:off x="10688392" y="-11071"/>
              <a:ext cx="1524285" cy="1510204"/>
            </a:xfrm>
            <a:prstGeom prst="rtTriangle">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79" name="TextBox 78">
              <a:extLst>
                <a:ext uri="{FF2B5EF4-FFF2-40B4-BE49-F238E27FC236}">
                  <a16:creationId xmlns:a16="http://schemas.microsoft.com/office/drawing/2014/main" xmlns="" id="{84EB068E-6EA8-4003-837F-29A501572901}"/>
                </a:ext>
              </a:extLst>
            </p:cNvPr>
            <p:cNvSpPr txBox="1"/>
            <p:nvPr/>
          </p:nvSpPr>
          <p:spPr>
            <a:xfrm>
              <a:off x="11072394" y="98621"/>
              <a:ext cx="1046297" cy="923330"/>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Access ABM Platform Assets Through</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hlinkClick r:id="rId36"/>
                </a:rPr>
                <a:t>JAM</a:t>
              </a:r>
              <a:r>
                <a:rPr lang="en-US" sz="1200" kern="0">
                  <a:ea typeface="Arial Unicode MS" pitchFamily="34" charset="-128"/>
                  <a:cs typeface="Arial Unicode MS" pitchFamily="34" charset="-128"/>
                </a:rPr>
                <a:t> </a:t>
              </a:r>
            </a:p>
          </p:txBody>
        </p:sp>
      </p:grpSp>
      <p:grpSp>
        <p:nvGrpSpPr>
          <p:cNvPr id="7" name="Group 6">
            <a:extLst>
              <a:ext uri="{FF2B5EF4-FFF2-40B4-BE49-F238E27FC236}">
                <a16:creationId xmlns:a16="http://schemas.microsoft.com/office/drawing/2014/main" xmlns="" id="{A58E387F-0F1A-4245-8C55-AD3BBBCFBD32}"/>
              </a:ext>
            </a:extLst>
          </p:cNvPr>
          <p:cNvGrpSpPr/>
          <p:nvPr/>
        </p:nvGrpSpPr>
        <p:grpSpPr>
          <a:xfrm>
            <a:off x="8252585" y="1626596"/>
            <a:ext cx="1650241" cy="2982327"/>
            <a:chOff x="7989976" y="1626124"/>
            <a:chExt cx="1650671" cy="2983104"/>
          </a:xfrm>
        </p:grpSpPr>
        <p:sp>
          <p:nvSpPr>
            <p:cNvPr id="67" name="TextBox 66">
              <a:extLst>
                <a:ext uri="{FF2B5EF4-FFF2-40B4-BE49-F238E27FC236}">
                  <a16:creationId xmlns:a16="http://schemas.microsoft.com/office/drawing/2014/main" xmlns="" id="{B26E41FC-05B3-4ADD-B8A4-2768D50552D4}"/>
                </a:ext>
              </a:extLst>
            </p:cNvPr>
            <p:cNvSpPr txBox="1"/>
            <p:nvPr/>
          </p:nvSpPr>
          <p:spPr>
            <a:xfrm>
              <a:off x="7989976" y="2808266"/>
              <a:ext cx="1554480" cy="1800962"/>
            </a:xfrm>
            <a:prstGeom prst="rect">
              <a:avLst/>
            </a:prstGeom>
            <a:noFill/>
          </p:spPr>
          <p:txBody>
            <a:bodyPr wrap="square" lIns="0" tIns="0" rIns="0" bIns="0" rtlCol="0">
              <a:spAutoFit/>
            </a:bodyPr>
            <a:lstStyle/>
            <a:p>
              <a:pPr defTabSz="913304" fontAlgn="base">
                <a:spcBef>
                  <a:spcPts val="1200"/>
                </a:spcBef>
                <a:spcAft>
                  <a:spcPct val="0"/>
                </a:spcAft>
                <a:buClr>
                  <a:srgbClr val="F0AB00"/>
                </a:buClr>
                <a:buSzPct val="80000"/>
                <a:defRPr/>
              </a:pPr>
              <a:r>
                <a:rPr lang="en-US" sz="1200" u="sng">
                  <a:solidFill>
                    <a:schemeClr val="accent3"/>
                  </a:solidFill>
                </a:rPr>
                <a:t>ABM Platform: ISM Growth Interactive </a:t>
              </a:r>
              <a:r>
                <a:rPr lang="en-US" sz="1200" u="sng">
                  <a:solidFill>
                    <a:srgbClr val="FF0000"/>
                  </a:solidFill>
                </a:rPr>
                <a:t/>
              </a:r>
              <a:br>
                <a:rPr lang="en-US" sz="1200" u="sng">
                  <a:solidFill>
                    <a:srgbClr val="FF0000"/>
                  </a:solidFill>
                </a:rPr>
              </a:br>
              <a:endParaRPr lang="en-US" sz="800" kern="0">
                <a:solidFill>
                  <a:srgbClr val="FF000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7"/>
                </a:rPr>
                <a:t>ABM Platform: Global T&amp;E Spend on a Single System</a:t>
              </a: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a:p>
              <a:pPr defTabSz="1088122" fontAlgn="base">
                <a:spcBef>
                  <a:spcPts val="10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3" name="Picture 92">
              <a:extLst>
                <a:ext uri="{FF2B5EF4-FFF2-40B4-BE49-F238E27FC236}">
                  <a16:creationId xmlns:a16="http://schemas.microsoft.com/office/drawing/2014/main" xmlns="" id="{5DBC12D4-B04D-4B0E-BDB4-E1DF0CB11458}"/>
                </a:ext>
              </a:extLst>
            </p:cNvPr>
            <p:cNvPicPr>
              <a:picLocks noChangeAspect="1"/>
            </p:cNvPicPr>
            <p:nvPr/>
          </p:nvPicPr>
          <p:blipFill rotWithShape="1">
            <a:blip r:embed="rId38" cstate="screen">
              <a:extLst>
                <a:ext uri="{28A0092B-C50C-407E-A947-70E740481C1C}">
                  <a14:useLocalDpi xmlns:a14="http://schemas.microsoft.com/office/drawing/2010/main"/>
                </a:ext>
              </a:extLst>
            </a:blip>
            <a:srcRect/>
            <a:stretch/>
          </p:blipFill>
          <p:spPr>
            <a:xfrm>
              <a:off x="7989976" y="1626124"/>
              <a:ext cx="1650671" cy="1097280"/>
            </a:xfrm>
            <a:prstGeom prst="rect">
              <a:avLst/>
            </a:prstGeom>
            <a:ln>
              <a:solidFill>
                <a:schemeClr val="bg2"/>
              </a:solidFill>
            </a:ln>
          </p:spPr>
        </p:pic>
      </p:grpSp>
    </p:spTree>
    <p:extLst>
      <p:ext uri="{BB962C8B-B14F-4D97-AF65-F5344CB8AC3E}">
        <p14:creationId xmlns:p14="http://schemas.microsoft.com/office/powerpoint/2010/main" val="19775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F0D1BEE-03AA-4C20-BDF8-7D303A1D15D9}"/>
              </a:ext>
            </a:extLst>
          </p:cNvPr>
          <p:cNvSpPr>
            <a:spLocks noGrp="1"/>
          </p:cNvSpPr>
          <p:nvPr>
            <p:ph type="title"/>
          </p:nvPr>
        </p:nvSpPr>
        <p:spPr/>
        <p:txBody>
          <a:bodyPr/>
          <a:lstStyle/>
          <a:p>
            <a:r>
              <a:rPr lang="en-US"/>
              <a:t>Innovation for the Future</a:t>
            </a:r>
          </a:p>
        </p:txBody>
      </p:sp>
      <p:grpSp>
        <p:nvGrpSpPr>
          <p:cNvPr id="50" name="Group 49">
            <a:extLst>
              <a:ext uri="{FF2B5EF4-FFF2-40B4-BE49-F238E27FC236}">
                <a16:creationId xmlns:a16="http://schemas.microsoft.com/office/drawing/2014/main" xmlns="" id="{FE8122D5-1F6D-284A-890E-C489E7A11742}"/>
              </a:ext>
            </a:extLst>
          </p:cNvPr>
          <p:cNvGrpSpPr/>
          <p:nvPr/>
        </p:nvGrpSpPr>
        <p:grpSpPr>
          <a:xfrm>
            <a:off x="235612" y="1029522"/>
            <a:ext cx="11818889" cy="532793"/>
            <a:chOff x="509193" y="1781860"/>
            <a:chExt cx="11170437" cy="690703"/>
          </a:xfrm>
        </p:grpSpPr>
        <p:sp>
          <p:nvSpPr>
            <p:cNvPr id="51" name="TextBox 50">
              <a:extLst>
                <a:ext uri="{FF2B5EF4-FFF2-40B4-BE49-F238E27FC236}">
                  <a16:creationId xmlns:a16="http://schemas.microsoft.com/office/drawing/2014/main" xmlns="" id="{D2AF8A57-E4AA-E34C-8931-9F1C63DF3F2A}"/>
                </a:ext>
              </a:extLst>
            </p:cNvPr>
            <p:cNvSpPr txBox="1"/>
            <p:nvPr/>
          </p:nvSpPr>
          <p:spPr>
            <a:xfrm>
              <a:off x="509193" y="1781860"/>
              <a:ext cx="2721605" cy="690703"/>
            </a:xfrm>
            <a:prstGeom prst="rect">
              <a:avLst/>
            </a:prstGeom>
            <a:solidFill>
              <a:schemeClr val="accent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Internal </a:t>
              </a:r>
            </a:p>
            <a:p>
              <a:pPr algn="ctr" defTabSz="1088122" fontAlgn="base">
                <a:lnSpc>
                  <a:spcPct val="90000"/>
                </a:lnSpc>
                <a:spcAft>
                  <a:spcPct val="0"/>
                </a:spcAft>
                <a:buClr>
                  <a:srgbClr val="F0AB00"/>
                </a:buClr>
                <a:buSzPct val="80000"/>
                <a:defRPr/>
              </a:pPr>
              <a:r>
                <a:rPr lang="en-US" sz="1500" b="1" kern="0">
                  <a:solidFill>
                    <a:srgbClr val="000000"/>
                  </a:solidFill>
                  <a:ea typeface="Arial Unicode MS" pitchFamily="34" charset="-128"/>
                  <a:cs typeface="Arial Unicode MS" pitchFamily="34" charset="-128"/>
                </a:rPr>
                <a:t>Education</a:t>
              </a:r>
            </a:p>
          </p:txBody>
        </p:sp>
        <p:sp>
          <p:nvSpPr>
            <p:cNvPr id="52" name="TextBox 51">
              <a:extLst>
                <a:ext uri="{FF2B5EF4-FFF2-40B4-BE49-F238E27FC236}">
                  <a16:creationId xmlns:a16="http://schemas.microsoft.com/office/drawing/2014/main" xmlns="" id="{929E8518-C578-0C46-AAE1-E1156AF0A257}"/>
                </a:ext>
              </a:extLst>
            </p:cNvPr>
            <p:cNvSpPr txBox="1"/>
            <p:nvPr/>
          </p:nvSpPr>
          <p:spPr>
            <a:xfrm>
              <a:off x="3325470"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Demand </a:t>
              </a:r>
            </a:p>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Awareness</a:t>
              </a:r>
            </a:p>
          </p:txBody>
        </p:sp>
        <p:sp>
          <p:nvSpPr>
            <p:cNvPr id="53" name="TextBox 52">
              <a:extLst>
                <a:ext uri="{FF2B5EF4-FFF2-40B4-BE49-F238E27FC236}">
                  <a16:creationId xmlns:a16="http://schemas.microsoft.com/office/drawing/2014/main" xmlns="" id="{F0FC66D2-6137-5941-BC78-D6458EC4B7A0}"/>
                </a:ext>
              </a:extLst>
            </p:cNvPr>
            <p:cNvSpPr txBox="1"/>
            <p:nvPr/>
          </p:nvSpPr>
          <p:spPr>
            <a:xfrm>
              <a:off x="6141747"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Buyer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Self Education</a:t>
              </a:r>
            </a:p>
          </p:txBody>
        </p:sp>
        <p:sp>
          <p:nvSpPr>
            <p:cNvPr id="65" name="TextBox 64">
              <a:extLst>
                <a:ext uri="{FF2B5EF4-FFF2-40B4-BE49-F238E27FC236}">
                  <a16:creationId xmlns:a16="http://schemas.microsoft.com/office/drawing/2014/main" xmlns="" id="{BD77E79F-17D3-9648-BF7D-187505DDD0EF}"/>
                </a:ext>
              </a:extLst>
            </p:cNvPr>
            <p:cNvSpPr txBox="1"/>
            <p:nvPr/>
          </p:nvSpPr>
          <p:spPr>
            <a:xfrm>
              <a:off x="8958025" y="1781860"/>
              <a:ext cx="2721605" cy="690703"/>
            </a:xfrm>
            <a:prstGeom prst="rect">
              <a:avLst/>
            </a:prstGeom>
            <a:solidFill>
              <a:schemeClr val="tx1"/>
            </a:solidFill>
          </p:spPr>
          <p:txBody>
            <a:bodyPr wrap="none" lIns="0" tIns="0" rIns="0" bIns="0" rtlCol="0" anchor="ctr" anchorCtr="0">
              <a:noAutofit/>
            </a:bodyPr>
            <a:lstStyle/>
            <a:p>
              <a:pPr algn="ctr" defTabSz="1088122" fontAlgn="base">
                <a:lnSpc>
                  <a:spcPct val="90000"/>
                </a:lnSpc>
                <a:spcAft>
                  <a:spcPct val="0"/>
                </a:spcAft>
                <a:buClr>
                  <a:srgbClr val="F0AB00"/>
                </a:buClr>
                <a:buSzPct val="80000"/>
                <a:defRPr/>
              </a:pPr>
              <a:r>
                <a:rPr lang="en-US" sz="1500" b="1" kern="0">
                  <a:solidFill>
                    <a:schemeClr val="bg1"/>
                  </a:solidFill>
                  <a:ea typeface="Arial Unicode MS" pitchFamily="34" charset="-128"/>
                  <a:cs typeface="Arial Unicode MS" pitchFamily="34" charset="-128"/>
                </a:rPr>
                <a:t>Pre-Sales and </a:t>
              </a:r>
              <a:br>
                <a:rPr lang="en-US" sz="1500" b="1" kern="0">
                  <a:solidFill>
                    <a:schemeClr val="bg1"/>
                  </a:solidFill>
                  <a:ea typeface="Arial Unicode MS" pitchFamily="34" charset="-128"/>
                  <a:cs typeface="Arial Unicode MS" pitchFamily="34" charset="-128"/>
                </a:rPr>
              </a:br>
              <a:r>
                <a:rPr lang="en-US" sz="1500" b="1" kern="0">
                  <a:solidFill>
                    <a:schemeClr val="bg1"/>
                  </a:solidFill>
                  <a:ea typeface="Arial Unicode MS" pitchFamily="34" charset="-128"/>
                  <a:cs typeface="Arial Unicode MS" pitchFamily="34" charset="-128"/>
                </a:rPr>
                <a:t>Sales Engagement</a:t>
              </a:r>
            </a:p>
          </p:txBody>
        </p:sp>
        <p:grpSp>
          <p:nvGrpSpPr>
            <p:cNvPr id="66" name="Group 65">
              <a:extLst>
                <a:ext uri="{FF2B5EF4-FFF2-40B4-BE49-F238E27FC236}">
                  <a16:creationId xmlns:a16="http://schemas.microsoft.com/office/drawing/2014/main" xmlns="" id="{E9B69429-FE58-4049-B6AF-ED6CA5AE4340}"/>
                </a:ext>
              </a:extLst>
            </p:cNvPr>
            <p:cNvGrpSpPr/>
            <p:nvPr/>
          </p:nvGrpSpPr>
          <p:grpSpPr>
            <a:xfrm>
              <a:off x="3074029" y="1881047"/>
              <a:ext cx="393192" cy="514350"/>
              <a:chOff x="3074029" y="1719122"/>
              <a:chExt cx="393192" cy="514350"/>
            </a:xfrm>
          </p:grpSpPr>
          <p:sp>
            <p:nvSpPr>
              <p:cNvPr id="73" name="Oval 72">
                <a:extLst>
                  <a:ext uri="{FF2B5EF4-FFF2-40B4-BE49-F238E27FC236}">
                    <a16:creationId xmlns:a16="http://schemas.microsoft.com/office/drawing/2014/main" xmlns="" id="{52BD7EA1-E603-BC4D-A18F-DFC4770CC94D}"/>
                  </a:ext>
                </a:extLst>
              </p:cNvPr>
              <p:cNvSpPr/>
              <p:nvPr/>
            </p:nvSpPr>
            <p:spPr bwMode="gray">
              <a:xfrm>
                <a:off x="3074029" y="1719122"/>
                <a:ext cx="393192" cy="514350"/>
              </a:xfrm>
              <a:prstGeom prst="ellipse">
                <a:avLst/>
              </a:prstGeom>
              <a:solidFill>
                <a:schemeClr val="bg1"/>
              </a:solidFill>
              <a:ln w="25400" algn="ctr">
                <a:solidFill>
                  <a:schemeClr val="accent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a:solidFill>
                    <a:srgbClr val="000000"/>
                  </a:solidFill>
                  <a:ea typeface="Arial Unicode MS" pitchFamily="34" charset="-128"/>
                  <a:cs typeface="Arial Unicode MS" pitchFamily="34" charset="-128"/>
                </a:endParaRPr>
              </a:p>
            </p:txBody>
          </p:sp>
          <p:cxnSp>
            <p:nvCxnSpPr>
              <p:cNvPr id="74" name="Straight Arrow Connector 73">
                <a:extLst>
                  <a:ext uri="{FF2B5EF4-FFF2-40B4-BE49-F238E27FC236}">
                    <a16:creationId xmlns:a16="http://schemas.microsoft.com/office/drawing/2014/main" xmlns="" id="{CA1DA577-5778-7C45-B1E4-7175D1116AF7}"/>
                  </a:ext>
                </a:extLst>
              </p:cNvPr>
              <p:cNvCxnSpPr>
                <a:stCxn id="73" idx="2"/>
              </p:cNvCxnSpPr>
              <p:nvPr/>
            </p:nvCxnSpPr>
            <p:spPr>
              <a:xfrm>
                <a:off x="3074029" y="1976298"/>
                <a:ext cx="325205" cy="0"/>
              </a:xfrm>
              <a:prstGeom prst="straightConnector1">
                <a:avLst/>
              </a:prstGeom>
              <a:ln w="28575">
                <a:solidFill>
                  <a:schemeClr val="accent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a16="http://schemas.microsoft.com/office/drawing/2014/main" xmlns="" id="{C622D9D2-FBEF-7646-8658-A983E60A9030}"/>
                </a:ext>
              </a:extLst>
            </p:cNvPr>
            <p:cNvGrpSpPr/>
            <p:nvPr/>
          </p:nvGrpSpPr>
          <p:grpSpPr>
            <a:xfrm>
              <a:off x="5897815" y="1881047"/>
              <a:ext cx="393192" cy="514350"/>
              <a:chOff x="3068890" y="1719122"/>
              <a:chExt cx="393192" cy="514350"/>
            </a:xfrm>
          </p:grpSpPr>
          <p:sp>
            <p:nvSpPr>
              <p:cNvPr id="71" name="Oval 70">
                <a:extLst>
                  <a:ext uri="{FF2B5EF4-FFF2-40B4-BE49-F238E27FC236}">
                    <a16:creationId xmlns:a16="http://schemas.microsoft.com/office/drawing/2014/main" xmlns="" id="{BF010994-7933-6147-9006-AD53B6A01EA3}"/>
                  </a:ext>
                </a:extLst>
              </p:cNvPr>
              <p:cNvSpPr/>
              <p:nvPr/>
            </p:nvSpPr>
            <p:spPr bwMode="gray">
              <a:xfrm>
                <a:off x="3068890"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a:solidFill>
                    <a:srgbClr val="000000"/>
                  </a:solidFill>
                  <a:ea typeface="Arial Unicode MS" pitchFamily="34" charset="-128"/>
                  <a:cs typeface="Arial Unicode MS" pitchFamily="34" charset="-128"/>
                </a:endParaRPr>
              </a:p>
            </p:txBody>
          </p:sp>
          <p:cxnSp>
            <p:nvCxnSpPr>
              <p:cNvPr id="72" name="Straight Arrow Connector 71">
                <a:extLst>
                  <a:ext uri="{FF2B5EF4-FFF2-40B4-BE49-F238E27FC236}">
                    <a16:creationId xmlns:a16="http://schemas.microsoft.com/office/drawing/2014/main" xmlns="" id="{DE2EC640-631D-0142-8FA2-9959E1D22C0C}"/>
                  </a:ext>
                </a:extLst>
              </p:cNvPr>
              <p:cNvCxnSpPr>
                <a:stCxn id="71" idx="2"/>
              </p:cNvCxnSpPr>
              <p:nvPr/>
            </p:nvCxnSpPr>
            <p:spPr>
              <a:xfrm>
                <a:off x="3068890"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nvGrpSpPr>
            <p:cNvPr id="68" name="Group 67">
              <a:extLst>
                <a:ext uri="{FF2B5EF4-FFF2-40B4-BE49-F238E27FC236}">
                  <a16:creationId xmlns:a16="http://schemas.microsoft.com/office/drawing/2014/main" xmlns="" id="{3A6D7FC0-5545-194F-A2FD-6214EDBAE616}"/>
                </a:ext>
              </a:extLst>
            </p:cNvPr>
            <p:cNvGrpSpPr/>
            <p:nvPr/>
          </p:nvGrpSpPr>
          <p:grpSpPr>
            <a:xfrm>
              <a:off x="8721601" y="1881047"/>
              <a:ext cx="393192" cy="514350"/>
              <a:chOff x="3082801" y="1719122"/>
              <a:chExt cx="393192" cy="514350"/>
            </a:xfrm>
          </p:grpSpPr>
          <p:sp>
            <p:nvSpPr>
              <p:cNvPr id="69" name="Oval 68">
                <a:extLst>
                  <a:ext uri="{FF2B5EF4-FFF2-40B4-BE49-F238E27FC236}">
                    <a16:creationId xmlns:a16="http://schemas.microsoft.com/office/drawing/2014/main" xmlns="" id="{EC3AB58F-E639-114E-9EC7-B627E4EDCD2D}"/>
                  </a:ext>
                </a:extLst>
              </p:cNvPr>
              <p:cNvSpPr/>
              <p:nvPr/>
            </p:nvSpPr>
            <p:spPr bwMode="gray">
              <a:xfrm>
                <a:off x="3082801" y="1719122"/>
                <a:ext cx="393192" cy="514350"/>
              </a:xfrm>
              <a:prstGeom prst="ellipse">
                <a:avLst/>
              </a:prstGeom>
              <a:solidFill>
                <a:schemeClr val="bg1"/>
              </a:solidFill>
              <a:ln w="25400" algn="ctr">
                <a:solidFill>
                  <a:schemeClr val="tx1"/>
                </a:solidFill>
                <a:miter lim="800000"/>
                <a:headEnd/>
                <a:tailEnd/>
              </a:ln>
            </p:spPr>
            <p:txBody>
              <a:bodyPr lIns="89954" tIns="71962" rIns="89954" bIns="71962" rtlCol="0" anchor="ctr"/>
              <a:lstStyle/>
              <a:p>
                <a:pPr algn="ctr" defTabSz="1088449" fontAlgn="base">
                  <a:spcBef>
                    <a:spcPct val="50000"/>
                  </a:spcBef>
                  <a:spcAft>
                    <a:spcPct val="0"/>
                  </a:spcAft>
                  <a:buClr>
                    <a:srgbClr val="F0AB00"/>
                  </a:buClr>
                  <a:buSzPct val="80000"/>
                  <a:defRPr/>
                </a:pPr>
                <a:endParaRPr lang="en-US" sz="1500" kern="0">
                  <a:solidFill>
                    <a:srgbClr val="000000"/>
                  </a:solidFill>
                  <a:ea typeface="Arial Unicode MS" pitchFamily="34" charset="-128"/>
                  <a:cs typeface="Arial Unicode MS" pitchFamily="34" charset="-128"/>
                </a:endParaRPr>
              </a:p>
            </p:txBody>
          </p:sp>
          <p:cxnSp>
            <p:nvCxnSpPr>
              <p:cNvPr id="70" name="Straight Arrow Connector 69">
                <a:extLst>
                  <a:ext uri="{FF2B5EF4-FFF2-40B4-BE49-F238E27FC236}">
                    <a16:creationId xmlns:a16="http://schemas.microsoft.com/office/drawing/2014/main" xmlns="" id="{2F9AB2CB-0820-3D48-B8AB-8BA6E5AB7514}"/>
                  </a:ext>
                </a:extLst>
              </p:cNvPr>
              <p:cNvCxnSpPr>
                <a:stCxn id="69" idx="2"/>
              </p:cNvCxnSpPr>
              <p:nvPr/>
            </p:nvCxnSpPr>
            <p:spPr>
              <a:xfrm>
                <a:off x="3082801" y="1976298"/>
                <a:ext cx="325205" cy="0"/>
              </a:xfrm>
              <a:prstGeom prst="straightConnector1">
                <a:avLst/>
              </a:prstGeom>
              <a:ln w="28575">
                <a:solidFill>
                  <a:schemeClr val="tx1"/>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grpSp>
      </p:grpSp>
      <p:sp>
        <p:nvSpPr>
          <p:cNvPr id="59" name="TextBox 58">
            <a:extLst>
              <a:ext uri="{FF2B5EF4-FFF2-40B4-BE49-F238E27FC236}">
                <a16:creationId xmlns:a16="http://schemas.microsoft.com/office/drawing/2014/main" xmlns="" id="{EADCB9B2-7E9E-4B30-97E4-A46575B026BE}"/>
              </a:ext>
            </a:extLst>
          </p:cNvPr>
          <p:cNvSpPr txBox="1"/>
          <p:nvPr/>
        </p:nvSpPr>
        <p:spPr>
          <a:xfrm>
            <a:off x="10888895" y="6337078"/>
            <a:ext cx="910558" cy="123079"/>
          </a:xfrm>
          <a:prstGeom prst="rect">
            <a:avLst/>
          </a:prstGeom>
          <a:noFill/>
        </p:spPr>
        <p:txBody>
          <a:bodyPr wrap="square" lIns="0" tIns="0" rIns="0" bIns="0" rtlCol="0">
            <a:spAutoFit/>
          </a:bodyPr>
          <a:lstStyle/>
          <a:p>
            <a:pPr defTabSz="1088449" fontAlgn="base">
              <a:spcBef>
                <a:spcPct val="50000"/>
              </a:spcBef>
              <a:spcAft>
                <a:spcPct val="0"/>
              </a:spcAft>
              <a:buClr>
                <a:srgbClr val="F0AB00"/>
              </a:buClr>
              <a:buSzPct val="80000"/>
              <a:defRPr/>
            </a:pPr>
            <a:r>
              <a:rPr lang="en-US" sz="800" kern="0">
                <a:solidFill>
                  <a:srgbClr val="000000"/>
                </a:solidFill>
                <a:ea typeface="Arial Unicode MS" pitchFamily="34" charset="-128"/>
                <a:cs typeface="Arial Unicode MS" pitchFamily="34" charset="-128"/>
              </a:rPr>
              <a:t>*German Language</a:t>
            </a:r>
          </a:p>
        </p:txBody>
      </p:sp>
      <p:grpSp>
        <p:nvGrpSpPr>
          <p:cNvPr id="5" name="Group 4">
            <a:extLst>
              <a:ext uri="{FF2B5EF4-FFF2-40B4-BE49-F238E27FC236}">
                <a16:creationId xmlns:a16="http://schemas.microsoft.com/office/drawing/2014/main" xmlns="" id="{0736D9EF-E5B3-46CB-AC78-6CC4A7C78C94}"/>
              </a:ext>
            </a:extLst>
          </p:cNvPr>
          <p:cNvGrpSpPr/>
          <p:nvPr/>
        </p:nvGrpSpPr>
        <p:grpSpPr>
          <a:xfrm>
            <a:off x="4280421" y="1654769"/>
            <a:ext cx="1570494" cy="2535320"/>
            <a:chOff x="4326867" y="1654306"/>
            <a:chExt cx="1570903" cy="2535981"/>
          </a:xfrm>
        </p:grpSpPr>
        <p:sp>
          <p:nvSpPr>
            <p:cNvPr id="45" name="TextBox 44">
              <a:extLst>
                <a:ext uri="{FF2B5EF4-FFF2-40B4-BE49-F238E27FC236}">
                  <a16:creationId xmlns:a16="http://schemas.microsoft.com/office/drawing/2014/main" xmlns="" id="{BF9F7D77-B07D-4E53-B609-E80CCC085A93}"/>
                </a:ext>
              </a:extLst>
            </p:cNvPr>
            <p:cNvSpPr txBox="1"/>
            <p:nvPr/>
          </p:nvSpPr>
          <p:spPr>
            <a:xfrm>
              <a:off x="4326867" y="2804931"/>
              <a:ext cx="1554480" cy="1385356"/>
            </a:xfrm>
            <a:prstGeom prst="rect">
              <a:avLst/>
            </a:prstGeom>
            <a:noFill/>
          </p:spPr>
          <p:txBody>
            <a:bodyPr wrap="square" lIns="0" tIns="0" rIns="0" bIns="0" rtlCol="0">
              <a:spAutoFit/>
            </a:bodyPr>
            <a:lstStyle/>
            <a:p>
              <a:pPr defTabSz="1088122" fontAlgn="base">
                <a:spcBef>
                  <a:spcPts val="1200"/>
                </a:spcBef>
                <a:spcAft>
                  <a:spcPct val="0"/>
                </a:spcAft>
                <a:buClr>
                  <a:srgbClr val="F0AB00"/>
                </a:buClr>
                <a:buSzPct val="80000"/>
                <a:defRPr/>
              </a:pPr>
              <a:r>
                <a:rPr lang="en-US" sz="1200" kern="0">
                  <a:solidFill>
                    <a:srgbClr val="4FB81C"/>
                  </a:solidFill>
                  <a:ea typeface="Arial Unicode MS"/>
                  <a:cs typeface="Arial Unicode MS"/>
                  <a:hlinkClick r:id="rId3"/>
                </a:rPr>
                <a:t>Infographic Single Pane of Glass</a:t>
              </a:r>
              <a:endParaRPr lang="en-US" sz="1200" kern="0">
                <a:solidFill>
                  <a:srgbClr val="4FB81C"/>
                </a:solidFill>
                <a:ea typeface="Arial Unicode MS"/>
                <a:cs typeface="Arial Unicode MS"/>
                <a:hlinkClick r:id="rId4"/>
              </a:endParaRPr>
            </a:p>
            <a:p>
              <a:pPr defTabSz="1088122" fontAlgn="base">
                <a:spcBef>
                  <a:spcPts val="1200"/>
                </a:spcBef>
                <a:spcAft>
                  <a:spcPct val="0"/>
                </a:spcAft>
                <a:buClr>
                  <a:srgbClr val="F0AB00"/>
                </a:buClr>
                <a:buSzPct val="80000"/>
                <a:defRPr/>
              </a:pPr>
              <a:r>
                <a:rPr lang="en-US" sz="1200" kern="0">
                  <a:ea typeface="Arial Unicode MS" pitchFamily="34" charset="-128"/>
                  <a:cs typeface="Arial Unicode MS" pitchFamily="34" charset="-128"/>
                  <a:hlinkClick r:id="rId5"/>
                </a:rPr>
                <a:t>Big Innovations </a:t>
              </a:r>
              <a:r>
                <a:rPr lang="en-US" sz="1200" kern="0" err="1">
                  <a:ea typeface="Arial Unicode MS" pitchFamily="34" charset="-128"/>
                  <a:cs typeface="Arial Unicode MS" pitchFamily="34" charset="-128"/>
                  <a:hlinkClick r:id="rId5"/>
                </a:rPr>
                <a:t>Ebook</a:t>
              </a:r>
              <a:endParaRPr lang="en-US" sz="1200" kern="0">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6"/>
                </a:rPr>
                <a:t>Innovation Video</a:t>
              </a:r>
              <a:endParaRPr lang="en-US" sz="1200" kern="0">
                <a:solidFill>
                  <a:srgbClr val="00B05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endParaRPr lang="en-US" sz="1200" kern="0">
                <a:solidFill>
                  <a:srgbClr val="000000"/>
                </a:solidFill>
                <a:highlight>
                  <a:srgbClr val="FFFF00"/>
                </a:highlight>
                <a:ea typeface="Arial Unicode MS" pitchFamily="34" charset="-128"/>
                <a:cs typeface="Arial Unicode MS" pitchFamily="34" charset="-128"/>
              </a:endParaRPr>
            </a:p>
          </p:txBody>
        </p:sp>
        <p:pic>
          <p:nvPicPr>
            <p:cNvPr id="87" name="Picture 86">
              <a:extLst>
                <a:ext uri="{FF2B5EF4-FFF2-40B4-BE49-F238E27FC236}">
                  <a16:creationId xmlns:a16="http://schemas.microsoft.com/office/drawing/2014/main" xmlns="" id="{BBA8E53C-A8F1-4D36-8A73-71063653F23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326867" y="1654306"/>
              <a:ext cx="1570903" cy="1097280"/>
            </a:xfrm>
            <a:prstGeom prst="rect">
              <a:avLst/>
            </a:prstGeom>
            <a:ln>
              <a:solidFill>
                <a:schemeClr val="bg2"/>
              </a:solidFill>
            </a:ln>
          </p:spPr>
        </p:pic>
      </p:grpSp>
      <p:grpSp>
        <p:nvGrpSpPr>
          <p:cNvPr id="8" name="Group 7">
            <a:extLst>
              <a:ext uri="{FF2B5EF4-FFF2-40B4-BE49-F238E27FC236}">
                <a16:creationId xmlns:a16="http://schemas.microsoft.com/office/drawing/2014/main" xmlns="" id="{01F018BD-2230-49AE-81EE-EA41DC5A6D48}"/>
              </a:ext>
            </a:extLst>
          </p:cNvPr>
          <p:cNvGrpSpPr/>
          <p:nvPr/>
        </p:nvGrpSpPr>
        <p:grpSpPr>
          <a:xfrm>
            <a:off x="10049054" y="1649627"/>
            <a:ext cx="2005449" cy="3406781"/>
            <a:chOff x="10009961" y="1649162"/>
            <a:chExt cx="2005971" cy="3407668"/>
          </a:xfrm>
        </p:grpSpPr>
        <p:sp>
          <p:nvSpPr>
            <p:cNvPr id="86" name="TextBox 85">
              <a:extLst>
                <a:ext uri="{FF2B5EF4-FFF2-40B4-BE49-F238E27FC236}">
                  <a16:creationId xmlns:a16="http://schemas.microsoft.com/office/drawing/2014/main" xmlns="" id="{9C253B32-17FB-43E8-B847-C16DDAC98F68}"/>
                </a:ext>
              </a:extLst>
            </p:cNvPr>
            <p:cNvSpPr txBox="1"/>
            <p:nvPr/>
          </p:nvSpPr>
          <p:spPr>
            <a:xfrm>
              <a:off x="10123697" y="2804931"/>
              <a:ext cx="1554480" cy="2251899"/>
            </a:xfrm>
            <a:prstGeom prst="rect">
              <a:avLst/>
            </a:prstGeom>
            <a:noFill/>
          </p:spPr>
          <p:txBody>
            <a:bodyPr wrap="square" lIns="0" tIns="0" rIns="0" bIns="0" rtlCol="0" anchor="t">
              <a:spAutoFit/>
            </a:bodyPr>
            <a:lstStyle/>
            <a:p>
              <a:pPr defTabSz="1088122" fontAlgn="base">
                <a:spcBef>
                  <a:spcPts val="1000"/>
                </a:spcBef>
                <a:spcAft>
                  <a:spcPct val="0"/>
                </a:spcAft>
                <a:buClr>
                  <a:srgbClr val="F0AB00"/>
                </a:buClr>
                <a:buSzPct val="80000"/>
                <a:defRPr/>
              </a:pPr>
              <a:r>
                <a:rPr lang="en-US" sz="1200" kern="0">
                  <a:solidFill>
                    <a:srgbClr val="FF0000"/>
                  </a:solidFill>
                  <a:ea typeface="Arial Unicode MS"/>
                  <a:cs typeface="Arial Unicode MS"/>
                  <a:hlinkClick r:id="rId8"/>
                </a:rPr>
                <a:t>Cluster Sales Deck</a:t>
              </a:r>
              <a:endParaRPr lang="en-US" sz="1200" kern="0">
                <a:solidFill>
                  <a:srgbClr val="FF0000"/>
                </a:solidFill>
                <a:ea typeface="Arial Unicode MS"/>
                <a:cs typeface="Arial Unicode MS"/>
                <a:hlinkClick r:id="rId9" invalidUrl="https://sap.sharepoint.com/:p:/r/sites/105282/Audience Marketing/Targeted Audience Marketing/FY19 Targeted Audience Marketing Files/Top Accounts Strategy &amp; Program/Themed Content/Innovation for the Future/Innovation Slide Deck.pptx?d=w0fc12f29ac4f4318aa4ce00af53fe72e&amp;csf=1&amp;e=XzZESF"/>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0"/>
                </a:rPr>
                <a:t>Innovation Interactive Presentation</a:t>
              </a:r>
              <a:endParaRPr lang="en-US" sz="1200" kern="0">
                <a:solidFill>
                  <a:srgbClr val="00B05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11"/>
                </a:rPr>
                <a:t>Business Case Template</a:t>
              </a: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12"/>
                </a:rPr>
                <a:t>Intelligent Spend </a:t>
              </a:r>
              <a:r>
                <a:rPr lang="en-US" sz="1200" kern="0" err="1">
                  <a:solidFill>
                    <a:srgbClr val="00B050"/>
                  </a:solidFill>
                  <a:ea typeface="Arial Unicode MS" pitchFamily="34" charset="-128"/>
                  <a:cs typeface="Arial Unicode MS" pitchFamily="34" charset="-128"/>
                  <a:hlinkClick r:id="rId12"/>
                </a:rPr>
                <a:t>Mgmt</a:t>
              </a:r>
              <a:r>
                <a:rPr lang="en-US" sz="1200" kern="0">
                  <a:solidFill>
                    <a:srgbClr val="00B050"/>
                  </a:solidFill>
                  <a:ea typeface="Arial Unicode MS" pitchFamily="34" charset="-128"/>
                  <a:cs typeface="Arial Unicode MS" pitchFamily="34" charset="-128"/>
                  <a:hlinkClick r:id="rId12"/>
                </a:rPr>
                <a:t> Sales Deck</a:t>
              </a:r>
              <a:r>
                <a:rPr lang="en-US" sz="1200" kern="0">
                  <a:solidFill>
                    <a:srgbClr val="00B050"/>
                  </a:solidFill>
                  <a:ea typeface="Arial Unicode MS" pitchFamily="34" charset="-128"/>
                  <a:cs typeface="Arial Unicode MS" pitchFamily="34" charset="-128"/>
                </a:rPr>
                <a:t> </a:t>
              </a:r>
              <a:endParaRPr lang="en-US" sz="1200" kern="0">
                <a:solidFill>
                  <a:srgbClr val="FF0000"/>
                </a:solidFill>
                <a:ea typeface="Arial Unicode MS"/>
                <a:cs typeface="Arial Unicode MS"/>
                <a:hlinkClick r:id="rId13" invalidUrl="https://sap.sharepoint.com/:p:/r/sites/105282/Audience Marketing/Targeted Audience Marketing/FY19 Targeted Audience Marketing Files/Top Accounts Strategy &amp; Program/Themed Content/Innovation for the Future/Innovation Slide Deck.pptx?d=w0fc12f29ac4f4318aa4ce00af53fe72e&amp;csf=1&amp;e=XzZESF"/>
              </a:endParaRPr>
            </a:p>
            <a:p>
              <a:pPr defTabSz="1088122" fontAlgn="base">
                <a:spcBef>
                  <a:spcPts val="1000"/>
                </a:spcBef>
                <a:spcAft>
                  <a:spcPct val="0"/>
                </a:spcAft>
                <a:buClr>
                  <a:srgbClr val="F0AB00"/>
                </a:buClr>
                <a:buSzPct val="80000"/>
                <a:defRPr/>
              </a:pPr>
              <a:r>
                <a:rPr lang="en-US" sz="1200" kern="0">
                  <a:solidFill>
                    <a:srgbClr val="00B050"/>
                  </a:solidFill>
                  <a:ea typeface="Arial Unicode MS"/>
                  <a:cs typeface="Arial Unicode MS"/>
                  <a:hlinkClick r:id="rId14"/>
                </a:rPr>
                <a:t>Change Management Guide</a:t>
              </a:r>
              <a:r>
                <a:rPr lang="en-US" sz="1200" kern="0">
                  <a:solidFill>
                    <a:srgbClr val="00B050"/>
                  </a:solidFill>
                  <a:ea typeface="Arial Unicode MS"/>
                  <a:cs typeface="Arial Unicode MS"/>
                </a:rPr>
                <a:t> </a:t>
              </a:r>
              <a:r>
                <a:rPr lang="en-US" sz="1200" kern="0">
                  <a:solidFill>
                    <a:srgbClr val="000000"/>
                  </a:solidFill>
                  <a:ea typeface="Arial Unicode MS"/>
                  <a:cs typeface="Arial Unicode MS"/>
                </a:rPr>
                <a:t>&amp;</a:t>
              </a:r>
              <a:r>
                <a:rPr lang="en-US" sz="1200" kern="0">
                  <a:solidFill>
                    <a:srgbClr val="00B050"/>
                  </a:solidFill>
                  <a:ea typeface="Arial Unicode MS"/>
                  <a:cs typeface="Arial Unicode MS"/>
                </a:rPr>
                <a:t> </a:t>
              </a:r>
              <a:r>
                <a:rPr lang="en-US" sz="1200" kern="0">
                  <a:solidFill>
                    <a:srgbClr val="00B050"/>
                  </a:solidFill>
                  <a:ea typeface="Arial Unicode MS"/>
                  <a:cs typeface="Arial Unicode MS"/>
                  <a:hlinkClick r:id="rId15"/>
                </a:rPr>
                <a:t>DE Version</a:t>
              </a:r>
              <a:r>
                <a:rPr lang="en-US" sz="1200" kern="0">
                  <a:solidFill>
                    <a:srgbClr val="000000"/>
                  </a:solidFill>
                  <a:ea typeface="Arial Unicode MS"/>
                  <a:cs typeface="Arial Unicode MS"/>
                </a:rPr>
                <a:t>*</a:t>
              </a:r>
            </a:p>
          </p:txBody>
        </p:sp>
        <p:pic>
          <p:nvPicPr>
            <p:cNvPr id="88" name="Picture 87">
              <a:extLst>
                <a:ext uri="{FF2B5EF4-FFF2-40B4-BE49-F238E27FC236}">
                  <a16:creationId xmlns:a16="http://schemas.microsoft.com/office/drawing/2014/main" xmlns="" id="{840792C3-A481-48A9-8B8B-8FE4A60F6CFD}"/>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10009961" y="1649162"/>
              <a:ext cx="2005971" cy="1097280"/>
            </a:xfrm>
            <a:prstGeom prst="rect">
              <a:avLst/>
            </a:prstGeom>
            <a:ln>
              <a:solidFill>
                <a:schemeClr val="bg2"/>
              </a:solidFill>
            </a:ln>
          </p:spPr>
        </p:pic>
      </p:grpSp>
      <p:grpSp>
        <p:nvGrpSpPr>
          <p:cNvPr id="6" name="Group 5">
            <a:extLst>
              <a:ext uri="{FF2B5EF4-FFF2-40B4-BE49-F238E27FC236}">
                <a16:creationId xmlns:a16="http://schemas.microsoft.com/office/drawing/2014/main" xmlns="" id="{8E32E433-5AD1-4859-A3EC-7D362D248737}"/>
              </a:ext>
            </a:extLst>
          </p:cNvPr>
          <p:cNvGrpSpPr/>
          <p:nvPr/>
        </p:nvGrpSpPr>
        <p:grpSpPr>
          <a:xfrm>
            <a:off x="5949912" y="1654770"/>
            <a:ext cx="1969254" cy="5336086"/>
            <a:chOff x="6111241" y="1654306"/>
            <a:chExt cx="1969767" cy="5337475"/>
          </a:xfrm>
        </p:grpSpPr>
        <p:sp>
          <p:nvSpPr>
            <p:cNvPr id="61" name="TextBox 60">
              <a:extLst>
                <a:ext uri="{FF2B5EF4-FFF2-40B4-BE49-F238E27FC236}">
                  <a16:creationId xmlns:a16="http://schemas.microsoft.com/office/drawing/2014/main" xmlns="" id="{D6A8618D-42A2-4016-8985-CA92C788343A}"/>
                </a:ext>
              </a:extLst>
            </p:cNvPr>
            <p:cNvSpPr txBox="1"/>
            <p:nvPr/>
          </p:nvSpPr>
          <p:spPr>
            <a:xfrm>
              <a:off x="6111241" y="2804931"/>
              <a:ext cx="1969766" cy="4186850"/>
            </a:xfrm>
            <a:prstGeom prst="rect">
              <a:avLst/>
            </a:prstGeom>
            <a:noFill/>
          </p:spPr>
          <p:txBody>
            <a:bodyPr wrap="square" lIns="0" tIns="0" rIns="0" bIns="0" rtlCol="0">
              <a:spAutoFit/>
            </a:bodyPr>
            <a:lstStyle/>
            <a:p>
              <a:pPr defTabSz="913304" fontAlgn="base">
                <a:spcBef>
                  <a:spcPts val="1200"/>
                </a:spcBef>
                <a:spcAft>
                  <a:spcPct val="0"/>
                </a:spcAft>
                <a:buClr>
                  <a:srgbClr val="F0AB00"/>
                </a:buClr>
                <a:buSzPct val="80000"/>
                <a:defRPr/>
              </a:pPr>
              <a:r>
                <a:rPr lang="en-US" sz="1200" u="sng">
                  <a:solidFill>
                    <a:srgbClr val="000000"/>
                  </a:solidFill>
                  <a:hlinkClick r:id="rId17"/>
                </a:rPr>
                <a:t>AI Chat Bot Interactive</a:t>
              </a:r>
              <a:endParaRPr lang="en-US" sz="1200" kern="0">
                <a:solidFill>
                  <a:srgbClr val="000000"/>
                </a:solidFill>
                <a:ea typeface="Arial Unicode MS" pitchFamily="34" charset="-128"/>
                <a:cs typeface="Arial Unicode MS" pitchFamily="34" charset="-128"/>
              </a:endParaRPr>
            </a:p>
            <a:p>
              <a:pPr defTabSz="913578"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18"/>
                </a:rPr>
                <a:t>The Robots are </a:t>
              </a:r>
              <a:br>
                <a:rPr lang="en-US" sz="1200" kern="0">
                  <a:solidFill>
                    <a:srgbClr val="000000"/>
                  </a:solidFill>
                  <a:ea typeface="Arial Unicode MS" pitchFamily="34" charset="-128"/>
                  <a:cs typeface="Arial Unicode MS" pitchFamily="34" charset="-128"/>
                  <a:hlinkClick r:id="rId18"/>
                </a:rPr>
              </a:br>
              <a:r>
                <a:rPr lang="en-US" sz="1200" kern="0">
                  <a:solidFill>
                    <a:srgbClr val="000000"/>
                  </a:solidFill>
                  <a:ea typeface="Arial Unicode MS" pitchFamily="34" charset="-128"/>
                  <a:cs typeface="Arial Unicode MS" pitchFamily="34" charset="-128"/>
                  <a:hlinkClick r:id="rId18"/>
                </a:rPr>
                <a:t>Coming Report</a:t>
              </a:r>
              <a:r>
                <a:rPr lang="en-US" sz="1200" kern="0">
                  <a:solidFill>
                    <a:srgbClr val="000000"/>
                  </a:solidFill>
                  <a:ea typeface="Arial Unicode MS" pitchFamily="34" charset="-128"/>
                  <a:cs typeface="Arial Unicode MS" pitchFamily="34" charset="-128"/>
                </a:rPr>
                <a:t> &amp;</a:t>
              </a:r>
              <a:br>
                <a:rPr lang="en-US" sz="1200" kern="0">
                  <a:solidFill>
                    <a:srgbClr val="000000"/>
                  </a:solidFill>
                  <a:ea typeface="Arial Unicode MS" pitchFamily="34" charset="-128"/>
                  <a:cs typeface="Arial Unicode MS" pitchFamily="34" charset="-128"/>
                </a:rPr>
              </a:br>
              <a:r>
                <a:rPr lang="en-US" sz="1200" kern="0">
                  <a:solidFill>
                    <a:srgbClr val="000000"/>
                  </a:solidFill>
                  <a:ea typeface="Arial Unicode MS" pitchFamily="34" charset="-128"/>
                  <a:cs typeface="Arial Unicode MS" pitchFamily="34" charset="-128"/>
                  <a:hlinkClick r:id="rId19"/>
                </a:rPr>
                <a:t>DE Version</a:t>
              </a:r>
              <a:r>
                <a:rPr lang="en-US" sz="1200" kern="0">
                  <a:solidFill>
                    <a:srgbClr val="000000"/>
                  </a:solidFill>
                  <a:ea typeface="Arial Unicode MS" pitchFamily="34" charset="-128"/>
                  <a:cs typeface="Arial Unicode MS" pitchFamily="34" charset="-128"/>
                </a:rPr>
                <a:t>*</a:t>
              </a:r>
            </a:p>
            <a:p>
              <a:pPr defTabSz="913578"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20"/>
                </a:rPr>
                <a:t>IDC Market scape Cloud Report</a:t>
              </a: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1"/>
                </a:rPr>
                <a:t>Intelligent Enterprise Whitepaper</a:t>
              </a:r>
              <a:r>
                <a:rPr lang="en-US" sz="1200" kern="0">
                  <a:solidFill>
                    <a:srgbClr val="000000"/>
                  </a:solidFill>
                  <a:ea typeface="Arial Unicode MS" pitchFamily="34" charset="-128"/>
                  <a:cs typeface="Arial Unicode MS" pitchFamily="34" charset="-128"/>
                </a:rPr>
                <a:t>*</a:t>
              </a: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2"/>
                </a:rPr>
                <a:t>Intelligent </a:t>
              </a:r>
              <a:br>
                <a:rPr lang="en-US" sz="1200" kern="0">
                  <a:solidFill>
                    <a:srgbClr val="00B050"/>
                  </a:solidFill>
                  <a:ea typeface="Arial Unicode MS" pitchFamily="34" charset="-128"/>
                  <a:cs typeface="Arial Unicode MS" pitchFamily="34" charset="-128"/>
                  <a:hlinkClick r:id="rId22"/>
                </a:rPr>
              </a:br>
              <a:r>
                <a:rPr lang="en-US" sz="1200" kern="0">
                  <a:solidFill>
                    <a:srgbClr val="00B050"/>
                  </a:solidFill>
                  <a:ea typeface="Arial Unicode MS" pitchFamily="34" charset="-128"/>
                  <a:cs typeface="Arial Unicode MS" pitchFamily="34" charset="-128"/>
                  <a:hlinkClick r:id="rId22"/>
                </a:rPr>
                <a:t>Spend Management </a:t>
              </a:r>
              <a:br>
                <a:rPr lang="en-US" sz="1200" kern="0">
                  <a:solidFill>
                    <a:srgbClr val="00B050"/>
                  </a:solidFill>
                  <a:ea typeface="Arial Unicode MS" pitchFamily="34" charset="-128"/>
                  <a:cs typeface="Arial Unicode MS" pitchFamily="34" charset="-128"/>
                  <a:hlinkClick r:id="rId22"/>
                </a:rPr>
              </a:br>
              <a:r>
                <a:rPr lang="en-US" sz="1200" kern="0">
                  <a:solidFill>
                    <a:srgbClr val="00B050"/>
                  </a:solidFill>
                  <a:ea typeface="Arial Unicode MS" pitchFamily="34" charset="-128"/>
                  <a:cs typeface="Arial Unicode MS" pitchFamily="34" charset="-128"/>
                  <a:hlinkClick r:id="rId22"/>
                </a:rPr>
                <a:t>Whitepaper</a:t>
              </a:r>
              <a:r>
                <a:rPr lang="en-US" sz="1200" kern="0">
                  <a:solidFill>
                    <a:srgbClr val="00B050"/>
                  </a:solidFill>
                  <a:ea typeface="Arial Unicode MS" pitchFamily="34" charset="-128"/>
                  <a:cs typeface="Arial Unicode MS" pitchFamily="34" charset="-128"/>
                </a:rPr>
                <a:t> </a:t>
              </a:r>
              <a:r>
                <a:rPr lang="en-US" sz="1200" kern="0">
                  <a:solidFill>
                    <a:srgbClr val="000000"/>
                  </a:solidFill>
                  <a:ea typeface="Arial Unicode MS" pitchFamily="34" charset="-128"/>
                  <a:cs typeface="Arial Unicode MS" pitchFamily="34" charset="-128"/>
                </a:rPr>
                <a:t>&amp;</a:t>
              </a:r>
              <a:r>
                <a:rPr lang="en-US" sz="1200" kern="0">
                  <a:solidFill>
                    <a:srgbClr val="00B050"/>
                  </a:solidFill>
                  <a:ea typeface="Arial Unicode MS" pitchFamily="34" charset="-128"/>
                  <a:cs typeface="Arial Unicode MS" pitchFamily="34" charset="-128"/>
                </a:rPr>
                <a:t> </a:t>
              </a:r>
              <a:r>
                <a:rPr lang="en-US" sz="1200" kern="0">
                  <a:solidFill>
                    <a:srgbClr val="00B050"/>
                  </a:solidFill>
                  <a:ea typeface="Arial Unicode MS" pitchFamily="34" charset="-128"/>
                  <a:cs typeface="Arial Unicode MS" pitchFamily="34" charset="-128"/>
                  <a:hlinkClick r:id="rId23"/>
                </a:rPr>
                <a:t>DE Version</a:t>
              </a:r>
              <a:r>
                <a:rPr lang="en-US" sz="1200" kern="0">
                  <a:solidFill>
                    <a:srgbClr val="000000"/>
                  </a:solidFill>
                  <a:ea typeface="Arial Unicode MS" pitchFamily="34" charset="-128"/>
                  <a:cs typeface="Arial Unicode MS" pitchFamily="34" charset="-128"/>
                </a:rPr>
                <a:t>*</a:t>
              </a:r>
            </a:p>
            <a:p>
              <a:pPr defTabSz="1088122" fontAlgn="base">
                <a:spcBef>
                  <a:spcPts val="1200"/>
                </a:spcBef>
                <a:spcAft>
                  <a:spcPct val="0"/>
                </a:spcAft>
                <a:buClr>
                  <a:srgbClr val="F0AB00"/>
                </a:buClr>
                <a:buSzPct val="80000"/>
                <a:defRPr/>
              </a:pPr>
              <a:r>
                <a:rPr lang="en-US" sz="1100" u="sng">
                  <a:hlinkClick r:id="rId24"/>
                </a:rPr>
                <a:t>IDC The Business Value of Intelligent Spend Management</a:t>
              </a:r>
              <a:r>
                <a:rPr lang="en-US" sz="1100"/>
                <a:t> </a:t>
              </a:r>
              <a:r>
                <a:rPr lang="en-US" sz="1200"/>
                <a:t> </a:t>
              </a:r>
              <a:endParaRPr lang="en-US" sz="1200" kern="0">
                <a:solidFill>
                  <a:srgbClr val="000000"/>
                </a:solidFill>
                <a:ea typeface="Arial Unicode MS" pitchFamily="34" charset="-128"/>
                <a:cs typeface="Arial Unicode MS" pitchFamily="34" charset="-128"/>
              </a:endParaRPr>
            </a:p>
            <a:p>
              <a:pPr defTabSz="913578"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rPr>
                <a:t/>
              </a:r>
              <a:br>
                <a:rPr lang="en-US" sz="1200" kern="0">
                  <a:solidFill>
                    <a:srgbClr val="000000"/>
                  </a:solidFill>
                  <a:ea typeface="Arial Unicode MS" pitchFamily="34" charset="-128"/>
                  <a:cs typeface="Arial Unicode MS" pitchFamily="34" charset="-128"/>
                </a:rPr>
              </a:b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89" name="Picture 88">
              <a:extLst>
                <a:ext uri="{FF2B5EF4-FFF2-40B4-BE49-F238E27FC236}">
                  <a16:creationId xmlns:a16="http://schemas.microsoft.com/office/drawing/2014/main" xmlns="" id="{9BD2E848-CA03-44E1-A998-093D3746E849}"/>
                </a:ext>
              </a:extLst>
            </p:cNvPr>
            <p:cNvPicPr>
              <a:picLocks noChangeAspect="1"/>
            </p:cNvPicPr>
            <p:nvPr/>
          </p:nvPicPr>
          <p:blipFill rotWithShape="1">
            <a:blip r:embed="rId25" cstate="screen">
              <a:extLst>
                <a:ext uri="{28A0092B-C50C-407E-A947-70E740481C1C}">
                  <a14:useLocalDpi xmlns:a14="http://schemas.microsoft.com/office/drawing/2010/main"/>
                </a:ext>
              </a:extLst>
            </a:blip>
            <a:srcRect/>
            <a:stretch/>
          </p:blipFill>
          <p:spPr>
            <a:xfrm>
              <a:off x="6111241" y="1654306"/>
              <a:ext cx="1969767" cy="1097280"/>
            </a:xfrm>
            <a:prstGeom prst="rect">
              <a:avLst/>
            </a:prstGeom>
            <a:solidFill>
              <a:schemeClr val="accent2"/>
            </a:solidFill>
            <a:ln>
              <a:solidFill>
                <a:schemeClr val="bg2"/>
              </a:solidFill>
            </a:ln>
          </p:spPr>
        </p:pic>
      </p:grpSp>
      <p:grpSp>
        <p:nvGrpSpPr>
          <p:cNvPr id="2" name="Group 1">
            <a:extLst>
              <a:ext uri="{FF2B5EF4-FFF2-40B4-BE49-F238E27FC236}">
                <a16:creationId xmlns:a16="http://schemas.microsoft.com/office/drawing/2014/main" xmlns="" id="{D4BAA7F8-A7A6-4310-9D21-BDB425FA1298}"/>
              </a:ext>
            </a:extLst>
          </p:cNvPr>
          <p:cNvGrpSpPr/>
          <p:nvPr/>
        </p:nvGrpSpPr>
        <p:grpSpPr>
          <a:xfrm>
            <a:off x="2435953" y="1654772"/>
            <a:ext cx="1745470" cy="2196493"/>
            <a:chOff x="2365933" y="1654306"/>
            <a:chExt cx="1745925" cy="2197065"/>
          </a:xfrm>
        </p:grpSpPr>
        <p:sp>
          <p:nvSpPr>
            <p:cNvPr id="57" name="TextBox 56">
              <a:extLst>
                <a:ext uri="{FF2B5EF4-FFF2-40B4-BE49-F238E27FC236}">
                  <a16:creationId xmlns:a16="http://schemas.microsoft.com/office/drawing/2014/main" xmlns="" id="{BBEA979A-EFB4-4724-A8A1-F3FB91EB08F0}"/>
                </a:ext>
              </a:extLst>
            </p:cNvPr>
            <p:cNvSpPr txBox="1"/>
            <p:nvPr/>
          </p:nvSpPr>
          <p:spPr>
            <a:xfrm>
              <a:off x="2365933" y="2804931"/>
              <a:ext cx="1554480" cy="1046440"/>
            </a:xfrm>
            <a:prstGeom prst="rect">
              <a:avLst/>
            </a:prstGeom>
            <a:noFill/>
          </p:spPr>
          <p:txBody>
            <a:bodyPr wrap="square" lIns="0" tIns="0" rIns="0" bIns="0" rtlCol="0">
              <a:spAutoFit/>
            </a:bodyPr>
            <a:lstStyle/>
            <a:p>
              <a:pPr defTabSz="913304"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26"/>
                </a:rPr>
                <a:t>Innovation Info Brief</a:t>
              </a:r>
              <a:endParaRPr lang="en-US" sz="1200" kern="0">
                <a:solidFill>
                  <a:srgbClr val="FF0000"/>
                </a:solidFill>
                <a:ea typeface="Arial Unicode MS" pitchFamily="34" charset="-128"/>
                <a:cs typeface="Arial Unicode MS" pitchFamily="34" charset="-128"/>
                <a:hlinkClick r:id="" action="ppaction://noaction"/>
              </a:endParaRPr>
            </a:p>
            <a:p>
              <a:pPr defTabSz="913304" fontAlgn="base">
                <a:spcBef>
                  <a:spcPts val="1200"/>
                </a:spcBef>
                <a:spcAft>
                  <a:spcPct val="0"/>
                </a:spcAft>
                <a:buClr>
                  <a:srgbClr val="F0AB00"/>
                </a:buClr>
                <a:buSzPct val="80000"/>
                <a:defRPr/>
              </a:pPr>
              <a:r>
                <a:rPr lang="en-US" sz="1200" kern="0">
                  <a:solidFill>
                    <a:srgbClr val="FF0000"/>
                  </a:solidFill>
                  <a:ea typeface="Arial Unicode MS" pitchFamily="34" charset="-128"/>
                  <a:cs typeface="Arial Unicode MS" pitchFamily="34" charset="-128"/>
                  <a:hlinkClick r:id="" action="ppaction://noaction"/>
                </a:rPr>
                <a:t>Blog posts</a:t>
              </a:r>
              <a:endParaRPr lang="en-US" sz="1200" kern="0">
                <a:solidFill>
                  <a:srgbClr val="000000"/>
                </a:solidFill>
                <a:ea typeface="Arial Unicode MS" pitchFamily="34" charset="-128"/>
                <a:cs typeface="Arial Unicode MS" pitchFamily="34" charset="-128"/>
                <a:hlinkClick r:id="rId27"/>
              </a:endParaRPr>
            </a:p>
            <a:p>
              <a:pPr defTabSz="913304"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28"/>
                </a:rPr>
                <a:t>Machine Learning Video</a:t>
              </a:r>
              <a:endParaRPr lang="en-US" sz="1200" kern="0">
                <a:solidFill>
                  <a:srgbClr val="000000"/>
                </a:solidFill>
                <a:ea typeface="Arial Unicode MS" pitchFamily="34" charset="-128"/>
                <a:cs typeface="Arial Unicode MS" pitchFamily="34" charset="-128"/>
              </a:endParaRPr>
            </a:p>
          </p:txBody>
        </p:sp>
        <p:pic>
          <p:nvPicPr>
            <p:cNvPr id="90" name="Picture 89">
              <a:extLst>
                <a:ext uri="{FF2B5EF4-FFF2-40B4-BE49-F238E27FC236}">
                  <a16:creationId xmlns:a16="http://schemas.microsoft.com/office/drawing/2014/main" xmlns="" id="{952E7D7C-54AC-4A05-99FB-88EC75577B7B}"/>
                </a:ext>
              </a:extLst>
            </p:cNvPr>
            <p:cNvPicPr>
              <a:picLocks noChangeAspect="1"/>
            </p:cNvPicPr>
            <p:nvPr/>
          </p:nvPicPr>
          <p:blipFill rotWithShape="1">
            <a:blip r:embed="rId29" cstate="screen">
              <a:extLst>
                <a:ext uri="{28A0092B-C50C-407E-A947-70E740481C1C}">
                  <a14:useLocalDpi xmlns:a14="http://schemas.microsoft.com/office/drawing/2010/main"/>
                </a:ext>
              </a:extLst>
            </a:blip>
            <a:srcRect/>
            <a:stretch/>
          </p:blipFill>
          <p:spPr>
            <a:xfrm>
              <a:off x="2365933" y="1654306"/>
              <a:ext cx="1745925" cy="1097280"/>
            </a:xfrm>
            <a:prstGeom prst="rect">
              <a:avLst/>
            </a:prstGeom>
            <a:ln w="6350">
              <a:solidFill>
                <a:schemeClr val="bg2"/>
              </a:solidFill>
            </a:ln>
          </p:spPr>
        </p:pic>
      </p:grpSp>
      <p:grpSp>
        <p:nvGrpSpPr>
          <p:cNvPr id="7" name="Group 6">
            <a:extLst>
              <a:ext uri="{FF2B5EF4-FFF2-40B4-BE49-F238E27FC236}">
                <a16:creationId xmlns:a16="http://schemas.microsoft.com/office/drawing/2014/main" xmlns="" id="{CD2F2798-61D7-4900-9067-C64D3D983DBD}"/>
              </a:ext>
            </a:extLst>
          </p:cNvPr>
          <p:cNvGrpSpPr/>
          <p:nvPr/>
        </p:nvGrpSpPr>
        <p:grpSpPr>
          <a:xfrm>
            <a:off x="8018163" y="1656047"/>
            <a:ext cx="1931890" cy="2702667"/>
            <a:chOff x="7970673" y="1655582"/>
            <a:chExt cx="1932393" cy="2703371"/>
          </a:xfrm>
        </p:grpSpPr>
        <p:sp>
          <p:nvSpPr>
            <p:cNvPr id="56" name="TextBox 55">
              <a:extLst>
                <a:ext uri="{FF2B5EF4-FFF2-40B4-BE49-F238E27FC236}">
                  <a16:creationId xmlns:a16="http://schemas.microsoft.com/office/drawing/2014/main" xmlns="" id="{35B54F5F-D955-43AE-A180-EDBD1C005DA8}"/>
                </a:ext>
              </a:extLst>
            </p:cNvPr>
            <p:cNvSpPr txBox="1"/>
            <p:nvPr/>
          </p:nvSpPr>
          <p:spPr>
            <a:xfrm>
              <a:off x="8014152" y="2789293"/>
              <a:ext cx="1554480" cy="1569660"/>
            </a:xfrm>
            <a:prstGeom prst="rect">
              <a:avLst/>
            </a:prstGeom>
            <a:noFill/>
          </p:spPr>
          <p:txBody>
            <a:bodyPr wrap="square" lIns="0" tIns="0" rIns="0" bIns="0" rtlCol="0">
              <a:spAutoFit/>
            </a:bodyPr>
            <a:lstStyle/>
            <a:p>
              <a:pPr defTabSz="1088122" fontAlgn="base">
                <a:spcBef>
                  <a:spcPts val="1200"/>
                </a:spcBef>
                <a:spcAft>
                  <a:spcPct val="0"/>
                </a:spcAft>
                <a:buClr>
                  <a:srgbClr val="F0AB00"/>
                </a:buClr>
                <a:buSzPct val="80000"/>
                <a:defRPr/>
              </a:pPr>
              <a:r>
                <a:rPr lang="en-US" sz="1200" kern="0">
                  <a:solidFill>
                    <a:srgbClr val="000000"/>
                  </a:solidFill>
                  <a:ea typeface="Arial Unicode MS" pitchFamily="34" charset="-128"/>
                  <a:cs typeface="Arial Unicode MS" pitchFamily="34" charset="-128"/>
                  <a:hlinkClick r:id="rId30"/>
                </a:rPr>
                <a:t>The Future of T&amp;E Interactive Hero (ABM Platform)</a:t>
              </a: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r>
                <a:rPr lang="en-US" sz="1200" kern="0">
                  <a:solidFill>
                    <a:srgbClr val="00B050"/>
                  </a:solidFill>
                  <a:ea typeface="Arial Unicode MS" pitchFamily="34" charset="-128"/>
                  <a:cs typeface="Arial Unicode MS" pitchFamily="34" charset="-128"/>
                  <a:hlinkClick r:id="rId31"/>
                </a:rPr>
                <a:t>IBM Case Study</a:t>
              </a:r>
              <a:endParaRPr lang="en-US" sz="1200" kern="0">
                <a:solidFill>
                  <a:srgbClr val="00B050"/>
                </a:solidFill>
                <a:ea typeface="Arial Unicode MS"/>
                <a:cs typeface="Arial Unicode MS"/>
                <a:hlinkClick r:id="rId14"/>
              </a:endParaRPr>
            </a:p>
            <a:p>
              <a:pPr defTabSz="1088122" fontAlgn="base">
                <a:spcBef>
                  <a:spcPts val="1200"/>
                </a:spcBef>
                <a:spcAft>
                  <a:spcPct val="0"/>
                </a:spcAft>
                <a:buClr>
                  <a:srgbClr val="F0AB00"/>
                </a:buClr>
                <a:buSzPct val="80000"/>
                <a:defRPr/>
              </a:pPr>
              <a:endParaRPr lang="en-US" sz="1200" kern="0">
                <a:solidFill>
                  <a:srgbClr val="000000"/>
                </a:solidFill>
                <a:ea typeface="Arial Unicode MS" pitchFamily="34" charset="-128"/>
                <a:cs typeface="Arial Unicode MS" pitchFamily="34" charset="-128"/>
              </a:endParaRPr>
            </a:p>
            <a:p>
              <a:pPr defTabSz="1088122" fontAlgn="base">
                <a:spcBef>
                  <a:spcPts val="1200"/>
                </a:spcBef>
                <a:spcAft>
                  <a:spcPct val="0"/>
                </a:spcAft>
                <a:buClr>
                  <a:srgbClr val="F0AB00"/>
                </a:buClr>
                <a:buSzPct val="80000"/>
                <a:defRPr/>
              </a:pPr>
              <a:endParaRPr lang="en-US" sz="1200" kern="0">
                <a:solidFill>
                  <a:srgbClr val="00B050"/>
                </a:solidFill>
                <a:ea typeface="Arial Unicode MS" pitchFamily="34" charset="-128"/>
                <a:cs typeface="Arial Unicode MS" pitchFamily="34" charset="-128"/>
              </a:endParaRPr>
            </a:p>
          </p:txBody>
        </p:sp>
        <p:pic>
          <p:nvPicPr>
            <p:cNvPr id="91" name="Picture 90">
              <a:extLst>
                <a:ext uri="{FF2B5EF4-FFF2-40B4-BE49-F238E27FC236}">
                  <a16:creationId xmlns:a16="http://schemas.microsoft.com/office/drawing/2014/main" xmlns="" id="{7ABB6E99-FA1E-4495-9CA4-E84731E77ABD}"/>
                </a:ext>
              </a:extLst>
            </p:cNvPr>
            <p:cNvPicPr>
              <a:picLocks noChangeAspect="1"/>
            </p:cNvPicPr>
            <p:nvPr/>
          </p:nvPicPr>
          <p:blipFill rotWithShape="1">
            <a:blip r:embed="rId32" cstate="screen">
              <a:extLst>
                <a:ext uri="{28A0092B-C50C-407E-A947-70E740481C1C}">
                  <a14:useLocalDpi xmlns:a14="http://schemas.microsoft.com/office/drawing/2010/main"/>
                </a:ext>
              </a:extLst>
            </a:blip>
            <a:srcRect l="-407"/>
            <a:stretch/>
          </p:blipFill>
          <p:spPr>
            <a:xfrm>
              <a:off x="7970673" y="1655582"/>
              <a:ext cx="1932393" cy="1096004"/>
            </a:xfrm>
            <a:prstGeom prst="rect">
              <a:avLst/>
            </a:prstGeom>
            <a:ln>
              <a:solidFill>
                <a:schemeClr val="tx1"/>
              </a:solidFill>
            </a:ln>
          </p:spPr>
        </p:pic>
      </p:grpSp>
      <p:grpSp>
        <p:nvGrpSpPr>
          <p:cNvPr id="4" name="Group 3">
            <a:extLst>
              <a:ext uri="{FF2B5EF4-FFF2-40B4-BE49-F238E27FC236}">
                <a16:creationId xmlns:a16="http://schemas.microsoft.com/office/drawing/2014/main" xmlns="" id="{1E87C8CF-441A-46C6-B8E5-1AC5092EC7F6}"/>
              </a:ext>
            </a:extLst>
          </p:cNvPr>
          <p:cNvGrpSpPr/>
          <p:nvPr/>
        </p:nvGrpSpPr>
        <p:grpSpPr>
          <a:xfrm>
            <a:off x="235612" y="1650754"/>
            <a:ext cx="2101345" cy="4331309"/>
            <a:chOff x="193964" y="1650287"/>
            <a:chExt cx="2101892" cy="4332437"/>
          </a:xfrm>
        </p:grpSpPr>
        <p:sp>
          <p:nvSpPr>
            <p:cNvPr id="77" name="TextBox 76">
              <a:extLst>
                <a:ext uri="{FF2B5EF4-FFF2-40B4-BE49-F238E27FC236}">
                  <a16:creationId xmlns:a16="http://schemas.microsoft.com/office/drawing/2014/main" xmlns="" id="{432BD526-280F-4E43-A855-A21EB9BF2FB6}"/>
                </a:ext>
              </a:extLst>
            </p:cNvPr>
            <p:cNvSpPr txBox="1"/>
            <p:nvPr/>
          </p:nvSpPr>
          <p:spPr>
            <a:xfrm>
              <a:off x="475498" y="2804931"/>
              <a:ext cx="1755647" cy="3177793"/>
            </a:xfrm>
            <a:prstGeom prst="rect">
              <a:avLst/>
            </a:prstGeom>
            <a:noFill/>
          </p:spPr>
          <p:txBody>
            <a:bodyPr wrap="square" lIns="0" tIns="0" rIns="0" bIns="0" rtlCol="0">
              <a:spAutoFit/>
            </a:bodyPr>
            <a:lstStyle/>
            <a:p>
              <a:pPr defTabSz="1088122" fontAlgn="base">
                <a:spcBef>
                  <a:spcPts val="1000"/>
                </a:spcBef>
                <a:buClr>
                  <a:srgbClr val="F0AB00"/>
                </a:buClr>
                <a:buSzPct val="80000"/>
                <a:defRPr/>
              </a:pPr>
              <a:r>
                <a:rPr lang="en-US" sz="1200">
                  <a:solidFill>
                    <a:srgbClr val="00679E"/>
                  </a:solidFill>
                  <a:latin typeface="Arial" panose="020B0604020202020204" pitchFamily="34" charset="0"/>
                  <a:hlinkClick r:id="rId33" tooltip="AE Toolkit"/>
                </a:rPr>
                <a:t>AE Toolkit</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solidFill>
                    <a:srgbClr val="4FB81C"/>
                  </a:solidFill>
                  <a:ea typeface="Arial Unicode MS" pitchFamily="34" charset="-128"/>
                  <a:cs typeface="Arial Unicode MS" pitchFamily="34" charset="-128"/>
                  <a:hlinkClick r:id="rId34"/>
                </a:rPr>
                <a:t>Sales Playbook</a:t>
              </a:r>
              <a:endParaRPr lang="en-US" sz="1200" kern="0">
                <a:solidFill>
                  <a:srgbClr val="4FB81C"/>
                </a:solidFill>
                <a:ea typeface="Arial Unicode MS" pitchFamily="34" charset="-128"/>
                <a:cs typeface="Arial Unicode MS" pitchFamily="34" charset="-128"/>
              </a:endParaRPr>
            </a:p>
            <a:p>
              <a:pPr defTabSz="1088122" fontAlgn="base">
                <a:spcBef>
                  <a:spcPts val="1000"/>
                </a:spcBef>
                <a:buClr>
                  <a:srgbClr val="F0AB00"/>
                </a:buClr>
                <a:buSzPct val="80000"/>
                <a:defRPr/>
              </a:pPr>
              <a:r>
                <a:rPr lang="en-US" sz="1200" kern="0">
                  <a:ea typeface="Arial Unicode MS" pitchFamily="34" charset="-128"/>
                  <a:cs typeface="Arial Unicode MS" pitchFamily="34" charset="-128"/>
                </a:rPr>
                <a:t>Demandbase insights</a:t>
              </a:r>
            </a:p>
            <a:p>
              <a:pPr defTabSz="1088122" fontAlgn="base">
                <a:spcBef>
                  <a:spcPts val="1000"/>
                </a:spcBef>
                <a:buClr>
                  <a:srgbClr val="F0AB00"/>
                </a:buClr>
                <a:buSzPct val="80000"/>
                <a:defRPr/>
              </a:pPr>
              <a:r>
                <a:rPr lang="en-US" sz="1200" kern="0">
                  <a:solidFill>
                    <a:srgbClr val="FF0000"/>
                  </a:solidFill>
                  <a:ea typeface="Arial Unicode MS" pitchFamily="34" charset="-128"/>
                  <a:cs typeface="Arial Unicode MS" pitchFamily="34" charset="-128"/>
                  <a:hlinkClick r:id="rId35"/>
                </a:rPr>
                <a:t>Copy Blocks</a:t>
              </a:r>
              <a:endParaRPr lang="en-US" sz="1200" kern="0">
                <a:solidFill>
                  <a:srgbClr val="FF0000"/>
                </a:solidFill>
                <a:ea typeface="Arial Unicode MS" pitchFamily="34" charset="-128"/>
                <a:cs typeface="Arial Unicode MS" pitchFamily="34" charset="-128"/>
              </a:endParaRPr>
            </a:p>
            <a:p>
              <a:pPr defTabSz="1088122">
                <a:spcBef>
                  <a:spcPts val="900"/>
                </a:spcBef>
                <a:defRPr/>
              </a:pPr>
              <a:r>
                <a:rPr lang="en-US" sz="1200">
                  <a:solidFill>
                    <a:srgbClr val="00679E"/>
                  </a:solidFill>
                  <a:latin typeface="Arial" panose="020B0604020202020204" pitchFamily="34" charset="0"/>
                  <a:hlinkClick r:id="rId36" invalidUrl="https://dam.sap.com/a/mY8gvRm/SAP Concur Overview_for AEs.pdf" tooltip="Why SAP Concur T&amp;E Matters to AEs (1-pager)"/>
                </a:rPr>
                <a:t>Why SAP Concur T&amp;E Matters to AEs </a:t>
              </a:r>
              <a:endParaRPr lang="en-US" sz="1200">
                <a:solidFill>
                  <a:srgbClr val="00679E"/>
                </a:solidFill>
                <a:latin typeface="Arial" panose="020B0604020202020204" pitchFamily="34" charset="0"/>
              </a:endParaRPr>
            </a:p>
            <a:p>
              <a:pPr defTabSz="1088122">
                <a:spcBef>
                  <a:spcPts val="900"/>
                </a:spcBef>
                <a:defRPr/>
              </a:pPr>
              <a:r>
                <a:rPr lang="en-US" sz="1200">
                  <a:solidFill>
                    <a:srgbClr val="00679E"/>
                  </a:solidFill>
                  <a:latin typeface="Arial" panose="020B0604020202020204" pitchFamily="34" charset="0"/>
                  <a:hlinkClick r:id="rId37" tooltip="How to tell SAP Concur IE story to your CFOs"/>
                </a:rPr>
                <a:t>How to tell SAP Concur IE story to your CFOs</a:t>
              </a:r>
              <a:endParaRPr lang="en-US" sz="1200">
                <a:solidFill>
                  <a:srgbClr val="666666"/>
                </a:solidFill>
                <a:latin typeface="Arial" panose="020B0604020202020204" pitchFamily="34" charset="0"/>
              </a:endParaRPr>
            </a:p>
            <a:p>
              <a:pPr defTabSz="1088122">
                <a:spcBef>
                  <a:spcPts val="900"/>
                </a:spcBef>
                <a:defRPr/>
              </a:pPr>
              <a:r>
                <a:rPr lang="en-US" sz="1200">
                  <a:solidFill>
                    <a:srgbClr val="00679E"/>
                  </a:solidFill>
                  <a:latin typeface="Arial" panose="020B0604020202020204" pitchFamily="34" charset="0"/>
                  <a:hlinkClick r:id="rId38" tooltip="How to tell SAP Concur IE story to your CIOs"/>
                </a:rPr>
                <a:t>How to tell SAP Concur IE story to your CIOs</a:t>
              </a:r>
              <a:endParaRPr lang="en-US" sz="1200">
                <a:solidFill>
                  <a:srgbClr val="666666"/>
                </a:solidFill>
                <a:latin typeface="Arial" panose="020B0604020202020204" pitchFamily="34" charset="0"/>
              </a:endParaRPr>
            </a:p>
            <a:p>
              <a:pPr defTabSz="1088122">
                <a:spcBef>
                  <a:spcPts val="900"/>
                </a:spcBef>
                <a:defRPr/>
              </a:pPr>
              <a:r>
                <a:rPr lang="en-US" sz="1200">
                  <a:solidFill>
                    <a:srgbClr val="00679E"/>
                  </a:solidFill>
                  <a:latin typeface="Arial" panose="020B0604020202020204" pitchFamily="34" charset="0"/>
                  <a:hlinkClick r:id="rId39" invalidUrl="https://dam.sap.com/a/OAUJAK/INTERNAL-How to pitch TE _ Sales tips.pdf" tooltip="How to pitch T&amp;E"/>
                </a:rPr>
                <a:t>How to pitch T&amp;E</a:t>
              </a:r>
              <a:endParaRPr lang="en-US" sz="1200">
                <a:solidFill>
                  <a:srgbClr val="666666"/>
                </a:solidFill>
                <a:latin typeface="Arial" panose="020B0604020202020204" pitchFamily="34" charset="0"/>
              </a:endParaRPr>
            </a:p>
            <a:p>
              <a:pPr defTabSz="1088122">
                <a:spcBef>
                  <a:spcPts val="900"/>
                </a:spcBef>
                <a:defRPr/>
              </a:pPr>
              <a:r>
                <a:rPr lang="en-US" sz="1200">
                  <a:solidFill>
                    <a:srgbClr val="00679E"/>
                  </a:solidFill>
                  <a:latin typeface="Arial" panose="020B0604020202020204" pitchFamily="34" charset="0"/>
                  <a:hlinkClick r:id="rId40" tooltip="SAP Concur Fast Facts"/>
                </a:rPr>
                <a:t>SAP Concur Fast Facts</a:t>
              </a:r>
              <a:endParaRPr lang="en-US" sz="1200" kern="0">
                <a:solidFill>
                  <a:srgbClr val="FF0000"/>
                </a:solidFill>
                <a:ea typeface="Arial Unicode MS" pitchFamily="34" charset="-128"/>
                <a:cs typeface="Arial Unicode MS" pitchFamily="34" charset="-128"/>
              </a:endParaRPr>
            </a:p>
          </p:txBody>
        </p:sp>
        <p:pic>
          <p:nvPicPr>
            <p:cNvPr id="41" name="Picture 40">
              <a:extLst>
                <a:ext uri="{FF2B5EF4-FFF2-40B4-BE49-F238E27FC236}">
                  <a16:creationId xmlns:a16="http://schemas.microsoft.com/office/drawing/2014/main" xmlns="" id="{E152786F-2681-49B6-9171-99DA7CEE8870}"/>
                </a:ext>
              </a:extLst>
            </p:cNvPr>
            <p:cNvPicPr>
              <a:picLocks noChangeAspect="1"/>
            </p:cNvPicPr>
            <p:nvPr/>
          </p:nvPicPr>
          <p:blipFill rotWithShape="1">
            <a:blip r:embed="rId41" cstate="screen">
              <a:extLst>
                <a:ext uri="{28A0092B-C50C-407E-A947-70E740481C1C}">
                  <a14:useLocalDpi xmlns:a14="http://schemas.microsoft.com/office/drawing/2010/main"/>
                </a:ext>
              </a:extLst>
            </a:blip>
            <a:srcRect r="-1"/>
            <a:stretch/>
          </p:blipFill>
          <p:spPr>
            <a:xfrm>
              <a:off x="193964" y="1650287"/>
              <a:ext cx="2101892" cy="1097280"/>
            </a:xfrm>
            <a:prstGeom prst="rect">
              <a:avLst/>
            </a:prstGeom>
            <a:ln>
              <a:solidFill>
                <a:schemeClr val="bg2"/>
              </a:solidFill>
            </a:ln>
          </p:spPr>
        </p:pic>
      </p:grpSp>
      <p:grpSp>
        <p:nvGrpSpPr>
          <p:cNvPr id="46" name="Group 45">
            <a:extLst>
              <a:ext uri="{FF2B5EF4-FFF2-40B4-BE49-F238E27FC236}">
                <a16:creationId xmlns:a16="http://schemas.microsoft.com/office/drawing/2014/main" xmlns="" id="{0CEE8184-BD33-43DB-9CB7-72BF694579D0}"/>
              </a:ext>
            </a:extLst>
          </p:cNvPr>
          <p:cNvGrpSpPr/>
          <p:nvPr/>
        </p:nvGrpSpPr>
        <p:grpSpPr>
          <a:xfrm>
            <a:off x="10689980" y="-11071"/>
            <a:ext cx="1524285" cy="1510204"/>
            <a:chOff x="10688392" y="-11071"/>
            <a:chExt cx="1524285" cy="1510204"/>
          </a:xfrm>
        </p:grpSpPr>
        <p:sp>
          <p:nvSpPr>
            <p:cNvPr id="47" name="Right Triangle 46">
              <a:extLst>
                <a:ext uri="{FF2B5EF4-FFF2-40B4-BE49-F238E27FC236}">
                  <a16:creationId xmlns:a16="http://schemas.microsoft.com/office/drawing/2014/main" xmlns="" id="{2CFD9759-8D9E-488A-8D98-D45839A80AB6}"/>
                </a:ext>
              </a:extLst>
            </p:cNvPr>
            <p:cNvSpPr/>
            <p:nvPr/>
          </p:nvSpPr>
          <p:spPr bwMode="gray">
            <a:xfrm flipH="1" flipV="1">
              <a:off x="10688392" y="-11071"/>
              <a:ext cx="1524285" cy="1510204"/>
            </a:xfrm>
            <a:prstGeom prst="rtTriangle">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48" name="TextBox 47">
              <a:extLst>
                <a:ext uri="{FF2B5EF4-FFF2-40B4-BE49-F238E27FC236}">
                  <a16:creationId xmlns:a16="http://schemas.microsoft.com/office/drawing/2014/main" xmlns="" id="{B5C491BA-13E4-4684-AF4A-E25B73791FB7}"/>
                </a:ext>
              </a:extLst>
            </p:cNvPr>
            <p:cNvSpPr txBox="1"/>
            <p:nvPr/>
          </p:nvSpPr>
          <p:spPr>
            <a:xfrm>
              <a:off x="11072394" y="98621"/>
              <a:ext cx="1046297" cy="923330"/>
            </a:xfrm>
            <a:prstGeom prst="rect">
              <a:avLst/>
            </a:prstGeom>
            <a:noFill/>
          </p:spPr>
          <p:txBody>
            <a:bodyPr wrap="square" lIns="0" tIns="0" rIns="0" bIns="0" rtlCol="0">
              <a:spAutoFit/>
            </a:bodyPr>
            <a:lstStyle/>
            <a:p>
              <a:pPr algn="r" fontAlgn="base">
                <a:spcBef>
                  <a:spcPct val="50000"/>
                </a:spcBef>
                <a:spcAft>
                  <a:spcPct val="0"/>
                </a:spcAft>
                <a:buClr>
                  <a:srgbClr val="F0AB00"/>
                </a:buClr>
                <a:buSzPct val="80000"/>
              </a:pPr>
              <a:r>
                <a:rPr lang="en-US" sz="1200" kern="0">
                  <a:ea typeface="Arial Unicode MS" pitchFamily="34" charset="-128"/>
                  <a:cs typeface="Arial Unicode MS" pitchFamily="34" charset="-128"/>
                </a:rPr>
                <a:t>Access ABM Platform Assets Through</a:t>
              </a:r>
              <a:br>
                <a:rPr lang="en-US" sz="1200" kern="0">
                  <a:ea typeface="Arial Unicode MS" pitchFamily="34" charset="-128"/>
                  <a:cs typeface="Arial Unicode MS" pitchFamily="34" charset="-128"/>
                </a:rPr>
              </a:br>
              <a:r>
                <a:rPr lang="en-US" sz="1200" kern="0">
                  <a:ea typeface="Arial Unicode MS" pitchFamily="34" charset="-128"/>
                  <a:cs typeface="Arial Unicode MS" pitchFamily="34" charset="-128"/>
                  <a:hlinkClick r:id="rId17"/>
                </a:rPr>
                <a:t>JAM</a:t>
              </a:r>
              <a:r>
                <a:rPr lang="en-US" sz="1200" kern="0">
                  <a:ea typeface="Arial Unicode MS" pitchFamily="34" charset="-128"/>
                  <a:cs typeface="Arial Unicode MS" pitchFamily="34" charset="-128"/>
                </a:rPr>
                <a:t> </a:t>
              </a:r>
            </a:p>
          </p:txBody>
        </p:sp>
      </p:grpSp>
    </p:spTree>
    <p:extLst>
      <p:ext uri="{BB962C8B-B14F-4D97-AF65-F5344CB8AC3E}">
        <p14:creationId xmlns:p14="http://schemas.microsoft.com/office/powerpoint/2010/main" val="3997381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0C3011BE-13C7-41AF-B146-E8E942600FBF}"/>
              </a:ext>
            </a:extLst>
          </p:cNvPr>
          <p:cNvSpPr>
            <a:spLocks noGrp="1"/>
          </p:cNvSpPr>
          <p:nvPr>
            <p:ph type="title"/>
          </p:nvPr>
        </p:nvSpPr>
        <p:spPr>
          <a:xfrm>
            <a:off x="499806" y="533401"/>
            <a:ext cx="11183001" cy="646331"/>
          </a:xfrm>
        </p:spPr>
        <p:txBody>
          <a:bodyPr/>
          <a:lstStyle/>
          <a:p>
            <a:r>
              <a:rPr lang="en-US"/>
              <a:t>TAP Intervals of Communication</a:t>
            </a:r>
            <a:br>
              <a:rPr lang="en-US"/>
            </a:br>
            <a:r>
              <a:rPr lang="en-US" sz="1800">
                <a:solidFill>
                  <a:schemeClr val="accent1"/>
                </a:solidFill>
              </a:rPr>
              <a:t>Sales and Marketing's Roles &amp; Responsibilities </a:t>
            </a:r>
          </a:p>
        </p:txBody>
      </p:sp>
      <p:graphicFrame>
        <p:nvGraphicFramePr>
          <p:cNvPr id="7" name="Table 6">
            <a:extLst>
              <a:ext uri="{FF2B5EF4-FFF2-40B4-BE49-F238E27FC236}">
                <a16:creationId xmlns:a16="http://schemas.microsoft.com/office/drawing/2014/main" xmlns="" id="{799C8807-81DC-416C-A3A0-3234B292C26F}"/>
              </a:ext>
            </a:extLst>
          </p:cNvPr>
          <p:cNvGraphicFramePr>
            <a:graphicFrameLocks noGrp="1"/>
          </p:cNvGraphicFramePr>
          <p:nvPr/>
        </p:nvGraphicFramePr>
        <p:xfrm>
          <a:off x="499805" y="1401690"/>
          <a:ext cx="11109408" cy="4555388"/>
        </p:xfrm>
        <a:graphic>
          <a:graphicData uri="http://schemas.openxmlformats.org/drawingml/2006/table">
            <a:tbl>
              <a:tblPr firstRow="1" bandRow="1">
                <a:tableStyleId>{5C22544A-7EE6-4342-B048-85BDC9FD1C3A}</a:tableStyleId>
              </a:tblPr>
              <a:tblGrid>
                <a:gridCol w="1439746">
                  <a:extLst>
                    <a:ext uri="{9D8B030D-6E8A-4147-A177-3AD203B41FA5}">
                      <a16:colId xmlns:a16="http://schemas.microsoft.com/office/drawing/2014/main" xmlns="" val="4210738728"/>
                    </a:ext>
                  </a:extLst>
                </a:gridCol>
                <a:gridCol w="2716306">
                  <a:extLst>
                    <a:ext uri="{9D8B030D-6E8A-4147-A177-3AD203B41FA5}">
                      <a16:colId xmlns:a16="http://schemas.microsoft.com/office/drawing/2014/main" xmlns="" val="3460751174"/>
                    </a:ext>
                  </a:extLst>
                </a:gridCol>
                <a:gridCol w="6953356">
                  <a:extLst>
                    <a:ext uri="{9D8B030D-6E8A-4147-A177-3AD203B41FA5}">
                      <a16:colId xmlns:a16="http://schemas.microsoft.com/office/drawing/2014/main" xmlns="" val="1497279257"/>
                    </a:ext>
                  </a:extLst>
                </a:gridCol>
              </a:tblGrid>
              <a:tr h="605598">
                <a:tc>
                  <a:txBody>
                    <a:bodyPr/>
                    <a:lstStyle/>
                    <a:p>
                      <a:endParaRPr 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1"/>
                    </a:solidFill>
                  </a:tcPr>
                </a:tc>
                <a:tc>
                  <a:txBody>
                    <a:bodyPr/>
                    <a:lstStyle/>
                    <a:p>
                      <a:r>
                        <a:rPr lang="en-US"/>
                        <a:t>Participants</a:t>
                      </a:r>
                    </a:p>
                  </a:txBody>
                  <a:tcPr>
                    <a:lnT w="12700" cap="flat" cmpd="sng" algn="ctr">
                      <a:solidFill>
                        <a:schemeClr val="tx1"/>
                      </a:solidFill>
                      <a:prstDash val="solid"/>
                      <a:round/>
                      <a:headEnd type="none" w="med" len="med"/>
                      <a:tailEnd type="none" w="med" len="med"/>
                    </a:lnT>
                  </a:tcPr>
                </a:tc>
                <a:tc>
                  <a:txBody>
                    <a:bodyPr/>
                    <a:lstStyle/>
                    <a:p>
                      <a:r>
                        <a:rPr lang="en-US"/>
                        <a:t>Outcome</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3607886615"/>
                  </a:ext>
                </a:extLst>
              </a:tr>
              <a:tr h="1395775">
                <a:tc>
                  <a:txBody>
                    <a:bodyPr/>
                    <a:lstStyle/>
                    <a:p>
                      <a:r>
                        <a:rPr lang="en-US" sz="1400" b="1">
                          <a:solidFill>
                            <a:schemeClr val="tx2">
                              <a:lumMod val="25000"/>
                            </a:schemeClr>
                          </a:solidFill>
                        </a:rPr>
                        <a:t>Real Time</a:t>
                      </a:r>
                    </a:p>
                  </a:txBody>
                  <a:tcPr anchor="ctr">
                    <a:lnL w="12700" cap="flat" cmpd="sng" algn="ctr">
                      <a:solidFill>
                        <a:schemeClr val="tx1"/>
                      </a:solidFill>
                      <a:prstDash val="solid"/>
                      <a:round/>
                      <a:headEnd type="none" w="med" len="med"/>
                      <a:tailEnd type="none" w="med" len="med"/>
                    </a:ln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400"/>
                        <a:t>RSEs      Local Marketing</a:t>
                      </a:r>
                    </a:p>
                    <a:p>
                      <a:r>
                        <a:rPr lang="en-US" sz="1400"/>
                        <a:t>MDRs     Global Marketing </a:t>
                      </a:r>
                    </a:p>
                  </a:txBody>
                  <a:tcPr/>
                </a:tc>
                <a:tc>
                  <a:txBody>
                    <a:bodyPr/>
                    <a:lstStyle/>
                    <a:p>
                      <a:r>
                        <a:rPr lang="en-US" sz="1400" b="1"/>
                        <a:t>Cluster level engagement plan tactics</a:t>
                      </a:r>
                    </a:p>
                    <a:p>
                      <a:pPr marL="285750" indent="-285750">
                        <a:buFont typeface="Arial" panose="020B0604020202020204" pitchFamily="34" charset="0"/>
                        <a:buChar char="•"/>
                      </a:pPr>
                      <a:r>
                        <a:rPr lang="en-US" sz="1400"/>
                        <a:t>Account intent monitoring via Demandbase</a:t>
                      </a:r>
                    </a:p>
                    <a:p>
                      <a:pPr marL="285750" indent="-285750">
                        <a:buFont typeface="Arial" panose="020B0604020202020204" pitchFamily="34" charset="0"/>
                        <a:buChar char="•"/>
                      </a:pPr>
                      <a:r>
                        <a:rPr lang="en-US" sz="1400"/>
                        <a:t>Awareness channels and campaigns</a:t>
                      </a:r>
                    </a:p>
                    <a:p>
                      <a:pPr marL="285750" indent="-285750">
                        <a:buFont typeface="Arial" panose="020B0604020202020204" pitchFamily="34" charset="0"/>
                        <a:buChar char="•"/>
                      </a:pPr>
                      <a:r>
                        <a:rPr lang="en-US" sz="1400"/>
                        <a:t>Direct sales and marketing efforts</a:t>
                      </a:r>
                    </a:p>
                    <a:p>
                      <a:pPr marL="285750" indent="-285750">
                        <a:buFont typeface="Arial" panose="020B0604020202020204" pitchFamily="34" charset="0"/>
                        <a:buChar char="•"/>
                      </a:pPr>
                      <a:r>
                        <a:rPr lang="en-US" sz="1400"/>
                        <a:t>ABM Delivery Platform of cluster level assets</a:t>
                      </a:r>
                    </a:p>
                    <a:p>
                      <a:endParaRPr lang="en-US" sz="140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2745317147"/>
                  </a:ext>
                </a:extLst>
              </a:tr>
              <a:tr h="1395775">
                <a:tc>
                  <a:txBody>
                    <a:bodyPr/>
                    <a:lstStyle/>
                    <a:p>
                      <a:r>
                        <a:rPr lang="en-US" sz="1400" b="1">
                          <a:solidFill>
                            <a:schemeClr val="tx2">
                              <a:lumMod val="25000"/>
                            </a:schemeClr>
                          </a:solidFill>
                        </a:rPr>
                        <a:t>Monthly Cadence Meeting</a:t>
                      </a:r>
                    </a:p>
                  </a:txBody>
                  <a:tcPr anchor="ctr">
                    <a:lnL w="12700" cap="flat" cmpd="sng" algn="ctr">
                      <a:solidFill>
                        <a:schemeClr val="tx1"/>
                      </a:solidFill>
                      <a:prstDash val="solid"/>
                      <a:round/>
                      <a:headEnd type="none" w="med" len="med"/>
                      <a:tailEnd type="none" w="med" len="med"/>
                    </a:ln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400"/>
                        <a:t>RSEs      Local Marketing</a:t>
                      </a:r>
                    </a:p>
                    <a:p>
                      <a:r>
                        <a:rPr lang="en-US" sz="1400"/>
                        <a:t>MDRs     Global Marketing </a:t>
                      </a:r>
                    </a:p>
                  </a:txBody>
                  <a:tcPr/>
                </a:tc>
                <a:tc>
                  <a:txBody>
                    <a:bodyPr/>
                    <a:lstStyle/>
                    <a:p>
                      <a:r>
                        <a:rPr lang="en-US" sz="1400" b="1"/>
                        <a:t>Monthly review of engagement plan</a:t>
                      </a:r>
                    </a:p>
                    <a:p>
                      <a:pPr marL="285750" indent="-285750">
                        <a:buFont typeface="Arial" panose="020B0604020202020204" pitchFamily="34" charset="0"/>
                        <a:buChar char="•"/>
                      </a:pPr>
                      <a:r>
                        <a:rPr lang="en-US" sz="1400"/>
                        <a:t>Review digital insights and other metrics</a:t>
                      </a:r>
                    </a:p>
                    <a:p>
                      <a:pPr marL="285750" indent="-285750">
                        <a:buFont typeface="Arial" panose="020B0604020202020204" pitchFamily="34" charset="0"/>
                        <a:buChar char="•"/>
                      </a:pPr>
                      <a:r>
                        <a:rPr lang="en-US" sz="1400"/>
                        <a:t>Share insights across the team</a:t>
                      </a:r>
                    </a:p>
                    <a:p>
                      <a:pPr marL="285750" indent="-285750">
                        <a:buFont typeface="Arial" panose="020B0604020202020204" pitchFamily="34" charset="0"/>
                        <a:buChar char="•"/>
                      </a:pPr>
                      <a:r>
                        <a:rPr lang="en-US" sz="1400"/>
                        <a:t>Identify gaps and critical success factors</a:t>
                      </a:r>
                    </a:p>
                    <a:p>
                      <a:pPr marL="285750" marR="0" lvl="0" indent="-2857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t>Tactical focus on key opportunities</a:t>
                      </a:r>
                    </a:p>
                    <a:p>
                      <a:endParaRPr lang="en-US" sz="1400"/>
                    </a:p>
                  </a:txBody>
                  <a:tcP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xmlns="" val="89573715"/>
                  </a:ext>
                </a:extLst>
              </a:tr>
              <a:tr h="0">
                <a:tc>
                  <a:txBody>
                    <a:bodyPr/>
                    <a:lstStyle/>
                    <a:p>
                      <a:r>
                        <a:rPr lang="en-US" sz="1400" b="1">
                          <a:solidFill>
                            <a:schemeClr val="tx2">
                              <a:lumMod val="25000"/>
                            </a:schemeClr>
                          </a:solidFill>
                        </a:rPr>
                        <a:t>Quarterly Review and Planning Meeting</a:t>
                      </a: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400"/>
                        <a:t>MD          Local Marketing</a:t>
                      </a:r>
                    </a:p>
                    <a:p>
                      <a:r>
                        <a:rPr lang="en-US" sz="1400"/>
                        <a:t>RSD        Global Marketing</a:t>
                      </a:r>
                    </a:p>
                    <a:p>
                      <a:r>
                        <a:rPr lang="en-US" sz="1400"/>
                        <a:t>RSEs</a:t>
                      </a:r>
                    </a:p>
                  </a:txBody>
                  <a:tcPr>
                    <a:lnB w="12700" cap="flat" cmpd="sng" algn="ctr">
                      <a:solidFill>
                        <a:schemeClr val="tx1"/>
                      </a:solidFill>
                      <a:prstDash val="solid"/>
                      <a:round/>
                      <a:headEnd type="none" w="med" len="med"/>
                      <a:tailEnd type="none" w="med" len="med"/>
                    </a:lnB>
                  </a:tcPr>
                </a:tc>
                <a:tc>
                  <a:txBody>
                    <a:bodyPr/>
                    <a:lstStyle/>
                    <a:p>
                      <a:r>
                        <a:rPr lang="en-US" sz="1400" b="1"/>
                        <a:t>TAP quarterly engagement plan review</a:t>
                      </a:r>
                    </a:p>
                    <a:p>
                      <a:pPr marL="285750" indent="-285750">
                        <a:buFont typeface="Arial" panose="020B0604020202020204" pitchFamily="34" charset="0"/>
                        <a:buChar char="•"/>
                      </a:pPr>
                      <a:r>
                        <a:rPr lang="en-US" sz="1400"/>
                        <a:t>Denise / Madanjit Executive update 1:1</a:t>
                      </a:r>
                    </a:p>
                    <a:p>
                      <a:pPr marL="285750" indent="-285750">
                        <a:buFont typeface="Arial" panose="020B0604020202020204" pitchFamily="34" charset="0"/>
                        <a:buChar char="•"/>
                      </a:pPr>
                      <a:r>
                        <a:rPr lang="en-US" sz="1400"/>
                        <a:t>QBR / Account Review / Forecast update</a:t>
                      </a:r>
                    </a:p>
                    <a:p>
                      <a:pPr marL="285750" indent="-285750">
                        <a:buFont typeface="Arial" panose="020B0604020202020204" pitchFamily="34" charset="0"/>
                        <a:buChar char="•"/>
                      </a:pPr>
                      <a:r>
                        <a:rPr lang="en-US" sz="1400"/>
                        <a:t>Update engagement plan/course correct</a:t>
                      </a:r>
                    </a:p>
                    <a:p>
                      <a:endParaRPr lang="en-US" sz="140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01281446"/>
                  </a:ext>
                </a:extLst>
              </a:tr>
            </a:tbl>
          </a:graphicData>
        </a:graphic>
      </p:graphicFrame>
    </p:spTree>
    <p:extLst>
      <p:ext uri="{BB962C8B-B14F-4D97-AF65-F5344CB8AC3E}">
        <p14:creationId xmlns:p14="http://schemas.microsoft.com/office/powerpoint/2010/main" val="1174512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a:t>TAP 2020 </a:t>
            </a:r>
            <a:r>
              <a:rPr lang="en-US">
                <a:solidFill>
                  <a:schemeClr val="accent1"/>
                </a:solidFill>
              </a:rPr>
              <a:t>ABM Program Approach</a:t>
            </a:r>
          </a:p>
        </p:txBody>
      </p:sp>
    </p:spTree>
    <p:extLst>
      <p:ext uri="{BB962C8B-B14F-4D97-AF65-F5344CB8AC3E}">
        <p14:creationId xmlns:p14="http://schemas.microsoft.com/office/powerpoint/2010/main" val="3975079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a:extLst>
              <a:ext uri="{FF2B5EF4-FFF2-40B4-BE49-F238E27FC236}">
                <a16:creationId xmlns:a16="http://schemas.microsoft.com/office/drawing/2014/main" xmlns="" id="{A312D1EC-13BD-F24F-B891-E0F9268EB0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255" r="27021"/>
          <a:stretch/>
        </p:blipFill>
        <p:spPr>
          <a:xfrm>
            <a:off x="0" y="2078415"/>
            <a:ext cx="3876742" cy="4213411"/>
          </a:xfrm>
          <a:prstGeom prst="rect">
            <a:avLst/>
          </a:prstGeom>
        </p:spPr>
      </p:pic>
      <p:sp>
        <p:nvSpPr>
          <p:cNvPr id="59" name="Rectangle 58">
            <a:extLst>
              <a:ext uri="{FF2B5EF4-FFF2-40B4-BE49-F238E27FC236}">
                <a16:creationId xmlns:a16="http://schemas.microsoft.com/office/drawing/2014/main" xmlns="" id="{3FEB01B4-3359-F44D-9658-EA26EA27A334}"/>
              </a:ext>
            </a:extLst>
          </p:cNvPr>
          <p:cNvSpPr/>
          <p:nvPr/>
        </p:nvSpPr>
        <p:spPr bwMode="gray">
          <a:xfrm>
            <a:off x="104781" y="2056198"/>
            <a:ext cx="3876741" cy="4177916"/>
          </a:xfrm>
          <a:prstGeom prst="rect">
            <a:avLst/>
          </a:prstGeom>
          <a:gradFill>
            <a:gsLst>
              <a:gs pos="0">
                <a:schemeClr val="bg1">
                  <a:alpha val="51000"/>
                </a:schemeClr>
              </a:gs>
              <a:gs pos="84000">
                <a:schemeClr val="bg1">
                  <a:alpha val="0"/>
                </a:schemeClr>
              </a:gs>
            </a:gsLst>
            <a:lin ang="0" scaled="0"/>
          </a:gra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grpSp>
        <p:nvGrpSpPr>
          <p:cNvPr id="13" name="Group 12">
            <a:extLst>
              <a:ext uri="{FF2B5EF4-FFF2-40B4-BE49-F238E27FC236}">
                <a16:creationId xmlns:a16="http://schemas.microsoft.com/office/drawing/2014/main" xmlns="" id="{03791A4D-BB7A-AA4A-85ED-DE73AEBD4F3A}"/>
              </a:ext>
            </a:extLst>
          </p:cNvPr>
          <p:cNvGrpSpPr/>
          <p:nvPr/>
        </p:nvGrpSpPr>
        <p:grpSpPr>
          <a:xfrm>
            <a:off x="5818713" y="2813050"/>
            <a:ext cx="2596711" cy="2784475"/>
            <a:chOff x="5023411" y="2813050"/>
            <a:chExt cx="3392014" cy="2784475"/>
          </a:xfrm>
        </p:grpSpPr>
        <p:sp>
          <p:nvSpPr>
            <p:cNvPr id="42" name="Freeform 3">
              <a:extLst>
                <a:ext uri="{FF2B5EF4-FFF2-40B4-BE49-F238E27FC236}">
                  <a16:creationId xmlns:a16="http://schemas.microsoft.com/office/drawing/2014/main" xmlns="" id="{CE452708-6689-BC4C-8742-D2399EA05E0E}"/>
                </a:ext>
              </a:extLst>
            </p:cNvPr>
            <p:cNvSpPr/>
            <p:nvPr/>
          </p:nvSpPr>
          <p:spPr>
            <a:xfrm>
              <a:off x="5023411" y="2813050"/>
              <a:ext cx="3392013" cy="1146890"/>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3" name="Freeform 3">
              <a:extLst>
                <a:ext uri="{FF2B5EF4-FFF2-40B4-BE49-F238E27FC236}">
                  <a16:creationId xmlns:a16="http://schemas.microsoft.com/office/drawing/2014/main" xmlns="" id="{69CE9799-9F22-8E4A-9777-6E9BB9626E51}"/>
                </a:ext>
              </a:extLst>
            </p:cNvPr>
            <p:cNvSpPr/>
            <p:nvPr/>
          </p:nvSpPr>
          <p:spPr>
            <a:xfrm>
              <a:off x="5023411" y="3371850"/>
              <a:ext cx="3392014" cy="677737"/>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4" name="Freeform 3">
              <a:extLst>
                <a:ext uri="{FF2B5EF4-FFF2-40B4-BE49-F238E27FC236}">
                  <a16:creationId xmlns:a16="http://schemas.microsoft.com/office/drawing/2014/main" xmlns="" id="{0BF4C930-2CB4-AC4B-AE9F-6AEEF46CCBC2}"/>
                </a:ext>
              </a:extLst>
            </p:cNvPr>
            <p:cNvSpPr/>
            <p:nvPr/>
          </p:nvSpPr>
          <p:spPr>
            <a:xfrm>
              <a:off x="5034059" y="3925614"/>
              <a:ext cx="3381365" cy="219542"/>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6" name="Freeform 3">
              <a:extLst>
                <a:ext uri="{FF2B5EF4-FFF2-40B4-BE49-F238E27FC236}">
                  <a16:creationId xmlns:a16="http://schemas.microsoft.com/office/drawing/2014/main" xmlns="" id="{01800257-74F7-814D-B16E-0F0C0A368FFD}"/>
                </a:ext>
              </a:extLst>
            </p:cNvPr>
            <p:cNvSpPr/>
            <p:nvPr/>
          </p:nvSpPr>
          <p:spPr>
            <a:xfrm flipV="1">
              <a:off x="5023411" y="4428571"/>
              <a:ext cx="3392014" cy="1168954"/>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7" name="Freeform 3">
              <a:extLst>
                <a:ext uri="{FF2B5EF4-FFF2-40B4-BE49-F238E27FC236}">
                  <a16:creationId xmlns:a16="http://schemas.microsoft.com/office/drawing/2014/main" xmlns="" id="{3A226D65-B197-DC4F-BBCA-A099DF04C6C0}"/>
                </a:ext>
              </a:extLst>
            </p:cNvPr>
            <p:cNvSpPr/>
            <p:nvPr/>
          </p:nvSpPr>
          <p:spPr>
            <a:xfrm flipV="1">
              <a:off x="5023411" y="4338923"/>
              <a:ext cx="3392014" cy="706151"/>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8" name="Freeform 3">
              <a:extLst>
                <a:ext uri="{FF2B5EF4-FFF2-40B4-BE49-F238E27FC236}">
                  <a16:creationId xmlns:a16="http://schemas.microsoft.com/office/drawing/2014/main" xmlns="" id="{35A4AAF9-69A6-3D49-9243-6038A5264DD8}"/>
                </a:ext>
              </a:extLst>
            </p:cNvPr>
            <p:cNvSpPr/>
            <p:nvPr/>
          </p:nvSpPr>
          <p:spPr>
            <a:xfrm flipV="1">
              <a:off x="5034059" y="4243355"/>
              <a:ext cx="3381365" cy="230832"/>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008FD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grpSp>
      <p:sp>
        <p:nvSpPr>
          <p:cNvPr id="7" name="Oval 6">
            <a:extLst>
              <a:ext uri="{FF2B5EF4-FFF2-40B4-BE49-F238E27FC236}">
                <a16:creationId xmlns:a16="http://schemas.microsoft.com/office/drawing/2014/main" xmlns="" id="{75B3DF7B-E231-9445-98E8-C07B665BBE3B}"/>
              </a:ext>
            </a:extLst>
          </p:cNvPr>
          <p:cNvSpPr/>
          <p:nvPr/>
        </p:nvSpPr>
        <p:spPr bwMode="gray">
          <a:xfrm>
            <a:off x="1733568" y="2083140"/>
            <a:ext cx="4213411" cy="4213411"/>
          </a:xfrm>
          <a:prstGeom prst="ellipse">
            <a:avLst/>
          </a:prstGeom>
          <a:solidFill>
            <a:schemeClr val="bg1"/>
          </a:solidFill>
          <a:ln w="15875" algn="ctr">
            <a:solidFill>
              <a:srgbClr val="008FD2"/>
            </a:solid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16" name="Title 23">
            <a:extLst>
              <a:ext uri="{FF2B5EF4-FFF2-40B4-BE49-F238E27FC236}">
                <a16:creationId xmlns:a16="http://schemas.microsoft.com/office/drawing/2014/main" xmlns="" id="{DDE62126-65BB-4528-A2DF-5867C753E689}"/>
              </a:ext>
            </a:extLst>
          </p:cNvPr>
          <p:cNvSpPr txBox="1">
            <a:spLocks/>
          </p:cNvSpPr>
          <p:nvPr/>
        </p:nvSpPr>
        <p:spPr bwMode="gray">
          <a:xfrm>
            <a:off x="499807" y="562539"/>
            <a:ext cx="11183001" cy="369332"/>
          </a:xfrm>
          <a:prstGeom prst="rect">
            <a:avLst/>
          </a:prstGeom>
        </p:spPr>
        <p:txBody>
          <a:bodyPr vert="horz" wrap="square" lIns="0" tIns="0" rIns="0" bIns="0" rtlCol="0" anchor="ctr" anchorCtr="0">
            <a:noAutofit/>
          </a:bodyPr>
          <a:lstStyle>
            <a:lvl1pPr algn="l" defTabSz="1088558" rtl="0" eaLnBrk="1" latinLnBrk="0" hangingPunct="1">
              <a:spcBef>
                <a:spcPct val="0"/>
              </a:spcBef>
              <a:buNone/>
              <a:defRPr sz="4400" b="1" kern="1200" baseline="0">
                <a:solidFill>
                  <a:schemeClr val="tx1"/>
                </a:solidFill>
                <a:latin typeface="+mj-lt"/>
                <a:ea typeface="+mj-ea"/>
                <a:cs typeface="+mj-cs"/>
              </a:defRPr>
            </a:lvl1pPr>
          </a:lstStyle>
          <a:p>
            <a:pPr marL="0" marR="0" lvl="0" indent="0" algn="l" defTabSz="1088558"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mj-ea"/>
                <a:cs typeface="+mj-cs"/>
              </a:rPr>
              <a:t>TAP | </a:t>
            </a:r>
            <a:r>
              <a:rPr kumimoji="0" lang="en-US" sz="2400" b="1" i="0" u="none" strike="noStrike" kern="1200" cap="none" spc="0" normalizeH="0" baseline="0" noProof="0">
                <a:ln>
                  <a:noFill/>
                </a:ln>
                <a:solidFill>
                  <a:srgbClr val="F0AB00"/>
                </a:solidFill>
                <a:effectLst/>
                <a:uLnTx/>
                <a:uFillTx/>
                <a:latin typeface="Arial"/>
                <a:ea typeface="+mj-ea"/>
                <a:cs typeface="+mj-cs"/>
              </a:rPr>
              <a:t>Top Accounts Program &amp; Vision</a:t>
            </a:r>
            <a:endParaRPr kumimoji="0" lang="en-US" sz="2400" b="1" i="0" u="none" strike="noStrike" kern="1200" cap="none" spc="0" normalizeH="0" baseline="0" noProof="0">
              <a:ln>
                <a:noFill/>
              </a:ln>
              <a:solidFill>
                <a:srgbClr val="FFFFFF"/>
              </a:solidFill>
              <a:effectLst/>
              <a:uLnTx/>
              <a:uFillTx/>
              <a:latin typeface="Arial"/>
              <a:ea typeface="+mj-ea"/>
              <a:cs typeface="+mj-cs"/>
            </a:endParaRPr>
          </a:p>
        </p:txBody>
      </p:sp>
      <p:sp>
        <p:nvSpPr>
          <p:cNvPr id="17" name="Text Placeholder 1">
            <a:extLst>
              <a:ext uri="{FF2B5EF4-FFF2-40B4-BE49-F238E27FC236}">
                <a16:creationId xmlns:a16="http://schemas.microsoft.com/office/drawing/2014/main" xmlns="" id="{170365EE-55B8-4FF7-BAF4-A90E17C7191E}"/>
              </a:ext>
            </a:extLst>
          </p:cNvPr>
          <p:cNvSpPr txBox="1">
            <a:spLocks/>
          </p:cNvSpPr>
          <p:nvPr/>
        </p:nvSpPr>
        <p:spPr>
          <a:xfrm>
            <a:off x="529423" y="1210939"/>
            <a:ext cx="10604755" cy="646331"/>
          </a:xfrm>
          <a:prstGeom prst="rect">
            <a:avLst/>
          </a:prstGeom>
        </p:spPr>
        <p:txBody>
          <a:bodyPr lIns="0" tIns="0" rIns="0" bIns="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2100" b="0" i="0" u="none" strike="noStrike" kern="1200" cap="none" spc="0" normalizeH="0" baseline="0" noProof="0">
                <a:ln>
                  <a:noFill/>
                </a:ln>
                <a:solidFill>
                  <a:srgbClr val="FFFFFF"/>
                </a:solidFill>
                <a:effectLst/>
                <a:uLnTx/>
                <a:uFillTx/>
                <a:latin typeface="Arial"/>
                <a:ea typeface="+mn-ea"/>
                <a:cs typeface="+mn-cs"/>
              </a:rPr>
              <a:t>Deliver an </a:t>
            </a:r>
            <a:r>
              <a:rPr kumimoji="0" lang="en-US" sz="2100" b="1" i="1" u="none" strike="noStrike" kern="1200" cap="none" spc="0" normalizeH="0" baseline="0" noProof="0">
                <a:ln>
                  <a:noFill/>
                </a:ln>
                <a:solidFill>
                  <a:srgbClr val="F0AB00"/>
                </a:solidFill>
                <a:effectLst/>
                <a:uLnTx/>
                <a:uFillTx/>
                <a:latin typeface="Arial"/>
                <a:ea typeface="+mn-ea"/>
                <a:cs typeface="+mn-cs"/>
              </a:rPr>
              <a:t>insight-driven</a:t>
            </a:r>
            <a:r>
              <a:rPr kumimoji="0" lang="en-US" sz="2100" b="1" i="0" u="none" strike="noStrike" kern="1200" cap="none" spc="0" normalizeH="0" baseline="0" noProof="0">
                <a:ln>
                  <a:noFill/>
                </a:ln>
                <a:solidFill>
                  <a:srgbClr val="FFFFFF"/>
                </a:solidFill>
                <a:effectLst/>
                <a:uLnTx/>
                <a:uFillTx/>
                <a:latin typeface="Arial"/>
                <a:ea typeface="+mn-ea"/>
                <a:cs typeface="+mn-cs"/>
              </a:rPr>
              <a:t> </a:t>
            </a:r>
            <a:r>
              <a:rPr kumimoji="0" lang="en-US" sz="2100" b="0" i="0" u="none" strike="noStrike" kern="1200" cap="none" spc="0" normalizeH="0" baseline="0" noProof="0">
                <a:ln>
                  <a:noFill/>
                </a:ln>
                <a:solidFill>
                  <a:srgbClr val="FFFFFF"/>
                </a:solidFill>
                <a:effectLst/>
                <a:uLnTx/>
                <a:uFillTx/>
                <a:latin typeface="Arial"/>
                <a:ea typeface="+mn-ea"/>
                <a:cs typeface="+mn-cs"/>
              </a:rPr>
              <a:t>and </a:t>
            </a:r>
            <a:r>
              <a:rPr kumimoji="0" lang="en-US" sz="2100" b="1" i="1" u="none" strike="noStrike" kern="1200" cap="none" spc="0" normalizeH="0" baseline="0" noProof="0">
                <a:ln>
                  <a:noFill/>
                </a:ln>
                <a:solidFill>
                  <a:srgbClr val="F0AB00"/>
                </a:solidFill>
                <a:effectLst/>
                <a:uLnTx/>
                <a:uFillTx/>
                <a:latin typeface="Arial"/>
                <a:ea typeface="+mn-ea"/>
                <a:cs typeface="+mn-cs"/>
              </a:rPr>
              <a:t>scalable</a:t>
            </a:r>
            <a:r>
              <a:rPr kumimoji="0" lang="en-US" sz="2100" b="0" i="0" u="none" strike="noStrike" kern="1200" cap="none" spc="0" normalizeH="0" baseline="0" noProof="0">
                <a:ln>
                  <a:noFill/>
                </a:ln>
                <a:solidFill>
                  <a:srgbClr val="FFFFFF"/>
                </a:solidFill>
                <a:effectLst/>
                <a:uLnTx/>
                <a:uFillTx/>
                <a:latin typeface="Arial"/>
                <a:ea typeface="+mn-ea"/>
                <a:cs typeface="+mn-cs"/>
              </a:rPr>
              <a:t> account-based sales and marketing approach that builds brand loyalty, trust and revenue with our highest-value strategic accounts. </a:t>
            </a:r>
          </a:p>
        </p:txBody>
      </p:sp>
      <p:grpSp>
        <p:nvGrpSpPr>
          <p:cNvPr id="5" name="Group 4">
            <a:extLst>
              <a:ext uri="{FF2B5EF4-FFF2-40B4-BE49-F238E27FC236}">
                <a16:creationId xmlns:a16="http://schemas.microsoft.com/office/drawing/2014/main" xmlns="" id="{A46BE9B6-2029-0A46-B5D3-576D75F36378}"/>
              </a:ext>
            </a:extLst>
          </p:cNvPr>
          <p:cNvGrpSpPr/>
          <p:nvPr/>
        </p:nvGrpSpPr>
        <p:grpSpPr>
          <a:xfrm>
            <a:off x="1890151" y="2239723"/>
            <a:ext cx="3900246" cy="3900246"/>
            <a:chOff x="977232" y="2347300"/>
            <a:chExt cx="3900246" cy="3900246"/>
          </a:xfrm>
        </p:grpSpPr>
        <p:sp>
          <p:nvSpPr>
            <p:cNvPr id="37" name="Freeform 36">
              <a:extLst>
                <a:ext uri="{FF2B5EF4-FFF2-40B4-BE49-F238E27FC236}">
                  <a16:creationId xmlns:a16="http://schemas.microsoft.com/office/drawing/2014/main" xmlns="" id="{EB9709DC-CE21-CC45-8C6B-EEF8C092772F}"/>
                </a:ext>
              </a:extLst>
            </p:cNvPr>
            <p:cNvSpPr/>
            <p:nvPr/>
          </p:nvSpPr>
          <p:spPr>
            <a:xfrm>
              <a:off x="977232" y="4297423"/>
              <a:ext cx="1950123" cy="1950123"/>
            </a:xfrm>
            <a:custGeom>
              <a:avLst/>
              <a:gdLst>
                <a:gd name="connsiteX0" fmla="*/ 0 w 2425700"/>
                <a:gd name="connsiteY0" fmla="*/ 0 h 2425700"/>
                <a:gd name="connsiteX1" fmla="*/ 2425700 w 2425700"/>
                <a:gd name="connsiteY1" fmla="*/ 2425700 h 2425700"/>
                <a:gd name="connsiteX2" fmla="*/ 2425700 w 2425700"/>
                <a:gd name="connsiteY2" fmla="*/ 0 h 2425700"/>
              </a:gdLst>
              <a:ahLst/>
              <a:cxnLst>
                <a:cxn ang="0">
                  <a:pos x="connsiteX0" y="connsiteY0"/>
                </a:cxn>
                <a:cxn ang="1">
                  <a:pos x="connsiteX1" y="connsiteY1"/>
                </a:cxn>
                <a:cxn ang="2">
                  <a:pos x="connsiteX2" y="connsiteY2"/>
                </a:cxn>
              </a:cxnLst>
              <a:rect l="l" t="t" r="r" b="b"/>
              <a:pathLst>
                <a:path w="2425700" h="2425700">
                  <a:moveTo>
                    <a:pt x="0" y="0"/>
                  </a:moveTo>
                  <a:cubicBezTo>
                    <a:pt x="0" y="1339672"/>
                    <a:pt x="1086028" y="2425700"/>
                    <a:pt x="2425700" y="2425700"/>
                  </a:cubicBezTo>
                  <a:lnTo>
                    <a:pt x="2425700" y="0"/>
                  </a:lnTo>
                  <a:close/>
                </a:path>
              </a:pathLst>
            </a:custGeom>
            <a:solidFill>
              <a:srgbClr val="008FD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8" name="Freeform 3">
              <a:extLst>
                <a:ext uri="{FF2B5EF4-FFF2-40B4-BE49-F238E27FC236}">
                  <a16:creationId xmlns:a16="http://schemas.microsoft.com/office/drawing/2014/main" xmlns="" id="{C7DD5BFA-CCB1-BA43-AEE4-11594EA7F4BE}"/>
                </a:ext>
              </a:extLst>
            </p:cNvPr>
            <p:cNvSpPr/>
            <p:nvPr/>
          </p:nvSpPr>
          <p:spPr>
            <a:xfrm>
              <a:off x="977232" y="2347300"/>
              <a:ext cx="1950123" cy="1950123"/>
            </a:xfrm>
            <a:custGeom>
              <a:avLst/>
              <a:gdLst>
                <a:gd name="connsiteX0" fmla="*/ 2425700 w 2425700"/>
                <a:gd name="connsiteY0" fmla="*/ 0 h 2425700"/>
                <a:gd name="connsiteX1" fmla="*/ 0 w 2425700"/>
                <a:gd name="connsiteY1" fmla="*/ 2425700 h 2425700"/>
                <a:gd name="connsiteX2" fmla="*/ 2425700 w 2425700"/>
                <a:gd name="connsiteY2" fmla="*/ 2425700 h 2425700"/>
              </a:gdLst>
              <a:ahLst/>
              <a:cxnLst>
                <a:cxn ang="0">
                  <a:pos x="connsiteX0" y="connsiteY0"/>
                </a:cxn>
                <a:cxn ang="1">
                  <a:pos x="connsiteX1" y="connsiteY1"/>
                </a:cxn>
                <a:cxn ang="2">
                  <a:pos x="connsiteX2" y="connsiteY2"/>
                </a:cxn>
              </a:cxnLst>
              <a:rect l="l" t="t" r="r" b="b"/>
              <a:pathLst>
                <a:path w="2425700" h="2425700">
                  <a:moveTo>
                    <a:pt x="2425700" y="0"/>
                  </a:moveTo>
                  <a:cubicBezTo>
                    <a:pt x="1086028" y="0"/>
                    <a:pt x="0" y="1086028"/>
                    <a:pt x="0" y="2425700"/>
                  </a:cubicBezTo>
                  <a:lnTo>
                    <a:pt x="2425700" y="2425700"/>
                  </a:lnTo>
                  <a:close/>
                </a:path>
              </a:pathLst>
            </a:custGeom>
            <a:solidFill>
              <a:srgbClr val="BD008B"/>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9" name="Freeform 3">
              <a:extLst>
                <a:ext uri="{FF2B5EF4-FFF2-40B4-BE49-F238E27FC236}">
                  <a16:creationId xmlns:a16="http://schemas.microsoft.com/office/drawing/2014/main" xmlns="" id="{5FAF684C-3CD6-3640-996A-D855E42DAFD0}"/>
                </a:ext>
              </a:extLst>
            </p:cNvPr>
            <p:cNvSpPr/>
            <p:nvPr/>
          </p:nvSpPr>
          <p:spPr>
            <a:xfrm>
              <a:off x="2927355" y="4297423"/>
              <a:ext cx="1950123" cy="1950123"/>
            </a:xfrm>
            <a:custGeom>
              <a:avLst/>
              <a:gdLst>
                <a:gd name="connsiteX0" fmla="*/ 2425700 w 2425700"/>
                <a:gd name="connsiteY0" fmla="*/ 0 h 2425700"/>
                <a:gd name="connsiteX1" fmla="*/ 0 w 2425700"/>
                <a:gd name="connsiteY1" fmla="*/ 0 h 2425700"/>
                <a:gd name="connsiteX2" fmla="*/ 0 w 2425700"/>
                <a:gd name="connsiteY2" fmla="*/ 2425700 h 2425700"/>
                <a:gd name="connsiteX3" fmla="*/ 2425700 w 2425700"/>
                <a:gd name="connsiteY3" fmla="*/ 0 h 2425700"/>
              </a:gdLst>
              <a:ahLst/>
              <a:cxnLst>
                <a:cxn ang="0">
                  <a:pos x="connsiteX0" y="connsiteY0"/>
                </a:cxn>
                <a:cxn ang="1">
                  <a:pos x="connsiteX1" y="connsiteY1"/>
                </a:cxn>
                <a:cxn ang="2">
                  <a:pos x="connsiteX2" y="connsiteY2"/>
                </a:cxn>
                <a:cxn ang="3">
                  <a:pos x="connsiteX3" y="connsiteY3"/>
                </a:cxn>
              </a:cxnLst>
              <a:rect l="l" t="t" r="r" b="b"/>
              <a:pathLst>
                <a:path w="2425700" h="2425700">
                  <a:moveTo>
                    <a:pt x="2425700" y="0"/>
                  </a:moveTo>
                  <a:lnTo>
                    <a:pt x="0" y="0"/>
                  </a:lnTo>
                  <a:lnTo>
                    <a:pt x="0" y="2425700"/>
                  </a:lnTo>
                  <a:cubicBezTo>
                    <a:pt x="1339672" y="2425700"/>
                    <a:pt x="2425700" y="1339672"/>
                    <a:pt x="2425700" y="0"/>
                  </a:cubicBezTo>
                </a:path>
              </a:pathLst>
            </a:custGeom>
            <a:solidFill>
              <a:srgbClr val="F99100"/>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0" name="Freeform 3">
              <a:extLst>
                <a:ext uri="{FF2B5EF4-FFF2-40B4-BE49-F238E27FC236}">
                  <a16:creationId xmlns:a16="http://schemas.microsoft.com/office/drawing/2014/main" xmlns="" id="{08D507F6-6BD2-9C4E-A5BE-B4F0E759E477}"/>
                </a:ext>
              </a:extLst>
            </p:cNvPr>
            <p:cNvSpPr/>
            <p:nvPr/>
          </p:nvSpPr>
          <p:spPr>
            <a:xfrm>
              <a:off x="2927355" y="2347300"/>
              <a:ext cx="1950123" cy="1950123"/>
            </a:xfrm>
            <a:custGeom>
              <a:avLst/>
              <a:gdLst>
                <a:gd name="connsiteX0" fmla="*/ 0 w 2425700"/>
                <a:gd name="connsiteY0" fmla="*/ 0 h 2425700"/>
                <a:gd name="connsiteX1" fmla="*/ 0 w 2425700"/>
                <a:gd name="connsiteY1" fmla="*/ 2425700 h 2425700"/>
                <a:gd name="connsiteX2" fmla="*/ 2425700 w 2425700"/>
                <a:gd name="connsiteY2" fmla="*/ 2425700 h 2425700"/>
                <a:gd name="connsiteX3" fmla="*/ 0 w 2425700"/>
                <a:gd name="connsiteY3" fmla="*/ 0 h 2425700"/>
              </a:gdLst>
              <a:ahLst/>
              <a:cxnLst>
                <a:cxn ang="0">
                  <a:pos x="connsiteX0" y="connsiteY0"/>
                </a:cxn>
                <a:cxn ang="1">
                  <a:pos x="connsiteX1" y="connsiteY1"/>
                </a:cxn>
                <a:cxn ang="2">
                  <a:pos x="connsiteX2" y="connsiteY2"/>
                </a:cxn>
                <a:cxn ang="3">
                  <a:pos x="connsiteX3" y="connsiteY3"/>
                </a:cxn>
              </a:cxnLst>
              <a:rect l="l" t="t" r="r" b="b"/>
              <a:pathLst>
                <a:path w="2425700" h="2425700">
                  <a:moveTo>
                    <a:pt x="0" y="0"/>
                  </a:moveTo>
                  <a:lnTo>
                    <a:pt x="0" y="2425700"/>
                  </a:lnTo>
                  <a:lnTo>
                    <a:pt x="2425700" y="2425700"/>
                  </a:lnTo>
                  <a:cubicBezTo>
                    <a:pt x="2425700" y="1086028"/>
                    <a:pt x="1339672" y="0"/>
                    <a:pt x="0" y="0"/>
                  </a:cubicBezTo>
                </a:path>
              </a:pathLst>
            </a:custGeom>
            <a:solidFill>
              <a:schemeClr val="accent3">
                <a:lumMod val="75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1" name="Freeform 3">
              <a:extLst>
                <a:ext uri="{FF2B5EF4-FFF2-40B4-BE49-F238E27FC236}">
                  <a16:creationId xmlns:a16="http://schemas.microsoft.com/office/drawing/2014/main" xmlns="" id="{3510F11C-1ACA-2746-B930-8A3F0B45AC5E}"/>
                </a:ext>
              </a:extLst>
            </p:cNvPr>
            <p:cNvSpPr/>
            <p:nvPr/>
          </p:nvSpPr>
          <p:spPr>
            <a:xfrm>
              <a:off x="2186631" y="3556700"/>
              <a:ext cx="1481448" cy="1481446"/>
            </a:xfrm>
            <a:custGeom>
              <a:avLst/>
              <a:gdLst>
                <a:gd name="connsiteX0" fmla="*/ 2108200 w 2108200"/>
                <a:gd name="connsiteY0" fmla="*/ 1054100 h 2108200"/>
                <a:gd name="connsiteX1" fmla="*/ 1054100 w 2108200"/>
                <a:gd name="connsiteY1" fmla="*/ 0 h 2108200"/>
                <a:gd name="connsiteX2" fmla="*/ 0 w 2108200"/>
                <a:gd name="connsiteY2" fmla="*/ 1054100 h 2108200"/>
                <a:gd name="connsiteX3" fmla="*/ 1054100 w 2108200"/>
                <a:gd name="connsiteY3" fmla="*/ 2108200 h 2108200"/>
                <a:gd name="connsiteX4" fmla="*/ 2108200 w 2108200"/>
                <a:gd name="connsiteY4" fmla="*/ 1054100 h 2108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8200" h="2108200">
                  <a:moveTo>
                    <a:pt x="2108200" y="1054100"/>
                  </a:moveTo>
                  <a:cubicBezTo>
                    <a:pt x="2108200" y="471932"/>
                    <a:pt x="1636268" y="0"/>
                    <a:pt x="1054100" y="0"/>
                  </a:cubicBezTo>
                  <a:cubicBezTo>
                    <a:pt x="471932" y="0"/>
                    <a:pt x="0" y="471932"/>
                    <a:pt x="0" y="1054100"/>
                  </a:cubicBezTo>
                  <a:cubicBezTo>
                    <a:pt x="0" y="1636268"/>
                    <a:pt x="471932" y="2108200"/>
                    <a:pt x="1054100" y="2108200"/>
                  </a:cubicBezTo>
                  <a:cubicBezTo>
                    <a:pt x="1636268" y="2108200"/>
                    <a:pt x="2108200" y="1636268"/>
                    <a:pt x="2108200" y="1054100"/>
                  </a:cubicBezTo>
                </a:path>
              </a:pathLst>
            </a:custGeom>
            <a:solidFill>
              <a:schemeClr val="tx2"/>
            </a:solidFill>
            <a:ln w="1587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 name="TextBox 1">
              <a:extLst>
                <a:ext uri="{FF2B5EF4-FFF2-40B4-BE49-F238E27FC236}">
                  <a16:creationId xmlns:a16="http://schemas.microsoft.com/office/drawing/2014/main" xmlns="" id="{53637FF2-EB65-024C-A486-F2535B97E8F8}"/>
                </a:ext>
              </a:extLst>
            </p:cNvPr>
            <p:cNvSpPr txBox="1"/>
            <p:nvPr/>
          </p:nvSpPr>
          <p:spPr>
            <a:xfrm>
              <a:off x="1527610" y="3100731"/>
              <a:ext cx="909739" cy="461665"/>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Field Marketing</a:t>
              </a:r>
            </a:p>
          </p:txBody>
        </p:sp>
        <p:sp>
          <p:nvSpPr>
            <p:cNvPr id="27" name="TextBox 26">
              <a:extLst>
                <a:ext uri="{FF2B5EF4-FFF2-40B4-BE49-F238E27FC236}">
                  <a16:creationId xmlns:a16="http://schemas.microsoft.com/office/drawing/2014/main" xmlns="" id="{490EA099-7F35-9343-B6C3-57A367CFB0B5}"/>
                </a:ext>
              </a:extLst>
            </p:cNvPr>
            <p:cNvSpPr txBox="1"/>
            <p:nvPr/>
          </p:nvSpPr>
          <p:spPr>
            <a:xfrm>
              <a:off x="3562407" y="3180156"/>
              <a:ext cx="482504" cy="230832"/>
            </a:xfrm>
            <a:prstGeom prst="rect">
              <a:avLst/>
            </a:prstGeom>
            <a:noFill/>
          </p:spPr>
          <p:txBody>
            <a:bodyPr wrap="non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Sales</a:t>
              </a:r>
            </a:p>
          </p:txBody>
        </p:sp>
        <p:sp>
          <p:nvSpPr>
            <p:cNvPr id="28" name="TextBox 27">
              <a:extLst>
                <a:ext uri="{FF2B5EF4-FFF2-40B4-BE49-F238E27FC236}">
                  <a16:creationId xmlns:a16="http://schemas.microsoft.com/office/drawing/2014/main" xmlns="" id="{A78007CB-72E1-0245-AFA6-1F3FD040750C}"/>
                </a:ext>
              </a:extLst>
            </p:cNvPr>
            <p:cNvSpPr txBox="1"/>
            <p:nvPr/>
          </p:nvSpPr>
          <p:spPr>
            <a:xfrm>
              <a:off x="1259438" y="4950348"/>
              <a:ext cx="1362647" cy="461665"/>
            </a:xfrm>
            <a:prstGeom prst="rect">
              <a:avLst/>
            </a:prstGeom>
            <a:noFill/>
          </p:spPr>
          <p:txBody>
            <a:bodyPr wrap="square" lIns="0" tIns="0" rIns="0" bIns="0" rtlCol="0">
              <a:spAutoFit/>
            </a:bodyP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Corporate Marketing</a:t>
              </a:r>
            </a:p>
          </p:txBody>
        </p:sp>
        <p:sp>
          <p:nvSpPr>
            <p:cNvPr id="29" name="TextBox 28">
              <a:extLst>
                <a:ext uri="{FF2B5EF4-FFF2-40B4-BE49-F238E27FC236}">
                  <a16:creationId xmlns:a16="http://schemas.microsoft.com/office/drawing/2014/main" xmlns="" id="{E5D3A401-5ECF-DD4E-950A-96C0DC2B8350}"/>
                </a:ext>
              </a:extLst>
            </p:cNvPr>
            <p:cNvSpPr txBox="1"/>
            <p:nvPr/>
          </p:nvSpPr>
          <p:spPr>
            <a:xfrm>
              <a:off x="3247135" y="4857618"/>
              <a:ext cx="1209008" cy="692497"/>
            </a:xfrm>
            <a:prstGeom prst="rect">
              <a:avLst/>
            </a:prstGeom>
            <a:noFill/>
          </p:spPr>
          <p:txBody>
            <a:bodyPr wrap="square" lIns="0" tIns="0" rIns="0" bIns="0" rtlCol="0">
              <a:spAutoFit/>
            </a:bodyP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ABM </a:t>
              </a:r>
              <a:br>
                <a:rPr kumimoji="0" lang="en-US" sz="1500" b="0" i="0" u="none" strike="noStrike" kern="1200" cap="none" spc="0" normalizeH="0" baseline="0" noProof="0">
                  <a:ln>
                    <a:noFill/>
                  </a:ln>
                  <a:solidFill>
                    <a:srgbClr val="FFFFFF"/>
                  </a:solidFill>
                  <a:effectLst/>
                  <a:uLnTx/>
                  <a:uFillTx/>
                  <a:latin typeface="Arial"/>
                  <a:ea typeface="+mn-ea"/>
                  <a:cs typeface="+mn-cs"/>
                </a:rPr>
              </a:br>
              <a:r>
                <a:rPr kumimoji="0" lang="en-US" sz="1500" b="0" i="0" u="none" strike="noStrike" kern="1200" cap="none" spc="0" normalizeH="0" baseline="0" noProof="0">
                  <a:ln>
                    <a:noFill/>
                  </a:ln>
                  <a:solidFill>
                    <a:srgbClr val="FFFFFF"/>
                  </a:solidFill>
                  <a:effectLst/>
                  <a:uLnTx/>
                  <a:uFillTx/>
                  <a:latin typeface="Arial"/>
                  <a:ea typeface="+mn-ea"/>
                  <a:cs typeface="+mn-cs"/>
                </a:rPr>
                <a:t>Tools and Technology</a:t>
              </a:r>
            </a:p>
          </p:txBody>
        </p:sp>
        <p:sp>
          <p:nvSpPr>
            <p:cNvPr id="30" name="TextBox 29">
              <a:extLst>
                <a:ext uri="{FF2B5EF4-FFF2-40B4-BE49-F238E27FC236}">
                  <a16:creationId xmlns:a16="http://schemas.microsoft.com/office/drawing/2014/main" xmlns="" id="{B7530025-DA5F-7642-90F1-A8FA14266978}"/>
                </a:ext>
              </a:extLst>
            </p:cNvPr>
            <p:cNvSpPr txBox="1"/>
            <p:nvPr/>
          </p:nvSpPr>
          <p:spPr>
            <a:xfrm>
              <a:off x="2276961" y="4066591"/>
              <a:ext cx="1300789" cy="461665"/>
            </a:xfrm>
            <a:prstGeom prst="rect">
              <a:avLst/>
            </a:prstGeom>
            <a:noFill/>
          </p:spPr>
          <p:txBody>
            <a:bodyPr wrap="square" lIns="0" tIns="0" rIns="0" bIns="0" rtlCol="0">
              <a:spAutoFit/>
            </a:bodyP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rgbClr val="000000"/>
                  </a:solidFill>
                  <a:effectLst/>
                  <a:uLnTx/>
                  <a:uFillTx/>
                  <a:latin typeface="Arial"/>
                  <a:ea typeface="+mn-ea"/>
                  <a:cs typeface="+mn-cs"/>
                </a:rPr>
                <a:t>Global </a:t>
              </a:r>
              <a:br>
                <a:rPr kumimoji="0" lang="en-US" sz="1500" b="1" i="0" u="none" strike="noStrike" kern="1200" cap="none" spc="0" normalizeH="0" baseline="0" noProof="0">
                  <a:ln>
                    <a:noFill/>
                  </a:ln>
                  <a:solidFill>
                    <a:srgbClr val="000000"/>
                  </a:solidFill>
                  <a:effectLst/>
                  <a:uLnTx/>
                  <a:uFillTx/>
                  <a:latin typeface="Arial"/>
                  <a:ea typeface="+mn-ea"/>
                  <a:cs typeface="+mn-cs"/>
                </a:rPr>
              </a:br>
              <a:r>
                <a:rPr kumimoji="0" lang="en-US" sz="1500" b="1" i="0" u="none" strike="noStrike" kern="1200" cap="none" spc="0" normalizeH="0" baseline="0" noProof="0">
                  <a:ln>
                    <a:noFill/>
                  </a:ln>
                  <a:solidFill>
                    <a:srgbClr val="000000"/>
                  </a:solidFill>
                  <a:effectLst/>
                  <a:uLnTx/>
                  <a:uFillTx/>
                  <a:latin typeface="Arial"/>
                  <a:ea typeface="+mn-ea"/>
                  <a:cs typeface="+mn-cs"/>
                </a:rPr>
                <a:t>TAP </a:t>
              </a:r>
              <a:r>
                <a:rPr kumimoji="0" lang="en-US" sz="1500" b="1" i="0" u="none" strike="noStrike" kern="1200" cap="none" spc="0" normalizeH="0" baseline="0" noProof="0" err="1">
                  <a:ln>
                    <a:noFill/>
                  </a:ln>
                  <a:solidFill>
                    <a:srgbClr val="000000"/>
                  </a:solidFill>
                  <a:effectLst/>
                  <a:uLnTx/>
                  <a:uFillTx/>
                  <a:latin typeface="Arial"/>
                  <a:ea typeface="+mn-ea"/>
                  <a:cs typeface="+mn-cs"/>
                </a:rPr>
                <a:t>CoE</a:t>
              </a:r>
              <a:endParaRPr kumimoji="0" lang="en-US" sz="1500" b="1" i="0" u="none" strike="noStrike" kern="1200" cap="none" spc="0" normalizeH="0" baseline="0" noProof="0">
                <a:ln>
                  <a:noFill/>
                </a:ln>
                <a:solidFill>
                  <a:srgbClr val="000000"/>
                </a:solidFill>
                <a:effectLst/>
                <a:uLnTx/>
                <a:uFillTx/>
                <a:latin typeface="Arial"/>
                <a:ea typeface="+mn-ea"/>
                <a:cs typeface="+mn-cs"/>
              </a:endParaRPr>
            </a:p>
          </p:txBody>
        </p:sp>
      </p:grpSp>
      <p:sp>
        <p:nvSpPr>
          <p:cNvPr id="31" name="TextBox 30">
            <a:extLst>
              <a:ext uri="{FF2B5EF4-FFF2-40B4-BE49-F238E27FC236}">
                <a16:creationId xmlns:a16="http://schemas.microsoft.com/office/drawing/2014/main" xmlns="" id="{60FA41B6-4F72-144E-B2AF-AF35E2BC9144}"/>
              </a:ext>
            </a:extLst>
          </p:cNvPr>
          <p:cNvSpPr txBox="1"/>
          <p:nvPr/>
        </p:nvSpPr>
        <p:spPr>
          <a:xfrm>
            <a:off x="8415425" y="2690020"/>
            <a:ext cx="1527021" cy="230832"/>
          </a:xfrm>
          <a:prstGeom prst="rect">
            <a:avLst/>
          </a:prstGeom>
          <a:noFill/>
        </p:spPr>
        <p:txBody>
          <a:bodyPr wrap="none" lIns="91440" tIns="0" rIns="0" bIns="0"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Intent monitoring</a:t>
            </a:r>
          </a:p>
        </p:txBody>
      </p:sp>
      <p:sp>
        <p:nvSpPr>
          <p:cNvPr id="32" name="TextBox 31">
            <a:extLst>
              <a:ext uri="{FF2B5EF4-FFF2-40B4-BE49-F238E27FC236}">
                <a16:creationId xmlns:a16="http://schemas.microsoft.com/office/drawing/2014/main" xmlns="" id="{B30C39FA-D6D1-9047-911D-E223810535A2}"/>
              </a:ext>
            </a:extLst>
          </p:cNvPr>
          <p:cNvSpPr txBox="1"/>
          <p:nvPr/>
        </p:nvSpPr>
        <p:spPr>
          <a:xfrm>
            <a:off x="8415425" y="3243784"/>
            <a:ext cx="1752531" cy="230832"/>
          </a:xfrm>
          <a:prstGeom prst="rect">
            <a:avLst/>
          </a:prstGeom>
          <a:noFill/>
        </p:spPr>
        <p:txBody>
          <a:bodyPr wrap="none" lIns="91440" tIns="0" rIns="0" bIns="0"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Targeted social ads</a:t>
            </a:r>
          </a:p>
        </p:txBody>
      </p:sp>
      <p:sp>
        <p:nvSpPr>
          <p:cNvPr id="33" name="TextBox 32">
            <a:extLst>
              <a:ext uri="{FF2B5EF4-FFF2-40B4-BE49-F238E27FC236}">
                <a16:creationId xmlns:a16="http://schemas.microsoft.com/office/drawing/2014/main" xmlns="" id="{085DA56F-C3F5-A64E-A7C0-0A247C647329}"/>
              </a:ext>
            </a:extLst>
          </p:cNvPr>
          <p:cNvSpPr txBox="1"/>
          <p:nvPr/>
        </p:nvSpPr>
        <p:spPr>
          <a:xfrm>
            <a:off x="8415425" y="3797548"/>
            <a:ext cx="1715919" cy="230832"/>
          </a:xfrm>
          <a:prstGeom prst="rect">
            <a:avLst/>
          </a:prstGeom>
          <a:noFill/>
        </p:spPr>
        <p:txBody>
          <a:bodyPr wrap="none" lIns="91440" tIns="0" rIns="0" bIns="0"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Web customization</a:t>
            </a:r>
          </a:p>
        </p:txBody>
      </p:sp>
      <p:sp>
        <p:nvSpPr>
          <p:cNvPr id="34" name="TextBox 33">
            <a:extLst>
              <a:ext uri="{FF2B5EF4-FFF2-40B4-BE49-F238E27FC236}">
                <a16:creationId xmlns:a16="http://schemas.microsoft.com/office/drawing/2014/main" xmlns="" id="{222BE748-99EB-5A4C-B8D3-8158BC105D91}"/>
              </a:ext>
            </a:extLst>
          </p:cNvPr>
          <p:cNvSpPr txBox="1"/>
          <p:nvPr/>
        </p:nvSpPr>
        <p:spPr>
          <a:xfrm>
            <a:off x="8415425" y="4351312"/>
            <a:ext cx="1440459" cy="230832"/>
          </a:xfrm>
          <a:prstGeom prst="rect">
            <a:avLst/>
          </a:prstGeom>
          <a:noFill/>
        </p:spPr>
        <p:txBody>
          <a:bodyPr wrap="none" lIns="91440" tIns="0" rIns="0" bIns="0"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Custom content</a:t>
            </a:r>
          </a:p>
        </p:txBody>
      </p:sp>
      <p:sp>
        <p:nvSpPr>
          <p:cNvPr id="35" name="TextBox 34">
            <a:extLst>
              <a:ext uri="{FF2B5EF4-FFF2-40B4-BE49-F238E27FC236}">
                <a16:creationId xmlns:a16="http://schemas.microsoft.com/office/drawing/2014/main" xmlns="" id="{7F8E6C80-77B4-494B-9F17-A30B1FB40635}"/>
              </a:ext>
            </a:extLst>
          </p:cNvPr>
          <p:cNvSpPr txBox="1"/>
          <p:nvPr/>
        </p:nvSpPr>
        <p:spPr>
          <a:xfrm>
            <a:off x="8415425" y="4905076"/>
            <a:ext cx="2631490" cy="230832"/>
          </a:xfrm>
          <a:prstGeom prst="rect">
            <a:avLst/>
          </a:prstGeom>
          <a:noFill/>
        </p:spPr>
        <p:txBody>
          <a:bodyPr wrap="none" lIns="91440" tIns="0" rIns="0" bIns="0"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White-glove event experience</a:t>
            </a:r>
          </a:p>
        </p:txBody>
      </p:sp>
      <p:sp>
        <p:nvSpPr>
          <p:cNvPr id="36" name="TextBox 35">
            <a:extLst>
              <a:ext uri="{FF2B5EF4-FFF2-40B4-BE49-F238E27FC236}">
                <a16:creationId xmlns:a16="http://schemas.microsoft.com/office/drawing/2014/main" xmlns="" id="{1D94D9A3-6F66-2D4C-9DD1-2071E6168E3C}"/>
              </a:ext>
            </a:extLst>
          </p:cNvPr>
          <p:cNvSpPr txBox="1"/>
          <p:nvPr/>
        </p:nvSpPr>
        <p:spPr>
          <a:xfrm>
            <a:off x="8415425" y="5458838"/>
            <a:ext cx="1219245" cy="230832"/>
          </a:xfrm>
          <a:prstGeom prst="rect">
            <a:avLst/>
          </a:prstGeom>
          <a:noFill/>
        </p:spPr>
        <p:txBody>
          <a:bodyPr wrap="none" lIns="91440" tIns="0" rIns="0" bIns="0"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FFFFFF"/>
                </a:solidFill>
                <a:effectLst/>
                <a:uLnTx/>
                <a:uFillTx/>
                <a:latin typeface="Arial"/>
                <a:ea typeface="+mn-ea"/>
                <a:cs typeface="+mn-cs"/>
              </a:rPr>
              <a:t>Social selling</a:t>
            </a:r>
          </a:p>
        </p:txBody>
      </p:sp>
    </p:spTree>
    <p:extLst>
      <p:ext uri="{BB962C8B-B14F-4D97-AF65-F5344CB8AC3E}">
        <p14:creationId xmlns:p14="http://schemas.microsoft.com/office/powerpoint/2010/main" val="2198850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3E491F7F-8847-42DB-9BD8-692F078F6683}"/>
              </a:ext>
            </a:extLst>
          </p:cNvPr>
          <p:cNvPicPr>
            <a:picLocks noChangeAspect="1"/>
          </p:cNvPicPr>
          <p:nvPr/>
        </p:nvPicPr>
        <p:blipFill rotWithShape="1">
          <a:blip r:embed="rId2">
            <a:alphaModFix amt="35000"/>
          </a:blip>
          <a:srcRect l="21255" r="27021"/>
          <a:stretch/>
        </p:blipFill>
        <p:spPr>
          <a:xfrm>
            <a:off x="0" y="4958330"/>
            <a:ext cx="12195175" cy="1899669"/>
          </a:xfrm>
          <a:prstGeom prst="rect">
            <a:avLst/>
          </a:prstGeom>
        </p:spPr>
      </p:pic>
      <p:sp>
        <p:nvSpPr>
          <p:cNvPr id="3" name="Title 2">
            <a:extLst>
              <a:ext uri="{FF2B5EF4-FFF2-40B4-BE49-F238E27FC236}">
                <a16:creationId xmlns:a16="http://schemas.microsoft.com/office/drawing/2014/main" xmlns="" id="{D56608A9-0DB3-4016-82B7-5AEC98EA229B}"/>
              </a:ext>
            </a:extLst>
          </p:cNvPr>
          <p:cNvSpPr>
            <a:spLocks noGrp="1"/>
          </p:cNvSpPr>
          <p:nvPr>
            <p:ph type="title"/>
          </p:nvPr>
        </p:nvSpPr>
        <p:spPr/>
        <p:txBody>
          <a:bodyPr/>
          <a:lstStyle/>
          <a:p>
            <a:r>
              <a:rPr lang="en-US">
                <a:cs typeface="Arial"/>
              </a:rPr>
              <a:t>The 4 Stages of ABM Evolution</a:t>
            </a:r>
            <a:r>
              <a:rPr lang="en-US">
                <a:solidFill>
                  <a:schemeClr val="accent1"/>
                </a:solidFill>
                <a:cs typeface="Arial"/>
              </a:rPr>
              <a:t>—FY20 Expanding Stage</a:t>
            </a:r>
          </a:p>
        </p:txBody>
      </p:sp>
      <p:graphicFrame>
        <p:nvGraphicFramePr>
          <p:cNvPr id="4" name="Table 4">
            <a:extLst>
              <a:ext uri="{FF2B5EF4-FFF2-40B4-BE49-F238E27FC236}">
                <a16:creationId xmlns:a16="http://schemas.microsoft.com/office/drawing/2014/main" xmlns="" id="{FBB97176-392A-43A5-B2F9-43A4AAEB16B0}"/>
              </a:ext>
            </a:extLst>
          </p:cNvPr>
          <p:cNvGraphicFramePr>
            <a:graphicFrameLocks noGrp="1"/>
          </p:cNvGraphicFramePr>
          <p:nvPr/>
        </p:nvGraphicFramePr>
        <p:xfrm>
          <a:off x="401059" y="1179741"/>
          <a:ext cx="11393056" cy="5174259"/>
        </p:xfrm>
        <a:graphic>
          <a:graphicData uri="http://schemas.openxmlformats.org/drawingml/2006/table">
            <a:tbl>
              <a:tblPr firstRow="1" bandRow="1">
                <a:tableStyleId>{5940675A-B579-460E-94D1-54222C63F5DA}</a:tableStyleId>
              </a:tblPr>
              <a:tblGrid>
                <a:gridCol w="2848264">
                  <a:extLst>
                    <a:ext uri="{9D8B030D-6E8A-4147-A177-3AD203B41FA5}">
                      <a16:colId xmlns:a16="http://schemas.microsoft.com/office/drawing/2014/main" xmlns="" val="4283394365"/>
                    </a:ext>
                  </a:extLst>
                </a:gridCol>
                <a:gridCol w="2964443">
                  <a:extLst>
                    <a:ext uri="{9D8B030D-6E8A-4147-A177-3AD203B41FA5}">
                      <a16:colId xmlns:a16="http://schemas.microsoft.com/office/drawing/2014/main" xmlns="" val="3233513778"/>
                    </a:ext>
                  </a:extLst>
                </a:gridCol>
                <a:gridCol w="2732085">
                  <a:extLst>
                    <a:ext uri="{9D8B030D-6E8A-4147-A177-3AD203B41FA5}">
                      <a16:colId xmlns:a16="http://schemas.microsoft.com/office/drawing/2014/main" xmlns="" val="809292027"/>
                    </a:ext>
                  </a:extLst>
                </a:gridCol>
                <a:gridCol w="2848264">
                  <a:extLst>
                    <a:ext uri="{9D8B030D-6E8A-4147-A177-3AD203B41FA5}">
                      <a16:colId xmlns:a16="http://schemas.microsoft.com/office/drawing/2014/main" xmlns="" val="145471116"/>
                    </a:ext>
                  </a:extLst>
                </a:gridCol>
              </a:tblGrid>
              <a:tr h="1493343">
                <a:tc>
                  <a:txBody>
                    <a:bodyPr/>
                    <a:lstStyle/>
                    <a:p>
                      <a:r>
                        <a:rPr lang="en-US" sz="2400" b="1">
                          <a:solidFill>
                            <a:schemeClr val="tx1"/>
                          </a:solidFill>
                        </a:rPr>
                        <a:t>EXPLORING</a:t>
                      </a:r>
                    </a:p>
                    <a:p>
                      <a:pPr lvl="0">
                        <a:buNone/>
                      </a:pPr>
                      <a:r>
                        <a:rPr lang="en-US" sz="1600">
                          <a:solidFill>
                            <a:schemeClr val="tx1"/>
                          </a:solidFill>
                        </a:rPr>
                        <a:t>Siloed 1:1 efforts with good intent; time to start of planning for a more scalable ABM model</a:t>
                      </a:r>
                    </a:p>
                  </a:txBody>
                  <a:tcPr>
                    <a:solidFill>
                      <a:srgbClr val="FFAE00"/>
                    </a:solidFill>
                  </a:tcPr>
                </a:tc>
                <a:tc>
                  <a:txBody>
                    <a:bodyPr/>
                    <a:lstStyle/>
                    <a:p>
                      <a:r>
                        <a:rPr lang="en-US" sz="2400" b="1">
                          <a:solidFill>
                            <a:schemeClr val="tx1"/>
                          </a:solidFill>
                        </a:rPr>
                        <a:t>EXPERIMENTING</a:t>
                      </a:r>
                    </a:p>
                    <a:p>
                      <a:pPr lvl="0">
                        <a:buNone/>
                      </a:pPr>
                      <a:r>
                        <a:rPr lang="en-US" sz="1600">
                          <a:solidFill>
                            <a:schemeClr val="tx1"/>
                          </a:solidFill>
                        </a:rPr>
                        <a:t>Piloting, measuring and refining our approach</a:t>
                      </a:r>
                      <a:endParaRPr lang="en-US">
                        <a:solidFill>
                          <a:schemeClr val="tx1"/>
                        </a:solidFill>
                      </a:endParaRPr>
                    </a:p>
                  </a:txBody>
                  <a:tcPr>
                    <a:solidFill>
                      <a:srgbClr val="F99100"/>
                    </a:solidFill>
                  </a:tcPr>
                </a:tc>
                <a:tc>
                  <a:txBody>
                    <a:bodyPr/>
                    <a:lstStyle/>
                    <a:p>
                      <a:r>
                        <a:rPr lang="en-US" sz="2400" b="1">
                          <a:solidFill>
                            <a:schemeClr val="tx1"/>
                          </a:solidFill>
                        </a:rPr>
                        <a:t>EXPANDING</a:t>
                      </a:r>
                    </a:p>
                    <a:p>
                      <a:pPr lvl="0">
                        <a:buNone/>
                      </a:pPr>
                      <a:r>
                        <a:rPr lang="en-US" sz="1600">
                          <a:solidFill>
                            <a:schemeClr val="tx1"/>
                          </a:solidFill>
                        </a:rPr>
                        <a:t>Increasing account coverage</a:t>
                      </a:r>
                    </a:p>
                  </a:txBody>
                  <a:tcPr>
                    <a:solidFill>
                      <a:srgbClr val="EB7300"/>
                    </a:solidFill>
                  </a:tcPr>
                </a:tc>
                <a:tc>
                  <a:txBody>
                    <a:bodyPr/>
                    <a:lstStyle/>
                    <a:p>
                      <a:r>
                        <a:rPr lang="en-US" sz="2400" b="1">
                          <a:solidFill>
                            <a:schemeClr val="tx1"/>
                          </a:solidFill>
                        </a:rPr>
                        <a:t>EXCELLING</a:t>
                      </a:r>
                    </a:p>
                    <a:p>
                      <a:pPr lvl="0">
                        <a:buNone/>
                      </a:pPr>
                      <a:r>
                        <a:rPr lang="en-US" sz="1600">
                          <a:solidFill>
                            <a:schemeClr val="tx1"/>
                          </a:solidFill>
                        </a:rPr>
                        <a:t>Driving strategic growth</a:t>
                      </a:r>
                      <a:endParaRPr lang="en-US">
                        <a:solidFill>
                          <a:schemeClr val="tx1"/>
                        </a:solidFill>
                      </a:endParaRPr>
                    </a:p>
                  </a:txBody>
                  <a:tcPr>
                    <a:solidFill>
                      <a:srgbClr val="E25400"/>
                    </a:solidFill>
                  </a:tcPr>
                </a:tc>
                <a:extLst>
                  <a:ext uri="{0D108BD9-81ED-4DB2-BD59-A6C34878D82A}">
                    <a16:rowId xmlns:a16="http://schemas.microsoft.com/office/drawing/2014/main" xmlns="" val="1161608684"/>
                  </a:ext>
                </a:extLst>
              </a:tr>
              <a:tr h="3239279">
                <a:tc>
                  <a:txBody>
                    <a:bodyPr/>
                    <a:lstStyle/>
                    <a:p>
                      <a:r>
                        <a:rPr lang="en-US" sz="1600"/>
                        <a:t>ABM historically driven by individual marketers or global accounts but now there is buy-in for initial research to identify the best strategy for the business.</a:t>
                      </a:r>
                    </a:p>
                    <a:p>
                      <a:pPr lvl="0">
                        <a:buNone/>
                      </a:pPr>
                      <a:endParaRPr lang="en-US" sz="1600"/>
                    </a:p>
                  </a:txBody>
                  <a:tcPr/>
                </a:tc>
                <a:tc>
                  <a:txBody>
                    <a:bodyPr/>
                    <a:lstStyle/>
                    <a:p>
                      <a:r>
                        <a:rPr lang="en-US" sz="1600"/>
                        <a:t>TAP/ABM has executive and sales leadership commitment with resources and budget invested with a centralized, global team.</a:t>
                      </a:r>
                    </a:p>
                    <a:p>
                      <a:endParaRPr lang="en-US" sz="1600"/>
                    </a:p>
                    <a:p>
                      <a:r>
                        <a:rPr lang="en-US" sz="1600"/>
                        <a:t>Pilots underway in UK and DACH are being measured and tracked for early results. </a:t>
                      </a:r>
                    </a:p>
                    <a:p>
                      <a:endParaRPr lang="en-US" sz="1600"/>
                    </a:p>
                    <a:p>
                      <a:r>
                        <a:rPr lang="en-US" sz="1600"/>
                        <a:t>SEA, ANZ and India launched in August. </a:t>
                      </a:r>
                    </a:p>
                  </a:txBody>
                  <a:tcPr/>
                </a:tc>
                <a:tc>
                  <a:txBody>
                    <a:bodyPr/>
                    <a:lstStyle/>
                    <a:p>
                      <a:r>
                        <a:rPr lang="en-US" sz="1600"/>
                        <a:t>TAP/ABM is becoming a recognized formal global program supported by the CMO, CRO and sales leaders with dedicated CoE and field ABM resources and budget. </a:t>
                      </a:r>
                    </a:p>
                    <a:p>
                      <a:endParaRPr lang="en-US" sz="1600"/>
                    </a:p>
                    <a:p>
                      <a:r>
                        <a:rPr lang="en-US" sz="1600"/>
                        <a:t>It is now becoming a standardized approach operating at full scale.</a:t>
                      </a:r>
                    </a:p>
                  </a:txBody>
                  <a:tcPr/>
                </a:tc>
                <a:tc>
                  <a:txBody>
                    <a:bodyPr/>
                    <a:lstStyle/>
                    <a:p>
                      <a:r>
                        <a:rPr lang="en-US" sz="1600"/>
                        <a:t>ABM is a business initiative, central to the growth strategy of our business. It influences the way we go-to-market. </a:t>
                      </a:r>
                    </a:p>
                  </a:txBody>
                  <a:tcPr/>
                </a:tc>
                <a:extLst>
                  <a:ext uri="{0D108BD9-81ED-4DB2-BD59-A6C34878D82A}">
                    <a16:rowId xmlns:a16="http://schemas.microsoft.com/office/drawing/2014/main" xmlns="" val="678251550"/>
                  </a:ext>
                </a:extLst>
              </a:tr>
              <a:tr h="441637">
                <a:tc>
                  <a:txBody>
                    <a:bodyPr/>
                    <a:lstStyle/>
                    <a:p>
                      <a:pPr lvl="0">
                        <a:buNone/>
                      </a:pPr>
                      <a:r>
                        <a:rPr lang="en-US"/>
                        <a:t>FY'18</a:t>
                      </a:r>
                    </a:p>
                  </a:txBody>
                  <a:tcPr>
                    <a:solidFill>
                      <a:srgbClr val="FFAE00"/>
                    </a:solidFill>
                  </a:tcPr>
                </a:tc>
                <a:tc>
                  <a:txBody>
                    <a:bodyPr/>
                    <a:lstStyle/>
                    <a:p>
                      <a:pPr lvl="0">
                        <a:buNone/>
                      </a:pPr>
                      <a:r>
                        <a:rPr lang="en-US"/>
                        <a:t>FY'19</a:t>
                      </a:r>
                    </a:p>
                  </a:txBody>
                  <a:tcPr>
                    <a:solidFill>
                      <a:srgbClr val="F99100"/>
                    </a:solidFill>
                  </a:tcPr>
                </a:tc>
                <a:tc>
                  <a:txBody>
                    <a:bodyPr/>
                    <a:lstStyle/>
                    <a:p>
                      <a:pPr lvl="0">
                        <a:buNone/>
                      </a:pPr>
                      <a:r>
                        <a:rPr lang="en-US"/>
                        <a:t>FY'20</a:t>
                      </a:r>
                    </a:p>
                  </a:txBody>
                  <a:tcPr>
                    <a:solidFill>
                      <a:srgbClr val="EB7300"/>
                    </a:solidFill>
                  </a:tcPr>
                </a:tc>
                <a:tc>
                  <a:txBody>
                    <a:bodyPr/>
                    <a:lstStyle/>
                    <a:p>
                      <a:pPr lvl="0">
                        <a:buNone/>
                      </a:pPr>
                      <a:r>
                        <a:rPr lang="en-US"/>
                        <a:t>FY'21 and beyond</a:t>
                      </a:r>
                    </a:p>
                  </a:txBody>
                  <a:tcPr>
                    <a:solidFill>
                      <a:srgbClr val="E25400"/>
                    </a:solidFill>
                  </a:tcPr>
                </a:tc>
                <a:extLst>
                  <a:ext uri="{0D108BD9-81ED-4DB2-BD59-A6C34878D82A}">
                    <a16:rowId xmlns:a16="http://schemas.microsoft.com/office/drawing/2014/main" xmlns="" val="3396829464"/>
                  </a:ext>
                </a:extLst>
              </a:tr>
            </a:tbl>
          </a:graphicData>
        </a:graphic>
      </p:graphicFrame>
    </p:spTree>
    <p:extLst>
      <p:ext uri="{BB962C8B-B14F-4D97-AF65-F5344CB8AC3E}">
        <p14:creationId xmlns:p14="http://schemas.microsoft.com/office/powerpoint/2010/main" val="808141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6C9EBF9-AD40-D940-B86B-113EDFCCAE83}"/>
              </a:ext>
            </a:extLst>
          </p:cNvPr>
          <p:cNvPicPr>
            <a:picLocks noChangeAspect="1"/>
          </p:cNvPicPr>
          <p:nvPr/>
        </p:nvPicPr>
        <p:blipFill rotWithShape="1">
          <a:blip r:embed="rId3">
            <a:alphaModFix amt="36000"/>
          </a:blip>
          <a:srcRect l="13110" r="13111"/>
          <a:stretch/>
        </p:blipFill>
        <p:spPr>
          <a:xfrm>
            <a:off x="0" y="-14629"/>
            <a:ext cx="12195175" cy="6887258"/>
          </a:xfrm>
          <a:prstGeom prst="rect">
            <a:avLst/>
          </a:prstGeom>
        </p:spPr>
      </p:pic>
      <p:grpSp>
        <p:nvGrpSpPr>
          <p:cNvPr id="19" name="Group 18">
            <a:extLst>
              <a:ext uri="{FF2B5EF4-FFF2-40B4-BE49-F238E27FC236}">
                <a16:creationId xmlns:a16="http://schemas.microsoft.com/office/drawing/2014/main" xmlns="" id="{3F320D78-1A49-4D47-9003-F381BB9F95AA}"/>
              </a:ext>
            </a:extLst>
          </p:cNvPr>
          <p:cNvGrpSpPr/>
          <p:nvPr/>
        </p:nvGrpSpPr>
        <p:grpSpPr>
          <a:xfrm>
            <a:off x="0" y="1273539"/>
            <a:ext cx="3207224" cy="4558808"/>
            <a:chOff x="0" y="1273539"/>
            <a:chExt cx="3207224" cy="4558808"/>
          </a:xfrm>
        </p:grpSpPr>
        <p:sp>
          <p:nvSpPr>
            <p:cNvPr id="6" name="Rectangle 5">
              <a:extLst>
                <a:ext uri="{FF2B5EF4-FFF2-40B4-BE49-F238E27FC236}">
                  <a16:creationId xmlns:a16="http://schemas.microsoft.com/office/drawing/2014/main" xmlns="" id="{4AEEE520-3AEA-5541-A3BD-76450287F96C}"/>
                </a:ext>
              </a:extLst>
            </p:cNvPr>
            <p:cNvSpPr/>
            <p:nvPr/>
          </p:nvSpPr>
          <p:spPr bwMode="gray">
            <a:xfrm>
              <a:off x="0" y="1273539"/>
              <a:ext cx="3207224" cy="1717536"/>
            </a:xfrm>
            <a:prstGeom prst="rect">
              <a:avLst/>
            </a:prstGeom>
            <a:solidFill>
              <a:schemeClr val="tx1">
                <a:alpha val="22000"/>
              </a:schemeClr>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39" name="Rectangle 38">
              <a:extLst>
                <a:ext uri="{FF2B5EF4-FFF2-40B4-BE49-F238E27FC236}">
                  <a16:creationId xmlns:a16="http://schemas.microsoft.com/office/drawing/2014/main" xmlns="" id="{C582A133-A31A-EE49-BFA4-46A02C6D9957}"/>
                </a:ext>
              </a:extLst>
            </p:cNvPr>
            <p:cNvSpPr/>
            <p:nvPr/>
          </p:nvSpPr>
          <p:spPr bwMode="gray">
            <a:xfrm>
              <a:off x="0" y="3036939"/>
              <a:ext cx="3207224" cy="1287329"/>
            </a:xfrm>
            <a:prstGeom prst="rect">
              <a:avLst/>
            </a:prstGeom>
            <a:solidFill>
              <a:srgbClr val="FFAE00">
                <a:alpha val="35000"/>
              </a:srgbClr>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40" name="Rectangle 39">
              <a:extLst>
                <a:ext uri="{FF2B5EF4-FFF2-40B4-BE49-F238E27FC236}">
                  <a16:creationId xmlns:a16="http://schemas.microsoft.com/office/drawing/2014/main" xmlns="" id="{FD7D007B-4018-054C-8DB2-CEA518700227}"/>
                </a:ext>
              </a:extLst>
            </p:cNvPr>
            <p:cNvSpPr/>
            <p:nvPr/>
          </p:nvSpPr>
          <p:spPr bwMode="gray">
            <a:xfrm>
              <a:off x="0" y="4370133"/>
              <a:ext cx="3207224" cy="1462214"/>
            </a:xfrm>
            <a:prstGeom prst="rect">
              <a:avLst/>
            </a:prstGeom>
            <a:solidFill>
              <a:schemeClr val="tx1">
                <a:alpha val="19000"/>
              </a:schemeClr>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grpSp>
      <p:sp>
        <p:nvSpPr>
          <p:cNvPr id="33" name="Freeform 3">
            <a:extLst>
              <a:ext uri="{FF2B5EF4-FFF2-40B4-BE49-F238E27FC236}">
                <a16:creationId xmlns:a16="http://schemas.microsoft.com/office/drawing/2014/main" xmlns="" id="{A8B9AF14-54E9-C246-8759-F0CD5FD5A1F5}"/>
              </a:ext>
            </a:extLst>
          </p:cNvPr>
          <p:cNvSpPr/>
          <p:nvPr/>
        </p:nvSpPr>
        <p:spPr>
          <a:xfrm>
            <a:off x="4514850" y="1677879"/>
            <a:ext cx="2763765" cy="1967838"/>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FFAE00"/>
            </a:solidFill>
            <a:prstDash val="solid"/>
            <a:headEnd type="non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5" name="Freeform 3">
            <a:extLst>
              <a:ext uri="{FF2B5EF4-FFF2-40B4-BE49-F238E27FC236}">
                <a16:creationId xmlns:a16="http://schemas.microsoft.com/office/drawing/2014/main" xmlns="" id="{1F0D5888-4F74-A647-A4AD-A4C05B021342}"/>
              </a:ext>
            </a:extLst>
          </p:cNvPr>
          <p:cNvSpPr/>
          <p:nvPr/>
        </p:nvSpPr>
        <p:spPr>
          <a:xfrm>
            <a:off x="4557712" y="2946924"/>
            <a:ext cx="2381291" cy="782301"/>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FFAE00"/>
            </a:solidFill>
            <a:prstDash val="solid"/>
            <a:headEnd type="non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7" name="Freeform 3">
            <a:extLst>
              <a:ext uri="{FF2B5EF4-FFF2-40B4-BE49-F238E27FC236}">
                <a16:creationId xmlns:a16="http://schemas.microsoft.com/office/drawing/2014/main" xmlns="" id="{92540248-D101-124E-BFC5-3BAAE6664722}"/>
              </a:ext>
            </a:extLst>
          </p:cNvPr>
          <p:cNvSpPr/>
          <p:nvPr/>
        </p:nvSpPr>
        <p:spPr>
          <a:xfrm flipV="1">
            <a:off x="4613275" y="3821418"/>
            <a:ext cx="2325728" cy="442419"/>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FFAE00"/>
            </a:solidFill>
            <a:prstDash val="solid"/>
            <a:headEnd type="non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8" name="Freeform 3">
            <a:extLst>
              <a:ext uri="{FF2B5EF4-FFF2-40B4-BE49-F238E27FC236}">
                <a16:creationId xmlns:a16="http://schemas.microsoft.com/office/drawing/2014/main" xmlns="" id="{3971A268-44FE-AB47-A5BB-5C63354D0101}"/>
              </a:ext>
            </a:extLst>
          </p:cNvPr>
          <p:cNvSpPr/>
          <p:nvPr/>
        </p:nvSpPr>
        <p:spPr>
          <a:xfrm flipV="1">
            <a:off x="4673599" y="3917950"/>
            <a:ext cx="2605015" cy="1654174"/>
          </a:xfrm>
          <a:custGeom>
            <a:avLst/>
            <a:gdLst>
              <a:gd name="connsiteX0" fmla="*/ 4298950 w 4298950"/>
              <a:gd name="connsiteY0" fmla="*/ 0 h 1638300"/>
              <a:gd name="connsiteX1" fmla="*/ 3613150 w 4298950"/>
              <a:gd name="connsiteY1" fmla="*/ 0 h 1638300"/>
              <a:gd name="connsiteX2" fmla="*/ 349250 w 4298950"/>
              <a:gd name="connsiteY2" fmla="*/ 1638300 h 1638300"/>
              <a:gd name="connsiteX3" fmla="*/ 0 w 4298950"/>
              <a:gd name="connsiteY3" fmla="*/ 1638300 h 1638300"/>
            </a:gdLst>
            <a:ahLst/>
            <a:cxnLst>
              <a:cxn ang="0">
                <a:pos x="connsiteX0" y="connsiteY0"/>
              </a:cxn>
              <a:cxn ang="1">
                <a:pos x="connsiteX1" y="connsiteY1"/>
              </a:cxn>
              <a:cxn ang="2">
                <a:pos x="connsiteX2" y="connsiteY2"/>
              </a:cxn>
              <a:cxn ang="3">
                <a:pos x="connsiteX3" y="connsiteY3"/>
              </a:cxn>
            </a:cxnLst>
            <a:rect l="l" t="t" r="r" b="b"/>
            <a:pathLst>
              <a:path w="4298950" h="1638300">
                <a:moveTo>
                  <a:pt x="4298950" y="0"/>
                </a:moveTo>
                <a:lnTo>
                  <a:pt x="3613150" y="0"/>
                </a:lnTo>
                <a:cubicBezTo>
                  <a:pt x="2419350" y="0"/>
                  <a:pt x="1492250" y="1638300"/>
                  <a:pt x="349250" y="1638300"/>
                </a:cubicBezTo>
                <a:lnTo>
                  <a:pt x="0" y="1638300"/>
                </a:lnTo>
              </a:path>
            </a:pathLst>
          </a:custGeom>
          <a:noFill/>
          <a:ln w="15875" cap="flat">
            <a:solidFill>
              <a:srgbClr val="FFAE00"/>
            </a:solidFill>
            <a:prstDash val="solid"/>
            <a:headEnd type="non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p:cNvSpPr>
            <a:spLocks noGrp="1"/>
          </p:cNvSpPr>
          <p:nvPr>
            <p:ph type="title"/>
          </p:nvPr>
        </p:nvSpPr>
        <p:spPr/>
        <p:txBody>
          <a:bodyPr/>
          <a:lstStyle/>
          <a:p>
            <a:r>
              <a:rPr lang="en-US"/>
              <a:t>TAP | </a:t>
            </a:r>
            <a:r>
              <a:rPr lang="en-US">
                <a:solidFill>
                  <a:schemeClr val="accent1"/>
                </a:solidFill>
              </a:rPr>
              <a:t>ABM for TAP Approach</a:t>
            </a:r>
          </a:p>
        </p:txBody>
      </p:sp>
      <p:sp>
        <p:nvSpPr>
          <p:cNvPr id="13" name="TextBox 12">
            <a:extLst>
              <a:ext uri="{FF2B5EF4-FFF2-40B4-BE49-F238E27FC236}">
                <a16:creationId xmlns:a16="http://schemas.microsoft.com/office/drawing/2014/main" xmlns="" id="{17030548-1AFB-4E29-B4AC-48F85A683FCE}"/>
              </a:ext>
            </a:extLst>
          </p:cNvPr>
          <p:cNvSpPr txBox="1"/>
          <p:nvPr/>
        </p:nvSpPr>
        <p:spPr>
          <a:xfrm>
            <a:off x="8082174" y="2847748"/>
            <a:ext cx="2971741" cy="246221"/>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ts val="0"/>
              </a:spcBef>
              <a:spcAft>
                <a:spcPct val="0"/>
              </a:spcAft>
              <a:buClr>
                <a:srgbClr val="F0AB00"/>
              </a:buClr>
              <a:buSzPct val="80000"/>
              <a:buFontTx/>
              <a:buNone/>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Cluster of similar accounts</a:t>
            </a:r>
          </a:p>
        </p:txBody>
      </p:sp>
      <p:sp>
        <p:nvSpPr>
          <p:cNvPr id="14" name="TextBox 13">
            <a:extLst>
              <a:ext uri="{FF2B5EF4-FFF2-40B4-BE49-F238E27FC236}">
                <a16:creationId xmlns:a16="http://schemas.microsoft.com/office/drawing/2014/main" xmlns="" id="{9444342C-31C8-470A-ADA8-0BF83F1CCC4F}"/>
              </a:ext>
            </a:extLst>
          </p:cNvPr>
          <p:cNvSpPr txBox="1"/>
          <p:nvPr/>
        </p:nvSpPr>
        <p:spPr>
          <a:xfrm>
            <a:off x="8082174" y="1558453"/>
            <a:ext cx="2971741" cy="246221"/>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Cluster-based account research</a:t>
            </a:r>
          </a:p>
        </p:txBody>
      </p:sp>
      <p:sp>
        <p:nvSpPr>
          <p:cNvPr id="15" name="TextBox 14">
            <a:extLst>
              <a:ext uri="{FF2B5EF4-FFF2-40B4-BE49-F238E27FC236}">
                <a16:creationId xmlns:a16="http://schemas.microsoft.com/office/drawing/2014/main" xmlns="" id="{A91F7B6C-7219-4EC3-8884-5C9B8A1827DB}"/>
              </a:ext>
            </a:extLst>
          </p:cNvPr>
          <p:cNvSpPr txBox="1"/>
          <p:nvPr/>
        </p:nvSpPr>
        <p:spPr>
          <a:xfrm>
            <a:off x="8082175" y="4127376"/>
            <a:ext cx="3368888" cy="246221"/>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ts val="0"/>
              </a:spcBef>
              <a:spcAft>
                <a:spcPct val="0"/>
              </a:spcAft>
              <a:buClr>
                <a:srgbClr val="F0AB00"/>
              </a:buClr>
              <a:buSzPct val="80000"/>
              <a:buFontTx/>
              <a:buNone/>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Targeted and customized activities </a:t>
            </a:r>
          </a:p>
        </p:txBody>
      </p:sp>
      <p:sp>
        <p:nvSpPr>
          <p:cNvPr id="16" name="TextBox 15">
            <a:extLst>
              <a:ext uri="{FF2B5EF4-FFF2-40B4-BE49-F238E27FC236}">
                <a16:creationId xmlns:a16="http://schemas.microsoft.com/office/drawing/2014/main" xmlns="" id="{43155B54-31C2-46EA-BCBF-488C7DC4AF48}"/>
              </a:ext>
            </a:extLst>
          </p:cNvPr>
          <p:cNvSpPr txBox="1"/>
          <p:nvPr/>
        </p:nvSpPr>
        <p:spPr>
          <a:xfrm>
            <a:off x="8082177" y="5407004"/>
            <a:ext cx="3179250" cy="246221"/>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Personalized assets</a:t>
            </a:r>
          </a:p>
        </p:txBody>
      </p:sp>
      <p:grpSp>
        <p:nvGrpSpPr>
          <p:cNvPr id="18" name="Group 17">
            <a:extLst>
              <a:ext uri="{FF2B5EF4-FFF2-40B4-BE49-F238E27FC236}">
                <a16:creationId xmlns:a16="http://schemas.microsoft.com/office/drawing/2014/main" xmlns="" id="{1B433139-1FA7-3844-852E-736C0A27AC8C}"/>
              </a:ext>
            </a:extLst>
          </p:cNvPr>
          <p:cNvGrpSpPr/>
          <p:nvPr/>
        </p:nvGrpSpPr>
        <p:grpSpPr>
          <a:xfrm>
            <a:off x="678398" y="1273539"/>
            <a:ext cx="5075077" cy="4552072"/>
            <a:chOff x="678398" y="1273539"/>
            <a:chExt cx="5075077" cy="4552072"/>
          </a:xfrm>
        </p:grpSpPr>
        <p:grpSp>
          <p:nvGrpSpPr>
            <p:cNvPr id="9" name="Group 8">
              <a:extLst>
                <a:ext uri="{FF2B5EF4-FFF2-40B4-BE49-F238E27FC236}">
                  <a16:creationId xmlns:a16="http://schemas.microsoft.com/office/drawing/2014/main" xmlns="" id="{9431B864-90F3-E14F-8CC0-B731C99AE5BA}"/>
                </a:ext>
              </a:extLst>
            </p:cNvPr>
            <p:cNvGrpSpPr/>
            <p:nvPr/>
          </p:nvGrpSpPr>
          <p:grpSpPr>
            <a:xfrm>
              <a:off x="2258513" y="1273539"/>
              <a:ext cx="1914863" cy="1717536"/>
              <a:chOff x="2258513" y="1273539"/>
              <a:chExt cx="1914863" cy="1717536"/>
            </a:xfrm>
          </p:grpSpPr>
          <p:sp>
            <p:nvSpPr>
              <p:cNvPr id="26" name="Freeform 25">
                <a:extLst>
                  <a:ext uri="{FF2B5EF4-FFF2-40B4-BE49-F238E27FC236}">
                    <a16:creationId xmlns:a16="http://schemas.microsoft.com/office/drawing/2014/main" xmlns="" id="{8D754117-5C55-964C-8792-8C4BC14ADA86}"/>
                  </a:ext>
                </a:extLst>
              </p:cNvPr>
              <p:cNvSpPr/>
              <p:nvPr/>
            </p:nvSpPr>
            <p:spPr>
              <a:xfrm>
                <a:off x="2258513" y="1273539"/>
                <a:ext cx="1914863" cy="1717536"/>
              </a:xfrm>
              <a:custGeom>
                <a:avLst/>
                <a:gdLst>
                  <a:gd name="connsiteX0" fmla="*/ 1715465 w 1715465"/>
                  <a:gd name="connsiteY0" fmla="*/ 1816100 h 1816100"/>
                  <a:gd name="connsiteX1" fmla="*/ 857733 w 1715465"/>
                  <a:gd name="connsiteY1" fmla="*/ 0 h 1816100"/>
                  <a:gd name="connsiteX2" fmla="*/ 0 w 1715465"/>
                  <a:gd name="connsiteY2" fmla="*/ 1816100 h 1816100"/>
                </a:gdLst>
                <a:ahLst/>
                <a:cxnLst>
                  <a:cxn ang="0">
                    <a:pos x="connsiteX0" y="connsiteY0"/>
                  </a:cxn>
                  <a:cxn ang="1">
                    <a:pos x="connsiteX1" y="connsiteY1"/>
                  </a:cxn>
                  <a:cxn ang="2">
                    <a:pos x="connsiteX2" y="connsiteY2"/>
                  </a:cxn>
                </a:cxnLst>
                <a:rect l="l" t="t" r="r" b="b"/>
                <a:pathLst>
                  <a:path w="1715465" h="1816100">
                    <a:moveTo>
                      <a:pt x="1715465" y="1816100"/>
                    </a:moveTo>
                    <a:lnTo>
                      <a:pt x="857733" y="0"/>
                    </a:lnTo>
                    <a:lnTo>
                      <a:pt x="0" y="1816100"/>
                    </a:lnTo>
                    <a:close/>
                  </a:path>
                </a:pathLst>
              </a:custGeom>
              <a:solidFill>
                <a:schemeClr val="tx2">
                  <a:lumMod val="75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 name="TextBox 6">
                <a:extLst>
                  <a:ext uri="{FF2B5EF4-FFF2-40B4-BE49-F238E27FC236}">
                    <a16:creationId xmlns:a16="http://schemas.microsoft.com/office/drawing/2014/main" xmlns="" id="{046AE170-1AD4-4948-A736-01C5C4A214D7}"/>
                  </a:ext>
                </a:extLst>
              </p:cNvPr>
              <p:cNvSpPr txBox="1"/>
              <p:nvPr/>
            </p:nvSpPr>
            <p:spPr>
              <a:xfrm>
                <a:off x="2953045" y="2155900"/>
                <a:ext cx="525786" cy="553998"/>
              </a:xfrm>
              <a:prstGeom prst="rect">
                <a:avLst/>
              </a:prstGeom>
              <a:noFill/>
            </p:spPr>
            <p:txBody>
              <a:bodyPr wrap="none" lIns="0" tIns="0" rIns="0" bIns="0" rtlCol="0">
                <a:spAutoFit/>
              </a:bodyPr>
              <a:lstStyle/>
              <a:p>
                <a:pPr marL="0" marR="0" lvl="0" indent="0" algn="ctr" defTabSz="1088776" rtl="0" eaLnBrk="1" fontAlgn="base" latinLnBrk="0" hangingPunct="1">
                  <a:lnSpc>
                    <a:spcPct val="100000"/>
                  </a:lnSpc>
                  <a:spcBef>
                    <a:spcPts val="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1:1</a:t>
                </a:r>
              </a:p>
              <a:p>
                <a:pPr marL="0" marR="0" lvl="0" indent="0" algn="ctr" defTabSz="1088776" rtl="0" eaLnBrk="1" fontAlgn="base" latinLnBrk="0" hangingPunct="1">
                  <a:lnSpc>
                    <a:spcPct val="100000"/>
                  </a:lnSpc>
                  <a:spcBef>
                    <a:spcPts val="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ABM</a:t>
                </a:r>
              </a:p>
            </p:txBody>
          </p:sp>
        </p:grpSp>
        <p:grpSp>
          <p:nvGrpSpPr>
            <p:cNvPr id="11" name="Group 10">
              <a:extLst>
                <a:ext uri="{FF2B5EF4-FFF2-40B4-BE49-F238E27FC236}">
                  <a16:creationId xmlns:a16="http://schemas.microsoft.com/office/drawing/2014/main" xmlns="" id="{14C4A0C6-B68E-5843-9B2B-910F39CC356F}"/>
                </a:ext>
              </a:extLst>
            </p:cNvPr>
            <p:cNvGrpSpPr/>
            <p:nvPr/>
          </p:nvGrpSpPr>
          <p:grpSpPr>
            <a:xfrm>
              <a:off x="1515324" y="3039118"/>
              <a:ext cx="3401237" cy="1285150"/>
              <a:chOff x="1515324" y="3039118"/>
              <a:chExt cx="3401237" cy="1285150"/>
            </a:xfrm>
          </p:grpSpPr>
          <p:sp>
            <p:nvSpPr>
              <p:cNvPr id="28" name="Freeform 3">
                <a:extLst>
                  <a:ext uri="{FF2B5EF4-FFF2-40B4-BE49-F238E27FC236}">
                    <a16:creationId xmlns:a16="http://schemas.microsoft.com/office/drawing/2014/main" xmlns="" id="{A1C9565A-9C86-CA44-8641-215EB8274FDB}"/>
                  </a:ext>
                </a:extLst>
              </p:cNvPr>
              <p:cNvSpPr/>
              <p:nvPr/>
            </p:nvSpPr>
            <p:spPr>
              <a:xfrm>
                <a:off x="1515324" y="3039118"/>
                <a:ext cx="3401237" cy="1285150"/>
              </a:xfrm>
              <a:custGeom>
                <a:avLst/>
                <a:gdLst>
                  <a:gd name="connsiteX0" fmla="*/ 3047060 w 3047060"/>
                  <a:gd name="connsiteY0" fmla="*/ 1358900 h 1358900"/>
                  <a:gd name="connsiteX1" fmla="*/ 2405266 w 3047060"/>
                  <a:gd name="connsiteY1" fmla="*/ 0 h 1358900"/>
                  <a:gd name="connsiteX2" fmla="*/ 641807 w 3047060"/>
                  <a:gd name="connsiteY2" fmla="*/ 0 h 1358900"/>
                  <a:gd name="connsiteX3" fmla="*/ 0 w 3047060"/>
                  <a:gd name="connsiteY3" fmla="*/ 1358900 h 1358900"/>
                </a:gdLst>
                <a:ahLst/>
                <a:cxnLst>
                  <a:cxn ang="0">
                    <a:pos x="connsiteX0" y="connsiteY0"/>
                  </a:cxn>
                  <a:cxn ang="1">
                    <a:pos x="connsiteX1" y="connsiteY1"/>
                  </a:cxn>
                  <a:cxn ang="2">
                    <a:pos x="connsiteX2" y="connsiteY2"/>
                  </a:cxn>
                  <a:cxn ang="3">
                    <a:pos x="connsiteX3" y="connsiteY3"/>
                  </a:cxn>
                </a:cxnLst>
                <a:rect l="l" t="t" r="r" b="b"/>
                <a:pathLst>
                  <a:path w="3047060" h="1358900">
                    <a:moveTo>
                      <a:pt x="3047060" y="1358900"/>
                    </a:moveTo>
                    <a:lnTo>
                      <a:pt x="2405266" y="0"/>
                    </a:lnTo>
                    <a:lnTo>
                      <a:pt x="641807" y="0"/>
                    </a:lnTo>
                    <a:lnTo>
                      <a:pt x="0" y="1358900"/>
                    </a:lnTo>
                    <a:close/>
                  </a:path>
                </a:pathLst>
              </a:custGeom>
              <a:solidFill>
                <a:srgbClr val="F99100"/>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0" name="TextBox 29">
                <a:extLst>
                  <a:ext uri="{FF2B5EF4-FFF2-40B4-BE49-F238E27FC236}">
                    <a16:creationId xmlns:a16="http://schemas.microsoft.com/office/drawing/2014/main" xmlns="" id="{ED01789A-50EC-8640-AEAE-8A08F8BE461C}"/>
                  </a:ext>
                </a:extLst>
              </p:cNvPr>
              <p:cNvSpPr txBox="1"/>
              <p:nvPr/>
            </p:nvSpPr>
            <p:spPr>
              <a:xfrm>
                <a:off x="2634705" y="3389475"/>
                <a:ext cx="1162463" cy="553998"/>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ts val="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1:Few</a:t>
                </a:r>
              </a:p>
              <a:p>
                <a:pPr marL="0" marR="0" lvl="0" indent="0" algn="ctr" defTabSz="1088776" rtl="0" eaLnBrk="1" fontAlgn="base" latinLnBrk="0" hangingPunct="1">
                  <a:lnSpc>
                    <a:spcPct val="100000"/>
                  </a:lnSpc>
                  <a:spcBef>
                    <a:spcPts val="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ABM</a:t>
                </a:r>
              </a:p>
            </p:txBody>
          </p:sp>
        </p:grpSp>
        <p:grpSp>
          <p:nvGrpSpPr>
            <p:cNvPr id="12" name="Group 11">
              <a:extLst>
                <a:ext uri="{FF2B5EF4-FFF2-40B4-BE49-F238E27FC236}">
                  <a16:creationId xmlns:a16="http://schemas.microsoft.com/office/drawing/2014/main" xmlns="" id="{6A385D6E-0C55-594A-A2C5-2647AE74CAC3}"/>
                </a:ext>
              </a:extLst>
            </p:cNvPr>
            <p:cNvGrpSpPr/>
            <p:nvPr/>
          </p:nvGrpSpPr>
          <p:grpSpPr>
            <a:xfrm>
              <a:off x="678398" y="4372311"/>
              <a:ext cx="5075077" cy="1453300"/>
              <a:chOff x="678398" y="4372311"/>
              <a:chExt cx="5075077" cy="1453300"/>
            </a:xfrm>
          </p:grpSpPr>
          <p:sp>
            <p:nvSpPr>
              <p:cNvPr id="29" name="Freeform 3">
                <a:extLst>
                  <a:ext uri="{FF2B5EF4-FFF2-40B4-BE49-F238E27FC236}">
                    <a16:creationId xmlns:a16="http://schemas.microsoft.com/office/drawing/2014/main" xmlns="" id="{8E367422-CCD1-A045-80CE-242657A7403D}"/>
                  </a:ext>
                </a:extLst>
              </p:cNvPr>
              <p:cNvSpPr/>
              <p:nvPr/>
            </p:nvSpPr>
            <p:spPr>
              <a:xfrm>
                <a:off x="678398" y="4372311"/>
                <a:ext cx="5075077" cy="1453300"/>
              </a:xfrm>
              <a:custGeom>
                <a:avLst/>
                <a:gdLst>
                  <a:gd name="connsiteX0" fmla="*/ 3820833 w 4546600"/>
                  <a:gd name="connsiteY0" fmla="*/ 0 h 1536700"/>
                  <a:gd name="connsiteX1" fmla="*/ 725780 w 4546600"/>
                  <a:gd name="connsiteY1" fmla="*/ 0 h 1536700"/>
                  <a:gd name="connsiteX2" fmla="*/ 0 w 4546600"/>
                  <a:gd name="connsiteY2" fmla="*/ 1536700 h 1536700"/>
                  <a:gd name="connsiteX3" fmla="*/ 4546600 w 4546600"/>
                  <a:gd name="connsiteY3" fmla="*/ 1536700 h 1536700"/>
                </a:gdLst>
                <a:ahLst/>
                <a:cxnLst>
                  <a:cxn ang="0">
                    <a:pos x="connsiteX0" y="connsiteY0"/>
                  </a:cxn>
                  <a:cxn ang="1">
                    <a:pos x="connsiteX1" y="connsiteY1"/>
                  </a:cxn>
                  <a:cxn ang="2">
                    <a:pos x="connsiteX2" y="connsiteY2"/>
                  </a:cxn>
                  <a:cxn ang="3">
                    <a:pos x="connsiteX3" y="connsiteY3"/>
                  </a:cxn>
                </a:cxnLst>
                <a:rect l="l" t="t" r="r" b="b"/>
                <a:pathLst>
                  <a:path w="4546600" h="1536700">
                    <a:moveTo>
                      <a:pt x="3820833" y="0"/>
                    </a:moveTo>
                    <a:lnTo>
                      <a:pt x="725780" y="0"/>
                    </a:lnTo>
                    <a:lnTo>
                      <a:pt x="0" y="1536700"/>
                    </a:lnTo>
                    <a:lnTo>
                      <a:pt x="4546600" y="1536700"/>
                    </a:lnTo>
                    <a:close/>
                  </a:path>
                </a:pathLst>
              </a:custGeom>
              <a:solidFill>
                <a:schemeClr val="tx2">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1" name="TextBox 30">
                <a:extLst>
                  <a:ext uri="{FF2B5EF4-FFF2-40B4-BE49-F238E27FC236}">
                    <a16:creationId xmlns:a16="http://schemas.microsoft.com/office/drawing/2014/main" xmlns="" id="{3970EF36-723D-7B4D-8E11-7A8D6FE58735}"/>
                  </a:ext>
                </a:extLst>
              </p:cNvPr>
              <p:cNvSpPr txBox="1"/>
              <p:nvPr/>
            </p:nvSpPr>
            <p:spPr>
              <a:xfrm>
                <a:off x="1515312" y="4699352"/>
                <a:ext cx="3401248" cy="784830"/>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ts val="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1:Many</a:t>
                </a:r>
              </a:p>
              <a:p>
                <a:pPr marL="0" marR="0" lvl="0" indent="0" algn="ctr" defTabSz="1088776" rtl="0" eaLnBrk="1" fontAlgn="base" latinLnBrk="0" hangingPunct="1">
                  <a:lnSpc>
                    <a:spcPct val="100000"/>
                  </a:lnSpc>
                  <a:spcBef>
                    <a:spcPts val="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ABM</a:t>
                </a:r>
              </a:p>
              <a:p>
                <a:pPr marL="0" marR="0" lvl="0" indent="0" algn="ctr" defTabSz="1088776" rtl="0" eaLnBrk="1" fontAlgn="base" latinLnBrk="0" hangingPunct="1">
                  <a:lnSpc>
                    <a:spcPct val="100000"/>
                  </a:lnSpc>
                  <a:spcBef>
                    <a:spcPts val="0"/>
                  </a:spcBef>
                  <a:spcAft>
                    <a:spcPct val="0"/>
                  </a:spcAft>
                  <a:buClr>
                    <a:srgbClr val="F0AB00"/>
                  </a:buClr>
                  <a:buSzPct val="80000"/>
                  <a:buFontTx/>
                  <a:buNone/>
                  <a:tabLst/>
                  <a:defRPr/>
                </a:pPr>
                <a:r>
                  <a:rPr kumimoji="0" lang="en-US" sz="15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(AKA Target Account Marketing)</a:t>
                </a:r>
              </a:p>
            </p:txBody>
          </p:sp>
        </p:grpSp>
      </p:grpSp>
      <p:pic>
        <p:nvPicPr>
          <p:cNvPr id="10" name="Picture 9">
            <a:extLst>
              <a:ext uri="{FF2B5EF4-FFF2-40B4-BE49-F238E27FC236}">
                <a16:creationId xmlns:a16="http://schemas.microsoft.com/office/drawing/2014/main" xmlns="" id="{7602D2E0-D7A0-6E42-A3BB-C71C864EF6A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797373" y="1142796"/>
            <a:ext cx="1077535" cy="1077535"/>
          </a:xfrm>
          <a:prstGeom prst="rect">
            <a:avLst/>
          </a:prstGeom>
        </p:spPr>
      </p:pic>
      <p:pic>
        <p:nvPicPr>
          <p:cNvPr id="32" name="Picture 31">
            <a:extLst>
              <a:ext uri="{FF2B5EF4-FFF2-40B4-BE49-F238E27FC236}">
                <a16:creationId xmlns:a16="http://schemas.microsoft.com/office/drawing/2014/main" xmlns="" id="{454EC185-731D-2342-9BCA-F349E23F2A6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779414" y="2414132"/>
            <a:ext cx="1113453" cy="1113453"/>
          </a:xfrm>
          <a:prstGeom prst="rect">
            <a:avLst/>
          </a:prstGeom>
        </p:spPr>
      </p:pic>
      <p:pic>
        <p:nvPicPr>
          <p:cNvPr id="34" name="Picture 33">
            <a:extLst>
              <a:ext uri="{FF2B5EF4-FFF2-40B4-BE49-F238E27FC236}">
                <a16:creationId xmlns:a16="http://schemas.microsoft.com/office/drawing/2014/main" xmlns="" id="{09019ECF-54F1-5C4E-946F-FCBDD3F4786A}"/>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779414" y="3693760"/>
            <a:ext cx="1113453" cy="1113453"/>
          </a:xfrm>
          <a:prstGeom prst="rect">
            <a:avLst/>
          </a:prstGeom>
        </p:spPr>
      </p:pic>
      <p:pic>
        <p:nvPicPr>
          <p:cNvPr id="36" name="Picture 35">
            <a:extLst>
              <a:ext uri="{FF2B5EF4-FFF2-40B4-BE49-F238E27FC236}">
                <a16:creationId xmlns:a16="http://schemas.microsoft.com/office/drawing/2014/main" xmlns="" id="{F9FBA0BB-EB7A-9A4A-AE93-B5C75840996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779414" y="4973388"/>
            <a:ext cx="1113453" cy="1113453"/>
          </a:xfrm>
          <a:prstGeom prst="rect">
            <a:avLst/>
          </a:prstGeom>
        </p:spPr>
      </p:pic>
    </p:spTree>
    <p:extLst>
      <p:ext uri="{BB962C8B-B14F-4D97-AF65-F5344CB8AC3E}">
        <p14:creationId xmlns:p14="http://schemas.microsoft.com/office/powerpoint/2010/main" val="144487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E9201E21-C280-437C-9372-22E8F01AAB2E}"/>
              </a:ext>
            </a:extLst>
          </p:cNvPr>
          <p:cNvSpPr>
            <a:spLocks noGrp="1"/>
          </p:cNvSpPr>
          <p:nvPr>
            <p:ph type="title"/>
          </p:nvPr>
        </p:nvSpPr>
        <p:spPr/>
        <p:txBody>
          <a:bodyPr/>
          <a:lstStyle/>
          <a:p>
            <a:r>
              <a:rPr lang="en-US"/>
              <a:t>What’s </a:t>
            </a:r>
            <a:r>
              <a:rPr lang="en-US">
                <a:solidFill>
                  <a:schemeClr val="accent1"/>
                </a:solidFill>
              </a:rPr>
              <a:t>NEW</a:t>
            </a:r>
            <a:r>
              <a:rPr lang="en-US"/>
              <a:t> for 2020? </a:t>
            </a:r>
          </a:p>
        </p:txBody>
      </p:sp>
      <p:grpSp>
        <p:nvGrpSpPr>
          <p:cNvPr id="19" name="Group 18">
            <a:extLst>
              <a:ext uri="{FF2B5EF4-FFF2-40B4-BE49-F238E27FC236}">
                <a16:creationId xmlns:a16="http://schemas.microsoft.com/office/drawing/2014/main" xmlns="" id="{E7FF9EA9-5704-4DDE-8FFD-5791412CBF66}"/>
              </a:ext>
            </a:extLst>
          </p:cNvPr>
          <p:cNvGrpSpPr/>
          <p:nvPr/>
        </p:nvGrpSpPr>
        <p:grpSpPr>
          <a:xfrm>
            <a:off x="262569" y="1170373"/>
            <a:ext cx="11669340" cy="4778312"/>
            <a:chOff x="1178071" y="1580095"/>
            <a:chExt cx="7458482" cy="3944615"/>
          </a:xfrm>
        </p:grpSpPr>
        <p:grpSp>
          <p:nvGrpSpPr>
            <p:cNvPr id="17" name="Group 16">
              <a:extLst>
                <a:ext uri="{FF2B5EF4-FFF2-40B4-BE49-F238E27FC236}">
                  <a16:creationId xmlns:a16="http://schemas.microsoft.com/office/drawing/2014/main" xmlns="" id="{7FB9F65E-75F4-4D80-BE23-D215179BE9D2}"/>
                </a:ext>
              </a:extLst>
            </p:cNvPr>
            <p:cNvGrpSpPr/>
            <p:nvPr/>
          </p:nvGrpSpPr>
          <p:grpSpPr>
            <a:xfrm>
              <a:off x="1178071" y="1949427"/>
              <a:ext cx="7458482" cy="3575283"/>
              <a:chOff x="1144051" y="1949427"/>
              <a:chExt cx="7458482" cy="3575283"/>
            </a:xfrm>
          </p:grpSpPr>
          <p:sp>
            <p:nvSpPr>
              <p:cNvPr id="26" name="Rectangle 25">
                <a:extLst>
                  <a:ext uri="{FF2B5EF4-FFF2-40B4-BE49-F238E27FC236}">
                    <a16:creationId xmlns:a16="http://schemas.microsoft.com/office/drawing/2014/main" xmlns="" id="{2F6AE399-FDFE-BF42-8726-903A8CC4284B}"/>
                  </a:ext>
                </a:extLst>
              </p:cNvPr>
              <p:cNvSpPr/>
              <p:nvPr/>
            </p:nvSpPr>
            <p:spPr bwMode="gray">
              <a:xfrm>
                <a:off x="1144051" y="2009576"/>
                <a:ext cx="7458482" cy="722763"/>
              </a:xfrm>
              <a:prstGeom prst="rect">
                <a:avLst/>
              </a:prstGeom>
              <a:gradFill>
                <a:gsLst>
                  <a:gs pos="0">
                    <a:schemeClr val="bg1"/>
                  </a:gs>
                  <a:gs pos="65000">
                    <a:schemeClr val="tx1">
                      <a:alpha val="25000"/>
                    </a:schemeClr>
                  </a:gs>
                  <a:gs pos="35000">
                    <a:srgbClr val="FFFFFF">
                      <a:alpha val="25000"/>
                    </a:srgbClr>
                  </a:gs>
                  <a:gs pos="99000">
                    <a:schemeClr val="bg1"/>
                  </a:gs>
                </a:gsLst>
                <a:lin ang="0" scaled="0"/>
              </a:gradFill>
              <a:ln w="25400" algn="ctr">
                <a:noFill/>
                <a:miter lim="800000"/>
                <a:headEnd/>
                <a:tailEnd/>
              </a:ln>
            </p:spPr>
            <p:txBody>
              <a:bodyPr lIns="89954" tIns="71962" rIns="89954" bIns="71962" rtlCol="0" anchor="ctr"/>
              <a:lstStyle/>
              <a:p>
                <a:pPr algn="ctr" defTabSz="913852" fontAlgn="base">
                  <a:spcBef>
                    <a:spcPct val="50000"/>
                  </a:spcBef>
                  <a:spcAft>
                    <a:spcPct val="0"/>
                  </a:spcAft>
                  <a:buClr>
                    <a:srgbClr val="F0AB00"/>
                  </a:buClr>
                  <a:buSzPct val="80000"/>
                </a:pPr>
                <a:endParaRPr lang="en-US" sz="1798" kern="0" err="1">
                  <a:solidFill>
                    <a:srgbClr val="FFFFFF"/>
                  </a:solidFill>
                  <a:ea typeface="Arial Unicode MS" pitchFamily="34" charset="-128"/>
                  <a:cs typeface="Arial Unicode MS" pitchFamily="34" charset="-128"/>
                </a:endParaRPr>
              </a:p>
            </p:txBody>
          </p:sp>
          <p:sp>
            <p:nvSpPr>
              <p:cNvPr id="4" name="TextBox 3">
                <a:extLst>
                  <a:ext uri="{FF2B5EF4-FFF2-40B4-BE49-F238E27FC236}">
                    <a16:creationId xmlns:a16="http://schemas.microsoft.com/office/drawing/2014/main" xmlns="" id="{82A5BD5B-B417-B64C-854B-035CE2A44ECE}"/>
                  </a:ext>
                </a:extLst>
              </p:cNvPr>
              <p:cNvSpPr txBox="1"/>
              <p:nvPr/>
            </p:nvSpPr>
            <p:spPr>
              <a:xfrm>
                <a:off x="1750206" y="3016467"/>
                <a:ext cx="2011156" cy="2223176"/>
              </a:xfrm>
              <a:prstGeom prst="rect">
                <a:avLst/>
              </a:prstGeom>
              <a:noFill/>
            </p:spPr>
            <p:txBody>
              <a:bodyPr wrap="square" lIns="0" tIns="0" rIns="0" bIns="0" rtlCol="0">
                <a:spAutoFit/>
              </a:bodyPr>
              <a:lstStyle/>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a:solidFill>
                      <a:srgbClr val="FFFFFF"/>
                    </a:solidFill>
                    <a:ea typeface="Arial Unicode MS" pitchFamily="34" charset="-128"/>
                    <a:cs typeface="Arial Unicode MS" pitchFamily="34" charset="-128"/>
                  </a:rPr>
                  <a:t>Capacity for </a:t>
                </a:r>
                <a:r>
                  <a:rPr lang="en-US" sz="1600" b="1" kern="0">
                    <a:solidFill>
                      <a:schemeClr val="accent1"/>
                    </a:solidFill>
                    <a:ea typeface="Arial Unicode MS" pitchFamily="34" charset="-128"/>
                    <a:cs typeface="Arial Unicode MS" pitchFamily="34" charset="-128"/>
                  </a:rPr>
                  <a:t>150-200</a:t>
                </a:r>
                <a:r>
                  <a:rPr lang="en-US" sz="1600" b="1" kern="0">
                    <a:solidFill>
                      <a:srgbClr val="FFFFFF"/>
                    </a:solidFill>
                    <a:ea typeface="Arial Unicode MS" pitchFamily="34" charset="-128"/>
                    <a:cs typeface="Arial Unicode MS" pitchFamily="34" charset="-128"/>
                  </a:rPr>
                  <a:t> </a:t>
                </a:r>
                <a:r>
                  <a:rPr lang="en-US" sz="1600" kern="0">
                    <a:solidFill>
                      <a:srgbClr val="FFFFFF"/>
                    </a:solidFill>
                    <a:ea typeface="Arial Unicode MS" pitchFamily="34" charset="-128"/>
                    <a:cs typeface="Arial Unicode MS" pitchFamily="34" charset="-128"/>
                  </a:rPr>
                  <a:t>accounts</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a:solidFill>
                      <a:srgbClr val="FFFFFF"/>
                    </a:solidFill>
                    <a:ea typeface="Arial Unicode MS" pitchFamily="34" charset="-128"/>
                    <a:cs typeface="Arial Unicode MS" pitchFamily="34" charset="-128"/>
                  </a:rPr>
                  <a:t>Extending TAP to </a:t>
                </a:r>
                <a:r>
                  <a:rPr lang="en-US" sz="1600" b="1" kern="0">
                    <a:solidFill>
                      <a:schemeClr val="accent1"/>
                    </a:solidFill>
                    <a:ea typeface="Arial Unicode MS" pitchFamily="34" charset="-128"/>
                    <a:cs typeface="Arial Unicode MS" pitchFamily="34" charset="-128"/>
                  </a:rPr>
                  <a:t>clients</a:t>
                </a:r>
                <a:r>
                  <a:rPr lang="en-US" sz="1600" kern="0">
                    <a:solidFill>
                      <a:srgbClr val="FFFFFF"/>
                    </a:solidFill>
                    <a:ea typeface="Arial Unicode MS" pitchFamily="34" charset="-128"/>
                    <a:cs typeface="Arial Unicode MS" pitchFamily="34" charset="-128"/>
                  </a:rPr>
                  <a:t> that matter most</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a:solidFill>
                      <a:srgbClr val="FFFFFF"/>
                    </a:solidFill>
                    <a:ea typeface="Arial Unicode MS" pitchFamily="34" charset="-128"/>
                    <a:cs typeface="Arial Unicode MS" pitchFamily="34" charset="-128"/>
                  </a:rPr>
                  <a:t>Prioritize </a:t>
                </a:r>
                <a:r>
                  <a:rPr lang="en-US" sz="1600" b="1" kern="0">
                    <a:solidFill>
                      <a:schemeClr val="accent1"/>
                    </a:solidFill>
                    <a:ea typeface="Arial Unicode MS" pitchFamily="34" charset="-128"/>
                    <a:cs typeface="Arial Unicode MS" pitchFamily="34" charset="-128"/>
                  </a:rPr>
                  <a:t>SCP</a:t>
                </a:r>
                <a:r>
                  <a:rPr lang="en-US" sz="1600" b="1" kern="0">
                    <a:solidFill>
                      <a:srgbClr val="FFFFFF"/>
                    </a:solidFill>
                    <a:ea typeface="Arial Unicode MS" pitchFamily="34" charset="-128"/>
                    <a:cs typeface="Arial Unicode MS" pitchFamily="34" charset="-128"/>
                  </a:rPr>
                  <a:t> </a:t>
                </a:r>
                <a:r>
                  <a:rPr lang="en-US" sz="1600" kern="0">
                    <a:solidFill>
                      <a:srgbClr val="FFFFFF"/>
                    </a:solidFill>
                    <a:ea typeface="Arial Unicode MS" pitchFamily="34" charset="-128"/>
                    <a:cs typeface="Arial Unicode MS" pitchFamily="34" charset="-128"/>
                  </a:rPr>
                  <a:t>accounts but exclude if not a good fit</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a:solidFill>
                      <a:srgbClr val="FFFFFF"/>
                    </a:solidFill>
                    <a:ea typeface="Arial Unicode MS" pitchFamily="34" charset="-128"/>
                    <a:cs typeface="Arial Unicode MS" pitchFamily="34" charset="-128"/>
                  </a:rPr>
                  <a:t>Keep 2019 accounts that show potential</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endParaRPr lang="en-US" sz="1200" kern="0">
                  <a:solidFill>
                    <a:srgbClr val="FFFFFF"/>
                  </a:solidFill>
                  <a:ea typeface="Arial Unicode MS" pitchFamily="34" charset="-128"/>
                  <a:cs typeface="Arial Unicode MS" pitchFamily="34" charset="-128"/>
                </a:endParaRPr>
              </a:p>
              <a:p>
                <a:pPr defTabSz="1088449" fontAlgn="base">
                  <a:spcBef>
                    <a:spcPct val="50000"/>
                  </a:spcBef>
                  <a:spcAft>
                    <a:spcPct val="0"/>
                  </a:spcAft>
                  <a:buClr>
                    <a:srgbClr val="F0AB00"/>
                  </a:buClr>
                  <a:buSzPct val="80000"/>
                  <a:defRPr/>
                </a:pPr>
                <a:endParaRPr lang="en-US" sz="1400" kern="0">
                  <a:solidFill>
                    <a:srgbClr val="FFFFFF"/>
                  </a:solidFill>
                  <a:ea typeface="Arial Unicode MS" pitchFamily="34" charset="-128"/>
                  <a:cs typeface="Arial Unicode MS" pitchFamily="34" charset="-128"/>
                </a:endParaRPr>
              </a:p>
            </p:txBody>
          </p:sp>
          <p:sp>
            <p:nvSpPr>
              <p:cNvPr id="14" name="TextBox 13">
                <a:extLst>
                  <a:ext uri="{FF2B5EF4-FFF2-40B4-BE49-F238E27FC236}">
                    <a16:creationId xmlns:a16="http://schemas.microsoft.com/office/drawing/2014/main" xmlns="" id="{0270FF9E-4936-8F46-A7E4-39BB70C73934}"/>
                  </a:ext>
                </a:extLst>
              </p:cNvPr>
              <p:cNvSpPr txBox="1"/>
              <p:nvPr/>
            </p:nvSpPr>
            <p:spPr>
              <a:xfrm>
                <a:off x="6218960" y="3016467"/>
                <a:ext cx="2011156" cy="2451845"/>
              </a:xfrm>
              <a:prstGeom prst="rect">
                <a:avLst/>
              </a:prstGeom>
              <a:noFill/>
            </p:spPr>
            <p:txBody>
              <a:bodyPr wrap="square" lIns="0" tIns="0" rIns="0" bIns="0" rtlCol="0">
                <a:spAutoFit/>
              </a:bodyPr>
              <a:lstStyle/>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a:solidFill>
                      <a:srgbClr val="FFFFFF"/>
                    </a:solidFill>
                    <a:ea typeface="Arial Unicode MS" pitchFamily="34" charset="-128"/>
                    <a:cs typeface="Arial Unicode MS" pitchFamily="34" charset="-128"/>
                  </a:rPr>
                  <a:t>Successfully </a:t>
                </a:r>
                <a:r>
                  <a:rPr lang="en-US" sz="1600" b="1" kern="0">
                    <a:solidFill>
                      <a:schemeClr val="accent1"/>
                    </a:solidFill>
                    <a:ea typeface="Arial Unicode MS" pitchFamily="34" charset="-128"/>
                    <a:cs typeface="Arial Unicode MS" pitchFamily="34" charset="-128"/>
                  </a:rPr>
                  <a:t>scale</a:t>
                </a:r>
                <a:r>
                  <a:rPr lang="en-US" sz="1600" kern="0">
                    <a:solidFill>
                      <a:srgbClr val="FFFFFF"/>
                    </a:solidFill>
                    <a:ea typeface="Arial Unicode MS" pitchFamily="34" charset="-128"/>
                    <a:cs typeface="Arial Unicode MS" pitchFamily="34" charset="-128"/>
                  </a:rPr>
                  <a:t> ABM</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a:solidFill>
                      <a:srgbClr val="FFFFFF"/>
                    </a:solidFill>
                    <a:ea typeface="Arial Unicode MS" pitchFamily="34" charset="-128"/>
                    <a:cs typeface="Arial Unicode MS" pitchFamily="34" charset="-128"/>
                  </a:rPr>
                  <a:t>Increased </a:t>
                </a:r>
                <a:r>
                  <a:rPr lang="en-US" sz="1600" b="1" kern="0">
                    <a:solidFill>
                      <a:schemeClr val="accent1"/>
                    </a:solidFill>
                    <a:ea typeface="Arial Unicode MS" pitchFamily="34" charset="-128"/>
                    <a:cs typeface="Arial Unicode MS" pitchFamily="34" charset="-128"/>
                  </a:rPr>
                  <a:t>digital engagement </a:t>
                </a:r>
                <a:r>
                  <a:rPr lang="en-US" sz="1600" kern="0">
                    <a:solidFill>
                      <a:srgbClr val="FFFFFF"/>
                    </a:solidFill>
                    <a:ea typeface="Arial Unicode MS" pitchFamily="34" charset="-128"/>
                    <a:cs typeface="Arial Unicode MS" pitchFamily="34" charset="-128"/>
                  </a:rPr>
                  <a:t>with ABM accounts</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a:solidFill>
                      <a:srgbClr val="FFFFFF"/>
                    </a:solidFill>
                    <a:ea typeface="Arial Unicode MS" pitchFamily="34" charset="-128"/>
                    <a:cs typeface="Arial Unicode MS" pitchFamily="34" charset="-128"/>
                  </a:rPr>
                  <a:t>Tighter collaboration with </a:t>
                </a:r>
                <a:r>
                  <a:rPr lang="en-US" sz="1600" b="1" kern="0">
                    <a:solidFill>
                      <a:schemeClr val="accent1"/>
                    </a:solidFill>
                    <a:ea typeface="Arial Unicode MS" pitchFamily="34" charset="-128"/>
                    <a:cs typeface="Arial Unicode MS" pitchFamily="34" charset="-128"/>
                  </a:rPr>
                  <a:t>SAP</a:t>
                </a:r>
                <a:r>
                  <a:rPr lang="en-US" sz="1600" kern="0">
                    <a:solidFill>
                      <a:srgbClr val="FFFFFF"/>
                    </a:solidFill>
                    <a:ea typeface="Arial Unicode MS" pitchFamily="34" charset="-128"/>
                    <a:cs typeface="Arial Unicode MS" pitchFamily="34" charset="-128"/>
                  </a:rPr>
                  <a:t> </a:t>
                </a:r>
                <a:r>
                  <a:rPr lang="en-US" sz="1600" b="1" kern="0">
                    <a:solidFill>
                      <a:schemeClr val="accent1"/>
                    </a:solidFill>
                    <a:ea typeface="Arial Unicode MS" pitchFamily="34" charset="-128"/>
                    <a:cs typeface="Arial Unicode MS" pitchFamily="34" charset="-128"/>
                  </a:rPr>
                  <a:t>SCP</a:t>
                </a:r>
                <a:r>
                  <a:rPr lang="en-US" sz="1600" kern="0">
                    <a:solidFill>
                      <a:srgbClr val="FFFFFF"/>
                    </a:solidFill>
                    <a:ea typeface="Arial Unicode MS" pitchFamily="34" charset="-128"/>
                    <a:cs typeface="Arial Unicode MS" pitchFamily="34" charset="-128"/>
                  </a:rPr>
                  <a:t> teams</a:t>
                </a:r>
              </a:p>
              <a:p>
                <a:pPr marL="285664" indent="-285664" defTabSz="1088449" fontAlgn="base">
                  <a:spcBef>
                    <a:spcPct val="50000"/>
                  </a:spcBef>
                  <a:spcAft>
                    <a:spcPct val="0"/>
                  </a:spcAft>
                  <a:buClr>
                    <a:srgbClr val="F0AB00"/>
                  </a:buClr>
                  <a:buSzPct val="80000"/>
                  <a:buFont typeface="Arial" panose="020B0604020202020204" pitchFamily="34" charset="0"/>
                  <a:buChar char="•"/>
                  <a:defRPr/>
                </a:pPr>
                <a:r>
                  <a:rPr lang="en-US" sz="1600" kern="0">
                    <a:ea typeface="Arial Unicode MS" pitchFamily="34" charset="-128"/>
                    <a:cs typeface="Arial Unicode MS" pitchFamily="34" charset="-128"/>
                  </a:rPr>
                  <a:t>Double accounts but more importantly </a:t>
                </a:r>
                <a:r>
                  <a:rPr lang="en-US" sz="2000" b="1" kern="0">
                    <a:solidFill>
                      <a:schemeClr val="accent1"/>
                    </a:solidFill>
                    <a:ea typeface="Arial Unicode MS" pitchFamily="34" charset="-128"/>
                    <a:cs typeface="Arial Unicode MS" pitchFamily="34" charset="-128"/>
                  </a:rPr>
                  <a:t>4x</a:t>
                </a:r>
                <a:r>
                  <a:rPr lang="en-US" sz="1600" kern="0">
                    <a:solidFill>
                      <a:schemeClr val="accent1"/>
                    </a:solidFill>
                    <a:ea typeface="Arial Unicode MS" pitchFamily="34" charset="-128"/>
                    <a:cs typeface="Arial Unicode MS" pitchFamily="34" charset="-128"/>
                  </a:rPr>
                  <a:t> </a:t>
                </a:r>
                <a:r>
                  <a:rPr lang="en-US" sz="1600" kern="0">
                    <a:ea typeface="Arial Unicode MS" pitchFamily="34" charset="-128"/>
                    <a:cs typeface="Arial Unicode MS" pitchFamily="34" charset="-128"/>
                  </a:rPr>
                  <a:t>bottom line results in pipeline and CW in 2020</a:t>
                </a:r>
                <a:endParaRPr lang="en-US" sz="1600" kern="0">
                  <a:solidFill>
                    <a:schemeClr val="accent1"/>
                  </a:solidFill>
                  <a:ea typeface="Arial Unicode MS" pitchFamily="34" charset="-128"/>
                  <a:cs typeface="Arial Unicode MS" pitchFamily="34" charset="-128"/>
                </a:endParaRPr>
              </a:p>
              <a:p>
                <a:pPr marL="285664" indent="-285664" defTabSz="1088449" fontAlgn="base">
                  <a:spcBef>
                    <a:spcPct val="50000"/>
                  </a:spcBef>
                  <a:spcAft>
                    <a:spcPct val="0"/>
                  </a:spcAft>
                  <a:buClr>
                    <a:srgbClr val="F0AB00"/>
                  </a:buClr>
                  <a:buSzPct val="80000"/>
                  <a:buFont typeface="Arial" panose="020B0604020202020204" pitchFamily="34" charset="0"/>
                  <a:buChar char="•"/>
                  <a:defRPr/>
                </a:pPr>
                <a:endParaRPr lang="en-US" sz="1400" kern="0">
                  <a:solidFill>
                    <a:srgbClr val="FFFFFF"/>
                  </a:solidFill>
                  <a:ea typeface="Arial Unicode MS" pitchFamily="34" charset="-128"/>
                  <a:cs typeface="Arial Unicode MS" pitchFamily="34" charset="-128"/>
                </a:endParaRPr>
              </a:p>
            </p:txBody>
          </p:sp>
          <p:sp>
            <p:nvSpPr>
              <p:cNvPr id="2" name="TextBox 1">
                <a:extLst>
                  <a:ext uri="{FF2B5EF4-FFF2-40B4-BE49-F238E27FC236}">
                    <a16:creationId xmlns:a16="http://schemas.microsoft.com/office/drawing/2014/main" xmlns="" id="{4A415517-B8CD-E046-AF4F-BEE93D866230}"/>
                  </a:ext>
                </a:extLst>
              </p:cNvPr>
              <p:cNvSpPr txBox="1"/>
              <p:nvPr/>
            </p:nvSpPr>
            <p:spPr>
              <a:xfrm>
                <a:off x="1648633" y="2119361"/>
                <a:ext cx="2146132" cy="531138"/>
              </a:xfrm>
              <a:prstGeom prst="rect">
                <a:avLst/>
              </a:prstGeom>
              <a:solidFill>
                <a:schemeClr val="accent1"/>
              </a:solidFill>
            </p:spPr>
            <p:txBody>
              <a:bodyPr wrap="square" lIns="91392" tIns="91392" rIns="91392" bIns="91392" rtlCol="0" anchor="ctr" anchorCtr="0">
                <a:noAutofit/>
              </a:bodyPr>
              <a:lstStyle/>
              <a:p>
                <a:pPr algn="ctr" defTabSz="1088122" fontAlgn="base">
                  <a:spcBef>
                    <a:spcPct val="50000"/>
                  </a:spcBef>
                  <a:spcAft>
                    <a:spcPct val="0"/>
                  </a:spcAft>
                  <a:buClr>
                    <a:srgbClr val="F0AB00"/>
                  </a:buClr>
                  <a:buSzPct val="80000"/>
                </a:pPr>
                <a:r>
                  <a:rPr lang="en-US" sz="2400">
                    <a:solidFill>
                      <a:srgbClr val="FFFFFF"/>
                    </a:solidFill>
                  </a:rPr>
                  <a:t>Scope</a:t>
                </a:r>
              </a:p>
            </p:txBody>
          </p:sp>
          <p:sp>
            <p:nvSpPr>
              <p:cNvPr id="8" name="TextBox 7">
                <a:extLst>
                  <a:ext uri="{FF2B5EF4-FFF2-40B4-BE49-F238E27FC236}">
                    <a16:creationId xmlns:a16="http://schemas.microsoft.com/office/drawing/2014/main" xmlns="" id="{63468E77-DB42-D44C-A4CC-C0E6F80F824D}"/>
                  </a:ext>
                </a:extLst>
              </p:cNvPr>
              <p:cNvSpPr txBox="1"/>
              <p:nvPr/>
            </p:nvSpPr>
            <p:spPr>
              <a:xfrm>
                <a:off x="3887677" y="2119360"/>
                <a:ext cx="2146132" cy="531138"/>
              </a:xfrm>
              <a:prstGeom prst="rect">
                <a:avLst/>
              </a:prstGeom>
              <a:solidFill>
                <a:schemeClr val="accent3"/>
              </a:solidFill>
            </p:spPr>
            <p:txBody>
              <a:bodyPr wrap="square" lIns="91392" tIns="91392" rIns="91392" bIns="91392" rtlCol="0" anchor="ctr" anchorCtr="0">
                <a:noAutofit/>
              </a:bodyPr>
              <a:lstStyle/>
              <a:p>
                <a:pPr algn="ctr" defTabSz="1088122"/>
                <a:r>
                  <a:rPr lang="en-US" sz="2400">
                    <a:solidFill>
                      <a:srgbClr val="FFFFFF"/>
                    </a:solidFill>
                  </a:rPr>
                  <a:t>Resources &amp; Budget</a:t>
                </a:r>
              </a:p>
            </p:txBody>
          </p:sp>
          <p:sp>
            <p:nvSpPr>
              <p:cNvPr id="9" name="TextBox 8">
                <a:extLst>
                  <a:ext uri="{FF2B5EF4-FFF2-40B4-BE49-F238E27FC236}">
                    <a16:creationId xmlns:a16="http://schemas.microsoft.com/office/drawing/2014/main" xmlns="" id="{6784C596-44D8-6B49-92AB-08CAE35C9486}"/>
                  </a:ext>
                </a:extLst>
              </p:cNvPr>
              <p:cNvSpPr txBox="1"/>
              <p:nvPr/>
            </p:nvSpPr>
            <p:spPr>
              <a:xfrm>
                <a:off x="6126720" y="2119360"/>
                <a:ext cx="2146132" cy="531138"/>
              </a:xfrm>
              <a:prstGeom prst="rect">
                <a:avLst/>
              </a:prstGeom>
              <a:solidFill>
                <a:srgbClr val="BD008B"/>
              </a:solidFill>
            </p:spPr>
            <p:txBody>
              <a:bodyPr wrap="square" lIns="91392" tIns="91392" rIns="91392" bIns="91392" rtlCol="0" anchor="ctr" anchorCtr="0">
                <a:noAutofit/>
              </a:bodyPr>
              <a:lstStyle/>
              <a:p>
                <a:pPr algn="ctr" defTabSz="1088122"/>
                <a:r>
                  <a:rPr lang="en-US" sz="2400">
                    <a:solidFill>
                      <a:srgbClr val="FFFFFF"/>
                    </a:solidFill>
                  </a:rPr>
                  <a:t>Impact</a:t>
                </a:r>
              </a:p>
            </p:txBody>
          </p:sp>
          <p:cxnSp>
            <p:nvCxnSpPr>
              <p:cNvPr id="18" name="Straight Connector 17">
                <a:extLst>
                  <a:ext uri="{FF2B5EF4-FFF2-40B4-BE49-F238E27FC236}">
                    <a16:creationId xmlns:a16="http://schemas.microsoft.com/office/drawing/2014/main" xmlns="" id="{3664387C-797B-0441-8C3D-873715CF6923}"/>
                  </a:ext>
                </a:extLst>
              </p:cNvPr>
              <p:cNvCxnSpPr/>
              <p:nvPr/>
            </p:nvCxnSpPr>
            <p:spPr>
              <a:xfrm>
                <a:off x="3841220" y="1949427"/>
                <a:ext cx="0" cy="3575283"/>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6DE57F9C-2FB7-6A4B-91F1-50C54CEEF61E}"/>
                  </a:ext>
                </a:extLst>
              </p:cNvPr>
              <p:cNvCxnSpPr/>
              <p:nvPr/>
            </p:nvCxnSpPr>
            <p:spPr>
              <a:xfrm>
                <a:off x="6080263" y="1949427"/>
                <a:ext cx="0" cy="3575283"/>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7" name="Rectangle 26">
              <a:extLst>
                <a:ext uri="{FF2B5EF4-FFF2-40B4-BE49-F238E27FC236}">
                  <a16:creationId xmlns:a16="http://schemas.microsoft.com/office/drawing/2014/main" xmlns="" id="{AA43604C-DE7C-43FE-A938-AFCF68E0CDF6}"/>
                </a:ext>
              </a:extLst>
            </p:cNvPr>
            <p:cNvSpPr/>
            <p:nvPr/>
          </p:nvSpPr>
          <p:spPr>
            <a:xfrm>
              <a:off x="2033877" y="1580095"/>
              <a:ext cx="6096000" cy="342915"/>
            </a:xfrm>
            <a:prstGeom prst="rect">
              <a:avLst/>
            </a:prstGeom>
          </p:spPr>
          <p:txBody>
            <a:bodyPr>
              <a:spAutoFit/>
            </a:bodyPr>
            <a:lstStyle/>
            <a:p>
              <a:pPr algn="ctr" defTabSz="1088449" fontAlgn="base">
                <a:spcBef>
                  <a:spcPct val="50000"/>
                </a:spcBef>
                <a:spcAft>
                  <a:spcPct val="0"/>
                </a:spcAft>
                <a:buClr>
                  <a:srgbClr val="F0AB00"/>
                </a:buClr>
                <a:buSzPct val="80000"/>
                <a:defRPr/>
              </a:pPr>
              <a:r>
                <a:rPr lang="en-US" sz="2099" b="1" kern="0">
                  <a:solidFill>
                    <a:srgbClr val="F0AB00"/>
                  </a:solidFill>
                  <a:ea typeface="Arial Unicode MS" pitchFamily="34" charset="-128"/>
                  <a:cs typeface="Arial Unicode MS" pitchFamily="34" charset="-128"/>
                </a:rPr>
                <a:t>Goal: </a:t>
              </a:r>
              <a:r>
                <a:rPr lang="en-US" sz="2099" kern="0">
                  <a:solidFill>
                    <a:srgbClr val="F0AB00"/>
                  </a:solidFill>
                  <a:ea typeface="Arial Unicode MS" pitchFamily="34" charset="-128"/>
                  <a:cs typeface="Arial Unicode MS" pitchFamily="34" charset="-128"/>
                </a:rPr>
                <a:t>Double the size and more than 4X the impact in 2020</a:t>
              </a:r>
            </a:p>
          </p:txBody>
        </p:sp>
      </p:grpSp>
      <p:sp>
        <p:nvSpPr>
          <p:cNvPr id="15" name="TextBox 14">
            <a:extLst>
              <a:ext uri="{FF2B5EF4-FFF2-40B4-BE49-F238E27FC236}">
                <a16:creationId xmlns:a16="http://schemas.microsoft.com/office/drawing/2014/main" xmlns="" id="{FDC90F1B-FC31-4D40-9FD9-421A23CE0869}"/>
              </a:ext>
            </a:extLst>
          </p:cNvPr>
          <p:cNvSpPr txBox="1"/>
          <p:nvPr/>
        </p:nvSpPr>
        <p:spPr>
          <a:xfrm>
            <a:off x="4699839" y="2910324"/>
            <a:ext cx="3146600" cy="2069797"/>
          </a:xfrm>
          <a:prstGeom prst="rect">
            <a:avLst/>
          </a:prstGeom>
          <a:noFill/>
        </p:spPr>
        <p:txBody>
          <a:bodyPr wrap="square" lIns="0" tIns="0" rIns="0" bIns="0" rtlCol="0">
            <a:spAutoFit/>
          </a:bodyPr>
          <a:lstStyle/>
          <a:p>
            <a:pPr marL="137078" indent="-137078" defTabSz="1088122" fontAlgn="base">
              <a:spcBef>
                <a:spcPts val="720"/>
              </a:spcBef>
              <a:spcAft>
                <a:spcPct val="0"/>
              </a:spcAft>
              <a:buClr>
                <a:srgbClr val="F0AB00"/>
              </a:buClr>
              <a:buSzPct val="100000"/>
              <a:buFont typeface="Arial" panose="020B0604020202020204" pitchFamily="34" charset="0"/>
              <a:buChar char="•"/>
            </a:pPr>
            <a:r>
              <a:rPr lang="en-US" sz="1600" b="1" kern="0">
                <a:solidFill>
                  <a:schemeClr val="accent1"/>
                </a:solidFill>
                <a:latin typeface="Arial" panose="020B0604020202020204" pitchFamily="34" charset="0"/>
                <a:ea typeface="Arial Unicode MS" pitchFamily="34" charset="-128"/>
                <a:cs typeface="Arial" panose="020B0604020202020204" pitchFamily="34" charset="0"/>
              </a:rPr>
              <a:t>$500k </a:t>
            </a:r>
            <a:r>
              <a:rPr lang="en-US" sz="1600" kern="0">
                <a:solidFill>
                  <a:srgbClr val="FFFFFF"/>
                </a:solidFill>
                <a:latin typeface="Arial" panose="020B0604020202020204" pitchFamily="34" charset="0"/>
                <a:ea typeface="Arial Unicode MS" pitchFamily="34" charset="-128"/>
                <a:cs typeface="Arial" panose="020B0604020202020204" pitchFamily="34" charset="0"/>
              </a:rPr>
              <a:t>investment in digital awareness</a:t>
            </a:r>
          </a:p>
          <a:p>
            <a:pPr marL="137078" indent="-137078" defTabSz="1088122" fontAlgn="base">
              <a:spcBef>
                <a:spcPts val="720"/>
              </a:spcBef>
              <a:spcAft>
                <a:spcPct val="0"/>
              </a:spcAft>
              <a:buClr>
                <a:srgbClr val="F0AB00"/>
              </a:buClr>
              <a:buSzPct val="100000"/>
              <a:buFont typeface="Arial" panose="020B0604020202020204" pitchFamily="34" charset="0"/>
              <a:buChar char="•"/>
            </a:pPr>
            <a:r>
              <a:rPr lang="en-US" sz="1600" kern="0">
                <a:solidFill>
                  <a:srgbClr val="FFFFFF"/>
                </a:solidFill>
                <a:latin typeface="Arial" panose="020B0604020202020204" pitchFamily="34" charset="0"/>
                <a:ea typeface="Arial Unicode MS" pitchFamily="34" charset="-128"/>
                <a:cs typeface="Arial" panose="020B0604020202020204" pitchFamily="34" charset="0"/>
              </a:rPr>
              <a:t>Dedicated </a:t>
            </a:r>
            <a:r>
              <a:rPr lang="en-US" sz="1600" b="1" kern="0">
                <a:solidFill>
                  <a:schemeClr val="accent1"/>
                </a:solidFill>
                <a:latin typeface="Arial" panose="020B0604020202020204" pitchFamily="34" charset="0"/>
                <a:ea typeface="Arial Unicode MS" pitchFamily="34" charset="-128"/>
                <a:cs typeface="Arial" panose="020B0604020202020204" pitchFamily="34" charset="0"/>
              </a:rPr>
              <a:t>CoE</a:t>
            </a:r>
            <a:r>
              <a:rPr lang="en-US" sz="1600" kern="0">
                <a:solidFill>
                  <a:schemeClr val="accent1"/>
                </a:solidFill>
                <a:latin typeface="Arial" panose="020B0604020202020204" pitchFamily="34" charset="0"/>
                <a:ea typeface="Arial Unicode MS" pitchFamily="34" charset="-128"/>
                <a:cs typeface="Arial" panose="020B0604020202020204" pitchFamily="34" charset="0"/>
              </a:rPr>
              <a:t> </a:t>
            </a:r>
            <a:r>
              <a:rPr lang="en-US" sz="1600" kern="0">
                <a:solidFill>
                  <a:srgbClr val="FFFFFF"/>
                </a:solidFill>
                <a:latin typeface="Arial" panose="020B0604020202020204" pitchFamily="34" charset="0"/>
                <a:ea typeface="Arial Unicode MS" pitchFamily="34" charset="-128"/>
                <a:cs typeface="Arial" panose="020B0604020202020204" pitchFamily="34" charset="0"/>
              </a:rPr>
              <a:t>global team</a:t>
            </a:r>
          </a:p>
          <a:p>
            <a:pPr marL="137078" indent="-137078" defTabSz="1088122" fontAlgn="base">
              <a:spcBef>
                <a:spcPts val="720"/>
              </a:spcBef>
              <a:spcAft>
                <a:spcPct val="0"/>
              </a:spcAft>
              <a:buClr>
                <a:srgbClr val="F0AB00"/>
              </a:buClr>
              <a:buSzPct val="100000"/>
              <a:buFont typeface="Arial" panose="020B0604020202020204" pitchFamily="34" charset="0"/>
              <a:buChar char="•"/>
            </a:pPr>
            <a:r>
              <a:rPr lang="en-US" sz="1600" kern="0">
                <a:solidFill>
                  <a:srgbClr val="FFFFFF"/>
                </a:solidFill>
                <a:latin typeface="Arial" panose="020B0604020202020204" pitchFamily="34" charset="0"/>
                <a:ea typeface="Arial Unicode MS" pitchFamily="34" charset="-128"/>
                <a:cs typeface="Arial" panose="020B0604020202020204" pitchFamily="34" charset="0"/>
              </a:rPr>
              <a:t>1 dedicated APA ABM marketer</a:t>
            </a:r>
          </a:p>
          <a:p>
            <a:pPr marL="137078" indent="-137078" defTabSz="1088122" fontAlgn="base">
              <a:spcBef>
                <a:spcPts val="720"/>
              </a:spcBef>
              <a:spcAft>
                <a:spcPct val="0"/>
              </a:spcAft>
              <a:buClr>
                <a:srgbClr val="F0AB00"/>
              </a:buClr>
              <a:buSzPct val="100000"/>
              <a:buFont typeface="Arial" panose="020B0604020202020204" pitchFamily="34" charset="0"/>
              <a:buChar char="•"/>
            </a:pPr>
            <a:r>
              <a:rPr lang="en-US" sz="1600" kern="0">
                <a:solidFill>
                  <a:srgbClr val="FFFFFF"/>
                </a:solidFill>
                <a:latin typeface="Arial" panose="020B0604020202020204" pitchFamily="34" charset="0"/>
                <a:ea typeface="Arial Unicode MS" pitchFamily="34" charset="-128"/>
                <a:cs typeface="Arial" panose="020B0604020202020204" pitchFamily="34" charset="0"/>
              </a:rPr>
              <a:t>Engaged sales and marketers in </a:t>
            </a:r>
            <a:r>
              <a:rPr lang="en-US" sz="1600" b="1" kern="0">
                <a:solidFill>
                  <a:schemeClr val="accent1"/>
                </a:solidFill>
                <a:latin typeface="Arial" panose="020B0604020202020204" pitchFamily="34" charset="0"/>
                <a:ea typeface="Arial Unicode MS" pitchFamily="34" charset="-128"/>
                <a:cs typeface="Arial" panose="020B0604020202020204" pitchFamily="34" charset="0"/>
              </a:rPr>
              <a:t>ANZ, SEA and India</a:t>
            </a:r>
          </a:p>
          <a:p>
            <a:pPr defTabSz="1088449" fontAlgn="base">
              <a:spcBef>
                <a:spcPct val="50000"/>
              </a:spcBef>
              <a:spcAft>
                <a:spcPct val="0"/>
              </a:spcAft>
              <a:buClr>
                <a:srgbClr val="F0AB00"/>
              </a:buClr>
              <a:buSzPct val="80000"/>
              <a:defRPr/>
            </a:pPr>
            <a:endParaRPr lang="en-US" sz="1400" kern="0">
              <a:solidFill>
                <a:srgbClr val="FFFFFF"/>
              </a:solidFill>
              <a:ea typeface="Arial Unicode MS" pitchFamily="34" charset="-128"/>
              <a:cs typeface="Arial Unicode MS" pitchFamily="34" charset="-128"/>
            </a:endParaRPr>
          </a:p>
        </p:txBody>
      </p:sp>
    </p:spTree>
    <p:extLst>
      <p:ext uri="{BB962C8B-B14F-4D97-AF65-F5344CB8AC3E}">
        <p14:creationId xmlns:p14="http://schemas.microsoft.com/office/powerpoint/2010/main" val="107030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 name="Picture 256">
            <a:extLst>
              <a:ext uri="{FF2B5EF4-FFF2-40B4-BE49-F238E27FC236}">
                <a16:creationId xmlns:a16="http://schemas.microsoft.com/office/drawing/2014/main" xmlns="" id="{9A7ADC86-C86F-454D-9A8E-B2DBA8B952EB}"/>
              </a:ext>
            </a:extLst>
          </p:cNvPr>
          <p:cNvPicPr>
            <a:picLocks noChangeAspect="1"/>
          </p:cNvPicPr>
          <p:nvPr/>
        </p:nvPicPr>
        <p:blipFill>
          <a:blip r:embed="rId2">
            <a:alphaModFix amt="33000"/>
          </a:blip>
          <a:stretch>
            <a:fillRect/>
          </a:stretch>
        </p:blipFill>
        <p:spPr>
          <a:xfrm>
            <a:off x="0" y="4051835"/>
            <a:ext cx="12195175" cy="2807431"/>
          </a:xfrm>
          <a:prstGeom prst="rect">
            <a:avLst/>
          </a:prstGeom>
        </p:spPr>
      </p:pic>
      <p:sp>
        <p:nvSpPr>
          <p:cNvPr id="2" name="Title 1">
            <a:extLst>
              <a:ext uri="{FF2B5EF4-FFF2-40B4-BE49-F238E27FC236}">
                <a16:creationId xmlns:a16="http://schemas.microsoft.com/office/drawing/2014/main" xmlns="" id="{9C5E4EB5-71AA-455D-8578-87C7915CD7E7}"/>
              </a:ext>
            </a:extLst>
          </p:cNvPr>
          <p:cNvSpPr>
            <a:spLocks noGrp="1"/>
          </p:cNvSpPr>
          <p:nvPr>
            <p:ph type="title"/>
          </p:nvPr>
        </p:nvSpPr>
        <p:spPr/>
        <p:txBody>
          <a:bodyPr/>
          <a:lstStyle/>
          <a:p>
            <a:r>
              <a:rPr lang="en-US"/>
              <a:t>TAP | </a:t>
            </a:r>
            <a:r>
              <a:rPr lang="en-US">
                <a:solidFill>
                  <a:schemeClr val="accent1"/>
                </a:solidFill>
              </a:rPr>
              <a:t>Cluster Methodology </a:t>
            </a:r>
            <a:endParaRPr lang="en-US"/>
          </a:p>
        </p:txBody>
      </p:sp>
      <p:sp>
        <p:nvSpPr>
          <p:cNvPr id="3" name="Oval 2">
            <a:extLst>
              <a:ext uri="{FF2B5EF4-FFF2-40B4-BE49-F238E27FC236}">
                <a16:creationId xmlns:a16="http://schemas.microsoft.com/office/drawing/2014/main" xmlns="" id="{36946399-80DC-46A0-99AA-E0DD32942998}"/>
              </a:ext>
            </a:extLst>
          </p:cNvPr>
          <p:cNvSpPr/>
          <p:nvPr/>
        </p:nvSpPr>
        <p:spPr bwMode="gray">
          <a:xfrm>
            <a:off x="6170845" y="5351620"/>
            <a:ext cx="164222" cy="164222"/>
          </a:xfrm>
          <a:prstGeom prst="ellipse">
            <a:avLst/>
          </a:prstGeom>
          <a:solidFill>
            <a:schemeClr val="tx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4" name="Oval 3">
            <a:extLst>
              <a:ext uri="{FF2B5EF4-FFF2-40B4-BE49-F238E27FC236}">
                <a16:creationId xmlns:a16="http://schemas.microsoft.com/office/drawing/2014/main" xmlns="" id="{45592A7C-CE17-43F0-90B8-0E1A586BDE42}"/>
              </a:ext>
            </a:extLst>
          </p:cNvPr>
          <p:cNvSpPr/>
          <p:nvPr/>
        </p:nvSpPr>
        <p:spPr bwMode="gray">
          <a:xfrm>
            <a:off x="7130466" y="5351620"/>
            <a:ext cx="164222" cy="164222"/>
          </a:xfrm>
          <a:prstGeom prst="ellipse">
            <a:avLst/>
          </a:prstGeom>
          <a:solidFill>
            <a:schemeClr val="tx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5" name="Oval 4">
            <a:extLst>
              <a:ext uri="{FF2B5EF4-FFF2-40B4-BE49-F238E27FC236}">
                <a16:creationId xmlns:a16="http://schemas.microsoft.com/office/drawing/2014/main" xmlns="" id="{C46A0DB3-E6BA-40A3-A6D6-D13214BD4C7B}"/>
              </a:ext>
            </a:extLst>
          </p:cNvPr>
          <p:cNvSpPr/>
          <p:nvPr/>
        </p:nvSpPr>
        <p:spPr bwMode="gray">
          <a:xfrm>
            <a:off x="8090087" y="5351620"/>
            <a:ext cx="164222" cy="164222"/>
          </a:xfrm>
          <a:prstGeom prst="ellipse">
            <a:avLst/>
          </a:prstGeom>
          <a:solidFill>
            <a:schemeClr val="tx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6" name="Oval 5">
            <a:extLst>
              <a:ext uri="{FF2B5EF4-FFF2-40B4-BE49-F238E27FC236}">
                <a16:creationId xmlns:a16="http://schemas.microsoft.com/office/drawing/2014/main" xmlns="" id="{DE8FA0C4-A4A8-4046-85C6-E5A0C34351C1}"/>
              </a:ext>
            </a:extLst>
          </p:cNvPr>
          <p:cNvSpPr/>
          <p:nvPr/>
        </p:nvSpPr>
        <p:spPr bwMode="gray">
          <a:xfrm>
            <a:off x="9060640" y="5351620"/>
            <a:ext cx="164222" cy="164222"/>
          </a:xfrm>
          <a:prstGeom prst="ellipse">
            <a:avLst/>
          </a:prstGeom>
          <a:solidFill>
            <a:schemeClr val="tx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7" name="Oval 6">
            <a:extLst>
              <a:ext uri="{FF2B5EF4-FFF2-40B4-BE49-F238E27FC236}">
                <a16:creationId xmlns:a16="http://schemas.microsoft.com/office/drawing/2014/main" xmlns="" id="{58621D31-D49B-4347-9CAB-FB36D58F9C72}"/>
              </a:ext>
            </a:extLst>
          </p:cNvPr>
          <p:cNvSpPr/>
          <p:nvPr/>
        </p:nvSpPr>
        <p:spPr bwMode="gray">
          <a:xfrm>
            <a:off x="10003288" y="5351620"/>
            <a:ext cx="164222" cy="164222"/>
          </a:xfrm>
          <a:prstGeom prst="ellipse">
            <a:avLst/>
          </a:prstGeom>
          <a:solidFill>
            <a:schemeClr val="tx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8" name="Oval 7">
            <a:extLst>
              <a:ext uri="{FF2B5EF4-FFF2-40B4-BE49-F238E27FC236}">
                <a16:creationId xmlns:a16="http://schemas.microsoft.com/office/drawing/2014/main" xmlns="" id="{3946DF42-2B43-4F67-9DE7-99EDF5469E6D}"/>
              </a:ext>
            </a:extLst>
          </p:cNvPr>
          <p:cNvSpPr/>
          <p:nvPr/>
        </p:nvSpPr>
        <p:spPr bwMode="gray">
          <a:xfrm>
            <a:off x="10796160" y="2005360"/>
            <a:ext cx="164222" cy="164222"/>
          </a:xfrm>
          <a:prstGeom prst="ellipse">
            <a:avLst/>
          </a:prstGeom>
          <a:solidFill>
            <a:schemeClr val="tx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9" name="Oval 8">
            <a:extLst>
              <a:ext uri="{FF2B5EF4-FFF2-40B4-BE49-F238E27FC236}">
                <a16:creationId xmlns:a16="http://schemas.microsoft.com/office/drawing/2014/main" xmlns="" id="{F02FF211-43F6-47A8-8CF1-FDE7AB0E6F1E}"/>
              </a:ext>
            </a:extLst>
          </p:cNvPr>
          <p:cNvSpPr/>
          <p:nvPr/>
        </p:nvSpPr>
        <p:spPr bwMode="gray">
          <a:xfrm>
            <a:off x="8130604" y="2005360"/>
            <a:ext cx="164222" cy="164222"/>
          </a:xfrm>
          <a:prstGeom prst="ellipse">
            <a:avLst/>
          </a:prstGeom>
          <a:solidFill>
            <a:schemeClr val="tx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10" name="Oval 9">
            <a:extLst>
              <a:ext uri="{FF2B5EF4-FFF2-40B4-BE49-F238E27FC236}">
                <a16:creationId xmlns:a16="http://schemas.microsoft.com/office/drawing/2014/main" xmlns="" id="{B0EE07CC-F78A-4D47-A50A-FA1D26DEB58F}"/>
              </a:ext>
            </a:extLst>
          </p:cNvPr>
          <p:cNvSpPr/>
          <p:nvPr/>
        </p:nvSpPr>
        <p:spPr bwMode="gray">
          <a:xfrm>
            <a:off x="9128897" y="2005360"/>
            <a:ext cx="164222" cy="164222"/>
          </a:xfrm>
          <a:prstGeom prst="ellipse">
            <a:avLst/>
          </a:prstGeom>
          <a:solidFill>
            <a:schemeClr val="tx1"/>
          </a:solidFill>
          <a:ln w="635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grpSp>
        <p:nvGrpSpPr>
          <p:cNvPr id="11" name="Group 10">
            <a:extLst>
              <a:ext uri="{FF2B5EF4-FFF2-40B4-BE49-F238E27FC236}">
                <a16:creationId xmlns:a16="http://schemas.microsoft.com/office/drawing/2014/main" xmlns="" id="{C5BB3CF0-A476-458F-BD81-A55AD8F84C10}"/>
              </a:ext>
            </a:extLst>
          </p:cNvPr>
          <p:cNvGrpSpPr/>
          <p:nvPr/>
        </p:nvGrpSpPr>
        <p:grpSpPr>
          <a:xfrm>
            <a:off x="5680733" y="839789"/>
            <a:ext cx="2498994" cy="2495365"/>
            <a:chOff x="5896948" y="1156459"/>
            <a:chExt cx="2498994" cy="2495365"/>
          </a:xfrm>
        </p:grpSpPr>
        <p:grpSp>
          <p:nvGrpSpPr>
            <p:cNvPr id="12" name="Group 11">
              <a:extLst>
                <a:ext uri="{FF2B5EF4-FFF2-40B4-BE49-F238E27FC236}">
                  <a16:creationId xmlns:a16="http://schemas.microsoft.com/office/drawing/2014/main" xmlns="" id="{92404AE2-96AE-4184-9E8D-7934371FC87C}"/>
                </a:ext>
              </a:extLst>
            </p:cNvPr>
            <p:cNvGrpSpPr/>
            <p:nvPr/>
          </p:nvGrpSpPr>
          <p:grpSpPr>
            <a:xfrm>
              <a:off x="5896948" y="1156459"/>
              <a:ext cx="2498994" cy="2495365"/>
              <a:chOff x="7307403" y="2019299"/>
              <a:chExt cx="4337002" cy="4330702"/>
            </a:xfrm>
          </p:grpSpPr>
          <p:sp>
            <p:nvSpPr>
              <p:cNvPr id="14" name="Freeform 5">
                <a:extLst>
                  <a:ext uri="{FF2B5EF4-FFF2-40B4-BE49-F238E27FC236}">
                    <a16:creationId xmlns:a16="http://schemas.microsoft.com/office/drawing/2014/main" xmlns="" id="{E08036B8-AE62-4198-A143-2AAAB6C0F3D5}"/>
                  </a:ext>
                </a:extLst>
              </p:cNvPr>
              <p:cNvSpPr/>
              <p:nvPr/>
            </p:nvSpPr>
            <p:spPr>
              <a:xfrm>
                <a:off x="9311977" y="5195400"/>
                <a:ext cx="327851" cy="327863"/>
              </a:xfrm>
              <a:custGeom>
                <a:avLst/>
                <a:gdLst>
                  <a:gd name="connsiteX0" fmla="*/ 327851 w 327851"/>
                  <a:gd name="connsiteY0" fmla="*/ 163932 h 327863"/>
                  <a:gd name="connsiteX1" fmla="*/ 163932 w 327851"/>
                  <a:gd name="connsiteY1" fmla="*/ 0 h 327863"/>
                  <a:gd name="connsiteX2" fmla="*/ 0 w 327851"/>
                  <a:gd name="connsiteY2" fmla="*/ 163932 h 327863"/>
                  <a:gd name="connsiteX3" fmla="*/ 163932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406"/>
                      <a:pt x="254457" y="0"/>
                      <a:pt x="163932" y="0"/>
                    </a:cubicBezTo>
                    <a:cubicBezTo>
                      <a:pt x="73393" y="0"/>
                      <a:pt x="0" y="73406"/>
                      <a:pt x="0" y="163932"/>
                    </a:cubicBezTo>
                    <a:cubicBezTo>
                      <a:pt x="0" y="254470"/>
                      <a:pt x="73393" y="327863"/>
                      <a:pt x="163932" y="327863"/>
                    </a:cubicBezTo>
                    <a:cubicBezTo>
                      <a:pt x="254457" y="327863"/>
                      <a:pt x="327851" y="254470"/>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5" name="Freeform 3">
                <a:extLst>
                  <a:ext uri="{FF2B5EF4-FFF2-40B4-BE49-F238E27FC236}">
                    <a16:creationId xmlns:a16="http://schemas.microsoft.com/office/drawing/2014/main" xmlns="" id="{16EC978D-B863-47C7-90F6-77BBE5F34287}"/>
                  </a:ext>
                </a:extLst>
              </p:cNvPr>
              <p:cNvSpPr/>
              <p:nvPr/>
            </p:nvSpPr>
            <p:spPr>
              <a:xfrm>
                <a:off x="9800406" y="5090154"/>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81" y="0"/>
                      <a:pt x="0" y="73393"/>
                      <a:pt x="0" y="163919"/>
                    </a:cubicBezTo>
                    <a:cubicBezTo>
                      <a:pt x="0" y="254457"/>
                      <a:pt x="73381" y="327850"/>
                      <a:pt x="163919" y="327850"/>
                    </a:cubicBezTo>
                    <a:cubicBezTo>
                      <a:pt x="254457" y="327850"/>
                      <a:pt x="327851" y="254457"/>
                      <a:pt x="327851" y="163919"/>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 name="Freeform 3">
                <a:extLst>
                  <a:ext uri="{FF2B5EF4-FFF2-40B4-BE49-F238E27FC236}">
                    <a16:creationId xmlns:a16="http://schemas.microsoft.com/office/drawing/2014/main" xmlns="" id="{91FB7452-E231-49EF-A347-2EAD0B8F5FCB}"/>
                  </a:ext>
                </a:extLst>
              </p:cNvPr>
              <p:cNvSpPr/>
              <p:nvPr/>
            </p:nvSpPr>
            <p:spPr>
              <a:xfrm>
                <a:off x="10189895" y="4805154"/>
                <a:ext cx="327851" cy="327850"/>
              </a:xfrm>
              <a:custGeom>
                <a:avLst/>
                <a:gdLst>
                  <a:gd name="connsiteX0" fmla="*/ 327851 w 327851"/>
                  <a:gd name="connsiteY0" fmla="*/ 163932 h 327850"/>
                  <a:gd name="connsiteX1" fmla="*/ 163919 w 327851"/>
                  <a:gd name="connsiteY1" fmla="*/ 0 h 327850"/>
                  <a:gd name="connsiteX2" fmla="*/ 0 w 327851"/>
                  <a:gd name="connsiteY2" fmla="*/ 163932 h 327850"/>
                  <a:gd name="connsiteX3" fmla="*/ 163919 w 327851"/>
                  <a:gd name="connsiteY3" fmla="*/ 327850 h 327850"/>
                  <a:gd name="connsiteX4" fmla="*/ 327851 w 327851"/>
                  <a:gd name="connsiteY4" fmla="*/ 163932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32"/>
                    </a:moveTo>
                    <a:cubicBezTo>
                      <a:pt x="327851" y="73393"/>
                      <a:pt x="254457" y="0"/>
                      <a:pt x="163919" y="0"/>
                    </a:cubicBezTo>
                    <a:cubicBezTo>
                      <a:pt x="73393" y="0"/>
                      <a:pt x="0" y="73393"/>
                      <a:pt x="0" y="163932"/>
                    </a:cubicBezTo>
                    <a:cubicBezTo>
                      <a:pt x="0" y="254457"/>
                      <a:pt x="73393" y="327850"/>
                      <a:pt x="163919" y="327850"/>
                    </a:cubicBezTo>
                    <a:cubicBezTo>
                      <a:pt x="254457" y="327850"/>
                      <a:pt x="327851" y="254457"/>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 name="Freeform 3">
                <a:extLst>
                  <a:ext uri="{FF2B5EF4-FFF2-40B4-BE49-F238E27FC236}">
                    <a16:creationId xmlns:a16="http://schemas.microsoft.com/office/drawing/2014/main" xmlns="" id="{11229654-F997-487E-92D5-043AAEA936B5}"/>
                  </a:ext>
                </a:extLst>
              </p:cNvPr>
              <p:cNvSpPr/>
              <p:nvPr/>
            </p:nvSpPr>
            <p:spPr>
              <a:xfrm>
                <a:off x="10434283" y="4386600"/>
                <a:ext cx="327851" cy="327863"/>
              </a:xfrm>
              <a:custGeom>
                <a:avLst/>
                <a:gdLst>
                  <a:gd name="connsiteX0" fmla="*/ 327851 w 327851"/>
                  <a:gd name="connsiteY0" fmla="*/ 163932 h 327863"/>
                  <a:gd name="connsiteX1" fmla="*/ 163919 w 327851"/>
                  <a:gd name="connsiteY1" fmla="*/ 0 h 327863"/>
                  <a:gd name="connsiteX2" fmla="*/ 0 w 327851"/>
                  <a:gd name="connsiteY2" fmla="*/ 163932 h 327863"/>
                  <a:gd name="connsiteX3" fmla="*/ 163919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393"/>
                      <a:pt x="254457" y="0"/>
                      <a:pt x="163919" y="0"/>
                    </a:cubicBezTo>
                    <a:cubicBezTo>
                      <a:pt x="73381" y="0"/>
                      <a:pt x="0" y="73393"/>
                      <a:pt x="0" y="163932"/>
                    </a:cubicBezTo>
                    <a:cubicBezTo>
                      <a:pt x="0" y="254457"/>
                      <a:pt x="73381" y="327863"/>
                      <a:pt x="163919" y="327863"/>
                    </a:cubicBezTo>
                    <a:cubicBezTo>
                      <a:pt x="254457" y="327863"/>
                      <a:pt x="327851" y="254457"/>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 name="Freeform 3">
                <a:extLst>
                  <a:ext uri="{FF2B5EF4-FFF2-40B4-BE49-F238E27FC236}">
                    <a16:creationId xmlns:a16="http://schemas.microsoft.com/office/drawing/2014/main" xmlns="" id="{5D10CD92-B97E-4D9C-A2AF-971EF504D893}"/>
                  </a:ext>
                </a:extLst>
              </p:cNvPr>
              <p:cNvSpPr/>
              <p:nvPr/>
            </p:nvSpPr>
            <p:spPr>
              <a:xfrm>
                <a:off x="10487632" y="3883965"/>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81" y="0"/>
                      <a:pt x="0" y="73393"/>
                      <a:pt x="0" y="163919"/>
                    </a:cubicBezTo>
                    <a:cubicBezTo>
                      <a:pt x="0" y="254457"/>
                      <a:pt x="73381" y="327850"/>
                      <a:pt x="163919" y="327850"/>
                    </a:cubicBezTo>
                    <a:cubicBezTo>
                      <a:pt x="254457" y="327850"/>
                      <a:pt x="327851" y="254457"/>
                      <a:pt x="327851" y="163919"/>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 name="Freeform 3">
                <a:extLst>
                  <a:ext uri="{FF2B5EF4-FFF2-40B4-BE49-F238E27FC236}">
                    <a16:creationId xmlns:a16="http://schemas.microsoft.com/office/drawing/2014/main" xmlns="" id="{3693C273-CD7F-4F20-8F8A-AFAFABB8C1B6}"/>
                  </a:ext>
                </a:extLst>
              </p:cNvPr>
              <p:cNvSpPr/>
              <p:nvPr/>
            </p:nvSpPr>
            <p:spPr>
              <a:xfrm>
                <a:off x="10333111" y="3415943"/>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93" y="0"/>
                      <a:pt x="0" y="73393"/>
                      <a:pt x="0" y="163919"/>
                    </a:cubicBezTo>
                    <a:cubicBezTo>
                      <a:pt x="0" y="254457"/>
                      <a:pt x="73393" y="327850"/>
                      <a:pt x="163919" y="327850"/>
                    </a:cubicBezTo>
                    <a:cubicBezTo>
                      <a:pt x="254457" y="327850"/>
                      <a:pt x="327851" y="254457"/>
                      <a:pt x="327851" y="163919"/>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0" name="Freeform 3">
                <a:extLst>
                  <a:ext uri="{FF2B5EF4-FFF2-40B4-BE49-F238E27FC236}">
                    <a16:creationId xmlns:a16="http://schemas.microsoft.com/office/drawing/2014/main" xmlns="" id="{7BF0CB39-EDD6-4049-B91C-4779E7E9D5DF}"/>
                  </a:ext>
                </a:extLst>
              </p:cNvPr>
              <p:cNvSpPr/>
              <p:nvPr/>
            </p:nvSpPr>
            <p:spPr>
              <a:xfrm>
                <a:off x="10010402" y="3058390"/>
                <a:ext cx="327851" cy="327863"/>
              </a:xfrm>
              <a:custGeom>
                <a:avLst/>
                <a:gdLst>
                  <a:gd name="connsiteX0" fmla="*/ 327851 w 327851"/>
                  <a:gd name="connsiteY0" fmla="*/ 163932 h 327863"/>
                  <a:gd name="connsiteX1" fmla="*/ 163919 w 327851"/>
                  <a:gd name="connsiteY1" fmla="*/ 0 h 327863"/>
                  <a:gd name="connsiteX2" fmla="*/ 0 w 327851"/>
                  <a:gd name="connsiteY2" fmla="*/ 163932 h 327863"/>
                  <a:gd name="connsiteX3" fmla="*/ 163919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406"/>
                      <a:pt x="254457" y="0"/>
                      <a:pt x="163919" y="0"/>
                    </a:cubicBezTo>
                    <a:cubicBezTo>
                      <a:pt x="73393" y="0"/>
                      <a:pt x="0" y="73406"/>
                      <a:pt x="0" y="163932"/>
                    </a:cubicBezTo>
                    <a:cubicBezTo>
                      <a:pt x="0" y="254470"/>
                      <a:pt x="73393" y="327863"/>
                      <a:pt x="163919" y="327863"/>
                    </a:cubicBezTo>
                    <a:cubicBezTo>
                      <a:pt x="254457" y="327863"/>
                      <a:pt x="327851" y="254470"/>
                      <a:pt x="327851" y="163932"/>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 name="Freeform 3">
                <a:extLst>
                  <a:ext uri="{FF2B5EF4-FFF2-40B4-BE49-F238E27FC236}">
                    <a16:creationId xmlns:a16="http://schemas.microsoft.com/office/drawing/2014/main" xmlns="" id="{67374E0D-9468-416D-933E-3FC962927F7B}"/>
                  </a:ext>
                </a:extLst>
              </p:cNvPr>
              <p:cNvSpPr/>
              <p:nvPr/>
            </p:nvSpPr>
            <p:spPr>
              <a:xfrm>
                <a:off x="9565673" y="2857496"/>
                <a:ext cx="327851" cy="327850"/>
              </a:xfrm>
              <a:custGeom>
                <a:avLst/>
                <a:gdLst>
                  <a:gd name="connsiteX0" fmla="*/ 327851 w 327851"/>
                  <a:gd name="connsiteY0" fmla="*/ 163932 h 327850"/>
                  <a:gd name="connsiteX1" fmla="*/ 163919 w 327851"/>
                  <a:gd name="connsiteY1" fmla="*/ 0 h 327850"/>
                  <a:gd name="connsiteX2" fmla="*/ 0 w 327851"/>
                  <a:gd name="connsiteY2" fmla="*/ 163932 h 327850"/>
                  <a:gd name="connsiteX3" fmla="*/ 163919 w 327851"/>
                  <a:gd name="connsiteY3" fmla="*/ 327850 h 327850"/>
                  <a:gd name="connsiteX4" fmla="*/ 327851 w 327851"/>
                  <a:gd name="connsiteY4" fmla="*/ 163932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32"/>
                    </a:moveTo>
                    <a:cubicBezTo>
                      <a:pt x="327851" y="73393"/>
                      <a:pt x="254457" y="0"/>
                      <a:pt x="163919" y="0"/>
                    </a:cubicBezTo>
                    <a:cubicBezTo>
                      <a:pt x="73393" y="0"/>
                      <a:pt x="0" y="73393"/>
                      <a:pt x="0" y="163932"/>
                    </a:cubicBezTo>
                    <a:cubicBezTo>
                      <a:pt x="0" y="254457"/>
                      <a:pt x="73393" y="327850"/>
                      <a:pt x="163919" y="327850"/>
                    </a:cubicBezTo>
                    <a:cubicBezTo>
                      <a:pt x="254457" y="327850"/>
                      <a:pt x="327851" y="254457"/>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 name="Freeform 3">
                <a:extLst>
                  <a:ext uri="{FF2B5EF4-FFF2-40B4-BE49-F238E27FC236}">
                    <a16:creationId xmlns:a16="http://schemas.microsoft.com/office/drawing/2014/main" xmlns="" id="{6CC42165-D458-4580-ADCD-7FFBCB891E36}"/>
                  </a:ext>
                </a:extLst>
              </p:cNvPr>
              <p:cNvSpPr/>
              <p:nvPr/>
            </p:nvSpPr>
            <p:spPr>
              <a:xfrm>
                <a:off x="9058286" y="2857496"/>
                <a:ext cx="327851" cy="327850"/>
              </a:xfrm>
              <a:custGeom>
                <a:avLst/>
                <a:gdLst>
                  <a:gd name="connsiteX0" fmla="*/ 327851 w 327851"/>
                  <a:gd name="connsiteY0" fmla="*/ 163932 h 327850"/>
                  <a:gd name="connsiteX1" fmla="*/ 163919 w 327851"/>
                  <a:gd name="connsiteY1" fmla="*/ 0 h 327850"/>
                  <a:gd name="connsiteX2" fmla="*/ 0 w 327851"/>
                  <a:gd name="connsiteY2" fmla="*/ 163932 h 327850"/>
                  <a:gd name="connsiteX3" fmla="*/ 163919 w 327851"/>
                  <a:gd name="connsiteY3" fmla="*/ 327850 h 327850"/>
                  <a:gd name="connsiteX4" fmla="*/ 327851 w 327851"/>
                  <a:gd name="connsiteY4" fmla="*/ 163932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32"/>
                    </a:moveTo>
                    <a:cubicBezTo>
                      <a:pt x="327851" y="73393"/>
                      <a:pt x="254457" y="0"/>
                      <a:pt x="163919" y="0"/>
                    </a:cubicBezTo>
                    <a:cubicBezTo>
                      <a:pt x="73393" y="0"/>
                      <a:pt x="0" y="73393"/>
                      <a:pt x="0" y="163932"/>
                    </a:cubicBezTo>
                    <a:cubicBezTo>
                      <a:pt x="0" y="254457"/>
                      <a:pt x="73393" y="327850"/>
                      <a:pt x="163919" y="327850"/>
                    </a:cubicBezTo>
                    <a:cubicBezTo>
                      <a:pt x="254457" y="327850"/>
                      <a:pt x="327851" y="254457"/>
                      <a:pt x="327851" y="163932"/>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 name="Freeform 3">
                <a:extLst>
                  <a:ext uri="{FF2B5EF4-FFF2-40B4-BE49-F238E27FC236}">
                    <a16:creationId xmlns:a16="http://schemas.microsoft.com/office/drawing/2014/main" xmlns="" id="{3873E5DB-2F7F-4DF1-8EF9-1D8E8CAE8511}"/>
                  </a:ext>
                </a:extLst>
              </p:cNvPr>
              <p:cNvSpPr/>
              <p:nvPr/>
            </p:nvSpPr>
            <p:spPr>
              <a:xfrm>
                <a:off x="8613558" y="3058390"/>
                <a:ext cx="327851" cy="327863"/>
              </a:xfrm>
              <a:custGeom>
                <a:avLst/>
                <a:gdLst>
                  <a:gd name="connsiteX0" fmla="*/ 327851 w 327851"/>
                  <a:gd name="connsiteY0" fmla="*/ 163932 h 327863"/>
                  <a:gd name="connsiteX1" fmla="*/ 163919 w 327851"/>
                  <a:gd name="connsiteY1" fmla="*/ 0 h 327863"/>
                  <a:gd name="connsiteX2" fmla="*/ 0 w 327851"/>
                  <a:gd name="connsiteY2" fmla="*/ 163932 h 327863"/>
                  <a:gd name="connsiteX3" fmla="*/ 163919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406"/>
                      <a:pt x="254457" y="0"/>
                      <a:pt x="163919" y="0"/>
                    </a:cubicBezTo>
                    <a:cubicBezTo>
                      <a:pt x="73393" y="0"/>
                      <a:pt x="0" y="73406"/>
                      <a:pt x="0" y="163932"/>
                    </a:cubicBezTo>
                    <a:cubicBezTo>
                      <a:pt x="0" y="254470"/>
                      <a:pt x="73393" y="327863"/>
                      <a:pt x="163919" y="327863"/>
                    </a:cubicBezTo>
                    <a:cubicBezTo>
                      <a:pt x="254457" y="327863"/>
                      <a:pt x="327851" y="254470"/>
                      <a:pt x="327851" y="163932"/>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 name="Freeform 3">
                <a:extLst>
                  <a:ext uri="{FF2B5EF4-FFF2-40B4-BE49-F238E27FC236}">
                    <a16:creationId xmlns:a16="http://schemas.microsoft.com/office/drawing/2014/main" xmlns="" id="{C6FBC04E-1252-49CE-ABBA-C53088E152BF}"/>
                  </a:ext>
                </a:extLst>
              </p:cNvPr>
              <p:cNvSpPr/>
              <p:nvPr/>
            </p:nvSpPr>
            <p:spPr>
              <a:xfrm>
                <a:off x="8290848" y="3415943"/>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81" y="0"/>
                      <a:pt x="0" y="73393"/>
                      <a:pt x="0" y="163919"/>
                    </a:cubicBezTo>
                    <a:cubicBezTo>
                      <a:pt x="0" y="254457"/>
                      <a:pt x="73381" y="327850"/>
                      <a:pt x="163919" y="327850"/>
                    </a:cubicBezTo>
                    <a:cubicBezTo>
                      <a:pt x="254457" y="327850"/>
                      <a:pt x="327851" y="254457"/>
                      <a:pt x="327851" y="163919"/>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5" name="Freeform 3">
                <a:extLst>
                  <a:ext uri="{FF2B5EF4-FFF2-40B4-BE49-F238E27FC236}">
                    <a16:creationId xmlns:a16="http://schemas.microsoft.com/office/drawing/2014/main" xmlns="" id="{597413C1-450D-4D7A-B3F2-7B5D4706A630}"/>
                  </a:ext>
                </a:extLst>
              </p:cNvPr>
              <p:cNvSpPr/>
              <p:nvPr/>
            </p:nvSpPr>
            <p:spPr>
              <a:xfrm>
                <a:off x="8136327" y="3883965"/>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93" y="0"/>
                      <a:pt x="0" y="73393"/>
                      <a:pt x="0" y="163919"/>
                    </a:cubicBezTo>
                    <a:cubicBezTo>
                      <a:pt x="0" y="254457"/>
                      <a:pt x="73393" y="327850"/>
                      <a:pt x="163919" y="327850"/>
                    </a:cubicBezTo>
                    <a:cubicBezTo>
                      <a:pt x="254457" y="327850"/>
                      <a:pt x="327851" y="254457"/>
                      <a:pt x="327851" y="163919"/>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6" name="Freeform 3">
                <a:extLst>
                  <a:ext uri="{FF2B5EF4-FFF2-40B4-BE49-F238E27FC236}">
                    <a16:creationId xmlns:a16="http://schemas.microsoft.com/office/drawing/2014/main" xmlns="" id="{23D4384F-A4DF-4272-A0B2-3B571E928264}"/>
                  </a:ext>
                </a:extLst>
              </p:cNvPr>
              <p:cNvSpPr/>
              <p:nvPr/>
            </p:nvSpPr>
            <p:spPr>
              <a:xfrm>
                <a:off x="8189676" y="4386600"/>
                <a:ext cx="327851" cy="327863"/>
              </a:xfrm>
              <a:custGeom>
                <a:avLst/>
                <a:gdLst>
                  <a:gd name="connsiteX0" fmla="*/ 327851 w 327851"/>
                  <a:gd name="connsiteY0" fmla="*/ 163932 h 327863"/>
                  <a:gd name="connsiteX1" fmla="*/ 163919 w 327851"/>
                  <a:gd name="connsiteY1" fmla="*/ 0 h 327863"/>
                  <a:gd name="connsiteX2" fmla="*/ 0 w 327851"/>
                  <a:gd name="connsiteY2" fmla="*/ 163932 h 327863"/>
                  <a:gd name="connsiteX3" fmla="*/ 163919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393"/>
                      <a:pt x="254457" y="0"/>
                      <a:pt x="163919" y="0"/>
                    </a:cubicBezTo>
                    <a:cubicBezTo>
                      <a:pt x="73393" y="0"/>
                      <a:pt x="0" y="73393"/>
                      <a:pt x="0" y="163932"/>
                    </a:cubicBezTo>
                    <a:cubicBezTo>
                      <a:pt x="0" y="254457"/>
                      <a:pt x="73393" y="327863"/>
                      <a:pt x="163919" y="327863"/>
                    </a:cubicBezTo>
                    <a:cubicBezTo>
                      <a:pt x="254457" y="327863"/>
                      <a:pt x="327851" y="254457"/>
                      <a:pt x="327851" y="163932"/>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7" name="Freeform 3">
                <a:extLst>
                  <a:ext uri="{FF2B5EF4-FFF2-40B4-BE49-F238E27FC236}">
                    <a16:creationId xmlns:a16="http://schemas.microsoft.com/office/drawing/2014/main" xmlns="" id="{877CE17B-A9B1-4787-9E6A-6B82B0F8E8F6}"/>
                  </a:ext>
                </a:extLst>
              </p:cNvPr>
              <p:cNvSpPr/>
              <p:nvPr/>
            </p:nvSpPr>
            <p:spPr>
              <a:xfrm>
                <a:off x="8434065" y="4805154"/>
                <a:ext cx="327851" cy="327850"/>
              </a:xfrm>
              <a:custGeom>
                <a:avLst/>
                <a:gdLst>
                  <a:gd name="connsiteX0" fmla="*/ 327851 w 327851"/>
                  <a:gd name="connsiteY0" fmla="*/ 163932 h 327850"/>
                  <a:gd name="connsiteX1" fmla="*/ 163919 w 327851"/>
                  <a:gd name="connsiteY1" fmla="*/ 0 h 327850"/>
                  <a:gd name="connsiteX2" fmla="*/ 0 w 327851"/>
                  <a:gd name="connsiteY2" fmla="*/ 163932 h 327850"/>
                  <a:gd name="connsiteX3" fmla="*/ 163919 w 327851"/>
                  <a:gd name="connsiteY3" fmla="*/ 327850 h 327850"/>
                  <a:gd name="connsiteX4" fmla="*/ 327851 w 327851"/>
                  <a:gd name="connsiteY4" fmla="*/ 163932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32"/>
                    </a:moveTo>
                    <a:cubicBezTo>
                      <a:pt x="327851" y="73393"/>
                      <a:pt x="254457" y="0"/>
                      <a:pt x="163919" y="0"/>
                    </a:cubicBezTo>
                    <a:cubicBezTo>
                      <a:pt x="73393" y="0"/>
                      <a:pt x="0" y="73393"/>
                      <a:pt x="0" y="163932"/>
                    </a:cubicBezTo>
                    <a:cubicBezTo>
                      <a:pt x="0" y="254457"/>
                      <a:pt x="73393" y="327850"/>
                      <a:pt x="163919" y="327850"/>
                    </a:cubicBezTo>
                    <a:cubicBezTo>
                      <a:pt x="254457" y="327850"/>
                      <a:pt x="327851" y="254457"/>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8" name="Freeform 3">
                <a:extLst>
                  <a:ext uri="{FF2B5EF4-FFF2-40B4-BE49-F238E27FC236}">
                    <a16:creationId xmlns:a16="http://schemas.microsoft.com/office/drawing/2014/main" xmlns="" id="{D56D65FB-0B4E-4718-8EAE-792F48A2960E}"/>
                  </a:ext>
                </a:extLst>
              </p:cNvPr>
              <p:cNvSpPr/>
              <p:nvPr/>
            </p:nvSpPr>
            <p:spPr>
              <a:xfrm>
                <a:off x="8823554" y="5090154"/>
                <a:ext cx="327851" cy="327850"/>
              </a:xfrm>
              <a:custGeom>
                <a:avLst/>
                <a:gdLst>
                  <a:gd name="connsiteX0" fmla="*/ 327851 w 327851"/>
                  <a:gd name="connsiteY0" fmla="*/ 163919 h 327850"/>
                  <a:gd name="connsiteX1" fmla="*/ 163919 w 327851"/>
                  <a:gd name="connsiteY1" fmla="*/ 0 h 327850"/>
                  <a:gd name="connsiteX2" fmla="*/ 0 w 327851"/>
                  <a:gd name="connsiteY2" fmla="*/ 163919 h 327850"/>
                  <a:gd name="connsiteX3" fmla="*/ 163919 w 327851"/>
                  <a:gd name="connsiteY3" fmla="*/ 327850 h 327850"/>
                  <a:gd name="connsiteX4" fmla="*/ 327851 w 327851"/>
                  <a:gd name="connsiteY4" fmla="*/ 163919 h 3278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50">
                    <a:moveTo>
                      <a:pt x="327851" y="163919"/>
                    </a:moveTo>
                    <a:cubicBezTo>
                      <a:pt x="327851" y="73393"/>
                      <a:pt x="254457" y="0"/>
                      <a:pt x="163919" y="0"/>
                    </a:cubicBezTo>
                    <a:cubicBezTo>
                      <a:pt x="73393" y="0"/>
                      <a:pt x="0" y="73393"/>
                      <a:pt x="0" y="163919"/>
                    </a:cubicBezTo>
                    <a:cubicBezTo>
                      <a:pt x="0" y="254457"/>
                      <a:pt x="73393" y="327850"/>
                      <a:pt x="163919" y="327850"/>
                    </a:cubicBezTo>
                    <a:cubicBezTo>
                      <a:pt x="254457" y="327850"/>
                      <a:pt x="327851" y="254457"/>
                      <a:pt x="327851" y="163919"/>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9" name="Freeform 3">
                <a:extLst>
                  <a:ext uri="{FF2B5EF4-FFF2-40B4-BE49-F238E27FC236}">
                    <a16:creationId xmlns:a16="http://schemas.microsoft.com/office/drawing/2014/main" xmlns="" id="{26E018DA-1B9C-4494-9CCF-B626D5E2C79B}"/>
                  </a:ext>
                </a:extLst>
              </p:cNvPr>
              <p:cNvSpPr/>
              <p:nvPr/>
            </p:nvSpPr>
            <p:spPr>
              <a:xfrm>
                <a:off x="9311977" y="5195400"/>
                <a:ext cx="327851" cy="327863"/>
              </a:xfrm>
              <a:custGeom>
                <a:avLst/>
                <a:gdLst>
                  <a:gd name="connsiteX0" fmla="*/ 327851 w 327851"/>
                  <a:gd name="connsiteY0" fmla="*/ 163932 h 327863"/>
                  <a:gd name="connsiteX1" fmla="*/ 163932 w 327851"/>
                  <a:gd name="connsiteY1" fmla="*/ 0 h 327863"/>
                  <a:gd name="connsiteX2" fmla="*/ 0 w 327851"/>
                  <a:gd name="connsiteY2" fmla="*/ 163932 h 327863"/>
                  <a:gd name="connsiteX3" fmla="*/ 163932 w 327851"/>
                  <a:gd name="connsiteY3" fmla="*/ 327863 h 327863"/>
                  <a:gd name="connsiteX4" fmla="*/ 327851 w 327851"/>
                  <a:gd name="connsiteY4" fmla="*/ 163932 h 32786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7851" h="327863">
                    <a:moveTo>
                      <a:pt x="327851" y="163932"/>
                    </a:moveTo>
                    <a:cubicBezTo>
                      <a:pt x="327851" y="73406"/>
                      <a:pt x="254457" y="0"/>
                      <a:pt x="163932" y="0"/>
                    </a:cubicBezTo>
                    <a:cubicBezTo>
                      <a:pt x="73393" y="0"/>
                      <a:pt x="0" y="73406"/>
                      <a:pt x="0" y="163932"/>
                    </a:cubicBezTo>
                    <a:cubicBezTo>
                      <a:pt x="0" y="254470"/>
                      <a:pt x="73393" y="327863"/>
                      <a:pt x="163932" y="327863"/>
                    </a:cubicBezTo>
                    <a:cubicBezTo>
                      <a:pt x="254457" y="327863"/>
                      <a:pt x="327851" y="254470"/>
                      <a:pt x="327851" y="163932"/>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0" name="Freeform 3">
                <a:extLst>
                  <a:ext uri="{FF2B5EF4-FFF2-40B4-BE49-F238E27FC236}">
                    <a16:creationId xmlns:a16="http://schemas.microsoft.com/office/drawing/2014/main" xmlns="" id="{84BDD4E0-5450-4EA3-95F9-DB5B4BC35826}"/>
                  </a:ext>
                </a:extLst>
              </p:cNvPr>
              <p:cNvSpPr/>
              <p:nvPr/>
            </p:nvSpPr>
            <p:spPr>
              <a:xfrm>
                <a:off x="9324299" y="5630683"/>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2"/>
                      <a:pt x="235331" y="0"/>
                      <a:pt x="151600" y="0"/>
                    </a:cubicBezTo>
                    <a:cubicBezTo>
                      <a:pt x="67882" y="0"/>
                      <a:pt x="0" y="67882"/>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1" name="Freeform 3">
                <a:extLst>
                  <a:ext uri="{FF2B5EF4-FFF2-40B4-BE49-F238E27FC236}">
                    <a16:creationId xmlns:a16="http://schemas.microsoft.com/office/drawing/2014/main" xmlns="" id="{D7C311F0-2209-4BAB-AF12-A15FC431ABAA}"/>
                  </a:ext>
                </a:extLst>
              </p:cNvPr>
              <p:cNvSpPr/>
              <p:nvPr/>
            </p:nvSpPr>
            <p:spPr>
              <a:xfrm>
                <a:off x="9787565" y="5562774"/>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2" name="Freeform 3">
                <a:extLst>
                  <a:ext uri="{FF2B5EF4-FFF2-40B4-BE49-F238E27FC236}">
                    <a16:creationId xmlns:a16="http://schemas.microsoft.com/office/drawing/2014/main" xmlns="" id="{9350742A-43F5-4F0D-9305-73AA0C0043B3}"/>
                  </a:ext>
                </a:extLst>
              </p:cNvPr>
              <p:cNvSpPr/>
              <p:nvPr/>
            </p:nvSpPr>
            <p:spPr>
              <a:xfrm>
                <a:off x="10197691" y="5372274"/>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69"/>
                      <a:pt x="235331" y="0"/>
                      <a:pt x="151600" y="0"/>
                    </a:cubicBezTo>
                    <a:cubicBezTo>
                      <a:pt x="67882" y="0"/>
                      <a:pt x="0" y="67869"/>
                      <a:pt x="0" y="151600"/>
                    </a:cubicBezTo>
                    <a:cubicBezTo>
                      <a:pt x="0" y="235318"/>
                      <a:pt x="67882" y="303200"/>
                      <a:pt x="151600" y="303200"/>
                    </a:cubicBezTo>
                    <a:cubicBezTo>
                      <a:pt x="235331" y="303200"/>
                      <a:pt x="303200" y="235318"/>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3" name="Freeform 3">
                <a:extLst>
                  <a:ext uri="{FF2B5EF4-FFF2-40B4-BE49-F238E27FC236}">
                    <a16:creationId xmlns:a16="http://schemas.microsoft.com/office/drawing/2014/main" xmlns="" id="{F7FE9C51-36CE-47D3-BBB7-083B5D3275EE}"/>
                  </a:ext>
                </a:extLst>
              </p:cNvPr>
              <p:cNvSpPr/>
              <p:nvPr/>
            </p:nvSpPr>
            <p:spPr>
              <a:xfrm>
                <a:off x="10534861" y="5079027"/>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2"/>
                      <a:pt x="235331" y="0"/>
                      <a:pt x="151600" y="0"/>
                    </a:cubicBezTo>
                    <a:cubicBezTo>
                      <a:pt x="67882" y="0"/>
                      <a:pt x="0" y="67882"/>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4" name="Freeform 3">
                <a:extLst>
                  <a:ext uri="{FF2B5EF4-FFF2-40B4-BE49-F238E27FC236}">
                    <a16:creationId xmlns:a16="http://schemas.microsoft.com/office/drawing/2014/main" xmlns="" id="{9878463B-A8F5-460B-A546-3FD7CF383FA2}"/>
                  </a:ext>
                </a:extLst>
              </p:cNvPr>
              <p:cNvSpPr/>
              <p:nvPr/>
            </p:nvSpPr>
            <p:spPr>
              <a:xfrm>
                <a:off x="10779225" y="4702895"/>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5" name="Freeform 3">
                <a:extLst>
                  <a:ext uri="{FF2B5EF4-FFF2-40B4-BE49-F238E27FC236}">
                    <a16:creationId xmlns:a16="http://schemas.microsoft.com/office/drawing/2014/main" xmlns="" id="{F7427820-885E-45AE-A861-840D25778506}"/>
                  </a:ext>
                </a:extLst>
              </p:cNvPr>
              <p:cNvSpPr/>
              <p:nvPr/>
            </p:nvSpPr>
            <p:spPr>
              <a:xfrm>
                <a:off x="10910913" y="4263715"/>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31"/>
                      <a:pt x="67869" y="303200"/>
                      <a:pt x="151587" y="303200"/>
                    </a:cubicBezTo>
                    <a:cubicBezTo>
                      <a:pt x="235318" y="303200"/>
                      <a:pt x="303187" y="235331"/>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6" name="Freeform 3">
                <a:extLst>
                  <a:ext uri="{FF2B5EF4-FFF2-40B4-BE49-F238E27FC236}">
                    <a16:creationId xmlns:a16="http://schemas.microsoft.com/office/drawing/2014/main" xmlns="" id="{95823C2C-6DF5-4E38-B755-A324DC39A93F}"/>
                  </a:ext>
                </a:extLst>
              </p:cNvPr>
              <p:cNvSpPr/>
              <p:nvPr/>
            </p:nvSpPr>
            <p:spPr>
              <a:xfrm>
                <a:off x="10910913" y="3789666"/>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69"/>
                      <a:pt x="235318" y="0"/>
                      <a:pt x="151587" y="0"/>
                    </a:cubicBezTo>
                    <a:cubicBezTo>
                      <a:pt x="67869" y="0"/>
                      <a:pt x="0" y="67869"/>
                      <a:pt x="0" y="151600"/>
                    </a:cubicBezTo>
                    <a:cubicBezTo>
                      <a:pt x="0" y="235318"/>
                      <a:pt x="67869" y="303200"/>
                      <a:pt x="151587" y="303200"/>
                    </a:cubicBezTo>
                    <a:cubicBezTo>
                      <a:pt x="235318" y="303200"/>
                      <a:pt x="303187" y="235318"/>
                      <a:pt x="303187"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7" name="Freeform 3">
                <a:extLst>
                  <a:ext uri="{FF2B5EF4-FFF2-40B4-BE49-F238E27FC236}">
                    <a16:creationId xmlns:a16="http://schemas.microsoft.com/office/drawing/2014/main" xmlns="" id="{D49888AE-C234-4881-8628-C61888E44228}"/>
                  </a:ext>
                </a:extLst>
              </p:cNvPr>
              <p:cNvSpPr/>
              <p:nvPr/>
            </p:nvSpPr>
            <p:spPr>
              <a:xfrm>
                <a:off x="10779225" y="3350487"/>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8" name="Freeform 3">
                <a:extLst>
                  <a:ext uri="{FF2B5EF4-FFF2-40B4-BE49-F238E27FC236}">
                    <a16:creationId xmlns:a16="http://schemas.microsoft.com/office/drawing/2014/main" xmlns="" id="{42339F44-E69F-4C82-B5A8-E958D2482FFB}"/>
                  </a:ext>
                </a:extLst>
              </p:cNvPr>
              <p:cNvSpPr/>
              <p:nvPr/>
            </p:nvSpPr>
            <p:spPr>
              <a:xfrm>
                <a:off x="10534861" y="2974355"/>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1"/>
                      <a:pt x="235331" y="0"/>
                      <a:pt x="151600" y="0"/>
                    </a:cubicBezTo>
                    <a:cubicBezTo>
                      <a:pt x="67882" y="0"/>
                      <a:pt x="0" y="67881"/>
                      <a:pt x="0" y="151600"/>
                    </a:cubicBezTo>
                    <a:cubicBezTo>
                      <a:pt x="0" y="235318"/>
                      <a:pt x="67882" y="303200"/>
                      <a:pt x="151600" y="303200"/>
                    </a:cubicBezTo>
                    <a:cubicBezTo>
                      <a:pt x="235331" y="303200"/>
                      <a:pt x="303200" y="235318"/>
                      <a:pt x="303200" y="15160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39" name="Freeform 3">
                <a:extLst>
                  <a:ext uri="{FF2B5EF4-FFF2-40B4-BE49-F238E27FC236}">
                    <a16:creationId xmlns:a16="http://schemas.microsoft.com/office/drawing/2014/main" xmlns="" id="{69BAC4F8-A5EE-4398-A0B8-141736117E76}"/>
                  </a:ext>
                </a:extLst>
              </p:cNvPr>
              <p:cNvSpPr/>
              <p:nvPr/>
            </p:nvSpPr>
            <p:spPr>
              <a:xfrm>
                <a:off x="10197691" y="2681108"/>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1"/>
                      <a:pt x="235331" y="0"/>
                      <a:pt x="151600" y="0"/>
                    </a:cubicBezTo>
                    <a:cubicBezTo>
                      <a:pt x="67882" y="0"/>
                      <a:pt x="0" y="67881"/>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0" name="Freeform 3">
                <a:extLst>
                  <a:ext uri="{FF2B5EF4-FFF2-40B4-BE49-F238E27FC236}">
                    <a16:creationId xmlns:a16="http://schemas.microsoft.com/office/drawing/2014/main" xmlns="" id="{ADD9E7AF-ECA6-4610-960B-E342AB7F781E}"/>
                  </a:ext>
                </a:extLst>
              </p:cNvPr>
              <p:cNvSpPr/>
              <p:nvPr/>
            </p:nvSpPr>
            <p:spPr>
              <a:xfrm>
                <a:off x="9787565" y="2490608"/>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1"/>
                      <a:pt x="235318" y="0"/>
                      <a:pt x="151587" y="0"/>
                    </a:cubicBezTo>
                    <a:cubicBezTo>
                      <a:pt x="67869" y="0"/>
                      <a:pt x="0" y="67881"/>
                      <a:pt x="0" y="151600"/>
                    </a:cubicBezTo>
                    <a:cubicBezTo>
                      <a:pt x="0" y="235318"/>
                      <a:pt x="67869" y="303200"/>
                      <a:pt x="151587" y="303200"/>
                    </a:cubicBezTo>
                    <a:cubicBezTo>
                      <a:pt x="235318" y="303200"/>
                      <a:pt x="303187" y="235318"/>
                      <a:pt x="303187" y="15160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1" name="Freeform 3">
                <a:extLst>
                  <a:ext uri="{FF2B5EF4-FFF2-40B4-BE49-F238E27FC236}">
                    <a16:creationId xmlns:a16="http://schemas.microsoft.com/office/drawing/2014/main" xmlns="" id="{52BD7AE3-0347-46BE-96B2-ABFE9DE8D538}"/>
                  </a:ext>
                </a:extLst>
              </p:cNvPr>
              <p:cNvSpPr/>
              <p:nvPr/>
            </p:nvSpPr>
            <p:spPr>
              <a:xfrm>
                <a:off x="9324299" y="2422699"/>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1"/>
                      <a:pt x="235331" y="0"/>
                      <a:pt x="151600" y="0"/>
                    </a:cubicBezTo>
                    <a:cubicBezTo>
                      <a:pt x="67882" y="0"/>
                      <a:pt x="0" y="67881"/>
                      <a:pt x="0" y="151600"/>
                    </a:cubicBezTo>
                    <a:cubicBezTo>
                      <a:pt x="0" y="235318"/>
                      <a:pt x="67882" y="303200"/>
                      <a:pt x="151600" y="303200"/>
                    </a:cubicBezTo>
                    <a:cubicBezTo>
                      <a:pt x="235331" y="303200"/>
                      <a:pt x="303200" y="235318"/>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2" name="Freeform 3">
                <a:extLst>
                  <a:ext uri="{FF2B5EF4-FFF2-40B4-BE49-F238E27FC236}">
                    <a16:creationId xmlns:a16="http://schemas.microsoft.com/office/drawing/2014/main" xmlns="" id="{7EA488B5-D32D-47CD-81B9-38BF694603B9}"/>
                  </a:ext>
                </a:extLst>
              </p:cNvPr>
              <p:cNvSpPr/>
              <p:nvPr/>
            </p:nvSpPr>
            <p:spPr>
              <a:xfrm>
                <a:off x="8861053" y="2490608"/>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1"/>
                      <a:pt x="235318" y="0"/>
                      <a:pt x="151587" y="0"/>
                    </a:cubicBezTo>
                    <a:cubicBezTo>
                      <a:pt x="67869" y="0"/>
                      <a:pt x="0" y="67881"/>
                      <a:pt x="0" y="151600"/>
                    </a:cubicBezTo>
                    <a:cubicBezTo>
                      <a:pt x="0" y="235318"/>
                      <a:pt x="67869" y="303200"/>
                      <a:pt x="151587" y="303200"/>
                    </a:cubicBezTo>
                    <a:cubicBezTo>
                      <a:pt x="235318" y="303200"/>
                      <a:pt x="303187" y="235318"/>
                      <a:pt x="303187"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3" name="Freeform 3">
                <a:extLst>
                  <a:ext uri="{FF2B5EF4-FFF2-40B4-BE49-F238E27FC236}">
                    <a16:creationId xmlns:a16="http://schemas.microsoft.com/office/drawing/2014/main" xmlns="" id="{14906855-2BF2-4D88-956A-B4FFC2A0C439}"/>
                  </a:ext>
                </a:extLst>
              </p:cNvPr>
              <p:cNvSpPr/>
              <p:nvPr/>
            </p:nvSpPr>
            <p:spPr>
              <a:xfrm>
                <a:off x="8450908" y="2681108"/>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1"/>
                      <a:pt x="235331" y="0"/>
                      <a:pt x="151600" y="0"/>
                    </a:cubicBezTo>
                    <a:cubicBezTo>
                      <a:pt x="67882" y="0"/>
                      <a:pt x="0" y="67881"/>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4" name="Freeform 3">
                <a:extLst>
                  <a:ext uri="{FF2B5EF4-FFF2-40B4-BE49-F238E27FC236}">
                    <a16:creationId xmlns:a16="http://schemas.microsoft.com/office/drawing/2014/main" xmlns="" id="{644B3BBA-9389-4BF4-8D9A-04F9E0A69C65}"/>
                  </a:ext>
                </a:extLst>
              </p:cNvPr>
              <p:cNvSpPr/>
              <p:nvPr/>
            </p:nvSpPr>
            <p:spPr>
              <a:xfrm>
                <a:off x="8113751" y="2974355"/>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1"/>
                      <a:pt x="235318" y="0"/>
                      <a:pt x="151587" y="0"/>
                    </a:cubicBezTo>
                    <a:cubicBezTo>
                      <a:pt x="67869" y="0"/>
                      <a:pt x="0" y="67881"/>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5" name="Freeform 3">
                <a:extLst>
                  <a:ext uri="{FF2B5EF4-FFF2-40B4-BE49-F238E27FC236}">
                    <a16:creationId xmlns:a16="http://schemas.microsoft.com/office/drawing/2014/main" xmlns="" id="{AB2A4B7C-EC9E-4767-8CF1-D03C2D1E8B9C}"/>
                  </a:ext>
                </a:extLst>
              </p:cNvPr>
              <p:cNvSpPr/>
              <p:nvPr/>
            </p:nvSpPr>
            <p:spPr>
              <a:xfrm>
                <a:off x="7869394" y="3350487"/>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6" name="Freeform 3">
                <a:extLst>
                  <a:ext uri="{FF2B5EF4-FFF2-40B4-BE49-F238E27FC236}">
                    <a16:creationId xmlns:a16="http://schemas.microsoft.com/office/drawing/2014/main" xmlns="" id="{EFDC0E6C-9AC7-4BB9-B131-A53A024DA1DB}"/>
                  </a:ext>
                </a:extLst>
              </p:cNvPr>
              <p:cNvSpPr/>
              <p:nvPr/>
            </p:nvSpPr>
            <p:spPr>
              <a:xfrm>
                <a:off x="7737699" y="3789666"/>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69"/>
                      <a:pt x="235331" y="0"/>
                      <a:pt x="151600" y="0"/>
                    </a:cubicBezTo>
                    <a:cubicBezTo>
                      <a:pt x="67882" y="0"/>
                      <a:pt x="0" y="67869"/>
                      <a:pt x="0" y="151600"/>
                    </a:cubicBezTo>
                    <a:cubicBezTo>
                      <a:pt x="0" y="235318"/>
                      <a:pt x="67882" y="303200"/>
                      <a:pt x="151600" y="303200"/>
                    </a:cubicBezTo>
                    <a:cubicBezTo>
                      <a:pt x="235331" y="303200"/>
                      <a:pt x="303200" y="235318"/>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7" name="Freeform 3">
                <a:extLst>
                  <a:ext uri="{FF2B5EF4-FFF2-40B4-BE49-F238E27FC236}">
                    <a16:creationId xmlns:a16="http://schemas.microsoft.com/office/drawing/2014/main" xmlns="" id="{7C3491D2-407F-4729-819B-A6BE4EB438DA}"/>
                  </a:ext>
                </a:extLst>
              </p:cNvPr>
              <p:cNvSpPr/>
              <p:nvPr/>
            </p:nvSpPr>
            <p:spPr>
              <a:xfrm>
                <a:off x="7737699" y="4263715"/>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2"/>
                      <a:pt x="235331" y="0"/>
                      <a:pt x="151600" y="0"/>
                    </a:cubicBezTo>
                    <a:cubicBezTo>
                      <a:pt x="67882" y="0"/>
                      <a:pt x="0" y="67882"/>
                      <a:pt x="0" y="151600"/>
                    </a:cubicBezTo>
                    <a:cubicBezTo>
                      <a:pt x="0" y="235331"/>
                      <a:pt x="67882" y="303200"/>
                      <a:pt x="151600" y="303200"/>
                    </a:cubicBezTo>
                    <a:cubicBezTo>
                      <a:pt x="235331" y="303200"/>
                      <a:pt x="303200" y="235331"/>
                      <a:pt x="303200"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8" name="Freeform 3">
                <a:extLst>
                  <a:ext uri="{FF2B5EF4-FFF2-40B4-BE49-F238E27FC236}">
                    <a16:creationId xmlns:a16="http://schemas.microsoft.com/office/drawing/2014/main" xmlns="" id="{CEA3B1C8-5D7B-4716-905D-E6986E90FC11}"/>
                  </a:ext>
                </a:extLst>
              </p:cNvPr>
              <p:cNvSpPr/>
              <p:nvPr/>
            </p:nvSpPr>
            <p:spPr>
              <a:xfrm>
                <a:off x="7869394" y="4702895"/>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49" name="Freeform 3">
                <a:extLst>
                  <a:ext uri="{FF2B5EF4-FFF2-40B4-BE49-F238E27FC236}">
                    <a16:creationId xmlns:a16="http://schemas.microsoft.com/office/drawing/2014/main" xmlns="" id="{24A74C80-578E-44A9-97F6-8AD50FD539D7}"/>
                  </a:ext>
                </a:extLst>
              </p:cNvPr>
              <p:cNvSpPr/>
              <p:nvPr/>
            </p:nvSpPr>
            <p:spPr>
              <a:xfrm>
                <a:off x="8113751" y="5079027"/>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31"/>
                      <a:pt x="67869" y="303200"/>
                      <a:pt x="151587" y="303200"/>
                    </a:cubicBezTo>
                    <a:cubicBezTo>
                      <a:pt x="235318" y="303200"/>
                      <a:pt x="303187" y="235331"/>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0" name="Freeform 3">
                <a:extLst>
                  <a:ext uri="{FF2B5EF4-FFF2-40B4-BE49-F238E27FC236}">
                    <a16:creationId xmlns:a16="http://schemas.microsoft.com/office/drawing/2014/main" xmlns="" id="{0AA4BA71-47D4-4BE6-B981-A201EAF5B0A2}"/>
                  </a:ext>
                </a:extLst>
              </p:cNvPr>
              <p:cNvSpPr/>
              <p:nvPr/>
            </p:nvSpPr>
            <p:spPr>
              <a:xfrm>
                <a:off x="8450908" y="5372274"/>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69"/>
                      <a:pt x="235331" y="0"/>
                      <a:pt x="151600" y="0"/>
                    </a:cubicBezTo>
                    <a:cubicBezTo>
                      <a:pt x="67882" y="0"/>
                      <a:pt x="0" y="67869"/>
                      <a:pt x="0" y="151600"/>
                    </a:cubicBezTo>
                    <a:cubicBezTo>
                      <a:pt x="0" y="235318"/>
                      <a:pt x="67882" y="303200"/>
                      <a:pt x="151600" y="303200"/>
                    </a:cubicBezTo>
                    <a:cubicBezTo>
                      <a:pt x="235331" y="303200"/>
                      <a:pt x="303200" y="235318"/>
                      <a:pt x="303200" y="1516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1" name="Freeform 3">
                <a:extLst>
                  <a:ext uri="{FF2B5EF4-FFF2-40B4-BE49-F238E27FC236}">
                    <a16:creationId xmlns:a16="http://schemas.microsoft.com/office/drawing/2014/main" xmlns="" id="{EEA64515-7A56-4240-8DA5-BACC56359EA6}"/>
                  </a:ext>
                </a:extLst>
              </p:cNvPr>
              <p:cNvSpPr/>
              <p:nvPr/>
            </p:nvSpPr>
            <p:spPr>
              <a:xfrm>
                <a:off x="8861053" y="5562774"/>
                <a:ext cx="303187" cy="303200"/>
              </a:xfrm>
              <a:custGeom>
                <a:avLst/>
                <a:gdLst>
                  <a:gd name="connsiteX0" fmla="*/ 303187 w 303187"/>
                  <a:gd name="connsiteY0" fmla="*/ 151600 h 303200"/>
                  <a:gd name="connsiteX1" fmla="*/ 151587 w 303187"/>
                  <a:gd name="connsiteY1" fmla="*/ 0 h 303200"/>
                  <a:gd name="connsiteX2" fmla="*/ 0 w 303187"/>
                  <a:gd name="connsiteY2" fmla="*/ 151600 h 303200"/>
                  <a:gd name="connsiteX3" fmla="*/ 151587 w 303187"/>
                  <a:gd name="connsiteY3" fmla="*/ 303200 h 303200"/>
                  <a:gd name="connsiteX4" fmla="*/ 303187 w 303187"/>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187" h="303200">
                    <a:moveTo>
                      <a:pt x="303187" y="151600"/>
                    </a:moveTo>
                    <a:cubicBezTo>
                      <a:pt x="303187" y="67882"/>
                      <a:pt x="235318" y="0"/>
                      <a:pt x="151587" y="0"/>
                    </a:cubicBezTo>
                    <a:cubicBezTo>
                      <a:pt x="67869" y="0"/>
                      <a:pt x="0" y="67882"/>
                      <a:pt x="0" y="151600"/>
                    </a:cubicBezTo>
                    <a:cubicBezTo>
                      <a:pt x="0" y="235318"/>
                      <a:pt x="67869" y="303200"/>
                      <a:pt x="151587" y="303200"/>
                    </a:cubicBezTo>
                    <a:cubicBezTo>
                      <a:pt x="235318" y="303200"/>
                      <a:pt x="303187" y="235318"/>
                      <a:pt x="303187"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2" name="Freeform 3">
                <a:extLst>
                  <a:ext uri="{FF2B5EF4-FFF2-40B4-BE49-F238E27FC236}">
                    <a16:creationId xmlns:a16="http://schemas.microsoft.com/office/drawing/2014/main" xmlns="" id="{57042ABC-8A55-4972-A719-08BC9E3FA169}"/>
                  </a:ext>
                </a:extLst>
              </p:cNvPr>
              <p:cNvSpPr/>
              <p:nvPr/>
            </p:nvSpPr>
            <p:spPr>
              <a:xfrm>
                <a:off x="9324299" y="5630683"/>
                <a:ext cx="303200" cy="303200"/>
              </a:xfrm>
              <a:custGeom>
                <a:avLst/>
                <a:gdLst>
                  <a:gd name="connsiteX0" fmla="*/ 303200 w 303200"/>
                  <a:gd name="connsiteY0" fmla="*/ 151600 h 303200"/>
                  <a:gd name="connsiteX1" fmla="*/ 151600 w 303200"/>
                  <a:gd name="connsiteY1" fmla="*/ 0 h 303200"/>
                  <a:gd name="connsiteX2" fmla="*/ 0 w 303200"/>
                  <a:gd name="connsiteY2" fmla="*/ 151600 h 303200"/>
                  <a:gd name="connsiteX3" fmla="*/ 151600 w 303200"/>
                  <a:gd name="connsiteY3" fmla="*/ 303200 h 303200"/>
                  <a:gd name="connsiteX4" fmla="*/ 303200 w 303200"/>
                  <a:gd name="connsiteY4" fmla="*/ 151600 h 303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3200" h="303200">
                    <a:moveTo>
                      <a:pt x="303200" y="151600"/>
                    </a:moveTo>
                    <a:cubicBezTo>
                      <a:pt x="303200" y="67882"/>
                      <a:pt x="235331" y="0"/>
                      <a:pt x="151600" y="0"/>
                    </a:cubicBezTo>
                    <a:cubicBezTo>
                      <a:pt x="67882" y="0"/>
                      <a:pt x="0" y="67882"/>
                      <a:pt x="0" y="151600"/>
                    </a:cubicBezTo>
                    <a:cubicBezTo>
                      <a:pt x="0" y="235331"/>
                      <a:pt x="67882" y="303200"/>
                      <a:pt x="151600" y="303200"/>
                    </a:cubicBezTo>
                    <a:cubicBezTo>
                      <a:pt x="235331" y="303200"/>
                      <a:pt x="303200" y="235331"/>
                      <a:pt x="303200" y="1516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3" name="Freeform 3">
                <a:extLst>
                  <a:ext uri="{FF2B5EF4-FFF2-40B4-BE49-F238E27FC236}">
                    <a16:creationId xmlns:a16="http://schemas.microsoft.com/office/drawing/2014/main" xmlns="" id="{5C4721AD-9DE8-47B5-9D2C-845C21AB2A23}"/>
                  </a:ext>
                </a:extLst>
              </p:cNvPr>
              <p:cNvSpPr/>
              <p:nvPr/>
            </p:nvSpPr>
            <p:spPr>
              <a:xfrm>
                <a:off x="9330616" y="6059425"/>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4" name="Freeform 3">
                <a:extLst>
                  <a:ext uri="{FF2B5EF4-FFF2-40B4-BE49-F238E27FC236}">
                    <a16:creationId xmlns:a16="http://schemas.microsoft.com/office/drawing/2014/main" xmlns="" id="{3EE99DD1-4917-4452-81FF-8D97AD33A366}"/>
                  </a:ext>
                </a:extLst>
              </p:cNvPr>
              <p:cNvSpPr/>
              <p:nvPr/>
            </p:nvSpPr>
            <p:spPr>
              <a:xfrm>
                <a:off x="9779799" y="600946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5" name="Freeform 3">
                <a:extLst>
                  <a:ext uri="{FF2B5EF4-FFF2-40B4-BE49-F238E27FC236}">
                    <a16:creationId xmlns:a16="http://schemas.microsoft.com/office/drawing/2014/main" xmlns="" id="{3E111B9C-0CB8-425C-AFB4-2B78BFA5C7E6}"/>
                  </a:ext>
                </a:extLst>
              </p:cNvPr>
              <p:cNvSpPr/>
              <p:nvPr/>
            </p:nvSpPr>
            <p:spPr>
              <a:xfrm>
                <a:off x="10193844" y="5866891"/>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6" name="Freeform 3">
                <a:extLst>
                  <a:ext uri="{FF2B5EF4-FFF2-40B4-BE49-F238E27FC236}">
                    <a16:creationId xmlns:a16="http://schemas.microsoft.com/office/drawing/2014/main" xmlns="" id="{CC47B7ED-31EE-4219-9A5A-C61F0787AD26}"/>
                  </a:ext>
                </a:extLst>
              </p:cNvPr>
              <p:cNvSpPr/>
              <p:nvPr/>
            </p:nvSpPr>
            <p:spPr>
              <a:xfrm>
                <a:off x="10561804" y="564265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7" name="Freeform 3">
                <a:extLst>
                  <a:ext uri="{FF2B5EF4-FFF2-40B4-BE49-F238E27FC236}">
                    <a16:creationId xmlns:a16="http://schemas.microsoft.com/office/drawing/2014/main" xmlns="" id="{727E14F2-D85F-4CDA-87A5-365BDEA2A019}"/>
                  </a:ext>
                </a:extLst>
              </p:cNvPr>
              <p:cNvSpPr/>
              <p:nvPr/>
            </p:nvSpPr>
            <p:spPr>
              <a:xfrm>
                <a:off x="10872730" y="5347698"/>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8" name="Freeform 3">
                <a:extLst>
                  <a:ext uri="{FF2B5EF4-FFF2-40B4-BE49-F238E27FC236}">
                    <a16:creationId xmlns:a16="http://schemas.microsoft.com/office/drawing/2014/main" xmlns="" id="{8266B1C1-387E-416C-8B02-DFDEE4D46809}"/>
                  </a:ext>
                </a:extLst>
              </p:cNvPr>
              <p:cNvSpPr/>
              <p:nvPr/>
            </p:nvSpPr>
            <p:spPr>
              <a:xfrm>
                <a:off x="11115674" y="4992966"/>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59" name="Freeform 3">
                <a:extLst>
                  <a:ext uri="{FF2B5EF4-FFF2-40B4-BE49-F238E27FC236}">
                    <a16:creationId xmlns:a16="http://schemas.microsoft.com/office/drawing/2014/main" xmlns="" id="{5EBC8231-DC49-4644-83B6-5B75AA991513}"/>
                  </a:ext>
                </a:extLst>
              </p:cNvPr>
              <p:cNvSpPr/>
              <p:nvPr/>
            </p:nvSpPr>
            <p:spPr>
              <a:xfrm>
                <a:off x="11279688" y="4589418"/>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0" name="Freeform 3">
                <a:extLst>
                  <a:ext uri="{FF2B5EF4-FFF2-40B4-BE49-F238E27FC236}">
                    <a16:creationId xmlns:a16="http://schemas.microsoft.com/office/drawing/2014/main" xmlns="" id="{746284A7-F189-4B40-A287-65F5B5E0B558}"/>
                  </a:ext>
                </a:extLst>
              </p:cNvPr>
              <p:cNvSpPr/>
              <p:nvPr/>
            </p:nvSpPr>
            <p:spPr>
              <a:xfrm>
                <a:off x="11353829" y="4147994"/>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1" name="Freeform 3">
                <a:extLst>
                  <a:ext uri="{FF2B5EF4-FFF2-40B4-BE49-F238E27FC236}">
                    <a16:creationId xmlns:a16="http://schemas.microsoft.com/office/drawing/2014/main" xmlns="" id="{57726027-DE50-4670-9EA5-CC352FD9AE13}"/>
                  </a:ext>
                </a:extLst>
              </p:cNvPr>
              <p:cNvSpPr/>
              <p:nvPr/>
            </p:nvSpPr>
            <p:spPr>
              <a:xfrm>
                <a:off x="11328678" y="3693250"/>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2" name="Freeform 3">
                <a:extLst>
                  <a:ext uri="{FF2B5EF4-FFF2-40B4-BE49-F238E27FC236}">
                    <a16:creationId xmlns:a16="http://schemas.microsoft.com/office/drawing/2014/main" xmlns="" id="{F6A91B14-F0AD-4D14-9C6D-3DA4ADEF9627}"/>
                  </a:ext>
                </a:extLst>
              </p:cNvPr>
              <p:cNvSpPr/>
              <p:nvPr/>
            </p:nvSpPr>
            <p:spPr>
              <a:xfrm>
                <a:off x="11208233" y="3269394"/>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3" name="Freeform 3">
                <a:extLst>
                  <a:ext uri="{FF2B5EF4-FFF2-40B4-BE49-F238E27FC236}">
                    <a16:creationId xmlns:a16="http://schemas.microsoft.com/office/drawing/2014/main" xmlns="" id="{C7791E74-3CE5-4227-B223-F07EB28E58EA}"/>
                  </a:ext>
                </a:extLst>
              </p:cNvPr>
              <p:cNvSpPr/>
              <p:nvPr/>
            </p:nvSpPr>
            <p:spPr>
              <a:xfrm>
                <a:off x="11003383" y="288888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4" name="Freeform 3">
                <a:extLst>
                  <a:ext uri="{FF2B5EF4-FFF2-40B4-BE49-F238E27FC236}">
                    <a16:creationId xmlns:a16="http://schemas.microsoft.com/office/drawing/2014/main" xmlns="" id="{A8AF4CF4-7982-465C-B17D-70E759D565B3}"/>
                  </a:ext>
                </a:extLst>
              </p:cNvPr>
              <p:cNvSpPr/>
              <p:nvPr/>
            </p:nvSpPr>
            <p:spPr>
              <a:xfrm>
                <a:off x="10725080" y="256267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5" name="Freeform 3">
                <a:extLst>
                  <a:ext uri="{FF2B5EF4-FFF2-40B4-BE49-F238E27FC236}">
                    <a16:creationId xmlns:a16="http://schemas.microsoft.com/office/drawing/2014/main" xmlns="" id="{C9C7BEF6-292E-4730-B0F2-33478BC589A5}"/>
                  </a:ext>
                </a:extLst>
              </p:cNvPr>
              <p:cNvSpPr/>
              <p:nvPr/>
            </p:nvSpPr>
            <p:spPr>
              <a:xfrm>
                <a:off x="10384271" y="230170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6" name="Freeform 3">
                <a:extLst>
                  <a:ext uri="{FF2B5EF4-FFF2-40B4-BE49-F238E27FC236}">
                    <a16:creationId xmlns:a16="http://schemas.microsoft.com/office/drawing/2014/main" xmlns="" id="{87FA618B-F04B-4E9D-B7BD-C6CC44DC2C74}"/>
                  </a:ext>
                </a:extLst>
              </p:cNvPr>
              <p:cNvSpPr/>
              <p:nvPr/>
            </p:nvSpPr>
            <p:spPr>
              <a:xfrm>
                <a:off x="9991898" y="2116936"/>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7" name="Freeform 3">
                <a:extLst>
                  <a:ext uri="{FF2B5EF4-FFF2-40B4-BE49-F238E27FC236}">
                    <a16:creationId xmlns:a16="http://schemas.microsoft.com/office/drawing/2014/main" xmlns="" id="{AE44622A-40E9-48E0-934B-C05CB640C908}"/>
                  </a:ext>
                </a:extLst>
              </p:cNvPr>
              <p:cNvSpPr/>
              <p:nvPr/>
            </p:nvSpPr>
            <p:spPr>
              <a:xfrm>
                <a:off x="9558913" y="201929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8" name="Freeform 3">
                <a:extLst>
                  <a:ext uri="{FF2B5EF4-FFF2-40B4-BE49-F238E27FC236}">
                    <a16:creationId xmlns:a16="http://schemas.microsoft.com/office/drawing/2014/main" xmlns="" id="{7ACC4998-5044-4120-A6EE-2DE1D3D78C76}"/>
                  </a:ext>
                </a:extLst>
              </p:cNvPr>
              <p:cNvSpPr/>
              <p:nvPr/>
            </p:nvSpPr>
            <p:spPr>
              <a:xfrm>
                <a:off x="9102320" y="201929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37" y="0"/>
                      <a:pt x="0" y="65049"/>
                      <a:pt x="0" y="145288"/>
                    </a:cubicBezTo>
                    <a:cubicBezTo>
                      <a:pt x="0" y="225527"/>
                      <a:pt x="65037"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69" name="Freeform 3">
                <a:extLst>
                  <a:ext uri="{FF2B5EF4-FFF2-40B4-BE49-F238E27FC236}">
                    <a16:creationId xmlns:a16="http://schemas.microsoft.com/office/drawing/2014/main" xmlns="" id="{7095D6E9-D6A8-407A-9947-D115AA3FFE0B}"/>
                  </a:ext>
                </a:extLst>
              </p:cNvPr>
              <p:cNvSpPr/>
              <p:nvPr/>
            </p:nvSpPr>
            <p:spPr>
              <a:xfrm>
                <a:off x="8669336" y="2116936"/>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0" name="Freeform 3">
                <a:extLst>
                  <a:ext uri="{FF2B5EF4-FFF2-40B4-BE49-F238E27FC236}">
                    <a16:creationId xmlns:a16="http://schemas.microsoft.com/office/drawing/2014/main" xmlns="" id="{F45AE8CB-D370-40E8-A32B-464616C6DFBD}"/>
                  </a:ext>
                </a:extLst>
              </p:cNvPr>
              <p:cNvSpPr/>
              <p:nvPr/>
            </p:nvSpPr>
            <p:spPr>
              <a:xfrm>
                <a:off x="8276963" y="230170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1" name="Freeform 3">
                <a:extLst>
                  <a:ext uri="{FF2B5EF4-FFF2-40B4-BE49-F238E27FC236}">
                    <a16:creationId xmlns:a16="http://schemas.microsoft.com/office/drawing/2014/main" xmlns="" id="{67697A15-E907-4AC1-9F05-1ED2FC255417}"/>
                  </a:ext>
                </a:extLst>
              </p:cNvPr>
              <p:cNvSpPr/>
              <p:nvPr/>
            </p:nvSpPr>
            <p:spPr>
              <a:xfrm>
                <a:off x="7936153" y="256267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2" name="Freeform 3">
                <a:extLst>
                  <a:ext uri="{FF2B5EF4-FFF2-40B4-BE49-F238E27FC236}">
                    <a16:creationId xmlns:a16="http://schemas.microsoft.com/office/drawing/2014/main" xmlns="" id="{F9F339F0-4ADB-4F6E-8436-9C115964AD6E}"/>
                  </a:ext>
                </a:extLst>
              </p:cNvPr>
              <p:cNvSpPr/>
              <p:nvPr/>
            </p:nvSpPr>
            <p:spPr>
              <a:xfrm>
                <a:off x="7657851" y="288888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3" name="Freeform 3">
                <a:extLst>
                  <a:ext uri="{FF2B5EF4-FFF2-40B4-BE49-F238E27FC236}">
                    <a16:creationId xmlns:a16="http://schemas.microsoft.com/office/drawing/2014/main" xmlns="" id="{2098E276-6E82-40F1-B119-82671AF164FF}"/>
                  </a:ext>
                </a:extLst>
              </p:cNvPr>
              <p:cNvSpPr/>
              <p:nvPr/>
            </p:nvSpPr>
            <p:spPr>
              <a:xfrm>
                <a:off x="7453001" y="3269394"/>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4" name="Freeform 3">
                <a:extLst>
                  <a:ext uri="{FF2B5EF4-FFF2-40B4-BE49-F238E27FC236}">
                    <a16:creationId xmlns:a16="http://schemas.microsoft.com/office/drawing/2014/main" xmlns="" id="{8EDBCEF9-1B27-4113-97D7-B3B3B1EE65EF}"/>
                  </a:ext>
                </a:extLst>
              </p:cNvPr>
              <p:cNvSpPr/>
              <p:nvPr/>
            </p:nvSpPr>
            <p:spPr>
              <a:xfrm>
                <a:off x="7332556" y="3693250"/>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5" name="Freeform 3">
                <a:extLst>
                  <a:ext uri="{FF2B5EF4-FFF2-40B4-BE49-F238E27FC236}">
                    <a16:creationId xmlns:a16="http://schemas.microsoft.com/office/drawing/2014/main" xmlns="" id="{48DEDFEB-BF06-44E8-BFE2-AE543C8563F2}"/>
                  </a:ext>
                </a:extLst>
              </p:cNvPr>
              <p:cNvSpPr/>
              <p:nvPr/>
            </p:nvSpPr>
            <p:spPr>
              <a:xfrm>
                <a:off x="7307403" y="4147994"/>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6" name="Freeform 3">
                <a:extLst>
                  <a:ext uri="{FF2B5EF4-FFF2-40B4-BE49-F238E27FC236}">
                    <a16:creationId xmlns:a16="http://schemas.microsoft.com/office/drawing/2014/main" xmlns="" id="{9A4E0A94-3FFC-4427-BD5E-6E81ABF94405}"/>
                  </a:ext>
                </a:extLst>
              </p:cNvPr>
              <p:cNvSpPr/>
              <p:nvPr/>
            </p:nvSpPr>
            <p:spPr>
              <a:xfrm>
                <a:off x="7381545" y="4589418"/>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7" name="Freeform 3">
                <a:extLst>
                  <a:ext uri="{FF2B5EF4-FFF2-40B4-BE49-F238E27FC236}">
                    <a16:creationId xmlns:a16="http://schemas.microsoft.com/office/drawing/2014/main" xmlns="" id="{9F175D7F-CC5B-4E6E-9326-94B4F7BEB534}"/>
                  </a:ext>
                </a:extLst>
              </p:cNvPr>
              <p:cNvSpPr/>
              <p:nvPr/>
            </p:nvSpPr>
            <p:spPr>
              <a:xfrm>
                <a:off x="7545560" y="4992966"/>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8" name="Freeform 3">
                <a:extLst>
                  <a:ext uri="{FF2B5EF4-FFF2-40B4-BE49-F238E27FC236}">
                    <a16:creationId xmlns:a16="http://schemas.microsoft.com/office/drawing/2014/main" xmlns="" id="{0E7368DF-3AB1-44BD-A6D9-FD83C00C6969}"/>
                  </a:ext>
                </a:extLst>
              </p:cNvPr>
              <p:cNvSpPr/>
              <p:nvPr/>
            </p:nvSpPr>
            <p:spPr>
              <a:xfrm>
                <a:off x="7788502" y="5347698"/>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79" name="Freeform 3">
                <a:extLst>
                  <a:ext uri="{FF2B5EF4-FFF2-40B4-BE49-F238E27FC236}">
                    <a16:creationId xmlns:a16="http://schemas.microsoft.com/office/drawing/2014/main" xmlns="" id="{2F49B45C-30E0-4C28-AD57-386BB106B0E2}"/>
                  </a:ext>
                </a:extLst>
              </p:cNvPr>
              <p:cNvSpPr/>
              <p:nvPr/>
            </p:nvSpPr>
            <p:spPr>
              <a:xfrm>
                <a:off x="8099430" y="5642657"/>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80" name="Freeform 3">
                <a:extLst>
                  <a:ext uri="{FF2B5EF4-FFF2-40B4-BE49-F238E27FC236}">
                    <a16:creationId xmlns:a16="http://schemas.microsoft.com/office/drawing/2014/main" xmlns="" id="{6C0190BA-5DF1-4ECA-A27C-569475778462}"/>
                  </a:ext>
                </a:extLst>
              </p:cNvPr>
              <p:cNvSpPr/>
              <p:nvPr/>
            </p:nvSpPr>
            <p:spPr>
              <a:xfrm>
                <a:off x="8467388" y="5866891"/>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81" name="Freeform 3">
                <a:extLst>
                  <a:ext uri="{FF2B5EF4-FFF2-40B4-BE49-F238E27FC236}">
                    <a16:creationId xmlns:a16="http://schemas.microsoft.com/office/drawing/2014/main" xmlns="" id="{A3AD53C0-FDA1-4A24-BFC4-6EA4FA46DCF8}"/>
                  </a:ext>
                </a:extLst>
              </p:cNvPr>
              <p:cNvSpPr/>
              <p:nvPr/>
            </p:nvSpPr>
            <p:spPr>
              <a:xfrm>
                <a:off x="8881435" y="6009469"/>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82" name="Freeform 3">
                <a:extLst>
                  <a:ext uri="{FF2B5EF4-FFF2-40B4-BE49-F238E27FC236}">
                    <a16:creationId xmlns:a16="http://schemas.microsoft.com/office/drawing/2014/main" xmlns="" id="{EC9AAFC3-2B17-454A-8F62-8CD4417D187C}"/>
                  </a:ext>
                </a:extLst>
              </p:cNvPr>
              <p:cNvSpPr/>
              <p:nvPr/>
            </p:nvSpPr>
            <p:spPr>
              <a:xfrm>
                <a:off x="9330616" y="6059425"/>
                <a:ext cx="290576" cy="290576"/>
              </a:xfrm>
              <a:custGeom>
                <a:avLst/>
                <a:gdLst>
                  <a:gd name="connsiteX0" fmla="*/ 290576 w 290576"/>
                  <a:gd name="connsiteY0" fmla="*/ 145288 h 290576"/>
                  <a:gd name="connsiteX1" fmla="*/ 145288 w 290576"/>
                  <a:gd name="connsiteY1" fmla="*/ 0 h 290576"/>
                  <a:gd name="connsiteX2" fmla="*/ 0 w 290576"/>
                  <a:gd name="connsiteY2" fmla="*/ 145288 h 290576"/>
                  <a:gd name="connsiteX3" fmla="*/ 145288 w 290576"/>
                  <a:gd name="connsiteY3" fmla="*/ 290576 h 290576"/>
                  <a:gd name="connsiteX4" fmla="*/ 290576 w 290576"/>
                  <a:gd name="connsiteY4" fmla="*/ 145288 h 2905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90576" h="290576">
                    <a:moveTo>
                      <a:pt x="290576" y="145288"/>
                    </a:moveTo>
                    <a:cubicBezTo>
                      <a:pt x="290576" y="65049"/>
                      <a:pt x="225527" y="0"/>
                      <a:pt x="145288" y="0"/>
                    </a:cubicBezTo>
                    <a:cubicBezTo>
                      <a:pt x="65049" y="0"/>
                      <a:pt x="0" y="65049"/>
                      <a:pt x="0" y="145288"/>
                    </a:cubicBezTo>
                    <a:cubicBezTo>
                      <a:pt x="0" y="225527"/>
                      <a:pt x="65049" y="290576"/>
                      <a:pt x="145288" y="290576"/>
                    </a:cubicBezTo>
                    <a:cubicBezTo>
                      <a:pt x="225527" y="290576"/>
                      <a:pt x="290576" y="225527"/>
                      <a:pt x="290576" y="14528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grpSp>
        <p:sp>
          <p:nvSpPr>
            <p:cNvPr id="13" name="TextBox 12">
              <a:extLst>
                <a:ext uri="{FF2B5EF4-FFF2-40B4-BE49-F238E27FC236}">
                  <a16:creationId xmlns:a16="http://schemas.microsoft.com/office/drawing/2014/main" xmlns="" id="{B0F0A43F-A4AE-436F-8A8B-A0F739203B7A}"/>
                </a:ext>
              </a:extLst>
            </p:cNvPr>
            <p:cNvSpPr txBox="1"/>
            <p:nvPr/>
          </p:nvSpPr>
          <p:spPr>
            <a:xfrm>
              <a:off x="6623866" y="2113292"/>
              <a:ext cx="1045158" cy="581698"/>
            </a:xfrm>
            <a:prstGeom prst="rect">
              <a:avLst/>
            </a:prstGeom>
            <a:noFill/>
          </p:spPr>
          <p:txBody>
            <a:bodyPr wrap="none" lIns="0" tIns="0" rIns="0" bIns="0" rtlCol="0">
              <a:spAutoFit/>
            </a:bodyPr>
            <a:lstStyle/>
            <a:p>
              <a:pPr marL="0" marR="0" lvl="0" indent="0" algn="ctr" defTabSz="1088776" rtl="0" eaLnBrk="1" fontAlgn="base" latinLnBrk="0" hangingPunct="1">
                <a:lnSpc>
                  <a:spcPct val="90000"/>
                </a:lnSpc>
                <a:spcBef>
                  <a:spcPts val="0"/>
                </a:spcBef>
                <a:spcAft>
                  <a:spcPct val="0"/>
                </a:spcAft>
                <a:buClr>
                  <a:srgbClr val="F0AB00"/>
                </a:buClr>
                <a:buSzPct val="80000"/>
                <a:buFontTx/>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Total </a:t>
              </a:r>
            </a:p>
            <a:p>
              <a:pPr marL="0" marR="0" lvl="0" indent="0" algn="ctr" defTabSz="1088776" rtl="0" eaLnBrk="1" fontAlgn="base" latinLnBrk="0" hangingPunct="1">
                <a:lnSpc>
                  <a:spcPct val="90000"/>
                </a:lnSpc>
                <a:spcBef>
                  <a:spcPts val="0"/>
                </a:spcBef>
                <a:spcAft>
                  <a:spcPct val="0"/>
                </a:spcAft>
                <a:buClr>
                  <a:srgbClr val="F0AB00"/>
                </a:buClr>
                <a:buSzPct val="80000"/>
                <a:buFontTx/>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Addressable </a:t>
              </a:r>
            </a:p>
            <a:p>
              <a:pPr marL="0" marR="0" lvl="0" indent="0" algn="ctr" defTabSz="1088776" rtl="0" eaLnBrk="1" fontAlgn="base" latinLnBrk="0" hangingPunct="1">
                <a:lnSpc>
                  <a:spcPct val="90000"/>
                </a:lnSpc>
                <a:spcBef>
                  <a:spcPts val="0"/>
                </a:spcBef>
                <a:spcAft>
                  <a:spcPct val="0"/>
                </a:spcAft>
                <a:buClr>
                  <a:srgbClr val="F0AB00"/>
                </a:buClr>
                <a:buSzPct val="80000"/>
                <a:buFontTx/>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Market</a:t>
              </a:r>
            </a:p>
          </p:txBody>
        </p:sp>
      </p:grpSp>
      <p:grpSp>
        <p:nvGrpSpPr>
          <p:cNvPr id="83" name="Group 82">
            <a:extLst>
              <a:ext uri="{FF2B5EF4-FFF2-40B4-BE49-F238E27FC236}">
                <a16:creationId xmlns:a16="http://schemas.microsoft.com/office/drawing/2014/main" xmlns="" id="{DCED07B1-8C22-4107-9ACC-AC3C27393ABA}"/>
              </a:ext>
            </a:extLst>
          </p:cNvPr>
          <p:cNvGrpSpPr/>
          <p:nvPr/>
        </p:nvGrpSpPr>
        <p:grpSpPr>
          <a:xfrm>
            <a:off x="9104687" y="1319104"/>
            <a:ext cx="1881870" cy="1536734"/>
            <a:chOff x="9622777" y="1606097"/>
            <a:chExt cx="1881870" cy="1536734"/>
          </a:xfrm>
        </p:grpSpPr>
        <p:grpSp>
          <p:nvGrpSpPr>
            <p:cNvPr id="84" name="Group 83">
              <a:extLst>
                <a:ext uri="{FF2B5EF4-FFF2-40B4-BE49-F238E27FC236}">
                  <a16:creationId xmlns:a16="http://schemas.microsoft.com/office/drawing/2014/main" xmlns="" id="{4E948D3E-6C35-47AA-B4F4-9B77A8906773}"/>
                </a:ext>
              </a:extLst>
            </p:cNvPr>
            <p:cNvGrpSpPr/>
            <p:nvPr/>
          </p:nvGrpSpPr>
          <p:grpSpPr>
            <a:xfrm>
              <a:off x="9887489" y="1606097"/>
              <a:ext cx="1352446" cy="1536734"/>
              <a:chOff x="16530216" y="2959100"/>
              <a:chExt cx="2347169" cy="2667000"/>
            </a:xfrm>
          </p:grpSpPr>
          <p:sp>
            <p:nvSpPr>
              <p:cNvPr id="86" name="Freeform 3">
                <a:extLst>
                  <a:ext uri="{FF2B5EF4-FFF2-40B4-BE49-F238E27FC236}">
                    <a16:creationId xmlns:a16="http://schemas.microsoft.com/office/drawing/2014/main" xmlns="" id="{0359EDD8-29E1-4506-BC33-8D94306BDFC4}"/>
                  </a:ext>
                </a:extLst>
              </p:cNvPr>
              <p:cNvSpPr/>
              <p:nvPr/>
            </p:nvSpPr>
            <p:spPr>
              <a:xfrm>
                <a:off x="17564100" y="2959100"/>
                <a:ext cx="279400" cy="279400"/>
              </a:xfrm>
              <a:custGeom>
                <a:avLst/>
                <a:gdLst>
                  <a:gd name="connsiteX0" fmla="*/ 279400 w 279400"/>
                  <a:gd name="connsiteY0" fmla="*/ 139700 h 279400"/>
                  <a:gd name="connsiteX1" fmla="*/ 139700 w 279400"/>
                  <a:gd name="connsiteY1" fmla="*/ 0 h 279400"/>
                  <a:gd name="connsiteX2" fmla="*/ 0 w 279400"/>
                  <a:gd name="connsiteY2" fmla="*/ 139700 h 279400"/>
                  <a:gd name="connsiteX3" fmla="*/ 139700 w 279400"/>
                  <a:gd name="connsiteY3" fmla="*/ 279400 h 279400"/>
                  <a:gd name="connsiteX4" fmla="*/ 279400 w 279400"/>
                  <a:gd name="connsiteY4" fmla="*/ 139700 h 279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279400">
                    <a:moveTo>
                      <a:pt x="279400" y="139700"/>
                    </a:moveTo>
                    <a:cubicBezTo>
                      <a:pt x="279400" y="62548"/>
                      <a:pt x="216853" y="0"/>
                      <a:pt x="139700" y="0"/>
                    </a:cubicBezTo>
                    <a:cubicBezTo>
                      <a:pt x="62547" y="0"/>
                      <a:pt x="0" y="62548"/>
                      <a:pt x="0" y="139700"/>
                    </a:cubicBezTo>
                    <a:cubicBezTo>
                      <a:pt x="0" y="216852"/>
                      <a:pt x="62547" y="279400"/>
                      <a:pt x="139700" y="279400"/>
                    </a:cubicBezTo>
                    <a:cubicBezTo>
                      <a:pt x="216853" y="279400"/>
                      <a:pt x="279400" y="216852"/>
                      <a:pt x="279400" y="139700"/>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87" name="Freeform 3">
                <a:extLst>
                  <a:ext uri="{FF2B5EF4-FFF2-40B4-BE49-F238E27FC236}">
                    <a16:creationId xmlns:a16="http://schemas.microsoft.com/office/drawing/2014/main" xmlns="" id="{6B9FD5CE-E64D-458B-8B11-4BA9FDDE4C54}"/>
                  </a:ext>
                </a:extLst>
              </p:cNvPr>
              <p:cNvSpPr/>
              <p:nvPr/>
            </p:nvSpPr>
            <p:spPr>
              <a:xfrm>
                <a:off x="17564100" y="3327400"/>
                <a:ext cx="279400" cy="279400"/>
              </a:xfrm>
              <a:custGeom>
                <a:avLst/>
                <a:gdLst>
                  <a:gd name="connsiteX0" fmla="*/ 279400 w 279400"/>
                  <a:gd name="connsiteY0" fmla="*/ 139700 h 279400"/>
                  <a:gd name="connsiteX1" fmla="*/ 139700 w 279400"/>
                  <a:gd name="connsiteY1" fmla="*/ 0 h 279400"/>
                  <a:gd name="connsiteX2" fmla="*/ 0 w 279400"/>
                  <a:gd name="connsiteY2" fmla="*/ 139700 h 279400"/>
                  <a:gd name="connsiteX3" fmla="*/ 139700 w 279400"/>
                  <a:gd name="connsiteY3" fmla="*/ 279400 h 279400"/>
                  <a:gd name="connsiteX4" fmla="*/ 279400 w 279400"/>
                  <a:gd name="connsiteY4" fmla="*/ 139700 h 279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279400">
                    <a:moveTo>
                      <a:pt x="279400" y="139700"/>
                    </a:moveTo>
                    <a:cubicBezTo>
                      <a:pt x="279400" y="62548"/>
                      <a:pt x="216853" y="0"/>
                      <a:pt x="139700" y="0"/>
                    </a:cubicBezTo>
                    <a:cubicBezTo>
                      <a:pt x="62547" y="0"/>
                      <a:pt x="0" y="62548"/>
                      <a:pt x="0" y="139700"/>
                    </a:cubicBezTo>
                    <a:cubicBezTo>
                      <a:pt x="0" y="216852"/>
                      <a:pt x="62547" y="279400"/>
                      <a:pt x="139700" y="279400"/>
                    </a:cubicBezTo>
                    <a:cubicBezTo>
                      <a:pt x="216853" y="279400"/>
                      <a:pt x="279400" y="216852"/>
                      <a:pt x="279400" y="1397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88" name="Freeform 3">
                <a:extLst>
                  <a:ext uri="{FF2B5EF4-FFF2-40B4-BE49-F238E27FC236}">
                    <a16:creationId xmlns:a16="http://schemas.microsoft.com/office/drawing/2014/main" xmlns="" id="{A7BA3D07-BE65-44B5-9402-62682D3B94BC}"/>
                  </a:ext>
                </a:extLst>
              </p:cNvPr>
              <p:cNvSpPr/>
              <p:nvPr/>
            </p:nvSpPr>
            <p:spPr>
              <a:xfrm>
                <a:off x="17151329" y="3437975"/>
                <a:ext cx="279440" cy="279439"/>
              </a:xfrm>
              <a:custGeom>
                <a:avLst/>
                <a:gdLst>
                  <a:gd name="connsiteX0" fmla="*/ 260707 w 279440"/>
                  <a:gd name="connsiteY0" fmla="*/ 69873 h 279439"/>
                  <a:gd name="connsiteX1" fmla="*/ 69876 w 279440"/>
                  <a:gd name="connsiteY1" fmla="*/ 18742 h 279439"/>
                  <a:gd name="connsiteX2" fmla="*/ 18733 w 279440"/>
                  <a:gd name="connsiteY2" fmla="*/ 209573 h 279439"/>
                  <a:gd name="connsiteX3" fmla="*/ 209576 w 279440"/>
                  <a:gd name="connsiteY3" fmla="*/ 260703 h 279439"/>
                  <a:gd name="connsiteX4" fmla="*/ 260707 w 279440"/>
                  <a:gd name="connsiteY4" fmla="*/ 69873 h 279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0" h="279439">
                    <a:moveTo>
                      <a:pt x="260707" y="69873"/>
                    </a:moveTo>
                    <a:cubicBezTo>
                      <a:pt x="222124" y="3058"/>
                      <a:pt x="136678" y="-19840"/>
                      <a:pt x="69876" y="18742"/>
                    </a:cubicBezTo>
                    <a:cubicBezTo>
                      <a:pt x="3062" y="57312"/>
                      <a:pt x="-19836" y="142758"/>
                      <a:pt x="18733" y="209573"/>
                    </a:cubicBezTo>
                    <a:cubicBezTo>
                      <a:pt x="57316" y="276387"/>
                      <a:pt x="142762" y="299273"/>
                      <a:pt x="209576" y="260703"/>
                    </a:cubicBezTo>
                    <a:cubicBezTo>
                      <a:pt x="276378" y="222133"/>
                      <a:pt x="299276" y="136687"/>
                      <a:pt x="260707" y="69873"/>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89" name="Freeform 3">
                <a:extLst>
                  <a:ext uri="{FF2B5EF4-FFF2-40B4-BE49-F238E27FC236}">
                    <a16:creationId xmlns:a16="http://schemas.microsoft.com/office/drawing/2014/main" xmlns="" id="{0A75EF90-C2B8-4BA6-9F0D-27D0C7D2DF20}"/>
                  </a:ext>
                </a:extLst>
              </p:cNvPr>
              <p:cNvSpPr/>
              <p:nvPr/>
            </p:nvSpPr>
            <p:spPr>
              <a:xfrm>
                <a:off x="17151331" y="4867785"/>
                <a:ext cx="279440" cy="279439"/>
              </a:xfrm>
              <a:custGeom>
                <a:avLst/>
                <a:gdLst>
                  <a:gd name="connsiteX0" fmla="*/ 18734 w 279440"/>
                  <a:gd name="connsiteY0" fmla="*/ 69867 h 279439"/>
                  <a:gd name="connsiteX1" fmla="*/ 69864 w 279440"/>
                  <a:gd name="connsiteY1" fmla="*/ 260697 h 279439"/>
                  <a:gd name="connsiteX2" fmla="*/ 260707 w 279440"/>
                  <a:gd name="connsiteY2" fmla="*/ 209567 h 279439"/>
                  <a:gd name="connsiteX3" fmla="*/ 209564 w 279440"/>
                  <a:gd name="connsiteY3" fmla="*/ 18737 h 279439"/>
                  <a:gd name="connsiteX4" fmla="*/ 18734 w 279440"/>
                  <a:gd name="connsiteY4" fmla="*/ 69867 h 279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0" h="279439">
                    <a:moveTo>
                      <a:pt x="18734" y="69867"/>
                    </a:moveTo>
                    <a:cubicBezTo>
                      <a:pt x="-19836" y="136682"/>
                      <a:pt x="3062" y="222127"/>
                      <a:pt x="69864" y="260697"/>
                    </a:cubicBezTo>
                    <a:cubicBezTo>
                      <a:pt x="136679" y="299280"/>
                      <a:pt x="222124" y="276382"/>
                      <a:pt x="260707" y="209567"/>
                    </a:cubicBezTo>
                    <a:cubicBezTo>
                      <a:pt x="299277" y="142752"/>
                      <a:pt x="276379" y="57307"/>
                      <a:pt x="209564" y="18737"/>
                    </a:cubicBezTo>
                    <a:cubicBezTo>
                      <a:pt x="142762" y="-19833"/>
                      <a:pt x="57317" y="3052"/>
                      <a:pt x="18734" y="69867"/>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0" name="Freeform 3">
                <a:extLst>
                  <a:ext uri="{FF2B5EF4-FFF2-40B4-BE49-F238E27FC236}">
                    <a16:creationId xmlns:a16="http://schemas.microsoft.com/office/drawing/2014/main" xmlns="" id="{9D635C5F-E3DC-420A-BDBC-DAB949A4B2F3}"/>
                  </a:ext>
                </a:extLst>
              </p:cNvPr>
              <p:cNvSpPr/>
              <p:nvPr/>
            </p:nvSpPr>
            <p:spPr>
              <a:xfrm>
                <a:off x="17564100" y="4978400"/>
                <a:ext cx="279400" cy="279400"/>
              </a:xfrm>
              <a:custGeom>
                <a:avLst/>
                <a:gdLst>
                  <a:gd name="connsiteX0" fmla="*/ 0 w 279400"/>
                  <a:gd name="connsiteY0" fmla="*/ 139700 h 279400"/>
                  <a:gd name="connsiteX1" fmla="*/ 139700 w 279400"/>
                  <a:gd name="connsiteY1" fmla="*/ 279400 h 279400"/>
                  <a:gd name="connsiteX2" fmla="*/ 279400 w 279400"/>
                  <a:gd name="connsiteY2" fmla="*/ 139700 h 279400"/>
                  <a:gd name="connsiteX3" fmla="*/ 139700 w 279400"/>
                  <a:gd name="connsiteY3" fmla="*/ 0 h 279400"/>
                  <a:gd name="connsiteX4" fmla="*/ 0 w 279400"/>
                  <a:gd name="connsiteY4" fmla="*/ 139700 h 279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279400">
                    <a:moveTo>
                      <a:pt x="0" y="139700"/>
                    </a:moveTo>
                    <a:cubicBezTo>
                      <a:pt x="0" y="216852"/>
                      <a:pt x="62547" y="279400"/>
                      <a:pt x="139700" y="279400"/>
                    </a:cubicBezTo>
                    <a:cubicBezTo>
                      <a:pt x="216853" y="279400"/>
                      <a:pt x="279400" y="216852"/>
                      <a:pt x="279400" y="139700"/>
                    </a:cubicBezTo>
                    <a:cubicBezTo>
                      <a:pt x="279400" y="62548"/>
                      <a:pt x="216853" y="0"/>
                      <a:pt x="139700" y="0"/>
                    </a:cubicBezTo>
                    <a:cubicBezTo>
                      <a:pt x="62547" y="0"/>
                      <a:pt x="0" y="62548"/>
                      <a:pt x="0" y="13970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1" name="Freeform 3">
                <a:extLst>
                  <a:ext uri="{FF2B5EF4-FFF2-40B4-BE49-F238E27FC236}">
                    <a16:creationId xmlns:a16="http://schemas.microsoft.com/office/drawing/2014/main" xmlns="" id="{3653A38F-6E00-4C4D-8421-F3E782A3C2AE}"/>
                  </a:ext>
                </a:extLst>
              </p:cNvPr>
              <p:cNvSpPr/>
              <p:nvPr/>
            </p:nvSpPr>
            <p:spPr>
              <a:xfrm>
                <a:off x="17976831" y="4867785"/>
                <a:ext cx="279440" cy="279439"/>
              </a:xfrm>
              <a:custGeom>
                <a:avLst/>
                <a:gdLst>
                  <a:gd name="connsiteX0" fmla="*/ 18734 w 279440"/>
                  <a:gd name="connsiteY0" fmla="*/ 209567 h 279439"/>
                  <a:gd name="connsiteX1" fmla="*/ 209564 w 279440"/>
                  <a:gd name="connsiteY1" fmla="*/ 260697 h 279439"/>
                  <a:gd name="connsiteX2" fmla="*/ 260707 w 279440"/>
                  <a:gd name="connsiteY2" fmla="*/ 69867 h 279439"/>
                  <a:gd name="connsiteX3" fmla="*/ 69864 w 279440"/>
                  <a:gd name="connsiteY3" fmla="*/ 18737 h 279439"/>
                  <a:gd name="connsiteX4" fmla="*/ 18734 w 279440"/>
                  <a:gd name="connsiteY4" fmla="*/ 209567 h 279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0" h="279439">
                    <a:moveTo>
                      <a:pt x="18734" y="209567"/>
                    </a:moveTo>
                    <a:cubicBezTo>
                      <a:pt x="57317" y="276382"/>
                      <a:pt x="142762" y="299280"/>
                      <a:pt x="209564" y="260697"/>
                    </a:cubicBezTo>
                    <a:cubicBezTo>
                      <a:pt x="276379" y="222127"/>
                      <a:pt x="299277" y="136682"/>
                      <a:pt x="260707" y="69867"/>
                    </a:cubicBezTo>
                    <a:cubicBezTo>
                      <a:pt x="222124" y="3052"/>
                      <a:pt x="136679" y="-19833"/>
                      <a:pt x="69864" y="18737"/>
                    </a:cubicBezTo>
                    <a:cubicBezTo>
                      <a:pt x="3062" y="57307"/>
                      <a:pt x="-19836" y="142752"/>
                      <a:pt x="18734" y="209567"/>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2" name="Freeform 3">
                <a:extLst>
                  <a:ext uri="{FF2B5EF4-FFF2-40B4-BE49-F238E27FC236}">
                    <a16:creationId xmlns:a16="http://schemas.microsoft.com/office/drawing/2014/main" xmlns="" id="{9814498B-6004-46CA-A463-5320F3087900}"/>
                  </a:ext>
                </a:extLst>
              </p:cNvPr>
              <p:cNvSpPr/>
              <p:nvPr/>
            </p:nvSpPr>
            <p:spPr>
              <a:xfrm>
                <a:off x="17976829" y="3437975"/>
                <a:ext cx="279440" cy="279439"/>
              </a:xfrm>
              <a:custGeom>
                <a:avLst/>
                <a:gdLst>
                  <a:gd name="connsiteX0" fmla="*/ 260707 w 279440"/>
                  <a:gd name="connsiteY0" fmla="*/ 209573 h 279439"/>
                  <a:gd name="connsiteX1" fmla="*/ 209576 w 279440"/>
                  <a:gd name="connsiteY1" fmla="*/ 18742 h 279439"/>
                  <a:gd name="connsiteX2" fmla="*/ 18733 w 279440"/>
                  <a:gd name="connsiteY2" fmla="*/ 69873 h 279439"/>
                  <a:gd name="connsiteX3" fmla="*/ 69876 w 279440"/>
                  <a:gd name="connsiteY3" fmla="*/ 260703 h 279439"/>
                  <a:gd name="connsiteX4" fmla="*/ 260707 w 279440"/>
                  <a:gd name="connsiteY4" fmla="*/ 209573 h 2794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0" h="279439">
                    <a:moveTo>
                      <a:pt x="260707" y="209573"/>
                    </a:moveTo>
                    <a:cubicBezTo>
                      <a:pt x="299276" y="142758"/>
                      <a:pt x="276378" y="57312"/>
                      <a:pt x="209576" y="18742"/>
                    </a:cubicBezTo>
                    <a:cubicBezTo>
                      <a:pt x="142762" y="-19840"/>
                      <a:pt x="57316" y="3058"/>
                      <a:pt x="18733" y="69873"/>
                    </a:cubicBezTo>
                    <a:cubicBezTo>
                      <a:pt x="-19836" y="136687"/>
                      <a:pt x="3062" y="222133"/>
                      <a:pt x="69876" y="260703"/>
                    </a:cubicBezTo>
                    <a:cubicBezTo>
                      <a:pt x="136678" y="299273"/>
                      <a:pt x="222124" y="276387"/>
                      <a:pt x="260707" y="209573"/>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3" name="Freeform 3">
                <a:extLst>
                  <a:ext uri="{FF2B5EF4-FFF2-40B4-BE49-F238E27FC236}">
                    <a16:creationId xmlns:a16="http://schemas.microsoft.com/office/drawing/2014/main" xmlns="" id="{16A98A55-8117-44E3-96CB-317D11B95C1B}"/>
                  </a:ext>
                </a:extLst>
              </p:cNvPr>
              <p:cNvSpPr/>
              <p:nvPr/>
            </p:nvSpPr>
            <p:spPr>
              <a:xfrm>
                <a:off x="17155757" y="3031054"/>
                <a:ext cx="279477" cy="279481"/>
              </a:xfrm>
              <a:custGeom>
                <a:avLst/>
                <a:gdLst>
                  <a:gd name="connsiteX0" fmla="*/ 271012 w 279477"/>
                  <a:gd name="connsiteY0" fmla="*/ 91961 h 279481"/>
                  <a:gd name="connsiteX1" fmla="*/ 91955 w 279477"/>
                  <a:gd name="connsiteY1" fmla="*/ 8458 h 279481"/>
                  <a:gd name="connsiteX2" fmla="*/ 8465 w 279477"/>
                  <a:gd name="connsiteY2" fmla="*/ 187516 h 279481"/>
                  <a:gd name="connsiteX3" fmla="*/ 187522 w 279477"/>
                  <a:gd name="connsiteY3" fmla="*/ 271018 h 279481"/>
                  <a:gd name="connsiteX4" fmla="*/ 271012 w 279477"/>
                  <a:gd name="connsiteY4" fmla="*/ 91961 h 27948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77" h="279481">
                    <a:moveTo>
                      <a:pt x="271012" y="91961"/>
                    </a:moveTo>
                    <a:cubicBezTo>
                      <a:pt x="244634" y="19456"/>
                      <a:pt x="164459" y="-17920"/>
                      <a:pt x="91955" y="8458"/>
                    </a:cubicBezTo>
                    <a:cubicBezTo>
                      <a:pt x="19450" y="34849"/>
                      <a:pt x="-17926" y="115011"/>
                      <a:pt x="8465" y="187516"/>
                    </a:cubicBezTo>
                    <a:cubicBezTo>
                      <a:pt x="34843" y="260020"/>
                      <a:pt x="115018" y="297409"/>
                      <a:pt x="187522" y="271018"/>
                    </a:cubicBezTo>
                    <a:cubicBezTo>
                      <a:pt x="260026" y="244627"/>
                      <a:pt x="297403" y="164452"/>
                      <a:pt x="271012" y="9196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4" name="Freeform 3">
                <a:extLst>
                  <a:ext uri="{FF2B5EF4-FFF2-40B4-BE49-F238E27FC236}">
                    <a16:creationId xmlns:a16="http://schemas.microsoft.com/office/drawing/2014/main" xmlns="" id="{17FBC37D-CAD5-43C6-9070-62886815F4BB}"/>
                  </a:ext>
                </a:extLst>
              </p:cNvPr>
              <p:cNvSpPr/>
              <p:nvPr/>
            </p:nvSpPr>
            <p:spPr>
              <a:xfrm>
                <a:off x="16796734" y="3238394"/>
                <a:ext cx="279410" cy="279406"/>
              </a:xfrm>
              <a:custGeom>
                <a:avLst/>
                <a:gdLst>
                  <a:gd name="connsiteX0" fmla="*/ 246728 w 279410"/>
                  <a:gd name="connsiteY0" fmla="*/ 49908 h 279406"/>
                  <a:gd name="connsiteX1" fmla="*/ 49904 w 279410"/>
                  <a:gd name="connsiteY1" fmla="*/ 32687 h 279406"/>
                  <a:gd name="connsiteX2" fmla="*/ 32682 w 279410"/>
                  <a:gd name="connsiteY2" fmla="*/ 229498 h 279406"/>
                  <a:gd name="connsiteX3" fmla="*/ 229507 w 279410"/>
                  <a:gd name="connsiteY3" fmla="*/ 246720 h 279406"/>
                  <a:gd name="connsiteX4" fmla="*/ 246728 w 279410"/>
                  <a:gd name="connsiteY4" fmla="*/ 49908 h 2794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10" h="279406">
                    <a:moveTo>
                      <a:pt x="246728" y="49908"/>
                    </a:moveTo>
                    <a:cubicBezTo>
                      <a:pt x="197135" y="-9198"/>
                      <a:pt x="109009" y="-16907"/>
                      <a:pt x="49904" y="32687"/>
                    </a:cubicBezTo>
                    <a:cubicBezTo>
                      <a:pt x="-9189" y="82280"/>
                      <a:pt x="-16911" y="170393"/>
                      <a:pt x="32682" y="229498"/>
                    </a:cubicBezTo>
                    <a:cubicBezTo>
                      <a:pt x="82289" y="288604"/>
                      <a:pt x="170401" y="296313"/>
                      <a:pt x="229507" y="246720"/>
                    </a:cubicBezTo>
                    <a:cubicBezTo>
                      <a:pt x="288613" y="197126"/>
                      <a:pt x="296309" y="109014"/>
                      <a:pt x="246728" y="4990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5" name="Freeform 3">
                <a:extLst>
                  <a:ext uri="{FF2B5EF4-FFF2-40B4-BE49-F238E27FC236}">
                    <a16:creationId xmlns:a16="http://schemas.microsoft.com/office/drawing/2014/main" xmlns="" id="{EB5EB579-B634-4899-BACE-EE891332ABB8}"/>
                  </a:ext>
                </a:extLst>
              </p:cNvPr>
              <p:cNvSpPr/>
              <p:nvPr/>
            </p:nvSpPr>
            <p:spPr>
              <a:xfrm>
                <a:off x="16530216" y="3555972"/>
                <a:ext cx="279442" cy="279452"/>
              </a:xfrm>
              <a:custGeom>
                <a:avLst/>
                <a:gdLst>
                  <a:gd name="connsiteX0" fmla="*/ 209575 w 279442"/>
                  <a:gd name="connsiteY0" fmla="*/ 18742 h 279452"/>
                  <a:gd name="connsiteX1" fmla="*/ 18745 w 279442"/>
                  <a:gd name="connsiteY1" fmla="*/ 69873 h 279452"/>
                  <a:gd name="connsiteX2" fmla="*/ 69875 w 279442"/>
                  <a:gd name="connsiteY2" fmla="*/ 260715 h 279452"/>
                  <a:gd name="connsiteX3" fmla="*/ 260705 w 279442"/>
                  <a:gd name="connsiteY3" fmla="*/ 209573 h 279452"/>
                  <a:gd name="connsiteX4" fmla="*/ 209575 w 279442"/>
                  <a:gd name="connsiteY4" fmla="*/ 18742 h 279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2" h="279452">
                    <a:moveTo>
                      <a:pt x="209575" y="18742"/>
                    </a:moveTo>
                    <a:cubicBezTo>
                      <a:pt x="142748" y="-19840"/>
                      <a:pt x="57315" y="3058"/>
                      <a:pt x="18745" y="69873"/>
                    </a:cubicBezTo>
                    <a:cubicBezTo>
                      <a:pt x="-19838" y="136700"/>
                      <a:pt x="3048" y="222133"/>
                      <a:pt x="69875" y="260715"/>
                    </a:cubicBezTo>
                    <a:cubicBezTo>
                      <a:pt x="136690" y="299285"/>
                      <a:pt x="222123" y="276400"/>
                      <a:pt x="260705" y="209573"/>
                    </a:cubicBezTo>
                    <a:cubicBezTo>
                      <a:pt x="299275" y="142758"/>
                      <a:pt x="276390" y="57325"/>
                      <a:pt x="209575" y="18742"/>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6" name="Freeform 3">
                <a:extLst>
                  <a:ext uri="{FF2B5EF4-FFF2-40B4-BE49-F238E27FC236}">
                    <a16:creationId xmlns:a16="http://schemas.microsoft.com/office/drawing/2014/main" xmlns="" id="{3F8EBC92-D768-4623-9722-1B42B4645FBC}"/>
                  </a:ext>
                </a:extLst>
              </p:cNvPr>
              <p:cNvSpPr/>
              <p:nvPr/>
            </p:nvSpPr>
            <p:spPr>
              <a:xfrm>
                <a:off x="16530216" y="4749772"/>
                <a:ext cx="279442" cy="279452"/>
              </a:xfrm>
              <a:custGeom>
                <a:avLst/>
                <a:gdLst>
                  <a:gd name="connsiteX0" fmla="*/ 69875 w 279442"/>
                  <a:gd name="connsiteY0" fmla="*/ 18742 h 279452"/>
                  <a:gd name="connsiteX1" fmla="*/ 18745 w 279442"/>
                  <a:gd name="connsiteY1" fmla="*/ 209573 h 279452"/>
                  <a:gd name="connsiteX2" fmla="*/ 209575 w 279442"/>
                  <a:gd name="connsiteY2" fmla="*/ 260715 h 279452"/>
                  <a:gd name="connsiteX3" fmla="*/ 260705 w 279442"/>
                  <a:gd name="connsiteY3" fmla="*/ 69873 h 279452"/>
                  <a:gd name="connsiteX4" fmla="*/ 69875 w 279442"/>
                  <a:gd name="connsiteY4" fmla="*/ 18742 h 279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2" h="279452">
                    <a:moveTo>
                      <a:pt x="69875" y="18742"/>
                    </a:moveTo>
                    <a:cubicBezTo>
                      <a:pt x="3048" y="57325"/>
                      <a:pt x="-19838" y="142758"/>
                      <a:pt x="18745" y="209573"/>
                    </a:cubicBezTo>
                    <a:cubicBezTo>
                      <a:pt x="57315" y="276400"/>
                      <a:pt x="142748" y="299285"/>
                      <a:pt x="209575" y="260715"/>
                    </a:cubicBezTo>
                    <a:cubicBezTo>
                      <a:pt x="276390" y="222133"/>
                      <a:pt x="299275" y="136700"/>
                      <a:pt x="260705" y="69873"/>
                    </a:cubicBezTo>
                    <a:cubicBezTo>
                      <a:pt x="222123" y="3058"/>
                      <a:pt x="136690" y="-19840"/>
                      <a:pt x="69875" y="18742"/>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7" name="Freeform 3">
                <a:extLst>
                  <a:ext uri="{FF2B5EF4-FFF2-40B4-BE49-F238E27FC236}">
                    <a16:creationId xmlns:a16="http://schemas.microsoft.com/office/drawing/2014/main" xmlns="" id="{127BCED5-7D44-4341-B63E-4E0E60C2F402}"/>
                  </a:ext>
                </a:extLst>
              </p:cNvPr>
              <p:cNvSpPr/>
              <p:nvPr/>
            </p:nvSpPr>
            <p:spPr>
              <a:xfrm>
                <a:off x="16796735" y="5067398"/>
                <a:ext cx="279410" cy="279406"/>
              </a:xfrm>
              <a:custGeom>
                <a:avLst/>
                <a:gdLst>
                  <a:gd name="connsiteX0" fmla="*/ 32688 w 279410"/>
                  <a:gd name="connsiteY0" fmla="*/ 49908 h 279406"/>
                  <a:gd name="connsiteX1" fmla="*/ 49896 w 279410"/>
                  <a:gd name="connsiteY1" fmla="*/ 246720 h 279406"/>
                  <a:gd name="connsiteX2" fmla="*/ 246733 w 279410"/>
                  <a:gd name="connsiteY2" fmla="*/ 229498 h 279406"/>
                  <a:gd name="connsiteX3" fmla="*/ 229500 w 279410"/>
                  <a:gd name="connsiteY3" fmla="*/ 32687 h 279406"/>
                  <a:gd name="connsiteX4" fmla="*/ 32688 w 279410"/>
                  <a:gd name="connsiteY4" fmla="*/ 49908 h 2794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10" h="279406">
                    <a:moveTo>
                      <a:pt x="32688" y="49908"/>
                    </a:moveTo>
                    <a:cubicBezTo>
                      <a:pt x="-16906" y="109014"/>
                      <a:pt x="-9197" y="197126"/>
                      <a:pt x="49896" y="246720"/>
                    </a:cubicBezTo>
                    <a:cubicBezTo>
                      <a:pt x="109015" y="296313"/>
                      <a:pt x="197127" y="288604"/>
                      <a:pt x="246733" y="229498"/>
                    </a:cubicBezTo>
                    <a:cubicBezTo>
                      <a:pt x="296314" y="170393"/>
                      <a:pt x="288605" y="82280"/>
                      <a:pt x="229500" y="32687"/>
                    </a:cubicBezTo>
                    <a:cubicBezTo>
                      <a:pt x="170406" y="-16907"/>
                      <a:pt x="82281" y="-9198"/>
                      <a:pt x="32688" y="49908"/>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8" name="Freeform 3">
                <a:extLst>
                  <a:ext uri="{FF2B5EF4-FFF2-40B4-BE49-F238E27FC236}">
                    <a16:creationId xmlns:a16="http://schemas.microsoft.com/office/drawing/2014/main" xmlns="" id="{903A8852-9BF9-443A-B6D5-91B4888EE0DE}"/>
                  </a:ext>
                </a:extLst>
              </p:cNvPr>
              <p:cNvSpPr/>
              <p:nvPr/>
            </p:nvSpPr>
            <p:spPr>
              <a:xfrm>
                <a:off x="17155759" y="5274671"/>
                <a:ext cx="279477" cy="279474"/>
              </a:xfrm>
              <a:custGeom>
                <a:avLst/>
                <a:gdLst>
                  <a:gd name="connsiteX0" fmla="*/ 8465 w 279477"/>
                  <a:gd name="connsiteY0" fmla="*/ 91953 h 279474"/>
                  <a:gd name="connsiteX1" fmla="*/ 91955 w 279477"/>
                  <a:gd name="connsiteY1" fmla="*/ 271011 h 279474"/>
                  <a:gd name="connsiteX2" fmla="*/ 271012 w 279477"/>
                  <a:gd name="connsiteY2" fmla="*/ 187508 h 279474"/>
                  <a:gd name="connsiteX3" fmla="*/ 187522 w 279477"/>
                  <a:gd name="connsiteY3" fmla="*/ 8463 h 279474"/>
                  <a:gd name="connsiteX4" fmla="*/ 8465 w 279477"/>
                  <a:gd name="connsiteY4" fmla="*/ 91953 h 27947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77" h="279474">
                    <a:moveTo>
                      <a:pt x="8465" y="91953"/>
                    </a:moveTo>
                    <a:cubicBezTo>
                      <a:pt x="-17926" y="164458"/>
                      <a:pt x="19450" y="244620"/>
                      <a:pt x="91955" y="271011"/>
                    </a:cubicBezTo>
                    <a:cubicBezTo>
                      <a:pt x="164459" y="297401"/>
                      <a:pt x="244634" y="260012"/>
                      <a:pt x="271012" y="187508"/>
                    </a:cubicBezTo>
                    <a:cubicBezTo>
                      <a:pt x="297403" y="115016"/>
                      <a:pt x="260026" y="34841"/>
                      <a:pt x="187522" y="8463"/>
                    </a:cubicBezTo>
                    <a:cubicBezTo>
                      <a:pt x="115018" y="-17927"/>
                      <a:pt x="34843" y="19462"/>
                      <a:pt x="8465" y="91953"/>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99" name="Freeform 3">
                <a:extLst>
                  <a:ext uri="{FF2B5EF4-FFF2-40B4-BE49-F238E27FC236}">
                    <a16:creationId xmlns:a16="http://schemas.microsoft.com/office/drawing/2014/main" xmlns="" id="{BEB1563B-D3EF-4ECB-B27A-71E3C003D6F1}"/>
                  </a:ext>
                </a:extLst>
              </p:cNvPr>
              <p:cNvSpPr/>
              <p:nvPr/>
            </p:nvSpPr>
            <p:spPr>
              <a:xfrm>
                <a:off x="17564100" y="5346700"/>
                <a:ext cx="279400" cy="279400"/>
              </a:xfrm>
              <a:custGeom>
                <a:avLst/>
                <a:gdLst>
                  <a:gd name="connsiteX0" fmla="*/ 0 w 279400"/>
                  <a:gd name="connsiteY0" fmla="*/ 139700 h 279400"/>
                  <a:gd name="connsiteX1" fmla="*/ 139700 w 279400"/>
                  <a:gd name="connsiteY1" fmla="*/ 279400 h 279400"/>
                  <a:gd name="connsiteX2" fmla="*/ 279400 w 279400"/>
                  <a:gd name="connsiteY2" fmla="*/ 139700 h 279400"/>
                  <a:gd name="connsiteX3" fmla="*/ 139700 w 279400"/>
                  <a:gd name="connsiteY3" fmla="*/ 0 h 279400"/>
                  <a:gd name="connsiteX4" fmla="*/ 0 w 279400"/>
                  <a:gd name="connsiteY4" fmla="*/ 139700 h 279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279400">
                    <a:moveTo>
                      <a:pt x="0" y="139700"/>
                    </a:moveTo>
                    <a:cubicBezTo>
                      <a:pt x="0" y="216852"/>
                      <a:pt x="62547" y="279400"/>
                      <a:pt x="139700" y="279400"/>
                    </a:cubicBezTo>
                    <a:cubicBezTo>
                      <a:pt x="216853" y="279400"/>
                      <a:pt x="279400" y="216852"/>
                      <a:pt x="279400" y="139700"/>
                    </a:cubicBezTo>
                    <a:cubicBezTo>
                      <a:pt x="279400" y="62548"/>
                      <a:pt x="216853" y="0"/>
                      <a:pt x="139700" y="0"/>
                    </a:cubicBezTo>
                    <a:cubicBezTo>
                      <a:pt x="62547" y="0"/>
                      <a:pt x="0" y="62548"/>
                      <a:pt x="0" y="13970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00" name="Freeform 3">
                <a:extLst>
                  <a:ext uri="{FF2B5EF4-FFF2-40B4-BE49-F238E27FC236}">
                    <a16:creationId xmlns:a16="http://schemas.microsoft.com/office/drawing/2014/main" xmlns="" id="{151DAB3C-9C23-436E-A56C-99B78211DE01}"/>
                  </a:ext>
                </a:extLst>
              </p:cNvPr>
              <p:cNvSpPr/>
              <p:nvPr/>
            </p:nvSpPr>
            <p:spPr>
              <a:xfrm>
                <a:off x="17972367" y="5274664"/>
                <a:ext cx="279477" cy="279481"/>
              </a:xfrm>
              <a:custGeom>
                <a:avLst/>
                <a:gdLst>
                  <a:gd name="connsiteX0" fmla="*/ 8465 w 279477"/>
                  <a:gd name="connsiteY0" fmla="*/ 187521 h 279481"/>
                  <a:gd name="connsiteX1" fmla="*/ 187522 w 279477"/>
                  <a:gd name="connsiteY1" fmla="*/ 271023 h 279481"/>
                  <a:gd name="connsiteX2" fmla="*/ 271012 w 279477"/>
                  <a:gd name="connsiteY2" fmla="*/ 91966 h 279481"/>
                  <a:gd name="connsiteX3" fmla="*/ 91955 w 279477"/>
                  <a:gd name="connsiteY3" fmla="*/ 8463 h 279481"/>
                  <a:gd name="connsiteX4" fmla="*/ 8465 w 279477"/>
                  <a:gd name="connsiteY4" fmla="*/ 187521 h 27948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77" h="279481">
                    <a:moveTo>
                      <a:pt x="8465" y="187521"/>
                    </a:moveTo>
                    <a:cubicBezTo>
                      <a:pt x="34843" y="260025"/>
                      <a:pt x="115018" y="297401"/>
                      <a:pt x="187522" y="271023"/>
                    </a:cubicBezTo>
                    <a:cubicBezTo>
                      <a:pt x="260026" y="244632"/>
                      <a:pt x="297403" y="164470"/>
                      <a:pt x="271012" y="91966"/>
                    </a:cubicBezTo>
                    <a:cubicBezTo>
                      <a:pt x="244634" y="19461"/>
                      <a:pt x="164459" y="-17927"/>
                      <a:pt x="91955" y="8463"/>
                    </a:cubicBezTo>
                    <a:cubicBezTo>
                      <a:pt x="19450" y="34854"/>
                      <a:pt x="-17926" y="115029"/>
                      <a:pt x="8465" y="18752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01" name="Freeform 3">
                <a:extLst>
                  <a:ext uri="{FF2B5EF4-FFF2-40B4-BE49-F238E27FC236}">
                    <a16:creationId xmlns:a16="http://schemas.microsoft.com/office/drawing/2014/main" xmlns="" id="{20A95D4E-31D2-43F2-A6AE-C1FB56CC1E83}"/>
                  </a:ext>
                </a:extLst>
              </p:cNvPr>
              <p:cNvSpPr/>
              <p:nvPr/>
            </p:nvSpPr>
            <p:spPr>
              <a:xfrm>
                <a:off x="18331456" y="5067400"/>
                <a:ext cx="279410" cy="279406"/>
              </a:xfrm>
              <a:custGeom>
                <a:avLst/>
                <a:gdLst>
                  <a:gd name="connsiteX0" fmla="*/ 32681 w 279410"/>
                  <a:gd name="connsiteY0" fmla="*/ 229498 h 279406"/>
                  <a:gd name="connsiteX1" fmla="*/ 229506 w 279410"/>
                  <a:gd name="connsiteY1" fmla="*/ 246720 h 279406"/>
                  <a:gd name="connsiteX2" fmla="*/ 246727 w 279410"/>
                  <a:gd name="connsiteY2" fmla="*/ 49908 h 279406"/>
                  <a:gd name="connsiteX3" fmla="*/ 49903 w 279410"/>
                  <a:gd name="connsiteY3" fmla="*/ 32687 h 279406"/>
                  <a:gd name="connsiteX4" fmla="*/ 32681 w 279410"/>
                  <a:gd name="connsiteY4" fmla="*/ 229498 h 2794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10" h="279406">
                    <a:moveTo>
                      <a:pt x="32681" y="229498"/>
                    </a:moveTo>
                    <a:cubicBezTo>
                      <a:pt x="82275" y="288604"/>
                      <a:pt x="170400" y="296313"/>
                      <a:pt x="229506" y="246720"/>
                    </a:cubicBezTo>
                    <a:cubicBezTo>
                      <a:pt x="288599" y="197126"/>
                      <a:pt x="296321" y="109014"/>
                      <a:pt x="246727" y="49908"/>
                    </a:cubicBezTo>
                    <a:cubicBezTo>
                      <a:pt x="197121" y="-9198"/>
                      <a:pt x="109008" y="-16907"/>
                      <a:pt x="49903" y="32687"/>
                    </a:cubicBezTo>
                    <a:cubicBezTo>
                      <a:pt x="-9203" y="82280"/>
                      <a:pt x="-16899" y="170393"/>
                      <a:pt x="32681" y="229498"/>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02" name="Freeform 3">
                <a:extLst>
                  <a:ext uri="{FF2B5EF4-FFF2-40B4-BE49-F238E27FC236}">
                    <a16:creationId xmlns:a16="http://schemas.microsoft.com/office/drawing/2014/main" xmlns="" id="{6B8FC123-473B-4B4C-A362-02D2BF510D5A}"/>
                  </a:ext>
                </a:extLst>
              </p:cNvPr>
              <p:cNvSpPr/>
              <p:nvPr/>
            </p:nvSpPr>
            <p:spPr>
              <a:xfrm>
                <a:off x="18597943" y="4749776"/>
                <a:ext cx="279442" cy="279452"/>
              </a:xfrm>
              <a:custGeom>
                <a:avLst/>
                <a:gdLst>
                  <a:gd name="connsiteX0" fmla="*/ 69867 w 279442"/>
                  <a:gd name="connsiteY0" fmla="*/ 260709 h 279452"/>
                  <a:gd name="connsiteX1" fmla="*/ 260697 w 279442"/>
                  <a:gd name="connsiteY1" fmla="*/ 209579 h 279452"/>
                  <a:gd name="connsiteX2" fmla="*/ 209567 w 279442"/>
                  <a:gd name="connsiteY2" fmla="*/ 18736 h 279452"/>
                  <a:gd name="connsiteX3" fmla="*/ 18737 w 279442"/>
                  <a:gd name="connsiteY3" fmla="*/ 69879 h 279452"/>
                  <a:gd name="connsiteX4" fmla="*/ 69867 w 279442"/>
                  <a:gd name="connsiteY4" fmla="*/ 260709 h 279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2" h="279452">
                    <a:moveTo>
                      <a:pt x="69867" y="260709"/>
                    </a:moveTo>
                    <a:cubicBezTo>
                      <a:pt x="136694" y="299292"/>
                      <a:pt x="222127" y="276394"/>
                      <a:pt x="260697" y="209579"/>
                    </a:cubicBezTo>
                    <a:cubicBezTo>
                      <a:pt x="299280" y="142752"/>
                      <a:pt x="276394" y="57319"/>
                      <a:pt x="209567" y="18736"/>
                    </a:cubicBezTo>
                    <a:cubicBezTo>
                      <a:pt x="142752" y="-19834"/>
                      <a:pt x="57319" y="3052"/>
                      <a:pt x="18737" y="69879"/>
                    </a:cubicBezTo>
                    <a:cubicBezTo>
                      <a:pt x="-19833" y="136694"/>
                      <a:pt x="3052" y="222127"/>
                      <a:pt x="69867" y="260709"/>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03" name="Freeform 3">
                <a:extLst>
                  <a:ext uri="{FF2B5EF4-FFF2-40B4-BE49-F238E27FC236}">
                    <a16:creationId xmlns:a16="http://schemas.microsoft.com/office/drawing/2014/main" xmlns="" id="{B99C5059-2DC8-45A9-9699-CA9A61033C8F}"/>
                  </a:ext>
                </a:extLst>
              </p:cNvPr>
              <p:cNvSpPr/>
              <p:nvPr/>
            </p:nvSpPr>
            <p:spPr>
              <a:xfrm>
                <a:off x="18597943" y="3555976"/>
                <a:ext cx="279442" cy="279452"/>
              </a:xfrm>
              <a:custGeom>
                <a:avLst/>
                <a:gdLst>
                  <a:gd name="connsiteX0" fmla="*/ 209567 w 279442"/>
                  <a:gd name="connsiteY0" fmla="*/ 260709 h 279452"/>
                  <a:gd name="connsiteX1" fmla="*/ 260697 w 279442"/>
                  <a:gd name="connsiteY1" fmla="*/ 69879 h 279452"/>
                  <a:gd name="connsiteX2" fmla="*/ 69867 w 279442"/>
                  <a:gd name="connsiteY2" fmla="*/ 18736 h 279452"/>
                  <a:gd name="connsiteX3" fmla="*/ 18737 w 279442"/>
                  <a:gd name="connsiteY3" fmla="*/ 209579 h 279452"/>
                  <a:gd name="connsiteX4" fmla="*/ 209567 w 279442"/>
                  <a:gd name="connsiteY4" fmla="*/ 260709 h 2794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42" h="279452">
                    <a:moveTo>
                      <a:pt x="209567" y="260709"/>
                    </a:moveTo>
                    <a:cubicBezTo>
                      <a:pt x="276394" y="222127"/>
                      <a:pt x="299280" y="136694"/>
                      <a:pt x="260697" y="69879"/>
                    </a:cubicBezTo>
                    <a:cubicBezTo>
                      <a:pt x="222127" y="3052"/>
                      <a:pt x="136694" y="-19834"/>
                      <a:pt x="69867" y="18736"/>
                    </a:cubicBezTo>
                    <a:cubicBezTo>
                      <a:pt x="3052" y="57319"/>
                      <a:pt x="-19833" y="142752"/>
                      <a:pt x="18737" y="209579"/>
                    </a:cubicBezTo>
                    <a:cubicBezTo>
                      <a:pt x="57319" y="276394"/>
                      <a:pt x="142752" y="299292"/>
                      <a:pt x="209567" y="260709"/>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04" name="Freeform 3">
                <a:extLst>
                  <a:ext uri="{FF2B5EF4-FFF2-40B4-BE49-F238E27FC236}">
                    <a16:creationId xmlns:a16="http://schemas.microsoft.com/office/drawing/2014/main" xmlns="" id="{E9014964-2659-4676-882B-4B801D067413}"/>
                  </a:ext>
                </a:extLst>
              </p:cNvPr>
              <p:cNvSpPr/>
              <p:nvPr/>
            </p:nvSpPr>
            <p:spPr>
              <a:xfrm>
                <a:off x="18331455" y="3238395"/>
                <a:ext cx="279410" cy="279406"/>
              </a:xfrm>
              <a:custGeom>
                <a:avLst/>
                <a:gdLst>
                  <a:gd name="connsiteX0" fmla="*/ 246722 w 279410"/>
                  <a:gd name="connsiteY0" fmla="*/ 229498 h 279406"/>
                  <a:gd name="connsiteX1" fmla="*/ 229513 w 279410"/>
                  <a:gd name="connsiteY1" fmla="*/ 32687 h 279406"/>
                  <a:gd name="connsiteX2" fmla="*/ 32676 w 279410"/>
                  <a:gd name="connsiteY2" fmla="*/ 49908 h 279406"/>
                  <a:gd name="connsiteX3" fmla="*/ 49910 w 279410"/>
                  <a:gd name="connsiteY3" fmla="*/ 246720 h 279406"/>
                  <a:gd name="connsiteX4" fmla="*/ 246722 w 279410"/>
                  <a:gd name="connsiteY4" fmla="*/ 229498 h 2794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10" h="279406">
                    <a:moveTo>
                      <a:pt x="246722" y="229498"/>
                    </a:moveTo>
                    <a:cubicBezTo>
                      <a:pt x="296315" y="170393"/>
                      <a:pt x="288606" y="82280"/>
                      <a:pt x="229513" y="32687"/>
                    </a:cubicBezTo>
                    <a:cubicBezTo>
                      <a:pt x="170395" y="-16907"/>
                      <a:pt x="82282" y="-9198"/>
                      <a:pt x="32676" y="49908"/>
                    </a:cubicBezTo>
                    <a:cubicBezTo>
                      <a:pt x="-16905" y="109014"/>
                      <a:pt x="-9196" y="197126"/>
                      <a:pt x="49910" y="246720"/>
                    </a:cubicBezTo>
                    <a:cubicBezTo>
                      <a:pt x="109003" y="296313"/>
                      <a:pt x="197128" y="288604"/>
                      <a:pt x="246722" y="229498"/>
                    </a:cubicBezTo>
                  </a:path>
                </a:pathLst>
              </a:custGeom>
              <a:solidFill>
                <a:srgbClr val="F991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05" name="Freeform 3">
                <a:extLst>
                  <a:ext uri="{FF2B5EF4-FFF2-40B4-BE49-F238E27FC236}">
                    <a16:creationId xmlns:a16="http://schemas.microsoft.com/office/drawing/2014/main" xmlns="" id="{504337EB-8A7C-4135-B9D5-1ED793C97A89}"/>
                  </a:ext>
                </a:extLst>
              </p:cNvPr>
              <p:cNvSpPr/>
              <p:nvPr/>
            </p:nvSpPr>
            <p:spPr>
              <a:xfrm>
                <a:off x="17972364" y="3031056"/>
                <a:ext cx="279477" cy="279474"/>
              </a:xfrm>
              <a:custGeom>
                <a:avLst/>
                <a:gdLst>
                  <a:gd name="connsiteX0" fmla="*/ 271012 w 279477"/>
                  <a:gd name="connsiteY0" fmla="*/ 187521 h 279474"/>
                  <a:gd name="connsiteX1" fmla="*/ 187522 w 279477"/>
                  <a:gd name="connsiteY1" fmla="*/ 8463 h 279474"/>
                  <a:gd name="connsiteX2" fmla="*/ 8465 w 279477"/>
                  <a:gd name="connsiteY2" fmla="*/ 91966 h 279474"/>
                  <a:gd name="connsiteX3" fmla="*/ 91955 w 279477"/>
                  <a:gd name="connsiteY3" fmla="*/ 271010 h 279474"/>
                  <a:gd name="connsiteX4" fmla="*/ 271012 w 279477"/>
                  <a:gd name="connsiteY4" fmla="*/ 187521 h 27947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77" h="279474">
                    <a:moveTo>
                      <a:pt x="271012" y="187521"/>
                    </a:moveTo>
                    <a:cubicBezTo>
                      <a:pt x="297403" y="115016"/>
                      <a:pt x="260026" y="34854"/>
                      <a:pt x="187522" y="8463"/>
                    </a:cubicBezTo>
                    <a:cubicBezTo>
                      <a:pt x="115018" y="-17927"/>
                      <a:pt x="34843" y="19461"/>
                      <a:pt x="8465" y="91966"/>
                    </a:cubicBezTo>
                    <a:cubicBezTo>
                      <a:pt x="-17926" y="164457"/>
                      <a:pt x="19450" y="244632"/>
                      <a:pt x="91955" y="271010"/>
                    </a:cubicBezTo>
                    <a:cubicBezTo>
                      <a:pt x="164459" y="297401"/>
                      <a:pt x="244634" y="260012"/>
                      <a:pt x="271012" y="18752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grpSp>
        <p:sp>
          <p:nvSpPr>
            <p:cNvPr id="85" name="TextBox 84">
              <a:extLst>
                <a:ext uri="{FF2B5EF4-FFF2-40B4-BE49-F238E27FC236}">
                  <a16:creationId xmlns:a16="http://schemas.microsoft.com/office/drawing/2014/main" xmlns="" id="{FAC08ECB-19B5-40AD-9C7C-BFBD2B4B75B3}"/>
                </a:ext>
              </a:extLst>
            </p:cNvPr>
            <p:cNvSpPr txBox="1"/>
            <p:nvPr/>
          </p:nvSpPr>
          <p:spPr>
            <a:xfrm>
              <a:off x="9622777" y="2180565"/>
              <a:ext cx="1881870" cy="387798"/>
            </a:xfrm>
            <a:prstGeom prst="rect">
              <a:avLst/>
            </a:prstGeom>
            <a:noFill/>
          </p:spPr>
          <p:txBody>
            <a:bodyPr wrap="square" lIns="0" tIns="0" rIns="0" bIns="0" rtlCol="0">
              <a:spAutoFit/>
            </a:bodyPr>
            <a:lstStyle/>
            <a:p>
              <a:pPr marL="0" marR="0" lvl="0" indent="0" algn="ctr" defTabSz="1088776" rtl="0" eaLnBrk="1" fontAlgn="base" latinLnBrk="0" hangingPunct="1">
                <a:lnSpc>
                  <a:spcPct val="90000"/>
                </a:lnSpc>
                <a:spcBef>
                  <a:spcPts val="0"/>
                </a:spcBef>
                <a:spcAft>
                  <a:spcPct val="0"/>
                </a:spcAft>
                <a:buClr>
                  <a:srgbClr val="F0AB00"/>
                </a:buClr>
                <a:buSzPct val="80000"/>
                <a:buFontTx/>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TAP Accounts</a:t>
              </a:r>
            </a:p>
            <a:p>
              <a:pPr marL="0" marR="0" lvl="0" indent="0" algn="ctr" defTabSz="1088776" rtl="0" eaLnBrk="1" fontAlgn="base" latinLnBrk="0" hangingPunct="1">
                <a:lnSpc>
                  <a:spcPct val="90000"/>
                </a:lnSpc>
                <a:spcBef>
                  <a:spcPts val="0"/>
                </a:spcBef>
                <a:spcAft>
                  <a:spcPct val="0"/>
                </a:spcAft>
                <a:buClr>
                  <a:srgbClr val="F0AB00"/>
                </a:buClr>
                <a:buSzPct val="80000"/>
                <a:buFontTx/>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Nominated by Region</a:t>
              </a:r>
            </a:p>
          </p:txBody>
        </p:sp>
      </p:grpSp>
      <p:grpSp>
        <p:nvGrpSpPr>
          <p:cNvPr id="106" name="Group 105">
            <a:extLst>
              <a:ext uri="{FF2B5EF4-FFF2-40B4-BE49-F238E27FC236}">
                <a16:creationId xmlns:a16="http://schemas.microsoft.com/office/drawing/2014/main" xmlns="" id="{B0AC34D6-20B3-42C3-B6E7-0CDBC4A28DB3}"/>
              </a:ext>
            </a:extLst>
          </p:cNvPr>
          <p:cNvGrpSpPr/>
          <p:nvPr/>
        </p:nvGrpSpPr>
        <p:grpSpPr>
          <a:xfrm>
            <a:off x="6305989" y="5016319"/>
            <a:ext cx="826697" cy="834825"/>
            <a:chOff x="8164232" y="7531096"/>
            <a:chExt cx="1434732" cy="1448837"/>
          </a:xfrm>
        </p:grpSpPr>
        <p:sp>
          <p:nvSpPr>
            <p:cNvPr id="107" name="Freeform 3">
              <a:extLst>
                <a:ext uri="{FF2B5EF4-FFF2-40B4-BE49-F238E27FC236}">
                  <a16:creationId xmlns:a16="http://schemas.microsoft.com/office/drawing/2014/main" xmlns="" id="{730C8F75-9B55-4221-98D0-7B69BCB0AD83}"/>
                </a:ext>
              </a:extLst>
            </p:cNvPr>
            <p:cNvSpPr/>
            <p:nvPr/>
          </p:nvSpPr>
          <p:spPr>
            <a:xfrm>
              <a:off x="8990556" y="858524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08" name="Freeform 3">
              <a:extLst>
                <a:ext uri="{FF2B5EF4-FFF2-40B4-BE49-F238E27FC236}">
                  <a16:creationId xmlns:a16="http://schemas.microsoft.com/office/drawing/2014/main" xmlns="" id="{85AA0335-DA68-4943-91D1-F1302AA235AF}"/>
                </a:ext>
              </a:extLst>
            </p:cNvPr>
            <p:cNvSpPr/>
            <p:nvPr/>
          </p:nvSpPr>
          <p:spPr>
            <a:xfrm>
              <a:off x="9136579" y="847841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09" name="Freeform 3">
              <a:extLst>
                <a:ext uri="{FF2B5EF4-FFF2-40B4-BE49-F238E27FC236}">
                  <a16:creationId xmlns:a16="http://schemas.microsoft.com/office/drawing/2014/main" xmlns="" id="{4AE3B842-2B10-4B2C-9EFD-525869749BA9}"/>
                </a:ext>
              </a:extLst>
            </p:cNvPr>
            <p:cNvSpPr/>
            <p:nvPr/>
          </p:nvSpPr>
          <p:spPr>
            <a:xfrm>
              <a:off x="9228197" y="832149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0" name="Freeform 3">
              <a:extLst>
                <a:ext uri="{FF2B5EF4-FFF2-40B4-BE49-F238E27FC236}">
                  <a16:creationId xmlns:a16="http://schemas.microsoft.com/office/drawing/2014/main" xmlns="" id="{81DEB7E5-430E-4D65-9444-4D7F1B97F201}"/>
                </a:ext>
              </a:extLst>
            </p:cNvPr>
            <p:cNvSpPr/>
            <p:nvPr/>
          </p:nvSpPr>
          <p:spPr>
            <a:xfrm>
              <a:off x="9248197" y="8133048"/>
              <a:ext cx="148311" cy="148323"/>
            </a:xfrm>
            <a:custGeom>
              <a:avLst/>
              <a:gdLst>
                <a:gd name="connsiteX0" fmla="*/ 74155 w 148311"/>
                <a:gd name="connsiteY0" fmla="*/ 0 h 148323"/>
                <a:gd name="connsiteX1" fmla="*/ 0 w 148311"/>
                <a:gd name="connsiteY1" fmla="*/ 74155 h 148323"/>
                <a:gd name="connsiteX2" fmla="*/ 74155 w 148311"/>
                <a:gd name="connsiteY2" fmla="*/ 148323 h 148323"/>
                <a:gd name="connsiteX3" fmla="*/ 148311 w 148311"/>
                <a:gd name="connsiteY3" fmla="*/ 74155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61"/>
                    <a:pt x="0" y="74155"/>
                  </a:cubicBezTo>
                  <a:cubicBezTo>
                    <a:pt x="0" y="115049"/>
                    <a:pt x="33261" y="148323"/>
                    <a:pt x="74155" y="148323"/>
                  </a:cubicBezTo>
                  <a:cubicBezTo>
                    <a:pt x="115049" y="148323"/>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1" name="Freeform 3">
              <a:extLst>
                <a:ext uri="{FF2B5EF4-FFF2-40B4-BE49-F238E27FC236}">
                  <a16:creationId xmlns:a16="http://schemas.microsoft.com/office/drawing/2014/main" xmlns="" id="{560556CB-BC8D-4924-82A3-48EC30F90E71}"/>
                </a:ext>
              </a:extLst>
            </p:cNvPr>
            <p:cNvSpPr/>
            <p:nvPr/>
          </p:nvSpPr>
          <p:spPr>
            <a:xfrm>
              <a:off x="9190271" y="7957589"/>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2" name="Freeform 3">
              <a:extLst>
                <a:ext uri="{FF2B5EF4-FFF2-40B4-BE49-F238E27FC236}">
                  <a16:creationId xmlns:a16="http://schemas.microsoft.com/office/drawing/2014/main" xmlns="" id="{44B0107B-EBE6-43E1-B89D-9BEB4C2C48D0}"/>
                </a:ext>
              </a:extLst>
            </p:cNvPr>
            <p:cNvSpPr/>
            <p:nvPr/>
          </p:nvSpPr>
          <p:spPr>
            <a:xfrm>
              <a:off x="9069285"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3" name="Freeform 3">
              <a:extLst>
                <a:ext uri="{FF2B5EF4-FFF2-40B4-BE49-F238E27FC236}">
                  <a16:creationId xmlns:a16="http://schemas.microsoft.com/office/drawing/2014/main" xmlns="" id="{E6690BB8-11E3-4773-B185-D85189D004DE}"/>
                </a:ext>
              </a:extLst>
            </p:cNvPr>
            <p:cNvSpPr/>
            <p:nvPr/>
          </p:nvSpPr>
          <p:spPr>
            <a:xfrm>
              <a:off x="8902551" y="7748226"/>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74" y="148311"/>
                    <a:pt x="74155" y="148311"/>
                  </a:cubicBezTo>
                  <a:cubicBezTo>
                    <a:pt x="115049" y="148311"/>
                    <a:pt x="148311" y="115049"/>
                    <a:pt x="148311" y="74155"/>
                  </a:cubicBezTo>
                  <a:cubicBezTo>
                    <a:pt x="148311" y="33261"/>
                    <a:pt x="115049" y="0"/>
                    <a:pt x="74155" y="0"/>
                  </a:cubicBezTo>
                  <a:cubicBezTo>
                    <a:pt x="33274" y="0"/>
                    <a:pt x="0" y="33261"/>
                    <a:pt x="0"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4" name="Freeform 3">
              <a:extLst>
                <a:ext uri="{FF2B5EF4-FFF2-40B4-BE49-F238E27FC236}">
                  <a16:creationId xmlns:a16="http://schemas.microsoft.com/office/drawing/2014/main" xmlns="" id="{8CBC0C80-8065-4854-84EE-AA40138E45B9}"/>
                </a:ext>
              </a:extLst>
            </p:cNvPr>
            <p:cNvSpPr/>
            <p:nvPr/>
          </p:nvSpPr>
          <p:spPr>
            <a:xfrm>
              <a:off x="8712331" y="7748226"/>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61" y="148311"/>
                    <a:pt x="74155" y="148311"/>
                  </a:cubicBezTo>
                  <a:cubicBezTo>
                    <a:pt x="115049" y="148311"/>
                    <a:pt x="148311" y="115049"/>
                    <a:pt x="148311" y="74155"/>
                  </a:cubicBezTo>
                  <a:cubicBezTo>
                    <a:pt x="148311" y="33261"/>
                    <a:pt x="115049" y="0"/>
                    <a:pt x="74155" y="0"/>
                  </a:cubicBezTo>
                  <a:cubicBezTo>
                    <a:pt x="33261" y="0"/>
                    <a:pt x="0" y="33261"/>
                    <a:pt x="0"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5" name="Freeform 3">
              <a:extLst>
                <a:ext uri="{FF2B5EF4-FFF2-40B4-BE49-F238E27FC236}">
                  <a16:creationId xmlns:a16="http://schemas.microsoft.com/office/drawing/2014/main" xmlns="" id="{55A3E23E-6C82-4E76-B06D-4CE711ABC85B}"/>
                </a:ext>
              </a:extLst>
            </p:cNvPr>
            <p:cNvSpPr/>
            <p:nvPr/>
          </p:nvSpPr>
          <p:spPr>
            <a:xfrm>
              <a:off x="8545603"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6" name="Freeform 3">
              <a:extLst>
                <a:ext uri="{FF2B5EF4-FFF2-40B4-BE49-F238E27FC236}">
                  <a16:creationId xmlns:a16="http://schemas.microsoft.com/office/drawing/2014/main" xmlns="" id="{99FAB77F-B23A-47A2-9430-7FD2E09D101A}"/>
                </a:ext>
              </a:extLst>
            </p:cNvPr>
            <p:cNvSpPr/>
            <p:nvPr/>
          </p:nvSpPr>
          <p:spPr>
            <a:xfrm>
              <a:off x="8424617" y="7957590"/>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7" name="Freeform 3">
              <a:extLst>
                <a:ext uri="{FF2B5EF4-FFF2-40B4-BE49-F238E27FC236}">
                  <a16:creationId xmlns:a16="http://schemas.microsoft.com/office/drawing/2014/main" xmlns="" id="{B7591B18-F6A5-4FEA-BB2C-5CD6B0E5F39C}"/>
                </a:ext>
              </a:extLst>
            </p:cNvPr>
            <p:cNvSpPr/>
            <p:nvPr/>
          </p:nvSpPr>
          <p:spPr>
            <a:xfrm>
              <a:off x="8366686" y="8133046"/>
              <a:ext cx="148311" cy="148323"/>
            </a:xfrm>
            <a:custGeom>
              <a:avLst/>
              <a:gdLst>
                <a:gd name="connsiteX0" fmla="*/ 148311 w 148311"/>
                <a:gd name="connsiteY0" fmla="*/ 74155 h 148323"/>
                <a:gd name="connsiteX1" fmla="*/ 74155 w 148311"/>
                <a:gd name="connsiteY1" fmla="*/ 0 h 148323"/>
                <a:gd name="connsiteX2" fmla="*/ 0 w 148311"/>
                <a:gd name="connsiteY2" fmla="*/ 74155 h 148323"/>
                <a:gd name="connsiteX3" fmla="*/ 74155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49" y="0"/>
                    <a:pt x="74155" y="0"/>
                  </a:cubicBezTo>
                  <a:cubicBezTo>
                    <a:pt x="33261" y="0"/>
                    <a:pt x="0" y="33261"/>
                    <a:pt x="0" y="74155"/>
                  </a:cubicBezTo>
                  <a:cubicBezTo>
                    <a:pt x="0" y="115049"/>
                    <a:pt x="33261" y="148323"/>
                    <a:pt x="74155" y="148323"/>
                  </a:cubicBezTo>
                  <a:cubicBezTo>
                    <a:pt x="115049" y="148323"/>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8" name="Freeform 3">
              <a:extLst>
                <a:ext uri="{FF2B5EF4-FFF2-40B4-BE49-F238E27FC236}">
                  <a16:creationId xmlns:a16="http://schemas.microsoft.com/office/drawing/2014/main" xmlns="" id="{3AE95289-1E52-4523-8E44-410959676224}"/>
                </a:ext>
              </a:extLst>
            </p:cNvPr>
            <p:cNvSpPr/>
            <p:nvPr/>
          </p:nvSpPr>
          <p:spPr>
            <a:xfrm>
              <a:off x="8386686" y="832148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19" name="Freeform 3">
              <a:extLst>
                <a:ext uri="{FF2B5EF4-FFF2-40B4-BE49-F238E27FC236}">
                  <a16:creationId xmlns:a16="http://schemas.microsoft.com/office/drawing/2014/main" xmlns="" id="{18D095D7-9EBF-4A1D-A62F-DDE23830782F}"/>
                </a:ext>
              </a:extLst>
            </p:cNvPr>
            <p:cNvSpPr/>
            <p:nvPr/>
          </p:nvSpPr>
          <p:spPr>
            <a:xfrm>
              <a:off x="8478309" y="8478416"/>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0" name="Freeform 3">
              <a:extLst>
                <a:ext uri="{FF2B5EF4-FFF2-40B4-BE49-F238E27FC236}">
                  <a16:creationId xmlns:a16="http://schemas.microsoft.com/office/drawing/2014/main" xmlns="" id="{2A28BB20-425C-4322-B765-3586A511B552}"/>
                </a:ext>
              </a:extLst>
            </p:cNvPr>
            <p:cNvSpPr/>
            <p:nvPr/>
          </p:nvSpPr>
          <p:spPr>
            <a:xfrm>
              <a:off x="8624327" y="858525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1" name="Freeform 3">
              <a:extLst>
                <a:ext uri="{FF2B5EF4-FFF2-40B4-BE49-F238E27FC236}">
                  <a16:creationId xmlns:a16="http://schemas.microsoft.com/office/drawing/2014/main" xmlns="" id="{B71D4ADC-33FA-42B0-894C-68B0A4BDEB66}"/>
                </a:ext>
              </a:extLst>
            </p:cNvPr>
            <p:cNvSpPr/>
            <p:nvPr/>
          </p:nvSpPr>
          <p:spPr>
            <a:xfrm>
              <a:off x="8807442" y="8624714"/>
              <a:ext cx="148311" cy="148323"/>
            </a:xfrm>
            <a:custGeom>
              <a:avLst/>
              <a:gdLst>
                <a:gd name="connsiteX0" fmla="*/ 74155 w 148311"/>
                <a:gd name="connsiteY0" fmla="*/ 0 h 148323"/>
                <a:gd name="connsiteX1" fmla="*/ 0 w 148311"/>
                <a:gd name="connsiteY1" fmla="*/ 74155 h 148323"/>
                <a:gd name="connsiteX2" fmla="*/ 74155 w 148311"/>
                <a:gd name="connsiteY2" fmla="*/ 148323 h 148323"/>
                <a:gd name="connsiteX3" fmla="*/ 148311 w 148311"/>
                <a:gd name="connsiteY3" fmla="*/ 74155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61"/>
                    <a:pt x="0" y="74155"/>
                  </a:cubicBezTo>
                  <a:cubicBezTo>
                    <a:pt x="0" y="115049"/>
                    <a:pt x="33261" y="148323"/>
                    <a:pt x="74155" y="148323"/>
                  </a:cubicBezTo>
                  <a:cubicBezTo>
                    <a:pt x="115049" y="148323"/>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2" name="Freeform 3">
              <a:extLst>
                <a:ext uri="{FF2B5EF4-FFF2-40B4-BE49-F238E27FC236}">
                  <a16:creationId xmlns:a16="http://schemas.microsoft.com/office/drawing/2014/main" xmlns="" id="{5F9BE247-217B-45F7-A9EC-5105697FE32E}"/>
                </a:ext>
              </a:extLst>
            </p:cNvPr>
            <p:cNvSpPr/>
            <p:nvPr/>
          </p:nvSpPr>
          <p:spPr>
            <a:xfrm>
              <a:off x="8995245"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3" name="Freeform 3">
              <a:extLst>
                <a:ext uri="{FF2B5EF4-FFF2-40B4-BE49-F238E27FC236}">
                  <a16:creationId xmlns:a16="http://schemas.microsoft.com/office/drawing/2014/main" xmlns="" id="{77F68BDB-8E36-4503-A71F-C6F949816B7D}"/>
                </a:ext>
              </a:extLst>
            </p:cNvPr>
            <p:cNvSpPr/>
            <p:nvPr/>
          </p:nvSpPr>
          <p:spPr>
            <a:xfrm>
              <a:off x="9161517" y="872686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4" name="Freeform 3">
              <a:extLst>
                <a:ext uri="{FF2B5EF4-FFF2-40B4-BE49-F238E27FC236}">
                  <a16:creationId xmlns:a16="http://schemas.microsoft.com/office/drawing/2014/main" xmlns="" id="{EA099025-57CA-4806-839E-99BB48928079}"/>
                </a:ext>
              </a:extLst>
            </p:cNvPr>
            <p:cNvSpPr/>
            <p:nvPr/>
          </p:nvSpPr>
          <p:spPr>
            <a:xfrm>
              <a:off x="9298203" y="8607971"/>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5" name="Freeform 3">
              <a:extLst>
                <a:ext uri="{FF2B5EF4-FFF2-40B4-BE49-F238E27FC236}">
                  <a16:creationId xmlns:a16="http://schemas.microsoft.com/office/drawing/2014/main" xmlns="" id="{E85FAAFF-C7D2-41DC-AA88-0EC4DDE33626}"/>
                </a:ext>
              </a:extLst>
            </p:cNvPr>
            <p:cNvSpPr/>
            <p:nvPr/>
          </p:nvSpPr>
          <p:spPr>
            <a:xfrm>
              <a:off x="9397266" y="8455496"/>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6" name="Freeform 3">
              <a:extLst>
                <a:ext uri="{FF2B5EF4-FFF2-40B4-BE49-F238E27FC236}">
                  <a16:creationId xmlns:a16="http://schemas.microsoft.com/office/drawing/2014/main" xmlns="" id="{05AD4691-1898-4CC5-AAE6-A3FA728ADA07}"/>
                </a:ext>
              </a:extLst>
            </p:cNvPr>
            <p:cNvSpPr/>
            <p:nvPr/>
          </p:nvSpPr>
          <p:spPr>
            <a:xfrm>
              <a:off x="9450653" y="8277449"/>
              <a:ext cx="148311" cy="148323"/>
            </a:xfrm>
            <a:custGeom>
              <a:avLst/>
              <a:gdLst>
                <a:gd name="connsiteX0" fmla="*/ 74155 w 148311"/>
                <a:gd name="connsiteY0" fmla="*/ 0 h 148323"/>
                <a:gd name="connsiteX1" fmla="*/ 0 w 148311"/>
                <a:gd name="connsiteY1" fmla="*/ 74155 h 148323"/>
                <a:gd name="connsiteX2" fmla="*/ 74155 w 148311"/>
                <a:gd name="connsiteY2" fmla="*/ 148323 h 148323"/>
                <a:gd name="connsiteX3" fmla="*/ 148311 w 148311"/>
                <a:gd name="connsiteY3" fmla="*/ 74155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61"/>
                    <a:pt x="0" y="74155"/>
                  </a:cubicBezTo>
                  <a:cubicBezTo>
                    <a:pt x="0" y="115049"/>
                    <a:pt x="33261" y="148323"/>
                    <a:pt x="74155" y="148323"/>
                  </a:cubicBezTo>
                  <a:cubicBezTo>
                    <a:pt x="115049" y="148323"/>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7" name="Freeform 3">
              <a:extLst>
                <a:ext uri="{FF2B5EF4-FFF2-40B4-BE49-F238E27FC236}">
                  <a16:creationId xmlns:a16="http://schemas.microsoft.com/office/drawing/2014/main" xmlns="" id="{3009F7BE-E7A1-44EC-BC1E-22FB7F4F9BEE}"/>
                </a:ext>
              </a:extLst>
            </p:cNvPr>
            <p:cNvSpPr/>
            <p:nvPr/>
          </p:nvSpPr>
          <p:spPr>
            <a:xfrm>
              <a:off x="9450648" y="8085272"/>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74" y="148311"/>
                    <a:pt x="74155" y="148311"/>
                  </a:cubicBezTo>
                  <a:cubicBezTo>
                    <a:pt x="115049" y="148311"/>
                    <a:pt x="148311" y="115049"/>
                    <a:pt x="148311" y="74155"/>
                  </a:cubicBezTo>
                  <a:cubicBezTo>
                    <a:pt x="148311" y="33261"/>
                    <a:pt x="115049" y="0"/>
                    <a:pt x="74155"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8" name="Freeform 3">
              <a:extLst>
                <a:ext uri="{FF2B5EF4-FFF2-40B4-BE49-F238E27FC236}">
                  <a16:creationId xmlns:a16="http://schemas.microsoft.com/office/drawing/2014/main" xmlns="" id="{686FEF02-A3FA-478E-A968-CA4FE19B6CC3}"/>
                </a:ext>
              </a:extLst>
            </p:cNvPr>
            <p:cNvSpPr/>
            <p:nvPr/>
          </p:nvSpPr>
          <p:spPr>
            <a:xfrm>
              <a:off x="9397262" y="7907224"/>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74" y="148311"/>
                    <a:pt x="74155" y="148311"/>
                  </a:cubicBezTo>
                  <a:cubicBezTo>
                    <a:pt x="115049" y="148311"/>
                    <a:pt x="148311" y="115049"/>
                    <a:pt x="148311" y="74155"/>
                  </a:cubicBezTo>
                  <a:cubicBezTo>
                    <a:pt x="148311" y="33261"/>
                    <a:pt x="115049" y="0"/>
                    <a:pt x="74155"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29" name="Freeform 3">
              <a:extLst>
                <a:ext uri="{FF2B5EF4-FFF2-40B4-BE49-F238E27FC236}">
                  <a16:creationId xmlns:a16="http://schemas.microsoft.com/office/drawing/2014/main" xmlns="" id="{B0C4CD93-8712-404A-8253-8424313E19D2}"/>
                </a:ext>
              </a:extLst>
            </p:cNvPr>
            <p:cNvSpPr/>
            <p:nvPr/>
          </p:nvSpPr>
          <p:spPr>
            <a:xfrm>
              <a:off x="9298203" y="7754736"/>
              <a:ext cx="148311" cy="148323"/>
            </a:xfrm>
            <a:custGeom>
              <a:avLst/>
              <a:gdLst>
                <a:gd name="connsiteX0" fmla="*/ 74155 w 148311"/>
                <a:gd name="connsiteY0" fmla="*/ 148323 h 148323"/>
                <a:gd name="connsiteX1" fmla="*/ 148311 w 148311"/>
                <a:gd name="connsiteY1" fmla="*/ 74155 h 148323"/>
                <a:gd name="connsiteX2" fmla="*/ 74155 w 148311"/>
                <a:gd name="connsiteY2" fmla="*/ 0 h 148323"/>
                <a:gd name="connsiteX3" fmla="*/ 0 w 148311"/>
                <a:gd name="connsiteY3" fmla="*/ 74155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49"/>
                    <a:pt x="148311" y="74155"/>
                  </a:cubicBezTo>
                  <a:cubicBezTo>
                    <a:pt x="148311" y="33261"/>
                    <a:pt x="115049" y="0"/>
                    <a:pt x="74155" y="0"/>
                  </a:cubicBezTo>
                  <a:cubicBezTo>
                    <a:pt x="33261" y="0"/>
                    <a:pt x="0" y="33261"/>
                    <a:pt x="0" y="74155"/>
                  </a:cubicBezTo>
                  <a:cubicBezTo>
                    <a:pt x="0" y="115049"/>
                    <a:pt x="33261" y="148323"/>
                    <a:pt x="74155" y="148323"/>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0" name="Freeform 3">
              <a:extLst>
                <a:ext uri="{FF2B5EF4-FFF2-40B4-BE49-F238E27FC236}">
                  <a16:creationId xmlns:a16="http://schemas.microsoft.com/office/drawing/2014/main" xmlns="" id="{D0C4D75C-8959-4BCB-9BE4-05C2E461DDAB}"/>
                </a:ext>
              </a:extLst>
            </p:cNvPr>
            <p:cNvSpPr/>
            <p:nvPr/>
          </p:nvSpPr>
          <p:spPr>
            <a:xfrm>
              <a:off x="9161517" y="763586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1" name="Freeform 3">
              <a:extLst>
                <a:ext uri="{FF2B5EF4-FFF2-40B4-BE49-F238E27FC236}">
                  <a16:creationId xmlns:a16="http://schemas.microsoft.com/office/drawing/2014/main" xmlns="" id="{81854D74-B5DC-4F24-94F3-B4F5D35BE80F}"/>
                </a:ext>
              </a:extLst>
            </p:cNvPr>
            <p:cNvSpPr/>
            <p:nvPr/>
          </p:nvSpPr>
          <p:spPr>
            <a:xfrm>
              <a:off x="8995245"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2" name="Freeform 3">
              <a:extLst>
                <a:ext uri="{FF2B5EF4-FFF2-40B4-BE49-F238E27FC236}">
                  <a16:creationId xmlns:a16="http://schemas.microsoft.com/office/drawing/2014/main" xmlns="" id="{2B7420ED-6AF5-494A-9C62-D803D52F5EC5}"/>
                </a:ext>
              </a:extLst>
            </p:cNvPr>
            <p:cNvSpPr/>
            <p:nvPr/>
          </p:nvSpPr>
          <p:spPr>
            <a:xfrm>
              <a:off x="8807442" y="7531096"/>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3" name="Freeform 3">
              <a:extLst>
                <a:ext uri="{FF2B5EF4-FFF2-40B4-BE49-F238E27FC236}">
                  <a16:creationId xmlns:a16="http://schemas.microsoft.com/office/drawing/2014/main" xmlns="" id="{4C09FD19-A64F-4003-A648-475518814F53}"/>
                </a:ext>
              </a:extLst>
            </p:cNvPr>
            <p:cNvSpPr/>
            <p:nvPr/>
          </p:nvSpPr>
          <p:spPr>
            <a:xfrm>
              <a:off x="8619640"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4" name="Freeform 3">
              <a:extLst>
                <a:ext uri="{FF2B5EF4-FFF2-40B4-BE49-F238E27FC236}">
                  <a16:creationId xmlns:a16="http://schemas.microsoft.com/office/drawing/2014/main" xmlns="" id="{5131BEAD-5A33-4D84-B9C8-BFC683A7CDD7}"/>
                </a:ext>
              </a:extLst>
            </p:cNvPr>
            <p:cNvSpPr/>
            <p:nvPr/>
          </p:nvSpPr>
          <p:spPr>
            <a:xfrm>
              <a:off x="8453368" y="763586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5" name="Freeform 3">
              <a:extLst>
                <a:ext uri="{FF2B5EF4-FFF2-40B4-BE49-F238E27FC236}">
                  <a16:creationId xmlns:a16="http://schemas.microsoft.com/office/drawing/2014/main" xmlns="" id="{E19B8A53-6AEB-4A9E-8D36-3297BAD5F050}"/>
                </a:ext>
              </a:extLst>
            </p:cNvPr>
            <p:cNvSpPr/>
            <p:nvPr/>
          </p:nvSpPr>
          <p:spPr>
            <a:xfrm>
              <a:off x="8316681" y="7754736"/>
              <a:ext cx="148311" cy="148323"/>
            </a:xfrm>
            <a:custGeom>
              <a:avLst/>
              <a:gdLst>
                <a:gd name="connsiteX0" fmla="*/ 74155 w 148311"/>
                <a:gd name="connsiteY0" fmla="*/ 148323 h 148323"/>
                <a:gd name="connsiteX1" fmla="*/ 148311 w 148311"/>
                <a:gd name="connsiteY1" fmla="*/ 74155 h 148323"/>
                <a:gd name="connsiteX2" fmla="*/ 74155 w 148311"/>
                <a:gd name="connsiteY2" fmla="*/ 0 h 148323"/>
                <a:gd name="connsiteX3" fmla="*/ 0 w 148311"/>
                <a:gd name="connsiteY3" fmla="*/ 74155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49"/>
                    <a:pt x="148311" y="74155"/>
                  </a:cubicBezTo>
                  <a:cubicBezTo>
                    <a:pt x="148311" y="33261"/>
                    <a:pt x="115049" y="0"/>
                    <a:pt x="74155" y="0"/>
                  </a:cubicBezTo>
                  <a:cubicBezTo>
                    <a:pt x="33261" y="0"/>
                    <a:pt x="0" y="33261"/>
                    <a:pt x="0" y="74155"/>
                  </a:cubicBezTo>
                  <a:cubicBezTo>
                    <a:pt x="0" y="115049"/>
                    <a:pt x="33261" y="148323"/>
                    <a:pt x="74155" y="148323"/>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6" name="Freeform 3">
              <a:extLst>
                <a:ext uri="{FF2B5EF4-FFF2-40B4-BE49-F238E27FC236}">
                  <a16:creationId xmlns:a16="http://schemas.microsoft.com/office/drawing/2014/main" xmlns="" id="{2983B5B2-502D-437B-8B3F-5B1579892CD6}"/>
                </a:ext>
              </a:extLst>
            </p:cNvPr>
            <p:cNvSpPr/>
            <p:nvPr/>
          </p:nvSpPr>
          <p:spPr>
            <a:xfrm>
              <a:off x="8217618" y="7907222"/>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7" name="Freeform 3">
              <a:extLst>
                <a:ext uri="{FF2B5EF4-FFF2-40B4-BE49-F238E27FC236}">
                  <a16:creationId xmlns:a16="http://schemas.microsoft.com/office/drawing/2014/main" xmlns="" id="{10BABF68-4137-4A5E-BBCC-02CC10D9A928}"/>
                </a:ext>
              </a:extLst>
            </p:cNvPr>
            <p:cNvSpPr/>
            <p:nvPr/>
          </p:nvSpPr>
          <p:spPr>
            <a:xfrm>
              <a:off x="8164232" y="8085271"/>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8" name="Freeform 3">
              <a:extLst>
                <a:ext uri="{FF2B5EF4-FFF2-40B4-BE49-F238E27FC236}">
                  <a16:creationId xmlns:a16="http://schemas.microsoft.com/office/drawing/2014/main" xmlns="" id="{B2486A0D-6843-4A57-A63D-7AEC2395DBC9}"/>
                </a:ext>
              </a:extLst>
            </p:cNvPr>
            <p:cNvSpPr/>
            <p:nvPr/>
          </p:nvSpPr>
          <p:spPr>
            <a:xfrm>
              <a:off x="8164236" y="8277446"/>
              <a:ext cx="148311" cy="148323"/>
            </a:xfrm>
            <a:custGeom>
              <a:avLst/>
              <a:gdLst>
                <a:gd name="connsiteX0" fmla="*/ 148311 w 148311"/>
                <a:gd name="connsiteY0" fmla="*/ 74155 h 148323"/>
                <a:gd name="connsiteX1" fmla="*/ 74155 w 148311"/>
                <a:gd name="connsiteY1" fmla="*/ 0 h 148323"/>
                <a:gd name="connsiteX2" fmla="*/ 0 w 148311"/>
                <a:gd name="connsiteY2" fmla="*/ 74155 h 148323"/>
                <a:gd name="connsiteX3" fmla="*/ 74155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37" y="0"/>
                    <a:pt x="74155" y="0"/>
                  </a:cubicBezTo>
                  <a:cubicBezTo>
                    <a:pt x="33261" y="0"/>
                    <a:pt x="0" y="33261"/>
                    <a:pt x="0" y="74155"/>
                  </a:cubicBezTo>
                  <a:cubicBezTo>
                    <a:pt x="0" y="115049"/>
                    <a:pt x="33261" y="148323"/>
                    <a:pt x="74155" y="148323"/>
                  </a:cubicBezTo>
                  <a:cubicBezTo>
                    <a:pt x="115037" y="148323"/>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39" name="Freeform 3">
              <a:extLst>
                <a:ext uri="{FF2B5EF4-FFF2-40B4-BE49-F238E27FC236}">
                  <a16:creationId xmlns:a16="http://schemas.microsoft.com/office/drawing/2014/main" xmlns="" id="{BD857B31-ED53-4A86-9355-4CC6818CA09C}"/>
                </a:ext>
              </a:extLst>
            </p:cNvPr>
            <p:cNvSpPr/>
            <p:nvPr/>
          </p:nvSpPr>
          <p:spPr>
            <a:xfrm>
              <a:off x="8217623" y="845549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0" name="Freeform 3">
              <a:extLst>
                <a:ext uri="{FF2B5EF4-FFF2-40B4-BE49-F238E27FC236}">
                  <a16:creationId xmlns:a16="http://schemas.microsoft.com/office/drawing/2014/main" xmlns="" id="{A2869F43-D6BD-42F6-BB60-15EECA6D65C5}"/>
                </a:ext>
              </a:extLst>
            </p:cNvPr>
            <p:cNvSpPr/>
            <p:nvPr/>
          </p:nvSpPr>
          <p:spPr>
            <a:xfrm>
              <a:off x="8316681" y="8607971"/>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1" name="Freeform 3">
              <a:extLst>
                <a:ext uri="{FF2B5EF4-FFF2-40B4-BE49-F238E27FC236}">
                  <a16:creationId xmlns:a16="http://schemas.microsoft.com/office/drawing/2014/main" xmlns="" id="{1D089E9C-EDBA-4FF9-BE19-D694638EAC9B}"/>
                </a:ext>
              </a:extLst>
            </p:cNvPr>
            <p:cNvSpPr/>
            <p:nvPr/>
          </p:nvSpPr>
          <p:spPr>
            <a:xfrm>
              <a:off x="8453368" y="872686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2" name="Freeform 3">
              <a:extLst>
                <a:ext uri="{FF2B5EF4-FFF2-40B4-BE49-F238E27FC236}">
                  <a16:creationId xmlns:a16="http://schemas.microsoft.com/office/drawing/2014/main" xmlns="" id="{8154372A-8890-4AC2-AFE0-8F7CA10FD90B}"/>
                </a:ext>
              </a:extLst>
            </p:cNvPr>
            <p:cNvSpPr/>
            <p:nvPr/>
          </p:nvSpPr>
          <p:spPr>
            <a:xfrm>
              <a:off x="8619640"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3" name="Freeform 3">
              <a:extLst>
                <a:ext uri="{FF2B5EF4-FFF2-40B4-BE49-F238E27FC236}">
                  <a16:creationId xmlns:a16="http://schemas.microsoft.com/office/drawing/2014/main" xmlns="" id="{6120BF71-6540-4B05-95F3-2F40257A4EC1}"/>
                </a:ext>
              </a:extLst>
            </p:cNvPr>
            <p:cNvSpPr/>
            <p:nvPr/>
          </p:nvSpPr>
          <p:spPr>
            <a:xfrm>
              <a:off x="8807442" y="8831622"/>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4" name="Freeform 3">
              <a:extLst>
                <a:ext uri="{FF2B5EF4-FFF2-40B4-BE49-F238E27FC236}">
                  <a16:creationId xmlns:a16="http://schemas.microsoft.com/office/drawing/2014/main" xmlns="" id="{35D85CDA-C970-4756-BC1F-FCD924AD40A7}"/>
                </a:ext>
              </a:extLst>
            </p:cNvPr>
            <p:cNvSpPr/>
            <p:nvPr/>
          </p:nvSpPr>
          <p:spPr>
            <a:xfrm>
              <a:off x="8974644" y="834856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5" name="Freeform 3">
              <a:extLst>
                <a:ext uri="{FF2B5EF4-FFF2-40B4-BE49-F238E27FC236}">
                  <a16:creationId xmlns:a16="http://schemas.microsoft.com/office/drawing/2014/main" xmlns="" id="{1BD368D5-4406-4A52-A416-561990A6C1C2}"/>
                </a:ext>
              </a:extLst>
            </p:cNvPr>
            <p:cNvSpPr/>
            <p:nvPr/>
          </p:nvSpPr>
          <p:spPr>
            <a:xfrm>
              <a:off x="9043899" y="8181351"/>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6" name="Freeform 3">
              <a:extLst>
                <a:ext uri="{FF2B5EF4-FFF2-40B4-BE49-F238E27FC236}">
                  <a16:creationId xmlns:a16="http://schemas.microsoft.com/office/drawing/2014/main" xmlns="" id="{05617704-F8CB-40CD-92C6-5AAB510460F2}"/>
                </a:ext>
              </a:extLst>
            </p:cNvPr>
            <p:cNvSpPr/>
            <p:nvPr/>
          </p:nvSpPr>
          <p:spPr>
            <a:xfrm>
              <a:off x="8974640" y="8014157"/>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74" y="148311"/>
                    <a:pt x="74155" y="148311"/>
                  </a:cubicBezTo>
                  <a:cubicBezTo>
                    <a:pt x="115049" y="148311"/>
                    <a:pt x="148311" y="115049"/>
                    <a:pt x="148311" y="74155"/>
                  </a:cubicBezTo>
                  <a:cubicBezTo>
                    <a:pt x="148311" y="33261"/>
                    <a:pt x="115049" y="0"/>
                    <a:pt x="74155" y="0"/>
                  </a:cubicBezTo>
                  <a:cubicBezTo>
                    <a:pt x="33274" y="0"/>
                    <a:pt x="0" y="33261"/>
                    <a:pt x="0" y="74155"/>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7" name="Freeform 3">
              <a:extLst>
                <a:ext uri="{FF2B5EF4-FFF2-40B4-BE49-F238E27FC236}">
                  <a16:creationId xmlns:a16="http://schemas.microsoft.com/office/drawing/2014/main" xmlns="" id="{B3A0173E-1AEC-4913-A2DD-682A9081609B}"/>
                </a:ext>
              </a:extLst>
            </p:cNvPr>
            <p:cNvSpPr/>
            <p:nvPr/>
          </p:nvSpPr>
          <p:spPr>
            <a:xfrm>
              <a:off x="8807442" y="7944904"/>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8" name="Freeform 3">
              <a:extLst>
                <a:ext uri="{FF2B5EF4-FFF2-40B4-BE49-F238E27FC236}">
                  <a16:creationId xmlns:a16="http://schemas.microsoft.com/office/drawing/2014/main" xmlns="" id="{8619DCAE-5569-41D0-AF7F-835048CE28AE}"/>
                </a:ext>
              </a:extLst>
            </p:cNvPr>
            <p:cNvSpPr/>
            <p:nvPr/>
          </p:nvSpPr>
          <p:spPr>
            <a:xfrm>
              <a:off x="8640241" y="801415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49" name="Freeform 3">
              <a:extLst>
                <a:ext uri="{FF2B5EF4-FFF2-40B4-BE49-F238E27FC236}">
                  <a16:creationId xmlns:a16="http://schemas.microsoft.com/office/drawing/2014/main" xmlns="" id="{99AC8E14-920A-4F22-A2D8-5518D7920A09}"/>
                </a:ext>
              </a:extLst>
            </p:cNvPr>
            <p:cNvSpPr/>
            <p:nvPr/>
          </p:nvSpPr>
          <p:spPr>
            <a:xfrm>
              <a:off x="8570985" y="8181351"/>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FFAE00">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50" name="Freeform 3">
              <a:extLst>
                <a:ext uri="{FF2B5EF4-FFF2-40B4-BE49-F238E27FC236}">
                  <a16:creationId xmlns:a16="http://schemas.microsoft.com/office/drawing/2014/main" xmlns="" id="{C638C572-5043-4C70-A02B-0CA209C815A0}"/>
                </a:ext>
              </a:extLst>
            </p:cNvPr>
            <p:cNvSpPr/>
            <p:nvPr/>
          </p:nvSpPr>
          <p:spPr>
            <a:xfrm>
              <a:off x="8640241" y="8348563"/>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51" name="Freeform 3">
              <a:extLst>
                <a:ext uri="{FF2B5EF4-FFF2-40B4-BE49-F238E27FC236}">
                  <a16:creationId xmlns:a16="http://schemas.microsoft.com/office/drawing/2014/main" xmlns="" id="{DDA139FC-ED17-4379-955C-C83045C4F5CB}"/>
                </a:ext>
              </a:extLst>
            </p:cNvPr>
            <p:cNvSpPr/>
            <p:nvPr/>
          </p:nvSpPr>
          <p:spPr>
            <a:xfrm>
              <a:off x="8807442" y="841781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52" name="Freeform 3">
              <a:extLst>
                <a:ext uri="{FF2B5EF4-FFF2-40B4-BE49-F238E27FC236}">
                  <a16:creationId xmlns:a16="http://schemas.microsoft.com/office/drawing/2014/main" xmlns="" id="{F522A87C-3149-413B-829A-400ABF4570BF}"/>
                </a:ext>
              </a:extLst>
            </p:cNvPr>
            <p:cNvSpPr/>
            <p:nvPr/>
          </p:nvSpPr>
          <p:spPr>
            <a:xfrm>
              <a:off x="8807442" y="8181355"/>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grpSp>
      <p:sp>
        <p:nvSpPr>
          <p:cNvPr id="153" name="TextBox 152">
            <a:extLst>
              <a:ext uri="{FF2B5EF4-FFF2-40B4-BE49-F238E27FC236}">
                <a16:creationId xmlns:a16="http://schemas.microsoft.com/office/drawing/2014/main" xmlns="" id="{4AA85A70-A302-4E84-B3AC-4B88D9E1C025}"/>
              </a:ext>
            </a:extLst>
          </p:cNvPr>
          <p:cNvSpPr txBox="1"/>
          <p:nvPr/>
        </p:nvSpPr>
        <p:spPr>
          <a:xfrm>
            <a:off x="6214415" y="6090078"/>
            <a:ext cx="825547" cy="193899"/>
          </a:xfrm>
          <a:prstGeom prst="rect">
            <a:avLst/>
          </a:prstGeom>
          <a:noFill/>
        </p:spPr>
        <p:txBody>
          <a:bodyPr wrap="none" lIns="0" tIns="0" rIns="0" bIns="0" rtlCol="0">
            <a:spAutoFit/>
          </a:bodyPr>
          <a:lstStyle/>
          <a:p>
            <a:pPr marL="0" marR="0" lvl="0" indent="0" algn="l" defTabSz="1088776" rtl="0" eaLnBrk="1" fontAlgn="base" latinLnBrk="0" hangingPunct="1">
              <a:lnSpc>
                <a:spcPct val="90000"/>
              </a:lnSpc>
              <a:spcBef>
                <a:spcPts val="0"/>
              </a:spcBef>
              <a:spcAft>
                <a:spcPct val="0"/>
              </a:spcAft>
              <a:buClr>
                <a:srgbClr val="F0AB00"/>
              </a:buClr>
              <a:buSzPct val="80000"/>
              <a:buFontTx/>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Innovation</a:t>
            </a:r>
          </a:p>
        </p:txBody>
      </p:sp>
      <p:grpSp>
        <p:nvGrpSpPr>
          <p:cNvPr id="154" name="Group 153">
            <a:extLst>
              <a:ext uri="{FF2B5EF4-FFF2-40B4-BE49-F238E27FC236}">
                <a16:creationId xmlns:a16="http://schemas.microsoft.com/office/drawing/2014/main" xmlns="" id="{6E19919C-467C-47EB-A2C8-351DB741E150}"/>
              </a:ext>
            </a:extLst>
          </p:cNvPr>
          <p:cNvGrpSpPr/>
          <p:nvPr/>
        </p:nvGrpSpPr>
        <p:grpSpPr>
          <a:xfrm>
            <a:off x="8240346" y="5016319"/>
            <a:ext cx="826701" cy="834825"/>
            <a:chOff x="11478932" y="7531096"/>
            <a:chExt cx="1434739" cy="1448837"/>
          </a:xfrm>
        </p:grpSpPr>
        <p:sp>
          <p:nvSpPr>
            <p:cNvPr id="155" name="Freeform 3">
              <a:extLst>
                <a:ext uri="{FF2B5EF4-FFF2-40B4-BE49-F238E27FC236}">
                  <a16:creationId xmlns:a16="http://schemas.microsoft.com/office/drawing/2014/main" xmlns="" id="{8BA5DE0C-1FC4-435B-9392-BBFC66CA1179}"/>
                </a:ext>
              </a:extLst>
            </p:cNvPr>
            <p:cNvSpPr/>
            <p:nvPr/>
          </p:nvSpPr>
          <p:spPr>
            <a:xfrm>
              <a:off x="12305256" y="858524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56" name="Freeform 3">
              <a:extLst>
                <a:ext uri="{FF2B5EF4-FFF2-40B4-BE49-F238E27FC236}">
                  <a16:creationId xmlns:a16="http://schemas.microsoft.com/office/drawing/2014/main" xmlns="" id="{EC5B5EAF-2572-475B-89EF-F04E6471186D}"/>
                </a:ext>
              </a:extLst>
            </p:cNvPr>
            <p:cNvSpPr/>
            <p:nvPr/>
          </p:nvSpPr>
          <p:spPr>
            <a:xfrm>
              <a:off x="12451279" y="8478415"/>
              <a:ext cx="148311" cy="148311"/>
            </a:xfrm>
            <a:custGeom>
              <a:avLst/>
              <a:gdLst>
                <a:gd name="connsiteX0" fmla="*/ 148311 w 148311"/>
                <a:gd name="connsiteY0" fmla="*/ 74155 h 148311"/>
                <a:gd name="connsiteX1" fmla="*/ 74143 w 148311"/>
                <a:gd name="connsiteY1" fmla="*/ 0 h 148311"/>
                <a:gd name="connsiteX2" fmla="*/ 0 w 148311"/>
                <a:gd name="connsiteY2" fmla="*/ 74155 h 148311"/>
                <a:gd name="connsiteX3" fmla="*/ 74143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43" y="0"/>
                  </a:cubicBezTo>
                  <a:cubicBezTo>
                    <a:pt x="33261" y="0"/>
                    <a:pt x="0" y="33261"/>
                    <a:pt x="0" y="74155"/>
                  </a:cubicBezTo>
                  <a:cubicBezTo>
                    <a:pt x="0" y="115049"/>
                    <a:pt x="33261" y="148311"/>
                    <a:pt x="74143" y="148311"/>
                  </a:cubicBezTo>
                  <a:cubicBezTo>
                    <a:pt x="115049" y="148311"/>
                    <a:pt x="148311" y="115049"/>
                    <a:pt x="148311" y="74155"/>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57" name="Freeform 3">
              <a:extLst>
                <a:ext uri="{FF2B5EF4-FFF2-40B4-BE49-F238E27FC236}">
                  <a16:creationId xmlns:a16="http://schemas.microsoft.com/office/drawing/2014/main" xmlns="" id="{8F96429C-DBE1-4FEA-B55C-3FE0E506F914}"/>
                </a:ext>
              </a:extLst>
            </p:cNvPr>
            <p:cNvSpPr/>
            <p:nvPr/>
          </p:nvSpPr>
          <p:spPr>
            <a:xfrm>
              <a:off x="12542897" y="832149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58" name="Freeform 3">
              <a:extLst>
                <a:ext uri="{FF2B5EF4-FFF2-40B4-BE49-F238E27FC236}">
                  <a16:creationId xmlns:a16="http://schemas.microsoft.com/office/drawing/2014/main" xmlns="" id="{734A5E87-109B-4B0A-A0F4-CC6CCBE4032A}"/>
                </a:ext>
              </a:extLst>
            </p:cNvPr>
            <p:cNvSpPr/>
            <p:nvPr/>
          </p:nvSpPr>
          <p:spPr>
            <a:xfrm>
              <a:off x="12562904" y="8133048"/>
              <a:ext cx="148311" cy="148323"/>
            </a:xfrm>
            <a:custGeom>
              <a:avLst/>
              <a:gdLst>
                <a:gd name="connsiteX0" fmla="*/ 74143 w 148311"/>
                <a:gd name="connsiteY0" fmla="*/ 0 h 148323"/>
                <a:gd name="connsiteX1" fmla="*/ 0 w 148311"/>
                <a:gd name="connsiteY1" fmla="*/ 74155 h 148323"/>
                <a:gd name="connsiteX2" fmla="*/ 74143 w 148311"/>
                <a:gd name="connsiteY2" fmla="*/ 148323 h 148323"/>
                <a:gd name="connsiteX3" fmla="*/ 148311 w 148311"/>
                <a:gd name="connsiteY3" fmla="*/ 74155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61"/>
                    <a:pt x="0" y="74155"/>
                  </a:cubicBezTo>
                  <a:cubicBezTo>
                    <a:pt x="0" y="115049"/>
                    <a:pt x="33261" y="148323"/>
                    <a:pt x="74143" y="148323"/>
                  </a:cubicBezTo>
                  <a:cubicBezTo>
                    <a:pt x="115049" y="148323"/>
                    <a:pt x="148311" y="115049"/>
                    <a:pt x="148311" y="74155"/>
                  </a:cubicBezTo>
                  <a:cubicBezTo>
                    <a:pt x="148311" y="33261"/>
                    <a:pt x="115049" y="0"/>
                    <a:pt x="74143"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59" name="Freeform 3">
              <a:extLst>
                <a:ext uri="{FF2B5EF4-FFF2-40B4-BE49-F238E27FC236}">
                  <a16:creationId xmlns:a16="http://schemas.microsoft.com/office/drawing/2014/main" xmlns="" id="{7789042D-7CC5-4782-BCE4-CB71C01E2519}"/>
                </a:ext>
              </a:extLst>
            </p:cNvPr>
            <p:cNvSpPr/>
            <p:nvPr/>
          </p:nvSpPr>
          <p:spPr>
            <a:xfrm>
              <a:off x="12504958" y="7957589"/>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0" name="Freeform 3">
              <a:extLst>
                <a:ext uri="{FF2B5EF4-FFF2-40B4-BE49-F238E27FC236}">
                  <a16:creationId xmlns:a16="http://schemas.microsoft.com/office/drawing/2014/main" xmlns="" id="{A978ED15-B2F0-4787-B9AD-ADF6D9B28FF2}"/>
                </a:ext>
              </a:extLst>
            </p:cNvPr>
            <p:cNvSpPr/>
            <p:nvPr/>
          </p:nvSpPr>
          <p:spPr>
            <a:xfrm>
              <a:off x="12383985"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1" name="Freeform 3">
              <a:extLst>
                <a:ext uri="{FF2B5EF4-FFF2-40B4-BE49-F238E27FC236}">
                  <a16:creationId xmlns:a16="http://schemas.microsoft.com/office/drawing/2014/main" xmlns="" id="{ADF98669-3517-47E5-806F-6545228946E9}"/>
                </a:ext>
              </a:extLst>
            </p:cNvPr>
            <p:cNvSpPr/>
            <p:nvPr/>
          </p:nvSpPr>
          <p:spPr>
            <a:xfrm>
              <a:off x="12217251" y="7748226"/>
              <a:ext cx="148311" cy="148311"/>
            </a:xfrm>
            <a:custGeom>
              <a:avLst/>
              <a:gdLst>
                <a:gd name="connsiteX0" fmla="*/ 0 w 148311"/>
                <a:gd name="connsiteY0" fmla="*/ 74155 h 148311"/>
                <a:gd name="connsiteX1" fmla="*/ 74168 w 148311"/>
                <a:gd name="connsiteY1" fmla="*/ 148311 h 148311"/>
                <a:gd name="connsiteX2" fmla="*/ 148311 w 148311"/>
                <a:gd name="connsiteY2" fmla="*/ 74155 h 148311"/>
                <a:gd name="connsiteX3" fmla="*/ 74168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61" y="148311"/>
                    <a:pt x="74168" y="148311"/>
                  </a:cubicBezTo>
                  <a:cubicBezTo>
                    <a:pt x="115049" y="148311"/>
                    <a:pt x="148311" y="115049"/>
                    <a:pt x="148311" y="74155"/>
                  </a:cubicBezTo>
                  <a:cubicBezTo>
                    <a:pt x="148311" y="33261"/>
                    <a:pt x="115049" y="0"/>
                    <a:pt x="74168" y="0"/>
                  </a:cubicBezTo>
                  <a:cubicBezTo>
                    <a:pt x="33261"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2" name="Freeform 3">
              <a:extLst>
                <a:ext uri="{FF2B5EF4-FFF2-40B4-BE49-F238E27FC236}">
                  <a16:creationId xmlns:a16="http://schemas.microsoft.com/office/drawing/2014/main" xmlns="" id="{20C03C68-D7C2-4122-8D44-7350E78CC163}"/>
                </a:ext>
              </a:extLst>
            </p:cNvPr>
            <p:cNvSpPr/>
            <p:nvPr/>
          </p:nvSpPr>
          <p:spPr>
            <a:xfrm>
              <a:off x="12027031" y="7748226"/>
              <a:ext cx="148311" cy="148311"/>
            </a:xfrm>
            <a:custGeom>
              <a:avLst/>
              <a:gdLst>
                <a:gd name="connsiteX0" fmla="*/ 0 w 148311"/>
                <a:gd name="connsiteY0" fmla="*/ 74155 h 148311"/>
                <a:gd name="connsiteX1" fmla="*/ 74155 w 148311"/>
                <a:gd name="connsiteY1" fmla="*/ 148311 h 148311"/>
                <a:gd name="connsiteX2" fmla="*/ 148311 w 148311"/>
                <a:gd name="connsiteY2" fmla="*/ 74155 h 148311"/>
                <a:gd name="connsiteX3" fmla="*/ 74155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61" y="148311"/>
                    <a:pt x="74155" y="148311"/>
                  </a:cubicBezTo>
                  <a:cubicBezTo>
                    <a:pt x="115049" y="148311"/>
                    <a:pt x="148311" y="115049"/>
                    <a:pt x="148311" y="74155"/>
                  </a:cubicBezTo>
                  <a:cubicBezTo>
                    <a:pt x="148311" y="33261"/>
                    <a:pt x="115049" y="0"/>
                    <a:pt x="74155" y="0"/>
                  </a:cubicBezTo>
                  <a:cubicBezTo>
                    <a:pt x="33261"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3" name="Freeform 3">
              <a:extLst>
                <a:ext uri="{FF2B5EF4-FFF2-40B4-BE49-F238E27FC236}">
                  <a16:creationId xmlns:a16="http://schemas.microsoft.com/office/drawing/2014/main" xmlns="" id="{8F31EE29-EC9E-4B1B-870C-847ED61F73A3}"/>
                </a:ext>
              </a:extLst>
            </p:cNvPr>
            <p:cNvSpPr/>
            <p:nvPr/>
          </p:nvSpPr>
          <p:spPr>
            <a:xfrm>
              <a:off x="11860303"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4" name="Freeform 3">
              <a:extLst>
                <a:ext uri="{FF2B5EF4-FFF2-40B4-BE49-F238E27FC236}">
                  <a16:creationId xmlns:a16="http://schemas.microsoft.com/office/drawing/2014/main" xmlns="" id="{C72D4D04-E51B-4A1A-82AC-AC60E514E1EE}"/>
                </a:ext>
              </a:extLst>
            </p:cNvPr>
            <p:cNvSpPr/>
            <p:nvPr/>
          </p:nvSpPr>
          <p:spPr>
            <a:xfrm>
              <a:off x="11739317" y="7957590"/>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5" name="Freeform 3">
              <a:extLst>
                <a:ext uri="{FF2B5EF4-FFF2-40B4-BE49-F238E27FC236}">
                  <a16:creationId xmlns:a16="http://schemas.microsoft.com/office/drawing/2014/main" xmlns="" id="{69E51EF9-3829-427E-8D4D-8E25881EE524}"/>
                </a:ext>
              </a:extLst>
            </p:cNvPr>
            <p:cNvSpPr/>
            <p:nvPr/>
          </p:nvSpPr>
          <p:spPr>
            <a:xfrm>
              <a:off x="11681386" y="8133046"/>
              <a:ext cx="148311" cy="148323"/>
            </a:xfrm>
            <a:custGeom>
              <a:avLst/>
              <a:gdLst>
                <a:gd name="connsiteX0" fmla="*/ 148311 w 148311"/>
                <a:gd name="connsiteY0" fmla="*/ 74155 h 148323"/>
                <a:gd name="connsiteX1" fmla="*/ 74155 w 148311"/>
                <a:gd name="connsiteY1" fmla="*/ 0 h 148323"/>
                <a:gd name="connsiteX2" fmla="*/ 0 w 148311"/>
                <a:gd name="connsiteY2" fmla="*/ 74155 h 148323"/>
                <a:gd name="connsiteX3" fmla="*/ 74155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49" y="0"/>
                    <a:pt x="74155" y="0"/>
                  </a:cubicBezTo>
                  <a:cubicBezTo>
                    <a:pt x="33261" y="0"/>
                    <a:pt x="0" y="33261"/>
                    <a:pt x="0" y="74155"/>
                  </a:cubicBezTo>
                  <a:cubicBezTo>
                    <a:pt x="0" y="115049"/>
                    <a:pt x="33261" y="148323"/>
                    <a:pt x="74155" y="148323"/>
                  </a:cubicBezTo>
                  <a:cubicBezTo>
                    <a:pt x="115049" y="148323"/>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6" name="Freeform 3">
              <a:extLst>
                <a:ext uri="{FF2B5EF4-FFF2-40B4-BE49-F238E27FC236}">
                  <a16:creationId xmlns:a16="http://schemas.microsoft.com/office/drawing/2014/main" xmlns="" id="{E2BF2653-7CF7-4A50-BF8B-BD7FC5AC43B4}"/>
                </a:ext>
              </a:extLst>
            </p:cNvPr>
            <p:cNvSpPr/>
            <p:nvPr/>
          </p:nvSpPr>
          <p:spPr>
            <a:xfrm>
              <a:off x="11701386" y="832148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7" name="Freeform 3">
              <a:extLst>
                <a:ext uri="{FF2B5EF4-FFF2-40B4-BE49-F238E27FC236}">
                  <a16:creationId xmlns:a16="http://schemas.microsoft.com/office/drawing/2014/main" xmlns="" id="{6CA38FB8-91BD-4FFA-8B9C-838AC0ECA49F}"/>
                </a:ext>
              </a:extLst>
            </p:cNvPr>
            <p:cNvSpPr/>
            <p:nvPr/>
          </p:nvSpPr>
          <p:spPr>
            <a:xfrm>
              <a:off x="11793009" y="8478416"/>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8" name="Freeform 3">
              <a:extLst>
                <a:ext uri="{FF2B5EF4-FFF2-40B4-BE49-F238E27FC236}">
                  <a16:creationId xmlns:a16="http://schemas.microsoft.com/office/drawing/2014/main" xmlns="" id="{8EC31E9D-B529-4344-AADF-E6238140E275}"/>
                </a:ext>
              </a:extLst>
            </p:cNvPr>
            <p:cNvSpPr/>
            <p:nvPr/>
          </p:nvSpPr>
          <p:spPr>
            <a:xfrm>
              <a:off x="11939027" y="858525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69" name="Freeform 3">
              <a:extLst>
                <a:ext uri="{FF2B5EF4-FFF2-40B4-BE49-F238E27FC236}">
                  <a16:creationId xmlns:a16="http://schemas.microsoft.com/office/drawing/2014/main" xmlns="" id="{8E841F16-11CA-4DB3-B037-DDA189572761}"/>
                </a:ext>
              </a:extLst>
            </p:cNvPr>
            <p:cNvSpPr/>
            <p:nvPr/>
          </p:nvSpPr>
          <p:spPr>
            <a:xfrm>
              <a:off x="12122142" y="8624714"/>
              <a:ext cx="148311" cy="148323"/>
            </a:xfrm>
            <a:custGeom>
              <a:avLst/>
              <a:gdLst>
                <a:gd name="connsiteX0" fmla="*/ 74155 w 148311"/>
                <a:gd name="connsiteY0" fmla="*/ 0 h 148323"/>
                <a:gd name="connsiteX1" fmla="*/ 0 w 148311"/>
                <a:gd name="connsiteY1" fmla="*/ 74155 h 148323"/>
                <a:gd name="connsiteX2" fmla="*/ 74155 w 148311"/>
                <a:gd name="connsiteY2" fmla="*/ 148323 h 148323"/>
                <a:gd name="connsiteX3" fmla="*/ 148311 w 148311"/>
                <a:gd name="connsiteY3" fmla="*/ 74155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61"/>
                    <a:pt x="0" y="74155"/>
                  </a:cubicBezTo>
                  <a:cubicBezTo>
                    <a:pt x="0" y="115049"/>
                    <a:pt x="33261" y="148323"/>
                    <a:pt x="74155" y="148323"/>
                  </a:cubicBezTo>
                  <a:cubicBezTo>
                    <a:pt x="115049" y="148323"/>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0" name="Freeform 3">
              <a:extLst>
                <a:ext uri="{FF2B5EF4-FFF2-40B4-BE49-F238E27FC236}">
                  <a16:creationId xmlns:a16="http://schemas.microsoft.com/office/drawing/2014/main" xmlns="" id="{1989E1C2-225F-4313-8D96-332609663EB1}"/>
                </a:ext>
              </a:extLst>
            </p:cNvPr>
            <p:cNvSpPr/>
            <p:nvPr/>
          </p:nvSpPr>
          <p:spPr>
            <a:xfrm>
              <a:off x="12309945"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1" name="Freeform 3">
              <a:extLst>
                <a:ext uri="{FF2B5EF4-FFF2-40B4-BE49-F238E27FC236}">
                  <a16:creationId xmlns:a16="http://schemas.microsoft.com/office/drawing/2014/main" xmlns="" id="{B69C4CC5-ACC0-47E4-AD40-DA93C741B0CE}"/>
                </a:ext>
              </a:extLst>
            </p:cNvPr>
            <p:cNvSpPr/>
            <p:nvPr/>
          </p:nvSpPr>
          <p:spPr>
            <a:xfrm>
              <a:off x="12476209" y="8726860"/>
              <a:ext cx="148311" cy="148311"/>
            </a:xfrm>
            <a:custGeom>
              <a:avLst/>
              <a:gdLst>
                <a:gd name="connsiteX0" fmla="*/ 74168 w 148311"/>
                <a:gd name="connsiteY0" fmla="*/ 0 h 148311"/>
                <a:gd name="connsiteX1" fmla="*/ 0 w 148311"/>
                <a:gd name="connsiteY1" fmla="*/ 74155 h 148311"/>
                <a:gd name="connsiteX2" fmla="*/ 74168 w 148311"/>
                <a:gd name="connsiteY2" fmla="*/ 148311 h 148311"/>
                <a:gd name="connsiteX3" fmla="*/ 148311 w 148311"/>
                <a:gd name="connsiteY3" fmla="*/ 74155 h 148311"/>
                <a:gd name="connsiteX4" fmla="*/ 74168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68" y="0"/>
                  </a:moveTo>
                  <a:cubicBezTo>
                    <a:pt x="33261" y="0"/>
                    <a:pt x="0" y="33261"/>
                    <a:pt x="0" y="74155"/>
                  </a:cubicBezTo>
                  <a:cubicBezTo>
                    <a:pt x="0" y="115049"/>
                    <a:pt x="33261" y="148311"/>
                    <a:pt x="74168" y="148311"/>
                  </a:cubicBezTo>
                  <a:cubicBezTo>
                    <a:pt x="115049" y="148311"/>
                    <a:pt x="148311" y="115049"/>
                    <a:pt x="148311" y="74155"/>
                  </a:cubicBezTo>
                  <a:cubicBezTo>
                    <a:pt x="148311" y="33261"/>
                    <a:pt x="115049" y="0"/>
                    <a:pt x="74168"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2" name="Freeform 3">
              <a:extLst>
                <a:ext uri="{FF2B5EF4-FFF2-40B4-BE49-F238E27FC236}">
                  <a16:creationId xmlns:a16="http://schemas.microsoft.com/office/drawing/2014/main" xmlns="" id="{DEB87465-15D9-4EA4-A59E-17B223835368}"/>
                </a:ext>
              </a:extLst>
            </p:cNvPr>
            <p:cNvSpPr/>
            <p:nvPr/>
          </p:nvSpPr>
          <p:spPr>
            <a:xfrm>
              <a:off x="12612910" y="8607971"/>
              <a:ext cx="148311" cy="148323"/>
            </a:xfrm>
            <a:custGeom>
              <a:avLst/>
              <a:gdLst>
                <a:gd name="connsiteX0" fmla="*/ 74143 w 148311"/>
                <a:gd name="connsiteY0" fmla="*/ 0 h 148323"/>
                <a:gd name="connsiteX1" fmla="*/ 0 w 148311"/>
                <a:gd name="connsiteY1" fmla="*/ 74168 h 148323"/>
                <a:gd name="connsiteX2" fmla="*/ 74143 w 148311"/>
                <a:gd name="connsiteY2" fmla="*/ 148323 h 148323"/>
                <a:gd name="connsiteX3" fmla="*/ 148311 w 148311"/>
                <a:gd name="connsiteY3" fmla="*/ 74168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74"/>
                    <a:pt x="0" y="74168"/>
                  </a:cubicBezTo>
                  <a:cubicBezTo>
                    <a:pt x="0" y="115062"/>
                    <a:pt x="33261" y="148323"/>
                    <a:pt x="74143" y="148323"/>
                  </a:cubicBezTo>
                  <a:cubicBezTo>
                    <a:pt x="115049" y="148323"/>
                    <a:pt x="148311" y="115062"/>
                    <a:pt x="148311" y="74168"/>
                  </a:cubicBezTo>
                  <a:cubicBezTo>
                    <a:pt x="148311" y="33274"/>
                    <a:pt x="115049" y="0"/>
                    <a:pt x="74143"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3" name="Freeform 3">
              <a:extLst>
                <a:ext uri="{FF2B5EF4-FFF2-40B4-BE49-F238E27FC236}">
                  <a16:creationId xmlns:a16="http://schemas.microsoft.com/office/drawing/2014/main" xmlns="" id="{B97A9EA7-119B-4AFA-9751-333ADB9B5759}"/>
                </a:ext>
              </a:extLst>
            </p:cNvPr>
            <p:cNvSpPr/>
            <p:nvPr/>
          </p:nvSpPr>
          <p:spPr>
            <a:xfrm>
              <a:off x="12711953" y="8455496"/>
              <a:ext cx="148323" cy="148311"/>
            </a:xfrm>
            <a:custGeom>
              <a:avLst/>
              <a:gdLst>
                <a:gd name="connsiteX0" fmla="*/ 74168 w 148323"/>
                <a:gd name="connsiteY0" fmla="*/ 0 h 148311"/>
                <a:gd name="connsiteX1" fmla="*/ 0 w 148323"/>
                <a:gd name="connsiteY1" fmla="*/ 74155 h 148311"/>
                <a:gd name="connsiteX2" fmla="*/ 74168 w 148323"/>
                <a:gd name="connsiteY2" fmla="*/ 148311 h 148311"/>
                <a:gd name="connsiteX3" fmla="*/ 148323 w 148323"/>
                <a:gd name="connsiteY3" fmla="*/ 74155 h 148311"/>
                <a:gd name="connsiteX4" fmla="*/ 74168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0"/>
                  </a:moveTo>
                  <a:cubicBezTo>
                    <a:pt x="33274" y="0"/>
                    <a:pt x="0" y="33261"/>
                    <a:pt x="0" y="74155"/>
                  </a:cubicBezTo>
                  <a:cubicBezTo>
                    <a:pt x="0" y="115049"/>
                    <a:pt x="33274" y="148311"/>
                    <a:pt x="74168" y="148311"/>
                  </a:cubicBezTo>
                  <a:cubicBezTo>
                    <a:pt x="115062" y="148311"/>
                    <a:pt x="148323" y="115049"/>
                    <a:pt x="148323" y="74155"/>
                  </a:cubicBezTo>
                  <a:cubicBezTo>
                    <a:pt x="148323" y="33261"/>
                    <a:pt x="115062" y="0"/>
                    <a:pt x="74168"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4" name="Freeform 3">
              <a:extLst>
                <a:ext uri="{FF2B5EF4-FFF2-40B4-BE49-F238E27FC236}">
                  <a16:creationId xmlns:a16="http://schemas.microsoft.com/office/drawing/2014/main" xmlns="" id="{2402E0BD-A985-481D-A6E0-2B94F3B97426}"/>
                </a:ext>
              </a:extLst>
            </p:cNvPr>
            <p:cNvSpPr/>
            <p:nvPr/>
          </p:nvSpPr>
          <p:spPr>
            <a:xfrm>
              <a:off x="12765347" y="8277449"/>
              <a:ext cx="148323" cy="148323"/>
            </a:xfrm>
            <a:custGeom>
              <a:avLst/>
              <a:gdLst>
                <a:gd name="connsiteX0" fmla="*/ 74155 w 148323"/>
                <a:gd name="connsiteY0" fmla="*/ 0 h 148323"/>
                <a:gd name="connsiteX1" fmla="*/ 0 w 148323"/>
                <a:gd name="connsiteY1" fmla="*/ 74155 h 148323"/>
                <a:gd name="connsiteX2" fmla="*/ 74155 w 148323"/>
                <a:gd name="connsiteY2" fmla="*/ 148323 h 148323"/>
                <a:gd name="connsiteX3" fmla="*/ 148323 w 148323"/>
                <a:gd name="connsiteY3" fmla="*/ 74155 h 148323"/>
                <a:gd name="connsiteX4" fmla="*/ 74155 w 148323"/>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0"/>
                  </a:moveTo>
                  <a:cubicBezTo>
                    <a:pt x="33274" y="0"/>
                    <a:pt x="0" y="33261"/>
                    <a:pt x="0" y="74155"/>
                  </a:cubicBezTo>
                  <a:cubicBezTo>
                    <a:pt x="0" y="115049"/>
                    <a:pt x="33274" y="148323"/>
                    <a:pt x="74155" y="148323"/>
                  </a:cubicBezTo>
                  <a:cubicBezTo>
                    <a:pt x="115062" y="148323"/>
                    <a:pt x="148323" y="115049"/>
                    <a:pt x="148323" y="74155"/>
                  </a:cubicBezTo>
                  <a:cubicBezTo>
                    <a:pt x="148323" y="33261"/>
                    <a:pt x="115062"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5" name="Freeform 3">
              <a:extLst>
                <a:ext uri="{FF2B5EF4-FFF2-40B4-BE49-F238E27FC236}">
                  <a16:creationId xmlns:a16="http://schemas.microsoft.com/office/drawing/2014/main" xmlns="" id="{74D0BA25-EC17-40A4-A4AE-738B4AB3F2E0}"/>
                </a:ext>
              </a:extLst>
            </p:cNvPr>
            <p:cNvSpPr/>
            <p:nvPr/>
          </p:nvSpPr>
          <p:spPr>
            <a:xfrm>
              <a:off x="12765348" y="8085272"/>
              <a:ext cx="148323" cy="148311"/>
            </a:xfrm>
            <a:custGeom>
              <a:avLst/>
              <a:gdLst>
                <a:gd name="connsiteX0" fmla="*/ 0 w 148323"/>
                <a:gd name="connsiteY0" fmla="*/ 74155 h 148311"/>
                <a:gd name="connsiteX1" fmla="*/ 74155 w 148323"/>
                <a:gd name="connsiteY1" fmla="*/ 148311 h 148311"/>
                <a:gd name="connsiteX2" fmla="*/ 148323 w 148323"/>
                <a:gd name="connsiteY2" fmla="*/ 74155 h 148311"/>
                <a:gd name="connsiteX3" fmla="*/ 74155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55" y="148311"/>
                  </a:cubicBezTo>
                  <a:cubicBezTo>
                    <a:pt x="115062" y="148311"/>
                    <a:pt x="148323" y="115049"/>
                    <a:pt x="148323" y="74155"/>
                  </a:cubicBezTo>
                  <a:cubicBezTo>
                    <a:pt x="148323" y="33261"/>
                    <a:pt x="115062" y="0"/>
                    <a:pt x="74155" y="0"/>
                  </a:cubicBezTo>
                  <a:cubicBezTo>
                    <a:pt x="33274" y="0"/>
                    <a:pt x="0" y="33261"/>
                    <a:pt x="0" y="74155"/>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6" name="Freeform 3">
              <a:extLst>
                <a:ext uri="{FF2B5EF4-FFF2-40B4-BE49-F238E27FC236}">
                  <a16:creationId xmlns:a16="http://schemas.microsoft.com/office/drawing/2014/main" xmlns="" id="{D1827A76-8176-423B-9D31-6E95ED8E9466}"/>
                </a:ext>
              </a:extLst>
            </p:cNvPr>
            <p:cNvSpPr/>
            <p:nvPr/>
          </p:nvSpPr>
          <p:spPr>
            <a:xfrm>
              <a:off x="12711956" y="7907224"/>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68" y="148311"/>
                  </a:cubicBezTo>
                  <a:cubicBezTo>
                    <a:pt x="115062" y="148311"/>
                    <a:pt x="148323" y="115049"/>
                    <a:pt x="148323" y="74155"/>
                  </a:cubicBezTo>
                  <a:cubicBezTo>
                    <a:pt x="148323" y="33261"/>
                    <a:pt x="115062" y="0"/>
                    <a:pt x="74168" y="0"/>
                  </a:cubicBezTo>
                  <a:cubicBezTo>
                    <a:pt x="33274" y="0"/>
                    <a:pt x="0" y="33261"/>
                    <a:pt x="0" y="74155"/>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7" name="Freeform 3">
              <a:extLst>
                <a:ext uri="{FF2B5EF4-FFF2-40B4-BE49-F238E27FC236}">
                  <a16:creationId xmlns:a16="http://schemas.microsoft.com/office/drawing/2014/main" xmlns="" id="{EA6B2DB4-DA4B-4C36-B7BF-811C653408A6}"/>
                </a:ext>
              </a:extLst>
            </p:cNvPr>
            <p:cNvSpPr/>
            <p:nvPr/>
          </p:nvSpPr>
          <p:spPr>
            <a:xfrm>
              <a:off x="12612910" y="7754736"/>
              <a:ext cx="148311" cy="148323"/>
            </a:xfrm>
            <a:custGeom>
              <a:avLst/>
              <a:gdLst>
                <a:gd name="connsiteX0" fmla="*/ 74143 w 148311"/>
                <a:gd name="connsiteY0" fmla="*/ 148323 h 148323"/>
                <a:gd name="connsiteX1" fmla="*/ 148311 w 148311"/>
                <a:gd name="connsiteY1" fmla="*/ 74155 h 148323"/>
                <a:gd name="connsiteX2" fmla="*/ 74143 w 148311"/>
                <a:gd name="connsiteY2" fmla="*/ 0 h 148323"/>
                <a:gd name="connsiteX3" fmla="*/ 0 w 148311"/>
                <a:gd name="connsiteY3" fmla="*/ 74155 h 148323"/>
                <a:gd name="connsiteX4" fmla="*/ 74143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148323"/>
                  </a:moveTo>
                  <a:cubicBezTo>
                    <a:pt x="115049" y="148323"/>
                    <a:pt x="148311" y="115049"/>
                    <a:pt x="148311" y="74155"/>
                  </a:cubicBezTo>
                  <a:cubicBezTo>
                    <a:pt x="148311" y="33261"/>
                    <a:pt x="115049" y="0"/>
                    <a:pt x="74143" y="0"/>
                  </a:cubicBezTo>
                  <a:cubicBezTo>
                    <a:pt x="33261" y="0"/>
                    <a:pt x="0" y="33261"/>
                    <a:pt x="0" y="74155"/>
                  </a:cubicBezTo>
                  <a:cubicBezTo>
                    <a:pt x="0" y="115049"/>
                    <a:pt x="33261" y="148323"/>
                    <a:pt x="74143" y="148323"/>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8" name="Freeform 3">
              <a:extLst>
                <a:ext uri="{FF2B5EF4-FFF2-40B4-BE49-F238E27FC236}">
                  <a16:creationId xmlns:a16="http://schemas.microsoft.com/office/drawing/2014/main" xmlns="" id="{54F60F73-8048-46B8-8970-8A73A35CF6CE}"/>
                </a:ext>
              </a:extLst>
            </p:cNvPr>
            <p:cNvSpPr/>
            <p:nvPr/>
          </p:nvSpPr>
          <p:spPr>
            <a:xfrm>
              <a:off x="12476209" y="7635860"/>
              <a:ext cx="148311" cy="148311"/>
            </a:xfrm>
            <a:custGeom>
              <a:avLst/>
              <a:gdLst>
                <a:gd name="connsiteX0" fmla="*/ 74168 w 148311"/>
                <a:gd name="connsiteY0" fmla="*/ 148311 h 148311"/>
                <a:gd name="connsiteX1" fmla="*/ 148311 w 148311"/>
                <a:gd name="connsiteY1" fmla="*/ 74155 h 148311"/>
                <a:gd name="connsiteX2" fmla="*/ 74168 w 148311"/>
                <a:gd name="connsiteY2" fmla="*/ 0 h 148311"/>
                <a:gd name="connsiteX3" fmla="*/ 0 w 148311"/>
                <a:gd name="connsiteY3" fmla="*/ 74155 h 148311"/>
                <a:gd name="connsiteX4" fmla="*/ 74168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68" y="148311"/>
                  </a:moveTo>
                  <a:cubicBezTo>
                    <a:pt x="115049" y="148311"/>
                    <a:pt x="148311" y="115049"/>
                    <a:pt x="148311" y="74155"/>
                  </a:cubicBezTo>
                  <a:cubicBezTo>
                    <a:pt x="148311" y="33261"/>
                    <a:pt x="115049" y="0"/>
                    <a:pt x="74168" y="0"/>
                  </a:cubicBezTo>
                  <a:cubicBezTo>
                    <a:pt x="33261" y="0"/>
                    <a:pt x="0" y="33261"/>
                    <a:pt x="0" y="74155"/>
                  </a:cubicBezTo>
                  <a:cubicBezTo>
                    <a:pt x="0" y="115049"/>
                    <a:pt x="33261" y="148311"/>
                    <a:pt x="74168" y="14831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79" name="Freeform 3">
              <a:extLst>
                <a:ext uri="{FF2B5EF4-FFF2-40B4-BE49-F238E27FC236}">
                  <a16:creationId xmlns:a16="http://schemas.microsoft.com/office/drawing/2014/main" xmlns="" id="{43412818-4FFE-488F-A5D1-1F5C1B44C16E}"/>
                </a:ext>
              </a:extLst>
            </p:cNvPr>
            <p:cNvSpPr/>
            <p:nvPr/>
          </p:nvSpPr>
          <p:spPr>
            <a:xfrm>
              <a:off x="12309945"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0" name="Freeform 3">
              <a:extLst>
                <a:ext uri="{FF2B5EF4-FFF2-40B4-BE49-F238E27FC236}">
                  <a16:creationId xmlns:a16="http://schemas.microsoft.com/office/drawing/2014/main" xmlns="" id="{43D29356-1D56-4813-9298-9D9D1EC4F947}"/>
                </a:ext>
              </a:extLst>
            </p:cNvPr>
            <p:cNvSpPr/>
            <p:nvPr/>
          </p:nvSpPr>
          <p:spPr>
            <a:xfrm>
              <a:off x="12122142" y="7531096"/>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1" name="Freeform 3">
              <a:extLst>
                <a:ext uri="{FF2B5EF4-FFF2-40B4-BE49-F238E27FC236}">
                  <a16:creationId xmlns:a16="http://schemas.microsoft.com/office/drawing/2014/main" xmlns="" id="{2954B750-6360-45AC-A863-814BE264FD8F}"/>
                </a:ext>
              </a:extLst>
            </p:cNvPr>
            <p:cNvSpPr/>
            <p:nvPr/>
          </p:nvSpPr>
          <p:spPr>
            <a:xfrm>
              <a:off x="11934340"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2" name="Freeform 3">
              <a:extLst>
                <a:ext uri="{FF2B5EF4-FFF2-40B4-BE49-F238E27FC236}">
                  <a16:creationId xmlns:a16="http://schemas.microsoft.com/office/drawing/2014/main" xmlns="" id="{2414E717-4CE7-4CF6-B9FF-5826F23DF5C8}"/>
                </a:ext>
              </a:extLst>
            </p:cNvPr>
            <p:cNvSpPr/>
            <p:nvPr/>
          </p:nvSpPr>
          <p:spPr>
            <a:xfrm>
              <a:off x="11768068" y="763586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3" name="Freeform 3">
              <a:extLst>
                <a:ext uri="{FF2B5EF4-FFF2-40B4-BE49-F238E27FC236}">
                  <a16:creationId xmlns:a16="http://schemas.microsoft.com/office/drawing/2014/main" xmlns="" id="{BE65273B-5218-436F-8477-BD03CA9DDAF6}"/>
                </a:ext>
              </a:extLst>
            </p:cNvPr>
            <p:cNvSpPr/>
            <p:nvPr/>
          </p:nvSpPr>
          <p:spPr>
            <a:xfrm>
              <a:off x="11631381" y="7754736"/>
              <a:ext cx="148311" cy="148323"/>
            </a:xfrm>
            <a:custGeom>
              <a:avLst/>
              <a:gdLst>
                <a:gd name="connsiteX0" fmla="*/ 74155 w 148311"/>
                <a:gd name="connsiteY0" fmla="*/ 148323 h 148323"/>
                <a:gd name="connsiteX1" fmla="*/ 148311 w 148311"/>
                <a:gd name="connsiteY1" fmla="*/ 74155 h 148323"/>
                <a:gd name="connsiteX2" fmla="*/ 74155 w 148311"/>
                <a:gd name="connsiteY2" fmla="*/ 0 h 148323"/>
                <a:gd name="connsiteX3" fmla="*/ 0 w 148311"/>
                <a:gd name="connsiteY3" fmla="*/ 74155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49"/>
                    <a:pt x="148311" y="74155"/>
                  </a:cubicBezTo>
                  <a:cubicBezTo>
                    <a:pt x="148311" y="33261"/>
                    <a:pt x="115049" y="0"/>
                    <a:pt x="74155" y="0"/>
                  </a:cubicBezTo>
                  <a:cubicBezTo>
                    <a:pt x="33261" y="0"/>
                    <a:pt x="0" y="33261"/>
                    <a:pt x="0" y="74155"/>
                  </a:cubicBezTo>
                  <a:cubicBezTo>
                    <a:pt x="0" y="115049"/>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4" name="Freeform 3">
              <a:extLst>
                <a:ext uri="{FF2B5EF4-FFF2-40B4-BE49-F238E27FC236}">
                  <a16:creationId xmlns:a16="http://schemas.microsoft.com/office/drawing/2014/main" xmlns="" id="{1B077DAA-4067-46B0-AB3A-F31ACF646B5B}"/>
                </a:ext>
              </a:extLst>
            </p:cNvPr>
            <p:cNvSpPr/>
            <p:nvPr/>
          </p:nvSpPr>
          <p:spPr>
            <a:xfrm>
              <a:off x="11532318" y="7907222"/>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5" name="Freeform 3">
              <a:extLst>
                <a:ext uri="{FF2B5EF4-FFF2-40B4-BE49-F238E27FC236}">
                  <a16:creationId xmlns:a16="http://schemas.microsoft.com/office/drawing/2014/main" xmlns="" id="{9B68566D-30CF-40F6-9F80-B46D1A5E7E57}"/>
                </a:ext>
              </a:extLst>
            </p:cNvPr>
            <p:cNvSpPr/>
            <p:nvPr/>
          </p:nvSpPr>
          <p:spPr>
            <a:xfrm>
              <a:off x="11478932" y="8085271"/>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6" name="Freeform 3">
              <a:extLst>
                <a:ext uri="{FF2B5EF4-FFF2-40B4-BE49-F238E27FC236}">
                  <a16:creationId xmlns:a16="http://schemas.microsoft.com/office/drawing/2014/main" xmlns="" id="{DB9408E4-7C0C-4464-B9E5-E4485793E6FD}"/>
                </a:ext>
              </a:extLst>
            </p:cNvPr>
            <p:cNvSpPr/>
            <p:nvPr/>
          </p:nvSpPr>
          <p:spPr>
            <a:xfrm>
              <a:off x="11478936" y="8277446"/>
              <a:ext cx="148311" cy="148323"/>
            </a:xfrm>
            <a:custGeom>
              <a:avLst/>
              <a:gdLst>
                <a:gd name="connsiteX0" fmla="*/ 148311 w 148311"/>
                <a:gd name="connsiteY0" fmla="*/ 74155 h 148323"/>
                <a:gd name="connsiteX1" fmla="*/ 74155 w 148311"/>
                <a:gd name="connsiteY1" fmla="*/ 0 h 148323"/>
                <a:gd name="connsiteX2" fmla="*/ 0 w 148311"/>
                <a:gd name="connsiteY2" fmla="*/ 74155 h 148323"/>
                <a:gd name="connsiteX3" fmla="*/ 74155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37" y="0"/>
                    <a:pt x="74155" y="0"/>
                  </a:cubicBezTo>
                  <a:cubicBezTo>
                    <a:pt x="33261" y="0"/>
                    <a:pt x="0" y="33261"/>
                    <a:pt x="0" y="74155"/>
                  </a:cubicBezTo>
                  <a:cubicBezTo>
                    <a:pt x="0" y="115049"/>
                    <a:pt x="33261" y="148323"/>
                    <a:pt x="74155" y="148323"/>
                  </a:cubicBezTo>
                  <a:cubicBezTo>
                    <a:pt x="115037" y="148323"/>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7" name="Freeform 3">
              <a:extLst>
                <a:ext uri="{FF2B5EF4-FFF2-40B4-BE49-F238E27FC236}">
                  <a16:creationId xmlns:a16="http://schemas.microsoft.com/office/drawing/2014/main" xmlns="" id="{16495E8C-09D4-49C5-970C-71F5B5290CC4}"/>
                </a:ext>
              </a:extLst>
            </p:cNvPr>
            <p:cNvSpPr/>
            <p:nvPr/>
          </p:nvSpPr>
          <p:spPr>
            <a:xfrm>
              <a:off x="11532323" y="845549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37" y="0"/>
                    <a:pt x="74155" y="0"/>
                  </a:cubicBezTo>
                  <a:cubicBezTo>
                    <a:pt x="33261" y="0"/>
                    <a:pt x="0" y="33261"/>
                    <a:pt x="0" y="74155"/>
                  </a:cubicBezTo>
                  <a:cubicBezTo>
                    <a:pt x="0" y="115049"/>
                    <a:pt x="33261" y="148311"/>
                    <a:pt x="74155" y="148311"/>
                  </a:cubicBezTo>
                  <a:cubicBezTo>
                    <a:pt x="115037"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8" name="Freeform 3">
              <a:extLst>
                <a:ext uri="{FF2B5EF4-FFF2-40B4-BE49-F238E27FC236}">
                  <a16:creationId xmlns:a16="http://schemas.microsoft.com/office/drawing/2014/main" xmlns="" id="{20754696-9B8D-4BC0-B5DE-A6A115853CC4}"/>
                </a:ext>
              </a:extLst>
            </p:cNvPr>
            <p:cNvSpPr/>
            <p:nvPr/>
          </p:nvSpPr>
          <p:spPr>
            <a:xfrm>
              <a:off x="11631381" y="8607971"/>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89" name="Freeform 3">
              <a:extLst>
                <a:ext uri="{FF2B5EF4-FFF2-40B4-BE49-F238E27FC236}">
                  <a16:creationId xmlns:a16="http://schemas.microsoft.com/office/drawing/2014/main" xmlns="" id="{543B2096-2E5D-443A-80E3-47AD89FC4753}"/>
                </a:ext>
              </a:extLst>
            </p:cNvPr>
            <p:cNvSpPr/>
            <p:nvPr/>
          </p:nvSpPr>
          <p:spPr>
            <a:xfrm>
              <a:off x="11768068" y="872686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0" name="Freeform 3">
              <a:extLst>
                <a:ext uri="{FF2B5EF4-FFF2-40B4-BE49-F238E27FC236}">
                  <a16:creationId xmlns:a16="http://schemas.microsoft.com/office/drawing/2014/main" xmlns="" id="{45E05A68-69DF-48C4-A64D-D43617F4EFE9}"/>
                </a:ext>
              </a:extLst>
            </p:cNvPr>
            <p:cNvSpPr/>
            <p:nvPr/>
          </p:nvSpPr>
          <p:spPr>
            <a:xfrm>
              <a:off x="11934340"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1" name="Freeform 3">
              <a:extLst>
                <a:ext uri="{FF2B5EF4-FFF2-40B4-BE49-F238E27FC236}">
                  <a16:creationId xmlns:a16="http://schemas.microsoft.com/office/drawing/2014/main" xmlns="" id="{7E2206E4-1A4C-4DF4-BEDC-DB049709A3C9}"/>
                </a:ext>
              </a:extLst>
            </p:cNvPr>
            <p:cNvSpPr/>
            <p:nvPr/>
          </p:nvSpPr>
          <p:spPr>
            <a:xfrm>
              <a:off x="12122142" y="8831622"/>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2" name="Freeform 3">
              <a:extLst>
                <a:ext uri="{FF2B5EF4-FFF2-40B4-BE49-F238E27FC236}">
                  <a16:creationId xmlns:a16="http://schemas.microsoft.com/office/drawing/2014/main" xmlns="" id="{BD65E5CD-D629-4556-BEEF-F01EC0385922}"/>
                </a:ext>
              </a:extLst>
            </p:cNvPr>
            <p:cNvSpPr/>
            <p:nvPr/>
          </p:nvSpPr>
          <p:spPr>
            <a:xfrm>
              <a:off x="12289332" y="8348560"/>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92C83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3" name="Freeform 3">
              <a:extLst>
                <a:ext uri="{FF2B5EF4-FFF2-40B4-BE49-F238E27FC236}">
                  <a16:creationId xmlns:a16="http://schemas.microsoft.com/office/drawing/2014/main" xmlns="" id="{DDDF6A4E-89C4-4112-8DB5-9D411C44518B}"/>
                </a:ext>
              </a:extLst>
            </p:cNvPr>
            <p:cNvSpPr/>
            <p:nvPr/>
          </p:nvSpPr>
          <p:spPr>
            <a:xfrm>
              <a:off x="12358599" y="8181351"/>
              <a:ext cx="148323" cy="148323"/>
            </a:xfrm>
            <a:custGeom>
              <a:avLst/>
              <a:gdLst>
                <a:gd name="connsiteX0" fmla="*/ 74155 w 148323"/>
                <a:gd name="connsiteY0" fmla="*/ 148323 h 148323"/>
                <a:gd name="connsiteX1" fmla="*/ 148323 w 148323"/>
                <a:gd name="connsiteY1" fmla="*/ 74168 h 148323"/>
                <a:gd name="connsiteX2" fmla="*/ 74155 w 148323"/>
                <a:gd name="connsiteY2" fmla="*/ 0 h 148323"/>
                <a:gd name="connsiteX3" fmla="*/ 0 w 148323"/>
                <a:gd name="connsiteY3" fmla="*/ 74168 h 148323"/>
                <a:gd name="connsiteX4" fmla="*/ 74155 w 148323"/>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148323"/>
                  </a:moveTo>
                  <a:cubicBezTo>
                    <a:pt x="115049" y="148323"/>
                    <a:pt x="148323" y="115062"/>
                    <a:pt x="148323" y="74168"/>
                  </a:cubicBezTo>
                  <a:cubicBezTo>
                    <a:pt x="148323"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4" name="Freeform 3">
              <a:extLst>
                <a:ext uri="{FF2B5EF4-FFF2-40B4-BE49-F238E27FC236}">
                  <a16:creationId xmlns:a16="http://schemas.microsoft.com/office/drawing/2014/main" xmlns="" id="{11F9A70B-AFE5-42D0-9C90-50F7E88213FE}"/>
                </a:ext>
              </a:extLst>
            </p:cNvPr>
            <p:cNvSpPr/>
            <p:nvPr/>
          </p:nvSpPr>
          <p:spPr>
            <a:xfrm>
              <a:off x="12289334" y="8014157"/>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68" y="148311"/>
                  </a:cubicBezTo>
                  <a:cubicBezTo>
                    <a:pt x="115062" y="148311"/>
                    <a:pt x="148323" y="115049"/>
                    <a:pt x="148323" y="74155"/>
                  </a:cubicBezTo>
                  <a:cubicBezTo>
                    <a:pt x="148323" y="33261"/>
                    <a:pt x="115062" y="0"/>
                    <a:pt x="74168"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5" name="Freeform 3">
              <a:extLst>
                <a:ext uri="{FF2B5EF4-FFF2-40B4-BE49-F238E27FC236}">
                  <a16:creationId xmlns:a16="http://schemas.microsoft.com/office/drawing/2014/main" xmlns="" id="{401883F7-A5C9-46E7-B3A6-954DAD3B48B3}"/>
                </a:ext>
              </a:extLst>
            </p:cNvPr>
            <p:cNvSpPr/>
            <p:nvPr/>
          </p:nvSpPr>
          <p:spPr>
            <a:xfrm>
              <a:off x="12122142" y="7944904"/>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6" name="Freeform 3">
              <a:extLst>
                <a:ext uri="{FF2B5EF4-FFF2-40B4-BE49-F238E27FC236}">
                  <a16:creationId xmlns:a16="http://schemas.microsoft.com/office/drawing/2014/main" xmlns="" id="{A0814D13-3946-4032-9EC4-F95E4F92AA81}"/>
                </a:ext>
              </a:extLst>
            </p:cNvPr>
            <p:cNvSpPr/>
            <p:nvPr/>
          </p:nvSpPr>
          <p:spPr>
            <a:xfrm>
              <a:off x="11954941" y="801415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7" name="Freeform 3">
              <a:extLst>
                <a:ext uri="{FF2B5EF4-FFF2-40B4-BE49-F238E27FC236}">
                  <a16:creationId xmlns:a16="http://schemas.microsoft.com/office/drawing/2014/main" xmlns="" id="{BCA1C284-54D2-4759-AC88-2330372D2F57}"/>
                </a:ext>
              </a:extLst>
            </p:cNvPr>
            <p:cNvSpPr/>
            <p:nvPr/>
          </p:nvSpPr>
          <p:spPr>
            <a:xfrm>
              <a:off x="11885685" y="8181351"/>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8" name="Freeform 3">
              <a:extLst>
                <a:ext uri="{FF2B5EF4-FFF2-40B4-BE49-F238E27FC236}">
                  <a16:creationId xmlns:a16="http://schemas.microsoft.com/office/drawing/2014/main" xmlns="" id="{47AA8A79-CA6E-4AF6-9147-F5CC021B4F46}"/>
                </a:ext>
              </a:extLst>
            </p:cNvPr>
            <p:cNvSpPr/>
            <p:nvPr/>
          </p:nvSpPr>
          <p:spPr>
            <a:xfrm>
              <a:off x="11954941" y="8348563"/>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199" name="Freeform 3">
              <a:extLst>
                <a:ext uri="{FF2B5EF4-FFF2-40B4-BE49-F238E27FC236}">
                  <a16:creationId xmlns:a16="http://schemas.microsoft.com/office/drawing/2014/main" xmlns="" id="{10BE5A09-310F-41A0-8099-20C583114678}"/>
                </a:ext>
              </a:extLst>
            </p:cNvPr>
            <p:cNvSpPr/>
            <p:nvPr/>
          </p:nvSpPr>
          <p:spPr>
            <a:xfrm>
              <a:off x="12122142" y="841781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00" name="Freeform 3">
              <a:extLst>
                <a:ext uri="{FF2B5EF4-FFF2-40B4-BE49-F238E27FC236}">
                  <a16:creationId xmlns:a16="http://schemas.microsoft.com/office/drawing/2014/main" xmlns="" id="{EC841665-0233-4EC4-B961-DCA1444B2A6C}"/>
                </a:ext>
              </a:extLst>
            </p:cNvPr>
            <p:cNvSpPr/>
            <p:nvPr/>
          </p:nvSpPr>
          <p:spPr>
            <a:xfrm>
              <a:off x="12122142" y="8181355"/>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grpSp>
      <p:sp>
        <p:nvSpPr>
          <p:cNvPr id="201" name="TextBox 200">
            <a:extLst>
              <a:ext uri="{FF2B5EF4-FFF2-40B4-BE49-F238E27FC236}">
                <a16:creationId xmlns:a16="http://schemas.microsoft.com/office/drawing/2014/main" xmlns="" id="{018ABBF5-8F01-4CF0-871D-A263270F43A1}"/>
              </a:ext>
            </a:extLst>
          </p:cNvPr>
          <p:cNvSpPr txBox="1"/>
          <p:nvPr/>
        </p:nvSpPr>
        <p:spPr>
          <a:xfrm>
            <a:off x="8134715" y="6090078"/>
            <a:ext cx="1364156" cy="193899"/>
          </a:xfrm>
          <a:prstGeom prst="rect">
            <a:avLst/>
          </a:prstGeom>
          <a:noFill/>
        </p:spPr>
        <p:txBody>
          <a:bodyPr wrap="none" lIns="0" tIns="0" rIns="0" bIns="0" rtlCol="0">
            <a:spAutoFit/>
          </a:bodyPr>
          <a:lstStyle/>
          <a:p>
            <a:pPr marL="0" marR="0" lvl="0" indent="0" algn="l" defTabSz="1088776" rtl="0" eaLnBrk="1" fontAlgn="base" latinLnBrk="0" hangingPunct="1">
              <a:lnSpc>
                <a:spcPct val="90000"/>
              </a:lnSpc>
              <a:spcBef>
                <a:spcPts val="0"/>
              </a:spcBef>
              <a:spcAft>
                <a:spcPct val="0"/>
              </a:spcAft>
              <a:buClr>
                <a:srgbClr val="F0AB00"/>
              </a:buClr>
              <a:buSzPct val="80000"/>
              <a:buFontTx/>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Driven by People</a:t>
            </a:r>
          </a:p>
        </p:txBody>
      </p:sp>
      <p:grpSp>
        <p:nvGrpSpPr>
          <p:cNvPr id="202" name="Group 201">
            <a:extLst>
              <a:ext uri="{FF2B5EF4-FFF2-40B4-BE49-F238E27FC236}">
                <a16:creationId xmlns:a16="http://schemas.microsoft.com/office/drawing/2014/main" xmlns="" id="{C7697A69-1803-4663-AD36-2874F755754C}"/>
              </a:ext>
            </a:extLst>
          </p:cNvPr>
          <p:cNvGrpSpPr/>
          <p:nvPr/>
        </p:nvGrpSpPr>
        <p:grpSpPr>
          <a:xfrm>
            <a:off x="10149207" y="5016319"/>
            <a:ext cx="826698" cy="834825"/>
            <a:chOff x="14831737" y="7531096"/>
            <a:chExt cx="1434734" cy="1448837"/>
          </a:xfrm>
        </p:grpSpPr>
        <p:sp>
          <p:nvSpPr>
            <p:cNvPr id="203" name="Freeform 3">
              <a:extLst>
                <a:ext uri="{FF2B5EF4-FFF2-40B4-BE49-F238E27FC236}">
                  <a16:creationId xmlns:a16="http://schemas.microsoft.com/office/drawing/2014/main" xmlns="" id="{6E599EF7-A1E5-410D-911F-017739EC2B23}"/>
                </a:ext>
              </a:extLst>
            </p:cNvPr>
            <p:cNvSpPr/>
            <p:nvPr/>
          </p:nvSpPr>
          <p:spPr>
            <a:xfrm>
              <a:off x="15658056" y="858524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04" name="Freeform 3">
              <a:extLst>
                <a:ext uri="{FF2B5EF4-FFF2-40B4-BE49-F238E27FC236}">
                  <a16:creationId xmlns:a16="http://schemas.microsoft.com/office/drawing/2014/main" xmlns="" id="{DDCF913A-2EEA-446D-B8A2-81B705465E8D}"/>
                </a:ext>
              </a:extLst>
            </p:cNvPr>
            <p:cNvSpPr/>
            <p:nvPr/>
          </p:nvSpPr>
          <p:spPr>
            <a:xfrm>
              <a:off x="15804081" y="8478415"/>
              <a:ext cx="148311" cy="148311"/>
            </a:xfrm>
            <a:custGeom>
              <a:avLst/>
              <a:gdLst>
                <a:gd name="connsiteX0" fmla="*/ 148311 w 148311"/>
                <a:gd name="connsiteY0" fmla="*/ 74155 h 148311"/>
                <a:gd name="connsiteX1" fmla="*/ 74143 w 148311"/>
                <a:gd name="connsiteY1" fmla="*/ 0 h 148311"/>
                <a:gd name="connsiteX2" fmla="*/ 0 w 148311"/>
                <a:gd name="connsiteY2" fmla="*/ 74155 h 148311"/>
                <a:gd name="connsiteX3" fmla="*/ 74143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43" y="0"/>
                  </a:cubicBezTo>
                  <a:cubicBezTo>
                    <a:pt x="33261" y="0"/>
                    <a:pt x="0" y="33261"/>
                    <a:pt x="0" y="74155"/>
                  </a:cubicBezTo>
                  <a:cubicBezTo>
                    <a:pt x="0" y="115049"/>
                    <a:pt x="33261" y="148311"/>
                    <a:pt x="74143" y="148311"/>
                  </a:cubicBezTo>
                  <a:cubicBezTo>
                    <a:pt x="115049" y="148311"/>
                    <a:pt x="148311" y="115049"/>
                    <a:pt x="148311"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05" name="Freeform 3">
              <a:extLst>
                <a:ext uri="{FF2B5EF4-FFF2-40B4-BE49-F238E27FC236}">
                  <a16:creationId xmlns:a16="http://schemas.microsoft.com/office/drawing/2014/main" xmlns="" id="{C134B78F-BCE0-44DE-A0A3-5BCBF9990A3C}"/>
                </a:ext>
              </a:extLst>
            </p:cNvPr>
            <p:cNvSpPr/>
            <p:nvPr/>
          </p:nvSpPr>
          <p:spPr>
            <a:xfrm>
              <a:off x="15895698" y="8321490"/>
              <a:ext cx="148311" cy="148323"/>
            </a:xfrm>
            <a:custGeom>
              <a:avLst/>
              <a:gdLst>
                <a:gd name="connsiteX0" fmla="*/ 74155 w 148311"/>
                <a:gd name="connsiteY0" fmla="*/ 0 h 148323"/>
                <a:gd name="connsiteX1" fmla="*/ 0 w 148311"/>
                <a:gd name="connsiteY1" fmla="*/ 74168 h 148323"/>
                <a:gd name="connsiteX2" fmla="*/ 74155 w 148311"/>
                <a:gd name="connsiteY2" fmla="*/ 148323 h 148323"/>
                <a:gd name="connsiteX3" fmla="*/ 148311 w 148311"/>
                <a:gd name="connsiteY3" fmla="*/ 74168 h 148323"/>
                <a:gd name="connsiteX4" fmla="*/ 74155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0"/>
                  </a:moveTo>
                  <a:cubicBezTo>
                    <a:pt x="33261" y="0"/>
                    <a:pt x="0" y="33274"/>
                    <a:pt x="0" y="74168"/>
                  </a:cubicBezTo>
                  <a:cubicBezTo>
                    <a:pt x="0" y="115062"/>
                    <a:pt x="33261" y="148323"/>
                    <a:pt x="74155" y="148323"/>
                  </a:cubicBezTo>
                  <a:cubicBezTo>
                    <a:pt x="115049" y="148323"/>
                    <a:pt x="148311" y="115062"/>
                    <a:pt x="148311" y="74168"/>
                  </a:cubicBezTo>
                  <a:cubicBezTo>
                    <a:pt x="148311" y="33274"/>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06" name="Freeform 3">
              <a:extLst>
                <a:ext uri="{FF2B5EF4-FFF2-40B4-BE49-F238E27FC236}">
                  <a16:creationId xmlns:a16="http://schemas.microsoft.com/office/drawing/2014/main" xmlns="" id="{F24B87BB-6CBC-43C3-8C2A-B9C3DE827064}"/>
                </a:ext>
              </a:extLst>
            </p:cNvPr>
            <p:cNvSpPr/>
            <p:nvPr/>
          </p:nvSpPr>
          <p:spPr>
            <a:xfrm>
              <a:off x="15915704" y="8133048"/>
              <a:ext cx="148311" cy="148323"/>
            </a:xfrm>
            <a:custGeom>
              <a:avLst/>
              <a:gdLst>
                <a:gd name="connsiteX0" fmla="*/ 74143 w 148311"/>
                <a:gd name="connsiteY0" fmla="*/ 0 h 148323"/>
                <a:gd name="connsiteX1" fmla="*/ 0 w 148311"/>
                <a:gd name="connsiteY1" fmla="*/ 74155 h 148323"/>
                <a:gd name="connsiteX2" fmla="*/ 74143 w 148311"/>
                <a:gd name="connsiteY2" fmla="*/ 148323 h 148323"/>
                <a:gd name="connsiteX3" fmla="*/ 148311 w 148311"/>
                <a:gd name="connsiteY3" fmla="*/ 74155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61"/>
                    <a:pt x="0" y="74155"/>
                  </a:cubicBezTo>
                  <a:cubicBezTo>
                    <a:pt x="0" y="115049"/>
                    <a:pt x="33261" y="148323"/>
                    <a:pt x="74143" y="148323"/>
                  </a:cubicBezTo>
                  <a:cubicBezTo>
                    <a:pt x="115049" y="148323"/>
                    <a:pt x="148311" y="115049"/>
                    <a:pt x="148311" y="74155"/>
                  </a:cubicBezTo>
                  <a:cubicBezTo>
                    <a:pt x="148311" y="33261"/>
                    <a:pt x="115049" y="0"/>
                    <a:pt x="74143"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07" name="Freeform 3">
              <a:extLst>
                <a:ext uri="{FF2B5EF4-FFF2-40B4-BE49-F238E27FC236}">
                  <a16:creationId xmlns:a16="http://schemas.microsoft.com/office/drawing/2014/main" xmlns="" id="{FA8EA48F-E0C7-4907-9AB9-4E4F2BA79529}"/>
                </a:ext>
              </a:extLst>
            </p:cNvPr>
            <p:cNvSpPr/>
            <p:nvPr/>
          </p:nvSpPr>
          <p:spPr>
            <a:xfrm>
              <a:off x="15857758" y="7957589"/>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08" name="Freeform 3">
              <a:extLst>
                <a:ext uri="{FF2B5EF4-FFF2-40B4-BE49-F238E27FC236}">
                  <a16:creationId xmlns:a16="http://schemas.microsoft.com/office/drawing/2014/main" xmlns="" id="{044AEE47-F375-429A-9EA1-1B8B6C718D6E}"/>
                </a:ext>
              </a:extLst>
            </p:cNvPr>
            <p:cNvSpPr/>
            <p:nvPr/>
          </p:nvSpPr>
          <p:spPr>
            <a:xfrm>
              <a:off x="15736785" y="782354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09" name="Freeform 3">
              <a:extLst>
                <a:ext uri="{FF2B5EF4-FFF2-40B4-BE49-F238E27FC236}">
                  <a16:creationId xmlns:a16="http://schemas.microsoft.com/office/drawing/2014/main" xmlns="" id="{4E30C4CD-C88C-4DAB-AA11-EF07CCD7DD4D}"/>
                </a:ext>
              </a:extLst>
            </p:cNvPr>
            <p:cNvSpPr/>
            <p:nvPr/>
          </p:nvSpPr>
          <p:spPr>
            <a:xfrm>
              <a:off x="15570051" y="7748226"/>
              <a:ext cx="148311" cy="148311"/>
            </a:xfrm>
            <a:custGeom>
              <a:avLst/>
              <a:gdLst>
                <a:gd name="connsiteX0" fmla="*/ 0 w 148311"/>
                <a:gd name="connsiteY0" fmla="*/ 74155 h 148311"/>
                <a:gd name="connsiteX1" fmla="*/ 74168 w 148311"/>
                <a:gd name="connsiteY1" fmla="*/ 148311 h 148311"/>
                <a:gd name="connsiteX2" fmla="*/ 148311 w 148311"/>
                <a:gd name="connsiteY2" fmla="*/ 74155 h 148311"/>
                <a:gd name="connsiteX3" fmla="*/ 74168 w 148311"/>
                <a:gd name="connsiteY3" fmla="*/ 0 h 148311"/>
                <a:gd name="connsiteX4" fmla="*/ 0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0" y="74155"/>
                  </a:moveTo>
                  <a:cubicBezTo>
                    <a:pt x="0" y="115049"/>
                    <a:pt x="33261" y="148311"/>
                    <a:pt x="74168" y="148311"/>
                  </a:cubicBezTo>
                  <a:cubicBezTo>
                    <a:pt x="115049" y="148311"/>
                    <a:pt x="148311" y="115049"/>
                    <a:pt x="148311" y="74155"/>
                  </a:cubicBezTo>
                  <a:cubicBezTo>
                    <a:pt x="148311" y="33261"/>
                    <a:pt x="115049" y="0"/>
                    <a:pt x="74168" y="0"/>
                  </a:cubicBezTo>
                  <a:cubicBezTo>
                    <a:pt x="33261"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0" name="Freeform 3">
              <a:extLst>
                <a:ext uri="{FF2B5EF4-FFF2-40B4-BE49-F238E27FC236}">
                  <a16:creationId xmlns:a16="http://schemas.microsoft.com/office/drawing/2014/main" xmlns="" id="{6D9A258C-3F7F-49CA-A50E-AE2BF8F80A15}"/>
                </a:ext>
              </a:extLst>
            </p:cNvPr>
            <p:cNvSpPr/>
            <p:nvPr/>
          </p:nvSpPr>
          <p:spPr>
            <a:xfrm>
              <a:off x="15379824" y="7748226"/>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61" y="148311"/>
                    <a:pt x="74168" y="148311"/>
                  </a:cubicBezTo>
                  <a:cubicBezTo>
                    <a:pt x="115049" y="148311"/>
                    <a:pt x="148323" y="115049"/>
                    <a:pt x="148323" y="74155"/>
                  </a:cubicBezTo>
                  <a:cubicBezTo>
                    <a:pt x="148323" y="33261"/>
                    <a:pt x="115049" y="0"/>
                    <a:pt x="74168" y="0"/>
                  </a:cubicBezTo>
                  <a:cubicBezTo>
                    <a:pt x="33261"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1" name="Freeform 3">
              <a:extLst>
                <a:ext uri="{FF2B5EF4-FFF2-40B4-BE49-F238E27FC236}">
                  <a16:creationId xmlns:a16="http://schemas.microsoft.com/office/drawing/2014/main" xmlns="" id="{EBF0258F-4F57-46B2-8801-258F500A8815}"/>
                </a:ext>
              </a:extLst>
            </p:cNvPr>
            <p:cNvSpPr/>
            <p:nvPr/>
          </p:nvSpPr>
          <p:spPr>
            <a:xfrm>
              <a:off x="15213095" y="7823545"/>
              <a:ext cx="148323" cy="148311"/>
            </a:xfrm>
            <a:custGeom>
              <a:avLst/>
              <a:gdLst>
                <a:gd name="connsiteX0" fmla="*/ 148323 w 148323"/>
                <a:gd name="connsiteY0" fmla="*/ 74155 h 148311"/>
                <a:gd name="connsiteX1" fmla="*/ 74155 w 148323"/>
                <a:gd name="connsiteY1" fmla="*/ 0 h 148311"/>
                <a:gd name="connsiteX2" fmla="*/ 0 w 148323"/>
                <a:gd name="connsiteY2" fmla="*/ 74155 h 148311"/>
                <a:gd name="connsiteX3" fmla="*/ 74155 w 148323"/>
                <a:gd name="connsiteY3" fmla="*/ 148311 h 148311"/>
                <a:gd name="connsiteX4" fmla="*/ 148323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148323" y="74155"/>
                  </a:moveTo>
                  <a:cubicBezTo>
                    <a:pt x="148323" y="33261"/>
                    <a:pt x="115062" y="0"/>
                    <a:pt x="74155" y="0"/>
                  </a:cubicBezTo>
                  <a:cubicBezTo>
                    <a:pt x="33274" y="0"/>
                    <a:pt x="0" y="33261"/>
                    <a:pt x="0" y="74155"/>
                  </a:cubicBezTo>
                  <a:cubicBezTo>
                    <a:pt x="0" y="115049"/>
                    <a:pt x="33274" y="148311"/>
                    <a:pt x="74155" y="148311"/>
                  </a:cubicBezTo>
                  <a:cubicBezTo>
                    <a:pt x="115062" y="148311"/>
                    <a:pt x="148323" y="115049"/>
                    <a:pt x="148323"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2" name="Freeform 3">
              <a:extLst>
                <a:ext uri="{FF2B5EF4-FFF2-40B4-BE49-F238E27FC236}">
                  <a16:creationId xmlns:a16="http://schemas.microsoft.com/office/drawing/2014/main" xmlns="" id="{889E07EE-1135-42B6-8C24-ADE5933CFCC1}"/>
                </a:ext>
              </a:extLst>
            </p:cNvPr>
            <p:cNvSpPr/>
            <p:nvPr/>
          </p:nvSpPr>
          <p:spPr>
            <a:xfrm>
              <a:off x="15092111" y="7957590"/>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3" name="Freeform 3">
              <a:extLst>
                <a:ext uri="{FF2B5EF4-FFF2-40B4-BE49-F238E27FC236}">
                  <a16:creationId xmlns:a16="http://schemas.microsoft.com/office/drawing/2014/main" xmlns="" id="{FB6E24A1-8B51-4A87-96B1-ADFCD81D77FF}"/>
                </a:ext>
              </a:extLst>
            </p:cNvPr>
            <p:cNvSpPr/>
            <p:nvPr/>
          </p:nvSpPr>
          <p:spPr>
            <a:xfrm>
              <a:off x="15034180" y="8133046"/>
              <a:ext cx="148323" cy="148323"/>
            </a:xfrm>
            <a:custGeom>
              <a:avLst/>
              <a:gdLst>
                <a:gd name="connsiteX0" fmla="*/ 148323 w 148323"/>
                <a:gd name="connsiteY0" fmla="*/ 74155 h 148323"/>
                <a:gd name="connsiteX1" fmla="*/ 74155 w 148323"/>
                <a:gd name="connsiteY1" fmla="*/ 0 h 148323"/>
                <a:gd name="connsiteX2" fmla="*/ 0 w 148323"/>
                <a:gd name="connsiteY2" fmla="*/ 74155 h 148323"/>
                <a:gd name="connsiteX3" fmla="*/ 74155 w 148323"/>
                <a:gd name="connsiteY3" fmla="*/ 148323 h 148323"/>
                <a:gd name="connsiteX4" fmla="*/ 148323 w 148323"/>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148323" y="74155"/>
                  </a:moveTo>
                  <a:cubicBezTo>
                    <a:pt x="148323" y="33261"/>
                    <a:pt x="115062" y="0"/>
                    <a:pt x="74155" y="0"/>
                  </a:cubicBezTo>
                  <a:cubicBezTo>
                    <a:pt x="33274" y="0"/>
                    <a:pt x="0" y="33261"/>
                    <a:pt x="0" y="74155"/>
                  </a:cubicBezTo>
                  <a:cubicBezTo>
                    <a:pt x="0" y="115049"/>
                    <a:pt x="33274" y="148323"/>
                    <a:pt x="74155" y="148323"/>
                  </a:cubicBezTo>
                  <a:cubicBezTo>
                    <a:pt x="115062" y="148323"/>
                    <a:pt x="148323" y="115049"/>
                    <a:pt x="148323"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4" name="Freeform 3">
              <a:extLst>
                <a:ext uri="{FF2B5EF4-FFF2-40B4-BE49-F238E27FC236}">
                  <a16:creationId xmlns:a16="http://schemas.microsoft.com/office/drawing/2014/main" xmlns="" id="{A21C9C20-B3DE-4E4B-BBA1-D1897A2E972B}"/>
                </a:ext>
              </a:extLst>
            </p:cNvPr>
            <p:cNvSpPr/>
            <p:nvPr/>
          </p:nvSpPr>
          <p:spPr>
            <a:xfrm>
              <a:off x="15054186" y="8321486"/>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5" name="Freeform 3">
              <a:extLst>
                <a:ext uri="{FF2B5EF4-FFF2-40B4-BE49-F238E27FC236}">
                  <a16:creationId xmlns:a16="http://schemas.microsoft.com/office/drawing/2014/main" xmlns="" id="{7E4B835B-8AB9-4379-B2AD-249773C7576A}"/>
                </a:ext>
              </a:extLst>
            </p:cNvPr>
            <p:cNvSpPr/>
            <p:nvPr/>
          </p:nvSpPr>
          <p:spPr>
            <a:xfrm>
              <a:off x="15145803" y="8478416"/>
              <a:ext cx="148323" cy="148311"/>
            </a:xfrm>
            <a:custGeom>
              <a:avLst/>
              <a:gdLst>
                <a:gd name="connsiteX0" fmla="*/ 74155 w 148323"/>
                <a:gd name="connsiteY0" fmla="*/ 0 h 148311"/>
                <a:gd name="connsiteX1" fmla="*/ 0 w 148323"/>
                <a:gd name="connsiteY1" fmla="*/ 74155 h 148311"/>
                <a:gd name="connsiteX2" fmla="*/ 74155 w 148323"/>
                <a:gd name="connsiteY2" fmla="*/ 148311 h 148311"/>
                <a:gd name="connsiteX3" fmla="*/ 148323 w 148323"/>
                <a:gd name="connsiteY3" fmla="*/ 74155 h 148311"/>
                <a:gd name="connsiteX4" fmla="*/ 74155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55" y="0"/>
                  </a:moveTo>
                  <a:cubicBezTo>
                    <a:pt x="33274" y="0"/>
                    <a:pt x="0" y="33261"/>
                    <a:pt x="0" y="74155"/>
                  </a:cubicBezTo>
                  <a:cubicBezTo>
                    <a:pt x="0" y="115049"/>
                    <a:pt x="33274" y="148311"/>
                    <a:pt x="74155" y="148311"/>
                  </a:cubicBezTo>
                  <a:cubicBezTo>
                    <a:pt x="115062" y="148311"/>
                    <a:pt x="148323" y="115049"/>
                    <a:pt x="148323" y="74155"/>
                  </a:cubicBezTo>
                  <a:cubicBezTo>
                    <a:pt x="148323" y="33261"/>
                    <a:pt x="115062"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6" name="Freeform 3">
              <a:extLst>
                <a:ext uri="{FF2B5EF4-FFF2-40B4-BE49-F238E27FC236}">
                  <a16:creationId xmlns:a16="http://schemas.microsoft.com/office/drawing/2014/main" xmlns="" id="{E7CA86FC-7A9D-4C69-A887-9988AED7E918}"/>
                </a:ext>
              </a:extLst>
            </p:cNvPr>
            <p:cNvSpPr/>
            <p:nvPr/>
          </p:nvSpPr>
          <p:spPr>
            <a:xfrm>
              <a:off x="15291827" y="8585250"/>
              <a:ext cx="148323" cy="148323"/>
            </a:xfrm>
            <a:custGeom>
              <a:avLst/>
              <a:gdLst>
                <a:gd name="connsiteX0" fmla="*/ 74155 w 148323"/>
                <a:gd name="connsiteY0" fmla="*/ 0 h 148323"/>
                <a:gd name="connsiteX1" fmla="*/ 0 w 148323"/>
                <a:gd name="connsiteY1" fmla="*/ 74168 h 148323"/>
                <a:gd name="connsiteX2" fmla="*/ 74155 w 148323"/>
                <a:gd name="connsiteY2" fmla="*/ 148323 h 148323"/>
                <a:gd name="connsiteX3" fmla="*/ 148323 w 148323"/>
                <a:gd name="connsiteY3" fmla="*/ 74168 h 148323"/>
                <a:gd name="connsiteX4" fmla="*/ 74155 w 148323"/>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0"/>
                  </a:moveTo>
                  <a:cubicBezTo>
                    <a:pt x="33261" y="0"/>
                    <a:pt x="0" y="33274"/>
                    <a:pt x="0" y="74168"/>
                  </a:cubicBezTo>
                  <a:cubicBezTo>
                    <a:pt x="0" y="115062"/>
                    <a:pt x="33261" y="148323"/>
                    <a:pt x="74155" y="148323"/>
                  </a:cubicBezTo>
                  <a:cubicBezTo>
                    <a:pt x="115049" y="148323"/>
                    <a:pt x="148323" y="115062"/>
                    <a:pt x="148323" y="74168"/>
                  </a:cubicBezTo>
                  <a:cubicBezTo>
                    <a:pt x="148323" y="33274"/>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7" name="Freeform 3">
              <a:extLst>
                <a:ext uri="{FF2B5EF4-FFF2-40B4-BE49-F238E27FC236}">
                  <a16:creationId xmlns:a16="http://schemas.microsoft.com/office/drawing/2014/main" xmlns="" id="{D2BF4CF5-F729-4252-8912-87A5E2381D6A}"/>
                </a:ext>
              </a:extLst>
            </p:cNvPr>
            <p:cNvSpPr/>
            <p:nvPr/>
          </p:nvSpPr>
          <p:spPr>
            <a:xfrm>
              <a:off x="15474949" y="8624714"/>
              <a:ext cx="148311" cy="148323"/>
            </a:xfrm>
            <a:custGeom>
              <a:avLst/>
              <a:gdLst>
                <a:gd name="connsiteX0" fmla="*/ 74143 w 148311"/>
                <a:gd name="connsiteY0" fmla="*/ 0 h 148323"/>
                <a:gd name="connsiteX1" fmla="*/ 0 w 148311"/>
                <a:gd name="connsiteY1" fmla="*/ 74155 h 148323"/>
                <a:gd name="connsiteX2" fmla="*/ 74143 w 148311"/>
                <a:gd name="connsiteY2" fmla="*/ 148323 h 148323"/>
                <a:gd name="connsiteX3" fmla="*/ 148311 w 148311"/>
                <a:gd name="connsiteY3" fmla="*/ 74155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61"/>
                    <a:pt x="0" y="74155"/>
                  </a:cubicBezTo>
                  <a:cubicBezTo>
                    <a:pt x="0" y="115049"/>
                    <a:pt x="33261" y="148323"/>
                    <a:pt x="74143" y="148323"/>
                  </a:cubicBezTo>
                  <a:cubicBezTo>
                    <a:pt x="115049" y="148323"/>
                    <a:pt x="148311" y="115049"/>
                    <a:pt x="148311" y="74155"/>
                  </a:cubicBezTo>
                  <a:cubicBezTo>
                    <a:pt x="148311" y="33261"/>
                    <a:pt x="115049" y="0"/>
                    <a:pt x="74143"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8" name="Freeform 3">
              <a:extLst>
                <a:ext uri="{FF2B5EF4-FFF2-40B4-BE49-F238E27FC236}">
                  <a16:creationId xmlns:a16="http://schemas.microsoft.com/office/drawing/2014/main" xmlns="" id="{914AB24C-6A4C-44AE-9245-33360CAD9EFA}"/>
                </a:ext>
              </a:extLst>
            </p:cNvPr>
            <p:cNvSpPr/>
            <p:nvPr/>
          </p:nvSpPr>
          <p:spPr>
            <a:xfrm>
              <a:off x="15662745" y="8804090"/>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19" name="Freeform 3">
              <a:extLst>
                <a:ext uri="{FF2B5EF4-FFF2-40B4-BE49-F238E27FC236}">
                  <a16:creationId xmlns:a16="http://schemas.microsoft.com/office/drawing/2014/main" xmlns="" id="{F02E8BFB-7ECF-490B-8C4F-35F2127CEC52}"/>
                </a:ext>
              </a:extLst>
            </p:cNvPr>
            <p:cNvSpPr/>
            <p:nvPr/>
          </p:nvSpPr>
          <p:spPr>
            <a:xfrm>
              <a:off x="15829011" y="8726860"/>
              <a:ext cx="148311" cy="148311"/>
            </a:xfrm>
            <a:custGeom>
              <a:avLst/>
              <a:gdLst>
                <a:gd name="connsiteX0" fmla="*/ 74168 w 148311"/>
                <a:gd name="connsiteY0" fmla="*/ 0 h 148311"/>
                <a:gd name="connsiteX1" fmla="*/ 0 w 148311"/>
                <a:gd name="connsiteY1" fmla="*/ 74155 h 148311"/>
                <a:gd name="connsiteX2" fmla="*/ 74168 w 148311"/>
                <a:gd name="connsiteY2" fmla="*/ 148311 h 148311"/>
                <a:gd name="connsiteX3" fmla="*/ 148311 w 148311"/>
                <a:gd name="connsiteY3" fmla="*/ 74155 h 148311"/>
                <a:gd name="connsiteX4" fmla="*/ 74168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68" y="0"/>
                  </a:moveTo>
                  <a:cubicBezTo>
                    <a:pt x="33261" y="0"/>
                    <a:pt x="0" y="33261"/>
                    <a:pt x="0" y="74155"/>
                  </a:cubicBezTo>
                  <a:cubicBezTo>
                    <a:pt x="0" y="115049"/>
                    <a:pt x="33261" y="148311"/>
                    <a:pt x="74168" y="148311"/>
                  </a:cubicBezTo>
                  <a:cubicBezTo>
                    <a:pt x="115049" y="148311"/>
                    <a:pt x="148311" y="115049"/>
                    <a:pt x="148311" y="74155"/>
                  </a:cubicBezTo>
                  <a:cubicBezTo>
                    <a:pt x="148311" y="33261"/>
                    <a:pt x="115049" y="0"/>
                    <a:pt x="74168"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0" name="Freeform 3">
              <a:extLst>
                <a:ext uri="{FF2B5EF4-FFF2-40B4-BE49-F238E27FC236}">
                  <a16:creationId xmlns:a16="http://schemas.microsoft.com/office/drawing/2014/main" xmlns="" id="{263126A9-D100-404B-B9B6-E548222FAD50}"/>
                </a:ext>
              </a:extLst>
            </p:cNvPr>
            <p:cNvSpPr/>
            <p:nvPr/>
          </p:nvSpPr>
          <p:spPr>
            <a:xfrm>
              <a:off x="15965710" y="8607971"/>
              <a:ext cx="148311" cy="148323"/>
            </a:xfrm>
            <a:custGeom>
              <a:avLst/>
              <a:gdLst>
                <a:gd name="connsiteX0" fmla="*/ 74143 w 148311"/>
                <a:gd name="connsiteY0" fmla="*/ 0 h 148323"/>
                <a:gd name="connsiteX1" fmla="*/ 0 w 148311"/>
                <a:gd name="connsiteY1" fmla="*/ 74168 h 148323"/>
                <a:gd name="connsiteX2" fmla="*/ 74143 w 148311"/>
                <a:gd name="connsiteY2" fmla="*/ 148323 h 148323"/>
                <a:gd name="connsiteX3" fmla="*/ 148311 w 148311"/>
                <a:gd name="connsiteY3" fmla="*/ 74168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74"/>
                    <a:pt x="0" y="74168"/>
                  </a:cubicBezTo>
                  <a:cubicBezTo>
                    <a:pt x="0" y="115062"/>
                    <a:pt x="33261" y="148323"/>
                    <a:pt x="74143" y="148323"/>
                  </a:cubicBezTo>
                  <a:cubicBezTo>
                    <a:pt x="115049" y="148323"/>
                    <a:pt x="148311" y="115062"/>
                    <a:pt x="148311" y="74168"/>
                  </a:cubicBezTo>
                  <a:cubicBezTo>
                    <a:pt x="148311" y="33274"/>
                    <a:pt x="115049" y="0"/>
                    <a:pt x="74143"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1" name="Freeform 3">
              <a:extLst>
                <a:ext uri="{FF2B5EF4-FFF2-40B4-BE49-F238E27FC236}">
                  <a16:creationId xmlns:a16="http://schemas.microsoft.com/office/drawing/2014/main" xmlns="" id="{ADA67017-8DDD-4282-9F4F-3EBA0E29DABD}"/>
                </a:ext>
              </a:extLst>
            </p:cNvPr>
            <p:cNvSpPr/>
            <p:nvPr/>
          </p:nvSpPr>
          <p:spPr>
            <a:xfrm>
              <a:off x="16064755" y="8455496"/>
              <a:ext cx="148323" cy="148311"/>
            </a:xfrm>
            <a:custGeom>
              <a:avLst/>
              <a:gdLst>
                <a:gd name="connsiteX0" fmla="*/ 74168 w 148323"/>
                <a:gd name="connsiteY0" fmla="*/ 0 h 148311"/>
                <a:gd name="connsiteX1" fmla="*/ 0 w 148323"/>
                <a:gd name="connsiteY1" fmla="*/ 74155 h 148311"/>
                <a:gd name="connsiteX2" fmla="*/ 74168 w 148323"/>
                <a:gd name="connsiteY2" fmla="*/ 148311 h 148311"/>
                <a:gd name="connsiteX3" fmla="*/ 148323 w 148323"/>
                <a:gd name="connsiteY3" fmla="*/ 74155 h 148311"/>
                <a:gd name="connsiteX4" fmla="*/ 74168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0"/>
                  </a:moveTo>
                  <a:cubicBezTo>
                    <a:pt x="33274" y="0"/>
                    <a:pt x="0" y="33261"/>
                    <a:pt x="0" y="74155"/>
                  </a:cubicBezTo>
                  <a:cubicBezTo>
                    <a:pt x="0" y="115049"/>
                    <a:pt x="33274" y="148311"/>
                    <a:pt x="74168" y="148311"/>
                  </a:cubicBezTo>
                  <a:cubicBezTo>
                    <a:pt x="115062" y="148311"/>
                    <a:pt x="148323" y="115049"/>
                    <a:pt x="148323" y="74155"/>
                  </a:cubicBezTo>
                  <a:cubicBezTo>
                    <a:pt x="148323" y="33261"/>
                    <a:pt x="115062" y="0"/>
                    <a:pt x="74168"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2" name="Freeform 3">
              <a:extLst>
                <a:ext uri="{FF2B5EF4-FFF2-40B4-BE49-F238E27FC236}">
                  <a16:creationId xmlns:a16="http://schemas.microsoft.com/office/drawing/2014/main" xmlns="" id="{C69EDCA4-EE4D-4A3B-900F-1239A1A2020C}"/>
                </a:ext>
              </a:extLst>
            </p:cNvPr>
            <p:cNvSpPr/>
            <p:nvPr/>
          </p:nvSpPr>
          <p:spPr>
            <a:xfrm>
              <a:off x="16118147" y="8277449"/>
              <a:ext cx="148323" cy="148323"/>
            </a:xfrm>
            <a:custGeom>
              <a:avLst/>
              <a:gdLst>
                <a:gd name="connsiteX0" fmla="*/ 74155 w 148323"/>
                <a:gd name="connsiteY0" fmla="*/ 0 h 148323"/>
                <a:gd name="connsiteX1" fmla="*/ 0 w 148323"/>
                <a:gd name="connsiteY1" fmla="*/ 74155 h 148323"/>
                <a:gd name="connsiteX2" fmla="*/ 74155 w 148323"/>
                <a:gd name="connsiteY2" fmla="*/ 148323 h 148323"/>
                <a:gd name="connsiteX3" fmla="*/ 148323 w 148323"/>
                <a:gd name="connsiteY3" fmla="*/ 74155 h 148323"/>
                <a:gd name="connsiteX4" fmla="*/ 74155 w 148323"/>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0"/>
                  </a:moveTo>
                  <a:cubicBezTo>
                    <a:pt x="33274" y="0"/>
                    <a:pt x="0" y="33261"/>
                    <a:pt x="0" y="74155"/>
                  </a:cubicBezTo>
                  <a:cubicBezTo>
                    <a:pt x="0" y="115049"/>
                    <a:pt x="33274" y="148323"/>
                    <a:pt x="74155" y="148323"/>
                  </a:cubicBezTo>
                  <a:cubicBezTo>
                    <a:pt x="115062" y="148323"/>
                    <a:pt x="148323" y="115049"/>
                    <a:pt x="148323" y="74155"/>
                  </a:cubicBezTo>
                  <a:cubicBezTo>
                    <a:pt x="148323" y="33261"/>
                    <a:pt x="115062"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3" name="Freeform 3">
              <a:extLst>
                <a:ext uri="{FF2B5EF4-FFF2-40B4-BE49-F238E27FC236}">
                  <a16:creationId xmlns:a16="http://schemas.microsoft.com/office/drawing/2014/main" xmlns="" id="{A770C7D8-4BE7-46A5-8030-E607C3C9A300}"/>
                </a:ext>
              </a:extLst>
            </p:cNvPr>
            <p:cNvSpPr/>
            <p:nvPr/>
          </p:nvSpPr>
          <p:spPr>
            <a:xfrm>
              <a:off x="16118148" y="8085272"/>
              <a:ext cx="148323" cy="148311"/>
            </a:xfrm>
            <a:custGeom>
              <a:avLst/>
              <a:gdLst>
                <a:gd name="connsiteX0" fmla="*/ 0 w 148323"/>
                <a:gd name="connsiteY0" fmla="*/ 74155 h 148311"/>
                <a:gd name="connsiteX1" fmla="*/ 74155 w 148323"/>
                <a:gd name="connsiteY1" fmla="*/ 148311 h 148311"/>
                <a:gd name="connsiteX2" fmla="*/ 148323 w 148323"/>
                <a:gd name="connsiteY2" fmla="*/ 74155 h 148311"/>
                <a:gd name="connsiteX3" fmla="*/ 74155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55" y="148311"/>
                  </a:cubicBezTo>
                  <a:cubicBezTo>
                    <a:pt x="115062" y="148311"/>
                    <a:pt x="148323" y="115049"/>
                    <a:pt x="148323" y="74155"/>
                  </a:cubicBezTo>
                  <a:cubicBezTo>
                    <a:pt x="148323" y="33261"/>
                    <a:pt x="115062" y="0"/>
                    <a:pt x="74155"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4" name="Freeform 3">
              <a:extLst>
                <a:ext uri="{FF2B5EF4-FFF2-40B4-BE49-F238E27FC236}">
                  <a16:creationId xmlns:a16="http://schemas.microsoft.com/office/drawing/2014/main" xmlns="" id="{393AA868-DE38-49F9-80CF-716FED063A09}"/>
                </a:ext>
              </a:extLst>
            </p:cNvPr>
            <p:cNvSpPr/>
            <p:nvPr/>
          </p:nvSpPr>
          <p:spPr>
            <a:xfrm>
              <a:off x="16064756" y="7907224"/>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68" y="148311"/>
                  </a:cubicBezTo>
                  <a:cubicBezTo>
                    <a:pt x="115062" y="148311"/>
                    <a:pt x="148323" y="115049"/>
                    <a:pt x="148323" y="74155"/>
                  </a:cubicBezTo>
                  <a:cubicBezTo>
                    <a:pt x="148323" y="33261"/>
                    <a:pt x="115062" y="0"/>
                    <a:pt x="74168"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5" name="Freeform 3">
              <a:extLst>
                <a:ext uri="{FF2B5EF4-FFF2-40B4-BE49-F238E27FC236}">
                  <a16:creationId xmlns:a16="http://schemas.microsoft.com/office/drawing/2014/main" xmlns="" id="{2FF2ED62-F0C3-4922-A783-954F8786D1B6}"/>
                </a:ext>
              </a:extLst>
            </p:cNvPr>
            <p:cNvSpPr/>
            <p:nvPr/>
          </p:nvSpPr>
          <p:spPr>
            <a:xfrm>
              <a:off x="15965710" y="7754736"/>
              <a:ext cx="148311" cy="148323"/>
            </a:xfrm>
            <a:custGeom>
              <a:avLst/>
              <a:gdLst>
                <a:gd name="connsiteX0" fmla="*/ 74143 w 148311"/>
                <a:gd name="connsiteY0" fmla="*/ 148323 h 148323"/>
                <a:gd name="connsiteX1" fmla="*/ 148311 w 148311"/>
                <a:gd name="connsiteY1" fmla="*/ 74155 h 148323"/>
                <a:gd name="connsiteX2" fmla="*/ 74143 w 148311"/>
                <a:gd name="connsiteY2" fmla="*/ 0 h 148323"/>
                <a:gd name="connsiteX3" fmla="*/ 0 w 148311"/>
                <a:gd name="connsiteY3" fmla="*/ 74155 h 148323"/>
                <a:gd name="connsiteX4" fmla="*/ 74143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148323"/>
                  </a:moveTo>
                  <a:cubicBezTo>
                    <a:pt x="115049" y="148323"/>
                    <a:pt x="148311" y="115049"/>
                    <a:pt x="148311" y="74155"/>
                  </a:cubicBezTo>
                  <a:cubicBezTo>
                    <a:pt x="148311" y="33261"/>
                    <a:pt x="115049" y="0"/>
                    <a:pt x="74143" y="0"/>
                  </a:cubicBezTo>
                  <a:cubicBezTo>
                    <a:pt x="33261" y="0"/>
                    <a:pt x="0" y="33261"/>
                    <a:pt x="0" y="74155"/>
                  </a:cubicBezTo>
                  <a:cubicBezTo>
                    <a:pt x="0" y="115049"/>
                    <a:pt x="33261" y="148323"/>
                    <a:pt x="74143"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6" name="Freeform 3">
              <a:extLst>
                <a:ext uri="{FF2B5EF4-FFF2-40B4-BE49-F238E27FC236}">
                  <a16:creationId xmlns:a16="http://schemas.microsoft.com/office/drawing/2014/main" xmlns="" id="{3774CC26-2AE7-477B-823E-BAA2A04CD863}"/>
                </a:ext>
              </a:extLst>
            </p:cNvPr>
            <p:cNvSpPr/>
            <p:nvPr/>
          </p:nvSpPr>
          <p:spPr>
            <a:xfrm>
              <a:off x="15829011" y="7635860"/>
              <a:ext cx="148311" cy="148311"/>
            </a:xfrm>
            <a:custGeom>
              <a:avLst/>
              <a:gdLst>
                <a:gd name="connsiteX0" fmla="*/ 74168 w 148311"/>
                <a:gd name="connsiteY0" fmla="*/ 148311 h 148311"/>
                <a:gd name="connsiteX1" fmla="*/ 148311 w 148311"/>
                <a:gd name="connsiteY1" fmla="*/ 74155 h 148311"/>
                <a:gd name="connsiteX2" fmla="*/ 74168 w 148311"/>
                <a:gd name="connsiteY2" fmla="*/ 0 h 148311"/>
                <a:gd name="connsiteX3" fmla="*/ 0 w 148311"/>
                <a:gd name="connsiteY3" fmla="*/ 74155 h 148311"/>
                <a:gd name="connsiteX4" fmla="*/ 74168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68" y="148311"/>
                  </a:moveTo>
                  <a:cubicBezTo>
                    <a:pt x="115049" y="148311"/>
                    <a:pt x="148311" y="115049"/>
                    <a:pt x="148311" y="74155"/>
                  </a:cubicBezTo>
                  <a:cubicBezTo>
                    <a:pt x="148311" y="33261"/>
                    <a:pt x="115049" y="0"/>
                    <a:pt x="74168" y="0"/>
                  </a:cubicBezTo>
                  <a:cubicBezTo>
                    <a:pt x="33261" y="0"/>
                    <a:pt x="0" y="33261"/>
                    <a:pt x="0" y="74155"/>
                  </a:cubicBezTo>
                  <a:cubicBezTo>
                    <a:pt x="0" y="115049"/>
                    <a:pt x="33261" y="148311"/>
                    <a:pt x="74168"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7" name="Freeform 3">
              <a:extLst>
                <a:ext uri="{FF2B5EF4-FFF2-40B4-BE49-F238E27FC236}">
                  <a16:creationId xmlns:a16="http://schemas.microsoft.com/office/drawing/2014/main" xmlns="" id="{E72D7CF9-5D87-4587-90D8-D403DC201B33}"/>
                </a:ext>
              </a:extLst>
            </p:cNvPr>
            <p:cNvSpPr/>
            <p:nvPr/>
          </p:nvSpPr>
          <p:spPr>
            <a:xfrm>
              <a:off x="15662745" y="7558630"/>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8" name="Freeform 3">
              <a:extLst>
                <a:ext uri="{FF2B5EF4-FFF2-40B4-BE49-F238E27FC236}">
                  <a16:creationId xmlns:a16="http://schemas.microsoft.com/office/drawing/2014/main" xmlns="" id="{8BD694D8-39F5-490F-85D9-1694E78B286F}"/>
                </a:ext>
              </a:extLst>
            </p:cNvPr>
            <p:cNvSpPr/>
            <p:nvPr/>
          </p:nvSpPr>
          <p:spPr>
            <a:xfrm>
              <a:off x="15474949" y="7531096"/>
              <a:ext cx="148311" cy="148311"/>
            </a:xfrm>
            <a:custGeom>
              <a:avLst/>
              <a:gdLst>
                <a:gd name="connsiteX0" fmla="*/ 74143 w 148311"/>
                <a:gd name="connsiteY0" fmla="*/ 148311 h 148311"/>
                <a:gd name="connsiteX1" fmla="*/ 148311 w 148311"/>
                <a:gd name="connsiteY1" fmla="*/ 74155 h 148311"/>
                <a:gd name="connsiteX2" fmla="*/ 74143 w 148311"/>
                <a:gd name="connsiteY2" fmla="*/ 0 h 148311"/>
                <a:gd name="connsiteX3" fmla="*/ 0 w 148311"/>
                <a:gd name="connsiteY3" fmla="*/ 74155 h 148311"/>
                <a:gd name="connsiteX4" fmla="*/ 74143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148311"/>
                  </a:moveTo>
                  <a:cubicBezTo>
                    <a:pt x="115049" y="148311"/>
                    <a:pt x="148311" y="115049"/>
                    <a:pt x="148311" y="74155"/>
                  </a:cubicBezTo>
                  <a:cubicBezTo>
                    <a:pt x="148311" y="33261"/>
                    <a:pt x="115049" y="0"/>
                    <a:pt x="74143" y="0"/>
                  </a:cubicBezTo>
                  <a:cubicBezTo>
                    <a:pt x="33261" y="0"/>
                    <a:pt x="0" y="33261"/>
                    <a:pt x="0" y="74155"/>
                  </a:cubicBezTo>
                  <a:cubicBezTo>
                    <a:pt x="0" y="115049"/>
                    <a:pt x="33261" y="148311"/>
                    <a:pt x="74143"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29" name="Freeform 3">
              <a:extLst>
                <a:ext uri="{FF2B5EF4-FFF2-40B4-BE49-F238E27FC236}">
                  <a16:creationId xmlns:a16="http://schemas.microsoft.com/office/drawing/2014/main" xmlns="" id="{9C75B564-5DCD-441A-9B4C-B9CF40819D42}"/>
                </a:ext>
              </a:extLst>
            </p:cNvPr>
            <p:cNvSpPr/>
            <p:nvPr/>
          </p:nvSpPr>
          <p:spPr>
            <a:xfrm>
              <a:off x="15287127" y="7558630"/>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0" name="Freeform 3">
              <a:extLst>
                <a:ext uri="{FF2B5EF4-FFF2-40B4-BE49-F238E27FC236}">
                  <a16:creationId xmlns:a16="http://schemas.microsoft.com/office/drawing/2014/main" xmlns="" id="{9CA1DFB0-0A03-4E44-972D-DB0F6A0D0A8F}"/>
                </a:ext>
              </a:extLst>
            </p:cNvPr>
            <p:cNvSpPr/>
            <p:nvPr/>
          </p:nvSpPr>
          <p:spPr>
            <a:xfrm>
              <a:off x="15120861" y="7635860"/>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49" y="148311"/>
                    <a:pt x="148323" y="115049"/>
                    <a:pt x="148323" y="74155"/>
                  </a:cubicBezTo>
                  <a:cubicBezTo>
                    <a:pt x="148323" y="33261"/>
                    <a:pt x="115049" y="0"/>
                    <a:pt x="74168" y="0"/>
                  </a:cubicBezTo>
                  <a:cubicBezTo>
                    <a:pt x="33261" y="0"/>
                    <a:pt x="0" y="33261"/>
                    <a:pt x="0" y="74155"/>
                  </a:cubicBezTo>
                  <a:cubicBezTo>
                    <a:pt x="0" y="115049"/>
                    <a:pt x="33261" y="148311"/>
                    <a:pt x="74168"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1" name="Freeform 3">
              <a:extLst>
                <a:ext uri="{FF2B5EF4-FFF2-40B4-BE49-F238E27FC236}">
                  <a16:creationId xmlns:a16="http://schemas.microsoft.com/office/drawing/2014/main" xmlns="" id="{47616FEF-E39F-4F4F-91DD-3B67E4C092FC}"/>
                </a:ext>
              </a:extLst>
            </p:cNvPr>
            <p:cNvSpPr/>
            <p:nvPr/>
          </p:nvSpPr>
          <p:spPr>
            <a:xfrm>
              <a:off x="14984188" y="7754736"/>
              <a:ext cx="148311" cy="148323"/>
            </a:xfrm>
            <a:custGeom>
              <a:avLst/>
              <a:gdLst>
                <a:gd name="connsiteX0" fmla="*/ 74143 w 148311"/>
                <a:gd name="connsiteY0" fmla="*/ 148323 h 148323"/>
                <a:gd name="connsiteX1" fmla="*/ 148311 w 148311"/>
                <a:gd name="connsiteY1" fmla="*/ 74155 h 148323"/>
                <a:gd name="connsiteX2" fmla="*/ 74143 w 148311"/>
                <a:gd name="connsiteY2" fmla="*/ 0 h 148323"/>
                <a:gd name="connsiteX3" fmla="*/ 0 w 148311"/>
                <a:gd name="connsiteY3" fmla="*/ 74155 h 148323"/>
                <a:gd name="connsiteX4" fmla="*/ 74143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148323"/>
                  </a:moveTo>
                  <a:cubicBezTo>
                    <a:pt x="115049" y="148323"/>
                    <a:pt x="148311" y="115049"/>
                    <a:pt x="148311" y="74155"/>
                  </a:cubicBezTo>
                  <a:cubicBezTo>
                    <a:pt x="148311" y="33261"/>
                    <a:pt x="115049" y="0"/>
                    <a:pt x="74143" y="0"/>
                  </a:cubicBezTo>
                  <a:cubicBezTo>
                    <a:pt x="33261" y="0"/>
                    <a:pt x="0" y="33261"/>
                    <a:pt x="0" y="74155"/>
                  </a:cubicBezTo>
                  <a:cubicBezTo>
                    <a:pt x="0" y="115049"/>
                    <a:pt x="33261" y="148323"/>
                    <a:pt x="74143" y="148323"/>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2" name="Freeform 3">
              <a:extLst>
                <a:ext uri="{FF2B5EF4-FFF2-40B4-BE49-F238E27FC236}">
                  <a16:creationId xmlns:a16="http://schemas.microsoft.com/office/drawing/2014/main" xmlns="" id="{C9BB3A2C-82A0-4706-B434-ABCAF8AD0A3B}"/>
                </a:ext>
              </a:extLst>
            </p:cNvPr>
            <p:cNvSpPr/>
            <p:nvPr/>
          </p:nvSpPr>
          <p:spPr>
            <a:xfrm>
              <a:off x="14885118" y="7907222"/>
              <a:ext cx="148311" cy="148311"/>
            </a:xfrm>
            <a:custGeom>
              <a:avLst/>
              <a:gdLst>
                <a:gd name="connsiteX0" fmla="*/ 74155 w 148311"/>
                <a:gd name="connsiteY0" fmla="*/ 148311 h 148311"/>
                <a:gd name="connsiteX1" fmla="*/ 148311 w 148311"/>
                <a:gd name="connsiteY1" fmla="*/ 74155 h 148311"/>
                <a:gd name="connsiteX2" fmla="*/ 74155 w 148311"/>
                <a:gd name="connsiteY2" fmla="*/ 0 h 148311"/>
                <a:gd name="connsiteX3" fmla="*/ 0 w 148311"/>
                <a:gd name="connsiteY3" fmla="*/ 74155 h 148311"/>
                <a:gd name="connsiteX4" fmla="*/ 74155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148311"/>
                  </a:moveTo>
                  <a:cubicBezTo>
                    <a:pt x="115049" y="148311"/>
                    <a:pt x="148311" y="115049"/>
                    <a:pt x="148311" y="74155"/>
                  </a:cubicBezTo>
                  <a:cubicBezTo>
                    <a:pt x="148311" y="33261"/>
                    <a:pt x="115049" y="0"/>
                    <a:pt x="74155" y="0"/>
                  </a:cubicBezTo>
                  <a:cubicBezTo>
                    <a:pt x="33261" y="0"/>
                    <a:pt x="0" y="33261"/>
                    <a:pt x="0" y="74155"/>
                  </a:cubicBezTo>
                  <a:cubicBezTo>
                    <a:pt x="0" y="115049"/>
                    <a:pt x="33261" y="148311"/>
                    <a:pt x="74155"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3" name="Freeform 3">
              <a:extLst>
                <a:ext uri="{FF2B5EF4-FFF2-40B4-BE49-F238E27FC236}">
                  <a16:creationId xmlns:a16="http://schemas.microsoft.com/office/drawing/2014/main" xmlns="" id="{53446335-0A24-4956-927A-0367585D7CAE}"/>
                </a:ext>
              </a:extLst>
            </p:cNvPr>
            <p:cNvSpPr/>
            <p:nvPr/>
          </p:nvSpPr>
          <p:spPr>
            <a:xfrm>
              <a:off x="14831738" y="8085271"/>
              <a:ext cx="148311" cy="148311"/>
            </a:xfrm>
            <a:custGeom>
              <a:avLst/>
              <a:gdLst>
                <a:gd name="connsiteX0" fmla="*/ 74143 w 148311"/>
                <a:gd name="connsiteY0" fmla="*/ 148311 h 148311"/>
                <a:gd name="connsiteX1" fmla="*/ 148311 w 148311"/>
                <a:gd name="connsiteY1" fmla="*/ 74155 h 148311"/>
                <a:gd name="connsiteX2" fmla="*/ 74143 w 148311"/>
                <a:gd name="connsiteY2" fmla="*/ 0 h 148311"/>
                <a:gd name="connsiteX3" fmla="*/ 0 w 148311"/>
                <a:gd name="connsiteY3" fmla="*/ 74155 h 148311"/>
                <a:gd name="connsiteX4" fmla="*/ 74143 w 148311"/>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148311"/>
                  </a:moveTo>
                  <a:cubicBezTo>
                    <a:pt x="115049" y="148311"/>
                    <a:pt x="148311" y="115049"/>
                    <a:pt x="148311" y="74155"/>
                  </a:cubicBezTo>
                  <a:cubicBezTo>
                    <a:pt x="148311" y="33261"/>
                    <a:pt x="115049" y="0"/>
                    <a:pt x="74143" y="0"/>
                  </a:cubicBezTo>
                  <a:cubicBezTo>
                    <a:pt x="33261" y="0"/>
                    <a:pt x="0" y="33261"/>
                    <a:pt x="0" y="74155"/>
                  </a:cubicBezTo>
                  <a:cubicBezTo>
                    <a:pt x="0" y="115049"/>
                    <a:pt x="33261" y="148311"/>
                    <a:pt x="74143" y="148311"/>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4" name="Freeform 3">
              <a:extLst>
                <a:ext uri="{FF2B5EF4-FFF2-40B4-BE49-F238E27FC236}">
                  <a16:creationId xmlns:a16="http://schemas.microsoft.com/office/drawing/2014/main" xmlns="" id="{584413E2-59F3-49F5-93A3-2E43D11BBA5B}"/>
                </a:ext>
              </a:extLst>
            </p:cNvPr>
            <p:cNvSpPr/>
            <p:nvPr/>
          </p:nvSpPr>
          <p:spPr>
            <a:xfrm>
              <a:off x="14831737" y="8277446"/>
              <a:ext cx="148311" cy="148323"/>
            </a:xfrm>
            <a:custGeom>
              <a:avLst/>
              <a:gdLst>
                <a:gd name="connsiteX0" fmla="*/ 148311 w 148311"/>
                <a:gd name="connsiteY0" fmla="*/ 74155 h 148323"/>
                <a:gd name="connsiteX1" fmla="*/ 74143 w 148311"/>
                <a:gd name="connsiteY1" fmla="*/ 0 h 148323"/>
                <a:gd name="connsiteX2" fmla="*/ 0 w 148311"/>
                <a:gd name="connsiteY2" fmla="*/ 74155 h 148323"/>
                <a:gd name="connsiteX3" fmla="*/ 74143 w 148311"/>
                <a:gd name="connsiteY3" fmla="*/ 148323 h 148323"/>
                <a:gd name="connsiteX4" fmla="*/ 148311 w 148311"/>
                <a:gd name="connsiteY4" fmla="*/ 74155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148311" y="74155"/>
                  </a:moveTo>
                  <a:cubicBezTo>
                    <a:pt x="148311" y="33261"/>
                    <a:pt x="115049" y="0"/>
                    <a:pt x="74143" y="0"/>
                  </a:cubicBezTo>
                  <a:cubicBezTo>
                    <a:pt x="33261" y="0"/>
                    <a:pt x="0" y="33261"/>
                    <a:pt x="0" y="74155"/>
                  </a:cubicBezTo>
                  <a:cubicBezTo>
                    <a:pt x="0" y="115049"/>
                    <a:pt x="33261" y="148323"/>
                    <a:pt x="74143" y="148323"/>
                  </a:cubicBezTo>
                  <a:cubicBezTo>
                    <a:pt x="115049" y="148323"/>
                    <a:pt x="148311" y="115049"/>
                    <a:pt x="148311"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5" name="Freeform 3">
              <a:extLst>
                <a:ext uri="{FF2B5EF4-FFF2-40B4-BE49-F238E27FC236}">
                  <a16:creationId xmlns:a16="http://schemas.microsoft.com/office/drawing/2014/main" xmlns="" id="{A55EB14C-FD55-494A-9A4E-FF754EAA8406}"/>
                </a:ext>
              </a:extLst>
            </p:cNvPr>
            <p:cNvSpPr/>
            <p:nvPr/>
          </p:nvSpPr>
          <p:spPr>
            <a:xfrm>
              <a:off x="14885116" y="8455495"/>
              <a:ext cx="148311" cy="148311"/>
            </a:xfrm>
            <a:custGeom>
              <a:avLst/>
              <a:gdLst>
                <a:gd name="connsiteX0" fmla="*/ 148311 w 148311"/>
                <a:gd name="connsiteY0" fmla="*/ 74155 h 148311"/>
                <a:gd name="connsiteX1" fmla="*/ 74155 w 148311"/>
                <a:gd name="connsiteY1" fmla="*/ 0 h 148311"/>
                <a:gd name="connsiteX2" fmla="*/ 0 w 148311"/>
                <a:gd name="connsiteY2" fmla="*/ 74155 h 148311"/>
                <a:gd name="connsiteX3" fmla="*/ 74155 w 148311"/>
                <a:gd name="connsiteY3" fmla="*/ 148311 h 148311"/>
                <a:gd name="connsiteX4" fmla="*/ 148311 w 148311"/>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148311" y="74155"/>
                  </a:moveTo>
                  <a:cubicBezTo>
                    <a:pt x="148311" y="33261"/>
                    <a:pt x="115049" y="0"/>
                    <a:pt x="74155" y="0"/>
                  </a:cubicBezTo>
                  <a:cubicBezTo>
                    <a:pt x="33261" y="0"/>
                    <a:pt x="0" y="33261"/>
                    <a:pt x="0" y="74155"/>
                  </a:cubicBezTo>
                  <a:cubicBezTo>
                    <a:pt x="0" y="115049"/>
                    <a:pt x="33261" y="148311"/>
                    <a:pt x="74155" y="148311"/>
                  </a:cubicBezTo>
                  <a:cubicBezTo>
                    <a:pt x="115049" y="148311"/>
                    <a:pt x="148311" y="115049"/>
                    <a:pt x="148311" y="74155"/>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6" name="Freeform 3">
              <a:extLst>
                <a:ext uri="{FF2B5EF4-FFF2-40B4-BE49-F238E27FC236}">
                  <a16:creationId xmlns:a16="http://schemas.microsoft.com/office/drawing/2014/main" xmlns="" id="{2CE0BB20-5DDA-44C4-9F39-3F84E480D3F8}"/>
                </a:ext>
              </a:extLst>
            </p:cNvPr>
            <p:cNvSpPr/>
            <p:nvPr/>
          </p:nvSpPr>
          <p:spPr>
            <a:xfrm>
              <a:off x="14984188" y="8607971"/>
              <a:ext cx="148311" cy="148323"/>
            </a:xfrm>
            <a:custGeom>
              <a:avLst/>
              <a:gdLst>
                <a:gd name="connsiteX0" fmla="*/ 74143 w 148311"/>
                <a:gd name="connsiteY0" fmla="*/ 0 h 148323"/>
                <a:gd name="connsiteX1" fmla="*/ 0 w 148311"/>
                <a:gd name="connsiteY1" fmla="*/ 74168 h 148323"/>
                <a:gd name="connsiteX2" fmla="*/ 74143 w 148311"/>
                <a:gd name="connsiteY2" fmla="*/ 148323 h 148323"/>
                <a:gd name="connsiteX3" fmla="*/ 148311 w 148311"/>
                <a:gd name="connsiteY3" fmla="*/ 74168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74"/>
                    <a:pt x="0" y="74168"/>
                  </a:cubicBezTo>
                  <a:cubicBezTo>
                    <a:pt x="0" y="115062"/>
                    <a:pt x="33261" y="148323"/>
                    <a:pt x="74143" y="148323"/>
                  </a:cubicBezTo>
                  <a:cubicBezTo>
                    <a:pt x="115049" y="148323"/>
                    <a:pt x="148311" y="115062"/>
                    <a:pt x="148311" y="74168"/>
                  </a:cubicBezTo>
                  <a:cubicBezTo>
                    <a:pt x="148311" y="33274"/>
                    <a:pt x="115049" y="0"/>
                    <a:pt x="74143"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7" name="Freeform 3">
              <a:extLst>
                <a:ext uri="{FF2B5EF4-FFF2-40B4-BE49-F238E27FC236}">
                  <a16:creationId xmlns:a16="http://schemas.microsoft.com/office/drawing/2014/main" xmlns="" id="{BE6AB611-12E6-46E8-8FF2-034920E132F1}"/>
                </a:ext>
              </a:extLst>
            </p:cNvPr>
            <p:cNvSpPr/>
            <p:nvPr/>
          </p:nvSpPr>
          <p:spPr>
            <a:xfrm>
              <a:off x="15120861" y="8726860"/>
              <a:ext cx="148323" cy="148311"/>
            </a:xfrm>
            <a:custGeom>
              <a:avLst/>
              <a:gdLst>
                <a:gd name="connsiteX0" fmla="*/ 74168 w 148323"/>
                <a:gd name="connsiteY0" fmla="*/ 0 h 148311"/>
                <a:gd name="connsiteX1" fmla="*/ 0 w 148323"/>
                <a:gd name="connsiteY1" fmla="*/ 74155 h 148311"/>
                <a:gd name="connsiteX2" fmla="*/ 74168 w 148323"/>
                <a:gd name="connsiteY2" fmla="*/ 148311 h 148311"/>
                <a:gd name="connsiteX3" fmla="*/ 148323 w 148323"/>
                <a:gd name="connsiteY3" fmla="*/ 74155 h 148311"/>
                <a:gd name="connsiteX4" fmla="*/ 74168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0"/>
                  </a:moveTo>
                  <a:cubicBezTo>
                    <a:pt x="33261" y="0"/>
                    <a:pt x="0" y="33261"/>
                    <a:pt x="0" y="74155"/>
                  </a:cubicBezTo>
                  <a:cubicBezTo>
                    <a:pt x="0" y="115049"/>
                    <a:pt x="33261" y="148311"/>
                    <a:pt x="74168" y="148311"/>
                  </a:cubicBezTo>
                  <a:cubicBezTo>
                    <a:pt x="115049" y="148311"/>
                    <a:pt x="148323" y="115049"/>
                    <a:pt x="148323" y="74155"/>
                  </a:cubicBezTo>
                  <a:cubicBezTo>
                    <a:pt x="148323" y="33261"/>
                    <a:pt x="115049" y="0"/>
                    <a:pt x="74168"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8" name="Freeform 3">
              <a:extLst>
                <a:ext uri="{FF2B5EF4-FFF2-40B4-BE49-F238E27FC236}">
                  <a16:creationId xmlns:a16="http://schemas.microsoft.com/office/drawing/2014/main" xmlns="" id="{FE00E17F-2BAA-4002-A1EA-C035771FBEE6}"/>
                </a:ext>
              </a:extLst>
            </p:cNvPr>
            <p:cNvSpPr/>
            <p:nvPr/>
          </p:nvSpPr>
          <p:spPr>
            <a:xfrm>
              <a:off x="15287127" y="8804090"/>
              <a:ext cx="148323" cy="148311"/>
            </a:xfrm>
            <a:custGeom>
              <a:avLst/>
              <a:gdLst>
                <a:gd name="connsiteX0" fmla="*/ 74168 w 148323"/>
                <a:gd name="connsiteY0" fmla="*/ 0 h 148311"/>
                <a:gd name="connsiteX1" fmla="*/ 0 w 148323"/>
                <a:gd name="connsiteY1" fmla="*/ 74155 h 148311"/>
                <a:gd name="connsiteX2" fmla="*/ 74168 w 148323"/>
                <a:gd name="connsiteY2" fmla="*/ 148311 h 148311"/>
                <a:gd name="connsiteX3" fmla="*/ 148323 w 148323"/>
                <a:gd name="connsiteY3" fmla="*/ 74155 h 148311"/>
                <a:gd name="connsiteX4" fmla="*/ 74168 w 148323"/>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0"/>
                  </a:moveTo>
                  <a:cubicBezTo>
                    <a:pt x="33274" y="0"/>
                    <a:pt x="0" y="33261"/>
                    <a:pt x="0" y="74155"/>
                  </a:cubicBezTo>
                  <a:cubicBezTo>
                    <a:pt x="0" y="115049"/>
                    <a:pt x="33274" y="148311"/>
                    <a:pt x="74168" y="148311"/>
                  </a:cubicBezTo>
                  <a:cubicBezTo>
                    <a:pt x="115062" y="148311"/>
                    <a:pt x="148323" y="115049"/>
                    <a:pt x="148323" y="74155"/>
                  </a:cubicBezTo>
                  <a:cubicBezTo>
                    <a:pt x="148323" y="33261"/>
                    <a:pt x="115062" y="0"/>
                    <a:pt x="74168"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39" name="Freeform 3">
              <a:extLst>
                <a:ext uri="{FF2B5EF4-FFF2-40B4-BE49-F238E27FC236}">
                  <a16:creationId xmlns:a16="http://schemas.microsoft.com/office/drawing/2014/main" xmlns="" id="{44BAA2D1-5FC3-4A7A-A32B-9B0F018D649A}"/>
                </a:ext>
              </a:extLst>
            </p:cNvPr>
            <p:cNvSpPr/>
            <p:nvPr/>
          </p:nvSpPr>
          <p:spPr>
            <a:xfrm>
              <a:off x="15474949" y="8831622"/>
              <a:ext cx="148311" cy="148311"/>
            </a:xfrm>
            <a:custGeom>
              <a:avLst/>
              <a:gdLst>
                <a:gd name="connsiteX0" fmla="*/ 74143 w 148311"/>
                <a:gd name="connsiteY0" fmla="*/ 0 h 148311"/>
                <a:gd name="connsiteX1" fmla="*/ 0 w 148311"/>
                <a:gd name="connsiteY1" fmla="*/ 74155 h 148311"/>
                <a:gd name="connsiteX2" fmla="*/ 74143 w 148311"/>
                <a:gd name="connsiteY2" fmla="*/ 148311 h 148311"/>
                <a:gd name="connsiteX3" fmla="*/ 148311 w 148311"/>
                <a:gd name="connsiteY3" fmla="*/ 74155 h 148311"/>
                <a:gd name="connsiteX4" fmla="*/ 74143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0"/>
                  </a:moveTo>
                  <a:cubicBezTo>
                    <a:pt x="33261" y="0"/>
                    <a:pt x="0" y="33261"/>
                    <a:pt x="0" y="74155"/>
                  </a:cubicBezTo>
                  <a:cubicBezTo>
                    <a:pt x="0" y="115049"/>
                    <a:pt x="33261" y="148311"/>
                    <a:pt x="74143" y="148311"/>
                  </a:cubicBezTo>
                  <a:cubicBezTo>
                    <a:pt x="115049" y="148311"/>
                    <a:pt x="148311" y="115049"/>
                    <a:pt x="148311" y="74155"/>
                  </a:cubicBezTo>
                  <a:cubicBezTo>
                    <a:pt x="148311" y="33261"/>
                    <a:pt x="115049" y="0"/>
                    <a:pt x="74143"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0" name="Freeform 3">
              <a:extLst>
                <a:ext uri="{FF2B5EF4-FFF2-40B4-BE49-F238E27FC236}">
                  <a16:creationId xmlns:a16="http://schemas.microsoft.com/office/drawing/2014/main" xmlns="" id="{367CFE69-25F0-4FDF-83EF-475BD5E96C51}"/>
                </a:ext>
              </a:extLst>
            </p:cNvPr>
            <p:cNvSpPr/>
            <p:nvPr/>
          </p:nvSpPr>
          <p:spPr>
            <a:xfrm>
              <a:off x="15642132" y="8348560"/>
              <a:ext cx="148323" cy="148311"/>
            </a:xfrm>
            <a:custGeom>
              <a:avLst/>
              <a:gdLst>
                <a:gd name="connsiteX0" fmla="*/ 74168 w 148323"/>
                <a:gd name="connsiteY0" fmla="*/ 148311 h 148311"/>
                <a:gd name="connsiteX1" fmla="*/ 148323 w 148323"/>
                <a:gd name="connsiteY1" fmla="*/ 74155 h 148311"/>
                <a:gd name="connsiteX2" fmla="*/ 74168 w 148323"/>
                <a:gd name="connsiteY2" fmla="*/ 0 h 148311"/>
                <a:gd name="connsiteX3" fmla="*/ 0 w 148323"/>
                <a:gd name="connsiteY3" fmla="*/ 74155 h 148311"/>
                <a:gd name="connsiteX4" fmla="*/ 74168 w 148323"/>
                <a:gd name="connsiteY4" fmla="*/ 148311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74168" y="148311"/>
                  </a:moveTo>
                  <a:cubicBezTo>
                    <a:pt x="115062" y="148311"/>
                    <a:pt x="148323" y="115049"/>
                    <a:pt x="148323" y="74155"/>
                  </a:cubicBezTo>
                  <a:cubicBezTo>
                    <a:pt x="148323" y="33261"/>
                    <a:pt x="115062" y="0"/>
                    <a:pt x="74168" y="0"/>
                  </a:cubicBezTo>
                  <a:cubicBezTo>
                    <a:pt x="33274" y="0"/>
                    <a:pt x="0" y="33261"/>
                    <a:pt x="0" y="74155"/>
                  </a:cubicBezTo>
                  <a:cubicBezTo>
                    <a:pt x="0" y="115049"/>
                    <a:pt x="33274" y="148311"/>
                    <a:pt x="74168" y="148311"/>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1" name="Freeform 3">
              <a:extLst>
                <a:ext uri="{FF2B5EF4-FFF2-40B4-BE49-F238E27FC236}">
                  <a16:creationId xmlns:a16="http://schemas.microsoft.com/office/drawing/2014/main" xmlns="" id="{2343FA46-074C-4B76-A400-96084DA60297}"/>
                </a:ext>
              </a:extLst>
            </p:cNvPr>
            <p:cNvSpPr/>
            <p:nvPr/>
          </p:nvSpPr>
          <p:spPr>
            <a:xfrm>
              <a:off x="15711399" y="8181351"/>
              <a:ext cx="148323" cy="148323"/>
            </a:xfrm>
            <a:custGeom>
              <a:avLst/>
              <a:gdLst>
                <a:gd name="connsiteX0" fmla="*/ 74155 w 148323"/>
                <a:gd name="connsiteY0" fmla="*/ 148323 h 148323"/>
                <a:gd name="connsiteX1" fmla="*/ 148323 w 148323"/>
                <a:gd name="connsiteY1" fmla="*/ 74168 h 148323"/>
                <a:gd name="connsiteX2" fmla="*/ 74155 w 148323"/>
                <a:gd name="connsiteY2" fmla="*/ 0 h 148323"/>
                <a:gd name="connsiteX3" fmla="*/ 0 w 148323"/>
                <a:gd name="connsiteY3" fmla="*/ 74168 h 148323"/>
                <a:gd name="connsiteX4" fmla="*/ 74155 w 148323"/>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23">
                  <a:moveTo>
                    <a:pt x="74155" y="148323"/>
                  </a:moveTo>
                  <a:cubicBezTo>
                    <a:pt x="115049" y="148323"/>
                    <a:pt x="148323" y="115062"/>
                    <a:pt x="148323" y="74168"/>
                  </a:cubicBezTo>
                  <a:cubicBezTo>
                    <a:pt x="148323" y="33274"/>
                    <a:pt x="115049" y="0"/>
                    <a:pt x="74155" y="0"/>
                  </a:cubicBezTo>
                  <a:cubicBezTo>
                    <a:pt x="33261" y="0"/>
                    <a:pt x="0" y="33274"/>
                    <a:pt x="0" y="74168"/>
                  </a:cubicBezTo>
                  <a:cubicBezTo>
                    <a:pt x="0" y="115062"/>
                    <a:pt x="33261" y="148323"/>
                    <a:pt x="74155" y="148323"/>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2" name="Freeform 3">
              <a:extLst>
                <a:ext uri="{FF2B5EF4-FFF2-40B4-BE49-F238E27FC236}">
                  <a16:creationId xmlns:a16="http://schemas.microsoft.com/office/drawing/2014/main" xmlns="" id="{305DFBE7-C888-4599-B378-8B9A740559BC}"/>
                </a:ext>
              </a:extLst>
            </p:cNvPr>
            <p:cNvSpPr/>
            <p:nvPr/>
          </p:nvSpPr>
          <p:spPr>
            <a:xfrm>
              <a:off x="15642134" y="8014157"/>
              <a:ext cx="148323" cy="148311"/>
            </a:xfrm>
            <a:custGeom>
              <a:avLst/>
              <a:gdLst>
                <a:gd name="connsiteX0" fmla="*/ 0 w 148323"/>
                <a:gd name="connsiteY0" fmla="*/ 74155 h 148311"/>
                <a:gd name="connsiteX1" fmla="*/ 74168 w 148323"/>
                <a:gd name="connsiteY1" fmla="*/ 148311 h 148311"/>
                <a:gd name="connsiteX2" fmla="*/ 148323 w 148323"/>
                <a:gd name="connsiteY2" fmla="*/ 74155 h 148311"/>
                <a:gd name="connsiteX3" fmla="*/ 74168 w 148323"/>
                <a:gd name="connsiteY3" fmla="*/ 0 h 148311"/>
                <a:gd name="connsiteX4" fmla="*/ 0 w 148323"/>
                <a:gd name="connsiteY4" fmla="*/ 74155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23" h="148311">
                  <a:moveTo>
                    <a:pt x="0" y="74155"/>
                  </a:moveTo>
                  <a:cubicBezTo>
                    <a:pt x="0" y="115049"/>
                    <a:pt x="33274" y="148311"/>
                    <a:pt x="74168" y="148311"/>
                  </a:cubicBezTo>
                  <a:cubicBezTo>
                    <a:pt x="115062" y="148311"/>
                    <a:pt x="148323" y="115049"/>
                    <a:pt x="148323" y="74155"/>
                  </a:cubicBezTo>
                  <a:cubicBezTo>
                    <a:pt x="148323" y="33261"/>
                    <a:pt x="115062" y="0"/>
                    <a:pt x="74168" y="0"/>
                  </a:cubicBezTo>
                  <a:cubicBezTo>
                    <a:pt x="33274" y="0"/>
                    <a:pt x="0" y="33261"/>
                    <a:pt x="0" y="74155"/>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3" name="Freeform 3">
              <a:extLst>
                <a:ext uri="{FF2B5EF4-FFF2-40B4-BE49-F238E27FC236}">
                  <a16:creationId xmlns:a16="http://schemas.microsoft.com/office/drawing/2014/main" xmlns="" id="{B3ED5AB4-9287-423A-99F3-09FBCF3AB451}"/>
                </a:ext>
              </a:extLst>
            </p:cNvPr>
            <p:cNvSpPr/>
            <p:nvPr/>
          </p:nvSpPr>
          <p:spPr>
            <a:xfrm>
              <a:off x="15474949" y="7944904"/>
              <a:ext cx="148311" cy="148311"/>
            </a:xfrm>
            <a:custGeom>
              <a:avLst/>
              <a:gdLst>
                <a:gd name="connsiteX0" fmla="*/ 74143 w 148311"/>
                <a:gd name="connsiteY0" fmla="*/ 0 h 148311"/>
                <a:gd name="connsiteX1" fmla="*/ 0 w 148311"/>
                <a:gd name="connsiteY1" fmla="*/ 74155 h 148311"/>
                <a:gd name="connsiteX2" fmla="*/ 74143 w 148311"/>
                <a:gd name="connsiteY2" fmla="*/ 148311 h 148311"/>
                <a:gd name="connsiteX3" fmla="*/ 148311 w 148311"/>
                <a:gd name="connsiteY3" fmla="*/ 74155 h 148311"/>
                <a:gd name="connsiteX4" fmla="*/ 74143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0"/>
                  </a:moveTo>
                  <a:cubicBezTo>
                    <a:pt x="33261" y="0"/>
                    <a:pt x="0" y="33261"/>
                    <a:pt x="0" y="74155"/>
                  </a:cubicBezTo>
                  <a:cubicBezTo>
                    <a:pt x="0" y="115049"/>
                    <a:pt x="33261" y="148311"/>
                    <a:pt x="74143" y="148311"/>
                  </a:cubicBezTo>
                  <a:cubicBezTo>
                    <a:pt x="115049" y="148311"/>
                    <a:pt x="148311" y="115049"/>
                    <a:pt x="148311" y="74155"/>
                  </a:cubicBezTo>
                  <a:cubicBezTo>
                    <a:pt x="148311" y="33261"/>
                    <a:pt x="115049" y="0"/>
                    <a:pt x="74143"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4" name="Freeform 3">
              <a:extLst>
                <a:ext uri="{FF2B5EF4-FFF2-40B4-BE49-F238E27FC236}">
                  <a16:creationId xmlns:a16="http://schemas.microsoft.com/office/drawing/2014/main" xmlns="" id="{9189C8D0-AA2B-4736-9E09-3A43CD883E80}"/>
                </a:ext>
              </a:extLst>
            </p:cNvPr>
            <p:cNvSpPr/>
            <p:nvPr/>
          </p:nvSpPr>
          <p:spPr>
            <a:xfrm>
              <a:off x="15307741" y="8014158"/>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5" name="Freeform 3">
              <a:extLst>
                <a:ext uri="{FF2B5EF4-FFF2-40B4-BE49-F238E27FC236}">
                  <a16:creationId xmlns:a16="http://schemas.microsoft.com/office/drawing/2014/main" xmlns="" id="{9372A7E3-A588-4191-AA5D-218B6E108871}"/>
                </a:ext>
              </a:extLst>
            </p:cNvPr>
            <p:cNvSpPr/>
            <p:nvPr/>
          </p:nvSpPr>
          <p:spPr>
            <a:xfrm>
              <a:off x="15238485" y="8181351"/>
              <a:ext cx="148311" cy="148323"/>
            </a:xfrm>
            <a:custGeom>
              <a:avLst/>
              <a:gdLst>
                <a:gd name="connsiteX0" fmla="*/ 74155 w 148311"/>
                <a:gd name="connsiteY0" fmla="*/ 148323 h 148323"/>
                <a:gd name="connsiteX1" fmla="*/ 148311 w 148311"/>
                <a:gd name="connsiteY1" fmla="*/ 74168 h 148323"/>
                <a:gd name="connsiteX2" fmla="*/ 74155 w 148311"/>
                <a:gd name="connsiteY2" fmla="*/ 0 h 148323"/>
                <a:gd name="connsiteX3" fmla="*/ 0 w 148311"/>
                <a:gd name="connsiteY3" fmla="*/ 74168 h 148323"/>
                <a:gd name="connsiteX4" fmla="*/ 74155 w 148311"/>
                <a:gd name="connsiteY4" fmla="*/ 148323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55" y="148323"/>
                  </a:moveTo>
                  <a:cubicBezTo>
                    <a:pt x="115049" y="148323"/>
                    <a:pt x="148311" y="115062"/>
                    <a:pt x="148311" y="74168"/>
                  </a:cubicBezTo>
                  <a:cubicBezTo>
                    <a:pt x="148311" y="33274"/>
                    <a:pt x="115049" y="0"/>
                    <a:pt x="74155" y="0"/>
                  </a:cubicBezTo>
                  <a:cubicBezTo>
                    <a:pt x="33261" y="0"/>
                    <a:pt x="0" y="33274"/>
                    <a:pt x="0" y="74168"/>
                  </a:cubicBezTo>
                  <a:cubicBezTo>
                    <a:pt x="0" y="115062"/>
                    <a:pt x="33261" y="148323"/>
                    <a:pt x="74155" y="148323"/>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6" name="Freeform 3">
              <a:extLst>
                <a:ext uri="{FF2B5EF4-FFF2-40B4-BE49-F238E27FC236}">
                  <a16:creationId xmlns:a16="http://schemas.microsoft.com/office/drawing/2014/main" xmlns="" id="{B9F9A04A-9ADA-4DA1-88D1-71B951ACC86A}"/>
                </a:ext>
              </a:extLst>
            </p:cNvPr>
            <p:cNvSpPr/>
            <p:nvPr/>
          </p:nvSpPr>
          <p:spPr>
            <a:xfrm>
              <a:off x="15307741" y="8348563"/>
              <a:ext cx="148311" cy="148311"/>
            </a:xfrm>
            <a:custGeom>
              <a:avLst/>
              <a:gdLst>
                <a:gd name="connsiteX0" fmla="*/ 74155 w 148311"/>
                <a:gd name="connsiteY0" fmla="*/ 0 h 148311"/>
                <a:gd name="connsiteX1" fmla="*/ 0 w 148311"/>
                <a:gd name="connsiteY1" fmla="*/ 74155 h 148311"/>
                <a:gd name="connsiteX2" fmla="*/ 74155 w 148311"/>
                <a:gd name="connsiteY2" fmla="*/ 148311 h 148311"/>
                <a:gd name="connsiteX3" fmla="*/ 148311 w 148311"/>
                <a:gd name="connsiteY3" fmla="*/ 74155 h 148311"/>
                <a:gd name="connsiteX4" fmla="*/ 74155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55" y="0"/>
                  </a:moveTo>
                  <a:cubicBezTo>
                    <a:pt x="33261" y="0"/>
                    <a:pt x="0" y="33261"/>
                    <a:pt x="0" y="74155"/>
                  </a:cubicBezTo>
                  <a:cubicBezTo>
                    <a:pt x="0" y="115049"/>
                    <a:pt x="33261" y="148311"/>
                    <a:pt x="74155" y="148311"/>
                  </a:cubicBezTo>
                  <a:cubicBezTo>
                    <a:pt x="115049" y="148311"/>
                    <a:pt x="148311" y="115049"/>
                    <a:pt x="148311" y="74155"/>
                  </a:cubicBezTo>
                  <a:cubicBezTo>
                    <a:pt x="148311" y="33261"/>
                    <a:pt x="115049" y="0"/>
                    <a:pt x="74155" y="0"/>
                  </a:cubicBezTo>
                </a:path>
              </a:pathLst>
            </a:custGeom>
            <a:solidFill>
              <a:srgbClr val="008FD2">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7" name="Freeform 3">
              <a:extLst>
                <a:ext uri="{FF2B5EF4-FFF2-40B4-BE49-F238E27FC236}">
                  <a16:creationId xmlns:a16="http://schemas.microsoft.com/office/drawing/2014/main" xmlns="" id="{177F768C-1428-40AF-AA43-18DE9240A889}"/>
                </a:ext>
              </a:extLst>
            </p:cNvPr>
            <p:cNvSpPr/>
            <p:nvPr/>
          </p:nvSpPr>
          <p:spPr>
            <a:xfrm>
              <a:off x="15474949" y="8417818"/>
              <a:ext cx="148311" cy="148311"/>
            </a:xfrm>
            <a:custGeom>
              <a:avLst/>
              <a:gdLst>
                <a:gd name="connsiteX0" fmla="*/ 74143 w 148311"/>
                <a:gd name="connsiteY0" fmla="*/ 0 h 148311"/>
                <a:gd name="connsiteX1" fmla="*/ 0 w 148311"/>
                <a:gd name="connsiteY1" fmla="*/ 74155 h 148311"/>
                <a:gd name="connsiteX2" fmla="*/ 74143 w 148311"/>
                <a:gd name="connsiteY2" fmla="*/ 148311 h 148311"/>
                <a:gd name="connsiteX3" fmla="*/ 148311 w 148311"/>
                <a:gd name="connsiteY3" fmla="*/ 74155 h 148311"/>
                <a:gd name="connsiteX4" fmla="*/ 74143 w 148311"/>
                <a:gd name="connsiteY4" fmla="*/ 0 h 1483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11">
                  <a:moveTo>
                    <a:pt x="74143" y="0"/>
                  </a:moveTo>
                  <a:cubicBezTo>
                    <a:pt x="33261" y="0"/>
                    <a:pt x="0" y="33261"/>
                    <a:pt x="0" y="74155"/>
                  </a:cubicBezTo>
                  <a:cubicBezTo>
                    <a:pt x="0" y="115049"/>
                    <a:pt x="33261" y="148311"/>
                    <a:pt x="74143" y="148311"/>
                  </a:cubicBezTo>
                  <a:cubicBezTo>
                    <a:pt x="115049" y="148311"/>
                    <a:pt x="148311" y="115049"/>
                    <a:pt x="148311" y="74155"/>
                  </a:cubicBezTo>
                  <a:cubicBezTo>
                    <a:pt x="148311" y="33261"/>
                    <a:pt x="115049" y="0"/>
                    <a:pt x="74143"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48" name="Freeform 3">
              <a:extLst>
                <a:ext uri="{FF2B5EF4-FFF2-40B4-BE49-F238E27FC236}">
                  <a16:creationId xmlns:a16="http://schemas.microsoft.com/office/drawing/2014/main" xmlns="" id="{23382E56-88A4-4610-92BA-5EA081FEE2BD}"/>
                </a:ext>
              </a:extLst>
            </p:cNvPr>
            <p:cNvSpPr/>
            <p:nvPr/>
          </p:nvSpPr>
          <p:spPr>
            <a:xfrm>
              <a:off x="15474949" y="8181355"/>
              <a:ext cx="148311" cy="148323"/>
            </a:xfrm>
            <a:custGeom>
              <a:avLst/>
              <a:gdLst>
                <a:gd name="connsiteX0" fmla="*/ 74143 w 148311"/>
                <a:gd name="connsiteY0" fmla="*/ 0 h 148323"/>
                <a:gd name="connsiteX1" fmla="*/ 0 w 148311"/>
                <a:gd name="connsiteY1" fmla="*/ 74168 h 148323"/>
                <a:gd name="connsiteX2" fmla="*/ 74143 w 148311"/>
                <a:gd name="connsiteY2" fmla="*/ 148323 h 148323"/>
                <a:gd name="connsiteX3" fmla="*/ 148311 w 148311"/>
                <a:gd name="connsiteY3" fmla="*/ 74168 h 148323"/>
                <a:gd name="connsiteX4" fmla="*/ 74143 w 148311"/>
                <a:gd name="connsiteY4" fmla="*/ 0 h 1483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311" h="148323">
                  <a:moveTo>
                    <a:pt x="74143" y="0"/>
                  </a:moveTo>
                  <a:cubicBezTo>
                    <a:pt x="33261" y="0"/>
                    <a:pt x="0" y="33274"/>
                    <a:pt x="0" y="74168"/>
                  </a:cubicBezTo>
                  <a:cubicBezTo>
                    <a:pt x="0" y="115062"/>
                    <a:pt x="33261" y="148323"/>
                    <a:pt x="74143" y="148323"/>
                  </a:cubicBezTo>
                  <a:cubicBezTo>
                    <a:pt x="115049" y="148323"/>
                    <a:pt x="148311" y="115062"/>
                    <a:pt x="148311" y="74168"/>
                  </a:cubicBezTo>
                  <a:cubicBezTo>
                    <a:pt x="148311" y="33274"/>
                    <a:pt x="115049" y="0"/>
                    <a:pt x="74143" y="0"/>
                  </a:cubicBezTo>
                </a:path>
              </a:pathLst>
            </a:custGeom>
            <a:solidFill>
              <a:srgbClr val="999999">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1200" cap="none" spc="0" normalizeH="0" baseline="0" noProof="0">
                <a:ln>
                  <a:noFill/>
                </a:ln>
                <a:solidFill>
                  <a:srgbClr val="FFFFFF"/>
                </a:solidFill>
                <a:effectLst/>
                <a:uLnTx/>
                <a:uFillTx/>
                <a:latin typeface="Arial"/>
                <a:ea typeface="+mn-ea"/>
                <a:cs typeface="+mn-cs"/>
              </a:endParaRPr>
            </a:p>
          </p:txBody>
        </p:sp>
      </p:grpSp>
      <p:sp>
        <p:nvSpPr>
          <p:cNvPr id="249" name="TextBox 248">
            <a:extLst>
              <a:ext uri="{FF2B5EF4-FFF2-40B4-BE49-F238E27FC236}">
                <a16:creationId xmlns:a16="http://schemas.microsoft.com/office/drawing/2014/main" xmlns="" id="{A6E52196-2068-4896-B89C-B3EE69C347B3}"/>
              </a:ext>
            </a:extLst>
          </p:cNvPr>
          <p:cNvSpPr txBox="1"/>
          <p:nvPr/>
        </p:nvSpPr>
        <p:spPr>
          <a:xfrm>
            <a:off x="10085167" y="6090078"/>
            <a:ext cx="2086529" cy="193899"/>
          </a:xfrm>
          <a:prstGeom prst="rect">
            <a:avLst/>
          </a:prstGeom>
          <a:noFill/>
        </p:spPr>
        <p:txBody>
          <a:bodyPr wrap="square" lIns="0" tIns="0" rIns="0" bIns="0" rtlCol="0">
            <a:spAutoFit/>
          </a:bodyPr>
          <a:lstStyle/>
          <a:p>
            <a:pPr marL="0" marR="0" lvl="0" indent="0" algn="l" defTabSz="1088776" rtl="0" eaLnBrk="1" fontAlgn="base" latinLnBrk="0" hangingPunct="1">
              <a:lnSpc>
                <a:spcPct val="90000"/>
              </a:lnSpc>
              <a:spcBef>
                <a:spcPts val="0"/>
              </a:spcBef>
              <a:spcAft>
                <a:spcPct val="0"/>
              </a:spcAft>
              <a:buClr>
                <a:srgbClr val="F0AB00"/>
              </a:buClr>
              <a:buSzPct val="80000"/>
              <a:buFontTx/>
              <a:buNone/>
              <a:tabLst/>
              <a:defRPr/>
            </a:pPr>
            <a:r>
              <a:rPr kumimoji="0" lang="en-US" sz="1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Global &amp; High Growth</a:t>
            </a:r>
          </a:p>
        </p:txBody>
      </p:sp>
      <p:cxnSp>
        <p:nvCxnSpPr>
          <p:cNvPr id="250" name="Straight Arrow Connector 249">
            <a:extLst>
              <a:ext uri="{FF2B5EF4-FFF2-40B4-BE49-F238E27FC236}">
                <a16:creationId xmlns:a16="http://schemas.microsoft.com/office/drawing/2014/main" xmlns="" id="{96CE21BF-A11A-483D-B613-197A6E681EDE}"/>
              </a:ext>
            </a:extLst>
          </p:cNvPr>
          <p:cNvCxnSpPr>
            <a:cxnSpLocks/>
            <a:stCxn id="9" idx="6"/>
            <a:endCxn id="10" idx="2"/>
          </p:cNvCxnSpPr>
          <p:nvPr/>
        </p:nvCxnSpPr>
        <p:spPr>
          <a:xfrm>
            <a:off x="8294826" y="2087471"/>
            <a:ext cx="834071" cy="0"/>
          </a:xfrm>
          <a:prstGeom prst="straightConnector1">
            <a:avLst/>
          </a:prstGeom>
          <a:ln w="158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251" name="Straight Arrow Connector 250">
            <a:extLst>
              <a:ext uri="{FF2B5EF4-FFF2-40B4-BE49-F238E27FC236}">
                <a16:creationId xmlns:a16="http://schemas.microsoft.com/office/drawing/2014/main" xmlns="" id="{FFCD36A4-744D-429D-9835-F175B062E6C5}"/>
              </a:ext>
            </a:extLst>
          </p:cNvPr>
          <p:cNvCxnSpPr>
            <a:cxnSpLocks/>
          </p:cNvCxnSpPr>
          <p:nvPr/>
        </p:nvCxnSpPr>
        <p:spPr>
          <a:xfrm>
            <a:off x="7248238" y="5433731"/>
            <a:ext cx="886477" cy="0"/>
          </a:xfrm>
          <a:prstGeom prst="straightConnector1">
            <a:avLst/>
          </a:prstGeom>
          <a:ln w="158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252" name="Straight Arrow Connector 251">
            <a:extLst>
              <a:ext uri="{FF2B5EF4-FFF2-40B4-BE49-F238E27FC236}">
                <a16:creationId xmlns:a16="http://schemas.microsoft.com/office/drawing/2014/main" xmlns="" id="{4B4AAA6D-6697-48CA-88FB-62A626E9393E}"/>
              </a:ext>
            </a:extLst>
          </p:cNvPr>
          <p:cNvCxnSpPr>
            <a:cxnSpLocks/>
          </p:cNvCxnSpPr>
          <p:nvPr/>
        </p:nvCxnSpPr>
        <p:spPr>
          <a:xfrm>
            <a:off x="9161013" y="5433731"/>
            <a:ext cx="886477" cy="0"/>
          </a:xfrm>
          <a:prstGeom prst="straightConnector1">
            <a:avLst/>
          </a:prstGeom>
          <a:ln w="158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253" name="Elbow Connector 256">
            <a:extLst>
              <a:ext uri="{FF2B5EF4-FFF2-40B4-BE49-F238E27FC236}">
                <a16:creationId xmlns:a16="http://schemas.microsoft.com/office/drawing/2014/main" xmlns="" id="{4F426823-3D55-416A-BA98-873A65DEE46C}"/>
              </a:ext>
            </a:extLst>
          </p:cNvPr>
          <p:cNvCxnSpPr>
            <a:cxnSpLocks/>
            <a:stCxn id="8" idx="6"/>
            <a:endCxn id="3" idx="2"/>
          </p:cNvCxnSpPr>
          <p:nvPr/>
        </p:nvCxnSpPr>
        <p:spPr>
          <a:xfrm flipH="1">
            <a:off x="6170845" y="2087471"/>
            <a:ext cx="4789537" cy="3346260"/>
          </a:xfrm>
          <a:prstGeom prst="bentConnector5">
            <a:avLst>
              <a:gd name="adj1" fmla="val -4773"/>
              <a:gd name="adj2" fmla="val 50000"/>
              <a:gd name="adj3" fmla="val 104773"/>
            </a:avLst>
          </a:prstGeom>
          <a:ln w="158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58" name="Text Placeholder 1">
            <a:extLst>
              <a:ext uri="{FF2B5EF4-FFF2-40B4-BE49-F238E27FC236}">
                <a16:creationId xmlns:a16="http://schemas.microsoft.com/office/drawing/2014/main" xmlns="" id="{20B322E6-0698-41B8-9934-DDF14790A85A}"/>
              </a:ext>
            </a:extLst>
          </p:cNvPr>
          <p:cNvSpPr txBox="1">
            <a:spLocks/>
          </p:cNvSpPr>
          <p:nvPr/>
        </p:nvSpPr>
        <p:spPr>
          <a:xfrm>
            <a:off x="618586" y="1490769"/>
            <a:ext cx="3107092" cy="1836207"/>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2000" b="0" i="0" u="none" strike="noStrike" kern="1200" cap="none" spc="0" normalizeH="0" baseline="0" noProof="0">
                <a:ln>
                  <a:noFill/>
                </a:ln>
                <a:solidFill>
                  <a:srgbClr val="FFFFFF"/>
                </a:solidFill>
                <a:effectLst/>
                <a:uLnTx/>
                <a:uFillTx/>
                <a:latin typeface="Arial"/>
                <a:ea typeface="+mn-ea"/>
                <a:cs typeface="+mn-cs"/>
              </a:rPr>
              <a:t>We relied on analysis of the accounts to get deeper insights that drive cluster segmentation. </a:t>
            </a:r>
          </a:p>
          <a:p>
            <a:pPr marL="0" marR="0" lvl="0" indent="0" algn="l" defTabSz="1088558" rtl="0" eaLnBrk="1" fontAlgn="auto" latinLnBrk="0" hangingPunct="1">
              <a:lnSpc>
                <a:spcPct val="100000"/>
              </a:lnSpc>
              <a:spcBef>
                <a:spcPts val="1800"/>
              </a:spcBef>
              <a:spcAft>
                <a:spcPts val="300"/>
              </a:spcAft>
              <a:buClr>
                <a:srgbClr val="F0AB00"/>
              </a:buClr>
              <a:buSzPct val="80000"/>
              <a:buFontTx/>
              <a:buNone/>
              <a:tabLst/>
              <a:defRPr/>
            </a:pPr>
            <a:r>
              <a:rPr kumimoji="0" lang="en-US" sz="2000" b="0" i="0" u="none" strike="noStrike" kern="1200" cap="none" spc="0" normalizeH="0" baseline="0" noProof="0">
                <a:ln>
                  <a:noFill/>
                </a:ln>
                <a:solidFill>
                  <a:srgbClr val="FFFFFF"/>
                </a:solidFill>
                <a:effectLst/>
                <a:uLnTx/>
                <a:uFillTx/>
                <a:latin typeface="Arial"/>
                <a:ea typeface="+mn-ea"/>
                <a:cs typeface="+mn-cs"/>
              </a:rPr>
              <a:t>Research came from: </a:t>
            </a:r>
          </a:p>
          <a:p>
            <a:pPr marL="179964" marR="0" lvl="1" indent="-179964" algn="l" defTabSz="1088558" rtl="0" eaLnBrk="1" fontAlgn="auto" latinLnBrk="0" hangingPunct="1">
              <a:lnSpc>
                <a:spcPct val="100000"/>
              </a:lnSpc>
              <a:spcBef>
                <a:spcPts val="600"/>
              </a:spcBef>
              <a:spcAft>
                <a:spcPts val="0"/>
              </a:spcAft>
              <a:buClr>
                <a:srgbClr val="F0AB00"/>
              </a:buClr>
              <a:buSzPct val="100000"/>
              <a:buFont typeface="Wingdings" pitchFamily="2" charset="2"/>
              <a:buChar char="§"/>
              <a:tabLst/>
              <a:defRPr/>
            </a:pPr>
            <a:r>
              <a:rPr kumimoji="0" lang="en-US" sz="1800" b="0" i="0" u="none" strike="noStrike" kern="1200" cap="none" spc="0" normalizeH="0" baseline="0" noProof="0">
                <a:ln>
                  <a:noFill/>
                </a:ln>
                <a:solidFill>
                  <a:srgbClr val="F0AB00"/>
                </a:solidFill>
                <a:effectLst/>
                <a:uLnTx/>
                <a:uFillTx/>
                <a:latin typeface="Arial"/>
                <a:ea typeface="+mn-ea"/>
                <a:cs typeface="+mn-cs"/>
              </a:rPr>
              <a:t>Third-party analysis of each account</a:t>
            </a:r>
          </a:p>
          <a:p>
            <a:pPr marL="179964" marR="0" lvl="1" indent="-179964" algn="l" defTabSz="1088558" rtl="0" eaLnBrk="1" fontAlgn="auto" latinLnBrk="0" hangingPunct="1">
              <a:lnSpc>
                <a:spcPct val="100000"/>
              </a:lnSpc>
              <a:spcBef>
                <a:spcPts val="600"/>
              </a:spcBef>
              <a:spcAft>
                <a:spcPts val="0"/>
              </a:spcAft>
              <a:buClr>
                <a:srgbClr val="F0AB00"/>
              </a:buClr>
              <a:buSzPct val="100000"/>
              <a:buFont typeface="Wingdings" pitchFamily="2" charset="2"/>
              <a:buChar char="§"/>
              <a:tabLst/>
              <a:defRPr/>
            </a:pPr>
            <a:r>
              <a:rPr kumimoji="0" lang="en-US" sz="1800" b="0" i="0" u="none" strike="noStrike" kern="1200" cap="none" spc="0" normalizeH="0" baseline="0" noProof="0">
                <a:ln>
                  <a:noFill/>
                </a:ln>
                <a:solidFill>
                  <a:srgbClr val="F0AB00"/>
                </a:solidFill>
                <a:effectLst/>
                <a:uLnTx/>
                <a:uFillTx/>
                <a:latin typeface="Arial"/>
                <a:ea typeface="+mn-ea"/>
                <a:cs typeface="+mn-cs"/>
              </a:rPr>
              <a:t>Sales interviews</a:t>
            </a:r>
          </a:p>
          <a:p>
            <a:pPr marL="179964" marR="0" lvl="1" indent="-179964" algn="l" defTabSz="1088558" rtl="0" eaLnBrk="1" fontAlgn="auto" latinLnBrk="0" hangingPunct="1">
              <a:lnSpc>
                <a:spcPct val="100000"/>
              </a:lnSpc>
              <a:spcBef>
                <a:spcPts val="600"/>
              </a:spcBef>
              <a:spcAft>
                <a:spcPts val="0"/>
              </a:spcAft>
              <a:buClr>
                <a:srgbClr val="F0AB00"/>
              </a:buClr>
              <a:buSzPct val="100000"/>
              <a:buFont typeface="Wingdings" pitchFamily="2" charset="2"/>
              <a:buChar char="§"/>
              <a:tabLst/>
              <a:defRPr/>
            </a:pPr>
            <a:r>
              <a:rPr kumimoji="0" lang="en-US" sz="1800" b="0" i="0" u="none" strike="noStrike" kern="1200" cap="none" spc="0" normalizeH="0" baseline="0" noProof="0">
                <a:ln>
                  <a:noFill/>
                </a:ln>
                <a:solidFill>
                  <a:srgbClr val="F0AB00"/>
                </a:solidFill>
                <a:effectLst/>
                <a:uLnTx/>
                <a:uFillTx/>
                <a:latin typeface="Arial"/>
                <a:ea typeface="+mn-ea"/>
                <a:cs typeface="+mn-cs"/>
              </a:rPr>
              <a:t>Marketing interviews</a:t>
            </a:r>
          </a:p>
        </p:txBody>
      </p:sp>
      <p:sp>
        <p:nvSpPr>
          <p:cNvPr id="254" name="TextBox 253">
            <a:extLst>
              <a:ext uri="{FF2B5EF4-FFF2-40B4-BE49-F238E27FC236}">
                <a16:creationId xmlns:a16="http://schemas.microsoft.com/office/drawing/2014/main" xmlns="" id="{CA44B66E-6F29-4688-B192-E9B959A90473}"/>
              </a:ext>
            </a:extLst>
          </p:cNvPr>
          <p:cNvSpPr txBox="1"/>
          <p:nvPr/>
        </p:nvSpPr>
        <p:spPr>
          <a:xfrm>
            <a:off x="6622255" y="4149516"/>
            <a:ext cx="2689938" cy="1184940"/>
          </a:xfrm>
          <a:prstGeom prst="rect">
            <a:avLst/>
          </a:prstGeom>
          <a:noFill/>
        </p:spPr>
        <p:txBody>
          <a:bodyPr wrap="square" lIns="0" tIns="0" rIns="0" bIns="0" rtlCol="0">
            <a:spAutoFit/>
          </a:bodyPr>
          <a:lstStyle/>
          <a:p>
            <a:pPr marL="171450" marR="0" lvl="0" indent="-171450" algn="l" defTabSz="1088776"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F0AB00"/>
                </a:solidFill>
                <a:effectLst/>
                <a:uLnTx/>
                <a:uFillTx/>
                <a:latin typeface="Arial"/>
                <a:ea typeface="+mn-ea"/>
                <a:cs typeface="+mn-cs"/>
              </a:rPr>
              <a:t>3rd Intent data ​</a:t>
            </a:r>
          </a:p>
          <a:p>
            <a:pPr marL="171450" marR="0" lvl="0" indent="-171450" algn="l" defTabSz="1088776"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F0AB00"/>
                </a:solidFill>
                <a:effectLst/>
                <a:uLnTx/>
                <a:uFillTx/>
                <a:latin typeface="Arial"/>
                <a:ea typeface="+mn-ea"/>
                <a:cs typeface="+mn-cs"/>
              </a:rPr>
              <a:t>Qualitative account insight ​</a:t>
            </a:r>
          </a:p>
          <a:p>
            <a:pPr marL="171450" marR="0" lvl="0" indent="-171450" algn="l" defTabSz="1088776"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F0AB00"/>
                </a:solidFill>
                <a:effectLst/>
                <a:uLnTx/>
                <a:uFillTx/>
                <a:latin typeface="Arial"/>
                <a:ea typeface="+mn-ea"/>
                <a:cs typeface="+mn-cs"/>
              </a:rPr>
              <a:t>IT landscape</a:t>
            </a:r>
          </a:p>
          <a:p>
            <a:pPr marL="285750" marR="0" lvl="0" indent="-285750" algn="l" defTabSz="1088776"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a:ln>
                <a:noFill/>
              </a:ln>
              <a:solidFill>
                <a:srgbClr val="F0AB00"/>
              </a:solidFill>
              <a:effectLst/>
              <a:uLnTx/>
              <a:uFillTx/>
              <a:latin typeface="Arial"/>
              <a:ea typeface="+mn-ea"/>
              <a:cs typeface="+mn-cs"/>
            </a:endParaRPr>
          </a:p>
          <a:p>
            <a:pPr marL="342900" marR="0" lvl="0" indent="-342900" algn="l" defTabSz="1088776"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2100" b="0" i="0" u="none" strike="noStrike" kern="1200" cap="none" spc="0" normalizeH="0" baseline="0" noProof="0">
              <a:ln>
                <a:noFill/>
              </a:ln>
              <a:solidFill>
                <a:srgbClr val="FFFFFF"/>
              </a:solidFill>
              <a:effectLst/>
              <a:uLnTx/>
              <a:uFillTx/>
              <a:latin typeface="Arial"/>
              <a:ea typeface="+mn-ea"/>
              <a:cs typeface="+mn-cs"/>
            </a:endParaRPr>
          </a:p>
        </p:txBody>
      </p:sp>
      <p:sp>
        <p:nvSpPr>
          <p:cNvPr id="255" name="Rectangle 254">
            <a:extLst>
              <a:ext uri="{FF2B5EF4-FFF2-40B4-BE49-F238E27FC236}">
                <a16:creationId xmlns:a16="http://schemas.microsoft.com/office/drawing/2014/main" xmlns="" id="{BE6E7CD0-CFD0-4529-8E55-628857AF3B50}"/>
              </a:ext>
            </a:extLst>
          </p:cNvPr>
          <p:cNvSpPr/>
          <p:nvPr/>
        </p:nvSpPr>
        <p:spPr>
          <a:xfrm>
            <a:off x="9123696" y="4112410"/>
            <a:ext cx="6096000" cy="738664"/>
          </a:xfrm>
          <a:prstGeom prst="rect">
            <a:avLst/>
          </a:prstGeom>
        </p:spPr>
        <p:txBody>
          <a:bodyPr>
            <a:spAutoFit/>
          </a:bodyPr>
          <a:lstStyle/>
          <a:p>
            <a:pPr marL="285750" marR="0" lvl="0" indent="-285750" algn="l" defTabSz="1088776"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F0AB00"/>
                </a:solidFill>
                <a:effectLst/>
                <a:uLnTx/>
                <a:uFillTx/>
                <a:latin typeface="Arial"/>
                <a:ea typeface="+mn-ea"/>
                <a:cs typeface="+mn-cs"/>
              </a:rPr>
              <a:t>Sales / marketing data ​</a:t>
            </a:r>
          </a:p>
          <a:p>
            <a:pPr marL="285750" marR="0" lvl="0" indent="-285750" algn="l" defTabSz="1088776"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F0AB00"/>
                </a:solidFill>
                <a:effectLst/>
                <a:uLnTx/>
                <a:uFillTx/>
                <a:latin typeface="Arial"/>
                <a:ea typeface="+mn-ea"/>
                <a:cs typeface="+mn-cs"/>
              </a:rPr>
              <a:t>Firmographic data​</a:t>
            </a:r>
          </a:p>
          <a:p>
            <a:pPr marL="285750" marR="0" lvl="0" indent="-285750" algn="l" defTabSz="1088776"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F0AB00"/>
                </a:solidFill>
                <a:effectLst/>
                <a:uLnTx/>
                <a:uFillTx/>
                <a:latin typeface="Arial"/>
                <a:ea typeface="+mn-ea"/>
                <a:cs typeface="+mn-cs"/>
              </a:rPr>
              <a:t>Social insights</a:t>
            </a:r>
            <a:endParaRPr kumimoji="0" lang="en-US" sz="14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2591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xmlns="" id="{093ECAF3-5C5A-4D18-8998-F70B9390F510}"/>
              </a:ext>
            </a:extLst>
          </p:cNvPr>
          <p:cNvPicPr>
            <a:picLocks noChangeAspect="1"/>
          </p:cNvPicPr>
          <p:nvPr/>
        </p:nvPicPr>
        <p:blipFill>
          <a:blip r:embed="rId2"/>
          <a:stretch>
            <a:fillRect/>
          </a:stretch>
        </p:blipFill>
        <p:spPr>
          <a:xfrm>
            <a:off x="1728275" y="0"/>
            <a:ext cx="10466900" cy="6858000"/>
          </a:xfrm>
          <a:prstGeom prst="rect">
            <a:avLst/>
          </a:prstGeom>
        </p:spPr>
      </p:pic>
      <p:sp>
        <p:nvSpPr>
          <p:cNvPr id="25" name="Rectangle 24">
            <a:extLst>
              <a:ext uri="{FF2B5EF4-FFF2-40B4-BE49-F238E27FC236}">
                <a16:creationId xmlns:a16="http://schemas.microsoft.com/office/drawing/2014/main" xmlns="" id="{EAA9C814-B311-4DE8-8EC6-CB6E57BA3ABE}"/>
              </a:ext>
            </a:extLst>
          </p:cNvPr>
          <p:cNvSpPr/>
          <p:nvPr/>
        </p:nvSpPr>
        <p:spPr bwMode="gray">
          <a:xfrm>
            <a:off x="1728275" y="0"/>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 name="Text Placeholder 2">
            <a:extLst>
              <a:ext uri="{FF2B5EF4-FFF2-40B4-BE49-F238E27FC236}">
                <a16:creationId xmlns:a16="http://schemas.microsoft.com/office/drawing/2014/main" xmlns="" id="{AC186B5D-6281-4A48-85DA-1D350A0BC167}"/>
              </a:ext>
            </a:extLst>
          </p:cNvPr>
          <p:cNvSpPr>
            <a:spLocks noGrp="1"/>
          </p:cNvSpPr>
          <p:nvPr>
            <p:ph type="body" sz="quarter" idx="10"/>
          </p:nvPr>
        </p:nvSpPr>
        <p:spPr>
          <a:xfrm>
            <a:off x="504000" y="1005686"/>
            <a:ext cx="6904506" cy="5547914"/>
          </a:xfrm>
        </p:spPr>
        <p:txBody>
          <a:bodyPr vert="horz" lIns="0" tIns="0" rIns="0" bIns="0" rtlCol="0" anchor="t">
            <a:normAutofit fontScale="25000" lnSpcReduction="20000"/>
          </a:bodyPr>
          <a:lstStyle/>
          <a:p>
            <a:pPr>
              <a:tabLst>
                <a:tab pos="5943600" algn="r"/>
              </a:tabLst>
            </a:pPr>
            <a:r>
              <a:rPr lang="en-US" sz="8000" b="1">
                <a:solidFill>
                  <a:schemeClr val="accent1"/>
                </a:solidFill>
              </a:rPr>
              <a:t>Section	Page</a:t>
            </a:r>
          </a:p>
          <a:p>
            <a:pPr>
              <a:spcBef>
                <a:spcPts val="1200"/>
              </a:spcBef>
              <a:tabLst>
                <a:tab pos="5943600" algn="r"/>
              </a:tabLst>
            </a:pPr>
            <a:r>
              <a:rPr lang="en-US" sz="5600"/>
              <a:t>Intro	4</a:t>
            </a:r>
          </a:p>
          <a:p>
            <a:pPr>
              <a:spcBef>
                <a:spcPts val="1200"/>
              </a:spcBef>
              <a:tabLst>
                <a:tab pos="5943600" algn="r"/>
              </a:tabLst>
            </a:pPr>
            <a:r>
              <a:rPr lang="en-US" sz="5600"/>
              <a:t>SiriusDecisions Intro/ABM Foundation Review 	6</a:t>
            </a:r>
          </a:p>
          <a:p>
            <a:pPr>
              <a:spcBef>
                <a:spcPts val="1200"/>
              </a:spcBef>
              <a:tabLst>
                <a:tab pos="5943600" algn="r"/>
              </a:tabLst>
            </a:pPr>
            <a:r>
              <a:rPr lang="en-US" sz="5600"/>
              <a:t>Demandbase Intro + Overview / Platform	11</a:t>
            </a:r>
          </a:p>
          <a:p>
            <a:pPr>
              <a:spcBef>
                <a:spcPts val="1200"/>
              </a:spcBef>
              <a:tabLst>
                <a:tab pos="5943600" algn="r"/>
              </a:tabLst>
            </a:pPr>
            <a:r>
              <a:rPr lang="en-US" sz="5600"/>
              <a:t>2020 TAP ABM Program	15</a:t>
            </a:r>
          </a:p>
          <a:p>
            <a:pPr>
              <a:spcBef>
                <a:spcPts val="1200"/>
              </a:spcBef>
              <a:tabLst>
                <a:tab pos="5943600" algn="r"/>
              </a:tabLst>
            </a:pPr>
            <a:r>
              <a:rPr lang="en-US" sz="5600"/>
              <a:t>TAP Resources &amp; Technology Stack	27</a:t>
            </a:r>
          </a:p>
          <a:p>
            <a:pPr>
              <a:spcBef>
                <a:spcPts val="1200"/>
              </a:spcBef>
              <a:tabLst>
                <a:tab pos="5943600" algn="r"/>
              </a:tabLst>
            </a:pPr>
            <a:r>
              <a:rPr lang="en-US" sz="5600"/>
              <a:t>TAP Demandbase Strategy &amp; Tactics	33</a:t>
            </a:r>
          </a:p>
          <a:p>
            <a:pPr>
              <a:spcBef>
                <a:spcPts val="1200"/>
              </a:spcBef>
              <a:tabLst>
                <a:tab pos="5943600" algn="r"/>
              </a:tabLst>
            </a:pPr>
            <a:r>
              <a:rPr lang="en-US" sz="5600"/>
              <a:t>SAP Concur ABM 6 Step Process	39</a:t>
            </a:r>
          </a:p>
          <a:p>
            <a:pPr marL="457200" lvl="1" indent="-274320">
              <a:lnSpc>
                <a:spcPct val="110000"/>
              </a:lnSpc>
              <a:spcBef>
                <a:spcPts val="800"/>
              </a:spcBef>
              <a:buFont typeface="+mj-lt"/>
              <a:buAutoNum type="arabicPeriod"/>
              <a:tabLst>
                <a:tab pos="5943600" algn="r"/>
              </a:tabLst>
            </a:pPr>
            <a:r>
              <a:rPr lang="en-US" sz="5600"/>
              <a:t>Account Selection	41</a:t>
            </a:r>
          </a:p>
          <a:p>
            <a:pPr marL="457200" lvl="1" indent="-274320">
              <a:lnSpc>
                <a:spcPct val="110000"/>
              </a:lnSpc>
              <a:spcBef>
                <a:spcPts val="800"/>
              </a:spcBef>
              <a:buFont typeface="+mj-lt"/>
              <a:buAutoNum type="arabicPeriod"/>
              <a:tabLst>
                <a:tab pos="5943600" algn="r"/>
              </a:tabLst>
            </a:pPr>
            <a:r>
              <a:rPr lang="en-US" sz="5600"/>
              <a:t>Research/Insights	48</a:t>
            </a:r>
          </a:p>
          <a:p>
            <a:pPr marL="457200" lvl="1" indent="-274320">
              <a:lnSpc>
                <a:spcPct val="110000"/>
              </a:lnSpc>
              <a:spcBef>
                <a:spcPts val="800"/>
              </a:spcBef>
              <a:buFont typeface="+mj-lt"/>
              <a:buAutoNum type="arabicPeriod"/>
              <a:tabLst>
                <a:tab pos="5943600" algn="r"/>
              </a:tabLst>
            </a:pPr>
            <a:r>
              <a:rPr lang="en-US" sz="5600"/>
              <a:t>Audience/Stakeholder Mapping	57</a:t>
            </a:r>
          </a:p>
          <a:p>
            <a:pPr marL="457200" lvl="1" indent="-274320">
              <a:lnSpc>
                <a:spcPct val="110000"/>
              </a:lnSpc>
              <a:spcBef>
                <a:spcPts val="800"/>
              </a:spcBef>
              <a:buFont typeface="+mj-lt"/>
              <a:buAutoNum type="arabicPeriod"/>
              <a:tabLst>
                <a:tab pos="5943600" algn="r"/>
              </a:tabLst>
            </a:pPr>
            <a:r>
              <a:rPr lang="en-US" sz="5600"/>
              <a:t>Messaging/Value Prop	66</a:t>
            </a:r>
          </a:p>
          <a:p>
            <a:pPr marL="457200" lvl="1" indent="-274320">
              <a:lnSpc>
                <a:spcPct val="110000"/>
              </a:lnSpc>
              <a:spcBef>
                <a:spcPts val="800"/>
              </a:spcBef>
              <a:buFont typeface="+mj-lt"/>
              <a:buAutoNum type="arabicPeriod"/>
              <a:tabLst>
                <a:tab pos="5943600" algn="r"/>
              </a:tabLst>
            </a:pPr>
            <a:r>
              <a:rPr lang="en-US" sz="5600"/>
              <a:t>Plan &amp; Execution	79</a:t>
            </a:r>
            <a:br>
              <a:rPr lang="en-US" sz="5600"/>
            </a:br>
            <a:r>
              <a:rPr lang="en-US" sz="5600"/>
              <a:t>TAP ABM Plan on a Page	83</a:t>
            </a:r>
          </a:p>
          <a:p>
            <a:pPr marL="457200" lvl="1" indent="-274320">
              <a:lnSpc>
                <a:spcPct val="110000"/>
              </a:lnSpc>
              <a:spcBef>
                <a:spcPts val="800"/>
              </a:spcBef>
              <a:buFont typeface="+mj-lt"/>
              <a:buAutoNum type="arabicPeriod"/>
              <a:tabLst>
                <a:tab pos="5943600" algn="r"/>
              </a:tabLst>
            </a:pPr>
            <a:r>
              <a:rPr lang="en-US" sz="5600"/>
              <a:t>Measurement	88</a:t>
            </a:r>
          </a:p>
          <a:p>
            <a:pPr>
              <a:spcBef>
                <a:spcPts val="1200"/>
              </a:spcBef>
              <a:tabLst>
                <a:tab pos="5943600" algn="r"/>
              </a:tabLst>
            </a:pPr>
            <a:r>
              <a:rPr lang="en-US" sz="5600"/>
              <a:t>TAP ABM Content	102</a:t>
            </a:r>
          </a:p>
          <a:p>
            <a:pPr>
              <a:spcBef>
                <a:spcPts val="1200"/>
              </a:spcBef>
              <a:tabLst>
                <a:tab pos="5943600" algn="r"/>
              </a:tabLst>
            </a:pPr>
            <a:r>
              <a:rPr lang="en-US" sz="5600"/>
              <a:t>Wrap Up	121</a:t>
            </a:r>
          </a:p>
        </p:txBody>
      </p:sp>
      <p:sp>
        <p:nvSpPr>
          <p:cNvPr id="4" name="Title 3">
            <a:extLst>
              <a:ext uri="{FF2B5EF4-FFF2-40B4-BE49-F238E27FC236}">
                <a16:creationId xmlns:a16="http://schemas.microsoft.com/office/drawing/2014/main" xmlns="" id="{7A49F576-031B-4CC4-AD07-CE3B9523760B}"/>
              </a:ext>
            </a:extLst>
          </p:cNvPr>
          <p:cNvSpPr>
            <a:spLocks noGrp="1"/>
          </p:cNvSpPr>
          <p:nvPr>
            <p:ph type="title"/>
          </p:nvPr>
        </p:nvSpPr>
        <p:spPr/>
        <p:txBody>
          <a:bodyPr/>
          <a:lstStyle/>
          <a:p>
            <a:r>
              <a:rPr lang="en-US">
                <a:cs typeface="Arial"/>
              </a:rPr>
              <a:t>Table of Contents</a:t>
            </a:r>
            <a:endParaRPr lang="en-US"/>
          </a:p>
        </p:txBody>
      </p:sp>
      <p:grpSp>
        <p:nvGrpSpPr>
          <p:cNvPr id="30" name="Group 29">
            <a:extLst>
              <a:ext uri="{FF2B5EF4-FFF2-40B4-BE49-F238E27FC236}">
                <a16:creationId xmlns:a16="http://schemas.microsoft.com/office/drawing/2014/main" xmlns="" id="{05E7614C-4964-114C-B7CE-B7E907268AA1}"/>
              </a:ext>
            </a:extLst>
          </p:cNvPr>
          <p:cNvGrpSpPr/>
          <p:nvPr/>
        </p:nvGrpSpPr>
        <p:grpSpPr>
          <a:xfrm>
            <a:off x="504000" y="1605963"/>
            <a:ext cx="5942904" cy="4264638"/>
            <a:chOff x="504000" y="1605963"/>
            <a:chExt cx="5942904" cy="4264638"/>
          </a:xfrm>
        </p:grpSpPr>
        <p:grpSp>
          <p:nvGrpSpPr>
            <p:cNvPr id="17" name="Group 16">
              <a:extLst>
                <a:ext uri="{FF2B5EF4-FFF2-40B4-BE49-F238E27FC236}">
                  <a16:creationId xmlns:a16="http://schemas.microsoft.com/office/drawing/2014/main" xmlns="" id="{B48D2C83-548E-2D4C-8720-92784E5107C7}"/>
                </a:ext>
              </a:extLst>
            </p:cNvPr>
            <p:cNvGrpSpPr/>
            <p:nvPr/>
          </p:nvGrpSpPr>
          <p:grpSpPr>
            <a:xfrm>
              <a:off x="504000" y="5524820"/>
              <a:ext cx="5942904" cy="345781"/>
              <a:chOff x="504000" y="5524820"/>
              <a:chExt cx="5942904" cy="345781"/>
            </a:xfrm>
          </p:grpSpPr>
          <p:cxnSp>
            <p:nvCxnSpPr>
              <p:cNvPr id="14" name="Straight Connector 13">
                <a:extLst>
                  <a:ext uri="{FF2B5EF4-FFF2-40B4-BE49-F238E27FC236}">
                    <a16:creationId xmlns:a16="http://schemas.microsoft.com/office/drawing/2014/main" xmlns="" id="{B54C9A38-8C50-5E49-A20B-207841259B1E}"/>
                  </a:ext>
                </a:extLst>
              </p:cNvPr>
              <p:cNvCxnSpPr/>
              <p:nvPr/>
            </p:nvCxnSpPr>
            <p:spPr>
              <a:xfrm>
                <a:off x="504000" y="5524820"/>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4C12F045-BEB2-4846-ADD4-D734D78F02D1}"/>
                  </a:ext>
                </a:extLst>
              </p:cNvPr>
              <p:cNvCxnSpPr/>
              <p:nvPr/>
            </p:nvCxnSpPr>
            <p:spPr>
              <a:xfrm>
                <a:off x="504000" y="5870601"/>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xmlns="" id="{40155E99-F95A-764C-96B2-4B4680FBD455}"/>
                </a:ext>
              </a:extLst>
            </p:cNvPr>
            <p:cNvGrpSpPr/>
            <p:nvPr/>
          </p:nvGrpSpPr>
          <p:grpSpPr>
            <a:xfrm>
              <a:off x="504000" y="1605963"/>
              <a:ext cx="5942904" cy="1644383"/>
              <a:chOff x="504000" y="1605963"/>
              <a:chExt cx="5942904" cy="1644383"/>
            </a:xfrm>
          </p:grpSpPr>
          <p:cxnSp>
            <p:nvCxnSpPr>
              <p:cNvPr id="8" name="Straight Connector 7">
                <a:extLst>
                  <a:ext uri="{FF2B5EF4-FFF2-40B4-BE49-F238E27FC236}">
                    <a16:creationId xmlns:a16="http://schemas.microsoft.com/office/drawing/2014/main" xmlns="" id="{1C8152AA-B56E-1A4A-8C54-567A2AF193C6}"/>
                  </a:ext>
                </a:extLst>
              </p:cNvPr>
              <p:cNvCxnSpPr/>
              <p:nvPr/>
            </p:nvCxnSpPr>
            <p:spPr>
              <a:xfrm>
                <a:off x="504000" y="1605963"/>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CBB5C59A-96B3-4D40-B309-FB6844CE9F60}"/>
                  </a:ext>
                </a:extLst>
              </p:cNvPr>
              <p:cNvCxnSpPr/>
              <p:nvPr/>
            </p:nvCxnSpPr>
            <p:spPr>
              <a:xfrm>
                <a:off x="504000" y="1934840"/>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98A2A98C-A6EA-114D-A933-36CC9400A351}"/>
                  </a:ext>
                </a:extLst>
              </p:cNvPr>
              <p:cNvCxnSpPr/>
              <p:nvPr/>
            </p:nvCxnSpPr>
            <p:spPr>
              <a:xfrm>
                <a:off x="504000" y="2263717"/>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8327B187-7D91-F144-B23E-8E250E345811}"/>
                  </a:ext>
                </a:extLst>
              </p:cNvPr>
              <p:cNvCxnSpPr/>
              <p:nvPr/>
            </p:nvCxnSpPr>
            <p:spPr>
              <a:xfrm>
                <a:off x="504000" y="2592594"/>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F23476D0-BD33-3940-A77C-80FC76CEED6C}"/>
                  </a:ext>
                </a:extLst>
              </p:cNvPr>
              <p:cNvCxnSpPr/>
              <p:nvPr/>
            </p:nvCxnSpPr>
            <p:spPr>
              <a:xfrm>
                <a:off x="504000" y="2921471"/>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50157078-B9A8-5B48-BD84-FB3D7854B222}"/>
                  </a:ext>
                </a:extLst>
              </p:cNvPr>
              <p:cNvCxnSpPr/>
              <p:nvPr/>
            </p:nvCxnSpPr>
            <p:spPr>
              <a:xfrm>
                <a:off x="504000" y="3250346"/>
                <a:ext cx="5942904"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xmlns="" id="{CB586D07-0D9F-6049-A7C7-A78E20A264C8}"/>
                </a:ext>
              </a:extLst>
            </p:cNvPr>
            <p:cNvGrpSpPr/>
            <p:nvPr/>
          </p:nvGrpSpPr>
          <p:grpSpPr>
            <a:xfrm>
              <a:off x="695218" y="3557708"/>
              <a:ext cx="5751686" cy="1659750"/>
              <a:chOff x="504000" y="3557708"/>
              <a:chExt cx="5942904" cy="1659750"/>
            </a:xfrm>
          </p:grpSpPr>
          <p:cxnSp>
            <p:nvCxnSpPr>
              <p:cNvPr id="20" name="Straight Connector 19">
                <a:extLst>
                  <a:ext uri="{FF2B5EF4-FFF2-40B4-BE49-F238E27FC236}">
                    <a16:creationId xmlns:a16="http://schemas.microsoft.com/office/drawing/2014/main" xmlns="" id="{68429D39-A14B-B742-BD45-2FAA6D3AEC02}"/>
                  </a:ext>
                </a:extLst>
              </p:cNvPr>
              <p:cNvCxnSpPr/>
              <p:nvPr/>
            </p:nvCxnSpPr>
            <p:spPr>
              <a:xfrm>
                <a:off x="504000" y="3842017"/>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B105F080-370D-0B4B-9AA0-8640B164F74E}"/>
                  </a:ext>
                </a:extLst>
              </p:cNvPr>
              <p:cNvCxnSpPr/>
              <p:nvPr/>
            </p:nvCxnSpPr>
            <p:spPr>
              <a:xfrm>
                <a:off x="504000" y="4143356"/>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9A282A62-9A18-7D41-B89D-69CD2625725B}"/>
                  </a:ext>
                </a:extLst>
              </p:cNvPr>
              <p:cNvCxnSpPr/>
              <p:nvPr/>
            </p:nvCxnSpPr>
            <p:spPr>
              <a:xfrm>
                <a:off x="504000" y="4444695"/>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7F5F006B-30A7-D84D-A823-A5310F776A11}"/>
                  </a:ext>
                </a:extLst>
              </p:cNvPr>
              <p:cNvCxnSpPr/>
              <p:nvPr/>
            </p:nvCxnSpPr>
            <p:spPr>
              <a:xfrm>
                <a:off x="504000" y="4746035"/>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F2D37A45-18F2-5148-B655-059705D4286B}"/>
                  </a:ext>
                </a:extLst>
              </p:cNvPr>
              <p:cNvCxnSpPr/>
              <p:nvPr/>
            </p:nvCxnSpPr>
            <p:spPr>
              <a:xfrm>
                <a:off x="504000" y="5217458"/>
                <a:ext cx="5942904" cy="0"/>
              </a:xfrm>
              <a:prstGeom prst="line">
                <a:avLst/>
              </a:prstGeom>
              <a:ln w="12700">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DDF2818E-31A8-044B-AEBF-20E7EDDA0A7C}"/>
                  </a:ext>
                </a:extLst>
              </p:cNvPr>
              <p:cNvCxnSpPr/>
              <p:nvPr/>
            </p:nvCxnSpPr>
            <p:spPr>
              <a:xfrm>
                <a:off x="504000" y="3557708"/>
                <a:ext cx="5942904" cy="0"/>
              </a:xfrm>
              <a:prstGeom prst="line">
                <a:avLst/>
              </a:prstGeom>
              <a:ln w="9525">
                <a:solidFill>
                  <a:schemeClr val="accent2">
                    <a:alpha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969614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166FE591-5546-414A-9954-8612B18BC69E}"/>
              </a:ext>
            </a:extLst>
          </p:cNvPr>
          <p:cNvPicPr>
            <a:picLocks noChangeAspect="1"/>
          </p:cNvPicPr>
          <p:nvPr/>
        </p:nvPicPr>
        <p:blipFill>
          <a:blip r:embed="rId2">
            <a:alphaModFix amt="33000"/>
          </a:blip>
          <a:stretch>
            <a:fillRect/>
          </a:stretch>
        </p:blipFill>
        <p:spPr>
          <a:xfrm>
            <a:off x="0" y="4051835"/>
            <a:ext cx="12195175" cy="2807431"/>
          </a:xfrm>
          <a:prstGeom prst="rect">
            <a:avLst/>
          </a:prstGeom>
        </p:spPr>
      </p:pic>
      <p:sp>
        <p:nvSpPr>
          <p:cNvPr id="3" name="Title 2">
            <a:extLst>
              <a:ext uri="{FF2B5EF4-FFF2-40B4-BE49-F238E27FC236}">
                <a16:creationId xmlns:a16="http://schemas.microsoft.com/office/drawing/2014/main" xmlns="" id="{CCA31C19-18FB-44D8-8083-F25D522B5486}"/>
              </a:ext>
            </a:extLst>
          </p:cNvPr>
          <p:cNvSpPr>
            <a:spLocks noGrp="1"/>
          </p:cNvSpPr>
          <p:nvPr>
            <p:ph type="title"/>
          </p:nvPr>
        </p:nvSpPr>
        <p:spPr>
          <a:xfrm>
            <a:off x="498347" y="531749"/>
            <a:ext cx="11198483" cy="381000"/>
          </a:xfrm>
        </p:spPr>
        <p:txBody>
          <a:bodyPr/>
          <a:lstStyle/>
          <a:p>
            <a:r>
              <a:rPr lang="en-US"/>
              <a:t>TAP | </a:t>
            </a:r>
            <a:r>
              <a:rPr lang="en-US">
                <a:solidFill>
                  <a:schemeClr val="accent1"/>
                </a:solidFill>
              </a:rPr>
              <a:t>Clusters &amp; Insights</a:t>
            </a:r>
            <a:endParaRPr lang="en-US"/>
          </a:p>
        </p:txBody>
      </p:sp>
      <p:sp>
        <p:nvSpPr>
          <p:cNvPr id="5" name="Rectangle 4">
            <a:extLst>
              <a:ext uri="{FF2B5EF4-FFF2-40B4-BE49-F238E27FC236}">
                <a16:creationId xmlns:a16="http://schemas.microsoft.com/office/drawing/2014/main" xmlns="" id="{CC1D1D02-9444-4F12-B3DC-F309EA6D8883}"/>
              </a:ext>
            </a:extLst>
          </p:cNvPr>
          <p:cNvSpPr/>
          <p:nvPr/>
        </p:nvSpPr>
        <p:spPr>
          <a:xfrm>
            <a:off x="4157218" y="4642952"/>
            <a:ext cx="2788297" cy="1466749"/>
          </a:xfrm>
          <a:prstGeom prst="rect">
            <a:avLst/>
          </a:prstGeom>
          <a:solidFill>
            <a:schemeClr val="bg2">
              <a:lumMod val="20000"/>
              <a:lumOff val="80000"/>
            </a:schemeClr>
          </a:solidFill>
          <a:ln>
            <a:solidFill>
              <a:schemeClr val="bg2">
                <a:lumMod val="20000"/>
                <a:lumOff val="80000"/>
              </a:schemeClr>
            </a:solidFill>
          </a:ln>
        </p:spPr>
        <p:txBody>
          <a:bodyPr wrap="square" lIns="274320" tIns="0" rIns="91440" bIns="0" rtlCol="0" anchor="ctr">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999999">
                    <a:lumMod val="50000"/>
                  </a:srgbClr>
                </a:solidFill>
                <a:effectLst/>
                <a:uLnTx/>
                <a:uFillTx/>
                <a:latin typeface="Arial"/>
                <a:ea typeface="+mn-ea"/>
                <a:cs typeface="+mn-cs"/>
              </a:rPr>
              <a:t>Companies focused on business growth, global impact and managing costs.</a:t>
            </a:r>
          </a:p>
        </p:txBody>
      </p:sp>
      <p:sp>
        <p:nvSpPr>
          <p:cNvPr id="10" name="Rectangle 9">
            <a:extLst>
              <a:ext uri="{FF2B5EF4-FFF2-40B4-BE49-F238E27FC236}">
                <a16:creationId xmlns:a16="http://schemas.microsoft.com/office/drawing/2014/main" xmlns="" id="{1A2720D9-BDB0-4801-845F-8E61A911D9AA}"/>
              </a:ext>
            </a:extLst>
          </p:cNvPr>
          <p:cNvSpPr/>
          <p:nvPr/>
        </p:nvSpPr>
        <p:spPr>
          <a:xfrm>
            <a:off x="-4328" y="4643026"/>
            <a:ext cx="4166994"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marL="0" marR="0" lvl="0" indent="0" algn="l" defTabSz="1088776" rtl="0" eaLnBrk="1" fontAlgn="auto" latinLnBrk="0" hangingPunct="1">
              <a:lnSpc>
                <a:spcPct val="9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Global impact </a:t>
            </a:r>
            <a:br>
              <a:rPr kumimoji="0" lang="en-US" sz="2000" b="1" i="0" u="none" strike="noStrike" kern="1200" cap="none" spc="0" normalizeH="0" baseline="0" noProof="0">
                <a:ln>
                  <a:noFill/>
                </a:ln>
                <a:solidFill>
                  <a:srgbClr val="FFFFFF"/>
                </a:solidFill>
                <a:effectLst/>
                <a:uLnTx/>
                <a:uFillTx/>
                <a:latin typeface="Arial"/>
                <a:ea typeface="+mn-ea"/>
                <a:cs typeface="+mn-cs"/>
              </a:rPr>
            </a:br>
            <a:r>
              <a:rPr kumimoji="0" lang="en-US" sz="2000" b="1" i="0" u="none" strike="noStrike" kern="1200" cap="none" spc="0" normalizeH="0" baseline="0" noProof="0">
                <a:ln>
                  <a:noFill/>
                </a:ln>
                <a:solidFill>
                  <a:srgbClr val="FFFFFF"/>
                </a:solidFill>
                <a:effectLst/>
                <a:uLnTx/>
                <a:uFillTx/>
                <a:latin typeface="Arial"/>
                <a:ea typeface="+mn-ea"/>
                <a:cs typeface="+mn-cs"/>
              </a:rPr>
              <a:t>&amp; high growth</a:t>
            </a:r>
          </a:p>
        </p:txBody>
      </p:sp>
      <p:sp>
        <p:nvSpPr>
          <p:cNvPr id="6" name="Rectangle 5">
            <a:extLst>
              <a:ext uri="{FF2B5EF4-FFF2-40B4-BE49-F238E27FC236}">
                <a16:creationId xmlns:a16="http://schemas.microsoft.com/office/drawing/2014/main" xmlns="" id="{E41D3218-9420-4B1A-8B08-2FF3E948C101}"/>
              </a:ext>
            </a:extLst>
          </p:cNvPr>
          <p:cNvSpPr/>
          <p:nvPr/>
        </p:nvSpPr>
        <p:spPr>
          <a:xfrm>
            <a:off x="4157217" y="1284522"/>
            <a:ext cx="2788296" cy="1467096"/>
          </a:xfrm>
          <a:prstGeom prst="rect">
            <a:avLst/>
          </a:prstGeom>
          <a:solidFill>
            <a:schemeClr val="bg2">
              <a:lumMod val="20000"/>
              <a:lumOff val="80000"/>
            </a:schemeClr>
          </a:solidFill>
          <a:ln>
            <a:solidFill>
              <a:schemeClr val="bg2">
                <a:lumMod val="20000"/>
                <a:lumOff val="80000"/>
              </a:schemeClr>
            </a:solidFill>
          </a:ln>
        </p:spPr>
        <p:txBody>
          <a:bodyPr wrap="square" lIns="274320" tIns="0" rIns="91440" bIns="0" rtlCol="0" anchor="ctr">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999999">
                    <a:lumMod val="50000"/>
                  </a:srgbClr>
                </a:solidFill>
                <a:effectLst/>
                <a:uLnTx/>
                <a:uFillTx/>
                <a:latin typeface="Arial"/>
                <a:ea typeface="+mn-ea"/>
                <a:cs typeface="+mn-cs"/>
              </a:rPr>
              <a:t>Companies looking to unlock value through </a:t>
            </a:r>
            <a:br>
              <a:rPr kumimoji="0" lang="en-US" sz="1500" b="0" i="0" u="none" strike="noStrike" kern="1200" cap="none" spc="0" normalizeH="0" baseline="0" noProof="0">
                <a:ln>
                  <a:noFill/>
                </a:ln>
                <a:solidFill>
                  <a:srgbClr val="999999">
                    <a:lumMod val="50000"/>
                  </a:srgbClr>
                </a:solidFill>
                <a:effectLst/>
                <a:uLnTx/>
                <a:uFillTx/>
                <a:latin typeface="Arial"/>
                <a:ea typeface="+mn-ea"/>
                <a:cs typeface="+mn-cs"/>
              </a:rPr>
            </a:br>
            <a:r>
              <a:rPr kumimoji="0" lang="en-US" sz="1500" b="0" i="0" u="none" strike="noStrike" kern="1200" cap="none" spc="0" normalizeH="0" baseline="0" noProof="0">
                <a:ln>
                  <a:noFill/>
                </a:ln>
                <a:solidFill>
                  <a:srgbClr val="999999">
                    <a:lumMod val="50000"/>
                  </a:srgbClr>
                </a:solidFill>
                <a:effectLst/>
                <a:uLnTx/>
                <a:uFillTx/>
                <a:latin typeface="Arial"/>
                <a:ea typeface="+mn-ea"/>
                <a:cs typeface="+mn-cs"/>
              </a:rPr>
              <a:t>employee engagement and customer centricity.</a:t>
            </a:r>
          </a:p>
        </p:txBody>
      </p:sp>
      <p:sp>
        <p:nvSpPr>
          <p:cNvPr id="11" name="Rectangle 10">
            <a:extLst>
              <a:ext uri="{FF2B5EF4-FFF2-40B4-BE49-F238E27FC236}">
                <a16:creationId xmlns:a16="http://schemas.microsoft.com/office/drawing/2014/main" xmlns="" id="{F68BADC0-1CDA-4516-8067-FB7637DE0FD2}"/>
              </a:ext>
            </a:extLst>
          </p:cNvPr>
          <p:cNvSpPr/>
          <p:nvPr/>
        </p:nvSpPr>
        <p:spPr>
          <a:xfrm>
            <a:off x="0" y="1284522"/>
            <a:ext cx="4157218"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marL="0" marR="0" lvl="0" indent="0" algn="l" defTabSz="1088776" rtl="0" eaLnBrk="1" fontAlgn="auto" latinLnBrk="0" hangingPunct="1">
              <a:lnSpc>
                <a:spcPct val="9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Driven </a:t>
            </a:r>
            <a:br>
              <a:rPr kumimoji="0" lang="en-US" sz="2000" b="1" i="0" u="none" strike="noStrike" kern="1200" cap="none" spc="0" normalizeH="0" baseline="0" noProof="0">
                <a:ln>
                  <a:noFill/>
                </a:ln>
                <a:solidFill>
                  <a:srgbClr val="FFFFFF"/>
                </a:solidFill>
                <a:effectLst/>
                <a:uLnTx/>
                <a:uFillTx/>
                <a:latin typeface="Arial"/>
                <a:ea typeface="+mn-ea"/>
                <a:cs typeface="+mn-cs"/>
              </a:rPr>
            </a:br>
            <a:r>
              <a:rPr kumimoji="0" lang="en-US" sz="2000" b="1" i="0" u="none" strike="noStrike" kern="1200" cap="none" spc="0" normalizeH="0" baseline="0" noProof="0">
                <a:ln>
                  <a:noFill/>
                </a:ln>
                <a:solidFill>
                  <a:srgbClr val="FFFFFF"/>
                </a:solidFill>
                <a:effectLst/>
                <a:uLnTx/>
                <a:uFillTx/>
                <a:latin typeface="Arial"/>
                <a:ea typeface="+mn-ea"/>
                <a:cs typeface="+mn-cs"/>
              </a:rPr>
              <a:t>by people</a:t>
            </a:r>
          </a:p>
        </p:txBody>
      </p:sp>
      <p:sp>
        <p:nvSpPr>
          <p:cNvPr id="9" name="Rectangle 8">
            <a:extLst>
              <a:ext uri="{FF2B5EF4-FFF2-40B4-BE49-F238E27FC236}">
                <a16:creationId xmlns:a16="http://schemas.microsoft.com/office/drawing/2014/main" xmlns="" id="{92067EDC-E2ED-452D-A790-BF45BEBFE180}"/>
              </a:ext>
            </a:extLst>
          </p:cNvPr>
          <p:cNvSpPr/>
          <p:nvPr/>
        </p:nvSpPr>
        <p:spPr>
          <a:xfrm>
            <a:off x="4157218" y="2963737"/>
            <a:ext cx="2788297" cy="1467094"/>
          </a:xfrm>
          <a:prstGeom prst="rect">
            <a:avLst/>
          </a:prstGeom>
          <a:solidFill>
            <a:schemeClr val="bg2">
              <a:lumMod val="20000"/>
              <a:lumOff val="80000"/>
            </a:schemeClr>
          </a:solidFill>
          <a:ln>
            <a:solidFill>
              <a:schemeClr val="bg2">
                <a:lumMod val="20000"/>
                <a:lumOff val="80000"/>
              </a:schemeClr>
            </a:solidFill>
          </a:ln>
        </p:spPr>
        <p:txBody>
          <a:bodyPr wrap="square" lIns="274320" tIns="0" rIns="91440" bIns="0" rtlCol="0" anchor="ctr">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srgbClr val="999999">
                    <a:lumMod val="50000"/>
                  </a:srgbClr>
                </a:solidFill>
                <a:effectLst/>
                <a:uLnTx/>
                <a:uFillTx/>
                <a:latin typeface="Arial"/>
                <a:ea typeface="+mn-ea"/>
                <a:cs typeface="+mn-cs"/>
              </a:rPr>
              <a:t>Companies focused on innovation and digital transformation to optimize the business and make it fit for the future. </a:t>
            </a:r>
          </a:p>
        </p:txBody>
      </p:sp>
      <p:sp>
        <p:nvSpPr>
          <p:cNvPr id="12" name="Rectangle 11">
            <a:extLst>
              <a:ext uri="{FF2B5EF4-FFF2-40B4-BE49-F238E27FC236}">
                <a16:creationId xmlns:a16="http://schemas.microsoft.com/office/drawing/2014/main" xmlns="" id="{7183912C-15C1-4622-9E4D-461209EB586D}"/>
              </a:ext>
            </a:extLst>
          </p:cNvPr>
          <p:cNvSpPr/>
          <p:nvPr/>
        </p:nvSpPr>
        <p:spPr>
          <a:xfrm>
            <a:off x="5450" y="2963774"/>
            <a:ext cx="4157218" cy="1467096"/>
          </a:xfrm>
          <a:prstGeom prst="rect">
            <a:avLst/>
          </a:prstGeom>
          <a:gradFill>
            <a:gsLst>
              <a:gs pos="0">
                <a:schemeClr val="bg1"/>
              </a:gs>
              <a:gs pos="33000">
                <a:schemeClr val="accent1"/>
              </a:gs>
            </a:gsLst>
            <a:lin ang="0" scaled="0"/>
          </a:gradFill>
          <a:ln>
            <a:gradFill>
              <a:gsLst>
                <a:gs pos="0">
                  <a:schemeClr val="bg1"/>
                </a:gs>
                <a:gs pos="33000">
                  <a:schemeClr val="accent1"/>
                </a:gs>
              </a:gsLst>
              <a:lin ang="0" scaled="0"/>
            </a:gradFill>
          </a:ln>
        </p:spPr>
        <p:txBody>
          <a:bodyPr wrap="square" lIns="2103120" tIns="0" rIns="0" bIns="0" rtlCol="0" anchor="ctr">
            <a:noAutofit/>
          </a:bodyPr>
          <a:lstStyle/>
          <a:p>
            <a:pPr marL="0" marR="0" lvl="0" indent="0" algn="l" defTabSz="1088776" rtl="0" eaLnBrk="1" fontAlgn="auto" latinLnBrk="0" hangingPunct="1">
              <a:lnSpc>
                <a:spcPct val="9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a:ea typeface="+mn-ea"/>
                <a:cs typeface="+mn-cs"/>
              </a:rPr>
              <a:t>Innovation </a:t>
            </a:r>
            <a:br>
              <a:rPr kumimoji="0" lang="en-US" sz="2000" b="1" i="0" u="none" strike="noStrike" kern="1200" cap="none" spc="0" normalizeH="0" baseline="0" noProof="0">
                <a:ln>
                  <a:noFill/>
                </a:ln>
                <a:solidFill>
                  <a:srgbClr val="FFFFFF"/>
                </a:solidFill>
                <a:effectLst/>
                <a:uLnTx/>
                <a:uFillTx/>
                <a:latin typeface="Arial"/>
                <a:ea typeface="+mn-ea"/>
                <a:cs typeface="+mn-cs"/>
              </a:rPr>
            </a:br>
            <a:r>
              <a:rPr kumimoji="0" lang="en-US" sz="2000" b="1" i="0" u="none" strike="noStrike" kern="1200" cap="none" spc="0" normalizeH="0" baseline="0" noProof="0">
                <a:ln>
                  <a:noFill/>
                </a:ln>
                <a:solidFill>
                  <a:srgbClr val="FFFFFF"/>
                </a:solidFill>
                <a:effectLst/>
                <a:uLnTx/>
                <a:uFillTx/>
                <a:latin typeface="Arial"/>
                <a:ea typeface="+mn-ea"/>
                <a:cs typeface="+mn-cs"/>
              </a:rPr>
              <a:t>for the future</a:t>
            </a:r>
          </a:p>
        </p:txBody>
      </p:sp>
      <p:sp>
        <p:nvSpPr>
          <p:cNvPr id="13" name="TextBox 12">
            <a:extLst>
              <a:ext uri="{FF2B5EF4-FFF2-40B4-BE49-F238E27FC236}">
                <a16:creationId xmlns:a16="http://schemas.microsoft.com/office/drawing/2014/main" xmlns="" id="{36098D66-9BAE-7E4B-8E71-763AF1332612}"/>
              </a:ext>
            </a:extLst>
          </p:cNvPr>
          <p:cNvSpPr txBox="1"/>
          <p:nvPr/>
        </p:nvSpPr>
        <p:spPr>
          <a:xfrm>
            <a:off x="4408226" y="1009497"/>
            <a:ext cx="2537287" cy="215444"/>
          </a:xfrm>
          <a:prstGeom prst="rect">
            <a:avLst/>
          </a:prstGeom>
          <a:noFill/>
        </p:spPr>
        <p:txBody>
          <a:bodyPr wrap="square" lIns="0" tIns="0" rIns="0" bIns="0" rtlCol="0">
            <a:spAutoFit/>
          </a:bodyPr>
          <a:lstStyle/>
          <a:p>
            <a:pPr marL="0" marR="0" lvl="0" indent="0" algn="l" defTabSz="1088776" rtl="0" eaLnBrk="1" fontAlgn="auto" latinLnBrk="0" hangingPunct="1">
              <a:lnSpc>
                <a:spcPct val="100000"/>
              </a:lnSpc>
              <a:spcBef>
                <a:spcPts val="500"/>
              </a:spcBef>
              <a:spcAft>
                <a:spcPts val="0"/>
              </a:spcAft>
              <a:buClrTx/>
              <a:buSzTx/>
              <a:buFontTx/>
              <a:buNone/>
              <a:tabLst/>
              <a:defRPr/>
            </a:pPr>
            <a:r>
              <a:rPr kumimoji="0" lang="en-US" sz="1400" b="1" i="0" u="none" strike="noStrike" kern="1200" cap="none" spc="0" normalizeH="0" baseline="0" noProof="0">
                <a:ln>
                  <a:noFill/>
                </a:ln>
                <a:solidFill>
                  <a:srgbClr val="999999"/>
                </a:solidFill>
                <a:effectLst/>
                <a:uLnTx/>
                <a:uFillTx/>
                <a:latin typeface="Arial"/>
                <a:ea typeface="+mn-ea"/>
                <a:cs typeface="+mn-cs"/>
              </a:rPr>
              <a:t>Descriptor</a:t>
            </a:r>
          </a:p>
        </p:txBody>
      </p:sp>
      <p:sp>
        <p:nvSpPr>
          <p:cNvPr id="14" name="TextBox 13">
            <a:extLst>
              <a:ext uri="{FF2B5EF4-FFF2-40B4-BE49-F238E27FC236}">
                <a16:creationId xmlns:a16="http://schemas.microsoft.com/office/drawing/2014/main" xmlns="" id="{F116F53B-AFB6-4547-B64B-1A1E8662A75B}"/>
              </a:ext>
            </a:extLst>
          </p:cNvPr>
          <p:cNvSpPr txBox="1"/>
          <p:nvPr/>
        </p:nvSpPr>
        <p:spPr>
          <a:xfrm>
            <a:off x="7117308" y="1009497"/>
            <a:ext cx="4851232" cy="215444"/>
          </a:xfrm>
          <a:prstGeom prst="rect">
            <a:avLst/>
          </a:prstGeom>
          <a:noFill/>
        </p:spPr>
        <p:txBody>
          <a:bodyPr wrap="square" lIns="0" tIns="0" rIns="0" bIns="0" rtlCol="0">
            <a:spAutoFit/>
          </a:bodyPr>
          <a:lstStyle/>
          <a:p>
            <a:pPr marL="0" marR="0" lvl="0" indent="0" algn="l" defTabSz="1088776" rtl="0" eaLnBrk="1" fontAlgn="auto" latinLnBrk="0" hangingPunct="1">
              <a:lnSpc>
                <a:spcPct val="100000"/>
              </a:lnSpc>
              <a:spcBef>
                <a:spcPts val="500"/>
              </a:spcBef>
              <a:spcAft>
                <a:spcPts val="0"/>
              </a:spcAft>
              <a:buClrTx/>
              <a:buSzTx/>
              <a:buFontTx/>
              <a:buNone/>
              <a:tabLst/>
              <a:defRPr/>
            </a:pPr>
            <a:r>
              <a:rPr kumimoji="0" lang="en-US" sz="1400" b="1" i="0" u="none" strike="noStrike" kern="1200" cap="none" spc="0" normalizeH="0" baseline="0" noProof="0">
                <a:ln>
                  <a:noFill/>
                </a:ln>
                <a:solidFill>
                  <a:srgbClr val="999999"/>
                </a:solidFill>
                <a:effectLst/>
                <a:uLnTx/>
                <a:uFillTx/>
                <a:latin typeface="Arial"/>
                <a:ea typeface="+mn-ea"/>
                <a:cs typeface="+mn-cs"/>
              </a:rPr>
              <a:t>Characteristics – </a:t>
            </a:r>
            <a:r>
              <a:rPr kumimoji="0" lang="en-US" sz="1400" b="0" i="0" u="none" strike="noStrike" kern="1200" cap="none" spc="0" normalizeH="0" baseline="0" noProof="0">
                <a:ln>
                  <a:noFill/>
                </a:ln>
                <a:solidFill>
                  <a:srgbClr val="999999"/>
                </a:solidFill>
                <a:effectLst/>
                <a:uLnTx/>
                <a:uFillTx/>
                <a:latin typeface="Arial"/>
                <a:ea typeface="+mn-ea"/>
                <a:cs typeface="+mn-cs"/>
              </a:rPr>
              <a:t>how will we know they fit in this cluster</a:t>
            </a:r>
          </a:p>
        </p:txBody>
      </p:sp>
      <p:sp>
        <p:nvSpPr>
          <p:cNvPr id="15" name="TextBox 14">
            <a:extLst>
              <a:ext uri="{FF2B5EF4-FFF2-40B4-BE49-F238E27FC236}">
                <a16:creationId xmlns:a16="http://schemas.microsoft.com/office/drawing/2014/main" xmlns="" id="{4577C14A-A2A4-D04F-A90E-515F93260E11}"/>
              </a:ext>
            </a:extLst>
          </p:cNvPr>
          <p:cNvSpPr txBox="1"/>
          <p:nvPr/>
        </p:nvSpPr>
        <p:spPr>
          <a:xfrm>
            <a:off x="2122226" y="1009497"/>
            <a:ext cx="2007693" cy="215444"/>
          </a:xfrm>
          <a:prstGeom prst="rect">
            <a:avLst/>
          </a:prstGeom>
          <a:noFill/>
        </p:spPr>
        <p:txBody>
          <a:bodyPr wrap="square" lIns="0" tIns="0" rIns="0" bIns="0" rtlCol="0">
            <a:spAutoFit/>
          </a:bodyPr>
          <a:lstStyle/>
          <a:p>
            <a:pPr marL="0" marR="0" lvl="0" indent="0" algn="l" defTabSz="1088776" rtl="0" eaLnBrk="1" fontAlgn="auto" latinLnBrk="0" hangingPunct="1">
              <a:lnSpc>
                <a:spcPct val="100000"/>
              </a:lnSpc>
              <a:spcBef>
                <a:spcPts val="500"/>
              </a:spcBef>
              <a:spcAft>
                <a:spcPts val="0"/>
              </a:spcAft>
              <a:buClrTx/>
              <a:buSzTx/>
              <a:buFontTx/>
              <a:buNone/>
              <a:tabLst/>
              <a:defRPr/>
            </a:pPr>
            <a:r>
              <a:rPr kumimoji="0" lang="en-US" sz="1400" b="1" i="0" u="none" strike="noStrike" kern="1200" cap="none" spc="0" normalizeH="0" baseline="0" noProof="0">
                <a:ln>
                  <a:noFill/>
                </a:ln>
                <a:solidFill>
                  <a:srgbClr val="999999"/>
                </a:solidFill>
                <a:effectLst/>
                <a:uLnTx/>
                <a:uFillTx/>
                <a:latin typeface="Arial"/>
                <a:ea typeface="+mn-ea"/>
                <a:cs typeface="+mn-cs"/>
              </a:rPr>
              <a:t>Customer driver</a:t>
            </a:r>
          </a:p>
        </p:txBody>
      </p:sp>
      <p:sp>
        <p:nvSpPr>
          <p:cNvPr id="16" name="Rectangle 15">
            <a:extLst>
              <a:ext uri="{FF2B5EF4-FFF2-40B4-BE49-F238E27FC236}">
                <a16:creationId xmlns:a16="http://schemas.microsoft.com/office/drawing/2014/main" xmlns="" id="{693EDEA1-26ED-3D4C-A898-8BBA0EAAB318}"/>
              </a:ext>
            </a:extLst>
          </p:cNvPr>
          <p:cNvSpPr/>
          <p:nvPr/>
        </p:nvSpPr>
        <p:spPr>
          <a:xfrm>
            <a:off x="6945515" y="4642603"/>
            <a:ext cx="4851233" cy="1467096"/>
          </a:xfrm>
          <a:prstGeom prst="rect">
            <a:avLst/>
          </a:prstGeom>
          <a:solidFill>
            <a:schemeClr val="bg1">
              <a:alpha val="40000"/>
            </a:schemeClr>
          </a:solidFill>
          <a:ln>
            <a:solidFill>
              <a:schemeClr val="accent2"/>
            </a:solidFill>
          </a:ln>
        </p:spPr>
        <p:txBody>
          <a:bodyPr wrap="square" lIns="182880" tIns="0" rIns="182880" bIns="0" rtlCol="0" anchor="ctr">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999999"/>
                </a:solidFill>
                <a:effectLst/>
                <a:uLnTx/>
                <a:uFillTx/>
                <a:latin typeface="Arial"/>
                <a:ea typeface="+mn-ea"/>
                <a:cs typeface="+mn-cs"/>
              </a:rPr>
              <a:t>Finance transformation on their agenda.  Talking about simplification/standardization/harmonization of global processes.  Adopting more centralized models e.g. shared service </a:t>
            </a:r>
            <a:r>
              <a:rPr kumimoji="0" lang="en-GB" sz="1200" b="0" i="0" u="none" strike="noStrike" kern="1200" cap="none" spc="0" normalizeH="0" baseline="0" noProof="0" err="1">
                <a:ln>
                  <a:noFill/>
                </a:ln>
                <a:solidFill>
                  <a:srgbClr val="999999"/>
                </a:solidFill>
                <a:effectLst/>
                <a:uLnTx/>
                <a:uFillTx/>
                <a:latin typeface="Arial"/>
                <a:ea typeface="+mn-ea"/>
                <a:cs typeface="+mn-cs"/>
              </a:rPr>
              <a:t>centers</a:t>
            </a:r>
            <a:r>
              <a:rPr kumimoji="0" lang="en-GB" sz="1200" b="0" i="0" u="none" strike="noStrike" kern="1200" cap="none" spc="0" normalizeH="0" baseline="0" noProof="0">
                <a:ln>
                  <a:noFill/>
                </a:ln>
                <a:solidFill>
                  <a:srgbClr val="999999"/>
                </a:solidFill>
                <a:effectLst/>
                <a:uLnTx/>
                <a:uFillTx/>
                <a:latin typeface="Arial"/>
                <a:ea typeface="+mn-ea"/>
                <a:cs typeface="+mn-cs"/>
              </a:rPr>
              <a:t>.  Have called cost-reduction out as a priority. Companies that need to manage M&amp;A process efficiently, driving smooth and efficient integration and rationalizing cost base to deliver demonstrable shareholder return.</a:t>
            </a:r>
          </a:p>
        </p:txBody>
      </p:sp>
      <p:sp>
        <p:nvSpPr>
          <p:cNvPr id="18" name="Rectangle 17">
            <a:extLst>
              <a:ext uri="{FF2B5EF4-FFF2-40B4-BE49-F238E27FC236}">
                <a16:creationId xmlns:a16="http://schemas.microsoft.com/office/drawing/2014/main" xmlns="" id="{59EC7DE1-EA5F-894A-8460-D2AEB6899B1F}"/>
              </a:ext>
            </a:extLst>
          </p:cNvPr>
          <p:cNvSpPr/>
          <p:nvPr/>
        </p:nvSpPr>
        <p:spPr>
          <a:xfrm>
            <a:off x="6945515" y="1284523"/>
            <a:ext cx="4851233" cy="1467097"/>
          </a:xfrm>
          <a:prstGeom prst="rect">
            <a:avLst/>
          </a:prstGeom>
          <a:solidFill>
            <a:schemeClr val="bg1">
              <a:alpha val="40000"/>
            </a:schemeClr>
          </a:solidFill>
          <a:ln>
            <a:solidFill>
              <a:schemeClr val="accent2"/>
            </a:solidFill>
          </a:ln>
        </p:spPr>
        <p:txBody>
          <a:bodyPr wrap="square" lIns="182880" tIns="0" rIns="182880" bIns="0" rtlCol="0" anchor="ctr">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99999"/>
                </a:solidFill>
                <a:effectLst/>
                <a:uLnTx/>
                <a:uFillTx/>
                <a:latin typeface="Arial"/>
                <a:ea typeface="+mn-ea"/>
                <a:cs typeface="+mn-cs"/>
              </a:rPr>
              <a:t>Companies defining their culture as a business differentiator and positioning people as source of competitive advantage and/or re-framing the way they think &amp; talk about their employees. Calling out customer and people centricity. </a:t>
            </a:r>
            <a:r>
              <a:rPr kumimoji="0" lang="en-GB" sz="1200" b="0" i="0" u="none" strike="noStrike" kern="1200" cap="none" spc="0" normalizeH="0" baseline="0" noProof="0">
                <a:ln>
                  <a:noFill/>
                </a:ln>
                <a:solidFill>
                  <a:srgbClr val="999999"/>
                </a:solidFill>
                <a:effectLst/>
                <a:uLnTx/>
                <a:uFillTx/>
                <a:latin typeface="Arial"/>
                <a:ea typeface="+mn-ea"/>
                <a:cs typeface="+mn-cs"/>
              </a:rPr>
              <a:t>Find it hard to recruit new talent. Make their company more modern and best practice employer. Have laid off lot of people recently. CEO talking about people values.</a:t>
            </a:r>
            <a:endParaRPr kumimoji="0" lang="en-US" sz="1200" b="0" i="0" u="none" strike="noStrike" kern="1200" cap="none" spc="0" normalizeH="0" baseline="0" noProof="0">
              <a:ln>
                <a:noFill/>
              </a:ln>
              <a:solidFill>
                <a:srgbClr val="999999"/>
              </a:solidFill>
              <a:effectLst/>
              <a:uLnTx/>
              <a:uFillTx/>
              <a:latin typeface="Arial"/>
              <a:ea typeface="+mn-ea"/>
              <a:cs typeface="+mn-cs"/>
            </a:endParaRPr>
          </a:p>
        </p:txBody>
      </p:sp>
      <p:sp>
        <p:nvSpPr>
          <p:cNvPr id="20" name="Rectangle 19">
            <a:extLst>
              <a:ext uri="{FF2B5EF4-FFF2-40B4-BE49-F238E27FC236}">
                <a16:creationId xmlns:a16="http://schemas.microsoft.com/office/drawing/2014/main" xmlns="" id="{4639B3FB-DA87-8449-8F4B-4676FE2811BF}"/>
              </a:ext>
            </a:extLst>
          </p:cNvPr>
          <p:cNvSpPr/>
          <p:nvPr/>
        </p:nvSpPr>
        <p:spPr>
          <a:xfrm>
            <a:off x="6945515" y="2963737"/>
            <a:ext cx="4851233" cy="1467094"/>
          </a:xfrm>
          <a:prstGeom prst="rect">
            <a:avLst/>
          </a:prstGeom>
          <a:solidFill>
            <a:schemeClr val="bg1">
              <a:alpha val="40000"/>
            </a:schemeClr>
          </a:solidFill>
          <a:ln>
            <a:solidFill>
              <a:schemeClr val="accent2"/>
            </a:solidFill>
          </a:ln>
        </p:spPr>
        <p:txBody>
          <a:bodyPr wrap="square" lIns="182880" tIns="0" rIns="182880" bIns="0" rtlCol="0" anchor="ctr">
            <a:no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999999"/>
                </a:solidFill>
                <a:effectLst/>
                <a:uLnTx/>
                <a:uFillTx/>
                <a:latin typeface="Arial"/>
                <a:ea typeface="+mn-ea"/>
                <a:cs typeface="+mn-cs"/>
              </a:rPr>
              <a:t>Companies with a commitment to digital transformation and/or Industry 4.0. Looking to streamline IT systems and processes to drive efficiency and business optimisation. Looking for a quick win in SAP cloud environment.  Want to free up developer resources away from legacy apps. Cloud adopter. Talking about Big Data as a driver for strategic decision-making. </a:t>
            </a:r>
          </a:p>
        </p:txBody>
      </p:sp>
      <p:grpSp>
        <p:nvGrpSpPr>
          <p:cNvPr id="7" name="Group 6">
            <a:extLst>
              <a:ext uri="{FF2B5EF4-FFF2-40B4-BE49-F238E27FC236}">
                <a16:creationId xmlns:a16="http://schemas.microsoft.com/office/drawing/2014/main" xmlns="" id="{FEBE4186-9F7B-484D-A299-50C41DD78AF1}"/>
              </a:ext>
            </a:extLst>
          </p:cNvPr>
          <p:cNvGrpSpPr/>
          <p:nvPr/>
        </p:nvGrpSpPr>
        <p:grpSpPr>
          <a:xfrm>
            <a:off x="770716" y="1458512"/>
            <a:ext cx="1119117" cy="1119117"/>
            <a:chOff x="641060" y="1458512"/>
            <a:chExt cx="1119117" cy="1119117"/>
          </a:xfrm>
        </p:grpSpPr>
        <p:sp>
          <p:nvSpPr>
            <p:cNvPr id="2" name="Oval 1">
              <a:extLst>
                <a:ext uri="{FF2B5EF4-FFF2-40B4-BE49-F238E27FC236}">
                  <a16:creationId xmlns:a16="http://schemas.microsoft.com/office/drawing/2014/main" xmlns="" id="{D186F5D8-5568-4544-9251-D11453ED9334}"/>
                </a:ext>
              </a:extLst>
            </p:cNvPr>
            <p:cNvSpPr/>
            <p:nvPr/>
          </p:nvSpPr>
          <p:spPr bwMode="gray">
            <a:xfrm>
              <a:off x="641060" y="1458512"/>
              <a:ext cx="1119117" cy="1119117"/>
            </a:xfrm>
            <a:prstGeom prst="ellipse">
              <a:avLst/>
            </a:prstGeom>
            <a:solidFill>
              <a:schemeClr val="bg1"/>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pic>
          <p:nvPicPr>
            <p:cNvPr id="17" name="Picture 16">
              <a:extLst>
                <a:ext uri="{FF2B5EF4-FFF2-40B4-BE49-F238E27FC236}">
                  <a16:creationId xmlns:a16="http://schemas.microsoft.com/office/drawing/2014/main" xmlns="" id="{9B13B95C-A91A-3C4B-8B6C-053A1FD32F9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81758" y="1599210"/>
              <a:ext cx="837721" cy="837721"/>
            </a:xfrm>
            <a:prstGeom prst="rect">
              <a:avLst/>
            </a:prstGeom>
          </p:spPr>
        </p:pic>
      </p:grpSp>
      <p:grpSp>
        <p:nvGrpSpPr>
          <p:cNvPr id="8" name="Group 7">
            <a:extLst>
              <a:ext uri="{FF2B5EF4-FFF2-40B4-BE49-F238E27FC236}">
                <a16:creationId xmlns:a16="http://schemas.microsoft.com/office/drawing/2014/main" xmlns="" id="{F41821A5-B5EA-3F4F-8F0C-AB5DDF9CD8F6}"/>
              </a:ext>
            </a:extLst>
          </p:cNvPr>
          <p:cNvGrpSpPr/>
          <p:nvPr/>
        </p:nvGrpSpPr>
        <p:grpSpPr>
          <a:xfrm>
            <a:off x="770716" y="4817016"/>
            <a:ext cx="1119117" cy="1119117"/>
            <a:chOff x="641060" y="4817016"/>
            <a:chExt cx="1119117" cy="1119117"/>
          </a:xfrm>
        </p:grpSpPr>
        <p:sp>
          <p:nvSpPr>
            <p:cNvPr id="23" name="Oval 22">
              <a:extLst>
                <a:ext uri="{FF2B5EF4-FFF2-40B4-BE49-F238E27FC236}">
                  <a16:creationId xmlns:a16="http://schemas.microsoft.com/office/drawing/2014/main" xmlns="" id="{EFE46AFA-9FAF-0B46-8472-D75D34001401}"/>
                </a:ext>
              </a:extLst>
            </p:cNvPr>
            <p:cNvSpPr/>
            <p:nvPr/>
          </p:nvSpPr>
          <p:spPr bwMode="gray">
            <a:xfrm>
              <a:off x="641060" y="4817016"/>
              <a:ext cx="1119117" cy="1119117"/>
            </a:xfrm>
            <a:prstGeom prst="ellipse">
              <a:avLst/>
            </a:prstGeom>
            <a:solidFill>
              <a:schemeClr val="bg1"/>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pic>
          <p:nvPicPr>
            <p:cNvPr id="19" name="Picture 18">
              <a:extLst>
                <a:ext uri="{FF2B5EF4-FFF2-40B4-BE49-F238E27FC236}">
                  <a16:creationId xmlns:a16="http://schemas.microsoft.com/office/drawing/2014/main" xmlns="" id="{8F58199F-8E4D-674E-8488-01E5877F68E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58842" y="4934798"/>
              <a:ext cx="883552" cy="883552"/>
            </a:xfrm>
            <a:prstGeom prst="rect">
              <a:avLst/>
            </a:prstGeom>
          </p:spPr>
        </p:pic>
      </p:grpSp>
      <p:grpSp>
        <p:nvGrpSpPr>
          <p:cNvPr id="4" name="Group 3">
            <a:extLst>
              <a:ext uri="{FF2B5EF4-FFF2-40B4-BE49-F238E27FC236}">
                <a16:creationId xmlns:a16="http://schemas.microsoft.com/office/drawing/2014/main" xmlns="" id="{DDE970E1-52D0-4946-9762-46FC96F35100}"/>
              </a:ext>
            </a:extLst>
          </p:cNvPr>
          <p:cNvGrpSpPr/>
          <p:nvPr/>
        </p:nvGrpSpPr>
        <p:grpSpPr>
          <a:xfrm>
            <a:off x="770716" y="3137764"/>
            <a:ext cx="1119117" cy="1119117"/>
            <a:chOff x="641060" y="3137764"/>
            <a:chExt cx="1119117" cy="1119117"/>
          </a:xfrm>
        </p:grpSpPr>
        <p:sp>
          <p:nvSpPr>
            <p:cNvPr id="22" name="Oval 21">
              <a:extLst>
                <a:ext uri="{FF2B5EF4-FFF2-40B4-BE49-F238E27FC236}">
                  <a16:creationId xmlns:a16="http://schemas.microsoft.com/office/drawing/2014/main" xmlns="" id="{4425F47F-B826-CF47-B669-F51DB1E91977}"/>
                </a:ext>
              </a:extLst>
            </p:cNvPr>
            <p:cNvSpPr/>
            <p:nvPr/>
          </p:nvSpPr>
          <p:spPr bwMode="gray">
            <a:xfrm>
              <a:off x="641060" y="3137764"/>
              <a:ext cx="1119117" cy="1119117"/>
            </a:xfrm>
            <a:prstGeom prst="ellipse">
              <a:avLst/>
            </a:prstGeom>
            <a:solidFill>
              <a:schemeClr val="bg1"/>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pic>
          <p:nvPicPr>
            <p:cNvPr id="21" name="Picture 20">
              <a:extLst>
                <a:ext uri="{FF2B5EF4-FFF2-40B4-BE49-F238E27FC236}">
                  <a16:creationId xmlns:a16="http://schemas.microsoft.com/office/drawing/2014/main" xmlns="" id="{E432322E-2B3D-3641-94D2-7DE07BA4DCC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4116" y="3240820"/>
              <a:ext cx="913004" cy="913004"/>
            </a:xfrm>
            <a:prstGeom prst="rect">
              <a:avLst/>
            </a:prstGeom>
          </p:spPr>
        </p:pic>
      </p:grpSp>
    </p:spTree>
    <p:extLst>
      <p:ext uri="{BB962C8B-B14F-4D97-AF65-F5344CB8AC3E}">
        <p14:creationId xmlns:p14="http://schemas.microsoft.com/office/powerpoint/2010/main" val="422269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09005A1F-9705-451C-B036-953735226AE5}"/>
              </a:ext>
            </a:extLst>
          </p:cNvPr>
          <p:cNvSpPr>
            <a:spLocks noGrp="1"/>
          </p:cNvSpPr>
          <p:nvPr>
            <p:ph type="body" sz="quarter" idx="10"/>
          </p:nvPr>
        </p:nvSpPr>
        <p:spPr>
          <a:xfrm>
            <a:off x="459395" y="1309346"/>
            <a:ext cx="10959454" cy="2939269"/>
          </a:xfrm>
        </p:spPr>
        <p:txBody>
          <a:bodyPr>
            <a:normAutofit fontScale="85000" lnSpcReduction="10000"/>
          </a:bodyPr>
          <a:lstStyle/>
          <a:p>
            <a:pPr lvl="0"/>
            <a:r>
              <a:rPr lang="en-GB"/>
              <a:t>“The marketing campaigns delivered have proven not only to be </a:t>
            </a:r>
            <a:r>
              <a:rPr lang="en-GB" sz="7100">
                <a:solidFill>
                  <a:schemeClr val="accent1"/>
                </a:solidFill>
              </a:rPr>
              <a:t>successful</a:t>
            </a:r>
            <a:r>
              <a:rPr lang="en-GB" sz="7100"/>
              <a:t> </a:t>
            </a:r>
            <a:r>
              <a:rPr lang="en-GB"/>
              <a:t>in generating interest but also </a:t>
            </a:r>
            <a:r>
              <a:rPr lang="en-GB" sz="7100">
                <a:solidFill>
                  <a:schemeClr val="accent1"/>
                </a:solidFill>
              </a:rPr>
              <a:t>opportunities</a:t>
            </a:r>
            <a:r>
              <a:rPr lang="en-GB"/>
              <a:t>.”</a:t>
            </a:r>
            <a:endParaRPr lang="en-US"/>
          </a:p>
        </p:txBody>
      </p:sp>
      <p:sp>
        <p:nvSpPr>
          <p:cNvPr id="2" name="TextBox 1">
            <a:extLst>
              <a:ext uri="{FF2B5EF4-FFF2-40B4-BE49-F238E27FC236}">
                <a16:creationId xmlns:a16="http://schemas.microsoft.com/office/drawing/2014/main" xmlns="" id="{6D631C5C-3D27-41CB-8A32-48CA129955B6}"/>
              </a:ext>
            </a:extLst>
          </p:cNvPr>
          <p:cNvSpPr txBox="1"/>
          <p:nvPr/>
        </p:nvSpPr>
        <p:spPr>
          <a:xfrm>
            <a:off x="5910146" y="4493941"/>
            <a:ext cx="5787483" cy="646331"/>
          </a:xfrm>
          <a:prstGeom prst="rect">
            <a:avLst/>
          </a:prstGeom>
          <a:noFill/>
        </p:spPr>
        <p:txBody>
          <a:bodyPr wrap="square" lIns="0" tIns="0" rIns="0" bIns="0" rtlCol="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a:ln>
                  <a:noFill/>
                </a:ln>
                <a:solidFill>
                  <a:srgbClr val="FFFFFF"/>
                </a:solidFill>
                <a:effectLst/>
                <a:uLnTx/>
                <a:uFillTx/>
                <a:latin typeface="Arial"/>
                <a:ea typeface="+mn-ea"/>
                <a:cs typeface="+mn-cs"/>
              </a:rPr>
              <a:t>-Manjit Dhillon</a:t>
            </a:r>
            <a:endParaRPr kumimoji="0" lang="en-US" sz="2100" b="0" i="0" u="none" strike="noStrike" kern="1200" cap="none" spc="0" normalizeH="0" baseline="0" noProof="0">
              <a:ln>
                <a:noFill/>
              </a:ln>
              <a:solidFill>
                <a:srgbClr val="FFFFFF"/>
              </a:solidFill>
              <a:effectLst/>
              <a:uLnTx/>
              <a:uFillTx/>
              <a:latin typeface="Arial"/>
              <a:ea typeface="+mn-ea"/>
              <a:cs typeface="+mn-cs"/>
            </a:endParaRPr>
          </a:p>
          <a:p>
            <a:pPr marL="0" marR="0" lvl="0" indent="0" algn="l" defTabSz="1088776" rtl="0" eaLnBrk="1" fontAlgn="auto" latinLnBrk="0" hangingPunct="1">
              <a:lnSpc>
                <a:spcPct val="100000"/>
              </a:lnSpc>
              <a:spcBef>
                <a:spcPts val="0"/>
              </a:spcBef>
              <a:spcAft>
                <a:spcPts val="0"/>
              </a:spcAft>
              <a:buClrTx/>
              <a:buSzTx/>
              <a:buFontTx/>
              <a:buNone/>
              <a:tabLst/>
              <a:defRPr/>
            </a:pPr>
            <a:r>
              <a:rPr kumimoji="0" lang="en-GB" sz="2100" b="0" i="0" u="none" strike="noStrike" kern="1200" cap="none" spc="0" normalizeH="0" baseline="0" noProof="0">
                <a:ln>
                  <a:noFill/>
                </a:ln>
                <a:solidFill>
                  <a:srgbClr val="FFFFFF"/>
                </a:solidFill>
                <a:effectLst/>
                <a:uLnTx/>
                <a:uFillTx/>
                <a:latin typeface="Arial"/>
                <a:ea typeface="+mn-ea"/>
                <a:cs typeface="+mn-cs"/>
              </a:rPr>
              <a:t>Senior Marketing Development Manager UKI</a:t>
            </a:r>
            <a:endParaRPr kumimoji="0" lang="en-US" sz="21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910918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xmlns="" id="{2D0F74D9-0E09-41B3-9000-C8E344F782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1255" r="27021"/>
          <a:stretch/>
        </p:blipFill>
        <p:spPr>
          <a:xfrm>
            <a:off x="-8682" y="2129454"/>
            <a:ext cx="2753713" cy="2992855"/>
          </a:xfrm>
          <a:prstGeom prst="rect">
            <a:avLst/>
          </a:prstGeom>
        </p:spPr>
      </p:pic>
      <p:sp>
        <p:nvSpPr>
          <p:cNvPr id="34" name="Rectangle 33">
            <a:extLst>
              <a:ext uri="{FF2B5EF4-FFF2-40B4-BE49-F238E27FC236}">
                <a16:creationId xmlns:a16="http://schemas.microsoft.com/office/drawing/2014/main" xmlns="" id="{6A39CD5E-F9FA-4203-A23E-FF5E7CE67FB6}"/>
              </a:ext>
            </a:extLst>
          </p:cNvPr>
          <p:cNvSpPr/>
          <p:nvPr/>
        </p:nvSpPr>
        <p:spPr bwMode="gray">
          <a:xfrm>
            <a:off x="104781" y="2056198"/>
            <a:ext cx="3876741" cy="4177916"/>
          </a:xfrm>
          <a:prstGeom prst="rect">
            <a:avLst/>
          </a:prstGeom>
          <a:gradFill>
            <a:gsLst>
              <a:gs pos="0">
                <a:schemeClr val="bg1">
                  <a:alpha val="51000"/>
                </a:schemeClr>
              </a:gs>
              <a:gs pos="84000">
                <a:schemeClr val="bg1">
                  <a:alpha val="0"/>
                </a:schemeClr>
              </a:gs>
            </a:gsLst>
            <a:lin ang="0" scaled="0"/>
          </a:gra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10" name="Oval 9">
            <a:extLst>
              <a:ext uri="{FF2B5EF4-FFF2-40B4-BE49-F238E27FC236}">
                <a16:creationId xmlns:a16="http://schemas.microsoft.com/office/drawing/2014/main" xmlns="" id="{581EAFDD-E92E-304B-B19A-A5478B28A070}"/>
              </a:ext>
            </a:extLst>
          </p:cNvPr>
          <p:cNvSpPr/>
          <p:nvPr/>
        </p:nvSpPr>
        <p:spPr bwMode="gray">
          <a:xfrm>
            <a:off x="2585130" y="6483534"/>
            <a:ext cx="225379" cy="225379"/>
          </a:xfrm>
          <a:prstGeom prst="ellipse">
            <a:avLst/>
          </a:prstGeom>
          <a:solidFill>
            <a:schemeClr val="bg1"/>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cxnSp>
        <p:nvCxnSpPr>
          <p:cNvPr id="12" name="Elbow Connector 11">
            <a:extLst>
              <a:ext uri="{FF2B5EF4-FFF2-40B4-BE49-F238E27FC236}">
                <a16:creationId xmlns:a16="http://schemas.microsoft.com/office/drawing/2014/main" xmlns="" id="{BABA91CA-08DC-E145-A0F7-9DBD2DB0FA06}"/>
              </a:ext>
            </a:extLst>
          </p:cNvPr>
          <p:cNvCxnSpPr>
            <a:cxnSpLocks/>
            <a:stCxn id="50" idx="1"/>
            <a:endCxn id="10" idx="0"/>
          </p:cNvCxnSpPr>
          <p:nvPr/>
        </p:nvCxnSpPr>
        <p:spPr>
          <a:xfrm rot="10800000" flipV="1">
            <a:off x="2697821" y="1143146"/>
            <a:ext cx="395743" cy="5340387"/>
          </a:xfrm>
          <a:prstGeom prst="bentConnector2">
            <a:avLst/>
          </a:prstGeom>
          <a:ln w="12700">
            <a:no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4" name="Oval 53">
            <a:extLst>
              <a:ext uri="{FF2B5EF4-FFF2-40B4-BE49-F238E27FC236}">
                <a16:creationId xmlns:a16="http://schemas.microsoft.com/office/drawing/2014/main" xmlns="" id="{5FF5BDC6-99E7-8F4F-9B8B-C6ACF0765087}"/>
              </a:ext>
            </a:extLst>
          </p:cNvPr>
          <p:cNvSpPr/>
          <p:nvPr/>
        </p:nvSpPr>
        <p:spPr bwMode="gray">
          <a:xfrm>
            <a:off x="5527113" y="6483534"/>
            <a:ext cx="225379" cy="225379"/>
          </a:xfrm>
          <a:prstGeom prst="ellipse">
            <a:avLst/>
          </a:prstGeom>
          <a:solidFill>
            <a:schemeClr val="bg1"/>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55" name="Oval 54">
            <a:extLst>
              <a:ext uri="{FF2B5EF4-FFF2-40B4-BE49-F238E27FC236}">
                <a16:creationId xmlns:a16="http://schemas.microsoft.com/office/drawing/2014/main" xmlns="" id="{A209AAC3-7560-344B-BC90-FA285E0163A6}"/>
              </a:ext>
            </a:extLst>
          </p:cNvPr>
          <p:cNvSpPr/>
          <p:nvPr/>
        </p:nvSpPr>
        <p:spPr bwMode="gray">
          <a:xfrm>
            <a:off x="8339889" y="6483534"/>
            <a:ext cx="225379" cy="225379"/>
          </a:xfrm>
          <a:prstGeom prst="ellipse">
            <a:avLst/>
          </a:prstGeom>
          <a:solidFill>
            <a:schemeClr val="bg1"/>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6" name="TextBox 5">
            <a:extLst>
              <a:ext uri="{FF2B5EF4-FFF2-40B4-BE49-F238E27FC236}">
                <a16:creationId xmlns:a16="http://schemas.microsoft.com/office/drawing/2014/main" xmlns="" id="{02CAFB5D-4D1F-834B-9D74-D3FA4F1BFDCB}"/>
              </a:ext>
            </a:extLst>
          </p:cNvPr>
          <p:cNvSpPr txBox="1"/>
          <p:nvPr/>
        </p:nvSpPr>
        <p:spPr>
          <a:xfrm>
            <a:off x="6027291" y="1586993"/>
            <a:ext cx="2138406" cy="1837426"/>
          </a:xfrm>
          <a:prstGeom prst="rect">
            <a:avLst/>
          </a:prstGeom>
          <a:noFill/>
        </p:spPr>
        <p:txBody>
          <a:bodyPr wrap="none" lIns="0" tIns="0" rIns="0" bIns="0" rtlCol="0">
            <a:spAutoFit/>
          </a:bodyPr>
          <a:lstStyle/>
          <a:p>
            <a:pPr marL="0" marR="0" lvl="0" indent="0" algn="l" defTabSz="1088776" rtl="0" eaLnBrk="1" fontAlgn="auto" latinLnBrk="0" hangingPunct="1">
              <a:lnSpc>
                <a:spcPct val="80000"/>
              </a:lnSpc>
              <a:spcBef>
                <a:spcPts val="0"/>
              </a:spcBef>
              <a:spcAft>
                <a:spcPts val="0"/>
              </a:spcAft>
              <a:buClrTx/>
              <a:buSzTx/>
              <a:buFontTx/>
              <a:buNone/>
              <a:tabLst/>
              <a:defRPr/>
            </a:pPr>
            <a:r>
              <a:rPr kumimoji="0" lang="en-US" sz="7800" b="1" i="0" u="none" strike="noStrike" kern="1200" cap="none" spc="0" normalizeH="0" baseline="0" noProof="0">
                <a:ln>
                  <a:noFill/>
                </a:ln>
                <a:solidFill>
                  <a:srgbClr val="F99100"/>
                </a:solidFill>
                <a:effectLst/>
                <a:uLnTx/>
                <a:uFillTx/>
                <a:latin typeface="Arial"/>
                <a:ea typeface="+mn-ea"/>
                <a:cs typeface="+mn-cs"/>
              </a:rPr>
              <a:t>5</a:t>
            </a:r>
            <a:endParaRPr kumimoji="0" lang="en-US" sz="3000" b="1" i="0" u="none" strike="noStrike" kern="1200" cap="none" spc="0" normalizeH="0" baseline="0" noProof="0">
              <a:ln>
                <a:noFill/>
              </a:ln>
              <a:solidFill>
                <a:srgbClr val="F99100"/>
              </a:solidFill>
              <a:effectLst/>
              <a:uLnTx/>
              <a:uFillTx/>
              <a:latin typeface="Arial"/>
              <a:ea typeface="+mn-ea"/>
              <a:cs typeface="+mn-cs"/>
            </a:endParaRPr>
          </a:p>
          <a:p>
            <a:pPr marL="0" marR="0" lvl="0" indent="0" algn="l" defTabSz="1088776" rtl="0" eaLnBrk="1" fontAlgn="auto" latinLnBrk="0" hangingPunct="1">
              <a:lnSpc>
                <a:spcPct val="50000"/>
              </a:lnSpc>
              <a:spcBef>
                <a:spcPts val="0"/>
              </a:spcBef>
              <a:spcAft>
                <a:spcPts val="0"/>
              </a:spcAft>
              <a:buClrTx/>
              <a:buSzTx/>
              <a:buFontTx/>
              <a:buNone/>
              <a:tabLst/>
              <a:defRPr/>
            </a:pPr>
            <a:r>
              <a:rPr kumimoji="0" lang="en-US" sz="3000" b="1" i="0" u="none" strike="noStrike" kern="1200" cap="none" spc="0" normalizeH="0" baseline="0" noProof="0">
                <a:ln>
                  <a:noFill/>
                </a:ln>
                <a:solidFill>
                  <a:srgbClr val="F99100"/>
                </a:solidFill>
                <a:effectLst/>
                <a:uLnTx/>
                <a:uFillTx/>
                <a:latin typeface="Arial"/>
                <a:ea typeface="+mn-ea"/>
                <a:cs typeface="+mn-cs"/>
              </a:rPr>
              <a:t>sales</a:t>
            </a:r>
          </a:p>
          <a:p>
            <a:pPr marL="0" marR="0" lvl="0" indent="0" algn="l" defTabSz="1088776" rtl="0" eaLnBrk="1" fontAlgn="auto" latinLnBrk="0" hangingPunct="1">
              <a:lnSpc>
                <a:spcPct val="80000"/>
              </a:lnSpc>
              <a:spcBef>
                <a:spcPts val="0"/>
              </a:spcBef>
              <a:spcAft>
                <a:spcPts val="0"/>
              </a:spcAft>
              <a:buClrTx/>
              <a:buSzTx/>
              <a:buFontTx/>
              <a:buNone/>
              <a:tabLst/>
              <a:defRPr/>
            </a:pPr>
            <a:r>
              <a:rPr kumimoji="0" lang="en-US" sz="3000" b="1" i="0" u="none" strike="noStrike" kern="1200" cap="none" spc="0" normalizeH="0" baseline="0" noProof="0">
                <a:ln>
                  <a:noFill/>
                </a:ln>
                <a:solidFill>
                  <a:srgbClr val="F99100"/>
                </a:solidFill>
                <a:effectLst/>
                <a:uLnTx/>
                <a:uFillTx/>
                <a:latin typeface="Arial"/>
                <a:ea typeface="+mn-ea"/>
                <a:cs typeface="+mn-cs"/>
              </a:rPr>
              <a:t>workshops </a:t>
            </a:r>
          </a:p>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conducted in regions</a:t>
            </a:r>
          </a:p>
        </p:txBody>
      </p:sp>
      <p:sp>
        <p:nvSpPr>
          <p:cNvPr id="22" name="TextBox 21">
            <a:extLst>
              <a:ext uri="{FF2B5EF4-FFF2-40B4-BE49-F238E27FC236}">
                <a16:creationId xmlns:a16="http://schemas.microsoft.com/office/drawing/2014/main" xmlns="" id="{5513879A-F732-814F-B3EA-02B7E07E8B72}"/>
              </a:ext>
            </a:extLst>
          </p:cNvPr>
          <p:cNvSpPr txBox="1"/>
          <p:nvPr/>
        </p:nvSpPr>
        <p:spPr>
          <a:xfrm>
            <a:off x="5978407" y="4025915"/>
            <a:ext cx="2315188" cy="1883593"/>
          </a:xfrm>
          <a:prstGeom prst="rect">
            <a:avLst/>
          </a:prstGeom>
          <a:noFill/>
        </p:spPr>
        <p:txBody>
          <a:bodyPr wrap="square" lIns="0" tIns="0" rIns="0" bIns="0" rtlCol="0">
            <a:spAutoFit/>
          </a:bodyPr>
          <a:lstStyle/>
          <a:p>
            <a:pPr marL="0" marR="0" lvl="0" indent="0" algn="l" defTabSz="1088776" rtl="0" eaLnBrk="1" fontAlgn="auto" latinLnBrk="0" hangingPunct="1">
              <a:lnSpc>
                <a:spcPct val="80000"/>
              </a:lnSpc>
              <a:spcBef>
                <a:spcPts val="0"/>
              </a:spcBef>
              <a:spcAft>
                <a:spcPts val="0"/>
              </a:spcAft>
              <a:buClrTx/>
              <a:buSzTx/>
              <a:buFontTx/>
              <a:buNone/>
              <a:tabLst/>
              <a:defRPr/>
            </a:pPr>
            <a:r>
              <a:rPr kumimoji="0" lang="en-US" sz="7800" b="1" i="0" u="none" strike="noStrike" kern="1200" cap="none" spc="0" normalizeH="0" baseline="0" noProof="0">
                <a:ln>
                  <a:noFill/>
                </a:ln>
                <a:solidFill>
                  <a:srgbClr val="F99100"/>
                </a:solidFill>
                <a:effectLst/>
                <a:uLnTx/>
                <a:uFillTx/>
                <a:latin typeface="Arial"/>
                <a:ea typeface="+mn-ea"/>
                <a:cs typeface="+mn-cs"/>
              </a:rPr>
              <a:t>229</a:t>
            </a:r>
            <a:endParaRPr kumimoji="0" lang="en-US" sz="3000" b="1" i="0" u="none" strike="noStrike" kern="1200" cap="none" spc="0" normalizeH="0" baseline="0" noProof="0">
              <a:ln>
                <a:noFill/>
              </a:ln>
              <a:solidFill>
                <a:srgbClr val="F99100"/>
              </a:solidFill>
              <a:effectLst/>
              <a:uLnTx/>
              <a:uFillTx/>
              <a:latin typeface="Arial"/>
              <a:ea typeface="+mn-ea"/>
              <a:cs typeface="+mn-cs"/>
            </a:endParaRPr>
          </a:p>
          <a:p>
            <a:pPr marL="182880" marR="0" lvl="0" indent="0" algn="l" defTabSz="1088776" rtl="0" eaLnBrk="1" fontAlgn="auto" latinLnBrk="0" hangingPunct="1">
              <a:lnSpc>
                <a:spcPct val="50000"/>
              </a:lnSpc>
              <a:spcBef>
                <a:spcPts val="0"/>
              </a:spcBef>
              <a:spcAft>
                <a:spcPts val="0"/>
              </a:spcAft>
              <a:buClrTx/>
              <a:buSzTx/>
              <a:buFontTx/>
              <a:buNone/>
              <a:tabLst/>
              <a:defRPr/>
            </a:pPr>
            <a:r>
              <a:rPr kumimoji="0" lang="en-US" sz="3000" b="1" i="0" u="none" strike="noStrike" kern="1200" cap="none" spc="0" normalizeH="0" baseline="0" noProof="0">
                <a:ln>
                  <a:noFill/>
                </a:ln>
                <a:solidFill>
                  <a:srgbClr val="F99100"/>
                </a:solidFill>
                <a:effectLst/>
                <a:uLnTx/>
                <a:uFillTx/>
                <a:latin typeface="Arial"/>
                <a:ea typeface="+mn-ea"/>
                <a:cs typeface="+mn-cs"/>
              </a:rPr>
              <a:t>new </a:t>
            </a:r>
          </a:p>
          <a:p>
            <a:pPr marL="182880" marR="0" lvl="0" indent="0" algn="l" defTabSz="1088776" rtl="0" eaLnBrk="1" fontAlgn="auto" latinLnBrk="0" hangingPunct="1">
              <a:lnSpc>
                <a:spcPct val="90000"/>
              </a:lnSpc>
              <a:spcBef>
                <a:spcPts val="0"/>
              </a:spcBef>
              <a:spcAft>
                <a:spcPts val="0"/>
              </a:spcAft>
              <a:buClrTx/>
              <a:buSzTx/>
              <a:buFontTx/>
              <a:buNone/>
              <a:tabLst/>
              <a:defRPr/>
            </a:pPr>
            <a:r>
              <a:rPr kumimoji="0" lang="en-US" sz="3000" b="1" i="0" u="none" strike="noStrike" kern="1200" cap="none" spc="0" normalizeH="0" baseline="0" noProof="0">
                <a:ln>
                  <a:noFill/>
                </a:ln>
                <a:solidFill>
                  <a:srgbClr val="F99100"/>
                </a:solidFill>
                <a:effectLst/>
                <a:uLnTx/>
                <a:uFillTx/>
                <a:latin typeface="Arial"/>
                <a:ea typeface="+mn-ea"/>
                <a:cs typeface="+mn-cs"/>
              </a:rPr>
              <a:t>CONTACTS</a:t>
            </a:r>
          </a:p>
          <a:p>
            <a:pPr marL="182880" marR="0" lvl="0" indent="0" algn="l" defTabSz="108877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added</a:t>
            </a:r>
          </a:p>
        </p:txBody>
      </p:sp>
      <p:sp>
        <p:nvSpPr>
          <p:cNvPr id="23" name="TextBox 22">
            <a:extLst>
              <a:ext uri="{FF2B5EF4-FFF2-40B4-BE49-F238E27FC236}">
                <a16:creationId xmlns:a16="http://schemas.microsoft.com/office/drawing/2014/main" xmlns="" id="{0545D07C-59E1-5A45-94D7-65493B2D9C36}"/>
              </a:ext>
            </a:extLst>
          </p:cNvPr>
          <p:cNvSpPr txBox="1"/>
          <p:nvPr/>
        </p:nvSpPr>
        <p:spPr>
          <a:xfrm>
            <a:off x="2742921" y="1533678"/>
            <a:ext cx="2708068" cy="1837426"/>
          </a:xfrm>
          <a:prstGeom prst="rect">
            <a:avLst/>
          </a:prstGeom>
          <a:noFill/>
        </p:spPr>
        <p:txBody>
          <a:bodyPr wrap="square" lIns="0" tIns="0" rIns="0" bIns="0" rtlCol="0">
            <a:spAutoFit/>
          </a:bodyPr>
          <a:lstStyle/>
          <a:p>
            <a:pPr marL="0" marR="0" lvl="0" indent="0" algn="l" defTabSz="1088776" rtl="0" eaLnBrk="1" fontAlgn="auto" latinLnBrk="0" hangingPunct="1">
              <a:lnSpc>
                <a:spcPct val="80000"/>
              </a:lnSpc>
              <a:spcBef>
                <a:spcPts val="0"/>
              </a:spcBef>
              <a:spcAft>
                <a:spcPts val="0"/>
              </a:spcAft>
              <a:buClrTx/>
              <a:buSzTx/>
              <a:buFontTx/>
              <a:buNone/>
              <a:tabLst/>
              <a:defRPr/>
            </a:pPr>
            <a:r>
              <a:rPr kumimoji="0" lang="en-US" sz="7800" b="1" i="0" u="none" strike="noStrike" kern="1200" cap="none" spc="0" normalizeH="0" baseline="0" noProof="0">
                <a:ln>
                  <a:noFill/>
                </a:ln>
                <a:solidFill>
                  <a:srgbClr val="008FD3"/>
                </a:solidFill>
                <a:effectLst/>
                <a:uLnTx/>
                <a:uFillTx/>
                <a:latin typeface="Arial"/>
                <a:ea typeface="+mn-ea"/>
                <a:cs typeface="+mn-cs"/>
              </a:rPr>
              <a:t>.8%</a:t>
            </a:r>
            <a:endParaRPr kumimoji="0" lang="en-US" sz="3000" b="1" i="0" u="none" strike="noStrike" kern="1200" cap="none" spc="0" normalizeH="0" baseline="0" noProof="0">
              <a:ln>
                <a:noFill/>
              </a:ln>
              <a:solidFill>
                <a:srgbClr val="008FD3"/>
              </a:solidFill>
              <a:effectLst/>
              <a:uLnTx/>
              <a:uFillTx/>
              <a:latin typeface="Arial"/>
              <a:ea typeface="+mn-ea"/>
              <a:cs typeface="+mn-cs"/>
            </a:endParaRPr>
          </a:p>
          <a:p>
            <a:pPr marL="365760" marR="0" lvl="0" indent="0" algn="l" defTabSz="1088776" rtl="0" eaLnBrk="1" fontAlgn="auto" latinLnBrk="0" hangingPunct="1">
              <a:lnSpc>
                <a:spcPct val="50000"/>
              </a:lnSpc>
              <a:spcBef>
                <a:spcPts val="0"/>
              </a:spcBef>
              <a:spcAft>
                <a:spcPts val="0"/>
              </a:spcAft>
              <a:buClrTx/>
              <a:buSzTx/>
              <a:buFontTx/>
              <a:buNone/>
              <a:tabLst/>
              <a:defRPr/>
            </a:pPr>
            <a:r>
              <a:rPr kumimoji="0" lang="en-US" sz="3000" b="1" i="0" u="none" strike="noStrike" kern="1200" cap="none" spc="0" normalizeH="0" baseline="0" noProof="0">
                <a:ln>
                  <a:noFill/>
                </a:ln>
                <a:solidFill>
                  <a:srgbClr val="008FD3"/>
                </a:solidFill>
                <a:effectLst/>
                <a:uLnTx/>
                <a:uFillTx/>
                <a:latin typeface="Arial"/>
                <a:ea typeface="+mn-ea"/>
                <a:cs typeface="+mn-cs"/>
              </a:rPr>
              <a:t>LinkedIn</a:t>
            </a:r>
          </a:p>
          <a:p>
            <a:pPr marL="365760" marR="0" lvl="0" indent="0" algn="l" defTabSz="1088776" rtl="0" eaLnBrk="1" fontAlgn="auto" latinLnBrk="0" hangingPunct="1">
              <a:lnSpc>
                <a:spcPct val="80000"/>
              </a:lnSpc>
              <a:spcBef>
                <a:spcPts val="0"/>
              </a:spcBef>
              <a:spcAft>
                <a:spcPts val="0"/>
              </a:spcAft>
              <a:buClrTx/>
              <a:buSzTx/>
              <a:buFontTx/>
              <a:buNone/>
              <a:tabLst/>
              <a:defRPr/>
            </a:pPr>
            <a:r>
              <a:rPr kumimoji="0" lang="en-US" sz="3000" b="1" i="0" u="none" strike="noStrike" kern="1200" cap="none" spc="0" normalizeH="0" baseline="0" noProof="0">
                <a:ln>
                  <a:noFill/>
                </a:ln>
                <a:solidFill>
                  <a:srgbClr val="008FD3"/>
                </a:solidFill>
                <a:effectLst/>
                <a:uLnTx/>
                <a:uFillTx/>
                <a:latin typeface="Arial"/>
                <a:ea typeface="+mn-ea"/>
                <a:cs typeface="+mn-cs"/>
              </a:rPr>
              <a:t>ABM CTR</a:t>
            </a:r>
            <a:r>
              <a:rPr kumimoji="0" lang="en-US" sz="1500" b="1" i="0" u="none" strike="noStrike" kern="1200" cap="none" spc="0" normalizeH="0" baseline="0" noProof="0">
                <a:ln>
                  <a:noFill/>
                </a:ln>
                <a:solidFill>
                  <a:srgbClr val="008FD3"/>
                </a:solidFill>
                <a:effectLst/>
                <a:uLnTx/>
                <a:uFillTx/>
                <a:latin typeface="Arial"/>
                <a:ea typeface="+mn-ea"/>
                <a:cs typeface="+mn-cs"/>
              </a:rPr>
              <a:t> </a:t>
            </a:r>
          </a:p>
          <a:p>
            <a:pPr marL="365760" marR="0" lvl="0" indent="0" algn="l" defTabSz="108877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(.3 industry average</a:t>
            </a:r>
            <a:r>
              <a:rPr kumimoji="0" lang="en-US" sz="1500" b="0" i="0" u="none" strike="noStrike" kern="1200" cap="none" spc="0" normalizeH="0" baseline="0" noProof="0">
                <a:ln>
                  <a:noFill/>
                </a:ln>
                <a:solidFill>
                  <a:srgbClr val="FFFFFF"/>
                </a:solidFill>
                <a:effectLst/>
                <a:uLnTx/>
                <a:uFillTx/>
                <a:latin typeface="Arial"/>
                <a:ea typeface="+mn-ea"/>
                <a:cs typeface="+mn-cs"/>
              </a:rPr>
              <a:t>)</a:t>
            </a:r>
          </a:p>
        </p:txBody>
      </p:sp>
      <p:sp>
        <p:nvSpPr>
          <p:cNvPr id="25" name="TextBox 24">
            <a:extLst>
              <a:ext uri="{FF2B5EF4-FFF2-40B4-BE49-F238E27FC236}">
                <a16:creationId xmlns:a16="http://schemas.microsoft.com/office/drawing/2014/main" xmlns="" id="{EB26910D-E500-DB48-83A1-08EE220DFC70}"/>
              </a:ext>
            </a:extLst>
          </p:cNvPr>
          <p:cNvSpPr txBox="1"/>
          <p:nvPr/>
        </p:nvSpPr>
        <p:spPr>
          <a:xfrm>
            <a:off x="8861923" y="1411617"/>
            <a:ext cx="2682114" cy="2422202"/>
          </a:xfrm>
          <a:prstGeom prst="rect">
            <a:avLst/>
          </a:prstGeom>
          <a:noFill/>
        </p:spPr>
        <p:txBody>
          <a:bodyPr wrap="square" lIns="0" tIns="0" rIns="0" bIns="0" rtlCol="0">
            <a:spAutoFit/>
          </a:bodyPr>
          <a:lstStyle/>
          <a:p>
            <a:pPr marL="0" marR="0" lvl="0" indent="0" algn="l" defTabSz="1088776" rtl="0" eaLnBrk="1" fontAlgn="auto" latinLnBrk="0" hangingPunct="1">
              <a:lnSpc>
                <a:spcPct val="80000"/>
              </a:lnSpc>
              <a:spcBef>
                <a:spcPts val="0"/>
              </a:spcBef>
              <a:spcAft>
                <a:spcPts val="0"/>
              </a:spcAft>
              <a:buClrTx/>
              <a:buSzTx/>
              <a:buFontTx/>
              <a:buNone/>
              <a:tabLst/>
              <a:defRPr/>
            </a:pPr>
            <a:r>
              <a:rPr kumimoji="0" lang="en-US" sz="7800" b="1" i="0" u="none" strike="noStrike" kern="1200" cap="none" spc="0" normalizeH="0" baseline="0" noProof="0">
                <a:ln>
                  <a:noFill/>
                </a:ln>
                <a:solidFill>
                  <a:srgbClr val="92C839"/>
                </a:solidFill>
                <a:effectLst/>
                <a:uLnTx/>
                <a:uFillTx/>
                <a:latin typeface="Arial"/>
                <a:ea typeface="+mn-ea"/>
                <a:cs typeface="+mn-cs"/>
              </a:rPr>
              <a:t>$5.9</a:t>
            </a:r>
          </a:p>
          <a:p>
            <a:pPr marL="91440" marR="0" lvl="0" indent="0" algn="l" defTabSz="1088776" rtl="0" eaLnBrk="1" fontAlgn="auto" latinLnBrk="0" hangingPunct="1">
              <a:lnSpc>
                <a:spcPct val="80000"/>
              </a:lnSpc>
              <a:spcBef>
                <a:spcPts val="0"/>
              </a:spcBef>
              <a:spcAft>
                <a:spcPts val="0"/>
              </a:spcAft>
              <a:buClrTx/>
              <a:buSzTx/>
              <a:buFontTx/>
              <a:buNone/>
              <a:tabLst/>
              <a:defRPr/>
            </a:pPr>
            <a:r>
              <a:rPr kumimoji="0" lang="en-US" sz="3600" b="1" i="0" u="none" strike="noStrike" kern="1200" cap="none" spc="0" normalizeH="0" baseline="0" noProof="0">
                <a:ln>
                  <a:noFill/>
                </a:ln>
                <a:solidFill>
                  <a:srgbClr val="92C839"/>
                </a:solidFill>
                <a:effectLst/>
                <a:uLnTx/>
                <a:uFillTx/>
                <a:latin typeface="Arial"/>
                <a:ea typeface="+mn-ea"/>
                <a:cs typeface="+mn-cs"/>
              </a:rPr>
              <a:t>MILLION</a:t>
            </a:r>
          </a:p>
          <a:p>
            <a:pPr marL="91440" marR="0" lvl="0" indent="0" algn="l" defTabSz="1088776"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92C839"/>
                </a:solidFill>
                <a:effectLst/>
                <a:uLnTx/>
                <a:uFillTx/>
                <a:latin typeface="Arial"/>
                <a:ea typeface="+mn-ea"/>
                <a:cs typeface="+mn-cs"/>
              </a:rPr>
              <a:t>OPEN PIPELINE</a:t>
            </a:r>
          </a:p>
          <a:p>
            <a:pPr marL="201168" marR="0" lvl="0" indent="-182880" algn="l" defTabSz="1088776" rtl="0" eaLnBrk="1" fontAlgn="auto" latinLnBrk="0" hangingPunct="1">
              <a:lnSpc>
                <a:spcPct val="9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28 net </a:t>
            </a:r>
            <a:r>
              <a:rPr kumimoji="0" lang="en-US" sz="1600" b="0" i="0" u="none" strike="noStrike" kern="1200" cap="none" spc="0" normalizeH="0" baseline="0" noProof="0">
                <a:ln>
                  <a:noFill/>
                </a:ln>
                <a:solidFill>
                  <a:srgbClr val="FFFFFF"/>
                </a:solidFill>
                <a:effectLst/>
                <a:uLnTx/>
                <a:uFillTx/>
                <a:latin typeface="Arial"/>
                <a:ea typeface="+mn-ea"/>
                <a:cs typeface="+mn-cs"/>
              </a:rPr>
              <a:t>new </a:t>
            </a:r>
            <a:r>
              <a:rPr kumimoji="0" lang="en-US" sz="1600" b="0" i="0" u="none" strike="noStrike" kern="1200" cap="none" spc="0" normalizeH="0" baseline="0" noProof="0" err="1">
                <a:ln>
                  <a:noFill/>
                </a:ln>
                <a:solidFill>
                  <a:srgbClr val="FFFFFF"/>
                </a:solidFill>
                <a:effectLst/>
                <a:uLnTx/>
                <a:uFillTx/>
                <a:latin typeface="Arial"/>
                <a:ea typeface="+mn-ea"/>
                <a:cs typeface="+mn-cs"/>
              </a:rPr>
              <a:t>opptys</a:t>
            </a:r>
            <a:r>
              <a:rPr kumimoji="0" lang="en-US" sz="1600" b="0" i="0" u="none" strike="noStrike" kern="1200" cap="none" spc="0" normalizeH="0" baseline="0" noProof="0">
                <a:ln>
                  <a:noFill/>
                </a:ln>
                <a:solidFill>
                  <a:srgbClr val="FFFFFF"/>
                </a:solidFill>
                <a:effectLst/>
                <a:uLnTx/>
                <a:uFillTx/>
                <a:latin typeface="Arial"/>
                <a:ea typeface="+mn-ea"/>
                <a:cs typeface="+mn-cs"/>
              </a:rPr>
              <a:t> created</a:t>
            </a:r>
          </a:p>
          <a:p>
            <a:pPr marL="201168" marR="0" lvl="0" indent="-182880" algn="l" defTabSz="1088776"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24 deals </a:t>
            </a:r>
            <a:r>
              <a:rPr kumimoji="0" lang="en-US" sz="1600" b="0" i="0" u="none" strike="noStrike" kern="1200" cap="none" spc="0" normalizeH="0" baseline="0" noProof="0">
                <a:ln>
                  <a:noFill/>
                </a:ln>
                <a:solidFill>
                  <a:srgbClr val="FFFFFF"/>
                </a:solidFill>
                <a:effectLst/>
                <a:uLnTx/>
                <a:uFillTx/>
                <a:latin typeface="Arial"/>
                <a:ea typeface="+mn-ea"/>
                <a:cs typeface="+mn-cs"/>
              </a:rPr>
              <a:t>progressed </a:t>
            </a:r>
            <a:br>
              <a:rPr kumimoji="0" lang="en-US" sz="1600" b="0" i="0" u="none" strike="noStrike" kern="1200" cap="none" spc="0" normalizeH="0" baseline="0" noProof="0">
                <a:ln>
                  <a:noFill/>
                </a:ln>
                <a:solidFill>
                  <a:srgbClr val="FFFFFF"/>
                </a:solidFill>
                <a:effectLst/>
                <a:uLnTx/>
                <a:uFillTx/>
                <a:latin typeface="Arial"/>
                <a:ea typeface="+mn-ea"/>
                <a:cs typeface="+mn-cs"/>
              </a:rPr>
            </a:br>
            <a:r>
              <a:rPr kumimoji="0" lang="en-US" sz="1600" b="0" i="0" u="none" strike="noStrike" kern="1200" cap="none" spc="0" normalizeH="0" baseline="0" noProof="0">
                <a:ln>
                  <a:noFill/>
                </a:ln>
                <a:solidFill>
                  <a:srgbClr val="FFFFFF"/>
                </a:solidFill>
                <a:effectLst/>
                <a:uLnTx/>
                <a:uFillTx/>
                <a:latin typeface="Arial"/>
                <a:ea typeface="+mn-ea"/>
                <a:cs typeface="+mn-cs"/>
              </a:rPr>
              <a:t> to next stage</a:t>
            </a:r>
          </a:p>
        </p:txBody>
      </p:sp>
      <p:grpSp>
        <p:nvGrpSpPr>
          <p:cNvPr id="45" name="Group 44">
            <a:extLst>
              <a:ext uri="{FF2B5EF4-FFF2-40B4-BE49-F238E27FC236}">
                <a16:creationId xmlns:a16="http://schemas.microsoft.com/office/drawing/2014/main" xmlns="" id="{D9139969-F1D6-244C-9AF1-A9C5C1E910AD}"/>
              </a:ext>
            </a:extLst>
          </p:cNvPr>
          <p:cNvGrpSpPr/>
          <p:nvPr/>
        </p:nvGrpSpPr>
        <p:grpSpPr>
          <a:xfrm>
            <a:off x="8871745" y="4170064"/>
            <a:ext cx="2834830" cy="2059728"/>
            <a:chOff x="594162" y="3929334"/>
            <a:chExt cx="2834830" cy="2059728"/>
          </a:xfrm>
        </p:grpSpPr>
        <p:grpSp>
          <p:nvGrpSpPr>
            <p:cNvPr id="40" name="Group 39">
              <a:extLst>
                <a:ext uri="{FF2B5EF4-FFF2-40B4-BE49-F238E27FC236}">
                  <a16:creationId xmlns:a16="http://schemas.microsoft.com/office/drawing/2014/main" xmlns="" id="{12A8495A-D0C4-F940-9ED6-FA9A50D53526}"/>
                </a:ext>
              </a:extLst>
            </p:cNvPr>
            <p:cNvGrpSpPr/>
            <p:nvPr/>
          </p:nvGrpSpPr>
          <p:grpSpPr>
            <a:xfrm>
              <a:off x="594162" y="4959873"/>
              <a:ext cx="2834830" cy="1029189"/>
              <a:chOff x="604101" y="5009568"/>
              <a:chExt cx="2834830" cy="1029189"/>
            </a:xfrm>
          </p:grpSpPr>
          <p:sp>
            <p:nvSpPr>
              <p:cNvPr id="19" name="TextBox 18">
                <a:extLst>
                  <a:ext uri="{FF2B5EF4-FFF2-40B4-BE49-F238E27FC236}">
                    <a16:creationId xmlns:a16="http://schemas.microsoft.com/office/drawing/2014/main" xmlns="" id="{DA7CFEBA-B2EC-574A-AAF4-6384285EA0F3}"/>
                  </a:ext>
                </a:extLst>
              </p:cNvPr>
              <p:cNvSpPr txBox="1"/>
              <p:nvPr/>
            </p:nvSpPr>
            <p:spPr>
              <a:xfrm>
                <a:off x="604101" y="5009568"/>
                <a:ext cx="2834830" cy="886397"/>
              </a:xfrm>
              <a:prstGeom prst="rect">
                <a:avLst/>
              </a:prstGeom>
              <a:noFill/>
            </p:spPr>
            <p:txBody>
              <a:bodyPr wrap="square" lIns="0" tIns="0" rIns="0" bIns="0" rtlCol="0">
                <a:spAutoFit/>
              </a:bodyPr>
              <a:lstStyle/>
              <a:p>
                <a:pPr marL="0" marR="0" lvl="0" indent="0" algn="l" defTabSz="1088776" rtl="0" eaLnBrk="1" fontAlgn="auto" latinLnBrk="0" hangingPunct="1">
                  <a:lnSpc>
                    <a:spcPct val="80000"/>
                  </a:lnSpc>
                  <a:spcBef>
                    <a:spcPts val="0"/>
                  </a:spcBef>
                  <a:spcAft>
                    <a:spcPts val="0"/>
                  </a:spcAft>
                  <a:buClrTx/>
                  <a:buSzTx/>
                  <a:buFontTx/>
                  <a:buNone/>
                  <a:tabLst/>
                  <a:defRPr/>
                </a:pPr>
                <a:r>
                  <a:rPr kumimoji="0" lang="en-US" sz="7200" b="1" i="0" u="none" strike="noStrike" kern="1200" cap="none" spc="0" normalizeH="0" baseline="0" noProof="0">
                    <a:ln>
                      <a:noFill/>
                    </a:ln>
                    <a:solidFill>
                      <a:srgbClr val="92C839"/>
                    </a:solidFill>
                    <a:effectLst/>
                    <a:uLnTx/>
                    <a:uFillTx/>
                    <a:latin typeface="Arial"/>
                    <a:ea typeface="+mn-ea"/>
                    <a:cs typeface="+mn-cs"/>
                  </a:rPr>
                  <a:t>$1.4M</a:t>
                </a:r>
              </a:p>
            </p:txBody>
          </p:sp>
          <p:sp>
            <p:nvSpPr>
              <p:cNvPr id="39" name="TextBox 38">
                <a:extLst>
                  <a:ext uri="{FF2B5EF4-FFF2-40B4-BE49-F238E27FC236}">
                    <a16:creationId xmlns:a16="http://schemas.microsoft.com/office/drawing/2014/main" xmlns="" id="{FBFDE36C-7515-E64B-9B12-6FA60BD805D8}"/>
                  </a:ext>
                </a:extLst>
              </p:cNvPr>
              <p:cNvSpPr txBox="1"/>
              <p:nvPr/>
            </p:nvSpPr>
            <p:spPr>
              <a:xfrm>
                <a:off x="1371783" y="5761758"/>
                <a:ext cx="1744094" cy="276999"/>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in ARR</a:t>
                </a:r>
              </a:p>
            </p:txBody>
          </p:sp>
        </p:grpSp>
        <p:grpSp>
          <p:nvGrpSpPr>
            <p:cNvPr id="44" name="Group 43">
              <a:extLst>
                <a:ext uri="{FF2B5EF4-FFF2-40B4-BE49-F238E27FC236}">
                  <a16:creationId xmlns:a16="http://schemas.microsoft.com/office/drawing/2014/main" xmlns="" id="{E741FB0D-286F-EA46-A3F4-1B96514203E3}"/>
                </a:ext>
              </a:extLst>
            </p:cNvPr>
            <p:cNvGrpSpPr/>
            <p:nvPr/>
          </p:nvGrpSpPr>
          <p:grpSpPr>
            <a:xfrm>
              <a:off x="604102" y="3929334"/>
              <a:ext cx="2454624" cy="1128893"/>
              <a:chOff x="604102" y="3929334"/>
              <a:chExt cx="2454624" cy="1128893"/>
            </a:xfrm>
          </p:grpSpPr>
          <p:grpSp>
            <p:nvGrpSpPr>
              <p:cNvPr id="43" name="Group 42">
                <a:extLst>
                  <a:ext uri="{FF2B5EF4-FFF2-40B4-BE49-F238E27FC236}">
                    <a16:creationId xmlns:a16="http://schemas.microsoft.com/office/drawing/2014/main" xmlns="" id="{659802B2-D990-E148-8424-56A087EA6CC9}"/>
                  </a:ext>
                </a:extLst>
              </p:cNvPr>
              <p:cNvGrpSpPr/>
              <p:nvPr/>
            </p:nvGrpSpPr>
            <p:grpSpPr>
              <a:xfrm>
                <a:off x="1167983" y="4442674"/>
                <a:ext cx="1397031" cy="615553"/>
                <a:chOff x="1346885" y="4492369"/>
                <a:chExt cx="1397031" cy="615553"/>
              </a:xfrm>
            </p:grpSpPr>
            <p:sp>
              <p:nvSpPr>
                <p:cNvPr id="20" name="TextBox 19">
                  <a:extLst>
                    <a:ext uri="{FF2B5EF4-FFF2-40B4-BE49-F238E27FC236}">
                      <a16:creationId xmlns:a16="http://schemas.microsoft.com/office/drawing/2014/main" xmlns="" id="{F3F1B357-7ADD-2342-B7E6-EDF8C111CAE9}"/>
                    </a:ext>
                  </a:extLst>
                </p:cNvPr>
                <p:cNvSpPr txBox="1"/>
                <p:nvPr/>
              </p:nvSpPr>
              <p:spPr>
                <a:xfrm>
                  <a:off x="1908744" y="4492369"/>
                  <a:ext cx="835172" cy="615553"/>
                </a:xfrm>
                <a:prstGeom prst="rect">
                  <a:avLst/>
                </a:prstGeom>
                <a:noFill/>
              </p:spPr>
              <p:txBody>
                <a:bodyPr wrap="squar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4000" b="1" i="0" u="none" strike="noStrike" kern="0" cap="none" spc="0" normalizeH="0" baseline="0" noProof="0">
                      <a:ln>
                        <a:noFill/>
                      </a:ln>
                      <a:solidFill>
                        <a:srgbClr val="92C839"/>
                      </a:solidFill>
                      <a:effectLst/>
                      <a:uLnTx/>
                      <a:uFillTx/>
                      <a:latin typeface="Arial"/>
                      <a:ea typeface="Arial Unicode MS" pitchFamily="34" charset="-128"/>
                      <a:cs typeface="Arial Unicode MS" pitchFamily="34" charset="-128"/>
                    </a:rPr>
                    <a:t>=</a:t>
                  </a:r>
                </a:p>
              </p:txBody>
            </p:sp>
            <p:sp>
              <p:nvSpPr>
                <p:cNvPr id="37" name="TextBox 36">
                  <a:extLst>
                    <a:ext uri="{FF2B5EF4-FFF2-40B4-BE49-F238E27FC236}">
                      <a16:creationId xmlns:a16="http://schemas.microsoft.com/office/drawing/2014/main" xmlns="" id="{B21EE090-2F4A-A94D-BA5F-76A9808482D5}"/>
                    </a:ext>
                  </a:extLst>
                </p:cNvPr>
                <p:cNvSpPr txBox="1"/>
                <p:nvPr/>
              </p:nvSpPr>
              <p:spPr>
                <a:xfrm>
                  <a:off x="1346885" y="4659263"/>
                  <a:ext cx="705321" cy="276999"/>
                </a:xfrm>
                <a:prstGeom prst="rect">
                  <a:avLst/>
                </a:prstGeom>
                <a:noFill/>
              </p:spPr>
              <p:txBody>
                <a:bodyPr wrap="none" lIns="0" tIns="0" rIns="0" bIns="0" rtlCol="0">
                  <a:spAutoFit/>
                </a:bodyPr>
                <a:lstStyle/>
                <a:p>
                  <a:pPr marL="0" marR="0" lvl="0" indent="0" algn="ctr"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to date</a:t>
                  </a:r>
                </a:p>
              </p:txBody>
            </p:sp>
          </p:grpSp>
          <p:grpSp>
            <p:nvGrpSpPr>
              <p:cNvPr id="42" name="Group 41">
                <a:extLst>
                  <a:ext uri="{FF2B5EF4-FFF2-40B4-BE49-F238E27FC236}">
                    <a16:creationId xmlns:a16="http://schemas.microsoft.com/office/drawing/2014/main" xmlns="" id="{DDEDAC68-0097-C84B-9329-F5E3FC20C2C8}"/>
                  </a:ext>
                </a:extLst>
              </p:cNvPr>
              <p:cNvGrpSpPr/>
              <p:nvPr/>
            </p:nvGrpSpPr>
            <p:grpSpPr>
              <a:xfrm>
                <a:off x="604102" y="3929334"/>
                <a:ext cx="2454624" cy="960263"/>
                <a:chOff x="604102" y="3929334"/>
                <a:chExt cx="2454624" cy="960263"/>
              </a:xfrm>
            </p:grpSpPr>
            <p:sp>
              <p:nvSpPr>
                <p:cNvPr id="17" name="TextBox 16">
                  <a:extLst>
                    <a:ext uri="{FF2B5EF4-FFF2-40B4-BE49-F238E27FC236}">
                      <a16:creationId xmlns:a16="http://schemas.microsoft.com/office/drawing/2014/main" xmlns="" id="{623BE12F-37AE-E24B-A578-ED2E8B6F3694}"/>
                    </a:ext>
                  </a:extLst>
                </p:cNvPr>
                <p:cNvSpPr txBox="1"/>
                <p:nvPr/>
              </p:nvSpPr>
              <p:spPr>
                <a:xfrm>
                  <a:off x="604102" y="3929334"/>
                  <a:ext cx="454552" cy="960263"/>
                </a:xfrm>
                <a:prstGeom prst="rect">
                  <a:avLst/>
                </a:prstGeom>
                <a:noFill/>
              </p:spPr>
              <p:txBody>
                <a:bodyPr wrap="square" lIns="0" tIns="0" rIns="0" bIns="0" rtlCol="0">
                  <a:spAutoFit/>
                </a:bodyPr>
                <a:lstStyle/>
                <a:p>
                  <a:pPr marL="0" marR="0" lvl="0" indent="0" algn="r" defTabSz="1088776" rtl="0" eaLnBrk="1" fontAlgn="auto" latinLnBrk="0" hangingPunct="1">
                    <a:lnSpc>
                      <a:spcPct val="80000"/>
                    </a:lnSpc>
                    <a:spcBef>
                      <a:spcPts val="0"/>
                    </a:spcBef>
                    <a:spcAft>
                      <a:spcPts val="0"/>
                    </a:spcAft>
                    <a:buClrTx/>
                    <a:buSzTx/>
                    <a:buFontTx/>
                    <a:buNone/>
                    <a:tabLst/>
                    <a:defRPr/>
                  </a:pPr>
                  <a:r>
                    <a:rPr kumimoji="0" lang="en-US" sz="7800" b="1" i="0" u="none" strike="noStrike" kern="1200" cap="none" spc="0" normalizeH="0" baseline="0" noProof="0">
                      <a:ln>
                        <a:noFill/>
                      </a:ln>
                      <a:solidFill>
                        <a:srgbClr val="92C839"/>
                      </a:solidFill>
                      <a:effectLst/>
                      <a:uLnTx/>
                      <a:uFillTx/>
                      <a:latin typeface="Arial"/>
                      <a:ea typeface="+mn-ea"/>
                      <a:cs typeface="+mn-cs"/>
                    </a:rPr>
                    <a:t>4</a:t>
                  </a:r>
                  <a:endParaRPr kumimoji="0" lang="en-US" sz="3000" b="1" i="0" u="none" strike="noStrike" kern="1200" cap="none" spc="0" normalizeH="0" baseline="0" noProof="0">
                    <a:ln>
                      <a:noFill/>
                    </a:ln>
                    <a:solidFill>
                      <a:srgbClr val="92C839"/>
                    </a:solidFill>
                    <a:effectLst/>
                    <a:uLnTx/>
                    <a:uFillTx/>
                    <a:latin typeface="Arial"/>
                    <a:ea typeface="+mn-ea"/>
                    <a:cs typeface="+mn-cs"/>
                  </a:endParaRPr>
                </a:p>
              </p:txBody>
            </p:sp>
            <p:sp>
              <p:nvSpPr>
                <p:cNvPr id="41" name="TextBox 40">
                  <a:extLst>
                    <a:ext uri="{FF2B5EF4-FFF2-40B4-BE49-F238E27FC236}">
                      <a16:creationId xmlns:a16="http://schemas.microsoft.com/office/drawing/2014/main" xmlns="" id="{3F255C06-AC63-554E-AB28-C2283D538730}"/>
                    </a:ext>
                  </a:extLst>
                </p:cNvPr>
                <p:cNvSpPr txBox="1"/>
                <p:nvPr/>
              </p:nvSpPr>
              <p:spPr>
                <a:xfrm>
                  <a:off x="1112680" y="4133451"/>
                  <a:ext cx="1946046" cy="461665"/>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3000" b="1" i="0" u="none" strike="noStrike" kern="1200" cap="none" spc="0" normalizeH="0" baseline="0" noProof="0">
                      <a:ln>
                        <a:noFill/>
                      </a:ln>
                      <a:solidFill>
                        <a:srgbClr val="92C839"/>
                      </a:solidFill>
                      <a:effectLst/>
                      <a:uLnTx/>
                      <a:uFillTx/>
                      <a:latin typeface="Arial"/>
                      <a:ea typeface="+mn-ea"/>
                      <a:cs typeface="+mn-cs"/>
                    </a:rPr>
                    <a:t> CW deals </a:t>
                  </a:r>
                  <a:endParaRPr kumimoji="0" lang="en-US" sz="1800" b="0" i="0" u="none" strike="noStrike" kern="0" cap="none" spc="0" normalizeH="0" baseline="0" noProof="0">
                    <a:ln>
                      <a:noFill/>
                    </a:ln>
                    <a:solidFill>
                      <a:srgbClr val="92C839"/>
                    </a:solidFill>
                    <a:effectLst/>
                    <a:uLnTx/>
                    <a:uFillTx/>
                    <a:latin typeface="Arial"/>
                    <a:ea typeface="Arial Unicode MS" pitchFamily="34" charset="-128"/>
                    <a:cs typeface="Arial Unicode MS" pitchFamily="34" charset="-128"/>
                  </a:endParaRPr>
                </a:p>
              </p:txBody>
            </p:sp>
          </p:grpSp>
        </p:grpSp>
      </p:grpSp>
      <p:sp>
        <p:nvSpPr>
          <p:cNvPr id="51" name="TextBox 50">
            <a:extLst>
              <a:ext uri="{FF2B5EF4-FFF2-40B4-BE49-F238E27FC236}">
                <a16:creationId xmlns:a16="http://schemas.microsoft.com/office/drawing/2014/main" xmlns="" id="{75F3D314-B499-4E69-A1FB-2CB21CB2B43E}"/>
              </a:ext>
            </a:extLst>
          </p:cNvPr>
          <p:cNvSpPr txBox="1"/>
          <p:nvPr/>
        </p:nvSpPr>
        <p:spPr>
          <a:xfrm>
            <a:off x="3069802" y="3874615"/>
            <a:ext cx="2518484" cy="2608919"/>
          </a:xfrm>
          <a:prstGeom prst="rect">
            <a:avLst/>
          </a:prstGeom>
          <a:noFill/>
        </p:spPr>
        <p:txBody>
          <a:bodyPr wrap="square" lIns="0" tIns="0" rIns="0" bIns="0" rtlCol="0">
            <a:spAutoFit/>
          </a:bodyPr>
          <a:lstStyle/>
          <a:p>
            <a:pPr marL="0" marR="0" lvl="0" indent="0" algn="l" defTabSz="1088776" rtl="0" eaLnBrk="1" fontAlgn="auto" latinLnBrk="0" hangingPunct="1">
              <a:lnSpc>
                <a:spcPct val="80000"/>
              </a:lnSpc>
              <a:spcBef>
                <a:spcPts val="0"/>
              </a:spcBef>
              <a:spcAft>
                <a:spcPts val="0"/>
              </a:spcAft>
              <a:buClrTx/>
              <a:buSzTx/>
              <a:buFontTx/>
              <a:buNone/>
              <a:tabLst/>
              <a:defRPr/>
            </a:pPr>
            <a:r>
              <a:rPr kumimoji="0" lang="en-US" sz="3600" b="1" i="0" u="none" strike="noStrike" kern="1200" cap="none" spc="0" normalizeH="0" baseline="0" noProof="0">
                <a:ln>
                  <a:noFill/>
                </a:ln>
                <a:solidFill>
                  <a:srgbClr val="008FD3"/>
                </a:solidFill>
                <a:effectLst/>
                <a:uLnTx/>
                <a:uFillTx/>
                <a:latin typeface="Arial"/>
                <a:ea typeface="+mn-ea"/>
                <a:cs typeface="+mn-cs"/>
              </a:rPr>
              <a:t>EMEA</a:t>
            </a:r>
          </a:p>
          <a:p>
            <a:pPr marL="0" marR="0" lvl="0" indent="0" algn="l" defTabSz="1088776" rtl="0" eaLnBrk="1" fontAlgn="auto" latinLnBrk="0" hangingPunct="1">
              <a:lnSpc>
                <a:spcPct val="80000"/>
              </a:lnSpc>
              <a:spcBef>
                <a:spcPts val="0"/>
              </a:spcBef>
              <a:spcAft>
                <a:spcPts val="0"/>
              </a:spcAft>
              <a:buClrTx/>
              <a:buSzTx/>
              <a:buFontTx/>
              <a:buNone/>
              <a:tabLst/>
              <a:defRPr/>
            </a:pPr>
            <a:r>
              <a:rPr kumimoji="0" lang="en-US" sz="3600" b="1" i="0" u="none" strike="noStrike" kern="1200" cap="none" spc="0" normalizeH="0" baseline="0" noProof="0">
                <a:ln>
                  <a:noFill/>
                </a:ln>
                <a:solidFill>
                  <a:srgbClr val="008FD3"/>
                </a:solidFill>
                <a:effectLst/>
                <a:uLnTx/>
                <a:uFillTx/>
                <a:latin typeface="Arial"/>
                <a:ea typeface="+mn-ea"/>
                <a:cs typeface="+mn-cs"/>
              </a:rPr>
              <a:t>Digital</a:t>
            </a:r>
          </a:p>
          <a:p>
            <a:pPr marL="0" marR="0" lvl="0" indent="0" algn="l" defTabSz="1088776" rtl="0" eaLnBrk="1" fontAlgn="auto" latinLnBrk="0" hangingPunct="1">
              <a:lnSpc>
                <a:spcPct val="80000"/>
              </a:lnSpc>
              <a:spcBef>
                <a:spcPts val="0"/>
              </a:spcBef>
              <a:spcAft>
                <a:spcPts val="0"/>
              </a:spcAft>
              <a:buClrTx/>
              <a:buSzTx/>
              <a:buFontTx/>
              <a:buNone/>
              <a:tabLst/>
              <a:defRPr/>
            </a:pPr>
            <a:r>
              <a:rPr kumimoji="0" lang="en-US" sz="2700" b="1" i="0" u="none" strike="noStrike" kern="1200" cap="none" spc="0" normalizeH="0" baseline="0" noProof="0">
                <a:ln>
                  <a:noFill/>
                </a:ln>
                <a:solidFill>
                  <a:srgbClr val="008FD3"/>
                </a:solidFill>
                <a:effectLst/>
                <a:uLnTx/>
                <a:uFillTx/>
                <a:latin typeface="Arial"/>
                <a:ea typeface="+mn-ea"/>
                <a:cs typeface="+mn-cs"/>
              </a:rPr>
              <a:t>Engagement</a:t>
            </a:r>
            <a:r>
              <a:rPr kumimoji="0" lang="en-US" sz="2700" b="0" i="0" u="none" strike="noStrike" kern="1200" cap="none" spc="0" normalizeH="0" baseline="0" noProof="0">
                <a:ln>
                  <a:noFill/>
                </a:ln>
                <a:solidFill>
                  <a:srgbClr val="008FD3"/>
                </a:solidFill>
                <a:effectLst/>
                <a:uLnTx/>
                <a:uFillTx/>
                <a:latin typeface="Arial"/>
                <a:ea typeface="+mn-ea"/>
                <a:cs typeface="+mn-cs"/>
              </a:rPr>
              <a:t>*</a:t>
            </a:r>
            <a:endParaRPr kumimoji="0" lang="en-US" sz="1400" b="0" i="0" u="none" strike="noStrike" kern="1200" cap="none" spc="0" normalizeH="0" baseline="0" noProof="0">
              <a:ln>
                <a:noFill/>
              </a:ln>
              <a:solidFill>
                <a:srgbClr val="008FD3"/>
              </a:solidFill>
              <a:effectLst/>
              <a:uLnTx/>
              <a:uFillTx/>
              <a:latin typeface="Arial"/>
              <a:ea typeface="+mn-ea"/>
              <a:cs typeface="+mn-cs"/>
            </a:endParaRPr>
          </a:p>
          <a:p>
            <a:pPr marL="201168" marR="0" lvl="0" indent="-182880" algn="l" defTabSz="1088776"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92% reach </a:t>
            </a:r>
            <a:r>
              <a:rPr kumimoji="0" lang="en-US" sz="1600" b="0" i="0" u="none" strike="noStrike" kern="1200" cap="none" spc="0" normalizeH="0" baseline="0" noProof="0">
                <a:ln>
                  <a:noFill/>
                </a:ln>
                <a:solidFill>
                  <a:srgbClr val="FFFFFF"/>
                </a:solidFill>
                <a:effectLst/>
                <a:uLnTx/>
                <a:uFillTx/>
                <a:latin typeface="Arial"/>
                <a:ea typeface="+mn-ea"/>
                <a:cs typeface="+mn-cs"/>
              </a:rPr>
              <a:t>in intent advertising</a:t>
            </a:r>
          </a:p>
          <a:p>
            <a:pPr marL="201168" marR="0" lvl="0" indent="-182880" algn="l" defTabSz="1088776"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80% engagement </a:t>
            </a:r>
            <a:r>
              <a:rPr kumimoji="0" lang="en-US" sz="1600" b="0" i="0" u="none" strike="noStrike" kern="1200" cap="none" spc="0" normalizeH="0" baseline="0" noProof="0">
                <a:ln>
                  <a:noFill/>
                </a:ln>
                <a:solidFill>
                  <a:srgbClr val="FFFFFF"/>
                </a:solidFill>
                <a:effectLst/>
                <a:uLnTx/>
                <a:uFillTx/>
                <a:latin typeface="Arial"/>
                <a:ea typeface="+mn-ea"/>
                <a:cs typeface="+mn-cs"/>
              </a:rPr>
              <a:t>rate</a:t>
            </a:r>
          </a:p>
          <a:p>
            <a:pPr marL="201168" marR="0" lvl="0" indent="-182880" algn="l" defTabSz="1088776"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72% lift </a:t>
            </a:r>
            <a:r>
              <a:rPr kumimoji="0" lang="en-US" sz="1600" b="0" i="0" u="none" strike="noStrike" kern="1200" cap="none" spc="0" normalizeH="0" baseline="0" noProof="0">
                <a:ln>
                  <a:noFill/>
                </a:ln>
                <a:solidFill>
                  <a:srgbClr val="FFFFFF"/>
                </a:solidFill>
                <a:effectLst/>
                <a:uLnTx/>
                <a:uFillTx/>
                <a:latin typeface="Arial"/>
                <a:ea typeface="+mn-ea"/>
                <a:cs typeface="+mn-cs"/>
              </a:rPr>
              <a:t>on account activity on </a:t>
            </a:r>
            <a:r>
              <a:rPr kumimoji="0" lang="en-US" sz="1600" b="0" i="0" u="none" strike="noStrike" kern="1200" cap="none" spc="0" normalizeH="0" baseline="0" noProof="0" err="1">
                <a:ln>
                  <a:noFill/>
                </a:ln>
                <a:solidFill>
                  <a:srgbClr val="FFFFFF"/>
                </a:solidFill>
                <a:effectLst/>
                <a:uLnTx/>
                <a:uFillTx/>
                <a:latin typeface="Arial"/>
                <a:ea typeface="+mn-ea"/>
                <a:cs typeface="+mn-cs"/>
              </a:rPr>
              <a:t>concur.com</a:t>
            </a:r>
            <a:endParaRPr kumimoji="0" lang="en-US" sz="160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xmlns="" id="{761F7EA9-EF7C-404D-8684-377A2C3DDE3A}"/>
              </a:ext>
            </a:extLst>
          </p:cNvPr>
          <p:cNvSpPr>
            <a:spLocks noGrp="1"/>
          </p:cNvSpPr>
          <p:nvPr>
            <p:ph type="title"/>
          </p:nvPr>
        </p:nvSpPr>
        <p:spPr>
          <a:xfrm>
            <a:off x="504001" y="426770"/>
            <a:ext cx="11186476" cy="369332"/>
          </a:xfrm>
        </p:spPr>
        <p:txBody>
          <a:bodyPr/>
          <a:lstStyle/>
          <a:p>
            <a:r>
              <a:rPr lang="en-US"/>
              <a:t>ABM TOP ACCOUNTS PROGRAM | </a:t>
            </a:r>
            <a:r>
              <a:rPr lang="en-US">
                <a:solidFill>
                  <a:schemeClr val="accent1"/>
                </a:solidFill>
              </a:rPr>
              <a:t>PILOT YEAR EARLY RESULTS </a:t>
            </a:r>
          </a:p>
        </p:txBody>
      </p:sp>
      <p:sp>
        <p:nvSpPr>
          <p:cNvPr id="3" name="TextBox 2">
            <a:extLst>
              <a:ext uri="{FF2B5EF4-FFF2-40B4-BE49-F238E27FC236}">
                <a16:creationId xmlns:a16="http://schemas.microsoft.com/office/drawing/2014/main" xmlns="" id="{1467B07E-39BB-451E-A060-A38BBE1FDA58}"/>
              </a:ext>
            </a:extLst>
          </p:cNvPr>
          <p:cNvSpPr txBox="1"/>
          <p:nvPr/>
        </p:nvSpPr>
        <p:spPr>
          <a:xfrm>
            <a:off x="6045485" y="1004647"/>
            <a:ext cx="2610001" cy="276999"/>
          </a:xfrm>
          <a:prstGeom prst="rect">
            <a:avLst/>
          </a:prstGeom>
          <a:noFill/>
        </p:spPr>
        <p:txBody>
          <a:bodyPr wrap="square" lIns="9144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800" b="1" i="0" u="none" strike="noStrike" kern="0" cap="none" spc="0" normalizeH="0" baseline="0" noProof="0">
                <a:ln>
                  <a:noFill/>
                </a:ln>
                <a:solidFill>
                  <a:srgbClr val="F99100"/>
                </a:solidFill>
                <a:effectLst/>
                <a:uLnTx/>
                <a:uFillTx/>
                <a:latin typeface="Arial"/>
                <a:ea typeface="Arial Unicode MS" pitchFamily="34" charset="-128"/>
                <a:cs typeface="Arial Unicode MS" pitchFamily="34" charset="-128"/>
              </a:rPr>
              <a:t>RELATIONSHIPS</a:t>
            </a:r>
          </a:p>
        </p:txBody>
      </p:sp>
      <p:sp>
        <p:nvSpPr>
          <p:cNvPr id="50" name="TextBox 49">
            <a:extLst>
              <a:ext uri="{FF2B5EF4-FFF2-40B4-BE49-F238E27FC236}">
                <a16:creationId xmlns:a16="http://schemas.microsoft.com/office/drawing/2014/main" xmlns="" id="{D77F412C-DCC8-44B9-97B0-339D3E344D62}"/>
              </a:ext>
            </a:extLst>
          </p:cNvPr>
          <p:cNvSpPr txBox="1"/>
          <p:nvPr/>
        </p:nvSpPr>
        <p:spPr>
          <a:xfrm>
            <a:off x="3093563" y="1004647"/>
            <a:ext cx="2213928" cy="276999"/>
          </a:xfrm>
          <a:prstGeom prst="rect">
            <a:avLst/>
          </a:prstGeom>
          <a:noFill/>
        </p:spPr>
        <p:txBody>
          <a:bodyPr wrap="square" lIns="9144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800" b="1" i="0" u="none" strike="noStrike" kern="0" cap="none" spc="0" normalizeH="0" baseline="0" noProof="0">
                <a:ln>
                  <a:noFill/>
                </a:ln>
                <a:solidFill>
                  <a:srgbClr val="008FD3"/>
                </a:solidFill>
                <a:effectLst/>
                <a:uLnTx/>
                <a:uFillTx/>
                <a:latin typeface="Arial"/>
                <a:ea typeface="Arial Unicode MS" pitchFamily="34" charset="-128"/>
                <a:cs typeface="Arial Unicode MS" pitchFamily="34" charset="-128"/>
              </a:rPr>
              <a:t>REPUTATION</a:t>
            </a:r>
          </a:p>
        </p:txBody>
      </p:sp>
      <p:sp>
        <p:nvSpPr>
          <p:cNvPr id="52" name="TextBox 51">
            <a:extLst>
              <a:ext uri="{FF2B5EF4-FFF2-40B4-BE49-F238E27FC236}">
                <a16:creationId xmlns:a16="http://schemas.microsoft.com/office/drawing/2014/main" xmlns="" id="{4074E4F5-DB50-4BD9-BF4A-63FACB26D0A1}"/>
              </a:ext>
            </a:extLst>
          </p:cNvPr>
          <p:cNvSpPr txBox="1"/>
          <p:nvPr/>
        </p:nvSpPr>
        <p:spPr>
          <a:xfrm>
            <a:off x="683421" y="2251715"/>
            <a:ext cx="1683568" cy="2870594"/>
          </a:xfrm>
          <a:prstGeom prst="rect">
            <a:avLst/>
          </a:prstGeom>
          <a:noFill/>
        </p:spPr>
        <p:txBody>
          <a:bodyPr wrap="square" lIns="0" tIns="0" rIns="0" bIns="0" rtlCol="0">
            <a:spAutoFit/>
          </a:bodyPr>
          <a:lstStyle/>
          <a:p>
            <a:pPr marL="0" marR="0" lvl="0" indent="0" algn="ctr" defTabSz="1088776" rtl="0" eaLnBrk="1" fontAlgn="auto" latinLnBrk="0" hangingPunct="1">
              <a:lnSpc>
                <a:spcPct val="80000"/>
              </a:lnSpc>
              <a:spcBef>
                <a:spcPts val="0"/>
              </a:spcBef>
              <a:spcAft>
                <a:spcPts val="0"/>
              </a:spcAft>
              <a:buClrTx/>
              <a:buSzTx/>
              <a:buFontTx/>
              <a:buNone/>
              <a:tabLst/>
              <a:defRPr/>
            </a:pPr>
            <a:r>
              <a:rPr kumimoji="0" lang="en-US" sz="7800" b="1" i="0" u="none" strike="noStrike" kern="1200" cap="none" spc="0" normalizeH="0" baseline="0" noProof="0">
                <a:ln>
                  <a:noFill/>
                </a:ln>
                <a:solidFill>
                  <a:srgbClr val="F0AB00"/>
                </a:solidFill>
                <a:effectLst/>
                <a:uLnTx/>
                <a:uFillTx/>
                <a:latin typeface="Arial"/>
                <a:ea typeface="+mn-ea"/>
                <a:cs typeface="+mn-cs"/>
              </a:rPr>
              <a:t>71</a:t>
            </a:r>
          </a:p>
          <a:p>
            <a:pPr marL="0" marR="0" lvl="0" indent="0" algn="ctr" defTabSz="1088776" rtl="0" eaLnBrk="1" fontAlgn="auto" latinLnBrk="0" hangingPunct="1">
              <a:lnSpc>
                <a:spcPct val="50000"/>
              </a:lnSpc>
              <a:spcBef>
                <a:spcPts val="0"/>
              </a:spcBef>
              <a:spcAft>
                <a:spcPts val="0"/>
              </a:spcAft>
              <a:buClrTx/>
              <a:buSzTx/>
              <a:buFontTx/>
              <a:buNone/>
              <a:tabLst/>
              <a:defRPr/>
            </a:pPr>
            <a:r>
              <a:rPr kumimoji="0" lang="en-US" sz="3000" b="1" i="0" u="none" strike="noStrike" kern="1200" cap="none" spc="0" normalizeH="0" baseline="0" noProof="0">
                <a:ln>
                  <a:noFill/>
                </a:ln>
                <a:solidFill>
                  <a:srgbClr val="F0AB00"/>
                </a:solidFill>
                <a:effectLst/>
                <a:uLnTx/>
                <a:uFillTx/>
                <a:latin typeface="Arial"/>
                <a:ea typeface="+mn-ea"/>
                <a:cs typeface="+mn-cs"/>
              </a:rPr>
              <a:t>accounts </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FFFFFF"/>
                </a:solidFill>
                <a:effectLst/>
                <a:uLnTx/>
                <a:uFillTx/>
                <a:latin typeface="Arial"/>
                <a:ea typeface="+mn-ea"/>
                <a:cs typeface="+mn-cs"/>
              </a:rPr>
              <a:t>in</a:t>
            </a:r>
            <a:r>
              <a:rPr kumimoji="0" lang="en-US" sz="1800" b="0" i="0" u="none" strike="noStrike" kern="1200" cap="none" spc="0" normalizeH="0" baseline="0" noProof="0">
                <a:ln>
                  <a:noFill/>
                </a:ln>
                <a:solidFill>
                  <a:srgbClr val="FFFFFF"/>
                </a:solidFill>
                <a:effectLst/>
                <a:uLnTx/>
                <a:uFillTx/>
                <a:latin typeface="Arial"/>
                <a:ea typeface="+mn-ea"/>
                <a:cs typeface="+mn-cs"/>
              </a:rPr>
              <a:t>    </a:t>
            </a:r>
          </a:p>
          <a:p>
            <a:pPr marL="0" marR="0" lvl="0" indent="0" algn="ctr" defTabSz="1088776" rtl="0" eaLnBrk="1" fontAlgn="auto" latinLnBrk="0" hangingPunct="1">
              <a:lnSpc>
                <a:spcPct val="90000"/>
              </a:lnSpc>
              <a:spcBef>
                <a:spcPts val="0"/>
              </a:spcBef>
              <a:spcAft>
                <a:spcPts val="0"/>
              </a:spcAft>
              <a:buClrTx/>
              <a:buSzTx/>
              <a:buFontTx/>
              <a:buNone/>
              <a:tabLst/>
              <a:defRPr/>
            </a:pPr>
            <a:r>
              <a:rPr kumimoji="0" lang="en-US" sz="7800" b="1" i="0" u="none" strike="noStrike" kern="1200" cap="none" spc="0" normalizeH="0" baseline="0" noProof="0">
                <a:ln>
                  <a:noFill/>
                </a:ln>
                <a:solidFill>
                  <a:srgbClr val="F0AB00"/>
                </a:solidFill>
                <a:effectLst/>
                <a:uLnTx/>
                <a:uFillTx/>
                <a:latin typeface="Arial"/>
                <a:ea typeface="+mn-ea"/>
                <a:cs typeface="+mn-cs"/>
              </a:rPr>
              <a:t>5</a:t>
            </a:r>
          </a:p>
          <a:p>
            <a:pPr marL="0" marR="0" lvl="0" indent="0" algn="ctr" defTabSz="1088776" rtl="0" eaLnBrk="1" fontAlgn="auto" latinLnBrk="0" hangingPunct="1">
              <a:lnSpc>
                <a:spcPct val="50000"/>
              </a:lnSpc>
              <a:spcBef>
                <a:spcPts val="0"/>
              </a:spcBef>
              <a:spcAft>
                <a:spcPts val="0"/>
              </a:spcAft>
              <a:buClrTx/>
              <a:buSzTx/>
              <a:buFontTx/>
              <a:buNone/>
              <a:tabLst/>
              <a:defRPr/>
            </a:pPr>
            <a:r>
              <a:rPr kumimoji="0" lang="en-US" sz="3000" b="1" i="0" u="none" strike="noStrike" kern="1200" cap="none" spc="0" normalizeH="0" baseline="0" noProof="0">
                <a:ln>
                  <a:noFill/>
                </a:ln>
                <a:solidFill>
                  <a:srgbClr val="F0AB00"/>
                </a:solidFill>
                <a:effectLst/>
                <a:uLnTx/>
                <a:uFillTx/>
                <a:latin typeface="Arial"/>
                <a:ea typeface="+mn-ea"/>
                <a:cs typeface="+mn-cs"/>
              </a:rPr>
              <a:t>markets</a:t>
            </a: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48" name="Elbow Connector 47">
            <a:extLst>
              <a:ext uri="{FF2B5EF4-FFF2-40B4-BE49-F238E27FC236}">
                <a16:creationId xmlns:a16="http://schemas.microsoft.com/office/drawing/2014/main" xmlns="" id="{68F43CC2-C735-A440-98DA-FC6631594791}"/>
              </a:ext>
            </a:extLst>
          </p:cNvPr>
          <p:cNvCxnSpPr>
            <a:cxnSpLocks/>
            <a:stCxn id="3" idx="1"/>
            <a:endCxn id="54" idx="0"/>
          </p:cNvCxnSpPr>
          <p:nvPr/>
        </p:nvCxnSpPr>
        <p:spPr>
          <a:xfrm rot="10800000" flipV="1">
            <a:off x="5639803" y="1143146"/>
            <a:ext cx="405682" cy="5340387"/>
          </a:xfrm>
          <a:prstGeom prst="bentConnector2">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xmlns="" id="{1E421850-35FD-724C-8B42-721FC270BD38}"/>
              </a:ext>
            </a:extLst>
          </p:cNvPr>
          <p:cNvSpPr txBox="1"/>
          <p:nvPr/>
        </p:nvSpPr>
        <p:spPr>
          <a:xfrm>
            <a:off x="8848321" y="1004647"/>
            <a:ext cx="2610001" cy="276999"/>
          </a:xfrm>
          <a:prstGeom prst="rect">
            <a:avLst/>
          </a:prstGeom>
          <a:noFill/>
        </p:spPr>
        <p:txBody>
          <a:bodyPr wrap="square" lIns="9144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800" b="1" i="0" u="none" strike="noStrike" kern="0" cap="none" spc="0" normalizeH="0" baseline="0" noProof="0">
                <a:ln>
                  <a:noFill/>
                </a:ln>
                <a:solidFill>
                  <a:srgbClr val="92C839"/>
                </a:solidFill>
                <a:effectLst/>
                <a:uLnTx/>
                <a:uFillTx/>
                <a:latin typeface="Arial"/>
                <a:ea typeface="Arial Unicode MS" pitchFamily="34" charset="-128"/>
                <a:cs typeface="Arial Unicode MS" pitchFamily="34" charset="-128"/>
              </a:rPr>
              <a:t>REVENUE</a:t>
            </a:r>
          </a:p>
        </p:txBody>
      </p:sp>
      <p:cxnSp>
        <p:nvCxnSpPr>
          <p:cNvPr id="53" name="Elbow Connector 52">
            <a:extLst>
              <a:ext uri="{FF2B5EF4-FFF2-40B4-BE49-F238E27FC236}">
                <a16:creationId xmlns:a16="http://schemas.microsoft.com/office/drawing/2014/main" xmlns="" id="{F89030E5-AAD2-3447-AE37-0DD23FA7AC5B}"/>
              </a:ext>
            </a:extLst>
          </p:cNvPr>
          <p:cNvCxnSpPr>
            <a:cxnSpLocks/>
            <a:stCxn id="49" idx="1"/>
            <a:endCxn id="55" idx="0"/>
          </p:cNvCxnSpPr>
          <p:nvPr/>
        </p:nvCxnSpPr>
        <p:spPr>
          <a:xfrm rot="10800000" flipV="1">
            <a:off x="8452579" y="1143146"/>
            <a:ext cx="395742" cy="5340387"/>
          </a:xfrm>
          <a:prstGeom prst="bentConnector2">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Elbow Connector 55">
            <a:extLst>
              <a:ext uri="{FF2B5EF4-FFF2-40B4-BE49-F238E27FC236}">
                <a16:creationId xmlns:a16="http://schemas.microsoft.com/office/drawing/2014/main" xmlns="" id="{D0F3F0E9-5834-E348-8EAF-B68050075C50}"/>
              </a:ext>
            </a:extLst>
          </p:cNvPr>
          <p:cNvCxnSpPr>
            <a:cxnSpLocks/>
            <a:stCxn id="50" idx="1"/>
            <a:endCxn id="10" idx="0"/>
          </p:cNvCxnSpPr>
          <p:nvPr/>
        </p:nvCxnSpPr>
        <p:spPr>
          <a:xfrm rot="10800000" flipV="1">
            <a:off x="2697821" y="1143146"/>
            <a:ext cx="395743" cy="5340387"/>
          </a:xfrm>
          <a:prstGeom prst="bentConnector2">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xmlns="" id="{A9A18009-6525-4067-A327-734D4A9E1F19}"/>
              </a:ext>
            </a:extLst>
          </p:cNvPr>
          <p:cNvSpPr txBox="1"/>
          <p:nvPr/>
        </p:nvSpPr>
        <p:spPr>
          <a:xfrm>
            <a:off x="8913009" y="6524247"/>
            <a:ext cx="969817" cy="184666"/>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0" i="0" u="none" strike="noStrike" kern="1200" cap="none" spc="0" normalizeH="0" baseline="0" noProof="0">
                <a:ln>
                  <a:noFill/>
                </a:ln>
                <a:solidFill>
                  <a:srgbClr val="999999"/>
                </a:solidFill>
                <a:effectLst/>
                <a:uLnTx/>
                <a:uFillTx/>
                <a:latin typeface="Arial"/>
                <a:ea typeface="+mn-ea"/>
                <a:cs typeface="+mn-cs"/>
              </a:rPr>
              <a:t>*</a:t>
            </a:r>
            <a:r>
              <a:rPr kumimoji="0" lang="en-US" sz="1200" b="0" i="0" u="none" strike="noStrike" kern="1200" cap="none" spc="0" normalizeH="0" baseline="0" noProof="0" err="1">
                <a:ln>
                  <a:noFill/>
                </a:ln>
                <a:solidFill>
                  <a:srgbClr val="999999"/>
                </a:solidFill>
                <a:effectLst/>
                <a:uLnTx/>
                <a:uFillTx/>
                <a:latin typeface="Arial"/>
                <a:ea typeface="+mn-ea"/>
                <a:cs typeface="+mn-cs"/>
              </a:rPr>
              <a:t>Demandbase</a:t>
            </a:r>
            <a:endParaRPr kumimoji="0" lang="en-US" sz="1200" b="0" i="0" u="none" strike="noStrike" kern="1200" cap="none" spc="0" normalizeH="0" baseline="0" noProof="0">
              <a:ln>
                <a:noFill/>
              </a:ln>
              <a:solidFill>
                <a:srgbClr val="999999"/>
              </a:solidFill>
              <a:effectLst/>
              <a:uLnTx/>
              <a:uFillTx/>
              <a:latin typeface="Arial"/>
              <a:ea typeface="+mn-ea"/>
              <a:cs typeface="+mn-cs"/>
            </a:endParaRPr>
          </a:p>
        </p:txBody>
      </p:sp>
      <p:sp>
        <p:nvSpPr>
          <p:cNvPr id="31" name="TextBox 30">
            <a:extLst>
              <a:ext uri="{FF2B5EF4-FFF2-40B4-BE49-F238E27FC236}">
                <a16:creationId xmlns:a16="http://schemas.microsoft.com/office/drawing/2014/main" xmlns="" id="{55FC1DC3-2BA2-435B-892D-886736F7A88C}"/>
              </a:ext>
            </a:extLst>
          </p:cNvPr>
          <p:cNvSpPr txBox="1"/>
          <p:nvPr/>
        </p:nvSpPr>
        <p:spPr>
          <a:xfrm>
            <a:off x="8932183" y="6359424"/>
            <a:ext cx="3029676" cy="184666"/>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200" b="0" i="0" u="none" strike="noStrike" kern="1200" cap="none" spc="0" normalizeH="0" baseline="0" noProof="0">
                <a:ln>
                  <a:noFill/>
                </a:ln>
                <a:solidFill>
                  <a:srgbClr val="999999"/>
                </a:solidFill>
                <a:effectLst/>
                <a:uLnTx/>
                <a:uFillTx/>
                <a:latin typeface="Arial"/>
                <a:ea typeface="+mn-ea"/>
                <a:cs typeface="+mn-cs"/>
              </a:rPr>
              <a:t>Note: Digital/ARR results 7/1/19 thru 1/10/20</a:t>
            </a:r>
          </a:p>
        </p:txBody>
      </p:sp>
    </p:spTree>
    <p:extLst>
      <p:ext uri="{BB962C8B-B14F-4D97-AF65-F5344CB8AC3E}">
        <p14:creationId xmlns:p14="http://schemas.microsoft.com/office/powerpoint/2010/main" val="236167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 fill="hold"/>
                                        <p:tgtEl>
                                          <p:spTgt spid="6"/>
                                        </p:tgtEl>
                                        <p:attrNameLst>
                                          <p:attrName>ppt_w</p:attrName>
                                        </p:attrNameLst>
                                      </p:cBhvr>
                                      <p:tavLst>
                                        <p:tav tm="0">
                                          <p:val>
                                            <p:fltVal val="0"/>
                                          </p:val>
                                        </p:tav>
                                        <p:tav tm="100000">
                                          <p:val>
                                            <p:strVal val="#ppt_w"/>
                                          </p:val>
                                        </p:tav>
                                      </p:tavLst>
                                    </p:anim>
                                    <p:anim calcmode="lin" valueType="num">
                                      <p:cBhvr>
                                        <p:cTn id="8" dur="200" fill="hold"/>
                                        <p:tgtEl>
                                          <p:spTgt spid="6"/>
                                        </p:tgtEl>
                                        <p:attrNameLst>
                                          <p:attrName>ppt_h</p:attrName>
                                        </p:attrNameLst>
                                      </p:cBhvr>
                                      <p:tavLst>
                                        <p:tav tm="0">
                                          <p:val>
                                            <p:fltVal val="0"/>
                                          </p:val>
                                        </p:tav>
                                        <p:tav tm="100000">
                                          <p:val>
                                            <p:strVal val="#ppt_h"/>
                                          </p:val>
                                        </p:tav>
                                      </p:tavLst>
                                    </p:anim>
                                    <p:animEffect transition="in" filter="fade">
                                      <p:cBhvr>
                                        <p:cTn id="9" dur="200"/>
                                        <p:tgtEl>
                                          <p:spTgt spid="6"/>
                                        </p:tgtEl>
                                      </p:cBhvr>
                                    </p:animEffect>
                                    <p:anim calcmode="lin" valueType="num">
                                      <p:cBhvr>
                                        <p:cTn id="10" dur="200" fill="hold"/>
                                        <p:tgtEl>
                                          <p:spTgt spid="6"/>
                                        </p:tgtEl>
                                        <p:attrNameLst>
                                          <p:attrName>ppt_x</p:attrName>
                                        </p:attrNameLst>
                                      </p:cBhvr>
                                      <p:tavLst>
                                        <p:tav tm="0">
                                          <p:val>
                                            <p:fltVal val="0.5"/>
                                          </p:val>
                                        </p:tav>
                                        <p:tav tm="100000">
                                          <p:val>
                                            <p:strVal val="#ppt_x"/>
                                          </p:val>
                                        </p:tav>
                                      </p:tavLst>
                                    </p:anim>
                                    <p:anim calcmode="lin" valueType="num">
                                      <p:cBhvr>
                                        <p:cTn id="11" dur="2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200"/>
                            </p:stCondLst>
                            <p:childTnLst>
                              <p:par>
                                <p:cTn id="13" presetID="53" presetClass="entr" presetSubtype="52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200" fill="hold"/>
                                        <p:tgtEl>
                                          <p:spTgt spid="22"/>
                                        </p:tgtEl>
                                        <p:attrNameLst>
                                          <p:attrName>ppt_w</p:attrName>
                                        </p:attrNameLst>
                                      </p:cBhvr>
                                      <p:tavLst>
                                        <p:tav tm="0">
                                          <p:val>
                                            <p:fltVal val="0"/>
                                          </p:val>
                                        </p:tav>
                                        <p:tav tm="100000">
                                          <p:val>
                                            <p:strVal val="#ppt_w"/>
                                          </p:val>
                                        </p:tav>
                                      </p:tavLst>
                                    </p:anim>
                                    <p:anim calcmode="lin" valueType="num">
                                      <p:cBhvr>
                                        <p:cTn id="16" dur="200" fill="hold"/>
                                        <p:tgtEl>
                                          <p:spTgt spid="22"/>
                                        </p:tgtEl>
                                        <p:attrNameLst>
                                          <p:attrName>ppt_h</p:attrName>
                                        </p:attrNameLst>
                                      </p:cBhvr>
                                      <p:tavLst>
                                        <p:tav tm="0">
                                          <p:val>
                                            <p:fltVal val="0"/>
                                          </p:val>
                                        </p:tav>
                                        <p:tav tm="100000">
                                          <p:val>
                                            <p:strVal val="#ppt_h"/>
                                          </p:val>
                                        </p:tav>
                                      </p:tavLst>
                                    </p:anim>
                                    <p:animEffect transition="in" filter="fade">
                                      <p:cBhvr>
                                        <p:cTn id="17" dur="200"/>
                                        <p:tgtEl>
                                          <p:spTgt spid="22"/>
                                        </p:tgtEl>
                                      </p:cBhvr>
                                    </p:animEffect>
                                    <p:anim calcmode="lin" valueType="num">
                                      <p:cBhvr>
                                        <p:cTn id="18" dur="200" fill="hold"/>
                                        <p:tgtEl>
                                          <p:spTgt spid="22"/>
                                        </p:tgtEl>
                                        <p:attrNameLst>
                                          <p:attrName>ppt_x</p:attrName>
                                        </p:attrNameLst>
                                      </p:cBhvr>
                                      <p:tavLst>
                                        <p:tav tm="0">
                                          <p:val>
                                            <p:fltVal val="0.5"/>
                                          </p:val>
                                        </p:tav>
                                        <p:tav tm="100000">
                                          <p:val>
                                            <p:strVal val="#ppt_x"/>
                                          </p:val>
                                        </p:tav>
                                      </p:tavLst>
                                    </p:anim>
                                    <p:anim calcmode="lin" valueType="num">
                                      <p:cBhvr>
                                        <p:cTn id="19" dur="200" fill="hold"/>
                                        <p:tgtEl>
                                          <p:spTgt spid="22"/>
                                        </p:tgtEl>
                                        <p:attrNameLst>
                                          <p:attrName>ppt_y</p:attrName>
                                        </p:attrNameLst>
                                      </p:cBhvr>
                                      <p:tavLst>
                                        <p:tav tm="0">
                                          <p:val>
                                            <p:fltVal val="0.5"/>
                                          </p:val>
                                        </p:tav>
                                        <p:tav tm="100000">
                                          <p:val>
                                            <p:strVal val="#ppt_y"/>
                                          </p:val>
                                        </p:tav>
                                      </p:tavLst>
                                    </p:anim>
                                  </p:childTnLst>
                                </p:cTn>
                              </p:par>
                            </p:childTnLst>
                          </p:cTn>
                        </p:par>
                        <p:par>
                          <p:cTn id="20" fill="hold">
                            <p:stCondLst>
                              <p:cond delay="400"/>
                            </p:stCondLst>
                            <p:childTnLst>
                              <p:par>
                                <p:cTn id="21" presetID="53" presetClass="entr" presetSubtype="52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200" fill="hold"/>
                                        <p:tgtEl>
                                          <p:spTgt spid="45"/>
                                        </p:tgtEl>
                                        <p:attrNameLst>
                                          <p:attrName>ppt_w</p:attrName>
                                        </p:attrNameLst>
                                      </p:cBhvr>
                                      <p:tavLst>
                                        <p:tav tm="0">
                                          <p:val>
                                            <p:fltVal val="0"/>
                                          </p:val>
                                        </p:tav>
                                        <p:tav tm="100000">
                                          <p:val>
                                            <p:strVal val="#ppt_w"/>
                                          </p:val>
                                        </p:tav>
                                      </p:tavLst>
                                    </p:anim>
                                    <p:anim calcmode="lin" valueType="num">
                                      <p:cBhvr>
                                        <p:cTn id="24" dur="200" fill="hold"/>
                                        <p:tgtEl>
                                          <p:spTgt spid="45"/>
                                        </p:tgtEl>
                                        <p:attrNameLst>
                                          <p:attrName>ppt_h</p:attrName>
                                        </p:attrNameLst>
                                      </p:cBhvr>
                                      <p:tavLst>
                                        <p:tav tm="0">
                                          <p:val>
                                            <p:fltVal val="0"/>
                                          </p:val>
                                        </p:tav>
                                        <p:tav tm="100000">
                                          <p:val>
                                            <p:strVal val="#ppt_h"/>
                                          </p:val>
                                        </p:tav>
                                      </p:tavLst>
                                    </p:anim>
                                    <p:animEffect transition="in" filter="fade">
                                      <p:cBhvr>
                                        <p:cTn id="25" dur="200"/>
                                        <p:tgtEl>
                                          <p:spTgt spid="45"/>
                                        </p:tgtEl>
                                      </p:cBhvr>
                                    </p:animEffect>
                                    <p:anim calcmode="lin" valueType="num">
                                      <p:cBhvr>
                                        <p:cTn id="26" dur="200" fill="hold"/>
                                        <p:tgtEl>
                                          <p:spTgt spid="45"/>
                                        </p:tgtEl>
                                        <p:attrNameLst>
                                          <p:attrName>ppt_x</p:attrName>
                                        </p:attrNameLst>
                                      </p:cBhvr>
                                      <p:tavLst>
                                        <p:tav tm="0">
                                          <p:val>
                                            <p:fltVal val="0.5"/>
                                          </p:val>
                                        </p:tav>
                                        <p:tav tm="100000">
                                          <p:val>
                                            <p:strVal val="#ppt_x"/>
                                          </p:val>
                                        </p:tav>
                                      </p:tavLst>
                                    </p:anim>
                                    <p:anim calcmode="lin" valueType="num">
                                      <p:cBhvr>
                                        <p:cTn id="27" dur="200" fill="hold"/>
                                        <p:tgtEl>
                                          <p:spTgt spid="45"/>
                                        </p:tgtEl>
                                        <p:attrNameLst>
                                          <p:attrName>ppt_y</p:attrName>
                                        </p:attrNameLst>
                                      </p:cBhvr>
                                      <p:tavLst>
                                        <p:tav tm="0">
                                          <p:val>
                                            <p:fltVal val="0.5"/>
                                          </p:val>
                                        </p:tav>
                                        <p:tav tm="100000">
                                          <p:val>
                                            <p:strVal val="#ppt_y"/>
                                          </p:val>
                                        </p:tav>
                                      </p:tavLst>
                                    </p:anim>
                                  </p:childTnLst>
                                </p:cTn>
                              </p:par>
                            </p:childTnLst>
                          </p:cTn>
                        </p:par>
                        <p:par>
                          <p:cTn id="28" fill="hold">
                            <p:stCondLst>
                              <p:cond delay="600"/>
                            </p:stCondLst>
                            <p:childTnLst>
                              <p:par>
                                <p:cTn id="29" presetID="53" presetClass="entr" presetSubtype="528"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200" fill="hold"/>
                                        <p:tgtEl>
                                          <p:spTgt spid="25"/>
                                        </p:tgtEl>
                                        <p:attrNameLst>
                                          <p:attrName>ppt_w</p:attrName>
                                        </p:attrNameLst>
                                      </p:cBhvr>
                                      <p:tavLst>
                                        <p:tav tm="0">
                                          <p:val>
                                            <p:fltVal val="0"/>
                                          </p:val>
                                        </p:tav>
                                        <p:tav tm="100000">
                                          <p:val>
                                            <p:strVal val="#ppt_w"/>
                                          </p:val>
                                        </p:tav>
                                      </p:tavLst>
                                    </p:anim>
                                    <p:anim calcmode="lin" valueType="num">
                                      <p:cBhvr>
                                        <p:cTn id="32" dur="200" fill="hold"/>
                                        <p:tgtEl>
                                          <p:spTgt spid="25"/>
                                        </p:tgtEl>
                                        <p:attrNameLst>
                                          <p:attrName>ppt_h</p:attrName>
                                        </p:attrNameLst>
                                      </p:cBhvr>
                                      <p:tavLst>
                                        <p:tav tm="0">
                                          <p:val>
                                            <p:fltVal val="0"/>
                                          </p:val>
                                        </p:tav>
                                        <p:tav tm="100000">
                                          <p:val>
                                            <p:strVal val="#ppt_h"/>
                                          </p:val>
                                        </p:tav>
                                      </p:tavLst>
                                    </p:anim>
                                    <p:animEffect transition="in" filter="fade">
                                      <p:cBhvr>
                                        <p:cTn id="33" dur="200"/>
                                        <p:tgtEl>
                                          <p:spTgt spid="25"/>
                                        </p:tgtEl>
                                      </p:cBhvr>
                                    </p:animEffect>
                                    <p:anim calcmode="lin" valueType="num">
                                      <p:cBhvr>
                                        <p:cTn id="34" dur="200" fill="hold"/>
                                        <p:tgtEl>
                                          <p:spTgt spid="25"/>
                                        </p:tgtEl>
                                        <p:attrNameLst>
                                          <p:attrName>ppt_x</p:attrName>
                                        </p:attrNameLst>
                                      </p:cBhvr>
                                      <p:tavLst>
                                        <p:tav tm="0">
                                          <p:val>
                                            <p:fltVal val="0.5"/>
                                          </p:val>
                                        </p:tav>
                                        <p:tav tm="100000">
                                          <p:val>
                                            <p:strVal val="#ppt_x"/>
                                          </p:val>
                                        </p:tav>
                                      </p:tavLst>
                                    </p:anim>
                                    <p:anim calcmode="lin" valueType="num">
                                      <p:cBhvr>
                                        <p:cTn id="35" dur="200" fill="hold"/>
                                        <p:tgtEl>
                                          <p:spTgt spid="25"/>
                                        </p:tgtEl>
                                        <p:attrNameLst>
                                          <p:attrName>ppt_y</p:attrName>
                                        </p:attrNameLst>
                                      </p:cBhvr>
                                      <p:tavLst>
                                        <p:tav tm="0">
                                          <p:val>
                                            <p:fltVal val="0.5"/>
                                          </p:val>
                                        </p:tav>
                                        <p:tav tm="100000">
                                          <p:val>
                                            <p:strVal val="#ppt_y"/>
                                          </p:val>
                                        </p:tav>
                                      </p:tavLst>
                                    </p:anim>
                                  </p:childTnLst>
                                </p:cTn>
                              </p:par>
                            </p:childTnLst>
                          </p:cTn>
                        </p:par>
                        <p:par>
                          <p:cTn id="36" fill="hold">
                            <p:stCondLst>
                              <p:cond delay="800"/>
                            </p:stCondLst>
                            <p:childTnLst>
                              <p:par>
                                <p:cTn id="37" presetID="53" presetClass="entr" presetSubtype="52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200" fill="hold"/>
                                        <p:tgtEl>
                                          <p:spTgt spid="23"/>
                                        </p:tgtEl>
                                        <p:attrNameLst>
                                          <p:attrName>ppt_w</p:attrName>
                                        </p:attrNameLst>
                                      </p:cBhvr>
                                      <p:tavLst>
                                        <p:tav tm="0">
                                          <p:val>
                                            <p:fltVal val="0"/>
                                          </p:val>
                                        </p:tav>
                                        <p:tav tm="100000">
                                          <p:val>
                                            <p:strVal val="#ppt_w"/>
                                          </p:val>
                                        </p:tav>
                                      </p:tavLst>
                                    </p:anim>
                                    <p:anim calcmode="lin" valueType="num">
                                      <p:cBhvr>
                                        <p:cTn id="40" dur="200" fill="hold"/>
                                        <p:tgtEl>
                                          <p:spTgt spid="23"/>
                                        </p:tgtEl>
                                        <p:attrNameLst>
                                          <p:attrName>ppt_h</p:attrName>
                                        </p:attrNameLst>
                                      </p:cBhvr>
                                      <p:tavLst>
                                        <p:tav tm="0">
                                          <p:val>
                                            <p:fltVal val="0"/>
                                          </p:val>
                                        </p:tav>
                                        <p:tav tm="100000">
                                          <p:val>
                                            <p:strVal val="#ppt_h"/>
                                          </p:val>
                                        </p:tav>
                                      </p:tavLst>
                                    </p:anim>
                                    <p:animEffect transition="in" filter="fade">
                                      <p:cBhvr>
                                        <p:cTn id="41" dur="200"/>
                                        <p:tgtEl>
                                          <p:spTgt spid="23"/>
                                        </p:tgtEl>
                                      </p:cBhvr>
                                    </p:animEffect>
                                    <p:anim calcmode="lin" valueType="num">
                                      <p:cBhvr>
                                        <p:cTn id="42" dur="200" fill="hold"/>
                                        <p:tgtEl>
                                          <p:spTgt spid="23"/>
                                        </p:tgtEl>
                                        <p:attrNameLst>
                                          <p:attrName>ppt_x</p:attrName>
                                        </p:attrNameLst>
                                      </p:cBhvr>
                                      <p:tavLst>
                                        <p:tav tm="0">
                                          <p:val>
                                            <p:fltVal val="0.5"/>
                                          </p:val>
                                        </p:tav>
                                        <p:tav tm="100000">
                                          <p:val>
                                            <p:strVal val="#ppt_x"/>
                                          </p:val>
                                        </p:tav>
                                      </p:tavLst>
                                    </p:anim>
                                    <p:anim calcmode="lin" valueType="num">
                                      <p:cBhvr>
                                        <p:cTn id="43" dur="200" fill="hold"/>
                                        <p:tgtEl>
                                          <p:spTgt spid="23"/>
                                        </p:tgtEl>
                                        <p:attrNameLst>
                                          <p:attrName>ppt_y</p:attrName>
                                        </p:attrNameLst>
                                      </p:cBhvr>
                                      <p:tavLst>
                                        <p:tav tm="0">
                                          <p:val>
                                            <p:fltVal val="0.5"/>
                                          </p:val>
                                        </p:tav>
                                        <p:tav tm="100000">
                                          <p:val>
                                            <p:strVal val="#ppt_y"/>
                                          </p:val>
                                        </p:tav>
                                      </p:tavLst>
                                    </p:anim>
                                  </p:childTnLst>
                                </p:cTn>
                              </p:par>
                            </p:childTnLst>
                          </p:cTn>
                        </p:par>
                        <p:par>
                          <p:cTn id="44" fill="hold">
                            <p:stCondLst>
                              <p:cond delay="1000"/>
                            </p:stCondLst>
                            <p:childTnLst>
                              <p:par>
                                <p:cTn id="45" presetID="53" presetClass="entr" presetSubtype="52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p:cTn id="47" dur="200" fill="hold"/>
                                        <p:tgtEl>
                                          <p:spTgt spid="51"/>
                                        </p:tgtEl>
                                        <p:attrNameLst>
                                          <p:attrName>ppt_w</p:attrName>
                                        </p:attrNameLst>
                                      </p:cBhvr>
                                      <p:tavLst>
                                        <p:tav tm="0">
                                          <p:val>
                                            <p:fltVal val="0"/>
                                          </p:val>
                                        </p:tav>
                                        <p:tav tm="100000">
                                          <p:val>
                                            <p:strVal val="#ppt_w"/>
                                          </p:val>
                                        </p:tav>
                                      </p:tavLst>
                                    </p:anim>
                                    <p:anim calcmode="lin" valueType="num">
                                      <p:cBhvr>
                                        <p:cTn id="48" dur="200" fill="hold"/>
                                        <p:tgtEl>
                                          <p:spTgt spid="51"/>
                                        </p:tgtEl>
                                        <p:attrNameLst>
                                          <p:attrName>ppt_h</p:attrName>
                                        </p:attrNameLst>
                                      </p:cBhvr>
                                      <p:tavLst>
                                        <p:tav tm="0">
                                          <p:val>
                                            <p:fltVal val="0"/>
                                          </p:val>
                                        </p:tav>
                                        <p:tav tm="100000">
                                          <p:val>
                                            <p:strVal val="#ppt_h"/>
                                          </p:val>
                                        </p:tav>
                                      </p:tavLst>
                                    </p:anim>
                                    <p:animEffect transition="in" filter="fade">
                                      <p:cBhvr>
                                        <p:cTn id="49" dur="200"/>
                                        <p:tgtEl>
                                          <p:spTgt spid="51"/>
                                        </p:tgtEl>
                                      </p:cBhvr>
                                    </p:animEffect>
                                    <p:anim calcmode="lin" valueType="num">
                                      <p:cBhvr>
                                        <p:cTn id="50" dur="200" fill="hold"/>
                                        <p:tgtEl>
                                          <p:spTgt spid="51"/>
                                        </p:tgtEl>
                                        <p:attrNameLst>
                                          <p:attrName>ppt_x</p:attrName>
                                        </p:attrNameLst>
                                      </p:cBhvr>
                                      <p:tavLst>
                                        <p:tav tm="0">
                                          <p:val>
                                            <p:fltVal val="0.5"/>
                                          </p:val>
                                        </p:tav>
                                        <p:tav tm="100000">
                                          <p:val>
                                            <p:strVal val="#ppt_x"/>
                                          </p:val>
                                        </p:tav>
                                      </p:tavLst>
                                    </p:anim>
                                    <p:anim calcmode="lin" valueType="num">
                                      <p:cBhvr>
                                        <p:cTn id="51" dur="200" fill="hold"/>
                                        <p:tgtEl>
                                          <p:spTgt spid="51"/>
                                        </p:tgtEl>
                                        <p:attrNameLst>
                                          <p:attrName>ppt_y</p:attrName>
                                        </p:attrNameLst>
                                      </p:cBhvr>
                                      <p:tavLst>
                                        <p:tav tm="0">
                                          <p:val>
                                            <p:fltVal val="0.5"/>
                                          </p:val>
                                        </p:tav>
                                        <p:tav tm="100000">
                                          <p:val>
                                            <p:strVal val="#ppt_y"/>
                                          </p:val>
                                        </p:tav>
                                      </p:tavLst>
                                    </p:anim>
                                  </p:childTnLst>
                                </p:cTn>
                              </p:par>
                            </p:childTnLst>
                          </p:cTn>
                        </p:par>
                        <p:par>
                          <p:cTn id="52" fill="hold">
                            <p:stCondLst>
                              <p:cond delay="1200"/>
                            </p:stCondLst>
                            <p:childTnLst>
                              <p:par>
                                <p:cTn id="53" presetID="53" presetClass="entr" presetSubtype="528"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200" fill="hold"/>
                                        <p:tgtEl>
                                          <p:spTgt spid="52"/>
                                        </p:tgtEl>
                                        <p:attrNameLst>
                                          <p:attrName>ppt_w</p:attrName>
                                        </p:attrNameLst>
                                      </p:cBhvr>
                                      <p:tavLst>
                                        <p:tav tm="0">
                                          <p:val>
                                            <p:fltVal val="0"/>
                                          </p:val>
                                        </p:tav>
                                        <p:tav tm="100000">
                                          <p:val>
                                            <p:strVal val="#ppt_w"/>
                                          </p:val>
                                        </p:tav>
                                      </p:tavLst>
                                    </p:anim>
                                    <p:anim calcmode="lin" valueType="num">
                                      <p:cBhvr>
                                        <p:cTn id="56" dur="200" fill="hold"/>
                                        <p:tgtEl>
                                          <p:spTgt spid="52"/>
                                        </p:tgtEl>
                                        <p:attrNameLst>
                                          <p:attrName>ppt_h</p:attrName>
                                        </p:attrNameLst>
                                      </p:cBhvr>
                                      <p:tavLst>
                                        <p:tav tm="0">
                                          <p:val>
                                            <p:fltVal val="0"/>
                                          </p:val>
                                        </p:tav>
                                        <p:tav tm="100000">
                                          <p:val>
                                            <p:strVal val="#ppt_h"/>
                                          </p:val>
                                        </p:tav>
                                      </p:tavLst>
                                    </p:anim>
                                    <p:animEffect transition="in" filter="fade">
                                      <p:cBhvr>
                                        <p:cTn id="57" dur="200"/>
                                        <p:tgtEl>
                                          <p:spTgt spid="52"/>
                                        </p:tgtEl>
                                      </p:cBhvr>
                                    </p:animEffect>
                                    <p:anim calcmode="lin" valueType="num">
                                      <p:cBhvr>
                                        <p:cTn id="58" dur="200" fill="hold"/>
                                        <p:tgtEl>
                                          <p:spTgt spid="52"/>
                                        </p:tgtEl>
                                        <p:attrNameLst>
                                          <p:attrName>ppt_x</p:attrName>
                                        </p:attrNameLst>
                                      </p:cBhvr>
                                      <p:tavLst>
                                        <p:tav tm="0">
                                          <p:val>
                                            <p:fltVal val="0.5"/>
                                          </p:val>
                                        </p:tav>
                                        <p:tav tm="100000">
                                          <p:val>
                                            <p:strVal val="#ppt_x"/>
                                          </p:val>
                                        </p:tav>
                                      </p:tavLst>
                                    </p:anim>
                                    <p:anim calcmode="lin" valueType="num">
                                      <p:cBhvr>
                                        <p:cTn id="59" dur="200" fill="hold"/>
                                        <p:tgtEl>
                                          <p:spTgt spid="5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3" grpId="0"/>
      <p:bldP spid="25" grpId="0"/>
      <p:bldP spid="51"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947D414-1FE8-4ED8-A0E7-E8A4E3D73DBC}"/>
              </a:ext>
            </a:extLst>
          </p:cNvPr>
          <p:cNvSpPr>
            <a:spLocks noGrp="1"/>
          </p:cNvSpPr>
          <p:nvPr>
            <p:ph type="ctrTitle"/>
          </p:nvPr>
        </p:nvSpPr>
        <p:spPr/>
        <p:txBody>
          <a:bodyPr/>
          <a:lstStyle/>
          <a:p>
            <a:r>
              <a:rPr lang="en-US"/>
              <a:t>Q &amp; A</a:t>
            </a:r>
          </a:p>
        </p:txBody>
      </p:sp>
    </p:spTree>
    <p:extLst>
      <p:ext uri="{BB962C8B-B14F-4D97-AF65-F5344CB8AC3E}">
        <p14:creationId xmlns:p14="http://schemas.microsoft.com/office/powerpoint/2010/main" val="2488816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xmlns="" id="{E2BC7A90-6691-4535-8BE4-0A4015FED5FD}"/>
              </a:ext>
            </a:extLst>
          </p:cNvPr>
          <p:cNvSpPr txBox="1">
            <a:spLocks/>
          </p:cNvSpPr>
          <p:nvPr/>
        </p:nvSpPr>
        <p:spPr bwMode="black">
          <a:xfrm>
            <a:off x="504000" y="3090446"/>
            <a:ext cx="11185200"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10 MINUTE BREAK</a:t>
            </a:r>
          </a:p>
        </p:txBody>
      </p:sp>
    </p:spTree>
    <p:extLst>
      <p:ext uri="{BB962C8B-B14F-4D97-AF65-F5344CB8AC3E}">
        <p14:creationId xmlns:p14="http://schemas.microsoft.com/office/powerpoint/2010/main" val="641054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a:t>TAP </a:t>
            </a:r>
            <a:r>
              <a:rPr lang="en-US">
                <a:solidFill>
                  <a:schemeClr val="accent1"/>
                </a:solidFill>
              </a:rPr>
              <a:t>Resources &amp; Technology </a:t>
            </a:r>
          </a:p>
        </p:txBody>
      </p:sp>
    </p:spTree>
    <p:extLst>
      <p:ext uri="{BB962C8B-B14F-4D97-AF65-F5344CB8AC3E}">
        <p14:creationId xmlns:p14="http://schemas.microsoft.com/office/powerpoint/2010/main" val="34083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xmlns="" id="{402016FA-B32F-5C48-A6D0-7483788F4431}"/>
              </a:ext>
            </a:extLst>
          </p:cNvPr>
          <p:cNvPicPr>
            <a:picLocks noChangeAspect="1"/>
          </p:cNvPicPr>
          <p:nvPr/>
        </p:nvPicPr>
        <p:blipFill>
          <a:blip r:embed="rId3">
            <a:alphaModFix amt="33000"/>
          </a:blip>
          <a:stretch>
            <a:fillRect/>
          </a:stretch>
        </p:blipFill>
        <p:spPr>
          <a:xfrm>
            <a:off x="0" y="4051835"/>
            <a:ext cx="12195175" cy="2807431"/>
          </a:xfrm>
          <a:prstGeom prst="rect">
            <a:avLst/>
          </a:prstGeom>
        </p:spPr>
      </p:pic>
      <p:sp>
        <p:nvSpPr>
          <p:cNvPr id="26" name="Rectangle 25">
            <a:extLst>
              <a:ext uri="{FF2B5EF4-FFF2-40B4-BE49-F238E27FC236}">
                <a16:creationId xmlns:a16="http://schemas.microsoft.com/office/drawing/2014/main" xmlns="" id="{2F6AE399-FDFE-BF42-8726-903A8CC4284B}"/>
              </a:ext>
            </a:extLst>
          </p:cNvPr>
          <p:cNvSpPr/>
          <p:nvPr/>
        </p:nvSpPr>
        <p:spPr bwMode="gray">
          <a:xfrm>
            <a:off x="80567" y="2313029"/>
            <a:ext cx="12114608" cy="1263281"/>
          </a:xfrm>
          <a:prstGeom prst="rect">
            <a:avLst/>
          </a:prstGeom>
          <a:gradFill>
            <a:gsLst>
              <a:gs pos="0">
                <a:schemeClr val="bg1"/>
              </a:gs>
              <a:gs pos="65000">
                <a:schemeClr val="tx1">
                  <a:alpha val="25000"/>
                </a:schemeClr>
              </a:gs>
              <a:gs pos="35000">
                <a:srgbClr val="FFFFFF">
                  <a:alpha val="25000"/>
                </a:srgbClr>
              </a:gs>
              <a:gs pos="99000">
                <a:schemeClr val="bg1"/>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xmlns="" id="{E9201E21-C280-437C-9372-22E8F01AAB2E}"/>
              </a:ext>
            </a:extLst>
          </p:cNvPr>
          <p:cNvSpPr>
            <a:spLocks noGrp="1"/>
          </p:cNvSpPr>
          <p:nvPr>
            <p:ph type="title"/>
          </p:nvPr>
        </p:nvSpPr>
        <p:spPr/>
        <p:txBody>
          <a:bodyPr/>
          <a:lstStyle/>
          <a:p>
            <a:r>
              <a:rPr lang="en-US"/>
              <a:t>TAP | </a:t>
            </a:r>
            <a:r>
              <a:rPr lang="en-US">
                <a:solidFill>
                  <a:schemeClr val="accent1"/>
                </a:solidFill>
              </a:rPr>
              <a:t>Global Offerings</a:t>
            </a:r>
            <a:endParaRPr lang="en-US"/>
          </a:p>
        </p:txBody>
      </p:sp>
      <p:sp>
        <p:nvSpPr>
          <p:cNvPr id="2" name="TextBox 1">
            <a:extLst>
              <a:ext uri="{FF2B5EF4-FFF2-40B4-BE49-F238E27FC236}">
                <a16:creationId xmlns:a16="http://schemas.microsoft.com/office/drawing/2014/main" xmlns="" id="{4A415517-B8CD-E046-AF4F-BEE93D866230}"/>
              </a:ext>
            </a:extLst>
          </p:cNvPr>
          <p:cNvSpPr txBox="1"/>
          <p:nvPr/>
        </p:nvSpPr>
        <p:spPr>
          <a:xfrm>
            <a:off x="585281" y="2483008"/>
            <a:ext cx="2146691" cy="923330"/>
          </a:xfrm>
          <a:prstGeom prst="rect">
            <a:avLst/>
          </a:prstGeom>
          <a:solidFill>
            <a:schemeClr val="accent1"/>
          </a:solidFill>
        </p:spPr>
        <p:txBody>
          <a:bodyPr wrap="square" lIns="91440" tIns="91440" rIns="91440" bIns="91440" rtlCol="0" anchor="ctr" anchorCtr="0">
            <a:noAutofit/>
          </a:bodyPr>
          <a:lstStyle/>
          <a:p>
            <a:pPr algn="ctr" fontAlgn="base">
              <a:spcBef>
                <a:spcPct val="50000"/>
              </a:spcBef>
              <a:spcAft>
                <a:spcPct val="0"/>
              </a:spcAft>
              <a:buClr>
                <a:srgbClr val="F0AB00"/>
              </a:buClr>
              <a:buSzPct val="80000"/>
            </a:pPr>
            <a:r>
              <a:rPr lang="en-US" sz="1600">
                <a:solidFill>
                  <a:schemeClr val="bg1"/>
                </a:solidFill>
              </a:rPr>
              <a:t>Account Insights Mapped to </a:t>
            </a:r>
            <a:br>
              <a:rPr lang="en-US" sz="1600">
                <a:solidFill>
                  <a:schemeClr val="bg1"/>
                </a:solidFill>
              </a:rPr>
            </a:br>
            <a:r>
              <a:rPr lang="en-US" sz="1600">
                <a:solidFill>
                  <a:schemeClr val="bg1"/>
                </a:solidFill>
              </a:rPr>
              <a:t>ABM Clusters</a:t>
            </a:r>
          </a:p>
        </p:txBody>
      </p:sp>
      <p:sp>
        <p:nvSpPr>
          <p:cNvPr id="8" name="TextBox 7">
            <a:extLst>
              <a:ext uri="{FF2B5EF4-FFF2-40B4-BE49-F238E27FC236}">
                <a16:creationId xmlns:a16="http://schemas.microsoft.com/office/drawing/2014/main" xmlns="" id="{63468E77-DB42-D44C-A4CC-C0E6F80F824D}"/>
              </a:ext>
            </a:extLst>
          </p:cNvPr>
          <p:cNvSpPr txBox="1"/>
          <p:nvPr/>
        </p:nvSpPr>
        <p:spPr>
          <a:xfrm>
            <a:off x="2824908" y="2483007"/>
            <a:ext cx="2146691" cy="923330"/>
          </a:xfrm>
          <a:prstGeom prst="rect">
            <a:avLst/>
          </a:prstGeom>
          <a:solidFill>
            <a:schemeClr val="accent1"/>
          </a:solidFill>
        </p:spPr>
        <p:txBody>
          <a:bodyPr wrap="square" lIns="91440" tIns="91440" rIns="91440" bIns="91440" rtlCol="0" anchor="ctr" anchorCtr="0">
            <a:noAutofit/>
          </a:bodyPr>
          <a:lstStyle/>
          <a:p>
            <a:pPr lvl="0" algn="ctr"/>
            <a:r>
              <a:rPr lang="en-US" sz="1600">
                <a:solidFill>
                  <a:schemeClr val="bg1"/>
                </a:solidFill>
              </a:rPr>
              <a:t>Sales Workshops Combined with Account Planning</a:t>
            </a:r>
          </a:p>
        </p:txBody>
      </p:sp>
      <p:sp>
        <p:nvSpPr>
          <p:cNvPr id="9" name="TextBox 8">
            <a:extLst>
              <a:ext uri="{FF2B5EF4-FFF2-40B4-BE49-F238E27FC236}">
                <a16:creationId xmlns:a16="http://schemas.microsoft.com/office/drawing/2014/main" xmlns="" id="{6784C596-44D8-6B49-92AB-08CAE35C9486}"/>
              </a:ext>
            </a:extLst>
          </p:cNvPr>
          <p:cNvSpPr txBox="1"/>
          <p:nvPr/>
        </p:nvSpPr>
        <p:spPr>
          <a:xfrm>
            <a:off x="5064534" y="2483007"/>
            <a:ext cx="2146691" cy="923330"/>
          </a:xfrm>
          <a:prstGeom prst="rect">
            <a:avLst/>
          </a:prstGeom>
          <a:solidFill>
            <a:schemeClr val="accent1"/>
          </a:solidFill>
        </p:spPr>
        <p:txBody>
          <a:bodyPr wrap="square" lIns="91440" tIns="91440" rIns="91440" bIns="91440" rtlCol="0" anchor="ctr" anchorCtr="0">
            <a:noAutofit/>
          </a:bodyPr>
          <a:lstStyle/>
          <a:p>
            <a:pPr lvl="0" algn="ctr"/>
            <a:r>
              <a:rPr lang="en-US" sz="1600">
                <a:solidFill>
                  <a:schemeClr val="bg1"/>
                </a:solidFill>
              </a:rPr>
              <a:t>Customizable </a:t>
            </a:r>
            <a:br>
              <a:rPr lang="en-US" sz="1600">
                <a:solidFill>
                  <a:schemeClr val="bg1"/>
                </a:solidFill>
              </a:rPr>
            </a:br>
            <a:r>
              <a:rPr lang="en-US" sz="1600">
                <a:solidFill>
                  <a:schemeClr val="bg1"/>
                </a:solidFill>
              </a:rPr>
              <a:t>Content Aligned to Customer Lifecycle</a:t>
            </a:r>
          </a:p>
        </p:txBody>
      </p:sp>
      <p:sp>
        <p:nvSpPr>
          <p:cNvPr id="10" name="TextBox 9">
            <a:extLst>
              <a:ext uri="{FF2B5EF4-FFF2-40B4-BE49-F238E27FC236}">
                <a16:creationId xmlns:a16="http://schemas.microsoft.com/office/drawing/2014/main" xmlns="" id="{17F9E918-979A-184F-9E34-766EB1F5B8F7}"/>
              </a:ext>
            </a:extLst>
          </p:cNvPr>
          <p:cNvSpPr txBox="1"/>
          <p:nvPr/>
        </p:nvSpPr>
        <p:spPr>
          <a:xfrm>
            <a:off x="7304160" y="2483006"/>
            <a:ext cx="2146691" cy="923329"/>
          </a:xfrm>
          <a:prstGeom prst="rect">
            <a:avLst/>
          </a:prstGeom>
          <a:solidFill>
            <a:schemeClr val="accent1"/>
          </a:solidFill>
        </p:spPr>
        <p:txBody>
          <a:bodyPr wrap="square" lIns="91440" tIns="91440" rIns="91440" bIns="91440" rtlCol="0" anchor="ctr" anchorCtr="0">
            <a:noAutofit/>
          </a:bodyPr>
          <a:lstStyle/>
          <a:p>
            <a:pPr lvl="0" algn="ctr"/>
            <a:r>
              <a:rPr lang="en-US" sz="1600">
                <a:solidFill>
                  <a:schemeClr val="bg1"/>
                </a:solidFill>
              </a:rPr>
              <a:t>Targeted </a:t>
            </a:r>
            <a:br>
              <a:rPr lang="en-US" sz="1600">
                <a:solidFill>
                  <a:schemeClr val="bg1"/>
                </a:solidFill>
              </a:rPr>
            </a:br>
            <a:r>
              <a:rPr lang="en-US" sz="1600">
                <a:solidFill>
                  <a:schemeClr val="bg1"/>
                </a:solidFill>
              </a:rPr>
              <a:t>Marketing </a:t>
            </a:r>
            <a:br>
              <a:rPr lang="en-US" sz="1600">
                <a:solidFill>
                  <a:schemeClr val="bg1"/>
                </a:solidFill>
              </a:rPr>
            </a:br>
            <a:r>
              <a:rPr lang="en-US" sz="1600">
                <a:solidFill>
                  <a:schemeClr val="bg1"/>
                </a:solidFill>
              </a:rPr>
              <a:t>Awareness</a:t>
            </a:r>
          </a:p>
        </p:txBody>
      </p:sp>
      <p:sp>
        <p:nvSpPr>
          <p:cNvPr id="11" name="TextBox 10">
            <a:extLst>
              <a:ext uri="{FF2B5EF4-FFF2-40B4-BE49-F238E27FC236}">
                <a16:creationId xmlns:a16="http://schemas.microsoft.com/office/drawing/2014/main" xmlns="" id="{44C9657B-0A47-C743-B1E6-329FE8360EE4}"/>
              </a:ext>
            </a:extLst>
          </p:cNvPr>
          <p:cNvSpPr txBox="1"/>
          <p:nvPr/>
        </p:nvSpPr>
        <p:spPr>
          <a:xfrm>
            <a:off x="9543785" y="2483007"/>
            <a:ext cx="2146691" cy="923328"/>
          </a:xfrm>
          <a:prstGeom prst="rect">
            <a:avLst/>
          </a:prstGeom>
          <a:solidFill>
            <a:schemeClr val="accent1"/>
          </a:solidFill>
        </p:spPr>
        <p:txBody>
          <a:bodyPr wrap="square" lIns="91440" tIns="91440" rIns="91440" bIns="91440" rtlCol="0" anchor="ctr" anchorCtr="0">
            <a:noAutofit/>
          </a:bodyPr>
          <a:lstStyle/>
          <a:p>
            <a:pPr lvl="0" algn="ctr"/>
            <a:r>
              <a:rPr lang="en-US" sz="1600">
                <a:solidFill>
                  <a:schemeClr val="bg1"/>
                </a:solidFill>
              </a:rPr>
              <a:t>Measurement </a:t>
            </a:r>
            <a:br>
              <a:rPr lang="en-US" sz="1600">
                <a:solidFill>
                  <a:schemeClr val="bg1"/>
                </a:solidFill>
              </a:rPr>
            </a:br>
            <a:r>
              <a:rPr lang="en-US" sz="1600">
                <a:solidFill>
                  <a:schemeClr val="bg1"/>
                </a:solidFill>
              </a:rPr>
              <a:t>&amp; Reporting</a:t>
            </a:r>
          </a:p>
        </p:txBody>
      </p:sp>
      <p:sp>
        <p:nvSpPr>
          <p:cNvPr id="4" name="TextBox 3">
            <a:extLst>
              <a:ext uri="{FF2B5EF4-FFF2-40B4-BE49-F238E27FC236}">
                <a16:creationId xmlns:a16="http://schemas.microsoft.com/office/drawing/2014/main" xmlns="" id="{82A5BD5B-B417-B64C-854B-035CE2A44ECE}"/>
              </a:ext>
            </a:extLst>
          </p:cNvPr>
          <p:cNvSpPr txBox="1"/>
          <p:nvPr/>
        </p:nvSpPr>
        <p:spPr>
          <a:xfrm>
            <a:off x="686881" y="3696335"/>
            <a:ext cx="2011680" cy="915635"/>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Cluster assignment </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Account research </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Account profiles</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New contacts</a:t>
            </a:r>
          </a:p>
        </p:txBody>
      </p:sp>
      <p:sp>
        <p:nvSpPr>
          <p:cNvPr id="13" name="TextBox 12">
            <a:extLst>
              <a:ext uri="{FF2B5EF4-FFF2-40B4-BE49-F238E27FC236}">
                <a16:creationId xmlns:a16="http://schemas.microsoft.com/office/drawing/2014/main" xmlns="" id="{BD46D8DC-C798-E044-9ED4-3F4C41CAB4DC}"/>
              </a:ext>
            </a:extLst>
          </p:cNvPr>
          <p:cNvSpPr txBox="1"/>
          <p:nvPr/>
        </p:nvSpPr>
        <p:spPr>
          <a:xfrm>
            <a:off x="2912506" y="3696335"/>
            <a:ext cx="2011680" cy="1115690"/>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Sales workshops</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Account goals</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Marketing activation plan </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Sales plan-on-a-page</a:t>
            </a:r>
          </a:p>
        </p:txBody>
      </p:sp>
      <p:sp>
        <p:nvSpPr>
          <p:cNvPr id="14" name="TextBox 13">
            <a:extLst>
              <a:ext uri="{FF2B5EF4-FFF2-40B4-BE49-F238E27FC236}">
                <a16:creationId xmlns:a16="http://schemas.microsoft.com/office/drawing/2014/main" xmlns="" id="{0270FF9E-4936-8F46-A7E4-39BB70C73934}"/>
              </a:ext>
            </a:extLst>
          </p:cNvPr>
          <p:cNvSpPr txBox="1"/>
          <p:nvPr/>
        </p:nvSpPr>
        <p:spPr>
          <a:xfrm>
            <a:off x="5156799" y="3696335"/>
            <a:ext cx="2011680" cy="1115690"/>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Customizable Lifecycle Content</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Awareness</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Education</a:t>
            </a:r>
          </a:p>
          <a:p>
            <a:pPr marL="274320" indent="-137160" fontAlgn="base">
              <a:spcBef>
                <a:spcPts val="300"/>
              </a:spcBef>
              <a:spcAft>
                <a:spcPct val="0"/>
              </a:spcAft>
              <a:buClr>
                <a:srgbClr val="F0AB00"/>
              </a:buClr>
              <a:buSzPct val="100000"/>
              <a:buFont typeface="System Font Regular"/>
              <a:buChar char="–"/>
            </a:pPr>
            <a:r>
              <a:rPr lang="en-US" sz="1300" kern="0">
                <a:ea typeface="Arial Unicode MS" pitchFamily="34" charset="-128"/>
                <a:cs typeface="Arial Unicode MS" pitchFamily="34" charset="-128"/>
              </a:rPr>
              <a:t>Solution</a:t>
            </a:r>
          </a:p>
        </p:txBody>
      </p:sp>
      <p:sp>
        <p:nvSpPr>
          <p:cNvPr id="15" name="TextBox 14">
            <a:extLst>
              <a:ext uri="{FF2B5EF4-FFF2-40B4-BE49-F238E27FC236}">
                <a16:creationId xmlns:a16="http://schemas.microsoft.com/office/drawing/2014/main" xmlns="" id="{F43E72A6-B820-8B4D-BCCE-49C55937C082}"/>
              </a:ext>
            </a:extLst>
          </p:cNvPr>
          <p:cNvSpPr txBox="1"/>
          <p:nvPr/>
        </p:nvSpPr>
        <p:spPr>
          <a:xfrm>
            <a:off x="7401092" y="3696335"/>
            <a:ext cx="2011680" cy="2192908"/>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Demandbase intent monitoring</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Customized web experience</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Social selling (2020)</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LinkedIn advertising</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Demandbase intent advertising </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Analyst &amp; event opportunities </a:t>
            </a:r>
          </a:p>
        </p:txBody>
      </p:sp>
      <p:sp>
        <p:nvSpPr>
          <p:cNvPr id="16" name="TextBox 15">
            <a:extLst>
              <a:ext uri="{FF2B5EF4-FFF2-40B4-BE49-F238E27FC236}">
                <a16:creationId xmlns:a16="http://schemas.microsoft.com/office/drawing/2014/main" xmlns="" id="{7212CEE1-DAE3-1640-9838-508C87111D86}"/>
              </a:ext>
            </a:extLst>
          </p:cNvPr>
          <p:cNvSpPr txBox="1"/>
          <p:nvPr/>
        </p:nvSpPr>
        <p:spPr>
          <a:xfrm>
            <a:off x="9645385" y="3696335"/>
            <a:ext cx="2011680" cy="877163"/>
          </a:xfrm>
          <a:prstGeom prst="rect">
            <a:avLst/>
          </a:prstGeom>
          <a:noFill/>
        </p:spPr>
        <p:txBody>
          <a:bodyPr wrap="square" lIns="0" tIns="0" rIns="0" bIns="0" rtlCol="0">
            <a:spAutoFit/>
          </a:bodyPr>
          <a:lstStyle/>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Dashboards </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KPIs</a:t>
            </a:r>
          </a:p>
          <a:p>
            <a:pPr marL="137160" indent="-137160" fontAlgn="base">
              <a:spcBef>
                <a:spcPts val="300"/>
              </a:spcBef>
              <a:spcAft>
                <a:spcPct val="0"/>
              </a:spcAft>
              <a:buClr>
                <a:srgbClr val="F0AB00"/>
              </a:buClr>
              <a:buSzPct val="100000"/>
              <a:buFont typeface="Arial" panose="020B0604020202020204" pitchFamily="34" charset="0"/>
              <a:buChar char="•"/>
            </a:pPr>
            <a:r>
              <a:rPr lang="en-US" sz="1300" kern="0">
                <a:ea typeface="Arial Unicode MS" pitchFamily="34" charset="-128"/>
                <a:cs typeface="Arial Unicode MS" pitchFamily="34" charset="-128"/>
              </a:rPr>
              <a:t>Quarterly progress meetings</a:t>
            </a:r>
          </a:p>
        </p:txBody>
      </p:sp>
      <p:cxnSp>
        <p:nvCxnSpPr>
          <p:cNvPr id="18" name="Straight Connector 17">
            <a:extLst>
              <a:ext uri="{FF2B5EF4-FFF2-40B4-BE49-F238E27FC236}">
                <a16:creationId xmlns:a16="http://schemas.microsoft.com/office/drawing/2014/main" xmlns="" id="{3664387C-797B-0441-8C3D-873715CF6923}"/>
              </a:ext>
            </a:extLst>
          </p:cNvPr>
          <p:cNvCxnSpPr/>
          <p:nvPr/>
        </p:nvCxnSpPr>
        <p:spPr>
          <a:xfrm>
            <a:off x="2778440" y="2313030"/>
            <a:ext cx="0" cy="3576214"/>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6DE57F9C-2FB7-6A4B-91F1-50C54CEEF61E}"/>
              </a:ext>
            </a:extLst>
          </p:cNvPr>
          <p:cNvCxnSpPr/>
          <p:nvPr/>
        </p:nvCxnSpPr>
        <p:spPr>
          <a:xfrm>
            <a:off x="5018066" y="2313030"/>
            <a:ext cx="0" cy="3576214"/>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0ACF43AD-5F91-CD4B-9C1E-E5A88339CA3B}"/>
              </a:ext>
            </a:extLst>
          </p:cNvPr>
          <p:cNvCxnSpPr/>
          <p:nvPr/>
        </p:nvCxnSpPr>
        <p:spPr>
          <a:xfrm>
            <a:off x="7257692" y="2313030"/>
            <a:ext cx="0" cy="3576214"/>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4C70DA80-743A-6948-B73C-C19142FDCD99}"/>
              </a:ext>
            </a:extLst>
          </p:cNvPr>
          <p:cNvCxnSpPr/>
          <p:nvPr/>
        </p:nvCxnSpPr>
        <p:spPr>
          <a:xfrm>
            <a:off x="9497319" y="2313030"/>
            <a:ext cx="0" cy="3576214"/>
          </a:xfrm>
          <a:prstGeom prst="line">
            <a:avLst/>
          </a:prstGeom>
          <a:ln w="12700">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0" name="Picture 29">
            <a:extLst>
              <a:ext uri="{FF2B5EF4-FFF2-40B4-BE49-F238E27FC236}">
                <a16:creationId xmlns:a16="http://schemas.microsoft.com/office/drawing/2014/main" xmlns="" id="{48D9BEF8-52CB-8645-92C9-AACC4D5931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0577" y="1006895"/>
            <a:ext cx="1416100" cy="1416098"/>
          </a:xfrm>
          <a:prstGeom prst="rect">
            <a:avLst/>
          </a:prstGeom>
        </p:spPr>
      </p:pic>
      <p:pic>
        <p:nvPicPr>
          <p:cNvPr id="32" name="Picture 31">
            <a:extLst>
              <a:ext uri="{FF2B5EF4-FFF2-40B4-BE49-F238E27FC236}">
                <a16:creationId xmlns:a16="http://schemas.microsoft.com/office/drawing/2014/main" xmlns="" id="{D02BEFEB-4F88-A241-92BE-94FF380DB5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87540" y="1164605"/>
            <a:ext cx="1100679" cy="1100679"/>
          </a:xfrm>
          <a:prstGeom prst="rect">
            <a:avLst/>
          </a:prstGeom>
        </p:spPr>
      </p:pic>
      <p:pic>
        <p:nvPicPr>
          <p:cNvPr id="34" name="Picture 33">
            <a:extLst>
              <a:ext uri="{FF2B5EF4-FFF2-40B4-BE49-F238E27FC236}">
                <a16:creationId xmlns:a16="http://schemas.microsoft.com/office/drawing/2014/main" xmlns="" id="{6AD5B910-1E03-6747-BA18-61A9D47F2FE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36670" y="1053361"/>
            <a:ext cx="1323168" cy="1323166"/>
          </a:xfrm>
          <a:prstGeom prst="rect">
            <a:avLst/>
          </a:prstGeom>
        </p:spPr>
      </p:pic>
      <p:pic>
        <p:nvPicPr>
          <p:cNvPr id="36" name="Picture 35">
            <a:extLst>
              <a:ext uri="{FF2B5EF4-FFF2-40B4-BE49-F238E27FC236}">
                <a16:creationId xmlns:a16="http://schemas.microsoft.com/office/drawing/2014/main" xmlns="" id="{F46CCF2D-296F-984F-B7E5-4022F2F9A5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66791" y="1164605"/>
            <a:ext cx="1100679" cy="1100679"/>
          </a:xfrm>
          <a:prstGeom prst="rect">
            <a:avLst/>
          </a:prstGeom>
        </p:spPr>
      </p:pic>
      <p:pic>
        <p:nvPicPr>
          <p:cNvPr id="40" name="Picture 39">
            <a:extLst>
              <a:ext uri="{FF2B5EF4-FFF2-40B4-BE49-F238E27FC236}">
                <a16:creationId xmlns:a16="http://schemas.microsoft.com/office/drawing/2014/main" xmlns="" id="{C2C3BD1E-8913-6F4C-B7A2-15DD23355AD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844919" y="1182358"/>
            <a:ext cx="1065173" cy="1065173"/>
          </a:xfrm>
          <a:prstGeom prst="rect">
            <a:avLst/>
          </a:prstGeom>
        </p:spPr>
      </p:pic>
    </p:spTree>
    <p:extLst>
      <p:ext uri="{BB962C8B-B14F-4D97-AF65-F5344CB8AC3E}">
        <p14:creationId xmlns:p14="http://schemas.microsoft.com/office/powerpoint/2010/main" val="1048225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xmlns="" id="{66392B7C-1114-4121-B5A1-E6B719B54A4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0353" r="13915"/>
          <a:stretch/>
        </p:blipFill>
        <p:spPr>
          <a:xfrm>
            <a:off x="5433237" y="21266"/>
            <a:ext cx="6761938" cy="6858000"/>
          </a:xfrm>
          <a:prstGeom prst="rect">
            <a:avLst/>
          </a:prstGeom>
        </p:spPr>
      </p:pic>
      <p:sp>
        <p:nvSpPr>
          <p:cNvPr id="2" name="Title 1">
            <a:extLst>
              <a:ext uri="{FF2B5EF4-FFF2-40B4-BE49-F238E27FC236}">
                <a16:creationId xmlns:a16="http://schemas.microsoft.com/office/drawing/2014/main" xmlns="" id="{5C3B9500-2016-46FD-A797-ACB611582550}"/>
              </a:ext>
            </a:extLst>
          </p:cNvPr>
          <p:cNvSpPr>
            <a:spLocks noGrp="1"/>
          </p:cNvSpPr>
          <p:nvPr>
            <p:ph type="title"/>
          </p:nvPr>
        </p:nvSpPr>
        <p:spPr/>
        <p:txBody>
          <a:bodyPr/>
          <a:lstStyle/>
          <a:p>
            <a:r>
              <a:rPr lang="en-US"/>
              <a:t>TAP | </a:t>
            </a:r>
            <a:r>
              <a:rPr lang="en-US">
                <a:solidFill>
                  <a:schemeClr val="accent1"/>
                </a:solidFill>
              </a:rPr>
              <a:t>Digital Programs</a:t>
            </a:r>
            <a:endParaRPr lang="en-US"/>
          </a:p>
        </p:txBody>
      </p:sp>
      <p:grpSp>
        <p:nvGrpSpPr>
          <p:cNvPr id="21" name="Group 20">
            <a:extLst>
              <a:ext uri="{FF2B5EF4-FFF2-40B4-BE49-F238E27FC236}">
                <a16:creationId xmlns:a16="http://schemas.microsoft.com/office/drawing/2014/main" xmlns="" id="{322EF0AD-A0B2-457C-9713-DE2E4EAF798A}"/>
              </a:ext>
            </a:extLst>
          </p:cNvPr>
          <p:cNvGrpSpPr/>
          <p:nvPr/>
        </p:nvGrpSpPr>
        <p:grpSpPr>
          <a:xfrm>
            <a:off x="5925175" y="1249679"/>
            <a:ext cx="5778078" cy="4610044"/>
            <a:chOff x="5925175" y="1249679"/>
            <a:chExt cx="5778078" cy="4610044"/>
          </a:xfrm>
          <a:solidFill>
            <a:schemeClr val="bg1"/>
          </a:solidFill>
        </p:grpSpPr>
        <p:grpSp>
          <p:nvGrpSpPr>
            <p:cNvPr id="22" name="Group 21">
              <a:extLst>
                <a:ext uri="{FF2B5EF4-FFF2-40B4-BE49-F238E27FC236}">
                  <a16:creationId xmlns:a16="http://schemas.microsoft.com/office/drawing/2014/main" xmlns="" id="{86D0D2B7-4CA9-4C7B-899D-EB2C5D5B9FD4}"/>
                </a:ext>
              </a:extLst>
            </p:cNvPr>
            <p:cNvGrpSpPr/>
            <p:nvPr/>
          </p:nvGrpSpPr>
          <p:grpSpPr>
            <a:xfrm>
              <a:off x="5925175" y="1249679"/>
              <a:ext cx="2797319" cy="2214149"/>
              <a:chOff x="5925175" y="1249679"/>
              <a:chExt cx="2797319" cy="2214149"/>
            </a:xfrm>
            <a:grpFill/>
          </p:grpSpPr>
          <p:sp>
            <p:nvSpPr>
              <p:cNvPr id="35" name="Rounded Rectangle 7">
                <a:extLst>
                  <a:ext uri="{FF2B5EF4-FFF2-40B4-BE49-F238E27FC236}">
                    <a16:creationId xmlns:a16="http://schemas.microsoft.com/office/drawing/2014/main" xmlns="" id="{C33A1B23-69BE-4BAA-9129-8E310C94FED8}"/>
                  </a:ext>
                </a:extLst>
              </p:cNvPr>
              <p:cNvSpPr/>
              <p:nvPr/>
            </p:nvSpPr>
            <p:spPr bwMode="gray">
              <a:xfrm>
                <a:off x="5925175" y="1249679"/>
                <a:ext cx="2797319" cy="2214149"/>
              </a:xfrm>
              <a:prstGeom prst="roundRect">
                <a:avLst>
                  <a:gd name="adj" fmla="val 4028"/>
                </a:avLst>
              </a:prstGeom>
              <a:grpFill/>
              <a:ln w="635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36" name="TextBox 35">
                <a:extLst>
                  <a:ext uri="{FF2B5EF4-FFF2-40B4-BE49-F238E27FC236}">
                    <a16:creationId xmlns:a16="http://schemas.microsoft.com/office/drawing/2014/main" xmlns="" id="{39B78E7A-453C-4EC5-815F-99C8B9AA2EC9}"/>
                  </a:ext>
                </a:extLst>
              </p:cNvPr>
              <p:cNvSpPr txBox="1"/>
              <p:nvPr/>
            </p:nvSpPr>
            <p:spPr>
              <a:xfrm>
                <a:off x="6435140" y="2873218"/>
                <a:ext cx="1777389" cy="400110"/>
              </a:xfrm>
              <a:prstGeom prst="rect">
                <a:avLst/>
              </a:prstGeom>
              <a:grpFill/>
              <a:ln>
                <a:noFill/>
              </a:ln>
            </p:spPr>
            <p:txBody>
              <a:bodyPr wrap="square" lIns="0" tIns="0" rIns="0" bIns="0" rtlCol="0">
                <a:spAutoFit/>
              </a:bodyPr>
              <a:lstStyle/>
              <a:p>
                <a:pPr algn="ctr" fontAlgn="base">
                  <a:spcBef>
                    <a:spcPct val="50000"/>
                  </a:spcBef>
                  <a:spcAft>
                    <a:spcPct val="0"/>
                  </a:spcAft>
                  <a:buClr>
                    <a:srgbClr val="F0AB00"/>
                  </a:buClr>
                  <a:buSzPct val="80000"/>
                </a:pPr>
                <a:r>
                  <a:rPr lang="en-US" sz="1300" kern="0">
                    <a:ea typeface="Arial Unicode MS" pitchFamily="34" charset="-128"/>
                    <a:cs typeface="Arial Unicode MS" pitchFamily="34" charset="-128"/>
                  </a:rPr>
                  <a:t>Demandbase account intent monitoring</a:t>
                </a:r>
              </a:p>
            </p:txBody>
          </p:sp>
          <p:pic>
            <p:nvPicPr>
              <p:cNvPr id="37" name="Picture 36">
                <a:extLst>
                  <a:ext uri="{FF2B5EF4-FFF2-40B4-BE49-F238E27FC236}">
                    <a16:creationId xmlns:a16="http://schemas.microsoft.com/office/drawing/2014/main" xmlns="" id="{EBC62EC4-EDEB-47FF-97FC-F8B45A0C32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27571" y="1378999"/>
                <a:ext cx="1392526" cy="1392526"/>
              </a:xfrm>
              <a:prstGeom prst="rect">
                <a:avLst/>
              </a:prstGeom>
              <a:grpFill/>
              <a:ln>
                <a:solidFill>
                  <a:schemeClr val="tx1"/>
                </a:solidFill>
              </a:ln>
            </p:spPr>
          </p:pic>
        </p:grpSp>
        <p:grpSp>
          <p:nvGrpSpPr>
            <p:cNvPr id="23" name="Group 22">
              <a:extLst>
                <a:ext uri="{FF2B5EF4-FFF2-40B4-BE49-F238E27FC236}">
                  <a16:creationId xmlns:a16="http://schemas.microsoft.com/office/drawing/2014/main" xmlns="" id="{51452ECE-FBCE-4C38-B409-32E22630119E}"/>
                </a:ext>
              </a:extLst>
            </p:cNvPr>
            <p:cNvGrpSpPr/>
            <p:nvPr/>
          </p:nvGrpSpPr>
          <p:grpSpPr>
            <a:xfrm>
              <a:off x="8905934" y="3645574"/>
              <a:ext cx="2797319" cy="2214149"/>
              <a:chOff x="8905934" y="3645574"/>
              <a:chExt cx="2797319" cy="2214149"/>
            </a:xfrm>
            <a:grpFill/>
          </p:grpSpPr>
          <p:sp>
            <p:nvSpPr>
              <p:cNvPr id="32" name="Rounded Rectangle 10">
                <a:extLst>
                  <a:ext uri="{FF2B5EF4-FFF2-40B4-BE49-F238E27FC236}">
                    <a16:creationId xmlns:a16="http://schemas.microsoft.com/office/drawing/2014/main" xmlns="" id="{78515699-A520-4366-8FAC-3374DC1379FC}"/>
                  </a:ext>
                </a:extLst>
              </p:cNvPr>
              <p:cNvSpPr/>
              <p:nvPr/>
            </p:nvSpPr>
            <p:spPr bwMode="gray">
              <a:xfrm>
                <a:off x="8905934" y="3645574"/>
                <a:ext cx="2797319" cy="2214149"/>
              </a:xfrm>
              <a:prstGeom prst="roundRect">
                <a:avLst>
                  <a:gd name="adj" fmla="val 4028"/>
                </a:avLst>
              </a:prstGeom>
              <a:grpFill/>
              <a:ln w="635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33" name="TextBox 32">
                <a:extLst>
                  <a:ext uri="{FF2B5EF4-FFF2-40B4-BE49-F238E27FC236}">
                    <a16:creationId xmlns:a16="http://schemas.microsoft.com/office/drawing/2014/main" xmlns="" id="{08E5E301-D59B-4E53-AF54-1413E151107C}"/>
                  </a:ext>
                </a:extLst>
              </p:cNvPr>
              <p:cNvSpPr txBox="1"/>
              <p:nvPr/>
            </p:nvSpPr>
            <p:spPr>
              <a:xfrm>
                <a:off x="9174276" y="5269113"/>
                <a:ext cx="2260634" cy="400110"/>
              </a:xfrm>
              <a:prstGeom prst="rect">
                <a:avLst/>
              </a:prstGeom>
              <a:grpFill/>
              <a:ln>
                <a:noFill/>
              </a:ln>
            </p:spPr>
            <p:txBody>
              <a:bodyPr wrap="square" lIns="0" tIns="0" rIns="0" bIns="0" rtlCol="0">
                <a:spAutoFit/>
              </a:bodyPr>
              <a:lstStyle/>
              <a:p>
                <a:pPr algn="ctr" fontAlgn="base">
                  <a:spcBef>
                    <a:spcPct val="50000"/>
                  </a:spcBef>
                  <a:spcAft>
                    <a:spcPct val="0"/>
                  </a:spcAft>
                  <a:buClr>
                    <a:srgbClr val="F0AB00"/>
                  </a:buClr>
                  <a:buSzPct val="80000"/>
                </a:pPr>
                <a:r>
                  <a:rPr lang="en-US" sz="1300" kern="0">
                    <a:ea typeface="Arial Unicode MS" pitchFamily="34" charset="-128"/>
                    <a:cs typeface="Arial Unicode MS" pitchFamily="34" charset="-128"/>
                  </a:rPr>
                  <a:t>Customized cluster home page and cluster assets</a:t>
                </a:r>
              </a:p>
            </p:txBody>
          </p:sp>
          <p:pic>
            <p:nvPicPr>
              <p:cNvPr id="34" name="Picture 33">
                <a:extLst>
                  <a:ext uri="{FF2B5EF4-FFF2-40B4-BE49-F238E27FC236}">
                    <a16:creationId xmlns:a16="http://schemas.microsoft.com/office/drawing/2014/main" xmlns="" id="{1E3C16EB-B8EE-4356-AAF0-2384161A2A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03553" y="3778922"/>
                <a:ext cx="1402080" cy="1402080"/>
              </a:xfrm>
              <a:prstGeom prst="rect">
                <a:avLst/>
              </a:prstGeom>
              <a:grpFill/>
              <a:ln>
                <a:solidFill>
                  <a:schemeClr val="tx1"/>
                </a:solidFill>
              </a:ln>
            </p:spPr>
          </p:pic>
        </p:grpSp>
        <p:grpSp>
          <p:nvGrpSpPr>
            <p:cNvPr id="24" name="Group 23">
              <a:extLst>
                <a:ext uri="{FF2B5EF4-FFF2-40B4-BE49-F238E27FC236}">
                  <a16:creationId xmlns:a16="http://schemas.microsoft.com/office/drawing/2014/main" xmlns="" id="{B1A7BAB6-6171-4288-9121-210988A24F27}"/>
                </a:ext>
              </a:extLst>
            </p:cNvPr>
            <p:cNvGrpSpPr/>
            <p:nvPr/>
          </p:nvGrpSpPr>
          <p:grpSpPr>
            <a:xfrm>
              <a:off x="5925175" y="3645574"/>
              <a:ext cx="2797319" cy="2214149"/>
              <a:chOff x="5925175" y="3645574"/>
              <a:chExt cx="2797319" cy="2214149"/>
            </a:xfrm>
            <a:grpFill/>
          </p:grpSpPr>
          <p:sp>
            <p:nvSpPr>
              <p:cNvPr id="29" name="Rounded Rectangle 9">
                <a:extLst>
                  <a:ext uri="{FF2B5EF4-FFF2-40B4-BE49-F238E27FC236}">
                    <a16:creationId xmlns:a16="http://schemas.microsoft.com/office/drawing/2014/main" xmlns="" id="{690B8D16-EF15-4836-8AC7-CFC4576AADE0}"/>
                  </a:ext>
                </a:extLst>
              </p:cNvPr>
              <p:cNvSpPr/>
              <p:nvPr/>
            </p:nvSpPr>
            <p:spPr bwMode="gray">
              <a:xfrm>
                <a:off x="5925175" y="3645574"/>
                <a:ext cx="2797319" cy="2214149"/>
              </a:xfrm>
              <a:prstGeom prst="roundRect">
                <a:avLst>
                  <a:gd name="adj" fmla="val 4028"/>
                </a:avLst>
              </a:prstGeom>
              <a:grpFill/>
              <a:ln w="635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30" name="TextBox 29">
                <a:extLst>
                  <a:ext uri="{FF2B5EF4-FFF2-40B4-BE49-F238E27FC236}">
                    <a16:creationId xmlns:a16="http://schemas.microsoft.com/office/drawing/2014/main" xmlns="" id="{952B6B4B-56D9-4532-9D44-B9DED6209156}"/>
                  </a:ext>
                </a:extLst>
              </p:cNvPr>
              <p:cNvSpPr txBox="1"/>
              <p:nvPr/>
            </p:nvSpPr>
            <p:spPr>
              <a:xfrm>
                <a:off x="6668067" y="5269113"/>
                <a:ext cx="1311534" cy="400110"/>
              </a:xfrm>
              <a:prstGeom prst="rect">
                <a:avLst/>
              </a:prstGeom>
              <a:grpFill/>
              <a:ln>
                <a:noFill/>
              </a:ln>
            </p:spPr>
            <p:txBody>
              <a:bodyPr wrap="square" lIns="0" tIns="0" rIns="0" bIns="0" rtlCol="0">
                <a:spAutoFit/>
              </a:bodyPr>
              <a:lstStyle/>
              <a:p>
                <a:pPr algn="ctr" fontAlgn="base">
                  <a:spcBef>
                    <a:spcPct val="50000"/>
                  </a:spcBef>
                  <a:spcAft>
                    <a:spcPct val="0"/>
                  </a:spcAft>
                  <a:buClr>
                    <a:srgbClr val="F0AB00"/>
                  </a:buClr>
                  <a:buSzPct val="80000"/>
                </a:pPr>
                <a:r>
                  <a:rPr lang="en-US" sz="1300" kern="0">
                    <a:ea typeface="Arial Unicode MS" pitchFamily="34" charset="-128"/>
                    <a:cs typeface="Arial Unicode MS" pitchFamily="34" charset="-128"/>
                  </a:rPr>
                  <a:t>LinkedIn targeted advertising</a:t>
                </a:r>
              </a:p>
            </p:txBody>
          </p:sp>
          <p:pic>
            <p:nvPicPr>
              <p:cNvPr id="31" name="Picture 30">
                <a:extLst>
                  <a:ext uri="{FF2B5EF4-FFF2-40B4-BE49-F238E27FC236}">
                    <a16:creationId xmlns:a16="http://schemas.microsoft.com/office/drawing/2014/main" xmlns="" id="{58435E4F-37AC-4034-A41F-AD929E1D6F7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99426" y="3755554"/>
                <a:ext cx="1448816" cy="1448816"/>
              </a:xfrm>
              <a:prstGeom prst="rect">
                <a:avLst/>
              </a:prstGeom>
              <a:grpFill/>
              <a:ln>
                <a:solidFill>
                  <a:schemeClr val="tx1"/>
                </a:solidFill>
              </a:ln>
            </p:spPr>
          </p:pic>
        </p:grpSp>
        <p:grpSp>
          <p:nvGrpSpPr>
            <p:cNvPr id="25" name="Group 24">
              <a:extLst>
                <a:ext uri="{FF2B5EF4-FFF2-40B4-BE49-F238E27FC236}">
                  <a16:creationId xmlns:a16="http://schemas.microsoft.com/office/drawing/2014/main" xmlns="" id="{B0A8C4CF-30C2-47D6-86DF-124D6C37783D}"/>
                </a:ext>
              </a:extLst>
            </p:cNvPr>
            <p:cNvGrpSpPr/>
            <p:nvPr/>
          </p:nvGrpSpPr>
          <p:grpSpPr>
            <a:xfrm>
              <a:off x="8905934" y="1249679"/>
              <a:ext cx="2797319" cy="2214149"/>
              <a:chOff x="8905934" y="1249679"/>
              <a:chExt cx="2797319" cy="2214149"/>
            </a:xfrm>
            <a:grpFill/>
          </p:grpSpPr>
          <p:sp>
            <p:nvSpPr>
              <p:cNvPr id="26" name="Rounded Rectangle 8">
                <a:extLst>
                  <a:ext uri="{FF2B5EF4-FFF2-40B4-BE49-F238E27FC236}">
                    <a16:creationId xmlns:a16="http://schemas.microsoft.com/office/drawing/2014/main" xmlns="" id="{27640341-5DAF-4858-B7AE-C2DA3A9D1F68}"/>
                  </a:ext>
                </a:extLst>
              </p:cNvPr>
              <p:cNvSpPr/>
              <p:nvPr/>
            </p:nvSpPr>
            <p:spPr bwMode="gray">
              <a:xfrm>
                <a:off x="8905934" y="1249679"/>
                <a:ext cx="2797319" cy="2214149"/>
              </a:xfrm>
              <a:prstGeom prst="roundRect">
                <a:avLst>
                  <a:gd name="adj" fmla="val 4028"/>
                </a:avLst>
              </a:prstGeom>
              <a:grpFill/>
              <a:ln w="6350" algn="ctr">
                <a:solidFill>
                  <a:schemeClr val="tx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27" name="TextBox 26">
                <a:extLst>
                  <a:ext uri="{FF2B5EF4-FFF2-40B4-BE49-F238E27FC236}">
                    <a16:creationId xmlns:a16="http://schemas.microsoft.com/office/drawing/2014/main" xmlns="" id="{1E09AA72-328C-4FD4-BBBC-0038EECA3E16}"/>
                  </a:ext>
                </a:extLst>
              </p:cNvPr>
              <p:cNvSpPr txBox="1"/>
              <p:nvPr/>
            </p:nvSpPr>
            <p:spPr>
              <a:xfrm>
                <a:off x="9273579" y="2873218"/>
                <a:ext cx="2062028" cy="400110"/>
              </a:xfrm>
              <a:prstGeom prst="rect">
                <a:avLst/>
              </a:prstGeom>
              <a:grpFill/>
              <a:ln>
                <a:noFill/>
              </a:ln>
            </p:spPr>
            <p:txBody>
              <a:bodyPr wrap="square" lIns="0" tIns="0" rIns="0" bIns="0" rtlCol="0">
                <a:spAutoFit/>
              </a:bodyPr>
              <a:lstStyle/>
              <a:p>
                <a:pPr algn="ctr" fontAlgn="base">
                  <a:spcBef>
                    <a:spcPct val="50000"/>
                  </a:spcBef>
                  <a:spcAft>
                    <a:spcPct val="0"/>
                  </a:spcAft>
                  <a:buClr>
                    <a:srgbClr val="F0AB00"/>
                  </a:buClr>
                  <a:buSzPct val="80000"/>
                </a:pPr>
                <a:r>
                  <a:rPr lang="en-US" sz="1300" kern="0">
                    <a:ea typeface="Arial Unicode MS" pitchFamily="34" charset="-128"/>
                    <a:cs typeface="Arial Unicode MS" pitchFamily="34" charset="-128"/>
                  </a:rPr>
                  <a:t>Demandbase intent based display advertising</a:t>
                </a:r>
              </a:p>
            </p:txBody>
          </p:sp>
          <p:pic>
            <p:nvPicPr>
              <p:cNvPr id="28" name="Picture 27">
                <a:extLst>
                  <a:ext uri="{FF2B5EF4-FFF2-40B4-BE49-F238E27FC236}">
                    <a16:creationId xmlns:a16="http://schemas.microsoft.com/office/drawing/2014/main" xmlns="" id="{72646377-D752-4A4E-826C-DB94D92E7B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80185" y="1350854"/>
                <a:ext cx="1448816" cy="1448816"/>
              </a:xfrm>
              <a:prstGeom prst="rect">
                <a:avLst/>
              </a:prstGeom>
              <a:grpFill/>
              <a:ln>
                <a:solidFill>
                  <a:schemeClr val="tx1"/>
                </a:solidFill>
              </a:ln>
            </p:spPr>
          </p:pic>
        </p:grpSp>
      </p:grpSp>
      <p:sp>
        <p:nvSpPr>
          <p:cNvPr id="38" name="Text Placeholder 1">
            <a:extLst>
              <a:ext uri="{FF2B5EF4-FFF2-40B4-BE49-F238E27FC236}">
                <a16:creationId xmlns:a16="http://schemas.microsoft.com/office/drawing/2014/main" xmlns="" id="{3F544BAB-0E93-4624-8600-2490C07A9207}"/>
              </a:ext>
            </a:extLst>
          </p:cNvPr>
          <p:cNvSpPr txBox="1">
            <a:spLocks/>
          </p:cNvSpPr>
          <p:nvPr/>
        </p:nvSpPr>
        <p:spPr>
          <a:xfrm>
            <a:off x="405894" y="1436039"/>
            <a:ext cx="4759000" cy="4639029"/>
          </a:xfrm>
          <a:prstGeom prst="rect">
            <a:avLst/>
          </a:prstGeom>
        </p:spPr>
        <p:txBody>
          <a:bodyPr vert="horz" lIns="0" tIns="0" rIns="0" bIns="0" rtlCol="0" anchor="t">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285750" indent="-285750">
              <a:buFont typeface="Arial" panose="020B0604020202020204" pitchFamily="34" charset="0"/>
              <a:buChar char="•"/>
            </a:pPr>
            <a:r>
              <a:rPr lang="en-US" sz="1600">
                <a:solidFill>
                  <a:schemeClr val="accent1"/>
                </a:solidFill>
              </a:rPr>
              <a:t>Always on digital activities </a:t>
            </a:r>
            <a:r>
              <a:rPr lang="en-US" sz="1600"/>
              <a:t>to drive awareness, demand and engagement to top accounts contacts </a:t>
            </a:r>
          </a:p>
          <a:p>
            <a:pPr marL="285750" indent="-285750">
              <a:buFont typeface="Arial" panose="020B0604020202020204" pitchFamily="34" charset="0"/>
              <a:buChar char="•"/>
            </a:pPr>
            <a:r>
              <a:rPr lang="en-US" sz="1600"/>
              <a:t>ABM marketing channels with </a:t>
            </a:r>
            <a:r>
              <a:rPr lang="en-US" sz="1600">
                <a:solidFill>
                  <a:schemeClr val="accent1"/>
                </a:solidFill>
              </a:rPr>
              <a:t>Linked In and Demandbase</a:t>
            </a:r>
            <a:r>
              <a:rPr lang="en-US" sz="1600"/>
              <a:t> advertising as well as personalized web experiences.</a:t>
            </a:r>
          </a:p>
          <a:p>
            <a:pPr marL="285750" indent="-285750">
              <a:buFont typeface="Arial" panose="020B0604020202020204" pitchFamily="34" charset="0"/>
              <a:buChar char="•"/>
            </a:pPr>
            <a:r>
              <a:rPr lang="en-US" sz="1600">
                <a:solidFill>
                  <a:schemeClr val="accent1"/>
                </a:solidFill>
              </a:rPr>
              <a:t>Tailored content </a:t>
            </a:r>
            <a:r>
              <a:rPr lang="en-US" sz="1600"/>
              <a:t>for each cluster for customized home pages and that sales can leverage across the buying cycle, including new interactive pieces that can be</a:t>
            </a:r>
            <a:r>
              <a:rPr lang="en-US" sz="1600">
                <a:solidFill>
                  <a:schemeClr val="accent1"/>
                </a:solidFill>
              </a:rPr>
              <a:t> personalized</a:t>
            </a:r>
            <a:r>
              <a:rPr lang="en-US" sz="1600"/>
              <a:t>.</a:t>
            </a:r>
          </a:p>
          <a:p>
            <a:pPr marL="285750" indent="-285750">
              <a:buFont typeface="Arial" panose="020B0604020202020204" pitchFamily="34" charset="0"/>
              <a:buChar char="•"/>
            </a:pPr>
            <a:r>
              <a:rPr lang="en-US" sz="1600"/>
              <a:t>Digital reporting to teams on the program, </a:t>
            </a:r>
            <a:r>
              <a:rPr lang="en-US" sz="1600">
                <a:solidFill>
                  <a:schemeClr val="accent1"/>
                </a:solidFill>
              </a:rPr>
              <a:t>account progress, engagement and activity</a:t>
            </a:r>
            <a:r>
              <a:rPr lang="en-US" sz="1600"/>
              <a:t>. </a:t>
            </a:r>
          </a:p>
          <a:p>
            <a:pPr marL="285750" indent="-285750">
              <a:buFont typeface="Arial" panose="020B0604020202020204" pitchFamily="34" charset="0"/>
              <a:buChar char="•"/>
            </a:pPr>
            <a:endParaRPr lang="en-US" sz="1600">
              <a:cs typeface="Arial"/>
            </a:endParaRPr>
          </a:p>
          <a:p>
            <a:endParaRPr lang="en-US" sz="1600"/>
          </a:p>
        </p:txBody>
      </p:sp>
    </p:spTree>
    <p:extLst>
      <p:ext uri="{BB962C8B-B14F-4D97-AF65-F5344CB8AC3E}">
        <p14:creationId xmlns:p14="http://schemas.microsoft.com/office/powerpoint/2010/main" val="595772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F91418B9-8BB1-4209-B8F8-BA35E6E31558}"/>
              </a:ext>
            </a:extLst>
          </p:cNvPr>
          <p:cNvPicPr>
            <a:picLocks noChangeAspect="1"/>
          </p:cNvPicPr>
          <p:nvPr/>
        </p:nvPicPr>
        <p:blipFill rotWithShape="1">
          <a:blip r:embed="rId3">
            <a:alphaModFix amt="87000"/>
          </a:blip>
          <a:srcRect l="17054" t="2283" r="35360" b="8334"/>
          <a:stretch/>
        </p:blipFill>
        <p:spPr>
          <a:xfrm>
            <a:off x="0" y="504000"/>
            <a:ext cx="8313977" cy="6384453"/>
          </a:xfrm>
          <a:prstGeom prst="rect">
            <a:avLst/>
          </a:prstGeom>
        </p:spPr>
      </p:pic>
      <p:graphicFrame>
        <p:nvGraphicFramePr>
          <p:cNvPr id="8" name="Diagram 7">
            <a:extLst>
              <a:ext uri="{FF2B5EF4-FFF2-40B4-BE49-F238E27FC236}">
                <a16:creationId xmlns:a16="http://schemas.microsoft.com/office/drawing/2014/main" xmlns="" id="{CC040693-C8EA-4EBA-84B9-A886560AEDB5}"/>
              </a:ext>
            </a:extLst>
          </p:cNvPr>
          <p:cNvGraphicFramePr/>
          <p:nvPr/>
        </p:nvGraphicFramePr>
        <p:xfrm>
          <a:off x="-1874639" y="1260801"/>
          <a:ext cx="9313751" cy="48797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le 1">
            <a:extLst>
              <a:ext uri="{FF2B5EF4-FFF2-40B4-BE49-F238E27FC236}">
                <a16:creationId xmlns:a16="http://schemas.microsoft.com/office/drawing/2014/main" xmlns="" id="{E0CDC7B6-D545-44F1-A4B3-4BE054AFF3CF}"/>
              </a:ext>
            </a:extLst>
          </p:cNvPr>
          <p:cNvSpPr>
            <a:spLocks noGrp="1"/>
          </p:cNvSpPr>
          <p:nvPr>
            <p:ph type="title"/>
          </p:nvPr>
        </p:nvSpPr>
        <p:spPr>
          <a:xfrm>
            <a:off x="504001" y="273179"/>
            <a:ext cx="11186476" cy="369332"/>
          </a:xfrm>
        </p:spPr>
        <p:txBody>
          <a:bodyPr/>
          <a:lstStyle/>
          <a:p>
            <a:r>
              <a:rPr lang="en-US"/>
              <a:t>TAP | </a:t>
            </a:r>
            <a:r>
              <a:rPr lang="en-US">
                <a:solidFill>
                  <a:schemeClr val="accent1"/>
                </a:solidFill>
              </a:rPr>
              <a:t>Sales Enablement</a:t>
            </a:r>
            <a:endParaRPr lang="en-US"/>
          </a:p>
        </p:txBody>
      </p:sp>
      <p:pic>
        <p:nvPicPr>
          <p:cNvPr id="6" name="Picture 5">
            <a:extLst>
              <a:ext uri="{FF2B5EF4-FFF2-40B4-BE49-F238E27FC236}">
                <a16:creationId xmlns:a16="http://schemas.microsoft.com/office/drawing/2014/main" xmlns="" id="{4D39E2CB-24EE-4405-9D60-1879A66828AF}"/>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740204" y="536008"/>
            <a:ext cx="2746405" cy="3072650"/>
          </a:xfrm>
          <a:prstGeom prst="rect">
            <a:avLst/>
          </a:prstGeom>
          <a:ln>
            <a:solidFill>
              <a:schemeClr val="accent2"/>
            </a:solidFill>
          </a:ln>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xmlns="" id="{F914BF30-A0A4-4226-81E4-091BFC014A4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817978" y="543154"/>
            <a:ext cx="3024617" cy="3033495"/>
          </a:xfrm>
          <a:prstGeom prst="rect">
            <a:avLst/>
          </a:prstGeom>
          <a:ln>
            <a:solidFill>
              <a:schemeClr val="bg2"/>
            </a:solidFill>
          </a:ln>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xmlns="" id="{A68DD272-505B-4D63-9FCA-A210C78A8BD6}"/>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4121" t="9037" r="4127"/>
          <a:stretch/>
        </p:blipFill>
        <p:spPr>
          <a:xfrm>
            <a:off x="6786258" y="3961489"/>
            <a:ext cx="4290277" cy="2392511"/>
          </a:xfrm>
          <a:prstGeom prst="rect">
            <a:avLst/>
          </a:prstGeom>
          <a:ln>
            <a:solidFill>
              <a:schemeClr val="tx1"/>
            </a:solidFill>
          </a:ln>
        </p:spPr>
      </p:pic>
    </p:spTree>
    <p:extLst>
      <p:ext uri="{BB962C8B-B14F-4D97-AF65-F5344CB8AC3E}">
        <p14:creationId xmlns:p14="http://schemas.microsoft.com/office/powerpoint/2010/main" val="165506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 name="Picture 319">
            <a:extLst>
              <a:ext uri="{FF2B5EF4-FFF2-40B4-BE49-F238E27FC236}">
                <a16:creationId xmlns:a16="http://schemas.microsoft.com/office/drawing/2014/main" xmlns="" id="{D6AEC2ED-DE43-43A1-98F0-62F6C796D8B5}"/>
              </a:ext>
            </a:extLst>
          </p:cNvPr>
          <p:cNvPicPr>
            <a:picLocks noChangeAspect="1"/>
          </p:cNvPicPr>
          <p:nvPr/>
        </p:nvPicPr>
        <p:blipFill rotWithShape="1">
          <a:blip r:embed="rId3">
            <a:alphaModFix amt="20000"/>
          </a:blip>
          <a:srcRect l="13110" r="13111"/>
          <a:stretch/>
        </p:blipFill>
        <p:spPr>
          <a:xfrm>
            <a:off x="0" y="-14629"/>
            <a:ext cx="12195175" cy="6887258"/>
          </a:xfrm>
          <a:prstGeom prst="rect">
            <a:avLst/>
          </a:prstGeom>
        </p:spPr>
      </p:pic>
      <p:grpSp>
        <p:nvGrpSpPr>
          <p:cNvPr id="383" name="Country Shapes">
            <a:extLst>
              <a:ext uri="{FF2B5EF4-FFF2-40B4-BE49-F238E27FC236}">
                <a16:creationId xmlns:a16="http://schemas.microsoft.com/office/drawing/2014/main" xmlns="" id="{B1D4FF99-A20B-4EA9-8054-AED0FA47245B}"/>
              </a:ext>
            </a:extLst>
          </p:cNvPr>
          <p:cNvGrpSpPr/>
          <p:nvPr/>
        </p:nvGrpSpPr>
        <p:grpSpPr>
          <a:xfrm>
            <a:off x="3403863" y="1787731"/>
            <a:ext cx="4883634" cy="4772277"/>
            <a:chOff x="5451618" y="1194053"/>
            <a:chExt cx="4829251" cy="4719134"/>
          </a:xfrm>
          <a:solidFill>
            <a:srgbClr val="D9D9D9"/>
          </a:solidFill>
        </p:grpSpPr>
        <p:sp>
          <p:nvSpPr>
            <p:cNvPr id="384" name="Zimbabwe">
              <a:extLst>
                <a:ext uri="{FF2B5EF4-FFF2-40B4-BE49-F238E27FC236}">
                  <a16:creationId xmlns:a16="http://schemas.microsoft.com/office/drawing/2014/main" xmlns="" id="{2F8BBEBE-5C18-4318-80FF-551006846C94}"/>
                </a:ext>
              </a:extLst>
            </p:cNvPr>
            <p:cNvSpPr>
              <a:spLocks/>
            </p:cNvSpPr>
            <p:nvPr/>
          </p:nvSpPr>
          <p:spPr bwMode="auto">
            <a:xfrm>
              <a:off x="6517595" y="4737093"/>
              <a:ext cx="198665" cy="182771"/>
            </a:xfrm>
            <a:custGeom>
              <a:avLst/>
              <a:gdLst>
                <a:gd name="T0" fmla="*/ 7 w 175"/>
                <a:gd name="T1" fmla="*/ 52 h 161"/>
                <a:gd name="T2" fmla="*/ 14 w 175"/>
                <a:gd name="T3" fmla="*/ 54 h 161"/>
                <a:gd name="T4" fmla="*/ 26 w 175"/>
                <a:gd name="T5" fmla="*/ 52 h 161"/>
                <a:gd name="T6" fmla="*/ 28 w 175"/>
                <a:gd name="T7" fmla="*/ 54 h 161"/>
                <a:gd name="T8" fmla="*/ 42 w 175"/>
                <a:gd name="T9" fmla="*/ 54 h 161"/>
                <a:gd name="T10" fmla="*/ 73 w 175"/>
                <a:gd name="T11" fmla="*/ 23 h 161"/>
                <a:gd name="T12" fmla="*/ 83 w 175"/>
                <a:gd name="T13" fmla="*/ 16 h 161"/>
                <a:gd name="T14" fmla="*/ 83 w 175"/>
                <a:gd name="T15" fmla="*/ 11 h 161"/>
                <a:gd name="T16" fmla="*/ 94 w 175"/>
                <a:gd name="T17" fmla="*/ 4 h 161"/>
                <a:gd name="T18" fmla="*/ 109 w 175"/>
                <a:gd name="T19" fmla="*/ 0 h 161"/>
                <a:gd name="T20" fmla="*/ 116 w 175"/>
                <a:gd name="T21" fmla="*/ 2 h 161"/>
                <a:gd name="T22" fmla="*/ 120 w 175"/>
                <a:gd name="T23" fmla="*/ 9 h 161"/>
                <a:gd name="T24" fmla="*/ 132 w 175"/>
                <a:gd name="T25" fmla="*/ 14 h 161"/>
                <a:gd name="T26" fmla="*/ 142 w 175"/>
                <a:gd name="T27" fmla="*/ 11 h 161"/>
                <a:gd name="T28" fmla="*/ 156 w 175"/>
                <a:gd name="T29" fmla="*/ 21 h 161"/>
                <a:gd name="T30" fmla="*/ 170 w 175"/>
                <a:gd name="T31" fmla="*/ 28 h 161"/>
                <a:gd name="T32" fmla="*/ 172 w 175"/>
                <a:gd name="T33" fmla="*/ 35 h 161"/>
                <a:gd name="T34" fmla="*/ 172 w 175"/>
                <a:gd name="T35" fmla="*/ 45 h 161"/>
                <a:gd name="T36" fmla="*/ 170 w 175"/>
                <a:gd name="T37" fmla="*/ 56 h 161"/>
                <a:gd name="T38" fmla="*/ 175 w 175"/>
                <a:gd name="T39" fmla="*/ 64 h 161"/>
                <a:gd name="T40" fmla="*/ 168 w 175"/>
                <a:gd name="T41" fmla="*/ 73 h 161"/>
                <a:gd name="T42" fmla="*/ 165 w 175"/>
                <a:gd name="T43" fmla="*/ 80 h 161"/>
                <a:gd name="T44" fmla="*/ 168 w 175"/>
                <a:gd name="T45" fmla="*/ 90 h 161"/>
                <a:gd name="T46" fmla="*/ 172 w 175"/>
                <a:gd name="T47" fmla="*/ 99 h 161"/>
                <a:gd name="T48" fmla="*/ 163 w 175"/>
                <a:gd name="T49" fmla="*/ 108 h 161"/>
                <a:gd name="T50" fmla="*/ 161 w 175"/>
                <a:gd name="T51" fmla="*/ 116 h 161"/>
                <a:gd name="T52" fmla="*/ 158 w 175"/>
                <a:gd name="T53" fmla="*/ 127 h 161"/>
                <a:gd name="T54" fmla="*/ 130 w 175"/>
                <a:gd name="T55" fmla="*/ 158 h 161"/>
                <a:gd name="T56" fmla="*/ 111 w 175"/>
                <a:gd name="T57" fmla="*/ 158 h 161"/>
                <a:gd name="T58" fmla="*/ 101 w 175"/>
                <a:gd name="T59" fmla="*/ 153 h 161"/>
                <a:gd name="T60" fmla="*/ 87 w 175"/>
                <a:gd name="T61" fmla="*/ 151 h 161"/>
                <a:gd name="T62" fmla="*/ 85 w 175"/>
                <a:gd name="T63" fmla="*/ 144 h 161"/>
                <a:gd name="T64" fmla="*/ 75 w 175"/>
                <a:gd name="T65" fmla="*/ 139 h 161"/>
                <a:gd name="T66" fmla="*/ 64 w 175"/>
                <a:gd name="T67" fmla="*/ 139 h 161"/>
                <a:gd name="T68" fmla="*/ 52 w 175"/>
                <a:gd name="T69" fmla="*/ 132 h 161"/>
                <a:gd name="T70" fmla="*/ 49 w 175"/>
                <a:gd name="T71" fmla="*/ 118 h 161"/>
                <a:gd name="T72" fmla="*/ 42 w 175"/>
                <a:gd name="T73" fmla="*/ 111 h 161"/>
                <a:gd name="T74" fmla="*/ 42 w 175"/>
                <a:gd name="T75" fmla="*/ 106 h 161"/>
                <a:gd name="T76" fmla="*/ 33 w 175"/>
                <a:gd name="T77" fmla="*/ 99 h 161"/>
                <a:gd name="T78" fmla="*/ 21 w 175"/>
                <a:gd name="T79" fmla="*/ 85 h 161"/>
                <a:gd name="T80" fmla="*/ 16 w 175"/>
                <a:gd name="T81" fmla="*/ 80 h 161"/>
                <a:gd name="T82" fmla="*/ 12 w 175"/>
                <a:gd name="T83" fmla="*/ 71 h 161"/>
                <a:gd name="T84" fmla="*/ 7 w 175"/>
                <a:gd name="T85" fmla="*/ 64 h 161"/>
                <a:gd name="T86" fmla="*/ 0 w 175"/>
                <a:gd name="T87" fmla="*/ 59 h 161"/>
                <a:gd name="T88" fmla="*/ 0 w 175"/>
                <a:gd name="T89" fmla="*/ 52 h 161"/>
                <a:gd name="T90" fmla="*/ 0 w 175"/>
                <a:gd name="T91" fmla="*/ 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 h="161">
                  <a:moveTo>
                    <a:pt x="0" y="49"/>
                  </a:moveTo>
                  <a:lnTo>
                    <a:pt x="2" y="49"/>
                  </a:lnTo>
                  <a:lnTo>
                    <a:pt x="7" y="52"/>
                  </a:lnTo>
                  <a:lnTo>
                    <a:pt x="12" y="52"/>
                  </a:lnTo>
                  <a:lnTo>
                    <a:pt x="12" y="54"/>
                  </a:lnTo>
                  <a:lnTo>
                    <a:pt x="14" y="54"/>
                  </a:lnTo>
                  <a:lnTo>
                    <a:pt x="19" y="52"/>
                  </a:lnTo>
                  <a:lnTo>
                    <a:pt x="23" y="52"/>
                  </a:lnTo>
                  <a:lnTo>
                    <a:pt x="26" y="52"/>
                  </a:lnTo>
                  <a:lnTo>
                    <a:pt x="28" y="52"/>
                  </a:lnTo>
                  <a:lnTo>
                    <a:pt x="28" y="52"/>
                  </a:lnTo>
                  <a:lnTo>
                    <a:pt x="28" y="54"/>
                  </a:lnTo>
                  <a:lnTo>
                    <a:pt x="33" y="56"/>
                  </a:lnTo>
                  <a:lnTo>
                    <a:pt x="38" y="56"/>
                  </a:lnTo>
                  <a:lnTo>
                    <a:pt x="42" y="54"/>
                  </a:lnTo>
                  <a:lnTo>
                    <a:pt x="49" y="45"/>
                  </a:lnTo>
                  <a:lnTo>
                    <a:pt x="59" y="33"/>
                  </a:lnTo>
                  <a:lnTo>
                    <a:pt x="73" y="23"/>
                  </a:lnTo>
                  <a:lnTo>
                    <a:pt x="80" y="21"/>
                  </a:lnTo>
                  <a:lnTo>
                    <a:pt x="83" y="19"/>
                  </a:lnTo>
                  <a:lnTo>
                    <a:pt x="83" y="16"/>
                  </a:lnTo>
                  <a:lnTo>
                    <a:pt x="83" y="16"/>
                  </a:lnTo>
                  <a:lnTo>
                    <a:pt x="83" y="14"/>
                  </a:lnTo>
                  <a:lnTo>
                    <a:pt x="83" y="11"/>
                  </a:lnTo>
                  <a:lnTo>
                    <a:pt x="85" y="7"/>
                  </a:lnTo>
                  <a:lnTo>
                    <a:pt x="92" y="4"/>
                  </a:lnTo>
                  <a:lnTo>
                    <a:pt x="94" y="4"/>
                  </a:lnTo>
                  <a:lnTo>
                    <a:pt x="97" y="2"/>
                  </a:lnTo>
                  <a:lnTo>
                    <a:pt x="101" y="0"/>
                  </a:lnTo>
                  <a:lnTo>
                    <a:pt x="109" y="0"/>
                  </a:lnTo>
                  <a:lnTo>
                    <a:pt x="109" y="2"/>
                  </a:lnTo>
                  <a:lnTo>
                    <a:pt x="111" y="2"/>
                  </a:lnTo>
                  <a:lnTo>
                    <a:pt x="116" y="2"/>
                  </a:lnTo>
                  <a:lnTo>
                    <a:pt x="118" y="2"/>
                  </a:lnTo>
                  <a:lnTo>
                    <a:pt x="118" y="2"/>
                  </a:lnTo>
                  <a:lnTo>
                    <a:pt x="120" y="9"/>
                  </a:lnTo>
                  <a:lnTo>
                    <a:pt x="127" y="9"/>
                  </a:lnTo>
                  <a:lnTo>
                    <a:pt x="130" y="11"/>
                  </a:lnTo>
                  <a:lnTo>
                    <a:pt x="132" y="14"/>
                  </a:lnTo>
                  <a:lnTo>
                    <a:pt x="135" y="11"/>
                  </a:lnTo>
                  <a:lnTo>
                    <a:pt x="135" y="9"/>
                  </a:lnTo>
                  <a:lnTo>
                    <a:pt x="142" y="11"/>
                  </a:lnTo>
                  <a:lnTo>
                    <a:pt x="149" y="16"/>
                  </a:lnTo>
                  <a:lnTo>
                    <a:pt x="151" y="21"/>
                  </a:lnTo>
                  <a:lnTo>
                    <a:pt x="156" y="21"/>
                  </a:lnTo>
                  <a:lnTo>
                    <a:pt x="163" y="21"/>
                  </a:lnTo>
                  <a:lnTo>
                    <a:pt x="168" y="26"/>
                  </a:lnTo>
                  <a:lnTo>
                    <a:pt x="170" y="28"/>
                  </a:lnTo>
                  <a:lnTo>
                    <a:pt x="175" y="28"/>
                  </a:lnTo>
                  <a:lnTo>
                    <a:pt x="175" y="33"/>
                  </a:lnTo>
                  <a:lnTo>
                    <a:pt x="172" y="35"/>
                  </a:lnTo>
                  <a:lnTo>
                    <a:pt x="172" y="38"/>
                  </a:lnTo>
                  <a:lnTo>
                    <a:pt x="172" y="42"/>
                  </a:lnTo>
                  <a:lnTo>
                    <a:pt x="172" y="45"/>
                  </a:lnTo>
                  <a:lnTo>
                    <a:pt x="172" y="47"/>
                  </a:lnTo>
                  <a:lnTo>
                    <a:pt x="170" y="52"/>
                  </a:lnTo>
                  <a:lnTo>
                    <a:pt x="170" y="56"/>
                  </a:lnTo>
                  <a:lnTo>
                    <a:pt x="168" y="61"/>
                  </a:lnTo>
                  <a:lnTo>
                    <a:pt x="170" y="64"/>
                  </a:lnTo>
                  <a:lnTo>
                    <a:pt x="175" y="64"/>
                  </a:lnTo>
                  <a:lnTo>
                    <a:pt x="172" y="66"/>
                  </a:lnTo>
                  <a:lnTo>
                    <a:pt x="168" y="68"/>
                  </a:lnTo>
                  <a:lnTo>
                    <a:pt x="168" y="73"/>
                  </a:lnTo>
                  <a:lnTo>
                    <a:pt x="168" y="78"/>
                  </a:lnTo>
                  <a:lnTo>
                    <a:pt x="165" y="78"/>
                  </a:lnTo>
                  <a:lnTo>
                    <a:pt x="165" y="80"/>
                  </a:lnTo>
                  <a:lnTo>
                    <a:pt x="170" y="85"/>
                  </a:lnTo>
                  <a:lnTo>
                    <a:pt x="170" y="87"/>
                  </a:lnTo>
                  <a:lnTo>
                    <a:pt x="168" y="90"/>
                  </a:lnTo>
                  <a:lnTo>
                    <a:pt x="168" y="94"/>
                  </a:lnTo>
                  <a:lnTo>
                    <a:pt x="170" y="97"/>
                  </a:lnTo>
                  <a:lnTo>
                    <a:pt x="172" y="99"/>
                  </a:lnTo>
                  <a:lnTo>
                    <a:pt x="168" y="104"/>
                  </a:lnTo>
                  <a:lnTo>
                    <a:pt x="163" y="106"/>
                  </a:lnTo>
                  <a:lnTo>
                    <a:pt x="163" y="108"/>
                  </a:lnTo>
                  <a:lnTo>
                    <a:pt x="161" y="108"/>
                  </a:lnTo>
                  <a:lnTo>
                    <a:pt x="158" y="113"/>
                  </a:lnTo>
                  <a:lnTo>
                    <a:pt x="161" y="116"/>
                  </a:lnTo>
                  <a:lnTo>
                    <a:pt x="158" y="118"/>
                  </a:lnTo>
                  <a:lnTo>
                    <a:pt x="158" y="125"/>
                  </a:lnTo>
                  <a:lnTo>
                    <a:pt x="158" y="127"/>
                  </a:lnTo>
                  <a:lnTo>
                    <a:pt x="156" y="135"/>
                  </a:lnTo>
                  <a:lnTo>
                    <a:pt x="132" y="161"/>
                  </a:lnTo>
                  <a:lnTo>
                    <a:pt x="130" y="158"/>
                  </a:lnTo>
                  <a:lnTo>
                    <a:pt x="120" y="156"/>
                  </a:lnTo>
                  <a:lnTo>
                    <a:pt x="116" y="156"/>
                  </a:lnTo>
                  <a:lnTo>
                    <a:pt x="111" y="158"/>
                  </a:lnTo>
                  <a:lnTo>
                    <a:pt x="111" y="156"/>
                  </a:lnTo>
                  <a:lnTo>
                    <a:pt x="106" y="153"/>
                  </a:lnTo>
                  <a:lnTo>
                    <a:pt x="101" y="153"/>
                  </a:lnTo>
                  <a:lnTo>
                    <a:pt x="101" y="151"/>
                  </a:lnTo>
                  <a:lnTo>
                    <a:pt x="94" y="151"/>
                  </a:lnTo>
                  <a:lnTo>
                    <a:pt x="87" y="151"/>
                  </a:lnTo>
                  <a:lnTo>
                    <a:pt x="85" y="149"/>
                  </a:lnTo>
                  <a:lnTo>
                    <a:pt x="85" y="146"/>
                  </a:lnTo>
                  <a:lnTo>
                    <a:pt x="85" y="144"/>
                  </a:lnTo>
                  <a:lnTo>
                    <a:pt x="83" y="144"/>
                  </a:lnTo>
                  <a:lnTo>
                    <a:pt x="80" y="144"/>
                  </a:lnTo>
                  <a:lnTo>
                    <a:pt x="75" y="139"/>
                  </a:lnTo>
                  <a:lnTo>
                    <a:pt x="73" y="139"/>
                  </a:lnTo>
                  <a:lnTo>
                    <a:pt x="66" y="139"/>
                  </a:lnTo>
                  <a:lnTo>
                    <a:pt x="64" y="139"/>
                  </a:lnTo>
                  <a:lnTo>
                    <a:pt x="59" y="139"/>
                  </a:lnTo>
                  <a:lnTo>
                    <a:pt x="57" y="135"/>
                  </a:lnTo>
                  <a:lnTo>
                    <a:pt x="52" y="132"/>
                  </a:lnTo>
                  <a:lnTo>
                    <a:pt x="52" y="127"/>
                  </a:lnTo>
                  <a:lnTo>
                    <a:pt x="49" y="125"/>
                  </a:lnTo>
                  <a:lnTo>
                    <a:pt x="49" y="118"/>
                  </a:lnTo>
                  <a:lnTo>
                    <a:pt x="52" y="116"/>
                  </a:lnTo>
                  <a:lnTo>
                    <a:pt x="47" y="113"/>
                  </a:lnTo>
                  <a:lnTo>
                    <a:pt x="42" y="111"/>
                  </a:lnTo>
                  <a:lnTo>
                    <a:pt x="42" y="108"/>
                  </a:lnTo>
                  <a:lnTo>
                    <a:pt x="42" y="108"/>
                  </a:lnTo>
                  <a:lnTo>
                    <a:pt x="42" y="106"/>
                  </a:lnTo>
                  <a:lnTo>
                    <a:pt x="40" y="106"/>
                  </a:lnTo>
                  <a:lnTo>
                    <a:pt x="38" y="104"/>
                  </a:lnTo>
                  <a:lnTo>
                    <a:pt x="33" y="99"/>
                  </a:lnTo>
                  <a:lnTo>
                    <a:pt x="28" y="97"/>
                  </a:lnTo>
                  <a:lnTo>
                    <a:pt x="23" y="87"/>
                  </a:lnTo>
                  <a:lnTo>
                    <a:pt x="21" y="85"/>
                  </a:lnTo>
                  <a:lnTo>
                    <a:pt x="21" y="85"/>
                  </a:lnTo>
                  <a:lnTo>
                    <a:pt x="16" y="82"/>
                  </a:lnTo>
                  <a:lnTo>
                    <a:pt x="16" y="80"/>
                  </a:lnTo>
                  <a:lnTo>
                    <a:pt x="14" y="78"/>
                  </a:lnTo>
                  <a:lnTo>
                    <a:pt x="14" y="73"/>
                  </a:lnTo>
                  <a:lnTo>
                    <a:pt x="12" y="71"/>
                  </a:lnTo>
                  <a:lnTo>
                    <a:pt x="9" y="68"/>
                  </a:lnTo>
                  <a:lnTo>
                    <a:pt x="9" y="66"/>
                  </a:lnTo>
                  <a:lnTo>
                    <a:pt x="7" y="64"/>
                  </a:lnTo>
                  <a:lnTo>
                    <a:pt x="5" y="61"/>
                  </a:lnTo>
                  <a:lnTo>
                    <a:pt x="2" y="61"/>
                  </a:lnTo>
                  <a:lnTo>
                    <a:pt x="0" y="59"/>
                  </a:lnTo>
                  <a:lnTo>
                    <a:pt x="0" y="56"/>
                  </a:lnTo>
                  <a:lnTo>
                    <a:pt x="0" y="54"/>
                  </a:lnTo>
                  <a:lnTo>
                    <a:pt x="0" y="52"/>
                  </a:lnTo>
                  <a:lnTo>
                    <a:pt x="0" y="49"/>
                  </a:lnTo>
                  <a:lnTo>
                    <a:pt x="0" y="49"/>
                  </a:lnTo>
                  <a:lnTo>
                    <a:pt x="0" y="49"/>
                  </a:lnTo>
                  <a:lnTo>
                    <a:pt x="0" y="4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85" name="Zambia">
              <a:extLst>
                <a:ext uri="{FF2B5EF4-FFF2-40B4-BE49-F238E27FC236}">
                  <a16:creationId xmlns:a16="http://schemas.microsoft.com/office/drawing/2014/main" xmlns="" id="{E7D62E34-6072-43E3-815D-E02A68EEF451}"/>
                </a:ext>
              </a:extLst>
            </p:cNvPr>
            <p:cNvSpPr>
              <a:spLocks/>
            </p:cNvSpPr>
            <p:nvPr/>
          </p:nvSpPr>
          <p:spPr bwMode="auto">
            <a:xfrm>
              <a:off x="6436994" y="4546375"/>
              <a:ext cx="300835" cy="254291"/>
            </a:xfrm>
            <a:custGeom>
              <a:avLst/>
              <a:gdLst>
                <a:gd name="T0" fmla="*/ 54 w 265"/>
                <a:gd name="T1" fmla="*/ 68 h 224"/>
                <a:gd name="T2" fmla="*/ 59 w 265"/>
                <a:gd name="T3" fmla="*/ 75 h 224"/>
                <a:gd name="T4" fmla="*/ 68 w 265"/>
                <a:gd name="T5" fmla="*/ 71 h 224"/>
                <a:gd name="T6" fmla="*/ 78 w 265"/>
                <a:gd name="T7" fmla="*/ 75 h 224"/>
                <a:gd name="T8" fmla="*/ 85 w 265"/>
                <a:gd name="T9" fmla="*/ 82 h 224"/>
                <a:gd name="T10" fmla="*/ 102 w 265"/>
                <a:gd name="T11" fmla="*/ 87 h 224"/>
                <a:gd name="T12" fmla="*/ 111 w 265"/>
                <a:gd name="T13" fmla="*/ 85 h 224"/>
                <a:gd name="T14" fmla="*/ 120 w 265"/>
                <a:gd name="T15" fmla="*/ 78 h 224"/>
                <a:gd name="T16" fmla="*/ 130 w 265"/>
                <a:gd name="T17" fmla="*/ 92 h 224"/>
                <a:gd name="T18" fmla="*/ 151 w 265"/>
                <a:gd name="T19" fmla="*/ 108 h 224"/>
                <a:gd name="T20" fmla="*/ 168 w 265"/>
                <a:gd name="T21" fmla="*/ 118 h 224"/>
                <a:gd name="T22" fmla="*/ 177 w 265"/>
                <a:gd name="T23" fmla="*/ 118 h 224"/>
                <a:gd name="T24" fmla="*/ 168 w 265"/>
                <a:gd name="T25" fmla="*/ 92 h 224"/>
                <a:gd name="T26" fmla="*/ 161 w 265"/>
                <a:gd name="T27" fmla="*/ 97 h 224"/>
                <a:gd name="T28" fmla="*/ 149 w 265"/>
                <a:gd name="T29" fmla="*/ 82 h 224"/>
                <a:gd name="T30" fmla="*/ 151 w 265"/>
                <a:gd name="T31" fmla="*/ 56 h 224"/>
                <a:gd name="T32" fmla="*/ 156 w 265"/>
                <a:gd name="T33" fmla="*/ 47 h 224"/>
                <a:gd name="T34" fmla="*/ 156 w 265"/>
                <a:gd name="T35" fmla="*/ 38 h 224"/>
                <a:gd name="T36" fmla="*/ 151 w 265"/>
                <a:gd name="T37" fmla="*/ 26 h 224"/>
                <a:gd name="T38" fmla="*/ 210 w 265"/>
                <a:gd name="T39" fmla="*/ 4 h 224"/>
                <a:gd name="T40" fmla="*/ 220 w 265"/>
                <a:gd name="T41" fmla="*/ 9 h 224"/>
                <a:gd name="T42" fmla="*/ 239 w 265"/>
                <a:gd name="T43" fmla="*/ 16 h 224"/>
                <a:gd name="T44" fmla="*/ 248 w 265"/>
                <a:gd name="T45" fmla="*/ 26 h 224"/>
                <a:gd name="T46" fmla="*/ 255 w 265"/>
                <a:gd name="T47" fmla="*/ 35 h 224"/>
                <a:gd name="T48" fmla="*/ 258 w 265"/>
                <a:gd name="T49" fmla="*/ 45 h 224"/>
                <a:gd name="T50" fmla="*/ 265 w 265"/>
                <a:gd name="T51" fmla="*/ 56 h 224"/>
                <a:gd name="T52" fmla="*/ 258 w 265"/>
                <a:gd name="T53" fmla="*/ 68 h 224"/>
                <a:gd name="T54" fmla="*/ 258 w 265"/>
                <a:gd name="T55" fmla="*/ 82 h 224"/>
                <a:gd name="T56" fmla="*/ 260 w 265"/>
                <a:gd name="T57" fmla="*/ 92 h 224"/>
                <a:gd name="T58" fmla="*/ 260 w 265"/>
                <a:gd name="T59" fmla="*/ 97 h 224"/>
                <a:gd name="T60" fmla="*/ 250 w 265"/>
                <a:gd name="T61" fmla="*/ 106 h 224"/>
                <a:gd name="T62" fmla="*/ 250 w 265"/>
                <a:gd name="T63" fmla="*/ 118 h 224"/>
                <a:gd name="T64" fmla="*/ 248 w 265"/>
                <a:gd name="T65" fmla="*/ 127 h 224"/>
                <a:gd name="T66" fmla="*/ 243 w 265"/>
                <a:gd name="T67" fmla="*/ 137 h 224"/>
                <a:gd name="T68" fmla="*/ 198 w 265"/>
                <a:gd name="T69" fmla="*/ 153 h 224"/>
                <a:gd name="T70" fmla="*/ 189 w 265"/>
                <a:gd name="T71" fmla="*/ 170 h 224"/>
                <a:gd name="T72" fmla="*/ 180 w 265"/>
                <a:gd name="T73" fmla="*/ 170 h 224"/>
                <a:gd name="T74" fmla="*/ 165 w 265"/>
                <a:gd name="T75" fmla="*/ 172 h 224"/>
                <a:gd name="T76" fmla="*/ 154 w 265"/>
                <a:gd name="T77" fmla="*/ 182 h 224"/>
                <a:gd name="T78" fmla="*/ 151 w 265"/>
                <a:gd name="T79" fmla="*/ 189 h 224"/>
                <a:gd name="T80" fmla="*/ 113 w 265"/>
                <a:gd name="T81" fmla="*/ 222 h 224"/>
                <a:gd name="T82" fmla="*/ 99 w 265"/>
                <a:gd name="T83" fmla="*/ 220 h 224"/>
                <a:gd name="T84" fmla="*/ 90 w 265"/>
                <a:gd name="T85" fmla="*/ 220 h 224"/>
                <a:gd name="T86" fmla="*/ 78 w 265"/>
                <a:gd name="T87" fmla="*/ 220 h 224"/>
                <a:gd name="T88" fmla="*/ 66 w 265"/>
                <a:gd name="T89" fmla="*/ 213 h 224"/>
                <a:gd name="T90" fmla="*/ 59 w 265"/>
                <a:gd name="T91" fmla="*/ 213 h 224"/>
                <a:gd name="T92" fmla="*/ 31 w 265"/>
                <a:gd name="T93" fmla="*/ 217 h 224"/>
                <a:gd name="T94" fmla="*/ 21 w 265"/>
                <a:gd name="T95" fmla="*/ 206 h 224"/>
                <a:gd name="T96" fmla="*/ 7 w 265"/>
                <a:gd name="T97" fmla="*/ 196 h 224"/>
                <a:gd name="T98" fmla="*/ 0 w 265"/>
                <a:gd name="T99" fmla="*/ 184 h 224"/>
                <a:gd name="T100" fmla="*/ 47 w 265"/>
                <a:gd name="T101" fmla="*/ 101 h 224"/>
                <a:gd name="T102" fmla="*/ 47 w 265"/>
                <a:gd name="T103" fmla="*/ 87 h 224"/>
                <a:gd name="T104" fmla="*/ 47 w 265"/>
                <a:gd name="T105" fmla="*/ 6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5" h="224">
                  <a:moveTo>
                    <a:pt x="47" y="64"/>
                  </a:moveTo>
                  <a:lnTo>
                    <a:pt x="50" y="66"/>
                  </a:lnTo>
                  <a:lnTo>
                    <a:pt x="52" y="66"/>
                  </a:lnTo>
                  <a:lnTo>
                    <a:pt x="54" y="68"/>
                  </a:lnTo>
                  <a:lnTo>
                    <a:pt x="57" y="68"/>
                  </a:lnTo>
                  <a:lnTo>
                    <a:pt x="57" y="73"/>
                  </a:lnTo>
                  <a:lnTo>
                    <a:pt x="57" y="73"/>
                  </a:lnTo>
                  <a:lnTo>
                    <a:pt x="59" y="75"/>
                  </a:lnTo>
                  <a:lnTo>
                    <a:pt x="61" y="73"/>
                  </a:lnTo>
                  <a:lnTo>
                    <a:pt x="64" y="71"/>
                  </a:lnTo>
                  <a:lnTo>
                    <a:pt x="68" y="71"/>
                  </a:lnTo>
                  <a:lnTo>
                    <a:pt x="68" y="71"/>
                  </a:lnTo>
                  <a:lnTo>
                    <a:pt x="76" y="68"/>
                  </a:lnTo>
                  <a:lnTo>
                    <a:pt x="76" y="68"/>
                  </a:lnTo>
                  <a:lnTo>
                    <a:pt x="76" y="73"/>
                  </a:lnTo>
                  <a:lnTo>
                    <a:pt x="78" y="75"/>
                  </a:lnTo>
                  <a:lnTo>
                    <a:pt x="78" y="78"/>
                  </a:lnTo>
                  <a:lnTo>
                    <a:pt x="78" y="80"/>
                  </a:lnTo>
                  <a:lnTo>
                    <a:pt x="80" y="80"/>
                  </a:lnTo>
                  <a:lnTo>
                    <a:pt x="85" y="82"/>
                  </a:lnTo>
                  <a:lnTo>
                    <a:pt x="85" y="82"/>
                  </a:lnTo>
                  <a:lnTo>
                    <a:pt x="92" y="85"/>
                  </a:lnTo>
                  <a:lnTo>
                    <a:pt x="97" y="85"/>
                  </a:lnTo>
                  <a:lnTo>
                    <a:pt x="102" y="87"/>
                  </a:lnTo>
                  <a:lnTo>
                    <a:pt x="102" y="87"/>
                  </a:lnTo>
                  <a:lnTo>
                    <a:pt x="104" y="87"/>
                  </a:lnTo>
                  <a:lnTo>
                    <a:pt x="111" y="85"/>
                  </a:lnTo>
                  <a:lnTo>
                    <a:pt x="111" y="85"/>
                  </a:lnTo>
                  <a:lnTo>
                    <a:pt x="113" y="78"/>
                  </a:lnTo>
                  <a:lnTo>
                    <a:pt x="118" y="78"/>
                  </a:lnTo>
                  <a:lnTo>
                    <a:pt x="118" y="75"/>
                  </a:lnTo>
                  <a:lnTo>
                    <a:pt x="120" y="78"/>
                  </a:lnTo>
                  <a:lnTo>
                    <a:pt x="120" y="82"/>
                  </a:lnTo>
                  <a:lnTo>
                    <a:pt x="125" y="87"/>
                  </a:lnTo>
                  <a:lnTo>
                    <a:pt x="125" y="90"/>
                  </a:lnTo>
                  <a:lnTo>
                    <a:pt x="130" y="92"/>
                  </a:lnTo>
                  <a:lnTo>
                    <a:pt x="139" y="94"/>
                  </a:lnTo>
                  <a:lnTo>
                    <a:pt x="144" y="99"/>
                  </a:lnTo>
                  <a:lnTo>
                    <a:pt x="149" y="106"/>
                  </a:lnTo>
                  <a:lnTo>
                    <a:pt x="151" y="108"/>
                  </a:lnTo>
                  <a:lnTo>
                    <a:pt x="156" y="113"/>
                  </a:lnTo>
                  <a:lnTo>
                    <a:pt x="161" y="118"/>
                  </a:lnTo>
                  <a:lnTo>
                    <a:pt x="163" y="118"/>
                  </a:lnTo>
                  <a:lnTo>
                    <a:pt x="168" y="118"/>
                  </a:lnTo>
                  <a:lnTo>
                    <a:pt x="170" y="116"/>
                  </a:lnTo>
                  <a:lnTo>
                    <a:pt x="172" y="116"/>
                  </a:lnTo>
                  <a:lnTo>
                    <a:pt x="172" y="118"/>
                  </a:lnTo>
                  <a:lnTo>
                    <a:pt x="177" y="118"/>
                  </a:lnTo>
                  <a:lnTo>
                    <a:pt x="177" y="116"/>
                  </a:lnTo>
                  <a:lnTo>
                    <a:pt x="177" y="92"/>
                  </a:lnTo>
                  <a:lnTo>
                    <a:pt x="175" y="92"/>
                  </a:lnTo>
                  <a:lnTo>
                    <a:pt x="168" y="92"/>
                  </a:lnTo>
                  <a:lnTo>
                    <a:pt x="170" y="94"/>
                  </a:lnTo>
                  <a:lnTo>
                    <a:pt x="170" y="97"/>
                  </a:lnTo>
                  <a:lnTo>
                    <a:pt x="170" y="97"/>
                  </a:lnTo>
                  <a:lnTo>
                    <a:pt x="161" y="97"/>
                  </a:lnTo>
                  <a:lnTo>
                    <a:pt x="158" y="94"/>
                  </a:lnTo>
                  <a:lnTo>
                    <a:pt x="156" y="92"/>
                  </a:lnTo>
                  <a:lnTo>
                    <a:pt x="151" y="85"/>
                  </a:lnTo>
                  <a:lnTo>
                    <a:pt x="149" y="82"/>
                  </a:lnTo>
                  <a:lnTo>
                    <a:pt x="149" y="75"/>
                  </a:lnTo>
                  <a:lnTo>
                    <a:pt x="146" y="64"/>
                  </a:lnTo>
                  <a:lnTo>
                    <a:pt x="149" y="61"/>
                  </a:lnTo>
                  <a:lnTo>
                    <a:pt x="151" y="56"/>
                  </a:lnTo>
                  <a:lnTo>
                    <a:pt x="154" y="54"/>
                  </a:lnTo>
                  <a:lnTo>
                    <a:pt x="154" y="54"/>
                  </a:lnTo>
                  <a:lnTo>
                    <a:pt x="156" y="52"/>
                  </a:lnTo>
                  <a:lnTo>
                    <a:pt x="156" y="47"/>
                  </a:lnTo>
                  <a:lnTo>
                    <a:pt x="156" y="45"/>
                  </a:lnTo>
                  <a:lnTo>
                    <a:pt x="156" y="42"/>
                  </a:lnTo>
                  <a:lnTo>
                    <a:pt x="156" y="38"/>
                  </a:lnTo>
                  <a:lnTo>
                    <a:pt x="156" y="38"/>
                  </a:lnTo>
                  <a:lnTo>
                    <a:pt x="156" y="35"/>
                  </a:lnTo>
                  <a:lnTo>
                    <a:pt x="154" y="33"/>
                  </a:lnTo>
                  <a:lnTo>
                    <a:pt x="151" y="30"/>
                  </a:lnTo>
                  <a:lnTo>
                    <a:pt x="151" y="26"/>
                  </a:lnTo>
                  <a:lnTo>
                    <a:pt x="161" y="9"/>
                  </a:lnTo>
                  <a:lnTo>
                    <a:pt x="196" y="0"/>
                  </a:lnTo>
                  <a:lnTo>
                    <a:pt x="208" y="4"/>
                  </a:lnTo>
                  <a:lnTo>
                    <a:pt x="210" y="4"/>
                  </a:lnTo>
                  <a:lnTo>
                    <a:pt x="213" y="7"/>
                  </a:lnTo>
                  <a:lnTo>
                    <a:pt x="215" y="7"/>
                  </a:lnTo>
                  <a:lnTo>
                    <a:pt x="220" y="9"/>
                  </a:lnTo>
                  <a:lnTo>
                    <a:pt x="220" y="9"/>
                  </a:lnTo>
                  <a:lnTo>
                    <a:pt x="222" y="11"/>
                  </a:lnTo>
                  <a:lnTo>
                    <a:pt x="227" y="11"/>
                  </a:lnTo>
                  <a:lnTo>
                    <a:pt x="236" y="16"/>
                  </a:lnTo>
                  <a:lnTo>
                    <a:pt x="239" y="16"/>
                  </a:lnTo>
                  <a:lnTo>
                    <a:pt x="241" y="19"/>
                  </a:lnTo>
                  <a:lnTo>
                    <a:pt x="243" y="19"/>
                  </a:lnTo>
                  <a:lnTo>
                    <a:pt x="246" y="21"/>
                  </a:lnTo>
                  <a:lnTo>
                    <a:pt x="248" y="26"/>
                  </a:lnTo>
                  <a:lnTo>
                    <a:pt x="250" y="26"/>
                  </a:lnTo>
                  <a:lnTo>
                    <a:pt x="253" y="30"/>
                  </a:lnTo>
                  <a:lnTo>
                    <a:pt x="253" y="30"/>
                  </a:lnTo>
                  <a:lnTo>
                    <a:pt x="255" y="35"/>
                  </a:lnTo>
                  <a:lnTo>
                    <a:pt x="258" y="35"/>
                  </a:lnTo>
                  <a:lnTo>
                    <a:pt x="260" y="38"/>
                  </a:lnTo>
                  <a:lnTo>
                    <a:pt x="260" y="38"/>
                  </a:lnTo>
                  <a:lnTo>
                    <a:pt x="258" y="45"/>
                  </a:lnTo>
                  <a:lnTo>
                    <a:pt x="258" y="47"/>
                  </a:lnTo>
                  <a:lnTo>
                    <a:pt x="262" y="49"/>
                  </a:lnTo>
                  <a:lnTo>
                    <a:pt x="265" y="52"/>
                  </a:lnTo>
                  <a:lnTo>
                    <a:pt x="265" y="56"/>
                  </a:lnTo>
                  <a:lnTo>
                    <a:pt x="262" y="59"/>
                  </a:lnTo>
                  <a:lnTo>
                    <a:pt x="262" y="61"/>
                  </a:lnTo>
                  <a:lnTo>
                    <a:pt x="258" y="66"/>
                  </a:lnTo>
                  <a:lnTo>
                    <a:pt x="258" y="68"/>
                  </a:lnTo>
                  <a:lnTo>
                    <a:pt x="258" y="73"/>
                  </a:lnTo>
                  <a:lnTo>
                    <a:pt x="260" y="75"/>
                  </a:lnTo>
                  <a:lnTo>
                    <a:pt x="260" y="78"/>
                  </a:lnTo>
                  <a:lnTo>
                    <a:pt x="258" y="82"/>
                  </a:lnTo>
                  <a:lnTo>
                    <a:pt x="260" y="85"/>
                  </a:lnTo>
                  <a:lnTo>
                    <a:pt x="260" y="87"/>
                  </a:lnTo>
                  <a:lnTo>
                    <a:pt x="258" y="90"/>
                  </a:lnTo>
                  <a:lnTo>
                    <a:pt x="260" y="92"/>
                  </a:lnTo>
                  <a:lnTo>
                    <a:pt x="260" y="94"/>
                  </a:lnTo>
                  <a:lnTo>
                    <a:pt x="262" y="94"/>
                  </a:lnTo>
                  <a:lnTo>
                    <a:pt x="262" y="97"/>
                  </a:lnTo>
                  <a:lnTo>
                    <a:pt x="260" y="97"/>
                  </a:lnTo>
                  <a:lnTo>
                    <a:pt x="258" y="99"/>
                  </a:lnTo>
                  <a:lnTo>
                    <a:pt x="255" y="101"/>
                  </a:lnTo>
                  <a:lnTo>
                    <a:pt x="250" y="104"/>
                  </a:lnTo>
                  <a:lnTo>
                    <a:pt x="250" y="106"/>
                  </a:lnTo>
                  <a:lnTo>
                    <a:pt x="250" y="111"/>
                  </a:lnTo>
                  <a:lnTo>
                    <a:pt x="250" y="111"/>
                  </a:lnTo>
                  <a:lnTo>
                    <a:pt x="250" y="113"/>
                  </a:lnTo>
                  <a:lnTo>
                    <a:pt x="250" y="118"/>
                  </a:lnTo>
                  <a:lnTo>
                    <a:pt x="246" y="120"/>
                  </a:lnTo>
                  <a:lnTo>
                    <a:pt x="243" y="123"/>
                  </a:lnTo>
                  <a:lnTo>
                    <a:pt x="246" y="125"/>
                  </a:lnTo>
                  <a:lnTo>
                    <a:pt x="248" y="127"/>
                  </a:lnTo>
                  <a:lnTo>
                    <a:pt x="250" y="132"/>
                  </a:lnTo>
                  <a:lnTo>
                    <a:pt x="250" y="135"/>
                  </a:lnTo>
                  <a:lnTo>
                    <a:pt x="250" y="135"/>
                  </a:lnTo>
                  <a:lnTo>
                    <a:pt x="243" y="137"/>
                  </a:lnTo>
                  <a:lnTo>
                    <a:pt x="229" y="142"/>
                  </a:lnTo>
                  <a:lnTo>
                    <a:pt x="227" y="144"/>
                  </a:lnTo>
                  <a:lnTo>
                    <a:pt x="203" y="153"/>
                  </a:lnTo>
                  <a:lnTo>
                    <a:pt x="198" y="153"/>
                  </a:lnTo>
                  <a:lnTo>
                    <a:pt x="189" y="158"/>
                  </a:lnTo>
                  <a:lnTo>
                    <a:pt x="189" y="161"/>
                  </a:lnTo>
                  <a:lnTo>
                    <a:pt x="189" y="168"/>
                  </a:lnTo>
                  <a:lnTo>
                    <a:pt x="189" y="170"/>
                  </a:lnTo>
                  <a:lnTo>
                    <a:pt x="189" y="170"/>
                  </a:lnTo>
                  <a:lnTo>
                    <a:pt x="187" y="170"/>
                  </a:lnTo>
                  <a:lnTo>
                    <a:pt x="182" y="170"/>
                  </a:lnTo>
                  <a:lnTo>
                    <a:pt x="180" y="170"/>
                  </a:lnTo>
                  <a:lnTo>
                    <a:pt x="180" y="168"/>
                  </a:lnTo>
                  <a:lnTo>
                    <a:pt x="172" y="168"/>
                  </a:lnTo>
                  <a:lnTo>
                    <a:pt x="168" y="170"/>
                  </a:lnTo>
                  <a:lnTo>
                    <a:pt x="165" y="172"/>
                  </a:lnTo>
                  <a:lnTo>
                    <a:pt x="163" y="172"/>
                  </a:lnTo>
                  <a:lnTo>
                    <a:pt x="156" y="175"/>
                  </a:lnTo>
                  <a:lnTo>
                    <a:pt x="154" y="179"/>
                  </a:lnTo>
                  <a:lnTo>
                    <a:pt x="154" y="182"/>
                  </a:lnTo>
                  <a:lnTo>
                    <a:pt x="154" y="184"/>
                  </a:lnTo>
                  <a:lnTo>
                    <a:pt x="154" y="184"/>
                  </a:lnTo>
                  <a:lnTo>
                    <a:pt x="154" y="187"/>
                  </a:lnTo>
                  <a:lnTo>
                    <a:pt x="151" y="189"/>
                  </a:lnTo>
                  <a:lnTo>
                    <a:pt x="144" y="191"/>
                  </a:lnTo>
                  <a:lnTo>
                    <a:pt x="130" y="201"/>
                  </a:lnTo>
                  <a:lnTo>
                    <a:pt x="120" y="213"/>
                  </a:lnTo>
                  <a:lnTo>
                    <a:pt x="113" y="222"/>
                  </a:lnTo>
                  <a:lnTo>
                    <a:pt x="109" y="224"/>
                  </a:lnTo>
                  <a:lnTo>
                    <a:pt x="104" y="224"/>
                  </a:lnTo>
                  <a:lnTo>
                    <a:pt x="99" y="222"/>
                  </a:lnTo>
                  <a:lnTo>
                    <a:pt x="99" y="220"/>
                  </a:lnTo>
                  <a:lnTo>
                    <a:pt x="99" y="220"/>
                  </a:lnTo>
                  <a:lnTo>
                    <a:pt x="97" y="220"/>
                  </a:lnTo>
                  <a:lnTo>
                    <a:pt x="94" y="220"/>
                  </a:lnTo>
                  <a:lnTo>
                    <a:pt x="90" y="220"/>
                  </a:lnTo>
                  <a:lnTo>
                    <a:pt x="85" y="222"/>
                  </a:lnTo>
                  <a:lnTo>
                    <a:pt x="83" y="222"/>
                  </a:lnTo>
                  <a:lnTo>
                    <a:pt x="83" y="220"/>
                  </a:lnTo>
                  <a:lnTo>
                    <a:pt x="78" y="220"/>
                  </a:lnTo>
                  <a:lnTo>
                    <a:pt x="73" y="217"/>
                  </a:lnTo>
                  <a:lnTo>
                    <a:pt x="71" y="217"/>
                  </a:lnTo>
                  <a:lnTo>
                    <a:pt x="66" y="215"/>
                  </a:lnTo>
                  <a:lnTo>
                    <a:pt x="66" y="213"/>
                  </a:lnTo>
                  <a:lnTo>
                    <a:pt x="64" y="213"/>
                  </a:lnTo>
                  <a:lnTo>
                    <a:pt x="61" y="213"/>
                  </a:lnTo>
                  <a:lnTo>
                    <a:pt x="61" y="213"/>
                  </a:lnTo>
                  <a:lnTo>
                    <a:pt x="59" y="213"/>
                  </a:lnTo>
                  <a:lnTo>
                    <a:pt x="59" y="210"/>
                  </a:lnTo>
                  <a:lnTo>
                    <a:pt x="52" y="213"/>
                  </a:lnTo>
                  <a:lnTo>
                    <a:pt x="50" y="213"/>
                  </a:lnTo>
                  <a:lnTo>
                    <a:pt x="31" y="217"/>
                  </a:lnTo>
                  <a:lnTo>
                    <a:pt x="28" y="213"/>
                  </a:lnTo>
                  <a:lnTo>
                    <a:pt x="26" y="213"/>
                  </a:lnTo>
                  <a:lnTo>
                    <a:pt x="23" y="208"/>
                  </a:lnTo>
                  <a:lnTo>
                    <a:pt x="21" y="206"/>
                  </a:lnTo>
                  <a:lnTo>
                    <a:pt x="19" y="206"/>
                  </a:lnTo>
                  <a:lnTo>
                    <a:pt x="14" y="203"/>
                  </a:lnTo>
                  <a:lnTo>
                    <a:pt x="9" y="196"/>
                  </a:lnTo>
                  <a:lnTo>
                    <a:pt x="7" y="196"/>
                  </a:lnTo>
                  <a:lnTo>
                    <a:pt x="5" y="194"/>
                  </a:lnTo>
                  <a:lnTo>
                    <a:pt x="2" y="191"/>
                  </a:lnTo>
                  <a:lnTo>
                    <a:pt x="0" y="187"/>
                  </a:lnTo>
                  <a:lnTo>
                    <a:pt x="0" y="184"/>
                  </a:lnTo>
                  <a:lnTo>
                    <a:pt x="0" y="108"/>
                  </a:lnTo>
                  <a:lnTo>
                    <a:pt x="50" y="108"/>
                  </a:lnTo>
                  <a:lnTo>
                    <a:pt x="47" y="106"/>
                  </a:lnTo>
                  <a:lnTo>
                    <a:pt x="47" y="101"/>
                  </a:lnTo>
                  <a:lnTo>
                    <a:pt x="50" y="99"/>
                  </a:lnTo>
                  <a:lnTo>
                    <a:pt x="50" y="94"/>
                  </a:lnTo>
                  <a:lnTo>
                    <a:pt x="47" y="92"/>
                  </a:lnTo>
                  <a:lnTo>
                    <a:pt x="47" y="87"/>
                  </a:lnTo>
                  <a:lnTo>
                    <a:pt x="47" y="78"/>
                  </a:lnTo>
                  <a:lnTo>
                    <a:pt x="47" y="68"/>
                  </a:lnTo>
                  <a:lnTo>
                    <a:pt x="47" y="68"/>
                  </a:lnTo>
                  <a:lnTo>
                    <a:pt x="47" y="66"/>
                  </a:lnTo>
                  <a:lnTo>
                    <a:pt x="47" y="64"/>
                  </a:lnTo>
                  <a:lnTo>
                    <a:pt x="47" y="6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86" name="Yemen">
              <a:extLst>
                <a:ext uri="{FF2B5EF4-FFF2-40B4-BE49-F238E27FC236}">
                  <a16:creationId xmlns:a16="http://schemas.microsoft.com/office/drawing/2014/main" xmlns="" id="{0A36DC2E-2790-4288-B68F-89AA29423EC4}"/>
                </a:ext>
              </a:extLst>
            </p:cNvPr>
            <p:cNvSpPr>
              <a:spLocks/>
            </p:cNvSpPr>
            <p:nvPr/>
          </p:nvSpPr>
          <p:spPr bwMode="auto">
            <a:xfrm>
              <a:off x="6962604" y="3834589"/>
              <a:ext cx="271319" cy="177095"/>
            </a:xfrm>
            <a:custGeom>
              <a:avLst/>
              <a:gdLst>
                <a:gd name="T0" fmla="*/ 7 w 239"/>
                <a:gd name="T1" fmla="*/ 63 h 156"/>
                <a:gd name="T2" fmla="*/ 12 w 239"/>
                <a:gd name="T3" fmla="*/ 61 h 156"/>
                <a:gd name="T4" fmla="*/ 14 w 239"/>
                <a:gd name="T5" fmla="*/ 49 h 156"/>
                <a:gd name="T6" fmla="*/ 24 w 239"/>
                <a:gd name="T7" fmla="*/ 37 h 156"/>
                <a:gd name="T8" fmla="*/ 45 w 239"/>
                <a:gd name="T9" fmla="*/ 42 h 156"/>
                <a:gd name="T10" fmla="*/ 83 w 239"/>
                <a:gd name="T11" fmla="*/ 59 h 156"/>
                <a:gd name="T12" fmla="*/ 126 w 239"/>
                <a:gd name="T13" fmla="*/ 26 h 156"/>
                <a:gd name="T14" fmla="*/ 208 w 239"/>
                <a:gd name="T15" fmla="*/ 11 h 156"/>
                <a:gd name="T16" fmla="*/ 225 w 239"/>
                <a:gd name="T17" fmla="*/ 47 h 156"/>
                <a:gd name="T18" fmla="*/ 234 w 239"/>
                <a:gd name="T19" fmla="*/ 63 h 156"/>
                <a:gd name="T20" fmla="*/ 218 w 239"/>
                <a:gd name="T21" fmla="*/ 73 h 156"/>
                <a:gd name="T22" fmla="*/ 218 w 239"/>
                <a:gd name="T23" fmla="*/ 82 h 156"/>
                <a:gd name="T24" fmla="*/ 218 w 239"/>
                <a:gd name="T25" fmla="*/ 85 h 156"/>
                <a:gd name="T26" fmla="*/ 204 w 239"/>
                <a:gd name="T27" fmla="*/ 92 h 156"/>
                <a:gd name="T28" fmla="*/ 182 w 239"/>
                <a:gd name="T29" fmla="*/ 99 h 156"/>
                <a:gd name="T30" fmla="*/ 154 w 239"/>
                <a:gd name="T31" fmla="*/ 108 h 156"/>
                <a:gd name="T32" fmla="*/ 149 w 239"/>
                <a:gd name="T33" fmla="*/ 111 h 156"/>
                <a:gd name="T34" fmla="*/ 137 w 239"/>
                <a:gd name="T35" fmla="*/ 123 h 156"/>
                <a:gd name="T36" fmla="*/ 133 w 239"/>
                <a:gd name="T37" fmla="*/ 123 h 156"/>
                <a:gd name="T38" fmla="*/ 128 w 239"/>
                <a:gd name="T39" fmla="*/ 125 h 156"/>
                <a:gd name="T40" fmla="*/ 121 w 239"/>
                <a:gd name="T41" fmla="*/ 123 h 156"/>
                <a:gd name="T42" fmla="*/ 114 w 239"/>
                <a:gd name="T43" fmla="*/ 130 h 156"/>
                <a:gd name="T44" fmla="*/ 102 w 239"/>
                <a:gd name="T45" fmla="*/ 134 h 156"/>
                <a:gd name="T46" fmla="*/ 88 w 239"/>
                <a:gd name="T47" fmla="*/ 137 h 156"/>
                <a:gd name="T48" fmla="*/ 78 w 239"/>
                <a:gd name="T49" fmla="*/ 137 h 156"/>
                <a:gd name="T50" fmla="*/ 74 w 239"/>
                <a:gd name="T51" fmla="*/ 134 h 156"/>
                <a:gd name="T52" fmla="*/ 67 w 239"/>
                <a:gd name="T53" fmla="*/ 139 h 156"/>
                <a:gd name="T54" fmla="*/ 62 w 239"/>
                <a:gd name="T55" fmla="*/ 144 h 156"/>
                <a:gd name="T56" fmla="*/ 52 w 239"/>
                <a:gd name="T57" fmla="*/ 153 h 156"/>
                <a:gd name="T58" fmla="*/ 45 w 239"/>
                <a:gd name="T59" fmla="*/ 151 h 156"/>
                <a:gd name="T60" fmla="*/ 38 w 239"/>
                <a:gd name="T61" fmla="*/ 156 h 156"/>
                <a:gd name="T62" fmla="*/ 31 w 239"/>
                <a:gd name="T63" fmla="*/ 153 h 156"/>
                <a:gd name="T64" fmla="*/ 24 w 239"/>
                <a:gd name="T65" fmla="*/ 151 h 156"/>
                <a:gd name="T66" fmla="*/ 19 w 239"/>
                <a:gd name="T67" fmla="*/ 142 h 156"/>
                <a:gd name="T68" fmla="*/ 19 w 239"/>
                <a:gd name="T69" fmla="*/ 132 h 156"/>
                <a:gd name="T70" fmla="*/ 12 w 239"/>
                <a:gd name="T71" fmla="*/ 123 h 156"/>
                <a:gd name="T72" fmla="*/ 5 w 239"/>
                <a:gd name="T73" fmla="*/ 94 h 156"/>
                <a:gd name="T74" fmla="*/ 0 w 239"/>
                <a:gd name="T75" fmla="*/ 90 h 156"/>
                <a:gd name="T76" fmla="*/ 3 w 239"/>
                <a:gd name="T77" fmla="*/ 87 h 156"/>
                <a:gd name="T78" fmla="*/ 5 w 239"/>
                <a:gd name="T79" fmla="*/ 85 h 156"/>
                <a:gd name="T80" fmla="*/ 5 w 239"/>
                <a:gd name="T81" fmla="*/ 68 h 156"/>
                <a:gd name="T82" fmla="*/ 3 w 239"/>
                <a:gd name="T83" fmla="*/ 6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9" h="156">
                  <a:moveTo>
                    <a:pt x="3" y="63"/>
                  </a:moveTo>
                  <a:lnTo>
                    <a:pt x="7" y="63"/>
                  </a:lnTo>
                  <a:lnTo>
                    <a:pt x="10" y="66"/>
                  </a:lnTo>
                  <a:lnTo>
                    <a:pt x="12" y="61"/>
                  </a:lnTo>
                  <a:lnTo>
                    <a:pt x="19" y="56"/>
                  </a:lnTo>
                  <a:lnTo>
                    <a:pt x="14" y="49"/>
                  </a:lnTo>
                  <a:lnTo>
                    <a:pt x="17" y="40"/>
                  </a:lnTo>
                  <a:lnTo>
                    <a:pt x="24" y="37"/>
                  </a:lnTo>
                  <a:lnTo>
                    <a:pt x="31" y="42"/>
                  </a:lnTo>
                  <a:lnTo>
                    <a:pt x="45" y="42"/>
                  </a:lnTo>
                  <a:lnTo>
                    <a:pt x="64" y="49"/>
                  </a:lnTo>
                  <a:lnTo>
                    <a:pt x="83" y="59"/>
                  </a:lnTo>
                  <a:lnTo>
                    <a:pt x="85" y="80"/>
                  </a:lnTo>
                  <a:lnTo>
                    <a:pt x="126" y="26"/>
                  </a:lnTo>
                  <a:lnTo>
                    <a:pt x="208" y="0"/>
                  </a:lnTo>
                  <a:lnTo>
                    <a:pt x="208" y="11"/>
                  </a:lnTo>
                  <a:lnTo>
                    <a:pt x="227" y="37"/>
                  </a:lnTo>
                  <a:lnTo>
                    <a:pt x="225" y="47"/>
                  </a:lnTo>
                  <a:lnTo>
                    <a:pt x="239" y="61"/>
                  </a:lnTo>
                  <a:lnTo>
                    <a:pt x="234" y="63"/>
                  </a:lnTo>
                  <a:lnTo>
                    <a:pt x="225" y="66"/>
                  </a:lnTo>
                  <a:lnTo>
                    <a:pt x="218" y="73"/>
                  </a:lnTo>
                  <a:lnTo>
                    <a:pt x="215" y="80"/>
                  </a:lnTo>
                  <a:lnTo>
                    <a:pt x="218" y="82"/>
                  </a:lnTo>
                  <a:lnTo>
                    <a:pt x="218" y="82"/>
                  </a:lnTo>
                  <a:lnTo>
                    <a:pt x="218" y="85"/>
                  </a:lnTo>
                  <a:lnTo>
                    <a:pt x="208" y="87"/>
                  </a:lnTo>
                  <a:lnTo>
                    <a:pt x="204" y="92"/>
                  </a:lnTo>
                  <a:lnTo>
                    <a:pt x="197" y="97"/>
                  </a:lnTo>
                  <a:lnTo>
                    <a:pt x="182" y="99"/>
                  </a:lnTo>
                  <a:lnTo>
                    <a:pt x="180" y="101"/>
                  </a:lnTo>
                  <a:lnTo>
                    <a:pt x="154" y="108"/>
                  </a:lnTo>
                  <a:lnTo>
                    <a:pt x="152" y="108"/>
                  </a:lnTo>
                  <a:lnTo>
                    <a:pt x="149" y="111"/>
                  </a:lnTo>
                  <a:lnTo>
                    <a:pt x="145" y="118"/>
                  </a:lnTo>
                  <a:lnTo>
                    <a:pt x="137" y="123"/>
                  </a:lnTo>
                  <a:lnTo>
                    <a:pt x="135" y="123"/>
                  </a:lnTo>
                  <a:lnTo>
                    <a:pt x="133" y="123"/>
                  </a:lnTo>
                  <a:lnTo>
                    <a:pt x="130" y="123"/>
                  </a:lnTo>
                  <a:lnTo>
                    <a:pt x="128" y="125"/>
                  </a:lnTo>
                  <a:lnTo>
                    <a:pt x="126" y="123"/>
                  </a:lnTo>
                  <a:lnTo>
                    <a:pt x="121" y="123"/>
                  </a:lnTo>
                  <a:lnTo>
                    <a:pt x="114" y="127"/>
                  </a:lnTo>
                  <a:lnTo>
                    <a:pt x="114" y="130"/>
                  </a:lnTo>
                  <a:lnTo>
                    <a:pt x="109" y="132"/>
                  </a:lnTo>
                  <a:lnTo>
                    <a:pt x="102" y="134"/>
                  </a:lnTo>
                  <a:lnTo>
                    <a:pt x="90" y="139"/>
                  </a:lnTo>
                  <a:lnTo>
                    <a:pt x="88" y="137"/>
                  </a:lnTo>
                  <a:lnTo>
                    <a:pt x="85" y="134"/>
                  </a:lnTo>
                  <a:lnTo>
                    <a:pt x="78" y="137"/>
                  </a:lnTo>
                  <a:lnTo>
                    <a:pt x="78" y="134"/>
                  </a:lnTo>
                  <a:lnTo>
                    <a:pt x="74" y="134"/>
                  </a:lnTo>
                  <a:lnTo>
                    <a:pt x="71" y="134"/>
                  </a:lnTo>
                  <a:lnTo>
                    <a:pt x="67" y="139"/>
                  </a:lnTo>
                  <a:lnTo>
                    <a:pt x="64" y="144"/>
                  </a:lnTo>
                  <a:lnTo>
                    <a:pt x="62" y="144"/>
                  </a:lnTo>
                  <a:lnTo>
                    <a:pt x="57" y="151"/>
                  </a:lnTo>
                  <a:lnTo>
                    <a:pt x="52" y="153"/>
                  </a:lnTo>
                  <a:lnTo>
                    <a:pt x="50" y="151"/>
                  </a:lnTo>
                  <a:lnTo>
                    <a:pt x="45" y="151"/>
                  </a:lnTo>
                  <a:lnTo>
                    <a:pt x="41" y="153"/>
                  </a:lnTo>
                  <a:lnTo>
                    <a:pt x="38" y="156"/>
                  </a:lnTo>
                  <a:lnTo>
                    <a:pt x="31" y="153"/>
                  </a:lnTo>
                  <a:lnTo>
                    <a:pt x="31" y="153"/>
                  </a:lnTo>
                  <a:lnTo>
                    <a:pt x="26" y="156"/>
                  </a:lnTo>
                  <a:lnTo>
                    <a:pt x="24" y="151"/>
                  </a:lnTo>
                  <a:lnTo>
                    <a:pt x="24" y="146"/>
                  </a:lnTo>
                  <a:lnTo>
                    <a:pt x="19" y="142"/>
                  </a:lnTo>
                  <a:lnTo>
                    <a:pt x="17" y="134"/>
                  </a:lnTo>
                  <a:lnTo>
                    <a:pt x="19" y="132"/>
                  </a:lnTo>
                  <a:lnTo>
                    <a:pt x="17" y="127"/>
                  </a:lnTo>
                  <a:lnTo>
                    <a:pt x="12" y="123"/>
                  </a:lnTo>
                  <a:lnTo>
                    <a:pt x="10" y="101"/>
                  </a:lnTo>
                  <a:lnTo>
                    <a:pt x="5" y="94"/>
                  </a:lnTo>
                  <a:lnTo>
                    <a:pt x="3" y="90"/>
                  </a:lnTo>
                  <a:lnTo>
                    <a:pt x="0" y="90"/>
                  </a:lnTo>
                  <a:lnTo>
                    <a:pt x="0" y="87"/>
                  </a:lnTo>
                  <a:lnTo>
                    <a:pt x="3" y="87"/>
                  </a:lnTo>
                  <a:lnTo>
                    <a:pt x="3" y="85"/>
                  </a:lnTo>
                  <a:lnTo>
                    <a:pt x="5" y="85"/>
                  </a:lnTo>
                  <a:lnTo>
                    <a:pt x="7" y="80"/>
                  </a:lnTo>
                  <a:lnTo>
                    <a:pt x="5" y="68"/>
                  </a:lnTo>
                  <a:lnTo>
                    <a:pt x="3" y="63"/>
                  </a:lnTo>
                  <a:lnTo>
                    <a:pt x="3" y="63"/>
                  </a:lnTo>
                  <a:lnTo>
                    <a:pt x="3" y="6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87" name="Western Sahara">
              <a:extLst>
                <a:ext uri="{FF2B5EF4-FFF2-40B4-BE49-F238E27FC236}">
                  <a16:creationId xmlns:a16="http://schemas.microsoft.com/office/drawing/2014/main" xmlns="" id="{D2147539-9CE4-441E-AAA6-F2FB54C5E928}"/>
                </a:ext>
              </a:extLst>
            </p:cNvPr>
            <p:cNvSpPr>
              <a:spLocks/>
            </p:cNvSpPr>
            <p:nvPr/>
          </p:nvSpPr>
          <p:spPr bwMode="auto">
            <a:xfrm>
              <a:off x="5467511" y="3614355"/>
              <a:ext cx="206611" cy="165743"/>
            </a:xfrm>
            <a:custGeom>
              <a:avLst/>
              <a:gdLst>
                <a:gd name="T0" fmla="*/ 182 w 182"/>
                <a:gd name="T1" fmla="*/ 7 h 146"/>
                <a:gd name="T2" fmla="*/ 182 w 182"/>
                <a:gd name="T3" fmla="*/ 0 h 146"/>
                <a:gd name="T4" fmla="*/ 92 w 182"/>
                <a:gd name="T5" fmla="*/ 0 h 146"/>
                <a:gd name="T6" fmla="*/ 83 w 182"/>
                <a:gd name="T7" fmla="*/ 11 h 146"/>
                <a:gd name="T8" fmla="*/ 83 w 182"/>
                <a:gd name="T9" fmla="*/ 18 h 146"/>
                <a:gd name="T10" fmla="*/ 81 w 182"/>
                <a:gd name="T11" fmla="*/ 18 h 146"/>
                <a:gd name="T12" fmla="*/ 64 w 182"/>
                <a:gd name="T13" fmla="*/ 28 h 146"/>
                <a:gd name="T14" fmla="*/ 64 w 182"/>
                <a:gd name="T15" fmla="*/ 33 h 146"/>
                <a:gd name="T16" fmla="*/ 57 w 182"/>
                <a:gd name="T17" fmla="*/ 35 h 146"/>
                <a:gd name="T18" fmla="*/ 59 w 182"/>
                <a:gd name="T19" fmla="*/ 42 h 146"/>
                <a:gd name="T20" fmla="*/ 45 w 182"/>
                <a:gd name="T21" fmla="*/ 61 h 146"/>
                <a:gd name="T22" fmla="*/ 45 w 182"/>
                <a:gd name="T23" fmla="*/ 68 h 146"/>
                <a:gd name="T24" fmla="*/ 33 w 182"/>
                <a:gd name="T25" fmla="*/ 78 h 146"/>
                <a:gd name="T26" fmla="*/ 31 w 182"/>
                <a:gd name="T27" fmla="*/ 80 h 146"/>
                <a:gd name="T28" fmla="*/ 24 w 182"/>
                <a:gd name="T29" fmla="*/ 92 h 146"/>
                <a:gd name="T30" fmla="*/ 26 w 182"/>
                <a:gd name="T31" fmla="*/ 94 h 146"/>
                <a:gd name="T32" fmla="*/ 17 w 182"/>
                <a:gd name="T33" fmla="*/ 106 h 146"/>
                <a:gd name="T34" fmla="*/ 17 w 182"/>
                <a:gd name="T35" fmla="*/ 108 h 146"/>
                <a:gd name="T36" fmla="*/ 19 w 182"/>
                <a:gd name="T37" fmla="*/ 111 h 146"/>
                <a:gd name="T38" fmla="*/ 14 w 182"/>
                <a:gd name="T39" fmla="*/ 113 h 146"/>
                <a:gd name="T40" fmla="*/ 7 w 182"/>
                <a:gd name="T41" fmla="*/ 125 h 146"/>
                <a:gd name="T42" fmla="*/ 5 w 182"/>
                <a:gd name="T43" fmla="*/ 125 h 146"/>
                <a:gd name="T44" fmla="*/ 3 w 182"/>
                <a:gd name="T45" fmla="*/ 130 h 146"/>
                <a:gd name="T46" fmla="*/ 3 w 182"/>
                <a:gd name="T47" fmla="*/ 134 h 146"/>
                <a:gd name="T48" fmla="*/ 0 w 182"/>
                <a:gd name="T49" fmla="*/ 139 h 146"/>
                <a:gd name="T50" fmla="*/ 0 w 182"/>
                <a:gd name="T51" fmla="*/ 146 h 146"/>
                <a:gd name="T52" fmla="*/ 90 w 182"/>
                <a:gd name="T53" fmla="*/ 146 h 146"/>
                <a:gd name="T54" fmla="*/ 90 w 182"/>
                <a:gd name="T55" fmla="*/ 106 h 146"/>
                <a:gd name="T56" fmla="*/ 92 w 182"/>
                <a:gd name="T57" fmla="*/ 99 h 146"/>
                <a:gd name="T58" fmla="*/ 97 w 182"/>
                <a:gd name="T59" fmla="*/ 97 h 146"/>
                <a:gd name="T60" fmla="*/ 102 w 182"/>
                <a:gd name="T61" fmla="*/ 94 h 146"/>
                <a:gd name="T62" fmla="*/ 109 w 182"/>
                <a:gd name="T63" fmla="*/ 94 h 146"/>
                <a:gd name="T64" fmla="*/ 111 w 182"/>
                <a:gd name="T65" fmla="*/ 35 h 146"/>
                <a:gd name="T66" fmla="*/ 182 w 182"/>
                <a:gd name="T67" fmla="*/ 37 h 146"/>
                <a:gd name="T68" fmla="*/ 182 w 182"/>
                <a:gd name="T69" fmla="*/ 7 h 146"/>
                <a:gd name="T70" fmla="*/ 182 w 182"/>
                <a:gd name="T71" fmla="*/ 7 h 146"/>
                <a:gd name="T72" fmla="*/ 182 w 182"/>
                <a:gd name="T73" fmla="*/ 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2" h="146">
                  <a:moveTo>
                    <a:pt x="182" y="7"/>
                  </a:moveTo>
                  <a:lnTo>
                    <a:pt x="182" y="0"/>
                  </a:lnTo>
                  <a:lnTo>
                    <a:pt x="92" y="0"/>
                  </a:lnTo>
                  <a:lnTo>
                    <a:pt x="83" y="11"/>
                  </a:lnTo>
                  <a:lnTo>
                    <a:pt x="83" y="18"/>
                  </a:lnTo>
                  <a:lnTo>
                    <a:pt x="81" y="18"/>
                  </a:lnTo>
                  <a:lnTo>
                    <a:pt x="64" y="28"/>
                  </a:lnTo>
                  <a:lnTo>
                    <a:pt x="64" y="33"/>
                  </a:lnTo>
                  <a:lnTo>
                    <a:pt x="57" y="35"/>
                  </a:lnTo>
                  <a:lnTo>
                    <a:pt x="59" y="42"/>
                  </a:lnTo>
                  <a:lnTo>
                    <a:pt x="45" y="61"/>
                  </a:lnTo>
                  <a:lnTo>
                    <a:pt x="45" y="68"/>
                  </a:lnTo>
                  <a:lnTo>
                    <a:pt x="33" y="78"/>
                  </a:lnTo>
                  <a:lnTo>
                    <a:pt x="31" y="80"/>
                  </a:lnTo>
                  <a:lnTo>
                    <a:pt x="24" y="92"/>
                  </a:lnTo>
                  <a:lnTo>
                    <a:pt x="26" y="94"/>
                  </a:lnTo>
                  <a:lnTo>
                    <a:pt x="17" y="106"/>
                  </a:lnTo>
                  <a:lnTo>
                    <a:pt x="17" y="108"/>
                  </a:lnTo>
                  <a:lnTo>
                    <a:pt x="19" y="111"/>
                  </a:lnTo>
                  <a:lnTo>
                    <a:pt x="14" y="113"/>
                  </a:lnTo>
                  <a:lnTo>
                    <a:pt x="7" y="125"/>
                  </a:lnTo>
                  <a:lnTo>
                    <a:pt x="5" y="125"/>
                  </a:lnTo>
                  <a:lnTo>
                    <a:pt x="3" y="130"/>
                  </a:lnTo>
                  <a:lnTo>
                    <a:pt x="3" y="134"/>
                  </a:lnTo>
                  <a:lnTo>
                    <a:pt x="0" y="139"/>
                  </a:lnTo>
                  <a:lnTo>
                    <a:pt x="0" y="146"/>
                  </a:lnTo>
                  <a:lnTo>
                    <a:pt x="90" y="146"/>
                  </a:lnTo>
                  <a:lnTo>
                    <a:pt x="90" y="106"/>
                  </a:lnTo>
                  <a:lnTo>
                    <a:pt x="92" y="99"/>
                  </a:lnTo>
                  <a:lnTo>
                    <a:pt x="97" y="97"/>
                  </a:lnTo>
                  <a:lnTo>
                    <a:pt x="102" y="94"/>
                  </a:lnTo>
                  <a:lnTo>
                    <a:pt x="109" y="94"/>
                  </a:lnTo>
                  <a:lnTo>
                    <a:pt x="111" y="35"/>
                  </a:lnTo>
                  <a:lnTo>
                    <a:pt x="182" y="37"/>
                  </a:lnTo>
                  <a:lnTo>
                    <a:pt x="182" y="7"/>
                  </a:lnTo>
                  <a:lnTo>
                    <a:pt x="182" y="7"/>
                  </a:lnTo>
                  <a:lnTo>
                    <a:pt x="182"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nvGrpSpPr>
            <p:cNvPr id="388" name="West Bank">
              <a:extLst>
                <a:ext uri="{FF2B5EF4-FFF2-40B4-BE49-F238E27FC236}">
                  <a16:creationId xmlns:a16="http://schemas.microsoft.com/office/drawing/2014/main" xmlns="" id="{5AC36079-3303-4D44-BB37-BA62E9BDEE12}"/>
                </a:ext>
              </a:extLst>
            </p:cNvPr>
            <p:cNvGrpSpPr/>
            <p:nvPr/>
          </p:nvGrpSpPr>
          <p:grpSpPr>
            <a:xfrm>
              <a:off x="6748046" y="3449747"/>
              <a:ext cx="21570" cy="56761"/>
              <a:chOff x="5512920" y="3449747"/>
              <a:chExt cx="21570" cy="56761"/>
            </a:xfrm>
            <a:grpFill/>
          </p:grpSpPr>
          <p:sp>
            <p:nvSpPr>
              <p:cNvPr id="559" name="West Bank">
                <a:extLst>
                  <a:ext uri="{FF2B5EF4-FFF2-40B4-BE49-F238E27FC236}">
                    <a16:creationId xmlns:a16="http://schemas.microsoft.com/office/drawing/2014/main" xmlns="" id="{9D35EA47-758C-48EB-9DF2-5D2F37D3D849}"/>
                  </a:ext>
                </a:extLst>
              </p:cNvPr>
              <p:cNvSpPr>
                <a:spLocks/>
              </p:cNvSpPr>
              <p:nvPr/>
            </p:nvSpPr>
            <p:spPr bwMode="auto">
              <a:xfrm>
                <a:off x="5526543" y="3449747"/>
                <a:ext cx="7947" cy="24975"/>
              </a:xfrm>
              <a:custGeom>
                <a:avLst/>
                <a:gdLst>
                  <a:gd name="T0" fmla="*/ 0 w 7"/>
                  <a:gd name="T1" fmla="*/ 22 h 22"/>
                  <a:gd name="T2" fmla="*/ 0 w 7"/>
                  <a:gd name="T3" fmla="*/ 19 h 22"/>
                  <a:gd name="T4" fmla="*/ 0 w 7"/>
                  <a:gd name="T5" fmla="*/ 14 h 22"/>
                  <a:gd name="T6" fmla="*/ 0 w 7"/>
                  <a:gd name="T7" fmla="*/ 7 h 22"/>
                  <a:gd name="T8" fmla="*/ 2 w 7"/>
                  <a:gd name="T9" fmla="*/ 3 h 22"/>
                  <a:gd name="T10" fmla="*/ 2 w 7"/>
                  <a:gd name="T11" fmla="*/ 0 h 22"/>
                  <a:gd name="T12" fmla="*/ 2 w 7"/>
                  <a:gd name="T13" fmla="*/ 0 h 22"/>
                  <a:gd name="T14" fmla="*/ 5 w 7"/>
                  <a:gd name="T15" fmla="*/ 3 h 22"/>
                  <a:gd name="T16" fmla="*/ 7 w 7"/>
                  <a:gd name="T17" fmla="*/ 5 h 22"/>
                  <a:gd name="T18" fmla="*/ 7 w 7"/>
                  <a:gd name="T19" fmla="*/ 12 h 22"/>
                  <a:gd name="T20" fmla="*/ 7 w 7"/>
                  <a:gd name="T21" fmla="*/ 17 h 22"/>
                  <a:gd name="T22" fmla="*/ 7 w 7"/>
                  <a:gd name="T23" fmla="*/ 17 h 22"/>
                  <a:gd name="T24" fmla="*/ 5 w 7"/>
                  <a:gd name="T25" fmla="*/ 19 h 22"/>
                  <a:gd name="T26" fmla="*/ 2 w 7"/>
                  <a:gd name="T27" fmla="*/ 22 h 22"/>
                  <a:gd name="T28" fmla="*/ 0 w 7"/>
                  <a:gd name="T29" fmla="*/ 22 h 22"/>
                  <a:gd name="T30" fmla="*/ 0 w 7"/>
                  <a:gd name="T3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22">
                    <a:moveTo>
                      <a:pt x="0" y="22"/>
                    </a:moveTo>
                    <a:lnTo>
                      <a:pt x="0" y="19"/>
                    </a:lnTo>
                    <a:lnTo>
                      <a:pt x="0" y="14"/>
                    </a:lnTo>
                    <a:lnTo>
                      <a:pt x="0" y="7"/>
                    </a:lnTo>
                    <a:lnTo>
                      <a:pt x="2" y="3"/>
                    </a:lnTo>
                    <a:lnTo>
                      <a:pt x="2" y="0"/>
                    </a:lnTo>
                    <a:lnTo>
                      <a:pt x="2" y="0"/>
                    </a:lnTo>
                    <a:lnTo>
                      <a:pt x="5" y="3"/>
                    </a:lnTo>
                    <a:lnTo>
                      <a:pt x="7" y="5"/>
                    </a:lnTo>
                    <a:lnTo>
                      <a:pt x="7" y="12"/>
                    </a:lnTo>
                    <a:lnTo>
                      <a:pt x="7" y="17"/>
                    </a:lnTo>
                    <a:lnTo>
                      <a:pt x="7" y="17"/>
                    </a:lnTo>
                    <a:lnTo>
                      <a:pt x="5" y="19"/>
                    </a:lnTo>
                    <a:lnTo>
                      <a:pt x="2" y="22"/>
                    </a:lnTo>
                    <a:lnTo>
                      <a:pt x="0" y="22"/>
                    </a:lnTo>
                    <a:lnTo>
                      <a:pt x="0" y="22"/>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560" name="West Bank">
                <a:extLst>
                  <a:ext uri="{FF2B5EF4-FFF2-40B4-BE49-F238E27FC236}">
                    <a16:creationId xmlns:a16="http://schemas.microsoft.com/office/drawing/2014/main" xmlns="" id="{188755D6-702E-41CC-8E14-EFFEBB59D3C9}"/>
                  </a:ext>
                </a:extLst>
              </p:cNvPr>
              <p:cNvSpPr>
                <a:spLocks/>
              </p:cNvSpPr>
              <p:nvPr/>
            </p:nvSpPr>
            <p:spPr bwMode="auto">
              <a:xfrm>
                <a:off x="5512920" y="3474722"/>
                <a:ext cx="13623" cy="31786"/>
              </a:xfrm>
              <a:custGeom>
                <a:avLst/>
                <a:gdLst>
                  <a:gd name="T0" fmla="*/ 10 w 12"/>
                  <a:gd name="T1" fmla="*/ 26 h 28"/>
                  <a:gd name="T2" fmla="*/ 7 w 12"/>
                  <a:gd name="T3" fmla="*/ 26 h 28"/>
                  <a:gd name="T4" fmla="*/ 3 w 12"/>
                  <a:gd name="T5" fmla="*/ 28 h 28"/>
                  <a:gd name="T6" fmla="*/ 0 w 12"/>
                  <a:gd name="T7" fmla="*/ 26 h 28"/>
                  <a:gd name="T8" fmla="*/ 3 w 12"/>
                  <a:gd name="T9" fmla="*/ 18 h 28"/>
                  <a:gd name="T10" fmla="*/ 3 w 12"/>
                  <a:gd name="T11" fmla="*/ 9 h 28"/>
                  <a:gd name="T12" fmla="*/ 0 w 12"/>
                  <a:gd name="T13" fmla="*/ 7 h 28"/>
                  <a:gd name="T14" fmla="*/ 3 w 12"/>
                  <a:gd name="T15" fmla="*/ 0 h 28"/>
                  <a:gd name="T16" fmla="*/ 7 w 12"/>
                  <a:gd name="T17" fmla="*/ 0 h 28"/>
                  <a:gd name="T18" fmla="*/ 7 w 12"/>
                  <a:gd name="T19" fmla="*/ 4 h 28"/>
                  <a:gd name="T20" fmla="*/ 10 w 12"/>
                  <a:gd name="T21" fmla="*/ 4 h 28"/>
                  <a:gd name="T22" fmla="*/ 12 w 12"/>
                  <a:gd name="T23" fmla="*/ 2 h 28"/>
                  <a:gd name="T24" fmla="*/ 12 w 12"/>
                  <a:gd name="T25" fmla="*/ 2 h 28"/>
                  <a:gd name="T26" fmla="*/ 12 w 12"/>
                  <a:gd name="T27" fmla="*/ 7 h 28"/>
                  <a:gd name="T28" fmla="*/ 12 w 12"/>
                  <a:gd name="T29" fmla="*/ 7 h 28"/>
                  <a:gd name="T30" fmla="*/ 12 w 12"/>
                  <a:gd name="T31" fmla="*/ 14 h 28"/>
                  <a:gd name="T32" fmla="*/ 12 w 12"/>
                  <a:gd name="T33" fmla="*/ 16 h 28"/>
                  <a:gd name="T34" fmla="*/ 12 w 12"/>
                  <a:gd name="T35" fmla="*/ 26 h 28"/>
                  <a:gd name="T36" fmla="*/ 10 w 12"/>
                  <a:gd name="T37" fmla="*/ 26 h 28"/>
                  <a:gd name="T38" fmla="*/ 10 w 12"/>
                  <a:gd name="T39"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28">
                    <a:moveTo>
                      <a:pt x="10" y="26"/>
                    </a:moveTo>
                    <a:lnTo>
                      <a:pt x="7" y="26"/>
                    </a:lnTo>
                    <a:lnTo>
                      <a:pt x="3" y="28"/>
                    </a:lnTo>
                    <a:lnTo>
                      <a:pt x="0" y="26"/>
                    </a:lnTo>
                    <a:lnTo>
                      <a:pt x="3" y="18"/>
                    </a:lnTo>
                    <a:lnTo>
                      <a:pt x="3" y="9"/>
                    </a:lnTo>
                    <a:lnTo>
                      <a:pt x="0" y="7"/>
                    </a:lnTo>
                    <a:lnTo>
                      <a:pt x="3" y="0"/>
                    </a:lnTo>
                    <a:lnTo>
                      <a:pt x="7" y="0"/>
                    </a:lnTo>
                    <a:lnTo>
                      <a:pt x="7" y="4"/>
                    </a:lnTo>
                    <a:lnTo>
                      <a:pt x="10" y="4"/>
                    </a:lnTo>
                    <a:lnTo>
                      <a:pt x="12" y="2"/>
                    </a:lnTo>
                    <a:lnTo>
                      <a:pt x="12" y="2"/>
                    </a:lnTo>
                    <a:lnTo>
                      <a:pt x="12" y="7"/>
                    </a:lnTo>
                    <a:lnTo>
                      <a:pt x="12" y="7"/>
                    </a:lnTo>
                    <a:lnTo>
                      <a:pt x="12" y="14"/>
                    </a:lnTo>
                    <a:lnTo>
                      <a:pt x="12" y="16"/>
                    </a:lnTo>
                    <a:lnTo>
                      <a:pt x="12" y="26"/>
                    </a:lnTo>
                    <a:lnTo>
                      <a:pt x="10" y="26"/>
                    </a:lnTo>
                    <a:lnTo>
                      <a:pt x="10" y="26"/>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grpSp>
        <p:sp>
          <p:nvSpPr>
            <p:cNvPr id="389" name="Vietnam">
              <a:extLst>
                <a:ext uri="{FF2B5EF4-FFF2-40B4-BE49-F238E27FC236}">
                  <a16:creationId xmlns:a16="http://schemas.microsoft.com/office/drawing/2014/main" xmlns="" id="{E8E15C30-27E0-4B90-8026-9C8AB3B2A3E3}"/>
                </a:ext>
              </a:extLst>
            </p:cNvPr>
            <p:cNvSpPr>
              <a:spLocks/>
            </p:cNvSpPr>
            <p:nvPr/>
          </p:nvSpPr>
          <p:spPr bwMode="auto">
            <a:xfrm>
              <a:off x="8461102" y="3707443"/>
              <a:ext cx="208882" cy="406411"/>
            </a:xfrm>
            <a:custGeom>
              <a:avLst/>
              <a:gdLst>
                <a:gd name="T0" fmla="*/ 7 w 184"/>
                <a:gd name="T1" fmla="*/ 17 h 358"/>
                <a:gd name="T2" fmla="*/ 19 w 184"/>
                <a:gd name="T3" fmla="*/ 22 h 358"/>
                <a:gd name="T4" fmla="*/ 33 w 184"/>
                <a:gd name="T5" fmla="*/ 17 h 358"/>
                <a:gd name="T6" fmla="*/ 49 w 184"/>
                <a:gd name="T7" fmla="*/ 15 h 358"/>
                <a:gd name="T8" fmla="*/ 71 w 184"/>
                <a:gd name="T9" fmla="*/ 0 h 358"/>
                <a:gd name="T10" fmla="*/ 92 w 184"/>
                <a:gd name="T11" fmla="*/ 10 h 358"/>
                <a:gd name="T12" fmla="*/ 99 w 184"/>
                <a:gd name="T13" fmla="*/ 17 h 358"/>
                <a:gd name="T14" fmla="*/ 111 w 184"/>
                <a:gd name="T15" fmla="*/ 38 h 358"/>
                <a:gd name="T16" fmla="*/ 130 w 184"/>
                <a:gd name="T17" fmla="*/ 41 h 358"/>
                <a:gd name="T18" fmla="*/ 130 w 184"/>
                <a:gd name="T19" fmla="*/ 48 h 358"/>
                <a:gd name="T20" fmla="*/ 116 w 184"/>
                <a:gd name="T21" fmla="*/ 55 h 358"/>
                <a:gd name="T22" fmla="*/ 109 w 184"/>
                <a:gd name="T23" fmla="*/ 60 h 358"/>
                <a:gd name="T24" fmla="*/ 101 w 184"/>
                <a:gd name="T25" fmla="*/ 62 h 358"/>
                <a:gd name="T26" fmla="*/ 99 w 184"/>
                <a:gd name="T27" fmla="*/ 74 h 358"/>
                <a:gd name="T28" fmla="*/ 92 w 184"/>
                <a:gd name="T29" fmla="*/ 86 h 358"/>
                <a:gd name="T30" fmla="*/ 85 w 184"/>
                <a:gd name="T31" fmla="*/ 93 h 358"/>
                <a:gd name="T32" fmla="*/ 85 w 184"/>
                <a:gd name="T33" fmla="*/ 109 h 358"/>
                <a:gd name="T34" fmla="*/ 94 w 184"/>
                <a:gd name="T35" fmla="*/ 121 h 358"/>
                <a:gd name="T36" fmla="*/ 104 w 184"/>
                <a:gd name="T37" fmla="*/ 138 h 358"/>
                <a:gd name="T38" fmla="*/ 123 w 184"/>
                <a:gd name="T39" fmla="*/ 157 h 358"/>
                <a:gd name="T40" fmla="*/ 161 w 184"/>
                <a:gd name="T41" fmla="*/ 187 h 358"/>
                <a:gd name="T42" fmla="*/ 168 w 184"/>
                <a:gd name="T43" fmla="*/ 202 h 358"/>
                <a:gd name="T44" fmla="*/ 175 w 184"/>
                <a:gd name="T45" fmla="*/ 220 h 358"/>
                <a:gd name="T46" fmla="*/ 177 w 184"/>
                <a:gd name="T47" fmla="*/ 239 h 358"/>
                <a:gd name="T48" fmla="*/ 182 w 184"/>
                <a:gd name="T49" fmla="*/ 254 h 358"/>
                <a:gd name="T50" fmla="*/ 182 w 184"/>
                <a:gd name="T51" fmla="*/ 258 h 358"/>
                <a:gd name="T52" fmla="*/ 179 w 184"/>
                <a:gd name="T53" fmla="*/ 268 h 358"/>
                <a:gd name="T54" fmla="*/ 179 w 184"/>
                <a:gd name="T55" fmla="*/ 284 h 358"/>
                <a:gd name="T56" fmla="*/ 165 w 184"/>
                <a:gd name="T57" fmla="*/ 299 h 358"/>
                <a:gd name="T58" fmla="*/ 149 w 184"/>
                <a:gd name="T59" fmla="*/ 310 h 358"/>
                <a:gd name="T60" fmla="*/ 127 w 184"/>
                <a:gd name="T61" fmla="*/ 315 h 358"/>
                <a:gd name="T62" fmla="*/ 123 w 184"/>
                <a:gd name="T63" fmla="*/ 313 h 358"/>
                <a:gd name="T64" fmla="*/ 125 w 184"/>
                <a:gd name="T65" fmla="*/ 320 h 358"/>
                <a:gd name="T66" fmla="*/ 123 w 184"/>
                <a:gd name="T67" fmla="*/ 327 h 358"/>
                <a:gd name="T68" fmla="*/ 113 w 184"/>
                <a:gd name="T69" fmla="*/ 329 h 358"/>
                <a:gd name="T70" fmla="*/ 113 w 184"/>
                <a:gd name="T71" fmla="*/ 339 h 358"/>
                <a:gd name="T72" fmla="*/ 99 w 184"/>
                <a:gd name="T73" fmla="*/ 346 h 358"/>
                <a:gd name="T74" fmla="*/ 85 w 184"/>
                <a:gd name="T75" fmla="*/ 358 h 358"/>
                <a:gd name="T76" fmla="*/ 87 w 184"/>
                <a:gd name="T77" fmla="*/ 353 h 358"/>
                <a:gd name="T78" fmla="*/ 85 w 184"/>
                <a:gd name="T79" fmla="*/ 339 h 358"/>
                <a:gd name="T80" fmla="*/ 92 w 184"/>
                <a:gd name="T81" fmla="*/ 322 h 358"/>
                <a:gd name="T82" fmla="*/ 75 w 184"/>
                <a:gd name="T83" fmla="*/ 320 h 358"/>
                <a:gd name="T84" fmla="*/ 85 w 184"/>
                <a:gd name="T85" fmla="*/ 308 h 358"/>
                <a:gd name="T86" fmla="*/ 109 w 184"/>
                <a:gd name="T87" fmla="*/ 303 h 358"/>
                <a:gd name="T88" fmla="*/ 113 w 184"/>
                <a:gd name="T89" fmla="*/ 294 h 358"/>
                <a:gd name="T90" fmla="*/ 120 w 184"/>
                <a:gd name="T91" fmla="*/ 277 h 358"/>
                <a:gd name="T92" fmla="*/ 142 w 184"/>
                <a:gd name="T93" fmla="*/ 261 h 358"/>
                <a:gd name="T94" fmla="*/ 137 w 184"/>
                <a:gd name="T95" fmla="*/ 230 h 358"/>
                <a:gd name="T96" fmla="*/ 135 w 184"/>
                <a:gd name="T97" fmla="*/ 211 h 358"/>
                <a:gd name="T98" fmla="*/ 135 w 184"/>
                <a:gd name="T99" fmla="*/ 192 h 358"/>
                <a:gd name="T100" fmla="*/ 132 w 184"/>
                <a:gd name="T101" fmla="*/ 178 h 358"/>
                <a:gd name="T102" fmla="*/ 120 w 184"/>
                <a:gd name="T103" fmla="*/ 168 h 358"/>
                <a:gd name="T104" fmla="*/ 109 w 184"/>
                <a:gd name="T105" fmla="*/ 157 h 358"/>
                <a:gd name="T106" fmla="*/ 92 w 184"/>
                <a:gd name="T107" fmla="*/ 138 h 358"/>
                <a:gd name="T108" fmla="*/ 66 w 184"/>
                <a:gd name="T109" fmla="*/ 116 h 358"/>
                <a:gd name="T110" fmla="*/ 54 w 184"/>
                <a:gd name="T111" fmla="*/ 104 h 358"/>
                <a:gd name="T112" fmla="*/ 61 w 184"/>
                <a:gd name="T113" fmla="*/ 93 h 358"/>
                <a:gd name="T114" fmla="*/ 64 w 184"/>
                <a:gd name="T115" fmla="*/ 74 h 358"/>
                <a:gd name="T116" fmla="*/ 47 w 184"/>
                <a:gd name="T117" fmla="*/ 62 h 358"/>
                <a:gd name="T118" fmla="*/ 16 w 184"/>
                <a:gd name="T119" fmla="*/ 48 h 358"/>
                <a:gd name="T120" fmla="*/ 2 w 184"/>
                <a:gd name="T121" fmla="*/ 2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4" h="358">
                  <a:moveTo>
                    <a:pt x="0" y="24"/>
                  </a:moveTo>
                  <a:lnTo>
                    <a:pt x="2" y="22"/>
                  </a:lnTo>
                  <a:lnTo>
                    <a:pt x="5" y="22"/>
                  </a:lnTo>
                  <a:lnTo>
                    <a:pt x="5" y="19"/>
                  </a:lnTo>
                  <a:lnTo>
                    <a:pt x="7" y="17"/>
                  </a:lnTo>
                  <a:lnTo>
                    <a:pt x="12" y="17"/>
                  </a:lnTo>
                  <a:lnTo>
                    <a:pt x="14" y="17"/>
                  </a:lnTo>
                  <a:lnTo>
                    <a:pt x="14" y="19"/>
                  </a:lnTo>
                  <a:lnTo>
                    <a:pt x="16" y="22"/>
                  </a:lnTo>
                  <a:lnTo>
                    <a:pt x="19" y="22"/>
                  </a:lnTo>
                  <a:lnTo>
                    <a:pt x="21" y="17"/>
                  </a:lnTo>
                  <a:lnTo>
                    <a:pt x="23" y="15"/>
                  </a:lnTo>
                  <a:lnTo>
                    <a:pt x="28" y="19"/>
                  </a:lnTo>
                  <a:lnTo>
                    <a:pt x="31" y="17"/>
                  </a:lnTo>
                  <a:lnTo>
                    <a:pt x="33" y="17"/>
                  </a:lnTo>
                  <a:lnTo>
                    <a:pt x="35" y="19"/>
                  </a:lnTo>
                  <a:lnTo>
                    <a:pt x="40" y="17"/>
                  </a:lnTo>
                  <a:lnTo>
                    <a:pt x="40" y="15"/>
                  </a:lnTo>
                  <a:lnTo>
                    <a:pt x="45" y="12"/>
                  </a:lnTo>
                  <a:lnTo>
                    <a:pt x="49" y="15"/>
                  </a:lnTo>
                  <a:lnTo>
                    <a:pt x="57" y="12"/>
                  </a:lnTo>
                  <a:lnTo>
                    <a:pt x="57" y="5"/>
                  </a:lnTo>
                  <a:lnTo>
                    <a:pt x="61" y="3"/>
                  </a:lnTo>
                  <a:lnTo>
                    <a:pt x="68" y="3"/>
                  </a:lnTo>
                  <a:lnTo>
                    <a:pt x="71" y="0"/>
                  </a:lnTo>
                  <a:lnTo>
                    <a:pt x="75" y="3"/>
                  </a:lnTo>
                  <a:lnTo>
                    <a:pt x="75" y="5"/>
                  </a:lnTo>
                  <a:lnTo>
                    <a:pt x="80" y="7"/>
                  </a:lnTo>
                  <a:lnTo>
                    <a:pt x="83" y="10"/>
                  </a:lnTo>
                  <a:lnTo>
                    <a:pt x="92" y="10"/>
                  </a:lnTo>
                  <a:lnTo>
                    <a:pt x="94" y="12"/>
                  </a:lnTo>
                  <a:lnTo>
                    <a:pt x="99" y="10"/>
                  </a:lnTo>
                  <a:lnTo>
                    <a:pt x="104" y="12"/>
                  </a:lnTo>
                  <a:lnTo>
                    <a:pt x="104" y="17"/>
                  </a:lnTo>
                  <a:lnTo>
                    <a:pt x="99" y="17"/>
                  </a:lnTo>
                  <a:lnTo>
                    <a:pt x="97" y="26"/>
                  </a:lnTo>
                  <a:lnTo>
                    <a:pt x="99" y="26"/>
                  </a:lnTo>
                  <a:lnTo>
                    <a:pt x="101" y="31"/>
                  </a:lnTo>
                  <a:lnTo>
                    <a:pt x="111" y="34"/>
                  </a:lnTo>
                  <a:lnTo>
                    <a:pt x="111" y="38"/>
                  </a:lnTo>
                  <a:lnTo>
                    <a:pt x="116" y="41"/>
                  </a:lnTo>
                  <a:lnTo>
                    <a:pt x="120" y="43"/>
                  </a:lnTo>
                  <a:lnTo>
                    <a:pt x="125" y="41"/>
                  </a:lnTo>
                  <a:lnTo>
                    <a:pt x="127" y="43"/>
                  </a:lnTo>
                  <a:lnTo>
                    <a:pt x="130" y="41"/>
                  </a:lnTo>
                  <a:lnTo>
                    <a:pt x="135" y="43"/>
                  </a:lnTo>
                  <a:lnTo>
                    <a:pt x="135" y="43"/>
                  </a:lnTo>
                  <a:lnTo>
                    <a:pt x="135" y="45"/>
                  </a:lnTo>
                  <a:lnTo>
                    <a:pt x="132" y="48"/>
                  </a:lnTo>
                  <a:lnTo>
                    <a:pt x="130" y="48"/>
                  </a:lnTo>
                  <a:lnTo>
                    <a:pt x="127" y="48"/>
                  </a:lnTo>
                  <a:lnTo>
                    <a:pt x="125" y="50"/>
                  </a:lnTo>
                  <a:lnTo>
                    <a:pt x="120" y="50"/>
                  </a:lnTo>
                  <a:lnTo>
                    <a:pt x="116" y="52"/>
                  </a:lnTo>
                  <a:lnTo>
                    <a:pt x="116" y="55"/>
                  </a:lnTo>
                  <a:lnTo>
                    <a:pt x="116" y="57"/>
                  </a:lnTo>
                  <a:lnTo>
                    <a:pt x="113" y="60"/>
                  </a:lnTo>
                  <a:lnTo>
                    <a:pt x="113" y="60"/>
                  </a:lnTo>
                  <a:lnTo>
                    <a:pt x="111" y="60"/>
                  </a:lnTo>
                  <a:lnTo>
                    <a:pt x="109" y="60"/>
                  </a:lnTo>
                  <a:lnTo>
                    <a:pt x="106" y="62"/>
                  </a:lnTo>
                  <a:lnTo>
                    <a:pt x="104" y="62"/>
                  </a:lnTo>
                  <a:lnTo>
                    <a:pt x="104" y="60"/>
                  </a:lnTo>
                  <a:lnTo>
                    <a:pt x="101" y="60"/>
                  </a:lnTo>
                  <a:lnTo>
                    <a:pt x="101" y="62"/>
                  </a:lnTo>
                  <a:lnTo>
                    <a:pt x="99" y="64"/>
                  </a:lnTo>
                  <a:lnTo>
                    <a:pt x="101" y="67"/>
                  </a:lnTo>
                  <a:lnTo>
                    <a:pt x="99" y="69"/>
                  </a:lnTo>
                  <a:lnTo>
                    <a:pt x="99" y="74"/>
                  </a:lnTo>
                  <a:lnTo>
                    <a:pt x="99" y="74"/>
                  </a:lnTo>
                  <a:lnTo>
                    <a:pt x="101" y="76"/>
                  </a:lnTo>
                  <a:lnTo>
                    <a:pt x="99" y="78"/>
                  </a:lnTo>
                  <a:lnTo>
                    <a:pt x="97" y="78"/>
                  </a:lnTo>
                  <a:lnTo>
                    <a:pt x="94" y="86"/>
                  </a:lnTo>
                  <a:lnTo>
                    <a:pt x="92" y="86"/>
                  </a:lnTo>
                  <a:lnTo>
                    <a:pt x="90" y="83"/>
                  </a:lnTo>
                  <a:lnTo>
                    <a:pt x="90" y="86"/>
                  </a:lnTo>
                  <a:lnTo>
                    <a:pt x="90" y="86"/>
                  </a:lnTo>
                  <a:lnTo>
                    <a:pt x="87" y="90"/>
                  </a:lnTo>
                  <a:lnTo>
                    <a:pt x="85" y="93"/>
                  </a:lnTo>
                  <a:lnTo>
                    <a:pt x="85" y="95"/>
                  </a:lnTo>
                  <a:lnTo>
                    <a:pt x="87" y="95"/>
                  </a:lnTo>
                  <a:lnTo>
                    <a:pt x="90" y="97"/>
                  </a:lnTo>
                  <a:lnTo>
                    <a:pt x="87" y="107"/>
                  </a:lnTo>
                  <a:lnTo>
                    <a:pt x="85" y="109"/>
                  </a:lnTo>
                  <a:lnTo>
                    <a:pt x="90" y="114"/>
                  </a:lnTo>
                  <a:lnTo>
                    <a:pt x="87" y="116"/>
                  </a:lnTo>
                  <a:lnTo>
                    <a:pt x="85" y="116"/>
                  </a:lnTo>
                  <a:lnTo>
                    <a:pt x="87" y="119"/>
                  </a:lnTo>
                  <a:lnTo>
                    <a:pt x="94" y="121"/>
                  </a:lnTo>
                  <a:lnTo>
                    <a:pt x="101" y="128"/>
                  </a:lnTo>
                  <a:lnTo>
                    <a:pt x="104" y="128"/>
                  </a:lnTo>
                  <a:lnTo>
                    <a:pt x="106" y="133"/>
                  </a:lnTo>
                  <a:lnTo>
                    <a:pt x="106" y="135"/>
                  </a:lnTo>
                  <a:lnTo>
                    <a:pt x="104" y="138"/>
                  </a:lnTo>
                  <a:lnTo>
                    <a:pt x="106" y="142"/>
                  </a:lnTo>
                  <a:lnTo>
                    <a:pt x="109" y="145"/>
                  </a:lnTo>
                  <a:lnTo>
                    <a:pt x="116" y="152"/>
                  </a:lnTo>
                  <a:lnTo>
                    <a:pt x="120" y="154"/>
                  </a:lnTo>
                  <a:lnTo>
                    <a:pt x="123" y="157"/>
                  </a:lnTo>
                  <a:lnTo>
                    <a:pt x="135" y="164"/>
                  </a:lnTo>
                  <a:lnTo>
                    <a:pt x="144" y="171"/>
                  </a:lnTo>
                  <a:lnTo>
                    <a:pt x="146" y="175"/>
                  </a:lnTo>
                  <a:lnTo>
                    <a:pt x="156" y="183"/>
                  </a:lnTo>
                  <a:lnTo>
                    <a:pt x="161" y="187"/>
                  </a:lnTo>
                  <a:lnTo>
                    <a:pt x="161" y="192"/>
                  </a:lnTo>
                  <a:lnTo>
                    <a:pt x="163" y="192"/>
                  </a:lnTo>
                  <a:lnTo>
                    <a:pt x="163" y="194"/>
                  </a:lnTo>
                  <a:lnTo>
                    <a:pt x="168" y="199"/>
                  </a:lnTo>
                  <a:lnTo>
                    <a:pt x="168" y="202"/>
                  </a:lnTo>
                  <a:lnTo>
                    <a:pt x="168" y="204"/>
                  </a:lnTo>
                  <a:lnTo>
                    <a:pt x="168" y="206"/>
                  </a:lnTo>
                  <a:lnTo>
                    <a:pt x="172" y="211"/>
                  </a:lnTo>
                  <a:lnTo>
                    <a:pt x="172" y="218"/>
                  </a:lnTo>
                  <a:lnTo>
                    <a:pt x="175" y="220"/>
                  </a:lnTo>
                  <a:lnTo>
                    <a:pt x="175" y="228"/>
                  </a:lnTo>
                  <a:lnTo>
                    <a:pt x="177" y="230"/>
                  </a:lnTo>
                  <a:lnTo>
                    <a:pt x="177" y="232"/>
                  </a:lnTo>
                  <a:lnTo>
                    <a:pt x="177" y="235"/>
                  </a:lnTo>
                  <a:lnTo>
                    <a:pt x="177" y="239"/>
                  </a:lnTo>
                  <a:lnTo>
                    <a:pt x="177" y="242"/>
                  </a:lnTo>
                  <a:lnTo>
                    <a:pt x="179" y="246"/>
                  </a:lnTo>
                  <a:lnTo>
                    <a:pt x="179" y="249"/>
                  </a:lnTo>
                  <a:lnTo>
                    <a:pt x="182" y="249"/>
                  </a:lnTo>
                  <a:lnTo>
                    <a:pt x="182" y="254"/>
                  </a:lnTo>
                  <a:lnTo>
                    <a:pt x="184" y="258"/>
                  </a:lnTo>
                  <a:lnTo>
                    <a:pt x="184" y="261"/>
                  </a:lnTo>
                  <a:lnTo>
                    <a:pt x="182" y="261"/>
                  </a:lnTo>
                  <a:lnTo>
                    <a:pt x="182" y="258"/>
                  </a:lnTo>
                  <a:lnTo>
                    <a:pt x="182" y="258"/>
                  </a:lnTo>
                  <a:lnTo>
                    <a:pt x="179" y="258"/>
                  </a:lnTo>
                  <a:lnTo>
                    <a:pt x="179" y="263"/>
                  </a:lnTo>
                  <a:lnTo>
                    <a:pt x="182" y="265"/>
                  </a:lnTo>
                  <a:lnTo>
                    <a:pt x="182" y="265"/>
                  </a:lnTo>
                  <a:lnTo>
                    <a:pt x="179" y="268"/>
                  </a:lnTo>
                  <a:lnTo>
                    <a:pt x="179" y="270"/>
                  </a:lnTo>
                  <a:lnTo>
                    <a:pt x="175" y="272"/>
                  </a:lnTo>
                  <a:lnTo>
                    <a:pt x="179" y="277"/>
                  </a:lnTo>
                  <a:lnTo>
                    <a:pt x="177" y="282"/>
                  </a:lnTo>
                  <a:lnTo>
                    <a:pt x="179" y="284"/>
                  </a:lnTo>
                  <a:lnTo>
                    <a:pt x="175" y="287"/>
                  </a:lnTo>
                  <a:lnTo>
                    <a:pt x="172" y="287"/>
                  </a:lnTo>
                  <a:lnTo>
                    <a:pt x="172" y="294"/>
                  </a:lnTo>
                  <a:lnTo>
                    <a:pt x="170" y="294"/>
                  </a:lnTo>
                  <a:lnTo>
                    <a:pt x="165" y="299"/>
                  </a:lnTo>
                  <a:lnTo>
                    <a:pt x="161" y="301"/>
                  </a:lnTo>
                  <a:lnTo>
                    <a:pt x="158" y="303"/>
                  </a:lnTo>
                  <a:lnTo>
                    <a:pt x="156" y="308"/>
                  </a:lnTo>
                  <a:lnTo>
                    <a:pt x="153" y="308"/>
                  </a:lnTo>
                  <a:lnTo>
                    <a:pt x="149" y="310"/>
                  </a:lnTo>
                  <a:lnTo>
                    <a:pt x="139" y="317"/>
                  </a:lnTo>
                  <a:lnTo>
                    <a:pt x="135" y="317"/>
                  </a:lnTo>
                  <a:lnTo>
                    <a:pt x="132" y="315"/>
                  </a:lnTo>
                  <a:lnTo>
                    <a:pt x="127" y="317"/>
                  </a:lnTo>
                  <a:lnTo>
                    <a:pt x="127" y="315"/>
                  </a:lnTo>
                  <a:lnTo>
                    <a:pt x="127" y="313"/>
                  </a:lnTo>
                  <a:lnTo>
                    <a:pt x="127" y="310"/>
                  </a:lnTo>
                  <a:lnTo>
                    <a:pt x="125" y="313"/>
                  </a:lnTo>
                  <a:lnTo>
                    <a:pt x="125" y="315"/>
                  </a:lnTo>
                  <a:lnTo>
                    <a:pt x="123" y="313"/>
                  </a:lnTo>
                  <a:lnTo>
                    <a:pt x="125" y="315"/>
                  </a:lnTo>
                  <a:lnTo>
                    <a:pt x="125" y="317"/>
                  </a:lnTo>
                  <a:lnTo>
                    <a:pt x="123" y="317"/>
                  </a:lnTo>
                  <a:lnTo>
                    <a:pt x="120" y="317"/>
                  </a:lnTo>
                  <a:lnTo>
                    <a:pt x="125" y="320"/>
                  </a:lnTo>
                  <a:lnTo>
                    <a:pt x="125" y="322"/>
                  </a:lnTo>
                  <a:lnTo>
                    <a:pt x="125" y="325"/>
                  </a:lnTo>
                  <a:lnTo>
                    <a:pt x="123" y="327"/>
                  </a:lnTo>
                  <a:lnTo>
                    <a:pt x="118" y="325"/>
                  </a:lnTo>
                  <a:lnTo>
                    <a:pt x="123" y="327"/>
                  </a:lnTo>
                  <a:lnTo>
                    <a:pt x="120" y="329"/>
                  </a:lnTo>
                  <a:lnTo>
                    <a:pt x="120" y="332"/>
                  </a:lnTo>
                  <a:lnTo>
                    <a:pt x="118" y="332"/>
                  </a:lnTo>
                  <a:lnTo>
                    <a:pt x="116" y="329"/>
                  </a:lnTo>
                  <a:lnTo>
                    <a:pt x="113" y="329"/>
                  </a:lnTo>
                  <a:lnTo>
                    <a:pt x="113" y="334"/>
                  </a:lnTo>
                  <a:lnTo>
                    <a:pt x="113" y="334"/>
                  </a:lnTo>
                  <a:lnTo>
                    <a:pt x="116" y="336"/>
                  </a:lnTo>
                  <a:lnTo>
                    <a:pt x="113" y="336"/>
                  </a:lnTo>
                  <a:lnTo>
                    <a:pt x="113" y="339"/>
                  </a:lnTo>
                  <a:lnTo>
                    <a:pt x="111" y="339"/>
                  </a:lnTo>
                  <a:lnTo>
                    <a:pt x="106" y="341"/>
                  </a:lnTo>
                  <a:lnTo>
                    <a:pt x="104" y="343"/>
                  </a:lnTo>
                  <a:lnTo>
                    <a:pt x="101" y="343"/>
                  </a:lnTo>
                  <a:lnTo>
                    <a:pt x="99" y="346"/>
                  </a:lnTo>
                  <a:lnTo>
                    <a:pt x="99" y="351"/>
                  </a:lnTo>
                  <a:lnTo>
                    <a:pt x="97" y="353"/>
                  </a:lnTo>
                  <a:lnTo>
                    <a:pt x="94" y="353"/>
                  </a:lnTo>
                  <a:lnTo>
                    <a:pt x="97" y="353"/>
                  </a:lnTo>
                  <a:lnTo>
                    <a:pt x="85" y="358"/>
                  </a:lnTo>
                  <a:lnTo>
                    <a:pt x="80" y="358"/>
                  </a:lnTo>
                  <a:lnTo>
                    <a:pt x="85" y="355"/>
                  </a:lnTo>
                  <a:lnTo>
                    <a:pt x="87" y="353"/>
                  </a:lnTo>
                  <a:lnTo>
                    <a:pt x="90" y="351"/>
                  </a:lnTo>
                  <a:lnTo>
                    <a:pt x="87" y="353"/>
                  </a:lnTo>
                  <a:lnTo>
                    <a:pt x="85" y="351"/>
                  </a:lnTo>
                  <a:lnTo>
                    <a:pt x="85" y="343"/>
                  </a:lnTo>
                  <a:lnTo>
                    <a:pt x="85" y="343"/>
                  </a:lnTo>
                  <a:lnTo>
                    <a:pt x="85" y="343"/>
                  </a:lnTo>
                  <a:lnTo>
                    <a:pt x="85" y="339"/>
                  </a:lnTo>
                  <a:lnTo>
                    <a:pt x="85" y="332"/>
                  </a:lnTo>
                  <a:lnTo>
                    <a:pt x="87" y="327"/>
                  </a:lnTo>
                  <a:lnTo>
                    <a:pt x="94" y="322"/>
                  </a:lnTo>
                  <a:lnTo>
                    <a:pt x="97" y="320"/>
                  </a:lnTo>
                  <a:lnTo>
                    <a:pt x="92" y="322"/>
                  </a:lnTo>
                  <a:lnTo>
                    <a:pt x="87" y="320"/>
                  </a:lnTo>
                  <a:lnTo>
                    <a:pt x="85" y="322"/>
                  </a:lnTo>
                  <a:lnTo>
                    <a:pt x="83" y="320"/>
                  </a:lnTo>
                  <a:lnTo>
                    <a:pt x="80" y="322"/>
                  </a:lnTo>
                  <a:lnTo>
                    <a:pt x="75" y="320"/>
                  </a:lnTo>
                  <a:lnTo>
                    <a:pt x="78" y="320"/>
                  </a:lnTo>
                  <a:lnTo>
                    <a:pt x="78" y="315"/>
                  </a:lnTo>
                  <a:lnTo>
                    <a:pt x="75" y="315"/>
                  </a:lnTo>
                  <a:lnTo>
                    <a:pt x="80" y="310"/>
                  </a:lnTo>
                  <a:lnTo>
                    <a:pt x="85" y="308"/>
                  </a:lnTo>
                  <a:lnTo>
                    <a:pt x="87" y="303"/>
                  </a:lnTo>
                  <a:lnTo>
                    <a:pt x="92" y="301"/>
                  </a:lnTo>
                  <a:lnTo>
                    <a:pt x="94" y="303"/>
                  </a:lnTo>
                  <a:lnTo>
                    <a:pt x="104" y="301"/>
                  </a:lnTo>
                  <a:lnTo>
                    <a:pt x="109" y="303"/>
                  </a:lnTo>
                  <a:lnTo>
                    <a:pt x="111" y="306"/>
                  </a:lnTo>
                  <a:lnTo>
                    <a:pt x="118" y="306"/>
                  </a:lnTo>
                  <a:lnTo>
                    <a:pt x="116" y="301"/>
                  </a:lnTo>
                  <a:lnTo>
                    <a:pt x="116" y="299"/>
                  </a:lnTo>
                  <a:lnTo>
                    <a:pt x="113" y="294"/>
                  </a:lnTo>
                  <a:lnTo>
                    <a:pt x="106" y="294"/>
                  </a:lnTo>
                  <a:lnTo>
                    <a:pt x="106" y="284"/>
                  </a:lnTo>
                  <a:lnTo>
                    <a:pt x="111" y="282"/>
                  </a:lnTo>
                  <a:lnTo>
                    <a:pt x="118" y="282"/>
                  </a:lnTo>
                  <a:lnTo>
                    <a:pt x="120" y="277"/>
                  </a:lnTo>
                  <a:lnTo>
                    <a:pt x="127" y="272"/>
                  </a:lnTo>
                  <a:lnTo>
                    <a:pt x="135" y="272"/>
                  </a:lnTo>
                  <a:lnTo>
                    <a:pt x="135" y="268"/>
                  </a:lnTo>
                  <a:lnTo>
                    <a:pt x="139" y="268"/>
                  </a:lnTo>
                  <a:lnTo>
                    <a:pt x="142" y="261"/>
                  </a:lnTo>
                  <a:lnTo>
                    <a:pt x="142" y="256"/>
                  </a:lnTo>
                  <a:lnTo>
                    <a:pt x="142" y="249"/>
                  </a:lnTo>
                  <a:lnTo>
                    <a:pt x="142" y="246"/>
                  </a:lnTo>
                  <a:lnTo>
                    <a:pt x="142" y="239"/>
                  </a:lnTo>
                  <a:lnTo>
                    <a:pt x="137" y="230"/>
                  </a:lnTo>
                  <a:lnTo>
                    <a:pt x="135" y="228"/>
                  </a:lnTo>
                  <a:lnTo>
                    <a:pt x="130" y="220"/>
                  </a:lnTo>
                  <a:lnTo>
                    <a:pt x="132" y="220"/>
                  </a:lnTo>
                  <a:lnTo>
                    <a:pt x="137" y="218"/>
                  </a:lnTo>
                  <a:lnTo>
                    <a:pt x="135" y="211"/>
                  </a:lnTo>
                  <a:lnTo>
                    <a:pt x="135" y="209"/>
                  </a:lnTo>
                  <a:lnTo>
                    <a:pt x="132" y="202"/>
                  </a:lnTo>
                  <a:lnTo>
                    <a:pt x="139" y="197"/>
                  </a:lnTo>
                  <a:lnTo>
                    <a:pt x="139" y="192"/>
                  </a:lnTo>
                  <a:lnTo>
                    <a:pt x="135" y="192"/>
                  </a:lnTo>
                  <a:lnTo>
                    <a:pt x="135" y="190"/>
                  </a:lnTo>
                  <a:lnTo>
                    <a:pt x="135" y="183"/>
                  </a:lnTo>
                  <a:lnTo>
                    <a:pt x="137" y="180"/>
                  </a:lnTo>
                  <a:lnTo>
                    <a:pt x="137" y="175"/>
                  </a:lnTo>
                  <a:lnTo>
                    <a:pt x="132" y="178"/>
                  </a:lnTo>
                  <a:lnTo>
                    <a:pt x="130" y="178"/>
                  </a:lnTo>
                  <a:lnTo>
                    <a:pt x="127" y="173"/>
                  </a:lnTo>
                  <a:lnTo>
                    <a:pt x="123" y="173"/>
                  </a:lnTo>
                  <a:lnTo>
                    <a:pt x="120" y="171"/>
                  </a:lnTo>
                  <a:lnTo>
                    <a:pt x="120" y="168"/>
                  </a:lnTo>
                  <a:lnTo>
                    <a:pt x="118" y="166"/>
                  </a:lnTo>
                  <a:lnTo>
                    <a:pt x="116" y="166"/>
                  </a:lnTo>
                  <a:lnTo>
                    <a:pt x="113" y="164"/>
                  </a:lnTo>
                  <a:lnTo>
                    <a:pt x="111" y="159"/>
                  </a:lnTo>
                  <a:lnTo>
                    <a:pt x="109" y="157"/>
                  </a:lnTo>
                  <a:lnTo>
                    <a:pt x="104" y="157"/>
                  </a:lnTo>
                  <a:lnTo>
                    <a:pt x="101" y="154"/>
                  </a:lnTo>
                  <a:lnTo>
                    <a:pt x="99" y="149"/>
                  </a:lnTo>
                  <a:lnTo>
                    <a:pt x="92" y="142"/>
                  </a:lnTo>
                  <a:lnTo>
                    <a:pt x="92" y="138"/>
                  </a:lnTo>
                  <a:lnTo>
                    <a:pt x="87" y="131"/>
                  </a:lnTo>
                  <a:lnTo>
                    <a:pt x="83" y="128"/>
                  </a:lnTo>
                  <a:lnTo>
                    <a:pt x="75" y="121"/>
                  </a:lnTo>
                  <a:lnTo>
                    <a:pt x="71" y="121"/>
                  </a:lnTo>
                  <a:lnTo>
                    <a:pt x="66" y="116"/>
                  </a:lnTo>
                  <a:lnTo>
                    <a:pt x="59" y="116"/>
                  </a:lnTo>
                  <a:lnTo>
                    <a:pt x="54" y="109"/>
                  </a:lnTo>
                  <a:lnTo>
                    <a:pt x="52" y="109"/>
                  </a:lnTo>
                  <a:lnTo>
                    <a:pt x="49" y="107"/>
                  </a:lnTo>
                  <a:lnTo>
                    <a:pt x="54" y="104"/>
                  </a:lnTo>
                  <a:lnTo>
                    <a:pt x="49" y="100"/>
                  </a:lnTo>
                  <a:lnTo>
                    <a:pt x="47" y="95"/>
                  </a:lnTo>
                  <a:lnTo>
                    <a:pt x="52" y="95"/>
                  </a:lnTo>
                  <a:lnTo>
                    <a:pt x="59" y="93"/>
                  </a:lnTo>
                  <a:lnTo>
                    <a:pt x="61" y="93"/>
                  </a:lnTo>
                  <a:lnTo>
                    <a:pt x="64" y="90"/>
                  </a:lnTo>
                  <a:lnTo>
                    <a:pt x="68" y="81"/>
                  </a:lnTo>
                  <a:lnTo>
                    <a:pt x="71" y="78"/>
                  </a:lnTo>
                  <a:lnTo>
                    <a:pt x="71" y="76"/>
                  </a:lnTo>
                  <a:lnTo>
                    <a:pt x="64" y="74"/>
                  </a:lnTo>
                  <a:lnTo>
                    <a:pt x="64" y="71"/>
                  </a:lnTo>
                  <a:lnTo>
                    <a:pt x="64" y="67"/>
                  </a:lnTo>
                  <a:lnTo>
                    <a:pt x="59" y="64"/>
                  </a:lnTo>
                  <a:lnTo>
                    <a:pt x="54" y="62"/>
                  </a:lnTo>
                  <a:lnTo>
                    <a:pt x="47" y="62"/>
                  </a:lnTo>
                  <a:lnTo>
                    <a:pt x="42" y="64"/>
                  </a:lnTo>
                  <a:lnTo>
                    <a:pt x="38" y="62"/>
                  </a:lnTo>
                  <a:lnTo>
                    <a:pt x="28" y="62"/>
                  </a:lnTo>
                  <a:lnTo>
                    <a:pt x="23" y="55"/>
                  </a:lnTo>
                  <a:lnTo>
                    <a:pt x="16" y="48"/>
                  </a:lnTo>
                  <a:lnTo>
                    <a:pt x="19" y="43"/>
                  </a:lnTo>
                  <a:lnTo>
                    <a:pt x="16" y="38"/>
                  </a:lnTo>
                  <a:lnTo>
                    <a:pt x="14" y="36"/>
                  </a:lnTo>
                  <a:lnTo>
                    <a:pt x="9" y="31"/>
                  </a:lnTo>
                  <a:lnTo>
                    <a:pt x="2" y="26"/>
                  </a:lnTo>
                  <a:lnTo>
                    <a:pt x="0" y="24"/>
                  </a:lnTo>
                  <a:lnTo>
                    <a:pt x="0" y="24"/>
                  </a:lnTo>
                  <a:lnTo>
                    <a:pt x="0" y="2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91" name="Uzbekistan">
              <a:extLst>
                <a:ext uri="{FF2B5EF4-FFF2-40B4-BE49-F238E27FC236}">
                  <a16:creationId xmlns:a16="http://schemas.microsoft.com/office/drawing/2014/main" xmlns="" id="{914F8D88-BFC0-4059-B3CA-392E03468BCB}"/>
                </a:ext>
              </a:extLst>
            </p:cNvPr>
            <p:cNvSpPr>
              <a:spLocks/>
            </p:cNvSpPr>
            <p:nvPr/>
          </p:nvSpPr>
          <p:spPr bwMode="auto">
            <a:xfrm>
              <a:off x="7212353" y="3060365"/>
              <a:ext cx="410952" cy="255426"/>
            </a:xfrm>
            <a:custGeom>
              <a:avLst/>
              <a:gdLst>
                <a:gd name="T0" fmla="*/ 286 w 362"/>
                <a:gd name="T1" fmla="*/ 211 h 225"/>
                <a:gd name="T2" fmla="*/ 293 w 362"/>
                <a:gd name="T3" fmla="*/ 197 h 225"/>
                <a:gd name="T4" fmla="*/ 289 w 362"/>
                <a:gd name="T5" fmla="*/ 187 h 225"/>
                <a:gd name="T6" fmla="*/ 289 w 362"/>
                <a:gd name="T7" fmla="*/ 178 h 225"/>
                <a:gd name="T8" fmla="*/ 282 w 362"/>
                <a:gd name="T9" fmla="*/ 173 h 225"/>
                <a:gd name="T10" fmla="*/ 272 w 362"/>
                <a:gd name="T11" fmla="*/ 166 h 225"/>
                <a:gd name="T12" fmla="*/ 277 w 362"/>
                <a:gd name="T13" fmla="*/ 156 h 225"/>
                <a:gd name="T14" fmla="*/ 291 w 362"/>
                <a:gd name="T15" fmla="*/ 156 h 225"/>
                <a:gd name="T16" fmla="*/ 298 w 362"/>
                <a:gd name="T17" fmla="*/ 147 h 225"/>
                <a:gd name="T18" fmla="*/ 296 w 362"/>
                <a:gd name="T19" fmla="*/ 142 h 225"/>
                <a:gd name="T20" fmla="*/ 312 w 362"/>
                <a:gd name="T21" fmla="*/ 137 h 225"/>
                <a:gd name="T22" fmla="*/ 305 w 362"/>
                <a:gd name="T23" fmla="*/ 130 h 225"/>
                <a:gd name="T24" fmla="*/ 312 w 362"/>
                <a:gd name="T25" fmla="*/ 121 h 225"/>
                <a:gd name="T26" fmla="*/ 322 w 362"/>
                <a:gd name="T27" fmla="*/ 118 h 225"/>
                <a:gd name="T28" fmla="*/ 334 w 362"/>
                <a:gd name="T29" fmla="*/ 116 h 225"/>
                <a:gd name="T30" fmla="*/ 348 w 362"/>
                <a:gd name="T31" fmla="*/ 116 h 225"/>
                <a:gd name="T32" fmla="*/ 362 w 362"/>
                <a:gd name="T33" fmla="*/ 111 h 225"/>
                <a:gd name="T34" fmla="*/ 350 w 362"/>
                <a:gd name="T35" fmla="*/ 97 h 225"/>
                <a:gd name="T36" fmla="*/ 345 w 362"/>
                <a:gd name="T37" fmla="*/ 102 h 225"/>
                <a:gd name="T38" fmla="*/ 338 w 362"/>
                <a:gd name="T39" fmla="*/ 107 h 225"/>
                <a:gd name="T40" fmla="*/ 324 w 362"/>
                <a:gd name="T41" fmla="*/ 100 h 225"/>
                <a:gd name="T42" fmla="*/ 324 w 362"/>
                <a:gd name="T43" fmla="*/ 90 h 225"/>
                <a:gd name="T44" fmla="*/ 329 w 362"/>
                <a:gd name="T45" fmla="*/ 76 h 225"/>
                <a:gd name="T46" fmla="*/ 322 w 362"/>
                <a:gd name="T47" fmla="*/ 81 h 225"/>
                <a:gd name="T48" fmla="*/ 310 w 362"/>
                <a:gd name="T49" fmla="*/ 92 h 225"/>
                <a:gd name="T50" fmla="*/ 303 w 362"/>
                <a:gd name="T51" fmla="*/ 102 h 225"/>
                <a:gd name="T52" fmla="*/ 291 w 362"/>
                <a:gd name="T53" fmla="*/ 118 h 225"/>
                <a:gd name="T54" fmla="*/ 277 w 362"/>
                <a:gd name="T55" fmla="*/ 111 h 225"/>
                <a:gd name="T56" fmla="*/ 263 w 362"/>
                <a:gd name="T57" fmla="*/ 111 h 225"/>
                <a:gd name="T58" fmla="*/ 249 w 362"/>
                <a:gd name="T59" fmla="*/ 116 h 225"/>
                <a:gd name="T60" fmla="*/ 222 w 362"/>
                <a:gd name="T61" fmla="*/ 90 h 225"/>
                <a:gd name="T62" fmla="*/ 215 w 362"/>
                <a:gd name="T63" fmla="*/ 59 h 225"/>
                <a:gd name="T64" fmla="*/ 199 w 362"/>
                <a:gd name="T65" fmla="*/ 38 h 225"/>
                <a:gd name="T66" fmla="*/ 128 w 362"/>
                <a:gd name="T67" fmla="*/ 40 h 225"/>
                <a:gd name="T68" fmla="*/ 95 w 362"/>
                <a:gd name="T69" fmla="*/ 24 h 225"/>
                <a:gd name="T70" fmla="*/ 0 w 362"/>
                <a:gd name="T71" fmla="*/ 12 h 225"/>
                <a:gd name="T72" fmla="*/ 29 w 362"/>
                <a:gd name="T73" fmla="*/ 116 h 225"/>
                <a:gd name="T74" fmla="*/ 40 w 362"/>
                <a:gd name="T75" fmla="*/ 114 h 225"/>
                <a:gd name="T76" fmla="*/ 36 w 362"/>
                <a:gd name="T77" fmla="*/ 102 h 225"/>
                <a:gd name="T78" fmla="*/ 48 w 362"/>
                <a:gd name="T79" fmla="*/ 90 h 225"/>
                <a:gd name="T80" fmla="*/ 57 w 362"/>
                <a:gd name="T81" fmla="*/ 83 h 225"/>
                <a:gd name="T82" fmla="*/ 64 w 362"/>
                <a:gd name="T83" fmla="*/ 83 h 225"/>
                <a:gd name="T84" fmla="*/ 71 w 362"/>
                <a:gd name="T85" fmla="*/ 78 h 225"/>
                <a:gd name="T86" fmla="*/ 100 w 362"/>
                <a:gd name="T87" fmla="*/ 95 h 225"/>
                <a:gd name="T88" fmla="*/ 116 w 362"/>
                <a:gd name="T89" fmla="*/ 109 h 225"/>
                <a:gd name="T90" fmla="*/ 133 w 362"/>
                <a:gd name="T91" fmla="*/ 114 h 225"/>
                <a:gd name="T92" fmla="*/ 147 w 362"/>
                <a:gd name="T93" fmla="*/ 121 h 225"/>
                <a:gd name="T94" fmla="*/ 156 w 362"/>
                <a:gd name="T95" fmla="*/ 137 h 225"/>
                <a:gd name="T96" fmla="*/ 163 w 362"/>
                <a:gd name="T97" fmla="*/ 152 h 225"/>
                <a:gd name="T98" fmla="*/ 185 w 362"/>
                <a:gd name="T99" fmla="*/ 166 h 225"/>
                <a:gd name="T100" fmla="*/ 218 w 362"/>
                <a:gd name="T101" fmla="*/ 182 h 225"/>
                <a:gd name="T102" fmla="*/ 244 w 362"/>
                <a:gd name="T103" fmla="*/ 197 h 225"/>
                <a:gd name="T104" fmla="*/ 251 w 362"/>
                <a:gd name="T105" fmla="*/ 199 h 225"/>
                <a:gd name="T106" fmla="*/ 258 w 362"/>
                <a:gd name="T107" fmla="*/ 211 h 225"/>
                <a:gd name="T108" fmla="*/ 265 w 362"/>
                <a:gd name="T109" fmla="*/ 218 h 225"/>
                <a:gd name="T110" fmla="*/ 272 w 362"/>
                <a:gd name="T111" fmla="*/ 225 h 225"/>
                <a:gd name="T112" fmla="*/ 279 w 362"/>
                <a:gd name="T113" fmla="*/ 220 h 225"/>
                <a:gd name="T114" fmla="*/ 286 w 362"/>
                <a:gd name="T115"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2" h="225">
                  <a:moveTo>
                    <a:pt x="286" y="225"/>
                  </a:moveTo>
                  <a:lnTo>
                    <a:pt x="286" y="211"/>
                  </a:lnTo>
                  <a:lnTo>
                    <a:pt x="291" y="199"/>
                  </a:lnTo>
                  <a:lnTo>
                    <a:pt x="293" y="197"/>
                  </a:lnTo>
                  <a:lnTo>
                    <a:pt x="293" y="189"/>
                  </a:lnTo>
                  <a:lnTo>
                    <a:pt x="289" y="187"/>
                  </a:lnTo>
                  <a:lnTo>
                    <a:pt x="286" y="182"/>
                  </a:lnTo>
                  <a:lnTo>
                    <a:pt x="289" y="178"/>
                  </a:lnTo>
                  <a:lnTo>
                    <a:pt x="289" y="173"/>
                  </a:lnTo>
                  <a:lnTo>
                    <a:pt x="282" y="173"/>
                  </a:lnTo>
                  <a:lnTo>
                    <a:pt x="277" y="175"/>
                  </a:lnTo>
                  <a:lnTo>
                    <a:pt x="272" y="166"/>
                  </a:lnTo>
                  <a:lnTo>
                    <a:pt x="272" y="159"/>
                  </a:lnTo>
                  <a:lnTo>
                    <a:pt x="277" y="156"/>
                  </a:lnTo>
                  <a:lnTo>
                    <a:pt x="286" y="156"/>
                  </a:lnTo>
                  <a:lnTo>
                    <a:pt x="291" y="156"/>
                  </a:lnTo>
                  <a:lnTo>
                    <a:pt x="291" y="152"/>
                  </a:lnTo>
                  <a:lnTo>
                    <a:pt x="298" y="147"/>
                  </a:lnTo>
                  <a:lnTo>
                    <a:pt x="298" y="144"/>
                  </a:lnTo>
                  <a:lnTo>
                    <a:pt x="296" y="142"/>
                  </a:lnTo>
                  <a:lnTo>
                    <a:pt x="305" y="140"/>
                  </a:lnTo>
                  <a:lnTo>
                    <a:pt x="312" y="137"/>
                  </a:lnTo>
                  <a:lnTo>
                    <a:pt x="312" y="133"/>
                  </a:lnTo>
                  <a:lnTo>
                    <a:pt x="305" y="130"/>
                  </a:lnTo>
                  <a:lnTo>
                    <a:pt x="308" y="123"/>
                  </a:lnTo>
                  <a:lnTo>
                    <a:pt x="312" y="121"/>
                  </a:lnTo>
                  <a:lnTo>
                    <a:pt x="319" y="118"/>
                  </a:lnTo>
                  <a:lnTo>
                    <a:pt x="322" y="118"/>
                  </a:lnTo>
                  <a:lnTo>
                    <a:pt x="329" y="111"/>
                  </a:lnTo>
                  <a:lnTo>
                    <a:pt x="334" y="116"/>
                  </a:lnTo>
                  <a:lnTo>
                    <a:pt x="336" y="118"/>
                  </a:lnTo>
                  <a:lnTo>
                    <a:pt x="348" y="116"/>
                  </a:lnTo>
                  <a:lnTo>
                    <a:pt x="355" y="118"/>
                  </a:lnTo>
                  <a:lnTo>
                    <a:pt x="362" y="111"/>
                  </a:lnTo>
                  <a:lnTo>
                    <a:pt x="360" y="107"/>
                  </a:lnTo>
                  <a:lnTo>
                    <a:pt x="350" y="97"/>
                  </a:lnTo>
                  <a:lnTo>
                    <a:pt x="345" y="97"/>
                  </a:lnTo>
                  <a:lnTo>
                    <a:pt x="345" y="102"/>
                  </a:lnTo>
                  <a:lnTo>
                    <a:pt x="343" y="107"/>
                  </a:lnTo>
                  <a:lnTo>
                    <a:pt x="338" y="107"/>
                  </a:lnTo>
                  <a:lnTo>
                    <a:pt x="334" y="102"/>
                  </a:lnTo>
                  <a:lnTo>
                    <a:pt x="324" y="100"/>
                  </a:lnTo>
                  <a:lnTo>
                    <a:pt x="319" y="97"/>
                  </a:lnTo>
                  <a:lnTo>
                    <a:pt x="324" y="90"/>
                  </a:lnTo>
                  <a:lnTo>
                    <a:pt x="331" y="81"/>
                  </a:lnTo>
                  <a:lnTo>
                    <a:pt x="329" y="76"/>
                  </a:lnTo>
                  <a:lnTo>
                    <a:pt x="327" y="73"/>
                  </a:lnTo>
                  <a:lnTo>
                    <a:pt x="322" y="81"/>
                  </a:lnTo>
                  <a:lnTo>
                    <a:pt x="317" y="83"/>
                  </a:lnTo>
                  <a:lnTo>
                    <a:pt x="310" y="92"/>
                  </a:lnTo>
                  <a:lnTo>
                    <a:pt x="305" y="100"/>
                  </a:lnTo>
                  <a:lnTo>
                    <a:pt x="303" y="102"/>
                  </a:lnTo>
                  <a:lnTo>
                    <a:pt x="298" y="109"/>
                  </a:lnTo>
                  <a:lnTo>
                    <a:pt x="291" y="118"/>
                  </a:lnTo>
                  <a:lnTo>
                    <a:pt x="289" y="116"/>
                  </a:lnTo>
                  <a:lnTo>
                    <a:pt x="277" y="111"/>
                  </a:lnTo>
                  <a:lnTo>
                    <a:pt x="270" y="111"/>
                  </a:lnTo>
                  <a:lnTo>
                    <a:pt x="263" y="111"/>
                  </a:lnTo>
                  <a:lnTo>
                    <a:pt x="253" y="118"/>
                  </a:lnTo>
                  <a:lnTo>
                    <a:pt x="249" y="116"/>
                  </a:lnTo>
                  <a:lnTo>
                    <a:pt x="239" y="90"/>
                  </a:lnTo>
                  <a:lnTo>
                    <a:pt x="222" y="90"/>
                  </a:lnTo>
                  <a:lnTo>
                    <a:pt x="222" y="57"/>
                  </a:lnTo>
                  <a:lnTo>
                    <a:pt x="215" y="59"/>
                  </a:lnTo>
                  <a:lnTo>
                    <a:pt x="208" y="47"/>
                  </a:lnTo>
                  <a:lnTo>
                    <a:pt x="199" y="38"/>
                  </a:lnTo>
                  <a:lnTo>
                    <a:pt x="161" y="38"/>
                  </a:lnTo>
                  <a:lnTo>
                    <a:pt x="128" y="40"/>
                  </a:lnTo>
                  <a:lnTo>
                    <a:pt x="109" y="31"/>
                  </a:lnTo>
                  <a:lnTo>
                    <a:pt x="95" y="24"/>
                  </a:lnTo>
                  <a:lnTo>
                    <a:pt x="59" y="0"/>
                  </a:lnTo>
                  <a:lnTo>
                    <a:pt x="0" y="12"/>
                  </a:lnTo>
                  <a:lnTo>
                    <a:pt x="19" y="118"/>
                  </a:lnTo>
                  <a:lnTo>
                    <a:pt x="29" y="116"/>
                  </a:lnTo>
                  <a:lnTo>
                    <a:pt x="38" y="118"/>
                  </a:lnTo>
                  <a:lnTo>
                    <a:pt x="40" y="114"/>
                  </a:lnTo>
                  <a:lnTo>
                    <a:pt x="38" y="109"/>
                  </a:lnTo>
                  <a:lnTo>
                    <a:pt x="36" y="102"/>
                  </a:lnTo>
                  <a:lnTo>
                    <a:pt x="40" y="92"/>
                  </a:lnTo>
                  <a:lnTo>
                    <a:pt x="48" y="90"/>
                  </a:lnTo>
                  <a:lnTo>
                    <a:pt x="50" y="85"/>
                  </a:lnTo>
                  <a:lnTo>
                    <a:pt x="57" y="83"/>
                  </a:lnTo>
                  <a:lnTo>
                    <a:pt x="62" y="85"/>
                  </a:lnTo>
                  <a:lnTo>
                    <a:pt x="64" y="83"/>
                  </a:lnTo>
                  <a:lnTo>
                    <a:pt x="59" y="78"/>
                  </a:lnTo>
                  <a:lnTo>
                    <a:pt x="71" y="78"/>
                  </a:lnTo>
                  <a:lnTo>
                    <a:pt x="85" y="88"/>
                  </a:lnTo>
                  <a:lnTo>
                    <a:pt x="100" y="95"/>
                  </a:lnTo>
                  <a:lnTo>
                    <a:pt x="100" y="100"/>
                  </a:lnTo>
                  <a:lnTo>
                    <a:pt x="116" y="109"/>
                  </a:lnTo>
                  <a:lnTo>
                    <a:pt x="130" y="116"/>
                  </a:lnTo>
                  <a:lnTo>
                    <a:pt x="133" y="114"/>
                  </a:lnTo>
                  <a:lnTo>
                    <a:pt x="137" y="114"/>
                  </a:lnTo>
                  <a:lnTo>
                    <a:pt x="147" y="121"/>
                  </a:lnTo>
                  <a:lnTo>
                    <a:pt x="152" y="133"/>
                  </a:lnTo>
                  <a:lnTo>
                    <a:pt x="156" y="137"/>
                  </a:lnTo>
                  <a:lnTo>
                    <a:pt x="156" y="142"/>
                  </a:lnTo>
                  <a:lnTo>
                    <a:pt x="163" y="152"/>
                  </a:lnTo>
                  <a:lnTo>
                    <a:pt x="170" y="156"/>
                  </a:lnTo>
                  <a:lnTo>
                    <a:pt x="185" y="166"/>
                  </a:lnTo>
                  <a:lnTo>
                    <a:pt x="199" y="175"/>
                  </a:lnTo>
                  <a:lnTo>
                    <a:pt x="218" y="182"/>
                  </a:lnTo>
                  <a:lnTo>
                    <a:pt x="232" y="194"/>
                  </a:lnTo>
                  <a:lnTo>
                    <a:pt x="244" y="197"/>
                  </a:lnTo>
                  <a:lnTo>
                    <a:pt x="246" y="199"/>
                  </a:lnTo>
                  <a:lnTo>
                    <a:pt x="251" y="199"/>
                  </a:lnTo>
                  <a:lnTo>
                    <a:pt x="258" y="204"/>
                  </a:lnTo>
                  <a:lnTo>
                    <a:pt x="258" y="211"/>
                  </a:lnTo>
                  <a:lnTo>
                    <a:pt x="260" y="220"/>
                  </a:lnTo>
                  <a:lnTo>
                    <a:pt x="265" y="218"/>
                  </a:lnTo>
                  <a:lnTo>
                    <a:pt x="270" y="220"/>
                  </a:lnTo>
                  <a:lnTo>
                    <a:pt x="272" y="225"/>
                  </a:lnTo>
                  <a:lnTo>
                    <a:pt x="277" y="225"/>
                  </a:lnTo>
                  <a:lnTo>
                    <a:pt x="279" y="220"/>
                  </a:lnTo>
                  <a:lnTo>
                    <a:pt x="284" y="220"/>
                  </a:lnTo>
                  <a:lnTo>
                    <a:pt x="286" y="225"/>
                  </a:lnTo>
                  <a:lnTo>
                    <a:pt x="286" y="22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94" name="United Kingdom">
              <a:extLst>
                <a:ext uri="{FF2B5EF4-FFF2-40B4-BE49-F238E27FC236}">
                  <a16:creationId xmlns:a16="http://schemas.microsoft.com/office/drawing/2014/main" xmlns="" id="{8FA06746-247D-4342-8941-FB1C3E056292}"/>
                </a:ext>
              </a:extLst>
            </p:cNvPr>
            <p:cNvSpPr>
              <a:spLocks noEditPoints="1"/>
            </p:cNvSpPr>
            <p:nvPr/>
          </p:nvSpPr>
          <p:spPr bwMode="auto">
            <a:xfrm>
              <a:off x="5707044" y="2639196"/>
              <a:ext cx="216828" cy="308781"/>
            </a:xfrm>
            <a:custGeom>
              <a:avLst/>
              <a:gdLst>
                <a:gd name="T0" fmla="*/ 4 w 81"/>
                <a:gd name="T1" fmla="*/ 59 h 115"/>
                <a:gd name="T2" fmla="*/ 9 w 81"/>
                <a:gd name="T3" fmla="*/ 46 h 115"/>
                <a:gd name="T4" fmla="*/ 20 w 81"/>
                <a:gd name="T5" fmla="*/ 53 h 115"/>
                <a:gd name="T6" fmla="*/ 17 w 81"/>
                <a:gd name="T7" fmla="*/ 58 h 115"/>
                <a:gd name="T8" fmla="*/ 75 w 81"/>
                <a:gd name="T9" fmla="*/ 95 h 115"/>
                <a:gd name="T10" fmla="*/ 23 w 81"/>
                <a:gd name="T11" fmla="*/ 37 h 115"/>
                <a:gd name="T12" fmla="*/ 14 w 81"/>
                <a:gd name="T13" fmla="*/ 28 h 115"/>
                <a:gd name="T14" fmla="*/ 24 w 81"/>
                <a:gd name="T15" fmla="*/ 42 h 115"/>
                <a:gd name="T16" fmla="*/ 25 w 81"/>
                <a:gd name="T17" fmla="*/ 112 h 115"/>
                <a:gd name="T18" fmla="*/ 33 w 81"/>
                <a:gd name="T19" fmla="*/ 111 h 115"/>
                <a:gd name="T20" fmla="*/ 39 w 81"/>
                <a:gd name="T21" fmla="*/ 106 h 115"/>
                <a:gd name="T22" fmla="*/ 51 w 81"/>
                <a:gd name="T23" fmla="*/ 105 h 115"/>
                <a:gd name="T24" fmla="*/ 61 w 81"/>
                <a:gd name="T25" fmla="*/ 104 h 115"/>
                <a:gd name="T26" fmla="*/ 74 w 81"/>
                <a:gd name="T27" fmla="*/ 101 h 115"/>
                <a:gd name="T28" fmla="*/ 80 w 81"/>
                <a:gd name="T29" fmla="*/ 95 h 115"/>
                <a:gd name="T30" fmla="*/ 74 w 81"/>
                <a:gd name="T31" fmla="*/ 94 h 115"/>
                <a:gd name="T32" fmla="*/ 74 w 81"/>
                <a:gd name="T33" fmla="*/ 90 h 115"/>
                <a:gd name="T34" fmla="*/ 77 w 81"/>
                <a:gd name="T35" fmla="*/ 86 h 115"/>
                <a:gd name="T36" fmla="*/ 80 w 81"/>
                <a:gd name="T37" fmla="*/ 77 h 115"/>
                <a:gd name="T38" fmla="*/ 69 w 81"/>
                <a:gd name="T39" fmla="*/ 73 h 115"/>
                <a:gd name="T40" fmla="*/ 60 w 81"/>
                <a:gd name="T41" fmla="*/ 65 h 115"/>
                <a:gd name="T42" fmla="*/ 66 w 81"/>
                <a:gd name="T43" fmla="*/ 66 h 115"/>
                <a:gd name="T44" fmla="*/ 60 w 81"/>
                <a:gd name="T45" fmla="*/ 55 h 115"/>
                <a:gd name="T46" fmla="*/ 50 w 81"/>
                <a:gd name="T47" fmla="*/ 41 h 115"/>
                <a:gd name="T48" fmla="*/ 37 w 81"/>
                <a:gd name="T49" fmla="*/ 35 h 115"/>
                <a:gd name="T50" fmla="*/ 41 w 81"/>
                <a:gd name="T51" fmla="*/ 33 h 115"/>
                <a:gd name="T52" fmla="*/ 42 w 81"/>
                <a:gd name="T53" fmla="*/ 29 h 115"/>
                <a:gd name="T54" fmla="*/ 46 w 81"/>
                <a:gd name="T55" fmla="*/ 20 h 115"/>
                <a:gd name="T56" fmla="*/ 39 w 81"/>
                <a:gd name="T57" fmla="*/ 13 h 115"/>
                <a:gd name="T58" fmla="*/ 31 w 81"/>
                <a:gd name="T59" fmla="*/ 15 h 115"/>
                <a:gd name="T60" fmla="*/ 36 w 81"/>
                <a:gd name="T61" fmla="*/ 7 h 115"/>
                <a:gd name="T62" fmla="*/ 36 w 81"/>
                <a:gd name="T63" fmla="*/ 1 h 115"/>
                <a:gd name="T64" fmla="*/ 28 w 81"/>
                <a:gd name="T65" fmla="*/ 2 h 115"/>
                <a:gd name="T66" fmla="*/ 24 w 81"/>
                <a:gd name="T67" fmla="*/ 5 h 115"/>
                <a:gd name="T68" fmla="*/ 21 w 81"/>
                <a:gd name="T69" fmla="*/ 11 h 115"/>
                <a:gd name="T70" fmla="*/ 19 w 81"/>
                <a:gd name="T71" fmla="*/ 14 h 115"/>
                <a:gd name="T72" fmla="*/ 19 w 81"/>
                <a:gd name="T73" fmla="*/ 18 h 115"/>
                <a:gd name="T74" fmla="*/ 20 w 81"/>
                <a:gd name="T75" fmla="*/ 20 h 115"/>
                <a:gd name="T76" fmla="*/ 19 w 81"/>
                <a:gd name="T77" fmla="*/ 24 h 115"/>
                <a:gd name="T78" fmla="*/ 18 w 81"/>
                <a:gd name="T79" fmla="*/ 27 h 115"/>
                <a:gd name="T80" fmla="*/ 22 w 81"/>
                <a:gd name="T81" fmla="*/ 27 h 115"/>
                <a:gd name="T82" fmla="*/ 20 w 81"/>
                <a:gd name="T83" fmla="*/ 38 h 115"/>
                <a:gd name="T84" fmla="*/ 21 w 81"/>
                <a:gd name="T85" fmla="*/ 41 h 115"/>
                <a:gd name="T86" fmla="*/ 23 w 81"/>
                <a:gd name="T87" fmla="*/ 37 h 115"/>
                <a:gd name="T88" fmla="*/ 28 w 81"/>
                <a:gd name="T89" fmla="*/ 36 h 115"/>
                <a:gd name="T90" fmla="*/ 25 w 81"/>
                <a:gd name="T91" fmla="*/ 49 h 115"/>
                <a:gd name="T92" fmla="*/ 28 w 81"/>
                <a:gd name="T93" fmla="*/ 50 h 115"/>
                <a:gd name="T94" fmla="*/ 37 w 81"/>
                <a:gd name="T95" fmla="*/ 50 h 115"/>
                <a:gd name="T96" fmla="*/ 42 w 81"/>
                <a:gd name="T97" fmla="*/ 62 h 115"/>
                <a:gd name="T98" fmla="*/ 41 w 81"/>
                <a:gd name="T99" fmla="*/ 71 h 115"/>
                <a:gd name="T100" fmla="*/ 34 w 81"/>
                <a:gd name="T101" fmla="*/ 71 h 115"/>
                <a:gd name="T102" fmla="*/ 32 w 81"/>
                <a:gd name="T103" fmla="*/ 76 h 115"/>
                <a:gd name="T104" fmla="*/ 28 w 81"/>
                <a:gd name="T105" fmla="*/ 87 h 115"/>
                <a:gd name="T106" fmla="*/ 24 w 81"/>
                <a:gd name="T107" fmla="*/ 92 h 115"/>
                <a:gd name="T108" fmla="*/ 30 w 81"/>
                <a:gd name="T109" fmla="*/ 93 h 115"/>
                <a:gd name="T110" fmla="*/ 40 w 81"/>
                <a:gd name="T111" fmla="*/ 95 h 115"/>
                <a:gd name="T112" fmla="*/ 40 w 81"/>
                <a:gd name="T113" fmla="*/ 99 h 115"/>
                <a:gd name="T114" fmla="*/ 28 w 81"/>
                <a:gd name="T115" fmla="*/ 105 h 115"/>
                <a:gd name="T116" fmla="*/ 19 w 81"/>
                <a:gd name="T117"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15">
                  <a:moveTo>
                    <a:pt x="15" y="62"/>
                  </a:moveTo>
                  <a:cubicBezTo>
                    <a:pt x="13" y="60"/>
                    <a:pt x="13" y="60"/>
                    <a:pt x="13" y="60"/>
                  </a:cubicBezTo>
                  <a:cubicBezTo>
                    <a:pt x="11" y="60"/>
                    <a:pt x="11" y="60"/>
                    <a:pt x="11" y="60"/>
                  </a:cubicBezTo>
                  <a:cubicBezTo>
                    <a:pt x="9" y="57"/>
                    <a:pt x="9" y="57"/>
                    <a:pt x="9" y="57"/>
                  </a:cubicBezTo>
                  <a:cubicBezTo>
                    <a:pt x="7" y="55"/>
                    <a:pt x="7" y="55"/>
                    <a:pt x="7" y="55"/>
                  </a:cubicBezTo>
                  <a:cubicBezTo>
                    <a:pt x="6" y="56"/>
                    <a:pt x="6" y="56"/>
                    <a:pt x="6" y="56"/>
                  </a:cubicBezTo>
                  <a:cubicBezTo>
                    <a:pt x="5" y="59"/>
                    <a:pt x="5" y="59"/>
                    <a:pt x="5" y="59"/>
                  </a:cubicBezTo>
                  <a:cubicBezTo>
                    <a:pt x="4" y="59"/>
                    <a:pt x="4" y="59"/>
                    <a:pt x="4" y="59"/>
                  </a:cubicBezTo>
                  <a:cubicBezTo>
                    <a:pt x="0" y="55"/>
                    <a:pt x="0" y="55"/>
                    <a:pt x="0" y="55"/>
                  </a:cubicBezTo>
                  <a:cubicBezTo>
                    <a:pt x="2" y="51"/>
                    <a:pt x="2" y="51"/>
                    <a:pt x="2" y="51"/>
                  </a:cubicBezTo>
                  <a:cubicBezTo>
                    <a:pt x="4" y="51"/>
                    <a:pt x="4" y="51"/>
                    <a:pt x="4" y="51"/>
                  </a:cubicBezTo>
                  <a:cubicBezTo>
                    <a:pt x="4" y="49"/>
                    <a:pt x="4" y="49"/>
                    <a:pt x="4" y="49"/>
                  </a:cubicBezTo>
                  <a:cubicBezTo>
                    <a:pt x="5" y="48"/>
                    <a:pt x="5" y="48"/>
                    <a:pt x="5" y="48"/>
                  </a:cubicBezTo>
                  <a:cubicBezTo>
                    <a:pt x="6" y="47"/>
                    <a:pt x="6" y="47"/>
                    <a:pt x="6" y="47"/>
                  </a:cubicBezTo>
                  <a:cubicBezTo>
                    <a:pt x="8" y="47"/>
                    <a:pt x="8" y="47"/>
                    <a:pt x="8" y="47"/>
                  </a:cubicBezTo>
                  <a:cubicBezTo>
                    <a:pt x="9" y="46"/>
                    <a:pt x="9" y="46"/>
                    <a:pt x="9" y="46"/>
                  </a:cubicBezTo>
                  <a:cubicBezTo>
                    <a:pt x="10" y="46"/>
                    <a:pt x="10" y="46"/>
                    <a:pt x="10" y="46"/>
                  </a:cubicBezTo>
                  <a:cubicBezTo>
                    <a:pt x="12" y="45"/>
                    <a:pt x="12" y="45"/>
                    <a:pt x="12" y="45"/>
                  </a:cubicBezTo>
                  <a:cubicBezTo>
                    <a:pt x="14" y="45"/>
                    <a:pt x="14" y="45"/>
                    <a:pt x="14" y="45"/>
                  </a:cubicBezTo>
                  <a:cubicBezTo>
                    <a:pt x="16" y="46"/>
                    <a:pt x="16" y="46"/>
                    <a:pt x="16" y="46"/>
                  </a:cubicBezTo>
                  <a:cubicBezTo>
                    <a:pt x="16" y="48"/>
                    <a:pt x="16" y="48"/>
                    <a:pt x="16" y="48"/>
                  </a:cubicBezTo>
                  <a:cubicBezTo>
                    <a:pt x="19" y="52"/>
                    <a:pt x="19" y="52"/>
                    <a:pt x="19" y="52"/>
                  </a:cubicBezTo>
                  <a:cubicBezTo>
                    <a:pt x="17" y="53"/>
                    <a:pt x="17" y="53"/>
                    <a:pt x="17" y="53"/>
                  </a:cubicBezTo>
                  <a:cubicBezTo>
                    <a:pt x="20" y="53"/>
                    <a:pt x="20" y="53"/>
                    <a:pt x="20" y="53"/>
                  </a:cubicBezTo>
                  <a:cubicBezTo>
                    <a:pt x="21" y="57"/>
                    <a:pt x="21" y="57"/>
                    <a:pt x="21" y="57"/>
                  </a:cubicBezTo>
                  <a:cubicBezTo>
                    <a:pt x="19" y="54"/>
                    <a:pt x="19" y="54"/>
                    <a:pt x="19" y="54"/>
                  </a:cubicBezTo>
                  <a:cubicBezTo>
                    <a:pt x="18" y="54"/>
                    <a:pt x="18" y="54"/>
                    <a:pt x="18" y="54"/>
                  </a:cubicBezTo>
                  <a:cubicBezTo>
                    <a:pt x="19" y="55"/>
                    <a:pt x="19" y="55"/>
                    <a:pt x="19" y="55"/>
                  </a:cubicBezTo>
                  <a:cubicBezTo>
                    <a:pt x="18" y="57"/>
                    <a:pt x="18" y="57"/>
                    <a:pt x="18" y="57"/>
                  </a:cubicBezTo>
                  <a:cubicBezTo>
                    <a:pt x="20" y="57"/>
                    <a:pt x="20" y="57"/>
                    <a:pt x="20" y="57"/>
                  </a:cubicBezTo>
                  <a:cubicBezTo>
                    <a:pt x="19" y="58"/>
                    <a:pt x="19" y="58"/>
                    <a:pt x="19" y="58"/>
                  </a:cubicBezTo>
                  <a:cubicBezTo>
                    <a:pt x="17" y="58"/>
                    <a:pt x="17" y="58"/>
                    <a:pt x="17" y="58"/>
                  </a:cubicBezTo>
                  <a:cubicBezTo>
                    <a:pt x="17" y="59"/>
                    <a:pt x="17" y="59"/>
                    <a:pt x="17" y="59"/>
                  </a:cubicBezTo>
                  <a:cubicBezTo>
                    <a:pt x="16" y="61"/>
                    <a:pt x="16" y="61"/>
                    <a:pt x="16" y="61"/>
                  </a:cubicBezTo>
                  <a:cubicBezTo>
                    <a:pt x="15" y="60"/>
                    <a:pt x="15" y="60"/>
                    <a:pt x="15" y="60"/>
                  </a:cubicBezTo>
                  <a:cubicBezTo>
                    <a:pt x="15" y="62"/>
                    <a:pt x="15" y="62"/>
                    <a:pt x="15" y="62"/>
                  </a:cubicBezTo>
                  <a:cubicBezTo>
                    <a:pt x="15" y="62"/>
                    <a:pt x="15" y="62"/>
                    <a:pt x="15" y="62"/>
                  </a:cubicBezTo>
                  <a:close/>
                  <a:moveTo>
                    <a:pt x="73" y="95"/>
                  </a:moveTo>
                  <a:cubicBezTo>
                    <a:pt x="74" y="95"/>
                    <a:pt x="74" y="95"/>
                    <a:pt x="74" y="95"/>
                  </a:cubicBezTo>
                  <a:cubicBezTo>
                    <a:pt x="75" y="95"/>
                    <a:pt x="75" y="95"/>
                    <a:pt x="75" y="95"/>
                  </a:cubicBezTo>
                  <a:cubicBezTo>
                    <a:pt x="75" y="94"/>
                    <a:pt x="75" y="94"/>
                    <a:pt x="75" y="94"/>
                  </a:cubicBezTo>
                  <a:cubicBezTo>
                    <a:pt x="74" y="94"/>
                    <a:pt x="74" y="94"/>
                    <a:pt x="74" y="94"/>
                  </a:cubicBezTo>
                  <a:cubicBezTo>
                    <a:pt x="73" y="95"/>
                    <a:pt x="73" y="95"/>
                    <a:pt x="73" y="95"/>
                  </a:cubicBezTo>
                  <a:close/>
                  <a:moveTo>
                    <a:pt x="23" y="37"/>
                  </a:moveTo>
                  <a:cubicBezTo>
                    <a:pt x="23" y="38"/>
                    <a:pt x="23" y="38"/>
                    <a:pt x="23" y="38"/>
                  </a:cubicBezTo>
                  <a:cubicBezTo>
                    <a:pt x="24" y="39"/>
                    <a:pt x="24" y="39"/>
                    <a:pt x="24" y="39"/>
                  </a:cubicBezTo>
                  <a:cubicBezTo>
                    <a:pt x="24" y="38"/>
                    <a:pt x="24" y="38"/>
                    <a:pt x="24" y="38"/>
                  </a:cubicBezTo>
                  <a:cubicBezTo>
                    <a:pt x="23" y="37"/>
                    <a:pt x="23" y="37"/>
                    <a:pt x="23" y="37"/>
                  </a:cubicBezTo>
                  <a:close/>
                  <a:moveTo>
                    <a:pt x="14" y="32"/>
                  </a:moveTo>
                  <a:cubicBezTo>
                    <a:pt x="17" y="31"/>
                    <a:pt x="17" y="31"/>
                    <a:pt x="17" y="31"/>
                  </a:cubicBezTo>
                  <a:cubicBezTo>
                    <a:pt x="18" y="31"/>
                    <a:pt x="18" y="31"/>
                    <a:pt x="18" y="31"/>
                  </a:cubicBezTo>
                  <a:cubicBezTo>
                    <a:pt x="19" y="30"/>
                    <a:pt x="19" y="30"/>
                    <a:pt x="19" y="30"/>
                  </a:cubicBezTo>
                  <a:cubicBezTo>
                    <a:pt x="19" y="29"/>
                    <a:pt x="19" y="29"/>
                    <a:pt x="19" y="29"/>
                  </a:cubicBezTo>
                  <a:cubicBezTo>
                    <a:pt x="17" y="28"/>
                    <a:pt x="17" y="28"/>
                    <a:pt x="17" y="28"/>
                  </a:cubicBezTo>
                  <a:cubicBezTo>
                    <a:pt x="16" y="27"/>
                    <a:pt x="16" y="27"/>
                    <a:pt x="16" y="27"/>
                  </a:cubicBezTo>
                  <a:cubicBezTo>
                    <a:pt x="14" y="28"/>
                    <a:pt x="14" y="28"/>
                    <a:pt x="14" y="28"/>
                  </a:cubicBezTo>
                  <a:cubicBezTo>
                    <a:pt x="17" y="29"/>
                    <a:pt x="17" y="29"/>
                    <a:pt x="17" y="29"/>
                  </a:cubicBezTo>
                  <a:cubicBezTo>
                    <a:pt x="15" y="30"/>
                    <a:pt x="15" y="30"/>
                    <a:pt x="15" y="30"/>
                  </a:cubicBezTo>
                  <a:cubicBezTo>
                    <a:pt x="16" y="30"/>
                    <a:pt x="16" y="30"/>
                    <a:pt x="16" y="30"/>
                  </a:cubicBezTo>
                  <a:cubicBezTo>
                    <a:pt x="14" y="32"/>
                    <a:pt x="14" y="32"/>
                    <a:pt x="14" y="32"/>
                  </a:cubicBezTo>
                  <a:close/>
                  <a:moveTo>
                    <a:pt x="21" y="40"/>
                  </a:moveTo>
                  <a:cubicBezTo>
                    <a:pt x="22" y="43"/>
                    <a:pt x="22" y="43"/>
                    <a:pt x="22" y="43"/>
                  </a:cubicBezTo>
                  <a:cubicBezTo>
                    <a:pt x="23" y="44"/>
                    <a:pt x="23" y="44"/>
                    <a:pt x="23" y="44"/>
                  </a:cubicBezTo>
                  <a:cubicBezTo>
                    <a:pt x="24" y="42"/>
                    <a:pt x="24" y="42"/>
                    <a:pt x="24" y="42"/>
                  </a:cubicBezTo>
                  <a:cubicBezTo>
                    <a:pt x="23" y="39"/>
                    <a:pt x="23" y="39"/>
                    <a:pt x="23" y="39"/>
                  </a:cubicBezTo>
                  <a:cubicBezTo>
                    <a:pt x="21" y="40"/>
                    <a:pt x="21" y="40"/>
                    <a:pt x="21" y="40"/>
                  </a:cubicBezTo>
                  <a:close/>
                  <a:moveTo>
                    <a:pt x="22" y="115"/>
                  </a:moveTo>
                  <a:cubicBezTo>
                    <a:pt x="23" y="114"/>
                    <a:pt x="23" y="114"/>
                    <a:pt x="23" y="114"/>
                  </a:cubicBezTo>
                  <a:cubicBezTo>
                    <a:pt x="23" y="113"/>
                    <a:pt x="23" y="113"/>
                    <a:pt x="23" y="113"/>
                  </a:cubicBezTo>
                  <a:cubicBezTo>
                    <a:pt x="24" y="112"/>
                    <a:pt x="24" y="112"/>
                    <a:pt x="24" y="112"/>
                  </a:cubicBezTo>
                  <a:cubicBezTo>
                    <a:pt x="24" y="113"/>
                    <a:pt x="24" y="113"/>
                    <a:pt x="24" y="113"/>
                  </a:cubicBezTo>
                  <a:cubicBezTo>
                    <a:pt x="25" y="112"/>
                    <a:pt x="25" y="112"/>
                    <a:pt x="25" y="112"/>
                  </a:cubicBezTo>
                  <a:cubicBezTo>
                    <a:pt x="26" y="112"/>
                    <a:pt x="26" y="112"/>
                    <a:pt x="26" y="112"/>
                  </a:cubicBezTo>
                  <a:cubicBezTo>
                    <a:pt x="26" y="110"/>
                    <a:pt x="26" y="110"/>
                    <a:pt x="26" y="110"/>
                  </a:cubicBezTo>
                  <a:cubicBezTo>
                    <a:pt x="28" y="111"/>
                    <a:pt x="28" y="111"/>
                    <a:pt x="28" y="111"/>
                  </a:cubicBezTo>
                  <a:cubicBezTo>
                    <a:pt x="30" y="110"/>
                    <a:pt x="30" y="110"/>
                    <a:pt x="30" y="110"/>
                  </a:cubicBezTo>
                  <a:cubicBezTo>
                    <a:pt x="31" y="110"/>
                    <a:pt x="31" y="110"/>
                    <a:pt x="31" y="110"/>
                  </a:cubicBezTo>
                  <a:cubicBezTo>
                    <a:pt x="31" y="110"/>
                    <a:pt x="31" y="110"/>
                    <a:pt x="31" y="110"/>
                  </a:cubicBezTo>
                  <a:cubicBezTo>
                    <a:pt x="32" y="111"/>
                    <a:pt x="32" y="111"/>
                    <a:pt x="32" y="111"/>
                  </a:cubicBezTo>
                  <a:cubicBezTo>
                    <a:pt x="33" y="111"/>
                    <a:pt x="33" y="111"/>
                    <a:pt x="33" y="111"/>
                  </a:cubicBezTo>
                  <a:cubicBezTo>
                    <a:pt x="34" y="112"/>
                    <a:pt x="34" y="112"/>
                    <a:pt x="34" y="112"/>
                  </a:cubicBezTo>
                  <a:cubicBezTo>
                    <a:pt x="36" y="112"/>
                    <a:pt x="36" y="112"/>
                    <a:pt x="36" y="112"/>
                  </a:cubicBezTo>
                  <a:cubicBezTo>
                    <a:pt x="36" y="111"/>
                    <a:pt x="36" y="111"/>
                    <a:pt x="36" y="111"/>
                  </a:cubicBezTo>
                  <a:cubicBezTo>
                    <a:pt x="37" y="110"/>
                    <a:pt x="37" y="110"/>
                    <a:pt x="37" y="110"/>
                  </a:cubicBezTo>
                  <a:cubicBezTo>
                    <a:pt x="37" y="109"/>
                    <a:pt x="37" y="109"/>
                    <a:pt x="37" y="109"/>
                  </a:cubicBezTo>
                  <a:cubicBezTo>
                    <a:pt x="37" y="108"/>
                    <a:pt x="37" y="108"/>
                    <a:pt x="37" y="108"/>
                  </a:cubicBezTo>
                  <a:cubicBezTo>
                    <a:pt x="38" y="107"/>
                    <a:pt x="38" y="107"/>
                    <a:pt x="38" y="107"/>
                  </a:cubicBezTo>
                  <a:cubicBezTo>
                    <a:pt x="39" y="106"/>
                    <a:pt x="39" y="106"/>
                    <a:pt x="39" y="106"/>
                  </a:cubicBezTo>
                  <a:cubicBezTo>
                    <a:pt x="39" y="106"/>
                    <a:pt x="39" y="106"/>
                    <a:pt x="39" y="106"/>
                  </a:cubicBezTo>
                  <a:cubicBezTo>
                    <a:pt x="43" y="105"/>
                    <a:pt x="43" y="105"/>
                    <a:pt x="43" y="105"/>
                  </a:cubicBezTo>
                  <a:cubicBezTo>
                    <a:pt x="44" y="105"/>
                    <a:pt x="44" y="105"/>
                    <a:pt x="44" y="105"/>
                  </a:cubicBezTo>
                  <a:cubicBezTo>
                    <a:pt x="46" y="107"/>
                    <a:pt x="46" y="107"/>
                    <a:pt x="46" y="107"/>
                  </a:cubicBezTo>
                  <a:cubicBezTo>
                    <a:pt x="47" y="106"/>
                    <a:pt x="47" y="106"/>
                    <a:pt x="47" y="106"/>
                  </a:cubicBezTo>
                  <a:cubicBezTo>
                    <a:pt x="49" y="106"/>
                    <a:pt x="49" y="106"/>
                    <a:pt x="49" y="106"/>
                  </a:cubicBezTo>
                  <a:cubicBezTo>
                    <a:pt x="50" y="107"/>
                    <a:pt x="50" y="107"/>
                    <a:pt x="50" y="107"/>
                  </a:cubicBezTo>
                  <a:cubicBezTo>
                    <a:pt x="51" y="105"/>
                    <a:pt x="51" y="105"/>
                    <a:pt x="51" y="105"/>
                  </a:cubicBezTo>
                  <a:cubicBezTo>
                    <a:pt x="53" y="104"/>
                    <a:pt x="53" y="104"/>
                    <a:pt x="53" y="104"/>
                  </a:cubicBezTo>
                  <a:cubicBezTo>
                    <a:pt x="54" y="105"/>
                    <a:pt x="54" y="105"/>
                    <a:pt x="54" y="105"/>
                  </a:cubicBezTo>
                  <a:cubicBezTo>
                    <a:pt x="56" y="103"/>
                    <a:pt x="56" y="103"/>
                    <a:pt x="56" y="103"/>
                  </a:cubicBezTo>
                  <a:cubicBezTo>
                    <a:pt x="58" y="104"/>
                    <a:pt x="58" y="104"/>
                    <a:pt x="58" y="104"/>
                  </a:cubicBezTo>
                  <a:cubicBezTo>
                    <a:pt x="59" y="104"/>
                    <a:pt x="59" y="104"/>
                    <a:pt x="59" y="104"/>
                  </a:cubicBezTo>
                  <a:cubicBezTo>
                    <a:pt x="59" y="103"/>
                    <a:pt x="59" y="103"/>
                    <a:pt x="59" y="103"/>
                  </a:cubicBezTo>
                  <a:cubicBezTo>
                    <a:pt x="60" y="104"/>
                    <a:pt x="60" y="104"/>
                    <a:pt x="60" y="104"/>
                  </a:cubicBezTo>
                  <a:cubicBezTo>
                    <a:pt x="61" y="104"/>
                    <a:pt x="61" y="104"/>
                    <a:pt x="61" y="104"/>
                  </a:cubicBezTo>
                  <a:cubicBezTo>
                    <a:pt x="62" y="103"/>
                    <a:pt x="62" y="103"/>
                    <a:pt x="62" y="103"/>
                  </a:cubicBezTo>
                  <a:cubicBezTo>
                    <a:pt x="65" y="103"/>
                    <a:pt x="65" y="103"/>
                    <a:pt x="65" y="103"/>
                  </a:cubicBezTo>
                  <a:cubicBezTo>
                    <a:pt x="67" y="103"/>
                    <a:pt x="67" y="103"/>
                    <a:pt x="67" y="103"/>
                  </a:cubicBezTo>
                  <a:cubicBezTo>
                    <a:pt x="69" y="104"/>
                    <a:pt x="69" y="104"/>
                    <a:pt x="69" y="104"/>
                  </a:cubicBezTo>
                  <a:cubicBezTo>
                    <a:pt x="70" y="104"/>
                    <a:pt x="70" y="104"/>
                    <a:pt x="70" y="104"/>
                  </a:cubicBezTo>
                  <a:cubicBezTo>
                    <a:pt x="71" y="103"/>
                    <a:pt x="71" y="103"/>
                    <a:pt x="71" y="103"/>
                  </a:cubicBezTo>
                  <a:cubicBezTo>
                    <a:pt x="73" y="102"/>
                    <a:pt x="73" y="102"/>
                    <a:pt x="73" y="102"/>
                  </a:cubicBezTo>
                  <a:cubicBezTo>
                    <a:pt x="74" y="101"/>
                    <a:pt x="74" y="101"/>
                    <a:pt x="74" y="101"/>
                  </a:cubicBezTo>
                  <a:cubicBezTo>
                    <a:pt x="75" y="101"/>
                    <a:pt x="75" y="101"/>
                    <a:pt x="75" y="101"/>
                  </a:cubicBezTo>
                  <a:cubicBezTo>
                    <a:pt x="76" y="101"/>
                    <a:pt x="76" y="101"/>
                    <a:pt x="76" y="101"/>
                  </a:cubicBezTo>
                  <a:cubicBezTo>
                    <a:pt x="76" y="100"/>
                    <a:pt x="76" y="100"/>
                    <a:pt x="76" y="100"/>
                  </a:cubicBezTo>
                  <a:cubicBezTo>
                    <a:pt x="78" y="99"/>
                    <a:pt x="78" y="99"/>
                    <a:pt x="78" y="99"/>
                  </a:cubicBezTo>
                  <a:cubicBezTo>
                    <a:pt x="80" y="98"/>
                    <a:pt x="80" y="98"/>
                    <a:pt x="80" y="98"/>
                  </a:cubicBezTo>
                  <a:cubicBezTo>
                    <a:pt x="80" y="97"/>
                    <a:pt x="80" y="97"/>
                    <a:pt x="80" y="97"/>
                  </a:cubicBezTo>
                  <a:cubicBezTo>
                    <a:pt x="79" y="96"/>
                    <a:pt x="79" y="96"/>
                    <a:pt x="79" y="96"/>
                  </a:cubicBezTo>
                  <a:cubicBezTo>
                    <a:pt x="80" y="95"/>
                    <a:pt x="80" y="95"/>
                    <a:pt x="80" y="95"/>
                  </a:cubicBezTo>
                  <a:cubicBezTo>
                    <a:pt x="77" y="95"/>
                    <a:pt x="77" y="95"/>
                    <a:pt x="77" y="95"/>
                  </a:cubicBezTo>
                  <a:cubicBezTo>
                    <a:pt x="76" y="96"/>
                    <a:pt x="76" y="96"/>
                    <a:pt x="76" y="96"/>
                  </a:cubicBezTo>
                  <a:cubicBezTo>
                    <a:pt x="75" y="96"/>
                    <a:pt x="75" y="96"/>
                    <a:pt x="75" y="96"/>
                  </a:cubicBezTo>
                  <a:cubicBezTo>
                    <a:pt x="73" y="95"/>
                    <a:pt x="73" y="95"/>
                    <a:pt x="73" y="95"/>
                  </a:cubicBezTo>
                  <a:cubicBezTo>
                    <a:pt x="72" y="95"/>
                    <a:pt x="72" y="95"/>
                    <a:pt x="72" y="95"/>
                  </a:cubicBezTo>
                  <a:cubicBezTo>
                    <a:pt x="73" y="95"/>
                    <a:pt x="73" y="95"/>
                    <a:pt x="73" y="95"/>
                  </a:cubicBezTo>
                  <a:cubicBezTo>
                    <a:pt x="73" y="94"/>
                    <a:pt x="73" y="94"/>
                    <a:pt x="73" y="94"/>
                  </a:cubicBezTo>
                  <a:cubicBezTo>
                    <a:pt x="74" y="94"/>
                    <a:pt x="74" y="94"/>
                    <a:pt x="74" y="94"/>
                  </a:cubicBezTo>
                  <a:cubicBezTo>
                    <a:pt x="72" y="94"/>
                    <a:pt x="72" y="94"/>
                    <a:pt x="72" y="94"/>
                  </a:cubicBezTo>
                  <a:cubicBezTo>
                    <a:pt x="71" y="94"/>
                    <a:pt x="71" y="94"/>
                    <a:pt x="71" y="94"/>
                  </a:cubicBezTo>
                  <a:cubicBezTo>
                    <a:pt x="73" y="93"/>
                    <a:pt x="73" y="93"/>
                    <a:pt x="73" y="93"/>
                  </a:cubicBezTo>
                  <a:cubicBezTo>
                    <a:pt x="74" y="93"/>
                    <a:pt x="74" y="93"/>
                    <a:pt x="74" y="93"/>
                  </a:cubicBezTo>
                  <a:cubicBezTo>
                    <a:pt x="75" y="92"/>
                    <a:pt x="75" y="92"/>
                    <a:pt x="75" y="92"/>
                  </a:cubicBezTo>
                  <a:cubicBezTo>
                    <a:pt x="75" y="91"/>
                    <a:pt x="75" y="91"/>
                    <a:pt x="75" y="91"/>
                  </a:cubicBezTo>
                  <a:cubicBezTo>
                    <a:pt x="73" y="91"/>
                    <a:pt x="73" y="91"/>
                    <a:pt x="73" y="91"/>
                  </a:cubicBezTo>
                  <a:cubicBezTo>
                    <a:pt x="74" y="90"/>
                    <a:pt x="74" y="90"/>
                    <a:pt x="74" y="90"/>
                  </a:cubicBezTo>
                  <a:cubicBezTo>
                    <a:pt x="75" y="89"/>
                    <a:pt x="75" y="89"/>
                    <a:pt x="75" y="89"/>
                  </a:cubicBezTo>
                  <a:cubicBezTo>
                    <a:pt x="76" y="90"/>
                    <a:pt x="76" y="90"/>
                    <a:pt x="76" y="90"/>
                  </a:cubicBezTo>
                  <a:cubicBezTo>
                    <a:pt x="77" y="89"/>
                    <a:pt x="77" y="89"/>
                    <a:pt x="77" y="89"/>
                  </a:cubicBezTo>
                  <a:cubicBezTo>
                    <a:pt x="78" y="88"/>
                    <a:pt x="78" y="88"/>
                    <a:pt x="78" y="88"/>
                  </a:cubicBezTo>
                  <a:cubicBezTo>
                    <a:pt x="77" y="88"/>
                    <a:pt x="77" y="88"/>
                    <a:pt x="77" y="88"/>
                  </a:cubicBezTo>
                  <a:cubicBezTo>
                    <a:pt x="78" y="88"/>
                    <a:pt x="78" y="88"/>
                    <a:pt x="78" y="88"/>
                  </a:cubicBezTo>
                  <a:cubicBezTo>
                    <a:pt x="76" y="87"/>
                    <a:pt x="76" y="87"/>
                    <a:pt x="76" y="87"/>
                  </a:cubicBezTo>
                  <a:cubicBezTo>
                    <a:pt x="77" y="86"/>
                    <a:pt x="77" y="86"/>
                    <a:pt x="77" y="86"/>
                  </a:cubicBezTo>
                  <a:cubicBezTo>
                    <a:pt x="78" y="87"/>
                    <a:pt x="78" y="87"/>
                    <a:pt x="78" y="87"/>
                  </a:cubicBezTo>
                  <a:cubicBezTo>
                    <a:pt x="78" y="87"/>
                    <a:pt x="78" y="87"/>
                    <a:pt x="78" y="87"/>
                  </a:cubicBezTo>
                  <a:cubicBezTo>
                    <a:pt x="79" y="86"/>
                    <a:pt x="79" y="86"/>
                    <a:pt x="79" y="86"/>
                  </a:cubicBezTo>
                  <a:cubicBezTo>
                    <a:pt x="80" y="85"/>
                    <a:pt x="80" y="85"/>
                    <a:pt x="80" y="85"/>
                  </a:cubicBezTo>
                  <a:cubicBezTo>
                    <a:pt x="80" y="83"/>
                    <a:pt x="80" y="83"/>
                    <a:pt x="80" y="83"/>
                  </a:cubicBezTo>
                  <a:cubicBezTo>
                    <a:pt x="81" y="80"/>
                    <a:pt x="81" y="80"/>
                    <a:pt x="81" y="80"/>
                  </a:cubicBezTo>
                  <a:cubicBezTo>
                    <a:pt x="81" y="79"/>
                    <a:pt x="81" y="79"/>
                    <a:pt x="81" y="79"/>
                  </a:cubicBezTo>
                  <a:cubicBezTo>
                    <a:pt x="80" y="77"/>
                    <a:pt x="80" y="77"/>
                    <a:pt x="80" y="77"/>
                  </a:cubicBezTo>
                  <a:cubicBezTo>
                    <a:pt x="77" y="74"/>
                    <a:pt x="77" y="74"/>
                    <a:pt x="77" y="74"/>
                  </a:cubicBezTo>
                  <a:cubicBezTo>
                    <a:pt x="73" y="74"/>
                    <a:pt x="73" y="74"/>
                    <a:pt x="73" y="74"/>
                  </a:cubicBezTo>
                  <a:cubicBezTo>
                    <a:pt x="70" y="74"/>
                    <a:pt x="70" y="74"/>
                    <a:pt x="70" y="74"/>
                  </a:cubicBezTo>
                  <a:cubicBezTo>
                    <a:pt x="70" y="76"/>
                    <a:pt x="70" y="76"/>
                    <a:pt x="70" y="76"/>
                  </a:cubicBezTo>
                  <a:cubicBezTo>
                    <a:pt x="69" y="77"/>
                    <a:pt x="69" y="77"/>
                    <a:pt x="69" y="77"/>
                  </a:cubicBezTo>
                  <a:cubicBezTo>
                    <a:pt x="68" y="76"/>
                    <a:pt x="68" y="76"/>
                    <a:pt x="68" y="76"/>
                  </a:cubicBezTo>
                  <a:cubicBezTo>
                    <a:pt x="66" y="75"/>
                    <a:pt x="66" y="75"/>
                    <a:pt x="66" y="75"/>
                  </a:cubicBezTo>
                  <a:cubicBezTo>
                    <a:pt x="69" y="73"/>
                    <a:pt x="69" y="73"/>
                    <a:pt x="69" y="73"/>
                  </a:cubicBezTo>
                  <a:cubicBezTo>
                    <a:pt x="69" y="71"/>
                    <a:pt x="69" y="71"/>
                    <a:pt x="69" y="71"/>
                  </a:cubicBezTo>
                  <a:cubicBezTo>
                    <a:pt x="66" y="68"/>
                    <a:pt x="66" y="68"/>
                    <a:pt x="66" y="68"/>
                  </a:cubicBezTo>
                  <a:cubicBezTo>
                    <a:pt x="66" y="67"/>
                    <a:pt x="66" y="67"/>
                    <a:pt x="66" y="67"/>
                  </a:cubicBezTo>
                  <a:cubicBezTo>
                    <a:pt x="64" y="66"/>
                    <a:pt x="64" y="66"/>
                    <a:pt x="64" y="66"/>
                  </a:cubicBezTo>
                  <a:cubicBezTo>
                    <a:pt x="63" y="65"/>
                    <a:pt x="63" y="65"/>
                    <a:pt x="63" y="65"/>
                  </a:cubicBezTo>
                  <a:cubicBezTo>
                    <a:pt x="62" y="65"/>
                    <a:pt x="62" y="65"/>
                    <a:pt x="62" y="65"/>
                  </a:cubicBezTo>
                  <a:cubicBezTo>
                    <a:pt x="61" y="65"/>
                    <a:pt x="61" y="65"/>
                    <a:pt x="61" y="65"/>
                  </a:cubicBezTo>
                  <a:cubicBezTo>
                    <a:pt x="60" y="65"/>
                    <a:pt x="60" y="65"/>
                    <a:pt x="60" y="65"/>
                  </a:cubicBezTo>
                  <a:cubicBezTo>
                    <a:pt x="59" y="65"/>
                    <a:pt x="59" y="65"/>
                    <a:pt x="59" y="65"/>
                  </a:cubicBezTo>
                  <a:cubicBezTo>
                    <a:pt x="61" y="65"/>
                    <a:pt x="61" y="65"/>
                    <a:pt x="61" y="65"/>
                  </a:cubicBezTo>
                  <a:cubicBezTo>
                    <a:pt x="61" y="65"/>
                    <a:pt x="61" y="65"/>
                    <a:pt x="61" y="65"/>
                  </a:cubicBezTo>
                  <a:cubicBezTo>
                    <a:pt x="63" y="65"/>
                    <a:pt x="63" y="65"/>
                    <a:pt x="63" y="65"/>
                  </a:cubicBezTo>
                  <a:cubicBezTo>
                    <a:pt x="64" y="65"/>
                    <a:pt x="64" y="65"/>
                    <a:pt x="64" y="65"/>
                  </a:cubicBezTo>
                  <a:cubicBezTo>
                    <a:pt x="64" y="66"/>
                    <a:pt x="64" y="66"/>
                    <a:pt x="64" y="66"/>
                  </a:cubicBezTo>
                  <a:cubicBezTo>
                    <a:pt x="65" y="66"/>
                    <a:pt x="65" y="66"/>
                    <a:pt x="65" y="66"/>
                  </a:cubicBezTo>
                  <a:cubicBezTo>
                    <a:pt x="66" y="66"/>
                    <a:pt x="66" y="66"/>
                    <a:pt x="66" y="66"/>
                  </a:cubicBezTo>
                  <a:cubicBezTo>
                    <a:pt x="64" y="63"/>
                    <a:pt x="64" y="63"/>
                    <a:pt x="64" y="63"/>
                  </a:cubicBezTo>
                  <a:cubicBezTo>
                    <a:pt x="63" y="61"/>
                    <a:pt x="63" y="61"/>
                    <a:pt x="63" y="61"/>
                  </a:cubicBezTo>
                  <a:cubicBezTo>
                    <a:pt x="63" y="60"/>
                    <a:pt x="63" y="60"/>
                    <a:pt x="63" y="60"/>
                  </a:cubicBezTo>
                  <a:cubicBezTo>
                    <a:pt x="64" y="60"/>
                    <a:pt x="64" y="60"/>
                    <a:pt x="64" y="60"/>
                  </a:cubicBezTo>
                  <a:cubicBezTo>
                    <a:pt x="63" y="59"/>
                    <a:pt x="63" y="59"/>
                    <a:pt x="63" y="59"/>
                  </a:cubicBezTo>
                  <a:cubicBezTo>
                    <a:pt x="62" y="58"/>
                    <a:pt x="62" y="58"/>
                    <a:pt x="62" y="58"/>
                  </a:cubicBezTo>
                  <a:cubicBezTo>
                    <a:pt x="62" y="58"/>
                    <a:pt x="62" y="58"/>
                    <a:pt x="62" y="58"/>
                  </a:cubicBezTo>
                  <a:cubicBezTo>
                    <a:pt x="60" y="55"/>
                    <a:pt x="60" y="55"/>
                    <a:pt x="60" y="55"/>
                  </a:cubicBezTo>
                  <a:cubicBezTo>
                    <a:pt x="58" y="54"/>
                    <a:pt x="58" y="54"/>
                    <a:pt x="58" y="54"/>
                  </a:cubicBezTo>
                  <a:cubicBezTo>
                    <a:pt x="55" y="53"/>
                    <a:pt x="55" y="53"/>
                    <a:pt x="55" y="53"/>
                  </a:cubicBezTo>
                  <a:cubicBezTo>
                    <a:pt x="55" y="52"/>
                    <a:pt x="55" y="52"/>
                    <a:pt x="55" y="52"/>
                  </a:cubicBezTo>
                  <a:cubicBezTo>
                    <a:pt x="54" y="52"/>
                    <a:pt x="54" y="52"/>
                    <a:pt x="54" y="52"/>
                  </a:cubicBezTo>
                  <a:cubicBezTo>
                    <a:pt x="53" y="48"/>
                    <a:pt x="53" y="48"/>
                    <a:pt x="53" y="48"/>
                  </a:cubicBezTo>
                  <a:cubicBezTo>
                    <a:pt x="52" y="46"/>
                    <a:pt x="52" y="46"/>
                    <a:pt x="52" y="46"/>
                  </a:cubicBezTo>
                  <a:cubicBezTo>
                    <a:pt x="51" y="42"/>
                    <a:pt x="51" y="42"/>
                    <a:pt x="51" y="42"/>
                  </a:cubicBezTo>
                  <a:cubicBezTo>
                    <a:pt x="50" y="41"/>
                    <a:pt x="50" y="41"/>
                    <a:pt x="50" y="41"/>
                  </a:cubicBezTo>
                  <a:cubicBezTo>
                    <a:pt x="49" y="41"/>
                    <a:pt x="49" y="41"/>
                    <a:pt x="49" y="41"/>
                  </a:cubicBezTo>
                  <a:cubicBezTo>
                    <a:pt x="47" y="37"/>
                    <a:pt x="47" y="37"/>
                    <a:pt x="47" y="37"/>
                  </a:cubicBezTo>
                  <a:cubicBezTo>
                    <a:pt x="45" y="36"/>
                    <a:pt x="45" y="36"/>
                    <a:pt x="45" y="36"/>
                  </a:cubicBezTo>
                  <a:cubicBezTo>
                    <a:pt x="44" y="35"/>
                    <a:pt x="44" y="35"/>
                    <a:pt x="44" y="35"/>
                  </a:cubicBezTo>
                  <a:cubicBezTo>
                    <a:pt x="42" y="34"/>
                    <a:pt x="42" y="34"/>
                    <a:pt x="42" y="34"/>
                  </a:cubicBezTo>
                  <a:cubicBezTo>
                    <a:pt x="41" y="35"/>
                    <a:pt x="41" y="35"/>
                    <a:pt x="41" y="35"/>
                  </a:cubicBezTo>
                  <a:cubicBezTo>
                    <a:pt x="39" y="36"/>
                    <a:pt x="39" y="36"/>
                    <a:pt x="39" y="36"/>
                  </a:cubicBezTo>
                  <a:cubicBezTo>
                    <a:pt x="37" y="35"/>
                    <a:pt x="37" y="35"/>
                    <a:pt x="37" y="35"/>
                  </a:cubicBezTo>
                  <a:cubicBezTo>
                    <a:pt x="36" y="36"/>
                    <a:pt x="36" y="36"/>
                    <a:pt x="36" y="36"/>
                  </a:cubicBezTo>
                  <a:cubicBezTo>
                    <a:pt x="34" y="35"/>
                    <a:pt x="34" y="35"/>
                    <a:pt x="34" y="35"/>
                  </a:cubicBezTo>
                  <a:cubicBezTo>
                    <a:pt x="34" y="34"/>
                    <a:pt x="34" y="34"/>
                    <a:pt x="34" y="34"/>
                  </a:cubicBezTo>
                  <a:cubicBezTo>
                    <a:pt x="35" y="35"/>
                    <a:pt x="35" y="35"/>
                    <a:pt x="35" y="35"/>
                  </a:cubicBezTo>
                  <a:cubicBezTo>
                    <a:pt x="37" y="35"/>
                    <a:pt x="37" y="35"/>
                    <a:pt x="37" y="35"/>
                  </a:cubicBezTo>
                  <a:cubicBezTo>
                    <a:pt x="39" y="34"/>
                    <a:pt x="39" y="34"/>
                    <a:pt x="39" y="34"/>
                  </a:cubicBezTo>
                  <a:cubicBezTo>
                    <a:pt x="39" y="33"/>
                    <a:pt x="39" y="33"/>
                    <a:pt x="39" y="33"/>
                  </a:cubicBezTo>
                  <a:cubicBezTo>
                    <a:pt x="41" y="33"/>
                    <a:pt x="41" y="33"/>
                    <a:pt x="41" y="33"/>
                  </a:cubicBezTo>
                  <a:cubicBezTo>
                    <a:pt x="43" y="32"/>
                    <a:pt x="43" y="32"/>
                    <a:pt x="43" y="32"/>
                  </a:cubicBezTo>
                  <a:cubicBezTo>
                    <a:pt x="41" y="31"/>
                    <a:pt x="41" y="31"/>
                    <a:pt x="41" y="31"/>
                  </a:cubicBezTo>
                  <a:cubicBezTo>
                    <a:pt x="41" y="30"/>
                    <a:pt x="41" y="30"/>
                    <a:pt x="41" y="30"/>
                  </a:cubicBezTo>
                  <a:cubicBezTo>
                    <a:pt x="40" y="29"/>
                    <a:pt x="40" y="29"/>
                    <a:pt x="40" y="29"/>
                  </a:cubicBezTo>
                  <a:cubicBezTo>
                    <a:pt x="38" y="31"/>
                    <a:pt x="38" y="31"/>
                    <a:pt x="38" y="31"/>
                  </a:cubicBezTo>
                  <a:cubicBezTo>
                    <a:pt x="38" y="30"/>
                    <a:pt x="38" y="30"/>
                    <a:pt x="38" y="30"/>
                  </a:cubicBezTo>
                  <a:cubicBezTo>
                    <a:pt x="39" y="29"/>
                    <a:pt x="39" y="29"/>
                    <a:pt x="39" y="29"/>
                  </a:cubicBezTo>
                  <a:cubicBezTo>
                    <a:pt x="42" y="29"/>
                    <a:pt x="42" y="29"/>
                    <a:pt x="42" y="29"/>
                  </a:cubicBezTo>
                  <a:cubicBezTo>
                    <a:pt x="43" y="28"/>
                    <a:pt x="43" y="28"/>
                    <a:pt x="43" y="28"/>
                  </a:cubicBezTo>
                  <a:cubicBezTo>
                    <a:pt x="43" y="27"/>
                    <a:pt x="43" y="27"/>
                    <a:pt x="43" y="27"/>
                  </a:cubicBezTo>
                  <a:cubicBezTo>
                    <a:pt x="44" y="26"/>
                    <a:pt x="44" y="26"/>
                    <a:pt x="44" y="26"/>
                  </a:cubicBezTo>
                  <a:cubicBezTo>
                    <a:pt x="45" y="24"/>
                    <a:pt x="45" y="24"/>
                    <a:pt x="45" y="24"/>
                  </a:cubicBezTo>
                  <a:cubicBezTo>
                    <a:pt x="46" y="23"/>
                    <a:pt x="46" y="23"/>
                    <a:pt x="46" y="23"/>
                  </a:cubicBezTo>
                  <a:cubicBezTo>
                    <a:pt x="46" y="22"/>
                    <a:pt x="46" y="22"/>
                    <a:pt x="46" y="22"/>
                  </a:cubicBezTo>
                  <a:cubicBezTo>
                    <a:pt x="47" y="20"/>
                    <a:pt x="47" y="20"/>
                    <a:pt x="47" y="20"/>
                  </a:cubicBezTo>
                  <a:cubicBezTo>
                    <a:pt x="46" y="20"/>
                    <a:pt x="46" y="20"/>
                    <a:pt x="46" y="20"/>
                  </a:cubicBezTo>
                  <a:cubicBezTo>
                    <a:pt x="47" y="17"/>
                    <a:pt x="47" y="17"/>
                    <a:pt x="47" y="17"/>
                  </a:cubicBezTo>
                  <a:cubicBezTo>
                    <a:pt x="49" y="16"/>
                    <a:pt x="49" y="16"/>
                    <a:pt x="49" y="16"/>
                  </a:cubicBezTo>
                  <a:cubicBezTo>
                    <a:pt x="49" y="15"/>
                    <a:pt x="49" y="15"/>
                    <a:pt x="49" y="15"/>
                  </a:cubicBezTo>
                  <a:cubicBezTo>
                    <a:pt x="47" y="13"/>
                    <a:pt x="47" y="13"/>
                    <a:pt x="47" y="13"/>
                  </a:cubicBezTo>
                  <a:cubicBezTo>
                    <a:pt x="46" y="13"/>
                    <a:pt x="46" y="13"/>
                    <a:pt x="46" y="13"/>
                  </a:cubicBezTo>
                  <a:cubicBezTo>
                    <a:pt x="42" y="13"/>
                    <a:pt x="42" y="13"/>
                    <a:pt x="42" y="13"/>
                  </a:cubicBezTo>
                  <a:cubicBezTo>
                    <a:pt x="40" y="13"/>
                    <a:pt x="40" y="13"/>
                    <a:pt x="40" y="13"/>
                  </a:cubicBezTo>
                  <a:cubicBezTo>
                    <a:pt x="39" y="13"/>
                    <a:pt x="39" y="13"/>
                    <a:pt x="39" y="13"/>
                  </a:cubicBezTo>
                  <a:cubicBezTo>
                    <a:pt x="38" y="13"/>
                    <a:pt x="38" y="13"/>
                    <a:pt x="38" y="13"/>
                  </a:cubicBezTo>
                  <a:cubicBezTo>
                    <a:pt x="37" y="13"/>
                    <a:pt x="37" y="13"/>
                    <a:pt x="37" y="13"/>
                  </a:cubicBezTo>
                  <a:cubicBezTo>
                    <a:pt x="36" y="13"/>
                    <a:pt x="36" y="13"/>
                    <a:pt x="36" y="13"/>
                  </a:cubicBezTo>
                  <a:cubicBezTo>
                    <a:pt x="36" y="13"/>
                    <a:pt x="36" y="13"/>
                    <a:pt x="36" y="13"/>
                  </a:cubicBezTo>
                  <a:cubicBezTo>
                    <a:pt x="34" y="14"/>
                    <a:pt x="34" y="14"/>
                    <a:pt x="34" y="14"/>
                  </a:cubicBezTo>
                  <a:cubicBezTo>
                    <a:pt x="33" y="15"/>
                    <a:pt x="33" y="15"/>
                    <a:pt x="33" y="15"/>
                  </a:cubicBezTo>
                  <a:cubicBezTo>
                    <a:pt x="32" y="15"/>
                    <a:pt x="32" y="15"/>
                    <a:pt x="32" y="15"/>
                  </a:cubicBezTo>
                  <a:cubicBezTo>
                    <a:pt x="31" y="15"/>
                    <a:pt x="31" y="15"/>
                    <a:pt x="31" y="15"/>
                  </a:cubicBezTo>
                  <a:cubicBezTo>
                    <a:pt x="31" y="15"/>
                    <a:pt x="31" y="15"/>
                    <a:pt x="31" y="15"/>
                  </a:cubicBezTo>
                  <a:cubicBezTo>
                    <a:pt x="32" y="13"/>
                    <a:pt x="32" y="13"/>
                    <a:pt x="32" y="13"/>
                  </a:cubicBezTo>
                  <a:cubicBezTo>
                    <a:pt x="33" y="11"/>
                    <a:pt x="33" y="11"/>
                    <a:pt x="33" y="11"/>
                  </a:cubicBezTo>
                  <a:cubicBezTo>
                    <a:pt x="32" y="12"/>
                    <a:pt x="32" y="12"/>
                    <a:pt x="32" y="12"/>
                  </a:cubicBezTo>
                  <a:cubicBezTo>
                    <a:pt x="31" y="11"/>
                    <a:pt x="31" y="11"/>
                    <a:pt x="31" y="11"/>
                  </a:cubicBezTo>
                  <a:cubicBezTo>
                    <a:pt x="32" y="11"/>
                    <a:pt x="32" y="11"/>
                    <a:pt x="32" y="11"/>
                  </a:cubicBezTo>
                  <a:cubicBezTo>
                    <a:pt x="32" y="10"/>
                    <a:pt x="32" y="10"/>
                    <a:pt x="32" y="10"/>
                  </a:cubicBezTo>
                  <a:cubicBezTo>
                    <a:pt x="36" y="7"/>
                    <a:pt x="36" y="7"/>
                    <a:pt x="36" y="7"/>
                  </a:cubicBezTo>
                  <a:cubicBezTo>
                    <a:pt x="37" y="5"/>
                    <a:pt x="37" y="5"/>
                    <a:pt x="37" y="5"/>
                  </a:cubicBezTo>
                  <a:cubicBezTo>
                    <a:pt x="38" y="5"/>
                    <a:pt x="38" y="5"/>
                    <a:pt x="38" y="5"/>
                  </a:cubicBezTo>
                  <a:cubicBezTo>
                    <a:pt x="39" y="3"/>
                    <a:pt x="39" y="3"/>
                    <a:pt x="39" y="3"/>
                  </a:cubicBezTo>
                  <a:cubicBezTo>
                    <a:pt x="38" y="2"/>
                    <a:pt x="38" y="2"/>
                    <a:pt x="38" y="2"/>
                  </a:cubicBezTo>
                  <a:cubicBezTo>
                    <a:pt x="39" y="1"/>
                    <a:pt x="39" y="1"/>
                    <a:pt x="39" y="1"/>
                  </a:cubicBezTo>
                  <a:cubicBezTo>
                    <a:pt x="39" y="0"/>
                    <a:pt x="39" y="0"/>
                    <a:pt x="39" y="0"/>
                  </a:cubicBezTo>
                  <a:cubicBezTo>
                    <a:pt x="37" y="0"/>
                    <a:pt x="37" y="0"/>
                    <a:pt x="37" y="0"/>
                  </a:cubicBezTo>
                  <a:cubicBezTo>
                    <a:pt x="36" y="1"/>
                    <a:pt x="36" y="1"/>
                    <a:pt x="36" y="1"/>
                  </a:cubicBezTo>
                  <a:cubicBezTo>
                    <a:pt x="35" y="1"/>
                    <a:pt x="35" y="1"/>
                    <a:pt x="35" y="1"/>
                  </a:cubicBezTo>
                  <a:cubicBezTo>
                    <a:pt x="33" y="2"/>
                    <a:pt x="33" y="2"/>
                    <a:pt x="33" y="2"/>
                  </a:cubicBezTo>
                  <a:cubicBezTo>
                    <a:pt x="32" y="1"/>
                    <a:pt x="32" y="1"/>
                    <a:pt x="32" y="1"/>
                  </a:cubicBezTo>
                  <a:cubicBezTo>
                    <a:pt x="30" y="2"/>
                    <a:pt x="30" y="2"/>
                    <a:pt x="30" y="2"/>
                  </a:cubicBezTo>
                  <a:cubicBezTo>
                    <a:pt x="29" y="2"/>
                    <a:pt x="29" y="2"/>
                    <a:pt x="29" y="2"/>
                  </a:cubicBezTo>
                  <a:cubicBezTo>
                    <a:pt x="29" y="3"/>
                    <a:pt x="29" y="3"/>
                    <a:pt x="29" y="3"/>
                  </a:cubicBezTo>
                  <a:cubicBezTo>
                    <a:pt x="29" y="2"/>
                    <a:pt x="29" y="2"/>
                    <a:pt x="29" y="2"/>
                  </a:cubicBezTo>
                  <a:cubicBezTo>
                    <a:pt x="28" y="2"/>
                    <a:pt x="28" y="2"/>
                    <a:pt x="28" y="2"/>
                  </a:cubicBezTo>
                  <a:cubicBezTo>
                    <a:pt x="26" y="3"/>
                    <a:pt x="26" y="3"/>
                    <a:pt x="26" y="3"/>
                  </a:cubicBezTo>
                  <a:cubicBezTo>
                    <a:pt x="27" y="2"/>
                    <a:pt x="27" y="2"/>
                    <a:pt x="27" y="2"/>
                  </a:cubicBezTo>
                  <a:cubicBezTo>
                    <a:pt x="25" y="1"/>
                    <a:pt x="25" y="1"/>
                    <a:pt x="25" y="1"/>
                  </a:cubicBezTo>
                  <a:cubicBezTo>
                    <a:pt x="24" y="2"/>
                    <a:pt x="24" y="2"/>
                    <a:pt x="24" y="2"/>
                  </a:cubicBezTo>
                  <a:cubicBezTo>
                    <a:pt x="24" y="3"/>
                    <a:pt x="24" y="3"/>
                    <a:pt x="24" y="3"/>
                  </a:cubicBezTo>
                  <a:cubicBezTo>
                    <a:pt x="24" y="4"/>
                    <a:pt x="24" y="4"/>
                    <a:pt x="24" y="4"/>
                  </a:cubicBezTo>
                  <a:cubicBezTo>
                    <a:pt x="24" y="4"/>
                    <a:pt x="24" y="4"/>
                    <a:pt x="24" y="4"/>
                  </a:cubicBezTo>
                  <a:cubicBezTo>
                    <a:pt x="24" y="5"/>
                    <a:pt x="24" y="5"/>
                    <a:pt x="24" y="5"/>
                  </a:cubicBezTo>
                  <a:cubicBezTo>
                    <a:pt x="22" y="6"/>
                    <a:pt x="22" y="6"/>
                    <a:pt x="22" y="6"/>
                  </a:cubicBezTo>
                  <a:cubicBezTo>
                    <a:pt x="23" y="7"/>
                    <a:pt x="23" y="7"/>
                    <a:pt x="23" y="7"/>
                  </a:cubicBezTo>
                  <a:cubicBezTo>
                    <a:pt x="22" y="8"/>
                    <a:pt x="22" y="8"/>
                    <a:pt x="22" y="8"/>
                  </a:cubicBezTo>
                  <a:cubicBezTo>
                    <a:pt x="21" y="8"/>
                    <a:pt x="21" y="8"/>
                    <a:pt x="21" y="8"/>
                  </a:cubicBezTo>
                  <a:cubicBezTo>
                    <a:pt x="23" y="10"/>
                    <a:pt x="23" y="10"/>
                    <a:pt x="23" y="10"/>
                  </a:cubicBezTo>
                  <a:cubicBezTo>
                    <a:pt x="24" y="11"/>
                    <a:pt x="24" y="11"/>
                    <a:pt x="24" y="11"/>
                  </a:cubicBezTo>
                  <a:cubicBezTo>
                    <a:pt x="22" y="10"/>
                    <a:pt x="22" y="10"/>
                    <a:pt x="22" y="10"/>
                  </a:cubicBezTo>
                  <a:cubicBezTo>
                    <a:pt x="21" y="11"/>
                    <a:pt x="21" y="11"/>
                    <a:pt x="21" y="11"/>
                  </a:cubicBezTo>
                  <a:cubicBezTo>
                    <a:pt x="20" y="10"/>
                    <a:pt x="20" y="10"/>
                    <a:pt x="20" y="10"/>
                  </a:cubicBezTo>
                  <a:cubicBezTo>
                    <a:pt x="20" y="10"/>
                    <a:pt x="20" y="10"/>
                    <a:pt x="20" y="10"/>
                  </a:cubicBezTo>
                  <a:cubicBezTo>
                    <a:pt x="20" y="11"/>
                    <a:pt x="20" y="11"/>
                    <a:pt x="20" y="11"/>
                  </a:cubicBezTo>
                  <a:cubicBezTo>
                    <a:pt x="20" y="12"/>
                    <a:pt x="20" y="12"/>
                    <a:pt x="20" y="12"/>
                  </a:cubicBezTo>
                  <a:cubicBezTo>
                    <a:pt x="19" y="11"/>
                    <a:pt x="19" y="11"/>
                    <a:pt x="19" y="11"/>
                  </a:cubicBezTo>
                  <a:cubicBezTo>
                    <a:pt x="18" y="12"/>
                    <a:pt x="18" y="12"/>
                    <a:pt x="18" y="12"/>
                  </a:cubicBezTo>
                  <a:cubicBezTo>
                    <a:pt x="19" y="13"/>
                    <a:pt x="19" y="13"/>
                    <a:pt x="19" y="13"/>
                  </a:cubicBezTo>
                  <a:cubicBezTo>
                    <a:pt x="19" y="14"/>
                    <a:pt x="19" y="14"/>
                    <a:pt x="19" y="14"/>
                  </a:cubicBezTo>
                  <a:cubicBezTo>
                    <a:pt x="20" y="15"/>
                    <a:pt x="20" y="15"/>
                    <a:pt x="20" y="15"/>
                  </a:cubicBezTo>
                  <a:cubicBezTo>
                    <a:pt x="21" y="15"/>
                    <a:pt x="21" y="15"/>
                    <a:pt x="21" y="15"/>
                  </a:cubicBezTo>
                  <a:cubicBezTo>
                    <a:pt x="20" y="15"/>
                    <a:pt x="20" y="15"/>
                    <a:pt x="20" y="15"/>
                  </a:cubicBezTo>
                  <a:cubicBezTo>
                    <a:pt x="18" y="15"/>
                    <a:pt x="18" y="15"/>
                    <a:pt x="18" y="15"/>
                  </a:cubicBezTo>
                  <a:cubicBezTo>
                    <a:pt x="19" y="17"/>
                    <a:pt x="19" y="17"/>
                    <a:pt x="19" y="17"/>
                  </a:cubicBezTo>
                  <a:cubicBezTo>
                    <a:pt x="19" y="17"/>
                    <a:pt x="19" y="17"/>
                    <a:pt x="19" y="17"/>
                  </a:cubicBezTo>
                  <a:cubicBezTo>
                    <a:pt x="21" y="17"/>
                    <a:pt x="21" y="17"/>
                    <a:pt x="21" y="17"/>
                  </a:cubicBezTo>
                  <a:cubicBezTo>
                    <a:pt x="19" y="18"/>
                    <a:pt x="19" y="18"/>
                    <a:pt x="19" y="18"/>
                  </a:cubicBezTo>
                  <a:cubicBezTo>
                    <a:pt x="19" y="18"/>
                    <a:pt x="19" y="18"/>
                    <a:pt x="19" y="18"/>
                  </a:cubicBezTo>
                  <a:cubicBezTo>
                    <a:pt x="20" y="19"/>
                    <a:pt x="20" y="19"/>
                    <a:pt x="20" y="19"/>
                  </a:cubicBezTo>
                  <a:cubicBezTo>
                    <a:pt x="21" y="18"/>
                    <a:pt x="21" y="18"/>
                    <a:pt x="21" y="18"/>
                  </a:cubicBezTo>
                  <a:cubicBezTo>
                    <a:pt x="21" y="18"/>
                    <a:pt x="21" y="18"/>
                    <a:pt x="21" y="18"/>
                  </a:cubicBezTo>
                  <a:cubicBezTo>
                    <a:pt x="21" y="19"/>
                    <a:pt x="21" y="19"/>
                    <a:pt x="21" y="19"/>
                  </a:cubicBezTo>
                  <a:cubicBezTo>
                    <a:pt x="20" y="19"/>
                    <a:pt x="20" y="19"/>
                    <a:pt x="20" y="19"/>
                  </a:cubicBezTo>
                  <a:cubicBezTo>
                    <a:pt x="20" y="19"/>
                    <a:pt x="20" y="19"/>
                    <a:pt x="20" y="19"/>
                  </a:cubicBezTo>
                  <a:cubicBezTo>
                    <a:pt x="20" y="20"/>
                    <a:pt x="20" y="20"/>
                    <a:pt x="20" y="20"/>
                  </a:cubicBezTo>
                  <a:cubicBezTo>
                    <a:pt x="20" y="20"/>
                    <a:pt x="20" y="20"/>
                    <a:pt x="20" y="20"/>
                  </a:cubicBezTo>
                  <a:cubicBezTo>
                    <a:pt x="19" y="21"/>
                    <a:pt x="19" y="21"/>
                    <a:pt x="19" y="21"/>
                  </a:cubicBezTo>
                  <a:cubicBezTo>
                    <a:pt x="19" y="21"/>
                    <a:pt x="19" y="21"/>
                    <a:pt x="19" y="21"/>
                  </a:cubicBezTo>
                  <a:cubicBezTo>
                    <a:pt x="20" y="22"/>
                    <a:pt x="20" y="22"/>
                    <a:pt x="20" y="22"/>
                  </a:cubicBezTo>
                  <a:cubicBezTo>
                    <a:pt x="20" y="23"/>
                    <a:pt x="20" y="23"/>
                    <a:pt x="20" y="23"/>
                  </a:cubicBezTo>
                  <a:cubicBezTo>
                    <a:pt x="18" y="22"/>
                    <a:pt x="18" y="22"/>
                    <a:pt x="18" y="22"/>
                  </a:cubicBezTo>
                  <a:cubicBezTo>
                    <a:pt x="18" y="23"/>
                    <a:pt x="18" y="23"/>
                    <a:pt x="18" y="23"/>
                  </a:cubicBezTo>
                  <a:cubicBezTo>
                    <a:pt x="19" y="24"/>
                    <a:pt x="19" y="24"/>
                    <a:pt x="19" y="24"/>
                  </a:cubicBezTo>
                  <a:cubicBezTo>
                    <a:pt x="18" y="24"/>
                    <a:pt x="18" y="24"/>
                    <a:pt x="18" y="24"/>
                  </a:cubicBezTo>
                  <a:cubicBezTo>
                    <a:pt x="17" y="25"/>
                    <a:pt x="17" y="25"/>
                    <a:pt x="17" y="25"/>
                  </a:cubicBezTo>
                  <a:cubicBezTo>
                    <a:pt x="16" y="25"/>
                    <a:pt x="16" y="25"/>
                    <a:pt x="16" y="25"/>
                  </a:cubicBezTo>
                  <a:cubicBezTo>
                    <a:pt x="15" y="26"/>
                    <a:pt x="15" y="26"/>
                    <a:pt x="15" y="26"/>
                  </a:cubicBezTo>
                  <a:cubicBezTo>
                    <a:pt x="16" y="26"/>
                    <a:pt x="16" y="26"/>
                    <a:pt x="16" y="26"/>
                  </a:cubicBezTo>
                  <a:cubicBezTo>
                    <a:pt x="17" y="26"/>
                    <a:pt x="17" y="26"/>
                    <a:pt x="17" y="26"/>
                  </a:cubicBezTo>
                  <a:cubicBezTo>
                    <a:pt x="18" y="26"/>
                    <a:pt x="18" y="26"/>
                    <a:pt x="18" y="26"/>
                  </a:cubicBezTo>
                  <a:cubicBezTo>
                    <a:pt x="18" y="27"/>
                    <a:pt x="18" y="27"/>
                    <a:pt x="18" y="27"/>
                  </a:cubicBezTo>
                  <a:cubicBezTo>
                    <a:pt x="17" y="27"/>
                    <a:pt x="17" y="27"/>
                    <a:pt x="17" y="27"/>
                  </a:cubicBezTo>
                  <a:cubicBezTo>
                    <a:pt x="18" y="28"/>
                    <a:pt x="18" y="28"/>
                    <a:pt x="18" y="28"/>
                  </a:cubicBezTo>
                  <a:cubicBezTo>
                    <a:pt x="19" y="28"/>
                    <a:pt x="19" y="28"/>
                    <a:pt x="19" y="28"/>
                  </a:cubicBezTo>
                  <a:cubicBezTo>
                    <a:pt x="19" y="29"/>
                    <a:pt x="19" y="29"/>
                    <a:pt x="19" y="29"/>
                  </a:cubicBezTo>
                  <a:cubicBezTo>
                    <a:pt x="23" y="25"/>
                    <a:pt x="23" y="25"/>
                    <a:pt x="23" y="25"/>
                  </a:cubicBezTo>
                  <a:cubicBezTo>
                    <a:pt x="23" y="26"/>
                    <a:pt x="23" y="26"/>
                    <a:pt x="23" y="26"/>
                  </a:cubicBezTo>
                  <a:cubicBezTo>
                    <a:pt x="23" y="26"/>
                    <a:pt x="23" y="26"/>
                    <a:pt x="23" y="26"/>
                  </a:cubicBezTo>
                  <a:cubicBezTo>
                    <a:pt x="22" y="27"/>
                    <a:pt x="22" y="27"/>
                    <a:pt x="22" y="27"/>
                  </a:cubicBezTo>
                  <a:cubicBezTo>
                    <a:pt x="21" y="29"/>
                    <a:pt x="21" y="29"/>
                    <a:pt x="21" y="29"/>
                  </a:cubicBezTo>
                  <a:cubicBezTo>
                    <a:pt x="21" y="29"/>
                    <a:pt x="21" y="29"/>
                    <a:pt x="21" y="29"/>
                  </a:cubicBezTo>
                  <a:cubicBezTo>
                    <a:pt x="20" y="32"/>
                    <a:pt x="20" y="32"/>
                    <a:pt x="20" y="32"/>
                  </a:cubicBezTo>
                  <a:cubicBezTo>
                    <a:pt x="21" y="32"/>
                    <a:pt x="21" y="32"/>
                    <a:pt x="21" y="32"/>
                  </a:cubicBezTo>
                  <a:cubicBezTo>
                    <a:pt x="20" y="35"/>
                    <a:pt x="20" y="35"/>
                    <a:pt x="20" y="35"/>
                  </a:cubicBezTo>
                  <a:cubicBezTo>
                    <a:pt x="20" y="36"/>
                    <a:pt x="20" y="36"/>
                    <a:pt x="20" y="36"/>
                  </a:cubicBezTo>
                  <a:cubicBezTo>
                    <a:pt x="19" y="37"/>
                    <a:pt x="19" y="37"/>
                    <a:pt x="19" y="37"/>
                  </a:cubicBezTo>
                  <a:cubicBezTo>
                    <a:pt x="20" y="38"/>
                    <a:pt x="20" y="38"/>
                    <a:pt x="20" y="38"/>
                  </a:cubicBezTo>
                  <a:cubicBezTo>
                    <a:pt x="20" y="38"/>
                    <a:pt x="20" y="38"/>
                    <a:pt x="20" y="38"/>
                  </a:cubicBezTo>
                  <a:cubicBezTo>
                    <a:pt x="19" y="40"/>
                    <a:pt x="19" y="40"/>
                    <a:pt x="19" y="40"/>
                  </a:cubicBezTo>
                  <a:cubicBezTo>
                    <a:pt x="19" y="43"/>
                    <a:pt x="19" y="43"/>
                    <a:pt x="19" y="43"/>
                  </a:cubicBezTo>
                  <a:cubicBezTo>
                    <a:pt x="18" y="43"/>
                    <a:pt x="18" y="43"/>
                    <a:pt x="18" y="43"/>
                  </a:cubicBezTo>
                  <a:cubicBezTo>
                    <a:pt x="18" y="44"/>
                    <a:pt x="18" y="44"/>
                    <a:pt x="18" y="44"/>
                  </a:cubicBezTo>
                  <a:cubicBezTo>
                    <a:pt x="20" y="44"/>
                    <a:pt x="20" y="44"/>
                    <a:pt x="20" y="44"/>
                  </a:cubicBezTo>
                  <a:cubicBezTo>
                    <a:pt x="20" y="43"/>
                    <a:pt x="20" y="43"/>
                    <a:pt x="20" y="43"/>
                  </a:cubicBezTo>
                  <a:cubicBezTo>
                    <a:pt x="21" y="41"/>
                    <a:pt x="21" y="41"/>
                    <a:pt x="21" y="41"/>
                  </a:cubicBezTo>
                  <a:cubicBezTo>
                    <a:pt x="21" y="39"/>
                    <a:pt x="21" y="39"/>
                    <a:pt x="21" y="39"/>
                  </a:cubicBezTo>
                  <a:cubicBezTo>
                    <a:pt x="22" y="38"/>
                    <a:pt x="22" y="38"/>
                    <a:pt x="22" y="38"/>
                  </a:cubicBezTo>
                  <a:cubicBezTo>
                    <a:pt x="21" y="35"/>
                    <a:pt x="21" y="35"/>
                    <a:pt x="21" y="35"/>
                  </a:cubicBezTo>
                  <a:cubicBezTo>
                    <a:pt x="22" y="35"/>
                    <a:pt x="22" y="35"/>
                    <a:pt x="22" y="35"/>
                  </a:cubicBezTo>
                  <a:cubicBezTo>
                    <a:pt x="24" y="32"/>
                    <a:pt x="24" y="32"/>
                    <a:pt x="24" y="32"/>
                  </a:cubicBezTo>
                  <a:cubicBezTo>
                    <a:pt x="22" y="35"/>
                    <a:pt x="22" y="35"/>
                    <a:pt x="22" y="35"/>
                  </a:cubicBezTo>
                  <a:cubicBezTo>
                    <a:pt x="22" y="37"/>
                    <a:pt x="22" y="37"/>
                    <a:pt x="22" y="37"/>
                  </a:cubicBezTo>
                  <a:cubicBezTo>
                    <a:pt x="23" y="37"/>
                    <a:pt x="23" y="37"/>
                    <a:pt x="23" y="37"/>
                  </a:cubicBezTo>
                  <a:cubicBezTo>
                    <a:pt x="23" y="36"/>
                    <a:pt x="23" y="36"/>
                    <a:pt x="23" y="36"/>
                  </a:cubicBezTo>
                  <a:cubicBezTo>
                    <a:pt x="24" y="35"/>
                    <a:pt x="24" y="35"/>
                    <a:pt x="24" y="35"/>
                  </a:cubicBezTo>
                  <a:cubicBezTo>
                    <a:pt x="24" y="37"/>
                    <a:pt x="24" y="37"/>
                    <a:pt x="24" y="37"/>
                  </a:cubicBezTo>
                  <a:cubicBezTo>
                    <a:pt x="25" y="35"/>
                    <a:pt x="25" y="35"/>
                    <a:pt x="25" y="35"/>
                  </a:cubicBezTo>
                  <a:cubicBezTo>
                    <a:pt x="25" y="33"/>
                    <a:pt x="25" y="33"/>
                    <a:pt x="25" y="33"/>
                  </a:cubicBezTo>
                  <a:cubicBezTo>
                    <a:pt x="26" y="33"/>
                    <a:pt x="26" y="33"/>
                    <a:pt x="26" y="33"/>
                  </a:cubicBezTo>
                  <a:cubicBezTo>
                    <a:pt x="26" y="35"/>
                    <a:pt x="26" y="35"/>
                    <a:pt x="26" y="35"/>
                  </a:cubicBezTo>
                  <a:cubicBezTo>
                    <a:pt x="28" y="36"/>
                    <a:pt x="28" y="36"/>
                    <a:pt x="28" y="36"/>
                  </a:cubicBezTo>
                  <a:cubicBezTo>
                    <a:pt x="26" y="36"/>
                    <a:pt x="26" y="36"/>
                    <a:pt x="26" y="36"/>
                  </a:cubicBezTo>
                  <a:cubicBezTo>
                    <a:pt x="25" y="38"/>
                    <a:pt x="25" y="38"/>
                    <a:pt x="25" y="38"/>
                  </a:cubicBezTo>
                  <a:cubicBezTo>
                    <a:pt x="26" y="40"/>
                    <a:pt x="26" y="40"/>
                    <a:pt x="26" y="40"/>
                  </a:cubicBezTo>
                  <a:cubicBezTo>
                    <a:pt x="27" y="40"/>
                    <a:pt x="27" y="40"/>
                    <a:pt x="27" y="40"/>
                  </a:cubicBezTo>
                  <a:cubicBezTo>
                    <a:pt x="27" y="42"/>
                    <a:pt x="27" y="42"/>
                    <a:pt x="27" y="42"/>
                  </a:cubicBezTo>
                  <a:cubicBezTo>
                    <a:pt x="26" y="44"/>
                    <a:pt x="26" y="44"/>
                    <a:pt x="26" y="44"/>
                  </a:cubicBezTo>
                  <a:cubicBezTo>
                    <a:pt x="24" y="48"/>
                    <a:pt x="24" y="48"/>
                    <a:pt x="24" y="48"/>
                  </a:cubicBezTo>
                  <a:cubicBezTo>
                    <a:pt x="25" y="49"/>
                    <a:pt x="25" y="49"/>
                    <a:pt x="25" y="49"/>
                  </a:cubicBezTo>
                  <a:cubicBezTo>
                    <a:pt x="23" y="49"/>
                    <a:pt x="23" y="49"/>
                    <a:pt x="23" y="49"/>
                  </a:cubicBezTo>
                  <a:cubicBezTo>
                    <a:pt x="23" y="51"/>
                    <a:pt x="23" y="51"/>
                    <a:pt x="23" y="51"/>
                  </a:cubicBezTo>
                  <a:cubicBezTo>
                    <a:pt x="25" y="53"/>
                    <a:pt x="25" y="53"/>
                    <a:pt x="25" y="53"/>
                  </a:cubicBezTo>
                  <a:cubicBezTo>
                    <a:pt x="25" y="51"/>
                    <a:pt x="25" y="51"/>
                    <a:pt x="25" y="51"/>
                  </a:cubicBezTo>
                  <a:cubicBezTo>
                    <a:pt x="26" y="50"/>
                    <a:pt x="26" y="50"/>
                    <a:pt x="26" y="50"/>
                  </a:cubicBezTo>
                  <a:cubicBezTo>
                    <a:pt x="29" y="53"/>
                    <a:pt x="29" y="53"/>
                    <a:pt x="29" y="53"/>
                  </a:cubicBezTo>
                  <a:cubicBezTo>
                    <a:pt x="29" y="51"/>
                    <a:pt x="29" y="51"/>
                    <a:pt x="29" y="51"/>
                  </a:cubicBezTo>
                  <a:cubicBezTo>
                    <a:pt x="28" y="50"/>
                    <a:pt x="28" y="50"/>
                    <a:pt x="28" y="50"/>
                  </a:cubicBezTo>
                  <a:cubicBezTo>
                    <a:pt x="29" y="50"/>
                    <a:pt x="29" y="50"/>
                    <a:pt x="29" y="50"/>
                  </a:cubicBezTo>
                  <a:cubicBezTo>
                    <a:pt x="31" y="51"/>
                    <a:pt x="31" y="51"/>
                    <a:pt x="31" y="51"/>
                  </a:cubicBezTo>
                  <a:cubicBezTo>
                    <a:pt x="33" y="51"/>
                    <a:pt x="33" y="51"/>
                    <a:pt x="33" y="51"/>
                  </a:cubicBezTo>
                  <a:cubicBezTo>
                    <a:pt x="33" y="50"/>
                    <a:pt x="33" y="50"/>
                    <a:pt x="33" y="50"/>
                  </a:cubicBezTo>
                  <a:cubicBezTo>
                    <a:pt x="35" y="50"/>
                    <a:pt x="35" y="50"/>
                    <a:pt x="35" y="50"/>
                  </a:cubicBezTo>
                  <a:cubicBezTo>
                    <a:pt x="36" y="49"/>
                    <a:pt x="36" y="49"/>
                    <a:pt x="36" y="49"/>
                  </a:cubicBezTo>
                  <a:cubicBezTo>
                    <a:pt x="40" y="49"/>
                    <a:pt x="40" y="49"/>
                    <a:pt x="40" y="49"/>
                  </a:cubicBezTo>
                  <a:cubicBezTo>
                    <a:pt x="37" y="50"/>
                    <a:pt x="37" y="50"/>
                    <a:pt x="37" y="50"/>
                  </a:cubicBezTo>
                  <a:cubicBezTo>
                    <a:pt x="35" y="55"/>
                    <a:pt x="35" y="55"/>
                    <a:pt x="35" y="55"/>
                  </a:cubicBezTo>
                  <a:cubicBezTo>
                    <a:pt x="38" y="59"/>
                    <a:pt x="38" y="59"/>
                    <a:pt x="38" y="59"/>
                  </a:cubicBezTo>
                  <a:cubicBezTo>
                    <a:pt x="39" y="58"/>
                    <a:pt x="39" y="58"/>
                    <a:pt x="39" y="58"/>
                  </a:cubicBezTo>
                  <a:cubicBezTo>
                    <a:pt x="39" y="61"/>
                    <a:pt x="39" y="61"/>
                    <a:pt x="39" y="61"/>
                  </a:cubicBezTo>
                  <a:cubicBezTo>
                    <a:pt x="40" y="59"/>
                    <a:pt x="40" y="59"/>
                    <a:pt x="40" y="59"/>
                  </a:cubicBezTo>
                  <a:cubicBezTo>
                    <a:pt x="42" y="59"/>
                    <a:pt x="42" y="59"/>
                    <a:pt x="42" y="59"/>
                  </a:cubicBezTo>
                  <a:cubicBezTo>
                    <a:pt x="41" y="61"/>
                    <a:pt x="41" y="61"/>
                    <a:pt x="41" y="61"/>
                  </a:cubicBezTo>
                  <a:cubicBezTo>
                    <a:pt x="42" y="62"/>
                    <a:pt x="42" y="62"/>
                    <a:pt x="42" y="62"/>
                  </a:cubicBezTo>
                  <a:cubicBezTo>
                    <a:pt x="40" y="63"/>
                    <a:pt x="40" y="63"/>
                    <a:pt x="40" y="63"/>
                  </a:cubicBezTo>
                  <a:cubicBezTo>
                    <a:pt x="41" y="66"/>
                    <a:pt x="41" y="66"/>
                    <a:pt x="41" y="66"/>
                  </a:cubicBezTo>
                  <a:cubicBezTo>
                    <a:pt x="40" y="68"/>
                    <a:pt x="40" y="68"/>
                    <a:pt x="40" y="68"/>
                  </a:cubicBezTo>
                  <a:cubicBezTo>
                    <a:pt x="41" y="69"/>
                    <a:pt x="41" y="69"/>
                    <a:pt x="41" y="69"/>
                  </a:cubicBezTo>
                  <a:cubicBezTo>
                    <a:pt x="42" y="70"/>
                    <a:pt x="42" y="70"/>
                    <a:pt x="42" y="70"/>
                  </a:cubicBezTo>
                  <a:cubicBezTo>
                    <a:pt x="43" y="70"/>
                    <a:pt x="43" y="70"/>
                    <a:pt x="43" y="70"/>
                  </a:cubicBezTo>
                  <a:cubicBezTo>
                    <a:pt x="43" y="71"/>
                    <a:pt x="43" y="71"/>
                    <a:pt x="43" y="71"/>
                  </a:cubicBezTo>
                  <a:cubicBezTo>
                    <a:pt x="41" y="71"/>
                    <a:pt x="41" y="71"/>
                    <a:pt x="41" y="71"/>
                  </a:cubicBezTo>
                  <a:cubicBezTo>
                    <a:pt x="40" y="70"/>
                    <a:pt x="40" y="70"/>
                    <a:pt x="40" y="70"/>
                  </a:cubicBezTo>
                  <a:cubicBezTo>
                    <a:pt x="39" y="70"/>
                    <a:pt x="39" y="70"/>
                    <a:pt x="39" y="70"/>
                  </a:cubicBezTo>
                  <a:cubicBezTo>
                    <a:pt x="40" y="71"/>
                    <a:pt x="40" y="71"/>
                    <a:pt x="40" y="71"/>
                  </a:cubicBezTo>
                  <a:cubicBezTo>
                    <a:pt x="41" y="72"/>
                    <a:pt x="41" y="72"/>
                    <a:pt x="41" y="72"/>
                  </a:cubicBezTo>
                  <a:cubicBezTo>
                    <a:pt x="40" y="72"/>
                    <a:pt x="40" y="72"/>
                    <a:pt x="40" y="72"/>
                  </a:cubicBezTo>
                  <a:cubicBezTo>
                    <a:pt x="38" y="70"/>
                    <a:pt x="38" y="70"/>
                    <a:pt x="38" y="70"/>
                  </a:cubicBezTo>
                  <a:cubicBezTo>
                    <a:pt x="35" y="71"/>
                    <a:pt x="35" y="71"/>
                    <a:pt x="35" y="71"/>
                  </a:cubicBezTo>
                  <a:cubicBezTo>
                    <a:pt x="34" y="71"/>
                    <a:pt x="34" y="71"/>
                    <a:pt x="34" y="71"/>
                  </a:cubicBezTo>
                  <a:cubicBezTo>
                    <a:pt x="31" y="73"/>
                    <a:pt x="31" y="73"/>
                    <a:pt x="31" y="73"/>
                  </a:cubicBezTo>
                  <a:cubicBezTo>
                    <a:pt x="29" y="75"/>
                    <a:pt x="29" y="75"/>
                    <a:pt x="29" y="75"/>
                  </a:cubicBezTo>
                  <a:cubicBezTo>
                    <a:pt x="27" y="76"/>
                    <a:pt x="27" y="76"/>
                    <a:pt x="27" y="76"/>
                  </a:cubicBezTo>
                  <a:cubicBezTo>
                    <a:pt x="26" y="78"/>
                    <a:pt x="26" y="78"/>
                    <a:pt x="26" y="78"/>
                  </a:cubicBezTo>
                  <a:cubicBezTo>
                    <a:pt x="27" y="78"/>
                    <a:pt x="27" y="78"/>
                    <a:pt x="27" y="78"/>
                  </a:cubicBezTo>
                  <a:cubicBezTo>
                    <a:pt x="28" y="78"/>
                    <a:pt x="28" y="78"/>
                    <a:pt x="28" y="78"/>
                  </a:cubicBezTo>
                  <a:cubicBezTo>
                    <a:pt x="28" y="77"/>
                    <a:pt x="28" y="77"/>
                    <a:pt x="28" y="77"/>
                  </a:cubicBezTo>
                  <a:cubicBezTo>
                    <a:pt x="32" y="76"/>
                    <a:pt x="32" y="76"/>
                    <a:pt x="32" y="76"/>
                  </a:cubicBezTo>
                  <a:cubicBezTo>
                    <a:pt x="31" y="78"/>
                    <a:pt x="31" y="78"/>
                    <a:pt x="31" y="78"/>
                  </a:cubicBezTo>
                  <a:cubicBezTo>
                    <a:pt x="32" y="79"/>
                    <a:pt x="32" y="79"/>
                    <a:pt x="32" y="79"/>
                  </a:cubicBezTo>
                  <a:cubicBezTo>
                    <a:pt x="31" y="80"/>
                    <a:pt x="31" y="80"/>
                    <a:pt x="31" y="80"/>
                  </a:cubicBezTo>
                  <a:cubicBezTo>
                    <a:pt x="32" y="81"/>
                    <a:pt x="32" y="81"/>
                    <a:pt x="32" y="81"/>
                  </a:cubicBezTo>
                  <a:cubicBezTo>
                    <a:pt x="33" y="81"/>
                    <a:pt x="33" y="81"/>
                    <a:pt x="33" y="81"/>
                  </a:cubicBezTo>
                  <a:cubicBezTo>
                    <a:pt x="31" y="85"/>
                    <a:pt x="31" y="85"/>
                    <a:pt x="31" y="85"/>
                  </a:cubicBezTo>
                  <a:cubicBezTo>
                    <a:pt x="29" y="86"/>
                    <a:pt x="29" y="86"/>
                    <a:pt x="29" y="86"/>
                  </a:cubicBezTo>
                  <a:cubicBezTo>
                    <a:pt x="28" y="87"/>
                    <a:pt x="28" y="87"/>
                    <a:pt x="28" y="87"/>
                  </a:cubicBezTo>
                  <a:cubicBezTo>
                    <a:pt x="27" y="87"/>
                    <a:pt x="27" y="87"/>
                    <a:pt x="27" y="87"/>
                  </a:cubicBezTo>
                  <a:cubicBezTo>
                    <a:pt x="25" y="88"/>
                    <a:pt x="25" y="88"/>
                    <a:pt x="25" y="88"/>
                  </a:cubicBezTo>
                  <a:cubicBezTo>
                    <a:pt x="24" y="88"/>
                    <a:pt x="24" y="88"/>
                    <a:pt x="24" y="88"/>
                  </a:cubicBezTo>
                  <a:cubicBezTo>
                    <a:pt x="21" y="90"/>
                    <a:pt x="21" y="90"/>
                    <a:pt x="21" y="90"/>
                  </a:cubicBezTo>
                  <a:cubicBezTo>
                    <a:pt x="23" y="90"/>
                    <a:pt x="23" y="90"/>
                    <a:pt x="23" y="90"/>
                  </a:cubicBezTo>
                  <a:cubicBezTo>
                    <a:pt x="23" y="91"/>
                    <a:pt x="23" y="91"/>
                    <a:pt x="23" y="91"/>
                  </a:cubicBezTo>
                  <a:cubicBezTo>
                    <a:pt x="22" y="92"/>
                    <a:pt x="22" y="92"/>
                    <a:pt x="22" y="92"/>
                  </a:cubicBezTo>
                  <a:cubicBezTo>
                    <a:pt x="24" y="92"/>
                    <a:pt x="24" y="92"/>
                    <a:pt x="24" y="92"/>
                  </a:cubicBezTo>
                  <a:cubicBezTo>
                    <a:pt x="24" y="93"/>
                    <a:pt x="24" y="93"/>
                    <a:pt x="24" y="93"/>
                  </a:cubicBezTo>
                  <a:cubicBezTo>
                    <a:pt x="24" y="93"/>
                    <a:pt x="24" y="93"/>
                    <a:pt x="24" y="93"/>
                  </a:cubicBezTo>
                  <a:cubicBezTo>
                    <a:pt x="26" y="93"/>
                    <a:pt x="26" y="93"/>
                    <a:pt x="26" y="93"/>
                  </a:cubicBezTo>
                  <a:cubicBezTo>
                    <a:pt x="27" y="92"/>
                    <a:pt x="27" y="92"/>
                    <a:pt x="27" y="92"/>
                  </a:cubicBezTo>
                  <a:cubicBezTo>
                    <a:pt x="30" y="91"/>
                    <a:pt x="30" y="91"/>
                    <a:pt x="30" y="91"/>
                  </a:cubicBezTo>
                  <a:cubicBezTo>
                    <a:pt x="30" y="92"/>
                    <a:pt x="30" y="92"/>
                    <a:pt x="30" y="92"/>
                  </a:cubicBezTo>
                  <a:cubicBezTo>
                    <a:pt x="32" y="93"/>
                    <a:pt x="32" y="93"/>
                    <a:pt x="32" y="93"/>
                  </a:cubicBezTo>
                  <a:cubicBezTo>
                    <a:pt x="30" y="93"/>
                    <a:pt x="30" y="93"/>
                    <a:pt x="30" y="93"/>
                  </a:cubicBezTo>
                  <a:cubicBezTo>
                    <a:pt x="30" y="94"/>
                    <a:pt x="30" y="94"/>
                    <a:pt x="30" y="94"/>
                  </a:cubicBezTo>
                  <a:cubicBezTo>
                    <a:pt x="33" y="94"/>
                    <a:pt x="33" y="94"/>
                    <a:pt x="33" y="94"/>
                  </a:cubicBezTo>
                  <a:cubicBezTo>
                    <a:pt x="33" y="94"/>
                    <a:pt x="33" y="94"/>
                    <a:pt x="33" y="94"/>
                  </a:cubicBezTo>
                  <a:cubicBezTo>
                    <a:pt x="34" y="93"/>
                    <a:pt x="34" y="93"/>
                    <a:pt x="34" y="93"/>
                  </a:cubicBezTo>
                  <a:cubicBezTo>
                    <a:pt x="35" y="95"/>
                    <a:pt x="35" y="95"/>
                    <a:pt x="35" y="95"/>
                  </a:cubicBezTo>
                  <a:cubicBezTo>
                    <a:pt x="37" y="96"/>
                    <a:pt x="37" y="96"/>
                    <a:pt x="37" y="96"/>
                  </a:cubicBezTo>
                  <a:cubicBezTo>
                    <a:pt x="40" y="96"/>
                    <a:pt x="40" y="96"/>
                    <a:pt x="40" y="96"/>
                  </a:cubicBezTo>
                  <a:cubicBezTo>
                    <a:pt x="40" y="95"/>
                    <a:pt x="40" y="95"/>
                    <a:pt x="40" y="95"/>
                  </a:cubicBezTo>
                  <a:cubicBezTo>
                    <a:pt x="42" y="94"/>
                    <a:pt x="42" y="94"/>
                    <a:pt x="42" y="94"/>
                  </a:cubicBezTo>
                  <a:cubicBezTo>
                    <a:pt x="44" y="94"/>
                    <a:pt x="44" y="94"/>
                    <a:pt x="44" y="94"/>
                  </a:cubicBezTo>
                  <a:cubicBezTo>
                    <a:pt x="45" y="93"/>
                    <a:pt x="45" y="93"/>
                    <a:pt x="45" y="93"/>
                  </a:cubicBezTo>
                  <a:cubicBezTo>
                    <a:pt x="46" y="92"/>
                    <a:pt x="46" y="92"/>
                    <a:pt x="46" y="92"/>
                  </a:cubicBezTo>
                  <a:cubicBezTo>
                    <a:pt x="44" y="94"/>
                    <a:pt x="44" y="94"/>
                    <a:pt x="44" y="94"/>
                  </a:cubicBezTo>
                  <a:cubicBezTo>
                    <a:pt x="42" y="97"/>
                    <a:pt x="42" y="97"/>
                    <a:pt x="42" y="97"/>
                  </a:cubicBezTo>
                  <a:cubicBezTo>
                    <a:pt x="42" y="99"/>
                    <a:pt x="42" y="99"/>
                    <a:pt x="42" y="99"/>
                  </a:cubicBezTo>
                  <a:cubicBezTo>
                    <a:pt x="40" y="99"/>
                    <a:pt x="40" y="99"/>
                    <a:pt x="40" y="99"/>
                  </a:cubicBezTo>
                  <a:cubicBezTo>
                    <a:pt x="39" y="99"/>
                    <a:pt x="39" y="99"/>
                    <a:pt x="39" y="99"/>
                  </a:cubicBezTo>
                  <a:cubicBezTo>
                    <a:pt x="37" y="99"/>
                    <a:pt x="37" y="99"/>
                    <a:pt x="37" y="99"/>
                  </a:cubicBezTo>
                  <a:cubicBezTo>
                    <a:pt x="33" y="98"/>
                    <a:pt x="33" y="98"/>
                    <a:pt x="33" y="98"/>
                  </a:cubicBezTo>
                  <a:cubicBezTo>
                    <a:pt x="31" y="99"/>
                    <a:pt x="31" y="99"/>
                    <a:pt x="31" y="99"/>
                  </a:cubicBezTo>
                  <a:cubicBezTo>
                    <a:pt x="31" y="100"/>
                    <a:pt x="31" y="100"/>
                    <a:pt x="31" y="100"/>
                  </a:cubicBezTo>
                  <a:cubicBezTo>
                    <a:pt x="30" y="102"/>
                    <a:pt x="30" y="102"/>
                    <a:pt x="30" y="102"/>
                  </a:cubicBezTo>
                  <a:cubicBezTo>
                    <a:pt x="28" y="102"/>
                    <a:pt x="28" y="102"/>
                    <a:pt x="28" y="102"/>
                  </a:cubicBezTo>
                  <a:cubicBezTo>
                    <a:pt x="28" y="105"/>
                    <a:pt x="28" y="105"/>
                    <a:pt x="28" y="105"/>
                  </a:cubicBezTo>
                  <a:cubicBezTo>
                    <a:pt x="26" y="106"/>
                    <a:pt x="26" y="106"/>
                    <a:pt x="26" y="106"/>
                  </a:cubicBezTo>
                  <a:cubicBezTo>
                    <a:pt x="26" y="107"/>
                    <a:pt x="26" y="107"/>
                    <a:pt x="26" y="107"/>
                  </a:cubicBezTo>
                  <a:cubicBezTo>
                    <a:pt x="24" y="107"/>
                    <a:pt x="24" y="107"/>
                    <a:pt x="24" y="107"/>
                  </a:cubicBezTo>
                  <a:cubicBezTo>
                    <a:pt x="23" y="109"/>
                    <a:pt x="23" y="109"/>
                    <a:pt x="23" y="109"/>
                  </a:cubicBezTo>
                  <a:cubicBezTo>
                    <a:pt x="23" y="109"/>
                    <a:pt x="23" y="109"/>
                    <a:pt x="23" y="109"/>
                  </a:cubicBezTo>
                  <a:cubicBezTo>
                    <a:pt x="22" y="110"/>
                    <a:pt x="22" y="110"/>
                    <a:pt x="22" y="110"/>
                  </a:cubicBezTo>
                  <a:cubicBezTo>
                    <a:pt x="20" y="112"/>
                    <a:pt x="20" y="112"/>
                    <a:pt x="20" y="112"/>
                  </a:cubicBezTo>
                  <a:cubicBezTo>
                    <a:pt x="19" y="112"/>
                    <a:pt x="19" y="112"/>
                    <a:pt x="19" y="112"/>
                  </a:cubicBezTo>
                  <a:cubicBezTo>
                    <a:pt x="17" y="113"/>
                    <a:pt x="17" y="113"/>
                    <a:pt x="17" y="113"/>
                  </a:cubicBezTo>
                  <a:cubicBezTo>
                    <a:pt x="17" y="114"/>
                    <a:pt x="17" y="114"/>
                    <a:pt x="17" y="114"/>
                  </a:cubicBezTo>
                  <a:cubicBezTo>
                    <a:pt x="19" y="114"/>
                    <a:pt x="19" y="114"/>
                    <a:pt x="19" y="114"/>
                  </a:cubicBezTo>
                  <a:cubicBezTo>
                    <a:pt x="19" y="113"/>
                    <a:pt x="19" y="113"/>
                    <a:pt x="19" y="113"/>
                  </a:cubicBezTo>
                  <a:cubicBezTo>
                    <a:pt x="21" y="113"/>
                    <a:pt x="21" y="113"/>
                    <a:pt x="21" y="113"/>
                  </a:cubicBezTo>
                  <a:lnTo>
                    <a:pt x="22" y="11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95" name="United Arab Emirates">
              <a:extLst>
                <a:ext uri="{FF2B5EF4-FFF2-40B4-BE49-F238E27FC236}">
                  <a16:creationId xmlns:a16="http://schemas.microsoft.com/office/drawing/2014/main" xmlns="" id="{E56CCFAF-AC52-4886-8F6F-E2FC16040668}"/>
                </a:ext>
              </a:extLst>
            </p:cNvPr>
            <p:cNvSpPr>
              <a:spLocks/>
            </p:cNvSpPr>
            <p:nvPr/>
          </p:nvSpPr>
          <p:spPr bwMode="auto">
            <a:xfrm>
              <a:off x="7174891" y="3648412"/>
              <a:ext cx="121469" cy="97629"/>
            </a:xfrm>
            <a:custGeom>
              <a:avLst/>
              <a:gdLst>
                <a:gd name="T0" fmla="*/ 0 w 107"/>
                <a:gd name="T1" fmla="*/ 43 h 86"/>
                <a:gd name="T2" fmla="*/ 0 w 107"/>
                <a:gd name="T3" fmla="*/ 50 h 86"/>
                <a:gd name="T4" fmla="*/ 7 w 107"/>
                <a:gd name="T5" fmla="*/ 57 h 86"/>
                <a:gd name="T6" fmla="*/ 12 w 107"/>
                <a:gd name="T7" fmla="*/ 74 h 86"/>
                <a:gd name="T8" fmla="*/ 76 w 107"/>
                <a:gd name="T9" fmla="*/ 86 h 86"/>
                <a:gd name="T10" fmla="*/ 85 w 107"/>
                <a:gd name="T11" fmla="*/ 78 h 86"/>
                <a:gd name="T12" fmla="*/ 104 w 107"/>
                <a:gd name="T13" fmla="*/ 19 h 86"/>
                <a:gd name="T14" fmla="*/ 107 w 107"/>
                <a:gd name="T15" fmla="*/ 19 h 86"/>
                <a:gd name="T16" fmla="*/ 107 w 107"/>
                <a:gd name="T17" fmla="*/ 12 h 86"/>
                <a:gd name="T18" fmla="*/ 107 w 107"/>
                <a:gd name="T19" fmla="*/ 10 h 86"/>
                <a:gd name="T20" fmla="*/ 104 w 107"/>
                <a:gd name="T21" fmla="*/ 10 h 86"/>
                <a:gd name="T22" fmla="*/ 104 w 107"/>
                <a:gd name="T23" fmla="*/ 10 h 86"/>
                <a:gd name="T24" fmla="*/ 104 w 107"/>
                <a:gd name="T25" fmla="*/ 10 h 86"/>
                <a:gd name="T26" fmla="*/ 102 w 107"/>
                <a:gd name="T27" fmla="*/ 7 h 86"/>
                <a:gd name="T28" fmla="*/ 99 w 107"/>
                <a:gd name="T29" fmla="*/ 0 h 86"/>
                <a:gd name="T30" fmla="*/ 97 w 107"/>
                <a:gd name="T31" fmla="*/ 0 h 86"/>
                <a:gd name="T32" fmla="*/ 97 w 107"/>
                <a:gd name="T33" fmla="*/ 3 h 86"/>
                <a:gd name="T34" fmla="*/ 97 w 107"/>
                <a:gd name="T35" fmla="*/ 5 h 86"/>
                <a:gd name="T36" fmla="*/ 83 w 107"/>
                <a:gd name="T37" fmla="*/ 15 h 86"/>
                <a:gd name="T38" fmla="*/ 83 w 107"/>
                <a:gd name="T39" fmla="*/ 19 h 86"/>
                <a:gd name="T40" fmla="*/ 69 w 107"/>
                <a:gd name="T41" fmla="*/ 31 h 86"/>
                <a:gd name="T42" fmla="*/ 69 w 107"/>
                <a:gd name="T43" fmla="*/ 33 h 86"/>
                <a:gd name="T44" fmla="*/ 69 w 107"/>
                <a:gd name="T45" fmla="*/ 33 h 86"/>
                <a:gd name="T46" fmla="*/ 71 w 107"/>
                <a:gd name="T47" fmla="*/ 38 h 86"/>
                <a:gd name="T48" fmla="*/ 64 w 107"/>
                <a:gd name="T49" fmla="*/ 43 h 86"/>
                <a:gd name="T50" fmla="*/ 64 w 107"/>
                <a:gd name="T51" fmla="*/ 41 h 86"/>
                <a:gd name="T52" fmla="*/ 62 w 107"/>
                <a:gd name="T53" fmla="*/ 43 h 86"/>
                <a:gd name="T54" fmla="*/ 59 w 107"/>
                <a:gd name="T55" fmla="*/ 43 h 86"/>
                <a:gd name="T56" fmla="*/ 59 w 107"/>
                <a:gd name="T57" fmla="*/ 45 h 86"/>
                <a:gd name="T58" fmla="*/ 57 w 107"/>
                <a:gd name="T59" fmla="*/ 45 h 86"/>
                <a:gd name="T60" fmla="*/ 57 w 107"/>
                <a:gd name="T61" fmla="*/ 48 h 86"/>
                <a:gd name="T62" fmla="*/ 50 w 107"/>
                <a:gd name="T63" fmla="*/ 50 h 86"/>
                <a:gd name="T64" fmla="*/ 45 w 107"/>
                <a:gd name="T65" fmla="*/ 50 h 86"/>
                <a:gd name="T66" fmla="*/ 43 w 107"/>
                <a:gd name="T67" fmla="*/ 48 h 86"/>
                <a:gd name="T68" fmla="*/ 38 w 107"/>
                <a:gd name="T69" fmla="*/ 48 h 86"/>
                <a:gd name="T70" fmla="*/ 36 w 107"/>
                <a:gd name="T71" fmla="*/ 45 h 86"/>
                <a:gd name="T72" fmla="*/ 33 w 107"/>
                <a:gd name="T73" fmla="*/ 48 h 86"/>
                <a:gd name="T74" fmla="*/ 26 w 107"/>
                <a:gd name="T75" fmla="*/ 45 h 86"/>
                <a:gd name="T76" fmla="*/ 17 w 107"/>
                <a:gd name="T77" fmla="*/ 52 h 86"/>
                <a:gd name="T78" fmla="*/ 12 w 107"/>
                <a:gd name="T79" fmla="*/ 52 h 86"/>
                <a:gd name="T80" fmla="*/ 10 w 107"/>
                <a:gd name="T81" fmla="*/ 50 h 86"/>
                <a:gd name="T82" fmla="*/ 5 w 107"/>
                <a:gd name="T83" fmla="*/ 52 h 86"/>
                <a:gd name="T84" fmla="*/ 5 w 107"/>
                <a:gd name="T85" fmla="*/ 43 h 86"/>
                <a:gd name="T86" fmla="*/ 2 w 107"/>
                <a:gd name="T87" fmla="*/ 45 h 86"/>
                <a:gd name="T88" fmla="*/ 0 w 107"/>
                <a:gd name="T89" fmla="*/ 43 h 86"/>
                <a:gd name="T90" fmla="*/ 0 w 107"/>
                <a:gd name="T9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 h="86">
                  <a:moveTo>
                    <a:pt x="0" y="43"/>
                  </a:moveTo>
                  <a:lnTo>
                    <a:pt x="0" y="50"/>
                  </a:lnTo>
                  <a:lnTo>
                    <a:pt x="7" y="57"/>
                  </a:lnTo>
                  <a:lnTo>
                    <a:pt x="12" y="74"/>
                  </a:lnTo>
                  <a:lnTo>
                    <a:pt x="76" y="86"/>
                  </a:lnTo>
                  <a:lnTo>
                    <a:pt x="85" y="78"/>
                  </a:lnTo>
                  <a:lnTo>
                    <a:pt x="104" y="19"/>
                  </a:lnTo>
                  <a:lnTo>
                    <a:pt x="107" y="19"/>
                  </a:lnTo>
                  <a:lnTo>
                    <a:pt x="107" y="12"/>
                  </a:lnTo>
                  <a:lnTo>
                    <a:pt x="107" y="10"/>
                  </a:lnTo>
                  <a:lnTo>
                    <a:pt x="104" y="10"/>
                  </a:lnTo>
                  <a:lnTo>
                    <a:pt x="104" y="10"/>
                  </a:lnTo>
                  <a:lnTo>
                    <a:pt x="104" y="10"/>
                  </a:lnTo>
                  <a:lnTo>
                    <a:pt x="102" y="7"/>
                  </a:lnTo>
                  <a:lnTo>
                    <a:pt x="99" y="0"/>
                  </a:lnTo>
                  <a:lnTo>
                    <a:pt x="97" y="0"/>
                  </a:lnTo>
                  <a:lnTo>
                    <a:pt x="97" y="3"/>
                  </a:lnTo>
                  <a:lnTo>
                    <a:pt x="97" y="5"/>
                  </a:lnTo>
                  <a:lnTo>
                    <a:pt x="83" y="15"/>
                  </a:lnTo>
                  <a:lnTo>
                    <a:pt x="83" y="19"/>
                  </a:lnTo>
                  <a:lnTo>
                    <a:pt x="69" y="31"/>
                  </a:lnTo>
                  <a:lnTo>
                    <a:pt x="69" y="33"/>
                  </a:lnTo>
                  <a:lnTo>
                    <a:pt x="69" y="33"/>
                  </a:lnTo>
                  <a:lnTo>
                    <a:pt x="71" y="38"/>
                  </a:lnTo>
                  <a:lnTo>
                    <a:pt x="64" y="43"/>
                  </a:lnTo>
                  <a:lnTo>
                    <a:pt x="64" y="41"/>
                  </a:lnTo>
                  <a:lnTo>
                    <a:pt x="62" y="43"/>
                  </a:lnTo>
                  <a:lnTo>
                    <a:pt x="59" y="43"/>
                  </a:lnTo>
                  <a:lnTo>
                    <a:pt x="59" y="45"/>
                  </a:lnTo>
                  <a:lnTo>
                    <a:pt x="57" y="45"/>
                  </a:lnTo>
                  <a:lnTo>
                    <a:pt x="57" y="48"/>
                  </a:lnTo>
                  <a:lnTo>
                    <a:pt x="50" y="50"/>
                  </a:lnTo>
                  <a:lnTo>
                    <a:pt x="45" y="50"/>
                  </a:lnTo>
                  <a:lnTo>
                    <a:pt x="43" y="48"/>
                  </a:lnTo>
                  <a:lnTo>
                    <a:pt x="38" y="48"/>
                  </a:lnTo>
                  <a:lnTo>
                    <a:pt x="36" y="45"/>
                  </a:lnTo>
                  <a:lnTo>
                    <a:pt x="33" y="48"/>
                  </a:lnTo>
                  <a:lnTo>
                    <a:pt x="26" y="45"/>
                  </a:lnTo>
                  <a:lnTo>
                    <a:pt x="17" y="52"/>
                  </a:lnTo>
                  <a:lnTo>
                    <a:pt x="12" y="52"/>
                  </a:lnTo>
                  <a:lnTo>
                    <a:pt x="10" y="50"/>
                  </a:lnTo>
                  <a:lnTo>
                    <a:pt x="5" y="52"/>
                  </a:lnTo>
                  <a:lnTo>
                    <a:pt x="5" y="43"/>
                  </a:lnTo>
                  <a:lnTo>
                    <a:pt x="2" y="45"/>
                  </a:lnTo>
                  <a:lnTo>
                    <a:pt x="0" y="43"/>
                  </a:lnTo>
                  <a:lnTo>
                    <a:pt x="0" y="4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96" name="Ukraine">
              <a:extLst>
                <a:ext uri="{FF2B5EF4-FFF2-40B4-BE49-F238E27FC236}">
                  <a16:creationId xmlns:a16="http://schemas.microsoft.com/office/drawing/2014/main" xmlns="" id="{19672534-F585-4488-A6EA-E6D7AF807F73}"/>
                </a:ext>
              </a:extLst>
            </p:cNvPr>
            <p:cNvSpPr>
              <a:spLocks/>
            </p:cNvSpPr>
            <p:nvPr/>
          </p:nvSpPr>
          <p:spPr bwMode="auto">
            <a:xfrm>
              <a:off x="6396126" y="2851483"/>
              <a:ext cx="416628" cy="257696"/>
            </a:xfrm>
            <a:custGeom>
              <a:avLst/>
              <a:gdLst>
                <a:gd name="T0" fmla="*/ 52 w 367"/>
                <a:gd name="T1" fmla="*/ 18 h 227"/>
                <a:gd name="T2" fmla="*/ 86 w 367"/>
                <a:gd name="T3" fmla="*/ 21 h 227"/>
                <a:gd name="T4" fmla="*/ 107 w 367"/>
                <a:gd name="T5" fmla="*/ 26 h 227"/>
                <a:gd name="T6" fmla="*/ 130 w 367"/>
                <a:gd name="T7" fmla="*/ 23 h 227"/>
                <a:gd name="T8" fmla="*/ 149 w 367"/>
                <a:gd name="T9" fmla="*/ 26 h 227"/>
                <a:gd name="T10" fmla="*/ 168 w 367"/>
                <a:gd name="T11" fmla="*/ 9 h 227"/>
                <a:gd name="T12" fmla="*/ 192 w 367"/>
                <a:gd name="T13" fmla="*/ 2 h 227"/>
                <a:gd name="T14" fmla="*/ 230 w 367"/>
                <a:gd name="T15" fmla="*/ 0 h 227"/>
                <a:gd name="T16" fmla="*/ 253 w 367"/>
                <a:gd name="T17" fmla="*/ 26 h 227"/>
                <a:gd name="T18" fmla="*/ 265 w 367"/>
                <a:gd name="T19" fmla="*/ 47 h 227"/>
                <a:gd name="T20" fmla="*/ 296 w 367"/>
                <a:gd name="T21" fmla="*/ 56 h 227"/>
                <a:gd name="T22" fmla="*/ 320 w 367"/>
                <a:gd name="T23" fmla="*/ 68 h 227"/>
                <a:gd name="T24" fmla="*/ 346 w 367"/>
                <a:gd name="T25" fmla="*/ 71 h 227"/>
                <a:gd name="T26" fmla="*/ 367 w 367"/>
                <a:gd name="T27" fmla="*/ 78 h 227"/>
                <a:gd name="T28" fmla="*/ 365 w 367"/>
                <a:gd name="T29" fmla="*/ 104 h 227"/>
                <a:gd name="T30" fmla="*/ 348 w 367"/>
                <a:gd name="T31" fmla="*/ 127 h 227"/>
                <a:gd name="T32" fmla="*/ 334 w 367"/>
                <a:gd name="T33" fmla="*/ 146 h 227"/>
                <a:gd name="T34" fmla="*/ 317 w 367"/>
                <a:gd name="T35" fmla="*/ 156 h 227"/>
                <a:gd name="T36" fmla="*/ 298 w 367"/>
                <a:gd name="T37" fmla="*/ 163 h 227"/>
                <a:gd name="T38" fmla="*/ 277 w 367"/>
                <a:gd name="T39" fmla="*/ 163 h 227"/>
                <a:gd name="T40" fmla="*/ 275 w 367"/>
                <a:gd name="T41" fmla="*/ 177 h 227"/>
                <a:gd name="T42" fmla="*/ 275 w 367"/>
                <a:gd name="T43" fmla="*/ 170 h 227"/>
                <a:gd name="T44" fmla="*/ 260 w 367"/>
                <a:gd name="T45" fmla="*/ 182 h 227"/>
                <a:gd name="T46" fmla="*/ 244 w 367"/>
                <a:gd name="T47" fmla="*/ 182 h 227"/>
                <a:gd name="T48" fmla="*/ 263 w 367"/>
                <a:gd name="T49" fmla="*/ 186 h 227"/>
                <a:gd name="T50" fmla="*/ 265 w 367"/>
                <a:gd name="T51" fmla="*/ 194 h 227"/>
                <a:gd name="T52" fmla="*/ 275 w 367"/>
                <a:gd name="T53" fmla="*/ 203 h 227"/>
                <a:gd name="T54" fmla="*/ 265 w 367"/>
                <a:gd name="T55" fmla="*/ 182 h 227"/>
                <a:gd name="T56" fmla="*/ 284 w 367"/>
                <a:gd name="T57" fmla="*/ 203 h 227"/>
                <a:gd name="T58" fmla="*/ 303 w 367"/>
                <a:gd name="T59" fmla="*/ 196 h 227"/>
                <a:gd name="T60" fmla="*/ 305 w 367"/>
                <a:gd name="T61" fmla="*/ 210 h 227"/>
                <a:gd name="T62" fmla="*/ 272 w 367"/>
                <a:gd name="T63" fmla="*/ 217 h 227"/>
                <a:gd name="T64" fmla="*/ 244 w 367"/>
                <a:gd name="T65" fmla="*/ 222 h 227"/>
                <a:gd name="T66" fmla="*/ 232 w 367"/>
                <a:gd name="T67" fmla="*/ 203 h 227"/>
                <a:gd name="T68" fmla="*/ 244 w 367"/>
                <a:gd name="T69" fmla="*/ 191 h 227"/>
                <a:gd name="T70" fmla="*/ 239 w 367"/>
                <a:gd name="T71" fmla="*/ 184 h 227"/>
                <a:gd name="T72" fmla="*/ 216 w 367"/>
                <a:gd name="T73" fmla="*/ 182 h 227"/>
                <a:gd name="T74" fmla="*/ 206 w 367"/>
                <a:gd name="T75" fmla="*/ 172 h 227"/>
                <a:gd name="T76" fmla="*/ 213 w 367"/>
                <a:gd name="T77" fmla="*/ 170 h 227"/>
                <a:gd name="T78" fmla="*/ 206 w 367"/>
                <a:gd name="T79" fmla="*/ 165 h 227"/>
                <a:gd name="T80" fmla="*/ 199 w 367"/>
                <a:gd name="T81" fmla="*/ 165 h 227"/>
                <a:gd name="T82" fmla="*/ 182 w 367"/>
                <a:gd name="T83" fmla="*/ 177 h 227"/>
                <a:gd name="T84" fmla="*/ 166 w 367"/>
                <a:gd name="T85" fmla="*/ 196 h 227"/>
                <a:gd name="T86" fmla="*/ 164 w 367"/>
                <a:gd name="T87" fmla="*/ 205 h 227"/>
                <a:gd name="T88" fmla="*/ 142 w 367"/>
                <a:gd name="T89" fmla="*/ 205 h 227"/>
                <a:gd name="T90" fmla="*/ 140 w 367"/>
                <a:gd name="T91" fmla="*/ 194 h 227"/>
                <a:gd name="T92" fmla="*/ 152 w 367"/>
                <a:gd name="T93" fmla="*/ 172 h 227"/>
                <a:gd name="T94" fmla="*/ 164 w 367"/>
                <a:gd name="T95" fmla="*/ 168 h 227"/>
                <a:gd name="T96" fmla="*/ 152 w 367"/>
                <a:gd name="T97" fmla="*/ 149 h 227"/>
                <a:gd name="T98" fmla="*/ 133 w 367"/>
                <a:gd name="T99" fmla="*/ 123 h 227"/>
                <a:gd name="T100" fmla="*/ 112 w 367"/>
                <a:gd name="T101" fmla="*/ 118 h 227"/>
                <a:gd name="T102" fmla="*/ 95 w 367"/>
                <a:gd name="T103" fmla="*/ 113 h 227"/>
                <a:gd name="T104" fmla="*/ 90 w 367"/>
                <a:gd name="T105" fmla="*/ 127 h 227"/>
                <a:gd name="T106" fmla="*/ 57 w 367"/>
                <a:gd name="T107" fmla="*/ 139 h 227"/>
                <a:gd name="T108" fmla="*/ 31 w 367"/>
                <a:gd name="T109" fmla="*/ 132 h 227"/>
                <a:gd name="T110" fmla="*/ 10 w 367"/>
                <a:gd name="T111" fmla="*/ 127 h 227"/>
                <a:gd name="T112" fmla="*/ 5 w 367"/>
                <a:gd name="T113" fmla="*/ 101 h 227"/>
                <a:gd name="T114" fmla="*/ 24 w 367"/>
                <a:gd name="T115" fmla="*/ 66 h 227"/>
                <a:gd name="T116" fmla="*/ 31 w 367"/>
                <a:gd name="T117" fmla="*/ 49 h 227"/>
                <a:gd name="T118" fmla="*/ 22 w 367"/>
                <a:gd name="T119" fmla="*/ 2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7" h="227">
                  <a:moveTo>
                    <a:pt x="22" y="21"/>
                  </a:moveTo>
                  <a:lnTo>
                    <a:pt x="26" y="18"/>
                  </a:lnTo>
                  <a:lnTo>
                    <a:pt x="33" y="23"/>
                  </a:lnTo>
                  <a:lnTo>
                    <a:pt x="36" y="21"/>
                  </a:lnTo>
                  <a:lnTo>
                    <a:pt x="52" y="18"/>
                  </a:lnTo>
                  <a:lnTo>
                    <a:pt x="59" y="18"/>
                  </a:lnTo>
                  <a:lnTo>
                    <a:pt x="64" y="14"/>
                  </a:lnTo>
                  <a:lnTo>
                    <a:pt x="67" y="14"/>
                  </a:lnTo>
                  <a:lnTo>
                    <a:pt x="74" y="18"/>
                  </a:lnTo>
                  <a:lnTo>
                    <a:pt x="86" y="21"/>
                  </a:lnTo>
                  <a:lnTo>
                    <a:pt x="90" y="23"/>
                  </a:lnTo>
                  <a:lnTo>
                    <a:pt x="93" y="26"/>
                  </a:lnTo>
                  <a:lnTo>
                    <a:pt x="100" y="23"/>
                  </a:lnTo>
                  <a:lnTo>
                    <a:pt x="104" y="26"/>
                  </a:lnTo>
                  <a:lnTo>
                    <a:pt x="107" y="26"/>
                  </a:lnTo>
                  <a:lnTo>
                    <a:pt x="109" y="23"/>
                  </a:lnTo>
                  <a:lnTo>
                    <a:pt x="114" y="23"/>
                  </a:lnTo>
                  <a:lnTo>
                    <a:pt x="119" y="26"/>
                  </a:lnTo>
                  <a:lnTo>
                    <a:pt x="126" y="21"/>
                  </a:lnTo>
                  <a:lnTo>
                    <a:pt x="130" y="23"/>
                  </a:lnTo>
                  <a:lnTo>
                    <a:pt x="133" y="26"/>
                  </a:lnTo>
                  <a:lnTo>
                    <a:pt x="135" y="28"/>
                  </a:lnTo>
                  <a:lnTo>
                    <a:pt x="140" y="23"/>
                  </a:lnTo>
                  <a:lnTo>
                    <a:pt x="145" y="23"/>
                  </a:lnTo>
                  <a:lnTo>
                    <a:pt x="149" y="26"/>
                  </a:lnTo>
                  <a:lnTo>
                    <a:pt x="154" y="23"/>
                  </a:lnTo>
                  <a:lnTo>
                    <a:pt x="159" y="26"/>
                  </a:lnTo>
                  <a:lnTo>
                    <a:pt x="164" y="26"/>
                  </a:lnTo>
                  <a:lnTo>
                    <a:pt x="164" y="18"/>
                  </a:lnTo>
                  <a:lnTo>
                    <a:pt x="168" y="9"/>
                  </a:lnTo>
                  <a:lnTo>
                    <a:pt x="173" y="9"/>
                  </a:lnTo>
                  <a:lnTo>
                    <a:pt x="182" y="7"/>
                  </a:lnTo>
                  <a:lnTo>
                    <a:pt x="187" y="7"/>
                  </a:lnTo>
                  <a:lnTo>
                    <a:pt x="192" y="7"/>
                  </a:lnTo>
                  <a:lnTo>
                    <a:pt x="192" y="2"/>
                  </a:lnTo>
                  <a:lnTo>
                    <a:pt x="197" y="0"/>
                  </a:lnTo>
                  <a:lnTo>
                    <a:pt x="206" y="2"/>
                  </a:lnTo>
                  <a:lnTo>
                    <a:pt x="218" y="2"/>
                  </a:lnTo>
                  <a:lnTo>
                    <a:pt x="223" y="0"/>
                  </a:lnTo>
                  <a:lnTo>
                    <a:pt x="230" y="0"/>
                  </a:lnTo>
                  <a:lnTo>
                    <a:pt x="232" y="9"/>
                  </a:lnTo>
                  <a:lnTo>
                    <a:pt x="237" y="14"/>
                  </a:lnTo>
                  <a:lnTo>
                    <a:pt x="234" y="18"/>
                  </a:lnTo>
                  <a:lnTo>
                    <a:pt x="242" y="28"/>
                  </a:lnTo>
                  <a:lnTo>
                    <a:pt x="253" y="26"/>
                  </a:lnTo>
                  <a:lnTo>
                    <a:pt x="258" y="28"/>
                  </a:lnTo>
                  <a:lnTo>
                    <a:pt x="258" y="33"/>
                  </a:lnTo>
                  <a:lnTo>
                    <a:pt x="263" y="35"/>
                  </a:lnTo>
                  <a:lnTo>
                    <a:pt x="263" y="40"/>
                  </a:lnTo>
                  <a:lnTo>
                    <a:pt x="265" y="47"/>
                  </a:lnTo>
                  <a:lnTo>
                    <a:pt x="275" y="56"/>
                  </a:lnTo>
                  <a:lnTo>
                    <a:pt x="279" y="54"/>
                  </a:lnTo>
                  <a:lnTo>
                    <a:pt x="284" y="56"/>
                  </a:lnTo>
                  <a:lnTo>
                    <a:pt x="291" y="54"/>
                  </a:lnTo>
                  <a:lnTo>
                    <a:pt x="296" y="56"/>
                  </a:lnTo>
                  <a:lnTo>
                    <a:pt x="303" y="49"/>
                  </a:lnTo>
                  <a:lnTo>
                    <a:pt x="305" y="49"/>
                  </a:lnTo>
                  <a:lnTo>
                    <a:pt x="310" y="61"/>
                  </a:lnTo>
                  <a:lnTo>
                    <a:pt x="317" y="66"/>
                  </a:lnTo>
                  <a:lnTo>
                    <a:pt x="320" y="68"/>
                  </a:lnTo>
                  <a:lnTo>
                    <a:pt x="324" y="66"/>
                  </a:lnTo>
                  <a:lnTo>
                    <a:pt x="331" y="68"/>
                  </a:lnTo>
                  <a:lnTo>
                    <a:pt x="336" y="68"/>
                  </a:lnTo>
                  <a:lnTo>
                    <a:pt x="341" y="71"/>
                  </a:lnTo>
                  <a:lnTo>
                    <a:pt x="346" y="71"/>
                  </a:lnTo>
                  <a:lnTo>
                    <a:pt x="353" y="73"/>
                  </a:lnTo>
                  <a:lnTo>
                    <a:pt x="360" y="75"/>
                  </a:lnTo>
                  <a:lnTo>
                    <a:pt x="362" y="71"/>
                  </a:lnTo>
                  <a:lnTo>
                    <a:pt x="365" y="78"/>
                  </a:lnTo>
                  <a:lnTo>
                    <a:pt x="367" y="78"/>
                  </a:lnTo>
                  <a:lnTo>
                    <a:pt x="367" y="85"/>
                  </a:lnTo>
                  <a:lnTo>
                    <a:pt x="365" y="89"/>
                  </a:lnTo>
                  <a:lnTo>
                    <a:pt x="360" y="89"/>
                  </a:lnTo>
                  <a:lnTo>
                    <a:pt x="357" y="99"/>
                  </a:lnTo>
                  <a:lnTo>
                    <a:pt x="365" y="104"/>
                  </a:lnTo>
                  <a:lnTo>
                    <a:pt x="365" y="111"/>
                  </a:lnTo>
                  <a:lnTo>
                    <a:pt x="362" y="120"/>
                  </a:lnTo>
                  <a:lnTo>
                    <a:pt x="362" y="125"/>
                  </a:lnTo>
                  <a:lnTo>
                    <a:pt x="360" y="127"/>
                  </a:lnTo>
                  <a:lnTo>
                    <a:pt x="348" y="127"/>
                  </a:lnTo>
                  <a:lnTo>
                    <a:pt x="343" y="137"/>
                  </a:lnTo>
                  <a:lnTo>
                    <a:pt x="341" y="137"/>
                  </a:lnTo>
                  <a:lnTo>
                    <a:pt x="339" y="149"/>
                  </a:lnTo>
                  <a:lnTo>
                    <a:pt x="336" y="149"/>
                  </a:lnTo>
                  <a:lnTo>
                    <a:pt x="334" y="146"/>
                  </a:lnTo>
                  <a:lnTo>
                    <a:pt x="331" y="146"/>
                  </a:lnTo>
                  <a:lnTo>
                    <a:pt x="327" y="149"/>
                  </a:lnTo>
                  <a:lnTo>
                    <a:pt x="322" y="149"/>
                  </a:lnTo>
                  <a:lnTo>
                    <a:pt x="317" y="151"/>
                  </a:lnTo>
                  <a:lnTo>
                    <a:pt x="317" y="156"/>
                  </a:lnTo>
                  <a:lnTo>
                    <a:pt x="313" y="156"/>
                  </a:lnTo>
                  <a:lnTo>
                    <a:pt x="310" y="158"/>
                  </a:lnTo>
                  <a:lnTo>
                    <a:pt x="305" y="163"/>
                  </a:lnTo>
                  <a:lnTo>
                    <a:pt x="303" y="163"/>
                  </a:lnTo>
                  <a:lnTo>
                    <a:pt x="298" y="163"/>
                  </a:lnTo>
                  <a:lnTo>
                    <a:pt x="294" y="165"/>
                  </a:lnTo>
                  <a:lnTo>
                    <a:pt x="289" y="165"/>
                  </a:lnTo>
                  <a:lnTo>
                    <a:pt x="284" y="168"/>
                  </a:lnTo>
                  <a:lnTo>
                    <a:pt x="282" y="168"/>
                  </a:lnTo>
                  <a:lnTo>
                    <a:pt x="277" y="163"/>
                  </a:lnTo>
                  <a:lnTo>
                    <a:pt x="277" y="163"/>
                  </a:lnTo>
                  <a:lnTo>
                    <a:pt x="277" y="165"/>
                  </a:lnTo>
                  <a:lnTo>
                    <a:pt x="279" y="168"/>
                  </a:lnTo>
                  <a:lnTo>
                    <a:pt x="279" y="172"/>
                  </a:lnTo>
                  <a:lnTo>
                    <a:pt x="275" y="177"/>
                  </a:lnTo>
                  <a:lnTo>
                    <a:pt x="272" y="179"/>
                  </a:lnTo>
                  <a:lnTo>
                    <a:pt x="270" y="177"/>
                  </a:lnTo>
                  <a:lnTo>
                    <a:pt x="272" y="177"/>
                  </a:lnTo>
                  <a:lnTo>
                    <a:pt x="277" y="172"/>
                  </a:lnTo>
                  <a:lnTo>
                    <a:pt x="275" y="170"/>
                  </a:lnTo>
                  <a:lnTo>
                    <a:pt x="272" y="168"/>
                  </a:lnTo>
                  <a:lnTo>
                    <a:pt x="272" y="170"/>
                  </a:lnTo>
                  <a:lnTo>
                    <a:pt x="265" y="177"/>
                  </a:lnTo>
                  <a:lnTo>
                    <a:pt x="263" y="179"/>
                  </a:lnTo>
                  <a:lnTo>
                    <a:pt x="260" y="182"/>
                  </a:lnTo>
                  <a:lnTo>
                    <a:pt x="256" y="182"/>
                  </a:lnTo>
                  <a:lnTo>
                    <a:pt x="253" y="179"/>
                  </a:lnTo>
                  <a:lnTo>
                    <a:pt x="251" y="182"/>
                  </a:lnTo>
                  <a:lnTo>
                    <a:pt x="246" y="179"/>
                  </a:lnTo>
                  <a:lnTo>
                    <a:pt x="244" y="182"/>
                  </a:lnTo>
                  <a:lnTo>
                    <a:pt x="249" y="184"/>
                  </a:lnTo>
                  <a:lnTo>
                    <a:pt x="256" y="184"/>
                  </a:lnTo>
                  <a:lnTo>
                    <a:pt x="258" y="186"/>
                  </a:lnTo>
                  <a:lnTo>
                    <a:pt x="260" y="189"/>
                  </a:lnTo>
                  <a:lnTo>
                    <a:pt x="263" y="186"/>
                  </a:lnTo>
                  <a:lnTo>
                    <a:pt x="265" y="189"/>
                  </a:lnTo>
                  <a:lnTo>
                    <a:pt x="263" y="191"/>
                  </a:lnTo>
                  <a:lnTo>
                    <a:pt x="263" y="194"/>
                  </a:lnTo>
                  <a:lnTo>
                    <a:pt x="265" y="194"/>
                  </a:lnTo>
                  <a:lnTo>
                    <a:pt x="265" y="194"/>
                  </a:lnTo>
                  <a:lnTo>
                    <a:pt x="265" y="196"/>
                  </a:lnTo>
                  <a:lnTo>
                    <a:pt x="268" y="194"/>
                  </a:lnTo>
                  <a:lnTo>
                    <a:pt x="270" y="196"/>
                  </a:lnTo>
                  <a:lnTo>
                    <a:pt x="272" y="201"/>
                  </a:lnTo>
                  <a:lnTo>
                    <a:pt x="275" y="203"/>
                  </a:lnTo>
                  <a:lnTo>
                    <a:pt x="279" y="205"/>
                  </a:lnTo>
                  <a:lnTo>
                    <a:pt x="282" y="203"/>
                  </a:lnTo>
                  <a:lnTo>
                    <a:pt x="275" y="196"/>
                  </a:lnTo>
                  <a:lnTo>
                    <a:pt x="265" y="186"/>
                  </a:lnTo>
                  <a:lnTo>
                    <a:pt x="265" y="182"/>
                  </a:lnTo>
                  <a:lnTo>
                    <a:pt x="265" y="179"/>
                  </a:lnTo>
                  <a:lnTo>
                    <a:pt x="270" y="184"/>
                  </a:lnTo>
                  <a:lnTo>
                    <a:pt x="270" y="191"/>
                  </a:lnTo>
                  <a:lnTo>
                    <a:pt x="282" y="203"/>
                  </a:lnTo>
                  <a:lnTo>
                    <a:pt x="284" y="203"/>
                  </a:lnTo>
                  <a:lnTo>
                    <a:pt x="289" y="201"/>
                  </a:lnTo>
                  <a:lnTo>
                    <a:pt x="291" y="201"/>
                  </a:lnTo>
                  <a:lnTo>
                    <a:pt x="296" y="203"/>
                  </a:lnTo>
                  <a:lnTo>
                    <a:pt x="296" y="198"/>
                  </a:lnTo>
                  <a:lnTo>
                    <a:pt x="303" y="196"/>
                  </a:lnTo>
                  <a:lnTo>
                    <a:pt x="310" y="198"/>
                  </a:lnTo>
                  <a:lnTo>
                    <a:pt x="308" y="201"/>
                  </a:lnTo>
                  <a:lnTo>
                    <a:pt x="305" y="203"/>
                  </a:lnTo>
                  <a:lnTo>
                    <a:pt x="308" y="205"/>
                  </a:lnTo>
                  <a:lnTo>
                    <a:pt x="305" y="210"/>
                  </a:lnTo>
                  <a:lnTo>
                    <a:pt x="298" y="210"/>
                  </a:lnTo>
                  <a:lnTo>
                    <a:pt x="289" y="208"/>
                  </a:lnTo>
                  <a:lnTo>
                    <a:pt x="284" y="210"/>
                  </a:lnTo>
                  <a:lnTo>
                    <a:pt x="279" y="217"/>
                  </a:lnTo>
                  <a:lnTo>
                    <a:pt x="272" y="217"/>
                  </a:lnTo>
                  <a:lnTo>
                    <a:pt x="263" y="224"/>
                  </a:lnTo>
                  <a:lnTo>
                    <a:pt x="253" y="227"/>
                  </a:lnTo>
                  <a:lnTo>
                    <a:pt x="246" y="227"/>
                  </a:lnTo>
                  <a:lnTo>
                    <a:pt x="242" y="224"/>
                  </a:lnTo>
                  <a:lnTo>
                    <a:pt x="244" y="222"/>
                  </a:lnTo>
                  <a:lnTo>
                    <a:pt x="246" y="215"/>
                  </a:lnTo>
                  <a:lnTo>
                    <a:pt x="246" y="213"/>
                  </a:lnTo>
                  <a:lnTo>
                    <a:pt x="239" y="205"/>
                  </a:lnTo>
                  <a:lnTo>
                    <a:pt x="237" y="205"/>
                  </a:lnTo>
                  <a:lnTo>
                    <a:pt x="232" y="203"/>
                  </a:lnTo>
                  <a:lnTo>
                    <a:pt x="227" y="205"/>
                  </a:lnTo>
                  <a:lnTo>
                    <a:pt x="225" y="205"/>
                  </a:lnTo>
                  <a:lnTo>
                    <a:pt x="230" y="198"/>
                  </a:lnTo>
                  <a:lnTo>
                    <a:pt x="237" y="194"/>
                  </a:lnTo>
                  <a:lnTo>
                    <a:pt x="244" y="191"/>
                  </a:lnTo>
                  <a:lnTo>
                    <a:pt x="246" y="191"/>
                  </a:lnTo>
                  <a:lnTo>
                    <a:pt x="244" y="186"/>
                  </a:lnTo>
                  <a:lnTo>
                    <a:pt x="242" y="182"/>
                  </a:lnTo>
                  <a:lnTo>
                    <a:pt x="239" y="182"/>
                  </a:lnTo>
                  <a:lnTo>
                    <a:pt x="239" y="184"/>
                  </a:lnTo>
                  <a:lnTo>
                    <a:pt x="234" y="182"/>
                  </a:lnTo>
                  <a:lnTo>
                    <a:pt x="230" y="179"/>
                  </a:lnTo>
                  <a:lnTo>
                    <a:pt x="225" y="182"/>
                  </a:lnTo>
                  <a:lnTo>
                    <a:pt x="220" y="184"/>
                  </a:lnTo>
                  <a:lnTo>
                    <a:pt x="216" y="182"/>
                  </a:lnTo>
                  <a:lnTo>
                    <a:pt x="213" y="182"/>
                  </a:lnTo>
                  <a:lnTo>
                    <a:pt x="208" y="177"/>
                  </a:lnTo>
                  <a:lnTo>
                    <a:pt x="211" y="177"/>
                  </a:lnTo>
                  <a:lnTo>
                    <a:pt x="213" y="175"/>
                  </a:lnTo>
                  <a:lnTo>
                    <a:pt x="206" y="172"/>
                  </a:lnTo>
                  <a:lnTo>
                    <a:pt x="197" y="172"/>
                  </a:lnTo>
                  <a:lnTo>
                    <a:pt x="197" y="170"/>
                  </a:lnTo>
                  <a:lnTo>
                    <a:pt x="201" y="170"/>
                  </a:lnTo>
                  <a:lnTo>
                    <a:pt x="208" y="170"/>
                  </a:lnTo>
                  <a:lnTo>
                    <a:pt x="213" y="170"/>
                  </a:lnTo>
                  <a:lnTo>
                    <a:pt x="216" y="168"/>
                  </a:lnTo>
                  <a:lnTo>
                    <a:pt x="220" y="165"/>
                  </a:lnTo>
                  <a:lnTo>
                    <a:pt x="213" y="168"/>
                  </a:lnTo>
                  <a:lnTo>
                    <a:pt x="211" y="165"/>
                  </a:lnTo>
                  <a:lnTo>
                    <a:pt x="206" y="165"/>
                  </a:lnTo>
                  <a:lnTo>
                    <a:pt x="206" y="160"/>
                  </a:lnTo>
                  <a:lnTo>
                    <a:pt x="204" y="165"/>
                  </a:lnTo>
                  <a:lnTo>
                    <a:pt x="201" y="168"/>
                  </a:lnTo>
                  <a:lnTo>
                    <a:pt x="199" y="168"/>
                  </a:lnTo>
                  <a:lnTo>
                    <a:pt x="199" y="165"/>
                  </a:lnTo>
                  <a:lnTo>
                    <a:pt x="197" y="163"/>
                  </a:lnTo>
                  <a:lnTo>
                    <a:pt x="192" y="170"/>
                  </a:lnTo>
                  <a:lnTo>
                    <a:pt x="185" y="170"/>
                  </a:lnTo>
                  <a:lnTo>
                    <a:pt x="182" y="172"/>
                  </a:lnTo>
                  <a:lnTo>
                    <a:pt x="182" y="177"/>
                  </a:lnTo>
                  <a:lnTo>
                    <a:pt x="178" y="184"/>
                  </a:lnTo>
                  <a:lnTo>
                    <a:pt x="175" y="184"/>
                  </a:lnTo>
                  <a:lnTo>
                    <a:pt x="178" y="186"/>
                  </a:lnTo>
                  <a:lnTo>
                    <a:pt x="168" y="196"/>
                  </a:lnTo>
                  <a:lnTo>
                    <a:pt x="166" y="196"/>
                  </a:lnTo>
                  <a:lnTo>
                    <a:pt x="164" y="194"/>
                  </a:lnTo>
                  <a:lnTo>
                    <a:pt x="164" y="196"/>
                  </a:lnTo>
                  <a:lnTo>
                    <a:pt x="164" y="201"/>
                  </a:lnTo>
                  <a:lnTo>
                    <a:pt x="166" y="203"/>
                  </a:lnTo>
                  <a:lnTo>
                    <a:pt x="164" y="205"/>
                  </a:lnTo>
                  <a:lnTo>
                    <a:pt x="164" y="205"/>
                  </a:lnTo>
                  <a:lnTo>
                    <a:pt x="161" y="203"/>
                  </a:lnTo>
                  <a:lnTo>
                    <a:pt x="154" y="203"/>
                  </a:lnTo>
                  <a:lnTo>
                    <a:pt x="149" y="205"/>
                  </a:lnTo>
                  <a:lnTo>
                    <a:pt x="142" y="205"/>
                  </a:lnTo>
                  <a:lnTo>
                    <a:pt x="135" y="205"/>
                  </a:lnTo>
                  <a:lnTo>
                    <a:pt x="133" y="198"/>
                  </a:lnTo>
                  <a:lnTo>
                    <a:pt x="135" y="196"/>
                  </a:lnTo>
                  <a:lnTo>
                    <a:pt x="140" y="198"/>
                  </a:lnTo>
                  <a:lnTo>
                    <a:pt x="140" y="194"/>
                  </a:lnTo>
                  <a:lnTo>
                    <a:pt x="145" y="186"/>
                  </a:lnTo>
                  <a:lnTo>
                    <a:pt x="147" y="186"/>
                  </a:lnTo>
                  <a:lnTo>
                    <a:pt x="145" y="182"/>
                  </a:lnTo>
                  <a:lnTo>
                    <a:pt x="147" y="172"/>
                  </a:lnTo>
                  <a:lnTo>
                    <a:pt x="152" y="172"/>
                  </a:lnTo>
                  <a:lnTo>
                    <a:pt x="156" y="170"/>
                  </a:lnTo>
                  <a:lnTo>
                    <a:pt x="159" y="172"/>
                  </a:lnTo>
                  <a:lnTo>
                    <a:pt x="166" y="172"/>
                  </a:lnTo>
                  <a:lnTo>
                    <a:pt x="168" y="170"/>
                  </a:lnTo>
                  <a:lnTo>
                    <a:pt x="164" y="168"/>
                  </a:lnTo>
                  <a:lnTo>
                    <a:pt x="166" y="163"/>
                  </a:lnTo>
                  <a:lnTo>
                    <a:pt x="166" y="158"/>
                  </a:lnTo>
                  <a:lnTo>
                    <a:pt x="159" y="156"/>
                  </a:lnTo>
                  <a:lnTo>
                    <a:pt x="152" y="151"/>
                  </a:lnTo>
                  <a:lnTo>
                    <a:pt x="152" y="149"/>
                  </a:lnTo>
                  <a:lnTo>
                    <a:pt x="147" y="146"/>
                  </a:lnTo>
                  <a:lnTo>
                    <a:pt x="147" y="139"/>
                  </a:lnTo>
                  <a:lnTo>
                    <a:pt x="147" y="132"/>
                  </a:lnTo>
                  <a:lnTo>
                    <a:pt x="140" y="130"/>
                  </a:lnTo>
                  <a:lnTo>
                    <a:pt x="133" y="123"/>
                  </a:lnTo>
                  <a:lnTo>
                    <a:pt x="130" y="123"/>
                  </a:lnTo>
                  <a:lnTo>
                    <a:pt x="130" y="125"/>
                  </a:lnTo>
                  <a:lnTo>
                    <a:pt x="123" y="125"/>
                  </a:lnTo>
                  <a:lnTo>
                    <a:pt x="116" y="118"/>
                  </a:lnTo>
                  <a:lnTo>
                    <a:pt x="112" y="118"/>
                  </a:lnTo>
                  <a:lnTo>
                    <a:pt x="107" y="113"/>
                  </a:lnTo>
                  <a:lnTo>
                    <a:pt x="104" y="116"/>
                  </a:lnTo>
                  <a:lnTo>
                    <a:pt x="100" y="116"/>
                  </a:lnTo>
                  <a:lnTo>
                    <a:pt x="100" y="116"/>
                  </a:lnTo>
                  <a:lnTo>
                    <a:pt x="95" y="113"/>
                  </a:lnTo>
                  <a:lnTo>
                    <a:pt x="95" y="116"/>
                  </a:lnTo>
                  <a:lnTo>
                    <a:pt x="90" y="113"/>
                  </a:lnTo>
                  <a:lnTo>
                    <a:pt x="90" y="120"/>
                  </a:lnTo>
                  <a:lnTo>
                    <a:pt x="90" y="123"/>
                  </a:lnTo>
                  <a:lnTo>
                    <a:pt x="90" y="127"/>
                  </a:lnTo>
                  <a:lnTo>
                    <a:pt x="86" y="130"/>
                  </a:lnTo>
                  <a:lnTo>
                    <a:pt x="81" y="132"/>
                  </a:lnTo>
                  <a:lnTo>
                    <a:pt x="67" y="134"/>
                  </a:lnTo>
                  <a:lnTo>
                    <a:pt x="62" y="139"/>
                  </a:lnTo>
                  <a:lnTo>
                    <a:pt x="57" y="139"/>
                  </a:lnTo>
                  <a:lnTo>
                    <a:pt x="50" y="142"/>
                  </a:lnTo>
                  <a:lnTo>
                    <a:pt x="45" y="139"/>
                  </a:lnTo>
                  <a:lnTo>
                    <a:pt x="43" y="137"/>
                  </a:lnTo>
                  <a:lnTo>
                    <a:pt x="38" y="134"/>
                  </a:lnTo>
                  <a:lnTo>
                    <a:pt x="31" y="132"/>
                  </a:lnTo>
                  <a:lnTo>
                    <a:pt x="24" y="127"/>
                  </a:lnTo>
                  <a:lnTo>
                    <a:pt x="19" y="127"/>
                  </a:lnTo>
                  <a:lnTo>
                    <a:pt x="17" y="132"/>
                  </a:lnTo>
                  <a:lnTo>
                    <a:pt x="12" y="132"/>
                  </a:lnTo>
                  <a:lnTo>
                    <a:pt x="10" y="127"/>
                  </a:lnTo>
                  <a:lnTo>
                    <a:pt x="5" y="123"/>
                  </a:lnTo>
                  <a:lnTo>
                    <a:pt x="0" y="118"/>
                  </a:lnTo>
                  <a:lnTo>
                    <a:pt x="0" y="118"/>
                  </a:lnTo>
                  <a:lnTo>
                    <a:pt x="0" y="111"/>
                  </a:lnTo>
                  <a:lnTo>
                    <a:pt x="5" y="101"/>
                  </a:lnTo>
                  <a:lnTo>
                    <a:pt x="10" y="101"/>
                  </a:lnTo>
                  <a:lnTo>
                    <a:pt x="10" y="94"/>
                  </a:lnTo>
                  <a:lnTo>
                    <a:pt x="10" y="87"/>
                  </a:lnTo>
                  <a:lnTo>
                    <a:pt x="24" y="73"/>
                  </a:lnTo>
                  <a:lnTo>
                    <a:pt x="24" y="66"/>
                  </a:lnTo>
                  <a:lnTo>
                    <a:pt x="29" y="63"/>
                  </a:lnTo>
                  <a:lnTo>
                    <a:pt x="31" y="61"/>
                  </a:lnTo>
                  <a:lnTo>
                    <a:pt x="33" y="56"/>
                  </a:lnTo>
                  <a:lnTo>
                    <a:pt x="31" y="52"/>
                  </a:lnTo>
                  <a:lnTo>
                    <a:pt x="31" y="49"/>
                  </a:lnTo>
                  <a:lnTo>
                    <a:pt x="33" y="47"/>
                  </a:lnTo>
                  <a:lnTo>
                    <a:pt x="29" y="45"/>
                  </a:lnTo>
                  <a:lnTo>
                    <a:pt x="24" y="37"/>
                  </a:lnTo>
                  <a:lnTo>
                    <a:pt x="22" y="35"/>
                  </a:lnTo>
                  <a:lnTo>
                    <a:pt x="22" y="23"/>
                  </a:lnTo>
                  <a:lnTo>
                    <a:pt x="22" y="21"/>
                  </a:lnTo>
                  <a:lnTo>
                    <a:pt x="22" y="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97" name="Uganda">
              <a:extLst>
                <a:ext uri="{FF2B5EF4-FFF2-40B4-BE49-F238E27FC236}">
                  <a16:creationId xmlns:a16="http://schemas.microsoft.com/office/drawing/2014/main" xmlns="" id="{C4EB8C49-AE19-4628-9A43-B6B2A39700BD}"/>
                </a:ext>
              </a:extLst>
            </p:cNvPr>
            <p:cNvSpPr>
              <a:spLocks/>
            </p:cNvSpPr>
            <p:nvPr/>
          </p:nvSpPr>
          <p:spPr bwMode="auto">
            <a:xfrm>
              <a:off x="6635659" y="4226242"/>
              <a:ext cx="149850" cy="145309"/>
            </a:xfrm>
            <a:custGeom>
              <a:avLst/>
              <a:gdLst>
                <a:gd name="T0" fmla="*/ 102 w 132"/>
                <a:gd name="T1" fmla="*/ 90 h 128"/>
                <a:gd name="T2" fmla="*/ 109 w 132"/>
                <a:gd name="T3" fmla="*/ 81 h 128"/>
                <a:gd name="T4" fmla="*/ 113 w 132"/>
                <a:gd name="T5" fmla="*/ 73 h 128"/>
                <a:gd name="T6" fmla="*/ 116 w 132"/>
                <a:gd name="T7" fmla="*/ 69 h 128"/>
                <a:gd name="T8" fmla="*/ 125 w 132"/>
                <a:gd name="T9" fmla="*/ 64 h 128"/>
                <a:gd name="T10" fmla="*/ 130 w 132"/>
                <a:gd name="T11" fmla="*/ 54 h 128"/>
                <a:gd name="T12" fmla="*/ 130 w 132"/>
                <a:gd name="T13" fmla="*/ 45 h 128"/>
                <a:gd name="T14" fmla="*/ 128 w 132"/>
                <a:gd name="T15" fmla="*/ 38 h 128"/>
                <a:gd name="T16" fmla="*/ 123 w 132"/>
                <a:gd name="T17" fmla="*/ 36 h 128"/>
                <a:gd name="T18" fmla="*/ 116 w 132"/>
                <a:gd name="T19" fmla="*/ 24 h 128"/>
                <a:gd name="T20" fmla="*/ 113 w 132"/>
                <a:gd name="T21" fmla="*/ 14 h 128"/>
                <a:gd name="T22" fmla="*/ 111 w 132"/>
                <a:gd name="T23" fmla="*/ 10 h 128"/>
                <a:gd name="T24" fmla="*/ 106 w 132"/>
                <a:gd name="T25" fmla="*/ 2 h 128"/>
                <a:gd name="T26" fmla="*/ 99 w 132"/>
                <a:gd name="T27" fmla="*/ 2 h 128"/>
                <a:gd name="T28" fmla="*/ 92 w 132"/>
                <a:gd name="T29" fmla="*/ 10 h 128"/>
                <a:gd name="T30" fmla="*/ 80 w 132"/>
                <a:gd name="T31" fmla="*/ 10 h 128"/>
                <a:gd name="T32" fmla="*/ 71 w 132"/>
                <a:gd name="T33" fmla="*/ 10 h 128"/>
                <a:gd name="T34" fmla="*/ 66 w 132"/>
                <a:gd name="T35" fmla="*/ 12 h 128"/>
                <a:gd name="T36" fmla="*/ 64 w 132"/>
                <a:gd name="T37" fmla="*/ 17 h 128"/>
                <a:gd name="T38" fmla="*/ 57 w 132"/>
                <a:gd name="T39" fmla="*/ 14 h 128"/>
                <a:gd name="T40" fmla="*/ 52 w 132"/>
                <a:gd name="T41" fmla="*/ 12 h 128"/>
                <a:gd name="T42" fmla="*/ 42 w 132"/>
                <a:gd name="T43" fmla="*/ 10 h 128"/>
                <a:gd name="T44" fmla="*/ 35 w 132"/>
                <a:gd name="T45" fmla="*/ 10 h 128"/>
                <a:gd name="T46" fmla="*/ 35 w 132"/>
                <a:gd name="T47" fmla="*/ 17 h 128"/>
                <a:gd name="T48" fmla="*/ 35 w 132"/>
                <a:gd name="T49" fmla="*/ 17 h 128"/>
                <a:gd name="T50" fmla="*/ 31 w 132"/>
                <a:gd name="T51" fmla="*/ 24 h 128"/>
                <a:gd name="T52" fmla="*/ 31 w 132"/>
                <a:gd name="T53" fmla="*/ 38 h 128"/>
                <a:gd name="T54" fmla="*/ 33 w 132"/>
                <a:gd name="T55" fmla="*/ 45 h 128"/>
                <a:gd name="T56" fmla="*/ 35 w 132"/>
                <a:gd name="T57" fmla="*/ 52 h 128"/>
                <a:gd name="T58" fmla="*/ 23 w 132"/>
                <a:gd name="T59" fmla="*/ 69 h 128"/>
                <a:gd name="T60" fmla="*/ 16 w 132"/>
                <a:gd name="T61" fmla="*/ 81 h 128"/>
                <a:gd name="T62" fmla="*/ 5 w 132"/>
                <a:gd name="T63" fmla="*/ 99 h 128"/>
                <a:gd name="T64" fmla="*/ 5 w 132"/>
                <a:gd name="T65" fmla="*/ 114 h 128"/>
                <a:gd name="T66" fmla="*/ 2 w 132"/>
                <a:gd name="T67" fmla="*/ 125 h 128"/>
                <a:gd name="T68" fmla="*/ 2 w 132"/>
                <a:gd name="T69" fmla="*/ 128 h 128"/>
                <a:gd name="T70" fmla="*/ 9 w 132"/>
                <a:gd name="T71" fmla="*/ 123 h 128"/>
                <a:gd name="T72" fmla="*/ 14 w 132"/>
                <a:gd name="T73" fmla="*/ 128 h 128"/>
                <a:gd name="T74" fmla="*/ 19 w 132"/>
                <a:gd name="T75" fmla="*/ 125 h 128"/>
                <a:gd name="T76" fmla="*/ 21 w 132"/>
                <a:gd name="T77" fmla="*/ 121 h 128"/>
                <a:gd name="T78" fmla="*/ 23 w 132"/>
                <a:gd name="T79" fmla="*/ 121 h 128"/>
                <a:gd name="T80" fmla="*/ 28 w 132"/>
                <a:gd name="T81" fmla="*/ 121 h 128"/>
                <a:gd name="T82" fmla="*/ 47 w 132"/>
                <a:gd name="T83" fmla="*/ 118 h 128"/>
                <a:gd name="T84" fmla="*/ 94 w 132"/>
                <a:gd name="T85" fmla="*/ 118 h 128"/>
                <a:gd name="T86" fmla="*/ 102 w 132"/>
                <a:gd name="T87" fmla="*/ 9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28">
                  <a:moveTo>
                    <a:pt x="102" y="95"/>
                  </a:moveTo>
                  <a:lnTo>
                    <a:pt x="102" y="90"/>
                  </a:lnTo>
                  <a:lnTo>
                    <a:pt x="106" y="85"/>
                  </a:lnTo>
                  <a:lnTo>
                    <a:pt x="109" y="81"/>
                  </a:lnTo>
                  <a:lnTo>
                    <a:pt x="111" y="76"/>
                  </a:lnTo>
                  <a:lnTo>
                    <a:pt x="113" y="73"/>
                  </a:lnTo>
                  <a:lnTo>
                    <a:pt x="116" y="71"/>
                  </a:lnTo>
                  <a:lnTo>
                    <a:pt x="116" y="69"/>
                  </a:lnTo>
                  <a:lnTo>
                    <a:pt x="123" y="69"/>
                  </a:lnTo>
                  <a:lnTo>
                    <a:pt x="125" y="64"/>
                  </a:lnTo>
                  <a:lnTo>
                    <a:pt x="125" y="59"/>
                  </a:lnTo>
                  <a:lnTo>
                    <a:pt x="130" y="54"/>
                  </a:lnTo>
                  <a:lnTo>
                    <a:pt x="132" y="50"/>
                  </a:lnTo>
                  <a:lnTo>
                    <a:pt x="130" y="45"/>
                  </a:lnTo>
                  <a:lnTo>
                    <a:pt x="128" y="40"/>
                  </a:lnTo>
                  <a:lnTo>
                    <a:pt x="128" y="38"/>
                  </a:lnTo>
                  <a:lnTo>
                    <a:pt x="125" y="36"/>
                  </a:lnTo>
                  <a:lnTo>
                    <a:pt x="123" y="36"/>
                  </a:lnTo>
                  <a:lnTo>
                    <a:pt x="120" y="28"/>
                  </a:lnTo>
                  <a:lnTo>
                    <a:pt x="116" y="24"/>
                  </a:lnTo>
                  <a:lnTo>
                    <a:pt x="116" y="19"/>
                  </a:lnTo>
                  <a:lnTo>
                    <a:pt x="113" y="14"/>
                  </a:lnTo>
                  <a:lnTo>
                    <a:pt x="111" y="14"/>
                  </a:lnTo>
                  <a:lnTo>
                    <a:pt x="111" y="10"/>
                  </a:lnTo>
                  <a:lnTo>
                    <a:pt x="109" y="7"/>
                  </a:lnTo>
                  <a:lnTo>
                    <a:pt x="106" y="2"/>
                  </a:lnTo>
                  <a:lnTo>
                    <a:pt x="106" y="0"/>
                  </a:lnTo>
                  <a:lnTo>
                    <a:pt x="99" y="2"/>
                  </a:lnTo>
                  <a:lnTo>
                    <a:pt x="97" y="7"/>
                  </a:lnTo>
                  <a:lnTo>
                    <a:pt x="92" y="10"/>
                  </a:lnTo>
                  <a:lnTo>
                    <a:pt x="87" y="7"/>
                  </a:lnTo>
                  <a:lnTo>
                    <a:pt x="80" y="10"/>
                  </a:lnTo>
                  <a:lnTo>
                    <a:pt x="73" y="10"/>
                  </a:lnTo>
                  <a:lnTo>
                    <a:pt x="71" y="10"/>
                  </a:lnTo>
                  <a:lnTo>
                    <a:pt x="68" y="12"/>
                  </a:lnTo>
                  <a:lnTo>
                    <a:pt x="66" y="12"/>
                  </a:lnTo>
                  <a:lnTo>
                    <a:pt x="64" y="14"/>
                  </a:lnTo>
                  <a:lnTo>
                    <a:pt x="64" y="17"/>
                  </a:lnTo>
                  <a:lnTo>
                    <a:pt x="61" y="17"/>
                  </a:lnTo>
                  <a:lnTo>
                    <a:pt x="57" y="14"/>
                  </a:lnTo>
                  <a:lnTo>
                    <a:pt x="54" y="12"/>
                  </a:lnTo>
                  <a:lnTo>
                    <a:pt x="52" y="12"/>
                  </a:lnTo>
                  <a:lnTo>
                    <a:pt x="47" y="12"/>
                  </a:lnTo>
                  <a:lnTo>
                    <a:pt x="42" y="10"/>
                  </a:lnTo>
                  <a:lnTo>
                    <a:pt x="38" y="7"/>
                  </a:lnTo>
                  <a:lnTo>
                    <a:pt x="35" y="10"/>
                  </a:lnTo>
                  <a:lnTo>
                    <a:pt x="35" y="14"/>
                  </a:lnTo>
                  <a:lnTo>
                    <a:pt x="35" y="17"/>
                  </a:lnTo>
                  <a:lnTo>
                    <a:pt x="35" y="17"/>
                  </a:lnTo>
                  <a:lnTo>
                    <a:pt x="35" y="17"/>
                  </a:lnTo>
                  <a:lnTo>
                    <a:pt x="33" y="21"/>
                  </a:lnTo>
                  <a:lnTo>
                    <a:pt x="31" y="24"/>
                  </a:lnTo>
                  <a:lnTo>
                    <a:pt x="31" y="31"/>
                  </a:lnTo>
                  <a:lnTo>
                    <a:pt x="31" y="38"/>
                  </a:lnTo>
                  <a:lnTo>
                    <a:pt x="31" y="43"/>
                  </a:lnTo>
                  <a:lnTo>
                    <a:pt x="33" y="45"/>
                  </a:lnTo>
                  <a:lnTo>
                    <a:pt x="35" y="47"/>
                  </a:lnTo>
                  <a:lnTo>
                    <a:pt x="35" y="52"/>
                  </a:lnTo>
                  <a:lnTo>
                    <a:pt x="35" y="54"/>
                  </a:lnTo>
                  <a:lnTo>
                    <a:pt x="23" y="69"/>
                  </a:lnTo>
                  <a:lnTo>
                    <a:pt x="16" y="78"/>
                  </a:lnTo>
                  <a:lnTo>
                    <a:pt x="16" y="81"/>
                  </a:lnTo>
                  <a:lnTo>
                    <a:pt x="7" y="97"/>
                  </a:lnTo>
                  <a:lnTo>
                    <a:pt x="5" y="99"/>
                  </a:lnTo>
                  <a:lnTo>
                    <a:pt x="5" y="104"/>
                  </a:lnTo>
                  <a:lnTo>
                    <a:pt x="5" y="114"/>
                  </a:lnTo>
                  <a:lnTo>
                    <a:pt x="2" y="121"/>
                  </a:lnTo>
                  <a:lnTo>
                    <a:pt x="2" y="125"/>
                  </a:lnTo>
                  <a:lnTo>
                    <a:pt x="0" y="128"/>
                  </a:lnTo>
                  <a:lnTo>
                    <a:pt x="2" y="128"/>
                  </a:lnTo>
                  <a:lnTo>
                    <a:pt x="5" y="128"/>
                  </a:lnTo>
                  <a:lnTo>
                    <a:pt x="9" y="123"/>
                  </a:lnTo>
                  <a:lnTo>
                    <a:pt x="12" y="125"/>
                  </a:lnTo>
                  <a:lnTo>
                    <a:pt x="14" y="128"/>
                  </a:lnTo>
                  <a:lnTo>
                    <a:pt x="16" y="128"/>
                  </a:lnTo>
                  <a:lnTo>
                    <a:pt x="19" y="125"/>
                  </a:lnTo>
                  <a:lnTo>
                    <a:pt x="19" y="123"/>
                  </a:lnTo>
                  <a:lnTo>
                    <a:pt x="21" y="121"/>
                  </a:lnTo>
                  <a:lnTo>
                    <a:pt x="23" y="123"/>
                  </a:lnTo>
                  <a:lnTo>
                    <a:pt x="23" y="121"/>
                  </a:lnTo>
                  <a:lnTo>
                    <a:pt x="26" y="121"/>
                  </a:lnTo>
                  <a:lnTo>
                    <a:pt x="28" y="121"/>
                  </a:lnTo>
                  <a:lnTo>
                    <a:pt x="47" y="118"/>
                  </a:lnTo>
                  <a:lnTo>
                    <a:pt x="47" y="118"/>
                  </a:lnTo>
                  <a:lnTo>
                    <a:pt x="64" y="118"/>
                  </a:lnTo>
                  <a:lnTo>
                    <a:pt x="94" y="118"/>
                  </a:lnTo>
                  <a:lnTo>
                    <a:pt x="102" y="95"/>
                  </a:lnTo>
                  <a:lnTo>
                    <a:pt x="102" y="9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98" name="Turkmenistan">
              <a:extLst>
                <a:ext uri="{FF2B5EF4-FFF2-40B4-BE49-F238E27FC236}">
                  <a16:creationId xmlns:a16="http://schemas.microsoft.com/office/drawing/2014/main" xmlns="" id="{6479D8BA-3FDE-489A-A62A-3EDB8EA3F905}"/>
                </a:ext>
              </a:extLst>
            </p:cNvPr>
            <p:cNvSpPr>
              <a:spLocks/>
            </p:cNvSpPr>
            <p:nvPr/>
          </p:nvSpPr>
          <p:spPr bwMode="auto">
            <a:xfrm>
              <a:off x="7139699" y="3148912"/>
              <a:ext cx="367813" cy="228180"/>
            </a:xfrm>
            <a:custGeom>
              <a:avLst/>
              <a:gdLst>
                <a:gd name="T0" fmla="*/ 322 w 324"/>
                <a:gd name="T1" fmla="*/ 126 h 201"/>
                <a:gd name="T2" fmla="*/ 308 w 324"/>
                <a:gd name="T3" fmla="*/ 119 h 201"/>
                <a:gd name="T4" fmla="*/ 263 w 324"/>
                <a:gd name="T5" fmla="*/ 97 h 201"/>
                <a:gd name="T6" fmla="*/ 227 w 324"/>
                <a:gd name="T7" fmla="*/ 74 h 201"/>
                <a:gd name="T8" fmla="*/ 216 w 324"/>
                <a:gd name="T9" fmla="*/ 55 h 201"/>
                <a:gd name="T10" fmla="*/ 197 w 324"/>
                <a:gd name="T11" fmla="*/ 36 h 201"/>
                <a:gd name="T12" fmla="*/ 164 w 324"/>
                <a:gd name="T13" fmla="*/ 22 h 201"/>
                <a:gd name="T14" fmla="*/ 135 w 324"/>
                <a:gd name="T15" fmla="*/ 0 h 201"/>
                <a:gd name="T16" fmla="*/ 126 w 324"/>
                <a:gd name="T17" fmla="*/ 7 h 201"/>
                <a:gd name="T18" fmla="*/ 112 w 324"/>
                <a:gd name="T19" fmla="*/ 12 h 201"/>
                <a:gd name="T20" fmla="*/ 102 w 324"/>
                <a:gd name="T21" fmla="*/ 31 h 201"/>
                <a:gd name="T22" fmla="*/ 93 w 324"/>
                <a:gd name="T23" fmla="*/ 38 h 201"/>
                <a:gd name="T24" fmla="*/ 57 w 324"/>
                <a:gd name="T25" fmla="*/ 24 h 201"/>
                <a:gd name="T26" fmla="*/ 15 w 324"/>
                <a:gd name="T27" fmla="*/ 17 h 201"/>
                <a:gd name="T28" fmla="*/ 5 w 324"/>
                <a:gd name="T29" fmla="*/ 36 h 201"/>
                <a:gd name="T30" fmla="*/ 12 w 324"/>
                <a:gd name="T31" fmla="*/ 45 h 201"/>
                <a:gd name="T32" fmla="*/ 12 w 324"/>
                <a:gd name="T33" fmla="*/ 64 h 201"/>
                <a:gd name="T34" fmla="*/ 17 w 324"/>
                <a:gd name="T35" fmla="*/ 83 h 201"/>
                <a:gd name="T36" fmla="*/ 22 w 324"/>
                <a:gd name="T37" fmla="*/ 83 h 201"/>
                <a:gd name="T38" fmla="*/ 33 w 324"/>
                <a:gd name="T39" fmla="*/ 81 h 201"/>
                <a:gd name="T40" fmla="*/ 36 w 324"/>
                <a:gd name="T41" fmla="*/ 92 h 201"/>
                <a:gd name="T42" fmla="*/ 38 w 324"/>
                <a:gd name="T43" fmla="*/ 97 h 201"/>
                <a:gd name="T44" fmla="*/ 31 w 324"/>
                <a:gd name="T45" fmla="*/ 95 h 201"/>
                <a:gd name="T46" fmla="*/ 29 w 324"/>
                <a:gd name="T47" fmla="*/ 107 h 201"/>
                <a:gd name="T48" fmla="*/ 33 w 324"/>
                <a:gd name="T49" fmla="*/ 102 h 201"/>
                <a:gd name="T50" fmla="*/ 45 w 324"/>
                <a:gd name="T51" fmla="*/ 109 h 201"/>
                <a:gd name="T52" fmla="*/ 48 w 324"/>
                <a:gd name="T53" fmla="*/ 123 h 201"/>
                <a:gd name="T54" fmla="*/ 52 w 324"/>
                <a:gd name="T55" fmla="*/ 154 h 201"/>
                <a:gd name="T56" fmla="*/ 71 w 324"/>
                <a:gd name="T57" fmla="*/ 145 h 201"/>
                <a:gd name="T58" fmla="*/ 86 w 324"/>
                <a:gd name="T59" fmla="*/ 133 h 201"/>
                <a:gd name="T60" fmla="*/ 107 w 324"/>
                <a:gd name="T61" fmla="*/ 128 h 201"/>
                <a:gd name="T62" fmla="*/ 121 w 324"/>
                <a:gd name="T63" fmla="*/ 128 h 201"/>
                <a:gd name="T64" fmla="*/ 147 w 324"/>
                <a:gd name="T65" fmla="*/ 145 h 201"/>
                <a:gd name="T66" fmla="*/ 164 w 324"/>
                <a:gd name="T67" fmla="*/ 145 h 201"/>
                <a:gd name="T68" fmla="*/ 173 w 324"/>
                <a:gd name="T69" fmla="*/ 154 h 201"/>
                <a:gd name="T70" fmla="*/ 194 w 324"/>
                <a:gd name="T71" fmla="*/ 168 h 201"/>
                <a:gd name="T72" fmla="*/ 213 w 324"/>
                <a:gd name="T73" fmla="*/ 178 h 201"/>
                <a:gd name="T74" fmla="*/ 213 w 324"/>
                <a:gd name="T75" fmla="*/ 190 h 201"/>
                <a:gd name="T76" fmla="*/ 223 w 324"/>
                <a:gd name="T77" fmla="*/ 194 h 201"/>
                <a:gd name="T78" fmla="*/ 232 w 324"/>
                <a:gd name="T79" fmla="*/ 194 h 201"/>
                <a:gd name="T80" fmla="*/ 242 w 324"/>
                <a:gd name="T81" fmla="*/ 201 h 201"/>
                <a:gd name="T82" fmla="*/ 253 w 324"/>
                <a:gd name="T83" fmla="*/ 199 h 201"/>
                <a:gd name="T84" fmla="*/ 260 w 324"/>
                <a:gd name="T85" fmla="*/ 190 h 201"/>
                <a:gd name="T86" fmla="*/ 275 w 324"/>
                <a:gd name="T87" fmla="*/ 182 h 201"/>
                <a:gd name="T88" fmla="*/ 282 w 324"/>
                <a:gd name="T89" fmla="*/ 175 h 201"/>
                <a:gd name="T90" fmla="*/ 289 w 324"/>
                <a:gd name="T91" fmla="*/ 159 h 201"/>
                <a:gd name="T92" fmla="*/ 286 w 324"/>
                <a:gd name="T93" fmla="*/ 149 h 201"/>
                <a:gd name="T94" fmla="*/ 298 w 324"/>
                <a:gd name="T95" fmla="*/ 145 h 201"/>
                <a:gd name="T96" fmla="*/ 313 w 324"/>
                <a:gd name="T97" fmla="*/ 137 h 201"/>
                <a:gd name="T98" fmla="*/ 322 w 324"/>
                <a:gd name="T99" fmla="*/ 14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4" h="201">
                  <a:moveTo>
                    <a:pt x="324" y="142"/>
                  </a:moveTo>
                  <a:lnTo>
                    <a:pt x="322" y="133"/>
                  </a:lnTo>
                  <a:lnTo>
                    <a:pt x="322" y="126"/>
                  </a:lnTo>
                  <a:lnTo>
                    <a:pt x="315" y="121"/>
                  </a:lnTo>
                  <a:lnTo>
                    <a:pt x="310" y="121"/>
                  </a:lnTo>
                  <a:lnTo>
                    <a:pt x="308" y="119"/>
                  </a:lnTo>
                  <a:lnTo>
                    <a:pt x="296" y="116"/>
                  </a:lnTo>
                  <a:lnTo>
                    <a:pt x="282" y="104"/>
                  </a:lnTo>
                  <a:lnTo>
                    <a:pt x="263" y="97"/>
                  </a:lnTo>
                  <a:lnTo>
                    <a:pt x="249" y="88"/>
                  </a:lnTo>
                  <a:lnTo>
                    <a:pt x="234" y="78"/>
                  </a:lnTo>
                  <a:lnTo>
                    <a:pt x="227" y="74"/>
                  </a:lnTo>
                  <a:lnTo>
                    <a:pt x="220" y="64"/>
                  </a:lnTo>
                  <a:lnTo>
                    <a:pt x="220" y="59"/>
                  </a:lnTo>
                  <a:lnTo>
                    <a:pt x="216" y="55"/>
                  </a:lnTo>
                  <a:lnTo>
                    <a:pt x="211" y="43"/>
                  </a:lnTo>
                  <a:lnTo>
                    <a:pt x="201" y="36"/>
                  </a:lnTo>
                  <a:lnTo>
                    <a:pt x="197" y="36"/>
                  </a:lnTo>
                  <a:lnTo>
                    <a:pt x="194" y="38"/>
                  </a:lnTo>
                  <a:lnTo>
                    <a:pt x="180" y="31"/>
                  </a:lnTo>
                  <a:lnTo>
                    <a:pt x="164" y="22"/>
                  </a:lnTo>
                  <a:lnTo>
                    <a:pt x="164" y="17"/>
                  </a:lnTo>
                  <a:lnTo>
                    <a:pt x="149" y="10"/>
                  </a:lnTo>
                  <a:lnTo>
                    <a:pt x="135" y="0"/>
                  </a:lnTo>
                  <a:lnTo>
                    <a:pt x="123" y="0"/>
                  </a:lnTo>
                  <a:lnTo>
                    <a:pt x="128" y="5"/>
                  </a:lnTo>
                  <a:lnTo>
                    <a:pt x="126" y="7"/>
                  </a:lnTo>
                  <a:lnTo>
                    <a:pt x="121" y="5"/>
                  </a:lnTo>
                  <a:lnTo>
                    <a:pt x="114" y="7"/>
                  </a:lnTo>
                  <a:lnTo>
                    <a:pt x="112" y="12"/>
                  </a:lnTo>
                  <a:lnTo>
                    <a:pt x="104" y="14"/>
                  </a:lnTo>
                  <a:lnTo>
                    <a:pt x="100" y="24"/>
                  </a:lnTo>
                  <a:lnTo>
                    <a:pt x="102" y="31"/>
                  </a:lnTo>
                  <a:lnTo>
                    <a:pt x="104" y="36"/>
                  </a:lnTo>
                  <a:lnTo>
                    <a:pt x="102" y="40"/>
                  </a:lnTo>
                  <a:lnTo>
                    <a:pt x="93" y="38"/>
                  </a:lnTo>
                  <a:lnTo>
                    <a:pt x="81" y="40"/>
                  </a:lnTo>
                  <a:lnTo>
                    <a:pt x="71" y="43"/>
                  </a:lnTo>
                  <a:lnTo>
                    <a:pt x="57" y="24"/>
                  </a:lnTo>
                  <a:lnTo>
                    <a:pt x="41" y="17"/>
                  </a:lnTo>
                  <a:lnTo>
                    <a:pt x="26" y="14"/>
                  </a:lnTo>
                  <a:lnTo>
                    <a:pt x="15" y="17"/>
                  </a:lnTo>
                  <a:lnTo>
                    <a:pt x="0" y="31"/>
                  </a:lnTo>
                  <a:lnTo>
                    <a:pt x="0" y="31"/>
                  </a:lnTo>
                  <a:lnTo>
                    <a:pt x="5" y="36"/>
                  </a:lnTo>
                  <a:lnTo>
                    <a:pt x="7" y="38"/>
                  </a:lnTo>
                  <a:lnTo>
                    <a:pt x="10" y="40"/>
                  </a:lnTo>
                  <a:lnTo>
                    <a:pt x="12" y="45"/>
                  </a:lnTo>
                  <a:lnTo>
                    <a:pt x="17" y="52"/>
                  </a:lnTo>
                  <a:lnTo>
                    <a:pt x="15" y="59"/>
                  </a:lnTo>
                  <a:lnTo>
                    <a:pt x="12" y="64"/>
                  </a:lnTo>
                  <a:lnTo>
                    <a:pt x="12" y="76"/>
                  </a:lnTo>
                  <a:lnTo>
                    <a:pt x="17" y="78"/>
                  </a:lnTo>
                  <a:lnTo>
                    <a:pt x="17" y="83"/>
                  </a:lnTo>
                  <a:lnTo>
                    <a:pt x="24" y="90"/>
                  </a:lnTo>
                  <a:lnTo>
                    <a:pt x="24" y="85"/>
                  </a:lnTo>
                  <a:lnTo>
                    <a:pt x="22" y="83"/>
                  </a:lnTo>
                  <a:lnTo>
                    <a:pt x="24" y="83"/>
                  </a:lnTo>
                  <a:lnTo>
                    <a:pt x="29" y="83"/>
                  </a:lnTo>
                  <a:lnTo>
                    <a:pt x="33" y="81"/>
                  </a:lnTo>
                  <a:lnTo>
                    <a:pt x="33" y="83"/>
                  </a:lnTo>
                  <a:lnTo>
                    <a:pt x="33" y="88"/>
                  </a:lnTo>
                  <a:lnTo>
                    <a:pt x="36" y="92"/>
                  </a:lnTo>
                  <a:lnTo>
                    <a:pt x="38" y="90"/>
                  </a:lnTo>
                  <a:lnTo>
                    <a:pt x="41" y="95"/>
                  </a:lnTo>
                  <a:lnTo>
                    <a:pt x="38" y="97"/>
                  </a:lnTo>
                  <a:lnTo>
                    <a:pt x="36" y="95"/>
                  </a:lnTo>
                  <a:lnTo>
                    <a:pt x="33" y="97"/>
                  </a:lnTo>
                  <a:lnTo>
                    <a:pt x="31" y="95"/>
                  </a:lnTo>
                  <a:lnTo>
                    <a:pt x="26" y="97"/>
                  </a:lnTo>
                  <a:lnTo>
                    <a:pt x="26" y="102"/>
                  </a:lnTo>
                  <a:lnTo>
                    <a:pt x="29" y="107"/>
                  </a:lnTo>
                  <a:lnTo>
                    <a:pt x="29" y="100"/>
                  </a:lnTo>
                  <a:lnTo>
                    <a:pt x="31" y="100"/>
                  </a:lnTo>
                  <a:lnTo>
                    <a:pt x="33" y="102"/>
                  </a:lnTo>
                  <a:lnTo>
                    <a:pt x="36" y="102"/>
                  </a:lnTo>
                  <a:lnTo>
                    <a:pt x="38" y="107"/>
                  </a:lnTo>
                  <a:lnTo>
                    <a:pt x="45" y="109"/>
                  </a:lnTo>
                  <a:lnTo>
                    <a:pt x="48" y="114"/>
                  </a:lnTo>
                  <a:lnTo>
                    <a:pt x="48" y="121"/>
                  </a:lnTo>
                  <a:lnTo>
                    <a:pt x="48" y="123"/>
                  </a:lnTo>
                  <a:lnTo>
                    <a:pt x="48" y="135"/>
                  </a:lnTo>
                  <a:lnTo>
                    <a:pt x="50" y="142"/>
                  </a:lnTo>
                  <a:lnTo>
                    <a:pt x="52" y="154"/>
                  </a:lnTo>
                  <a:lnTo>
                    <a:pt x="57" y="152"/>
                  </a:lnTo>
                  <a:lnTo>
                    <a:pt x="69" y="152"/>
                  </a:lnTo>
                  <a:lnTo>
                    <a:pt x="71" y="145"/>
                  </a:lnTo>
                  <a:lnTo>
                    <a:pt x="74" y="140"/>
                  </a:lnTo>
                  <a:lnTo>
                    <a:pt x="76" y="140"/>
                  </a:lnTo>
                  <a:lnTo>
                    <a:pt x="86" y="133"/>
                  </a:lnTo>
                  <a:lnTo>
                    <a:pt x="95" y="130"/>
                  </a:lnTo>
                  <a:lnTo>
                    <a:pt x="104" y="133"/>
                  </a:lnTo>
                  <a:lnTo>
                    <a:pt x="107" y="128"/>
                  </a:lnTo>
                  <a:lnTo>
                    <a:pt x="112" y="126"/>
                  </a:lnTo>
                  <a:lnTo>
                    <a:pt x="114" y="128"/>
                  </a:lnTo>
                  <a:lnTo>
                    <a:pt x="121" y="128"/>
                  </a:lnTo>
                  <a:lnTo>
                    <a:pt x="128" y="135"/>
                  </a:lnTo>
                  <a:lnTo>
                    <a:pt x="135" y="135"/>
                  </a:lnTo>
                  <a:lnTo>
                    <a:pt x="147" y="145"/>
                  </a:lnTo>
                  <a:lnTo>
                    <a:pt x="152" y="145"/>
                  </a:lnTo>
                  <a:lnTo>
                    <a:pt x="154" y="142"/>
                  </a:lnTo>
                  <a:lnTo>
                    <a:pt x="164" y="145"/>
                  </a:lnTo>
                  <a:lnTo>
                    <a:pt x="168" y="147"/>
                  </a:lnTo>
                  <a:lnTo>
                    <a:pt x="171" y="154"/>
                  </a:lnTo>
                  <a:lnTo>
                    <a:pt x="173" y="154"/>
                  </a:lnTo>
                  <a:lnTo>
                    <a:pt x="178" y="154"/>
                  </a:lnTo>
                  <a:lnTo>
                    <a:pt x="185" y="156"/>
                  </a:lnTo>
                  <a:lnTo>
                    <a:pt x="194" y="168"/>
                  </a:lnTo>
                  <a:lnTo>
                    <a:pt x="204" y="168"/>
                  </a:lnTo>
                  <a:lnTo>
                    <a:pt x="208" y="171"/>
                  </a:lnTo>
                  <a:lnTo>
                    <a:pt x="213" y="178"/>
                  </a:lnTo>
                  <a:lnTo>
                    <a:pt x="211" y="180"/>
                  </a:lnTo>
                  <a:lnTo>
                    <a:pt x="213" y="187"/>
                  </a:lnTo>
                  <a:lnTo>
                    <a:pt x="213" y="190"/>
                  </a:lnTo>
                  <a:lnTo>
                    <a:pt x="216" y="194"/>
                  </a:lnTo>
                  <a:lnTo>
                    <a:pt x="218" y="192"/>
                  </a:lnTo>
                  <a:lnTo>
                    <a:pt x="223" y="194"/>
                  </a:lnTo>
                  <a:lnTo>
                    <a:pt x="225" y="197"/>
                  </a:lnTo>
                  <a:lnTo>
                    <a:pt x="230" y="197"/>
                  </a:lnTo>
                  <a:lnTo>
                    <a:pt x="232" y="194"/>
                  </a:lnTo>
                  <a:lnTo>
                    <a:pt x="237" y="194"/>
                  </a:lnTo>
                  <a:lnTo>
                    <a:pt x="242" y="197"/>
                  </a:lnTo>
                  <a:lnTo>
                    <a:pt x="242" y="201"/>
                  </a:lnTo>
                  <a:lnTo>
                    <a:pt x="244" y="201"/>
                  </a:lnTo>
                  <a:lnTo>
                    <a:pt x="246" y="199"/>
                  </a:lnTo>
                  <a:lnTo>
                    <a:pt x="253" y="199"/>
                  </a:lnTo>
                  <a:lnTo>
                    <a:pt x="256" y="194"/>
                  </a:lnTo>
                  <a:lnTo>
                    <a:pt x="258" y="192"/>
                  </a:lnTo>
                  <a:lnTo>
                    <a:pt x="260" y="190"/>
                  </a:lnTo>
                  <a:lnTo>
                    <a:pt x="258" y="187"/>
                  </a:lnTo>
                  <a:lnTo>
                    <a:pt x="265" y="182"/>
                  </a:lnTo>
                  <a:lnTo>
                    <a:pt x="275" y="182"/>
                  </a:lnTo>
                  <a:lnTo>
                    <a:pt x="275" y="180"/>
                  </a:lnTo>
                  <a:lnTo>
                    <a:pt x="279" y="175"/>
                  </a:lnTo>
                  <a:lnTo>
                    <a:pt x="282" y="175"/>
                  </a:lnTo>
                  <a:lnTo>
                    <a:pt x="284" y="171"/>
                  </a:lnTo>
                  <a:lnTo>
                    <a:pt x="284" y="163"/>
                  </a:lnTo>
                  <a:lnTo>
                    <a:pt x="289" y="159"/>
                  </a:lnTo>
                  <a:lnTo>
                    <a:pt x="289" y="154"/>
                  </a:lnTo>
                  <a:lnTo>
                    <a:pt x="286" y="152"/>
                  </a:lnTo>
                  <a:lnTo>
                    <a:pt x="286" y="149"/>
                  </a:lnTo>
                  <a:lnTo>
                    <a:pt x="289" y="149"/>
                  </a:lnTo>
                  <a:lnTo>
                    <a:pt x="291" y="147"/>
                  </a:lnTo>
                  <a:lnTo>
                    <a:pt x="298" y="145"/>
                  </a:lnTo>
                  <a:lnTo>
                    <a:pt x="301" y="145"/>
                  </a:lnTo>
                  <a:lnTo>
                    <a:pt x="305" y="140"/>
                  </a:lnTo>
                  <a:lnTo>
                    <a:pt x="313" y="137"/>
                  </a:lnTo>
                  <a:lnTo>
                    <a:pt x="315" y="142"/>
                  </a:lnTo>
                  <a:lnTo>
                    <a:pt x="322" y="140"/>
                  </a:lnTo>
                  <a:lnTo>
                    <a:pt x="322" y="142"/>
                  </a:lnTo>
                  <a:lnTo>
                    <a:pt x="324" y="142"/>
                  </a:lnTo>
                  <a:lnTo>
                    <a:pt x="324" y="1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99" name="Turkey">
              <a:extLst>
                <a:ext uri="{FF2B5EF4-FFF2-40B4-BE49-F238E27FC236}">
                  <a16:creationId xmlns:a16="http://schemas.microsoft.com/office/drawing/2014/main" xmlns="" id="{205F06CF-165B-4331-BFCF-DBBD11DEEBE2}"/>
                </a:ext>
              </a:extLst>
            </p:cNvPr>
            <p:cNvSpPr>
              <a:spLocks noEditPoints="1"/>
            </p:cNvSpPr>
            <p:nvPr/>
          </p:nvSpPr>
          <p:spPr bwMode="auto">
            <a:xfrm>
              <a:off x="6506243" y="3186375"/>
              <a:ext cx="464307" cy="188448"/>
            </a:xfrm>
            <a:custGeom>
              <a:avLst/>
              <a:gdLst>
                <a:gd name="T0" fmla="*/ 15 w 409"/>
                <a:gd name="T1" fmla="*/ 22 h 166"/>
                <a:gd name="T2" fmla="*/ 17 w 409"/>
                <a:gd name="T3" fmla="*/ 3 h 166"/>
                <a:gd name="T4" fmla="*/ 41 w 409"/>
                <a:gd name="T5" fmla="*/ 5 h 166"/>
                <a:gd name="T6" fmla="*/ 62 w 409"/>
                <a:gd name="T7" fmla="*/ 26 h 166"/>
                <a:gd name="T8" fmla="*/ 45 w 409"/>
                <a:gd name="T9" fmla="*/ 31 h 166"/>
                <a:gd name="T10" fmla="*/ 17 w 409"/>
                <a:gd name="T11" fmla="*/ 48 h 166"/>
                <a:gd name="T12" fmla="*/ 17 w 409"/>
                <a:gd name="T13" fmla="*/ 43 h 166"/>
                <a:gd name="T14" fmla="*/ 0 w 409"/>
                <a:gd name="T15" fmla="*/ 36 h 166"/>
                <a:gd name="T16" fmla="*/ 327 w 409"/>
                <a:gd name="T17" fmla="*/ 10 h 166"/>
                <a:gd name="T18" fmla="*/ 303 w 409"/>
                <a:gd name="T19" fmla="*/ 26 h 166"/>
                <a:gd name="T20" fmla="*/ 284 w 409"/>
                <a:gd name="T21" fmla="*/ 24 h 166"/>
                <a:gd name="T22" fmla="*/ 251 w 409"/>
                <a:gd name="T23" fmla="*/ 26 h 166"/>
                <a:gd name="T24" fmla="*/ 225 w 409"/>
                <a:gd name="T25" fmla="*/ 17 h 166"/>
                <a:gd name="T26" fmla="*/ 211 w 409"/>
                <a:gd name="T27" fmla="*/ 5 h 166"/>
                <a:gd name="T28" fmla="*/ 189 w 409"/>
                <a:gd name="T29" fmla="*/ 5 h 166"/>
                <a:gd name="T30" fmla="*/ 173 w 409"/>
                <a:gd name="T31" fmla="*/ 0 h 166"/>
                <a:gd name="T32" fmla="*/ 135 w 409"/>
                <a:gd name="T33" fmla="*/ 7 h 166"/>
                <a:gd name="T34" fmla="*/ 116 w 409"/>
                <a:gd name="T35" fmla="*/ 19 h 166"/>
                <a:gd name="T36" fmla="*/ 93 w 409"/>
                <a:gd name="T37" fmla="*/ 24 h 166"/>
                <a:gd name="T38" fmla="*/ 71 w 409"/>
                <a:gd name="T39" fmla="*/ 26 h 166"/>
                <a:gd name="T40" fmla="*/ 81 w 409"/>
                <a:gd name="T41" fmla="*/ 38 h 166"/>
                <a:gd name="T42" fmla="*/ 59 w 409"/>
                <a:gd name="T43" fmla="*/ 48 h 166"/>
                <a:gd name="T44" fmla="*/ 48 w 409"/>
                <a:gd name="T45" fmla="*/ 50 h 166"/>
                <a:gd name="T46" fmla="*/ 31 w 409"/>
                <a:gd name="T47" fmla="*/ 52 h 166"/>
                <a:gd name="T48" fmla="*/ 5 w 409"/>
                <a:gd name="T49" fmla="*/ 64 h 166"/>
                <a:gd name="T50" fmla="*/ 15 w 409"/>
                <a:gd name="T51" fmla="*/ 74 h 166"/>
                <a:gd name="T52" fmla="*/ 22 w 409"/>
                <a:gd name="T53" fmla="*/ 81 h 166"/>
                <a:gd name="T54" fmla="*/ 29 w 409"/>
                <a:gd name="T55" fmla="*/ 88 h 166"/>
                <a:gd name="T56" fmla="*/ 24 w 409"/>
                <a:gd name="T57" fmla="*/ 97 h 166"/>
                <a:gd name="T58" fmla="*/ 12 w 409"/>
                <a:gd name="T59" fmla="*/ 97 h 166"/>
                <a:gd name="T60" fmla="*/ 17 w 409"/>
                <a:gd name="T61" fmla="*/ 114 h 166"/>
                <a:gd name="T62" fmla="*/ 31 w 409"/>
                <a:gd name="T63" fmla="*/ 123 h 166"/>
                <a:gd name="T64" fmla="*/ 41 w 409"/>
                <a:gd name="T65" fmla="*/ 138 h 166"/>
                <a:gd name="T66" fmla="*/ 43 w 409"/>
                <a:gd name="T67" fmla="*/ 142 h 166"/>
                <a:gd name="T68" fmla="*/ 38 w 409"/>
                <a:gd name="T69" fmla="*/ 147 h 166"/>
                <a:gd name="T70" fmla="*/ 50 w 409"/>
                <a:gd name="T71" fmla="*/ 149 h 166"/>
                <a:gd name="T72" fmla="*/ 59 w 409"/>
                <a:gd name="T73" fmla="*/ 147 h 166"/>
                <a:gd name="T74" fmla="*/ 74 w 409"/>
                <a:gd name="T75" fmla="*/ 149 h 166"/>
                <a:gd name="T76" fmla="*/ 78 w 409"/>
                <a:gd name="T77" fmla="*/ 161 h 166"/>
                <a:gd name="T78" fmla="*/ 97 w 409"/>
                <a:gd name="T79" fmla="*/ 161 h 166"/>
                <a:gd name="T80" fmla="*/ 107 w 409"/>
                <a:gd name="T81" fmla="*/ 152 h 166"/>
                <a:gd name="T82" fmla="*/ 140 w 409"/>
                <a:gd name="T83" fmla="*/ 152 h 166"/>
                <a:gd name="T84" fmla="*/ 180 w 409"/>
                <a:gd name="T85" fmla="*/ 159 h 166"/>
                <a:gd name="T86" fmla="*/ 197 w 409"/>
                <a:gd name="T87" fmla="*/ 142 h 166"/>
                <a:gd name="T88" fmla="*/ 225 w 409"/>
                <a:gd name="T89" fmla="*/ 142 h 166"/>
                <a:gd name="T90" fmla="*/ 220 w 409"/>
                <a:gd name="T91" fmla="*/ 157 h 166"/>
                <a:gd name="T92" fmla="*/ 237 w 409"/>
                <a:gd name="T93" fmla="*/ 164 h 166"/>
                <a:gd name="T94" fmla="*/ 249 w 409"/>
                <a:gd name="T95" fmla="*/ 147 h 166"/>
                <a:gd name="T96" fmla="*/ 279 w 409"/>
                <a:gd name="T97" fmla="*/ 140 h 166"/>
                <a:gd name="T98" fmla="*/ 305 w 409"/>
                <a:gd name="T99" fmla="*/ 142 h 166"/>
                <a:gd name="T100" fmla="*/ 331 w 409"/>
                <a:gd name="T101" fmla="*/ 135 h 166"/>
                <a:gd name="T102" fmla="*/ 367 w 409"/>
                <a:gd name="T103" fmla="*/ 128 h 166"/>
                <a:gd name="T104" fmla="*/ 398 w 409"/>
                <a:gd name="T105" fmla="*/ 126 h 166"/>
                <a:gd name="T106" fmla="*/ 409 w 409"/>
                <a:gd name="T107" fmla="*/ 130 h 166"/>
                <a:gd name="T108" fmla="*/ 398 w 409"/>
                <a:gd name="T109" fmla="*/ 104 h 166"/>
                <a:gd name="T110" fmla="*/ 393 w 409"/>
                <a:gd name="T111" fmla="*/ 83 h 166"/>
                <a:gd name="T112" fmla="*/ 398 w 409"/>
                <a:gd name="T113" fmla="*/ 62 h 166"/>
                <a:gd name="T114" fmla="*/ 381 w 409"/>
                <a:gd name="T115" fmla="*/ 52 h 166"/>
                <a:gd name="T116" fmla="*/ 369 w 409"/>
                <a:gd name="T117" fmla="*/ 26 h 166"/>
                <a:gd name="T118" fmla="*/ 348 w 409"/>
                <a:gd name="T119" fmla="*/ 10 h 166"/>
                <a:gd name="T120" fmla="*/ 334 w 409"/>
                <a:gd name="T121" fmla="*/ 1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9" h="166">
                  <a:moveTo>
                    <a:pt x="0" y="36"/>
                  </a:moveTo>
                  <a:lnTo>
                    <a:pt x="5" y="36"/>
                  </a:lnTo>
                  <a:lnTo>
                    <a:pt x="7" y="29"/>
                  </a:lnTo>
                  <a:lnTo>
                    <a:pt x="7" y="24"/>
                  </a:lnTo>
                  <a:lnTo>
                    <a:pt x="15" y="22"/>
                  </a:lnTo>
                  <a:lnTo>
                    <a:pt x="15" y="17"/>
                  </a:lnTo>
                  <a:lnTo>
                    <a:pt x="10" y="15"/>
                  </a:lnTo>
                  <a:lnTo>
                    <a:pt x="10" y="7"/>
                  </a:lnTo>
                  <a:lnTo>
                    <a:pt x="15" y="5"/>
                  </a:lnTo>
                  <a:lnTo>
                    <a:pt x="17" y="3"/>
                  </a:lnTo>
                  <a:lnTo>
                    <a:pt x="19" y="0"/>
                  </a:lnTo>
                  <a:lnTo>
                    <a:pt x="26" y="0"/>
                  </a:lnTo>
                  <a:lnTo>
                    <a:pt x="33" y="5"/>
                  </a:lnTo>
                  <a:lnTo>
                    <a:pt x="36" y="3"/>
                  </a:lnTo>
                  <a:lnTo>
                    <a:pt x="41" y="5"/>
                  </a:lnTo>
                  <a:lnTo>
                    <a:pt x="41" y="12"/>
                  </a:lnTo>
                  <a:lnTo>
                    <a:pt x="48" y="19"/>
                  </a:lnTo>
                  <a:lnTo>
                    <a:pt x="52" y="19"/>
                  </a:lnTo>
                  <a:lnTo>
                    <a:pt x="57" y="24"/>
                  </a:lnTo>
                  <a:lnTo>
                    <a:pt x="62" y="26"/>
                  </a:lnTo>
                  <a:lnTo>
                    <a:pt x="62" y="29"/>
                  </a:lnTo>
                  <a:lnTo>
                    <a:pt x="59" y="33"/>
                  </a:lnTo>
                  <a:lnTo>
                    <a:pt x="52" y="33"/>
                  </a:lnTo>
                  <a:lnTo>
                    <a:pt x="50" y="31"/>
                  </a:lnTo>
                  <a:lnTo>
                    <a:pt x="45" y="31"/>
                  </a:lnTo>
                  <a:lnTo>
                    <a:pt x="43" y="33"/>
                  </a:lnTo>
                  <a:lnTo>
                    <a:pt x="36" y="33"/>
                  </a:lnTo>
                  <a:lnTo>
                    <a:pt x="31" y="36"/>
                  </a:lnTo>
                  <a:lnTo>
                    <a:pt x="29" y="41"/>
                  </a:lnTo>
                  <a:lnTo>
                    <a:pt x="17" y="48"/>
                  </a:lnTo>
                  <a:lnTo>
                    <a:pt x="7" y="55"/>
                  </a:lnTo>
                  <a:lnTo>
                    <a:pt x="7" y="52"/>
                  </a:lnTo>
                  <a:lnTo>
                    <a:pt x="10" y="45"/>
                  </a:lnTo>
                  <a:lnTo>
                    <a:pt x="12" y="45"/>
                  </a:lnTo>
                  <a:lnTo>
                    <a:pt x="17" y="43"/>
                  </a:lnTo>
                  <a:lnTo>
                    <a:pt x="12" y="43"/>
                  </a:lnTo>
                  <a:lnTo>
                    <a:pt x="10" y="41"/>
                  </a:lnTo>
                  <a:lnTo>
                    <a:pt x="7" y="43"/>
                  </a:lnTo>
                  <a:lnTo>
                    <a:pt x="3" y="41"/>
                  </a:lnTo>
                  <a:lnTo>
                    <a:pt x="0" y="36"/>
                  </a:lnTo>
                  <a:lnTo>
                    <a:pt x="0" y="36"/>
                  </a:lnTo>
                  <a:lnTo>
                    <a:pt x="0" y="36"/>
                  </a:lnTo>
                  <a:lnTo>
                    <a:pt x="0" y="36"/>
                  </a:lnTo>
                  <a:close/>
                  <a:moveTo>
                    <a:pt x="329" y="10"/>
                  </a:moveTo>
                  <a:lnTo>
                    <a:pt x="327" y="10"/>
                  </a:lnTo>
                  <a:lnTo>
                    <a:pt x="324" y="17"/>
                  </a:lnTo>
                  <a:lnTo>
                    <a:pt x="320" y="19"/>
                  </a:lnTo>
                  <a:lnTo>
                    <a:pt x="312" y="24"/>
                  </a:lnTo>
                  <a:lnTo>
                    <a:pt x="310" y="26"/>
                  </a:lnTo>
                  <a:lnTo>
                    <a:pt x="303" y="26"/>
                  </a:lnTo>
                  <a:lnTo>
                    <a:pt x="301" y="29"/>
                  </a:lnTo>
                  <a:lnTo>
                    <a:pt x="291" y="26"/>
                  </a:lnTo>
                  <a:lnTo>
                    <a:pt x="289" y="26"/>
                  </a:lnTo>
                  <a:lnTo>
                    <a:pt x="286" y="26"/>
                  </a:lnTo>
                  <a:lnTo>
                    <a:pt x="284" y="24"/>
                  </a:lnTo>
                  <a:lnTo>
                    <a:pt x="279" y="26"/>
                  </a:lnTo>
                  <a:lnTo>
                    <a:pt x="272" y="26"/>
                  </a:lnTo>
                  <a:lnTo>
                    <a:pt x="263" y="31"/>
                  </a:lnTo>
                  <a:lnTo>
                    <a:pt x="256" y="29"/>
                  </a:lnTo>
                  <a:lnTo>
                    <a:pt x="251" y="26"/>
                  </a:lnTo>
                  <a:lnTo>
                    <a:pt x="246" y="26"/>
                  </a:lnTo>
                  <a:lnTo>
                    <a:pt x="239" y="24"/>
                  </a:lnTo>
                  <a:lnTo>
                    <a:pt x="234" y="22"/>
                  </a:lnTo>
                  <a:lnTo>
                    <a:pt x="227" y="17"/>
                  </a:lnTo>
                  <a:lnTo>
                    <a:pt x="225" y="17"/>
                  </a:lnTo>
                  <a:lnTo>
                    <a:pt x="223" y="19"/>
                  </a:lnTo>
                  <a:lnTo>
                    <a:pt x="218" y="19"/>
                  </a:lnTo>
                  <a:lnTo>
                    <a:pt x="216" y="15"/>
                  </a:lnTo>
                  <a:lnTo>
                    <a:pt x="213" y="7"/>
                  </a:lnTo>
                  <a:lnTo>
                    <a:pt x="211" y="5"/>
                  </a:lnTo>
                  <a:lnTo>
                    <a:pt x="208" y="5"/>
                  </a:lnTo>
                  <a:lnTo>
                    <a:pt x="201" y="12"/>
                  </a:lnTo>
                  <a:lnTo>
                    <a:pt x="201" y="10"/>
                  </a:lnTo>
                  <a:lnTo>
                    <a:pt x="199" y="12"/>
                  </a:lnTo>
                  <a:lnTo>
                    <a:pt x="189" y="5"/>
                  </a:lnTo>
                  <a:lnTo>
                    <a:pt x="189" y="0"/>
                  </a:lnTo>
                  <a:lnTo>
                    <a:pt x="187" y="0"/>
                  </a:lnTo>
                  <a:lnTo>
                    <a:pt x="182" y="3"/>
                  </a:lnTo>
                  <a:lnTo>
                    <a:pt x="175" y="3"/>
                  </a:lnTo>
                  <a:lnTo>
                    <a:pt x="173" y="0"/>
                  </a:lnTo>
                  <a:lnTo>
                    <a:pt x="168" y="3"/>
                  </a:lnTo>
                  <a:lnTo>
                    <a:pt x="156" y="3"/>
                  </a:lnTo>
                  <a:lnTo>
                    <a:pt x="152" y="3"/>
                  </a:lnTo>
                  <a:lnTo>
                    <a:pt x="140" y="7"/>
                  </a:lnTo>
                  <a:lnTo>
                    <a:pt x="135" y="7"/>
                  </a:lnTo>
                  <a:lnTo>
                    <a:pt x="128" y="10"/>
                  </a:lnTo>
                  <a:lnTo>
                    <a:pt x="126" y="12"/>
                  </a:lnTo>
                  <a:lnTo>
                    <a:pt x="121" y="15"/>
                  </a:lnTo>
                  <a:lnTo>
                    <a:pt x="119" y="17"/>
                  </a:lnTo>
                  <a:lnTo>
                    <a:pt x="116" y="19"/>
                  </a:lnTo>
                  <a:lnTo>
                    <a:pt x="114" y="24"/>
                  </a:lnTo>
                  <a:lnTo>
                    <a:pt x="111" y="26"/>
                  </a:lnTo>
                  <a:lnTo>
                    <a:pt x="111" y="29"/>
                  </a:lnTo>
                  <a:lnTo>
                    <a:pt x="104" y="29"/>
                  </a:lnTo>
                  <a:lnTo>
                    <a:pt x="93" y="24"/>
                  </a:lnTo>
                  <a:lnTo>
                    <a:pt x="88" y="24"/>
                  </a:lnTo>
                  <a:lnTo>
                    <a:pt x="85" y="26"/>
                  </a:lnTo>
                  <a:lnTo>
                    <a:pt x="81" y="24"/>
                  </a:lnTo>
                  <a:lnTo>
                    <a:pt x="74" y="26"/>
                  </a:lnTo>
                  <a:lnTo>
                    <a:pt x="71" y="26"/>
                  </a:lnTo>
                  <a:lnTo>
                    <a:pt x="64" y="26"/>
                  </a:lnTo>
                  <a:lnTo>
                    <a:pt x="64" y="31"/>
                  </a:lnTo>
                  <a:lnTo>
                    <a:pt x="69" y="36"/>
                  </a:lnTo>
                  <a:lnTo>
                    <a:pt x="74" y="38"/>
                  </a:lnTo>
                  <a:lnTo>
                    <a:pt x="81" y="38"/>
                  </a:lnTo>
                  <a:lnTo>
                    <a:pt x="78" y="41"/>
                  </a:lnTo>
                  <a:lnTo>
                    <a:pt x="69" y="41"/>
                  </a:lnTo>
                  <a:lnTo>
                    <a:pt x="62" y="43"/>
                  </a:lnTo>
                  <a:lnTo>
                    <a:pt x="59" y="48"/>
                  </a:lnTo>
                  <a:lnTo>
                    <a:pt x="59" y="48"/>
                  </a:lnTo>
                  <a:lnTo>
                    <a:pt x="64" y="48"/>
                  </a:lnTo>
                  <a:lnTo>
                    <a:pt x="67" y="50"/>
                  </a:lnTo>
                  <a:lnTo>
                    <a:pt x="64" y="50"/>
                  </a:lnTo>
                  <a:lnTo>
                    <a:pt x="52" y="52"/>
                  </a:lnTo>
                  <a:lnTo>
                    <a:pt x="48" y="50"/>
                  </a:lnTo>
                  <a:lnTo>
                    <a:pt x="43" y="52"/>
                  </a:lnTo>
                  <a:lnTo>
                    <a:pt x="41" y="48"/>
                  </a:lnTo>
                  <a:lnTo>
                    <a:pt x="38" y="48"/>
                  </a:lnTo>
                  <a:lnTo>
                    <a:pt x="33" y="52"/>
                  </a:lnTo>
                  <a:lnTo>
                    <a:pt x="31" y="52"/>
                  </a:lnTo>
                  <a:lnTo>
                    <a:pt x="24" y="48"/>
                  </a:lnTo>
                  <a:lnTo>
                    <a:pt x="19" y="48"/>
                  </a:lnTo>
                  <a:lnTo>
                    <a:pt x="10" y="55"/>
                  </a:lnTo>
                  <a:lnTo>
                    <a:pt x="7" y="59"/>
                  </a:lnTo>
                  <a:lnTo>
                    <a:pt x="5" y="64"/>
                  </a:lnTo>
                  <a:lnTo>
                    <a:pt x="7" y="67"/>
                  </a:lnTo>
                  <a:lnTo>
                    <a:pt x="7" y="71"/>
                  </a:lnTo>
                  <a:lnTo>
                    <a:pt x="5" y="74"/>
                  </a:lnTo>
                  <a:lnTo>
                    <a:pt x="7" y="76"/>
                  </a:lnTo>
                  <a:lnTo>
                    <a:pt x="15" y="74"/>
                  </a:lnTo>
                  <a:lnTo>
                    <a:pt x="15" y="74"/>
                  </a:lnTo>
                  <a:lnTo>
                    <a:pt x="19" y="74"/>
                  </a:lnTo>
                  <a:lnTo>
                    <a:pt x="24" y="74"/>
                  </a:lnTo>
                  <a:lnTo>
                    <a:pt x="19" y="78"/>
                  </a:lnTo>
                  <a:lnTo>
                    <a:pt x="22" y="81"/>
                  </a:lnTo>
                  <a:lnTo>
                    <a:pt x="22" y="86"/>
                  </a:lnTo>
                  <a:lnTo>
                    <a:pt x="22" y="88"/>
                  </a:lnTo>
                  <a:lnTo>
                    <a:pt x="22" y="90"/>
                  </a:lnTo>
                  <a:lnTo>
                    <a:pt x="24" y="90"/>
                  </a:lnTo>
                  <a:lnTo>
                    <a:pt x="29" y="88"/>
                  </a:lnTo>
                  <a:lnTo>
                    <a:pt x="29" y="90"/>
                  </a:lnTo>
                  <a:lnTo>
                    <a:pt x="26" y="93"/>
                  </a:lnTo>
                  <a:lnTo>
                    <a:pt x="19" y="97"/>
                  </a:lnTo>
                  <a:lnTo>
                    <a:pt x="22" y="97"/>
                  </a:lnTo>
                  <a:lnTo>
                    <a:pt x="24" y="97"/>
                  </a:lnTo>
                  <a:lnTo>
                    <a:pt x="22" y="100"/>
                  </a:lnTo>
                  <a:lnTo>
                    <a:pt x="19" y="104"/>
                  </a:lnTo>
                  <a:lnTo>
                    <a:pt x="17" y="104"/>
                  </a:lnTo>
                  <a:lnTo>
                    <a:pt x="15" y="97"/>
                  </a:lnTo>
                  <a:lnTo>
                    <a:pt x="12" y="97"/>
                  </a:lnTo>
                  <a:lnTo>
                    <a:pt x="12" y="102"/>
                  </a:lnTo>
                  <a:lnTo>
                    <a:pt x="15" y="104"/>
                  </a:lnTo>
                  <a:lnTo>
                    <a:pt x="12" y="107"/>
                  </a:lnTo>
                  <a:lnTo>
                    <a:pt x="12" y="112"/>
                  </a:lnTo>
                  <a:lnTo>
                    <a:pt x="17" y="114"/>
                  </a:lnTo>
                  <a:lnTo>
                    <a:pt x="17" y="112"/>
                  </a:lnTo>
                  <a:lnTo>
                    <a:pt x="22" y="114"/>
                  </a:lnTo>
                  <a:lnTo>
                    <a:pt x="24" y="114"/>
                  </a:lnTo>
                  <a:lnTo>
                    <a:pt x="31" y="116"/>
                  </a:lnTo>
                  <a:lnTo>
                    <a:pt x="31" y="123"/>
                  </a:lnTo>
                  <a:lnTo>
                    <a:pt x="29" y="126"/>
                  </a:lnTo>
                  <a:lnTo>
                    <a:pt x="31" y="128"/>
                  </a:lnTo>
                  <a:lnTo>
                    <a:pt x="31" y="130"/>
                  </a:lnTo>
                  <a:lnTo>
                    <a:pt x="33" y="133"/>
                  </a:lnTo>
                  <a:lnTo>
                    <a:pt x="41" y="138"/>
                  </a:lnTo>
                  <a:lnTo>
                    <a:pt x="38" y="140"/>
                  </a:lnTo>
                  <a:lnTo>
                    <a:pt x="33" y="140"/>
                  </a:lnTo>
                  <a:lnTo>
                    <a:pt x="33" y="142"/>
                  </a:lnTo>
                  <a:lnTo>
                    <a:pt x="36" y="145"/>
                  </a:lnTo>
                  <a:lnTo>
                    <a:pt x="43" y="142"/>
                  </a:lnTo>
                  <a:lnTo>
                    <a:pt x="52" y="142"/>
                  </a:lnTo>
                  <a:lnTo>
                    <a:pt x="52" y="145"/>
                  </a:lnTo>
                  <a:lnTo>
                    <a:pt x="50" y="147"/>
                  </a:lnTo>
                  <a:lnTo>
                    <a:pt x="45" y="147"/>
                  </a:lnTo>
                  <a:lnTo>
                    <a:pt x="38" y="147"/>
                  </a:lnTo>
                  <a:lnTo>
                    <a:pt x="36" y="149"/>
                  </a:lnTo>
                  <a:lnTo>
                    <a:pt x="38" y="152"/>
                  </a:lnTo>
                  <a:lnTo>
                    <a:pt x="43" y="149"/>
                  </a:lnTo>
                  <a:lnTo>
                    <a:pt x="48" y="149"/>
                  </a:lnTo>
                  <a:lnTo>
                    <a:pt x="50" y="149"/>
                  </a:lnTo>
                  <a:lnTo>
                    <a:pt x="50" y="152"/>
                  </a:lnTo>
                  <a:lnTo>
                    <a:pt x="50" y="154"/>
                  </a:lnTo>
                  <a:lnTo>
                    <a:pt x="52" y="149"/>
                  </a:lnTo>
                  <a:lnTo>
                    <a:pt x="57" y="147"/>
                  </a:lnTo>
                  <a:lnTo>
                    <a:pt x="59" y="147"/>
                  </a:lnTo>
                  <a:lnTo>
                    <a:pt x="62" y="149"/>
                  </a:lnTo>
                  <a:lnTo>
                    <a:pt x="64" y="149"/>
                  </a:lnTo>
                  <a:lnTo>
                    <a:pt x="69" y="152"/>
                  </a:lnTo>
                  <a:lnTo>
                    <a:pt x="71" y="149"/>
                  </a:lnTo>
                  <a:lnTo>
                    <a:pt x="74" y="149"/>
                  </a:lnTo>
                  <a:lnTo>
                    <a:pt x="74" y="152"/>
                  </a:lnTo>
                  <a:lnTo>
                    <a:pt x="71" y="152"/>
                  </a:lnTo>
                  <a:lnTo>
                    <a:pt x="74" y="154"/>
                  </a:lnTo>
                  <a:lnTo>
                    <a:pt x="74" y="159"/>
                  </a:lnTo>
                  <a:lnTo>
                    <a:pt x="78" y="161"/>
                  </a:lnTo>
                  <a:lnTo>
                    <a:pt x="81" y="161"/>
                  </a:lnTo>
                  <a:lnTo>
                    <a:pt x="85" y="164"/>
                  </a:lnTo>
                  <a:lnTo>
                    <a:pt x="90" y="161"/>
                  </a:lnTo>
                  <a:lnTo>
                    <a:pt x="95" y="161"/>
                  </a:lnTo>
                  <a:lnTo>
                    <a:pt x="97" y="161"/>
                  </a:lnTo>
                  <a:lnTo>
                    <a:pt x="100" y="159"/>
                  </a:lnTo>
                  <a:lnTo>
                    <a:pt x="104" y="161"/>
                  </a:lnTo>
                  <a:lnTo>
                    <a:pt x="107" y="159"/>
                  </a:lnTo>
                  <a:lnTo>
                    <a:pt x="107" y="154"/>
                  </a:lnTo>
                  <a:lnTo>
                    <a:pt x="107" y="152"/>
                  </a:lnTo>
                  <a:lnTo>
                    <a:pt x="107" y="145"/>
                  </a:lnTo>
                  <a:lnTo>
                    <a:pt x="116" y="145"/>
                  </a:lnTo>
                  <a:lnTo>
                    <a:pt x="123" y="145"/>
                  </a:lnTo>
                  <a:lnTo>
                    <a:pt x="135" y="152"/>
                  </a:lnTo>
                  <a:lnTo>
                    <a:pt x="140" y="152"/>
                  </a:lnTo>
                  <a:lnTo>
                    <a:pt x="147" y="161"/>
                  </a:lnTo>
                  <a:lnTo>
                    <a:pt x="152" y="164"/>
                  </a:lnTo>
                  <a:lnTo>
                    <a:pt x="173" y="161"/>
                  </a:lnTo>
                  <a:lnTo>
                    <a:pt x="178" y="159"/>
                  </a:lnTo>
                  <a:lnTo>
                    <a:pt x="180" y="159"/>
                  </a:lnTo>
                  <a:lnTo>
                    <a:pt x="182" y="161"/>
                  </a:lnTo>
                  <a:lnTo>
                    <a:pt x="185" y="159"/>
                  </a:lnTo>
                  <a:lnTo>
                    <a:pt x="185" y="154"/>
                  </a:lnTo>
                  <a:lnTo>
                    <a:pt x="194" y="145"/>
                  </a:lnTo>
                  <a:lnTo>
                    <a:pt x="197" y="142"/>
                  </a:lnTo>
                  <a:lnTo>
                    <a:pt x="206" y="147"/>
                  </a:lnTo>
                  <a:lnTo>
                    <a:pt x="213" y="149"/>
                  </a:lnTo>
                  <a:lnTo>
                    <a:pt x="220" y="147"/>
                  </a:lnTo>
                  <a:lnTo>
                    <a:pt x="220" y="145"/>
                  </a:lnTo>
                  <a:lnTo>
                    <a:pt x="225" y="142"/>
                  </a:lnTo>
                  <a:lnTo>
                    <a:pt x="227" y="142"/>
                  </a:lnTo>
                  <a:lnTo>
                    <a:pt x="230" y="147"/>
                  </a:lnTo>
                  <a:lnTo>
                    <a:pt x="225" y="152"/>
                  </a:lnTo>
                  <a:lnTo>
                    <a:pt x="220" y="157"/>
                  </a:lnTo>
                  <a:lnTo>
                    <a:pt x="220" y="157"/>
                  </a:lnTo>
                  <a:lnTo>
                    <a:pt x="225" y="161"/>
                  </a:lnTo>
                  <a:lnTo>
                    <a:pt x="225" y="166"/>
                  </a:lnTo>
                  <a:lnTo>
                    <a:pt x="230" y="166"/>
                  </a:lnTo>
                  <a:lnTo>
                    <a:pt x="234" y="166"/>
                  </a:lnTo>
                  <a:lnTo>
                    <a:pt x="237" y="164"/>
                  </a:lnTo>
                  <a:lnTo>
                    <a:pt x="237" y="159"/>
                  </a:lnTo>
                  <a:lnTo>
                    <a:pt x="239" y="157"/>
                  </a:lnTo>
                  <a:lnTo>
                    <a:pt x="242" y="149"/>
                  </a:lnTo>
                  <a:lnTo>
                    <a:pt x="242" y="145"/>
                  </a:lnTo>
                  <a:lnTo>
                    <a:pt x="249" y="147"/>
                  </a:lnTo>
                  <a:lnTo>
                    <a:pt x="251" y="147"/>
                  </a:lnTo>
                  <a:lnTo>
                    <a:pt x="263" y="142"/>
                  </a:lnTo>
                  <a:lnTo>
                    <a:pt x="265" y="142"/>
                  </a:lnTo>
                  <a:lnTo>
                    <a:pt x="268" y="142"/>
                  </a:lnTo>
                  <a:lnTo>
                    <a:pt x="279" y="140"/>
                  </a:lnTo>
                  <a:lnTo>
                    <a:pt x="284" y="142"/>
                  </a:lnTo>
                  <a:lnTo>
                    <a:pt x="286" y="142"/>
                  </a:lnTo>
                  <a:lnTo>
                    <a:pt x="294" y="145"/>
                  </a:lnTo>
                  <a:lnTo>
                    <a:pt x="303" y="145"/>
                  </a:lnTo>
                  <a:lnTo>
                    <a:pt x="305" y="142"/>
                  </a:lnTo>
                  <a:lnTo>
                    <a:pt x="310" y="142"/>
                  </a:lnTo>
                  <a:lnTo>
                    <a:pt x="315" y="138"/>
                  </a:lnTo>
                  <a:lnTo>
                    <a:pt x="322" y="135"/>
                  </a:lnTo>
                  <a:lnTo>
                    <a:pt x="327" y="135"/>
                  </a:lnTo>
                  <a:lnTo>
                    <a:pt x="331" y="135"/>
                  </a:lnTo>
                  <a:lnTo>
                    <a:pt x="343" y="135"/>
                  </a:lnTo>
                  <a:lnTo>
                    <a:pt x="353" y="133"/>
                  </a:lnTo>
                  <a:lnTo>
                    <a:pt x="357" y="133"/>
                  </a:lnTo>
                  <a:lnTo>
                    <a:pt x="360" y="133"/>
                  </a:lnTo>
                  <a:lnTo>
                    <a:pt x="367" y="128"/>
                  </a:lnTo>
                  <a:lnTo>
                    <a:pt x="372" y="128"/>
                  </a:lnTo>
                  <a:lnTo>
                    <a:pt x="374" y="126"/>
                  </a:lnTo>
                  <a:lnTo>
                    <a:pt x="383" y="126"/>
                  </a:lnTo>
                  <a:lnTo>
                    <a:pt x="390" y="128"/>
                  </a:lnTo>
                  <a:lnTo>
                    <a:pt x="398" y="126"/>
                  </a:lnTo>
                  <a:lnTo>
                    <a:pt x="400" y="128"/>
                  </a:lnTo>
                  <a:lnTo>
                    <a:pt x="400" y="133"/>
                  </a:lnTo>
                  <a:lnTo>
                    <a:pt x="402" y="135"/>
                  </a:lnTo>
                  <a:lnTo>
                    <a:pt x="409" y="133"/>
                  </a:lnTo>
                  <a:lnTo>
                    <a:pt x="409" y="130"/>
                  </a:lnTo>
                  <a:lnTo>
                    <a:pt x="407" y="123"/>
                  </a:lnTo>
                  <a:lnTo>
                    <a:pt x="402" y="116"/>
                  </a:lnTo>
                  <a:lnTo>
                    <a:pt x="398" y="114"/>
                  </a:lnTo>
                  <a:lnTo>
                    <a:pt x="398" y="112"/>
                  </a:lnTo>
                  <a:lnTo>
                    <a:pt x="398" y="104"/>
                  </a:lnTo>
                  <a:lnTo>
                    <a:pt x="400" y="97"/>
                  </a:lnTo>
                  <a:lnTo>
                    <a:pt x="398" y="95"/>
                  </a:lnTo>
                  <a:lnTo>
                    <a:pt x="393" y="95"/>
                  </a:lnTo>
                  <a:lnTo>
                    <a:pt x="393" y="88"/>
                  </a:lnTo>
                  <a:lnTo>
                    <a:pt x="393" y="83"/>
                  </a:lnTo>
                  <a:lnTo>
                    <a:pt x="390" y="76"/>
                  </a:lnTo>
                  <a:lnTo>
                    <a:pt x="388" y="71"/>
                  </a:lnTo>
                  <a:lnTo>
                    <a:pt x="388" y="69"/>
                  </a:lnTo>
                  <a:lnTo>
                    <a:pt x="395" y="69"/>
                  </a:lnTo>
                  <a:lnTo>
                    <a:pt x="398" y="62"/>
                  </a:lnTo>
                  <a:lnTo>
                    <a:pt x="400" y="59"/>
                  </a:lnTo>
                  <a:lnTo>
                    <a:pt x="398" y="57"/>
                  </a:lnTo>
                  <a:lnTo>
                    <a:pt x="393" y="52"/>
                  </a:lnTo>
                  <a:lnTo>
                    <a:pt x="388" y="52"/>
                  </a:lnTo>
                  <a:lnTo>
                    <a:pt x="381" y="52"/>
                  </a:lnTo>
                  <a:lnTo>
                    <a:pt x="376" y="48"/>
                  </a:lnTo>
                  <a:lnTo>
                    <a:pt x="376" y="41"/>
                  </a:lnTo>
                  <a:lnTo>
                    <a:pt x="376" y="33"/>
                  </a:lnTo>
                  <a:lnTo>
                    <a:pt x="374" y="29"/>
                  </a:lnTo>
                  <a:lnTo>
                    <a:pt x="369" y="26"/>
                  </a:lnTo>
                  <a:lnTo>
                    <a:pt x="369" y="24"/>
                  </a:lnTo>
                  <a:lnTo>
                    <a:pt x="367" y="19"/>
                  </a:lnTo>
                  <a:lnTo>
                    <a:pt x="362" y="19"/>
                  </a:lnTo>
                  <a:lnTo>
                    <a:pt x="353" y="12"/>
                  </a:lnTo>
                  <a:lnTo>
                    <a:pt x="348" y="10"/>
                  </a:lnTo>
                  <a:lnTo>
                    <a:pt x="346" y="12"/>
                  </a:lnTo>
                  <a:lnTo>
                    <a:pt x="343" y="15"/>
                  </a:lnTo>
                  <a:lnTo>
                    <a:pt x="336" y="12"/>
                  </a:lnTo>
                  <a:lnTo>
                    <a:pt x="336" y="15"/>
                  </a:lnTo>
                  <a:lnTo>
                    <a:pt x="334" y="12"/>
                  </a:lnTo>
                  <a:lnTo>
                    <a:pt x="331" y="10"/>
                  </a:lnTo>
                  <a:lnTo>
                    <a:pt x="329" y="10"/>
                  </a:lnTo>
                  <a:lnTo>
                    <a:pt x="329" y="10"/>
                  </a:lnTo>
                  <a:lnTo>
                    <a:pt x="329"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0" name="Tunisia">
              <a:extLst>
                <a:ext uri="{FF2B5EF4-FFF2-40B4-BE49-F238E27FC236}">
                  <a16:creationId xmlns:a16="http://schemas.microsoft.com/office/drawing/2014/main" xmlns="" id="{C563DFDB-2C50-40A9-A0F9-9DB3C9162714}"/>
                </a:ext>
              </a:extLst>
            </p:cNvPr>
            <p:cNvSpPr>
              <a:spLocks/>
            </p:cNvSpPr>
            <p:nvPr/>
          </p:nvSpPr>
          <p:spPr bwMode="auto">
            <a:xfrm>
              <a:off x="6069181" y="3339630"/>
              <a:ext cx="98765" cy="198665"/>
            </a:xfrm>
            <a:custGeom>
              <a:avLst/>
              <a:gdLst>
                <a:gd name="T0" fmla="*/ 50 w 87"/>
                <a:gd name="T1" fmla="*/ 175 h 175"/>
                <a:gd name="T2" fmla="*/ 54 w 87"/>
                <a:gd name="T3" fmla="*/ 171 h 175"/>
                <a:gd name="T4" fmla="*/ 59 w 87"/>
                <a:gd name="T5" fmla="*/ 166 h 175"/>
                <a:gd name="T6" fmla="*/ 59 w 87"/>
                <a:gd name="T7" fmla="*/ 163 h 175"/>
                <a:gd name="T8" fmla="*/ 57 w 87"/>
                <a:gd name="T9" fmla="*/ 149 h 175"/>
                <a:gd name="T10" fmla="*/ 57 w 87"/>
                <a:gd name="T11" fmla="*/ 145 h 175"/>
                <a:gd name="T12" fmla="*/ 66 w 87"/>
                <a:gd name="T13" fmla="*/ 142 h 175"/>
                <a:gd name="T14" fmla="*/ 71 w 87"/>
                <a:gd name="T15" fmla="*/ 135 h 175"/>
                <a:gd name="T16" fmla="*/ 87 w 87"/>
                <a:gd name="T17" fmla="*/ 119 h 175"/>
                <a:gd name="T18" fmla="*/ 85 w 87"/>
                <a:gd name="T19" fmla="*/ 109 h 175"/>
                <a:gd name="T20" fmla="*/ 83 w 87"/>
                <a:gd name="T21" fmla="*/ 107 h 175"/>
                <a:gd name="T22" fmla="*/ 76 w 87"/>
                <a:gd name="T23" fmla="*/ 100 h 175"/>
                <a:gd name="T24" fmla="*/ 73 w 87"/>
                <a:gd name="T25" fmla="*/ 95 h 175"/>
                <a:gd name="T26" fmla="*/ 71 w 87"/>
                <a:gd name="T27" fmla="*/ 97 h 175"/>
                <a:gd name="T28" fmla="*/ 66 w 87"/>
                <a:gd name="T29" fmla="*/ 97 h 175"/>
                <a:gd name="T30" fmla="*/ 61 w 87"/>
                <a:gd name="T31" fmla="*/ 95 h 175"/>
                <a:gd name="T32" fmla="*/ 52 w 87"/>
                <a:gd name="T33" fmla="*/ 83 h 175"/>
                <a:gd name="T34" fmla="*/ 64 w 87"/>
                <a:gd name="T35" fmla="*/ 69 h 175"/>
                <a:gd name="T36" fmla="*/ 73 w 87"/>
                <a:gd name="T37" fmla="*/ 59 h 175"/>
                <a:gd name="T38" fmla="*/ 73 w 87"/>
                <a:gd name="T39" fmla="*/ 55 h 175"/>
                <a:gd name="T40" fmla="*/ 71 w 87"/>
                <a:gd name="T41" fmla="*/ 50 h 175"/>
                <a:gd name="T42" fmla="*/ 64 w 87"/>
                <a:gd name="T43" fmla="*/ 40 h 175"/>
                <a:gd name="T44" fmla="*/ 59 w 87"/>
                <a:gd name="T45" fmla="*/ 29 h 175"/>
                <a:gd name="T46" fmla="*/ 66 w 87"/>
                <a:gd name="T47" fmla="*/ 19 h 175"/>
                <a:gd name="T48" fmla="*/ 71 w 87"/>
                <a:gd name="T49" fmla="*/ 10 h 175"/>
                <a:gd name="T50" fmla="*/ 61 w 87"/>
                <a:gd name="T51" fmla="*/ 14 h 175"/>
                <a:gd name="T52" fmla="*/ 54 w 87"/>
                <a:gd name="T53" fmla="*/ 17 h 175"/>
                <a:gd name="T54" fmla="*/ 50 w 87"/>
                <a:gd name="T55" fmla="*/ 7 h 175"/>
                <a:gd name="T56" fmla="*/ 47 w 87"/>
                <a:gd name="T57" fmla="*/ 0 h 175"/>
                <a:gd name="T58" fmla="*/ 42 w 87"/>
                <a:gd name="T59" fmla="*/ 5 h 175"/>
                <a:gd name="T60" fmla="*/ 33 w 87"/>
                <a:gd name="T61" fmla="*/ 3 h 175"/>
                <a:gd name="T62" fmla="*/ 21 w 87"/>
                <a:gd name="T63" fmla="*/ 12 h 175"/>
                <a:gd name="T64" fmla="*/ 19 w 87"/>
                <a:gd name="T65" fmla="*/ 14 h 175"/>
                <a:gd name="T66" fmla="*/ 19 w 87"/>
                <a:gd name="T67" fmla="*/ 24 h 175"/>
                <a:gd name="T68" fmla="*/ 16 w 87"/>
                <a:gd name="T69" fmla="*/ 43 h 175"/>
                <a:gd name="T70" fmla="*/ 19 w 87"/>
                <a:gd name="T71" fmla="*/ 52 h 175"/>
                <a:gd name="T72" fmla="*/ 19 w 87"/>
                <a:gd name="T73" fmla="*/ 55 h 175"/>
                <a:gd name="T74" fmla="*/ 19 w 87"/>
                <a:gd name="T75" fmla="*/ 62 h 175"/>
                <a:gd name="T76" fmla="*/ 16 w 87"/>
                <a:gd name="T77" fmla="*/ 71 h 175"/>
                <a:gd name="T78" fmla="*/ 12 w 87"/>
                <a:gd name="T79" fmla="*/ 76 h 175"/>
                <a:gd name="T80" fmla="*/ 2 w 87"/>
                <a:gd name="T81" fmla="*/ 83 h 175"/>
                <a:gd name="T82" fmla="*/ 2 w 87"/>
                <a:gd name="T83" fmla="*/ 95 h 175"/>
                <a:gd name="T84" fmla="*/ 5 w 87"/>
                <a:gd name="T85" fmla="*/ 102 h 175"/>
                <a:gd name="T86" fmla="*/ 9 w 87"/>
                <a:gd name="T87" fmla="*/ 107 h 175"/>
                <a:gd name="T88" fmla="*/ 16 w 87"/>
                <a:gd name="T89" fmla="*/ 119 h 175"/>
                <a:gd name="T90" fmla="*/ 24 w 87"/>
                <a:gd name="T91" fmla="*/ 123 h 175"/>
                <a:gd name="T92" fmla="*/ 33 w 87"/>
                <a:gd name="T93" fmla="*/ 130 h 175"/>
                <a:gd name="T94" fmla="*/ 47 w 87"/>
                <a:gd name="T95"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 h="175">
                  <a:moveTo>
                    <a:pt x="47" y="175"/>
                  </a:moveTo>
                  <a:lnTo>
                    <a:pt x="50" y="175"/>
                  </a:lnTo>
                  <a:lnTo>
                    <a:pt x="52" y="173"/>
                  </a:lnTo>
                  <a:lnTo>
                    <a:pt x="54" y="171"/>
                  </a:lnTo>
                  <a:lnTo>
                    <a:pt x="57" y="168"/>
                  </a:lnTo>
                  <a:lnTo>
                    <a:pt x="59" y="166"/>
                  </a:lnTo>
                  <a:lnTo>
                    <a:pt x="59" y="163"/>
                  </a:lnTo>
                  <a:lnTo>
                    <a:pt x="59" y="163"/>
                  </a:lnTo>
                  <a:lnTo>
                    <a:pt x="59" y="156"/>
                  </a:lnTo>
                  <a:lnTo>
                    <a:pt x="57" y="149"/>
                  </a:lnTo>
                  <a:lnTo>
                    <a:pt x="57" y="147"/>
                  </a:lnTo>
                  <a:lnTo>
                    <a:pt x="57" y="145"/>
                  </a:lnTo>
                  <a:lnTo>
                    <a:pt x="61" y="142"/>
                  </a:lnTo>
                  <a:lnTo>
                    <a:pt x="66" y="142"/>
                  </a:lnTo>
                  <a:lnTo>
                    <a:pt x="71" y="137"/>
                  </a:lnTo>
                  <a:lnTo>
                    <a:pt x="71" y="135"/>
                  </a:lnTo>
                  <a:lnTo>
                    <a:pt x="83" y="126"/>
                  </a:lnTo>
                  <a:lnTo>
                    <a:pt x="87" y="119"/>
                  </a:lnTo>
                  <a:lnTo>
                    <a:pt x="87" y="116"/>
                  </a:lnTo>
                  <a:lnTo>
                    <a:pt x="85" y="109"/>
                  </a:lnTo>
                  <a:lnTo>
                    <a:pt x="85" y="107"/>
                  </a:lnTo>
                  <a:lnTo>
                    <a:pt x="83" y="107"/>
                  </a:lnTo>
                  <a:lnTo>
                    <a:pt x="76" y="102"/>
                  </a:lnTo>
                  <a:lnTo>
                    <a:pt x="76" y="100"/>
                  </a:lnTo>
                  <a:lnTo>
                    <a:pt x="76" y="97"/>
                  </a:lnTo>
                  <a:lnTo>
                    <a:pt x="73" y="95"/>
                  </a:lnTo>
                  <a:lnTo>
                    <a:pt x="71" y="95"/>
                  </a:lnTo>
                  <a:lnTo>
                    <a:pt x="71" y="97"/>
                  </a:lnTo>
                  <a:lnTo>
                    <a:pt x="68" y="97"/>
                  </a:lnTo>
                  <a:lnTo>
                    <a:pt x="66" y="97"/>
                  </a:lnTo>
                  <a:lnTo>
                    <a:pt x="66" y="92"/>
                  </a:lnTo>
                  <a:lnTo>
                    <a:pt x="61" y="95"/>
                  </a:lnTo>
                  <a:lnTo>
                    <a:pt x="54" y="90"/>
                  </a:lnTo>
                  <a:lnTo>
                    <a:pt x="52" y="83"/>
                  </a:lnTo>
                  <a:lnTo>
                    <a:pt x="54" y="76"/>
                  </a:lnTo>
                  <a:lnTo>
                    <a:pt x="64" y="69"/>
                  </a:lnTo>
                  <a:lnTo>
                    <a:pt x="71" y="62"/>
                  </a:lnTo>
                  <a:lnTo>
                    <a:pt x="73" y="59"/>
                  </a:lnTo>
                  <a:lnTo>
                    <a:pt x="71" y="57"/>
                  </a:lnTo>
                  <a:lnTo>
                    <a:pt x="73" y="55"/>
                  </a:lnTo>
                  <a:lnTo>
                    <a:pt x="73" y="52"/>
                  </a:lnTo>
                  <a:lnTo>
                    <a:pt x="71" y="50"/>
                  </a:lnTo>
                  <a:lnTo>
                    <a:pt x="71" y="43"/>
                  </a:lnTo>
                  <a:lnTo>
                    <a:pt x="64" y="40"/>
                  </a:lnTo>
                  <a:lnTo>
                    <a:pt x="59" y="33"/>
                  </a:lnTo>
                  <a:lnTo>
                    <a:pt x="59" y="29"/>
                  </a:lnTo>
                  <a:lnTo>
                    <a:pt x="66" y="24"/>
                  </a:lnTo>
                  <a:lnTo>
                    <a:pt x="66" y="19"/>
                  </a:lnTo>
                  <a:lnTo>
                    <a:pt x="71" y="14"/>
                  </a:lnTo>
                  <a:lnTo>
                    <a:pt x="71" y="10"/>
                  </a:lnTo>
                  <a:lnTo>
                    <a:pt x="68" y="7"/>
                  </a:lnTo>
                  <a:lnTo>
                    <a:pt x="61" y="14"/>
                  </a:lnTo>
                  <a:lnTo>
                    <a:pt x="57" y="17"/>
                  </a:lnTo>
                  <a:lnTo>
                    <a:pt x="54" y="17"/>
                  </a:lnTo>
                  <a:lnTo>
                    <a:pt x="52" y="10"/>
                  </a:lnTo>
                  <a:lnTo>
                    <a:pt x="50" y="7"/>
                  </a:lnTo>
                  <a:lnTo>
                    <a:pt x="50" y="3"/>
                  </a:lnTo>
                  <a:lnTo>
                    <a:pt x="47" y="0"/>
                  </a:lnTo>
                  <a:lnTo>
                    <a:pt x="42" y="3"/>
                  </a:lnTo>
                  <a:lnTo>
                    <a:pt x="42" y="5"/>
                  </a:lnTo>
                  <a:lnTo>
                    <a:pt x="40" y="3"/>
                  </a:lnTo>
                  <a:lnTo>
                    <a:pt x="33" y="3"/>
                  </a:lnTo>
                  <a:lnTo>
                    <a:pt x="26" y="7"/>
                  </a:lnTo>
                  <a:lnTo>
                    <a:pt x="21" y="12"/>
                  </a:lnTo>
                  <a:lnTo>
                    <a:pt x="21" y="12"/>
                  </a:lnTo>
                  <a:lnTo>
                    <a:pt x="19" y="14"/>
                  </a:lnTo>
                  <a:lnTo>
                    <a:pt x="21" y="17"/>
                  </a:lnTo>
                  <a:lnTo>
                    <a:pt x="19" y="24"/>
                  </a:lnTo>
                  <a:lnTo>
                    <a:pt x="19" y="31"/>
                  </a:lnTo>
                  <a:lnTo>
                    <a:pt x="16" y="43"/>
                  </a:lnTo>
                  <a:lnTo>
                    <a:pt x="16" y="48"/>
                  </a:lnTo>
                  <a:lnTo>
                    <a:pt x="19" y="52"/>
                  </a:lnTo>
                  <a:lnTo>
                    <a:pt x="21" y="52"/>
                  </a:lnTo>
                  <a:lnTo>
                    <a:pt x="19" y="55"/>
                  </a:lnTo>
                  <a:lnTo>
                    <a:pt x="16" y="57"/>
                  </a:lnTo>
                  <a:lnTo>
                    <a:pt x="19" y="62"/>
                  </a:lnTo>
                  <a:lnTo>
                    <a:pt x="16" y="64"/>
                  </a:lnTo>
                  <a:lnTo>
                    <a:pt x="16" y="71"/>
                  </a:lnTo>
                  <a:lnTo>
                    <a:pt x="14" y="74"/>
                  </a:lnTo>
                  <a:lnTo>
                    <a:pt x="12" y="76"/>
                  </a:lnTo>
                  <a:lnTo>
                    <a:pt x="7" y="76"/>
                  </a:lnTo>
                  <a:lnTo>
                    <a:pt x="2" y="83"/>
                  </a:lnTo>
                  <a:lnTo>
                    <a:pt x="0" y="92"/>
                  </a:lnTo>
                  <a:lnTo>
                    <a:pt x="2" y="95"/>
                  </a:lnTo>
                  <a:lnTo>
                    <a:pt x="5" y="100"/>
                  </a:lnTo>
                  <a:lnTo>
                    <a:pt x="5" y="102"/>
                  </a:lnTo>
                  <a:lnTo>
                    <a:pt x="7" y="107"/>
                  </a:lnTo>
                  <a:lnTo>
                    <a:pt x="9" y="107"/>
                  </a:lnTo>
                  <a:lnTo>
                    <a:pt x="14" y="114"/>
                  </a:lnTo>
                  <a:lnTo>
                    <a:pt x="16" y="119"/>
                  </a:lnTo>
                  <a:lnTo>
                    <a:pt x="21" y="121"/>
                  </a:lnTo>
                  <a:lnTo>
                    <a:pt x="24" y="123"/>
                  </a:lnTo>
                  <a:lnTo>
                    <a:pt x="28" y="123"/>
                  </a:lnTo>
                  <a:lnTo>
                    <a:pt x="33" y="130"/>
                  </a:lnTo>
                  <a:lnTo>
                    <a:pt x="47" y="175"/>
                  </a:lnTo>
                  <a:lnTo>
                    <a:pt x="47" y="175"/>
                  </a:lnTo>
                  <a:lnTo>
                    <a:pt x="47" y="1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1" name="Timor-Leste">
              <a:extLst>
                <a:ext uri="{FF2B5EF4-FFF2-40B4-BE49-F238E27FC236}">
                  <a16:creationId xmlns:a16="http://schemas.microsoft.com/office/drawing/2014/main" xmlns="" id="{227521D0-6F04-4731-BF3A-25FAFC1FD79D}"/>
                </a:ext>
              </a:extLst>
            </p:cNvPr>
            <p:cNvSpPr>
              <a:spLocks noEditPoints="1"/>
            </p:cNvSpPr>
            <p:nvPr/>
          </p:nvSpPr>
          <p:spPr bwMode="auto">
            <a:xfrm>
              <a:off x="9043473" y="4567945"/>
              <a:ext cx="82871" cy="26110"/>
            </a:xfrm>
            <a:custGeom>
              <a:avLst/>
              <a:gdLst>
                <a:gd name="T0" fmla="*/ 0 w 73"/>
                <a:gd name="T1" fmla="*/ 19 h 23"/>
                <a:gd name="T2" fmla="*/ 5 w 73"/>
                <a:gd name="T3" fmla="*/ 23 h 23"/>
                <a:gd name="T4" fmla="*/ 9 w 73"/>
                <a:gd name="T5" fmla="*/ 21 h 23"/>
                <a:gd name="T6" fmla="*/ 12 w 73"/>
                <a:gd name="T7" fmla="*/ 19 h 23"/>
                <a:gd name="T8" fmla="*/ 14 w 73"/>
                <a:gd name="T9" fmla="*/ 14 h 23"/>
                <a:gd name="T10" fmla="*/ 9 w 73"/>
                <a:gd name="T11" fmla="*/ 14 h 23"/>
                <a:gd name="T12" fmla="*/ 5 w 73"/>
                <a:gd name="T13" fmla="*/ 16 h 23"/>
                <a:gd name="T14" fmla="*/ 0 w 73"/>
                <a:gd name="T15" fmla="*/ 19 h 23"/>
                <a:gd name="T16" fmla="*/ 0 w 73"/>
                <a:gd name="T17" fmla="*/ 19 h 23"/>
                <a:gd name="T18" fmla="*/ 0 w 73"/>
                <a:gd name="T19" fmla="*/ 19 h 23"/>
                <a:gd name="T20" fmla="*/ 19 w 73"/>
                <a:gd name="T21" fmla="*/ 11 h 23"/>
                <a:gd name="T22" fmla="*/ 24 w 73"/>
                <a:gd name="T23" fmla="*/ 16 h 23"/>
                <a:gd name="T24" fmla="*/ 28 w 73"/>
                <a:gd name="T25" fmla="*/ 21 h 23"/>
                <a:gd name="T26" fmla="*/ 31 w 73"/>
                <a:gd name="T27" fmla="*/ 21 h 23"/>
                <a:gd name="T28" fmla="*/ 33 w 73"/>
                <a:gd name="T29" fmla="*/ 19 h 23"/>
                <a:gd name="T30" fmla="*/ 38 w 73"/>
                <a:gd name="T31" fmla="*/ 16 h 23"/>
                <a:gd name="T32" fmla="*/ 42 w 73"/>
                <a:gd name="T33" fmla="*/ 16 h 23"/>
                <a:gd name="T34" fmla="*/ 50 w 73"/>
                <a:gd name="T35" fmla="*/ 14 h 23"/>
                <a:gd name="T36" fmla="*/ 57 w 73"/>
                <a:gd name="T37" fmla="*/ 11 h 23"/>
                <a:gd name="T38" fmla="*/ 64 w 73"/>
                <a:gd name="T39" fmla="*/ 9 h 23"/>
                <a:gd name="T40" fmla="*/ 66 w 73"/>
                <a:gd name="T41" fmla="*/ 7 h 23"/>
                <a:gd name="T42" fmla="*/ 68 w 73"/>
                <a:gd name="T43" fmla="*/ 7 h 23"/>
                <a:gd name="T44" fmla="*/ 73 w 73"/>
                <a:gd name="T45" fmla="*/ 4 h 23"/>
                <a:gd name="T46" fmla="*/ 73 w 73"/>
                <a:gd name="T47" fmla="*/ 2 h 23"/>
                <a:gd name="T48" fmla="*/ 71 w 73"/>
                <a:gd name="T49" fmla="*/ 0 h 23"/>
                <a:gd name="T50" fmla="*/ 61 w 73"/>
                <a:gd name="T51" fmla="*/ 2 h 23"/>
                <a:gd name="T52" fmla="*/ 57 w 73"/>
                <a:gd name="T53" fmla="*/ 2 h 23"/>
                <a:gd name="T54" fmla="*/ 52 w 73"/>
                <a:gd name="T55" fmla="*/ 2 h 23"/>
                <a:gd name="T56" fmla="*/ 47 w 73"/>
                <a:gd name="T57" fmla="*/ 2 h 23"/>
                <a:gd name="T58" fmla="*/ 40 w 73"/>
                <a:gd name="T59" fmla="*/ 2 h 23"/>
                <a:gd name="T60" fmla="*/ 31 w 73"/>
                <a:gd name="T61" fmla="*/ 2 h 23"/>
                <a:gd name="T62" fmla="*/ 24 w 73"/>
                <a:gd name="T63" fmla="*/ 9 h 23"/>
                <a:gd name="T64" fmla="*/ 19 w 73"/>
                <a:gd name="T65" fmla="*/ 11 h 23"/>
                <a:gd name="T66" fmla="*/ 19 w 73"/>
                <a:gd name="T67"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23">
                  <a:moveTo>
                    <a:pt x="0" y="19"/>
                  </a:moveTo>
                  <a:lnTo>
                    <a:pt x="5" y="23"/>
                  </a:lnTo>
                  <a:lnTo>
                    <a:pt x="9" y="21"/>
                  </a:lnTo>
                  <a:lnTo>
                    <a:pt x="12" y="19"/>
                  </a:lnTo>
                  <a:lnTo>
                    <a:pt x="14" y="14"/>
                  </a:lnTo>
                  <a:lnTo>
                    <a:pt x="9" y="14"/>
                  </a:lnTo>
                  <a:lnTo>
                    <a:pt x="5" y="16"/>
                  </a:lnTo>
                  <a:lnTo>
                    <a:pt x="0" y="19"/>
                  </a:lnTo>
                  <a:lnTo>
                    <a:pt x="0" y="19"/>
                  </a:lnTo>
                  <a:lnTo>
                    <a:pt x="0" y="19"/>
                  </a:lnTo>
                  <a:close/>
                  <a:moveTo>
                    <a:pt x="19" y="11"/>
                  </a:moveTo>
                  <a:lnTo>
                    <a:pt x="24" y="16"/>
                  </a:lnTo>
                  <a:lnTo>
                    <a:pt x="28" y="21"/>
                  </a:lnTo>
                  <a:lnTo>
                    <a:pt x="31" y="21"/>
                  </a:lnTo>
                  <a:lnTo>
                    <a:pt x="33" y="19"/>
                  </a:lnTo>
                  <a:lnTo>
                    <a:pt x="38" y="16"/>
                  </a:lnTo>
                  <a:lnTo>
                    <a:pt x="42" y="16"/>
                  </a:lnTo>
                  <a:lnTo>
                    <a:pt x="50" y="14"/>
                  </a:lnTo>
                  <a:lnTo>
                    <a:pt x="57" y="11"/>
                  </a:lnTo>
                  <a:lnTo>
                    <a:pt x="64" y="9"/>
                  </a:lnTo>
                  <a:lnTo>
                    <a:pt x="66" y="7"/>
                  </a:lnTo>
                  <a:lnTo>
                    <a:pt x="68" y="7"/>
                  </a:lnTo>
                  <a:lnTo>
                    <a:pt x="73" y="4"/>
                  </a:lnTo>
                  <a:lnTo>
                    <a:pt x="73" y="2"/>
                  </a:lnTo>
                  <a:lnTo>
                    <a:pt x="71" y="0"/>
                  </a:lnTo>
                  <a:lnTo>
                    <a:pt x="61" y="2"/>
                  </a:lnTo>
                  <a:lnTo>
                    <a:pt x="57" y="2"/>
                  </a:lnTo>
                  <a:lnTo>
                    <a:pt x="52" y="2"/>
                  </a:lnTo>
                  <a:lnTo>
                    <a:pt x="47" y="2"/>
                  </a:lnTo>
                  <a:lnTo>
                    <a:pt x="40" y="2"/>
                  </a:lnTo>
                  <a:lnTo>
                    <a:pt x="31" y="2"/>
                  </a:lnTo>
                  <a:lnTo>
                    <a:pt x="24" y="9"/>
                  </a:lnTo>
                  <a:lnTo>
                    <a:pt x="19" y="11"/>
                  </a:lnTo>
                  <a:lnTo>
                    <a:pt x="19" y="1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2" name="Togo">
              <a:extLst>
                <a:ext uri="{FF2B5EF4-FFF2-40B4-BE49-F238E27FC236}">
                  <a16:creationId xmlns:a16="http://schemas.microsoft.com/office/drawing/2014/main" xmlns="" id="{F05A82CB-B806-4F71-803E-8FECBCB31EB4}"/>
                </a:ext>
              </a:extLst>
            </p:cNvPr>
            <p:cNvSpPr>
              <a:spLocks/>
            </p:cNvSpPr>
            <p:nvPr/>
          </p:nvSpPr>
          <p:spPr bwMode="auto">
            <a:xfrm>
              <a:off x="5886410" y="4043470"/>
              <a:ext cx="53356" cy="139633"/>
            </a:xfrm>
            <a:custGeom>
              <a:avLst/>
              <a:gdLst>
                <a:gd name="T0" fmla="*/ 26 w 47"/>
                <a:gd name="T1" fmla="*/ 7 h 123"/>
                <a:gd name="T2" fmla="*/ 2 w 47"/>
                <a:gd name="T3" fmla="*/ 0 h 123"/>
                <a:gd name="T4" fmla="*/ 0 w 47"/>
                <a:gd name="T5" fmla="*/ 0 h 123"/>
                <a:gd name="T6" fmla="*/ 2 w 47"/>
                <a:gd name="T7" fmla="*/ 7 h 123"/>
                <a:gd name="T8" fmla="*/ 5 w 47"/>
                <a:gd name="T9" fmla="*/ 10 h 123"/>
                <a:gd name="T10" fmla="*/ 5 w 47"/>
                <a:gd name="T11" fmla="*/ 12 h 123"/>
                <a:gd name="T12" fmla="*/ 10 w 47"/>
                <a:gd name="T13" fmla="*/ 17 h 123"/>
                <a:gd name="T14" fmla="*/ 12 w 47"/>
                <a:gd name="T15" fmla="*/ 19 h 123"/>
                <a:gd name="T16" fmla="*/ 17 w 47"/>
                <a:gd name="T17" fmla="*/ 24 h 123"/>
                <a:gd name="T18" fmla="*/ 17 w 47"/>
                <a:gd name="T19" fmla="*/ 29 h 123"/>
                <a:gd name="T20" fmla="*/ 17 w 47"/>
                <a:gd name="T21" fmla="*/ 38 h 123"/>
                <a:gd name="T22" fmla="*/ 19 w 47"/>
                <a:gd name="T23" fmla="*/ 40 h 123"/>
                <a:gd name="T24" fmla="*/ 19 w 47"/>
                <a:gd name="T25" fmla="*/ 40 h 123"/>
                <a:gd name="T26" fmla="*/ 21 w 47"/>
                <a:gd name="T27" fmla="*/ 47 h 123"/>
                <a:gd name="T28" fmla="*/ 19 w 47"/>
                <a:gd name="T29" fmla="*/ 50 h 123"/>
                <a:gd name="T30" fmla="*/ 19 w 47"/>
                <a:gd name="T31" fmla="*/ 55 h 123"/>
                <a:gd name="T32" fmla="*/ 21 w 47"/>
                <a:gd name="T33" fmla="*/ 57 h 123"/>
                <a:gd name="T34" fmla="*/ 21 w 47"/>
                <a:gd name="T35" fmla="*/ 59 h 123"/>
                <a:gd name="T36" fmla="*/ 19 w 47"/>
                <a:gd name="T37" fmla="*/ 64 h 123"/>
                <a:gd name="T38" fmla="*/ 21 w 47"/>
                <a:gd name="T39" fmla="*/ 66 h 123"/>
                <a:gd name="T40" fmla="*/ 21 w 47"/>
                <a:gd name="T41" fmla="*/ 74 h 123"/>
                <a:gd name="T42" fmla="*/ 21 w 47"/>
                <a:gd name="T43" fmla="*/ 78 h 123"/>
                <a:gd name="T44" fmla="*/ 24 w 47"/>
                <a:gd name="T45" fmla="*/ 90 h 123"/>
                <a:gd name="T46" fmla="*/ 21 w 47"/>
                <a:gd name="T47" fmla="*/ 95 h 123"/>
                <a:gd name="T48" fmla="*/ 19 w 47"/>
                <a:gd name="T49" fmla="*/ 97 h 123"/>
                <a:gd name="T50" fmla="*/ 19 w 47"/>
                <a:gd name="T51" fmla="*/ 104 h 123"/>
                <a:gd name="T52" fmla="*/ 21 w 47"/>
                <a:gd name="T53" fmla="*/ 109 h 123"/>
                <a:gd name="T54" fmla="*/ 21 w 47"/>
                <a:gd name="T55" fmla="*/ 116 h 123"/>
                <a:gd name="T56" fmla="*/ 24 w 47"/>
                <a:gd name="T57" fmla="*/ 116 h 123"/>
                <a:gd name="T58" fmla="*/ 26 w 47"/>
                <a:gd name="T59" fmla="*/ 118 h 123"/>
                <a:gd name="T60" fmla="*/ 28 w 47"/>
                <a:gd name="T61" fmla="*/ 123 h 123"/>
                <a:gd name="T62" fmla="*/ 31 w 47"/>
                <a:gd name="T63" fmla="*/ 123 h 123"/>
                <a:gd name="T64" fmla="*/ 43 w 47"/>
                <a:gd name="T65" fmla="*/ 114 h 123"/>
                <a:gd name="T66" fmla="*/ 45 w 47"/>
                <a:gd name="T67" fmla="*/ 114 h 123"/>
                <a:gd name="T68" fmla="*/ 47 w 47"/>
                <a:gd name="T69" fmla="*/ 111 h 123"/>
                <a:gd name="T70" fmla="*/ 43 w 47"/>
                <a:gd name="T71" fmla="*/ 107 h 123"/>
                <a:gd name="T72" fmla="*/ 43 w 47"/>
                <a:gd name="T73" fmla="*/ 100 h 123"/>
                <a:gd name="T74" fmla="*/ 43 w 47"/>
                <a:gd name="T75" fmla="*/ 95 h 123"/>
                <a:gd name="T76" fmla="*/ 43 w 47"/>
                <a:gd name="T77" fmla="*/ 66 h 123"/>
                <a:gd name="T78" fmla="*/ 43 w 47"/>
                <a:gd name="T79" fmla="*/ 64 h 123"/>
                <a:gd name="T80" fmla="*/ 45 w 47"/>
                <a:gd name="T81" fmla="*/ 59 h 123"/>
                <a:gd name="T82" fmla="*/ 45 w 47"/>
                <a:gd name="T83" fmla="*/ 55 h 123"/>
                <a:gd name="T84" fmla="*/ 43 w 47"/>
                <a:gd name="T85" fmla="*/ 52 h 123"/>
                <a:gd name="T86" fmla="*/ 43 w 47"/>
                <a:gd name="T87" fmla="*/ 45 h 123"/>
                <a:gd name="T88" fmla="*/ 40 w 47"/>
                <a:gd name="T89" fmla="*/ 36 h 123"/>
                <a:gd name="T90" fmla="*/ 38 w 47"/>
                <a:gd name="T91" fmla="*/ 24 h 123"/>
                <a:gd name="T92" fmla="*/ 36 w 47"/>
                <a:gd name="T93" fmla="*/ 21 h 123"/>
                <a:gd name="T94" fmla="*/ 31 w 47"/>
                <a:gd name="T95" fmla="*/ 19 h 123"/>
                <a:gd name="T96" fmla="*/ 26 w 47"/>
                <a:gd name="T97" fmla="*/ 17 h 123"/>
                <a:gd name="T98" fmla="*/ 24 w 47"/>
                <a:gd name="T99" fmla="*/ 10 h 123"/>
                <a:gd name="T100" fmla="*/ 26 w 47"/>
                <a:gd name="T101" fmla="*/ 7 h 123"/>
                <a:gd name="T102" fmla="*/ 26 w 47"/>
                <a:gd name="T103" fmla="*/ 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123">
                  <a:moveTo>
                    <a:pt x="26" y="7"/>
                  </a:moveTo>
                  <a:lnTo>
                    <a:pt x="2" y="0"/>
                  </a:lnTo>
                  <a:lnTo>
                    <a:pt x="0" y="0"/>
                  </a:lnTo>
                  <a:lnTo>
                    <a:pt x="2" y="7"/>
                  </a:lnTo>
                  <a:lnTo>
                    <a:pt x="5" y="10"/>
                  </a:lnTo>
                  <a:lnTo>
                    <a:pt x="5" y="12"/>
                  </a:lnTo>
                  <a:lnTo>
                    <a:pt x="10" y="17"/>
                  </a:lnTo>
                  <a:lnTo>
                    <a:pt x="12" y="19"/>
                  </a:lnTo>
                  <a:lnTo>
                    <a:pt x="17" y="24"/>
                  </a:lnTo>
                  <a:lnTo>
                    <a:pt x="17" y="29"/>
                  </a:lnTo>
                  <a:lnTo>
                    <a:pt x="17" y="38"/>
                  </a:lnTo>
                  <a:lnTo>
                    <a:pt x="19" y="40"/>
                  </a:lnTo>
                  <a:lnTo>
                    <a:pt x="19" y="40"/>
                  </a:lnTo>
                  <a:lnTo>
                    <a:pt x="21" y="47"/>
                  </a:lnTo>
                  <a:lnTo>
                    <a:pt x="19" y="50"/>
                  </a:lnTo>
                  <a:lnTo>
                    <a:pt x="19" y="55"/>
                  </a:lnTo>
                  <a:lnTo>
                    <a:pt x="21" y="57"/>
                  </a:lnTo>
                  <a:lnTo>
                    <a:pt x="21" y="59"/>
                  </a:lnTo>
                  <a:lnTo>
                    <a:pt x="19" y="64"/>
                  </a:lnTo>
                  <a:lnTo>
                    <a:pt x="21" y="66"/>
                  </a:lnTo>
                  <a:lnTo>
                    <a:pt x="21" y="74"/>
                  </a:lnTo>
                  <a:lnTo>
                    <a:pt x="21" y="78"/>
                  </a:lnTo>
                  <a:lnTo>
                    <a:pt x="24" y="90"/>
                  </a:lnTo>
                  <a:lnTo>
                    <a:pt x="21" y="95"/>
                  </a:lnTo>
                  <a:lnTo>
                    <a:pt x="19" y="97"/>
                  </a:lnTo>
                  <a:lnTo>
                    <a:pt x="19" y="104"/>
                  </a:lnTo>
                  <a:lnTo>
                    <a:pt x="21" y="109"/>
                  </a:lnTo>
                  <a:lnTo>
                    <a:pt x="21" y="116"/>
                  </a:lnTo>
                  <a:lnTo>
                    <a:pt x="24" y="116"/>
                  </a:lnTo>
                  <a:lnTo>
                    <a:pt x="26" y="118"/>
                  </a:lnTo>
                  <a:lnTo>
                    <a:pt x="28" y="123"/>
                  </a:lnTo>
                  <a:lnTo>
                    <a:pt x="31" y="123"/>
                  </a:lnTo>
                  <a:lnTo>
                    <a:pt x="43" y="114"/>
                  </a:lnTo>
                  <a:lnTo>
                    <a:pt x="45" y="114"/>
                  </a:lnTo>
                  <a:lnTo>
                    <a:pt x="47" y="111"/>
                  </a:lnTo>
                  <a:lnTo>
                    <a:pt x="43" y="107"/>
                  </a:lnTo>
                  <a:lnTo>
                    <a:pt x="43" y="100"/>
                  </a:lnTo>
                  <a:lnTo>
                    <a:pt x="43" y="95"/>
                  </a:lnTo>
                  <a:lnTo>
                    <a:pt x="43" y="66"/>
                  </a:lnTo>
                  <a:lnTo>
                    <a:pt x="43" y="64"/>
                  </a:lnTo>
                  <a:lnTo>
                    <a:pt x="45" y="59"/>
                  </a:lnTo>
                  <a:lnTo>
                    <a:pt x="45" y="55"/>
                  </a:lnTo>
                  <a:lnTo>
                    <a:pt x="43" y="52"/>
                  </a:lnTo>
                  <a:lnTo>
                    <a:pt x="43" y="45"/>
                  </a:lnTo>
                  <a:lnTo>
                    <a:pt x="40" y="36"/>
                  </a:lnTo>
                  <a:lnTo>
                    <a:pt x="38" y="24"/>
                  </a:lnTo>
                  <a:lnTo>
                    <a:pt x="36" y="21"/>
                  </a:lnTo>
                  <a:lnTo>
                    <a:pt x="31" y="19"/>
                  </a:lnTo>
                  <a:lnTo>
                    <a:pt x="26" y="17"/>
                  </a:lnTo>
                  <a:lnTo>
                    <a:pt x="24" y="10"/>
                  </a:lnTo>
                  <a:lnTo>
                    <a:pt x="26" y="7"/>
                  </a:lnTo>
                  <a:lnTo>
                    <a:pt x="26"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3" name="Thailand">
              <a:extLst>
                <a:ext uri="{FF2B5EF4-FFF2-40B4-BE49-F238E27FC236}">
                  <a16:creationId xmlns:a16="http://schemas.microsoft.com/office/drawing/2014/main" xmlns="" id="{24890956-893A-4737-B3B1-C20E1DA73F29}"/>
                </a:ext>
              </a:extLst>
            </p:cNvPr>
            <p:cNvSpPr>
              <a:spLocks noEditPoints="1"/>
            </p:cNvSpPr>
            <p:nvPr/>
          </p:nvSpPr>
          <p:spPr bwMode="auto">
            <a:xfrm>
              <a:off x="8350985" y="3791450"/>
              <a:ext cx="216828" cy="399600"/>
            </a:xfrm>
            <a:custGeom>
              <a:avLst/>
              <a:gdLst>
                <a:gd name="T0" fmla="*/ 29 w 81"/>
                <a:gd name="T1" fmla="*/ 7 h 149"/>
                <a:gd name="T2" fmla="*/ 35 w 81"/>
                <a:gd name="T3" fmla="*/ 9 h 149"/>
                <a:gd name="T4" fmla="*/ 34 w 81"/>
                <a:gd name="T5" fmla="*/ 18 h 149"/>
                <a:gd name="T6" fmla="*/ 40 w 81"/>
                <a:gd name="T7" fmla="*/ 27 h 149"/>
                <a:gd name="T8" fmla="*/ 50 w 81"/>
                <a:gd name="T9" fmla="*/ 27 h 149"/>
                <a:gd name="T10" fmla="*/ 65 w 81"/>
                <a:gd name="T11" fmla="*/ 25 h 149"/>
                <a:gd name="T12" fmla="*/ 71 w 81"/>
                <a:gd name="T13" fmla="*/ 35 h 149"/>
                <a:gd name="T14" fmla="*/ 75 w 81"/>
                <a:gd name="T15" fmla="*/ 45 h 149"/>
                <a:gd name="T16" fmla="*/ 81 w 81"/>
                <a:gd name="T17" fmla="*/ 49 h 149"/>
                <a:gd name="T18" fmla="*/ 80 w 81"/>
                <a:gd name="T19" fmla="*/ 59 h 149"/>
                <a:gd name="T20" fmla="*/ 70 w 81"/>
                <a:gd name="T21" fmla="*/ 60 h 149"/>
                <a:gd name="T22" fmla="*/ 58 w 81"/>
                <a:gd name="T23" fmla="*/ 62 h 149"/>
                <a:gd name="T24" fmla="*/ 51 w 81"/>
                <a:gd name="T25" fmla="*/ 73 h 149"/>
                <a:gd name="T26" fmla="*/ 54 w 81"/>
                <a:gd name="T27" fmla="*/ 85 h 149"/>
                <a:gd name="T28" fmla="*/ 51 w 81"/>
                <a:gd name="T29" fmla="*/ 84 h 149"/>
                <a:gd name="T30" fmla="*/ 45 w 81"/>
                <a:gd name="T31" fmla="*/ 79 h 149"/>
                <a:gd name="T32" fmla="*/ 41 w 81"/>
                <a:gd name="T33" fmla="*/ 80 h 149"/>
                <a:gd name="T34" fmla="*/ 38 w 81"/>
                <a:gd name="T35" fmla="*/ 78 h 149"/>
                <a:gd name="T36" fmla="*/ 35 w 81"/>
                <a:gd name="T37" fmla="*/ 72 h 149"/>
                <a:gd name="T38" fmla="*/ 31 w 81"/>
                <a:gd name="T39" fmla="*/ 72 h 149"/>
                <a:gd name="T40" fmla="*/ 28 w 81"/>
                <a:gd name="T41" fmla="*/ 72 h 149"/>
                <a:gd name="T42" fmla="*/ 29 w 81"/>
                <a:gd name="T43" fmla="*/ 80 h 149"/>
                <a:gd name="T44" fmla="*/ 27 w 81"/>
                <a:gd name="T45" fmla="*/ 88 h 149"/>
                <a:gd name="T46" fmla="*/ 22 w 81"/>
                <a:gd name="T47" fmla="*/ 104 h 149"/>
                <a:gd name="T48" fmla="*/ 23 w 81"/>
                <a:gd name="T49" fmla="*/ 108 h 149"/>
                <a:gd name="T50" fmla="*/ 26 w 81"/>
                <a:gd name="T51" fmla="*/ 115 h 149"/>
                <a:gd name="T52" fmla="*/ 29 w 81"/>
                <a:gd name="T53" fmla="*/ 114 h 149"/>
                <a:gd name="T54" fmla="*/ 32 w 81"/>
                <a:gd name="T55" fmla="*/ 122 h 149"/>
                <a:gd name="T56" fmla="*/ 35 w 81"/>
                <a:gd name="T57" fmla="*/ 123 h 149"/>
                <a:gd name="T58" fmla="*/ 36 w 81"/>
                <a:gd name="T59" fmla="*/ 130 h 149"/>
                <a:gd name="T60" fmla="*/ 37 w 81"/>
                <a:gd name="T61" fmla="*/ 132 h 149"/>
                <a:gd name="T62" fmla="*/ 43 w 81"/>
                <a:gd name="T63" fmla="*/ 138 h 149"/>
                <a:gd name="T64" fmla="*/ 49 w 81"/>
                <a:gd name="T65" fmla="*/ 143 h 149"/>
                <a:gd name="T66" fmla="*/ 50 w 81"/>
                <a:gd name="T67" fmla="*/ 148 h 149"/>
                <a:gd name="T68" fmla="*/ 42 w 81"/>
                <a:gd name="T69" fmla="*/ 147 h 149"/>
                <a:gd name="T70" fmla="*/ 40 w 81"/>
                <a:gd name="T71" fmla="*/ 140 h 149"/>
                <a:gd name="T72" fmla="*/ 33 w 81"/>
                <a:gd name="T73" fmla="*/ 140 h 149"/>
                <a:gd name="T74" fmla="*/ 28 w 81"/>
                <a:gd name="T75" fmla="*/ 135 h 149"/>
                <a:gd name="T76" fmla="*/ 22 w 81"/>
                <a:gd name="T77" fmla="*/ 129 h 149"/>
                <a:gd name="T78" fmla="*/ 19 w 81"/>
                <a:gd name="T79" fmla="*/ 122 h 149"/>
                <a:gd name="T80" fmla="*/ 14 w 81"/>
                <a:gd name="T81" fmla="*/ 120 h 149"/>
                <a:gd name="T82" fmla="*/ 17 w 81"/>
                <a:gd name="T83" fmla="*/ 112 h 149"/>
                <a:gd name="T84" fmla="*/ 18 w 81"/>
                <a:gd name="T85" fmla="*/ 106 h 149"/>
                <a:gd name="T86" fmla="*/ 19 w 81"/>
                <a:gd name="T87" fmla="*/ 97 h 149"/>
                <a:gd name="T88" fmla="*/ 24 w 81"/>
                <a:gd name="T89" fmla="*/ 84 h 149"/>
                <a:gd name="T90" fmla="*/ 22 w 81"/>
                <a:gd name="T91" fmla="*/ 74 h 149"/>
                <a:gd name="T92" fmla="*/ 15 w 81"/>
                <a:gd name="T93" fmla="*/ 61 h 149"/>
                <a:gd name="T94" fmla="*/ 14 w 81"/>
                <a:gd name="T95" fmla="*/ 51 h 149"/>
                <a:gd name="T96" fmla="*/ 13 w 81"/>
                <a:gd name="T97" fmla="*/ 41 h 149"/>
                <a:gd name="T98" fmla="*/ 5 w 81"/>
                <a:gd name="T99" fmla="*/ 29 h 149"/>
                <a:gd name="T100" fmla="*/ 0 w 81"/>
                <a:gd name="T101" fmla="*/ 22 h 149"/>
                <a:gd name="T102" fmla="*/ 5 w 81"/>
                <a:gd name="T103" fmla="*/ 14 h 149"/>
                <a:gd name="T104" fmla="*/ 14 w 81"/>
                <a:gd name="T105" fmla="*/ 8 h 149"/>
                <a:gd name="T106" fmla="*/ 19 w 81"/>
                <a:gd name="T107" fmla="*/ 3 h 149"/>
                <a:gd name="T108" fmla="*/ 23 w 81"/>
                <a:gd name="T109" fmla="*/ 0 h 149"/>
                <a:gd name="T110" fmla="*/ 50 w 81"/>
                <a:gd name="T111" fmla="*/ 8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 h="149">
                  <a:moveTo>
                    <a:pt x="23" y="0"/>
                  </a:moveTo>
                  <a:cubicBezTo>
                    <a:pt x="24" y="2"/>
                    <a:pt x="24" y="2"/>
                    <a:pt x="24" y="2"/>
                  </a:cubicBezTo>
                  <a:cubicBezTo>
                    <a:pt x="26" y="1"/>
                    <a:pt x="26" y="1"/>
                    <a:pt x="26" y="1"/>
                  </a:cubicBezTo>
                  <a:cubicBezTo>
                    <a:pt x="28" y="3"/>
                    <a:pt x="28" y="3"/>
                    <a:pt x="28" y="3"/>
                  </a:cubicBezTo>
                  <a:cubicBezTo>
                    <a:pt x="29" y="7"/>
                    <a:pt x="29" y="7"/>
                    <a:pt x="29" y="7"/>
                  </a:cubicBezTo>
                  <a:cubicBezTo>
                    <a:pt x="27" y="8"/>
                    <a:pt x="27" y="8"/>
                    <a:pt x="27" y="8"/>
                  </a:cubicBezTo>
                  <a:cubicBezTo>
                    <a:pt x="29" y="10"/>
                    <a:pt x="29" y="10"/>
                    <a:pt x="29" y="10"/>
                  </a:cubicBezTo>
                  <a:cubicBezTo>
                    <a:pt x="30" y="11"/>
                    <a:pt x="30" y="11"/>
                    <a:pt x="30" y="11"/>
                  </a:cubicBezTo>
                  <a:cubicBezTo>
                    <a:pt x="32" y="9"/>
                    <a:pt x="32" y="9"/>
                    <a:pt x="32" y="9"/>
                  </a:cubicBezTo>
                  <a:cubicBezTo>
                    <a:pt x="35" y="9"/>
                    <a:pt x="35" y="9"/>
                    <a:pt x="35" y="9"/>
                  </a:cubicBezTo>
                  <a:cubicBezTo>
                    <a:pt x="35" y="11"/>
                    <a:pt x="35" y="11"/>
                    <a:pt x="35" y="11"/>
                  </a:cubicBezTo>
                  <a:cubicBezTo>
                    <a:pt x="34" y="13"/>
                    <a:pt x="34" y="13"/>
                    <a:pt x="34" y="13"/>
                  </a:cubicBezTo>
                  <a:cubicBezTo>
                    <a:pt x="35" y="15"/>
                    <a:pt x="35" y="15"/>
                    <a:pt x="35" y="15"/>
                  </a:cubicBezTo>
                  <a:cubicBezTo>
                    <a:pt x="35" y="17"/>
                    <a:pt x="35" y="17"/>
                    <a:pt x="35" y="17"/>
                  </a:cubicBezTo>
                  <a:cubicBezTo>
                    <a:pt x="34" y="18"/>
                    <a:pt x="34" y="18"/>
                    <a:pt x="34" y="18"/>
                  </a:cubicBezTo>
                  <a:cubicBezTo>
                    <a:pt x="35" y="20"/>
                    <a:pt x="35" y="20"/>
                    <a:pt x="35" y="20"/>
                  </a:cubicBezTo>
                  <a:cubicBezTo>
                    <a:pt x="35" y="24"/>
                    <a:pt x="35" y="24"/>
                    <a:pt x="35" y="24"/>
                  </a:cubicBezTo>
                  <a:cubicBezTo>
                    <a:pt x="35" y="28"/>
                    <a:pt x="35" y="28"/>
                    <a:pt x="35" y="28"/>
                  </a:cubicBezTo>
                  <a:cubicBezTo>
                    <a:pt x="38" y="27"/>
                    <a:pt x="38" y="27"/>
                    <a:pt x="38" y="27"/>
                  </a:cubicBezTo>
                  <a:cubicBezTo>
                    <a:pt x="40" y="27"/>
                    <a:pt x="40" y="27"/>
                    <a:pt x="40" y="27"/>
                  </a:cubicBezTo>
                  <a:cubicBezTo>
                    <a:pt x="40" y="25"/>
                    <a:pt x="40" y="25"/>
                    <a:pt x="40" y="25"/>
                  </a:cubicBezTo>
                  <a:cubicBezTo>
                    <a:pt x="43" y="23"/>
                    <a:pt x="43" y="23"/>
                    <a:pt x="43" y="23"/>
                  </a:cubicBezTo>
                  <a:cubicBezTo>
                    <a:pt x="46" y="25"/>
                    <a:pt x="46" y="25"/>
                    <a:pt x="46" y="25"/>
                  </a:cubicBezTo>
                  <a:cubicBezTo>
                    <a:pt x="48" y="25"/>
                    <a:pt x="48" y="25"/>
                    <a:pt x="48" y="25"/>
                  </a:cubicBezTo>
                  <a:cubicBezTo>
                    <a:pt x="50" y="27"/>
                    <a:pt x="50" y="27"/>
                    <a:pt x="50" y="27"/>
                  </a:cubicBezTo>
                  <a:cubicBezTo>
                    <a:pt x="54" y="26"/>
                    <a:pt x="54" y="26"/>
                    <a:pt x="54" y="26"/>
                  </a:cubicBezTo>
                  <a:cubicBezTo>
                    <a:pt x="56" y="22"/>
                    <a:pt x="56" y="22"/>
                    <a:pt x="56" y="22"/>
                  </a:cubicBezTo>
                  <a:cubicBezTo>
                    <a:pt x="59" y="22"/>
                    <a:pt x="59" y="22"/>
                    <a:pt x="59" y="22"/>
                  </a:cubicBezTo>
                  <a:cubicBezTo>
                    <a:pt x="63" y="23"/>
                    <a:pt x="63" y="23"/>
                    <a:pt x="63" y="23"/>
                  </a:cubicBezTo>
                  <a:cubicBezTo>
                    <a:pt x="65" y="25"/>
                    <a:pt x="65" y="25"/>
                    <a:pt x="65" y="25"/>
                  </a:cubicBezTo>
                  <a:cubicBezTo>
                    <a:pt x="69" y="28"/>
                    <a:pt x="69" y="28"/>
                    <a:pt x="69" y="28"/>
                  </a:cubicBezTo>
                  <a:cubicBezTo>
                    <a:pt x="71" y="30"/>
                    <a:pt x="71" y="30"/>
                    <a:pt x="71" y="30"/>
                  </a:cubicBezTo>
                  <a:cubicBezTo>
                    <a:pt x="72" y="32"/>
                    <a:pt x="72" y="32"/>
                    <a:pt x="72" y="32"/>
                  </a:cubicBezTo>
                  <a:cubicBezTo>
                    <a:pt x="72" y="34"/>
                    <a:pt x="72" y="34"/>
                    <a:pt x="72" y="34"/>
                  </a:cubicBezTo>
                  <a:cubicBezTo>
                    <a:pt x="71" y="35"/>
                    <a:pt x="71" y="35"/>
                    <a:pt x="71" y="35"/>
                  </a:cubicBezTo>
                  <a:cubicBezTo>
                    <a:pt x="72" y="37"/>
                    <a:pt x="72" y="37"/>
                    <a:pt x="72" y="37"/>
                  </a:cubicBezTo>
                  <a:cubicBezTo>
                    <a:pt x="72" y="40"/>
                    <a:pt x="72" y="40"/>
                    <a:pt x="72" y="40"/>
                  </a:cubicBezTo>
                  <a:cubicBezTo>
                    <a:pt x="71" y="41"/>
                    <a:pt x="71" y="41"/>
                    <a:pt x="71" y="41"/>
                  </a:cubicBezTo>
                  <a:cubicBezTo>
                    <a:pt x="73" y="42"/>
                    <a:pt x="73" y="42"/>
                    <a:pt x="73" y="42"/>
                  </a:cubicBezTo>
                  <a:cubicBezTo>
                    <a:pt x="75" y="45"/>
                    <a:pt x="75" y="45"/>
                    <a:pt x="75" y="45"/>
                  </a:cubicBezTo>
                  <a:cubicBezTo>
                    <a:pt x="77" y="45"/>
                    <a:pt x="77" y="45"/>
                    <a:pt x="77" y="45"/>
                  </a:cubicBezTo>
                  <a:cubicBezTo>
                    <a:pt x="79" y="45"/>
                    <a:pt x="79" y="45"/>
                    <a:pt x="79" y="45"/>
                  </a:cubicBezTo>
                  <a:cubicBezTo>
                    <a:pt x="78" y="46"/>
                    <a:pt x="78" y="46"/>
                    <a:pt x="78" y="46"/>
                  </a:cubicBezTo>
                  <a:cubicBezTo>
                    <a:pt x="80" y="48"/>
                    <a:pt x="80" y="48"/>
                    <a:pt x="80" y="48"/>
                  </a:cubicBezTo>
                  <a:cubicBezTo>
                    <a:pt x="81" y="49"/>
                    <a:pt x="81" y="49"/>
                    <a:pt x="81" y="49"/>
                  </a:cubicBezTo>
                  <a:cubicBezTo>
                    <a:pt x="80" y="51"/>
                    <a:pt x="80" y="51"/>
                    <a:pt x="80" y="51"/>
                  </a:cubicBezTo>
                  <a:cubicBezTo>
                    <a:pt x="80" y="53"/>
                    <a:pt x="80" y="53"/>
                    <a:pt x="80" y="53"/>
                  </a:cubicBezTo>
                  <a:cubicBezTo>
                    <a:pt x="80" y="54"/>
                    <a:pt x="80" y="54"/>
                    <a:pt x="80" y="54"/>
                  </a:cubicBezTo>
                  <a:cubicBezTo>
                    <a:pt x="80" y="56"/>
                    <a:pt x="80" y="56"/>
                    <a:pt x="80" y="56"/>
                  </a:cubicBezTo>
                  <a:cubicBezTo>
                    <a:pt x="80" y="59"/>
                    <a:pt x="80" y="59"/>
                    <a:pt x="80" y="59"/>
                  </a:cubicBezTo>
                  <a:cubicBezTo>
                    <a:pt x="79" y="61"/>
                    <a:pt x="79" y="61"/>
                    <a:pt x="79" y="61"/>
                  </a:cubicBezTo>
                  <a:cubicBezTo>
                    <a:pt x="77" y="62"/>
                    <a:pt x="77" y="62"/>
                    <a:pt x="77" y="62"/>
                  </a:cubicBezTo>
                  <a:cubicBezTo>
                    <a:pt x="75" y="60"/>
                    <a:pt x="75" y="60"/>
                    <a:pt x="75" y="60"/>
                  </a:cubicBezTo>
                  <a:cubicBezTo>
                    <a:pt x="72" y="61"/>
                    <a:pt x="72" y="61"/>
                    <a:pt x="72" y="61"/>
                  </a:cubicBezTo>
                  <a:cubicBezTo>
                    <a:pt x="70" y="60"/>
                    <a:pt x="70" y="60"/>
                    <a:pt x="70" y="60"/>
                  </a:cubicBezTo>
                  <a:cubicBezTo>
                    <a:pt x="68" y="60"/>
                    <a:pt x="68" y="60"/>
                    <a:pt x="68" y="60"/>
                  </a:cubicBezTo>
                  <a:cubicBezTo>
                    <a:pt x="66" y="61"/>
                    <a:pt x="66" y="61"/>
                    <a:pt x="66" y="61"/>
                  </a:cubicBezTo>
                  <a:cubicBezTo>
                    <a:pt x="65" y="60"/>
                    <a:pt x="65" y="60"/>
                    <a:pt x="65" y="60"/>
                  </a:cubicBezTo>
                  <a:cubicBezTo>
                    <a:pt x="62" y="60"/>
                    <a:pt x="62" y="60"/>
                    <a:pt x="62" y="60"/>
                  </a:cubicBezTo>
                  <a:cubicBezTo>
                    <a:pt x="58" y="62"/>
                    <a:pt x="58" y="62"/>
                    <a:pt x="58" y="62"/>
                  </a:cubicBezTo>
                  <a:cubicBezTo>
                    <a:pt x="56" y="62"/>
                    <a:pt x="56" y="62"/>
                    <a:pt x="56" y="62"/>
                  </a:cubicBezTo>
                  <a:cubicBezTo>
                    <a:pt x="54" y="65"/>
                    <a:pt x="54" y="65"/>
                    <a:pt x="54" y="65"/>
                  </a:cubicBezTo>
                  <a:cubicBezTo>
                    <a:pt x="53" y="67"/>
                    <a:pt x="53" y="67"/>
                    <a:pt x="53" y="67"/>
                  </a:cubicBezTo>
                  <a:cubicBezTo>
                    <a:pt x="52" y="69"/>
                    <a:pt x="52" y="69"/>
                    <a:pt x="52" y="69"/>
                  </a:cubicBezTo>
                  <a:cubicBezTo>
                    <a:pt x="51" y="73"/>
                    <a:pt x="51" y="73"/>
                    <a:pt x="51" y="73"/>
                  </a:cubicBezTo>
                  <a:cubicBezTo>
                    <a:pt x="52" y="77"/>
                    <a:pt x="52" y="77"/>
                    <a:pt x="52" y="77"/>
                  </a:cubicBezTo>
                  <a:cubicBezTo>
                    <a:pt x="54" y="78"/>
                    <a:pt x="54" y="78"/>
                    <a:pt x="54" y="78"/>
                  </a:cubicBezTo>
                  <a:cubicBezTo>
                    <a:pt x="55" y="80"/>
                    <a:pt x="55" y="80"/>
                    <a:pt x="55" y="80"/>
                  </a:cubicBezTo>
                  <a:cubicBezTo>
                    <a:pt x="55" y="83"/>
                    <a:pt x="55" y="83"/>
                    <a:pt x="55" y="83"/>
                  </a:cubicBezTo>
                  <a:cubicBezTo>
                    <a:pt x="54" y="85"/>
                    <a:pt x="54" y="85"/>
                    <a:pt x="54" y="85"/>
                  </a:cubicBezTo>
                  <a:cubicBezTo>
                    <a:pt x="53" y="84"/>
                    <a:pt x="53" y="84"/>
                    <a:pt x="53" y="84"/>
                  </a:cubicBezTo>
                  <a:cubicBezTo>
                    <a:pt x="53" y="86"/>
                    <a:pt x="53" y="86"/>
                    <a:pt x="53" y="86"/>
                  </a:cubicBezTo>
                  <a:cubicBezTo>
                    <a:pt x="53" y="86"/>
                    <a:pt x="53" y="86"/>
                    <a:pt x="53" y="86"/>
                  </a:cubicBezTo>
                  <a:cubicBezTo>
                    <a:pt x="53" y="85"/>
                    <a:pt x="53" y="85"/>
                    <a:pt x="53" y="85"/>
                  </a:cubicBezTo>
                  <a:cubicBezTo>
                    <a:pt x="51" y="84"/>
                    <a:pt x="51" y="84"/>
                    <a:pt x="51" y="84"/>
                  </a:cubicBezTo>
                  <a:cubicBezTo>
                    <a:pt x="50" y="84"/>
                    <a:pt x="50" y="84"/>
                    <a:pt x="50" y="84"/>
                  </a:cubicBezTo>
                  <a:cubicBezTo>
                    <a:pt x="50" y="83"/>
                    <a:pt x="50" y="83"/>
                    <a:pt x="50" y="83"/>
                  </a:cubicBezTo>
                  <a:cubicBezTo>
                    <a:pt x="49" y="82"/>
                    <a:pt x="49" y="82"/>
                    <a:pt x="49" y="82"/>
                  </a:cubicBezTo>
                  <a:cubicBezTo>
                    <a:pt x="46" y="80"/>
                    <a:pt x="46" y="80"/>
                    <a:pt x="46" y="80"/>
                  </a:cubicBezTo>
                  <a:cubicBezTo>
                    <a:pt x="45" y="79"/>
                    <a:pt x="45" y="79"/>
                    <a:pt x="45" y="79"/>
                  </a:cubicBezTo>
                  <a:cubicBezTo>
                    <a:pt x="44" y="80"/>
                    <a:pt x="44" y="80"/>
                    <a:pt x="44" y="80"/>
                  </a:cubicBezTo>
                  <a:cubicBezTo>
                    <a:pt x="44" y="81"/>
                    <a:pt x="44" y="81"/>
                    <a:pt x="44" y="81"/>
                  </a:cubicBezTo>
                  <a:cubicBezTo>
                    <a:pt x="44" y="81"/>
                    <a:pt x="44" y="81"/>
                    <a:pt x="44" y="81"/>
                  </a:cubicBezTo>
                  <a:cubicBezTo>
                    <a:pt x="43" y="80"/>
                    <a:pt x="43" y="80"/>
                    <a:pt x="43" y="80"/>
                  </a:cubicBezTo>
                  <a:cubicBezTo>
                    <a:pt x="41" y="80"/>
                    <a:pt x="41" y="80"/>
                    <a:pt x="41" y="80"/>
                  </a:cubicBezTo>
                  <a:cubicBezTo>
                    <a:pt x="39" y="80"/>
                    <a:pt x="39" y="80"/>
                    <a:pt x="39" y="80"/>
                  </a:cubicBezTo>
                  <a:cubicBezTo>
                    <a:pt x="38" y="80"/>
                    <a:pt x="38" y="80"/>
                    <a:pt x="38" y="80"/>
                  </a:cubicBezTo>
                  <a:cubicBezTo>
                    <a:pt x="36" y="80"/>
                    <a:pt x="36" y="80"/>
                    <a:pt x="36" y="80"/>
                  </a:cubicBezTo>
                  <a:cubicBezTo>
                    <a:pt x="37" y="79"/>
                    <a:pt x="37" y="79"/>
                    <a:pt x="37" y="79"/>
                  </a:cubicBezTo>
                  <a:cubicBezTo>
                    <a:pt x="38" y="78"/>
                    <a:pt x="38" y="78"/>
                    <a:pt x="38" y="78"/>
                  </a:cubicBezTo>
                  <a:cubicBezTo>
                    <a:pt x="37" y="76"/>
                    <a:pt x="37" y="76"/>
                    <a:pt x="37" y="76"/>
                  </a:cubicBezTo>
                  <a:cubicBezTo>
                    <a:pt x="37" y="74"/>
                    <a:pt x="37" y="74"/>
                    <a:pt x="37" y="74"/>
                  </a:cubicBezTo>
                  <a:cubicBezTo>
                    <a:pt x="37" y="73"/>
                    <a:pt x="37" y="73"/>
                    <a:pt x="37" y="73"/>
                  </a:cubicBezTo>
                  <a:cubicBezTo>
                    <a:pt x="37" y="72"/>
                    <a:pt x="37" y="72"/>
                    <a:pt x="37" y="72"/>
                  </a:cubicBezTo>
                  <a:cubicBezTo>
                    <a:pt x="35" y="72"/>
                    <a:pt x="35" y="72"/>
                    <a:pt x="35" y="72"/>
                  </a:cubicBezTo>
                  <a:cubicBezTo>
                    <a:pt x="35" y="72"/>
                    <a:pt x="35" y="72"/>
                    <a:pt x="35" y="72"/>
                  </a:cubicBezTo>
                  <a:cubicBezTo>
                    <a:pt x="34" y="72"/>
                    <a:pt x="34" y="72"/>
                    <a:pt x="34" y="72"/>
                  </a:cubicBezTo>
                  <a:cubicBezTo>
                    <a:pt x="34" y="71"/>
                    <a:pt x="34" y="71"/>
                    <a:pt x="34" y="71"/>
                  </a:cubicBezTo>
                  <a:cubicBezTo>
                    <a:pt x="32" y="72"/>
                    <a:pt x="32" y="72"/>
                    <a:pt x="32" y="72"/>
                  </a:cubicBezTo>
                  <a:cubicBezTo>
                    <a:pt x="31" y="72"/>
                    <a:pt x="31" y="72"/>
                    <a:pt x="31" y="72"/>
                  </a:cubicBezTo>
                  <a:cubicBezTo>
                    <a:pt x="30" y="71"/>
                    <a:pt x="30" y="71"/>
                    <a:pt x="30" y="71"/>
                  </a:cubicBezTo>
                  <a:cubicBezTo>
                    <a:pt x="30" y="72"/>
                    <a:pt x="30" y="72"/>
                    <a:pt x="30" y="72"/>
                  </a:cubicBezTo>
                  <a:cubicBezTo>
                    <a:pt x="29" y="72"/>
                    <a:pt x="29" y="72"/>
                    <a:pt x="29" y="72"/>
                  </a:cubicBezTo>
                  <a:cubicBezTo>
                    <a:pt x="28" y="72"/>
                    <a:pt x="28" y="72"/>
                    <a:pt x="28" y="72"/>
                  </a:cubicBezTo>
                  <a:cubicBezTo>
                    <a:pt x="28" y="72"/>
                    <a:pt x="28" y="72"/>
                    <a:pt x="28" y="72"/>
                  </a:cubicBezTo>
                  <a:cubicBezTo>
                    <a:pt x="28" y="74"/>
                    <a:pt x="28" y="74"/>
                    <a:pt x="28" y="74"/>
                  </a:cubicBezTo>
                  <a:cubicBezTo>
                    <a:pt x="29" y="74"/>
                    <a:pt x="29" y="74"/>
                    <a:pt x="29" y="74"/>
                  </a:cubicBezTo>
                  <a:cubicBezTo>
                    <a:pt x="30" y="76"/>
                    <a:pt x="30" y="76"/>
                    <a:pt x="30" y="76"/>
                  </a:cubicBezTo>
                  <a:cubicBezTo>
                    <a:pt x="29" y="78"/>
                    <a:pt x="29" y="78"/>
                    <a:pt x="29" y="78"/>
                  </a:cubicBezTo>
                  <a:cubicBezTo>
                    <a:pt x="29" y="80"/>
                    <a:pt x="29" y="80"/>
                    <a:pt x="29" y="80"/>
                  </a:cubicBezTo>
                  <a:cubicBezTo>
                    <a:pt x="28" y="81"/>
                    <a:pt x="28" y="81"/>
                    <a:pt x="28" y="81"/>
                  </a:cubicBezTo>
                  <a:cubicBezTo>
                    <a:pt x="29" y="82"/>
                    <a:pt x="29" y="82"/>
                    <a:pt x="29" y="82"/>
                  </a:cubicBezTo>
                  <a:cubicBezTo>
                    <a:pt x="29" y="84"/>
                    <a:pt x="29" y="84"/>
                    <a:pt x="29" y="84"/>
                  </a:cubicBezTo>
                  <a:cubicBezTo>
                    <a:pt x="27" y="86"/>
                    <a:pt x="27" y="86"/>
                    <a:pt x="27" y="86"/>
                  </a:cubicBezTo>
                  <a:cubicBezTo>
                    <a:pt x="27" y="88"/>
                    <a:pt x="27" y="88"/>
                    <a:pt x="27" y="88"/>
                  </a:cubicBezTo>
                  <a:cubicBezTo>
                    <a:pt x="26" y="90"/>
                    <a:pt x="26" y="90"/>
                    <a:pt x="26" y="90"/>
                  </a:cubicBezTo>
                  <a:cubicBezTo>
                    <a:pt x="25" y="97"/>
                    <a:pt x="25" y="97"/>
                    <a:pt x="25" y="97"/>
                  </a:cubicBezTo>
                  <a:cubicBezTo>
                    <a:pt x="23" y="100"/>
                    <a:pt x="23" y="100"/>
                    <a:pt x="23" y="100"/>
                  </a:cubicBezTo>
                  <a:cubicBezTo>
                    <a:pt x="23" y="102"/>
                    <a:pt x="23" y="102"/>
                    <a:pt x="23" y="102"/>
                  </a:cubicBezTo>
                  <a:cubicBezTo>
                    <a:pt x="22" y="104"/>
                    <a:pt x="22" y="104"/>
                    <a:pt x="22" y="104"/>
                  </a:cubicBezTo>
                  <a:cubicBezTo>
                    <a:pt x="23" y="104"/>
                    <a:pt x="23" y="104"/>
                    <a:pt x="23" y="104"/>
                  </a:cubicBezTo>
                  <a:cubicBezTo>
                    <a:pt x="23" y="104"/>
                    <a:pt x="23" y="104"/>
                    <a:pt x="23" y="104"/>
                  </a:cubicBezTo>
                  <a:cubicBezTo>
                    <a:pt x="22" y="106"/>
                    <a:pt x="22" y="106"/>
                    <a:pt x="22" y="106"/>
                  </a:cubicBezTo>
                  <a:cubicBezTo>
                    <a:pt x="23" y="106"/>
                    <a:pt x="23" y="106"/>
                    <a:pt x="23" y="106"/>
                  </a:cubicBezTo>
                  <a:cubicBezTo>
                    <a:pt x="23" y="108"/>
                    <a:pt x="23" y="108"/>
                    <a:pt x="23" y="108"/>
                  </a:cubicBezTo>
                  <a:cubicBezTo>
                    <a:pt x="23" y="110"/>
                    <a:pt x="23" y="110"/>
                    <a:pt x="23" y="110"/>
                  </a:cubicBezTo>
                  <a:cubicBezTo>
                    <a:pt x="25" y="112"/>
                    <a:pt x="25" y="112"/>
                    <a:pt x="25" y="112"/>
                  </a:cubicBezTo>
                  <a:cubicBezTo>
                    <a:pt x="24" y="114"/>
                    <a:pt x="24" y="114"/>
                    <a:pt x="24" y="114"/>
                  </a:cubicBezTo>
                  <a:cubicBezTo>
                    <a:pt x="25" y="115"/>
                    <a:pt x="25" y="115"/>
                    <a:pt x="25" y="115"/>
                  </a:cubicBezTo>
                  <a:cubicBezTo>
                    <a:pt x="26" y="115"/>
                    <a:pt x="26" y="115"/>
                    <a:pt x="26" y="115"/>
                  </a:cubicBezTo>
                  <a:cubicBezTo>
                    <a:pt x="26" y="114"/>
                    <a:pt x="26" y="114"/>
                    <a:pt x="26" y="114"/>
                  </a:cubicBezTo>
                  <a:cubicBezTo>
                    <a:pt x="27" y="113"/>
                    <a:pt x="27" y="113"/>
                    <a:pt x="27" y="113"/>
                  </a:cubicBezTo>
                  <a:cubicBezTo>
                    <a:pt x="27" y="113"/>
                    <a:pt x="27" y="113"/>
                    <a:pt x="27" y="113"/>
                  </a:cubicBezTo>
                  <a:cubicBezTo>
                    <a:pt x="29" y="113"/>
                    <a:pt x="29" y="113"/>
                    <a:pt x="29" y="113"/>
                  </a:cubicBezTo>
                  <a:cubicBezTo>
                    <a:pt x="29" y="114"/>
                    <a:pt x="29" y="114"/>
                    <a:pt x="29" y="114"/>
                  </a:cubicBezTo>
                  <a:cubicBezTo>
                    <a:pt x="30" y="116"/>
                    <a:pt x="30" y="116"/>
                    <a:pt x="30" y="116"/>
                  </a:cubicBezTo>
                  <a:cubicBezTo>
                    <a:pt x="31" y="117"/>
                    <a:pt x="31" y="117"/>
                    <a:pt x="31" y="117"/>
                  </a:cubicBezTo>
                  <a:cubicBezTo>
                    <a:pt x="30" y="119"/>
                    <a:pt x="30" y="119"/>
                    <a:pt x="30" y="119"/>
                  </a:cubicBezTo>
                  <a:cubicBezTo>
                    <a:pt x="31" y="120"/>
                    <a:pt x="31" y="120"/>
                    <a:pt x="31" y="120"/>
                  </a:cubicBezTo>
                  <a:cubicBezTo>
                    <a:pt x="32" y="122"/>
                    <a:pt x="32" y="122"/>
                    <a:pt x="32" y="122"/>
                  </a:cubicBezTo>
                  <a:cubicBezTo>
                    <a:pt x="33" y="122"/>
                    <a:pt x="33" y="122"/>
                    <a:pt x="33" y="122"/>
                  </a:cubicBezTo>
                  <a:cubicBezTo>
                    <a:pt x="33" y="121"/>
                    <a:pt x="33" y="121"/>
                    <a:pt x="33" y="121"/>
                  </a:cubicBezTo>
                  <a:cubicBezTo>
                    <a:pt x="33" y="120"/>
                    <a:pt x="33" y="120"/>
                    <a:pt x="33" y="120"/>
                  </a:cubicBezTo>
                  <a:cubicBezTo>
                    <a:pt x="34" y="121"/>
                    <a:pt x="34" y="121"/>
                    <a:pt x="34" y="121"/>
                  </a:cubicBezTo>
                  <a:cubicBezTo>
                    <a:pt x="35" y="123"/>
                    <a:pt x="35" y="123"/>
                    <a:pt x="35" y="123"/>
                  </a:cubicBezTo>
                  <a:cubicBezTo>
                    <a:pt x="35" y="125"/>
                    <a:pt x="35" y="125"/>
                    <a:pt x="35" y="125"/>
                  </a:cubicBezTo>
                  <a:cubicBezTo>
                    <a:pt x="36" y="125"/>
                    <a:pt x="36" y="125"/>
                    <a:pt x="36" y="125"/>
                  </a:cubicBezTo>
                  <a:cubicBezTo>
                    <a:pt x="37" y="129"/>
                    <a:pt x="37" y="129"/>
                    <a:pt x="37" y="129"/>
                  </a:cubicBezTo>
                  <a:cubicBezTo>
                    <a:pt x="36" y="129"/>
                    <a:pt x="36" y="129"/>
                    <a:pt x="36" y="129"/>
                  </a:cubicBezTo>
                  <a:cubicBezTo>
                    <a:pt x="36" y="130"/>
                    <a:pt x="36" y="130"/>
                    <a:pt x="36" y="130"/>
                  </a:cubicBezTo>
                  <a:cubicBezTo>
                    <a:pt x="36" y="130"/>
                    <a:pt x="36" y="130"/>
                    <a:pt x="36" y="130"/>
                  </a:cubicBezTo>
                  <a:cubicBezTo>
                    <a:pt x="34" y="131"/>
                    <a:pt x="34" y="131"/>
                    <a:pt x="34" y="131"/>
                  </a:cubicBezTo>
                  <a:cubicBezTo>
                    <a:pt x="34" y="132"/>
                    <a:pt x="34" y="132"/>
                    <a:pt x="34" y="132"/>
                  </a:cubicBezTo>
                  <a:cubicBezTo>
                    <a:pt x="37" y="133"/>
                    <a:pt x="37" y="133"/>
                    <a:pt x="37" y="133"/>
                  </a:cubicBezTo>
                  <a:cubicBezTo>
                    <a:pt x="37" y="132"/>
                    <a:pt x="37" y="132"/>
                    <a:pt x="37" y="132"/>
                  </a:cubicBezTo>
                  <a:cubicBezTo>
                    <a:pt x="37" y="132"/>
                    <a:pt x="37" y="132"/>
                    <a:pt x="37" y="132"/>
                  </a:cubicBezTo>
                  <a:cubicBezTo>
                    <a:pt x="38" y="134"/>
                    <a:pt x="38" y="134"/>
                    <a:pt x="38" y="134"/>
                  </a:cubicBezTo>
                  <a:cubicBezTo>
                    <a:pt x="39" y="135"/>
                    <a:pt x="39" y="135"/>
                    <a:pt x="39" y="135"/>
                  </a:cubicBezTo>
                  <a:cubicBezTo>
                    <a:pt x="42" y="137"/>
                    <a:pt x="42" y="137"/>
                    <a:pt x="42" y="137"/>
                  </a:cubicBezTo>
                  <a:cubicBezTo>
                    <a:pt x="43" y="138"/>
                    <a:pt x="43" y="138"/>
                    <a:pt x="43" y="138"/>
                  </a:cubicBezTo>
                  <a:cubicBezTo>
                    <a:pt x="43" y="138"/>
                    <a:pt x="43" y="138"/>
                    <a:pt x="43" y="138"/>
                  </a:cubicBezTo>
                  <a:cubicBezTo>
                    <a:pt x="45" y="138"/>
                    <a:pt x="45" y="138"/>
                    <a:pt x="45" y="138"/>
                  </a:cubicBezTo>
                  <a:cubicBezTo>
                    <a:pt x="47" y="138"/>
                    <a:pt x="47" y="138"/>
                    <a:pt x="47" y="138"/>
                  </a:cubicBezTo>
                  <a:cubicBezTo>
                    <a:pt x="48" y="141"/>
                    <a:pt x="48" y="141"/>
                    <a:pt x="48" y="141"/>
                  </a:cubicBezTo>
                  <a:cubicBezTo>
                    <a:pt x="49" y="143"/>
                    <a:pt x="49" y="143"/>
                    <a:pt x="49" y="143"/>
                  </a:cubicBezTo>
                  <a:cubicBezTo>
                    <a:pt x="51" y="144"/>
                    <a:pt x="51" y="144"/>
                    <a:pt x="51" y="144"/>
                  </a:cubicBezTo>
                  <a:cubicBezTo>
                    <a:pt x="51" y="145"/>
                    <a:pt x="51" y="145"/>
                    <a:pt x="51" y="145"/>
                  </a:cubicBezTo>
                  <a:cubicBezTo>
                    <a:pt x="51" y="145"/>
                    <a:pt x="51" y="145"/>
                    <a:pt x="51" y="145"/>
                  </a:cubicBezTo>
                  <a:cubicBezTo>
                    <a:pt x="51" y="147"/>
                    <a:pt x="51" y="147"/>
                    <a:pt x="51" y="147"/>
                  </a:cubicBezTo>
                  <a:cubicBezTo>
                    <a:pt x="50" y="148"/>
                    <a:pt x="50" y="148"/>
                    <a:pt x="50" y="148"/>
                  </a:cubicBezTo>
                  <a:cubicBezTo>
                    <a:pt x="48" y="147"/>
                    <a:pt x="48" y="147"/>
                    <a:pt x="48" y="147"/>
                  </a:cubicBezTo>
                  <a:cubicBezTo>
                    <a:pt x="47" y="147"/>
                    <a:pt x="47" y="147"/>
                    <a:pt x="47" y="147"/>
                  </a:cubicBezTo>
                  <a:cubicBezTo>
                    <a:pt x="44" y="149"/>
                    <a:pt x="44" y="149"/>
                    <a:pt x="44" y="149"/>
                  </a:cubicBezTo>
                  <a:cubicBezTo>
                    <a:pt x="42" y="148"/>
                    <a:pt x="42" y="148"/>
                    <a:pt x="42" y="148"/>
                  </a:cubicBezTo>
                  <a:cubicBezTo>
                    <a:pt x="42" y="147"/>
                    <a:pt x="42" y="147"/>
                    <a:pt x="42" y="147"/>
                  </a:cubicBezTo>
                  <a:cubicBezTo>
                    <a:pt x="43" y="145"/>
                    <a:pt x="43" y="145"/>
                    <a:pt x="43" y="145"/>
                  </a:cubicBezTo>
                  <a:cubicBezTo>
                    <a:pt x="43" y="143"/>
                    <a:pt x="43" y="143"/>
                    <a:pt x="43" y="143"/>
                  </a:cubicBezTo>
                  <a:cubicBezTo>
                    <a:pt x="42" y="141"/>
                    <a:pt x="42" y="141"/>
                    <a:pt x="42" y="141"/>
                  </a:cubicBezTo>
                  <a:cubicBezTo>
                    <a:pt x="40" y="141"/>
                    <a:pt x="40" y="141"/>
                    <a:pt x="40" y="141"/>
                  </a:cubicBezTo>
                  <a:cubicBezTo>
                    <a:pt x="40" y="140"/>
                    <a:pt x="40" y="140"/>
                    <a:pt x="40" y="140"/>
                  </a:cubicBezTo>
                  <a:cubicBezTo>
                    <a:pt x="37" y="140"/>
                    <a:pt x="37" y="140"/>
                    <a:pt x="37" y="140"/>
                  </a:cubicBezTo>
                  <a:cubicBezTo>
                    <a:pt x="35" y="138"/>
                    <a:pt x="35" y="138"/>
                    <a:pt x="35" y="138"/>
                  </a:cubicBezTo>
                  <a:cubicBezTo>
                    <a:pt x="34" y="140"/>
                    <a:pt x="34" y="140"/>
                    <a:pt x="34" y="140"/>
                  </a:cubicBezTo>
                  <a:cubicBezTo>
                    <a:pt x="33" y="142"/>
                    <a:pt x="33" y="142"/>
                    <a:pt x="33" y="142"/>
                  </a:cubicBezTo>
                  <a:cubicBezTo>
                    <a:pt x="33" y="140"/>
                    <a:pt x="33" y="140"/>
                    <a:pt x="33" y="140"/>
                  </a:cubicBezTo>
                  <a:cubicBezTo>
                    <a:pt x="29" y="137"/>
                    <a:pt x="29" y="137"/>
                    <a:pt x="29" y="137"/>
                  </a:cubicBezTo>
                  <a:cubicBezTo>
                    <a:pt x="29" y="137"/>
                    <a:pt x="29" y="137"/>
                    <a:pt x="29" y="137"/>
                  </a:cubicBezTo>
                  <a:cubicBezTo>
                    <a:pt x="29" y="136"/>
                    <a:pt x="29" y="136"/>
                    <a:pt x="29" y="136"/>
                  </a:cubicBezTo>
                  <a:cubicBezTo>
                    <a:pt x="29" y="135"/>
                    <a:pt x="29" y="135"/>
                    <a:pt x="29" y="135"/>
                  </a:cubicBezTo>
                  <a:cubicBezTo>
                    <a:pt x="28" y="135"/>
                    <a:pt x="28" y="135"/>
                    <a:pt x="28" y="135"/>
                  </a:cubicBezTo>
                  <a:cubicBezTo>
                    <a:pt x="28" y="133"/>
                    <a:pt x="28" y="133"/>
                    <a:pt x="28" y="133"/>
                  </a:cubicBezTo>
                  <a:cubicBezTo>
                    <a:pt x="26" y="133"/>
                    <a:pt x="26" y="133"/>
                    <a:pt x="26" y="133"/>
                  </a:cubicBezTo>
                  <a:cubicBezTo>
                    <a:pt x="26" y="132"/>
                    <a:pt x="26" y="132"/>
                    <a:pt x="26" y="132"/>
                  </a:cubicBezTo>
                  <a:cubicBezTo>
                    <a:pt x="24" y="129"/>
                    <a:pt x="24" y="129"/>
                    <a:pt x="24" y="129"/>
                  </a:cubicBezTo>
                  <a:cubicBezTo>
                    <a:pt x="22" y="129"/>
                    <a:pt x="22" y="129"/>
                    <a:pt x="22" y="129"/>
                  </a:cubicBezTo>
                  <a:cubicBezTo>
                    <a:pt x="21" y="125"/>
                    <a:pt x="21" y="125"/>
                    <a:pt x="21" y="125"/>
                  </a:cubicBezTo>
                  <a:cubicBezTo>
                    <a:pt x="20" y="125"/>
                    <a:pt x="20" y="125"/>
                    <a:pt x="20" y="125"/>
                  </a:cubicBezTo>
                  <a:cubicBezTo>
                    <a:pt x="20" y="123"/>
                    <a:pt x="20" y="123"/>
                    <a:pt x="20" y="123"/>
                  </a:cubicBezTo>
                  <a:cubicBezTo>
                    <a:pt x="18" y="123"/>
                    <a:pt x="18" y="123"/>
                    <a:pt x="18" y="123"/>
                  </a:cubicBezTo>
                  <a:cubicBezTo>
                    <a:pt x="19" y="122"/>
                    <a:pt x="19" y="122"/>
                    <a:pt x="19" y="122"/>
                  </a:cubicBezTo>
                  <a:cubicBezTo>
                    <a:pt x="17" y="123"/>
                    <a:pt x="17" y="123"/>
                    <a:pt x="17" y="123"/>
                  </a:cubicBezTo>
                  <a:cubicBezTo>
                    <a:pt x="17" y="124"/>
                    <a:pt x="17" y="124"/>
                    <a:pt x="17" y="124"/>
                  </a:cubicBezTo>
                  <a:cubicBezTo>
                    <a:pt x="16" y="124"/>
                    <a:pt x="16" y="124"/>
                    <a:pt x="16" y="124"/>
                  </a:cubicBezTo>
                  <a:cubicBezTo>
                    <a:pt x="15" y="123"/>
                    <a:pt x="15" y="123"/>
                    <a:pt x="15" y="123"/>
                  </a:cubicBezTo>
                  <a:cubicBezTo>
                    <a:pt x="14" y="120"/>
                    <a:pt x="14" y="120"/>
                    <a:pt x="14" y="120"/>
                  </a:cubicBezTo>
                  <a:cubicBezTo>
                    <a:pt x="15" y="119"/>
                    <a:pt x="15" y="119"/>
                    <a:pt x="15" y="119"/>
                  </a:cubicBezTo>
                  <a:cubicBezTo>
                    <a:pt x="14" y="116"/>
                    <a:pt x="14" y="116"/>
                    <a:pt x="14" y="116"/>
                  </a:cubicBezTo>
                  <a:cubicBezTo>
                    <a:pt x="16" y="116"/>
                    <a:pt x="16" y="116"/>
                    <a:pt x="16" y="116"/>
                  </a:cubicBezTo>
                  <a:cubicBezTo>
                    <a:pt x="16" y="112"/>
                    <a:pt x="16" y="112"/>
                    <a:pt x="16" y="112"/>
                  </a:cubicBezTo>
                  <a:cubicBezTo>
                    <a:pt x="17" y="112"/>
                    <a:pt x="17" y="112"/>
                    <a:pt x="17" y="112"/>
                  </a:cubicBezTo>
                  <a:cubicBezTo>
                    <a:pt x="17" y="111"/>
                    <a:pt x="17" y="111"/>
                    <a:pt x="17" y="111"/>
                  </a:cubicBezTo>
                  <a:cubicBezTo>
                    <a:pt x="16" y="111"/>
                    <a:pt x="16" y="111"/>
                    <a:pt x="16" y="111"/>
                  </a:cubicBezTo>
                  <a:cubicBezTo>
                    <a:pt x="18" y="109"/>
                    <a:pt x="18" y="109"/>
                    <a:pt x="18" y="109"/>
                  </a:cubicBezTo>
                  <a:cubicBezTo>
                    <a:pt x="17" y="108"/>
                    <a:pt x="17" y="108"/>
                    <a:pt x="17" y="108"/>
                  </a:cubicBezTo>
                  <a:cubicBezTo>
                    <a:pt x="18" y="106"/>
                    <a:pt x="18" y="106"/>
                    <a:pt x="18" y="106"/>
                  </a:cubicBezTo>
                  <a:cubicBezTo>
                    <a:pt x="17" y="106"/>
                    <a:pt x="17" y="106"/>
                    <a:pt x="17" y="106"/>
                  </a:cubicBezTo>
                  <a:cubicBezTo>
                    <a:pt x="18" y="103"/>
                    <a:pt x="18" y="103"/>
                    <a:pt x="18" y="103"/>
                  </a:cubicBezTo>
                  <a:cubicBezTo>
                    <a:pt x="18" y="101"/>
                    <a:pt x="18" y="101"/>
                    <a:pt x="18" y="101"/>
                  </a:cubicBezTo>
                  <a:cubicBezTo>
                    <a:pt x="19" y="100"/>
                    <a:pt x="19" y="100"/>
                    <a:pt x="19" y="100"/>
                  </a:cubicBezTo>
                  <a:cubicBezTo>
                    <a:pt x="19" y="97"/>
                    <a:pt x="19" y="97"/>
                    <a:pt x="19" y="97"/>
                  </a:cubicBezTo>
                  <a:cubicBezTo>
                    <a:pt x="21" y="96"/>
                    <a:pt x="21" y="96"/>
                    <a:pt x="21" y="96"/>
                  </a:cubicBezTo>
                  <a:cubicBezTo>
                    <a:pt x="24" y="90"/>
                    <a:pt x="24" y="90"/>
                    <a:pt x="24" y="90"/>
                  </a:cubicBezTo>
                  <a:cubicBezTo>
                    <a:pt x="25" y="89"/>
                    <a:pt x="25" y="89"/>
                    <a:pt x="25" y="89"/>
                  </a:cubicBezTo>
                  <a:cubicBezTo>
                    <a:pt x="25" y="86"/>
                    <a:pt x="25" y="86"/>
                    <a:pt x="25" y="86"/>
                  </a:cubicBezTo>
                  <a:cubicBezTo>
                    <a:pt x="24" y="84"/>
                    <a:pt x="24" y="84"/>
                    <a:pt x="24" y="84"/>
                  </a:cubicBezTo>
                  <a:cubicBezTo>
                    <a:pt x="24" y="81"/>
                    <a:pt x="24" y="81"/>
                    <a:pt x="24" y="81"/>
                  </a:cubicBezTo>
                  <a:cubicBezTo>
                    <a:pt x="23" y="80"/>
                    <a:pt x="23" y="80"/>
                    <a:pt x="23" y="80"/>
                  </a:cubicBezTo>
                  <a:cubicBezTo>
                    <a:pt x="23" y="77"/>
                    <a:pt x="23" y="77"/>
                    <a:pt x="23" y="77"/>
                  </a:cubicBezTo>
                  <a:cubicBezTo>
                    <a:pt x="21" y="76"/>
                    <a:pt x="21" y="76"/>
                    <a:pt x="21" y="76"/>
                  </a:cubicBezTo>
                  <a:cubicBezTo>
                    <a:pt x="22" y="74"/>
                    <a:pt x="22" y="74"/>
                    <a:pt x="22" y="74"/>
                  </a:cubicBezTo>
                  <a:cubicBezTo>
                    <a:pt x="21" y="72"/>
                    <a:pt x="21" y="72"/>
                    <a:pt x="21" y="72"/>
                  </a:cubicBezTo>
                  <a:cubicBezTo>
                    <a:pt x="22" y="70"/>
                    <a:pt x="22" y="70"/>
                    <a:pt x="22" y="70"/>
                  </a:cubicBezTo>
                  <a:cubicBezTo>
                    <a:pt x="21" y="66"/>
                    <a:pt x="21" y="66"/>
                    <a:pt x="21" y="66"/>
                  </a:cubicBezTo>
                  <a:cubicBezTo>
                    <a:pt x="18" y="64"/>
                    <a:pt x="18" y="64"/>
                    <a:pt x="18" y="64"/>
                  </a:cubicBezTo>
                  <a:cubicBezTo>
                    <a:pt x="15" y="61"/>
                    <a:pt x="15" y="61"/>
                    <a:pt x="15" y="61"/>
                  </a:cubicBezTo>
                  <a:cubicBezTo>
                    <a:pt x="13" y="58"/>
                    <a:pt x="13" y="58"/>
                    <a:pt x="13" y="58"/>
                  </a:cubicBezTo>
                  <a:cubicBezTo>
                    <a:pt x="13" y="57"/>
                    <a:pt x="13" y="57"/>
                    <a:pt x="13" y="57"/>
                  </a:cubicBezTo>
                  <a:cubicBezTo>
                    <a:pt x="11" y="53"/>
                    <a:pt x="11" y="53"/>
                    <a:pt x="11" y="53"/>
                  </a:cubicBezTo>
                  <a:cubicBezTo>
                    <a:pt x="13" y="52"/>
                    <a:pt x="13" y="52"/>
                    <a:pt x="13" y="52"/>
                  </a:cubicBezTo>
                  <a:cubicBezTo>
                    <a:pt x="14" y="51"/>
                    <a:pt x="14" y="51"/>
                    <a:pt x="14" y="51"/>
                  </a:cubicBezTo>
                  <a:cubicBezTo>
                    <a:pt x="13" y="46"/>
                    <a:pt x="13" y="46"/>
                    <a:pt x="13" y="46"/>
                  </a:cubicBezTo>
                  <a:cubicBezTo>
                    <a:pt x="13" y="45"/>
                    <a:pt x="13" y="45"/>
                    <a:pt x="13" y="45"/>
                  </a:cubicBezTo>
                  <a:cubicBezTo>
                    <a:pt x="15" y="44"/>
                    <a:pt x="15" y="44"/>
                    <a:pt x="15" y="44"/>
                  </a:cubicBezTo>
                  <a:cubicBezTo>
                    <a:pt x="15" y="42"/>
                    <a:pt x="15" y="42"/>
                    <a:pt x="15" y="42"/>
                  </a:cubicBezTo>
                  <a:cubicBezTo>
                    <a:pt x="13" y="41"/>
                    <a:pt x="13" y="41"/>
                    <a:pt x="13" y="41"/>
                  </a:cubicBezTo>
                  <a:cubicBezTo>
                    <a:pt x="13" y="39"/>
                    <a:pt x="13" y="39"/>
                    <a:pt x="13" y="39"/>
                  </a:cubicBezTo>
                  <a:cubicBezTo>
                    <a:pt x="11" y="36"/>
                    <a:pt x="11" y="36"/>
                    <a:pt x="11" y="36"/>
                  </a:cubicBezTo>
                  <a:cubicBezTo>
                    <a:pt x="10" y="36"/>
                    <a:pt x="10" y="36"/>
                    <a:pt x="10" y="36"/>
                  </a:cubicBezTo>
                  <a:cubicBezTo>
                    <a:pt x="8" y="31"/>
                    <a:pt x="8" y="31"/>
                    <a:pt x="8" y="31"/>
                  </a:cubicBezTo>
                  <a:cubicBezTo>
                    <a:pt x="5" y="29"/>
                    <a:pt x="5" y="29"/>
                    <a:pt x="5" y="29"/>
                  </a:cubicBezTo>
                  <a:cubicBezTo>
                    <a:pt x="5" y="28"/>
                    <a:pt x="5" y="28"/>
                    <a:pt x="5" y="28"/>
                  </a:cubicBezTo>
                  <a:cubicBezTo>
                    <a:pt x="3" y="26"/>
                    <a:pt x="3" y="26"/>
                    <a:pt x="3" y="26"/>
                  </a:cubicBezTo>
                  <a:cubicBezTo>
                    <a:pt x="2" y="24"/>
                    <a:pt x="2" y="24"/>
                    <a:pt x="2" y="24"/>
                  </a:cubicBezTo>
                  <a:cubicBezTo>
                    <a:pt x="0" y="23"/>
                    <a:pt x="0" y="23"/>
                    <a:pt x="0" y="23"/>
                  </a:cubicBezTo>
                  <a:cubicBezTo>
                    <a:pt x="0" y="22"/>
                    <a:pt x="0" y="22"/>
                    <a:pt x="0" y="22"/>
                  </a:cubicBezTo>
                  <a:cubicBezTo>
                    <a:pt x="3" y="21"/>
                    <a:pt x="3" y="21"/>
                    <a:pt x="3" y="21"/>
                  </a:cubicBezTo>
                  <a:cubicBezTo>
                    <a:pt x="4" y="20"/>
                    <a:pt x="4" y="20"/>
                    <a:pt x="4" y="20"/>
                  </a:cubicBezTo>
                  <a:cubicBezTo>
                    <a:pt x="4" y="18"/>
                    <a:pt x="4" y="18"/>
                    <a:pt x="4" y="18"/>
                  </a:cubicBezTo>
                  <a:cubicBezTo>
                    <a:pt x="4" y="15"/>
                    <a:pt x="4" y="15"/>
                    <a:pt x="4" y="15"/>
                  </a:cubicBezTo>
                  <a:cubicBezTo>
                    <a:pt x="5" y="14"/>
                    <a:pt x="5" y="14"/>
                    <a:pt x="5" y="14"/>
                  </a:cubicBezTo>
                  <a:cubicBezTo>
                    <a:pt x="5" y="11"/>
                    <a:pt x="5" y="11"/>
                    <a:pt x="5" y="11"/>
                  </a:cubicBezTo>
                  <a:cubicBezTo>
                    <a:pt x="6" y="9"/>
                    <a:pt x="6" y="9"/>
                    <a:pt x="6" y="9"/>
                  </a:cubicBezTo>
                  <a:cubicBezTo>
                    <a:pt x="10" y="10"/>
                    <a:pt x="10" y="10"/>
                    <a:pt x="10" y="10"/>
                  </a:cubicBezTo>
                  <a:cubicBezTo>
                    <a:pt x="12" y="8"/>
                    <a:pt x="12" y="8"/>
                    <a:pt x="12" y="8"/>
                  </a:cubicBezTo>
                  <a:cubicBezTo>
                    <a:pt x="14" y="8"/>
                    <a:pt x="14" y="8"/>
                    <a:pt x="14" y="8"/>
                  </a:cubicBezTo>
                  <a:cubicBezTo>
                    <a:pt x="14" y="7"/>
                    <a:pt x="14" y="7"/>
                    <a:pt x="14" y="7"/>
                  </a:cubicBezTo>
                  <a:cubicBezTo>
                    <a:pt x="15" y="5"/>
                    <a:pt x="15" y="5"/>
                    <a:pt x="15" y="5"/>
                  </a:cubicBezTo>
                  <a:cubicBezTo>
                    <a:pt x="16" y="4"/>
                    <a:pt x="16" y="4"/>
                    <a:pt x="16" y="4"/>
                  </a:cubicBezTo>
                  <a:cubicBezTo>
                    <a:pt x="18" y="4"/>
                    <a:pt x="18" y="4"/>
                    <a:pt x="18" y="4"/>
                  </a:cubicBezTo>
                  <a:cubicBezTo>
                    <a:pt x="19" y="3"/>
                    <a:pt x="19" y="3"/>
                    <a:pt x="19" y="3"/>
                  </a:cubicBezTo>
                  <a:cubicBezTo>
                    <a:pt x="18" y="2"/>
                    <a:pt x="18" y="2"/>
                    <a:pt x="18" y="2"/>
                  </a:cubicBezTo>
                  <a:cubicBezTo>
                    <a:pt x="18" y="1"/>
                    <a:pt x="18" y="1"/>
                    <a:pt x="18" y="1"/>
                  </a:cubicBezTo>
                  <a:cubicBezTo>
                    <a:pt x="20" y="0"/>
                    <a:pt x="20" y="0"/>
                    <a:pt x="20" y="0"/>
                  </a:cubicBezTo>
                  <a:cubicBezTo>
                    <a:pt x="23" y="0"/>
                    <a:pt x="23" y="0"/>
                    <a:pt x="23" y="0"/>
                  </a:cubicBezTo>
                  <a:cubicBezTo>
                    <a:pt x="23" y="0"/>
                    <a:pt x="23" y="0"/>
                    <a:pt x="23" y="0"/>
                  </a:cubicBezTo>
                  <a:close/>
                  <a:moveTo>
                    <a:pt x="50" y="84"/>
                  </a:moveTo>
                  <a:cubicBezTo>
                    <a:pt x="50" y="86"/>
                    <a:pt x="50" y="86"/>
                    <a:pt x="50" y="86"/>
                  </a:cubicBezTo>
                  <a:cubicBezTo>
                    <a:pt x="51" y="87"/>
                    <a:pt x="51" y="87"/>
                    <a:pt x="51" y="87"/>
                  </a:cubicBezTo>
                  <a:cubicBezTo>
                    <a:pt x="52" y="87"/>
                    <a:pt x="52" y="87"/>
                    <a:pt x="52" y="87"/>
                  </a:cubicBezTo>
                  <a:cubicBezTo>
                    <a:pt x="50" y="84"/>
                    <a:pt x="50" y="84"/>
                    <a:pt x="50" y="84"/>
                  </a:cubicBezTo>
                  <a:close/>
                  <a:moveTo>
                    <a:pt x="29" y="108"/>
                  </a:moveTo>
                  <a:cubicBezTo>
                    <a:pt x="29" y="108"/>
                    <a:pt x="29" y="108"/>
                    <a:pt x="29" y="108"/>
                  </a:cubicBezTo>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4" name="Tanzania">
              <a:extLst>
                <a:ext uri="{FF2B5EF4-FFF2-40B4-BE49-F238E27FC236}">
                  <a16:creationId xmlns:a16="http://schemas.microsoft.com/office/drawing/2014/main" xmlns="" id="{AEF863CC-9D9F-41B7-832E-30575035874F}"/>
                </a:ext>
              </a:extLst>
            </p:cNvPr>
            <p:cNvSpPr>
              <a:spLocks/>
            </p:cNvSpPr>
            <p:nvPr/>
          </p:nvSpPr>
          <p:spPr bwMode="auto">
            <a:xfrm>
              <a:off x="6629983" y="4357928"/>
              <a:ext cx="284942" cy="292888"/>
            </a:xfrm>
            <a:custGeom>
              <a:avLst/>
              <a:gdLst>
                <a:gd name="T0" fmla="*/ 31 w 251"/>
                <a:gd name="T1" fmla="*/ 5 h 258"/>
                <a:gd name="T2" fmla="*/ 107 w 251"/>
                <a:gd name="T3" fmla="*/ 0 h 258"/>
                <a:gd name="T4" fmla="*/ 192 w 251"/>
                <a:gd name="T5" fmla="*/ 59 h 258"/>
                <a:gd name="T6" fmla="*/ 222 w 251"/>
                <a:gd name="T7" fmla="*/ 83 h 258"/>
                <a:gd name="T8" fmla="*/ 222 w 251"/>
                <a:gd name="T9" fmla="*/ 88 h 258"/>
                <a:gd name="T10" fmla="*/ 213 w 251"/>
                <a:gd name="T11" fmla="*/ 114 h 258"/>
                <a:gd name="T12" fmla="*/ 225 w 251"/>
                <a:gd name="T13" fmla="*/ 130 h 258"/>
                <a:gd name="T14" fmla="*/ 229 w 251"/>
                <a:gd name="T15" fmla="*/ 142 h 258"/>
                <a:gd name="T16" fmla="*/ 222 w 251"/>
                <a:gd name="T17" fmla="*/ 147 h 258"/>
                <a:gd name="T18" fmla="*/ 227 w 251"/>
                <a:gd name="T19" fmla="*/ 163 h 258"/>
                <a:gd name="T20" fmla="*/ 227 w 251"/>
                <a:gd name="T21" fmla="*/ 177 h 258"/>
                <a:gd name="T22" fmla="*/ 227 w 251"/>
                <a:gd name="T23" fmla="*/ 185 h 258"/>
                <a:gd name="T24" fmla="*/ 229 w 251"/>
                <a:gd name="T25" fmla="*/ 194 h 258"/>
                <a:gd name="T26" fmla="*/ 239 w 251"/>
                <a:gd name="T27" fmla="*/ 211 h 258"/>
                <a:gd name="T28" fmla="*/ 251 w 251"/>
                <a:gd name="T29" fmla="*/ 218 h 258"/>
                <a:gd name="T30" fmla="*/ 248 w 251"/>
                <a:gd name="T31" fmla="*/ 222 h 258"/>
                <a:gd name="T32" fmla="*/ 237 w 251"/>
                <a:gd name="T33" fmla="*/ 227 h 258"/>
                <a:gd name="T34" fmla="*/ 225 w 251"/>
                <a:gd name="T35" fmla="*/ 232 h 258"/>
                <a:gd name="T36" fmla="*/ 215 w 251"/>
                <a:gd name="T37" fmla="*/ 232 h 258"/>
                <a:gd name="T38" fmla="*/ 201 w 251"/>
                <a:gd name="T39" fmla="*/ 237 h 258"/>
                <a:gd name="T40" fmla="*/ 192 w 251"/>
                <a:gd name="T41" fmla="*/ 234 h 258"/>
                <a:gd name="T42" fmla="*/ 189 w 251"/>
                <a:gd name="T43" fmla="*/ 241 h 258"/>
                <a:gd name="T44" fmla="*/ 175 w 251"/>
                <a:gd name="T45" fmla="*/ 244 h 258"/>
                <a:gd name="T46" fmla="*/ 170 w 251"/>
                <a:gd name="T47" fmla="*/ 239 h 258"/>
                <a:gd name="T48" fmla="*/ 161 w 251"/>
                <a:gd name="T49" fmla="*/ 246 h 258"/>
                <a:gd name="T50" fmla="*/ 154 w 251"/>
                <a:gd name="T51" fmla="*/ 244 h 258"/>
                <a:gd name="T52" fmla="*/ 144 w 251"/>
                <a:gd name="T53" fmla="*/ 239 h 258"/>
                <a:gd name="T54" fmla="*/ 140 w 251"/>
                <a:gd name="T55" fmla="*/ 241 h 258"/>
                <a:gd name="T56" fmla="*/ 111 w 251"/>
                <a:gd name="T57" fmla="*/ 258 h 258"/>
                <a:gd name="T58" fmla="*/ 102 w 251"/>
                <a:gd name="T59" fmla="*/ 204 h 258"/>
                <a:gd name="T60" fmla="*/ 97 w 251"/>
                <a:gd name="T61" fmla="*/ 196 h 258"/>
                <a:gd name="T62" fmla="*/ 90 w 251"/>
                <a:gd name="T63" fmla="*/ 196 h 258"/>
                <a:gd name="T64" fmla="*/ 85 w 251"/>
                <a:gd name="T65" fmla="*/ 194 h 258"/>
                <a:gd name="T66" fmla="*/ 80 w 251"/>
                <a:gd name="T67" fmla="*/ 192 h 258"/>
                <a:gd name="T68" fmla="*/ 76 w 251"/>
                <a:gd name="T69" fmla="*/ 187 h 258"/>
                <a:gd name="T70" fmla="*/ 69 w 251"/>
                <a:gd name="T71" fmla="*/ 182 h 258"/>
                <a:gd name="T72" fmla="*/ 52 w 251"/>
                <a:gd name="T73" fmla="*/ 177 h 258"/>
                <a:gd name="T74" fmla="*/ 45 w 251"/>
                <a:gd name="T75" fmla="*/ 173 h 258"/>
                <a:gd name="T76" fmla="*/ 38 w 251"/>
                <a:gd name="T77" fmla="*/ 170 h 258"/>
                <a:gd name="T78" fmla="*/ 7 w 251"/>
                <a:gd name="T79" fmla="*/ 128 h 258"/>
                <a:gd name="T80" fmla="*/ 12 w 251"/>
                <a:gd name="T81" fmla="*/ 83 h 258"/>
                <a:gd name="T82" fmla="*/ 28 w 251"/>
                <a:gd name="T83" fmla="*/ 69 h 258"/>
                <a:gd name="T84" fmla="*/ 38 w 251"/>
                <a:gd name="T85" fmla="*/ 59 h 258"/>
                <a:gd name="T86" fmla="*/ 33 w 251"/>
                <a:gd name="T87" fmla="*/ 50 h 258"/>
                <a:gd name="T88" fmla="*/ 31 w 251"/>
                <a:gd name="T89" fmla="*/ 43 h 258"/>
                <a:gd name="T90" fmla="*/ 28 w 251"/>
                <a:gd name="T91" fmla="*/ 38 h 258"/>
                <a:gd name="T92" fmla="*/ 36 w 251"/>
                <a:gd name="T93" fmla="*/ 36 h 258"/>
                <a:gd name="T94" fmla="*/ 38 w 251"/>
                <a:gd name="T95" fmla="*/ 26 h 258"/>
                <a:gd name="T96" fmla="*/ 33 w 251"/>
                <a:gd name="T97" fmla="*/ 12 h 258"/>
                <a:gd name="T98" fmla="*/ 28 w 251"/>
                <a:gd name="T99" fmla="*/ 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1" h="258">
                  <a:moveTo>
                    <a:pt x="28" y="7"/>
                  </a:moveTo>
                  <a:lnTo>
                    <a:pt x="28" y="5"/>
                  </a:lnTo>
                  <a:lnTo>
                    <a:pt x="31" y="5"/>
                  </a:lnTo>
                  <a:lnTo>
                    <a:pt x="33" y="5"/>
                  </a:lnTo>
                  <a:lnTo>
                    <a:pt x="59" y="2"/>
                  </a:lnTo>
                  <a:lnTo>
                    <a:pt x="107" y="0"/>
                  </a:lnTo>
                  <a:lnTo>
                    <a:pt x="189" y="50"/>
                  </a:lnTo>
                  <a:lnTo>
                    <a:pt x="192" y="57"/>
                  </a:lnTo>
                  <a:lnTo>
                    <a:pt x="192" y="59"/>
                  </a:lnTo>
                  <a:lnTo>
                    <a:pt x="192" y="62"/>
                  </a:lnTo>
                  <a:lnTo>
                    <a:pt x="194" y="64"/>
                  </a:lnTo>
                  <a:lnTo>
                    <a:pt x="222" y="83"/>
                  </a:lnTo>
                  <a:lnTo>
                    <a:pt x="222" y="83"/>
                  </a:lnTo>
                  <a:lnTo>
                    <a:pt x="222" y="85"/>
                  </a:lnTo>
                  <a:lnTo>
                    <a:pt x="222" y="88"/>
                  </a:lnTo>
                  <a:lnTo>
                    <a:pt x="222" y="90"/>
                  </a:lnTo>
                  <a:lnTo>
                    <a:pt x="218" y="104"/>
                  </a:lnTo>
                  <a:lnTo>
                    <a:pt x="213" y="114"/>
                  </a:lnTo>
                  <a:lnTo>
                    <a:pt x="213" y="121"/>
                  </a:lnTo>
                  <a:lnTo>
                    <a:pt x="220" y="125"/>
                  </a:lnTo>
                  <a:lnTo>
                    <a:pt x="225" y="130"/>
                  </a:lnTo>
                  <a:lnTo>
                    <a:pt x="227" y="130"/>
                  </a:lnTo>
                  <a:lnTo>
                    <a:pt x="229" y="137"/>
                  </a:lnTo>
                  <a:lnTo>
                    <a:pt x="229" y="142"/>
                  </a:lnTo>
                  <a:lnTo>
                    <a:pt x="227" y="140"/>
                  </a:lnTo>
                  <a:lnTo>
                    <a:pt x="225" y="142"/>
                  </a:lnTo>
                  <a:lnTo>
                    <a:pt x="222" y="147"/>
                  </a:lnTo>
                  <a:lnTo>
                    <a:pt x="222" y="156"/>
                  </a:lnTo>
                  <a:lnTo>
                    <a:pt x="227" y="159"/>
                  </a:lnTo>
                  <a:lnTo>
                    <a:pt x="227" y="163"/>
                  </a:lnTo>
                  <a:lnTo>
                    <a:pt x="222" y="166"/>
                  </a:lnTo>
                  <a:lnTo>
                    <a:pt x="225" y="173"/>
                  </a:lnTo>
                  <a:lnTo>
                    <a:pt x="227" y="177"/>
                  </a:lnTo>
                  <a:lnTo>
                    <a:pt x="225" y="177"/>
                  </a:lnTo>
                  <a:lnTo>
                    <a:pt x="227" y="180"/>
                  </a:lnTo>
                  <a:lnTo>
                    <a:pt x="227" y="185"/>
                  </a:lnTo>
                  <a:lnTo>
                    <a:pt x="229" y="187"/>
                  </a:lnTo>
                  <a:lnTo>
                    <a:pt x="227" y="192"/>
                  </a:lnTo>
                  <a:lnTo>
                    <a:pt x="229" y="194"/>
                  </a:lnTo>
                  <a:lnTo>
                    <a:pt x="232" y="201"/>
                  </a:lnTo>
                  <a:lnTo>
                    <a:pt x="232" y="204"/>
                  </a:lnTo>
                  <a:lnTo>
                    <a:pt x="239" y="211"/>
                  </a:lnTo>
                  <a:lnTo>
                    <a:pt x="246" y="213"/>
                  </a:lnTo>
                  <a:lnTo>
                    <a:pt x="251" y="215"/>
                  </a:lnTo>
                  <a:lnTo>
                    <a:pt x="251" y="218"/>
                  </a:lnTo>
                  <a:lnTo>
                    <a:pt x="251" y="218"/>
                  </a:lnTo>
                  <a:lnTo>
                    <a:pt x="251" y="220"/>
                  </a:lnTo>
                  <a:lnTo>
                    <a:pt x="248" y="222"/>
                  </a:lnTo>
                  <a:lnTo>
                    <a:pt x="244" y="220"/>
                  </a:lnTo>
                  <a:lnTo>
                    <a:pt x="241" y="225"/>
                  </a:lnTo>
                  <a:lnTo>
                    <a:pt x="237" y="227"/>
                  </a:lnTo>
                  <a:lnTo>
                    <a:pt x="232" y="227"/>
                  </a:lnTo>
                  <a:lnTo>
                    <a:pt x="229" y="230"/>
                  </a:lnTo>
                  <a:lnTo>
                    <a:pt x="225" y="232"/>
                  </a:lnTo>
                  <a:lnTo>
                    <a:pt x="222" y="232"/>
                  </a:lnTo>
                  <a:lnTo>
                    <a:pt x="220" y="234"/>
                  </a:lnTo>
                  <a:lnTo>
                    <a:pt x="215" y="232"/>
                  </a:lnTo>
                  <a:lnTo>
                    <a:pt x="208" y="234"/>
                  </a:lnTo>
                  <a:lnTo>
                    <a:pt x="206" y="237"/>
                  </a:lnTo>
                  <a:lnTo>
                    <a:pt x="201" y="237"/>
                  </a:lnTo>
                  <a:lnTo>
                    <a:pt x="199" y="234"/>
                  </a:lnTo>
                  <a:lnTo>
                    <a:pt x="196" y="237"/>
                  </a:lnTo>
                  <a:lnTo>
                    <a:pt x="192" y="234"/>
                  </a:lnTo>
                  <a:lnTo>
                    <a:pt x="189" y="237"/>
                  </a:lnTo>
                  <a:lnTo>
                    <a:pt x="192" y="239"/>
                  </a:lnTo>
                  <a:lnTo>
                    <a:pt x="189" y="241"/>
                  </a:lnTo>
                  <a:lnTo>
                    <a:pt x="182" y="244"/>
                  </a:lnTo>
                  <a:lnTo>
                    <a:pt x="180" y="244"/>
                  </a:lnTo>
                  <a:lnTo>
                    <a:pt x="175" y="244"/>
                  </a:lnTo>
                  <a:lnTo>
                    <a:pt x="173" y="241"/>
                  </a:lnTo>
                  <a:lnTo>
                    <a:pt x="173" y="241"/>
                  </a:lnTo>
                  <a:lnTo>
                    <a:pt x="170" y="239"/>
                  </a:lnTo>
                  <a:lnTo>
                    <a:pt x="168" y="241"/>
                  </a:lnTo>
                  <a:lnTo>
                    <a:pt x="166" y="241"/>
                  </a:lnTo>
                  <a:lnTo>
                    <a:pt x="161" y="246"/>
                  </a:lnTo>
                  <a:lnTo>
                    <a:pt x="154" y="248"/>
                  </a:lnTo>
                  <a:lnTo>
                    <a:pt x="156" y="246"/>
                  </a:lnTo>
                  <a:lnTo>
                    <a:pt x="154" y="244"/>
                  </a:lnTo>
                  <a:lnTo>
                    <a:pt x="149" y="244"/>
                  </a:lnTo>
                  <a:lnTo>
                    <a:pt x="147" y="241"/>
                  </a:lnTo>
                  <a:lnTo>
                    <a:pt x="144" y="239"/>
                  </a:lnTo>
                  <a:lnTo>
                    <a:pt x="144" y="239"/>
                  </a:lnTo>
                  <a:lnTo>
                    <a:pt x="142" y="239"/>
                  </a:lnTo>
                  <a:lnTo>
                    <a:pt x="140" y="241"/>
                  </a:lnTo>
                  <a:lnTo>
                    <a:pt x="137" y="241"/>
                  </a:lnTo>
                  <a:lnTo>
                    <a:pt x="116" y="241"/>
                  </a:lnTo>
                  <a:lnTo>
                    <a:pt x="111" y="258"/>
                  </a:lnTo>
                  <a:lnTo>
                    <a:pt x="111" y="220"/>
                  </a:lnTo>
                  <a:lnTo>
                    <a:pt x="109" y="211"/>
                  </a:lnTo>
                  <a:lnTo>
                    <a:pt x="102" y="204"/>
                  </a:lnTo>
                  <a:lnTo>
                    <a:pt x="99" y="201"/>
                  </a:lnTo>
                  <a:lnTo>
                    <a:pt x="97" y="199"/>
                  </a:lnTo>
                  <a:lnTo>
                    <a:pt x="97" y="196"/>
                  </a:lnTo>
                  <a:lnTo>
                    <a:pt x="95" y="196"/>
                  </a:lnTo>
                  <a:lnTo>
                    <a:pt x="92" y="196"/>
                  </a:lnTo>
                  <a:lnTo>
                    <a:pt x="90" y="196"/>
                  </a:lnTo>
                  <a:lnTo>
                    <a:pt x="90" y="196"/>
                  </a:lnTo>
                  <a:lnTo>
                    <a:pt x="88" y="194"/>
                  </a:lnTo>
                  <a:lnTo>
                    <a:pt x="85" y="194"/>
                  </a:lnTo>
                  <a:lnTo>
                    <a:pt x="85" y="192"/>
                  </a:lnTo>
                  <a:lnTo>
                    <a:pt x="83" y="192"/>
                  </a:lnTo>
                  <a:lnTo>
                    <a:pt x="80" y="192"/>
                  </a:lnTo>
                  <a:lnTo>
                    <a:pt x="80" y="192"/>
                  </a:lnTo>
                  <a:lnTo>
                    <a:pt x="78" y="192"/>
                  </a:lnTo>
                  <a:lnTo>
                    <a:pt x="76" y="187"/>
                  </a:lnTo>
                  <a:lnTo>
                    <a:pt x="73" y="185"/>
                  </a:lnTo>
                  <a:lnTo>
                    <a:pt x="71" y="185"/>
                  </a:lnTo>
                  <a:lnTo>
                    <a:pt x="69" y="182"/>
                  </a:lnTo>
                  <a:lnTo>
                    <a:pt x="66" y="182"/>
                  </a:lnTo>
                  <a:lnTo>
                    <a:pt x="57" y="177"/>
                  </a:lnTo>
                  <a:lnTo>
                    <a:pt x="52" y="177"/>
                  </a:lnTo>
                  <a:lnTo>
                    <a:pt x="50" y="175"/>
                  </a:lnTo>
                  <a:lnTo>
                    <a:pt x="50" y="175"/>
                  </a:lnTo>
                  <a:lnTo>
                    <a:pt x="45" y="173"/>
                  </a:lnTo>
                  <a:lnTo>
                    <a:pt x="43" y="173"/>
                  </a:lnTo>
                  <a:lnTo>
                    <a:pt x="40" y="170"/>
                  </a:lnTo>
                  <a:lnTo>
                    <a:pt x="38" y="170"/>
                  </a:lnTo>
                  <a:lnTo>
                    <a:pt x="28" y="166"/>
                  </a:lnTo>
                  <a:lnTo>
                    <a:pt x="24" y="149"/>
                  </a:lnTo>
                  <a:lnTo>
                    <a:pt x="7" y="128"/>
                  </a:lnTo>
                  <a:lnTo>
                    <a:pt x="2" y="102"/>
                  </a:lnTo>
                  <a:lnTo>
                    <a:pt x="0" y="83"/>
                  </a:lnTo>
                  <a:lnTo>
                    <a:pt x="12" y="83"/>
                  </a:lnTo>
                  <a:lnTo>
                    <a:pt x="19" y="80"/>
                  </a:lnTo>
                  <a:lnTo>
                    <a:pt x="24" y="76"/>
                  </a:lnTo>
                  <a:lnTo>
                    <a:pt x="28" y="69"/>
                  </a:lnTo>
                  <a:lnTo>
                    <a:pt x="31" y="66"/>
                  </a:lnTo>
                  <a:lnTo>
                    <a:pt x="33" y="64"/>
                  </a:lnTo>
                  <a:lnTo>
                    <a:pt x="38" y="59"/>
                  </a:lnTo>
                  <a:lnTo>
                    <a:pt x="38" y="57"/>
                  </a:lnTo>
                  <a:lnTo>
                    <a:pt x="38" y="50"/>
                  </a:lnTo>
                  <a:lnTo>
                    <a:pt x="33" y="50"/>
                  </a:lnTo>
                  <a:lnTo>
                    <a:pt x="33" y="47"/>
                  </a:lnTo>
                  <a:lnTo>
                    <a:pt x="31" y="45"/>
                  </a:lnTo>
                  <a:lnTo>
                    <a:pt x="31" y="43"/>
                  </a:lnTo>
                  <a:lnTo>
                    <a:pt x="28" y="40"/>
                  </a:lnTo>
                  <a:lnTo>
                    <a:pt x="28" y="38"/>
                  </a:lnTo>
                  <a:lnTo>
                    <a:pt x="28" y="38"/>
                  </a:lnTo>
                  <a:lnTo>
                    <a:pt x="31" y="38"/>
                  </a:lnTo>
                  <a:lnTo>
                    <a:pt x="33" y="38"/>
                  </a:lnTo>
                  <a:lnTo>
                    <a:pt x="36" y="36"/>
                  </a:lnTo>
                  <a:lnTo>
                    <a:pt x="38" y="33"/>
                  </a:lnTo>
                  <a:lnTo>
                    <a:pt x="38" y="31"/>
                  </a:lnTo>
                  <a:lnTo>
                    <a:pt x="38" y="26"/>
                  </a:lnTo>
                  <a:lnTo>
                    <a:pt x="36" y="19"/>
                  </a:lnTo>
                  <a:lnTo>
                    <a:pt x="33" y="17"/>
                  </a:lnTo>
                  <a:lnTo>
                    <a:pt x="33" y="12"/>
                  </a:lnTo>
                  <a:lnTo>
                    <a:pt x="31" y="12"/>
                  </a:lnTo>
                  <a:lnTo>
                    <a:pt x="28" y="7"/>
                  </a:lnTo>
                  <a:lnTo>
                    <a:pt x="28"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5" name="Taiwan">
              <a:extLst>
                <a:ext uri="{FF2B5EF4-FFF2-40B4-BE49-F238E27FC236}">
                  <a16:creationId xmlns:a16="http://schemas.microsoft.com/office/drawing/2014/main" xmlns="" id="{9F935AB7-B565-467C-A933-9485F61EB6A6}"/>
                </a:ext>
              </a:extLst>
            </p:cNvPr>
            <p:cNvSpPr>
              <a:spLocks/>
            </p:cNvSpPr>
            <p:nvPr/>
          </p:nvSpPr>
          <p:spPr bwMode="auto">
            <a:xfrm>
              <a:off x="8905926" y="3641725"/>
              <a:ext cx="47625" cy="103188"/>
            </a:xfrm>
            <a:custGeom>
              <a:avLst/>
              <a:gdLst>
                <a:gd name="T0" fmla="*/ 12 w 14"/>
                <a:gd name="T1" fmla="*/ 3 h 34"/>
                <a:gd name="T2" fmla="*/ 11 w 14"/>
                <a:gd name="T3" fmla="*/ 3 h 34"/>
                <a:gd name="T4" fmla="*/ 11 w 14"/>
                <a:gd name="T5" fmla="*/ 1 h 34"/>
                <a:gd name="T6" fmla="*/ 9 w 14"/>
                <a:gd name="T7" fmla="*/ 0 h 34"/>
                <a:gd name="T8" fmla="*/ 8 w 14"/>
                <a:gd name="T9" fmla="*/ 1 h 34"/>
                <a:gd name="T10" fmla="*/ 8 w 14"/>
                <a:gd name="T11" fmla="*/ 2 h 34"/>
                <a:gd name="T12" fmla="*/ 7 w 14"/>
                <a:gd name="T13" fmla="*/ 3 h 34"/>
                <a:gd name="T14" fmla="*/ 6 w 14"/>
                <a:gd name="T15" fmla="*/ 4 h 34"/>
                <a:gd name="T16" fmla="*/ 4 w 14"/>
                <a:gd name="T17" fmla="*/ 7 h 34"/>
                <a:gd name="T18" fmla="*/ 4 w 14"/>
                <a:gd name="T19" fmla="*/ 8 h 34"/>
                <a:gd name="T20" fmla="*/ 4 w 14"/>
                <a:gd name="T21" fmla="*/ 9 h 34"/>
                <a:gd name="T22" fmla="*/ 3 w 14"/>
                <a:gd name="T23" fmla="*/ 9 h 34"/>
                <a:gd name="T24" fmla="*/ 1 w 14"/>
                <a:gd name="T25" fmla="*/ 13 h 34"/>
                <a:gd name="T26" fmla="*/ 0 w 14"/>
                <a:gd name="T27" fmla="*/ 16 h 34"/>
                <a:gd name="T28" fmla="*/ 0 w 14"/>
                <a:gd name="T29" fmla="*/ 16 h 34"/>
                <a:gd name="T30" fmla="*/ 0 w 14"/>
                <a:gd name="T31" fmla="*/ 17 h 34"/>
                <a:gd name="T32" fmla="*/ 0 w 14"/>
                <a:gd name="T33" fmla="*/ 20 h 34"/>
                <a:gd name="T34" fmla="*/ 0 w 14"/>
                <a:gd name="T35" fmla="*/ 24 h 34"/>
                <a:gd name="T36" fmla="*/ 1 w 14"/>
                <a:gd name="T37" fmla="*/ 24 h 34"/>
                <a:gd name="T38" fmla="*/ 1 w 14"/>
                <a:gd name="T39" fmla="*/ 25 h 34"/>
                <a:gd name="T40" fmla="*/ 1 w 14"/>
                <a:gd name="T41" fmla="*/ 25 h 34"/>
                <a:gd name="T42" fmla="*/ 1 w 14"/>
                <a:gd name="T43" fmla="*/ 26 h 34"/>
                <a:gd name="T44" fmla="*/ 2 w 14"/>
                <a:gd name="T45" fmla="*/ 27 h 34"/>
                <a:gd name="T46" fmla="*/ 3 w 14"/>
                <a:gd name="T47" fmla="*/ 27 h 34"/>
                <a:gd name="T48" fmla="*/ 3 w 14"/>
                <a:gd name="T49" fmla="*/ 29 h 34"/>
                <a:gd name="T50" fmla="*/ 6 w 14"/>
                <a:gd name="T51" fmla="*/ 29 h 34"/>
                <a:gd name="T52" fmla="*/ 6 w 14"/>
                <a:gd name="T53" fmla="*/ 31 h 34"/>
                <a:gd name="T54" fmla="*/ 6 w 14"/>
                <a:gd name="T55" fmla="*/ 33 h 34"/>
                <a:gd name="T56" fmla="*/ 6 w 14"/>
                <a:gd name="T57" fmla="*/ 34 h 34"/>
                <a:gd name="T58" fmla="*/ 8 w 14"/>
                <a:gd name="T59" fmla="*/ 34 h 34"/>
                <a:gd name="T60" fmla="*/ 9 w 14"/>
                <a:gd name="T61" fmla="*/ 34 h 34"/>
                <a:gd name="T62" fmla="*/ 9 w 14"/>
                <a:gd name="T63" fmla="*/ 32 h 34"/>
                <a:gd name="T64" fmla="*/ 9 w 14"/>
                <a:gd name="T65" fmla="*/ 31 h 34"/>
                <a:gd name="T66" fmla="*/ 8 w 14"/>
                <a:gd name="T67" fmla="*/ 28 h 34"/>
                <a:gd name="T68" fmla="*/ 10 w 14"/>
                <a:gd name="T69" fmla="*/ 26 h 34"/>
                <a:gd name="T70" fmla="*/ 11 w 14"/>
                <a:gd name="T71" fmla="*/ 24 h 34"/>
                <a:gd name="T72" fmla="*/ 11 w 14"/>
                <a:gd name="T73" fmla="*/ 21 h 34"/>
                <a:gd name="T74" fmla="*/ 12 w 14"/>
                <a:gd name="T75" fmla="*/ 21 h 34"/>
                <a:gd name="T76" fmla="*/ 11 w 14"/>
                <a:gd name="T77" fmla="*/ 20 h 34"/>
                <a:gd name="T78" fmla="*/ 11 w 14"/>
                <a:gd name="T79" fmla="*/ 18 h 34"/>
                <a:gd name="T80" fmla="*/ 12 w 14"/>
                <a:gd name="T81" fmla="*/ 15 h 34"/>
                <a:gd name="T82" fmla="*/ 11 w 14"/>
                <a:gd name="T83" fmla="*/ 13 h 34"/>
                <a:gd name="T84" fmla="*/ 12 w 14"/>
                <a:gd name="T85" fmla="*/ 11 h 34"/>
                <a:gd name="T86" fmla="*/ 13 w 14"/>
                <a:gd name="T87" fmla="*/ 8 h 34"/>
                <a:gd name="T88" fmla="*/ 13 w 14"/>
                <a:gd name="T89" fmla="*/ 5 h 34"/>
                <a:gd name="T90" fmla="*/ 14 w 14"/>
                <a:gd name="T91" fmla="*/ 5 h 34"/>
                <a:gd name="T92" fmla="*/ 14 w 14"/>
                <a:gd name="T93" fmla="*/ 4 h 34"/>
                <a:gd name="T94" fmla="*/ 12 w 14"/>
                <a:gd name="T95" fmla="*/ 3 h 34"/>
                <a:gd name="T96" fmla="*/ 12 w 14"/>
                <a:gd name="T9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 h="34">
                  <a:moveTo>
                    <a:pt x="12" y="3"/>
                  </a:moveTo>
                  <a:cubicBezTo>
                    <a:pt x="11" y="3"/>
                    <a:pt x="11" y="3"/>
                    <a:pt x="11" y="3"/>
                  </a:cubicBezTo>
                  <a:cubicBezTo>
                    <a:pt x="11" y="1"/>
                    <a:pt x="11" y="1"/>
                    <a:pt x="11" y="1"/>
                  </a:cubicBezTo>
                  <a:cubicBezTo>
                    <a:pt x="9" y="0"/>
                    <a:pt x="9" y="0"/>
                    <a:pt x="9" y="0"/>
                  </a:cubicBezTo>
                  <a:cubicBezTo>
                    <a:pt x="8" y="1"/>
                    <a:pt x="8" y="1"/>
                    <a:pt x="8" y="1"/>
                  </a:cubicBezTo>
                  <a:cubicBezTo>
                    <a:pt x="8" y="2"/>
                    <a:pt x="8" y="2"/>
                    <a:pt x="8" y="2"/>
                  </a:cubicBezTo>
                  <a:cubicBezTo>
                    <a:pt x="7" y="3"/>
                    <a:pt x="7" y="3"/>
                    <a:pt x="7" y="3"/>
                  </a:cubicBezTo>
                  <a:cubicBezTo>
                    <a:pt x="6" y="4"/>
                    <a:pt x="6" y="4"/>
                    <a:pt x="6" y="4"/>
                  </a:cubicBezTo>
                  <a:cubicBezTo>
                    <a:pt x="4" y="7"/>
                    <a:pt x="4" y="7"/>
                    <a:pt x="4" y="7"/>
                  </a:cubicBezTo>
                  <a:cubicBezTo>
                    <a:pt x="4" y="8"/>
                    <a:pt x="4" y="8"/>
                    <a:pt x="4" y="8"/>
                  </a:cubicBezTo>
                  <a:cubicBezTo>
                    <a:pt x="4" y="9"/>
                    <a:pt x="4" y="9"/>
                    <a:pt x="4" y="9"/>
                  </a:cubicBezTo>
                  <a:cubicBezTo>
                    <a:pt x="3" y="9"/>
                    <a:pt x="3" y="9"/>
                    <a:pt x="3" y="9"/>
                  </a:cubicBezTo>
                  <a:cubicBezTo>
                    <a:pt x="1" y="13"/>
                    <a:pt x="1" y="13"/>
                    <a:pt x="1" y="13"/>
                  </a:cubicBezTo>
                  <a:cubicBezTo>
                    <a:pt x="0" y="16"/>
                    <a:pt x="0" y="16"/>
                    <a:pt x="0" y="16"/>
                  </a:cubicBezTo>
                  <a:cubicBezTo>
                    <a:pt x="0" y="16"/>
                    <a:pt x="0" y="16"/>
                    <a:pt x="0" y="16"/>
                  </a:cubicBezTo>
                  <a:cubicBezTo>
                    <a:pt x="0" y="17"/>
                    <a:pt x="0" y="17"/>
                    <a:pt x="0" y="17"/>
                  </a:cubicBezTo>
                  <a:cubicBezTo>
                    <a:pt x="0" y="20"/>
                    <a:pt x="0" y="20"/>
                    <a:pt x="0" y="20"/>
                  </a:cubicBezTo>
                  <a:cubicBezTo>
                    <a:pt x="0" y="24"/>
                    <a:pt x="0" y="24"/>
                    <a:pt x="0" y="24"/>
                  </a:cubicBezTo>
                  <a:cubicBezTo>
                    <a:pt x="1" y="24"/>
                    <a:pt x="1" y="24"/>
                    <a:pt x="1" y="24"/>
                  </a:cubicBezTo>
                  <a:cubicBezTo>
                    <a:pt x="1" y="25"/>
                    <a:pt x="1" y="25"/>
                    <a:pt x="1" y="25"/>
                  </a:cubicBezTo>
                  <a:cubicBezTo>
                    <a:pt x="1" y="25"/>
                    <a:pt x="1" y="25"/>
                    <a:pt x="1" y="25"/>
                  </a:cubicBezTo>
                  <a:cubicBezTo>
                    <a:pt x="1" y="26"/>
                    <a:pt x="1" y="26"/>
                    <a:pt x="1" y="26"/>
                  </a:cubicBezTo>
                  <a:cubicBezTo>
                    <a:pt x="2" y="27"/>
                    <a:pt x="2" y="27"/>
                    <a:pt x="2" y="27"/>
                  </a:cubicBezTo>
                  <a:cubicBezTo>
                    <a:pt x="3" y="27"/>
                    <a:pt x="3" y="27"/>
                    <a:pt x="3" y="27"/>
                  </a:cubicBezTo>
                  <a:cubicBezTo>
                    <a:pt x="3" y="29"/>
                    <a:pt x="3" y="29"/>
                    <a:pt x="3" y="29"/>
                  </a:cubicBezTo>
                  <a:cubicBezTo>
                    <a:pt x="6" y="29"/>
                    <a:pt x="6" y="29"/>
                    <a:pt x="6" y="29"/>
                  </a:cubicBezTo>
                  <a:cubicBezTo>
                    <a:pt x="6" y="31"/>
                    <a:pt x="6" y="31"/>
                    <a:pt x="6" y="31"/>
                  </a:cubicBezTo>
                  <a:cubicBezTo>
                    <a:pt x="6" y="33"/>
                    <a:pt x="6" y="33"/>
                    <a:pt x="6" y="33"/>
                  </a:cubicBezTo>
                  <a:cubicBezTo>
                    <a:pt x="6" y="34"/>
                    <a:pt x="6" y="34"/>
                    <a:pt x="6" y="34"/>
                  </a:cubicBezTo>
                  <a:cubicBezTo>
                    <a:pt x="8" y="34"/>
                    <a:pt x="8" y="34"/>
                    <a:pt x="8" y="34"/>
                  </a:cubicBezTo>
                  <a:cubicBezTo>
                    <a:pt x="9" y="34"/>
                    <a:pt x="9" y="34"/>
                    <a:pt x="9" y="34"/>
                  </a:cubicBezTo>
                  <a:cubicBezTo>
                    <a:pt x="9" y="32"/>
                    <a:pt x="9" y="32"/>
                    <a:pt x="9" y="32"/>
                  </a:cubicBezTo>
                  <a:cubicBezTo>
                    <a:pt x="9" y="31"/>
                    <a:pt x="9" y="31"/>
                    <a:pt x="9" y="31"/>
                  </a:cubicBezTo>
                  <a:cubicBezTo>
                    <a:pt x="8" y="28"/>
                    <a:pt x="8" y="28"/>
                    <a:pt x="8" y="28"/>
                  </a:cubicBezTo>
                  <a:cubicBezTo>
                    <a:pt x="10" y="26"/>
                    <a:pt x="10" y="26"/>
                    <a:pt x="10" y="26"/>
                  </a:cubicBezTo>
                  <a:cubicBezTo>
                    <a:pt x="11" y="24"/>
                    <a:pt x="11" y="24"/>
                    <a:pt x="11" y="24"/>
                  </a:cubicBezTo>
                  <a:cubicBezTo>
                    <a:pt x="11" y="21"/>
                    <a:pt x="11" y="21"/>
                    <a:pt x="11" y="21"/>
                  </a:cubicBezTo>
                  <a:cubicBezTo>
                    <a:pt x="12" y="21"/>
                    <a:pt x="12" y="21"/>
                    <a:pt x="12" y="21"/>
                  </a:cubicBezTo>
                  <a:cubicBezTo>
                    <a:pt x="11" y="20"/>
                    <a:pt x="11" y="20"/>
                    <a:pt x="11" y="20"/>
                  </a:cubicBezTo>
                  <a:cubicBezTo>
                    <a:pt x="11" y="18"/>
                    <a:pt x="11" y="18"/>
                    <a:pt x="11" y="18"/>
                  </a:cubicBezTo>
                  <a:cubicBezTo>
                    <a:pt x="12" y="15"/>
                    <a:pt x="12" y="15"/>
                    <a:pt x="12" y="15"/>
                  </a:cubicBezTo>
                  <a:cubicBezTo>
                    <a:pt x="11" y="13"/>
                    <a:pt x="11" y="13"/>
                    <a:pt x="11" y="13"/>
                  </a:cubicBezTo>
                  <a:cubicBezTo>
                    <a:pt x="12" y="11"/>
                    <a:pt x="12" y="11"/>
                    <a:pt x="12" y="11"/>
                  </a:cubicBezTo>
                  <a:cubicBezTo>
                    <a:pt x="13" y="8"/>
                    <a:pt x="13" y="8"/>
                    <a:pt x="13" y="8"/>
                  </a:cubicBezTo>
                  <a:cubicBezTo>
                    <a:pt x="13" y="5"/>
                    <a:pt x="13" y="5"/>
                    <a:pt x="13" y="5"/>
                  </a:cubicBezTo>
                  <a:cubicBezTo>
                    <a:pt x="14" y="5"/>
                    <a:pt x="14" y="5"/>
                    <a:pt x="14" y="5"/>
                  </a:cubicBezTo>
                  <a:cubicBezTo>
                    <a:pt x="14" y="4"/>
                    <a:pt x="14" y="4"/>
                    <a:pt x="14" y="4"/>
                  </a:cubicBezTo>
                  <a:cubicBezTo>
                    <a:pt x="12" y="3"/>
                    <a:pt x="12" y="3"/>
                    <a:pt x="12" y="3"/>
                  </a:cubicBezTo>
                  <a:cubicBezTo>
                    <a:pt x="12" y="3"/>
                    <a:pt x="12" y="3"/>
                    <a:pt x="12" y="3"/>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6" name="Syria">
              <a:extLst>
                <a:ext uri="{FF2B5EF4-FFF2-40B4-BE49-F238E27FC236}">
                  <a16:creationId xmlns:a16="http://schemas.microsoft.com/office/drawing/2014/main" xmlns="" id="{8ABE6305-8219-4B18-BEF1-60601434F719}"/>
                </a:ext>
              </a:extLst>
            </p:cNvPr>
            <p:cNvSpPr>
              <a:spLocks/>
            </p:cNvSpPr>
            <p:nvPr/>
          </p:nvSpPr>
          <p:spPr bwMode="auto">
            <a:xfrm>
              <a:off x="6755993" y="3337360"/>
              <a:ext cx="161202" cy="141903"/>
            </a:xfrm>
            <a:custGeom>
              <a:avLst/>
              <a:gdLst>
                <a:gd name="T0" fmla="*/ 114 w 142"/>
                <a:gd name="T1" fmla="*/ 68 h 125"/>
                <a:gd name="T2" fmla="*/ 121 w 142"/>
                <a:gd name="T3" fmla="*/ 59 h 125"/>
                <a:gd name="T4" fmla="*/ 118 w 142"/>
                <a:gd name="T5" fmla="*/ 50 h 125"/>
                <a:gd name="T6" fmla="*/ 123 w 142"/>
                <a:gd name="T7" fmla="*/ 35 h 125"/>
                <a:gd name="T8" fmla="*/ 118 w 142"/>
                <a:gd name="T9" fmla="*/ 19 h 125"/>
                <a:gd name="T10" fmla="*/ 133 w 142"/>
                <a:gd name="T11" fmla="*/ 9 h 125"/>
                <a:gd name="T12" fmla="*/ 137 w 142"/>
                <a:gd name="T13" fmla="*/ 7 h 125"/>
                <a:gd name="T14" fmla="*/ 137 w 142"/>
                <a:gd name="T15" fmla="*/ 0 h 125"/>
                <a:gd name="T16" fmla="*/ 123 w 142"/>
                <a:gd name="T17" fmla="*/ 2 h 125"/>
                <a:gd name="T18" fmla="*/ 107 w 142"/>
                <a:gd name="T19" fmla="*/ 2 h 125"/>
                <a:gd name="T20" fmla="*/ 95 w 142"/>
                <a:gd name="T21" fmla="*/ 5 h 125"/>
                <a:gd name="T22" fmla="*/ 85 w 142"/>
                <a:gd name="T23" fmla="*/ 9 h 125"/>
                <a:gd name="T24" fmla="*/ 74 w 142"/>
                <a:gd name="T25" fmla="*/ 12 h 125"/>
                <a:gd name="T26" fmla="*/ 64 w 142"/>
                <a:gd name="T27" fmla="*/ 9 h 125"/>
                <a:gd name="T28" fmla="*/ 48 w 142"/>
                <a:gd name="T29" fmla="*/ 9 h 125"/>
                <a:gd name="T30" fmla="*/ 43 w 142"/>
                <a:gd name="T31" fmla="*/ 9 h 125"/>
                <a:gd name="T32" fmla="*/ 29 w 142"/>
                <a:gd name="T33" fmla="*/ 14 h 125"/>
                <a:gd name="T34" fmla="*/ 22 w 142"/>
                <a:gd name="T35" fmla="*/ 16 h 125"/>
                <a:gd name="T36" fmla="*/ 17 w 142"/>
                <a:gd name="T37" fmla="*/ 26 h 125"/>
                <a:gd name="T38" fmla="*/ 14 w 142"/>
                <a:gd name="T39" fmla="*/ 33 h 125"/>
                <a:gd name="T40" fmla="*/ 5 w 142"/>
                <a:gd name="T41" fmla="*/ 33 h 125"/>
                <a:gd name="T42" fmla="*/ 0 w 142"/>
                <a:gd name="T43" fmla="*/ 33 h 125"/>
                <a:gd name="T44" fmla="*/ 5 w 142"/>
                <a:gd name="T45" fmla="*/ 47 h 125"/>
                <a:gd name="T46" fmla="*/ 7 w 142"/>
                <a:gd name="T47" fmla="*/ 59 h 125"/>
                <a:gd name="T48" fmla="*/ 14 w 142"/>
                <a:gd name="T49" fmla="*/ 68 h 125"/>
                <a:gd name="T50" fmla="*/ 22 w 142"/>
                <a:gd name="T51" fmla="*/ 76 h 125"/>
                <a:gd name="T52" fmla="*/ 22 w 142"/>
                <a:gd name="T53" fmla="*/ 85 h 125"/>
                <a:gd name="T54" fmla="*/ 17 w 142"/>
                <a:gd name="T55" fmla="*/ 85 h 125"/>
                <a:gd name="T56" fmla="*/ 12 w 142"/>
                <a:gd name="T57" fmla="*/ 94 h 125"/>
                <a:gd name="T58" fmla="*/ 7 w 142"/>
                <a:gd name="T59" fmla="*/ 99 h 125"/>
                <a:gd name="T60" fmla="*/ 12 w 142"/>
                <a:gd name="T61" fmla="*/ 104 h 125"/>
                <a:gd name="T62" fmla="*/ 12 w 142"/>
                <a:gd name="T63" fmla="*/ 116 h 125"/>
                <a:gd name="T64" fmla="*/ 22 w 142"/>
                <a:gd name="T65" fmla="*/ 118 h 125"/>
                <a:gd name="T66" fmla="*/ 26 w 142"/>
                <a:gd name="T67" fmla="*/ 123 h 125"/>
                <a:gd name="T68" fmla="*/ 74 w 142"/>
                <a:gd name="T69" fmla="*/ 97 h 125"/>
                <a:gd name="T70" fmla="*/ 74 w 142"/>
                <a:gd name="T71" fmla="*/ 9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2" h="125">
                  <a:moveTo>
                    <a:pt x="74" y="97"/>
                  </a:moveTo>
                  <a:lnTo>
                    <a:pt x="114" y="68"/>
                  </a:lnTo>
                  <a:lnTo>
                    <a:pt x="116" y="64"/>
                  </a:lnTo>
                  <a:lnTo>
                    <a:pt x="121" y="59"/>
                  </a:lnTo>
                  <a:lnTo>
                    <a:pt x="121" y="54"/>
                  </a:lnTo>
                  <a:lnTo>
                    <a:pt x="118" y="50"/>
                  </a:lnTo>
                  <a:lnTo>
                    <a:pt x="123" y="42"/>
                  </a:lnTo>
                  <a:lnTo>
                    <a:pt x="123" y="35"/>
                  </a:lnTo>
                  <a:lnTo>
                    <a:pt x="118" y="26"/>
                  </a:lnTo>
                  <a:lnTo>
                    <a:pt x="118" y="19"/>
                  </a:lnTo>
                  <a:lnTo>
                    <a:pt x="123" y="12"/>
                  </a:lnTo>
                  <a:lnTo>
                    <a:pt x="133" y="9"/>
                  </a:lnTo>
                  <a:lnTo>
                    <a:pt x="137" y="7"/>
                  </a:lnTo>
                  <a:lnTo>
                    <a:pt x="137" y="7"/>
                  </a:lnTo>
                  <a:lnTo>
                    <a:pt x="142" y="2"/>
                  </a:lnTo>
                  <a:lnTo>
                    <a:pt x="137" y="0"/>
                  </a:lnTo>
                  <a:lnTo>
                    <a:pt x="133" y="0"/>
                  </a:lnTo>
                  <a:lnTo>
                    <a:pt x="123" y="2"/>
                  </a:lnTo>
                  <a:lnTo>
                    <a:pt x="111" y="2"/>
                  </a:lnTo>
                  <a:lnTo>
                    <a:pt x="107" y="2"/>
                  </a:lnTo>
                  <a:lnTo>
                    <a:pt x="102" y="2"/>
                  </a:lnTo>
                  <a:lnTo>
                    <a:pt x="95" y="5"/>
                  </a:lnTo>
                  <a:lnTo>
                    <a:pt x="90" y="9"/>
                  </a:lnTo>
                  <a:lnTo>
                    <a:pt x="85" y="9"/>
                  </a:lnTo>
                  <a:lnTo>
                    <a:pt x="83" y="12"/>
                  </a:lnTo>
                  <a:lnTo>
                    <a:pt x="74" y="12"/>
                  </a:lnTo>
                  <a:lnTo>
                    <a:pt x="66" y="9"/>
                  </a:lnTo>
                  <a:lnTo>
                    <a:pt x="64" y="9"/>
                  </a:lnTo>
                  <a:lnTo>
                    <a:pt x="59" y="7"/>
                  </a:lnTo>
                  <a:lnTo>
                    <a:pt x="48" y="9"/>
                  </a:lnTo>
                  <a:lnTo>
                    <a:pt x="45" y="9"/>
                  </a:lnTo>
                  <a:lnTo>
                    <a:pt x="43" y="9"/>
                  </a:lnTo>
                  <a:lnTo>
                    <a:pt x="31" y="14"/>
                  </a:lnTo>
                  <a:lnTo>
                    <a:pt x="29" y="14"/>
                  </a:lnTo>
                  <a:lnTo>
                    <a:pt x="22" y="12"/>
                  </a:lnTo>
                  <a:lnTo>
                    <a:pt x="22" y="16"/>
                  </a:lnTo>
                  <a:lnTo>
                    <a:pt x="19" y="24"/>
                  </a:lnTo>
                  <a:lnTo>
                    <a:pt x="17" y="26"/>
                  </a:lnTo>
                  <a:lnTo>
                    <a:pt x="17" y="31"/>
                  </a:lnTo>
                  <a:lnTo>
                    <a:pt x="14" y="33"/>
                  </a:lnTo>
                  <a:lnTo>
                    <a:pt x="10" y="33"/>
                  </a:lnTo>
                  <a:lnTo>
                    <a:pt x="5" y="33"/>
                  </a:lnTo>
                  <a:lnTo>
                    <a:pt x="5" y="33"/>
                  </a:lnTo>
                  <a:lnTo>
                    <a:pt x="0" y="33"/>
                  </a:lnTo>
                  <a:lnTo>
                    <a:pt x="3" y="40"/>
                  </a:lnTo>
                  <a:lnTo>
                    <a:pt x="5" y="47"/>
                  </a:lnTo>
                  <a:lnTo>
                    <a:pt x="7" y="54"/>
                  </a:lnTo>
                  <a:lnTo>
                    <a:pt x="7" y="59"/>
                  </a:lnTo>
                  <a:lnTo>
                    <a:pt x="5" y="68"/>
                  </a:lnTo>
                  <a:lnTo>
                    <a:pt x="14" y="68"/>
                  </a:lnTo>
                  <a:lnTo>
                    <a:pt x="17" y="73"/>
                  </a:lnTo>
                  <a:lnTo>
                    <a:pt x="22" y="76"/>
                  </a:lnTo>
                  <a:lnTo>
                    <a:pt x="22" y="80"/>
                  </a:lnTo>
                  <a:lnTo>
                    <a:pt x="22" y="85"/>
                  </a:lnTo>
                  <a:lnTo>
                    <a:pt x="19" y="85"/>
                  </a:lnTo>
                  <a:lnTo>
                    <a:pt x="17" y="85"/>
                  </a:lnTo>
                  <a:lnTo>
                    <a:pt x="14" y="87"/>
                  </a:lnTo>
                  <a:lnTo>
                    <a:pt x="12" y="94"/>
                  </a:lnTo>
                  <a:lnTo>
                    <a:pt x="10" y="99"/>
                  </a:lnTo>
                  <a:lnTo>
                    <a:pt x="7" y="99"/>
                  </a:lnTo>
                  <a:lnTo>
                    <a:pt x="10" y="102"/>
                  </a:lnTo>
                  <a:lnTo>
                    <a:pt x="12" y="104"/>
                  </a:lnTo>
                  <a:lnTo>
                    <a:pt x="12" y="111"/>
                  </a:lnTo>
                  <a:lnTo>
                    <a:pt x="12" y="116"/>
                  </a:lnTo>
                  <a:lnTo>
                    <a:pt x="14" y="116"/>
                  </a:lnTo>
                  <a:lnTo>
                    <a:pt x="22" y="118"/>
                  </a:lnTo>
                  <a:lnTo>
                    <a:pt x="26" y="123"/>
                  </a:lnTo>
                  <a:lnTo>
                    <a:pt x="26" y="123"/>
                  </a:lnTo>
                  <a:lnTo>
                    <a:pt x="31" y="125"/>
                  </a:lnTo>
                  <a:lnTo>
                    <a:pt x="74" y="97"/>
                  </a:lnTo>
                  <a:lnTo>
                    <a:pt x="74" y="97"/>
                  </a:lnTo>
                  <a:lnTo>
                    <a:pt x="74" y="9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7" name="Switzerland">
              <a:extLst>
                <a:ext uri="{FF2B5EF4-FFF2-40B4-BE49-F238E27FC236}">
                  <a16:creationId xmlns:a16="http://schemas.microsoft.com/office/drawing/2014/main" xmlns="" id="{96F0187B-77E3-4427-8BC7-F0E443D8D19E}"/>
                </a:ext>
              </a:extLst>
            </p:cNvPr>
            <p:cNvSpPr>
              <a:spLocks/>
            </p:cNvSpPr>
            <p:nvPr/>
          </p:nvSpPr>
          <p:spPr bwMode="auto">
            <a:xfrm>
              <a:off x="6015825" y="3012685"/>
              <a:ext cx="114658" cy="63573"/>
            </a:xfrm>
            <a:custGeom>
              <a:avLst/>
              <a:gdLst>
                <a:gd name="T0" fmla="*/ 42 w 101"/>
                <a:gd name="T1" fmla="*/ 7 h 56"/>
                <a:gd name="T2" fmla="*/ 52 w 101"/>
                <a:gd name="T3" fmla="*/ 7 h 56"/>
                <a:gd name="T4" fmla="*/ 52 w 101"/>
                <a:gd name="T5" fmla="*/ 0 h 56"/>
                <a:gd name="T6" fmla="*/ 59 w 101"/>
                <a:gd name="T7" fmla="*/ 2 h 56"/>
                <a:gd name="T8" fmla="*/ 63 w 101"/>
                <a:gd name="T9" fmla="*/ 2 h 56"/>
                <a:gd name="T10" fmla="*/ 73 w 101"/>
                <a:gd name="T11" fmla="*/ 7 h 56"/>
                <a:gd name="T12" fmla="*/ 78 w 101"/>
                <a:gd name="T13" fmla="*/ 14 h 56"/>
                <a:gd name="T14" fmla="*/ 78 w 101"/>
                <a:gd name="T15" fmla="*/ 18 h 56"/>
                <a:gd name="T16" fmla="*/ 87 w 101"/>
                <a:gd name="T17" fmla="*/ 18 h 56"/>
                <a:gd name="T18" fmla="*/ 94 w 101"/>
                <a:gd name="T19" fmla="*/ 18 h 56"/>
                <a:gd name="T20" fmla="*/ 101 w 101"/>
                <a:gd name="T21" fmla="*/ 23 h 56"/>
                <a:gd name="T22" fmla="*/ 99 w 101"/>
                <a:gd name="T23" fmla="*/ 35 h 56"/>
                <a:gd name="T24" fmla="*/ 89 w 101"/>
                <a:gd name="T25" fmla="*/ 44 h 56"/>
                <a:gd name="T26" fmla="*/ 80 w 101"/>
                <a:gd name="T27" fmla="*/ 42 h 56"/>
                <a:gd name="T28" fmla="*/ 71 w 101"/>
                <a:gd name="T29" fmla="*/ 47 h 56"/>
                <a:gd name="T30" fmla="*/ 63 w 101"/>
                <a:gd name="T31" fmla="*/ 49 h 56"/>
                <a:gd name="T32" fmla="*/ 59 w 101"/>
                <a:gd name="T33" fmla="*/ 42 h 56"/>
                <a:gd name="T34" fmla="*/ 45 w 101"/>
                <a:gd name="T35" fmla="*/ 52 h 56"/>
                <a:gd name="T36" fmla="*/ 30 w 101"/>
                <a:gd name="T37" fmla="*/ 56 h 56"/>
                <a:gd name="T38" fmla="*/ 23 w 101"/>
                <a:gd name="T39" fmla="*/ 49 h 56"/>
                <a:gd name="T40" fmla="*/ 21 w 101"/>
                <a:gd name="T41" fmla="*/ 42 h 56"/>
                <a:gd name="T42" fmla="*/ 11 w 101"/>
                <a:gd name="T43" fmla="*/ 37 h 56"/>
                <a:gd name="T44" fmla="*/ 11 w 101"/>
                <a:gd name="T45" fmla="*/ 47 h 56"/>
                <a:gd name="T46" fmla="*/ 0 w 101"/>
                <a:gd name="T47" fmla="*/ 47 h 56"/>
                <a:gd name="T48" fmla="*/ 2 w 101"/>
                <a:gd name="T49" fmla="*/ 42 h 56"/>
                <a:gd name="T50" fmla="*/ 4 w 101"/>
                <a:gd name="T51" fmla="*/ 40 h 56"/>
                <a:gd name="T52" fmla="*/ 11 w 101"/>
                <a:gd name="T53" fmla="*/ 23 h 56"/>
                <a:gd name="T54" fmla="*/ 19 w 101"/>
                <a:gd name="T55" fmla="*/ 16 h 56"/>
                <a:gd name="T56" fmla="*/ 23 w 101"/>
                <a:gd name="T57" fmla="*/ 9 h 56"/>
                <a:gd name="T58" fmla="*/ 21 w 101"/>
                <a:gd name="T59" fmla="*/ 4 h 56"/>
                <a:gd name="T60" fmla="*/ 28 w 101"/>
                <a:gd name="T61" fmla="*/ 7 h 56"/>
                <a:gd name="T62" fmla="*/ 37 w 101"/>
                <a:gd name="T63"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56">
                  <a:moveTo>
                    <a:pt x="37" y="4"/>
                  </a:moveTo>
                  <a:lnTo>
                    <a:pt x="42" y="7"/>
                  </a:lnTo>
                  <a:lnTo>
                    <a:pt x="47" y="4"/>
                  </a:lnTo>
                  <a:lnTo>
                    <a:pt x="52" y="7"/>
                  </a:lnTo>
                  <a:lnTo>
                    <a:pt x="54" y="2"/>
                  </a:lnTo>
                  <a:lnTo>
                    <a:pt x="52" y="0"/>
                  </a:lnTo>
                  <a:lnTo>
                    <a:pt x="56" y="0"/>
                  </a:lnTo>
                  <a:lnTo>
                    <a:pt x="59" y="2"/>
                  </a:lnTo>
                  <a:lnTo>
                    <a:pt x="61" y="4"/>
                  </a:lnTo>
                  <a:lnTo>
                    <a:pt x="63" y="2"/>
                  </a:lnTo>
                  <a:lnTo>
                    <a:pt x="66" y="2"/>
                  </a:lnTo>
                  <a:lnTo>
                    <a:pt x="73" y="7"/>
                  </a:lnTo>
                  <a:lnTo>
                    <a:pt x="78" y="9"/>
                  </a:lnTo>
                  <a:lnTo>
                    <a:pt x="78" y="14"/>
                  </a:lnTo>
                  <a:lnTo>
                    <a:pt x="75" y="16"/>
                  </a:lnTo>
                  <a:lnTo>
                    <a:pt x="78" y="18"/>
                  </a:lnTo>
                  <a:lnTo>
                    <a:pt x="82" y="18"/>
                  </a:lnTo>
                  <a:lnTo>
                    <a:pt x="87" y="18"/>
                  </a:lnTo>
                  <a:lnTo>
                    <a:pt x="92" y="23"/>
                  </a:lnTo>
                  <a:lnTo>
                    <a:pt x="94" y="18"/>
                  </a:lnTo>
                  <a:lnTo>
                    <a:pt x="99" y="18"/>
                  </a:lnTo>
                  <a:lnTo>
                    <a:pt x="101" y="23"/>
                  </a:lnTo>
                  <a:lnTo>
                    <a:pt x="97" y="28"/>
                  </a:lnTo>
                  <a:lnTo>
                    <a:pt x="99" y="35"/>
                  </a:lnTo>
                  <a:lnTo>
                    <a:pt x="89" y="37"/>
                  </a:lnTo>
                  <a:lnTo>
                    <a:pt x="89" y="44"/>
                  </a:lnTo>
                  <a:lnTo>
                    <a:pt x="85" y="42"/>
                  </a:lnTo>
                  <a:lnTo>
                    <a:pt x="80" y="42"/>
                  </a:lnTo>
                  <a:lnTo>
                    <a:pt x="71" y="40"/>
                  </a:lnTo>
                  <a:lnTo>
                    <a:pt x="71" y="47"/>
                  </a:lnTo>
                  <a:lnTo>
                    <a:pt x="66" y="54"/>
                  </a:lnTo>
                  <a:lnTo>
                    <a:pt x="63" y="49"/>
                  </a:lnTo>
                  <a:lnTo>
                    <a:pt x="56" y="47"/>
                  </a:lnTo>
                  <a:lnTo>
                    <a:pt x="59" y="42"/>
                  </a:lnTo>
                  <a:lnTo>
                    <a:pt x="52" y="37"/>
                  </a:lnTo>
                  <a:lnTo>
                    <a:pt x="45" y="52"/>
                  </a:lnTo>
                  <a:lnTo>
                    <a:pt x="40" y="49"/>
                  </a:lnTo>
                  <a:lnTo>
                    <a:pt x="30" y="56"/>
                  </a:lnTo>
                  <a:lnTo>
                    <a:pt x="26" y="54"/>
                  </a:lnTo>
                  <a:lnTo>
                    <a:pt x="23" y="49"/>
                  </a:lnTo>
                  <a:lnTo>
                    <a:pt x="21" y="47"/>
                  </a:lnTo>
                  <a:lnTo>
                    <a:pt x="21" y="42"/>
                  </a:lnTo>
                  <a:lnTo>
                    <a:pt x="19" y="37"/>
                  </a:lnTo>
                  <a:lnTo>
                    <a:pt x="11" y="37"/>
                  </a:lnTo>
                  <a:lnTo>
                    <a:pt x="9" y="40"/>
                  </a:lnTo>
                  <a:lnTo>
                    <a:pt x="11" y="47"/>
                  </a:lnTo>
                  <a:lnTo>
                    <a:pt x="4" y="49"/>
                  </a:lnTo>
                  <a:lnTo>
                    <a:pt x="0" y="47"/>
                  </a:lnTo>
                  <a:lnTo>
                    <a:pt x="0" y="44"/>
                  </a:lnTo>
                  <a:lnTo>
                    <a:pt x="2" y="42"/>
                  </a:lnTo>
                  <a:lnTo>
                    <a:pt x="4" y="42"/>
                  </a:lnTo>
                  <a:lnTo>
                    <a:pt x="4" y="40"/>
                  </a:lnTo>
                  <a:lnTo>
                    <a:pt x="7" y="33"/>
                  </a:lnTo>
                  <a:lnTo>
                    <a:pt x="11" y="23"/>
                  </a:lnTo>
                  <a:lnTo>
                    <a:pt x="14" y="21"/>
                  </a:lnTo>
                  <a:lnTo>
                    <a:pt x="19" y="16"/>
                  </a:lnTo>
                  <a:lnTo>
                    <a:pt x="23" y="14"/>
                  </a:lnTo>
                  <a:lnTo>
                    <a:pt x="23" y="9"/>
                  </a:lnTo>
                  <a:lnTo>
                    <a:pt x="19" y="7"/>
                  </a:lnTo>
                  <a:lnTo>
                    <a:pt x="21" y="4"/>
                  </a:lnTo>
                  <a:lnTo>
                    <a:pt x="26" y="4"/>
                  </a:lnTo>
                  <a:lnTo>
                    <a:pt x="28" y="7"/>
                  </a:lnTo>
                  <a:lnTo>
                    <a:pt x="30" y="7"/>
                  </a:lnTo>
                  <a:lnTo>
                    <a:pt x="37" y="4"/>
                  </a:lnTo>
                  <a:lnTo>
                    <a:pt x="37" y="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8" name="Sweden">
              <a:extLst>
                <a:ext uri="{FF2B5EF4-FFF2-40B4-BE49-F238E27FC236}">
                  <a16:creationId xmlns:a16="http://schemas.microsoft.com/office/drawing/2014/main" xmlns="" id="{1D8C7AC6-64E8-4C9A-8889-6E6046B2E9C1}"/>
                </a:ext>
              </a:extLst>
            </p:cNvPr>
            <p:cNvSpPr>
              <a:spLocks noEditPoints="1"/>
            </p:cNvSpPr>
            <p:nvPr/>
          </p:nvSpPr>
          <p:spPr bwMode="auto">
            <a:xfrm>
              <a:off x="6122537" y="2181700"/>
              <a:ext cx="252020" cy="572154"/>
            </a:xfrm>
            <a:custGeom>
              <a:avLst/>
              <a:gdLst>
                <a:gd name="T0" fmla="*/ 7 w 222"/>
                <a:gd name="T1" fmla="*/ 367 h 504"/>
                <a:gd name="T2" fmla="*/ 19 w 222"/>
                <a:gd name="T3" fmla="*/ 351 h 504"/>
                <a:gd name="T4" fmla="*/ 14 w 222"/>
                <a:gd name="T5" fmla="*/ 313 h 504"/>
                <a:gd name="T6" fmla="*/ 12 w 222"/>
                <a:gd name="T7" fmla="*/ 277 h 504"/>
                <a:gd name="T8" fmla="*/ 7 w 222"/>
                <a:gd name="T9" fmla="*/ 223 h 504"/>
                <a:gd name="T10" fmla="*/ 38 w 222"/>
                <a:gd name="T11" fmla="*/ 199 h 504"/>
                <a:gd name="T12" fmla="*/ 45 w 222"/>
                <a:gd name="T13" fmla="*/ 142 h 504"/>
                <a:gd name="T14" fmla="*/ 59 w 222"/>
                <a:gd name="T15" fmla="*/ 116 h 504"/>
                <a:gd name="T16" fmla="*/ 73 w 222"/>
                <a:gd name="T17" fmla="*/ 78 h 504"/>
                <a:gd name="T18" fmla="*/ 81 w 222"/>
                <a:gd name="T19" fmla="*/ 52 h 504"/>
                <a:gd name="T20" fmla="*/ 102 w 222"/>
                <a:gd name="T21" fmla="*/ 43 h 504"/>
                <a:gd name="T22" fmla="*/ 102 w 222"/>
                <a:gd name="T23" fmla="*/ 24 h 504"/>
                <a:gd name="T24" fmla="*/ 135 w 222"/>
                <a:gd name="T25" fmla="*/ 29 h 504"/>
                <a:gd name="T26" fmla="*/ 140 w 222"/>
                <a:gd name="T27" fmla="*/ 12 h 504"/>
                <a:gd name="T28" fmla="*/ 147 w 222"/>
                <a:gd name="T29" fmla="*/ 0 h 504"/>
                <a:gd name="T30" fmla="*/ 182 w 222"/>
                <a:gd name="T31" fmla="*/ 24 h 504"/>
                <a:gd name="T32" fmla="*/ 199 w 222"/>
                <a:gd name="T33" fmla="*/ 38 h 504"/>
                <a:gd name="T34" fmla="*/ 201 w 222"/>
                <a:gd name="T35" fmla="*/ 62 h 504"/>
                <a:gd name="T36" fmla="*/ 211 w 222"/>
                <a:gd name="T37" fmla="*/ 88 h 504"/>
                <a:gd name="T38" fmla="*/ 215 w 222"/>
                <a:gd name="T39" fmla="*/ 116 h 504"/>
                <a:gd name="T40" fmla="*/ 215 w 222"/>
                <a:gd name="T41" fmla="*/ 133 h 504"/>
                <a:gd name="T42" fmla="*/ 196 w 222"/>
                <a:gd name="T43" fmla="*/ 131 h 504"/>
                <a:gd name="T44" fmla="*/ 182 w 222"/>
                <a:gd name="T45" fmla="*/ 140 h 504"/>
                <a:gd name="T46" fmla="*/ 175 w 222"/>
                <a:gd name="T47" fmla="*/ 147 h 504"/>
                <a:gd name="T48" fmla="*/ 170 w 222"/>
                <a:gd name="T49" fmla="*/ 152 h 504"/>
                <a:gd name="T50" fmla="*/ 173 w 222"/>
                <a:gd name="T51" fmla="*/ 168 h 504"/>
                <a:gd name="T52" fmla="*/ 175 w 222"/>
                <a:gd name="T53" fmla="*/ 180 h 504"/>
                <a:gd name="T54" fmla="*/ 170 w 222"/>
                <a:gd name="T55" fmla="*/ 201 h 504"/>
                <a:gd name="T56" fmla="*/ 159 w 222"/>
                <a:gd name="T57" fmla="*/ 218 h 504"/>
                <a:gd name="T58" fmla="*/ 142 w 222"/>
                <a:gd name="T59" fmla="*/ 228 h 504"/>
                <a:gd name="T60" fmla="*/ 130 w 222"/>
                <a:gd name="T61" fmla="*/ 237 h 504"/>
                <a:gd name="T62" fmla="*/ 121 w 222"/>
                <a:gd name="T63" fmla="*/ 249 h 504"/>
                <a:gd name="T64" fmla="*/ 104 w 222"/>
                <a:gd name="T65" fmla="*/ 261 h 504"/>
                <a:gd name="T66" fmla="*/ 111 w 222"/>
                <a:gd name="T67" fmla="*/ 289 h 504"/>
                <a:gd name="T68" fmla="*/ 109 w 222"/>
                <a:gd name="T69" fmla="*/ 306 h 504"/>
                <a:gd name="T70" fmla="*/ 111 w 222"/>
                <a:gd name="T71" fmla="*/ 322 h 504"/>
                <a:gd name="T72" fmla="*/ 126 w 222"/>
                <a:gd name="T73" fmla="*/ 329 h 504"/>
                <a:gd name="T74" fmla="*/ 144 w 222"/>
                <a:gd name="T75" fmla="*/ 353 h 504"/>
                <a:gd name="T76" fmla="*/ 126 w 222"/>
                <a:gd name="T77" fmla="*/ 367 h 504"/>
                <a:gd name="T78" fmla="*/ 109 w 222"/>
                <a:gd name="T79" fmla="*/ 362 h 504"/>
                <a:gd name="T80" fmla="*/ 92 w 222"/>
                <a:gd name="T81" fmla="*/ 369 h 504"/>
                <a:gd name="T82" fmla="*/ 111 w 222"/>
                <a:gd name="T83" fmla="*/ 372 h 504"/>
                <a:gd name="T84" fmla="*/ 133 w 222"/>
                <a:gd name="T85" fmla="*/ 374 h 504"/>
                <a:gd name="T86" fmla="*/ 123 w 222"/>
                <a:gd name="T87" fmla="*/ 388 h 504"/>
                <a:gd name="T88" fmla="*/ 116 w 222"/>
                <a:gd name="T89" fmla="*/ 393 h 504"/>
                <a:gd name="T90" fmla="*/ 107 w 222"/>
                <a:gd name="T91" fmla="*/ 398 h 504"/>
                <a:gd name="T92" fmla="*/ 111 w 222"/>
                <a:gd name="T93" fmla="*/ 412 h 504"/>
                <a:gd name="T94" fmla="*/ 104 w 222"/>
                <a:gd name="T95" fmla="*/ 429 h 504"/>
                <a:gd name="T96" fmla="*/ 107 w 222"/>
                <a:gd name="T97" fmla="*/ 452 h 504"/>
                <a:gd name="T98" fmla="*/ 92 w 222"/>
                <a:gd name="T99" fmla="*/ 483 h 504"/>
                <a:gd name="T100" fmla="*/ 66 w 222"/>
                <a:gd name="T101" fmla="*/ 485 h 504"/>
                <a:gd name="T102" fmla="*/ 45 w 222"/>
                <a:gd name="T103" fmla="*/ 504 h 504"/>
                <a:gd name="T104" fmla="*/ 33 w 222"/>
                <a:gd name="T105" fmla="*/ 483 h 504"/>
                <a:gd name="T106" fmla="*/ 33 w 222"/>
                <a:gd name="T107" fmla="*/ 469 h 504"/>
                <a:gd name="T108" fmla="*/ 17 w 222"/>
                <a:gd name="T109" fmla="*/ 443 h 504"/>
                <a:gd name="T110" fmla="*/ 10 w 222"/>
                <a:gd name="T111" fmla="*/ 422 h 504"/>
                <a:gd name="T112" fmla="*/ 10 w 222"/>
                <a:gd name="T113" fmla="*/ 407 h 504"/>
                <a:gd name="T114" fmla="*/ 3 w 222"/>
                <a:gd name="T115" fmla="*/ 407 h 504"/>
                <a:gd name="T116" fmla="*/ 3 w 222"/>
                <a:gd name="T117" fmla="*/ 386 h 504"/>
                <a:gd name="T118" fmla="*/ 5 w 222"/>
                <a:gd name="T119" fmla="*/ 41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2" h="504">
                  <a:moveTo>
                    <a:pt x="3" y="386"/>
                  </a:moveTo>
                  <a:lnTo>
                    <a:pt x="5" y="388"/>
                  </a:lnTo>
                  <a:lnTo>
                    <a:pt x="10" y="393"/>
                  </a:lnTo>
                  <a:lnTo>
                    <a:pt x="12" y="388"/>
                  </a:lnTo>
                  <a:lnTo>
                    <a:pt x="10" y="374"/>
                  </a:lnTo>
                  <a:lnTo>
                    <a:pt x="7" y="367"/>
                  </a:lnTo>
                  <a:lnTo>
                    <a:pt x="10" y="365"/>
                  </a:lnTo>
                  <a:lnTo>
                    <a:pt x="12" y="362"/>
                  </a:lnTo>
                  <a:lnTo>
                    <a:pt x="10" y="358"/>
                  </a:lnTo>
                  <a:lnTo>
                    <a:pt x="10" y="355"/>
                  </a:lnTo>
                  <a:lnTo>
                    <a:pt x="17" y="355"/>
                  </a:lnTo>
                  <a:lnTo>
                    <a:pt x="19" y="351"/>
                  </a:lnTo>
                  <a:lnTo>
                    <a:pt x="19" y="346"/>
                  </a:lnTo>
                  <a:lnTo>
                    <a:pt x="21" y="339"/>
                  </a:lnTo>
                  <a:lnTo>
                    <a:pt x="19" y="334"/>
                  </a:lnTo>
                  <a:lnTo>
                    <a:pt x="17" y="325"/>
                  </a:lnTo>
                  <a:lnTo>
                    <a:pt x="14" y="317"/>
                  </a:lnTo>
                  <a:lnTo>
                    <a:pt x="14" y="313"/>
                  </a:lnTo>
                  <a:lnTo>
                    <a:pt x="24" y="310"/>
                  </a:lnTo>
                  <a:lnTo>
                    <a:pt x="24" y="303"/>
                  </a:lnTo>
                  <a:lnTo>
                    <a:pt x="26" y="296"/>
                  </a:lnTo>
                  <a:lnTo>
                    <a:pt x="19" y="289"/>
                  </a:lnTo>
                  <a:lnTo>
                    <a:pt x="12" y="287"/>
                  </a:lnTo>
                  <a:lnTo>
                    <a:pt x="12" y="277"/>
                  </a:lnTo>
                  <a:lnTo>
                    <a:pt x="12" y="270"/>
                  </a:lnTo>
                  <a:lnTo>
                    <a:pt x="12" y="261"/>
                  </a:lnTo>
                  <a:lnTo>
                    <a:pt x="10" y="254"/>
                  </a:lnTo>
                  <a:lnTo>
                    <a:pt x="12" y="246"/>
                  </a:lnTo>
                  <a:lnTo>
                    <a:pt x="10" y="235"/>
                  </a:lnTo>
                  <a:lnTo>
                    <a:pt x="7" y="223"/>
                  </a:lnTo>
                  <a:lnTo>
                    <a:pt x="10" y="213"/>
                  </a:lnTo>
                  <a:lnTo>
                    <a:pt x="14" y="204"/>
                  </a:lnTo>
                  <a:lnTo>
                    <a:pt x="19" y="201"/>
                  </a:lnTo>
                  <a:lnTo>
                    <a:pt x="26" y="204"/>
                  </a:lnTo>
                  <a:lnTo>
                    <a:pt x="33" y="204"/>
                  </a:lnTo>
                  <a:lnTo>
                    <a:pt x="38" y="199"/>
                  </a:lnTo>
                  <a:lnTo>
                    <a:pt x="36" y="190"/>
                  </a:lnTo>
                  <a:lnTo>
                    <a:pt x="33" y="187"/>
                  </a:lnTo>
                  <a:lnTo>
                    <a:pt x="36" y="180"/>
                  </a:lnTo>
                  <a:lnTo>
                    <a:pt x="43" y="164"/>
                  </a:lnTo>
                  <a:lnTo>
                    <a:pt x="43" y="152"/>
                  </a:lnTo>
                  <a:lnTo>
                    <a:pt x="45" y="142"/>
                  </a:lnTo>
                  <a:lnTo>
                    <a:pt x="47" y="135"/>
                  </a:lnTo>
                  <a:lnTo>
                    <a:pt x="47" y="131"/>
                  </a:lnTo>
                  <a:lnTo>
                    <a:pt x="43" y="126"/>
                  </a:lnTo>
                  <a:lnTo>
                    <a:pt x="43" y="121"/>
                  </a:lnTo>
                  <a:lnTo>
                    <a:pt x="50" y="119"/>
                  </a:lnTo>
                  <a:lnTo>
                    <a:pt x="59" y="116"/>
                  </a:lnTo>
                  <a:lnTo>
                    <a:pt x="62" y="114"/>
                  </a:lnTo>
                  <a:lnTo>
                    <a:pt x="62" y="109"/>
                  </a:lnTo>
                  <a:lnTo>
                    <a:pt x="69" y="97"/>
                  </a:lnTo>
                  <a:lnTo>
                    <a:pt x="76" y="90"/>
                  </a:lnTo>
                  <a:lnTo>
                    <a:pt x="76" y="83"/>
                  </a:lnTo>
                  <a:lnTo>
                    <a:pt x="73" y="78"/>
                  </a:lnTo>
                  <a:lnTo>
                    <a:pt x="71" y="74"/>
                  </a:lnTo>
                  <a:lnTo>
                    <a:pt x="71" y="64"/>
                  </a:lnTo>
                  <a:lnTo>
                    <a:pt x="73" y="62"/>
                  </a:lnTo>
                  <a:lnTo>
                    <a:pt x="78" y="60"/>
                  </a:lnTo>
                  <a:lnTo>
                    <a:pt x="78" y="52"/>
                  </a:lnTo>
                  <a:lnTo>
                    <a:pt x="81" y="52"/>
                  </a:lnTo>
                  <a:lnTo>
                    <a:pt x="85" y="45"/>
                  </a:lnTo>
                  <a:lnTo>
                    <a:pt x="90" y="41"/>
                  </a:lnTo>
                  <a:lnTo>
                    <a:pt x="95" y="43"/>
                  </a:lnTo>
                  <a:lnTo>
                    <a:pt x="97" y="45"/>
                  </a:lnTo>
                  <a:lnTo>
                    <a:pt x="99" y="45"/>
                  </a:lnTo>
                  <a:lnTo>
                    <a:pt x="102" y="43"/>
                  </a:lnTo>
                  <a:lnTo>
                    <a:pt x="99" y="38"/>
                  </a:lnTo>
                  <a:lnTo>
                    <a:pt x="102" y="36"/>
                  </a:lnTo>
                  <a:lnTo>
                    <a:pt x="102" y="33"/>
                  </a:lnTo>
                  <a:lnTo>
                    <a:pt x="104" y="31"/>
                  </a:lnTo>
                  <a:lnTo>
                    <a:pt x="99" y="24"/>
                  </a:lnTo>
                  <a:lnTo>
                    <a:pt x="102" y="24"/>
                  </a:lnTo>
                  <a:lnTo>
                    <a:pt x="109" y="24"/>
                  </a:lnTo>
                  <a:lnTo>
                    <a:pt x="114" y="22"/>
                  </a:lnTo>
                  <a:lnTo>
                    <a:pt x="121" y="22"/>
                  </a:lnTo>
                  <a:lnTo>
                    <a:pt x="126" y="26"/>
                  </a:lnTo>
                  <a:lnTo>
                    <a:pt x="130" y="26"/>
                  </a:lnTo>
                  <a:lnTo>
                    <a:pt x="135" y="29"/>
                  </a:lnTo>
                  <a:lnTo>
                    <a:pt x="137" y="29"/>
                  </a:lnTo>
                  <a:lnTo>
                    <a:pt x="137" y="29"/>
                  </a:lnTo>
                  <a:lnTo>
                    <a:pt x="137" y="24"/>
                  </a:lnTo>
                  <a:lnTo>
                    <a:pt x="135" y="19"/>
                  </a:lnTo>
                  <a:lnTo>
                    <a:pt x="137" y="12"/>
                  </a:lnTo>
                  <a:lnTo>
                    <a:pt x="140" y="12"/>
                  </a:lnTo>
                  <a:lnTo>
                    <a:pt x="140" y="7"/>
                  </a:lnTo>
                  <a:lnTo>
                    <a:pt x="135" y="5"/>
                  </a:lnTo>
                  <a:lnTo>
                    <a:pt x="135" y="0"/>
                  </a:lnTo>
                  <a:lnTo>
                    <a:pt x="140" y="3"/>
                  </a:lnTo>
                  <a:lnTo>
                    <a:pt x="144" y="0"/>
                  </a:lnTo>
                  <a:lnTo>
                    <a:pt x="147" y="0"/>
                  </a:lnTo>
                  <a:lnTo>
                    <a:pt x="152" y="5"/>
                  </a:lnTo>
                  <a:lnTo>
                    <a:pt x="156" y="7"/>
                  </a:lnTo>
                  <a:lnTo>
                    <a:pt x="163" y="17"/>
                  </a:lnTo>
                  <a:lnTo>
                    <a:pt x="170" y="22"/>
                  </a:lnTo>
                  <a:lnTo>
                    <a:pt x="180" y="22"/>
                  </a:lnTo>
                  <a:lnTo>
                    <a:pt x="182" y="24"/>
                  </a:lnTo>
                  <a:lnTo>
                    <a:pt x="185" y="24"/>
                  </a:lnTo>
                  <a:lnTo>
                    <a:pt x="189" y="29"/>
                  </a:lnTo>
                  <a:lnTo>
                    <a:pt x="192" y="33"/>
                  </a:lnTo>
                  <a:lnTo>
                    <a:pt x="194" y="33"/>
                  </a:lnTo>
                  <a:lnTo>
                    <a:pt x="194" y="33"/>
                  </a:lnTo>
                  <a:lnTo>
                    <a:pt x="199" y="38"/>
                  </a:lnTo>
                  <a:lnTo>
                    <a:pt x="201" y="38"/>
                  </a:lnTo>
                  <a:lnTo>
                    <a:pt x="204" y="43"/>
                  </a:lnTo>
                  <a:lnTo>
                    <a:pt x="201" y="45"/>
                  </a:lnTo>
                  <a:lnTo>
                    <a:pt x="204" y="52"/>
                  </a:lnTo>
                  <a:lnTo>
                    <a:pt x="201" y="57"/>
                  </a:lnTo>
                  <a:lnTo>
                    <a:pt x="201" y="62"/>
                  </a:lnTo>
                  <a:lnTo>
                    <a:pt x="208" y="62"/>
                  </a:lnTo>
                  <a:lnTo>
                    <a:pt x="208" y="67"/>
                  </a:lnTo>
                  <a:lnTo>
                    <a:pt x="206" y="71"/>
                  </a:lnTo>
                  <a:lnTo>
                    <a:pt x="208" y="76"/>
                  </a:lnTo>
                  <a:lnTo>
                    <a:pt x="211" y="81"/>
                  </a:lnTo>
                  <a:lnTo>
                    <a:pt x="211" y="88"/>
                  </a:lnTo>
                  <a:lnTo>
                    <a:pt x="211" y="93"/>
                  </a:lnTo>
                  <a:lnTo>
                    <a:pt x="211" y="95"/>
                  </a:lnTo>
                  <a:lnTo>
                    <a:pt x="211" y="104"/>
                  </a:lnTo>
                  <a:lnTo>
                    <a:pt x="211" y="107"/>
                  </a:lnTo>
                  <a:lnTo>
                    <a:pt x="213" y="114"/>
                  </a:lnTo>
                  <a:lnTo>
                    <a:pt x="215" y="116"/>
                  </a:lnTo>
                  <a:lnTo>
                    <a:pt x="220" y="123"/>
                  </a:lnTo>
                  <a:lnTo>
                    <a:pt x="222" y="126"/>
                  </a:lnTo>
                  <a:lnTo>
                    <a:pt x="222" y="131"/>
                  </a:lnTo>
                  <a:lnTo>
                    <a:pt x="222" y="131"/>
                  </a:lnTo>
                  <a:lnTo>
                    <a:pt x="220" y="133"/>
                  </a:lnTo>
                  <a:lnTo>
                    <a:pt x="215" y="133"/>
                  </a:lnTo>
                  <a:lnTo>
                    <a:pt x="213" y="131"/>
                  </a:lnTo>
                  <a:lnTo>
                    <a:pt x="208" y="133"/>
                  </a:lnTo>
                  <a:lnTo>
                    <a:pt x="204" y="131"/>
                  </a:lnTo>
                  <a:lnTo>
                    <a:pt x="201" y="135"/>
                  </a:lnTo>
                  <a:lnTo>
                    <a:pt x="199" y="133"/>
                  </a:lnTo>
                  <a:lnTo>
                    <a:pt x="196" y="131"/>
                  </a:lnTo>
                  <a:lnTo>
                    <a:pt x="194" y="135"/>
                  </a:lnTo>
                  <a:lnTo>
                    <a:pt x="189" y="128"/>
                  </a:lnTo>
                  <a:lnTo>
                    <a:pt x="187" y="131"/>
                  </a:lnTo>
                  <a:lnTo>
                    <a:pt x="187" y="135"/>
                  </a:lnTo>
                  <a:lnTo>
                    <a:pt x="187" y="140"/>
                  </a:lnTo>
                  <a:lnTo>
                    <a:pt x="182" y="140"/>
                  </a:lnTo>
                  <a:lnTo>
                    <a:pt x="180" y="138"/>
                  </a:lnTo>
                  <a:lnTo>
                    <a:pt x="178" y="135"/>
                  </a:lnTo>
                  <a:lnTo>
                    <a:pt x="180" y="142"/>
                  </a:lnTo>
                  <a:lnTo>
                    <a:pt x="185" y="145"/>
                  </a:lnTo>
                  <a:lnTo>
                    <a:pt x="180" y="147"/>
                  </a:lnTo>
                  <a:lnTo>
                    <a:pt x="175" y="147"/>
                  </a:lnTo>
                  <a:lnTo>
                    <a:pt x="173" y="149"/>
                  </a:lnTo>
                  <a:lnTo>
                    <a:pt x="178" y="149"/>
                  </a:lnTo>
                  <a:lnTo>
                    <a:pt x="178" y="154"/>
                  </a:lnTo>
                  <a:lnTo>
                    <a:pt x="175" y="154"/>
                  </a:lnTo>
                  <a:lnTo>
                    <a:pt x="173" y="152"/>
                  </a:lnTo>
                  <a:lnTo>
                    <a:pt x="170" y="152"/>
                  </a:lnTo>
                  <a:lnTo>
                    <a:pt x="170" y="152"/>
                  </a:lnTo>
                  <a:lnTo>
                    <a:pt x="173" y="157"/>
                  </a:lnTo>
                  <a:lnTo>
                    <a:pt x="175" y="157"/>
                  </a:lnTo>
                  <a:lnTo>
                    <a:pt x="178" y="159"/>
                  </a:lnTo>
                  <a:lnTo>
                    <a:pt x="175" y="161"/>
                  </a:lnTo>
                  <a:lnTo>
                    <a:pt x="173" y="168"/>
                  </a:lnTo>
                  <a:lnTo>
                    <a:pt x="173" y="171"/>
                  </a:lnTo>
                  <a:lnTo>
                    <a:pt x="168" y="173"/>
                  </a:lnTo>
                  <a:lnTo>
                    <a:pt x="173" y="175"/>
                  </a:lnTo>
                  <a:lnTo>
                    <a:pt x="175" y="178"/>
                  </a:lnTo>
                  <a:lnTo>
                    <a:pt x="178" y="180"/>
                  </a:lnTo>
                  <a:lnTo>
                    <a:pt x="175" y="180"/>
                  </a:lnTo>
                  <a:lnTo>
                    <a:pt x="178" y="185"/>
                  </a:lnTo>
                  <a:lnTo>
                    <a:pt x="180" y="185"/>
                  </a:lnTo>
                  <a:lnTo>
                    <a:pt x="175" y="190"/>
                  </a:lnTo>
                  <a:lnTo>
                    <a:pt x="173" y="190"/>
                  </a:lnTo>
                  <a:lnTo>
                    <a:pt x="170" y="194"/>
                  </a:lnTo>
                  <a:lnTo>
                    <a:pt x="170" y="201"/>
                  </a:lnTo>
                  <a:lnTo>
                    <a:pt x="166" y="209"/>
                  </a:lnTo>
                  <a:lnTo>
                    <a:pt x="163" y="209"/>
                  </a:lnTo>
                  <a:lnTo>
                    <a:pt x="159" y="213"/>
                  </a:lnTo>
                  <a:lnTo>
                    <a:pt x="156" y="211"/>
                  </a:lnTo>
                  <a:lnTo>
                    <a:pt x="156" y="213"/>
                  </a:lnTo>
                  <a:lnTo>
                    <a:pt x="159" y="218"/>
                  </a:lnTo>
                  <a:lnTo>
                    <a:pt x="152" y="220"/>
                  </a:lnTo>
                  <a:lnTo>
                    <a:pt x="149" y="225"/>
                  </a:lnTo>
                  <a:lnTo>
                    <a:pt x="147" y="225"/>
                  </a:lnTo>
                  <a:lnTo>
                    <a:pt x="147" y="223"/>
                  </a:lnTo>
                  <a:lnTo>
                    <a:pt x="144" y="223"/>
                  </a:lnTo>
                  <a:lnTo>
                    <a:pt x="142" y="228"/>
                  </a:lnTo>
                  <a:lnTo>
                    <a:pt x="142" y="232"/>
                  </a:lnTo>
                  <a:lnTo>
                    <a:pt x="137" y="235"/>
                  </a:lnTo>
                  <a:lnTo>
                    <a:pt x="137" y="232"/>
                  </a:lnTo>
                  <a:lnTo>
                    <a:pt x="135" y="232"/>
                  </a:lnTo>
                  <a:lnTo>
                    <a:pt x="133" y="237"/>
                  </a:lnTo>
                  <a:lnTo>
                    <a:pt x="130" y="237"/>
                  </a:lnTo>
                  <a:lnTo>
                    <a:pt x="130" y="235"/>
                  </a:lnTo>
                  <a:lnTo>
                    <a:pt x="126" y="237"/>
                  </a:lnTo>
                  <a:lnTo>
                    <a:pt x="126" y="242"/>
                  </a:lnTo>
                  <a:lnTo>
                    <a:pt x="128" y="242"/>
                  </a:lnTo>
                  <a:lnTo>
                    <a:pt x="128" y="244"/>
                  </a:lnTo>
                  <a:lnTo>
                    <a:pt x="121" y="249"/>
                  </a:lnTo>
                  <a:lnTo>
                    <a:pt x="118" y="249"/>
                  </a:lnTo>
                  <a:lnTo>
                    <a:pt x="116" y="251"/>
                  </a:lnTo>
                  <a:lnTo>
                    <a:pt x="118" y="256"/>
                  </a:lnTo>
                  <a:lnTo>
                    <a:pt x="114" y="261"/>
                  </a:lnTo>
                  <a:lnTo>
                    <a:pt x="109" y="261"/>
                  </a:lnTo>
                  <a:lnTo>
                    <a:pt x="104" y="261"/>
                  </a:lnTo>
                  <a:lnTo>
                    <a:pt x="109" y="268"/>
                  </a:lnTo>
                  <a:lnTo>
                    <a:pt x="111" y="272"/>
                  </a:lnTo>
                  <a:lnTo>
                    <a:pt x="109" y="275"/>
                  </a:lnTo>
                  <a:lnTo>
                    <a:pt x="109" y="280"/>
                  </a:lnTo>
                  <a:lnTo>
                    <a:pt x="109" y="287"/>
                  </a:lnTo>
                  <a:lnTo>
                    <a:pt x="111" y="289"/>
                  </a:lnTo>
                  <a:lnTo>
                    <a:pt x="111" y="294"/>
                  </a:lnTo>
                  <a:lnTo>
                    <a:pt x="109" y="291"/>
                  </a:lnTo>
                  <a:lnTo>
                    <a:pt x="109" y="291"/>
                  </a:lnTo>
                  <a:lnTo>
                    <a:pt x="109" y="299"/>
                  </a:lnTo>
                  <a:lnTo>
                    <a:pt x="107" y="303"/>
                  </a:lnTo>
                  <a:lnTo>
                    <a:pt x="109" y="306"/>
                  </a:lnTo>
                  <a:lnTo>
                    <a:pt x="109" y="308"/>
                  </a:lnTo>
                  <a:lnTo>
                    <a:pt x="107" y="308"/>
                  </a:lnTo>
                  <a:lnTo>
                    <a:pt x="109" y="313"/>
                  </a:lnTo>
                  <a:lnTo>
                    <a:pt x="107" y="317"/>
                  </a:lnTo>
                  <a:lnTo>
                    <a:pt x="109" y="320"/>
                  </a:lnTo>
                  <a:lnTo>
                    <a:pt x="111" y="322"/>
                  </a:lnTo>
                  <a:lnTo>
                    <a:pt x="114" y="325"/>
                  </a:lnTo>
                  <a:lnTo>
                    <a:pt x="114" y="329"/>
                  </a:lnTo>
                  <a:lnTo>
                    <a:pt x="116" y="327"/>
                  </a:lnTo>
                  <a:lnTo>
                    <a:pt x="118" y="332"/>
                  </a:lnTo>
                  <a:lnTo>
                    <a:pt x="123" y="327"/>
                  </a:lnTo>
                  <a:lnTo>
                    <a:pt x="126" y="329"/>
                  </a:lnTo>
                  <a:lnTo>
                    <a:pt x="128" y="332"/>
                  </a:lnTo>
                  <a:lnTo>
                    <a:pt x="135" y="339"/>
                  </a:lnTo>
                  <a:lnTo>
                    <a:pt x="133" y="341"/>
                  </a:lnTo>
                  <a:lnTo>
                    <a:pt x="140" y="346"/>
                  </a:lnTo>
                  <a:lnTo>
                    <a:pt x="140" y="348"/>
                  </a:lnTo>
                  <a:lnTo>
                    <a:pt x="144" y="353"/>
                  </a:lnTo>
                  <a:lnTo>
                    <a:pt x="142" y="360"/>
                  </a:lnTo>
                  <a:lnTo>
                    <a:pt x="137" y="365"/>
                  </a:lnTo>
                  <a:lnTo>
                    <a:pt x="135" y="369"/>
                  </a:lnTo>
                  <a:lnTo>
                    <a:pt x="128" y="372"/>
                  </a:lnTo>
                  <a:lnTo>
                    <a:pt x="126" y="369"/>
                  </a:lnTo>
                  <a:lnTo>
                    <a:pt x="126" y="367"/>
                  </a:lnTo>
                  <a:lnTo>
                    <a:pt x="121" y="365"/>
                  </a:lnTo>
                  <a:lnTo>
                    <a:pt x="118" y="362"/>
                  </a:lnTo>
                  <a:lnTo>
                    <a:pt x="118" y="365"/>
                  </a:lnTo>
                  <a:lnTo>
                    <a:pt x="116" y="365"/>
                  </a:lnTo>
                  <a:lnTo>
                    <a:pt x="114" y="362"/>
                  </a:lnTo>
                  <a:lnTo>
                    <a:pt x="109" y="362"/>
                  </a:lnTo>
                  <a:lnTo>
                    <a:pt x="109" y="365"/>
                  </a:lnTo>
                  <a:lnTo>
                    <a:pt x="104" y="367"/>
                  </a:lnTo>
                  <a:lnTo>
                    <a:pt x="102" y="365"/>
                  </a:lnTo>
                  <a:lnTo>
                    <a:pt x="99" y="369"/>
                  </a:lnTo>
                  <a:lnTo>
                    <a:pt x="95" y="367"/>
                  </a:lnTo>
                  <a:lnTo>
                    <a:pt x="92" y="369"/>
                  </a:lnTo>
                  <a:lnTo>
                    <a:pt x="92" y="369"/>
                  </a:lnTo>
                  <a:lnTo>
                    <a:pt x="99" y="372"/>
                  </a:lnTo>
                  <a:lnTo>
                    <a:pt x="102" y="372"/>
                  </a:lnTo>
                  <a:lnTo>
                    <a:pt x="102" y="369"/>
                  </a:lnTo>
                  <a:lnTo>
                    <a:pt x="107" y="369"/>
                  </a:lnTo>
                  <a:lnTo>
                    <a:pt x="111" y="372"/>
                  </a:lnTo>
                  <a:lnTo>
                    <a:pt x="116" y="372"/>
                  </a:lnTo>
                  <a:lnTo>
                    <a:pt x="118" y="377"/>
                  </a:lnTo>
                  <a:lnTo>
                    <a:pt x="121" y="374"/>
                  </a:lnTo>
                  <a:lnTo>
                    <a:pt x="123" y="374"/>
                  </a:lnTo>
                  <a:lnTo>
                    <a:pt x="128" y="374"/>
                  </a:lnTo>
                  <a:lnTo>
                    <a:pt x="133" y="374"/>
                  </a:lnTo>
                  <a:lnTo>
                    <a:pt x="135" y="377"/>
                  </a:lnTo>
                  <a:lnTo>
                    <a:pt x="137" y="381"/>
                  </a:lnTo>
                  <a:lnTo>
                    <a:pt x="133" y="384"/>
                  </a:lnTo>
                  <a:lnTo>
                    <a:pt x="130" y="384"/>
                  </a:lnTo>
                  <a:lnTo>
                    <a:pt x="126" y="391"/>
                  </a:lnTo>
                  <a:lnTo>
                    <a:pt x="123" y="388"/>
                  </a:lnTo>
                  <a:lnTo>
                    <a:pt x="126" y="386"/>
                  </a:lnTo>
                  <a:lnTo>
                    <a:pt x="123" y="384"/>
                  </a:lnTo>
                  <a:lnTo>
                    <a:pt x="121" y="386"/>
                  </a:lnTo>
                  <a:lnTo>
                    <a:pt x="123" y="388"/>
                  </a:lnTo>
                  <a:lnTo>
                    <a:pt x="118" y="388"/>
                  </a:lnTo>
                  <a:lnTo>
                    <a:pt x="116" y="393"/>
                  </a:lnTo>
                  <a:lnTo>
                    <a:pt x="116" y="398"/>
                  </a:lnTo>
                  <a:lnTo>
                    <a:pt x="111" y="393"/>
                  </a:lnTo>
                  <a:lnTo>
                    <a:pt x="111" y="398"/>
                  </a:lnTo>
                  <a:lnTo>
                    <a:pt x="109" y="400"/>
                  </a:lnTo>
                  <a:lnTo>
                    <a:pt x="109" y="398"/>
                  </a:lnTo>
                  <a:lnTo>
                    <a:pt x="107" y="398"/>
                  </a:lnTo>
                  <a:lnTo>
                    <a:pt x="104" y="400"/>
                  </a:lnTo>
                  <a:lnTo>
                    <a:pt x="107" y="403"/>
                  </a:lnTo>
                  <a:lnTo>
                    <a:pt x="111" y="407"/>
                  </a:lnTo>
                  <a:lnTo>
                    <a:pt x="104" y="407"/>
                  </a:lnTo>
                  <a:lnTo>
                    <a:pt x="111" y="410"/>
                  </a:lnTo>
                  <a:lnTo>
                    <a:pt x="111" y="412"/>
                  </a:lnTo>
                  <a:lnTo>
                    <a:pt x="109" y="417"/>
                  </a:lnTo>
                  <a:lnTo>
                    <a:pt x="114" y="422"/>
                  </a:lnTo>
                  <a:lnTo>
                    <a:pt x="109" y="422"/>
                  </a:lnTo>
                  <a:lnTo>
                    <a:pt x="102" y="422"/>
                  </a:lnTo>
                  <a:lnTo>
                    <a:pt x="107" y="424"/>
                  </a:lnTo>
                  <a:lnTo>
                    <a:pt x="104" y="429"/>
                  </a:lnTo>
                  <a:lnTo>
                    <a:pt x="109" y="431"/>
                  </a:lnTo>
                  <a:lnTo>
                    <a:pt x="104" y="436"/>
                  </a:lnTo>
                  <a:lnTo>
                    <a:pt x="109" y="440"/>
                  </a:lnTo>
                  <a:lnTo>
                    <a:pt x="104" y="445"/>
                  </a:lnTo>
                  <a:lnTo>
                    <a:pt x="104" y="448"/>
                  </a:lnTo>
                  <a:lnTo>
                    <a:pt x="107" y="452"/>
                  </a:lnTo>
                  <a:lnTo>
                    <a:pt x="107" y="455"/>
                  </a:lnTo>
                  <a:lnTo>
                    <a:pt x="104" y="467"/>
                  </a:lnTo>
                  <a:lnTo>
                    <a:pt x="102" y="471"/>
                  </a:lnTo>
                  <a:lnTo>
                    <a:pt x="99" y="478"/>
                  </a:lnTo>
                  <a:lnTo>
                    <a:pt x="95" y="485"/>
                  </a:lnTo>
                  <a:lnTo>
                    <a:pt x="92" y="483"/>
                  </a:lnTo>
                  <a:lnTo>
                    <a:pt x="88" y="481"/>
                  </a:lnTo>
                  <a:lnTo>
                    <a:pt x="83" y="483"/>
                  </a:lnTo>
                  <a:lnTo>
                    <a:pt x="76" y="481"/>
                  </a:lnTo>
                  <a:lnTo>
                    <a:pt x="73" y="478"/>
                  </a:lnTo>
                  <a:lnTo>
                    <a:pt x="73" y="485"/>
                  </a:lnTo>
                  <a:lnTo>
                    <a:pt x="66" y="485"/>
                  </a:lnTo>
                  <a:lnTo>
                    <a:pt x="62" y="493"/>
                  </a:lnTo>
                  <a:lnTo>
                    <a:pt x="64" y="495"/>
                  </a:lnTo>
                  <a:lnTo>
                    <a:pt x="66" y="500"/>
                  </a:lnTo>
                  <a:lnTo>
                    <a:pt x="62" y="504"/>
                  </a:lnTo>
                  <a:lnTo>
                    <a:pt x="55" y="502"/>
                  </a:lnTo>
                  <a:lnTo>
                    <a:pt x="45" y="504"/>
                  </a:lnTo>
                  <a:lnTo>
                    <a:pt x="40" y="504"/>
                  </a:lnTo>
                  <a:lnTo>
                    <a:pt x="38" y="502"/>
                  </a:lnTo>
                  <a:lnTo>
                    <a:pt x="40" y="497"/>
                  </a:lnTo>
                  <a:lnTo>
                    <a:pt x="38" y="488"/>
                  </a:lnTo>
                  <a:lnTo>
                    <a:pt x="33" y="485"/>
                  </a:lnTo>
                  <a:lnTo>
                    <a:pt x="33" y="483"/>
                  </a:lnTo>
                  <a:lnTo>
                    <a:pt x="29" y="481"/>
                  </a:lnTo>
                  <a:lnTo>
                    <a:pt x="31" y="478"/>
                  </a:lnTo>
                  <a:lnTo>
                    <a:pt x="36" y="478"/>
                  </a:lnTo>
                  <a:lnTo>
                    <a:pt x="40" y="471"/>
                  </a:lnTo>
                  <a:lnTo>
                    <a:pt x="38" y="467"/>
                  </a:lnTo>
                  <a:lnTo>
                    <a:pt x="33" y="469"/>
                  </a:lnTo>
                  <a:lnTo>
                    <a:pt x="29" y="464"/>
                  </a:lnTo>
                  <a:lnTo>
                    <a:pt x="29" y="459"/>
                  </a:lnTo>
                  <a:lnTo>
                    <a:pt x="24" y="457"/>
                  </a:lnTo>
                  <a:lnTo>
                    <a:pt x="24" y="452"/>
                  </a:lnTo>
                  <a:lnTo>
                    <a:pt x="19" y="443"/>
                  </a:lnTo>
                  <a:lnTo>
                    <a:pt x="17" y="443"/>
                  </a:lnTo>
                  <a:lnTo>
                    <a:pt x="14" y="436"/>
                  </a:lnTo>
                  <a:lnTo>
                    <a:pt x="10" y="436"/>
                  </a:lnTo>
                  <a:lnTo>
                    <a:pt x="7" y="431"/>
                  </a:lnTo>
                  <a:lnTo>
                    <a:pt x="10" y="429"/>
                  </a:lnTo>
                  <a:lnTo>
                    <a:pt x="12" y="424"/>
                  </a:lnTo>
                  <a:lnTo>
                    <a:pt x="10" y="422"/>
                  </a:lnTo>
                  <a:lnTo>
                    <a:pt x="10" y="417"/>
                  </a:lnTo>
                  <a:lnTo>
                    <a:pt x="14" y="414"/>
                  </a:lnTo>
                  <a:lnTo>
                    <a:pt x="14" y="412"/>
                  </a:lnTo>
                  <a:lnTo>
                    <a:pt x="10" y="410"/>
                  </a:lnTo>
                  <a:lnTo>
                    <a:pt x="12" y="407"/>
                  </a:lnTo>
                  <a:lnTo>
                    <a:pt x="10" y="407"/>
                  </a:lnTo>
                  <a:lnTo>
                    <a:pt x="7" y="410"/>
                  </a:lnTo>
                  <a:lnTo>
                    <a:pt x="12" y="414"/>
                  </a:lnTo>
                  <a:lnTo>
                    <a:pt x="7" y="417"/>
                  </a:lnTo>
                  <a:lnTo>
                    <a:pt x="7" y="412"/>
                  </a:lnTo>
                  <a:lnTo>
                    <a:pt x="5" y="410"/>
                  </a:lnTo>
                  <a:lnTo>
                    <a:pt x="3" y="407"/>
                  </a:lnTo>
                  <a:lnTo>
                    <a:pt x="3" y="400"/>
                  </a:lnTo>
                  <a:lnTo>
                    <a:pt x="0" y="398"/>
                  </a:lnTo>
                  <a:lnTo>
                    <a:pt x="0" y="388"/>
                  </a:lnTo>
                  <a:lnTo>
                    <a:pt x="3" y="386"/>
                  </a:lnTo>
                  <a:lnTo>
                    <a:pt x="3" y="386"/>
                  </a:lnTo>
                  <a:lnTo>
                    <a:pt x="3" y="386"/>
                  </a:lnTo>
                  <a:lnTo>
                    <a:pt x="3" y="386"/>
                  </a:lnTo>
                  <a:close/>
                  <a:moveTo>
                    <a:pt x="5" y="417"/>
                  </a:moveTo>
                  <a:lnTo>
                    <a:pt x="5" y="422"/>
                  </a:lnTo>
                  <a:lnTo>
                    <a:pt x="7" y="422"/>
                  </a:lnTo>
                  <a:lnTo>
                    <a:pt x="10" y="417"/>
                  </a:lnTo>
                  <a:lnTo>
                    <a:pt x="5" y="417"/>
                  </a:lnTo>
                  <a:lnTo>
                    <a:pt x="5" y="417"/>
                  </a:lnTo>
                  <a:lnTo>
                    <a:pt x="5" y="41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09" name="Swaziland">
              <a:extLst>
                <a:ext uri="{FF2B5EF4-FFF2-40B4-BE49-F238E27FC236}">
                  <a16:creationId xmlns:a16="http://schemas.microsoft.com/office/drawing/2014/main" xmlns="" id="{E5F93342-09C7-4C7E-89F6-03F609CA85F4}"/>
                </a:ext>
              </a:extLst>
            </p:cNvPr>
            <p:cNvSpPr>
              <a:spLocks/>
            </p:cNvSpPr>
            <p:nvPr/>
          </p:nvSpPr>
          <p:spPr bwMode="auto">
            <a:xfrm>
              <a:off x="6645876" y="5002736"/>
              <a:ext cx="37462" cy="39733"/>
            </a:xfrm>
            <a:custGeom>
              <a:avLst/>
              <a:gdLst>
                <a:gd name="T0" fmla="*/ 26 w 33"/>
                <a:gd name="T1" fmla="*/ 7 h 35"/>
                <a:gd name="T2" fmla="*/ 26 w 33"/>
                <a:gd name="T3" fmla="*/ 9 h 35"/>
                <a:gd name="T4" fmla="*/ 29 w 33"/>
                <a:gd name="T5" fmla="*/ 9 h 35"/>
                <a:gd name="T6" fmla="*/ 31 w 33"/>
                <a:gd name="T7" fmla="*/ 12 h 35"/>
                <a:gd name="T8" fmla="*/ 33 w 33"/>
                <a:gd name="T9" fmla="*/ 14 h 35"/>
                <a:gd name="T10" fmla="*/ 31 w 33"/>
                <a:gd name="T11" fmla="*/ 16 h 35"/>
                <a:gd name="T12" fmla="*/ 31 w 33"/>
                <a:gd name="T13" fmla="*/ 19 h 35"/>
                <a:gd name="T14" fmla="*/ 31 w 33"/>
                <a:gd name="T15" fmla="*/ 24 h 35"/>
                <a:gd name="T16" fmla="*/ 31 w 33"/>
                <a:gd name="T17" fmla="*/ 26 h 35"/>
                <a:gd name="T18" fmla="*/ 29 w 33"/>
                <a:gd name="T19" fmla="*/ 26 h 35"/>
                <a:gd name="T20" fmla="*/ 26 w 33"/>
                <a:gd name="T21" fmla="*/ 28 h 35"/>
                <a:gd name="T22" fmla="*/ 26 w 33"/>
                <a:gd name="T23" fmla="*/ 31 h 35"/>
                <a:gd name="T24" fmla="*/ 26 w 33"/>
                <a:gd name="T25" fmla="*/ 35 h 35"/>
                <a:gd name="T26" fmla="*/ 22 w 33"/>
                <a:gd name="T27" fmla="*/ 35 h 35"/>
                <a:gd name="T28" fmla="*/ 14 w 33"/>
                <a:gd name="T29" fmla="*/ 35 h 35"/>
                <a:gd name="T30" fmla="*/ 7 w 33"/>
                <a:gd name="T31" fmla="*/ 31 h 35"/>
                <a:gd name="T32" fmla="*/ 5 w 33"/>
                <a:gd name="T33" fmla="*/ 26 h 35"/>
                <a:gd name="T34" fmla="*/ 3 w 33"/>
                <a:gd name="T35" fmla="*/ 24 h 35"/>
                <a:gd name="T36" fmla="*/ 0 w 33"/>
                <a:gd name="T37" fmla="*/ 21 h 35"/>
                <a:gd name="T38" fmla="*/ 3 w 33"/>
                <a:gd name="T39" fmla="*/ 16 h 35"/>
                <a:gd name="T40" fmla="*/ 7 w 33"/>
                <a:gd name="T41" fmla="*/ 7 h 35"/>
                <a:gd name="T42" fmla="*/ 10 w 33"/>
                <a:gd name="T43" fmla="*/ 2 h 35"/>
                <a:gd name="T44" fmla="*/ 12 w 33"/>
                <a:gd name="T45" fmla="*/ 0 h 35"/>
                <a:gd name="T46" fmla="*/ 19 w 33"/>
                <a:gd name="T47" fmla="*/ 2 h 35"/>
                <a:gd name="T48" fmla="*/ 22 w 33"/>
                <a:gd name="T49" fmla="*/ 7 h 35"/>
                <a:gd name="T50" fmla="*/ 26 w 33"/>
                <a:gd name="T51" fmla="*/ 7 h 35"/>
                <a:gd name="T52" fmla="*/ 26 w 33"/>
                <a:gd name="T53" fmla="*/ 7 h 35"/>
                <a:gd name="T54" fmla="*/ 26 w 33"/>
                <a:gd name="T55"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35">
                  <a:moveTo>
                    <a:pt x="26" y="7"/>
                  </a:moveTo>
                  <a:lnTo>
                    <a:pt x="26" y="9"/>
                  </a:lnTo>
                  <a:lnTo>
                    <a:pt x="29" y="9"/>
                  </a:lnTo>
                  <a:lnTo>
                    <a:pt x="31" y="12"/>
                  </a:lnTo>
                  <a:lnTo>
                    <a:pt x="33" y="14"/>
                  </a:lnTo>
                  <a:lnTo>
                    <a:pt x="31" y="16"/>
                  </a:lnTo>
                  <a:lnTo>
                    <a:pt x="31" y="19"/>
                  </a:lnTo>
                  <a:lnTo>
                    <a:pt x="31" y="24"/>
                  </a:lnTo>
                  <a:lnTo>
                    <a:pt x="31" y="26"/>
                  </a:lnTo>
                  <a:lnTo>
                    <a:pt x="29" y="26"/>
                  </a:lnTo>
                  <a:lnTo>
                    <a:pt x="26" y="28"/>
                  </a:lnTo>
                  <a:lnTo>
                    <a:pt x="26" y="31"/>
                  </a:lnTo>
                  <a:lnTo>
                    <a:pt x="26" y="35"/>
                  </a:lnTo>
                  <a:lnTo>
                    <a:pt x="22" y="35"/>
                  </a:lnTo>
                  <a:lnTo>
                    <a:pt x="14" y="35"/>
                  </a:lnTo>
                  <a:lnTo>
                    <a:pt x="7" y="31"/>
                  </a:lnTo>
                  <a:lnTo>
                    <a:pt x="5" y="26"/>
                  </a:lnTo>
                  <a:lnTo>
                    <a:pt x="3" y="24"/>
                  </a:lnTo>
                  <a:lnTo>
                    <a:pt x="0" y="21"/>
                  </a:lnTo>
                  <a:lnTo>
                    <a:pt x="3" y="16"/>
                  </a:lnTo>
                  <a:lnTo>
                    <a:pt x="7" y="7"/>
                  </a:lnTo>
                  <a:lnTo>
                    <a:pt x="10" y="2"/>
                  </a:lnTo>
                  <a:lnTo>
                    <a:pt x="12" y="0"/>
                  </a:lnTo>
                  <a:lnTo>
                    <a:pt x="19" y="2"/>
                  </a:lnTo>
                  <a:lnTo>
                    <a:pt x="22" y="7"/>
                  </a:lnTo>
                  <a:lnTo>
                    <a:pt x="26" y="7"/>
                  </a:lnTo>
                  <a:lnTo>
                    <a:pt x="26" y="7"/>
                  </a:lnTo>
                  <a:lnTo>
                    <a:pt x="26"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11" name="Sudan">
              <a:extLst>
                <a:ext uri="{FF2B5EF4-FFF2-40B4-BE49-F238E27FC236}">
                  <a16:creationId xmlns:a16="http://schemas.microsoft.com/office/drawing/2014/main" xmlns="" id="{32D58542-69F7-425E-B01D-7B27AC526151}"/>
                </a:ext>
              </a:extLst>
            </p:cNvPr>
            <p:cNvSpPr>
              <a:spLocks/>
            </p:cNvSpPr>
            <p:nvPr/>
          </p:nvSpPr>
          <p:spPr bwMode="auto">
            <a:xfrm>
              <a:off x="6439265" y="3764205"/>
              <a:ext cx="421169" cy="481336"/>
            </a:xfrm>
            <a:custGeom>
              <a:avLst/>
              <a:gdLst>
                <a:gd name="T0" fmla="*/ 331 w 371"/>
                <a:gd name="T1" fmla="*/ 5 h 424"/>
                <a:gd name="T2" fmla="*/ 334 w 371"/>
                <a:gd name="T3" fmla="*/ 14 h 424"/>
                <a:gd name="T4" fmla="*/ 334 w 371"/>
                <a:gd name="T5" fmla="*/ 19 h 424"/>
                <a:gd name="T6" fmla="*/ 338 w 371"/>
                <a:gd name="T7" fmla="*/ 57 h 424"/>
                <a:gd name="T8" fmla="*/ 360 w 371"/>
                <a:gd name="T9" fmla="*/ 85 h 424"/>
                <a:gd name="T10" fmla="*/ 367 w 371"/>
                <a:gd name="T11" fmla="*/ 97 h 424"/>
                <a:gd name="T12" fmla="*/ 350 w 371"/>
                <a:gd name="T13" fmla="*/ 104 h 424"/>
                <a:gd name="T14" fmla="*/ 341 w 371"/>
                <a:gd name="T15" fmla="*/ 111 h 424"/>
                <a:gd name="T16" fmla="*/ 338 w 371"/>
                <a:gd name="T17" fmla="*/ 125 h 424"/>
                <a:gd name="T18" fmla="*/ 329 w 371"/>
                <a:gd name="T19" fmla="*/ 156 h 424"/>
                <a:gd name="T20" fmla="*/ 331 w 371"/>
                <a:gd name="T21" fmla="*/ 178 h 424"/>
                <a:gd name="T22" fmla="*/ 319 w 371"/>
                <a:gd name="T23" fmla="*/ 211 h 424"/>
                <a:gd name="T24" fmla="*/ 308 w 371"/>
                <a:gd name="T25" fmla="*/ 230 h 424"/>
                <a:gd name="T26" fmla="*/ 289 w 371"/>
                <a:gd name="T27" fmla="*/ 256 h 424"/>
                <a:gd name="T28" fmla="*/ 284 w 371"/>
                <a:gd name="T29" fmla="*/ 277 h 424"/>
                <a:gd name="T30" fmla="*/ 275 w 371"/>
                <a:gd name="T31" fmla="*/ 310 h 424"/>
                <a:gd name="T32" fmla="*/ 260 w 371"/>
                <a:gd name="T33" fmla="*/ 310 h 424"/>
                <a:gd name="T34" fmla="*/ 258 w 371"/>
                <a:gd name="T35" fmla="*/ 327 h 424"/>
                <a:gd name="T36" fmla="*/ 277 w 371"/>
                <a:gd name="T37" fmla="*/ 336 h 424"/>
                <a:gd name="T38" fmla="*/ 291 w 371"/>
                <a:gd name="T39" fmla="*/ 350 h 424"/>
                <a:gd name="T40" fmla="*/ 303 w 371"/>
                <a:gd name="T41" fmla="*/ 372 h 424"/>
                <a:gd name="T42" fmla="*/ 284 w 371"/>
                <a:gd name="T43" fmla="*/ 400 h 424"/>
                <a:gd name="T44" fmla="*/ 272 w 371"/>
                <a:gd name="T45" fmla="*/ 409 h 424"/>
                <a:gd name="T46" fmla="*/ 246 w 371"/>
                <a:gd name="T47" fmla="*/ 417 h 424"/>
                <a:gd name="T48" fmla="*/ 237 w 371"/>
                <a:gd name="T49" fmla="*/ 424 h 424"/>
                <a:gd name="T50" fmla="*/ 220 w 371"/>
                <a:gd name="T51" fmla="*/ 419 h 424"/>
                <a:gd name="T52" fmla="*/ 208 w 371"/>
                <a:gd name="T53" fmla="*/ 424 h 424"/>
                <a:gd name="T54" fmla="*/ 199 w 371"/>
                <a:gd name="T55" fmla="*/ 421 h 424"/>
                <a:gd name="T56" fmla="*/ 187 w 371"/>
                <a:gd name="T57" fmla="*/ 407 h 424"/>
                <a:gd name="T58" fmla="*/ 173 w 371"/>
                <a:gd name="T59" fmla="*/ 395 h 424"/>
                <a:gd name="T60" fmla="*/ 163 w 371"/>
                <a:gd name="T61" fmla="*/ 400 h 424"/>
                <a:gd name="T62" fmla="*/ 147 w 371"/>
                <a:gd name="T63" fmla="*/ 405 h 424"/>
                <a:gd name="T64" fmla="*/ 130 w 371"/>
                <a:gd name="T65" fmla="*/ 393 h 424"/>
                <a:gd name="T66" fmla="*/ 123 w 371"/>
                <a:gd name="T67" fmla="*/ 383 h 424"/>
                <a:gd name="T68" fmla="*/ 109 w 371"/>
                <a:gd name="T69" fmla="*/ 369 h 424"/>
                <a:gd name="T70" fmla="*/ 100 w 371"/>
                <a:gd name="T71" fmla="*/ 357 h 424"/>
                <a:gd name="T72" fmla="*/ 85 w 371"/>
                <a:gd name="T73" fmla="*/ 341 h 424"/>
                <a:gd name="T74" fmla="*/ 78 w 371"/>
                <a:gd name="T75" fmla="*/ 334 h 424"/>
                <a:gd name="T76" fmla="*/ 71 w 371"/>
                <a:gd name="T77" fmla="*/ 322 h 424"/>
                <a:gd name="T78" fmla="*/ 55 w 371"/>
                <a:gd name="T79" fmla="*/ 312 h 424"/>
                <a:gd name="T80" fmla="*/ 45 w 371"/>
                <a:gd name="T81" fmla="*/ 305 h 424"/>
                <a:gd name="T82" fmla="*/ 38 w 371"/>
                <a:gd name="T83" fmla="*/ 289 h 424"/>
                <a:gd name="T84" fmla="*/ 26 w 371"/>
                <a:gd name="T85" fmla="*/ 263 h 424"/>
                <a:gd name="T86" fmla="*/ 21 w 371"/>
                <a:gd name="T87" fmla="*/ 251 h 424"/>
                <a:gd name="T88" fmla="*/ 12 w 371"/>
                <a:gd name="T89" fmla="*/ 234 h 424"/>
                <a:gd name="T90" fmla="*/ 12 w 371"/>
                <a:gd name="T91" fmla="*/ 218 h 424"/>
                <a:gd name="T92" fmla="*/ 0 w 371"/>
                <a:gd name="T93" fmla="*/ 211 h 424"/>
                <a:gd name="T94" fmla="*/ 7 w 371"/>
                <a:gd name="T95" fmla="*/ 189 h 424"/>
                <a:gd name="T96" fmla="*/ 14 w 371"/>
                <a:gd name="T97" fmla="*/ 173 h 424"/>
                <a:gd name="T98" fmla="*/ 24 w 371"/>
                <a:gd name="T99" fmla="*/ 149 h 424"/>
                <a:gd name="T100" fmla="*/ 45 w 371"/>
                <a:gd name="T101" fmla="*/ 144 h 424"/>
                <a:gd name="T102" fmla="*/ 64 w 371"/>
                <a:gd name="T103"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71" h="424">
                  <a:moveTo>
                    <a:pt x="64" y="0"/>
                  </a:moveTo>
                  <a:lnTo>
                    <a:pt x="331" y="0"/>
                  </a:lnTo>
                  <a:lnTo>
                    <a:pt x="329" y="0"/>
                  </a:lnTo>
                  <a:lnTo>
                    <a:pt x="329" y="2"/>
                  </a:lnTo>
                  <a:lnTo>
                    <a:pt x="331" y="5"/>
                  </a:lnTo>
                  <a:lnTo>
                    <a:pt x="329" y="5"/>
                  </a:lnTo>
                  <a:lnTo>
                    <a:pt x="331" y="7"/>
                  </a:lnTo>
                  <a:lnTo>
                    <a:pt x="331" y="7"/>
                  </a:lnTo>
                  <a:lnTo>
                    <a:pt x="331" y="10"/>
                  </a:lnTo>
                  <a:lnTo>
                    <a:pt x="334" y="14"/>
                  </a:lnTo>
                  <a:lnTo>
                    <a:pt x="338" y="21"/>
                  </a:lnTo>
                  <a:lnTo>
                    <a:pt x="338" y="24"/>
                  </a:lnTo>
                  <a:lnTo>
                    <a:pt x="336" y="24"/>
                  </a:lnTo>
                  <a:lnTo>
                    <a:pt x="336" y="21"/>
                  </a:lnTo>
                  <a:lnTo>
                    <a:pt x="334" y="19"/>
                  </a:lnTo>
                  <a:lnTo>
                    <a:pt x="334" y="19"/>
                  </a:lnTo>
                  <a:lnTo>
                    <a:pt x="334" y="24"/>
                  </a:lnTo>
                  <a:lnTo>
                    <a:pt x="338" y="40"/>
                  </a:lnTo>
                  <a:lnTo>
                    <a:pt x="341" y="50"/>
                  </a:lnTo>
                  <a:lnTo>
                    <a:pt x="338" y="57"/>
                  </a:lnTo>
                  <a:lnTo>
                    <a:pt x="343" y="66"/>
                  </a:lnTo>
                  <a:lnTo>
                    <a:pt x="345" y="73"/>
                  </a:lnTo>
                  <a:lnTo>
                    <a:pt x="350" y="76"/>
                  </a:lnTo>
                  <a:lnTo>
                    <a:pt x="360" y="81"/>
                  </a:lnTo>
                  <a:lnTo>
                    <a:pt x="360" y="85"/>
                  </a:lnTo>
                  <a:lnTo>
                    <a:pt x="364" y="85"/>
                  </a:lnTo>
                  <a:lnTo>
                    <a:pt x="369" y="88"/>
                  </a:lnTo>
                  <a:lnTo>
                    <a:pt x="369" y="92"/>
                  </a:lnTo>
                  <a:lnTo>
                    <a:pt x="371" y="92"/>
                  </a:lnTo>
                  <a:lnTo>
                    <a:pt x="367" y="97"/>
                  </a:lnTo>
                  <a:lnTo>
                    <a:pt x="364" y="97"/>
                  </a:lnTo>
                  <a:lnTo>
                    <a:pt x="360" y="99"/>
                  </a:lnTo>
                  <a:lnTo>
                    <a:pt x="360" y="102"/>
                  </a:lnTo>
                  <a:lnTo>
                    <a:pt x="353" y="102"/>
                  </a:lnTo>
                  <a:lnTo>
                    <a:pt x="350" y="104"/>
                  </a:lnTo>
                  <a:lnTo>
                    <a:pt x="345" y="104"/>
                  </a:lnTo>
                  <a:lnTo>
                    <a:pt x="345" y="107"/>
                  </a:lnTo>
                  <a:lnTo>
                    <a:pt x="348" y="109"/>
                  </a:lnTo>
                  <a:lnTo>
                    <a:pt x="345" y="111"/>
                  </a:lnTo>
                  <a:lnTo>
                    <a:pt x="341" y="111"/>
                  </a:lnTo>
                  <a:lnTo>
                    <a:pt x="338" y="114"/>
                  </a:lnTo>
                  <a:lnTo>
                    <a:pt x="338" y="118"/>
                  </a:lnTo>
                  <a:lnTo>
                    <a:pt x="336" y="123"/>
                  </a:lnTo>
                  <a:lnTo>
                    <a:pt x="338" y="125"/>
                  </a:lnTo>
                  <a:lnTo>
                    <a:pt x="338" y="125"/>
                  </a:lnTo>
                  <a:lnTo>
                    <a:pt x="338" y="128"/>
                  </a:lnTo>
                  <a:lnTo>
                    <a:pt x="336" y="135"/>
                  </a:lnTo>
                  <a:lnTo>
                    <a:pt x="334" y="147"/>
                  </a:lnTo>
                  <a:lnTo>
                    <a:pt x="329" y="152"/>
                  </a:lnTo>
                  <a:lnTo>
                    <a:pt x="329" y="156"/>
                  </a:lnTo>
                  <a:lnTo>
                    <a:pt x="327" y="159"/>
                  </a:lnTo>
                  <a:lnTo>
                    <a:pt x="327" y="163"/>
                  </a:lnTo>
                  <a:lnTo>
                    <a:pt x="329" y="173"/>
                  </a:lnTo>
                  <a:lnTo>
                    <a:pt x="331" y="178"/>
                  </a:lnTo>
                  <a:lnTo>
                    <a:pt x="331" y="178"/>
                  </a:lnTo>
                  <a:lnTo>
                    <a:pt x="331" y="180"/>
                  </a:lnTo>
                  <a:lnTo>
                    <a:pt x="329" y="187"/>
                  </a:lnTo>
                  <a:lnTo>
                    <a:pt x="329" y="194"/>
                  </a:lnTo>
                  <a:lnTo>
                    <a:pt x="322" y="204"/>
                  </a:lnTo>
                  <a:lnTo>
                    <a:pt x="319" y="211"/>
                  </a:lnTo>
                  <a:lnTo>
                    <a:pt x="317" y="211"/>
                  </a:lnTo>
                  <a:lnTo>
                    <a:pt x="312" y="213"/>
                  </a:lnTo>
                  <a:lnTo>
                    <a:pt x="312" y="215"/>
                  </a:lnTo>
                  <a:lnTo>
                    <a:pt x="308" y="225"/>
                  </a:lnTo>
                  <a:lnTo>
                    <a:pt x="308" y="230"/>
                  </a:lnTo>
                  <a:lnTo>
                    <a:pt x="301" y="234"/>
                  </a:lnTo>
                  <a:lnTo>
                    <a:pt x="298" y="239"/>
                  </a:lnTo>
                  <a:lnTo>
                    <a:pt x="293" y="258"/>
                  </a:lnTo>
                  <a:lnTo>
                    <a:pt x="291" y="256"/>
                  </a:lnTo>
                  <a:lnTo>
                    <a:pt x="289" y="256"/>
                  </a:lnTo>
                  <a:lnTo>
                    <a:pt x="289" y="260"/>
                  </a:lnTo>
                  <a:lnTo>
                    <a:pt x="284" y="265"/>
                  </a:lnTo>
                  <a:lnTo>
                    <a:pt x="282" y="270"/>
                  </a:lnTo>
                  <a:lnTo>
                    <a:pt x="284" y="272"/>
                  </a:lnTo>
                  <a:lnTo>
                    <a:pt x="284" y="277"/>
                  </a:lnTo>
                  <a:lnTo>
                    <a:pt x="279" y="284"/>
                  </a:lnTo>
                  <a:lnTo>
                    <a:pt x="279" y="289"/>
                  </a:lnTo>
                  <a:lnTo>
                    <a:pt x="279" y="298"/>
                  </a:lnTo>
                  <a:lnTo>
                    <a:pt x="277" y="308"/>
                  </a:lnTo>
                  <a:lnTo>
                    <a:pt x="275" y="310"/>
                  </a:lnTo>
                  <a:lnTo>
                    <a:pt x="275" y="312"/>
                  </a:lnTo>
                  <a:lnTo>
                    <a:pt x="270" y="312"/>
                  </a:lnTo>
                  <a:lnTo>
                    <a:pt x="267" y="310"/>
                  </a:lnTo>
                  <a:lnTo>
                    <a:pt x="265" y="312"/>
                  </a:lnTo>
                  <a:lnTo>
                    <a:pt x="260" y="310"/>
                  </a:lnTo>
                  <a:lnTo>
                    <a:pt x="258" y="315"/>
                  </a:lnTo>
                  <a:lnTo>
                    <a:pt x="258" y="317"/>
                  </a:lnTo>
                  <a:lnTo>
                    <a:pt x="253" y="322"/>
                  </a:lnTo>
                  <a:lnTo>
                    <a:pt x="256" y="324"/>
                  </a:lnTo>
                  <a:lnTo>
                    <a:pt x="258" y="327"/>
                  </a:lnTo>
                  <a:lnTo>
                    <a:pt x="267" y="327"/>
                  </a:lnTo>
                  <a:lnTo>
                    <a:pt x="270" y="329"/>
                  </a:lnTo>
                  <a:lnTo>
                    <a:pt x="275" y="334"/>
                  </a:lnTo>
                  <a:lnTo>
                    <a:pt x="275" y="336"/>
                  </a:lnTo>
                  <a:lnTo>
                    <a:pt x="277" y="336"/>
                  </a:lnTo>
                  <a:lnTo>
                    <a:pt x="282" y="346"/>
                  </a:lnTo>
                  <a:lnTo>
                    <a:pt x="284" y="348"/>
                  </a:lnTo>
                  <a:lnTo>
                    <a:pt x="284" y="348"/>
                  </a:lnTo>
                  <a:lnTo>
                    <a:pt x="286" y="350"/>
                  </a:lnTo>
                  <a:lnTo>
                    <a:pt x="291" y="350"/>
                  </a:lnTo>
                  <a:lnTo>
                    <a:pt x="293" y="353"/>
                  </a:lnTo>
                  <a:lnTo>
                    <a:pt x="296" y="357"/>
                  </a:lnTo>
                  <a:lnTo>
                    <a:pt x="298" y="362"/>
                  </a:lnTo>
                  <a:lnTo>
                    <a:pt x="301" y="369"/>
                  </a:lnTo>
                  <a:lnTo>
                    <a:pt x="303" y="372"/>
                  </a:lnTo>
                  <a:lnTo>
                    <a:pt x="303" y="381"/>
                  </a:lnTo>
                  <a:lnTo>
                    <a:pt x="296" y="388"/>
                  </a:lnTo>
                  <a:lnTo>
                    <a:pt x="291" y="398"/>
                  </a:lnTo>
                  <a:lnTo>
                    <a:pt x="289" y="395"/>
                  </a:lnTo>
                  <a:lnTo>
                    <a:pt x="284" y="400"/>
                  </a:lnTo>
                  <a:lnTo>
                    <a:pt x="282" y="402"/>
                  </a:lnTo>
                  <a:lnTo>
                    <a:pt x="282" y="405"/>
                  </a:lnTo>
                  <a:lnTo>
                    <a:pt x="277" y="407"/>
                  </a:lnTo>
                  <a:lnTo>
                    <a:pt x="277" y="407"/>
                  </a:lnTo>
                  <a:lnTo>
                    <a:pt x="272" y="409"/>
                  </a:lnTo>
                  <a:lnTo>
                    <a:pt x="270" y="414"/>
                  </a:lnTo>
                  <a:lnTo>
                    <a:pt x="265" y="417"/>
                  </a:lnTo>
                  <a:lnTo>
                    <a:pt x="260" y="414"/>
                  </a:lnTo>
                  <a:lnTo>
                    <a:pt x="253" y="417"/>
                  </a:lnTo>
                  <a:lnTo>
                    <a:pt x="246" y="417"/>
                  </a:lnTo>
                  <a:lnTo>
                    <a:pt x="244" y="417"/>
                  </a:lnTo>
                  <a:lnTo>
                    <a:pt x="241" y="419"/>
                  </a:lnTo>
                  <a:lnTo>
                    <a:pt x="239" y="419"/>
                  </a:lnTo>
                  <a:lnTo>
                    <a:pt x="237" y="421"/>
                  </a:lnTo>
                  <a:lnTo>
                    <a:pt x="237" y="424"/>
                  </a:lnTo>
                  <a:lnTo>
                    <a:pt x="234" y="424"/>
                  </a:lnTo>
                  <a:lnTo>
                    <a:pt x="230" y="421"/>
                  </a:lnTo>
                  <a:lnTo>
                    <a:pt x="227" y="419"/>
                  </a:lnTo>
                  <a:lnTo>
                    <a:pt x="225" y="419"/>
                  </a:lnTo>
                  <a:lnTo>
                    <a:pt x="220" y="419"/>
                  </a:lnTo>
                  <a:lnTo>
                    <a:pt x="215" y="417"/>
                  </a:lnTo>
                  <a:lnTo>
                    <a:pt x="211" y="414"/>
                  </a:lnTo>
                  <a:lnTo>
                    <a:pt x="208" y="417"/>
                  </a:lnTo>
                  <a:lnTo>
                    <a:pt x="208" y="421"/>
                  </a:lnTo>
                  <a:lnTo>
                    <a:pt x="208" y="424"/>
                  </a:lnTo>
                  <a:lnTo>
                    <a:pt x="208" y="424"/>
                  </a:lnTo>
                  <a:lnTo>
                    <a:pt x="206" y="424"/>
                  </a:lnTo>
                  <a:lnTo>
                    <a:pt x="201" y="424"/>
                  </a:lnTo>
                  <a:lnTo>
                    <a:pt x="199" y="424"/>
                  </a:lnTo>
                  <a:lnTo>
                    <a:pt x="199" y="421"/>
                  </a:lnTo>
                  <a:lnTo>
                    <a:pt x="199" y="417"/>
                  </a:lnTo>
                  <a:lnTo>
                    <a:pt x="196" y="414"/>
                  </a:lnTo>
                  <a:lnTo>
                    <a:pt x="194" y="412"/>
                  </a:lnTo>
                  <a:lnTo>
                    <a:pt x="192" y="409"/>
                  </a:lnTo>
                  <a:lnTo>
                    <a:pt x="187" y="407"/>
                  </a:lnTo>
                  <a:lnTo>
                    <a:pt x="185" y="405"/>
                  </a:lnTo>
                  <a:lnTo>
                    <a:pt x="182" y="402"/>
                  </a:lnTo>
                  <a:lnTo>
                    <a:pt x="180" y="398"/>
                  </a:lnTo>
                  <a:lnTo>
                    <a:pt x="178" y="395"/>
                  </a:lnTo>
                  <a:lnTo>
                    <a:pt x="173" y="395"/>
                  </a:lnTo>
                  <a:lnTo>
                    <a:pt x="170" y="398"/>
                  </a:lnTo>
                  <a:lnTo>
                    <a:pt x="170" y="400"/>
                  </a:lnTo>
                  <a:lnTo>
                    <a:pt x="166" y="402"/>
                  </a:lnTo>
                  <a:lnTo>
                    <a:pt x="163" y="402"/>
                  </a:lnTo>
                  <a:lnTo>
                    <a:pt x="163" y="400"/>
                  </a:lnTo>
                  <a:lnTo>
                    <a:pt x="159" y="400"/>
                  </a:lnTo>
                  <a:lnTo>
                    <a:pt x="154" y="400"/>
                  </a:lnTo>
                  <a:lnTo>
                    <a:pt x="152" y="402"/>
                  </a:lnTo>
                  <a:lnTo>
                    <a:pt x="149" y="405"/>
                  </a:lnTo>
                  <a:lnTo>
                    <a:pt x="147" y="405"/>
                  </a:lnTo>
                  <a:lnTo>
                    <a:pt x="142" y="405"/>
                  </a:lnTo>
                  <a:lnTo>
                    <a:pt x="137" y="400"/>
                  </a:lnTo>
                  <a:lnTo>
                    <a:pt x="135" y="398"/>
                  </a:lnTo>
                  <a:lnTo>
                    <a:pt x="133" y="398"/>
                  </a:lnTo>
                  <a:lnTo>
                    <a:pt x="130" y="393"/>
                  </a:lnTo>
                  <a:lnTo>
                    <a:pt x="130" y="391"/>
                  </a:lnTo>
                  <a:lnTo>
                    <a:pt x="130" y="391"/>
                  </a:lnTo>
                  <a:lnTo>
                    <a:pt x="130" y="388"/>
                  </a:lnTo>
                  <a:lnTo>
                    <a:pt x="128" y="386"/>
                  </a:lnTo>
                  <a:lnTo>
                    <a:pt x="123" y="383"/>
                  </a:lnTo>
                  <a:lnTo>
                    <a:pt x="121" y="381"/>
                  </a:lnTo>
                  <a:lnTo>
                    <a:pt x="121" y="376"/>
                  </a:lnTo>
                  <a:lnTo>
                    <a:pt x="121" y="374"/>
                  </a:lnTo>
                  <a:lnTo>
                    <a:pt x="116" y="369"/>
                  </a:lnTo>
                  <a:lnTo>
                    <a:pt x="109" y="369"/>
                  </a:lnTo>
                  <a:lnTo>
                    <a:pt x="107" y="367"/>
                  </a:lnTo>
                  <a:lnTo>
                    <a:pt x="109" y="362"/>
                  </a:lnTo>
                  <a:lnTo>
                    <a:pt x="107" y="360"/>
                  </a:lnTo>
                  <a:lnTo>
                    <a:pt x="102" y="360"/>
                  </a:lnTo>
                  <a:lnTo>
                    <a:pt x="100" y="357"/>
                  </a:lnTo>
                  <a:lnTo>
                    <a:pt x="100" y="350"/>
                  </a:lnTo>
                  <a:lnTo>
                    <a:pt x="97" y="348"/>
                  </a:lnTo>
                  <a:lnTo>
                    <a:pt x="90" y="343"/>
                  </a:lnTo>
                  <a:lnTo>
                    <a:pt x="90" y="343"/>
                  </a:lnTo>
                  <a:lnTo>
                    <a:pt x="85" y="341"/>
                  </a:lnTo>
                  <a:lnTo>
                    <a:pt x="83" y="343"/>
                  </a:lnTo>
                  <a:lnTo>
                    <a:pt x="81" y="341"/>
                  </a:lnTo>
                  <a:lnTo>
                    <a:pt x="76" y="338"/>
                  </a:lnTo>
                  <a:lnTo>
                    <a:pt x="76" y="336"/>
                  </a:lnTo>
                  <a:lnTo>
                    <a:pt x="78" y="334"/>
                  </a:lnTo>
                  <a:lnTo>
                    <a:pt x="81" y="331"/>
                  </a:lnTo>
                  <a:lnTo>
                    <a:pt x="81" y="329"/>
                  </a:lnTo>
                  <a:lnTo>
                    <a:pt x="81" y="327"/>
                  </a:lnTo>
                  <a:lnTo>
                    <a:pt x="76" y="324"/>
                  </a:lnTo>
                  <a:lnTo>
                    <a:pt x="71" y="322"/>
                  </a:lnTo>
                  <a:lnTo>
                    <a:pt x="71" y="320"/>
                  </a:lnTo>
                  <a:lnTo>
                    <a:pt x="66" y="317"/>
                  </a:lnTo>
                  <a:lnTo>
                    <a:pt x="64" y="317"/>
                  </a:lnTo>
                  <a:lnTo>
                    <a:pt x="57" y="315"/>
                  </a:lnTo>
                  <a:lnTo>
                    <a:pt x="55" y="312"/>
                  </a:lnTo>
                  <a:lnTo>
                    <a:pt x="55" y="308"/>
                  </a:lnTo>
                  <a:lnTo>
                    <a:pt x="55" y="305"/>
                  </a:lnTo>
                  <a:lnTo>
                    <a:pt x="52" y="303"/>
                  </a:lnTo>
                  <a:lnTo>
                    <a:pt x="45" y="303"/>
                  </a:lnTo>
                  <a:lnTo>
                    <a:pt x="45" y="305"/>
                  </a:lnTo>
                  <a:lnTo>
                    <a:pt x="38" y="305"/>
                  </a:lnTo>
                  <a:lnTo>
                    <a:pt x="36" y="303"/>
                  </a:lnTo>
                  <a:lnTo>
                    <a:pt x="36" y="296"/>
                  </a:lnTo>
                  <a:lnTo>
                    <a:pt x="38" y="291"/>
                  </a:lnTo>
                  <a:lnTo>
                    <a:pt x="38" y="289"/>
                  </a:lnTo>
                  <a:lnTo>
                    <a:pt x="40" y="284"/>
                  </a:lnTo>
                  <a:lnTo>
                    <a:pt x="38" y="282"/>
                  </a:lnTo>
                  <a:lnTo>
                    <a:pt x="33" y="272"/>
                  </a:lnTo>
                  <a:lnTo>
                    <a:pt x="29" y="265"/>
                  </a:lnTo>
                  <a:lnTo>
                    <a:pt x="26" y="263"/>
                  </a:lnTo>
                  <a:lnTo>
                    <a:pt x="21" y="258"/>
                  </a:lnTo>
                  <a:lnTo>
                    <a:pt x="24" y="258"/>
                  </a:lnTo>
                  <a:lnTo>
                    <a:pt x="24" y="253"/>
                  </a:lnTo>
                  <a:lnTo>
                    <a:pt x="21" y="251"/>
                  </a:lnTo>
                  <a:lnTo>
                    <a:pt x="21" y="251"/>
                  </a:lnTo>
                  <a:lnTo>
                    <a:pt x="21" y="246"/>
                  </a:lnTo>
                  <a:lnTo>
                    <a:pt x="24" y="244"/>
                  </a:lnTo>
                  <a:lnTo>
                    <a:pt x="21" y="241"/>
                  </a:lnTo>
                  <a:lnTo>
                    <a:pt x="14" y="239"/>
                  </a:lnTo>
                  <a:lnTo>
                    <a:pt x="12" y="234"/>
                  </a:lnTo>
                  <a:lnTo>
                    <a:pt x="12" y="227"/>
                  </a:lnTo>
                  <a:lnTo>
                    <a:pt x="10" y="225"/>
                  </a:lnTo>
                  <a:lnTo>
                    <a:pt x="12" y="222"/>
                  </a:lnTo>
                  <a:lnTo>
                    <a:pt x="10" y="220"/>
                  </a:lnTo>
                  <a:lnTo>
                    <a:pt x="12" y="218"/>
                  </a:lnTo>
                  <a:lnTo>
                    <a:pt x="12" y="215"/>
                  </a:lnTo>
                  <a:lnTo>
                    <a:pt x="10" y="213"/>
                  </a:lnTo>
                  <a:lnTo>
                    <a:pt x="3" y="218"/>
                  </a:lnTo>
                  <a:lnTo>
                    <a:pt x="0" y="215"/>
                  </a:lnTo>
                  <a:lnTo>
                    <a:pt x="0" y="211"/>
                  </a:lnTo>
                  <a:lnTo>
                    <a:pt x="7" y="204"/>
                  </a:lnTo>
                  <a:lnTo>
                    <a:pt x="10" y="199"/>
                  </a:lnTo>
                  <a:lnTo>
                    <a:pt x="10" y="194"/>
                  </a:lnTo>
                  <a:lnTo>
                    <a:pt x="5" y="192"/>
                  </a:lnTo>
                  <a:lnTo>
                    <a:pt x="7" y="189"/>
                  </a:lnTo>
                  <a:lnTo>
                    <a:pt x="10" y="187"/>
                  </a:lnTo>
                  <a:lnTo>
                    <a:pt x="12" y="182"/>
                  </a:lnTo>
                  <a:lnTo>
                    <a:pt x="10" y="180"/>
                  </a:lnTo>
                  <a:lnTo>
                    <a:pt x="10" y="175"/>
                  </a:lnTo>
                  <a:lnTo>
                    <a:pt x="14" y="173"/>
                  </a:lnTo>
                  <a:lnTo>
                    <a:pt x="17" y="173"/>
                  </a:lnTo>
                  <a:lnTo>
                    <a:pt x="24" y="163"/>
                  </a:lnTo>
                  <a:lnTo>
                    <a:pt x="26" y="156"/>
                  </a:lnTo>
                  <a:lnTo>
                    <a:pt x="24" y="154"/>
                  </a:lnTo>
                  <a:lnTo>
                    <a:pt x="24" y="149"/>
                  </a:lnTo>
                  <a:lnTo>
                    <a:pt x="29" y="144"/>
                  </a:lnTo>
                  <a:lnTo>
                    <a:pt x="33" y="144"/>
                  </a:lnTo>
                  <a:lnTo>
                    <a:pt x="38" y="147"/>
                  </a:lnTo>
                  <a:lnTo>
                    <a:pt x="43" y="144"/>
                  </a:lnTo>
                  <a:lnTo>
                    <a:pt x="45" y="144"/>
                  </a:lnTo>
                  <a:lnTo>
                    <a:pt x="43" y="54"/>
                  </a:lnTo>
                  <a:lnTo>
                    <a:pt x="43" y="54"/>
                  </a:lnTo>
                  <a:lnTo>
                    <a:pt x="43" y="47"/>
                  </a:lnTo>
                  <a:lnTo>
                    <a:pt x="64" y="45"/>
                  </a:lnTo>
                  <a:lnTo>
                    <a:pt x="64" y="0"/>
                  </a:lnTo>
                  <a:lnTo>
                    <a:pt x="64"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12" name="Sri Lanka">
              <a:extLst>
                <a:ext uri="{FF2B5EF4-FFF2-40B4-BE49-F238E27FC236}">
                  <a16:creationId xmlns:a16="http://schemas.microsoft.com/office/drawing/2014/main" xmlns="" id="{97135C79-0B9A-4868-AE35-A0E05639C2FE}"/>
                </a:ext>
              </a:extLst>
            </p:cNvPr>
            <p:cNvSpPr>
              <a:spLocks noEditPoints="1"/>
            </p:cNvSpPr>
            <p:nvPr/>
          </p:nvSpPr>
          <p:spPr bwMode="auto">
            <a:xfrm>
              <a:off x="7918464" y="4080933"/>
              <a:ext cx="53356" cy="105576"/>
            </a:xfrm>
            <a:custGeom>
              <a:avLst/>
              <a:gdLst>
                <a:gd name="T0" fmla="*/ 0 w 47"/>
                <a:gd name="T1" fmla="*/ 41 h 93"/>
                <a:gd name="T2" fmla="*/ 2 w 47"/>
                <a:gd name="T3" fmla="*/ 36 h 93"/>
                <a:gd name="T4" fmla="*/ 0 w 47"/>
                <a:gd name="T5" fmla="*/ 38 h 93"/>
                <a:gd name="T6" fmla="*/ 0 w 47"/>
                <a:gd name="T7" fmla="*/ 45 h 93"/>
                <a:gd name="T8" fmla="*/ 0 w 47"/>
                <a:gd name="T9" fmla="*/ 45 h 93"/>
                <a:gd name="T10" fmla="*/ 2 w 47"/>
                <a:gd name="T11" fmla="*/ 5 h 93"/>
                <a:gd name="T12" fmla="*/ 10 w 47"/>
                <a:gd name="T13" fmla="*/ 0 h 93"/>
                <a:gd name="T14" fmla="*/ 10 w 47"/>
                <a:gd name="T15" fmla="*/ 5 h 93"/>
                <a:gd name="T16" fmla="*/ 7 w 47"/>
                <a:gd name="T17" fmla="*/ 7 h 93"/>
                <a:gd name="T18" fmla="*/ 7 w 47"/>
                <a:gd name="T19" fmla="*/ 7 h 93"/>
                <a:gd name="T20" fmla="*/ 17 w 47"/>
                <a:gd name="T21" fmla="*/ 3 h 93"/>
                <a:gd name="T22" fmla="*/ 21 w 47"/>
                <a:gd name="T23" fmla="*/ 10 h 93"/>
                <a:gd name="T24" fmla="*/ 21 w 47"/>
                <a:gd name="T25" fmla="*/ 10 h 93"/>
                <a:gd name="T26" fmla="*/ 14 w 47"/>
                <a:gd name="T27" fmla="*/ 10 h 93"/>
                <a:gd name="T28" fmla="*/ 10 w 47"/>
                <a:gd name="T29" fmla="*/ 5 h 93"/>
                <a:gd name="T30" fmla="*/ 12 w 47"/>
                <a:gd name="T31" fmla="*/ 5 h 93"/>
                <a:gd name="T32" fmla="*/ 12 w 47"/>
                <a:gd name="T33" fmla="*/ 3 h 93"/>
                <a:gd name="T34" fmla="*/ 10 w 47"/>
                <a:gd name="T35" fmla="*/ 10 h 93"/>
                <a:gd name="T36" fmla="*/ 10 w 47"/>
                <a:gd name="T37" fmla="*/ 12 h 93"/>
                <a:gd name="T38" fmla="*/ 7 w 47"/>
                <a:gd name="T39" fmla="*/ 14 h 93"/>
                <a:gd name="T40" fmla="*/ 7 w 47"/>
                <a:gd name="T41" fmla="*/ 17 h 93"/>
                <a:gd name="T42" fmla="*/ 5 w 47"/>
                <a:gd name="T43" fmla="*/ 22 h 93"/>
                <a:gd name="T44" fmla="*/ 0 w 47"/>
                <a:gd name="T45" fmla="*/ 19 h 93"/>
                <a:gd name="T46" fmla="*/ 2 w 47"/>
                <a:gd name="T47" fmla="*/ 22 h 93"/>
                <a:gd name="T48" fmla="*/ 2 w 47"/>
                <a:gd name="T49" fmla="*/ 24 h 93"/>
                <a:gd name="T50" fmla="*/ 5 w 47"/>
                <a:gd name="T51" fmla="*/ 33 h 93"/>
                <a:gd name="T52" fmla="*/ 0 w 47"/>
                <a:gd name="T53" fmla="*/ 48 h 93"/>
                <a:gd name="T54" fmla="*/ 0 w 47"/>
                <a:gd name="T55" fmla="*/ 50 h 93"/>
                <a:gd name="T56" fmla="*/ 2 w 47"/>
                <a:gd name="T57" fmla="*/ 62 h 93"/>
                <a:gd name="T58" fmla="*/ 7 w 47"/>
                <a:gd name="T59" fmla="*/ 85 h 93"/>
                <a:gd name="T60" fmla="*/ 17 w 47"/>
                <a:gd name="T61" fmla="*/ 93 h 93"/>
                <a:gd name="T62" fmla="*/ 28 w 47"/>
                <a:gd name="T63" fmla="*/ 90 h 93"/>
                <a:gd name="T64" fmla="*/ 43 w 47"/>
                <a:gd name="T65" fmla="*/ 81 h 93"/>
                <a:gd name="T66" fmla="*/ 47 w 47"/>
                <a:gd name="T67" fmla="*/ 71 h 93"/>
                <a:gd name="T68" fmla="*/ 47 w 47"/>
                <a:gd name="T69" fmla="*/ 67 h 93"/>
                <a:gd name="T70" fmla="*/ 47 w 47"/>
                <a:gd name="T71" fmla="*/ 57 h 93"/>
                <a:gd name="T72" fmla="*/ 45 w 47"/>
                <a:gd name="T73" fmla="*/ 50 h 93"/>
                <a:gd name="T74" fmla="*/ 38 w 47"/>
                <a:gd name="T75" fmla="*/ 33 h 93"/>
                <a:gd name="T76" fmla="*/ 33 w 47"/>
                <a:gd name="T77" fmla="*/ 33 h 93"/>
                <a:gd name="T78" fmla="*/ 36 w 47"/>
                <a:gd name="T79" fmla="*/ 31 h 93"/>
                <a:gd name="T80" fmla="*/ 31 w 47"/>
                <a:gd name="T81" fmla="*/ 29 h 93"/>
                <a:gd name="T82" fmla="*/ 26 w 47"/>
                <a:gd name="T83" fmla="*/ 24 h 93"/>
                <a:gd name="T84" fmla="*/ 24 w 47"/>
                <a:gd name="T85" fmla="*/ 17 h 93"/>
                <a:gd name="T86" fmla="*/ 17 w 47"/>
                <a:gd name="T87" fmla="*/ 12 h 93"/>
                <a:gd name="T88" fmla="*/ 14 w 47"/>
                <a:gd name="T89" fmla="*/ 12 h 93"/>
                <a:gd name="T90" fmla="*/ 10 w 47"/>
                <a:gd name="T91"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93">
                  <a:moveTo>
                    <a:pt x="0" y="45"/>
                  </a:moveTo>
                  <a:lnTo>
                    <a:pt x="0" y="41"/>
                  </a:lnTo>
                  <a:lnTo>
                    <a:pt x="0" y="36"/>
                  </a:lnTo>
                  <a:lnTo>
                    <a:pt x="2" y="36"/>
                  </a:lnTo>
                  <a:lnTo>
                    <a:pt x="2" y="36"/>
                  </a:lnTo>
                  <a:lnTo>
                    <a:pt x="0" y="38"/>
                  </a:lnTo>
                  <a:lnTo>
                    <a:pt x="2" y="41"/>
                  </a:lnTo>
                  <a:lnTo>
                    <a:pt x="0" y="45"/>
                  </a:lnTo>
                  <a:lnTo>
                    <a:pt x="0" y="45"/>
                  </a:lnTo>
                  <a:lnTo>
                    <a:pt x="0" y="45"/>
                  </a:lnTo>
                  <a:close/>
                  <a:moveTo>
                    <a:pt x="7" y="7"/>
                  </a:moveTo>
                  <a:lnTo>
                    <a:pt x="2" y="5"/>
                  </a:lnTo>
                  <a:lnTo>
                    <a:pt x="2" y="3"/>
                  </a:lnTo>
                  <a:lnTo>
                    <a:pt x="10" y="0"/>
                  </a:lnTo>
                  <a:lnTo>
                    <a:pt x="10" y="3"/>
                  </a:lnTo>
                  <a:lnTo>
                    <a:pt x="10" y="5"/>
                  </a:lnTo>
                  <a:lnTo>
                    <a:pt x="7" y="5"/>
                  </a:lnTo>
                  <a:lnTo>
                    <a:pt x="7" y="7"/>
                  </a:lnTo>
                  <a:lnTo>
                    <a:pt x="7" y="7"/>
                  </a:lnTo>
                  <a:lnTo>
                    <a:pt x="7" y="7"/>
                  </a:lnTo>
                  <a:close/>
                  <a:moveTo>
                    <a:pt x="12" y="3"/>
                  </a:moveTo>
                  <a:lnTo>
                    <a:pt x="17" y="3"/>
                  </a:lnTo>
                  <a:lnTo>
                    <a:pt x="17" y="7"/>
                  </a:lnTo>
                  <a:lnTo>
                    <a:pt x="21" y="10"/>
                  </a:lnTo>
                  <a:lnTo>
                    <a:pt x="24" y="12"/>
                  </a:lnTo>
                  <a:lnTo>
                    <a:pt x="21" y="10"/>
                  </a:lnTo>
                  <a:lnTo>
                    <a:pt x="17" y="10"/>
                  </a:lnTo>
                  <a:lnTo>
                    <a:pt x="14" y="10"/>
                  </a:lnTo>
                  <a:lnTo>
                    <a:pt x="10" y="7"/>
                  </a:lnTo>
                  <a:lnTo>
                    <a:pt x="10" y="5"/>
                  </a:lnTo>
                  <a:lnTo>
                    <a:pt x="14" y="5"/>
                  </a:lnTo>
                  <a:lnTo>
                    <a:pt x="12" y="5"/>
                  </a:lnTo>
                  <a:lnTo>
                    <a:pt x="12" y="3"/>
                  </a:lnTo>
                  <a:lnTo>
                    <a:pt x="12" y="3"/>
                  </a:lnTo>
                  <a:lnTo>
                    <a:pt x="12" y="3"/>
                  </a:lnTo>
                  <a:close/>
                  <a:moveTo>
                    <a:pt x="10" y="10"/>
                  </a:moveTo>
                  <a:lnTo>
                    <a:pt x="10" y="10"/>
                  </a:lnTo>
                  <a:lnTo>
                    <a:pt x="10" y="12"/>
                  </a:lnTo>
                  <a:lnTo>
                    <a:pt x="10" y="12"/>
                  </a:lnTo>
                  <a:lnTo>
                    <a:pt x="7" y="14"/>
                  </a:lnTo>
                  <a:lnTo>
                    <a:pt x="7" y="14"/>
                  </a:lnTo>
                  <a:lnTo>
                    <a:pt x="7" y="17"/>
                  </a:lnTo>
                  <a:lnTo>
                    <a:pt x="5" y="22"/>
                  </a:lnTo>
                  <a:lnTo>
                    <a:pt x="5" y="22"/>
                  </a:lnTo>
                  <a:lnTo>
                    <a:pt x="2" y="19"/>
                  </a:lnTo>
                  <a:lnTo>
                    <a:pt x="0" y="19"/>
                  </a:lnTo>
                  <a:lnTo>
                    <a:pt x="0" y="19"/>
                  </a:lnTo>
                  <a:lnTo>
                    <a:pt x="2" y="22"/>
                  </a:lnTo>
                  <a:lnTo>
                    <a:pt x="2" y="24"/>
                  </a:lnTo>
                  <a:lnTo>
                    <a:pt x="2" y="24"/>
                  </a:lnTo>
                  <a:lnTo>
                    <a:pt x="5" y="29"/>
                  </a:lnTo>
                  <a:lnTo>
                    <a:pt x="5" y="33"/>
                  </a:lnTo>
                  <a:lnTo>
                    <a:pt x="2" y="36"/>
                  </a:lnTo>
                  <a:lnTo>
                    <a:pt x="0" y="48"/>
                  </a:lnTo>
                  <a:lnTo>
                    <a:pt x="2" y="50"/>
                  </a:lnTo>
                  <a:lnTo>
                    <a:pt x="0" y="50"/>
                  </a:lnTo>
                  <a:lnTo>
                    <a:pt x="2" y="59"/>
                  </a:lnTo>
                  <a:lnTo>
                    <a:pt x="2" y="62"/>
                  </a:lnTo>
                  <a:lnTo>
                    <a:pt x="5" y="74"/>
                  </a:lnTo>
                  <a:lnTo>
                    <a:pt x="7" y="85"/>
                  </a:lnTo>
                  <a:lnTo>
                    <a:pt x="12" y="90"/>
                  </a:lnTo>
                  <a:lnTo>
                    <a:pt x="17" y="93"/>
                  </a:lnTo>
                  <a:lnTo>
                    <a:pt x="21" y="93"/>
                  </a:lnTo>
                  <a:lnTo>
                    <a:pt x="28" y="90"/>
                  </a:lnTo>
                  <a:lnTo>
                    <a:pt x="36" y="88"/>
                  </a:lnTo>
                  <a:lnTo>
                    <a:pt x="43" y="81"/>
                  </a:lnTo>
                  <a:lnTo>
                    <a:pt x="45" y="76"/>
                  </a:lnTo>
                  <a:lnTo>
                    <a:pt x="47" y="71"/>
                  </a:lnTo>
                  <a:lnTo>
                    <a:pt x="47" y="67"/>
                  </a:lnTo>
                  <a:lnTo>
                    <a:pt x="47" y="67"/>
                  </a:lnTo>
                  <a:lnTo>
                    <a:pt x="47" y="59"/>
                  </a:lnTo>
                  <a:lnTo>
                    <a:pt x="47" y="57"/>
                  </a:lnTo>
                  <a:lnTo>
                    <a:pt x="47" y="55"/>
                  </a:lnTo>
                  <a:lnTo>
                    <a:pt x="45" y="50"/>
                  </a:lnTo>
                  <a:lnTo>
                    <a:pt x="40" y="41"/>
                  </a:lnTo>
                  <a:lnTo>
                    <a:pt x="38" y="33"/>
                  </a:lnTo>
                  <a:lnTo>
                    <a:pt x="33" y="33"/>
                  </a:lnTo>
                  <a:lnTo>
                    <a:pt x="33" y="33"/>
                  </a:lnTo>
                  <a:lnTo>
                    <a:pt x="31" y="33"/>
                  </a:lnTo>
                  <a:lnTo>
                    <a:pt x="36" y="31"/>
                  </a:lnTo>
                  <a:lnTo>
                    <a:pt x="33" y="29"/>
                  </a:lnTo>
                  <a:lnTo>
                    <a:pt x="31" y="29"/>
                  </a:lnTo>
                  <a:lnTo>
                    <a:pt x="28" y="22"/>
                  </a:lnTo>
                  <a:lnTo>
                    <a:pt x="26" y="24"/>
                  </a:lnTo>
                  <a:lnTo>
                    <a:pt x="26" y="19"/>
                  </a:lnTo>
                  <a:lnTo>
                    <a:pt x="24" y="17"/>
                  </a:lnTo>
                  <a:lnTo>
                    <a:pt x="24" y="14"/>
                  </a:lnTo>
                  <a:lnTo>
                    <a:pt x="17" y="12"/>
                  </a:lnTo>
                  <a:lnTo>
                    <a:pt x="17" y="14"/>
                  </a:lnTo>
                  <a:lnTo>
                    <a:pt x="14" y="12"/>
                  </a:lnTo>
                  <a:lnTo>
                    <a:pt x="14" y="10"/>
                  </a:lnTo>
                  <a:lnTo>
                    <a:pt x="10" y="10"/>
                  </a:lnTo>
                  <a:lnTo>
                    <a:pt x="10"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13" name="Spain">
              <a:extLst>
                <a:ext uri="{FF2B5EF4-FFF2-40B4-BE49-F238E27FC236}">
                  <a16:creationId xmlns:a16="http://schemas.microsoft.com/office/drawing/2014/main" xmlns="" id="{018AB90F-41BB-4D83-8D0A-1281D8813CF1}"/>
                </a:ext>
              </a:extLst>
            </p:cNvPr>
            <p:cNvSpPr>
              <a:spLocks/>
            </p:cNvSpPr>
            <p:nvPr/>
          </p:nvSpPr>
          <p:spPr bwMode="auto">
            <a:xfrm>
              <a:off x="5669581" y="3138695"/>
              <a:ext cx="289483" cy="236127"/>
            </a:xfrm>
            <a:custGeom>
              <a:avLst/>
              <a:gdLst>
                <a:gd name="T0" fmla="*/ 68 w 108"/>
                <a:gd name="T1" fmla="*/ 6 h 88"/>
                <a:gd name="T2" fmla="*/ 70 w 108"/>
                <a:gd name="T3" fmla="*/ 10 h 88"/>
                <a:gd name="T4" fmla="*/ 78 w 108"/>
                <a:gd name="T5" fmla="*/ 13 h 88"/>
                <a:gd name="T6" fmla="*/ 85 w 108"/>
                <a:gd name="T7" fmla="*/ 14 h 88"/>
                <a:gd name="T8" fmla="*/ 92 w 108"/>
                <a:gd name="T9" fmla="*/ 13 h 88"/>
                <a:gd name="T10" fmla="*/ 99 w 108"/>
                <a:gd name="T11" fmla="*/ 15 h 88"/>
                <a:gd name="T12" fmla="*/ 107 w 108"/>
                <a:gd name="T13" fmla="*/ 17 h 88"/>
                <a:gd name="T14" fmla="*/ 107 w 108"/>
                <a:gd name="T15" fmla="*/ 22 h 88"/>
                <a:gd name="T16" fmla="*/ 102 w 108"/>
                <a:gd name="T17" fmla="*/ 28 h 88"/>
                <a:gd name="T18" fmla="*/ 94 w 108"/>
                <a:gd name="T19" fmla="*/ 31 h 88"/>
                <a:gd name="T20" fmla="*/ 90 w 108"/>
                <a:gd name="T21" fmla="*/ 35 h 88"/>
                <a:gd name="T22" fmla="*/ 88 w 108"/>
                <a:gd name="T23" fmla="*/ 37 h 88"/>
                <a:gd name="T24" fmla="*/ 85 w 108"/>
                <a:gd name="T25" fmla="*/ 41 h 88"/>
                <a:gd name="T26" fmla="*/ 78 w 108"/>
                <a:gd name="T27" fmla="*/ 50 h 88"/>
                <a:gd name="T28" fmla="*/ 81 w 108"/>
                <a:gd name="T29" fmla="*/ 55 h 88"/>
                <a:gd name="T30" fmla="*/ 79 w 108"/>
                <a:gd name="T31" fmla="*/ 61 h 88"/>
                <a:gd name="T32" fmla="*/ 75 w 108"/>
                <a:gd name="T33" fmla="*/ 70 h 88"/>
                <a:gd name="T34" fmla="*/ 72 w 108"/>
                <a:gd name="T35" fmla="*/ 73 h 88"/>
                <a:gd name="T36" fmla="*/ 64 w 108"/>
                <a:gd name="T37" fmla="*/ 81 h 88"/>
                <a:gd name="T38" fmla="*/ 59 w 108"/>
                <a:gd name="T39" fmla="*/ 80 h 88"/>
                <a:gd name="T40" fmla="*/ 55 w 108"/>
                <a:gd name="T41" fmla="*/ 80 h 88"/>
                <a:gd name="T42" fmla="*/ 48 w 108"/>
                <a:gd name="T43" fmla="*/ 79 h 88"/>
                <a:gd name="T44" fmla="*/ 40 w 108"/>
                <a:gd name="T45" fmla="*/ 84 h 88"/>
                <a:gd name="T46" fmla="*/ 35 w 108"/>
                <a:gd name="T47" fmla="*/ 87 h 88"/>
                <a:gd name="T48" fmla="*/ 26 w 108"/>
                <a:gd name="T49" fmla="*/ 85 h 88"/>
                <a:gd name="T50" fmla="*/ 21 w 108"/>
                <a:gd name="T51" fmla="*/ 76 h 88"/>
                <a:gd name="T52" fmla="*/ 16 w 108"/>
                <a:gd name="T53" fmla="*/ 73 h 88"/>
                <a:gd name="T54" fmla="*/ 19 w 108"/>
                <a:gd name="T55" fmla="*/ 65 h 88"/>
                <a:gd name="T56" fmla="*/ 16 w 108"/>
                <a:gd name="T57" fmla="*/ 60 h 88"/>
                <a:gd name="T58" fmla="*/ 17 w 108"/>
                <a:gd name="T59" fmla="*/ 52 h 88"/>
                <a:gd name="T60" fmla="*/ 18 w 108"/>
                <a:gd name="T61" fmla="*/ 47 h 88"/>
                <a:gd name="T62" fmla="*/ 21 w 108"/>
                <a:gd name="T63" fmla="*/ 40 h 88"/>
                <a:gd name="T64" fmla="*/ 25 w 108"/>
                <a:gd name="T65" fmla="*/ 28 h 88"/>
                <a:gd name="T66" fmla="*/ 25 w 108"/>
                <a:gd name="T67" fmla="*/ 23 h 88"/>
                <a:gd name="T68" fmla="*/ 18 w 108"/>
                <a:gd name="T69" fmla="*/ 22 h 88"/>
                <a:gd name="T70" fmla="*/ 9 w 108"/>
                <a:gd name="T71" fmla="*/ 22 h 88"/>
                <a:gd name="T72" fmla="*/ 3 w 108"/>
                <a:gd name="T73" fmla="*/ 20 h 88"/>
                <a:gd name="T74" fmla="*/ 4 w 108"/>
                <a:gd name="T75" fmla="*/ 17 h 88"/>
                <a:gd name="T76" fmla="*/ 5 w 108"/>
                <a:gd name="T77" fmla="*/ 13 h 88"/>
                <a:gd name="T78" fmla="*/ 3 w 108"/>
                <a:gd name="T79" fmla="*/ 12 h 88"/>
                <a:gd name="T80" fmla="*/ 1 w 108"/>
                <a:gd name="T81" fmla="*/ 11 h 88"/>
                <a:gd name="T82" fmla="*/ 5 w 108"/>
                <a:gd name="T83" fmla="*/ 5 h 88"/>
                <a:gd name="T84" fmla="*/ 11 w 108"/>
                <a:gd name="T85" fmla="*/ 4 h 88"/>
                <a:gd name="T86" fmla="*/ 13 w 108"/>
                <a:gd name="T87" fmla="*/ 0 h 88"/>
                <a:gd name="T88" fmla="*/ 17 w 108"/>
                <a:gd name="T89" fmla="*/ 1 h 88"/>
                <a:gd name="T90" fmla="*/ 23 w 108"/>
                <a:gd name="T91" fmla="*/ 2 h 88"/>
                <a:gd name="T92" fmla="*/ 30 w 108"/>
                <a:gd name="T93" fmla="*/ 1 h 88"/>
                <a:gd name="T94" fmla="*/ 40 w 108"/>
                <a:gd name="T95" fmla="*/ 4 h 88"/>
                <a:gd name="T96" fmla="*/ 51 w 108"/>
                <a:gd name="T97" fmla="*/ 3 h 88"/>
                <a:gd name="T98" fmla="*/ 57 w 108"/>
                <a:gd name="T99" fmla="*/ 4 h 88"/>
                <a:gd name="T100" fmla="*/ 64 w 108"/>
                <a:gd name="T101" fmla="*/ 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88">
                  <a:moveTo>
                    <a:pt x="67" y="4"/>
                  </a:moveTo>
                  <a:cubicBezTo>
                    <a:pt x="68" y="5"/>
                    <a:pt x="68" y="5"/>
                    <a:pt x="68" y="5"/>
                  </a:cubicBezTo>
                  <a:cubicBezTo>
                    <a:pt x="68" y="6"/>
                    <a:pt x="68" y="6"/>
                    <a:pt x="68" y="6"/>
                  </a:cubicBezTo>
                  <a:cubicBezTo>
                    <a:pt x="70" y="6"/>
                    <a:pt x="70" y="6"/>
                    <a:pt x="70" y="6"/>
                  </a:cubicBezTo>
                  <a:cubicBezTo>
                    <a:pt x="70" y="8"/>
                    <a:pt x="70" y="8"/>
                    <a:pt x="70" y="8"/>
                  </a:cubicBezTo>
                  <a:cubicBezTo>
                    <a:pt x="70" y="10"/>
                    <a:pt x="70" y="10"/>
                    <a:pt x="70" y="10"/>
                  </a:cubicBezTo>
                  <a:cubicBezTo>
                    <a:pt x="72" y="9"/>
                    <a:pt x="72" y="9"/>
                    <a:pt x="72" y="9"/>
                  </a:cubicBezTo>
                  <a:cubicBezTo>
                    <a:pt x="76" y="11"/>
                    <a:pt x="76" y="11"/>
                    <a:pt x="76" y="11"/>
                  </a:cubicBezTo>
                  <a:cubicBezTo>
                    <a:pt x="78" y="13"/>
                    <a:pt x="78" y="13"/>
                    <a:pt x="78" y="13"/>
                  </a:cubicBezTo>
                  <a:cubicBezTo>
                    <a:pt x="80" y="12"/>
                    <a:pt x="80" y="12"/>
                    <a:pt x="80" y="12"/>
                  </a:cubicBezTo>
                  <a:cubicBezTo>
                    <a:pt x="82" y="14"/>
                    <a:pt x="82" y="14"/>
                    <a:pt x="82" y="14"/>
                  </a:cubicBezTo>
                  <a:cubicBezTo>
                    <a:pt x="85" y="14"/>
                    <a:pt x="85" y="14"/>
                    <a:pt x="85" y="14"/>
                  </a:cubicBezTo>
                  <a:cubicBezTo>
                    <a:pt x="86" y="14"/>
                    <a:pt x="86" y="14"/>
                    <a:pt x="86" y="14"/>
                  </a:cubicBezTo>
                  <a:cubicBezTo>
                    <a:pt x="87" y="13"/>
                    <a:pt x="87" y="13"/>
                    <a:pt x="87" y="13"/>
                  </a:cubicBezTo>
                  <a:cubicBezTo>
                    <a:pt x="92" y="13"/>
                    <a:pt x="92" y="13"/>
                    <a:pt x="92" y="13"/>
                  </a:cubicBezTo>
                  <a:cubicBezTo>
                    <a:pt x="93" y="14"/>
                    <a:pt x="93" y="14"/>
                    <a:pt x="93" y="14"/>
                  </a:cubicBezTo>
                  <a:cubicBezTo>
                    <a:pt x="96" y="13"/>
                    <a:pt x="96" y="13"/>
                    <a:pt x="96" y="13"/>
                  </a:cubicBezTo>
                  <a:cubicBezTo>
                    <a:pt x="99" y="15"/>
                    <a:pt x="99" y="15"/>
                    <a:pt x="99" y="15"/>
                  </a:cubicBezTo>
                  <a:cubicBezTo>
                    <a:pt x="103" y="14"/>
                    <a:pt x="103" y="14"/>
                    <a:pt x="103" y="14"/>
                  </a:cubicBezTo>
                  <a:cubicBezTo>
                    <a:pt x="106" y="16"/>
                    <a:pt x="106" y="16"/>
                    <a:pt x="106" y="16"/>
                  </a:cubicBezTo>
                  <a:cubicBezTo>
                    <a:pt x="107" y="17"/>
                    <a:pt x="107" y="17"/>
                    <a:pt x="107" y="17"/>
                  </a:cubicBezTo>
                  <a:cubicBezTo>
                    <a:pt x="108" y="18"/>
                    <a:pt x="108" y="18"/>
                    <a:pt x="108" y="18"/>
                  </a:cubicBezTo>
                  <a:cubicBezTo>
                    <a:pt x="106" y="19"/>
                    <a:pt x="106" y="19"/>
                    <a:pt x="106" y="19"/>
                  </a:cubicBezTo>
                  <a:cubicBezTo>
                    <a:pt x="107" y="22"/>
                    <a:pt x="107" y="22"/>
                    <a:pt x="107" y="22"/>
                  </a:cubicBezTo>
                  <a:cubicBezTo>
                    <a:pt x="106" y="24"/>
                    <a:pt x="106" y="24"/>
                    <a:pt x="106" y="24"/>
                  </a:cubicBezTo>
                  <a:cubicBezTo>
                    <a:pt x="105" y="26"/>
                    <a:pt x="105" y="26"/>
                    <a:pt x="105" y="26"/>
                  </a:cubicBezTo>
                  <a:cubicBezTo>
                    <a:pt x="102" y="28"/>
                    <a:pt x="102" y="28"/>
                    <a:pt x="102" y="28"/>
                  </a:cubicBezTo>
                  <a:cubicBezTo>
                    <a:pt x="100" y="30"/>
                    <a:pt x="100" y="30"/>
                    <a:pt x="100" y="30"/>
                  </a:cubicBezTo>
                  <a:cubicBezTo>
                    <a:pt x="97" y="31"/>
                    <a:pt x="97" y="31"/>
                    <a:pt x="97" y="31"/>
                  </a:cubicBezTo>
                  <a:cubicBezTo>
                    <a:pt x="94" y="31"/>
                    <a:pt x="94" y="31"/>
                    <a:pt x="94" y="31"/>
                  </a:cubicBezTo>
                  <a:cubicBezTo>
                    <a:pt x="91" y="33"/>
                    <a:pt x="91" y="33"/>
                    <a:pt x="91" y="33"/>
                  </a:cubicBezTo>
                  <a:cubicBezTo>
                    <a:pt x="89" y="34"/>
                    <a:pt x="89" y="34"/>
                    <a:pt x="89" y="34"/>
                  </a:cubicBezTo>
                  <a:cubicBezTo>
                    <a:pt x="90" y="35"/>
                    <a:pt x="90" y="35"/>
                    <a:pt x="90" y="35"/>
                  </a:cubicBezTo>
                  <a:cubicBezTo>
                    <a:pt x="90" y="37"/>
                    <a:pt x="90" y="37"/>
                    <a:pt x="90" y="37"/>
                  </a:cubicBezTo>
                  <a:cubicBezTo>
                    <a:pt x="88" y="38"/>
                    <a:pt x="88" y="38"/>
                    <a:pt x="88" y="38"/>
                  </a:cubicBezTo>
                  <a:cubicBezTo>
                    <a:pt x="88" y="37"/>
                    <a:pt x="88" y="37"/>
                    <a:pt x="88" y="37"/>
                  </a:cubicBezTo>
                  <a:cubicBezTo>
                    <a:pt x="88" y="37"/>
                    <a:pt x="88" y="37"/>
                    <a:pt x="88" y="37"/>
                  </a:cubicBezTo>
                  <a:cubicBezTo>
                    <a:pt x="87" y="37"/>
                    <a:pt x="87" y="37"/>
                    <a:pt x="87" y="37"/>
                  </a:cubicBezTo>
                  <a:cubicBezTo>
                    <a:pt x="85" y="41"/>
                    <a:pt x="85" y="41"/>
                    <a:pt x="85" y="41"/>
                  </a:cubicBezTo>
                  <a:cubicBezTo>
                    <a:pt x="83" y="42"/>
                    <a:pt x="83" y="42"/>
                    <a:pt x="83" y="42"/>
                  </a:cubicBezTo>
                  <a:cubicBezTo>
                    <a:pt x="79" y="48"/>
                    <a:pt x="79" y="48"/>
                    <a:pt x="79" y="48"/>
                  </a:cubicBezTo>
                  <a:cubicBezTo>
                    <a:pt x="78" y="50"/>
                    <a:pt x="78" y="50"/>
                    <a:pt x="78" y="50"/>
                  </a:cubicBezTo>
                  <a:cubicBezTo>
                    <a:pt x="80" y="53"/>
                    <a:pt x="80" y="53"/>
                    <a:pt x="80" y="53"/>
                  </a:cubicBezTo>
                  <a:cubicBezTo>
                    <a:pt x="80" y="54"/>
                    <a:pt x="80" y="54"/>
                    <a:pt x="80" y="54"/>
                  </a:cubicBezTo>
                  <a:cubicBezTo>
                    <a:pt x="81" y="55"/>
                    <a:pt x="81" y="55"/>
                    <a:pt x="81" y="55"/>
                  </a:cubicBezTo>
                  <a:cubicBezTo>
                    <a:pt x="84" y="58"/>
                    <a:pt x="84" y="58"/>
                    <a:pt x="84" y="58"/>
                  </a:cubicBezTo>
                  <a:cubicBezTo>
                    <a:pt x="82" y="60"/>
                    <a:pt x="82" y="60"/>
                    <a:pt x="82" y="60"/>
                  </a:cubicBezTo>
                  <a:cubicBezTo>
                    <a:pt x="79" y="61"/>
                    <a:pt x="79" y="61"/>
                    <a:pt x="79" y="61"/>
                  </a:cubicBezTo>
                  <a:cubicBezTo>
                    <a:pt x="79" y="63"/>
                    <a:pt x="79" y="63"/>
                    <a:pt x="79" y="63"/>
                  </a:cubicBezTo>
                  <a:cubicBezTo>
                    <a:pt x="76" y="68"/>
                    <a:pt x="76" y="68"/>
                    <a:pt x="76" y="68"/>
                  </a:cubicBezTo>
                  <a:cubicBezTo>
                    <a:pt x="75" y="70"/>
                    <a:pt x="75" y="70"/>
                    <a:pt x="75" y="70"/>
                  </a:cubicBezTo>
                  <a:cubicBezTo>
                    <a:pt x="76" y="71"/>
                    <a:pt x="76" y="71"/>
                    <a:pt x="76" y="71"/>
                  </a:cubicBezTo>
                  <a:cubicBezTo>
                    <a:pt x="75" y="72"/>
                    <a:pt x="75" y="72"/>
                    <a:pt x="75" y="72"/>
                  </a:cubicBezTo>
                  <a:cubicBezTo>
                    <a:pt x="72" y="73"/>
                    <a:pt x="72" y="73"/>
                    <a:pt x="72" y="73"/>
                  </a:cubicBezTo>
                  <a:cubicBezTo>
                    <a:pt x="66" y="75"/>
                    <a:pt x="66" y="75"/>
                    <a:pt x="66" y="75"/>
                  </a:cubicBezTo>
                  <a:cubicBezTo>
                    <a:pt x="66" y="77"/>
                    <a:pt x="66" y="77"/>
                    <a:pt x="66" y="77"/>
                  </a:cubicBezTo>
                  <a:cubicBezTo>
                    <a:pt x="64" y="81"/>
                    <a:pt x="64" y="81"/>
                    <a:pt x="64" y="81"/>
                  </a:cubicBezTo>
                  <a:cubicBezTo>
                    <a:pt x="62" y="80"/>
                    <a:pt x="62" y="80"/>
                    <a:pt x="62" y="80"/>
                  </a:cubicBezTo>
                  <a:cubicBezTo>
                    <a:pt x="60" y="78"/>
                    <a:pt x="60" y="78"/>
                    <a:pt x="60" y="78"/>
                  </a:cubicBezTo>
                  <a:cubicBezTo>
                    <a:pt x="59" y="80"/>
                    <a:pt x="59" y="80"/>
                    <a:pt x="59" y="80"/>
                  </a:cubicBezTo>
                  <a:cubicBezTo>
                    <a:pt x="58" y="81"/>
                    <a:pt x="58" y="81"/>
                    <a:pt x="58" y="81"/>
                  </a:cubicBezTo>
                  <a:cubicBezTo>
                    <a:pt x="56" y="80"/>
                    <a:pt x="56" y="80"/>
                    <a:pt x="56" y="80"/>
                  </a:cubicBezTo>
                  <a:cubicBezTo>
                    <a:pt x="55" y="80"/>
                    <a:pt x="55" y="80"/>
                    <a:pt x="55" y="80"/>
                  </a:cubicBezTo>
                  <a:cubicBezTo>
                    <a:pt x="54" y="81"/>
                    <a:pt x="54" y="81"/>
                    <a:pt x="54" y="81"/>
                  </a:cubicBezTo>
                  <a:cubicBezTo>
                    <a:pt x="52" y="80"/>
                    <a:pt x="52" y="80"/>
                    <a:pt x="52" y="80"/>
                  </a:cubicBezTo>
                  <a:cubicBezTo>
                    <a:pt x="48" y="79"/>
                    <a:pt x="48" y="79"/>
                    <a:pt x="48" y="79"/>
                  </a:cubicBezTo>
                  <a:cubicBezTo>
                    <a:pt x="46" y="80"/>
                    <a:pt x="46" y="80"/>
                    <a:pt x="46" y="80"/>
                  </a:cubicBezTo>
                  <a:cubicBezTo>
                    <a:pt x="43" y="81"/>
                    <a:pt x="43" y="81"/>
                    <a:pt x="43" y="81"/>
                  </a:cubicBezTo>
                  <a:cubicBezTo>
                    <a:pt x="40" y="84"/>
                    <a:pt x="40" y="84"/>
                    <a:pt x="40" y="84"/>
                  </a:cubicBezTo>
                  <a:cubicBezTo>
                    <a:pt x="36" y="84"/>
                    <a:pt x="36" y="84"/>
                    <a:pt x="36" y="84"/>
                  </a:cubicBezTo>
                  <a:cubicBezTo>
                    <a:pt x="35" y="85"/>
                    <a:pt x="35" y="85"/>
                    <a:pt x="35" y="85"/>
                  </a:cubicBezTo>
                  <a:cubicBezTo>
                    <a:pt x="35" y="87"/>
                    <a:pt x="35" y="87"/>
                    <a:pt x="35" y="87"/>
                  </a:cubicBezTo>
                  <a:cubicBezTo>
                    <a:pt x="32" y="88"/>
                    <a:pt x="32" y="88"/>
                    <a:pt x="32" y="88"/>
                  </a:cubicBezTo>
                  <a:cubicBezTo>
                    <a:pt x="29" y="88"/>
                    <a:pt x="29" y="88"/>
                    <a:pt x="29" y="88"/>
                  </a:cubicBezTo>
                  <a:cubicBezTo>
                    <a:pt x="26" y="85"/>
                    <a:pt x="26" y="85"/>
                    <a:pt x="26" y="85"/>
                  </a:cubicBezTo>
                  <a:cubicBezTo>
                    <a:pt x="24" y="80"/>
                    <a:pt x="24" y="80"/>
                    <a:pt x="24" y="80"/>
                  </a:cubicBezTo>
                  <a:cubicBezTo>
                    <a:pt x="24" y="80"/>
                    <a:pt x="24" y="80"/>
                    <a:pt x="24" y="80"/>
                  </a:cubicBezTo>
                  <a:cubicBezTo>
                    <a:pt x="21" y="76"/>
                    <a:pt x="21" y="76"/>
                    <a:pt x="21" y="76"/>
                  </a:cubicBezTo>
                  <a:cubicBezTo>
                    <a:pt x="18" y="76"/>
                    <a:pt x="18" y="76"/>
                    <a:pt x="18" y="76"/>
                  </a:cubicBezTo>
                  <a:cubicBezTo>
                    <a:pt x="16" y="75"/>
                    <a:pt x="16" y="75"/>
                    <a:pt x="16" y="75"/>
                  </a:cubicBezTo>
                  <a:cubicBezTo>
                    <a:pt x="16" y="73"/>
                    <a:pt x="16" y="73"/>
                    <a:pt x="16" y="73"/>
                  </a:cubicBezTo>
                  <a:cubicBezTo>
                    <a:pt x="15" y="71"/>
                    <a:pt x="15" y="71"/>
                    <a:pt x="15" y="71"/>
                  </a:cubicBezTo>
                  <a:cubicBezTo>
                    <a:pt x="17" y="67"/>
                    <a:pt x="17" y="67"/>
                    <a:pt x="17" y="67"/>
                  </a:cubicBezTo>
                  <a:cubicBezTo>
                    <a:pt x="19" y="65"/>
                    <a:pt x="19" y="65"/>
                    <a:pt x="19" y="65"/>
                  </a:cubicBezTo>
                  <a:cubicBezTo>
                    <a:pt x="20" y="63"/>
                    <a:pt x="20" y="63"/>
                    <a:pt x="20" y="63"/>
                  </a:cubicBezTo>
                  <a:cubicBezTo>
                    <a:pt x="18" y="63"/>
                    <a:pt x="18" y="63"/>
                    <a:pt x="18" y="63"/>
                  </a:cubicBezTo>
                  <a:cubicBezTo>
                    <a:pt x="16" y="60"/>
                    <a:pt x="16" y="60"/>
                    <a:pt x="16" y="60"/>
                  </a:cubicBezTo>
                  <a:cubicBezTo>
                    <a:pt x="19" y="57"/>
                    <a:pt x="19" y="57"/>
                    <a:pt x="19" y="57"/>
                  </a:cubicBezTo>
                  <a:cubicBezTo>
                    <a:pt x="19" y="53"/>
                    <a:pt x="19" y="53"/>
                    <a:pt x="19" y="53"/>
                  </a:cubicBezTo>
                  <a:cubicBezTo>
                    <a:pt x="17" y="52"/>
                    <a:pt x="17" y="52"/>
                    <a:pt x="17" y="52"/>
                  </a:cubicBezTo>
                  <a:cubicBezTo>
                    <a:pt x="14" y="47"/>
                    <a:pt x="14" y="47"/>
                    <a:pt x="14" y="47"/>
                  </a:cubicBezTo>
                  <a:cubicBezTo>
                    <a:pt x="17" y="47"/>
                    <a:pt x="17" y="47"/>
                    <a:pt x="17" y="47"/>
                  </a:cubicBezTo>
                  <a:cubicBezTo>
                    <a:pt x="18" y="47"/>
                    <a:pt x="18" y="47"/>
                    <a:pt x="18" y="47"/>
                  </a:cubicBezTo>
                  <a:cubicBezTo>
                    <a:pt x="21" y="44"/>
                    <a:pt x="21" y="44"/>
                    <a:pt x="21" y="44"/>
                  </a:cubicBezTo>
                  <a:cubicBezTo>
                    <a:pt x="19" y="42"/>
                    <a:pt x="19" y="42"/>
                    <a:pt x="19" y="42"/>
                  </a:cubicBezTo>
                  <a:cubicBezTo>
                    <a:pt x="21" y="40"/>
                    <a:pt x="21" y="40"/>
                    <a:pt x="21" y="40"/>
                  </a:cubicBezTo>
                  <a:cubicBezTo>
                    <a:pt x="22" y="34"/>
                    <a:pt x="22" y="34"/>
                    <a:pt x="22" y="34"/>
                  </a:cubicBezTo>
                  <a:cubicBezTo>
                    <a:pt x="21" y="32"/>
                    <a:pt x="21" y="32"/>
                    <a:pt x="21" y="32"/>
                  </a:cubicBezTo>
                  <a:cubicBezTo>
                    <a:pt x="25" y="28"/>
                    <a:pt x="25" y="28"/>
                    <a:pt x="25" y="28"/>
                  </a:cubicBezTo>
                  <a:cubicBezTo>
                    <a:pt x="26" y="28"/>
                    <a:pt x="26" y="28"/>
                    <a:pt x="26" y="28"/>
                  </a:cubicBezTo>
                  <a:cubicBezTo>
                    <a:pt x="27" y="26"/>
                    <a:pt x="27" y="26"/>
                    <a:pt x="27" y="26"/>
                  </a:cubicBezTo>
                  <a:cubicBezTo>
                    <a:pt x="25" y="23"/>
                    <a:pt x="25" y="23"/>
                    <a:pt x="25" y="23"/>
                  </a:cubicBezTo>
                  <a:cubicBezTo>
                    <a:pt x="24" y="21"/>
                    <a:pt x="24" y="21"/>
                    <a:pt x="24" y="21"/>
                  </a:cubicBezTo>
                  <a:cubicBezTo>
                    <a:pt x="20" y="21"/>
                    <a:pt x="20" y="21"/>
                    <a:pt x="20" y="21"/>
                  </a:cubicBezTo>
                  <a:cubicBezTo>
                    <a:pt x="18" y="22"/>
                    <a:pt x="18" y="22"/>
                    <a:pt x="18" y="22"/>
                  </a:cubicBezTo>
                  <a:cubicBezTo>
                    <a:pt x="13" y="21"/>
                    <a:pt x="13" y="21"/>
                    <a:pt x="13" y="21"/>
                  </a:cubicBezTo>
                  <a:cubicBezTo>
                    <a:pt x="10" y="23"/>
                    <a:pt x="10" y="23"/>
                    <a:pt x="10" y="23"/>
                  </a:cubicBezTo>
                  <a:cubicBezTo>
                    <a:pt x="9" y="22"/>
                    <a:pt x="9" y="22"/>
                    <a:pt x="9" y="22"/>
                  </a:cubicBezTo>
                  <a:cubicBezTo>
                    <a:pt x="9" y="20"/>
                    <a:pt x="9" y="20"/>
                    <a:pt x="9" y="20"/>
                  </a:cubicBezTo>
                  <a:cubicBezTo>
                    <a:pt x="8" y="19"/>
                    <a:pt x="8" y="19"/>
                    <a:pt x="8" y="19"/>
                  </a:cubicBezTo>
                  <a:cubicBezTo>
                    <a:pt x="3" y="20"/>
                    <a:pt x="3" y="20"/>
                    <a:pt x="3" y="20"/>
                  </a:cubicBezTo>
                  <a:cubicBezTo>
                    <a:pt x="3" y="19"/>
                    <a:pt x="3" y="19"/>
                    <a:pt x="3" y="19"/>
                  </a:cubicBezTo>
                  <a:cubicBezTo>
                    <a:pt x="6" y="17"/>
                    <a:pt x="6" y="17"/>
                    <a:pt x="6" y="17"/>
                  </a:cubicBezTo>
                  <a:cubicBezTo>
                    <a:pt x="4" y="17"/>
                    <a:pt x="4" y="17"/>
                    <a:pt x="4" y="17"/>
                  </a:cubicBezTo>
                  <a:cubicBezTo>
                    <a:pt x="5" y="16"/>
                    <a:pt x="5" y="16"/>
                    <a:pt x="5" y="16"/>
                  </a:cubicBezTo>
                  <a:cubicBezTo>
                    <a:pt x="4" y="15"/>
                    <a:pt x="4" y="15"/>
                    <a:pt x="4" y="15"/>
                  </a:cubicBezTo>
                  <a:cubicBezTo>
                    <a:pt x="5" y="13"/>
                    <a:pt x="5" y="13"/>
                    <a:pt x="5" y="13"/>
                  </a:cubicBezTo>
                  <a:cubicBezTo>
                    <a:pt x="3" y="15"/>
                    <a:pt x="3" y="15"/>
                    <a:pt x="3" y="15"/>
                  </a:cubicBezTo>
                  <a:cubicBezTo>
                    <a:pt x="3" y="14"/>
                    <a:pt x="3" y="14"/>
                    <a:pt x="3" y="14"/>
                  </a:cubicBezTo>
                  <a:cubicBezTo>
                    <a:pt x="3" y="12"/>
                    <a:pt x="3" y="12"/>
                    <a:pt x="3" y="12"/>
                  </a:cubicBezTo>
                  <a:cubicBezTo>
                    <a:pt x="2" y="11"/>
                    <a:pt x="2" y="11"/>
                    <a:pt x="2" y="11"/>
                  </a:cubicBezTo>
                  <a:cubicBezTo>
                    <a:pt x="2" y="10"/>
                    <a:pt x="2" y="10"/>
                    <a:pt x="2" y="10"/>
                  </a:cubicBezTo>
                  <a:cubicBezTo>
                    <a:pt x="1" y="11"/>
                    <a:pt x="1" y="11"/>
                    <a:pt x="1" y="11"/>
                  </a:cubicBezTo>
                  <a:cubicBezTo>
                    <a:pt x="0" y="9"/>
                    <a:pt x="0" y="9"/>
                    <a:pt x="0" y="9"/>
                  </a:cubicBezTo>
                  <a:cubicBezTo>
                    <a:pt x="1" y="7"/>
                    <a:pt x="1" y="7"/>
                    <a:pt x="1" y="7"/>
                  </a:cubicBezTo>
                  <a:cubicBezTo>
                    <a:pt x="5" y="5"/>
                    <a:pt x="5" y="5"/>
                    <a:pt x="5" y="5"/>
                  </a:cubicBezTo>
                  <a:cubicBezTo>
                    <a:pt x="6" y="6"/>
                    <a:pt x="6" y="6"/>
                    <a:pt x="6" y="6"/>
                  </a:cubicBezTo>
                  <a:cubicBezTo>
                    <a:pt x="9" y="6"/>
                    <a:pt x="9" y="6"/>
                    <a:pt x="9" y="6"/>
                  </a:cubicBezTo>
                  <a:cubicBezTo>
                    <a:pt x="11" y="4"/>
                    <a:pt x="11" y="4"/>
                    <a:pt x="11" y="4"/>
                  </a:cubicBezTo>
                  <a:cubicBezTo>
                    <a:pt x="9" y="4"/>
                    <a:pt x="9" y="4"/>
                    <a:pt x="9" y="4"/>
                  </a:cubicBezTo>
                  <a:cubicBezTo>
                    <a:pt x="9" y="2"/>
                    <a:pt x="9" y="2"/>
                    <a:pt x="9" y="2"/>
                  </a:cubicBezTo>
                  <a:cubicBezTo>
                    <a:pt x="13" y="0"/>
                    <a:pt x="13" y="0"/>
                    <a:pt x="13" y="0"/>
                  </a:cubicBezTo>
                  <a:cubicBezTo>
                    <a:pt x="13" y="1"/>
                    <a:pt x="13" y="1"/>
                    <a:pt x="13" y="1"/>
                  </a:cubicBezTo>
                  <a:cubicBezTo>
                    <a:pt x="15" y="0"/>
                    <a:pt x="15" y="0"/>
                    <a:pt x="15" y="0"/>
                  </a:cubicBezTo>
                  <a:cubicBezTo>
                    <a:pt x="17" y="1"/>
                    <a:pt x="17" y="1"/>
                    <a:pt x="17" y="1"/>
                  </a:cubicBezTo>
                  <a:cubicBezTo>
                    <a:pt x="19" y="3"/>
                    <a:pt x="19" y="3"/>
                    <a:pt x="19" y="3"/>
                  </a:cubicBezTo>
                  <a:cubicBezTo>
                    <a:pt x="21" y="2"/>
                    <a:pt x="21" y="2"/>
                    <a:pt x="21" y="2"/>
                  </a:cubicBezTo>
                  <a:cubicBezTo>
                    <a:pt x="23" y="2"/>
                    <a:pt x="23" y="2"/>
                    <a:pt x="23" y="2"/>
                  </a:cubicBezTo>
                  <a:cubicBezTo>
                    <a:pt x="25" y="3"/>
                    <a:pt x="25" y="3"/>
                    <a:pt x="25" y="3"/>
                  </a:cubicBezTo>
                  <a:cubicBezTo>
                    <a:pt x="27" y="2"/>
                    <a:pt x="27" y="2"/>
                    <a:pt x="27" y="2"/>
                  </a:cubicBezTo>
                  <a:cubicBezTo>
                    <a:pt x="30" y="1"/>
                    <a:pt x="30" y="1"/>
                    <a:pt x="30" y="1"/>
                  </a:cubicBezTo>
                  <a:cubicBezTo>
                    <a:pt x="31" y="2"/>
                    <a:pt x="31" y="2"/>
                    <a:pt x="31" y="2"/>
                  </a:cubicBezTo>
                  <a:cubicBezTo>
                    <a:pt x="33" y="3"/>
                    <a:pt x="33" y="3"/>
                    <a:pt x="33" y="3"/>
                  </a:cubicBezTo>
                  <a:cubicBezTo>
                    <a:pt x="40" y="4"/>
                    <a:pt x="40" y="4"/>
                    <a:pt x="40" y="4"/>
                  </a:cubicBezTo>
                  <a:cubicBezTo>
                    <a:pt x="43" y="5"/>
                    <a:pt x="43" y="5"/>
                    <a:pt x="43" y="5"/>
                  </a:cubicBezTo>
                  <a:cubicBezTo>
                    <a:pt x="48" y="3"/>
                    <a:pt x="48" y="3"/>
                    <a:pt x="48" y="3"/>
                  </a:cubicBezTo>
                  <a:cubicBezTo>
                    <a:pt x="51" y="3"/>
                    <a:pt x="51" y="3"/>
                    <a:pt x="51" y="3"/>
                  </a:cubicBezTo>
                  <a:cubicBezTo>
                    <a:pt x="52" y="5"/>
                    <a:pt x="52" y="5"/>
                    <a:pt x="52" y="5"/>
                  </a:cubicBezTo>
                  <a:cubicBezTo>
                    <a:pt x="55" y="5"/>
                    <a:pt x="55" y="5"/>
                    <a:pt x="55" y="5"/>
                  </a:cubicBezTo>
                  <a:cubicBezTo>
                    <a:pt x="57" y="4"/>
                    <a:pt x="57" y="4"/>
                    <a:pt x="57" y="4"/>
                  </a:cubicBezTo>
                  <a:cubicBezTo>
                    <a:pt x="58" y="4"/>
                    <a:pt x="58" y="4"/>
                    <a:pt x="58" y="4"/>
                  </a:cubicBezTo>
                  <a:cubicBezTo>
                    <a:pt x="63" y="6"/>
                    <a:pt x="63" y="6"/>
                    <a:pt x="63" y="6"/>
                  </a:cubicBezTo>
                  <a:cubicBezTo>
                    <a:pt x="64" y="5"/>
                    <a:pt x="64" y="5"/>
                    <a:pt x="64" y="5"/>
                  </a:cubicBezTo>
                  <a:cubicBezTo>
                    <a:pt x="66" y="5"/>
                    <a:pt x="66" y="5"/>
                    <a:pt x="66" y="5"/>
                  </a:cubicBezTo>
                  <a:cubicBezTo>
                    <a:pt x="67" y="4"/>
                    <a:pt x="67" y="4"/>
                    <a:pt x="67" y="4"/>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14" name="South Korea">
              <a:extLst>
                <a:ext uri="{FF2B5EF4-FFF2-40B4-BE49-F238E27FC236}">
                  <a16:creationId xmlns:a16="http://schemas.microsoft.com/office/drawing/2014/main" xmlns="" id="{AA5D4571-08B5-4789-8812-2ACF4D6431E8}"/>
                </a:ext>
              </a:extLst>
            </p:cNvPr>
            <p:cNvSpPr>
              <a:spLocks/>
            </p:cNvSpPr>
            <p:nvPr/>
          </p:nvSpPr>
          <p:spPr bwMode="auto">
            <a:xfrm>
              <a:off x="8970818" y="3194321"/>
              <a:ext cx="104441" cy="148715"/>
            </a:xfrm>
            <a:custGeom>
              <a:avLst/>
              <a:gdLst>
                <a:gd name="T0" fmla="*/ 0 w 92"/>
                <a:gd name="T1" fmla="*/ 29 h 131"/>
                <a:gd name="T2" fmla="*/ 10 w 92"/>
                <a:gd name="T3" fmla="*/ 26 h 131"/>
                <a:gd name="T4" fmla="*/ 17 w 92"/>
                <a:gd name="T5" fmla="*/ 36 h 131"/>
                <a:gd name="T6" fmla="*/ 24 w 92"/>
                <a:gd name="T7" fmla="*/ 45 h 131"/>
                <a:gd name="T8" fmla="*/ 26 w 92"/>
                <a:gd name="T9" fmla="*/ 52 h 131"/>
                <a:gd name="T10" fmla="*/ 21 w 92"/>
                <a:gd name="T11" fmla="*/ 52 h 131"/>
                <a:gd name="T12" fmla="*/ 17 w 92"/>
                <a:gd name="T13" fmla="*/ 55 h 131"/>
                <a:gd name="T14" fmla="*/ 10 w 92"/>
                <a:gd name="T15" fmla="*/ 60 h 131"/>
                <a:gd name="T16" fmla="*/ 21 w 92"/>
                <a:gd name="T17" fmla="*/ 64 h 131"/>
                <a:gd name="T18" fmla="*/ 24 w 92"/>
                <a:gd name="T19" fmla="*/ 79 h 131"/>
                <a:gd name="T20" fmla="*/ 28 w 92"/>
                <a:gd name="T21" fmla="*/ 79 h 131"/>
                <a:gd name="T22" fmla="*/ 26 w 92"/>
                <a:gd name="T23" fmla="*/ 90 h 131"/>
                <a:gd name="T24" fmla="*/ 28 w 92"/>
                <a:gd name="T25" fmla="*/ 95 h 131"/>
                <a:gd name="T26" fmla="*/ 26 w 92"/>
                <a:gd name="T27" fmla="*/ 102 h 131"/>
                <a:gd name="T28" fmla="*/ 28 w 92"/>
                <a:gd name="T29" fmla="*/ 109 h 131"/>
                <a:gd name="T30" fmla="*/ 31 w 92"/>
                <a:gd name="T31" fmla="*/ 121 h 131"/>
                <a:gd name="T32" fmla="*/ 36 w 92"/>
                <a:gd name="T33" fmla="*/ 126 h 131"/>
                <a:gd name="T34" fmla="*/ 36 w 92"/>
                <a:gd name="T35" fmla="*/ 131 h 131"/>
                <a:gd name="T36" fmla="*/ 40 w 92"/>
                <a:gd name="T37" fmla="*/ 123 h 131"/>
                <a:gd name="T38" fmla="*/ 45 w 92"/>
                <a:gd name="T39" fmla="*/ 121 h 131"/>
                <a:gd name="T40" fmla="*/ 59 w 92"/>
                <a:gd name="T41" fmla="*/ 112 h 131"/>
                <a:gd name="T42" fmla="*/ 64 w 92"/>
                <a:gd name="T43" fmla="*/ 112 h 131"/>
                <a:gd name="T44" fmla="*/ 66 w 92"/>
                <a:gd name="T45" fmla="*/ 116 h 131"/>
                <a:gd name="T46" fmla="*/ 73 w 92"/>
                <a:gd name="T47" fmla="*/ 116 h 131"/>
                <a:gd name="T48" fmla="*/ 73 w 92"/>
                <a:gd name="T49" fmla="*/ 112 h 131"/>
                <a:gd name="T50" fmla="*/ 85 w 92"/>
                <a:gd name="T51" fmla="*/ 107 h 131"/>
                <a:gd name="T52" fmla="*/ 90 w 92"/>
                <a:gd name="T53" fmla="*/ 97 h 131"/>
                <a:gd name="T54" fmla="*/ 90 w 92"/>
                <a:gd name="T55" fmla="*/ 79 h 131"/>
                <a:gd name="T56" fmla="*/ 88 w 92"/>
                <a:gd name="T57" fmla="*/ 79 h 131"/>
                <a:gd name="T58" fmla="*/ 85 w 92"/>
                <a:gd name="T59" fmla="*/ 60 h 131"/>
                <a:gd name="T60" fmla="*/ 80 w 92"/>
                <a:gd name="T61" fmla="*/ 45 h 131"/>
                <a:gd name="T62" fmla="*/ 57 w 92"/>
                <a:gd name="T63" fmla="*/ 17 h 131"/>
                <a:gd name="T64" fmla="*/ 38 w 92"/>
                <a:gd name="T65" fmla="*/ 8 h 131"/>
                <a:gd name="T66" fmla="*/ 14 w 92"/>
                <a:gd name="T67" fmla="*/ 15 h 131"/>
                <a:gd name="T68" fmla="*/ 0 w 92"/>
                <a:gd name="T69" fmla="*/ 24 h 131"/>
                <a:gd name="T70" fmla="*/ 0 w 92"/>
                <a:gd name="T71" fmla="*/ 2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2" h="131">
                  <a:moveTo>
                    <a:pt x="0" y="29"/>
                  </a:moveTo>
                  <a:lnTo>
                    <a:pt x="0" y="29"/>
                  </a:lnTo>
                  <a:lnTo>
                    <a:pt x="2" y="26"/>
                  </a:lnTo>
                  <a:lnTo>
                    <a:pt x="10" y="26"/>
                  </a:lnTo>
                  <a:lnTo>
                    <a:pt x="7" y="29"/>
                  </a:lnTo>
                  <a:lnTo>
                    <a:pt x="17" y="36"/>
                  </a:lnTo>
                  <a:lnTo>
                    <a:pt x="21" y="45"/>
                  </a:lnTo>
                  <a:lnTo>
                    <a:pt x="24" y="45"/>
                  </a:lnTo>
                  <a:lnTo>
                    <a:pt x="24" y="48"/>
                  </a:lnTo>
                  <a:lnTo>
                    <a:pt x="26" y="52"/>
                  </a:lnTo>
                  <a:lnTo>
                    <a:pt x="28" y="55"/>
                  </a:lnTo>
                  <a:lnTo>
                    <a:pt x="21" y="52"/>
                  </a:lnTo>
                  <a:lnTo>
                    <a:pt x="19" y="50"/>
                  </a:lnTo>
                  <a:lnTo>
                    <a:pt x="17" y="55"/>
                  </a:lnTo>
                  <a:lnTo>
                    <a:pt x="14" y="55"/>
                  </a:lnTo>
                  <a:lnTo>
                    <a:pt x="10" y="60"/>
                  </a:lnTo>
                  <a:lnTo>
                    <a:pt x="19" y="64"/>
                  </a:lnTo>
                  <a:lnTo>
                    <a:pt x="21" y="64"/>
                  </a:lnTo>
                  <a:lnTo>
                    <a:pt x="24" y="69"/>
                  </a:lnTo>
                  <a:lnTo>
                    <a:pt x="24" y="79"/>
                  </a:lnTo>
                  <a:lnTo>
                    <a:pt x="26" y="81"/>
                  </a:lnTo>
                  <a:lnTo>
                    <a:pt x="28" y="79"/>
                  </a:lnTo>
                  <a:lnTo>
                    <a:pt x="33" y="86"/>
                  </a:lnTo>
                  <a:lnTo>
                    <a:pt x="26" y="90"/>
                  </a:lnTo>
                  <a:lnTo>
                    <a:pt x="26" y="93"/>
                  </a:lnTo>
                  <a:lnTo>
                    <a:pt x="28" y="95"/>
                  </a:lnTo>
                  <a:lnTo>
                    <a:pt x="28" y="100"/>
                  </a:lnTo>
                  <a:lnTo>
                    <a:pt x="26" y="102"/>
                  </a:lnTo>
                  <a:lnTo>
                    <a:pt x="26" y="107"/>
                  </a:lnTo>
                  <a:lnTo>
                    <a:pt x="28" y="109"/>
                  </a:lnTo>
                  <a:lnTo>
                    <a:pt x="26" y="109"/>
                  </a:lnTo>
                  <a:lnTo>
                    <a:pt x="31" y="121"/>
                  </a:lnTo>
                  <a:lnTo>
                    <a:pt x="33" y="121"/>
                  </a:lnTo>
                  <a:lnTo>
                    <a:pt x="36" y="126"/>
                  </a:lnTo>
                  <a:lnTo>
                    <a:pt x="36" y="128"/>
                  </a:lnTo>
                  <a:lnTo>
                    <a:pt x="36" y="131"/>
                  </a:lnTo>
                  <a:lnTo>
                    <a:pt x="40" y="128"/>
                  </a:lnTo>
                  <a:lnTo>
                    <a:pt x="40" y="123"/>
                  </a:lnTo>
                  <a:lnTo>
                    <a:pt x="43" y="126"/>
                  </a:lnTo>
                  <a:lnTo>
                    <a:pt x="45" y="121"/>
                  </a:lnTo>
                  <a:lnTo>
                    <a:pt x="54" y="112"/>
                  </a:lnTo>
                  <a:lnTo>
                    <a:pt x="59" y="112"/>
                  </a:lnTo>
                  <a:lnTo>
                    <a:pt x="59" y="114"/>
                  </a:lnTo>
                  <a:lnTo>
                    <a:pt x="64" y="112"/>
                  </a:lnTo>
                  <a:lnTo>
                    <a:pt x="66" y="112"/>
                  </a:lnTo>
                  <a:lnTo>
                    <a:pt x="66" y="116"/>
                  </a:lnTo>
                  <a:lnTo>
                    <a:pt x="71" y="114"/>
                  </a:lnTo>
                  <a:lnTo>
                    <a:pt x="73" y="116"/>
                  </a:lnTo>
                  <a:lnTo>
                    <a:pt x="76" y="114"/>
                  </a:lnTo>
                  <a:lnTo>
                    <a:pt x="73" y="112"/>
                  </a:lnTo>
                  <a:lnTo>
                    <a:pt x="78" y="107"/>
                  </a:lnTo>
                  <a:lnTo>
                    <a:pt x="85" y="107"/>
                  </a:lnTo>
                  <a:lnTo>
                    <a:pt x="90" y="100"/>
                  </a:lnTo>
                  <a:lnTo>
                    <a:pt x="90" y="97"/>
                  </a:lnTo>
                  <a:lnTo>
                    <a:pt x="92" y="95"/>
                  </a:lnTo>
                  <a:lnTo>
                    <a:pt x="90" y="79"/>
                  </a:lnTo>
                  <a:lnTo>
                    <a:pt x="90" y="79"/>
                  </a:lnTo>
                  <a:lnTo>
                    <a:pt x="88" y="79"/>
                  </a:lnTo>
                  <a:lnTo>
                    <a:pt x="88" y="74"/>
                  </a:lnTo>
                  <a:lnTo>
                    <a:pt x="85" y="60"/>
                  </a:lnTo>
                  <a:lnTo>
                    <a:pt x="80" y="55"/>
                  </a:lnTo>
                  <a:lnTo>
                    <a:pt x="80" y="45"/>
                  </a:lnTo>
                  <a:lnTo>
                    <a:pt x="69" y="29"/>
                  </a:lnTo>
                  <a:lnTo>
                    <a:pt x="57" y="17"/>
                  </a:lnTo>
                  <a:lnTo>
                    <a:pt x="47" y="0"/>
                  </a:lnTo>
                  <a:lnTo>
                    <a:pt x="38" y="8"/>
                  </a:lnTo>
                  <a:lnTo>
                    <a:pt x="24" y="8"/>
                  </a:lnTo>
                  <a:lnTo>
                    <a:pt x="14" y="15"/>
                  </a:lnTo>
                  <a:lnTo>
                    <a:pt x="7" y="17"/>
                  </a:lnTo>
                  <a:lnTo>
                    <a:pt x="0" y="24"/>
                  </a:lnTo>
                  <a:lnTo>
                    <a:pt x="0" y="29"/>
                  </a:lnTo>
                  <a:lnTo>
                    <a:pt x="0" y="2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15" name="South Africa">
              <a:extLst>
                <a:ext uri="{FF2B5EF4-FFF2-40B4-BE49-F238E27FC236}">
                  <a16:creationId xmlns:a16="http://schemas.microsoft.com/office/drawing/2014/main" xmlns="" id="{005ADEA6-9B5A-41B1-A9C2-82080813480A}"/>
                </a:ext>
              </a:extLst>
            </p:cNvPr>
            <p:cNvSpPr>
              <a:spLocks noEditPoints="1"/>
            </p:cNvSpPr>
            <p:nvPr/>
          </p:nvSpPr>
          <p:spPr bwMode="auto">
            <a:xfrm>
              <a:off x="6286009" y="4908512"/>
              <a:ext cx="410952" cy="349650"/>
            </a:xfrm>
            <a:custGeom>
              <a:avLst/>
              <a:gdLst>
                <a:gd name="T0" fmla="*/ 5 w 362"/>
                <a:gd name="T1" fmla="*/ 144 h 308"/>
                <a:gd name="T2" fmla="*/ 19 w 362"/>
                <a:gd name="T3" fmla="*/ 149 h 308"/>
                <a:gd name="T4" fmla="*/ 41 w 362"/>
                <a:gd name="T5" fmla="*/ 161 h 308"/>
                <a:gd name="T6" fmla="*/ 55 w 362"/>
                <a:gd name="T7" fmla="*/ 161 h 308"/>
                <a:gd name="T8" fmla="*/ 64 w 362"/>
                <a:gd name="T9" fmla="*/ 149 h 308"/>
                <a:gd name="T10" fmla="*/ 90 w 362"/>
                <a:gd name="T11" fmla="*/ 71 h 308"/>
                <a:gd name="T12" fmla="*/ 95 w 362"/>
                <a:gd name="T13" fmla="*/ 109 h 308"/>
                <a:gd name="T14" fmla="*/ 119 w 362"/>
                <a:gd name="T15" fmla="*/ 104 h 308"/>
                <a:gd name="T16" fmla="*/ 140 w 362"/>
                <a:gd name="T17" fmla="*/ 90 h 308"/>
                <a:gd name="T18" fmla="*/ 166 w 362"/>
                <a:gd name="T19" fmla="*/ 81 h 308"/>
                <a:gd name="T20" fmla="*/ 187 w 362"/>
                <a:gd name="T21" fmla="*/ 85 h 308"/>
                <a:gd name="T22" fmla="*/ 206 w 362"/>
                <a:gd name="T23" fmla="*/ 83 h 308"/>
                <a:gd name="T24" fmla="*/ 209 w 362"/>
                <a:gd name="T25" fmla="*/ 66 h 308"/>
                <a:gd name="T26" fmla="*/ 223 w 362"/>
                <a:gd name="T27" fmla="*/ 59 h 308"/>
                <a:gd name="T28" fmla="*/ 232 w 362"/>
                <a:gd name="T29" fmla="*/ 50 h 308"/>
                <a:gd name="T30" fmla="*/ 242 w 362"/>
                <a:gd name="T31" fmla="*/ 28 h 308"/>
                <a:gd name="T32" fmla="*/ 251 w 362"/>
                <a:gd name="T33" fmla="*/ 21 h 308"/>
                <a:gd name="T34" fmla="*/ 268 w 362"/>
                <a:gd name="T35" fmla="*/ 14 h 308"/>
                <a:gd name="T36" fmla="*/ 282 w 362"/>
                <a:gd name="T37" fmla="*/ 7 h 308"/>
                <a:gd name="T38" fmla="*/ 298 w 362"/>
                <a:gd name="T39" fmla="*/ 0 h 308"/>
                <a:gd name="T40" fmla="*/ 315 w 362"/>
                <a:gd name="T41" fmla="*/ 7 h 308"/>
                <a:gd name="T42" fmla="*/ 339 w 362"/>
                <a:gd name="T43" fmla="*/ 17 h 308"/>
                <a:gd name="T44" fmla="*/ 343 w 362"/>
                <a:gd name="T45" fmla="*/ 43 h 308"/>
                <a:gd name="T46" fmla="*/ 343 w 362"/>
                <a:gd name="T47" fmla="*/ 83 h 308"/>
                <a:gd name="T48" fmla="*/ 327 w 362"/>
                <a:gd name="T49" fmla="*/ 85 h 308"/>
                <a:gd name="T50" fmla="*/ 322 w 362"/>
                <a:gd name="T51" fmla="*/ 109 h 308"/>
                <a:gd name="T52" fmla="*/ 343 w 362"/>
                <a:gd name="T53" fmla="*/ 114 h 308"/>
                <a:gd name="T54" fmla="*/ 362 w 362"/>
                <a:gd name="T55" fmla="*/ 109 h 308"/>
                <a:gd name="T56" fmla="*/ 357 w 362"/>
                <a:gd name="T57" fmla="*/ 130 h 308"/>
                <a:gd name="T58" fmla="*/ 341 w 362"/>
                <a:gd name="T59" fmla="*/ 161 h 308"/>
                <a:gd name="T60" fmla="*/ 327 w 362"/>
                <a:gd name="T61" fmla="*/ 170 h 308"/>
                <a:gd name="T62" fmla="*/ 313 w 362"/>
                <a:gd name="T63" fmla="*/ 187 h 308"/>
                <a:gd name="T64" fmla="*/ 287 w 362"/>
                <a:gd name="T65" fmla="*/ 225 h 308"/>
                <a:gd name="T66" fmla="*/ 253 w 362"/>
                <a:gd name="T67" fmla="*/ 256 h 308"/>
                <a:gd name="T68" fmla="*/ 225 w 362"/>
                <a:gd name="T69" fmla="*/ 275 h 308"/>
                <a:gd name="T70" fmla="*/ 206 w 362"/>
                <a:gd name="T71" fmla="*/ 282 h 308"/>
                <a:gd name="T72" fmla="*/ 194 w 362"/>
                <a:gd name="T73" fmla="*/ 291 h 308"/>
                <a:gd name="T74" fmla="*/ 175 w 362"/>
                <a:gd name="T75" fmla="*/ 293 h 308"/>
                <a:gd name="T76" fmla="*/ 142 w 362"/>
                <a:gd name="T77" fmla="*/ 289 h 308"/>
                <a:gd name="T78" fmla="*/ 119 w 362"/>
                <a:gd name="T79" fmla="*/ 291 h 308"/>
                <a:gd name="T80" fmla="*/ 109 w 362"/>
                <a:gd name="T81" fmla="*/ 298 h 308"/>
                <a:gd name="T82" fmla="*/ 88 w 362"/>
                <a:gd name="T83" fmla="*/ 301 h 308"/>
                <a:gd name="T84" fmla="*/ 69 w 362"/>
                <a:gd name="T85" fmla="*/ 308 h 308"/>
                <a:gd name="T86" fmla="*/ 50 w 362"/>
                <a:gd name="T87" fmla="*/ 296 h 308"/>
                <a:gd name="T88" fmla="*/ 38 w 362"/>
                <a:gd name="T89" fmla="*/ 291 h 308"/>
                <a:gd name="T90" fmla="*/ 34 w 362"/>
                <a:gd name="T91" fmla="*/ 286 h 308"/>
                <a:gd name="T92" fmla="*/ 24 w 362"/>
                <a:gd name="T93" fmla="*/ 260 h 308"/>
                <a:gd name="T94" fmla="*/ 34 w 362"/>
                <a:gd name="T95" fmla="*/ 251 h 308"/>
                <a:gd name="T96" fmla="*/ 26 w 362"/>
                <a:gd name="T97" fmla="*/ 218 h 308"/>
                <a:gd name="T98" fmla="*/ 8 w 362"/>
                <a:gd name="T99" fmla="*/ 166 h 308"/>
                <a:gd name="T100" fmla="*/ 0 w 362"/>
                <a:gd name="T101" fmla="*/ 152 h 308"/>
                <a:gd name="T102" fmla="*/ 253 w 362"/>
                <a:gd name="T103" fmla="*/ 204 h 308"/>
                <a:gd name="T104" fmla="*/ 265 w 362"/>
                <a:gd name="T105" fmla="*/ 192 h 308"/>
                <a:gd name="T106" fmla="*/ 275 w 362"/>
                <a:gd name="T107" fmla="*/ 182 h 308"/>
                <a:gd name="T108" fmla="*/ 279 w 362"/>
                <a:gd name="T109" fmla="*/ 161 h 308"/>
                <a:gd name="T110" fmla="*/ 263 w 362"/>
                <a:gd name="T111" fmla="*/ 156 h 308"/>
                <a:gd name="T112" fmla="*/ 246 w 362"/>
                <a:gd name="T113" fmla="*/ 161 h 308"/>
                <a:gd name="T114" fmla="*/ 232 w 362"/>
                <a:gd name="T115" fmla="*/ 182 h 308"/>
                <a:gd name="T116" fmla="*/ 239 w 362"/>
                <a:gd name="T117" fmla="*/ 19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308">
                  <a:moveTo>
                    <a:pt x="0" y="152"/>
                  </a:moveTo>
                  <a:lnTo>
                    <a:pt x="3" y="152"/>
                  </a:lnTo>
                  <a:lnTo>
                    <a:pt x="8" y="149"/>
                  </a:lnTo>
                  <a:lnTo>
                    <a:pt x="8" y="147"/>
                  </a:lnTo>
                  <a:lnTo>
                    <a:pt x="5" y="144"/>
                  </a:lnTo>
                  <a:lnTo>
                    <a:pt x="8" y="142"/>
                  </a:lnTo>
                  <a:lnTo>
                    <a:pt x="15" y="140"/>
                  </a:lnTo>
                  <a:lnTo>
                    <a:pt x="17" y="144"/>
                  </a:lnTo>
                  <a:lnTo>
                    <a:pt x="22" y="144"/>
                  </a:lnTo>
                  <a:lnTo>
                    <a:pt x="19" y="149"/>
                  </a:lnTo>
                  <a:lnTo>
                    <a:pt x="22" y="156"/>
                  </a:lnTo>
                  <a:lnTo>
                    <a:pt x="29" y="156"/>
                  </a:lnTo>
                  <a:lnTo>
                    <a:pt x="34" y="159"/>
                  </a:lnTo>
                  <a:lnTo>
                    <a:pt x="38" y="159"/>
                  </a:lnTo>
                  <a:lnTo>
                    <a:pt x="41" y="161"/>
                  </a:lnTo>
                  <a:lnTo>
                    <a:pt x="45" y="161"/>
                  </a:lnTo>
                  <a:lnTo>
                    <a:pt x="45" y="159"/>
                  </a:lnTo>
                  <a:lnTo>
                    <a:pt x="50" y="159"/>
                  </a:lnTo>
                  <a:lnTo>
                    <a:pt x="50" y="161"/>
                  </a:lnTo>
                  <a:lnTo>
                    <a:pt x="55" y="161"/>
                  </a:lnTo>
                  <a:lnTo>
                    <a:pt x="57" y="161"/>
                  </a:lnTo>
                  <a:lnTo>
                    <a:pt x="57" y="156"/>
                  </a:lnTo>
                  <a:lnTo>
                    <a:pt x="60" y="156"/>
                  </a:lnTo>
                  <a:lnTo>
                    <a:pt x="62" y="154"/>
                  </a:lnTo>
                  <a:lnTo>
                    <a:pt x="64" y="149"/>
                  </a:lnTo>
                  <a:lnTo>
                    <a:pt x="69" y="147"/>
                  </a:lnTo>
                  <a:lnTo>
                    <a:pt x="76" y="147"/>
                  </a:lnTo>
                  <a:lnTo>
                    <a:pt x="78" y="147"/>
                  </a:lnTo>
                  <a:lnTo>
                    <a:pt x="83" y="66"/>
                  </a:lnTo>
                  <a:lnTo>
                    <a:pt x="90" y="71"/>
                  </a:lnTo>
                  <a:lnTo>
                    <a:pt x="93" y="78"/>
                  </a:lnTo>
                  <a:lnTo>
                    <a:pt x="97" y="90"/>
                  </a:lnTo>
                  <a:lnTo>
                    <a:pt x="97" y="97"/>
                  </a:lnTo>
                  <a:lnTo>
                    <a:pt x="95" y="104"/>
                  </a:lnTo>
                  <a:lnTo>
                    <a:pt x="95" y="109"/>
                  </a:lnTo>
                  <a:lnTo>
                    <a:pt x="100" y="107"/>
                  </a:lnTo>
                  <a:lnTo>
                    <a:pt x="107" y="109"/>
                  </a:lnTo>
                  <a:lnTo>
                    <a:pt x="109" y="107"/>
                  </a:lnTo>
                  <a:lnTo>
                    <a:pt x="114" y="107"/>
                  </a:lnTo>
                  <a:lnTo>
                    <a:pt x="119" y="104"/>
                  </a:lnTo>
                  <a:lnTo>
                    <a:pt x="123" y="104"/>
                  </a:lnTo>
                  <a:lnTo>
                    <a:pt x="128" y="102"/>
                  </a:lnTo>
                  <a:lnTo>
                    <a:pt x="128" y="97"/>
                  </a:lnTo>
                  <a:lnTo>
                    <a:pt x="138" y="95"/>
                  </a:lnTo>
                  <a:lnTo>
                    <a:pt x="140" y="90"/>
                  </a:lnTo>
                  <a:lnTo>
                    <a:pt x="145" y="83"/>
                  </a:lnTo>
                  <a:lnTo>
                    <a:pt x="149" y="76"/>
                  </a:lnTo>
                  <a:lnTo>
                    <a:pt x="156" y="76"/>
                  </a:lnTo>
                  <a:lnTo>
                    <a:pt x="164" y="78"/>
                  </a:lnTo>
                  <a:lnTo>
                    <a:pt x="166" y="81"/>
                  </a:lnTo>
                  <a:lnTo>
                    <a:pt x="168" y="81"/>
                  </a:lnTo>
                  <a:lnTo>
                    <a:pt x="175" y="85"/>
                  </a:lnTo>
                  <a:lnTo>
                    <a:pt x="180" y="85"/>
                  </a:lnTo>
                  <a:lnTo>
                    <a:pt x="185" y="85"/>
                  </a:lnTo>
                  <a:lnTo>
                    <a:pt x="187" y="85"/>
                  </a:lnTo>
                  <a:lnTo>
                    <a:pt x="194" y="85"/>
                  </a:lnTo>
                  <a:lnTo>
                    <a:pt x="197" y="83"/>
                  </a:lnTo>
                  <a:lnTo>
                    <a:pt x="199" y="85"/>
                  </a:lnTo>
                  <a:lnTo>
                    <a:pt x="201" y="88"/>
                  </a:lnTo>
                  <a:lnTo>
                    <a:pt x="206" y="83"/>
                  </a:lnTo>
                  <a:lnTo>
                    <a:pt x="206" y="83"/>
                  </a:lnTo>
                  <a:lnTo>
                    <a:pt x="206" y="78"/>
                  </a:lnTo>
                  <a:lnTo>
                    <a:pt x="206" y="76"/>
                  </a:lnTo>
                  <a:lnTo>
                    <a:pt x="209" y="73"/>
                  </a:lnTo>
                  <a:lnTo>
                    <a:pt x="209" y="66"/>
                  </a:lnTo>
                  <a:lnTo>
                    <a:pt x="211" y="64"/>
                  </a:lnTo>
                  <a:lnTo>
                    <a:pt x="216" y="62"/>
                  </a:lnTo>
                  <a:lnTo>
                    <a:pt x="218" y="62"/>
                  </a:lnTo>
                  <a:lnTo>
                    <a:pt x="220" y="59"/>
                  </a:lnTo>
                  <a:lnTo>
                    <a:pt x="223" y="59"/>
                  </a:lnTo>
                  <a:lnTo>
                    <a:pt x="225" y="57"/>
                  </a:lnTo>
                  <a:lnTo>
                    <a:pt x="225" y="55"/>
                  </a:lnTo>
                  <a:lnTo>
                    <a:pt x="227" y="52"/>
                  </a:lnTo>
                  <a:lnTo>
                    <a:pt x="230" y="52"/>
                  </a:lnTo>
                  <a:lnTo>
                    <a:pt x="232" y="50"/>
                  </a:lnTo>
                  <a:lnTo>
                    <a:pt x="235" y="47"/>
                  </a:lnTo>
                  <a:lnTo>
                    <a:pt x="235" y="45"/>
                  </a:lnTo>
                  <a:lnTo>
                    <a:pt x="235" y="43"/>
                  </a:lnTo>
                  <a:lnTo>
                    <a:pt x="235" y="38"/>
                  </a:lnTo>
                  <a:lnTo>
                    <a:pt x="242" y="28"/>
                  </a:lnTo>
                  <a:lnTo>
                    <a:pt x="244" y="28"/>
                  </a:lnTo>
                  <a:lnTo>
                    <a:pt x="246" y="28"/>
                  </a:lnTo>
                  <a:lnTo>
                    <a:pt x="249" y="26"/>
                  </a:lnTo>
                  <a:lnTo>
                    <a:pt x="251" y="24"/>
                  </a:lnTo>
                  <a:lnTo>
                    <a:pt x="251" y="21"/>
                  </a:lnTo>
                  <a:lnTo>
                    <a:pt x="256" y="21"/>
                  </a:lnTo>
                  <a:lnTo>
                    <a:pt x="258" y="19"/>
                  </a:lnTo>
                  <a:lnTo>
                    <a:pt x="263" y="14"/>
                  </a:lnTo>
                  <a:lnTo>
                    <a:pt x="268" y="14"/>
                  </a:lnTo>
                  <a:lnTo>
                    <a:pt x="268" y="14"/>
                  </a:lnTo>
                  <a:lnTo>
                    <a:pt x="270" y="14"/>
                  </a:lnTo>
                  <a:lnTo>
                    <a:pt x="275" y="14"/>
                  </a:lnTo>
                  <a:lnTo>
                    <a:pt x="277" y="12"/>
                  </a:lnTo>
                  <a:lnTo>
                    <a:pt x="279" y="10"/>
                  </a:lnTo>
                  <a:lnTo>
                    <a:pt x="282" y="7"/>
                  </a:lnTo>
                  <a:lnTo>
                    <a:pt x="282" y="5"/>
                  </a:lnTo>
                  <a:lnTo>
                    <a:pt x="284" y="2"/>
                  </a:lnTo>
                  <a:lnTo>
                    <a:pt x="287" y="2"/>
                  </a:lnTo>
                  <a:lnTo>
                    <a:pt x="289" y="0"/>
                  </a:lnTo>
                  <a:lnTo>
                    <a:pt x="298" y="0"/>
                  </a:lnTo>
                  <a:lnTo>
                    <a:pt x="305" y="0"/>
                  </a:lnTo>
                  <a:lnTo>
                    <a:pt x="305" y="2"/>
                  </a:lnTo>
                  <a:lnTo>
                    <a:pt x="310" y="2"/>
                  </a:lnTo>
                  <a:lnTo>
                    <a:pt x="315" y="5"/>
                  </a:lnTo>
                  <a:lnTo>
                    <a:pt x="315" y="7"/>
                  </a:lnTo>
                  <a:lnTo>
                    <a:pt x="320" y="5"/>
                  </a:lnTo>
                  <a:lnTo>
                    <a:pt x="324" y="5"/>
                  </a:lnTo>
                  <a:lnTo>
                    <a:pt x="334" y="7"/>
                  </a:lnTo>
                  <a:lnTo>
                    <a:pt x="336" y="10"/>
                  </a:lnTo>
                  <a:lnTo>
                    <a:pt x="339" y="17"/>
                  </a:lnTo>
                  <a:lnTo>
                    <a:pt x="339" y="21"/>
                  </a:lnTo>
                  <a:lnTo>
                    <a:pt x="343" y="26"/>
                  </a:lnTo>
                  <a:lnTo>
                    <a:pt x="343" y="38"/>
                  </a:lnTo>
                  <a:lnTo>
                    <a:pt x="341" y="38"/>
                  </a:lnTo>
                  <a:lnTo>
                    <a:pt x="343" y="43"/>
                  </a:lnTo>
                  <a:lnTo>
                    <a:pt x="343" y="47"/>
                  </a:lnTo>
                  <a:lnTo>
                    <a:pt x="346" y="52"/>
                  </a:lnTo>
                  <a:lnTo>
                    <a:pt x="346" y="71"/>
                  </a:lnTo>
                  <a:lnTo>
                    <a:pt x="343" y="76"/>
                  </a:lnTo>
                  <a:lnTo>
                    <a:pt x="343" y="83"/>
                  </a:lnTo>
                  <a:lnTo>
                    <a:pt x="343" y="90"/>
                  </a:lnTo>
                  <a:lnTo>
                    <a:pt x="339" y="90"/>
                  </a:lnTo>
                  <a:lnTo>
                    <a:pt x="336" y="85"/>
                  </a:lnTo>
                  <a:lnTo>
                    <a:pt x="329" y="83"/>
                  </a:lnTo>
                  <a:lnTo>
                    <a:pt x="327" y="85"/>
                  </a:lnTo>
                  <a:lnTo>
                    <a:pt x="324" y="90"/>
                  </a:lnTo>
                  <a:lnTo>
                    <a:pt x="320" y="99"/>
                  </a:lnTo>
                  <a:lnTo>
                    <a:pt x="317" y="104"/>
                  </a:lnTo>
                  <a:lnTo>
                    <a:pt x="320" y="107"/>
                  </a:lnTo>
                  <a:lnTo>
                    <a:pt x="322" y="109"/>
                  </a:lnTo>
                  <a:lnTo>
                    <a:pt x="324" y="114"/>
                  </a:lnTo>
                  <a:lnTo>
                    <a:pt x="331" y="118"/>
                  </a:lnTo>
                  <a:lnTo>
                    <a:pt x="339" y="118"/>
                  </a:lnTo>
                  <a:lnTo>
                    <a:pt x="343" y="118"/>
                  </a:lnTo>
                  <a:lnTo>
                    <a:pt x="343" y="114"/>
                  </a:lnTo>
                  <a:lnTo>
                    <a:pt x="343" y="111"/>
                  </a:lnTo>
                  <a:lnTo>
                    <a:pt x="346" y="109"/>
                  </a:lnTo>
                  <a:lnTo>
                    <a:pt x="350" y="107"/>
                  </a:lnTo>
                  <a:lnTo>
                    <a:pt x="357" y="109"/>
                  </a:lnTo>
                  <a:lnTo>
                    <a:pt x="362" y="109"/>
                  </a:lnTo>
                  <a:lnTo>
                    <a:pt x="362" y="111"/>
                  </a:lnTo>
                  <a:lnTo>
                    <a:pt x="360" y="114"/>
                  </a:lnTo>
                  <a:lnTo>
                    <a:pt x="360" y="114"/>
                  </a:lnTo>
                  <a:lnTo>
                    <a:pt x="357" y="123"/>
                  </a:lnTo>
                  <a:lnTo>
                    <a:pt x="357" y="130"/>
                  </a:lnTo>
                  <a:lnTo>
                    <a:pt x="355" y="137"/>
                  </a:lnTo>
                  <a:lnTo>
                    <a:pt x="353" y="144"/>
                  </a:lnTo>
                  <a:lnTo>
                    <a:pt x="348" y="149"/>
                  </a:lnTo>
                  <a:lnTo>
                    <a:pt x="348" y="154"/>
                  </a:lnTo>
                  <a:lnTo>
                    <a:pt x="341" y="161"/>
                  </a:lnTo>
                  <a:lnTo>
                    <a:pt x="341" y="161"/>
                  </a:lnTo>
                  <a:lnTo>
                    <a:pt x="339" y="161"/>
                  </a:lnTo>
                  <a:lnTo>
                    <a:pt x="334" y="163"/>
                  </a:lnTo>
                  <a:lnTo>
                    <a:pt x="331" y="166"/>
                  </a:lnTo>
                  <a:lnTo>
                    <a:pt x="327" y="170"/>
                  </a:lnTo>
                  <a:lnTo>
                    <a:pt x="324" y="175"/>
                  </a:lnTo>
                  <a:lnTo>
                    <a:pt x="320" y="180"/>
                  </a:lnTo>
                  <a:lnTo>
                    <a:pt x="320" y="182"/>
                  </a:lnTo>
                  <a:lnTo>
                    <a:pt x="317" y="187"/>
                  </a:lnTo>
                  <a:lnTo>
                    <a:pt x="313" y="187"/>
                  </a:lnTo>
                  <a:lnTo>
                    <a:pt x="310" y="194"/>
                  </a:lnTo>
                  <a:lnTo>
                    <a:pt x="301" y="211"/>
                  </a:lnTo>
                  <a:lnTo>
                    <a:pt x="294" y="218"/>
                  </a:lnTo>
                  <a:lnTo>
                    <a:pt x="291" y="223"/>
                  </a:lnTo>
                  <a:lnTo>
                    <a:pt x="287" y="225"/>
                  </a:lnTo>
                  <a:lnTo>
                    <a:pt x="284" y="230"/>
                  </a:lnTo>
                  <a:lnTo>
                    <a:pt x="282" y="230"/>
                  </a:lnTo>
                  <a:lnTo>
                    <a:pt x="279" y="232"/>
                  </a:lnTo>
                  <a:lnTo>
                    <a:pt x="256" y="253"/>
                  </a:lnTo>
                  <a:lnTo>
                    <a:pt x="253" y="256"/>
                  </a:lnTo>
                  <a:lnTo>
                    <a:pt x="253" y="256"/>
                  </a:lnTo>
                  <a:lnTo>
                    <a:pt x="251" y="260"/>
                  </a:lnTo>
                  <a:lnTo>
                    <a:pt x="235" y="270"/>
                  </a:lnTo>
                  <a:lnTo>
                    <a:pt x="232" y="275"/>
                  </a:lnTo>
                  <a:lnTo>
                    <a:pt x="225" y="275"/>
                  </a:lnTo>
                  <a:lnTo>
                    <a:pt x="225" y="277"/>
                  </a:lnTo>
                  <a:lnTo>
                    <a:pt x="218" y="279"/>
                  </a:lnTo>
                  <a:lnTo>
                    <a:pt x="213" y="282"/>
                  </a:lnTo>
                  <a:lnTo>
                    <a:pt x="209" y="282"/>
                  </a:lnTo>
                  <a:lnTo>
                    <a:pt x="206" y="282"/>
                  </a:lnTo>
                  <a:lnTo>
                    <a:pt x="199" y="282"/>
                  </a:lnTo>
                  <a:lnTo>
                    <a:pt x="192" y="282"/>
                  </a:lnTo>
                  <a:lnTo>
                    <a:pt x="190" y="286"/>
                  </a:lnTo>
                  <a:lnTo>
                    <a:pt x="194" y="289"/>
                  </a:lnTo>
                  <a:lnTo>
                    <a:pt x="194" y="291"/>
                  </a:lnTo>
                  <a:lnTo>
                    <a:pt x="185" y="291"/>
                  </a:lnTo>
                  <a:lnTo>
                    <a:pt x="180" y="289"/>
                  </a:lnTo>
                  <a:lnTo>
                    <a:pt x="178" y="289"/>
                  </a:lnTo>
                  <a:lnTo>
                    <a:pt x="175" y="291"/>
                  </a:lnTo>
                  <a:lnTo>
                    <a:pt x="175" y="293"/>
                  </a:lnTo>
                  <a:lnTo>
                    <a:pt x="173" y="296"/>
                  </a:lnTo>
                  <a:lnTo>
                    <a:pt x="164" y="293"/>
                  </a:lnTo>
                  <a:lnTo>
                    <a:pt x="161" y="291"/>
                  </a:lnTo>
                  <a:lnTo>
                    <a:pt x="149" y="289"/>
                  </a:lnTo>
                  <a:lnTo>
                    <a:pt x="142" y="289"/>
                  </a:lnTo>
                  <a:lnTo>
                    <a:pt x="142" y="291"/>
                  </a:lnTo>
                  <a:lnTo>
                    <a:pt x="140" y="293"/>
                  </a:lnTo>
                  <a:lnTo>
                    <a:pt x="135" y="289"/>
                  </a:lnTo>
                  <a:lnTo>
                    <a:pt x="123" y="289"/>
                  </a:lnTo>
                  <a:lnTo>
                    <a:pt x="119" y="291"/>
                  </a:lnTo>
                  <a:lnTo>
                    <a:pt x="119" y="296"/>
                  </a:lnTo>
                  <a:lnTo>
                    <a:pt x="116" y="293"/>
                  </a:lnTo>
                  <a:lnTo>
                    <a:pt x="114" y="293"/>
                  </a:lnTo>
                  <a:lnTo>
                    <a:pt x="109" y="296"/>
                  </a:lnTo>
                  <a:lnTo>
                    <a:pt x="109" y="298"/>
                  </a:lnTo>
                  <a:lnTo>
                    <a:pt x="104" y="298"/>
                  </a:lnTo>
                  <a:lnTo>
                    <a:pt x="100" y="301"/>
                  </a:lnTo>
                  <a:lnTo>
                    <a:pt x="93" y="298"/>
                  </a:lnTo>
                  <a:lnTo>
                    <a:pt x="88" y="298"/>
                  </a:lnTo>
                  <a:lnTo>
                    <a:pt x="88" y="301"/>
                  </a:lnTo>
                  <a:lnTo>
                    <a:pt x="81" y="298"/>
                  </a:lnTo>
                  <a:lnTo>
                    <a:pt x="76" y="305"/>
                  </a:lnTo>
                  <a:lnTo>
                    <a:pt x="74" y="305"/>
                  </a:lnTo>
                  <a:lnTo>
                    <a:pt x="71" y="308"/>
                  </a:lnTo>
                  <a:lnTo>
                    <a:pt x="69" y="308"/>
                  </a:lnTo>
                  <a:lnTo>
                    <a:pt x="67" y="308"/>
                  </a:lnTo>
                  <a:lnTo>
                    <a:pt x="55" y="303"/>
                  </a:lnTo>
                  <a:lnTo>
                    <a:pt x="52" y="305"/>
                  </a:lnTo>
                  <a:lnTo>
                    <a:pt x="52" y="298"/>
                  </a:lnTo>
                  <a:lnTo>
                    <a:pt x="50" y="296"/>
                  </a:lnTo>
                  <a:lnTo>
                    <a:pt x="45" y="298"/>
                  </a:lnTo>
                  <a:lnTo>
                    <a:pt x="43" y="298"/>
                  </a:lnTo>
                  <a:lnTo>
                    <a:pt x="45" y="296"/>
                  </a:lnTo>
                  <a:lnTo>
                    <a:pt x="45" y="291"/>
                  </a:lnTo>
                  <a:lnTo>
                    <a:pt x="38" y="291"/>
                  </a:lnTo>
                  <a:lnTo>
                    <a:pt x="36" y="293"/>
                  </a:lnTo>
                  <a:lnTo>
                    <a:pt x="36" y="298"/>
                  </a:lnTo>
                  <a:lnTo>
                    <a:pt x="34" y="296"/>
                  </a:lnTo>
                  <a:lnTo>
                    <a:pt x="34" y="291"/>
                  </a:lnTo>
                  <a:lnTo>
                    <a:pt x="34" y="286"/>
                  </a:lnTo>
                  <a:lnTo>
                    <a:pt x="34" y="282"/>
                  </a:lnTo>
                  <a:lnTo>
                    <a:pt x="36" y="277"/>
                  </a:lnTo>
                  <a:lnTo>
                    <a:pt x="31" y="270"/>
                  </a:lnTo>
                  <a:lnTo>
                    <a:pt x="29" y="265"/>
                  </a:lnTo>
                  <a:lnTo>
                    <a:pt x="24" y="260"/>
                  </a:lnTo>
                  <a:lnTo>
                    <a:pt x="24" y="256"/>
                  </a:lnTo>
                  <a:lnTo>
                    <a:pt x="26" y="253"/>
                  </a:lnTo>
                  <a:lnTo>
                    <a:pt x="29" y="256"/>
                  </a:lnTo>
                  <a:lnTo>
                    <a:pt x="31" y="256"/>
                  </a:lnTo>
                  <a:lnTo>
                    <a:pt x="34" y="251"/>
                  </a:lnTo>
                  <a:lnTo>
                    <a:pt x="36" y="244"/>
                  </a:lnTo>
                  <a:lnTo>
                    <a:pt x="34" y="237"/>
                  </a:lnTo>
                  <a:lnTo>
                    <a:pt x="34" y="234"/>
                  </a:lnTo>
                  <a:lnTo>
                    <a:pt x="26" y="223"/>
                  </a:lnTo>
                  <a:lnTo>
                    <a:pt x="26" y="218"/>
                  </a:lnTo>
                  <a:lnTo>
                    <a:pt x="22" y="211"/>
                  </a:lnTo>
                  <a:lnTo>
                    <a:pt x="17" y="196"/>
                  </a:lnTo>
                  <a:lnTo>
                    <a:pt x="12" y="185"/>
                  </a:lnTo>
                  <a:lnTo>
                    <a:pt x="12" y="178"/>
                  </a:lnTo>
                  <a:lnTo>
                    <a:pt x="8" y="166"/>
                  </a:lnTo>
                  <a:lnTo>
                    <a:pt x="0" y="159"/>
                  </a:lnTo>
                  <a:lnTo>
                    <a:pt x="0" y="152"/>
                  </a:lnTo>
                  <a:lnTo>
                    <a:pt x="0" y="152"/>
                  </a:lnTo>
                  <a:lnTo>
                    <a:pt x="0" y="152"/>
                  </a:lnTo>
                  <a:lnTo>
                    <a:pt x="0" y="152"/>
                  </a:lnTo>
                  <a:close/>
                  <a:moveTo>
                    <a:pt x="239" y="196"/>
                  </a:moveTo>
                  <a:lnTo>
                    <a:pt x="242" y="199"/>
                  </a:lnTo>
                  <a:lnTo>
                    <a:pt x="244" y="201"/>
                  </a:lnTo>
                  <a:lnTo>
                    <a:pt x="249" y="204"/>
                  </a:lnTo>
                  <a:lnTo>
                    <a:pt x="253" y="204"/>
                  </a:lnTo>
                  <a:lnTo>
                    <a:pt x="253" y="201"/>
                  </a:lnTo>
                  <a:lnTo>
                    <a:pt x="256" y="199"/>
                  </a:lnTo>
                  <a:lnTo>
                    <a:pt x="258" y="194"/>
                  </a:lnTo>
                  <a:lnTo>
                    <a:pt x="263" y="192"/>
                  </a:lnTo>
                  <a:lnTo>
                    <a:pt x="265" y="192"/>
                  </a:lnTo>
                  <a:lnTo>
                    <a:pt x="268" y="189"/>
                  </a:lnTo>
                  <a:lnTo>
                    <a:pt x="272" y="192"/>
                  </a:lnTo>
                  <a:lnTo>
                    <a:pt x="275" y="189"/>
                  </a:lnTo>
                  <a:lnTo>
                    <a:pt x="277" y="185"/>
                  </a:lnTo>
                  <a:lnTo>
                    <a:pt x="275" y="182"/>
                  </a:lnTo>
                  <a:lnTo>
                    <a:pt x="275" y="180"/>
                  </a:lnTo>
                  <a:lnTo>
                    <a:pt x="277" y="178"/>
                  </a:lnTo>
                  <a:lnTo>
                    <a:pt x="282" y="175"/>
                  </a:lnTo>
                  <a:lnTo>
                    <a:pt x="282" y="170"/>
                  </a:lnTo>
                  <a:lnTo>
                    <a:pt x="279" y="161"/>
                  </a:lnTo>
                  <a:lnTo>
                    <a:pt x="275" y="156"/>
                  </a:lnTo>
                  <a:lnTo>
                    <a:pt x="270" y="159"/>
                  </a:lnTo>
                  <a:lnTo>
                    <a:pt x="268" y="156"/>
                  </a:lnTo>
                  <a:lnTo>
                    <a:pt x="265" y="156"/>
                  </a:lnTo>
                  <a:lnTo>
                    <a:pt x="263" y="156"/>
                  </a:lnTo>
                  <a:lnTo>
                    <a:pt x="261" y="154"/>
                  </a:lnTo>
                  <a:lnTo>
                    <a:pt x="261" y="156"/>
                  </a:lnTo>
                  <a:lnTo>
                    <a:pt x="256" y="159"/>
                  </a:lnTo>
                  <a:lnTo>
                    <a:pt x="256" y="161"/>
                  </a:lnTo>
                  <a:lnTo>
                    <a:pt x="246" y="161"/>
                  </a:lnTo>
                  <a:lnTo>
                    <a:pt x="242" y="166"/>
                  </a:lnTo>
                  <a:lnTo>
                    <a:pt x="239" y="173"/>
                  </a:lnTo>
                  <a:lnTo>
                    <a:pt x="235" y="178"/>
                  </a:lnTo>
                  <a:lnTo>
                    <a:pt x="230" y="180"/>
                  </a:lnTo>
                  <a:lnTo>
                    <a:pt x="232" y="182"/>
                  </a:lnTo>
                  <a:lnTo>
                    <a:pt x="235" y="187"/>
                  </a:lnTo>
                  <a:lnTo>
                    <a:pt x="235" y="187"/>
                  </a:lnTo>
                  <a:lnTo>
                    <a:pt x="239" y="192"/>
                  </a:lnTo>
                  <a:lnTo>
                    <a:pt x="239" y="196"/>
                  </a:lnTo>
                  <a:lnTo>
                    <a:pt x="239" y="19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16" name="Somalia">
              <a:extLst>
                <a:ext uri="{FF2B5EF4-FFF2-40B4-BE49-F238E27FC236}">
                  <a16:creationId xmlns:a16="http://schemas.microsoft.com/office/drawing/2014/main" xmlns="" id="{C8230AC1-DE8B-4DBA-A321-BF66DF73B50D}"/>
                </a:ext>
              </a:extLst>
            </p:cNvPr>
            <p:cNvSpPr>
              <a:spLocks/>
            </p:cNvSpPr>
            <p:nvPr/>
          </p:nvSpPr>
          <p:spPr bwMode="auto">
            <a:xfrm>
              <a:off x="6930817" y="4027577"/>
              <a:ext cx="259967" cy="343973"/>
            </a:xfrm>
            <a:custGeom>
              <a:avLst/>
              <a:gdLst>
                <a:gd name="T0" fmla="*/ 222 w 229"/>
                <a:gd name="T1" fmla="*/ 40 h 303"/>
                <a:gd name="T2" fmla="*/ 222 w 229"/>
                <a:gd name="T3" fmla="*/ 47 h 303"/>
                <a:gd name="T4" fmla="*/ 220 w 229"/>
                <a:gd name="T5" fmla="*/ 57 h 303"/>
                <a:gd name="T6" fmla="*/ 213 w 229"/>
                <a:gd name="T7" fmla="*/ 73 h 303"/>
                <a:gd name="T8" fmla="*/ 203 w 229"/>
                <a:gd name="T9" fmla="*/ 88 h 303"/>
                <a:gd name="T10" fmla="*/ 196 w 229"/>
                <a:gd name="T11" fmla="*/ 92 h 303"/>
                <a:gd name="T12" fmla="*/ 199 w 229"/>
                <a:gd name="T13" fmla="*/ 99 h 303"/>
                <a:gd name="T14" fmla="*/ 184 w 229"/>
                <a:gd name="T15" fmla="*/ 125 h 303"/>
                <a:gd name="T16" fmla="*/ 175 w 229"/>
                <a:gd name="T17" fmla="*/ 144 h 303"/>
                <a:gd name="T18" fmla="*/ 158 w 229"/>
                <a:gd name="T19" fmla="*/ 168 h 303"/>
                <a:gd name="T20" fmla="*/ 151 w 229"/>
                <a:gd name="T21" fmla="*/ 180 h 303"/>
                <a:gd name="T22" fmla="*/ 113 w 229"/>
                <a:gd name="T23" fmla="*/ 215 h 303"/>
                <a:gd name="T24" fmla="*/ 97 w 229"/>
                <a:gd name="T25" fmla="*/ 227 h 303"/>
                <a:gd name="T26" fmla="*/ 83 w 229"/>
                <a:gd name="T27" fmla="*/ 237 h 303"/>
                <a:gd name="T28" fmla="*/ 64 w 229"/>
                <a:gd name="T29" fmla="*/ 253 h 303"/>
                <a:gd name="T30" fmla="*/ 50 w 229"/>
                <a:gd name="T31" fmla="*/ 267 h 303"/>
                <a:gd name="T32" fmla="*/ 42 w 229"/>
                <a:gd name="T33" fmla="*/ 272 h 303"/>
                <a:gd name="T34" fmla="*/ 35 w 229"/>
                <a:gd name="T35" fmla="*/ 282 h 303"/>
                <a:gd name="T36" fmla="*/ 16 w 229"/>
                <a:gd name="T37" fmla="*/ 303 h 303"/>
                <a:gd name="T38" fmla="*/ 2 w 229"/>
                <a:gd name="T39" fmla="*/ 201 h 303"/>
                <a:gd name="T40" fmla="*/ 21 w 229"/>
                <a:gd name="T41" fmla="*/ 182 h 303"/>
                <a:gd name="T42" fmla="*/ 24 w 229"/>
                <a:gd name="T43" fmla="*/ 182 h 303"/>
                <a:gd name="T44" fmla="*/ 31 w 229"/>
                <a:gd name="T45" fmla="*/ 175 h 303"/>
                <a:gd name="T46" fmla="*/ 45 w 229"/>
                <a:gd name="T47" fmla="*/ 170 h 303"/>
                <a:gd name="T48" fmla="*/ 50 w 229"/>
                <a:gd name="T49" fmla="*/ 163 h 303"/>
                <a:gd name="T50" fmla="*/ 59 w 229"/>
                <a:gd name="T51" fmla="*/ 161 h 303"/>
                <a:gd name="T52" fmla="*/ 78 w 229"/>
                <a:gd name="T53" fmla="*/ 156 h 303"/>
                <a:gd name="T54" fmla="*/ 161 w 229"/>
                <a:gd name="T55" fmla="*/ 88 h 303"/>
                <a:gd name="T56" fmla="*/ 66 w 229"/>
                <a:gd name="T57" fmla="*/ 69 h 303"/>
                <a:gd name="T58" fmla="*/ 54 w 229"/>
                <a:gd name="T59" fmla="*/ 61 h 303"/>
                <a:gd name="T60" fmla="*/ 52 w 229"/>
                <a:gd name="T61" fmla="*/ 47 h 303"/>
                <a:gd name="T62" fmla="*/ 40 w 229"/>
                <a:gd name="T63" fmla="*/ 33 h 303"/>
                <a:gd name="T64" fmla="*/ 42 w 229"/>
                <a:gd name="T65" fmla="*/ 21 h 303"/>
                <a:gd name="T66" fmla="*/ 47 w 229"/>
                <a:gd name="T67" fmla="*/ 14 h 303"/>
                <a:gd name="T68" fmla="*/ 64 w 229"/>
                <a:gd name="T69" fmla="*/ 31 h 303"/>
                <a:gd name="T70" fmla="*/ 66 w 229"/>
                <a:gd name="T71" fmla="*/ 33 h 303"/>
                <a:gd name="T72" fmla="*/ 78 w 229"/>
                <a:gd name="T73" fmla="*/ 40 h 303"/>
                <a:gd name="T74" fmla="*/ 87 w 229"/>
                <a:gd name="T75" fmla="*/ 38 h 303"/>
                <a:gd name="T76" fmla="*/ 97 w 229"/>
                <a:gd name="T77" fmla="*/ 33 h 303"/>
                <a:gd name="T78" fmla="*/ 106 w 229"/>
                <a:gd name="T79" fmla="*/ 26 h 303"/>
                <a:gd name="T80" fmla="*/ 113 w 229"/>
                <a:gd name="T81" fmla="*/ 28 h 303"/>
                <a:gd name="T82" fmla="*/ 121 w 229"/>
                <a:gd name="T83" fmla="*/ 28 h 303"/>
                <a:gd name="T84" fmla="*/ 139 w 229"/>
                <a:gd name="T85" fmla="*/ 21 h 303"/>
                <a:gd name="T86" fmla="*/ 149 w 229"/>
                <a:gd name="T87" fmla="*/ 21 h 303"/>
                <a:gd name="T88" fmla="*/ 158 w 229"/>
                <a:gd name="T89" fmla="*/ 21 h 303"/>
                <a:gd name="T90" fmla="*/ 173 w 229"/>
                <a:gd name="T91" fmla="*/ 17 h 303"/>
                <a:gd name="T92" fmla="*/ 175 w 229"/>
                <a:gd name="T93" fmla="*/ 19 h 303"/>
                <a:gd name="T94" fmla="*/ 191 w 229"/>
                <a:gd name="T95" fmla="*/ 12 h 303"/>
                <a:gd name="T96" fmla="*/ 199 w 229"/>
                <a:gd name="T97" fmla="*/ 14 h 303"/>
                <a:gd name="T98" fmla="*/ 206 w 229"/>
                <a:gd name="T99" fmla="*/ 12 h 303"/>
                <a:gd name="T100" fmla="*/ 210 w 229"/>
                <a:gd name="T101" fmla="*/ 7 h 303"/>
                <a:gd name="T102" fmla="*/ 213 w 229"/>
                <a:gd name="T103" fmla="*/ 5 h 303"/>
                <a:gd name="T104" fmla="*/ 217 w 229"/>
                <a:gd name="T105" fmla="*/ 2 h 303"/>
                <a:gd name="T106" fmla="*/ 220 w 229"/>
                <a:gd name="T107" fmla="*/ 2 h 303"/>
                <a:gd name="T108" fmla="*/ 227 w 229"/>
                <a:gd name="T109" fmla="*/ 5 h 303"/>
                <a:gd name="T110" fmla="*/ 227 w 229"/>
                <a:gd name="T111" fmla="*/ 7 h 303"/>
                <a:gd name="T112" fmla="*/ 225 w 229"/>
                <a:gd name="T113" fmla="*/ 14 h 303"/>
                <a:gd name="T114" fmla="*/ 225 w 229"/>
                <a:gd name="T115" fmla="*/ 19 h 303"/>
                <a:gd name="T116" fmla="*/ 227 w 229"/>
                <a:gd name="T117" fmla="*/ 21 h 303"/>
                <a:gd name="T118" fmla="*/ 225 w 229"/>
                <a:gd name="T119" fmla="*/ 28 h 303"/>
                <a:gd name="T120" fmla="*/ 227 w 229"/>
                <a:gd name="T121" fmla="*/ 3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 h="303">
                  <a:moveTo>
                    <a:pt x="225" y="38"/>
                  </a:moveTo>
                  <a:lnTo>
                    <a:pt x="222" y="40"/>
                  </a:lnTo>
                  <a:lnTo>
                    <a:pt x="220" y="45"/>
                  </a:lnTo>
                  <a:lnTo>
                    <a:pt x="222" y="47"/>
                  </a:lnTo>
                  <a:lnTo>
                    <a:pt x="220" y="54"/>
                  </a:lnTo>
                  <a:lnTo>
                    <a:pt x="220" y="57"/>
                  </a:lnTo>
                  <a:lnTo>
                    <a:pt x="220" y="61"/>
                  </a:lnTo>
                  <a:lnTo>
                    <a:pt x="213" y="73"/>
                  </a:lnTo>
                  <a:lnTo>
                    <a:pt x="208" y="83"/>
                  </a:lnTo>
                  <a:lnTo>
                    <a:pt x="203" y="88"/>
                  </a:lnTo>
                  <a:lnTo>
                    <a:pt x="201" y="88"/>
                  </a:lnTo>
                  <a:lnTo>
                    <a:pt x="196" y="92"/>
                  </a:lnTo>
                  <a:lnTo>
                    <a:pt x="196" y="95"/>
                  </a:lnTo>
                  <a:lnTo>
                    <a:pt x="199" y="99"/>
                  </a:lnTo>
                  <a:lnTo>
                    <a:pt x="196" y="102"/>
                  </a:lnTo>
                  <a:lnTo>
                    <a:pt x="184" y="125"/>
                  </a:lnTo>
                  <a:lnTo>
                    <a:pt x="182" y="132"/>
                  </a:lnTo>
                  <a:lnTo>
                    <a:pt x="175" y="144"/>
                  </a:lnTo>
                  <a:lnTo>
                    <a:pt x="175" y="147"/>
                  </a:lnTo>
                  <a:lnTo>
                    <a:pt x="158" y="168"/>
                  </a:lnTo>
                  <a:lnTo>
                    <a:pt x="158" y="173"/>
                  </a:lnTo>
                  <a:lnTo>
                    <a:pt x="151" y="180"/>
                  </a:lnTo>
                  <a:lnTo>
                    <a:pt x="139" y="194"/>
                  </a:lnTo>
                  <a:lnTo>
                    <a:pt x="113" y="215"/>
                  </a:lnTo>
                  <a:lnTo>
                    <a:pt x="104" y="225"/>
                  </a:lnTo>
                  <a:lnTo>
                    <a:pt x="97" y="227"/>
                  </a:lnTo>
                  <a:lnTo>
                    <a:pt x="90" y="229"/>
                  </a:lnTo>
                  <a:lnTo>
                    <a:pt x="83" y="237"/>
                  </a:lnTo>
                  <a:lnTo>
                    <a:pt x="66" y="253"/>
                  </a:lnTo>
                  <a:lnTo>
                    <a:pt x="64" y="253"/>
                  </a:lnTo>
                  <a:lnTo>
                    <a:pt x="52" y="267"/>
                  </a:lnTo>
                  <a:lnTo>
                    <a:pt x="50" y="267"/>
                  </a:lnTo>
                  <a:lnTo>
                    <a:pt x="47" y="272"/>
                  </a:lnTo>
                  <a:lnTo>
                    <a:pt x="42" y="272"/>
                  </a:lnTo>
                  <a:lnTo>
                    <a:pt x="38" y="277"/>
                  </a:lnTo>
                  <a:lnTo>
                    <a:pt x="35" y="282"/>
                  </a:lnTo>
                  <a:lnTo>
                    <a:pt x="16" y="303"/>
                  </a:lnTo>
                  <a:lnTo>
                    <a:pt x="16" y="303"/>
                  </a:lnTo>
                  <a:lnTo>
                    <a:pt x="0" y="289"/>
                  </a:lnTo>
                  <a:lnTo>
                    <a:pt x="2" y="201"/>
                  </a:lnTo>
                  <a:lnTo>
                    <a:pt x="21" y="182"/>
                  </a:lnTo>
                  <a:lnTo>
                    <a:pt x="21" y="182"/>
                  </a:lnTo>
                  <a:lnTo>
                    <a:pt x="21" y="182"/>
                  </a:lnTo>
                  <a:lnTo>
                    <a:pt x="24" y="182"/>
                  </a:lnTo>
                  <a:lnTo>
                    <a:pt x="24" y="177"/>
                  </a:lnTo>
                  <a:lnTo>
                    <a:pt x="31" y="175"/>
                  </a:lnTo>
                  <a:lnTo>
                    <a:pt x="38" y="173"/>
                  </a:lnTo>
                  <a:lnTo>
                    <a:pt x="45" y="170"/>
                  </a:lnTo>
                  <a:lnTo>
                    <a:pt x="50" y="168"/>
                  </a:lnTo>
                  <a:lnTo>
                    <a:pt x="50" y="163"/>
                  </a:lnTo>
                  <a:lnTo>
                    <a:pt x="57" y="161"/>
                  </a:lnTo>
                  <a:lnTo>
                    <a:pt x="59" y="161"/>
                  </a:lnTo>
                  <a:lnTo>
                    <a:pt x="64" y="156"/>
                  </a:lnTo>
                  <a:lnTo>
                    <a:pt x="78" y="156"/>
                  </a:lnTo>
                  <a:lnTo>
                    <a:pt x="92" y="156"/>
                  </a:lnTo>
                  <a:lnTo>
                    <a:pt x="161" y="88"/>
                  </a:lnTo>
                  <a:lnTo>
                    <a:pt x="132" y="88"/>
                  </a:lnTo>
                  <a:lnTo>
                    <a:pt x="66" y="69"/>
                  </a:lnTo>
                  <a:lnTo>
                    <a:pt x="61" y="64"/>
                  </a:lnTo>
                  <a:lnTo>
                    <a:pt x="54" y="61"/>
                  </a:lnTo>
                  <a:lnTo>
                    <a:pt x="50" y="54"/>
                  </a:lnTo>
                  <a:lnTo>
                    <a:pt x="52" y="47"/>
                  </a:lnTo>
                  <a:lnTo>
                    <a:pt x="45" y="45"/>
                  </a:lnTo>
                  <a:lnTo>
                    <a:pt x="40" y="33"/>
                  </a:lnTo>
                  <a:lnTo>
                    <a:pt x="40" y="24"/>
                  </a:lnTo>
                  <a:lnTo>
                    <a:pt x="42" y="21"/>
                  </a:lnTo>
                  <a:lnTo>
                    <a:pt x="47" y="12"/>
                  </a:lnTo>
                  <a:lnTo>
                    <a:pt x="47" y="14"/>
                  </a:lnTo>
                  <a:lnTo>
                    <a:pt x="50" y="14"/>
                  </a:lnTo>
                  <a:lnTo>
                    <a:pt x="64" y="31"/>
                  </a:lnTo>
                  <a:lnTo>
                    <a:pt x="66" y="33"/>
                  </a:lnTo>
                  <a:lnTo>
                    <a:pt x="66" y="33"/>
                  </a:lnTo>
                  <a:lnTo>
                    <a:pt x="73" y="38"/>
                  </a:lnTo>
                  <a:lnTo>
                    <a:pt x="78" y="40"/>
                  </a:lnTo>
                  <a:lnTo>
                    <a:pt x="85" y="40"/>
                  </a:lnTo>
                  <a:lnTo>
                    <a:pt x="87" y="38"/>
                  </a:lnTo>
                  <a:lnTo>
                    <a:pt x="92" y="33"/>
                  </a:lnTo>
                  <a:lnTo>
                    <a:pt x="97" y="33"/>
                  </a:lnTo>
                  <a:lnTo>
                    <a:pt x="104" y="26"/>
                  </a:lnTo>
                  <a:lnTo>
                    <a:pt x="106" y="26"/>
                  </a:lnTo>
                  <a:lnTo>
                    <a:pt x="106" y="28"/>
                  </a:lnTo>
                  <a:lnTo>
                    <a:pt x="113" y="28"/>
                  </a:lnTo>
                  <a:lnTo>
                    <a:pt x="116" y="28"/>
                  </a:lnTo>
                  <a:lnTo>
                    <a:pt x="121" y="28"/>
                  </a:lnTo>
                  <a:lnTo>
                    <a:pt x="125" y="28"/>
                  </a:lnTo>
                  <a:lnTo>
                    <a:pt x="139" y="21"/>
                  </a:lnTo>
                  <a:lnTo>
                    <a:pt x="144" y="19"/>
                  </a:lnTo>
                  <a:lnTo>
                    <a:pt x="149" y="21"/>
                  </a:lnTo>
                  <a:lnTo>
                    <a:pt x="151" y="21"/>
                  </a:lnTo>
                  <a:lnTo>
                    <a:pt x="158" y="21"/>
                  </a:lnTo>
                  <a:lnTo>
                    <a:pt x="165" y="17"/>
                  </a:lnTo>
                  <a:lnTo>
                    <a:pt x="173" y="17"/>
                  </a:lnTo>
                  <a:lnTo>
                    <a:pt x="173" y="19"/>
                  </a:lnTo>
                  <a:lnTo>
                    <a:pt x="175" y="19"/>
                  </a:lnTo>
                  <a:lnTo>
                    <a:pt x="187" y="17"/>
                  </a:lnTo>
                  <a:lnTo>
                    <a:pt x="191" y="12"/>
                  </a:lnTo>
                  <a:lnTo>
                    <a:pt x="199" y="12"/>
                  </a:lnTo>
                  <a:lnTo>
                    <a:pt x="199" y="14"/>
                  </a:lnTo>
                  <a:lnTo>
                    <a:pt x="201" y="12"/>
                  </a:lnTo>
                  <a:lnTo>
                    <a:pt x="206" y="12"/>
                  </a:lnTo>
                  <a:lnTo>
                    <a:pt x="210" y="7"/>
                  </a:lnTo>
                  <a:lnTo>
                    <a:pt x="210" y="7"/>
                  </a:lnTo>
                  <a:lnTo>
                    <a:pt x="213" y="5"/>
                  </a:lnTo>
                  <a:lnTo>
                    <a:pt x="213" y="5"/>
                  </a:lnTo>
                  <a:lnTo>
                    <a:pt x="215" y="0"/>
                  </a:lnTo>
                  <a:lnTo>
                    <a:pt x="217" y="2"/>
                  </a:lnTo>
                  <a:lnTo>
                    <a:pt x="217" y="0"/>
                  </a:lnTo>
                  <a:lnTo>
                    <a:pt x="220" y="2"/>
                  </a:lnTo>
                  <a:lnTo>
                    <a:pt x="225" y="5"/>
                  </a:lnTo>
                  <a:lnTo>
                    <a:pt x="227" y="5"/>
                  </a:lnTo>
                  <a:lnTo>
                    <a:pt x="229" y="5"/>
                  </a:lnTo>
                  <a:lnTo>
                    <a:pt x="227" y="7"/>
                  </a:lnTo>
                  <a:lnTo>
                    <a:pt x="225" y="12"/>
                  </a:lnTo>
                  <a:lnTo>
                    <a:pt x="225" y="14"/>
                  </a:lnTo>
                  <a:lnTo>
                    <a:pt x="225" y="17"/>
                  </a:lnTo>
                  <a:lnTo>
                    <a:pt x="225" y="19"/>
                  </a:lnTo>
                  <a:lnTo>
                    <a:pt x="227" y="19"/>
                  </a:lnTo>
                  <a:lnTo>
                    <a:pt x="227" y="21"/>
                  </a:lnTo>
                  <a:lnTo>
                    <a:pt x="225" y="24"/>
                  </a:lnTo>
                  <a:lnTo>
                    <a:pt x="225" y="28"/>
                  </a:lnTo>
                  <a:lnTo>
                    <a:pt x="225" y="31"/>
                  </a:lnTo>
                  <a:lnTo>
                    <a:pt x="227" y="33"/>
                  </a:lnTo>
                  <a:lnTo>
                    <a:pt x="225"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17" name="Slovenia">
              <a:extLst>
                <a:ext uri="{FF2B5EF4-FFF2-40B4-BE49-F238E27FC236}">
                  <a16:creationId xmlns:a16="http://schemas.microsoft.com/office/drawing/2014/main" xmlns="" id="{06E51EC5-0C83-43A8-A643-75EF9A15DF8E}"/>
                </a:ext>
              </a:extLst>
            </p:cNvPr>
            <p:cNvSpPr>
              <a:spLocks/>
            </p:cNvSpPr>
            <p:nvPr/>
          </p:nvSpPr>
          <p:spPr bwMode="auto">
            <a:xfrm>
              <a:off x="6197461" y="3044472"/>
              <a:ext cx="72654" cy="45409"/>
            </a:xfrm>
            <a:custGeom>
              <a:avLst/>
              <a:gdLst>
                <a:gd name="T0" fmla="*/ 3 w 64"/>
                <a:gd name="T1" fmla="*/ 40 h 40"/>
                <a:gd name="T2" fmla="*/ 10 w 64"/>
                <a:gd name="T3" fmla="*/ 40 h 40"/>
                <a:gd name="T4" fmla="*/ 15 w 64"/>
                <a:gd name="T5" fmla="*/ 35 h 40"/>
                <a:gd name="T6" fmla="*/ 19 w 64"/>
                <a:gd name="T7" fmla="*/ 35 h 40"/>
                <a:gd name="T8" fmla="*/ 29 w 64"/>
                <a:gd name="T9" fmla="*/ 38 h 40"/>
                <a:gd name="T10" fmla="*/ 33 w 64"/>
                <a:gd name="T11" fmla="*/ 38 h 40"/>
                <a:gd name="T12" fmla="*/ 33 w 64"/>
                <a:gd name="T13" fmla="*/ 31 h 40"/>
                <a:gd name="T14" fmla="*/ 41 w 64"/>
                <a:gd name="T15" fmla="*/ 28 h 40"/>
                <a:gd name="T16" fmla="*/ 43 w 64"/>
                <a:gd name="T17" fmla="*/ 21 h 40"/>
                <a:gd name="T18" fmla="*/ 55 w 64"/>
                <a:gd name="T19" fmla="*/ 14 h 40"/>
                <a:gd name="T20" fmla="*/ 64 w 64"/>
                <a:gd name="T21" fmla="*/ 14 h 40"/>
                <a:gd name="T22" fmla="*/ 64 w 64"/>
                <a:gd name="T23" fmla="*/ 7 h 40"/>
                <a:gd name="T24" fmla="*/ 60 w 64"/>
                <a:gd name="T25" fmla="*/ 0 h 40"/>
                <a:gd name="T26" fmla="*/ 52 w 64"/>
                <a:gd name="T27" fmla="*/ 2 h 40"/>
                <a:gd name="T28" fmla="*/ 43 w 64"/>
                <a:gd name="T29" fmla="*/ 7 h 40"/>
                <a:gd name="T30" fmla="*/ 41 w 64"/>
                <a:gd name="T31" fmla="*/ 7 h 40"/>
                <a:gd name="T32" fmla="*/ 38 w 64"/>
                <a:gd name="T33" fmla="*/ 7 h 40"/>
                <a:gd name="T34" fmla="*/ 33 w 64"/>
                <a:gd name="T35" fmla="*/ 9 h 40"/>
                <a:gd name="T36" fmla="*/ 29 w 64"/>
                <a:gd name="T37" fmla="*/ 9 h 40"/>
                <a:gd name="T38" fmla="*/ 22 w 64"/>
                <a:gd name="T39" fmla="*/ 12 h 40"/>
                <a:gd name="T40" fmla="*/ 19 w 64"/>
                <a:gd name="T41" fmla="*/ 7 h 40"/>
                <a:gd name="T42" fmla="*/ 10 w 64"/>
                <a:gd name="T43" fmla="*/ 7 h 40"/>
                <a:gd name="T44" fmla="*/ 7 w 64"/>
                <a:gd name="T45" fmla="*/ 7 h 40"/>
                <a:gd name="T46" fmla="*/ 0 w 64"/>
                <a:gd name="T47" fmla="*/ 14 h 40"/>
                <a:gd name="T48" fmla="*/ 3 w 64"/>
                <a:gd name="T49" fmla="*/ 19 h 40"/>
                <a:gd name="T50" fmla="*/ 0 w 64"/>
                <a:gd name="T51" fmla="*/ 24 h 40"/>
                <a:gd name="T52" fmla="*/ 0 w 64"/>
                <a:gd name="T53" fmla="*/ 31 h 40"/>
                <a:gd name="T54" fmla="*/ 0 w 64"/>
                <a:gd name="T55" fmla="*/ 31 h 40"/>
                <a:gd name="T56" fmla="*/ 5 w 64"/>
                <a:gd name="T57" fmla="*/ 33 h 40"/>
                <a:gd name="T58" fmla="*/ 5 w 64"/>
                <a:gd name="T59" fmla="*/ 35 h 40"/>
                <a:gd name="T60" fmla="*/ 3 w 64"/>
                <a:gd name="T61" fmla="*/ 38 h 40"/>
                <a:gd name="T62" fmla="*/ 3 w 64"/>
                <a:gd name="T63" fmla="*/ 40 h 40"/>
                <a:gd name="T64" fmla="*/ 3 w 64"/>
                <a:gd name="T6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0">
                  <a:moveTo>
                    <a:pt x="3" y="40"/>
                  </a:moveTo>
                  <a:lnTo>
                    <a:pt x="10" y="40"/>
                  </a:lnTo>
                  <a:lnTo>
                    <a:pt x="15" y="35"/>
                  </a:lnTo>
                  <a:lnTo>
                    <a:pt x="19" y="35"/>
                  </a:lnTo>
                  <a:lnTo>
                    <a:pt x="29" y="38"/>
                  </a:lnTo>
                  <a:lnTo>
                    <a:pt x="33" y="38"/>
                  </a:lnTo>
                  <a:lnTo>
                    <a:pt x="33" y="31"/>
                  </a:lnTo>
                  <a:lnTo>
                    <a:pt x="41" y="28"/>
                  </a:lnTo>
                  <a:lnTo>
                    <a:pt x="43" y="21"/>
                  </a:lnTo>
                  <a:lnTo>
                    <a:pt x="55" y="14"/>
                  </a:lnTo>
                  <a:lnTo>
                    <a:pt x="64" y="14"/>
                  </a:lnTo>
                  <a:lnTo>
                    <a:pt x="64" y="7"/>
                  </a:lnTo>
                  <a:lnTo>
                    <a:pt x="60" y="0"/>
                  </a:lnTo>
                  <a:lnTo>
                    <a:pt x="52" y="2"/>
                  </a:lnTo>
                  <a:lnTo>
                    <a:pt x="43" y="7"/>
                  </a:lnTo>
                  <a:lnTo>
                    <a:pt x="41" y="7"/>
                  </a:lnTo>
                  <a:lnTo>
                    <a:pt x="38" y="7"/>
                  </a:lnTo>
                  <a:lnTo>
                    <a:pt x="33" y="9"/>
                  </a:lnTo>
                  <a:lnTo>
                    <a:pt x="29" y="9"/>
                  </a:lnTo>
                  <a:lnTo>
                    <a:pt x="22" y="12"/>
                  </a:lnTo>
                  <a:lnTo>
                    <a:pt x="19" y="7"/>
                  </a:lnTo>
                  <a:lnTo>
                    <a:pt x="10" y="7"/>
                  </a:lnTo>
                  <a:lnTo>
                    <a:pt x="7" y="7"/>
                  </a:lnTo>
                  <a:lnTo>
                    <a:pt x="0" y="14"/>
                  </a:lnTo>
                  <a:lnTo>
                    <a:pt x="3" y="19"/>
                  </a:lnTo>
                  <a:lnTo>
                    <a:pt x="0" y="24"/>
                  </a:lnTo>
                  <a:lnTo>
                    <a:pt x="0" y="31"/>
                  </a:lnTo>
                  <a:lnTo>
                    <a:pt x="0" y="31"/>
                  </a:lnTo>
                  <a:lnTo>
                    <a:pt x="5" y="33"/>
                  </a:lnTo>
                  <a:lnTo>
                    <a:pt x="5" y="35"/>
                  </a:lnTo>
                  <a:lnTo>
                    <a:pt x="3" y="38"/>
                  </a:lnTo>
                  <a:lnTo>
                    <a:pt x="3" y="40"/>
                  </a:lnTo>
                  <a:lnTo>
                    <a:pt x="3" y="4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18" name="Slovakia">
              <a:extLst>
                <a:ext uri="{FF2B5EF4-FFF2-40B4-BE49-F238E27FC236}">
                  <a16:creationId xmlns:a16="http://schemas.microsoft.com/office/drawing/2014/main" xmlns="" id="{46E373B6-C13C-4C9E-83F8-ECECA1FF2B5A}"/>
                </a:ext>
              </a:extLst>
            </p:cNvPr>
            <p:cNvSpPr>
              <a:spLocks/>
            </p:cNvSpPr>
            <p:nvPr/>
          </p:nvSpPr>
          <p:spPr bwMode="auto">
            <a:xfrm>
              <a:off x="6275792" y="2958194"/>
              <a:ext cx="126010" cy="56761"/>
            </a:xfrm>
            <a:custGeom>
              <a:avLst/>
              <a:gdLst>
                <a:gd name="T0" fmla="*/ 0 w 111"/>
                <a:gd name="T1" fmla="*/ 38 h 50"/>
                <a:gd name="T2" fmla="*/ 17 w 111"/>
                <a:gd name="T3" fmla="*/ 48 h 50"/>
                <a:gd name="T4" fmla="*/ 24 w 111"/>
                <a:gd name="T5" fmla="*/ 50 h 50"/>
                <a:gd name="T6" fmla="*/ 31 w 111"/>
                <a:gd name="T7" fmla="*/ 48 h 50"/>
                <a:gd name="T8" fmla="*/ 43 w 111"/>
                <a:gd name="T9" fmla="*/ 45 h 50"/>
                <a:gd name="T10" fmla="*/ 43 w 111"/>
                <a:gd name="T11" fmla="*/ 40 h 50"/>
                <a:gd name="T12" fmla="*/ 50 w 111"/>
                <a:gd name="T13" fmla="*/ 38 h 50"/>
                <a:gd name="T14" fmla="*/ 57 w 111"/>
                <a:gd name="T15" fmla="*/ 33 h 50"/>
                <a:gd name="T16" fmla="*/ 64 w 111"/>
                <a:gd name="T17" fmla="*/ 40 h 50"/>
                <a:gd name="T18" fmla="*/ 64 w 111"/>
                <a:gd name="T19" fmla="*/ 36 h 50"/>
                <a:gd name="T20" fmla="*/ 69 w 111"/>
                <a:gd name="T21" fmla="*/ 31 h 50"/>
                <a:gd name="T22" fmla="*/ 71 w 111"/>
                <a:gd name="T23" fmla="*/ 26 h 50"/>
                <a:gd name="T24" fmla="*/ 78 w 111"/>
                <a:gd name="T25" fmla="*/ 26 h 50"/>
                <a:gd name="T26" fmla="*/ 85 w 111"/>
                <a:gd name="T27" fmla="*/ 26 h 50"/>
                <a:gd name="T28" fmla="*/ 92 w 111"/>
                <a:gd name="T29" fmla="*/ 26 h 50"/>
                <a:gd name="T30" fmla="*/ 99 w 111"/>
                <a:gd name="T31" fmla="*/ 29 h 50"/>
                <a:gd name="T32" fmla="*/ 106 w 111"/>
                <a:gd name="T33" fmla="*/ 24 h 50"/>
                <a:gd name="T34" fmla="*/ 106 w 111"/>
                <a:gd name="T35" fmla="*/ 17 h 50"/>
                <a:gd name="T36" fmla="*/ 111 w 111"/>
                <a:gd name="T37" fmla="*/ 7 h 50"/>
                <a:gd name="T38" fmla="*/ 111 w 111"/>
                <a:gd name="T39" fmla="*/ 7 h 50"/>
                <a:gd name="T40" fmla="*/ 102 w 111"/>
                <a:gd name="T41" fmla="*/ 0 h 50"/>
                <a:gd name="T42" fmla="*/ 95 w 111"/>
                <a:gd name="T43" fmla="*/ 0 h 50"/>
                <a:gd name="T44" fmla="*/ 90 w 111"/>
                <a:gd name="T45" fmla="*/ 3 h 50"/>
                <a:gd name="T46" fmla="*/ 87 w 111"/>
                <a:gd name="T47" fmla="*/ 0 h 50"/>
                <a:gd name="T48" fmla="*/ 83 w 111"/>
                <a:gd name="T49" fmla="*/ 0 h 50"/>
                <a:gd name="T50" fmla="*/ 80 w 111"/>
                <a:gd name="T51" fmla="*/ 5 h 50"/>
                <a:gd name="T52" fmla="*/ 78 w 111"/>
                <a:gd name="T53" fmla="*/ 3 h 50"/>
                <a:gd name="T54" fmla="*/ 73 w 111"/>
                <a:gd name="T55" fmla="*/ 3 h 50"/>
                <a:gd name="T56" fmla="*/ 69 w 111"/>
                <a:gd name="T57" fmla="*/ 0 h 50"/>
                <a:gd name="T58" fmla="*/ 66 w 111"/>
                <a:gd name="T59" fmla="*/ 3 h 50"/>
                <a:gd name="T60" fmla="*/ 61 w 111"/>
                <a:gd name="T61" fmla="*/ 7 h 50"/>
                <a:gd name="T62" fmla="*/ 59 w 111"/>
                <a:gd name="T63" fmla="*/ 7 h 50"/>
                <a:gd name="T64" fmla="*/ 57 w 111"/>
                <a:gd name="T65" fmla="*/ 5 h 50"/>
                <a:gd name="T66" fmla="*/ 57 w 111"/>
                <a:gd name="T67" fmla="*/ 7 h 50"/>
                <a:gd name="T68" fmla="*/ 47 w 111"/>
                <a:gd name="T69" fmla="*/ 5 h 50"/>
                <a:gd name="T70" fmla="*/ 43 w 111"/>
                <a:gd name="T71" fmla="*/ 10 h 50"/>
                <a:gd name="T72" fmla="*/ 35 w 111"/>
                <a:gd name="T73" fmla="*/ 10 h 50"/>
                <a:gd name="T74" fmla="*/ 31 w 111"/>
                <a:gd name="T75" fmla="*/ 17 h 50"/>
                <a:gd name="T76" fmla="*/ 21 w 111"/>
                <a:gd name="T77" fmla="*/ 17 h 50"/>
                <a:gd name="T78" fmla="*/ 14 w 111"/>
                <a:gd name="T79" fmla="*/ 22 h 50"/>
                <a:gd name="T80" fmla="*/ 12 w 111"/>
                <a:gd name="T81" fmla="*/ 19 h 50"/>
                <a:gd name="T82" fmla="*/ 7 w 111"/>
                <a:gd name="T83" fmla="*/ 19 h 50"/>
                <a:gd name="T84" fmla="*/ 0 w 111"/>
                <a:gd name="T85" fmla="*/ 22 h 50"/>
                <a:gd name="T86" fmla="*/ 0 w 111"/>
                <a:gd name="T87" fmla="*/ 22 h 50"/>
                <a:gd name="T88" fmla="*/ 0 w 111"/>
                <a:gd name="T89" fmla="*/ 29 h 50"/>
                <a:gd name="T90" fmla="*/ 0 w 111"/>
                <a:gd name="T91" fmla="*/ 38 h 50"/>
                <a:gd name="T92" fmla="*/ 0 w 111"/>
                <a:gd name="T93"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50">
                  <a:moveTo>
                    <a:pt x="0" y="38"/>
                  </a:moveTo>
                  <a:lnTo>
                    <a:pt x="17" y="48"/>
                  </a:lnTo>
                  <a:lnTo>
                    <a:pt x="24" y="50"/>
                  </a:lnTo>
                  <a:lnTo>
                    <a:pt x="31" y="48"/>
                  </a:lnTo>
                  <a:lnTo>
                    <a:pt x="43" y="45"/>
                  </a:lnTo>
                  <a:lnTo>
                    <a:pt x="43" y="40"/>
                  </a:lnTo>
                  <a:lnTo>
                    <a:pt x="50" y="38"/>
                  </a:lnTo>
                  <a:lnTo>
                    <a:pt x="57" y="33"/>
                  </a:lnTo>
                  <a:lnTo>
                    <a:pt x="64" y="40"/>
                  </a:lnTo>
                  <a:lnTo>
                    <a:pt x="64" y="36"/>
                  </a:lnTo>
                  <a:lnTo>
                    <a:pt x="69" y="31"/>
                  </a:lnTo>
                  <a:lnTo>
                    <a:pt x="71" y="26"/>
                  </a:lnTo>
                  <a:lnTo>
                    <a:pt x="78" y="26"/>
                  </a:lnTo>
                  <a:lnTo>
                    <a:pt x="85" y="26"/>
                  </a:lnTo>
                  <a:lnTo>
                    <a:pt x="92" y="26"/>
                  </a:lnTo>
                  <a:lnTo>
                    <a:pt x="99" y="29"/>
                  </a:lnTo>
                  <a:lnTo>
                    <a:pt x="106" y="24"/>
                  </a:lnTo>
                  <a:lnTo>
                    <a:pt x="106" y="17"/>
                  </a:lnTo>
                  <a:lnTo>
                    <a:pt x="111" y="7"/>
                  </a:lnTo>
                  <a:lnTo>
                    <a:pt x="111" y="7"/>
                  </a:lnTo>
                  <a:lnTo>
                    <a:pt x="102" y="0"/>
                  </a:lnTo>
                  <a:lnTo>
                    <a:pt x="95" y="0"/>
                  </a:lnTo>
                  <a:lnTo>
                    <a:pt x="90" y="3"/>
                  </a:lnTo>
                  <a:lnTo>
                    <a:pt x="87" y="0"/>
                  </a:lnTo>
                  <a:lnTo>
                    <a:pt x="83" y="0"/>
                  </a:lnTo>
                  <a:lnTo>
                    <a:pt x="80" y="5"/>
                  </a:lnTo>
                  <a:lnTo>
                    <a:pt x="78" y="3"/>
                  </a:lnTo>
                  <a:lnTo>
                    <a:pt x="73" y="3"/>
                  </a:lnTo>
                  <a:lnTo>
                    <a:pt x="69" y="0"/>
                  </a:lnTo>
                  <a:lnTo>
                    <a:pt x="66" y="3"/>
                  </a:lnTo>
                  <a:lnTo>
                    <a:pt x="61" y="7"/>
                  </a:lnTo>
                  <a:lnTo>
                    <a:pt x="59" y="7"/>
                  </a:lnTo>
                  <a:lnTo>
                    <a:pt x="57" y="5"/>
                  </a:lnTo>
                  <a:lnTo>
                    <a:pt x="57" y="7"/>
                  </a:lnTo>
                  <a:lnTo>
                    <a:pt x="47" y="5"/>
                  </a:lnTo>
                  <a:lnTo>
                    <a:pt x="43" y="10"/>
                  </a:lnTo>
                  <a:lnTo>
                    <a:pt x="35" y="10"/>
                  </a:lnTo>
                  <a:lnTo>
                    <a:pt x="31" y="17"/>
                  </a:lnTo>
                  <a:lnTo>
                    <a:pt x="21" y="17"/>
                  </a:lnTo>
                  <a:lnTo>
                    <a:pt x="14" y="22"/>
                  </a:lnTo>
                  <a:lnTo>
                    <a:pt x="12" y="19"/>
                  </a:lnTo>
                  <a:lnTo>
                    <a:pt x="7" y="19"/>
                  </a:lnTo>
                  <a:lnTo>
                    <a:pt x="0" y="22"/>
                  </a:lnTo>
                  <a:lnTo>
                    <a:pt x="0" y="22"/>
                  </a:lnTo>
                  <a:lnTo>
                    <a:pt x="0" y="29"/>
                  </a:lnTo>
                  <a:lnTo>
                    <a:pt x="0" y="38"/>
                  </a:lnTo>
                  <a:lnTo>
                    <a:pt x="0"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19" name="Sierra Leone">
              <a:extLst>
                <a:ext uri="{FF2B5EF4-FFF2-40B4-BE49-F238E27FC236}">
                  <a16:creationId xmlns:a16="http://schemas.microsoft.com/office/drawing/2014/main" xmlns="" id="{041451DD-FE18-403A-9F44-73452B1A20CA}"/>
                </a:ext>
              </a:extLst>
            </p:cNvPr>
            <p:cNvSpPr>
              <a:spLocks/>
            </p:cNvSpPr>
            <p:nvPr/>
          </p:nvSpPr>
          <p:spPr bwMode="auto">
            <a:xfrm>
              <a:off x="5559464" y="4072986"/>
              <a:ext cx="69249" cy="88548"/>
            </a:xfrm>
            <a:custGeom>
              <a:avLst/>
              <a:gdLst>
                <a:gd name="T0" fmla="*/ 2 w 61"/>
                <a:gd name="T1" fmla="*/ 19 h 78"/>
                <a:gd name="T2" fmla="*/ 7 w 61"/>
                <a:gd name="T3" fmla="*/ 19 h 78"/>
                <a:gd name="T4" fmla="*/ 14 w 61"/>
                <a:gd name="T5" fmla="*/ 14 h 78"/>
                <a:gd name="T6" fmla="*/ 14 w 61"/>
                <a:gd name="T7" fmla="*/ 12 h 78"/>
                <a:gd name="T8" fmla="*/ 19 w 61"/>
                <a:gd name="T9" fmla="*/ 7 h 78"/>
                <a:gd name="T10" fmla="*/ 23 w 61"/>
                <a:gd name="T11" fmla="*/ 3 h 78"/>
                <a:gd name="T12" fmla="*/ 28 w 61"/>
                <a:gd name="T13" fmla="*/ 0 h 78"/>
                <a:gd name="T14" fmla="*/ 47 w 61"/>
                <a:gd name="T15" fmla="*/ 0 h 78"/>
                <a:gd name="T16" fmla="*/ 52 w 61"/>
                <a:gd name="T17" fmla="*/ 7 h 78"/>
                <a:gd name="T18" fmla="*/ 54 w 61"/>
                <a:gd name="T19" fmla="*/ 10 h 78"/>
                <a:gd name="T20" fmla="*/ 59 w 61"/>
                <a:gd name="T21" fmla="*/ 21 h 78"/>
                <a:gd name="T22" fmla="*/ 59 w 61"/>
                <a:gd name="T23" fmla="*/ 24 h 78"/>
                <a:gd name="T24" fmla="*/ 61 w 61"/>
                <a:gd name="T25" fmla="*/ 29 h 78"/>
                <a:gd name="T26" fmla="*/ 61 w 61"/>
                <a:gd name="T27" fmla="*/ 31 h 78"/>
                <a:gd name="T28" fmla="*/ 59 w 61"/>
                <a:gd name="T29" fmla="*/ 33 h 78"/>
                <a:gd name="T30" fmla="*/ 59 w 61"/>
                <a:gd name="T31" fmla="*/ 36 h 78"/>
                <a:gd name="T32" fmla="*/ 61 w 61"/>
                <a:gd name="T33" fmla="*/ 38 h 78"/>
                <a:gd name="T34" fmla="*/ 61 w 61"/>
                <a:gd name="T35" fmla="*/ 40 h 78"/>
                <a:gd name="T36" fmla="*/ 59 w 61"/>
                <a:gd name="T37" fmla="*/ 71 h 78"/>
                <a:gd name="T38" fmla="*/ 49 w 61"/>
                <a:gd name="T39" fmla="*/ 78 h 78"/>
                <a:gd name="T40" fmla="*/ 47 w 61"/>
                <a:gd name="T41" fmla="*/ 76 h 78"/>
                <a:gd name="T42" fmla="*/ 37 w 61"/>
                <a:gd name="T43" fmla="*/ 76 h 78"/>
                <a:gd name="T44" fmla="*/ 26 w 61"/>
                <a:gd name="T45" fmla="*/ 69 h 78"/>
                <a:gd name="T46" fmla="*/ 21 w 61"/>
                <a:gd name="T47" fmla="*/ 69 h 78"/>
                <a:gd name="T48" fmla="*/ 23 w 61"/>
                <a:gd name="T49" fmla="*/ 66 h 78"/>
                <a:gd name="T50" fmla="*/ 19 w 61"/>
                <a:gd name="T51" fmla="*/ 62 h 78"/>
                <a:gd name="T52" fmla="*/ 16 w 61"/>
                <a:gd name="T53" fmla="*/ 59 h 78"/>
                <a:gd name="T54" fmla="*/ 19 w 61"/>
                <a:gd name="T55" fmla="*/ 55 h 78"/>
                <a:gd name="T56" fmla="*/ 19 w 61"/>
                <a:gd name="T57" fmla="*/ 55 h 78"/>
                <a:gd name="T58" fmla="*/ 14 w 61"/>
                <a:gd name="T59" fmla="*/ 57 h 78"/>
                <a:gd name="T60" fmla="*/ 9 w 61"/>
                <a:gd name="T61" fmla="*/ 50 h 78"/>
                <a:gd name="T62" fmla="*/ 9 w 61"/>
                <a:gd name="T63" fmla="*/ 45 h 78"/>
                <a:gd name="T64" fmla="*/ 7 w 61"/>
                <a:gd name="T65" fmla="*/ 38 h 78"/>
                <a:gd name="T66" fmla="*/ 2 w 61"/>
                <a:gd name="T67" fmla="*/ 38 h 78"/>
                <a:gd name="T68" fmla="*/ 0 w 61"/>
                <a:gd name="T69" fmla="*/ 36 h 78"/>
                <a:gd name="T70" fmla="*/ 4 w 61"/>
                <a:gd name="T71" fmla="*/ 29 h 78"/>
                <a:gd name="T72" fmla="*/ 0 w 61"/>
                <a:gd name="T73" fmla="*/ 26 h 78"/>
                <a:gd name="T74" fmla="*/ 0 w 61"/>
                <a:gd name="T75" fmla="*/ 24 h 78"/>
                <a:gd name="T76" fmla="*/ 2 w 61"/>
                <a:gd name="T77" fmla="*/ 19 h 78"/>
                <a:gd name="T78" fmla="*/ 2 w 61"/>
                <a:gd name="T79" fmla="*/ 19 h 78"/>
                <a:gd name="T80" fmla="*/ 2 w 61"/>
                <a:gd name="T81" fmla="*/ 1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78">
                  <a:moveTo>
                    <a:pt x="2" y="19"/>
                  </a:moveTo>
                  <a:lnTo>
                    <a:pt x="7" y="19"/>
                  </a:lnTo>
                  <a:lnTo>
                    <a:pt x="14" y="14"/>
                  </a:lnTo>
                  <a:lnTo>
                    <a:pt x="14" y="12"/>
                  </a:lnTo>
                  <a:lnTo>
                    <a:pt x="19" y="7"/>
                  </a:lnTo>
                  <a:lnTo>
                    <a:pt x="23" y="3"/>
                  </a:lnTo>
                  <a:lnTo>
                    <a:pt x="28" y="0"/>
                  </a:lnTo>
                  <a:lnTo>
                    <a:pt x="47" y="0"/>
                  </a:lnTo>
                  <a:lnTo>
                    <a:pt x="52" y="7"/>
                  </a:lnTo>
                  <a:lnTo>
                    <a:pt x="54" y="10"/>
                  </a:lnTo>
                  <a:lnTo>
                    <a:pt x="59" y="21"/>
                  </a:lnTo>
                  <a:lnTo>
                    <a:pt x="59" y="24"/>
                  </a:lnTo>
                  <a:lnTo>
                    <a:pt x="61" y="29"/>
                  </a:lnTo>
                  <a:lnTo>
                    <a:pt x="61" y="31"/>
                  </a:lnTo>
                  <a:lnTo>
                    <a:pt x="59" y="33"/>
                  </a:lnTo>
                  <a:lnTo>
                    <a:pt x="59" y="36"/>
                  </a:lnTo>
                  <a:lnTo>
                    <a:pt x="61" y="38"/>
                  </a:lnTo>
                  <a:lnTo>
                    <a:pt x="61" y="40"/>
                  </a:lnTo>
                  <a:lnTo>
                    <a:pt x="59" y="71"/>
                  </a:lnTo>
                  <a:lnTo>
                    <a:pt x="49" y="78"/>
                  </a:lnTo>
                  <a:lnTo>
                    <a:pt x="47" y="76"/>
                  </a:lnTo>
                  <a:lnTo>
                    <a:pt x="37" y="76"/>
                  </a:lnTo>
                  <a:lnTo>
                    <a:pt x="26" y="69"/>
                  </a:lnTo>
                  <a:lnTo>
                    <a:pt x="21" y="69"/>
                  </a:lnTo>
                  <a:lnTo>
                    <a:pt x="23" y="66"/>
                  </a:lnTo>
                  <a:lnTo>
                    <a:pt x="19" y="62"/>
                  </a:lnTo>
                  <a:lnTo>
                    <a:pt x="16" y="59"/>
                  </a:lnTo>
                  <a:lnTo>
                    <a:pt x="19" y="55"/>
                  </a:lnTo>
                  <a:lnTo>
                    <a:pt x="19" y="55"/>
                  </a:lnTo>
                  <a:lnTo>
                    <a:pt x="14" y="57"/>
                  </a:lnTo>
                  <a:lnTo>
                    <a:pt x="9" y="50"/>
                  </a:lnTo>
                  <a:lnTo>
                    <a:pt x="9" y="45"/>
                  </a:lnTo>
                  <a:lnTo>
                    <a:pt x="7" y="38"/>
                  </a:lnTo>
                  <a:lnTo>
                    <a:pt x="2" y="38"/>
                  </a:lnTo>
                  <a:lnTo>
                    <a:pt x="0" y="36"/>
                  </a:lnTo>
                  <a:lnTo>
                    <a:pt x="4" y="29"/>
                  </a:lnTo>
                  <a:lnTo>
                    <a:pt x="0" y="26"/>
                  </a:lnTo>
                  <a:lnTo>
                    <a:pt x="0" y="24"/>
                  </a:lnTo>
                  <a:lnTo>
                    <a:pt x="2" y="19"/>
                  </a:lnTo>
                  <a:lnTo>
                    <a:pt x="2" y="19"/>
                  </a:lnTo>
                  <a:lnTo>
                    <a:pt x="2"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20" name="Serbia">
              <a:extLst>
                <a:ext uri="{FF2B5EF4-FFF2-40B4-BE49-F238E27FC236}">
                  <a16:creationId xmlns:a16="http://schemas.microsoft.com/office/drawing/2014/main" xmlns="" id="{077C3B56-A034-4CFA-BBBF-63C99B06131D}"/>
                </a:ext>
              </a:extLst>
            </p:cNvPr>
            <p:cNvSpPr>
              <a:spLocks/>
            </p:cNvSpPr>
            <p:nvPr/>
          </p:nvSpPr>
          <p:spPr bwMode="auto">
            <a:xfrm>
              <a:off x="6324607" y="3062635"/>
              <a:ext cx="104441" cy="137362"/>
            </a:xfrm>
            <a:custGeom>
              <a:avLst/>
              <a:gdLst>
                <a:gd name="T0" fmla="*/ 4 w 92"/>
                <a:gd name="T1" fmla="*/ 10 h 121"/>
                <a:gd name="T2" fmla="*/ 11 w 92"/>
                <a:gd name="T3" fmla="*/ 8 h 121"/>
                <a:gd name="T4" fmla="*/ 18 w 92"/>
                <a:gd name="T5" fmla="*/ 0 h 121"/>
                <a:gd name="T6" fmla="*/ 28 w 92"/>
                <a:gd name="T7" fmla="*/ 3 h 121"/>
                <a:gd name="T8" fmla="*/ 35 w 92"/>
                <a:gd name="T9" fmla="*/ 8 h 121"/>
                <a:gd name="T10" fmla="*/ 44 w 92"/>
                <a:gd name="T11" fmla="*/ 22 h 121"/>
                <a:gd name="T12" fmla="*/ 56 w 92"/>
                <a:gd name="T13" fmla="*/ 29 h 121"/>
                <a:gd name="T14" fmla="*/ 54 w 92"/>
                <a:gd name="T15" fmla="*/ 36 h 121"/>
                <a:gd name="T16" fmla="*/ 63 w 92"/>
                <a:gd name="T17" fmla="*/ 43 h 121"/>
                <a:gd name="T18" fmla="*/ 73 w 92"/>
                <a:gd name="T19" fmla="*/ 43 h 121"/>
                <a:gd name="T20" fmla="*/ 85 w 92"/>
                <a:gd name="T21" fmla="*/ 41 h 121"/>
                <a:gd name="T22" fmla="*/ 80 w 92"/>
                <a:gd name="T23" fmla="*/ 48 h 121"/>
                <a:gd name="T24" fmla="*/ 80 w 92"/>
                <a:gd name="T25" fmla="*/ 60 h 121"/>
                <a:gd name="T26" fmla="*/ 87 w 92"/>
                <a:gd name="T27" fmla="*/ 76 h 121"/>
                <a:gd name="T28" fmla="*/ 89 w 92"/>
                <a:gd name="T29" fmla="*/ 86 h 121"/>
                <a:gd name="T30" fmla="*/ 82 w 92"/>
                <a:gd name="T31" fmla="*/ 98 h 121"/>
                <a:gd name="T32" fmla="*/ 85 w 92"/>
                <a:gd name="T33" fmla="*/ 107 h 121"/>
                <a:gd name="T34" fmla="*/ 73 w 92"/>
                <a:gd name="T35" fmla="*/ 107 h 121"/>
                <a:gd name="T36" fmla="*/ 61 w 92"/>
                <a:gd name="T37" fmla="*/ 109 h 121"/>
                <a:gd name="T38" fmla="*/ 54 w 92"/>
                <a:gd name="T39" fmla="*/ 114 h 121"/>
                <a:gd name="T40" fmla="*/ 47 w 92"/>
                <a:gd name="T41" fmla="*/ 119 h 121"/>
                <a:gd name="T42" fmla="*/ 44 w 92"/>
                <a:gd name="T43" fmla="*/ 119 h 121"/>
                <a:gd name="T44" fmla="*/ 44 w 92"/>
                <a:gd name="T45" fmla="*/ 109 h 121"/>
                <a:gd name="T46" fmla="*/ 37 w 92"/>
                <a:gd name="T47" fmla="*/ 105 h 121"/>
                <a:gd name="T48" fmla="*/ 33 w 92"/>
                <a:gd name="T49" fmla="*/ 98 h 121"/>
                <a:gd name="T50" fmla="*/ 35 w 92"/>
                <a:gd name="T51" fmla="*/ 93 h 121"/>
                <a:gd name="T52" fmla="*/ 30 w 92"/>
                <a:gd name="T53" fmla="*/ 88 h 121"/>
                <a:gd name="T54" fmla="*/ 21 w 92"/>
                <a:gd name="T55" fmla="*/ 83 h 121"/>
                <a:gd name="T56" fmla="*/ 18 w 92"/>
                <a:gd name="T57" fmla="*/ 79 h 121"/>
                <a:gd name="T58" fmla="*/ 16 w 92"/>
                <a:gd name="T59" fmla="*/ 71 h 121"/>
                <a:gd name="T60" fmla="*/ 11 w 92"/>
                <a:gd name="T61" fmla="*/ 62 h 121"/>
                <a:gd name="T62" fmla="*/ 16 w 92"/>
                <a:gd name="T63" fmla="*/ 62 h 121"/>
                <a:gd name="T64" fmla="*/ 16 w 92"/>
                <a:gd name="T65" fmla="*/ 57 h 121"/>
                <a:gd name="T66" fmla="*/ 7 w 92"/>
                <a:gd name="T67" fmla="*/ 53 h 121"/>
                <a:gd name="T68" fmla="*/ 11 w 92"/>
                <a:gd name="T69" fmla="*/ 41 h 121"/>
                <a:gd name="T70" fmla="*/ 9 w 92"/>
                <a:gd name="T71" fmla="*/ 36 h 121"/>
                <a:gd name="T72" fmla="*/ 7 w 92"/>
                <a:gd name="T73" fmla="*/ 36 h 121"/>
                <a:gd name="T74" fmla="*/ 9 w 92"/>
                <a:gd name="T75" fmla="*/ 31 h 121"/>
                <a:gd name="T76" fmla="*/ 11 w 92"/>
                <a:gd name="T77" fmla="*/ 29 h 121"/>
                <a:gd name="T78" fmla="*/ 4 w 92"/>
                <a:gd name="T79" fmla="*/ 27 h 121"/>
                <a:gd name="T80" fmla="*/ 2 w 92"/>
                <a:gd name="T81" fmla="*/ 12 h 121"/>
                <a:gd name="T82" fmla="*/ 0 w 92"/>
                <a:gd name="T83" fmla="*/ 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21">
                  <a:moveTo>
                    <a:pt x="0" y="12"/>
                  </a:moveTo>
                  <a:lnTo>
                    <a:pt x="4" y="10"/>
                  </a:lnTo>
                  <a:lnTo>
                    <a:pt x="9" y="8"/>
                  </a:lnTo>
                  <a:lnTo>
                    <a:pt x="11" y="8"/>
                  </a:lnTo>
                  <a:lnTo>
                    <a:pt x="14" y="5"/>
                  </a:lnTo>
                  <a:lnTo>
                    <a:pt x="18" y="0"/>
                  </a:lnTo>
                  <a:lnTo>
                    <a:pt x="23" y="3"/>
                  </a:lnTo>
                  <a:lnTo>
                    <a:pt x="28" y="3"/>
                  </a:lnTo>
                  <a:lnTo>
                    <a:pt x="35" y="5"/>
                  </a:lnTo>
                  <a:lnTo>
                    <a:pt x="35" y="8"/>
                  </a:lnTo>
                  <a:lnTo>
                    <a:pt x="42" y="17"/>
                  </a:lnTo>
                  <a:lnTo>
                    <a:pt x="44" y="22"/>
                  </a:lnTo>
                  <a:lnTo>
                    <a:pt x="49" y="24"/>
                  </a:lnTo>
                  <a:lnTo>
                    <a:pt x="56" y="29"/>
                  </a:lnTo>
                  <a:lnTo>
                    <a:pt x="54" y="34"/>
                  </a:lnTo>
                  <a:lnTo>
                    <a:pt x="54" y="36"/>
                  </a:lnTo>
                  <a:lnTo>
                    <a:pt x="61" y="38"/>
                  </a:lnTo>
                  <a:lnTo>
                    <a:pt x="63" y="43"/>
                  </a:lnTo>
                  <a:lnTo>
                    <a:pt x="68" y="41"/>
                  </a:lnTo>
                  <a:lnTo>
                    <a:pt x="73" y="43"/>
                  </a:lnTo>
                  <a:lnTo>
                    <a:pt x="75" y="38"/>
                  </a:lnTo>
                  <a:lnTo>
                    <a:pt x="85" y="41"/>
                  </a:lnTo>
                  <a:lnTo>
                    <a:pt x="80" y="45"/>
                  </a:lnTo>
                  <a:lnTo>
                    <a:pt x="80" y="48"/>
                  </a:lnTo>
                  <a:lnTo>
                    <a:pt x="82" y="57"/>
                  </a:lnTo>
                  <a:lnTo>
                    <a:pt x="80" y="60"/>
                  </a:lnTo>
                  <a:lnTo>
                    <a:pt x="82" y="69"/>
                  </a:lnTo>
                  <a:lnTo>
                    <a:pt x="87" y="76"/>
                  </a:lnTo>
                  <a:lnTo>
                    <a:pt x="92" y="81"/>
                  </a:lnTo>
                  <a:lnTo>
                    <a:pt x="89" y="86"/>
                  </a:lnTo>
                  <a:lnTo>
                    <a:pt x="82" y="93"/>
                  </a:lnTo>
                  <a:lnTo>
                    <a:pt x="82" y="98"/>
                  </a:lnTo>
                  <a:lnTo>
                    <a:pt x="85" y="102"/>
                  </a:lnTo>
                  <a:lnTo>
                    <a:pt x="85" y="107"/>
                  </a:lnTo>
                  <a:lnTo>
                    <a:pt x="80" y="107"/>
                  </a:lnTo>
                  <a:lnTo>
                    <a:pt x="73" y="107"/>
                  </a:lnTo>
                  <a:lnTo>
                    <a:pt x="70" y="107"/>
                  </a:lnTo>
                  <a:lnTo>
                    <a:pt x="61" y="109"/>
                  </a:lnTo>
                  <a:lnTo>
                    <a:pt x="56" y="112"/>
                  </a:lnTo>
                  <a:lnTo>
                    <a:pt x="54" y="114"/>
                  </a:lnTo>
                  <a:lnTo>
                    <a:pt x="47" y="116"/>
                  </a:lnTo>
                  <a:lnTo>
                    <a:pt x="47" y="119"/>
                  </a:lnTo>
                  <a:lnTo>
                    <a:pt x="47" y="121"/>
                  </a:lnTo>
                  <a:lnTo>
                    <a:pt x="44" y="119"/>
                  </a:lnTo>
                  <a:lnTo>
                    <a:pt x="44" y="112"/>
                  </a:lnTo>
                  <a:lnTo>
                    <a:pt x="44" y="109"/>
                  </a:lnTo>
                  <a:lnTo>
                    <a:pt x="40" y="105"/>
                  </a:lnTo>
                  <a:lnTo>
                    <a:pt x="37" y="105"/>
                  </a:lnTo>
                  <a:lnTo>
                    <a:pt x="33" y="100"/>
                  </a:lnTo>
                  <a:lnTo>
                    <a:pt x="33" y="98"/>
                  </a:lnTo>
                  <a:lnTo>
                    <a:pt x="33" y="98"/>
                  </a:lnTo>
                  <a:lnTo>
                    <a:pt x="35" y="93"/>
                  </a:lnTo>
                  <a:lnTo>
                    <a:pt x="35" y="88"/>
                  </a:lnTo>
                  <a:lnTo>
                    <a:pt x="30" y="88"/>
                  </a:lnTo>
                  <a:lnTo>
                    <a:pt x="26" y="83"/>
                  </a:lnTo>
                  <a:lnTo>
                    <a:pt x="21" y="83"/>
                  </a:lnTo>
                  <a:lnTo>
                    <a:pt x="18" y="81"/>
                  </a:lnTo>
                  <a:lnTo>
                    <a:pt x="18" y="79"/>
                  </a:lnTo>
                  <a:lnTo>
                    <a:pt x="14" y="74"/>
                  </a:lnTo>
                  <a:lnTo>
                    <a:pt x="16" y="71"/>
                  </a:lnTo>
                  <a:lnTo>
                    <a:pt x="11" y="67"/>
                  </a:lnTo>
                  <a:lnTo>
                    <a:pt x="11" y="62"/>
                  </a:lnTo>
                  <a:lnTo>
                    <a:pt x="14" y="60"/>
                  </a:lnTo>
                  <a:lnTo>
                    <a:pt x="16" y="62"/>
                  </a:lnTo>
                  <a:lnTo>
                    <a:pt x="18" y="60"/>
                  </a:lnTo>
                  <a:lnTo>
                    <a:pt x="16" y="57"/>
                  </a:lnTo>
                  <a:lnTo>
                    <a:pt x="14" y="57"/>
                  </a:lnTo>
                  <a:lnTo>
                    <a:pt x="7" y="53"/>
                  </a:lnTo>
                  <a:lnTo>
                    <a:pt x="7" y="48"/>
                  </a:lnTo>
                  <a:lnTo>
                    <a:pt x="11" y="41"/>
                  </a:lnTo>
                  <a:lnTo>
                    <a:pt x="11" y="36"/>
                  </a:lnTo>
                  <a:lnTo>
                    <a:pt x="9" y="36"/>
                  </a:lnTo>
                  <a:lnTo>
                    <a:pt x="7" y="38"/>
                  </a:lnTo>
                  <a:lnTo>
                    <a:pt x="7" y="36"/>
                  </a:lnTo>
                  <a:lnTo>
                    <a:pt x="4" y="31"/>
                  </a:lnTo>
                  <a:lnTo>
                    <a:pt x="9" y="31"/>
                  </a:lnTo>
                  <a:lnTo>
                    <a:pt x="11" y="31"/>
                  </a:lnTo>
                  <a:lnTo>
                    <a:pt x="11" y="29"/>
                  </a:lnTo>
                  <a:lnTo>
                    <a:pt x="7" y="27"/>
                  </a:lnTo>
                  <a:lnTo>
                    <a:pt x="4" y="27"/>
                  </a:lnTo>
                  <a:lnTo>
                    <a:pt x="4" y="19"/>
                  </a:lnTo>
                  <a:lnTo>
                    <a:pt x="2" y="12"/>
                  </a:lnTo>
                  <a:lnTo>
                    <a:pt x="0" y="12"/>
                  </a:lnTo>
                  <a:lnTo>
                    <a:pt x="0" y="1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21" name="Senegal">
              <a:extLst>
                <a:ext uri="{FF2B5EF4-FFF2-40B4-BE49-F238E27FC236}">
                  <a16:creationId xmlns:a16="http://schemas.microsoft.com/office/drawing/2014/main" xmlns="" id="{8A48451C-9682-42DB-874F-73091277F83F}"/>
                </a:ext>
              </a:extLst>
            </p:cNvPr>
            <p:cNvSpPr>
              <a:spLocks/>
            </p:cNvSpPr>
            <p:nvPr/>
          </p:nvSpPr>
          <p:spPr bwMode="auto">
            <a:xfrm>
              <a:off x="5451618" y="3901567"/>
              <a:ext cx="163473" cy="120334"/>
            </a:xfrm>
            <a:custGeom>
              <a:avLst/>
              <a:gdLst>
                <a:gd name="T0" fmla="*/ 26 w 144"/>
                <a:gd name="T1" fmla="*/ 12 h 106"/>
                <a:gd name="T2" fmla="*/ 33 w 144"/>
                <a:gd name="T3" fmla="*/ 7 h 106"/>
                <a:gd name="T4" fmla="*/ 57 w 144"/>
                <a:gd name="T5" fmla="*/ 0 h 106"/>
                <a:gd name="T6" fmla="*/ 71 w 144"/>
                <a:gd name="T7" fmla="*/ 4 h 106"/>
                <a:gd name="T8" fmla="*/ 80 w 144"/>
                <a:gd name="T9" fmla="*/ 12 h 106"/>
                <a:gd name="T10" fmla="*/ 85 w 144"/>
                <a:gd name="T11" fmla="*/ 14 h 106"/>
                <a:gd name="T12" fmla="*/ 90 w 144"/>
                <a:gd name="T13" fmla="*/ 14 h 106"/>
                <a:gd name="T14" fmla="*/ 95 w 144"/>
                <a:gd name="T15" fmla="*/ 16 h 106"/>
                <a:gd name="T16" fmla="*/ 102 w 144"/>
                <a:gd name="T17" fmla="*/ 26 h 106"/>
                <a:gd name="T18" fmla="*/ 106 w 144"/>
                <a:gd name="T19" fmla="*/ 31 h 106"/>
                <a:gd name="T20" fmla="*/ 111 w 144"/>
                <a:gd name="T21" fmla="*/ 38 h 106"/>
                <a:gd name="T22" fmla="*/ 118 w 144"/>
                <a:gd name="T23" fmla="*/ 45 h 106"/>
                <a:gd name="T24" fmla="*/ 121 w 144"/>
                <a:gd name="T25" fmla="*/ 52 h 106"/>
                <a:gd name="T26" fmla="*/ 121 w 144"/>
                <a:gd name="T27" fmla="*/ 64 h 106"/>
                <a:gd name="T28" fmla="*/ 125 w 144"/>
                <a:gd name="T29" fmla="*/ 71 h 106"/>
                <a:gd name="T30" fmla="*/ 132 w 144"/>
                <a:gd name="T31" fmla="*/ 80 h 106"/>
                <a:gd name="T32" fmla="*/ 137 w 144"/>
                <a:gd name="T33" fmla="*/ 80 h 106"/>
                <a:gd name="T34" fmla="*/ 140 w 144"/>
                <a:gd name="T35" fmla="*/ 87 h 106"/>
                <a:gd name="T36" fmla="*/ 140 w 144"/>
                <a:gd name="T37" fmla="*/ 92 h 106"/>
                <a:gd name="T38" fmla="*/ 144 w 144"/>
                <a:gd name="T39" fmla="*/ 99 h 106"/>
                <a:gd name="T40" fmla="*/ 144 w 144"/>
                <a:gd name="T41" fmla="*/ 106 h 106"/>
                <a:gd name="T42" fmla="*/ 140 w 144"/>
                <a:gd name="T43" fmla="*/ 101 h 106"/>
                <a:gd name="T44" fmla="*/ 132 w 144"/>
                <a:gd name="T45" fmla="*/ 99 h 106"/>
                <a:gd name="T46" fmla="*/ 121 w 144"/>
                <a:gd name="T47" fmla="*/ 99 h 106"/>
                <a:gd name="T48" fmla="*/ 111 w 144"/>
                <a:gd name="T49" fmla="*/ 97 h 106"/>
                <a:gd name="T50" fmla="*/ 88 w 144"/>
                <a:gd name="T51" fmla="*/ 92 h 106"/>
                <a:gd name="T52" fmla="*/ 83 w 144"/>
                <a:gd name="T53" fmla="*/ 92 h 106"/>
                <a:gd name="T54" fmla="*/ 57 w 144"/>
                <a:gd name="T55" fmla="*/ 90 h 106"/>
                <a:gd name="T56" fmla="*/ 45 w 144"/>
                <a:gd name="T57" fmla="*/ 99 h 106"/>
                <a:gd name="T58" fmla="*/ 24 w 144"/>
                <a:gd name="T59" fmla="*/ 101 h 106"/>
                <a:gd name="T60" fmla="*/ 17 w 144"/>
                <a:gd name="T61" fmla="*/ 94 h 106"/>
                <a:gd name="T62" fmla="*/ 19 w 144"/>
                <a:gd name="T63" fmla="*/ 94 h 106"/>
                <a:gd name="T64" fmla="*/ 26 w 144"/>
                <a:gd name="T65" fmla="*/ 92 h 106"/>
                <a:gd name="T66" fmla="*/ 14 w 144"/>
                <a:gd name="T67" fmla="*/ 92 h 106"/>
                <a:gd name="T68" fmla="*/ 14 w 144"/>
                <a:gd name="T69" fmla="*/ 90 h 106"/>
                <a:gd name="T70" fmla="*/ 17 w 144"/>
                <a:gd name="T71" fmla="*/ 80 h 106"/>
                <a:gd name="T72" fmla="*/ 35 w 144"/>
                <a:gd name="T73" fmla="*/ 78 h 106"/>
                <a:gd name="T74" fmla="*/ 45 w 144"/>
                <a:gd name="T75" fmla="*/ 73 h 106"/>
                <a:gd name="T76" fmla="*/ 47 w 144"/>
                <a:gd name="T77" fmla="*/ 73 h 106"/>
                <a:gd name="T78" fmla="*/ 54 w 144"/>
                <a:gd name="T79" fmla="*/ 71 h 106"/>
                <a:gd name="T80" fmla="*/ 64 w 144"/>
                <a:gd name="T81" fmla="*/ 73 h 106"/>
                <a:gd name="T82" fmla="*/ 76 w 144"/>
                <a:gd name="T83" fmla="*/ 80 h 106"/>
                <a:gd name="T84" fmla="*/ 83 w 144"/>
                <a:gd name="T85" fmla="*/ 75 h 106"/>
                <a:gd name="T86" fmla="*/ 80 w 144"/>
                <a:gd name="T87" fmla="*/ 73 h 106"/>
                <a:gd name="T88" fmla="*/ 66 w 144"/>
                <a:gd name="T89" fmla="*/ 68 h 106"/>
                <a:gd name="T90" fmla="*/ 52 w 144"/>
                <a:gd name="T91" fmla="*/ 64 h 106"/>
                <a:gd name="T92" fmla="*/ 43 w 144"/>
                <a:gd name="T93" fmla="*/ 64 h 106"/>
                <a:gd name="T94" fmla="*/ 31 w 144"/>
                <a:gd name="T95" fmla="*/ 71 h 106"/>
                <a:gd name="T96" fmla="*/ 19 w 144"/>
                <a:gd name="T97" fmla="*/ 73 h 106"/>
                <a:gd name="T98" fmla="*/ 21 w 144"/>
                <a:gd name="T99" fmla="*/ 68 h 106"/>
                <a:gd name="T100" fmla="*/ 17 w 144"/>
                <a:gd name="T101" fmla="*/ 64 h 106"/>
                <a:gd name="T102" fmla="*/ 12 w 144"/>
                <a:gd name="T103" fmla="*/ 59 h 106"/>
                <a:gd name="T104" fmla="*/ 0 w 144"/>
                <a:gd name="T105" fmla="*/ 45 h 106"/>
                <a:gd name="T106" fmla="*/ 21 w 144"/>
                <a:gd name="T107" fmla="*/ 21 h 106"/>
                <a:gd name="T108" fmla="*/ 21 w 144"/>
                <a:gd name="T109" fmla="*/ 1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 h="106">
                  <a:moveTo>
                    <a:pt x="21" y="14"/>
                  </a:moveTo>
                  <a:lnTo>
                    <a:pt x="26" y="12"/>
                  </a:lnTo>
                  <a:lnTo>
                    <a:pt x="28" y="12"/>
                  </a:lnTo>
                  <a:lnTo>
                    <a:pt x="33" y="7"/>
                  </a:lnTo>
                  <a:lnTo>
                    <a:pt x="45" y="4"/>
                  </a:lnTo>
                  <a:lnTo>
                    <a:pt x="57" y="0"/>
                  </a:lnTo>
                  <a:lnTo>
                    <a:pt x="59" y="0"/>
                  </a:lnTo>
                  <a:lnTo>
                    <a:pt x="71" y="4"/>
                  </a:lnTo>
                  <a:lnTo>
                    <a:pt x="76" y="4"/>
                  </a:lnTo>
                  <a:lnTo>
                    <a:pt x="80" y="12"/>
                  </a:lnTo>
                  <a:lnTo>
                    <a:pt x="80" y="14"/>
                  </a:lnTo>
                  <a:lnTo>
                    <a:pt x="85" y="14"/>
                  </a:lnTo>
                  <a:lnTo>
                    <a:pt x="88" y="14"/>
                  </a:lnTo>
                  <a:lnTo>
                    <a:pt x="90" y="14"/>
                  </a:lnTo>
                  <a:lnTo>
                    <a:pt x="92" y="14"/>
                  </a:lnTo>
                  <a:lnTo>
                    <a:pt x="95" y="16"/>
                  </a:lnTo>
                  <a:lnTo>
                    <a:pt x="97" y="21"/>
                  </a:lnTo>
                  <a:lnTo>
                    <a:pt x="102" y="26"/>
                  </a:lnTo>
                  <a:lnTo>
                    <a:pt x="102" y="31"/>
                  </a:lnTo>
                  <a:lnTo>
                    <a:pt x="106" y="31"/>
                  </a:lnTo>
                  <a:lnTo>
                    <a:pt x="106" y="35"/>
                  </a:lnTo>
                  <a:lnTo>
                    <a:pt x="111" y="38"/>
                  </a:lnTo>
                  <a:lnTo>
                    <a:pt x="116" y="40"/>
                  </a:lnTo>
                  <a:lnTo>
                    <a:pt x="118" y="45"/>
                  </a:lnTo>
                  <a:lnTo>
                    <a:pt x="121" y="47"/>
                  </a:lnTo>
                  <a:lnTo>
                    <a:pt x="121" y="52"/>
                  </a:lnTo>
                  <a:lnTo>
                    <a:pt x="123" y="54"/>
                  </a:lnTo>
                  <a:lnTo>
                    <a:pt x="121" y="64"/>
                  </a:lnTo>
                  <a:lnTo>
                    <a:pt x="121" y="66"/>
                  </a:lnTo>
                  <a:lnTo>
                    <a:pt x="125" y="71"/>
                  </a:lnTo>
                  <a:lnTo>
                    <a:pt x="128" y="78"/>
                  </a:lnTo>
                  <a:lnTo>
                    <a:pt x="132" y="80"/>
                  </a:lnTo>
                  <a:lnTo>
                    <a:pt x="135" y="78"/>
                  </a:lnTo>
                  <a:lnTo>
                    <a:pt x="137" y="80"/>
                  </a:lnTo>
                  <a:lnTo>
                    <a:pt x="137" y="83"/>
                  </a:lnTo>
                  <a:lnTo>
                    <a:pt x="140" y="87"/>
                  </a:lnTo>
                  <a:lnTo>
                    <a:pt x="140" y="90"/>
                  </a:lnTo>
                  <a:lnTo>
                    <a:pt x="140" y="92"/>
                  </a:lnTo>
                  <a:lnTo>
                    <a:pt x="140" y="97"/>
                  </a:lnTo>
                  <a:lnTo>
                    <a:pt x="144" y="99"/>
                  </a:lnTo>
                  <a:lnTo>
                    <a:pt x="144" y="104"/>
                  </a:lnTo>
                  <a:lnTo>
                    <a:pt x="144" y="106"/>
                  </a:lnTo>
                  <a:lnTo>
                    <a:pt x="144" y="101"/>
                  </a:lnTo>
                  <a:lnTo>
                    <a:pt x="140" y="101"/>
                  </a:lnTo>
                  <a:lnTo>
                    <a:pt x="137" y="99"/>
                  </a:lnTo>
                  <a:lnTo>
                    <a:pt x="132" y="99"/>
                  </a:lnTo>
                  <a:lnTo>
                    <a:pt x="128" y="101"/>
                  </a:lnTo>
                  <a:lnTo>
                    <a:pt x="121" y="99"/>
                  </a:lnTo>
                  <a:lnTo>
                    <a:pt x="114" y="99"/>
                  </a:lnTo>
                  <a:lnTo>
                    <a:pt x="111" y="97"/>
                  </a:lnTo>
                  <a:lnTo>
                    <a:pt x="102" y="92"/>
                  </a:lnTo>
                  <a:lnTo>
                    <a:pt x="88" y="92"/>
                  </a:lnTo>
                  <a:lnTo>
                    <a:pt x="83" y="92"/>
                  </a:lnTo>
                  <a:lnTo>
                    <a:pt x="83" y="92"/>
                  </a:lnTo>
                  <a:lnTo>
                    <a:pt x="78" y="90"/>
                  </a:lnTo>
                  <a:lnTo>
                    <a:pt x="57" y="90"/>
                  </a:lnTo>
                  <a:lnTo>
                    <a:pt x="50" y="94"/>
                  </a:lnTo>
                  <a:lnTo>
                    <a:pt x="45" y="99"/>
                  </a:lnTo>
                  <a:lnTo>
                    <a:pt x="31" y="97"/>
                  </a:lnTo>
                  <a:lnTo>
                    <a:pt x="24" y="101"/>
                  </a:lnTo>
                  <a:lnTo>
                    <a:pt x="17" y="99"/>
                  </a:lnTo>
                  <a:lnTo>
                    <a:pt x="17" y="94"/>
                  </a:lnTo>
                  <a:lnTo>
                    <a:pt x="17" y="94"/>
                  </a:lnTo>
                  <a:lnTo>
                    <a:pt x="19" y="94"/>
                  </a:lnTo>
                  <a:lnTo>
                    <a:pt x="21" y="97"/>
                  </a:lnTo>
                  <a:lnTo>
                    <a:pt x="26" y="92"/>
                  </a:lnTo>
                  <a:lnTo>
                    <a:pt x="19" y="90"/>
                  </a:lnTo>
                  <a:lnTo>
                    <a:pt x="14" y="92"/>
                  </a:lnTo>
                  <a:lnTo>
                    <a:pt x="12" y="92"/>
                  </a:lnTo>
                  <a:lnTo>
                    <a:pt x="14" y="90"/>
                  </a:lnTo>
                  <a:lnTo>
                    <a:pt x="14" y="83"/>
                  </a:lnTo>
                  <a:lnTo>
                    <a:pt x="17" y="80"/>
                  </a:lnTo>
                  <a:lnTo>
                    <a:pt x="31" y="80"/>
                  </a:lnTo>
                  <a:lnTo>
                    <a:pt x="35" y="78"/>
                  </a:lnTo>
                  <a:lnTo>
                    <a:pt x="38" y="75"/>
                  </a:lnTo>
                  <a:lnTo>
                    <a:pt x="45" y="73"/>
                  </a:lnTo>
                  <a:lnTo>
                    <a:pt x="47" y="73"/>
                  </a:lnTo>
                  <a:lnTo>
                    <a:pt x="47" y="73"/>
                  </a:lnTo>
                  <a:lnTo>
                    <a:pt x="52" y="71"/>
                  </a:lnTo>
                  <a:lnTo>
                    <a:pt x="54" y="71"/>
                  </a:lnTo>
                  <a:lnTo>
                    <a:pt x="59" y="73"/>
                  </a:lnTo>
                  <a:lnTo>
                    <a:pt x="64" y="73"/>
                  </a:lnTo>
                  <a:lnTo>
                    <a:pt x="69" y="75"/>
                  </a:lnTo>
                  <a:lnTo>
                    <a:pt x="76" y="80"/>
                  </a:lnTo>
                  <a:lnTo>
                    <a:pt x="83" y="80"/>
                  </a:lnTo>
                  <a:lnTo>
                    <a:pt x="83" y="75"/>
                  </a:lnTo>
                  <a:lnTo>
                    <a:pt x="80" y="73"/>
                  </a:lnTo>
                  <a:lnTo>
                    <a:pt x="80" y="73"/>
                  </a:lnTo>
                  <a:lnTo>
                    <a:pt x="71" y="68"/>
                  </a:lnTo>
                  <a:lnTo>
                    <a:pt x="66" y="68"/>
                  </a:lnTo>
                  <a:lnTo>
                    <a:pt x="59" y="64"/>
                  </a:lnTo>
                  <a:lnTo>
                    <a:pt x="52" y="64"/>
                  </a:lnTo>
                  <a:lnTo>
                    <a:pt x="50" y="61"/>
                  </a:lnTo>
                  <a:lnTo>
                    <a:pt x="43" y="64"/>
                  </a:lnTo>
                  <a:lnTo>
                    <a:pt x="35" y="71"/>
                  </a:lnTo>
                  <a:lnTo>
                    <a:pt x="31" y="71"/>
                  </a:lnTo>
                  <a:lnTo>
                    <a:pt x="28" y="73"/>
                  </a:lnTo>
                  <a:lnTo>
                    <a:pt x="19" y="73"/>
                  </a:lnTo>
                  <a:lnTo>
                    <a:pt x="19" y="71"/>
                  </a:lnTo>
                  <a:lnTo>
                    <a:pt x="21" y="68"/>
                  </a:lnTo>
                  <a:lnTo>
                    <a:pt x="14" y="64"/>
                  </a:lnTo>
                  <a:lnTo>
                    <a:pt x="17" y="64"/>
                  </a:lnTo>
                  <a:lnTo>
                    <a:pt x="17" y="59"/>
                  </a:lnTo>
                  <a:lnTo>
                    <a:pt x="12" y="59"/>
                  </a:lnTo>
                  <a:lnTo>
                    <a:pt x="7" y="49"/>
                  </a:lnTo>
                  <a:lnTo>
                    <a:pt x="0" y="45"/>
                  </a:lnTo>
                  <a:lnTo>
                    <a:pt x="14" y="31"/>
                  </a:lnTo>
                  <a:lnTo>
                    <a:pt x="21" y="21"/>
                  </a:lnTo>
                  <a:lnTo>
                    <a:pt x="21" y="14"/>
                  </a:lnTo>
                  <a:lnTo>
                    <a:pt x="21"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22" name="Saudi Arabia">
              <a:extLst>
                <a:ext uri="{FF2B5EF4-FFF2-40B4-BE49-F238E27FC236}">
                  <a16:creationId xmlns:a16="http://schemas.microsoft.com/office/drawing/2014/main" xmlns="" id="{A3C6FA1B-8AC4-445B-A772-3F192F18DA09}"/>
                </a:ext>
              </a:extLst>
            </p:cNvPr>
            <p:cNvSpPr>
              <a:spLocks/>
            </p:cNvSpPr>
            <p:nvPr/>
          </p:nvSpPr>
          <p:spPr bwMode="auto">
            <a:xfrm>
              <a:off x="6748046" y="3479263"/>
              <a:ext cx="529015" cy="446144"/>
            </a:xfrm>
            <a:custGeom>
              <a:avLst/>
              <a:gdLst>
                <a:gd name="T0" fmla="*/ 282 w 466"/>
                <a:gd name="T1" fmla="*/ 83 h 393"/>
                <a:gd name="T2" fmla="*/ 114 w 466"/>
                <a:gd name="T3" fmla="*/ 3 h 393"/>
                <a:gd name="T4" fmla="*/ 50 w 466"/>
                <a:gd name="T5" fmla="*/ 19 h 393"/>
                <a:gd name="T6" fmla="*/ 66 w 466"/>
                <a:gd name="T7" fmla="*/ 64 h 393"/>
                <a:gd name="T8" fmla="*/ 10 w 466"/>
                <a:gd name="T9" fmla="*/ 76 h 393"/>
                <a:gd name="T10" fmla="*/ 3 w 466"/>
                <a:gd name="T11" fmla="*/ 95 h 393"/>
                <a:gd name="T12" fmla="*/ 5 w 466"/>
                <a:gd name="T13" fmla="*/ 102 h 393"/>
                <a:gd name="T14" fmla="*/ 12 w 466"/>
                <a:gd name="T15" fmla="*/ 104 h 393"/>
                <a:gd name="T16" fmla="*/ 21 w 466"/>
                <a:gd name="T17" fmla="*/ 121 h 393"/>
                <a:gd name="T18" fmla="*/ 31 w 466"/>
                <a:gd name="T19" fmla="*/ 130 h 393"/>
                <a:gd name="T20" fmla="*/ 40 w 466"/>
                <a:gd name="T21" fmla="*/ 147 h 393"/>
                <a:gd name="T22" fmla="*/ 45 w 466"/>
                <a:gd name="T23" fmla="*/ 156 h 393"/>
                <a:gd name="T24" fmla="*/ 57 w 466"/>
                <a:gd name="T25" fmla="*/ 173 h 393"/>
                <a:gd name="T26" fmla="*/ 59 w 466"/>
                <a:gd name="T27" fmla="*/ 185 h 393"/>
                <a:gd name="T28" fmla="*/ 64 w 466"/>
                <a:gd name="T29" fmla="*/ 194 h 393"/>
                <a:gd name="T30" fmla="*/ 76 w 466"/>
                <a:gd name="T31" fmla="*/ 197 h 393"/>
                <a:gd name="T32" fmla="*/ 90 w 466"/>
                <a:gd name="T33" fmla="*/ 211 h 393"/>
                <a:gd name="T34" fmla="*/ 95 w 466"/>
                <a:gd name="T35" fmla="*/ 218 h 393"/>
                <a:gd name="T36" fmla="*/ 102 w 466"/>
                <a:gd name="T37" fmla="*/ 237 h 393"/>
                <a:gd name="T38" fmla="*/ 99 w 466"/>
                <a:gd name="T39" fmla="*/ 249 h 393"/>
                <a:gd name="T40" fmla="*/ 107 w 466"/>
                <a:gd name="T41" fmla="*/ 270 h 393"/>
                <a:gd name="T42" fmla="*/ 121 w 466"/>
                <a:gd name="T43" fmla="*/ 287 h 393"/>
                <a:gd name="T44" fmla="*/ 133 w 466"/>
                <a:gd name="T45" fmla="*/ 294 h 393"/>
                <a:gd name="T46" fmla="*/ 142 w 466"/>
                <a:gd name="T47" fmla="*/ 303 h 393"/>
                <a:gd name="T48" fmla="*/ 149 w 466"/>
                <a:gd name="T49" fmla="*/ 308 h 393"/>
                <a:gd name="T50" fmla="*/ 161 w 466"/>
                <a:gd name="T51" fmla="*/ 336 h 393"/>
                <a:gd name="T52" fmla="*/ 180 w 466"/>
                <a:gd name="T53" fmla="*/ 362 h 393"/>
                <a:gd name="T54" fmla="*/ 196 w 466"/>
                <a:gd name="T55" fmla="*/ 376 h 393"/>
                <a:gd name="T56" fmla="*/ 208 w 466"/>
                <a:gd name="T57" fmla="*/ 369 h 393"/>
                <a:gd name="T58" fmla="*/ 213 w 466"/>
                <a:gd name="T59" fmla="*/ 350 h 393"/>
                <a:gd name="T60" fmla="*/ 253 w 466"/>
                <a:gd name="T61" fmla="*/ 362 h 393"/>
                <a:gd name="T62" fmla="*/ 315 w 466"/>
                <a:gd name="T63" fmla="*/ 339 h 393"/>
                <a:gd name="T64" fmla="*/ 459 w 466"/>
                <a:gd name="T65" fmla="*/ 227 h 393"/>
                <a:gd name="T66" fmla="*/ 388 w 466"/>
                <a:gd name="T67" fmla="*/ 223 h 393"/>
                <a:gd name="T68" fmla="*/ 376 w 466"/>
                <a:gd name="T69" fmla="*/ 192 h 393"/>
                <a:gd name="T70" fmla="*/ 374 w 466"/>
                <a:gd name="T71" fmla="*/ 190 h 393"/>
                <a:gd name="T72" fmla="*/ 371 w 466"/>
                <a:gd name="T73" fmla="*/ 185 h 393"/>
                <a:gd name="T74" fmla="*/ 360 w 466"/>
                <a:gd name="T75" fmla="*/ 180 h 393"/>
                <a:gd name="T76" fmla="*/ 355 w 466"/>
                <a:gd name="T77" fmla="*/ 173 h 393"/>
                <a:gd name="T78" fmla="*/ 341 w 466"/>
                <a:gd name="T79" fmla="*/ 147 h 393"/>
                <a:gd name="T80" fmla="*/ 338 w 466"/>
                <a:gd name="T81" fmla="*/ 135 h 393"/>
                <a:gd name="T82" fmla="*/ 334 w 466"/>
                <a:gd name="T83" fmla="*/ 128 h 393"/>
                <a:gd name="T84" fmla="*/ 319 w 466"/>
                <a:gd name="T85" fmla="*/ 114 h 393"/>
                <a:gd name="T86" fmla="*/ 324 w 466"/>
                <a:gd name="T87" fmla="*/ 114 h 393"/>
                <a:gd name="T88" fmla="*/ 310 w 466"/>
                <a:gd name="T89" fmla="*/ 109 h 393"/>
                <a:gd name="T90" fmla="*/ 300 w 466"/>
                <a:gd name="T91" fmla="*/ 90 h 393"/>
                <a:gd name="T92" fmla="*/ 298 w 466"/>
                <a:gd name="T93" fmla="*/ 8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6" h="393">
                  <a:moveTo>
                    <a:pt x="298" y="85"/>
                  </a:moveTo>
                  <a:lnTo>
                    <a:pt x="284" y="90"/>
                  </a:lnTo>
                  <a:lnTo>
                    <a:pt x="282" y="83"/>
                  </a:lnTo>
                  <a:lnTo>
                    <a:pt x="263" y="76"/>
                  </a:lnTo>
                  <a:lnTo>
                    <a:pt x="218" y="76"/>
                  </a:lnTo>
                  <a:lnTo>
                    <a:pt x="114" y="3"/>
                  </a:lnTo>
                  <a:lnTo>
                    <a:pt x="92" y="0"/>
                  </a:lnTo>
                  <a:lnTo>
                    <a:pt x="83" y="10"/>
                  </a:lnTo>
                  <a:lnTo>
                    <a:pt x="50" y="19"/>
                  </a:lnTo>
                  <a:lnTo>
                    <a:pt x="76" y="48"/>
                  </a:lnTo>
                  <a:lnTo>
                    <a:pt x="66" y="57"/>
                  </a:lnTo>
                  <a:lnTo>
                    <a:pt x="66" y="64"/>
                  </a:lnTo>
                  <a:lnTo>
                    <a:pt x="47" y="67"/>
                  </a:lnTo>
                  <a:lnTo>
                    <a:pt x="33" y="83"/>
                  </a:lnTo>
                  <a:lnTo>
                    <a:pt x="10" y="76"/>
                  </a:lnTo>
                  <a:lnTo>
                    <a:pt x="3" y="76"/>
                  </a:lnTo>
                  <a:lnTo>
                    <a:pt x="3" y="85"/>
                  </a:lnTo>
                  <a:lnTo>
                    <a:pt x="3" y="95"/>
                  </a:lnTo>
                  <a:lnTo>
                    <a:pt x="0" y="102"/>
                  </a:lnTo>
                  <a:lnTo>
                    <a:pt x="0" y="104"/>
                  </a:lnTo>
                  <a:lnTo>
                    <a:pt x="5" y="102"/>
                  </a:lnTo>
                  <a:lnTo>
                    <a:pt x="5" y="104"/>
                  </a:lnTo>
                  <a:lnTo>
                    <a:pt x="7" y="102"/>
                  </a:lnTo>
                  <a:lnTo>
                    <a:pt x="12" y="104"/>
                  </a:lnTo>
                  <a:lnTo>
                    <a:pt x="12" y="104"/>
                  </a:lnTo>
                  <a:lnTo>
                    <a:pt x="21" y="116"/>
                  </a:lnTo>
                  <a:lnTo>
                    <a:pt x="21" y="121"/>
                  </a:lnTo>
                  <a:lnTo>
                    <a:pt x="24" y="123"/>
                  </a:lnTo>
                  <a:lnTo>
                    <a:pt x="26" y="126"/>
                  </a:lnTo>
                  <a:lnTo>
                    <a:pt x="31" y="130"/>
                  </a:lnTo>
                  <a:lnTo>
                    <a:pt x="33" y="130"/>
                  </a:lnTo>
                  <a:lnTo>
                    <a:pt x="38" y="142"/>
                  </a:lnTo>
                  <a:lnTo>
                    <a:pt x="40" y="147"/>
                  </a:lnTo>
                  <a:lnTo>
                    <a:pt x="40" y="149"/>
                  </a:lnTo>
                  <a:lnTo>
                    <a:pt x="45" y="149"/>
                  </a:lnTo>
                  <a:lnTo>
                    <a:pt x="45" y="156"/>
                  </a:lnTo>
                  <a:lnTo>
                    <a:pt x="47" y="159"/>
                  </a:lnTo>
                  <a:lnTo>
                    <a:pt x="52" y="161"/>
                  </a:lnTo>
                  <a:lnTo>
                    <a:pt x="57" y="173"/>
                  </a:lnTo>
                  <a:lnTo>
                    <a:pt x="59" y="175"/>
                  </a:lnTo>
                  <a:lnTo>
                    <a:pt x="62" y="180"/>
                  </a:lnTo>
                  <a:lnTo>
                    <a:pt x="59" y="185"/>
                  </a:lnTo>
                  <a:lnTo>
                    <a:pt x="59" y="187"/>
                  </a:lnTo>
                  <a:lnTo>
                    <a:pt x="64" y="190"/>
                  </a:lnTo>
                  <a:lnTo>
                    <a:pt x="64" y="194"/>
                  </a:lnTo>
                  <a:lnTo>
                    <a:pt x="69" y="197"/>
                  </a:lnTo>
                  <a:lnTo>
                    <a:pt x="71" y="192"/>
                  </a:lnTo>
                  <a:lnTo>
                    <a:pt x="76" y="197"/>
                  </a:lnTo>
                  <a:lnTo>
                    <a:pt x="83" y="199"/>
                  </a:lnTo>
                  <a:lnTo>
                    <a:pt x="88" y="206"/>
                  </a:lnTo>
                  <a:lnTo>
                    <a:pt x="90" y="211"/>
                  </a:lnTo>
                  <a:lnTo>
                    <a:pt x="92" y="211"/>
                  </a:lnTo>
                  <a:lnTo>
                    <a:pt x="92" y="216"/>
                  </a:lnTo>
                  <a:lnTo>
                    <a:pt x="95" y="218"/>
                  </a:lnTo>
                  <a:lnTo>
                    <a:pt x="97" y="225"/>
                  </a:lnTo>
                  <a:lnTo>
                    <a:pt x="102" y="230"/>
                  </a:lnTo>
                  <a:lnTo>
                    <a:pt x="102" y="237"/>
                  </a:lnTo>
                  <a:lnTo>
                    <a:pt x="104" y="239"/>
                  </a:lnTo>
                  <a:lnTo>
                    <a:pt x="102" y="246"/>
                  </a:lnTo>
                  <a:lnTo>
                    <a:pt x="99" y="249"/>
                  </a:lnTo>
                  <a:lnTo>
                    <a:pt x="102" y="253"/>
                  </a:lnTo>
                  <a:lnTo>
                    <a:pt x="104" y="261"/>
                  </a:lnTo>
                  <a:lnTo>
                    <a:pt x="107" y="270"/>
                  </a:lnTo>
                  <a:lnTo>
                    <a:pt x="109" y="272"/>
                  </a:lnTo>
                  <a:lnTo>
                    <a:pt x="111" y="275"/>
                  </a:lnTo>
                  <a:lnTo>
                    <a:pt x="121" y="287"/>
                  </a:lnTo>
                  <a:lnTo>
                    <a:pt x="125" y="289"/>
                  </a:lnTo>
                  <a:lnTo>
                    <a:pt x="130" y="289"/>
                  </a:lnTo>
                  <a:lnTo>
                    <a:pt x="133" y="294"/>
                  </a:lnTo>
                  <a:lnTo>
                    <a:pt x="135" y="294"/>
                  </a:lnTo>
                  <a:lnTo>
                    <a:pt x="142" y="301"/>
                  </a:lnTo>
                  <a:lnTo>
                    <a:pt x="142" y="303"/>
                  </a:lnTo>
                  <a:lnTo>
                    <a:pt x="147" y="303"/>
                  </a:lnTo>
                  <a:lnTo>
                    <a:pt x="147" y="308"/>
                  </a:lnTo>
                  <a:lnTo>
                    <a:pt x="149" y="308"/>
                  </a:lnTo>
                  <a:lnTo>
                    <a:pt x="154" y="327"/>
                  </a:lnTo>
                  <a:lnTo>
                    <a:pt x="159" y="332"/>
                  </a:lnTo>
                  <a:lnTo>
                    <a:pt x="161" y="336"/>
                  </a:lnTo>
                  <a:lnTo>
                    <a:pt x="177" y="353"/>
                  </a:lnTo>
                  <a:lnTo>
                    <a:pt x="180" y="353"/>
                  </a:lnTo>
                  <a:lnTo>
                    <a:pt x="180" y="362"/>
                  </a:lnTo>
                  <a:lnTo>
                    <a:pt x="187" y="365"/>
                  </a:lnTo>
                  <a:lnTo>
                    <a:pt x="192" y="376"/>
                  </a:lnTo>
                  <a:lnTo>
                    <a:pt x="196" y="376"/>
                  </a:lnTo>
                  <a:lnTo>
                    <a:pt x="199" y="379"/>
                  </a:lnTo>
                  <a:lnTo>
                    <a:pt x="201" y="374"/>
                  </a:lnTo>
                  <a:lnTo>
                    <a:pt x="208" y="369"/>
                  </a:lnTo>
                  <a:lnTo>
                    <a:pt x="203" y="362"/>
                  </a:lnTo>
                  <a:lnTo>
                    <a:pt x="206" y="353"/>
                  </a:lnTo>
                  <a:lnTo>
                    <a:pt x="213" y="350"/>
                  </a:lnTo>
                  <a:lnTo>
                    <a:pt x="220" y="355"/>
                  </a:lnTo>
                  <a:lnTo>
                    <a:pt x="234" y="355"/>
                  </a:lnTo>
                  <a:lnTo>
                    <a:pt x="253" y="362"/>
                  </a:lnTo>
                  <a:lnTo>
                    <a:pt x="272" y="372"/>
                  </a:lnTo>
                  <a:lnTo>
                    <a:pt x="274" y="393"/>
                  </a:lnTo>
                  <a:lnTo>
                    <a:pt x="315" y="339"/>
                  </a:lnTo>
                  <a:lnTo>
                    <a:pt x="461" y="294"/>
                  </a:lnTo>
                  <a:lnTo>
                    <a:pt x="466" y="244"/>
                  </a:lnTo>
                  <a:lnTo>
                    <a:pt x="459" y="227"/>
                  </a:lnTo>
                  <a:lnTo>
                    <a:pt x="461" y="227"/>
                  </a:lnTo>
                  <a:lnTo>
                    <a:pt x="452" y="235"/>
                  </a:lnTo>
                  <a:lnTo>
                    <a:pt x="388" y="223"/>
                  </a:lnTo>
                  <a:lnTo>
                    <a:pt x="383" y="206"/>
                  </a:lnTo>
                  <a:lnTo>
                    <a:pt x="376" y="199"/>
                  </a:lnTo>
                  <a:lnTo>
                    <a:pt x="376" y="192"/>
                  </a:lnTo>
                  <a:lnTo>
                    <a:pt x="376" y="192"/>
                  </a:lnTo>
                  <a:lnTo>
                    <a:pt x="376" y="192"/>
                  </a:lnTo>
                  <a:lnTo>
                    <a:pt x="374" y="190"/>
                  </a:lnTo>
                  <a:lnTo>
                    <a:pt x="374" y="187"/>
                  </a:lnTo>
                  <a:lnTo>
                    <a:pt x="376" y="185"/>
                  </a:lnTo>
                  <a:lnTo>
                    <a:pt x="371" y="185"/>
                  </a:lnTo>
                  <a:lnTo>
                    <a:pt x="371" y="182"/>
                  </a:lnTo>
                  <a:lnTo>
                    <a:pt x="369" y="182"/>
                  </a:lnTo>
                  <a:lnTo>
                    <a:pt x="360" y="180"/>
                  </a:lnTo>
                  <a:lnTo>
                    <a:pt x="360" y="178"/>
                  </a:lnTo>
                  <a:lnTo>
                    <a:pt x="360" y="178"/>
                  </a:lnTo>
                  <a:lnTo>
                    <a:pt x="355" y="173"/>
                  </a:lnTo>
                  <a:lnTo>
                    <a:pt x="355" y="168"/>
                  </a:lnTo>
                  <a:lnTo>
                    <a:pt x="343" y="154"/>
                  </a:lnTo>
                  <a:lnTo>
                    <a:pt x="341" y="147"/>
                  </a:lnTo>
                  <a:lnTo>
                    <a:pt x="343" y="149"/>
                  </a:lnTo>
                  <a:lnTo>
                    <a:pt x="343" y="147"/>
                  </a:lnTo>
                  <a:lnTo>
                    <a:pt x="338" y="135"/>
                  </a:lnTo>
                  <a:lnTo>
                    <a:pt x="338" y="133"/>
                  </a:lnTo>
                  <a:lnTo>
                    <a:pt x="336" y="128"/>
                  </a:lnTo>
                  <a:lnTo>
                    <a:pt x="334" y="128"/>
                  </a:lnTo>
                  <a:lnTo>
                    <a:pt x="326" y="119"/>
                  </a:lnTo>
                  <a:lnTo>
                    <a:pt x="324" y="119"/>
                  </a:lnTo>
                  <a:lnTo>
                    <a:pt x="319" y="114"/>
                  </a:lnTo>
                  <a:lnTo>
                    <a:pt x="319" y="111"/>
                  </a:lnTo>
                  <a:lnTo>
                    <a:pt x="322" y="111"/>
                  </a:lnTo>
                  <a:lnTo>
                    <a:pt x="324" y="114"/>
                  </a:lnTo>
                  <a:lnTo>
                    <a:pt x="322" y="111"/>
                  </a:lnTo>
                  <a:lnTo>
                    <a:pt x="317" y="109"/>
                  </a:lnTo>
                  <a:lnTo>
                    <a:pt x="310" y="109"/>
                  </a:lnTo>
                  <a:lnTo>
                    <a:pt x="305" y="97"/>
                  </a:lnTo>
                  <a:lnTo>
                    <a:pt x="303" y="90"/>
                  </a:lnTo>
                  <a:lnTo>
                    <a:pt x="300" y="90"/>
                  </a:lnTo>
                  <a:lnTo>
                    <a:pt x="300" y="85"/>
                  </a:lnTo>
                  <a:lnTo>
                    <a:pt x="300" y="88"/>
                  </a:lnTo>
                  <a:lnTo>
                    <a:pt x="298" y="85"/>
                  </a:lnTo>
                  <a:lnTo>
                    <a:pt x="298" y="8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23" name="Rwanda">
              <a:extLst>
                <a:ext uri="{FF2B5EF4-FFF2-40B4-BE49-F238E27FC236}">
                  <a16:creationId xmlns:a16="http://schemas.microsoft.com/office/drawing/2014/main" xmlns="" id="{4BCCA5C0-2D2F-4611-84C2-2FDD6BD35CA3}"/>
                </a:ext>
              </a:extLst>
            </p:cNvPr>
            <p:cNvSpPr>
              <a:spLocks/>
            </p:cNvSpPr>
            <p:nvPr/>
          </p:nvSpPr>
          <p:spPr bwMode="auto">
            <a:xfrm>
              <a:off x="6622036" y="4363604"/>
              <a:ext cx="51085" cy="43139"/>
            </a:xfrm>
            <a:custGeom>
              <a:avLst/>
              <a:gdLst>
                <a:gd name="T0" fmla="*/ 12 w 45"/>
                <a:gd name="T1" fmla="*/ 7 h 38"/>
                <a:gd name="T2" fmla="*/ 14 w 45"/>
                <a:gd name="T3" fmla="*/ 7 h 38"/>
                <a:gd name="T4" fmla="*/ 17 w 45"/>
                <a:gd name="T5" fmla="*/ 7 h 38"/>
                <a:gd name="T6" fmla="*/ 21 w 45"/>
                <a:gd name="T7" fmla="*/ 2 h 38"/>
                <a:gd name="T8" fmla="*/ 24 w 45"/>
                <a:gd name="T9" fmla="*/ 4 h 38"/>
                <a:gd name="T10" fmla="*/ 26 w 45"/>
                <a:gd name="T11" fmla="*/ 7 h 38"/>
                <a:gd name="T12" fmla="*/ 28 w 45"/>
                <a:gd name="T13" fmla="*/ 7 h 38"/>
                <a:gd name="T14" fmla="*/ 31 w 45"/>
                <a:gd name="T15" fmla="*/ 4 h 38"/>
                <a:gd name="T16" fmla="*/ 31 w 45"/>
                <a:gd name="T17" fmla="*/ 2 h 38"/>
                <a:gd name="T18" fmla="*/ 33 w 45"/>
                <a:gd name="T19" fmla="*/ 0 h 38"/>
                <a:gd name="T20" fmla="*/ 38 w 45"/>
                <a:gd name="T21" fmla="*/ 7 h 38"/>
                <a:gd name="T22" fmla="*/ 40 w 45"/>
                <a:gd name="T23" fmla="*/ 7 h 38"/>
                <a:gd name="T24" fmla="*/ 40 w 45"/>
                <a:gd name="T25" fmla="*/ 12 h 38"/>
                <a:gd name="T26" fmla="*/ 43 w 45"/>
                <a:gd name="T27" fmla="*/ 14 h 38"/>
                <a:gd name="T28" fmla="*/ 45 w 45"/>
                <a:gd name="T29" fmla="*/ 21 h 38"/>
                <a:gd name="T30" fmla="*/ 45 w 45"/>
                <a:gd name="T31" fmla="*/ 26 h 38"/>
                <a:gd name="T32" fmla="*/ 45 w 45"/>
                <a:gd name="T33" fmla="*/ 28 h 38"/>
                <a:gd name="T34" fmla="*/ 43 w 45"/>
                <a:gd name="T35" fmla="*/ 31 h 38"/>
                <a:gd name="T36" fmla="*/ 40 w 45"/>
                <a:gd name="T37" fmla="*/ 33 h 38"/>
                <a:gd name="T38" fmla="*/ 38 w 45"/>
                <a:gd name="T39" fmla="*/ 33 h 38"/>
                <a:gd name="T40" fmla="*/ 35 w 45"/>
                <a:gd name="T41" fmla="*/ 33 h 38"/>
                <a:gd name="T42" fmla="*/ 35 w 45"/>
                <a:gd name="T43" fmla="*/ 33 h 38"/>
                <a:gd name="T44" fmla="*/ 35 w 45"/>
                <a:gd name="T45" fmla="*/ 31 h 38"/>
                <a:gd name="T46" fmla="*/ 33 w 45"/>
                <a:gd name="T47" fmla="*/ 31 h 38"/>
                <a:gd name="T48" fmla="*/ 33 w 45"/>
                <a:gd name="T49" fmla="*/ 26 h 38"/>
                <a:gd name="T50" fmla="*/ 28 w 45"/>
                <a:gd name="T51" fmla="*/ 26 h 38"/>
                <a:gd name="T52" fmla="*/ 28 w 45"/>
                <a:gd name="T53" fmla="*/ 23 h 38"/>
                <a:gd name="T54" fmla="*/ 26 w 45"/>
                <a:gd name="T55" fmla="*/ 23 h 38"/>
                <a:gd name="T56" fmla="*/ 26 w 45"/>
                <a:gd name="T57" fmla="*/ 28 h 38"/>
                <a:gd name="T58" fmla="*/ 24 w 45"/>
                <a:gd name="T59" fmla="*/ 35 h 38"/>
                <a:gd name="T60" fmla="*/ 24 w 45"/>
                <a:gd name="T61" fmla="*/ 38 h 38"/>
                <a:gd name="T62" fmla="*/ 19 w 45"/>
                <a:gd name="T63" fmla="*/ 38 h 38"/>
                <a:gd name="T64" fmla="*/ 17 w 45"/>
                <a:gd name="T65" fmla="*/ 38 h 38"/>
                <a:gd name="T66" fmla="*/ 14 w 45"/>
                <a:gd name="T67" fmla="*/ 38 h 38"/>
                <a:gd name="T68" fmla="*/ 14 w 45"/>
                <a:gd name="T69" fmla="*/ 38 h 38"/>
                <a:gd name="T70" fmla="*/ 9 w 45"/>
                <a:gd name="T71" fmla="*/ 38 h 38"/>
                <a:gd name="T72" fmla="*/ 7 w 45"/>
                <a:gd name="T73" fmla="*/ 33 h 38"/>
                <a:gd name="T74" fmla="*/ 5 w 45"/>
                <a:gd name="T75" fmla="*/ 33 h 38"/>
                <a:gd name="T76" fmla="*/ 2 w 45"/>
                <a:gd name="T77" fmla="*/ 33 h 38"/>
                <a:gd name="T78" fmla="*/ 0 w 45"/>
                <a:gd name="T79" fmla="*/ 33 h 38"/>
                <a:gd name="T80" fmla="*/ 0 w 45"/>
                <a:gd name="T81" fmla="*/ 31 h 38"/>
                <a:gd name="T82" fmla="*/ 5 w 45"/>
                <a:gd name="T83" fmla="*/ 16 h 38"/>
                <a:gd name="T84" fmla="*/ 7 w 45"/>
                <a:gd name="T85" fmla="*/ 12 h 38"/>
                <a:gd name="T86" fmla="*/ 12 w 45"/>
                <a:gd name="T87" fmla="*/ 7 h 38"/>
                <a:gd name="T88" fmla="*/ 12 w 45"/>
                <a:gd name="T89"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38">
                  <a:moveTo>
                    <a:pt x="12" y="7"/>
                  </a:moveTo>
                  <a:lnTo>
                    <a:pt x="14" y="7"/>
                  </a:lnTo>
                  <a:lnTo>
                    <a:pt x="17" y="7"/>
                  </a:lnTo>
                  <a:lnTo>
                    <a:pt x="21" y="2"/>
                  </a:lnTo>
                  <a:lnTo>
                    <a:pt x="24" y="4"/>
                  </a:lnTo>
                  <a:lnTo>
                    <a:pt x="26" y="7"/>
                  </a:lnTo>
                  <a:lnTo>
                    <a:pt x="28" y="7"/>
                  </a:lnTo>
                  <a:lnTo>
                    <a:pt x="31" y="4"/>
                  </a:lnTo>
                  <a:lnTo>
                    <a:pt x="31" y="2"/>
                  </a:lnTo>
                  <a:lnTo>
                    <a:pt x="33" y="0"/>
                  </a:lnTo>
                  <a:lnTo>
                    <a:pt x="38" y="7"/>
                  </a:lnTo>
                  <a:lnTo>
                    <a:pt x="40" y="7"/>
                  </a:lnTo>
                  <a:lnTo>
                    <a:pt x="40" y="12"/>
                  </a:lnTo>
                  <a:lnTo>
                    <a:pt x="43" y="14"/>
                  </a:lnTo>
                  <a:lnTo>
                    <a:pt x="45" y="21"/>
                  </a:lnTo>
                  <a:lnTo>
                    <a:pt x="45" y="26"/>
                  </a:lnTo>
                  <a:lnTo>
                    <a:pt x="45" y="28"/>
                  </a:lnTo>
                  <a:lnTo>
                    <a:pt x="43" y="31"/>
                  </a:lnTo>
                  <a:lnTo>
                    <a:pt x="40" y="33"/>
                  </a:lnTo>
                  <a:lnTo>
                    <a:pt x="38" y="33"/>
                  </a:lnTo>
                  <a:lnTo>
                    <a:pt x="35" y="33"/>
                  </a:lnTo>
                  <a:lnTo>
                    <a:pt x="35" y="33"/>
                  </a:lnTo>
                  <a:lnTo>
                    <a:pt x="35" y="31"/>
                  </a:lnTo>
                  <a:lnTo>
                    <a:pt x="33" y="31"/>
                  </a:lnTo>
                  <a:lnTo>
                    <a:pt x="33" y="26"/>
                  </a:lnTo>
                  <a:lnTo>
                    <a:pt x="28" y="26"/>
                  </a:lnTo>
                  <a:lnTo>
                    <a:pt x="28" y="23"/>
                  </a:lnTo>
                  <a:lnTo>
                    <a:pt x="26" y="23"/>
                  </a:lnTo>
                  <a:lnTo>
                    <a:pt x="26" y="28"/>
                  </a:lnTo>
                  <a:lnTo>
                    <a:pt x="24" y="35"/>
                  </a:lnTo>
                  <a:lnTo>
                    <a:pt x="24" y="38"/>
                  </a:lnTo>
                  <a:lnTo>
                    <a:pt x="19" y="38"/>
                  </a:lnTo>
                  <a:lnTo>
                    <a:pt x="17" y="38"/>
                  </a:lnTo>
                  <a:lnTo>
                    <a:pt x="14" y="38"/>
                  </a:lnTo>
                  <a:lnTo>
                    <a:pt x="14" y="38"/>
                  </a:lnTo>
                  <a:lnTo>
                    <a:pt x="9" y="38"/>
                  </a:lnTo>
                  <a:lnTo>
                    <a:pt x="7" y="33"/>
                  </a:lnTo>
                  <a:lnTo>
                    <a:pt x="5" y="33"/>
                  </a:lnTo>
                  <a:lnTo>
                    <a:pt x="2" y="33"/>
                  </a:lnTo>
                  <a:lnTo>
                    <a:pt x="0" y="33"/>
                  </a:lnTo>
                  <a:lnTo>
                    <a:pt x="0" y="31"/>
                  </a:lnTo>
                  <a:lnTo>
                    <a:pt x="5" y="16"/>
                  </a:lnTo>
                  <a:lnTo>
                    <a:pt x="7" y="12"/>
                  </a:lnTo>
                  <a:lnTo>
                    <a:pt x="12" y="7"/>
                  </a:lnTo>
                  <a:lnTo>
                    <a:pt x="12"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nvGrpSpPr>
            <p:cNvPr id="424" name="Russia">
              <a:extLst>
                <a:ext uri="{FF2B5EF4-FFF2-40B4-BE49-F238E27FC236}">
                  <a16:creationId xmlns:a16="http://schemas.microsoft.com/office/drawing/2014/main" xmlns="" id="{7F153203-5514-4E30-90CA-2C95CB37C8B8}"/>
                </a:ext>
              </a:extLst>
            </p:cNvPr>
            <p:cNvGrpSpPr/>
            <p:nvPr/>
          </p:nvGrpSpPr>
          <p:grpSpPr>
            <a:xfrm>
              <a:off x="6326877" y="1194053"/>
              <a:ext cx="3462439" cy="2017296"/>
              <a:chOff x="5091751" y="1194053"/>
              <a:chExt cx="3462439" cy="2017296"/>
            </a:xfrm>
            <a:grpFill/>
          </p:grpSpPr>
          <p:sp>
            <p:nvSpPr>
              <p:cNvPr id="554" name="Russia">
                <a:extLst>
                  <a:ext uri="{FF2B5EF4-FFF2-40B4-BE49-F238E27FC236}">
                    <a16:creationId xmlns:a16="http://schemas.microsoft.com/office/drawing/2014/main" xmlns="" id="{6F9C0DE7-25C7-428A-B499-809CD9D0C4CA}"/>
                  </a:ext>
                </a:extLst>
              </p:cNvPr>
              <p:cNvSpPr>
                <a:spLocks/>
              </p:cNvSpPr>
              <p:nvPr/>
            </p:nvSpPr>
            <p:spPr bwMode="auto">
              <a:xfrm>
                <a:off x="5091751" y="2745907"/>
                <a:ext cx="66978" cy="35192"/>
              </a:xfrm>
              <a:custGeom>
                <a:avLst/>
                <a:gdLst>
                  <a:gd name="T0" fmla="*/ 5 w 59"/>
                  <a:gd name="T1" fmla="*/ 24 h 31"/>
                  <a:gd name="T2" fmla="*/ 9 w 59"/>
                  <a:gd name="T3" fmla="*/ 26 h 31"/>
                  <a:gd name="T4" fmla="*/ 9 w 59"/>
                  <a:gd name="T5" fmla="*/ 29 h 31"/>
                  <a:gd name="T6" fmla="*/ 2 w 59"/>
                  <a:gd name="T7" fmla="*/ 31 h 31"/>
                  <a:gd name="T8" fmla="*/ 0 w 59"/>
                  <a:gd name="T9" fmla="*/ 31 h 31"/>
                  <a:gd name="T10" fmla="*/ 2 w 59"/>
                  <a:gd name="T11" fmla="*/ 31 h 31"/>
                  <a:gd name="T12" fmla="*/ 31 w 59"/>
                  <a:gd name="T13" fmla="*/ 31 h 31"/>
                  <a:gd name="T14" fmla="*/ 59 w 59"/>
                  <a:gd name="T15" fmla="*/ 29 h 31"/>
                  <a:gd name="T16" fmla="*/ 59 w 59"/>
                  <a:gd name="T17" fmla="*/ 29 h 31"/>
                  <a:gd name="T18" fmla="*/ 57 w 59"/>
                  <a:gd name="T19" fmla="*/ 29 h 31"/>
                  <a:gd name="T20" fmla="*/ 57 w 59"/>
                  <a:gd name="T21" fmla="*/ 22 h 31"/>
                  <a:gd name="T22" fmla="*/ 59 w 59"/>
                  <a:gd name="T23" fmla="*/ 17 h 31"/>
                  <a:gd name="T24" fmla="*/ 57 w 59"/>
                  <a:gd name="T25" fmla="*/ 14 h 31"/>
                  <a:gd name="T26" fmla="*/ 54 w 59"/>
                  <a:gd name="T27" fmla="*/ 14 h 31"/>
                  <a:gd name="T28" fmla="*/ 52 w 59"/>
                  <a:gd name="T29" fmla="*/ 10 h 31"/>
                  <a:gd name="T30" fmla="*/ 50 w 59"/>
                  <a:gd name="T31" fmla="*/ 10 h 31"/>
                  <a:gd name="T32" fmla="*/ 40 w 59"/>
                  <a:gd name="T33" fmla="*/ 10 h 31"/>
                  <a:gd name="T34" fmla="*/ 35 w 59"/>
                  <a:gd name="T35" fmla="*/ 7 h 31"/>
                  <a:gd name="T36" fmla="*/ 28 w 59"/>
                  <a:gd name="T37" fmla="*/ 0 h 31"/>
                  <a:gd name="T38" fmla="*/ 24 w 59"/>
                  <a:gd name="T39" fmla="*/ 0 h 31"/>
                  <a:gd name="T40" fmla="*/ 24 w 59"/>
                  <a:gd name="T41" fmla="*/ 3 h 31"/>
                  <a:gd name="T42" fmla="*/ 26 w 59"/>
                  <a:gd name="T43" fmla="*/ 10 h 31"/>
                  <a:gd name="T44" fmla="*/ 24 w 59"/>
                  <a:gd name="T45" fmla="*/ 10 h 31"/>
                  <a:gd name="T46" fmla="*/ 26 w 59"/>
                  <a:gd name="T47" fmla="*/ 14 h 31"/>
                  <a:gd name="T48" fmla="*/ 24 w 59"/>
                  <a:gd name="T49" fmla="*/ 19 h 31"/>
                  <a:gd name="T50" fmla="*/ 16 w 59"/>
                  <a:gd name="T51" fmla="*/ 17 h 31"/>
                  <a:gd name="T52" fmla="*/ 16 w 59"/>
                  <a:gd name="T53" fmla="*/ 10 h 31"/>
                  <a:gd name="T54" fmla="*/ 21 w 59"/>
                  <a:gd name="T55" fmla="*/ 3 h 31"/>
                  <a:gd name="T56" fmla="*/ 21 w 59"/>
                  <a:gd name="T57" fmla="*/ 3 h 31"/>
                  <a:gd name="T58" fmla="*/ 19 w 59"/>
                  <a:gd name="T59" fmla="*/ 3 h 31"/>
                  <a:gd name="T60" fmla="*/ 16 w 59"/>
                  <a:gd name="T61" fmla="*/ 10 h 31"/>
                  <a:gd name="T62" fmla="*/ 14 w 59"/>
                  <a:gd name="T63" fmla="*/ 17 h 31"/>
                  <a:gd name="T64" fmla="*/ 9 w 59"/>
                  <a:gd name="T65" fmla="*/ 19 h 31"/>
                  <a:gd name="T66" fmla="*/ 2 w 59"/>
                  <a:gd name="T67" fmla="*/ 17 h 31"/>
                  <a:gd name="T68" fmla="*/ 0 w 59"/>
                  <a:gd name="T69" fmla="*/ 19 h 31"/>
                  <a:gd name="T70" fmla="*/ 0 w 59"/>
                  <a:gd name="T71" fmla="*/ 24 h 31"/>
                  <a:gd name="T72" fmla="*/ 0 w 59"/>
                  <a:gd name="T73" fmla="*/ 26 h 31"/>
                  <a:gd name="T74" fmla="*/ 5 w 59"/>
                  <a:gd name="T75" fmla="*/ 24 h 31"/>
                  <a:gd name="T76" fmla="*/ 5 w 59"/>
                  <a:gd name="T7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31">
                    <a:moveTo>
                      <a:pt x="5" y="24"/>
                    </a:moveTo>
                    <a:lnTo>
                      <a:pt x="9" y="26"/>
                    </a:lnTo>
                    <a:lnTo>
                      <a:pt x="9" y="29"/>
                    </a:lnTo>
                    <a:lnTo>
                      <a:pt x="2" y="31"/>
                    </a:lnTo>
                    <a:lnTo>
                      <a:pt x="0" y="31"/>
                    </a:lnTo>
                    <a:lnTo>
                      <a:pt x="2" y="31"/>
                    </a:lnTo>
                    <a:lnTo>
                      <a:pt x="31" y="31"/>
                    </a:lnTo>
                    <a:lnTo>
                      <a:pt x="59" y="29"/>
                    </a:lnTo>
                    <a:lnTo>
                      <a:pt x="59" y="29"/>
                    </a:lnTo>
                    <a:lnTo>
                      <a:pt x="57" y="29"/>
                    </a:lnTo>
                    <a:lnTo>
                      <a:pt x="57" y="22"/>
                    </a:lnTo>
                    <a:lnTo>
                      <a:pt x="59" y="17"/>
                    </a:lnTo>
                    <a:lnTo>
                      <a:pt x="57" y="14"/>
                    </a:lnTo>
                    <a:lnTo>
                      <a:pt x="54" y="14"/>
                    </a:lnTo>
                    <a:lnTo>
                      <a:pt x="52" y="10"/>
                    </a:lnTo>
                    <a:lnTo>
                      <a:pt x="50" y="10"/>
                    </a:lnTo>
                    <a:lnTo>
                      <a:pt x="40" y="10"/>
                    </a:lnTo>
                    <a:lnTo>
                      <a:pt x="35" y="7"/>
                    </a:lnTo>
                    <a:lnTo>
                      <a:pt x="28" y="0"/>
                    </a:lnTo>
                    <a:lnTo>
                      <a:pt x="24" y="0"/>
                    </a:lnTo>
                    <a:lnTo>
                      <a:pt x="24" y="3"/>
                    </a:lnTo>
                    <a:lnTo>
                      <a:pt x="26" y="10"/>
                    </a:lnTo>
                    <a:lnTo>
                      <a:pt x="24" y="10"/>
                    </a:lnTo>
                    <a:lnTo>
                      <a:pt x="26" y="14"/>
                    </a:lnTo>
                    <a:lnTo>
                      <a:pt x="24" y="19"/>
                    </a:lnTo>
                    <a:lnTo>
                      <a:pt x="16" y="17"/>
                    </a:lnTo>
                    <a:lnTo>
                      <a:pt x="16" y="10"/>
                    </a:lnTo>
                    <a:lnTo>
                      <a:pt x="21" y="3"/>
                    </a:lnTo>
                    <a:lnTo>
                      <a:pt x="21" y="3"/>
                    </a:lnTo>
                    <a:lnTo>
                      <a:pt x="19" y="3"/>
                    </a:lnTo>
                    <a:lnTo>
                      <a:pt x="16" y="10"/>
                    </a:lnTo>
                    <a:lnTo>
                      <a:pt x="14" y="17"/>
                    </a:lnTo>
                    <a:lnTo>
                      <a:pt x="9" y="19"/>
                    </a:lnTo>
                    <a:lnTo>
                      <a:pt x="2" y="17"/>
                    </a:lnTo>
                    <a:lnTo>
                      <a:pt x="0" y="19"/>
                    </a:lnTo>
                    <a:lnTo>
                      <a:pt x="0" y="24"/>
                    </a:lnTo>
                    <a:lnTo>
                      <a:pt x="0" y="26"/>
                    </a:lnTo>
                    <a:lnTo>
                      <a:pt x="5" y="24"/>
                    </a:lnTo>
                    <a:lnTo>
                      <a:pt x="5" y="24"/>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555" name="Russia">
                <a:extLst>
                  <a:ext uri="{FF2B5EF4-FFF2-40B4-BE49-F238E27FC236}">
                    <a16:creationId xmlns:a16="http://schemas.microsoft.com/office/drawing/2014/main" xmlns="" id="{9A8C2EC6-23C6-4C8E-B24A-5542245C0DD4}"/>
                  </a:ext>
                </a:extLst>
              </p:cNvPr>
              <p:cNvSpPr>
                <a:spLocks noEditPoints="1"/>
              </p:cNvSpPr>
              <p:nvPr/>
            </p:nvSpPr>
            <p:spPr bwMode="auto">
              <a:xfrm>
                <a:off x="5209815" y="1194053"/>
                <a:ext cx="3344375" cy="2017296"/>
              </a:xfrm>
              <a:custGeom>
                <a:avLst/>
                <a:gdLst>
                  <a:gd name="T0" fmla="*/ 386 w 1246"/>
                  <a:gd name="T1" fmla="*/ 171 h 751"/>
                  <a:gd name="T2" fmla="*/ 441 w 1246"/>
                  <a:gd name="T3" fmla="*/ 133 h 751"/>
                  <a:gd name="T4" fmla="*/ 484 w 1246"/>
                  <a:gd name="T5" fmla="*/ 108 h 751"/>
                  <a:gd name="T6" fmla="*/ 546 w 1246"/>
                  <a:gd name="T7" fmla="*/ 121 h 751"/>
                  <a:gd name="T8" fmla="*/ 558 w 1246"/>
                  <a:gd name="T9" fmla="*/ 174 h 751"/>
                  <a:gd name="T10" fmla="*/ 651 w 1246"/>
                  <a:gd name="T11" fmla="*/ 157 h 751"/>
                  <a:gd name="T12" fmla="*/ 713 w 1246"/>
                  <a:gd name="T13" fmla="*/ 170 h 751"/>
                  <a:gd name="T14" fmla="*/ 785 w 1246"/>
                  <a:gd name="T15" fmla="*/ 167 h 751"/>
                  <a:gd name="T16" fmla="*/ 828 w 1246"/>
                  <a:gd name="T17" fmla="*/ 132 h 751"/>
                  <a:gd name="T18" fmla="*/ 960 w 1246"/>
                  <a:gd name="T19" fmla="*/ 143 h 751"/>
                  <a:gd name="T20" fmla="*/ 1063 w 1246"/>
                  <a:gd name="T21" fmla="*/ 139 h 751"/>
                  <a:gd name="T22" fmla="*/ 1155 w 1246"/>
                  <a:gd name="T23" fmla="*/ 112 h 751"/>
                  <a:gd name="T24" fmla="*/ 1200 w 1246"/>
                  <a:gd name="T25" fmla="*/ 111 h 751"/>
                  <a:gd name="T26" fmla="*/ 1245 w 1246"/>
                  <a:gd name="T27" fmla="*/ 171 h 751"/>
                  <a:gd name="T28" fmla="*/ 1196 w 1246"/>
                  <a:gd name="T29" fmla="*/ 192 h 751"/>
                  <a:gd name="T30" fmla="*/ 1218 w 1246"/>
                  <a:gd name="T31" fmla="*/ 247 h 751"/>
                  <a:gd name="T32" fmla="*/ 1184 w 1246"/>
                  <a:gd name="T33" fmla="*/ 335 h 751"/>
                  <a:gd name="T34" fmla="*/ 1152 w 1246"/>
                  <a:gd name="T35" fmla="*/ 395 h 751"/>
                  <a:gd name="T36" fmla="*/ 1161 w 1246"/>
                  <a:gd name="T37" fmla="*/ 502 h 751"/>
                  <a:gd name="T38" fmla="*/ 1117 w 1246"/>
                  <a:gd name="T39" fmla="*/ 358 h 751"/>
                  <a:gd name="T40" fmla="*/ 1106 w 1246"/>
                  <a:gd name="T41" fmla="*/ 331 h 751"/>
                  <a:gd name="T42" fmla="*/ 1060 w 1246"/>
                  <a:gd name="T43" fmla="*/ 380 h 751"/>
                  <a:gd name="T44" fmla="*/ 1020 w 1246"/>
                  <a:gd name="T45" fmla="*/ 393 h 751"/>
                  <a:gd name="T46" fmla="*/ 951 w 1246"/>
                  <a:gd name="T47" fmla="*/ 499 h 751"/>
                  <a:gd name="T48" fmla="*/ 1013 w 1246"/>
                  <a:gd name="T49" fmla="*/ 546 h 751"/>
                  <a:gd name="T50" fmla="*/ 975 w 1246"/>
                  <a:gd name="T51" fmla="*/ 677 h 751"/>
                  <a:gd name="T52" fmla="*/ 978 w 1246"/>
                  <a:gd name="T53" fmla="*/ 619 h 751"/>
                  <a:gd name="T54" fmla="*/ 921 w 1246"/>
                  <a:gd name="T55" fmla="*/ 590 h 751"/>
                  <a:gd name="T56" fmla="*/ 856 w 1246"/>
                  <a:gd name="T57" fmla="*/ 536 h 751"/>
                  <a:gd name="T58" fmla="*/ 798 w 1246"/>
                  <a:gd name="T59" fmla="*/ 598 h 751"/>
                  <a:gd name="T60" fmla="*/ 651 w 1246"/>
                  <a:gd name="T61" fmla="*/ 585 h 751"/>
                  <a:gd name="T62" fmla="*/ 555 w 1246"/>
                  <a:gd name="T63" fmla="*/ 630 h 751"/>
                  <a:gd name="T64" fmla="*/ 415 w 1246"/>
                  <a:gd name="T65" fmla="*/ 580 h 751"/>
                  <a:gd name="T66" fmla="*/ 321 w 1246"/>
                  <a:gd name="T67" fmla="*/ 582 h 751"/>
                  <a:gd name="T68" fmla="*/ 272 w 1246"/>
                  <a:gd name="T69" fmla="*/ 632 h 751"/>
                  <a:gd name="T70" fmla="*/ 220 w 1246"/>
                  <a:gd name="T71" fmla="*/ 685 h 751"/>
                  <a:gd name="T72" fmla="*/ 178 w 1246"/>
                  <a:gd name="T73" fmla="*/ 750 h 751"/>
                  <a:gd name="T74" fmla="*/ 127 w 1246"/>
                  <a:gd name="T75" fmla="*/ 675 h 751"/>
                  <a:gd name="T76" fmla="*/ 27 w 1246"/>
                  <a:gd name="T77" fmla="*/ 568 h 751"/>
                  <a:gd name="T78" fmla="*/ 21 w 1246"/>
                  <a:gd name="T79" fmla="*/ 430 h 751"/>
                  <a:gd name="T80" fmla="*/ 33 w 1246"/>
                  <a:gd name="T81" fmla="*/ 357 h 751"/>
                  <a:gd name="T82" fmla="*/ 59 w 1246"/>
                  <a:gd name="T83" fmla="*/ 407 h 751"/>
                  <a:gd name="T84" fmla="*/ 85 w 1246"/>
                  <a:gd name="T85" fmla="*/ 444 h 751"/>
                  <a:gd name="T86" fmla="*/ 113 w 1246"/>
                  <a:gd name="T87" fmla="*/ 363 h 751"/>
                  <a:gd name="T88" fmla="*/ 196 w 1246"/>
                  <a:gd name="T89" fmla="*/ 351 h 751"/>
                  <a:gd name="T90" fmla="*/ 235 w 1246"/>
                  <a:gd name="T91" fmla="*/ 334 h 751"/>
                  <a:gd name="T92" fmla="*/ 278 w 1246"/>
                  <a:gd name="T93" fmla="*/ 282 h 751"/>
                  <a:gd name="T94" fmla="*/ 339 w 1246"/>
                  <a:gd name="T95" fmla="*/ 366 h 751"/>
                  <a:gd name="T96" fmla="*/ 385 w 1246"/>
                  <a:gd name="T97" fmla="*/ 349 h 751"/>
                  <a:gd name="T98" fmla="*/ 347 w 1246"/>
                  <a:gd name="T99" fmla="*/ 284 h 751"/>
                  <a:gd name="T100" fmla="*/ 398 w 1246"/>
                  <a:gd name="T101" fmla="*/ 299 h 751"/>
                  <a:gd name="T102" fmla="*/ 180 w 1246"/>
                  <a:gd name="T103" fmla="*/ 259 h 751"/>
                  <a:gd name="T104" fmla="*/ 238 w 1246"/>
                  <a:gd name="T105" fmla="*/ 182 h 751"/>
                  <a:gd name="T106" fmla="*/ 180 w 1246"/>
                  <a:gd name="T107" fmla="*/ 206 h 751"/>
                  <a:gd name="T108" fmla="*/ 162 w 1246"/>
                  <a:gd name="T109" fmla="*/ 252 h 751"/>
                  <a:gd name="T110" fmla="*/ 162 w 1246"/>
                  <a:gd name="T111" fmla="*/ 282 h 751"/>
                  <a:gd name="T112" fmla="*/ 196 w 1246"/>
                  <a:gd name="T113" fmla="*/ 319 h 751"/>
                  <a:gd name="T114" fmla="*/ 233 w 1246"/>
                  <a:gd name="T115" fmla="*/ 332 h 751"/>
                  <a:gd name="T116" fmla="*/ 338 w 1246"/>
                  <a:gd name="T117" fmla="*/ 54 h 751"/>
                  <a:gd name="T118" fmla="*/ 394 w 1246"/>
                  <a:gd name="T119" fmla="*/ 50 h 751"/>
                  <a:gd name="T120" fmla="*/ 412 w 1246"/>
                  <a:gd name="T121" fmla="*/ 63 h 751"/>
                  <a:gd name="T122" fmla="*/ 1047 w 1246"/>
                  <a:gd name="T123" fmla="*/ 560 h 751"/>
                  <a:gd name="T124" fmla="*/ 1027 w 1246"/>
                  <a:gd name="T125" fmla="*/ 54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6" h="751">
                    <a:moveTo>
                      <a:pt x="351" y="226"/>
                    </a:moveTo>
                    <a:cubicBezTo>
                      <a:pt x="354" y="226"/>
                      <a:pt x="354" y="226"/>
                      <a:pt x="354" y="226"/>
                    </a:cubicBezTo>
                    <a:cubicBezTo>
                      <a:pt x="356" y="224"/>
                      <a:pt x="356" y="224"/>
                      <a:pt x="356" y="224"/>
                    </a:cubicBezTo>
                    <a:cubicBezTo>
                      <a:pt x="358" y="224"/>
                      <a:pt x="358" y="224"/>
                      <a:pt x="358" y="224"/>
                    </a:cubicBezTo>
                    <a:cubicBezTo>
                      <a:pt x="363" y="223"/>
                      <a:pt x="363" y="223"/>
                      <a:pt x="363" y="223"/>
                    </a:cubicBezTo>
                    <a:cubicBezTo>
                      <a:pt x="371" y="220"/>
                      <a:pt x="371" y="220"/>
                      <a:pt x="371" y="220"/>
                    </a:cubicBezTo>
                    <a:cubicBezTo>
                      <a:pt x="373" y="218"/>
                      <a:pt x="373" y="218"/>
                      <a:pt x="373" y="218"/>
                    </a:cubicBezTo>
                    <a:cubicBezTo>
                      <a:pt x="376" y="217"/>
                      <a:pt x="376" y="217"/>
                      <a:pt x="376" y="217"/>
                    </a:cubicBezTo>
                    <a:cubicBezTo>
                      <a:pt x="377" y="218"/>
                      <a:pt x="377" y="218"/>
                      <a:pt x="377" y="218"/>
                    </a:cubicBezTo>
                    <a:cubicBezTo>
                      <a:pt x="380" y="217"/>
                      <a:pt x="380" y="217"/>
                      <a:pt x="380" y="217"/>
                    </a:cubicBezTo>
                    <a:cubicBezTo>
                      <a:pt x="381" y="215"/>
                      <a:pt x="381" y="215"/>
                      <a:pt x="381" y="215"/>
                    </a:cubicBezTo>
                    <a:cubicBezTo>
                      <a:pt x="384" y="213"/>
                      <a:pt x="384" y="213"/>
                      <a:pt x="384" y="213"/>
                    </a:cubicBezTo>
                    <a:cubicBezTo>
                      <a:pt x="391" y="211"/>
                      <a:pt x="391" y="211"/>
                      <a:pt x="391" y="211"/>
                    </a:cubicBezTo>
                    <a:cubicBezTo>
                      <a:pt x="391" y="211"/>
                      <a:pt x="391" y="211"/>
                      <a:pt x="391" y="211"/>
                    </a:cubicBezTo>
                    <a:cubicBezTo>
                      <a:pt x="390" y="213"/>
                      <a:pt x="390" y="213"/>
                      <a:pt x="390" y="213"/>
                    </a:cubicBezTo>
                    <a:cubicBezTo>
                      <a:pt x="391" y="215"/>
                      <a:pt x="391" y="215"/>
                      <a:pt x="391" y="215"/>
                    </a:cubicBezTo>
                    <a:cubicBezTo>
                      <a:pt x="389" y="216"/>
                      <a:pt x="389" y="216"/>
                      <a:pt x="389" y="216"/>
                    </a:cubicBezTo>
                    <a:cubicBezTo>
                      <a:pt x="387" y="220"/>
                      <a:pt x="387" y="220"/>
                      <a:pt x="387" y="220"/>
                    </a:cubicBezTo>
                    <a:cubicBezTo>
                      <a:pt x="387" y="222"/>
                      <a:pt x="387" y="222"/>
                      <a:pt x="387" y="222"/>
                    </a:cubicBezTo>
                    <a:cubicBezTo>
                      <a:pt x="391" y="225"/>
                      <a:pt x="391" y="225"/>
                      <a:pt x="391" y="225"/>
                    </a:cubicBezTo>
                    <a:cubicBezTo>
                      <a:pt x="395" y="225"/>
                      <a:pt x="395" y="225"/>
                      <a:pt x="395" y="225"/>
                    </a:cubicBezTo>
                    <a:cubicBezTo>
                      <a:pt x="393" y="224"/>
                      <a:pt x="393" y="224"/>
                      <a:pt x="393" y="224"/>
                    </a:cubicBezTo>
                    <a:cubicBezTo>
                      <a:pt x="389" y="221"/>
                      <a:pt x="389" y="221"/>
                      <a:pt x="389" y="221"/>
                    </a:cubicBezTo>
                    <a:cubicBezTo>
                      <a:pt x="389" y="219"/>
                      <a:pt x="389" y="219"/>
                      <a:pt x="389" y="219"/>
                    </a:cubicBezTo>
                    <a:cubicBezTo>
                      <a:pt x="391" y="217"/>
                      <a:pt x="391" y="217"/>
                      <a:pt x="391" y="217"/>
                    </a:cubicBezTo>
                    <a:cubicBezTo>
                      <a:pt x="395" y="215"/>
                      <a:pt x="395" y="215"/>
                      <a:pt x="395" y="215"/>
                    </a:cubicBezTo>
                    <a:cubicBezTo>
                      <a:pt x="396" y="211"/>
                      <a:pt x="396" y="211"/>
                      <a:pt x="396" y="211"/>
                    </a:cubicBezTo>
                    <a:cubicBezTo>
                      <a:pt x="395" y="209"/>
                      <a:pt x="395" y="209"/>
                      <a:pt x="395" y="209"/>
                    </a:cubicBezTo>
                    <a:cubicBezTo>
                      <a:pt x="392" y="209"/>
                      <a:pt x="392" y="209"/>
                      <a:pt x="392" y="209"/>
                    </a:cubicBezTo>
                    <a:cubicBezTo>
                      <a:pt x="390" y="207"/>
                      <a:pt x="390" y="207"/>
                      <a:pt x="390" y="207"/>
                    </a:cubicBezTo>
                    <a:cubicBezTo>
                      <a:pt x="390" y="205"/>
                      <a:pt x="390" y="205"/>
                      <a:pt x="390" y="205"/>
                    </a:cubicBezTo>
                    <a:cubicBezTo>
                      <a:pt x="387" y="205"/>
                      <a:pt x="387" y="205"/>
                      <a:pt x="387" y="205"/>
                    </a:cubicBezTo>
                    <a:cubicBezTo>
                      <a:pt x="386" y="206"/>
                      <a:pt x="386" y="206"/>
                      <a:pt x="386" y="206"/>
                    </a:cubicBezTo>
                    <a:cubicBezTo>
                      <a:pt x="385" y="205"/>
                      <a:pt x="385" y="205"/>
                      <a:pt x="385" y="205"/>
                    </a:cubicBezTo>
                    <a:cubicBezTo>
                      <a:pt x="384" y="203"/>
                      <a:pt x="384" y="203"/>
                      <a:pt x="384" y="203"/>
                    </a:cubicBezTo>
                    <a:cubicBezTo>
                      <a:pt x="381" y="203"/>
                      <a:pt x="381" y="203"/>
                      <a:pt x="381" y="203"/>
                    </a:cubicBezTo>
                    <a:cubicBezTo>
                      <a:pt x="380" y="204"/>
                      <a:pt x="380" y="204"/>
                      <a:pt x="380" y="204"/>
                    </a:cubicBezTo>
                    <a:cubicBezTo>
                      <a:pt x="377" y="201"/>
                      <a:pt x="377" y="201"/>
                      <a:pt x="377" y="201"/>
                    </a:cubicBezTo>
                    <a:cubicBezTo>
                      <a:pt x="378" y="200"/>
                      <a:pt x="378" y="200"/>
                      <a:pt x="378" y="200"/>
                    </a:cubicBezTo>
                    <a:cubicBezTo>
                      <a:pt x="379" y="199"/>
                      <a:pt x="379" y="199"/>
                      <a:pt x="379" y="199"/>
                    </a:cubicBezTo>
                    <a:cubicBezTo>
                      <a:pt x="380" y="198"/>
                      <a:pt x="380" y="198"/>
                      <a:pt x="380" y="198"/>
                    </a:cubicBezTo>
                    <a:cubicBezTo>
                      <a:pt x="382" y="200"/>
                      <a:pt x="382" y="200"/>
                      <a:pt x="382" y="200"/>
                    </a:cubicBezTo>
                    <a:cubicBezTo>
                      <a:pt x="384" y="200"/>
                      <a:pt x="384" y="200"/>
                      <a:pt x="384" y="200"/>
                    </a:cubicBezTo>
                    <a:cubicBezTo>
                      <a:pt x="386" y="199"/>
                      <a:pt x="386" y="199"/>
                      <a:pt x="386" y="199"/>
                    </a:cubicBezTo>
                    <a:cubicBezTo>
                      <a:pt x="385" y="198"/>
                      <a:pt x="385" y="198"/>
                      <a:pt x="385" y="198"/>
                    </a:cubicBezTo>
                    <a:cubicBezTo>
                      <a:pt x="384" y="198"/>
                      <a:pt x="384" y="198"/>
                      <a:pt x="384" y="198"/>
                    </a:cubicBezTo>
                    <a:cubicBezTo>
                      <a:pt x="382" y="199"/>
                      <a:pt x="382" y="199"/>
                      <a:pt x="382" y="199"/>
                    </a:cubicBezTo>
                    <a:cubicBezTo>
                      <a:pt x="380" y="197"/>
                      <a:pt x="380" y="197"/>
                      <a:pt x="380" y="197"/>
                    </a:cubicBezTo>
                    <a:cubicBezTo>
                      <a:pt x="380" y="195"/>
                      <a:pt x="380" y="195"/>
                      <a:pt x="380" y="195"/>
                    </a:cubicBezTo>
                    <a:cubicBezTo>
                      <a:pt x="378" y="195"/>
                      <a:pt x="378" y="195"/>
                      <a:pt x="378" y="195"/>
                    </a:cubicBezTo>
                    <a:cubicBezTo>
                      <a:pt x="375" y="194"/>
                      <a:pt x="375" y="194"/>
                      <a:pt x="375" y="194"/>
                    </a:cubicBezTo>
                    <a:cubicBezTo>
                      <a:pt x="373" y="195"/>
                      <a:pt x="373" y="195"/>
                      <a:pt x="373" y="195"/>
                    </a:cubicBezTo>
                    <a:cubicBezTo>
                      <a:pt x="372" y="193"/>
                      <a:pt x="372" y="193"/>
                      <a:pt x="372" y="193"/>
                    </a:cubicBezTo>
                    <a:cubicBezTo>
                      <a:pt x="373" y="192"/>
                      <a:pt x="373" y="192"/>
                      <a:pt x="373" y="192"/>
                    </a:cubicBezTo>
                    <a:cubicBezTo>
                      <a:pt x="373" y="190"/>
                      <a:pt x="373" y="190"/>
                      <a:pt x="373" y="190"/>
                    </a:cubicBezTo>
                    <a:cubicBezTo>
                      <a:pt x="372" y="189"/>
                      <a:pt x="372" y="189"/>
                      <a:pt x="372" y="189"/>
                    </a:cubicBezTo>
                    <a:cubicBezTo>
                      <a:pt x="372" y="188"/>
                      <a:pt x="372" y="188"/>
                      <a:pt x="372" y="188"/>
                    </a:cubicBezTo>
                    <a:cubicBezTo>
                      <a:pt x="373" y="189"/>
                      <a:pt x="373" y="189"/>
                      <a:pt x="373" y="189"/>
                    </a:cubicBezTo>
                    <a:cubicBezTo>
                      <a:pt x="375" y="191"/>
                      <a:pt x="375" y="191"/>
                      <a:pt x="375" y="191"/>
                    </a:cubicBezTo>
                    <a:cubicBezTo>
                      <a:pt x="377" y="191"/>
                      <a:pt x="377" y="191"/>
                      <a:pt x="377" y="191"/>
                    </a:cubicBezTo>
                    <a:cubicBezTo>
                      <a:pt x="379" y="194"/>
                      <a:pt x="379" y="194"/>
                      <a:pt x="379" y="194"/>
                    </a:cubicBezTo>
                    <a:cubicBezTo>
                      <a:pt x="379" y="192"/>
                      <a:pt x="379" y="192"/>
                      <a:pt x="379" y="192"/>
                    </a:cubicBezTo>
                    <a:cubicBezTo>
                      <a:pt x="379" y="191"/>
                      <a:pt x="379" y="191"/>
                      <a:pt x="379" y="191"/>
                    </a:cubicBezTo>
                    <a:cubicBezTo>
                      <a:pt x="381" y="189"/>
                      <a:pt x="381" y="189"/>
                      <a:pt x="381" y="189"/>
                    </a:cubicBezTo>
                    <a:cubicBezTo>
                      <a:pt x="381" y="186"/>
                      <a:pt x="381" y="186"/>
                      <a:pt x="381" y="186"/>
                    </a:cubicBezTo>
                    <a:cubicBezTo>
                      <a:pt x="380" y="184"/>
                      <a:pt x="380" y="184"/>
                      <a:pt x="380" y="184"/>
                    </a:cubicBezTo>
                    <a:cubicBezTo>
                      <a:pt x="380" y="184"/>
                      <a:pt x="380" y="184"/>
                      <a:pt x="380" y="184"/>
                    </a:cubicBezTo>
                    <a:cubicBezTo>
                      <a:pt x="382" y="184"/>
                      <a:pt x="382" y="184"/>
                      <a:pt x="382" y="184"/>
                    </a:cubicBezTo>
                    <a:cubicBezTo>
                      <a:pt x="383" y="183"/>
                      <a:pt x="383" y="183"/>
                      <a:pt x="383" y="183"/>
                    </a:cubicBezTo>
                    <a:cubicBezTo>
                      <a:pt x="379" y="182"/>
                      <a:pt x="379" y="182"/>
                      <a:pt x="379" y="182"/>
                    </a:cubicBezTo>
                    <a:cubicBezTo>
                      <a:pt x="378" y="183"/>
                      <a:pt x="378" y="183"/>
                      <a:pt x="378" y="183"/>
                    </a:cubicBezTo>
                    <a:cubicBezTo>
                      <a:pt x="376" y="183"/>
                      <a:pt x="376" y="183"/>
                      <a:pt x="376" y="183"/>
                    </a:cubicBezTo>
                    <a:cubicBezTo>
                      <a:pt x="376" y="181"/>
                      <a:pt x="376" y="181"/>
                      <a:pt x="376" y="181"/>
                    </a:cubicBezTo>
                    <a:cubicBezTo>
                      <a:pt x="378" y="179"/>
                      <a:pt x="378" y="179"/>
                      <a:pt x="378" y="179"/>
                    </a:cubicBezTo>
                    <a:cubicBezTo>
                      <a:pt x="381" y="179"/>
                      <a:pt x="381" y="179"/>
                      <a:pt x="381" y="179"/>
                    </a:cubicBezTo>
                    <a:cubicBezTo>
                      <a:pt x="384" y="179"/>
                      <a:pt x="384" y="179"/>
                      <a:pt x="384" y="179"/>
                    </a:cubicBezTo>
                    <a:cubicBezTo>
                      <a:pt x="383" y="177"/>
                      <a:pt x="383" y="177"/>
                      <a:pt x="383" y="177"/>
                    </a:cubicBezTo>
                    <a:cubicBezTo>
                      <a:pt x="385" y="175"/>
                      <a:pt x="385" y="175"/>
                      <a:pt x="385" y="175"/>
                    </a:cubicBezTo>
                    <a:cubicBezTo>
                      <a:pt x="385" y="173"/>
                      <a:pt x="385" y="173"/>
                      <a:pt x="385" y="173"/>
                    </a:cubicBezTo>
                    <a:cubicBezTo>
                      <a:pt x="386" y="172"/>
                      <a:pt x="386" y="172"/>
                      <a:pt x="386" y="172"/>
                    </a:cubicBezTo>
                    <a:cubicBezTo>
                      <a:pt x="386" y="171"/>
                      <a:pt x="386" y="171"/>
                      <a:pt x="386" y="171"/>
                    </a:cubicBezTo>
                    <a:cubicBezTo>
                      <a:pt x="387" y="169"/>
                      <a:pt x="387" y="169"/>
                      <a:pt x="387" y="169"/>
                    </a:cubicBezTo>
                    <a:cubicBezTo>
                      <a:pt x="388" y="169"/>
                      <a:pt x="388" y="169"/>
                      <a:pt x="388" y="169"/>
                    </a:cubicBezTo>
                    <a:cubicBezTo>
                      <a:pt x="389" y="170"/>
                      <a:pt x="389" y="170"/>
                      <a:pt x="389" y="170"/>
                    </a:cubicBezTo>
                    <a:cubicBezTo>
                      <a:pt x="390" y="170"/>
                      <a:pt x="390" y="170"/>
                      <a:pt x="390" y="170"/>
                    </a:cubicBezTo>
                    <a:cubicBezTo>
                      <a:pt x="391" y="168"/>
                      <a:pt x="391" y="168"/>
                      <a:pt x="391" y="168"/>
                    </a:cubicBezTo>
                    <a:cubicBezTo>
                      <a:pt x="391" y="168"/>
                      <a:pt x="391" y="168"/>
                      <a:pt x="391" y="168"/>
                    </a:cubicBezTo>
                    <a:cubicBezTo>
                      <a:pt x="390" y="166"/>
                      <a:pt x="390" y="166"/>
                      <a:pt x="390" y="166"/>
                    </a:cubicBezTo>
                    <a:cubicBezTo>
                      <a:pt x="391" y="165"/>
                      <a:pt x="391" y="165"/>
                      <a:pt x="391" y="165"/>
                    </a:cubicBezTo>
                    <a:cubicBezTo>
                      <a:pt x="393" y="164"/>
                      <a:pt x="393" y="164"/>
                      <a:pt x="393" y="164"/>
                    </a:cubicBezTo>
                    <a:cubicBezTo>
                      <a:pt x="394" y="164"/>
                      <a:pt x="394" y="164"/>
                      <a:pt x="394" y="164"/>
                    </a:cubicBezTo>
                    <a:cubicBezTo>
                      <a:pt x="395" y="162"/>
                      <a:pt x="395" y="162"/>
                      <a:pt x="395" y="162"/>
                    </a:cubicBezTo>
                    <a:cubicBezTo>
                      <a:pt x="396" y="162"/>
                      <a:pt x="396" y="162"/>
                      <a:pt x="396" y="162"/>
                    </a:cubicBezTo>
                    <a:cubicBezTo>
                      <a:pt x="398" y="163"/>
                      <a:pt x="398" y="163"/>
                      <a:pt x="398" y="163"/>
                    </a:cubicBezTo>
                    <a:cubicBezTo>
                      <a:pt x="401" y="162"/>
                      <a:pt x="401" y="162"/>
                      <a:pt x="401" y="162"/>
                    </a:cubicBezTo>
                    <a:cubicBezTo>
                      <a:pt x="400" y="161"/>
                      <a:pt x="400" y="161"/>
                      <a:pt x="400" y="161"/>
                    </a:cubicBezTo>
                    <a:cubicBezTo>
                      <a:pt x="400" y="159"/>
                      <a:pt x="400" y="159"/>
                      <a:pt x="400" y="159"/>
                    </a:cubicBezTo>
                    <a:cubicBezTo>
                      <a:pt x="405" y="159"/>
                      <a:pt x="405" y="159"/>
                      <a:pt x="405" y="159"/>
                    </a:cubicBezTo>
                    <a:cubicBezTo>
                      <a:pt x="407" y="157"/>
                      <a:pt x="407" y="157"/>
                      <a:pt x="407" y="157"/>
                    </a:cubicBezTo>
                    <a:cubicBezTo>
                      <a:pt x="408" y="155"/>
                      <a:pt x="408" y="155"/>
                      <a:pt x="408" y="155"/>
                    </a:cubicBezTo>
                    <a:cubicBezTo>
                      <a:pt x="413" y="153"/>
                      <a:pt x="413" y="153"/>
                      <a:pt x="413" y="153"/>
                    </a:cubicBezTo>
                    <a:cubicBezTo>
                      <a:pt x="413" y="151"/>
                      <a:pt x="413" y="151"/>
                      <a:pt x="413" y="151"/>
                    </a:cubicBezTo>
                    <a:cubicBezTo>
                      <a:pt x="412" y="151"/>
                      <a:pt x="412" y="151"/>
                      <a:pt x="412" y="151"/>
                    </a:cubicBezTo>
                    <a:cubicBezTo>
                      <a:pt x="409" y="153"/>
                      <a:pt x="409" y="153"/>
                      <a:pt x="409" y="153"/>
                    </a:cubicBezTo>
                    <a:cubicBezTo>
                      <a:pt x="408" y="152"/>
                      <a:pt x="408" y="152"/>
                      <a:pt x="408" y="152"/>
                    </a:cubicBezTo>
                    <a:cubicBezTo>
                      <a:pt x="406" y="154"/>
                      <a:pt x="406" y="154"/>
                      <a:pt x="406" y="154"/>
                    </a:cubicBezTo>
                    <a:cubicBezTo>
                      <a:pt x="405" y="153"/>
                      <a:pt x="405" y="153"/>
                      <a:pt x="405" y="153"/>
                    </a:cubicBezTo>
                    <a:cubicBezTo>
                      <a:pt x="405" y="149"/>
                      <a:pt x="405" y="149"/>
                      <a:pt x="405" y="149"/>
                    </a:cubicBezTo>
                    <a:cubicBezTo>
                      <a:pt x="406" y="148"/>
                      <a:pt x="406" y="148"/>
                      <a:pt x="406" y="148"/>
                    </a:cubicBezTo>
                    <a:cubicBezTo>
                      <a:pt x="407" y="146"/>
                      <a:pt x="407" y="146"/>
                      <a:pt x="407" y="146"/>
                    </a:cubicBezTo>
                    <a:cubicBezTo>
                      <a:pt x="407" y="146"/>
                      <a:pt x="407" y="146"/>
                      <a:pt x="407" y="146"/>
                    </a:cubicBezTo>
                    <a:cubicBezTo>
                      <a:pt x="408" y="147"/>
                      <a:pt x="408" y="147"/>
                      <a:pt x="408" y="147"/>
                    </a:cubicBezTo>
                    <a:cubicBezTo>
                      <a:pt x="408" y="148"/>
                      <a:pt x="408" y="148"/>
                      <a:pt x="408" y="148"/>
                    </a:cubicBezTo>
                    <a:cubicBezTo>
                      <a:pt x="410" y="146"/>
                      <a:pt x="410" y="146"/>
                      <a:pt x="410" y="146"/>
                    </a:cubicBezTo>
                    <a:cubicBezTo>
                      <a:pt x="408" y="144"/>
                      <a:pt x="408" y="144"/>
                      <a:pt x="408" y="144"/>
                    </a:cubicBezTo>
                    <a:cubicBezTo>
                      <a:pt x="410" y="144"/>
                      <a:pt x="410" y="144"/>
                      <a:pt x="410" y="144"/>
                    </a:cubicBezTo>
                    <a:cubicBezTo>
                      <a:pt x="412" y="145"/>
                      <a:pt x="412" y="145"/>
                      <a:pt x="412" y="145"/>
                    </a:cubicBezTo>
                    <a:cubicBezTo>
                      <a:pt x="413" y="145"/>
                      <a:pt x="413" y="145"/>
                      <a:pt x="413" y="145"/>
                    </a:cubicBezTo>
                    <a:cubicBezTo>
                      <a:pt x="416" y="143"/>
                      <a:pt x="416" y="143"/>
                      <a:pt x="416" y="143"/>
                    </a:cubicBezTo>
                    <a:cubicBezTo>
                      <a:pt x="418" y="144"/>
                      <a:pt x="418" y="144"/>
                      <a:pt x="418" y="144"/>
                    </a:cubicBezTo>
                    <a:cubicBezTo>
                      <a:pt x="423" y="142"/>
                      <a:pt x="423" y="142"/>
                      <a:pt x="423" y="142"/>
                    </a:cubicBezTo>
                    <a:cubicBezTo>
                      <a:pt x="425" y="143"/>
                      <a:pt x="425" y="143"/>
                      <a:pt x="425" y="143"/>
                    </a:cubicBezTo>
                    <a:cubicBezTo>
                      <a:pt x="426" y="144"/>
                      <a:pt x="426" y="144"/>
                      <a:pt x="426" y="144"/>
                    </a:cubicBezTo>
                    <a:cubicBezTo>
                      <a:pt x="424" y="149"/>
                      <a:pt x="424" y="149"/>
                      <a:pt x="424" y="149"/>
                    </a:cubicBezTo>
                    <a:cubicBezTo>
                      <a:pt x="424" y="150"/>
                      <a:pt x="424" y="150"/>
                      <a:pt x="424" y="150"/>
                    </a:cubicBezTo>
                    <a:cubicBezTo>
                      <a:pt x="426" y="151"/>
                      <a:pt x="426" y="151"/>
                      <a:pt x="426" y="151"/>
                    </a:cubicBezTo>
                    <a:cubicBezTo>
                      <a:pt x="427" y="148"/>
                      <a:pt x="427" y="148"/>
                      <a:pt x="427" y="148"/>
                    </a:cubicBezTo>
                    <a:cubicBezTo>
                      <a:pt x="428" y="146"/>
                      <a:pt x="428" y="146"/>
                      <a:pt x="428" y="146"/>
                    </a:cubicBezTo>
                    <a:cubicBezTo>
                      <a:pt x="428" y="144"/>
                      <a:pt x="428" y="144"/>
                      <a:pt x="428" y="144"/>
                    </a:cubicBezTo>
                    <a:cubicBezTo>
                      <a:pt x="428" y="143"/>
                      <a:pt x="428" y="143"/>
                      <a:pt x="428" y="143"/>
                    </a:cubicBezTo>
                    <a:cubicBezTo>
                      <a:pt x="430" y="145"/>
                      <a:pt x="430" y="145"/>
                      <a:pt x="430" y="145"/>
                    </a:cubicBezTo>
                    <a:cubicBezTo>
                      <a:pt x="430" y="148"/>
                      <a:pt x="430" y="148"/>
                      <a:pt x="430" y="148"/>
                    </a:cubicBezTo>
                    <a:cubicBezTo>
                      <a:pt x="432" y="148"/>
                      <a:pt x="432" y="148"/>
                      <a:pt x="432" y="148"/>
                    </a:cubicBezTo>
                    <a:cubicBezTo>
                      <a:pt x="432" y="146"/>
                      <a:pt x="432" y="146"/>
                      <a:pt x="432" y="146"/>
                    </a:cubicBezTo>
                    <a:cubicBezTo>
                      <a:pt x="432" y="144"/>
                      <a:pt x="432" y="144"/>
                      <a:pt x="432" y="144"/>
                    </a:cubicBezTo>
                    <a:cubicBezTo>
                      <a:pt x="433" y="143"/>
                      <a:pt x="433" y="143"/>
                      <a:pt x="433" y="143"/>
                    </a:cubicBezTo>
                    <a:cubicBezTo>
                      <a:pt x="434" y="143"/>
                      <a:pt x="434" y="143"/>
                      <a:pt x="434" y="143"/>
                    </a:cubicBezTo>
                    <a:cubicBezTo>
                      <a:pt x="434" y="145"/>
                      <a:pt x="434" y="145"/>
                      <a:pt x="434" y="145"/>
                    </a:cubicBezTo>
                    <a:cubicBezTo>
                      <a:pt x="437" y="143"/>
                      <a:pt x="437" y="143"/>
                      <a:pt x="437" y="143"/>
                    </a:cubicBezTo>
                    <a:cubicBezTo>
                      <a:pt x="437" y="142"/>
                      <a:pt x="437" y="142"/>
                      <a:pt x="437" y="142"/>
                    </a:cubicBezTo>
                    <a:cubicBezTo>
                      <a:pt x="436" y="140"/>
                      <a:pt x="436" y="140"/>
                      <a:pt x="436" y="140"/>
                    </a:cubicBezTo>
                    <a:cubicBezTo>
                      <a:pt x="438" y="140"/>
                      <a:pt x="438" y="140"/>
                      <a:pt x="438" y="140"/>
                    </a:cubicBezTo>
                    <a:cubicBezTo>
                      <a:pt x="439" y="139"/>
                      <a:pt x="439" y="139"/>
                      <a:pt x="439" y="139"/>
                    </a:cubicBezTo>
                    <a:cubicBezTo>
                      <a:pt x="437" y="138"/>
                      <a:pt x="437" y="138"/>
                      <a:pt x="437" y="138"/>
                    </a:cubicBezTo>
                    <a:cubicBezTo>
                      <a:pt x="439" y="136"/>
                      <a:pt x="439" y="136"/>
                      <a:pt x="439" y="136"/>
                    </a:cubicBezTo>
                    <a:cubicBezTo>
                      <a:pt x="442" y="136"/>
                      <a:pt x="442" y="136"/>
                      <a:pt x="442" y="136"/>
                    </a:cubicBezTo>
                    <a:cubicBezTo>
                      <a:pt x="444" y="135"/>
                      <a:pt x="444" y="135"/>
                      <a:pt x="444" y="135"/>
                    </a:cubicBezTo>
                    <a:cubicBezTo>
                      <a:pt x="445" y="135"/>
                      <a:pt x="445" y="135"/>
                      <a:pt x="445" y="135"/>
                    </a:cubicBezTo>
                    <a:cubicBezTo>
                      <a:pt x="445" y="137"/>
                      <a:pt x="445" y="137"/>
                      <a:pt x="445" y="137"/>
                    </a:cubicBezTo>
                    <a:cubicBezTo>
                      <a:pt x="445" y="137"/>
                      <a:pt x="445" y="137"/>
                      <a:pt x="445" y="137"/>
                    </a:cubicBezTo>
                    <a:cubicBezTo>
                      <a:pt x="448" y="137"/>
                      <a:pt x="448" y="137"/>
                      <a:pt x="448" y="137"/>
                    </a:cubicBezTo>
                    <a:cubicBezTo>
                      <a:pt x="448" y="140"/>
                      <a:pt x="448" y="140"/>
                      <a:pt x="448" y="140"/>
                    </a:cubicBezTo>
                    <a:cubicBezTo>
                      <a:pt x="449" y="141"/>
                      <a:pt x="449" y="141"/>
                      <a:pt x="449" y="141"/>
                    </a:cubicBezTo>
                    <a:cubicBezTo>
                      <a:pt x="448" y="145"/>
                      <a:pt x="448" y="145"/>
                      <a:pt x="448" y="145"/>
                    </a:cubicBezTo>
                    <a:cubicBezTo>
                      <a:pt x="451" y="144"/>
                      <a:pt x="451" y="144"/>
                      <a:pt x="451" y="144"/>
                    </a:cubicBezTo>
                    <a:cubicBezTo>
                      <a:pt x="452" y="140"/>
                      <a:pt x="452" y="140"/>
                      <a:pt x="452" y="140"/>
                    </a:cubicBezTo>
                    <a:cubicBezTo>
                      <a:pt x="450" y="136"/>
                      <a:pt x="450" y="136"/>
                      <a:pt x="450" y="136"/>
                    </a:cubicBezTo>
                    <a:cubicBezTo>
                      <a:pt x="448" y="135"/>
                      <a:pt x="448" y="135"/>
                      <a:pt x="448" y="135"/>
                    </a:cubicBezTo>
                    <a:cubicBezTo>
                      <a:pt x="446" y="132"/>
                      <a:pt x="446" y="132"/>
                      <a:pt x="446" y="132"/>
                    </a:cubicBezTo>
                    <a:cubicBezTo>
                      <a:pt x="444" y="134"/>
                      <a:pt x="444" y="134"/>
                      <a:pt x="444" y="134"/>
                    </a:cubicBezTo>
                    <a:cubicBezTo>
                      <a:pt x="443" y="133"/>
                      <a:pt x="443" y="133"/>
                      <a:pt x="443" y="133"/>
                    </a:cubicBezTo>
                    <a:cubicBezTo>
                      <a:pt x="441" y="133"/>
                      <a:pt x="441" y="133"/>
                      <a:pt x="441" y="133"/>
                    </a:cubicBezTo>
                    <a:cubicBezTo>
                      <a:pt x="440" y="132"/>
                      <a:pt x="440" y="132"/>
                      <a:pt x="440" y="132"/>
                    </a:cubicBezTo>
                    <a:cubicBezTo>
                      <a:pt x="438" y="131"/>
                      <a:pt x="438" y="131"/>
                      <a:pt x="438" y="131"/>
                    </a:cubicBezTo>
                    <a:cubicBezTo>
                      <a:pt x="438" y="130"/>
                      <a:pt x="438" y="130"/>
                      <a:pt x="438" y="130"/>
                    </a:cubicBezTo>
                    <a:cubicBezTo>
                      <a:pt x="439" y="129"/>
                      <a:pt x="439" y="129"/>
                      <a:pt x="439" y="129"/>
                    </a:cubicBezTo>
                    <a:cubicBezTo>
                      <a:pt x="443" y="129"/>
                      <a:pt x="443" y="129"/>
                      <a:pt x="443" y="129"/>
                    </a:cubicBezTo>
                    <a:cubicBezTo>
                      <a:pt x="444" y="127"/>
                      <a:pt x="444" y="127"/>
                      <a:pt x="444" y="127"/>
                    </a:cubicBezTo>
                    <a:cubicBezTo>
                      <a:pt x="446" y="127"/>
                      <a:pt x="446" y="127"/>
                      <a:pt x="446" y="127"/>
                    </a:cubicBezTo>
                    <a:cubicBezTo>
                      <a:pt x="448" y="128"/>
                      <a:pt x="448" y="128"/>
                      <a:pt x="448" y="128"/>
                    </a:cubicBezTo>
                    <a:cubicBezTo>
                      <a:pt x="450" y="127"/>
                      <a:pt x="450" y="127"/>
                      <a:pt x="450" y="127"/>
                    </a:cubicBezTo>
                    <a:cubicBezTo>
                      <a:pt x="451" y="128"/>
                      <a:pt x="451" y="128"/>
                      <a:pt x="451" y="128"/>
                    </a:cubicBezTo>
                    <a:cubicBezTo>
                      <a:pt x="455" y="126"/>
                      <a:pt x="455" y="126"/>
                      <a:pt x="455" y="126"/>
                    </a:cubicBezTo>
                    <a:cubicBezTo>
                      <a:pt x="458" y="127"/>
                      <a:pt x="458" y="127"/>
                      <a:pt x="458" y="127"/>
                    </a:cubicBezTo>
                    <a:cubicBezTo>
                      <a:pt x="459" y="127"/>
                      <a:pt x="459" y="127"/>
                      <a:pt x="459" y="127"/>
                    </a:cubicBezTo>
                    <a:cubicBezTo>
                      <a:pt x="461" y="127"/>
                      <a:pt x="461" y="127"/>
                      <a:pt x="461" y="127"/>
                    </a:cubicBezTo>
                    <a:cubicBezTo>
                      <a:pt x="462" y="126"/>
                      <a:pt x="462" y="126"/>
                      <a:pt x="462" y="126"/>
                    </a:cubicBezTo>
                    <a:cubicBezTo>
                      <a:pt x="462" y="125"/>
                      <a:pt x="462" y="125"/>
                      <a:pt x="462" y="125"/>
                    </a:cubicBezTo>
                    <a:cubicBezTo>
                      <a:pt x="459" y="125"/>
                      <a:pt x="459" y="125"/>
                      <a:pt x="459" y="125"/>
                    </a:cubicBezTo>
                    <a:cubicBezTo>
                      <a:pt x="456" y="124"/>
                      <a:pt x="456" y="124"/>
                      <a:pt x="456" y="124"/>
                    </a:cubicBezTo>
                    <a:cubicBezTo>
                      <a:pt x="453" y="125"/>
                      <a:pt x="453" y="125"/>
                      <a:pt x="453" y="125"/>
                    </a:cubicBezTo>
                    <a:cubicBezTo>
                      <a:pt x="450" y="124"/>
                      <a:pt x="450" y="124"/>
                      <a:pt x="450" y="124"/>
                    </a:cubicBezTo>
                    <a:cubicBezTo>
                      <a:pt x="450" y="123"/>
                      <a:pt x="450" y="123"/>
                      <a:pt x="450" y="123"/>
                    </a:cubicBezTo>
                    <a:cubicBezTo>
                      <a:pt x="449" y="121"/>
                      <a:pt x="449" y="121"/>
                      <a:pt x="449" y="121"/>
                    </a:cubicBezTo>
                    <a:cubicBezTo>
                      <a:pt x="452" y="119"/>
                      <a:pt x="452" y="119"/>
                      <a:pt x="452" y="119"/>
                    </a:cubicBezTo>
                    <a:cubicBezTo>
                      <a:pt x="449" y="118"/>
                      <a:pt x="449" y="118"/>
                      <a:pt x="449" y="118"/>
                    </a:cubicBezTo>
                    <a:cubicBezTo>
                      <a:pt x="447" y="116"/>
                      <a:pt x="447" y="116"/>
                      <a:pt x="447" y="116"/>
                    </a:cubicBezTo>
                    <a:cubicBezTo>
                      <a:pt x="445" y="116"/>
                      <a:pt x="445" y="116"/>
                      <a:pt x="445" y="116"/>
                    </a:cubicBezTo>
                    <a:cubicBezTo>
                      <a:pt x="443" y="113"/>
                      <a:pt x="443" y="113"/>
                      <a:pt x="443" y="113"/>
                    </a:cubicBezTo>
                    <a:cubicBezTo>
                      <a:pt x="443" y="111"/>
                      <a:pt x="443" y="111"/>
                      <a:pt x="443" y="111"/>
                    </a:cubicBezTo>
                    <a:cubicBezTo>
                      <a:pt x="445" y="111"/>
                      <a:pt x="445" y="111"/>
                      <a:pt x="445" y="111"/>
                    </a:cubicBezTo>
                    <a:cubicBezTo>
                      <a:pt x="445" y="109"/>
                      <a:pt x="445" y="109"/>
                      <a:pt x="445" y="109"/>
                    </a:cubicBezTo>
                    <a:cubicBezTo>
                      <a:pt x="443" y="107"/>
                      <a:pt x="443" y="107"/>
                      <a:pt x="443" y="107"/>
                    </a:cubicBezTo>
                    <a:cubicBezTo>
                      <a:pt x="443" y="98"/>
                      <a:pt x="443" y="98"/>
                      <a:pt x="443" y="98"/>
                    </a:cubicBezTo>
                    <a:cubicBezTo>
                      <a:pt x="445" y="96"/>
                      <a:pt x="445" y="96"/>
                      <a:pt x="445" y="96"/>
                    </a:cubicBezTo>
                    <a:cubicBezTo>
                      <a:pt x="444" y="93"/>
                      <a:pt x="444" y="93"/>
                      <a:pt x="444" y="93"/>
                    </a:cubicBezTo>
                    <a:cubicBezTo>
                      <a:pt x="445" y="90"/>
                      <a:pt x="445" y="90"/>
                      <a:pt x="445" y="90"/>
                    </a:cubicBezTo>
                    <a:cubicBezTo>
                      <a:pt x="446" y="88"/>
                      <a:pt x="446" y="88"/>
                      <a:pt x="446" y="88"/>
                    </a:cubicBezTo>
                    <a:cubicBezTo>
                      <a:pt x="445" y="87"/>
                      <a:pt x="445" y="87"/>
                      <a:pt x="445" y="87"/>
                    </a:cubicBezTo>
                    <a:cubicBezTo>
                      <a:pt x="447" y="86"/>
                      <a:pt x="447" y="86"/>
                      <a:pt x="447" y="86"/>
                    </a:cubicBezTo>
                    <a:cubicBezTo>
                      <a:pt x="447" y="84"/>
                      <a:pt x="447" y="84"/>
                      <a:pt x="447" y="84"/>
                    </a:cubicBezTo>
                    <a:cubicBezTo>
                      <a:pt x="450" y="82"/>
                      <a:pt x="450" y="82"/>
                      <a:pt x="450" y="82"/>
                    </a:cubicBezTo>
                    <a:cubicBezTo>
                      <a:pt x="451" y="82"/>
                      <a:pt x="451" y="82"/>
                      <a:pt x="451" y="82"/>
                    </a:cubicBezTo>
                    <a:cubicBezTo>
                      <a:pt x="454" y="85"/>
                      <a:pt x="454" y="85"/>
                      <a:pt x="454" y="85"/>
                    </a:cubicBezTo>
                    <a:cubicBezTo>
                      <a:pt x="455" y="83"/>
                      <a:pt x="455" y="83"/>
                      <a:pt x="455" y="83"/>
                    </a:cubicBezTo>
                    <a:cubicBezTo>
                      <a:pt x="457" y="83"/>
                      <a:pt x="457" y="83"/>
                      <a:pt x="457" y="83"/>
                    </a:cubicBezTo>
                    <a:cubicBezTo>
                      <a:pt x="458" y="86"/>
                      <a:pt x="458" y="86"/>
                      <a:pt x="458" y="86"/>
                    </a:cubicBezTo>
                    <a:cubicBezTo>
                      <a:pt x="461" y="86"/>
                      <a:pt x="461" y="86"/>
                      <a:pt x="461" y="86"/>
                    </a:cubicBezTo>
                    <a:cubicBezTo>
                      <a:pt x="463" y="84"/>
                      <a:pt x="463" y="84"/>
                      <a:pt x="463" y="84"/>
                    </a:cubicBezTo>
                    <a:cubicBezTo>
                      <a:pt x="464" y="84"/>
                      <a:pt x="464" y="84"/>
                      <a:pt x="464" y="84"/>
                    </a:cubicBezTo>
                    <a:cubicBezTo>
                      <a:pt x="464" y="87"/>
                      <a:pt x="464" y="87"/>
                      <a:pt x="464" y="87"/>
                    </a:cubicBezTo>
                    <a:cubicBezTo>
                      <a:pt x="465" y="88"/>
                      <a:pt x="465" y="88"/>
                      <a:pt x="465" y="88"/>
                    </a:cubicBezTo>
                    <a:cubicBezTo>
                      <a:pt x="468" y="89"/>
                      <a:pt x="468" y="89"/>
                      <a:pt x="468" y="89"/>
                    </a:cubicBezTo>
                    <a:cubicBezTo>
                      <a:pt x="468" y="89"/>
                      <a:pt x="468" y="89"/>
                      <a:pt x="468" y="89"/>
                    </a:cubicBezTo>
                    <a:cubicBezTo>
                      <a:pt x="466" y="91"/>
                      <a:pt x="466" y="91"/>
                      <a:pt x="466" y="91"/>
                    </a:cubicBezTo>
                    <a:cubicBezTo>
                      <a:pt x="466" y="91"/>
                      <a:pt x="466" y="91"/>
                      <a:pt x="466" y="91"/>
                    </a:cubicBezTo>
                    <a:cubicBezTo>
                      <a:pt x="465" y="93"/>
                      <a:pt x="465" y="93"/>
                      <a:pt x="465" y="93"/>
                    </a:cubicBezTo>
                    <a:cubicBezTo>
                      <a:pt x="466" y="95"/>
                      <a:pt x="466" y="95"/>
                      <a:pt x="466" y="95"/>
                    </a:cubicBezTo>
                    <a:cubicBezTo>
                      <a:pt x="464" y="98"/>
                      <a:pt x="464" y="98"/>
                      <a:pt x="464" y="98"/>
                    </a:cubicBezTo>
                    <a:cubicBezTo>
                      <a:pt x="462" y="99"/>
                      <a:pt x="462" y="99"/>
                      <a:pt x="462" y="99"/>
                    </a:cubicBezTo>
                    <a:cubicBezTo>
                      <a:pt x="460" y="101"/>
                      <a:pt x="460" y="101"/>
                      <a:pt x="460" y="101"/>
                    </a:cubicBezTo>
                    <a:cubicBezTo>
                      <a:pt x="462" y="101"/>
                      <a:pt x="462" y="101"/>
                      <a:pt x="462" y="101"/>
                    </a:cubicBezTo>
                    <a:cubicBezTo>
                      <a:pt x="466" y="100"/>
                      <a:pt x="466" y="100"/>
                      <a:pt x="466" y="100"/>
                    </a:cubicBezTo>
                    <a:cubicBezTo>
                      <a:pt x="469" y="95"/>
                      <a:pt x="469" y="95"/>
                      <a:pt x="469" y="95"/>
                    </a:cubicBezTo>
                    <a:cubicBezTo>
                      <a:pt x="470" y="95"/>
                      <a:pt x="470" y="95"/>
                      <a:pt x="470" y="95"/>
                    </a:cubicBezTo>
                    <a:cubicBezTo>
                      <a:pt x="470" y="97"/>
                      <a:pt x="470" y="97"/>
                      <a:pt x="470" y="97"/>
                    </a:cubicBezTo>
                    <a:cubicBezTo>
                      <a:pt x="469" y="99"/>
                      <a:pt x="469" y="99"/>
                      <a:pt x="469" y="99"/>
                    </a:cubicBezTo>
                    <a:cubicBezTo>
                      <a:pt x="469" y="100"/>
                      <a:pt x="469" y="100"/>
                      <a:pt x="469" y="100"/>
                    </a:cubicBezTo>
                    <a:cubicBezTo>
                      <a:pt x="471" y="100"/>
                      <a:pt x="471" y="100"/>
                      <a:pt x="471" y="100"/>
                    </a:cubicBezTo>
                    <a:cubicBezTo>
                      <a:pt x="473" y="98"/>
                      <a:pt x="473" y="98"/>
                      <a:pt x="473" y="98"/>
                    </a:cubicBezTo>
                    <a:cubicBezTo>
                      <a:pt x="474" y="97"/>
                      <a:pt x="474" y="97"/>
                      <a:pt x="474" y="97"/>
                    </a:cubicBezTo>
                    <a:cubicBezTo>
                      <a:pt x="475" y="97"/>
                      <a:pt x="475" y="97"/>
                      <a:pt x="475" y="97"/>
                    </a:cubicBezTo>
                    <a:cubicBezTo>
                      <a:pt x="478" y="97"/>
                      <a:pt x="478" y="97"/>
                      <a:pt x="478" y="97"/>
                    </a:cubicBezTo>
                    <a:cubicBezTo>
                      <a:pt x="478" y="95"/>
                      <a:pt x="478" y="95"/>
                      <a:pt x="478" y="95"/>
                    </a:cubicBezTo>
                    <a:cubicBezTo>
                      <a:pt x="479" y="95"/>
                      <a:pt x="479" y="95"/>
                      <a:pt x="479" y="95"/>
                    </a:cubicBezTo>
                    <a:cubicBezTo>
                      <a:pt x="481" y="96"/>
                      <a:pt x="481" y="96"/>
                      <a:pt x="481" y="96"/>
                    </a:cubicBezTo>
                    <a:cubicBezTo>
                      <a:pt x="482" y="95"/>
                      <a:pt x="482" y="95"/>
                      <a:pt x="482" y="95"/>
                    </a:cubicBezTo>
                    <a:cubicBezTo>
                      <a:pt x="485" y="97"/>
                      <a:pt x="485" y="97"/>
                      <a:pt x="485" y="97"/>
                    </a:cubicBezTo>
                    <a:cubicBezTo>
                      <a:pt x="485" y="99"/>
                      <a:pt x="485" y="99"/>
                      <a:pt x="485" y="99"/>
                    </a:cubicBezTo>
                    <a:cubicBezTo>
                      <a:pt x="486" y="102"/>
                      <a:pt x="486" y="102"/>
                      <a:pt x="486" y="102"/>
                    </a:cubicBezTo>
                    <a:cubicBezTo>
                      <a:pt x="485" y="103"/>
                      <a:pt x="485" y="103"/>
                      <a:pt x="485" y="103"/>
                    </a:cubicBezTo>
                    <a:cubicBezTo>
                      <a:pt x="485" y="105"/>
                      <a:pt x="485" y="105"/>
                      <a:pt x="485" y="105"/>
                    </a:cubicBezTo>
                    <a:cubicBezTo>
                      <a:pt x="484" y="108"/>
                      <a:pt x="484" y="108"/>
                      <a:pt x="484" y="108"/>
                    </a:cubicBezTo>
                    <a:cubicBezTo>
                      <a:pt x="486" y="112"/>
                      <a:pt x="486" y="112"/>
                      <a:pt x="486" y="112"/>
                    </a:cubicBezTo>
                    <a:cubicBezTo>
                      <a:pt x="486" y="114"/>
                      <a:pt x="486" y="114"/>
                      <a:pt x="486" y="114"/>
                    </a:cubicBezTo>
                    <a:cubicBezTo>
                      <a:pt x="484" y="114"/>
                      <a:pt x="484" y="114"/>
                      <a:pt x="484" y="114"/>
                    </a:cubicBezTo>
                    <a:cubicBezTo>
                      <a:pt x="483" y="116"/>
                      <a:pt x="483" y="116"/>
                      <a:pt x="483" y="116"/>
                    </a:cubicBezTo>
                    <a:cubicBezTo>
                      <a:pt x="484" y="116"/>
                      <a:pt x="484" y="116"/>
                      <a:pt x="484" y="116"/>
                    </a:cubicBezTo>
                    <a:cubicBezTo>
                      <a:pt x="488" y="115"/>
                      <a:pt x="488" y="115"/>
                      <a:pt x="488" y="115"/>
                    </a:cubicBezTo>
                    <a:cubicBezTo>
                      <a:pt x="490" y="113"/>
                      <a:pt x="490" y="113"/>
                      <a:pt x="490" y="113"/>
                    </a:cubicBezTo>
                    <a:cubicBezTo>
                      <a:pt x="493" y="113"/>
                      <a:pt x="493" y="113"/>
                      <a:pt x="493" y="113"/>
                    </a:cubicBezTo>
                    <a:cubicBezTo>
                      <a:pt x="494" y="110"/>
                      <a:pt x="494" y="110"/>
                      <a:pt x="494" y="110"/>
                    </a:cubicBezTo>
                    <a:cubicBezTo>
                      <a:pt x="494" y="107"/>
                      <a:pt x="494" y="107"/>
                      <a:pt x="494" y="107"/>
                    </a:cubicBezTo>
                    <a:cubicBezTo>
                      <a:pt x="493" y="104"/>
                      <a:pt x="493" y="104"/>
                      <a:pt x="493" y="104"/>
                    </a:cubicBezTo>
                    <a:cubicBezTo>
                      <a:pt x="492" y="104"/>
                      <a:pt x="492" y="104"/>
                      <a:pt x="492" y="104"/>
                    </a:cubicBezTo>
                    <a:cubicBezTo>
                      <a:pt x="490" y="104"/>
                      <a:pt x="490" y="104"/>
                      <a:pt x="490" y="104"/>
                    </a:cubicBezTo>
                    <a:cubicBezTo>
                      <a:pt x="490" y="102"/>
                      <a:pt x="490" y="102"/>
                      <a:pt x="490" y="102"/>
                    </a:cubicBezTo>
                    <a:cubicBezTo>
                      <a:pt x="491" y="101"/>
                      <a:pt x="491" y="101"/>
                      <a:pt x="491" y="101"/>
                    </a:cubicBezTo>
                    <a:cubicBezTo>
                      <a:pt x="492" y="101"/>
                      <a:pt x="492" y="101"/>
                      <a:pt x="492" y="101"/>
                    </a:cubicBezTo>
                    <a:cubicBezTo>
                      <a:pt x="493" y="102"/>
                      <a:pt x="493" y="102"/>
                      <a:pt x="493" y="102"/>
                    </a:cubicBezTo>
                    <a:cubicBezTo>
                      <a:pt x="494" y="101"/>
                      <a:pt x="494" y="101"/>
                      <a:pt x="494" y="101"/>
                    </a:cubicBezTo>
                    <a:cubicBezTo>
                      <a:pt x="498" y="101"/>
                      <a:pt x="498" y="101"/>
                      <a:pt x="498" y="101"/>
                    </a:cubicBezTo>
                    <a:cubicBezTo>
                      <a:pt x="500" y="98"/>
                      <a:pt x="500" y="98"/>
                      <a:pt x="500" y="98"/>
                    </a:cubicBezTo>
                    <a:cubicBezTo>
                      <a:pt x="501" y="98"/>
                      <a:pt x="501" y="98"/>
                      <a:pt x="501" y="98"/>
                    </a:cubicBezTo>
                    <a:cubicBezTo>
                      <a:pt x="504" y="98"/>
                      <a:pt x="504" y="98"/>
                      <a:pt x="504" y="98"/>
                    </a:cubicBezTo>
                    <a:cubicBezTo>
                      <a:pt x="505" y="96"/>
                      <a:pt x="505" y="96"/>
                      <a:pt x="505" y="96"/>
                    </a:cubicBezTo>
                    <a:cubicBezTo>
                      <a:pt x="506" y="95"/>
                      <a:pt x="506" y="95"/>
                      <a:pt x="506" y="95"/>
                    </a:cubicBezTo>
                    <a:cubicBezTo>
                      <a:pt x="507" y="95"/>
                      <a:pt x="507" y="95"/>
                      <a:pt x="507" y="95"/>
                    </a:cubicBezTo>
                    <a:cubicBezTo>
                      <a:pt x="508" y="94"/>
                      <a:pt x="508" y="94"/>
                      <a:pt x="508" y="94"/>
                    </a:cubicBezTo>
                    <a:cubicBezTo>
                      <a:pt x="510" y="93"/>
                      <a:pt x="510" y="93"/>
                      <a:pt x="510" y="93"/>
                    </a:cubicBezTo>
                    <a:cubicBezTo>
                      <a:pt x="511" y="94"/>
                      <a:pt x="511" y="94"/>
                      <a:pt x="511" y="94"/>
                    </a:cubicBezTo>
                    <a:cubicBezTo>
                      <a:pt x="513" y="94"/>
                      <a:pt x="513" y="94"/>
                      <a:pt x="513" y="94"/>
                    </a:cubicBezTo>
                    <a:cubicBezTo>
                      <a:pt x="513" y="95"/>
                      <a:pt x="513" y="95"/>
                      <a:pt x="513" y="95"/>
                    </a:cubicBezTo>
                    <a:cubicBezTo>
                      <a:pt x="513" y="96"/>
                      <a:pt x="513" y="96"/>
                      <a:pt x="513" y="96"/>
                    </a:cubicBezTo>
                    <a:cubicBezTo>
                      <a:pt x="513" y="97"/>
                      <a:pt x="513" y="97"/>
                      <a:pt x="513" y="97"/>
                    </a:cubicBezTo>
                    <a:cubicBezTo>
                      <a:pt x="517" y="97"/>
                      <a:pt x="517" y="97"/>
                      <a:pt x="517" y="97"/>
                    </a:cubicBezTo>
                    <a:cubicBezTo>
                      <a:pt x="518" y="98"/>
                      <a:pt x="518" y="98"/>
                      <a:pt x="518" y="98"/>
                    </a:cubicBezTo>
                    <a:cubicBezTo>
                      <a:pt x="520" y="98"/>
                      <a:pt x="520" y="98"/>
                      <a:pt x="520" y="98"/>
                    </a:cubicBezTo>
                    <a:cubicBezTo>
                      <a:pt x="527" y="102"/>
                      <a:pt x="527" y="102"/>
                      <a:pt x="527" y="102"/>
                    </a:cubicBezTo>
                    <a:cubicBezTo>
                      <a:pt x="528" y="103"/>
                      <a:pt x="528" y="103"/>
                      <a:pt x="528" y="103"/>
                    </a:cubicBezTo>
                    <a:cubicBezTo>
                      <a:pt x="529" y="105"/>
                      <a:pt x="529" y="105"/>
                      <a:pt x="529" y="105"/>
                    </a:cubicBezTo>
                    <a:cubicBezTo>
                      <a:pt x="529" y="106"/>
                      <a:pt x="529" y="106"/>
                      <a:pt x="529" y="106"/>
                    </a:cubicBezTo>
                    <a:cubicBezTo>
                      <a:pt x="533" y="110"/>
                      <a:pt x="533" y="110"/>
                      <a:pt x="533" y="110"/>
                    </a:cubicBezTo>
                    <a:cubicBezTo>
                      <a:pt x="533" y="110"/>
                      <a:pt x="533" y="110"/>
                      <a:pt x="533" y="110"/>
                    </a:cubicBezTo>
                    <a:cubicBezTo>
                      <a:pt x="534" y="108"/>
                      <a:pt x="534" y="108"/>
                      <a:pt x="534" y="108"/>
                    </a:cubicBezTo>
                    <a:cubicBezTo>
                      <a:pt x="535" y="108"/>
                      <a:pt x="535" y="108"/>
                      <a:pt x="535" y="108"/>
                    </a:cubicBezTo>
                    <a:cubicBezTo>
                      <a:pt x="535" y="107"/>
                      <a:pt x="535" y="107"/>
                      <a:pt x="535" y="107"/>
                    </a:cubicBezTo>
                    <a:cubicBezTo>
                      <a:pt x="534" y="106"/>
                      <a:pt x="534" y="106"/>
                      <a:pt x="534" y="106"/>
                    </a:cubicBezTo>
                    <a:cubicBezTo>
                      <a:pt x="532" y="106"/>
                      <a:pt x="532" y="106"/>
                      <a:pt x="532" y="106"/>
                    </a:cubicBezTo>
                    <a:cubicBezTo>
                      <a:pt x="532" y="104"/>
                      <a:pt x="532" y="104"/>
                      <a:pt x="532" y="104"/>
                    </a:cubicBezTo>
                    <a:cubicBezTo>
                      <a:pt x="533" y="103"/>
                      <a:pt x="533" y="103"/>
                      <a:pt x="533" y="103"/>
                    </a:cubicBezTo>
                    <a:cubicBezTo>
                      <a:pt x="535" y="103"/>
                      <a:pt x="535" y="103"/>
                      <a:pt x="535" y="103"/>
                    </a:cubicBezTo>
                    <a:cubicBezTo>
                      <a:pt x="536" y="104"/>
                      <a:pt x="536" y="104"/>
                      <a:pt x="536" y="104"/>
                    </a:cubicBezTo>
                    <a:cubicBezTo>
                      <a:pt x="537" y="105"/>
                      <a:pt x="537" y="105"/>
                      <a:pt x="537" y="105"/>
                    </a:cubicBezTo>
                    <a:cubicBezTo>
                      <a:pt x="537" y="107"/>
                      <a:pt x="537" y="107"/>
                      <a:pt x="537" y="107"/>
                    </a:cubicBezTo>
                    <a:cubicBezTo>
                      <a:pt x="540" y="110"/>
                      <a:pt x="540" y="110"/>
                      <a:pt x="540" y="110"/>
                    </a:cubicBezTo>
                    <a:cubicBezTo>
                      <a:pt x="540" y="112"/>
                      <a:pt x="540" y="112"/>
                      <a:pt x="540" y="112"/>
                    </a:cubicBezTo>
                    <a:cubicBezTo>
                      <a:pt x="542" y="112"/>
                      <a:pt x="542" y="112"/>
                      <a:pt x="542" y="112"/>
                    </a:cubicBezTo>
                    <a:cubicBezTo>
                      <a:pt x="543" y="112"/>
                      <a:pt x="543" y="112"/>
                      <a:pt x="543" y="112"/>
                    </a:cubicBezTo>
                    <a:cubicBezTo>
                      <a:pt x="543" y="111"/>
                      <a:pt x="543" y="111"/>
                      <a:pt x="543" y="111"/>
                    </a:cubicBezTo>
                    <a:cubicBezTo>
                      <a:pt x="545" y="112"/>
                      <a:pt x="545" y="112"/>
                      <a:pt x="545" y="112"/>
                    </a:cubicBezTo>
                    <a:cubicBezTo>
                      <a:pt x="546" y="114"/>
                      <a:pt x="546" y="114"/>
                      <a:pt x="546" y="114"/>
                    </a:cubicBezTo>
                    <a:cubicBezTo>
                      <a:pt x="546" y="116"/>
                      <a:pt x="546" y="116"/>
                      <a:pt x="546" y="116"/>
                    </a:cubicBezTo>
                    <a:cubicBezTo>
                      <a:pt x="548" y="118"/>
                      <a:pt x="548" y="118"/>
                      <a:pt x="548" y="118"/>
                    </a:cubicBezTo>
                    <a:cubicBezTo>
                      <a:pt x="547" y="119"/>
                      <a:pt x="547" y="119"/>
                      <a:pt x="547" y="119"/>
                    </a:cubicBezTo>
                    <a:cubicBezTo>
                      <a:pt x="547" y="119"/>
                      <a:pt x="547" y="119"/>
                      <a:pt x="547" y="119"/>
                    </a:cubicBezTo>
                    <a:cubicBezTo>
                      <a:pt x="546" y="118"/>
                      <a:pt x="546" y="118"/>
                      <a:pt x="546" y="118"/>
                    </a:cubicBezTo>
                    <a:cubicBezTo>
                      <a:pt x="546" y="117"/>
                      <a:pt x="546" y="117"/>
                      <a:pt x="546" y="117"/>
                    </a:cubicBezTo>
                    <a:cubicBezTo>
                      <a:pt x="545" y="117"/>
                      <a:pt x="545" y="117"/>
                      <a:pt x="545" y="117"/>
                    </a:cubicBezTo>
                    <a:cubicBezTo>
                      <a:pt x="544" y="118"/>
                      <a:pt x="544" y="118"/>
                      <a:pt x="544" y="118"/>
                    </a:cubicBezTo>
                    <a:cubicBezTo>
                      <a:pt x="542" y="117"/>
                      <a:pt x="542" y="117"/>
                      <a:pt x="542" y="117"/>
                    </a:cubicBezTo>
                    <a:cubicBezTo>
                      <a:pt x="539" y="115"/>
                      <a:pt x="539" y="115"/>
                      <a:pt x="539" y="115"/>
                    </a:cubicBezTo>
                    <a:cubicBezTo>
                      <a:pt x="537" y="115"/>
                      <a:pt x="537" y="115"/>
                      <a:pt x="537" y="115"/>
                    </a:cubicBezTo>
                    <a:cubicBezTo>
                      <a:pt x="536" y="116"/>
                      <a:pt x="536" y="116"/>
                      <a:pt x="536" y="116"/>
                    </a:cubicBezTo>
                    <a:cubicBezTo>
                      <a:pt x="538" y="118"/>
                      <a:pt x="538" y="118"/>
                      <a:pt x="538" y="118"/>
                    </a:cubicBezTo>
                    <a:cubicBezTo>
                      <a:pt x="540" y="118"/>
                      <a:pt x="540" y="118"/>
                      <a:pt x="540" y="118"/>
                    </a:cubicBezTo>
                    <a:cubicBezTo>
                      <a:pt x="541" y="119"/>
                      <a:pt x="541" y="119"/>
                      <a:pt x="541" y="119"/>
                    </a:cubicBezTo>
                    <a:cubicBezTo>
                      <a:pt x="541" y="119"/>
                      <a:pt x="541" y="119"/>
                      <a:pt x="541" y="119"/>
                    </a:cubicBezTo>
                    <a:cubicBezTo>
                      <a:pt x="542" y="121"/>
                      <a:pt x="542" y="121"/>
                      <a:pt x="542" y="121"/>
                    </a:cubicBezTo>
                    <a:cubicBezTo>
                      <a:pt x="543" y="122"/>
                      <a:pt x="543" y="122"/>
                      <a:pt x="543" y="122"/>
                    </a:cubicBezTo>
                    <a:cubicBezTo>
                      <a:pt x="544" y="122"/>
                      <a:pt x="544" y="122"/>
                      <a:pt x="544" y="122"/>
                    </a:cubicBezTo>
                    <a:cubicBezTo>
                      <a:pt x="545" y="119"/>
                      <a:pt x="545" y="119"/>
                      <a:pt x="545" y="119"/>
                    </a:cubicBezTo>
                    <a:cubicBezTo>
                      <a:pt x="545" y="119"/>
                      <a:pt x="545" y="119"/>
                      <a:pt x="545" y="119"/>
                    </a:cubicBezTo>
                    <a:cubicBezTo>
                      <a:pt x="546" y="121"/>
                      <a:pt x="546" y="121"/>
                      <a:pt x="546" y="121"/>
                    </a:cubicBezTo>
                    <a:cubicBezTo>
                      <a:pt x="547" y="122"/>
                      <a:pt x="547" y="122"/>
                      <a:pt x="547" y="122"/>
                    </a:cubicBezTo>
                    <a:cubicBezTo>
                      <a:pt x="548" y="121"/>
                      <a:pt x="548" y="121"/>
                      <a:pt x="548" y="121"/>
                    </a:cubicBezTo>
                    <a:cubicBezTo>
                      <a:pt x="549" y="121"/>
                      <a:pt x="549" y="121"/>
                      <a:pt x="549" y="121"/>
                    </a:cubicBezTo>
                    <a:cubicBezTo>
                      <a:pt x="550" y="123"/>
                      <a:pt x="550" y="123"/>
                      <a:pt x="550" y="123"/>
                    </a:cubicBezTo>
                    <a:cubicBezTo>
                      <a:pt x="549" y="124"/>
                      <a:pt x="549" y="124"/>
                      <a:pt x="549" y="124"/>
                    </a:cubicBezTo>
                    <a:cubicBezTo>
                      <a:pt x="551" y="127"/>
                      <a:pt x="551" y="127"/>
                      <a:pt x="551" y="127"/>
                    </a:cubicBezTo>
                    <a:cubicBezTo>
                      <a:pt x="552" y="130"/>
                      <a:pt x="552" y="130"/>
                      <a:pt x="552" y="130"/>
                    </a:cubicBezTo>
                    <a:cubicBezTo>
                      <a:pt x="552" y="134"/>
                      <a:pt x="552" y="134"/>
                      <a:pt x="552" y="134"/>
                    </a:cubicBezTo>
                    <a:cubicBezTo>
                      <a:pt x="550" y="137"/>
                      <a:pt x="550" y="137"/>
                      <a:pt x="550" y="137"/>
                    </a:cubicBezTo>
                    <a:cubicBezTo>
                      <a:pt x="549" y="137"/>
                      <a:pt x="549" y="137"/>
                      <a:pt x="549" y="137"/>
                    </a:cubicBezTo>
                    <a:cubicBezTo>
                      <a:pt x="549" y="138"/>
                      <a:pt x="549" y="138"/>
                      <a:pt x="549" y="138"/>
                    </a:cubicBezTo>
                    <a:cubicBezTo>
                      <a:pt x="549" y="140"/>
                      <a:pt x="549" y="140"/>
                      <a:pt x="549" y="140"/>
                    </a:cubicBezTo>
                    <a:cubicBezTo>
                      <a:pt x="548" y="143"/>
                      <a:pt x="548" y="143"/>
                      <a:pt x="548" y="143"/>
                    </a:cubicBezTo>
                    <a:cubicBezTo>
                      <a:pt x="548" y="143"/>
                      <a:pt x="548" y="143"/>
                      <a:pt x="548" y="143"/>
                    </a:cubicBezTo>
                    <a:cubicBezTo>
                      <a:pt x="549" y="145"/>
                      <a:pt x="549" y="145"/>
                      <a:pt x="549" y="145"/>
                    </a:cubicBezTo>
                    <a:cubicBezTo>
                      <a:pt x="549" y="146"/>
                      <a:pt x="549" y="146"/>
                      <a:pt x="549" y="146"/>
                    </a:cubicBezTo>
                    <a:cubicBezTo>
                      <a:pt x="547" y="147"/>
                      <a:pt x="547" y="147"/>
                      <a:pt x="547" y="147"/>
                    </a:cubicBezTo>
                    <a:cubicBezTo>
                      <a:pt x="546" y="149"/>
                      <a:pt x="546" y="149"/>
                      <a:pt x="546" y="149"/>
                    </a:cubicBezTo>
                    <a:cubicBezTo>
                      <a:pt x="547" y="150"/>
                      <a:pt x="547" y="150"/>
                      <a:pt x="547" y="150"/>
                    </a:cubicBezTo>
                    <a:cubicBezTo>
                      <a:pt x="545" y="153"/>
                      <a:pt x="545" y="153"/>
                      <a:pt x="545" y="153"/>
                    </a:cubicBezTo>
                    <a:cubicBezTo>
                      <a:pt x="544" y="155"/>
                      <a:pt x="544" y="155"/>
                      <a:pt x="544" y="155"/>
                    </a:cubicBezTo>
                    <a:cubicBezTo>
                      <a:pt x="544" y="156"/>
                      <a:pt x="544" y="156"/>
                      <a:pt x="544" y="156"/>
                    </a:cubicBezTo>
                    <a:cubicBezTo>
                      <a:pt x="543" y="157"/>
                      <a:pt x="543" y="157"/>
                      <a:pt x="543" y="157"/>
                    </a:cubicBezTo>
                    <a:cubicBezTo>
                      <a:pt x="542" y="158"/>
                      <a:pt x="542" y="158"/>
                      <a:pt x="542" y="158"/>
                    </a:cubicBezTo>
                    <a:cubicBezTo>
                      <a:pt x="540" y="160"/>
                      <a:pt x="540" y="160"/>
                      <a:pt x="540" y="160"/>
                    </a:cubicBezTo>
                    <a:cubicBezTo>
                      <a:pt x="538" y="160"/>
                      <a:pt x="538" y="160"/>
                      <a:pt x="538" y="160"/>
                    </a:cubicBezTo>
                    <a:cubicBezTo>
                      <a:pt x="540" y="161"/>
                      <a:pt x="540" y="161"/>
                      <a:pt x="540" y="161"/>
                    </a:cubicBezTo>
                    <a:cubicBezTo>
                      <a:pt x="541" y="161"/>
                      <a:pt x="541" y="161"/>
                      <a:pt x="541" y="161"/>
                    </a:cubicBezTo>
                    <a:cubicBezTo>
                      <a:pt x="542" y="159"/>
                      <a:pt x="542" y="159"/>
                      <a:pt x="542" y="159"/>
                    </a:cubicBezTo>
                    <a:cubicBezTo>
                      <a:pt x="543" y="159"/>
                      <a:pt x="543" y="159"/>
                      <a:pt x="543" y="159"/>
                    </a:cubicBezTo>
                    <a:cubicBezTo>
                      <a:pt x="544" y="162"/>
                      <a:pt x="544" y="162"/>
                      <a:pt x="544" y="162"/>
                    </a:cubicBezTo>
                    <a:cubicBezTo>
                      <a:pt x="542" y="165"/>
                      <a:pt x="542" y="165"/>
                      <a:pt x="542" y="165"/>
                    </a:cubicBezTo>
                    <a:cubicBezTo>
                      <a:pt x="541" y="167"/>
                      <a:pt x="541" y="167"/>
                      <a:pt x="541" y="167"/>
                    </a:cubicBezTo>
                    <a:cubicBezTo>
                      <a:pt x="540" y="172"/>
                      <a:pt x="540" y="172"/>
                      <a:pt x="540" y="172"/>
                    </a:cubicBezTo>
                    <a:cubicBezTo>
                      <a:pt x="541" y="174"/>
                      <a:pt x="541" y="174"/>
                      <a:pt x="541" y="174"/>
                    </a:cubicBezTo>
                    <a:cubicBezTo>
                      <a:pt x="541" y="176"/>
                      <a:pt x="541" y="176"/>
                      <a:pt x="541" y="176"/>
                    </a:cubicBezTo>
                    <a:cubicBezTo>
                      <a:pt x="540" y="180"/>
                      <a:pt x="540" y="180"/>
                      <a:pt x="540" y="180"/>
                    </a:cubicBezTo>
                    <a:cubicBezTo>
                      <a:pt x="537" y="181"/>
                      <a:pt x="537" y="181"/>
                      <a:pt x="537" y="181"/>
                    </a:cubicBezTo>
                    <a:cubicBezTo>
                      <a:pt x="536" y="180"/>
                      <a:pt x="536" y="180"/>
                      <a:pt x="536" y="180"/>
                    </a:cubicBezTo>
                    <a:cubicBezTo>
                      <a:pt x="535" y="180"/>
                      <a:pt x="535" y="180"/>
                      <a:pt x="535" y="180"/>
                    </a:cubicBezTo>
                    <a:cubicBezTo>
                      <a:pt x="534" y="182"/>
                      <a:pt x="534" y="182"/>
                      <a:pt x="534" y="182"/>
                    </a:cubicBezTo>
                    <a:cubicBezTo>
                      <a:pt x="535" y="183"/>
                      <a:pt x="535" y="183"/>
                      <a:pt x="535" y="183"/>
                    </a:cubicBezTo>
                    <a:cubicBezTo>
                      <a:pt x="536" y="186"/>
                      <a:pt x="536" y="186"/>
                      <a:pt x="536" y="186"/>
                    </a:cubicBezTo>
                    <a:cubicBezTo>
                      <a:pt x="535" y="188"/>
                      <a:pt x="535" y="188"/>
                      <a:pt x="535" y="188"/>
                    </a:cubicBezTo>
                    <a:cubicBezTo>
                      <a:pt x="533" y="189"/>
                      <a:pt x="533" y="189"/>
                      <a:pt x="533" y="189"/>
                    </a:cubicBezTo>
                    <a:cubicBezTo>
                      <a:pt x="532" y="192"/>
                      <a:pt x="532" y="192"/>
                      <a:pt x="532" y="192"/>
                    </a:cubicBezTo>
                    <a:cubicBezTo>
                      <a:pt x="533" y="194"/>
                      <a:pt x="533" y="194"/>
                      <a:pt x="533" y="194"/>
                    </a:cubicBezTo>
                    <a:cubicBezTo>
                      <a:pt x="534" y="197"/>
                      <a:pt x="534" y="197"/>
                      <a:pt x="534" y="197"/>
                    </a:cubicBezTo>
                    <a:cubicBezTo>
                      <a:pt x="533" y="198"/>
                      <a:pt x="533" y="198"/>
                      <a:pt x="533" y="198"/>
                    </a:cubicBezTo>
                    <a:cubicBezTo>
                      <a:pt x="533" y="199"/>
                      <a:pt x="533" y="199"/>
                      <a:pt x="533" y="199"/>
                    </a:cubicBezTo>
                    <a:cubicBezTo>
                      <a:pt x="534" y="200"/>
                      <a:pt x="534" y="200"/>
                      <a:pt x="534" y="200"/>
                    </a:cubicBezTo>
                    <a:cubicBezTo>
                      <a:pt x="533" y="205"/>
                      <a:pt x="533" y="205"/>
                      <a:pt x="533" y="205"/>
                    </a:cubicBezTo>
                    <a:cubicBezTo>
                      <a:pt x="531" y="206"/>
                      <a:pt x="531" y="206"/>
                      <a:pt x="531" y="206"/>
                    </a:cubicBezTo>
                    <a:cubicBezTo>
                      <a:pt x="531" y="208"/>
                      <a:pt x="531" y="208"/>
                      <a:pt x="531" y="208"/>
                    </a:cubicBezTo>
                    <a:cubicBezTo>
                      <a:pt x="532" y="207"/>
                      <a:pt x="532" y="207"/>
                      <a:pt x="532" y="207"/>
                    </a:cubicBezTo>
                    <a:cubicBezTo>
                      <a:pt x="533" y="207"/>
                      <a:pt x="533" y="207"/>
                      <a:pt x="533" y="207"/>
                    </a:cubicBezTo>
                    <a:cubicBezTo>
                      <a:pt x="535" y="205"/>
                      <a:pt x="535" y="205"/>
                      <a:pt x="535" y="205"/>
                    </a:cubicBezTo>
                    <a:cubicBezTo>
                      <a:pt x="536" y="203"/>
                      <a:pt x="536" y="203"/>
                      <a:pt x="536" y="203"/>
                    </a:cubicBezTo>
                    <a:cubicBezTo>
                      <a:pt x="536" y="202"/>
                      <a:pt x="536" y="202"/>
                      <a:pt x="536" y="202"/>
                    </a:cubicBezTo>
                    <a:cubicBezTo>
                      <a:pt x="536" y="201"/>
                      <a:pt x="536" y="201"/>
                      <a:pt x="536" y="201"/>
                    </a:cubicBezTo>
                    <a:cubicBezTo>
                      <a:pt x="539" y="201"/>
                      <a:pt x="539" y="201"/>
                      <a:pt x="539" y="201"/>
                    </a:cubicBezTo>
                    <a:cubicBezTo>
                      <a:pt x="540" y="201"/>
                      <a:pt x="540" y="201"/>
                      <a:pt x="540" y="201"/>
                    </a:cubicBezTo>
                    <a:cubicBezTo>
                      <a:pt x="539" y="200"/>
                      <a:pt x="539" y="200"/>
                      <a:pt x="539" y="200"/>
                    </a:cubicBezTo>
                    <a:cubicBezTo>
                      <a:pt x="536" y="197"/>
                      <a:pt x="536" y="197"/>
                      <a:pt x="536" y="197"/>
                    </a:cubicBezTo>
                    <a:cubicBezTo>
                      <a:pt x="535" y="194"/>
                      <a:pt x="535" y="194"/>
                      <a:pt x="535" y="194"/>
                    </a:cubicBezTo>
                    <a:cubicBezTo>
                      <a:pt x="536" y="192"/>
                      <a:pt x="536" y="192"/>
                      <a:pt x="536" y="192"/>
                    </a:cubicBezTo>
                    <a:cubicBezTo>
                      <a:pt x="539" y="192"/>
                      <a:pt x="539" y="192"/>
                      <a:pt x="539" y="192"/>
                    </a:cubicBezTo>
                    <a:cubicBezTo>
                      <a:pt x="542" y="192"/>
                      <a:pt x="542" y="192"/>
                      <a:pt x="542" y="192"/>
                    </a:cubicBezTo>
                    <a:cubicBezTo>
                      <a:pt x="545" y="189"/>
                      <a:pt x="545" y="189"/>
                      <a:pt x="545" y="189"/>
                    </a:cubicBezTo>
                    <a:cubicBezTo>
                      <a:pt x="546" y="189"/>
                      <a:pt x="546" y="189"/>
                      <a:pt x="546" y="189"/>
                    </a:cubicBezTo>
                    <a:cubicBezTo>
                      <a:pt x="548" y="188"/>
                      <a:pt x="548" y="188"/>
                      <a:pt x="548" y="188"/>
                    </a:cubicBezTo>
                    <a:cubicBezTo>
                      <a:pt x="546" y="187"/>
                      <a:pt x="546" y="187"/>
                      <a:pt x="546" y="187"/>
                    </a:cubicBezTo>
                    <a:cubicBezTo>
                      <a:pt x="549" y="184"/>
                      <a:pt x="549" y="184"/>
                      <a:pt x="549" y="184"/>
                    </a:cubicBezTo>
                    <a:cubicBezTo>
                      <a:pt x="551" y="182"/>
                      <a:pt x="551" y="182"/>
                      <a:pt x="551" y="182"/>
                    </a:cubicBezTo>
                    <a:cubicBezTo>
                      <a:pt x="550" y="180"/>
                      <a:pt x="550" y="180"/>
                      <a:pt x="550" y="180"/>
                    </a:cubicBezTo>
                    <a:cubicBezTo>
                      <a:pt x="550" y="179"/>
                      <a:pt x="550" y="179"/>
                      <a:pt x="550" y="179"/>
                    </a:cubicBezTo>
                    <a:cubicBezTo>
                      <a:pt x="552" y="181"/>
                      <a:pt x="552" y="181"/>
                      <a:pt x="552" y="181"/>
                    </a:cubicBezTo>
                    <a:cubicBezTo>
                      <a:pt x="554" y="180"/>
                      <a:pt x="554" y="180"/>
                      <a:pt x="554" y="180"/>
                    </a:cubicBezTo>
                    <a:cubicBezTo>
                      <a:pt x="555" y="178"/>
                      <a:pt x="555" y="178"/>
                      <a:pt x="555" y="178"/>
                    </a:cubicBezTo>
                    <a:cubicBezTo>
                      <a:pt x="554" y="176"/>
                      <a:pt x="554" y="176"/>
                      <a:pt x="554" y="176"/>
                    </a:cubicBezTo>
                    <a:cubicBezTo>
                      <a:pt x="558" y="174"/>
                      <a:pt x="558" y="174"/>
                      <a:pt x="558" y="174"/>
                    </a:cubicBezTo>
                    <a:cubicBezTo>
                      <a:pt x="558" y="172"/>
                      <a:pt x="558" y="172"/>
                      <a:pt x="558" y="172"/>
                    </a:cubicBezTo>
                    <a:cubicBezTo>
                      <a:pt x="557" y="170"/>
                      <a:pt x="557" y="170"/>
                      <a:pt x="557" y="170"/>
                    </a:cubicBezTo>
                    <a:cubicBezTo>
                      <a:pt x="554" y="172"/>
                      <a:pt x="554" y="172"/>
                      <a:pt x="554" y="172"/>
                    </a:cubicBezTo>
                    <a:cubicBezTo>
                      <a:pt x="553" y="174"/>
                      <a:pt x="553" y="174"/>
                      <a:pt x="553" y="174"/>
                    </a:cubicBezTo>
                    <a:cubicBezTo>
                      <a:pt x="550" y="176"/>
                      <a:pt x="550" y="176"/>
                      <a:pt x="550" y="176"/>
                    </a:cubicBezTo>
                    <a:cubicBezTo>
                      <a:pt x="548" y="175"/>
                      <a:pt x="548" y="175"/>
                      <a:pt x="548" y="175"/>
                    </a:cubicBezTo>
                    <a:cubicBezTo>
                      <a:pt x="547" y="172"/>
                      <a:pt x="547" y="172"/>
                      <a:pt x="547" y="172"/>
                    </a:cubicBezTo>
                    <a:cubicBezTo>
                      <a:pt x="549" y="170"/>
                      <a:pt x="549" y="170"/>
                      <a:pt x="549" y="170"/>
                    </a:cubicBezTo>
                    <a:cubicBezTo>
                      <a:pt x="548" y="167"/>
                      <a:pt x="548" y="167"/>
                      <a:pt x="548" y="167"/>
                    </a:cubicBezTo>
                    <a:cubicBezTo>
                      <a:pt x="550" y="165"/>
                      <a:pt x="550" y="165"/>
                      <a:pt x="550" y="165"/>
                    </a:cubicBezTo>
                    <a:cubicBezTo>
                      <a:pt x="553" y="165"/>
                      <a:pt x="553" y="165"/>
                      <a:pt x="553" y="165"/>
                    </a:cubicBezTo>
                    <a:cubicBezTo>
                      <a:pt x="556" y="167"/>
                      <a:pt x="556" y="167"/>
                      <a:pt x="556" y="167"/>
                    </a:cubicBezTo>
                    <a:cubicBezTo>
                      <a:pt x="557" y="166"/>
                      <a:pt x="557" y="166"/>
                      <a:pt x="557" y="166"/>
                    </a:cubicBezTo>
                    <a:cubicBezTo>
                      <a:pt x="557" y="164"/>
                      <a:pt x="557" y="164"/>
                      <a:pt x="557" y="164"/>
                    </a:cubicBezTo>
                    <a:cubicBezTo>
                      <a:pt x="560" y="163"/>
                      <a:pt x="560" y="163"/>
                      <a:pt x="560" y="163"/>
                    </a:cubicBezTo>
                    <a:cubicBezTo>
                      <a:pt x="560" y="164"/>
                      <a:pt x="560" y="164"/>
                      <a:pt x="560" y="164"/>
                    </a:cubicBezTo>
                    <a:cubicBezTo>
                      <a:pt x="559" y="165"/>
                      <a:pt x="559" y="165"/>
                      <a:pt x="559" y="165"/>
                    </a:cubicBezTo>
                    <a:cubicBezTo>
                      <a:pt x="559" y="167"/>
                      <a:pt x="559" y="167"/>
                      <a:pt x="559" y="167"/>
                    </a:cubicBezTo>
                    <a:cubicBezTo>
                      <a:pt x="564" y="171"/>
                      <a:pt x="564" y="171"/>
                      <a:pt x="564" y="171"/>
                    </a:cubicBezTo>
                    <a:cubicBezTo>
                      <a:pt x="567" y="172"/>
                      <a:pt x="567" y="172"/>
                      <a:pt x="567" y="172"/>
                    </a:cubicBezTo>
                    <a:cubicBezTo>
                      <a:pt x="568" y="171"/>
                      <a:pt x="568" y="171"/>
                      <a:pt x="568" y="171"/>
                    </a:cubicBezTo>
                    <a:cubicBezTo>
                      <a:pt x="571" y="170"/>
                      <a:pt x="571" y="170"/>
                      <a:pt x="571" y="170"/>
                    </a:cubicBezTo>
                    <a:cubicBezTo>
                      <a:pt x="573" y="168"/>
                      <a:pt x="573" y="168"/>
                      <a:pt x="573" y="168"/>
                    </a:cubicBezTo>
                    <a:cubicBezTo>
                      <a:pt x="573" y="166"/>
                      <a:pt x="573" y="166"/>
                      <a:pt x="573" y="166"/>
                    </a:cubicBezTo>
                    <a:cubicBezTo>
                      <a:pt x="570" y="163"/>
                      <a:pt x="570" y="163"/>
                      <a:pt x="570" y="163"/>
                    </a:cubicBezTo>
                    <a:cubicBezTo>
                      <a:pt x="570" y="162"/>
                      <a:pt x="570" y="162"/>
                      <a:pt x="570" y="162"/>
                    </a:cubicBezTo>
                    <a:cubicBezTo>
                      <a:pt x="571" y="162"/>
                      <a:pt x="571" y="162"/>
                      <a:pt x="571" y="162"/>
                    </a:cubicBezTo>
                    <a:cubicBezTo>
                      <a:pt x="574" y="166"/>
                      <a:pt x="574" y="166"/>
                      <a:pt x="574" y="166"/>
                    </a:cubicBezTo>
                    <a:cubicBezTo>
                      <a:pt x="576" y="166"/>
                      <a:pt x="576" y="166"/>
                      <a:pt x="576" y="166"/>
                    </a:cubicBezTo>
                    <a:cubicBezTo>
                      <a:pt x="578" y="168"/>
                      <a:pt x="578" y="168"/>
                      <a:pt x="578" y="168"/>
                    </a:cubicBezTo>
                    <a:cubicBezTo>
                      <a:pt x="577" y="169"/>
                      <a:pt x="577" y="169"/>
                      <a:pt x="577" y="169"/>
                    </a:cubicBezTo>
                    <a:cubicBezTo>
                      <a:pt x="578" y="170"/>
                      <a:pt x="578" y="170"/>
                      <a:pt x="578" y="170"/>
                    </a:cubicBezTo>
                    <a:cubicBezTo>
                      <a:pt x="580" y="172"/>
                      <a:pt x="580" y="172"/>
                      <a:pt x="580" y="172"/>
                    </a:cubicBezTo>
                    <a:cubicBezTo>
                      <a:pt x="581" y="176"/>
                      <a:pt x="581" y="176"/>
                      <a:pt x="581" y="176"/>
                    </a:cubicBezTo>
                    <a:cubicBezTo>
                      <a:pt x="581" y="177"/>
                      <a:pt x="581" y="177"/>
                      <a:pt x="581" y="177"/>
                    </a:cubicBezTo>
                    <a:cubicBezTo>
                      <a:pt x="581" y="176"/>
                      <a:pt x="581" y="176"/>
                      <a:pt x="581" y="176"/>
                    </a:cubicBezTo>
                    <a:cubicBezTo>
                      <a:pt x="583" y="174"/>
                      <a:pt x="583" y="174"/>
                      <a:pt x="583" y="174"/>
                    </a:cubicBezTo>
                    <a:cubicBezTo>
                      <a:pt x="584" y="174"/>
                      <a:pt x="584" y="174"/>
                      <a:pt x="584" y="174"/>
                    </a:cubicBezTo>
                    <a:cubicBezTo>
                      <a:pt x="585" y="172"/>
                      <a:pt x="585" y="172"/>
                      <a:pt x="585" y="172"/>
                    </a:cubicBezTo>
                    <a:cubicBezTo>
                      <a:pt x="584" y="172"/>
                      <a:pt x="584" y="172"/>
                      <a:pt x="584" y="172"/>
                    </a:cubicBezTo>
                    <a:cubicBezTo>
                      <a:pt x="582" y="172"/>
                      <a:pt x="582" y="172"/>
                      <a:pt x="582" y="172"/>
                    </a:cubicBezTo>
                    <a:cubicBezTo>
                      <a:pt x="581" y="172"/>
                      <a:pt x="581" y="172"/>
                      <a:pt x="581" y="172"/>
                    </a:cubicBezTo>
                    <a:cubicBezTo>
                      <a:pt x="580" y="170"/>
                      <a:pt x="580" y="170"/>
                      <a:pt x="580" y="170"/>
                    </a:cubicBezTo>
                    <a:cubicBezTo>
                      <a:pt x="582" y="167"/>
                      <a:pt x="582" y="167"/>
                      <a:pt x="582" y="167"/>
                    </a:cubicBezTo>
                    <a:cubicBezTo>
                      <a:pt x="584" y="166"/>
                      <a:pt x="584" y="166"/>
                      <a:pt x="584" y="166"/>
                    </a:cubicBezTo>
                    <a:cubicBezTo>
                      <a:pt x="585" y="165"/>
                      <a:pt x="585" y="165"/>
                      <a:pt x="585" y="165"/>
                    </a:cubicBezTo>
                    <a:cubicBezTo>
                      <a:pt x="586" y="165"/>
                      <a:pt x="586" y="165"/>
                      <a:pt x="586" y="165"/>
                    </a:cubicBezTo>
                    <a:cubicBezTo>
                      <a:pt x="587" y="163"/>
                      <a:pt x="587" y="163"/>
                      <a:pt x="587" y="163"/>
                    </a:cubicBezTo>
                    <a:cubicBezTo>
                      <a:pt x="591" y="163"/>
                      <a:pt x="591" y="163"/>
                      <a:pt x="591" y="163"/>
                    </a:cubicBezTo>
                    <a:cubicBezTo>
                      <a:pt x="597" y="161"/>
                      <a:pt x="597" y="161"/>
                      <a:pt x="597" y="161"/>
                    </a:cubicBezTo>
                    <a:cubicBezTo>
                      <a:pt x="605" y="161"/>
                      <a:pt x="605" y="161"/>
                      <a:pt x="605" y="161"/>
                    </a:cubicBezTo>
                    <a:cubicBezTo>
                      <a:pt x="611" y="158"/>
                      <a:pt x="611" y="158"/>
                      <a:pt x="611" y="158"/>
                    </a:cubicBezTo>
                    <a:cubicBezTo>
                      <a:pt x="614" y="158"/>
                      <a:pt x="614" y="158"/>
                      <a:pt x="614" y="158"/>
                    </a:cubicBezTo>
                    <a:cubicBezTo>
                      <a:pt x="616" y="159"/>
                      <a:pt x="616" y="159"/>
                      <a:pt x="616" y="159"/>
                    </a:cubicBezTo>
                    <a:cubicBezTo>
                      <a:pt x="616" y="161"/>
                      <a:pt x="616" y="161"/>
                      <a:pt x="616" y="161"/>
                    </a:cubicBezTo>
                    <a:cubicBezTo>
                      <a:pt x="615" y="161"/>
                      <a:pt x="615" y="161"/>
                      <a:pt x="615" y="161"/>
                    </a:cubicBezTo>
                    <a:cubicBezTo>
                      <a:pt x="614" y="163"/>
                      <a:pt x="614" y="163"/>
                      <a:pt x="614" y="163"/>
                    </a:cubicBezTo>
                    <a:cubicBezTo>
                      <a:pt x="615" y="167"/>
                      <a:pt x="615" y="167"/>
                      <a:pt x="615" y="167"/>
                    </a:cubicBezTo>
                    <a:cubicBezTo>
                      <a:pt x="618" y="169"/>
                      <a:pt x="618" y="169"/>
                      <a:pt x="618" y="169"/>
                    </a:cubicBezTo>
                    <a:cubicBezTo>
                      <a:pt x="626" y="169"/>
                      <a:pt x="626" y="169"/>
                      <a:pt x="626" y="169"/>
                    </a:cubicBezTo>
                    <a:cubicBezTo>
                      <a:pt x="628" y="170"/>
                      <a:pt x="628" y="170"/>
                      <a:pt x="628" y="170"/>
                    </a:cubicBezTo>
                    <a:cubicBezTo>
                      <a:pt x="628" y="169"/>
                      <a:pt x="628" y="169"/>
                      <a:pt x="628" y="169"/>
                    </a:cubicBezTo>
                    <a:cubicBezTo>
                      <a:pt x="631" y="169"/>
                      <a:pt x="631" y="169"/>
                      <a:pt x="631" y="169"/>
                    </a:cubicBezTo>
                    <a:cubicBezTo>
                      <a:pt x="634" y="170"/>
                      <a:pt x="634" y="170"/>
                      <a:pt x="634" y="170"/>
                    </a:cubicBezTo>
                    <a:cubicBezTo>
                      <a:pt x="640" y="169"/>
                      <a:pt x="640" y="169"/>
                      <a:pt x="640" y="169"/>
                    </a:cubicBezTo>
                    <a:cubicBezTo>
                      <a:pt x="644" y="167"/>
                      <a:pt x="644" y="167"/>
                      <a:pt x="644" y="167"/>
                    </a:cubicBezTo>
                    <a:cubicBezTo>
                      <a:pt x="645" y="167"/>
                      <a:pt x="645" y="167"/>
                      <a:pt x="645" y="167"/>
                    </a:cubicBezTo>
                    <a:cubicBezTo>
                      <a:pt x="647" y="167"/>
                      <a:pt x="647" y="167"/>
                      <a:pt x="647" y="167"/>
                    </a:cubicBezTo>
                    <a:cubicBezTo>
                      <a:pt x="648" y="165"/>
                      <a:pt x="648" y="165"/>
                      <a:pt x="648" y="165"/>
                    </a:cubicBezTo>
                    <a:cubicBezTo>
                      <a:pt x="647" y="164"/>
                      <a:pt x="647" y="164"/>
                      <a:pt x="647" y="164"/>
                    </a:cubicBezTo>
                    <a:cubicBezTo>
                      <a:pt x="649" y="164"/>
                      <a:pt x="649" y="164"/>
                      <a:pt x="649" y="164"/>
                    </a:cubicBezTo>
                    <a:cubicBezTo>
                      <a:pt x="651" y="164"/>
                      <a:pt x="651" y="164"/>
                      <a:pt x="651" y="164"/>
                    </a:cubicBezTo>
                    <a:cubicBezTo>
                      <a:pt x="653" y="163"/>
                      <a:pt x="653" y="163"/>
                      <a:pt x="653" y="163"/>
                    </a:cubicBezTo>
                    <a:cubicBezTo>
                      <a:pt x="654" y="165"/>
                      <a:pt x="654" y="165"/>
                      <a:pt x="654" y="165"/>
                    </a:cubicBezTo>
                    <a:cubicBezTo>
                      <a:pt x="655" y="165"/>
                      <a:pt x="655" y="165"/>
                      <a:pt x="655" y="165"/>
                    </a:cubicBezTo>
                    <a:cubicBezTo>
                      <a:pt x="656" y="163"/>
                      <a:pt x="656" y="163"/>
                      <a:pt x="656" y="163"/>
                    </a:cubicBezTo>
                    <a:cubicBezTo>
                      <a:pt x="656" y="162"/>
                      <a:pt x="656" y="162"/>
                      <a:pt x="656" y="162"/>
                    </a:cubicBezTo>
                    <a:cubicBezTo>
                      <a:pt x="654" y="160"/>
                      <a:pt x="654" y="160"/>
                      <a:pt x="654" y="160"/>
                    </a:cubicBezTo>
                    <a:cubicBezTo>
                      <a:pt x="654" y="159"/>
                      <a:pt x="654" y="159"/>
                      <a:pt x="654" y="159"/>
                    </a:cubicBezTo>
                    <a:cubicBezTo>
                      <a:pt x="653" y="157"/>
                      <a:pt x="653" y="157"/>
                      <a:pt x="653" y="157"/>
                    </a:cubicBezTo>
                    <a:cubicBezTo>
                      <a:pt x="651" y="157"/>
                      <a:pt x="651" y="157"/>
                      <a:pt x="651" y="157"/>
                    </a:cubicBezTo>
                    <a:cubicBezTo>
                      <a:pt x="651" y="154"/>
                      <a:pt x="651" y="154"/>
                      <a:pt x="651" y="154"/>
                    </a:cubicBezTo>
                    <a:cubicBezTo>
                      <a:pt x="650" y="154"/>
                      <a:pt x="650" y="154"/>
                      <a:pt x="650" y="154"/>
                    </a:cubicBezTo>
                    <a:cubicBezTo>
                      <a:pt x="649" y="152"/>
                      <a:pt x="649" y="152"/>
                      <a:pt x="649" y="152"/>
                    </a:cubicBezTo>
                    <a:cubicBezTo>
                      <a:pt x="648" y="150"/>
                      <a:pt x="648" y="150"/>
                      <a:pt x="648" y="150"/>
                    </a:cubicBezTo>
                    <a:cubicBezTo>
                      <a:pt x="648" y="148"/>
                      <a:pt x="648" y="148"/>
                      <a:pt x="648" y="148"/>
                    </a:cubicBezTo>
                    <a:cubicBezTo>
                      <a:pt x="649" y="146"/>
                      <a:pt x="649" y="146"/>
                      <a:pt x="649" y="146"/>
                    </a:cubicBezTo>
                    <a:cubicBezTo>
                      <a:pt x="649" y="147"/>
                      <a:pt x="649" y="147"/>
                      <a:pt x="649" y="147"/>
                    </a:cubicBezTo>
                    <a:cubicBezTo>
                      <a:pt x="650" y="148"/>
                      <a:pt x="650" y="148"/>
                      <a:pt x="650" y="148"/>
                    </a:cubicBezTo>
                    <a:cubicBezTo>
                      <a:pt x="652" y="146"/>
                      <a:pt x="652" y="146"/>
                      <a:pt x="652" y="146"/>
                    </a:cubicBezTo>
                    <a:cubicBezTo>
                      <a:pt x="652" y="146"/>
                      <a:pt x="652" y="146"/>
                      <a:pt x="652" y="146"/>
                    </a:cubicBezTo>
                    <a:cubicBezTo>
                      <a:pt x="651" y="144"/>
                      <a:pt x="651" y="144"/>
                      <a:pt x="651" y="144"/>
                    </a:cubicBezTo>
                    <a:cubicBezTo>
                      <a:pt x="653" y="144"/>
                      <a:pt x="653" y="144"/>
                      <a:pt x="653" y="144"/>
                    </a:cubicBezTo>
                    <a:cubicBezTo>
                      <a:pt x="655" y="145"/>
                      <a:pt x="655" y="145"/>
                      <a:pt x="655" y="145"/>
                    </a:cubicBezTo>
                    <a:cubicBezTo>
                      <a:pt x="656" y="145"/>
                      <a:pt x="656" y="145"/>
                      <a:pt x="656" y="145"/>
                    </a:cubicBezTo>
                    <a:cubicBezTo>
                      <a:pt x="657" y="143"/>
                      <a:pt x="657" y="143"/>
                      <a:pt x="657" y="143"/>
                    </a:cubicBezTo>
                    <a:cubicBezTo>
                      <a:pt x="657" y="144"/>
                      <a:pt x="657" y="144"/>
                      <a:pt x="657" y="144"/>
                    </a:cubicBezTo>
                    <a:cubicBezTo>
                      <a:pt x="660" y="144"/>
                      <a:pt x="660" y="144"/>
                      <a:pt x="660" y="144"/>
                    </a:cubicBezTo>
                    <a:cubicBezTo>
                      <a:pt x="661" y="144"/>
                      <a:pt x="661" y="144"/>
                      <a:pt x="661" y="144"/>
                    </a:cubicBezTo>
                    <a:cubicBezTo>
                      <a:pt x="662" y="143"/>
                      <a:pt x="662" y="143"/>
                      <a:pt x="662" y="143"/>
                    </a:cubicBezTo>
                    <a:cubicBezTo>
                      <a:pt x="663" y="144"/>
                      <a:pt x="663" y="144"/>
                      <a:pt x="663" y="144"/>
                    </a:cubicBezTo>
                    <a:cubicBezTo>
                      <a:pt x="665" y="145"/>
                      <a:pt x="665" y="145"/>
                      <a:pt x="665" y="145"/>
                    </a:cubicBezTo>
                    <a:cubicBezTo>
                      <a:pt x="666" y="146"/>
                      <a:pt x="666" y="146"/>
                      <a:pt x="666" y="146"/>
                    </a:cubicBezTo>
                    <a:cubicBezTo>
                      <a:pt x="667" y="146"/>
                      <a:pt x="667" y="146"/>
                      <a:pt x="667" y="146"/>
                    </a:cubicBezTo>
                    <a:cubicBezTo>
                      <a:pt x="667" y="144"/>
                      <a:pt x="667" y="144"/>
                      <a:pt x="667" y="144"/>
                    </a:cubicBezTo>
                    <a:cubicBezTo>
                      <a:pt x="669" y="144"/>
                      <a:pt x="669" y="144"/>
                      <a:pt x="669" y="144"/>
                    </a:cubicBezTo>
                    <a:cubicBezTo>
                      <a:pt x="670" y="146"/>
                      <a:pt x="670" y="146"/>
                      <a:pt x="670" y="146"/>
                    </a:cubicBezTo>
                    <a:cubicBezTo>
                      <a:pt x="669" y="147"/>
                      <a:pt x="669" y="147"/>
                      <a:pt x="669" y="147"/>
                    </a:cubicBezTo>
                    <a:cubicBezTo>
                      <a:pt x="668" y="149"/>
                      <a:pt x="668" y="149"/>
                      <a:pt x="668" y="149"/>
                    </a:cubicBezTo>
                    <a:cubicBezTo>
                      <a:pt x="669" y="149"/>
                      <a:pt x="669" y="149"/>
                      <a:pt x="669" y="149"/>
                    </a:cubicBezTo>
                    <a:cubicBezTo>
                      <a:pt x="671" y="149"/>
                      <a:pt x="671" y="149"/>
                      <a:pt x="671" y="149"/>
                    </a:cubicBezTo>
                    <a:cubicBezTo>
                      <a:pt x="671" y="149"/>
                      <a:pt x="671" y="149"/>
                      <a:pt x="671" y="149"/>
                    </a:cubicBezTo>
                    <a:cubicBezTo>
                      <a:pt x="671" y="148"/>
                      <a:pt x="671" y="148"/>
                      <a:pt x="671" y="148"/>
                    </a:cubicBezTo>
                    <a:cubicBezTo>
                      <a:pt x="672" y="147"/>
                      <a:pt x="672" y="147"/>
                      <a:pt x="672" y="147"/>
                    </a:cubicBezTo>
                    <a:cubicBezTo>
                      <a:pt x="673" y="147"/>
                      <a:pt x="673" y="147"/>
                      <a:pt x="673" y="147"/>
                    </a:cubicBezTo>
                    <a:cubicBezTo>
                      <a:pt x="673" y="145"/>
                      <a:pt x="673" y="145"/>
                      <a:pt x="673" y="145"/>
                    </a:cubicBezTo>
                    <a:cubicBezTo>
                      <a:pt x="672" y="145"/>
                      <a:pt x="672" y="145"/>
                      <a:pt x="672" y="145"/>
                    </a:cubicBezTo>
                    <a:cubicBezTo>
                      <a:pt x="672" y="144"/>
                      <a:pt x="672" y="144"/>
                      <a:pt x="672" y="144"/>
                    </a:cubicBezTo>
                    <a:cubicBezTo>
                      <a:pt x="674" y="144"/>
                      <a:pt x="674" y="144"/>
                      <a:pt x="674" y="144"/>
                    </a:cubicBezTo>
                    <a:cubicBezTo>
                      <a:pt x="677" y="143"/>
                      <a:pt x="677" y="143"/>
                      <a:pt x="677" y="143"/>
                    </a:cubicBezTo>
                    <a:cubicBezTo>
                      <a:pt x="678" y="144"/>
                      <a:pt x="678" y="144"/>
                      <a:pt x="678" y="144"/>
                    </a:cubicBezTo>
                    <a:cubicBezTo>
                      <a:pt x="679" y="143"/>
                      <a:pt x="679" y="143"/>
                      <a:pt x="679" y="143"/>
                    </a:cubicBezTo>
                    <a:cubicBezTo>
                      <a:pt x="681" y="143"/>
                      <a:pt x="681" y="143"/>
                      <a:pt x="681" y="143"/>
                    </a:cubicBezTo>
                    <a:cubicBezTo>
                      <a:pt x="681" y="145"/>
                      <a:pt x="681" y="145"/>
                      <a:pt x="681" y="145"/>
                    </a:cubicBezTo>
                    <a:cubicBezTo>
                      <a:pt x="682" y="147"/>
                      <a:pt x="682" y="147"/>
                      <a:pt x="682" y="147"/>
                    </a:cubicBezTo>
                    <a:cubicBezTo>
                      <a:pt x="682" y="146"/>
                      <a:pt x="682" y="146"/>
                      <a:pt x="682" y="146"/>
                    </a:cubicBezTo>
                    <a:cubicBezTo>
                      <a:pt x="683" y="146"/>
                      <a:pt x="683" y="146"/>
                      <a:pt x="683" y="146"/>
                    </a:cubicBezTo>
                    <a:cubicBezTo>
                      <a:pt x="685" y="144"/>
                      <a:pt x="685" y="144"/>
                      <a:pt x="685" y="144"/>
                    </a:cubicBezTo>
                    <a:cubicBezTo>
                      <a:pt x="686" y="147"/>
                      <a:pt x="686" y="147"/>
                      <a:pt x="686" y="147"/>
                    </a:cubicBezTo>
                    <a:cubicBezTo>
                      <a:pt x="687" y="147"/>
                      <a:pt x="687" y="147"/>
                      <a:pt x="687" y="147"/>
                    </a:cubicBezTo>
                    <a:cubicBezTo>
                      <a:pt x="689" y="146"/>
                      <a:pt x="689" y="146"/>
                      <a:pt x="689" y="146"/>
                    </a:cubicBezTo>
                    <a:cubicBezTo>
                      <a:pt x="690" y="147"/>
                      <a:pt x="690" y="147"/>
                      <a:pt x="690" y="147"/>
                    </a:cubicBezTo>
                    <a:cubicBezTo>
                      <a:pt x="691" y="151"/>
                      <a:pt x="691" y="151"/>
                      <a:pt x="691" y="151"/>
                    </a:cubicBezTo>
                    <a:cubicBezTo>
                      <a:pt x="692" y="148"/>
                      <a:pt x="692" y="148"/>
                      <a:pt x="692" y="148"/>
                    </a:cubicBezTo>
                    <a:cubicBezTo>
                      <a:pt x="693" y="148"/>
                      <a:pt x="693" y="148"/>
                      <a:pt x="693" y="148"/>
                    </a:cubicBezTo>
                    <a:cubicBezTo>
                      <a:pt x="694" y="148"/>
                      <a:pt x="694" y="148"/>
                      <a:pt x="694" y="148"/>
                    </a:cubicBezTo>
                    <a:cubicBezTo>
                      <a:pt x="693" y="151"/>
                      <a:pt x="693" y="151"/>
                      <a:pt x="693" y="151"/>
                    </a:cubicBezTo>
                    <a:cubicBezTo>
                      <a:pt x="695" y="152"/>
                      <a:pt x="695" y="152"/>
                      <a:pt x="695" y="152"/>
                    </a:cubicBezTo>
                    <a:cubicBezTo>
                      <a:pt x="695" y="153"/>
                      <a:pt x="695" y="153"/>
                      <a:pt x="695" y="153"/>
                    </a:cubicBezTo>
                    <a:cubicBezTo>
                      <a:pt x="697" y="153"/>
                      <a:pt x="697" y="153"/>
                      <a:pt x="697" y="153"/>
                    </a:cubicBezTo>
                    <a:cubicBezTo>
                      <a:pt x="697" y="155"/>
                      <a:pt x="697" y="155"/>
                      <a:pt x="697" y="155"/>
                    </a:cubicBezTo>
                    <a:cubicBezTo>
                      <a:pt x="698" y="154"/>
                      <a:pt x="698" y="154"/>
                      <a:pt x="698" y="154"/>
                    </a:cubicBezTo>
                    <a:cubicBezTo>
                      <a:pt x="699" y="154"/>
                      <a:pt x="699" y="154"/>
                      <a:pt x="699" y="154"/>
                    </a:cubicBezTo>
                    <a:cubicBezTo>
                      <a:pt x="700" y="156"/>
                      <a:pt x="700" y="156"/>
                      <a:pt x="700" y="156"/>
                    </a:cubicBezTo>
                    <a:cubicBezTo>
                      <a:pt x="698" y="157"/>
                      <a:pt x="698" y="157"/>
                      <a:pt x="698" y="157"/>
                    </a:cubicBezTo>
                    <a:cubicBezTo>
                      <a:pt x="698" y="159"/>
                      <a:pt x="698" y="159"/>
                      <a:pt x="698" y="159"/>
                    </a:cubicBezTo>
                    <a:cubicBezTo>
                      <a:pt x="701" y="157"/>
                      <a:pt x="701" y="157"/>
                      <a:pt x="701" y="157"/>
                    </a:cubicBezTo>
                    <a:cubicBezTo>
                      <a:pt x="703" y="157"/>
                      <a:pt x="703" y="157"/>
                      <a:pt x="703" y="157"/>
                    </a:cubicBezTo>
                    <a:cubicBezTo>
                      <a:pt x="703" y="158"/>
                      <a:pt x="703" y="158"/>
                      <a:pt x="703" y="158"/>
                    </a:cubicBezTo>
                    <a:cubicBezTo>
                      <a:pt x="699" y="162"/>
                      <a:pt x="699" y="162"/>
                      <a:pt x="699" y="162"/>
                    </a:cubicBezTo>
                    <a:cubicBezTo>
                      <a:pt x="700" y="164"/>
                      <a:pt x="700" y="164"/>
                      <a:pt x="700" y="164"/>
                    </a:cubicBezTo>
                    <a:cubicBezTo>
                      <a:pt x="703" y="165"/>
                      <a:pt x="703" y="165"/>
                      <a:pt x="703" y="165"/>
                    </a:cubicBezTo>
                    <a:cubicBezTo>
                      <a:pt x="703" y="164"/>
                      <a:pt x="703" y="164"/>
                      <a:pt x="703" y="164"/>
                    </a:cubicBezTo>
                    <a:cubicBezTo>
                      <a:pt x="705" y="163"/>
                      <a:pt x="705" y="163"/>
                      <a:pt x="705" y="163"/>
                    </a:cubicBezTo>
                    <a:cubicBezTo>
                      <a:pt x="706" y="163"/>
                      <a:pt x="706" y="163"/>
                      <a:pt x="706" y="163"/>
                    </a:cubicBezTo>
                    <a:cubicBezTo>
                      <a:pt x="706" y="165"/>
                      <a:pt x="706" y="165"/>
                      <a:pt x="706" y="165"/>
                    </a:cubicBezTo>
                    <a:cubicBezTo>
                      <a:pt x="707" y="164"/>
                      <a:pt x="707" y="164"/>
                      <a:pt x="707" y="164"/>
                    </a:cubicBezTo>
                    <a:cubicBezTo>
                      <a:pt x="710" y="166"/>
                      <a:pt x="710" y="166"/>
                      <a:pt x="710" y="166"/>
                    </a:cubicBezTo>
                    <a:cubicBezTo>
                      <a:pt x="709" y="169"/>
                      <a:pt x="709" y="169"/>
                      <a:pt x="709" y="169"/>
                    </a:cubicBezTo>
                    <a:cubicBezTo>
                      <a:pt x="711" y="169"/>
                      <a:pt x="711" y="169"/>
                      <a:pt x="711" y="169"/>
                    </a:cubicBezTo>
                    <a:cubicBezTo>
                      <a:pt x="711" y="170"/>
                      <a:pt x="711" y="170"/>
                      <a:pt x="711" y="170"/>
                    </a:cubicBezTo>
                    <a:cubicBezTo>
                      <a:pt x="713" y="170"/>
                      <a:pt x="713" y="170"/>
                      <a:pt x="713" y="170"/>
                    </a:cubicBezTo>
                    <a:cubicBezTo>
                      <a:pt x="713" y="171"/>
                      <a:pt x="713" y="171"/>
                      <a:pt x="713" y="171"/>
                    </a:cubicBezTo>
                    <a:cubicBezTo>
                      <a:pt x="711" y="174"/>
                      <a:pt x="711" y="174"/>
                      <a:pt x="711" y="174"/>
                    </a:cubicBezTo>
                    <a:cubicBezTo>
                      <a:pt x="709" y="175"/>
                      <a:pt x="709" y="175"/>
                      <a:pt x="709" y="175"/>
                    </a:cubicBezTo>
                    <a:cubicBezTo>
                      <a:pt x="707" y="174"/>
                      <a:pt x="707" y="174"/>
                      <a:pt x="707" y="174"/>
                    </a:cubicBezTo>
                    <a:cubicBezTo>
                      <a:pt x="704" y="173"/>
                      <a:pt x="704" y="173"/>
                      <a:pt x="704" y="173"/>
                    </a:cubicBezTo>
                    <a:cubicBezTo>
                      <a:pt x="700" y="173"/>
                      <a:pt x="700" y="173"/>
                      <a:pt x="700" y="173"/>
                    </a:cubicBezTo>
                    <a:cubicBezTo>
                      <a:pt x="701" y="174"/>
                      <a:pt x="701" y="174"/>
                      <a:pt x="701" y="174"/>
                    </a:cubicBezTo>
                    <a:cubicBezTo>
                      <a:pt x="702" y="176"/>
                      <a:pt x="702" y="176"/>
                      <a:pt x="702" y="176"/>
                    </a:cubicBezTo>
                    <a:cubicBezTo>
                      <a:pt x="706" y="176"/>
                      <a:pt x="706" y="176"/>
                      <a:pt x="706" y="176"/>
                    </a:cubicBezTo>
                    <a:cubicBezTo>
                      <a:pt x="706" y="178"/>
                      <a:pt x="706" y="178"/>
                      <a:pt x="706" y="178"/>
                    </a:cubicBezTo>
                    <a:cubicBezTo>
                      <a:pt x="710" y="180"/>
                      <a:pt x="710" y="180"/>
                      <a:pt x="710" y="180"/>
                    </a:cubicBezTo>
                    <a:cubicBezTo>
                      <a:pt x="713" y="181"/>
                      <a:pt x="713" y="181"/>
                      <a:pt x="713" y="181"/>
                    </a:cubicBezTo>
                    <a:cubicBezTo>
                      <a:pt x="716" y="180"/>
                      <a:pt x="716" y="180"/>
                      <a:pt x="716" y="180"/>
                    </a:cubicBezTo>
                    <a:cubicBezTo>
                      <a:pt x="716" y="178"/>
                      <a:pt x="716" y="178"/>
                      <a:pt x="716" y="178"/>
                    </a:cubicBezTo>
                    <a:cubicBezTo>
                      <a:pt x="714" y="176"/>
                      <a:pt x="714" y="176"/>
                      <a:pt x="714" y="176"/>
                    </a:cubicBezTo>
                    <a:cubicBezTo>
                      <a:pt x="713" y="175"/>
                      <a:pt x="713" y="175"/>
                      <a:pt x="713" y="175"/>
                    </a:cubicBezTo>
                    <a:cubicBezTo>
                      <a:pt x="714" y="175"/>
                      <a:pt x="714" y="175"/>
                      <a:pt x="714" y="175"/>
                    </a:cubicBezTo>
                    <a:cubicBezTo>
                      <a:pt x="716" y="177"/>
                      <a:pt x="716" y="177"/>
                      <a:pt x="716" y="177"/>
                    </a:cubicBezTo>
                    <a:cubicBezTo>
                      <a:pt x="718" y="178"/>
                      <a:pt x="718" y="178"/>
                      <a:pt x="718" y="178"/>
                    </a:cubicBezTo>
                    <a:cubicBezTo>
                      <a:pt x="720" y="179"/>
                      <a:pt x="720" y="179"/>
                      <a:pt x="720" y="179"/>
                    </a:cubicBezTo>
                    <a:cubicBezTo>
                      <a:pt x="718" y="179"/>
                      <a:pt x="718" y="179"/>
                      <a:pt x="718" y="179"/>
                    </a:cubicBezTo>
                    <a:cubicBezTo>
                      <a:pt x="714" y="182"/>
                      <a:pt x="714" y="182"/>
                      <a:pt x="714" y="182"/>
                    </a:cubicBezTo>
                    <a:cubicBezTo>
                      <a:pt x="715" y="183"/>
                      <a:pt x="715" y="183"/>
                      <a:pt x="715" y="183"/>
                    </a:cubicBezTo>
                    <a:cubicBezTo>
                      <a:pt x="717" y="184"/>
                      <a:pt x="717" y="184"/>
                      <a:pt x="717" y="184"/>
                    </a:cubicBezTo>
                    <a:cubicBezTo>
                      <a:pt x="718" y="183"/>
                      <a:pt x="718" y="183"/>
                      <a:pt x="718" y="183"/>
                    </a:cubicBezTo>
                    <a:cubicBezTo>
                      <a:pt x="719" y="183"/>
                      <a:pt x="719" y="183"/>
                      <a:pt x="719" y="183"/>
                    </a:cubicBezTo>
                    <a:cubicBezTo>
                      <a:pt x="725" y="188"/>
                      <a:pt x="725" y="188"/>
                      <a:pt x="725" y="188"/>
                    </a:cubicBezTo>
                    <a:cubicBezTo>
                      <a:pt x="727" y="189"/>
                      <a:pt x="727" y="189"/>
                      <a:pt x="727" y="189"/>
                    </a:cubicBezTo>
                    <a:cubicBezTo>
                      <a:pt x="729" y="192"/>
                      <a:pt x="729" y="192"/>
                      <a:pt x="729" y="192"/>
                    </a:cubicBezTo>
                    <a:cubicBezTo>
                      <a:pt x="733" y="192"/>
                      <a:pt x="733" y="192"/>
                      <a:pt x="733" y="192"/>
                    </a:cubicBezTo>
                    <a:cubicBezTo>
                      <a:pt x="736" y="195"/>
                      <a:pt x="736" y="195"/>
                      <a:pt x="736" y="195"/>
                    </a:cubicBezTo>
                    <a:cubicBezTo>
                      <a:pt x="739" y="196"/>
                      <a:pt x="739" y="196"/>
                      <a:pt x="739" y="196"/>
                    </a:cubicBezTo>
                    <a:cubicBezTo>
                      <a:pt x="739" y="195"/>
                      <a:pt x="739" y="195"/>
                      <a:pt x="739" y="195"/>
                    </a:cubicBezTo>
                    <a:cubicBezTo>
                      <a:pt x="739" y="193"/>
                      <a:pt x="739" y="193"/>
                      <a:pt x="739" y="193"/>
                    </a:cubicBezTo>
                    <a:cubicBezTo>
                      <a:pt x="740" y="193"/>
                      <a:pt x="740" y="193"/>
                      <a:pt x="740" y="193"/>
                    </a:cubicBezTo>
                    <a:cubicBezTo>
                      <a:pt x="741" y="194"/>
                      <a:pt x="741" y="194"/>
                      <a:pt x="741" y="194"/>
                    </a:cubicBezTo>
                    <a:cubicBezTo>
                      <a:pt x="742" y="196"/>
                      <a:pt x="742" y="196"/>
                      <a:pt x="742" y="196"/>
                    </a:cubicBezTo>
                    <a:cubicBezTo>
                      <a:pt x="743" y="198"/>
                      <a:pt x="743" y="198"/>
                      <a:pt x="743" y="198"/>
                    </a:cubicBezTo>
                    <a:cubicBezTo>
                      <a:pt x="744" y="197"/>
                      <a:pt x="744" y="197"/>
                      <a:pt x="744" y="197"/>
                    </a:cubicBezTo>
                    <a:cubicBezTo>
                      <a:pt x="745" y="195"/>
                      <a:pt x="745" y="195"/>
                      <a:pt x="745" y="195"/>
                    </a:cubicBezTo>
                    <a:cubicBezTo>
                      <a:pt x="743" y="185"/>
                      <a:pt x="743" y="185"/>
                      <a:pt x="743" y="185"/>
                    </a:cubicBezTo>
                    <a:cubicBezTo>
                      <a:pt x="741" y="181"/>
                      <a:pt x="741" y="181"/>
                      <a:pt x="741" y="181"/>
                    </a:cubicBezTo>
                    <a:cubicBezTo>
                      <a:pt x="738" y="175"/>
                      <a:pt x="738" y="175"/>
                      <a:pt x="738" y="175"/>
                    </a:cubicBezTo>
                    <a:cubicBezTo>
                      <a:pt x="737" y="170"/>
                      <a:pt x="737" y="170"/>
                      <a:pt x="737" y="170"/>
                    </a:cubicBezTo>
                    <a:cubicBezTo>
                      <a:pt x="736" y="167"/>
                      <a:pt x="736" y="167"/>
                      <a:pt x="736" y="167"/>
                    </a:cubicBezTo>
                    <a:cubicBezTo>
                      <a:pt x="736" y="166"/>
                      <a:pt x="736" y="166"/>
                      <a:pt x="736" y="166"/>
                    </a:cubicBezTo>
                    <a:cubicBezTo>
                      <a:pt x="738" y="166"/>
                      <a:pt x="738" y="166"/>
                      <a:pt x="738" y="166"/>
                    </a:cubicBezTo>
                    <a:cubicBezTo>
                      <a:pt x="739" y="169"/>
                      <a:pt x="739" y="169"/>
                      <a:pt x="739" y="169"/>
                    </a:cubicBezTo>
                    <a:cubicBezTo>
                      <a:pt x="741" y="171"/>
                      <a:pt x="741" y="171"/>
                      <a:pt x="741" y="171"/>
                    </a:cubicBezTo>
                    <a:cubicBezTo>
                      <a:pt x="743" y="172"/>
                      <a:pt x="743" y="172"/>
                      <a:pt x="743" y="172"/>
                    </a:cubicBezTo>
                    <a:cubicBezTo>
                      <a:pt x="745" y="174"/>
                      <a:pt x="745" y="174"/>
                      <a:pt x="745" y="174"/>
                    </a:cubicBezTo>
                    <a:cubicBezTo>
                      <a:pt x="749" y="174"/>
                      <a:pt x="749" y="174"/>
                      <a:pt x="749" y="174"/>
                    </a:cubicBezTo>
                    <a:cubicBezTo>
                      <a:pt x="756" y="173"/>
                      <a:pt x="756" y="173"/>
                      <a:pt x="756" y="173"/>
                    </a:cubicBezTo>
                    <a:cubicBezTo>
                      <a:pt x="758" y="174"/>
                      <a:pt x="758" y="174"/>
                      <a:pt x="758" y="174"/>
                    </a:cubicBezTo>
                    <a:cubicBezTo>
                      <a:pt x="759" y="173"/>
                      <a:pt x="759" y="173"/>
                      <a:pt x="759" y="173"/>
                    </a:cubicBezTo>
                    <a:cubicBezTo>
                      <a:pt x="761" y="175"/>
                      <a:pt x="761" y="175"/>
                      <a:pt x="761" y="175"/>
                    </a:cubicBezTo>
                    <a:cubicBezTo>
                      <a:pt x="761" y="174"/>
                      <a:pt x="761" y="174"/>
                      <a:pt x="761" y="174"/>
                    </a:cubicBezTo>
                    <a:cubicBezTo>
                      <a:pt x="760" y="172"/>
                      <a:pt x="760" y="172"/>
                      <a:pt x="760" y="172"/>
                    </a:cubicBezTo>
                    <a:cubicBezTo>
                      <a:pt x="760" y="171"/>
                      <a:pt x="760" y="171"/>
                      <a:pt x="760" y="171"/>
                    </a:cubicBezTo>
                    <a:cubicBezTo>
                      <a:pt x="759" y="170"/>
                      <a:pt x="759" y="170"/>
                      <a:pt x="759" y="170"/>
                    </a:cubicBezTo>
                    <a:cubicBezTo>
                      <a:pt x="760" y="169"/>
                      <a:pt x="760" y="169"/>
                      <a:pt x="760" y="169"/>
                    </a:cubicBezTo>
                    <a:cubicBezTo>
                      <a:pt x="760" y="167"/>
                      <a:pt x="760" y="167"/>
                      <a:pt x="760" y="167"/>
                    </a:cubicBezTo>
                    <a:cubicBezTo>
                      <a:pt x="766" y="164"/>
                      <a:pt x="766" y="164"/>
                      <a:pt x="766" y="164"/>
                    </a:cubicBezTo>
                    <a:cubicBezTo>
                      <a:pt x="767" y="165"/>
                      <a:pt x="767" y="165"/>
                      <a:pt x="767" y="165"/>
                    </a:cubicBezTo>
                    <a:cubicBezTo>
                      <a:pt x="769" y="164"/>
                      <a:pt x="769" y="164"/>
                      <a:pt x="769" y="164"/>
                    </a:cubicBezTo>
                    <a:cubicBezTo>
                      <a:pt x="771" y="166"/>
                      <a:pt x="771" y="166"/>
                      <a:pt x="771" y="166"/>
                    </a:cubicBezTo>
                    <a:cubicBezTo>
                      <a:pt x="774" y="166"/>
                      <a:pt x="774" y="166"/>
                      <a:pt x="774" y="166"/>
                    </a:cubicBezTo>
                    <a:cubicBezTo>
                      <a:pt x="776" y="168"/>
                      <a:pt x="776" y="168"/>
                      <a:pt x="776" y="168"/>
                    </a:cubicBezTo>
                    <a:cubicBezTo>
                      <a:pt x="778" y="168"/>
                      <a:pt x="778" y="168"/>
                      <a:pt x="778" y="168"/>
                    </a:cubicBezTo>
                    <a:cubicBezTo>
                      <a:pt x="779" y="170"/>
                      <a:pt x="779" y="170"/>
                      <a:pt x="779" y="170"/>
                    </a:cubicBezTo>
                    <a:cubicBezTo>
                      <a:pt x="783" y="171"/>
                      <a:pt x="783" y="171"/>
                      <a:pt x="783" y="171"/>
                    </a:cubicBezTo>
                    <a:cubicBezTo>
                      <a:pt x="784" y="172"/>
                      <a:pt x="784" y="172"/>
                      <a:pt x="784" y="172"/>
                    </a:cubicBezTo>
                    <a:cubicBezTo>
                      <a:pt x="788" y="172"/>
                      <a:pt x="788" y="172"/>
                      <a:pt x="788" y="172"/>
                    </a:cubicBezTo>
                    <a:cubicBezTo>
                      <a:pt x="785" y="171"/>
                      <a:pt x="785" y="171"/>
                      <a:pt x="785" y="171"/>
                    </a:cubicBezTo>
                    <a:cubicBezTo>
                      <a:pt x="785" y="170"/>
                      <a:pt x="785" y="170"/>
                      <a:pt x="785" y="170"/>
                    </a:cubicBezTo>
                    <a:cubicBezTo>
                      <a:pt x="788" y="171"/>
                      <a:pt x="788" y="171"/>
                      <a:pt x="788" y="171"/>
                    </a:cubicBezTo>
                    <a:cubicBezTo>
                      <a:pt x="789" y="169"/>
                      <a:pt x="789" y="169"/>
                      <a:pt x="789" y="169"/>
                    </a:cubicBezTo>
                    <a:cubicBezTo>
                      <a:pt x="787" y="168"/>
                      <a:pt x="787" y="168"/>
                      <a:pt x="787" y="168"/>
                    </a:cubicBezTo>
                    <a:cubicBezTo>
                      <a:pt x="789" y="167"/>
                      <a:pt x="789" y="167"/>
                      <a:pt x="789" y="167"/>
                    </a:cubicBezTo>
                    <a:cubicBezTo>
                      <a:pt x="787" y="165"/>
                      <a:pt x="787" y="165"/>
                      <a:pt x="787" y="165"/>
                    </a:cubicBezTo>
                    <a:cubicBezTo>
                      <a:pt x="785" y="167"/>
                      <a:pt x="785" y="167"/>
                      <a:pt x="785" y="167"/>
                    </a:cubicBezTo>
                    <a:cubicBezTo>
                      <a:pt x="783" y="166"/>
                      <a:pt x="783" y="166"/>
                      <a:pt x="783" y="166"/>
                    </a:cubicBezTo>
                    <a:cubicBezTo>
                      <a:pt x="782" y="163"/>
                      <a:pt x="782" y="163"/>
                      <a:pt x="782" y="163"/>
                    </a:cubicBezTo>
                    <a:cubicBezTo>
                      <a:pt x="781" y="161"/>
                      <a:pt x="781" y="161"/>
                      <a:pt x="781" y="161"/>
                    </a:cubicBezTo>
                    <a:cubicBezTo>
                      <a:pt x="783" y="160"/>
                      <a:pt x="783" y="160"/>
                      <a:pt x="783" y="160"/>
                    </a:cubicBezTo>
                    <a:cubicBezTo>
                      <a:pt x="784" y="161"/>
                      <a:pt x="784" y="161"/>
                      <a:pt x="784" y="161"/>
                    </a:cubicBezTo>
                    <a:cubicBezTo>
                      <a:pt x="785" y="160"/>
                      <a:pt x="785" y="160"/>
                      <a:pt x="785" y="160"/>
                    </a:cubicBezTo>
                    <a:cubicBezTo>
                      <a:pt x="784" y="158"/>
                      <a:pt x="784" y="158"/>
                      <a:pt x="784" y="158"/>
                    </a:cubicBezTo>
                    <a:cubicBezTo>
                      <a:pt x="786" y="158"/>
                      <a:pt x="786" y="158"/>
                      <a:pt x="786" y="158"/>
                    </a:cubicBezTo>
                    <a:cubicBezTo>
                      <a:pt x="789" y="160"/>
                      <a:pt x="789" y="160"/>
                      <a:pt x="789" y="160"/>
                    </a:cubicBezTo>
                    <a:cubicBezTo>
                      <a:pt x="789" y="162"/>
                      <a:pt x="789" y="162"/>
                      <a:pt x="789" y="162"/>
                    </a:cubicBezTo>
                    <a:cubicBezTo>
                      <a:pt x="791" y="162"/>
                      <a:pt x="791" y="162"/>
                      <a:pt x="791" y="162"/>
                    </a:cubicBezTo>
                    <a:cubicBezTo>
                      <a:pt x="792" y="163"/>
                      <a:pt x="792" y="163"/>
                      <a:pt x="792" y="163"/>
                    </a:cubicBezTo>
                    <a:cubicBezTo>
                      <a:pt x="793" y="162"/>
                      <a:pt x="793" y="162"/>
                      <a:pt x="793" y="162"/>
                    </a:cubicBezTo>
                    <a:cubicBezTo>
                      <a:pt x="792" y="160"/>
                      <a:pt x="792" y="160"/>
                      <a:pt x="792" y="160"/>
                    </a:cubicBezTo>
                    <a:cubicBezTo>
                      <a:pt x="794" y="159"/>
                      <a:pt x="794" y="159"/>
                      <a:pt x="794" y="159"/>
                    </a:cubicBezTo>
                    <a:cubicBezTo>
                      <a:pt x="796" y="160"/>
                      <a:pt x="796" y="160"/>
                      <a:pt x="796" y="160"/>
                    </a:cubicBezTo>
                    <a:cubicBezTo>
                      <a:pt x="796" y="158"/>
                      <a:pt x="796" y="158"/>
                      <a:pt x="796" y="158"/>
                    </a:cubicBezTo>
                    <a:cubicBezTo>
                      <a:pt x="793" y="155"/>
                      <a:pt x="793" y="155"/>
                      <a:pt x="793" y="155"/>
                    </a:cubicBezTo>
                    <a:cubicBezTo>
                      <a:pt x="791" y="155"/>
                      <a:pt x="791" y="155"/>
                      <a:pt x="791" y="155"/>
                    </a:cubicBezTo>
                    <a:cubicBezTo>
                      <a:pt x="789" y="152"/>
                      <a:pt x="789" y="152"/>
                      <a:pt x="789" y="152"/>
                    </a:cubicBezTo>
                    <a:cubicBezTo>
                      <a:pt x="789" y="150"/>
                      <a:pt x="789" y="150"/>
                      <a:pt x="789" y="150"/>
                    </a:cubicBezTo>
                    <a:cubicBezTo>
                      <a:pt x="788" y="149"/>
                      <a:pt x="788" y="149"/>
                      <a:pt x="788" y="149"/>
                    </a:cubicBezTo>
                    <a:cubicBezTo>
                      <a:pt x="786" y="149"/>
                      <a:pt x="786" y="149"/>
                      <a:pt x="786" y="149"/>
                    </a:cubicBezTo>
                    <a:cubicBezTo>
                      <a:pt x="784" y="149"/>
                      <a:pt x="784" y="149"/>
                      <a:pt x="784" y="149"/>
                    </a:cubicBezTo>
                    <a:cubicBezTo>
                      <a:pt x="787" y="148"/>
                      <a:pt x="787" y="148"/>
                      <a:pt x="787" y="148"/>
                    </a:cubicBezTo>
                    <a:cubicBezTo>
                      <a:pt x="786" y="146"/>
                      <a:pt x="786" y="146"/>
                      <a:pt x="786" y="146"/>
                    </a:cubicBezTo>
                    <a:cubicBezTo>
                      <a:pt x="786" y="145"/>
                      <a:pt x="786" y="145"/>
                      <a:pt x="786" y="145"/>
                    </a:cubicBezTo>
                    <a:cubicBezTo>
                      <a:pt x="785" y="143"/>
                      <a:pt x="785" y="143"/>
                      <a:pt x="785" y="143"/>
                    </a:cubicBezTo>
                    <a:cubicBezTo>
                      <a:pt x="788" y="143"/>
                      <a:pt x="788" y="143"/>
                      <a:pt x="788" y="143"/>
                    </a:cubicBezTo>
                    <a:cubicBezTo>
                      <a:pt x="788" y="140"/>
                      <a:pt x="788" y="140"/>
                      <a:pt x="788" y="140"/>
                    </a:cubicBezTo>
                    <a:cubicBezTo>
                      <a:pt x="785" y="141"/>
                      <a:pt x="785" y="141"/>
                      <a:pt x="785" y="141"/>
                    </a:cubicBezTo>
                    <a:cubicBezTo>
                      <a:pt x="783" y="143"/>
                      <a:pt x="783" y="143"/>
                      <a:pt x="783" y="143"/>
                    </a:cubicBezTo>
                    <a:cubicBezTo>
                      <a:pt x="783" y="145"/>
                      <a:pt x="783" y="145"/>
                      <a:pt x="783" y="145"/>
                    </a:cubicBezTo>
                    <a:cubicBezTo>
                      <a:pt x="779" y="144"/>
                      <a:pt x="779" y="144"/>
                      <a:pt x="779" y="144"/>
                    </a:cubicBezTo>
                    <a:cubicBezTo>
                      <a:pt x="777" y="140"/>
                      <a:pt x="777" y="140"/>
                      <a:pt x="777" y="140"/>
                    </a:cubicBezTo>
                    <a:cubicBezTo>
                      <a:pt x="778" y="138"/>
                      <a:pt x="778" y="138"/>
                      <a:pt x="778" y="138"/>
                    </a:cubicBezTo>
                    <a:cubicBezTo>
                      <a:pt x="779" y="136"/>
                      <a:pt x="779" y="136"/>
                      <a:pt x="779" y="136"/>
                    </a:cubicBezTo>
                    <a:cubicBezTo>
                      <a:pt x="782" y="135"/>
                      <a:pt x="782" y="135"/>
                      <a:pt x="782" y="135"/>
                    </a:cubicBezTo>
                    <a:cubicBezTo>
                      <a:pt x="784" y="135"/>
                      <a:pt x="784" y="135"/>
                      <a:pt x="784" y="135"/>
                    </a:cubicBezTo>
                    <a:cubicBezTo>
                      <a:pt x="787" y="132"/>
                      <a:pt x="787" y="132"/>
                      <a:pt x="787" y="132"/>
                    </a:cubicBezTo>
                    <a:cubicBezTo>
                      <a:pt x="787" y="130"/>
                      <a:pt x="787" y="130"/>
                      <a:pt x="787" y="130"/>
                    </a:cubicBezTo>
                    <a:cubicBezTo>
                      <a:pt x="785" y="128"/>
                      <a:pt x="785" y="128"/>
                      <a:pt x="785" y="128"/>
                    </a:cubicBezTo>
                    <a:cubicBezTo>
                      <a:pt x="784" y="128"/>
                      <a:pt x="784" y="128"/>
                      <a:pt x="784" y="128"/>
                    </a:cubicBezTo>
                    <a:cubicBezTo>
                      <a:pt x="782" y="128"/>
                      <a:pt x="782" y="128"/>
                      <a:pt x="782" y="128"/>
                    </a:cubicBezTo>
                    <a:cubicBezTo>
                      <a:pt x="779" y="128"/>
                      <a:pt x="779" y="128"/>
                      <a:pt x="779" y="128"/>
                    </a:cubicBezTo>
                    <a:cubicBezTo>
                      <a:pt x="777" y="125"/>
                      <a:pt x="777" y="125"/>
                      <a:pt x="777" y="125"/>
                    </a:cubicBezTo>
                    <a:cubicBezTo>
                      <a:pt x="779" y="124"/>
                      <a:pt x="779" y="124"/>
                      <a:pt x="779" y="124"/>
                    </a:cubicBezTo>
                    <a:cubicBezTo>
                      <a:pt x="783" y="124"/>
                      <a:pt x="783" y="124"/>
                      <a:pt x="783" y="124"/>
                    </a:cubicBezTo>
                    <a:cubicBezTo>
                      <a:pt x="787" y="125"/>
                      <a:pt x="787" y="125"/>
                      <a:pt x="787" y="125"/>
                    </a:cubicBezTo>
                    <a:cubicBezTo>
                      <a:pt x="791" y="125"/>
                      <a:pt x="791" y="125"/>
                      <a:pt x="791" y="125"/>
                    </a:cubicBezTo>
                    <a:cubicBezTo>
                      <a:pt x="798" y="125"/>
                      <a:pt x="798" y="125"/>
                      <a:pt x="798" y="125"/>
                    </a:cubicBezTo>
                    <a:cubicBezTo>
                      <a:pt x="808" y="124"/>
                      <a:pt x="808" y="124"/>
                      <a:pt x="808" y="124"/>
                    </a:cubicBezTo>
                    <a:cubicBezTo>
                      <a:pt x="810" y="123"/>
                      <a:pt x="810" y="123"/>
                      <a:pt x="810" y="123"/>
                    </a:cubicBezTo>
                    <a:cubicBezTo>
                      <a:pt x="818" y="123"/>
                      <a:pt x="818" y="123"/>
                      <a:pt x="818" y="123"/>
                    </a:cubicBezTo>
                    <a:cubicBezTo>
                      <a:pt x="822" y="123"/>
                      <a:pt x="822" y="123"/>
                      <a:pt x="822" y="123"/>
                    </a:cubicBezTo>
                    <a:cubicBezTo>
                      <a:pt x="825" y="123"/>
                      <a:pt x="825" y="123"/>
                      <a:pt x="825" y="123"/>
                    </a:cubicBezTo>
                    <a:cubicBezTo>
                      <a:pt x="829" y="123"/>
                      <a:pt x="829" y="123"/>
                      <a:pt x="829" y="123"/>
                    </a:cubicBezTo>
                    <a:cubicBezTo>
                      <a:pt x="827" y="123"/>
                      <a:pt x="827" y="123"/>
                      <a:pt x="827" y="123"/>
                    </a:cubicBezTo>
                    <a:cubicBezTo>
                      <a:pt x="821" y="126"/>
                      <a:pt x="821" y="126"/>
                      <a:pt x="821" y="126"/>
                    </a:cubicBezTo>
                    <a:cubicBezTo>
                      <a:pt x="818" y="125"/>
                      <a:pt x="818" y="125"/>
                      <a:pt x="818" y="125"/>
                    </a:cubicBezTo>
                    <a:cubicBezTo>
                      <a:pt x="817" y="125"/>
                      <a:pt x="817" y="125"/>
                      <a:pt x="817" y="125"/>
                    </a:cubicBezTo>
                    <a:cubicBezTo>
                      <a:pt x="815" y="125"/>
                      <a:pt x="815" y="125"/>
                      <a:pt x="815" y="125"/>
                    </a:cubicBezTo>
                    <a:cubicBezTo>
                      <a:pt x="814" y="129"/>
                      <a:pt x="814" y="129"/>
                      <a:pt x="814" y="129"/>
                    </a:cubicBezTo>
                    <a:cubicBezTo>
                      <a:pt x="816" y="131"/>
                      <a:pt x="816" y="131"/>
                      <a:pt x="816" y="131"/>
                    </a:cubicBezTo>
                    <a:cubicBezTo>
                      <a:pt x="815" y="131"/>
                      <a:pt x="815" y="131"/>
                      <a:pt x="815" y="131"/>
                    </a:cubicBezTo>
                    <a:cubicBezTo>
                      <a:pt x="814" y="133"/>
                      <a:pt x="814" y="133"/>
                      <a:pt x="814" y="133"/>
                    </a:cubicBezTo>
                    <a:cubicBezTo>
                      <a:pt x="816" y="134"/>
                      <a:pt x="816" y="134"/>
                      <a:pt x="816" y="134"/>
                    </a:cubicBezTo>
                    <a:cubicBezTo>
                      <a:pt x="819" y="132"/>
                      <a:pt x="819" y="132"/>
                      <a:pt x="819" y="132"/>
                    </a:cubicBezTo>
                    <a:cubicBezTo>
                      <a:pt x="819" y="130"/>
                      <a:pt x="819" y="130"/>
                      <a:pt x="819" y="130"/>
                    </a:cubicBezTo>
                    <a:cubicBezTo>
                      <a:pt x="824" y="127"/>
                      <a:pt x="824" y="127"/>
                      <a:pt x="824" y="127"/>
                    </a:cubicBezTo>
                    <a:cubicBezTo>
                      <a:pt x="830" y="124"/>
                      <a:pt x="830" y="124"/>
                      <a:pt x="830" y="124"/>
                    </a:cubicBezTo>
                    <a:cubicBezTo>
                      <a:pt x="831" y="128"/>
                      <a:pt x="831" y="128"/>
                      <a:pt x="831" y="128"/>
                    </a:cubicBezTo>
                    <a:cubicBezTo>
                      <a:pt x="831" y="132"/>
                      <a:pt x="831" y="132"/>
                      <a:pt x="831" y="132"/>
                    </a:cubicBezTo>
                    <a:cubicBezTo>
                      <a:pt x="831" y="134"/>
                      <a:pt x="831" y="134"/>
                      <a:pt x="831" y="134"/>
                    </a:cubicBezTo>
                    <a:cubicBezTo>
                      <a:pt x="830" y="130"/>
                      <a:pt x="830" y="130"/>
                      <a:pt x="830" y="130"/>
                    </a:cubicBezTo>
                    <a:cubicBezTo>
                      <a:pt x="828" y="129"/>
                      <a:pt x="828" y="129"/>
                      <a:pt x="828" y="129"/>
                    </a:cubicBezTo>
                    <a:cubicBezTo>
                      <a:pt x="828" y="127"/>
                      <a:pt x="828" y="127"/>
                      <a:pt x="828" y="127"/>
                    </a:cubicBezTo>
                    <a:cubicBezTo>
                      <a:pt x="826" y="128"/>
                      <a:pt x="826" y="128"/>
                      <a:pt x="826" y="128"/>
                    </a:cubicBezTo>
                    <a:cubicBezTo>
                      <a:pt x="825" y="128"/>
                      <a:pt x="825" y="128"/>
                      <a:pt x="825" y="128"/>
                    </a:cubicBezTo>
                    <a:cubicBezTo>
                      <a:pt x="826" y="131"/>
                      <a:pt x="826" y="131"/>
                      <a:pt x="826" y="131"/>
                    </a:cubicBezTo>
                    <a:cubicBezTo>
                      <a:pt x="828" y="132"/>
                      <a:pt x="828" y="132"/>
                      <a:pt x="828" y="132"/>
                    </a:cubicBezTo>
                    <a:cubicBezTo>
                      <a:pt x="828" y="136"/>
                      <a:pt x="828" y="136"/>
                      <a:pt x="828" y="136"/>
                    </a:cubicBezTo>
                    <a:cubicBezTo>
                      <a:pt x="827" y="139"/>
                      <a:pt x="827" y="139"/>
                      <a:pt x="827" y="139"/>
                    </a:cubicBezTo>
                    <a:cubicBezTo>
                      <a:pt x="826" y="138"/>
                      <a:pt x="826" y="138"/>
                      <a:pt x="826" y="138"/>
                    </a:cubicBezTo>
                    <a:cubicBezTo>
                      <a:pt x="824" y="139"/>
                      <a:pt x="824" y="139"/>
                      <a:pt x="824" y="139"/>
                    </a:cubicBezTo>
                    <a:cubicBezTo>
                      <a:pt x="827" y="141"/>
                      <a:pt x="827" y="141"/>
                      <a:pt x="827" y="141"/>
                    </a:cubicBezTo>
                    <a:cubicBezTo>
                      <a:pt x="827" y="142"/>
                      <a:pt x="827" y="142"/>
                      <a:pt x="827" y="142"/>
                    </a:cubicBezTo>
                    <a:cubicBezTo>
                      <a:pt x="827" y="143"/>
                      <a:pt x="827" y="143"/>
                      <a:pt x="827" y="143"/>
                    </a:cubicBezTo>
                    <a:cubicBezTo>
                      <a:pt x="829" y="143"/>
                      <a:pt x="829" y="143"/>
                      <a:pt x="829" y="143"/>
                    </a:cubicBezTo>
                    <a:cubicBezTo>
                      <a:pt x="831" y="141"/>
                      <a:pt x="831" y="141"/>
                      <a:pt x="831" y="141"/>
                    </a:cubicBezTo>
                    <a:cubicBezTo>
                      <a:pt x="831" y="139"/>
                      <a:pt x="831" y="139"/>
                      <a:pt x="831" y="139"/>
                    </a:cubicBezTo>
                    <a:cubicBezTo>
                      <a:pt x="833" y="136"/>
                      <a:pt x="833" y="136"/>
                      <a:pt x="833" y="136"/>
                    </a:cubicBezTo>
                    <a:cubicBezTo>
                      <a:pt x="833" y="134"/>
                      <a:pt x="833" y="134"/>
                      <a:pt x="833" y="134"/>
                    </a:cubicBezTo>
                    <a:cubicBezTo>
                      <a:pt x="833" y="132"/>
                      <a:pt x="833" y="132"/>
                      <a:pt x="833" y="132"/>
                    </a:cubicBezTo>
                    <a:cubicBezTo>
                      <a:pt x="832" y="122"/>
                      <a:pt x="832" y="122"/>
                      <a:pt x="832" y="122"/>
                    </a:cubicBezTo>
                    <a:cubicBezTo>
                      <a:pt x="835" y="119"/>
                      <a:pt x="835" y="119"/>
                      <a:pt x="835" y="119"/>
                    </a:cubicBezTo>
                    <a:cubicBezTo>
                      <a:pt x="840" y="118"/>
                      <a:pt x="840" y="118"/>
                      <a:pt x="840" y="118"/>
                    </a:cubicBezTo>
                    <a:cubicBezTo>
                      <a:pt x="846" y="117"/>
                      <a:pt x="846" y="117"/>
                      <a:pt x="846" y="117"/>
                    </a:cubicBezTo>
                    <a:cubicBezTo>
                      <a:pt x="851" y="117"/>
                      <a:pt x="851" y="117"/>
                      <a:pt x="851" y="117"/>
                    </a:cubicBezTo>
                    <a:cubicBezTo>
                      <a:pt x="857" y="120"/>
                      <a:pt x="857" y="120"/>
                      <a:pt x="857" y="120"/>
                    </a:cubicBezTo>
                    <a:cubicBezTo>
                      <a:pt x="860" y="124"/>
                      <a:pt x="860" y="124"/>
                      <a:pt x="860" y="124"/>
                    </a:cubicBezTo>
                    <a:cubicBezTo>
                      <a:pt x="860" y="126"/>
                      <a:pt x="860" y="126"/>
                      <a:pt x="860" y="126"/>
                    </a:cubicBezTo>
                    <a:cubicBezTo>
                      <a:pt x="859" y="127"/>
                      <a:pt x="859" y="127"/>
                      <a:pt x="859" y="127"/>
                    </a:cubicBezTo>
                    <a:cubicBezTo>
                      <a:pt x="855" y="124"/>
                      <a:pt x="855" y="124"/>
                      <a:pt x="855" y="124"/>
                    </a:cubicBezTo>
                    <a:cubicBezTo>
                      <a:pt x="855" y="125"/>
                      <a:pt x="855" y="125"/>
                      <a:pt x="855" y="125"/>
                    </a:cubicBezTo>
                    <a:cubicBezTo>
                      <a:pt x="855" y="127"/>
                      <a:pt x="855" y="127"/>
                      <a:pt x="855" y="127"/>
                    </a:cubicBezTo>
                    <a:cubicBezTo>
                      <a:pt x="855" y="129"/>
                      <a:pt x="855" y="129"/>
                      <a:pt x="855" y="129"/>
                    </a:cubicBezTo>
                    <a:cubicBezTo>
                      <a:pt x="856" y="131"/>
                      <a:pt x="856" y="131"/>
                      <a:pt x="856" y="131"/>
                    </a:cubicBezTo>
                    <a:cubicBezTo>
                      <a:pt x="854" y="132"/>
                      <a:pt x="854" y="132"/>
                      <a:pt x="854" y="132"/>
                    </a:cubicBezTo>
                    <a:cubicBezTo>
                      <a:pt x="855" y="133"/>
                      <a:pt x="855" y="133"/>
                      <a:pt x="855" y="133"/>
                    </a:cubicBezTo>
                    <a:cubicBezTo>
                      <a:pt x="857" y="131"/>
                      <a:pt x="857" y="131"/>
                      <a:pt x="857" y="131"/>
                    </a:cubicBezTo>
                    <a:cubicBezTo>
                      <a:pt x="861" y="131"/>
                      <a:pt x="861" y="131"/>
                      <a:pt x="861" y="131"/>
                    </a:cubicBezTo>
                    <a:cubicBezTo>
                      <a:pt x="863" y="129"/>
                      <a:pt x="863" y="129"/>
                      <a:pt x="863" y="129"/>
                    </a:cubicBezTo>
                    <a:cubicBezTo>
                      <a:pt x="863" y="132"/>
                      <a:pt x="863" y="132"/>
                      <a:pt x="863" y="132"/>
                    </a:cubicBezTo>
                    <a:cubicBezTo>
                      <a:pt x="865" y="134"/>
                      <a:pt x="865" y="134"/>
                      <a:pt x="865" y="134"/>
                    </a:cubicBezTo>
                    <a:cubicBezTo>
                      <a:pt x="865" y="136"/>
                      <a:pt x="865" y="136"/>
                      <a:pt x="865" y="136"/>
                    </a:cubicBezTo>
                    <a:cubicBezTo>
                      <a:pt x="866" y="138"/>
                      <a:pt x="866" y="138"/>
                      <a:pt x="866" y="138"/>
                    </a:cubicBezTo>
                    <a:cubicBezTo>
                      <a:pt x="867" y="135"/>
                      <a:pt x="867" y="135"/>
                      <a:pt x="867" y="135"/>
                    </a:cubicBezTo>
                    <a:cubicBezTo>
                      <a:pt x="867" y="134"/>
                      <a:pt x="867" y="134"/>
                      <a:pt x="867" y="134"/>
                    </a:cubicBezTo>
                    <a:cubicBezTo>
                      <a:pt x="869" y="132"/>
                      <a:pt x="869" y="132"/>
                      <a:pt x="869" y="132"/>
                    </a:cubicBezTo>
                    <a:cubicBezTo>
                      <a:pt x="871" y="133"/>
                      <a:pt x="871" y="133"/>
                      <a:pt x="871" y="133"/>
                    </a:cubicBezTo>
                    <a:cubicBezTo>
                      <a:pt x="872" y="136"/>
                      <a:pt x="872" y="136"/>
                      <a:pt x="872" y="136"/>
                    </a:cubicBezTo>
                    <a:cubicBezTo>
                      <a:pt x="871" y="137"/>
                      <a:pt x="871" y="137"/>
                      <a:pt x="871" y="137"/>
                    </a:cubicBezTo>
                    <a:cubicBezTo>
                      <a:pt x="871" y="139"/>
                      <a:pt x="871" y="139"/>
                      <a:pt x="871" y="139"/>
                    </a:cubicBezTo>
                    <a:cubicBezTo>
                      <a:pt x="871" y="140"/>
                      <a:pt x="871" y="140"/>
                      <a:pt x="871" y="140"/>
                    </a:cubicBezTo>
                    <a:cubicBezTo>
                      <a:pt x="873" y="140"/>
                      <a:pt x="873" y="140"/>
                      <a:pt x="873" y="140"/>
                    </a:cubicBezTo>
                    <a:cubicBezTo>
                      <a:pt x="874" y="137"/>
                      <a:pt x="874" y="137"/>
                      <a:pt x="874" y="137"/>
                    </a:cubicBezTo>
                    <a:cubicBezTo>
                      <a:pt x="875" y="137"/>
                      <a:pt x="875" y="137"/>
                      <a:pt x="875" y="137"/>
                    </a:cubicBezTo>
                    <a:cubicBezTo>
                      <a:pt x="875" y="138"/>
                      <a:pt x="875" y="138"/>
                      <a:pt x="875" y="138"/>
                    </a:cubicBezTo>
                    <a:cubicBezTo>
                      <a:pt x="875" y="136"/>
                      <a:pt x="875" y="136"/>
                      <a:pt x="875" y="136"/>
                    </a:cubicBezTo>
                    <a:cubicBezTo>
                      <a:pt x="877" y="132"/>
                      <a:pt x="877" y="132"/>
                      <a:pt x="877" y="132"/>
                    </a:cubicBezTo>
                    <a:cubicBezTo>
                      <a:pt x="878" y="132"/>
                      <a:pt x="878" y="132"/>
                      <a:pt x="878" y="132"/>
                    </a:cubicBezTo>
                    <a:cubicBezTo>
                      <a:pt x="879" y="132"/>
                      <a:pt x="879" y="132"/>
                      <a:pt x="879" y="132"/>
                    </a:cubicBezTo>
                    <a:cubicBezTo>
                      <a:pt x="884" y="135"/>
                      <a:pt x="884" y="135"/>
                      <a:pt x="884" y="135"/>
                    </a:cubicBezTo>
                    <a:cubicBezTo>
                      <a:pt x="889" y="136"/>
                      <a:pt x="889" y="136"/>
                      <a:pt x="889" y="136"/>
                    </a:cubicBezTo>
                    <a:cubicBezTo>
                      <a:pt x="891" y="140"/>
                      <a:pt x="891" y="140"/>
                      <a:pt x="891" y="140"/>
                    </a:cubicBezTo>
                    <a:cubicBezTo>
                      <a:pt x="891" y="141"/>
                      <a:pt x="891" y="141"/>
                      <a:pt x="891" y="141"/>
                    </a:cubicBezTo>
                    <a:cubicBezTo>
                      <a:pt x="888" y="143"/>
                      <a:pt x="888" y="143"/>
                      <a:pt x="888" y="143"/>
                    </a:cubicBezTo>
                    <a:cubicBezTo>
                      <a:pt x="886" y="145"/>
                      <a:pt x="886" y="145"/>
                      <a:pt x="886" y="145"/>
                    </a:cubicBezTo>
                    <a:cubicBezTo>
                      <a:pt x="888" y="144"/>
                      <a:pt x="888" y="144"/>
                      <a:pt x="888" y="144"/>
                    </a:cubicBezTo>
                    <a:cubicBezTo>
                      <a:pt x="892" y="143"/>
                      <a:pt x="892" y="143"/>
                      <a:pt x="892" y="143"/>
                    </a:cubicBezTo>
                    <a:cubicBezTo>
                      <a:pt x="895" y="144"/>
                      <a:pt x="895" y="144"/>
                      <a:pt x="895" y="144"/>
                    </a:cubicBezTo>
                    <a:cubicBezTo>
                      <a:pt x="898" y="143"/>
                      <a:pt x="898" y="143"/>
                      <a:pt x="898" y="143"/>
                    </a:cubicBezTo>
                    <a:cubicBezTo>
                      <a:pt x="900" y="141"/>
                      <a:pt x="900" y="141"/>
                      <a:pt x="900" y="141"/>
                    </a:cubicBezTo>
                    <a:cubicBezTo>
                      <a:pt x="903" y="140"/>
                      <a:pt x="903" y="140"/>
                      <a:pt x="903" y="140"/>
                    </a:cubicBezTo>
                    <a:cubicBezTo>
                      <a:pt x="906" y="137"/>
                      <a:pt x="906" y="137"/>
                      <a:pt x="906" y="137"/>
                    </a:cubicBezTo>
                    <a:cubicBezTo>
                      <a:pt x="908" y="136"/>
                      <a:pt x="908" y="136"/>
                      <a:pt x="908" y="136"/>
                    </a:cubicBezTo>
                    <a:cubicBezTo>
                      <a:pt x="911" y="133"/>
                      <a:pt x="911" y="133"/>
                      <a:pt x="911" y="133"/>
                    </a:cubicBezTo>
                    <a:cubicBezTo>
                      <a:pt x="914" y="133"/>
                      <a:pt x="914" y="133"/>
                      <a:pt x="914" y="133"/>
                    </a:cubicBezTo>
                    <a:cubicBezTo>
                      <a:pt x="921" y="129"/>
                      <a:pt x="921" y="129"/>
                      <a:pt x="921" y="129"/>
                    </a:cubicBezTo>
                    <a:cubicBezTo>
                      <a:pt x="925" y="128"/>
                      <a:pt x="925" y="128"/>
                      <a:pt x="925" y="128"/>
                    </a:cubicBezTo>
                    <a:cubicBezTo>
                      <a:pt x="927" y="128"/>
                      <a:pt x="927" y="128"/>
                      <a:pt x="927" y="128"/>
                    </a:cubicBezTo>
                    <a:cubicBezTo>
                      <a:pt x="927" y="127"/>
                      <a:pt x="927" y="127"/>
                      <a:pt x="927" y="127"/>
                    </a:cubicBezTo>
                    <a:cubicBezTo>
                      <a:pt x="931" y="125"/>
                      <a:pt x="931" y="125"/>
                      <a:pt x="931" y="125"/>
                    </a:cubicBezTo>
                    <a:cubicBezTo>
                      <a:pt x="933" y="124"/>
                      <a:pt x="933" y="124"/>
                      <a:pt x="933" y="124"/>
                    </a:cubicBezTo>
                    <a:cubicBezTo>
                      <a:pt x="938" y="124"/>
                      <a:pt x="938" y="124"/>
                      <a:pt x="938" y="124"/>
                    </a:cubicBezTo>
                    <a:cubicBezTo>
                      <a:pt x="947" y="128"/>
                      <a:pt x="947" y="128"/>
                      <a:pt x="947" y="128"/>
                    </a:cubicBezTo>
                    <a:cubicBezTo>
                      <a:pt x="951" y="132"/>
                      <a:pt x="951" y="132"/>
                      <a:pt x="951" y="132"/>
                    </a:cubicBezTo>
                    <a:cubicBezTo>
                      <a:pt x="955" y="134"/>
                      <a:pt x="955" y="134"/>
                      <a:pt x="955" y="134"/>
                    </a:cubicBezTo>
                    <a:cubicBezTo>
                      <a:pt x="958" y="138"/>
                      <a:pt x="958" y="138"/>
                      <a:pt x="958" y="138"/>
                    </a:cubicBezTo>
                    <a:cubicBezTo>
                      <a:pt x="960" y="141"/>
                      <a:pt x="960" y="141"/>
                      <a:pt x="960" y="141"/>
                    </a:cubicBezTo>
                    <a:cubicBezTo>
                      <a:pt x="960" y="143"/>
                      <a:pt x="960" y="143"/>
                      <a:pt x="960" y="143"/>
                    </a:cubicBezTo>
                    <a:cubicBezTo>
                      <a:pt x="961" y="144"/>
                      <a:pt x="961" y="144"/>
                      <a:pt x="961" y="144"/>
                    </a:cubicBezTo>
                    <a:cubicBezTo>
                      <a:pt x="961" y="146"/>
                      <a:pt x="961" y="146"/>
                      <a:pt x="961" y="146"/>
                    </a:cubicBezTo>
                    <a:cubicBezTo>
                      <a:pt x="963" y="150"/>
                      <a:pt x="963" y="150"/>
                      <a:pt x="963" y="150"/>
                    </a:cubicBezTo>
                    <a:cubicBezTo>
                      <a:pt x="963" y="152"/>
                      <a:pt x="963" y="152"/>
                      <a:pt x="963" y="152"/>
                    </a:cubicBezTo>
                    <a:cubicBezTo>
                      <a:pt x="962" y="154"/>
                      <a:pt x="962" y="154"/>
                      <a:pt x="962" y="154"/>
                    </a:cubicBezTo>
                    <a:cubicBezTo>
                      <a:pt x="964" y="153"/>
                      <a:pt x="964" y="153"/>
                      <a:pt x="964" y="153"/>
                    </a:cubicBezTo>
                    <a:cubicBezTo>
                      <a:pt x="966" y="151"/>
                      <a:pt x="966" y="151"/>
                      <a:pt x="966" y="151"/>
                    </a:cubicBezTo>
                    <a:cubicBezTo>
                      <a:pt x="969" y="151"/>
                      <a:pt x="969" y="151"/>
                      <a:pt x="969" y="151"/>
                    </a:cubicBezTo>
                    <a:cubicBezTo>
                      <a:pt x="970" y="152"/>
                      <a:pt x="970" y="152"/>
                      <a:pt x="970" y="152"/>
                    </a:cubicBezTo>
                    <a:cubicBezTo>
                      <a:pt x="970" y="151"/>
                      <a:pt x="970" y="151"/>
                      <a:pt x="970" y="151"/>
                    </a:cubicBezTo>
                    <a:cubicBezTo>
                      <a:pt x="973" y="150"/>
                      <a:pt x="973" y="150"/>
                      <a:pt x="973" y="150"/>
                    </a:cubicBezTo>
                    <a:cubicBezTo>
                      <a:pt x="975" y="152"/>
                      <a:pt x="975" y="152"/>
                      <a:pt x="975" y="152"/>
                    </a:cubicBezTo>
                    <a:cubicBezTo>
                      <a:pt x="976" y="154"/>
                      <a:pt x="976" y="154"/>
                      <a:pt x="976" y="154"/>
                    </a:cubicBezTo>
                    <a:cubicBezTo>
                      <a:pt x="976" y="152"/>
                      <a:pt x="976" y="152"/>
                      <a:pt x="976" y="152"/>
                    </a:cubicBezTo>
                    <a:cubicBezTo>
                      <a:pt x="975" y="149"/>
                      <a:pt x="975" y="149"/>
                      <a:pt x="975" y="149"/>
                    </a:cubicBezTo>
                    <a:cubicBezTo>
                      <a:pt x="977" y="149"/>
                      <a:pt x="977" y="149"/>
                      <a:pt x="977" y="149"/>
                    </a:cubicBezTo>
                    <a:cubicBezTo>
                      <a:pt x="978" y="151"/>
                      <a:pt x="978" y="151"/>
                      <a:pt x="978" y="151"/>
                    </a:cubicBezTo>
                    <a:cubicBezTo>
                      <a:pt x="982" y="154"/>
                      <a:pt x="982" y="154"/>
                      <a:pt x="982" y="154"/>
                    </a:cubicBezTo>
                    <a:cubicBezTo>
                      <a:pt x="982" y="158"/>
                      <a:pt x="982" y="158"/>
                      <a:pt x="982" y="158"/>
                    </a:cubicBezTo>
                    <a:cubicBezTo>
                      <a:pt x="984" y="158"/>
                      <a:pt x="984" y="158"/>
                      <a:pt x="984" y="158"/>
                    </a:cubicBezTo>
                    <a:cubicBezTo>
                      <a:pt x="987" y="161"/>
                      <a:pt x="987" y="161"/>
                      <a:pt x="987" y="161"/>
                    </a:cubicBezTo>
                    <a:cubicBezTo>
                      <a:pt x="987" y="160"/>
                      <a:pt x="987" y="160"/>
                      <a:pt x="987" y="160"/>
                    </a:cubicBezTo>
                    <a:cubicBezTo>
                      <a:pt x="986" y="157"/>
                      <a:pt x="986" y="157"/>
                      <a:pt x="986" y="157"/>
                    </a:cubicBezTo>
                    <a:cubicBezTo>
                      <a:pt x="984" y="156"/>
                      <a:pt x="984" y="156"/>
                      <a:pt x="984" y="156"/>
                    </a:cubicBezTo>
                    <a:cubicBezTo>
                      <a:pt x="983" y="155"/>
                      <a:pt x="983" y="155"/>
                      <a:pt x="983" y="155"/>
                    </a:cubicBezTo>
                    <a:cubicBezTo>
                      <a:pt x="985" y="156"/>
                      <a:pt x="985" y="156"/>
                      <a:pt x="985" y="156"/>
                    </a:cubicBezTo>
                    <a:cubicBezTo>
                      <a:pt x="987" y="156"/>
                      <a:pt x="987" y="156"/>
                      <a:pt x="987" y="156"/>
                    </a:cubicBezTo>
                    <a:cubicBezTo>
                      <a:pt x="989" y="158"/>
                      <a:pt x="989" y="158"/>
                      <a:pt x="989" y="158"/>
                    </a:cubicBezTo>
                    <a:cubicBezTo>
                      <a:pt x="992" y="161"/>
                      <a:pt x="992" y="161"/>
                      <a:pt x="992" y="161"/>
                    </a:cubicBezTo>
                    <a:cubicBezTo>
                      <a:pt x="991" y="158"/>
                      <a:pt x="991" y="158"/>
                      <a:pt x="991" y="158"/>
                    </a:cubicBezTo>
                    <a:cubicBezTo>
                      <a:pt x="988" y="153"/>
                      <a:pt x="988" y="153"/>
                      <a:pt x="988" y="153"/>
                    </a:cubicBezTo>
                    <a:cubicBezTo>
                      <a:pt x="988" y="149"/>
                      <a:pt x="988" y="149"/>
                      <a:pt x="988" y="149"/>
                    </a:cubicBezTo>
                    <a:cubicBezTo>
                      <a:pt x="988" y="145"/>
                      <a:pt x="988" y="145"/>
                      <a:pt x="988" y="145"/>
                    </a:cubicBezTo>
                    <a:cubicBezTo>
                      <a:pt x="990" y="143"/>
                      <a:pt x="990" y="143"/>
                      <a:pt x="990" y="143"/>
                    </a:cubicBezTo>
                    <a:cubicBezTo>
                      <a:pt x="994" y="142"/>
                      <a:pt x="994" y="142"/>
                      <a:pt x="994" y="142"/>
                    </a:cubicBezTo>
                    <a:cubicBezTo>
                      <a:pt x="995" y="141"/>
                      <a:pt x="995" y="141"/>
                      <a:pt x="995" y="141"/>
                    </a:cubicBezTo>
                    <a:cubicBezTo>
                      <a:pt x="999" y="140"/>
                      <a:pt x="999" y="140"/>
                      <a:pt x="999" y="140"/>
                    </a:cubicBezTo>
                    <a:cubicBezTo>
                      <a:pt x="998" y="138"/>
                      <a:pt x="998" y="138"/>
                      <a:pt x="998" y="138"/>
                    </a:cubicBezTo>
                    <a:cubicBezTo>
                      <a:pt x="999" y="137"/>
                      <a:pt x="999" y="137"/>
                      <a:pt x="999" y="137"/>
                    </a:cubicBezTo>
                    <a:cubicBezTo>
                      <a:pt x="1000" y="137"/>
                      <a:pt x="1000" y="137"/>
                      <a:pt x="1000" y="137"/>
                    </a:cubicBezTo>
                    <a:cubicBezTo>
                      <a:pt x="1002" y="139"/>
                      <a:pt x="1002" y="139"/>
                      <a:pt x="1002" y="139"/>
                    </a:cubicBezTo>
                    <a:cubicBezTo>
                      <a:pt x="1004" y="140"/>
                      <a:pt x="1004" y="140"/>
                      <a:pt x="1004" y="140"/>
                    </a:cubicBezTo>
                    <a:cubicBezTo>
                      <a:pt x="1007" y="139"/>
                      <a:pt x="1007" y="139"/>
                      <a:pt x="1007" y="139"/>
                    </a:cubicBezTo>
                    <a:cubicBezTo>
                      <a:pt x="1009" y="137"/>
                      <a:pt x="1009" y="137"/>
                      <a:pt x="1009" y="137"/>
                    </a:cubicBezTo>
                    <a:cubicBezTo>
                      <a:pt x="1011" y="138"/>
                      <a:pt x="1011" y="138"/>
                      <a:pt x="1011" y="138"/>
                    </a:cubicBezTo>
                    <a:cubicBezTo>
                      <a:pt x="1014" y="136"/>
                      <a:pt x="1014" y="136"/>
                      <a:pt x="1014" y="136"/>
                    </a:cubicBezTo>
                    <a:cubicBezTo>
                      <a:pt x="1018" y="137"/>
                      <a:pt x="1018" y="137"/>
                      <a:pt x="1018" y="137"/>
                    </a:cubicBezTo>
                    <a:cubicBezTo>
                      <a:pt x="1020" y="136"/>
                      <a:pt x="1020" y="136"/>
                      <a:pt x="1020" y="136"/>
                    </a:cubicBezTo>
                    <a:cubicBezTo>
                      <a:pt x="1021" y="135"/>
                      <a:pt x="1021" y="135"/>
                      <a:pt x="1021" y="135"/>
                    </a:cubicBezTo>
                    <a:cubicBezTo>
                      <a:pt x="1021" y="137"/>
                      <a:pt x="1021" y="137"/>
                      <a:pt x="1021" y="137"/>
                    </a:cubicBezTo>
                    <a:cubicBezTo>
                      <a:pt x="1022" y="138"/>
                      <a:pt x="1022" y="138"/>
                      <a:pt x="1022" y="138"/>
                    </a:cubicBezTo>
                    <a:cubicBezTo>
                      <a:pt x="1023" y="136"/>
                      <a:pt x="1023" y="136"/>
                      <a:pt x="1023" y="136"/>
                    </a:cubicBezTo>
                    <a:cubicBezTo>
                      <a:pt x="1025" y="133"/>
                      <a:pt x="1025" y="133"/>
                      <a:pt x="1025" y="133"/>
                    </a:cubicBezTo>
                    <a:cubicBezTo>
                      <a:pt x="1025" y="131"/>
                      <a:pt x="1025" y="131"/>
                      <a:pt x="1025" y="131"/>
                    </a:cubicBezTo>
                    <a:cubicBezTo>
                      <a:pt x="1025" y="129"/>
                      <a:pt x="1025" y="129"/>
                      <a:pt x="1025" y="129"/>
                    </a:cubicBezTo>
                    <a:cubicBezTo>
                      <a:pt x="1025" y="127"/>
                      <a:pt x="1025" y="127"/>
                      <a:pt x="1025" y="127"/>
                    </a:cubicBezTo>
                    <a:cubicBezTo>
                      <a:pt x="1026" y="126"/>
                      <a:pt x="1026" y="126"/>
                      <a:pt x="1026" y="126"/>
                    </a:cubicBezTo>
                    <a:cubicBezTo>
                      <a:pt x="1029" y="127"/>
                      <a:pt x="1029" y="127"/>
                      <a:pt x="1029" y="127"/>
                    </a:cubicBezTo>
                    <a:cubicBezTo>
                      <a:pt x="1030" y="129"/>
                      <a:pt x="1030" y="129"/>
                      <a:pt x="1030" y="129"/>
                    </a:cubicBezTo>
                    <a:cubicBezTo>
                      <a:pt x="1030" y="130"/>
                      <a:pt x="1030" y="130"/>
                      <a:pt x="1030" y="130"/>
                    </a:cubicBezTo>
                    <a:cubicBezTo>
                      <a:pt x="1033" y="130"/>
                      <a:pt x="1033" y="130"/>
                      <a:pt x="1033" y="130"/>
                    </a:cubicBezTo>
                    <a:cubicBezTo>
                      <a:pt x="1034" y="132"/>
                      <a:pt x="1034" y="132"/>
                      <a:pt x="1034" y="132"/>
                    </a:cubicBezTo>
                    <a:cubicBezTo>
                      <a:pt x="1034" y="134"/>
                      <a:pt x="1034" y="134"/>
                      <a:pt x="1034" y="134"/>
                    </a:cubicBezTo>
                    <a:cubicBezTo>
                      <a:pt x="1037" y="137"/>
                      <a:pt x="1037" y="137"/>
                      <a:pt x="1037" y="137"/>
                    </a:cubicBezTo>
                    <a:cubicBezTo>
                      <a:pt x="1038" y="138"/>
                      <a:pt x="1038" y="138"/>
                      <a:pt x="1038" y="138"/>
                    </a:cubicBezTo>
                    <a:cubicBezTo>
                      <a:pt x="1041" y="137"/>
                      <a:pt x="1041" y="137"/>
                      <a:pt x="1041" y="137"/>
                    </a:cubicBezTo>
                    <a:cubicBezTo>
                      <a:pt x="1046" y="138"/>
                      <a:pt x="1046" y="138"/>
                      <a:pt x="1046" y="138"/>
                    </a:cubicBezTo>
                    <a:cubicBezTo>
                      <a:pt x="1046" y="138"/>
                      <a:pt x="1046" y="138"/>
                      <a:pt x="1046" y="138"/>
                    </a:cubicBezTo>
                    <a:cubicBezTo>
                      <a:pt x="1048" y="138"/>
                      <a:pt x="1048" y="138"/>
                      <a:pt x="1048" y="138"/>
                    </a:cubicBezTo>
                    <a:cubicBezTo>
                      <a:pt x="1051" y="142"/>
                      <a:pt x="1051" y="142"/>
                      <a:pt x="1051" y="142"/>
                    </a:cubicBezTo>
                    <a:cubicBezTo>
                      <a:pt x="1051" y="144"/>
                      <a:pt x="1051" y="144"/>
                      <a:pt x="1051" y="144"/>
                    </a:cubicBezTo>
                    <a:cubicBezTo>
                      <a:pt x="1052" y="146"/>
                      <a:pt x="1052" y="146"/>
                      <a:pt x="1052" y="146"/>
                    </a:cubicBezTo>
                    <a:cubicBezTo>
                      <a:pt x="1055" y="146"/>
                      <a:pt x="1055" y="146"/>
                      <a:pt x="1055" y="146"/>
                    </a:cubicBezTo>
                    <a:cubicBezTo>
                      <a:pt x="1057" y="145"/>
                      <a:pt x="1057" y="145"/>
                      <a:pt x="1057" y="145"/>
                    </a:cubicBezTo>
                    <a:cubicBezTo>
                      <a:pt x="1059" y="145"/>
                      <a:pt x="1059" y="145"/>
                      <a:pt x="1059" y="145"/>
                    </a:cubicBezTo>
                    <a:cubicBezTo>
                      <a:pt x="1059" y="143"/>
                      <a:pt x="1059" y="143"/>
                      <a:pt x="1059" y="143"/>
                    </a:cubicBezTo>
                    <a:cubicBezTo>
                      <a:pt x="1061" y="142"/>
                      <a:pt x="1061" y="142"/>
                      <a:pt x="1061" y="142"/>
                    </a:cubicBezTo>
                    <a:cubicBezTo>
                      <a:pt x="1062" y="142"/>
                      <a:pt x="1062" y="142"/>
                      <a:pt x="1062" y="142"/>
                    </a:cubicBezTo>
                    <a:cubicBezTo>
                      <a:pt x="1063" y="141"/>
                      <a:pt x="1063" y="141"/>
                      <a:pt x="1063" y="141"/>
                    </a:cubicBezTo>
                    <a:cubicBezTo>
                      <a:pt x="1062" y="140"/>
                      <a:pt x="1062" y="140"/>
                      <a:pt x="1062" y="140"/>
                    </a:cubicBezTo>
                    <a:cubicBezTo>
                      <a:pt x="1063" y="139"/>
                      <a:pt x="1063" y="139"/>
                      <a:pt x="1063" y="139"/>
                    </a:cubicBezTo>
                    <a:cubicBezTo>
                      <a:pt x="1062" y="138"/>
                      <a:pt x="1062" y="138"/>
                      <a:pt x="1062" y="138"/>
                    </a:cubicBezTo>
                    <a:cubicBezTo>
                      <a:pt x="1062" y="136"/>
                      <a:pt x="1062" y="136"/>
                      <a:pt x="1062" y="136"/>
                    </a:cubicBezTo>
                    <a:cubicBezTo>
                      <a:pt x="1061" y="134"/>
                      <a:pt x="1061" y="134"/>
                      <a:pt x="1061" y="134"/>
                    </a:cubicBezTo>
                    <a:cubicBezTo>
                      <a:pt x="1058" y="133"/>
                      <a:pt x="1058" y="133"/>
                      <a:pt x="1058" y="133"/>
                    </a:cubicBezTo>
                    <a:cubicBezTo>
                      <a:pt x="1057" y="130"/>
                      <a:pt x="1057" y="130"/>
                      <a:pt x="1057" y="130"/>
                    </a:cubicBezTo>
                    <a:cubicBezTo>
                      <a:pt x="1054" y="127"/>
                      <a:pt x="1054" y="127"/>
                      <a:pt x="1054" y="127"/>
                    </a:cubicBezTo>
                    <a:cubicBezTo>
                      <a:pt x="1052" y="126"/>
                      <a:pt x="1052" y="126"/>
                      <a:pt x="1052" y="126"/>
                    </a:cubicBezTo>
                    <a:cubicBezTo>
                      <a:pt x="1052" y="125"/>
                      <a:pt x="1052" y="125"/>
                      <a:pt x="1052" y="125"/>
                    </a:cubicBezTo>
                    <a:cubicBezTo>
                      <a:pt x="1048" y="123"/>
                      <a:pt x="1048" y="123"/>
                      <a:pt x="1048" y="123"/>
                    </a:cubicBezTo>
                    <a:cubicBezTo>
                      <a:pt x="1046" y="125"/>
                      <a:pt x="1046" y="125"/>
                      <a:pt x="1046" y="125"/>
                    </a:cubicBezTo>
                    <a:cubicBezTo>
                      <a:pt x="1045" y="125"/>
                      <a:pt x="1045" y="125"/>
                      <a:pt x="1045" y="125"/>
                    </a:cubicBezTo>
                    <a:cubicBezTo>
                      <a:pt x="1045" y="122"/>
                      <a:pt x="1045" y="122"/>
                      <a:pt x="1045" y="122"/>
                    </a:cubicBezTo>
                    <a:cubicBezTo>
                      <a:pt x="1046" y="121"/>
                      <a:pt x="1046" y="121"/>
                      <a:pt x="1046" y="121"/>
                    </a:cubicBezTo>
                    <a:cubicBezTo>
                      <a:pt x="1045" y="118"/>
                      <a:pt x="1045" y="118"/>
                      <a:pt x="1045" y="118"/>
                    </a:cubicBezTo>
                    <a:cubicBezTo>
                      <a:pt x="1044" y="116"/>
                      <a:pt x="1044" y="116"/>
                      <a:pt x="1044" y="116"/>
                    </a:cubicBezTo>
                    <a:cubicBezTo>
                      <a:pt x="1043" y="116"/>
                      <a:pt x="1043" y="116"/>
                      <a:pt x="1043" y="116"/>
                    </a:cubicBezTo>
                    <a:cubicBezTo>
                      <a:pt x="1042" y="112"/>
                      <a:pt x="1042" y="112"/>
                      <a:pt x="1042" y="112"/>
                    </a:cubicBezTo>
                    <a:cubicBezTo>
                      <a:pt x="1039" y="111"/>
                      <a:pt x="1039" y="111"/>
                      <a:pt x="1039" y="111"/>
                    </a:cubicBezTo>
                    <a:cubicBezTo>
                      <a:pt x="1040" y="110"/>
                      <a:pt x="1040" y="110"/>
                      <a:pt x="1040" y="110"/>
                    </a:cubicBezTo>
                    <a:cubicBezTo>
                      <a:pt x="1044" y="109"/>
                      <a:pt x="1044" y="109"/>
                      <a:pt x="1044" y="109"/>
                    </a:cubicBezTo>
                    <a:cubicBezTo>
                      <a:pt x="1045" y="110"/>
                      <a:pt x="1045" y="110"/>
                      <a:pt x="1045" y="110"/>
                    </a:cubicBezTo>
                    <a:cubicBezTo>
                      <a:pt x="1050" y="110"/>
                      <a:pt x="1050" y="110"/>
                      <a:pt x="1050" y="110"/>
                    </a:cubicBezTo>
                    <a:cubicBezTo>
                      <a:pt x="1054" y="110"/>
                      <a:pt x="1054" y="110"/>
                      <a:pt x="1054" y="110"/>
                    </a:cubicBezTo>
                    <a:cubicBezTo>
                      <a:pt x="1055" y="108"/>
                      <a:pt x="1055" y="108"/>
                      <a:pt x="1055" y="108"/>
                    </a:cubicBezTo>
                    <a:cubicBezTo>
                      <a:pt x="1057" y="108"/>
                      <a:pt x="1057" y="108"/>
                      <a:pt x="1057" y="108"/>
                    </a:cubicBezTo>
                    <a:cubicBezTo>
                      <a:pt x="1059" y="109"/>
                      <a:pt x="1059" y="109"/>
                      <a:pt x="1059" y="109"/>
                    </a:cubicBezTo>
                    <a:cubicBezTo>
                      <a:pt x="1061" y="108"/>
                      <a:pt x="1061" y="108"/>
                      <a:pt x="1061" y="108"/>
                    </a:cubicBezTo>
                    <a:cubicBezTo>
                      <a:pt x="1062" y="109"/>
                      <a:pt x="1062" y="109"/>
                      <a:pt x="1062" y="109"/>
                    </a:cubicBezTo>
                    <a:cubicBezTo>
                      <a:pt x="1062" y="107"/>
                      <a:pt x="1062" y="107"/>
                      <a:pt x="1062" y="107"/>
                    </a:cubicBezTo>
                    <a:cubicBezTo>
                      <a:pt x="1065" y="106"/>
                      <a:pt x="1065" y="106"/>
                      <a:pt x="1065" y="106"/>
                    </a:cubicBezTo>
                    <a:cubicBezTo>
                      <a:pt x="1066" y="108"/>
                      <a:pt x="1066" y="108"/>
                      <a:pt x="1066" y="108"/>
                    </a:cubicBezTo>
                    <a:cubicBezTo>
                      <a:pt x="1066" y="108"/>
                      <a:pt x="1066" y="108"/>
                      <a:pt x="1066" y="108"/>
                    </a:cubicBezTo>
                    <a:cubicBezTo>
                      <a:pt x="1067" y="106"/>
                      <a:pt x="1067" y="106"/>
                      <a:pt x="1067" y="106"/>
                    </a:cubicBezTo>
                    <a:cubicBezTo>
                      <a:pt x="1069" y="106"/>
                      <a:pt x="1069" y="106"/>
                      <a:pt x="1069" y="106"/>
                    </a:cubicBezTo>
                    <a:cubicBezTo>
                      <a:pt x="1069" y="104"/>
                      <a:pt x="1069" y="104"/>
                      <a:pt x="1069" y="104"/>
                    </a:cubicBezTo>
                    <a:cubicBezTo>
                      <a:pt x="1077" y="102"/>
                      <a:pt x="1077" y="102"/>
                      <a:pt x="1077" y="102"/>
                    </a:cubicBezTo>
                    <a:cubicBezTo>
                      <a:pt x="1078" y="104"/>
                      <a:pt x="1078" y="104"/>
                      <a:pt x="1078" y="104"/>
                    </a:cubicBezTo>
                    <a:cubicBezTo>
                      <a:pt x="1078" y="103"/>
                      <a:pt x="1078" y="103"/>
                      <a:pt x="1078" y="103"/>
                    </a:cubicBezTo>
                    <a:cubicBezTo>
                      <a:pt x="1079" y="101"/>
                      <a:pt x="1079" y="101"/>
                      <a:pt x="1079" y="101"/>
                    </a:cubicBezTo>
                    <a:cubicBezTo>
                      <a:pt x="1080" y="102"/>
                      <a:pt x="1080" y="102"/>
                      <a:pt x="1080" y="102"/>
                    </a:cubicBezTo>
                    <a:cubicBezTo>
                      <a:pt x="1083" y="101"/>
                      <a:pt x="1083" y="101"/>
                      <a:pt x="1083" y="101"/>
                    </a:cubicBezTo>
                    <a:cubicBezTo>
                      <a:pt x="1084" y="101"/>
                      <a:pt x="1084" y="101"/>
                      <a:pt x="1084" y="101"/>
                    </a:cubicBezTo>
                    <a:cubicBezTo>
                      <a:pt x="1086" y="102"/>
                      <a:pt x="1086" y="102"/>
                      <a:pt x="1086" y="102"/>
                    </a:cubicBezTo>
                    <a:cubicBezTo>
                      <a:pt x="1089" y="102"/>
                      <a:pt x="1089" y="102"/>
                      <a:pt x="1089" y="102"/>
                    </a:cubicBezTo>
                    <a:cubicBezTo>
                      <a:pt x="1091" y="102"/>
                      <a:pt x="1091" y="102"/>
                      <a:pt x="1091" y="102"/>
                    </a:cubicBezTo>
                    <a:cubicBezTo>
                      <a:pt x="1092" y="103"/>
                      <a:pt x="1092" y="103"/>
                      <a:pt x="1092" y="103"/>
                    </a:cubicBezTo>
                    <a:cubicBezTo>
                      <a:pt x="1093" y="103"/>
                      <a:pt x="1093" y="103"/>
                      <a:pt x="1093" y="103"/>
                    </a:cubicBezTo>
                    <a:cubicBezTo>
                      <a:pt x="1094" y="102"/>
                      <a:pt x="1094" y="102"/>
                      <a:pt x="1094" y="102"/>
                    </a:cubicBezTo>
                    <a:cubicBezTo>
                      <a:pt x="1097" y="102"/>
                      <a:pt x="1097" y="102"/>
                      <a:pt x="1097" y="102"/>
                    </a:cubicBezTo>
                    <a:cubicBezTo>
                      <a:pt x="1103" y="104"/>
                      <a:pt x="1103" y="104"/>
                      <a:pt x="1103" y="104"/>
                    </a:cubicBezTo>
                    <a:cubicBezTo>
                      <a:pt x="1105" y="105"/>
                      <a:pt x="1105" y="105"/>
                      <a:pt x="1105" y="105"/>
                    </a:cubicBezTo>
                    <a:cubicBezTo>
                      <a:pt x="1107" y="104"/>
                      <a:pt x="1107" y="104"/>
                      <a:pt x="1107" y="104"/>
                    </a:cubicBezTo>
                    <a:cubicBezTo>
                      <a:pt x="1106" y="104"/>
                      <a:pt x="1106" y="104"/>
                      <a:pt x="1106" y="104"/>
                    </a:cubicBezTo>
                    <a:cubicBezTo>
                      <a:pt x="1108" y="103"/>
                      <a:pt x="1108" y="103"/>
                      <a:pt x="1108" y="103"/>
                    </a:cubicBezTo>
                    <a:cubicBezTo>
                      <a:pt x="1110" y="104"/>
                      <a:pt x="1110" y="104"/>
                      <a:pt x="1110" y="104"/>
                    </a:cubicBezTo>
                    <a:cubicBezTo>
                      <a:pt x="1109" y="105"/>
                      <a:pt x="1109" y="105"/>
                      <a:pt x="1109" y="105"/>
                    </a:cubicBezTo>
                    <a:cubicBezTo>
                      <a:pt x="1109" y="106"/>
                      <a:pt x="1109" y="106"/>
                      <a:pt x="1109" y="106"/>
                    </a:cubicBezTo>
                    <a:cubicBezTo>
                      <a:pt x="1112" y="105"/>
                      <a:pt x="1112" y="105"/>
                      <a:pt x="1112" y="105"/>
                    </a:cubicBezTo>
                    <a:cubicBezTo>
                      <a:pt x="1119" y="106"/>
                      <a:pt x="1119" y="106"/>
                      <a:pt x="1119" y="106"/>
                    </a:cubicBezTo>
                    <a:cubicBezTo>
                      <a:pt x="1124" y="110"/>
                      <a:pt x="1124" y="110"/>
                      <a:pt x="1124" y="110"/>
                    </a:cubicBezTo>
                    <a:cubicBezTo>
                      <a:pt x="1124" y="110"/>
                      <a:pt x="1124" y="110"/>
                      <a:pt x="1124" y="110"/>
                    </a:cubicBezTo>
                    <a:cubicBezTo>
                      <a:pt x="1122" y="110"/>
                      <a:pt x="1122" y="110"/>
                      <a:pt x="1122" y="110"/>
                    </a:cubicBezTo>
                    <a:cubicBezTo>
                      <a:pt x="1119" y="108"/>
                      <a:pt x="1119" y="108"/>
                      <a:pt x="1119" y="108"/>
                    </a:cubicBezTo>
                    <a:cubicBezTo>
                      <a:pt x="1119" y="109"/>
                      <a:pt x="1119" y="109"/>
                      <a:pt x="1119" y="109"/>
                    </a:cubicBezTo>
                    <a:cubicBezTo>
                      <a:pt x="1124" y="111"/>
                      <a:pt x="1124" y="111"/>
                      <a:pt x="1124" y="111"/>
                    </a:cubicBezTo>
                    <a:cubicBezTo>
                      <a:pt x="1127" y="111"/>
                      <a:pt x="1127" y="111"/>
                      <a:pt x="1127" y="111"/>
                    </a:cubicBezTo>
                    <a:cubicBezTo>
                      <a:pt x="1128" y="110"/>
                      <a:pt x="1128" y="110"/>
                      <a:pt x="1128" y="110"/>
                    </a:cubicBezTo>
                    <a:cubicBezTo>
                      <a:pt x="1130" y="110"/>
                      <a:pt x="1130" y="110"/>
                      <a:pt x="1130" y="110"/>
                    </a:cubicBezTo>
                    <a:cubicBezTo>
                      <a:pt x="1133" y="110"/>
                      <a:pt x="1133" y="110"/>
                      <a:pt x="1133" y="110"/>
                    </a:cubicBezTo>
                    <a:cubicBezTo>
                      <a:pt x="1133" y="108"/>
                      <a:pt x="1133" y="108"/>
                      <a:pt x="1133" y="108"/>
                    </a:cubicBezTo>
                    <a:cubicBezTo>
                      <a:pt x="1134" y="108"/>
                      <a:pt x="1134" y="108"/>
                      <a:pt x="1134" y="108"/>
                    </a:cubicBezTo>
                    <a:cubicBezTo>
                      <a:pt x="1135" y="109"/>
                      <a:pt x="1135" y="109"/>
                      <a:pt x="1135" y="109"/>
                    </a:cubicBezTo>
                    <a:cubicBezTo>
                      <a:pt x="1137" y="109"/>
                      <a:pt x="1137" y="109"/>
                      <a:pt x="1137" y="109"/>
                    </a:cubicBezTo>
                    <a:cubicBezTo>
                      <a:pt x="1138" y="110"/>
                      <a:pt x="1138" y="110"/>
                      <a:pt x="1138" y="110"/>
                    </a:cubicBezTo>
                    <a:cubicBezTo>
                      <a:pt x="1138" y="109"/>
                      <a:pt x="1138" y="109"/>
                      <a:pt x="1138" y="109"/>
                    </a:cubicBezTo>
                    <a:cubicBezTo>
                      <a:pt x="1139" y="109"/>
                      <a:pt x="1139" y="109"/>
                      <a:pt x="1139" y="109"/>
                    </a:cubicBezTo>
                    <a:cubicBezTo>
                      <a:pt x="1141" y="109"/>
                      <a:pt x="1141" y="109"/>
                      <a:pt x="1141" y="109"/>
                    </a:cubicBezTo>
                    <a:cubicBezTo>
                      <a:pt x="1141" y="111"/>
                      <a:pt x="1141" y="111"/>
                      <a:pt x="1141" y="111"/>
                    </a:cubicBezTo>
                    <a:cubicBezTo>
                      <a:pt x="1144" y="112"/>
                      <a:pt x="1144" y="112"/>
                      <a:pt x="1144" y="112"/>
                    </a:cubicBezTo>
                    <a:cubicBezTo>
                      <a:pt x="1147" y="111"/>
                      <a:pt x="1147" y="111"/>
                      <a:pt x="1147" y="111"/>
                    </a:cubicBezTo>
                    <a:cubicBezTo>
                      <a:pt x="1155" y="112"/>
                      <a:pt x="1155" y="112"/>
                      <a:pt x="1155" y="112"/>
                    </a:cubicBezTo>
                    <a:cubicBezTo>
                      <a:pt x="1154" y="111"/>
                      <a:pt x="1154" y="111"/>
                      <a:pt x="1154" y="111"/>
                    </a:cubicBezTo>
                    <a:cubicBezTo>
                      <a:pt x="1157" y="111"/>
                      <a:pt x="1157" y="111"/>
                      <a:pt x="1157" y="111"/>
                    </a:cubicBezTo>
                    <a:cubicBezTo>
                      <a:pt x="1157" y="112"/>
                      <a:pt x="1157" y="112"/>
                      <a:pt x="1157" y="112"/>
                    </a:cubicBezTo>
                    <a:cubicBezTo>
                      <a:pt x="1159" y="113"/>
                      <a:pt x="1159" y="113"/>
                      <a:pt x="1159" y="113"/>
                    </a:cubicBezTo>
                    <a:cubicBezTo>
                      <a:pt x="1159" y="111"/>
                      <a:pt x="1159" y="111"/>
                      <a:pt x="1159" y="111"/>
                    </a:cubicBezTo>
                    <a:cubicBezTo>
                      <a:pt x="1159" y="111"/>
                      <a:pt x="1159" y="111"/>
                      <a:pt x="1159" y="111"/>
                    </a:cubicBezTo>
                    <a:cubicBezTo>
                      <a:pt x="1162" y="111"/>
                      <a:pt x="1162" y="111"/>
                      <a:pt x="1162" y="111"/>
                    </a:cubicBezTo>
                    <a:cubicBezTo>
                      <a:pt x="1162" y="112"/>
                      <a:pt x="1162" y="112"/>
                      <a:pt x="1162" y="112"/>
                    </a:cubicBezTo>
                    <a:cubicBezTo>
                      <a:pt x="1163" y="114"/>
                      <a:pt x="1163" y="114"/>
                      <a:pt x="1163" y="114"/>
                    </a:cubicBezTo>
                    <a:cubicBezTo>
                      <a:pt x="1166" y="113"/>
                      <a:pt x="1166" y="113"/>
                      <a:pt x="1166" y="113"/>
                    </a:cubicBezTo>
                    <a:cubicBezTo>
                      <a:pt x="1166" y="112"/>
                      <a:pt x="1166" y="112"/>
                      <a:pt x="1166" y="112"/>
                    </a:cubicBezTo>
                    <a:cubicBezTo>
                      <a:pt x="1165" y="112"/>
                      <a:pt x="1165" y="112"/>
                      <a:pt x="1165" y="112"/>
                    </a:cubicBezTo>
                    <a:cubicBezTo>
                      <a:pt x="1168" y="112"/>
                      <a:pt x="1168" y="112"/>
                      <a:pt x="1168" y="112"/>
                    </a:cubicBezTo>
                    <a:cubicBezTo>
                      <a:pt x="1169" y="113"/>
                      <a:pt x="1169" y="113"/>
                      <a:pt x="1169" y="113"/>
                    </a:cubicBezTo>
                    <a:cubicBezTo>
                      <a:pt x="1168" y="114"/>
                      <a:pt x="1168" y="114"/>
                      <a:pt x="1168" y="114"/>
                    </a:cubicBezTo>
                    <a:cubicBezTo>
                      <a:pt x="1170" y="116"/>
                      <a:pt x="1170" y="116"/>
                      <a:pt x="1170" y="116"/>
                    </a:cubicBezTo>
                    <a:cubicBezTo>
                      <a:pt x="1173" y="117"/>
                      <a:pt x="1173" y="117"/>
                      <a:pt x="1173" y="117"/>
                    </a:cubicBezTo>
                    <a:cubicBezTo>
                      <a:pt x="1176" y="116"/>
                      <a:pt x="1176" y="116"/>
                      <a:pt x="1176" y="116"/>
                    </a:cubicBezTo>
                    <a:cubicBezTo>
                      <a:pt x="1172" y="115"/>
                      <a:pt x="1172" y="115"/>
                      <a:pt x="1172" y="115"/>
                    </a:cubicBezTo>
                    <a:cubicBezTo>
                      <a:pt x="1171" y="114"/>
                      <a:pt x="1171" y="114"/>
                      <a:pt x="1171" y="114"/>
                    </a:cubicBezTo>
                    <a:cubicBezTo>
                      <a:pt x="1170" y="113"/>
                      <a:pt x="1170" y="113"/>
                      <a:pt x="1170" y="113"/>
                    </a:cubicBezTo>
                    <a:cubicBezTo>
                      <a:pt x="1172" y="112"/>
                      <a:pt x="1172" y="112"/>
                      <a:pt x="1172" y="112"/>
                    </a:cubicBezTo>
                    <a:cubicBezTo>
                      <a:pt x="1175" y="112"/>
                      <a:pt x="1175" y="112"/>
                      <a:pt x="1175" y="112"/>
                    </a:cubicBezTo>
                    <a:cubicBezTo>
                      <a:pt x="1178" y="114"/>
                      <a:pt x="1178" y="114"/>
                      <a:pt x="1178" y="114"/>
                    </a:cubicBezTo>
                    <a:cubicBezTo>
                      <a:pt x="1179" y="116"/>
                      <a:pt x="1179" y="116"/>
                      <a:pt x="1179" y="116"/>
                    </a:cubicBezTo>
                    <a:cubicBezTo>
                      <a:pt x="1180" y="117"/>
                      <a:pt x="1180" y="117"/>
                      <a:pt x="1180" y="117"/>
                    </a:cubicBezTo>
                    <a:cubicBezTo>
                      <a:pt x="1181" y="115"/>
                      <a:pt x="1181" y="115"/>
                      <a:pt x="1181" y="115"/>
                    </a:cubicBezTo>
                    <a:cubicBezTo>
                      <a:pt x="1180" y="115"/>
                      <a:pt x="1180" y="115"/>
                      <a:pt x="1180" y="115"/>
                    </a:cubicBezTo>
                    <a:cubicBezTo>
                      <a:pt x="1182" y="115"/>
                      <a:pt x="1182" y="115"/>
                      <a:pt x="1182" y="115"/>
                    </a:cubicBezTo>
                    <a:cubicBezTo>
                      <a:pt x="1183" y="116"/>
                      <a:pt x="1183" y="116"/>
                      <a:pt x="1183" y="116"/>
                    </a:cubicBezTo>
                    <a:cubicBezTo>
                      <a:pt x="1182" y="117"/>
                      <a:pt x="1182" y="117"/>
                      <a:pt x="1182" y="117"/>
                    </a:cubicBezTo>
                    <a:cubicBezTo>
                      <a:pt x="1184" y="119"/>
                      <a:pt x="1184" y="119"/>
                      <a:pt x="1184" y="119"/>
                    </a:cubicBezTo>
                    <a:cubicBezTo>
                      <a:pt x="1187" y="125"/>
                      <a:pt x="1187" y="125"/>
                      <a:pt x="1187" y="125"/>
                    </a:cubicBezTo>
                    <a:cubicBezTo>
                      <a:pt x="1191" y="126"/>
                      <a:pt x="1191" y="126"/>
                      <a:pt x="1191" y="126"/>
                    </a:cubicBezTo>
                    <a:cubicBezTo>
                      <a:pt x="1191" y="128"/>
                      <a:pt x="1191" y="128"/>
                      <a:pt x="1191" y="128"/>
                    </a:cubicBezTo>
                    <a:cubicBezTo>
                      <a:pt x="1193" y="129"/>
                      <a:pt x="1193" y="129"/>
                      <a:pt x="1193" y="129"/>
                    </a:cubicBezTo>
                    <a:cubicBezTo>
                      <a:pt x="1194" y="131"/>
                      <a:pt x="1194" y="131"/>
                      <a:pt x="1194" y="131"/>
                    </a:cubicBezTo>
                    <a:cubicBezTo>
                      <a:pt x="1193" y="132"/>
                      <a:pt x="1193" y="132"/>
                      <a:pt x="1193" y="132"/>
                    </a:cubicBezTo>
                    <a:cubicBezTo>
                      <a:pt x="1194" y="134"/>
                      <a:pt x="1194" y="134"/>
                      <a:pt x="1194" y="134"/>
                    </a:cubicBezTo>
                    <a:cubicBezTo>
                      <a:pt x="1195" y="135"/>
                      <a:pt x="1195" y="135"/>
                      <a:pt x="1195" y="135"/>
                    </a:cubicBezTo>
                    <a:cubicBezTo>
                      <a:pt x="1197" y="133"/>
                      <a:pt x="1197" y="133"/>
                      <a:pt x="1197" y="133"/>
                    </a:cubicBezTo>
                    <a:cubicBezTo>
                      <a:pt x="1200" y="133"/>
                      <a:pt x="1200" y="133"/>
                      <a:pt x="1200" y="133"/>
                    </a:cubicBezTo>
                    <a:cubicBezTo>
                      <a:pt x="1201" y="136"/>
                      <a:pt x="1201" y="136"/>
                      <a:pt x="1201" y="136"/>
                    </a:cubicBezTo>
                    <a:cubicBezTo>
                      <a:pt x="1203" y="137"/>
                      <a:pt x="1203" y="137"/>
                      <a:pt x="1203" y="137"/>
                    </a:cubicBezTo>
                    <a:cubicBezTo>
                      <a:pt x="1203" y="136"/>
                      <a:pt x="1203" y="136"/>
                      <a:pt x="1203" y="136"/>
                    </a:cubicBezTo>
                    <a:cubicBezTo>
                      <a:pt x="1202" y="135"/>
                      <a:pt x="1202" y="135"/>
                      <a:pt x="1202" y="135"/>
                    </a:cubicBezTo>
                    <a:cubicBezTo>
                      <a:pt x="1202" y="134"/>
                      <a:pt x="1202" y="134"/>
                      <a:pt x="1202" y="134"/>
                    </a:cubicBezTo>
                    <a:cubicBezTo>
                      <a:pt x="1203" y="132"/>
                      <a:pt x="1203" y="132"/>
                      <a:pt x="1203" y="132"/>
                    </a:cubicBezTo>
                    <a:cubicBezTo>
                      <a:pt x="1204" y="133"/>
                      <a:pt x="1204" y="133"/>
                      <a:pt x="1204" y="133"/>
                    </a:cubicBezTo>
                    <a:cubicBezTo>
                      <a:pt x="1205" y="135"/>
                      <a:pt x="1205" y="135"/>
                      <a:pt x="1205" y="135"/>
                    </a:cubicBezTo>
                    <a:cubicBezTo>
                      <a:pt x="1207" y="137"/>
                      <a:pt x="1207" y="137"/>
                      <a:pt x="1207" y="137"/>
                    </a:cubicBezTo>
                    <a:cubicBezTo>
                      <a:pt x="1207" y="136"/>
                      <a:pt x="1207" y="136"/>
                      <a:pt x="1207" y="136"/>
                    </a:cubicBezTo>
                    <a:cubicBezTo>
                      <a:pt x="1205" y="133"/>
                      <a:pt x="1205" y="133"/>
                      <a:pt x="1205" y="133"/>
                    </a:cubicBezTo>
                    <a:cubicBezTo>
                      <a:pt x="1205" y="131"/>
                      <a:pt x="1205" y="131"/>
                      <a:pt x="1205" y="131"/>
                    </a:cubicBezTo>
                    <a:cubicBezTo>
                      <a:pt x="1204" y="130"/>
                      <a:pt x="1204" y="130"/>
                      <a:pt x="1204" y="130"/>
                    </a:cubicBezTo>
                    <a:cubicBezTo>
                      <a:pt x="1202" y="131"/>
                      <a:pt x="1202" y="131"/>
                      <a:pt x="1202" y="131"/>
                    </a:cubicBezTo>
                    <a:cubicBezTo>
                      <a:pt x="1199" y="131"/>
                      <a:pt x="1199" y="131"/>
                      <a:pt x="1199" y="131"/>
                    </a:cubicBezTo>
                    <a:cubicBezTo>
                      <a:pt x="1199" y="130"/>
                      <a:pt x="1199" y="130"/>
                      <a:pt x="1199" y="130"/>
                    </a:cubicBezTo>
                    <a:cubicBezTo>
                      <a:pt x="1200" y="128"/>
                      <a:pt x="1200" y="128"/>
                      <a:pt x="1200" y="128"/>
                    </a:cubicBezTo>
                    <a:cubicBezTo>
                      <a:pt x="1199" y="126"/>
                      <a:pt x="1199" y="126"/>
                      <a:pt x="1199" y="126"/>
                    </a:cubicBezTo>
                    <a:cubicBezTo>
                      <a:pt x="1196" y="124"/>
                      <a:pt x="1196" y="124"/>
                      <a:pt x="1196" y="124"/>
                    </a:cubicBezTo>
                    <a:cubicBezTo>
                      <a:pt x="1194" y="122"/>
                      <a:pt x="1194" y="122"/>
                      <a:pt x="1194" y="122"/>
                    </a:cubicBezTo>
                    <a:cubicBezTo>
                      <a:pt x="1193" y="120"/>
                      <a:pt x="1193" y="120"/>
                      <a:pt x="1193" y="120"/>
                    </a:cubicBezTo>
                    <a:cubicBezTo>
                      <a:pt x="1192" y="120"/>
                      <a:pt x="1192" y="120"/>
                      <a:pt x="1192" y="120"/>
                    </a:cubicBezTo>
                    <a:cubicBezTo>
                      <a:pt x="1190" y="122"/>
                      <a:pt x="1190" y="122"/>
                      <a:pt x="1190" y="122"/>
                    </a:cubicBezTo>
                    <a:cubicBezTo>
                      <a:pt x="1189" y="121"/>
                      <a:pt x="1189" y="121"/>
                      <a:pt x="1189" y="121"/>
                    </a:cubicBezTo>
                    <a:cubicBezTo>
                      <a:pt x="1191" y="120"/>
                      <a:pt x="1191" y="120"/>
                      <a:pt x="1191" y="120"/>
                    </a:cubicBezTo>
                    <a:cubicBezTo>
                      <a:pt x="1193" y="117"/>
                      <a:pt x="1193" y="117"/>
                      <a:pt x="1193" y="117"/>
                    </a:cubicBezTo>
                    <a:cubicBezTo>
                      <a:pt x="1195" y="113"/>
                      <a:pt x="1195" y="113"/>
                      <a:pt x="1195" y="113"/>
                    </a:cubicBezTo>
                    <a:cubicBezTo>
                      <a:pt x="1196" y="113"/>
                      <a:pt x="1196" y="113"/>
                      <a:pt x="1196" y="113"/>
                    </a:cubicBezTo>
                    <a:cubicBezTo>
                      <a:pt x="1196" y="114"/>
                      <a:pt x="1196" y="114"/>
                      <a:pt x="1196" y="114"/>
                    </a:cubicBezTo>
                    <a:cubicBezTo>
                      <a:pt x="1198" y="118"/>
                      <a:pt x="1198" y="118"/>
                      <a:pt x="1198" y="118"/>
                    </a:cubicBezTo>
                    <a:cubicBezTo>
                      <a:pt x="1199" y="118"/>
                      <a:pt x="1199" y="118"/>
                      <a:pt x="1199" y="118"/>
                    </a:cubicBezTo>
                    <a:cubicBezTo>
                      <a:pt x="1200" y="117"/>
                      <a:pt x="1200" y="117"/>
                      <a:pt x="1200" y="117"/>
                    </a:cubicBezTo>
                    <a:cubicBezTo>
                      <a:pt x="1198" y="116"/>
                      <a:pt x="1198" y="116"/>
                      <a:pt x="1198" y="116"/>
                    </a:cubicBezTo>
                    <a:cubicBezTo>
                      <a:pt x="1198" y="114"/>
                      <a:pt x="1198" y="114"/>
                      <a:pt x="1198" y="114"/>
                    </a:cubicBezTo>
                    <a:cubicBezTo>
                      <a:pt x="1199" y="114"/>
                      <a:pt x="1199" y="114"/>
                      <a:pt x="1199" y="114"/>
                    </a:cubicBezTo>
                    <a:cubicBezTo>
                      <a:pt x="1201" y="113"/>
                      <a:pt x="1201" y="113"/>
                      <a:pt x="1201" y="113"/>
                    </a:cubicBezTo>
                    <a:cubicBezTo>
                      <a:pt x="1201" y="111"/>
                      <a:pt x="1201" y="111"/>
                      <a:pt x="1201" y="111"/>
                    </a:cubicBezTo>
                    <a:cubicBezTo>
                      <a:pt x="1199" y="111"/>
                      <a:pt x="1199" y="111"/>
                      <a:pt x="1199" y="111"/>
                    </a:cubicBezTo>
                    <a:cubicBezTo>
                      <a:pt x="1200" y="111"/>
                      <a:pt x="1200" y="111"/>
                      <a:pt x="1200" y="111"/>
                    </a:cubicBezTo>
                    <a:cubicBezTo>
                      <a:pt x="1201" y="110"/>
                      <a:pt x="1201" y="110"/>
                      <a:pt x="1201" y="110"/>
                    </a:cubicBezTo>
                    <a:cubicBezTo>
                      <a:pt x="1203" y="110"/>
                      <a:pt x="1203" y="110"/>
                      <a:pt x="1203" y="110"/>
                    </a:cubicBezTo>
                    <a:cubicBezTo>
                      <a:pt x="1204" y="107"/>
                      <a:pt x="1204" y="107"/>
                      <a:pt x="1204" y="107"/>
                    </a:cubicBezTo>
                    <a:cubicBezTo>
                      <a:pt x="1206" y="107"/>
                      <a:pt x="1206" y="107"/>
                      <a:pt x="1206" y="107"/>
                    </a:cubicBezTo>
                    <a:cubicBezTo>
                      <a:pt x="1207" y="108"/>
                      <a:pt x="1207" y="108"/>
                      <a:pt x="1207" y="108"/>
                    </a:cubicBezTo>
                    <a:cubicBezTo>
                      <a:pt x="1208" y="108"/>
                      <a:pt x="1208" y="108"/>
                      <a:pt x="1208" y="108"/>
                    </a:cubicBezTo>
                    <a:cubicBezTo>
                      <a:pt x="1210" y="108"/>
                      <a:pt x="1210" y="108"/>
                      <a:pt x="1210" y="108"/>
                    </a:cubicBezTo>
                    <a:cubicBezTo>
                      <a:pt x="1210" y="109"/>
                      <a:pt x="1210" y="109"/>
                      <a:pt x="1210" y="109"/>
                    </a:cubicBezTo>
                    <a:cubicBezTo>
                      <a:pt x="1211" y="111"/>
                      <a:pt x="1211" y="111"/>
                      <a:pt x="1211" y="111"/>
                    </a:cubicBezTo>
                    <a:cubicBezTo>
                      <a:pt x="1214" y="111"/>
                      <a:pt x="1214" y="111"/>
                      <a:pt x="1214" y="111"/>
                    </a:cubicBezTo>
                    <a:cubicBezTo>
                      <a:pt x="1215" y="111"/>
                      <a:pt x="1215" y="111"/>
                      <a:pt x="1215" y="111"/>
                    </a:cubicBezTo>
                    <a:cubicBezTo>
                      <a:pt x="1221" y="112"/>
                      <a:pt x="1221" y="112"/>
                      <a:pt x="1221" y="112"/>
                    </a:cubicBezTo>
                    <a:cubicBezTo>
                      <a:pt x="1221" y="114"/>
                      <a:pt x="1221" y="114"/>
                      <a:pt x="1221" y="114"/>
                    </a:cubicBezTo>
                    <a:cubicBezTo>
                      <a:pt x="1221" y="115"/>
                      <a:pt x="1221" y="115"/>
                      <a:pt x="1221" y="115"/>
                    </a:cubicBezTo>
                    <a:cubicBezTo>
                      <a:pt x="1222" y="114"/>
                      <a:pt x="1222" y="114"/>
                      <a:pt x="1222" y="114"/>
                    </a:cubicBezTo>
                    <a:cubicBezTo>
                      <a:pt x="1223" y="113"/>
                      <a:pt x="1223" y="113"/>
                      <a:pt x="1223" y="113"/>
                    </a:cubicBezTo>
                    <a:cubicBezTo>
                      <a:pt x="1224" y="113"/>
                      <a:pt x="1224" y="113"/>
                      <a:pt x="1224" y="113"/>
                    </a:cubicBezTo>
                    <a:cubicBezTo>
                      <a:pt x="1224" y="115"/>
                      <a:pt x="1224" y="115"/>
                      <a:pt x="1224" y="115"/>
                    </a:cubicBezTo>
                    <a:cubicBezTo>
                      <a:pt x="1226" y="114"/>
                      <a:pt x="1226" y="114"/>
                      <a:pt x="1226" y="114"/>
                    </a:cubicBezTo>
                    <a:cubicBezTo>
                      <a:pt x="1228" y="112"/>
                      <a:pt x="1228" y="112"/>
                      <a:pt x="1228" y="112"/>
                    </a:cubicBezTo>
                    <a:cubicBezTo>
                      <a:pt x="1230" y="113"/>
                      <a:pt x="1230" y="113"/>
                      <a:pt x="1230" y="113"/>
                    </a:cubicBezTo>
                    <a:cubicBezTo>
                      <a:pt x="1229" y="114"/>
                      <a:pt x="1229" y="114"/>
                      <a:pt x="1229" y="114"/>
                    </a:cubicBezTo>
                    <a:cubicBezTo>
                      <a:pt x="1228" y="115"/>
                      <a:pt x="1228" y="115"/>
                      <a:pt x="1228" y="115"/>
                    </a:cubicBezTo>
                    <a:cubicBezTo>
                      <a:pt x="1228" y="117"/>
                      <a:pt x="1228" y="117"/>
                      <a:pt x="1228" y="117"/>
                    </a:cubicBezTo>
                    <a:cubicBezTo>
                      <a:pt x="1230" y="122"/>
                      <a:pt x="1230" y="122"/>
                      <a:pt x="1230" y="122"/>
                    </a:cubicBezTo>
                    <a:cubicBezTo>
                      <a:pt x="1229" y="124"/>
                      <a:pt x="1229" y="124"/>
                      <a:pt x="1229" y="124"/>
                    </a:cubicBezTo>
                    <a:cubicBezTo>
                      <a:pt x="1229" y="125"/>
                      <a:pt x="1229" y="125"/>
                      <a:pt x="1229" y="125"/>
                    </a:cubicBezTo>
                    <a:cubicBezTo>
                      <a:pt x="1231" y="125"/>
                      <a:pt x="1231" y="125"/>
                      <a:pt x="1231" y="125"/>
                    </a:cubicBezTo>
                    <a:cubicBezTo>
                      <a:pt x="1232" y="127"/>
                      <a:pt x="1232" y="127"/>
                      <a:pt x="1232" y="127"/>
                    </a:cubicBezTo>
                    <a:cubicBezTo>
                      <a:pt x="1234" y="128"/>
                      <a:pt x="1234" y="128"/>
                      <a:pt x="1234" y="128"/>
                    </a:cubicBezTo>
                    <a:cubicBezTo>
                      <a:pt x="1235" y="130"/>
                      <a:pt x="1235" y="130"/>
                      <a:pt x="1235" y="130"/>
                    </a:cubicBezTo>
                    <a:cubicBezTo>
                      <a:pt x="1234" y="131"/>
                      <a:pt x="1234" y="131"/>
                      <a:pt x="1234" y="131"/>
                    </a:cubicBezTo>
                    <a:cubicBezTo>
                      <a:pt x="1231" y="131"/>
                      <a:pt x="1231" y="131"/>
                      <a:pt x="1231" y="131"/>
                    </a:cubicBezTo>
                    <a:cubicBezTo>
                      <a:pt x="1228" y="131"/>
                      <a:pt x="1228" y="131"/>
                      <a:pt x="1228" y="131"/>
                    </a:cubicBezTo>
                    <a:cubicBezTo>
                      <a:pt x="1232" y="132"/>
                      <a:pt x="1232" y="132"/>
                      <a:pt x="1232" y="132"/>
                    </a:cubicBezTo>
                    <a:cubicBezTo>
                      <a:pt x="1233" y="134"/>
                      <a:pt x="1233" y="134"/>
                      <a:pt x="1233" y="134"/>
                    </a:cubicBezTo>
                    <a:cubicBezTo>
                      <a:pt x="1233" y="136"/>
                      <a:pt x="1233" y="136"/>
                      <a:pt x="1233" y="136"/>
                    </a:cubicBezTo>
                    <a:cubicBezTo>
                      <a:pt x="1231" y="136"/>
                      <a:pt x="1231" y="136"/>
                      <a:pt x="1231" y="136"/>
                    </a:cubicBezTo>
                    <a:cubicBezTo>
                      <a:pt x="1229" y="139"/>
                      <a:pt x="1229" y="139"/>
                      <a:pt x="1229" y="139"/>
                    </a:cubicBezTo>
                    <a:cubicBezTo>
                      <a:pt x="1228" y="138"/>
                      <a:pt x="1228" y="138"/>
                      <a:pt x="1228" y="138"/>
                    </a:cubicBezTo>
                    <a:cubicBezTo>
                      <a:pt x="1226" y="140"/>
                      <a:pt x="1226" y="140"/>
                      <a:pt x="1226" y="140"/>
                    </a:cubicBezTo>
                    <a:cubicBezTo>
                      <a:pt x="1223" y="140"/>
                      <a:pt x="1223" y="140"/>
                      <a:pt x="1223" y="140"/>
                    </a:cubicBezTo>
                    <a:cubicBezTo>
                      <a:pt x="1221" y="142"/>
                      <a:pt x="1221" y="142"/>
                      <a:pt x="1221" y="142"/>
                    </a:cubicBezTo>
                    <a:cubicBezTo>
                      <a:pt x="1224" y="141"/>
                      <a:pt x="1224" y="141"/>
                      <a:pt x="1224" y="141"/>
                    </a:cubicBezTo>
                    <a:cubicBezTo>
                      <a:pt x="1225" y="142"/>
                      <a:pt x="1225" y="142"/>
                      <a:pt x="1225" y="142"/>
                    </a:cubicBezTo>
                    <a:cubicBezTo>
                      <a:pt x="1226" y="143"/>
                      <a:pt x="1226" y="143"/>
                      <a:pt x="1226" y="143"/>
                    </a:cubicBezTo>
                    <a:cubicBezTo>
                      <a:pt x="1228" y="142"/>
                      <a:pt x="1228" y="142"/>
                      <a:pt x="1228" y="142"/>
                    </a:cubicBezTo>
                    <a:cubicBezTo>
                      <a:pt x="1229" y="142"/>
                      <a:pt x="1229" y="142"/>
                      <a:pt x="1229" y="142"/>
                    </a:cubicBezTo>
                    <a:cubicBezTo>
                      <a:pt x="1229" y="144"/>
                      <a:pt x="1229" y="144"/>
                      <a:pt x="1229" y="144"/>
                    </a:cubicBezTo>
                    <a:cubicBezTo>
                      <a:pt x="1231" y="146"/>
                      <a:pt x="1231" y="146"/>
                      <a:pt x="1231" y="146"/>
                    </a:cubicBezTo>
                    <a:cubicBezTo>
                      <a:pt x="1229" y="147"/>
                      <a:pt x="1229" y="147"/>
                      <a:pt x="1229" y="147"/>
                    </a:cubicBezTo>
                    <a:cubicBezTo>
                      <a:pt x="1229" y="150"/>
                      <a:pt x="1229" y="150"/>
                      <a:pt x="1229" y="150"/>
                    </a:cubicBezTo>
                    <a:cubicBezTo>
                      <a:pt x="1231" y="148"/>
                      <a:pt x="1231" y="148"/>
                      <a:pt x="1231" y="148"/>
                    </a:cubicBezTo>
                    <a:cubicBezTo>
                      <a:pt x="1233" y="147"/>
                      <a:pt x="1233" y="147"/>
                      <a:pt x="1233" y="147"/>
                    </a:cubicBezTo>
                    <a:cubicBezTo>
                      <a:pt x="1236" y="150"/>
                      <a:pt x="1236" y="150"/>
                      <a:pt x="1236" y="150"/>
                    </a:cubicBezTo>
                    <a:cubicBezTo>
                      <a:pt x="1235" y="151"/>
                      <a:pt x="1235" y="151"/>
                      <a:pt x="1235" y="151"/>
                    </a:cubicBezTo>
                    <a:cubicBezTo>
                      <a:pt x="1237" y="153"/>
                      <a:pt x="1237" y="153"/>
                      <a:pt x="1237" y="153"/>
                    </a:cubicBezTo>
                    <a:cubicBezTo>
                      <a:pt x="1235" y="155"/>
                      <a:pt x="1235" y="155"/>
                      <a:pt x="1235" y="155"/>
                    </a:cubicBezTo>
                    <a:cubicBezTo>
                      <a:pt x="1236" y="156"/>
                      <a:pt x="1236" y="156"/>
                      <a:pt x="1236" y="156"/>
                    </a:cubicBezTo>
                    <a:cubicBezTo>
                      <a:pt x="1236" y="158"/>
                      <a:pt x="1236" y="158"/>
                      <a:pt x="1236" y="158"/>
                    </a:cubicBezTo>
                    <a:cubicBezTo>
                      <a:pt x="1234" y="159"/>
                      <a:pt x="1234" y="159"/>
                      <a:pt x="1234" y="159"/>
                    </a:cubicBezTo>
                    <a:cubicBezTo>
                      <a:pt x="1234" y="161"/>
                      <a:pt x="1234" y="161"/>
                      <a:pt x="1234" y="161"/>
                    </a:cubicBezTo>
                    <a:cubicBezTo>
                      <a:pt x="1235" y="162"/>
                      <a:pt x="1235" y="162"/>
                      <a:pt x="1235" y="162"/>
                    </a:cubicBezTo>
                    <a:cubicBezTo>
                      <a:pt x="1235" y="160"/>
                      <a:pt x="1235" y="160"/>
                      <a:pt x="1235" y="160"/>
                    </a:cubicBezTo>
                    <a:cubicBezTo>
                      <a:pt x="1237" y="160"/>
                      <a:pt x="1237" y="160"/>
                      <a:pt x="1237" y="160"/>
                    </a:cubicBezTo>
                    <a:cubicBezTo>
                      <a:pt x="1238" y="161"/>
                      <a:pt x="1238" y="161"/>
                      <a:pt x="1238" y="161"/>
                    </a:cubicBezTo>
                    <a:cubicBezTo>
                      <a:pt x="1237" y="164"/>
                      <a:pt x="1237" y="164"/>
                      <a:pt x="1237" y="164"/>
                    </a:cubicBezTo>
                    <a:cubicBezTo>
                      <a:pt x="1240" y="163"/>
                      <a:pt x="1240" y="163"/>
                      <a:pt x="1240" y="163"/>
                    </a:cubicBezTo>
                    <a:cubicBezTo>
                      <a:pt x="1240" y="165"/>
                      <a:pt x="1240" y="165"/>
                      <a:pt x="1240" y="165"/>
                    </a:cubicBezTo>
                    <a:cubicBezTo>
                      <a:pt x="1240" y="163"/>
                      <a:pt x="1240" y="163"/>
                      <a:pt x="1240" y="163"/>
                    </a:cubicBezTo>
                    <a:cubicBezTo>
                      <a:pt x="1242" y="162"/>
                      <a:pt x="1242" y="162"/>
                      <a:pt x="1242" y="162"/>
                    </a:cubicBezTo>
                    <a:cubicBezTo>
                      <a:pt x="1243" y="163"/>
                      <a:pt x="1243" y="163"/>
                      <a:pt x="1243" y="163"/>
                    </a:cubicBezTo>
                    <a:cubicBezTo>
                      <a:pt x="1245" y="163"/>
                      <a:pt x="1245" y="163"/>
                      <a:pt x="1245" y="163"/>
                    </a:cubicBezTo>
                    <a:cubicBezTo>
                      <a:pt x="1245" y="165"/>
                      <a:pt x="1245" y="165"/>
                      <a:pt x="1245" y="165"/>
                    </a:cubicBezTo>
                    <a:cubicBezTo>
                      <a:pt x="1243" y="166"/>
                      <a:pt x="1243" y="166"/>
                      <a:pt x="1243" y="166"/>
                    </a:cubicBezTo>
                    <a:cubicBezTo>
                      <a:pt x="1242" y="165"/>
                      <a:pt x="1242" y="165"/>
                      <a:pt x="1242" y="165"/>
                    </a:cubicBezTo>
                    <a:cubicBezTo>
                      <a:pt x="1241" y="167"/>
                      <a:pt x="1241" y="167"/>
                      <a:pt x="1241" y="167"/>
                    </a:cubicBezTo>
                    <a:cubicBezTo>
                      <a:pt x="1243" y="168"/>
                      <a:pt x="1243" y="168"/>
                      <a:pt x="1243" y="168"/>
                    </a:cubicBezTo>
                    <a:cubicBezTo>
                      <a:pt x="1244" y="168"/>
                      <a:pt x="1244" y="168"/>
                      <a:pt x="1244" y="168"/>
                    </a:cubicBezTo>
                    <a:cubicBezTo>
                      <a:pt x="1246" y="170"/>
                      <a:pt x="1246" y="170"/>
                      <a:pt x="1246" y="170"/>
                    </a:cubicBezTo>
                    <a:cubicBezTo>
                      <a:pt x="1245" y="171"/>
                      <a:pt x="1245" y="171"/>
                      <a:pt x="1245" y="171"/>
                    </a:cubicBezTo>
                    <a:cubicBezTo>
                      <a:pt x="1243" y="173"/>
                      <a:pt x="1243" y="173"/>
                      <a:pt x="1243" y="173"/>
                    </a:cubicBezTo>
                    <a:cubicBezTo>
                      <a:pt x="1241" y="170"/>
                      <a:pt x="1241" y="170"/>
                      <a:pt x="1241" y="170"/>
                    </a:cubicBezTo>
                    <a:cubicBezTo>
                      <a:pt x="1240" y="169"/>
                      <a:pt x="1240" y="169"/>
                      <a:pt x="1240" y="169"/>
                    </a:cubicBezTo>
                    <a:cubicBezTo>
                      <a:pt x="1241" y="173"/>
                      <a:pt x="1241" y="173"/>
                      <a:pt x="1241" y="173"/>
                    </a:cubicBezTo>
                    <a:cubicBezTo>
                      <a:pt x="1240" y="174"/>
                      <a:pt x="1240" y="174"/>
                      <a:pt x="1240" y="174"/>
                    </a:cubicBezTo>
                    <a:cubicBezTo>
                      <a:pt x="1239" y="174"/>
                      <a:pt x="1239" y="174"/>
                      <a:pt x="1239" y="174"/>
                    </a:cubicBezTo>
                    <a:cubicBezTo>
                      <a:pt x="1238" y="173"/>
                      <a:pt x="1238" y="173"/>
                      <a:pt x="1238" y="173"/>
                    </a:cubicBezTo>
                    <a:cubicBezTo>
                      <a:pt x="1237" y="173"/>
                      <a:pt x="1237" y="173"/>
                      <a:pt x="1237" y="173"/>
                    </a:cubicBezTo>
                    <a:cubicBezTo>
                      <a:pt x="1236" y="172"/>
                      <a:pt x="1236" y="172"/>
                      <a:pt x="1236" y="172"/>
                    </a:cubicBezTo>
                    <a:cubicBezTo>
                      <a:pt x="1231" y="172"/>
                      <a:pt x="1231" y="172"/>
                      <a:pt x="1231" y="172"/>
                    </a:cubicBezTo>
                    <a:cubicBezTo>
                      <a:pt x="1230" y="173"/>
                      <a:pt x="1230" y="173"/>
                      <a:pt x="1230" y="173"/>
                    </a:cubicBezTo>
                    <a:cubicBezTo>
                      <a:pt x="1228" y="173"/>
                      <a:pt x="1228" y="173"/>
                      <a:pt x="1228" y="173"/>
                    </a:cubicBezTo>
                    <a:cubicBezTo>
                      <a:pt x="1228" y="172"/>
                      <a:pt x="1228" y="172"/>
                      <a:pt x="1228" y="172"/>
                    </a:cubicBezTo>
                    <a:cubicBezTo>
                      <a:pt x="1227" y="170"/>
                      <a:pt x="1227" y="170"/>
                      <a:pt x="1227" y="170"/>
                    </a:cubicBezTo>
                    <a:cubicBezTo>
                      <a:pt x="1226" y="170"/>
                      <a:pt x="1226" y="170"/>
                      <a:pt x="1226" y="170"/>
                    </a:cubicBezTo>
                    <a:cubicBezTo>
                      <a:pt x="1226" y="173"/>
                      <a:pt x="1226" y="173"/>
                      <a:pt x="1226" y="173"/>
                    </a:cubicBezTo>
                    <a:cubicBezTo>
                      <a:pt x="1225" y="173"/>
                      <a:pt x="1225" y="173"/>
                      <a:pt x="1225" y="173"/>
                    </a:cubicBezTo>
                    <a:cubicBezTo>
                      <a:pt x="1225" y="173"/>
                      <a:pt x="1225" y="173"/>
                      <a:pt x="1225" y="173"/>
                    </a:cubicBezTo>
                    <a:cubicBezTo>
                      <a:pt x="1226" y="175"/>
                      <a:pt x="1226" y="175"/>
                      <a:pt x="1226" y="175"/>
                    </a:cubicBezTo>
                    <a:cubicBezTo>
                      <a:pt x="1224" y="176"/>
                      <a:pt x="1224" y="176"/>
                      <a:pt x="1224" y="176"/>
                    </a:cubicBezTo>
                    <a:cubicBezTo>
                      <a:pt x="1224" y="176"/>
                      <a:pt x="1224" y="176"/>
                      <a:pt x="1224" y="176"/>
                    </a:cubicBezTo>
                    <a:cubicBezTo>
                      <a:pt x="1224" y="176"/>
                      <a:pt x="1224" y="176"/>
                      <a:pt x="1224" y="176"/>
                    </a:cubicBezTo>
                    <a:cubicBezTo>
                      <a:pt x="1223" y="175"/>
                      <a:pt x="1223" y="175"/>
                      <a:pt x="1223" y="175"/>
                    </a:cubicBezTo>
                    <a:cubicBezTo>
                      <a:pt x="1219" y="176"/>
                      <a:pt x="1219" y="176"/>
                      <a:pt x="1219" y="176"/>
                    </a:cubicBezTo>
                    <a:cubicBezTo>
                      <a:pt x="1218" y="175"/>
                      <a:pt x="1218" y="175"/>
                      <a:pt x="1218" y="175"/>
                    </a:cubicBezTo>
                    <a:cubicBezTo>
                      <a:pt x="1218" y="174"/>
                      <a:pt x="1218" y="174"/>
                      <a:pt x="1218" y="174"/>
                    </a:cubicBezTo>
                    <a:cubicBezTo>
                      <a:pt x="1217" y="172"/>
                      <a:pt x="1217" y="172"/>
                      <a:pt x="1217" y="172"/>
                    </a:cubicBezTo>
                    <a:cubicBezTo>
                      <a:pt x="1217" y="171"/>
                      <a:pt x="1217" y="171"/>
                      <a:pt x="1217" y="171"/>
                    </a:cubicBezTo>
                    <a:cubicBezTo>
                      <a:pt x="1212" y="168"/>
                      <a:pt x="1212" y="168"/>
                      <a:pt x="1212" y="168"/>
                    </a:cubicBezTo>
                    <a:cubicBezTo>
                      <a:pt x="1212" y="167"/>
                      <a:pt x="1212" y="167"/>
                      <a:pt x="1212" y="167"/>
                    </a:cubicBezTo>
                    <a:cubicBezTo>
                      <a:pt x="1212" y="167"/>
                      <a:pt x="1212" y="167"/>
                      <a:pt x="1212" y="167"/>
                    </a:cubicBezTo>
                    <a:cubicBezTo>
                      <a:pt x="1209" y="166"/>
                      <a:pt x="1209" y="166"/>
                      <a:pt x="1209" y="166"/>
                    </a:cubicBezTo>
                    <a:cubicBezTo>
                      <a:pt x="1208" y="168"/>
                      <a:pt x="1208" y="168"/>
                      <a:pt x="1208" y="168"/>
                    </a:cubicBezTo>
                    <a:cubicBezTo>
                      <a:pt x="1205" y="169"/>
                      <a:pt x="1205" y="169"/>
                      <a:pt x="1205" y="169"/>
                    </a:cubicBezTo>
                    <a:cubicBezTo>
                      <a:pt x="1204" y="170"/>
                      <a:pt x="1204" y="170"/>
                      <a:pt x="1204" y="170"/>
                    </a:cubicBezTo>
                    <a:cubicBezTo>
                      <a:pt x="1203" y="170"/>
                      <a:pt x="1203" y="170"/>
                      <a:pt x="1203" y="170"/>
                    </a:cubicBezTo>
                    <a:cubicBezTo>
                      <a:pt x="1202" y="168"/>
                      <a:pt x="1202" y="168"/>
                      <a:pt x="1202" y="168"/>
                    </a:cubicBezTo>
                    <a:cubicBezTo>
                      <a:pt x="1201" y="166"/>
                      <a:pt x="1201" y="166"/>
                      <a:pt x="1201" y="166"/>
                    </a:cubicBezTo>
                    <a:cubicBezTo>
                      <a:pt x="1202" y="168"/>
                      <a:pt x="1202" y="168"/>
                      <a:pt x="1202" y="168"/>
                    </a:cubicBezTo>
                    <a:cubicBezTo>
                      <a:pt x="1201" y="172"/>
                      <a:pt x="1201" y="172"/>
                      <a:pt x="1201" y="172"/>
                    </a:cubicBezTo>
                    <a:cubicBezTo>
                      <a:pt x="1202" y="174"/>
                      <a:pt x="1202" y="174"/>
                      <a:pt x="1202" y="174"/>
                    </a:cubicBezTo>
                    <a:cubicBezTo>
                      <a:pt x="1202" y="176"/>
                      <a:pt x="1202" y="176"/>
                      <a:pt x="1202" y="176"/>
                    </a:cubicBezTo>
                    <a:cubicBezTo>
                      <a:pt x="1198" y="181"/>
                      <a:pt x="1198" y="181"/>
                      <a:pt x="1198" y="181"/>
                    </a:cubicBezTo>
                    <a:cubicBezTo>
                      <a:pt x="1196" y="181"/>
                      <a:pt x="1196" y="181"/>
                      <a:pt x="1196" y="181"/>
                    </a:cubicBezTo>
                    <a:cubicBezTo>
                      <a:pt x="1196" y="177"/>
                      <a:pt x="1196" y="177"/>
                      <a:pt x="1196" y="177"/>
                    </a:cubicBezTo>
                    <a:cubicBezTo>
                      <a:pt x="1194" y="177"/>
                      <a:pt x="1194" y="177"/>
                      <a:pt x="1194" y="177"/>
                    </a:cubicBezTo>
                    <a:cubicBezTo>
                      <a:pt x="1193" y="178"/>
                      <a:pt x="1193" y="178"/>
                      <a:pt x="1193" y="178"/>
                    </a:cubicBezTo>
                    <a:cubicBezTo>
                      <a:pt x="1188" y="174"/>
                      <a:pt x="1188" y="174"/>
                      <a:pt x="1188" y="174"/>
                    </a:cubicBezTo>
                    <a:cubicBezTo>
                      <a:pt x="1188" y="173"/>
                      <a:pt x="1188" y="173"/>
                      <a:pt x="1188" y="173"/>
                    </a:cubicBezTo>
                    <a:cubicBezTo>
                      <a:pt x="1188" y="168"/>
                      <a:pt x="1188" y="168"/>
                      <a:pt x="1188" y="168"/>
                    </a:cubicBezTo>
                    <a:cubicBezTo>
                      <a:pt x="1186" y="167"/>
                      <a:pt x="1186" y="167"/>
                      <a:pt x="1186" y="167"/>
                    </a:cubicBezTo>
                    <a:cubicBezTo>
                      <a:pt x="1185" y="166"/>
                      <a:pt x="1185" y="166"/>
                      <a:pt x="1185" y="166"/>
                    </a:cubicBezTo>
                    <a:cubicBezTo>
                      <a:pt x="1184" y="165"/>
                      <a:pt x="1184" y="165"/>
                      <a:pt x="1184" y="165"/>
                    </a:cubicBezTo>
                    <a:cubicBezTo>
                      <a:pt x="1183" y="166"/>
                      <a:pt x="1183" y="166"/>
                      <a:pt x="1183" y="166"/>
                    </a:cubicBezTo>
                    <a:cubicBezTo>
                      <a:pt x="1184" y="167"/>
                      <a:pt x="1184" y="167"/>
                      <a:pt x="1184" y="167"/>
                    </a:cubicBezTo>
                    <a:cubicBezTo>
                      <a:pt x="1184" y="169"/>
                      <a:pt x="1184" y="169"/>
                      <a:pt x="1184" y="169"/>
                    </a:cubicBezTo>
                    <a:cubicBezTo>
                      <a:pt x="1185" y="170"/>
                      <a:pt x="1185" y="170"/>
                      <a:pt x="1185" y="170"/>
                    </a:cubicBezTo>
                    <a:cubicBezTo>
                      <a:pt x="1184" y="172"/>
                      <a:pt x="1184" y="172"/>
                      <a:pt x="1184" y="172"/>
                    </a:cubicBezTo>
                    <a:cubicBezTo>
                      <a:pt x="1181" y="170"/>
                      <a:pt x="1181" y="170"/>
                      <a:pt x="1181" y="170"/>
                    </a:cubicBezTo>
                    <a:cubicBezTo>
                      <a:pt x="1179" y="167"/>
                      <a:pt x="1179" y="167"/>
                      <a:pt x="1179" y="167"/>
                    </a:cubicBezTo>
                    <a:cubicBezTo>
                      <a:pt x="1179" y="168"/>
                      <a:pt x="1179" y="168"/>
                      <a:pt x="1179" y="168"/>
                    </a:cubicBezTo>
                    <a:cubicBezTo>
                      <a:pt x="1180" y="170"/>
                      <a:pt x="1180" y="170"/>
                      <a:pt x="1180" y="170"/>
                    </a:cubicBezTo>
                    <a:cubicBezTo>
                      <a:pt x="1179" y="171"/>
                      <a:pt x="1179" y="171"/>
                      <a:pt x="1179" y="171"/>
                    </a:cubicBezTo>
                    <a:cubicBezTo>
                      <a:pt x="1180" y="172"/>
                      <a:pt x="1180" y="172"/>
                      <a:pt x="1180" y="172"/>
                    </a:cubicBezTo>
                    <a:cubicBezTo>
                      <a:pt x="1182" y="172"/>
                      <a:pt x="1182" y="172"/>
                      <a:pt x="1182" y="172"/>
                    </a:cubicBezTo>
                    <a:cubicBezTo>
                      <a:pt x="1183" y="173"/>
                      <a:pt x="1183" y="173"/>
                      <a:pt x="1183" y="173"/>
                    </a:cubicBezTo>
                    <a:cubicBezTo>
                      <a:pt x="1182" y="175"/>
                      <a:pt x="1182" y="175"/>
                      <a:pt x="1182" y="175"/>
                    </a:cubicBezTo>
                    <a:cubicBezTo>
                      <a:pt x="1180" y="175"/>
                      <a:pt x="1180" y="175"/>
                      <a:pt x="1180" y="175"/>
                    </a:cubicBezTo>
                    <a:cubicBezTo>
                      <a:pt x="1179" y="177"/>
                      <a:pt x="1179" y="177"/>
                      <a:pt x="1179" y="177"/>
                    </a:cubicBezTo>
                    <a:cubicBezTo>
                      <a:pt x="1180" y="177"/>
                      <a:pt x="1180" y="177"/>
                      <a:pt x="1180" y="177"/>
                    </a:cubicBezTo>
                    <a:cubicBezTo>
                      <a:pt x="1186" y="184"/>
                      <a:pt x="1186" y="184"/>
                      <a:pt x="1186" y="184"/>
                    </a:cubicBezTo>
                    <a:cubicBezTo>
                      <a:pt x="1190" y="185"/>
                      <a:pt x="1190" y="185"/>
                      <a:pt x="1190" y="185"/>
                    </a:cubicBezTo>
                    <a:cubicBezTo>
                      <a:pt x="1192" y="184"/>
                      <a:pt x="1192" y="184"/>
                      <a:pt x="1192" y="184"/>
                    </a:cubicBezTo>
                    <a:cubicBezTo>
                      <a:pt x="1194" y="185"/>
                      <a:pt x="1194" y="185"/>
                      <a:pt x="1194" y="185"/>
                    </a:cubicBezTo>
                    <a:cubicBezTo>
                      <a:pt x="1195" y="188"/>
                      <a:pt x="1195" y="188"/>
                      <a:pt x="1195" y="188"/>
                    </a:cubicBezTo>
                    <a:cubicBezTo>
                      <a:pt x="1194" y="188"/>
                      <a:pt x="1194" y="188"/>
                      <a:pt x="1194" y="188"/>
                    </a:cubicBezTo>
                    <a:cubicBezTo>
                      <a:pt x="1193" y="185"/>
                      <a:pt x="1193" y="185"/>
                      <a:pt x="1193" y="185"/>
                    </a:cubicBezTo>
                    <a:cubicBezTo>
                      <a:pt x="1192" y="185"/>
                      <a:pt x="1192" y="185"/>
                      <a:pt x="1192" y="185"/>
                    </a:cubicBezTo>
                    <a:cubicBezTo>
                      <a:pt x="1193" y="188"/>
                      <a:pt x="1193" y="188"/>
                      <a:pt x="1193" y="188"/>
                    </a:cubicBezTo>
                    <a:cubicBezTo>
                      <a:pt x="1196" y="190"/>
                      <a:pt x="1196" y="190"/>
                      <a:pt x="1196" y="190"/>
                    </a:cubicBezTo>
                    <a:cubicBezTo>
                      <a:pt x="1196" y="192"/>
                      <a:pt x="1196" y="192"/>
                      <a:pt x="1196" y="192"/>
                    </a:cubicBezTo>
                    <a:cubicBezTo>
                      <a:pt x="1198" y="195"/>
                      <a:pt x="1198" y="195"/>
                      <a:pt x="1198" y="195"/>
                    </a:cubicBezTo>
                    <a:cubicBezTo>
                      <a:pt x="1198" y="199"/>
                      <a:pt x="1198" y="199"/>
                      <a:pt x="1198" y="199"/>
                    </a:cubicBezTo>
                    <a:cubicBezTo>
                      <a:pt x="1197" y="205"/>
                      <a:pt x="1197" y="205"/>
                      <a:pt x="1197" y="205"/>
                    </a:cubicBezTo>
                    <a:cubicBezTo>
                      <a:pt x="1198" y="208"/>
                      <a:pt x="1198" y="208"/>
                      <a:pt x="1198" y="208"/>
                    </a:cubicBezTo>
                    <a:cubicBezTo>
                      <a:pt x="1198" y="211"/>
                      <a:pt x="1198" y="211"/>
                      <a:pt x="1198" y="211"/>
                    </a:cubicBezTo>
                    <a:cubicBezTo>
                      <a:pt x="1198" y="212"/>
                      <a:pt x="1198" y="212"/>
                      <a:pt x="1198" y="212"/>
                    </a:cubicBezTo>
                    <a:cubicBezTo>
                      <a:pt x="1196" y="216"/>
                      <a:pt x="1196" y="216"/>
                      <a:pt x="1196" y="216"/>
                    </a:cubicBezTo>
                    <a:cubicBezTo>
                      <a:pt x="1196" y="218"/>
                      <a:pt x="1196" y="218"/>
                      <a:pt x="1196" y="218"/>
                    </a:cubicBezTo>
                    <a:cubicBezTo>
                      <a:pt x="1194" y="219"/>
                      <a:pt x="1194" y="219"/>
                      <a:pt x="1194" y="219"/>
                    </a:cubicBezTo>
                    <a:cubicBezTo>
                      <a:pt x="1195" y="218"/>
                      <a:pt x="1195" y="218"/>
                      <a:pt x="1195" y="218"/>
                    </a:cubicBezTo>
                    <a:cubicBezTo>
                      <a:pt x="1194" y="217"/>
                      <a:pt x="1194" y="217"/>
                      <a:pt x="1194" y="217"/>
                    </a:cubicBezTo>
                    <a:cubicBezTo>
                      <a:pt x="1190" y="220"/>
                      <a:pt x="1190" y="220"/>
                      <a:pt x="1190" y="220"/>
                    </a:cubicBezTo>
                    <a:cubicBezTo>
                      <a:pt x="1189" y="219"/>
                      <a:pt x="1189" y="219"/>
                      <a:pt x="1189" y="219"/>
                    </a:cubicBezTo>
                    <a:cubicBezTo>
                      <a:pt x="1187" y="220"/>
                      <a:pt x="1187" y="220"/>
                      <a:pt x="1187" y="220"/>
                    </a:cubicBezTo>
                    <a:cubicBezTo>
                      <a:pt x="1185" y="220"/>
                      <a:pt x="1185" y="220"/>
                      <a:pt x="1185" y="220"/>
                    </a:cubicBezTo>
                    <a:cubicBezTo>
                      <a:pt x="1184" y="218"/>
                      <a:pt x="1184" y="218"/>
                      <a:pt x="1184" y="218"/>
                    </a:cubicBezTo>
                    <a:cubicBezTo>
                      <a:pt x="1182" y="218"/>
                      <a:pt x="1182" y="218"/>
                      <a:pt x="1182" y="218"/>
                    </a:cubicBezTo>
                    <a:cubicBezTo>
                      <a:pt x="1180" y="215"/>
                      <a:pt x="1180" y="215"/>
                      <a:pt x="1180" y="215"/>
                    </a:cubicBezTo>
                    <a:cubicBezTo>
                      <a:pt x="1177" y="214"/>
                      <a:pt x="1177" y="214"/>
                      <a:pt x="1177" y="214"/>
                    </a:cubicBezTo>
                    <a:cubicBezTo>
                      <a:pt x="1175" y="213"/>
                      <a:pt x="1175" y="213"/>
                      <a:pt x="1175" y="213"/>
                    </a:cubicBezTo>
                    <a:cubicBezTo>
                      <a:pt x="1173" y="212"/>
                      <a:pt x="1173" y="212"/>
                      <a:pt x="1173" y="212"/>
                    </a:cubicBezTo>
                    <a:cubicBezTo>
                      <a:pt x="1172" y="213"/>
                      <a:pt x="1172" y="213"/>
                      <a:pt x="1172" y="213"/>
                    </a:cubicBezTo>
                    <a:cubicBezTo>
                      <a:pt x="1170" y="215"/>
                      <a:pt x="1170" y="215"/>
                      <a:pt x="1170" y="215"/>
                    </a:cubicBezTo>
                    <a:cubicBezTo>
                      <a:pt x="1168" y="215"/>
                      <a:pt x="1168" y="215"/>
                      <a:pt x="1168" y="215"/>
                    </a:cubicBezTo>
                    <a:cubicBezTo>
                      <a:pt x="1170" y="216"/>
                      <a:pt x="1170" y="216"/>
                      <a:pt x="1170" y="216"/>
                    </a:cubicBezTo>
                    <a:cubicBezTo>
                      <a:pt x="1173" y="216"/>
                      <a:pt x="1173" y="216"/>
                      <a:pt x="1173" y="216"/>
                    </a:cubicBezTo>
                    <a:cubicBezTo>
                      <a:pt x="1174" y="214"/>
                      <a:pt x="1174" y="214"/>
                      <a:pt x="1174" y="214"/>
                    </a:cubicBezTo>
                    <a:cubicBezTo>
                      <a:pt x="1179" y="216"/>
                      <a:pt x="1179" y="216"/>
                      <a:pt x="1179" y="216"/>
                    </a:cubicBezTo>
                    <a:cubicBezTo>
                      <a:pt x="1180" y="218"/>
                      <a:pt x="1180" y="218"/>
                      <a:pt x="1180" y="218"/>
                    </a:cubicBezTo>
                    <a:cubicBezTo>
                      <a:pt x="1177" y="220"/>
                      <a:pt x="1177" y="220"/>
                      <a:pt x="1177" y="220"/>
                    </a:cubicBezTo>
                    <a:cubicBezTo>
                      <a:pt x="1176" y="218"/>
                      <a:pt x="1176" y="218"/>
                      <a:pt x="1176" y="218"/>
                    </a:cubicBezTo>
                    <a:cubicBezTo>
                      <a:pt x="1174" y="219"/>
                      <a:pt x="1174" y="219"/>
                      <a:pt x="1174" y="219"/>
                    </a:cubicBezTo>
                    <a:cubicBezTo>
                      <a:pt x="1173" y="220"/>
                      <a:pt x="1173" y="220"/>
                      <a:pt x="1173" y="220"/>
                    </a:cubicBezTo>
                    <a:cubicBezTo>
                      <a:pt x="1172" y="218"/>
                      <a:pt x="1172" y="218"/>
                      <a:pt x="1172" y="218"/>
                    </a:cubicBezTo>
                    <a:cubicBezTo>
                      <a:pt x="1170" y="219"/>
                      <a:pt x="1170" y="219"/>
                      <a:pt x="1170" y="219"/>
                    </a:cubicBezTo>
                    <a:cubicBezTo>
                      <a:pt x="1171" y="219"/>
                      <a:pt x="1171" y="219"/>
                      <a:pt x="1171" y="219"/>
                    </a:cubicBezTo>
                    <a:cubicBezTo>
                      <a:pt x="1172" y="221"/>
                      <a:pt x="1172" y="221"/>
                      <a:pt x="1172" y="221"/>
                    </a:cubicBezTo>
                    <a:cubicBezTo>
                      <a:pt x="1175" y="223"/>
                      <a:pt x="1175" y="223"/>
                      <a:pt x="1175" y="223"/>
                    </a:cubicBezTo>
                    <a:cubicBezTo>
                      <a:pt x="1174" y="225"/>
                      <a:pt x="1174" y="225"/>
                      <a:pt x="1174" y="225"/>
                    </a:cubicBezTo>
                    <a:cubicBezTo>
                      <a:pt x="1175" y="229"/>
                      <a:pt x="1175" y="229"/>
                      <a:pt x="1175" y="229"/>
                    </a:cubicBezTo>
                    <a:cubicBezTo>
                      <a:pt x="1177" y="230"/>
                      <a:pt x="1177" y="230"/>
                      <a:pt x="1177" y="230"/>
                    </a:cubicBezTo>
                    <a:cubicBezTo>
                      <a:pt x="1176" y="229"/>
                      <a:pt x="1176" y="229"/>
                      <a:pt x="1176" y="229"/>
                    </a:cubicBezTo>
                    <a:cubicBezTo>
                      <a:pt x="1176" y="225"/>
                      <a:pt x="1176" y="225"/>
                      <a:pt x="1176" y="225"/>
                    </a:cubicBezTo>
                    <a:cubicBezTo>
                      <a:pt x="1177" y="224"/>
                      <a:pt x="1177" y="224"/>
                      <a:pt x="1177" y="224"/>
                    </a:cubicBezTo>
                    <a:cubicBezTo>
                      <a:pt x="1179" y="224"/>
                      <a:pt x="1179" y="224"/>
                      <a:pt x="1179" y="224"/>
                    </a:cubicBezTo>
                    <a:cubicBezTo>
                      <a:pt x="1179" y="223"/>
                      <a:pt x="1179" y="223"/>
                      <a:pt x="1179" y="223"/>
                    </a:cubicBezTo>
                    <a:cubicBezTo>
                      <a:pt x="1182" y="221"/>
                      <a:pt x="1182" y="221"/>
                      <a:pt x="1182" y="221"/>
                    </a:cubicBezTo>
                    <a:cubicBezTo>
                      <a:pt x="1183" y="220"/>
                      <a:pt x="1183" y="220"/>
                      <a:pt x="1183" y="220"/>
                    </a:cubicBezTo>
                    <a:cubicBezTo>
                      <a:pt x="1185" y="221"/>
                      <a:pt x="1185" y="221"/>
                      <a:pt x="1185" y="221"/>
                    </a:cubicBezTo>
                    <a:cubicBezTo>
                      <a:pt x="1185" y="222"/>
                      <a:pt x="1185" y="222"/>
                      <a:pt x="1185" y="222"/>
                    </a:cubicBezTo>
                    <a:cubicBezTo>
                      <a:pt x="1187" y="226"/>
                      <a:pt x="1187" y="226"/>
                      <a:pt x="1187" y="226"/>
                    </a:cubicBezTo>
                    <a:cubicBezTo>
                      <a:pt x="1189" y="227"/>
                      <a:pt x="1189" y="227"/>
                      <a:pt x="1189" y="227"/>
                    </a:cubicBezTo>
                    <a:cubicBezTo>
                      <a:pt x="1192" y="229"/>
                      <a:pt x="1192" y="229"/>
                      <a:pt x="1192" y="229"/>
                    </a:cubicBezTo>
                    <a:cubicBezTo>
                      <a:pt x="1194" y="229"/>
                      <a:pt x="1194" y="229"/>
                      <a:pt x="1194" y="229"/>
                    </a:cubicBezTo>
                    <a:cubicBezTo>
                      <a:pt x="1195" y="227"/>
                      <a:pt x="1195" y="227"/>
                      <a:pt x="1195" y="227"/>
                    </a:cubicBezTo>
                    <a:cubicBezTo>
                      <a:pt x="1195" y="226"/>
                      <a:pt x="1195" y="226"/>
                      <a:pt x="1195" y="226"/>
                    </a:cubicBezTo>
                    <a:cubicBezTo>
                      <a:pt x="1195" y="226"/>
                      <a:pt x="1195" y="226"/>
                      <a:pt x="1195" y="226"/>
                    </a:cubicBezTo>
                    <a:cubicBezTo>
                      <a:pt x="1200" y="230"/>
                      <a:pt x="1200" y="230"/>
                      <a:pt x="1200" y="230"/>
                    </a:cubicBezTo>
                    <a:cubicBezTo>
                      <a:pt x="1201" y="231"/>
                      <a:pt x="1201" y="231"/>
                      <a:pt x="1201" y="231"/>
                    </a:cubicBezTo>
                    <a:cubicBezTo>
                      <a:pt x="1199" y="231"/>
                      <a:pt x="1199" y="231"/>
                      <a:pt x="1199" y="231"/>
                    </a:cubicBezTo>
                    <a:cubicBezTo>
                      <a:pt x="1199" y="233"/>
                      <a:pt x="1199" y="233"/>
                      <a:pt x="1199" y="233"/>
                    </a:cubicBezTo>
                    <a:cubicBezTo>
                      <a:pt x="1203" y="236"/>
                      <a:pt x="1203" y="236"/>
                      <a:pt x="1203" y="236"/>
                    </a:cubicBezTo>
                    <a:cubicBezTo>
                      <a:pt x="1204" y="236"/>
                      <a:pt x="1204" y="236"/>
                      <a:pt x="1204" y="236"/>
                    </a:cubicBezTo>
                    <a:cubicBezTo>
                      <a:pt x="1204" y="235"/>
                      <a:pt x="1204" y="235"/>
                      <a:pt x="1204" y="235"/>
                    </a:cubicBezTo>
                    <a:cubicBezTo>
                      <a:pt x="1204" y="233"/>
                      <a:pt x="1204" y="233"/>
                      <a:pt x="1204" y="233"/>
                    </a:cubicBezTo>
                    <a:cubicBezTo>
                      <a:pt x="1207" y="235"/>
                      <a:pt x="1207" y="235"/>
                      <a:pt x="1207" y="235"/>
                    </a:cubicBezTo>
                    <a:cubicBezTo>
                      <a:pt x="1210" y="241"/>
                      <a:pt x="1210" y="241"/>
                      <a:pt x="1210" y="241"/>
                    </a:cubicBezTo>
                    <a:cubicBezTo>
                      <a:pt x="1209" y="239"/>
                      <a:pt x="1209" y="239"/>
                      <a:pt x="1209" y="239"/>
                    </a:cubicBezTo>
                    <a:cubicBezTo>
                      <a:pt x="1208" y="239"/>
                      <a:pt x="1208" y="239"/>
                      <a:pt x="1208" y="239"/>
                    </a:cubicBezTo>
                    <a:cubicBezTo>
                      <a:pt x="1207" y="240"/>
                      <a:pt x="1207" y="240"/>
                      <a:pt x="1207" y="240"/>
                    </a:cubicBezTo>
                    <a:cubicBezTo>
                      <a:pt x="1209" y="242"/>
                      <a:pt x="1209" y="242"/>
                      <a:pt x="1209" y="242"/>
                    </a:cubicBezTo>
                    <a:cubicBezTo>
                      <a:pt x="1207" y="243"/>
                      <a:pt x="1207" y="243"/>
                      <a:pt x="1207" y="243"/>
                    </a:cubicBezTo>
                    <a:cubicBezTo>
                      <a:pt x="1207" y="245"/>
                      <a:pt x="1207" y="245"/>
                      <a:pt x="1207" y="245"/>
                    </a:cubicBezTo>
                    <a:cubicBezTo>
                      <a:pt x="1207" y="246"/>
                      <a:pt x="1207" y="246"/>
                      <a:pt x="1207" y="246"/>
                    </a:cubicBezTo>
                    <a:cubicBezTo>
                      <a:pt x="1209" y="246"/>
                      <a:pt x="1209" y="246"/>
                      <a:pt x="1209" y="246"/>
                    </a:cubicBezTo>
                    <a:cubicBezTo>
                      <a:pt x="1210" y="244"/>
                      <a:pt x="1210" y="244"/>
                      <a:pt x="1210" y="244"/>
                    </a:cubicBezTo>
                    <a:cubicBezTo>
                      <a:pt x="1210" y="243"/>
                      <a:pt x="1210" y="243"/>
                      <a:pt x="1210" y="243"/>
                    </a:cubicBezTo>
                    <a:cubicBezTo>
                      <a:pt x="1212" y="244"/>
                      <a:pt x="1212" y="244"/>
                      <a:pt x="1212" y="244"/>
                    </a:cubicBezTo>
                    <a:cubicBezTo>
                      <a:pt x="1212" y="242"/>
                      <a:pt x="1212" y="242"/>
                      <a:pt x="1212" y="242"/>
                    </a:cubicBezTo>
                    <a:cubicBezTo>
                      <a:pt x="1214" y="245"/>
                      <a:pt x="1214" y="245"/>
                      <a:pt x="1214" y="245"/>
                    </a:cubicBezTo>
                    <a:cubicBezTo>
                      <a:pt x="1218" y="247"/>
                      <a:pt x="1218" y="247"/>
                      <a:pt x="1218" y="247"/>
                    </a:cubicBezTo>
                    <a:cubicBezTo>
                      <a:pt x="1222" y="248"/>
                      <a:pt x="1222" y="248"/>
                      <a:pt x="1222" y="248"/>
                    </a:cubicBezTo>
                    <a:cubicBezTo>
                      <a:pt x="1225" y="251"/>
                      <a:pt x="1225" y="251"/>
                      <a:pt x="1225" y="251"/>
                    </a:cubicBezTo>
                    <a:cubicBezTo>
                      <a:pt x="1223" y="252"/>
                      <a:pt x="1223" y="252"/>
                      <a:pt x="1223" y="252"/>
                    </a:cubicBezTo>
                    <a:cubicBezTo>
                      <a:pt x="1226" y="256"/>
                      <a:pt x="1226" y="256"/>
                      <a:pt x="1226" y="256"/>
                    </a:cubicBezTo>
                    <a:cubicBezTo>
                      <a:pt x="1228" y="256"/>
                      <a:pt x="1228" y="256"/>
                      <a:pt x="1228" y="256"/>
                    </a:cubicBezTo>
                    <a:cubicBezTo>
                      <a:pt x="1230" y="260"/>
                      <a:pt x="1230" y="260"/>
                      <a:pt x="1230" y="260"/>
                    </a:cubicBezTo>
                    <a:cubicBezTo>
                      <a:pt x="1231" y="266"/>
                      <a:pt x="1231" y="266"/>
                      <a:pt x="1231" y="266"/>
                    </a:cubicBezTo>
                    <a:cubicBezTo>
                      <a:pt x="1229" y="266"/>
                      <a:pt x="1229" y="266"/>
                      <a:pt x="1229" y="266"/>
                    </a:cubicBezTo>
                    <a:cubicBezTo>
                      <a:pt x="1229" y="267"/>
                      <a:pt x="1229" y="267"/>
                      <a:pt x="1229" y="267"/>
                    </a:cubicBezTo>
                    <a:cubicBezTo>
                      <a:pt x="1231" y="268"/>
                      <a:pt x="1231" y="268"/>
                      <a:pt x="1231" y="268"/>
                    </a:cubicBezTo>
                    <a:cubicBezTo>
                      <a:pt x="1232" y="270"/>
                      <a:pt x="1232" y="270"/>
                      <a:pt x="1232" y="270"/>
                    </a:cubicBezTo>
                    <a:cubicBezTo>
                      <a:pt x="1231" y="271"/>
                      <a:pt x="1231" y="271"/>
                      <a:pt x="1231" y="271"/>
                    </a:cubicBezTo>
                    <a:cubicBezTo>
                      <a:pt x="1230" y="270"/>
                      <a:pt x="1230" y="270"/>
                      <a:pt x="1230" y="270"/>
                    </a:cubicBezTo>
                    <a:cubicBezTo>
                      <a:pt x="1223" y="270"/>
                      <a:pt x="1223" y="270"/>
                      <a:pt x="1223" y="270"/>
                    </a:cubicBezTo>
                    <a:cubicBezTo>
                      <a:pt x="1221" y="268"/>
                      <a:pt x="1221" y="268"/>
                      <a:pt x="1221" y="268"/>
                    </a:cubicBezTo>
                    <a:cubicBezTo>
                      <a:pt x="1220" y="269"/>
                      <a:pt x="1220" y="269"/>
                      <a:pt x="1220" y="269"/>
                    </a:cubicBezTo>
                    <a:cubicBezTo>
                      <a:pt x="1218" y="269"/>
                      <a:pt x="1218" y="269"/>
                      <a:pt x="1218" y="269"/>
                    </a:cubicBezTo>
                    <a:cubicBezTo>
                      <a:pt x="1218" y="267"/>
                      <a:pt x="1218" y="267"/>
                      <a:pt x="1218" y="267"/>
                    </a:cubicBezTo>
                    <a:cubicBezTo>
                      <a:pt x="1217" y="266"/>
                      <a:pt x="1217" y="266"/>
                      <a:pt x="1217" y="266"/>
                    </a:cubicBezTo>
                    <a:cubicBezTo>
                      <a:pt x="1216" y="267"/>
                      <a:pt x="1216" y="267"/>
                      <a:pt x="1216" y="267"/>
                    </a:cubicBezTo>
                    <a:cubicBezTo>
                      <a:pt x="1217" y="269"/>
                      <a:pt x="1217" y="269"/>
                      <a:pt x="1217" y="269"/>
                    </a:cubicBezTo>
                    <a:cubicBezTo>
                      <a:pt x="1214" y="271"/>
                      <a:pt x="1214" y="271"/>
                      <a:pt x="1214" y="271"/>
                    </a:cubicBezTo>
                    <a:cubicBezTo>
                      <a:pt x="1212" y="270"/>
                      <a:pt x="1212" y="270"/>
                      <a:pt x="1212" y="270"/>
                    </a:cubicBezTo>
                    <a:cubicBezTo>
                      <a:pt x="1211" y="271"/>
                      <a:pt x="1211" y="271"/>
                      <a:pt x="1211" y="271"/>
                    </a:cubicBezTo>
                    <a:cubicBezTo>
                      <a:pt x="1212" y="272"/>
                      <a:pt x="1212" y="272"/>
                      <a:pt x="1212" y="272"/>
                    </a:cubicBezTo>
                    <a:cubicBezTo>
                      <a:pt x="1209" y="275"/>
                      <a:pt x="1209" y="275"/>
                      <a:pt x="1209" y="275"/>
                    </a:cubicBezTo>
                    <a:cubicBezTo>
                      <a:pt x="1207" y="275"/>
                      <a:pt x="1207" y="275"/>
                      <a:pt x="1207" y="275"/>
                    </a:cubicBezTo>
                    <a:cubicBezTo>
                      <a:pt x="1207" y="277"/>
                      <a:pt x="1207" y="277"/>
                      <a:pt x="1207" y="277"/>
                    </a:cubicBezTo>
                    <a:cubicBezTo>
                      <a:pt x="1208" y="277"/>
                      <a:pt x="1208" y="277"/>
                      <a:pt x="1208" y="277"/>
                    </a:cubicBezTo>
                    <a:cubicBezTo>
                      <a:pt x="1206" y="281"/>
                      <a:pt x="1206" y="281"/>
                      <a:pt x="1206" y="281"/>
                    </a:cubicBezTo>
                    <a:cubicBezTo>
                      <a:pt x="1205" y="282"/>
                      <a:pt x="1205" y="282"/>
                      <a:pt x="1205" y="282"/>
                    </a:cubicBezTo>
                    <a:cubicBezTo>
                      <a:pt x="1204" y="281"/>
                      <a:pt x="1204" y="281"/>
                      <a:pt x="1204" y="281"/>
                    </a:cubicBezTo>
                    <a:cubicBezTo>
                      <a:pt x="1203" y="281"/>
                      <a:pt x="1203" y="281"/>
                      <a:pt x="1203" y="281"/>
                    </a:cubicBezTo>
                    <a:cubicBezTo>
                      <a:pt x="1203" y="284"/>
                      <a:pt x="1203" y="284"/>
                      <a:pt x="1203" y="284"/>
                    </a:cubicBezTo>
                    <a:cubicBezTo>
                      <a:pt x="1204" y="287"/>
                      <a:pt x="1204" y="287"/>
                      <a:pt x="1204" y="287"/>
                    </a:cubicBezTo>
                    <a:cubicBezTo>
                      <a:pt x="1202" y="289"/>
                      <a:pt x="1202" y="289"/>
                      <a:pt x="1202" y="289"/>
                    </a:cubicBezTo>
                    <a:cubicBezTo>
                      <a:pt x="1201" y="288"/>
                      <a:pt x="1201" y="288"/>
                      <a:pt x="1201" y="288"/>
                    </a:cubicBezTo>
                    <a:cubicBezTo>
                      <a:pt x="1201" y="289"/>
                      <a:pt x="1201" y="289"/>
                      <a:pt x="1201" y="289"/>
                    </a:cubicBezTo>
                    <a:cubicBezTo>
                      <a:pt x="1201" y="291"/>
                      <a:pt x="1201" y="291"/>
                      <a:pt x="1201" y="291"/>
                    </a:cubicBezTo>
                    <a:cubicBezTo>
                      <a:pt x="1199" y="293"/>
                      <a:pt x="1199" y="293"/>
                      <a:pt x="1199" y="293"/>
                    </a:cubicBezTo>
                    <a:cubicBezTo>
                      <a:pt x="1198" y="293"/>
                      <a:pt x="1198" y="293"/>
                      <a:pt x="1198" y="293"/>
                    </a:cubicBezTo>
                    <a:cubicBezTo>
                      <a:pt x="1199" y="294"/>
                      <a:pt x="1199" y="294"/>
                      <a:pt x="1199" y="294"/>
                    </a:cubicBezTo>
                    <a:cubicBezTo>
                      <a:pt x="1198" y="295"/>
                      <a:pt x="1198" y="295"/>
                      <a:pt x="1198" y="295"/>
                    </a:cubicBezTo>
                    <a:cubicBezTo>
                      <a:pt x="1197" y="297"/>
                      <a:pt x="1197" y="297"/>
                      <a:pt x="1197" y="297"/>
                    </a:cubicBezTo>
                    <a:cubicBezTo>
                      <a:pt x="1196" y="296"/>
                      <a:pt x="1196" y="296"/>
                      <a:pt x="1196" y="296"/>
                    </a:cubicBezTo>
                    <a:cubicBezTo>
                      <a:pt x="1195" y="297"/>
                      <a:pt x="1195" y="297"/>
                      <a:pt x="1195" y="297"/>
                    </a:cubicBezTo>
                    <a:cubicBezTo>
                      <a:pt x="1196" y="299"/>
                      <a:pt x="1196" y="299"/>
                      <a:pt x="1196" y="299"/>
                    </a:cubicBezTo>
                    <a:cubicBezTo>
                      <a:pt x="1196" y="300"/>
                      <a:pt x="1196" y="300"/>
                      <a:pt x="1196" y="300"/>
                    </a:cubicBezTo>
                    <a:cubicBezTo>
                      <a:pt x="1194" y="302"/>
                      <a:pt x="1194" y="302"/>
                      <a:pt x="1194" y="302"/>
                    </a:cubicBezTo>
                    <a:cubicBezTo>
                      <a:pt x="1195" y="303"/>
                      <a:pt x="1195" y="303"/>
                      <a:pt x="1195" y="303"/>
                    </a:cubicBezTo>
                    <a:cubicBezTo>
                      <a:pt x="1195" y="304"/>
                      <a:pt x="1195" y="304"/>
                      <a:pt x="1195" y="304"/>
                    </a:cubicBezTo>
                    <a:cubicBezTo>
                      <a:pt x="1193" y="305"/>
                      <a:pt x="1193" y="305"/>
                      <a:pt x="1193" y="305"/>
                    </a:cubicBezTo>
                    <a:cubicBezTo>
                      <a:pt x="1192" y="304"/>
                      <a:pt x="1192" y="304"/>
                      <a:pt x="1192" y="304"/>
                    </a:cubicBezTo>
                    <a:cubicBezTo>
                      <a:pt x="1191" y="304"/>
                      <a:pt x="1191" y="304"/>
                      <a:pt x="1191" y="304"/>
                    </a:cubicBezTo>
                    <a:cubicBezTo>
                      <a:pt x="1192" y="306"/>
                      <a:pt x="1192" y="306"/>
                      <a:pt x="1192" y="306"/>
                    </a:cubicBezTo>
                    <a:cubicBezTo>
                      <a:pt x="1195" y="307"/>
                      <a:pt x="1195" y="307"/>
                      <a:pt x="1195" y="307"/>
                    </a:cubicBezTo>
                    <a:cubicBezTo>
                      <a:pt x="1194" y="309"/>
                      <a:pt x="1194" y="309"/>
                      <a:pt x="1194" y="309"/>
                    </a:cubicBezTo>
                    <a:cubicBezTo>
                      <a:pt x="1191" y="309"/>
                      <a:pt x="1191" y="309"/>
                      <a:pt x="1191" y="309"/>
                    </a:cubicBezTo>
                    <a:cubicBezTo>
                      <a:pt x="1191" y="310"/>
                      <a:pt x="1191" y="310"/>
                      <a:pt x="1191" y="310"/>
                    </a:cubicBezTo>
                    <a:cubicBezTo>
                      <a:pt x="1193" y="311"/>
                      <a:pt x="1193" y="311"/>
                      <a:pt x="1193" y="311"/>
                    </a:cubicBezTo>
                    <a:cubicBezTo>
                      <a:pt x="1194" y="314"/>
                      <a:pt x="1194" y="314"/>
                      <a:pt x="1194" y="314"/>
                    </a:cubicBezTo>
                    <a:cubicBezTo>
                      <a:pt x="1193" y="315"/>
                      <a:pt x="1193" y="315"/>
                      <a:pt x="1193" y="315"/>
                    </a:cubicBezTo>
                    <a:cubicBezTo>
                      <a:pt x="1194" y="316"/>
                      <a:pt x="1194" y="316"/>
                      <a:pt x="1194" y="316"/>
                    </a:cubicBezTo>
                    <a:cubicBezTo>
                      <a:pt x="1192" y="319"/>
                      <a:pt x="1192" y="319"/>
                      <a:pt x="1192" y="319"/>
                    </a:cubicBezTo>
                    <a:cubicBezTo>
                      <a:pt x="1192" y="321"/>
                      <a:pt x="1192" y="321"/>
                      <a:pt x="1192" y="321"/>
                    </a:cubicBezTo>
                    <a:cubicBezTo>
                      <a:pt x="1191" y="324"/>
                      <a:pt x="1191" y="324"/>
                      <a:pt x="1191" y="324"/>
                    </a:cubicBezTo>
                    <a:cubicBezTo>
                      <a:pt x="1190" y="328"/>
                      <a:pt x="1190" y="328"/>
                      <a:pt x="1190" y="328"/>
                    </a:cubicBezTo>
                    <a:cubicBezTo>
                      <a:pt x="1189" y="330"/>
                      <a:pt x="1189" y="330"/>
                      <a:pt x="1189" y="330"/>
                    </a:cubicBezTo>
                    <a:cubicBezTo>
                      <a:pt x="1189" y="332"/>
                      <a:pt x="1189" y="332"/>
                      <a:pt x="1189" y="332"/>
                    </a:cubicBezTo>
                    <a:cubicBezTo>
                      <a:pt x="1190" y="332"/>
                      <a:pt x="1190" y="332"/>
                      <a:pt x="1190" y="332"/>
                    </a:cubicBezTo>
                    <a:cubicBezTo>
                      <a:pt x="1191" y="333"/>
                      <a:pt x="1191" y="333"/>
                      <a:pt x="1191" y="333"/>
                    </a:cubicBezTo>
                    <a:cubicBezTo>
                      <a:pt x="1190" y="334"/>
                      <a:pt x="1190" y="334"/>
                      <a:pt x="1190" y="334"/>
                    </a:cubicBezTo>
                    <a:cubicBezTo>
                      <a:pt x="1193" y="338"/>
                      <a:pt x="1193" y="338"/>
                      <a:pt x="1193" y="338"/>
                    </a:cubicBezTo>
                    <a:cubicBezTo>
                      <a:pt x="1193" y="340"/>
                      <a:pt x="1193" y="340"/>
                      <a:pt x="1193" y="340"/>
                    </a:cubicBezTo>
                    <a:cubicBezTo>
                      <a:pt x="1191" y="339"/>
                      <a:pt x="1191" y="339"/>
                      <a:pt x="1191" y="339"/>
                    </a:cubicBezTo>
                    <a:cubicBezTo>
                      <a:pt x="1189" y="339"/>
                      <a:pt x="1189" y="339"/>
                      <a:pt x="1189" y="339"/>
                    </a:cubicBezTo>
                    <a:cubicBezTo>
                      <a:pt x="1187" y="338"/>
                      <a:pt x="1187" y="338"/>
                      <a:pt x="1187" y="338"/>
                    </a:cubicBezTo>
                    <a:cubicBezTo>
                      <a:pt x="1186" y="339"/>
                      <a:pt x="1186" y="339"/>
                      <a:pt x="1186" y="339"/>
                    </a:cubicBezTo>
                    <a:cubicBezTo>
                      <a:pt x="1184" y="336"/>
                      <a:pt x="1184" y="336"/>
                      <a:pt x="1184" y="336"/>
                    </a:cubicBezTo>
                    <a:cubicBezTo>
                      <a:pt x="1185" y="335"/>
                      <a:pt x="1185" y="335"/>
                      <a:pt x="1185" y="335"/>
                    </a:cubicBezTo>
                    <a:cubicBezTo>
                      <a:pt x="1184" y="335"/>
                      <a:pt x="1184" y="335"/>
                      <a:pt x="1184" y="335"/>
                    </a:cubicBezTo>
                    <a:cubicBezTo>
                      <a:pt x="1182" y="335"/>
                      <a:pt x="1182" y="335"/>
                      <a:pt x="1182" y="335"/>
                    </a:cubicBezTo>
                    <a:cubicBezTo>
                      <a:pt x="1181" y="335"/>
                      <a:pt x="1181" y="335"/>
                      <a:pt x="1181" y="335"/>
                    </a:cubicBezTo>
                    <a:cubicBezTo>
                      <a:pt x="1180" y="333"/>
                      <a:pt x="1180" y="333"/>
                      <a:pt x="1180" y="333"/>
                    </a:cubicBezTo>
                    <a:cubicBezTo>
                      <a:pt x="1175" y="330"/>
                      <a:pt x="1175" y="330"/>
                      <a:pt x="1175" y="330"/>
                    </a:cubicBezTo>
                    <a:cubicBezTo>
                      <a:pt x="1173" y="330"/>
                      <a:pt x="1173" y="330"/>
                      <a:pt x="1173" y="330"/>
                    </a:cubicBezTo>
                    <a:cubicBezTo>
                      <a:pt x="1169" y="332"/>
                      <a:pt x="1169" y="332"/>
                      <a:pt x="1169" y="332"/>
                    </a:cubicBezTo>
                    <a:cubicBezTo>
                      <a:pt x="1168" y="331"/>
                      <a:pt x="1168" y="331"/>
                      <a:pt x="1168" y="331"/>
                    </a:cubicBezTo>
                    <a:cubicBezTo>
                      <a:pt x="1166" y="331"/>
                      <a:pt x="1166" y="331"/>
                      <a:pt x="1166" y="331"/>
                    </a:cubicBezTo>
                    <a:cubicBezTo>
                      <a:pt x="1164" y="334"/>
                      <a:pt x="1164" y="334"/>
                      <a:pt x="1164" y="334"/>
                    </a:cubicBezTo>
                    <a:cubicBezTo>
                      <a:pt x="1163" y="334"/>
                      <a:pt x="1163" y="334"/>
                      <a:pt x="1163" y="334"/>
                    </a:cubicBezTo>
                    <a:cubicBezTo>
                      <a:pt x="1162" y="338"/>
                      <a:pt x="1162" y="338"/>
                      <a:pt x="1162" y="338"/>
                    </a:cubicBezTo>
                    <a:cubicBezTo>
                      <a:pt x="1160" y="339"/>
                      <a:pt x="1160" y="339"/>
                      <a:pt x="1160" y="339"/>
                    </a:cubicBezTo>
                    <a:cubicBezTo>
                      <a:pt x="1158" y="338"/>
                      <a:pt x="1158" y="338"/>
                      <a:pt x="1158" y="338"/>
                    </a:cubicBezTo>
                    <a:cubicBezTo>
                      <a:pt x="1160" y="340"/>
                      <a:pt x="1160" y="340"/>
                      <a:pt x="1160" y="340"/>
                    </a:cubicBezTo>
                    <a:cubicBezTo>
                      <a:pt x="1159" y="342"/>
                      <a:pt x="1159" y="342"/>
                      <a:pt x="1159" y="342"/>
                    </a:cubicBezTo>
                    <a:cubicBezTo>
                      <a:pt x="1159" y="344"/>
                      <a:pt x="1159" y="344"/>
                      <a:pt x="1159" y="344"/>
                    </a:cubicBezTo>
                    <a:cubicBezTo>
                      <a:pt x="1159" y="346"/>
                      <a:pt x="1159" y="346"/>
                      <a:pt x="1159" y="346"/>
                    </a:cubicBezTo>
                    <a:cubicBezTo>
                      <a:pt x="1158" y="351"/>
                      <a:pt x="1158" y="351"/>
                      <a:pt x="1158" y="351"/>
                    </a:cubicBezTo>
                    <a:cubicBezTo>
                      <a:pt x="1157" y="351"/>
                      <a:pt x="1157" y="351"/>
                      <a:pt x="1157" y="351"/>
                    </a:cubicBezTo>
                    <a:cubicBezTo>
                      <a:pt x="1156" y="350"/>
                      <a:pt x="1156" y="350"/>
                      <a:pt x="1156" y="350"/>
                    </a:cubicBezTo>
                    <a:cubicBezTo>
                      <a:pt x="1154" y="344"/>
                      <a:pt x="1154" y="344"/>
                      <a:pt x="1154" y="344"/>
                    </a:cubicBezTo>
                    <a:cubicBezTo>
                      <a:pt x="1153" y="342"/>
                      <a:pt x="1153" y="342"/>
                      <a:pt x="1153" y="342"/>
                    </a:cubicBezTo>
                    <a:cubicBezTo>
                      <a:pt x="1152" y="341"/>
                      <a:pt x="1152" y="341"/>
                      <a:pt x="1152" y="341"/>
                    </a:cubicBezTo>
                    <a:cubicBezTo>
                      <a:pt x="1150" y="339"/>
                      <a:pt x="1150" y="339"/>
                      <a:pt x="1150" y="339"/>
                    </a:cubicBezTo>
                    <a:cubicBezTo>
                      <a:pt x="1150" y="341"/>
                      <a:pt x="1150" y="341"/>
                      <a:pt x="1150" y="341"/>
                    </a:cubicBezTo>
                    <a:cubicBezTo>
                      <a:pt x="1148" y="345"/>
                      <a:pt x="1148" y="345"/>
                      <a:pt x="1148" y="345"/>
                    </a:cubicBezTo>
                    <a:cubicBezTo>
                      <a:pt x="1146" y="346"/>
                      <a:pt x="1146" y="346"/>
                      <a:pt x="1146" y="346"/>
                    </a:cubicBezTo>
                    <a:cubicBezTo>
                      <a:pt x="1146" y="348"/>
                      <a:pt x="1146" y="348"/>
                      <a:pt x="1146" y="348"/>
                    </a:cubicBezTo>
                    <a:cubicBezTo>
                      <a:pt x="1148" y="349"/>
                      <a:pt x="1148" y="349"/>
                      <a:pt x="1148" y="349"/>
                    </a:cubicBezTo>
                    <a:cubicBezTo>
                      <a:pt x="1146" y="353"/>
                      <a:pt x="1146" y="353"/>
                      <a:pt x="1146" y="353"/>
                    </a:cubicBezTo>
                    <a:cubicBezTo>
                      <a:pt x="1145" y="351"/>
                      <a:pt x="1145" y="351"/>
                      <a:pt x="1145" y="351"/>
                    </a:cubicBezTo>
                    <a:cubicBezTo>
                      <a:pt x="1144" y="351"/>
                      <a:pt x="1144" y="351"/>
                      <a:pt x="1144" y="351"/>
                    </a:cubicBezTo>
                    <a:cubicBezTo>
                      <a:pt x="1143" y="349"/>
                      <a:pt x="1143" y="349"/>
                      <a:pt x="1143" y="349"/>
                    </a:cubicBezTo>
                    <a:cubicBezTo>
                      <a:pt x="1141" y="350"/>
                      <a:pt x="1141" y="350"/>
                      <a:pt x="1141" y="350"/>
                    </a:cubicBezTo>
                    <a:cubicBezTo>
                      <a:pt x="1140" y="352"/>
                      <a:pt x="1140" y="352"/>
                      <a:pt x="1140" y="352"/>
                    </a:cubicBezTo>
                    <a:cubicBezTo>
                      <a:pt x="1139" y="353"/>
                      <a:pt x="1139" y="353"/>
                      <a:pt x="1139" y="353"/>
                    </a:cubicBezTo>
                    <a:cubicBezTo>
                      <a:pt x="1137" y="352"/>
                      <a:pt x="1137" y="352"/>
                      <a:pt x="1137" y="352"/>
                    </a:cubicBezTo>
                    <a:cubicBezTo>
                      <a:pt x="1136" y="352"/>
                      <a:pt x="1136" y="352"/>
                      <a:pt x="1136" y="352"/>
                    </a:cubicBezTo>
                    <a:cubicBezTo>
                      <a:pt x="1136" y="353"/>
                      <a:pt x="1136" y="353"/>
                      <a:pt x="1136" y="353"/>
                    </a:cubicBezTo>
                    <a:cubicBezTo>
                      <a:pt x="1137" y="355"/>
                      <a:pt x="1137" y="355"/>
                      <a:pt x="1137" y="355"/>
                    </a:cubicBezTo>
                    <a:cubicBezTo>
                      <a:pt x="1136" y="355"/>
                      <a:pt x="1136" y="355"/>
                      <a:pt x="1136" y="355"/>
                    </a:cubicBezTo>
                    <a:cubicBezTo>
                      <a:pt x="1135" y="357"/>
                      <a:pt x="1135" y="357"/>
                      <a:pt x="1135" y="357"/>
                    </a:cubicBezTo>
                    <a:cubicBezTo>
                      <a:pt x="1135" y="359"/>
                      <a:pt x="1135" y="359"/>
                      <a:pt x="1135" y="359"/>
                    </a:cubicBezTo>
                    <a:cubicBezTo>
                      <a:pt x="1137" y="361"/>
                      <a:pt x="1137" y="361"/>
                      <a:pt x="1137" y="361"/>
                    </a:cubicBezTo>
                    <a:cubicBezTo>
                      <a:pt x="1137" y="363"/>
                      <a:pt x="1137" y="363"/>
                      <a:pt x="1137" y="363"/>
                    </a:cubicBezTo>
                    <a:cubicBezTo>
                      <a:pt x="1136" y="363"/>
                      <a:pt x="1136" y="363"/>
                      <a:pt x="1136" y="363"/>
                    </a:cubicBezTo>
                    <a:cubicBezTo>
                      <a:pt x="1137" y="365"/>
                      <a:pt x="1137" y="365"/>
                      <a:pt x="1137" y="365"/>
                    </a:cubicBezTo>
                    <a:cubicBezTo>
                      <a:pt x="1139" y="365"/>
                      <a:pt x="1139" y="365"/>
                      <a:pt x="1139" y="365"/>
                    </a:cubicBezTo>
                    <a:cubicBezTo>
                      <a:pt x="1140" y="367"/>
                      <a:pt x="1140" y="367"/>
                      <a:pt x="1140" y="367"/>
                    </a:cubicBezTo>
                    <a:cubicBezTo>
                      <a:pt x="1141" y="368"/>
                      <a:pt x="1141" y="368"/>
                      <a:pt x="1141" y="368"/>
                    </a:cubicBezTo>
                    <a:cubicBezTo>
                      <a:pt x="1140" y="368"/>
                      <a:pt x="1140" y="368"/>
                      <a:pt x="1140" y="368"/>
                    </a:cubicBezTo>
                    <a:cubicBezTo>
                      <a:pt x="1139" y="369"/>
                      <a:pt x="1139" y="369"/>
                      <a:pt x="1139" y="369"/>
                    </a:cubicBezTo>
                    <a:cubicBezTo>
                      <a:pt x="1141" y="370"/>
                      <a:pt x="1141" y="370"/>
                      <a:pt x="1141" y="370"/>
                    </a:cubicBezTo>
                    <a:cubicBezTo>
                      <a:pt x="1142" y="372"/>
                      <a:pt x="1142" y="372"/>
                      <a:pt x="1142" y="372"/>
                    </a:cubicBezTo>
                    <a:cubicBezTo>
                      <a:pt x="1142" y="372"/>
                      <a:pt x="1142" y="372"/>
                      <a:pt x="1142" y="372"/>
                    </a:cubicBezTo>
                    <a:cubicBezTo>
                      <a:pt x="1140" y="371"/>
                      <a:pt x="1140" y="371"/>
                      <a:pt x="1140" y="371"/>
                    </a:cubicBezTo>
                    <a:cubicBezTo>
                      <a:pt x="1139" y="372"/>
                      <a:pt x="1139" y="372"/>
                      <a:pt x="1139" y="372"/>
                    </a:cubicBezTo>
                    <a:cubicBezTo>
                      <a:pt x="1139" y="373"/>
                      <a:pt x="1139" y="373"/>
                      <a:pt x="1139" y="373"/>
                    </a:cubicBezTo>
                    <a:cubicBezTo>
                      <a:pt x="1141" y="375"/>
                      <a:pt x="1141" y="375"/>
                      <a:pt x="1141" y="375"/>
                    </a:cubicBezTo>
                    <a:cubicBezTo>
                      <a:pt x="1142" y="374"/>
                      <a:pt x="1142" y="374"/>
                      <a:pt x="1142" y="374"/>
                    </a:cubicBezTo>
                    <a:cubicBezTo>
                      <a:pt x="1142" y="376"/>
                      <a:pt x="1142" y="376"/>
                      <a:pt x="1142" y="376"/>
                    </a:cubicBezTo>
                    <a:cubicBezTo>
                      <a:pt x="1141" y="378"/>
                      <a:pt x="1141" y="378"/>
                      <a:pt x="1141" y="378"/>
                    </a:cubicBezTo>
                    <a:cubicBezTo>
                      <a:pt x="1141" y="380"/>
                      <a:pt x="1141" y="380"/>
                      <a:pt x="1141" y="380"/>
                    </a:cubicBezTo>
                    <a:cubicBezTo>
                      <a:pt x="1140" y="381"/>
                      <a:pt x="1140" y="381"/>
                      <a:pt x="1140" y="381"/>
                    </a:cubicBezTo>
                    <a:cubicBezTo>
                      <a:pt x="1141" y="384"/>
                      <a:pt x="1141" y="384"/>
                      <a:pt x="1141" y="384"/>
                    </a:cubicBezTo>
                    <a:cubicBezTo>
                      <a:pt x="1140" y="385"/>
                      <a:pt x="1140" y="385"/>
                      <a:pt x="1140" y="385"/>
                    </a:cubicBezTo>
                    <a:cubicBezTo>
                      <a:pt x="1141" y="387"/>
                      <a:pt x="1141" y="387"/>
                      <a:pt x="1141" y="387"/>
                    </a:cubicBezTo>
                    <a:cubicBezTo>
                      <a:pt x="1141" y="388"/>
                      <a:pt x="1141" y="388"/>
                      <a:pt x="1141" y="388"/>
                    </a:cubicBezTo>
                    <a:cubicBezTo>
                      <a:pt x="1141" y="390"/>
                      <a:pt x="1141" y="390"/>
                      <a:pt x="1141" y="390"/>
                    </a:cubicBezTo>
                    <a:cubicBezTo>
                      <a:pt x="1143" y="394"/>
                      <a:pt x="1143" y="394"/>
                      <a:pt x="1143" y="394"/>
                    </a:cubicBezTo>
                    <a:cubicBezTo>
                      <a:pt x="1142" y="395"/>
                      <a:pt x="1142" y="395"/>
                      <a:pt x="1142" y="395"/>
                    </a:cubicBezTo>
                    <a:cubicBezTo>
                      <a:pt x="1144" y="396"/>
                      <a:pt x="1144" y="396"/>
                      <a:pt x="1144" y="396"/>
                    </a:cubicBezTo>
                    <a:cubicBezTo>
                      <a:pt x="1145" y="398"/>
                      <a:pt x="1145" y="398"/>
                      <a:pt x="1145" y="398"/>
                    </a:cubicBezTo>
                    <a:cubicBezTo>
                      <a:pt x="1148" y="401"/>
                      <a:pt x="1148" y="401"/>
                      <a:pt x="1148" y="401"/>
                    </a:cubicBezTo>
                    <a:cubicBezTo>
                      <a:pt x="1150" y="402"/>
                      <a:pt x="1150" y="402"/>
                      <a:pt x="1150" y="402"/>
                    </a:cubicBezTo>
                    <a:cubicBezTo>
                      <a:pt x="1151" y="401"/>
                      <a:pt x="1151" y="401"/>
                      <a:pt x="1151" y="401"/>
                    </a:cubicBezTo>
                    <a:cubicBezTo>
                      <a:pt x="1151" y="400"/>
                      <a:pt x="1151" y="400"/>
                      <a:pt x="1151" y="400"/>
                    </a:cubicBezTo>
                    <a:cubicBezTo>
                      <a:pt x="1149" y="397"/>
                      <a:pt x="1149" y="397"/>
                      <a:pt x="1149" y="397"/>
                    </a:cubicBezTo>
                    <a:cubicBezTo>
                      <a:pt x="1149" y="396"/>
                      <a:pt x="1149" y="396"/>
                      <a:pt x="1149" y="396"/>
                    </a:cubicBezTo>
                    <a:cubicBezTo>
                      <a:pt x="1150" y="395"/>
                      <a:pt x="1150" y="395"/>
                      <a:pt x="1150" y="395"/>
                    </a:cubicBezTo>
                    <a:cubicBezTo>
                      <a:pt x="1152" y="395"/>
                      <a:pt x="1152" y="395"/>
                      <a:pt x="1152" y="395"/>
                    </a:cubicBezTo>
                    <a:cubicBezTo>
                      <a:pt x="1155" y="397"/>
                      <a:pt x="1155" y="397"/>
                      <a:pt x="1155" y="397"/>
                    </a:cubicBezTo>
                    <a:cubicBezTo>
                      <a:pt x="1157" y="397"/>
                      <a:pt x="1157" y="397"/>
                      <a:pt x="1157" y="397"/>
                    </a:cubicBezTo>
                    <a:cubicBezTo>
                      <a:pt x="1158" y="397"/>
                      <a:pt x="1158" y="397"/>
                      <a:pt x="1158" y="397"/>
                    </a:cubicBezTo>
                    <a:cubicBezTo>
                      <a:pt x="1158" y="399"/>
                      <a:pt x="1158" y="399"/>
                      <a:pt x="1158" y="399"/>
                    </a:cubicBezTo>
                    <a:cubicBezTo>
                      <a:pt x="1158" y="400"/>
                      <a:pt x="1158" y="400"/>
                      <a:pt x="1158" y="400"/>
                    </a:cubicBezTo>
                    <a:cubicBezTo>
                      <a:pt x="1159" y="402"/>
                      <a:pt x="1159" y="402"/>
                      <a:pt x="1159" y="402"/>
                    </a:cubicBezTo>
                    <a:cubicBezTo>
                      <a:pt x="1158" y="403"/>
                      <a:pt x="1158" y="403"/>
                      <a:pt x="1158" y="403"/>
                    </a:cubicBezTo>
                    <a:cubicBezTo>
                      <a:pt x="1158" y="405"/>
                      <a:pt x="1158" y="405"/>
                      <a:pt x="1158" y="405"/>
                    </a:cubicBezTo>
                    <a:cubicBezTo>
                      <a:pt x="1158" y="406"/>
                      <a:pt x="1158" y="406"/>
                      <a:pt x="1158" y="406"/>
                    </a:cubicBezTo>
                    <a:cubicBezTo>
                      <a:pt x="1156" y="407"/>
                      <a:pt x="1156" y="407"/>
                      <a:pt x="1156" y="407"/>
                    </a:cubicBezTo>
                    <a:cubicBezTo>
                      <a:pt x="1158" y="411"/>
                      <a:pt x="1158" y="411"/>
                      <a:pt x="1158" y="411"/>
                    </a:cubicBezTo>
                    <a:cubicBezTo>
                      <a:pt x="1159" y="413"/>
                      <a:pt x="1159" y="413"/>
                      <a:pt x="1159" y="413"/>
                    </a:cubicBezTo>
                    <a:cubicBezTo>
                      <a:pt x="1159" y="416"/>
                      <a:pt x="1159" y="416"/>
                      <a:pt x="1159" y="416"/>
                    </a:cubicBezTo>
                    <a:cubicBezTo>
                      <a:pt x="1161" y="418"/>
                      <a:pt x="1161" y="418"/>
                      <a:pt x="1161" y="418"/>
                    </a:cubicBezTo>
                    <a:cubicBezTo>
                      <a:pt x="1162" y="417"/>
                      <a:pt x="1162" y="417"/>
                      <a:pt x="1162" y="417"/>
                    </a:cubicBezTo>
                    <a:cubicBezTo>
                      <a:pt x="1162" y="416"/>
                      <a:pt x="1162" y="416"/>
                      <a:pt x="1162" y="416"/>
                    </a:cubicBezTo>
                    <a:cubicBezTo>
                      <a:pt x="1164" y="415"/>
                      <a:pt x="1164" y="415"/>
                      <a:pt x="1164" y="415"/>
                    </a:cubicBezTo>
                    <a:cubicBezTo>
                      <a:pt x="1164" y="414"/>
                      <a:pt x="1164" y="414"/>
                      <a:pt x="1164" y="414"/>
                    </a:cubicBezTo>
                    <a:cubicBezTo>
                      <a:pt x="1165" y="414"/>
                      <a:pt x="1165" y="414"/>
                      <a:pt x="1165" y="414"/>
                    </a:cubicBezTo>
                    <a:cubicBezTo>
                      <a:pt x="1167" y="415"/>
                      <a:pt x="1167" y="415"/>
                      <a:pt x="1167" y="415"/>
                    </a:cubicBezTo>
                    <a:cubicBezTo>
                      <a:pt x="1167" y="420"/>
                      <a:pt x="1167" y="420"/>
                      <a:pt x="1167" y="420"/>
                    </a:cubicBezTo>
                    <a:cubicBezTo>
                      <a:pt x="1171" y="423"/>
                      <a:pt x="1171" y="423"/>
                      <a:pt x="1171" y="423"/>
                    </a:cubicBezTo>
                    <a:cubicBezTo>
                      <a:pt x="1172" y="426"/>
                      <a:pt x="1172" y="426"/>
                      <a:pt x="1172" y="426"/>
                    </a:cubicBezTo>
                    <a:cubicBezTo>
                      <a:pt x="1172" y="428"/>
                      <a:pt x="1172" y="428"/>
                      <a:pt x="1172" y="428"/>
                    </a:cubicBezTo>
                    <a:cubicBezTo>
                      <a:pt x="1171" y="430"/>
                      <a:pt x="1171" y="430"/>
                      <a:pt x="1171" y="430"/>
                    </a:cubicBezTo>
                    <a:cubicBezTo>
                      <a:pt x="1170" y="431"/>
                      <a:pt x="1170" y="431"/>
                      <a:pt x="1170" y="431"/>
                    </a:cubicBezTo>
                    <a:cubicBezTo>
                      <a:pt x="1168" y="429"/>
                      <a:pt x="1168" y="429"/>
                      <a:pt x="1168" y="429"/>
                    </a:cubicBezTo>
                    <a:cubicBezTo>
                      <a:pt x="1165" y="428"/>
                      <a:pt x="1165" y="428"/>
                      <a:pt x="1165" y="428"/>
                    </a:cubicBezTo>
                    <a:cubicBezTo>
                      <a:pt x="1165" y="425"/>
                      <a:pt x="1165" y="425"/>
                      <a:pt x="1165" y="425"/>
                    </a:cubicBezTo>
                    <a:cubicBezTo>
                      <a:pt x="1166" y="423"/>
                      <a:pt x="1166" y="423"/>
                      <a:pt x="1166" y="423"/>
                    </a:cubicBezTo>
                    <a:cubicBezTo>
                      <a:pt x="1166" y="421"/>
                      <a:pt x="1166" y="421"/>
                      <a:pt x="1166" y="421"/>
                    </a:cubicBezTo>
                    <a:cubicBezTo>
                      <a:pt x="1165" y="419"/>
                      <a:pt x="1165" y="419"/>
                      <a:pt x="1165" y="419"/>
                    </a:cubicBezTo>
                    <a:cubicBezTo>
                      <a:pt x="1164" y="420"/>
                      <a:pt x="1164" y="420"/>
                      <a:pt x="1164" y="420"/>
                    </a:cubicBezTo>
                    <a:cubicBezTo>
                      <a:pt x="1165" y="421"/>
                      <a:pt x="1165" y="421"/>
                      <a:pt x="1165" y="421"/>
                    </a:cubicBezTo>
                    <a:cubicBezTo>
                      <a:pt x="1165" y="422"/>
                      <a:pt x="1165" y="422"/>
                      <a:pt x="1165" y="422"/>
                    </a:cubicBezTo>
                    <a:cubicBezTo>
                      <a:pt x="1163" y="423"/>
                      <a:pt x="1163" y="423"/>
                      <a:pt x="1163" y="423"/>
                    </a:cubicBezTo>
                    <a:cubicBezTo>
                      <a:pt x="1161" y="425"/>
                      <a:pt x="1161" y="425"/>
                      <a:pt x="1161" y="425"/>
                    </a:cubicBezTo>
                    <a:cubicBezTo>
                      <a:pt x="1162" y="427"/>
                      <a:pt x="1162" y="427"/>
                      <a:pt x="1162" y="427"/>
                    </a:cubicBezTo>
                    <a:cubicBezTo>
                      <a:pt x="1164" y="426"/>
                      <a:pt x="1164" y="426"/>
                      <a:pt x="1164" y="426"/>
                    </a:cubicBezTo>
                    <a:cubicBezTo>
                      <a:pt x="1164" y="428"/>
                      <a:pt x="1164" y="428"/>
                      <a:pt x="1164" y="428"/>
                    </a:cubicBezTo>
                    <a:cubicBezTo>
                      <a:pt x="1162" y="430"/>
                      <a:pt x="1162" y="430"/>
                      <a:pt x="1162" y="430"/>
                    </a:cubicBezTo>
                    <a:cubicBezTo>
                      <a:pt x="1163" y="433"/>
                      <a:pt x="1163" y="433"/>
                      <a:pt x="1163" y="433"/>
                    </a:cubicBezTo>
                    <a:cubicBezTo>
                      <a:pt x="1163" y="434"/>
                      <a:pt x="1163" y="434"/>
                      <a:pt x="1163" y="434"/>
                    </a:cubicBezTo>
                    <a:cubicBezTo>
                      <a:pt x="1163" y="441"/>
                      <a:pt x="1163" y="441"/>
                      <a:pt x="1163" y="441"/>
                    </a:cubicBezTo>
                    <a:cubicBezTo>
                      <a:pt x="1164" y="442"/>
                      <a:pt x="1164" y="442"/>
                      <a:pt x="1164" y="442"/>
                    </a:cubicBezTo>
                    <a:cubicBezTo>
                      <a:pt x="1164" y="444"/>
                      <a:pt x="1164" y="444"/>
                      <a:pt x="1164" y="444"/>
                    </a:cubicBezTo>
                    <a:cubicBezTo>
                      <a:pt x="1169" y="451"/>
                      <a:pt x="1169" y="451"/>
                      <a:pt x="1169" y="451"/>
                    </a:cubicBezTo>
                    <a:cubicBezTo>
                      <a:pt x="1170" y="451"/>
                      <a:pt x="1170" y="451"/>
                      <a:pt x="1170" y="451"/>
                    </a:cubicBezTo>
                    <a:cubicBezTo>
                      <a:pt x="1174" y="455"/>
                      <a:pt x="1174" y="455"/>
                      <a:pt x="1174" y="455"/>
                    </a:cubicBezTo>
                    <a:cubicBezTo>
                      <a:pt x="1176" y="456"/>
                      <a:pt x="1176" y="456"/>
                      <a:pt x="1176" y="456"/>
                    </a:cubicBezTo>
                    <a:cubicBezTo>
                      <a:pt x="1175" y="458"/>
                      <a:pt x="1175" y="458"/>
                      <a:pt x="1175" y="458"/>
                    </a:cubicBezTo>
                    <a:cubicBezTo>
                      <a:pt x="1175" y="460"/>
                      <a:pt x="1175" y="460"/>
                      <a:pt x="1175" y="460"/>
                    </a:cubicBezTo>
                    <a:cubicBezTo>
                      <a:pt x="1169" y="463"/>
                      <a:pt x="1169" y="463"/>
                      <a:pt x="1169" y="463"/>
                    </a:cubicBezTo>
                    <a:cubicBezTo>
                      <a:pt x="1169" y="462"/>
                      <a:pt x="1169" y="462"/>
                      <a:pt x="1169" y="462"/>
                    </a:cubicBezTo>
                    <a:cubicBezTo>
                      <a:pt x="1166" y="464"/>
                      <a:pt x="1166" y="464"/>
                      <a:pt x="1166" y="464"/>
                    </a:cubicBezTo>
                    <a:cubicBezTo>
                      <a:pt x="1164" y="463"/>
                      <a:pt x="1164" y="463"/>
                      <a:pt x="1164" y="463"/>
                    </a:cubicBezTo>
                    <a:cubicBezTo>
                      <a:pt x="1165" y="464"/>
                      <a:pt x="1165" y="464"/>
                      <a:pt x="1165" y="464"/>
                    </a:cubicBezTo>
                    <a:cubicBezTo>
                      <a:pt x="1163" y="468"/>
                      <a:pt x="1163" y="468"/>
                      <a:pt x="1163" y="468"/>
                    </a:cubicBezTo>
                    <a:cubicBezTo>
                      <a:pt x="1163" y="470"/>
                      <a:pt x="1163" y="470"/>
                      <a:pt x="1163" y="470"/>
                    </a:cubicBezTo>
                    <a:cubicBezTo>
                      <a:pt x="1162" y="471"/>
                      <a:pt x="1162" y="471"/>
                      <a:pt x="1162" y="471"/>
                    </a:cubicBezTo>
                    <a:cubicBezTo>
                      <a:pt x="1163" y="473"/>
                      <a:pt x="1163" y="473"/>
                      <a:pt x="1163" y="473"/>
                    </a:cubicBezTo>
                    <a:cubicBezTo>
                      <a:pt x="1162" y="478"/>
                      <a:pt x="1162" y="478"/>
                      <a:pt x="1162" y="478"/>
                    </a:cubicBezTo>
                    <a:cubicBezTo>
                      <a:pt x="1164" y="483"/>
                      <a:pt x="1164" y="483"/>
                      <a:pt x="1164" y="483"/>
                    </a:cubicBezTo>
                    <a:cubicBezTo>
                      <a:pt x="1167" y="485"/>
                      <a:pt x="1167" y="485"/>
                      <a:pt x="1167" y="485"/>
                    </a:cubicBezTo>
                    <a:cubicBezTo>
                      <a:pt x="1166" y="487"/>
                      <a:pt x="1166" y="487"/>
                      <a:pt x="1166" y="487"/>
                    </a:cubicBezTo>
                    <a:cubicBezTo>
                      <a:pt x="1169" y="488"/>
                      <a:pt x="1169" y="488"/>
                      <a:pt x="1169" y="488"/>
                    </a:cubicBezTo>
                    <a:cubicBezTo>
                      <a:pt x="1170" y="490"/>
                      <a:pt x="1170" y="490"/>
                      <a:pt x="1170" y="490"/>
                    </a:cubicBezTo>
                    <a:cubicBezTo>
                      <a:pt x="1168" y="490"/>
                      <a:pt x="1168" y="490"/>
                      <a:pt x="1168" y="490"/>
                    </a:cubicBezTo>
                    <a:cubicBezTo>
                      <a:pt x="1168" y="489"/>
                      <a:pt x="1168" y="489"/>
                      <a:pt x="1168" y="489"/>
                    </a:cubicBezTo>
                    <a:cubicBezTo>
                      <a:pt x="1166" y="491"/>
                      <a:pt x="1166" y="491"/>
                      <a:pt x="1166" y="491"/>
                    </a:cubicBezTo>
                    <a:cubicBezTo>
                      <a:pt x="1164" y="492"/>
                      <a:pt x="1164" y="492"/>
                      <a:pt x="1164" y="492"/>
                    </a:cubicBezTo>
                    <a:cubicBezTo>
                      <a:pt x="1163" y="492"/>
                      <a:pt x="1163" y="492"/>
                      <a:pt x="1163" y="492"/>
                    </a:cubicBezTo>
                    <a:cubicBezTo>
                      <a:pt x="1160" y="494"/>
                      <a:pt x="1160" y="494"/>
                      <a:pt x="1160" y="494"/>
                    </a:cubicBezTo>
                    <a:cubicBezTo>
                      <a:pt x="1158" y="493"/>
                      <a:pt x="1158" y="493"/>
                      <a:pt x="1158" y="493"/>
                    </a:cubicBezTo>
                    <a:cubicBezTo>
                      <a:pt x="1157" y="495"/>
                      <a:pt x="1157" y="495"/>
                      <a:pt x="1157" y="495"/>
                    </a:cubicBezTo>
                    <a:cubicBezTo>
                      <a:pt x="1158" y="496"/>
                      <a:pt x="1158" y="496"/>
                      <a:pt x="1158" y="496"/>
                    </a:cubicBezTo>
                    <a:cubicBezTo>
                      <a:pt x="1160" y="496"/>
                      <a:pt x="1160" y="496"/>
                      <a:pt x="1160" y="496"/>
                    </a:cubicBezTo>
                    <a:cubicBezTo>
                      <a:pt x="1160" y="498"/>
                      <a:pt x="1160" y="498"/>
                      <a:pt x="1160" y="498"/>
                    </a:cubicBezTo>
                    <a:cubicBezTo>
                      <a:pt x="1159" y="499"/>
                      <a:pt x="1159" y="499"/>
                      <a:pt x="1159" y="499"/>
                    </a:cubicBezTo>
                    <a:cubicBezTo>
                      <a:pt x="1161" y="501"/>
                      <a:pt x="1161" y="501"/>
                      <a:pt x="1161" y="501"/>
                    </a:cubicBezTo>
                    <a:cubicBezTo>
                      <a:pt x="1161" y="502"/>
                      <a:pt x="1161" y="502"/>
                      <a:pt x="1161" y="502"/>
                    </a:cubicBezTo>
                    <a:cubicBezTo>
                      <a:pt x="1160" y="501"/>
                      <a:pt x="1160" y="501"/>
                      <a:pt x="1160" y="501"/>
                    </a:cubicBezTo>
                    <a:cubicBezTo>
                      <a:pt x="1161" y="504"/>
                      <a:pt x="1161" y="504"/>
                      <a:pt x="1161" y="504"/>
                    </a:cubicBezTo>
                    <a:cubicBezTo>
                      <a:pt x="1160" y="505"/>
                      <a:pt x="1160" y="505"/>
                      <a:pt x="1160" y="505"/>
                    </a:cubicBezTo>
                    <a:cubicBezTo>
                      <a:pt x="1161" y="506"/>
                      <a:pt x="1161" y="506"/>
                      <a:pt x="1161" y="506"/>
                    </a:cubicBezTo>
                    <a:cubicBezTo>
                      <a:pt x="1162" y="505"/>
                      <a:pt x="1162" y="505"/>
                      <a:pt x="1162" y="505"/>
                    </a:cubicBezTo>
                    <a:cubicBezTo>
                      <a:pt x="1164" y="507"/>
                      <a:pt x="1164" y="507"/>
                      <a:pt x="1164" y="507"/>
                    </a:cubicBezTo>
                    <a:cubicBezTo>
                      <a:pt x="1163" y="508"/>
                      <a:pt x="1163" y="508"/>
                      <a:pt x="1163" y="508"/>
                    </a:cubicBezTo>
                    <a:cubicBezTo>
                      <a:pt x="1162" y="511"/>
                      <a:pt x="1162" y="511"/>
                      <a:pt x="1162" y="511"/>
                    </a:cubicBezTo>
                    <a:cubicBezTo>
                      <a:pt x="1163" y="513"/>
                      <a:pt x="1163" y="513"/>
                      <a:pt x="1163" y="513"/>
                    </a:cubicBezTo>
                    <a:cubicBezTo>
                      <a:pt x="1163" y="517"/>
                      <a:pt x="1163" y="517"/>
                      <a:pt x="1163" y="517"/>
                    </a:cubicBezTo>
                    <a:cubicBezTo>
                      <a:pt x="1162" y="518"/>
                      <a:pt x="1162" y="518"/>
                      <a:pt x="1162" y="518"/>
                    </a:cubicBezTo>
                    <a:cubicBezTo>
                      <a:pt x="1162" y="519"/>
                      <a:pt x="1162" y="519"/>
                      <a:pt x="1162" y="519"/>
                    </a:cubicBezTo>
                    <a:cubicBezTo>
                      <a:pt x="1162" y="521"/>
                      <a:pt x="1162" y="521"/>
                      <a:pt x="1162" y="521"/>
                    </a:cubicBezTo>
                    <a:cubicBezTo>
                      <a:pt x="1160" y="523"/>
                      <a:pt x="1160" y="523"/>
                      <a:pt x="1160" y="523"/>
                    </a:cubicBezTo>
                    <a:cubicBezTo>
                      <a:pt x="1160" y="525"/>
                      <a:pt x="1160" y="525"/>
                      <a:pt x="1160" y="525"/>
                    </a:cubicBezTo>
                    <a:cubicBezTo>
                      <a:pt x="1159" y="525"/>
                      <a:pt x="1159" y="525"/>
                      <a:pt x="1159" y="525"/>
                    </a:cubicBezTo>
                    <a:cubicBezTo>
                      <a:pt x="1158" y="529"/>
                      <a:pt x="1158" y="529"/>
                      <a:pt x="1158" y="529"/>
                    </a:cubicBezTo>
                    <a:cubicBezTo>
                      <a:pt x="1156" y="534"/>
                      <a:pt x="1156" y="534"/>
                      <a:pt x="1156" y="534"/>
                    </a:cubicBezTo>
                    <a:cubicBezTo>
                      <a:pt x="1156" y="532"/>
                      <a:pt x="1156" y="532"/>
                      <a:pt x="1156" y="532"/>
                    </a:cubicBezTo>
                    <a:cubicBezTo>
                      <a:pt x="1156" y="530"/>
                      <a:pt x="1156" y="530"/>
                      <a:pt x="1156" y="530"/>
                    </a:cubicBezTo>
                    <a:cubicBezTo>
                      <a:pt x="1156" y="528"/>
                      <a:pt x="1156" y="528"/>
                      <a:pt x="1156" y="528"/>
                    </a:cubicBezTo>
                    <a:cubicBezTo>
                      <a:pt x="1155" y="527"/>
                      <a:pt x="1155" y="527"/>
                      <a:pt x="1155" y="527"/>
                    </a:cubicBezTo>
                    <a:cubicBezTo>
                      <a:pt x="1152" y="527"/>
                      <a:pt x="1152" y="527"/>
                      <a:pt x="1152" y="527"/>
                    </a:cubicBezTo>
                    <a:cubicBezTo>
                      <a:pt x="1150" y="524"/>
                      <a:pt x="1150" y="524"/>
                      <a:pt x="1150" y="524"/>
                    </a:cubicBezTo>
                    <a:cubicBezTo>
                      <a:pt x="1149" y="520"/>
                      <a:pt x="1149" y="520"/>
                      <a:pt x="1149" y="520"/>
                    </a:cubicBezTo>
                    <a:cubicBezTo>
                      <a:pt x="1146" y="512"/>
                      <a:pt x="1146" y="512"/>
                      <a:pt x="1146" y="512"/>
                    </a:cubicBezTo>
                    <a:cubicBezTo>
                      <a:pt x="1143" y="509"/>
                      <a:pt x="1143" y="509"/>
                      <a:pt x="1143" y="509"/>
                    </a:cubicBezTo>
                    <a:cubicBezTo>
                      <a:pt x="1144" y="509"/>
                      <a:pt x="1144" y="509"/>
                      <a:pt x="1144" y="509"/>
                    </a:cubicBezTo>
                    <a:cubicBezTo>
                      <a:pt x="1146" y="508"/>
                      <a:pt x="1146" y="508"/>
                      <a:pt x="1146" y="508"/>
                    </a:cubicBezTo>
                    <a:cubicBezTo>
                      <a:pt x="1147" y="506"/>
                      <a:pt x="1147" y="506"/>
                      <a:pt x="1147" y="506"/>
                    </a:cubicBezTo>
                    <a:cubicBezTo>
                      <a:pt x="1145" y="507"/>
                      <a:pt x="1145" y="507"/>
                      <a:pt x="1145" y="507"/>
                    </a:cubicBezTo>
                    <a:cubicBezTo>
                      <a:pt x="1143" y="507"/>
                      <a:pt x="1143" y="507"/>
                      <a:pt x="1143" y="507"/>
                    </a:cubicBezTo>
                    <a:cubicBezTo>
                      <a:pt x="1139" y="505"/>
                      <a:pt x="1139" y="505"/>
                      <a:pt x="1139" y="505"/>
                    </a:cubicBezTo>
                    <a:cubicBezTo>
                      <a:pt x="1132" y="492"/>
                      <a:pt x="1132" y="492"/>
                      <a:pt x="1132" y="492"/>
                    </a:cubicBezTo>
                    <a:cubicBezTo>
                      <a:pt x="1125" y="484"/>
                      <a:pt x="1125" y="484"/>
                      <a:pt x="1125" y="484"/>
                    </a:cubicBezTo>
                    <a:cubicBezTo>
                      <a:pt x="1125" y="481"/>
                      <a:pt x="1125" y="481"/>
                      <a:pt x="1125" y="481"/>
                    </a:cubicBezTo>
                    <a:cubicBezTo>
                      <a:pt x="1123" y="479"/>
                      <a:pt x="1123" y="479"/>
                      <a:pt x="1123" y="479"/>
                    </a:cubicBezTo>
                    <a:cubicBezTo>
                      <a:pt x="1118" y="470"/>
                      <a:pt x="1118" y="470"/>
                      <a:pt x="1118" y="470"/>
                    </a:cubicBezTo>
                    <a:cubicBezTo>
                      <a:pt x="1113" y="460"/>
                      <a:pt x="1113" y="460"/>
                      <a:pt x="1113" y="460"/>
                    </a:cubicBezTo>
                    <a:cubicBezTo>
                      <a:pt x="1108" y="451"/>
                      <a:pt x="1108" y="451"/>
                      <a:pt x="1108" y="451"/>
                    </a:cubicBezTo>
                    <a:cubicBezTo>
                      <a:pt x="1108" y="448"/>
                      <a:pt x="1108" y="448"/>
                      <a:pt x="1108" y="448"/>
                    </a:cubicBezTo>
                    <a:cubicBezTo>
                      <a:pt x="1106" y="443"/>
                      <a:pt x="1106" y="443"/>
                      <a:pt x="1106" y="443"/>
                    </a:cubicBezTo>
                    <a:cubicBezTo>
                      <a:pt x="1105" y="437"/>
                      <a:pt x="1105" y="437"/>
                      <a:pt x="1105" y="437"/>
                    </a:cubicBezTo>
                    <a:cubicBezTo>
                      <a:pt x="1103" y="434"/>
                      <a:pt x="1103" y="434"/>
                      <a:pt x="1103" y="434"/>
                    </a:cubicBezTo>
                    <a:cubicBezTo>
                      <a:pt x="1104" y="430"/>
                      <a:pt x="1104" y="430"/>
                      <a:pt x="1104" y="430"/>
                    </a:cubicBezTo>
                    <a:cubicBezTo>
                      <a:pt x="1106" y="427"/>
                      <a:pt x="1106" y="427"/>
                      <a:pt x="1106" y="427"/>
                    </a:cubicBezTo>
                    <a:cubicBezTo>
                      <a:pt x="1106" y="424"/>
                      <a:pt x="1106" y="424"/>
                      <a:pt x="1106" y="424"/>
                    </a:cubicBezTo>
                    <a:cubicBezTo>
                      <a:pt x="1108" y="423"/>
                      <a:pt x="1108" y="423"/>
                      <a:pt x="1108" y="423"/>
                    </a:cubicBezTo>
                    <a:cubicBezTo>
                      <a:pt x="1107" y="422"/>
                      <a:pt x="1107" y="422"/>
                      <a:pt x="1107" y="422"/>
                    </a:cubicBezTo>
                    <a:cubicBezTo>
                      <a:pt x="1108" y="421"/>
                      <a:pt x="1108" y="421"/>
                      <a:pt x="1108" y="421"/>
                    </a:cubicBezTo>
                    <a:cubicBezTo>
                      <a:pt x="1108" y="416"/>
                      <a:pt x="1108" y="416"/>
                      <a:pt x="1108" y="416"/>
                    </a:cubicBezTo>
                    <a:cubicBezTo>
                      <a:pt x="1104" y="411"/>
                      <a:pt x="1104" y="411"/>
                      <a:pt x="1104" y="411"/>
                    </a:cubicBezTo>
                    <a:cubicBezTo>
                      <a:pt x="1102" y="411"/>
                      <a:pt x="1102" y="411"/>
                      <a:pt x="1102" y="411"/>
                    </a:cubicBezTo>
                    <a:cubicBezTo>
                      <a:pt x="1102" y="410"/>
                      <a:pt x="1102" y="410"/>
                      <a:pt x="1102" y="410"/>
                    </a:cubicBezTo>
                    <a:cubicBezTo>
                      <a:pt x="1104" y="408"/>
                      <a:pt x="1104" y="408"/>
                      <a:pt x="1104" y="408"/>
                    </a:cubicBezTo>
                    <a:cubicBezTo>
                      <a:pt x="1107" y="410"/>
                      <a:pt x="1107" y="410"/>
                      <a:pt x="1107" y="410"/>
                    </a:cubicBezTo>
                    <a:cubicBezTo>
                      <a:pt x="1109" y="408"/>
                      <a:pt x="1109" y="408"/>
                      <a:pt x="1109" y="408"/>
                    </a:cubicBezTo>
                    <a:cubicBezTo>
                      <a:pt x="1109" y="406"/>
                      <a:pt x="1109" y="406"/>
                      <a:pt x="1109" y="406"/>
                    </a:cubicBezTo>
                    <a:cubicBezTo>
                      <a:pt x="1109" y="403"/>
                      <a:pt x="1109" y="403"/>
                      <a:pt x="1109" y="403"/>
                    </a:cubicBezTo>
                    <a:cubicBezTo>
                      <a:pt x="1112" y="402"/>
                      <a:pt x="1112" y="402"/>
                      <a:pt x="1112" y="402"/>
                    </a:cubicBezTo>
                    <a:cubicBezTo>
                      <a:pt x="1114" y="403"/>
                      <a:pt x="1114" y="403"/>
                      <a:pt x="1114" y="403"/>
                    </a:cubicBezTo>
                    <a:cubicBezTo>
                      <a:pt x="1112" y="400"/>
                      <a:pt x="1112" y="400"/>
                      <a:pt x="1112" y="400"/>
                    </a:cubicBezTo>
                    <a:cubicBezTo>
                      <a:pt x="1115" y="395"/>
                      <a:pt x="1115" y="395"/>
                      <a:pt x="1115" y="395"/>
                    </a:cubicBezTo>
                    <a:cubicBezTo>
                      <a:pt x="1114" y="391"/>
                      <a:pt x="1114" y="391"/>
                      <a:pt x="1114" y="391"/>
                    </a:cubicBezTo>
                    <a:cubicBezTo>
                      <a:pt x="1114" y="388"/>
                      <a:pt x="1114" y="388"/>
                      <a:pt x="1114" y="388"/>
                    </a:cubicBezTo>
                    <a:cubicBezTo>
                      <a:pt x="1113" y="386"/>
                      <a:pt x="1113" y="386"/>
                      <a:pt x="1113" y="386"/>
                    </a:cubicBezTo>
                    <a:cubicBezTo>
                      <a:pt x="1115" y="384"/>
                      <a:pt x="1115" y="384"/>
                      <a:pt x="1115" y="384"/>
                    </a:cubicBezTo>
                    <a:cubicBezTo>
                      <a:pt x="1115" y="382"/>
                      <a:pt x="1115" y="382"/>
                      <a:pt x="1115" y="382"/>
                    </a:cubicBezTo>
                    <a:cubicBezTo>
                      <a:pt x="1114" y="380"/>
                      <a:pt x="1114" y="380"/>
                      <a:pt x="1114" y="380"/>
                    </a:cubicBezTo>
                    <a:cubicBezTo>
                      <a:pt x="1115" y="377"/>
                      <a:pt x="1115" y="377"/>
                      <a:pt x="1115" y="377"/>
                    </a:cubicBezTo>
                    <a:cubicBezTo>
                      <a:pt x="1116" y="377"/>
                      <a:pt x="1116" y="377"/>
                      <a:pt x="1116" y="377"/>
                    </a:cubicBezTo>
                    <a:cubicBezTo>
                      <a:pt x="1114" y="376"/>
                      <a:pt x="1114" y="376"/>
                      <a:pt x="1114" y="376"/>
                    </a:cubicBezTo>
                    <a:cubicBezTo>
                      <a:pt x="1114" y="374"/>
                      <a:pt x="1114" y="374"/>
                      <a:pt x="1114" y="374"/>
                    </a:cubicBezTo>
                    <a:cubicBezTo>
                      <a:pt x="1114" y="373"/>
                      <a:pt x="1114" y="373"/>
                      <a:pt x="1114" y="373"/>
                    </a:cubicBezTo>
                    <a:cubicBezTo>
                      <a:pt x="1115" y="370"/>
                      <a:pt x="1115" y="370"/>
                      <a:pt x="1115" y="370"/>
                    </a:cubicBezTo>
                    <a:cubicBezTo>
                      <a:pt x="1114" y="369"/>
                      <a:pt x="1114" y="369"/>
                      <a:pt x="1114" y="369"/>
                    </a:cubicBezTo>
                    <a:cubicBezTo>
                      <a:pt x="1114" y="367"/>
                      <a:pt x="1114" y="367"/>
                      <a:pt x="1114" y="367"/>
                    </a:cubicBezTo>
                    <a:cubicBezTo>
                      <a:pt x="1117" y="366"/>
                      <a:pt x="1117" y="366"/>
                      <a:pt x="1117" y="366"/>
                    </a:cubicBezTo>
                    <a:cubicBezTo>
                      <a:pt x="1117" y="365"/>
                      <a:pt x="1117" y="365"/>
                      <a:pt x="1117" y="365"/>
                    </a:cubicBezTo>
                    <a:cubicBezTo>
                      <a:pt x="1117" y="362"/>
                      <a:pt x="1117" y="362"/>
                      <a:pt x="1117" y="362"/>
                    </a:cubicBezTo>
                    <a:cubicBezTo>
                      <a:pt x="1117" y="358"/>
                      <a:pt x="1117" y="358"/>
                      <a:pt x="1117" y="358"/>
                    </a:cubicBezTo>
                    <a:cubicBezTo>
                      <a:pt x="1116" y="357"/>
                      <a:pt x="1116" y="357"/>
                      <a:pt x="1116" y="357"/>
                    </a:cubicBezTo>
                    <a:cubicBezTo>
                      <a:pt x="1116" y="356"/>
                      <a:pt x="1116" y="356"/>
                      <a:pt x="1116" y="356"/>
                    </a:cubicBezTo>
                    <a:cubicBezTo>
                      <a:pt x="1118" y="353"/>
                      <a:pt x="1118" y="353"/>
                      <a:pt x="1118" y="353"/>
                    </a:cubicBezTo>
                    <a:cubicBezTo>
                      <a:pt x="1118" y="350"/>
                      <a:pt x="1118" y="350"/>
                      <a:pt x="1118" y="350"/>
                    </a:cubicBezTo>
                    <a:cubicBezTo>
                      <a:pt x="1117" y="351"/>
                      <a:pt x="1117" y="351"/>
                      <a:pt x="1117" y="351"/>
                    </a:cubicBezTo>
                    <a:cubicBezTo>
                      <a:pt x="1116" y="348"/>
                      <a:pt x="1116" y="348"/>
                      <a:pt x="1116" y="348"/>
                    </a:cubicBezTo>
                    <a:cubicBezTo>
                      <a:pt x="1117" y="347"/>
                      <a:pt x="1117" y="347"/>
                      <a:pt x="1117" y="347"/>
                    </a:cubicBezTo>
                    <a:cubicBezTo>
                      <a:pt x="1117" y="345"/>
                      <a:pt x="1117" y="345"/>
                      <a:pt x="1117" y="345"/>
                    </a:cubicBezTo>
                    <a:cubicBezTo>
                      <a:pt x="1118" y="345"/>
                      <a:pt x="1118" y="345"/>
                      <a:pt x="1118" y="345"/>
                    </a:cubicBezTo>
                    <a:cubicBezTo>
                      <a:pt x="1119" y="344"/>
                      <a:pt x="1119" y="344"/>
                      <a:pt x="1119" y="344"/>
                    </a:cubicBezTo>
                    <a:cubicBezTo>
                      <a:pt x="1121" y="342"/>
                      <a:pt x="1121" y="342"/>
                      <a:pt x="1121" y="342"/>
                    </a:cubicBezTo>
                    <a:cubicBezTo>
                      <a:pt x="1121" y="341"/>
                      <a:pt x="1121" y="341"/>
                      <a:pt x="1121" y="341"/>
                    </a:cubicBezTo>
                    <a:cubicBezTo>
                      <a:pt x="1124" y="338"/>
                      <a:pt x="1124" y="338"/>
                      <a:pt x="1124" y="338"/>
                    </a:cubicBezTo>
                    <a:cubicBezTo>
                      <a:pt x="1124" y="338"/>
                      <a:pt x="1124" y="338"/>
                      <a:pt x="1124" y="338"/>
                    </a:cubicBezTo>
                    <a:cubicBezTo>
                      <a:pt x="1126" y="337"/>
                      <a:pt x="1126" y="337"/>
                      <a:pt x="1126" y="337"/>
                    </a:cubicBezTo>
                    <a:cubicBezTo>
                      <a:pt x="1127" y="337"/>
                      <a:pt x="1127" y="337"/>
                      <a:pt x="1127" y="337"/>
                    </a:cubicBezTo>
                    <a:cubicBezTo>
                      <a:pt x="1127" y="336"/>
                      <a:pt x="1127" y="336"/>
                      <a:pt x="1127" y="336"/>
                    </a:cubicBezTo>
                    <a:cubicBezTo>
                      <a:pt x="1127" y="335"/>
                      <a:pt x="1127" y="335"/>
                      <a:pt x="1127" y="335"/>
                    </a:cubicBezTo>
                    <a:cubicBezTo>
                      <a:pt x="1125" y="335"/>
                      <a:pt x="1125" y="335"/>
                      <a:pt x="1125" y="335"/>
                    </a:cubicBezTo>
                    <a:cubicBezTo>
                      <a:pt x="1124" y="336"/>
                      <a:pt x="1124" y="336"/>
                      <a:pt x="1124" y="336"/>
                    </a:cubicBezTo>
                    <a:cubicBezTo>
                      <a:pt x="1123" y="335"/>
                      <a:pt x="1123" y="335"/>
                      <a:pt x="1123" y="335"/>
                    </a:cubicBezTo>
                    <a:cubicBezTo>
                      <a:pt x="1123" y="331"/>
                      <a:pt x="1123" y="331"/>
                      <a:pt x="1123" y="331"/>
                    </a:cubicBezTo>
                    <a:cubicBezTo>
                      <a:pt x="1124" y="328"/>
                      <a:pt x="1124" y="328"/>
                      <a:pt x="1124" y="328"/>
                    </a:cubicBezTo>
                    <a:cubicBezTo>
                      <a:pt x="1123" y="327"/>
                      <a:pt x="1123" y="327"/>
                      <a:pt x="1123" y="327"/>
                    </a:cubicBezTo>
                    <a:cubicBezTo>
                      <a:pt x="1122" y="325"/>
                      <a:pt x="1122" y="325"/>
                      <a:pt x="1122" y="325"/>
                    </a:cubicBezTo>
                    <a:cubicBezTo>
                      <a:pt x="1121" y="325"/>
                      <a:pt x="1121" y="325"/>
                      <a:pt x="1121" y="325"/>
                    </a:cubicBezTo>
                    <a:cubicBezTo>
                      <a:pt x="1121" y="326"/>
                      <a:pt x="1121" y="326"/>
                      <a:pt x="1121" y="326"/>
                    </a:cubicBezTo>
                    <a:cubicBezTo>
                      <a:pt x="1120" y="326"/>
                      <a:pt x="1120" y="326"/>
                      <a:pt x="1120" y="326"/>
                    </a:cubicBezTo>
                    <a:cubicBezTo>
                      <a:pt x="1120" y="321"/>
                      <a:pt x="1120" y="321"/>
                      <a:pt x="1120" y="321"/>
                    </a:cubicBezTo>
                    <a:cubicBezTo>
                      <a:pt x="1120" y="320"/>
                      <a:pt x="1120" y="320"/>
                      <a:pt x="1120" y="320"/>
                    </a:cubicBezTo>
                    <a:cubicBezTo>
                      <a:pt x="1120" y="319"/>
                      <a:pt x="1120" y="319"/>
                      <a:pt x="1120" y="319"/>
                    </a:cubicBezTo>
                    <a:cubicBezTo>
                      <a:pt x="1120" y="317"/>
                      <a:pt x="1120" y="317"/>
                      <a:pt x="1120" y="317"/>
                    </a:cubicBezTo>
                    <a:cubicBezTo>
                      <a:pt x="1118" y="316"/>
                      <a:pt x="1118" y="316"/>
                      <a:pt x="1118" y="316"/>
                    </a:cubicBezTo>
                    <a:cubicBezTo>
                      <a:pt x="1118" y="315"/>
                      <a:pt x="1118" y="315"/>
                      <a:pt x="1118" y="315"/>
                    </a:cubicBezTo>
                    <a:cubicBezTo>
                      <a:pt x="1118" y="315"/>
                      <a:pt x="1118" y="315"/>
                      <a:pt x="1118" y="315"/>
                    </a:cubicBezTo>
                    <a:cubicBezTo>
                      <a:pt x="1118" y="314"/>
                      <a:pt x="1118" y="314"/>
                      <a:pt x="1118" y="314"/>
                    </a:cubicBezTo>
                    <a:cubicBezTo>
                      <a:pt x="1116" y="312"/>
                      <a:pt x="1116" y="312"/>
                      <a:pt x="1116" y="312"/>
                    </a:cubicBezTo>
                    <a:cubicBezTo>
                      <a:pt x="1116" y="310"/>
                      <a:pt x="1116" y="310"/>
                      <a:pt x="1116" y="310"/>
                    </a:cubicBezTo>
                    <a:cubicBezTo>
                      <a:pt x="1114" y="309"/>
                      <a:pt x="1114" y="309"/>
                      <a:pt x="1114" y="309"/>
                    </a:cubicBezTo>
                    <a:cubicBezTo>
                      <a:pt x="1114" y="307"/>
                      <a:pt x="1114" y="307"/>
                      <a:pt x="1114" y="307"/>
                    </a:cubicBezTo>
                    <a:cubicBezTo>
                      <a:pt x="1113" y="305"/>
                      <a:pt x="1113" y="305"/>
                      <a:pt x="1113" y="305"/>
                    </a:cubicBezTo>
                    <a:cubicBezTo>
                      <a:pt x="1113" y="304"/>
                      <a:pt x="1113" y="304"/>
                      <a:pt x="1113" y="304"/>
                    </a:cubicBezTo>
                    <a:cubicBezTo>
                      <a:pt x="1116" y="301"/>
                      <a:pt x="1116" y="301"/>
                      <a:pt x="1116" y="301"/>
                    </a:cubicBezTo>
                    <a:cubicBezTo>
                      <a:pt x="1118" y="301"/>
                      <a:pt x="1118" y="301"/>
                      <a:pt x="1118" y="301"/>
                    </a:cubicBezTo>
                    <a:cubicBezTo>
                      <a:pt x="1120" y="301"/>
                      <a:pt x="1120" y="301"/>
                      <a:pt x="1120" y="301"/>
                    </a:cubicBezTo>
                    <a:cubicBezTo>
                      <a:pt x="1119" y="300"/>
                      <a:pt x="1119" y="300"/>
                      <a:pt x="1119" y="300"/>
                    </a:cubicBezTo>
                    <a:cubicBezTo>
                      <a:pt x="1121" y="298"/>
                      <a:pt x="1121" y="298"/>
                      <a:pt x="1121" y="298"/>
                    </a:cubicBezTo>
                    <a:cubicBezTo>
                      <a:pt x="1120" y="299"/>
                      <a:pt x="1120" y="299"/>
                      <a:pt x="1120" y="299"/>
                    </a:cubicBezTo>
                    <a:cubicBezTo>
                      <a:pt x="1118" y="299"/>
                      <a:pt x="1118" y="299"/>
                      <a:pt x="1118" y="299"/>
                    </a:cubicBezTo>
                    <a:cubicBezTo>
                      <a:pt x="1117" y="298"/>
                      <a:pt x="1117" y="298"/>
                      <a:pt x="1117" y="298"/>
                    </a:cubicBezTo>
                    <a:cubicBezTo>
                      <a:pt x="1115" y="298"/>
                      <a:pt x="1115" y="298"/>
                      <a:pt x="1115" y="298"/>
                    </a:cubicBezTo>
                    <a:cubicBezTo>
                      <a:pt x="1112" y="296"/>
                      <a:pt x="1112" y="296"/>
                      <a:pt x="1112" y="296"/>
                    </a:cubicBezTo>
                    <a:cubicBezTo>
                      <a:pt x="1111" y="297"/>
                      <a:pt x="1111" y="297"/>
                      <a:pt x="1111" y="297"/>
                    </a:cubicBezTo>
                    <a:cubicBezTo>
                      <a:pt x="1109" y="296"/>
                      <a:pt x="1109" y="296"/>
                      <a:pt x="1109" y="296"/>
                    </a:cubicBezTo>
                    <a:cubicBezTo>
                      <a:pt x="1107" y="298"/>
                      <a:pt x="1107" y="298"/>
                      <a:pt x="1107" y="298"/>
                    </a:cubicBezTo>
                    <a:cubicBezTo>
                      <a:pt x="1105" y="299"/>
                      <a:pt x="1105" y="299"/>
                      <a:pt x="1105" y="299"/>
                    </a:cubicBezTo>
                    <a:cubicBezTo>
                      <a:pt x="1103" y="301"/>
                      <a:pt x="1103" y="301"/>
                      <a:pt x="1103" y="301"/>
                    </a:cubicBezTo>
                    <a:cubicBezTo>
                      <a:pt x="1103" y="302"/>
                      <a:pt x="1103" y="302"/>
                      <a:pt x="1103" y="302"/>
                    </a:cubicBezTo>
                    <a:cubicBezTo>
                      <a:pt x="1103" y="303"/>
                      <a:pt x="1103" y="303"/>
                      <a:pt x="1103" y="303"/>
                    </a:cubicBezTo>
                    <a:cubicBezTo>
                      <a:pt x="1105" y="305"/>
                      <a:pt x="1105" y="305"/>
                      <a:pt x="1105" y="305"/>
                    </a:cubicBezTo>
                    <a:cubicBezTo>
                      <a:pt x="1106" y="307"/>
                      <a:pt x="1106" y="307"/>
                      <a:pt x="1106" y="307"/>
                    </a:cubicBezTo>
                    <a:cubicBezTo>
                      <a:pt x="1105" y="308"/>
                      <a:pt x="1105" y="308"/>
                      <a:pt x="1105" y="308"/>
                    </a:cubicBezTo>
                    <a:cubicBezTo>
                      <a:pt x="1106" y="311"/>
                      <a:pt x="1106" y="311"/>
                      <a:pt x="1106" y="311"/>
                    </a:cubicBezTo>
                    <a:cubicBezTo>
                      <a:pt x="1107" y="312"/>
                      <a:pt x="1107" y="312"/>
                      <a:pt x="1107" y="312"/>
                    </a:cubicBezTo>
                    <a:cubicBezTo>
                      <a:pt x="1107" y="313"/>
                      <a:pt x="1107" y="313"/>
                      <a:pt x="1107" y="313"/>
                    </a:cubicBezTo>
                    <a:cubicBezTo>
                      <a:pt x="1109" y="314"/>
                      <a:pt x="1109" y="314"/>
                      <a:pt x="1109" y="314"/>
                    </a:cubicBezTo>
                    <a:cubicBezTo>
                      <a:pt x="1110" y="318"/>
                      <a:pt x="1110" y="318"/>
                      <a:pt x="1110" y="318"/>
                    </a:cubicBezTo>
                    <a:cubicBezTo>
                      <a:pt x="1112" y="319"/>
                      <a:pt x="1112" y="319"/>
                      <a:pt x="1112" y="319"/>
                    </a:cubicBezTo>
                    <a:cubicBezTo>
                      <a:pt x="1112" y="321"/>
                      <a:pt x="1112" y="321"/>
                      <a:pt x="1112" y="321"/>
                    </a:cubicBezTo>
                    <a:cubicBezTo>
                      <a:pt x="1113" y="322"/>
                      <a:pt x="1113" y="322"/>
                      <a:pt x="1113" y="322"/>
                    </a:cubicBezTo>
                    <a:cubicBezTo>
                      <a:pt x="1113" y="323"/>
                      <a:pt x="1113" y="323"/>
                      <a:pt x="1113" y="323"/>
                    </a:cubicBezTo>
                    <a:cubicBezTo>
                      <a:pt x="1111" y="322"/>
                      <a:pt x="1111" y="322"/>
                      <a:pt x="1111" y="322"/>
                    </a:cubicBezTo>
                    <a:cubicBezTo>
                      <a:pt x="1110" y="321"/>
                      <a:pt x="1110" y="321"/>
                      <a:pt x="1110" y="321"/>
                    </a:cubicBezTo>
                    <a:cubicBezTo>
                      <a:pt x="1108" y="321"/>
                      <a:pt x="1108" y="321"/>
                      <a:pt x="1108" y="321"/>
                    </a:cubicBezTo>
                    <a:cubicBezTo>
                      <a:pt x="1106" y="322"/>
                      <a:pt x="1106" y="322"/>
                      <a:pt x="1106" y="322"/>
                    </a:cubicBezTo>
                    <a:cubicBezTo>
                      <a:pt x="1105" y="325"/>
                      <a:pt x="1105" y="325"/>
                      <a:pt x="1105" y="325"/>
                    </a:cubicBezTo>
                    <a:cubicBezTo>
                      <a:pt x="1107" y="326"/>
                      <a:pt x="1107" y="326"/>
                      <a:pt x="1107" y="326"/>
                    </a:cubicBezTo>
                    <a:cubicBezTo>
                      <a:pt x="1106" y="329"/>
                      <a:pt x="1106" y="329"/>
                      <a:pt x="1106" y="329"/>
                    </a:cubicBezTo>
                    <a:cubicBezTo>
                      <a:pt x="1105" y="330"/>
                      <a:pt x="1105" y="330"/>
                      <a:pt x="1105" y="330"/>
                    </a:cubicBezTo>
                    <a:cubicBezTo>
                      <a:pt x="1105" y="330"/>
                      <a:pt x="1105" y="330"/>
                      <a:pt x="1105" y="330"/>
                    </a:cubicBezTo>
                    <a:cubicBezTo>
                      <a:pt x="1106" y="331"/>
                      <a:pt x="1106" y="331"/>
                      <a:pt x="1106" y="331"/>
                    </a:cubicBezTo>
                    <a:cubicBezTo>
                      <a:pt x="1106" y="332"/>
                      <a:pt x="1106" y="332"/>
                      <a:pt x="1106" y="332"/>
                    </a:cubicBezTo>
                    <a:cubicBezTo>
                      <a:pt x="1104" y="334"/>
                      <a:pt x="1104" y="334"/>
                      <a:pt x="1104" y="334"/>
                    </a:cubicBezTo>
                    <a:cubicBezTo>
                      <a:pt x="1106" y="335"/>
                      <a:pt x="1106" y="335"/>
                      <a:pt x="1106" y="335"/>
                    </a:cubicBezTo>
                    <a:cubicBezTo>
                      <a:pt x="1104" y="336"/>
                      <a:pt x="1104" y="336"/>
                      <a:pt x="1104" y="336"/>
                    </a:cubicBezTo>
                    <a:cubicBezTo>
                      <a:pt x="1104" y="341"/>
                      <a:pt x="1104" y="341"/>
                      <a:pt x="1104" y="341"/>
                    </a:cubicBezTo>
                    <a:cubicBezTo>
                      <a:pt x="1104" y="342"/>
                      <a:pt x="1104" y="342"/>
                      <a:pt x="1104" y="342"/>
                    </a:cubicBezTo>
                    <a:cubicBezTo>
                      <a:pt x="1104" y="344"/>
                      <a:pt x="1104" y="344"/>
                      <a:pt x="1104" y="344"/>
                    </a:cubicBezTo>
                    <a:cubicBezTo>
                      <a:pt x="1102" y="344"/>
                      <a:pt x="1102" y="344"/>
                      <a:pt x="1102" y="344"/>
                    </a:cubicBezTo>
                    <a:cubicBezTo>
                      <a:pt x="1101" y="347"/>
                      <a:pt x="1101" y="347"/>
                      <a:pt x="1101" y="347"/>
                    </a:cubicBezTo>
                    <a:cubicBezTo>
                      <a:pt x="1100" y="345"/>
                      <a:pt x="1100" y="345"/>
                      <a:pt x="1100" y="345"/>
                    </a:cubicBezTo>
                    <a:cubicBezTo>
                      <a:pt x="1099" y="344"/>
                      <a:pt x="1099" y="344"/>
                      <a:pt x="1099" y="344"/>
                    </a:cubicBezTo>
                    <a:cubicBezTo>
                      <a:pt x="1100" y="341"/>
                      <a:pt x="1100" y="341"/>
                      <a:pt x="1100" y="341"/>
                    </a:cubicBezTo>
                    <a:cubicBezTo>
                      <a:pt x="1099" y="340"/>
                      <a:pt x="1099" y="340"/>
                      <a:pt x="1099" y="340"/>
                    </a:cubicBezTo>
                    <a:cubicBezTo>
                      <a:pt x="1098" y="340"/>
                      <a:pt x="1098" y="340"/>
                      <a:pt x="1098" y="340"/>
                    </a:cubicBezTo>
                    <a:cubicBezTo>
                      <a:pt x="1097" y="341"/>
                      <a:pt x="1097" y="341"/>
                      <a:pt x="1097" y="341"/>
                    </a:cubicBezTo>
                    <a:cubicBezTo>
                      <a:pt x="1096" y="343"/>
                      <a:pt x="1096" y="343"/>
                      <a:pt x="1096" y="343"/>
                    </a:cubicBezTo>
                    <a:cubicBezTo>
                      <a:pt x="1095" y="343"/>
                      <a:pt x="1095" y="343"/>
                      <a:pt x="1095" y="343"/>
                    </a:cubicBezTo>
                    <a:cubicBezTo>
                      <a:pt x="1095" y="340"/>
                      <a:pt x="1095" y="340"/>
                      <a:pt x="1095" y="340"/>
                    </a:cubicBezTo>
                    <a:cubicBezTo>
                      <a:pt x="1093" y="340"/>
                      <a:pt x="1093" y="340"/>
                      <a:pt x="1093" y="340"/>
                    </a:cubicBezTo>
                    <a:cubicBezTo>
                      <a:pt x="1093" y="338"/>
                      <a:pt x="1093" y="338"/>
                      <a:pt x="1093" y="338"/>
                    </a:cubicBezTo>
                    <a:cubicBezTo>
                      <a:pt x="1091" y="340"/>
                      <a:pt x="1091" y="340"/>
                      <a:pt x="1091" y="340"/>
                    </a:cubicBezTo>
                    <a:cubicBezTo>
                      <a:pt x="1090" y="339"/>
                      <a:pt x="1090" y="339"/>
                      <a:pt x="1090" y="339"/>
                    </a:cubicBezTo>
                    <a:cubicBezTo>
                      <a:pt x="1091" y="338"/>
                      <a:pt x="1091" y="338"/>
                      <a:pt x="1091" y="338"/>
                    </a:cubicBezTo>
                    <a:cubicBezTo>
                      <a:pt x="1092" y="337"/>
                      <a:pt x="1092" y="337"/>
                      <a:pt x="1092" y="337"/>
                    </a:cubicBezTo>
                    <a:cubicBezTo>
                      <a:pt x="1091" y="336"/>
                      <a:pt x="1091" y="336"/>
                      <a:pt x="1091" y="336"/>
                    </a:cubicBezTo>
                    <a:cubicBezTo>
                      <a:pt x="1091" y="335"/>
                      <a:pt x="1091" y="335"/>
                      <a:pt x="1091" y="335"/>
                    </a:cubicBezTo>
                    <a:cubicBezTo>
                      <a:pt x="1092" y="334"/>
                      <a:pt x="1092" y="334"/>
                      <a:pt x="1092" y="334"/>
                    </a:cubicBezTo>
                    <a:cubicBezTo>
                      <a:pt x="1091" y="332"/>
                      <a:pt x="1091" y="332"/>
                      <a:pt x="1091" y="332"/>
                    </a:cubicBezTo>
                    <a:cubicBezTo>
                      <a:pt x="1090" y="332"/>
                      <a:pt x="1090" y="332"/>
                      <a:pt x="1090" y="332"/>
                    </a:cubicBezTo>
                    <a:cubicBezTo>
                      <a:pt x="1092" y="331"/>
                      <a:pt x="1092" y="331"/>
                      <a:pt x="1092" y="331"/>
                    </a:cubicBezTo>
                    <a:cubicBezTo>
                      <a:pt x="1091" y="329"/>
                      <a:pt x="1091" y="329"/>
                      <a:pt x="1091" y="329"/>
                    </a:cubicBezTo>
                    <a:cubicBezTo>
                      <a:pt x="1090" y="328"/>
                      <a:pt x="1090" y="328"/>
                      <a:pt x="1090" y="328"/>
                    </a:cubicBezTo>
                    <a:cubicBezTo>
                      <a:pt x="1091" y="327"/>
                      <a:pt x="1091" y="327"/>
                      <a:pt x="1091" y="327"/>
                    </a:cubicBezTo>
                    <a:cubicBezTo>
                      <a:pt x="1091" y="325"/>
                      <a:pt x="1091" y="325"/>
                      <a:pt x="1091" y="325"/>
                    </a:cubicBezTo>
                    <a:cubicBezTo>
                      <a:pt x="1089" y="323"/>
                      <a:pt x="1089" y="323"/>
                      <a:pt x="1089" y="323"/>
                    </a:cubicBezTo>
                    <a:cubicBezTo>
                      <a:pt x="1088" y="322"/>
                      <a:pt x="1088" y="322"/>
                      <a:pt x="1088" y="322"/>
                    </a:cubicBezTo>
                    <a:cubicBezTo>
                      <a:pt x="1087" y="322"/>
                      <a:pt x="1087" y="322"/>
                      <a:pt x="1087" y="322"/>
                    </a:cubicBezTo>
                    <a:cubicBezTo>
                      <a:pt x="1087" y="324"/>
                      <a:pt x="1087" y="324"/>
                      <a:pt x="1087" y="324"/>
                    </a:cubicBezTo>
                    <a:cubicBezTo>
                      <a:pt x="1086" y="325"/>
                      <a:pt x="1086" y="325"/>
                      <a:pt x="1086" y="325"/>
                    </a:cubicBezTo>
                    <a:cubicBezTo>
                      <a:pt x="1086" y="327"/>
                      <a:pt x="1086" y="327"/>
                      <a:pt x="1086" y="327"/>
                    </a:cubicBezTo>
                    <a:cubicBezTo>
                      <a:pt x="1084" y="329"/>
                      <a:pt x="1084" y="329"/>
                      <a:pt x="1084" y="329"/>
                    </a:cubicBezTo>
                    <a:cubicBezTo>
                      <a:pt x="1084" y="329"/>
                      <a:pt x="1084" y="329"/>
                      <a:pt x="1084" y="329"/>
                    </a:cubicBezTo>
                    <a:cubicBezTo>
                      <a:pt x="1082" y="327"/>
                      <a:pt x="1082" y="327"/>
                      <a:pt x="1082" y="327"/>
                    </a:cubicBezTo>
                    <a:cubicBezTo>
                      <a:pt x="1082" y="326"/>
                      <a:pt x="1082" y="326"/>
                      <a:pt x="1082" y="326"/>
                    </a:cubicBezTo>
                    <a:cubicBezTo>
                      <a:pt x="1081" y="327"/>
                      <a:pt x="1081" y="327"/>
                      <a:pt x="1081" y="327"/>
                    </a:cubicBezTo>
                    <a:cubicBezTo>
                      <a:pt x="1080" y="325"/>
                      <a:pt x="1080" y="325"/>
                      <a:pt x="1080" y="325"/>
                    </a:cubicBezTo>
                    <a:cubicBezTo>
                      <a:pt x="1078" y="325"/>
                      <a:pt x="1078" y="325"/>
                      <a:pt x="1078" y="325"/>
                    </a:cubicBezTo>
                    <a:cubicBezTo>
                      <a:pt x="1078" y="326"/>
                      <a:pt x="1078" y="326"/>
                      <a:pt x="1078" y="326"/>
                    </a:cubicBezTo>
                    <a:cubicBezTo>
                      <a:pt x="1077" y="326"/>
                      <a:pt x="1077" y="326"/>
                      <a:pt x="1077" y="326"/>
                    </a:cubicBezTo>
                    <a:cubicBezTo>
                      <a:pt x="1076" y="328"/>
                      <a:pt x="1076" y="328"/>
                      <a:pt x="1076" y="328"/>
                    </a:cubicBezTo>
                    <a:cubicBezTo>
                      <a:pt x="1075" y="328"/>
                      <a:pt x="1075" y="328"/>
                      <a:pt x="1075" y="328"/>
                    </a:cubicBezTo>
                    <a:cubicBezTo>
                      <a:pt x="1075" y="329"/>
                      <a:pt x="1075" y="329"/>
                      <a:pt x="1075" y="329"/>
                    </a:cubicBezTo>
                    <a:cubicBezTo>
                      <a:pt x="1071" y="329"/>
                      <a:pt x="1071" y="329"/>
                      <a:pt x="1071" y="329"/>
                    </a:cubicBezTo>
                    <a:cubicBezTo>
                      <a:pt x="1070" y="331"/>
                      <a:pt x="1070" y="331"/>
                      <a:pt x="1070" y="331"/>
                    </a:cubicBezTo>
                    <a:cubicBezTo>
                      <a:pt x="1069" y="330"/>
                      <a:pt x="1069" y="330"/>
                      <a:pt x="1069" y="330"/>
                    </a:cubicBezTo>
                    <a:cubicBezTo>
                      <a:pt x="1068" y="331"/>
                      <a:pt x="1068" y="331"/>
                      <a:pt x="1068" y="331"/>
                    </a:cubicBezTo>
                    <a:cubicBezTo>
                      <a:pt x="1066" y="331"/>
                      <a:pt x="1066" y="331"/>
                      <a:pt x="1066" y="331"/>
                    </a:cubicBezTo>
                    <a:cubicBezTo>
                      <a:pt x="1064" y="334"/>
                      <a:pt x="1064" y="334"/>
                      <a:pt x="1064" y="334"/>
                    </a:cubicBezTo>
                    <a:cubicBezTo>
                      <a:pt x="1062" y="335"/>
                      <a:pt x="1062" y="335"/>
                      <a:pt x="1062" y="335"/>
                    </a:cubicBezTo>
                    <a:cubicBezTo>
                      <a:pt x="1063" y="337"/>
                      <a:pt x="1063" y="337"/>
                      <a:pt x="1063" y="337"/>
                    </a:cubicBezTo>
                    <a:cubicBezTo>
                      <a:pt x="1061" y="339"/>
                      <a:pt x="1061" y="339"/>
                      <a:pt x="1061" y="339"/>
                    </a:cubicBezTo>
                    <a:cubicBezTo>
                      <a:pt x="1061" y="339"/>
                      <a:pt x="1061" y="339"/>
                      <a:pt x="1061" y="339"/>
                    </a:cubicBezTo>
                    <a:cubicBezTo>
                      <a:pt x="1062" y="340"/>
                      <a:pt x="1062" y="340"/>
                      <a:pt x="1062" y="340"/>
                    </a:cubicBezTo>
                    <a:cubicBezTo>
                      <a:pt x="1062" y="343"/>
                      <a:pt x="1062" y="343"/>
                      <a:pt x="1062" y="343"/>
                    </a:cubicBezTo>
                    <a:cubicBezTo>
                      <a:pt x="1064" y="346"/>
                      <a:pt x="1064" y="346"/>
                      <a:pt x="1064" y="346"/>
                    </a:cubicBezTo>
                    <a:cubicBezTo>
                      <a:pt x="1063" y="347"/>
                      <a:pt x="1063" y="347"/>
                      <a:pt x="1063" y="347"/>
                    </a:cubicBezTo>
                    <a:cubicBezTo>
                      <a:pt x="1062" y="353"/>
                      <a:pt x="1062" y="353"/>
                      <a:pt x="1062" y="353"/>
                    </a:cubicBezTo>
                    <a:cubicBezTo>
                      <a:pt x="1064" y="356"/>
                      <a:pt x="1064" y="356"/>
                      <a:pt x="1064" y="356"/>
                    </a:cubicBezTo>
                    <a:cubicBezTo>
                      <a:pt x="1062" y="357"/>
                      <a:pt x="1062" y="357"/>
                      <a:pt x="1062" y="357"/>
                    </a:cubicBezTo>
                    <a:cubicBezTo>
                      <a:pt x="1063" y="357"/>
                      <a:pt x="1063" y="357"/>
                      <a:pt x="1063" y="357"/>
                    </a:cubicBezTo>
                    <a:cubicBezTo>
                      <a:pt x="1063" y="359"/>
                      <a:pt x="1063" y="359"/>
                      <a:pt x="1063" y="359"/>
                    </a:cubicBezTo>
                    <a:cubicBezTo>
                      <a:pt x="1061" y="361"/>
                      <a:pt x="1061" y="361"/>
                      <a:pt x="1061" y="361"/>
                    </a:cubicBezTo>
                    <a:cubicBezTo>
                      <a:pt x="1061" y="364"/>
                      <a:pt x="1061" y="364"/>
                      <a:pt x="1061" y="364"/>
                    </a:cubicBezTo>
                    <a:cubicBezTo>
                      <a:pt x="1059" y="366"/>
                      <a:pt x="1059" y="366"/>
                      <a:pt x="1059" y="366"/>
                    </a:cubicBezTo>
                    <a:cubicBezTo>
                      <a:pt x="1059" y="368"/>
                      <a:pt x="1059" y="368"/>
                      <a:pt x="1059" y="368"/>
                    </a:cubicBezTo>
                    <a:cubicBezTo>
                      <a:pt x="1058" y="371"/>
                      <a:pt x="1058" y="371"/>
                      <a:pt x="1058" y="371"/>
                    </a:cubicBezTo>
                    <a:cubicBezTo>
                      <a:pt x="1060" y="374"/>
                      <a:pt x="1060" y="374"/>
                      <a:pt x="1060" y="374"/>
                    </a:cubicBezTo>
                    <a:cubicBezTo>
                      <a:pt x="1059" y="375"/>
                      <a:pt x="1059" y="375"/>
                      <a:pt x="1059" y="375"/>
                    </a:cubicBezTo>
                    <a:cubicBezTo>
                      <a:pt x="1061" y="378"/>
                      <a:pt x="1061" y="378"/>
                      <a:pt x="1061" y="378"/>
                    </a:cubicBezTo>
                    <a:cubicBezTo>
                      <a:pt x="1060" y="379"/>
                      <a:pt x="1060" y="379"/>
                      <a:pt x="1060" y="379"/>
                    </a:cubicBezTo>
                    <a:cubicBezTo>
                      <a:pt x="1060" y="380"/>
                      <a:pt x="1060" y="380"/>
                      <a:pt x="1060" y="380"/>
                    </a:cubicBezTo>
                    <a:cubicBezTo>
                      <a:pt x="1061" y="381"/>
                      <a:pt x="1061" y="381"/>
                      <a:pt x="1061" y="381"/>
                    </a:cubicBezTo>
                    <a:cubicBezTo>
                      <a:pt x="1062" y="381"/>
                      <a:pt x="1062" y="381"/>
                      <a:pt x="1062" y="381"/>
                    </a:cubicBezTo>
                    <a:cubicBezTo>
                      <a:pt x="1064" y="381"/>
                      <a:pt x="1064" y="381"/>
                      <a:pt x="1064" y="381"/>
                    </a:cubicBezTo>
                    <a:cubicBezTo>
                      <a:pt x="1064" y="380"/>
                      <a:pt x="1064" y="380"/>
                      <a:pt x="1064" y="380"/>
                    </a:cubicBezTo>
                    <a:cubicBezTo>
                      <a:pt x="1064" y="379"/>
                      <a:pt x="1064" y="379"/>
                      <a:pt x="1064" y="379"/>
                    </a:cubicBezTo>
                    <a:cubicBezTo>
                      <a:pt x="1066" y="380"/>
                      <a:pt x="1066" y="380"/>
                      <a:pt x="1066" y="380"/>
                    </a:cubicBezTo>
                    <a:cubicBezTo>
                      <a:pt x="1067" y="380"/>
                      <a:pt x="1067" y="380"/>
                      <a:pt x="1067" y="380"/>
                    </a:cubicBezTo>
                    <a:cubicBezTo>
                      <a:pt x="1067" y="379"/>
                      <a:pt x="1067" y="379"/>
                      <a:pt x="1067" y="379"/>
                    </a:cubicBezTo>
                    <a:cubicBezTo>
                      <a:pt x="1067" y="379"/>
                      <a:pt x="1067" y="379"/>
                      <a:pt x="1067" y="379"/>
                    </a:cubicBezTo>
                    <a:cubicBezTo>
                      <a:pt x="1068" y="380"/>
                      <a:pt x="1068" y="380"/>
                      <a:pt x="1068" y="380"/>
                    </a:cubicBezTo>
                    <a:cubicBezTo>
                      <a:pt x="1070" y="381"/>
                      <a:pt x="1070" y="381"/>
                      <a:pt x="1070" y="381"/>
                    </a:cubicBezTo>
                    <a:cubicBezTo>
                      <a:pt x="1070" y="382"/>
                      <a:pt x="1070" y="382"/>
                      <a:pt x="1070" y="382"/>
                    </a:cubicBezTo>
                    <a:cubicBezTo>
                      <a:pt x="1070" y="382"/>
                      <a:pt x="1070" y="382"/>
                      <a:pt x="1070" y="382"/>
                    </a:cubicBezTo>
                    <a:cubicBezTo>
                      <a:pt x="1071" y="384"/>
                      <a:pt x="1071" y="384"/>
                      <a:pt x="1071" y="384"/>
                    </a:cubicBezTo>
                    <a:cubicBezTo>
                      <a:pt x="1071" y="385"/>
                      <a:pt x="1071" y="385"/>
                      <a:pt x="1071" y="385"/>
                    </a:cubicBezTo>
                    <a:cubicBezTo>
                      <a:pt x="1070" y="385"/>
                      <a:pt x="1070" y="385"/>
                      <a:pt x="1070" y="385"/>
                    </a:cubicBezTo>
                    <a:cubicBezTo>
                      <a:pt x="1069" y="385"/>
                      <a:pt x="1069" y="385"/>
                      <a:pt x="1069" y="385"/>
                    </a:cubicBezTo>
                    <a:cubicBezTo>
                      <a:pt x="1067" y="385"/>
                      <a:pt x="1067" y="385"/>
                      <a:pt x="1067" y="385"/>
                    </a:cubicBezTo>
                    <a:cubicBezTo>
                      <a:pt x="1066" y="386"/>
                      <a:pt x="1066" y="386"/>
                      <a:pt x="1066" y="386"/>
                    </a:cubicBezTo>
                    <a:cubicBezTo>
                      <a:pt x="1066" y="386"/>
                      <a:pt x="1066" y="386"/>
                      <a:pt x="1066" y="386"/>
                    </a:cubicBezTo>
                    <a:cubicBezTo>
                      <a:pt x="1067" y="388"/>
                      <a:pt x="1067" y="388"/>
                      <a:pt x="1067" y="388"/>
                    </a:cubicBezTo>
                    <a:cubicBezTo>
                      <a:pt x="1064" y="390"/>
                      <a:pt x="1064" y="390"/>
                      <a:pt x="1064" y="390"/>
                    </a:cubicBezTo>
                    <a:cubicBezTo>
                      <a:pt x="1063" y="389"/>
                      <a:pt x="1063" y="389"/>
                      <a:pt x="1063" y="389"/>
                    </a:cubicBezTo>
                    <a:cubicBezTo>
                      <a:pt x="1063" y="388"/>
                      <a:pt x="1063" y="388"/>
                      <a:pt x="1063" y="388"/>
                    </a:cubicBezTo>
                    <a:cubicBezTo>
                      <a:pt x="1062" y="387"/>
                      <a:pt x="1062" y="387"/>
                      <a:pt x="1062" y="387"/>
                    </a:cubicBezTo>
                    <a:cubicBezTo>
                      <a:pt x="1061" y="388"/>
                      <a:pt x="1061" y="388"/>
                      <a:pt x="1061" y="388"/>
                    </a:cubicBezTo>
                    <a:cubicBezTo>
                      <a:pt x="1059" y="387"/>
                      <a:pt x="1059" y="387"/>
                      <a:pt x="1059" y="387"/>
                    </a:cubicBezTo>
                    <a:cubicBezTo>
                      <a:pt x="1058" y="387"/>
                      <a:pt x="1058" y="387"/>
                      <a:pt x="1058" y="387"/>
                    </a:cubicBezTo>
                    <a:cubicBezTo>
                      <a:pt x="1058" y="389"/>
                      <a:pt x="1058" y="389"/>
                      <a:pt x="1058" y="389"/>
                    </a:cubicBezTo>
                    <a:cubicBezTo>
                      <a:pt x="1058" y="390"/>
                      <a:pt x="1058" y="390"/>
                      <a:pt x="1058" y="390"/>
                    </a:cubicBezTo>
                    <a:cubicBezTo>
                      <a:pt x="1058" y="390"/>
                      <a:pt x="1058" y="390"/>
                      <a:pt x="1058" y="390"/>
                    </a:cubicBezTo>
                    <a:cubicBezTo>
                      <a:pt x="1057" y="392"/>
                      <a:pt x="1057" y="392"/>
                      <a:pt x="1057" y="392"/>
                    </a:cubicBezTo>
                    <a:cubicBezTo>
                      <a:pt x="1056" y="392"/>
                      <a:pt x="1056" y="392"/>
                      <a:pt x="1056" y="392"/>
                    </a:cubicBezTo>
                    <a:cubicBezTo>
                      <a:pt x="1056" y="393"/>
                      <a:pt x="1056" y="393"/>
                      <a:pt x="1056" y="393"/>
                    </a:cubicBezTo>
                    <a:cubicBezTo>
                      <a:pt x="1056" y="395"/>
                      <a:pt x="1056" y="395"/>
                      <a:pt x="1056" y="395"/>
                    </a:cubicBezTo>
                    <a:cubicBezTo>
                      <a:pt x="1054" y="394"/>
                      <a:pt x="1054" y="394"/>
                      <a:pt x="1054" y="394"/>
                    </a:cubicBezTo>
                    <a:cubicBezTo>
                      <a:pt x="1052" y="392"/>
                      <a:pt x="1052" y="392"/>
                      <a:pt x="1052" y="392"/>
                    </a:cubicBezTo>
                    <a:cubicBezTo>
                      <a:pt x="1051" y="392"/>
                      <a:pt x="1051" y="392"/>
                      <a:pt x="1051" y="392"/>
                    </a:cubicBezTo>
                    <a:cubicBezTo>
                      <a:pt x="1052" y="394"/>
                      <a:pt x="1052" y="394"/>
                      <a:pt x="1052" y="394"/>
                    </a:cubicBezTo>
                    <a:cubicBezTo>
                      <a:pt x="1050" y="395"/>
                      <a:pt x="1050" y="395"/>
                      <a:pt x="1050" y="395"/>
                    </a:cubicBezTo>
                    <a:cubicBezTo>
                      <a:pt x="1051" y="396"/>
                      <a:pt x="1051" y="396"/>
                      <a:pt x="1051" y="396"/>
                    </a:cubicBezTo>
                    <a:cubicBezTo>
                      <a:pt x="1049" y="397"/>
                      <a:pt x="1049" y="397"/>
                      <a:pt x="1049" y="397"/>
                    </a:cubicBezTo>
                    <a:cubicBezTo>
                      <a:pt x="1047" y="398"/>
                      <a:pt x="1047" y="398"/>
                      <a:pt x="1047" y="398"/>
                    </a:cubicBezTo>
                    <a:cubicBezTo>
                      <a:pt x="1046" y="399"/>
                      <a:pt x="1046" y="399"/>
                      <a:pt x="1046" y="399"/>
                    </a:cubicBezTo>
                    <a:cubicBezTo>
                      <a:pt x="1043" y="395"/>
                      <a:pt x="1043" y="395"/>
                      <a:pt x="1043" y="395"/>
                    </a:cubicBezTo>
                    <a:cubicBezTo>
                      <a:pt x="1042" y="395"/>
                      <a:pt x="1042" y="395"/>
                      <a:pt x="1042" y="395"/>
                    </a:cubicBezTo>
                    <a:cubicBezTo>
                      <a:pt x="1041" y="395"/>
                      <a:pt x="1041" y="395"/>
                      <a:pt x="1041" y="395"/>
                    </a:cubicBezTo>
                    <a:cubicBezTo>
                      <a:pt x="1042" y="394"/>
                      <a:pt x="1042" y="394"/>
                      <a:pt x="1042" y="394"/>
                    </a:cubicBezTo>
                    <a:cubicBezTo>
                      <a:pt x="1043" y="394"/>
                      <a:pt x="1043" y="394"/>
                      <a:pt x="1043" y="394"/>
                    </a:cubicBezTo>
                    <a:cubicBezTo>
                      <a:pt x="1043" y="392"/>
                      <a:pt x="1043" y="392"/>
                      <a:pt x="1043" y="392"/>
                    </a:cubicBezTo>
                    <a:cubicBezTo>
                      <a:pt x="1044" y="391"/>
                      <a:pt x="1044" y="391"/>
                      <a:pt x="1044" y="391"/>
                    </a:cubicBezTo>
                    <a:cubicBezTo>
                      <a:pt x="1047" y="391"/>
                      <a:pt x="1047" y="391"/>
                      <a:pt x="1047" y="391"/>
                    </a:cubicBezTo>
                    <a:cubicBezTo>
                      <a:pt x="1050" y="389"/>
                      <a:pt x="1050" y="389"/>
                      <a:pt x="1050" y="389"/>
                    </a:cubicBezTo>
                    <a:cubicBezTo>
                      <a:pt x="1049" y="388"/>
                      <a:pt x="1049" y="388"/>
                      <a:pt x="1049" y="388"/>
                    </a:cubicBezTo>
                    <a:cubicBezTo>
                      <a:pt x="1048" y="387"/>
                      <a:pt x="1048" y="387"/>
                      <a:pt x="1048" y="387"/>
                    </a:cubicBezTo>
                    <a:cubicBezTo>
                      <a:pt x="1046" y="389"/>
                      <a:pt x="1046" y="389"/>
                      <a:pt x="1046" y="389"/>
                    </a:cubicBezTo>
                    <a:cubicBezTo>
                      <a:pt x="1044" y="388"/>
                      <a:pt x="1044" y="388"/>
                      <a:pt x="1044" y="388"/>
                    </a:cubicBezTo>
                    <a:cubicBezTo>
                      <a:pt x="1044" y="388"/>
                      <a:pt x="1044" y="388"/>
                      <a:pt x="1044" y="388"/>
                    </a:cubicBezTo>
                    <a:cubicBezTo>
                      <a:pt x="1042" y="386"/>
                      <a:pt x="1042" y="386"/>
                      <a:pt x="1042" y="386"/>
                    </a:cubicBezTo>
                    <a:cubicBezTo>
                      <a:pt x="1040" y="386"/>
                      <a:pt x="1040" y="386"/>
                      <a:pt x="1040" y="386"/>
                    </a:cubicBezTo>
                    <a:cubicBezTo>
                      <a:pt x="1038" y="385"/>
                      <a:pt x="1038" y="385"/>
                      <a:pt x="1038" y="385"/>
                    </a:cubicBezTo>
                    <a:cubicBezTo>
                      <a:pt x="1035" y="386"/>
                      <a:pt x="1035" y="386"/>
                      <a:pt x="1035" y="386"/>
                    </a:cubicBezTo>
                    <a:cubicBezTo>
                      <a:pt x="1036" y="387"/>
                      <a:pt x="1036" y="387"/>
                      <a:pt x="1036" y="387"/>
                    </a:cubicBezTo>
                    <a:cubicBezTo>
                      <a:pt x="1034" y="387"/>
                      <a:pt x="1034" y="387"/>
                      <a:pt x="1034" y="387"/>
                    </a:cubicBezTo>
                    <a:cubicBezTo>
                      <a:pt x="1033" y="386"/>
                      <a:pt x="1033" y="386"/>
                      <a:pt x="1033" y="386"/>
                    </a:cubicBezTo>
                    <a:cubicBezTo>
                      <a:pt x="1033" y="386"/>
                      <a:pt x="1033" y="386"/>
                      <a:pt x="1033" y="386"/>
                    </a:cubicBezTo>
                    <a:cubicBezTo>
                      <a:pt x="1031" y="386"/>
                      <a:pt x="1031" y="386"/>
                      <a:pt x="1031" y="386"/>
                    </a:cubicBezTo>
                    <a:cubicBezTo>
                      <a:pt x="1027" y="385"/>
                      <a:pt x="1027" y="385"/>
                      <a:pt x="1027" y="385"/>
                    </a:cubicBezTo>
                    <a:cubicBezTo>
                      <a:pt x="1026" y="386"/>
                      <a:pt x="1026" y="386"/>
                      <a:pt x="1026" y="386"/>
                    </a:cubicBezTo>
                    <a:cubicBezTo>
                      <a:pt x="1024" y="385"/>
                      <a:pt x="1024" y="385"/>
                      <a:pt x="1024" y="385"/>
                    </a:cubicBezTo>
                    <a:cubicBezTo>
                      <a:pt x="1022" y="384"/>
                      <a:pt x="1022" y="384"/>
                      <a:pt x="1022" y="384"/>
                    </a:cubicBezTo>
                    <a:cubicBezTo>
                      <a:pt x="1019" y="387"/>
                      <a:pt x="1019" y="387"/>
                      <a:pt x="1019" y="387"/>
                    </a:cubicBezTo>
                    <a:cubicBezTo>
                      <a:pt x="1018" y="388"/>
                      <a:pt x="1018" y="388"/>
                      <a:pt x="1018" y="388"/>
                    </a:cubicBezTo>
                    <a:cubicBezTo>
                      <a:pt x="1018" y="389"/>
                      <a:pt x="1018" y="389"/>
                      <a:pt x="1018" y="389"/>
                    </a:cubicBezTo>
                    <a:cubicBezTo>
                      <a:pt x="1020" y="390"/>
                      <a:pt x="1020" y="390"/>
                      <a:pt x="1020" y="390"/>
                    </a:cubicBezTo>
                    <a:cubicBezTo>
                      <a:pt x="1018" y="391"/>
                      <a:pt x="1018" y="391"/>
                      <a:pt x="1018" y="391"/>
                    </a:cubicBezTo>
                    <a:cubicBezTo>
                      <a:pt x="1017" y="390"/>
                      <a:pt x="1017" y="390"/>
                      <a:pt x="1017" y="390"/>
                    </a:cubicBezTo>
                    <a:cubicBezTo>
                      <a:pt x="1016" y="392"/>
                      <a:pt x="1016" y="392"/>
                      <a:pt x="1016" y="392"/>
                    </a:cubicBezTo>
                    <a:cubicBezTo>
                      <a:pt x="1018" y="393"/>
                      <a:pt x="1018" y="393"/>
                      <a:pt x="1018" y="393"/>
                    </a:cubicBezTo>
                    <a:cubicBezTo>
                      <a:pt x="1019" y="393"/>
                      <a:pt x="1019" y="393"/>
                      <a:pt x="1019" y="393"/>
                    </a:cubicBezTo>
                    <a:cubicBezTo>
                      <a:pt x="1020" y="393"/>
                      <a:pt x="1020" y="393"/>
                      <a:pt x="1020" y="393"/>
                    </a:cubicBezTo>
                    <a:cubicBezTo>
                      <a:pt x="1020" y="395"/>
                      <a:pt x="1020" y="395"/>
                      <a:pt x="1020" y="395"/>
                    </a:cubicBezTo>
                    <a:cubicBezTo>
                      <a:pt x="1016" y="396"/>
                      <a:pt x="1016" y="396"/>
                      <a:pt x="1016" y="396"/>
                    </a:cubicBezTo>
                    <a:cubicBezTo>
                      <a:pt x="1015" y="395"/>
                      <a:pt x="1015" y="395"/>
                      <a:pt x="1015" y="395"/>
                    </a:cubicBezTo>
                    <a:cubicBezTo>
                      <a:pt x="1012" y="395"/>
                      <a:pt x="1012" y="395"/>
                      <a:pt x="1012" y="395"/>
                    </a:cubicBezTo>
                    <a:cubicBezTo>
                      <a:pt x="1011" y="395"/>
                      <a:pt x="1011" y="395"/>
                      <a:pt x="1011" y="395"/>
                    </a:cubicBezTo>
                    <a:cubicBezTo>
                      <a:pt x="1011" y="397"/>
                      <a:pt x="1011" y="397"/>
                      <a:pt x="1011" y="397"/>
                    </a:cubicBezTo>
                    <a:cubicBezTo>
                      <a:pt x="1010" y="397"/>
                      <a:pt x="1010" y="397"/>
                      <a:pt x="1010" y="397"/>
                    </a:cubicBezTo>
                    <a:cubicBezTo>
                      <a:pt x="1009" y="398"/>
                      <a:pt x="1009" y="398"/>
                      <a:pt x="1009" y="398"/>
                    </a:cubicBezTo>
                    <a:cubicBezTo>
                      <a:pt x="1008" y="398"/>
                      <a:pt x="1008" y="398"/>
                      <a:pt x="1008" y="398"/>
                    </a:cubicBezTo>
                    <a:cubicBezTo>
                      <a:pt x="1007" y="397"/>
                      <a:pt x="1007" y="397"/>
                      <a:pt x="1007" y="397"/>
                    </a:cubicBezTo>
                    <a:cubicBezTo>
                      <a:pt x="1003" y="396"/>
                      <a:pt x="1003" y="396"/>
                      <a:pt x="1003" y="396"/>
                    </a:cubicBezTo>
                    <a:cubicBezTo>
                      <a:pt x="1002" y="397"/>
                      <a:pt x="1002" y="397"/>
                      <a:pt x="1002" y="397"/>
                    </a:cubicBezTo>
                    <a:cubicBezTo>
                      <a:pt x="998" y="397"/>
                      <a:pt x="998" y="397"/>
                      <a:pt x="998" y="397"/>
                    </a:cubicBezTo>
                    <a:cubicBezTo>
                      <a:pt x="996" y="398"/>
                      <a:pt x="996" y="398"/>
                      <a:pt x="996" y="398"/>
                    </a:cubicBezTo>
                    <a:cubicBezTo>
                      <a:pt x="996" y="399"/>
                      <a:pt x="996" y="399"/>
                      <a:pt x="996" y="399"/>
                    </a:cubicBezTo>
                    <a:cubicBezTo>
                      <a:pt x="999" y="401"/>
                      <a:pt x="999" y="401"/>
                      <a:pt x="999" y="401"/>
                    </a:cubicBezTo>
                    <a:cubicBezTo>
                      <a:pt x="997" y="402"/>
                      <a:pt x="997" y="402"/>
                      <a:pt x="997" y="402"/>
                    </a:cubicBezTo>
                    <a:cubicBezTo>
                      <a:pt x="996" y="404"/>
                      <a:pt x="996" y="404"/>
                      <a:pt x="996" y="404"/>
                    </a:cubicBezTo>
                    <a:cubicBezTo>
                      <a:pt x="995" y="402"/>
                      <a:pt x="995" y="402"/>
                      <a:pt x="995" y="402"/>
                    </a:cubicBezTo>
                    <a:cubicBezTo>
                      <a:pt x="993" y="402"/>
                      <a:pt x="993" y="402"/>
                      <a:pt x="993" y="402"/>
                    </a:cubicBezTo>
                    <a:cubicBezTo>
                      <a:pt x="994" y="400"/>
                      <a:pt x="994" y="400"/>
                      <a:pt x="994" y="400"/>
                    </a:cubicBezTo>
                    <a:cubicBezTo>
                      <a:pt x="992" y="399"/>
                      <a:pt x="992" y="399"/>
                      <a:pt x="992" y="399"/>
                    </a:cubicBezTo>
                    <a:cubicBezTo>
                      <a:pt x="992" y="400"/>
                      <a:pt x="992" y="400"/>
                      <a:pt x="992" y="400"/>
                    </a:cubicBezTo>
                    <a:cubicBezTo>
                      <a:pt x="990" y="400"/>
                      <a:pt x="990" y="400"/>
                      <a:pt x="990" y="400"/>
                    </a:cubicBezTo>
                    <a:cubicBezTo>
                      <a:pt x="988" y="400"/>
                      <a:pt x="988" y="400"/>
                      <a:pt x="988" y="400"/>
                    </a:cubicBezTo>
                    <a:cubicBezTo>
                      <a:pt x="986" y="402"/>
                      <a:pt x="986" y="402"/>
                      <a:pt x="986" y="402"/>
                    </a:cubicBezTo>
                    <a:cubicBezTo>
                      <a:pt x="984" y="402"/>
                      <a:pt x="984" y="402"/>
                      <a:pt x="984" y="402"/>
                    </a:cubicBezTo>
                    <a:cubicBezTo>
                      <a:pt x="982" y="403"/>
                      <a:pt x="982" y="403"/>
                      <a:pt x="982" y="403"/>
                    </a:cubicBezTo>
                    <a:cubicBezTo>
                      <a:pt x="979" y="403"/>
                      <a:pt x="979" y="403"/>
                      <a:pt x="979" y="403"/>
                    </a:cubicBezTo>
                    <a:cubicBezTo>
                      <a:pt x="976" y="406"/>
                      <a:pt x="976" y="406"/>
                      <a:pt x="976" y="406"/>
                    </a:cubicBezTo>
                    <a:cubicBezTo>
                      <a:pt x="974" y="406"/>
                      <a:pt x="974" y="406"/>
                      <a:pt x="974" y="406"/>
                    </a:cubicBezTo>
                    <a:cubicBezTo>
                      <a:pt x="972" y="405"/>
                      <a:pt x="972" y="405"/>
                      <a:pt x="972" y="405"/>
                    </a:cubicBezTo>
                    <a:cubicBezTo>
                      <a:pt x="971" y="405"/>
                      <a:pt x="971" y="405"/>
                      <a:pt x="971" y="405"/>
                    </a:cubicBezTo>
                    <a:cubicBezTo>
                      <a:pt x="971" y="407"/>
                      <a:pt x="971" y="407"/>
                      <a:pt x="971" y="407"/>
                    </a:cubicBezTo>
                    <a:cubicBezTo>
                      <a:pt x="967" y="410"/>
                      <a:pt x="967" y="410"/>
                      <a:pt x="967" y="410"/>
                    </a:cubicBezTo>
                    <a:cubicBezTo>
                      <a:pt x="967" y="412"/>
                      <a:pt x="967" y="412"/>
                      <a:pt x="967" y="412"/>
                    </a:cubicBezTo>
                    <a:cubicBezTo>
                      <a:pt x="965" y="413"/>
                      <a:pt x="965" y="413"/>
                      <a:pt x="965" y="413"/>
                    </a:cubicBezTo>
                    <a:cubicBezTo>
                      <a:pt x="965" y="415"/>
                      <a:pt x="965" y="415"/>
                      <a:pt x="965" y="415"/>
                    </a:cubicBezTo>
                    <a:cubicBezTo>
                      <a:pt x="967" y="419"/>
                      <a:pt x="967" y="419"/>
                      <a:pt x="967" y="419"/>
                    </a:cubicBezTo>
                    <a:cubicBezTo>
                      <a:pt x="966" y="423"/>
                      <a:pt x="966" y="423"/>
                      <a:pt x="966" y="423"/>
                    </a:cubicBezTo>
                    <a:cubicBezTo>
                      <a:pt x="964" y="426"/>
                      <a:pt x="964" y="426"/>
                      <a:pt x="964" y="426"/>
                    </a:cubicBezTo>
                    <a:cubicBezTo>
                      <a:pt x="962" y="429"/>
                      <a:pt x="962" y="429"/>
                      <a:pt x="962" y="429"/>
                    </a:cubicBezTo>
                    <a:cubicBezTo>
                      <a:pt x="963" y="431"/>
                      <a:pt x="963" y="431"/>
                      <a:pt x="963" y="431"/>
                    </a:cubicBezTo>
                    <a:cubicBezTo>
                      <a:pt x="963" y="435"/>
                      <a:pt x="963" y="435"/>
                      <a:pt x="963" y="435"/>
                    </a:cubicBezTo>
                    <a:cubicBezTo>
                      <a:pt x="963" y="437"/>
                      <a:pt x="963" y="437"/>
                      <a:pt x="963" y="437"/>
                    </a:cubicBezTo>
                    <a:cubicBezTo>
                      <a:pt x="964" y="439"/>
                      <a:pt x="964" y="439"/>
                      <a:pt x="964" y="439"/>
                    </a:cubicBezTo>
                    <a:cubicBezTo>
                      <a:pt x="963" y="439"/>
                      <a:pt x="963" y="439"/>
                      <a:pt x="963" y="439"/>
                    </a:cubicBezTo>
                    <a:cubicBezTo>
                      <a:pt x="961" y="439"/>
                      <a:pt x="961" y="439"/>
                      <a:pt x="961" y="439"/>
                    </a:cubicBezTo>
                    <a:cubicBezTo>
                      <a:pt x="961" y="441"/>
                      <a:pt x="961" y="441"/>
                      <a:pt x="961" y="441"/>
                    </a:cubicBezTo>
                    <a:cubicBezTo>
                      <a:pt x="960" y="442"/>
                      <a:pt x="960" y="442"/>
                      <a:pt x="960" y="442"/>
                    </a:cubicBezTo>
                    <a:cubicBezTo>
                      <a:pt x="962" y="445"/>
                      <a:pt x="962" y="445"/>
                      <a:pt x="962" y="445"/>
                    </a:cubicBezTo>
                    <a:cubicBezTo>
                      <a:pt x="960" y="447"/>
                      <a:pt x="960" y="447"/>
                      <a:pt x="960" y="447"/>
                    </a:cubicBezTo>
                    <a:cubicBezTo>
                      <a:pt x="959" y="449"/>
                      <a:pt x="959" y="449"/>
                      <a:pt x="959" y="449"/>
                    </a:cubicBezTo>
                    <a:cubicBezTo>
                      <a:pt x="957" y="452"/>
                      <a:pt x="957" y="452"/>
                      <a:pt x="957" y="452"/>
                    </a:cubicBezTo>
                    <a:cubicBezTo>
                      <a:pt x="957" y="454"/>
                      <a:pt x="957" y="454"/>
                      <a:pt x="957" y="454"/>
                    </a:cubicBezTo>
                    <a:cubicBezTo>
                      <a:pt x="956" y="455"/>
                      <a:pt x="956" y="455"/>
                      <a:pt x="956" y="455"/>
                    </a:cubicBezTo>
                    <a:cubicBezTo>
                      <a:pt x="955" y="459"/>
                      <a:pt x="955" y="459"/>
                      <a:pt x="955" y="459"/>
                    </a:cubicBezTo>
                    <a:cubicBezTo>
                      <a:pt x="955" y="459"/>
                      <a:pt x="955" y="459"/>
                      <a:pt x="955" y="459"/>
                    </a:cubicBezTo>
                    <a:cubicBezTo>
                      <a:pt x="953" y="463"/>
                      <a:pt x="953" y="463"/>
                      <a:pt x="953" y="463"/>
                    </a:cubicBezTo>
                    <a:cubicBezTo>
                      <a:pt x="954" y="467"/>
                      <a:pt x="954" y="467"/>
                      <a:pt x="954" y="467"/>
                    </a:cubicBezTo>
                    <a:cubicBezTo>
                      <a:pt x="953" y="468"/>
                      <a:pt x="953" y="468"/>
                      <a:pt x="953" y="468"/>
                    </a:cubicBezTo>
                    <a:cubicBezTo>
                      <a:pt x="954" y="470"/>
                      <a:pt x="954" y="470"/>
                      <a:pt x="954" y="470"/>
                    </a:cubicBezTo>
                    <a:cubicBezTo>
                      <a:pt x="952" y="472"/>
                      <a:pt x="952" y="472"/>
                      <a:pt x="952" y="472"/>
                    </a:cubicBezTo>
                    <a:cubicBezTo>
                      <a:pt x="952" y="474"/>
                      <a:pt x="952" y="474"/>
                      <a:pt x="952" y="474"/>
                    </a:cubicBezTo>
                    <a:cubicBezTo>
                      <a:pt x="950" y="477"/>
                      <a:pt x="950" y="477"/>
                      <a:pt x="950" y="477"/>
                    </a:cubicBezTo>
                    <a:cubicBezTo>
                      <a:pt x="950" y="478"/>
                      <a:pt x="950" y="478"/>
                      <a:pt x="950" y="478"/>
                    </a:cubicBezTo>
                    <a:cubicBezTo>
                      <a:pt x="949" y="478"/>
                      <a:pt x="949" y="478"/>
                      <a:pt x="949" y="478"/>
                    </a:cubicBezTo>
                    <a:cubicBezTo>
                      <a:pt x="949" y="481"/>
                      <a:pt x="949" y="481"/>
                      <a:pt x="949" y="481"/>
                    </a:cubicBezTo>
                    <a:cubicBezTo>
                      <a:pt x="947" y="483"/>
                      <a:pt x="947" y="483"/>
                      <a:pt x="947" y="483"/>
                    </a:cubicBezTo>
                    <a:cubicBezTo>
                      <a:pt x="946" y="486"/>
                      <a:pt x="946" y="486"/>
                      <a:pt x="946" y="486"/>
                    </a:cubicBezTo>
                    <a:cubicBezTo>
                      <a:pt x="944" y="489"/>
                      <a:pt x="944" y="489"/>
                      <a:pt x="944" y="489"/>
                    </a:cubicBezTo>
                    <a:cubicBezTo>
                      <a:pt x="944" y="490"/>
                      <a:pt x="944" y="490"/>
                      <a:pt x="944" y="490"/>
                    </a:cubicBezTo>
                    <a:cubicBezTo>
                      <a:pt x="942" y="493"/>
                      <a:pt x="942" y="493"/>
                      <a:pt x="942" y="493"/>
                    </a:cubicBezTo>
                    <a:cubicBezTo>
                      <a:pt x="941" y="495"/>
                      <a:pt x="941" y="495"/>
                      <a:pt x="941" y="495"/>
                    </a:cubicBezTo>
                    <a:cubicBezTo>
                      <a:pt x="940" y="497"/>
                      <a:pt x="940" y="497"/>
                      <a:pt x="940" y="497"/>
                    </a:cubicBezTo>
                    <a:cubicBezTo>
                      <a:pt x="941" y="498"/>
                      <a:pt x="941" y="498"/>
                      <a:pt x="941" y="498"/>
                    </a:cubicBezTo>
                    <a:cubicBezTo>
                      <a:pt x="943" y="500"/>
                      <a:pt x="943" y="500"/>
                      <a:pt x="943" y="500"/>
                    </a:cubicBezTo>
                    <a:cubicBezTo>
                      <a:pt x="945" y="499"/>
                      <a:pt x="945" y="499"/>
                      <a:pt x="945" y="499"/>
                    </a:cubicBezTo>
                    <a:cubicBezTo>
                      <a:pt x="947" y="500"/>
                      <a:pt x="947" y="500"/>
                      <a:pt x="947" y="500"/>
                    </a:cubicBezTo>
                    <a:cubicBezTo>
                      <a:pt x="948" y="501"/>
                      <a:pt x="948" y="501"/>
                      <a:pt x="948" y="501"/>
                    </a:cubicBezTo>
                    <a:cubicBezTo>
                      <a:pt x="951" y="499"/>
                      <a:pt x="951" y="499"/>
                      <a:pt x="951" y="499"/>
                    </a:cubicBezTo>
                    <a:cubicBezTo>
                      <a:pt x="952" y="498"/>
                      <a:pt x="952" y="498"/>
                      <a:pt x="952" y="498"/>
                    </a:cubicBezTo>
                    <a:cubicBezTo>
                      <a:pt x="954" y="497"/>
                      <a:pt x="954" y="497"/>
                      <a:pt x="954" y="497"/>
                    </a:cubicBezTo>
                    <a:cubicBezTo>
                      <a:pt x="955" y="497"/>
                      <a:pt x="955" y="497"/>
                      <a:pt x="955" y="497"/>
                    </a:cubicBezTo>
                    <a:cubicBezTo>
                      <a:pt x="957" y="497"/>
                      <a:pt x="957" y="497"/>
                      <a:pt x="957" y="497"/>
                    </a:cubicBezTo>
                    <a:cubicBezTo>
                      <a:pt x="957" y="502"/>
                      <a:pt x="957" y="502"/>
                      <a:pt x="957" y="502"/>
                    </a:cubicBezTo>
                    <a:cubicBezTo>
                      <a:pt x="959" y="505"/>
                      <a:pt x="959" y="505"/>
                      <a:pt x="959" y="505"/>
                    </a:cubicBezTo>
                    <a:cubicBezTo>
                      <a:pt x="960" y="508"/>
                      <a:pt x="960" y="508"/>
                      <a:pt x="960" y="508"/>
                    </a:cubicBezTo>
                    <a:cubicBezTo>
                      <a:pt x="959" y="510"/>
                      <a:pt x="959" y="510"/>
                      <a:pt x="959" y="510"/>
                    </a:cubicBezTo>
                    <a:cubicBezTo>
                      <a:pt x="962" y="512"/>
                      <a:pt x="962" y="512"/>
                      <a:pt x="962" y="512"/>
                    </a:cubicBezTo>
                    <a:cubicBezTo>
                      <a:pt x="963" y="510"/>
                      <a:pt x="963" y="510"/>
                      <a:pt x="963" y="510"/>
                    </a:cubicBezTo>
                    <a:cubicBezTo>
                      <a:pt x="964" y="511"/>
                      <a:pt x="964" y="511"/>
                      <a:pt x="964" y="511"/>
                    </a:cubicBezTo>
                    <a:cubicBezTo>
                      <a:pt x="965" y="510"/>
                      <a:pt x="965" y="510"/>
                      <a:pt x="965" y="510"/>
                    </a:cubicBezTo>
                    <a:cubicBezTo>
                      <a:pt x="966" y="508"/>
                      <a:pt x="966" y="508"/>
                      <a:pt x="966" y="508"/>
                    </a:cubicBezTo>
                    <a:cubicBezTo>
                      <a:pt x="967" y="507"/>
                      <a:pt x="967" y="507"/>
                      <a:pt x="967" y="507"/>
                    </a:cubicBezTo>
                    <a:cubicBezTo>
                      <a:pt x="968" y="509"/>
                      <a:pt x="968" y="509"/>
                      <a:pt x="968" y="509"/>
                    </a:cubicBezTo>
                    <a:cubicBezTo>
                      <a:pt x="969" y="508"/>
                      <a:pt x="969" y="508"/>
                      <a:pt x="969" y="508"/>
                    </a:cubicBezTo>
                    <a:cubicBezTo>
                      <a:pt x="971" y="508"/>
                      <a:pt x="971" y="508"/>
                      <a:pt x="971" y="508"/>
                    </a:cubicBezTo>
                    <a:cubicBezTo>
                      <a:pt x="970" y="509"/>
                      <a:pt x="970" y="509"/>
                      <a:pt x="970" y="509"/>
                    </a:cubicBezTo>
                    <a:cubicBezTo>
                      <a:pt x="969" y="510"/>
                      <a:pt x="969" y="510"/>
                      <a:pt x="969" y="510"/>
                    </a:cubicBezTo>
                    <a:cubicBezTo>
                      <a:pt x="969" y="513"/>
                      <a:pt x="969" y="513"/>
                      <a:pt x="969" y="513"/>
                    </a:cubicBezTo>
                    <a:cubicBezTo>
                      <a:pt x="968" y="513"/>
                      <a:pt x="968" y="513"/>
                      <a:pt x="968" y="513"/>
                    </a:cubicBezTo>
                    <a:cubicBezTo>
                      <a:pt x="967" y="514"/>
                      <a:pt x="967" y="514"/>
                      <a:pt x="967" y="514"/>
                    </a:cubicBezTo>
                    <a:cubicBezTo>
                      <a:pt x="967" y="515"/>
                      <a:pt x="967" y="515"/>
                      <a:pt x="967" y="515"/>
                    </a:cubicBezTo>
                    <a:cubicBezTo>
                      <a:pt x="971" y="514"/>
                      <a:pt x="971" y="514"/>
                      <a:pt x="971" y="514"/>
                    </a:cubicBezTo>
                    <a:cubicBezTo>
                      <a:pt x="974" y="513"/>
                      <a:pt x="974" y="513"/>
                      <a:pt x="974" y="513"/>
                    </a:cubicBezTo>
                    <a:cubicBezTo>
                      <a:pt x="974" y="510"/>
                      <a:pt x="974" y="510"/>
                      <a:pt x="974" y="510"/>
                    </a:cubicBezTo>
                    <a:cubicBezTo>
                      <a:pt x="974" y="508"/>
                      <a:pt x="974" y="508"/>
                      <a:pt x="974" y="508"/>
                    </a:cubicBezTo>
                    <a:cubicBezTo>
                      <a:pt x="975" y="507"/>
                      <a:pt x="975" y="507"/>
                      <a:pt x="975" y="507"/>
                    </a:cubicBezTo>
                    <a:cubicBezTo>
                      <a:pt x="976" y="509"/>
                      <a:pt x="976" y="509"/>
                      <a:pt x="976" y="509"/>
                    </a:cubicBezTo>
                    <a:cubicBezTo>
                      <a:pt x="976" y="512"/>
                      <a:pt x="976" y="512"/>
                      <a:pt x="976" y="512"/>
                    </a:cubicBezTo>
                    <a:cubicBezTo>
                      <a:pt x="976" y="514"/>
                      <a:pt x="976" y="514"/>
                      <a:pt x="976" y="514"/>
                    </a:cubicBezTo>
                    <a:cubicBezTo>
                      <a:pt x="977" y="513"/>
                      <a:pt x="977" y="513"/>
                      <a:pt x="977" y="513"/>
                    </a:cubicBezTo>
                    <a:cubicBezTo>
                      <a:pt x="978" y="511"/>
                      <a:pt x="978" y="511"/>
                      <a:pt x="978" y="511"/>
                    </a:cubicBezTo>
                    <a:cubicBezTo>
                      <a:pt x="977" y="508"/>
                      <a:pt x="977" y="508"/>
                      <a:pt x="977" y="508"/>
                    </a:cubicBezTo>
                    <a:cubicBezTo>
                      <a:pt x="977" y="506"/>
                      <a:pt x="977" y="506"/>
                      <a:pt x="977" y="506"/>
                    </a:cubicBezTo>
                    <a:cubicBezTo>
                      <a:pt x="976" y="504"/>
                      <a:pt x="976" y="504"/>
                      <a:pt x="976" y="504"/>
                    </a:cubicBezTo>
                    <a:cubicBezTo>
                      <a:pt x="975" y="501"/>
                      <a:pt x="975" y="501"/>
                      <a:pt x="975" y="501"/>
                    </a:cubicBezTo>
                    <a:cubicBezTo>
                      <a:pt x="977" y="501"/>
                      <a:pt x="977" y="501"/>
                      <a:pt x="977" y="501"/>
                    </a:cubicBezTo>
                    <a:cubicBezTo>
                      <a:pt x="979" y="502"/>
                      <a:pt x="979" y="502"/>
                      <a:pt x="979" y="502"/>
                    </a:cubicBezTo>
                    <a:cubicBezTo>
                      <a:pt x="978" y="503"/>
                      <a:pt x="978" y="503"/>
                      <a:pt x="978" y="503"/>
                    </a:cubicBezTo>
                    <a:cubicBezTo>
                      <a:pt x="979" y="504"/>
                      <a:pt x="979" y="504"/>
                      <a:pt x="979" y="504"/>
                    </a:cubicBezTo>
                    <a:cubicBezTo>
                      <a:pt x="980" y="504"/>
                      <a:pt x="980" y="504"/>
                      <a:pt x="980" y="504"/>
                    </a:cubicBezTo>
                    <a:cubicBezTo>
                      <a:pt x="981" y="503"/>
                      <a:pt x="981" y="503"/>
                      <a:pt x="981" y="503"/>
                    </a:cubicBezTo>
                    <a:cubicBezTo>
                      <a:pt x="983" y="502"/>
                      <a:pt x="983" y="502"/>
                      <a:pt x="983" y="502"/>
                    </a:cubicBezTo>
                    <a:cubicBezTo>
                      <a:pt x="985" y="501"/>
                      <a:pt x="985" y="501"/>
                      <a:pt x="985" y="501"/>
                    </a:cubicBezTo>
                    <a:cubicBezTo>
                      <a:pt x="987" y="502"/>
                      <a:pt x="987" y="502"/>
                      <a:pt x="987" y="502"/>
                    </a:cubicBezTo>
                    <a:cubicBezTo>
                      <a:pt x="989" y="503"/>
                      <a:pt x="989" y="503"/>
                      <a:pt x="989" y="503"/>
                    </a:cubicBezTo>
                    <a:cubicBezTo>
                      <a:pt x="991" y="504"/>
                      <a:pt x="991" y="504"/>
                      <a:pt x="991" y="504"/>
                    </a:cubicBezTo>
                    <a:cubicBezTo>
                      <a:pt x="992" y="506"/>
                      <a:pt x="992" y="506"/>
                      <a:pt x="992" y="506"/>
                    </a:cubicBezTo>
                    <a:cubicBezTo>
                      <a:pt x="993" y="507"/>
                      <a:pt x="993" y="507"/>
                      <a:pt x="993" y="507"/>
                    </a:cubicBezTo>
                    <a:cubicBezTo>
                      <a:pt x="995" y="507"/>
                      <a:pt x="995" y="507"/>
                      <a:pt x="995" y="507"/>
                    </a:cubicBezTo>
                    <a:cubicBezTo>
                      <a:pt x="996" y="509"/>
                      <a:pt x="996" y="509"/>
                      <a:pt x="996" y="509"/>
                    </a:cubicBezTo>
                    <a:cubicBezTo>
                      <a:pt x="1001" y="510"/>
                      <a:pt x="1001" y="510"/>
                      <a:pt x="1001" y="510"/>
                    </a:cubicBezTo>
                    <a:cubicBezTo>
                      <a:pt x="1001" y="511"/>
                      <a:pt x="1001" y="511"/>
                      <a:pt x="1001" y="511"/>
                    </a:cubicBezTo>
                    <a:cubicBezTo>
                      <a:pt x="1003" y="512"/>
                      <a:pt x="1003" y="512"/>
                      <a:pt x="1003" y="512"/>
                    </a:cubicBezTo>
                    <a:cubicBezTo>
                      <a:pt x="1004" y="513"/>
                      <a:pt x="1004" y="513"/>
                      <a:pt x="1004" y="513"/>
                    </a:cubicBezTo>
                    <a:cubicBezTo>
                      <a:pt x="1005" y="513"/>
                      <a:pt x="1005" y="513"/>
                      <a:pt x="1005" y="513"/>
                    </a:cubicBezTo>
                    <a:cubicBezTo>
                      <a:pt x="1006" y="516"/>
                      <a:pt x="1006" y="516"/>
                      <a:pt x="1006" y="516"/>
                    </a:cubicBezTo>
                    <a:cubicBezTo>
                      <a:pt x="1005" y="518"/>
                      <a:pt x="1005" y="518"/>
                      <a:pt x="1005" y="518"/>
                    </a:cubicBezTo>
                    <a:cubicBezTo>
                      <a:pt x="1005" y="519"/>
                      <a:pt x="1005" y="519"/>
                      <a:pt x="1005" y="519"/>
                    </a:cubicBezTo>
                    <a:cubicBezTo>
                      <a:pt x="1004" y="520"/>
                      <a:pt x="1004" y="520"/>
                      <a:pt x="1004" y="520"/>
                    </a:cubicBezTo>
                    <a:cubicBezTo>
                      <a:pt x="1006" y="522"/>
                      <a:pt x="1006" y="522"/>
                      <a:pt x="1006" y="522"/>
                    </a:cubicBezTo>
                    <a:cubicBezTo>
                      <a:pt x="1007" y="522"/>
                      <a:pt x="1007" y="522"/>
                      <a:pt x="1007" y="522"/>
                    </a:cubicBezTo>
                    <a:cubicBezTo>
                      <a:pt x="1010" y="525"/>
                      <a:pt x="1010" y="525"/>
                      <a:pt x="1010" y="525"/>
                    </a:cubicBezTo>
                    <a:cubicBezTo>
                      <a:pt x="1010" y="527"/>
                      <a:pt x="1010" y="527"/>
                      <a:pt x="1010" y="527"/>
                    </a:cubicBezTo>
                    <a:cubicBezTo>
                      <a:pt x="1009" y="528"/>
                      <a:pt x="1009" y="528"/>
                      <a:pt x="1009" y="528"/>
                    </a:cubicBezTo>
                    <a:cubicBezTo>
                      <a:pt x="1009" y="530"/>
                      <a:pt x="1009" y="530"/>
                      <a:pt x="1009" y="530"/>
                    </a:cubicBezTo>
                    <a:cubicBezTo>
                      <a:pt x="1011" y="532"/>
                      <a:pt x="1011" y="532"/>
                      <a:pt x="1011" y="532"/>
                    </a:cubicBezTo>
                    <a:cubicBezTo>
                      <a:pt x="1012" y="532"/>
                      <a:pt x="1012" y="532"/>
                      <a:pt x="1012" y="532"/>
                    </a:cubicBezTo>
                    <a:cubicBezTo>
                      <a:pt x="1013" y="531"/>
                      <a:pt x="1013" y="531"/>
                      <a:pt x="1013" y="531"/>
                    </a:cubicBezTo>
                    <a:cubicBezTo>
                      <a:pt x="1014" y="533"/>
                      <a:pt x="1014" y="533"/>
                      <a:pt x="1014" y="533"/>
                    </a:cubicBezTo>
                    <a:cubicBezTo>
                      <a:pt x="1013" y="534"/>
                      <a:pt x="1013" y="534"/>
                      <a:pt x="1013" y="534"/>
                    </a:cubicBezTo>
                    <a:cubicBezTo>
                      <a:pt x="1013" y="536"/>
                      <a:pt x="1013" y="536"/>
                      <a:pt x="1013" y="536"/>
                    </a:cubicBezTo>
                    <a:cubicBezTo>
                      <a:pt x="1015" y="538"/>
                      <a:pt x="1015" y="538"/>
                      <a:pt x="1015" y="538"/>
                    </a:cubicBezTo>
                    <a:cubicBezTo>
                      <a:pt x="1014" y="539"/>
                      <a:pt x="1014" y="539"/>
                      <a:pt x="1014" y="539"/>
                    </a:cubicBezTo>
                    <a:cubicBezTo>
                      <a:pt x="1013" y="540"/>
                      <a:pt x="1013" y="540"/>
                      <a:pt x="1013" y="540"/>
                    </a:cubicBezTo>
                    <a:cubicBezTo>
                      <a:pt x="1014" y="542"/>
                      <a:pt x="1014" y="542"/>
                      <a:pt x="1014" y="542"/>
                    </a:cubicBezTo>
                    <a:cubicBezTo>
                      <a:pt x="1013" y="544"/>
                      <a:pt x="1013" y="544"/>
                      <a:pt x="1013" y="544"/>
                    </a:cubicBezTo>
                    <a:cubicBezTo>
                      <a:pt x="1014" y="544"/>
                      <a:pt x="1014" y="544"/>
                      <a:pt x="1014" y="544"/>
                    </a:cubicBezTo>
                    <a:cubicBezTo>
                      <a:pt x="1014" y="545"/>
                      <a:pt x="1014" y="545"/>
                      <a:pt x="1014" y="545"/>
                    </a:cubicBezTo>
                    <a:cubicBezTo>
                      <a:pt x="1013" y="546"/>
                      <a:pt x="1013" y="546"/>
                      <a:pt x="1013" y="546"/>
                    </a:cubicBezTo>
                    <a:cubicBezTo>
                      <a:pt x="1014" y="547"/>
                      <a:pt x="1014" y="547"/>
                      <a:pt x="1014" y="547"/>
                    </a:cubicBezTo>
                    <a:cubicBezTo>
                      <a:pt x="1013" y="548"/>
                      <a:pt x="1013" y="548"/>
                      <a:pt x="1013" y="548"/>
                    </a:cubicBezTo>
                    <a:cubicBezTo>
                      <a:pt x="1015" y="553"/>
                      <a:pt x="1015" y="553"/>
                      <a:pt x="1015" y="553"/>
                    </a:cubicBezTo>
                    <a:cubicBezTo>
                      <a:pt x="1014" y="554"/>
                      <a:pt x="1014" y="554"/>
                      <a:pt x="1014" y="554"/>
                    </a:cubicBezTo>
                    <a:cubicBezTo>
                      <a:pt x="1015" y="558"/>
                      <a:pt x="1015" y="558"/>
                      <a:pt x="1015" y="558"/>
                    </a:cubicBezTo>
                    <a:cubicBezTo>
                      <a:pt x="1015" y="559"/>
                      <a:pt x="1015" y="559"/>
                      <a:pt x="1015" y="559"/>
                    </a:cubicBezTo>
                    <a:cubicBezTo>
                      <a:pt x="1015" y="561"/>
                      <a:pt x="1015" y="561"/>
                      <a:pt x="1015" y="561"/>
                    </a:cubicBezTo>
                    <a:cubicBezTo>
                      <a:pt x="1017" y="567"/>
                      <a:pt x="1017" y="567"/>
                      <a:pt x="1017" y="567"/>
                    </a:cubicBezTo>
                    <a:cubicBezTo>
                      <a:pt x="1018" y="567"/>
                      <a:pt x="1018" y="567"/>
                      <a:pt x="1018" y="567"/>
                    </a:cubicBezTo>
                    <a:cubicBezTo>
                      <a:pt x="1020" y="566"/>
                      <a:pt x="1020" y="566"/>
                      <a:pt x="1020" y="566"/>
                    </a:cubicBezTo>
                    <a:cubicBezTo>
                      <a:pt x="1020" y="567"/>
                      <a:pt x="1020" y="567"/>
                      <a:pt x="1020" y="567"/>
                    </a:cubicBezTo>
                    <a:cubicBezTo>
                      <a:pt x="1019" y="569"/>
                      <a:pt x="1019" y="569"/>
                      <a:pt x="1019" y="569"/>
                    </a:cubicBezTo>
                    <a:cubicBezTo>
                      <a:pt x="1018" y="570"/>
                      <a:pt x="1018" y="570"/>
                      <a:pt x="1018" y="570"/>
                    </a:cubicBezTo>
                    <a:cubicBezTo>
                      <a:pt x="1019" y="572"/>
                      <a:pt x="1019" y="572"/>
                      <a:pt x="1019" y="572"/>
                    </a:cubicBezTo>
                    <a:cubicBezTo>
                      <a:pt x="1020" y="572"/>
                      <a:pt x="1020" y="572"/>
                      <a:pt x="1020" y="572"/>
                    </a:cubicBezTo>
                    <a:cubicBezTo>
                      <a:pt x="1022" y="575"/>
                      <a:pt x="1022" y="575"/>
                      <a:pt x="1022" y="575"/>
                    </a:cubicBezTo>
                    <a:cubicBezTo>
                      <a:pt x="1022" y="578"/>
                      <a:pt x="1022" y="578"/>
                      <a:pt x="1022" y="578"/>
                    </a:cubicBezTo>
                    <a:cubicBezTo>
                      <a:pt x="1023" y="579"/>
                      <a:pt x="1023" y="579"/>
                      <a:pt x="1023" y="579"/>
                    </a:cubicBezTo>
                    <a:cubicBezTo>
                      <a:pt x="1023" y="581"/>
                      <a:pt x="1023" y="581"/>
                      <a:pt x="1023" y="581"/>
                    </a:cubicBezTo>
                    <a:cubicBezTo>
                      <a:pt x="1023" y="585"/>
                      <a:pt x="1023" y="585"/>
                      <a:pt x="1023" y="585"/>
                    </a:cubicBezTo>
                    <a:cubicBezTo>
                      <a:pt x="1025" y="585"/>
                      <a:pt x="1025" y="585"/>
                      <a:pt x="1025" y="585"/>
                    </a:cubicBezTo>
                    <a:cubicBezTo>
                      <a:pt x="1025" y="587"/>
                      <a:pt x="1025" y="587"/>
                      <a:pt x="1025" y="587"/>
                    </a:cubicBezTo>
                    <a:cubicBezTo>
                      <a:pt x="1024" y="588"/>
                      <a:pt x="1024" y="588"/>
                      <a:pt x="1024" y="588"/>
                    </a:cubicBezTo>
                    <a:cubicBezTo>
                      <a:pt x="1024" y="591"/>
                      <a:pt x="1024" y="591"/>
                      <a:pt x="1024" y="591"/>
                    </a:cubicBezTo>
                    <a:cubicBezTo>
                      <a:pt x="1025" y="593"/>
                      <a:pt x="1025" y="593"/>
                      <a:pt x="1025" y="593"/>
                    </a:cubicBezTo>
                    <a:cubicBezTo>
                      <a:pt x="1025" y="595"/>
                      <a:pt x="1025" y="595"/>
                      <a:pt x="1025" y="595"/>
                    </a:cubicBezTo>
                    <a:cubicBezTo>
                      <a:pt x="1022" y="598"/>
                      <a:pt x="1022" y="598"/>
                      <a:pt x="1022" y="598"/>
                    </a:cubicBezTo>
                    <a:cubicBezTo>
                      <a:pt x="1022" y="601"/>
                      <a:pt x="1022" y="601"/>
                      <a:pt x="1022" y="601"/>
                    </a:cubicBezTo>
                    <a:cubicBezTo>
                      <a:pt x="1021" y="604"/>
                      <a:pt x="1021" y="604"/>
                      <a:pt x="1021" y="604"/>
                    </a:cubicBezTo>
                    <a:cubicBezTo>
                      <a:pt x="1021" y="607"/>
                      <a:pt x="1021" y="607"/>
                      <a:pt x="1021" y="607"/>
                    </a:cubicBezTo>
                    <a:cubicBezTo>
                      <a:pt x="1022" y="607"/>
                      <a:pt x="1022" y="607"/>
                      <a:pt x="1022" y="607"/>
                    </a:cubicBezTo>
                    <a:cubicBezTo>
                      <a:pt x="1022" y="610"/>
                      <a:pt x="1022" y="610"/>
                      <a:pt x="1022" y="610"/>
                    </a:cubicBezTo>
                    <a:cubicBezTo>
                      <a:pt x="1020" y="612"/>
                      <a:pt x="1020" y="612"/>
                      <a:pt x="1020" y="612"/>
                    </a:cubicBezTo>
                    <a:cubicBezTo>
                      <a:pt x="1020" y="614"/>
                      <a:pt x="1020" y="614"/>
                      <a:pt x="1020" y="614"/>
                    </a:cubicBezTo>
                    <a:cubicBezTo>
                      <a:pt x="1019" y="617"/>
                      <a:pt x="1019" y="617"/>
                      <a:pt x="1019" y="617"/>
                    </a:cubicBezTo>
                    <a:cubicBezTo>
                      <a:pt x="1019" y="617"/>
                      <a:pt x="1019" y="617"/>
                      <a:pt x="1019" y="617"/>
                    </a:cubicBezTo>
                    <a:cubicBezTo>
                      <a:pt x="1019" y="619"/>
                      <a:pt x="1019" y="619"/>
                      <a:pt x="1019" y="619"/>
                    </a:cubicBezTo>
                    <a:cubicBezTo>
                      <a:pt x="1018" y="621"/>
                      <a:pt x="1018" y="621"/>
                      <a:pt x="1018" y="621"/>
                    </a:cubicBezTo>
                    <a:cubicBezTo>
                      <a:pt x="1019" y="625"/>
                      <a:pt x="1019" y="625"/>
                      <a:pt x="1019" y="625"/>
                    </a:cubicBezTo>
                    <a:cubicBezTo>
                      <a:pt x="1017" y="627"/>
                      <a:pt x="1017" y="627"/>
                      <a:pt x="1017" y="627"/>
                    </a:cubicBezTo>
                    <a:cubicBezTo>
                      <a:pt x="1017" y="630"/>
                      <a:pt x="1017" y="630"/>
                      <a:pt x="1017" y="630"/>
                    </a:cubicBezTo>
                    <a:cubicBezTo>
                      <a:pt x="1018" y="630"/>
                      <a:pt x="1018" y="630"/>
                      <a:pt x="1018" y="630"/>
                    </a:cubicBezTo>
                    <a:cubicBezTo>
                      <a:pt x="1018" y="632"/>
                      <a:pt x="1018" y="632"/>
                      <a:pt x="1018" y="632"/>
                    </a:cubicBezTo>
                    <a:cubicBezTo>
                      <a:pt x="1016" y="635"/>
                      <a:pt x="1016" y="635"/>
                      <a:pt x="1016" y="635"/>
                    </a:cubicBezTo>
                    <a:cubicBezTo>
                      <a:pt x="1016" y="637"/>
                      <a:pt x="1016" y="637"/>
                      <a:pt x="1016" y="637"/>
                    </a:cubicBezTo>
                    <a:cubicBezTo>
                      <a:pt x="1014" y="638"/>
                      <a:pt x="1014" y="638"/>
                      <a:pt x="1014" y="638"/>
                    </a:cubicBezTo>
                    <a:cubicBezTo>
                      <a:pt x="1013" y="640"/>
                      <a:pt x="1013" y="640"/>
                      <a:pt x="1013" y="640"/>
                    </a:cubicBezTo>
                    <a:cubicBezTo>
                      <a:pt x="1012" y="643"/>
                      <a:pt x="1012" y="643"/>
                      <a:pt x="1012" y="643"/>
                    </a:cubicBezTo>
                    <a:cubicBezTo>
                      <a:pt x="1010" y="651"/>
                      <a:pt x="1010" y="651"/>
                      <a:pt x="1010" y="651"/>
                    </a:cubicBezTo>
                    <a:cubicBezTo>
                      <a:pt x="1009" y="651"/>
                      <a:pt x="1009" y="651"/>
                      <a:pt x="1009" y="651"/>
                    </a:cubicBezTo>
                    <a:cubicBezTo>
                      <a:pt x="1008" y="654"/>
                      <a:pt x="1008" y="654"/>
                      <a:pt x="1008" y="654"/>
                    </a:cubicBezTo>
                    <a:cubicBezTo>
                      <a:pt x="1009" y="654"/>
                      <a:pt x="1009" y="654"/>
                      <a:pt x="1009" y="654"/>
                    </a:cubicBezTo>
                    <a:cubicBezTo>
                      <a:pt x="1009" y="655"/>
                      <a:pt x="1009" y="655"/>
                      <a:pt x="1009" y="655"/>
                    </a:cubicBezTo>
                    <a:cubicBezTo>
                      <a:pt x="1006" y="657"/>
                      <a:pt x="1006" y="657"/>
                      <a:pt x="1006" y="657"/>
                    </a:cubicBezTo>
                    <a:cubicBezTo>
                      <a:pt x="1006" y="659"/>
                      <a:pt x="1006" y="659"/>
                      <a:pt x="1006" y="659"/>
                    </a:cubicBezTo>
                    <a:cubicBezTo>
                      <a:pt x="1004" y="660"/>
                      <a:pt x="1004" y="660"/>
                      <a:pt x="1004" y="660"/>
                    </a:cubicBezTo>
                    <a:cubicBezTo>
                      <a:pt x="1005" y="663"/>
                      <a:pt x="1005" y="663"/>
                      <a:pt x="1005" y="663"/>
                    </a:cubicBezTo>
                    <a:cubicBezTo>
                      <a:pt x="1004" y="663"/>
                      <a:pt x="1004" y="663"/>
                      <a:pt x="1004" y="663"/>
                    </a:cubicBezTo>
                    <a:cubicBezTo>
                      <a:pt x="1005" y="665"/>
                      <a:pt x="1005" y="665"/>
                      <a:pt x="1005" y="665"/>
                    </a:cubicBezTo>
                    <a:cubicBezTo>
                      <a:pt x="1002" y="668"/>
                      <a:pt x="1002" y="668"/>
                      <a:pt x="1002" y="668"/>
                    </a:cubicBezTo>
                    <a:cubicBezTo>
                      <a:pt x="1002" y="667"/>
                      <a:pt x="1002" y="667"/>
                      <a:pt x="1002" y="667"/>
                    </a:cubicBezTo>
                    <a:cubicBezTo>
                      <a:pt x="1001" y="667"/>
                      <a:pt x="1001" y="667"/>
                      <a:pt x="1001" y="667"/>
                    </a:cubicBezTo>
                    <a:cubicBezTo>
                      <a:pt x="1001" y="669"/>
                      <a:pt x="1001" y="669"/>
                      <a:pt x="1001" y="669"/>
                    </a:cubicBezTo>
                    <a:cubicBezTo>
                      <a:pt x="1001" y="671"/>
                      <a:pt x="1001" y="671"/>
                      <a:pt x="1001" y="671"/>
                    </a:cubicBezTo>
                    <a:cubicBezTo>
                      <a:pt x="999" y="672"/>
                      <a:pt x="999" y="672"/>
                      <a:pt x="999" y="672"/>
                    </a:cubicBezTo>
                    <a:cubicBezTo>
                      <a:pt x="1000" y="673"/>
                      <a:pt x="1000" y="673"/>
                      <a:pt x="1000" y="673"/>
                    </a:cubicBezTo>
                    <a:cubicBezTo>
                      <a:pt x="997" y="677"/>
                      <a:pt x="997" y="677"/>
                      <a:pt x="997" y="677"/>
                    </a:cubicBezTo>
                    <a:cubicBezTo>
                      <a:pt x="995" y="680"/>
                      <a:pt x="995" y="680"/>
                      <a:pt x="995" y="680"/>
                    </a:cubicBezTo>
                    <a:cubicBezTo>
                      <a:pt x="994" y="680"/>
                      <a:pt x="994" y="680"/>
                      <a:pt x="994" y="680"/>
                    </a:cubicBezTo>
                    <a:cubicBezTo>
                      <a:pt x="994" y="681"/>
                      <a:pt x="994" y="681"/>
                      <a:pt x="994" y="681"/>
                    </a:cubicBezTo>
                    <a:cubicBezTo>
                      <a:pt x="991" y="681"/>
                      <a:pt x="991" y="681"/>
                      <a:pt x="991" y="681"/>
                    </a:cubicBezTo>
                    <a:cubicBezTo>
                      <a:pt x="989" y="684"/>
                      <a:pt x="989" y="684"/>
                      <a:pt x="989" y="684"/>
                    </a:cubicBezTo>
                    <a:cubicBezTo>
                      <a:pt x="988" y="682"/>
                      <a:pt x="988" y="682"/>
                      <a:pt x="988" y="682"/>
                    </a:cubicBezTo>
                    <a:cubicBezTo>
                      <a:pt x="987" y="683"/>
                      <a:pt x="987" y="683"/>
                      <a:pt x="987" y="683"/>
                    </a:cubicBezTo>
                    <a:cubicBezTo>
                      <a:pt x="984" y="682"/>
                      <a:pt x="984" y="682"/>
                      <a:pt x="984" y="682"/>
                    </a:cubicBezTo>
                    <a:cubicBezTo>
                      <a:pt x="981" y="681"/>
                      <a:pt x="981" y="681"/>
                      <a:pt x="981" y="681"/>
                    </a:cubicBezTo>
                    <a:cubicBezTo>
                      <a:pt x="980" y="677"/>
                      <a:pt x="980" y="677"/>
                      <a:pt x="980" y="677"/>
                    </a:cubicBezTo>
                    <a:cubicBezTo>
                      <a:pt x="979" y="676"/>
                      <a:pt x="979" y="676"/>
                      <a:pt x="979" y="676"/>
                    </a:cubicBezTo>
                    <a:cubicBezTo>
                      <a:pt x="977" y="677"/>
                      <a:pt x="977" y="677"/>
                      <a:pt x="977" y="677"/>
                    </a:cubicBezTo>
                    <a:cubicBezTo>
                      <a:pt x="975" y="676"/>
                      <a:pt x="975" y="676"/>
                      <a:pt x="975" y="676"/>
                    </a:cubicBezTo>
                    <a:cubicBezTo>
                      <a:pt x="975" y="677"/>
                      <a:pt x="975" y="677"/>
                      <a:pt x="975" y="677"/>
                    </a:cubicBezTo>
                    <a:cubicBezTo>
                      <a:pt x="975" y="679"/>
                      <a:pt x="975" y="679"/>
                      <a:pt x="975" y="679"/>
                    </a:cubicBezTo>
                    <a:cubicBezTo>
                      <a:pt x="973" y="680"/>
                      <a:pt x="973" y="680"/>
                      <a:pt x="973" y="680"/>
                    </a:cubicBezTo>
                    <a:cubicBezTo>
                      <a:pt x="973" y="684"/>
                      <a:pt x="973" y="684"/>
                      <a:pt x="973" y="684"/>
                    </a:cubicBezTo>
                    <a:cubicBezTo>
                      <a:pt x="971" y="685"/>
                      <a:pt x="971" y="685"/>
                      <a:pt x="971" y="685"/>
                    </a:cubicBezTo>
                    <a:cubicBezTo>
                      <a:pt x="971" y="688"/>
                      <a:pt x="971" y="688"/>
                      <a:pt x="971" y="688"/>
                    </a:cubicBezTo>
                    <a:cubicBezTo>
                      <a:pt x="970" y="687"/>
                      <a:pt x="970" y="687"/>
                      <a:pt x="970" y="687"/>
                    </a:cubicBezTo>
                    <a:cubicBezTo>
                      <a:pt x="967" y="687"/>
                      <a:pt x="967" y="687"/>
                      <a:pt x="967" y="687"/>
                    </a:cubicBezTo>
                    <a:cubicBezTo>
                      <a:pt x="967" y="690"/>
                      <a:pt x="967" y="690"/>
                      <a:pt x="967" y="690"/>
                    </a:cubicBezTo>
                    <a:cubicBezTo>
                      <a:pt x="966" y="690"/>
                      <a:pt x="966" y="690"/>
                      <a:pt x="966" y="690"/>
                    </a:cubicBezTo>
                    <a:cubicBezTo>
                      <a:pt x="966" y="690"/>
                      <a:pt x="966" y="690"/>
                      <a:pt x="966" y="690"/>
                    </a:cubicBezTo>
                    <a:cubicBezTo>
                      <a:pt x="966" y="690"/>
                      <a:pt x="966" y="690"/>
                      <a:pt x="966" y="690"/>
                    </a:cubicBezTo>
                    <a:cubicBezTo>
                      <a:pt x="964" y="688"/>
                      <a:pt x="964" y="688"/>
                      <a:pt x="964" y="688"/>
                    </a:cubicBezTo>
                    <a:cubicBezTo>
                      <a:pt x="964" y="688"/>
                      <a:pt x="964" y="688"/>
                      <a:pt x="964" y="688"/>
                    </a:cubicBezTo>
                    <a:cubicBezTo>
                      <a:pt x="965" y="687"/>
                      <a:pt x="965" y="687"/>
                      <a:pt x="965" y="687"/>
                    </a:cubicBezTo>
                    <a:cubicBezTo>
                      <a:pt x="965" y="686"/>
                      <a:pt x="965" y="686"/>
                      <a:pt x="965" y="686"/>
                    </a:cubicBezTo>
                    <a:cubicBezTo>
                      <a:pt x="964" y="686"/>
                      <a:pt x="964" y="686"/>
                      <a:pt x="964" y="686"/>
                    </a:cubicBezTo>
                    <a:cubicBezTo>
                      <a:pt x="964" y="684"/>
                      <a:pt x="964" y="684"/>
                      <a:pt x="964" y="684"/>
                    </a:cubicBezTo>
                    <a:cubicBezTo>
                      <a:pt x="964" y="683"/>
                      <a:pt x="964" y="683"/>
                      <a:pt x="964" y="683"/>
                    </a:cubicBezTo>
                    <a:cubicBezTo>
                      <a:pt x="965" y="683"/>
                      <a:pt x="965" y="683"/>
                      <a:pt x="965" y="683"/>
                    </a:cubicBezTo>
                    <a:cubicBezTo>
                      <a:pt x="967" y="683"/>
                      <a:pt x="967" y="683"/>
                      <a:pt x="967" y="683"/>
                    </a:cubicBezTo>
                    <a:cubicBezTo>
                      <a:pt x="968" y="683"/>
                      <a:pt x="968" y="683"/>
                      <a:pt x="968" y="683"/>
                    </a:cubicBezTo>
                    <a:cubicBezTo>
                      <a:pt x="968" y="681"/>
                      <a:pt x="968" y="681"/>
                      <a:pt x="968" y="681"/>
                    </a:cubicBezTo>
                    <a:cubicBezTo>
                      <a:pt x="968" y="680"/>
                      <a:pt x="968" y="680"/>
                      <a:pt x="968" y="680"/>
                    </a:cubicBezTo>
                    <a:cubicBezTo>
                      <a:pt x="968" y="679"/>
                      <a:pt x="968" y="679"/>
                      <a:pt x="968" y="679"/>
                    </a:cubicBezTo>
                    <a:cubicBezTo>
                      <a:pt x="968" y="678"/>
                      <a:pt x="968" y="678"/>
                      <a:pt x="968" y="678"/>
                    </a:cubicBezTo>
                    <a:cubicBezTo>
                      <a:pt x="968" y="676"/>
                      <a:pt x="968" y="676"/>
                      <a:pt x="968" y="676"/>
                    </a:cubicBezTo>
                    <a:cubicBezTo>
                      <a:pt x="968" y="675"/>
                      <a:pt x="968" y="675"/>
                      <a:pt x="968" y="675"/>
                    </a:cubicBezTo>
                    <a:cubicBezTo>
                      <a:pt x="967" y="674"/>
                      <a:pt x="967" y="674"/>
                      <a:pt x="967" y="674"/>
                    </a:cubicBezTo>
                    <a:cubicBezTo>
                      <a:pt x="967" y="671"/>
                      <a:pt x="967" y="671"/>
                      <a:pt x="967" y="671"/>
                    </a:cubicBezTo>
                    <a:cubicBezTo>
                      <a:pt x="967" y="669"/>
                      <a:pt x="967" y="669"/>
                      <a:pt x="967" y="669"/>
                    </a:cubicBezTo>
                    <a:cubicBezTo>
                      <a:pt x="966" y="667"/>
                      <a:pt x="966" y="667"/>
                      <a:pt x="966" y="667"/>
                    </a:cubicBezTo>
                    <a:cubicBezTo>
                      <a:pt x="967" y="665"/>
                      <a:pt x="967" y="665"/>
                      <a:pt x="967" y="665"/>
                    </a:cubicBezTo>
                    <a:cubicBezTo>
                      <a:pt x="965" y="663"/>
                      <a:pt x="965" y="663"/>
                      <a:pt x="965" y="663"/>
                    </a:cubicBezTo>
                    <a:cubicBezTo>
                      <a:pt x="965" y="662"/>
                      <a:pt x="965" y="662"/>
                      <a:pt x="965" y="662"/>
                    </a:cubicBezTo>
                    <a:cubicBezTo>
                      <a:pt x="964" y="661"/>
                      <a:pt x="964" y="661"/>
                      <a:pt x="964" y="661"/>
                    </a:cubicBezTo>
                    <a:cubicBezTo>
                      <a:pt x="962" y="657"/>
                      <a:pt x="962" y="657"/>
                      <a:pt x="962" y="657"/>
                    </a:cubicBezTo>
                    <a:cubicBezTo>
                      <a:pt x="961" y="656"/>
                      <a:pt x="961" y="656"/>
                      <a:pt x="961" y="656"/>
                    </a:cubicBezTo>
                    <a:cubicBezTo>
                      <a:pt x="962" y="655"/>
                      <a:pt x="962" y="655"/>
                      <a:pt x="962" y="655"/>
                    </a:cubicBezTo>
                    <a:cubicBezTo>
                      <a:pt x="963" y="654"/>
                      <a:pt x="963" y="654"/>
                      <a:pt x="963" y="654"/>
                    </a:cubicBezTo>
                    <a:cubicBezTo>
                      <a:pt x="964" y="654"/>
                      <a:pt x="964" y="654"/>
                      <a:pt x="964" y="654"/>
                    </a:cubicBezTo>
                    <a:cubicBezTo>
                      <a:pt x="965" y="653"/>
                      <a:pt x="965" y="653"/>
                      <a:pt x="965" y="653"/>
                    </a:cubicBezTo>
                    <a:cubicBezTo>
                      <a:pt x="965" y="652"/>
                      <a:pt x="965" y="652"/>
                      <a:pt x="965" y="652"/>
                    </a:cubicBezTo>
                    <a:cubicBezTo>
                      <a:pt x="967" y="649"/>
                      <a:pt x="967" y="649"/>
                      <a:pt x="967" y="649"/>
                    </a:cubicBezTo>
                    <a:cubicBezTo>
                      <a:pt x="968" y="649"/>
                      <a:pt x="968" y="649"/>
                      <a:pt x="968" y="649"/>
                    </a:cubicBezTo>
                    <a:cubicBezTo>
                      <a:pt x="969" y="649"/>
                      <a:pt x="969" y="649"/>
                      <a:pt x="969" y="649"/>
                    </a:cubicBezTo>
                    <a:cubicBezTo>
                      <a:pt x="970" y="650"/>
                      <a:pt x="970" y="650"/>
                      <a:pt x="970" y="650"/>
                    </a:cubicBezTo>
                    <a:cubicBezTo>
                      <a:pt x="977" y="651"/>
                      <a:pt x="977" y="651"/>
                      <a:pt x="977" y="651"/>
                    </a:cubicBezTo>
                    <a:cubicBezTo>
                      <a:pt x="977" y="651"/>
                      <a:pt x="977" y="651"/>
                      <a:pt x="977" y="651"/>
                    </a:cubicBezTo>
                    <a:cubicBezTo>
                      <a:pt x="978" y="651"/>
                      <a:pt x="978" y="651"/>
                      <a:pt x="978" y="651"/>
                    </a:cubicBezTo>
                    <a:cubicBezTo>
                      <a:pt x="979" y="650"/>
                      <a:pt x="979" y="650"/>
                      <a:pt x="979" y="650"/>
                    </a:cubicBezTo>
                    <a:cubicBezTo>
                      <a:pt x="979" y="649"/>
                      <a:pt x="979" y="649"/>
                      <a:pt x="979" y="649"/>
                    </a:cubicBezTo>
                    <a:cubicBezTo>
                      <a:pt x="978" y="648"/>
                      <a:pt x="978" y="648"/>
                      <a:pt x="978" y="648"/>
                    </a:cubicBezTo>
                    <a:cubicBezTo>
                      <a:pt x="978" y="647"/>
                      <a:pt x="978" y="647"/>
                      <a:pt x="978" y="647"/>
                    </a:cubicBezTo>
                    <a:cubicBezTo>
                      <a:pt x="979" y="646"/>
                      <a:pt x="979" y="646"/>
                      <a:pt x="979" y="646"/>
                    </a:cubicBezTo>
                    <a:cubicBezTo>
                      <a:pt x="978" y="645"/>
                      <a:pt x="978" y="645"/>
                      <a:pt x="978" y="645"/>
                    </a:cubicBezTo>
                    <a:cubicBezTo>
                      <a:pt x="978" y="644"/>
                      <a:pt x="978" y="644"/>
                      <a:pt x="978" y="644"/>
                    </a:cubicBezTo>
                    <a:cubicBezTo>
                      <a:pt x="979" y="642"/>
                      <a:pt x="979" y="642"/>
                      <a:pt x="979" y="642"/>
                    </a:cubicBezTo>
                    <a:cubicBezTo>
                      <a:pt x="979" y="641"/>
                      <a:pt x="979" y="641"/>
                      <a:pt x="979" y="641"/>
                    </a:cubicBezTo>
                    <a:cubicBezTo>
                      <a:pt x="979" y="640"/>
                      <a:pt x="979" y="640"/>
                      <a:pt x="979" y="640"/>
                    </a:cubicBezTo>
                    <a:cubicBezTo>
                      <a:pt x="979" y="639"/>
                      <a:pt x="979" y="639"/>
                      <a:pt x="979" y="639"/>
                    </a:cubicBezTo>
                    <a:cubicBezTo>
                      <a:pt x="979" y="638"/>
                      <a:pt x="979" y="638"/>
                      <a:pt x="979" y="638"/>
                    </a:cubicBezTo>
                    <a:cubicBezTo>
                      <a:pt x="980" y="638"/>
                      <a:pt x="980" y="638"/>
                      <a:pt x="980" y="638"/>
                    </a:cubicBezTo>
                    <a:cubicBezTo>
                      <a:pt x="980" y="637"/>
                      <a:pt x="980" y="637"/>
                      <a:pt x="980" y="637"/>
                    </a:cubicBezTo>
                    <a:cubicBezTo>
                      <a:pt x="980" y="636"/>
                      <a:pt x="980" y="636"/>
                      <a:pt x="980" y="636"/>
                    </a:cubicBezTo>
                    <a:cubicBezTo>
                      <a:pt x="979" y="635"/>
                      <a:pt x="979" y="635"/>
                      <a:pt x="979" y="635"/>
                    </a:cubicBezTo>
                    <a:cubicBezTo>
                      <a:pt x="979" y="633"/>
                      <a:pt x="979" y="633"/>
                      <a:pt x="979" y="633"/>
                    </a:cubicBezTo>
                    <a:cubicBezTo>
                      <a:pt x="980" y="633"/>
                      <a:pt x="980" y="633"/>
                      <a:pt x="980" y="633"/>
                    </a:cubicBezTo>
                    <a:cubicBezTo>
                      <a:pt x="980" y="632"/>
                      <a:pt x="980" y="632"/>
                      <a:pt x="980" y="632"/>
                    </a:cubicBezTo>
                    <a:cubicBezTo>
                      <a:pt x="980" y="631"/>
                      <a:pt x="980" y="631"/>
                      <a:pt x="980" y="631"/>
                    </a:cubicBezTo>
                    <a:cubicBezTo>
                      <a:pt x="979" y="629"/>
                      <a:pt x="979" y="629"/>
                      <a:pt x="979" y="629"/>
                    </a:cubicBezTo>
                    <a:cubicBezTo>
                      <a:pt x="979" y="627"/>
                      <a:pt x="979" y="627"/>
                      <a:pt x="979" y="627"/>
                    </a:cubicBezTo>
                    <a:cubicBezTo>
                      <a:pt x="980" y="627"/>
                      <a:pt x="980" y="627"/>
                      <a:pt x="980" y="627"/>
                    </a:cubicBezTo>
                    <a:cubicBezTo>
                      <a:pt x="980" y="626"/>
                      <a:pt x="980" y="626"/>
                      <a:pt x="980" y="626"/>
                    </a:cubicBezTo>
                    <a:cubicBezTo>
                      <a:pt x="980" y="625"/>
                      <a:pt x="980" y="625"/>
                      <a:pt x="980" y="625"/>
                    </a:cubicBezTo>
                    <a:cubicBezTo>
                      <a:pt x="980" y="625"/>
                      <a:pt x="980" y="625"/>
                      <a:pt x="980" y="625"/>
                    </a:cubicBezTo>
                    <a:cubicBezTo>
                      <a:pt x="980" y="624"/>
                      <a:pt x="980" y="624"/>
                      <a:pt x="980" y="624"/>
                    </a:cubicBezTo>
                    <a:cubicBezTo>
                      <a:pt x="979" y="623"/>
                      <a:pt x="979" y="623"/>
                      <a:pt x="979" y="623"/>
                    </a:cubicBezTo>
                    <a:cubicBezTo>
                      <a:pt x="978" y="622"/>
                      <a:pt x="978" y="622"/>
                      <a:pt x="978" y="622"/>
                    </a:cubicBezTo>
                    <a:cubicBezTo>
                      <a:pt x="979" y="621"/>
                      <a:pt x="979" y="621"/>
                      <a:pt x="979" y="621"/>
                    </a:cubicBezTo>
                    <a:cubicBezTo>
                      <a:pt x="979" y="619"/>
                      <a:pt x="979" y="619"/>
                      <a:pt x="979" y="619"/>
                    </a:cubicBezTo>
                    <a:cubicBezTo>
                      <a:pt x="978" y="619"/>
                      <a:pt x="978" y="619"/>
                      <a:pt x="978" y="619"/>
                    </a:cubicBezTo>
                    <a:cubicBezTo>
                      <a:pt x="978" y="618"/>
                      <a:pt x="978" y="618"/>
                      <a:pt x="978" y="618"/>
                    </a:cubicBezTo>
                    <a:cubicBezTo>
                      <a:pt x="978" y="617"/>
                      <a:pt x="978" y="617"/>
                      <a:pt x="978" y="617"/>
                    </a:cubicBezTo>
                    <a:cubicBezTo>
                      <a:pt x="979" y="615"/>
                      <a:pt x="979" y="615"/>
                      <a:pt x="979" y="615"/>
                    </a:cubicBezTo>
                    <a:cubicBezTo>
                      <a:pt x="980" y="615"/>
                      <a:pt x="980" y="615"/>
                      <a:pt x="980" y="615"/>
                    </a:cubicBezTo>
                    <a:cubicBezTo>
                      <a:pt x="981" y="614"/>
                      <a:pt x="981" y="614"/>
                      <a:pt x="981" y="614"/>
                    </a:cubicBezTo>
                    <a:cubicBezTo>
                      <a:pt x="981" y="613"/>
                      <a:pt x="981" y="613"/>
                      <a:pt x="981" y="613"/>
                    </a:cubicBezTo>
                    <a:cubicBezTo>
                      <a:pt x="981" y="611"/>
                      <a:pt x="981" y="611"/>
                      <a:pt x="981" y="611"/>
                    </a:cubicBezTo>
                    <a:cubicBezTo>
                      <a:pt x="980" y="610"/>
                      <a:pt x="980" y="610"/>
                      <a:pt x="980" y="610"/>
                    </a:cubicBezTo>
                    <a:cubicBezTo>
                      <a:pt x="979" y="609"/>
                      <a:pt x="979" y="609"/>
                      <a:pt x="979" y="609"/>
                    </a:cubicBezTo>
                    <a:cubicBezTo>
                      <a:pt x="979" y="608"/>
                      <a:pt x="979" y="608"/>
                      <a:pt x="979" y="608"/>
                    </a:cubicBezTo>
                    <a:cubicBezTo>
                      <a:pt x="977" y="606"/>
                      <a:pt x="977" y="606"/>
                      <a:pt x="977" y="606"/>
                    </a:cubicBezTo>
                    <a:cubicBezTo>
                      <a:pt x="977" y="605"/>
                      <a:pt x="977" y="605"/>
                      <a:pt x="977" y="605"/>
                    </a:cubicBezTo>
                    <a:cubicBezTo>
                      <a:pt x="978" y="604"/>
                      <a:pt x="978" y="604"/>
                      <a:pt x="978" y="604"/>
                    </a:cubicBezTo>
                    <a:cubicBezTo>
                      <a:pt x="977" y="602"/>
                      <a:pt x="977" y="602"/>
                      <a:pt x="977" y="602"/>
                    </a:cubicBezTo>
                    <a:cubicBezTo>
                      <a:pt x="977" y="601"/>
                      <a:pt x="977" y="601"/>
                      <a:pt x="977" y="601"/>
                    </a:cubicBezTo>
                    <a:cubicBezTo>
                      <a:pt x="975" y="601"/>
                      <a:pt x="975" y="601"/>
                      <a:pt x="975" y="601"/>
                    </a:cubicBezTo>
                    <a:cubicBezTo>
                      <a:pt x="974" y="601"/>
                      <a:pt x="974" y="601"/>
                      <a:pt x="974" y="601"/>
                    </a:cubicBezTo>
                    <a:cubicBezTo>
                      <a:pt x="972" y="600"/>
                      <a:pt x="972" y="600"/>
                      <a:pt x="972" y="600"/>
                    </a:cubicBezTo>
                    <a:cubicBezTo>
                      <a:pt x="971" y="601"/>
                      <a:pt x="971" y="601"/>
                      <a:pt x="971" y="601"/>
                    </a:cubicBezTo>
                    <a:cubicBezTo>
                      <a:pt x="970" y="601"/>
                      <a:pt x="970" y="601"/>
                      <a:pt x="970" y="601"/>
                    </a:cubicBezTo>
                    <a:cubicBezTo>
                      <a:pt x="969" y="602"/>
                      <a:pt x="969" y="602"/>
                      <a:pt x="969" y="602"/>
                    </a:cubicBezTo>
                    <a:cubicBezTo>
                      <a:pt x="968" y="603"/>
                      <a:pt x="968" y="603"/>
                      <a:pt x="968" y="603"/>
                    </a:cubicBezTo>
                    <a:cubicBezTo>
                      <a:pt x="967" y="604"/>
                      <a:pt x="967" y="604"/>
                      <a:pt x="967" y="604"/>
                    </a:cubicBezTo>
                    <a:cubicBezTo>
                      <a:pt x="966" y="604"/>
                      <a:pt x="966" y="604"/>
                      <a:pt x="966" y="604"/>
                    </a:cubicBezTo>
                    <a:cubicBezTo>
                      <a:pt x="966" y="606"/>
                      <a:pt x="966" y="606"/>
                      <a:pt x="966" y="606"/>
                    </a:cubicBezTo>
                    <a:cubicBezTo>
                      <a:pt x="964" y="606"/>
                      <a:pt x="964" y="606"/>
                      <a:pt x="964" y="606"/>
                    </a:cubicBezTo>
                    <a:cubicBezTo>
                      <a:pt x="963" y="606"/>
                      <a:pt x="963" y="606"/>
                      <a:pt x="963" y="606"/>
                    </a:cubicBezTo>
                    <a:cubicBezTo>
                      <a:pt x="962" y="607"/>
                      <a:pt x="962" y="607"/>
                      <a:pt x="962" y="607"/>
                    </a:cubicBezTo>
                    <a:cubicBezTo>
                      <a:pt x="962" y="609"/>
                      <a:pt x="962" y="609"/>
                      <a:pt x="962" y="609"/>
                    </a:cubicBezTo>
                    <a:cubicBezTo>
                      <a:pt x="961" y="610"/>
                      <a:pt x="961" y="610"/>
                      <a:pt x="961" y="610"/>
                    </a:cubicBezTo>
                    <a:cubicBezTo>
                      <a:pt x="961" y="611"/>
                      <a:pt x="961" y="611"/>
                      <a:pt x="961" y="611"/>
                    </a:cubicBezTo>
                    <a:cubicBezTo>
                      <a:pt x="961" y="612"/>
                      <a:pt x="961" y="612"/>
                      <a:pt x="961" y="612"/>
                    </a:cubicBezTo>
                    <a:cubicBezTo>
                      <a:pt x="960" y="613"/>
                      <a:pt x="960" y="613"/>
                      <a:pt x="960" y="613"/>
                    </a:cubicBezTo>
                    <a:cubicBezTo>
                      <a:pt x="959" y="614"/>
                      <a:pt x="959" y="614"/>
                      <a:pt x="959" y="614"/>
                    </a:cubicBezTo>
                    <a:cubicBezTo>
                      <a:pt x="956" y="614"/>
                      <a:pt x="956" y="614"/>
                      <a:pt x="956" y="614"/>
                    </a:cubicBezTo>
                    <a:cubicBezTo>
                      <a:pt x="955" y="615"/>
                      <a:pt x="955" y="615"/>
                      <a:pt x="955" y="615"/>
                    </a:cubicBezTo>
                    <a:cubicBezTo>
                      <a:pt x="954" y="614"/>
                      <a:pt x="954" y="614"/>
                      <a:pt x="954" y="614"/>
                    </a:cubicBezTo>
                    <a:cubicBezTo>
                      <a:pt x="953" y="615"/>
                      <a:pt x="953" y="615"/>
                      <a:pt x="953" y="615"/>
                    </a:cubicBezTo>
                    <a:cubicBezTo>
                      <a:pt x="952" y="616"/>
                      <a:pt x="952" y="616"/>
                      <a:pt x="952" y="616"/>
                    </a:cubicBezTo>
                    <a:cubicBezTo>
                      <a:pt x="951" y="614"/>
                      <a:pt x="951" y="614"/>
                      <a:pt x="951" y="614"/>
                    </a:cubicBezTo>
                    <a:cubicBezTo>
                      <a:pt x="950" y="613"/>
                      <a:pt x="950" y="613"/>
                      <a:pt x="950" y="613"/>
                    </a:cubicBezTo>
                    <a:cubicBezTo>
                      <a:pt x="949" y="613"/>
                      <a:pt x="949" y="613"/>
                      <a:pt x="949" y="613"/>
                    </a:cubicBezTo>
                    <a:cubicBezTo>
                      <a:pt x="948" y="614"/>
                      <a:pt x="948" y="614"/>
                      <a:pt x="948" y="614"/>
                    </a:cubicBezTo>
                    <a:cubicBezTo>
                      <a:pt x="946" y="614"/>
                      <a:pt x="946" y="614"/>
                      <a:pt x="946" y="614"/>
                    </a:cubicBezTo>
                    <a:cubicBezTo>
                      <a:pt x="946" y="613"/>
                      <a:pt x="946" y="613"/>
                      <a:pt x="946" y="613"/>
                    </a:cubicBezTo>
                    <a:cubicBezTo>
                      <a:pt x="944" y="611"/>
                      <a:pt x="944" y="611"/>
                      <a:pt x="944" y="611"/>
                    </a:cubicBezTo>
                    <a:cubicBezTo>
                      <a:pt x="943" y="611"/>
                      <a:pt x="943" y="611"/>
                      <a:pt x="943" y="611"/>
                    </a:cubicBezTo>
                    <a:cubicBezTo>
                      <a:pt x="942" y="609"/>
                      <a:pt x="942" y="609"/>
                      <a:pt x="942" y="609"/>
                    </a:cubicBezTo>
                    <a:cubicBezTo>
                      <a:pt x="942" y="607"/>
                      <a:pt x="942" y="607"/>
                      <a:pt x="942" y="607"/>
                    </a:cubicBezTo>
                    <a:cubicBezTo>
                      <a:pt x="942" y="607"/>
                      <a:pt x="942" y="607"/>
                      <a:pt x="942" y="607"/>
                    </a:cubicBezTo>
                    <a:cubicBezTo>
                      <a:pt x="942" y="605"/>
                      <a:pt x="942" y="605"/>
                      <a:pt x="942" y="605"/>
                    </a:cubicBezTo>
                    <a:cubicBezTo>
                      <a:pt x="942" y="603"/>
                      <a:pt x="942" y="603"/>
                      <a:pt x="942" y="603"/>
                    </a:cubicBezTo>
                    <a:cubicBezTo>
                      <a:pt x="941" y="602"/>
                      <a:pt x="941" y="602"/>
                      <a:pt x="941" y="602"/>
                    </a:cubicBezTo>
                    <a:cubicBezTo>
                      <a:pt x="940" y="602"/>
                      <a:pt x="940" y="602"/>
                      <a:pt x="940" y="602"/>
                    </a:cubicBezTo>
                    <a:cubicBezTo>
                      <a:pt x="940" y="601"/>
                      <a:pt x="940" y="601"/>
                      <a:pt x="940" y="601"/>
                    </a:cubicBezTo>
                    <a:cubicBezTo>
                      <a:pt x="940" y="600"/>
                      <a:pt x="940" y="600"/>
                      <a:pt x="940" y="600"/>
                    </a:cubicBezTo>
                    <a:cubicBezTo>
                      <a:pt x="940" y="598"/>
                      <a:pt x="940" y="598"/>
                      <a:pt x="940" y="598"/>
                    </a:cubicBezTo>
                    <a:cubicBezTo>
                      <a:pt x="941" y="597"/>
                      <a:pt x="941" y="597"/>
                      <a:pt x="941" y="597"/>
                    </a:cubicBezTo>
                    <a:cubicBezTo>
                      <a:pt x="940" y="597"/>
                      <a:pt x="940" y="597"/>
                      <a:pt x="940" y="597"/>
                    </a:cubicBezTo>
                    <a:cubicBezTo>
                      <a:pt x="939" y="597"/>
                      <a:pt x="939" y="597"/>
                      <a:pt x="939" y="597"/>
                    </a:cubicBezTo>
                    <a:cubicBezTo>
                      <a:pt x="938" y="598"/>
                      <a:pt x="938" y="598"/>
                      <a:pt x="938" y="598"/>
                    </a:cubicBezTo>
                    <a:cubicBezTo>
                      <a:pt x="937" y="598"/>
                      <a:pt x="937" y="598"/>
                      <a:pt x="937" y="598"/>
                    </a:cubicBezTo>
                    <a:cubicBezTo>
                      <a:pt x="936" y="598"/>
                      <a:pt x="936" y="598"/>
                      <a:pt x="936" y="598"/>
                    </a:cubicBezTo>
                    <a:cubicBezTo>
                      <a:pt x="935" y="598"/>
                      <a:pt x="935" y="598"/>
                      <a:pt x="935" y="598"/>
                    </a:cubicBezTo>
                    <a:cubicBezTo>
                      <a:pt x="934" y="597"/>
                      <a:pt x="934" y="597"/>
                      <a:pt x="934" y="597"/>
                    </a:cubicBezTo>
                    <a:cubicBezTo>
                      <a:pt x="933" y="597"/>
                      <a:pt x="933" y="597"/>
                      <a:pt x="933" y="597"/>
                    </a:cubicBezTo>
                    <a:cubicBezTo>
                      <a:pt x="932" y="597"/>
                      <a:pt x="932" y="597"/>
                      <a:pt x="932" y="597"/>
                    </a:cubicBezTo>
                    <a:cubicBezTo>
                      <a:pt x="930" y="596"/>
                      <a:pt x="930" y="596"/>
                      <a:pt x="930" y="596"/>
                    </a:cubicBezTo>
                    <a:cubicBezTo>
                      <a:pt x="930" y="595"/>
                      <a:pt x="930" y="595"/>
                      <a:pt x="930" y="595"/>
                    </a:cubicBezTo>
                    <a:cubicBezTo>
                      <a:pt x="929" y="594"/>
                      <a:pt x="929" y="594"/>
                      <a:pt x="929" y="594"/>
                    </a:cubicBezTo>
                    <a:cubicBezTo>
                      <a:pt x="929" y="594"/>
                      <a:pt x="929" y="594"/>
                      <a:pt x="929" y="594"/>
                    </a:cubicBezTo>
                    <a:cubicBezTo>
                      <a:pt x="928" y="593"/>
                      <a:pt x="928" y="593"/>
                      <a:pt x="928" y="593"/>
                    </a:cubicBezTo>
                    <a:cubicBezTo>
                      <a:pt x="928" y="592"/>
                      <a:pt x="928" y="592"/>
                      <a:pt x="928" y="592"/>
                    </a:cubicBezTo>
                    <a:cubicBezTo>
                      <a:pt x="927" y="592"/>
                      <a:pt x="927" y="592"/>
                      <a:pt x="927" y="592"/>
                    </a:cubicBezTo>
                    <a:cubicBezTo>
                      <a:pt x="926" y="591"/>
                      <a:pt x="926" y="591"/>
                      <a:pt x="926" y="591"/>
                    </a:cubicBezTo>
                    <a:cubicBezTo>
                      <a:pt x="925" y="590"/>
                      <a:pt x="925" y="590"/>
                      <a:pt x="925" y="590"/>
                    </a:cubicBezTo>
                    <a:cubicBezTo>
                      <a:pt x="924" y="589"/>
                      <a:pt x="924" y="589"/>
                      <a:pt x="924" y="589"/>
                    </a:cubicBezTo>
                    <a:cubicBezTo>
                      <a:pt x="923" y="589"/>
                      <a:pt x="923" y="589"/>
                      <a:pt x="923" y="589"/>
                    </a:cubicBezTo>
                    <a:cubicBezTo>
                      <a:pt x="923" y="590"/>
                      <a:pt x="923" y="590"/>
                      <a:pt x="923" y="590"/>
                    </a:cubicBezTo>
                    <a:cubicBezTo>
                      <a:pt x="922" y="590"/>
                      <a:pt x="922" y="590"/>
                      <a:pt x="922" y="590"/>
                    </a:cubicBezTo>
                    <a:cubicBezTo>
                      <a:pt x="921" y="590"/>
                      <a:pt x="921" y="590"/>
                      <a:pt x="921" y="590"/>
                    </a:cubicBezTo>
                    <a:cubicBezTo>
                      <a:pt x="921" y="591"/>
                      <a:pt x="921" y="591"/>
                      <a:pt x="921" y="591"/>
                    </a:cubicBezTo>
                    <a:cubicBezTo>
                      <a:pt x="920" y="590"/>
                      <a:pt x="920" y="590"/>
                      <a:pt x="920" y="590"/>
                    </a:cubicBezTo>
                    <a:cubicBezTo>
                      <a:pt x="919" y="590"/>
                      <a:pt x="919" y="590"/>
                      <a:pt x="919" y="590"/>
                    </a:cubicBezTo>
                    <a:cubicBezTo>
                      <a:pt x="918" y="589"/>
                      <a:pt x="918" y="589"/>
                      <a:pt x="918" y="589"/>
                    </a:cubicBezTo>
                    <a:cubicBezTo>
                      <a:pt x="916" y="589"/>
                      <a:pt x="916" y="589"/>
                      <a:pt x="916" y="589"/>
                    </a:cubicBezTo>
                    <a:cubicBezTo>
                      <a:pt x="915" y="589"/>
                      <a:pt x="915" y="589"/>
                      <a:pt x="915" y="589"/>
                    </a:cubicBezTo>
                    <a:cubicBezTo>
                      <a:pt x="916" y="588"/>
                      <a:pt x="916" y="588"/>
                      <a:pt x="916" y="588"/>
                    </a:cubicBezTo>
                    <a:cubicBezTo>
                      <a:pt x="916" y="587"/>
                      <a:pt x="916" y="587"/>
                      <a:pt x="916" y="587"/>
                    </a:cubicBezTo>
                    <a:cubicBezTo>
                      <a:pt x="915" y="587"/>
                      <a:pt x="915" y="587"/>
                      <a:pt x="915" y="587"/>
                    </a:cubicBezTo>
                    <a:cubicBezTo>
                      <a:pt x="914" y="588"/>
                      <a:pt x="914" y="588"/>
                      <a:pt x="914" y="588"/>
                    </a:cubicBezTo>
                    <a:cubicBezTo>
                      <a:pt x="912" y="588"/>
                      <a:pt x="912" y="588"/>
                      <a:pt x="912" y="588"/>
                    </a:cubicBezTo>
                    <a:cubicBezTo>
                      <a:pt x="911" y="588"/>
                      <a:pt x="911" y="588"/>
                      <a:pt x="911" y="588"/>
                    </a:cubicBezTo>
                    <a:cubicBezTo>
                      <a:pt x="910" y="588"/>
                      <a:pt x="910" y="588"/>
                      <a:pt x="910" y="588"/>
                    </a:cubicBezTo>
                    <a:cubicBezTo>
                      <a:pt x="909" y="588"/>
                      <a:pt x="909" y="588"/>
                      <a:pt x="909" y="588"/>
                    </a:cubicBezTo>
                    <a:cubicBezTo>
                      <a:pt x="908" y="588"/>
                      <a:pt x="908" y="588"/>
                      <a:pt x="908" y="588"/>
                    </a:cubicBezTo>
                    <a:cubicBezTo>
                      <a:pt x="907" y="587"/>
                      <a:pt x="907" y="587"/>
                      <a:pt x="907" y="587"/>
                    </a:cubicBezTo>
                    <a:cubicBezTo>
                      <a:pt x="906" y="586"/>
                      <a:pt x="906" y="586"/>
                      <a:pt x="906" y="586"/>
                    </a:cubicBezTo>
                    <a:cubicBezTo>
                      <a:pt x="904" y="584"/>
                      <a:pt x="904" y="584"/>
                      <a:pt x="904" y="584"/>
                    </a:cubicBezTo>
                    <a:cubicBezTo>
                      <a:pt x="903" y="582"/>
                      <a:pt x="903" y="582"/>
                      <a:pt x="903" y="582"/>
                    </a:cubicBezTo>
                    <a:cubicBezTo>
                      <a:pt x="903" y="581"/>
                      <a:pt x="903" y="581"/>
                      <a:pt x="903" y="581"/>
                    </a:cubicBezTo>
                    <a:cubicBezTo>
                      <a:pt x="902" y="579"/>
                      <a:pt x="902" y="579"/>
                      <a:pt x="902" y="579"/>
                    </a:cubicBezTo>
                    <a:cubicBezTo>
                      <a:pt x="901" y="579"/>
                      <a:pt x="901" y="579"/>
                      <a:pt x="901" y="579"/>
                    </a:cubicBezTo>
                    <a:cubicBezTo>
                      <a:pt x="900" y="578"/>
                      <a:pt x="900" y="578"/>
                      <a:pt x="900" y="578"/>
                    </a:cubicBezTo>
                    <a:cubicBezTo>
                      <a:pt x="900" y="576"/>
                      <a:pt x="900" y="576"/>
                      <a:pt x="900" y="576"/>
                    </a:cubicBezTo>
                    <a:cubicBezTo>
                      <a:pt x="900" y="576"/>
                      <a:pt x="900" y="576"/>
                      <a:pt x="900" y="576"/>
                    </a:cubicBezTo>
                    <a:cubicBezTo>
                      <a:pt x="899" y="574"/>
                      <a:pt x="899" y="574"/>
                      <a:pt x="899" y="574"/>
                    </a:cubicBezTo>
                    <a:cubicBezTo>
                      <a:pt x="899" y="572"/>
                      <a:pt x="899" y="572"/>
                      <a:pt x="899" y="572"/>
                    </a:cubicBezTo>
                    <a:cubicBezTo>
                      <a:pt x="895" y="570"/>
                      <a:pt x="895" y="570"/>
                      <a:pt x="895" y="570"/>
                    </a:cubicBezTo>
                    <a:cubicBezTo>
                      <a:pt x="893" y="567"/>
                      <a:pt x="893" y="567"/>
                      <a:pt x="893" y="567"/>
                    </a:cubicBezTo>
                    <a:cubicBezTo>
                      <a:pt x="893" y="566"/>
                      <a:pt x="893" y="566"/>
                      <a:pt x="893" y="566"/>
                    </a:cubicBezTo>
                    <a:cubicBezTo>
                      <a:pt x="892" y="565"/>
                      <a:pt x="892" y="565"/>
                      <a:pt x="892" y="565"/>
                    </a:cubicBezTo>
                    <a:cubicBezTo>
                      <a:pt x="891" y="565"/>
                      <a:pt x="891" y="565"/>
                      <a:pt x="891" y="565"/>
                    </a:cubicBezTo>
                    <a:cubicBezTo>
                      <a:pt x="891" y="565"/>
                      <a:pt x="891" y="565"/>
                      <a:pt x="891" y="565"/>
                    </a:cubicBezTo>
                    <a:cubicBezTo>
                      <a:pt x="891" y="564"/>
                      <a:pt x="891" y="564"/>
                      <a:pt x="891" y="564"/>
                    </a:cubicBezTo>
                    <a:cubicBezTo>
                      <a:pt x="891" y="563"/>
                      <a:pt x="891" y="563"/>
                      <a:pt x="891" y="563"/>
                    </a:cubicBezTo>
                    <a:cubicBezTo>
                      <a:pt x="890" y="562"/>
                      <a:pt x="890" y="562"/>
                      <a:pt x="890" y="562"/>
                    </a:cubicBezTo>
                    <a:cubicBezTo>
                      <a:pt x="889" y="561"/>
                      <a:pt x="889" y="561"/>
                      <a:pt x="889" y="561"/>
                    </a:cubicBezTo>
                    <a:cubicBezTo>
                      <a:pt x="888" y="560"/>
                      <a:pt x="888" y="560"/>
                      <a:pt x="888" y="560"/>
                    </a:cubicBezTo>
                    <a:cubicBezTo>
                      <a:pt x="888" y="559"/>
                      <a:pt x="888" y="559"/>
                      <a:pt x="888" y="559"/>
                    </a:cubicBezTo>
                    <a:cubicBezTo>
                      <a:pt x="887" y="557"/>
                      <a:pt x="887" y="557"/>
                      <a:pt x="887" y="557"/>
                    </a:cubicBezTo>
                    <a:cubicBezTo>
                      <a:pt x="886" y="556"/>
                      <a:pt x="886" y="556"/>
                      <a:pt x="886" y="556"/>
                    </a:cubicBezTo>
                    <a:cubicBezTo>
                      <a:pt x="884" y="554"/>
                      <a:pt x="884" y="554"/>
                      <a:pt x="884" y="554"/>
                    </a:cubicBezTo>
                    <a:cubicBezTo>
                      <a:pt x="884" y="553"/>
                      <a:pt x="884" y="553"/>
                      <a:pt x="884" y="553"/>
                    </a:cubicBezTo>
                    <a:cubicBezTo>
                      <a:pt x="884" y="552"/>
                      <a:pt x="884" y="552"/>
                      <a:pt x="884" y="552"/>
                    </a:cubicBezTo>
                    <a:cubicBezTo>
                      <a:pt x="884" y="551"/>
                      <a:pt x="884" y="551"/>
                      <a:pt x="884" y="551"/>
                    </a:cubicBezTo>
                    <a:cubicBezTo>
                      <a:pt x="882" y="551"/>
                      <a:pt x="882" y="551"/>
                      <a:pt x="882" y="551"/>
                    </a:cubicBezTo>
                    <a:cubicBezTo>
                      <a:pt x="881" y="550"/>
                      <a:pt x="881" y="550"/>
                      <a:pt x="881" y="550"/>
                    </a:cubicBezTo>
                    <a:cubicBezTo>
                      <a:pt x="881" y="549"/>
                      <a:pt x="881" y="549"/>
                      <a:pt x="881" y="549"/>
                    </a:cubicBezTo>
                    <a:cubicBezTo>
                      <a:pt x="881" y="548"/>
                      <a:pt x="881" y="548"/>
                      <a:pt x="881" y="548"/>
                    </a:cubicBezTo>
                    <a:cubicBezTo>
                      <a:pt x="881" y="547"/>
                      <a:pt x="881" y="547"/>
                      <a:pt x="881" y="547"/>
                    </a:cubicBezTo>
                    <a:cubicBezTo>
                      <a:pt x="880" y="546"/>
                      <a:pt x="880" y="546"/>
                      <a:pt x="880" y="546"/>
                    </a:cubicBezTo>
                    <a:cubicBezTo>
                      <a:pt x="879" y="545"/>
                      <a:pt x="879" y="545"/>
                      <a:pt x="879" y="545"/>
                    </a:cubicBezTo>
                    <a:cubicBezTo>
                      <a:pt x="879" y="544"/>
                      <a:pt x="879" y="544"/>
                      <a:pt x="879" y="544"/>
                    </a:cubicBezTo>
                    <a:cubicBezTo>
                      <a:pt x="878" y="544"/>
                      <a:pt x="878" y="544"/>
                      <a:pt x="878" y="544"/>
                    </a:cubicBezTo>
                    <a:cubicBezTo>
                      <a:pt x="877" y="544"/>
                      <a:pt x="877" y="544"/>
                      <a:pt x="877" y="544"/>
                    </a:cubicBezTo>
                    <a:cubicBezTo>
                      <a:pt x="876" y="544"/>
                      <a:pt x="876" y="544"/>
                      <a:pt x="876" y="544"/>
                    </a:cubicBezTo>
                    <a:cubicBezTo>
                      <a:pt x="875" y="543"/>
                      <a:pt x="875" y="543"/>
                      <a:pt x="875" y="543"/>
                    </a:cubicBezTo>
                    <a:cubicBezTo>
                      <a:pt x="876" y="542"/>
                      <a:pt x="876" y="542"/>
                      <a:pt x="876" y="542"/>
                    </a:cubicBezTo>
                    <a:cubicBezTo>
                      <a:pt x="876" y="541"/>
                      <a:pt x="876" y="541"/>
                      <a:pt x="876" y="541"/>
                    </a:cubicBezTo>
                    <a:cubicBezTo>
                      <a:pt x="874" y="541"/>
                      <a:pt x="874" y="541"/>
                      <a:pt x="874" y="541"/>
                    </a:cubicBezTo>
                    <a:cubicBezTo>
                      <a:pt x="873" y="541"/>
                      <a:pt x="873" y="541"/>
                      <a:pt x="873" y="541"/>
                    </a:cubicBezTo>
                    <a:cubicBezTo>
                      <a:pt x="873" y="541"/>
                      <a:pt x="873" y="541"/>
                      <a:pt x="873" y="541"/>
                    </a:cubicBezTo>
                    <a:cubicBezTo>
                      <a:pt x="872" y="541"/>
                      <a:pt x="872" y="541"/>
                      <a:pt x="872" y="541"/>
                    </a:cubicBezTo>
                    <a:cubicBezTo>
                      <a:pt x="872" y="540"/>
                      <a:pt x="872" y="540"/>
                      <a:pt x="872" y="540"/>
                    </a:cubicBezTo>
                    <a:cubicBezTo>
                      <a:pt x="872" y="539"/>
                      <a:pt x="872" y="539"/>
                      <a:pt x="872" y="539"/>
                    </a:cubicBezTo>
                    <a:cubicBezTo>
                      <a:pt x="871" y="538"/>
                      <a:pt x="871" y="538"/>
                      <a:pt x="871" y="538"/>
                    </a:cubicBezTo>
                    <a:cubicBezTo>
                      <a:pt x="870" y="537"/>
                      <a:pt x="870" y="537"/>
                      <a:pt x="870" y="537"/>
                    </a:cubicBezTo>
                    <a:cubicBezTo>
                      <a:pt x="869" y="537"/>
                      <a:pt x="869" y="537"/>
                      <a:pt x="869" y="537"/>
                    </a:cubicBezTo>
                    <a:cubicBezTo>
                      <a:pt x="868" y="536"/>
                      <a:pt x="868" y="536"/>
                      <a:pt x="868" y="536"/>
                    </a:cubicBezTo>
                    <a:cubicBezTo>
                      <a:pt x="867" y="537"/>
                      <a:pt x="867" y="537"/>
                      <a:pt x="867" y="537"/>
                    </a:cubicBezTo>
                    <a:cubicBezTo>
                      <a:pt x="866" y="537"/>
                      <a:pt x="866" y="537"/>
                      <a:pt x="866" y="537"/>
                    </a:cubicBezTo>
                    <a:cubicBezTo>
                      <a:pt x="865" y="536"/>
                      <a:pt x="865" y="536"/>
                      <a:pt x="865" y="536"/>
                    </a:cubicBezTo>
                    <a:cubicBezTo>
                      <a:pt x="864" y="537"/>
                      <a:pt x="864" y="537"/>
                      <a:pt x="864" y="537"/>
                    </a:cubicBezTo>
                    <a:cubicBezTo>
                      <a:pt x="864" y="538"/>
                      <a:pt x="864" y="538"/>
                      <a:pt x="864" y="538"/>
                    </a:cubicBezTo>
                    <a:cubicBezTo>
                      <a:pt x="864" y="538"/>
                      <a:pt x="864" y="538"/>
                      <a:pt x="864" y="538"/>
                    </a:cubicBezTo>
                    <a:cubicBezTo>
                      <a:pt x="862" y="538"/>
                      <a:pt x="862" y="538"/>
                      <a:pt x="862" y="538"/>
                    </a:cubicBezTo>
                    <a:cubicBezTo>
                      <a:pt x="861" y="537"/>
                      <a:pt x="861" y="537"/>
                      <a:pt x="861" y="537"/>
                    </a:cubicBezTo>
                    <a:cubicBezTo>
                      <a:pt x="860" y="537"/>
                      <a:pt x="860" y="537"/>
                      <a:pt x="860" y="537"/>
                    </a:cubicBezTo>
                    <a:cubicBezTo>
                      <a:pt x="858" y="537"/>
                      <a:pt x="858" y="537"/>
                      <a:pt x="858" y="537"/>
                    </a:cubicBezTo>
                    <a:cubicBezTo>
                      <a:pt x="858" y="537"/>
                      <a:pt x="858" y="537"/>
                      <a:pt x="858" y="537"/>
                    </a:cubicBezTo>
                    <a:cubicBezTo>
                      <a:pt x="856" y="536"/>
                      <a:pt x="856" y="536"/>
                      <a:pt x="856" y="536"/>
                    </a:cubicBezTo>
                    <a:cubicBezTo>
                      <a:pt x="853" y="535"/>
                      <a:pt x="853" y="535"/>
                      <a:pt x="853" y="535"/>
                    </a:cubicBezTo>
                    <a:cubicBezTo>
                      <a:pt x="852" y="534"/>
                      <a:pt x="852" y="534"/>
                      <a:pt x="852" y="534"/>
                    </a:cubicBezTo>
                    <a:cubicBezTo>
                      <a:pt x="851" y="534"/>
                      <a:pt x="851" y="534"/>
                      <a:pt x="851" y="534"/>
                    </a:cubicBezTo>
                    <a:cubicBezTo>
                      <a:pt x="850" y="534"/>
                      <a:pt x="850" y="534"/>
                      <a:pt x="850" y="534"/>
                    </a:cubicBezTo>
                    <a:cubicBezTo>
                      <a:pt x="849" y="534"/>
                      <a:pt x="849" y="534"/>
                      <a:pt x="849" y="534"/>
                    </a:cubicBezTo>
                    <a:cubicBezTo>
                      <a:pt x="846" y="535"/>
                      <a:pt x="846" y="535"/>
                      <a:pt x="846" y="535"/>
                    </a:cubicBezTo>
                    <a:cubicBezTo>
                      <a:pt x="846" y="536"/>
                      <a:pt x="846" y="536"/>
                      <a:pt x="846" y="536"/>
                    </a:cubicBezTo>
                    <a:cubicBezTo>
                      <a:pt x="845" y="536"/>
                      <a:pt x="845" y="536"/>
                      <a:pt x="845" y="536"/>
                    </a:cubicBezTo>
                    <a:cubicBezTo>
                      <a:pt x="844" y="537"/>
                      <a:pt x="844" y="537"/>
                      <a:pt x="844" y="537"/>
                    </a:cubicBezTo>
                    <a:cubicBezTo>
                      <a:pt x="842" y="537"/>
                      <a:pt x="842" y="537"/>
                      <a:pt x="842" y="537"/>
                    </a:cubicBezTo>
                    <a:cubicBezTo>
                      <a:pt x="841" y="537"/>
                      <a:pt x="841" y="537"/>
                      <a:pt x="841" y="537"/>
                    </a:cubicBezTo>
                    <a:cubicBezTo>
                      <a:pt x="839" y="537"/>
                      <a:pt x="839" y="537"/>
                      <a:pt x="839" y="537"/>
                    </a:cubicBezTo>
                    <a:cubicBezTo>
                      <a:pt x="838" y="538"/>
                      <a:pt x="838" y="538"/>
                      <a:pt x="838" y="538"/>
                    </a:cubicBezTo>
                    <a:cubicBezTo>
                      <a:pt x="836" y="538"/>
                      <a:pt x="836" y="538"/>
                      <a:pt x="836" y="538"/>
                    </a:cubicBezTo>
                    <a:cubicBezTo>
                      <a:pt x="836" y="539"/>
                      <a:pt x="836" y="539"/>
                      <a:pt x="836" y="539"/>
                    </a:cubicBezTo>
                    <a:cubicBezTo>
                      <a:pt x="834" y="540"/>
                      <a:pt x="834" y="540"/>
                      <a:pt x="834" y="540"/>
                    </a:cubicBezTo>
                    <a:cubicBezTo>
                      <a:pt x="833" y="540"/>
                      <a:pt x="833" y="540"/>
                      <a:pt x="833" y="540"/>
                    </a:cubicBezTo>
                    <a:cubicBezTo>
                      <a:pt x="832" y="540"/>
                      <a:pt x="832" y="540"/>
                      <a:pt x="832" y="540"/>
                    </a:cubicBezTo>
                    <a:cubicBezTo>
                      <a:pt x="831" y="540"/>
                      <a:pt x="831" y="540"/>
                      <a:pt x="831" y="540"/>
                    </a:cubicBezTo>
                    <a:cubicBezTo>
                      <a:pt x="830" y="540"/>
                      <a:pt x="830" y="540"/>
                      <a:pt x="830" y="540"/>
                    </a:cubicBezTo>
                    <a:cubicBezTo>
                      <a:pt x="828" y="541"/>
                      <a:pt x="828" y="541"/>
                      <a:pt x="828" y="541"/>
                    </a:cubicBezTo>
                    <a:cubicBezTo>
                      <a:pt x="827" y="542"/>
                      <a:pt x="827" y="542"/>
                      <a:pt x="827" y="542"/>
                    </a:cubicBezTo>
                    <a:cubicBezTo>
                      <a:pt x="827" y="543"/>
                      <a:pt x="827" y="543"/>
                      <a:pt x="827" y="543"/>
                    </a:cubicBezTo>
                    <a:cubicBezTo>
                      <a:pt x="825" y="544"/>
                      <a:pt x="825" y="544"/>
                      <a:pt x="825" y="544"/>
                    </a:cubicBezTo>
                    <a:cubicBezTo>
                      <a:pt x="825" y="546"/>
                      <a:pt x="825" y="546"/>
                      <a:pt x="825" y="546"/>
                    </a:cubicBezTo>
                    <a:cubicBezTo>
                      <a:pt x="824" y="547"/>
                      <a:pt x="824" y="547"/>
                      <a:pt x="824" y="547"/>
                    </a:cubicBezTo>
                    <a:cubicBezTo>
                      <a:pt x="824" y="548"/>
                      <a:pt x="824" y="548"/>
                      <a:pt x="824" y="548"/>
                    </a:cubicBezTo>
                    <a:cubicBezTo>
                      <a:pt x="823" y="549"/>
                      <a:pt x="823" y="549"/>
                      <a:pt x="823" y="549"/>
                    </a:cubicBezTo>
                    <a:cubicBezTo>
                      <a:pt x="823" y="551"/>
                      <a:pt x="823" y="551"/>
                      <a:pt x="823" y="551"/>
                    </a:cubicBezTo>
                    <a:cubicBezTo>
                      <a:pt x="824" y="552"/>
                      <a:pt x="824" y="552"/>
                      <a:pt x="824" y="552"/>
                    </a:cubicBezTo>
                    <a:cubicBezTo>
                      <a:pt x="825" y="552"/>
                      <a:pt x="825" y="552"/>
                      <a:pt x="825" y="552"/>
                    </a:cubicBezTo>
                    <a:cubicBezTo>
                      <a:pt x="827" y="551"/>
                      <a:pt x="827" y="551"/>
                      <a:pt x="827" y="551"/>
                    </a:cubicBezTo>
                    <a:cubicBezTo>
                      <a:pt x="828" y="550"/>
                      <a:pt x="828" y="550"/>
                      <a:pt x="828" y="550"/>
                    </a:cubicBezTo>
                    <a:cubicBezTo>
                      <a:pt x="829" y="551"/>
                      <a:pt x="829" y="551"/>
                      <a:pt x="829" y="551"/>
                    </a:cubicBezTo>
                    <a:cubicBezTo>
                      <a:pt x="831" y="553"/>
                      <a:pt x="831" y="553"/>
                      <a:pt x="831" y="553"/>
                    </a:cubicBezTo>
                    <a:cubicBezTo>
                      <a:pt x="832" y="555"/>
                      <a:pt x="832" y="555"/>
                      <a:pt x="832" y="555"/>
                    </a:cubicBezTo>
                    <a:cubicBezTo>
                      <a:pt x="833" y="556"/>
                      <a:pt x="833" y="556"/>
                      <a:pt x="833" y="556"/>
                    </a:cubicBezTo>
                    <a:cubicBezTo>
                      <a:pt x="833" y="557"/>
                      <a:pt x="833" y="557"/>
                      <a:pt x="833" y="557"/>
                    </a:cubicBezTo>
                    <a:cubicBezTo>
                      <a:pt x="833" y="558"/>
                      <a:pt x="833" y="558"/>
                      <a:pt x="833" y="558"/>
                    </a:cubicBezTo>
                    <a:cubicBezTo>
                      <a:pt x="833" y="560"/>
                      <a:pt x="833" y="560"/>
                      <a:pt x="833" y="560"/>
                    </a:cubicBezTo>
                    <a:cubicBezTo>
                      <a:pt x="832" y="561"/>
                      <a:pt x="832" y="561"/>
                      <a:pt x="832" y="561"/>
                    </a:cubicBezTo>
                    <a:cubicBezTo>
                      <a:pt x="831" y="563"/>
                      <a:pt x="831" y="563"/>
                      <a:pt x="831" y="563"/>
                    </a:cubicBezTo>
                    <a:cubicBezTo>
                      <a:pt x="830" y="565"/>
                      <a:pt x="830" y="565"/>
                      <a:pt x="830" y="565"/>
                    </a:cubicBezTo>
                    <a:cubicBezTo>
                      <a:pt x="829" y="566"/>
                      <a:pt x="829" y="566"/>
                      <a:pt x="829" y="566"/>
                    </a:cubicBezTo>
                    <a:cubicBezTo>
                      <a:pt x="828" y="568"/>
                      <a:pt x="828" y="568"/>
                      <a:pt x="828" y="568"/>
                    </a:cubicBezTo>
                    <a:cubicBezTo>
                      <a:pt x="828" y="570"/>
                      <a:pt x="828" y="570"/>
                      <a:pt x="828" y="570"/>
                    </a:cubicBezTo>
                    <a:cubicBezTo>
                      <a:pt x="829" y="571"/>
                      <a:pt x="829" y="571"/>
                      <a:pt x="829" y="571"/>
                    </a:cubicBezTo>
                    <a:cubicBezTo>
                      <a:pt x="829" y="572"/>
                      <a:pt x="829" y="572"/>
                      <a:pt x="829" y="572"/>
                    </a:cubicBezTo>
                    <a:cubicBezTo>
                      <a:pt x="829" y="574"/>
                      <a:pt x="829" y="574"/>
                      <a:pt x="829" y="574"/>
                    </a:cubicBezTo>
                    <a:cubicBezTo>
                      <a:pt x="830" y="576"/>
                      <a:pt x="830" y="576"/>
                      <a:pt x="830" y="576"/>
                    </a:cubicBezTo>
                    <a:cubicBezTo>
                      <a:pt x="830" y="577"/>
                      <a:pt x="830" y="577"/>
                      <a:pt x="830" y="577"/>
                    </a:cubicBezTo>
                    <a:cubicBezTo>
                      <a:pt x="829" y="578"/>
                      <a:pt x="829" y="578"/>
                      <a:pt x="829" y="578"/>
                    </a:cubicBezTo>
                    <a:cubicBezTo>
                      <a:pt x="828" y="579"/>
                      <a:pt x="828" y="579"/>
                      <a:pt x="828" y="579"/>
                    </a:cubicBezTo>
                    <a:cubicBezTo>
                      <a:pt x="829" y="581"/>
                      <a:pt x="829" y="581"/>
                      <a:pt x="829" y="581"/>
                    </a:cubicBezTo>
                    <a:cubicBezTo>
                      <a:pt x="829" y="583"/>
                      <a:pt x="829" y="583"/>
                      <a:pt x="829" y="583"/>
                    </a:cubicBezTo>
                    <a:cubicBezTo>
                      <a:pt x="829" y="584"/>
                      <a:pt x="829" y="584"/>
                      <a:pt x="829" y="584"/>
                    </a:cubicBezTo>
                    <a:cubicBezTo>
                      <a:pt x="829" y="587"/>
                      <a:pt x="829" y="587"/>
                      <a:pt x="829" y="587"/>
                    </a:cubicBezTo>
                    <a:cubicBezTo>
                      <a:pt x="830" y="587"/>
                      <a:pt x="830" y="587"/>
                      <a:pt x="830" y="587"/>
                    </a:cubicBezTo>
                    <a:cubicBezTo>
                      <a:pt x="830" y="588"/>
                      <a:pt x="830" y="588"/>
                      <a:pt x="830" y="588"/>
                    </a:cubicBezTo>
                    <a:cubicBezTo>
                      <a:pt x="831" y="587"/>
                      <a:pt x="831" y="587"/>
                      <a:pt x="831" y="587"/>
                    </a:cubicBezTo>
                    <a:cubicBezTo>
                      <a:pt x="832" y="588"/>
                      <a:pt x="832" y="588"/>
                      <a:pt x="832" y="588"/>
                    </a:cubicBezTo>
                    <a:cubicBezTo>
                      <a:pt x="832" y="589"/>
                      <a:pt x="832" y="589"/>
                      <a:pt x="832" y="589"/>
                    </a:cubicBezTo>
                    <a:cubicBezTo>
                      <a:pt x="832" y="591"/>
                      <a:pt x="832" y="591"/>
                      <a:pt x="832" y="591"/>
                    </a:cubicBezTo>
                    <a:cubicBezTo>
                      <a:pt x="830" y="593"/>
                      <a:pt x="830" y="593"/>
                      <a:pt x="830" y="593"/>
                    </a:cubicBezTo>
                    <a:cubicBezTo>
                      <a:pt x="827" y="593"/>
                      <a:pt x="827" y="593"/>
                      <a:pt x="827" y="593"/>
                    </a:cubicBezTo>
                    <a:cubicBezTo>
                      <a:pt x="825" y="595"/>
                      <a:pt x="825" y="595"/>
                      <a:pt x="825" y="595"/>
                    </a:cubicBezTo>
                    <a:cubicBezTo>
                      <a:pt x="820" y="599"/>
                      <a:pt x="820" y="599"/>
                      <a:pt x="820" y="599"/>
                    </a:cubicBezTo>
                    <a:cubicBezTo>
                      <a:pt x="819" y="599"/>
                      <a:pt x="819" y="599"/>
                      <a:pt x="819" y="599"/>
                    </a:cubicBezTo>
                    <a:cubicBezTo>
                      <a:pt x="818" y="598"/>
                      <a:pt x="818" y="598"/>
                      <a:pt x="818" y="598"/>
                    </a:cubicBezTo>
                    <a:cubicBezTo>
                      <a:pt x="815" y="598"/>
                      <a:pt x="815" y="598"/>
                      <a:pt x="815" y="598"/>
                    </a:cubicBezTo>
                    <a:cubicBezTo>
                      <a:pt x="813" y="598"/>
                      <a:pt x="813" y="598"/>
                      <a:pt x="813" y="598"/>
                    </a:cubicBezTo>
                    <a:cubicBezTo>
                      <a:pt x="813" y="597"/>
                      <a:pt x="813" y="597"/>
                      <a:pt x="813" y="597"/>
                    </a:cubicBezTo>
                    <a:cubicBezTo>
                      <a:pt x="812" y="597"/>
                      <a:pt x="812" y="597"/>
                      <a:pt x="812" y="597"/>
                    </a:cubicBezTo>
                    <a:cubicBezTo>
                      <a:pt x="811" y="598"/>
                      <a:pt x="811" y="598"/>
                      <a:pt x="811" y="598"/>
                    </a:cubicBezTo>
                    <a:cubicBezTo>
                      <a:pt x="810" y="597"/>
                      <a:pt x="810" y="597"/>
                      <a:pt x="810" y="597"/>
                    </a:cubicBezTo>
                    <a:cubicBezTo>
                      <a:pt x="806" y="595"/>
                      <a:pt x="806" y="595"/>
                      <a:pt x="806" y="595"/>
                    </a:cubicBezTo>
                    <a:cubicBezTo>
                      <a:pt x="803" y="596"/>
                      <a:pt x="803" y="596"/>
                      <a:pt x="803" y="596"/>
                    </a:cubicBezTo>
                    <a:cubicBezTo>
                      <a:pt x="803" y="597"/>
                      <a:pt x="803" y="597"/>
                      <a:pt x="803" y="597"/>
                    </a:cubicBezTo>
                    <a:cubicBezTo>
                      <a:pt x="801" y="598"/>
                      <a:pt x="801" y="598"/>
                      <a:pt x="801" y="598"/>
                    </a:cubicBezTo>
                    <a:cubicBezTo>
                      <a:pt x="799" y="598"/>
                      <a:pt x="799" y="598"/>
                      <a:pt x="799" y="598"/>
                    </a:cubicBezTo>
                    <a:cubicBezTo>
                      <a:pt x="798" y="598"/>
                      <a:pt x="798" y="598"/>
                      <a:pt x="798" y="598"/>
                    </a:cubicBezTo>
                    <a:cubicBezTo>
                      <a:pt x="796" y="598"/>
                      <a:pt x="796" y="598"/>
                      <a:pt x="796" y="598"/>
                    </a:cubicBezTo>
                    <a:cubicBezTo>
                      <a:pt x="795" y="598"/>
                      <a:pt x="795" y="598"/>
                      <a:pt x="795" y="598"/>
                    </a:cubicBezTo>
                    <a:cubicBezTo>
                      <a:pt x="794" y="596"/>
                      <a:pt x="794" y="596"/>
                      <a:pt x="794" y="596"/>
                    </a:cubicBezTo>
                    <a:cubicBezTo>
                      <a:pt x="792" y="595"/>
                      <a:pt x="792" y="595"/>
                      <a:pt x="792" y="595"/>
                    </a:cubicBezTo>
                    <a:cubicBezTo>
                      <a:pt x="790" y="595"/>
                      <a:pt x="790" y="595"/>
                      <a:pt x="790" y="595"/>
                    </a:cubicBezTo>
                    <a:cubicBezTo>
                      <a:pt x="787" y="595"/>
                      <a:pt x="787" y="595"/>
                      <a:pt x="787" y="595"/>
                    </a:cubicBezTo>
                    <a:cubicBezTo>
                      <a:pt x="786" y="595"/>
                      <a:pt x="786" y="595"/>
                      <a:pt x="786" y="595"/>
                    </a:cubicBezTo>
                    <a:cubicBezTo>
                      <a:pt x="785" y="595"/>
                      <a:pt x="785" y="595"/>
                      <a:pt x="785" y="595"/>
                    </a:cubicBezTo>
                    <a:cubicBezTo>
                      <a:pt x="783" y="596"/>
                      <a:pt x="783" y="596"/>
                      <a:pt x="783" y="596"/>
                    </a:cubicBezTo>
                    <a:cubicBezTo>
                      <a:pt x="783" y="598"/>
                      <a:pt x="783" y="598"/>
                      <a:pt x="783" y="598"/>
                    </a:cubicBezTo>
                    <a:cubicBezTo>
                      <a:pt x="781" y="600"/>
                      <a:pt x="781" y="600"/>
                      <a:pt x="781" y="600"/>
                    </a:cubicBezTo>
                    <a:cubicBezTo>
                      <a:pt x="779" y="600"/>
                      <a:pt x="779" y="600"/>
                      <a:pt x="779" y="600"/>
                    </a:cubicBezTo>
                    <a:cubicBezTo>
                      <a:pt x="778" y="602"/>
                      <a:pt x="778" y="602"/>
                      <a:pt x="778" y="602"/>
                    </a:cubicBezTo>
                    <a:cubicBezTo>
                      <a:pt x="778" y="603"/>
                      <a:pt x="778" y="603"/>
                      <a:pt x="778" y="603"/>
                    </a:cubicBezTo>
                    <a:cubicBezTo>
                      <a:pt x="778" y="605"/>
                      <a:pt x="778" y="605"/>
                      <a:pt x="778" y="605"/>
                    </a:cubicBezTo>
                    <a:cubicBezTo>
                      <a:pt x="776" y="607"/>
                      <a:pt x="776" y="607"/>
                      <a:pt x="776" y="607"/>
                    </a:cubicBezTo>
                    <a:cubicBezTo>
                      <a:pt x="771" y="607"/>
                      <a:pt x="771" y="607"/>
                      <a:pt x="771" y="607"/>
                    </a:cubicBezTo>
                    <a:cubicBezTo>
                      <a:pt x="770" y="607"/>
                      <a:pt x="770" y="607"/>
                      <a:pt x="770" y="607"/>
                    </a:cubicBezTo>
                    <a:cubicBezTo>
                      <a:pt x="768" y="609"/>
                      <a:pt x="768" y="609"/>
                      <a:pt x="768" y="609"/>
                    </a:cubicBezTo>
                    <a:cubicBezTo>
                      <a:pt x="766" y="609"/>
                      <a:pt x="766" y="609"/>
                      <a:pt x="766" y="609"/>
                    </a:cubicBezTo>
                    <a:cubicBezTo>
                      <a:pt x="763" y="611"/>
                      <a:pt x="763" y="611"/>
                      <a:pt x="763" y="611"/>
                    </a:cubicBezTo>
                    <a:cubicBezTo>
                      <a:pt x="761" y="613"/>
                      <a:pt x="761" y="613"/>
                      <a:pt x="761" y="613"/>
                    </a:cubicBezTo>
                    <a:cubicBezTo>
                      <a:pt x="760" y="613"/>
                      <a:pt x="760" y="613"/>
                      <a:pt x="760" y="613"/>
                    </a:cubicBezTo>
                    <a:cubicBezTo>
                      <a:pt x="758" y="612"/>
                      <a:pt x="758" y="612"/>
                      <a:pt x="758" y="612"/>
                    </a:cubicBezTo>
                    <a:cubicBezTo>
                      <a:pt x="756" y="612"/>
                      <a:pt x="756" y="612"/>
                      <a:pt x="756" y="612"/>
                    </a:cubicBezTo>
                    <a:cubicBezTo>
                      <a:pt x="755" y="613"/>
                      <a:pt x="755" y="613"/>
                      <a:pt x="755" y="613"/>
                    </a:cubicBezTo>
                    <a:cubicBezTo>
                      <a:pt x="753" y="613"/>
                      <a:pt x="753" y="613"/>
                      <a:pt x="753" y="613"/>
                    </a:cubicBezTo>
                    <a:cubicBezTo>
                      <a:pt x="747" y="613"/>
                      <a:pt x="747" y="613"/>
                      <a:pt x="747" y="613"/>
                    </a:cubicBezTo>
                    <a:cubicBezTo>
                      <a:pt x="743" y="612"/>
                      <a:pt x="743" y="612"/>
                      <a:pt x="743" y="612"/>
                    </a:cubicBezTo>
                    <a:cubicBezTo>
                      <a:pt x="739" y="613"/>
                      <a:pt x="739" y="613"/>
                      <a:pt x="739" y="613"/>
                    </a:cubicBezTo>
                    <a:cubicBezTo>
                      <a:pt x="738" y="613"/>
                      <a:pt x="738" y="613"/>
                      <a:pt x="738" y="613"/>
                    </a:cubicBezTo>
                    <a:cubicBezTo>
                      <a:pt x="736" y="611"/>
                      <a:pt x="736" y="611"/>
                      <a:pt x="736" y="611"/>
                    </a:cubicBezTo>
                    <a:cubicBezTo>
                      <a:pt x="735" y="611"/>
                      <a:pt x="735" y="611"/>
                      <a:pt x="735" y="611"/>
                    </a:cubicBezTo>
                    <a:cubicBezTo>
                      <a:pt x="734" y="610"/>
                      <a:pt x="734" y="610"/>
                      <a:pt x="734" y="610"/>
                    </a:cubicBezTo>
                    <a:cubicBezTo>
                      <a:pt x="732" y="609"/>
                      <a:pt x="732" y="609"/>
                      <a:pt x="732" y="609"/>
                    </a:cubicBezTo>
                    <a:cubicBezTo>
                      <a:pt x="731" y="606"/>
                      <a:pt x="731" y="606"/>
                      <a:pt x="731" y="606"/>
                    </a:cubicBezTo>
                    <a:cubicBezTo>
                      <a:pt x="730" y="605"/>
                      <a:pt x="730" y="605"/>
                      <a:pt x="730" y="605"/>
                    </a:cubicBezTo>
                    <a:cubicBezTo>
                      <a:pt x="728" y="605"/>
                      <a:pt x="728" y="605"/>
                      <a:pt x="728" y="605"/>
                    </a:cubicBezTo>
                    <a:cubicBezTo>
                      <a:pt x="725" y="605"/>
                      <a:pt x="725" y="605"/>
                      <a:pt x="725" y="605"/>
                    </a:cubicBezTo>
                    <a:cubicBezTo>
                      <a:pt x="722" y="604"/>
                      <a:pt x="722" y="604"/>
                      <a:pt x="722" y="604"/>
                    </a:cubicBezTo>
                    <a:cubicBezTo>
                      <a:pt x="720" y="601"/>
                      <a:pt x="720" y="601"/>
                      <a:pt x="720" y="601"/>
                    </a:cubicBezTo>
                    <a:cubicBezTo>
                      <a:pt x="716" y="601"/>
                      <a:pt x="716" y="601"/>
                      <a:pt x="716" y="601"/>
                    </a:cubicBezTo>
                    <a:cubicBezTo>
                      <a:pt x="713" y="601"/>
                      <a:pt x="713" y="601"/>
                      <a:pt x="713" y="601"/>
                    </a:cubicBezTo>
                    <a:cubicBezTo>
                      <a:pt x="711" y="600"/>
                      <a:pt x="711" y="600"/>
                      <a:pt x="711" y="600"/>
                    </a:cubicBezTo>
                    <a:cubicBezTo>
                      <a:pt x="709" y="600"/>
                      <a:pt x="709" y="600"/>
                      <a:pt x="709" y="600"/>
                    </a:cubicBezTo>
                    <a:cubicBezTo>
                      <a:pt x="706" y="601"/>
                      <a:pt x="706" y="601"/>
                      <a:pt x="706" y="601"/>
                    </a:cubicBezTo>
                    <a:cubicBezTo>
                      <a:pt x="704" y="602"/>
                      <a:pt x="704" y="602"/>
                      <a:pt x="704" y="602"/>
                    </a:cubicBezTo>
                    <a:cubicBezTo>
                      <a:pt x="701" y="602"/>
                      <a:pt x="701" y="602"/>
                      <a:pt x="701" y="602"/>
                    </a:cubicBezTo>
                    <a:cubicBezTo>
                      <a:pt x="698" y="603"/>
                      <a:pt x="698" y="603"/>
                      <a:pt x="698" y="603"/>
                    </a:cubicBezTo>
                    <a:cubicBezTo>
                      <a:pt x="696" y="605"/>
                      <a:pt x="696" y="605"/>
                      <a:pt x="696" y="605"/>
                    </a:cubicBezTo>
                    <a:cubicBezTo>
                      <a:pt x="695" y="605"/>
                      <a:pt x="695" y="605"/>
                      <a:pt x="695" y="605"/>
                    </a:cubicBezTo>
                    <a:cubicBezTo>
                      <a:pt x="694" y="605"/>
                      <a:pt x="694" y="605"/>
                      <a:pt x="694" y="605"/>
                    </a:cubicBezTo>
                    <a:cubicBezTo>
                      <a:pt x="693" y="605"/>
                      <a:pt x="693" y="605"/>
                      <a:pt x="693" y="605"/>
                    </a:cubicBezTo>
                    <a:cubicBezTo>
                      <a:pt x="691" y="605"/>
                      <a:pt x="691" y="605"/>
                      <a:pt x="691" y="605"/>
                    </a:cubicBezTo>
                    <a:cubicBezTo>
                      <a:pt x="688" y="605"/>
                      <a:pt x="688" y="605"/>
                      <a:pt x="688" y="605"/>
                    </a:cubicBezTo>
                    <a:cubicBezTo>
                      <a:pt x="688" y="606"/>
                      <a:pt x="688" y="606"/>
                      <a:pt x="688" y="606"/>
                    </a:cubicBezTo>
                    <a:cubicBezTo>
                      <a:pt x="686" y="606"/>
                      <a:pt x="686" y="606"/>
                      <a:pt x="686" y="606"/>
                    </a:cubicBezTo>
                    <a:cubicBezTo>
                      <a:pt x="683" y="604"/>
                      <a:pt x="683" y="604"/>
                      <a:pt x="683" y="604"/>
                    </a:cubicBezTo>
                    <a:cubicBezTo>
                      <a:pt x="681" y="604"/>
                      <a:pt x="681" y="604"/>
                      <a:pt x="681" y="604"/>
                    </a:cubicBezTo>
                    <a:cubicBezTo>
                      <a:pt x="680" y="603"/>
                      <a:pt x="680" y="603"/>
                      <a:pt x="680" y="603"/>
                    </a:cubicBezTo>
                    <a:cubicBezTo>
                      <a:pt x="678" y="601"/>
                      <a:pt x="678" y="601"/>
                      <a:pt x="678" y="601"/>
                    </a:cubicBezTo>
                    <a:cubicBezTo>
                      <a:pt x="677" y="601"/>
                      <a:pt x="677" y="601"/>
                      <a:pt x="677" y="601"/>
                    </a:cubicBezTo>
                    <a:cubicBezTo>
                      <a:pt x="676" y="600"/>
                      <a:pt x="676" y="600"/>
                      <a:pt x="676" y="600"/>
                    </a:cubicBezTo>
                    <a:cubicBezTo>
                      <a:pt x="676" y="598"/>
                      <a:pt x="676" y="598"/>
                      <a:pt x="676" y="598"/>
                    </a:cubicBezTo>
                    <a:cubicBezTo>
                      <a:pt x="675" y="596"/>
                      <a:pt x="675" y="596"/>
                      <a:pt x="675" y="596"/>
                    </a:cubicBezTo>
                    <a:cubicBezTo>
                      <a:pt x="674" y="595"/>
                      <a:pt x="674" y="595"/>
                      <a:pt x="674" y="595"/>
                    </a:cubicBezTo>
                    <a:cubicBezTo>
                      <a:pt x="674" y="594"/>
                      <a:pt x="674" y="594"/>
                      <a:pt x="674" y="594"/>
                    </a:cubicBezTo>
                    <a:cubicBezTo>
                      <a:pt x="673" y="592"/>
                      <a:pt x="673" y="592"/>
                      <a:pt x="673" y="592"/>
                    </a:cubicBezTo>
                    <a:cubicBezTo>
                      <a:pt x="673" y="591"/>
                      <a:pt x="673" y="591"/>
                      <a:pt x="673" y="591"/>
                    </a:cubicBezTo>
                    <a:cubicBezTo>
                      <a:pt x="673" y="590"/>
                      <a:pt x="673" y="590"/>
                      <a:pt x="673" y="590"/>
                    </a:cubicBezTo>
                    <a:cubicBezTo>
                      <a:pt x="671" y="589"/>
                      <a:pt x="671" y="589"/>
                      <a:pt x="671" y="589"/>
                    </a:cubicBezTo>
                    <a:cubicBezTo>
                      <a:pt x="667" y="589"/>
                      <a:pt x="667" y="589"/>
                      <a:pt x="667" y="589"/>
                    </a:cubicBezTo>
                    <a:cubicBezTo>
                      <a:pt x="665" y="589"/>
                      <a:pt x="665" y="589"/>
                      <a:pt x="665" y="589"/>
                    </a:cubicBezTo>
                    <a:cubicBezTo>
                      <a:pt x="664" y="588"/>
                      <a:pt x="664" y="588"/>
                      <a:pt x="664" y="588"/>
                    </a:cubicBezTo>
                    <a:cubicBezTo>
                      <a:pt x="662" y="588"/>
                      <a:pt x="662" y="588"/>
                      <a:pt x="662" y="588"/>
                    </a:cubicBezTo>
                    <a:cubicBezTo>
                      <a:pt x="661" y="587"/>
                      <a:pt x="661" y="587"/>
                      <a:pt x="661" y="587"/>
                    </a:cubicBezTo>
                    <a:cubicBezTo>
                      <a:pt x="659" y="586"/>
                      <a:pt x="659" y="586"/>
                      <a:pt x="659" y="586"/>
                    </a:cubicBezTo>
                    <a:cubicBezTo>
                      <a:pt x="656" y="586"/>
                      <a:pt x="656" y="586"/>
                      <a:pt x="656" y="586"/>
                    </a:cubicBezTo>
                    <a:cubicBezTo>
                      <a:pt x="654" y="586"/>
                      <a:pt x="654" y="586"/>
                      <a:pt x="654" y="586"/>
                    </a:cubicBezTo>
                    <a:cubicBezTo>
                      <a:pt x="652" y="585"/>
                      <a:pt x="652" y="585"/>
                      <a:pt x="652" y="585"/>
                    </a:cubicBezTo>
                    <a:cubicBezTo>
                      <a:pt x="651" y="585"/>
                      <a:pt x="651" y="585"/>
                      <a:pt x="651" y="585"/>
                    </a:cubicBezTo>
                    <a:cubicBezTo>
                      <a:pt x="649" y="584"/>
                      <a:pt x="649" y="584"/>
                      <a:pt x="649" y="584"/>
                    </a:cubicBezTo>
                    <a:cubicBezTo>
                      <a:pt x="646" y="583"/>
                      <a:pt x="646" y="583"/>
                      <a:pt x="646" y="583"/>
                    </a:cubicBezTo>
                    <a:cubicBezTo>
                      <a:pt x="645" y="582"/>
                      <a:pt x="645" y="582"/>
                      <a:pt x="645" y="582"/>
                    </a:cubicBezTo>
                    <a:cubicBezTo>
                      <a:pt x="643" y="582"/>
                      <a:pt x="643" y="582"/>
                      <a:pt x="643" y="582"/>
                    </a:cubicBezTo>
                    <a:cubicBezTo>
                      <a:pt x="642" y="583"/>
                      <a:pt x="642" y="583"/>
                      <a:pt x="642" y="583"/>
                    </a:cubicBezTo>
                    <a:cubicBezTo>
                      <a:pt x="642" y="584"/>
                      <a:pt x="642" y="584"/>
                      <a:pt x="642" y="584"/>
                    </a:cubicBezTo>
                    <a:cubicBezTo>
                      <a:pt x="642" y="586"/>
                      <a:pt x="642" y="586"/>
                      <a:pt x="642" y="586"/>
                    </a:cubicBezTo>
                    <a:cubicBezTo>
                      <a:pt x="641" y="588"/>
                      <a:pt x="641" y="588"/>
                      <a:pt x="641" y="588"/>
                    </a:cubicBezTo>
                    <a:cubicBezTo>
                      <a:pt x="641" y="587"/>
                      <a:pt x="641" y="587"/>
                      <a:pt x="641" y="587"/>
                    </a:cubicBezTo>
                    <a:cubicBezTo>
                      <a:pt x="639" y="588"/>
                      <a:pt x="639" y="588"/>
                      <a:pt x="639" y="588"/>
                    </a:cubicBezTo>
                    <a:cubicBezTo>
                      <a:pt x="638" y="589"/>
                      <a:pt x="638" y="589"/>
                      <a:pt x="638" y="589"/>
                    </a:cubicBezTo>
                    <a:cubicBezTo>
                      <a:pt x="638" y="591"/>
                      <a:pt x="638" y="591"/>
                      <a:pt x="638" y="591"/>
                    </a:cubicBezTo>
                    <a:cubicBezTo>
                      <a:pt x="636" y="593"/>
                      <a:pt x="636" y="593"/>
                      <a:pt x="636" y="593"/>
                    </a:cubicBezTo>
                    <a:cubicBezTo>
                      <a:pt x="636" y="598"/>
                      <a:pt x="636" y="598"/>
                      <a:pt x="636" y="598"/>
                    </a:cubicBezTo>
                    <a:cubicBezTo>
                      <a:pt x="637" y="600"/>
                      <a:pt x="637" y="600"/>
                      <a:pt x="637" y="600"/>
                    </a:cubicBezTo>
                    <a:cubicBezTo>
                      <a:pt x="639" y="601"/>
                      <a:pt x="639" y="601"/>
                      <a:pt x="639" y="601"/>
                    </a:cubicBezTo>
                    <a:cubicBezTo>
                      <a:pt x="640" y="602"/>
                      <a:pt x="640" y="602"/>
                      <a:pt x="640" y="602"/>
                    </a:cubicBezTo>
                    <a:cubicBezTo>
                      <a:pt x="642" y="603"/>
                      <a:pt x="642" y="603"/>
                      <a:pt x="642" y="603"/>
                    </a:cubicBezTo>
                    <a:cubicBezTo>
                      <a:pt x="643" y="604"/>
                      <a:pt x="643" y="604"/>
                      <a:pt x="643" y="604"/>
                    </a:cubicBezTo>
                    <a:cubicBezTo>
                      <a:pt x="642" y="607"/>
                      <a:pt x="642" y="607"/>
                      <a:pt x="642" y="607"/>
                    </a:cubicBezTo>
                    <a:cubicBezTo>
                      <a:pt x="642" y="610"/>
                      <a:pt x="642" y="610"/>
                      <a:pt x="642" y="610"/>
                    </a:cubicBezTo>
                    <a:cubicBezTo>
                      <a:pt x="644" y="611"/>
                      <a:pt x="644" y="611"/>
                      <a:pt x="644" y="611"/>
                    </a:cubicBezTo>
                    <a:cubicBezTo>
                      <a:pt x="645" y="612"/>
                      <a:pt x="645" y="612"/>
                      <a:pt x="645" y="612"/>
                    </a:cubicBezTo>
                    <a:cubicBezTo>
                      <a:pt x="643" y="615"/>
                      <a:pt x="643" y="615"/>
                      <a:pt x="643" y="615"/>
                    </a:cubicBezTo>
                    <a:cubicBezTo>
                      <a:pt x="640" y="615"/>
                      <a:pt x="640" y="615"/>
                      <a:pt x="640" y="615"/>
                    </a:cubicBezTo>
                    <a:cubicBezTo>
                      <a:pt x="638" y="615"/>
                      <a:pt x="638" y="615"/>
                      <a:pt x="638" y="615"/>
                    </a:cubicBezTo>
                    <a:cubicBezTo>
                      <a:pt x="638" y="616"/>
                      <a:pt x="638" y="616"/>
                      <a:pt x="638" y="616"/>
                    </a:cubicBezTo>
                    <a:cubicBezTo>
                      <a:pt x="636" y="616"/>
                      <a:pt x="636" y="616"/>
                      <a:pt x="636" y="616"/>
                    </a:cubicBezTo>
                    <a:cubicBezTo>
                      <a:pt x="634" y="615"/>
                      <a:pt x="634" y="615"/>
                      <a:pt x="634" y="615"/>
                    </a:cubicBezTo>
                    <a:cubicBezTo>
                      <a:pt x="630" y="615"/>
                      <a:pt x="630" y="615"/>
                      <a:pt x="630" y="615"/>
                    </a:cubicBezTo>
                    <a:cubicBezTo>
                      <a:pt x="629" y="615"/>
                      <a:pt x="629" y="615"/>
                      <a:pt x="629" y="615"/>
                    </a:cubicBezTo>
                    <a:cubicBezTo>
                      <a:pt x="627" y="614"/>
                      <a:pt x="627" y="614"/>
                      <a:pt x="627" y="614"/>
                    </a:cubicBezTo>
                    <a:cubicBezTo>
                      <a:pt x="626" y="614"/>
                      <a:pt x="626" y="614"/>
                      <a:pt x="626" y="614"/>
                    </a:cubicBezTo>
                    <a:cubicBezTo>
                      <a:pt x="624" y="614"/>
                      <a:pt x="624" y="614"/>
                      <a:pt x="624" y="614"/>
                    </a:cubicBezTo>
                    <a:cubicBezTo>
                      <a:pt x="622" y="616"/>
                      <a:pt x="622" y="616"/>
                      <a:pt x="622" y="616"/>
                    </a:cubicBezTo>
                    <a:cubicBezTo>
                      <a:pt x="620" y="616"/>
                      <a:pt x="620" y="616"/>
                      <a:pt x="620" y="616"/>
                    </a:cubicBezTo>
                    <a:cubicBezTo>
                      <a:pt x="619" y="617"/>
                      <a:pt x="619" y="617"/>
                      <a:pt x="619" y="617"/>
                    </a:cubicBezTo>
                    <a:cubicBezTo>
                      <a:pt x="615" y="615"/>
                      <a:pt x="615" y="615"/>
                      <a:pt x="615" y="615"/>
                    </a:cubicBezTo>
                    <a:cubicBezTo>
                      <a:pt x="614" y="614"/>
                      <a:pt x="614" y="614"/>
                      <a:pt x="614" y="614"/>
                    </a:cubicBezTo>
                    <a:cubicBezTo>
                      <a:pt x="609" y="611"/>
                      <a:pt x="609" y="611"/>
                      <a:pt x="609" y="611"/>
                    </a:cubicBezTo>
                    <a:cubicBezTo>
                      <a:pt x="608" y="610"/>
                      <a:pt x="608" y="610"/>
                      <a:pt x="608" y="610"/>
                    </a:cubicBezTo>
                    <a:cubicBezTo>
                      <a:pt x="608" y="609"/>
                      <a:pt x="608" y="609"/>
                      <a:pt x="608" y="609"/>
                    </a:cubicBezTo>
                    <a:cubicBezTo>
                      <a:pt x="607" y="607"/>
                      <a:pt x="607" y="607"/>
                      <a:pt x="607" y="607"/>
                    </a:cubicBezTo>
                    <a:cubicBezTo>
                      <a:pt x="604" y="607"/>
                      <a:pt x="604" y="607"/>
                      <a:pt x="604" y="607"/>
                    </a:cubicBezTo>
                    <a:cubicBezTo>
                      <a:pt x="603" y="608"/>
                      <a:pt x="603" y="608"/>
                      <a:pt x="603" y="608"/>
                    </a:cubicBezTo>
                    <a:cubicBezTo>
                      <a:pt x="601" y="608"/>
                      <a:pt x="601" y="608"/>
                      <a:pt x="601" y="608"/>
                    </a:cubicBezTo>
                    <a:cubicBezTo>
                      <a:pt x="600" y="608"/>
                      <a:pt x="600" y="608"/>
                      <a:pt x="600" y="608"/>
                    </a:cubicBezTo>
                    <a:cubicBezTo>
                      <a:pt x="598" y="609"/>
                      <a:pt x="598" y="609"/>
                      <a:pt x="598" y="609"/>
                    </a:cubicBezTo>
                    <a:cubicBezTo>
                      <a:pt x="597" y="607"/>
                      <a:pt x="597" y="607"/>
                      <a:pt x="597" y="607"/>
                    </a:cubicBezTo>
                    <a:cubicBezTo>
                      <a:pt x="597" y="606"/>
                      <a:pt x="597" y="606"/>
                      <a:pt x="597" y="606"/>
                    </a:cubicBezTo>
                    <a:cubicBezTo>
                      <a:pt x="596" y="605"/>
                      <a:pt x="596" y="605"/>
                      <a:pt x="596" y="605"/>
                    </a:cubicBezTo>
                    <a:cubicBezTo>
                      <a:pt x="595" y="605"/>
                      <a:pt x="595" y="605"/>
                      <a:pt x="595" y="605"/>
                    </a:cubicBezTo>
                    <a:cubicBezTo>
                      <a:pt x="594" y="606"/>
                      <a:pt x="594" y="606"/>
                      <a:pt x="594" y="606"/>
                    </a:cubicBezTo>
                    <a:cubicBezTo>
                      <a:pt x="592" y="605"/>
                      <a:pt x="592" y="605"/>
                      <a:pt x="592" y="605"/>
                    </a:cubicBezTo>
                    <a:cubicBezTo>
                      <a:pt x="590" y="605"/>
                      <a:pt x="590" y="605"/>
                      <a:pt x="590" y="605"/>
                    </a:cubicBezTo>
                    <a:cubicBezTo>
                      <a:pt x="588" y="606"/>
                      <a:pt x="588" y="606"/>
                      <a:pt x="588" y="606"/>
                    </a:cubicBezTo>
                    <a:cubicBezTo>
                      <a:pt x="585" y="606"/>
                      <a:pt x="585" y="606"/>
                      <a:pt x="585" y="606"/>
                    </a:cubicBezTo>
                    <a:cubicBezTo>
                      <a:pt x="584" y="607"/>
                      <a:pt x="584" y="607"/>
                      <a:pt x="584" y="607"/>
                    </a:cubicBezTo>
                    <a:cubicBezTo>
                      <a:pt x="583" y="609"/>
                      <a:pt x="583" y="609"/>
                      <a:pt x="583" y="609"/>
                    </a:cubicBezTo>
                    <a:cubicBezTo>
                      <a:pt x="581" y="610"/>
                      <a:pt x="581" y="610"/>
                      <a:pt x="581" y="610"/>
                    </a:cubicBezTo>
                    <a:cubicBezTo>
                      <a:pt x="578" y="609"/>
                      <a:pt x="578" y="609"/>
                      <a:pt x="578" y="609"/>
                    </a:cubicBezTo>
                    <a:cubicBezTo>
                      <a:pt x="578" y="610"/>
                      <a:pt x="578" y="610"/>
                      <a:pt x="578" y="610"/>
                    </a:cubicBezTo>
                    <a:cubicBezTo>
                      <a:pt x="578" y="611"/>
                      <a:pt x="578" y="611"/>
                      <a:pt x="578" y="611"/>
                    </a:cubicBezTo>
                    <a:cubicBezTo>
                      <a:pt x="579" y="612"/>
                      <a:pt x="579" y="612"/>
                      <a:pt x="579" y="612"/>
                    </a:cubicBezTo>
                    <a:cubicBezTo>
                      <a:pt x="578" y="613"/>
                      <a:pt x="578" y="613"/>
                      <a:pt x="578" y="613"/>
                    </a:cubicBezTo>
                    <a:cubicBezTo>
                      <a:pt x="577" y="615"/>
                      <a:pt x="577" y="615"/>
                      <a:pt x="577" y="615"/>
                    </a:cubicBezTo>
                    <a:cubicBezTo>
                      <a:pt x="575" y="615"/>
                      <a:pt x="575" y="615"/>
                      <a:pt x="575" y="615"/>
                    </a:cubicBezTo>
                    <a:cubicBezTo>
                      <a:pt x="573" y="617"/>
                      <a:pt x="573" y="617"/>
                      <a:pt x="573" y="617"/>
                    </a:cubicBezTo>
                    <a:cubicBezTo>
                      <a:pt x="573" y="618"/>
                      <a:pt x="573" y="618"/>
                      <a:pt x="573" y="618"/>
                    </a:cubicBezTo>
                    <a:cubicBezTo>
                      <a:pt x="571" y="619"/>
                      <a:pt x="571" y="619"/>
                      <a:pt x="571" y="619"/>
                    </a:cubicBezTo>
                    <a:cubicBezTo>
                      <a:pt x="570" y="621"/>
                      <a:pt x="570" y="621"/>
                      <a:pt x="570" y="621"/>
                    </a:cubicBezTo>
                    <a:cubicBezTo>
                      <a:pt x="570" y="623"/>
                      <a:pt x="570" y="623"/>
                      <a:pt x="570" y="623"/>
                    </a:cubicBezTo>
                    <a:cubicBezTo>
                      <a:pt x="567" y="624"/>
                      <a:pt x="567" y="624"/>
                      <a:pt x="567" y="624"/>
                    </a:cubicBezTo>
                    <a:cubicBezTo>
                      <a:pt x="565" y="626"/>
                      <a:pt x="565" y="626"/>
                      <a:pt x="565" y="626"/>
                    </a:cubicBezTo>
                    <a:cubicBezTo>
                      <a:pt x="565" y="627"/>
                      <a:pt x="565" y="627"/>
                      <a:pt x="565" y="627"/>
                    </a:cubicBezTo>
                    <a:cubicBezTo>
                      <a:pt x="560" y="627"/>
                      <a:pt x="560" y="627"/>
                      <a:pt x="560" y="627"/>
                    </a:cubicBezTo>
                    <a:cubicBezTo>
                      <a:pt x="559" y="627"/>
                      <a:pt x="559" y="627"/>
                      <a:pt x="559" y="627"/>
                    </a:cubicBezTo>
                    <a:cubicBezTo>
                      <a:pt x="557" y="631"/>
                      <a:pt x="557" y="631"/>
                      <a:pt x="557" y="631"/>
                    </a:cubicBezTo>
                    <a:cubicBezTo>
                      <a:pt x="557" y="631"/>
                      <a:pt x="557" y="631"/>
                      <a:pt x="557" y="631"/>
                    </a:cubicBezTo>
                    <a:cubicBezTo>
                      <a:pt x="557" y="631"/>
                      <a:pt x="557" y="631"/>
                      <a:pt x="557" y="631"/>
                    </a:cubicBezTo>
                    <a:cubicBezTo>
                      <a:pt x="555" y="630"/>
                      <a:pt x="555" y="630"/>
                      <a:pt x="555" y="630"/>
                    </a:cubicBezTo>
                    <a:cubicBezTo>
                      <a:pt x="553" y="630"/>
                      <a:pt x="553" y="630"/>
                      <a:pt x="553" y="630"/>
                    </a:cubicBezTo>
                    <a:cubicBezTo>
                      <a:pt x="553" y="630"/>
                      <a:pt x="553" y="630"/>
                      <a:pt x="553" y="630"/>
                    </a:cubicBezTo>
                    <a:cubicBezTo>
                      <a:pt x="550" y="629"/>
                      <a:pt x="550" y="629"/>
                      <a:pt x="550" y="629"/>
                    </a:cubicBezTo>
                    <a:cubicBezTo>
                      <a:pt x="548" y="627"/>
                      <a:pt x="548" y="627"/>
                      <a:pt x="548" y="627"/>
                    </a:cubicBezTo>
                    <a:cubicBezTo>
                      <a:pt x="547" y="627"/>
                      <a:pt x="547" y="627"/>
                      <a:pt x="547" y="627"/>
                    </a:cubicBezTo>
                    <a:cubicBezTo>
                      <a:pt x="546" y="625"/>
                      <a:pt x="546" y="625"/>
                      <a:pt x="546" y="625"/>
                    </a:cubicBezTo>
                    <a:cubicBezTo>
                      <a:pt x="547" y="623"/>
                      <a:pt x="547" y="623"/>
                      <a:pt x="547" y="623"/>
                    </a:cubicBezTo>
                    <a:cubicBezTo>
                      <a:pt x="546" y="622"/>
                      <a:pt x="546" y="622"/>
                      <a:pt x="546" y="622"/>
                    </a:cubicBezTo>
                    <a:cubicBezTo>
                      <a:pt x="544" y="623"/>
                      <a:pt x="544" y="623"/>
                      <a:pt x="544" y="623"/>
                    </a:cubicBezTo>
                    <a:cubicBezTo>
                      <a:pt x="543" y="625"/>
                      <a:pt x="543" y="625"/>
                      <a:pt x="543" y="625"/>
                    </a:cubicBezTo>
                    <a:cubicBezTo>
                      <a:pt x="541" y="626"/>
                      <a:pt x="541" y="626"/>
                      <a:pt x="541" y="626"/>
                    </a:cubicBezTo>
                    <a:cubicBezTo>
                      <a:pt x="537" y="626"/>
                      <a:pt x="537" y="626"/>
                      <a:pt x="537" y="626"/>
                    </a:cubicBezTo>
                    <a:cubicBezTo>
                      <a:pt x="535" y="627"/>
                      <a:pt x="535" y="627"/>
                      <a:pt x="535" y="627"/>
                    </a:cubicBezTo>
                    <a:cubicBezTo>
                      <a:pt x="535" y="628"/>
                      <a:pt x="535" y="628"/>
                      <a:pt x="535" y="628"/>
                    </a:cubicBezTo>
                    <a:cubicBezTo>
                      <a:pt x="533" y="627"/>
                      <a:pt x="533" y="627"/>
                      <a:pt x="533" y="627"/>
                    </a:cubicBezTo>
                    <a:cubicBezTo>
                      <a:pt x="531" y="626"/>
                      <a:pt x="531" y="626"/>
                      <a:pt x="531" y="626"/>
                    </a:cubicBezTo>
                    <a:cubicBezTo>
                      <a:pt x="530" y="626"/>
                      <a:pt x="530" y="626"/>
                      <a:pt x="530" y="626"/>
                    </a:cubicBezTo>
                    <a:cubicBezTo>
                      <a:pt x="530" y="626"/>
                      <a:pt x="530" y="626"/>
                      <a:pt x="530" y="626"/>
                    </a:cubicBezTo>
                    <a:cubicBezTo>
                      <a:pt x="529" y="625"/>
                      <a:pt x="529" y="625"/>
                      <a:pt x="529" y="625"/>
                    </a:cubicBezTo>
                    <a:cubicBezTo>
                      <a:pt x="529" y="624"/>
                      <a:pt x="529" y="624"/>
                      <a:pt x="529" y="624"/>
                    </a:cubicBezTo>
                    <a:cubicBezTo>
                      <a:pt x="529" y="622"/>
                      <a:pt x="529" y="622"/>
                      <a:pt x="529" y="622"/>
                    </a:cubicBezTo>
                    <a:cubicBezTo>
                      <a:pt x="529" y="621"/>
                      <a:pt x="529" y="621"/>
                      <a:pt x="529" y="621"/>
                    </a:cubicBezTo>
                    <a:cubicBezTo>
                      <a:pt x="529" y="620"/>
                      <a:pt x="529" y="620"/>
                      <a:pt x="529" y="620"/>
                    </a:cubicBezTo>
                    <a:cubicBezTo>
                      <a:pt x="527" y="619"/>
                      <a:pt x="527" y="619"/>
                      <a:pt x="527" y="619"/>
                    </a:cubicBezTo>
                    <a:cubicBezTo>
                      <a:pt x="527" y="619"/>
                      <a:pt x="527" y="619"/>
                      <a:pt x="527" y="619"/>
                    </a:cubicBezTo>
                    <a:cubicBezTo>
                      <a:pt x="525" y="618"/>
                      <a:pt x="525" y="618"/>
                      <a:pt x="525" y="618"/>
                    </a:cubicBezTo>
                    <a:cubicBezTo>
                      <a:pt x="523" y="617"/>
                      <a:pt x="523" y="617"/>
                      <a:pt x="523" y="617"/>
                    </a:cubicBezTo>
                    <a:cubicBezTo>
                      <a:pt x="522" y="617"/>
                      <a:pt x="522" y="617"/>
                      <a:pt x="522" y="617"/>
                    </a:cubicBezTo>
                    <a:cubicBezTo>
                      <a:pt x="521" y="615"/>
                      <a:pt x="521" y="615"/>
                      <a:pt x="521" y="615"/>
                    </a:cubicBezTo>
                    <a:cubicBezTo>
                      <a:pt x="519" y="612"/>
                      <a:pt x="519" y="612"/>
                      <a:pt x="519" y="612"/>
                    </a:cubicBezTo>
                    <a:cubicBezTo>
                      <a:pt x="516" y="610"/>
                      <a:pt x="516" y="610"/>
                      <a:pt x="516" y="610"/>
                    </a:cubicBezTo>
                    <a:cubicBezTo>
                      <a:pt x="513" y="610"/>
                      <a:pt x="513" y="610"/>
                      <a:pt x="513" y="610"/>
                    </a:cubicBezTo>
                    <a:cubicBezTo>
                      <a:pt x="510" y="610"/>
                      <a:pt x="510" y="610"/>
                      <a:pt x="510" y="610"/>
                    </a:cubicBezTo>
                    <a:cubicBezTo>
                      <a:pt x="507" y="610"/>
                      <a:pt x="507" y="610"/>
                      <a:pt x="507" y="610"/>
                    </a:cubicBezTo>
                    <a:cubicBezTo>
                      <a:pt x="507" y="611"/>
                      <a:pt x="507" y="611"/>
                      <a:pt x="507" y="611"/>
                    </a:cubicBezTo>
                    <a:cubicBezTo>
                      <a:pt x="507" y="612"/>
                      <a:pt x="507" y="612"/>
                      <a:pt x="507" y="612"/>
                    </a:cubicBezTo>
                    <a:cubicBezTo>
                      <a:pt x="507" y="613"/>
                      <a:pt x="507" y="613"/>
                      <a:pt x="507" y="613"/>
                    </a:cubicBezTo>
                    <a:cubicBezTo>
                      <a:pt x="505" y="614"/>
                      <a:pt x="505" y="614"/>
                      <a:pt x="505" y="614"/>
                    </a:cubicBezTo>
                    <a:cubicBezTo>
                      <a:pt x="503" y="613"/>
                      <a:pt x="503" y="613"/>
                      <a:pt x="503" y="613"/>
                    </a:cubicBezTo>
                    <a:cubicBezTo>
                      <a:pt x="501" y="614"/>
                      <a:pt x="501" y="614"/>
                      <a:pt x="501" y="614"/>
                    </a:cubicBezTo>
                    <a:cubicBezTo>
                      <a:pt x="499" y="613"/>
                      <a:pt x="499" y="613"/>
                      <a:pt x="499" y="613"/>
                    </a:cubicBezTo>
                    <a:cubicBezTo>
                      <a:pt x="497" y="613"/>
                      <a:pt x="497" y="613"/>
                      <a:pt x="497" y="613"/>
                    </a:cubicBezTo>
                    <a:cubicBezTo>
                      <a:pt x="496" y="614"/>
                      <a:pt x="496" y="614"/>
                      <a:pt x="496" y="614"/>
                    </a:cubicBezTo>
                    <a:cubicBezTo>
                      <a:pt x="494" y="614"/>
                      <a:pt x="494" y="614"/>
                      <a:pt x="494" y="614"/>
                    </a:cubicBezTo>
                    <a:cubicBezTo>
                      <a:pt x="493" y="613"/>
                      <a:pt x="493" y="613"/>
                      <a:pt x="493" y="613"/>
                    </a:cubicBezTo>
                    <a:cubicBezTo>
                      <a:pt x="491" y="612"/>
                      <a:pt x="491" y="612"/>
                      <a:pt x="491" y="612"/>
                    </a:cubicBezTo>
                    <a:cubicBezTo>
                      <a:pt x="491" y="611"/>
                      <a:pt x="491" y="611"/>
                      <a:pt x="491" y="611"/>
                    </a:cubicBezTo>
                    <a:cubicBezTo>
                      <a:pt x="491" y="609"/>
                      <a:pt x="491" y="609"/>
                      <a:pt x="491" y="609"/>
                    </a:cubicBezTo>
                    <a:cubicBezTo>
                      <a:pt x="488" y="608"/>
                      <a:pt x="488" y="608"/>
                      <a:pt x="488" y="608"/>
                    </a:cubicBezTo>
                    <a:cubicBezTo>
                      <a:pt x="487" y="609"/>
                      <a:pt x="487" y="609"/>
                      <a:pt x="487" y="609"/>
                    </a:cubicBezTo>
                    <a:cubicBezTo>
                      <a:pt x="487" y="611"/>
                      <a:pt x="487" y="611"/>
                      <a:pt x="487" y="611"/>
                    </a:cubicBezTo>
                    <a:cubicBezTo>
                      <a:pt x="487" y="611"/>
                      <a:pt x="487" y="611"/>
                      <a:pt x="487" y="611"/>
                    </a:cubicBezTo>
                    <a:cubicBezTo>
                      <a:pt x="487" y="612"/>
                      <a:pt x="487" y="612"/>
                      <a:pt x="487" y="612"/>
                    </a:cubicBezTo>
                    <a:cubicBezTo>
                      <a:pt x="485" y="613"/>
                      <a:pt x="485" y="613"/>
                      <a:pt x="485" y="613"/>
                    </a:cubicBezTo>
                    <a:cubicBezTo>
                      <a:pt x="483" y="614"/>
                      <a:pt x="483" y="614"/>
                      <a:pt x="483" y="614"/>
                    </a:cubicBezTo>
                    <a:cubicBezTo>
                      <a:pt x="460" y="585"/>
                      <a:pt x="460" y="585"/>
                      <a:pt x="460" y="585"/>
                    </a:cubicBezTo>
                    <a:cubicBezTo>
                      <a:pt x="443" y="572"/>
                      <a:pt x="443" y="572"/>
                      <a:pt x="443" y="572"/>
                    </a:cubicBezTo>
                    <a:cubicBezTo>
                      <a:pt x="442" y="571"/>
                      <a:pt x="442" y="571"/>
                      <a:pt x="442" y="571"/>
                    </a:cubicBezTo>
                    <a:cubicBezTo>
                      <a:pt x="444" y="570"/>
                      <a:pt x="444" y="570"/>
                      <a:pt x="444" y="570"/>
                    </a:cubicBezTo>
                    <a:cubicBezTo>
                      <a:pt x="445" y="568"/>
                      <a:pt x="445" y="568"/>
                      <a:pt x="445" y="568"/>
                    </a:cubicBezTo>
                    <a:cubicBezTo>
                      <a:pt x="445" y="567"/>
                      <a:pt x="445" y="567"/>
                      <a:pt x="445" y="567"/>
                    </a:cubicBezTo>
                    <a:cubicBezTo>
                      <a:pt x="444" y="566"/>
                      <a:pt x="444" y="566"/>
                      <a:pt x="444" y="566"/>
                    </a:cubicBezTo>
                    <a:cubicBezTo>
                      <a:pt x="442" y="567"/>
                      <a:pt x="442" y="567"/>
                      <a:pt x="442" y="567"/>
                    </a:cubicBezTo>
                    <a:cubicBezTo>
                      <a:pt x="440" y="567"/>
                      <a:pt x="440" y="567"/>
                      <a:pt x="440" y="567"/>
                    </a:cubicBezTo>
                    <a:cubicBezTo>
                      <a:pt x="438" y="569"/>
                      <a:pt x="438" y="569"/>
                      <a:pt x="438" y="569"/>
                    </a:cubicBezTo>
                    <a:cubicBezTo>
                      <a:pt x="437" y="570"/>
                      <a:pt x="437" y="570"/>
                      <a:pt x="437" y="570"/>
                    </a:cubicBezTo>
                    <a:cubicBezTo>
                      <a:pt x="435" y="572"/>
                      <a:pt x="435" y="572"/>
                      <a:pt x="435" y="572"/>
                    </a:cubicBezTo>
                    <a:cubicBezTo>
                      <a:pt x="434" y="573"/>
                      <a:pt x="434" y="573"/>
                      <a:pt x="434" y="573"/>
                    </a:cubicBezTo>
                    <a:cubicBezTo>
                      <a:pt x="433" y="574"/>
                      <a:pt x="433" y="574"/>
                      <a:pt x="433" y="574"/>
                    </a:cubicBezTo>
                    <a:cubicBezTo>
                      <a:pt x="432" y="576"/>
                      <a:pt x="432" y="576"/>
                      <a:pt x="432" y="576"/>
                    </a:cubicBezTo>
                    <a:cubicBezTo>
                      <a:pt x="430" y="577"/>
                      <a:pt x="430" y="577"/>
                      <a:pt x="430" y="577"/>
                    </a:cubicBezTo>
                    <a:cubicBezTo>
                      <a:pt x="428" y="577"/>
                      <a:pt x="428" y="577"/>
                      <a:pt x="428" y="577"/>
                    </a:cubicBezTo>
                    <a:cubicBezTo>
                      <a:pt x="426" y="578"/>
                      <a:pt x="426" y="578"/>
                      <a:pt x="426" y="578"/>
                    </a:cubicBezTo>
                    <a:cubicBezTo>
                      <a:pt x="426" y="580"/>
                      <a:pt x="426" y="580"/>
                      <a:pt x="426" y="580"/>
                    </a:cubicBezTo>
                    <a:cubicBezTo>
                      <a:pt x="425" y="581"/>
                      <a:pt x="425" y="581"/>
                      <a:pt x="425" y="581"/>
                    </a:cubicBezTo>
                    <a:cubicBezTo>
                      <a:pt x="424" y="580"/>
                      <a:pt x="424" y="580"/>
                      <a:pt x="424" y="580"/>
                    </a:cubicBezTo>
                    <a:cubicBezTo>
                      <a:pt x="420" y="579"/>
                      <a:pt x="420" y="579"/>
                      <a:pt x="420" y="579"/>
                    </a:cubicBezTo>
                    <a:cubicBezTo>
                      <a:pt x="418" y="580"/>
                      <a:pt x="418" y="580"/>
                      <a:pt x="418" y="580"/>
                    </a:cubicBezTo>
                    <a:cubicBezTo>
                      <a:pt x="417" y="581"/>
                      <a:pt x="417" y="581"/>
                      <a:pt x="417" y="581"/>
                    </a:cubicBezTo>
                    <a:cubicBezTo>
                      <a:pt x="416" y="581"/>
                      <a:pt x="416" y="581"/>
                      <a:pt x="416" y="581"/>
                    </a:cubicBezTo>
                    <a:cubicBezTo>
                      <a:pt x="415" y="580"/>
                      <a:pt x="415" y="580"/>
                      <a:pt x="415" y="580"/>
                    </a:cubicBezTo>
                    <a:cubicBezTo>
                      <a:pt x="415" y="577"/>
                      <a:pt x="415" y="577"/>
                      <a:pt x="415" y="577"/>
                    </a:cubicBezTo>
                    <a:cubicBezTo>
                      <a:pt x="416" y="576"/>
                      <a:pt x="416" y="576"/>
                      <a:pt x="416" y="576"/>
                    </a:cubicBezTo>
                    <a:cubicBezTo>
                      <a:pt x="417" y="574"/>
                      <a:pt x="417" y="574"/>
                      <a:pt x="417" y="574"/>
                    </a:cubicBezTo>
                    <a:cubicBezTo>
                      <a:pt x="416" y="574"/>
                      <a:pt x="416" y="574"/>
                      <a:pt x="416" y="574"/>
                    </a:cubicBezTo>
                    <a:cubicBezTo>
                      <a:pt x="414" y="575"/>
                      <a:pt x="414" y="575"/>
                      <a:pt x="414" y="575"/>
                    </a:cubicBezTo>
                    <a:cubicBezTo>
                      <a:pt x="413" y="575"/>
                      <a:pt x="413" y="575"/>
                      <a:pt x="413" y="575"/>
                    </a:cubicBezTo>
                    <a:cubicBezTo>
                      <a:pt x="409" y="573"/>
                      <a:pt x="409" y="573"/>
                      <a:pt x="409" y="573"/>
                    </a:cubicBezTo>
                    <a:cubicBezTo>
                      <a:pt x="407" y="574"/>
                      <a:pt x="407" y="574"/>
                      <a:pt x="407" y="574"/>
                    </a:cubicBezTo>
                    <a:cubicBezTo>
                      <a:pt x="408" y="575"/>
                      <a:pt x="408" y="575"/>
                      <a:pt x="408" y="575"/>
                    </a:cubicBezTo>
                    <a:cubicBezTo>
                      <a:pt x="409" y="575"/>
                      <a:pt x="409" y="575"/>
                      <a:pt x="409" y="575"/>
                    </a:cubicBezTo>
                    <a:cubicBezTo>
                      <a:pt x="408" y="577"/>
                      <a:pt x="408" y="577"/>
                      <a:pt x="408" y="577"/>
                    </a:cubicBezTo>
                    <a:cubicBezTo>
                      <a:pt x="406" y="577"/>
                      <a:pt x="406" y="577"/>
                      <a:pt x="406" y="577"/>
                    </a:cubicBezTo>
                    <a:cubicBezTo>
                      <a:pt x="405" y="574"/>
                      <a:pt x="405" y="574"/>
                      <a:pt x="405" y="574"/>
                    </a:cubicBezTo>
                    <a:cubicBezTo>
                      <a:pt x="405" y="571"/>
                      <a:pt x="405" y="571"/>
                      <a:pt x="405" y="571"/>
                    </a:cubicBezTo>
                    <a:cubicBezTo>
                      <a:pt x="402" y="569"/>
                      <a:pt x="402" y="569"/>
                      <a:pt x="402" y="569"/>
                    </a:cubicBezTo>
                    <a:cubicBezTo>
                      <a:pt x="401" y="570"/>
                      <a:pt x="401" y="570"/>
                      <a:pt x="401" y="570"/>
                    </a:cubicBezTo>
                    <a:cubicBezTo>
                      <a:pt x="402" y="571"/>
                      <a:pt x="402" y="571"/>
                      <a:pt x="402" y="571"/>
                    </a:cubicBezTo>
                    <a:cubicBezTo>
                      <a:pt x="401" y="573"/>
                      <a:pt x="401" y="573"/>
                      <a:pt x="401" y="573"/>
                    </a:cubicBezTo>
                    <a:cubicBezTo>
                      <a:pt x="400" y="573"/>
                      <a:pt x="400" y="573"/>
                      <a:pt x="400" y="573"/>
                    </a:cubicBezTo>
                    <a:cubicBezTo>
                      <a:pt x="400" y="571"/>
                      <a:pt x="400" y="571"/>
                      <a:pt x="400" y="571"/>
                    </a:cubicBezTo>
                    <a:cubicBezTo>
                      <a:pt x="398" y="571"/>
                      <a:pt x="398" y="571"/>
                      <a:pt x="398" y="571"/>
                    </a:cubicBezTo>
                    <a:cubicBezTo>
                      <a:pt x="398" y="573"/>
                      <a:pt x="398" y="573"/>
                      <a:pt x="398" y="573"/>
                    </a:cubicBezTo>
                    <a:cubicBezTo>
                      <a:pt x="397" y="574"/>
                      <a:pt x="397" y="574"/>
                      <a:pt x="397" y="574"/>
                    </a:cubicBezTo>
                    <a:cubicBezTo>
                      <a:pt x="396" y="572"/>
                      <a:pt x="396" y="572"/>
                      <a:pt x="396" y="572"/>
                    </a:cubicBezTo>
                    <a:cubicBezTo>
                      <a:pt x="394" y="574"/>
                      <a:pt x="394" y="574"/>
                      <a:pt x="394" y="574"/>
                    </a:cubicBezTo>
                    <a:cubicBezTo>
                      <a:pt x="392" y="573"/>
                      <a:pt x="392" y="573"/>
                      <a:pt x="392" y="573"/>
                    </a:cubicBezTo>
                    <a:cubicBezTo>
                      <a:pt x="392" y="571"/>
                      <a:pt x="392" y="571"/>
                      <a:pt x="392" y="571"/>
                    </a:cubicBezTo>
                    <a:cubicBezTo>
                      <a:pt x="393" y="571"/>
                      <a:pt x="393" y="571"/>
                      <a:pt x="393" y="571"/>
                    </a:cubicBezTo>
                    <a:cubicBezTo>
                      <a:pt x="393" y="570"/>
                      <a:pt x="393" y="570"/>
                      <a:pt x="393" y="570"/>
                    </a:cubicBezTo>
                    <a:cubicBezTo>
                      <a:pt x="393" y="568"/>
                      <a:pt x="393" y="568"/>
                      <a:pt x="393" y="568"/>
                    </a:cubicBezTo>
                    <a:cubicBezTo>
                      <a:pt x="393" y="567"/>
                      <a:pt x="393" y="567"/>
                      <a:pt x="393" y="567"/>
                    </a:cubicBezTo>
                    <a:cubicBezTo>
                      <a:pt x="393" y="566"/>
                      <a:pt x="393" y="566"/>
                      <a:pt x="393" y="566"/>
                    </a:cubicBezTo>
                    <a:cubicBezTo>
                      <a:pt x="392" y="565"/>
                      <a:pt x="392" y="565"/>
                      <a:pt x="392" y="565"/>
                    </a:cubicBezTo>
                    <a:cubicBezTo>
                      <a:pt x="390" y="563"/>
                      <a:pt x="390" y="563"/>
                      <a:pt x="390" y="563"/>
                    </a:cubicBezTo>
                    <a:cubicBezTo>
                      <a:pt x="390" y="561"/>
                      <a:pt x="390" y="561"/>
                      <a:pt x="390" y="561"/>
                    </a:cubicBezTo>
                    <a:cubicBezTo>
                      <a:pt x="389" y="561"/>
                      <a:pt x="389" y="561"/>
                      <a:pt x="389" y="561"/>
                    </a:cubicBezTo>
                    <a:cubicBezTo>
                      <a:pt x="388" y="558"/>
                      <a:pt x="388" y="558"/>
                      <a:pt x="388" y="558"/>
                    </a:cubicBezTo>
                    <a:cubicBezTo>
                      <a:pt x="386" y="558"/>
                      <a:pt x="386" y="558"/>
                      <a:pt x="386" y="558"/>
                    </a:cubicBezTo>
                    <a:cubicBezTo>
                      <a:pt x="384" y="559"/>
                      <a:pt x="384" y="559"/>
                      <a:pt x="384" y="559"/>
                    </a:cubicBezTo>
                    <a:cubicBezTo>
                      <a:pt x="382" y="559"/>
                      <a:pt x="382" y="559"/>
                      <a:pt x="382" y="559"/>
                    </a:cubicBezTo>
                    <a:cubicBezTo>
                      <a:pt x="380" y="558"/>
                      <a:pt x="380" y="558"/>
                      <a:pt x="380" y="558"/>
                    </a:cubicBezTo>
                    <a:cubicBezTo>
                      <a:pt x="377" y="558"/>
                      <a:pt x="377" y="558"/>
                      <a:pt x="377" y="558"/>
                    </a:cubicBezTo>
                    <a:cubicBezTo>
                      <a:pt x="375" y="557"/>
                      <a:pt x="375" y="557"/>
                      <a:pt x="375" y="557"/>
                    </a:cubicBezTo>
                    <a:cubicBezTo>
                      <a:pt x="373" y="557"/>
                      <a:pt x="373" y="557"/>
                      <a:pt x="373" y="557"/>
                    </a:cubicBezTo>
                    <a:cubicBezTo>
                      <a:pt x="372" y="557"/>
                      <a:pt x="372" y="557"/>
                      <a:pt x="372" y="557"/>
                    </a:cubicBezTo>
                    <a:cubicBezTo>
                      <a:pt x="370" y="558"/>
                      <a:pt x="370" y="558"/>
                      <a:pt x="370" y="558"/>
                    </a:cubicBezTo>
                    <a:cubicBezTo>
                      <a:pt x="370" y="560"/>
                      <a:pt x="370" y="560"/>
                      <a:pt x="370" y="560"/>
                    </a:cubicBezTo>
                    <a:cubicBezTo>
                      <a:pt x="367" y="560"/>
                      <a:pt x="367" y="560"/>
                      <a:pt x="367" y="560"/>
                    </a:cubicBezTo>
                    <a:cubicBezTo>
                      <a:pt x="366" y="561"/>
                      <a:pt x="366" y="561"/>
                      <a:pt x="366" y="561"/>
                    </a:cubicBezTo>
                    <a:cubicBezTo>
                      <a:pt x="367" y="562"/>
                      <a:pt x="367" y="562"/>
                      <a:pt x="367" y="562"/>
                    </a:cubicBezTo>
                    <a:cubicBezTo>
                      <a:pt x="367" y="563"/>
                      <a:pt x="367" y="563"/>
                      <a:pt x="367" y="563"/>
                    </a:cubicBezTo>
                    <a:cubicBezTo>
                      <a:pt x="365" y="564"/>
                      <a:pt x="365" y="564"/>
                      <a:pt x="365" y="564"/>
                    </a:cubicBezTo>
                    <a:cubicBezTo>
                      <a:pt x="364" y="564"/>
                      <a:pt x="364" y="564"/>
                      <a:pt x="364" y="564"/>
                    </a:cubicBezTo>
                    <a:cubicBezTo>
                      <a:pt x="362" y="565"/>
                      <a:pt x="362" y="565"/>
                      <a:pt x="362" y="565"/>
                    </a:cubicBezTo>
                    <a:cubicBezTo>
                      <a:pt x="360" y="566"/>
                      <a:pt x="360" y="566"/>
                      <a:pt x="360" y="566"/>
                    </a:cubicBezTo>
                    <a:cubicBezTo>
                      <a:pt x="359" y="566"/>
                      <a:pt x="359" y="566"/>
                      <a:pt x="359" y="566"/>
                    </a:cubicBezTo>
                    <a:cubicBezTo>
                      <a:pt x="358" y="566"/>
                      <a:pt x="358" y="566"/>
                      <a:pt x="358" y="566"/>
                    </a:cubicBezTo>
                    <a:cubicBezTo>
                      <a:pt x="354" y="569"/>
                      <a:pt x="354" y="569"/>
                      <a:pt x="354" y="569"/>
                    </a:cubicBezTo>
                    <a:cubicBezTo>
                      <a:pt x="352" y="570"/>
                      <a:pt x="352" y="570"/>
                      <a:pt x="352" y="570"/>
                    </a:cubicBezTo>
                    <a:cubicBezTo>
                      <a:pt x="350" y="571"/>
                      <a:pt x="350" y="571"/>
                      <a:pt x="350" y="571"/>
                    </a:cubicBezTo>
                    <a:cubicBezTo>
                      <a:pt x="349" y="571"/>
                      <a:pt x="349" y="571"/>
                      <a:pt x="349" y="571"/>
                    </a:cubicBezTo>
                    <a:cubicBezTo>
                      <a:pt x="348" y="570"/>
                      <a:pt x="348" y="570"/>
                      <a:pt x="348" y="570"/>
                    </a:cubicBezTo>
                    <a:cubicBezTo>
                      <a:pt x="347" y="571"/>
                      <a:pt x="347" y="571"/>
                      <a:pt x="347" y="571"/>
                    </a:cubicBezTo>
                    <a:cubicBezTo>
                      <a:pt x="346" y="572"/>
                      <a:pt x="346" y="572"/>
                      <a:pt x="346" y="572"/>
                    </a:cubicBezTo>
                    <a:cubicBezTo>
                      <a:pt x="344" y="572"/>
                      <a:pt x="344" y="572"/>
                      <a:pt x="344" y="572"/>
                    </a:cubicBezTo>
                    <a:cubicBezTo>
                      <a:pt x="343" y="573"/>
                      <a:pt x="343" y="573"/>
                      <a:pt x="343" y="573"/>
                    </a:cubicBezTo>
                    <a:cubicBezTo>
                      <a:pt x="343" y="575"/>
                      <a:pt x="343" y="575"/>
                      <a:pt x="343" y="575"/>
                    </a:cubicBezTo>
                    <a:cubicBezTo>
                      <a:pt x="343" y="575"/>
                      <a:pt x="343" y="575"/>
                      <a:pt x="343" y="575"/>
                    </a:cubicBezTo>
                    <a:cubicBezTo>
                      <a:pt x="341" y="575"/>
                      <a:pt x="341" y="575"/>
                      <a:pt x="341" y="575"/>
                    </a:cubicBezTo>
                    <a:cubicBezTo>
                      <a:pt x="340" y="575"/>
                      <a:pt x="340" y="575"/>
                      <a:pt x="340" y="575"/>
                    </a:cubicBezTo>
                    <a:cubicBezTo>
                      <a:pt x="339" y="576"/>
                      <a:pt x="339" y="576"/>
                      <a:pt x="339" y="576"/>
                    </a:cubicBezTo>
                    <a:cubicBezTo>
                      <a:pt x="336" y="576"/>
                      <a:pt x="336" y="576"/>
                      <a:pt x="336" y="576"/>
                    </a:cubicBezTo>
                    <a:cubicBezTo>
                      <a:pt x="334" y="578"/>
                      <a:pt x="334" y="578"/>
                      <a:pt x="334" y="578"/>
                    </a:cubicBezTo>
                    <a:cubicBezTo>
                      <a:pt x="333" y="578"/>
                      <a:pt x="333" y="578"/>
                      <a:pt x="333" y="578"/>
                    </a:cubicBezTo>
                    <a:cubicBezTo>
                      <a:pt x="331" y="579"/>
                      <a:pt x="331" y="579"/>
                      <a:pt x="331" y="579"/>
                    </a:cubicBezTo>
                    <a:cubicBezTo>
                      <a:pt x="328" y="580"/>
                      <a:pt x="328" y="580"/>
                      <a:pt x="328" y="580"/>
                    </a:cubicBezTo>
                    <a:cubicBezTo>
                      <a:pt x="326" y="580"/>
                      <a:pt x="326" y="580"/>
                      <a:pt x="326" y="580"/>
                    </a:cubicBezTo>
                    <a:cubicBezTo>
                      <a:pt x="323" y="581"/>
                      <a:pt x="323" y="581"/>
                      <a:pt x="323" y="581"/>
                    </a:cubicBezTo>
                    <a:cubicBezTo>
                      <a:pt x="323" y="582"/>
                      <a:pt x="323" y="582"/>
                      <a:pt x="323" y="582"/>
                    </a:cubicBezTo>
                    <a:cubicBezTo>
                      <a:pt x="322" y="584"/>
                      <a:pt x="322" y="584"/>
                      <a:pt x="322" y="584"/>
                    </a:cubicBezTo>
                    <a:cubicBezTo>
                      <a:pt x="321" y="582"/>
                      <a:pt x="321" y="582"/>
                      <a:pt x="321" y="582"/>
                    </a:cubicBezTo>
                    <a:cubicBezTo>
                      <a:pt x="319" y="582"/>
                      <a:pt x="319" y="582"/>
                      <a:pt x="319" y="582"/>
                    </a:cubicBezTo>
                    <a:cubicBezTo>
                      <a:pt x="317" y="583"/>
                      <a:pt x="317" y="583"/>
                      <a:pt x="317" y="583"/>
                    </a:cubicBezTo>
                    <a:cubicBezTo>
                      <a:pt x="317" y="584"/>
                      <a:pt x="317" y="584"/>
                      <a:pt x="317" y="584"/>
                    </a:cubicBezTo>
                    <a:cubicBezTo>
                      <a:pt x="317" y="585"/>
                      <a:pt x="317" y="585"/>
                      <a:pt x="317" y="585"/>
                    </a:cubicBezTo>
                    <a:cubicBezTo>
                      <a:pt x="315" y="584"/>
                      <a:pt x="315" y="584"/>
                      <a:pt x="315" y="584"/>
                    </a:cubicBezTo>
                    <a:cubicBezTo>
                      <a:pt x="313" y="584"/>
                      <a:pt x="313" y="584"/>
                      <a:pt x="313" y="584"/>
                    </a:cubicBezTo>
                    <a:cubicBezTo>
                      <a:pt x="312" y="583"/>
                      <a:pt x="312" y="583"/>
                      <a:pt x="312" y="583"/>
                    </a:cubicBezTo>
                    <a:cubicBezTo>
                      <a:pt x="311" y="583"/>
                      <a:pt x="311" y="583"/>
                      <a:pt x="311" y="583"/>
                    </a:cubicBezTo>
                    <a:cubicBezTo>
                      <a:pt x="310" y="584"/>
                      <a:pt x="310" y="584"/>
                      <a:pt x="310" y="584"/>
                    </a:cubicBezTo>
                    <a:cubicBezTo>
                      <a:pt x="308" y="584"/>
                      <a:pt x="308" y="584"/>
                      <a:pt x="308" y="584"/>
                    </a:cubicBezTo>
                    <a:cubicBezTo>
                      <a:pt x="307" y="585"/>
                      <a:pt x="307" y="585"/>
                      <a:pt x="307" y="585"/>
                    </a:cubicBezTo>
                    <a:cubicBezTo>
                      <a:pt x="308" y="587"/>
                      <a:pt x="308" y="587"/>
                      <a:pt x="308" y="587"/>
                    </a:cubicBezTo>
                    <a:cubicBezTo>
                      <a:pt x="307" y="588"/>
                      <a:pt x="307" y="588"/>
                      <a:pt x="307" y="588"/>
                    </a:cubicBezTo>
                    <a:cubicBezTo>
                      <a:pt x="309" y="589"/>
                      <a:pt x="309" y="589"/>
                      <a:pt x="309" y="589"/>
                    </a:cubicBezTo>
                    <a:cubicBezTo>
                      <a:pt x="311" y="588"/>
                      <a:pt x="311" y="588"/>
                      <a:pt x="311" y="588"/>
                    </a:cubicBezTo>
                    <a:cubicBezTo>
                      <a:pt x="312" y="590"/>
                      <a:pt x="312" y="590"/>
                      <a:pt x="312" y="590"/>
                    </a:cubicBezTo>
                    <a:cubicBezTo>
                      <a:pt x="310" y="590"/>
                      <a:pt x="310" y="590"/>
                      <a:pt x="310" y="590"/>
                    </a:cubicBezTo>
                    <a:cubicBezTo>
                      <a:pt x="309" y="591"/>
                      <a:pt x="309" y="591"/>
                      <a:pt x="309" y="591"/>
                    </a:cubicBezTo>
                    <a:cubicBezTo>
                      <a:pt x="309" y="592"/>
                      <a:pt x="309" y="592"/>
                      <a:pt x="309" y="592"/>
                    </a:cubicBezTo>
                    <a:cubicBezTo>
                      <a:pt x="311" y="592"/>
                      <a:pt x="311" y="592"/>
                      <a:pt x="311" y="592"/>
                    </a:cubicBezTo>
                    <a:cubicBezTo>
                      <a:pt x="313" y="593"/>
                      <a:pt x="313" y="593"/>
                      <a:pt x="313" y="593"/>
                    </a:cubicBezTo>
                    <a:cubicBezTo>
                      <a:pt x="314" y="592"/>
                      <a:pt x="314" y="592"/>
                      <a:pt x="314" y="592"/>
                    </a:cubicBezTo>
                    <a:cubicBezTo>
                      <a:pt x="316" y="592"/>
                      <a:pt x="316" y="592"/>
                      <a:pt x="316" y="592"/>
                    </a:cubicBezTo>
                    <a:cubicBezTo>
                      <a:pt x="317" y="594"/>
                      <a:pt x="317" y="594"/>
                      <a:pt x="317" y="594"/>
                    </a:cubicBezTo>
                    <a:cubicBezTo>
                      <a:pt x="319" y="594"/>
                      <a:pt x="319" y="594"/>
                      <a:pt x="319" y="594"/>
                    </a:cubicBezTo>
                    <a:cubicBezTo>
                      <a:pt x="319" y="596"/>
                      <a:pt x="319" y="596"/>
                      <a:pt x="319" y="596"/>
                    </a:cubicBezTo>
                    <a:cubicBezTo>
                      <a:pt x="318" y="597"/>
                      <a:pt x="318" y="597"/>
                      <a:pt x="318" y="597"/>
                    </a:cubicBezTo>
                    <a:cubicBezTo>
                      <a:pt x="316" y="596"/>
                      <a:pt x="316" y="596"/>
                      <a:pt x="316" y="596"/>
                    </a:cubicBezTo>
                    <a:cubicBezTo>
                      <a:pt x="313" y="597"/>
                      <a:pt x="313" y="597"/>
                      <a:pt x="313" y="597"/>
                    </a:cubicBezTo>
                    <a:cubicBezTo>
                      <a:pt x="310" y="599"/>
                      <a:pt x="310" y="599"/>
                      <a:pt x="310" y="599"/>
                    </a:cubicBezTo>
                    <a:cubicBezTo>
                      <a:pt x="308" y="602"/>
                      <a:pt x="308" y="602"/>
                      <a:pt x="308" y="602"/>
                    </a:cubicBezTo>
                    <a:cubicBezTo>
                      <a:pt x="308" y="604"/>
                      <a:pt x="308" y="604"/>
                      <a:pt x="308" y="604"/>
                    </a:cubicBezTo>
                    <a:cubicBezTo>
                      <a:pt x="310" y="604"/>
                      <a:pt x="310" y="604"/>
                      <a:pt x="310" y="604"/>
                    </a:cubicBezTo>
                    <a:cubicBezTo>
                      <a:pt x="310" y="606"/>
                      <a:pt x="310" y="606"/>
                      <a:pt x="310" y="606"/>
                    </a:cubicBezTo>
                    <a:cubicBezTo>
                      <a:pt x="309" y="608"/>
                      <a:pt x="309" y="608"/>
                      <a:pt x="309" y="608"/>
                    </a:cubicBezTo>
                    <a:cubicBezTo>
                      <a:pt x="308" y="610"/>
                      <a:pt x="308" y="610"/>
                      <a:pt x="308" y="610"/>
                    </a:cubicBezTo>
                    <a:cubicBezTo>
                      <a:pt x="307" y="610"/>
                      <a:pt x="307" y="610"/>
                      <a:pt x="307" y="610"/>
                    </a:cubicBezTo>
                    <a:cubicBezTo>
                      <a:pt x="307" y="611"/>
                      <a:pt x="307" y="611"/>
                      <a:pt x="307" y="611"/>
                    </a:cubicBezTo>
                    <a:cubicBezTo>
                      <a:pt x="307" y="612"/>
                      <a:pt x="307" y="612"/>
                      <a:pt x="307" y="612"/>
                    </a:cubicBezTo>
                    <a:cubicBezTo>
                      <a:pt x="307" y="614"/>
                      <a:pt x="307" y="614"/>
                      <a:pt x="307" y="614"/>
                    </a:cubicBezTo>
                    <a:cubicBezTo>
                      <a:pt x="310" y="614"/>
                      <a:pt x="310" y="614"/>
                      <a:pt x="310" y="614"/>
                    </a:cubicBezTo>
                    <a:cubicBezTo>
                      <a:pt x="311" y="615"/>
                      <a:pt x="311" y="615"/>
                      <a:pt x="311" y="615"/>
                    </a:cubicBezTo>
                    <a:cubicBezTo>
                      <a:pt x="313" y="615"/>
                      <a:pt x="313" y="615"/>
                      <a:pt x="313" y="615"/>
                    </a:cubicBezTo>
                    <a:cubicBezTo>
                      <a:pt x="313" y="616"/>
                      <a:pt x="313" y="616"/>
                      <a:pt x="313" y="616"/>
                    </a:cubicBezTo>
                    <a:cubicBezTo>
                      <a:pt x="315" y="618"/>
                      <a:pt x="315" y="618"/>
                      <a:pt x="315" y="618"/>
                    </a:cubicBezTo>
                    <a:cubicBezTo>
                      <a:pt x="318" y="618"/>
                      <a:pt x="318" y="618"/>
                      <a:pt x="318" y="618"/>
                    </a:cubicBezTo>
                    <a:cubicBezTo>
                      <a:pt x="319" y="618"/>
                      <a:pt x="319" y="618"/>
                      <a:pt x="319" y="618"/>
                    </a:cubicBezTo>
                    <a:cubicBezTo>
                      <a:pt x="319" y="626"/>
                      <a:pt x="319" y="626"/>
                      <a:pt x="319" y="626"/>
                    </a:cubicBezTo>
                    <a:cubicBezTo>
                      <a:pt x="318" y="627"/>
                      <a:pt x="318" y="627"/>
                      <a:pt x="318" y="627"/>
                    </a:cubicBezTo>
                    <a:cubicBezTo>
                      <a:pt x="315" y="628"/>
                      <a:pt x="315" y="628"/>
                      <a:pt x="315" y="628"/>
                    </a:cubicBezTo>
                    <a:cubicBezTo>
                      <a:pt x="312" y="628"/>
                      <a:pt x="312" y="628"/>
                      <a:pt x="312" y="628"/>
                    </a:cubicBezTo>
                    <a:cubicBezTo>
                      <a:pt x="310" y="626"/>
                      <a:pt x="310" y="626"/>
                      <a:pt x="310" y="626"/>
                    </a:cubicBezTo>
                    <a:cubicBezTo>
                      <a:pt x="309" y="627"/>
                      <a:pt x="309" y="627"/>
                      <a:pt x="309" y="627"/>
                    </a:cubicBezTo>
                    <a:cubicBezTo>
                      <a:pt x="308" y="629"/>
                      <a:pt x="308" y="629"/>
                      <a:pt x="308" y="629"/>
                    </a:cubicBezTo>
                    <a:cubicBezTo>
                      <a:pt x="307" y="631"/>
                      <a:pt x="307" y="631"/>
                      <a:pt x="307" y="631"/>
                    </a:cubicBezTo>
                    <a:cubicBezTo>
                      <a:pt x="305" y="632"/>
                      <a:pt x="305" y="632"/>
                      <a:pt x="305" y="632"/>
                    </a:cubicBezTo>
                    <a:cubicBezTo>
                      <a:pt x="302" y="630"/>
                      <a:pt x="302" y="630"/>
                      <a:pt x="302" y="630"/>
                    </a:cubicBezTo>
                    <a:cubicBezTo>
                      <a:pt x="299" y="630"/>
                      <a:pt x="299" y="630"/>
                      <a:pt x="299" y="630"/>
                    </a:cubicBezTo>
                    <a:cubicBezTo>
                      <a:pt x="298" y="629"/>
                      <a:pt x="298" y="629"/>
                      <a:pt x="298" y="629"/>
                    </a:cubicBezTo>
                    <a:cubicBezTo>
                      <a:pt x="297" y="630"/>
                      <a:pt x="297" y="630"/>
                      <a:pt x="297" y="630"/>
                    </a:cubicBezTo>
                    <a:cubicBezTo>
                      <a:pt x="295" y="629"/>
                      <a:pt x="295" y="629"/>
                      <a:pt x="295" y="629"/>
                    </a:cubicBezTo>
                    <a:cubicBezTo>
                      <a:pt x="294" y="627"/>
                      <a:pt x="294" y="627"/>
                      <a:pt x="294" y="627"/>
                    </a:cubicBezTo>
                    <a:cubicBezTo>
                      <a:pt x="295" y="626"/>
                      <a:pt x="295" y="626"/>
                      <a:pt x="295" y="626"/>
                    </a:cubicBezTo>
                    <a:cubicBezTo>
                      <a:pt x="296" y="625"/>
                      <a:pt x="296" y="625"/>
                      <a:pt x="296" y="625"/>
                    </a:cubicBezTo>
                    <a:cubicBezTo>
                      <a:pt x="294" y="624"/>
                      <a:pt x="294" y="624"/>
                      <a:pt x="294" y="624"/>
                    </a:cubicBezTo>
                    <a:cubicBezTo>
                      <a:pt x="292" y="623"/>
                      <a:pt x="292" y="623"/>
                      <a:pt x="292" y="623"/>
                    </a:cubicBezTo>
                    <a:cubicBezTo>
                      <a:pt x="291" y="624"/>
                      <a:pt x="291" y="624"/>
                      <a:pt x="291" y="624"/>
                    </a:cubicBezTo>
                    <a:cubicBezTo>
                      <a:pt x="289" y="624"/>
                      <a:pt x="289" y="624"/>
                      <a:pt x="289" y="624"/>
                    </a:cubicBezTo>
                    <a:cubicBezTo>
                      <a:pt x="287" y="625"/>
                      <a:pt x="287" y="625"/>
                      <a:pt x="287" y="625"/>
                    </a:cubicBezTo>
                    <a:cubicBezTo>
                      <a:pt x="288" y="627"/>
                      <a:pt x="288" y="627"/>
                      <a:pt x="288" y="627"/>
                    </a:cubicBezTo>
                    <a:cubicBezTo>
                      <a:pt x="285" y="627"/>
                      <a:pt x="285" y="627"/>
                      <a:pt x="285" y="627"/>
                    </a:cubicBezTo>
                    <a:cubicBezTo>
                      <a:pt x="284" y="626"/>
                      <a:pt x="284" y="626"/>
                      <a:pt x="284" y="626"/>
                    </a:cubicBezTo>
                    <a:cubicBezTo>
                      <a:pt x="282" y="624"/>
                      <a:pt x="282" y="624"/>
                      <a:pt x="282" y="624"/>
                    </a:cubicBezTo>
                    <a:cubicBezTo>
                      <a:pt x="280" y="624"/>
                      <a:pt x="280" y="624"/>
                      <a:pt x="280" y="624"/>
                    </a:cubicBezTo>
                    <a:cubicBezTo>
                      <a:pt x="279" y="625"/>
                      <a:pt x="279" y="625"/>
                      <a:pt x="279" y="625"/>
                    </a:cubicBezTo>
                    <a:cubicBezTo>
                      <a:pt x="278" y="624"/>
                      <a:pt x="278" y="624"/>
                      <a:pt x="278" y="624"/>
                    </a:cubicBezTo>
                    <a:cubicBezTo>
                      <a:pt x="276" y="625"/>
                      <a:pt x="276" y="625"/>
                      <a:pt x="276" y="625"/>
                    </a:cubicBezTo>
                    <a:cubicBezTo>
                      <a:pt x="276" y="626"/>
                      <a:pt x="276" y="626"/>
                      <a:pt x="276" y="626"/>
                    </a:cubicBezTo>
                    <a:cubicBezTo>
                      <a:pt x="274" y="627"/>
                      <a:pt x="274" y="627"/>
                      <a:pt x="274" y="627"/>
                    </a:cubicBezTo>
                    <a:cubicBezTo>
                      <a:pt x="274" y="630"/>
                      <a:pt x="274" y="630"/>
                      <a:pt x="274" y="630"/>
                    </a:cubicBezTo>
                    <a:cubicBezTo>
                      <a:pt x="272" y="632"/>
                      <a:pt x="272" y="632"/>
                      <a:pt x="272" y="632"/>
                    </a:cubicBezTo>
                    <a:cubicBezTo>
                      <a:pt x="270" y="631"/>
                      <a:pt x="270" y="631"/>
                      <a:pt x="270" y="631"/>
                    </a:cubicBezTo>
                    <a:cubicBezTo>
                      <a:pt x="269" y="629"/>
                      <a:pt x="269" y="629"/>
                      <a:pt x="269" y="629"/>
                    </a:cubicBezTo>
                    <a:cubicBezTo>
                      <a:pt x="265" y="629"/>
                      <a:pt x="265" y="629"/>
                      <a:pt x="265" y="629"/>
                    </a:cubicBezTo>
                    <a:cubicBezTo>
                      <a:pt x="264" y="627"/>
                      <a:pt x="264" y="627"/>
                      <a:pt x="264" y="627"/>
                    </a:cubicBezTo>
                    <a:cubicBezTo>
                      <a:pt x="262" y="628"/>
                      <a:pt x="262" y="628"/>
                      <a:pt x="262" y="628"/>
                    </a:cubicBezTo>
                    <a:cubicBezTo>
                      <a:pt x="262" y="631"/>
                      <a:pt x="262" y="631"/>
                      <a:pt x="262" y="631"/>
                    </a:cubicBezTo>
                    <a:cubicBezTo>
                      <a:pt x="261" y="632"/>
                      <a:pt x="261" y="632"/>
                      <a:pt x="261" y="632"/>
                    </a:cubicBezTo>
                    <a:cubicBezTo>
                      <a:pt x="260" y="632"/>
                      <a:pt x="260" y="632"/>
                      <a:pt x="260" y="632"/>
                    </a:cubicBezTo>
                    <a:cubicBezTo>
                      <a:pt x="260" y="630"/>
                      <a:pt x="260" y="630"/>
                      <a:pt x="260" y="630"/>
                    </a:cubicBezTo>
                    <a:cubicBezTo>
                      <a:pt x="259" y="629"/>
                      <a:pt x="259" y="629"/>
                      <a:pt x="259" y="629"/>
                    </a:cubicBezTo>
                    <a:cubicBezTo>
                      <a:pt x="258" y="628"/>
                      <a:pt x="258" y="628"/>
                      <a:pt x="258" y="628"/>
                    </a:cubicBezTo>
                    <a:cubicBezTo>
                      <a:pt x="255" y="626"/>
                      <a:pt x="255" y="626"/>
                      <a:pt x="255" y="626"/>
                    </a:cubicBezTo>
                    <a:cubicBezTo>
                      <a:pt x="254" y="624"/>
                      <a:pt x="254" y="624"/>
                      <a:pt x="254" y="624"/>
                    </a:cubicBezTo>
                    <a:cubicBezTo>
                      <a:pt x="251" y="624"/>
                      <a:pt x="251" y="624"/>
                      <a:pt x="251" y="624"/>
                    </a:cubicBezTo>
                    <a:cubicBezTo>
                      <a:pt x="250" y="622"/>
                      <a:pt x="250" y="622"/>
                      <a:pt x="250" y="622"/>
                    </a:cubicBezTo>
                    <a:cubicBezTo>
                      <a:pt x="248" y="622"/>
                      <a:pt x="248" y="622"/>
                      <a:pt x="248" y="622"/>
                    </a:cubicBezTo>
                    <a:cubicBezTo>
                      <a:pt x="248" y="621"/>
                      <a:pt x="248" y="621"/>
                      <a:pt x="248" y="621"/>
                    </a:cubicBezTo>
                    <a:cubicBezTo>
                      <a:pt x="246" y="620"/>
                      <a:pt x="246" y="620"/>
                      <a:pt x="246" y="620"/>
                    </a:cubicBezTo>
                    <a:cubicBezTo>
                      <a:pt x="243" y="622"/>
                      <a:pt x="243" y="622"/>
                      <a:pt x="243" y="622"/>
                    </a:cubicBezTo>
                    <a:cubicBezTo>
                      <a:pt x="240" y="620"/>
                      <a:pt x="240" y="620"/>
                      <a:pt x="240" y="620"/>
                    </a:cubicBezTo>
                    <a:cubicBezTo>
                      <a:pt x="239" y="618"/>
                      <a:pt x="239" y="618"/>
                      <a:pt x="239" y="618"/>
                    </a:cubicBezTo>
                    <a:cubicBezTo>
                      <a:pt x="238" y="618"/>
                      <a:pt x="238" y="618"/>
                      <a:pt x="238" y="618"/>
                    </a:cubicBezTo>
                    <a:cubicBezTo>
                      <a:pt x="236" y="619"/>
                      <a:pt x="236" y="619"/>
                      <a:pt x="236" y="619"/>
                    </a:cubicBezTo>
                    <a:cubicBezTo>
                      <a:pt x="234" y="619"/>
                      <a:pt x="234" y="619"/>
                      <a:pt x="234" y="619"/>
                    </a:cubicBezTo>
                    <a:cubicBezTo>
                      <a:pt x="234" y="620"/>
                      <a:pt x="234" y="620"/>
                      <a:pt x="234" y="620"/>
                    </a:cubicBezTo>
                    <a:cubicBezTo>
                      <a:pt x="232" y="622"/>
                      <a:pt x="232" y="622"/>
                      <a:pt x="232" y="622"/>
                    </a:cubicBezTo>
                    <a:cubicBezTo>
                      <a:pt x="232" y="620"/>
                      <a:pt x="232" y="620"/>
                      <a:pt x="232" y="620"/>
                    </a:cubicBezTo>
                    <a:cubicBezTo>
                      <a:pt x="231" y="621"/>
                      <a:pt x="231" y="621"/>
                      <a:pt x="231" y="621"/>
                    </a:cubicBezTo>
                    <a:cubicBezTo>
                      <a:pt x="231" y="622"/>
                      <a:pt x="231" y="622"/>
                      <a:pt x="231" y="622"/>
                    </a:cubicBezTo>
                    <a:cubicBezTo>
                      <a:pt x="229" y="623"/>
                      <a:pt x="229" y="623"/>
                      <a:pt x="229" y="623"/>
                    </a:cubicBezTo>
                    <a:cubicBezTo>
                      <a:pt x="228" y="622"/>
                      <a:pt x="228" y="622"/>
                      <a:pt x="228" y="622"/>
                    </a:cubicBezTo>
                    <a:cubicBezTo>
                      <a:pt x="229" y="621"/>
                      <a:pt x="229" y="621"/>
                      <a:pt x="229" y="621"/>
                    </a:cubicBezTo>
                    <a:cubicBezTo>
                      <a:pt x="229" y="620"/>
                      <a:pt x="229" y="620"/>
                      <a:pt x="229" y="620"/>
                    </a:cubicBezTo>
                    <a:cubicBezTo>
                      <a:pt x="227" y="619"/>
                      <a:pt x="227" y="619"/>
                      <a:pt x="227" y="619"/>
                    </a:cubicBezTo>
                    <a:cubicBezTo>
                      <a:pt x="224" y="617"/>
                      <a:pt x="224" y="617"/>
                      <a:pt x="224" y="617"/>
                    </a:cubicBezTo>
                    <a:cubicBezTo>
                      <a:pt x="224" y="618"/>
                      <a:pt x="224" y="618"/>
                      <a:pt x="224" y="618"/>
                    </a:cubicBezTo>
                    <a:cubicBezTo>
                      <a:pt x="224" y="620"/>
                      <a:pt x="224" y="620"/>
                      <a:pt x="224" y="620"/>
                    </a:cubicBezTo>
                    <a:cubicBezTo>
                      <a:pt x="224" y="622"/>
                      <a:pt x="224" y="622"/>
                      <a:pt x="224" y="622"/>
                    </a:cubicBezTo>
                    <a:cubicBezTo>
                      <a:pt x="222" y="621"/>
                      <a:pt x="222" y="621"/>
                      <a:pt x="222" y="621"/>
                    </a:cubicBezTo>
                    <a:cubicBezTo>
                      <a:pt x="221" y="622"/>
                      <a:pt x="221" y="622"/>
                      <a:pt x="221" y="622"/>
                    </a:cubicBezTo>
                    <a:cubicBezTo>
                      <a:pt x="220" y="625"/>
                      <a:pt x="220" y="625"/>
                      <a:pt x="220" y="625"/>
                    </a:cubicBezTo>
                    <a:cubicBezTo>
                      <a:pt x="219" y="625"/>
                      <a:pt x="219" y="625"/>
                      <a:pt x="219" y="625"/>
                    </a:cubicBezTo>
                    <a:cubicBezTo>
                      <a:pt x="216" y="627"/>
                      <a:pt x="216" y="627"/>
                      <a:pt x="216" y="627"/>
                    </a:cubicBezTo>
                    <a:cubicBezTo>
                      <a:pt x="215" y="629"/>
                      <a:pt x="215" y="629"/>
                      <a:pt x="215" y="629"/>
                    </a:cubicBezTo>
                    <a:cubicBezTo>
                      <a:pt x="216" y="630"/>
                      <a:pt x="216" y="630"/>
                      <a:pt x="216" y="630"/>
                    </a:cubicBezTo>
                    <a:cubicBezTo>
                      <a:pt x="216" y="633"/>
                      <a:pt x="216" y="633"/>
                      <a:pt x="216" y="633"/>
                    </a:cubicBezTo>
                    <a:cubicBezTo>
                      <a:pt x="213" y="633"/>
                      <a:pt x="213" y="633"/>
                      <a:pt x="213" y="633"/>
                    </a:cubicBezTo>
                    <a:cubicBezTo>
                      <a:pt x="210" y="633"/>
                      <a:pt x="210" y="633"/>
                      <a:pt x="210" y="633"/>
                    </a:cubicBezTo>
                    <a:cubicBezTo>
                      <a:pt x="213" y="641"/>
                      <a:pt x="213" y="641"/>
                      <a:pt x="213" y="641"/>
                    </a:cubicBezTo>
                    <a:cubicBezTo>
                      <a:pt x="212" y="641"/>
                      <a:pt x="212" y="641"/>
                      <a:pt x="212" y="641"/>
                    </a:cubicBezTo>
                    <a:cubicBezTo>
                      <a:pt x="212" y="644"/>
                      <a:pt x="212" y="644"/>
                      <a:pt x="212" y="644"/>
                    </a:cubicBezTo>
                    <a:cubicBezTo>
                      <a:pt x="209" y="645"/>
                      <a:pt x="209" y="645"/>
                      <a:pt x="209" y="645"/>
                    </a:cubicBezTo>
                    <a:cubicBezTo>
                      <a:pt x="206" y="643"/>
                      <a:pt x="206" y="643"/>
                      <a:pt x="206" y="643"/>
                    </a:cubicBezTo>
                    <a:cubicBezTo>
                      <a:pt x="205" y="641"/>
                      <a:pt x="205" y="641"/>
                      <a:pt x="205" y="641"/>
                    </a:cubicBezTo>
                    <a:cubicBezTo>
                      <a:pt x="200" y="637"/>
                      <a:pt x="200" y="637"/>
                      <a:pt x="200" y="637"/>
                    </a:cubicBezTo>
                    <a:cubicBezTo>
                      <a:pt x="199" y="638"/>
                      <a:pt x="199" y="638"/>
                      <a:pt x="199" y="638"/>
                    </a:cubicBezTo>
                    <a:cubicBezTo>
                      <a:pt x="199" y="641"/>
                      <a:pt x="199" y="641"/>
                      <a:pt x="199" y="641"/>
                    </a:cubicBezTo>
                    <a:cubicBezTo>
                      <a:pt x="197" y="644"/>
                      <a:pt x="197" y="644"/>
                      <a:pt x="197" y="644"/>
                    </a:cubicBezTo>
                    <a:cubicBezTo>
                      <a:pt x="195" y="645"/>
                      <a:pt x="195" y="645"/>
                      <a:pt x="195" y="645"/>
                    </a:cubicBezTo>
                    <a:cubicBezTo>
                      <a:pt x="195" y="649"/>
                      <a:pt x="195" y="649"/>
                      <a:pt x="195" y="649"/>
                    </a:cubicBezTo>
                    <a:cubicBezTo>
                      <a:pt x="197" y="651"/>
                      <a:pt x="197" y="651"/>
                      <a:pt x="197" y="651"/>
                    </a:cubicBezTo>
                    <a:cubicBezTo>
                      <a:pt x="196" y="657"/>
                      <a:pt x="196" y="657"/>
                      <a:pt x="196" y="657"/>
                    </a:cubicBezTo>
                    <a:cubicBezTo>
                      <a:pt x="194" y="660"/>
                      <a:pt x="194" y="660"/>
                      <a:pt x="194" y="660"/>
                    </a:cubicBezTo>
                    <a:cubicBezTo>
                      <a:pt x="198" y="661"/>
                      <a:pt x="198" y="661"/>
                      <a:pt x="198" y="661"/>
                    </a:cubicBezTo>
                    <a:cubicBezTo>
                      <a:pt x="200" y="664"/>
                      <a:pt x="200" y="664"/>
                      <a:pt x="200" y="664"/>
                    </a:cubicBezTo>
                    <a:cubicBezTo>
                      <a:pt x="199" y="666"/>
                      <a:pt x="199" y="666"/>
                      <a:pt x="199" y="666"/>
                    </a:cubicBezTo>
                    <a:cubicBezTo>
                      <a:pt x="202" y="668"/>
                      <a:pt x="202" y="668"/>
                      <a:pt x="202" y="668"/>
                    </a:cubicBezTo>
                    <a:cubicBezTo>
                      <a:pt x="203" y="667"/>
                      <a:pt x="203" y="667"/>
                      <a:pt x="203" y="667"/>
                    </a:cubicBezTo>
                    <a:cubicBezTo>
                      <a:pt x="209" y="668"/>
                      <a:pt x="209" y="668"/>
                      <a:pt x="209" y="668"/>
                    </a:cubicBezTo>
                    <a:cubicBezTo>
                      <a:pt x="214" y="672"/>
                      <a:pt x="214" y="672"/>
                      <a:pt x="214" y="672"/>
                    </a:cubicBezTo>
                    <a:cubicBezTo>
                      <a:pt x="217" y="679"/>
                      <a:pt x="217" y="679"/>
                      <a:pt x="217" y="679"/>
                    </a:cubicBezTo>
                    <a:cubicBezTo>
                      <a:pt x="214" y="679"/>
                      <a:pt x="214" y="679"/>
                      <a:pt x="214" y="679"/>
                    </a:cubicBezTo>
                    <a:cubicBezTo>
                      <a:pt x="214" y="680"/>
                      <a:pt x="214" y="680"/>
                      <a:pt x="214" y="680"/>
                    </a:cubicBezTo>
                    <a:cubicBezTo>
                      <a:pt x="217" y="683"/>
                      <a:pt x="217" y="683"/>
                      <a:pt x="217" y="683"/>
                    </a:cubicBezTo>
                    <a:cubicBezTo>
                      <a:pt x="219" y="682"/>
                      <a:pt x="219" y="682"/>
                      <a:pt x="219" y="682"/>
                    </a:cubicBezTo>
                    <a:cubicBezTo>
                      <a:pt x="222" y="683"/>
                      <a:pt x="222" y="683"/>
                      <a:pt x="222" y="683"/>
                    </a:cubicBezTo>
                    <a:cubicBezTo>
                      <a:pt x="222" y="683"/>
                      <a:pt x="222" y="683"/>
                      <a:pt x="222" y="683"/>
                    </a:cubicBezTo>
                    <a:cubicBezTo>
                      <a:pt x="222" y="683"/>
                      <a:pt x="222" y="683"/>
                      <a:pt x="222" y="683"/>
                    </a:cubicBezTo>
                    <a:cubicBezTo>
                      <a:pt x="222" y="684"/>
                      <a:pt x="222" y="684"/>
                      <a:pt x="222" y="684"/>
                    </a:cubicBezTo>
                    <a:cubicBezTo>
                      <a:pt x="222" y="685"/>
                      <a:pt x="222" y="685"/>
                      <a:pt x="222" y="685"/>
                    </a:cubicBezTo>
                    <a:cubicBezTo>
                      <a:pt x="220" y="685"/>
                      <a:pt x="220" y="685"/>
                      <a:pt x="220" y="685"/>
                    </a:cubicBezTo>
                    <a:cubicBezTo>
                      <a:pt x="221" y="686"/>
                      <a:pt x="221" y="686"/>
                      <a:pt x="221" y="686"/>
                    </a:cubicBezTo>
                    <a:cubicBezTo>
                      <a:pt x="221" y="687"/>
                      <a:pt x="221" y="687"/>
                      <a:pt x="221" y="687"/>
                    </a:cubicBezTo>
                    <a:cubicBezTo>
                      <a:pt x="220" y="687"/>
                      <a:pt x="220" y="687"/>
                      <a:pt x="220" y="687"/>
                    </a:cubicBezTo>
                    <a:cubicBezTo>
                      <a:pt x="221" y="688"/>
                      <a:pt x="221" y="688"/>
                      <a:pt x="221" y="688"/>
                    </a:cubicBezTo>
                    <a:cubicBezTo>
                      <a:pt x="221" y="689"/>
                      <a:pt x="221" y="689"/>
                      <a:pt x="221" y="689"/>
                    </a:cubicBezTo>
                    <a:cubicBezTo>
                      <a:pt x="219" y="689"/>
                      <a:pt x="219" y="689"/>
                      <a:pt x="219" y="689"/>
                    </a:cubicBezTo>
                    <a:cubicBezTo>
                      <a:pt x="219" y="689"/>
                      <a:pt x="219" y="689"/>
                      <a:pt x="219" y="689"/>
                    </a:cubicBezTo>
                    <a:cubicBezTo>
                      <a:pt x="217" y="688"/>
                      <a:pt x="217" y="688"/>
                      <a:pt x="217" y="688"/>
                    </a:cubicBezTo>
                    <a:cubicBezTo>
                      <a:pt x="216" y="689"/>
                      <a:pt x="216" y="689"/>
                      <a:pt x="216" y="689"/>
                    </a:cubicBezTo>
                    <a:cubicBezTo>
                      <a:pt x="218" y="690"/>
                      <a:pt x="218" y="690"/>
                      <a:pt x="218" y="690"/>
                    </a:cubicBezTo>
                    <a:cubicBezTo>
                      <a:pt x="219" y="691"/>
                      <a:pt x="219" y="691"/>
                      <a:pt x="219" y="691"/>
                    </a:cubicBezTo>
                    <a:cubicBezTo>
                      <a:pt x="218" y="692"/>
                      <a:pt x="218" y="692"/>
                      <a:pt x="218" y="692"/>
                    </a:cubicBezTo>
                    <a:cubicBezTo>
                      <a:pt x="217" y="691"/>
                      <a:pt x="217" y="691"/>
                      <a:pt x="217" y="691"/>
                    </a:cubicBezTo>
                    <a:cubicBezTo>
                      <a:pt x="216" y="691"/>
                      <a:pt x="216" y="691"/>
                      <a:pt x="216" y="691"/>
                    </a:cubicBezTo>
                    <a:cubicBezTo>
                      <a:pt x="215" y="691"/>
                      <a:pt x="215" y="691"/>
                      <a:pt x="215" y="691"/>
                    </a:cubicBezTo>
                    <a:cubicBezTo>
                      <a:pt x="214" y="691"/>
                      <a:pt x="214" y="691"/>
                      <a:pt x="214" y="691"/>
                    </a:cubicBezTo>
                    <a:cubicBezTo>
                      <a:pt x="215" y="692"/>
                      <a:pt x="215" y="692"/>
                      <a:pt x="215" y="692"/>
                    </a:cubicBezTo>
                    <a:cubicBezTo>
                      <a:pt x="216" y="692"/>
                      <a:pt x="216" y="692"/>
                      <a:pt x="216" y="692"/>
                    </a:cubicBezTo>
                    <a:cubicBezTo>
                      <a:pt x="214" y="693"/>
                      <a:pt x="214" y="693"/>
                      <a:pt x="214" y="693"/>
                    </a:cubicBezTo>
                    <a:cubicBezTo>
                      <a:pt x="213" y="693"/>
                      <a:pt x="213" y="693"/>
                      <a:pt x="213" y="693"/>
                    </a:cubicBezTo>
                    <a:cubicBezTo>
                      <a:pt x="212" y="694"/>
                      <a:pt x="212" y="694"/>
                      <a:pt x="212" y="694"/>
                    </a:cubicBezTo>
                    <a:cubicBezTo>
                      <a:pt x="211" y="693"/>
                      <a:pt x="211" y="693"/>
                      <a:pt x="211" y="693"/>
                    </a:cubicBezTo>
                    <a:cubicBezTo>
                      <a:pt x="211" y="694"/>
                      <a:pt x="211" y="694"/>
                      <a:pt x="211" y="694"/>
                    </a:cubicBezTo>
                    <a:cubicBezTo>
                      <a:pt x="210" y="695"/>
                      <a:pt x="210" y="695"/>
                      <a:pt x="210" y="695"/>
                    </a:cubicBezTo>
                    <a:cubicBezTo>
                      <a:pt x="209" y="694"/>
                      <a:pt x="209" y="694"/>
                      <a:pt x="209" y="694"/>
                    </a:cubicBezTo>
                    <a:cubicBezTo>
                      <a:pt x="208" y="694"/>
                      <a:pt x="208" y="694"/>
                      <a:pt x="208" y="694"/>
                    </a:cubicBezTo>
                    <a:cubicBezTo>
                      <a:pt x="208" y="695"/>
                      <a:pt x="208" y="695"/>
                      <a:pt x="208" y="695"/>
                    </a:cubicBezTo>
                    <a:cubicBezTo>
                      <a:pt x="207" y="696"/>
                      <a:pt x="207" y="696"/>
                      <a:pt x="207" y="696"/>
                    </a:cubicBezTo>
                    <a:cubicBezTo>
                      <a:pt x="207" y="699"/>
                      <a:pt x="207" y="699"/>
                      <a:pt x="207" y="699"/>
                    </a:cubicBezTo>
                    <a:cubicBezTo>
                      <a:pt x="206" y="699"/>
                      <a:pt x="206" y="699"/>
                      <a:pt x="206" y="699"/>
                    </a:cubicBezTo>
                    <a:cubicBezTo>
                      <a:pt x="205" y="701"/>
                      <a:pt x="205" y="701"/>
                      <a:pt x="205" y="701"/>
                    </a:cubicBezTo>
                    <a:cubicBezTo>
                      <a:pt x="205" y="703"/>
                      <a:pt x="205" y="703"/>
                      <a:pt x="205" y="703"/>
                    </a:cubicBezTo>
                    <a:cubicBezTo>
                      <a:pt x="205" y="706"/>
                      <a:pt x="205" y="706"/>
                      <a:pt x="205" y="706"/>
                    </a:cubicBezTo>
                    <a:cubicBezTo>
                      <a:pt x="204" y="707"/>
                      <a:pt x="204" y="707"/>
                      <a:pt x="204" y="707"/>
                    </a:cubicBezTo>
                    <a:cubicBezTo>
                      <a:pt x="203" y="709"/>
                      <a:pt x="203" y="709"/>
                      <a:pt x="203" y="709"/>
                    </a:cubicBezTo>
                    <a:cubicBezTo>
                      <a:pt x="204" y="712"/>
                      <a:pt x="204" y="712"/>
                      <a:pt x="204" y="712"/>
                    </a:cubicBezTo>
                    <a:cubicBezTo>
                      <a:pt x="205" y="712"/>
                      <a:pt x="205" y="712"/>
                      <a:pt x="205" y="712"/>
                    </a:cubicBezTo>
                    <a:cubicBezTo>
                      <a:pt x="207" y="712"/>
                      <a:pt x="207" y="712"/>
                      <a:pt x="207" y="712"/>
                    </a:cubicBezTo>
                    <a:cubicBezTo>
                      <a:pt x="208" y="713"/>
                      <a:pt x="208" y="713"/>
                      <a:pt x="208" y="713"/>
                    </a:cubicBezTo>
                    <a:cubicBezTo>
                      <a:pt x="210" y="714"/>
                      <a:pt x="210" y="714"/>
                      <a:pt x="210" y="714"/>
                    </a:cubicBezTo>
                    <a:cubicBezTo>
                      <a:pt x="210" y="717"/>
                      <a:pt x="210" y="717"/>
                      <a:pt x="210" y="717"/>
                    </a:cubicBezTo>
                    <a:cubicBezTo>
                      <a:pt x="212" y="718"/>
                      <a:pt x="212" y="718"/>
                      <a:pt x="212" y="718"/>
                    </a:cubicBezTo>
                    <a:cubicBezTo>
                      <a:pt x="213" y="717"/>
                      <a:pt x="213" y="717"/>
                      <a:pt x="213" y="717"/>
                    </a:cubicBezTo>
                    <a:cubicBezTo>
                      <a:pt x="214" y="717"/>
                      <a:pt x="214" y="717"/>
                      <a:pt x="214" y="717"/>
                    </a:cubicBezTo>
                    <a:cubicBezTo>
                      <a:pt x="213" y="719"/>
                      <a:pt x="213" y="719"/>
                      <a:pt x="213" y="719"/>
                    </a:cubicBezTo>
                    <a:cubicBezTo>
                      <a:pt x="213" y="721"/>
                      <a:pt x="213" y="721"/>
                      <a:pt x="213" y="721"/>
                    </a:cubicBezTo>
                    <a:cubicBezTo>
                      <a:pt x="212" y="720"/>
                      <a:pt x="212" y="720"/>
                      <a:pt x="212" y="720"/>
                    </a:cubicBezTo>
                    <a:cubicBezTo>
                      <a:pt x="211" y="722"/>
                      <a:pt x="211" y="722"/>
                      <a:pt x="211" y="722"/>
                    </a:cubicBezTo>
                    <a:cubicBezTo>
                      <a:pt x="213" y="722"/>
                      <a:pt x="213" y="722"/>
                      <a:pt x="213" y="722"/>
                    </a:cubicBezTo>
                    <a:cubicBezTo>
                      <a:pt x="213" y="723"/>
                      <a:pt x="213" y="723"/>
                      <a:pt x="213" y="723"/>
                    </a:cubicBezTo>
                    <a:cubicBezTo>
                      <a:pt x="214" y="724"/>
                      <a:pt x="214" y="724"/>
                      <a:pt x="214" y="724"/>
                    </a:cubicBezTo>
                    <a:cubicBezTo>
                      <a:pt x="214" y="727"/>
                      <a:pt x="214" y="727"/>
                      <a:pt x="214" y="727"/>
                    </a:cubicBezTo>
                    <a:cubicBezTo>
                      <a:pt x="215" y="729"/>
                      <a:pt x="215" y="729"/>
                      <a:pt x="215" y="729"/>
                    </a:cubicBezTo>
                    <a:cubicBezTo>
                      <a:pt x="216" y="731"/>
                      <a:pt x="216" y="731"/>
                      <a:pt x="216" y="731"/>
                    </a:cubicBezTo>
                    <a:cubicBezTo>
                      <a:pt x="219" y="736"/>
                      <a:pt x="219" y="736"/>
                      <a:pt x="219" y="736"/>
                    </a:cubicBezTo>
                    <a:cubicBezTo>
                      <a:pt x="224" y="740"/>
                      <a:pt x="224" y="740"/>
                      <a:pt x="224" y="740"/>
                    </a:cubicBezTo>
                    <a:cubicBezTo>
                      <a:pt x="225" y="740"/>
                      <a:pt x="225" y="740"/>
                      <a:pt x="225" y="740"/>
                    </a:cubicBezTo>
                    <a:cubicBezTo>
                      <a:pt x="225" y="741"/>
                      <a:pt x="225" y="741"/>
                      <a:pt x="225" y="741"/>
                    </a:cubicBezTo>
                    <a:cubicBezTo>
                      <a:pt x="222" y="744"/>
                      <a:pt x="222" y="744"/>
                      <a:pt x="222" y="744"/>
                    </a:cubicBezTo>
                    <a:cubicBezTo>
                      <a:pt x="219" y="746"/>
                      <a:pt x="219" y="746"/>
                      <a:pt x="219" y="746"/>
                    </a:cubicBezTo>
                    <a:cubicBezTo>
                      <a:pt x="218" y="747"/>
                      <a:pt x="218" y="747"/>
                      <a:pt x="218" y="747"/>
                    </a:cubicBezTo>
                    <a:cubicBezTo>
                      <a:pt x="214" y="747"/>
                      <a:pt x="214" y="747"/>
                      <a:pt x="214" y="747"/>
                    </a:cubicBezTo>
                    <a:cubicBezTo>
                      <a:pt x="213" y="745"/>
                      <a:pt x="213" y="745"/>
                      <a:pt x="213" y="745"/>
                    </a:cubicBezTo>
                    <a:cubicBezTo>
                      <a:pt x="208" y="741"/>
                      <a:pt x="208" y="741"/>
                      <a:pt x="208" y="741"/>
                    </a:cubicBezTo>
                    <a:cubicBezTo>
                      <a:pt x="206" y="741"/>
                      <a:pt x="206" y="741"/>
                      <a:pt x="206" y="741"/>
                    </a:cubicBezTo>
                    <a:cubicBezTo>
                      <a:pt x="205" y="744"/>
                      <a:pt x="205" y="744"/>
                      <a:pt x="205" y="744"/>
                    </a:cubicBezTo>
                    <a:cubicBezTo>
                      <a:pt x="207" y="746"/>
                      <a:pt x="207" y="746"/>
                      <a:pt x="207" y="746"/>
                    </a:cubicBezTo>
                    <a:cubicBezTo>
                      <a:pt x="209" y="748"/>
                      <a:pt x="209" y="748"/>
                      <a:pt x="209" y="748"/>
                    </a:cubicBezTo>
                    <a:cubicBezTo>
                      <a:pt x="208" y="751"/>
                      <a:pt x="208" y="751"/>
                      <a:pt x="208" y="751"/>
                    </a:cubicBezTo>
                    <a:cubicBezTo>
                      <a:pt x="205" y="749"/>
                      <a:pt x="205" y="749"/>
                      <a:pt x="205" y="749"/>
                    </a:cubicBezTo>
                    <a:cubicBezTo>
                      <a:pt x="201" y="749"/>
                      <a:pt x="201" y="749"/>
                      <a:pt x="201" y="749"/>
                    </a:cubicBezTo>
                    <a:cubicBezTo>
                      <a:pt x="196" y="746"/>
                      <a:pt x="196" y="746"/>
                      <a:pt x="196" y="746"/>
                    </a:cubicBezTo>
                    <a:cubicBezTo>
                      <a:pt x="192" y="748"/>
                      <a:pt x="192" y="748"/>
                      <a:pt x="192" y="748"/>
                    </a:cubicBezTo>
                    <a:cubicBezTo>
                      <a:pt x="192" y="749"/>
                      <a:pt x="192" y="749"/>
                      <a:pt x="192" y="749"/>
                    </a:cubicBezTo>
                    <a:cubicBezTo>
                      <a:pt x="194" y="751"/>
                      <a:pt x="194" y="751"/>
                      <a:pt x="194" y="751"/>
                    </a:cubicBezTo>
                    <a:cubicBezTo>
                      <a:pt x="192" y="749"/>
                      <a:pt x="192" y="749"/>
                      <a:pt x="192" y="749"/>
                    </a:cubicBezTo>
                    <a:cubicBezTo>
                      <a:pt x="186" y="749"/>
                      <a:pt x="186" y="749"/>
                      <a:pt x="186" y="749"/>
                    </a:cubicBezTo>
                    <a:cubicBezTo>
                      <a:pt x="185" y="749"/>
                      <a:pt x="185" y="749"/>
                      <a:pt x="185" y="749"/>
                    </a:cubicBezTo>
                    <a:cubicBezTo>
                      <a:pt x="181" y="750"/>
                      <a:pt x="181" y="750"/>
                      <a:pt x="181" y="750"/>
                    </a:cubicBezTo>
                    <a:cubicBezTo>
                      <a:pt x="178" y="751"/>
                      <a:pt x="178" y="751"/>
                      <a:pt x="178" y="751"/>
                    </a:cubicBezTo>
                    <a:cubicBezTo>
                      <a:pt x="178" y="750"/>
                      <a:pt x="178" y="750"/>
                      <a:pt x="178" y="750"/>
                    </a:cubicBezTo>
                    <a:cubicBezTo>
                      <a:pt x="176" y="750"/>
                      <a:pt x="176" y="750"/>
                      <a:pt x="176" y="750"/>
                    </a:cubicBezTo>
                    <a:cubicBezTo>
                      <a:pt x="172" y="747"/>
                      <a:pt x="172" y="747"/>
                      <a:pt x="172" y="747"/>
                    </a:cubicBezTo>
                    <a:cubicBezTo>
                      <a:pt x="170" y="746"/>
                      <a:pt x="170" y="746"/>
                      <a:pt x="170" y="746"/>
                    </a:cubicBezTo>
                    <a:cubicBezTo>
                      <a:pt x="169" y="747"/>
                      <a:pt x="169" y="747"/>
                      <a:pt x="169" y="747"/>
                    </a:cubicBezTo>
                    <a:cubicBezTo>
                      <a:pt x="168" y="748"/>
                      <a:pt x="168" y="748"/>
                      <a:pt x="168" y="748"/>
                    </a:cubicBezTo>
                    <a:cubicBezTo>
                      <a:pt x="165" y="747"/>
                      <a:pt x="165" y="747"/>
                      <a:pt x="165" y="747"/>
                    </a:cubicBezTo>
                    <a:cubicBezTo>
                      <a:pt x="165" y="748"/>
                      <a:pt x="165" y="748"/>
                      <a:pt x="165" y="748"/>
                    </a:cubicBezTo>
                    <a:cubicBezTo>
                      <a:pt x="164" y="747"/>
                      <a:pt x="164" y="747"/>
                      <a:pt x="164" y="747"/>
                    </a:cubicBezTo>
                    <a:cubicBezTo>
                      <a:pt x="163" y="746"/>
                      <a:pt x="163" y="746"/>
                      <a:pt x="163" y="746"/>
                    </a:cubicBezTo>
                    <a:cubicBezTo>
                      <a:pt x="162" y="746"/>
                      <a:pt x="162" y="746"/>
                      <a:pt x="162" y="746"/>
                    </a:cubicBezTo>
                    <a:cubicBezTo>
                      <a:pt x="162" y="746"/>
                      <a:pt x="162" y="746"/>
                      <a:pt x="162" y="746"/>
                    </a:cubicBezTo>
                    <a:cubicBezTo>
                      <a:pt x="162" y="745"/>
                      <a:pt x="162" y="745"/>
                      <a:pt x="162" y="745"/>
                    </a:cubicBezTo>
                    <a:cubicBezTo>
                      <a:pt x="162" y="744"/>
                      <a:pt x="162" y="744"/>
                      <a:pt x="162" y="744"/>
                    </a:cubicBezTo>
                    <a:cubicBezTo>
                      <a:pt x="162" y="742"/>
                      <a:pt x="162" y="742"/>
                      <a:pt x="162" y="742"/>
                    </a:cubicBezTo>
                    <a:cubicBezTo>
                      <a:pt x="161" y="739"/>
                      <a:pt x="161" y="739"/>
                      <a:pt x="161" y="739"/>
                    </a:cubicBezTo>
                    <a:cubicBezTo>
                      <a:pt x="160" y="736"/>
                      <a:pt x="160" y="736"/>
                      <a:pt x="160" y="736"/>
                    </a:cubicBezTo>
                    <a:cubicBezTo>
                      <a:pt x="159" y="734"/>
                      <a:pt x="159" y="734"/>
                      <a:pt x="159" y="734"/>
                    </a:cubicBezTo>
                    <a:cubicBezTo>
                      <a:pt x="157" y="731"/>
                      <a:pt x="157" y="731"/>
                      <a:pt x="157" y="731"/>
                    </a:cubicBezTo>
                    <a:cubicBezTo>
                      <a:pt x="155" y="731"/>
                      <a:pt x="155" y="731"/>
                      <a:pt x="155" y="731"/>
                    </a:cubicBezTo>
                    <a:cubicBezTo>
                      <a:pt x="155" y="729"/>
                      <a:pt x="155" y="729"/>
                      <a:pt x="155" y="729"/>
                    </a:cubicBezTo>
                    <a:cubicBezTo>
                      <a:pt x="152" y="727"/>
                      <a:pt x="152" y="727"/>
                      <a:pt x="152" y="727"/>
                    </a:cubicBezTo>
                    <a:cubicBezTo>
                      <a:pt x="151" y="728"/>
                      <a:pt x="151" y="728"/>
                      <a:pt x="151" y="728"/>
                    </a:cubicBezTo>
                    <a:cubicBezTo>
                      <a:pt x="150" y="728"/>
                      <a:pt x="150" y="728"/>
                      <a:pt x="150" y="728"/>
                    </a:cubicBezTo>
                    <a:cubicBezTo>
                      <a:pt x="148" y="727"/>
                      <a:pt x="148" y="727"/>
                      <a:pt x="148" y="727"/>
                    </a:cubicBezTo>
                    <a:cubicBezTo>
                      <a:pt x="147" y="725"/>
                      <a:pt x="147" y="725"/>
                      <a:pt x="147" y="725"/>
                    </a:cubicBezTo>
                    <a:cubicBezTo>
                      <a:pt x="146" y="725"/>
                      <a:pt x="146" y="725"/>
                      <a:pt x="146" y="725"/>
                    </a:cubicBezTo>
                    <a:cubicBezTo>
                      <a:pt x="144" y="724"/>
                      <a:pt x="144" y="724"/>
                      <a:pt x="144" y="724"/>
                    </a:cubicBezTo>
                    <a:cubicBezTo>
                      <a:pt x="144" y="723"/>
                      <a:pt x="144" y="723"/>
                      <a:pt x="144" y="723"/>
                    </a:cubicBezTo>
                    <a:cubicBezTo>
                      <a:pt x="142" y="723"/>
                      <a:pt x="142" y="723"/>
                      <a:pt x="142" y="723"/>
                    </a:cubicBezTo>
                    <a:cubicBezTo>
                      <a:pt x="141" y="722"/>
                      <a:pt x="141" y="722"/>
                      <a:pt x="141" y="722"/>
                    </a:cubicBezTo>
                    <a:cubicBezTo>
                      <a:pt x="140" y="721"/>
                      <a:pt x="140" y="721"/>
                      <a:pt x="140" y="721"/>
                    </a:cubicBezTo>
                    <a:cubicBezTo>
                      <a:pt x="138" y="720"/>
                      <a:pt x="138" y="720"/>
                      <a:pt x="138" y="720"/>
                    </a:cubicBezTo>
                    <a:cubicBezTo>
                      <a:pt x="137" y="718"/>
                      <a:pt x="137" y="718"/>
                      <a:pt x="137" y="718"/>
                    </a:cubicBezTo>
                    <a:cubicBezTo>
                      <a:pt x="131" y="713"/>
                      <a:pt x="131" y="713"/>
                      <a:pt x="131" y="713"/>
                    </a:cubicBezTo>
                    <a:cubicBezTo>
                      <a:pt x="129" y="713"/>
                      <a:pt x="129" y="713"/>
                      <a:pt x="129" y="713"/>
                    </a:cubicBezTo>
                    <a:cubicBezTo>
                      <a:pt x="125" y="710"/>
                      <a:pt x="125" y="710"/>
                      <a:pt x="125" y="710"/>
                    </a:cubicBezTo>
                    <a:cubicBezTo>
                      <a:pt x="121" y="711"/>
                      <a:pt x="121" y="711"/>
                      <a:pt x="121" y="711"/>
                    </a:cubicBezTo>
                    <a:cubicBezTo>
                      <a:pt x="119" y="709"/>
                      <a:pt x="119" y="709"/>
                      <a:pt x="119" y="709"/>
                    </a:cubicBezTo>
                    <a:cubicBezTo>
                      <a:pt x="119" y="707"/>
                      <a:pt x="119" y="707"/>
                      <a:pt x="119" y="707"/>
                    </a:cubicBezTo>
                    <a:cubicBezTo>
                      <a:pt x="117" y="705"/>
                      <a:pt x="117" y="705"/>
                      <a:pt x="117" y="705"/>
                    </a:cubicBezTo>
                    <a:cubicBezTo>
                      <a:pt x="115" y="705"/>
                      <a:pt x="115" y="705"/>
                      <a:pt x="115" y="705"/>
                    </a:cubicBezTo>
                    <a:cubicBezTo>
                      <a:pt x="113" y="705"/>
                      <a:pt x="113" y="705"/>
                      <a:pt x="113" y="705"/>
                    </a:cubicBezTo>
                    <a:cubicBezTo>
                      <a:pt x="115" y="704"/>
                      <a:pt x="115" y="704"/>
                      <a:pt x="115" y="704"/>
                    </a:cubicBezTo>
                    <a:cubicBezTo>
                      <a:pt x="116" y="703"/>
                      <a:pt x="116" y="703"/>
                      <a:pt x="116" y="703"/>
                    </a:cubicBezTo>
                    <a:cubicBezTo>
                      <a:pt x="115" y="702"/>
                      <a:pt x="115" y="702"/>
                      <a:pt x="115" y="702"/>
                    </a:cubicBezTo>
                    <a:cubicBezTo>
                      <a:pt x="115" y="701"/>
                      <a:pt x="115" y="701"/>
                      <a:pt x="115" y="701"/>
                    </a:cubicBezTo>
                    <a:cubicBezTo>
                      <a:pt x="117" y="701"/>
                      <a:pt x="117" y="701"/>
                      <a:pt x="117" y="701"/>
                    </a:cubicBezTo>
                    <a:cubicBezTo>
                      <a:pt x="119" y="702"/>
                      <a:pt x="119" y="702"/>
                      <a:pt x="119" y="702"/>
                    </a:cubicBezTo>
                    <a:cubicBezTo>
                      <a:pt x="119" y="702"/>
                      <a:pt x="119" y="702"/>
                      <a:pt x="119" y="702"/>
                    </a:cubicBezTo>
                    <a:cubicBezTo>
                      <a:pt x="121" y="702"/>
                      <a:pt x="121" y="702"/>
                      <a:pt x="121" y="702"/>
                    </a:cubicBezTo>
                    <a:cubicBezTo>
                      <a:pt x="122" y="700"/>
                      <a:pt x="122" y="700"/>
                      <a:pt x="122" y="700"/>
                    </a:cubicBezTo>
                    <a:cubicBezTo>
                      <a:pt x="121" y="699"/>
                      <a:pt x="121" y="699"/>
                      <a:pt x="121" y="699"/>
                    </a:cubicBezTo>
                    <a:cubicBezTo>
                      <a:pt x="121" y="697"/>
                      <a:pt x="121" y="697"/>
                      <a:pt x="121" y="697"/>
                    </a:cubicBezTo>
                    <a:cubicBezTo>
                      <a:pt x="123" y="695"/>
                      <a:pt x="123" y="695"/>
                      <a:pt x="123" y="695"/>
                    </a:cubicBezTo>
                    <a:cubicBezTo>
                      <a:pt x="123" y="694"/>
                      <a:pt x="123" y="694"/>
                      <a:pt x="123" y="694"/>
                    </a:cubicBezTo>
                    <a:cubicBezTo>
                      <a:pt x="124" y="694"/>
                      <a:pt x="124" y="694"/>
                      <a:pt x="124" y="694"/>
                    </a:cubicBezTo>
                    <a:cubicBezTo>
                      <a:pt x="125" y="694"/>
                      <a:pt x="125" y="694"/>
                      <a:pt x="125" y="694"/>
                    </a:cubicBezTo>
                    <a:cubicBezTo>
                      <a:pt x="126" y="693"/>
                      <a:pt x="126" y="693"/>
                      <a:pt x="126" y="693"/>
                    </a:cubicBezTo>
                    <a:cubicBezTo>
                      <a:pt x="127" y="693"/>
                      <a:pt x="127" y="693"/>
                      <a:pt x="127" y="693"/>
                    </a:cubicBezTo>
                    <a:cubicBezTo>
                      <a:pt x="127" y="692"/>
                      <a:pt x="127" y="692"/>
                      <a:pt x="127" y="692"/>
                    </a:cubicBezTo>
                    <a:cubicBezTo>
                      <a:pt x="125" y="691"/>
                      <a:pt x="125" y="691"/>
                      <a:pt x="125" y="691"/>
                    </a:cubicBezTo>
                    <a:cubicBezTo>
                      <a:pt x="124" y="690"/>
                      <a:pt x="124" y="690"/>
                      <a:pt x="124" y="690"/>
                    </a:cubicBezTo>
                    <a:cubicBezTo>
                      <a:pt x="123" y="691"/>
                      <a:pt x="123" y="691"/>
                      <a:pt x="123" y="691"/>
                    </a:cubicBezTo>
                    <a:cubicBezTo>
                      <a:pt x="122" y="690"/>
                      <a:pt x="122" y="690"/>
                      <a:pt x="122" y="690"/>
                    </a:cubicBezTo>
                    <a:cubicBezTo>
                      <a:pt x="121" y="687"/>
                      <a:pt x="121" y="687"/>
                      <a:pt x="121" y="687"/>
                    </a:cubicBezTo>
                    <a:cubicBezTo>
                      <a:pt x="124" y="686"/>
                      <a:pt x="124" y="686"/>
                      <a:pt x="124" y="686"/>
                    </a:cubicBezTo>
                    <a:cubicBezTo>
                      <a:pt x="126" y="687"/>
                      <a:pt x="126" y="687"/>
                      <a:pt x="126" y="687"/>
                    </a:cubicBezTo>
                    <a:cubicBezTo>
                      <a:pt x="127" y="686"/>
                      <a:pt x="127" y="686"/>
                      <a:pt x="127" y="686"/>
                    </a:cubicBezTo>
                    <a:cubicBezTo>
                      <a:pt x="126" y="686"/>
                      <a:pt x="126" y="686"/>
                      <a:pt x="126" y="686"/>
                    </a:cubicBezTo>
                    <a:cubicBezTo>
                      <a:pt x="125" y="685"/>
                      <a:pt x="125" y="685"/>
                      <a:pt x="125" y="685"/>
                    </a:cubicBezTo>
                    <a:cubicBezTo>
                      <a:pt x="127" y="683"/>
                      <a:pt x="127" y="683"/>
                      <a:pt x="127" y="683"/>
                    </a:cubicBezTo>
                    <a:cubicBezTo>
                      <a:pt x="132" y="681"/>
                      <a:pt x="132" y="681"/>
                      <a:pt x="132" y="681"/>
                    </a:cubicBezTo>
                    <a:cubicBezTo>
                      <a:pt x="133" y="679"/>
                      <a:pt x="133" y="679"/>
                      <a:pt x="133" y="679"/>
                    </a:cubicBezTo>
                    <a:cubicBezTo>
                      <a:pt x="132" y="678"/>
                      <a:pt x="132" y="678"/>
                      <a:pt x="132" y="678"/>
                    </a:cubicBezTo>
                    <a:cubicBezTo>
                      <a:pt x="130" y="678"/>
                      <a:pt x="130" y="678"/>
                      <a:pt x="130" y="678"/>
                    </a:cubicBezTo>
                    <a:cubicBezTo>
                      <a:pt x="128" y="680"/>
                      <a:pt x="128" y="680"/>
                      <a:pt x="128" y="680"/>
                    </a:cubicBezTo>
                    <a:cubicBezTo>
                      <a:pt x="126" y="680"/>
                      <a:pt x="126" y="680"/>
                      <a:pt x="126" y="680"/>
                    </a:cubicBezTo>
                    <a:cubicBezTo>
                      <a:pt x="125" y="680"/>
                      <a:pt x="125" y="680"/>
                      <a:pt x="125" y="680"/>
                    </a:cubicBezTo>
                    <a:cubicBezTo>
                      <a:pt x="125" y="680"/>
                      <a:pt x="125" y="680"/>
                      <a:pt x="125" y="680"/>
                    </a:cubicBezTo>
                    <a:cubicBezTo>
                      <a:pt x="126" y="675"/>
                      <a:pt x="126" y="675"/>
                      <a:pt x="126" y="675"/>
                    </a:cubicBezTo>
                    <a:cubicBezTo>
                      <a:pt x="127" y="675"/>
                      <a:pt x="127" y="675"/>
                      <a:pt x="127" y="675"/>
                    </a:cubicBezTo>
                    <a:cubicBezTo>
                      <a:pt x="129" y="671"/>
                      <a:pt x="129" y="671"/>
                      <a:pt x="129" y="671"/>
                    </a:cubicBezTo>
                    <a:cubicBezTo>
                      <a:pt x="134" y="671"/>
                      <a:pt x="134" y="671"/>
                      <a:pt x="134" y="671"/>
                    </a:cubicBezTo>
                    <a:cubicBezTo>
                      <a:pt x="135" y="670"/>
                      <a:pt x="135" y="670"/>
                      <a:pt x="135" y="670"/>
                    </a:cubicBezTo>
                    <a:cubicBezTo>
                      <a:pt x="135" y="668"/>
                      <a:pt x="135" y="668"/>
                      <a:pt x="135" y="668"/>
                    </a:cubicBezTo>
                    <a:cubicBezTo>
                      <a:pt x="136" y="664"/>
                      <a:pt x="136" y="664"/>
                      <a:pt x="136" y="664"/>
                    </a:cubicBezTo>
                    <a:cubicBezTo>
                      <a:pt x="136" y="661"/>
                      <a:pt x="136" y="661"/>
                      <a:pt x="136" y="661"/>
                    </a:cubicBezTo>
                    <a:cubicBezTo>
                      <a:pt x="133" y="659"/>
                      <a:pt x="133" y="659"/>
                      <a:pt x="133" y="659"/>
                    </a:cubicBezTo>
                    <a:cubicBezTo>
                      <a:pt x="134" y="655"/>
                      <a:pt x="134" y="655"/>
                      <a:pt x="134" y="655"/>
                    </a:cubicBezTo>
                    <a:cubicBezTo>
                      <a:pt x="136" y="655"/>
                      <a:pt x="136" y="655"/>
                      <a:pt x="136" y="655"/>
                    </a:cubicBezTo>
                    <a:cubicBezTo>
                      <a:pt x="137" y="653"/>
                      <a:pt x="137" y="653"/>
                      <a:pt x="137" y="653"/>
                    </a:cubicBezTo>
                    <a:cubicBezTo>
                      <a:pt x="137" y="650"/>
                      <a:pt x="137" y="650"/>
                      <a:pt x="137" y="650"/>
                    </a:cubicBezTo>
                    <a:cubicBezTo>
                      <a:pt x="136" y="650"/>
                      <a:pt x="136" y="650"/>
                      <a:pt x="136" y="650"/>
                    </a:cubicBezTo>
                    <a:cubicBezTo>
                      <a:pt x="135" y="647"/>
                      <a:pt x="135" y="647"/>
                      <a:pt x="135" y="647"/>
                    </a:cubicBezTo>
                    <a:cubicBezTo>
                      <a:pt x="134" y="649"/>
                      <a:pt x="134" y="649"/>
                      <a:pt x="134" y="649"/>
                    </a:cubicBezTo>
                    <a:cubicBezTo>
                      <a:pt x="131" y="648"/>
                      <a:pt x="131" y="648"/>
                      <a:pt x="131" y="648"/>
                    </a:cubicBezTo>
                    <a:cubicBezTo>
                      <a:pt x="128" y="647"/>
                      <a:pt x="128" y="647"/>
                      <a:pt x="128" y="647"/>
                    </a:cubicBezTo>
                    <a:cubicBezTo>
                      <a:pt x="126" y="647"/>
                      <a:pt x="126" y="647"/>
                      <a:pt x="126" y="647"/>
                    </a:cubicBezTo>
                    <a:cubicBezTo>
                      <a:pt x="124" y="646"/>
                      <a:pt x="124" y="646"/>
                      <a:pt x="124" y="646"/>
                    </a:cubicBezTo>
                    <a:cubicBezTo>
                      <a:pt x="122" y="646"/>
                      <a:pt x="122" y="646"/>
                      <a:pt x="122" y="646"/>
                    </a:cubicBezTo>
                    <a:cubicBezTo>
                      <a:pt x="119" y="645"/>
                      <a:pt x="119" y="645"/>
                      <a:pt x="119" y="645"/>
                    </a:cubicBezTo>
                    <a:cubicBezTo>
                      <a:pt x="117" y="646"/>
                      <a:pt x="117" y="646"/>
                      <a:pt x="117" y="646"/>
                    </a:cubicBezTo>
                    <a:cubicBezTo>
                      <a:pt x="116" y="645"/>
                      <a:pt x="116" y="645"/>
                      <a:pt x="116" y="645"/>
                    </a:cubicBezTo>
                    <a:cubicBezTo>
                      <a:pt x="113" y="643"/>
                      <a:pt x="113" y="643"/>
                      <a:pt x="113" y="643"/>
                    </a:cubicBezTo>
                    <a:cubicBezTo>
                      <a:pt x="111" y="638"/>
                      <a:pt x="111" y="638"/>
                      <a:pt x="111" y="638"/>
                    </a:cubicBezTo>
                    <a:cubicBezTo>
                      <a:pt x="110" y="638"/>
                      <a:pt x="110" y="638"/>
                      <a:pt x="110" y="638"/>
                    </a:cubicBezTo>
                    <a:cubicBezTo>
                      <a:pt x="107" y="641"/>
                      <a:pt x="107" y="641"/>
                      <a:pt x="107" y="641"/>
                    </a:cubicBezTo>
                    <a:cubicBezTo>
                      <a:pt x="105" y="640"/>
                      <a:pt x="105" y="640"/>
                      <a:pt x="105" y="640"/>
                    </a:cubicBezTo>
                    <a:cubicBezTo>
                      <a:pt x="102" y="641"/>
                      <a:pt x="102" y="641"/>
                      <a:pt x="102" y="641"/>
                    </a:cubicBezTo>
                    <a:cubicBezTo>
                      <a:pt x="100" y="640"/>
                      <a:pt x="100" y="640"/>
                      <a:pt x="100" y="640"/>
                    </a:cubicBezTo>
                    <a:cubicBezTo>
                      <a:pt x="98" y="641"/>
                      <a:pt x="98" y="641"/>
                      <a:pt x="98" y="641"/>
                    </a:cubicBezTo>
                    <a:cubicBezTo>
                      <a:pt x="94" y="637"/>
                      <a:pt x="94" y="637"/>
                      <a:pt x="94" y="637"/>
                    </a:cubicBezTo>
                    <a:cubicBezTo>
                      <a:pt x="93" y="634"/>
                      <a:pt x="93" y="634"/>
                      <a:pt x="93" y="634"/>
                    </a:cubicBezTo>
                    <a:cubicBezTo>
                      <a:pt x="93" y="632"/>
                      <a:pt x="93" y="632"/>
                      <a:pt x="93" y="632"/>
                    </a:cubicBezTo>
                    <a:cubicBezTo>
                      <a:pt x="91" y="631"/>
                      <a:pt x="91" y="631"/>
                      <a:pt x="91" y="631"/>
                    </a:cubicBezTo>
                    <a:cubicBezTo>
                      <a:pt x="91" y="629"/>
                      <a:pt x="91" y="629"/>
                      <a:pt x="91" y="629"/>
                    </a:cubicBezTo>
                    <a:cubicBezTo>
                      <a:pt x="89" y="628"/>
                      <a:pt x="89" y="628"/>
                      <a:pt x="89" y="628"/>
                    </a:cubicBezTo>
                    <a:cubicBezTo>
                      <a:pt x="84" y="629"/>
                      <a:pt x="84" y="629"/>
                      <a:pt x="84" y="629"/>
                    </a:cubicBezTo>
                    <a:cubicBezTo>
                      <a:pt x="81" y="625"/>
                      <a:pt x="81" y="625"/>
                      <a:pt x="81" y="625"/>
                    </a:cubicBezTo>
                    <a:cubicBezTo>
                      <a:pt x="82" y="623"/>
                      <a:pt x="82" y="623"/>
                      <a:pt x="82" y="623"/>
                    </a:cubicBezTo>
                    <a:cubicBezTo>
                      <a:pt x="80" y="621"/>
                      <a:pt x="80" y="621"/>
                      <a:pt x="80" y="621"/>
                    </a:cubicBezTo>
                    <a:cubicBezTo>
                      <a:pt x="79" y="617"/>
                      <a:pt x="79" y="617"/>
                      <a:pt x="79" y="617"/>
                    </a:cubicBezTo>
                    <a:cubicBezTo>
                      <a:pt x="76" y="617"/>
                      <a:pt x="76" y="617"/>
                      <a:pt x="76" y="617"/>
                    </a:cubicBezTo>
                    <a:cubicBezTo>
                      <a:pt x="74" y="618"/>
                      <a:pt x="74" y="618"/>
                      <a:pt x="74" y="618"/>
                    </a:cubicBezTo>
                    <a:cubicBezTo>
                      <a:pt x="69" y="618"/>
                      <a:pt x="69" y="618"/>
                      <a:pt x="69" y="618"/>
                    </a:cubicBezTo>
                    <a:cubicBezTo>
                      <a:pt x="65" y="617"/>
                      <a:pt x="65" y="617"/>
                      <a:pt x="65" y="617"/>
                    </a:cubicBezTo>
                    <a:cubicBezTo>
                      <a:pt x="63" y="618"/>
                      <a:pt x="63" y="618"/>
                      <a:pt x="63" y="618"/>
                    </a:cubicBezTo>
                    <a:cubicBezTo>
                      <a:pt x="63" y="620"/>
                      <a:pt x="63" y="620"/>
                      <a:pt x="63" y="620"/>
                    </a:cubicBezTo>
                    <a:cubicBezTo>
                      <a:pt x="61" y="620"/>
                      <a:pt x="61" y="620"/>
                      <a:pt x="61" y="620"/>
                    </a:cubicBezTo>
                    <a:cubicBezTo>
                      <a:pt x="60" y="620"/>
                      <a:pt x="60" y="620"/>
                      <a:pt x="60" y="620"/>
                    </a:cubicBezTo>
                    <a:cubicBezTo>
                      <a:pt x="60" y="618"/>
                      <a:pt x="60" y="618"/>
                      <a:pt x="60" y="618"/>
                    </a:cubicBezTo>
                    <a:cubicBezTo>
                      <a:pt x="57" y="615"/>
                      <a:pt x="57" y="615"/>
                      <a:pt x="57" y="615"/>
                    </a:cubicBezTo>
                    <a:cubicBezTo>
                      <a:pt x="58" y="613"/>
                      <a:pt x="58" y="613"/>
                      <a:pt x="58" y="613"/>
                    </a:cubicBezTo>
                    <a:cubicBezTo>
                      <a:pt x="56" y="610"/>
                      <a:pt x="56" y="610"/>
                      <a:pt x="56" y="610"/>
                    </a:cubicBezTo>
                    <a:cubicBezTo>
                      <a:pt x="56" y="607"/>
                      <a:pt x="56" y="607"/>
                      <a:pt x="56" y="607"/>
                    </a:cubicBezTo>
                    <a:cubicBezTo>
                      <a:pt x="56" y="606"/>
                      <a:pt x="56" y="606"/>
                      <a:pt x="56" y="606"/>
                    </a:cubicBezTo>
                    <a:cubicBezTo>
                      <a:pt x="59" y="608"/>
                      <a:pt x="59" y="608"/>
                      <a:pt x="59" y="608"/>
                    </a:cubicBezTo>
                    <a:cubicBezTo>
                      <a:pt x="63" y="607"/>
                      <a:pt x="63" y="607"/>
                      <a:pt x="63" y="607"/>
                    </a:cubicBezTo>
                    <a:cubicBezTo>
                      <a:pt x="65" y="604"/>
                      <a:pt x="65" y="604"/>
                      <a:pt x="65" y="604"/>
                    </a:cubicBezTo>
                    <a:cubicBezTo>
                      <a:pt x="66" y="603"/>
                      <a:pt x="66" y="603"/>
                      <a:pt x="66" y="603"/>
                    </a:cubicBezTo>
                    <a:cubicBezTo>
                      <a:pt x="64" y="601"/>
                      <a:pt x="64" y="601"/>
                      <a:pt x="64" y="601"/>
                    </a:cubicBezTo>
                    <a:cubicBezTo>
                      <a:pt x="64" y="599"/>
                      <a:pt x="64" y="599"/>
                      <a:pt x="64" y="599"/>
                    </a:cubicBezTo>
                    <a:cubicBezTo>
                      <a:pt x="60" y="596"/>
                      <a:pt x="60" y="596"/>
                      <a:pt x="60" y="596"/>
                    </a:cubicBezTo>
                    <a:cubicBezTo>
                      <a:pt x="57" y="596"/>
                      <a:pt x="57" y="596"/>
                      <a:pt x="57" y="596"/>
                    </a:cubicBezTo>
                    <a:cubicBezTo>
                      <a:pt x="56" y="592"/>
                      <a:pt x="56" y="592"/>
                      <a:pt x="56" y="592"/>
                    </a:cubicBezTo>
                    <a:cubicBezTo>
                      <a:pt x="54" y="591"/>
                      <a:pt x="54" y="591"/>
                      <a:pt x="54" y="591"/>
                    </a:cubicBezTo>
                    <a:cubicBezTo>
                      <a:pt x="52" y="588"/>
                      <a:pt x="52" y="588"/>
                      <a:pt x="52" y="588"/>
                    </a:cubicBezTo>
                    <a:cubicBezTo>
                      <a:pt x="51" y="585"/>
                      <a:pt x="51" y="585"/>
                      <a:pt x="51" y="585"/>
                    </a:cubicBezTo>
                    <a:cubicBezTo>
                      <a:pt x="49" y="583"/>
                      <a:pt x="49" y="583"/>
                      <a:pt x="49" y="583"/>
                    </a:cubicBezTo>
                    <a:cubicBezTo>
                      <a:pt x="49" y="580"/>
                      <a:pt x="49" y="580"/>
                      <a:pt x="49" y="580"/>
                    </a:cubicBezTo>
                    <a:cubicBezTo>
                      <a:pt x="47" y="578"/>
                      <a:pt x="47" y="578"/>
                      <a:pt x="47" y="578"/>
                    </a:cubicBezTo>
                    <a:cubicBezTo>
                      <a:pt x="48" y="575"/>
                      <a:pt x="48" y="575"/>
                      <a:pt x="48" y="575"/>
                    </a:cubicBezTo>
                    <a:cubicBezTo>
                      <a:pt x="47" y="573"/>
                      <a:pt x="47" y="573"/>
                      <a:pt x="47" y="573"/>
                    </a:cubicBezTo>
                    <a:cubicBezTo>
                      <a:pt x="43" y="572"/>
                      <a:pt x="43" y="572"/>
                      <a:pt x="43" y="572"/>
                    </a:cubicBezTo>
                    <a:cubicBezTo>
                      <a:pt x="42" y="572"/>
                      <a:pt x="42" y="572"/>
                      <a:pt x="42" y="572"/>
                    </a:cubicBezTo>
                    <a:cubicBezTo>
                      <a:pt x="41" y="570"/>
                      <a:pt x="41" y="570"/>
                      <a:pt x="41" y="570"/>
                    </a:cubicBezTo>
                    <a:cubicBezTo>
                      <a:pt x="38" y="571"/>
                      <a:pt x="38" y="571"/>
                      <a:pt x="38" y="571"/>
                    </a:cubicBezTo>
                    <a:cubicBezTo>
                      <a:pt x="35" y="573"/>
                      <a:pt x="35" y="573"/>
                      <a:pt x="35" y="573"/>
                    </a:cubicBezTo>
                    <a:cubicBezTo>
                      <a:pt x="34" y="570"/>
                      <a:pt x="34" y="570"/>
                      <a:pt x="34" y="570"/>
                    </a:cubicBezTo>
                    <a:cubicBezTo>
                      <a:pt x="32" y="570"/>
                      <a:pt x="32" y="570"/>
                      <a:pt x="32" y="570"/>
                    </a:cubicBezTo>
                    <a:cubicBezTo>
                      <a:pt x="29" y="571"/>
                      <a:pt x="29" y="571"/>
                      <a:pt x="29" y="571"/>
                    </a:cubicBezTo>
                    <a:cubicBezTo>
                      <a:pt x="27" y="568"/>
                      <a:pt x="27" y="568"/>
                      <a:pt x="27" y="568"/>
                    </a:cubicBezTo>
                    <a:cubicBezTo>
                      <a:pt x="25" y="569"/>
                      <a:pt x="25" y="569"/>
                      <a:pt x="25" y="569"/>
                    </a:cubicBezTo>
                    <a:cubicBezTo>
                      <a:pt x="24" y="568"/>
                      <a:pt x="24" y="568"/>
                      <a:pt x="24" y="568"/>
                    </a:cubicBezTo>
                    <a:cubicBezTo>
                      <a:pt x="23" y="568"/>
                      <a:pt x="23" y="568"/>
                      <a:pt x="23" y="568"/>
                    </a:cubicBezTo>
                    <a:cubicBezTo>
                      <a:pt x="23" y="565"/>
                      <a:pt x="23" y="565"/>
                      <a:pt x="23" y="565"/>
                    </a:cubicBezTo>
                    <a:cubicBezTo>
                      <a:pt x="21" y="564"/>
                      <a:pt x="21" y="564"/>
                      <a:pt x="21" y="564"/>
                    </a:cubicBezTo>
                    <a:cubicBezTo>
                      <a:pt x="20" y="561"/>
                      <a:pt x="20" y="561"/>
                      <a:pt x="20" y="561"/>
                    </a:cubicBezTo>
                    <a:cubicBezTo>
                      <a:pt x="20" y="560"/>
                      <a:pt x="20" y="560"/>
                      <a:pt x="20" y="560"/>
                    </a:cubicBezTo>
                    <a:cubicBezTo>
                      <a:pt x="18" y="558"/>
                      <a:pt x="18" y="558"/>
                      <a:pt x="18" y="558"/>
                    </a:cubicBezTo>
                    <a:cubicBezTo>
                      <a:pt x="19" y="557"/>
                      <a:pt x="19" y="557"/>
                      <a:pt x="19" y="557"/>
                    </a:cubicBezTo>
                    <a:cubicBezTo>
                      <a:pt x="18" y="555"/>
                      <a:pt x="18" y="555"/>
                      <a:pt x="18" y="555"/>
                    </a:cubicBezTo>
                    <a:cubicBezTo>
                      <a:pt x="17" y="554"/>
                      <a:pt x="17" y="554"/>
                      <a:pt x="17" y="554"/>
                    </a:cubicBezTo>
                    <a:cubicBezTo>
                      <a:pt x="18" y="553"/>
                      <a:pt x="18" y="553"/>
                      <a:pt x="18" y="553"/>
                    </a:cubicBezTo>
                    <a:cubicBezTo>
                      <a:pt x="17" y="552"/>
                      <a:pt x="17" y="552"/>
                      <a:pt x="17" y="552"/>
                    </a:cubicBezTo>
                    <a:cubicBezTo>
                      <a:pt x="16" y="551"/>
                      <a:pt x="16" y="551"/>
                      <a:pt x="16" y="551"/>
                    </a:cubicBezTo>
                    <a:cubicBezTo>
                      <a:pt x="17" y="549"/>
                      <a:pt x="17" y="549"/>
                      <a:pt x="17" y="549"/>
                    </a:cubicBezTo>
                    <a:cubicBezTo>
                      <a:pt x="17" y="548"/>
                      <a:pt x="17" y="548"/>
                      <a:pt x="17" y="548"/>
                    </a:cubicBezTo>
                    <a:cubicBezTo>
                      <a:pt x="18" y="546"/>
                      <a:pt x="18" y="546"/>
                      <a:pt x="18" y="546"/>
                    </a:cubicBezTo>
                    <a:cubicBezTo>
                      <a:pt x="18" y="544"/>
                      <a:pt x="18" y="544"/>
                      <a:pt x="18" y="544"/>
                    </a:cubicBezTo>
                    <a:cubicBezTo>
                      <a:pt x="14" y="536"/>
                      <a:pt x="14" y="536"/>
                      <a:pt x="14" y="536"/>
                    </a:cubicBezTo>
                    <a:cubicBezTo>
                      <a:pt x="14" y="529"/>
                      <a:pt x="14" y="529"/>
                      <a:pt x="14" y="529"/>
                    </a:cubicBezTo>
                    <a:cubicBezTo>
                      <a:pt x="16" y="529"/>
                      <a:pt x="16" y="529"/>
                      <a:pt x="16" y="529"/>
                    </a:cubicBezTo>
                    <a:cubicBezTo>
                      <a:pt x="16" y="526"/>
                      <a:pt x="16" y="526"/>
                      <a:pt x="16" y="526"/>
                    </a:cubicBezTo>
                    <a:cubicBezTo>
                      <a:pt x="18" y="524"/>
                      <a:pt x="18" y="524"/>
                      <a:pt x="18" y="524"/>
                    </a:cubicBezTo>
                    <a:cubicBezTo>
                      <a:pt x="18" y="523"/>
                      <a:pt x="18" y="523"/>
                      <a:pt x="18" y="523"/>
                    </a:cubicBezTo>
                    <a:cubicBezTo>
                      <a:pt x="18" y="523"/>
                      <a:pt x="18" y="523"/>
                      <a:pt x="18" y="523"/>
                    </a:cubicBezTo>
                    <a:cubicBezTo>
                      <a:pt x="17" y="522"/>
                      <a:pt x="17" y="522"/>
                      <a:pt x="17" y="522"/>
                    </a:cubicBezTo>
                    <a:cubicBezTo>
                      <a:pt x="17" y="521"/>
                      <a:pt x="17" y="521"/>
                      <a:pt x="17" y="521"/>
                    </a:cubicBezTo>
                    <a:cubicBezTo>
                      <a:pt x="18" y="519"/>
                      <a:pt x="18" y="519"/>
                      <a:pt x="18" y="519"/>
                    </a:cubicBezTo>
                    <a:cubicBezTo>
                      <a:pt x="17" y="518"/>
                      <a:pt x="17" y="518"/>
                      <a:pt x="17" y="518"/>
                    </a:cubicBezTo>
                    <a:cubicBezTo>
                      <a:pt x="17" y="517"/>
                      <a:pt x="17" y="517"/>
                      <a:pt x="17" y="517"/>
                    </a:cubicBezTo>
                    <a:cubicBezTo>
                      <a:pt x="18" y="517"/>
                      <a:pt x="18" y="517"/>
                      <a:pt x="18" y="517"/>
                    </a:cubicBezTo>
                    <a:cubicBezTo>
                      <a:pt x="18" y="518"/>
                      <a:pt x="18" y="518"/>
                      <a:pt x="18" y="518"/>
                    </a:cubicBezTo>
                    <a:cubicBezTo>
                      <a:pt x="20" y="518"/>
                      <a:pt x="20" y="518"/>
                      <a:pt x="20" y="518"/>
                    </a:cubicBezTo>
                    <a:cubicBezTo>
                      <a:pt x="20" y="516"/>
                      <a:pt x="20" y="516"/>
                      <a:pt x="20" y="516"/>
                    </a:cubicBezTo>
                    <a:cubicBezTo>
                      <a:pt x="21" y="515"/>
                      <a:pt x="21" y="515"/>
                      <a:pt x="21" y="515"/>
                    </a:cubicBezTo>
                    <a:cubicBezTo>
                      <a:pt x="23" y="516"/>
                      <a:pt x="23" y="516"/>
                      <a:pt x="23" y="516"/>
                    </a:cubicBezTo>
                    <a:cubicBezTo>
                      <a:pt x="25" y="514"/>
                      <a:pt x="25" y="514"/>
                      <a:pt x="25" y="514"/>
                    </a:cubicBezTo>
                    <a:cubicBezTo>
                      <a:pt x="26" y="513"/>
                      <a:pt x="26" y="513"/>
                      <a:pt x="26" y="513"/>
                    </a:cubicBezTo>
                    <a:cubicBezTo>
                      <a:pt x="27" y="512"/>
                      <a:pt x="27" y="512"/>
                      <a:pt x="27" y="512"/>
                    </a:cubicBezTo>
                    <a:cubicBezTo>
                      <a:pt x="30" y="513"/>
                      <a:pt x="30" y="513"/>
                      <a:pt x="30" y="513"/>
                    </a:cubicBezTo>
                    <a:cubicBezTo>
                      <a:pt x="31" y="512"/>
                      <a:pt x="31" y="512"/>
                      <a:pt x="31" y="512"/>
                    </a:cubicBezTo>
                    <a:cubicBezTo>
                      <a:pt x="29" y="509"/>
                      <a:pt x="29" y="509"/>
                      <a:pt x="29" y="509"/>
                    </a:cubicBezTo>
                    <a:cubicBezTo>
                      <a:pt x="28" y="509"/>
                      <a:pt x="28" y="509"/>
                      <a:pt x="28" y="509"/>
                    </a:cubicBezTo>
                    <a:cubicBezTo>
                      <a:pt x="27" y="510"/>
                      <a:pt x="27" y="510"/>
                      <a:pt x="27" y="510"/>
                    </a:cubicBezTo>
                    <a:cubicBezTo>
                      <a:pt x="25" y="510"/>
                      <a:pt x="25" y="510"/>
                      <a:pt x="25" y="510"/>
                    </a:cubicBezTo>
                    <a:cubicBezTo>
                      <a:pt x="23" y="508"/>
                      <a:pt x="23" y="508"/>
                      <a:pt x="23" y="508"/>
                    </a:cubicBezTo>
                    <a:cubicBezTo>
                      <a:pt x="21" y="508"/>
                      <a:pt x="21" y="508"/>
                      <a:pt x="21" y="508"/>
                    </a:cubicBezTo>
                    <a:cubicBezTo>
                      <a:pt x="19" y="505"/>
                      <a:pt x="19" y="505"/>
                      <a:pt x="19" y="505"/>
                    </a:cubicBezTo>
                    <a:cubicBezTo>
                      <a:pt x="19" y="504"/>
                      <a:pt x="19" y="504"/>
                      <a:pt x="19" y="504"/>
                    </a:cubicBezTo>
                    <a:cubicBezTo>
                      <a:pt x="21" y="506"/>
                      <a:pt x="21" y="506"/>
                      <a:pt x="21" y="506"/>
                    </a:cubicBezTo>
                    <a:cubicBezTo>
                      <a:pt x="21" y="504"/>
                      <a:pt x="21" y="504"/>
                      <a:pt x="21" y="504"/>
                    </a:cubicBezTo>
                    <a:cubicBezTo>
                      <a:pt x="21" y="503"/>
                      <a:pt x="21" y="503"/>
                      <a:pt x="21" y="503"/>
                    </a:cubicBezTo>
                    <a:cubicBezTo>
                      <a:pt x="22" y="502"/>
                      <a:pt x="22" y="502"/>
                      <a:pt x="22" y="502"/>
                    </a:cubicBezTo>
                    <a:cubicBezTo>
                      <a:pt x="20" y="502"/>
                      <a:pt x="20" y="502"/>
                      <a:pt x="20" y="502"/>
                    </a:cubicBezTo>
                    <a:cubicBezTo>
                      <a:pt x="20" y="502"/>
                      <a:pt x="18" y="504"/>
                      <a:pt x="17" y="504"/>
                    </a:cubicBezTo>
                    <a:cubicBezTo>
                      <a:pt x="17" y="504"/>
                      <a:pt x="17" y="504"/>
                      <a:pt x="17" y="504"/>
                    </a:cubicBezTo>
                    <a:cubicBezTo>
                      <a:pt x="17" y="504"/>
                      <a:pt x="17" y="504"/>
                      <a:pt x="17" y="504"/>
                    </a:cubicBezTo>
                    <a:cubicBezTo>
                      <a:pt x="17" y="502"/>
                      <a:pt x="17" y="502"/>
                      <a:pt x="17" y="502"/>
                    </a:cubicBezTo>
                    <a:cubicBezTo>
                      <a:pt x="21" y="497"/>
                      <a:pt x="21" y="497"/>
                      <a:pt x="21" y="497"/>
                    </a:cubicBezTo>
                    <a:cubicBezTo>
                      <a:pt x="23" y="496"/>
                      <a:pt x="23" y="496"/>
                      <a:pt x="23" y="496"/>
                    </a:cubicBezTo>
                    <a:cubicBezTo>
                      <a:pt x="26" y="492"/>
                      <a:pt x="26" y="492"/>
                      <a:pt x="26" y="492"/>
                    </a:cubicBezTo>
                    <a:cubicBezTo>
                      <a:pt x="28" y="488"/>
                      <a:pt x="28" y="488"/>
                      <a:pt x="28" y="488"/>
                    </a:cubicBezTo>
                    <a:cubicBezTo>
                      <a:pt x="30" y="483"/>
                      <a:pt x="30" y="483"/>
                      <a:pt x="30" y="483"/>
                    </a:cubicBezTo>
                    <a:cubicBezTo>
                      <a:pt x="34" y="477"/>
                      <a:pt x="34" y="477"/>
                      <a:pt x="34" y="477"/>
                    </a:cubicBezTo>
                    <a:cubicBezTo>
                      <a:pt x="37" y="470"/>
                      <a:pt x="37" y="470"/>
                      <a:pt x="37" y="470"/>
                    </a:cubicBezTo>
                    <a:cubicBezTo>
                      <a:pt x="36" y="467"/>
                      <a:pt x="36" y="467"/>
                      <a:pt x="36" y="467"/>
                    </a:cubicBezTo>
                    <a:cubicBezTo>
                      <a:pt x="32" y="462"/>
                      <a:pt x="32" y="462"/>
                      <a:pt x="32" y="462"/>
                    </a:cubicBezTo>
                    <a:cubicBezTo>
                      <a:pt x="30" y="462"/>
                      <a:pt x="30" y="462"/>
                      <a:pt x="30" y="462"/>
                    </a:cubicBezTo>
                    <a:cubicBezTo>
                      <a:pt x="25" y="455"/>
                      <a:pt x="25" y="455"/>
                      <a:pt x="25" y="455"/>
                    </a:cubicBezTo>
                    <a:cubicBezTo>
                      <a:pt x="26" y="453"/>
                      <a:pt x="26" y="453"/>
                      <a:pt x="26" y="453"/>
                    </a:cubicBezTo>
                    <a:cubicBezTo>
                      <a:pt x="28" y="450"/>
                      <a:pt x="28" y="450"/>
                      <a:pt x="28" y="450"/>
                    </a:cubicBezTo>
                    <a:cubicBezTo>
                      <a:pt x="28" y="447"/>
                      <a:pt x="28" y="447"/>
                      <a:pt x="28" y="447"/>
                    </a:cubicBezTo>
                    <a:cubicBezTo>
                      <a:pt x="25" y="445"/>
                      <a:pt x="25" y="445"/>
                      <a:pt x="25" y="445"/>
                    </a:cubicBezTo>
                    <a:cubicBezTo>
                      <a:pt x="24" y="443"/>
                      <a:pt x="24" y="443"/>
                      <a:pt x="24" y="443"/>
                    </a:cubicBezTo>
                    <a:cubicBezTo>
                      <a:pt x="24" y="440"/>
                      <a:pt x="24" y="440"/>
                      <a:pt x="24" y="440"/>
                    </a:cubicBezTo>
                    <a:cubicBezTo>
                      <a:pt x="24" y="439"/>
                      <a:pt x="24" y="439"/>
                      <a:pt x="24" y="439"/>
                    </a:cubicBezTo>
                    <a:cubicBezTo>
                      <a:pt x="24" y="437"/>
                      <a:pt x="24" y="437"/>
                      <a:pt x="24" y="437"/>
                    </a:cubicBezTo>
                    <a:cubicBezTo>
                      <a:pt x="21" y="437"/>
                      <a:pt x="21" y="437"/>
                      <a:pt x="21" y="437"/>
                    </a:cubicBezTo>
                    <a:cubicBezTo>
                      <a:pt x="20" y="435"/>
                      <a:pt x="20" y="435"/>
                      <a:pt x="20" y="435"/>
                    </a:cubicBezTo>
                    <a:cubicBezTo>
                      <a:pt x="20" y="432"/>
                      <a:pt x="20" y="432"/>
                      <a:pt x="20" y="432"/>
                    </a:cubicBezTo>
                    <a:cubicBezTo>
                      <a:pt x="21" y="430"/>
                      <a:pt x="21" y="430"/>
                      <a:pt x="21" y="430"/>
                    </a:cubicBezTo>
                    <a:cubicBezTo>
                      <a:pt x="19" y="430"/>
                      <a:pt x="19" y="430"/>
                      <a:pt x="19" y="430"/>
                    </a:cubicBezTo>
                    <a:cubicBezTo>
                      <a:pt x="19" y="428"/>
                      <a:pt x="19" y="428"/>
                      <a:pt x="19" y="428"/>
                    </a:cubicBezTo>
                    <a:cubicBezTo>
                      <a:pt x="20" y="422"/>
                      <a:pt x="20" y="422"/>
                      <a:pt x="20" y="422"/>
                    </a:cubicBezTo>
                    <a:cubicBezTo>
                      <a:pt x="22" y="422"/>
                      <a:pt x="22" y="422"/>
                      <a:pt x="22" y="422"/>
                    </a:cubicBezTo>
                    <a:cubicBezTo>
                      <a:pt x="17" y="412"/>
                      <a:pt x="17" y="412"/>
                      <a:pt x="17" y="412"/>
                    </a:cubicBezTo>
                    <a:cubicBezTo>
                      <a:pt x="13" y="405"/>
                      <a:pt x="13" y="405"/>
                      <a:pt x="13" y="405"/>
                    </a:cubicBezTo>
                    <a:cubicBezTo>
                      <a:pt x="13" y="402"/>
                      <a:pt x="13" y="402"/>
                      <a:pt x="13" y="402"/>
                    </a:cubicBezTo>
                    <a:cubicBezTo>
                      <a:pt x="10" y="400"/>
                      <a:pt x="10" y="400"/>
                      <a:pt x="10" y="400"/>
                    </a:cubicBezTo>
                    <a:cubicBezTo>
                      <a:pt x="12" y="395"/>
                      <a:pt x="12" y="395"/>
                      <a:pt x="12" y="395"/>
                    </a:cubicBezTo>
                    <a:cubicBezTo>
                      <a:pt x="14" y="392"/>
                      <a:pt x="14" y="392"/>
                      <a:pt x="14" y="392"/>
                    </a:cubicBezTo>
                    <a:cubicBezTo>
                      <a:pt x="15" y="389"/>
                      <a:pt x="15" y="389"/>
                      <a:pt x="15" y="389"/>
                    </a:cubicBezTo>
                    <a:cubicBezTo>
                      <a:pt x="14" y="388"/>
                      <a:pt x="14" y="388"/>
                      <a:pt x="14" y="388"/>
                    </a:cubicBezTo>
                    <a:cubicBezTo>
                      <a:pt x="9" y="385"/>
                      <a:pt x="9" y="385"/>
                      <a:pt x="9" y="385"/>
                    </a:cubicBezTo>
                    <a:cubicBezTo>
                      <a:pt x="8" y="384"/>
                      <a:pt x="8" y="384"/>
                      <a:pt x="8" y="384"/>
                    </a:cubicBezTo>
                    <a:cubicBezTo>
                      <a:pt x="7" y="382"/>
                      <a:pt x="7" y="382"/>
                      <a:pt x="7" y="382"/>
                    </a:cubicBezTo>
                    <a:cubicBezTo>
                      <a:pt x="4" y="380"/>
                      <a:pt x="4" y="380"/>
                      <a:pt x="4" y="380"/>
                    </a:cubicBezTo>
                    <a:cubicBezTo>
                      <a:pt x="3" y="380"/>
                      <a:pt x="3" y="380"/>
                      <a:pt x="3" y="380"/>
                    </a:cubicBezTo>
                    <a:cubicBezTo>
                      <a:pt x="2" y="376"/>
                      <a:pt x="2" y="376"/>
                      <a:pt x="2" y="376"/>
                    </a:cubicBezTo>
                    <a:cubicBezTo>
                      <a:pt x="0" y="374"/>
                      <a:pt x="0" y="374"/>
                      <a:pt x="0" y="374"/>
                    </a:cubicBezTo>
                    <a:cubicBezTo>
                      <a:pt x="1" y="371"/>
                      <a:pt x="1" y="371"/>
                      <a:pt x="1" y="371"/>
                    </a:cubicBezTo>
                    <a:cubicBezTo>
                      <a:pt x="1" y="368"/>
                      <a:pt x="1" y="368"/>
                      <a:pt x="1" y="368"/>
                    </a:cubicBezTo>
                    <a:cubicBezTo>
                      <a:pt x="0" y="368"/>
                      <a:pt x="0" y="368"/>
                      <a:pt x="0" y="368"/>
                    </a:cubicBezTo>
                    <a:cubicBezTo>
                      <a:pt x="1" y="367"/>
                      <a:pt x="1" y="367"/>
                      <a:pt x="1" y="367"/>
                    </a:cubicBezTo>
                    <a:cubicBezTo>
                      <a:pt x="4" y="366"/>
                      <a:pt x="4" y="366"/>
                      <a:pt x="4" y="366"/>
                    </a:cubicBezTo>
                    <a:cubicBezTo>
                      <a:pt x="4" y="366"/>
                      <a:pt x="4" y="366"/>
                      <a:pt x="4" y="366"/>
                    </a:cubicBezTo>
                    <a:cubicBezTo>
                      <a:pt x="5" y="365"/>
                      <a:pt x="5" y="365"/>
                      <a:pt x="5" y="365"/>
                    </a:cubicBezTo>
                    <a:cubicBezTo>
                      <a:pt x="5" y="362"/>
                      <a:pt x="5" y="362"/>
                      <a:pt x="5" y="362"/>
                    </a:cubicBezTo>
                    <a:cubicBezTo>
                      <a:pt x="8" y="360"/>
                      <a:pt x="8" y="360"/>
                      <a:pt x="8" y="360"/>
                    </a:cubicBezTo>
                    <a:cubicBezTo>
                      <a:pt x="10" y="359"/>
                      <a:pt x="10" y="359"/>
                      <a:pt x="10" y="359"/>
                    </a:cubicBezTo>
                    <a:cubicBezTo>
                      <a:pt x="11" y="357"/>
                      <a:pt x="11" y="357"/>
                      <a:pt x="11" y="357"/>
                    </a:cubicBezTo>
                    <a:cubicBezTo>
                      <a:pt x="11" y="355"/>
                      <a:pt x="11" y="355"/>
                      <a:pt x="11" y="355"/>
                    </a:cubicBezTo>
                    <a:cubicBezTo>
                      <a:pt x="13" y="355"/>
                      <a:pt x="13" y="355"/>
                      <a:pt x="13" y="355"/>
                    </a:cubicBezTo>
                    <a:cubicBezTo>
                      <a:pt x="15" y="355"/>
                      <a:pt x="15" y="355"/>
                      <a:pt x="15" y="355"/>
                    </a:cubicBezTo>
                    <a:cubicBezTo>
                      <a:pt x="16" y="354"/>
                      <a:pt x="16" y="354"/>
                      <a:pt x="16" y="354"/>
                    </a:cubicBezTo>
                    <a:cubicBezTo>
                      <a:pt x="16" y="352"/>
                      <a:pt x="16" y="352"/>
                      <a:pt x="16" y="352"/>
                    </a:cubicBezTo>
                    <a:cubicBezTo>
                      <a:pt x="16" y="352"/>
                      <a:pt x="16" y="352"/>
                      <a:pt x="16" y="352"/>
                    </a:cubicBezTo>
                    <a:cubicBezTo>
                      <a:pt x="18" y="352"/>
                      <a:pt x="18" y="352"/>
                      <a:pt x="18" y="352"/>
                    </a:cubicBezTo>
                    <a:cubicBezTo>
                      <a:pt x="19" y="353"/>
                      <a:pt x="19" y="353"/>
                      <a:pt x="19" y="353"/>
                    </a:cubicBezTo>
                    <a:cubicBezTo>
                      <a:pt x="19" y="355"/>
                      <a:pt x="19" y="355"/>
                      <a:pt x="19" y="355"/>
                    </a:cubicBezTo>
                    <a:cubicBezTo>
                      <a:pt x="19" y="356"/>
                      <a:pt x="19" y="356"/>
                      <a:pt x="19" y="356"/>
                    </a:cubicBezTo>
                    <a:cubicBezTo>
                      <a:pt x="20" y="354"/>
                      <a:pt x="20" y="354"/>
                      <a:pt x="20" y="354"/>
                    </a:cubicBezTo>
                    <a:cubicBezTo>
                      <a:pt x="20" y="352"/>
                      <a:pt x="20" y="352"/>
                      <a:pt x="20" y="352"/>
                    </a:cubicBezTo>
                    <a:cubicBezTo>
                      <a:pt x="22" y="352"/>
                      <a:pt x="22" y="352"/>
                      <a:pt x="22" y="352"/>
                    </a:cubicBezTo>
                    <a:cubicBezTo>
                      <a:pt x="22" y="352"/>
                      <a:pt x="22" y="352"/>
                      <a:pt x="22" y="352"/>
                    </a:cubicBezTo>
                    <a:cubicBezTo>
                      <a:pt x="21" y="351"/>
                      <a:pt x="21" y="351"/>
                      <a:pt x="21" y="351"/>
                    </a:cubicBezTo>
                    <a:cubicBezTo>
                      <a:pt x="21" y="350"/>
                      <a:pt x="21" y="350"/>
                      <a:pt x="21" y="350"/>
                    </a:cubicBezTo>
                    <a:cubicBezTo>
                      <a:pt x="22" y="350"/>
                      <a:pt x="22" y="350"/>
                      <a:pt x="22" y="350"/>
                    </a:cubicBezTo>
                    <a:cubicBezTo>
                      <a:pt x="23" y="350"/>
                      <a:pt x="23" y="350"/>
                      <a:pt x="23" y="350"/>
                    </a:cubicBezTo>
                    <a:cubicBezTo>
                      <a:pt x="23" y="349"/>
                      <a:pt x="23" y="349"/>
                      <a:pt x="23" y="349"/>
                    </a:cubicBezTo>
                    <a:cubicBezTo>
                      <a:pt x="22" y="349"/>
                      <a:pt x="22" y="349"/>
                      <a:pt x="22" y="349"/>
                    </a:cubicBezTo>
                    <a:cubicBezTo>
                      <a:pt x="22" y="348"/>
                      <a:pt x="22" y="348"/>
                      <a:pt x="22" y="348"/>
                    </a:cubicBezTo>
                    <a:cubicBezTo>
                      <a:pt x="22" y="348"/>
                      <a:pt x="22" y="348"/>
                      <a:pt x="22" y="348"/>
                    </a:cubicBezTo>
                    <a:cubicBezTo>
                      <a:pt x="24" y="348"/>
                      <a:pt x="24" y="348"/>
                      <a:pt x="24" y="348"/>
                    </a:cubicBezTo>
                    <a:cubicBezTo>
                      <a:pt x="26" y="349"/>
                      <a:pt x="26" y="349"/>
                      <a:pt x="26" y="349"/>
                    </a:cubicBezTo>
                    <a:cubicBezTo>
                      <a:pt x="27" y="350"/>
                      <a:pt x="27" y="350"/>
                      <a:pt x="27" y="350"/>
                    </a:cubicBezTo>
                    <a:cubicBezTo>
                      <a:pt x="28" y="351"/>
                      <a:pt x="28" y="351"/>
                      <a:pt x="28" y="351"/>
                    </a:cubicBezTo>
                    <a:cubicBezTo>
                      <a:pt x="29" y="350"/>
                      <a:pt x="29" y="350"/>
                      <a:pt x="29" y="350"/>
                    </a:cubicBezTo>
                    <a:cubicBezTo>
                      <a:pt x="30" y="351"/>
                      <a:pt x="30" y="351"/>
                      <a:pt x="30" y="351"/>
                    </a:cubicBezTo>
                    <a:cubicBezTo>
                      <a:pt x="31" y="351"/>
                      <a:pt x="31" y="351"/>
                      <a:pt x="31" y="351"/>
                    </a:cubicBezTo>
                    <a:cubicBezTo>
                      <a:pt x="32" y="352"/>
                      <a:pt x="32" y="352"/>
                      <a:pt x="32" y="352"/>
                    </a:cubicBezTo>
                    <a:cubicBezTo>
                      <a:pt x="32" y="353"/>
                      <a:pt x="32" y="353"/>
                      <a:pt x="32" y="353"/>
                    </a:cubicBezTo>
                    <a:cubicBezTo>
                      <a:pt x="30" y="354"/>
                      <a:pt x="30" y="354"/>
                      <a:pt x="30" y="354"/>
                    </a:cubicBezTo>
                    <a:cubicBezTo>
                      <a:pt x="29" y="354"/>
                      <a:pt x="29" y="354"/>
                      <a:pt x="29" y="354"/>
                    </a:cubicBezTo>
                    <a:cubicBezTo>
                      <a:pt x="27" y="354"/>
                      <a:pt x="27" y="354"/>
                      <a:pt x="27" y="354"/>
                    </a:cubicBezTo>
                    <a:cubicBezTo>
                      <a:pt x="25" y="353"/>
                      <a:pt x="25" y="353"/>
                      <a:pt x="25" y="353"/>
                    </a:cubicBezTo>
                    <a:cubicBezTo>
                      <a:pt x="25" y="351"/>
                      <a:pt x="25" y="351"/>
                      <a:pt x="25" y="351"/>
                    </a:cubicBezTo>
                    <a:cubicBezTo>
                      <a:pt x="24" y="353"/>
                      <a:pt x="24" y="353"/>
                      <a:pt x="24" y="353"/>
                    </a:cubicBezTo>
                    <a:cubicBezTo>
                      <a:pt x="24" y="355"/>
                      <a:pt x="24" y="355"/>
                      <a:pt x="24" y="355"/>
                    </a:cubicBezTo>
                    <a:cubicBezTo>
                      <a:pt x="24" y="357"/>
                      <a:pt x="24" y="357"/>
                      <a:pt x="24" y="357"/>
                    </a:cubicBezTo>
                    <a:cubicBezTo>
                      <a:pt x="26" y="355"/>
                      <a:pt x="26" y="355"/>
                      <a:pt x="26" y="355"/>
                    </a:cubicBezTo>
                    <a:cubicBezTo>
                      <a:pt x="27" y="356"/>
                      <a:pt x="27" y="356"/>
                      <a:pt x="27" y="356"/>
                    </a:cubicBezTo>
                    <a:cubicBezTo>
                      <a:pt x="27" y="357"/>
                      <a:pt x="27" y="357"/>
                      <a:pt x="27" y="357"/>
                    </a:cubicBezTo>
                    <a:cubicBezTo>
                      <a:pt x="28" y="356"/>
                      <a:pt x="28" y="356"/>
                      <a:pt x="28" y="356"/>
                    </a:cubicBezTo>
                    <a:cubicBezTo>
                      <a:pt x="30" y="357"/>
                      <a:pt x="30" y="357"/>
                      <a:pt x="30" y="357"/>
                    </a:cubicBezTo>
                    <a:cubicBezTo>
                      <a:pt x="30" y="358"/>
                      <a:pt x="30" y="358"/>
                      <a:pt x="30" y="358"/>
                    </a:cubicBezTo>
                    <a:cubicBezTo>
                      <a:pt x="31" y="358"/>
                      <a:pt x="31" y="358"/>
                      <a:pt x="31" y="358"/>
                    </a:cubicBezTo>
                    <a:cubicBezTo>
                      <a:pt x="32" y="357"/>
                      <a:pt x="32" y="357"/>
                      <a:pt x="32" y="357"/>
                    </a:cubicBezTo>
                    <a:cubicBezTo>
                      <a:pt x="32" y="357"/>
                      <a:pt x="32" y="357"/>
                      <a:pt x="32" y="357"/>
                    </a:cubicBezTo>
                    <a:cubicBezTo>
                      <a:pt x="32" y="358"/>
                      <a:pt x="32" y="358"/>
                      <a:pt x="32" y="358"/>
                    </a:cubicBezTo>
                    <a:cubicBezTo>
                      <a:pt x="32" y="359"/>
                      <a:pt x="32" y="359"/>
                      <a:pt x="32" y="359"/>
                    </a:cubicBezTo>
                    <a:cubicBezTo>
                      <a:pt x="33" y="357"/>
                      <a:pt x="33" y="357"/>
                      <a:pt x="33" y="357"/>
                    </a:cubicBezTo>
                    <a:cubicBezTo>
                      <a:pt x="34" y="357"/>
                      <a:pt x="34" y="357"/>
                      <a:pt x="34" y="357"/>
                    </a:cubicBezTo>
                    <a:cubicBezTo>
                      <a:pt x="35" y="357"/>
                      <a:pt x="35" y="357"/>
                      <a:pt x="35" y="357"/>
                    </a:cubicBezTo>
                    <a:cubicBezTo>
                      <a:pt x="35" y="358"/>
                      <a:pt x="35" y="358"/>
                      <a:pt x="35" y="358"/>
                    </a:cubicBezTo>
                    <a:cubicBezTo>
                      <a:pt x="34" y="359"/>
                      <a:pt x="34" y="359"/>
                      <a:pt x="34" y="359"/>
                    </a:cubicBezTo>
                    <a:cubicBezTo>
                      <a:pt x="36" y="359"/>
                      <a:pt x="36" y="359"/>
                      <a:pt x="36" y="359"/>
                    </a:cubicBezTo>
                    <a:cubicBezTo>
                      <a:pt x="36" y="360"/>
                      <a:pt x="36" y="360"/>
                      <a:pt x="36" y="360"/>
                    </a:cubicBezTo>
                    <a:cubicBezTo>
                      <a:pt x="35" y="360"/>
                      <a:pt x="35" y="360"/>
                      <a:pt x="35" y="360"/>
                    </a:cubicBezTo>
                    <a:cubicBezTo>
                      <a:pt x="34" y="362"/>
                      <a:pt x="34" y="362"/>
                      <a:pt x="34" y="362"/>
                    </a:cubicBezTo>
                    <a:cubicBezTo>
                      <a:pt x="36" y="362"/>
                      <a:pt x="36" y="362"/>
                      <a:pt x="36" y="362"/>
                    </a:cubicBezTo>
                    <a:cubicBezTo>
                      <a:pt x="37" y="360"/>
                      <a:pt x="37" y="360"/>
                      <a:pt x="37" y="360"/>
                    </a:cubicBezTo>
                    <a:cubicBezTo>
                      <a:pt x="37" y="358"/>
                      <a:pt x="37" y="358"/>
                      <a:pt x="37" y="358"/>
                    </a:cubicBezTo>
                    <a:cubicBezTo>
                      <a:pt x="38" y="358"/>
                      <a:pt x="38" y="358"/>
                      <a:pt x="38" y="358"/>
                    </a:cubicBezTo>
                    <a:cubicBezTo>
                      <a:pt x="40" y="357"/>
                      <a:pt x="40" y="357"/>
                      <a:pt x="40" y="357"/>
                    </a:cubicBezTo>
                    <a:cubicBezTo>
                      <a:pt x="41" y="358"/>
                      <a:pt x="41" y="358"/>
                      <a:pt x="41" y="358"/>
                    </a:cubicBezTo>
                    <a:cubicBezTo>
                      <a:pt x="41" y="357"/>
                      <a:pt x="41" y="357"/>
                      <a:pt x="41" y="357"/>
                    </a:cubicBezTo>
                    <a:cubicBezTo>
                      <a:pt x="40" y="356"/>
                      <a:pt x="40" y="356"/>
                      <a:pt x="40" y="356"/>
                    </a:cubicBezTo>
                    <a:cubicBezTo>
                      <a:pt x="40" y="356"/>
                      <a:pt x="40" y="356"/>
                      <a:pt x="40" y="356"/>
                    </a:cubicBezTo>
                    <a:cubicBezTo>
                      <a:pt x="42" y="356"/>
                      <a:pt x="42" y="356"/>
                      <a:pt x="42" y="356"/>
                    </a:cubicBezTo>
                    <a:cubicBezTo>
                      <a:pt x="43" y="358"/>
                      <a:pt x="43" y="358"/>
                      <a:pt x="43" y="358"/>
                    </a:cubicBezTo>
                    <a:cubicBezTo>
                      <a:pt x="46" y="358"/>
                      <a:pt x="46" y="358"/>
                      <a:pt x="46" y="358"/>
                    </a:cubicBezTo>
                    <a:cubicBezTo>
                      <a:pt x="48" y="359"/>
                      <a:pt x="48" y="359"/>
                      <a:pt x="48" y="359"/>
                    </a:cubicBezTo>
                    <a:cubicBezTo>
                      <a:pt x="49" y="358"/>
                      <a:pt x="49" y="358"/>
                      <a:pt x="49" y="358"/>
                    </a:cubicBezTo>
                    <a:cubicBezTo>
                      <a:pt x="49" y="357"/>
                      <a:pt x="49" y="357"/>
                      <a:pt x="49" y="357"/>
                    </a:cubicBezTo>
                    <a:cubicBezTo>
                      <a:pt x="51" y="358"/>
                      <a:pt x="51" y="358"/>
                      <a:pt x="51" y="358"/>
                    </a:cubicBezTo>
                    <a:cubicBezTo>
                      <a:pt x="53" y="359"/>
                      <a:pt x="53" y="359"/>
                      <a:pt x="53" y="359"/>
                    </a:cubicBezTo>
                    <a:cubicBezTo>
                      <a:pt x="54" y="358"/>
                      <a:pt x="54" y="358"/>
                      <a:pt x="54" y="358"/>
                    </a:cubicBezTo>
                    <a:cubicBezTo>
                      <a:pt x="56" y="359"/>
                      <a:pt x="56" y="359"/>
                      <a:pt x="56" y="359"/>
                    </a:cubicBezTo>
                    <a:cubicBezTo>
                      <a:pt x="65" y="364"/>
                      <a:pt x="65" y="364"/>
                      <a:pt x="65" y="364"/>
                    </a:cubicBezTo>
                    <a:cubicBezTo>
                      <a:pt x="72" y="368"/>
                      <a:pt x="72" y="368"/>
                      <a:pt x="72" y="368"/>
                    </a:cubicBezTo>
                    <a:cubicBezTo>
                      <a:pt x="73" y="370"/>
                      <a:pt x="73" y="370"/>
                      <a:pt x="73" y="370"/>
                    </a:cubicBezTo>
                    <a:cubicBezTo>
                      <a:pt x="75" y="371"/>
                      <a:pt x="75" y="371"/>
                      <a:pt x="75" y="371"/>
                    </a:cubicBezTo>
                    <a:cubicBezTo>
                      <a:pt x="77" y="374"/>
                      <a:pt x="77" y="374"/>
                      <a:pt x="77" y="374"/>
                    </a:cubicBezTo>
                    <a:cubicBezTo>
                      <a:pt x="79" y="374"/>
                      <a:pt x="79" y="374"/>
                      <a:pt x="79" y="374"/>
                    </a:cubicBezTo>
                    <a:cubicBezTo>
                      <a:pt x="78" y="373"/>
                      <a:pt x="78" y="373"/>
                      <a:pt x="78" y="373"/>
                    </a:cubicBezTo>
                    <a:cubicBezTo>
                      <a:pt x="78" y="372"/>
                      <a:pt x="78" y="372"/>
                      <a:pt x="78" y="372"/>
                    </a:cubicBezTo>
                    <a:cubicBezTo>
                      <a:pt x="79" y="372"/>
                      <a:pt x="79" y="372"/>
                      <a:pt x="79" y="372"/>
                    </a:cubicBezTo>
                    <a:cubicBezTo>
                      <a:pt x="82" y="375"/>
                      <a:pt x="82" y="375"/>
                      <a:pt x="82" y="375"/>
                    </a:cubicBezTo>
                    <a:cubicBezTo>
                      <a:pt x="83" y="375"/>
                      <a:pt x="83" y="375"/>
                      <a:pt x="83" y="375"/>
                    </a:cubicBezTo>
                    <a:cubicBezTo>
                      <a:pt x="86" y="377"/>
                      <a:pt x="86" y="377"/>
                      <a:pt x="86" y="377"/>
                    </a:cubicBezTo>
                    <a:cubicBezTo>
                      <a:pt x="87" y="377"/>
                      <a:pt x="87" y="377"/>
                      <a:pt x="87" y="377"/>
                    </a:cubicBezTo>
                    <a:cubicBezTo>
                      <a:pt x="86" y="374"/>
                      <a:pt x="86" y="374"/>
                      <a:pt x="86" y="374"/>
                    </a:cubicBezTo>
                    <a:cubicBezTo>
                      <a:pt x="85" y="373"/>
                      <a:pt x="85" y="373"/>
                      <a:pt x="85" y="373"/>
                    </a:cubicBezTo>
                    <a:cubicBezTo>
                      <a:pt x="86" y="373"/>
                      <a:pt x="86" y="373"/>
                      <a:pt x="86" y="373"/>
                    </a:cubicBezTo>
                    <a:cubicBezTo>
                      <a:pt x="88" y="375"/>
                      <a:pt x="88" y="375"/>
                      <a:pt x="88" y="375"/>
                    </a:cubicBezTo>
                    <a:cubicBezTo>
                      <a:pt x="88" y="377"/>
                      <a:pt x="88" y="377"/>
                      <a:pt x="88" y="377"/>
                    </a:cubicBezTo>
                    <a:cubicBezTo>
                      <a:pt x="92" y="380"/>
                      <a:pt x="92" y="380"/>
                      <a:pt x="92" y="380"/>
                    </a:cubicBezTo>
                    <a:cubicBezTo>
                      <a:pt x="92" y="381"/>
                      <a:pt x="92" y="381"/>
                      <a:pt x="92" y="381"/>
                    </a:cubicBezTo>
                    <a:cubicBezTo>
                      <a:pt x="94" y="382"/>
                      <a:pt x="94" y="382"/>
                      <a:pt x="94" y="382"/>
                    </a:cubicBezTo>
                    <a:cubicBezTo>
                      <a:pt x="94" y="381"/>
                      <a:pt x="94" y="381"/>
                      <a:pt x="94" y="381"/>
                    </a:cubicBezTo>
                    <a:cubicBezTo>
                      <a:pt x="96" y="382"/>
                      <a:pt x="96" y="382"/>
                      <a:pt x="96" y="382"/>
                    </a:cubicBezTo>
                    <a:cubicBezTo>
                      <a:pt x="98" y="384"/>
                      <a:pt x="98" y="384"/>
                      <a:pt x="98" y="384"/>
                    </a:cubicBezTo>
                    <a:cubicBezTo>
                      <a:pt x="99" y="386"/>
                      <a:pt x="99" y="386"/>
                      <a:pt x="99" y="386"/>
                    </a:cubicBezTo>
                    <a:cubicBezTo>
                      <a:pt x="100" y="387"/>
                      <a:pt x="100" y="387"/>
                      <a:pt x="100" y="387"/>
                    </a:cubicBezTo>
                    <a:cubicBezTo>
                      <a:pt x="101" y="389"/>
                      <a:pt x="101" y="389"/>
                      <a:pt x="101" y="389"/>
                    </a:cubicBezTo>
                    <a:cubicBezTo>
                      <a:pt x="102" y="389"/>
                      <a:pt x="102" y="389"/>
                      <a:pt x="102" y="389"/>
                    </a:cubicBezTo>
                    <a:cubicBezTo>
                      <a:pt x="103" y="390"/>
                      <a:pt x="103" y="390"/>
                      <a:pt x="103" y="390"/>
                    </a:cubicBezTo>
                    <a:cubicBezTo>
                      <a:pt x="103" y="392"/>
                      <a:pt x="103" y="392"/>
                      <a:pt x="103" y="392"/>
                    </a:cubicBezTo>
                    <a:cubicBezTo>
                      <a:pt x="103" y="394"/>
                      <a:pt x="103" y="394"/>
                      <a:pt x="103" y="394"/>
                    </a:cubicBezTo>
                    <a:cubicBezTo>
                      <a:pt x="102" y="397"/>
                      <a:pt x="102" y="397"/>
                      <a:pt x="102" y="397"/>
                    </a:cubicBezTo>
                    <a:cubicBezTo>
                      <a:pt x="102" y="398"/>
                      <a:pt x="102" y="398"/>
                      <a:pt x="102" y="398"/>
                    </a:cubicBezTo>
                    <a:cubicBezTo>
                      <a:pt x="102" y="400"/>
                      <a:pt x="102" y="400"/>
                      <a:pt x="102" y="400"/>
                    </a:cubicBezTo>
                    <a:cubicBezTo>
                      <a:pt x="100" y="402"/>
                      <a:pt x="100" y="402"/>
                      <a:pt x="100" y="402"/>
                    </a:cubicBezTo>
                    <a:cubicBezTo>
                      <a:pt x="99" y="404"/>
                      <a:pt x="99" y="404"/>
                      <a:pt x="99" y="404"/>
                    </a:cubicBezTo>
                    <a:cubicBezTo>
                      <a:pt x="96" y="408"/>
                      <a:pt x="96" y="408"/>
                      <a:pt x="96" y="408"/>
                    </a:cubicBezTo>
                    <a:cubicBezTo>
                      <a:pt x="93" y="410"/>
                      <a:pt x="93" y="410"/>
                      <a:pt x="93" y="410"/>
                    </a:cubicBezTo>
                    <a:cubicBezTo>
                      <a:pt x="90" y="410"/>
                      <a:pt x="90" y="410"/>
                      <a:pt x="90" y="410"/>
                    </a:cubicBezTo>
                    <a:cubicBezTo>
                      <a:pt x="89" y="411"/>
                      <a:pt x="89" y="411"/>
                      <a:pt x="89" y="411"/>
                    </a:cubicBezTo>
                    <a:cubicBezTo>
                      <a:pt x="86" y="411"/>
                      <a:pt x="86" y="411"/>
                      <a:pt x="86" y="411"/>
                    </a:cubicBezTo>
                    <a:cubicBezTo>
                      <a:pt x="85" y="412"/>
                      <a:pt x="85" y="412"/>
                      <a:pt x="85" y="412"/>
                    </a:cubicBezTo>
                    <a:cubicBezTo>
                      <a:pt x="81" y="413"/>
                      <a:pt x="81" y="413"/>
                      <a:pt x="81" y="413"/>
                    </a:cubicBezTo>
                    <a:cubicBezTo>
                      <a:pt x="76" y="412"/>
                      <a:pt x="76" y="412"/>
                      <a:pt x="76" y="412"/>
                    </a:cubicBezTo>
                    <a:cubicBezTo>
                      <a:pt x="72" y="412"/>
                      <a:pt x="72" y="412"/>
                      <a:pt x="72" y="412"/>
                    </a:cubicBezTo>
                    <a:cubicBezTo>
                      <a:pt x="70" y="410"/>
                      <a:pt x="70" y="410"/>
                      <a:pt x="70" y="410"/>
                    </a:cubicBezTo>
                    <a:cubicBezTo>
                      <a:pt x="69" y="411"/>
                      <a:pt x="69" y="411"/>
                      <a:pt x="69" y="411"/>
                    </a:cubicBezTo>
                    <a:cubicBezTo>
                      <a:pt x="67" y="411"/>
                      <a:pt x="67" y="411"/>
                      <a:pt x="67" y="411"/>
                    </a:cubicBezTo>
                    <a:cubicBezTo>
                      <a:pt x="65" y="410"/>
                      <a:pt x="65" y="410"/>
                      <a:pt x="65" y="410"/>
                    </a:cubicBezTo>
                    <a:cubicBezTo>
                      <a:pt x="64" y="410"/>
                      <a:pt x="64" y="410"/>
                      <a:pt x="64" y="410"/>
                    </a:cubicBezTo>
                    <a:cubicBezTo>
                      <a:pt x="63" y="409"/>
                      <a:pt x="63" y="409"/>
                      <a:pt x="63" y="409"/>
                    </a:cubicBezTo>
                    <a:cubicBezTo>
                      <a:pt x="61" y="410"/>
                      <a:pt x="61" y="410"/>
                      <a:pt x="61" y="410"/>
                    </a:cubicBezTo>
                    <a:cubicBezTo>
                      <a:pt x="59" y="408"/>
                      <a:pt x="59" y="408"/>
                      <a:pt x="59" y="408"/>
                    </a:cubicBezTo>
                    <a:cubicBezTo>
                      <a:pt x="59" y="407"/>
                      <a:pt x="59" y="407"/>
                      <a:pt x="59" y="407"/>
                    </a:cubicBezTo>
                    <a:cubicBezTo>
                      <a:pt x="57" y="407"/>
                      <a:pt x="57" y="407"/>
                      <a:pt x="57" y="407"/>
                    </a:cubicBezTo>
                    <a:cubicBezTo>
                      <a:pt x="56" y="407"/>
                      <a:pt x="56" y="407"/>
                      <a:pt x="56" y="407"/>
                    </a:cubicBezTo>
                    <a:cubicBezTo>
                      <a:pt x="56" y="406"/>
                      <a:pt x="56" y="406"/>
                      <a:pt x="56" y="406"/>
                    </a:cubicBezTo>
                    <a:cubicBezTo>
                      <a:pt x="53" y="406"/>
                      <a:pt x="53" y="406"/>
                      <a:pt x="53" y="406"/>
                    </a:cubicBezTo>
                    <a:cubicBezTo>
                      <a:pt x="52" y="407"/>
                      <a:pt x="52" y="407"/>
                      <a:pt x="52" y="407"/>
                    </a:cubicBezTo>
                    <a:cubicBezTo>
                      <a:pt x="51" y="407"/>
                      <a:pt x="51" y="407"/>
                      <a:pt x="51" y="407"/>
                    </a:cubicBezTo>
                    <a:cubicBezTo>
                      <a:pt x="51" y="406"/>
                      <a:pt x="51" y="406"/>
                      <a:pt x="51" y="406"/>
                    </a:cubicBezTo>
                    <a:cubicBezTo>
                      <a:pt x="50" y="405"/>
                      <a:pt x="50" y="405"/>
                      <a:pt x="50" y="405"/>
                    </a:cubicBezTo>
                    <a:cubicBezTo>
                      <a:pt x="51" y="405"/>
                      <a:pt x="51" y="405"/>
                      <a:pt x="51" y="405"/>
                    </a:cubicBezTo>
                    <a:cubicBezTo>
                      <a:pt x="50" y="403"/>
                      <a:pt x="50" y="403"/>
                      <a:pt x="50" y="403"/>
                    </a:cubicBezTo>
                    <a:cubicBezTo>
                      <a:pt x="49" y="404"/>
                      <a:pt x="49" y="404"/>
                      <a:pt x="49" y="404"/>
                    </a:cubicBezTo>
                    <a:cubicBezTo>
                      <a:pt x="46" y="404"/>
                      <a:pt x="46" y="404"/>
                      <a:pt x="46" y="404"/>
                    </a:cubicBezTo>
                    <a:cubicBezTo>
                      <a:pt x="44" y="403"/>
                      <a:pt x="44" y="403"/>
                      <a:pt x="44" y="403"/>
                    </a:cubicBezTo>
                    <a:cubicBezTo>
                      <a:pt x="44" y="403"/>
                      <a:pt x="44" y="403"/>
                      <a:pt x="44" y="403"/>
                    </a:cubicBezTo>
                    <a:cubicBezTo>
                      <a:pt x="43" y="403"/>
                      <a:pt x="43" y="403"/>
                      <a:pt x="43" y="403"/>
                    </a:cubicBezTo>
                    <a:cubicBezTo>
                      <a:pt x="39" y="400"/>
                      <a:pt x="39" y="400"/>
                      <a:pt x="39" y="400"/>
                    </a:cubicBezTo>
                    <a:cubicBezTo>
                      <a:pt x="38" y="398"/>
                      <a:pt x="38" y="398"/>
                      <a:pt x="38" y="398"/>
                    </a:cubicBezTo>
                    <a:cubicBezTo>
                      <a:pt x="36" y="398"/>
                      <a:pt x="36" y="398"/>
                      <a:pt x="36" y="398"/>
                    </a:cubicBezTo>
                    <a:cubicBezTo>
                      <a:pt x="35" y="397"/>
                      <a:pt x="35" y="397"/>
                      <a:pt x="35" y="397"/>
                    </a:cubicBezTo>
                    <a:cubicBezTo>
                      <a:pt x="34" y="397"/>
                      <a:pt x="34" y="397"/>
                      <a:pt x="34" y="397"/>
                    </a:cubicBezTo>
                    <a:cubicBezTo>
                      <a:pt x="33" y="398"/>
                      <a:pt x="33" y="398"/>
                      <a:pt x="33" y="398"/>
                    </a:cubicBezTo>
                    <a:cubicBezTo>
                      <a:pt x="35" y="399"/>
                      <a:pt x="35" y="399"/>
                      <a:pt x="35" y="399"/>
                    </a:cubicBezTo>
                    <a:cubicBezTo>
                      <a:pt x="36" y="402"/>
                      <a:pt x="36" y="402"/>
                      <a:pt x="36" y="402"/>
                    </a:cubicBezTo>
                    <a:cubicBezTo>
                      <a:pt x="38" y="403"/>
                      <a:pt x="38" y="403"/>
                      <a:pt x="38" y="403"/>
                    </a:cubicBezTo>
                    <a:cubicBezTo>
                      <a:pt x="38" y="405"/>
                      <a:pt x="38" y="405"/>
                      <a:pt x="38" y="405"/>
                    </a:cubicBezTo>
                    <a:cubicBezTo>
                      <a:pt x="41" y="405"/>
                      <a:pt x="41" y="405"/>
                      <a:pt x="41" y="405"/>
                    </a:cubicBezTo>
                    <a:cubicBezTo>
                      <a:pt x="42" y="406"/>
                      <a:pt x="42" y="406"/>
                      <a:pt x="42" y="406"/>
                    </a:cubicBezTo>
                    <a:cubicBezTo>
                      <a:pt x="40" y="407"/>
                      <a:pt x="40" y="407"/>
                      <a:pt x="40" y="407"/>
                    </a:cubicBezTo>
                    <a:cubicBezTo>
                      <a:pt x="39" y="408"/>
                      <a:pt x="39" y="408"/>
                      <a:pt x="39" y="408"/>
                    </a:cubicBezTo>
                    <a:cubicBezTo>
                      <a:pt x="40" y="409"/>
                      <a:pt x="40" y="409"/>
                      <a:pt x="40" y="409"/>
                    </a:cubicBezTo>
                    <a:cubicBezTo>
                      <a:pt x="43" y="408"/>
                      <a:pt x="43" y="408"/>
                      <a:pt x="43" y="408"/>
                    </a:cubicBezTo>
                    <a:cubicBezTo>
                      <a:pt x="44" y="407"/>
                      <a:pt x="44" y="407"/>
                      <a:pt x="44" y="407"/>
                    </a:cubicBezTo>
                    <a:cubicBezTo>
                      <a:pt x="45" y="408"/>
                      <a:pt x="45" y="408"/>
                      <a:pt x="45" y="408"/>
                    </a:cubicBezTo>
                    <a:cubicBezTo>
                      <a:pt x="44" y="409"/>
                      <a:pt x="44" y="409"/>
                      <a:pt x="44" y="409"/>
                    </a:cubicBezTo>
                    <a:cubicBezTo>
                      <a:pt x="44" y="409"/>
                      <a:pt x="44" y="409"/>
                      <a:pt x="44" y="409"/>
                    </a:cubicBezTo>
                    <a:cubicBezTo>
                      <a:pt x="46" y="409"/>
                      <a:pt x="46" y="409"/>
                      <a:pt x="46" y="409"/>
                    </a:cubicBezTo>
                    <a:cubicBezTo>
                      <a:pt x="45" y="411"/>
                      <a:pt x="45" y="411"/>
                      <a:pt x="45" y="411"/>
                    </a:cubicBezTo>
                    <a:cubicBezTo>
                      <a:pt x="44" y="411"/>
                      <a:pt x="44" y="411"/>
                      <a:pt x="44" y="411"/>
                    </a:cubicBezTo>
                    <a:cubicBezTo>
                      <a:pt x="43" y="412"/>
                      <a:pt x="43" y="412"/>
                      <a:pt x="43" y="412"/>
                    </a:cubicBezTo>
                    <a:cubicBezTo>
                      <a:pt x="45" y="412"/>
                      <a:pt x="45" y="412"/>
                      <a:pt x="45" y="412"/>
                    </a:cubicBezTo>
                    <a:cubicBezTo>
                      <a:pt x="46" y="412"/>
                      <a:pt x="46" y="412"/>
                      <a:pt x="46" y="412"/>
                    </a:cubicBezTo>
                    <a:cubicBezTo>
                      <a:pt x="47" y="412"/>
                      <a:pt x="47" y="412"/>
                      <a:pt x="47" y="412"/>
                    </a:cubicBezTo>
                    <a:cubicBezTo>
                      <a:pt x="48" y="413"/>
                      <a:pt x="48" y="413"/>
                      <a:pt x="48" y="413"/>
                    </a:cubicBezTo>
                    <a:cubicBezTo>
                      <a:pt x="49" y="412"/>
                      <a:pt x="49" y="412"/>
                      <a:pt x="49" y="412"/>
                    </a:cubicBezTo>
                    <a:cubicBezTo>
                      <a:pt x="54" y="414"/>
                      <a:pt x="54" y="414"/>
                      <a:pt x="54" y="414"/>
                    </a:cubicBezTo>
                    <a:cubicBezTo>
                      <a:pt x="56" y="417"/>
                      <a:pt x="56" y="417"/>
                      <a:pt x="56" y="417"/>
                    </a:cubicBezTo>
                    <a:cubicBezTo>
                      <a:pt x="57" y="417"/>
                      <a:pt x="57" y="417"/>
                      <a:pt x="57" y="417"/>
                    </a:cubicBezTo>
                    <a:cubicBezTo>
                      <a:pt x="56" y="418"/>
                      <a:pt x="56" y="418"/>
                      <a:pt x="56" y="418"/>
                    </a:cubicBezTo>
                    <a:cubicBezTo>
                      <a:pt x="56" y="419"/>
                      <a:pt x="56" y="419"/>
                      <a:pt x="56" y="419"/>
                    </a:cubicBezTo>
                    <a:cubicBezTo>
                      <a:pt x="57" y="420"/>
                      <a:pt x="57" y="420"/>
                      <a:pt x="57" y="420"/>
                    </a:cubicBezTo>
                    <a:cubicBezTo>
                      <a:pt x="57" y="421"/>
                      <a:pt x="57" y="421"/>
                      <a:pt x="57" y="421"/>
                    </a:cubicBezTo>
                    <a:cubicBezTo>
                      <a:pt x="56" y="424"/>
                      <a:pt x="56" y="424"/>
                      <a:pt x="56" y="424"/>
                    </a:cubicBezTo>
                    <a:cubicBezTo>
                      <a:pt x="55" y="425"/>
                      <a:pt x="55" y="425"/>
                      <a:pt x="55" y="425"/>
                    </a:cubicBezTo>
                    <a:cubicBezTo>
                      <a:pt x="55" y="427"/>
                      <a:pt x="55" y="427"/>
                      <a:pt x="55" y="427"/>
                    </a:cubicBezTo>
                    <a:cubicBezTo>
                      <a:pt x="56" y="427"/>
                      <a:pt x="56" y="427"/>
                      <a:pt x="56" y="427"/>
                    </a:cubicBezTo>
                    <a:cubicBezTo>
                      <a:pt x="56" y="429"/>
                      <a:pt x="56" y="429"/>
                      <a:pt x="56" y="429"/>
                    </a:cubicBezTo>
                    <a:cubicBezTo>
                      <a:pt x="59" y="432"/>
                      <a:pt x="59" y="432"/>
                      <a:pt x="59" y="432"/>
                    </a:cubicBezTo>
                    <a:cubicBezTo>
                      <a:pt x="59" y="433"/>
                      <a:pt x="59" y="433"/>
                      <a:pt x="59" y="433"/>
                    </a:cubicBezTo>
                    <a:cubicBezTo>
                      <a:pt x="61" y="435"/>
                      <a:pt x="61" y="435"/>
                      <a:pt x="61" y="435"/>
                    </a:cubicBezTo>
                    <a:cubicBezTo>
                      <a:pt x="61" y="436"/>
                      <a:pt x="61" y="436"/>
                      <a:pt x="61" y="436"/>
                    </a:cubicBezTo>
                    <a:cubicBezTo>
                      <a:pt x="61" y="439"/>
                      <a:pt x="61" y="439"/>
                      <a:pt x="61" y="439"/>
                    </a:cubicBezTo>
                    <a:cubicBezTo>
                      <a:pt x="60" y="440"/>
                      <a:pt x="60" y="440"/>
                      <a:pt x="60" y="440"/>
                    </a:cubicBezTo>
                    <a:cubicBezTo>
                      <a:pt x="61" y="441"/>
                      <a:pt x="61" y="441"/>
                      <a:pt x="61" y="441"/>
                    </a:cubicBezTo>
                    <a:cubicBezTo>
                      <a:pt x="62" y="443"/>
                      <a:pt x="62" y="443"/>
                      <a:pt x="62" y="443"/>
                    </a:cubicBezTo>
                    <a:cubicBezTo>
                      <a:pt x="66" y="444"/>
                      <a:pt x="66" y="444"/>
                      <a:pt x="66" y="444"/>
                    </a:cubicBezTo>
                    <a:cubicBezTo>
                      <a:pt x="67" y="442"/>
                      <a:pt x="67" y="442"/>
                      <a:pt x="67" y="442"/>
                    </a:cubicBezTo>
                    <a:cubicBezTo>
                      <a:pt x="68" y="443"/>
                      <a:pt x="68" y="443"/>
                      <a:pt x="68" y="443"/>
                    </a:cubicBezTo>
                    <a:cubicBezTo>
                      <a:pt x="69" y="444"/>
                      <a:pt x="69" y="444"/>
                      <a:pt x="69" y="444"/>
                    </a:cubicBezTo>
                    <a:cubicBezTo>
                      <a:pt x="71" y="445"/>
                      <a:pt x="71" y="445"/>
                      <a:pt x="71" y="445"/>
                    </a:cubicBezTo>
                    <a:cubicBezTo>
                      <a:pt x="71" y="448"/>
                      <a:pt x="71" y="448"/>
                      <a:pt x="71" y="448"/>
                    </a:cubicBezTo>
                    <a:cubicBezTo>
                      <a:pt x="72" y="448"/>
                      <a:pt x="72" y="448"/>
                      <a:pt x="72" y="448"/>
                    </a:cubicBezTo>
                    <a:cubicBezTo>
                      <a:pt x="75" y="448"/>
                      <a:pt x="75" y="448"/>
                      <a:pt x="75" y="448"/>
                    </a:cubicBezTo>
                    <a:cubicBezTo>
                      <a:pt x="76" y="449"/>
                      <a:pt x="76" y="449"/>
                      <a:pt x="76" y="449"/>
                    </a:cubicBezTo>
                    <a:cubicBezTo>
                      <a:pt x="79" y="450"/>
                      <a:pt x="79" y="450"/>
                      <a:pt x="79" y="450"/>
                    </a:cubicBezTo>
                    <a:cubicBezTo>
                      <a:pt x="81" y="451"/>
                      <a:pt x="81" y="451"/>
                      <a:pt x="81" y="451"/>
                    </a:cubicBezTo>
                    <a:cubicBezTo>
                      <a:pt x="82" y="451"/>
                      <a:pt x="82" y="451"/>
                      <a:pt x="82" y="451"/>
                    </a:cubicBezTo>
                    <a:cubicBezTo>
                      <a:pt x="84" y="449"/>
                      <a:pt x="84" y="449"/>
                      <a:pt x="84" y="449"/>
                    </a:cubicBezTo>
                    <a:cubicBezTo>
                      <a:pt x="85" y="449"/>
                      <a:pt x="85" y="449"/>
                      <a:pt x="85" y="449"/>
                    </a:cubicBezTo>
                    <a:cubicBezTo>
                      <a:pt x="87" y="448"/>
                      <a:pt x="87" y="448"/>
                      <a:pt x="87" y="448"/>
                    </a:cubicBezTo>
                    <a:cubicBezTo>
                      <a:pt x="87" y="445"/>
                      <a:pt x="87" y="445"/>
                      <a:pt x="87" y="445"/>
                    </a:cubicBezTo>
                    <a:cubicBezTo>
                      <a:pt x="85" y="444"/>
                      <a:pt x="85" y="444"/>
                      <a:pt x="85" y="444"/>
                    </a:cubicBezTo>
                    <a:cubicBezTo>
                      <a:pt x="86" y="443"/>
                      <a:pt x="86" y="443"/>
                      <a:pt x="86" y="443"/>
                    </a:cubicBezTo>
                    <a:cubicBezTo>
                      <a:pt x="86" y="442"/>
                      <a:pt x="86" y="442"/>
                      <a:pt x="86" y="442"/>
                    </a:cubicBezTo>
                    <a:cubicBezTo>
                      <a:pt x="84" y="442"/>
                      <a:pt x="84" y="442"/>
                      <a:pt x="84" y="442"/>
                    </a:cubicBezTo>
                    <a:cubicBezTo>
                      <a:pt x="83" y="440"/>
                      <a:pt x="83" y="440"/>
                      <a:pt x="83" y="440"/>
                    </a:cubicBezTo>
                    <a:cubicBezTo>
                      <a:pt x="82" y="441"/>
                      <a:pt x="82" y="441"/>
                      <a:pt x="82" y="441"/>
                    </a:cubicBezTo>
                    <a:cubicBezTo>
                      <a:pt x="81" y="441"/>
                      <a:pt x="81" y="441"/>
                      <a:pt x="81" y="441"/>
                    </a:cubicBezTo>
                    <a:cubicBezTo>
                      <a:pt x="79" y="442"/>
                      <a:pt x="79" y="442"/>
                      <a:pt x="79" y="442"/>
                    </a:cubicBezTo>
                    <a:cubicBezTo>
                      <a:pt x="77" y="441"/>
                      <a:pt x="77" y="441"/>
                      <a:pt x="77" y="441"/>
                    </a:cubicBezTo>
                    <a:cubicBezTo>
                      <a:pt x="75" y="439"/>
                      <a:pt x="75" y="439"/>
                      <a:pt x="75" y="439"/>
                    </a:cubicBezTo>
                    <a:cubicBezTo>
                      <a:pt x="73" y="437"/>
                      <a:pt x="73" y="437"/>
                      <a:pt x="73" y="437"/>
                    </a:cubicBezTo>
                    <a:cubicBezTo>
                      <a:pt x="72" y="435"/>
                      <a:pt x="72" y="435"/>
                      <a:pt x="72" y="435"/>
                    </a:cubicBezTo>
                    <a:cubicBezTo>
                      <a:pt x="71" y="433"/>
                      <a:pt x="71" y="433"/>
                      <a:pt x="71" y="433"/>
                    </a:cubicBezTo>
                    <a:cubicBezTo>
                      <a:pt x="73" y="433"/>
                      <a:pt x="73" y="433"/>
                      <a:pt x="73" y="433"/>
                    </a:cubicBezTo>
                    <a:cubicBezTo>
                      <a:pt x="74" y="432"/>
                      <a:pt x="74" y="432"/>
                      <a:pt x="74" y="432"/>
                    </a:cubicBezTo>
                    <a:cubicBezTo>
                      <a:pt x="73" y="431"/>
                      <a:pt x="73" y="431"/>
                      <a:pt x="73" y="431"/>
                    </a:cubicBezTo>
                    <a:cubicBezTo>
                      <a:pt x="74" y="430"/>
                      <a:pt x="74" y="430"/>
                      <a:pt x="74" y="430"/>
                    </a:cubicBezTo>
                    <a:cubicBezTo>
                      <a:pt x="73" y="428"/>
                      <a:pt x="73" y="428"/>
                      <a:pt x="73" y="428"/>
                    </a:cubicBezTo>
                    <a:cubicBezTo>
                      <a:pt x="73" y="427"/>
                      <a:pt x="73" y="427"/>
                      <a:pt x="73" y="427"/>
                    </a:cubicBezTo>
                    <a:cubicBezTo>
                      <a:pt x="76" y="427"/>
                      <a:pt x="76" y="427"/>
                      <a:pt x="76" y="427"/>
                    </a:cubicBezTo>
                    <a:cubicBezTo>
                      <a:pt x="78" y="428"/>
                      <a:pt x="78" y="428"/>
                      <a:pt x="78" y="428"/>
                    </a:cubicBezTo>
                    <a:cubicBezTo>
                      <a:pt x="80" y="429"/>
                      <a:pt x="80" y="429"/>
                      <a:pt x="80" y="429"/>
                    </a:cubicBezTo>
                    <a:cubicBezTo>
                      <a:pt x="82" y="431"/>
                      <a:pt x="82" y="431"/>
                      <a:pt x="82" y="431"/>
                    </a:cubicBezTo>
                    <a:cubicBezTo>
                      <a:pt x="83" y="432"/>
                      <a:pt x="83" y="432"/>
                      <a:pt x="83" y="432"/>
                    </a:cubicBezTo>
                    <a:cubicBezTo>
                      <a:pt x="87" y="433"/>
                      <a:pt x="87" y="433"/>
                      <a:pt x="87" y="433"/>
                    </a:cubicBezTo>
                    <a:cubicBezTo>
                      <a:pt x="87" y="434"/>
                      <a:pt x="87" y="434"/>
                      <a:pt x="87" y="434"/>
                    </a:cubicBezTo>
                    <a:cubicBezTo>
                      <a:pt x="89" y="434"/>
                      <a:pt x="89" y="434"/>
                      <a:pt x="89" y="434"/>
                    </a:cubicBezTo>
                    <a:cubicBezTo>
                      <a:pt x="95" y="437"/>
                      <a:pt x="95" y="437"/>
                      <a:pt x="95" y="437"/>
                    </a:cubicBezTo>
                    <a:cubicBezTo>
                      <a:pt x="98" y="439"/>
                      <a:pt x="98" y="439"/>
                      <a:pt x="98" y="439"/>
                    </a:cubicBezTo>
                    <a:cubicBezTo>
                      <a:pt x="99" y="438"/>
                      <a:pt x="99" y="438"/>
                      <a:pt x="99" y="438"/>
                    </a:cubicBezTo>
                    <a:cubicBezTo>
                      <a:pt x="101" y="436"/>
                      <a:pt x="101" y="436"/>
                      <a:pt x="101" y="436"/>
                    </a:cubicBezTo>
                    <a:cubicBezTo>
                      <a:pt x="100" y="434"/>
                      <a:pt x="100" y="434"/>
                      <a:pt x="100" y="434"/>
                    </a:cubicBezTo>
                    <a:cubicBezTo>
                      <a:pt x="102" y="434"/>
                      <a:pt x="102" y="434"/>
                      <a:pt x="102" y="434"/>
                    </a:cubicBezTo>
                    <a:cubicBezTo>
                      <a:pt x="103" y="433"/>
                      <a:pt x="103" y="433"/>
                      <a:pt x="103" y="433"/>
                    </a:cubicBezTo>
                    <a:cubicBezTo>
                      <a:pt x="101" y="429"/>
                      <a:pt x="101" y="429"/>
                      <a:pt x="101" y="429"/>
                    </a:cubicBezTo>
                    <a:cubicBezTo>
                      <a:pt x="97" y="425"/>
                      <a:pt x="97" y="425"/>
                      <a:pt x="97" y="425"/>
                    </a:cubicBezTo>
                    <a:cubicBezTo>
                      <a:pt x="96" y="422"/>
                      <a:pt x="96" y="422"/>
                      <a:pt x="96" y="422"/>
                    </a:cubicBezTo>
                    <a:cubicBezTo>
                      <a:pt x="96" y="420"/>
                      <a:pt x="96" y="420"/>
                      <a:pt x="96" y="420"/>
                    </a:cubicBezTo>
                    <a:cubicBezTo>
                      <a:pt x="98" y="418"/>
                      <a:pt x="98" y="418"/>
                      <a:pt x="98" y="418"/>
                    </a:cubicBezTo>
                    <a:cubicBezTo>
                      <a:pt x="101" y="415"/>
                      <a:pt x="101" y="415"/>
                      <a:pt x="101" y="415"/>
                    </a:cubicBezTo>
                    <a:cubicBezTo>
                      <a:pt x="101" y="413"/>
                      <a:pt x="101" y="413"/>
                      <a:pt x="101" y="413"/>
                    </a:cubicBezTo>
                    <a:cubicBezTo>
                      <a:pt x="103" y="411"/>
                      <a:pt x="103" y="411"/>
                      <a:pt x="103" y="411"/>
                    </a:cubicBezTo>
                    <a:cubicBezTo>
                      <a:pt x="105" y="411"/>
                      <a:pt x="105" y="411"/>
                      <a:pt x="105" y="411"/>
                    </a:cubicBezTo>
                    <a:cubicBezTo>
                      <a:pt x="108" y="408"/>
                      <a:pt x="108" y="408"/>
                      <a:pt x="108" y="408"/>
                    </a:cubicBezTo>
                    <a:cubicBezTo>
                      <a:pt x="110" y="404"/>
                      <a:pt x="110" y="404"/>
                      <a:pt x="110" y="404"/>
                    </a:cubicBezTo>
                    <a:cubicBezTo>
                      <a:pt x="111" y="403"/>
                      <a:pt x="111" y="403"/>
                      <a:pt x="111" y="403"/>
                    </a:cubicBezTo>
                    <a:cubicBezTo>
                      <a:pt x="114" y="403"/>
                      <a:pt x="114" y="403"/>
                      <a:pt x="114" y="403"/>
                    </a:cubicBezTo>
                    <a:cubicBezTo>
                      <a:pt x="116" y="405"/>
                      <a:pt x="116" y="405"/>
                      <a:pt x="116" y="405"/>
                    </a:cubicBezTo>
                    <a:cubicBezTo>
                      <a:pt x="118" y="404"/>
                      <a:pt x="118" y="404"/>
                      <a:pt x="118" y="404"/>
                    </a:cubicBezTo>
                    <a:cubicBezTo>
                      <a:pt x="121" y="405"/>
                      <a:pt x="121" y="405"/>
                      <a:pt x="121" y="405"/>
                    </a:cubicBezTo>
                    <a:cubicBezTo>
                      <a:pt x="122" y="406"/>
                      <a:pt x="122" y="406"/>
                      <a:pt x="122" y="406"/>
                    </a:cubicBezTo>
                    <a:cubicBezTo>
                      <a:pt x="122" y="408"/>
                      <a:pt x="122" y="408"/>
                      <a:pt x="122" y="408"/>
                    </a:cubicBezTo>
                    <a:cubicBezTo>
                      <a:pt x="124" y="406"/>
                      <a:pt x="124" y="406"/>
                      <a:pt x="124" y="406"/>
                    </a:cubicBezTo>
                    <a:cubicBezTo>
                      <a:pt x="127" y="408"/>
                      <a:pt x="127" y="408"/>
                      <a:pt x="127" y="408"/>
                    </a:cubicBezTo>
                    <a:cubicBezTo>
                      <a:pt x="127" y="410"/>
                      <a:pt x="127" y="410"/>
                      <a:pt x="127" y="410"/>
                    </a:cubicBezTo>
                    <a:cubicBezTo>
                      <a:pt x="129" y="411"/>
                      <a:pt x="129" y="411"/>
                      <a:pt x="129" y="411"/>
                    </a:cubicBezTo>
                    <a:cubicBezTo>
                      <a:pt x="128" y="408"/>
                      <a:pt x="128" y="408"/>
                      <a:pt x="128" y="408"/>
                    </a:cubicBezTo>
                    <a:cubicBezTo>
                      <a:pt x="127" y="405"/>
                      <a:pt x="127" y="405"/>
                      <a:pt x="127" y="405"/>
                    </a:cubicBezTo>
                    <a:cubicBezTo>
                      <a:pt x="128" y="404"/>
                      <a:pt x="128" y="404"/>
                      <a:pt x="128" y="404"/>
                    </a:cubicBezTo>
                    <a:cubicBezTo>
                      <a:pt x="128" y="400"/>
                      <a:pt x="128" y="400"/>
                      <a:pt x="128" y="400"/>
                    </a:cubicBezTo>
                    <a:cubicBezTo>
                      <a:pt x="128" y="398"/>
                      <a:pt x="128" y="398"/>
                      <a:pt x="128" y="398"/>
                    </a:cubicBezTo>
                    <a:cubicBezTo>
                      <a:pt x="128" y="398"/>
                      <a:pt x="128" y="398"/>
                      <a:pt x="128" y="398"/>
                    </a:cubicBezTo>
                    <a:cubicBezTo>
                      <a:pt x="127" y="397"/>
                      <a:pt x="127" y="397"/>
                      <a:pt x="127" y="397"/>
                    </a:cubicBezTo>
                    <a:cubicBezTo>
                      <a:pt x="128" y="396"/>
                      <a:pt x="128" y="396"/>
                      <a:pt x="128" y="396"/>
                    </a:cubicBezTo>
                    <a:cubicBezTo>
                      <a:pt x="127" y="394"/>
                      <a:pt x="127" y="394"/>
                      <a:pt x="127" y="394"/>
                    </a:cubicBezTo>
                    <a:cubicBezTo>
                      <a:pt x="128" y="394"/>
                      <a:pt x="128" y="394"/>
                      <a:pt x="128" y="394"/>
                    </a:cubicBezTo>
                    <a:cubicBezTo>
                      <a:pt x="126" y="392"/>
                      <a:pt x="126" y="392"/>
                      <a:pt x="126" y="392"/>
                    </a:cubicBezTo>
                    <a:cubicBezTo>
                      <a:pt x="124" y="391"/>
                      <a:pt x="124" y="391"/>
                      <a:pt x="124" y="391"/>
                    </a:cubicBezTo>
                    <a:cubicBezTo>
                      <a:pt x="122" y="391"/>
                      <a:pt x="122" y="391"/>
                      <a:pt x="122" y="391"/>
                    </a:cubicBezTo>
                    <a:cubicBezTo>
                      <a:pt x="121" y="389"/>
                      <a:pt x="121" y="389"/>
                      <a:pt x="121" y="389"/>
                    </a:cubicBezTo>
                    <a:cubicBezTo>
                      <a:pt x="122" y="386"/>
                      <a:pt x="122" y="386"/>
                      <a:pt x="122" y="386"/>
                    </a:cubicBezTo>
                    <a:cubicBezTo>
                      <a:pt x="122" y="382"/>
                      <a:pt x="122" y="382"/>
                      <a:pt x="122" y="382"/>
                    </a:cubicBezTo>
                    <a:cubicBezTo>
                      <a:pt x="122" y="381"/>
                      <a:pt x="122" y="381"/>
                      <a:pt x="122" y="381"/>
                    </a:cubicBezTo>
                    <a:cubicBezTo>
                      <a:pt x="122" y="380"/>
                      <a:pt x="122" y="380"/>
                      <a:pt x="122" y="380"/>
                    </a:cubicBezTo>
                    <a:cubicBezTo>
                      <a:pt x="122" y="378"/>
                      <a:pt x="122" y="378"/>
                      <a:pt x="122" y="378"/>
                    </a:cubicBezTo>
                    <a:cubicBezTo>
                      <a:pt x="123" y="378"/>
                      <a:pt x="123" y="378"/>
                      <a:pt x="123" y="378"/>
                    </a:cubicBezTo>
                    <a:cubicBezTo>
                      <a:pt x="122" y="376"/>
                      <a:pt x="122" y="376"/>
                      <a:pt x="122" y="376"/>
                    </a:cubicBezTo>
                    <a:cubicBezTo>
                      <a:pt x="122" y="374"/>
                      <a:pt x="122" y="374"/>
                      <a:pt x="122" y="374"/>
                    </a:cubicBezTo>
                    <a:cubicBezTo>
                      <a:pt x="120" y="370"/>
                      <a:pt x="120" y="370"/>
                      <a:pt x="120" y="370"/>
                    </a:cubicBezTo>
                    <a:cubicBezTo>
                      <a:pt x="117" y="368"/>
                      <a:pt x="117" y="368"/>
                      <a:pt x="117" y="368"/>
                    </a:cubicBezTo>
                    <a:cubicBezTo>
                      <a:pt x="113" y="364"/>
                      <a:pt x="113" y="364"/>
                      <a:pt x="113" y="364"/>
                    </a:cubicBezTo>
                    <a:cubicBezTo>
                      <a:pt x="113" y="363"/>
                      <a:pt x="113" y="363"/>
                      <a:pt x="113" y="363"/>
                    </a:cubicBezTo>
                    <a:cubicBezTo>
                      <a:pt x="115" y="363"/>
                      <a:pt x="115" y="363"/>
                      <a:pt x="115" y="363"/>
                    </a:cubicBezTo>
                    <a:cubicBezTo>
                      <a:pt x="119" y="366"/>
                      <a:pt x="119" y="366"/>
                      <a:pt x="119" y="366"/>
                    </a:cubicBezTo>
                    <a:cubicBezTo>
                      <a:pt x="121" y="366"/>
                      <a:pt x="121" y="366"/>
                      <a:pt x="121" y="366"/>
                    </a:cubicBezTo>
                    <a:cubicBezTo>
                      <a:pt x="123" y="365"/>
                      <a:pt x="123" y="365"/>
                      <a:pt x="123" y="365"/>
                    </a:cubicBezTo>
                    <a:cubicBezTo>
                      <a:pt x="126" y="365"/>
                      <a:pt x="126" y="365"/>
                      <a:pt x="126" y="365"/>
                    </a:cubicBezTo>
                    <a:cubicBezTo>
                      <a:pt x="131" y="365"/>
                      <a:pt x="131" y="365"/>
                      <a:pt x="131" y="365"/>
                    </a:cubicBezTo>
                    <a:cubicBezTo>
                      <a:pt x="134" y="367"/>
                      <a:pt x="134" y="367"/>
                      <a:pt x="134" y="367"/>
                    </a:cubicBezTo>
                    <a:cubicBezTo>
                      <a:pt x="133" y="369"/>
                      <a:pt x="133" y="369"/>
                      <a:pt x="133" y="369"/>
                    </a:cubicBezTo>
                    <a:cubicBezTo>
                      <a:pt x="135" y="371"/>
                      <a:pt x="135" y="371"/>
                      <a:pt x="135" y="371"/>
                    </a:cubicBezTo>
                    <a:cubicBezTo>
                      <a:pt x="138" y="371"/>
                      <a:pt x="138" y="371"/>
                      <a:pt x="138" y="371"/>
                    </a:cubicBezTo>
                    <a:cubicBezTo>
                      <a:pt x="138" y="373"/>
                      <a:pt x="138" y="373"/>
                      <a:pt x="138" y="373"/>
                    </a:cubicBezTo>
                    <a:cubicBezTo>
                      <a:pt x="141" y="376"/>
                      <a:pt x="141" y="376"/>
                      <a:pt x="141" y="376"/>
                    </a:cubicBezTo>
                    <a:cubicBezTo>
                      <a:pt x="140" y="377"/>
                      <a:pt x="140" y="377"/>
                      <a:pt x="140" y="377"/>
                    </a:cubicBezTo>
                    <a:cubicBezTo>
                      <a:pt x="137" y="377"/>
                      <a:pt x="137" y="377"/>
                      <a:pt x="137" y="377"/>
                    </a:cubicBezTo>
                    <a:cubicBezTo>
                      <a:pt x="136" y="379"/>
                      <a:pt x="136" y="379"/>
                      <a:pt x="136" y="379"/>
                    </a:cubicBezTo>
                    <a:cubicBezTo>
                      <a:pt x="133" y="379"/>
                      <a:pt x="133" y="379"/>
                      <a:pt x="133" y="379"/>
                    </a:cubicBezTo>
                    <a:cubicBezTo>
                      <a:pt x="132" y="380"/>
                      <a:pt x="132" y="380"/>
                      <a:pt x="132" y="380"/>
                    </a:cubicBezTo>
                    <a:cubicBezTo>
                      <a:pt x="132" y="381"/>
                      <a:pt x="132" y="381"/>
                      <a:pt x="132" y="381"/>
                    </a:cubicBezTo>
                    <a:cubicBezTo>
                      <a:pt x="132" y="382"/>
                      <a:pt x="132" y="382"/>
                      <a:pt x="132" y="382"/>
                    </a:cubicBezTo>
                    <a:cubicBezTo>
                      <a:pt x="131" y="382"/>
                      <a:pt x="131" y="382"/>
                      <a:pt x="131" y="382"/>
                    </a:cubicBezTo>
                    <a:cubicBezTo>
                      <a:pt x="130" y="383"/>
                      <a:pt x="130" y="383"/>
                      <a:pt x="130" y="383"/>
                    </a:cubicBezTo>
                    <a:cubicBezTo>
                      <a:pt x="130" y="385"/>
                      <a:pt x="130" y="385"/>
                      <a:pt x="130" y="385"/>
                    </a:cubicBezTo>
                    <a:cubicBezTo>
                      <a:pt x="131" y="386"/>
                      <a:pt x="131" y="386"/>
                      <a:pt x="131" y="386"/>
                    </a:cubicBezTo>
                    <a:cubicBezTo>
                      <a:pt x="135" y="389"/>
                      <a:pt x="135" y="389"/>
                      <a:pt x="135" y="389"/>
                    </a:cubicBezTo>
                    <a:cubicBezTo>
                      <a:pt x="139" y="394"/>
                      <a:pt x="139" y="394"/>
                      <a:pt x="139" y="394"/>
                    </a:cubicBezTo>
                    <a:cubicBezTo>
                      <a:pt x="141" y="394"/>
                      <a:pt x="141" y="394"/>
                      <a:pt x="141" y="394"/>
                    </a:cubicBezTo>
                    <a:cubicBezTo>
                      <a:pt x="143" y="393"/>
                      <a:pt x="143" y="393"/>
                      <a:pt x="143" y="393"/>
                    </a:cubicBezTo>
                    <a:cubicBezTo>
                      <a:pt x="144" y="395"/>
                      <a:pt x="144" y="395"/>
                      <a:pt x="144" y="395"/>
                    </a:cubicBezTo>
                    <a:cubicBezTo>
                      <a:pt x="145" y="394"/>
                      <a:pt x="145" y="394"/>
                      <a:pt x="145" y="394"/>
                    </a:cubicBezTo>
                    <a:cubicBezTo>
                      <a:pt x="147" y="394"/>
                      <a:pt x="147" y="394"/>
                      <a:pt x="147" y="394"/>
                    </a:cubicBezTo>
                    <a:cubicBezTo>
                      <a:pt x="148" y="393"/>
                      <a:pt x="148" y="393"/>
                      <a:pt x="148" y="393"/>
                    </a:cubicBezTo>
                    <a:cubicBezTo>
                      <a:pt x="151" y="391"/>
                      <a:pt x="151" y="391"/>
                      <a:pt x="151" y="391"/>
                    </a:cubicBezTo>
                    <a:cubicBezTo>
                      <a:pt x="152" y="389"/>
                      <a:pt x="152" y="389"/>
                      <a:pt x="152" y="389"/>
                    </a:cubicBezTo>
                    <a:cubicBezTo>
                      <a:pt x="151" y="386"/>
                      <a:pt x="151" y="386"/>
                      <a:pt x="151" y="386"/>
                    </a:cubicBezTo>
                    <a:cubicBezTo>
                      <a:pt x="152" y="384"/>
                      <a:pt x="152" y="384"/>
                      <a:pt x="152" y="384"/>
                    </a:cubicBezTo>
                    <a:cubicBezTo>
                      <a:pt x="152" y="382"/>
                      <a:pt x="152" y="382"/>
                      <a:pt x="152" y="382"/>
                    </a:cubicBezTo>
                    <a:cubicBezTo>
                      <a:pt x="151" y="381"/>
                      <a:pt x="151" y="381"/>
                      <a:pt x="151" y="381"/>
                    </a:cubicBezTo>
                    <a:cubicBezTo>
                      <a:pt x="152" y="380"/>
                      <a:pt x="152" y="380"/>
                      <a:pt x="152" y="380"/>
                    </a:cubicBezTo>
                    <a:cubicBezTo>
                      <a:pt x="157" y="379"/>
                      <a:pt x="157" y="379"/>
                      <a:pt x="157" y="379"/>
                    </a:cubicBezTo>
                    <a:cubicBezTo>
                      <a:pt x="158" y="378"/>
                      <a:pt x="158" y="378"/>
                      <a:pt x="158" y="378"/>
                    </a:cubicBezTo>
                    <a:cubicBezTo>
                      <a:pt x="161" y="379"/>
                      <a:pt x="161" y="379"/>
                      <a:pt x="161" y="379"/>
                    </a:cubicBezTo>
                    <a:cubicBezTo>
                      <a:pt x="160" y="378"/>
                      <a:pt x="160" y="378"/>
                      <a:pt x="160" y="378"/>
                    </a:cubicBezTo>
                    <a:cubicBezTo>
                      <a:pt x="158" y="376"/>
                      <a:pt x="158" y="376"/>
                      <a:pt x="158" y="376"/>
                    </a:cubicBezTo>
                    <a:cubicBezTo>
                      <a:pt x="157" y="374"/>
                      <a:pt x="157" y="374"/>
                      <a:pt x="157" y="374"/>
                    </a:cubicBezTo>
                    <a:cubicBezTo>
                      <a:pt x="158" y="374"/>
                      <a:pt x="158" y="374"/>
                      <a:pt x="158" y="374"/>
                    </a:cubicBezTo>
                    <a:cubicBezTo>
                      <a:pt x="159" y="375"/>
                      <a:pt x="159" y="375"/>
                      <a:pt x="159" y="375"/>
                    </a:cubicBezTo>
                    <a:cubicBezTo>
                      <a:pt x="161" y="375"/>
                      <a:pt x="161" y="375"/>
                      <a:pt x="161" y="375"/>
                    </a:cubicBezTo>
                    <a:cubicBezTo>
                      <a:pt x="164" y="370"/>
                      <a:pt x="164" y="370"/>
                      <a:pt x="164" y="370"/>
                    </a:cubicBezTo>
                    <a:cubicBezTo>
                      <a:pt x="165" y="370"/>
                      <a:pt x="165" y="370"/>
                      <a:pt x="165" y="370"/>
                    </a:cubicBezTo>
                    <a:cubicBezTo>
                      <a:pt x="169" y="365"/>
                      <a:pt x="169" y="365"/>
                      <a:pt x="169" y="365"/>
                    </a:cubicBezTo>
                    <a:cubicBezTo>
                      <a:pt x="169" y="364"/>
                      <a:pt x="169" y="364"/>
                      <a:pt x="169" y="364"/>
                    </a:cubicBezTo>
                    <a:cubicBezTo>
                      <a:pt x="170" y="364"/>
                      <a:pt x="170" y="364"/>
                      <a:pt x="170" y="364"/>
                    </a:cubicBezTo>
                    <a:cubicBezTo>
                      <a:pt x="172" y="364"/>
                      <a:pt x="172" y="364"/>
                      <a:pt x="172" y="364"/>
                    </a:cubicBezTo>
                    <a:cubicBezTo>
                      <a:pt x="175" y="363"/>
                      <a:pt x="175" y="363"/>
                      <a:pt x="175" y="363"/>
                    </a:cubicBezTo>
                    <a:cubicBezTo>
                      <a:pt x="175" y="362"/>
                      <a:pt x="175" y="362"/>
                      <a:pt x="175" y="362"/>
                    </a:cubicBezTo>
                    <a:cubicBezTo>
                      <a:pt x="179" y="360"/>
                      <a:pt x="179" y="360"/>
                      <a:pt x="179" y="360"/>
                    </a:cubicBezTo>
                    <a:cubicBezTo>
                      <a:pt x="179" y="362"/>
                      <a:pt x="179" y="362"/>
                      <a:pt x="179" y="362"/>
                    </a:cubicBezTo>
                    <a:cubicBezTo>
                      <a:pt x="180" y="362"/>
                      <a:pt x="180" y="362"/>
                      <a:pt x="180" y="362"/>
                    </a:cubicBezTo>
                    <a:cubicBezTo>
                      <a:pt x="180" y="363"/>
                      <a:pt x="180" y="363"/>
                      <a:pt x="180" y="363"/>
                    </a:cubicBezTo>
                    <a:cubicBezTo>
                      <a:pt x="180" y="365"/>
                      <a:pt x="180" y="365"/>
                      <a:pt x="180" y="365"/>
                    </a:cubicBezTo>
                    <a:cubicBezTo>
                      <a:pt x="181" y="365"/>
                      <a:pt x="181" y="365"/>
                      <a:pt x="181" y="365"/>
                    </a:cubicBezTo>
                    <a:cubicBezTo>
                      <a:pt x="183" y="363"/>
                      <a:pt x="183" y="363"/>
                      <a:pt x="183" y="363"/>
                    </a:cubicBezTo>
                    <a:cubicBezTo>
                      <a:pt x="183" y="362"/>
                      <a:pt x="183" y="362"/>
                      <a:pt x="183" y="362"/>
                    </a:cubicBezTo>
                    <a:cubicBezTo>
                      <a:pt x="182" y="361"/>
                      <a:pt x="182" y="361"/>
                      <a:pt x="182" y="361"/>
                    </a:cubicBezTo>
                    <a:cubicBezTo>
                      <a:pt x="181" y="360"/>
                      <a:pt x="181" y="360"/>
                      <a:pt x="181" y="360"/>
                    </a:cubicBezTo>
                    <a:cubicBezTo>
                      <a:pt x="181" y="359"/>
                      <a:pt x="181" y="359"/>
                      <a:pt x="181" y="359"/>
                    </a:cubicBezTo>
                    <a:cubicBezTo>
                      <a:pt x="184" y="356"/>
                      <a:pt x="184" y="356"/>
                      <a:pt x="184" y="356"/>
                    </a:cubicBezTo>
                    <a:cubicBezTo>
                      <a:pt x="185" y="355"/>
                      <a:pt x="185" y="355"/>
                      <a:pt x="185" y="355"/>
                    </a:cubicBezTo>
                    <a:cubicBezTo>
                      <a:pt x="185" y="357"/>
                      <a:pt x="185" y="357"/>
                      <a:pt x="185" y="357"/>
                    </a:cubicBezTo>
                    <a:cubicBezTo>
                      <a:pt x="184" y="357"/>
                      <a:pt x="184" y="357"/>
                      <a:pt x="184" y="357"/>
                    </a:cubicBezTo>
                    <a:cubicBezTo>
                      <a:pt x="184" y="358"/>
                      <a:pt x="184" y="358"/>
                      <a:pt x="184" y="358"/>
                    </a:cubicBezTo>
                    <a:cubicBezTo>
                      <a:pt x="185" y="360"/>
                      <a:pt x="185" y="360"/>
                      <a:pt x="185" y="360"/>
                    </a:cubicBezTo>
                    <a:cubicBezTo>
                      <a:pt x="187" y="360"/>
                      <a:pt x="187" y="360"/>
                      <a:pt x="187" y="360"/>
                    </a:cubicBezTo>
                    <a:cubicBezTo>
                      <a:pt x="188" y="358"/>
                      <a:pt x="188" y="358"/>
                      <a:pt x="188" y="358"/>
                    </a:cubicBezTo>
                    <a:cubicBezTo>
                      <a:pt x="187" y="357"/>
                      <a:pt x="187" y="357"/>
                      <a:pt x="187" y="357"/>
                    </a:cubicBezTo>
                    <a:cubicBezTo>
                      <a:pt x="186" y="355"/>
                      <a:pt x="186" y="355"/>
                      <a:pt x="186" y="355"/>
                    </a:cubicBezTo>
                    <a:cubicBezTo>
                      <a:pt x="186" y="354"/>
                      <a:pt x="186" y="354"/>
                      <a:pt x="186" y="354"/>
                    </a:cubicBezTo>
                    <a:cubicBezTo>
                      <a:pt x="187" y="353"/>
                      <a:pt x="187" y="353"/>
                      <a:pt x="187" y="353"/>
                    </a:cubicBezTo>
                    <a:cubicBezTo>
                      <a:pt x="192" y="351"/>
                      <a:pt x="192" y="351"/>
                      <a:pt x="192" y="351"/>
                    </a:cubicBezTo>
                    <a:cubicBezTo>
                      <a:pt x="195" y="351"/>
                      <a:pt x="195" y="351"/>
                      <a:pt x="195" y="351"/>
                    </a:cubicBezTo>
                    <a:cubicBezTo>
                      <a:pt x="196" y="351"/>
                      <a:pt x="196" y="351"/>
                      <a:pt x="196" y="351"/>
                    </a:cubicBezTo>
                    <a:cubicBezTo>
                      <a:pt x="194" y="352"/>
                      <a:pt x="194" y="352"/>
                      <a:pt x="194" y="352"/>
                    </a:cubicBezTo>
                    <a:cubicBezTo>
                      <a:pt x="193" y="352"/>
                      <a:pt x="193" y="352"/>
                      <a:pt x="193" y="352"/>
                    </a:cubicBezTo>
                    <a:cubicBezTo>
                      <a:pt x="189" y="354"/>
                      <a:pt x="189" y="354"/>
                      <a:pt x="189" y="354"/>
                    </a:cubicBezTo>
                    <a:cubicBezTo>
                      <a:pt x="190" y="355"/>
                      <a:pt x="190" y="355"/>
                      <a:pt x="190" y="355"/>
                    </a:cubicBezTo>
                    <a:cubicBezTo>
                      <a:pt x="191" y="355"/>
                      <a:pt x="191" y="355"/>
                      <a:pt x="191" y="355"/>
                    </a:cubicBezTo>
                    <a:cubicBezTo>
                      <a:pt x="192" y="355"/>
                      <a:pt x="192" y="355"/>
                      <a:pt x="192" y="355"/>
                    </a:cubicBezTo>
                    <a:cubicBezTo>
                      <a:pt x="194" y="357"/>
                      <a:pt x="194" y="357"/>
                      <a:pt x="194" y="357"/>
                    </a:cubicBezTo>
                    <a:cubicBezTo>
                      <a:pt x="193" y="357"/>
                      <a:pt x="193" y="357"/>
                      <a:pt x="193" y="357"/>
                    </a:cubicBezTo>
                    <a:cubicBezTo>
                      <a:pt x="193" y="358"/>
                      <a:pt x="193" y="358"/>
                      <a:pt x="193" y="358"/>
                    </a:cubicBezTo>
                    <a:cubicBezTo>
                      <a:pt x="194" y="360"/>
                      <a:pt x="194" y="360"/>
                      <a:pt x="194" y="360"/>
                    </a:cubicBezTo>
                    <a:cubicBezTo>
                      <a:pt x="193" y="361"/>
                      <a:pt x="193" y="361"/>
                      <a:pt x="193" y="361"/>
                    </a:cubicBezTo>
                    <a:cubicBezTo>
                      <a:pt x="191" y="361"/>
                      <a:pt x="191" y="361"/>
                      <a:pt x="191" y="361"/>
                    </a:cubicBezTo>
                    <a:cubicBezTo>
                      <a:pt x="189" y="363"/>
                      <a:pt x="189" y="363"/>
                      <a:pt x="189" y="363"/>
                    </a:cubicBezTo>
                    <a:cubicBezTo>
                      <a:pt x="190" y="365"/>
                      <a:pt x="190" y="365"/>
                      <a:pt x="190" y="365"/>
                    </a:cubicBezTo>
                    <a:cubicBezTo>
                      <a:pt x="191" y="365"/>
                      <a:pt x="191" y="365"/>
                      <a:pt x="191" y="365"/>
                    </a:cubicBezTo>
                    <a:cubicBezTo>
                      <a:pt x="192" y="365"/>
                      <a:pt x="192" y="365"/>
                      <a:pt x="192" y="365"/>
                    </a:cubicBezTo>
                    <a:cubicBezTo>
                      <a:pt x="194" y="365"/>
                      <a:pt x="194" y="365"/>
                      <a:pt x="194" y="365"/>
                    </a:cubicBezTo>
                    <a:cubicBezTo>
                      <a:pt x="195" y="364"/>
                      <a:pt x="195" y="364"/>
                      <a:pt x="195" y="364"/>
                    </a:cubicBezTo>
                    <a:cubicBezTo>
                      <a:pt x="197" y="365"/>
                      <a:pt x="197" y="365"/>
                      <a:pt x="197" y="365"/>
                    </a:cubicBezTo>
                    <a:cubicBezTo>
                      <a:pt x="197" y="367"/>
                      <a:pt x="197" y="367"/>
                      <a:pt x="197" y="367"/>
                    </a:cubicBezTo>
                    <a:cubicBezTo>
                      <a:pt x="198" y="365"/>
                      <a:pt x="198" y="365"/>
                      <a:pt x="198" y="365"/>
                    </a:cubicBezTo>
                    <a:cubicBezTo>
                      <a:pt x="200" y="362"/>
                      <a:pt x="200" y="362"/>
                      <a:pt x="200" y="362"/>
                    </a:cubicBezTo>
                    <a:cubicBezTo>
                      <a:pt x="201" y="362"/>
                      <a:pt x="201" y="362"/>
                      <a:pt x="201" y="362"/>
                    </a:cubicBezTo>
                    <a:cubicBezTo>
                      <a:pt x="202" y="364"/>
                      <a:pt x="202" y="364"/>
                      <a:pt x="202" y="364"/>
                    </a:cubicBezTo>
                    <a:cubicBezTo>
                      <a:pt x="203" y="365"/>
                      <a:pt x="203" y="365"/>
                      <a:pt x="203" y="365"/>
                    </a:cubicBezTo>
                    <a:cubicBezTo>
                      <a:pt x="204" y="364"/>
                      <a:pt x="204" y="364"/>
                      <a:pt x="204" y="364"/>
                    </a:cubicBezTo>
                    <a:cubicBezTo>
                      <a:pt x="203" y="363"/>
                      <a:pt x="203" y="363"/>
                      <a:pt x="203" y="363"/>
                    </a:cubicBezTo>
                    <a:cubicBezTo>
                      <a:pt x="204" y="362"/>
                      <a:pt x="204" y="362"/>
                      <a:pt x="204" y="362"/>
                    </a:cubicBezTo>
                    <a:cubicBezTo>
                      <a:pt x="202" y="361"/>
                      <a:pt x="202" y="361"/>
                      <a:pt x="202" y="361"/>
                    </a:cubicBezTo>
                    <a:cubicBezTo>
                      <a:pt x="202" y="360"/>
                      <a:pt x="202" y="360"/>
                      <a:pt x="202" y="360"/>
                    </a:cubicBezTo>
                    <a:cubicBezTo>
                      <a:pt x="204" y="358"/>
                      <a:pt x="204" y="358"/>
                      <a:pt x="204" y="358"/>
                    </a:cubicBezTo>
                    <a:cubicBezTo>
                      <a:pt x="206" y="358"/>
                      <a:pt x="206" y="358"/>
                      <a:pt x="206" y="358"/>
                    </a:cubicBezTo>
                    <a:cubicBezTo>
                      <a:pt x="206" y="357"/>
                      <a:pt x="206" y="357"/>
                      <a:pt x="206" y="357"/>
                    </a:cubicBezTo>
                    <a:cubicBezTo>
                      <a:pt x="209" y="355"/>
                      <a:pt x="209" y="355"/>
                      <a:pt x="209" y="355"/>
                    </a:cubicBezTo>
                    <a:cubicBezTo>
                      <a:pt x="210" y="356"/>
                      <a:pt x="210" y="356"/>
                      <a:pt x="210" y="356"/>
                    </a:cubicBezTo>
                    <a:cubicBezTo>
                      <a:pt x="211" y="356"/>
                      <a:pt x="211" y="356"/>
                      <a:pt x="211" y="356"/>
                    </a:cubicBezTo>
                    <a:cubicBezTo>
                      <a:pt x="212" y="356"/>
                      <a:pt x="212" y="356"/>
                      <a:pt x="212" y="356"/>
                    </a:cubicBezTo>
                    <a:cubicBezTo>
                      <a:pt x="214" y="356"/>
                      <a:pt x="214" y="356"/>
                      <a:pt x="214" y="356"/>
                    </a:cubicBezTo>
                    <a:cubicBezTo>
                      <a:pt x="218" y="356"/>
                      <a:pt x="218" y="356"/>
                      <a:pt x="218" y="356"/>
                    </a:cubicBezTo>
                    <a:cubicBezTo>
                      <a:pt x="219" y="355"/>
                      <a:pt x="219" y="355"/>
                      <a:pt x="219" y="355"/>
                    </a:cubicBezTo>
                    <a:cubicBezTo>
                      <a:pt x="219" y="354"/>
                      <a:pt x="219" y="354"/>
                      <a:pt x="219" y="354"/>
                    </a:cubicBezTo>
                    <a:cubicBezTo>
                      <a:pt x="220" y="353"/>
                      <a:pt x="220" y="353"/>
                      <a:pt x="220" y="353"/>
                    </a:cubicBezTo>
                    <a:cubicBezTo>
                      <a:pt x="222" y="353"/>
                      <a:pt x="222" y="353"/>
                      <a:pt x="222" y="353"/>
                    </a:cubicBezTo>
                    <a:cubicBezTo>
                      <a:pt x="223" y="352"/>
                      <a:pt x="223" y="352"/>
                      <a:pt x="223" y="352"/>
                    </a:cubicBezTo>
                    <a:cubicBezTo>
                      <a:pt x="224" y="350"/>
                      <a:pt x="224" y="350"/>
                      <a:pt x="224" y="350"/>
                    </a:cubicBezTo>
                    <a:cubicBezTo>
                      <a:pt x="226" y="350"/>
                      <a:pt x="226" y="350"/>
                      <a:pt x="226" y="350"/>
                    </a:cubicBezTo>
                    <a:cubicBezTo>
                      <a:pt x="228" y="347"/>
                      <a:pt x="228" y="347"/>
                      <a:pt x="228" y="347"/>
                    </a:cubicBezTo>
                    <a:cubicBezTo>
                      <a:pt x="229" y="347"/>
                      <a:pt x="229" y="347"/>
                      <a:pt x="229" y="347"/>
                    </a:cubicBezTo>
                    <a:cubicBezTo>
                      <a:pt x="231" y="346"/>
                      <a:pt x="231" y="346"/>
                      <a:pt x="231" y="346"/>
                    </a:cubicBezTo>
                    <a:cubicBezTo>
                      <a:pt x="231" y="347"/>
                      <a:pt x="231" y="347"/>
                      <a:pt x="231" y="347"/>
                    </a:cubicBezTo>
                    <a:cubicBezTo>
                      <a:pt x="230" y="349"/>
                      <a:pt x="230" y="349"/>
                      <a:pt x="230" y="349"/>
                    </a:cubicBezTo>
                    <a:cubicBezTo>
                      <a:pt x="231" y="349"/>
                      <a:pt x="231" y="349"/>
                      <a:pt x="231" y="349"/>
                    </a:cubicBezTo>
                    <a:cubicBezTo>
                      <a:pt x="233" y="351"/>
                      <a:pt x="233" y="351"/>
                      <a:pt x="233" y="351"/>
                    </a:cubicBezTo>
                    <a:cubicBezTo>
                      <a:pt x="233" y="352"/>
                      <a:pt x="233" y="352"/>
                      <a:pt x="233" y="352"/>
                    </a:cubicBezTo>
                    <a:cubicBezTo>
                      <a:pt x="232" y="354"/>
                      <a:pt x="232" y="354"/>
                      <a:pt x="232" y="354"/>
                    </a:cubicBezTo>
                    <a:cubicBezTo>
                      <a:pt x="232" y="355"/>
                      <a:pt x="232" y="355"/>
                      <a:pt x="232" y="355"/>
                    </a:cubicBezTo>
                    <a:cubicBezTo>
                      <a:pt x="232" y="357"/>
                      <a:pt x="232" y="357"/>
                      <a:pt x="232" y="357"/>
                    </a:cubicBezTo>
                    <a:cubicBezTo>
                      <a:pt x="233" y="358"/>
                      <a:pt x="233" y="358"/>
                      <a:pt x="233" y="358"/>
                    </a:cubicBezTo>
                    <a:cubicBezTo>
                      <a:pt x="238" y="358"/>
                      <a:pt x="238" y="358"/>
                      <a:pt x="238" y="358"/>
                    </a:cubicBezTo>
                    <a:cubicBezTo>
                      <a:pt x="239" y="357"/>
                      <a:pt x="239" y="357"/>
                      <a:pt x="239" y="357"/>
                    </a:cubicBezTo>
                    <a:cubicBezTo>
                      <a:pt x="239" y="356"/>
                      <a:pt x="239" y="356"/>
                      <a:pt x="239" y="356"/>
                    </a:cubicBezTo>
                    <a:cubicBezTo>
                      <a:pt x="238" y="356"/>
                      <a:pt x="238" y="356"/>
                      <a:pt x="238" y="356"/>
                    </a:cubicBezTo>
                    <a:cubicBezTo>
                      <a:pt x="236" y="353"/>
                      <a:pt x="236" y="353"/>
                      <a:pt x="236" y="353"/>
                    </a:cubicBezTo>
                    <a:cubicBezTo>
                      <a:pt x="236" y="352"/>
                      <a:pt x="236" y="352"/>
                      <a:pt x="236" y="352"/>
                    </a:cubicBezTo>
                    <a:cubicBezTo>
                      <a:pt x="238" y="351"/>
                      <a:pt x="238" y="351"/>
                      <a:pt x="238" y="351"/>
                    </a:cubicBezTo>
                    <a:cubicBezTo>
                      <a:pt x="240" y="352"/>
                      <a:pt x="240" y="352"/>
                      <a:pt x="240" y="352"/>
                    </a:cubicBezTo>
                    <a:cubicBezTo>
                      <a:pt x="242" y="351"/>
                      <a:pt x="242" y="351"/>
                      <a:pt x="242" y="351"/>
                    </a:cubicBezTo>
                    <a:cubicBezTo>
                      <a:pt x="243" y="348"/>
                      <a:pt x="243" y="348"/>
                      <a:pt x="243" y="348"/>
                    </a:cubicBezTo>
                    <a:cubicBezTo>
                      <a:pt x="244" y="348"/>
                      <a:pt x="244" y="348"/>
                      <a:pt x="244" y="348"/>
                    </a:cubicBezTo>
                    <a:cubicBezTo>
                      <a:pt x="245" y="348"/>
                      <a:pt x="245" y="348"/>
                      <a:pt x="245" y="348"/>
                    </a:cubicBezTo>
                    <a:cubicBezTo>
                      <a:pt x="248" y="349"/>
                      <a:pt x="248" y="349"/>
                      <a:pt x="248" y="349"/>
                    </a:cubicBezTo>
                    <a:cubicBezTo>
                      <a:pt x="245" y="346"/>
                      <a:pt x="245" y="346"/>
                      <a:pt x="245" y="346"/>
                    </a:cubicBezTo>
                    <a:cubicBezTo>
                      <a:pt x="243" y="346"/>
                      <a:pt x="243" y="346"/>
                      <a:pt x="243" y="346"/>
                    </a:cubicBezTo>
                    <a:cubicBezTo>
                      <a:pt x="243" y="344"/>
                      <a:pt x="243" y="344"/>
                      <a:pt x="243" y="344"/>
                    </a:cubicBezTo>
                    <a:cubicBezTo>
                      <a:pt x="241" y="341"/>
                      <a:pt x="241" y="341"/>
                      <a:pt x="241" y="341"/>
                    </a:cubicBezTo>
                    <a:cubicBezTo>
                      <a:pt x="240" y="341"/>
                      <a:pt x="240" y="341"/>
                      <a:pt x="240" y="341"/>
                    </a:cubicBezTo>
                    <a:cubicBezTo>
                      <a:pt x="240" y="342"/>
                      <a:pt x="240" y="342"/>
                      <a:pt x="240" y="342"/>
                    </a:cubicBezTo>
                    <a:cubicBezTo>
                      <a:pt x="239" y="341"/>
                      <a:pt x="239" y="341"/>
                      <a:pt x="239" y="341"/>
                    </a:cubicBezTo>
                    <a:cubicBezTo>
                      <a:pt x="238" y="337"/>
                      <a:pt x="238" y="337"/>
                      <a:pt x="238" y="337"/>
                    </a:cubicBezTo>
                    <a:cubicBezTo>
                      <a:pt x="236" y="337"/>
                      <a:pt x="236" y="337"/>
                      <a:pt x="236" y="337"/>
                    </a:cubicBezTo>
                    <a:cubicBezTo>
                      <a:pt x="235" y="334"/>
                      <a:pt x="235" y="334"/>
                      <a:pt x="235" y="334"/>
                    </a:cubicBezTo>
                    <a:cubicBezTo>
                      <a:pt x="235" y="334"/>
                      <a:pt x="235" y="334"/>
                      <a:pt x="235" y="334"/>
                    </a:cubicBezTo>
                    <a:cubicBezTo>
                      <a:pt x="237" y="333"/>
                      <a:pt x="237" y="333"/>
                      <a:pt x="237" y="333"/>
                    </a:cubicBezTo>
                    <a:cubicBezTo>
                      <a:pt x="237" y="331"/>
                      <a:pt x="237" y="331"/>
                      <a:pt x="237" y="331"/>
                    </a:cubicBezTo>
                    <a:cubicBezTo>
                      <a:pt x="236" y="329"/>
                      <a:pt x="236" y="329"/>
                      <a:pt x="236" y="329"/>
                    </a:cubicBezTo>
                    <a:cubicBezTo>
                      <a:pt x="237" y="328"/>
                      <a:pt x="237" y="328"/>
                      <a:pt x="237" y="328"/>
                    </a:cubicBezTo>
                    <a:cubicBezTo>
                      <a:pt x="239" y="329"/>
                      <a:pt x="239" y="329"/>
                      <a:pt x="239" y="329"/>
                    </a:cubicBezTo>
                    <a:cubicBezTo>
                      <a:pt x="240" y="328"/>
                      <a:pt x="240" y="328"/>
                      <a:pt x="240" y="328"/>
                    </a:cubicBezTo>
                    <a:cubicBezTo>
                      <a:pt x="241" y="329"/>
                      <a:pt x="241" y="329"/>
                      <a:pt x="241" y="329"/>
                    </a:cubicBezTo>
                    <a:cubicBezTo>
                      <a:pt x="243" y="329"/>
                      <a:pt x="243" y="329"/>
                      <a:pt x="243" y="329"/>
                    </a:cubicBezTo>
                    <a:cubicBezTo>
                      <a:pt x="245" y="330"/>
                      <a:pt x="245" y="330"/>
                      <a:pt x="245" y="330"/>
                    </a:cubicBezTo>
                    <a:cubicBezTo>
                      <a:pt x="252" y="329"/>
                      <a:pt x="252" y="329"/>
                      <a:pt x="252" y="329"/>
                    </a:cubicBezTo>
                    <a:cubicBezTo>
                      <a:pt x="261" y="329"/>
                      <a:pt x="261" y="329"/>
                      <a:pt x="261" y="329"/>
                    </a:cubicBezTo>
                    <a:cubicBezTo>
                      <a:pt x="264" y="331"/>
                      <a:pt x="264" y="331"/>
                      <a:pt x="264" y="331"/>
                    </a:cubicBezTo>
                    <a:cubicBezTo>
                      <a:pt x="270" y="333"/>
                      <a:pt x="270" y="333"/>
                      <a:pt x="270" y="333"/>
                    </a:cubicBezTo>
                    <a:cubicBezTo>
                      <a:pt x="270" y="334"/>
                      <a:pt x="270" y="334"/>
                      <a:pt x="270" y="334"/>
                    </a:cubicBezTo>
                    <a:cubicBezTo>
                      <a:pt x="270" y="335"/>
                      <a:pt x="270" y="335"/>
                      <a:pt x="270" y="335"/>
                    </a:cubicBezTo>
                    <a:cubicBezTo>
                      <a:pt x="271" y="337"/>
                      <a:pt x="271" y="337"/>
                      <a:pt x="271" y="337"/>
                    </a:cubicBezTo>
                    <a:cubicBezTo>
                      <a:pt x="272" y="336"/>
                      <a:pt x="272" y="336"/>
                      <a:pt x="272" y="336"/>
                    </a:cubicBezTo>
                    <a:cubicBezTo>
                      <a:pt x="275" y="335"/>
                      <a:pt x="275" y="335"/>
                      <a:pt x="275" y="335"/>
                    </a:cubicBezTo>
                    <a:cubicBezTo>
                      <a:pt x="277" y="336"/>
                      <a:pt x="277" y="336"/>
                      <a:pt x="277" y="336"/>
                    </a:cubicBezTo>
                    <a:cubicBezTo>
                      <a:pt x="278" y="336"/>
                      <a:pt x="278" y="336"/>
                      <a:pt x="278" y="336"/>
                    </a:cubicBezTo>
                    <a:cubicBezTo>
                      <a:pt x="278" y="338"/>
                      <a:pt x="278" y="338"/>
                      <a:pt x="278" y="338"/>
                    </a:cubicBezTo>
                    <a:cubicBezTo>
                      <a:pt x="282" y="339"/>
                      <a:pt x="282" y="339"/>
                      <a:pt x="282" y="339"/>
                    </a:cubicBezTo>
                    <a:cubicBezTo>
                      <a:pt x="287" y="342"/>
                      <a:pt x="287" y="342"/>
                      <a:pt x="287" y="342"/>
                    </a:cubicBezTo>
                    <a:cubicBezTo>
                      <a:pt x="292" y="342"/>
                      <a:pt x="292" y="342"/>
                      <a:pt x="292" y="342"/>
                    </a:cubicBezTo>
                    <a:cubicBezTo>
                      <a:pt x="294" y="344"/>
                      <a:pt x="294" y="344"/>
                      <a:pt x="294" y="344"/>
                    </a:cubicBezTo>
                    <a:cubicBezTo>
                      <a:pt x="295" y="346"/>
                      <a:pt x="295" y="346"/>
                      <a:pt x="295" y="346"/>
                    </a:cubicBezTo>
                    <a:cubicBezTo>
                      <a:pt x="298" y="347"/>
                      <a:pt x="298" y="347"/>
                      <a:pt x="298" y="347"/>
                    </a:cubicBezTo>
                    <a:cubicBezTo>
                      <a:pt x="301" y="349"/>
                      <a:pt x="301" y="349"/>
                      <a:pt x="301" y="349"/>
                    </a:cubicBezTo>
                    <a:cubicBezTo>
                      <a:pt x="303" y="353"/>
                      <a:pt x="303" y="353"/>
                      <a:pt x="303" y="353"/>
                    </a:cubicBezTo>
                    <a:cubicBezTo>
                      <a:pt x="305" y="354"/>
                      <a:pt x="305" y="354"/>
                      <a:pt x="305" y="354"/>
                    </a:cubicBezTo>
                    <a:cubicBezTo>
                      <a:pt x="305" y="352"/>
                      <a:pt x="305" y="352"/>
                      <a:pt x="305" y="352"/>
                    </a:cubicBezTo>
                    <a:cubicBezTo>
                      <a:pt x="304" y="350"/>
                      <a:pt x="304" y="350"/>
                      <a:pt x="304" y="350"/>
                    </a:cubicBezTo>
                    <a:cubicBezTo>
                      <a:pt x="306" y="350"/>
                      <a:pt x="306" y="350"/>
                      <a:pt x="306" y="350"/>
                    </a:cubicBezTo>
                    <a:cubicBezTo>
                      <a:pt x="306" y="349"/>
                      <a:pt x="306" y="349"/>
                      <a:pt x="306" y="349"/>
                    </a:cubicBezTo>
                    <a:cubicBezTo>
                      <a:pt x="305" y="347"/>
                      <a:pt x="305" y="347"/>
                      <a:pt x="305" y="347"/>
                    </a:cubicBezTo>
                    <a:cubicBezTo>
                      <a:pt x="305" y="345"/>
                      <a:pt x="305" y="345"/>
                      <a:pt x="305" y="345"/>
                    </a:cubicBezTo>
                    <a:cubicBezTo>
                      <a:pt x="305" y="340"/>
                      <a:pt x="305" y="340"/>
                      <a:pt x="305" y="340"/>
                    </a:cubicBezTo>
                    <a:cubicBezTo>
                      <a:pt x="307" y="339"/>
                      <a:pt x="307" y="339"/>
                      <a:pt x="307" y="339"/>
                    </a:cubicBezTo>
                    <a:cubicBezTo>
                      <a:pt x="305" y="339"/>
                      <a:pt x="305" y="339"/>
                      <a:pt x="305" y="339"/>
                    </a:cubicBezTo>
                    <a:cubicBezTo>
                      <a:pt x="305" y="338"/>
                      <a:pt x="305" y="338"/>
                      <a:pt x="305" y="338"/>
                    </a:cubicBezTo>
                    <a:cubicBezTo>
                      <a:pt x="303" y="338"/>
                      <a:pt x="303" y="338"/>
                      <a:pt x="303" y="338"/>
                    </a:cubicBezTo>
                    <a:cubicBezTo>
                      <a:pt x="302" y="339"/>
                      <a:pt x="302" y="339"/>
                      <a:pt x="302" y="339"/>
                    </a:cubicBezTo>
                    <a:cubicBezTo>
                      <a:pt x="300" y="339"/>
                      <a:pt x="300" y="339"/>
                      <a:pt x="300" y="339"/>
                    </a:cubicBezTo>
                    <a:cubicBezTo>
                      <a:pt x="296" y="334"/>
                      <a:pt x="296" y="334"/>
                      <a:pt x="296" y="334"/>
                    </a:cubicBezTo>
                    <a:cubicBezTo>
                      <a:pt x="295" y="334"/>
                      <a:pt x="295" y="334"/>
                      <a:pt x="295" y="334"/>
                    </a:cubicBezTo>
                    <a:cubicBezTo>
                      <a:pt x="293" y="332"/>
                      <a:pt x="293" y="332"/>
                      <a:pt x="293" y="332"/>
                    </a:cubicBezTo>
                    <a:cubicBezTo>
                      <a:pt x="293" y="329"/>
                      <a:pt x="293" y="329"/>
                      <a:pt x="293" y="329"/>
                    </a:cubicBezTo>
                    <a:cubicBezTo>
                      <a:pt x="292" y="328"/>
                      <a:pt x="292" y="328"/>
                      <a:pt x="292" y="328"/>
                    </a:cubicBezTo>
                    <a:cubicBezTo>
                      <a:pt x="291" y="330"/>
                      <a:pt x="291" y="330"/>
                      <a:pt x="291" y="330"/>
                    </a:cubicBezTo>
                    <a:cubicBezTo>
                      <a:pt x="289" y="329"/>
                      <a:pt x="289" y="329"/>
                      <a:pt x="289" y="329"/>
                    </a:cubicBezTo>
                    <a:cubicBezTo>
                      <a:pt x="286" y="329"/>
                      <a:pt x="286" y="329"/>
                      <a:pt x="286" y="329"/>
                    </a:cubicBezTo>
                    <a:cubicBezTo>
                      <a:pt x="285" y="328"/>
                      <a:pt x="285" y="328"/>
                      <a:pt x="285" y="328"/>
                    </a:cubicBezTo>
                    <a:cubicBezTo>
                      <a:pt x="284" y="329"/>
                      <a:pt x="284" y="329"/>
                      <a:pt x="284" y="329"/>
                    </a:cubicBezTo>
                    <a:cubicBezTo>
                      <a:pt x="283" y="326"/>
                      <a:pt x="283" y="326"/>
                      <a:pt x="283" y="326"/>
                    </a:cubicBezTo>
                    <a:cubicBezTo>
                      <a:pt x="282" y="325"/>
                      <a:pt x="282" y="325"/>
                      <a:pt x="282" y="325"/>
                    </a:cubicBezTo>
                    <a:cubicBezTo>
                      <a:pt x="280" y="321"/>
                      <a:pt x="280" y="321"/>
                      <a:pt x="280" y="321"/>
                    </a:cubicBezTo>
                    <a:cubicBezTo>
                      <a:pt x="280" y="319"/>
                      <a:pt x="280" y="319"/>
                      <a:pt x="280" y="319"/>
                    </a:cubicBezTo>
                    <a:cubicBezTo>
                      <a:pt x="281" y="320"/>
                      <a:pt x="281" y="320"/>
                      <a:pt x="281" y="320"/>
                    </a:cubicBezTo>
                    <a:cubicBezTo>
                      <a:pt x="283" y="319"/>
                      <a:pt x="283" y="319"/>
                      <a:pt x="283" y="319"/>
                    </a:cubicBezTo>
                    <a:cubicBezTo>
                      <a:pt x="283" y="317"/>
                      <a:pt x="283" y="317"/>
                      <a:pt x="283" y="317"/>
                    </a:cubicBezTo>
                    <a:cubicBezTo>
                      <a:pt x="280" y="315"/>
                      <a:pt x="280" y="315"/>
                      <a:pt x="280" y="315"/>
                    </a:cubicBezTo>
                    <a:cubicBezTo>
                      <a:pt x="280" y="312"/>
                      <a:pt x="280" y="312"/>
                      <a:pt x="280" y="312"/>
                    </a:cubicBezTo>
                    <a:cubicBezTo>
                      <a:pt x="281" y="310"/>
                      <a:pt x="281" y="310"/>
                      <a:pt x="281" y="310"/>
                    </a:cubicBezTo>
                    <a:cubicBezTo>
                      <a:pt x="283" y="311"/>
                      <a:pt x="283" y="311"/>
                      <a:pt x="283" y="311"/>
                    </a:cubicBezTo>
                    <a:cubicBezTo>
                      <a:pt x="281" y="309"/>
                      <a:pt x="281" y="309"/>
                      <a:pt x="281" y="309"/>
                    </a:cubicBezTo>
                    <a:cubicBezTo>
                      <a:pt x="279" y="309"/>
                      <a:pt x="279" y="309"/>
                      <a:pt x="279" y="309"/>
                    </a:cubicBezTo>
                    <a:cubicBezTo>
                      <a:pt x="277" y="306"/>
                      <a:pt x="277" y="306"/>
                      <a:pt x="277" y="306"/>
                    </a:cubicBezTo>
                    <a:cubicBezTo>
                      <a:pt x="276" y="304"/>
                      <a:pt x="276" y="304"/>
                      <a:pt x="276" y="304"/>
                    </a:cubicBezTo>
                    <a:cubicBezTo>
                      <a:pt x="275" y="305"/>
                      <a:pt x="275" y="305"/>
                      <a:pt x="275" y="305"/>
                    </a:cubicBezTo>
                    <a:cubicBezTo>
                      <a:pt x="273" y="303"/>
                      <a:pt x="273" y="303"/>
                      <a:pt x="273" y="303"/>
                    </a:cubicBezTo>
                    <a:cubicBezTo>
                      <a:pt x="273" y="300"/>
                      <a:pt x="273" y="300"/>
                      <a:pt x="273" y="300"/>
                    </a:cubicBezTo>
                    <a:cubicBezTo>
                      <a:pt x="274" y="298"/>
                      <a:pt x="274" y="298"/>
                      <a:pt x="274" y="298"/>
                    </a:cubicBezTo>
                    <a:cubicBezTo>
                      <a:pt x="273" y="296"/>
                      <a:pt x="273" y="296"/>
                      <a:pt x="273" y="296"/>
                    </a:cubicBezTo>
                    <a:cubicBezTo>
                      <a:pt x="272" y="295"/>
                      <a:pt x="272" y="295"/>
                      <a:pt x="272" y="295"/>
                    </a:cubicBezTo>
                    <a:cubicBezTo>
                      <a:pt x="274" y="294"/>
                      <a:pt x="274" y="294"/>
                      <a:pt x="274" y="294"/>
                    </a:cubicBezTo>
                    <a:cubicBezTo>
                      <a:pt x="277" y="289"/>
                      <a:pt x="277" y="289"/>
                      <a:pt x="277" y="289"/>
                    </a:cubicBezTo>
                    <a:cubicBezTo>
                      <a:pt x="279" y="287"/>
                      <a:pt x="279" y="287"/>
                      <a:pt x="279" y="287"/>
                    </a:cubicBezTo>
                    <a:cubicBezTo>
                      <a:pt x="280" y="286"/>
                      <a:pt x="280" y="286"/>
                      <a:pt x="280" y="286"/>
                    </a:cubicBezTo>
                    <a:cubicBezTo>
                      <a:pt x="279" y="284"/>
                      <a:pt x="279" y="284"/>
                      <a:pt x="279" y="284"/>
                    </a:cubicBezTo>
                    <a:cubicBezTo>
                      <a:pt x="278" y="282"/>
                      <a:pt x="278" y="282"/>
                      <a:pt x="278" y="282"/>
                    </a:cubicBezTo>
                    <a:cubicBezTo>
                      <a:pt x="280" y="280"/>
                      <a:pt x="280" y="280"/>
                      <a:pt x="280" y="280"/>
                    </a:cubicBezTo>
                    <a:cubicBezTo>
                      <a:pt x="278" y="278"/>
                      <a:pt x="278" y="278"/>
                      <a:pt x="278" y="278"/>
                    </a:cubicBezTo>
                    <a:cubicBezTo>
                      <a:pt x="278" y="275"/>
                      <a:pt x="278" y="275"/>
                      <a:pt x="278" y="275"/>
                    </a:cubicBezTo>
                    <a:cubicBezTo>
                      <a:pt x="279" y="273"/>
                      <a:pt x="279" y="273"/>
                      <a:pt x="279" y="273"/>
                    </a:cubicBezTo>
                    <a:cubicBezTo>
                      <a:pt x="278" y="272"/>
                      <a:pt x="278" y="272"/>
                      <a:pt x="278" y="272"/>
                    </a:cubicBezTo>
                    <a:cubicBezTo>
                      <a:pt x="278" y="270"/>
                      <a:pt x="278" y="270"/>
                      <a:pt x="278" y="270"/>
                    </a:cubicBezTo>
                    <a:cubicBezTo>
                      <a:pt x="277" y="268"/>
                      <a:pt x="277" y="268"/>
                      <a:pt x="277" y="268"/>
                    </a:cubicBezTo>
                    <a:cubicBezTo>
                      <a:pt x="278" y="265"/>
                      <a:pt x="278" y="265"/>
                      <a:pt x="278" y="265"/>
                    </a:cubicBezTo>
                    <a:cubicBezTo>
                      <a:pt x="279" y="264"/>
                      <a:pt x="279" y="264"/>
                      <a:pt x="279" y="264"/>
                    </a:cubicBezTo>
                    <a:cubicBezTo>
                      <a:pt x="277" y="262"/>
                      <a:pt x="277" y="262"/>
                      <a:pt x="277" y="262"/>
                    </a:cubicBezTo>
                    <a:cubicBezTo>
                      <a:pt x="278" y="259"/>
                      <a:pt x="278" y="259"/>
                      <a:pt x="278" y="259"/>
                    </a:cubicBezTo>
                    <a:cubicBezTo>
                      <a:pt x="277" y="255"/>
                      <a:pt x="277" y="255"/>
                      <a:pt x="277" y="255"/>
                    </a:cubicBezTo>
                    <a:cubicBezTo>
                      <a:pt x="279" y="254"/>
                      <a:pt x="279" y="254"/>
                      <a:pt x="279" y="254"/>
                    </a:cubicBezTo>
                    <a:cubicBezTo>
                      <a:pt x="280" y="255"/>
                      <a:pt x="280" y="255"/>
                      <a:pt x="280" y="255"/>
                    </a:cubicBezTo>
                    <a:cubicBezTo>
                      <a:pt x="280" y="256"/>
                      <a:pt x="280" y="256"/>
                      <a:pt x="280" y="256"/>
                    </a:cubicBezTo>
                    <a:cubicBezTo>
                      <a:pt x="280" y="257"/>
                      <a:pt x="280" y="257"/>
                      <a:pt x="280" y="257"/>
                    </a:cubicBezTo>
                    <a:cubicBezTo>
                      <a:pt x="283" y="256"/>
                      <a:pt x="283" y="256"/>
                      <a:pt x="283" y="256"/>
                    </a:cubicBezTo>
                    <a:cubicBezTo>
                      <a:pt x="285" y="256"/>
                      <a:pt x="285" y="256"/>
                      <a:pt x="285" y="256"/>
                    </a:cubicBezTo>
                    <a:cubicBezTo>
                      <a:pt x="288" y="255"/>
                      <a:pt x="288" y="255"/>
                      <a:pt x="288" y="255"/>
                    </a:cubicBezTo>
                    <a:cubicBezTo>
                      <a:pt x="289" y="255"/>
                      <a:pt x="289" y="255"/>
                      <a:pt x="289" y="255"/>
                    </a:cubicBezTo>
                    <a:cubicBezTo>
                      <a:pt x="291" y="256"/>
                      <a:pt x="291" y="256"/>
                      <a:pt x="291" y="256"/>
                    </a:cubicBezTo>
                    <a:cubicBezTo>
                      <a:pt x="292" y="255"/>
                      <a:pt x="292" y="255"/>
                      <a:pt x="292" y="255"/>
                    </a:cubicBezTo>
                    <a:cubicBezTo>
                      <a:pt x="294" y="255"/>
                      <a:pt x="294" y="255"/>
                      <a:pt x="294" y="255"/>
                    </a:cubicBezTo>
                    <a:cubicBezTo>
                      <a:pt x="300" y="257"/>
                      <a:pt x="300" y="257"/>
                      <a:pt x="300" y="257"/>
                    </a:cubicBezTo>
                    <a:cubicBezTo>
                      <a:pt x="302" y="257"/>
                      <a:pt x="302" y="257"/>
                      <a:pt x="302" y="257"/>
                    </a:cubicBezTo>
                    <a:cubicBezTo>
                      <a:pt x="304" y="257"/>
                      <a:pt x="304" y="257"/>
                      <a:pt x="304" y="257"/>
                    </a:cubicBezTo>
                    <a:cubicBezTo>
                      <a:pt x="305" y="259"/>
                      <a:pt x="305" y="259"/>
                      <a:pt x="305" y="259"/>
                    </a:cubicBezTo>
                    <a:cubicBezTo>
                      <a:pt x="304" y="260"/>
                      <a:pt x="304" y="260"/>
                      <a:pt x="304" y="260"/>
                    </a:cubicBezTo>
                    <a:cubicBezTo>
                      <a:pt x="305" y="262"/>
                      <a:pt x="305" y="262"/>
                      <a:pt x="305" y="262"/>
                    </a:cubicBezTo>
                    <a:cubicBezTo>
                      <a:pt x="305" y="264"/>
                      <a:pt x="305" y="264"/>
                      <a:pt x="305" y="264"/>
                    </a:cubicBezTo>
                    <a:cubicBezTo>
                      <a:pt x="306" y="265"/>
                      <a:pt x="306" y="265"/>
                      <a:pt x="306" y="265"/>
                    </a:cubicBezTo>
                    <a:cubicBezTo>
                      <a:pt x="306" y="269"/>
                      <a:pt x="306" y="269"/>
                      <a:pt x="306" y="269"/>
                    </a:cubicBezTo>
                    <a:cubicBezTo>
                      <a:pt x="307" y="272"/>
                      <a:pt x="307" y="272"/>
                      <a:pt x="307" y="272"/>
                    </a:cubicBezTo>
                    <a:cubicBezTo>
                      <a:pt x="306" y="277"/>
                      <a:pt x="306" y="277"/>
                      <a:pt x="306" y="277"/>
                    </a:cubicBezTo>
                    <a:cubicBezTo>
                      <a:pt x="307" y="278"/>
                      <a:pt x="307" y="278"/>
                      <a:pt x="307" y="278"/>
                    </a:cubicBezTo>
                    <a:cubicBezTo>
                      <a:pt x="307" y="280"/>
                      <a:pt x="307" y="280"/>
                      <a:pt x="307" y="280"/>
                    </a:cubicBezTo>
                    <a:cubicBezTo>
                      <a:pt x="308" y="281"/>
                      <a:pt x="308" y="281"/>
                      <a:pt x="308" y="281"/>
                    </a:cubicBezTo>
                    <a:cubicBezTo>
                      <a:pt x="307" y="283"/>
                      <a:pt x="307" y="283"/>
                      <a:pt x="307" y="283"/>
                    </a:cubicBezTo>
                    <a:cubicBezTo>
                      <a:pt x="306" y="284"/>
                      <a:pt x="306" y="284"/>
                      <a:pt x="306" y="284"/>
                    </a:cubicBezTo>
                    <a:cubicBezTo>
                      <a:pt x="307" y="286"/>
                      <a:pt x="307" y="286"/>
                      <a:pt x="307" y="286"/>
                    </a:cubicBezTo>
                    <a:cubicBezTo>
                      <a:pt x="309" y="288"/>
                      <a:pt x="309" y="288"/>
                      <a:pt x="309" y="288"/>
                    </a:cubicBezTo>
                    <a:cubicBezTo>
                      <a:pt x="310" y="290"/>
                      <a:pt x="310" y="290"/>
                      <a:pt x="310" y="290"/>
                    </a:cubicBezTo>
                    <a:cubicBezTo>
                      <a:pt x="312" y="291"/>
                      <a:pt x="312" y="291"/>
                      <a:pt x="312" y="291"/>
                    </a:cubicBezTo>
                    <a:cubicBezTo>
                      <a:pt x="312" y="291"/>
                      <a:pt x="312" y="291"/>
                      <a:pt x="312" y="291"/>
                    </a:cubicBezTo>
                    <a:cubicBezTo>
                      <a:pt x="314" y="291"/>
                      <a:pt x="314" y="291"/>
                      <a:pt x="314" y="291"/>
                    </a:cubicBezTo>
                    <a:cubicBezTo>
                      <a:pt x="315" y="291"/>
                      <a:pt x="315" y="291"/>
                      <a:pt x="315" y="291"/>
                    </a:cubicBezTo>
                    <a:cubicBezTo>
                      <a:pt x="315" y="295"/>
                      <a:pt x="315" y="295"/>
                      <a:pt x="315" y="295"/>
                    </a:cubicBezTo>
                    <a:cubicBezTo>
                      <a:pt x="318" y="297"/>
                      <a:pt x="318" y="297"/>
                      <a:pt x="318" y="297"/>
                    </a:cubicBezTo>
                    <a:cubicBezTo>
                      <a:pt x="319" y="299"/>
                      <a:pt x="319" y="299"/>
                      <a:pt x="319" y="299"/>
                    </a:cubicBezTo>
                    <a:cubicBezTo>
                      <a:pt x="320" y="304"/>
                      <a:pt x="320" y="304"/>
                      <a:pt x="320" y="304"/>
                    </a:cubicBezTo>
                    <a:cubicBezTo>
                      <a:pt x="321" y="306"/>
                      <a:pt x="321" y="306"/>
                      <a:pt x="321" y="306"/>
                    </a:cubicBezTo>
                    <a:cubicBezTo>
                      <a:pt x="321" y="307"/>
                      <a:pt x="321" y="307"/>
                      <a:pt x="321" y="307"/>
                    </a:cubicBezTo>
                    <a:cubicBezTo>
                      <a:pt x="321" y="309"/>
                      <a:pt x="321" y="309"/>
                      <a:pt x="321" y="309"/>
                    </a:cubicBezTo>
                    <a:cubicBezTo>
                      <a:pt x="323" y="311"/>
                      <a:pt x="323" y="311"/>
                      <a:pt x="323" y="311"/>
                    </a:cubicBezTo>
                    <a:cubicBezTo>
                      <a:pt x="323" y="314"/>
                      <a:pt x="323" y="314"/>
                      <a:pt x="323" y="314"/>
                    </a:cubicBezTo>
                    <a:cubicBezTo>
                      <a:pt x="326" y="318"/>
                      <a:pt x="326" y="318"/>
                      <a:pt x="326" y="318"/>
                    </a:cubicBezTo>
                    <a:cubicBezTo>
                      <a:pt x="325" y="320"/>
                      <a:pt x="325" y="320"/>
                      <a:pt x="325" y="320"/>
                    </a:cubicBezTo>
                    <a:cubicBezTo>
                      <a:pt x="326" y="323"/>
                      <a:pt x="326" y="323"/>
                      <a:pt x="326" y="323"/>
                    </a:cubicBezTo>
                    <a:cubicBezTo>
                      <a:pt x="328" y="324"/>
                      <a:pt x="328" y="324"/>
                      <a:pt x="328" y="324"/>
                    </a:cubicBezTo>
                    <a:cubicBezTo>
                      <a:pt x="327" y="325"/>
                      <a:pt x="327" y="325"/>
                      <a:pt x="327" y="325"/>
                    </a:cubicBezTo>
                    <a:cubicBezTo>
                      <a:pt x="328" y="326"/>
                      <a:pt x="328" y="326"/>
                      <a:pt x="328" y="326"/>
                    </a:cubicBezTo>
                    <a:cubicBezTo>
                      <a:pt x="329" y="330"/>
                      <a:pt x="329" y="330"/>
                      <a:pt x="329" y="330"/>
                    </a:cubicBezTo>
                    <a:cubicBezTo>
                      <a:pt x="333" y="335"/>
                      <a:pt x="333" y="335"/>
                      <a:pt x="333" y="335"/>
                    </a:cubicBezTo>
                    <a:cubicBezTo>
                      <a:pt x="336" y="336"/>
                      <a:pt x="336" y="336"/>
                      <a:pt x="336" y="336"/>
                    </a:cubicBezTo>
                    <a:cubicBezTo>
                      <a:pt x="337" y="338"/>
                      <a:pt x="337" y="338"/>
                      <a:pt x="337" y="338"/>
                    </a:cubicBezTo>
                    <a:cubicBezTo>
                      <a:pt x="338" y="338"/>
                      <a:pt x="338" y="338"/>
                      <a:pt x="338" y="338"/>
                    </a:cubicBezTo>
                    <a:cubicBezTo>
                      <a:pt x="341" y="341"/>
                      <a:pt x="341" y="341"/>
                      <a:pt x="341" y="341"/>
                    </a:cubicBezTo>
                    <a:cubicBezTo>
                      <a:pt x="341" y="342"/>
                      <a:pt x="341" y="342"/>
                      <a:pt x="341" y="342"/>
                    </a:cubicBezTo>
                    <a:cubicBezTo>
                      <a:pt x="340" y="342"/>
                      <a:pt x="340" y="342"/>
                      <a:pt x="340" y="342"/>
                    </a:cubicBezTo>
                    <a:cubicBezTo>
                      <a:pt x="340" y="344"/>
                      <a:pt x="340" y="344"/>
                      <a:pt x="340" y="344"/>
                    </a:cubicBezTo>
                    <a:cubicBezTo>
                      <a:pt x="340" y="347"/>
                      <a:pt x="340" y="347"/>
                      <a:pt x="340" y="347"/>
                    </a:cubicBezTo>
                    <a:cubicBezTo>
                      <a:pt x="341" y="350"/>
                      <a:pt x="341" y="350"/>
                      <a:pt x="341" y="350"/>
                    </a:cubicBezTo>
                    <a:cubicBezTo>
                      <a:pt x="343" y="352"/>
                      <a:pt x="343" y="352"/>
                      <a:pt x="343" y="352"/>
                    </a:cubicBezTo>
                    <a:cubicBezTo>
                      <a:pt x="343" y="355"/>
                      <a:pt x="343" y="355"/>
                      <a:pt x="343" y="355"/>
                    </a:cubicBezTo>
                    <a:cubicBezTo>
                      <a:pt x="342" y="357"/>
                      <a:pt x="342" y="357"/>
                      <a:pt x="342" y="357"/>
                    </a:cubicBezTo>
                    <a:cubicBezTo>
                      <a:pt x="342" y="358"/>
                      <a:pt x="342" y="358"/>
                      <a:pt x="342" y="358"/>
                    </a:cubicBezTo>
                    <a:cubicBezTo>
                      <a:pt x="340" y="359"/>
                      <a:pt x="340" y="359"/>
                      <a:pt x="340" y="359"/>
                    </a:cubicBezTo>
                    <a:cubicBezTo>
                      <a:pt x="341" y="360"/>
                      <a:pt x="341" y="360"/>
                      <a:pt x="341" y="360"/>
                    </a:cubicBezTo>
                    <a:cubicBezTo>
                      <a:pt x="341" y="365"/>
                      <a:pt x="341" y="365"/>
                      <a:pt x="341" y="365"/>
                    </a:cubicBezTo>
                    <a:cubicBezTo>
                      <a:pt x="339" y="366"/>
                      <a:pt x="339" y="366"/>
                      <a:pt x="339" y="366"/>
                    </a:cubicBezTo>
                    <a:cubicBezTo>
                      <a:pt x="339" y="366"/>
                      <a:pt x="339" y="366"/>
                      <a:pt x="339" y="366"/>
                    </a:cubicBezTo>
                    <a:cubicBezTo>
                      <a:pt x="341" y="366"/>
                      <a:pt x="341" y="366"/>
                      <a:pt x="341" y="366"/>
                    </a:cubicBezTo>
                    <a:cubicBezTo>
                      <a:pt x="341" y="367"/>
                      <a:pt x="341" y="367"/>
                      <a:pt x="341" y="367"/>
                    </a:cubicBezTo>
                    <a:cubicBezTo>
                      <a:pt x="339" y="368"/>
                      <a:pt x="339" y="368"/>
                      <a:pt x="339" y="368"/>
                    </a:cubicBezTo>
                    <a:cubicBezTo>
                      <a:pt x="339" y="372"/>
                      <a:pt x="339" y="372"/>
                      <a:pt x="339" y="372"/>
                    </a:cubicBezTo>
                    <a:cubicBezTo>
                      <a:pt x="338" y="374"/>
                      <a:pt x="338" y="374"/>
                      <a:pt x="338" y="374"/>
                    </a:cubicBezTo>
                    <a:cubicBezTo>
                      <a:pt x="336" y="372"/>
                      <a:pt x="336" y="372"/>
                      <a:pt x="336" y="372"/>
                    </a:cubicBezTo>
                    <a:cubicBezTo>
                      <a:pt x="336" y="374"/>
                      <a:pt x="336" y="374"/>
                      <a:pt x="336" y="374"/>
                    </a:cubicBezTo>
                    <a:cubicBezTo>
                      <a:pt x="338" y="376"/>
                      <a:pt x="338" y="376"/>
                      <a:pt x="338" y="376"/>
                    </a:cubicBezTo>
                    <a:cubicBezTo>
                      <a:pt x="338" y="377"/>
                      <a:pt x="338" y="377"/>
                      <a:pt x="338" y="377"/>
                    </a:cubicBezTo>
                    <a:cubicBezTo>
                      <a:pt x="336" y="378"/>
                      <a:pt x="336" y="378"/>
                      <a:pt x="336" y="378"/>
                    </a:cubicBezTo>
                    <a:cubicBezTo>
                      <a:pt x="334" y="380"/>
                      <a:pt x="334" y="380"/>
                      <a:pt x="334" y="380"/>
                    </a:cubicBezTo>
                    <a:cubicBezTo>
                      <a:pt x="331" y="380"/>
                      <a:pt x="331" y="380"/>
                      <a:pt x="331" y="380"/>
                    </a:cubicBezTo>
                    <a:cubicBezTo>
                      <a:pt x="329" y="379"/>
                      <a:pt x="329" y="379"/>
                      <a:pt x="329" y="379"/>
                    </a:cubicBezTo>
                    <a:cubicBezTo>
                      <a:pt x="332" y="377"/>
                      <a:pt x="332" y="377"/>
                      <a:pt x="332" y="377"/>
                    </a:cubicBezTo>
                    <a:cubicBezTo>
                      <a:pt x="332" y="376"/>
                      <a:pt x="332" y="376"/>
                      <a:pt x="332" y="376"/>
                    </a:cubicBezTo>
                    <a:cubicBezTo>
                      <a:pt x="330" y="376"/>
                      <a:pt x="330" y="376"/>
                      <a:pt x="330" y="376"/>
                    </a:cubicBezTo>
                    <a:cubicBezTo>
                      <a:pt x="329" y="377"/>
                      <a:pt x="329" y="377"/>
                      <a:pt x="329" y="377"/>
                    </a:cubicBezTo>
                    <a:cubicBezTo>
                      <a:pt x="328" y="377"/>
                      <a:pt x="328" y="377"/>
                      <a:pt x="328" y="377"/>
                    </a:cubicBezTo>
                    <a:cubicBezTo>
                      <a:pt x="324" y="375"/>
                      <a:pt x="324" y="375"/>
                      <a:pt x="324" y="375"/>
                    </a:cubicBezTo>
                    <a:cubicBezTo>
                      <a:pt x="323" y="376"/>
                      <a:pt x="323" y="376"/>
                      <a:pt x="323" y="376"/>
                    </a:cubicBezTo>
                    <a:cubicBezTo>
                      <a:pt x="318" y="377"/>
                      <a:pt x="318" y="377"/>
                      <a:pt x="318" y="377"/>
                    </a:cubicBezTo>
                    <a:cubicBezTo>
                      <a:pt x="315" y="377"/>
                      <a:pt x="315" y="377"/>
                      <a:pt x="315" y="377"/>
                    </a:cubicBezTo>
                    <a:cubicBezTo>
                      <a:pt x="313" y="379"/>
                      <a:pt x="313" y="379"/>
                      <a:pt x="313" y="379"/>
                    </a:cubicBezTo>
                    <a:cubicBezTo>
                      <a:pt x="315" y="380"/>
                      <a:pt x="315" y="380"/>
                      <a:pt x="315" y="380"/>
                    </a:cubicBezTo>
                    <a:cubicBezTo>
                      <a:pt x="315" y="380"/>
                      <a:pt x="315" y="380"/>
                      <a:pt x="315" y="380"/>
                    </a:cubicBezTo>
                    <a:cubicBezTo>
                      <a:pt x="316" y="378"/>
                      <a:pt x="316" y="378"/>
                      <a:pt x="316" y="378"/>
                    </a:cubicBezTo>
                    <a:cubicBezTo>
                      <a:pt x="319" y="378"/>
                      <a:pt x="319" y="378"/>
                      <a:pt x="319" y="378"/>
                    </a:cubicBezTo>
                    <a:cubicBezTo>
                      <a:pt x="320" y="380"/>
                      <a:pt x="320" y="380"/>
                      <a:pt x="320" y="380"/>
                    </a:cubicBezTo>
                    <a:cubicBezTo>
                      <a:pt x="323" y="382"/>
                      <a:pt x="323" y="382"/>
                      <a:pt x="323" y="382"/>
                    </a:cubicBezTo>
                    <a:cubicBezTo>
                      <a:pt x="330" y="383"/>
                      <a:pt x="330" y="383"/>
                      <a:pt x="330" y="383"/>
                    </a:cubicBezTo>
                    <a:cubicBezTo>
                      <a:pt x="333" y="384"/>
                      <a:pt x="333" y="384"/>
                      <a:pt x="333" y="384"/>
                    </a:cubicBezTo>
                    <a:cubicBezTo>
                      <a:pt x="336" y="384"/>
                      <a:pt x="336" y="384"/>
                      <a:pt x="336" y="384"/>
                    </a:cubicBezTo>
                    <a:cubicBezTo>
                      <a:pt x="339" y="383"/>
                      <a:pt x="339" y="383"/>
                      <a:pt x="339" y="383"/>
                    </a:cubicBezTo>
                    <a:cubicBezTo>
                      <a:pt x="340" y="384"/>
                      <a:pt x="340" y="384"/>
                      <a:pt x="340" y="384"/>
                    </a:cubicBezTo>
                    <a:cubicBezTo>
                      <a:pt x="344" y="385"/>
                      <a:pt x="344" y="385"/>
                      <a:pt x="344" y="385"/>
                    </a:cubicBezTo>
                    <a:cubicBezTo>
                      <a:pt x="347" y="384"/>
                      <a:pt x="347" y="384"/>
                      <a:pt x="347" y="384"/>
                    </a:cubicBezTo>
                    <a:cubicBezTo>
                      <a:pt x="347" y="382"/>
                      <a:pt x="347" y="382"/>
                      <a:pt x="347" y="382"/>
                    </a:cubicBezTo>
                    <a:cubicBezTo>
                      <a:pt x="345" y="380"/>
                      <a:pt x="345" y="380"/>
                      <a:pt x="345" y="380"/>
                    </a:cubicBezTo>
                    <a:cubicBezTo>
                      <a:pt x="345" y="378"/>
                      <a:pt x="345" y="378"/>
                      <a:pt x="345" y="378"/>
                    </a:cubicBezTo>
                    <a:cubicBezTo>
                      <a:pt x="347" y="376"/>
                      <a:pt x="347" y="376"/>
                      <a:pt x="347" y="376"/>
                    </a:cubicBezTo>
                    <a:cubicBezTo>
                      <a:pt x="348" y="376"/>
                      <a:pt x="348" y="376"/>
                      <a:pt x="348" y="376"/>
                    </a:cubicBezTo>
                    <a:cubicBezTo>
                      <a:pt x="349" y="374"/>
                      <a:pt x="349" y="374"/>
                      <a:pt x="349" y="374"/>
                    </a:cubicBezTo>
                    <a:cubicBezTo>
                      <a:pt x="351" y="372"/>
                      <a:pt x="351" y="372"/>
                      <a:pt x="351" y="372"/>
                    </a:cubicBezTo>
                    <a:cubicBezTo>
                      <a:pt x="351" y="370"/>
                      <a:pt x="351" y="370"/>
                      <a:pt x="351" y="370"/>
                    </a:cubicBezTo>
                    <a:cubicBezTo>
                      <a:pt x="353" y="365"/>
                      <a:pt x="353" y="365"/>
                      <a:pt x="353" y="365"/>
                    </a:cubicBezTo>
                    <a:cubicBezTo>
                      <a:pt x="351" y="363"/>
                      <a:pt x="351" y="363"/>
                      <a:pt x="351" y="363"/>
                    </a:cubicBezTo>
                    <a:cubicBezTo>
                      <a:pt x="352" y="359"/>
                      <a:pt x="352" y="359"/>
                      <a:pt x="352" y="359"/>
                    </a:cubicBezTo>
                    <a:cubicBezTo>
                      <a:pt x="355" y="354"/>
                      <a:pt x="355" y="354"/>
                      <a:pt x="355" y="354"/>
                    </a:cubicBezTo>
                    <a:cubicBezTo>
                      <a:pt x="355" y="353"/>
                      <a:pt x="355" y="353"/>
                      <a:pt x="355" y="353"/>
                    </a:cubicBezTo>
                    <a:cubicBezTo>
                      <a:pt x="352" y="346"/>
                      <a:pt x="352" y="346"/>
                      <a:pt x="352" y="346"/>
                    </a:cubicBezTo>
                    <a:cubicBezTo>
                      <a:pt x="348" y="343"/>
                      <a:pt x="348" y="343"/>
                      <a:pt x="348" y="343"/>
                    </a:cubicBezTo>
                    <a:cubicBezTo>
                      <a:pt x="347" y="342"/>
                      <a:pt x="347" y="342"/>
                      <a:pt x="347" y="342"/>
                    </a:cubicBezTo>
                    <a:cubicBezTo>
                      <a:pt x="347" y="336"/>
                      <a:pt x="347" y="336"/>
                      <a:pt x="347" y="336"/>
                    </a:cubicBezTo>
                    <a:cubicBezTo>
                      <a:pt x="350" y="334"/>
                      <a:pt x="350" y="334"/>
                      <a:pt x="350" y="334"/>
                    </a:cubicBezTo>
                    <a:cubicBezTo>
                      <a:pt x="351" y="332"/>
                      <a:pt x="351" y="332"/>
                      <a:pt x="351" y="332"/>
                    </a:cubicBezTo>
                    <a:cubicBezTo>
                      <a:pt x="354" y="331"/>
                      <a:pt x="354" y="331"/>
                      <a:pt x="354" y="331"/>
                    </a:cubicBezTo>
                    <a:cubicBezTo>
                      <a:pt x="358" y="328"/>
                      <a:pt x="358" y="328"/>
                      <a:pt x="358" y="328"/>
                    </a:cubicBezTo>
                    <a:cubicBezTo>
                      <a:pt x="360" y="328"/>
                      <a:pt x="360" y="328"/>
                      <a:pt x="360" y="328"/>
                    </a:cubicBezTo>
                    <a:cubicBezTo>
                      <a:pt x="363" y="330"/>
                      <a:pt x="363" y="330"/>
                      <a:pt x="363" y="330"/>
                    </a:cubicBezTo>
                    <a:cubicBezTo>
                      <a:pt x="363" y="333"/>
                      <a:pt x="363" y="333"/>
                      <a:pt x="363" y="333"/>
                    </a:cubicBezTo>
                    <a:cubicBezTo>
                      <a:pt x="366" y="335"/>
                      <a:pt x="366" y="335"/>
                      <a:pt x="366" y="335"/>
                    </a:cubicBezTo>
                    <a:cubicBezTo>
                      <a:pt x="367" y="336"/>
                      <a:pt x="367" y="336"/>
                      <a:pt x="367" y="336"/>
                    </a:cubicBezTo>
                    <a:cubicBezTo>
                      <a:pt x="368" y="336"/>
                      <a:pt x="368" y="336"/>
                      <a:pt x="368" y="336"/>
                    </a:cubicBezTo>
                    <a:cubicBezTo>
                      <a:pt x="370" y="339"/>
                      <a:pt x="370" y="339"/>
                      <a:pt x="370" y="339"/>
                    </a:cubicBezTo>
                    <a:cubicBezTo>
                      <a:pt x="370" y="341"/>
                      <a:pt x="370" y="341"/>
                      <a:pt x="370" y="341"/>
                    </a:cubicBezTo>
                    <a:cubicBezTo>
                      <a:pt x="372" y="342"/>
                      <a:pt x="372" y="342"/>
                      <a:pt x="372" y="342"/>
                    </a:cubicBezTo>
                    <a:cubicBezTo>
                      <a:pt x="372" y="344"/>
                      <a:pt x="372" y="344"/>
                      <a:pt x="372" y="344"/>
                    </a:cubicBezTo>
                    <a:cubicBezTo>
                      <a:pt x="374" y="347"/>
                      <a:pt x="374" y="347"/>
                      <a:pt x="374" y="347"/>
                    </a:cubicBezTo>
                    <a:cubicBezTo>
                      <a:pt x="374" y="349"/>
                      <a:pt x="374" y="349"/>
                      <a:pt x="374" y="349"/>
                    </a:cubicBezTo>
                    <a:cubicBezTo>
                      <a:pt x="373" y="350"/>
                      <a:pt x="373" y="350"/>
                      <a:pt x="373" y="350"/>
                    </a:cubicBezTo>
                    <a:cubicBezTo>
                      <a:pt x="375" y="352"/>
                      <a:pt x="375" y="352"/>
                      <a:pt x="375" y="352"/>
                    </a:cubicBezTo>
                    <a:cubicBezTo>
                      <a:pt x="377" y="352"/>
                      <a:pt x="377" y="352"/>
                      <a:pt x="377" y="352"/>
                    </a:cubicBezTo>
                    <a:cubicBezTo>
                      <a:pt x="380" y="354"/>
                      <a:pt x="380" y="354"/>
                      <a:pt x="380" y="354"/>
                    </a:cubicBezTo>
                    <a:cubicBezTo>
                      <a:pt x="382" y="353"/>
                      <a:pt x="382" y="353"/>
                      <a:pt x="382" y="353"/>
                    </a:cubicBezTo>
                    <a:cubicBezTo>
                      <a:pt x="384" y="353"/>
                      <a:pt x="384" y="353"/>
                      <a:pt x="384" y="353"/>
                    </a:cubicBezTo>
                    <a:cubicBezTo>
                      <a:pt x="387" y="353"/>
                      <a:pt x="387" y="353"/>
                      <a:pt x="387" y="353"/>
                    </a:cubicBezTo>
                    <a:cubicBezTo>
                      <a:pt x="387" y="352"/>
                      <a:pt x="387" y="352"/>
                      <a:pt x="387" y="352"/>
                    </a:cubicBezTo>
                    <a:cubicBezTo>
                      <a:pt x="388" y="351"/>
                      <a:pt x="388" y="351"/>
                      <a:pt x="388" y="351"/>
                    </a:cubicBezTo>
                    <a:cubicBezTo>
                      <a:pt x="387" y="350"/>
                      <a:pt x="387" y="350"/>
                      <a:pt x="387" y="350"/>
                    </a:cubicBezTo>
                    <a:cubicBezTo>
                      <a:pt x="385" y="351"/>
                      <a:pt x="385" y="351"/>
                      <a:pt x="385" y="351"/>
                    </a:cubicBezTo>
                    <a:cubicBezTo>
                      <a:pt x="385" y="349"/>
                      <a:pt x="385" y="349"/>
                      <a:pt x="385" y="349"/>
                    </a:cubicBezTo>
                    <a:cubicBezTo>
                      <a:pt x="383" y="352"/>
                      <a:pt x="383" y="352"/>
                      <a:pt x="383" y="352"/>
                    </a:cubicBezTo>
                    <a:cubicBezTo>
                      <a:pt x="380" y="352"/>
                      <a:pt x="380" y="352"/>
                      <a:pt x="380" y="352"/>
                    </a:cubicBezTo>
                    <a:cubicBezTo>
                      <a:pt x="379" y="350"/>
                      <a:pt x="379" y="350"/>
                      <a:pt x="379" y="350"/>
                    </a:cubicBezTo>
                    <a:cubicBezTo>
                      <a:pt x="377" y="350"/>
                      <a:pt x="377" y="350"/>
                      <a:pt x="377" y="350"/>
                    </a:cubicBezTo>
                    <a:cubicBezTo>
                      <a:pt x="376" y="348"/>
                      <a:pt x="376" y="348"/>
                      <a:pt x="376" y="348"/>
                    </a:cubicBezTo>
                    <a:cubicBezTo>
                      <a:pt x="377" y="347"/>
                      <a:pt x="377" y="347"/>
                      <a:pt x="377" y="347"/>
                    </a:cubicBezTo>
                    <a:cubicBezTo>
                      <a:pt x="375" y="346"/>
                      <a:pt x="375" y="346"/>
                      <a:pt x="375" y="346"/>
                    </a:cubicBezTo>
                    <a:cubicBezTo>
                      <a:pt x="374" y="343"/>
                      <a:pt x="374" y="343"/>
                      <a:pt x="374" y="343"/>
                    </a:cubicBezTo>
                    <a:cubicBezTo>
                      <a:pt x="374" y="340"/>
                      <a:pt x="374" y="340"/>
                      <a:pt x="374" y="340"/>
                    </a:cubicBezTo>
                    <a:cubicBezTo>
                      <a:pt x="376" y="340"/>
                      <a:pt x="376" y="340"/>
                      <a:pt x="376" y="340"/>
                    </a:cubicBezTo>
                    <a:cubicBezTo>
                      <a:pt x="378" y="339"/>
                      <a:pt x="378" y="339"/>
                      <a:pt x="378" y="339"/>
                    </a:cubicBezTo>
                    <a:cubicBezTo>
                      <a:pt x="376" y="337"/>
                      <a:pt x="376" y="337"/>
                      <a:pt x="376" y="337"/>
                    </a:cubicBezTo>
                    <a:cubicBezTo>
                      <a:pt x="376" y="336"/>
                      <a:pt x="376" y="336"/>
                      <a:pt x="376" y="336"/>
                    </a:cubicBezTo>
                    <a:cubicBezTo>
                      <a:pt x="375" y="336"/>
                      <a:pt x="375" y="336"/>
                      <a:pt x="375" y="336"/>
                    </a:cubicBezTo>
                    <a:cubicBezTo>
                      <a:pt x="375" y="334"/>
                      <a:pt x="375" y="334"/>
                      <a:pt x="375" y="334"/>
                    </a:cubicBezTo>
                    <a:cubicBezTo>
                      <a:pt x="372" y="332"/>
                      <a:pt x="372" y="332"/>
                      <a:pt x="372" y="332"/>
                    </a:cubicBezTo>
                    <a:cubicBezTo>
                      <a:pt x="372" y="331"/>
                      <a:pt x="372" y="331"/>
                      <a:pt x="372" y="331"/>
                    </a:cubicBezTo>
                    <a:cubicBezTo>
                      <a:pt x="369" y="328"/>
                      <a:pt x="369" y="328"/>
                      <a:pt x="369" y="328"/>
                    </a:cubicBezTo>
                    <a:cubicBezTo>
                      <a:pt x="366" y="328"/>
                      <a:pt x="366" y="328"/>
                      <a:pt x="366" y="328"/>
                    </a:cubicBezTo>
                    <a:cubicBezTo>
                      <a:pt x="362" y="326"/>
                      <a:pt x="362" y="326"/>
                      <a:pt x="362" y="326"/>
                    </a:cubicBezTo>
                    <a:cubicBezTo>
                      <a:pt x="361" y="324"/>
                      <a:pt x="361" y="324"/>
                      <a:pt x="361" y="324"/>
                    </a:cubicBezTo>
                    <a:cubicBezTo>
                      <a:pt x="359" y="325"/>
                      <a:pt x="359" y="325"/>
                      <a:pt x="359" y="325"/>
                    </a:cubicBezTo>
                    <a:cubicBezTo>
                      <a:pt x="355" y="323"/>
                      <a:pt x="355" y="323"/>
                      <a:pt x="355" y="323"/>
                    </a:cubicBezTo>
                    <a:cubicBezTo>
                      <a:pt x="353" y="323"/>
                      <a:pt x="353" y="323"/>
                      <a:pt x="353" y="323"/>
                    </a:cubicBezTo>
                    <a:cubicBezTo>
                      <a:pt x="351" y="323"/>
                      <a:pt x="351" y="323"/>
                      <a:pt x="351" y="323"/>
                    </a:cubicBezTo>
                    <a:cubicBezTo>
                      <a:pt x="349" y="325"/>
                      <a:pt x="349" y="325"/>
                      <a:pt x="349" y="325"/>
                    </a:cubicBezTo>
                    <a:cubicBezTo>
                      <a:pt x="348" y="328"/>
                      <a:pt x="348" y="328"/>
                      <a:pt x="348" y="328"/>
                    </a:cubicBezTo>
                    <a:cubicBezTo>
                      <a:pt x="347" y="329"/>
                      <a:pt x="347" y="329"/>
                      <a:pt x="347" y="329"/>
                    </a:cubicBezTo>
                    <a:cubicBezTo>
                      <a:pt x="344" y="328"/>
                      <a:pt x="344" y="328"/>
                      <a:pt x="344" y="328"/>
                    </a:cubicBezTo>
                    <a:cubicBezTo>
                      <a:pt x="341" y="329"/>
                      <a:pt x="341" y="329"/>
                      <a:pt x="341" y="329"/>
                    </a:cubicBezTo>
                    <a:cubicBezTo>
                      <a:pt x="338" y="329"/>
                      <a:pt x="338" y="329"/>
                      <a:pt x="338" y="329"/>
                    </a:cubicBezTo>
                    <a:cubicBezTo>
                      <a:pt x="337" y="327"/>
                      <a:pt x="337" y="327"/>
                      <a:pt x="337" y="327"/>
                    </a:cubicBezTo>
                    <a:cubicBezTo>
                      <a:pt x="337" y="325"/>
                      <a:pt x="337" y="325"/>
                      <a:pt x="337" y="325"/>
                    </a:cubicBezTo>
                    <a:cubicBezTo>
                      <a:pt x="337" y="323"/>
                      <a:pt x="337" y="323"/>
                      <a:pt x="337" y="323"/>
                    </a:cubicBezTo>
                    <a:cubicBezTo>
                      <a:pt x="334" y="319"/>
                      <a:pt x="334" y="319"/>
                      <a:pt x="334" y="319"/>
                    </a:cubicBezTo>
                    <a:cubicBezTo>
                      <a:pt x="332" y="317"/>
                      <a:pt x="332" y="317"/>
                      <a:pt x="332" y="317"/>
                    </a:cubicBezTo>
                    <a:cubicBezTo>
                      <a:pt x="333" y="313"/>
                      <a:pt x="333" y="313"/>
                      <a:pt x="333" y="313"/>
                    </a:cubicBezTo>
                    <a:cubicBezTo>
                      <a:pt x="331" y="309"/>
                      <a:pt x="331" y="309"/>
                      <a:pt x="331" y="309"/>
                    </a:cubicBezTo>
                    <a:cubicBezTo>
                      <a:pt x="331" y="307"/>
                      <a:pt x="331" y="307"/>
                      <a:pt x="331" y="307"/>
                    </a:cubicBezTo>
                    <a:cubicBezTo>
                      <a:pt x="332" y="301"/>
                      <a:pt x="332" y="301"/>
                      <a:pt x="332" y="301"/>
                    </a:cubicBezTo>
                    <a:cubicBezTo>
                      <a:pt x="330" y="297"/>
                      <a:pt x="330" y="297"/>
                      <a:pt x="330" y="297"/>
                    </a:cubicBezTo>
                    <a:cubicBezTo>
                      <a:pt x="328" y="295"/>
                      <a:pt x="328" y="295"/>
                      <a:pt x="328" y="295"/>
                    </a:cubicBezTo>
                    <a:cubicBezTo>
                      <a:pt x="325" y="295"/>
                      <a:pt x="325" y="295"/>
                      <a:pt x="325" y="295"/>
                    </a:cubicBezTo>
                    <a:cubicBezTo>
                      <a:pt x="325" y="292"/>
                      <a:pt x="325" y="292"/>
                      <a:pt x="325" y="292"/>
                    </a:cubicBezTo>
                    <a:cubicBezTo>
                      <a:pt x="320" y="288"/>
                      <a:pt x="320" y="288"/>
                      <a:pt x="320" y="288"/>
                    </a:cubicBezTo>
                    <a:cubicBezTo>
                      <a:pt x="317" y="286"/>
                      <a:pt x="317" y="286"/>
                      <a:pt x="317" y="286"/>
                    </a:cubicBezTo>
                    <a:cubicBezTo>
                      <a:pt x="317" y="284"/>
                      <a:pt x="317" y="284"/>
                      <a:pt x="317" y="284"/>
                    </a:cubicBezTo>
                    <a:cubicBezTo>
                      <a:pt x="318" y="280"/>
                      <a:pt x="318" y="280"/>
                      <a:pt x="318" y="280"/>
                    </a:cubicBezTo>
                    <a:cubicBezTo>
                      <a:pt x="317" y="278"/>
                      <a:pt x="317" y="278"/>
                      <a:pt x="317" y="278"/>
                    </a:cubicBezTo>
                    <a:cubicBezTo>
                      <a:pt x="316" y="276"/>
                      <a:pt x="316" y="276"/>
                      <a:pt x="316" y="276"/>
                    </a:cubicBezTo>
                    <a:cubicBezTo>
                      <a:pt x="316" y="275"/>
                      <a:pt x="316" y="275"/>
                      <a:pt x="316" y="275"/>
                    </a:cubicBezTo>
                    <a:cubicBezTo>
                      <a:pt x="318" y="273"/>
                      <a:pt x="318" y="273"/>
                      <a:pt x="318" y="273"/>
                    </a:cubicBezTo>
                    <a:cubicBezTo>
                      <a:pt x="321" y="269"/>
                      <a:pt x="321" y="269"/>
                      <a:pt x="321" y="269"/>
                    </a:cubicBezTo>
                    <a:cubicBezTo>
                      <a:pt x="322" y="265"/>
                      <a:pt x="322" y="265"/>
                      <a:pt x="322" y="265"/>
                    </a:cubicBezTo>
                    <a:cubicBezTo>
                      <a:pt x="321" y="260"/>
                      <a:pt x="321" y="260"/>
                      <a:pt x="321" y="260"/>
                    </a:cubicBezTo>
                    <a:cubicBezTo>
                      <a:pt x="317" y="253"/>
                      <a:pt x="317" y="253"/>
                      <a:pt x="317" y="253"/>
                    </a:cubicBezTo>
                    <a:cubicBezTo>
                      <a:pt x="318" y="252"/>
                      <a:pt x="318" y="252"/>
                      <a:pt x="318" y="252"/>
                    </a:cubicBezTo>
                    <a:cubicBezTo>
                      <a:pt x="321" y="254"/>
                      <a:pt x="321" y="254"/>
                      <a:pt x="321" y="254"/>
                    </a:cubicBezTo>
                    <a:cubicBezTo>
                      <a:pt x="321" y="256"/>
                      <a:pt x="321" y="256"/>
                      <a:pt x="321" y="256"/>
                    </a:cubicBezTo>
                    <a:cubicBezTo>
                      <a:pt x="322" y="257"/>
                      <a:pt x="322" y="257"/>
                      <a:pt x="322" y="257"/>
                    </a:cubicBezTo>
                    <a:cubicBezTo>
                      <a:pt x="323" y="258"/>
                      <a:pt x="323" y="258"/>
                      <a:pt x="323" y="258"/>
                    </a:cubicBezTo>
                    <a:cubicBezTo>
                      <a:pt x="323" y="261"/>
                      <a:pt x="323" y="261"/>
                      <a:pt x="323" y="261"/>
                    </a:cubicBezTo>
                    <a:cubicBezTo>
                      <a:pt x="325" y="263"/>
                      <a:pt x="325" y="263"/>
                      <a:pt x="325" y="263"/>
                    </a:cubicBezTo>
                    <a:cubicBezTo>
                      <a:pt x="325" y="267"/>
                      <a:pt x="325" y="267"/>
                      <a:pt x="325" y="267"/>
                    </a:cubicBezTo>
                    <a:cubicBezTo>
                      <a:pt x="327" y="269"/>
                      <a:pt x="327" y="269"/>
                      <a:pt x="327" y="269"/>
                    </a:cubicBezTo>
                    <a:cubicBezTo>
                      <a:pt x="326" y="272"/>
                      <a:pt x="326" y="272"/>
                      <a:pt x="326" y="272"/>
                    </a:cubicBezTo>
                    <a:cubicBezTo>
                      <a:pt x="327" y="274"/>
                      <a:pt x="327" y="274"/>
                      <a:pt x="327" y="274"/>
                    </a:cubicBezTo>
                    <a:cubicBezTo>
                      <a:pt x="330" y="276"/>
                      <a:pt x="330" y="276"/>
                      <a:pt x="330" y="276"/>
                    </a:cubicBezTo>
                    <a:cubicBezTo>
                      <a:pt x="330" y="278"/>
                      <a:pt x="330" y="278"/>
                      <a:pt x="330" y="278"/>
                    </a:cubicBezTo>
                    <a:cubicBezTo>
                      <a:pt x="332" y="279"/>
                      <a:pt x="332" y="279"/>
                      <a:pt x="332" y="279"/>
                    </a:cubicBezTo>
                    <a:cubicBezTo>
                      <a:pt x="332" y="281"/>
                      <a:pt x="332" y="281"/>
                      <a:pt x="332" y="281"/>
                    </a:cubicBezTo>
                    <a:cubicBezTo>
                      <a:pt x="330" y="282"/>
                      <a:pt x="330" y="282"/>
                      <a:pt x="330" y="282"/>
                    </a:cubicBezTo>
                    <a:cubicBezTo>
                      <a:pt x="331" y="283"/>
                      <a:pt x="331" y="283"/>
                      <a:pt x="331" y="283"/>
                    </a:cubicBezTo>
                    <a:cubicBezTo>
                      <a:pt x="333" y="283"/>
                      <a:pt x="333" y="283"/>
                      <a:pt x="333" y="283"/>
                    </a:cubicBezTo>
                    <a:cubicBezTo>
                      <a:pt x="336" y="284"/>
                      <a:pt x="336" y="284"/>
                      <a:pt x="336" y="284"/>
                    </a:cubicBezTo>
                    <a:cubicBezTo>
                      <a:pt x="339" y="284"/>
                      <a:pt x="339" y="284"/>
                      <a:pt x="339" y="284"/>
                    </a:cubicBezTo>
                    <a:cubicBezTo>
                      <a:pt x="341" y="284"/>
                      <a:pt x="341" y="284"/>
                      <a:pt x="341" y="284"/>
                    </a:cubicBezTo>
                    <a:cubicBezTo>
                      <a:pt x="343" y="285"/>
                      <a:pt x="343" y="285"/>
                      <a:pt x="343" y="285"/>
                    </a:cubicBezTo>
                    <a:cubicBezTo>
                      <a:pt x="343" y="286"/>
                      <a:pt x="343" y="286"/>
                      <a:pt x="343" y="286"/>
                    </a:cubicBezTo>
                    <a:cubicBezTo>
                      <a:pt x="345" y="284"/>
                      <a:pt x="345" y="284"/>
                      <a:pt x="345" y="284"/>
                    </a:cubicBezTo>
                    <a:cubicBezTo>
                      <a:pt x="347" y="284"/>
                      <a:pt x="347" y="284"/>
                      <a:pt x="347" y="284"/>
                    </a:cubicBezTo>
                    <a:cubicBezTo>
                      <a:pt x="349" y="283"/>
                      <a:pt x="349" y="283"/>
                      <a:pt x="349" y="283"/>
                    </a:cubicBezTo>
                    <a:cubicBezTo>
                      <a:pt x="350" y="284"/>
                      <a:pt x="350" y="284"/>
                      <a:pt x="350" y="284"/>
                    </a:cubicBezTo>
                    <a:cubicBezTo>
                      <a:pt x="353" y="286"/>
                      <a:pt x="353" y="286"/>
                      <a:pt x="353" y="286"/>
                    </a:cubicBezTo>
                    <a:cubicBezTo>
                      <a:pt x="355" y="287"/>
                      <a:pt x="355" y="287"/>
                      <a:pt x="355" y="287"/>
                    </a:cubicBezTo>
                    <a:cubicBezTo>
                      <a:pt x="357" y="288"/>
                      <a:pt x="357" y="288"/>
                      <a:pt x="357" y="288"/>
                    </a:cubicBezTo>
                    <a:cubicBezTo>
                      <a:pt x="361" y="287"/>
                      <a:pt x="361" y="287"/>
                      <a:pt x="361" y="287"/>
                    </a:cubicBezTo>
                    <a:cubicBezTo>
                      <a:pt x="363" y="286"/>
                      <a:pt x="363" y="286"/>
                      <a:pt x="363" y="286"/>
                    </a:cubicBezTo>
                    <a:cubicBezTo>
                      <a:pt x="361" y="287"/>
                      <a:pt x="361" y="287"/>
                      <a:pt x="361" y="287"/>
                    </a:cubicBezTo>
                    <a:cubicBezTo>
                      <a:pt x="357" y="286"/>
                      <a:pt x="357" y="286"/>
                      <a:pt x="357" y="286"/>
                    </a:cubicBezTo>
                    <a:cubicBezTo>
                      <a:pt x="357" y="285"/>
                      <a:pt x="357" y="285"/>
                      <a:pt x="357" y="285"/>
                    </a:cubicBezTo>
                    <a:cubicBezTo>
                      <a:pt x="355" y="284"/>
                      <a:pt x="355" y="284"/>
                      <a:pt x="355" y="284"/>
                    </a:cubicBezTo>
                    <a:cubicBezTo>
                      <a:pt x="354" y="281"/>
                      <a:pt x="354" y="281"/>
                      <a:pt x="354" y="281"/>
                    </a:cubicBezTo>
                    <a:cubicBezTo>
                      <a:pt x="351" y="281"/>
                      <a:pt x="351" y="281"/>
                      <a:pt x="351" y="281"/>
                    </a:cubicBezTo>
                    <a:cubicBezTo>
                      <a:pt x="351" y="280"/>
                      <a:pt x="351" y="280"/>
                      <a:pt x="351" y="280"/>
                    </a:cubicBezTo>
                    <a:cubicBezTo>
                      <a:pt x="350" y="280"/>
                      <a:pt x="350" y="280"/>
                      <a:pt x="350" y="280"/>
                    </a:cubicBezTo>
                    <a:cubicBezTo>
                      <a:pt x="349" y="281"/>
                      <a:pt x="349" y="281"/>
                      <a:pt x="349" y="281"/>
                    </a:cubicBezTo>
                    <a:cubicBezTo>
                      <a:pt x="344" y="281"/>
                      <a:pt x="344" y="281"/>
                      <a:pt x="344" y="281"/>
                    </a:cubicBezTo>
                    <a:cubicBezTo>
                      <a:pt x="342" y="279"/>
                      <a:pt x="342" y="279"/>
                      <a:pt x="342" y="279"/>
                    </a:cubicBezTo>
                    <a:cubicBezTo>
                      <a:pt x="339" y="279"/>
                      <a:pt x="339" y="279"/>
                      <a:pt x="339" y="279"/>
                    </a:cubicBezTo>
                    <a:cubicBezTo>
                      <a:pt x="336" y="276"/>
                      <a:pt x="336" y="276"/>
                      <a:pt x="336" y="276"/>
                    </a:cubicBezTo>
                    <a:cubicBezTo>
                      <a:pt x="335" y="274"/>
                      <a:pt x="335" y="274"/>
                      <a:pt x="335" y="274"/>
                    </a:cubicBezTo>
                    <a:cubicBezTo>
                      <a:pt x="334" y="274"/>
                      <a:pt x="334" y="274"/>
                      <a:pt x="334" y="274"/>
                    </a:cubicBezTo>
                    <a:cubicBezTo>
                      <a:pt x="331" y="269"/>
                      <a:pt x="331" y="269"/>
                      <a:pt x="331" y="269"/>
                    </a:cubicBezTo>
                    <a:cubicBezTo>
                      <a:pt x="333" y="269"/>
                      <a:pt x="333" y="269"/>
                      <a:pt x="333" y="269"/>
                    </a:cubicBezTo>
                    <a:cubicBezTo>
                      <a:pt x="333" y="268"/>
                      <a:pt x="333" y="268"/>
                      <a:pt x="333" y="268"/>
                    </a:cubicBezTo>
                    <a:cubicBezTo>
                      <a:pt x="336" y="266"/>
                      <a:pt x="336" y="266"/>
                      <a:pt x="336" y="266"/>
                    </a:cubicBezTo>
                    <a:cubicBezTo>
                      <a:pt x="337" y="266"/>
                      <a:pt x="337" y="266"/>
                      <a:pt x="337" y="266"/>
                    </a:cubicBezTo>
                    <a:cubicBezTo>
                      <a:pt x="340" y="269"/>
                      <a:pt x="340" y="269"/>
                      <a:pt x="340" y="269"/>
                    </a:cubicBezTo>
                    <a:cubicBezTo>
                      <a:pt x="344" y="271"/>
                      <a:pt x="344" y="271"/>
                      <a:pt x="344" y="271"/>
                    </a:cubicBezTo>
                    <a:cubicBezTo>
                      <a:pt x="347" y="270"/>
                      <a:pt x="347" y="270"/>
                      <a:pt x="347" y="270"/>
                    </a:cubicBezTo>
                    <a:cubicBezTo>
                      <a:pt x="349" y="266"/>
                      <a:pt x="349" y="266"/>
                      <a:pt x="349" y="266"/>
                    </a:cubicBezTo>
                    <a:cubicBezTo>
                      <a:pt x="347" y="263"/>
                      <a:pt x="347" y="263"/>
                      <a:pt x="347" y="263"/>
                    </a:cubicBezTo>
                    <a:cubicBezTo>
                      <a:pt x="344" y="262"/>
                      <a:pt x="344" y="262"/>
                      <a:pt x="344" y="262"/>
                    </a:cubicBezTo>
                    <a:cubicBezTo>
                      <a:pt x="341" y="264"/>
                      <a:pt x="341" y="264"/>
                      <a:pt x="341" y="264"/>
                    </a:cubicBezTo>
                    <a:cubicBezTo>
                      <a:pt x="339" y="263"/>
                      <a:pt x="339" y="263"/>
                      <a:pt x="339" y="263"/>
                    </a:cubicBezTo>
                    <a:cubicBezTo>
                      <a:pt x="340" y="261"/>
                      <a:pt x="340" y="261"/>
                      <a:pt x="340" y="261"/>
                    </a:cubicBezTo>
                    <a:cubicBezTo>
                      <a:pt x="341" y="262"/>
                      <a:pt x="341" y="262"/>
                      <a:pt x="341" y="262"/>
                    </a:cubicBezTo>
                    <a:cubicBezTo>
                      <a:pt x="342" y="261"/>
                      <a:pt x="342" y="261"/>
                      <a:pt x="342" y="261"/>
                    </a:cubicBezTo>
                    <a:cubicBezTo>
                      <a:pt x="342" y="259"/>
                      <a:pt x="342" y="259"/>
                      <a:pt x="342" y="259"/>
                    </a:cubicBezTo>
                    <a:cubicBezTo>
                      <a:pt x="344" y="256"/>
                      <a:pt x="344" y="256"/>
                      <a:pt x="344" y="256"/>
                    </a:cubicBezTo>
                    <a:cubicBezTo>
                      <a:pt x="347" y="254"/>
                      <a:pt x="347" y="254"/>
                      <a:pt x="347" y="254"/>
                    </a:cubicBezTo>
                    <a:cubicBezTo>
                      <a:pt x="348" y="255"/>
                      <a:pt x="348" y="255"/>
                      <a:pt x="348" y="255"/>
                    </a:cubicBezTo>
                    <a:cubicBezTo>
                      <a:pt x="355" y="255"/>
                      <a:pt x="355" y="255"/>
                      <a:pt x="355" y="255"/>
                    </a:cubicBezTo>
                    <a:cubicBezTo>
                      <a:pt x="357" y="258"/>
                      <a:pt x="357" y="258"/>
                      <a:pt x="357" y="258"/>
                    </a:cubicBezTo>
                    <a:cubicBezTo>
                      <a:pt x="360" y="259"/>
                      <a:pt x="360" y="259"/>
                      <a:pt x="360" y="259"/>
                    </a:cubicBezTo>
                    <a:cubicBezTo>
                      <a:pt x="365" y="260"/>
                      <a:pt x="365" y="260"/>
                      <a:pt x="365" y="260"/>
                    </a:cubicBezTo>
                    <a:cubicBezTo>
                      <a:pt x="366" y="262"/>
                      <a:pt x="366" y="262"/>
                      <a:pt x="366" y="262"/>
                    </a:cubicBezTo>
                    <a:cubicBezTo>
                      <a:pt x="368" y="263"/>
                      <a:pt x="368" y="263"/>
                      <a:pt x="368" y="263"/>
                    </a:cubicBezTo>
                    <a:cubicBezTo>
                      <a:pt x="372" y="267"/>
                      <a:pt x="372" y="267"/>
                      <a:pt x="372" y="267"/>
                    </a:cubicBezTo>
                    <a:cubicBezTo>
                      <a:pt x="374" y="267"/>
                      <a:pt x="374" y="267"/>
                      <a:pt x="374" y="267"/>
                    </a:cubicBezTo>
                    <a:cubicBezTo>
                      <a:pt x="379" y="266"/>
                      <a:pt x="379" y="266"/>
                      <a:pt x="379" y="266"/>
                    </a:cubicBezTo>
                    <a:cubicBezTo>
                      <a:pt x="383" y="264"/>
                      <a:pt x="383" y="264"/>
                      <a:pt x="383" y="264"/>
                    </a:cubicBezTo>
                    <a:cubicBezTo>
                      <a:pt x="385" y="265"/>
                      <a:pt x="385" y="265"/>
                      <a:pt x="385" y="265"/>
                    </a:cubicBezTo>
                    <a:cubicBezTo>
                      <a:pt x="386" y="265"/>
                      <a:pt x="386" y="265"/>
                      <a:pt x="386" y="265"/>
                    </a:cubicBezTo>
                    <a:cubicBezTo>
                      <a:pt x="388" y="265"/>
                      <a:pt x="388" y="265"/>
                      <a:pt x="388" y="265"/>
                    </a:cubicBezTo>
                    <a:cubicBezTo>
                      <a:pt x="387" y="269"/>
                      <a:pt x="387" y="269"/>
                      <a:pt x="387" y="269"/>
                    </a:cubicBezTo>
                    <a:cubicBezTo>
                      <a:pt x="388" y="270"/>
                      <a:pt x="388" y="270"/>
                      <a:pt x="388" y="270"/>
                    </a:cubicBezTo>
                    <a:cubicBezTo>
                      <a:pt x="388" y="272"/>
                      <a:pt x="388" y="272"/>
                      <a:pt x="388" y="272"/>
                    </a:cubicBezTo>
                    <a:cubicBezTo>
                      <a:pt x="385" y="274"/>
                      <a:pt x="385" y="274"/>
                      <a:pt x="385" y="274"/>
                    </a:cubicBezTo>
                    <a:cubicBezTo>
                      <a:pt x="385" y="276"/>
                      <a:pt x="385" y="276"/>
                      <a:pt x="385" y="276"/>
                    </a:cubicBezTo>
                    <a:cubicBezTo>
                      <a:pt x="386" y="278"/>
                      <a:pt x="386" y="278"/>
                      <a:pt x="386" y="278"/>
                    </a:cubicBezTo>
                    <a:cubicBezTo>
                      <a:pt x="386" y="281"/>
                      <a:pt x="386" y="281"/>
                      <a:pt x="386" y="281"/>
                    </a:cubicBezTo>
                    <a:cubicBezTo>
                      <a:pt x="389" y="284"/>
                      <a:pt x="389" y="284"/>
                      <a:pt x="389" y="284"/>
                    </a:cubicBezTo>
                    <a:cubicBezTo>
                      <a:pt x="389" y="286"/>
                      <a:pt x="389" y="286"/>
                      <a:pt x="389" y="286"/>
                    </a:cubicBezTo>
                    <a:cubicBezTo>
                      <a:pt x="388" y="288"/>
                      <a:pt x="388" y="288"/>
                      <a:pt x="388" y="288"/>
                    </a:cubicBezTo>
                    <a:cubicBezTo>
                      <a:pt x="389" y="293"/>
                      <a:pt x="389" y="293"/>
                      <a:pt x="389" y="293"/>
                    </a:cubicBezTo>
                    <a:cubicBezTo>
                      <a:pt x="390" y="293"/>
                      <a:pt x="390" y="293"/>
                      <a:pt x="390" y="293"/>
                    </a:cubicBezTo>
                    <a:cubicBezTo>
                      <a:pt x="391" y="291"/>
                      <a:pt x="391" y="291"/>
                      <a:pt x="391" y="291"/>
                    </a:cubicBezTo>
                    <a:cubicBezTo>
                      <a:pt x="390" y="290"/>
                      <a:pt x="390" y="290"/>
                      <a:pt x="390" y="290"/>
                    </a:cubicBezTo>
                    <a:cubicBezTo>
                      <a:pt x="391" y="289"/>
                      <a:pt x="391" y="289"/>
                      <a:pt x="391" y="289"/>
                    </a:cubicBezTo>
                    <a:cubicBezTo>
                      <a:pt x="391" y="286"/>
                      <a:pt x="391" y="286"/>
                      <a:pt x="391" y="286"/>
                    </a:cubicBezTo>
                    <a:cubicBezTo>
                      <a:pt x="392" y="286"/>
                      <a:pt x="392" y="286"/>
                      <a:pt x="392" y="286"/>
                    </a:cubicBezTo>
                    <a:cubicBezTo>
                      <a:pt x="394" y="283"/>
                      <a:pt x="394" y="283"/>
                      <a:pt x="394" y="283"/>
                    </a:cubicBezTo>
                    <a:cubicBezTo>
                      <a:pt x="395" y="284"/>
                      <a:pt x="395" y="284"/>
                      <a:pt x="395" y="284"/>
                    </a:cubicBezTo>
                    <a:cubicBezTo>
                      <a:pt x="396" y="287"/>
                      <a:pt x="396" y="287"/>
                      <a:pt x="396" y="287"/>
                    </a:cubicBezTo>
                    <a:cubicBezTo>
                      <a:pt x="396" y="292"/>
                      <a:pt x="396" y="292"/>
                      <a:pt x="396" y="292"/>
                    </a:cubicBezTo>
                    <a:cubicBezTo>
                      <a:pt x="397" y="293"/>
                      <a:pt x="397" y="293"/>
                      <a:pt x="397" y="293"/>
                    </a:cubicBezTo>
                    <a:cubicBezTo>
                      <a:pt x="396" y="294"/>
                      <a:pt x="396" y="294"/>
                      <a:pt x="396" y="294"/>
                    </a:cubicBezTo>
                    <a:cubicBezTo>
                      <a:pt x="396" y="296"/>
                      <a:pt x="396" y="296"/>
                      <a:pt x="396" y="296"/>
                    </a:cubicBezTo>
                    <a:cubicBezTo>
                      <a:pt x="395" y="297"/>
                      <a:pt x="395" y="297"/>
                      <a:pt x="395" y="297"/>
                    </a:cubicBezTo>
                    <a:cubicBezTo>
                      <a:pt x="398" y="299"/>
                      <a:pt x="398" y="299"/>
                      <a:pt x="398" y="299"/>
                    </a:cubicBezTo>
                    <a:cubicBezTo>
                      <a:pt x="401" y="299"/>
                      <a:pt x="401" y="299"/>
                      <a:pt x="401" y="299"/>
                    </a:cubicBezTo>
                    <a:cubicBezTo>
                      <a:pt x="404" y="300"/>
                      <a:pt x="404" y="300"/>
                      <a:pt x="404" y="300"/>
                    </a:cubicBezTo>
                    <a:cubicBezTo>
                      <a:pt x="406" y="302"/>
                      <a:pt x="406" y="302"/>
                      <a:pt x="406" y="302"/>
                    </a:cubicBezTo>
                    <a:cubicBezTo>
                      <a:pt x="406" y="304"/>
                      <a:pt x="406" y="304"/>
                      <a:pt x="406" y="304"/>
                    </a:cubicBezTo>
                    <a:cubicBezTo>
                      <a:pt x="408" y="306"/>
                      <a:pt x="408" y="306"/>
                      <a:pt x="408" y="306"/>
                    </a:cubicBezTo>
                    <a:cubicBezTo>
                      <a:pt x="412" y="306"/>
                      <a:pt x="412" y="306"/>
                      <a:pt x="412" y="306"/>
                    </a:cubicBezTo>
                    <a:cubicBezTo>
                      <a:pt x="416" y="310"/>
                      <a:pt x="416" y="310"/>
                      <a:pt x="416" y="310"/>
                    </a:cubicBezTo>
                    <a:cubicBezTo>
                      <a:pt x="415" y="308"/>
                      <a:pt x="415" y="308"/>
                      <a:pt x="415" y="308"/>
                    </a:cubicBezTo>
                    <a:cubicBezTo>
                      <a:pt x="415" y="306"/>
                      <a:pt x="415" y="306"/>
                      <a:pt x="415" y="306"/>
                    </a:cubicBezTo>
                    <a:cubicBezTo>
                      <a:pt x="418" y="303"/>
                      <a:pt x="418" y="303"/>
                      <a:pt x="418" y="303"/>
                    </a:cubicBezTo>
                    <a:cubicBezTo>
                      <a:pt x="420" y="303"/>
                      <a:pt x="420" y="303"/>
                      <a:pt x="420" y="303"/>
                    </a:cubicBezTo>
                    <a:cubicBezTo>
                      <a:pt x="424" y="306"/>
                      <a:pt x="424" y="306"/>
                      <a:pt x="424" y="306"/>
                    </a:cubicBezTo>
                    <a:cubicBezTo>
                      <a:pt x="427" y="306"/>
                      <a:pt x="427" y="306"/>
                      <a:pt x="427" y="306"/>
                    </a:cubicBezTo>
                    <a:cubicBezTo>
                      <a:pt x="429" y="308"/>
                      <a:pt x="429" y="308"/>
                      <a:pt x="429" y="308"/>
                    </a:cubicBezTo>
                    <a:cubicBezTo>
                      <a:pt x="430" y="311"/>
                      <a:pt x="430" y="311"/>
                      <a:pt x="430" y="311"/>
                    </a:cubicBezTo>
                    <a:cubicBezTo>
                      <a:pt x="429" y="307"/>
                      <a:pt x="429" y="307"/>
                      <a:pt x="429" y="307"/>
                    </a:cubicBezTo>
                    <a:cubicBezTo>
                      <a:pt x="428" y="305"/>
                      <a:pt x="428" y="305"/>
                      <a:pt x="428" y="305"/>
                    </a:cubicBezTo>
                    <a:cubicBezTo>
                      <a:pt x="426" y="305"/>
                      <a:pt x="426" y="305"/>
                      <a:pt x="426" y="305"/>
                    </a:cubicBezTo>
                    <a:cubicBezTo>
                      <a:pt x="424" y="304"/>
                      <a:pt x="424" y="304"/>
                      <a:pt x="424" y="304"/>
                    </a:cubicBezTo>
                    <a:cubicBezTo>
                      <a:pt x="420" y="302"/>
                      <a:pt x="420" y="302"/>
                      <a:pt x="420" y="302"/>
                    </a:cubicBezTo>
                    <a:cubicBezTo>
                      <a:pt x="417" y="302"/>
                      <a:pt x="417" y="302"/>
                      <a:pt x="417" y="302"/>
                    </a:cubicBezTo>
                    <a:cubicBezTo>
                      <a:pt x="414" y="305"/>
                      <a:pt x="414" y="305"/>
                      <a:pt x="414" y="305"/>
                    </a:cubicBezTo>
                    <a:cubicBezTo>
                      <a:pt x="413" y="304"/>
                      <a:pt x="413" y="304"/>
                      <a:pt x="413" y="304"/>
                    </a:cubicBezTo>
                    <a:cubicBezTo>
                      <a:pt x="412" y="304"/>
                      <a:pt x="412" y="304"/>
                      <a:pt x="412" y="304"/>
                    </a:cubicBezTo>
                    <a:cubicBezTo>
                      <a:pt x="409" y="303"/>
                      <a:pt x="409" y="303"/>
                      <a:pt x="409" y="303"/>
                    </a:cubicBezTo>
                    <a:cubicBezTo>
                      <a:pt x="405" y="299"/>
                      <a:pt x="405" y="299"/>
                      <a:pt x="405" y="299"/>
                    </a:cubicBezTo>
                    <a:cubicBezTo>
                      <a:pt x="404" y="298"/>
                      <a:pt x="404" y="298"/>
                      <a:pt x="404" y="298"/>
                    </a:cubicBezTo>
                    <a:cubicBezTo>
                      <a:pt x="400" y="298"/>
                      <a:pt x="400" y="298"/>
                      <a:pt x="400" y="298"/>
                    </a:cubicBezTo>
                    <a:cubicBezTo>
                      <a:pt x="399" y="295"/>
                      <a:pt x="399" y="295"/>
                      <a:pt x="399" y="295"/>
                    </a:cubicBezTo>
                    <a:cubicBezTo>
                      <a:pt x="400" y="295"/>
                      <a:pt x="400" y="295"/>
                      <a:pt x="400" y="295"/>
                    </a:cubicBezTo>
                    <a:cubicBezTo>
                      <a:pt x="401" y="295"/>
                      <a:pt x="401" y="295"/>
                      <a:pt x="401" y="295"/>
                    </a:cubicBezTo>
                    <a:cubicBezTo>
                      <a:pt x="403" y="291"/>
                      <a:pt x="403" y="291"/>
                      <a:pt x="403" y="291"/>
                    </a:cubicBezTo>
                    <a:cubicBezTo>
                      <a:pt x="403" y="289"/>
                      <a:pt x="403" y="289"/>
                      <a:pt x="403" y="289"/>
                    </a:cubicBezTo>
                    <a:cubicBezTo>
                      <a:pt x="400" y="287"/>
                      <a:pt x="400" y="287"/>
                      <a:pt x="400" y="287"/>
                    </a:cubicBezTo>
                    <a:cubicBezTo>
                      <a:pt x="399" y="283"/>
                      <a:pt x="399" y="283"/>
                      <a:pt x="399" y="283"/>
                    </a:cubicBezTo>
                    <a:cubicBezTo>
                      <a:pt x="396" y="278"/>
                      <a:pt x="396" y="278"/>
                      <a:pt x="396" y="278"/>
                    </a:cubicBezTo>
                    <a:cubicBezTo>
                      <a:pt x="394" y="277"/>
                      <a:pt x="394" y="277"/>
                      <a:pt x="394" y="277"/>
                    </a:cubicBezTo>
                    <a:cubicBezTo>
                      <a:pt x="392" y="274"/>
                      <a:pt x="392" y="274"/>
                      <a:pt x="392" y="274"/>
                    </a:cubicBezTo>
                    <a:cubicBezTo>
                      <a:pt x="392" y="272"/>
                      <a:pt x="392" y="272"/>
                      <a:pt x="392" y="272"/>
                    </a:cubicBezTo>
                    <a:cubicBezTo>
                      <a:pt x="392" y="270"/>
                      <a:pt x="392" y="270"/>
                      <a:pt x="392" y="270"/>
                    </a:cubicBezTo>
                    <a:cubicBezTo>
                      <a:pt x="391" y="265"/>
                      <a:pt x="391" y="265"/>
                      <a:pt x="391" y="265"/>
                    </a:cubicBezTo>
                    <a:cubicBezTo>
                      <a:pt x="389" y="263"/>
                      <a:pt x="389" y="263"/>
                      <a:pt x="389" y="263"/>
                    </a:cubicBezTo>
                    <a:cubicBezTo>
                      <a:pt x="388" y="263"/>
                      <a:pt x="388" y="263"/>
                      <a:pt x="388" y="263"/>
                    </a:cubicBezTo>
                    <a:cubicBezTo>
                      <a:pt x="385" y="261"/>
                      <a:pt x="385" y="261"/>
                      <a:pt x="385" y="261"/>
                    </a:cubicBezTo>
                    <a:cubicBezTo>
                      <a:pt x="380" y="261"/>
                      <a:pt x="380" y="261"/>
                      <a:pt x="380" y="261"/>
                    </a:cubicBezTo>
                    <a:cubicBezTo>
                      <a:pt x="378" y="258"/>
                      <a:pt x="378" y="258"/>
                      <a:pt x="378" y="258"/>
                    </a:cubicBezTo>
                    <a:cubicBezTo>
                      <a:pt x="376" y="257"/>
                      <a:pt x="376" y="257"/>
                      <a:pt x="376" y="257"/>
                    </a:cubicBezTo>
                    <a:cubicBezTo>
                      <a:pt x="376" y="254"/>
                      <a:pt x="376" y="254"/>
                      <a:pt x="376" y="254"/>
                    </a:cubicBezTo>
                    <a:cubicBezTo>
                      <a:pt x="375" y="253"/>
                      <a:pt x="375" y="253"/>
                      <a:pt x="375" y="253"/>
                    </a:cubicBezTo>
                    <a:cubicBezTo>
                      <a:pt x="375" y="251"/>
                      <a:pt x="375" y="251"/>
                      <a:pt x="375" y="251"/>
                    </a:cubicBezTo>
                    <a:cubicBezTo>
                      <a:pt x="372" y="253"/>
                      <a:pt x="372" y="253"/>
                      <a:pt x="372" y="253"/>
                    </a:cubicBezTo>
                    <a:cubicBezTo>
                      <a:pt x="366" y="252"/>
                      <a:pt x="366" y="252"/>
                      <a:pt x="366" y="252"/>
                    </a:cubicBezTo>
                    <a:cubicBezTo>
                      <a:pt x="364" y="252"/>
                      <a:pt x="364" y="252"/>
                      <a:pt x="364" y="252"/>
                    </a:cubicBezTo>
                    <a:cubicBezTo>
                      <a:pt x="361" y="251"/>
                      <a:pt x="361" y="251"/>
                      <a:pt x="361" y="251"/>
                    </a:cubicBezTo>
                    <a:cubicBezTo>
                      <a:pt x="361" y="248"/>
                      <a:pt x="361" y="248"/>
                      <a:pt x="361" y="248"/>
                    </a:cubicBezTo>
                    <a:cubicBezTo>
                      <a:pt x="360" y="248"/>
                      <a:pt x="360" y="248"/>
                      <a:pt x="360" y="248"/>
                    </a:cubicBezTo>
                    <a:cubicBezTo>
                      <a:pt x="359" y="247"/>
                      <a:pt x="359" y="247"/>
                      <a:pt x="359" y="247"/>
                    </a:cubicBezTo>
                    <a:cubicBezTo>
                      <a:pt x="359" y="243"/>
                      <a:pt x="359" y="243"/>
                      <a:pt x="359" y="243"/>
                    </a:cubicBezTo>
                    <a:cubicBezTo>
                      <a:pt x="357" y="239"/>
                      <a:pt x="357" y="239"/>
                      <a:pt x="357" y="239"/>
                    </a:cubicBezTo>
                    <a:cubicBezTo>
                      <a:pt x="353" y="237"/>
                      <a:pt x="353" y="237"/>
                      <a:pt x="353" y="237"/>
                    </a:cubicBezTo>
                    <a:cubicBezTo>
                      <a:pt x="354" y="235"/>
                      <a:pt x="354" y="235"/>
                      <a:pt x="354" y="235"/>
                    </a:cubicBezTo>
                    <a:cubicBezTo>
                      <a:pt x="354" y="234"/>
                      <a:pt x="354" y="234"/>
                      <a:pt x="354" y="234"/>
                    </a:cubicBezTo>
                    <a:cubicBezTo>
                      <a:pt x="352" y="234"/>
                      <a:pt x="352" y="234"/>
                      <a:pt x="352" y="234"/>
                    </a:cubicBezTo>
                    <a:cubicBezTo>
                      <a:pt x="351" y="233"/>
                      <a:pt x="351" y="233"/>
                      <a:pt x="351" y="233"/>
                    </a:cubicBezTo>
                    <a:cubicBezTo>
                      <a:pt x="352" y="231"/>
                      <a:pt x="352" y="231"/>
                      <a:pt x="352" y="231"/>
                    </a:cubicBezTo>
                    <a:cubicBezTo>
                      <a:pt x="352" y="229"/>
                      <a:pt x="352" y="229"/>
                      <a:pt x="352" y="229"/>
                    </a:cubicBezTo>
                    <a:moveTo>
                      <a:pt x="314" y="697"/>
                    </a:moveTo>
                    <a:cubicBezTo>
                      <a:pt x="311" y="695"/>
                      <a:pt x="311" y="695"/>
                      <a:pt x="311" y="695"/>
                    </a:cubicBezTo>
                    <a:cubicBezTo>
                      <a:pt x="300" y="697"/>
                      <a:pt x="300" y="697"/>
                      <a:pt x="300" y="697"/>
                    </a:cubicBezTo>
                    <a:cubicBezTo>
                      <a:pt x="314" y="697"/>
                      <a:pt x="314" y="697"/>
                      <a:pt x="314" y="697"/>
                    </a:cubicBezTo>
                    <a:close/>
                    <a:moveTo>
                      <a:pt x="166" y="262"/>
                    </a:moveTo>
                    <a:cubicBezTo>
                      <a:pt x="168" y="263"/>
                      <a:pt x="168" y="263"/>
                      <a:pt x="168" y="263"/>
                    </a:cubicBezTo>
                    <a:cubicBezTo>
                      <a:pt x="171" y="261"/>
                      <a:pt x="171" y="261"/>
                      <a:pt x="171" y="261"/>
                    </a:cubicBezTo>
                    <a:cubicBezTo>
                      <a:pt x="173" y="260"/>
                      <a:pt x="173" y="260"/>
                      <a:pt x="173" y="260"/>
                    </a:cubicBezTo>
                    <a:cubicBezTo>
                      <a:pt x="175" y="261"/>
                      <a:pt x="175" y="261"/>
                      <a:pt x="175" y="261"/>
                    </a:cubicBezTo>
                    <a:cubicBezTo>
                      <a:pt x="176" y="262"/>
                      <a:pt x="176" y="262"/>
                      <a:pt x="176" y="262"/>
                    </a:cubicBezTo>
                    <a:cubicBezTo>
                      <a:pt x="178" y="262"/>
                      <a:pt x="178" y="262"/>
                      <a:pt x="178" y="262"/>
                    </a:cubicBezTo>
                    <a:cubicBezTo>
                      <a:pt x="180" y="261"/>
                      <a:pt x="180" y="261"/>
                      <a:pt x="180" y="261"/>
                    </a:cubicBezTo>
                    <a:cubicBezTo>
                      <a:pt x="179" y="260"/>
                      <a:pt x="179" y="260"/>
                      <a:pt x="179" y="260"/>
                    </a:cubicBezTo>
                    <a:cubicBezTo>
                      <a:pt x="179" y="259"/>
                      <a:pt x="179" y="259"/>
                      <a:pt x="179" y="259"/>
                    </a:cubicBezTo>
                    <a:cubicBezTo>
                      <a:pt x="180" y="259"/>
                      <a:pt x="180" y="259"/>
                      <a:pt x="180" y="259"/>
                    </a:cubicBezTo>
                    <a:cubicBezTo>
                      <a:pt x="181" y="261"/>
                      <a:pt x="181" y="261"/>
                      <a:pt x="181" y="261"/>
                    </a:cubicBezTo>
                    <a:cubicBezTo>
                      <a:pt x="182" y="262"/>
                      <a:pt x="182" y="262"/>
                      <a:pt x="182" y="262"/>
                    </a:cubicBezTo>
                    <a:cubicBezTo>
                      <a:pt x="185" y="262"/>
                      <a:pt x="185" y="262"/>
                      <a:pt x="185" y="262"/>
                    </a:cubicBezTo>
                    <a:cubicBezTo>
                      <a:pt x="185" y="261"/>
                      <a:pt x="185" y="261"/>
                      <a:pt x="185" y="261"/>
                    </a:cubicBezTo>
                    <a:cubicBezTo>
                      <a:pt x="187" y="260"/>
                      <a:pt x="187" y="260"/>
                      <a:pt x="187" y="260"/>
                    </a:cubicBezTo>
                    <a:cubicBezTo>
                      <a:pt x="188" y="258"/>
                      <a:pt x="188" y="258"/>
                      <a:pt x="188" y="258"/>
                    </a:cubicBezTo>
                    <a:cubicBezTo>
                      <a:pt x="188" y="256"/>
                      <a:pt x="188" y="256"/>
                      <a:pt x="188" y="256"/>
                    </a:cubicBezTo>
                    <a:cubicBezTo>
                      <a:pt x="189" y="254"/>
                      <a:pt x="189" y="254"/>
                      <a:pt x="189" y="254"/>
                    </a:cubicBezTo>
                    <a:cubicBezTo>
                      <a:pt x="189" y="252"/>
                      <a:pt x="189" y="252"/>
                      <a:pt x="189" y="252"/>
                    </a:cubicBezTo>
                    <a:cubicBezTo>
                      <a:pt x="188" y="251"/>
                      <a:pt x="188" y="251"/>
                      <a:pt x="188" y="251"/>
                    </a:cubicBezTo>
                    <a:cubicBezTo>
                      <a:pt x="187" y="249"/>
                      <a:pt x="187" y="249"/>
                      <a:pt x="187" y="249"/>
                    </a:cubicBezTo>
                    <a:cubicBezTo>
                      <a:pt x="185" y="248"/>
                      <a:pt x="185" y="248"/>
                      <a:pt x="185" y="248"/>
                    </a:cubicBezTo>
                    <a:cubicBezTo>
                      <a:pt x="184" y="248"/>
                      <a:pt x="184" y="248"/>
                      <a:pt x="184" y="248"/>
                    </a:cubicBezTo>
                    <a:cubicBezTo>
                      <a:pt x="183" y="248"/>
                      <a:pt x="183" y="248"/>
                      <a:pt x="183" y="248"/>
                    </a:cubicBezTo>
                    <a:cubicBezTo>
                      <a:pt x="184" y="247"/>
                      <a:pt x="184" y="247"/>
                      <a:pt x="184" y="247"/>
                    </a:cubicBezTo>
                    <a:cubicBezTo>
                      <a:pt x="186" y="247"/>
                      <a:pt x="186" y="247"/>
                      <a:pt x="186" y="247"/>
                    </a:cubicBezTo>
                    <a:cubicBezTo>
                      <a:pt x="187" y="247"/>
                      <a:pt x="187" y="247"/>
                      <a:pt x="187" y="247"/>
                    </a:cubicBezTo>
                    <a:cubicBezTo>
                      <a:pt x="188" y="249"/>
                      <a:pt x="188" y="249"/>
                      <a:pt x="188" y="249"/>
                    </a:cubicBezTo>
                    <a:cubicBezTo>
                      <a:pt x="188" y="250"/>
                      <a:pt x="188" y="250"/>
                      <a:pt x="188" y="250"/>
                    </a:cubicBezTo>
                    <a:cubicBezTo>
                      <a:pt x="189" y="250"/>
                      <a:pt x="189" y="250"/>
                      <a:pt x="189" y="250"/>
                    </a:cubicBezTo>
                    <a:cubicBezTo>
                      <a:pt x="190" y="249"/>
                      <a:pt x="190" y="249"/>
                      <a:pt x="190" y="249"/>
                    </a:cubicBezTo>
                    <a:cubicBezTo>
                      <a:pt x="189" y="246"/>
                      <a:pt x="189" y="246"/>
                      <a:pt x="189" y="246"/>
                    </a:cubicBezTo>
                    <a:cubicBezTo>
                      <a:pt x="187" y="244"/>
                      <a:pt x="187" y="244"/>
                      <a:pt x="187" y="244"/>
                    </a:cubicBezTo>
                    <a:cubicBezTo>
                      <a:pt x="185" y="241"/>
                      <a:pt x="185" y="241"/>
                      <a:pt x="185" y="241"/>
                    </a:cubicBezTo>
                    <a:cubicBezTo>
                      <a:pt x="186" y="240"/>
                      <a:pt x="186" y="240"/>
                      <a:pt x="186" y="240"/>
                    </a:cubicBezTo>
                    <a:cubicBezTo>
                      <a:pt x="187" y="241"/>
                      <a:pt x="187" y="241"/>
                      <a:pt x="187" y="241"/>
                    </a:cubicBezTo>
                    <a:cubicBezTo>
                      <a:pt x="187" y="243"/>
                      <a:pt x="187" y="243"/>
                      <a:pt x="187" y="243"/>
                    </a:cubicBezTo>
                    <a:cubicBezTo>
                      <a:pt x="189" y="244"/>
                      <a:pt x="189" y="244"/>
                      <a:pt x="189" y="244"/>
                    </a:cubicBezTo>
                    <a:cubicBezTo>
                      <a:pt x="191" y="244"/>
                      <a:pt x="191" y="244"/>
                      <a:pt x="191" y="244"/>
                    </a:cubicBezTo>
                    <a:cubicBezTo>
                      <a:pt x="191" y="243"/>
                      <a:pt x="191" y="243"/>
                      <a:pt x="191" y="243"/>
                    </a:cubicBezTo>
                    <a:cubicBezTo>
                      <a:pt x="191" y="242"/>
                      <a:pt x="191" y="242"/>
                      <a:pt x="191" y="242"/>
                    </a:cubicBezTo>
                    <a:cubicBezTo>
                      <a:pt x="190" y="241"/>
                      <a:pt x="190" y="241"/>
                      <a:pt x="190" y="241"/>
                    </a:cubicBezTo>
                    <a:cubicBezTo>
                      <a:pt x="190" y="240"/>
                      <a:pt x="190" y="240"/>
                      <a:pt x="190" y="240"/>
                    </a:cubicBezTo>
                    <a:cubicBezTo>
                      <a:pt x="191" y="238"/>
                      <a:pt x="191" y="238"/>
                      <a:pt x="191" y="238"/>
                    </a:cubicBezTo>
                    <a:cubicBezTo>
                      <a:pt x="191" y="236"/>
                      <a:pt x="191" y="236"/>
                      <a:pt x="191" y="236"/>
                    </a:cubicBezTo>
                    <a:cubicBezTo>
                      <a:pt x="190" y="234"/>
                      <a:pt x="190" y="234"/>
                      <a:pt x="190" y="234"/>
                    </a:cubicBezTo>
                    <a:cubicBezTo>
                      <a:pt x="188" y="232"/>
                      <a:pt x="188" y="232"/>
                      <a:pt x="188" y="232"/>
                    </a:cubicBezTo>
                    <a:cubicBezTo>
                      <a:pt x="189" y="232"/>
                      <a:pt x="189" y="232"/>
                      <a:pt x="189" y="232"/>
                    </a:cubicBezTo>
                    <a:cubicBezTo>
                      <a:pt x="191" y="233"/>
                      <a:pt x="191" y="233"/>
                      <a:pt x="191" y="233"/>
                    </a:cubicBezTo>
                    <a:cubicBezTo>
                      <a:pt x="192" y="233"/>
                      <a:pt x="192" y="233"/>
                      <a:pt x="192" y="233"/>
                    </a:cubicBezTo>
                    <a:cubicBezTo>
                      <a:pt x="193" y="231"/>
                      <a:pt x="193" y="231"/>
                      <a:pt x="193" y="231"/>
                    </a:cubicBezTo>
                    <a:cubicBezTo>
                      <a:pt x="192" y="230"/>
                      <a:pt x="192" y="230"/>
                      <a:pt x="192" y="230"/>
                    </a:cubicBezTo>
                    <a:cubicBezTo>
                      <a:pt x="191" y="230"/>
                      <a:pt x="191" y="230"/>
                      <a:pt x="191" y="230"/>
                    </a:cubicBezTo>
                    <a:cubicBezTo>
                      <a:pt x="191" y="228"/>
                      <a:pt x="191" y="228"/>
                      <a:pt x="191" y="228"/>
                    </a:cubicBezTo>
                    <a:cubicBezTo>
                      <a:pt x="192" y="227"/>
                      <a:pt x="192" y="227"/>
                      <a:pt x="192" y="227"/>
                    </a:cubicBezTo>
                    <a:cubicBezTo>
                      <a:pt x="194" y="229"/>
                      <a:pt x="194" y="229"/>
                      <a:pt x="194" y="229"/>
                    </a:cubicBezTo>
                    <a:cubicBezTo>
                      <a:pt x="196" y="230"/>
                      <a:pt x="196" y="230"/>
                      <a:pt x="196" y="230"/>
                    </a:cubicBezTo>
                    <a:cubicBezTo>
                      <a:pt x="197" y="228"/>
                      <a:pt x="197" y="228"/>
                      <a:pt x="197" y="228"/>
                    </a:cubicBezTo>
                    <a:cubicBezTo>
                      <a:pt x="196" y="228"/>
                      <a:pt x="196" y="228"/>
                      <a:pt x="196" y="228"/>
                    </a:cubicBezTo>
                    <a:cubicBezTo>
                      <a:pt x="196" y="227"/>
                      <a:pt x="196" y="227"/>
                      <a:pt x="196" y="227"/>
                    </a:cubicBezTo>
                    <a:cubicBezTo>
                      <a:pt x="197" y="227"/>
                      <a:pt x="197" y="227"/>
                      <a:pt x="197" y="227"/>
                    </a:cubicBezTo>
                    <a:cubicBezTo>
                      <a:pt x="198" y="227"/>
                      <a:pt x="198" y="227"/>
                      <a:pt x="198" y="227"/>
                    </a:cubicBezTo>
                    <a:cubicBezTo>
                      <a:pt x="200" y="226"/>
                      <a:pt x="200" y="226"/>
                      <a:pt x="200" y="226"/>
                    </a:cubicBezTo>
                    <a:cubicBezTo>
                      <a:pt x="200" y="224"/>
                      <a:pt x="200" y="224"/>
                      <a:pt x="200" y="224"/>
                    </a:cubicBezTo>
                    <a:cubicBezTo>
                      <a:pt x="199" y="223"/>
                      <a:pt x="199" y="223"/>
                      <a:pt x="199" y="223"/>
                    </a:cubicBezTo>
                    <a:cubicBezTo>
                      <a:pt x="199" y="223"/>
                      <a:pt x="199" y="223"/>
                      <a:pt x="199" y="223"/>
                    </a:cubicBezTo>
                    <a:cubicBezTo>
                      <a:pt x="202" y="221"/>
                      <a:pt x="202" y="221"/>
                      <a:pt x="202" y="221"/>
                    </a:cubicBezTo>
                    <a:cubicBezTo>
                      <a:pt x="202" y="220"/>
                      <a:pt x="202" y="220"/>
                      <a:pt x="202" y="220"/>
                    </a:cubicBezTo>
                    <a:cubicBezTo>
                      <a:pt x="201" y="219"/>
                      <a:pt x="201" y="219"/>
                      <a:pt x="201" y="219"/>
                    </a:cubicBezTo>
                    <a:cubicBezTo>
                      <a:pt x="200" y="218"/>
                      <a:pt x="200" y="218"/>
                      <a:pt x="200" y="218"/>
                    </a:cubicBezTo>
                    <a:cubicBezTo>
                      <a:pt x="201" y="216"/>
                      <a:pt x="201" y="216"/>
                      <a:pt x="201" y="216"/>
                    </a:cubicBezTo>
                    <a:cubicBezTo>
                      <a:pt x="202" y="218"/>
                      <a:pt x="202" y="218"/>
                      <a:pt x="202" y="218"/>
                    </a:cubicBezTo>
                    <a:cubicBezTo>
                      <a:pt x="203" y="217"/>
                      <a:pt x="203" y="217"/>
                      <a:pt x="203" y="217"/>
                    </a:cubicBezTo>
                    <a:cubicBezTo>
                      <a:pt x="206" y="213"/>
                      <a:pt x="206" y="213"/>
                      <a:pt x="206" y="213"/>
                    </a:cubicBezTo>
                    <a:cubicBezTo>
                      <a:pt x="206" y="211"/>
                      <a:pt x="206" y="211"/>
                      <a:pt x="206" y="211"/>
                    </a:cubicBezTo>
                    <a:cubicBezTo>
                      <a:pt x="207" y="210"/>
                      <a:pt x="207" y="210"/>
                      <a:pt x="207" y="210"/>
                    </a:cubicBezTo>
                    <a:cubicBezTo>
                      <a:pt x="208" y="208"/>
                      <a:pt x="208" y="208"/>
                      <a:pt x="208" y="208"/>
                    </a:cubicBezTo>
                    <a:cubicBezTo>
                      <a:pt x="210" y="206"/>
                      <a:pt x="210" y="206"/>
                      <a:pt x="210" y="206"/>
                    </a:cubicBezTo>
                    <a:cubicBezTo>
                      <a:pt x="212" y="204"/>
                      <a:pt x="212" y="204"/>
                      <a:pt x="212" y="204"/>
                    </a:cubicBezTo>
                    <a:cubicBezTo>
                      <a:pt x="213" y="200"/>
                      <a:pt x="213" y="200"/>
                      <a:pt x="213" y="200"/>
                    </a:cubicBezTo>
                    <a:cubicBezTo>
                      <a:pt x="215" y="200"/>
                      <a:pt x="215" y="200"/>
                      <a:pt x="215" y="200"/>
                    </a:cubicBezTo>
                    <a:cubicBezTo>
                      <a:pt x="218" y="197"/>
                      <a:pt x="218" y="197"/>
                      <a:pt x="218" y="197"/>
                    </a:cubicBezTo>
                    <a:cubicBezTo>
                      <a:pt x="222" y="193"/>
                      <a:pt x="222" y="193"/>
                      <a:pt x="222" y="193"/>
                    </a:cubicBezTo>
                    <a:cubicBezTo>
                      <a:pt x="225" y="191"/>
                      <a:pt x="225" y="191"/>
                      <a:pt x="225" y="191"/>
                    </a:cubicBezTo>
                    <a:cubicBezTo>
                      <a:pt x="226" y="190"/>
                      <a:pt x="226" y="190"/>
                      <a:pt x="226" y="190"/>
                    </a:cubicBezTo>
                    <a:cubicBezTo>
                      <a:pt x="229" y="188"/>
                      <a:pt x="229" y="188"/>
                      <a:pt x="229" y="188"/>
                    </a:cubicBezTo>
                    <a:cubicBezTo>
                      <a:pt x="232" y="187"/>
                      <a:pt x="232" y="187"/>
                      <a:pt x="232" y="187"/>
                    </a:cubicBezTo>
                    <a:cubicBezTo>
                      <a:pt x="233" y="186"/>
                      <a:pt x="233" y="186"/>
                      <a:pt x="233" y="186"/>
                    </a:cubicBezTo>
                    <a:cubicBezTo>
                      <a:pt x="236" y="183"/>
                      <a:pt x="236" y="183"/>
                      <a:pt x="236" y="183"/>
                    </a:cubicBezTo>
                    <a:cubicBezTo>
                      <a:pt x="237" y="182"/>
                      <a:pt x="237" y="182"/>
                      <a:pt x="237" y="182"/>
                    </a:cubicBezTo>
                    <a:cubicBezTo>
                      <a:pt x="238" y="182"/>
                      <a:pt x="238" y="182"/>
                      <a:pt x="238" y="182"/>
                    </a:cubicBezTo>
                    <a:cubicBezTo>
                      <a:pt x="240" y="181"/>
                      <a:pt x="240" y="181"/>
                      <a:pt x="240" y="181"/>
                    </a:cubicBezTo>
                    <a:cubicBezTo>
                      <a:pt x="240" y="180"/>
                      <a:pt x="240" y="180"/>
                      <a:pt x="240" y="180"/>
                    </a:cubicBezTo>
                    <a:cubicBezTo>
                      <a:pt x="239" y="179"/>
                      <a:pt x="239" y="179"/>
                      <a:pt x="239" y="179"/>
                    </a:cubicBezTo>
                    <a:cubicBezTo>
                      <a:pt x="240" y="177"/>
                      <a:pt x="240" y="177"/>
                      <a:pt x="240" y="177"/>
                    </a:cubicBezTo>
                    <a:cubicBezTo>
                      <a:pt x="240" y="176"/>
                      <a:pt x="240" y="176"/>
                      <a:pt x="240" y="176"/>
                    </a:cubicBezTo>
                    <a:cubicBezTo>
                      <a:pt x="240" y="173"/>
                      <a:pt x="240" y="173"/>
                      <a:pt x="240" y="173"/>
                    </a:cubicBezTo>
                    <a:cubicBezTo>
                      <a:pt x="239" y="173"/>
                      <a:pt x="239" y="173"/>
                      <a:pt x="239" y="173"/>
                    </a:cubicBezTo>
                    <a:cubicBezTo>
                      <a:pt x="238" y="173"/>
                      <a:pt x="238" y="173"/>
                      <a:pt x="238" y="173"/>
                    </a:cubicBezTo>
                    <a:cubicBezTo>
                      <a:pt x="238" y="170"/>
                      <a:pt x="238" y="170"/>
                      <a:pt x="238" y="170"/>
                    </a:cubicBezTo>
                    <a:cubicBezTo>
                      <a:pt x="239" y="168"/>
                      <a:pt x="239" y="168"/>
                      <a:pt x="239" y="168"/>
                    </a:cubicBezTo>
                    <a:cubicBezTo>
                      <a:pt x="238" y="167"/>
                      <a:pt x="238" y="167"/>
                      <a:pt x="238" y="167"/>
                    </a:cubicBezTo>
                    <a:cubicBezTo>
                      <a:pt x="237" y="167"/>
                      <a:pt x="237" y="167"/>
                      <a:pt x="237" y="167"/>
                    </a:cubicBezTo>
                    <a:cubicBezTo>
                      <a:pt x="236" y="166"/>
                      <a:pt x="236" y="166"/>
                      <a:pt x="236" y="166"/>
                    </a:cubicBezTo>
                    <a:cubicBezTo>
                      <a:pt x="234" y="165"/>
                      <a:pt x="234" y="165"/>
                      <a:pt x="234" y="165"/>
                    </a:cubicBezTo>
                    <a:cubicBezTo>
                      <a:pt x="233" y="164"/>
                      <a:pt x="233" y="164"/>
                      <a:pt x="233" y="164"/>
                    </a:cubicBezTo>
                    <a:cubicBezTo>
                      <a:pt x="233" y="163"/>
                      <a:pt x="233" y="163"/>
                      <a:pt x="233" y="163"/>
                    </a:cubicBezTo>
                    <a:cubicBezTo>
                      <a:pt x="232" y="162"/>
                      <a:pt x="232" y="162"/>
                      <a:pt x="232" y="162"/>
                    </a:cubicBezTo>
                    <a:cubicBezTo>
                      <a:pt x="230" y="163"/>
                      <a:pt x="230" y="163"/>
                      <a:pt x="230" y="163"/>
                    </a:cubicBezTo>
                    <a:cubicBezTo>
                      <a:pt x="229" y="164"/>
                      <a:pt x="229" y="164"/>
                      <a:pt x="229" y="164"/>
                    </a:cubicBezTo>
                    <a:cubicBezTo>
                      <a:pt x="228" y="163"/>
                      <a:pt x="228" y="163"/>
                      <a:pt x="228" y="163"/>
                    </a:cubicBezTo>
                    <a:cubicBezTo>
                      <a:pt x="227" y="163"/>
                      <a:pt x="227" y="163"/>
                      <a:pt x="227" y="163"/>
                    </a:cubicBezTo>
                    <a:cubicBezTo>
                      <a:pt x="225" y="163"/>
                      <a:pt x="225" y="163"/>
                      <a:pt x="225" y="163"/>
                    </a:cubicBezTo>
                    <a:cubicBezTo>
                      <a:pt x="223" y="165"/>
                      <a:pt x="223" y="165"/>
                      <a:pt x="223" y="165"/>
                    </a:cubicBezTo>
                    <a:cubicBezTo>
                      <a:pt x="222" y="166"/>
                      <a:pt x="222" y="166"/>
                      <a:pt x="222" y="166"/>
                    </a:cubicBezTo>
                    <a:cubicBezTo>
                      <a:pt x="221" y="167"/>
                      <a:pt x="221" y="167"/>
                      <a:pt x="221" y="167"/>
                    </a:cubicBezTo>
                    <a:cubicBezTo>
                      <a:pt x="220" y="168"/>
                      <a:pt x="220" y="168"/>
                      <a:pt x="220" y="168"/>
                    </a:cubicBezTo>
                    <a:cubicBezTo>
                      <a:pt x="219" y="169"/>
                      <a:pt x="219" y="169"/>
                      <a:pt x="219" y="169"/>
                    </a:cubicBezTo>
                    <a:cubicBezTo>
                      <a:pt x="219" y="170"/>
                      <a:pt x="219" y="170"/>
                      <a:pt x="219" y="170"/>
                    </a:cubicBezTo>
                    <a:cubicBezTo>
                      <a:pt x="217" y="172"/>
                      <a:pt x="217" y="172"/>
                      <a:pt x="217" y="172"/>
                    </a:cubicBezTo>
                    <a:cubicBezTo>
                      <a:pt x="217" y="173"/>
                      <a:pt x="217" y="173"/>
                      <a:pt x="217" y="173"/>
                    </a:cubicBezTo>
                    <a:cubicBezTo>
                      <a:pt x="218" y="174"/>
                      <a:pt x="218" y="174"/>
                      <a:pt x="218" y="174"/>
                    </a:cubicBezTo>
                    <a:cubicBezTo>
                      <a:pt x="218" y="176"/>
                      <a:pt x="218" y="176"/>
                      <a:pt x="218" y="176"/>
                    </a:cubicBezTo>
                    <a:cubicBezTo>
                      <a:pt x="217" y="176"/>
                      <a:pt x="217" y="176"/>
                      <a:pt x="217" y="176"/>
                    </a:cubicBezTo>
                    <a:cubicBezTo>
                      <a:pt x="216" y="177"/>
                      <a:pt x="216" y="177"/>
                      <a:pt x="216" y="177"/>
                    </a:cubicBezTo>
                    <a:cubicBezTo>
                      <a:pt x="216" y="178"/>
                      <a:pt x="216" y="178"/>
                      <a:pt x="216" y="178"/>
                    </a:cubicBezTo>
                    <a:cubicBezTo>
                      <a:pt x="215" y="179"/>
                      <a:pt x="215" y="179"/>
                      <a:pt x="215" y="179"/>
                    </a:cubicBezTo>
                    <a:cubicBezTo>
                      <a:pt x="214" y="180"/>
                      <a:pt x="214" y="180"/>
                      <a:pt x="214" y="180"/>
                    </a:cubicBezTo>
                    <a:cubicBezTo>
                      <a:pt x="211" y="182"/>
                      <a:pt x="211" y="182"/>
                      <a:pt x="211" y="182"/>
                    </a:cubicBezTo>
                    <a:cubicBezTo>
                      <a:pt x="209" y="183"/>
                      <a:pt x="209" y="183"/>
                      <a:pt x="209" y="183"/>
                    </a:cubicBezTo>
                    <a:cubicBezTo>
                      <a:pt x="209" y="183"/>
                      <a:pt x="209" y="183"/>
                      <a:pt x="209" y="183"/>
                    </a:cubicBezTo>
                    <a:cubicBezTo>
                      <a:pt x="207" y="183"/>
                      <a:pt x="207" y="183"/>
                      <a:pt x="207" y="183"/>
                    </a:cubicBezTo>
                    <a:cubicBezTo>
                      <a:pt x="206" y="184"/>
                      <a:pt x="206" y="184"/>
                      <a:pt x="206" y="184"/>
                    </a:cubicBezTo>
                    <a:cubicBezTo>
                      <a:pt x="204" y="186"/>
                      <a:pt x="204" y="186"/>
                      <a:pt x="204" y="186"/>
                    </a:cubicBezTo>
                    <a:cubicBezTo>
                      <a:pt x="203" y="187"/>
                      <a:pt x="203" y="187"/>
                      <a:pt x="203" y="187"/>
                    </a:cubicBezTo>
                    <a:cubicBezTo>
                      <a:pt x="202" y="187"/>
                      <a:pt x="202" y="187"/>
                      <a:pt x="202" y="187"/>
                    </a:cubicBezTo>
                    <a:cubicBezTo>
                      <a:pt x="201" y="185"/>
                      <a:pt x="201" y="185"/>
                      <a:pt x="201" y="185"/>
                    </a:cubicBezTo>
                    <a:cubicBezTo>
                      <a:pt x="201" y="185"/>
                      <a:pt x="201" y="185"/>
                      <a:pt x="201" y="185"/>
                    </a:cubicBezTo>
                    <a:cubicBezTo>
                      <a:pt x="200" y="186"/>
                      <a:pt x="200" y="186"/>
                      <a:pt x="200" y="186"/>
                    </a:cubicBezTo>
                    <a:cubicBezTo>
                      <a:pt x="201" y="189"/>
                      <a:pt x="201" y="189"/>
                      <a:pt x="201" y="189"/>
                    </a:cubicBezTo>
                    <a:cubicBezTo>
                      <a:pt x="200" y="189"/>
                      <a:pt x="200" y="189"/>
                      <a:pt x="200" y="189"/>
                    </a:cubicBezTo>
                    <a:cubicBezTo>
                      <a:pt x="199" y="188"/>
                      <a:pt x="199" y="188"/>
                      <a:pt x="199" y="188"/>
                    </a:cubicBezTo>
                    <a:cubicBezTo>
                      <a:pt x="199" y="186"/>
                      <a:pt x="199" y="186"/>
                      <a:pt x="199" y="186"/>
                    </a:cubicBezTo>
                    <a:cubicBezTo>
                      <a:pt x="196" y="186"/>
                      <a:pt x="196" y="186"/>
                      <a:pt x="196" y="186"/>
                    </a:cubicBezTo>
                    <a:cubicBezTo>
                      <a:pt x="192" y="187"/>
                      <a:pt x="192" y="187"/>
                      <a:pt x="192" y="187"/>
                    </a:cubicBezTo>
                    <a:cubicBezTo>
                      <a:pt x="191" y="188"/>
                      <a:pt x="191" y="188"/>
                      <a:pt x="191" y="188"/>
                    </a:cubicBezTo>
                    <a:cubicBezTo>
                      <a:pt x="190" y="188"/>
                      <a:pt x="190" y="188"/>
                      <a:pt x="190" y="188"/>
                    </a:cubicBezTo>
                    <a:cubicBezTo>
                      <a:pt x="190" y="189"/>
                      <a:pt x="190" y="189"/>
                      <a:pt x="190" y="189"/>
                    </a:cubicBezTo>
                    <a:cubicBezTo>
                      <a:pt x="191" y="192"/>
                      <a:pt x="191" y="192"/>
                      <a:pt x="191" y="192"/>
                    </a:cubicBezTo>
                    <a:cubicBezTo>
                      <a:pt x="191" y="192"/>
                      <a:pt x="191" y="192"/>
                      <a:pt x="191" y="192"/>
                    </a:cubicBezTo>
                    <a:cubicBezTo>
                      <a:pt x="191" y="193"/>
                      <a:pt x="191" y="193"/>
                      <a:pt x="191" y="193"/>
                    </a:cubicBezTo>
                    <a:cubicBezTo>
                      <a:pt x="190" y="194"/>
                      <a:pt x="190" y="194"/>
                      <a:pt x="190" y="194"/>
                    </a:cubicBezTo>
                    <a:cubicBezTo>
                      <a:pt x="189" y="195"/>
                      <a:pt x="189" y="195"/>
                      <a:pt x="189" y="195"/>
                    </a:cubicBezTo>
                    <a:cubicBezTo>
                      <a:pt x="188" y="195"/>
                      <a:pt x="188" y="195"/>
                      <a:pt x="188" y="195"/>
                    </a:cubicBezTo>
                    <a:cubicBezTo>
                      <a:pt x="188" y="194"/>
                      <a:pt x="188" y="194"/>
                      <a:pt x="188" y="194"/>
                    </a:cubicBezTo>
                    <a:cubicBezTo>
                      <a:pt x="189" y="193"/>
                      <a:pt x="189" y="193"/>
                      <a:pt x="189" y="193"/>
                    </a:cubicBezTo>
                    <a:cubicBezTo>
                      <a:pt x="189" y="192"/>
                      <a:pt x="189" y="192"/>
                      <a:pt x="189" y="192"/>
                    </a:cubicBezTo>
                    <a:cubicBezTo>
                      <a:pt x="188" y="192"/>
                      <a:pt x="188" y="192"/>
                      <a:pt x="188" y="192"/>
                    </a:cubicBezTo>
                    <a:cubicBezTo>
                      <a:pt x="186" y="194"/>
                      <a:pt x="186" y="194"/>
                      <a:pt x="186" y="194"/>
                    </a:cubicBezTo>
                    <a:cubicBezTo>
                      <a:pt x="185" y="195"/>
                      <a:pt x="185" y="195"/>
                      <a:pt x="185" y="195"/>
                    </a:cubicBezTo>
                    <a:cubicBezTo>
                      <a:pt x="185" y="196"/>
                      <a:pt x="185" y="196"/>
                      <a:pt x="185" y="196"/>
                    </a:cubicBezTo>
                    <a:cubicBezTo>
                      <a:pt x="186" y="197"/>
                      <a:pt x="186" y="197"/>
                      <a:pt x="186" y="197"/>
                    </a:cubicBezTo>
                    <a:cubicBezTo>
                      <a:pt x="185" y="198"/>
                      <a:pt x="185" y="198"/>
                      <a:pt x="185" y="198"/>
                    </a:cubicBezTo>
                    <a:cubicBezTo>
                      <a:pt x="185" y="199"/>
                      <a:pt x="185" y="199"/>
                      <a:pt x="185" y="199"/>
                    </a:cubicBezTo>
                    <a:cubicBezTo>
                      <a:pt x="183" y="199"/>
                      <a:pt x="183" y="199"/>
                      <a:pt x="183" y="199"/>
                    </a:cubicBezTo>
                    <a:cubicBezTo>
                      <a:pt x="181" y="200"/>
                      <a:pt x="181" y="200"/>
                      <a:pt x="181" y="200"/>
                    </a:cubicBezTo>
                    <a:cubicBezTo>
                      <a:pt x="181" y="201"/>
                      <a:pt x="181" y="201"/>
                      <a:pt x="181" y="201"/>
                    </a:cubicBezTo>
                    <a:cubicBezTo>
                      <a:pt x="179" y="202"/>
                      <a:pt x="179" y="202"/>
                      <a:pt x="179" y="202"/>
                    </a:cubicBezTo>
                    <a:cubicBezTo>
                      <a:pt x="178" y="203"/>
                      <a:pt x="178" y="203"/>
                      <a:pt x="178" y="203"/>
                    </a:cubicBezTo>
                    <a:cubicBezTo>
                      <a:pt x="178" y="205"/>
                      <a:pt x="178" y="205"/>
                      <a:pt x="178" y="205"/>
                    </a:cubicBezTo>
                    <a:cubicBezTo>
                      <a:pt x="178" y="206"/>
                      <a:pt x="178" y="206"/>
                      <a:pt x="178" y="206"/>
                    </a:cubicBezTo>
                    <a:cubicBezTo>
                      <a:pt x="180" y="206"/>
                      <a:pt x="180" y="206"/>
                      <a:pt x="180" y="206"/>
                    </a:cubicBezTo>
                    <a:cubicBezTo>
                      <a:pt x="178" y="208"/>
                      <a:pt x="178" y="208"/>
                      <a:pt x="178" y="208"/>
                    </a:cubicBezTo>
                    <a:cubicBezTo>
                      <a:pt x="175" y="208"/>
                      <a:pt x="175" y="208"/>
                      <a:pt x="175" y="208"/>
                    </a:cubicBezTo>
                    <a:cubicBezTo>
                      <a:pt x="174" y="208"/>
                      <a:pt x="174" y="208"/>
                      <a:pt x="174" y="208"/>
                    </a:cubicBezTo>
                    <a:cubicBezTo>
                      <a:pt x="174" y="211"/>
                      <a:pt x="174" y="211"/>
                      <a:pt x="174" y="211"/>
                    </a:cubicBezTo>
                    <a:cubicBezTo>
                      <a:pt x="174" y="212"/>
                      <a:pt x="174" y="212"/>
                      <a:pt x="174" y="212"/>
                    </a:cubicBezTo>
                    <a:cubicBezTo>
                      <a:pt x="175" y="212"/>
                      <a:pt x="175" y="212"/>
                      <a:pt x="175" y="212"/>
                    </a:cubicBezTo>
                    <a:cubicBezTo>
                      <a:pt x="177" y="212"/>
                      <a:pt x="177" y="212"/>
                      <a:pt x="177" y="212"/>
                    </a:cubicBezTo>
                    <a:cubicBezTo>
                      <a:pt x="177" y="213"/>
                      <a:pt x="177" y="213"/>
                      <a:pt x="177" y="213"/>
                    </a:cubicBezTo>
                    <a:cubicBezTo>
                      <a:pt x="177" y="214"/>
                      <a:pt x="177" y="214"/>
                      <a:pt x="177" y="214"/>
                    </a:cubicBezTo>
                    <a:cubicBezTo>
                      <a:pt x="177" y="215"/>
                      <a:pt x="177" y="215"/>
                      <a:pt x="177" y="215"/>
                    </a:cubicBezTo>
                    <a:cubicBezTo>
                      <a:pt x="176" y="217"/>
                      <a:pt x="176" y="217"/>
                      <a:pt x="176" y="217"/>
                    </a:cubicBezTo>
                    <a:cubicBezTo>
                      <a:pt x="175" y="216"/>
                      <a:pt x="175" y="216"/>
                      <a:pt x="175" y="216"/>
                    </a:cubicBezTo>
                    <a:cubicBezTo>
                      <a:pt x="172" y="216"/>
                      <a:pt x="172" y="216"/>
                      <a:pt x="172" y="216"/>
                    </a:cubicBezTo>
                    <a:cubicBezTo>
                      <a:pt x="170" y="217"/>
                      <a:pt x="170" y="217"/>
                      <a:pt x="170" y="217"/>
                    </a:cubicBezTo>
                    <a:cubicBezTo>
                      <a:pt x="170" y="218"/>
                      <a:pt x="170" y="218"/>
                      <a:pt x="170" y="218"/>
                    </a:cubicBezTo>
                    <a:cubicBezTo>
                      <a:pt x="170" y="219"/>
                      <a:pt x="170" y="219"/>
                      <a:pt x="170" y="219"/>
                    </a:cubicBezTo>
                    <a:cubicBezTo>
                      <a:pt x="169" y="221"/>
                      <a:pt x="169" y="221"/>
                      <a:pt x="169" y="221"/>
                    </a:cubicBezTo>
                    <a:cubicBezTo>
                      <a:pt x="167" y="222"/>
                      <a:pt x="167" y="222"/>
                      <a:pt x="167" y="222"/>
                    </a:cubicBezTo>
                    <a:cubicBezTo>
                      <a:pt x="166" y="222"/>
                      <a:pt x="166" y="222"/>
                      <a:pt x="166" y="222"/>
                    </a:cubicBezTo>
                    <a:cubicBezTo>
                      <a:pt x="165" y="220"/>
                      <a:pt x="165" y="220"/>
                      <a:pt x="165" y="220"/>
                    </a:cubicBezTo>
                    <a:cubicBezTo>
                      <a:pt x="165" y="219"/>
                      <a:pt x="165" y="219"/>
                      <a:pt x="165" y="219"/>
                    </a:cubicBezTo>
                    <a:cubicBezTo>
                      <a:pt x="164" y="219"/>
                      <a:pt x="164" y="219"/>
                      <a:pt x="164" y="219"/>
                    </a:cubicBezTo>
                    <a:cubicBezTo>
                      <a:pt x="163" y="222"/>
                      <a:pt x="163" y="222"/>
                      <a:pt x="163" y="222"/>
                    </a:cubicBezTo>
                    <a:cubicBezTo>
                      <a:pt x="164" y="224"/>
                      <a:pt x="164" y="224"/>
                      <a:pt x="164" y="224"/>
                    </a:cubicBezTo>
                    <a:cubicBezTo>
                      <a:pt x="165" y="225"/>
                      <a:pt x="165" y="225"/>
                      <a:pt x="165" y="225"/>
                    </a:cubicBezTo>
                    <a:cubicBezTo>
                      <a:pt x="167" y="225"/>
                      <a:pt x="167" y="225"/>
                      <a:pt x="167" y="225"/>
                    </a:cubicBezTo>
                    <a:cubicBezTo>
                      <a:pt x="167" y="225"/>
                      <a:pt x="167" y="225"/>
                      <a:pt x="167" y="225"/>
                    </a:cubicBezTo>
                    <a:cubicBezTo>
                      <a:pt x="167" y="226"/>
                      <a:pt x="167" y="226"/>
                      <a:pt x="167" y="226"/>
                    </a:cubicBezTo>
                    <a:cubicBezTo>
                      <a:pt x="166" y="228"/>
                      <a:pt x="166" y="228"/>
                      <a:pt x="166" y="228"/>
                    </a:cubicBezTo>
                    <a:cubicBezTo>
                      <a:pt x="167" y="229"/>
                      <a:pt x="167" y="229"/>
                      <a:pt x="167" y="229"/>
                    </a:cubicBezTo>
                    <a:cubicBezTo>
                      <a:pt x="168" y="230"/>
                      <a:pt x="168" y="230"/>
                      <a:pt x="168" y="230"/>
                    </a:cubicBezTo>
                    <a:cubicBezTo>
                      <a:pt x="169" y="229"/>
                      <a:pt x="169" y="229"/>
                      <a:pt x="169" y="229"/>
                    </a:cubicBezTo>
                    <a:cubicBezTo>
                      <a:pt x="170" y="229"/>
                      <a:pt x="170" y="229"/>
                      <a:pt x="170" y="229"/>
                    </a:cubicBezTo>
                    <a:cubicBezTo>
                      <a:pt x="170" y="229"/>
                      <a:pt x="170" y="229"/>
                      <a:pt x="170" y="229"/>
                    </a:cubicBezTo>
                    <a:cubicBezTo>
                      <a:pt x="172" y="229"/>
                      <a:pt x="172" y="229"/>
                      <a:pt x="172" y="229"/>
                    </a:cubicBezTo>
                    <a:cubicBezTo>
                      <a:pt x="173" y="228"/>
                      <a:pt x="173" y="228"/>
                      <a:pt x="173" y="228"/>
                    </a:cubicBezTo>
                    <a:cubicBezTo>
                      <a:pt x="174" y="229"/>
                      <a:pt x="174" y="229"/>
                      <a:pt x="174" y="229"/>
                    </a:cubicBezTo>
                    <a:cubicBezTo>
                      <a:pt x="173" y="230"/>
                      <a:pt x="173" y="230"/>
                      <a:pt x="173" y="230"/>
                    </a:cubicBezTo>
                    <a:cubicBezTo>
                      <a:pt x="172" y="231"/>
                      <a:pt x="172" y="231"/>
                      <a:pt x="172" y="231"/>
                    </a:cubicBezTo>
                    <a:cubicBezTo>
                      <a:pt x="170" y="231"/>
                      <a:pt x="170" y="231"/>
                      <a:pt x="170" y="231"/>
                    </a:cubicBezTo>
                    <a:cubicBezTo>
                      <a:pt x="169" y="232"/>
                      <a:pt x="169" y="232"/>
                      <a:pt x="169" y="232"/>
                    </a:cubicBezTo>
                    <a:cubicBezTo>
                      <a:pt x="168" y="231"/>
                      <a:pt x="168" y="231"/>
                      <a:pt x="168" y="231"/>
                    </a:cubicBezTo>
                    <a:cubicBezTo>
                      <a:pt x="167" y="232"/>
                      <a:pt x="167" y="232"/>
                      <a:pt x="167" y="232"/>
                    </a:cubicBezTo>
                    <a:cubicBezTo>
                      <a:pt x="168" y="234"/>
                      <a:pt x="168" y="234"/>
                      <a:pt x="168" y="234"/>
                    </a:cubicBezTo>
                    <a:cubicBezTo>
                      <a:pt x="169" y="235"/>
                      <a:pt x="169" y="235"/>
                      <a:pt x="169" y="235"/>
                    </a:cubicBezTo>
                    <a:cubicBezTo>
                      <a:pt x="170" y="235"/>
                      <a:pt x="170" y="235"/>
                      <a:pt x="170" y="235"/>
                    </a:cubicBezTo>
                    <a:cubicBezTo>
                      <a:pt x="172" y="235"/>
                      <a:pt x="172" y="235"/>
                      <a:pt x="172" y="235"/>
                    </a:cubicBezTo>
                    <a:cubicBezTo>
                      <a:pt x="172" y="236"/>
                      <a:pt x="172" y="236"/>
                      <a:pt x="172" y="236"/>
                    </a:cubicBezTo>
                    <a:cubicBezTo>
                      <a:pt x="172" y="236"/>
                      <a:pt x="172" y="236"/>
                      <a:pt x="172" y="236"/>
                    </a:cubicBezTo>
                    <a:cubicBezTo>
                      <a:pt x="170" y="237"/>
                      <a:pt x="170" y="237"/>
                      <a:pt x="170" y="237"/>
                    </a:cubicBezTo>
                    <a:cubicBezTo>
                      <a:pt x="167" y="237"/>
                      <a:pt x="167" y="237"/>
                      <a:pt x="167" y="237"/>
                    </a:cubicBezTo>
                    <a:cubicBezTo>
                      <a:pt x="166" y="238"/>
                      <a:pt x="166" y="238"/>
                      <a:pt x="166" y="238"/>
                    </a:cubicBezTo>
                    <a:cubicBezTo>
                      <a:pt x="166" y="239"/>
                      <a:pt x="166" y="239"/>
                      <a:pt x="166" y="239"/>
                    </a:cubicBezTo>
                    <a:cubicBezTo>
                      <a:pt x="167" y="240"/>
                      <a:pt x="167" y="240"/>
                      <a:pt x="167" y="240"/>
                    </a:cubicBezTo>
                    <a:cubicBezTo>
                      <a:pt x="169" y="239"/>
                      <a:pt x="169" y="239"/>
                      <a:pt x="169" y="239"/>
                    </a:cubicBezTo>
                    <a:cubicBezTo>
                      <a:pt x="171" y="239"/>
                      <a:pt x="171" y="239"/>
                      <a:pt x="171" y="239"/>
                    </a:cubicBezTo>
                    <a:cubicBezTo>
                      <a:pt x="171" y="240"/>
                      <a:pt x="171" y="240"/>
                      <a:pt x="171" y="240"/>
                    </a:cubicBezTo>
                    <a:cubicBezTo>
                      <a:pt x="169" y="241"/>
                      <a:pt x="169" y="241"/>
                      <a:pt x="169" y="241"/>
                    </a:cubicBezTo>
                    <a:cubicBezTo>
                      <a:pt x="167" y="241"/>
                      <a:pt x="167" y="241"/>
                      <a:pt x="167" y="241"/>
                    </a:cubicBezTo>
                    <a:cubicBezTo>
                      <a:pt x="168" y="242"/>
                      <a:pt x="168" y="242"/>
                      <a:pt x="168" y="242"/>
                    </a:cubicBezTo>
                    <a:cubicBezTo>
                      <a:pt x="168" y="242"/>
                      <a:pt x="168" y="242"/>
                      <a:pt x="168" y="242"/>
                    </a:cubicBezTo>
                    <a:cubicBezTo>
                      <a:pt x="171" y="243"/>
                      <a:pt x="171" y="243"/>
                      <a:pt x="171" y="243"/>
                    </a:cubicBezTo>
                    <a:cubicBezTo>
                      <a:pt x="173" y="244"/>
                      <a:pt x="173" y="244"/>
                      <a:pt x="173" y="244"/>
                    </a:cubicBezTo>
                    <a:cubicBezTo>
                      <a:pt x="175" y="245"/>
                      <a:pt x="175" y="245"/>
                      <a:pt x="175" y="245"/>
                    </a:cubicBezTo>
                    <a:cubicBezTo>
                      <a:pt x="175" y="245"/>
                      <a:pt x="175" y="245"/>
                      <a:pt x="175" y="245"/>
                    </a:cubicBezTo>
                    <a:cubicBezTo>
                      <a:pt x="175" y="247"/>
                      <a:pt x="175" y="247"/>
                      <a:pt x="175" y="247"/>
                    </a:cubicBezTo>
                    <a:cubicBezTo>
                      <a:pt x="174" y="245"/>
                      <a:pt x="174" y="245"/>
                      <a:pt x="174" y="245"/>
                    </a:cubicBezTo>
                    <a:cubicBezTo>
                      <a:pt x="172" y="244"/>
                      <a:pt x="172" y="244"/>
                      <a:pt x="172" y="244"/>
                    </a:cubicBezTo>
                    <a:cubicBezTo>
                      <a:pt x="170" y="244"/>
                      <a:pt x="170" y="244"/>
                      <a:pt x="170" y="244"/>
                    </a:cubicBezTo>
                    <a:cubicBezTo>
                      <a:pt x="168" y="243"/>
                      <a:pt x="168" y="243"/>
                      <a:pt x="168" y="243"/>
                    </a:cubicBezTo>
                    <a:cubicBezTo>
                      <a:pt x="167" y="243"/>
                      <a:pt x="167" y="243"/>
                      <a:pt x="167" y="243"/>
                    </a:cubicBezTo>
                    <a:cubicBezTo>
                      <a:pt x="166" y="244"/>
                      <a:pt x="166" y="244"/>
                      <a:pt x="166" y="244"/>
                    </a:cubicBezTo>
                    <a:cubicBezTo>
                      <a:pt x="165" y="245"/>
                      <a:pt x="165" y="245"/>
                      <a:pt x="165" y="245"/>
                    </a:cubicBezTo>
                    <a:cubicBezTo>
                      <a:pt x="165" y="246"/>
                      <a:pt x="165" y="246"/>
                      <a:pt x="165" y="246"/>
                    </a:cubicBezTo>
                    <a:cubicBezTo>
                      <a:pt x="165" y="247"/>
                      <a:pt x="165" y="247"/>
                      <a:pt x="165" y="247"/>
                    </a:cubicBezTo>
                    <a:cubicBezTo>
                      <a:pt x="165" y="248"/>
                      <a:pt x="165" y="248"/>
                      <a:pt x="165" y="248"/>
                    </a:cubicBezTo>
                    <a:cubicBezTo>
                      <a:pt x="165" y="249"/>
                      <a:pt x="165" y="249"/>
                      <a:pt x="165" y="249"/>
                    </a:cubicBezTo>
                    <a:cubicBezTo>
                      <a:pt x="164" y="249"/>
                      <a:pt x="164" y="249"/>
                      <a:pt x="164" y="249"/>
                    </a:cubicBezTo>
                    <a:cubicBezTo>
                      <a:pt x="163" y="249"/>
                      <a:pt x="163" y="249"/>
                      <a:pt x="163" y="249"/>
                    </a:cubicBezTo>
                    <a:cubicBezTo>
                      <a:pt x="162" y="250"/>
                      <a:pt x="162" y="250"/>
                      <a:pt x="162" y="250"/>
                    </a:cubicBezTo>
                    <a:cubicBezTo>
                      <a:pt x="162" y="252"/>
                      <a:pt x="162" y="252"/>
                      <a:pt x="162" y="252"/>
                    </a:cubicBezTo>
                    <a:cubicBezTo>
                      <a:pt x="162" y="253"/>
                      <a:pt x="162" y="253"/>
                      <a:pt x="162" y="253"/>
                    </a:cubicBezTo>
                    <a:cubicBezTo>
                      <a:pt x="162" y="253"/>
                      <a:pt x="162" y="253"/>
                      <a:pt x="162" y="253"/>
                    </a:cubicBezTo>
                    <a:cubicBezTo>
                      <a:pt x="160" y="254"/>
                      <a:pt x="160" y="254"/>
                      <a:pt x="160" y="254"/>
                    </a:cubicBezTo>
                    <a:cubicBezTo>
                      <a:pt x="160" y="254"/>
                      <a:pt x="160" y="254"/>
                      <a:pt x="160" y="254"/>
                    </a:cubicBezTo>
                    <a:cubicBezTo>
                      <a:pt x="162" y="256"/>
                      <a:pt x="162" y="256"/>
                      <a:pt x="162" y="256"/>
                    </a:cubicBezTo>
                    <a:cubicBezTo>
                      <a:pt x="164" y="257"/>
                      <a:pt x="164" y="257"/>
                      <a:pt x="164" y="257"/>
                    </a:cubicBezTo>
                    <a:cubicBezTo>
                      <a:pt x="164" y="257"/>
                      <a:pt x="164" y="257"/>
                      <a:pt x="164" y="257"/>
                    </a:cubicBezTo>
                    <a:cubicBezTo>
                      <a:pt x="165" y="256"/>
                      <a:pt x="165" y="256"/>
                      <a:pt x="165" y="256"/>
                    </a:cubicBezTo>
                    <a:cubicBezTo>
                      <a:pt x="166" y="255"/>
                      <a:pt x="166" y="255"/>
                      <a:pt x="166" y="255"/>
                    </a:cubicBezTo>
                    <a:cubicBezTo>
                      <a:pt x="169" y="253"/>
                      <a:pt x="169" y="253"/>
                      <a:pt x="169" y="253"/>
                    </a:cubicBezTo>
                    <a:cubicBezTo>
                      <a:pt x="171" y="252"/>
                      <a:pt x="171" y="252"/>
                      <a:pt x="171" y="252"/>
                    </a:cubicBezTo>
                    <a:cubicBezTo>
                      <a:pt x="172" y="253"/>
                      <a:pt x="172" y="253"/>
                      <a:pt x="172" y="253"/>
                    </a:cubicBezTo>
                    <a:cubicBezTo>
                      <a:pt x="173" y="253"/>
                      <a:pt x="173" y="253"/>
                      <a:pt x="173" y="253"/>
                    </a:cubicBezTo>
                    <a:cubicBezTo>
                      <a:pt x="173" y="254"/>
                      <a:pt x="173" y="254"/>
                      <a:pt x="173" y="254"/>
                    </a:cubicBezTo>
                    <a:cubicBezTo>
                      <a:pt x="172" y="254"/>
                      <a:pt x="172" y="254"/>
                      <a:pt x="172" y="254"/>
                    </a:cubicBezTo>
                    <a:cubicBezTo>
                      <a:pt x="171" y="253"/>
                      <a:pt x="171" y="253"/>
                      <a:pt x="171" y="253"/>
                    </a:cubicBezTo>
                    <a:cubicBezTo>
                      <a:pt x="170" y="253"/>
                      <a:pt x="170" y="253"/>
                      <a:pt x="170" y="253"/>
                    </a:cubicBezTo>
                    <a:cubicBezTo>
                      <a:pt x="170" y="255"/>
                      <a:pt x="170" y="255"/>
                      <a:pt x="170" y="255"/>
                    </a:cubicBezTo>
                    <a:cubicBezTo>
                      <a:pt x="167" y="256"/>
                      <a:pt x="167" y="256"/>
                      <a:pt x="167" y="256"/>
                    </a:cubicBezTo>
                    <a:cubicBezTo>
                      <a:pt x="166" y="258"/>
                      <a:pt x="166" y="258"/>
                      <a:pt x="166" y="258"/>
                    </a:cubicBezTo>
                    <a:cubicBezTo>
                      <a:pt x="166" y="259"/>
                      <a:pt x="166" y="259"/>
                      <a:pt x="166" y="259"/>
                    </a:cubicBezTo>
                    <a:cubicBezTo>
                      <a:pt x="166" y="261"/>
                      <a:pt x="166" y="261"/>
                      <a:pt x="166" y="261"/>
                    </a:cubicBezTo>
                    <a:cubicBezTo>
                      <a:pt x="166" y="262"/>
                      <a:pt x="166" y="262"/>
                      <a:pt x="166" y="262"/>
                    </a:cubicBezTo>
                    <a:cubicBezTo>
                      <a:pt x="166" y="262"/>
                      <a:pt x="166" y="262"/>
                      <a:pt x="166" y="262"/>
                    </a:cubicBezTo>
                    <a:close/>
                    <a:moveTo>
                      <a:pt x="208" y="313"/>
                    </a:moveTo>
                    <a:cubicBezTo>
                      <a:pt x="206" y="312"/>
                      <a:pt x="206" y="312"/>
                      <a:pt x="206" y="312"/>
                    </a:cubicBezTo>
                    <a:cubicBezTo>
                      <a:pt x="205" y="312"/>
                      <a:pt x="205" y="312"/>
                      <a:pt x="205" y="312"/>
                    </a:cubicBezTo>
                    <a:cubicBezTo>
                      <a:pt x="203" y="312"/>
                      <a:pt x="203" y="312"/>
                      <a:pt x="203" y="312"/>
                    </a:cubicBezTo>
                    <a:cubicBezTo>
                      <a:pt x="202" y="310"/>
                      <a:pt x="202" y="310"/>
                      <a:pt x="202" y="310"/>
                    </a:cubicBezTo>
                    <a:cubicBezTo>
                      <a:pt x="200" y="310"/>
                      <a:pt x="200" y="310"/>
                      <a:pt x="200" y="310"/>
                    </a:cubicBezTo>
                    <a:cubicBezTo>
                      <a:pt x="197" y="307"/>
                      <a:pt x="197" y="307"/>
                      <a:pt x="197" y="307"/>
                    </a:cubicBezTo>
                    <a:cubicBezTo>
                      <a:pt x="196" y="305"/>
                      <a:pt x="196" y="305"/>
                      <a:pt x="196" y="305"/>
                    </a:cubicBezTo>
                    <a:cubicBezTo>
                      <a:pt x="194" y="305"/>
                      <a:pt x="194" y="305"/>
                      <a:pt x="194" y="305"/>
                    </a:cubicBezTo>
                    <a:cubicBezTo>
                      <a:pt x="192" y="301"/>
                      <a:pt x="192" y="301"/>
                      <a:pt x="192" y="301"/>
                    </a:cubicBezTo>
                    <a:cubicBezTo>
                      <a:pt x="188" y="297"/>
                      <a:pt x="188" y="297"/>
                      <a:pt x="188" y="297"/>
                    </a:cubicBezTo>
                    <a:cubicBezTo>
                      <a:pt x="187" y="293"/>
                      <a:pt x="187" y="293"/>
                      <a:pt x="187" y="293"/>
                    </a:cubicBezTo>
                    <a:cubicBezTo>
                      <a:pt x="185" y="290"/>
                      <a:pt x="185" y="290"/>
                      <a:pt x="185" y="290"/>
                    </a:cubicBezTo>
                    <a:cubicBezTo>
                      <a:pt x="185" y="285"/>
                      <a:pt x="185" y="285"/>
                      <a:pt x="185" y="285"/>
                    </a:cubicBezTo>
                    <a:cubicBezTo>
                      <a:pt x="184" y="283"/>
                      <a:pt x="184" y="283"/>
                      <a:pt x="184" y="283"/>
                    </a:cubicBezTo>
                    <a:cubicBezTo>
                      <a:pt x="183" y="277"/>
                      <a:pt x="183" y="277"/>
                      <a:pt x="183" y="277"/>
                    </a:cubicBezTo>
                    <a:cubicBezTo>
                      <a:pt x="183" y="276"/>
                      <a:pt x="183" y="276"/>
                      <a:pt x="183" y="276"/>
                    </a:cubicBezTo>
                    <a:cubicBezTo>
                      <a:pt x="183" y="275"/>
                      <a:pt x="183" y="275"/>
                      <a:pt x="183" y="275"/>
                    </a:cubicBezTo>
                    <a:cubicBezTo>
                      <a:pt x="183" y="274"/>
                      <a:pt x="183" y="274"/>
                      <a:pt x="183" y="274"/>
                    </a:cubicBezTo>
                    <a:cubicBezTo>
                      <a:pt x="182" y="273"/>
                      <a:pt x="182" y="273"/>
                      <a:pt x="182" y="273"/>
                    </a:cubicBezTo>
                    <a:cubicBezTo>
                      <a:pt x="180" y="274"/>
                      <a:pt x="180" y="274"/>
                      <a:pt x="180" y="274"/>
                    </a:cubicBezTo>
                    <a:cubicBezTo>
                      <a:pt x="179" y="273"/>
                      <a:pt x="179" y="273"/>
                      <a:pt x="179" y="273"/>
                    </a:cubicBezTo>
                    <a:cubicBezTo>
                      <a:pt x="179" y="272"/>
                      <a:pt x="179" y="272"/>
                      <a:pt x="179" y="272"/>
                    </a:cubicBezTo>
                    <a:cubicBezTo>
                      <a:pt x="182" y="273"/>
                      <a:pt x="182" y="273"/>
                      <a:pt x="182" y="273"/>
                    </a:cubicBezTo>
                    <a:cubicBezTo>
                      <a:pt x="184" y="271"/>
                      <a:pt x="184" y="271"/>
                      <a:pt x="184" y="271"/>
                    </a:cubicBezTo>
                    <a:cubicBezTo>
                      <a:pt x="184" y="268"/>
                      <a:pt x="184" y="268"/>
                      <a:pt x="184" y="268"/>
                    </a:cubicBezTo>
                    <a:cubicBezTo>
                      <a:pt x="184" y="266"/>
                      <a:pt x="184" y="266"/>
                      <a:pt x="184" y="266"/>
                    </a:cubicBezTo>
                    <a:cubicBezTo>
                      <a:pt x="182" y="266"/>
                      <a:pt x="182" y="266"/>
                      <a:pt x="182" y="266"/>
                    </a:cubicBezTo>
                    <a:cubicBezTo>
                      <a:pt x="181" y="267"/>
                      <a:pt x="181" y="267"/>
                      <a:pt x="181" y="267"/>
                    </a:cubicBezTo>
                    <a:cubicBezTo>
                      <a:pt x="181" y="266"/>
                      <a:pt x="181" y="266"/>
                      <a:pt x="181" y="266"/>
                    </a:cubicBezTo>
                    <a:cubicBezTo>
                      <a:pt x="184" y="265"/>
                      <a:pt x="184" y="265"/>
                      <a:pt x="184" y="265"/>
                    </a:cubicBezTo>
                    <a:cubicBezTo>
                      <a:pt x="184" y="264"/>
                      <a:pt x="184" y="264"/>
                      <a:pt x="184" y="264"/>
                    </a:cubicBezTo>
                    <a:cubicBezTo>
                      <a:pt x="184" y="263"/>
                      <a:pt x="184" y="263"/>
                      <a:pt x="184" y="263"/>
                    </a:cubicBezTo>
                    <a:cubicBezTo>
                      <a:pt x="180" y="263"/>
                      <a:pt x="180" y="263"/>
                      <a:pt x="180" y="263"/>
                    </a:cubicBezTo>
                    <a:cubicBezTo>
                      <a:pt x="176" y="262"/>
                      <a:pt x="176" y="262"/>
                      <a:pt x="176" y="262"/>
                    </a:cubicBezTo>
                    <a:cubicBezTo>
                      <a:pt x="174" y="261"/>
                      <a:pt x="174" y="261"/>
                      <a:pt x="174" y="261"/>
                    </a:cubicBezTo>
                    <a:cubicBezTo>
                      <a:pt x="172" y="261"/>
                      <a:pt x="172" y="261"/>
                      <a:pt x="172" y="261"/>
                    </a:cubicBezTo>
                    <a:cubicBezTo>
                      <a:pt x="169" y="263"/>
                      <a:pt x="169" y="263"/>
                      <a:pt x="169" y="263"/>
                    </a:cubicBezTo>
                    <a:cubicBezTo>
                      <a:pt x="166" y="263"/>
                      <a:pt x="166" y="263"/>
                      <a:pt x="166" y="263"/>
                    </a:cubicBezTo>
                    <a:cubicBezTo>
                      <a:pt x="165" y="264"/>
                      <a:pt x="165" y="264"/>
                      <a:pt x="165" y="264"/>
                    </a:cubicBezTo>
                    <a:cubicBezTo>
                      <a:pt x="162" y="266"/>
                      <a:pt x="162" y="266"/>
                      <a:pt x="162" y="266"/>
                    </a:cubicBezTo>
                    <a:cubicBezTo>
                      <a:pt x="162" y="268"/>
                      <a:pt x="162" y="268"/>
                      <a:pt x="162" y="268"/>
                    </a:cubicBezTo>
                    <a:cubicBezTo>
                      <a:pt x="161" y="270"/>
                      <a:pt x="161" y="270"/>
                      <a:pt x="161" y="270"/>
                    </a:cubicBezTo>
                    <a:cubicBezTo>
                      <a:pt x="162" y="271"/>
                      <a:pt x="162" y="271"/>
                      <a:pt x="162" y="271"/>
                    </a:cubicBezTo>
                    <a:cubicBezTo>
                      <a:pt x="163" y="272"/>
                      <a:pt x="163" y="272"/>
                      <a:pt x="163" y="272"/>
                    </a:cubicBezTo>
                    <a:cubicBezTo>
                      <a:pt x="164" y="272"/>
                      <a:pt x="164" y="272"/>
                      <a:pt x="164" y="272"/>
                    </a:cubicBezTo>
                    <a:cubicBezTo>
                      <a:pt x="164" y="273"/>
                      <a:pt x="164" y="273"/>
                      <a:pt x="164" y="273"/>
                    </a:cubicBezTo>
                    <a:cubicBezTo>
                      <a:pt x="162" y="273"/>
                      <a:pt x="162" y="273"/>
                      <a:pt x="162" y="273"/>
                    </a:cubicBezTo>
                    <a:cubicBezTo>
                      <a:pt x="160" y="274"/>
                      <a:pt x="160" y="274"/>
                      <a:pt x="160" y="274"/>
                    </a:cubicBezTo>
                    <a:cubicBezTo>
                      <a:pt x="159" y="277"/>
                      <a:pt x="159" y="277"/>
                      <a:pt x="159" y="277"/>
                    </a:cubicBezTo>
                    <a:cubicBezTo>
                      <a:pt x="158" y="279"/>
                      <a:pt x="158" y="279"/>
                      <a:pt x="158" y="279"/>
                    </a:cubicBezTo>
                    <a:cubicBezTo>
                      <a:pt x="159" y="280"/>
                      <a:pt x="159" y="280"/>
                      <a:pt x="159" y="280"/>
                    </a:cubicBezTo>
                    <a:cubicBezTo>
                      <a:pt x="161" y="279"/>
                      <a:pt x="161" y="279"/>
                      <a:pt x="161" y="279"/>
                    </a:cubicBezTo>
                    <a:cubicBezTo>
                      <a:pt x="163" y="278"/>
                      <a:pt x="163" y="278"/>
                      <a:pt x="163" y="278"/>
                    </a:cubicBezTo>
                    <a:cubicBezTo>
                      <a:pt x="164" y="279"/>
                      <a:pt x="164" y="279"/>
                      <a:pt x="164" y="279"/>
                    </a:cubicBezTo>
                    <a:cubicBezTo>
                      <a:pt x="162" y="280"/>
                      <a:pt x="162" y="280"/>
                      <a:pt x="162" y="280"/>
                    </a:cubicBezTo>
                    <a:cubicBezTo>
                      <a:pt x="162" y="282"/>
                      <a:pt x="162" y="282"/>
                      <a:pt x="162" y="282"/>
                    </a:cubicBezTo>
                    <a:cubicBezTo>
                      <a:pt x="163" y="282"/>
                      <a:pt x="163" y="282"/>
                      <a:pt x="163" y="282"/>
                    </a:cubicBezTo>
                    <a:cubicBezTo>
                      <a:pt x="164" y="280"/>
                      <a:pt x="164" y="280"/>
                      <a:pt x="164" y="280"/>
                    </a:cubicBezTo>
                    <a:cubicBezTo>
                      <a:pt x="165" y="280"/>
                      <a:pt x="165" y="280"/>
                      <a:pt x="165" y="280"/>
                    </a:cubicBezTo>
                    <a:cubicBezTo>
                      <a:pt x="165" y="281"/>
                      <a:pt x="165" y="281"/>
                      <a:pt x="165" y="281"/>
                    </a:cubicBezTo>
                    <a:cubicBezTo>
                      <a:pt x="164" y="282"/>
                      <a:pt x="164" y="282"/>
                      <a:pt x="164" y="282"/>
                    </a:cubicBezTo>
                    <a:cubicBezTo>
                      <a:pt x="164" y="283"/>
                      <a:pt x="164" y="283"/>
                      <a:pt x="164" y="283"/>
                    </a:cubicBezTo>
                    <a:cubicBezTo>
                      <a:pt x="165" y="285"/>
                      <a:pt x="165" y="285"/>
                      <a:pt x="165" y="285"/>
                    </a:cubicBezTo>
                    <a:cubicBezTo>
                      <a:pt x="167" y="285"/>
                      <a:pt x="167" y="285"/>
                      <a:pt x="167" y="285"/>
                    </a:cubicBezTo>
                    <a:cubicBezTo>
                      <a:pt x="166" y="286"/>
                      <a:pt x="166" y="286"/>
                      <a:pt x="166" y="286"/>
                    </a:cubicBezTo>
                    <a:cubicBezTo>
                      <a:pt x="164" y="286"/>
                      <a:pt x="164" y="286"/>
                      <a:pt x="164" y="286"/>
                    </a:cubicBezTo>
                    <a:cubicBezTo>
                      <a:pt x="163" y="287"/>
                      <a:pt x="163" y="287"/>
                      <a:pt x="163" y="287"/>
                    </a:cubicBezTo>
                    <a:cubicBezTo>
                      <a:pt x="163" y="288"/>
                      <a:pt x="163" y="288"/>
                      <a:pt x="163" y="288"/>
                    </a:cubicBezTo>
                    <a:cubicBezTo>
                      <a:pt x="164" y="290"/>
                      <a:pt x="164" y="290"/>
                      <a:pt x="164" y="290"/>
                    </a:cubicBezTo>
                    <a:cubicBezTo>
                      <a:pt x="163" y="291"/>
                      <a:pt x="163" y="291"/>
                      <a:pt x="163" y="291"/>
                    </a:cubicBezTo>
                    <a:cubicBezTo>
                      <a:pt x="163" y="290"/>
                      <a:pt x="163" y="290"/>
                      <a:pt x="163" y="290"/>
                    </a:cubicBezTo>
                    <a:cubicBezTo>
                      <a:pt x="161" y="291"/>
                      <a:pt x="161" y="291"/>
                      <a:pt x="161" y="291"/>
                    </a:cubicBezTo>
                    <a:cubicBezTo>
                      <a:pt x="159" y="290"/>
                      <a:pt x="159" y="290"/>
                      <a:pt x="159" y="290"/>
                    </a:cubicBezTo>
                    <a:cubicBezTo>
                      <a:pt x="158" y="290"/>
                      <a:pt x="158" y="290"/>
                      <a:pt x="158" y="290"/>
                    </a:cubicBezTo>
                    <a:cubicBezTo>
                      <a:pt x="157" y="292"/>
                      <a:pt x="157" y="292"/>
                      <a:pt x="157" y="292"/>
                    </a:cubicBezTo>
                    <a:cubicBezTo>
                      <a:pt x="157" y="294"/>
                      <a:pt x="157" y="294"/>
                      <a:pt x="157" y="294"/>
                    </a:cubicBezTo>
                    <a:cubicBezTo>
                      <a:pt x="157" y="296"/>
                      <a:pt x="157" y="296"/>
                      <a:pt x="157" y="296"/>
                    </a:cubicBezTo>
                    <a:cubicBezTo>
                      <a:pt x="157" y="299"/>
                      <a:pt x="157" y="299"/>
                      <a:pt x="157" y="299"/>
                    </a:cubicBezTo>
                    <a:cubicBezTo>
                      <a:pt x="157" y="300"/>
                      <a:pt x="157" y="300"/>
                      <a:pt x="157" y="300"/>
                    </a:cubicBezTo>
                    <a:cubicBezTo>
                      <a:pt x="160" y="302"/>
                      <a:pt x="160" y="302"/>
                      <a:pt x="160" y="302"/>
                    </a:cubicBezTo>
                    <a:cubicBezTo>
                      <a:pt x="160" y="304"/>
                      <a:pt x="160" y="304"/>
                      <a:pt x="160" y="304"/>
                    </a:cubicBezTo>
                    <a:cubicBezTo>
                      <a:pt x="162" y="305"/>
                      <a:pt x="162" y="305"/>
                      <a:pt x="162" y="305"/>
                    </a:cubicBezTo>
                    <a:cubicBezTo>
                      <a:pt x="164" y="306"/>
                      <a:pt x="164" y="306"/>
                      <a:pt x="164" y="306"/>
                    </a:cubicBezTo>
                    <a:cubicBezTo>
                      <a:pt x="165" y="306"/>
                      <a:pt x="165" y="306"/>
                      <a:pt x="165" y="306"/>
                    </a:cubicBezTo>
                    <a:cubicBezTo>
                      <a:pt x="167" y="305"/>
                      <a:pt x="167" y="305"/>
                      <a:pt x="167" y="305"/>
                    </a:cubicBezTo>
                    <a:cubicBezTo>
                      <a:pt x="168" y="303"/>
                      <a:pt x="168" y="303"/>
                      <a:pt x="168" y="303"/>
                    </a:cubicBezTo>
                    <a:cubicBezTo>
                      <a:pt x="168" y="300"/>
                      <a:pt x="168" y="300"/>
                      <a:pt x="168" y="300"/>
                    </a:cubicBezTo>
                    <a:cubicBezTo>
                      <a:pt x="168" y="298"/>
                      <a:pt x="168" y="298"/>
                      <a:pt x="168" y="298"/>
                    </a:cubicBezTo>
                    <a:cubicBezTo>
                      <a:pt x="169" y="297"/>
                      <a:pt x="169" y="297"/>
                      <a:pt x="169" y="297"/>
                    </a:cubicBezTo>
                    <a:cubicBezTo>
                      <a:pt x="168" y="299"/>
                      <a:pt x="168" y="299"/>
                      <a:pt x="168" y="299"/>
                    </a:cubicBezTo>
                    <a:cubicBezTo>
                      <a:pt x="168" y="300"/>
                      <a:pt x="168" y="300"/>
                      <a:pt x="168" y="300"/>
                    </a:cubicBezTo>
                    <a:cubicBezTo>
                      <a:pt x="169" y="302"/>
                      <a:pt x="169" y="302"/>
                      <a:pt x="169" y="302"/>
                    </a:cubicBezTo>
                    <a:cubicBezTo>
                      <a:pt x="170" y="304"/>
                      <a:pt x="170" y="304"/>
                      <a:pt x="170" y="304"/>
                    </a:cubicBezTo>
                    <a:cubicBezTo>
                      <a:pt x="171" y="304"/>
                      <a:pt x="171" y="304"/>
                      <a:pt x="171" y="304"/>
                    </a:cubicBezTo>
                    <a:cubicBezTo>
                      <a:pt x="172" y="304"/>
                      <a:pt x="172" y="304"/>
                      <a:pt x="172" y="304"/>
                    </a:cubicBezTo>
                    <a:cubicBezTo>
                      <a:pt x="172" y="302"/>
                      <a:pt x="172" y="302"/>
                      <a:pt x="172" y="302"/>
                    </a:cubicBezTo>
                    <a:cubicBezTo>
                      <a:pt x="173" y="300"/>
                      <a:pt x="173" y="300"/>
                      <a:pt x="173" y="300"/>
                    </a:cubicBezTo>
                    <a:cubicBezTo>
                      <a:pt x="173" y="301"/>
                      <a:pt x="173" y="301"/>
                      <a:pt x="173" y="301"/>
                    </a:cubicBezTo>
                    <a:cubicBezTo>
                      <a:pt x="173" y="302"/>
                      <a:pt x="173" y="302"/>
                      <a:pt x="173" y="302"/>
                    </a:cubicBezTo>
                    <a:cubicBezTo>
                      <a:pt x="173" y="304"/>
                      <a:pt x="173" y="304"/>
                      <a:pt x="173" y="304"/>
                    </a:cubicBezTo>
                    <a:cubicBezTo>
                      <a:pt x="175" y="307"/>
                      <a:pt x="175" y="307"/>
                      <a:pt x="175" y="307"/>
                    </a:cubicBezTo>
                    <a:cubicBezTo>
                      <a:pt x="177" y="308"/>
                      <a:pt x="177" y="308"/>
                      <a:pt x="177" y="308"/>
                    </a:cubicBezTo>
                    <a:cubicBezTo>
                      <a:pt x="179" y="308"/>
                      <a:pt x="179" y="308"/>
                      <a:pt x="179" y="308"/>
                    </a:cubicBezTo>
                    <a:cubicBezTo>
                      <a:pt x="180" y="307"/>
                      <a:pt x="180" y="307"/>
                      <a:pt x="180" y="307"/>
                    </a:cubicBezTo>
                    <a:cubicBezTo>
                      <a:pt x="181" y="307"/>
                      <a:pt x="181" y="307"/>
                      <a:pt x="181" y="307"/>
                    </a:cubicBezTo>
                    <a:cubicBezTo>
                      <a:pt x="181" y="308"/>
                      <a:pt x="181" y="308"/>
                      <a:pt x="181" y="308"/>
                    </a:cubicBezTo>
                    <a:cubicBezTo>
                      <a:pt x="179" y="308"/>
                      <a:pt x="179" y="308"/>
                      <a:pt x="179" y="308"/>
                    </a:cubicBezTo>
                    <a:cubicBezTo>
                      <a:pt x="179" y="309"/>
                      <a:pt x="179" y="309"/>
                      <a:pt x="179" y="309"/>
                    </a:cubicBezTo>
                    <a:cubicBezTo>
                      <a:pt x="178" y="310"/>
                      <a:pt x="178" y="310"/>
                      <a:pt x="178" y="310"/>
                    </a:cubicBezTo>
                    <a:cubicBezTo>
                      <a:pt x="177" y="311"/>
                      <a:pt x="177" y="311"/>
                      <a:pt x="177" y="311"/>
                    </a:cubicBezTo>
                    <a:cubicBezTo>
                      <a:pt x="179" y="313"/>
                      <a:pt x="179" y="313"/>
                      <a:pt x="179" y="313"/>
                    </a:cubicBezTo>
                    <a:cubicBezTo>
                      <a:pt x="179" y="314"/>
                      <a:pt x="179" y="314"/>
                      <a:pt x="179" y="314"/>
                    </a:cubicBezTo>
                    <a:cubicBezTo>
                      <a:pt x="178" y="314"/>
                      <a:pt x="178" y="314"/>
                      <a:pt x="178" y="314"/>
                    </a:cubicBezTo>
                    <a:cubicBezTo>
                      <a:pt x="177" y="314"/>
                      <a:pt x="177" y="314"/>
                      <a:pt x="177" y="314"/>
                    </a:cubicBezTo>
                    <a:cubicBezTo>
                      <a:pt x="177" y="315"/>
                      <a:pt x="177" y="315"/>
                      <a:pt x="177" y="315"/>
                    </a:cubicBezTo>
                    <a:cubicBezTo>
                      <a:pt x="178" y="316"/>
                      <a:pt x="178" y="316"/>
                      <a:pt x="178" y="316"/>
                    </a:cubicBezTo>
                    <a:cubicBezTo>
                      <a:pt x="181" y="316"/>
                      <a:pt x="181" y="316"/>
                      <a:pt x="181" y="316"/>
                    </a:cubicBezTo>
                    <a:cubicBezTo>
                      <a:pt x="183" y="317"/>
                      <a:pt x="183" y="317"/>
                      <a:pt x="183" y="317"/>
                    </a:cubicBezTo>
                    <a:cubicBezTo>
                      <a:pt x="185" y="317"/>
                      <a:pt x="185" y="317"/>
                      <a:pt x="185" y="317"/>
                    </a:cubicBezTo>
                    <a:cubicBezTo>
                      <a:pt x="187" y="318"/>
                      <a:pt x="187" y="318"/>
                      <a:pt x="187" y="318"/>
                    </a:cubicBezTo>
                    <a:cubicBezTo>
                      <a:pt x="187" y="316"/>
                      <a:pt x="187" y="316"/>
                      <a:pt x="187" y="316"/>
                    </a:cubicBezTo>
                    <a:cubicBezTo>
                      <a:pt x="188" y="316"/>
                      <a:pt x="188" y="316"/>
                      <a:pt x="188" y="316"/>
                    </a:cubicBezTo>
                    <a:cubicBezTo>
                      <a:pt x="189" y="317"/>
                      <a:pt x="189" y="317"/>
                      <a:pt x="189" y="317"/>
                    </a:cubicBezTo>
                    <a:cubicBezTo>
                      <a:pt x="189" y="320"/>
                      <a:pt x="189" y="320"/>
                      <a:pt x="189" y="320"/>
                    </a:cubicBezTo>
                    <a:cubicBezTo>
                      <a:pt x="191" y="321"/>
                      <a:pt x="191" y="321"/>
                      <a:pt x="191" y="321"/>
                    </a:cubicBezTo>
                    <a:cubicBezTo>
                      <a:pt x="192" y="321"/>
                      <a:pt x="192" y="321"/>
                      <a:pt x="192" y="321"/>
                    </a:cubicBezTo>
                    <a:cubicBezTo>
                      <a:pt x="193" y="320"/>
                      <a:pt x="193" y="320"/>
                      <a:pt x="193" y="320"/>
                    </a:cubicBezTo>
                    <a:cubicBezTo>
                      <a:pt x="193" y="318"/>
                      <a:pt x="193" y="318"/>
                      <a:pt x="193" y="318"/>
                    </a:cubicBezTo>
                    <a:cubicBezTo>
                      <a:pt x="190" y="317"/>
                      <a:pt x="190" y="317"/>
                      <a:pt x="190" y="317"/>
                    </a:cubicBezTo>
                    <a:cubicBezTo>
                      <a:pt x="190" y="316"/>
                      <a:pt x="190" y="316"/>
                      <a:pt x="190" y="316"/>
                    </a:cubicBezTo>
                    <a:cubicBezTo>
                      <a:pt x="190" y="316"/>
                      <a:pt x="190" y="316"/>
                      <a:pt x="190" y="316"/>
                    </a:cubicBezTo>
                    <a:cubicBezTo>
                      <a:pt x="192" y="316"/>
                      <a:pt x="192" y="316"/>
                      <a:pt x="192" y="316"/>
                    </a:cubicBezTo>
                    <a:cubicBezTo>
                      <a:pt x="194" y="317"/>
                      <a:pt x="194" y="317"/>
                      <a:pt x="194" y="317"/>
                    </a:cubicBezTo>
                    <a:cubicBezTo>
                      <a:pt x="194" y="318"/>
                      <a:pt x="194" y="318"/>
                      <a:pt x="194" y="318"/>
                    </a:cubicBezTo>
                    <a:cubicBezTo>
                      <a:pt x="195" y="320"/>
                      <a:pt x="195" y="320"/>
                      <a:pt x="195" y="320"/>
                    </a:cubicBezTo>
                    <a:cubicBezTo>
                      <a:pt x="196" y="320"/>
                      <a:pt x="196" y="320"/>
                      <a:pt x="196" y="320"/>
                    </a:cubicBezTo>
                    <a:cubicBezTo>
                      <a:pt x="196" y="319"/>
                      <a:pt x="196" y="319"/>
                      <a:pt x="196" y="319"/>
                    </a:cubicBezTo>
                    <a:cubicBezTo>
                      <a:pt x="197" y="318"/>
                      <a:pt x="197" y="318"/>
                      <a:pt x="197" y="318"/>
                    </a:cubicBezTo>
                    <a:cubicBezTo>
                      <a:pt x="198" y="320"/>
                      <a:pt x="198" y="320"/>
                      <a:pt x="198" y="320"/>
                    </a:cubicBezTo>
                    <a:cubicBezTo>
                      <a:pt x="200" y="321"/>
                      <a:pt x="200" y="321"/>
                      <a:pt x="200" y="321"/>
                    </a:cubicBezTo>
                    <a:cubicBezTo>
                      <a:pt x="202" y="321"/>
                      <a:pt x="202" y="321"/>
                      <a:pt x="202" y="321"/>
                    </a:cubicBezTo>
                    <a:cubicBezTo>
                      <a:pt x="202" y="320"/>
                      <a:pt x="202" y="320"/>
                      <a:pt x="202" y="320"/>
                    </a:cubicBezTo>
                    <a:cubicBezTo>
                      <a:pt x="200" y="318"/>
                      <a:pt x="200" y="318"/>
                      <a:pt x="200" y="318"/>
                    </a:cubicBezTo>
                    <a:cubicBezTo>
                      <a:pt x="200" y="317"/>
                      <a:pt x="200" y="317"/>
                      <a:pt x="200" y="317"/>
                    </a:cubicBezTo>
                    <a:cubicBezTo>
                      <a:pt x="201" y="317"/>
                      <a:pt x="201" y="317"/>
                      <a:pt x="201" y="317"/>
                    </a:cubicBezTo>
                    <a:cubicBezTo>
                      <a:pt x="203" y="318"/>
                      <a:pt x="203" y="318"/>
                      <a:pt x="203" y="318"/>
                    </a:cubicBezTo>
                    <a:cubicBezTo>
                      <a:pt x="204" y="319"/>
                      <a:pt x="204" y="319"/>
                      <a:pt x="204" y="319"/>
                    </a:cubicBezTo>
                    <a:cubicBezTo>
                      <a:pt x="204" y="319"/>
                      <a:pt x="204" y="319"/>
                      <a:pt x="204" y="319"/>
                    </a:cubicBezTo>
                    <a:cubicBezTo>
                      <a:pt x="205" y="321"/>
                      <a:pt x="205" y="321"/>
                      <a:pt x="205" y="321"/>
                    </a:cubicBezTo>
                    <a:cubicBezTo>
                      <a:pt x="206" y="322"/>
                      <a:pt x="206" y="322"/>
                      <a:pt x="206" y="322"/>
                    </a:cubicBezTo>
                    <a:cubicBezTo>
                      <a:pt x="207" y="321"/>
                      <a:pt x="207" y="321"/>
                      <a:pt x="207" y="321"/>
                    </a:cubicBezTo>
                    <a:cubicBezTo>
                      <a:pt x="207" y="320"/>
                      <a:pt x="207" y="320"/>
                      <a:pt x="207" y="320"/>
                    </a:cubicBezTo>
                    <a:cubicBezTo>
                      <a:pt x="206" y="318"/>
                      <a:pt x="206" y="318"/>
                      <a:pt x="206" y="318"/>
                    </a:cubicBezTo>
                    <a:cubicBezTo>
                      <a:pt x="205" y="318"/>
                      <a:pt x="205" y="318"/>
                      <a:pt x="205" y="318"/>
                    </a:cubicBezTo>
                    <a:cubicBezTo>
                      <a:pt x="204" y="317"/>
                      <a:pt x="204" y="317"/>
                      <a:pt x="204" y="317"/>
                    </a:cubicBezTo>
                    <a:cubicBezTo>
                      <a:pt x="204" y="317"/>
                      <a:pt x="204" y="317"/>
                      <a:pt x="204" y="317"/>
                    </a:cubicBezTo>
                    <a:cubicBezTo>
                      <a:pt x="205" y="317"/>
                      <a:pt x="205" y="317"/>
                      <a:pt x="205" y="317"/>
                    </a:cubicBezTo>
                    <a:cubicBezTo>
                      <a:pt x="206" y="317"/>
                      <a:pt x="206" y="317"/>
                      <a:pt x="206" y="317"/>
                    </a:cubicBezTo>
                    <a:cubicBezTo>
                      <a:pt x="208" y="316"/>
                      <a:pt x="208" y="316"/>
                      <a:pt x="208" y="316"/>
                    </a:cubicBezTo>
                    <a:cubicBezTo>
                      <a:pt x="208" y="314"/>
                      <a:pt x="208" y="314"/>
                      <a:pt x="208" y="314"/>
                    </a:cubicBezTo>
                    <a:cubicBezTo>
                      <a:pt x="208" y="313"/>
                      <a:pt x="208" y="313"/>
                      <a:pt x="208" y="313"/>
                    </a:cubicBezTo>
                    <a:close/>
                    <a:moveTo>
                      <a:pt x="153" y="359"/>
                    </a:moveTo>
                    <a:cubicBezTo>
                      <a:pt x="155" y="359"/>
                      <a:pt x="155" y="359"/>
                      <a:pt x="155" y="359"/>
                    </a:cubicBezTo>
                    <a:cubicBezTo>
                      <a:pt x="157" y="357"/>
                      <a:pt x="157" y="357"/>
                      <a:pt x="157" y="357"/>
                    </a:cubicBezTo>
                    <a:cubicBezTo>
                      <a:pt x="159" y="355"/>
                      <a:pt x="159" y="355"/>
                      <a:pt x="159" y="355"/>
                    </a:cubicBezTo>
                    <a:cubicBezTo>
                      <a:pt x="159" y="352"/>
                      <a:pt x="159" y="352"/>
                      <a:pt x="159" y="352"/>
                    </a:cubicBezTo>
                    <a:cubicBezTo>
                      <a:pt x="160" y="351"/>
                      <a:pt x="160" y="351"/>
                      <a:pt x="160" y="351"/>
                    </a:cubicBezTo>
                    <a:cubicBezTo>
                      <a:pt x="161" y="352"/>
                      <a:pt x="161" y="352"/>
                      <a:pt x="161" y="352"/>
                    </a:cubicBezTo>
                    <a:cubicBezTo>
                      <a:pt x="160" y="355"/>
                      <a:pt x="160" y="355"/>
                      <a:pt x="160" y="355"/>
                    </a:cubicBezTo>
                    <a:cubicBezTo>
                      <a:pt x="162" y="352"/>
                      <a:pt x="162" y="352"/>
                      <a:pt x="162" y="352"/>
                    </a:cubicBezTo>
                    <a:cubicBezTo>
                      <a:pt x="162" y="350"/>
                      <a:pt x="162" y="350"/>
                      <a:pt x="162" y="350"/>
                    </a:cubicBezTo>
                    <a:cubicBezTo>
                      <a:pt x="160" y="348"/>
                      <a:pt x="160" y="348"/>
                      <a:pt x="160" y="348"/>
                    </a:cubicBezTo>
                    <a:cubicBezTo>
                      <a:pt x="153" y="345"/>
                      <a:pt x="153" y="345"/>
                      <a:pt x="153" y="345"/>
                    </a:cubicBezTo>
                    <a:cubicBezTo>
                      <a:pt x="150" y="345"/>
                      <a:pt x="150" y="345"/>
                      <a:pt x="150" y="345"/>
                    </a:cubicBezTo>
                    <a:cubicBezTo>
                      <a:pt x="148" y="346"/>
                      <a:pt x="148" y="346"/>
                      <a:pt x="148" y="346"/>
                    </a:cubicBezTo>
                    <a:cubicBezTo>
                      <a:pt x="147" y="350"/>
                      <a:pt x="147" y="350"/>
                      <a:pt x="147" y="350"/>
                    </a:cubicBezTo>
                    <a:cubicBezTo>
                      <a:pt x="147" y="355"/>
                      <a:pt x="147" y="355"/>
                      <a:pt x="147" y="355"/>
                    </a:cubicBezTo>
                    <a:cubicBezTo>
                      <a:pt x="148" y="357"/>
                      <a:pt x="148" y="357"/>
                      <a:pt x="148" y="357"/>
                    </a:cubicBezTo>
                    <a:cubicBezTo>
                      <a:pt x="149" y="359"/>
                      <a:pt x="149" y="359"/>
                      <a:pt x="149" y="359"/>
                    </a:cubicBezTo>
                    <a:cubicBezTo>
                      <a:pt x="149" y="359"/>
                      <a:pt x="149" y="359"/>
                      <a:pt x="149" y="359"/>
                    </a:cubicBezTo>
                    <a:cubicBezTo>
                      <a:pt x="151" y="359"/>
                      <a:pt x="151" y="359"/>
                      <a:pt x="151" y="359"/>
                    </a:cubicBezTo>
                    <a:cubicBezTo>
                      <a:pt x="150" y="361"/>
                      <a:pt x="150" y="361"/>
                      <a:pt x="150" y="361"/>
                    </a:cubicBezTo>
                    <a:cubicBezTo>
                      <a:pt x="152" y="361"/>
                      <a:pt x="152" y="361"/>
                      <a:pt x="152" y="361"/>
                    </a:cubicBezTo>
                    <a:cubicBezTo>
                      <a:pt x="153" y="359"/>
                      <a:pt x="153" y="359"/>
                      <a:pt x="153" y="359"/>
                    </a:cubicBezTo>
                    <a:close/>
                    <a:moveTo>
                      <a:pt x="235" y="333"/>
                    </a:moveTo>
                    <a:cubicBezTo>
                      <a:pt x="236" y="331"/>
                      <a:pt x="236" y="331"/>
                      <a:pt x="236" y="331"/>
                    </a:cubicBezTo>
                    <a:cubicBezTo>
                      <a:pt x="235" y="328"/>
                      <a:pt x="235" y="328"/>
                      <a:pt x="235" y="328"/>
                    </a:cubicBezTo>
                    <a:cubicBezTo>
                      <a:pt x="232" y="326"/>
                      <a:pt x="232" y="326"/>
                      <a:pt x="232" y="326"/>
                    </a:cubicBezTo>
                    <a:cubicBezTo>
                      <a:pt x="229" y="324"/>
                      <a:pt x="229" y="324"/>
                      <a:pt x="229" y="324"/>
                    </a:cubicBezTo>
                    <a:cubicBezTo>
                      <a:pt x="228" y="323"/>
                      <a:pt x="228" y="323"/>
                      <a:pt x="228" y="323"/>
                    </a:cubicBezTo>
                    <a:cubicBezTo>
                      <a:pt x="225" y="321"/>
                      <a:pt x="225" y="321"/>
                      <a:pt x="225" y="321"/>
                    </a:cubicBezTo>
                    <a:cubicBezTo>
                      <a:pt x="223" y="320"/>
                      <a:pt x="223" y="320"/>
                      <a:pt x="223" y="320"/>
                    </a:cubicBezTo>
                    <a:cubicBezTo>
                      <a:pt x="223" y="319"/>
                      <a:pt x="223" y="319"/>
                      <a:pt x="223" y="319"/>
                    </a:cubicBezTo>
                    <a:cubicBezTo>
                      <a:pt x="220" y="317"/>
                      <a:pt x="220" y="317"/>
                      <a:pt x="220" y="317"/>
                    </a:cubicBezTo>
                    <a:cubicBezTo>
                      <a:pt x="219" y="317"/>
                      <a:pt x="219" y="317"/>
                      <a:pt x="219" y="317"/>
                    </a:cubicBezTo>
                    <a:cubicBezTo>
                      <a:pt x="218" y="318"/>
                      <a:pt x="218" y="318"/>
                      <a:pt x="218" y="318"/>
                    </a:cubicBezTo>
                    <a:cubicBezTo>
                      <a:pt x="218" y="319"/>
                      <a:pt x="218" y="319"/>
                      <a:pt x="218" y="319"/>
                    </a:cubicBezTo>
                    <a:cubicBezTo>
                      <a:pt x="217" y="320"/>
                      <a:pt x="217" y="320"/>
                      <a:pt x="217" y="320"/>
                    </a:cubicBezTo>
                    <a:cubicBezTo>
                      <a:pt x="218" y="321"/>
                      <a:pt x="218" y="321"/>
                      <a:pt x="218" y="321"/>
                    </a:cubicBezTo>
                    <a:cubicBezTo>
                      <a:pt x="220" y="322"/>
                      <a:pt x="220" y="322"/>
                      <a:pt x="220" y="322"/>
                    </a:cubicBezTo>
                    <a:cubicBezTo>
                      <a:pt x="219" y="323"/>
                      <a:pt x="219" y="323"/>
                      <a:pt x="219" y="323"/>
                    </a:cubicBezTo>
                    <a:cubicBezTo>
                      <a:pt x="218" y="323"/>
                      <a:pt x="218" y="323"/>
                      <a:pt x="218" y="323"/>
                    </a:cubicBezTo>
                    <a:cubicBezTo>
                      <a:pt x="217" y="322"/>
                      <a:pt x="217" y="322"/>
                      <a:pt x="217" y="322"/>
                    </a:cubicBezTo>
                    <a:cubicBezTo>
                      <a:pt x="216" y="322"/>
                      <a:pt x="216" y="322"/>
                      <a:pt x="216" y="322"/>
                    </a:cubicBezTo>
                    <a:cubicBezTo>
                      <a:pt x="217" y="324"/>
                      <a:pt x="217" y="324"/>
                      <a:pt x="217" y="324"/>
                    </a:cubicBezTo>
                    <a:cubicBezTo>
                      <a:pt x="220" y="327"/>
                      <a:pt x="220" y="327"/>
                      <a:pt x="220" y="327"/>
                    </a:cubicBezTo>
                    <a:cubicBezTo>
                      <a:pt x="222" y="328"/>
                      <a:pt x="222" y="328"/>
                      <a:pt x="222" y="328"/>
                    </a:cubicBezTo>
                    <a:cubicBezTo>
                      <a:pt x="223" y="330"/>
                      <a:pt x="223" y="330"/>
                      <a:pt x="223" y="330"/>
                    </a:cubicBezTo>
                    <a:cubicBezTo>
                      <a:pt x="224" y="330"/>
                      <a:pt x="224" y="330"/>
                      <a:pt x="224" y="330"/>
                    </a:cubicBezTo>
                    <a:cubicBezTo>
                      <a:pt x="224" y="328"/>
                      <a:pt x="224" y="328"/>
                      <a:pt x="224" y="328"/>
                    </a:cubicBezTo>
                    <a:cubicBezTo>
                      <a:pt x="226" y="329"/>
                      <a:pt x="226" y="329"/>
                      <a:pt x="226" y="329"/>
                    </a:cubicBezTo>
                    <a:cubicBezTo>
                      <a:pt x="227" y="328"/>
                      <a:pt x="227" y="328"/>
                      <a:pt x="227" y="328"/>
                    </a:cubicBezTo>
                    <a:cubicBezTo>
                      <a:pt x="228" y="329"/>
                      <a:pt x="228" y="329"/>
                      <a:pt x="228" y="329"/>
                    </a:cubicBezTo>
                    <a:cubicBezTo>
                      <a:pt x="228" y="331"/>
                      <a:pt x="228" y="331"/>
                      <a:pt x="228" y="331"/>
                    </a:cubicBezTo>
                    <a:cubicBezTo>
                      <a:pt x="228" y="332"/>
                      <a:pt x="228" y="332"/>
                      <a:pt x="228" y="332"/>
                    </a:cubicBezTo>
                    <a:cubicBezTo>
                      <a:pt x="229" y="333"/>
                      <a:pt x="229" y="333"/>
                      <a:pt x="229" y="333"/>
                    </a:cubicBezTo>
                    <a:cubicBezTo>
                      <a:pt x="232" y="334"/>
                      <a:pt x="232" y="334"/>
                      <a:pt x="232" y="334"/>
                    </a:cubicBezTo>
                    <a:cubicBezTo>
                      <a:pt x="233" y="332"/>
                      <a:pt x="233" y="332"/>
                      <a:pt x="233" y="332"/>
                    </a:cubicBezTo>
                    <a:cubicBezTo>
                      <a:pt x="235" y="333"/>
                      <a:pt x="235" y="333"/>
                      <a:pt x="235" y="333"/>
                    </a:cubicBezTo>
                    <a:close/>
                    <a:moveTo>
                      <a:pt x="345" y="41"/>
                    </a:moveTo>
                    <a:cubicBezTo>
                      <a:pt x="348" y="39"/>
                      <a:pt x="348" y="39"/>
                      <a:pt x="348" y="39"/>
                    </a:cubicBezTo>
                    <a:cubicBezTo>
                      <a:pt x="349" y="37"/>
                      <a:pt x="349" y="37"/>
                      <a:pt x="349" y="37"/>
                    </a:cubicBezTo>
                    <a:cubicBezTo>
                      <a:pt x="350" y="35"/>
                      <a:pt x="350" y="35"/>
                      <a:pt x="350" y="35"/>
                    </a:cubicBezTo>
                    <a:cubicBezTo>
                      <a:pt x="352" y="33"/>
                      <a:pt x="352" y="33"/>
                      <a:pt x="352" y="33"/>
                    </a:cubicBezTo>
                    <a:cubicBezTo>
                      <a:pt x="356" y="30"/>
                      <a:pt x="356" y="30"/>
                      <a:pt x="356" y="30"/>
                    </a:cubicBezTo>
                    <a:cubicBezTo>
                      <a:pt x="358" y="29"/>
                      <a:pt x="358" y="29"/>
                      <a:pt x="358" y="29"/>
                    </a:cubicBezTo>
                    <a:cubicBezTo>
                      <a:pt x="359" y="27"/>
                      <a:pt x="359" y="27"/>
                      <a:pt x="359" y="27"/>
                    </a:cubicBezTo>
                    <a:cubicBezTo>
                      <a:pt x="359" y="25"/>
                      <a:pt x="359" y="25"/>
                      <a:pt x="359" y="25"/>
                    </a:cubicBezTo>
                    <a:cubicBezTo>
                      <a:pt x="356" y="24"/>
                      <a:pt x="356" y="24"/>
                      <a:pt x="356" y="24"/>
                    </a:cubicBezTo>
                    <a:cubicBezTo>
                      <a:pt x="353" y="21"/>
                      <a:pt x="353" y="21"/>
                      <a:pt x="353" y="21"/>
                    </a:cubicBezTo>
                    <a:cubicBezTo>
                      <a:pt x="351" y="18"/>
                      <a:pt x="351" y="18"/>
                      <a:pt x="351" y="18"/>
                    </a:cubicBezTo>
                    <a:cubicBezTo>
                      <a:pt x="351" y="16"/>
                      <a:pt x="351" y="16"/>
                      <a:pt x="351" y="16"/>
                    </a:cubicBezTo>
                    <a:cubicBezTo>
                      <a:pt x="352" y="14"/>
                      <a:pt x="352" y="14"/>
                      <a:pt x="352" y="14"/>
                    </a:cubicBezTo>
                    <a:cubicBezTo>
                      <a:pt x="352" y="12"/>
                      <a:pt x="352" y="12"/>
                      <a:pt x="352" y="12"/>
                    </a:cubicBezTo>
                    <a:cubicBezTo>
                      <a:pt x="351" y="12"/>
                      <a:pt x="351" y="12"/>
                      <a:pt x="351" y="12"/>
                    </a:cubicBezTo>
                    <a:cubicBezTo>
                      <a:pt x="347" y="12"/>
                      <a:pt x="347" y="12"/>
                      <a:pt x="347" y="12"/>
                    </a:cubicBezTo>
                    <a:cubicBezTo>
                      <a:pt x="343" y="11"/>
                      <a:pt x="343" y="11"/>
                      <a:pt x="343" y="11"/>
                    </a:cubicBezTo>
                    <a:cubicBezTo>
                      <a:pt x="341" y="9"/>
                      <a:pt x="341" y="9"/>
                      <a:pt x="341" y="9"/>
                    </a:cubicBezTo>
                    <a:cubicBezTo>
                      <a:pt x="337" y="4"/>
                      <a:pt x="337" y="4"/>
                      <a:pt x="337" y="4"/>
                    </a:cubicBezTo>
                    <a:cubicBezTo>
                      <a:pt x="334" y="2"/>
                      <a:pt x="334" y="2"/>
                      <a:pt x="334" y="2"/>
                    </a:cubicBezTo>
                    <a:cubicBezTo>
                      <a:pt x="331" y="0"/>
                      <a:pt x="331" y="0"/>
                      <a:pt x="331" y="0"/>
                    </a:cubicBezTo>
                    <a:cubicBezTo>
                      <a:pt x="330" y="0"/>
                      <a:pt x="330" y="0"/>
                      <a:pt x="330" y="0"/>
                    </a:cubicBezTo>
                    <a:cubicBezTo>
                      <a:pt x="329" y="1"/>
                      <a:pt x="329" y="1"/>
                      <a:pt x="329" y="1"/>
                    </a:cubicBezTo>
                    <a:cubicBezTo>
                      <a:pt x="329" y="3"/>
                      <a:pt x="329" y="3"/>
                      <a:pt x="329" y="3"/>
                    </a:cubicBezTo>
                    <a:cubicBezTo>
                      <a:pt x="329" y="4"/>
                      <a:pt x="329" y="4"/>
                      <a:pt x="329" y="4"/>
                    </a:cubicBezTo>
                    <a:cubicBezTo>
                      <a:pt x="329" y="7"/>
                      <a:pt x="329" y="7"/>
                      <a:pt x="329" y="7"/>
                    </a:cubicBezTo>
                    <a:cubicBezTo>
                      <a:pt x="327" y="9"/>
                      <a:pt x="327" y="9"/>
                      <a:pt x="327" y="9"/>
                    </a:cubicBezTo>
                    <a:cubicBezTo>
                      <a:pt x="326" y="12"/>
                      <a:pt x="326" y="12"/>
                      <a:pt x="326" y="12"/>
                    </a:cubicBezTo>
                    <a:cubicBezTo>
                      <a:pt x="324" y="14"/>
                      <a:pt x="324" y="14"/>
                      <a:pt x="324" y="14"/>
                    </a:cubicBezTo>
                    <a:cubicBezTo>
                      <a:pt x="323" y="16"/>
                      <a:pt x="323" y="16"/>
                      <a:pt x="323" y="16"/>
                    </a:cubicBezTo>
                    <a:cubicBezTo>
                      <a:pt x="324" y="24"/>
                      <a:pt x="324" y="24"/>
                      <a:pt x="324" y="24"/>
                    </a:cubicBezTo>
                    <a:cubicBezTo>
                      <a:pt x="325" y="26"/>
                      <a:pt x="325" y="26"/>
                      <a:pt x="325" y="26"/>
                    </a:cubicBezTo>
                    <a:cubicBezTo>
                      <a:pt x="327" y="27"/>
                      <a:pt x="327" y="27"/>
                      <a:pt x="327" y="27"/>
                    </a:cubicBezTo>
                    <a:cubicBezTo>
                      <a:pt x="327" y="28"/>
                      <a:pt x="327" y="28"/>
                      <a:pt x="327" y="28"/>
                    </a:cubicBezTo>
                    <a:cubicBezTo>
                      <a:pt x="326" y="34"/>
                      <a:pt x="326" y="34"/>
                      <a:pt x="326" y="34"/>
                    </a:cubicBezTo>
                    <a:cubicBezTo>
                      <a:pt x="325" y="36"/>
                      <a:pt x="325" y="36"/>
                      <a:pt x="325" y="36"/>
                    </a:cubicBezTo>
                    <a:cubicBezTo>
                      <a:pt x="325" y="37"/>
                      <a:pt x="325" y="37"/>
                      <a:pt x="325" y="37"/>
                    </a:cubicBezTo>
                    <a:cubicBezTo>
                      <a:pt x="325" y="39"/>
                      <a:pt x="325" y="39"/>
                      <a:pt x="325" y="39"/>
                    </a:cubicBezTo>
                    <a:cubicBezTo>
                      <a:pt x="326" y="38"/>
                      <a:pt x="326" y="38"/>
                      <a:pt x="326" y="38"/>
                    </a:cubicBezTo>
                    <a:cubicBezTo>
                      <a:pt x="327" y="36"/>
                      <a:pt x="327" y="36"/>
                      <a:pt x="327" y="36"/>
                    </a:cubicBezTo>
                    <a:cubicBezTo>
                      <a:pt x="330" y="35"/>
                      <a:pt x="330" y="35"/>
                      <a:pt x="330" y="35"/>
                    </a:cubicBezTo>
                    <a:cubicBezTo>
                      <a:pt x="331" y="36"/>
                      <a:pt x="331" y="36"/>
                      <a:pt x="331" y="36"/>
                    </a:cubicBezTo>
                    <a:cubicBezTo>
                      <a:pt x="331" y="38"/>
                      <a:pt x="331" y="38"/>
                      <a:pt x="331" y="38"/>
                    </a:cubicBezTo>
                    <a:cubicBezTo>
                      <a:pt x="334" y="40"/>
                      <a:pt x="334" y="40"/>
                      <a:pt x="334" y="40"/>
                    </a:cubicBezTo>
                    <a:cubicBezTo>
                      <a:pt x="336" y="40"/>
                      <a:pt x="336" y="40"/>
                      <a:pt x="336" y="40"/>
                    </a:cubicBezTo>
                    <a:cubicBezTo>
                      <a:pt x="336" y="39"/>
                      <a:pt x="336" y="39"/>
                      <a:pt x="336" y="39"/>
                    </a:cubicBezTo>
                    <a:cubicBezTo>
                      <a:pt x="338" y="39"/>
                      <a:pt x="338" y="39"/>
                      <a:pt x="338" y="39"/>
                    </a:cubicBezTo>
                    <a:cubicBezTo>
                      <a:pt x="340" y="41"/>
                      <a:pt x="340" y="41"/>
                      <a:pt x="340" y="41"/>
                    </a:cubicBezTo>
                    <a:cubicBezTo>
                      <a:pt x="343" y="41"/>
                      <a:pt x="343" y="41"/>
                      <a:pt x="343" y="41"/>
                    </a:cubicBezTo>
                    <a:cubicBezTo>
                      <a:pt x="345" y="41"/>
                      <a:pt x="345" y="41"/>
                      <a:pt x="345" y="41"/>
                    </a:cubicBezTo>
                    <a:close/>
                    <a:moveTo>
                      <a:pt x="336" y="54"/>
                    </a:moveTo>
                    <a:cubicBezTo>
                      <a:pt x="336" y="55"/>
                      <a:pt x="336" y="55"/>
                      <a:pt x="336" y="55"/>
                    </a:cubicBezTo>
                    <a:cubicBezTo>
                      <a:pt x="338" y="56"/>
                      <a:pt x="338" y="56"/>
                      <a:pt x="338" y="56"/>
                    </a:cubicBezTo>
                    <a:cubicBezTo>
                      <a:pt x="340" y="56"/>
                      <a:pt x="340" y="56"/>
                      <a:pt x="340" y="56"/>
                    </a:cubicBezTo>
                    <a:cubicBezTo>
                      <a:pt x="342" y="55"/>
                      <a:pt x="342" y="55"/>
                      <a:pt x="342" y="55"/>
                    </a:cubicBezTo>
                    <a:cubicBezTo>
                      <a:pt x="344" y="53"/>
                      <a:pt x="344" y="53"/>
                      <a:pt x="344" y="53"/>
                    </a:cubicBezTo>
                    <a:cubicBezTo>
                      <a:pt x="345" y="52"/>
                      <a:pt x="345" y="52"/>
                      <a:pt x="345" y="52"/>
                    </a:cubicBezTo>
                    <a:cubicBezTo>
                      <a:pt x="346" y="49"/>
                      <a:pt x="346" y="49"/>
                      <a:pt x="346" y="49"/>
                    </a:cubicBezTo>
                    <a:cubicBezTo>
                      <a:pt x="347" y="47"/>
                      <a:pt x="347" y="47"/>
                      <a:pt x="347" y="47"/>
                    </a:cubicBezTo>
                    <a:cubicBezTo>
                      <a:pt x="347" y="45"/>
                      <a:pt x="347" y="45"/>
                      <a:pt x="347" y="45"/>
                    </a:cubicBezTo>
                    <a:cubicBezTo>
                      <a:pt x="343" y="43"/>
                      <a:pt x="343" y="43"/>
                      <a:pt x="343" y="43"/>
                    </a:cubicBezTo>
                    <a:cubicBezTo>
                      <a:pt x="340" y="43"/>
                      <a:pt x="340" y="43"/>
                      <a:pt x="340" y="43"/>
                    </a:cubicBezTo>
                    <a:cubicBezTo>
                      <a:pt x="337" y="43"/>
                      <a:pt x="337" y="43"/>
                      <a:pt x="337" y="43"/>
                    </a:cubicBezTo>
                    <a:cubicBezTo>
                      <a:pt x="335" y="44"/>
                      <a:pt x="335" y="44"/>
                      <a:pt x="335" y="44"/>
                    </a:cubicBezTo>
                    <a:cubicBezTo>
                      <a:pt x="333" y="43"/>
                      <a:pt x="333" y="43"/>
                      <a:pt x="333" y="43"/>
                    </a:cubicBezTo>
                    <a:cubicBezTo>
                      <a:pt x="332" y="43"/>
                      <a:pt x="332" y="43"/>
                      <a:pt x="332" y="43"/>
                    </a:cubicBezTo>
                    <a:cubicBezTo>
                      <a:pt x="330" y="45"/>
                      <a:pt x="330" y="45"/>
                      <a:pt x="330" y="45"/>
                    </a:cubicBezTo>
                    <a:cubicBezTo>
                      <a:pt x="328" y="45"/>
                      <a:pt x="328" y="45"/>
                      <a:pt x="328" y="45"/>
                    </a:cubicBezTo>
                    <a:cubicBezTo>
                      <a:pt x="328" y="45"/>
                      <a:pt x="328" y="45"/>
                      <a:pt x="328" y="45"/>
                    </a:cubicBezTo>
                    <a:cubicBezTo>
                      <a:pt x="328" y="47"/>
                      <a:pt x="328" y="47"/>
                      <a:pt x="328" y="47"/>
                    </a:cubicBezTo>
                    <a:cubicBezTo>
                      <a:pt x="331" y="47"/>
                      <a:pt x="331" y="47"/>
                      <a:pt x="331" y="47"/>
                    </a:cubicBezTo>
                    <a:cubicBezTo>
                      <a:pt x="332" y="49"/>
                      <a:pt x="332" y="49"/>
                      <a:pt x="332" y="49"/>
                    </a:cubicBezTo>
                    <a:cubicBezTo>
                      <a:pt x="334" y="50"/>
                      <a:pt x="334" y="50"/>
                      <a:pt x="334" y="50"/>
                    </a:cubicBezTo>
                    <a:cubicBezTo>
                      <a:pt x="335" y="51"/>
                      <a:pt x="335" y="51"/>
                      <a:pt x="335" y="51"/>
                    </a:cubicBezTo>
                    <a:cubicBezTo>
                      <a:pt x="337" y="52"/>
                      <a:pt x="337" y="52"/>
                      <a:pt x="337" y="52"/>
                    </a:cubicBezTo>
                    <a:cubicBezTo>
                      <a:pt x="341" y="52"/>
                      <a:pt x="341" y="52"/>
                      <a:pt x="341" y="52"/>
                    </a:cubicBezTo>
                    <a:cubicBezTo>
                      <a:pt x="342" y="53"/>
                      <a:pt x="342" y="53"/>
                      <a:pt x="342" y="53"/>
                    </a:cubicBezTo>
                    <a:cubicBezTo>
                      <a:pt x="341" y="53"/>
                      <a:pt x="341" y="53"/>
                      <a:pt x="341" y="53"/>
                    </a:cubicBezTo>
                    <a:cubicBezTo>
                      <a:pt x="338" y="54"/>
                      <a:pt x="338" y="54"/>
                      <a:pt x="338" y="54"/>
                    </a:cubicBezTo>
                    <a:cubicBezTo>
                      <a:pt x="336" y="54"/>
                      <a:pt x="336" y="54"/>
                      <a:pt x="336" y="54"/>
                    </a:cubicBezTo>
                    <a:close/>
                    <a:moveTo>
                      <a:pt x="400" y="60"/>
                    </a:moveTo>
                    <a:cubicBezTo>
                      <a:pt x="400" y="61"/>
                      <a:pt x="400" y="61"/>
                      <a:pt x="400" y="61"/>
                    </a:cubicBezTo>
                    <a:cubicBezTo>
                      <a:pt x="398" y="64"/>
                      <a:pt x="398" y="64"/>
                      <a:pt x="398" y="64"/>
                    </a:cubicBezTo>
                    <a:cubicBezTo>
                      <a:pt x="395" y="65"/>
                      <a:pt x="395" y="65"/>
                      <a:pt x="395" y="65"/>
                    </a:cubicBezTo>
                    <a:cubicBezTo>
                      <a:pt x="393" y="67"/>
                      <a:pt x="393" y="67"/>
                      <a:pt x="393" y="67"/>
                    </a:cubicBezTo>
                    <a:cubicBezTo>
                      <a:pt x="391" y="69"/>
                      <a:pt x="391" y="69"/>
                      <a:pt x="391" y="69"/>
                    </a:cubicBezTo>
                    <a:cubicBezTo>
                      <a:pt x="390" y="69"/>
                      <a:pt x="390" y="69"/>
                      <a:pt x="390" y="69"/>
                    </a:cubicBezTo>
                    <a:cubicBezTo>
                      <a:pt x="388" y="67"/>
                      <a:pt x="388" y="67"/>
                      <a:pt x="388" y="67"/>
                    </a:cubicBezTo>
                    <a:cubicBezTo>
                      <a:pt x="387" y="66"/>
                      <a:pt x="387" y="66"/>
                      <a:pt x="387" y="66"/>
                    </a:cubicBezTo>
                    <a:cubicBezTo>
                      <a:pt x="385" y="66"/>
                      <a:pt x="385" y="66"/>
                      <a:pt x="385" y="66"/>
                    </a:cubicBezTo>
                    <a:cubicBezTo>
                      <a:pt x="383" y="66"/>
                      <a:pt x="383" y="66"/>
                      <a:pt x="383" y="66"/>
                    </a:cubicBezTo>
                    <a:cubicBezTo>
                      <a:pt x="381" y="66"/>
                      <a:pt x="381" y="66"/>
                      <a:pt x="381" y="66"/>
                    </a:cubicBezTo>
                    <a:cubicBezTo>
                      <a:pt x="377" y="66"/>
                      <a:pt x="377" y="66"/>
                      <a:pt x="377" y="66"/>
                    </a:cubicBezTo>
                    <a:cubicBezTo>
                      <a:pt x="374" y="65"/>
                      <a:pt x="374" y="65"/>
                      <a:pt x="374" y="65"/>
                    </a:cubicBezTo>
                    <a:cubicBezTo>
                      <a:pt x="373" y="64"/>
                      <a:pt x="373" y="64"/>
                      <a:pt x="373" y="64"/>
                    </a:cubicBezTo>
                    <a:cubicBezTo>
                      <a:pt x="371" y="65"/>
                      <a:pt x="371" y="65"/>
                      <a:pt x="371" y="65"/>
                    </a:cubicBezTo>
                    <a:cubicBezTo>
                      <a:pt x="368" y="66"/>
                      <a:pt x="368" y="66"/>
                      <a:pt x="368" y="66"/>
                    </a:cubicBezTo>
                    <a:cubicBezTo>
                      <a:pt x="367" y="65"/>
                      <a:pt x="367" y="65"/>
                      <a:pt x="367" y="65"/>
                    </a:cubicBezTo>
                    <a:cubicBezTo>
                      <a:pt x="365" y="64"/>
                      <a:pt x="365" y="64"/>
                      <a:pt x="365" y="64"/>
                    </a:cubicBezTo>
                    <a:cubicBezTo>
                      <a:pt x="362" y="64"/>
                      <a:pt x="362" y="64"/>
                      <a:pt x="362" y="64"/>
                    </a:cubicBezTo>
                    <a:cubicBezTo>
                      <a:pt x="361" y="62"/>
                      <a:pt x="361" y="62"/>
                      <a:pt x="361" y="62"/>
                    </a:cubicBezTo>
                    <a:cubicBezTo>
                      <a:pt x="360" y="59"/>
                      <a:pt x="360" y="59"/>
                      <a:pt x="360" y="59"/>
                    </a:cubicBezTo>
                    <a:cubicBezTo>
                      <a:pt x="358" y="57"/>
                      <a:pt x="358" y="57"/>
                      <a:pt x="358" y="57"/>
                    </a:cubicBezTo>
                    <a:cubicBezTo>
                      <a:pt x="357" y="57"/>
                      <a:pt x="357" y="57"/>
                      <a:pt x="357" y="57"/>
                    </a:cubicBezTo>
                    <a:cubicBezTo>
                      <a:pt x="356" y="58"/>
                      <a:pt x="356" y="58"/>
                      <a:pt x="356" y="58"/>
                    </a:cubicBezTo>
                    <a:cubicBezTo>
                      <a:pt x="354" y="56"/>
                      <a:pt x="354" y="56"/>
                      <a:pt x="354" y="56"/>
                    </a:cubicBezTo>
                    <a:cubicBezTo>
                      <a:pt x="352" y="56"/>
                      <a:pt x="352" y="56"/>
                      <a:pt x="352" y="56"/>
                    </a:cubicBezTo>
                    <a:cubicBezTo>
                      <a:pt x="352" y="57"/>
                      <a:pt x="352" y="57"/>
                      <a:pt x="352" y="57"/>
                    </a:cubicBezTo>
                    <a:cubicBezTo>
                      <a:pt x="352" y="58"/>
                      <a:pt x="352" y="58"/>
                      <a:pt x="352" y="58"/>
                    </a:cubicBezTo>
                    <a:cubicBezTo>
                      <a:pt x="351" y="58"/>
                      <a:pt x="351" y="58"/>
                      <a:pt x="351" y="58"/>
                    </a:cubicBezTo>
                    <a:cubicBezTo>
                      <a:pt x="351" y="58"/>
                      <a:pt x="351" y="58"/>
                      <a:pt x="351" y="58"/>
                    </a:cubicBezTo>
                    <a:cubicBezTo>
                      <a:pt x="349" y="56"/>
                      <a:pt x="349" y="56"/>
                      <a:pt x="349" y="56"/>
                    </a:cubicBezTo>
                    <a:cubicBezTo>
                      <a:pt x="349" y="55"/>
                      <a:pt x="349" y="55"/>
                      <a:pt x="349" y="55"/>
                    </a:cubicBezTo>
                    <a:cubicBezTo>
                      <a:pt x="351" y="54"/>
                      <a:pt x="351" y="54"/>
                      <a:pt x="351" y="54"/>
                    </a:cubicBezTo>
                    <a:cubicBezTo>
                      <a:pt x="352" y="53"/>
                      <a:pt x="352" y="53"/>
                      <a:pt x="352" y="53"/>
                    </a:cubicBezTo>
                    <a:cubicBezTo>
                      <a:pt x="351" y="50"/>
                      <a:pt x="351" y="50"/>
                      <a:pt x="351" y="50"/>
                    </a:cubicBezTo>
                    <a:cubicBezTo>
                      <a:pt x="351" y="48"/>
                      <a:pt x="351" y="48"/>
                      <a:pt x="351" y="48"/>
                    </a:cubicBezTo>
                    <a:cubicBezTo>
                      <a:pt x="353" y="46"/>
                      <a:pt x="353" y="46"/>
                      <a:pt x="353" y="46"/>
                    </a:cubicBezTo>
                    <a:cubicBezTo>
                      <a:pt x="353" y="45"/>
                      <a:pt x="353" y="45"/>
                      <a:pt x="353" y="45"/>
                    </a:cubicBezTo>
                    <a:cubicBezTo>
                      <a:pt x="352" y="45"/>
                      <a:pt x="352" y="45"/>
                      <a:pt x="352" y="45"/>
                    </a:cubicBezTo>
                    <a:cubicBezTo>
                      <a:pt x="350" y="44"/>
                      <a:pt x="350" y="44"/>
                      <a:pt x="350" y="44"/>
                    </a:cubicBezTo>
                    <a:cubicBezTo>
                      <a:pt x="349" y="42"/>
                      <a:pt x="349" y="42"/>
                      <a:pt x="349" y="42"/>
                    </a:cubicBezTo>
                    <a:cubicBezTo>
                      <a:pt x="350" y="39"/>
                      <a:pt x="350" y="39"/>
                      <a:pt x="350" y="39"/>
                    </a:cubicBezTo>
                    <a:cubicBezTo>
                      <a:pt x="352" y="38"/>
                      <a:pt x="352" y="38"/>
                      <a:pt x="352" y="38"/>
                    </a:cubicBezTo>
                    <a:cubicBezTo>
                      <a:pt x="355" y="37"/>
                      <a:pt x="355" y="37"/>
                      <a:pt x="355" y="37"/>
                    </a:cubicBezTo>
                    <a:cubicBezTo>
                      <a:pt x="355" y="36"/>
                      <a:pt x="355" y="36"/>
                      <a:pt x="355" y="36"/>
                    </a:cubicBezTo>
                    <a:cubicBezTo>
                      <a:pt x="356" y="34"/>
                      <a:pt x="356" y="34"/>
                      <a:pt x="356" y="34"/>
                    </a:cubicBezTo>
                    <a:cubicBezTo>
                      <a:pt x="358" y="33"/>
                      <a:pt x="358" y="33"/>
                      <a:pt x="358" y="33"/>
                    </a:cubicBezTo>
                    <a:cubicBezTo>
                      <a:pt x="361" y="31"/>
                      <a:pt x="361" y="31"/>
                      <a:pt x="361" y="31"/>
                    </a:cubicBezTo>
                    <a:cubicBezTo>
                      <a:pt x="362" y="29"/>
                      <a:pt x="362" y="29"/>
                      <a:pt x="362" y="29"/>
                    </a:cubicBezTo>
                    <a:cubicBezTo>
                      <a:pt x="363" y="29"/>
                      <a:pt x="363" y="29"/>
                      <a:pt x="363" y="29"/>
                    </a:cubicBezTo>
                    <a:cubicBezTo>
                      <a:pt x="366" y="29"/>
                      <a:pt x="366" y="29"/>
                      <a:pt x="366" y="29"/>
                    </a:cubicBezTo>
                    <a:cubicBezTo>
                      <a:pt x="369" y="31"/>
                      <a:pt x="369" y="31"/>
                      <a:pt x="369" y="31"/>
                    </a:cubicBezTo>
                    <a:cubicBezTo>
                      <a:pt x="372" y="35"/>
                      <a:pt x="372" y="35"/>
                      <a:pt x="372" y="35"/>
                    </a:cubicBezTo>
                    <a:cubicBezTo>
                      <a:pt x="373" y="37"/>
                      <a:pt x="373" y="37"/>
                      <a:pt x="373" y="37"/>
                    </a:cubicBezTo>
                    <a:cubicBezTo>
                      <a:pt x="372" y="40"/>
                      <a:pt x="372" y="40"/>
                      <a:pt x="372" y="40"/>
                    </a:cubicBezTo>
                    <a:cubicBezTo>
                      <a:pt x="373" y="41"/>
                      <a:pt x="373" y="41"/>
                      <a:pt x="373" y="41"/>
                    </a:cubicBezTo>
                    <a:cubicBezTo>
                      <a:pt x="372" y="42"/>
                      <a:pt x="372" y="42"/>
                      <a:pt x="372" y="42"/>
                    </a:cubicBezTo>
                    <a:cubicBezTo>
                      <a:pt x="371" y="44"/>
                      <a:pt x="371" y="44"/>
                      <a:pt x="371" y="44"/>
                    </a:cubicBezTo>
                    <a:cubicBezTo>
                      <a:pt x="371" y="45"/>
                      <a:pt x="371" y="45"/>
                      <a:pt x="371" y="45"/>
                    </a:cubicBezTo>
                    <a:cubicBezTo>
                      <a:pt x="372" y="45"/>
                      <a:pt x="372" y="45"/>
                      <a:pt x="372" y="45"/>
                    </a:cubicBezTo>
                    <a:cubicBezTo>
                      <a:pt x="374" y="42"/>
                      <a:pt x="374" y="42"/>
                      <a:pt x="374" y="42"/>
                    </a:cubicBezTo>
                    <a:cubicBezTo>
                      <a:pt x="374" y="40"/>
                      <a:pt x="374" y="40"/>
                      <a:pt x="374" y="40"/>
                    </a:cubicBezTo>
                    <a:cubicBezTo>
                      <a:pt x="374" y="38"/>
                      <a:pt x="374" y="38"/>
                      <a:pt x="374" y="38"/>
                    </a:cubicBezTo>
                    <a:cubicBezTo>
                      <a:pt x="375" y="37"/>
                      <a:pt x="375" y="37"/>
                      <a:pt x="375" y="37"/>
                    </a:cubicBezTo>
                    <a:cubicBezTo>
                      <a:pt x="375" y="35"/>
                      <a:pt x="375" y="35"/>
                      <a:pt x="375" y="35"/>
                    </a:cubicBezTo>
                    <a:cubicBezTo>
                      <a:pt x="372" y="33"/>
                      <a:pt x="372" y="33"/>
                      <a:pt x="372" y="33"/>
                    </a:cubicBezTo>
                    <a:cubicBezTo>
                      <a:pt x="372" y="31"/>
                      <a:pt x="372" y="31"/>
                      <a:pt x="372" y="31"/>
                    </a:cubicBezTo>
                    <a:cubicBezTo>
                      <a:pt x="372" y="30"/>
                      <a:pt x="372" y="30"/>
                      <a:pt x="372" y="30"/>
                    </a:cubicBezTo>
                    <a:cubicBezTo>
                      <a:pt x="375" y="30"/>
                      <a:pt x="375" y="30"/>
                      <a:pt x="375" y="30"/>
                    </a:cubicBezTo>
                    <a:cubicBezTo>
                      <a:pt x="379" y="30"/>
                      <a:pt x="379" y="30"/>
                      <a:pt x="379" y="30"/>
                    </a:cubicBezTo>
                    <a:cubicBezTo>
                      <a:pt x="385" y="35"/>
                      <a:pt x="385" y="35"/>
                      <a:pt x="385" y="35"/>
                    </a:cubicBezTo>
                    <a:cubicBezTo>
                      <a:pt x="386" y="35"/>
                      <a:pt x="386" y="35"/>
                      <a:pt x="386" y="35"/>
                    </a:cubicBezTo>
                    <a:cubicBezTo>
                      <a:pt x="387" y="36"/>
                      <a:pt x="387" y="36"/>
                      <a:pt x="387" y="36"/>
                    </a:cubicBezTo>
                    <a:cubicBezTo>
                      <a:pt x="387" y="38"/>
                      <a:pt x="387" y="38"/>
                      <a:pt x="387" y="38"/>
                    </a:cubicBezTo>
                    <a:cubicBezTo>
                      <a:pt x="388" y="39"/>
                      <a:pt x="388" y="39"/>
                      <a:pt x="388" y="39"/>
                    </a:cubicBezTo>
                    <a:cubicBezTo>
                      <a:pt x="389" y="42"/>
                      <a:pt x="389" y="42"/>
                      <a:pt x="389" y="42"/>
                    </a:cubicBezTo>
                    <a:cubicBezTo>
                      <a:pt x="389" y="44"/>
                      <a:pt x="389" y="44"/>
                      <a:pt x="389" y="44"/>
                    </a:cubicBezTo>
                    <a:cubicBezTo>
                      <a:pt x="392" y="47"/>
                      <a:pt x="392" y="47"/>
                      <a:pt x="392" y="47"/>
                    </a:cubicBezTo>
                    <a:cubicBezTo>
                      <a:pt x="394" y="50"/>
                      <a:pt x="394" y="50"/>
                      <a:pt x="394" y="50"/>
                    </a:cubicBezTo>
                    <a:cubicBezTo>
                      <a:pt x="394" y="51"/>
                      <a:pt x="394" y="51"/>
                      <a:pt x="394" y="51"/>
                    </a:cubicBezTo>
                    <a:cubicBezTo>
                      <a:pt x="392" y="51"/>
                      <a:pt x="392" y="51"/>
                      <a:pt x="392" y="51"/>
                    </a:cubicBezTo>
                    <a:cubicBezTo>
                      <a:pt x="391" y="50"/>
                      <a:pt x="391" y="50"/>
                      <a:pt x="391" y="50"/>
                    </a:cubicBezTo>
                    <a:cubicBezTo>
                      <a:pt x="389" y="50"/>
                      <a:pt x="389" y="50"/>
                      <a:pt x="389" y="50"/>
                    </a:cubicBezTo>
                    <a:cubicBezTo>
                      <a:pt x="390" y="52"/>
                      <a:pt x="390" y="52"/>
                      <a:pt x="390" y="52"/>
                    </a:cubicBezTo>
                    <a:cubicBezTo>
                      <a:pt x="392" y="54"/>
                      <a:pt x="392" y="54"/>
                      <a:pt x="392" y="54"/>
                    </a:cubicBezTo>
                    <a:cubicBezTo>
                      <a:pt x="394" y="54"/>
                      <a:pt x="394" y="54"/>
                      <a:pt x="394" y="54"/>
                    </a:cubicBezTo>
                    <a:cubicBezTo>
                      <a:pt x="397" y="57"/>
                      <a:pt x="397" y="57"/>
                      <a:pt x="397" y="57"/>
                    </a:cubicBezTo>
                    <a:cubicBezTo>
                      <a:pt x="398" y="57"/>
                      <a:pt x="398" y="57"/>
                      <a:pt x="398" y="57"/>
                    </a:cubicBezTo>
                    <a:cubicBezTo>
                      <a:pt x="400" y="60"/>
                      <a:pt x="400" y="60"/>
                      <a:pt x="400" y="60"/>
                    </a:cubicBezTo>
                    <a:close/>
                    <a:moveTo>
                      <a:pt x="417" y="88"/>
                    </a:moveTo>
                    <a:cubicBezTo>
                      <a:pt x="419" y="87"/>
                      <a:pt x="419" y="87"/>
                      <a:pt x="419" y="87"/>
                    </a:cubicBezTo>
                    <a:cubicBezTo>
                      <a:pt x="421" y="85"/>
                      <a:pt x="421" y="85"/>
                      <a:pt x="421" y="85"/>
                    </a:cubicBezTo>
                    <a:cubicBezTo>
                      <a:pt x="423" y="82"/>
                      <a:pt x="423" y="82"/>
                      <a:pt x="423" y="82"/>
                    </a:cubicBezTo>
                    <a:cubicBezTo>
                      <a:pt x="424" y="81"/>
                      <a:pt x="424" y="81"/>
                      <a:pt x="424" y="81"/>
                    </a:cubicBezTo>
                    <a:cubicBezTo>
                      <a:pt x="424" y="80"/>
                      <a:pt x="424" y="80"/>
                      <a:pt x="424" y="80"/>
                    </a:cubicBezTo>
                    <a:cubicBezTo>
                      <a:pt x="424" y="78"/>
                      <a:pt x="424" y="78"/>
                      <a:pt x="424" y="78"/>
                    </a:cubicBezTo>
                    <a:cubicBezTo>
                      <a:pt x="428" y="76"/>
                      <a:pt x="428" y="76"/>
                      <a:pt x="428" y="76"/>
                    </a:cubicBezTo>
                    <a:cubicBezTo>
                      <a:pt x="430" y="75"/>
                      <a:pt x="430" y="75"/>
                      <a:pt x="430" y="75"/>
                    </a:cubicBezTo>
                    <a:cubicBezTo>
                      <a:pt x="431" y="76"/>
                      <a:pt x="431" y="76"/>
                      <a:pt x="431" y="76"/>
                    </a:cubicBezTo>
                    <a:cubicBezTo>
                      <a:pt x="432" y="76"/>
                      <a:pt x="432" y="76"/>
                      <a:pt x="432" y="76"/>
                    </a:cubicBezTo>
                    <a:cubicBezTo>
                      <a:pt x="433" y="74"/>
                      <a:pt x="433" y="74"/>
                      <a:pt x="433" y="74"/>
                    </a:cubicBezTo>
                    <a:cubicBezTo>
                      <a:pt x="434" y="73"/>
                      <a:pt x="434" y="73"/>
                      <a:pt x="434" y="73"/>
                    </a:cubicBezTo>
                    <a:cubicBezTo>
                      <a:pt x="436" y="72"/>
                      <a:pt x="436" y="72"/>
                      <a:pt x="436" y="72"/>
                    </a:cubicBezTo>
                    <a:cubicBezTo>
                      <a:pt x="439" y="70"/>
                      <a:pt x="439" y="70"/>
                      <a:pt x="439" y="70"/>
                    </a:cubicBezTo>
                    <a:cubicBezTo>
                      <a:pt x="440" y="68"/>
                      <a:pt x="440" y="68"/>
                      <a:pt x="440" y="68"/>
                    </a:cubicBezTo>
                    <a:cubicBezTo>
                      <a:pt x="441" y="67"/>
                      <a:pt x="441" y="67"/>
                      <a:pt x="441" y="67"/>
                    </a:cubicBezTo>
                    <a:cubicBezTo>
                      <a:pt x="442" y="64"/>
                      <a:pt x="442" y="64"/>
                      <a:pt x="442" y="64"/>
                    </a:cubicBezTo>
                    <a:cubicBezTo>
                      <a:pt x="442" y="62"/>
                      <a:pt x="442" y="62"/>
                      <a:pt x="442" y="62"/>
                    </a:cubicBezTo>
                    <a:cubicBezTo>
                      <a:pt x="439" y="59"/>
                      <a:pt x="439" y="59"/>
                      <a:pt x="439" y="59"/>
                    </a:cubicBezTo>
                    <a:cubicBezTo>
                      <a:pt x="438" y="56"/>
                      <a:pt x="438" y="56"/>
                      <a:pt x="438" y="56"/>
                    </a:cubicBezTo>
                    <a:cubicBezTo>
                      <a:pt x="438" y="55"/>
                      <a:pt x="438" y="55"/>
                      <a:pt x="438" y="55"/>
                    </a:cubicBezTo>
                    <a:cubicBezTo>
                      <a:pt x="435" y="53"/>
                      <a:pt x="435" y="53"/>
                      <a:pt x="435" y="53"/>
                    </a:cubicBezTo>
                    <a:cubicBezTo>
                      <a:pt x="433" y="52"/>
                      <a:pt x="433" y="52"/>
                      <a:pt x="433" y="52"/>
                    </a:cubicBezTo>
                    <a:cubicBezTo>
                      <a:pt x="433" y="53"/>
                      <a:pt x="433" y="53"/>
                      <a:pt x="433" y="53"/>
                    </a:cubicBezTo>
                    <a:cubicBezTo>
                      <a:pt x="431" y="52"/>
                      <a:pt x="431" y="52"/>
                      <a:pt x="431" y="52"/>
                    </a:cubicBezTo>
                    <a:cubicBezTo>
                      <a:pt x="429" y="51"/>
                      <a:pt x="429" y="51"/>
                      <a:pt x="429" y="51"/>
                    </a:cubicBezTo>
                    <a:cubicBezTo>
                      <a:pt x="427" y="49"/>
                      <a:pt x="427" y="49"/>
                      <a:pt x="427" y="49"/>
                    </a:cubicBezTo>
                    <a:cubicBezTo>
                      <a:pt x="426" y="49"/>
                      <a:pt x="426" y="49"/>
                      <a:pt x="426" y="49"/>
                    </a:cubicBezTo>
                    <a:cubicBezTo>
                      <a:pt x="425" y="50"/>
                      <a:pt x="425" y="50"/>
                      <a:pt x="425" y="50"/>
                    </a:cubicBezTo>
                    <a:cubicBezTo>
                      <a:pt x="424" y="49"/>
                      <a:pt x="424" y="49"/>
                      <a:pt x="424" y="49"/>
                    </a:cubicBezTo>
                    <a:cubicBezTo>
                      <a:pt x="423" y="48"/>
                      <a:pt x="423" y="48"/>
                      <a:pt x="423" y="48"/>
                    </a:cubicBezTo>
                    <a:cubicBezTo>
                      <a:pt x="422" y="46"/>
                      <a:pt x="422" y="46"/>
                      <a:pt x="422" y="46"/>
                    </a:cubicBezTo>
                    <a:cubicBezTo>
                      <a:pt x="421" y="46"/>
                      <a:pt x="421" y="46"/>
                      <a:pt x="421" y="46"/>
                    </a:cubicBezTo>
                    <a:cubicBezTo>
                      <a:pt x="420" y="48"/>
                      <a:pt x="420" y="48"/>
                      <a:pt x="420" y="48"/>
                    </a:cubicBezTo>
                    <a:cubicBezTo>
                      <a:pt x="419" y="48"/>
                      <a:pt x="419" y="48"/>
                      <a:pt x="419" y="48"/>
                    </a:cubicBezTo>
                    <a:cubicBezTo>
                      <a:pt x="417" y="45"/>
                      <a:pt x="417" y="45"/>
                      <a:pt x="417" y="45"/>
                    </a:cubicBezTo>
                    <a:cubicBezTo>
                      <a:pt x="416" y="45"/>
                      <a:pt x="416" y="45"/>
                      <a:pt x="416" y="45"/>
                    </a:cubicBezTo>
                    <a:cubicBezTo>
                      <a:pt x="416" y="46"/>
                      <a:pt x="416" y="46"/>
                      <a:pt x="416" y="46"/>
                    </a:cubicBezTo>
                    <a:cubicBezTo>
                      <a:pt x="418" y="47"/>
                      <a:pt x="418" y="47"/>
                      <a:pt x="418" y="47"/>
                    </a:cubicBezTo>
                    <a:cubicBezTo>
                      <a:pt x="418" y="48"/>
                      <a:pt x="418" y="48"/>
                      <a:pt x="418" y="48"/>
                    </a:cubicBezTo>
                    <a:cubicBezTo>
                      <a:pt x="417" y="49"/>
                      <a:pt x="417" y="49"/>
                      <a:pt x="417" y="49"/>
                    </a:cubicBezTo>
                    <a:cubicBezTo>
                      <a:pt x="417" y="51"/>
                      <a:pt x="417" y="51"/>
                      <a:pt x="417" y="51"/>
                    </a:cubicBezTo>
                    <a:cubicBezTo>
                      <a:pt x="416" y="51"/>
                      <a:pt x="416" y="51"/>
                      <a:pt x="416" y="51"/>
                    </a:cubicBezTo>
                    <a:cubicBezTo>
                      <a:pt x="415" y="50"/>
                      <a:pt x="415" y="50"/>
                      <a:pt x="415" y="50"/>
                    </a:cubicBezTo>
                    <a:cubicBezTo>
                      <a:pt x="415" y="44"/>
                      <a:pt x="415" y="44"/>
                      <a:pt x="415" y="44"/>
                    </a:cubicBezTo>
                    <a:cubicBezTo>
                      <a:pt x="413" y="43"/>
                      <a:pt x="413" y="43"/>
                      <a:pt x="413" y="43"/>
                    </a:cubicBezTo>
                    <a:cubicBezTo>
                      <a:pt x="411" y="42"/>
                      <a:pt x="411" y="42"/>
                      <a:pt x="411" y="42"/>
                    </a:cubicBezTo>
                    <a:cubicBezTo>
                      <a:pt x="408" y="41"/>
                      <a:pt x="408" y="41"/>
                      <a:pt x="408" y="41"/>
                    </a:cubicBezTo>
                    <a:cubicBezTo>
                      <a:pt x="407" y="41"/>
                      <a:pt x="407" y="41"/>
                      <a:pt x="407" y="41"/>
                    </a:cubicBezTo>
                    <a:cubicBezTo>
                      <a:pt x="406" y="43"/>
                      <a:pt x="406" y="43"/>
                      <a:pt x="406" y="43"/>
                    </a:cubicBezTo>
                    <a:cubicBezTo>
                      <a:pt x="406" y="44"/>
                      <a:pt x="406" y="44"/>
                      <a:pt x="406" y="44"/>
                    </a:cubicBezTo>
                    <a:cubicBezTo>
                      <a:pt x="408" y="46"/>
                      <a:pt x="408" y="46"/>
                      <a:pt x="408" y="46"/>
                    </a:cubicBezTo>
                    <a:cubicBezTo>
                      <a:pt x="410" y="47"/>
                      <a:pt x="410" y="47"/>
                      <a:pt x="410" y="47"/>
                    </a:cubicBezTo>
                    <a:cubicBezTo>
                      <a:pt x="409" y="48"/>
                      <a:pt x="409" y="48"/>
                      <a:pt x="409" y="48"/>
                    </a:cubicBezTo>
                    <a:cubicBezTo>
                      <a:pt x="407" y="48"/>
                      <a:pt x="407" y="48"/>
                      <a:pt x="407" y="48"/>
                    </a:cubicBezTo>
                    <a:cubicBezTo>
                      <a:pt x="407" y="47"/>
                      <a:pt x="407" y="47"/>
                      <a:pt x="407" y="47"/>
                    </a:cubicBezTo>
                    <a:cubicBezTo>
                      <a:pt x="405" y="46"/>
                      <a:pt x="405" y="46"/>
                      <a:pt x="405" y="46"/>
                    </a:cubicBezTo>
                    <a:cubicBezTo>
                      <a:pt x="405" y="46"/>
                      <a:pt x="405" y="46"/>
                      <a:pt x="405" y="46"/>
                    </a:cubicBezTo>
                    <a:cubicBezTo>
                      <a:pt x="405" y="47"/>
                      <a:pt x="405" y="47"/>
                      <a:pt x="405" y="47"/>
                    </a:cubicBezTo>
                    <a:cubicBezTo>
                      <a:pt x="406" y="49"/>
                      <a:pt x="406" y="49"/>
                      <a:pt x="406" y="49"/>
                    </a:cubicBezTo>
                    <a:cubicBezTo>
                      <a:pt x="405" y="49"/>
                      <a:pt x="405" y="49"/>
                      <a:pt x="405" y="49"/>
                    </a:cubicBezTo>
                    <a:cubicBezTo>
                      <a:pt x="405" y="51"/>
                      <a:pt x="405" y="51"/>
                      <a:pt x="405" y="51"/>
                    </a:cubicBezTo>
                    <a:cubicBezTo>
                      <a:pt x="406" y="52"/>
                      <a:pt x="406" y="52"/>
                      <a:pt x="406" y="52"/>
                    </a:cubicBezTo>
                    <a:cubicBezTo>
                      <a:pt x="407" y="53"/>
                      <a:pt x="407" y="53"/>
                      <a:pt x="407" y="53"/>
                    </a:cubicBezTo>
                    <a:cubicBezTo>
                      <a:pt x="408" y="54"/>
                      <a:pt x="408" y="54"/>
                      <a:pt x="408" y="54"/>
                    </a:cubicBezTo>
                    <a:cubicBezTo>
                      <a:pt x="408" y="55"/>
                      <a:pt x="408" y="55"/>
                      <a:pt x="408" y="55"/>
                    </a:cubicBezTo>
                    <a:cubicBezTo>
                      <a:pt x="410" y="60"/>
                      <a:pt x="410" y="60"/>
                      <a:pt x="410" y="60"/>
                    </a:cubicBezTo>
                    <a:cubicBezTo>
                      <a:pt x="411" y="62"/>
                      <a:pt x="411" y="62"/>
                      <a:pt x="411" y="62"/>
                    </a:cubicBezTo>
                    <a:cubicBezTo>
                      <a:pt x="413" y="62"/>
                      <a:pt x="413" y="62"/>
                      <a:pt x="413" y="62"/>
                    </a:cubicBezTo>
                    <a:cubicBezTo>
                      <a:pt x="412" y="63"/>
                      <a:pt x="412" y="63"/>
                      <a:pt x="412" y="63"/>
                    </a:cubicBezTo>
                    <a:cubicBezTo>
                      <a:pt x="410" y="63"/>
                      <a:pt x="410" y="63"/>
                      <a:pt x="410" y="63"/>
                    </a:cubicBezTo>
                    <a:cubicBezTo>
                      <a:pt x="409" y="66"/>
                      <a:pt x="409" y="66"/>
                      <a:pt x="409" y="66"/>
                    </a:cubicBezTo>
                    <a:cubicBezTo>
                      <a:pt x="411" y="70"/>
                      <a:pt x="411" y="70"/>
                      <a:pt x="411" y="70"/>
                    </a:cubicBezTo>
                    <a:cubicBezTo>
                      <a:pt x="411" y="72"/>
                      <a:pt x="411" y="72"/>
                      <a:pt x="411" y="72"/>
                    </a:cubicBezTo>
                    <a:cubicBezTo>
                      <a:pt x="411" y="74"/>
                      <a:pt x="411" y="74"/>
                      <a:pt x="411" y="74"/>
                    </a:cubicBezTo>
                    <a:cubicBezTo>
                      <a:pt x="412" y="75"/>
                      <a:pt x="412" y="75"/>
                      <a:pt x="412" y="75"/>
                    </a:cubicBezTo>
                    <a:cubicBezTo>
                      <a:pt x="413" y="77"/>
                      <a:pt x="413" y="77"/>
                      <a:pt x="413" y="77"/>
                    </a:cubicBezTo>
                    <a:cubicBezTo>
                      <a:pt x="412" y="78"/>
                      <a:pt x="412" y="78"/>
                      <a:pt x="412" y="78"/>
                    </a:cubicBezTo>
                    <a:cubicBezTo>
                      <a:pt x="413" y="81"/>
                      <a:pt x="413" y="81"/>
                      <a:pt x="413" y="81"/>
                    </a:cubicBezTo>
                    <a:cubicBezTo>
                      <a:pt x="414" y="84"/>
                      <a:pt x="414" y="84"/>
                      <a:pt x="414" y="84"/>
                    </a:cubicBezTo>
                    <a:cubicBezTo>
                      <a:pt x="416" y="85"/>
                      <a:pt x="416" y="85"/>
                      <a:pt x="416" y="85"/>
                    </a:cubicBezTo>
                    <a:cubicBezTo>
                      <a:pt x="416" y="87"/>
                      <a:pt x="416" y="87"/>
                      <a:pt x="416" y="87"/>
                    </a:cubicBezTo>
                    <a:cubicBezTo>
                      <a:pt x="417" y="88"/>
                      <a:pt x="417" y="88"/>
                      <a:pt x="417" y="88"/>
                    </a:cubicBezTo>
                    <a:close/>
                    <a:moveTo>
                      <a:pt x="1056" y="630"/>
                    </a:moveTo>
                    <a:cubicBezTo>
                      <a:pt x="1055" y="628"/>
                      <a:pt x="1055" y="628"/>
                      <a:pt x="1055" y="628"/>
                    </a:cubicBezTo>
                    <a:cubicBezTo>
                      <a:pt x="1056" y="626"/>
                      <a:pt x="1056" y="626"/>
                      <a:pt x="1056" y="626"/>
                    </a:cubicBezTo>
                    <a:cubicBezTo>
                      <a:pt x="1055" y="624"/>
                      <a:pt x="1055" y="624"/>
                      <a:pt x="1055" y="624"/>
                    </a:cubicBezTo>
                    <a:cubicBezTo>
                      <a:pt x="1054" y="622"/>
                      <a:pt x="1054" y="622"/>
                      <a:pt x="1054" y="622"/>
                    </a:cubicBezTo>
                    <a:cubicBezTo>
                      <a:pt x="1055" y="619"/>
                      <a:pt x="1055" y="619"/>
                      <a:pt x="1055" y="619"/>
                    </a:cubicBezTo>
                    <a:cubicBezTo>
                      <a:pt x="1056" y="617"/>
                      <a:pt x="1056" y="617"/>
                      <a:pt x="1056" y="617"/>
                    </a:cubicBezTo>
                    <a:cubicBezTo>
                      <a:pt x="1057" y="618"/>
                      <a:pt x="1057" y="618"/>
                      <a:pt x="1057" y="618"/>
                    </a:cubicBezTo>
                    <a:cubicBezTo>
                      <a:pt x="1057" y="619"/>
                      <a:pt x="1057" y="619"/>
                      <a:pt x="1057" y="619"/>
                    </a:cubicBezTo>
                    <a:cubicBezTo>
                      <a:pt x="1058" y="620"/>
                      <a:pt x="1058" y="620"/>
                      <a:pt x="1058" y="620"/>
                    </a:cubicBezTo>
                    <a:cubicBezTo>
                      <a:pt x="1062" y="620"/>
                      <a:pt x="1062" y="620"/>
                      <a:pt x="1062" y="620"/>
                    </a:cubicBezTo>
                    <a:cubicBezTo>
                      <a:pt x="1062" y="619"/>
                      <a:pt x="1062" y="619"/>
                      <a:pt x="1062" y="619"/>
                    </a:cubicBezTo>
                    <a:cubicBezTo>
                      <a:pt x="1063" y="619"/>
                      <a:pt x="1063" y="619"/>
                      <a:pt x="1063" y="619"/>
                    </a:cubicBezTo>
                    <a:cubicBezTo>
                      <a:pt x="1064" y="620"/>
                      <a:pt x="1064" y="620"/>
                      <a:pt x="1064" y="620"/>
                    </a:cubicBezTo>
                    <a:cubicBezTo>
                      <a:pt x="1063" y="620"/>
                      <a:pt x="1063" y="620"/>
                      <a:pt x="1063" y="620"/>
                    </a:cubicBezTo>
                    <a:cubicBezTo>
                      <a:pt x="1063" y="622"/>
                      <a:pt x="1063" y="622"/>
                      <a:pt x="1063" y="622"/>
                    </a:cubicBezTo>
                    <a:cubicBezTo>
                      <a:pt x="1065" y="624"/>
                      <a:pt x="1065" y="624"/>
                      <a:pt x="1065" y="624"/>
                    </a:cubicBezTo>
                    <a:cubicBezTo>
                      <a:pt x="1066" y="625"/>
                      <a:pt x="1066" y="625"/>
                      <a:pt x="1066" y="625"/>
                    </a:cubicBezTo>
                    <a:cubicBezTo>
                      <a:pt x="1067" y="627"/>
                      <a:pt x="1067" y="627"/>
                      <a:pt x="1067" y="627"/>
                    </a:cubicBezTo>
                    <a:cubicBezTo>
                      <a:pt x="1067" y="625"/>
                      <a:pt x="1067" y="625"/>
                      <a:pt x="1067" y="625"/>
                    </a:cubicBezTo>
                    <a:cubicBezTo>
                      <a:pt x="1066" y="624"/>
                      <a:pt x="1066" y="624"/>
                      <a:pt x="1066" y="624"/>
                    </a:cubicBezTo>
                    <a:cubicBezTo>
                      <a:pt x="1067" y="622"/>
                      <a:pt x="1067" y="622"/>
                      <a:pt x="1067" y="622"/>
                    </a:cubicBezTo>
                    <a:cubicBezTo>
                      <a:pt x="1067" y="620"/>
                      <a:pt x="1067" y="620"/>
                      <a:pt x="1067" y="620"/>
                    </a:cubicBezTo>
                    <a:cubicBezTo>
                      <a:pt x="1065" y="619"/>
                      <a:pt x="1065" y="619"/>
                      <a:pt x="1065" y="619"/>
                    </a:cubicBezTo>
                    <a:cubicBezTo>
                      <a:pt x="1064" y="616"/>
                      <a:pt x="1064" y="616"/>
                      <a:pt x="1064" y="616"/>
                    </a:cubicBezTo>
                    <a:cubicBezTo>
                      <a:pt x="1064" y="615"/>
                      <a:pt x="1064" y="615"/>
                      <a:pt x="1064" y="615"/>
                    </a:cubicBezTo>
                    <a:cubicBezTo>
                      <a:pt x="1062" y="615"/>
                      <a:pt x="1062" y="615"/>
                      <a:pt x="1062" y="615"/>
                    </a:cubicBezTo>
                    <a:cubicBezTo>
                      <a:pt x="1061" y="615"/>
                      <a:pt x="1061" y="615"/>
                      <a:pt x="1061" y="615"/>
                    </a:cubicBezTo>
                    <a:cubicBezTo>
                      <a:pt x="1059" y="614"/>
                      <a:pt x="1059" y="614"/>
                      <a:pt x="1059" y="614"/>
                    </a:cubicBezTo>
                    <a:cubicBezTo>
                      <a:pt x="1058" y="611"/>
                      <a:pt x="1058" y="611"/>
                      <a:pt x="1058" y="611"/>
                    </a:cubicBezTo>
                    <a:cubicBezTo>
                      <a:pt x="1057" y="609"/>
                      <a:pt x="1057" y="609"/>
                      <a:pt x="1057" y="609"/>
                    </a:cubicBezTo>
                    <a:cubicBezTo>
                      <a:pt x="1055" y="607"/>
                      <a:pt x="1055" y="607"/>
                      <a:pt x="1055" y="607"/>
                    </a:cubicBezTo>
                    <a:cubicBezTo>
                      <a:pt x="1053" y="606"/>
                      <a:pt x="1053" y="606"/>
                      <a:pt x="1053" y="606"/>
                    </a:cubicBezTo>
                    <a:cubicBezTo>
                      <a:pt x="1052" y="604"/>
                      <a:pt x="1052" y="604"/>
                      <a:pt x="1052" y="604"/>
                    </a:cubicBezTo>
                    <a:cubicBezTo>
                      <a:pt x="1051" y="601"/>
                      <a:pt x="1051" y="601"/>
                      <a:pt x="1051" y="601"/>
                    </a:cubicBezTo>
                    <a:cubicBezTo>
                      <a:pt x="1049" y="599"/>
                      <a:pt x="1049" y="599"/>
                      <a:pt x="1049" y="599"/>
                    </a:cubicBezTo>
                    <a:cubicBezTo>
                      <a:pt x="1049" y="596"/>
                      <a:pt x="1049" y="596"/>
                      <a:pt x="1049" y="596"/>
                    </a:cubicBezTo>
                    <a:cubicBezTo>
                      <a:pt x="1049" y="593"/>
                      <a:pt x="1049" y="593"/>
                      <a:pt x="1049" y="593"/>
                    </a:cubicBezTo>
                    <a:cubicBezTo>
                      <a:pt x="1048" y="590"/>
                      <a:pt x="1048" y="590"/>
                      <a:pt x="1048" y="590"/>
                    </a:cubicBezTo>
                    <a:cubicBezTo>
                      <a:pt x="1047" y="588"/>
                      <a:pt x="1047" y="588"/>
                      <a:pt x="1047" y="588"/>
                    </a:cubicBezTo>
                    <a:cubicBezTo>
                      <a:pt x="1048" y="585"/>
                      <a:pt x="1048" y="585"/>
                      <a:pt x="1048" y="585"/>
                    </a:cubicBezTo>
                    <a:cubicBezTo>
                      <a:pt x="1048" y="583"/>
                      <a:pt x="1048" y="583"/>
                      <a:pt x="1048" y="583"/>
                    </a:cubicBezTo>
                    <a:cubicBezTo>
                      <a:pt x="1046" y="580"/>
                      <a:pt x="1046" y="580"/>
                      <a:pt x="1046" y="580"/>
                    </a:cubicBezTo>
                    <a:cubicBezTo>
                      <a:pt x="1047" y="579"/>
                      <a:pt x="1047" y="579"/>
                      <a:pt x="1047" y="579"/>
                    </a:cubicBezTo>
                    <a:cubicBezTo>
                      <a:pt x="1047" y="578"/>
                      <a:pt x="1047" y="578"/>
                      <a:pt x="1047" y="578"/>
                    </a:cubicBezTo>
                    <a:cubicBezTo>
                      <a:pt x="1047" y="577"/>
                      <a:pt x="1047" y="577"/>
                      <a:pt x="1047" y="577"/>
                    </a:cubicBezTo>
                    <a:cubicBezTo>
                      <a:pt x="1048" y="576"/>
                      <a:pt x="1048" y="576"/>
                      <a:pt x="1048" y="576"/>
                    </a:cubicBezTo>
                    <a:cubicBezTo>
                      <a:pt x="1049" y="577"/>
                      <a:pt x="1049" y="577"/>
                      <a:pt x="1049" y="577"/>
                    </a:cubicBezTo>
                    <a:cubicBezTo>
                      <a:pt x="1052" y="576"/>
                      <a:pt x="1052" y="576"/>
                      <a:pt x="1052" y="576"/>
                    </a:cubicBezTo>
                    <a:cubicBezTo>
                      <a:pt x="1054" y="576"/>
                      <a:pt x="1054" y="576"/>
                      <a:pt x="1054" y="576"/>
                    </a:cubicBezTo>
                    <a:cubicBezTo>
                      <a:pt x="1056" y="578"/>
                      <a:pt x="1056" y="578"/>
                      <a:pt x="1056" y="578"/>
                    </a:cubicBezTo>
                    <a:cubicBezTo>
                      <a:pt x="1057" y="580"/>
                      <a:pt x="1057" y="580"/>
                      <a:pt x="1057" y="580"/>
                    </a:cubicBezTo>
                    <a:cubicBezTo>
                      <a:pt x="1059" y="581"/>
                      <a:pt x="1059" y="581"/>
                      <a:pt x="1059" y="581"/>
                    </a:cubicBezTo>
                    <a:cubicBezTo>
                      <a:pt x="1061" y="582"/>
                      <a:pt x="1061" y="582"/>
                      <a:pt x="1061" y="582"/>
                    </a:cubicBezTo>
                    <a:cubicBezTo>
                      <a:pt x="1063" y="585"/>
                      <a:pt x="1063" y="585"/>
                      <a:pt x="1063" y="585"/>
                    </a:cubicBezTo>
                    <a:cubicBezTo>
                      <a:pt x="1064" y="585"/>
                      <a:pt x="1064" y="585"/>
                      <a:pt x="1064" y="585"/>
                    </a:cubicBezTo>
                    <a:cubicBezTo>
                      <a:pt x="1063" y="583"/>
                      <a:pt x="1063" y="583"/>
                      <a:pt x="1063" y="583"/>
                    </a:cubicBezTo>
                    <a:cubicBezTo>
                      <a:pt x="1061" y="581"/>
                      <a:pt x="1061" y="581"/>
                      <a:pt x="1061" y="581"/>
                    </a:cubicBezTo>
                    <a:cubicBezTo>
                      <a:pt x="1058" y="579"/>
                      <a:pt x="1058" y="579"/>
                      <a:pt x="1058" y="579"/>
                    </a:cubicBezTo>
                    <a:cubicBezTo>
                      <a:pt x="1057" y="576"/>
                      <a:pt x="1057" y="576"/>
                      <a:pt x="1057" y="576"/>
                    </a:cubicBezTo>
                    <a:cubicBezTo>
                      <a:pt x="1055" y="574"/>
                      <a:pt x="1055" y="574"/>
                      <a:pt x="1055" y="574"/>
                    </a:cubicBezTo>
                    <a:cubicBezTo>
                      <a:pt x="1055" y="573"/>
                      <a:pt x="1055" y="573"/>
                      <a:pt x="1055" y="573"/>
                    </a:cubicBezTo>
                    <a:cubicBezTo>
                      <a:pt x="1054" y="572"/>
                      <a:pt x="1054" y="572"/>
                      <a:pt x="1054" y="572"/>
                    </a:cubicBezTo>
                    <a:cubicBezTo>
                      <a:pt x="1052" y="568"/>
                      <a:pt x="1052" y="568"/>
                      <a:pt x="1052" y="568"/>
                    </a:cubicBezTo>
                    <a:cubicBezTo>
                      <a:pt x="1051" y="566"/>
                      <a:pt x="1051" y="566"/>
                      <a:pt x="1051" y="566"/>
                    </a:cubicBezTo>
                    <a:cubicBezTo>
                      <a:pt x="1050" y="565"/>
                      <a:pt x="1050" y="565"/>
                      <a:pt x="1050" y="565"/>
                    </a:cubicBezTo>
                    <a:cubicBezTo>
                      <a:pt x="1050" y="564"/>
                      <a:pt x="1050" y="564"/>
                      <a:pt x="1050" y="564"/>
                    </a:cubicBezTo>
                    <a:cubicBezTo>
                      <a:pt x="1047" y="560"/>
                      <a:pt x="1047" y="560"/>
                      <a:pt x="1047" y="560"/>
                    </a:cubicBezTo>
                    <a:cubicBezTo>
                      <a:pt x="1044" y="556"/>
                      <a:pt x="1044" y="556"/>
                      <a:pt x="1044" y="556"/>
                    </a:cubicBezTo>
                    <a:cubicBezTo>
                      <a:pt x="1044" y="553"/>
                      <a:pt x="1044" y="553"/>
                      <a:pt x="1044" y="553"/>
                    </a:cubicBezTo>
                    <a:cubicBezTo>
                      <a:pt x="1040" y="549"/>
                      <a:pt x="1040" y="549"/>
                      <a:pt x="1040" y="549"/>
                    </a:cubicBezTo>
                    <a:cubicBezTo>
                      <a:pt x="1039" y="546"/>
                      <a:pt x="1039" y="546"/>
                      <a:pt x="1039" y="546"/>
                    </a:cubicBezTo>
                    <a:cubicBezTo>
                      <a:pt x="1037" y="545"/>
                      <a:pt x="1037" y="545"/>
                      <a:pt x="1037" y="545"/>
                    </a:cubicBezTo>
                    <a:cubicBezTo>
                      <a:pt x="1037" y="543"/>
                      <a:pt x="1037" y="543"/>
                      <a:pt x="1037" y="543"/>
                    </a:cubicBezTo>
                    <a:cubicBezTo>
                      <a:pt x="1036" y="541"/>
                      <a:pt x="1036" y="541"/>
                      <a:pt x="1036" y="541"/>
                    </a:cubicBezTo>
                    <a:cubicBezTo>
                      <a:pt x="1035" y="540"/>
                      <a:pt x="1035" y="540"/>
                      <a:pt x="1035" y="540"/>
                    </a:cubicBezTo>
                    <a:cubicBezTo>
                      <a:pt x="1035" y="541"/>
                      <a:pt x="1035" y="541"/>
                      <a:pt x="1035" y="541"/>
                    </a:cubicBezTo>
                    <a:cubicBezTo>
                      <a:pt x="1034" y="541"/>
                      <a:pt x="1034" y="541"/>
                      <a:pt x="1034" y="541"/>
                    </a:cubicBezTo>
                    <a:cubicBezTo>
                      <a:pt x="1033" y="540"/>
                      <a:pt x="1033" y="540"/>
                      <a:pt x="1033" y="540"/>
                    </a:cubicBezTo>
                    <a:cubicBezTo>
                      <a:pt x="1034" y="539"/>
                      <a:pt x="1034" y="539"/>
                      <a:pt x="1034" y="539"/>
                    </a:cubicBezTo>
                    <a:cubicBezTo>
                      <a:pt x="1033" y="537"/>
                      <a:pt x="1033" y="537"/>
                      <a:pt x="1033" y="537"/>
                    </a:cubicBezTo>
                    <a:cubicBezTo>
                      <a:pt x="1031" y="536"/>
                      <a:pt x="1031" y="536"/>
                      <a:pt x="1031" y="536"/>
                    </a:cubicBezTo>
                    <a:cubicBezTo>
                      <a:pt x="1030" y="534"/>
                      <a:pt x="1030" y="534"/>
                      <a:pt x="1030" y="534"/>
                    </a:cubicBezTo>
                    <a:cubicBezTo>
                      <a:pt x="1029" y="532"/>
                      <a:pt x="1029" y="532"/>
                      <a:pt x="1029" y="532"/>
                    </a:cubicBezTo>
                    <a:cubicBezTo>
                      <a:pt x="1028" y="530"/>
                      <a:pt x="1028" y="530"/>
                      <a:pt x="1028" y="530"/>
                    </a:cubicBezTo>
                    <a:cubicBezTo>
                      <a:pt x="1028" y="528"/>
                      <a:pt x="1028" y="528"/>
                      <a:pt x="1028" y="528"/>
                    </a:cubicBezTo>
                    <a:cubicBezTo>
                      <a:pt x="1028" y="527"/>
                      <a:pt x="1028" y="527"/>
                      <a:pt x="1028" y="527"/>
                    </a:cubicBezTo>
                    <a:cubicBezTo>
                      <a:pt x="1028" y="527"/>
                      <a:pt x="1028" y="527"/>
                      <a:pt x="1028" y="527"/>
                    </a:cubicBezTo>
                    <a:cubicBezTo>
                      <a:pt x="1028" y="524"/>
                      <a:pt x="1028" y="524"/>
                      <a:pt x="1028" y="524"/>
                    </a:cubicBezTo>
                    <a:cubicBezTo>
                      <a:pt x="1028" y="521"/>
                      <a:pt x="1028" y="521"/>
                      <a:pt x="1028" y="521"/>
                    </a:cubicBezTo>
                    <a:cubicBezTo>
                      <a:pt x="1027" y="519"/>
                      <a:pt x="1027" y="519"/>
                      <a:pt x="1027" y="519"/>
                    </a:cubicBezTo>
                    <a:cubicBezTo>
                      <a:pt x="1025" y="518"/>
                      <a:pt x="1025" y="518"/>
                      <a:pt x="1025" y="518"/>
                    </a:cubicBezTo>
                    <a:cubicBezTo>
                      <a:pt x="1023" y="516"/>
                      <a:pt x="1023" y="516"/>
                      <a:pt x="1023" y="516"/>
                    </a:cubicBezTo>
                    <a:cubicBezTo>
                      <a:pt x="1023" y="515"/>
                      <a:pt x="1023" y="515"/>
                      <a:pt x="1023" y="515"/>
                    </a:cubicBezTo>
                    <a:cubicBezTo>
                      <a:pt x="1022" y="514"/>
                      <a:pt x="1022" y="514"/>
                      <a:pt x="1022" y="514"/>
                    </a:cubicBezTo>
                    <a:cubicBezTo>
                      <a:pt x="1022" y="513"/>
                      <a:pt x="1022" y="513"/>
                      <a:pt x="1022" y="513"/>
                    </a:cubicBezTo>
                    <a:cubicBezTo>
                      <a:pt x="1023" y="513"/>
                      <a:pt x="1023" y="513"/>
                      <a:pt x="1023" y="513"/>
                    </a:cubicBezTo>
                    <a:cubicBezTo>
                      <a:pt x="1025" y="514"/>
                      <a:pt x="1025" y="514"/>
                      <a:pt x="1025" y="514"/>
                    </a:cubicBezTo>
                    <a:cubicBezTo>
                      <a:pt x="1026" y="517"/>
                      <a:pt x="1026" y="517"/>
                      <a:pt x="1026" y="517"/>
                    </a:cubicBezTo>
                    <a:cubicBezTo>
                      <a:pt x="1025" y="515"/>
                      <a:pt x="1025" y="515"/>
                      <a:pt x="1025" y="515"/>
                    </a:cubicBezTo>
                    <a:cubicBezTo>
                      <a:pt x="1023" y="511"/>
                      <a:pt x="1023" y="511"/>
                      <a:pt x="1023" y="511"/>
                    </a:cubicBezTo>
                    <a:cubicBezTo>
                      <a:pt x="1021" y="509"/>
                      <a:pt x="1021" y="509"/>
                      <a:pt x="1021" y="509"/>
                    </a:cubicBezTo>
                    <a:cubicBezTo>
                      <a:pt x="1020" y="509"/>
                      <a:pt x="1020" y="509"/>
                      <a:pt x="1020" y="509"/>
                    </a:cubicBezTo>
                    <a:cubicBezTo>
                      <a:pt x="1020" y="507"/>
                      <a:pt x="1020" y="507"/>
                      <a:pt x="1020" y="507"/>
                    </a:cubicBezTo>
                    <a:cubicBezTo>
                      <a:pt x="1016" y="504"/>
                      <a:pt x="1016" y="504"/>
                      <a:pt x="1016" y="504"/>
                    </a:cubicBezTo>
                    <a:cubicBezTo>
                      <a:pt x="1015" y="502"/>
                      <a:pt x="1015" y="502"/>
                      <a:pt x="1015" y="502"/>
                    </a:cubicBezTo>
                    <a:cubicBezTo>
                      <a:pt x="1015" y="499"/>
                      <a:pt x="1015" y="499"/>
                      <a:pt x="1015" y="499"/>
                    </a:cubicBezTo>
                    <a:cubicBezTo>
                      <a:pt x="1014" y="498"/>
                      <a:pt x="1014" y="498"/>
                      <a:pt x="1014" y="498"/>
                    </a:cubicBezTo>
                    <a:cubicBezTo>
                      <a:pt x="1011" y="497"/>
                      <a:pt x="1011" y="497"/>
                      <a:pt x="1011" y="497"/>
                    </a:cubicBezTo>
                    <a:cubicBezTo>
                      <a:pt x="1010" y="494"/>
                      <a:pt x="1010" y="494"/>
                      <a:pt x="1010" y="494"/>
                    </a:cubicBezTo>
                    <a:cubicBezTo>
                      <a:pt x="1009" y="493"/>
                      <a:pt x="1009" y="493"/>
                      <a:pt x="1009" y="493"/>
                    </a:cubicBezTo>
                    <a:cubicBezTo>
                      <a:pt x="1008" y="494"/>
                      <a:pt x="1008" y="494"/>
                      <a:pt x="1008" y="494"/>
                    </a:cubicBezTo>
                    <a:cubicBezTo>
                      <a:pt x="1009" y="495"/>
                      <a:pt x="1009" y="495"/>
                      <a:pt x="1009" y="495"/>
                    </a:cubicBezTo>
                    <a:cubicBezTo>
                      <a:pt x="1009" y="497"/>
                      <a:pt x="1009" y="497"/>
                      <a:pt x="1009" y="497"/>
                    </a:cubicBezTo>
                    <a:cubicBezTo>
                      <a:pt x="1008" y="497"/>
                      <a:pt x="1008" y="497"/>
                      <a:pt x="1008" y="497"/>
                    </a:cubicBezTo>
                    <a:cubicBezTo>
                      <a:pt x="1006" y="496"/>
                      <a:pt x="1006" y="496"/>
                      <a:pt x="1006" y="496"/>
                    </a:cubicBezTo>
                    <a:cubicBezTo>
                      <a:pt x="1005" y="496"/>
                      <a:pt x="1005" y="496"/>
                      <a:pt x="1005" y="496"/>
                    </a:cubicBezTo>
                    <a:cubicBezTo>
                      <a:pt x="1007" y="499"/>
                      <a:pt x="1007" y="499"/>
                      <a:pt x="1007" y="499"/>
                    </a:cubicBezTo>
                    <a:cubicBezTo>
                      <a:pt x="1011" y="501"/>
                      <a:pt x="1011" y="501"/>
                      <a:pt x="1011" y="501"/>
                    </a:cubicBezTo>
                    <a:cubicBezTo>
                      <a:pt x="1012" y="502"/>
                      <a:pt x="1012" y="502"/>
                      <a:pt x="1012" y="502"/>
                    </a:cubicBezTo>
                    <a:cubicBezTo>
                      <a:pt x="1011" y="504"/>
                      <a:pt x="1011" y="504"/>
                      <a:pt x="1011" y="504"/>
                    </a:cubicBezTo>
                    <a:cubicBezTo>
                      <a:pt x="1012" y="503"/>
                      <a:pt x="1012" y="503"/>
                      <a:pt x="1012" y="503"/>
                    </a:cubicBezTo>
                    <a:cubicBezTo>
                      <a:pt x="1013" y="503"/>
                      <a:pt x="1013" y="503"/>
                      <a:pt x="1013" y="503"/>
                    </a:cubicBezTo>
                    <a:cubicBezTo>
                      <a:pt x="1014" y="505"/>
                      <a:pt x="1014" y="505"/>
                      <a:pt x="1014" y="505"/>
                    </a:cubicBezTo>
                    <a:cubicBezTo>
                      <a:pt x="1013" y="505"/>
                      <a:pt x="1013" y="505"/>
                      <a:pt x="1013" y="505"/>
                    </a:cubicBezTo>
                    <a:cubicBezTo>
                      <a:pt x="1012" y="506"/>
                      <a:pt x="1012" y="506"/>
                      <a:pt x="1012" y="506"/>
                    </a:cubicBezTo>
                    <a:cubicBezTo>
                      <a:pt x="1012" y="507"/>
                      <a:pt x="1012" y="507"/>
                      <a:pt x="1012" y="507"/>
                    </a:cubicBezTo>
                    <a:cubicBezTo>
                      <a:pt x="1014" y="507"/>
                      <a:pt x="1014" y="507"/>
                      <a:pt x="1014" y="507"/>
                    </a:cubicBezTo>
                    <a:cubicBezTo>
                      <a:pt x="1014" y="509"/>
                      <a:pt x="1014" y="509"/>
                      <a:pt x="1014" y="509"/>
                    </a:cubicBezTo>
                    <a:cubicBezTo>
                      <a:pt x="1012" y="510"/>
                      <a:pt x="1012" y="510"/>
                      <a:pt x="1012" y="510"/>
                    </a:cubicBezTo>
                    <a:cubicBezTo>
                      <a:pt x="1011" y="510"/>
                      <a:pt x="1011" y="510"/>
                      <a:pt x="1011" y="510"/>
                    </a:cubicBezTo>
                    <a:cubicBezTo>
                      <a:pt x="1010" y="508"/>
                      <a:pt x="1010" y="508"/>
                      <a:pt x="1010" y="508"/>
                    </a:cubicBezTo>
                    <a:cubicBezTo>
                      <a:pt x="1009" y="509"/>
                      <a:pt x="1009" y="509"/>
                      <a:pt x="1009" y="509"/>
                    </a:cubicBezTo>
                    <a:cubicBezTo>
                      <a:pt x="1008" y="512"/>
                      <a:pt x="1008" y="512"/>
                      <a:pt x="1008" y="512"/>
                    </a:cubicBezTo>
                    <a:cubicBezTo>
                      <a:pt x="1009" y="514"/>
                      <a:pt x="1009" y="514"/>
                      <a:pt x="1009" y="514"/>
                    </a:cubicBezTo>
                    <a:cubicBezTo>
                      <a:pt x="1010" y="516"/>
                      <a:pt x="1010" y="516"/>
                      <a:pt x="1010" y="516"/>
                    </a:cubicBezTo>
                    <a:cubicBezTo>
                      <a:pt x="1012" y="518"/>
                      <a:pt x="1012" y="518"/>
                      <a:pt x="1012" y="518"/>
                    </a:cubicBezTo>
                    <a:cubicBezTo>
                      <a:pt x="1013" y="521"/>
                      <a:pt x="1013" y="521"/>
                      <a:pt x="1013" y="521"/>
                    </a:cubicBezTo>
                    <a:cubicBezTo>
                      <a:pt x="1014" y="525"/>
                      <a:pt x="1014" y="525"/>
                      <a:pt x="1014" y="525"/>
                    </a:cubicBezTo>
                    <a:cubicBezTo>
                      <a:pt x="1014" y="526"/>
                      <a:pt x="1014" y="526"/>
                      <a:pt x="1014" y="526"/>
                    </a:cubicBezTo>
                    <a:cubicBezTo>
                      <a:pt x="1015" y="529"/>
                      <a:pt x="1015" y="529"/>
                      <a:pt x="1015" y="529"/>
                    </a:cubicBezTo>
                    <a:cubicBezTo>
                      <a:pt x="1016" y="534"/>
                      <a:pt x="1016" y="534"/>
                      <a:pt x="1016" y="534"/>
                    </a:cubicBezTo>
                    <a:cubicBezTo>
                      <a:pt x="1017" y="537"/>
                      <a:pt x="1017" y="537"/>
                      <a:pt x="1017" y="537"/>
                    </a:cubicBezTo>
                    <a:cubicBezTo>
                      <a:pt x="1020" y="538"/>
                      <a:pt x="1020" y="538"/>
                      <a:pt x="1020" y="538"/>
                    </a:cubicBezTo>
                    <a:cubicBezTo>
                      <a:pt x="1020" y="539"/>
                      <a:pt x="1020" y="539"/>
                      <a:pt x="1020" y="539"/>
                    </a:cubicBezTo>
                    <a:cubicBezTo>
                      <a:pt x="1019" y="539"/>
                      <a:pt x="1019" y="539"/>
                      <a:pt x="1019" y="539"/>
                    </a:cubicBezTo>
                    <a:cubicBezTo>
                      <a:pt x="1023" y="544"/>
                      <a:pt x="1023" y="544"/>
                      <a:pt x="1023" y="544"/>
                    </a:cubicBezTo>
                    <a:cubicBezTo>
                      <a:pt x="1025" y="544"/>
                      <a:pt x="1025" y="544"/>
                      <a:pt x="1025" y="544"/>
                    </a:cubicBezTo>
                    <a:cubicBezTo>
                      <a:pt x="1027" y="548"/>
                      <a:pt x="1027" y="548"/>
                      <a:pt x="1027" y="548"/>
                    </a:cubicBezTo>
                    <a:cubicBezTo>
                      <a:pt x="1028" y="551"/>
                      <a:pt x="1028" y="551"/>
                      <a:pt x="1028" y="551"/>
                    </a:cubicBezTo>
                    <a:cubicBezTo>
                      <a:pt x="1028" y="553"/>
                      <a:pt x="1028" y="553"/>
                      <a:pt x="1028" y="553"/>
                    </a:cubicBezTo>
                    <a:cubicBezTo>
                      <a:pt x="1029" y="556"/>
                      <a:pt x="1029" y="556"/>
                      <a:pt x="1029" y="556"/>
                    </a:cubicBezTo>
                    <a:cubicBezTo>
                      <a:pt x="1029" y="558"/>
                      <a:pt x="1029" y="558"/>
                      <a:pt x="1029" y="558"/>
                    </a:cubicBezTo>
                    <a:cubicBezTo>
                      <a:pt x="1031" y="559"/>
                      <a:pt x="1031" y="559"/>
                      <a:pt x="1031" y="559"/>
                    </a:cubicBezTo>
                    <a:cubicBezTo>
                      <a:pt x="1032" y="561"/>
                      <a:pt x="1032" y="561"/>
                      <a:pt x="1032" y="561"/>
                    </a:cubicBezTo>
                    <a:cubicBezTo>
                      <a:pt x="1032" y="561"/>
                      <a:pt x="1032" y="561"/>
                      <a:pt x="1032" y="561"/>
                    </a:cubicBezTo>
                    <a:cubicBezTo>
                      <a:pt x="1032" y="563"/>
                      <a:pt x="1032" y="563"/>
                      <a:pt x="1032" y="563"/>
                    </a:cubicBezTo>
                    <a:cubicBezTo>
                      <a:pt x="1034" y="566"/>
                      <a:pt x="1034" y="566"/>
                      <a:pt x="1034" y="566"/>
                    </a:cubicBezTo>
                    <a:cubicBezTo>
                      <a:pt x="1035" y="568"/>
                      <a:pt x="1035" y="568"/>
                      <a:pt x="1035" y="568"/>
                    </a:cubicBezTo>
                    <a:cubicBezTo>
                      <a:pt x="1036" y="571"/>
                      <a:pt x="1036" y="571"/>
                      <a:pt x="1036" y="571"/>
                    </a:cubicBezTo>
                    <a:cubicBezTo>
                      <a:pt x="1036" y="574"/>
                      <a:pt x="1036" y="574"/>
                      <a:pt x="1036" y="574"/>
                    </a:cubicBezTo>
                    <a:cubicBezTo>
                      <a:pt x="1037" y="575"/>
                      <a:pt x="1037" y="575"/>
                      <a:pt x="1037" y="575"/>
                    </a:cubicBezTo>
                    <a:cubicBezTo>
                      <a:pt x="1036" y="577"/>
                      <a:pt x="1036" y="577"/>
                      <a:pt x="1036" y="577"/>
                    </a:cubicBezTo>
                    <a:cubicBezTo>
                      <a:pt x="1037" y="580"/>
                      <a:pt x="1037" y="580"/>
                      <a:pt x="1037" y="580"/>
                    </a:cubicBezTo>
                    <a:cubicBezTo>
                      <a:pt x="1038" y="584"/>
                      <a:pt x="1038" y="584"/>
                      <a:pt x="1038" y="584"/>
                    </a:cubicBezTo>
                    <a:cubicBezTo>
                      <a:pt x="1038" y="585"/>
                      <a:pt x="1038" y="585"/>
                      <a:pt x="1038" y="585"/>
                    </a:cubicBezTo>
                    <a:cubicBezTo>
                      <a:pt x="1038" y="588"/>
                      <a:pt x="1038" y="588"/>
                      <a:pt x="1038" y="588"/>
                    </a:cubicBezTo>
                    <a:cubicBezTo>
                      <a:pt x="1040" y="590"/>
                      <a:pt x="1040" y="590"/>
                      <a:pt x="1040" y="590"/>
                    </a:cubicBezTo>
                    <a:cubicBezTo>
                      <a:pt x="1043" y="594"/>
                      <a:pt x="1043" y="594"/>
                      <a:pt x="1043" y="594"/>
                    </a:cubicBezTo>
                    <a:cubicBezTo>
                      <a:pt x="1043" y="596"/>
                      <a:pt x="1043" y="596"/>
                      <a:pt x="1043" y="596"/>
                    </a:cubicBezTo>
                    <a:cubicBezTo>
                      <a:pt x="1045" y="598"/>
                      <a:pt x="1045" y="598"/>
                      <a:pt x="1045" y="598"/>
                    </a:cubicBezTo>
                    <a:cubicBezTo>
                      <a:pt x="1045" y="602"/>
                      <a:pt x="1045" y="602"/>
                      <a:pt x="1045" y="602"/>
                    </a:cubicBezTo>
                    <a:cubicBezTo>
                      <a:pt x="1045" y="605"/>
                      <a:pt x="1045" y="605"/>
                      <a:pt x="1045" y="605"/>
                    </a:cubicBezTo>
                    <a:cubicBezTo>
                      <a:pt x="1047" y="608"/>
                      <a:pt x="1047" y="608"/>
                      <a:pt x="1047" y="608"/>
                    </a:cubicBezTo>
                    <a:cubicBezTo>
                      <a:pt x="1047" y="610"/>
                      <a:pt x="1047" y="610"/>
                      <a:pt x="1047" y="610"/>
                    </a:cubicBezTo>
                    <a:cubicBezTo>
                      <a:pt x="1050" y="614"/>
                      <a:pt x="1050" y="614"/>
                      <a:pt x="1050" y="614"/>
                    </a:cubicBezTo>
                    <a:cubicBezTo>
                      <a:pt x="1050" y="615"/>
                      <a:pt x="1050" y="615"/>
                      <a:pt x="1050" y="615"/>
                    </a:cubicBezTo>
                    <a:cubicBezTo>
                      <a:pt x="1049" y="618"/>
                      <a:pt x="1049" y="618"/>
                      <a:pt x="1049" y="618"/>
                    </a:cubicBezTo>
                    <a:cubicBezTo>
                      <a:pt x="1049" y="622"/>
                      <a:pt x="1049" y="622"/>
                      <a:pt x="1049" y="622"/>
                    </a:cubicBezTo>
                    <a:cubicBezTo>
                      <a:pt x="1050" y="624"/>
                      <a:pt x="1050" y="624"/>
                      <a:pt x="1050" y="624"/>
                    </a:cubicBezTo>
                    <a:cubicBezTo>
                      <a:pt x="1052" y="626"/>
                      <a:pt x="1052" y="626"/>
                      <a:pt x="1052" y="626"/>
                    </a:cubicBezTo>
                    <a:cubicBezTo>
                      <a:pt x="1053" y="629"/>
                      <a:pt x="1053" y="629"/>
                      <a:pt x="1053" y="629"/>
                    </a:cubicBezTo>
                    <a:cubicBezTo>
                      <a:pt x="1056" y="630"/>
                      <a:pt x="1056" y="630"/>
                      <a:pt x="1056" y="630"/>
                    </a:cubicBezTo>
                    <a:close/>
                    <a:moveTo>
                      <a:pt x="1152" y="385"/>
                    </a:moveTo>
                    <a:cubicBezTo>
                      <a:pt x="1153" y="385"/>
                      <a:pt x="1153" y="385"/>
                      <a:pt x="1153" y="385"/>
                    </a:cubicBezTo>
                    <a:cubicBezTo>
                      <a:pt x="1153" y="383"/>
                      <a:pt x="1153" y="383"/>
                      <a:pt x="1153" y="383"/>
                    </a:cubicBezTo>
                    <a:cubicBezTo>
                      <a:pt x="1152" y="381"/>
                      <a:pt x="1152" y="381"/>
                      <a:pt x="1152" y="381"/>
                    </a:cubicBezTo>
                    <a:cubicBezTo>
                      <a:pt x="1152" y="381"/>
                      <a:pt x="1152" y="381"/>
                      <a:pt x="1152" y="381"/>
                    </a:cubicBezTo>
                    <a:cubicBezTo>
                      <a:pt x="1152" y="379"/>
                      <a:pt x="1152" y="379"/>
                      <a:pt x="1152" y="379"/>
                    </a:cubicBezTo>
                    <a:cubicBezTo>
                      <a:pt x="1153" y="377"/>
                      <a:pt x="1153" y="377"/>
                      <a:pt x="1153" y="377"/>
                    </a:cubicBezTo>
                    <a:cubicBezTo>
                      <a:pt x="1155" y="375"/>
                      <a:pt x="1155" y="375"/>
                      <a:pt x="1155" y="375"/>
                    </a:cubicBezTo>
                    <a:cubicBezTo>
                      <a:pt x="1157" y="374"/>
                      <a:pt x="1157" y="374"/>
                      <a:pt x="1157" y="374"/>
                    </a:cubicBezTo>
                    <a:cubicBezTo>
                      <a:pt x="1158" y="373"/>
                      <a:pt x="1158" y="373"/>
                      <a:pt x="1158" y="373"/>
                    </a:cubicBezTo>
                    <a:cubicBezTo>
                      <a:pt x="1157" y="371"/>
                      <a:pt x="1157" y="371"/>
                      <a:pt x="1157" y="371"/>
                    </a:cubicBezTo>
                    <a:cubicBezTo>
                      <a:pt x="1157" y="369"/>
                      <a:pt x="1157" y="369"/>
                      <a:pt x="1157" y="369"/>
                    </a:cubicBezTo>
                    <a:cubicBezTo>
                      <a:pt x="1154" y="366"/>
                      <a:pt x="1154" y="366"/>
                      <a:pt x="1154" y="366"/>
                    </a:cubicBezTo>
                    <a:cubicBezTo>
                      <a:pt x="1153" y="366"/>
                      <a:pt x="1153" y="366"/>
                      <a:pt x="1153" y="366"/>
                    </a:cubicBezTo>
                    <a:cubicBezTo>
                      <a:pt x="1152" y="367"/>
                      <a:pt x="1152" y="367"/>
                      <a:pt x="1152" y="367"/>
                    </a:cubicBezTo>
                    <a:cubicBezTo>
                      <a:pt x="1152" y="368"/>
                      <a:pt x="1152" y="368"/>
                      <a:pt x="1152" y="368"/>
                    </a:cubicBezTo>
                    <a:cubicBezTo>
                      <a:pt x="1151" y="368"/>
                      <a:pt x="1151" y="368"/>
                      <a:pt x="1151" y="368"/>
                    </a:cubicBezTo>
                    <a:cubicBezTo>
                      <a:pt x="1149" y="371"/>
                      <a:pt x="1149" y="371"/>
                      <a:pt x="1149" y="371"/>
                    </a:cubicBezTo>
                    <a:cubicBezTo>
                      <a:pt x="1148" y="371"/>
                      <a:pt x="1148" y="371"/>
                      <a:pt x="1148" y="371"/>
                    </a:cubicBezTo>
                    <a:cubicBezTo>
                      <a:pt x="1147" y="373"/>
                      <a:pt x="1147" y="373"/>
                      <a:pt x="1147" y="373"/>
                    </a:cubicBezTo>
                    <a:cubicBezTo>
                      <a:pt x="1148" y="373"/>
                      <a:pt x="1148" y="373"/>
                      <a:pt x="1148" y="373"/>
                    </a:cubicBezTo>
                    <a:cubicBezTo>
                      <a:pt x="1150" y="373"/>
                      <a:pt x="1150" y="373"/>
                      <a:pt x="1150" y="373"/>
                    </a:cubicBezTo>
                    <a:cubicBezTo>
                      <a:pt x="1150" y="373"/>
                      <a:pt x="1150" y="373"/>
                      <a:pt x="1150" y="373"/>
                    </a:cubicBezTo>
                    <a:cubicBezTo>
                      <a:pt x="1149" y="375"/>
                      <a:pt x="1149" y="375"/>
                      <a:pt x="1149" y="375"/>
                    </a:cubicBezTo>
                    <a:cubicBezTo>
                      <a:pt x="1150" y="378"/>
                      <a:pt x="1150" y="378"/>
                      <a:pt x="1150" y="378"/>
                    </a:cubicBezTo>
                    <a:cubicBezTo>
                      <a:pt x="1151" y="379"/>
                      <a:pt x="1151" y="379"/>
                      <a:pt x="1151" y="379"/>
                    </a:cubicBezTo>
                    <a:cubicBezTo>
                      <a:pt x="1151" y="381"/>
                      <a:pt x="1151" y="381"/>
                      <a:pt x="1151" y="381"/>
                    </a:cubicBezTo>
                    <a:cubicBezTo>
                      <a:pt x="1150" y="382"/>
                      <a:pt x="1150" y="382"/>
                      <a:pt x="1150" y="382"/>
                    </a:cubicBezTo>
                    <a:cubicBezTo>
                      <a:pt x="1151" y="383"/>
                      <a:pt x="1151" y="383"/>
                      <a:pt x="1151" y="383"/>
                    </a:cubicBezTo>
                    <a:cubicBezTo>
                      <a:pt x="1152" y="385"/>
                      <a:pt x="1152" y="385"/>
                      <a:pt x="1152" y="385"/>
                    </a:cubicBez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grpSp>
        <p:sp>
          <p:nvSpPr>
            <p:cNvPr id="425" name="Romania">
              <a:extLst>
                <a:ext uri="{FF2B5EF4-FFF2-40B4-BE49-F238E27FC236}">
                  <a16:creationId xmlns:a16="http://schemas.microsoft.com/office/drawing/2014/main" xmlns="" id="{4C803BCB-4E67-4F46-9922-D6C426B47AF6}"/>
                </a:ext>
              </a:extLst>
            </p:cNvPr>
            <p:cNvSpPr>
              <a:spLocks/>
            </p:cNvSpPr>
            <p:nvPr/>
          </p:nvSpPr>
          <p:spPr bwMode="auto">
            <a:xfrm>
              <a:off x="6358664" y="2995657"/>
              <a:ext cx="223640" cy="143038"/>
            </a:xfrm>
            <a:custGeom>
              <a:avLst/>
              <a:gdLst>
                <a:gd name="T0" fmla="*/ 50 w 197"/>
                <a:gd name="T1" fmla="*/ 5 h 126"/>
                <a:gd name="T2" fmla="*/ 57 w 197"/>
                <a:gd name="T3" fmla="*/ 0 h 126"/>
                <a:gd name="T4" fmla="*/ 71 w 197"/>
                <a:gd name="T5" fmla="*/ 7 h 126"/>
                <a:gd name="T6" fmla="*/ 78 w 197"/>
                <a:gd name="T7" fmla="*/ 12 h 126"/>
                <a:gd name="T8" fmla="*/ 90 w 197"/>
                <a:gd name="T9" fmla="*/ 12 h 126"/>
                <a:gd name="T10" fmla="*/ 100 w 197"/>
                <a:gd name="T11" fmla="*/ 7 h 126"/>
                <a:gd name="T12" fmla="*/ 119 w 197"/>
                <a:gd name="T13" fmla="*/ 3 h 126"/>
                <a:gd name="T14" fmla="*/ 135 w 197"/>
                <a:gd name="T15" fmla="*/ 10 h 126"/>
                <a:gd name="T16" fmla="*/ 145 w 197"/>
                <a:gd name="T17" fmla="*/ 22 h 126"/>
                <a:gd name="T18" fmla="*/ 159 w 197"/>
                <a:gd name="T19" fmla="*/ 38 h 126"/>
                <a:gd name="T20" fmla="*/ 161 w 197"/>
                <a:gd name="T21" fmla="*/ 64 h 126"/>
                <a:gd name="T22" fmla="*/ 168 w 197"/>
                <a:gd name="T23" fmla="*/ 78 h 126"/>
                <a:gd name="T24" fmla="*/ 182 w 197"/>
                <a:gd name="T25" fmla="*/ 78 h 126"/>
                <a:gd name="T26" fmla="*/ 194 w 197"/>
                <a:gd name="T27" fmla="*/ 76 h 126"/>
                <a:gd name="T28" fmla="*/ 194 w 197"/>
                <a:gd name="T29" fmla="*/ 81 h 126"/>
                <a:gd name="T30" fmla="*/ 197 w 197"/>
                <a:gd name="T31" fmla="*/ 88 h 126"/>
                <a:gd name="T32" fmla="*/ 189 w 197"/>
                <a:gd name="T33" fmla="*/ 93 h 126"/>
                <a:gd name="T34" fmla="*/ 180 w 197"/>
                <a:gd name="T35" fmla="*/ 100 h 126"/>
                <a:gd name="T36" fmla="*/ 180 w 197"/>
                <a:gd name="T37" fmla="*/ 104 h 126"/>
                <a:gd name="T38" fmla="*/ 178 w 197"/>
                <a:gd name="T39" fmla="*/ 116 h 126"/>
                <a:gd name="T40" fmla="*/ 173 w 197"/>
                <a:gd name="T41" fmla="*/ 121 h 126"/>
                <a:gd name="T42" fmla="*/ 166 w 197"/>
                <a:gd name="T43" fmla="*/ 116 h 126"/>
                <a:gd name="T44" fmla="*/ 159 w 197"/>
                <a:gd name="T45" fmla="*/ 114 h 126"/>
                <a:gd name="T46" fmla="*/ 145 w 197"/>
                <a:gd name="T47" fmla="*/ 112 h 126"/>
                <a:gd name="T48" fmla="*/ 126 w 197"/>
                <a:gd name="T49" fmla="*/ 119 h 126"/>
                <a:gd name="T50" fmla="*/ 119 w 197"/>
                <a:gd name="T51" fmla="*/ 123 h 126"/>
                <a:gd name="T52" fmla="*/ 109 w 197"/>
                <a:gd name="T53" fmla="*/ 123 h 126"/>
                <a:gd name="T54" fmla="*/ 100 w 197"/>
                <a:gd name="T55" fmla="*/ 123 h 126"/>
                <a:gd name="T56" fmla="*/ 92 w 197"/>
                <a:gd name="T57" fmla="*/ 123 h 126"/>
                <a:gd name="T58" fmla="*/ 78 w 197"/>
                <a:gd name="T59" fmla="*/ 123 h 126"/>
                <a:gd name="T60" fmla="*/ 74 w 197"/>
                <a:gd name="T61" fmla="*/ 121 h 126"/>
                <a:gd name="T62" fmla="*/ 62 w 197"/>
                <a:gd name="T63" fmla="*/ 123 h 126"/>
                <a:gd name="T64" fmla="*/ 59 w 197"/>
                <a:gd name="T65" fmla="*/ 119 h 126"/>
                <a:gd name="T66" fmla="*/ 57 w 197"/>
                <a:gd name="T67" fmla="*/ 112 h 126"/>
                <a:gd name="T68" fmla="*/ 50 w 197"/>
                <a:gd name="T69" fmla="*/ 107 h 126"/>
                <a:gd name="T70" fmla="*/ 55 w 197"/>
                <a:gd name="T71" fmla="*/ 100 h 126"/>
                <a:gd name="T72" fmla="*/ 43 w 197"/>
                <a:gd name="T73" fmla="*/ 102 h 126"/>
                <a:gd name="T74" fmla="*/ 33 w 197"/>
                <a:gd name="T75" fmla="*/ 102 h 126"/>
                <a:gd name="T76" fmla="*/ 24 w 197"/>
                <a:gd name="T77" fmla="*/ 95 h 126"/>
                <a:gd name="T78" fmla="*/ 26 w 197"/>
                <a:gd name="T79" fmla="*/ 88 h 126"/>
                <a:gd name="T80" fmla="*/ 14 w 197"/>
                <a:gd name="T81" fmla="*/ 81 h 126"/>
                <a:gd name="T82" fmla="*/ 5 w 197"/>
                <a:gd name="T83" fmla="*/ 67 h 126"/>
                <a:gd name="T84" fmla="*/ 0 w 197"/>
                <a:gd name="T85" fmla="*/ 64 h 126"/>
                <a:gd name="T86" fmla="*/ 10 w 197"/>
                <a:gd name="T87" fmla="*/ 57 h 126"/>
                <a:gd name="T88" fmla="*/ 17 w 197"/>
                <a:gd name="T89" fmla="*/ 55 h 126"/>
                <a:gd name="T90" fmla="*/ 22 w 197"/>
                <a:gd name="T91" fmla="*/ 45 h 126"/>
                <a:gd name="T92" fmla="*/ 33 w 197"/>
                <a:gd name="T93" fmla="*/ 19 h 126"/>
                <a:gd name="T94" fmla="*/ 43 w 197"/>
                <a:gd name="T95" fmla="*/ 10 h 126"/>
                <a:gd name="T96" fmla="*/ 45 w 197"/>
                <a:gd name="T9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26">
                  <a:moveTo>
                    <a:pt x="45" y="5"/>
                  </a:moveTo>
                  <a:lnTo>
                    <a:pt x="50" y="5"/>
                  </a:lnTo>
                  <a:lnTo>
                    <a:pt x="52" y="0"/>
                  </a:lnTo>
                  <a:lnTo>
                    <a:pt x="57" y="0"/>
                  </a:lnTo>
                  <a:lnTo>
                    <a:pt x="64" y="5"/>
                  </a:lnTo>
                  <a:lnTo>
                    <a:pt x="71" y="7"/>
                  </a:lnTo>
                  <a:lnTo>
                    <a:pt x="76" y="10"/>
                  </a:lnTo>
                  <a:lnTo>
                    <a:pt x="78" y="12"/>
                  </a:lnTo>
                  <a:lnTo>
                    <a:pt x="83" y="15"/>
                  </a:lnTo>
                  <a:lnTo>
                    <a:pt x="90" y="12"/>
                  </a:lnTo>
                  <a:lnTo>
                    <a:pt x="95" y="12"/>
                  </a:lnTo>
                  <a:lnTo>
                    <a:pt x="100" y="7"/>
                  </a:lnTo>
                  <a:lnTo>
                    <a:pt x="114" y="5"/>
                  </a:lnTo>
                  <a:lnTo>
                    <a:pt x="119" y="3"/>
                  </a:lnTo>
                  <a:lnTo>
                    <a:pt x="133" y="0"/>
                  </a:lnTo>
                  <a:lnTo>
                    <a:pt x="135" y="10"/>
                  </a:lnTo>
                  <a:lnTo>
                    <a:pt x="145" y="17"/>
                  </a:lnTo>
                  <a:lnTo>
                    <a:pt x="145" y="22"/>
                  </a:lnTo>
                  <a:lnTo>
                    <a:pt x="159" y="31"/>
                  </a:lnTo>
                  <a:lnTo>
                    <a:pt x="159" y="38"/>
                  </a:lnTo>
                  <a:lnTo>
                    <a:pt x="163" y="45"/>
                  </a:lnTo>
                  <a:lnTo>
                    <a:pt x="161" y="64"/>
                  </a:lnTo>
                  <a:lnTo>
                    <a:pt x="166" y="71"/>
                  </a:lnTo>
                  <a:lnTo>
                    <a:pt x="168" y="78"/>
                  </a:lnTo>
                  <a:lnTo>
                    <a:pt x="175" y="78"/>
                  </a:lnTo>
                  <a:lnTo>
                    <a:pt x="182" y="78"/>
                  </a:lnTo>
                  <a:lnTo>
                    <a:pt x="187" y="76"/>
                  </a:lnTo>
                  <a:lnTo>
                    <a:pt x="194" y="76"/>
                  </a:lnTo>
                  <a:lnTo>
                    <a:pt x="197" y="78"/>
                  </a:lnTo>
                  <a:lnTo>
                    <a:pt x="194" y="81"/>
                  </a:lnTo>
                  <a:lnTo>
                    <a:pt x="197" y="83"/>
                  </a:lnTo>
                  <a:lnTo>
                    <a:pt x="197" y="88"/>
                  </a:lnTo>
                  <a:lnTo>
                    <a:pt x="194" y="93"/>
                  </a:lnTo>
                  <a:lnTo>
                    <a:pt x="189" y="93"/>
                  </a:lnTo>
                  <a:lnTo>
                    <a:pt x="182" y="95"/>
                  </a:lnTo>
                  <a:lnTo>
                    <a:pt x="180" y="100"/>
                  </a:lnTo>
                  <a:lnTo>
                    <a:pt x="178" y="102"/>
                  </a:lnTo>
                  <a:lnTo>
                    <a:pt x="180" y="104"/>
                  </a:lnTo>
                  <a:lnTo>
                    <a:pt x="180" y="112"/>
                  </a:lnTo>
                  <a:lnTo>
                    <a:pt x="178" y="116"/>
                  </a:lnTo>
                  <a:lnTo>
                    <a:pt x="178" y="121"/>
                  </a:lnTo>
                  <a:lnTo>
                    <a:pt x="173" y="121"/>
                  </a:lnTo>
                  <a:lnTo>
                    <a:pt x="173" y="119"/>
                  </a:lnTo>
                  <a:lnTo>
                    <a:pt x="166" y="116"/>
                  </a:lnTo>
                  <a:lnTo>
                    <a:pt x="161" y="119"/>
                  </a:lnTo>
                  <a:lnTo>
                    <a:pt x="159" y="114"/>
                  </a:lnTo>
                  <a:lnTo>
                    <a:pt x="152" y="112"/>
                  </a:lnTo>
                  <a:lnTo>
                    <a:pt x="145" y="112"/>
                  </a:lnTo>
                  <a:lnTo>
                    <a:pt x="140" y="112"/>
                  </a:lnTo>
                  <a:lnTo>
                    <a:pt x="126" y="119"/>
                  </a:lnTo>
                  <a:lnTo>
                    <a:pt x="126" y="121"/>
                  </a:lnTo>
                  <a:lnTo>
                    <a:pt x="119" y="123"/>
                  </a:lnTo>
                  <a:lnTo>
                    <a:pt x="116" y="126"/>
                  </a:lnTo>
                  <a:lnTo>
                    <a:pt x="109" y="123"/>
                  </a:lnTo>
                  <a:lnTo>
                    <a:pt x="104" y="123"/>
                  </a:lnTo>
                  <a:lnTo>
                    <a:pt x="100" y="123"/>
                  </a:lnTo>
                  <a:lnTo>
                    <a:pt x="95" y="123"/>
                  </a:lnTo>
                  <a:lnTo>
                    <a:pt x="92" y="123"/>
                  </a:lnTo>
                  <a:lnTo>
                    <a:pt x="85" y="126"/>
                  </a:lnTo>
                  <a:lnTo>
                    <a:pt x="78" y="123"/>
                  </a:lnTo>
                  <a:lnTo>
                    <a:pt x="76" y="123"/>
                  </a:lnTo>
                  <a:lnTo>
                    <a:pt x="74" y="121"/>
                  </a:lnTo>
                  <a:lnTo>
                    <a:pt x="66" y="121"/>
                  </a:lnTo>
                  <a:lnTo>
                    <a:pt x="62" y="123"/>
                  </a:lnTo>
                  <a:lnTo>
                    <a:pt x="59" y="121"/>
                  </a:lnTo>
                  <a:lnTo>
                    <a:pt x="59" y="119"/>
                  </a:lnTo>
                  <a:lnTo>
                    <a:pt x="62" y="114"/>
                  </a:lnTo>
                  <a:lnTo>
                    <a:pt x="57" y="112"/>
                  </a:lnTo>
                  <a:lnTo>
                    <a:pt x="52" y="112"/>
                  </a:lnTo>
                  <a:lnTo>
                    <a:pt x="50" y="107"/>
                  </a:lnTo>
                  <a:lnTo>
                    <a:pt x="50" y="104"/>
                  </a:lnTo>
                  <a:lnTo>
                    <a:pt x="55" y="100"/>
                  </a:lnTo>
                  <a:lnTo>
                    <a:pt x="45" y="97"/>
                  </a:lnTo>
                  <a:lnTo>
                    <a:pt x="43" y="102"/>
                  </a:lnTo>
                  <a:lnTo>
                    <a:pt x="38" y="100"/>
                  </a:lnTo>
                  <a:lnTo>
                    <a:pt x="33" y="102"/>
                  </a:lnTo>
                  <a:lnTo>
                    <a:pt x="31" y="97"/>
                  </a:lnTo>
                  <a:lnTo>
                    <a:pt x="24" y="95"/>
                  </a:lnTo>
                  <a:lnTo>
                    <a:pt x="24" y="93"/>
                  </a:lnTo>
                  <a:lnTo>
                    <a:pt x="26" y="88"/>
                  </a:lnTo>
                  <a:lnTo>
                    <a:pt x="19" y="83"/>
                  </a:lnTo>
                  <a:lnTo>
                    <a:pt x="14" y="81"/>
                  </a:lnTo>
                  <a:lnTo>
                    <a:pt x="12" y="76"/>
                  </a:lnTo>
                  <a:lnTo>
                    <a:pt x="5" y="67"/>
                  </a:lnTo>
                  <a:lnTo>
                    <a:pt x="5" y="64"/>
                  </a:lnTo>
                  <a:lnTo>
                    <a:pt x="0" y="64"/>
                  </a:lnTo>
                  <a:lnTo>
                    <a:pt x="5" y="59"/>
                  </a:lnTo>
                  <a:lnTo>
                    <a:pt x="10" y="57"/>
                  </a:lnTo>
                  <a:lnTo>
                    <a:pt x="10" y="55"/>
                  </a:lnTo>
                  <a:lnTo>
                    <a:pt x="17" y="55"/>
                  </a:lnTo>
                  <a:lnTo>
                    <a:pt x="22" y="50"/>
                  </a:lnTo>
                  <a:lnTo>
                    <a:pt x="22" y="45"/>
                  </a:lnTo>
                  <a:lnTo>
                    <a:pt x="29" y="33"/>
                  </a:lnTo>
                  <a:lnTo>
                    <a:pt x="33" y="19"/>
                  </a:lnTo>
                  <a:lnTo>
                    <a:pt x="38" y="12"/>
                  </a:lnTo>
                  <a:lnTo>
                    <a:pt x="43" y="10"/>
                  </a:lnTo>
                  <a:lnTo>
                    <a:pt x="45" y="5"/>
                  </a:lnTo>
                  <a:lnTo>
                    <a:pt x="45" y="5"/>
                  </a:lnTo>
                  <a:lnTo>
                    <a:pt x="45" y="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26" name="Republic of Congo">
              <a:extLst>
                <a:ext uri="{FF2B5EF4-FFF2-40B4-BE49-F238E27FC236}">
                  <a16:creationId xmlns:a16="http://schemas.microsoft.com/office/drawing/2014/main" xmlns="" id="{34DB7515-CFAE-4FDF-A4B2-002F1CE7DBA8}"/>
                </a:ext>
              </a:extLst>
            </p:cNvPr>
            <p:cNvSpPr>
              <a:spLocks/>
            </p:cNvSpPr>
            <p:nvPr/>
          </p:nvSpPr>
          <p:spPr bwMode="auto">
            <a:xfrm>
              <a:off x="6165675" y="4237594"/>
              <a:ext cx="196394" cy="230451"/>
            </a:xfrm>
            <a:custGeom>
              <a:avLst/>
              <a:gdLst>
                <a:gd name="T0" fmla="*/ 5 w 173"/>
                <a:gd name="T1" fmla="*/ 168 h 203"/>
                <a:gd name="T2" fmla="*/ 12 w 173"/>
                <a:gd name="T3" fmla="*/ 165 h 203"/>
                <a:gd name="T4" fmla="*/ 21 w 173"/>
                <a:gd name="T5" fmla="*/ 165 h 203"/>
                <a:gd name="T6" fmla="*/ 14 w 173"/>
                <a:gd name="T7" fmla="*/ 149 h 203"/>
                <a:gd name="T8" fmla="*/ 7 w 173"/>
                <a:gd name="T9" fmla="*/ 146 h 203"/>
                <a:gd name="T10" fmla="*/ 12 w 173"/>
                <a:gd name="T11" fmla="*/ 142 h 203"/>
                <a:gd name="T12" fmla="*/ 21 w 173"/>
                <a:gd name="T13" fmla="*/ 139 h 203"/>
                <a:gd name="T14" fmla="*/ 33 w 173"/>
                <a:gd name="T15" fmla="*/ 134 h 203"/>
                <a:gd name="T16" fmla="*/ 38 w 173"/>
                <a:gd name="T17" fmla="*/ 127 h 203"/>
                <a:gd name="T18" fmla="*/ 50 w 173"/>
                <a:gd name="T19" fmla="*/ 139 h 203"/>
                <a:gd name="T20" fmla="*/ 61 w 173"/>
                <a:gd name="T21" fmla="*/ 137 h 203"/>
                <a:gd name="T22" fmla="*/ 69 w 173"/>
                <a:gd name="T23" fmla="*/ 144 h 203"/>
                <a:gd name="T24" fmla="*/ 73 w 173"/>
                <a:gd name="T25" fmla="*/ 118 h 203"/>
                <a:gd name="T26" fmla="*/ 73 w 173"/>
                <a:gd name="T27" fmla="*/ 101 h 203"/>
                <a:gd name="T28" fmla="*/ 69 w 173"/>
                <a:gd name="T29" fmla="*/ 94 h 203"/>
                <a:gd name="T30" fmla="*/ 64 w 173"/>
                <a:gd name="T31" fmla="*/ 89 h 203"/>
                <a:gd name="T32" fmla="*/ 66 w 173"/>
                <a:gd name="T33" fmla="*/ 87 h 203"/>
                <a:gd name="T34" fmla="*/ 66 w 173"/>
                <a:gd name="T35" fmla="*/ 82 h 203"/>
                <a:gd name="T36" fmla="*/ 76 w 173"/>
                <a:gd name="T37" fmla="*/ 75 h 203"/>
                <a:gd name="T38" fmla="*/ 76 w 173"/>
                <a:gd name="T39" fmla="*/ 66 h 203"/>
                <a:gd name="T40" fmla="*/ 66 w 173"/>
                <a:gd name="T41" fmla="*/ 56 h 203"/>
                <a:gd name="T42" fmla="*/ 52 w 173"/>
                <a:gd name="T43" fmla="*/ 59 h 203"/>
                <a:gd name="T44" fmla="*/ 47 w 173"/>
                <a:gd name="T45" fmla="*/ 56 h 203"/>
                <a:gd name="T46" fmla="*/ 45 w 173"/>
                <a:gd name="T47" fmla="*/ 44 h 203"/>
                <a:gd name="T48" fmla="*/ 78 w 173"/>
                <a:gd name="T49" fmla="*/ 40 h 203"/>
                <a:gd name="T50" fmla="*/ 83 w 173"/>
                <a:gd name="T51" fmla="*/ 42 h 203"/>
                <a:gd name="T52" fmla="*/ 90 w 173"/>
                <a:gd name="T53" fmla="*/ 44 h 203"/>
                <a:gd name="T54" fmla="*/ 95 w 173"/>
                <a:gd name="T55" fmla="*/ 42 h 203"/>
                <a:gd name="T56" fmla="*/ 104 w 173"/>
                <a:gd name="T57" fmla="*/ 44 h 203"/>
                <a:gd name="T58" fmla="*/ 109 w 173"/>
                <a:gd name="T59" fmla="*/ 44 h 203"/>
                <a:gd name="T60" fmla="*/ 114 w 173"/>
                <a:gd name="T61" fmla="*/ 44 h 203"/>
                <a:gd name="T62" fmla="*/ 116 w 173"/>
                <a:gd name="T63" fmla="*/ 35 h 203"/>
                <a:gd name="T64" fmla="*/ 132 w 173"/>
                <a:gd name="T65" fmla="*/ 9 h 203"/>
                <a:gd name="T66" fmla="*/ 147 w 173"/>
                <a:gd name="T67" fmla="*/ 2 h 203"/>
                <a:gd name="T68" fmla="*/ 156 w 173"/>
                <a:gd name="T69" fmla="*/ 0 h 203"/>
                <a:gd name="T70" fmla="*/ 166 w 173"/>
                <a:gd name="T71" fmla="*/ 4 h 203"/>
                <a:gd name="T72" fmla="*/ 170 w 173"/>
                <a:gd name="T73" fmla="*/ 4 h 203"/>
                <a:gd name="T74" fmla="*/ 168 w 173"/>
                <a:gd name="T75" fmla="*/ 21 h 203"/>
                <a:gd name="T76" fmla="*/ 161 w 173"/>
                <a:gd name="T77" fmla="*/ 44 h 203"/>
                <a:gd name="T78" fmla="*/ 156 w 173"/>
                <a:gd name="T79" fmla="*/ 59 h 203"/>
                <a:gd name="T80" fmla="*/ 154 w 173"/>
                <a:gd name="T81" fmla="*/ 75 h 203"/>
                <a:gd name="T82" fmla="*/ 151 w 173"/>
                <a:gd name="T83" fmla="*/ 82 h 203"/>
                <a:gd name="T84" fmla="*/ 142 w 173"/>
                <a:gd name="T85" fmla="*/ 111 h 203"/>
                <a:gd name="T86" fmla="*/ 130 w 173"/>
                <a:gd name="T87" fmla="*/ 113 h 203"/>
                <a:gd name="T88" fmla="*/ 121 w 173"/>
                <a:gd name="T89" fmla="*/ 127 h 203"/>
                <a:gd name="T90" fmla="*/ 114 w 173"/>
                <a:gd name="T91" fmla="*/ 146 h 203"/>
                <a:gd name="T92" fmla="*/ 111 w 173"/>
                <a:gd name="T93" fmla="*/ 165 h 203"/>
                <a:gd name="T94" fmla="*/ 104 w 173"/>
                <a:gd name="T95" fmla="*/ 177 h 203"/>
                <a:gd name="T96" fmla="*/ 90 w 173"/>
                <a:gd name="T97" fmla="*/ 191 h 203"/>
                <a:gd name="T98" fmla="*/ 76 w 173"/>
                <a:gd name="T99" fmla="*/ 196 h 203"/>
                <a:gd name="T100" fmla="*/ 76 w 173"/>
                <a:gd name="T101" fmla="*/ 186 h 203"/>
                <a:gd name="T102" fmla="*/ 64 w 173"/>
                <a:gd name="T103" fmla="*/ 189 h 203"/>
                <a:gd name="T104" fmla="*/ 59 w 173"/>
                <a:gd name="T105" fmla="*/ 194 h 203"/>
                <a:gd name="T106" fmla="*/ 52 w 173"/>
                <a:gd name="T107" fmla="*/ 194 h 203"/>
                <a:gd name="T108" fmla="*/ 45 w 173"/>
                <a:gd name="T109" fmla="*/ 194 h 203"/>
                <a:gd name="T110" fmla="*/ 43 w 173"/>
                <a:gd name="T111" fmla="*/ 189 h 203"/>
                <a:gd name="T112" fmla="*/ 33 w 173"/>
                <a:gd name="T113" fmla="*/ 189 h 203"/>
                <a:gd name="T114" fmla="*/ 26 w 173"/>
                <a:gd name="T115" fmla="*/ 196 h 203"/>
                <a:gd name="T116" fmla="*/ 19 w 173"/>
                <a:gd name="T117" fmla="*/ 203 h 203"/>
                <a:gd name="T118" fmla="*/ 14 w 173"/>
                <a:gd name="T119" fmla="*/ 191 h 203"/>
                <a:gd name="T120" fmla="*/ 5 w 173"/>
                <a:gd name="T121" fmla="*/ 1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3" h="203">
                  <a:moveTo>
                    <a:pt x="0" y="175"/>
                  </a:moveTo>
                  <a:lnTo>
                    <a:pt x="5" y="170"/>
                  </a:lnTo>
                  <a:lnTo>
                    <a:pt x="5" y="168"/>
                  </a:lnTo>
                  <a:lnTo>
                    <a:pt x="7" y="168"/>
                  </a:lnTo>
                  <a:lnTo>
                    <a:pt x="12" y="168"/>
                  </a:lnTo>
                  <a:lnTo>
                    <a:pt x="12" y="165"/>
                  </a:lnTo>
                  <a:lnTo>
                    <a:pt x="14" y="165"/>
                  </a:lnTo>
                  <a:lnTo>
                    <a:pt x="21" y="170"/>
                  </a:lnTo>
                  <a:lnTo>
                    <a:pt x="21" y="165"/>
                  </a:lnTo>
                  <a:lnTo>
                    <a:pt x="19" y="153"/>
                  </a:lnTo>
                  <a:lnTo>
                    <a:pt x="17" y="151"/>
                  </a:lnTo>
                  <a:lnTo>
                    <a:pt x="14" y="149"/>
                  </a:lnTo>
                  <a:lnTo>
                    <a:pt x="9" y="151"/>
                  </a:lnTo>
                  <a:lnTo>
                    <a:pt x="7" y="151"/>
                  </a:lnTo>
                  <a:lnTo>
                    <a:pt x="7" y="146"/>
                  </a:lnTo>
                  <a:lnTo>
                    <a:pt x="7" y="144"/>
                  </a:lnTo>
                  <a:lnTo>
                    <a:pt x="7" y="142"/>
                  </a:lnTo>
                  <a:lnTo>
                    <a:pt x="12" y="142"/>
                  </a:lnTo>
                  <a:lnTo>
                    <a:pt x="17" y="144"/>
                  </a:lnTo>
                  <a:lnTo>
                    <a:pt x="19" y="142"/>
                  </a:lnTo>
                  <a:lnTo>
                    <a:pt x="21" y="139"/>
                  </a:lnTo>
                  <a:lnTo>
                    <a:pt x="24" y="139"/>
                  </a:lnTo>
                  <a:lnTo>
                    <a:pt x="31" y="139"/>
                  </a:lnTo>
                  <a:lnTo>
                    <a:pt x="33" y="134"/>
                  </a:lnTo>
                  <a:lnTo>
                    <a:pt x="33" y="130"/>
                  </a:lnTo>
                  <a:lnTo>
                    <a:pt x="33" y="127"/>
                  </a:lnTo>
                  <a:lnTo>
                    <a:pt x="38" y="127"/>
                  </a:lnTo>
                  <a:lnTo>
                    <a:pt x="43" y="137"/>
                  </a:lnTo>
                  <a:lnTo>
                    <a:pt x="45" y="142"/>
                  </a:lnTo>
                  <a:lnTo>
                    <a:pt x="50" y="139"/>
                  </a:lnTo>
                  <a:lnTo>
                    <a:pt x="54" y="139"/>
                  </a:lnTo>
                  <a:lnTo>
                    <a:pt x="57" y="139"/>
                  </a:lnTo>
                  <a:lnTo>
                    <a:pt x="61" y="137"/>
                  </a:lnTo>
                  <a:lnTo>
                    <a:pt x="66" y="139"/>
                  </a:lnTo>
                  <a:lnTo>
                    <a:pt x="66" y="144"/>
                  </a:lnTo>
                  <a:lnTo>
                    <a:pt x="69" y="144"/>
                  </a:lnTo>
                  <a:lnTo>
                    <a:pt x="69" y="139"/>
                  </a:lnTo>
                  <a:lnTo>
                    <a:pt x="69" y="134"/>
                  </a:lnTo>
                  <a:lnTo>
                    <a:pt x="73" y="118"/>
                  </a:lnTo>
                  <a:lnTo>
                    <a:pt x="76" y="108"/>
                  </a:lnTo>
                  <a:lnTo>
                    <a:pt x="76" y="104"/>
                  </a:lnTo>
                  <a:lnTo>
                    <a:pt x="73" y="101"/>
                  </a:lnTo>
                  <a:lnTo>
                    <a:pt x="73" y="99"/>
                  </a:lnTo>
                  <a:lnTo>
                    <a:pt x="69" y="97"/>
                  </a:lnTo>
                  <a:lnTo>
                    <a:pt x="69" y="94"/>
                  </a:lnTo>
                  <a:lnTo>
                    <a:pt x="66" y="94"/>
                  </a:lnTo>
                  <a:lnTo>
                    <a:pt x="64" y="92"/>
                  </a:lnTo>
                  <a:lnTo>
                    <a:pt x="64" y="89"/>
                  </a:lnTo>
                  <a:lnTo>
                    <a:pt x="64" y="89"/>
                  </a:lnTo>
                  <a:lnTo>
                    <a:pt x="66" y="87"/>
                  </a:lnTo>
                  <a:lnTo>
                    <a:pt x="66" y="87"/>
                  </a:lnTo>
                  <a:lnTo>
                    <a:pt x="69" y="85"/>
                  </a:lnTo>
                  <a:lnTo>
                    <a:pt x="66" y="82"/>
                  </a:lnTo>
                  <a:lnTo>
                    <a:pt x="66" y="82"/>
                  </a:lnTo>
                  <a:lnTo>
                    <a:pt x="66" y="78"/>
                  </a:lnTo>
                  <a:lnTo>
                    <a:pt x="71" y="75"/>
                  </a:lnTo>
                  <a:lnTo>
                    <a:pt x="76" y="75"/>
                  </a:lnTo>
                  <a:lnTo>
                    <a:pt x="76" y="71"/>
                  </a:lnTo>
                  <a:lnTo>
                    <a:pt x="73" y="68"/>
                  </a:lnTo>
                  <a:lnTo>
                    <a:pt x="76" y="66"/>
                  </a:lnTo>
                  <a:lnTo>
                    <a:pt x="76" y="59"/>
                  </a:lnTo>
                  <a:lnTo>
                    <a:pt x="73" y="56"/>
                  </a:lnTo>
                  <a:lnTo>
                    <a:pt x="66" y="56"/>
                  </a:lnTo>
                  <a:lnTo>
                    <a:pt x="61" y="59"/>
                  </a:lnTo>
                  <a:lnTo>
                    <a:pt x="57" y="61"/>
                  </a:lnTo>
                  <a:lnTo>
                    <a:pt x="52" y="59"/>
                  </a:lnTo>
                  <a:lnTo>
                    <a:pt x="50" y="61"/>
                  </a:lnTo>
                  <a:lnTo>
                    <a:pt x="47" y="61"/>
                  </a:lnTo>
                  <a:lnTo>
                    <a:pt x="47" y="56"/>
                  </a:lnTo>
                  <a:lnTo>
                    <a:pt x="47" y="54"/>
                  </a:lnTo>
                  <a:lnTo>
                    <a:pt x="47" y="47"/>
                  </a:lnTo>
                  <a:lnTo>
                    <a:pt x="45" y="44"/>
                  </a:lnTo>
                  <a:lnTo>
                    <a:pt x="47" y="40"/>
                  </a:lnTo>
                  <a:lnTo>
                    <a:pt x="76" y="40"/>
                  </a:lnTo>
                  <a:lnTo>
                    <a:pt x="78" y="40"/>
                  </a:lnTo>
                  <a:lnTo>
                    <a:pt x="78" y="40"/>
                  </a:lnTo>
                  <a:lnTo>
                    <a:pt x="80" y="40"/>
                  </a:lnTo>
                  <a:lnTo>
                    <a:pt x="83" y="42"/>
                  </a:lnTo>
                  <a:lnTo>
                    <a:pt x="85" y="42"/>
                  </a:lnTo>
                  <a:lnTo>
                    <a:pt x="88" y="42"/>
                  </a:lnTo>
                  <a:lnTo>
                    <a:pt x="90" y="44"/>
                  </a:lnTo>
                  <a:lnTo>
                    <a:pt x="92" y="44"/>
                  </a:lnTo>
                  <a:lnTo>
                    <a:pt x="92" y="42"/>
                  </a:lnTo>
                  <a:lnTo>
                    <a:pt x="95" y="42"/>
                  </a:lnTo>
                  <a:lnTo>
                    <a:pt x="97" y="44"/>
                  </a:lnTo>
                  <a:lnTo>
                    <a:pt x="99" y="44"/>
                  </a:lnTo>
                  <a:lnTo>
                    <a:pt x="104" y="44"/>
                  </a:lnTo>
                  <a:lnTo>
                    <a:pt x="106" y="44"/>
                  </a:lnTo>
                  <a:lnTo>
                    <a:pt x="109" y="47"/>
                  </a:lnTo>
                  <a:lnTo>
                    <a:pt x="109" y="44"/>
                  </a:lnTo>
                  <a:lnTo>
                    <a:pt x="111" y="47"/>
                  </a:lnTo>
                  <a:lnTo>
                    <a:pt x="114" y="47"/>
                  </a:lnTo>
                  <a:lnTo>
                    <a:pt x="114" y="44"/>
                  </a:lnTo>
                  <a:lnTo>
                    <a:pt x="111" y="40"/>
                  </a:lnTo>
                  <a:lnTo>
                    <a:pt x="114" y="40"/>
                  </a:lnTo>
                  <a:lnTo>
                    <a:pt x="116" y="35"/>
                  </a:lnTo>
                  <a:lnTo>
                    <a:pt x="116" y="33"/>
                  </a:lnTo>
                  <a:lnTo>
                    <a:pt x="128" y="14"/>
                  </a:lnTo>
                  <a:lnTo>
                    <a:pt x="132" y="9"/>
                  </a:lnTo>
                  <a:lnTo>
                    <a:pt x="137" y="9"/>
                  </a:lnTo>
                  <a:lnTo>
                    <a:pt x="137" y="7"/>
                  </a:lnTo>
                  <a:lnTo>
                    <a:pt x="147" y="2"/>
                  </a:lnTo>
                  <a:lnTo>
                    <a:pt x="151" y="2"/>
                  </a:lnTo>
                  <a:lnTo>
                    <a:pt x="154" y="0"/>
                  </a:lnTo>
                  <a:lnTo>
                    <a:pt x="156" y="0"/>
                  </a:lnTo>
                  <a:lnTo>
                    <a:pt x="161" y="0"/>
                  </a:lnTo>
                  <a:lnTo>
                    <a:pt x="161" y="2"/>
                  </a:lnTo>
                  <a:lnTo>
                    <a:pt x="166" y="4"/>
                  </a:lnTo>
                  <a:lnTo>
                    <a:pt x="168" y="4"/>
                  </a:lnTo>
                  <a:lnTo>
                    <a:pt x="170" y="4"/>
                  </a:lnTo>
                  <a:lnTo>
                    <a:pt x="170" y="4"/>
                  </a:lnTo>
                  <a:lnTo>
                    <a:pt x="173" y="9"/>
                  </a:lnTo>
                  <a:lnTo>
                    <a:pt x="173" y="18"/>
                  </a:lnTo>
                  <a:lnTo>
                    <a:pt x="168" y="21"/>
                  </a:lnTo>
                  <a:lnTo>
                    <a:pt x="168" y="23"/>
                  </a:lnTo>
                  <a:lnTo>
                    <a:pt x="158" y="37"/>
                  </a:lnTo>
                  <a:lnTo>
                    <a:pt x="161" y="44"/>
                  </a:lnTo>
                  <a:lnTo>
                    <a:pt x="158" y="49"/>
                  </a:lnTo>
                  <a:lnTo>
                    <a:pt x="158" y="54"/>
                  </a:lnTo>
                  <a:lnTo>
                    <a:pt x="156" y="59"/>
                  </a:lnTo>
                  <a:lnTo>
                    <a:pt x="154" y="66"/>
                  </a:lnTo>
                  <a:lnTo>
                    <a:pt x="156" y="68"/>
                  </a:lnTo>
                  <a:lnTo>
                    <a:pt x="154" y="75"/>
                  </a:lnTo>
                  <a:lnTo>
                    <a:pt x="154" y="75"/>
                  </a:lnTo>
                  <a:lnTo>
                    <a:pt x="154" y="82"/>
                  </a:lnTo>
                  <a:lnTo>
                    <a:pt x="151" y="82"/>
                  </a:lnTo>
                  <a:lnTo>
                    <a:pt x="149" y="92"/>
                  </a:lnTo>
                  <a:lnTo>
                    <a:pt x="149" y="99"/>
                  </a:lnTo>
                  <a:lnTo>
                    <a:pt x="142" y="111"/>
                  </a:lnTo>
                  <a:lnTo>
                    <a:pt x="137" y="111"/>
                  </a:lnTo>
                  <a:lnTo>
                    <a:pt x="132" y="115"/>
                  </a:lnTo>
                  <a:lnTo>
                    <a:pt x="130" y="113"/>
                  </a:lnTo>
                  <a:lnTo>
                    <a:pt x="125" y="118"/>
                  </a:lnTo>
                  <a:lnTo>
                    <a:pt x="121" y="123"/>
                  </a:lnTo>
                  <a:lnTo>
                    <a:pt x="121" y="127"/>
                  </a:lnTo>
                  <a:lnTo>
                    <a:pt x="114" y="134"/>
                  </a:lnTo>
                  <a:lnTo>
                    <a:pt x="111" y="139"/>
                  </a:lnTo>
                  <a:lnTo>
                    <a:pt x="114" y="146"/>
                  </a:lnTo>
                  <a:lnTo>
                    <a:pt x="114" y="146"/>
                  </a:lnTo>
                  <a:lnTo>
                    <a:pt x="114" y="160"/>
                  </a:lnTo>
                  <a:lnTo>
                    <a:pt x="111" y="165"/>
                  </a:lnTo>
                  <a:lnTo>
                    <a:pt x="111" y="170"/>
                  </a:lnTo>
                  <a:lnTo>
                    <a:pt x="109" y="175"/>
                  </a:lnTo>
                  <a:lnTo>
                    <a:pt x="104" y="177"/>
                  </a:lnTo>
                  <a:lnTo>
                    <a:pt x="99" y="179"/>
                  </a:lnTo>
                  <a:lnTo>
                    <a:pt x="99" y="182"/>
                  </a:lnTo>
                  <a:lnTo>
                    <a:pt x="90" y="191"/>
                  </a:lnTo>
                  <a:lnTo>
                    <a:pt x="88" y="196"/>
                  </a:lnTo>
                  <a:lnTo>
                    <a:pt x="80" y="198"/>
                  </a:lnTo>
                  <a:lnTo>
                    <a:pt x="76" y="196"/>
                  </a:lnTo>
                  <a:lnTo>
                    <a:pt x="76" y="191"/>
                  </a:lnTo>
                  <a:lnTo>
                    <a:pt x="73" y="191"/>
                  </a:lnTo>
                  <a:lnTo>
                    <a:pt x="76" y="186"/>
                  </a:lnTo>
                  <a:lnTo>
                    <a:pt x="76" y="184"/>
                  </a:lnTo>
                  <a:lnTo>
                    <a:pt x="69" y="186"/>
                  </a:lnTo>
                  <a:lnTo>
                    <a:pt x="64" y="189"/>
                  </a:lnTo>
                  <a:lnTo>
                    <a:pt x="61" y="189"/>
                  </a:lnTo>
                  <a:lnTo>
                    <a:pt x="59" y="189"/>
                  </a:lnTo>
                  <a:lnTo>
                    <a:pt x="59" y="194"/>
                  </a:lnTo>
                  <a:lnTo>
                    <a:pt x="57" y="196"/>
                  </a:lnTo>
                  <a:lnTo>
                    <a:pt x="52" y="196"/>
                  </a:lnTo>
                  <a:lnTo>
                    <a:pt x="52" y="194"/>
                  </a:lnTo>
                  <a:lnTo>
                    <a:pt x="50" y="191"/>
                  </a:lnTo>
                  <a:lnTo>
                    <a:pt x="47" y="194"/>
                  </a:lnTo>
                  <a:lnTo>
                    <a:pt x="45" y="194"/>
                  </a:lnTo>
                  <a:lnTo>
                    <a:pt x="45" y="194"/>
                  </a:lnTo>
                  <a:lnTo>
                    <a:pt x="45" y="191"/>
                  </a:lnTo>
                  <a:lnTo>
                    <a:pt x="43" y="189"/>
                  </a:lnTo>
                  <a:lnTo>
                    <a:pt x="40" y="186"/>
                  </a:lnTo>
                  <a:lnTo>
                    <a:pt x="38" y="186"/>
                  </a:lnTo>
                  <a:lnTo>
                    <a:pt x="33" y="189"/>
                  </a:lnTo>
                  <a:lnTo>
                    <a:pt x="31" y="189"/>
                  </a:lnTo>
                  <a:lnTo>
                    <a:pt x="28" y="194"/>
                  </a:lnTo>
                  <a:lnTo>
                    <a:pt x="26" y="196"/>
                  </a:lnTo>
                  <a:lnTo>
                    <a:pt x="24" y="196"/>
                  </a:lnTo>
                  <a:lnTo>
                    <a:pt x="21" y="201"/>
                  </a:lnTo>
                  <a:lnTo>
                    <a:pt x="19" y="203"/>
                  </a:lnTo>
                  <a:lnTo>
                    <a:pt x="17" y="198"/>
                  </a:lnTo>
                  <a:lnTo>
                    <a:pt x="17" y="196"/>
                  </a:lnTo>
                  <a:lnTo>
                    <a:pt x="14" y="191"/>
                  </a:lnTo>
                  <a:lnTo>
                    <a:pt x="14" y="186"/>
                  </a:lnTo>
                  <a:lnTo>
                    <a:pt x="7" y="182"/>
                  </a:lnTo>
                  <a:lnTo>
                    <a:pt x="5" y="179"/>
                  </a:lnTo>
                  <a:lnTo>
                    <a:pt x="0" y="175"/>
                  </a:lnTo>
                  <a:lnTo>
                    <a:pt x="0" y="1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27" name="Qatar">
              <a:extLst>
                <a:ext uri="{FF2B5EF4-FFF2-40B4-BE49-F238E27FC236}">
                  <a16:creationId xmlns:a16="http://schemas.microsoft.com/office/drawing/2014/main" xmlns="" id="{EF397C7C-825A-4117-9AB6-4FA3B212B514}"/>
                </a:ext>
              </a:extLst>
            </p:cNvPr>
            <p:cNvSpPr>
              <a:spLocks/>
            </p:cNvSpPr>
            <p:nvPr/>
          </p:nvSpPr>
          <p:spPr bwMode="auto">
            <a:xfrm>
              <a:off x="7153322" y="3643871"/>
              <a:ext cx="21569" cy="42003"/>
            </a:xfrm>
            <a:custGeom>
              <a:avLst/>
              <a:gdLst>
                <a:gd name="T0" fmla="*/ 14 w 19"/>
                <a:gd name="T1" fmla="*/ 37 h 37"/>
                <a:gd name="T2" fmla="*/ 12 w 19"/>
                <a:gd name="T3" fmla="*/ 37 h 37"/>
                <a:gd name="T4" fmla="*/ 3 w 19"/>
                <a:gd name="T5" fmla="*/ 35 h 37"/>
                <a:gd name="T6" fmla="*/ 3 w 19"/>
                <a:gd name="T7" fmla="*/ 33 h 37"/>
                <a:gd name="T8" fmla="*/ 5 w 19"/>
                <a:gd name="T9" fmla="*/ 33 h 37"/>
                <a:gd name="T10" fmla="*/ 5 w 19"/>
                <a:gd name="T11" fmla="*/ 28 h 37"/>
                <a:gd name="T12" fmla="*/ 3 w 19"/>
                <a:gd name="T13" fmla="*/ 26 h 37"/>
                <a:gd name="T14" fmla="*/ 0 w 19"/>
                <a:gd name="T15" fmla="*/ 23 h 37"/>
                <a:gd name="T16" fmla="*/ 3 w 19"/>
                <a:gd name="T17" fmla="*/ 16 h 37"/>
                <a:gd name="T18" fmla="*/ 5 w 19"/>
                <a:gd name="T19" fmla="*/ 16 h 37"/>
                <a:gd name="T20" fmla="*/ 5 w 19"/>
                <a:gd name="T21" fmla="*/ 16 h 37"/>
                <a:gd name="T22" fmla="*/ 5 w 19"/>
                <a:gd name="T23" fmla="*/ 9 h 37"/>
                <a:gd name="T24" fmla="*/ 5 w 19"/>
                <a:gd name="T25" fmla="*/ 9 h 37"/>
                <a:gd name="T26" fmla="*/ 5 w 19"/>
                <a:gd name="T27" fmla="*/ 7 h 37"/>
                <a:gd name="T28" fmla="*/ 5 w 19"/>
                <a:gd name="T29" fmla="*/ 4 h 37"/>
                <a:gd name="T30" fmla="*/ 5 w 19"/>
                <a:gd name="T31" fmla="*/ 2 h 37"/>
                <a:gd name="T32" fmla="*/ 7 w 19"/>
                <a:gd name="T33" fmla="*/ 2 h 37"/>
                <a:gd name="T34" fmla="*/ 7 w 19"/>
                <a:gd name="T35" fmla="*/ 0 h 37"/>
                <a:gd name="T36" fmla="*/ 10 w 19"/>
                <a:gd name="T37" fmla="*/ 0 h 37"/>
                <a:gd name="T38" fmla="*/ 14 w 19"/>
                <a:gd name="T39" fmla="*/ 4 h 37"/>
                <a:gd name="T40" fmla="*/ 14 w 19"/>
                <a:gd name="T41" fmla="*/ 7 h 37"/>
                <a:gd name="T42" fmla="*/ 17 w 19"/>
                <a:gd name="T43" fmla="*/ 7 h 37"/>
                <a:gd name="T44" fmla="*/ 17 w 19"/>
                <a:gd name="T45" fmla="*/ 7 h 37"/>
                <a:gd name="T46" fmla="*/ 14 w 19"/>
                <a:gd name="T47" fmla="*/ 14 h 37"/>
                <a:gd name="T48" fmla="*/ 14 w 19"/>
                <a:gd name="T49" fmla="*/ 14 h 37"/>
                <a:gd name="T50" fmla="*/ 14 w 19"/>
                <a:gd name="T51" fmla="*/ 23 h 37"/>
                <a:gd name="T52" fmla="*/ 17 w 19"/>
                <a:gd name="T53" fmla="*/ 23 h 37"/>
                <a:gd name="T54" fmla="*/ 19 w 19"/>
                <a:gd name="T55" fmla="*/ 28 h 37"/>
                <a:gd name="T56" fmla="*/ 17 w 19"/>
                <a:gd name="T57" fmla="*/ 37 h 37"/>
                <a:gd name="T58" fmla="*/ 14 w 19"/>
                <a:gd name="T59" fmla="*/ 37 h 37"/>
                <a:gd name="T60" fmla="*/ 14 w 19"/>
                <a:gd name="T61" fmla="*/ 37 h 37"/>
                <a:gd name="T62" fmla="*/ 14 w 19"/>
                <a:gd name="T6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37">
                  <a:moveTo>
                    <a:pt x="14" y="37"/>
                  </a:moveTo>
                  <a:lnTo>
                    <a:pt x="12" y="37"/>
                  </a:lnTo>
                  <a:lnTo>
                    <a:pt x="3" y="35"/>
                  </a:lnTo>
                  <a:lnTo>
                    <a:pt x="3" y="33"/>
                  </a:lnTo>
                  <a:lnTo>
                    <a:pt x="5" y="33"/>
                  </a:lnTo>
                  <a:lnTo>
                    <a:pt x="5" y="28"/>
                  </a:lnTo>
                  <a:lnTo>
                    <a:pt x="3" y="26"/>
                  </a:lnTo>
                  <a:lnTo>
                    <a:pt x="0" y="23"/>
                  </a:lnTo>
                  <a:lnTo>
                    <a:pt x="3" y="16"/>
                  </a:lnTo>
                  <a:lnTo>
                    <a:pt x="5" y="16"/>
                  </a:lnTo>
                  <a:lnTo>
                    <a:pt x="5" y="16"/>
                  </a:lnTo>
                  <a:lnTo>
                    <a:pt x="5" y="9"/>
                  </a:lnTo>
                  <a:lnTo>
                    <a:pt x="5" y="9"/>
                  </a:lnTo>
                  <a:lnTo>
                    <a:pt x="5" y="7"/>
                  </a:lnTo>
                  <a:lnTo>
                    <a:pt x="5" y="4"/>
                  </a:lnTo>
                  <a:lnTo>
                    <a:pt x="5" y="2"/>
                  </a:lnTo>
                  <a:lnTo>
                    <a:pt x="7" y="2"/>
                  </a:lnTo>
                  <a:lnTo>
                    <a:pt x="7" y="0"/>
                  </a:lnTo>
                  <a:lnTo>
                    <a:pt x="10" y="0"/>
                  </a:lnTo>
                  <a:lnTo>
                    <a:pt x="14" y="4"/>
                  </a:lnTo>
                  <a:lnTo>
                    <a:pt x="14" y="7"/>
                  </a:lnTo>
                  <a:lnTo>
                    <a:pt x="17" y="7"/>
                  </a:lnTo>
                  <a:lnTo>
                    <a:pt x="17" y="7"/>
                  </a:lnTo>
                  <a:lnTo>
                    <a:pt x="14" y="14"/>
                  </a:lnTo>
                  <a:lnTo>
                    <a:pt x="14" y="14"/>
                  </a:lnTo>
                  <a:lnTo>
                    <a:pt x="14" y="23"/>
                  </a:lnTo>
                  <a:lnTo>
                    <a:pt x="17" y="23"/>
                  </a:lnTo>
                  <a:lnTo>
                    <a:pt x="19" y="28"/>
                  </a:lnTo>
                  <a:lnTo>
                    <a:pt x="17" y="37"/>
                  </a:lnTo>
                  <a:lnTo>
                    <a:pt x="14" y="37"/>
                  </a:lnTo>
                  <a:lnTo>
                    <a:pt x="14" y="37"/>
                  </a:lnTo>
                  <a:lnTo>
                    <a:pt x="14" y="3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29" name="Portugal">
              <a:extLst>
                <a:ext uri="{FF2B5EF4-FFF2-40B4-BE49-F238E27FC236}">
                  <a16:creationId xmlns:a16="http://schemas.microsoft.com/office/drawing/2014/main" xmlns="" id="{FBBBD35B-D3E0-47D6-A5CA-611F98610D28}"/>
                </a:ext>
              </a:extLst>
            </p:cNvPr>
            <p:cNvSpPr>
              <a:spLocks/>
            </p:cNvSpPr>
            <p:nvPr/>
          </p:nvSpPr>
          <p:spPr bwMode="auto">
            <a:xfrm>
              <a:off x="5660500" y="3189780"/>
              <a:ext cx="80601" cy="157796"/>
            </a:xfrm>
            <a:custGeom>
              <a:avLst/>
              <a:gdLst>
                <a:gd name="T0" fmla="*/ 45 w 71"/>
                <a:gd name="T1" fmla="*/ 127 h 139"/>
                <a:gd name="T2" fmla="*/ 48 w 71"/>
                <a:gd name="T3" fmla="*/ 113 h 139"/>
                <a:gd name="T4" fmla="*/ 55 w 71"/>
                <a:gd name="T5" fmla="*/ 104 h 139"/>
                <a:gd name="T6" fmla="*/ 45 w 71"/>
                <a:gd name="T7" fmla="*/ 97 h 139"/>
                <a:gd name="T8" fmla="*/ 52 w 71"/>
                <a:gd name="T9" fmla="*/ 80 h 139"/>
                <a:gd name="T10" fmla="*/ 41 w 71"/>
                <a:gd name="T11" fmla="*/ 66 h 139"/>
                <a:gd name="T12" fmla="*/ 50 w 71"/>
                <a:gd name="T13" fmla="*/ 66 h 139"/>
                <a:gd name="T14" fmla="*/ 52 w 71"/>
                <a:gd name="T15" fmla="*/ 54 h 139"/>
                <a:gd name="T16" fmla="*/ 60 w 71"/>
                <a:gd name="T17" fmla="*/ 35 h 139"/>
                <a:gd name="T18" fmla="*/ 67 w 71"/>
                <a:gd name="T19" fmla="*/ 21 h 139"/>
                <a:gd name="T20" fmla="*/ 71 w 71"/>
                <a:gd name="T21" fmla="*/ 16 h 139"/>
                <a:gd name="T22" fmla="*/ 64 w 71"/>
                <a:gd name="T23" fmla="*/ 4 h 139"/>
                <a:gd name="T24" fmla="*/ 50 w 71"/>
                <a:gd name="T25" fmla="*/ 7 h 139"/>
                <a:gd name="T26" fmla="*/ 31 w 71"/>
                <a:gd name="T27" fmla="*/ 9 h 139"/>
                <a:gd name="T28" fmla="*/ 29 w 71"/>
                <a:gd name="T29" fmla="*/ 2 h 139"/>
                <a:gd name="T30" fmla="*/ 15 w 71"/>
                <a:gd name="T31" fmla="*/ 2 h 139"/>
                <a:gd name="T32" fmla="*/ 19 w 71"/>
                <a:gd name="T33" fmla="*/ 14 h 139"/>
                <a:gd name="T34" fmla="*/ 19 w 71"/>
                <a:gd name="T35" fmla="*/ 30 h 139"/>
                <a:gd name="T36" fmla="*/ 19 w 71"/>
                <a:gd name="T37" fmla="*/ 40 h 139"/>
                <a:gd name="T38" fmla="*/ 15 w 71"/>
                <a:gd name="T39" fmla="*/ 49 h 139"/>
                <a:gd name="T40" fmla="*/ 10 w 71"/>
                <a:gd name="T41" fmla="*/ 64 h 139"/>
                <a:gd name="T42" fmla="*/ 3 w 71"/>
                <a:gd name="T43" fmla="*/ 75 h 139"/>
                <a:gd name="T44" fmla="*/ 0 w 71"/>
                <a:gd name="T45" fmla="*/ 92 h 139"/>
                <a:gd name="T46" fmla="*/ 8 w 71"/>
                <a:gd name="T47" fmla="*/ 90 h 139"/>
                <a:gd name="T48" fmla="*/ 12 w 71"/>
                <a:gd name="T49" fmla="*/ 90 h 139"/>
                <a:gd name="T50" fmla="*/ 5 w 71"/>
                <a:gd name="T51" fmla="*/ 94 h 139"/>
                <a:gd name="T52" fmla="*/ 8 w 71"/>
                <a:gd name="T53" fmla="*/ 101 h 139"/>
                <a:gd name="T54" fmla="*/ 17 w 71"/>
                <a:gd name="T55" fmla="*/ 99 h 139"/>
                <a:gd name="T56" fmla="*/ 17 w 71"/>
                <a:gd name="T57" fmla="*/ 109 h 139"/>
                <a:gd name="T58" fmla="*/ 15 w 71"/>
                <a:gd name="T59" fmla="*/ 125 h 139"/>
                <a:gd name="T60" fmla="*/ 10 w 71"/>
                <a:gd name="T61" fmla="*/ 135 h 139"/>
                <a:gd name="T62" fmla="*/ 19 w 71"/>
                <a:gd name="T63" fmla="*/ 132 h 139"/>
                <a:gd name="T64" fmla="*/ 31 w 71"/>
                <a:gd name="T65" fmla="*/ 139 h 139"/>
                <a:gd name="T66" fmla="*/ 45 w 71"/>
                <a:gd name="T67" fmla="*/ 135 h 139"/>
                <a:gd name="T68" fmla="*/ 45 w 71"/>
                <a:gd name="T69" fmla="*/ 13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139">
                  <a:moveTo>
                    <a:pt x="45" y="132"/>
                  </a:moveTo>
                  <a:lnTo>
                    <a:pt x="45" y="127"/>
                  </a:lnTo>
                  <a:lnTo>
                    <a:pt x="43" y="123"/>
                  </a:lnTo>
                  <a:lnTo>
                    <a:pt x="48" y="113"/>
                  </a:lnTo>
                  <a:lnTo>
                    <a:pt x="52" y="109"/>
                  </a:lnTo>
                  <a:lnTo>
                    <a:pt x="55" y="104"/>
                  </a:lnTo>
                  <a:lnTo>
                    <a:pt x="50" y="104"/>
                  </a:lnTo>
                  <a:lnTo>
                    <a:pt x="45" y="97"/>
                  </a:lnTo>
                  <a:lnTo>
                    <a:pt x="52" y="90"/>
                  </a:lnTo>
                  <a:lnTo>
                    <a:pt x="52" y="80"/>
                  </a:lnTo>
                  <a:lnTo>
                    <a:pt x="48" y="78"/>
                  </a:lnTo>
                  <a:lnTo>
                    <a:pt x="41" y="66"/>
                  </a:lnTo>
                  <a:lnTo>
                    <a:pt x="48" y="66"/>
                  </a:lnTo>
                  <a:lnTo>
                    <a:pt x="50" y="66"/>
                  </a:lnTo>
                  <a:lnTo>
                    <a:pt x="57" y="59"/>
                  </a:lnTo>
                  <a:lnTo>
                    <a:pt x="52" y="54"/>
                  </a:lnTo>
                  <a:lnTo>
                    <a:pt x="57" y="49"/>
                  </a:lnTo>
                  <a:lnTo>
                    <a:pt x="60" y="35"/>
                  </a:lnTo>
                  <a:lnTo>
                    <a:pt x="57" y="30"/>
                  </a:lnTo>
                  <a:lnTo>
                    <a:pt x="67" y="21"/>
                  </a:lnTo>
                  <a:lnTo>
                    <a:pt x="69" y="21"/>
                  </a:lnTo>
                  <a:lnTo>
                    <a:pt x="71" y="16"/>
                  </a:lnTo>
                  <a:lnTo>
                    <a:pt x="67" y="9"/>
                  </a:lnTo>
                  <a:lnTo>
                    <a:pt x="64" y="4"/>
                  </a:lnTo>
                  <a:lnTo>
                    <a:pt x="55" y="4"/>
                  </a:lnTo>
                  <a:lnTo>
                    <a:pt x="50" y="7"/>
                  </a:lnTo>
                  <a:lnTo>
                    <a:pt x="38" y="4"/>
                  </a:lnTo>
                  <a:lnTo>
                    <a:pt x="31" y="9"/>
                  </a:lnTo>
                  <a:lnTo>
                    <a:pt x="29" y="7"/>
                  </a:lnTo>
                  <a:lnTo>
                    <a:pt x="29" y="2"/>
                  </a:lnTo>
                  <a:lnTo>
                    <a:pt x="26" y="0"/>
                  </a:lnTo>
                  <a:lnTo>
                    <a:pt x="15" y="2"/>
                  </a:lnTo>
                  <a:lnTo>
                    <a:pt x="17" y="7"/>
                  </a:lnTo>
                  <a:lnTo>
                    <a:pt x="19" y="14"/>
                  </a:lnTo>
                  <a:lnTo>
                    <a:pt x="17" y="28"/>
                  </a:lnTo>
                  <a:lnTo>
                    <a:pt x="19" y="30"/>
                  </a:lnTo>
                  <a:lnTo>
                    <a:pt x="17" y="35"/>
                  </a:lnTo>
                  <a:lnTo>
                    <a:pt x="19" y="40"/>
                  </a:lnTo>
                  <a:lnTo>
                    <a:pt x="17" y="42"/>
                  </a:lnTo>
                  <a:lnTo>
                    <a:pt x="15" y="49"/>
                  </a:lnTo>
                  <a:lnTo>
                    <a:pt x="15" y="56"/>
                  </a:lnTo>
                  <a:lnTo>
                    <a:pt x="10" y="64"/>
                  </a:lnTo>
                  <a:lnTo>
                    <a:pt x="10" y="68"/>
                  </a:lnTo>
                  <a:lnTo>
                    <a:pt x="3" y="75"/>
                  </a:lnTo>
                  <a:lnTo>
                    <a:pt x="0" y="90"/>
                  </a:lnTo>
                  <a:lnTo>
                    <a:pt x="0" y="92"/>
                  </a:lnTo>
                  <a:lnTo>
                    <a:pt x="5" y="92"/>
                  </a:lnTo>
                  <a:lnTo>
                    <a:pt x="8" y="90"/>
                  </a:lnTo>
                  <a:lnTo>
                    <a:pt x="12" y="87"/>
                  </a:lnTo>
                  <a:lnTo>
                    <a:pt x="12" y="90"/>
                  </a:lnTo>
                  <a:lnTo>
                    <a:pt x="12" y="92"/>
                  </a:lnTo>
                  <a:lnTo>
                    <a:pt x="5" y="94"/>
                  </a:lnTo>
                  <a:lnTo>
                    <a:pt x="5" y="99"/>
                  </a:lnTo>
                  <a:lnTo>
                    <a:pt x="8" y="101"/>
                  </a:lnTo>
                  <a:lnTo>
                    <a:pt x="12" y="99"/>
                  </a:lnTo>
                  <a:lnTo>
                    <a:pt x="17" y="99"/>
                  </a:lnTo>
                  <a:lnTo>
                    <a:pt x="15" y="101"/>
                  </a:lnTo>
                  <a:lnTo>
                    <a:pt x="17" y="109"/>
                  </a:lnTo>
                  <a:lnTo>
                    <a:pt x="15" y="113"/>
                  </a:lnTo>
                  <a:lnTo>
                    <a:pt x="15" y="125"/>
                  </a:lnTo>
                  <a:lnTo>
                    <a:pt x="12" y="132"/>
                  </a:lnTo>
                  <a:lnTo>
                    <a:pt x="10" y="135"/>
                  </a:lnTo>
                  <a:lnTo>
                    <a:pt x="12" y="137"/>
                  </a:lnTo>
                  <a:lnTo>
                    <a:pt x="19" y="132"/>
                  </a:lnTo>
                  <a:lnTo>
                    <a:pt x="29" y="137"/>
                  </a:lnTo>
                  <a:lnTo>
                    <a:pt x="31" y="139"/>
                  </a:lnTo>
                  <a:lnTo>
                    <a:pt x="38" y="135"/>
                  </a:lnTo>
                  <a:lnTo>
                    <a:pt x="45" y="135"/>
                  </a:lnTo>
                  <a:lnTo>
                    <a:pt x="45" y="132"/>
                  </a:lnTo>
                  <a:lnTo>
                    <a:pt x="45" y="132"/>
                  </a:lnTo>
                  <a:lnTo>
                    <a:pt x="45" y="13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30" name="Poland">
              <a:extLst>
                <a:ext uri="{FF2B5EF4-FFF2-40B4-BE49-F238E27FC236}">
                  <a16:creationId xmlns:a16="http://schemas.microsoft.com/office/drawing/2014/main" xmlns="" id="{C77FE1A5-0367-4A2F-A632-420A643B2DD7}"/>
                </a:ext>
              </a:extLst>
            </p:cNvPr>
            <p:cNvSpPr>
              <a:spLocks/>
            </p:cNvSpPr>
            <p:nvPr/>
          </p:nvSpPr>
          <p:spPr bwMode="auto">
            <a:xfrm>
              <a:off x="6200867" y="2767476"/>
              <a:ext cx="232721" cy="198665"/>
            </a:xfrm>
            <a:custGeom>
              <a:avLst/>
              <a:gdLst>
                <a:gd name="T0" fmla="*/ 125 w 205"/>
                <a:gd name="T1" fmla="*/ 175 h 175"/>
                <a:gd name="T2" fmla="*/ 132 w 205"/>
                <a:gd name="T3" fmla="*/ 171 h 175"/>
                <a:gd name="T4" fmla="*/ 139 w 205"/>
                <a:gd name="T5" fmla="*/ 171 h 175"/>
                <a:gd name="T6" fmla="*/ 146 w 205"/>
                <a:gd name="T7" fmla="*/ 173 h 175"/>
                <a:gd name="T8" fmla="*/ 153 w 205"/>
                <a:gd name="T9" fmla="*/ 168 h 175"/>
                <a:gd name="T10" fmla="*/ 161 w 205"/>
                <a:gd name="T11" fmla="*/ 168 h 175"/>
                <a:gd name="T12" fmla="*/ 177 w 205"/>
                <a:gd name="T13" fmla="*/ 175 h 175"/>
                <a:gd name="T14" fmla="*/ 182 w 205"/>
                <a:gd name="T15" fmla="*/ 168 h 175"/>
                <a:gd name="T16" fmla="*/ 196 w 205"/>
                <a:gd name="T17" fmla="*/ 147 h 175"/>
                <a:gd name="T18" fmla="*/ 201 w 205"/>
                <a:gd name="T19" fmla="*/ 137 h 175"/>
                <a:gd name="T20" fmla="*/ 205 w 205"/>
                <a:gd name="T21" fmla="*/ 130 h 175"/>
                <a:gd name="T22" fmla="*/ 203 w 205"/>
                <a:gd name="T23" fmla="*/ 123 h 175"/>
                <a:gd name="T24" fmla="*/ 201 w 205"/>
                <a:gd name="T25" fmla="*/ 119 h 175"/>
                <a:gd name="T26" fmla="*/ 194 w 205"/>
                <a:gd name="T27" fmla="*/ 109 h 175"/>
                <a:gd name="T28" fmla="*/ 194 w 205"/>
                <a:gd name="T29" fmla="*/ 92 h 175"/>
                <a:gd name="T30" fmla="*/ 189 w 205"/>
                <a:gd name="T31" fmla="*/ 78 h 175"/>
                <a:gd name="T32" fmla="*/ 196 w 205"/>
                <a:gd name="T33" fmla="*/ 71 h 175"/>
                <a:gd name="T34" fmla="*/ 194 w 205"/>
                <a:gd name="T35" fmla="*/ 55 h 175"/>
                <a:gd name="T36" fmla="*/ 189 w 205"/>
                <a:gd name="T37" fmla="*/ 45 h 175"/>
                <a:gd name="T38" fmla="*/ 182 w 205"/>
                <a:gd name="T39" fmla="*/ 29 h 175"/>
                <a:gd name="T40" fmla="*/ 179 w 205"/>
                <a:gd name="T41" fmla="*/ 14 h 175"/>
                <a:gd name="T42" fmla="*/ 172 w 205"/>
                <a:gd name="T43" fmla="*/ 10 h 175"/>
                <a:gd name="T44" fmla="*/ 113 w 205"/>
                <a:gd name="T45" fmla="*/ 12 h 175"/>
                <a:gd name="T46" fmla="*/ 104 w 205"/>
                <a:gd name="T47" fmla="*/ 19 h 175"/>
                <a:gd name="T48" fmla="*/ 97 w 205"/>
                <a:gd name="T49" fmla="*/ 19 h 175"/>
                <a:gd name="T50" fmla="*/ 109 w 205"/>
                <a:gd name="T51" fmla="*/ 10 h 175"/>
                <a:gd name="T52" fmla="*/ 101 w 205"/>
                <a:gd name="T53" fmla="*/ 14 h 175"/>
                <a:gd name="T54" fmla="*/ 83 w 205"/>
                <a:gd name="T55" fmla="*/ 14 h 175"/>
                <a:gd name="T56" fmla="*/ 83 w 205"/>
                <a:gd name="T57" fmla="*/ 7 h 175"/>
                <a:gd name="T58" fmla="*/ 90 w 205"/>
                <a:gd name="T59" fmla="*/ 10 h 175"/>
                <a:gd name="T60" fmla="*/ 85 w 205"/>
                <a:gd name="T61" fmla="*/ 5 h 175"/>
                <a:gd name="T62" fmla="*/ 64 w 205"/>
                <a:gd name="T63" fmla="*/ 5 h 175"/>
                <a:gd name="T64" fmla="*/ 52 w 205"/>
                <a:gd name="T65" fmla="*/ 7 h 175"/>
                <a:gd name="T66" fmla="*/ 40 w 205"/>
                <a:gd name="T67" fmla="*/ 14 h 175"/>
                <a:gd name="T68" fmla="*/ 38 w 205"/>
                <a:gd name="T69" fmla="*/ 21 h 175"/>
                <a:gd name="T70" fmla="*/ 19 w 205"/>
                <a:gd name="T71" fmla="*/ 29 h 175"/>
                <a:gd name="T72" fmla="*/ 9 w 205"/>
                <a:gd name="T73" fmla="*/ 33 h 175"/>
                <a:gd name="T74" fmla="*/ 7 w 205"/>
                <a:gd name="T75" fmla="*/ 40 h 175"/>
                <a:gd name="T76" fmla="*/ 4 w 205"/>
                <a:gd name="T77" fmla="*/ 43 h 175"/>
                <a:gd name="T78" fmla="*/ 7 w 205"/>
                <a:gd name="T79" fmla="*/ 59 h 175"/>
                <a:gd name="T80" fmla="*/ 0 w 205"/>
                <a:gd name="T81" fmla="*/ 66 h 175"/>
                <a:gd name="T82" fmla="*/ 7 w 205"/>
                <a:gd name="T83" fmla="*/ 78 h 175"/>
                <a:gd name="T84" fmla="*/ 9 w 205"/>
                <a:gd name="T85" fmla="*/ 85 h 175"/>
                <a:gd name="T86" fmla="*/ 9 w 205"/>
                <a:gd name="T87" fmla="*/ 95 h 175"/>
                <a:gd name="T88" fmla="*/ 16 w 205"/>
                <a:gd name="T89" fmla="*/ 104 h 175"/>
                <a:gd name="T90" fmla="*/ 19 w 205"/>
                <a:gd name="T91" fmla="*/ 121 h 175"/>
                <a:gd name="T92" fmla="*/ 19 w 205"/>
                <a:gd name="T93" fmla="*/ 126 h 175"/>
                <a:gd name="T94" fmla="*/ 26 w 205"/>
                <a:gd name="T95" fmla="*/ 123 h 175"/>
                <a:gd name="T96" fmla="*/ 38 w 205"/>
                <a:gd name="T97" fmla="*/ 123 h 175"/>
                <a:gd name="T98" fmla="*/ 40 w 205"/>
                <a:gd name="T99" fmla="*/ 130 h 175"/>
                <a:gd name="T100" fmla="*/ 47 w 205"/>
                <a:gd name="T101" fmla="*/ 133 h 175"/>
                <a:gd name="T102" fmla="*/ 47 w 205"/>
                <a:gd name="T103" fmla="*/ 140 h 175"/>
                <a:gd name="T104" fmla="*/ 49 w 205"/>
                <a:gd name="T105" fmla="*/ 147 h 175"/>
                <a:gd name="T106" fmla="*/ 54 w 205"/>
                <a:gd name="T107" fmla="*/ 145 h 175"/>
                <a:gd name="T108" fmla="*/ 52 w 205"/>
                <a:gd name="T109" fmla="*/ 137 h 175"/>
                <a:gd name="T110" fmla="*/ 64 w 205"/>
                <a:gd name="T111" fmla="*/ 142 h 175"/>
                <a:gd name="T112" fmla="*/ 68 w 205"/>
                <a:gd name="T113" fmla="*/ 145 h 175"/>
                <a:gd name="T114" fmla="*/ 83 w 205"/>
                <a:gd name="T115" fmla="*/ 147 h 175"/>
                <a:gd name="T116" fmla="*/ 104 w 205"/>
                <a:gd name="T117" fmla="*/ 159 h 175"/>
                <a:gd name="T118" fmla="*/ 111 w 205"/>
                <a:gd name="T119" fmla="*/ 166 h 175"/>
                <a:gd name="T120" fmla="*/ 118 w 205"/>
                <a:gd name="T121" fmla="*/ 166 h 175"/>
                <a:gd name="T122" fmla="*/ 123 w 205"/>
                <a:gd name="T123"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5" h="175">
                  <a:moveTo>
                    <a:pt x="123" y="173"/>
                  </a:moveTo>
                  <a:lnTo>
                    <a:pt x="125" y="175"/>
                  </a:lnTo>
                  <a:lnTo>
                    <a:pt x="127" y="175"/>
                  </a:lnTo>
                  <a:lnTo>
                    <a:pt x="132" y="171"/>
                  </a:lnTo>
                  <a:lnTo>
                    <a:pt x="135" y="168"/>
                  </a:lnTo>
                  <a:lnTo>
                    <a:pt x="139" y="171"/>
                  </a:lnTo>
                  <a:lnTo>
                    <a:pt x="144" y="171"/>
                  </a:lnTo>
                  <a:lnTo>
                    <a:pt x="146" y="173"/>
                  </a:lnTo>
                  <a:lnTo>
                    <a:pt x="149" y="168"/>
                  </a:lnTo>
                  <a:lnTo>
                    <a:pt x="153" y="168"/>
                  </a:lnTo>
                  <a:lnTo>
                    <a:pt x="156" y="171"/>
                  </a:lnTo>
                  <a:lnTo>
                    <a:pt x="161" y="168"/>
                  </a:lnTo>
                  <a:lnTo>
                    <a:pt x="168" y="168"/>
                  </a:lnTo>
                  <a:lnTo>
                    <a:pt x="177" y="175"/>
                  </a:lnTo>
                  <a:lnTo>
                    <a:pt x="182" y="175"/>
                  </a:lnTo>
                  <a:lnTo>
                    <a:pt x="182" y="168"/>
                  </a:lnTo>
                  <a:lnTo>
                    <a:pt x="182" y="161"/>
                  </a:lnTo>
                  <a:lnTo>
                    <a:pt x="196" y="147"/>
                  </a:lnTo>
                  <a:lnTo>
                    <a:pt x="196" y="140"/>
                  </a:lnTo>
                  <a:lnTo>
                    <a:pt x="201" y="137"/>
                  </a:lnTo>
                  <a:lnTo>
                    <a:pt x="203" y="135"/>
                  </a:lnTo>
                  <a:lnTo>
                    <a:pt x="205" y="130"/>
                  </a:lnTo>
                  <a:lnTo>
                    <a:pt x="203" y="126"/>
                  </a:lnTo>
                  <a:lnTo>
                    <a:pt x="203" y="123"/>
                  </a:lnTo>
                  <a:lnTo>
                    <a:pt x="205" y="121"/>
                  </a:lnTo>
                  <a:lnTo>
                    <a:pt x="201" y="119"/>
                  </a:lnTo>
                  <a:lnTo>
                    <a:pt x="196" y="111"/>
                  </a:lnTo>
                  <a:lnTo>
                    <a:pt x="194" y="109"/>
                  </a:lnTo>
                  <a:lnTo>
                    <a:pt x="194" y="97"/>
                  </a:lnTo>
                  <a:lnTo>
                    <a:pt x="194" y="92"/>
                  </a:lnTo>
                  <a:lnTo>
                    <a:pt x="189" y="85"/>
                  </a:lnTo>
                  <a:lnTo>
                    <a:pt x="189" y="78"/>
                  </a:lnTo>
                  <a:lnTo>
                    <a:pt x="191" y="71"/>
                  </a:lnTo>
                  <a:lnTo>
                    <a:pt x="196" y="71"/>
                  </a:lnTo>
                  <a:lnTo>
                    <a:pt x="196" y="57"/>
                  </a:lnTo>
                  <a:lnTo>
                    <a:pt x="194" y="55"/>
                  </a:lnTo>
                  <a:lnTo>
                    <a:pt x="191" y="50"/>
                  </a:lnTo>
                  <a:lnTo>
                    <a:pt x="189" y="45"/>
                  </a:lnTo>
                  <a:lnTo>
                    <a:pt x="187" y="33"/>
                  </a:lnTo>
                  <a:lnTo>
                    <a:pt x="182" y="29"/>
                  </a:lnTo>
                  <a:lnTo>
                    <a:pt x="182" y="21"/>
                  </a:lnTo>
                  <a:lnTo>
                    <a:pt x="179" y="14"/>
                  </a:lnTo>
                  <a:lnTo>
                    <a:pt x="177" y="14"/>
                  </a:lnTo>
                  <a:lnTo>
                    <a:pt x="172" y="10"/>
                  </a:lnTo>
                  <a:lnTo>
                    <a:pt x="142" y="12"/>
                  </a:lnTo>
                  <a:lnTo>
                    <a:pt x="113" y="12"/>
                  </a:lnTo>
                  <a:lnTo>
                    <a:pt x="111" y="12"/>
                  </a:lnTo>
                  <a:lnTo>
                    <a:pt x="104" y="19"/>
                  </a:lnTo>
                  <a:lnTo>
                    <a:pt x="97" y="21"/>
                  </a:lnTo>
                  <a:lnTo>
                    <a:pt x="97" y="19"/>
                  </a:lnTo>
                  <a:lnTo>
                    <a:pt x="101" y="14"/>
                  </a:lnTo>
                  <a:lnTo>
                    <a:pt x="109" y="10"/>
                  </a:lnTo>
                  <a:lnTo>
                    <a:pt x="106" y="10"/>
                  </a:lnTo>
                  <a:lnTo>
                    <a:pt x="101" y="14"/>
                  </a:lnTo>
                  <a:lnTo>
                    <a:pt x="92" y="19"/>
                  </a:lnTo>
                  <a:lnTo>
                    <a:pt x="83" y="14"/>
                  </a:lnTo>
                  <a:lnTo>
                    <a:pt x="83" y="10"/>
                  </a:lnTo>
                  <a:lnTo>
                    <a:pt x="83" y="7"/>
                  </a:lnTo>
                  <a:lnTo>
                    <a:pt x="87" y="7"/>
                  </a:lnTo>
                  <a:lnTo>
                    <a:pt x="90" y="10"/>
                  </a:lnTo>
                  <a:lnTo>
                    <a:pt x="90" y="7"/>
                  </a:lnTo>
                  <a:lnTo>
                    <a:pt x="85" y="5"/>
                  </a:lnTo>
                  <a:lnTo>
                    <a:pt x="73" y="0"/>
                  </a:lnTo>
                  <a:lnTo>
                    <a:pt x="64" y="5"/>
                  </a:lnTo>
                  <a:lnTo>
                    <a:pt x="59" y="5"/>
                  </a:lnTo>
                  <a:lnTo>
                    <a:pt x="52" y="7"/>
                  </a:lnTo>
                  <a:lnTo>
                    <a:pt x="47" y="14"/>
                  </a:lnTo>
                  <a:lnTo>
                    <a:pt x="40" y="14"/>
                  </a:lnTo>
                  <a:lnTo>
                    <a:pt x="38" y="19"/>
                  </a:lnTo>
                  <a:lnTo>
                    <a:pt x="38" y="21"/>
                  </a:lnTo>
                  <a:lnTo>
                    <a:pt x="30" y="21"/>
                  </a:lnTo>
                  <a:lnTo>
                    <a:pt x="19" y="29"/>
                  </a:lnTo>
                  <a:lnTo>
                    <a:pt x="12" y="29"/>
                  </a:lnTo>
                  <a:lnTo>
                    <a:pt x="9" y="33"/>
                  </a:lnTo>
                  <a:lnTo>
                    <a:pt x="7" y="38"/>
                  </a:lnTo>
                  <a:lnTo>
                    <a:pt x="7" y="40"/>
                  </a:lnTo>
                  <a:lnTo>
                    <a:pt x="7" y="43"/>
                  </a:lnTo>
                  <a:lnTo>
                    <a:pt x="4" y="43"/>
                  </a:lnTo>
                  <a:lnTo>
                    <a:pt x="7" y="52"/>
                  </a:lnTo>
                  <a:lnTo>
                    <a:pt x="7" y="59"/>
                  </a:lnTo>
                  <a:lnTo>
                    <a:pt x="0" y="62"/>
                  </a:lnTo>
                  <a:lnTo>
                    <a:pt x="0" y="66"/>
                  </a:lnTo>
                  <a:lnTo>
                    <a:pt x="7" y="74"/>
                  </a:lnTo>
                  <a:lnTo>
                    <a:pt x="7" y="78"/>
                  </a:lnTo>
                  <a:lnTo>
                    <a:pt x="9" y="83"/>
                  </a:lnTo>
                  <a:lnTo>
                    <a:pt x="9" y="85"/>
                  </a:lnTo>
                  <a:lnTo>
                    <a:pt x="12" y="90"/>
                  </a:lnTo>
                  <a:lnTo>
                    <a:pt x="9" y="95"/>
                  </a:lnTo>
                  <a:lnTo>
                    <a:pt x="14" y="102"/>
                  </a:lnTo>
                  <a:lnTo>
                    <a:pt x="16" y="104"/>
                  </a:lnTo>
                  <a:lnTo>
                    <a:pt x="19" y="109"/>
                  </a:lnTo>
                  <a:lnTo>
                    <a:pt x="19" y="121"/>
                  </a:lnTo>
                  <a:lnTo>
                    <a:pt x="19" y="121"/>
                  </a:lnTo>
                  <a:lnTo>
                    <a:pt x="19" y="126"/>
                  </a:lnTo>
                  <a:lnTo>
                    <a:pt x="21" y="123"/>
                  </a:lnTo>
                  <a:lnTo>
                    <a:pt x="26" y="123"/>
                  </a:lnTo>
                  <a:lnTo>
                    <a:pt x="28" y="123"/>
                  </a:lnTo>
                  <a:lnTo>
                    <a:pt x="38" y="123"/>
                  </a:lnTo>
                  <a:lnTo>
                    <a:pt x="38" y="126"/>
                  </a:lnTo>
                  <a:lnTo>
                    <a:pt x="40" y="130"/>
                  </a:lnTo>
                  <a:lnTo>
                    <a:pt x="45" y="130"/>
                  </a:lnTo>
                  <a:lnTo>
                    <a:pt x="47" y="133"/>
                  </a:lnTo>
                  <a:lnTo>
                    <a:pt x="45" y="137"/>
                  </a:lnTo>
                  <a:lnTo>
                    <a:pt x="47" y="140"/>
                  </a:lnTo>
                  <a:lnTo>
                    <a:pt x="49" y="142"/>
                  </a:lnTo>
                  <a:lnTo>
                    <a:pt x="49" y="147"/>
                  </a:lnTo>
                  <a:lnTo>
                    <a:pt x="52" y="147"/>
                  </a:lnTo>
                  <a:lnTo>
                    <a:pt x="54" y="145"/>
                  </a:lnTo>
                  <a:lnTo>
                    <a:pt x="57" y="145"/>
                  </a:lnTo>
                  <a:lnTo>
                    <a:pt x="52" y="137"/>
                  </a:lnTo>
                  <a:lnTo>
                    <a:pt x="54" y="137"/>
                  </a:lnTo>
                  <a:lnTo>
                    <a:pt x="64" y="142"/>
                  </a:lnTo>
                  <a:lnTo>
                    <a:pt x="71" y="142"/>
                  </a:lnTo>
                  <a:lnTo>
                    <a:pt x="68" y="145"/>
                  </a:lnTo>
                  <a:lnTo>
                    <a:pt x="73" y="149"/>
                  </a:lnTo>
                  <a:lnTo>
                    <a:pt x="83" y="147"/>
                  </a:lnTo>
                  <a:lnTo>
                    <a:pt x="90" y="149"/>
                  </a:lnTo>
                  <a:lnTo>
                    <a:pt x="104" y="159"/>
                  </a:lnTo>
                  <a:lnTo>
                    <a:pt x="106" y="166"/>
                  </a:lnTo>
                  <a:lnTo>
                    <a:pt x="111" y="166"/>
                  </a:lnTo>
                  <a:lnTo>
                    <a:pt x="113" y="163"/>
                  </a:lnTo>
                  <a:lnTo>
                    <a:pt x="118" y="166"/>
                  </a:lnTo>
                  <a:lnTo>
                    <a:pt x="123" y="168"/>
                  </a:lnTo>
                  <a:lnTo>
                    <a:pt x="123" y="173"/>
                  </a:lnTo>
                  <a:lnTo>
                    <a:pt x="123" y="17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31" name="Philippines">
              <a:extLst>
                <a:ext uri="{FF2B5EF4-FFF2-40B4-BE49-F238E27FC236}">
                  <a16:creationId xmlns:a16="http://schemas.microsoft.com/office/drawing/2014/main" xmlns="" id="{FDC0730F-6FC5-41DF-BAF8-8B8819F53770}"/>
                </a:ext>
              </a:extLst>
            </p:cNvPr>
            <p:cNvSpPr>
              <a:spLocks noEditPoints="1"/>
            </p:cNvSpPr>
            <p:nvPr/>
          </p:nvSpPr>
          <p:spPr bwMode="auto">
            <a:xfrm>
              <a:off x="8872054" y="3836859"/>
              <a:ext cx="244074" cy="357596"/>
            </a:xfrm>
            <a:custGeom>
              <a:avLst/>
              <a:gdLst>
                <a:gd name="T0" fmla="*/ 52 w 91"/>
                <a:gd name="T1" fmla="*/ 45 h 133"/>
                <a:gd name="T2" fmla="*/ 61 w 91"/>
                <a:gd name="T3" fmla="*/ 50 h 133"/>
                <a:gd name="T4" fmla="*/ 63 w 91"/>
                <a:gd name="T5" fmla="*/ 58 h 133"/>
                <a:gd name="T6" fmla="*/ 62 w 91"/>
                <a:gd name="T7" fmla="*/ 59 h 133"/>
                <a:gd name="T8" fmla="*/ 51 w 91"/>
                <a:gd name="T9" fmla="*/ 50 h 133"/>
                <a:gd name="T10" fmla="*/ 45 w 91"/>
                <a:gd name="T11" fmla="*/ 51 h 133"/>
                <a:gd name="T12" fmla="*/ 31 w 91"/>
                <a:gd name="T13" fmla="*/ 51 h 133"/>
                <a:gd name="T14" fmla="*/ 32 w 91"/>
                <a:gd name="T15" fmla="*/ 41 h 133"/>
                <a:gd name="T16" fmla="*/ 24 w 91"/>
                <a:gd name="T17" fmla="*/ 39 h 133"/>
                <a:gd name="T18" fmla="*/ 19 w 91"/>
                <a:gd name="T19" fmla="*/ 26 h 133"/>
                <a:gd name="T20" fmla="*/ 24 w 91"/>
                <a:gd name="T21" fmla="*/ 9 h 133"/>
                <a:gd name="T22" fmla="*/ 38 w 91"/>
                <a:gd name="T23" fmla="*/ 3 h 133"/>
                <a:gd name="T24" fmla="*/ 43 w 91"/>
                <a:gd name="T25" fmla="*/ 12 h 133"/>
                <a:gd name="T26" fmla="*/ 41 w 91"/>
                <a:gd name="T27" fmla="*/ 25 h 133"/>
                <a:gd name="T28" fmla="*/ 38 w 91"/>
                <a:gd name="T29" fmla="*/ 42 h 133"/>
                <a:gd name="T30" fmla="*/ 43 w 91"/>
                <a:gd name="T31" fmla="*/ 36 h 133"/>
                <a:gd name="T32" fmla="*/ 33 w 91"/>
                <a:gd name="T33" fmla="*/ 62 h 133"/>
                <a:gd name="T34" fmla="*/ 39 w 91"/>
                <a:gd name="T35" fmla="*/ 58 h 133"/>
                <a:gd name="T36" fmla="*/ 64 w 91"/>
                <a:gd name="T37" fmla="*/ 49 h 133"/>
                <a:gd name="T38" fmla="*/ 44 w 91"/>
                <a:gd name="T39" fmla="*/ 56 h 133"/>
                <a:gd name="T40" fmla="*/ 43 w 91"/>
                <a:gd name="T41" fmla="*/ 65 h 133"/>
                <a:gd name="T42" fmla="*/ 53 w 91"/>
                <a:gd name="T43" fmla="*/ 57 h 133"/>
                <a:gd name="T44" fmla="*/ 63 w 91"/>
                <a:gd name="T45" fmla="*/ 70 h 133"/>
                <a:gd name="T46" fmla="*/ 56 w 91"/>
                <a:gd name="T47" fmla="*/ 62 h 133"/>
                <a:gd name="T48" fmla="*/ 44 w 91"/>
                <a:gd name="T49" fmla="*/ 80 h 133"/>
                <a:gd name="T50" fmla="*/ 47 w 91"/>
                <a:gd name="T51" fmla="*/ 71 h 133"/>
                <a:gd name="T52" fmla="*/ 56 w 91"/>
                <a:gd name="T53" fmla="*/ 73 h 133"/>
                <a:gd name="T54" fmla="*/ 47 w 91"/>
                <a:gd name="T55" fmla="*/ 82 h 133"/>
                <a:gd name="T56" fmla="*/ 60 w 91"/>
                <a:gd name="T57" fmla="*/ 92 h 133"/>
                <a:gd name="T58" fmla="*/ 61 w 91"/>
                <a:gd name="T59" fmla="*/ 83 h 133"/>
                <a:gd name="T60" fmla="*/ 60 w 91"/>
                <a:gd name="T61" fmla="*/ 82 h 133"/>
                <a:gd name="T62" fmla="*/ 53 w 91"/>
                <a:gd name="T63" fmla="*/ 88 h 133"/>
                <a:gd name="T64" fmla="*/ 58 w 91"/>
                <a:gd name="T65" fmla="*/ 97 h 133"/>
                <a:gd name="T66" fmla="*/ 64 w 91"/>
                <a:gd name="T67" fmla="*/ 92 h 133"/>
                <a:gd name="T68" fmla="*/ 67 w 91"/>
                <a:gd name="T69" fmla="*/ 72 h 133"/>
                <a:gd name="T70" fmla="*/ 80 w 91"/>
                <a:gd name="T71" fmla="*/ 76 h 133"/>
                <a:gd name="T72" fmla="*/ 73 w 91"/>
                <a:gd name="T73" fmla="*/ 62 h 133"/>
                <a:gd name="T74" fmla="*/ 68 w 91"/>
                <a:gd name="T75" fmla="*/ 66 h 133"/>
                <a:gd name="T76" fmla="*/ 74 w 91"/>
                <a:gd name="T77" fmla="*/ 75 h 133"/>
                <a:gd name="T78" fmla="*/ 71 w 91"/>
                <a:gd name="T79" fmla="*/ 80 h 133"/>
                <a:gd name="T80" fmla="*/ 75 w 91"/>
                <a:gd name="T81" fmla="*/ 82 h 133"/>
                <a:gd name="T82" fmla="*/ 47 w 91"/>
                <a:gd name="T83" fmla="*/ 111 h 133"/>
                <a:gd name="T84" fmla="*/ 60 w 91"/>
                <a:gd name="T85" fmla="*/ 101 h 133"/>
                <a:gd name="T86" fmla="*/ 71 w 91"/>
                <a:gd name="T87" fmla="*/ 102 h 133"/>
                <a:gd name="T88" fmla="*/ 77 w 91"/>
                <a:gd name="T89" fmla="*/ 96 h 133"/>
                <a:gd name="T90" fmla="*/ 83 w 91"/>
                <a:gd name="T91" fmla="*/ 95 h 133"/>
                <a:gd name="T92" fmla="*/ 88 w 91"/>
                <a:gd name="T93" fmla="*/ 103 h 133"/>
                <a:gd name="T94" fmla="*/ 90 w 91"/>
                <a:gd name="T95" fmla="*/ 119 h 133"/>
                <a:gd name="T96" fmla="*/ 87 w 91"/>
                <a:gd name="T97" fmla="*/ 125 h 133"/>
                <a:gd name="T98" fmla="*/ 81 w 91"/>
                <a:gd name="T99" fmla="*/ 123 h 133"/>
                <a:gd name="T100" fmla="*/ 78 w 91"/>
                <a:gd name="T101" fmla="*/ 128 h 133"/>
                <a:gd name="T102" fmla="*/ 66 w 91"/>
                <a:gd name="T103" fmla="*/ 123 h 133"/>
                <a:gd name="T104" fmla="*/ 67 w 91"/>
                <a:gd name="T105" fmla="*/ 115 h 133"/>
                <a:gd name="T106" fmla="*/ 60 w 91"/>
                <a:gd name="T107" fmla="*/ 115 h 133"/>
                <a:gd name="T108" fmla="*/ 54 w 91"/>
                <a:gd name="T109" fmla="*/ 114 h 133"/>
                <a:gd name="T110" fmla="*/ 45 w 91"/>
                <a:gd name="T111" fmla="*/ 123 h 133"/>
                <a:gd name="T112" fmla="*/ 23 w 91"/>
                <a:gd name="T113" fmla="*/ 68 h 133"/>
                <a:gd name="T114" fmla="*/ 25 w 91"/>
                <a:gd name="T115" fmla="*/ 68 h 133"/>
                <a:gd name="T116" fmla="*/ 12 w 91"/>
                <a:gd name="T117" fmla="*/ 95 h 133"/>
                <a:gd name="T118" fmla="*/ 22 w 91"/>
                <a:gd name="T119" fmla="*/ 83 h 133"/>
                <a:gd name="T120" fmla="*/ 18 w 91"/>
                <a:gd name="T121" fmla="*/ 82 h 133"/>
                <a:gd name="T122" fmla="*/ 6 w 91"/>
                <a:gd name="T123"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133">
                  <a:moveTo>
                    <a:pt x="38" y="44"/>
                  </a:moveTo>
                  <a:cubicBezTo>
                    <a:pt x="40" y="45"/>
                    <a:pt x="40" y="45"/>
                    <a:pt x="40" y="45"/>
                  </a:cubicBezTo>
                  <a:cubicBezTo>
                    <a:pt x="41" y="47"/>
                    <a:pt x="41" y="47"/>
                    <a:pt x="41" y="47"/>
                  </a:cubicBezTo>
                  <a:cubicBezTo>
                    <a:pt x="43" y="47"/>
                    <a:pt x="43" y="47"/>
                    <a:pt x="43" y="47"/>
                  </a:cubicBezTo>
                  <a:cubicBezTo>
                    <a:pt x="44" y="47"/>
                    <a:pt x="44" y="47"/>
                    <a:pt x="44" y="47"/>
                  </a:cubicBezTo>
                  <a:cubicBezTo>
                    <a:pt x="45" y="45"/>
                    <a:pt x="45" y="45"/>
                    <a:pt x="45" y="45"/>
                  </a:cubicBezTo>
                  <a:cubicBezTo>
                    <a:pt x="47" y="43"/>
                    <a:pt x="47" y="43"/>
                    <a:pt x="47" y="43"/>
                  </a:cubicBezTo>
                  <a:cubicBezTo>
                    <a:pt x="49" y="43"/>
                    <a:pt x="49" y="43"/>
                    <a:pt x="49" y="43"/>
                  </a:cubicBezTo>
                  <a:cubicBezTo>
                    <a:pt x="52" y="45"/>
                    <a:pt x="52" y="45"/>
                    <a:pt x="52" y="45"/>
                  </a:cubicBezTo>
                  <a:cubicBezTo>
                    <a:pt x="53" y="47"/>
                    <a:pt x="53" y="47"/>
                    <a:pt x="53" y="47"/>
                  </a:cubicBezTo>
                  <a:cubicBezTo>
                    <a:pt x="53" y="49"/>
                    <a:pt x="53" y="49"/>
                    <a:pt x="53" y="49"/>
                  </a:cubicBezTo>
                  <a:cubicBezTo>
                    <a:pt x="54" y="50"/>
                    <a:pt x="54" y="50"/>
                    <a:pt x="54" y="50"/>
                  </a:cubicBezTo>
                  <a:cubicBezTo>
                    <a:pt x="55" y="49"/>
                    <a:pt x="55" y="49"/>
                    <a:pt x="55" y="49"/>
                  </a:cubicBezTo>
                  <a:cubicBezTo>
                    <a:pt x="55" y="48"/>
                    <a:pt x="55" y="48"/>
                    <a:pt x="55" y="48"/>
                  </a:cubicBezTo>
                  <a:cubicBezTo>
                    <a:pt x="56" y="47"/>
                    <a:pt x="56" y="47"/>
                    <a:pt x="56" y="47"/>
                  </a:cubicBezTo>
                  <a:cubicBezTo>
                    <a:pt x="57" y="49"/>
                    <a:pt x="57" y="49"/>
                    <a:pt x="57" y="49"/>
                  </a:cubicBezTo>
                  <a:cubicBezTo>
                    <a:pt x="59" y="49"/>
                    <a:pt x="59" y="49"/>
                    <a:pt x="59" y="49"/>
                  </a:cubicBezTo>
                  <a:cubicBezTo>
                    <a:pt x="61" y="50"/>
                    <a:pt x="61" y="50"/>
                    <a:pt x="61" y="50"/>
                  </a:cubicBezTo>
                  <a:cubicBezTo>
                    <a:pt x="61" y="51"/>
                    <a:pt x="61" y="51"/>
                    <a:pt x="61" y="51"/>
                  </a:cubicBezTo>
                  <a:cubicBezTo>
                    <a:pt x="60" y="51"/>
                    <a:pt x="60" y="51"/>
                    <a:pt x="60" y="51"/>
                  </a:cubicBezTo>
                  <a:cubicBezTo>
                    <a:pt x="59" y="50"/>
                    <a:pt x="59" y="50"/>
                    <a:pt x="59" y="50"/>
                  </a:cubicBezTo>
                  <a:cubicBezTo>
                    <a:pt x="58" y="51"/>
                    <a:pt x="58" y="51"/>
                    <a:pt x="58" y="51"/>
                  </a:cubicBezTo>
                  <a:cubicBezTo>
                    <a:pt x="58" y="53"/>
                    <a:pt x="58" y="53"/>
                    <a:pt x="58" y="53"/>
                  </a:cubicBezTo>
                  <a:cubicBezTo>
                    <a:pt x="60" y="56"/>
                    <a:pt x="60" y="56"/>
                    <a:pt x="60" y="56"/>
                  </a:cubicBezTo>
                  <a:cubicBezTo>
                    <a:pt x="60" y="57"/>
                    <a:pt x="60" y="57"/>
                    <a:pt x="60" y="57"/>
                  </a:cubicBezTo>
                  <a:cubicBezTo>
                    <a:pt x="62" y="57"/>
                    <a:pt x="62" y="57"/>
                    <a:pt x="62" y="57"/>
                  </a:cubicBezTo>
                  <a:cubicBezTo>
                    <a:pt x="63" y="58"/>
                    <a:pt x="63" y="58"/>
                    <a:pt x="63" y="58"/>
                  </a:cubicBezTo>
                  <a:cubicBezTo>
                    <a:pt x="65" y="58"/>
                    <a:pt x="65" y="58"/>
                    <a:pt x="65" y="58"/>
                  </a:cubicBezTo>
                  <a:cubicBezTo>
                    <a:pt x="65" y="59"/>
                    <a:pt x="65" y="59"/>
                    <a:pt x="65" y="59"/>
                  </a:cubicBezTo>
                  <a:cubicBezTo>
                    <a:pt x="64" y="60"/>
                    <a:pt x="64" y="60"/>
                    <a:pt x="64" y="60"/>
                  </a:cubicBezTo>
                  <a:cubicBezTo>
                    <a:pt x="65" y="61"/>
                    <a:pt x="65" y="61"/>
                    <a:pt x="65" y="61"/>
                  </a:cubicBezTo>
                  <a:cubicBezTo>
                    <a:pt x="64" y="63"/>
                    <a:pt x="64" y="63"/>
                    <a:pt x="64" y="63"/>
                  </a:cubicBezTo>
                  <a:cubicBezTo>
                    <a:pt x="62" y="63"/>
                    <a:pt x="62" y="63"/>
                    <a:pt x="62" y="63"/>
                  </a:cubicBezTo>
                  <a:cubicBezTo>
                    <a:pt x="61" y="61"/>
                    <a:pt x="61" y="61"/>
                    <a:pt x="61" y="61"/>
                  </a:cubicBezTo>
                  <a:cubicBezTo>
                    <a:pt x="62" y="60"/>
                    <a:pt x="62" y="60"/>
                    <a:pt x="62" y="60"/>
                  </a:cubicBezTo>
                  <a:cubicBezTo>
                    <a:pt x="62" y="59"/>
                    <a:pt x="62" y="59"/>
                    <a:pt x="62" y="59"/>
                  </a:cubicBezTo>
                  <a:cubicBezTo>
                    <a:pt x="61" y="59"/>
                    <a:pt x="61" y="59"/>
                    <a:pt x="61" y="59"/>
                  </a:cubicBezTo>
                  <a:cubicBezTo>
                    <a:pt x="61" y="59"/>
                    <a:pt x="61" y="59"/>
                    <a:pt x="61" y="59"/>
                  </a:cubicBezTo>
                  <a:cubicBezTo>
                    <a:pt x="59" y="60"/>
                    <a:pt x="59" y="60"/>
                    <a:pt x="59" y="60"/>
                  </a:cubicBezTo>
                  <a:cubicBezTo>
                    <a:pt x="57" y="58"/>
                    <a:pt x="57" y="58"/>
                    <a:pt x="57" y="58"/>
                  </a:cubicBezTo>
                  <a:cubicBezTo>
                    <a:pt x="56" y="57"/>
                    <a:pt x="56" y="57"/>
                    <a:pt x="56" y="57"/>
                  </a:cubicBezTo>
                  <a:cubicBezTo>
                    <a:pt x="56" y="55"/>
                    <a:pt x="56" y="55"/>
                    <a:pt x="56" y="55"/>
                  </a:cubicBezTo>
                  <a:cubicBezTo>
                    <a:pt x="55" y="53"/>
                    <a:pt x="55" y="53"/>
                    <a:pt x="55" y="53"/>
                  </a:cubicBezTo>
                  <a:cubicBezTo>
                    <a:pt x="52" y="52"/>
                    <a:pt x="52" y="52"/>
                    <a:pt x="52" y="52"/>
                  </a:cubicBezTo>
                  <a:cubicBezTo>
                    <a:pt x="51" y="50"/>
                    <a:pt x="51" y="50"/>
                    <a:pt x="51" y="50"/>
                  </a:cubicBezTo>
                  <a:cubicBezTo>
                    <a:pt x="50" y="49"/>
                    <a:pt x="50" y="49"/>
                    <a:pt x="50" y="49"/>
                  </a:cubicBezTo>
                  <a:cubicBezTo>
                    <a:pt x="49" y="48"/>
                    <a:pt x="49" y="48"/>
                    <a:pt x="49" y="48"/>
                  </a:cubicBezTo>
                  <a:cubicBezTo>
                    <a:pt x="48" y="48"/>
                    <a:pt x="48" y="48"/>
                    <a:pt x="48" y="48"/>
                  </a:cubicBezTo>
                  <a:cubicBezTo>
                    <a:pt x="47" y="49"/>
                    <a:pt x="47" y="49"/>
                    <a:pt x="47" y="49"/>
                  </a:cubicBezTo>
                  <a:cubicBezTo>
                    <a:pt x="49" y="53"/>
                    <a:pt x="49" y="53"/>
                    <a:pt x="49" y="53"/>
                  </a:cubicBezTo>
                  <a:cubicBezTo>
                    <a:pt x="50" y="56"/>
                    <a:pt x="50" y="56"/>
                    <a:pt x="50" y="56"/>
                  </a:cubicBezTo>
                  <a:cubicBezTo>
                    <a:pt x="49" y="56"/>
                    <a:pt x="49" y="56"/>
                    <a:pt x="49" y="56"/>
                  </a:cubicBezTo>
                  <a:cubicBezTo>
                    <a:pt x="47" y="53"/>
                    <a:pt x="47" y="53"/>
                    <a:pt x="47" y="53"/>
                  </a:cubicBezTo>
                  <a:cubicBezTo>
                    <a:pt x="45" y="51"/>
                    <a:pt x="45" y="51"/>
                    <a:pt x="45" y="51"/>
                  </a:cubicBezTo>
                  <a:cubicBezTo>
                    <a:pt x="45" y="50"/>
                    <a:pt x="45" y="50"/>
                    <a:pt x="45" y="50"/>
                  </a:cubicBezTo>
                  <a:cubicBezTo>
                    <a:pt x="41" y="48"/>
                    <a:pt x="41" y="48"/>
                    <a:pt x="41" y="48"/>
                  </a:cubicBezTo>
                  <a:cubicBezTo>
                    <a:pt x="39" y="48"/>
                    <a:pt x="39" y="48"/>
                    <a:pt x="39" y="48"/>
                  </a:cubicBezTo>
                  <a:cubicBezTo>
                    <a:pt x="38" y="50"/>
                    <a:pt x="38" y="50"/>
                    <a:pt x="38" y="50"/>
                  </a:cubicBezTo>
                  <a:cubicBezTo>
                    <a:pt x="38" y="51"/>
                    <a:pt x="38" y="51"/>
                    <a:pt x="38" y="51"/>
                  </a:cubicBezTo>
                  <a:cubicBezTo>
                    <a:pt x="36" y="52"/>
                    <a:pt x="36" y="52"/>
                    <a:pt x="36" y="52"/>
                  </a:cubicBezTo>
                  <a:cubicBezTo>
                    <a:pt x="34" y="50"/>
                    <a:pt x="34" y="50"/>
                    <a:pt x="34" y="50"/>
                  </a:cubicBezTo>
                  <a:cubicBezTo>
                    <a:pt x="33" y="51"/>
                    <a:pt x="33" y="51"/>
                    <a:pt x="33" y="51"/>
                  </a:cubicBezTo>
                  <a:cubicBezTo>
                    <a:pt x="31" y="51"/>
                    <a:pt x="31" y="51"/>
                    <a:pt x="31" y="51"/>
                  </a:cubicBezTo>
                  <a:cubicBezTo>
                    <a:pt x="32" y="50"/>
                    <a:pt x="32" y="50"/>
                    <a:pt x="32" y="50"/>
                  </a:cubicBezTo>
                  <a:cubicBezTo>
                    <a:pt x="32" y="48"/>
                    <a:pt x="32" y="48"/>
                    <a:pt x="32" y="48"/>
                  </a:cubicBezTo>
                  <a:cubicBezTo>
                    <a:pt x="30" y="49"/>
                    <a:pt x="30" y="49"/>
                    <a:pt x="30" y="49"/>
                  </a:cubicBezTo>
                  <a:cubicBezTo>
                    <a:pt x="30" y="50"/>
                    <a:pt x="30" y="50"/>
                    <a:pt x="30" y="50"/>
                  </a:cubicBezTo>
                  <a:cubicBezTo>
                    <a:pt x="29" y="48"/>
                    <a:pt x="29" y="48"/>
                    <a:pt x="29" y="48"/>
                  </a:cubicBezTo>
                  <a:cubicBezTo>
                    <a:pt x="29" y="46"/>
                    <a:pt x="29" y="46"/>
                    <a:pt x="29" y="46"/>
                  </a:cubicBezTo>
                  <a:cubicBezTo>
                    <a:pt x="29" y="45"/>
                    <a:pt x="29" y="45"/>
                    <a:pt x="29" y="45"/>
                  </a:cubicBezTo>
                  <a:cubicBezTo>
                    <a:pt x="30" y="44"/>
                    <a:pt x="30" y="44"/>
                    <a:pt x="30" y="44"/>
                  </a:cubicBezTo>
                  <a:cubicBezTo>
                    <a:pt x="32" y="41"/>
                    <a:pt x="32" y="41"/>
                    <a:pt x="32" y="41"/>
                  </a:cubicBezTo>
                  <a:cubicBezTo>
                    <a:pt x="30" y="40"/>
                    <a:pt x="30" y="40"/>
                    <a:pt x="30" y="40"/>
                  </a:cubicBezTo>
                  <a:cubicBezTo>
                    <a:pt x="28" y="40"/>
                    <a:pt x="28" y="40"/>
                    <a:pt x="28" y="40"/>
                  </a:cubicBezTo>
                  <a:cubicBezTo>
                    <a:pt x="28" y="41"/>
                    <a:pt x="28" y="41"/>
                    <a:pt x="28" y="41"/>
                  </a:cubicBezTo>
                  <a:cubicBezTo>
                    <a:pt x="29" y="42"/>
                    <a:pt x="29" y="42"/>
                    <a:pt x="29" y="42"/>
                  </a:cubicBezTo>
                  <a:cubicBezTo>
                    <a:pt x="28" y="43"/>
                    <a:pt x="28" y="43"/>
                    <a:pt x="28" y="43"/>
                  </a:cubicBezTo>
                  <a:cubicBezTo>
                    <a:pt x="27" y="43"/>
                    <a:pt x="27" y="43"/>
                    <a:pt x="27" y="43"/>
                  </a:cubicBezTo>
                  <a:cubicBezTo>
                    <a:pt x="25" y="41"/>
                    <a:pt x="25" y="41"/>
                    <a:pt x="25" y="41"/>
                  </a:cubicBezTo>
                  <a:cubicBezTo>
                    <a:pt x="25" y="39"/>
                    <a:pt x="25" y="39"/>
                    <a:pt x="25" y="39"/>
                  </a:cubicBezTo>
                  <a:cubicBezTo>
                    <a:pt x="24" y="39"/>
                    <a:pt x="24" y="39"/>
                    <a:pt x="24" y="39"/>
                  </a:cubicBezTo>
                  <a:cubicBezTo>
                    <a:pt x="23" y="39"/>
                    <a:pt x="23" y="39"/>
                    <a:pt x="23" y="39"/>
                  </a:cubicBezTo>
                  <a:cubicBezTo>
                    <a:pt x="23" y="39"/>
                    <a:pt x="23" y="39"/>
                    <a:pt x="23" y="39"/>
                  </a:cubicBezTo>
                  <a:cubicBezTo>
                    <a:pt x="22" y="35"/>
                    <a:pt x="22" y="35"/>
                    <a:pt x="22" y="35"/>
                  </a:cubicBezTo>
                  <a:cubicBezTo>
                    <a:pt x="21" y="33"/>
                    <a:pt x="21" y="33"/>
                    <a:pt x="21" y="33"/>
                  </a:cubicBezTo>
                  <a:cubicBezTo>
                    <a:pt x="20" y="30"/>
                    <a:pt x="20" y="30"/>
                    <a:pt x="20" y="30"/>
                  </a:cubicBezTo>
                  <a:cubicBezTo>
                    <a:pt x="21" y="29"/>
                    <a:pt x="21" y="29"/>
                    <a:pt x="21" y="29"/>
                  </a:cubicBezTo>
                  <a:cubicBezTo>
                    <a:pt x="21" y="28"/>
                    <a:pt x="21" y="28"/>
                    <a:pt x="21" y="28"/>
                  </a:cubicBezTo>
                  <a:cubicBezTo>
                    <a:pt x="20" y="28"/>
                    <a:pt x="20" y="28"/>
                    <a:pt x="20" y="28"/>
                  </a:cubicBezTo>
                  <a:cubicBezTo>
                    <a:pt x="19" y="26"/>
                    <a:pt x="19" y="26"/>
                    <a:pt x="19" y="26"/>
                  </a:cubicBezTo>
                  <a:cubicBezTo>
                    <a:pt x="19" y="24"/>
                    <a:pt x="19" y="24"/>
                    <a:pt x="19" y="24"/>
                  </a:cubicBezTo>
                  <a:cubicBezTo>
                    <a:pt x="21" y="25"/>
                    <a:pt x="21" y="25"/>
                    <a:pt x="21" y="25"/>
                  </a:cubicBezTo>
                  <a:cubicBezTo>
                    <a:pt x="22" y="25"/>
                    <a:pt x="22" y="25"/>
                    <a:pt x="22" y="25"/>
                  </a:cubicBezTo>
                  <a:cubicBezTo>
                    <a:pt x="24" y="25"/>
                    <a:pt x="24" y="25"/>
                    <a:pt x="24" y="25"/>
                  </a:cubicBezTo>
                  <a:cubicBezTo>
                    <a:pt x="24" y="23"/>
                    <a:pt x="24" y="23"/>
                    <a:pt x="24" y="23"/>
                  </a:cubicBezTo>
                  <a:cubicBezTo>
                    <a:pt x="22" y="20"/>
                    <a:pt x="22" y="20"/>
                    <a:pt x="22" y="20"/>
                  </a:cubicBezTo>
                  <a:cubicBezTo>
                    <a:pt x="23" y="18"/>
                    <a:pt x="23" y="18"/>
                    <a:pt x="23" y="18"/>
                  </a:cubicBezTo>
                  <a:cubicBezTo>
                    <a:pt x="24" y="13"/>
                    <a:pt x="24" y="13"/>
                    <a:pt x="24" y="13"/>
                  </a:cubicBezTo>
                  <a:cubicBezTo>
                    <a:pt x="24" y="9"/>
                    <a:pt x="24" y="9"/>
                    <a:pt x="24" y="9"/>
                  </a:cubicBezTo>
                  <a:cubicBezTo>
                    <a:pt x="24" y="7"/>
                    <a:pt x="24" y="7"/>
                    <a:pt x="24" y="7"/>
                  </a:cubicBezTo>
                  <a:cubicBezTo>
                    <a:pt x="25" y="3"/>
                    <a:pt x="25" y="3"/>
                    <a:pt x="25" y="3"/>
                  </a:cubicBezTo>
                  <a:cubicBezTo>
                    <a:pt x="26" y="1"/>
                    <a:pt x="26" y="1"/>
                    <a:pt x="26" y="1"/>
                  </a:cubicBezTo>
                  <a:cubicBezTo>
                    <a:pt x="29" y="0"/>
                    <a:pt x="29" y="0"/>
                    <a:pt x="29" y="0"/>
                  </a:cubicBezTo>
                  <a:cubicBezTo>
                    <a:pt x="32" y="1"/>
                    <a:pt x="32" y="1"/>
                    <a:pt x="32" y="1"/>
                  </a:cubicBezTo>
                  <a:cubicBezTo>
                    <a:pt x="34" y="3"/>
                    <a:pt x="34" y="3"/>
                    <a:pt x="34" y="3"/>
                  </a:cubicBezTo>
                  <a:cubicBezTo>
                    <a:pt x="35" y="4"/>
                    <a:pt x="35" y="4"/>
                    <a:pt x="35" y="4"/>
                  </a:cubicBezTo>
                  <a:cubicBezTo>
                    <a:pt x="36" y="3"/>
                    <a:pt x="36" y="3"/>
                    <a:pt x="36" y="3"/>
                  </a:cubicBezTo>
                  <a:cubicBezTo>
                    <a:pt x="38" y="3"/>
                    <a:pt x="38" y="3"/>
                    <a:pt x="38" y="3"/>
                  </a:cubicBezTo>
                  <a:cubicBezTo>
                    <a:pt x="39" y="2"/>
                    <a:pt x="39" y="2"/>
                    <a:pt x="39" y="2"/>
                  </a:cubicBezTo>
                  <a:cubicBezTo>
                    <a:pt x="40" y="1"/>
                    <a:pt x="40" y="1"/>
                    <a:pt x="40" y="1"/>
                  </a:cubicBezTo>
                  <a:cubicBezTo>
                    <a:pt x="41" y="0"/>
                    <a:pt x="41" y="0"/>
                    <a:pt x="41" y="0"/>
                  </a:cubicBezTo>
                  <a:cubicBezTo>
                    <a:pt x="42" y="2"/>
                    <a:pt x="42" y="2"/>
                    <a:pt x="42" y="2"/>
                  </a:cubicBezTo>
                  <a:cubicBezTo>
                    <a:pt x="42" y="3"/>
                    <a:pt x="42" y="3"/>
                    <a:pt x="42" y="3"/>
                  </a:cubicBezTo>
                  <a:cubicBezTo>
                    <a:pt x="41" y="5"/>
                    <a:pt x="41" y="5"/>
                    <a:pt x="41" y="5"/>
                  </a:cubicBezTo>
                  <a:cubicBezTo>
                    <a:pt x="40" y="8"/>
                    <a:pt x="40" y="8"/>
                    <a:pt x="40" y="8"/>
                  </a:cubicBezTo>
                  <a:cubicBezTo>
                    <a:pt x="42" y="11"/>
                    <a:pt x="42" y="11"/>
                    <a:pt x="42" y="11"/>
                  </a:cubicBezTo>
                  <a:cubicBezTo>
                    <a:pt x="43" y="12"/>
                    <a:pt x="43" y="12"/>
                    <a:pt x="43" y="12"/>
                  </a:cubicBezTo>
                  <a:cubicBezTo>
                    <a:pt x="43" y="14"/>
                    <a:pt x="43" y="14"/>
                    <a:pt x="43" y="14"/>
                  </a:cubicBezTo>
                  <a:cubicBezTo>
                    <a:pt x="44" y="15"/>
                    <a:pt x="44" y="15"/>
                    <a:pt x="44" y="15"/>
                  </a:cubicBezTo>
                  <a:cubicBezTo>
                    <a:pt x="44" y="20"/>
                    <a:pt x="44" y="20"/>
                    <a:pt x="44" y="20"/>
                  </a:cubicBezTo>
                  <a:cubicBezTo>
                    <a:pt x="42" y="22"/>
                    <a:pt x="42" y="22"/>
                    <a:pt x="42" y="22"/>
                  </a:cubicBezTo>
                  <a:cubicBezTo>
                    <a:pt x="43" y="25"/>
                    <a:pt x="43" y="25"/>
                    <a:pt x="43" y="25"/>
                  </a:cubicBezTo>
                  <a:cubicBezTo>
                    <a:pt x="41" y="27"/>
                    <a:pt x="41" y="27"/>
                    <a:pt x="41" y="27"/>
                  </a:cubicBezTo>
                  <a:cubicBezTo>
                    <a:pt x="41" y="26"/>
                    <a:pt x="41" y="26"/>
                    <a:pt x="41" y="26"/>
                  </a:cubicBezTo>
                  <a:cubicBezTo>
                    <a:pt x="42" y="25"/>
                    <a:pt x="42" y="25"/>
                    <a:pt x="42" y="25"/>
                  </a:cubicBezTo>
                  <a:cubicBezTo>
                    <a:pt x="41" y="25"/>
                    <a:pt x="41" y="25"/>
                    <a:pt x="41" y="25"/>
                  </a:cubicBezTo>
                  <a:cubicBezTo>
                    <a:pt x="38" y="28"/>
                    <a:pt x="38" y="28"/>
                    <a:pt x="38" y="28"/>
                  </a:cubicBezTo>
                  <a:cubicBezTo>
                    <a:pt x="37" y="30"/>
                    <a:pt x="37" y="30"/>
                    <a:pt x="37" y="30"/>
                  </a:cubicBezTo>
                  <a:cubicBezTo>
                    <a:pt x="37" y="32"/>
                    <a:pt x="37" y="32"/>
                    <a:pt x="37" y="32"/>
                  </a:cubicBezTo>
                  <a:cubicBezTo>
                    <a:pt x="36" y="33"/>
                    <a:pt x="36" y="33"/>
                    <a:pt x="36" y="33"/>
                  </a:cubicBezTo>
                  <a:cubicBezTo>
                    <a:pt x="36" y="36"/>
                    <a:pt x="36" y="36"/>
                    <a:pt x="36" y="36"/>
                  </a:cubicBezTo>
                  <a:cubicBezTo>
                    <a:pt x="37" y="37"/>
                    <a:pt x="37" y="37"/>
                    <a:pt x="37" y="37"/>
                  </a:cubicBezTo>
                  <a:cubicBezTo>
                    <a:pt x="38" y="39"/>
                    <a:pt x="38" y="39"/>
                    <a:pt x="38" y="39"/>
                  </a:cubicBezTo>
                  <a:cubicBezTo>
                    <a:pt x="39" y="40"/>
                    <a:pt x="39" y="40"/>
                    <a:pt x="39" y="40"/>
                  </a:cubicBezTo>
                  <a:cubicBezTo>
                    <a:pt x="38" y="42"/>
                    <a:pt x="38" y="42"/>
                    <a:pt x="38" y="42"/>
                  </a:cubicBezTo>
                  <a:cubicBezTo>
                    <a:pt x="38" y="44"/>
                    <a:pt x="38" y="44"/>
                    <a:pt x="38" y="44"/>
                  </a:cubicBezTo>
                  <a:close/>
                  <a:moveTo>
                    <a:pt x="40" y="37"/>
                  </a:moveTo>
                  <a:cubicBezTo>
                    <a:pt x="41" y="40"/>
                    <a:pt x="41" y="40"/>
                    <a:pt x="41" y="40"/>
                  </a:cubicBezTo>
                  <a:cubicBezTo>
                    <a:pt x="41" y="40"/>
                    <a:pt x="41" y="40"/>
                    <a:pt x="41" y="40"/>
                  </a:cubicBezTo>
                  <a:cubicBezTo>
                    <a:pt x="41" y="42"/>
                    <a:pt x="41" y="42"/>
                    <a:pt x="41" y="42"/>
                  </a:cubicBezTo>
                  <a:cubicBezTo>
                    <a:pt x="43" y="41"/>
                    <a:pt x="43" y="41"/>
                    <a:pt x="43" y="41"/>
                  </a:cubicBezTo>
                  <a:cubicBezTo>
                    <a:pt x="43" y="38"/>
                    <a:pt x="43" y="38"/>
                    <a:pt x="43" y="38"/>
                  </a:cubicBezTo>
                  <a:cubicBezTo>
                    <a:pt x="44" y="37"/>
                    <a:pt x="44" y="37"/>
                    <a:pt x="44" y="37"/>
                  </a:cubicBezTo>
                  <a:cubicBezTo>
                    <a:pt x="43" y="36"/>
                    <a:pt x="43" y="36"/>
                    <a:pt x="43" y="36"/>
                  </a:cubicBezTo>
                  <a:cubicBezTo>
                    <a:pt x="40" y="37"/>
                    <a:pt x="40" y="37"/>
                    <a:pt x="40" y="37"/>
                  </a:cubicBezTo>
                  <a:close/>
                  <a:moveTo>
                    <a:pt x="27" y="53"/>
                  </a:moveTo>
                  <a:cubicBezTo>
                    <a:pt x="27" y="54"/>
                    <a:pt x="27" y="54"/>
                    <a:pt x="27" y="54"/>
                  </a:cubicBezTo>
                  <a:cubicBezTo>
                    <a:pt x="29" y="54"/>
                    <a:pt x="29" y="54"/>
                    <a:pt x="29" y="54"/>
                  </a:cubicBezTo>
                  <a:cubicBezTo>
                    <a:pt x="29" y="56"/>
                    <a:pt x="29" y="56"/>
                    <a:pt x="29" y="56"/>
                  </a:cubicBezTo>
                  <a:cubicBezTo>
                    <a:pt x="30" y="57"/>
                    <a:pt x="30" y="57"/>
                    <a:pt x="30" y="57"/>
                  </a:cubicBezTo>
                  <a:cubicBezTo>
                    <a:pt x="32" y="58"/>
                    <a:pt x="32" y="58"/>
                    <a:pt x="32" y="58"/>
                  </a:cubicBezTo>
                  <a:cubicBezTo>
                    <a:pt x="32" y="61"/>
                    <a:pt x="32" y="61"/>
                    <a:pt x="32" y="61"/>
                  </a:cubicBezTo>
                  <a:cubicBezTo>
                    <a:pt x="33" y="62"/>
                    <a:pt x="33" y="62"/>
                    <a:pt x="33" y="62"/>
                  </a:cubicBezTo>
                  <a:cubicBezTo>
                    <a:pt x="33" y="64"/>
                    <a:pt x="33" y="64"/>
                    <a:pt x="33" y="64"/>
                  </a:cubicBezTo>
                  <a:cubicBezTo>
                    <a:pt x="35" y="66"/>
                    <a:pt x="35" y="66"/>
                    <a:pt x="35" y="66"/>
                  </a:cubicBezTo>
                  <a:cubicBezTo>
                    <a:pt x="36" y="66"/>
                    <a:pt x="36" y="66"/>
                    <a:pt x="36" y="66"/>
                  </a:cubicBezTo>
                  <a:cubicBezTo>
                    <a:pt x="38" y="65"/>
                    <a:pt x="38" y="65"/>
                    <a:pt x="38" y="65"/>
                  </a:cubicBezTo>
                  <a:cubicBezTo>
                    <a:pt x="38" y="63"/>
                    <a:pt x="38" y="63"/>
                    <a:pt x="38" y="63"/>
                  </a:cubicBezTo>
                  <a:cubicBezTo>
                    <a:pt x="39" y="63"/>
                    <a:pt x="39" y="63"/>
                    <a:pt x="39" y="63"/>
                  </a:cubicBezTo>
                  <a:cubicBezTo>
                    <a:pt x="39" y="61"/>
                    <a:pt x="39" y="61"/>
                    <a:pt x="39" y="61"/>
                  </a:cubicBezTo>
                  <a:cubicBezTo>
                    <a:pt x="38" y="60"/>
                    <a:pt x="38" y="60"/>
                    <a:pt x="38" y="60"/>
                  </a:cubicBezTo>
                  <a:cubicBezTo>
                    <a:pt x="39" y="58"/>
                    <a:pt x="39" y="58"/>
                    <a:pt x="39" y="58"/>
                  </a:cubicBezTo>
                  <a:cubicBezTo>
                    <a:pt x="39" y="57"/>
                    <a:pt x="39" y="57"/>
                    <a:pt x="39" y="57"/>
                  </a:cubicBezTo>
                  <a:cubicBezTo>
                    <a:pt x="37" y="56"/>
                    <a:pt x="37" y="56"/>
                    <a:pt x="37" y="56"/>
                  </a:cubicBezTo>
                  <a:cubicBezTo>
                    <a:pt x="33" y="53"/>
                    <a:pt x="33" y="53"/>
                    <a:pt x="33" y="53"/>
                  </a:cubicBezTo>
                  <a:cubicBezTo>
                    <a:pt x="31" y="53"/>
                    <a:pt x="31" y="53"/>
                    <a:pt x="31" y="53"/>
                  </a:cubicBezTo>
                  <a:cubicBezTo>
                    <a:pt x="29" y="52"/>
                    <a:pt x="29" y="52"/>
                    <a:pt x="29" y="52"/>
                  </a:cubicBezTo>
                  <a:cubicBezTo>
                    <a:pt x="27" y="53"/>
                    <a:pt x="27" y="53"/>
                    <a:pt x="27" y="53"/>
                  </a:cubicBezTo>
                  <a:close/>
                  <a:moveTo>
                    <a:pt x="64" y="47"/>
                  </a:moveTo>
                  <a:cubicBezTo>
                    <a:pt x="63" y="47"/>
                    <a:pt x="63" y="47"/>
                    <a:pt x="63" y="47"/>
                  </a:cubicBezTo>
                  <a:cubicBezTo>
                    <a:pt x="64" y="49"/>
                    <a:pt x="64" y="49"/>
                    <a:pt x="64" y="49"/>
                  </a:cubicBezTo>
                  <a:cubicBezTo>
                    <a:pt x="63" y="51"/>
                    <a:pt x="63" y="51"/>
                    <a:pt x="63" y="51"/>
                  </a:cubicBezTo>
                  <a:cubicBezTo>
                    <a:pt x="63" y="51"/>
                    <a:pt x="63" y="51"/>
                    <a:pt x="63" y="51"/>
                  </a:cubicBezTo>
                  <a:cubicBezTo>
                    <a:pt x="63" y="52"/>
                    <a:pt x="63" y="52"/>
                    <a:pt x="63" y="52"/>
                  </a:cubicBezTo>
                  <a:cubicBezTo>
                    <a:pt x="66" y="52"/>
                    <a:pt x="66" y="52"/>
                    <a:pt x="66" y="52"/>
                  </a:cubicBezTo>
                  <a:cubicBezTo>
                    <a:pt x="67" y="50"/>
                    <a:pt x="67" y="50"/>
                    <a:pt x="67" y="50"/>
                  </a:cubicBezTo>
                  <a:cubicBezTo>
                    <a:pt x="66" y="48"/>
                    <a:pt x="66" y="48"/>
                    <a:pt x="66" y="48"/>
                  </a:cubicBezTo>
                  <a:cubicBezTo>
                    <a:pt x="64" y="47"/>
                    <a:pt x="64" y="47"/>
                    <a:pt x="64" y="47"/>
                  </a:cubicBezTo>
                  <a:close/>
                  <a:moveTo>
                    <a:pt x="41" y="54"/>
                  </a:moveTo>
                  <a:cubicBezTo>
                    <a:pt x="44" y="56"/>
                    <a:pt x="44" y="56"/>
                    <a:pt x="44" y="56"/>
                  </a:cubicBezTo>
                  <a:cubicBezTo>
                    <a:pt x="44" y="55"/>
                    <a:pt x="44" y="55"/>
                    <a:pt x="44" y="55"/>
                  </a:cubicBezTo>
                  <a:cubicBezTo>
                    <a:pt x="45" y="54"/>
                    <a:pt x="45" y="54"/>
                    <a:pt x="45" y="54"/>
                  </a:cubicBezTo>
                  <a:cubicBezTo>
                    <a:pt x="44" y="52"/>
                    <a:pt x="44" y="52"/>
                    <a:pt x="44" y="52"/>
                  </a:cubicBezTo>
                  <a:cubicBezTo>
                    <a:pt x="42" y="52"/>
                    <a:pt x="42" y="52"/>
                    <a:pt x="42" y="52"/>
                  </a:cubicBezTo>
                  <a:cubicBezTo>
                    <a:pt x="41" y="53"/>
                    <a:pt x="41" y="53"/>
                    <a:pt x="41" y="53"/>
                  </a:cubicBezTo>
                  <a:cubicBezTo>
                    <a:pt x="41" y="54"/>
                    <a:pt x="41" y="54"/>
                    <a:pt x="41" y="54"/>
                  </a:cubicBezTo>
                  <a:close/>
                  <a:moveTo>
                    <a:pt x="45" y="61"/>
                  </a:moveTo>
                  <a:cubicBezTo>
                    <a:pt x="44" y="63"/>
                    <a:pt x="44" y="63"/>
                    <a:pt x="44" y="63"/>
                  </a:cubicBezTo>
                  <a:cubicBezTo>
                    <a:pt x="43" y="65"/>
                    <a:pt x="43" y="65"/>
                    <a:pt x="43" y="65"/>
                  </a:cubicBezTo>
                  <a:cubicBezTo>
                    <a:pt x="44" y="67"/>
                    <a:pt x="44" y="67"/>
                    <a:pt x="44" y="67"/>
                  </a:cubicBezTo>
                  <a:cubicBezTo>
                    <a:pt x="45" y="67"/>
                    <a:pt x="45" y="67"/>
                    <a:pt x="45" y="67"/>
                  </a:cubicBezTo>
                  <a:cubicBezTo>
                    <a:pt x="46" y="65"/>
                    <a:pt x="46" y="65"/>
                    <a:pt x="46" y="65"/>
                  </a:cubicBezTo>
                  <a:cubicBezTo>
                    <a:pt x="45" y="63"/>
                    <a:pt x="45" y="63"/>
                    <a:pt x="45" y="63"/>
                  </a:cubicBezTo>
                  <a:cubicBezTo>
                    <a:pt x="46" y="61"/>
                    <a:pt x="46" y="61"/>
                    <a:pt x="46" y="61"/>
                  </a:cubicBezTo>
                  <a:cubicBezTo>
                    <a:pt x="45" y="61"/>
                    <a:pt x="45" y="61"/>
                    <a:pt x="45" y="61"/>
                  </a:cubicBezTo>
                  <a:close/>
                  <a:moveTo>
                    <a:pt x="55" y="58"/>
                  </a:moveTo>
                  <a:cubicBezTo>
                    <a:pt x="53" y="56"/>
                    <a:pt x="53" y="56"/>
                    <a:pt x="53" y="56"/>
                  </a:cubicBezTo>
                  <a:cubicBezTo>
                    <a:pt x="53" y="57"/>
                    <a:pt x="53" y="57"/>
                    <a:pt x="53" y="57"/>
                  </a:cubicBezTo>
                  <a:cubicBezTo>
                    <a:pt x="53" y="58"/>
                    <a:pt x="53" y="58"/>
                    <a:pt x="53" y="58"/>
                  </a:cubicBezTo>
                  <a:cubicBezTo>
                    <a:pt x="55" y="60"/>
                    <a:pt x="55" y="60"/>
                    <a:pt x="55" y="60"/>
                  </a:cubicBezTo>
                  <a:cubicBezTo>
                    <a:pt x="56" y="59"/>
                    <a:pt x="56" y="59"/>
                    <a:pt x="56" y="59"/>
                  </a:cubicBezTo>
                  <a:cubicBezTo>
                    <a:pt x="55" y="58"/>
                    <a:pt x="55" y="58"/>
                    <a:pt x="55" y="58"/>
                  </a:cubicBezTo>
                  <a:close/>
                  <a:moveTo>
                    <a:pt x="56" y="69"/>
                  </a:moveTo>
                  <a:cubicBezTo>
                    <a:pt x="57" y="66"/>
                    <a:pt x="57" y="66"/>
                    <a:pt x="57" y="66"/>
                  </a:cubicBezTo>
                  <a:cubicBezTo>
                    <a:pt x="59" y="66"/>
                    <a:pt x="59" y="66"/>
                    <a:pt x="59" y="66"/>
                  </a:cubicBezTo>
                  <a:cubicBezTo>
                    <a:pt x="61" y="69"/>
                    <a:pt x="61" y="69"/>
                    <a:pt x="61" y="69"/>
                  </a:cubicBezTo>
                  <a:cubicBezTo>
                    <a:pt x="63" y="70"/>
                    <a:pt x="63" y="70"/>
                    <a:pt x="63" y="70"/>
                  </a:cubicBezTo>
                  <a:cubicBezTo>
                    <a:pt x="65" y="69"/>
                    <a:pt x="65" y="69"/>
                    <a:pt x="65" y="69"/>
                  </a:cubicBezTo>
                  <a:cubicBezTo>
                    <a:pt x="65" y="68"/>
                    <a:pt x="65" y="68"/>
                    <a:pt x="65" y="68"/>
                  </a:cubicBezTo>
                  <a:cubicBezTo>
                    <a:pt x="64" y="67"/>
                    <a:pt x="64" y="67"/>
                    <a:pt x="64" y="67"/>
                  </a:cubicBezTo>
                  <a:cubicBezTo>
                    <a:pt x="61" y="65"/>
                    <a:pt x="61" y="65"/>
                    <a:pt x="61" y="65"/>
                  </a:cubicBezTo>
                  <a:cubicBezTo>
                    <a:pt x="59" y="65"/>
                    <a:pt x="59" y="65"/>
                    <a:pt x="59" y="65"/>
                  </a:cubicBezTo>
                  <a:cubicBezTo>
                    <a:pt x="58" y="63"/>
                    <a:pt x="58" y="63"/>
                    <a:pt x="58" y="63"/>
                  </a:cubicBezTo>
                  <a:cubicBezTo>
                    <a:pt x="57" y="63"/>
                    <a:pt x="57" y="63"/>
                    <a:pt x="57" y="63"/>
                  </a:cubicBezTo>
                  <a:cubicBezTo>
                    <a:pt x="57" y="63"/>
                    <a:pt x="57" y="63"/>
                    <a:pt x="57" y="63"/>
                  </a:cubicBezTo>
                  <a:cubicBezTo>
                    <a:pt x="56" y="62"/>
                    <a:pt x="56" y="62"/>
                    <a:pt x="56" y="62"/>
                  </a:cubicBezTo>
                  <a:cubicBezTo>
                    <a:pt x="56" y="64"/>
                    <a:pt x="56" y="64"/>
                    <a:pt x="56" y="64"/>
                  </a:cubicBezTo>
                  <a:cubicBezTo>
                    <a:pt x="56" y="66"/>
                    <a:pt x="56" y="66"/>
                    <a:pt x="56" y="66"/>
                  </a:cubicBezTo>
                  <a:cubicBezTo>
                    <a:pt x="55" y="67"/>
                    <a:pt x="55" y="67"/>
                    <a:pt x="55" y="67"/>
                  </a:cubicBezTo>
                  <a:cubicBezTo>
                    <a:pt x="55" y="68"/>
                    <a:pt x="55" y="68"/>
                    <a:pt x="55" y="68"/>
                  </a:cubicBezTo>
                  <a:cubicBezTo>
                    <a:pt x="56" y="69"/>
                    <a:pt x="56" y="69"/>
                    <a:pt x="56" y="69"/>
                  </a:cubicBezTo>
                  <a:close/>
                  <a:moveTo>
                    <a:pt x="47" y="82"/>
                  </a:moveTo>
                  <a:cubicBezTo>
                    <a:pt x="46" y="83"/>
                    <a:pt x="46" y="83"/>
                    <a:pt x="46" y="83"/>
                  </a:cubicBezTo>
                  <a:cubicBezTo>
                    <a:pt x="45" y="84"/>
                    <a:pt x="45" y="84"/>
                    <a:pt x="45" y="84"/>
                  </a:cubicBezTo>
                  <a:cubicBezTo>
                    <a:pt x="44" y="80"/>
                    <a:pt x="44" y="80"/>
                    <a:pt x="44" y="80"/>
                  </a:cubicBezTo>
                  <a:cubicBezTo>
                    <a:pt x="45" y="78"/>
                    <a:pt x="45" y="78"/>
                    <a:pt x="45" y="78"/>
                  </a:cubicBezTo>
                  <a:cubicBezTo>
                    <a:pt x="45" y="75"/>
                    <a:pt x="45" y="75"/>
                    <a:pt x="45" y="75"/>
                  </a:cubicBezTo>
                  <a:cubicBezTo>
                    <a:pt x="45" y="73"/>
                    <a:pt x="45" y="73"/>
                    <a:pt x="45" y="73"/>
                  </a:cubicBezTo>
                  <a:cubicBezTo>
                    <a:pt x="45" y="71"/>
                    <a:pt x="45" y="71"/>
                    <a:pt x="45" y="71"/>
                  </a:cubicBezTo>
                  <a:cubicBezTo>
                    <a:pt x="45" y="71"/>
                    <a:pt x="45" y="71"/>
                    <a:pt x="45" y="71"/>
                  </a:cubicBezTo>
                  <a:cubicBezTo>
                    <a:pt x="43" y="70"/>
                    <a:pt x="43" y="70"/>
                    <a:pt x="43" y="70"/>
                  </a:cubicBezTo>
                  <a:cubicBezTo>
                    <a:pt x="43" y="69"/>
                    <a:pt x="43" y="69"/>
                    <a:pt x="43" y="69"/>
                  </a:cubicBezTo>
                  <a:cubicBezTo>
                    <a:pt x="45" y="69"/>
                    <a:pt x="45" y="69"/>
                    <a:pt x="45" y="69"/>
                  </a:cubicBezTo>
                  <a:cubicBezTo>
                    <a:pt x="47" y="71"/>
                    <a:pt x="47" y="71"/>
                    <a:pt x="47" y="71"/>
                  </a:cubicBezTo>
                  <a:cubicBezTo>
                    <a:pt x="48" y="71"/>
                    <a:pt x="48" y="71"/>
                    <a:pt x="48" y="71"/>
                  </a:cubicBezTo>
                  <a:cubicBezTo>
                    <a:pt x="48" y="72"/>
                    <a:pt x="48" y="72"/>
                    <a:pt x="48" y="72"/>
                  </a:cubicBezTo>
                  <a:cubicBezTo>
                    <a:pt x="49" y="72"/>
                    <a:pt x="49" y="72"/>
                    <a:pt x="49" y="72"/>
                  </a:cubicBezTo>
                  <a:cubicBezTo>
                    <a:pt x="51" y="72"/>
                    <a:pt x="51" y="72"/>
                    <a:pt x="51" y="72"/>
                  </a:cubicBezTo>
                  <a:cubicBezTo>
                    <a:pt x="52" y="72"/>
                    <a:pt x="52" y="72"/>
                    <a:pt x="52" y="72"/>
                  </a:cubicBezTo>
                  <a:cubicBezTo>
                    <a:pt x="53" y="74"/>
                    <a:pt x="53" y="74"/>
                    <a:pt x="53" y="74"/>
                  </a:cubicBezTo>
                  <a:cubicBezTo>
                    <a:pt x="54" y="72"/>
                    <a:pt x="54" y="72"/>
                    <a:pt x="54" y="72"/>
                  </a:cubicBezTo>
                  <a:cubicBezTo>
                    <a:pt x="56" y="72"/>
                    <a:pt x="56" y="72"/>
                    <a:pt x="56" y="72"/>
                  </a:cubicBezTo>
                  <a:cubicBezTo>
                    <a:pt x="56" y="73"/>
                    <a:pt x="56" y="73"/>
                    <a:pt x="56" y="73"/>
                  </a:cubicBezTo>
                  <a:cubicBezTo>
                    <a:pt x="56" y="75"/>
                    <a:pt x="56" y="75"/>
                    <a:pt x="56" y="75"/>
                  </a:cubicBezTo>
                  <a:cubicBezTo>
                    <a:pt x="55" y="75"/>
                    <a:pt x="55" y="75"/>
                    <a:pt x="55" y="75"/>
                  </a:cubicBezTo>
                  <a:cubicBezTo>
                    <a:pt x="54" y="77"/>
                    <a:pt x="54" y="77"/>
                    <a:pt x="54" y="77"/>
                  </a:cubicBezTo>
                  <a:cubicBezTo>
                    <a:pt x="52" y="79"/>
                    <a:pt x="52" y="79"/>
                    <a:pt x="52" y="79"/>
                  </a:cubicBezTo>
                  <a:cubicBezTo>
                    <a:pt x="51" y="81"/>
                    <a:pt x="51" y="81"/>
                    <a:pt x="51" y="81"/>
                  </a:cubicBezTo>
                  <a:cubicBezTo>
                    <a:pt x="50" y="81"/>
                    <a:pt x="50" y="81"/>
                    <a:pt x="50" y="81"/>
                  </a:cubicBezTo>
                  <a:cubicBezTo>
                    <a:pt x="50" y="81"/>
                    <a:pt x="50" y="81"/>
                    <a:pt x="50" y="81"/>
                  </a:cubicBezTo>
                  <a:cubicBezTo>
                    <a:pt x="49" y="81"/>
                    <a:pt x="49" y="81"/>
                    <a:pt x="49" y="81"/>
                  </a:cubicBezTo>
                  <a:cubicBezTo>
                    <a:pt x="47" y="82"/>
                    <a:pt x="47" y="82"/>
                    <a:pt x="47" y="82"/>
                  </a:cubicBezTo>
                  <a:close/>
                  <a:moveTo>
                    <a:pt x="51" y="81"/>
                  </a:moveTo>
                  <a:cubicBezTo>
                    <a:pt x="50" y="82"/>
                    <a:pt x="50" y="82"/>
                    <a:pt x="50" y="82"/>
                  </a:cubicBezTo>
                  <a:cubicBezTo>
                    <a:pt x="49" y="84"/>
                    <a:pt x="49" y="84"/>
                    <a:pt x="49" y="84"/>
                  </a:cubicBezTo>
                  <a:cubicBezTo>
                    <a:pt x="50" y="85"/>
                    <a:pt x="50" y="85"/>
                    <a:pt x="50" y="85"/>
                  </a:cubicBezTo>
                  <a:cubicBezTo>
                    <a:pt x="52" y="83"/>
                    <a:pt x="52" y="83"/>
                    <a:pt x="52" y="83"/>
                  </a:cubicBezTo>
                  <a:cubicBezTo>
                    <a:pt x="52" y="82"/>
                    <a:pt x="52" y="82"/>
                    <a:pt x="52" y="82"/>
                  </a:cubicBezTo>
                  <a:cubicBezTo>
                    <a:pt x="51" y="81"/>
                    <a:pt x="51" y="81"/>
                    <a:pt x="51" y="81"/>
                  </a:cubicBezTo>
                  <a:close/>
                  <a:moveTo>
                    <a:pt x="59" y="93"/>
                  </a:moveTo>
                  <a:cubicBezTo>
                    <a:pt x="60" y="92"/>
                    <a:pt x="60" y="92"/>
                    <a:pt x="60" y="92"/>
                  </a:cubicBezTo>
                  <a:cubicBezTo>
                    <a:pt x="61" y="88"/>
                    <a:pt x="61" y="88"/>
                    <a:pt x="61" y="88"/>
                  </a:cubicBezTo>
                  <a:cubicBezTo>
                    <a:pt x="64" y="85"/>
                    <a:pt x="64" y="85"/>
                    <a:pt x="64" y="85"/>
                  </a:cubicBezTo>
                  <a:cubicBezTo>
                    <a:pt x="64" y="83"/>
                    <a:pt x="64" y="83"/>
                    <a:pt x="64" y="83"/>
                  </a:cubicBezTo>
                  <a:cubicBezTo>
                    <a:pt x="64" y="81"/>
                    <a:pt x="64" y="81"/>
                    <a:pt x="64" y="81"/>
                  </a:cubicBezTo>
                  <a:cubicBezTo>
                    <a:pt x="65" y="80"/>
                    <a:pt x="65" y="80"/>
                    <a:pt x="65" y="80"/>
                  </a:cubicBezTo>
                  <a:cubicBezTo>
                    <a:pt x="65" y="76"/>
                    <a:pt x="65" y="76"/>
                    <a:pt x="65" y="76"/>
                  </a:cubicBezTo>
                  <a:cubicBezTo>
                    <a:pt x="64" y="77"/>
                    <a:pt x="64" y="77"/>
                    <a:pt x="64" y="77"/>
                  </a:cubicBezTo>
                  <a:cubicBezTo>
                    <a:pt x="63" y="80"/>
                    <a:pt x="63" y="80"/>
                    <a:pt x="63" y="80"/>
                  </a:cubicBezTo>
                  <a:cubicBezTo>
                    <a:pt x="61" y="83"/>
                    <a:pt x="61" y="83"/>
                    <a:pt x="61" y="83"/>
                  </a:cubicBezTo>
                  <a:cubicBezTo>
                    <a:pt x="61" y="85"/>
                    <a:pt x="61" y="85"/>
                    <a:pt x="61" y="85"/>
                  </a:cubicBezTo>
                  <a:cubicBezTo>
                    <a:pt x="60" y="88"/>
                    <a:pt x="60" y="88"/>
                    <a:pt x="60" y="88"/>
                  </a:cubicBezTo>
                  <a:cubicBezTo>
                    <a:pt x="59" y="90"/>
                    <a:pt x="59" y="90"/>
                    <a:pt x="59" y="90"/>
                  </a:cubicBezTo>
                  <a:cubicBezTo>
                    <a:pt x="59" y="92"/>
                    <a:pt x="59" y="92"/>
                    <a:pt x="59" y="92"/>
                  </a:cubicBezTo>
                  <a:cubicBezTo>
                    <a:pt x="59" y="93"/>
                    <a:pt x="59" y="93"/>
                    <a:pt x="59" y="93"/>
                  </a:cubicBezTo>
                  <a:close/>
                  <a:moveTo>
                    <a:pt x="57" y="92"/>
                  </a:moveTo>
                  <a:cubicBezTo>
                    <a:pt x="57" y="89"/>
                    <a:pt x="57" y="89"/>
                    <a:pt x="57" y="89"/>
                  </a:cubicBezTo>
                  <a:cubicBezTo>
                    <a:pt x="58" y="83"/>
                    <a:pt x="58" y="83"/>
                    <a:pt x="58" y="83"/>
                  </a:cubicBezTo>
                  <a:cubicBezTo>
                    <a:pt x="60" y="82"/>
                    <a:pt x="60" y="82"/>
                    <a:pt x="60" y="82"/>
                  </a:cubicBezTo>
                  <a:cubicBezTo>
                    <a:pt x="60" y="80"/>
                    <a:pt x="60" y="80"/>
                    <a:pt x="60" y="80"/>
                  </a:cubicBezTo>
                  <a:cubicBezTo>
                    <a:pt x="58" y="79"/>
                    <a:pt x="58" y="79"/>
                    <a:pt x="58" y="79"/>
                  </a:cubicBezTo>
                  <a:cubicBezTo>
                    <a:pt x="57" y="80"/>
                    <a:pt x="57" y="80"/>
                    <a:pt x="57" y="80"/>
                  </a:cubicBezTo>
                  <a:cubicBezTo>
                    <a:pt x="56" y="79"/>
                    <a:pt x="56" y="79"/>
                    <a:pt x="56" y="79"/>
                  </a:cubicBezTo>
                  <a:cubicBezTo>
                    <a:pt x="55" y="80"/>
                    <a:pt x="55" y="80"/>
                    <a:pt x="55" y="80"/>
                  </a:cubicBezTo>
                  <a:cubicBezTo>
                    <a:pt x="55" y="82"/>
                    <a:pt x="55" y="82"/>
                    <a:pt x="55" y="82"/>
                  </a:cubicBezTo>
                  <a:cubicBezTo>
                    <a:pt x="54" y="83"/>
                    <a:pt x="54" y="83"/>
                    <a:pt x="54" y="83"/>
                  </a:cubicBezTo>
                  <a:cubicBezTo>
                    <a:pt x="54" y="86"/>
                    <a:pt x="54" y="86"/>
                    <a:pt x="54" y="86"/>
                  </a:cubicBezTo>
                  <a:cubicBezTo>
                    <a:pt x="53" y="88"/>
                    <a:pt x="53" y="88"/>
                    <a:pt x="53" y="88"/>
                  </a:cubicBezTo>
                  <a:cubicBezTo>
                    <a:pt x="50" y="89"/>
                    <a:pt x="50" y="89"/>
                    <a:pt x="50" y="89"/>
                  </a:cubicBezTo>
                  <a:cubicBezTo>
                    <a:pt x="49" y="90"/>
                    <a:pt x="49" y="90"/>
                    <a:pt x="49" y="90"/>
                  </a:cubicBezTo>
                  <a:cubicBezTo>
                    <a:pt x="50" y="93"/>
                    <a:pt x="50" y="93"/>
                    <a:pt x="50" y="93"/>
                  </a:cubicBezTo>
                  <a:cubicBezTo>
                    <a:pt x="51" y="93"/>
                    <a:pt x="51" y="93"/>
                    <a:pt x="51" y="93"/>
                  </a:cubicBezTo>
                  <a:cubicBezTo>
                    <a:pt x="53" y="95"/>
                    <a:pt x="53" y="95"/>
                    <a:pt x="53" y="95"/>
                  </a:cubicBezTo>
                  <a:cubicBezTo>
                    <a:pt x="55" y="95"/>
                    <a:pt x="55" y="95"/>
                    <a:pt x="55" y="95"/>
                  </a:cubicBezTo>
                  <a:cubicBezTo>
                    <a:pt x="55" y="97"/>
                    <a:pt x="55" y="97"/>
                    <a:pt x="55" y="97"/>
                  </a:cubicBezTo>
                  <a:cubicBezTo>
                    <a:pt x="57" y="98"/>
                    <a:pt x="57" y="98"/>
                    <a:pt x="57" y="98"/>
                  </a:cubicBezTo>
                  <a:cubicBezTo>
                    <a:pt x="58" y="97"/>
                    <a:pt x="58" y="97"/>
                    <a:pt x="58" y="97"/>
                  </a:cubicBezTo>
                  <a:cubicBezTo>
                    <a:pt x="58" y="95"/>
                    <a:pt x="58" y="95"/>
                    <a:pt x="58" y="95"/>
                  </a:cubicBezTo>
                  <a:cubicBezTo>
                    <a:pt x="57" y="92"/>
                    <a:pt x="57" y="92"/>
                    <a:pt x="57" y="92"/>
                  </a:cubicBezTo>
                  <a:close/>
                  <a:moveTo>
                    <a:pt x="68" y="87"/>
                  </a:moveTo>
                  <a:cubicBezTo>
                    <a:pt x="69" y="87"/>
                    <a:pt x="69" y="87"/>
                    <a:pt x="69" y="87"/>
                  </a:cubicBezTo>
                  <a:cubicBezTo>
                    <a:pt x="70" y="88"/>
                    <a:pt x="70" y="88"/>
                    <a:pt x="70" y="88"/>
                  </a:cubicBezTo>
                  <a:cubicBezTo>
                    <a:pt x="70" y="90"/>
                    <a:pt x="70" y="90"/>
                    <a:pt x="70" y="90"/>
                  </a:cubicBezTo>
                  <a:cubicBezTo>
                    <a:pt x="69" y="91"/>
                    <a:pt x="69" y="91"/>
                    <a:pt x="69" y="91"/>
                  </a:cubicBezTo>
                  <a:cubicBezTo>
                    <a:pt x="66" y="92"/>
                    <a:pt x="66" y="92"/>
                    <a:pt x="66" y="92"/>
                  </a:cubicBezTo>
                  <a:cubicBezTo>
                    <a:pt x="64" y="92"/>
                    <a:pt x="64" y="92"/>
                    <a:pt x="64" y="92"/>
                  </a:cubicBezTo>
                  <a:cubicBezTo>
                    <a:pt x="64" y="92"/>
                    <a:pt x="64" y="92"/>
                    <a:pt x="64" y="92"/>
                  </a:cubicBezTo>
                  <a:cubicBezTo>
                    <a:pt x="63" y="90"/>
                    <a:pt x="63" y="90"/>
                    <a:pt x="63" y="90"/>
                  </a:cubicBezTo>
                  <a:cubicBezTo>
                    <a:pt x="64" y="89"/>
                    <a:pt x="64" y="89"/>
                    <a:pt x="64" y="89"/>
                  </a:cubicBezTo>
                  <a:cubicBezTo>
                    <a:pt x="68" y="87"/>
                    <a:pt x="68" y="87"/>
                    <a:pt x="68" y="87"/>
                  </a:cubicBezTo>
                  <a:close/>
                  <a:moveTo>
                    <a:pt x="70" y="72"/>
                  </a:moveTo>
                  <a:cubicBezTo>
                    <a:pt x="69" y="74"/>
                    <a:pt x="69" y="74"/>
                    <a:pt x="69" y="74"/>
                  </a:cubicBezTo>
                  <a:cubicBezTo>
                    <a:pt x="68" y="74"/>
                    <a:pt x="68" y="74"/>
                    <a:pt x="68" y="74"/>
                  </a:cubicBezTo>
                  <a:cubicBezTo>
                    <a:pt x="66" y="73"/>
                    <a:pt x="66" y="73"/>
                    <a:pt x="66" y="73"/>
                  </a:cubicBezTo>
                  <a:cubicBezTo>
                    <a:pt x="67" y="72"/>
                    <a:pt x="67" y="72"/>
                    <a:pt x="67" y="72"/>
                  </a:cubicBezTo>
                  <a:cubicBezTo>
                    <a:pt x="70" y="72"/>
                    <a:pt x="70" y="72"/>
                    <a:pt x="70" y="72"/>
                  </a:cubicBezTo>
                  <a:close/>
                  <a:moveTo>
                    <a:pt x="74" y="75"/>
                  </a:moveTo>
                  <a:cubicBezTo>
                    <a:pt x="75" y="76"/>
                    <a:pt x="75" y="76"/>
                    <a:pt x="75" y="76"/>
                  </a:cubicBezTo>
                  <a:cubicBezTo>
                    <a:pt x="76" y="77"/>
                    <a:pt x="76" y="77"/>
                    <a:pt x="76" y="77"/>
                  </a:cubicBezTo>
                  <a:cubicBezTo>
                    <a:pt x="78" y="77"/>
                    <a:pt x="78" y="77"/>
                    <a:pt x="78" y="77"/>
                  </a:cubicBezTo>
                  <a:cubicBezTo>
                    <a:pt x="79" y="77"/>
                    <a:pt x="79" y="77"/>
                    <a:pt x="79" y="77"/>
                  </a:cubicBezTo>
                  <a:cubicBezTo>
                    <a:pt x="79" y="77"/>
                    <a:pt x="79" y="77"/>
                    <a:pt x="79" y="77"/>
                  </a:cubicBezTo>
                  <a:cubicBezTo>
                    <a:pt x="80" y="77"/>
                    <a:pt x="80" y="77"/>
                    <a:pt x="80" y="77"/>
                  </a:cubicBezTo>
                  <a:cubicBezTo>
                    <a:pt x="80" y="76"/>
                    <a:pt x="80" y="76"/>
                    <a:pt x="80" y="76"/>
                  </a:cubicBezTo>
                  <a:cubicBezTo>
                    <a:pt x="79" y="74"/>
                    <a:pt x="79" y="74"/>
                    <a:pt x="79" y="74"/>
                  </a:cubicBezTo>
                  <a:cubicBezTo>
                    <a:pt x="78" y="74"/>
                    <a:pt x="78" y="74"/>
                    <a:pt x="78" y="74"/>
                  </a:cubicBezTo>
                  <a:cubicBezTo>
                    <a:pt x="78" y="71"/>
                    <a:pt x="78" y="71"/>
                    <a:pt x="78" y="71"/>
                  </a:cubicBezTo>
                  <a:cubicBezTo>
                    <a:pt x="78" y="67"/>
                    <a:pt x="78" y="67"/>
                    <a:pt x="78" y="67"/>
                  </a:cubicBezTo>
                  <a:cubicBezTo>
                    <a:pt x="78" y="66"/>
                    <a:pt x="78" y="66"/>
                    <a:pt x="78" y="66"/>
                  </a:cubicBezTo>
                  <a:cubicBezTo>
                    <a:pt x="77" y="66"/>
                    <a:pt x="77" y="66"/>
                    <a:pt x="77" y="66"/>
                  </a:cubicBezTo>
                  <a:cubicBezTo>
                    <a:pt x="76" y="64"/>
                    <a:pt x="76" y="64"/>
                    <a:pt x="76" y="64"/>
                  </a:cubicBezTo>
                  <a:cubicBezTo>
                    <a:pt x="75" y="62"/>
                    <a:pt x="75" y="62"/>
                    <a:pt x="75" y="62"/>
                  </a:cubicBezTo>
                  <a:cubicBezTo>
                    <a:pt x="73" y="62"/>
                    <a:pt x="73" y="62"/>
                    <a:pt x="73" y="62"/>
                  </a:cubicBezTo>
                  <a:cubicBezTo>
                    <a:pt x="73" y="62"/>
                    <a:pt x="73" y="62"/>
                    <a:pt x="73" y="62"/>
                  </a:cubicBezTo>
                  <a:cubicBezTo>
                    <a:pt x="72" y="62"/>
                    <a:pt x="72" y="62"/>
                    <a:pt x="72" y="62"/>
                  </a:cubicBezTo>
                  <a:cubicBezTo>
                    <a:pt x="71" y="62"/>
                    <a:pt x="71" y="62"/>
                    <a:pt x="71" y="62"/>
                  </a:cubicBezTo>
                  <a:cubicBezTo>
                    <a:pt x="70" y="63"/>
                    <a:pt x="70" y="63"/>
                    <a:pt x="70" y="63"/>
                  </a:cubicBezTo>
                  <a:cubicBezTo>
                    <a:pt x="68" y="63"/>
                    <a:pt x="68" y="63"/>
                    <a:pt x="68" y="63"/>
                  </a:cubicBezTo>
                  <a:cubicBezTo>
                    <a:pt x="67" y="63"/>
                    <a:pt x="67" y="63"/>
                    <a:pt x="67" y="63"/>
                  </a:cubicBezTo>
                  <a:cubicBezTo>
                    <a:pt x="66" y="62"/>
                    <a:pt x="66" y="62"/>
                    <a:pt x="66" y="62"/>
                  </a:cubicBezTo>
                  <a:cubicBezTo>
                    <a:pt x="66" y="63"/>
                    <a:pt x="66" y="63"/>
                    <a:pt x="66" y="63"/>
                  </a:cubicBezTo>
                  <a:cubicBezTo>
                    <a:pt x="68" y="66"/>
                    <a:pt x="68" y="66"/>
                    <a:pt x="68" y="66"/>
                  </a:cubicBezTo>
                  <a:cubicBezTo>
                    <a:pt x="70" y="68"/>
                    <a:pt x="70" y="68"/>
                    <a:pt x="70" y="68"/>
                  </a:cubicBezTo>
                  <a:cubicBezTo>
                    <a:pt x="72" y="71"/>
                    <a:pt x="72" y="71"/>
                    <a:pt x="72" y="71"/>
                  </a:cubicBezTo>
                  <a:cubicBezTo>
                    <a:pt x="73" y="72"/>
                    <a:pt x="73" y="72"/>
                    <a:pt x="73" y="72"/>
                  </a:cubicBezTo>
                  <a:cubicBezTo>
                    <a:pt x="73" y="72"/>
                    <a:pt x="73" y="72"/>
                    <a:pt x="73" y="72"/>
                  </a:cubicBezTo>
                  <a:cubicBezTo>
                    <a:pt x="72" y="74"/>
                    <a:pt x="72" y="74"/>
                    <a:pt x="72" y="74"/>
                  </a:cubicBezTo>
                  <a:cubicBezTo>
                    <a:pt x="72" y="74"/>
                    <a:pt x="72" y="74"/>
                    <a:pt x="72" y="74"/>
                  </a:cubicBezTo>
                  <a:cubicBezTo>
                    <a:pt x="73" y="74"/>
                    <a:pt x="73" y="74"/>
                    <a:pt x="73" y="74"/>
                  </a:cubicBezTo>
                  <a:cubicBezTo>
                    <a:pt x="73" y="74"/>
                    <a:pt x="73" y="74"/>
                    <a:pt x="73" y="74"/>
                  </a:cubicBezTo>
                  <a:cubicBezTo>
                    <a:pt x="74" y="75"/>
                    <a:pt x="74" y="75"/>
                    <a:pt x="74" y="75"/>
                  </a:cubicBezTo>
                  <a:close/>
                  <a:moveTo>
                    <a:pt x="72" y="75"/>
                  </a:moveTo>
                  <a:cubicBezTo>
                    <a:pt x="70" y="76"/>
                    <a:pt x="70" y="76"/>
                    <a:pt x="70" y="76"/>
                  </a:cubicBezTo>
                  <a:cubicBezTo>
                    <a:pt x="68" y="75"/>
                    <a:pt x="68" y="75"/>
                    <a:pt x="68" y="75"/>
                  </a:cubicBezTo>
                  <a:cubicBezTo>
                    <a:pt x="67" y="75"/>
                    <a:pt x="67" y="75"/>
                    <a:pt x="67" y="75"/>
                  </a:cubicBezTo>
                  <a:cubicBezTo>
                    <a:pt x="68" y="77"/>
                    <a:pt x="68" y="77"/>
                    <a:pt x="68" y="77"/>
                  </a:cubicBezTo>
                  <a:cubicBezTo>
                    <a:pt x="68" y="79"/>
                    <a:pt x="68" y="79"/>
                    <a:pt x="68" y="79"/>
                  </a:cubicBezTo>
                  <a:cubicBezTo>
                    <a:pt x="69" y="80"/>
                    <a:pt x="69" y="80"/>
                    <a:pt x="69" y="80"/>
                  </a:cubicBezTo>
                  <a:cubicBezTo>
                    <a:pt x="70" y="79"/>
                    <a:pt x="70" y="79"/>
                    <a:pt x="70" y="79"/>
                  </a:cubicBezTo>
                  <a:cubicBezTo>
                    <a:pt x="71" y="80"/>
                    <a:pt x="71" y="80"/>
                    <a:pt x="71" y="80"/>
                  </a:cubicBezTo>
                  <a:cubicBezTo>
                    <a:pt x="71" y="82"/>
                    <a:pt x="71" y="82"/>
                    <a:pt x="71" y="82"/>
                  </a:cubicBezTo>
                  <a:cubicBezTo>
                    <a:pt x="72" y="84"/>
                    <a:pt x="72" y="84"/>
                    <a:pt x="72" y="84"/>
                  </a:cubicBezTo>
                  <a:cubicBezTo>
                    <a:pt x="72" y="87"/>
                    <a:pt x="72" y="87"/>
                    <a:pt x="72" y="87"/>
                  </a:cubicBezTo>
                  <a:cubicBezTo>
                    <a:pt x="74" y="88"/>
                    <a:pt x="74" y="88"/>
                    <a:pt x="74" y="88"/>
                  </a:cubicBezTo>
                  <a:cubicBezTo>
                    <a:pt x="74" y="85"/>
                    <a:pt x="74" y="85"/>
                    <a:pt x="74" y="85"/>
                  </a:cubicBezTo>
                  <a:cubicBezTo>
                    <a:pt x="75" y="87"/>
                    <a:pt x="75" y="87"/>
                    <a:pt x="75" y="87"/>
                  </a:cubicBezTo>
                  <a:cubicBezTo>
                    <a:pt x="76" y="86"/>
                    <a:pt x="76" y="86"/>
                    <a:pt x="76" y="86"/>
                  </a:cubicBezTo>
                  <a:cubicBezTo>
                    <a:pt x="77" y="85"/>
                    <a:pt x="77" y="85"/>
                    <a:pt x="77" y="85"/>
                  </a:cubicBezTo>
                  <a:cubicBezTo>
                    <a:pt x="75" y="82"/>
                    <a:pt x="75" y="82"/>
                    <a:pt x="75" y="82"/>
                  </a:cubicBezTo>
                  <a:cubicBezTo>
                    <a:pt x="74" y="81"/>
                    <a:pt x="74" y="81"/>
                    <a:pt x="74" y="81"/>
                  </a:cubicBezTo>
                  <a:cubicBezTo>
                    <a:pt x="73" y="78"/>
                    <a:pt x="73" y="78"/>
                    <a:pt x="73" y="78"/>
                  </a:cubicBezTo>
                  <a:cubicBezTo>
                    <a:pt x="72" y="76"/>
                    <a:pt x="72" y="76"/>
                    <a:pt x="72" y="76"/>
                  </a:cubicBezTo>
                  <a:cubicBezTo>
                    <a:pt x="72" y="75"/>
                    <a:pt x="72" y="75"/>
                    <a:pt x="72" y="75"/>
                  </a:cubicBezTo>
                  <a:close/>
                  <a:moveTo>
                    <a:pt x="48" y="120"/>
                  </a:moveTo>
                  <a:cubicBezTo>
                    <a:pt x="46" y="118"/>
                    <a:pt x="46" y="118"/>
                    <a:pt x="46" y="118"/>
                  </a:cubicBezTo>
                  <a:cubicBezTo>
                    <a:pt x="47" y="115"/>
                    <a:pt x="47" y="115"/>
                    <a:pt x="47" y="115"/>
                  </a:cubicBezTo>
                  <a:cubicBezTo>
                    <a:pt x="48" y="113"/>
                    <a:pt x="48" y="113"/>
                    <a:pt x="48" y="113"/>
                  </a:cubicBezTo>
                  <a:cubicBezTo>
                    <a:pt x="47" y="111"/>
                    <a:pt x="47" y="111"/>
                    <a:pt x="47" y="111"/>
                  </a:cubicBezTo>
                  <a:cubicBezTo>
                    <a:pt x="49" y="109"/>
                    <a:pt x="49" y="109"/>
                    <a:pt x="49" y="109"/>
                  </a:cubicBezTo>
                  <a:cubicBezTo>
                    <a:pt x="51" y="109"/>
                    <a:pt x="51" y="109"/>
                    <a:pt x="51" y="109"/>
                  </a:cubicBezTo>
                  <a:cubicBezTo>
                    <a:pt x="52" y="107"/>
                    <a:pt x="52" y="107"/>
                    <a:pt x="52" y="107"/>
                  </a:cubicBezTo>
                  <a:cubicBezTo>
                    <a:pt x="54" y="108"/>
                    <a:pt x="54" y="108"/>
                    <a:pt x="54" y="108"/>
                  </a:cubicBezTo>
                  <a:cubicBezTo>
                    <a:pt x="56" y="107"/>
                    <a:pt x="56" y="107"/>
                    <a:pt x="56" y="107"/>
                  </a:cubicBezTo>
                  <a:cubicBezTo>
                    <a:pt x="56" y="106"/>
                    <a:pt x="56" y="106"/>
                    <a:pt x="56" y="106"/>
                  </a:cubicBezTo>
                  <a:cubicBezTo>
                    <a:pt x="56" y="104"/>
                    <a:pt x="56" y="104"/>
                    <a:pt x="56" y="104"/>
                  </a:cubicBezTo>
                  <a:cubicBezTo>
                    <a:pt x="59" y="103"/>
                    <a:pt x="59" y="103"/>
                    <a:pt x="59" y="103"/>
                  </a:cubicBezTo>
                  <a:cubicBezTo>
                    <a:pt x="60" y="101"/>
                    <a:pt x="60" y="101"/>
                    <a:pt x="60" y="101"/>
                  </a:cubicBezTo>
                  <a:cubicBezTo>
                    <a:pt x="61" y="101"/>
                    <a:pt x="61" y="101"/>
                    <a:pt x="61" y="101"/>
                  </a:cubicBezTo>
                  <a:cubicBezTo>
                    <a:pt x="64" y="103"/>
                    <a:pt x="64" y="103"/>
                    <a:pt x="64" y="103"/>
                  </a:cubicBezTo>
                  <a:cubicBezTo>
                    <a:pt x="64" y="107"/>
                    <a:pt x="64" y="107"/>
                    <a:pt x="64" y="107"/>
                  </a:cubicBezTo>
                  <a:cubicBezTo>
                    <a:pt x="62" y="110"/>
                    <a:pt x="62" y="110"/>
                    <a:pt x="62" y="110"/>
                  </a:cubicBezTo>
                  <a:cubicBezTo>
                    <a:pt x="64" y="108"/>
                    <a:pt x="64" y="108"/>
                    <a:pt x="64" y="108"/>
                  </a:cubicBezTo>
                  <a:cubicBezTo>
                    <a:pt x="65" y="107"/>
                    <a:pt x="65" y="107"/>
                    <a:pt x="65" y="107"/>
                  </a:cubicBezTo>
                  <a:cubicBezTo>
                    <a:pt x="68" y="106"/>
                    <a:pt x="68" y="106"/>
                    <a:pt x="68" y="106"/>
                  </a:cubicBezTo>
                  <a:cubicBezTo>
                    <a:pt x="69" y="103"/>
                    <a:pt x="69" y="103"/>
                    <a:pt x="69" y="103"/>
                  </a:cubicBezTo>
                  <a:cubicBezTo>
                    <a:pt x="71" y="102"/>
                    <a:pt x="71" y="102"/>
                    <a:pt x="71" y="102"/>
                  </a:cubicBezTo>
                  <a:cubicBezTo>
                    <a:pt x="71" y="104"/>
                    <a:pt x="71" y="104"/>
                    <a:pt x="71" y="104"/>
                  </a:cubicBezTo>
                  <a:cubicBezTo>
                    <a:pt x="73" y="104"/>
                    <a:pt x="73" y="104"/>
                    <a:pt x="73" y="104"/>
                  </a:cubicBezTo>
                  <a:cubicBezTo>
                    <a:pt x="73" y="102"/>
                    <a:pt x="73" y="102"/>
                    <a:pt x="73" y="102"/>
                  </a:cubicBezTo>
                  <a:cubicBezTo>
                    <a:pt x="72" y="102"/>
                    <a:pt x="72" y="102"/>
                    <a:pt x="72" y="102"/>
                  </a:cubicBezTo>
                  <a:cubicBezTo>
                    <a:pt x="73" y="98"/>
                    <a:pt x="73" y="98"/>
                    <a:pt x="73" y="98"/>
                  </a:cubicBezTo>
                  <a:cubicBezTo>
                    <a:pt x="75" y="99"/>
                    <a:pt x="75" y="99"/>
                    <a:pt x="75" y="99"/>
                  </a:cubicBezTo>
                  <a:cubicBezTo>
                    <a:pt x="76" y="100"/>
                    <a:pt x="76" y="100"/>
                    <a:pt x="76" y="100"/>
                  </a:cubicBezTo>
                  <a:cubicBezTo>
                    <a:pt x="77" y="99"/>
                    <a:pt x="77" y="99"/>
                    <a:pt x="77" y="99"/>
                  </a:cubicBezTo>
                  <a:cubicBezTo>
                    <a:pt x="77" y="96"/>
                    <a:pt x="77" y="96"/>
                    <a:pt x="77" y="96"/>
                  </a:cubicBezTo>
                  <a:cubicBezTo>
                    <a:pt x="77" y="96"/>
                    <a:pt x="77" y="96"/>
                    <a:pt x="77" y="96"/>
                  </a:cubicBezTo>
                  <a:cubicBezTo>
                    <a:pt x="79" y="98"/>
                    <a:pt x="79" y="98"/>
                    <a:pt x="79" y="98"/>
                  </a:cubicBezTo>
                  <a:cubicBezTo>
                    <a:pt x="79" y="96"/>
                    <a:pt x="79" y="96"/>
                    <a:pt x="79" y="96"/>
                  </a:cubicBezTo>
                  <a:cubicBezTo>
                    <a:pt x="78" y="93"/>
                    <a:pt x="78" y="93"/>
                    <a:pt x="78" y="93"/>
                  </a:cubicBezTo>
                  <a:cubicBezTo>
                    <a:pt x="78" y="91"/>
                    <a:pt x="78" y="91"/>
                    <a:pt x="78" y="91"/>
                  </a:cubicBezTo>
                  <a:cubicBezTo>
                    <a:pt x="80" y="91"/>
                    <a:pt x="80" y="91"/>
                    <a:pt x="80" y="91"/>
                  </a:cubicBezTo>
                  <a:cubicBezTo>
                    <a:pt x="80" y="91"/>
                    <a:pt x="80" y="91"/>
                    <a:pt x="80" y="91"/>
                  </a:cubicBezTo>
                  <a:cubicBezTo>
                    <a:pt x="81" y="92"/>
                    <a:pt x="81" y="92"/>
                    <a:pt x="81" y="92"/>
                  </a:cubicBezTo>
                  <a:cubicBezTo>
                    <a:pt x="83" y="95"/>
                    <a:pt x="83" y="95"/>
                    <a:pt x="83" y="95"/>
                  </a:cubicBezTo>
                  <a:cubicBezTo>
                    <a:pt x="85" y="96"/>
                    <a:pt x="85" y="96"/>
                    <a:pt x="85" y="96"/>
                  </a:cubicBezTo>
                  <a:cubicBezTo>
                    <a:pt x="86" y="95"/>
                    <a:pt x="86" y="95"/>
                    <a:pt x="86" y="95"/>
                  </a:cubicBezTo>
                  <a:cubicBezTo>
                    <a:pt x="86" y="97"/>
                    <a:pt x="86" y="97"/>
                    <a:pt x="86" y="97"/>
                  </a:cubicBezTo>
                  <a:cubicBezTo>
                    <a:pt x="88" y="99"/>
                    <a:pt x="88" y="99"/>
                    <a:pt x="88" y="99"/>
                  </a:cubicBezTo>
                  <a:cubicBezTo>
                    <a:pt x="88" y="101"/>
                    <a:pt x="88" y="101"/>
                    <a:pt x="88" y="101"/>
                  </a:cubicBezTo>
                  <a:cubicBezTo>
                    <a:pt x="86" y="101"/>
                    <a:pt x="86" y="101"/>
                    <a:pt x="86" y="101"/>
                  </a:cubicBezTo>
                  <a:cubicBezTo>
                    <a:pt x="86" y="102"/>
                    <a:pt x="86" y="102"/>
                    <a:pt x="86" y="102"/>
                  </a:cubicBezTo>
                  <a:cubicBezTo>
                    <a:pt x="87" y="103"/>
                    <a:pt x="87" y="103"/>
                    <a:pt x="87" y="103"/>
                  </a:cubicBezTo>
                  <a:cubicBezTo>
                    <a:pt x="88" y="103"/>
                    <a:pt x="88" y="103"/>
                    <a:pt x="88" y="103"/>
                  </a:cubicBezTo>
                  <a:cubicBezTo>
                    <a:pt x="88" y="105"/>
                    <a:pt x="88" y="105"/>
                    <a:pt x="88" y="105"/>
                  </a:cubicBezTo>
                  <a:cubicBezTo>
                    <a:pt x="88" y="107"/>
                    <a:pt x="88" y="107"/>
                    <a:pt x="88" y="107"/>
                  </a:cubicBezTo>
                  <a:cubicBezTo>
                    <a:pt x="89" y="106"/>
                    <a:pt x="89" y="106"/>
                    <a:pt x="89" y="106"/>
                  </a:cubicBezTo>
                  <a:cubicBezTo>
                    <a:pt x="89" y="108"/>
                    <a:pt x="89" y="108"/>
                    <a:pt x="89" y="108"/>
                  </a:cubicBezTo>
                  <a:cubicBezTo>
                    <a:pt x="89" y="110"/>
                    <a:pt x="89" y="110"/>
                    <a:pt x="89" y="110"/>
                  </a:cubicBezTo>
                  <a:cubicBezTo>
                    <a:pt x="90" y="112"/>
                    <a:pt x="90" y="112"/>
                    <a:pt x="90" y="112"/>
                  </a:cubicBezTo>
                  <a:cubicBezTo>
                    <a:pt x="91" y="113"/>
                    <a:pt x="91" y="113"/>
                    <a:pt x="91" y="113"/>
                  </a:cubicBezTo>
                  <a:cubicBezTo>
                    <a:pt x="91" y="116"/>
                    <a:pt x="91" y="116"/>
                    <a:pt x="91" y="116"/>
                  </a:cubicBezTo>
                  <a:cubicBezTo>
                    <a:pt x="90" y="119"/>
                    <a:pt x="90" y="119"/>
                    <a:pt x="90" y="119"/>
                  </a:cubicBezTo>
                  <a:cubicBezTo>
                    <a:pt x="90" y="119"/>
                    <a:pt x="90" y="119"/>
                    <a:pt x="90" y="119"/>
                  </a:cubicBezTo>
                  <a:cubicBezTo>
                    <a:pt x="90" y="120"/>
                    <a:pt x="90" y="120"/>
                    <a:pt x="90" y="120"/>
                  </a:cubicBezTo>
                  <a:cubicBezTo>
                    <a:pt x="89" y="119"/>
                    <a:pt x="89" y="119"/>
                    <a:pt x="89" y="119"/>
                  </a:cubicBezTo>
                  <a:cubicBezTo>
                    <a:pt x="88" y="119"/>
                    <a:pt x="88" y="119"/>
                    <a:pt x="88" y="119"/>
                  </a:cubicBezTo>
                  <a:cubicBezTo>
                    <a:pt x="87" y="120"/>
                    <a:pt x="87" y="120"/>
                    <a:pt x="87" y="120"/>
                  </a:cubicBezTo>
                  <a:cubicBezTo>
                    <a:pt x="88" y="123"/>
                    <a:pt x="88" y="123"/>
                    <a:pt x="88" y="123"/>
                  </a:cubicBezTo>
                  <a:cubicBezTo>
                    <a:pt x="88" y="125"/>
                    <a:pt x="88" y="125"/>
                    <a:pt x="88" y="125"/>
                  </a:cubicBezTo>
                  <a:cubicBezTo>
                    <a:pt x="88" y="126"/>
                    <a:pt x="88" y="126"/>
                    <a:pt x="88" y="126"/>
                  </a:cubicBezTo>
                  <a:cubicBezTo>
                    <a:pt x="87" y="125"/>
                    <a:pt x="87" y="125"/>
                    <a:pt x="87" y="125"/>
                  </a:cubicBezTo>
                  <a:cubicBezTo>
                    <a:pt x="86" y="122"/>
                    <a:pt x="86" y="122"/>
                    <a:pt x="86" y="122"/>
                  </a:cubicBezTo>
                  <a:cubicBezTo>
                    <a:pt x="86" y="120"/>
                    <a:pt x="86" y="120"/>
                    <a:pt x="86" y="120"/>
                  </a:cubicBezTo>
                  <a:cubicBezTo>
                    <a:pt x="86" y="119"/>
                    <a:pt x="86" y="119"/>
                    <a:pt x="86" y="119"/>
                  </a:cubicBezTo>
                  <a:cubicBezTo>
                    <a:pt x="85" y="117"/>
                    <a:pt x="85" y="117"/>
                    <a:pt x="85" y="117"/>
                  </a:cubicBezTo>
                  <a:cubicBezTo>
                    <a:pt x="84" y="115"/>
                    <a:pt x="84" y="115"/>
                    <a:pt x="84" y="115"/>
                  </a:cubicBezTo>
                  <a:cubicBezTo>
                    <a:pt x="83" y="116"/>
                    <a:pt x="83" y="116"/>
                    <a:pt x="83" y="116"/>
                  </a:cubicBezTo>
                  <a:cubicBezTo>
                    <a:pt x="80" y="120"/>
                    <a:pt x="80" y="120"/>
                    <a:pt x="80" y="120"/>
                  </a:cubicBezTo>
                  <a:cubicBezTo>
                    <a:pt x="80" y="122"/>
                    <a:pt x="80" y="122"/>
                    <a:pt x="80" y="122"/>
                  </a:cubicBezTo>
                  <a:cubicBezTo>
                    <a:pt x="81" y="123"/>
                    <a:pt x="81" y="123"/>
                    <a:pt x="81" y="123"/>
                  </a:cubicBezTo>
                  <a:cubicBezTo>
                    <a:pt x="83" y="125"/>
                    <a:pt x="83" y="125"/>
                    <a:pt x="83" y="125"/>
                  </a:cubicBezTo>
                  <a:cubicBezTo>
                    <a:pt x="83" y="126"/>
                    <a:pt x="83" y="126"/>
                    <a:pt x="83" y="126"/>
                  </a:cubicBezTo>
                  <a:cubicBezTo>
                    <a:pt x="83" y="128"/>
                    <a:pt x="83" y="128"/>
                    <a:pt x="83" y="128"/>
                  </a:cubicBezTo>
                  <a:cubicBezTo>
                    <a:pt x="81" y="132"/>
                    <a:pt x="81" y="132"/>
                    <a:pt x="81" y="132"/>
                  </a:cubicBezTo>
                  <a:cubicBezTo>
                    <a:pt x="79" y="133"/>
                    <a:pt x="79" y="133"/>
                    <a:pt x="79" y="133"/>
                  </a:cubicBezTo>
                  <a:cubicBezTo>
                    <a:pt x="79" y="132"/>
                    <a:pt x="79" y="132"/>
                    <a:pt x="79" y="132"/>
                  </a:cubicBezTo>
                  <a:cubicBezTo>
                    <a:pt x="78" y="130"/>
                    <a:pt x="78" y="130"/>
                    <a:pt x="78" y="130"/>
                  </a:cubicBezTo>
                  <a:cubicBezTo>
                    <a:pt x="79" y="129"/>
                    <a:pt x="79" y="129"/>
                    <a:pt x="79" y="129"/>
                  </a:cubicBezTo>
                  <a:cubicBezTo>
                    <a:pt x="78" y="128"/>
                    <a:pt x="78" y="128"/>
                    <a:pt x="78" y="128"/>
                  </a:cubicBezTo>
                  <a:cubicBezTo>
                    <a:pt x="77" y="129"/>
                    <a:pt x="77" y="129"/>
                    <a:pt x="77" y="129"/>
                  </a:cubicBezTo>
                  <a:cubicBezTo>
                    <a:pt x="77" y="130"/>
                    <a:pt x="77" y="130"/>
                    <a:pt x="77" y="130"/>
                  </a:cubicBezTo>
                  <a:cubicBezTo>
                    <a:pt x="75" y="131"/>
                    <a:pt x="75" y="131"/>
                    <a:pt x="75" y="131"/>
                  </a:cubicBezTo>
                  <a:cubicBezTo>
                    <a:pt x="74" y="130"/>
                    <a:pt x="74" y="130"/>
                    <a:pt x="74" y="130"/>
                  </a:cubicBezTo>
                  <a:cubicBezTo>
                    <a:pt x="72" y="129"/>
                    <a:pt x="72" y="129"/>
                    <a:pt x="72" y="129"/>
                  </a:cubicBezTo>
                  <a:cubicBezTo>
                    <a:pt x="70" y="129"/>
                    <a:pt x="70" y="129"/>
                    <a:pt x="70" y="129"/>
                  </a:cubicBezTo>
                  <a:cubicBezTo>
                    <a:pt x="68" y="127"/>
                    <a:pt x="68" y="127"/>
                    <a:pt x="68" y="127"/>
                  </a:cubicBezTo>
                  <a:cubicBezTo>
                    <a:pt x="68" y="125"/>
                    <a:pt x="68" y="125"/>
                    <a:pt x="68" y="125"/>
                  </a:cubicBezTo>
                  <a:cubicBezTo>
                    <a:pt x="66" y="123"/>
                    <a:pt x="66" y="123"/>
                    <a:pt x="66" y="123"/>
                  </a:cubicBezTo>
                  <a:cubicBezTo>
                    <a:pt x="67" y="122"/>
                    <a:pt x="67" y="122"/>
                    <a:pt x="67" y="122"/>
                  </a:cubicBezTo>
                  <a:cubicBezTo>
                    <a:pt x="67" y="121"/>
                    <a:pt x="67" y="121"/>
                    <a:pt x="67" y="121"/>
                  </a:cubicBezTo>
                  <a:cubicBezTo>
                    <a:pt x="66" y="120"/>
                    <a:pt x="66" y="120"/>
                    <a:pt x="66" y="120"/>
                  </a:cubicBezTo>
                  <a:cubicBezTo>
                    <a:pt x="67" y="118"/>
                    <a:pt x="67" y="118"/>
                    <a:pt x="67" y="118"/>
                  </a:cubicBezTo>
                  <a:cubicBezTo>
                    <a:pt x="66" y="117"/>
                    <a:pt x="66" y="117"/>
                    <a:pt x="66" y="117"/>
                  </a:cubicBezTo>
                  <a:cubicBezTo>
                    <a:pt x="67" y="117"/>
                    <a:pt x="67" y="117"/>
                    <a:pt x="67" y="117"/>
                  </a:cubicBezTo>
                  <a:cubicBezTo>
                    <a:pt x="69" y="118"/>
                    <a:pt x="69" y="118"/>
                    <a:pt x="69" y="118"/>
                  </a:cubicBezTo>
                  <a:cubicBezTo>
                    <a:pt x="67" y="116"/>
                    <a:pt x="67" y="116"/>
                    <a:pt x="67" y="116"/>
                  </a:cubicBezTo>
                  <a:cubicBezTo>
                    <a:pt x="67" y="115"/>
                    <a:pt x="67" y="115"/>
                    <a:pt x="67" y="115"/>
                  </a:cubicBezTo>
                  <a:cubicBezTo>
                    <a:pt x="65" y="113"/>
                    <a:pt x="65" y="113"/>
                    <a:pt x="65" y="113"/>
                  </a:cubicBezTo>
                  <a:cubicBezTo>
                    <a:pt x="64" y="113"/>
                    <a:pt x="64" y="113"/>
                    <a:pt x="64" y="113"/>
                  </a:cubicBezTo>
                  <a:cubicBezTo>
                    <a:pt x="62" y="111"/>
                    <a:pt x="62" y="111"/>
                    <a:pt x="62" y="111"/>
                  </a:cubicBezTo>
                  <a:cubicBezTo>
                    <a:pt x="61" y="111"/>
                    <a:pt x="61" y="111"/>
                    <a:pt x="61" y="111"/>
                  </a:cubicBezTo>
                  <a:cubicBezTo>
                    <a:pt x="60" y="112"/>
                    <a:pt x="60" y="112"/>
                    <a:pt x="60" y="112"/>
                  </a:cubicBezTo>
                  <a:cubicBezTo>
                    <a:pt x="61" y="113"/>
                    <a:pt x="61" y="113"/>
                    <a:pt x="61" y="113"/>
                  </a:cubicBezTo>
                  <a:cubicBezTo>
                    <a:pt x="60" y="114"/>
                    <a:pt x="60" y="114"/>
                    <a:pt x="60" y="114"/>
                  </a:cubicBezTo>
                  <a:cubicBezTo>
                    <a:pt x="61" y="115"/>
                    <a:pt x="61" y="115"/>
                    <a:pt x="61" y="115"/>
                  </a:cubicBezTo>
                  <a:cubicBezTo>
                    <a:pt x="60" y="115"/>
                    <a:pt x="60" y="115"/>
                    <a:pt x="60" y="115"/>
                  </a:cubicBezTo>
                  <a:cubicBezTo>
                    <a:pt x="59" y="114"/>
                    <a:pt x="59" y="114"/>
                    <a:pt x="59" y="114"/>
                  </a:cubicBezTo>
                  <a:cubicBezTo>
                    <a:pt x="58" y="114"/>
                    <a:pt x="58" y="114"/>
                    <a:pt x="58" y="114"/>
                  </a:cubicBezTo>
                  <a:cubicBezTo>
                    <a:pt x="58" y="113"/>
                    <a:pt x="58" y="113"/>
                    <a:pt x="58" y="113"/>
                  </a:cubicBezTo>
                  <a:cubicBezTo>
                    <a:pt x="57" y="113"/>
                    <a:pt x="57" y="113"/>
                    <a:pt x="57" y="113"/>
                  </a:cubicBezTo>
                  <a:cubicBezTo>
                    <a:pt x="56" y="113"/>
                    <a:pt x="56" y="113"/>
                    <a:pt x="56" y="113"/>
                  </a:cubicBezTo>
                  <a:cubicBezTo>
                    <a:pt x="56" y="115"/>
                    <a:pt x="56" y="115"/>
                    <a:pt x="56" y="115"/>
                  </a:cubicBezTo>
                  <a:cubicBezTo>
                    <a:pt x="55" y="114"/>
                    <a:pt x="55" y="114"/>
                    <a:pt x="55" y="114"/>
                  </a:cubicBezTo>
                  <a:cubicBezTo>
                    <a:pt x="55" y="115"/>
                    <a:pt x="55" y="115"/>
                    <a:pt x="55" y="115"/>
                  </a:cubicBezTo>
                  <a:cubicBezTo>
                    <a:pt x="54" y="114"/>
                    <a:pt x="54" y="114"/>
                    <a:pt x="54" y="114"/>
                  </a:cubicBezTo>
                  <a:cubicBezTo>
                    <a:pt x="54" y="112"/>
                    <a:pt x="54" y="112"/>
                    <a:pt x="54" y="112"/>
                  </a:cubicBezTo>
                  <a:cubicBezTo>
                    <a:pt x="53" y="111"/>
                    <a:pt x="53" y="111"/>
                    <a:pt x="53" y="111"/>
                  </a:cubicBezTo>
                  <a:cubicBezTo>
                    <a:pt x="52" y="112"/>
                    <a:pt x="52" y="112"/>
                    <a:pt x="52" y="112"/>
                  </a:cubicBezTo>
                  <a:cubicBezTo>
                    <a:pt x="51" y="114"/>
                    <a:pt x="51" y="114"/>
                    <a:pt x="51" y="114"/>
                  </a:cubicBezTo>
                  <a:cubicBezTo>
                    <a:pt x="50" y="115"/>
                    <a:pt x="50" y="115"/>
                    <a:pt x="50" y="115"/>
                  </a:cubicBezTo>
                  <a:cubicBezTo>
                    <a:pt x="49" y="119"/>
                    <a:pt x="49" y="119"/>
                    <a:pt x="49" y="119"/>
                  </a:cubicBezTo>
                  <a:cubicBezTo>
                    <a:pt x="48" y="120"/>
                    <a:pt x="48" y="120"/>
                    <a:pt x="48" y="120"/>
                  </a:cubicBezTo>
                  <a:close/>
                  <a:moveTo>
                    <a:pt x="45" y="122"/>
                  </a:moveTo>
                  <a:cubicBezTo>
                    <a:pt x="45" y="123"/>
                    <a:pt x="45" y="123"/>
                    <a:pt x="45" y="123"/>
                  </a:cubicBezTo>
                  <a:cubicBezTo>
                    <a:pt x="46" y="125"/>
                    <a:pt x="46" y="125"/>
                    <a:pt x="46" y="125"/>
                  </a:cubicBezTo>
                  <a:cubicBezTo>
                    <a:pt x="47" y="125"/>
                    <a:pt x="47" y="125"/>
                    <a:pt x="47" y="125"/>
                  </a:cubicBezTo>
                  <a:cubicBezTo>
                    <a:pt x="50" y="123"/>
                    <a:pt x="50" y="123"/>
                    <a:pt x="50" y="123"/>
                  </a:cubicBezTo>
                  <a:cubicBezTo>
                    <a:pt x="50" y="123"/>
                    <a:pt x="50" y="123"/>
                    <a:pt x="50" y="123"/>
                  </a:cubicBezTo>
                  <a:cubicBezTo>
                    <a:pt x="49" y="122"/>
                    <a:pt x="49" y="122"/>
                    <a:pt x="49" y="122"/>
                  </a:cubicBezTo>
                  <a:cubicBezTo>
                    <a:pt x="47" y="121"/>
                    <a:pt x="47" y="121"/>
                    <a:pt x="47" y="121"/>
                  </a:cubicBezTo>
                  <a:cubicBezTo>
                    <a:pt x="47" y="122"/>
                    <a:pt x="47" y="122"/>
                    <a:pt x="47" y="122"/>
                  </a:cubicBezTo>
                  <a:cubicBezTo>
                    <a:pt x="45" y="122"/>
                    <a:pt x="45" y="122"/>
                    <a:pt x="45" y="122"/>
                  </a:cubicBezTo>
                  <a:close/>
                  <a:moveTo>
                    <a:pt x="23" y="68"/>
                  </a:moveTo>
                  <a:cubicBezTo>
                    <a:pt x="22" y="67"/>
                    <a:pt x="22" y="67"/>
                    <a:pt x="22" y="67"/>
                  </a:cubicBezTo>
                  <a:cubicBezTo>
                    <a:pt x="22" y="66"/>
                    <a:pt x="22" y="66"/>
                    <a:pt x="22" y="66"/>
                  </a:cubicBezTo>
                  <a:cubicBezTo>
                    <a:pt x="22" y="65"/>
                    <a:pt x="22" y="65"/>
                    <a:pt x="22" y="65"/>
                  </a:cubicBezTo>
                  <a:cubicBezTo>
                    <a:pt x="24" y="65"/>
                    <a:pt x="24" y="65"/>
                    <a:pt x="24" y="65"/>
                  </a:cubicBezTo>
                  <a:cubicBezTo>
                    <a:pt x="25" y="66"/>
                    <a:pt x="25" y="66"/>
                    <a:pt x="25" y="66"/>
                  </a:cubicBezTo>
                  <a:cubicBezTo>
                    <a:pt x="27" y="67"/>
                    <a:pt x="27" y="67"/>
                    <a:pt x="27" y="67"/>
                  </a:cubicBezTo>
                  <a:cubicBezTo>
                    <a:pt x="27" y="68"/>
                    <a:pt x="27" y="68"/>
                    <a:pt x="27" y="68"/>
                  </a:cubicBezTo>
                  <a:cubicBezTo>
                    <a:pt x="27" y="69"/>
                    <a:pt x="27" y="69"/>
                    <a:pt x="27" y="69"/>
                  </a:cubicBezTo>
                  <a:cubicBezTo>
                    <a:pt x="25" y="68"/>
                    <a:pt x="25" y="68"/>
                    <a:pt x="25" y="68"/>
                  </a:cubicBezTo>
                  <a:cubicBezTo>
                    <a:pt x="23" y="68"/>
                    <a:pt x="23" y="68"/>
                    <a:pt x="23" y="68"/>
                  </a:cubicBezTo>
                  <a:close/>
                  <a:moveTo>
                    <a:pt x="0" y="104"/>
                  </a:moveTo>
                  <a:cubicBezTo>
                    <a:pt x="2" y="103"/>
                    <a:pt x="2" y="103"/>
                    <a:pt x="2" y="103"/>
                  </a:cubicBezTo>
                  <a:cubicBezTo>
                    <a:pt x="3" y="102"/>
                    <a:pt x="3" y="102"/>
                    <a:pt x="3" y="102"/>
                  </a:cubicBezTo>
                  <a:cubicBezTo>
                    <a:pt x="5" y="101"/>
                    <a:pt x="5" y="101"/>
                    <a:pt x="5" y="101"/>
                  </a:cubicBezTo>
                  <a:cubicBezTo>
                    <a:pt x="7" y="100"/>
                    <a:pt x="7" y="100"/>
                    <a:pt x="7" y="100"/>
                  </a:cubicBezTo>
                  <a:cubicBezTo>
                    <a:pt x="9" y="97"/>
                    <a:pt x="9" y="97"/>
                    <a:pt x="9" y="97"/>
                  </a:cubicBezTo>
                  <a:cubicBezTo>
                    <a:pt x="11" y="96"/>
                    <a:pt x="11" y="96"/>
                    <a:pt x="11" y="96"/>
                  </a:cubicBezTo>
                  <a:cubicBezTo>
                    <a:pt x="12" y="95"/>
                    <a:pt x="12" y="95"/>
                    <a:pt x="12" y="95"/>
                  </a:cubicBezTo>
                  <a:cubicBezTo>
                    <a:pt x="13" y="94"/>
                    <a:pt x="13" y="94"/>
                    <a:pt x="13" y="94"/>
                  </a:cubicBezTo>
                  <a:cubicBezTo>
                    <a:pt x="14" y="93"/>
                    <a:pt x="14" y="93"/>
                    <a:pt x="14" y="93"/>
                  </a:cubicBezTo>
                  <a:cubicBezTo>
                    <a:pt x="14" y="90"/>
                    <a:pt x="14" y="90"/>
                    <a:pt x="14" y="90"/>
                  </a:cubicBezTo>
                  <a:cubicBezTo>
                    <a:pt x="15" y="88"/>
                    <a:pt x="15" y="88"/>
                    <a:pt x="15" y="88"/>
                  </a:cubicBezTo>
                  <a:cubicBezTo>
                    <a:pt x="18" y="88"/>
                    <a:pt x="18" y="88"/>
                    <a:pt x="18" y="88"/>
                  </a:cubicBezTo>
                  <a:cubicBezTo>
                    <a:pt x="18" y="86"/>
                    <a:pt x="18" y="86"/>
                    <a:pt x="18" y="86"/>
                  </a:cubicBezTo>
                  <a:cubicBezTo>
                    <a:pt x="20" y="85"/>
                    <a:pt x="20" y="85"/>
                    <a:pt x="20" y="85"/>
                  </a:cubicBezTo>
                  <a:cubicBezTo>
                    <a:pt x="21" y="85"/>
                    <a:pt x="21" y="85"/>
                    <a:pt x="21" y="85"/>
                  </a:cubicBezTo>
                  <a:cubicBezTo>
                    <a:pt x="22" y="83"/>
                    <a:pt x="22" y="83"/>
                    <a:pt x="22" y="83"/>
                  </a:cubicBezTo>
                  <a:cubicBezTo>
                    <a:pt x="21" y="81"/>
                    <a:pt x="21" y="81"/>
                    <a:pt x="21" y="81"/>
                  </a:cubicBezTo>
                  <a:cubicBezTo>
                    <a:pt x="20" y="79"/>
                    <a:pt x="20" y="79"/>
                    <a:pt x="20" y="79"/>
                  </a:cubicBezTo>
                  <a:cubicBezTo>
                    <a:pt x="20" y="77"/>
                    <a:pt x="20" y="77"/>
                    <a:pt x="20" y="77"/>
                  </a:cubicBezTo>
                  <a:cubicBezTo>
                    <a:pt x="20" y="75"/>
                    <a:pt x="20" y="75"/>
                    <a:pt x="20" y="75"/>
                  </a:cubicBezTo>
                  <a:cubicBezTo>
                    <a:pt x="19" y="75"/>
                    <a:pt x="19" y="75"/>
                    <a:pt x="19" y="75"/>
                  </a:cubicBezTo>
                  <a:cubicBezTo>
                    <a:pt x="18" y="78"/>
                    <a:pt x="18" y="78"/>
                    <a:pt x="18" y="78"/>
                  </a:cubicBezTo>
                  <a:cubicBezTo>
                    <a:pt x="19" y="81"/>
                    <a:pt x="19" y="81"/>
                    <a:pt x="19" y="81"/>
                  </a:cubicBezTo>
                  <a:cubicBezTo>
                    <a:pt x="17" y="80"/>
                    <a:pt x="17" y="80"/>
                    <a:pt x="17" y="80"/>
                  </a:cubicBezTo>
                  <a:cubicBezTo>
                    <a:pt x="18" y="82"/>
                    <a:pt x="18" y="82"/>
                    <a:pt x="18" y="82"/>
                  </a:cubicBezTo>
                  <a:cubicBezTo>
                    <a:pt x="18" y="83"/>
                    <a:pt x="18" y="83"/>
                    <a:pt x="18" y="83"/>
                  </a:cubicBezTo>
                  <a:cubicBezTo>
                    <a:pt x="17" y="85"/>
                    <a:pt x="17" y="85"/>
                    <a:pt x="17" y="85"/>
                  </a:cubicBezTo>
                  <a:cubicBezTo>
                    <a:pt x="16" y="85"/>
                    <a:pt x="16" y="85"/>
                    <a:pt x="16" y="85"/>
                  </a:cubicBezTo>
                  <a:cubicBezTo>
                    <a:pt x="14" y="87"/>
                    <a:pt x="14" y="87"/>
                    <a:pt x="14" y="87"/>
                  </a:cubicBezTo>
                  <a:cubicBezTo>
                    <a:pt x="14" y="88"/>
                    <a:pt x="14" y="88"/>
                    <a:pt x="14" y="88"/>
                  </a:cubicBezTo>
                  <a:cubicBezTo>
                    <a:pt x="12" y="89"/>
                    <a:pt x="12" y="89"/>
                    <a:pt x="12" y="89"/>
                  </a:cubicBezTo>
                  <a:cubicBezTo>
                    <a:pt x="10" y="93"/>
                    <a:pt x="10" y="93"/>
                    <a:pt x="10" y="93"/>
                  </a:cubicBezTo>
                  <a:cubicBezTo>
                    <a:pt x="7" y="96"/>
                    <a:pt x="7" y="96"/>
                    <a:pt x="7" y="96"/>
                  </a:cubicBezTo>
                  <a:cubicBezTo>
                    <a:pt x="6" y="96"/>
                    <a:pt x="6" y="96"/>
                    <a:pt x="6" y="96"/>
                  </a:cubicBezTo>
                  <a:cubicBezTo>
                    <a:pt x="4" y="99"/>
                    <a:pt x="4" y="99"/>
                    <a:pt x="4" y="99"/>
                  </a:cubicBezTo>
                  <a:cubicBezTo>
                    <a:pt x="3" y="99"/>
                    <a:pt x="3" y="99"/>
                    <a:pt x="3" y="99"/>
                  </a:cubicBezTo>
                  <a:cubicBezTo>
                    <a:pt x="1" y="102"/>
                    <a:pt x="1" y="102"/>
                    <a:pt x="1" y="102"/>
                  </a:cubicBezTo>
                  <a:cubicBezTo>
                    <a:pt x="0" y="103"/>
                    <a:pt x="0" y="103"/>
                    <a:pt x="0" y="103"/>
                  </a:cubicBezTo>
                  <a:cubicBezTo>
                    <a:pt x="0" y="104"/>
                    <a:pt x="0" y="104"/>
                    <a:pt x="0" y="104"/>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nvGrpSpPr>
            <p:cNvPr id="434" name="Papua New Guinea">
              <a:extLst>
                <a:ext uri="{FF2B5EF4-FFF2-40B4-BE49-F238E27FC236}">
                  <a16:creationId xmlns:a16="http://schemas.microsoft.com/office/drawing/2014/main" xmlns="" id="{D5CD4C16-C9AA-4103-9217-8010096A61EB}"/>
                </a:ext>
              </a:extLst>
            </p:cNvPr>
            <p:cNvGrpSpPr/>
            <p:nvPr/>
          </p:nvGrpSpPr>
          <p:grpSpPr>
            <a:xfrm>
              <a:off x="9480535" y="4409013"/>
              <a:ext cx="692488" cy="481336"/>
              <a:chOff x="8245409" y="4409013"/>
              <a:chExt cx="692488" cy="481336"/>
            </a:xfrm>
            <a:grpFill/>
          </p:grpSpPr>
          <p:sp>
            <p:nvSpPr>
              <p:cNvPr id="551" name="Freeform 16">
                <a:extLst>
                  <a:ext uri="{FF2B5EF4-FFF2-40B4-BE49-F238E27FC236}">
                    <a16:creationId xmlns:a16="http://schemas.microsoft.com/office/drawing/2014/main" xmlns="" id="{E1C44C2F-1983-4799-A9A6-E1753BE6671E}"/>
                  </a:ext>
                </a:extLst>
              </p:cNvPr>
              <p:cNvSpPr>
                <a:spLocks noEditPoints="1"/>
              </p:cNvSpPr>
              <p:nvPr/>
            </p:nvSpPr>
            <p:spPr bwMode="auto">
              <a:xfrm>
                <a:off x="8878865" y="4739364"/>
                <a:ext cx="59032" cy="150985"/>
              </a:xfrm>
              <a:custGeom>
                <a:avLst/>
                <a:gdLst>
                  <a:gd name="T0" fmla="*/ 22 w 22"/>
                  <a:gd name="T1" fmla="*/ 55 h 56"/>
                  <a:gd name="T2" fmla="*/ 21 w 22"/>
                  <a:gd name="T3" fmla="*/ 55 h 56"/>
                  <a:gd name="T4" fmla="*/ 20 w 22"/>
                  <a:gd name="T5" fmla="*/ 45 h 56"/>
                  <a:gd name="T6" fmla="*/ 21 w 22"/>
                  <a:gd name="T7" fmla="*/ 49 h 56"/>
                  <a:gd name="T8" fmla="*/ 19 w 22"/>
                  <a:gd name="T9" fmla="*/ 45 h 56"/>
                  <a:gd name="T10" fmla="*/ 13 w 22"/>
                  <a:gd name="T11" fmla="*/ 33 h 56"/>
                  <a:gd name="T12" fmla="*/ 17 w 22"/>
                  <a:gd name="T13" fmla="*/ 33 h 56"/>
                  <a:gd name="T14" fmla="*/ 15 w 22"/>
                  <a:gd name="T15" fmla="*/ 36 h 56"/>
                  <a:gd name="T16" fmla="*/ 13 w 22"/>
                  <a:gd name="T17" fmla="*/ 33 h 56"/>
                  <a:gd name="T18" fmla="*/ 17 w 22"/>
                  <a:gd name="T19" fmla="*/ 6 h 56"/>
                  <a:gd name="T20" fmla="*/ 16 w 22"/>
                  <a:gd name="T21" fmla="*/ 6 h 56"/>
                  <a:gd name="T22" fmla="*/ 16 w 22"/>
                  <a:gd name="T23" fmla="*/ 10 h 56"/>
                  <a:gd name="T24" fmla="*/ 16 w 22"/>
                  <a:gd name="T25" fmla="*/ 13 h 56"/>
                  <a:gd name="T26" fmla="*/ 16 w 22"/>
                  <a:gd name="T27" fmla="*/ 15 h 56"/>
                  <a:gd name="T28" fmla="*/ 16 w 22"/>
                  <a:gd name="T29" fmla="*/ 10 h 56"/>
                  <a:gd name="T30" fmla="*/ 15 w 22"/>
                  <a:gd name="T31" fmla="*/ 23 h 56"/>
                  <a:gd name="T32" fmla="*/ 17 w 22"/>
                  <a:gd name="T33" fmla="*/ 25 h 56"/>
                  <a:gd name="T34" fmla="*/ 14 w 22"/>
                  <a:gd name="T35" fmla="*/ 25 h 56"/>
                  <a:gd name="T36" fmla="*/ 15 w 22"/>
                  <a:gd name="T37" fmla="*/ 17 h 56"/>
                  <a:gd name="T38" fmla="*/ 16 w 22"/>
                  <a:gd name="T39" fmla="*/ 19 h 56"/>
                  <a:gd name="T40" fmla="*/ 15 w 22"/>
                  <a:gd name="T41" fmla="*/ 20 h 56"/>
                  <a:gd name="T42" fmla="*/ 13 w 22"/>
                  <a:gd name="T43" fmla="*/ 21 h 56"/>
                  <a:gd name="T44" fmla="*/ 12 w 22"/>
                  <a:gd name="T45" fmla="*/ 19 h 56"/>
                  <a:gd name="T46" fmla="*/ 7 w 22"/>
                  <a:gd name="T47" fmla="*/ 14 h 56"/>
                  <a:gd name="T48" fmla="*/ 9 w 22"/>
                  <a:gd name="T49" fmla="*/ 17 h 56"/>
                  <a:gd name="T50" fmla="*/ 11 w 22"/>
                  <a:gd name="T51" fmla="*/ 21 h 56"/>
                  <a:gd name="T52" fmla="*/ 7 w 22"/>
                  <a:gd name="T53" fmla="*/ 23 h 56"/>
                  <a:gd name="T54" fmla="*/ 7 w 22"/>
                  <a:gd name="T55" fmla="*/ 19 h 56"/>
                  <a:gd name="T56" fmla="*/ 7 w 22"/>
                  <a:gd name="T57" fmla="*/ 17 h 56"/>
                  <a:gd name="T58" fmla="*/ 6 w 22"/>
                  <a:gd name="T59" fmla="*/ 15 h 56"/>
                  <a:gd name="T60" fmla="*/ 1 w 22"/>
                  <a:gd name="T61" fmla="*/ 0 h 56"/>
                  <a:gd name="T62" fmla="*/ 1 w 22"/>
                  <a:gd name="T63" fmla="*/ 7 h 56"/>
                  <a:gd name="T64" fmla="*/ 2 w 22"/>
                  <a:gd name="T65" fmla="*/ 11 h 56"/>
                  <a:gd name="T66" fmla="*/ 4 w 22"/>
                  <a:gd name="T67" fmla="*/ 10 h 56"/>
                  <a:gd name="T68" fmla="*/ 7 w 22"/>
                  <a:gd name="T69" fmla="*/ 10 h 56"/>
                  <a:gd name="T70" fmla="*/ 6 w 22"/>
                  <a:gd name="T71" fmla="*/ 6 h 56"/>
                  <a:gd name="T72" fmla="*/ 5 w 22"/>
                  <a:gd name="T73" fmla="*/ 3 h 56"/>
                  <a:gd name="T74" fmla="*/ 5 w 22"/>
                  <a:gd name="T75" fmla="*/ 6 h 56"/>
                  <a:gd name="T76" fmla="*/ 3 w 22"/>
                  <a:gd name="T77" fmla="*/ 5 h 56"/>
                  <a:gd name="T78" fmla="*/ 1 w 22"/>
                  <a:gd name="T7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 h="56">
                    <a:moveTo>
                      <a:pt x="21" y="53"/>
                    </a:moveTo>
                    <a:cubicBezTo>
                      <a:pt x="22" y="55"/>
                      <a:pt x="22" y="55"/>
                      <a:pt x="22" y="55"/>
                    </a:cubicBezTo>
                    <a:cubicBezTo>
                      <a:pt x="22" y="56"/>
                      <a:pt x="22" y="56"/>
                      <a:pt x="22" y="56"/>
                    </a:cubicBezTo>
                    <a:cubicBezTo>
                      <a:pt x="21" y="55"/>
                      <a:pt x="21" y="55"/>
                      <a:pt x="21" y="55"/>
                    </a:cubicBezTo>
                    <a:cubicBezTo>
                      <a:pt x="21" y="53"/>
                      <a:pt x="21" y="53"/>
                      <a:pt x="21" y="53"/>
                    </a:cubicBezTo>
                    <a:close/>
                    <a:moveTo>
                      <a:pt x="20" y="45"/>
                    </a:moveTo>
                    <a:cubicBezTo>
                      <a:pt x="21" y="46"/>
                      <a:pt x="21" y="46"/>
                      <a:pt x="21" y="46"/>
                    </a:cubicBezTo>
                    <a:cubicBezTo>
                      <a:pt x="21" y="49"/>
                      <a:pt x="21" y="49"/>
                      <a:pt x="21" y="49"/>
                    </a:cubicBezTo>
                    <a:cubicBezTo>
                      <a:pt x="19" y="47"/>
                      <a:pt x="19" y="47"/>
                      <a:pt x="19" y="47"/>
                    </a:cubicBezTo>
                    <a:cubicBezTo>
                      <a:pt x="19" y="45"/>
                      <a:pt x="19" y="45"/>
                      <a:pt x="19" y="45"/>
                    </a:cubicBezTo>
                    <a:cubicBezTo>
                      <a:pt x="20" y="45"/>
                      <a:pt x="20" y="45"/>
                      <a:pt x="20" y="45"/>
                    </a:cubicBezTo>
                    <a:close/>
                    <a:moveTo>
                      <a:pt x="13" y="33"/>
                    </a:moveTo>
                    <a:cubicBezTo>
                      <a:pt x="16" y="32"/>
                      <a:pt x="16" y="32"/>
                      <a:pt x="16" y="32"/>
                    </a:cubicBezTo>
                    <a:cubicBezTo>
                      <a:pt x="17" y="33"/>
                      <a:pt x="17" y="33"/>
                      <a:pt x="17" y="33"/>
                    </a:cubicBezTo>
                    <a:cubicBezTo>
                      <a:pt x="17" y="35"/>
                      <a:pt x="17" y="35"/>
                      <a:pt x="17" y="35"/>
                    </a:cubicBezTo>
                    <a:cubicBezTo>
                      <a:pt x="15" y="36"/>
                      <a:pt x="15" y="36"/>
                      <a:pt x="15" y="36"/>
                    </a:cubicBezTo>
                    <a:cubicBezTo>
                      <a:pt x="13" y="34"/>
                      <a:pt x="13" y="34"/>
                      <a:pt x="13" y="34"/>
                    </a:cubicBezTo>
                    <a:cubicBezTo>
                      <a:pt x="13" y="33"/>
                      <a:pt x="13" y="33"/>
                      <a:pt x="13" y="33"/>
                    </a:cubicBezTo>
                    <a:close/>
                    <a:moveTo>
                      <a:pt x="16" y="3"/>
                    </a:moveTo>
                    <a:cubicBezTo>
                      <a:pt x="17" y="6"/>
                      <a:pt x="17" y="6"/>
                      <a:pt x="17" y="6"/>
                    </a:cubicBezTo>
                    <a:cubicBezTo>
                      <a:pt x="16" y="8"/>
                      <a:pt x="16" y="8"/>
                      <a:pt x="16" y="8"/>
                    </a:cubicBezTo>
                    <a:cubicBezTo>
                      <a:pt x="16" y="6"/>
                      <a:pt x="16" y="6"/>
                      <a:pt x="16" y="6"/>
                    </a:cubicBezTo>
                    <a:cubicBezTo>
                      <a:pt x="16" y="3"/>
                      <a:pt x="16" y="3"/>
                      <a:pt x="16" y="3"/>
                    </a:cubicBezTo>
                    <a:close/>
                    <a:moveTo>
                      <a:pt x="16" y="10"/>
                    </a:moveTo>
                    <a:cubicBezTo>
                      <a:pt x="16" y="11"/>
                      <a:pt x="16" y="11"/>
                      <a:pt x="16" y="11"/>
                    </a:cubicBezTo>
                    <a:cubicBezTo>
                      <a:pt x="16" y="13"/>
                      <a:pt x="16" y="13"/>
                      <a:pt x="16" y="13"/>
                    </a:cubicBezTo>
                    <a:cubicBezTo>
                      <a:pt x="17" y="15"/>
                      <a:pt x="17" y="15"/>
                      <a:pt x="17" y="15"/>
                    </a:cubicBezTo>
                    <a:cubicBezTo>
                      <a:pt x="16" y="15"/>
                      <a:pt x="16" y="15"/>
                      <a:pt x="16" y="15"/>
                    </a:cubicBezTo>
                    <a:cubicBezTo>
                      <a:pt x="15" y="13"/>
                      <a:pt x="15" y="13"/>
                      <a:pt x="15" y="13"/>
                    </a:cubicBezTo>
                    <a:cubicBezTo>
                      <a:pt x="16" y="10"/>
                      <a:pt x="16" y="10"/>
                      <a:pt x="16" y="10"/>
                    </a:cubicBezTo>
                    <a:close/>
                    <a:moveTo>
                      <a:pt x="14" y="25"/>
                    </a:moveTo>
                    <a:cubicBezTo>
                      <a:pt x="15" y="23"/>
                      <a:pt x="15" y="23"/>
                      <a:pt x="15" y="23"/>
                    </a:cubicBezTo>
                    <a:cubicBezTo>
                      <a:pt x="17" y="24"/>
                      <a:pt x="17" y="24"/>
                      <a:pt x="17" y="24"/>
                    </a:cubicBezTo>
                    <a:cubicBezTo>
                      <a:pt x="17" y="25"/>
                      <a:pt x="17" y="25"/>
                      <a:pt x="17" y="25"/>
                    </a:cubicBezTo>
                    <a:cubicBezTo>
                      <a:pt x="15" y="25"/>
                      <a:pt x="15" y="25"/>
                      <a:pt x="15" y="25"/>
                    </a:cubicBezTo>
                    <a:cubicBezTo>
                      <a:pt x="14" y="25"/>
                      <a:pt x="14" y="25"/>
                      <a:pt x="14" y="25"/>
                    </a:cubicBezTo>
                    <a:close/>
                    <a:moveTo>
                      <a:pt x="12" y="19"/>
                    </a:moveTo>
                    <a:cubicBezTo>
                      <a:pt x="15" y="17"/>
                      <a:pt x="15" y="17"/>
                      <a:pt x="15" y="17"/>
                    </a:cubicBezTo>
                    <a:cubicBezTo>
                      <a:pt x="15" y="19"/>
                      <a:pt x="15" y="19"/>
                      <a:pt x="15" y="19"/>
                    </a:cubicBezTo>
                    <a:cubicBezTo>
                      <a:pt x="16" y="19"/>
                      <a:pt x="16" y="19"/>
                      <a:pt x="16" y="19"/>
                    </a:cubicBezTo>
                    <a:cubicBezTo>
                      <a:pt x="16" y="20"/>
                      <a:pt x="16" y="20"/>
                      <a:pt x="16" y="20"/>
                    </a:cubicBezTo>
                    <a:cubicBezTo>
                      <a:pt x="15" y="20"/>
                      <a:pt x="15" y="20"/>
                      <a:pt x="15" y="20"/>
                    </a:cubicBezTo>
                    <a:cubicBezTo>
                      <a:pt x="14" y="21"/>
                      <a:pt x="14" y="21"/>
                      <a:pt x="14" y="21"/>
                    </a:cubicBezTo>
                    <a:cubicBezTo>
                      <a:pt x="13" y="21"/>
                      <a:pt x="13" y="21"/>
                      <a:pt x="13" y="21"/>
                    </a:cubicBezTo>
                    <a:cubicBezTo>
                      <a:pt x="12" y="20"/>
                      <a:pt x="12" y="20"/>
                      <a:pt x="12" y="20"/>
                    </a:cubicBezTo>
                    <a:cubicBezTo>
                      <a:pt x="12" y="19"/>
                      <a:pt x="12" y="19"/>
                      <a:pt x="12" y="19"/>
                    </a:cubicBezTo>
                    <a:close/>
                    <a:moveTo>
                      <a:pt x="6" y="14"/>
                    </a:moveTo>
                    <a:cubicBezTo>
                      <a:pt x="7" y="14"/>
                      <a:pt x="7" y="14"/>
                      <a:pt x="7" y="14"/>
                    </a:cubicBezTo>
                    <a:cubicBezTo>
                      <a:pt x="9" y="16"/>
                      <a:pt x="9" y="16"/>
                      <a:pt x="9" y="16"/>
                    </a:cubicBezTo>
                    <a:cubicBezTo>
                      <a:pt x="9" y="17"/>
                      <a:pt x="9" y="17"/>
                      <a:pt x="9" y="17"/>
                    </a:cubicBezTo>
                    <a:cubicBezTo>
                      <a:pt x="10" y="20"/>
                      <a:pt x="10" y="20"/>
                      <a:pt x="10" y="20"/>
                    </a:cubicBezTo>
                    <a:cubicBezTo>
                      <a:pt x="11" y="21"/>
                      <a:pt x="11" y="21"/>
                      <a:pt x="11" y="21"/>
                    </a:cubicBezTo>
                    <a:cubicBezTo>
                      <a:pt x="10" y="22"/>
                      <a:pt x="10" y="22"/>
                      <a:pt x="10" y="22"/>
                    </a:cubicBezTo>
                    <a:cubicBezTo>
                      <a:pt x="7" y="23"/>
                      <a:pt x="7" y="23"/>
                      <a:pt x="7" y="23"/>
                    </a:cubicBezTo>
                    <a:cubicBezTo>
                      <a:pt x="7" y="21"/>
                      <a:pt x="7" y="21"/>
                      <a:pt x="7" y="21"/>
                    </a:cubicBezTo>
                    <a:cubicBezTo>
                      <a:pt x="7" y="19"/>
                      <a:pt x="7" y="19"/>
                      <a:pt x="7" y="19"/>
                    </a:cubicBezTo>
                    <a:cubicBezTo>
                      <a:pt x="8" y="17"/>
                      <a:pt x="8" y="17"/>
                      <a:pt x="8" y="17"/>
                    </a:cubicBezTo>
                    <a:cubicBezTo>
                      <a:pt x="7" y="17"/>
                      <a:pt x="7" y="17"/>
                      <a:pt x="7" y="17"/>
                    </a:cubicBezTo>
                    <a:cubicBezTo>
                      <a:pt x="6" y="16"/>
                      <a:pt x="6" y="16"/>
                      <a:pt x="6" y="16"/>
                    </a:cubicBezTo>
                    <a:cubicBezTo>
                      <a:pt x="6" y="15"/>
                      <a:pt x="6" y="15"/>
                      <a:pt x="6" y="15"/>
                    </a:cubicBezTo>
                    <a:cubicBezTo>
                      <a:pt x="6" y="14"/>
                      <a:pt x="6" y="14"/>
                      <a:pt x="6" y="14"/>
                    </a:cubicBezTo>
                    <a:close/>
                    <a:moveTo>
                      <a:pt x="1" y="0"/>
                    </a:moveTo>
                    <a:cubicBezTo>
                      <a:pt x="0" y="4"/>
                      <a:pt x="0" y="4"/>
                      <a:pt x="0" y="4"/>
                    </a:cubicBezTo>
                    <a:cubicBezTo>
                      <a:pt x="1" y="7"/>
                      <a:pt x="1" y="7"/>
                      <a:pt x="1" y="7"/>
                    </a:cubicBezTo>
                    <a:cubicBezTo>
                      <a:pt x="1" y="9"/>
                      <a:pt x="1" y="9"/>
                      <a:pt x="1" y="9"/>
                    </a:cubicBezTo>
                    <a:cubicBezTo>
                      <a:pt x="2" y="11"/>
                      <a:pt x="2" y="11"/>
                      <a:pt x="2" y="11"/>
                    </a:cubicBezTo>
                    <a:cubicBezTo>
                      <a:pt x="3" y="11"/>
                      <a:pt x="3" y="11"/>
                      <a:pt x="3" y="11"/>
                    </a:cubicBezTo>
                    <a:cubicBezTo>
                      <a:pt x="4" y="10"/>
                      <a:pt x="4" y="10"/>
                      <a:pt x="4" y="10"/>
                    </a:cubicBezTo>
                    <a:cubicBezTo>
                      <a:pt x="6" y="11"/>
                      <a:pt x="6" y="11"/>
                      <a:pt x="6" y="11"/>
                    </a:cubicBezTo>
                    <a:cubicBezTo>
                      <a:pt x="7" y="10"/>
                      <a:pt x="7" y="10"/>
                      <a:pt x="7" y="10"/>
                    </a:cubicBezTo>
                    <a:cubicBezTo>
                      <a:pt x="7" y="7"/>
                      <a:pt x="7" y="7"/>
                      <a:pt x="7" y="7"/>
                    </a:cubicBezTo>
                    <a:cubicBezTo>
                      <a:pt x="6" y="6"/>
                      <a:pt x="6" y="6"/>
                      <a:pt x="6" y="6"/>
                    </a:cubicBezTo>
                    <a:cubicBezTo>
                      <a:pt x="7" y="5"/>
                      <a:pt x="7" y="5"/>
                      <a:pt x="7" y="5"/>
                    </a:cubicBezTo>
                    <a:cubicBezTo>
                      <a:pt x="5" y="3"/>
                      <a:pt x="5" y="3"/>
                      <a:pt x="5" y="3"/>
                    </a:cubicBezTo>
                    <a:cubicBezTo>
                      <a:pt x="5" y="4"/>
                      <a:pt x="5" y="4"/>
                      <a:pt x="5" y="4"/>
                    </a:cubicBezTo>
                    <a:cubicBezTo>
                      <a:pt x="5" y="6"/>
                      <a:pt x="5" y="6"/>
                      <a:pt x="5" y="6"/>
                    </a:cubicBezTo>
                    <a:cubicBezTo>
                      <a:pt x="4" y="6"/>
                      <a:pt x="4" y="6"/>
                      <a:pt x="4" y="6"/>
                    </a:cubicBezTo>
                    <a:cubicBezTo>
                      <a:pt x="3" y="5"/>
                      <a:pt x="3" y="5"/>
                      <a:pt x="3" y="5"/>
                    </a:cubicBezTo>
                    <a:cubicBezTo>
                      <a:pt x="3" y="2"/>
                      <a:pt x="3" y="2"/>
                      <a:pt x="3" y="2"/>
                    </a:cubicBezTo>
                    <a:cubicBezTo>
                      <a:pt x="1" y="0"/>
                      <a:pt x="1" y="0"/>
                      <a:pt x="1" y="0"/>
                    </a:cubicBez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552" name="Freeform 17">
                <a:extLst>
                  <a:ext uri="{FF2B5EF4-FFF2-40B4-BE49-F238E27FC236}">
                    <a16:creationId xmlns:a16="http://schemas.microsoft.com/office/drawing/2014/main" xmlns="" id="{8DC7145B-4093-4968-A414-301C3E0CFFA7}"/>
                  </a:ext>
                </a:extLst>
              </p:cNvPr>
              <p:cNvSpPr>
                <a:spLocks noEditPoints="1"/>
              </p:cNvSpPr>
              <p:nvPr/>
            </p:nvSpPr>
            <p:spPr bwMode="auto">
              <a:xfrm>
                <a:off x="8642738" y="4513454"/>
                <a:ext cx="143038" cy="118063"/>
              </a:xfrm>
              <a:custGeom>
                <a:avLst/>
                <a:gdLst>
                  <a:gd name="T0" fmla="*/ 44 w 53"/>
                  <a:gd name="T1" fmla="*/ 37 h 44"/>
                  <a:gd name="T2" fmla="*/ 46 w 53"/>
                  <a:gd name="T3" fmla="*/ 38 h 44"/>
                  <a:gd name="T4" fmla="*/ 47 w 53"/>
                  <a:gd name="T5" fmla="*/ 40 h 44"/>
                  <a:gd name="T6" fmla="*/ 51 w 53"/>
                  <a:gd name="T7" fmla="*/ 40 h 44"/>
                  <a:gd name="T8" fmla="*/ 52 w 53"/>
                  <a:gd name="T9" fmla="*/ 42 h 44"/>
                  <a:gd name="T10" fmla="*/ 52 w 53"/>
                  <a:gd name="T11" fmla="*/ 43 h 44"/>
                  <a:gd name="T12" fmla="*/ 53 w 53"/>
                  <a:gd name="T13" fmla="*/ 44 h 44"/>
                  <a:gd name="T14" fmla="*/ 50 w 53"/>
                  <a:gd name="T15" fmla="*/ 44 h 44"/>
                  <a:gd name="T16" fmla="*/ 47 w 53"/>
                  <a:gd name="T17" fmla="*/ 43 h 44"/>
                  <a:gd name="T18" fmla="*/ 45 w 53"/>
                  <a:gd name="T19" fmla="*/ 40 h 44"/>
                  <a:gd name="T20" fmla="*/ 45 w 53"/>
                  <a:gd name="T21" fmla="*/ 39 h 44"/>
                  <a:gd name="T22" fmla="*/ 44 w 53"/>
                  <a:gd name="T23" fmla="*/ 37 h 44"/>
                  <a:gd name="T24" fmla="*/ 30 w 53"/>
                  <a:gd name="T25" fmla="*/ 27 h 44"/>
                  <a:gd name="T26" fmla="*/ 32 w 53"/>
                  <a:gd name="T27" fmla="*/ 28 h 44"/>
                  <a:gd name="T28" fmla="*/ 34 w 53"/>
                  <a:gd name="T29" fmla="*/ 28 h 44"/>
                  <a:gd name="T30" fmla="*/ 37 w 53"/>
                  <a:gd name="T31" fmla="*/ 30 h 44"/>
                  <a:gd name="T32" fmla="*/ 38 w 53"/>
                  <a:gd name="T33" fmla="*/ 31 h 44"/>
                  <a:gd name="T34" fmla="*/ 39 w 53"/>
                  <a:gd name="T35" fmla="*/ 31 h 44"/>
                  <a:gd name="T36" fmla="*/ 40 w 53"/>
                  <a:gd name="T37" fmla="*/ 32 h 44"/>
                  <a:gd name="T38" fmla="*/ 39 w 53"/>
                  <a:gd name="T39" fmla="*/ 34 h 44"/>
                  <a:gd name="T40" fmla="*/ 37 w 53"/>
                  <a:gd name="T41" fmla="*/ 34 h 44"/>
                  <a:gd name="T42" fmla="*/ 35 w 53"/>
                  <a:gd name="T43" fmla="*/ 32 h 44"/>
                  <a:gd name="T44" fmla="*/ 33 w 53"/>
                  <a:gd name="T45" fmla="*/ 33 h 44"/>
                  <a:gd name="T46" fmla="*/ 31 w 53"/>
                  <a:gd name="T47" fmla="*/ 32 h 44"/>
                  <a:gd name="T48" fmla="*/ 29 w 53"/>
                  <a:gd name="T49" fmla="*/ 29 h 44"/>
                  <a:gd name="T50" fmla="*/ 29 w 53"/>
                  <a:gd name="T51" fmla="*/ 27 h 44"/>
                  <a:gd name="T52" fmla="*/ 30 w 53"/>
                  <a:gd name="T53" fmla="*/ 27 h 44"/>
                  <a:gd name="T54" fmla="*/ 37 w 53"/>
                  <a:gd name="T55" fmla="*/ 18 h 44"/>
                  <a:gd name="T56" fmla="*/ 37 w 53"/>
                  <a:gd name="T57" fmla="*/ 19 h 44"/>
                  <a:gd name="T58" fmla="*/ 39 w 53"/>
                  <a:gd name="T59" fmla="*/ 19 h 44"/>
                  <a:gd name="T60" fmla="*/ 38 w 53"/>
                  <a:gd name="T61" fmla="*/ 21 h 44"/>
                  <a:gd name="T62" fmla="*/ 40 w 53"/>
                  <a:gd name="T63" fmla="*/ 22 h 44"/>
                  <a:gd name="T64" fmla="*/ 40 w 53"/>
                  <a:gd name="T65" fmla="*/ 25 h 44"/>
                  <a:gd name="T66" fmla="*/ 44 w 53"/>
                  <a:gd name="T67" fmla="*/ 28 h 44"/>
                  <a:gd name="T68" fmla="*/ 45 w 53"/>
                  <a:gd name="T69" fmla="*/ 29 h 44"/>
                  <a:gd name="T70" fmla="*/ 46 w 53"/>
                  <a:gd name="T71" fmla="*/ 31 h 44"/>
                  <a:gd name="T72" fmla="*/ 47 w 53"/>
                  <a:gd name="T73" fmla="*/ 31 h 44"/>
                  <a:gd name="T74" fmla="*/ 48 w 53"/>
                  <a:gd name="T75" fmla="*/ 29 h 44"/>
                  <a:gd name="T76" fmla="*/ 46 w 53"/>
                  <a:gd name="T77" fmla="*/ 27 h 44"/>
                  <a:gd name="T78" fmla="*/ 44 w 53"/>
                  <a:gd name="T79" fmla="*/ 27 h 44"/>
                  <a:gd name="T80" fmla="*/ 43 w 53"/>
                  <a:gd name="T81" fmla="*/ 25 h 44"/>
                  <a:gd name="T82" fmla="*/ 41 w 53"/>
                  <a:gd name="T83" fmla="*/ 22 h 44"/>
                  <a:gd name="T84" fmla="*/ 41 w 53"/>
                  <a:gd name="T85" fmla="*/ 20 h 44"/>
                  <a:gd name="T86" fmla="*/ 40 w 53"/>
                  <a:gd name="T87" fmla="*/ 18 h 44"/>
                  <a:gd name="T88" fmla="*/ 37 w 53"/>
                  <a:gd name="T89" fmla="*/ 18 h 44"/>
                  <a:gd name="T90" fmla="*/ 1 w 53"/>
                  <a:gd name="T91" fmla="*/ 0 h 44"/>
                  <a:gd name="T92" fmla="*/ 0 w 53"/>
                  <a:gd name="T93" fmla="*/ 1 h 44"/>
                  <a:gd name="T94" fmla="*/ 1 w 53"/>
                  <a:gd name="T95" fmla="*/ 3 h 44"/>
                  <a:gd name="T96" fmla="*/ 4 w 53"/>
                  <a:gd name="T97" fmla="*/ 5 h 44"/>
                  <a:gd name="T98" fmla="*/ 6 w 53"/>
                  <a:gd name="T99" fmla="*/ 7 h 44"/>
                  <a:gd name="T100" fmla="*/ 8 w 53"/>
                  <a:gd name="T101" fmla="*/ 8 h 44"/>
                  <a:gd name="T102" fmla="*/ 10 w 53"/>
                  <a:gd name="T103" fmla="*/ 8 h 44"/>
                  <a:gd name="T104" fmla="*/ 10 w 53"/>
                  <a:gd name="T105" fmla="*/ 7 h 44"/>
                  <a:gd name="T106" fmla="*/ 8 w 53"/>
                  <a:gd name="T107" fmla="*/ 5 h 44"/>
                  <a:gd name="T108" fmla="*/ 7 w 53"/>
                  <a:gd name="T109" fmla="*/ 4 h 44"/>
                  <a:gd name="T110" fmla="*/ 6 w 53"/>
                  <a:gd name="T111" fmla="*/ 3 h 44"/>
                  <a:gd name="T112" fmla="*/ 5 w 53"/>
                  <a:gd name="T113" fmla="*/ 2 h 44"/>
                  <a:gd name="T114" fmla="*/ 2 w 53"/>
                  <a:gd name="T115" fmla="*/ 2 h 44"/>
                  <a:gd name="T116" fmla="*/ 2 w 53"/>
                  <a:gd name="T117" fmla="*/ 0 h 44"/>
                  <a:gd name="T118" fmla="*/ 1 w 53"/>
                  <a:gd name="T1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 h="44">
                    <a:moveTo>
                      <a:pt x="44" y="37"/>
                    </a:moveTo>
                    <a:cubicBezTo>
                      <a:pt x="46" y="38"/>
                      <a:pt x="46" y="38"/>
                      <a:pt x="46" y="38"/>
                    </a:cubicBezTo>
                    <a:cubicBezTo>
                      <a:pt x="47" y="40"/>
                      <a:pt x="47" y="40"/>
                      <a:pt x="47" y="40"/>
                    </a:cubicBezTo>
                    <a:cubicBezTo>
                      <a:pt x="51" y="40"/>
                      <a:pt x="51" y="40"/>
                      <a:pt x="51" y="40"/>
                    </a:cubicBezTo>
                    <a:cubicBezTo>
                      <a:pt x="52" y="42"/>
                      <a:pt x="52" y="42"/>
                      <a:pt x="52" y="42"/>
                    </a:cubicBezTo>
                    <a:cubicBezTo>
                      <a:pt x="52" y="43"/>
                      <a:pt x="52" y="43"/>
                      <a:pt x="52" y="43"/>
                    </a:cubicBezTo>
                    <a:cubicBezTo>
                      <a:pt x="53" y="44"/>
                      <a:pt x="53" y="44"/>
                      <a:pt x="53" y="44"/>
                    </a:cubicBezTo>
                    <a:cubicBezTo>
                      <a:pt x="50" y="44"/>
                      <a:pt x="50" y="44"/>
                      <a:pt x="50" y="44"/>
                    </a:cubicBezTo>
                    <a:cubicBezTo>
                      <a:pt x="47" y="43"/>
                      <a:pt x="47" y="43"/>
                      <a:pt x="47" y="43"/>
                    </a:cubicBezTo>
                    <a:cubicBezTo>
                      <a:pt x="45" y="40"/>
                      <a:pt x="45" y="40"/>
                      <a:pt x="45" y="40"/>
                    </a:cubicBezTo>
                    <a:cubicBezTo>
                      <a:pt x="45" y="39"/>
                      <a:pt x="45" y="39"/>
                      <a:pt x="45" y="39"/>
                    </a:cubicBezTo>
                    <a:cubicBezTo>
                      <a:pt x="44" y="37"/>
                      <a:pt x="44" y="37"/>
                      <a:pt x="44" y="37"/>
                    </a:cubicBezTo>
                    <a:close/>
                    <a:moveTo>
                      <a:pt x="30" y="27"/>
                    </a:moveTo>
                    <a:cubicBezTo>
                      <a:pt x="32" y="28"/>
                      <a:pt x="32" y="28"/>
                      <a:pt x="32" y="28"/>
                    </a:cubicBezTo>
                    <a:cubicBezTo>
                      <a:pt x="34" y="28"/>
                      <a:pt x="34" y="28"/>
                      <a:pt x="34" y="28"/>
                    </a:cubicBezTo>
                    <a:cubicBezTo>
                      <a:pt x="37" y="30"/>
                      <a:pt x="37" y="30"/>
                      <a:pt x="37" y="30"/>
                    </a:cubicBezTo>
                    <a:cubicBezTo>
                      <a:pt x="38" y="31"/>
                      <a:pt x="38" y="31"/>
                      <a:pt x="38" y="31"/>
                    </a:cubicBezTo>
                    <a:cubicBezTo>
                      <a:pt x="39" y="31"/>
                      <a:pt x="39" y="31"/>
                      <a:pt x="39" y="31"/>
                    </a:cubicBezTo>
                    <a:cubicBezTo>
                      <a:pt x="40" y="32"/>
                      <a:pt x="40" y="32"/>
                      <a:pt x="40" y="32"/>
                    </a:cubicBezTo>
                    <a:cubicBezTo>
                      <a:pt x="39" y="34"/>
                      <a:pt x="39" y="34"/>
                      <a:pt x="39" y="34"/>
                    </a:cubicBezTo>
                    <a:cubicBezTo>
                      <a:pt x="37" y="34"/>
                      <a:pt x="37" y="34"/>
                      <a:pt x="37" y="34"/>
                    </a:cubicBezTo>
                    <a:cubicBezTo>
                      <a:pt x="35" y="32"/>
                      <a:pt x="35" y="32"/>
                      <a:pt x="35" y="32"/>
                    </a:cubicBezTo>
                    <a:cubicBezTo>
                      <a:pt x="33" y="33"/>
                      <a:pt x="33" y="33"/>
                      <a:pt x="33" y="33"/>
                    </a:cubicBezTo>
                    <a:cubicBezTo>
                      <a:pt x="31" y="32"/>
                      <a:pt x="31" y="32"/>
                      <a:pt x="31" y="32"/>
                    </a:cubicBezTo>
                    <a:cubicBezTo>
                      <a:pt x="29" y="29"/>
                      <a:pt x="29" y="29"/>
                      <a:pt x="29" y="29"/>
                    </a:cubicBezTo>
                    <a:cubicBezTo>
                      <a:pt x="29" y="27"/>
                      <a:pt x="29" y="27"/>
                      <a:pt x="29" y="27"/>
                    </a:cubicBezTo>
                    <a:cubicBezTo>
                      <a:pt x="30" y="27"/>
                      <a:pt x="30" y="27"/>
                      <a:pt x="30" y="27"/>
                    </a:cubicBezTo>
                    <a:close/>
                    <a:moveTo>
                      <a:pt x="37" y="18"/>
                    </a:moveTo>
                    <a:cubicBezTo>
                      <a:pt x="37" y="19"/>
                      <a:pt x="37" y="19"/>
                      <a:pt x="37" y="19"/>
                    </a:cubicBezTo>
                    <a:cubicBezTo>
                      <a:pt x="39" y="19"/>
                      <a:pt x="39" y="19"/>
                      <a:pt x="39" y="19"/>
                    </a:cubicBezTo>
                    <a:cubicBezTo>
                      <a:pt x="38" y="21"/>
                      <a:pt x="38" y="21"/>
                      <a:pt x="38" y="21"/>
                    </a:cubicBezTo>
                    <a:cubicBezTo>
                      <a:pt x="40" y="22"/>
                      <a:pt x="40" y="22"/>
                      <a:pt x="40" y="22"/>
                    </a:cubicBezTo>
                    <a:cubicBezTo>
                      <a:pt x="40" y="25"/>
                      <a:pt x="40" y="25"/>
                      <a:pt x="40" y="25"/>
                    </a:cubicBezTo>
                    <a:cubicBezTo>
                      <a:pt x="44" y="28"/>
                      <a:pt x="44" y="28"/>
                      <a:pt x="44" y="28"/>
                    </a:cubicBezTo>
                    <a:cubicBezTo>
                      <a:pt x="45" y="29"/>
                      <a:pt x="45" y="29"/>
                      <a:pt x="45" y="29"/>
                    </a:cubicBezTo>
                    <a:cubicBezTo>
                      <a:pt x="46" y="31"/>
                      <a:pt x="46" y="31"/>
                      <a:pt x="46" y="31"/>
                    </a:cubicBezTo>
                    <a:cubicBezTo>
                      <a:pt x="47" y="31"/>
                      <a:pt x="47" y="31"/>
                      <a:pt x="47" y="31"/>
                    </a:cubicBezTo>
                    <a:cubicBezTo>
                      <a:pt x="48" y="29"/>
                      <a:pt x="48" y="29"/>
                      <a:pt x="48" y="29"/>
                    </a:cubicBezTo>
                    <a:cubicBezTo>
                      <a:pt x="46" y="27"/>
                      <a:pt x="46" y="27"/>
                      <a:pt x="46" y="27"/>
                    </a:cubicBezTo>
                    <a:cubicBezTo>
                      <a:pt x="44" y="27"/>
                      <a:pt x="44" y="27"/>
                      <a:pt x="44" y="27"/>
                    </a:cubicBezTo>
                    <a:cubicBezTo>
                      <a:pt x="43" y="25"/>
                      <a:pt x="43" y="25"/>
                      <a:pt x="43" y="25"/>
                    </a:cubicBezTo>
                    <a:cubicBezTo>
                      <a:pt x="41" y="22"/>
                      <a:pt x="41" y="22"/>
                      <a:pt x="41" y="22"/>
                    </a:cubicBezTo>
                    <a:cubicBezTo>
                      <a:pt x="41" y="20"/>
                      <a:pt x="41" y="20"/>
                      <a:pt x="41" y="20"/>
                    </a:cubicBezTo>
                    <a:cubicBezTo>
                      <a:pt x="40" y="18"/>
                      <a:pt x="40" y="18"/>
                      <a:pt x="40" y="18"/>
                    </a:cubicBezTo>
                    <a:cubicBezTo>
                      <a:pt x="37" y="18"/>
                      <a:pt x="37" y="18"/>
                      <a:pt x="37" y="18"/>
                    </a:cubicBezTo>
                    <a:close/>
                    <a:moveTo>
                      <a:pt x="1" y="0"/>
                    </a:moveTo>
                    <a:cubicBezTo>
                      <a:pt x="0" y="1"/>
                      <a:pt x="0" y="1"/>
                      <a:pt x="0" y="1"/>
                    </a:cubicBezTo>
                    <a:cubicBezTo>
                      <a:pt x="1" y="3"/>
                      <a:pt x="1" y="3"/>
                      <a:pt x="1" y="3"/>
                    </a:cubicBezTo>
                    <a:cubicBezTo>
                      <a:pt x="4" y="5"/>
                      <a:pt x="4" y="5"/>
                      <a:pt x="4" y="5"/>
                    </a:cubicBezTo>
                    <a:cubicBezTo>
                      <a:pt x="6" y="7"/>
                      <a:pt x="6" y="7"/>
                      <a:pt x="6" y="7"/>
                    </a:cubicBezTo>
                    <a:cubicBezTo>
                      <a:pt x="8" y="8"/>
                      <a:pt x="8" y="8"/>
                      <a:pt x="8" y="8"/>
                    </a:cubicBezTo>
                    <a:cubicBezTo>
                      <a:pt x="10" y="8"/>
                      <a:pt x="10" y="8"/>
                      <a:pt x="10" y="8"/>
                    </a:cubicBezTo>
                    <a:cubicBezTo>
                      <a:pt x="10" y="7"/>
                      <a:pt x="10" y="7"/>
                      <a:pt x="10" y="7"/>
                    </a:cubicBezTo>
                    <a:cubicBezTo>
                      <a:pt x="8" y="5"/>
                      <a:pt x="8" y="5"/>
                      <a:pt x="8" y="5"/>
                    </a:cubicBezTo>
                    <a:cubicBezTo>
                      <a:pt x="7" y="4"/>
                      <a:pt x="7" y="4"/>
                      <a:pt x="7" y="4"/>
                    </a:cubicBezTo>
                    <a:cubicBezTo>
                      <a:pt x="6" y="3"/>
                      <a:pt x="6" y="3"/>
                      <a:pt x="6" y="3"/>
                    </a:cubicBezTo>
                    <a:cubicBezTo>
                      <a:pt x="5" y="2"/>
                      <a:pt x="5" y="2"/>
                      <a:pt x="5" y="2"/>
                    </a:cubicBezTo>
                    <a:cubicBezTo>
                      <a:pt x="2" y="2"/>
                      <a:pt x="2" y="2"/>
                      <a:pt x="2" y="2"/>
                    </a:cubicBezTo>
                    <a:cubicBezTo>
                      <a:pt x="2" y="0"/>
                      <a:pt x="2" y="0"/>
                      <a:pt x="2" y="0"/>
                    </a:cubicBezTo>
                    <a:cubicBezTo>
                      <a:pt x="1" y="0"/>
                      <a:pt x="1" y="0"/>
                      <a:pt x="1" y="0"/>
                    </a:cubicBez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553" name="Freeform 18">
                <a:extLst>
                  <a:ext uri="{FF2B5EF4-FFF2-40B4-BE49-F238E27FC236}">
                    <a16:creationId xmlns:a16="http://schemas.microsoft.com/office/drawing/2014/main" xmlns="" id="{3C03B527-B1D2-401B-B7D1-53720B62F0ED}"/>
                  </a:ext>
                </a:extLst>
              </p:cNvPr>
              <p:cNvSpPr>
                <a:spLocks noEditPoints="1"/>
              </p:cNvSpPr>
              <p:nvPr/>
            </p:nvSpPr>
            <p:spPr bwMode="auto">
              <a:xfrm>
                <a:off x="8245409" y="4409013"/>
                <a:ext cx="383706" cy="217963"/>
              </a:xfrm>
              <a:custGeom>
                <a:avLst/>
                <a:gdLst>
                  <a:gd name="T0" fmla="*/ 138 w 143"/>
                  <a:gd name="T1" fmla="*/ 33 h 81"/>
                  <a:gd name="T2" fmla="*/ 141 w 143"/>
                  <a:gd name="T3" fmla="*/ 41 h 81"/>
                  <a:gd name="T4" fmla="*/ 136 w 143"/>
                  <a:gd name="T5" fmla="*/ 39 h 81"/>
                  <a:gd name="T6" fmla="*/ 132 w 143"/>
                  <a:gd name="T7" fmla="*/ 28 h 81"/>
                  <a:gd name="T8" fmla="*/ 108 w 143"/>
                  <a:gd name="T9" fmla="*/ 7 h 81"/>
                  <a:gd name="T10" fmla="*/ 116 w 143"/>
                  <a:gd name="T11" fmla="*/ 16 h 81"/>
                  <a:gd name="T12" fmla="*/ 113 w 143"/>
                  <a:gd name="T13" fmla="*/ 20 h 81"/>
                  <a:gd name="T14" fmla="*/ 106 w 143"/>
                  <a:gd name="T15" fmla="*/ 8 h 81"/>
                  <a:gd name="T16" fmla="*/ 71 w 143"/>
                  <a:gd name="T17" fmla="*/ 27 h 81"/>
                  <a:gd name="T18" fmla="*/ 77 w 143"/>
                  <a:gd name="T19" fmla="*/ 36 h 81"/>
                  <a:gd name="T20" fmla="*/ 86 w 143"/>
                  <a:gd name="T21" fmla="*/ 37 h 81"/>
                  <a:gd name="T22" fmla="*/ 96 w 143"/>
                  <a:gd name="T23" fmla="*/ 36 h 81"/>
                  <a:gd name="T24" fmla="*/ 103 w 143"/>
                  <a:gd name="T25" fmla="*/ 28 h 81"/>
                  <a:gd name="T26" fmla="*/ 106 w 143"/>
                  <a:gd name="T27" fmla="*/ 24 h 81"/>
                  <a:gd name="T28" fmla="*/ 108 w 143"/>
                  <a:gd name="T29" fmla="*/ 15 h 81"/>
                  <a:gd name="T30" fmla="*/ 102 w 143"/>
                  <a:gd name="T31" fmla="*/ 17 h 81"/>
                  <a:gd name="T32" fmla="*/ 97 w 143"/>
                  <a:gd name="T33" fmla="*/ 26 h 81"/>
                  <a:gd name="T34" fmla="*/ 92 w 143"/>
                  <a:gd name="T35" fmla="*/ 28 h 81"/>
                  <a:gd name="T36" fmla="*/ 88 w 143"/>
                  <a:gd name="T37" fmla="*/ 26 h 81"/>
                  <a:gd name="T38" fmla="*/ 82 w 143"/>
                  <a:gd name="T39" fmla="*/ 28 h 81"/>
                  <a:gd name="T40" fmla="*/ 73 w 143"/>
                  <a:gd name="T41" fmla="*/ 29 h 81"/>
                  <a:gd name="T42" fmla="*/ 39 w 143"/>
                  <a:gd name="T43" fmla="*/ 51 h 81"/>
                  <a:gd name="T44" fmla="*/ 32 w 143"/>
                  <a:gd name="T45" fmla="*/ 50 h 81"/>
                  <a:gd name="T46" fmla="*/ 24 w 143"/>
                  <a:gd name="T47" fmla="*/ 55 h 81"/>
                  <a:gd name="T48" fmla="*/ 0 w 143"/>
                  <a:gd name="T49" fmla="*/ 42 h 81"/>
                  <a:gd name="T50" fmla="*/ 11 w 143"/>
                  <a:gd name="T51" fmla="*/ 65 h 81"/>
                  <a:gd name="T52" fmla="*/ 17 w 143"/>
                  <a:gd name="T53" fmla="*/ 66 h 81"/>
                  <a:gd name="T54" fmla="*/ 22 w 143"/>
                  <a:gd name="T55" fmla="*/ 61 h 81"/>
                  <a:gd name="T56" fmla="*/ 12 w 143"/>
                  <a:gd name="T57" fmla="*/ 56 h 81"/>
                  <a:gd name="T58" fmla="*/ 7 w 143"/>
                  <a:gd name="T59" fmla="*/ 51 h 81"/>
                  <a:gd name="T60" fmla="*/ 8 w 143"/>
                  <a:gd name="T61" fmla="*/ 51 h 81"/>
                  <a:gd name="T62" fmla="*/ 14 w 143"/>
                  <a:gd name="T63" fmla="*/ 56 h 81"/>
                  <a:gd name="T64" fmla="*/ 23 w 143"/>
                  <a:gd name="T65" fmla="*/ 57 h 81"/>
                  <a:gd name="T66" fmla="*/ 21 w 143"/>
                  <a:gd name="T67" fmla="*/ 53 h 81"/>
                  <a:gd name="T68" fmla="*/ 26 w 143"/>
                  <a:gd name="T69" fmla="*/ 55 h 81"/>
                  <a:gd name="T70" fmla="*/ 26 w 143"/>
                  <a:gd name="T71" fmla="*/ 49 h 81"/>
                  <a:gd name="T72" fmla="*/ 29 w 143"/>
                  <a:gd name="T73" fmla="*/ 51 h 81"/>
                  <a:gd name="T74" fmla="*/ 31 w 143"/>
                  <a:gd name="T75" fmla="*/ 51 h 81"/>
                  <a:gd name="T76" fmla="*/ 33 w 143"/>
                  <a:gd name="T77" fmla="*/ 48 h 81"/>
                  <a:gd name="T78" fmla="*/ 39 w 143"/>
                  <a:gd name="T79" fmla="*/ 50 h 81"/>
                  <a:gd name="T80" fmla="*/ 42 w 143"/>
                  <a:gd name="T81" fmla="*/ 53 h 81"/>
                  <a:gd name="T82" fmla="*/ 53 w 143"/>
                  <a:gd name="T83" fmla="*/ 63 h 81"/>
                  <a:gd name="T84" fmla="*/ 61 w 143"/>
                  <a:gd name="T85" fmla="*/ 72 h 81"/>
                  <a:gd name="T86" fmla="*/ 67 w 143"/>
                  <a:gd name="T87" fmla="*/ 75 h 81"/>
                  <a:gd name="T88" fmla="*/ 78 w 143"/>
                  <a:gd name="T89" fmla="*/ 76 h 81"/>
                  <a:gd name="T90" fmla="*/ 85 w 143"/>
                  <a:gd name="T91" fmla="*/ 78 h 81"/>
                  <a:gd name="T92" fmla="*/ 91 w 143"/>
                  <a:gd name="T93" fmla="*/ 79 h 81"/>
                  <a:gd name="T94" fmla="*/ 91 w 143"/>
                  <a:gd name="T95" fmla="*/ 77 h 81"/>
                  <a:gd name="T96" fmla="*/ 81 w 143"/>
                  <a:gd name="T97" fmla="*/ 72 h 81"/>
                  <a:gd name="T98" fmla="*/ 81 w 143"/>
                  <a:gd name="T99" fmla="*/ 70 h 81"/>
                  <a:gd name="T100" fmla="*/ 79 w 143"/>
                  <a:gd name="T101" fmla="*/ 64 h 81"/>
                  <a:gd name="T102" fmla="*/ 73 w 143"/>
                  <a:gd name="T103" fmla="*/ 64 h 81"/>
                  <a:gd name="T104" fmla="*/ 67 w 143"/>
                  <a:gd name="T105" fmla="*/ 54 h 81"/>
                  <a:gd name="T106" fmla="*/ 60 w 143"/>
                  <a:gd name="T107" fmla="*/ 48 h 81"/>
                  <a:gd name="T108" fmla="*/ 61 w 143"/>
                  <a:gd name="T109" fmla="*/ 42 h 81"/>
                  <a:gd name="T110" fmla="*/ 61 w 143"/>
                  <a:gd name="T111" fmla="*/ 33 h 81"/>
                  <a:gd name="T112" fmla="*/ 51 w 143"/>
                  <a:gd name="T113" fmla="*/ 30 h 81"/>
                  <a:gd name="T114" fmla="*/ 46 w 143"/>
                  <a:gd name="T115" fmla="*/ 22 h 81"/>
                  <a:gd name="T116" fmla="*/ 38 w 143"/>
                  <a:gd name="T117" fmla="*/ 16 h 81"/>
                  <a:gd name="T118" fmla="*/ 32 w 143"/>
                  <a:gd name="T119" fmla="*/ 12 h 81"/>
                  <a:gd name="T120" fmla="*/ 17 w 143"/>
                  <a:gd name="T121" fmla="*/ 7 h 81"/>
                  <a:gd name="T122" fmla="*/ 9 w 143"/>
                  <a:gd name="T123"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81">
                    <a:moveTo>
                      <a:pt x="132" y="28"/>
                    </a:moveTo>
                    <a:cubicBezTo>
                      <a:pt x="134" y="28"/>
                      <a:pt x="134" y="28"/>
                      <a:pt x="134" y="28"/>
                    </a:cubicBezTo>
                    <a:cubicBezTo>
                      <a:pt x="135" y="29"/>
                      <a:pt x="135" y="29"/>
                      <a:pt x="135" y="29"/>
                    </a:cubicBezTo>
                    <a:cubicBezTo>
                      <a:pt x="136" y="32"/>
                      <a:pt x="136" y="32"/>
                      <a:pt x="136" y="32"/>
                    </a:cubicBezTo>
                    <a:cubicBezTo>
                      <a:pt x="138" y="33"/>
                      <a:pt x="138" y="33"/>
                      <a:pt x="138" y="33"/>
                    </a:cubicBezTo>
                    <a:cubicBezTo>
                      <a:pt x="141" y="35"/>
                      <a:pt x="141" y="35"/>
                      <a:pt x="141" y="35"/>
                    </a:cubicBezTo>
                    <a:cubicBezTo>
                      <a:pt x="143" y="38"/>
                      <a:pt x="143" y="38"/>
                      <a:pt x="143" y="38"/>
                    </a:cubicBezTo>
                    <a:cubicBezTo>
                      <a:pt x="143" y="40"/>
                      <a:pt x="143" y="40"/>
                      <a:pt x="143" y="40"/>
                    </a:cubicBezTo>
                    <a:cubicBezTo>
                      <a:pt x="142" y="40"/>
                      <a:pt x="142" y="40"/>
                      <a:pt x="142" y="40"/>
                    </a:cubicBezTo>
                    <a:cubicBezTo>
                      <a:pt x="141" y="41"/>
                      <a:pt x="141" y="41"/>
                      <a:pt x="141" y="41"/>
                    </a:cubicBezTo>
                    <a:cubicBezTo>
                      <a:pt x="139" y="42"/>
                      <a:pt x="139" y="42"/>
                      <a:pt x="139" y="42"/>
                    </a:cubicBezTo>
                    <a:cubicBezTo>
                      <a:pt x="138" y="41"/>
                      <a:pt x="138" y="41"/>
                      <a:pt x="138" y="41"/>
                    </a:cubicBezTo>
                    <a:cubicBezTo>
                      <a:pt x="136" y="41"/>
                      <a:pt x="136" y="41"/>
                      <a:pt x="136" y="41"/>
                    </a:cubicBezTo>
                    <a:cubicBezTo>
                      <a:pt x="135" y="40"/>
                      <a:pt x="135" y="40"/>
                      <a:pt x="135" y="40"/>
                    </a:cubicBezTo>
                    <a:cubicBezTo>
                      <a:pt x="136" y="39"/>
                      <a:pt x="136" y="39"/>
                      <a:pt x="136" y="39"/>
                    </a:cubicBezTo>
                    <a:cubicBezTo>
                      <a:pt x="134" y="35"/>
                      <a:pt x="134" y="35"/>
                      <a:pt x="134" y="35"/>
                    </a:cubicBezTo>
                    <a:cubicBezTo>
                      <a:pt x="132" y="34"/>
                      <a:pt x="132" y="34"/>
                      <a:pt x="132" y="34"/>
                    </a:cubicBezTo>
                    <a:cubicBezTo>
                      <a:pt x="132" y="31"/>
                      <a:pt x="132" y="31"/>
                      <a:pt x="132" y="31"/>
                    </a:cubicBezTo>
                    <a:cubicBezTo>
                      <a:pt x="132" y="30"/>
                      <a:pt x="132" y="30"/>
                      <a:pt x="132" y="30"/>
                    </a:cubicBezTo>
                    <a:cubicBezTo>
                      <a:pt x="132" y="28"/>
                      <a:pt x="132" y="28"/>
                      <a:pt x="132" y="28"/>
                    </a:cubicBezTo>
                    <a:close/>
                    <a:moveTo>
                      <a:pt x="95" y="0"/>
                    </a:moveTo>
                    <a:cubicBezTo>
                      <a:pt x="99" y="3"/>
                      <a:pt x="99" y="3"/>
                      <a:pt x="99" y="3"/>
                    </a:cubicBezTo>
                    <a:cubicBezTo>
                      <a:pt x="102" y="3"/>
                      <a:pt x="102" y="3"/>
                      <a:pt x="102" y="3"/>
                    </a:cubicBezTo>
                    <a:cubicBezTo>
                      <a:pt x="106" y="6"/>
                      <a:pt x="106" y="6"/>
                      <a:pt x="106" y="6"/>
                    </a:cubicBezTo>
                    <a:cubicBezTo>
                      <a:pt x="108" y="7"/>
                      <a:pt x="108" y="7"/>
                      <a:pt x="108" y="7"/>
                    </a:cubicBezTo>
                    <a:cubicBezTo>
                      <a:pt x="110" y="8"/>
                      <a:pt x="110" y="8"/>
                      <a:pt x="110" y="8"/>
                    </a:cubicBezTo>
                    <a:cubicBezTo>
                      <a:pt x="112" y="9"/>
                      <a:pt x="112" y="9"/>
                      <a:pt x="112" y="9"/>
                    </a:cubicBezTo>
                    <a:cubicBezTo>
                      <a:pt x="114" y="12"/>
                      <a:pt x="114" y="12"/>
                      <a:pt x="114" y="12"/>
                    </a:cubicBezTo>
                    <a:cubicBezTo>
                      <a:pt x="115" y="12"/>
                      <a:pt x="115" y="12"/>
                      <a:pt x="115" y="12"/>
                    </a:cubicBezTo>
                    <a:cubicBezTo>
                      <a:pt x="116" y="16"/>
                      <a:pt x="116" y="16"/>
                      <a:pt x="116" y="16"/>
                    </a:cubicBezTo>
                    <a:cubicBezTo>
                      <a:pt x="117" y="17"/>
                      <a:pt x="117" y="17"/>
                      <a:pt x="117" y="17"/>
                    </a:cubicBezTo>
                    <a:cubicBezTo>
                      <a:pt x="117" y="18"/>
                      <a:pt x="117" y="18"/>
                      <a:pt x="117" y="18"/>
                    </a:cubicBezTo>
                    <a:cubicBezTo>
                      <a:pt x="116" y="20"/>
                      <a:pt x="116" y="20"/>
                      <a:pt x="116" y="20"/>
                    </a:cubicBezTo>
                    <a:cubicBezTo>
                      <a:pt x="115" y="22"/>
                      <a:pt x="115" y="22"/>
                      <a:pt x="115" y="22"/>
                    </a:cubicBezTo>
                    <a:cubicBezTo>
                      <a:pt x="113" y="20"/>
                      <a:pt x="113" y="20"/>
                      <a:pt x="113" y="20"/>
                    </a:cubicBezTo>
                    <a:cubicBezTo>
                      <a:pt x="113" y="18"/>
                      <a:pt x="113" y="18"/>
                      <a:pt x="113" y="18"/>
                    </a:cubicBezTo>
                    <a:cubicBezTo>
                      <a:pt x="113" y="17"/>
                      <a:pt x="113" y="17"/>
                      <a:pt x="113" y="17"/>
                    </a:cubicBezTo>
                    <a:cubicBezTo>
                      <a:pt x="112" y="12"/>
                      <a:pt x="112" y="12"/>
                      <a:pt x="112" y="12"/>
                    </a:cubicBezTo>
                    <a:cubicBezTo>
                      <a:pt x="109" y="8"/>
                      <a:pt x="109" y="8"/>
                      <a:pt x="109" y="8"/>
                    </a:cubicBezTo>
                    <a:cubicBezTo>
                      <a:pt x="106" y="8"/>
                      <a:pt x="106" y="8"/>
                      <a:pt x="106" y="8"/>
                    </a:cubicBezTo>
                    <a:cubicBezTo>
                      <a:pt x="103" y="6"/>
                      <a:pt x="103" y="6"/>
                      <a:pt x="103" y="6"/>
                    </a:cubicBezTo>
                    <a:cubicBezTo>
                      <a:pt x="97" y="2"/>
                      <a:pt x="97" y="2"/>
                      <a:pt x="97" y="2"/>
                    </a:cubicBezTo>
                    <a:cubicBezTo>
                      <a:pt x="95" y="1"/>
                      <a:pt x="95" y="1"/>
                      <a:pt x="95" y="1"/>
                    </a:cubicBezTo>
                    <a:cubicBezTo>
                      <a:pt x="95" y="0"/>
                      <a:pt x="95" y="0"/>
                      <a:pt x="95" y="0"/>
                    </a:cubicBezTo>
                    <a:close/>
                    <a:moveTo>
                      <a:pt x="71" y="27"/>
                    </a:moveTo>
                    <a:cubicBezTo>
                      <a:pt x="70" y="30"/>
                      <a:pt x="70" y="30"/>
                      <a:pt x="70" y="30"/>
                    </a:cubicBezTo>
                    <a:cubicBezTo>
                      <a:pt x="72" y="32"/>
                      <a:pt x="72" y="32"/>
                      <a:pt x="72" y="32"/>
                    </a:cubicBezTo>
                    <a:cubicBezTo>
                      <a:pt x="74" y="32"/>
                      <a:pt x="74" y="32"/>
                      <a:pt x="74" y="32"/>
                    </a:cubicBezTo>
                    <a:cubicBezTo>
                      <a:pt x="77" y="35"/>
                      <a:pt x="77" y="35"/>
                      <a:pt x="77" y="35"/>
                    </a:cubicBezTo>
                    <a:cubicBezTo>
                      <a:pt x="77" y="36"/>
                      <a:pt x="77" y="36"/>
                      <a:pt x="77" y="36"/>
                    </a:cubicBezTo>
                    <a:cubicBezTo>
                      <a:pt x="78" y="35"/>
                      <a:pt x="78" y="35"/>
                      <a:pt x="78" y="35"/>
                    </a:cubicBezTo>
                    <a:cubicBezTo>
                      <a:pt x="82" y="35"/>
                      <a:pt x="82" y="35"/>
                      <a:pt x="82" y="35"/>
                    </a:cubicBezTo>
                    <a:cubicBezTo>
                      <a:pt x="83" y="37"/>
                      <a:pt x="83" y="37"/>
                      <a:pt x="83" y="37"/>
                    </a:cubicBezTo>
                    <a:cubicBezTo>
                      <a:pt x="85" y="37"/>
                      <a:pt x="85" y="37"/>
                      <a:pt x="85" y="37"/>
                    </a:cubicBezTo>
                    <a:cubicBezTo>
                      <a:pt x="86" y="37"/>
                      <a:pt x="86" y="37"/>
                      <a:pt x="86" y="37"/>
                    </a:cubicBezTo>
                    <a:cubicBezTo>
                      <a:pt x="90" y="36"/>
                      <a:pt x="90" y="36"/>
                      <a:pt x="90" y="36"/>
                    </a:cubicBezTo>
                    <a:cubicBezTo>
                      <a:pt x="92" y="36"/>
                      <a:pt x="92" y="36"/>
                      <a:pt x="92" y="36"/>
                    </a:cubicBezTo>
                    <a:cubicBezTo>
                      <a:pt x="93" y="36"/>
                      <a:pt x="93" y="36"/>
                      <a:pt x="93" y="36"/>
                    </a:cubicBezTo>
                    <a:cubicBezTo>
                      <a:pt x="96" y="37"/>
                      <a:pt x="96" y="37"/>
                      <a:pt x="96" y="37"/>
                    </a:cubicBezTo>
                    <a:cubicBezTo>
                      <a:pt x="96" y="36"/>
                      <a:pt x="96" y="36"/>
                      <a:pt x="96" y="36"/>
                    </a:cubicBezTo>
                    <a:cubicBezTo>
                      <a:pt x="96" y="34"/>
                      <a:pt x="96" y="34"/>
                      <a:pt x="96" y="34"/>
                    </a:cubicBezTo>
                    <a:cubicBezTo>
                      <a:pt x="99" y="34"/>
                      <a:pt x="99" y="34"/>
                      <a:pt x="99" y="34"/>
                    </a:cubicBezTo>
                    <a:cubicBezTo>
                      <a:pt x="102" y="30"/>
                      <a:pt x="102" y="30"/>
                      <a:pt x="102" y="30"/>
                    </a:cubicBezTo>
                    <a:cubicBezTo>
                      <a:pt x="102" y="29"/>
                      <a:pt x="102" y="29"/>
                      <a:pt x="102" y="29"/>
                    </a:cubicBezTo>
                    <a:cubicBezTo>
                      <a:pt x="103" y="28"/>
                      <a:pt x="103" y="28"/>
                      <a:pt x="103" y="28"/>
                    </a:cubicBezTo>
                    <a:cubicBezTo>
                      <a:pt x="105" y="29"/>
                      <a:pt x="105" y="29"/>
                      <a:pt x="105" y="29"/>
                    </a:cubicBezTo>
                    <a:cubicBezTo>
                      <a:pt x="107" y="29"/>
                      <a:pt x="107" y="29"/>
                      <a:pt x="107" y="29"/>
                    </a:cubicBezTo>
                    <a:cubicBezTo>
                      <a:pt x="108" y="27"/>
                      <a:pt x="108" y="27"/>
                      <a:pt x="108" y="27"/>
                    </a:cubicBezTo>
                    <a:cubicBezTo>
                      <a:pt x="106" y="25"/>
                      <a:pt x="106" y="25"/>
                      <a:pt x="106" y="25"/>
                    </a:cubicBezTo>
                    <a:cubicBezTo>
                      <a:pt x="106" y="24"/>
                      <a:pt x="106" y="24"/>
                      <a:pt x="106" y="24"/>
                    </a:cubicBezTo>
                    <a:cubicBezTo>
                      <a:pt x="107" y="23"/>
                      <a:pt x="107" y="23"/>
                      <a:pt x="107" y="23"/>
                    </a:cubicBezTo>
                    <a:cubicBezTo>
                      <a:pt x="108" y="24"/>
                      <a:pt x="108" y="24"/>
                      <a:pt x="108" y="24"/>
                    </a:cubicBezTo>
                    <a:cubicBezTo>
                      <a:pt x="110" y="22"/>
                      <a:pt x="110" y="22"/>
                      <a:pt x="110" y="22"/>
                    </a:cubicBezTo>
                    <a:cubicBezTo>
                      <a:pt x="110" y="17"/>
                      <a:pt x="110" y="17"/>
                      <a:pt x="110" y="17"/>
                    </a:cubicBezTo>
                    <a:cubicBezTo>
                      <a:pt x="108" y="15"/>
                      <a:pt x="108" y="15"/>
                      <a:pt x="108" y="15"/>
                    </a:cubicBezTo>
                    <a:cubicBezTo>
                      <a:pt x="107" y="16"/>
                      <a:pt x="107" y="16"/>
                      <a:pt x="107" y="16"/>
                    </a:cubicBezTo>
                    <a:cubicBezTo>
                      <a:pt x="106" y="17"/>
                      <a:pt x="106" y="17"/>
                      <a:pt x="106" y="17"/>
                    </a:cubicBezTo>
                    <a:cubicBezTo>
                      <a:pt x="105" y="16"/>
                      <a:pt x="105" y="16"/>
                      <a:pt x="105" y="16"/>
                    </a:cubicBezTo>
                    <a:cubicBezTo>
                      <a:pt x="103" y="16"/>
                      <a:pt x="103" y="16"/>
                      <a:pt x="103" y="16"/>
                    </a:cubicBezTo>
                    <a:cubicBezTo>
                      <a:pt x="102" y="17"/>
                      <a:pt x="102" y="17"/>
                      <a:pt x="102" y="17"/>
                    </a:cubicBezTo>
                    <a:cubicBezTo>
                      <a:pt x="103" y="22"/>
                      <a:pt x="103" y="22"/>
                      <a:pt x="103" y="22"/>
                    </a:cubicBezTo>
                    <a:cubicBezTo>
                      <a:pt x="104" y="22"/>
                      <a:pt x="104" y="22"/>
                      <a:pt x="104" y="22"/>
                    </a:cubicBezTo>
                    <a:cubicBezTo>
                      <a:pt x="103" y="23"/>
                      <a:pt x="103" y="23"/>
                      <a:pt x="103" y="23"/>
                    </a:cubicBezTo>
                    <a:cubicBezTo>
                      <a:pt x="101" y="23"/>
                      <a:pt x="101" y="23"/>
                      <a:pt x="101" y="23"/>
                    </a:cubicBezTo>
                    <a:cubicBezTo>
                      <a:pt x="97" y="26"/>
                      <a:pt x="97" y="26"/>
                      <a:pt x="97" y="26"/>
                    </a:cubicBezTo>
                    <a:cubicBezTo>
                      <a:pt x="96" y="28"/>
                      <a:pt x="96" y="28"/>
                      <a:pt x="96" y="28"/>
                    </a:cubicBezTo>
                    <a:cubicBezTo>
                      <a:pt x="95" y="29"/>
                      <a:pt x="95" y="29"/>
                      <a:pt x="95" y="29"/>
                    </a:cubicBezTo>
                    <a:cubicBezTo>
                      <a:pt x="94" y="28"/>
                      <a:pt x="94" y="28"/>
                      <a:pt x="94" y="28"/>
                    </a:cubicBezTo>
                    <a:cubicBezTo>
                      <a:pt x="93" y="29"/>
                      <a:pt x="93" y="29"/>
                      <a:pt x="93" y="29"/>
                    </a:cubicBezTo>
                    <a:cubicBezTo>
                      <a:pt x="92" y="28"/>
                      <a:pt x="92" y="28"/>
                      <a:pt x="92" y="28"/>
                    </a:cubicBezTo>
                    <a:cubicBezTo>
                      <a:pt x="91" y="28"/>
                      <a:pt x="91" y="28"/>
                      <a:pt x="91" y="28"/>
                    </a:cubicBezTo>
                    <a:cubicBezTo>
                      <a:pt x="89" y="30"/>
                      <a:pt x="89" y="30"/>
                      <a:pt x="89" y="30"/>
                    </a:cubicBezTo>
                    <a:cubicBezTo>
                      <a:pt x="88" y="29"/>
                      <a:pt x="88" y="29"/>
                      <a:pt x="88" y="29"/>
                    </a:cubicBezTo>
                    <a:cubicBezTo>
                      <a:pt x="87" y="27"/>
                      <a:pt x="87" y="27"/>
                      <a:pt x="87" y="27"/>
                    </a:cubicBezTo>
                    <a:cubicBezTo>
                      <a:pt x="88" y="26"/>
                      <a:pt x="88" y="26"/>
                      <a:pt x="88" y="26"/>
                    </a:cubicBezTo>
                    <a:cubicBezTo>
                      <a:pt x="86" y="25"/>
                      <a:pt x="86" y="25"/>
                      <a:pt x="86" y="25"/>
                    </a:cubicBezTo>
                    <a:cubicBezTo>
                      <a:pt x="85" y="26"/>
                      <a:pt x="85" y="26"/>
                      <a:pt x="85" y="26"/>
                    </a:cubicBezTo>
                    <a:cubicBezTo>
                      <a:pt x="86" y="27"/>
                      <a:pt x="86" y="27"/>
                      <a:pt x="86" y="27"/>
                    </a:cubicBezTo>
                    <a:cubicBezTo>
                      <a:pt x="84" y="28"/>
                      <a:pt x="84" y="28"/>
                      <a:pt x="84" y="28"/>
                    </a:cubicBezTo>
                    <a:cubicBezTo>
                      <a:pt x="82" y="28"/>
                      <a:pt x="82" y="28"/>
                      <a:pt x="82" y="28"/>
                    </a:cubicBezTo>
                    <a:cubicBezTo>
                      <a:pt x="80" y="29"/>
                      <a:pt x="80" y="29"/>
                      <a:pt x="80" y="29"/>
                    </a:cubicBezTo>
                    <a:cubicBezTo>
                      <a:pt x="79" y="29"/>
                      <a:pt x="79" y="29"/>
                      <a:pt x="79" y="29"/>
                    </a:cubicBezTo>
                    <a:cubicBezTo>
                      <a:pt x="77" y="28"/>
                      <a:pt x="77" y="28"/>
                      <a:pt x="77" y="28"/>
                    </a:cubicBezTo>
                    <a:cubicBezTo>
                      <a:pt x="76" y="28"/>
                      <a:pt x="76" y="28"/>
                      <a:pt x="76" y="28"/>
                    </a:cubicBezTo>
                    <a:cubicBezTo>
                      <a:pt x="73" y="29"/>
                      <a:pt x="73" y="29"/>
                      <a:pt x="73" y="29"/>
                    </a:cubicBezTo>
                    <a:cubicBezTo>
                      <a:pt x="71" y="27"/>
                      <a:pt x="71" y="27"/>
                      <a:pt x="71" y="27"/>
                    </a:cubicBezTo>
                    <a:close/>
                    <a:moveTo>
                      <a:pt x="39" y="51"/>
                    </a:moveTo>
                    <a:cubicBezTo>
                      <a:pt x="38" y="51"/>
                      <a:pt x="38" y="51"/>
                      <a:pt x="38" y="51"/>
                    </a:cubicBezTo>
                    <a:cubicBezTo>
                      <a:pt x="39" y="52"/>
                      <a:pt x="39" y="52"/>
                      <a:pt x="39" y="52"/>
                    </a:cubicBezTo>
                    <a:cubicBezTo>
                      <a:pt x="39" y="51"/>
                      <a:pt x="39" y="51"/>
                      <a:pt x="39" y="51"/>
                    </a:cubicBezTo>
                    <a:close/>
                    <a:moveTo>
                      <a:pt x="32" y="50"/>
                    </a:moveTo>
                    <a:cubicBezTo>
                      <a:pt x="32" y="51"/>
                      <a:pt x="32" y="51"/>
                      <a:pt x="32" y="51"/>
                    </a:cubicBezTo>
                    <a:cubicBezTo>
                      <a:pt x="33" y="51"/>
                      <a:pt x="33" y="51"/>
                      <a:pt x="33" y="51"/>
                    </a:cubicBezTo>
                    <a:cubicBezTo>
                      <a:pt x="33" y="51"/>
                      <a:pt x="33" y="51"/>
                      <a:pt x="33" y="51"/>
                    </a:cubicBezTo>
                    <a:cubicBezTo>
                      <a:pt x="32" y="50"/>
                      <a:pt x="32" y="50"/>
                      <a:pt x="32" y="50"/>
                    </a:cubicBezTo>
                    <a:close/>
                    <a:moveTo>
                      <a:pt x="24" y="55"/>
                    </a:moveTo>
                    <a:cubicBezTo>
                      <a:pt x="26" y="55"/>
                      <a:pt x="26" y="55"/>
                      <a:pt x="26" y="55"/>
                    </a:cubicBezTo>
                    <a:cubicBezTo>
                      <a:pt x="25" y="55"/>
                      <a:pt x="25" y="55"/>
                      <a:pt x="25" y="55"/>
                    </a:cubicBezTo>
                    <a:cubicBezTo>
                      <a:pt x="24" y="55"/>
                      <a:pt x="24" y="55"/>
                      <a:pt x="24" y="55"/>
                    </a:cubicBezTo>
                    <a:cubicBezTo>
                      <a:pt x="24" y="55"/>
                      <a:pt x="24" y="55"/>
                      <a:pt x="24" y="55"/>
                    </a:cubicBezTo>
                    <a:close/>
                    <a:moveTo>
                      <a:pt x="2" y="1"/>
                    </a:moveTo>
                    <a:cubicBezTo>
                      <a:pt x="0" y="37"/>
                      <a:pt x="0" y="37"/>
                      <a:pt x="0" y="37"/>
                    </a:cubicBezTo>
                    <a:cubicBezTo>
                      <a:pt x="0" y="39"/>
                      <a:pt x="0" y="39"/>
                      <a:pt x="0" y="39"/>
                    </a:cubicBezTo>
                    <a:cubicBezTo>
                      <a:pt x="0" y="41"/>
                      <a:pt x="0" y="41"/>
                      <a:pt x="0" y="41"/>
                    </a:cubicBezTo>
                    <a:cubicBezTo>
                      <a:pt x="0" y="42"/>
                      <a:pt x="0" y="42"/>
                      <a:pt x="0" y="42"/>
                    </a:cubicBezTo>
                    <a:cubicBezTo>
                      <a:pt x="0" y="65"/>
                      <a:pt x="0" y="65"/>
                      <a:pt x="0" y="65"/>
                    </a:cubicBezTo>
                    <a:cubicBezTo>
                      <a:pt x="3" y="65"/>
                      <a:pt x="3" y="65"/>
                      <a:pt x="3" y="65"/>
                    </a:cubicBezTo>
                    <a:cubicBezTo>
                      <a:pt x="4" y="65"/>
                      <a:pt x="4" y="65"/>
                      <a:pt x="4" y="65"/>
                    </a:cubicBezTo>
                    <a:cubicBezTo>
                      <a:pt x="5" y="65"/>
                      <a:pt x="5" y="65"/>
                      <a:pt x="5" y="65"/>
                    </a:cubicBezTo>
                    <a:cubicBezTo>
                      <a:pt x="11" y="65"/>
                      <a:pt x="11" y="65"/>
                      <a:pt x="11" y="65"/>
                    </a:cubicBezTo>
                    <a:cubicBezTo>
                      <a:pt x="12" y="65"/>
                      <a:pt x="12" y="65"/>
                      <a:pt x="12" y="65"/>
                    </a:cubicBezTo>
                    <a:cubicBezTo>
                      <a:pt x="12" y="66"/>
                      <a:pt x="12" y="66"/>
                      <a:pt x="12" y="66"/>
                    </a:cubicBezTo>
                    <a:cubicBezTo>
                      <a:pt x="13" y="67"/>
                      <a:pt x="13" y="67"/>
                      <a:pt x="13" y="67"/>
                    </a:cubicBezTo>
                    <a:cubicBezTo>
                      <a:pt x="15" y="67"/>
                      <a:pt x="15" y="67"/>
                      <a:pt x="15" y="67"/>
                    </a:cubicBezTo>
                    <a:cubicBezTo>
                      <a:pt x="17" y="66"/>
                      <a:pt x="17" y="66"/>
                      <a:pt x="17" y="66"/>
                    </a:cubicBezTo>
                    <a:cubicBezTo>
                      <a:pt x="20" y="65"/>
                      <a:pt x="20" y="65"/>
                      <a:pt x="20" y="65"/>
                    </a:cubicBezTo>
                    <a:cubicBezTo>
                      <a:pt x="21" y="64"/>
                      <a:pt x="21" y="64"/>
                      <a:pt x="21" y="64"/>
                    </a:cubicBezTo>
                    <a:cubicBezTo>
                      <a:pt x="21" y="65"/>
                      <a:pt x="21" y="65"/>
                      <a:pt x="21" y="65"/>
                    </a:cubicBezTo>
                    <a:cubicBezTo>
                      <a:pt x="22" y="64"/>
                      <a:pt x="22" y="64"/>
                      <a:pt x="22" y="64"/>
                    </a:cubicBezTo>
                    <a:cubicBezTo>
                      <a:pt x="22" y="61"/>
                      <a:pt x="22" y="61"/>
                      <a:pt x="22" y="61"/>
                    </a:cubicBezTo>
                    <a:cubicBezTo>
                      <a:pt x="20" y="59"/>
                      <a:pt x="20" y="59"/>
                      <a:pt x="20" y="59"/>
                    </a:cubicBezTo>
                    <a:cubicBezTo>
                      <a:pt x="17" y="58"/>
                      <a:pt x="17" y="58"/>
                      <a:pt x="17" y="58"/>
                    </a:cubicBezTo>
                    <a:cubicBezTo>
                      <a:pt x="15" y="58"/>
                      <a:pt x="15" y="58"/>
                      <a:pt x="15" y="58"/>
                    </a:cubicBezTo>
                    <a:cubicBezTo>
                      <a:pt x="14" y="57"/>
                      <a:pt x="14" y="57"/>
                      <a:pt x="14" y="57"/>
                    </a:cubicBezTo>
                    <a:cubicBezTo>
                      <a:pt x="12" y="56"/>
                      <a:pt x="12" y="56"/>
                      <a:pt x="12" y="56"/>
                    </a:cubicBezTo>
                    <a:cubicBezTo>
                      <a:pt x="12" y="57"/>
                      <a:pt x="12" y="57"/>
                      <a:pt x="12" y="57"/>
                    </a:cubicBezTo>
                    <a:cubicBezTo>
                      <a:pt x="11" y="56"/>
                      <a:pt x="11" y="56"/>
                      <a:pt x="11" y="56"/>
                    </a:cubicBezTo>
                    <a:cubicBezTo>
                      <a:pt x="10" y="53"/>
                      <a:pt x="10" y="53"/>
                      <a:pt x="10" y="53"/>
                    </a:cubicBezTo>
                    <a:cubicBezTo>
                      <a:pt x="9" y="51"/>
                      <a:pt x="9" y="51"/>
                      <a:pt x="9" y="51"/>
                    </a:cubicBezTo>
                    <a:cubicBezTo>
                      <a:pt x="7" y="51"/>
                      <a:pt x="7" y="51"/>
                      <a:pt x="7" y="51"/>
                    </a:cubicBezTo>
                    <a:cubicBezTo>
                      <a:pt x="6" y="49"/>
                      <a:pt x="6" y="49"/>
                      <a:pt x="6" y="49"/>
                    </a:cubicBezTo>
                    <a:cubicBezTo>
                      <a:pt x="5" y="48"/>
                      <a:pt x="5" y="48"/>
                      <a:pt x="5" y="48"/>
                    </a:cubicBezTo>
                    <a:cubicBezTo>
                      <a:pt x="7" y="49"/>
                      <a:pt x="7" y="49"/>
                      <a:pt x="7" y="49"/>
                    </a:cubicBezTo>
                    <a:cubicBezTo>
                      <a:pt x="7" y="50"/>
                      <a:pt x="7" y="50"/>
                      <a:pt x="7" y="50"/>
                    </a:cubicBezTo>
                    <a:cubicBezTo>
                      <a:pt x="8" y="51"/>
                      <a:pt x="8" y="51"/>
                      <a:pt x="8" y="51"/>
                    </a:cubicBezTo>
                    <a:cubicBezTo>
                      <a:pt x="10" y="52"/>
                      <a:pt x="10" y="52"/>
                      <a:pt x="10" y="52"/>
                    </a:cubicBezTo>
                    <a:cubicBezTo>
                      <a:pt x="11" y="54"/>
                      <a:pt x="11" y="54"/>
                      <a:pt x="11" y="54"/>
                    </a:cubicBezTo>
                    <a:cubicBezTo>
                      <a:pt x="11" y="55"/>
                      <a:pt x="11" y="55"/>
                      <a:pt x="11" y="55"/>
                    </a:cubicBezTo>
                    <a:cubicBezTo>
                      <a:pt x="12" y="56"/>
                      <a:pt x="12" y="56"/>
                      <a:pt x="12" y="56"/>
                    </a:cubicBezTo>
                    <a:cubicBezTo>
                      <a:pt x="14" y="56"/>
                      <a:pt x="14" y="56"/>
                      <a:pt x="14" y="56"/>
                    </a:cubicBezTo>
                    <a:cubicBezTo>
                      <a:pt x="15" y="57"/>
                      <a:pt x="15" y="57"/>
                      <a:pt x="15" y="57"/>
                    </a:cubicBezTo>
                    <a:cubicBezTo>
                      <a:pt x="16" y="57"/>
                      <a:pt x="16" y="57"/>
                      <a:pt x="16" y="57"/>
                    </a:cubicBezTo>
                    <a:cubicBezTo>
                      <a:pt x="19" y="57"/>
                      <a:pt x="19" y="57"/>
                      <a:pt x="19" y="57"/>
                    </a:cubicBezTo>
                    <a:cubicBezTo>
                      <a:pt x="21" y="57"/>
                      <a:pt x="21" y="57"/>
                      <a:pt x="21" y="57"/>
                    </a:cubicBezTo>
                    <a:cubicBezTo>
                      <a:pt x="23" y="57"/>
                      <a:pt x="23" y="57"/>
                      <a:pt x="23" y="57"/>
                    </a:cubicBezTo>
                    <a:cubicBezTo>
                      <a:pt x="25" y="56"/>
                      <a:pt x="25" y="56"/>
                      <a:pt x="25" y="56"/>
                    </a:cubicBezTo>
                    <a:cubicBezTo>
                      <a:pt x="24" y="56"/>
                      <a:pt x="24" y="56"/>
                      <a:pt x="24" y="56"/>
                    </a:cubicBezTo>
                    <a:cubicBezTo>
                      <a:pt x="23" y="55"/>
                      <a:pt x="23" y="55"/>
                      <a:pt x="23" y="55"/>
                    </a:cubicBezTo>
                    <a:cubicBezTo>
                      <a:pt x="22" y="53"/>
                      <a:pt x="22" y="53"/>
                      <a:pt x="22" y="53"/>
                    </a:cubicBezTo>
                    <a:cubicBezTo>
                      <a:pt x="21" y="53"/>
                      <a:pt x="21" y="53"/>
                      <a:pt x="21" y="53"/>
                    </a:cubicBezTo>
                    <a:cubicBezTo>
                      <a:pt x="20" y="52"/>
                      <a:pt x="20" y="52"/>
                      <a:pt x="20" y="52"/>
                    </a:cubicBezTo>
                    <a:cubicBezTo>
                      <a:pt x="21" y="53"/>
                      <a:pt x="21" y="53"/>
                      <a:pt x="21" y="53"/>
                    </a:cubicBezTo>
                    <a:cubicBezTo>
                      <a:pt x="23" y="53"/>
                      <a:pt x="23" y="53"/>
                      <a:pt x="23" y="53"/>
                    </a:cubicBezTo>
                    <a:cubicBezTo>
                      <a:pt x="24" y="54"/>
                      <a:pt x="24" y="54"/>
                      <a:pt x="24" y="54"/>
                    </a:cubicBezTo>
                    <a:cubicBezTo>
                      <a:pt x="26" y="55"/>
                      <a:pt x="26" y="55"/>
                      <a:pt x="26" y="55"/>
                    </a:cubicBezTo>
                    <a:cubicBezTo>
                      <a:pt x="25" y="54"/>
                      <a:pt x="25" y="54"/>
                      <a:pt x="25" y="54"/>
                    </a:cubicBezTo>
                    <a:cubicBezTo>
                      <a:pt x="25" y="52"/>
                      <a:pt x="25" y="52"/>
                      <a:pt x="25" y="52"/>
                    </a:cubicBezTo>
                    <a:cubicBezTo>
                      <a:pt x="26" y="52"/>
                      <a:pt x="26" y="52"/>
                      <a:pt x="26" y="52"/>
                    </a:cubicBezTo>
                    <a:cubicBezTo>
                      <a:pt x="26" y="51"/>
                      <a:pt x="26" y="51"/>
                      <a:pt x="26" y="51"/>
                    </a:cubicBezTo>
                    <a:cubicBezTo>
                      <a:pt x="26" y="49"/>
                      <a:pt x="26" y="49"/>
                      <a:pt x="26" y="49"/>
                    </a:cubicBezTo>
                    <a:cubicBezTo>
                      <a:pt x="25" y="48"/>
                      <a:pt x="25" y="48"/>
                      <a:pt x="25" y="48"/>
                    </a:cubicBezTo>
                    <a:cubicBezTo>
                      <a:pt x="25" y="47"/>
                      <a:pt x="25" y="47"/>
                      <a:pt x="25" y="47"/>
                    </a:cubicBezTo>
                    <a:cubicBezTo>
                      <a:pt x="26" y="48"/>
                      <a:pt x="26" y="48"/>
                      <a:pt x="26" y="48"/>
                    </a:cubicBezTo>
                    <a:cubicBezTo>
                      <a:pt x="27" y="49"/>
                      <a:pt x="27" y="49"/>
                      <a:pt x="27" y="49"/>
                    </a:cubicBezTo>
                    <a:cubicBezTo>
                      <a:pt x="29" y="51"/>
                      <a:pt x="29" y="51"/>
                      <a:pt x="29" y="51"/>
                    </a:cubicBezTo>
                    <a:cubicBezTo>
                      <a:pt x="30" y="51"/>
                      <a:pt x="30" y="51"/>
                      <a:pt x="30" y="51"/>
                    </a:cubicBezTo>
                    <a:cubicBezTo>
                      <a:pt x="30" y="50"/>
                      <a:pt x="30" y="50"/>
                      <a:pt x="30" y="50"/>
                    </a:cubicBezTo>
                    <a:cubicBezTo>
                      <a:pt x="30" y="49"/>
                      <a:pt x="30" y="49"/>
                      <a:pt x="30" y="49"/>
                    </a:cubicBezTo>
                    <a:cubicBezTo>
                      <a:pt x="31" y="49"/>
                      <a:pt x="31" y="49"/>
                      <a:pt x="31" y="49"/>
                    </a:cubicBezTo>
                    <a:cubicBezTo>
                      <a:pt x="31" y="51"/>
                      <a:pt x="31" y="51"/>
                      <a:pt x="31" y="51"/>
                    </a:cubicBezTo>
                    <a:cubicBezTo>
                      <a:pt x="32" y="51"/>
                      <a:pt x="32" y="51"/>
                      <a:pt x="32" y="51"/>
                    </a:cubicBezTo>
                    <a:cubicBezTo>
                      <a:pt x="32" y="50"/>
                      <a:pt x="32" y="50"/>
                      <a:pt x="32" y="50"/>
                    </a:cubicBezTo>
                    <a:cubicBezTo>
                      <a:pt x="31" y="48"/>
                      <a:pt x="31" y="48"/>
                      <a:pt x="31" y="48"/>
                    </a:cubicBezTo>
                    <a:cubicBezTo>
                      <a:pt x="32" y="47"/>
                      <a:pt x="32" y="47"/>
                      <a:pt x="32" y="47"/>
                    </a:cubicBezTo>
                    <a:cubicBezTo>
                      <a:pt x="33" y="48"/>
                      <a:pt x="33" y="48"/>
                      <a:pt x="33" y="48"/>
                    </a:cubicBezTo>
                    <a:cubicBezTo>
                      <a:pt x="35" y="48"/>
                      <a:pt x="35" y="48"/>
                      <a:pt x="35" y="48"/>
                    </a:cubicBezTo>
                    <a:cubicBezTo>
                      <a:pt x="36" y="50"/>
                      <a:pt x="36" y="50"/>
                      <a:pt x="36" y="50"/>
                    </a:cubicBezTo>
                    <a:cubicBezTo>
                      <a:pt x="37" y="50"/>
                      <a:pt x="37" y="50"/>
                      <a:pt x="37" y="50"/>
                    </a:cubicBezTo>
                    <a:cubicBezTo>
                      <a:pt x="38" y="50"/>
                      <a:pt x="38" y="50"/>
                      <a:pt x="38" y="50"/>
                    </a:cubicBezTo>
                    <a:cubicBezTo>
                      <a:pt x="39" y="50"/>
                      <a:pt x="39" y="50"/>
                      <a:pt x="39" y="50"/>
                    </a:cubicBezTo>
                    <a:cubicBezTo>
                      <a:pt x="39" y="49"/>
                      <a:pt x="39" y="49"/>
                      <a:pt x="39" y="49"/>
                    </a:cubicBezTo>
                    <a:cubicBezTo>
                      <a:pt x="39" y="51"/>
                      <a:pt x="39" y="51"/>
                      <a:pt x="39" y="51"/>
                    </a:cubicBezTo>
                    <a:cubicBezTo>
                      <a:pt x="39" y="52"/>
                      <a:pt x="39" y="52"/>
                      <a:pt x="39" y="52"/>
                    </a:cubicBezTo>
                    <a:cubicBezTo>
                      <a:pt x="40" y="52"/>
                      <a:pt x="40" y="52"/>
                      <a:pt x="40" y="52"/>
                    </a:cubicBezTo>
                    <a:cubicBezTo>
                      <a:pt x="42" y="53"/>
                      <a:pt x="42" y="53"/>
                      <a:pt x="42" y="53"/>
                    </a:cubicBezTo>
                    <a:cubicBezTo>
                      <a:pt x="47" y="54"/>
                      <a:pt x="47" y="54"/>
                      <a:pt x="47" y="54"/>
                    </a:cubicBezTo>
                    <a:cubicBezTo>
                      <a:pt x="48" y="55"/>
                      <a:pt x="48" y="55"/>
                      <a:pt x="48" y="55"/>
                    </a:cubicBezTo>
                    <a:cubicBezTo>
                      <a:pt x="50" y="57"/>
                      <a:pt x="50" y="57"/>
                      <a:pt x="50" y="57"/>
                    </a:cubicBezTo>
                    <a:cubicBezTo>
                      <a:pt x="50" y="60"/>
                      <a:pt x="50" y="60"/>
                      <a:pt x="50" y="60"/>
                    </a:cubicBezTo>
                    <a:cubicBezTo>
                      <a:pt x="53" y="63"/>
                      <a:pt x="53" y="63"/>
                      <a:pt x="53" y="63"/>
                    </a:cubicBezTo>
                    <a:cubicBezTo>
                      <a:pt x="53" y="64"/>
                      <a:pt x="53" y="64"/>
                      <a:pt x="53" y="64"/>
                    </a:cubicBezTo>
                    <a:cubicBezTo>
                      <a:pt x="55" y="65"/>
                      <a:pt x="55" y="65"/>
                      <a:pt x="55" y="65"/>
                    </a:cubicBezTo>
                    <a:cubicBezTo>
                      <a:pt x="56" y="66"/>
                      <a:pt x="56" y="66"/>
                      <a:pt x="56" y="66"/>
                    </a:cubicBezTo>
                    <a:cubicBezTo>
                      <a:pt x="56" y="67"/>
                      <a:pt x="56" y="67"/>
                      <a:pt x="56" y="67"/>
                    </a:cubicBezTo>
                    <a:cubicBezTo>
                      <a:pt x="61" y="72"/>
                      <a:pt x="61" y="72"/>
                      <a:pt x="61" y="72"/>
                    </a:cubicBezTo>
                    <a:cubicBezTo>
                      <a:pt x="61" y="73"/>
                      <a:pt x="61" y="73"/>
                      <a:pt x="61" y="73"/>
                    </a:cubicBezTo>
                    <a:cubicBezTo>
                      <a:pt x="63" y="74"/>
                      <a:pt x="63" y="74"/>
                      <a:pt x="63" y="74"/>
                    </a:cubicBezTo>
                    <a:cubicBezTo>
                      <a:pt x="65" y="75"/>
                      <a:pt x="65" y="75"/>
                      <a:pt x="65" y="75"/>
                    </a:cubicBezTo>
                    <a:cubicBezTo>
                      <a:pt x="66" y="75"/>
                      <a:pt x="66" y="75"/>
                      <a:pt x="66" y="75"/>
                    </a:cubicBezTo>
                    <a:cubicBezTo>
                      <a:pt x="67" y="75"/>
                      <a:pt x="67" y="75"/>
                      <a:pt x="67" y="75"/>
                    </a:cubicBezTo>
                    <a:cubicBezTo>
                      <a:pt x="69" y="75"/>
                      <a:pt x="69" y="75"/>
                      <a:pt x="69" y="75"/>
                    </a:cubicBezTo>
                    <a:cubicBezTo>
                      <a:pt x="72" y="75"/>
                      <a:pt x="72" y="75"/>
                      <a:pt x="72" y="75"/>
                    </a:cubicBezTo>
                    <a:cubicBezTo>
                      <a:pt x="74" y="76"/>
                      <a:pt x="74" y="76"/>
                      <a:pt x="74" y="76"/>
                    </a:cubicBezTo>
                    <a:cubicBezTo>
                      <a:pt x="75" y="76"/>
                      <a:pt x="75" y="76"/>
                      <a:pt x="75" y="76"/>
                    </a:cubicBezTo>
                    <a:cubicBezTo>
                      <a:pt x="78" y="76"/>
                      <a:pt x="78" y="76"/>
                      <a:pt x="78" y="76"/>
                    </a:cubicBezTo>
                    <a:cubicBezTo>
                      <a:pt x="80" y="77"/>
                      <a:pt x="80" y="77"/>
                      <a:pt x="80" y="77"/>
                    </a:cubicBezTo>
                    <a:cubicBezTo>
                      <a:pt x="82" y="77"/>
                      <a:pt x="82" y="77"/>
                      <a:pt x="82" y="77"/>
                    </a:cubicBezTo>
                    <a:cubicBezTo>
                      <a:pt x="83" y="78"/>
                      <a:pt x="83" y="78"/>
                      <a:pt x="83" y="78"/>
                    </a:cubicBezTo>
                    <a:cubicBezTo>
                      <a:pt x="85" y="78"/>
                      <a:pt x="85" y="78"/>
                      <a:pt x="85" y="78"/>
                    </a:cubicBezTo>
                    <a:cubicBezTo>
                      <a:pt x="85" y="78"/>
                      <a:pt x="85" y="78"/>
                      <a:pt x="85" y="78"/>
                    </a:cubicBezTo>
                    <a:cubicBezTo>
                      <a:pt x="84" y="79"/>
                      <a:pt x="84" y="79"/>
                      <a:pt x="84" y="79"/>
                    </a:cubicBezTo>
                    <a:cubicBezTo>
                      <a:pt x="86" y="79"/>
                      <a:pt x="86" y="79"/>
                      <a:pt x="86" y="79"/>
                    </a:cubicBezTo>
                    <a:cubicBezTo>
                      <a:pt x="88" y="81"/>
                      <a:pt x="88" y="81"/>
                      <a:pt x="88" y="81"/>
                    </a:cubicBezTo>
                    <a:cubicBezTo>
                      <a:pt x="90" y="80"/>
                      <a:pt x="90" y="80"/>
                      <a:pt x="90" y="80"/>
                    </a:cubicBezTo>
                    <a:cubicBezTo>
                      <a:pt x="91" y="79"/>
                      <a:pt x="91" y="79"/>
                      <a:pt x="91" y="79"/>
                    </a:cubicBezTo>
                    <a:cubicBezTo>
                      <a:pt x="88" y="78"/>
                      <a:pt x="88" y="78"/>
                      <a:pt x="88" y="78"/>
                    </a:cubicBezTo>
                    <a:cubicBezTo>
                      <a:pt x="88" y="78"/>
                      <a:pt x="88" y="78"/>
                      <a:pt x="88" y="78"/>
                    </a:cubicBezTo>
                    <a:cubicBezTo>
                      <a:pt x="88" y="77"/>
                      <a:pt x="88" y="77"/>
                      <a:pt x="88" y="77"/>
                    </a:cubicBezTo>
                    <a:cubicBezTo>
                      <a:pt x="89" y="76"/>
                      <a:pt x="89" y="76"/>
                      <a:pt x="89" y="76"/>
                    </a:cubicBezTo>
                    <a:cubicBezTo>
                      <a:pt x="91" y="77"/>
                      <a:pt x="91" y="77"/>
                      <a:pt x="91" y="77"/>
                    </a:cubicBezTo>
                    <a:cubicBezTo>
                      <a:pt x="92" y="76"/>
                      <a:pt x="92" y="76"/>
                      <a:pt x="92" y="76"/>
                    </a:cubicBezTo>
                    <a:cubicBezTo>
                      <a:pt x="89" y="75"/>
                      <a:pt x="89" y="75"/>
                      <a:pt x="89" y="75"/>
                    </a:cubicBezTo>
                    <a:cubicBezTo>
                      <a:pt x="85" y="74"/>
                      <a:pt x="85" y="74"/>
                      <a:pt x="85" y="74"/>
                    </a:cubicBezTo>
                    <a:cubicBezTo>
                      <a:pt x="82" y="73"/>
                      <a:pt x="82" y="73"/>
                      <a:pt x="82" y="73"/>
                    </a:cubicBezTo>
                    <a:cubicBezTo>
                      <a:pt x="81" y="72"/>
                      <a:pt x="81" y="72"/>
                      <a:pt x="81" y="72"/>
                    </a:cubicBezTo>
                    <a:cubicBezTo>
                      <a:pt x="84" y="71"/>
                      <a:pt x="84" y="71"/>
                      <a:pt x="84" y="71"/>
                    </a:cubicBezTo>
                    <a:cubicBezTo>
                      <a:pt x="85" y="71"/>
                      <a:pt x="85" y="71"/>
                      <a:pt x="85" y="71"/>
                    </a:cubicBezTo>
                    <a:cubicBezTo>
                      <a:pt x="86" y="71"/>
                      <a:pt x="86" y="71"/>
                      <a:pt x="86" y="71"/>
                    </a:cubicBezTo>
                    <a:cubicBezTo>
                      <a:pt x="85" y="70"/>
                      <a:pt x="85" y="70"/>
                      <a:pt x="85" y="70"/>
                    </a:cubicBezTo>
                    <a:cubicBezTo>
                      <a:pt x="81" y="70"/>
                      <a:pt x="81" y="70"/>
                      <a:pt x="81" y="70"/>
                    </a:cubicBezTo>
                    <a:cubicBezTo>
                      <a:pt x="78" y="69"/>
                      <a:pt x="78" y="69"/>
                      <a:pt x="78" y="69"/>
                    </a:cubicBezTo>
                    <a:cubicBezTo>
                      <a:pt x="77" y="68"/>
                      <a:pt x="77" y="68"/>
                      <a:pt x="77" y="68"/>
                    </a:cubicBezTo>
                    <a:cubicBezTo>
                      <a:pt x="77" y="67"/>
                      <a:pt x="77" y="67"/>
                      <a:pt x="77" y="67"/>
                    </a:cubicBezTo>
                    <a:cubicBezTo>
                      <a:pt x="78" y="66"/>
                      <a:pt x="78" y="66"/>
                      <a:pt x="78" y="66"/>
                    </a:cubicBezTo>
                    <a:cubicBezTo>
                      <a:pt x="79" y="64"/>
                      <a:pt x="79" y="64"/>
                      <a:pt x="79" y="64"/>
                    </a:cubicBezTo>
                    <a:cubicBezTo>
                      <a:pt x="78" y="63"/>
                      <a:pt x="78" y="63"/>
                      <a:pt x="78" y="63"/>
                    </a:cubicBezTo>
                    <a:cubicBezTo>
                      <a:pt x="76" y="63"/>
                      <a:pt x="76" y="63"/>
                      <a:pt x="76" y="63"/>
                    </a:cubicBezTo>
                    <a:cubicBezTo>
                      <a:pt x="76" y="64"/>
                      <a:pt x="76" y="64"/>
                      <a:pt x="76" y="64"/>
                    </a:cubicBezTo>
                    <a:cubicBezTo>
                      <a:pt x="74" y="64"/>
                      <a:pt x="74" y="64"/>
                      <a:pt x="74" y="64"/>
                    </a:cubicBezTo>
                    <a:cubicBezTo>
                      <a:pt x="73" y="64"/>
                      <a:pt x="73" y="64"/>
                      <a:pt x="73" y="64"/>
                    </a:cubicBezTo>
                    <a:cubicBezTo>
                      <a:pt x="71" y="62"/>
                      <a:pt x="71" y="62"/>
                      <a:pt x="71" y="62"/>
                    </a:cubicBezTo>
                    <a:cubicBezTo>
                      <a:pt x="71" y="59"/>
                      <a:pt x="71" y="59"/>
                      <a:pt x="71" y="59"/>
                    </a:cubicBezTo>
                    <a:cubicBezTo>
                      <a:pt x="70" y="59"/>
                      <a:pt x="70" y="59"/>
                      <a:pt x="70" y="59"/>
                    </a:cubicBezTo>
                    <a:cubicBezTo>
                      <a:pt x="68" y="54"/>
                      <a:pt x="68" y="54"/>
                      <a:pt x="68" y="54"/>
                    </a:cubicBezTo>
                    <a:cubicBezTo>
                      <a:pt x="67" y="54"/>
                      <a:pt x="67" y="54"/>
                      <a:pt x="67" y="54"/>
                    </a:cubicBezTo>
                    <a:cubicBezTo>
                      <a:pt x="67" y="53"/>
                      <a:pt x="67" y="53"/>
                      <a:pt x="67" y="53"/>
                    </a:cubicBezTo>
                    <a:cubicBezTo>
                      <a:pt x="65" y="53"/>
                      <a:pt x="65" y="53"/>
                      <a:pt x="65" y="53"/>
                    </a:cubicBezTo>
                    <a:cubicBezTo>
                      <a:pt x="63" y="52"/>
                      <a:pt x="63" y="52"/>
                      <a:pt x="63" y="52"/>
                    </a:cubicBezTo>
                    <a:cubicBezTo>
                      <a:pt x="62" y="50"/>
                      <a:pt x="62" y="50"/>
                      <a:pt x="62" y="50"/>
                    </a:cubicBezTo>
                    <a:cubicBezTo>
                      <a:pt x="60" y="48"/>
                      <a:pt x="60" y="48"/>
                      <a:pt x="60" y="48"/>
                    </a:cubicBezTo>
                    <a:cubicBezTo>
                      <a:pt x="60" y="45"/>
                      <a:pt x="60" y="45"/>
                      <a:pt x="60" y="45"/>
                    </a:cubicBezTo>
                    <a:cubicBezTo>
                      <a:pt x="58" y="44"/>
                      <a:pt x="58" y="44"/>
                      <a:pt x="58" y="44"/>
                    </a:cubicBezTo>
                    <a:cubicBezTo>
                      <a:pt x="57" y="42"/>
                      <a:pt x="57" y="42"/>
                      <a:pt x="57" y="42"/>
                    </a:cubicBezTo>
                    <a:cubicBezTo>
                      <a:pt x="57" y="42"/>
                      <a:pt x="57" y="42"/>
                      <a:pt x="57" y="42"/>
                    </a:cubicBezTo>
                    <a:cubicBezTo>
                      <a:pt x="61" y="42"/>
                      <a:pt x="61" y="42"/>
                      <a:pt x="61" y="42"/>
                    </a:cubicBezTo>
                    <a:cubicBezTo>
                      <a:pt x="65" y="40"/>
                      <a:pt x="65" y="40"/>
                      <a:pt x="65" y="40"/>
                    </a:cubicBezTo>
                    <a:cubicBezTo>
                      <a:pt x="66" y="38"/>
                      <a:pt x="66" y="38"/>
                      <a:pt x="66" y="38"/>
                    </a:cubicBezTo>
                    <a:cubicBezTo>
                      <a:pt x="65" y="36"/>
                      <a:pt x="65" y="36"/>
                      <a:pt x="65" y="36"/>
                    </a:cubicBezTo>
                    <a:cubicBezTo>
                      <a:pt x="63" y="34"/>
                      <a:pt x="63" y="34"/>
                      <a:pt x="63" y="34"/>
                    </a:cubicBezTo>
                    <a:cubicBezTo>
                      <a:pt x="61" y="33"/>
                      <a:pt x="61" y="33"/>
                      <a:pt x="61" y="33"/>
                    </a:cubicBezTo>
                    <a:cubicBezTo>
                      <a:pt x="60" y="34"/>
                      <a:pt x="60" y="34"/>
                      <a:pt x="60" y="34"/>
                    </a:cubicBezTo>
                    <a:cubicBezTo>
                      <a:pt x="58" y="33"/>
                      <a:pt x="58" y="33"/>
                      <a:pt x="58" y="33"/>
                    </a:cubicBezTo>
                    <a:cubicBezTo>
                      <a:pt x="54" y="31"/>
                      <a:pt x="54" y="31"/>
                      <a:pt x="54" y="31"/>
                    </a:cubicBezTo>
                    <a:cubicBezTo>
                      <a:pt x="53" y="30"/>
                      <a:pt x="53" y="30"/>
                      <a:pt x="53" y="30"/>
                    </a:cubicBezTo>
                    <a:cubicBezTo>
                      <a:pt x="51" y="30"/>
                      <a:pt x="51" y="30"/>
                      <a:pt x="51" y="30"/>
                    </a:cubicBezTo>
                    <a:cubicBezTo>
                      <a:pt x="46" y="28"/>
                      <a:pt x="46" y="28"/>
                      <a:pt x="46" y="28"/>
                    </a:cubicBezTo>
                    <a:cubicBezTo>
                      <a:pt x="46" y="27"/>
                      <a:pt x="46" y="27"/>
                      <a:pt x="46" y="27"/>
                    </a:cubicBezTo>
                    <a:cubicBezTo>
                      <a:pt x="47" y="25"/>
                      <a:pt x="47" y="25"/>
                      <a:pt x="47" y="25"/>
                    </a:cubicBezTo>
                    <a:cubicBezTo>
                      <a:pt x="47" y="23"/>
                      <a:pt x="47" y="23"/>
                      <a:pt x="47" y="23"/>
                    </a:cubicBezTo>
                    <a:cubicBezTo>
                      <a:pt x="46" y="22"/>
                      <a:pt x="46" y="22"/>
                      <a:pt x="46" y="22"/>
                    </a:cubicBezTo>
                    <a:cubicBezTo>
                      <a:pt x="43" y="18"/>
                      <a:pt x="43" y="18"/>
                      <a:pt x="43" y="18"/>
                    </a:cubicBezTo>
                    <a:cubicBezTo>
                      <a:pt x="42" y="18"/>
                      <a:pt x="42" y="18"/>
                      <a:pt x="42" y="18"/>
                    </a:cubicBezTo>
                    <a:cubicBezTo>
                      <a:pt x="41" y="19"/>
                      <a:pt x="41" y="19"/>
                      <a:pt x="41" y="19"/>
                    </a:cubicBezTo>
                    <a:cubicBezTo>
                      <a:pt x="40" y="17"/>
                      <a:pt x="40" y="17"/>
                      <a:pt x="40" y="17"/>
                    </a:cubicBezTo>
                    <a:cubicBezTo>
                      <a:pt x="38" y="16"/>
                      <a:pt x="38" y="16"/>
                      <a:pt x="38" y="16"/>
                    </a:cubicBezTo>
                    <a:cubicBezTo>
                      <a:pt x="38" y="14"/>
                      <a:pt x="38" y="14"/>
                      <a:pt x="38" y="14"/>
                    </a:cubicBezTo>
                    <a:cubicBezTo>
                      <a:pt x="36" y="14"/>
                      <a:pt x="36" y="14"/>
                      <a:pt x="36" y="14"/>
                    </a:cubicBezTo>
                    <a:cubicBezTo>
                      <a:pt x="35" y="13"/>
                      <a:pt x="35" y="13"/>
                      <a:pt x="35" y="13"/>
                    </a:cubicBezTo>
                    <a:cubicBezTo>
                      <a:pt x="34" y="13"/>
                      <a:pt x="34" y="13"/>
                      <a:pt x="34" y="13"/>
                    </a:cubicBezTo>
                    <a:cubicBezTo>
                      <a:pt x="32" y="12"/>
                      <a:pt x="32" y="12"/>
                      <a:pt x="32" y="12"/>
                    </a:cubicBezTo>
                    <a:cubicBezTo>
                      <a:pt x="30" y="12"/>
                      <a:pt x="30" y="12"/>
                      <a:pt x="30" y="12"/>
                    </a:cubicBezTo>
                    <a:cubicBezTo>
                      <a:pt x="28" y="10"/>
                      <a:pt x="28" y="10"/>
                      <a:pt x="28" y="10"/>
                    </a:cubicBezTo>
                    <a:cubicBezTo>
                      <a:pt x="26" y="10"/>
                      <a:pt x="26" y="10"/>
                      <a:pt x="26" y="10"/>
                    </a:cubicBezTo>
                    <a:cubicBezTo>
                      <a:pt x="22" y="8"/>
                      <a:pt x="22" y="8"/>
                      <a:pt x="22" y="8"/>
                    </a:cubicBezTo>
                    <a:cubicBezTo>
                      <a:pt x="17" y="7"/>
                      <a:pt x="17" y="7"/>
                      <a:pt x="17" y="7"/>
                    </a:cubicBezTo>
                    <a:cubicBezTo>
                      <a:pt x="15" y="6"/>
                      <a:pt x="15" y="6"/>
                      <a:pt x="15" y="6"/>
                    </a:cubicBezTo>
                    <a:cubicBezTo>
                      <a:pt x="14" y="5"/>
                      <a:pt x="14" y="5"/>
                      <a:pt x="14" y="5"/>
                    </a:cubicBezTo>
                    <a:cubicBezTo>
                      <a:pt x="13" y="5"/>
                      <a:pt x="13" y="5"/>
                      <a:pt x="13" y="5"/>
                    </a:cubicBezTo>
                    <a:cubicBezTo>
                      <a:pt x="13" y="6"/>
                      <a:pt x="13" y="6"/>
                      <a:pt x="13" y="6"/>
                    </a:cubicBezTo>
                    <a:cubicBezTo>
                      <a:pt x="9" y="4"/>
                      <a:pt x="9" y="4"/>
                      <a:pt x="9" y="4"/>
                    </a:cubicBezTo>
                    <a:cubicBezTo>
                      <a:pt x="8" y="3"/>
                      <a:pt x="8" y="3"/>
                      <a:pt x="8" y="3"/>
                    </a:cubicBezTo>
                    <a:cubicBezTo>
                      <a:pt x="6" y="2"/>
                      <a:pt x="6" y="2"/>
                      <a:pt x="6" y="2"/>
                    </a:cubicBezTo>
                    <a:cubicBezTo>
                      <a:pt x="3" y="1"/>
                      <a:pt x="3" y="1"/>
                      <a:pt x="3" y="1"/>
                    </a:cubicBezTo>
                    <a:lnTo>
                      <a:pt x="2" y="1"/>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grpSp>
        <p:sp>
          <p:nvSpPr>
            <p:cNvPr id="436" name="Pakistan">
              <a:extLst>
                <a:ext uri="{FF2B5EF4-FFF2-40B4-BE49-F238E27FC236}">
                  <a16:creationId xmlns:a16="http://schemas.microsoft.com/office/drawing/2014/main" xmlns="" id="{A6943C39-C780-47B6-9D28-CD8B8DEBA895}"/>
                </a:ext>
              </a:extLst>
            </p:cNvPr>
            <p:cNvSpPr>
              <a:spLocks/>
            </p:cNvSpPr>
            <p:nvPr/>
          </p:nvSpPr>
          <p:spPr bwMode="auto">
            <a:xfrm>
              <a:off x="7397395" y="3326008"/>
              <a:ext cx="355326" cy="387112"/>
            </a:xfrm>
            <a:custGeom>
              <a:avLst/>
              <a:gdLst>
                <a:gd name="T0" fmla="*/ 190 w 313"/>
                <a:gd name="T1" fmla="*/ 329 h 341"/>
                <a:gd name="T2" fmla="*/ 213 w 313"/>
                <a:gd name="T3" fmla="*/ 325 h 341"/>
                <a:gd name="T4" fmla="*/ 227 w 313"/>
                <a:gd name="T5" fmla="*/ 320 h 341"/>
                <a:gd name="T6" fmla="*/ 237 w 313"/>
                <a:gd name="T7" fmla="*/ 317 h 341"/>
                <a:gd name="T8" fmla="*/ 230 w 313"/>
                <a:gd name="T9" fmla="*/ 291 h 341"/>
                <a:gd name="T10" fmla="*/ 213 w 313"/>
                <a:gd name="T11" fmla="*/ 275 h 341"/>
                <a:gd name="T12" fmla="*/ 204 w 313"/>
                <a:gd name="T13" fmla="*/ 263 h 341"/>
                <a:gd name="T14" fmla="*/ 199 w 313"/>
                <a:gd name="T15" fmla="*/ 246 h 341"/>
                <a:gd name="T16" fmla="*/ 213 w 313"/>
                <a:gd name="T17" fmla="*/ 232 h 341"/>
                <a:gd name="T18" fmla="*/ 225 w 313"/>
                <a:gd name="T19" fmla="*/ 237 h 341"/>
                <a:gd name="T20" fmla="*/ 256 w 313"/>
                <a:gd name="T21" fmla="*/ 211 h 341"/>
                <a:gd name="T22" fmla="*/ 275 w 313"/>
                <a:gd name="T23" fmla="*/ 185 h 341"/>
                <a:gd name="T24" fmla="*/ 282 w 313"/>
                <a:gd name="T25" fmla="*/ 168 h 341"/>
                <a:gd name="T26" fmla="*/ 294 w 313"/>
                <a:gd name="T27" fmla="*/ 142 h 341"/>
                <a:gd name="T28" fmla="*/ 301 w 313"/>
                <a:gd name="T29" fmla="*/ 123 h 341"/>
                <a:gd name="T30" fmla="*/ 313 w 313"/>
                <a:gd name="T31" fmla="*/ 112 h 341"/>
                <a:gd name="T32" fmla="*/ 291 w 313"/>
                <a:gd name="T33" fmla="*/ 107 h 341"/>
                <a:gd name="T34" fmla="*/ 265 w 313"/>
                <a:gd name="T35" fmla="*/ 86 h 341"/>
                <a:gd name="T36" fmla="*/ 263 w 313"/>
                <a:gd name="T37" fmla="*/ 57 h 341"/>
                <a:gd name="T38" fmla="*/ 263 w 313"/>
                <a:gd name="T39" fmla="*/ 41 h 341"/>
                <a:gd name="T40" fmla="*/ 244 w 313"/>
                <a:gd name="T41" fmla="*/ 22 h 341"/>
                <a:gd name="T42" fmla="*/ 232 w 313"/>
                <a:gd name="T43" fmla="*/ 12 h 341"/>
                <a:gd name="T44" fmla="*/ 230 w 313"/>
                <a:gd name="T45" fmla="*/ 0 h 341"/>
                <a:gd name="T46" fmla="*/ 208 w 313"/>
                <a:gd name="T47" fmla="*/ 15 h 341"/>
                <a:gd name="T48" fmla="*/ 204 w 313"/>
                <a:gd name="T49" fmla="*/ 55 h 341"/>
                <a:gd name="T50" fmla="*/ 194 w 313"/>
                <a:gd name="T51" fmla="*/ 76 h 341"/>
                <a:gd name="T52" fmla="*/ 187 w 313"/>
                <a:gd name="T53" fmla="*/ 86 h 341"/>
                <a:gd name="T54" fmla="*/ 180 w 313"/>
                <a:gd name="T55" fmla="*/ 97 h 341"/>
                <a:gd name="T56" fmla="*/ 175 w 313"/>
                <a:gd name="T57" fmla="*/ 116 h 341"/>
                <a:gd name="T58" fmla="*/ 166 w 313"/>
                <a:gd name="T59" fmla="*/ 131 h 341"/>
                <a:gd name="T60" fmla="*/ 156 w 313"/>
                <a:gd name="T61" fmla="*/ 133 h 341"/>
                <a:gd name="T62" fmla="*/ 145 w 313"/>
                <a:gd name="T63" fmla="*/ 142 h 341"/>
                <a:gd name="T64" fmla="*/ 126 w 313"/>
                <a:gd name="T65" fmla="*/ 149 h 341"/>
                <a:gd name="T66" fmla="*/ 116 w 313"/>
                <a:gd name="T67" fmla="*/ 161 h 341"/>
                <a:gd name="T68" fmla="*/ 119 w 313"/>
                <a:gd name="T69" fmla="*/ 183 h 341"/>
                <a:gd name="T70" fmla="*/ 95 w 313"/>
                <a:gd name="T71" fmla="*/ 192 h 341"/>
                <a:gd name="T72" fmla="*/ 64 w 313"/>
                <a:gd name="T73" fmla="*/ 197 h 341"/>
                <a:gd name="T74" fmla="*/ 0 w 313"/>
                <a:gd name="T75" fmla="*/ 192 h 341"/>
                <a:gd name="T76" fmla="*/ 26 w 313"/>
                <a:gd name="T77" fmla="*/ 220 h 341"/>
                <a:gd name="T78" fmla="*/ 41 w 313"/>
                <a:gd name="T79" fmla="*/ 228 h 341"/>
                <a:gd name="T80" fmla="*/ 48 w 313"/>
                <a:gd name="T81" fmla="*/ 246 h 341"/>
                <a:gd name="T82" fmla="*/ 62 w 313"/>
                <a:gd name="T83" fmla="*/ 263 h 341"/>
                <a:gd name="T84" fmla="*/ 41 w 313"/>
                <a:gd name="T85" fmla="*/ 270 h 341"/>
                <a:gd name="T86" fmla="*/ 29 w 313"/>
                <a:gd name="T87" fmla="*/ 287 h 341"/>
                <a:gd name="T88" fmla="*/ 31 w 313"/>
                <a:gd name="T89" fmla="*/ 303 h 341"/>
                <a:gd name="T90" fmla="*/ 45 w 313"/>
                <a:gd name="T91" fmla="*/ 303 h 341"/>
                <a:gd name="T92" fmla="*/ 55 w 313"/>
                <a:gd name="T93" fmla="*/ 301 h 341"/>
                <a:gd name="T94" fmla="*/ 67 w 313"/>
                <a:gd name="T95" fmla="*/ 301 h 341"/>
                <a:gd name="T96" fmla="*/ 76 w 313"/>
                <a:gd name="T97" fmla="*/ 299 h 341"/>
                <a:gd name="T98" fmla="*/ 86 w 313"/>
                <a:gd name="T99" fmla="*/ 301 h 341"/>
                <a:gd name="T100" fmla="*/ 102 w 313"/>
                <a:gd name="T101" fmla="*/ 299 h 341"/>
                <a:gd name="T102" fmla="*/ 114 w 313"/>
                <a:gd name="T103" fmla="*/ 296 h 341"/>
                <a:gd name="T104" fmla="*/ 133 w 313"/>
                <a:gd name="T105" fmla="*/ 296 h 341"/>
                <a:gd name="T106" fmla="*/ 140 w 313"/>
                <a:gd name="T107" fmla="*/ 308 h 341"/>
                <a:gd name="T108" fmla="*/ 149 w 313"/>
                <a:gd name="T109" fmla="*/ 308 h 341"/>
                <a:gd name="T110" fmla="*/ 156 w 313"/>
                <a:gd name="T111" fmla="*/ 327 h 341"/>
                <a:gd name="T112" fmla="*/ 156 w 313"/>
                <a:gd name="T113" fmla="*/ 332 h 341"/>
                <a:gd name="T114" fmla="*/ 178 w 313"/>
                <a:gd name="T115"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3" h="341">
                  <a:moveTo>
                    <a:pt x="180" y="339"/>
                  </a:moveTo>
                  <a:lnTo>
                    <a:pt x="180" y="334"/>
                  </a:lnTo>
                  <a:lnTo>
                    <a:pt x="185" y="332"/>
                  </a:lnTo>
                  <a:lnTo>
                    <a:pt x="190" y="329"/>
                  </a:lnTo>
                  <a:lnTo>
                    <a:pt x="190" y="325"/>
                  </a:lnTo>
                  <a:lnTo>
                    <a:pt x="194" y="325"/>
                  </a:lnTo>
                  <a:lnTo>
                    <a:pt x="197" y="322"/>
                  </a:lnTo>
                  <a:lnTo>
                    <a:pt x="213" y="325"/>
                  </a:lnTo>
                  <a:lnTo>
                    <a:pt x="223" y="320"/>
                  </a:lnTo>
                  <a:lnTo>
                    <a:pt x="223" y="320"/>
                  </a:lnTo>
                  <a:lnTo>
                    <a:pt x="230" y="317"/>
                  </a:lnTo>
                  <a:lnTo>
                    <a:pt x="227" y="320"/>
                  </a:lnTo>
                  <a:lnTo>
                    <a:pt x="230" y="322"/>
                  </a:lnTo>
                  <a:lnTo>
                    <a:pt x="234" y="320"/>
                  </a:lnTo>
                  <a:lnTo>
                    <a:pt x="239" y="317"/>
                  </a:lnTo>
                  <a:lnTo>
                    <a:pt x="237" y="317"/>
                  </a:lnTo>
                  <a:lnTo>
                    <a:pt x="237" y="313"/>
                  </a:lnTo>
                  <a:lnTo>
                    <a:pt x="232" y="299"/>
                  </a:lnTo>
                  <a:lnTo>
                    <a:pt x="227" y="294"/>
                  </a:lnTo>
                  <a:lnTo>
                    <a:pt x="230" y="291"/>
                  </a:lnTo>
                  <a:lnTo>
                    <a:pt x="225" y="287"/>
                  </a:lnTo>
                  <a:lnTo>
                    <a:pt x="220" y="289"/>
                  </a:lnTo>
                  <a:lnTo>
                    <a:pt x="213" y="284"/>
                  </a:lnTo>
                  <a:lnTo>
                    <a:pt x="213" y="275"/>
                  </a:lnTo>
                  <a:lnTo>
                    <a:pt x="213" y="270"/>
                  </a:lnTo>
                  <a:lnTo>
                    <a:pt x="211" y="263"/>
                  </a:lnTo>
                  <a:lnTo>
                    <a:pt x="206" y="263"/>
                  </a:lnTo>
                  <a:lnTo>
                    <a:pt x="204" y="263"/>
                  </a:lnTo>
                  <a:lnTo>
                    <a:pt x="199" y="263"/>
                  </a:lnTo>
                  <a:lnTo>
                    <a:pt x="194" y="263"/>
                  </a:lnTo>
                  <a:lnTo>
                    <a:pt x="194" y="256"/>
                  </a:lnTo>
                  <a:lnTo>
                    <a:pt x="199" y="246"/>
                  </a:lnTo>
                  <a:lnTo>
                    <a:pt x="201" y="246"/>
                  </a:lnTo>
                  <a:lnTo>
                    <a:pt x="208" y="237"/>
                  </a:lnTo>
                  <a:lnTo>
                    <a:pt x="208" y="235"/>
                  </a:lnTo>
                  <a:lnTo>
                    <a:pt x="213" y="232"/>
                  </a:lnTo>
                  <a:lnTo>
                    <a:pt x="216" y="230"/>
                  </a:lnTo>
                  <a:lnTo>
                    <a:pt x="220" y="232"/>
                  </a:lnTo>
                  <a:lnTo>
                    <a:pt x="220" y="237"/>
                  </a:lnTo>
                  <a:lnTo>
                    <a:pt x="225" y="237"/>
                  </a:lnTo>
                  <a:lnTo>
                    <a:pt x="232" y="232"/>
                  </a:lnTo>
                  <a:lnTo>
                    <a:pt x="244" y="232"/>
                  </a:lnTo>
                  <a:lnTo>
                    <a:pt x="251" y="225"/>
                  </a:lnTo>
                  <a:lnTo>
                    <a:pt x="256" y="211"/>
                  </a:lnTo>
                  <a:lnTo>
                    <a:pt x="268" y="204"/>
                  </a:lnTo>
                  <a:lnTo>
                    <a:pt x="270" y="199"/>
                  </a:lnTo>
                  <a:lnTo>
                    <a:pt x="270" y="192"/>
                  </a:lnTo>
                  <a:lnTo>
                    <a:pt x="275" y="185"/>
                  </a:lnTo>
                  <a:lnTo>
                    <a:pt x="282" y="180"/>
                  </a:lnTo>
                  <a:lnTo>
                    <a:pt x="284" y="175"/>
                  </a:lnTo>
                  <a:lnTo>
                    <a:pt x="284" y="171"/>
                  </a:lnTo>
                  <a:lnTo>
                    <a:pt x="282" y="168"/>
                  </a:lnTo>
                  <a:lnTo>
                    <a:pt x="289" y="161"/>
                  </a:lnTo>
                  <a:lnTo>
                    <a:pt x="291" y="159"/>
                  </a:lnTo>
                  <a:lnTo>
                    <a:pt x="291" y="154"/>
                  </a:lnTo>
                  <a:lnTo>
                    <a:pt x="294" y="142"/>
                  </a:lnTo>
                  <a:lnTo>
                    <a:pt x="291" y="135"/>
                  </a:lnTo>
                  <a:lnTo>
                    <a:pt x="289" y="133"/>
                  </a:lnTo>
                  <a:lnTo>
                    <a:pt x="296" y="126"/>
                  </a:lnTo>
                  <a:lnTo>
                    <a:pt x="301" y="123"/>
                  </a:lnTo>
                  <a:lnTo>
                    <a:pt x="305" y="121"/>
                  </a:lnTo>
                  <a:lnTo>
                    <a:pt x="308" y="121"/>
                  </a:lnTo>
                  <a:lnTo>
                    <a:pt x="313" y="116"/>
                  </a:lnTo>
                  <a:lnTo>
                    <a:pt x="313" y="112"/>
                  </a:lnTo>
                  <a:lnTo>
                    <a:pt x="305" y="112"/>
                  </a:lnTo>
                  <a:lnTo>
                    <a:pt x="301" y="114"/>
                  </a:lnTo>
                  <a:lnTo>
                    <a:pt x="294" y="112"/>
                  </a:lnTo>
                  <a:lnTo>
                    <a:pt x="291" y="107"/>
                  </a:lnTo>
                  <a:lnTo>
                    <a:pt x="284" y="102"/>
                  </a:lnTo>
                  <a:lnTo>
                    <a:pt x="275" y="100"/>
                  </a:lnTo>
                  <a:lnTo>
                    <a:pt x="268" y="93"/>
                  </a:lnTo>
                  <a:lnTo>
                    <a:pt x="265" y="86"/>
                  </a:lnTo>
                  <a:lnTo>
                    <a:pt x="263" y="71"/>
                  </a:lnTo>
                  <a:lnTo>
                    <a:pt x="258" y="64"/>
                  </a:lnTo>
                  <a:lnTo>
                    <a:pt x="258" y="57"/>
                  </a:lnTo>
                  <a:lnTo>
                    <a:pt x="263" y="57"/>
                  </a:lnTo>
                  <a:lnTo>
                    <a:pt x="263" y="52"/>
                  </a:lnTo>
                  <a:lnTo>
                    <a:pt x="270" y="48"/>
                  </a:lnTo>
                  <a:lnTo>
                    <a:pt x="268" y="43"/>
                  </a:lnTo>
                  <a:lnTo>
                    <a:pt x="263" y="41"/>
                  </a:lnTo>
                  <a:lnTo>
                    <a:pt x="260" y="36"/>
                  </a:lnTo>
                  <a:lnTo>
                    <a:pt x="256" y="31"/>
                  </a:lnTo>
                  <a:lnTo>
                    <a:pt x="249" y="26"/>
                  </a:lnTo>
                  <a:lnTo>
                    <a:pt x="244" y="22"/>
                  </a:lnTo>
                  <a:lnTo>
                    <a:pt x="239" y="24"/>
                  </a:lnTo>
                  <a:lnTo>
                    <a:pt x="237" y="24"/>
                  </a:lnTo>
                  <a:lnTo>
                    <a:pt x="234" y="22"/>
                  </a:lnTo>
                  <a:lnTo>
                    <a:pt x="232" y="12"/>
                  </a:lnTo>
                  <a:lnTo>
                    <a:pt x="244" y="5"/>
                  </a:lnTo>
                  <a:lnTo>
                    <a:pt x="242" y="0"/>
                  </a:lnTo>
                  <a:lnTo>
                    <a:pt x="234" y="3"/>
                  </a:lnTo>
                  <a:lnTo>
                    <a:pt x="230" y="0"/>
                  </a:lnTo>
                  <a:lnTo>
                    <a:pt x="223" y="3"/>
                  </a:lnTo>
                  <a:lnTo>
                    <a:pt x="218" y="7"/>
                  </a:lnTo>
                  <a:lnTo>
                    <a:pt x="211" y="7"/>
                  </a:lnTo>
                  <a:lnTo>
                    <a:pt x="208" y="15"/>
                  </a:lnTo>
                  <a:lnTo>
                    <a:pt x="204" y="19"/>
                  </a:lnTo>
                  <a:lnTo>
                    <a:pt x="213" y="34"/>
                  </a:lnTo>
                  <a:lnTo>
                    <a:pt x="213" y="43"/>
                  </a:lnTo>
                  <a:lnTo>
                    <a:pt x="204" y="55"/>
                  </a:lnTo>
                  <a:lnTo>
                    <a:pt x="208" y="62"/>
                  </a:lnTo>
                  <a:lnTo>
                    <a:pt x="208" y="67"/>
                  </a:lnTo>
                  <a:lnTo>
                    <a:pt x="204" y="76"/>
                  </a:lnTo>
                  <a:lnTo>
                    <a:pt x="194" y="76"/>
                  </a:lnTo>
                  <a:lnTo>
                    <a:pt x="187" y="74"/>
                  </a:lnTo>
                  <a:lnTo>
                    <a:pt x="180" y="76"/>
                  </a:lnTo>
                  <a:lnTo>
                    <a:pt x="182" y="83"/>
                  </a:lnTo>
                  <a:lnTo>
                    <a:pt x="187" y="86"/>
                  </a:lnTo>
                  <a:lnTo>
                    <a:pt x="192" y="90"/>
                  </a:lnTo>
                  <a:lnTo>
                    <a:pt x="190" y="95"/>
                  </a:lnTo>
                  <a:lnTo>
                    <a:pt x="185" y="97"/>
                  </a:lnTo>
                  <a:lnTo>
                    <a:pt x="180" y="97"/>
                  </a:lnTo>
                  <a:lnTo>
                    <a:pt x="178" y="102"/>
                  </a:lnTo>
                  <a:lnTo>
                    <a:pt x="178" y="109"/>
                  </a:lnTo>
                  <a:lnTo>
                    <a:pt x="175" y="114"/>
                  </a:lnTo>
                  <a:lnTo>
                    <a:pt x="175" y="116"/>
                  </a:lnTo>
                  <a:lnTo>
                    <a:pt x="173" y="119"/>
                  </a:lnTo>
                  <a:lnTo>
                    <a:pt x="175" y="128"/>
                  </a:lnTo>
                  <a:lnTo>
                    <a:pt x="171" y="135"/>
                  </a:lnTo>
                  <a:lnTo>
                    <a:pt x="166" y="131"/>
                  </a:lnTo>
                  <a:lnTo>
                    <a:pt x="164" y="131"/>
                  </a:lnTo>
                  <a:lnTo>
                    <a:pt x="164" y="133"/>
                  </a:lnTo>
                  <a:lnTo>
                    <a:pt x="159" y="133"/>
                  </a:lnTo>
                  <a:lnTo>
                    <a:pt x="156" y="133"/>
                  </a:lnTo>
                  <a:lnTo>
                    <a:pt x="149" y="133"/>
                  </a:lnTo>
                  <a:lnTo>
                    <a:pt x="149" y="135"/>
                  </a:lnTo>
                  <a:lnTo>
                    <a:pt x="140" y="142"/>
                  </a:lnTo>
                  <a:lnTo>
                    <a:pt x="145" y="142"/>
                  </a:lnTo>
                  <a:lnTo>
                    <a:pt x="142" y="147"/>
                  </a:lnTo>
                  <a:lnTo>
                    <a:pt x="133" y="149"/>
                  </a:lnTo>
                  <a:lnTo>
                    <a:pt x="130" y="147"/>
                  </a:lnTo>
                  <a:lnTo>
                    <a:pt x="126" y="149"/>
                  </a:lnTo>
                  <a:lnTo>
                    <a:pt x="123" y="152"/>
                  </a:lnTo>
                  <a:lnTo>
                    <a:pt x="123" y="157"/>
                  </a:lnTo>
                  <a:lnTo>
                    <a:pt x="119" y="157"/>
                  </a:lnTo>
                  <a:lnTo>
                    <a:pt x="116" y="161"/>
                  </a:lnTo>
                  <a:lnTo>
                    <a:pt x="116" y="168"/>
                  </a:lnTo>
                  <a:lnTo>
                    <a:pt x="116" y="175"/>
                  </a:lnTo>
                  <a:lnTo>
                    <a:pt x="116" y="180"/>
                  </a:lnTo>
                  <a:lnTo>
                    <a:pt x="119" y="183"/>
                  </a:lnTo>
                  <a:lnTo>
                    <a:pt x="119" y="187"/>
                  </a:lnTo>
                  <a:lnTo>
                    <a:pt x="109" y="192"/>
                  </a:lnTo>
                  <a:lnTo>
                    <a:pt x="102" y="192"/>
                  </a:lnTo>
                  <a:lnTo>
                    <a:pt x="95" y="192"/>
                  </a:lnTo>
                  <a:lnTo>
                    <a:pt x="83" y="192"/>
                  </a:lnTo>
                  <a:lnTo>
                    <a:pt x="74" y="194"/>
                  </a:lnTo>
                  <a:lnTo>
                    <a:pt x="71" y="197"/>
                  </a:lnTo>
                  <a:lnTo>
                    <a:pt x="64" y="197"/>
                  </a:lnTo>
                  <a:lnTo>
                    <a:pt x="57" y="199"/>
                  </a:lnTo>
                  <a:lnTo>
                    <a:pt x="31" y="199"/>
                  </a:lnTo>
                  <a:lnTo>
                    <a:pt x="0" y="192"/>
                  </a:lnTo>
                  <a:lnTo>
                    <a:pt x="0" y="192"/>
                  </a:lnTo>
                  <a:lnTo>
                    <a:pt x="12" y="206"/>
                  </a:lnTo>
                  <a:lnTo>
                    <a:pt x="15" y="211"/>
                  </a:lnTo>
                  <a:lnTo>
                    <a:pt x="22" y="218"/>
                  </a:lnTo>
                  <a:lnTo>
                    <a:pt x="26" y="220"/>
                  </a:lnTo>
                  <a:lnTo>
                    <a:pt x="29" y="223"/>
                  </a:lnTo>
                  <a:lnTo>
                    <a:pt x="36" y="223"/>
                  </a:lnTo>
                  <a:lnTo>
                    <a:pt x="41" y="225"/>
                  </a:lnTo>
                  <a:lnTo>
                    <a:pt x="41" y="228"/>
                  </a:lnTo>
                  <a:lnTo>
                    <a:pt x="45" y="228"/>
                  </a:lnTo>
                  <a:lnTo>
                    <a:pt x="48" y="237"/>
                  </a:lnTo>
                  <a:lnTo>
                    <a:pt x="48" y="242"/>
                  </a:lnTo>
                  <a:lnTo>
                    <a:pt x="48" y="246"/>
                  </a:lnTo>
                  <a:lnTo>
                    <a:pt x="50" y="251"/>
                  </a:lnTo>
                  <a:lnTo>
                    <a:pt x="55" y="251"/>
                  </a:lnTo>
                  <a:lnTo>
                    <a:pt x="62" y="256"/>
                  </a:lnTo>
                  <a:lnTo>
                    <a:pt x="62" y="263"/>
                  </a:lnTo>
                  <a:lnTo>
                    <a:pt x="59" y="265"/>
                  </a:lnTo>
                  <a:lnTo>
                    <a:pt x="52" y="265"/>
                  </a:lnTo>
                  <a:lnTo>
                    <a:pt x="43" y="268"/>
                  </a:lnTo>
                  <a:lnTo>
                    <a:pt x="41" y="270"/>
                  </a:lnTo>
                  <a:lnTo>
                    <a:pt x="33" y="272"/>
                  </a:lnTo>
                  <a:lnTo>
                    <a:pt x="31" y="277"/>
                  </a:lnTo>
                  <a:lnTo>
                    <a:pt x="31" y="282"/>
                  </a:lnTo>
                  <a:lnTo>
                    <a:pt x="29" y="287"/>
                  </a:lnTo>
                  <a:lnTo>
                    <a:pt x="31" y="291"/>
                  </a:lnTo>
                  <a:lnTo>
                    <a:pt x="29" y="299"/>
                  </a:lnTo>
                  <a:lnTo>
                    <a:pt x="29" y="303"/>
                  </a:lnTo>
                  <a:lnTo>
                    <a:pt x="31" y="303"/>
                  </a:lnTo>
                  <a:lnTo>
                    <a:pt x="31" y="306"/>
                  </a:lnTo>
                  <a:lnTo>
                    <a:pt x="33" y="306"/>
                  </a:lnTo>
                  <a:lnTo>
                    <a:pt x="41" y="303"/>
                  </a:lnTo>
                  <a:lnTo>
                    <a:pt x="45" y="303"/>
                  </a:lnTo>
                  <a:lnTo>
                    <a:pt x="45" y="306"/>
                  </a:lnTo>
                  <a:lnTo>
                    <a:pt x="48" y="303"/>
                  </a:lnTo>
                  <a:lnTo>
                    <a:pt x="50" y="301"/>
                  </a:lnTo>
                  <a:lnTo>
                    <a:pt x="55" y="301"/>
                  </a:lnTo>
                  <a:lnTo>
                    <a:pt x="57" y="303"/>
                  </a:lnTo>
                  <a:lnTo>
                    <a:pt x="62" y="301"/>
                  </a:lnTo>
                  <a:lnTo>
                    <a:pt x="64" y="301"/>
                  </a:lnTo>
                  <a:lnTo>
                    <a:pt x="67" y="301"/>
                  </a:lnTo>
                  <a:lnTo>
                    <a:pt x="67" y="299"/>
                  </a:lnTo>
                  <a:lnTo>
                    <a:pt x="69" y="296"/>
                  </a:lnTo>
                  <a:lnTo>
                    <a:pt x="74" y="299"/>
                  </a:lnTo>
                  <a:lnTo>
                    <a:pt x="76" y="299"/>
                  </a:lnTo>
                  <a:lnTo>
                    <a:pt x="78" y="299"/>
                  </a:lnTo>
                  <a:lnTo>
                    <a:pt x="81" y="299"/>
                  </a:lnTo>
                  <a:lnTo>
                    <a:pt x="81" y="301"/>
                  </a:lnTo>
                  <a:lnTo>
                    <a:pt x="86" y="301"/>
                  </a:lnTo>
                  <a:lnTo>
                    <a:pt x="88" y="303"/>
                  </a:lnTo>
                  <a:lnTo>
                    <a:pt x="90" y="303"/>
                  </a:lnTo>
                  <a:lnTo>
                    <a:pt x="97" y="299"/>
                  </a:lnTo>
                  <a:lnTo>
                    <a:pt x="102" y="299"/>
                  </a:lnTo>
                  <a:lnTo>
                    <a:pt x="107" y="299"/>
                  </a:lnTo>
                  <a:lnTo>
                    <a:pt x="109" y="296"/>
                  </a:lnTo>
                  <a:lnTo>
                    <a:pt x="112" y="296"/>
                  </a:lnTo>
                  <a:lnTo>
                    <a:pt x="114" y="296"/>
                  </a:lnTo>
                  <a:lnTo>
                    <a:pt x="114" y="296"/>
                  </a:lnTo>
                  <a:lnTo>
                    <a:pt x="121" y="296"/>
                  </a:lnTo>
                  <a:lnTo>
                    <a:pt x="126" y="296"/>
                  </a:lnTo>
                  <a:lnTo>
                    <a:pt x="133" y="296"/>
                  </a:lnTo>
                  <a:lnTo>
                    <a:pt x="138" y="299"/>
                  </a:lnTo>
                  <a:lnTo>
                    <a:pt x="140" y="303"/>
                  </a:lnTo>
                  <a:lnTo>
                    <a:pt x="140" y="308"/>
                  </a:lnTo>
                  <a:lnTo>
                    <a:pt x="140" y="308"/>
                  </a:lnTo>
                  <a:lnTo>
                    <a:pt x="140" y="308"/>
                  </a:lnTo>
                  <a:lnTo>
                    <a:pt x="140" y="310"/>
                  </a:lnTo>
                  <a:lnTo>
                    <a:pt x="142" y="310"/>
                  </a:lnTo>
                  <a:lnTo>
                    <a:pt x="149" y="308"/>
                  </a:lnTo>
                  <a:lnTo>
                    <a:pt x="149" y="313"/>
                  </a:lnTo>
                  <a:lnTo>
                    <a:pt x="154" y="317"/>
                  </a:lnTo>
                  <a:lnTo>
                    <a:pt x="156" y="325"/>
                  </a:lnTo>
                  <a:lnTo>
                    <a:pt x="156" y="327"/>
                  </a:lnTo>
                  <a:lnTo>
                    <a:pt x="156" y="329"/>
                  </a:lnTo>
                  <a:lnTo>
                    <a:pt x="154" y="332"/>
                  </a:lnTo>
                  <a:lnTo>
                    <a:pt x="156" y="332"/>
                  </a:lnTo>
                  <a:lnTo>
                    <a:pt x="156" y="332"/>
                  </a:lnTo>
                  <a:lnTo>
                    <a:pt x="159" y="336"/>
                  </a:lnTo>
                  <a:lnTo>
                    <a:pt x="164" y="336"/>
                  </a:lnTo>
                  <a:lnTo>
                    <a:pt x="171" y="336"/>
                  </a:lnTo>
                  <a:lnTo>
                    <a:pt x="178" y="339"/>
                  </a:lnTo>
                  <a:lnTo>
                    <a:pt x="178" y="341"/>
                  </a:lnTo>
                  <a:lnTo>
                    <a:pt x="180" y="339"/>
                  </a:lnTo>
                  <a:lnTo>
                    <a:pt x="180" y="3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37" name="Oman">
              <a:extLst>
                <a:ext uri="{FF2B5EF4-FFF2-40B4-BE49-F238E27FC236}">
                  <a16:creationId xmlns:a16="http://schemas.microsoft.com/office/drawing/2014/main" xmlns="" id="{36356692-51CD-417C-AC8C-28C24380937A}"/>
                </a:ext>
              </a:extLst>
            </p:cNvPr>
            <p:cNvSpPr>
              <a:spLocks noEditPoints="1"/>
            </p:cNvSpPr>
            <p:nvPr/>
          </p:nvSpPr>
          <p:spPr bwMode="auto">
            <a:xfrm>
              <a:off x="7198731" y="3634789"/>
              <a:ext cx="190718" cy="269049"/>
            </a:xfrm>
            <a:custGeom>
              <a:avLst/>
              <a:gdLst>
                <a:gd name="T0" fmla="*/ 64 w 168"/>
                <a:gd name="T1" fmla="*/ 157 h 237"/>
                <a:gd name="T2" fmla="*/ 62 w 168"/>
                <a:gd name="T3" fmla="*/ 90 h 237"/>
                <a:gd name="T4" fmla="*/ 86 w 168"/>
                <a:gd name="T5" fmla="*/ 31 h 237"/>
                <a:gd name="T6" fmla="*/ 95 w 168"/>
                <a:gd name="T7" fmla="*/ 53 h 237"/>
                <a:gd name="T8" fmla="*/ 109 w 168"/>
                <a:gd name="T9" fmla="*/ 67 h 237"/>
                <a:gd name="T10" fmla="*/ 116 w 168"/>
                <a:gd name="T11" fmla="*/ 67 h 237"/>
                <a:gd name="T12" fmla="*/ 130 w 168"/>
                <a:gd name="T13" fmla="*/ 69 h 237"/>
                <a:gd name="T14" fmla="*/ 140 w 168"/>
                <a:gd name="T15" fmla="*/ 67 h 237"/>
                <a:gd name="T16" fmla="*/ 147 w 168"/>
                <a:gd name="T17" fmla="*/ 81 h 237"/>
                <a:gd name="T18" fmla="*/ 154 w 168"/>
                <a:gd name="T19" fmla="*/ 88 h 237"/>
                <a:gd name="T20" fmla="*/ 166 w 168"/>
                <a:gd name="T21" fmla="*/ 95 h 237"/>
                <a:gd name="T22" fmla="*/ 166 w 168"/>
                <a:gd name="T23" fmla="*/ 102 h 237"/>
                <a:gd name="T24" fmla="*/ 164 w 168"/>
                <a:gd name="T25" fmla="*/ 109 h 237"/>
                <a:gd name="T26" fmla="*/ 156 w 168"/>
                <a:gd name="T27" fmla="*/ 126 h 237"/>
                <a:gd name="T28" fmla="*/ 147 w 168"/>
                <a:gd name="T29" fmla="*/ 138 h 237"/>
                <a:gd name="T30" fmla="*/ 142 w 168"/>
                <a:gd name="T31" fmla="*/ 147 h 237"/>
                <a:gd name="T32" fmla="*/ 138 w 168"/>
                <a:gd name="T33" fmla="*/ 145 h 237"/>
                <a:gd name="T34" fmla="*/ 140 w 168"/>
                <a:gd name="T35" fmla="*/ 140 h 237"/>
                <a:gd name="T36" fmla="*/ 135 w 168"/>
                <a:gd name="T37" fmla="*/ 142 h 237"/>
                <a:gd name="T38" fmla="*/ 130 w 168"/>
                <a:gd name="T39" fmla="*/ 147 h 237"/>
                <a:gd name="T40" fmla="*/ 130 w 168"/>
                <a:gd name="T41" fmla="*/ 152 h 237"/>
                <a:gd name="T42" fmla="*/ 126 w 168"/>
                <a:gd name="T43" fmla="*/ 161 h 237"/>
                <a:gd name="T44" fmla="*/ 126 w 168"/>
                <a:gd name="T45" fmla="*/ 166 h 237"/>
                <a:gd name="T46" fmla="*/ 126 w 168"/>
                <a:gd name="T47" fmla="*/ 171 h 237"/>
                <a:gd name="T48" fmla="*/ 130 w 168"/>
                <a:gd name="T49" fmla="*/ 180 h 237"/>
                <a:gd name="T50" fmla="*/ 119 w 168"/>
                <a:gd name="T51" fmla="*/ 183 h 237"/>
                <a:gd name="T52" fmla="*/ 114 w 168"/>
                <a:gd name="T53" fmla="*/ 183 h 237"/>
                <a:gd name="T54" fmla="*/ 100 w 168"/>
                <a:gd name="T55" fmla="*/ 195 h 237"/>
                <a:gd name="T56" fmla="*/ 100 w 168"/>
                <a:gd name="T57" fmla="*/ 204 h 237"/>
                <a:gd name="T58" fmla="*/ 93 w 168"/>
                <a:gd name="T59" fmla="*/ 206 h 237"/>
                <a:gd name="T60" fmla="*/ 78 w 168"/>
                <a:gd name="T61" fmla="*/ 206 h 237"/>
                <a:gd name="T62" fmla="*/ 74 w 168"/>
                <a:gd name="T63" fmla="*/ 213 h 237"/>
                <a:gd name="T64" fmla="*/ 74 w 168"/>
                <a:gd name="T65" fmla="*/ 218 h 237"/>
                <a:gd name="T66" fmla="*/ 76 w 168"/>
                <a:gd name="T67" fmla="*/ 221 h 237"/>
                <a:gd name="T68" fmla="*/ 74 w 168"/>
                <a:gd name="T69" fmla="*/ 223 h 237"/>
                <a:gd name="T70" fmla="*/ 67 w 168"/>
                <a:gd name="T71" fmla="*/ 230 h 237"/>
                <a:gd name="T72" fmla="*/ 60 w 168"/>
                <a:gd name="T73" fmla="*/ 230 h 237"/>
                <a:gd name="T74" fmla="*/ 48 w 168"/>
                <a:gd name="T75" fmla="*/ 232 h 237"/>
                <a:gd name="T76" fmla="*/ 38 w 168"/>
                <a:gd name="T77" fmla="*/ 237 h 237"/>
                <a:gd name="T78" fmla="*/ 34 w 168"/>
                <a:gd name="T79" fmla="*/ 237 h 237"/>
                <a:gd name="T80" fmla="*/ 17 w 168"/>
                <a:gd name="T81" fmla="*/ 223 h 237"/>
                <a:gd name="T82" fmla="*/ 0 w 168"/>
                <a:gd name="T83" fmla="*/ 187 h 237"/>
                <a:gd name="T84" fmla="*/ 0 w 168"/>
                <a:gd name="T85" fmla="*/ 176 h 237"/>
                <a:gd name="T86" fmla="*/ 83 w 168"/>
                <a:gd name="T87" fmla="*/ 22 h 237"/>
                <a:gd name="T88" fmla="*/ 83 w 168"/>
                <a:gd name="T89" fmla="*/ 15 h 237"/>
                <a:gd name="T90" fmla="*/ 83 w 168"/>
                <a:gd name="T91" fmla="*/ 8 h 237"/>
                <a:gd name="T92" fmla="*/ 83 w 168"/>
                <a:gd name="T93" fmla="*/ 3 h 237"/>
                <a:gd name="T94" fmla="*/ 86 w 168"/>
                <a:gd name="T95" fmla="*/ 3 h 237"/>
                <a:gd name="T96" fmla="*/ 83 w 168"/>
                <a:gd name="T97" fmla="*/ 3 h 237"/>
                <a:gd name="T98" fmla="*/ 81 w 168"/>
                <a:gd name="T99" fmla="*/ 8 h 237"/>
                <a:gd name="T100" fmla="*/ 78 w 168"/>
                <a:gd name="T101" fmla="*/ 8 h 237"/>
                <a:gd name="T102" fmla="*/ 76 w 168"/>
                <a:gd name="T103" fmla="*/ 12 h 237"/>
                <a:gd name="T104" fmla="*/ 81 w 168"/>
                <a:gd name="T105" fmla="*/ 19 h 237"/>
                <a:gd name="T106" fmla="*/ 83 w 168"/>
                <a:gd name="T107" fmla="*/ 2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 h="237">
                  <a:moveTo>
                    <a:pt x="0" y="176"/>
                  </a:moveTo>
                  <a:lnTo>
                    <a:pt x="64" y="157"/>
                  </a:lnTo>
                  <a:lnTo>
                    <a:pt x="69" y="107"/>
                  </a:lnTo>
                  <a:lnTo>
                    <a:pt x="62" y="90"/>
                  </a:lnTo>
                  <a:lnTo>
                    <a:pt x="83" y="31"/>
                  </a:lnTo>
                  <a:lnTo>
                    <a:pt x="86" y="31"/>
                  </a:lnTo>
                  <a:lnTo>
                    <a:pt x="88" y="43"/>
                  </a:lnTo>
                  <a:lnTo>
                    <a:pt x="95" y="53"/>
                  </a:lnTo>
                  <a:lnTo>
                    <a:pt x="95" y="55"/>
                  </a:lnTo>
                  <a:lnTo>
                    <a:pt x="109" y="67"/>
                  </a:lnTo>
                  <a:lnTo>
                    <a:pt x="114" y="67"/>
                  </a:lnTo>
                  <a:lnTo>
                    <a:pt x="116" y="67"/>
                  </a:lnTo>
                  <a:lnTo>
                    <a:pt x="121" y="67"/>
                  </a:lnTo>
                  <a:lnTo>
                    <a:pt x="130" y="69"/>
                  </a:lnTo>
                  <a:lnTo>
                    <a:pt x="138" y="67"/>
                  </a:lnTo>
                  <a:lnTo>
                    <a:pt x="140" y="67"/>
                  </a:lnTo>
                  <a:lnTo>
                    <a:pt x="145" y="76"/>
                  </a:lnTo>
                  <a:lnTo>
                    <a:pt x="147" y="81"/>
                  </a:lnTo>
                  <a:lnTo>
                    <a:pt x="152" y="86"/>
                  </a:lnTo>
                  <a:lnTo>
                    <a:pt x="154" y="88"/>
                  </a:lnTo>
                  <a:lnTo>
                    <a:pt x="161" y="95"/>
                  </a:lnTo>
                  <a:lnTo>
                    <a:pt x="166" y="95"/>
                  </a:lnTo>
                  <a:lnTo>
                    <a:pt x="168" y="98"/>
                  </a:lnTo>
                  <a:lnTo>
                    <a:pt x="166" y="102"/>
                  </a:lnTo>
                  <a:lnTo>
                    <a:pt x="164" y="107"/>
                  </a:lnTo>
                  <a:lnTo>
                    <a:pt x="164" y="109"/>
                  </a:lnTo>
                  <a:lnTo>
                    <a:pt x="164" y="114"/>
                  </a:lnTo>
                  <a:lnTo>
                    <a:pt x="156" y="126"/>
                  </a:lnTo>
                  <a:lnTo>
                    <a:pt x="149" y="131"/>
                  </a:lnTo>
                  <a:lnTo>
                    <a:pt x="147" y="138"/>
                  </a:lnTo>
                  <a:lnTo>
                    <a:pt x="145" y="138"/>
                  </a:lnTo>
                  <a:lnTo>
                    <a:pt x="142" y="147"/>
                  </a:lnTo>
                  <a:lnTo>
                    <a:pt x="140" y="147"/>
                  </a:lnTo>
                  <a:lnTo>
                    <a:pt x="138" y="145"/>
                  </a:lnTo>
                  <a:lnTo>
                    <a:pt x="138" y="142"/>
                  </a:lnTo>
                  <a:lnTo>
                    <a:pt x="140" y="140"/>
                  </a:lnTo>
                  <a:lnTo>
                    <a:pt x="138" y="140"/>
                  </a:lnTo>
                  <a:lnTo>
                    <a:pt x="135" y="142"/>
                  </a:lnTo>
                  <a:lnTo>
                    <a:pt x="133" y="147"/>
                  </a:lnTo>
                  <a:lnTo>
                    <a:pt x="130" y="147"/>
                  </a:lnTo>
                  <a:lnTo>
                    <a:pt x="133" y="150"/>
                  </a:lnTo>
                  <a:lnTo>
                    <a:pt x="130" y="152"/>
                  </a:lnTo>
                  <a:lnTo>
                    <a:pt x="126" y="159"/>
                  </a:lnTo>
                  <a:lnTo>
                    <a:pt x="126" y="161"/>
                  </a:lnTo>
                  <a:lnTo>
                    <a:pt x="126" y="166"/>
                  </a:lnTo>
                  <a:lnTo>
                    <a:pt x="126" y="166"/>
                  </a:lnTo>
                  <a:lnTo>
                    <a:pt x="128" y="171"/>
                  </a:lnTo>
                  <a:lnTo>
                    <a:pt x="126" y="171"/>
                  </a:lnTo>
                  <a:lnTo>
                    <a:pt x="130" y="178"/>
                  </a:lnTo>
                  <a:lnTo>
                    <a:pt x="130" y="180"/>
                  </a:lnTo>
                  <a:lnTo>
                    <a:pt x="130" y="183"/>
                  </a:lnTo>
                  <a:lnTo>
                    <a:pt x="119" y="183"/>
                  </a:lnTo>
                  <a:lnTo>
                    <a:pt x="116" y="185"/>
                  </a:lnTo>
                  <a:lnTo>
                    <a:pt x="114" y="183"/>
                  </a:lnTo>
                  <a:lnTo>
                    <a:pt x="109" y="185"/>
                  </a:lnTo>
                  <a:lnTo>
                    <a:pt x="100" y="195"/>
                  </a:lnTo>
                  <a:lnTo>
                    <a:pt x="100" y="202"/>
                  </a:lnTo>
                  <a:lnTo>
                    <a:pt x="100" y="204"/>
                  </a:lnTo>
                  <a:lnTo>
                    <a:pt x="95" y="206"/>
                  </a:lnTo>
                  <a:lnTo>
                    <a:pt x="93" y="206"/>
                  </a:lnTo>
                  <a:lnTo>
                    <a:pt x="86" y="206"/>
                  </a:lnTo>
                  <a:lnTo>
                    <a:pt x="78" y="206"/>
                  </a:lnTo>
                  <a:lnTo>
                    <a:pt x="76" y="209"/>
                  </a:lnTo>
                  <a:lnTo>
                    <a:pt x="74" y="213"/>
                  </a:lnTo>
                  <a:lnTo>
                    <a:pt x="74" y="213"/>
                  </a:lnTo>
                  <a:lnTo>
                    <a:pt x="74" y="218"/>
                  </a:lnTo>
                  <a:lnTo>
                    <a:pt x="76" y="218"/>
                  </a:lnTo>
                  <a:lnTo>
                    <a:pt x="76" y="221"/>
                  </a:lnTo>
                  <a:lnTo>
                    <a:pt x="74" y="221"/>
                  </a:lnTo>
                  <a:lnTo>
                    <a:pt x="74" y="223"/>
                  </a:lnTo>
                  <a:lnTo>
                    <a:pt x="69" y="230"/>
                  </a:lnTo>
                  <a:lnTo>
                    <a:pt x="67" y="230"/>
                  </a:lnTo>
                  <a:lnTo>
                    <a:pt x="62" y="228"/>
                  </a:lnTo>
                  <a:lnTo>
                    <a:pt x="60" y="230"/>
                  </a:lnTo>
                  <a:lnTo>
                    <a:pt x="55" y="228"/>
                  </a:lnTo>
                  <a:lnTo>
                    <a:pt x="48" y="232"/>
                  </a:lnTo>
                  <a:lnTo>
                    <a:pt x="43" y="232"/>
                  </a:lnTo>
                  <a:lnTo>
                    <a:pt x="38" y="237"/>
                  </a:lnTo>
                  <a:lnTo>
                    <a:pt x="34" y="237"/>
                  </a:lnTo>
                  <a:lnTo>
                    <a:pt x="34" y="237"/>
                  </a:lnTo>
                  <a:lnTo>
                    <a:pt x="31" y="237"/>
                  </a:lnTo>
                  <a:lnTo>
                    <a:pt x="17" y="223"/>
                  </a:lnTo>
                  <a:lnTo>
                    <a:pt x="19" y="213"/>
                  </a:lnTo>
                  <a:lnTo>
                    <a:pt x="0" y="187"/>
                  </a:lnTo>
                  <a:lnTo>
                    <a:pt x="0" y="176"/>
                  </a:lnTo>
                  <a:lnTo>
                    <a:pt x="0" y="176"/>
                  </a:lnTo>
                  <a:lnTo>
                    <a:pt x="0" y="176"/>
                  </a:lnTo>
                  <a:close/>
                  <a:moveTo>
                    <a:pt x="83" y="22"/>
                  </a:moveTo>
                  <a:lnTo>
                    <a:pt x="83" y="17"/>
                  </a:lnTo>
                  <a:lnTo>
                    <a:pt x="83" y="15"/>
                  </a:lnTo>
                  <a:lnTo>
                    <a:pt x="86" y="8"/>
                  </a:lnTo>
                  <a:lnTo>
                    <a:pt x="83" y="8"/>
                  </a:lnTo>
                  <a:lnTo>
                    <a:pt x="86" y="5"/>
                  </a:lnTo>
                  <a:lnTo>
                    <a:pt x="83" y="3"/>
                  </a:lnTo>
                  <a:lnTo>
                    <a:pt x="83" y="3"/>
                  </a:lnTo>
                  <a:lnTo>
                    <a:pt x="86" y="3"/>
                  </a:lnTo>
                  <a:lnTo>
                    <a:pt x="83" y="0"/>
                  </a:lnTo>
                  <a:lnTo>
                    <a:pt x="83" y="3"/>
                  </a:lnTo>
                  <a:lnTo>
                    <a:pt x="81" y="0"/>
                  </a:lnTo>
                  <a:lnTo>
                    <a:pt x="81" y="8"/>
                  </a:lnTo>
                  <a:lnTo>
                    <a:pt x="78" y="10"/>
                  </a:lnTo>
                  <a:lnTo>
                    <a:pt x="78" y="8"/>
                  </a:lnTo>
                  <a:lnTo>
                    <a:pt x="76" y="10"/>
                  </a:lnTo>
                  <a:lnTo>
                    <a:pt x="76" y="12"/>
                  </a:lnTo>
                  <a:lnTo>
                    <a:pt x="78" y="12"/>
                  </a:lnTo>
                  <a:lnTo>
                    <a:pt x="81" y="19"/>
                  </a:lnTo>
                  <a:lnTo>
                    <a:pt x="83" y="22"/>
                  </a:lnTo>
                  <a:lnTo>
                    <a:pt x="83" y="2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38" name="Norway">
              <a:extLst>
                <a:ext uri="{FF2B5EF4-FFF2-40B4-BE49-F238E27FC236}">
                  <a16:creationId xmlns:a16="http://schemas.microsoft.com/office/drawing/2014/main" xmlns="" id="{39F39F53-D834-4B14-A1CA-D0CD45A95B53}"/>
                </a:ext>
              </a:extLst>
            </p:cNvPr>
            <p:cNvSpPr>
              <a:spLocks noEditPoints="1"/>
            </p:cNvSpPr>
            <p:nvPr/>
          </p:nvSpPr>
          <p:spPr bwMode="auto">
            <a:xfrm>
              <a:off x="5980633" y="2069312"/>
              <a:ext cx="513122" cy="593723"/>
            </a:xfrm>
            <a:custGeom>
              <a:avLst/>
              <a:gdLst>
                <a:gd name="T0" fmla="*/ 185 w 191"/>
                <a:gd name="T1" fmla="*/ 26 h 221"/>
                <a:gd name="T2" fmla="*/ 174 w 191"/>
                <a:gd name="T3" fmla="*/ 21 h 221"/>
                <a:gd name="T4" fmla="*/ 186 w 191"/>
                <a:gd name="T5" fmla="*/ 12 h 221"/>
                <a:gd name="T6" fmla="*/ 174 w 191"/>
                <a:gd name="T7" fmla="*/ 10 h 221"/>
                <a:gd name="T8" fmla="*/ 165 w 191"/>
                <a:gd name="T9" fmla="*/ 14 h 221"/>
                <a:gd name="T10" fmla="*/ 166 w 191"/>
                <a:gd name="T11" fmla="*/ 7 h 221"/>
                <a:gd name="T12" fmla="*/ 157 w 191"/>
                <a:gd name="T13" fmla="*/ 4 h 221"/>
                <a:gd name="T14" fmla="*/ 153 w 191"/>
                <a:gd name="T15" fmla="*/ 15 h 221"/>
                <a:gd name="T16" fmla="*/ 144 w 191"/>
                <a:gd name="T17" fmla="*/ 22 h 221"/>
                <a:gd name="T18" fmla="*/ 143 w 191"/>
                <a:gd name="T19" fmla="*/ 8 h 221"/>
                <a:gd name="T20" fmla="*/ 136 w 191"/>
                <a:gd name="T21" fmla="*/ 14 h 221"/>
                <a:gd name="T22" fmla="*/ 129 w 191"/>
                <a:gd name="T23" fmla="*/ 25 h 221"/>
                <a:gd name="T24" fmla="*/ 119 w 191"/>
                <a:gd name="T25" fmla="*/ 23 h 221"/>
                <a:gd name="T26" fmla="*/ 111 w 191"/>
                <a:gd name="T27" fmla="*/ 31 h 221"/>
                <a:gd name="T28" fmla="*/ 106 w 191"/>
                <a:gd name="T29" fmla="*/ 34 h 221"/>
                <a:gd name="T30" fmla="*/ 99 w 191"/>
                <a:gd name="T31" fmla="*/ 34 h 221"/>
                <a:gd name="T32" fmla="*/ 94 w 191"/>
                <a:gd name="T33" fmla="*/ 42 h 221"/>
                <a:gd name="T34" fmla="*/ 86 w 191"/>
                <a:gd name="T35" fmla="*/ 49 h 221"/>
                <a:gd name="T36" fmla="*/ 88 w 191"/>
                <a:gd name="T37" fmla="*/ 56 h 221"/>
                <a:gd name="T38" fmla="*/ 80 w 191"/>
                <a:gd name="T39" fmla="*/ 58 h 221"/>
                <a:gd name="T40" fmla="*/ 73 w 191"/>
                <a:gd name="T41" fmla="*/ 67 h 221"/>
                <a:gd name="T42" fmla="*/ 72 w 191"/>
                <a:gd name="T43" fmla="*/ 72 h 221"/>
                <a:gd name="T44" fmla="*/ 67 w 191"/>
                <a:gd name="T45" fmla="*/ 79 h 221"/>
                <a:gd name="T46" fmla="*/ 63 w 191"/>
                <a:gd name="T47" fmla="*/ 88 h 221"/>
                <a:gd name="T48" fmla="*/ 60 w 191"/>
                <a:gd name="T49" fmla="*/ 94 h 221"/>
                <a:gd name="T50" fmla="*/ 58 w 191"/>
                <a:gd name="T51" fmla="*/ 103 h 221"/>
                <a:gd name="T52" fmla="*/ 57 w 191"/>
                <a:gd name="T53" fmla="*/ 113 h 221"/>
                <a:gd name="T54" fmla="*/ 46 w 191"/>
                <a:gd name="T55" fmla="*/ 121 h 221"/>
                <a:gd name="T56" fmla="*/ 39 w 191"/>
                <a:gd name="T57" fmla="*/ 134 h 221"/>
                <a:gd name="T58" fmla="*/ 51 w 191"/>
                <a:gd name="T59" fmla="*/ 129 h 221"/>
                <a:gd name="T60" fmla="*/ 38 w 191"/>
                <a:gd name="T61" fmla="*/ 143 h 221"/>
                <a:gd name="T62" fmla="*/ 30 w 191"/>
                <a:gd name="T63" fmla="*/ 142 h 221"/>
                <a:gd name="T64" fmla="*/ 25 w 191"/>
                <a:gd name="T65" fmla="*/ 144 h 221"/>
                <a:gd name="T66" fmla="*/ 16 w 191"/>
                <a:gd name="T67" fmla="*/ 149 h 221"/>
                <a:gd name="T68" fmla="*/ 12 w 191"/>
                <a:gd name="T69" fmla="*/ 152 h 221"/>
                <a:gd name="T70" fmla="*/ 10 w 191"/>
                <a:gd name="T71" fmla="*/ 156 h 221"/>
                <a:gd name="T72" fmla="*/ 5 w 191"/>
                <a:gd name="T73" fmla="*/ 162 h 221"/>
                <a:gd name="T74" fmla="*/ 2 w 191"/>
                <a:gd name="T75" fmla="*/ 168 h 221"/>
                <a:gd name="T76" fmla="*/ 5 w 191"/>
                <a:gd name="T77" fmla="*/ 174 h 221"/>
                <a:gd name="T78" fmla="*/ 20 w 191"/>
                <a:gd name="T79" fmla="*/ 171 h 221"/>
                <a:gd name="T80" fmla="*/ 11 w 191"/>
                <a:gd name="T81" fmla="*/ 175 h 221"/>
                <a:gd name="T82" fmla="*/ 3 w 191"/>
                <a:gd name="T83" fmla="*/ 181 h 221"/>
                <a:gd name="T84" fmla="*/ 10 w 191"/>
                <a:gd name="T85" fmla="*/ 187 h 221"/>
                <a:gd name="T86" fmla="*/ 9 w 191"/>
                <a:gd name="T87" fmla="*/ 191 h 221"/>
                <a:gd name="T88" fmla="*/ 7 w 191"/>
                <a:gd name="T89" fmla="*/ 201 h 221"/>
                <a:gd name="T90" fmla="*/ 13 w 191"/>
                <a:gd name="T91" fmla="*/ 209 h 221"/>
                <a:gd name="T92" fmla="*/ 17 w 191"/>
                <a:gd name="T93" fmla="*/ 218 h 221"/>
                <a:gd name="T94" fmla="*/ 31 w 191"/>
                <a:gd name="T95" fmla="*/ 212 h 221"/>
                <a:gd name="T96" fmla="*/ 39 w 191"/>
                <a:gd name="T97" fmla="*/ 204 h 221"/>
                <a:gd name="T98" fmla="*/ 46 w 191"/>
                <a:gd name="T99" fmla="*/ 197 h 221"/>
                <a:gd name="T100" fmla="*/ 54 w 191"/>
                <a:gd name="T101" fmla="*/ 205 h 221"/>
                <a:gd name="T102" fmla="*/ 59 w 191"/>
                <a:gd name="T103" fmla="*/ 176 h 221"/>
                <a:gd name="T104" fmla="*/ 61 w 191"/>
                <a:gd name="T105" fmla="*/ 127 h 221"/>
                <a:gd name="T106" fmla="*/ 79 w 191"/>
                <a:gd name="T107" fmla="*/ 90 h 221"/>
                <a:gd name="T108" fmla="*/ 95 w 191"/>
                <a:gd name="T109" fmla="*/ 61 h 221"/>
                <a:gd name="T110" fmla="*/ 111 w 191"/>
                <a:gd name="T111" fmla="*/ 52 h 221"/>
                <a:gd name="T112" fmla="*/ 118 w 191"/>
                <a:gd name="T113" fmla="*/ 37 h 221"/>
                <a:gd name="T114" fmla="*/ 151 w 191"/>
                <a:gd name="T115" fmla="*/ 43 h 221"/>
                <a:gd name="T116" fmla="*/ 165 w 191"/>
                <a:gd name="T117" fmla="*/ 21 h 221"/>
                <a:gd name="T118" fmla="*/ 32 w 191"/>
                <a:gd name="T119" fmla="*/ 13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221">
                  <a:moveTo>
                    <a:pt x="177" y="40"/>
                  </a:moveTo>
                  <a:cubicBezTo>
                    <a:pt x="178" y="39"/>
                    <a:pt x="178" y="39"/>
                    <a:pt x="178" y="39"/>
                  </a:cubicBezTo>
                  <a:cubicBezTo>
                    <a:pt x="178" y="36"/>
                    <a:pt x="178" y="36"/>
                    <a:pt x="178" y="36"/>
                  </a:cubicBezTo>
                  <a:cubicBezTo>
                    <a:pt x="181" y="34"/>
                    <a:pt x="181" y="34"/>
                    <a:pt x="181" y="34"/>
                  </a:cubicBezTo>
                  <a:cubicBezTo>
                    <a:pt x="183" y="33"/>
                    <a:pt x="183" y="33"/>
                    <a:pt x="183" y="33"/>
                  </a:cubicBezTo>
                  <a:cubicBezTo>
                    <a:pt x="184" y="31"/>
                    <a:pt x="184" y="31"/>
                    <a:pt x="184" y="31"/>
                  </a:cubicBezTo>
                  <a:cubicBezTo>
                    <a:pt x="184" y="29"/>
                    <a:pt x="184" y="29"/>
                    <a:pt x="184" y="29"/>
                  </a:cubicBezTo>
                  <a:cubicBezTo>
                    <a:pt x="186" y="29"/>
                    <a:pt x="186" y="29"/>
                    <a:pt x="186" y="29"/>
                  </a:cubicBezTo>
                  <a:cubicBezTo>
                    <a:pt x="188" y="29"/>
                    <a:pt x="188" y="29"/>
                    <a:pt x="188" y="29"/>
                  </a:cubicBezTo>
                  <a:cubicBezTo>
                    <a:pt x="189" y="28"/>
                    <a:pt x="189" y="28"/>
                    <a:pt x="189" y="28"/>
                  </a:cubicBezTo>
                  <a:cubicBezTo>
                    <a:pt x="189" y="26"/>
                    <a:pt x="189" y="26"/>
                    <a:pt x="189" y="26"/>
                  </a:cubicBezTo>
                  <a:cubicBezTo>
                    <a:pt x="188" y="26"/>
                    <a:pt x="188" y="26"/>
                    <a:pt x="188" y="26"/>
                  </a:cubicBezTo>
                  <a:cubicBezTo>
                    <a:pt x="187" y="25"/>
                    <a:pt x="187" y="25"/>
                    <a:pt x="187" y="25"/>
                  </a:cubicBezTo>
                  <a:cubicBezTo>
                    <a:pt x="186" y="25"/>
                    <a:pt x="186" y="25"/>
                    <a:pt x="186" y="25"/>
                  </a:cubicBezTo>
                  <a:cubicBezTo>
                    <a:pt x="185" y="25"/>
                    <a:pt x="185" y="25"/>
                    <a:pt x="185" y="25"/>
                  </a:cubicBezTo>
                  <a:cubicBezTo>
                    <a:pt x="185" y="26"/>
                    <a:pt x="185" y="26"/>
                    <a:pt x="185" y="26"/>
                  </a:cubicBezTo>
                  <a:cubicBezTo>
                    <a:pt x="185" y="26"/>
                    <a:pt x="185" y="26"/>
                    <a:pt x="185" y="26"/>
                  </a:cubicBezTo>
                  <a:cubicBezTo>
                    <a:pt x="184" y="25"/>
                    <a:pt x="184" y="25"/>
                    <a:pt x="184" y="25"/>
                  </a:cubicBezTo>
                  <a:cubicBezTo>
                    <a:pt x="183" y="25"/>
                    <a:pt x="183" y="25"/>
                    <a:pt x="183" y="25"/>
                  </a:cubicBezTo>
                  <a:cubicBezTo>
                    <a:pt x="183" y="26"/>
                    <a:pt x="183" y="26"/>
                    <a:pt x="183" y="26"/>
                  </a:cubicBezTo>
                  <a:cubicBezTo>
                    <a:pt x="183" y="28"/>
                    <a:pt x="183" y="28"/>
                    <a:pt x="183" y="28"/>
                  </a:cubicBezTo>
                  <a:cubicBezTo>
                    <a:pt x="182" y="27"/>
                    <a:pt x="182" y="27"/>
                    <a:pt x="182" y="27"/>
                  </a:cubicBezTo>
                  <a:cubicBezTo>
                    <a:pt x="182" y="26"/>
                    <a:pt x="182" y="26"/>
                    <a:pt x="182" y="26"/>
                  </a:cubicBezTo>
                  <a:cubicBezTo>
                    <a:pt x="180" y="27"/>
                    <a:pt x="180" y="27"/>
                    <a:pt x="180" y="27"/>
                  </a:cubicBezTo>
                  <a:cubicBezTo>
                    <a:pt x="180" y="28"/>
                    <a:pt x="180" y="28"/>
                    <a:pt x="180" y="28"/>
                  </a:cubicBezTo>
                  <a:cubicBezTo>
                    <a:pt x="179" y="26"/>
                    <a:pt x="179" y="26"/>
                    <a:pt x="179" y="26"/>
                  </a:cubicBezTo>
                  <a:cubicBezTo>
                    <a:pt x="179" y="24"/>
                    <a:pt x="179" y="24"/>
                    <a:pt x="179" y="24"/>
                  </a:cubicBezTo>
                  <a:cubicBezTo>
                    <a:pt x="178" y="24"/>
                    <a:pt x="178" y="24"/>
                    <a:pt x="178" y="24"/>
                  </a:cubicBezTo>
                  <a:cubicBezTo>
                    <a:pt x="177" y="22"/>
                    <a:pt x="177" y="22"/>
                    <a:pt x="177" y="22"/>
                  </a:cubicBezTo>
                  <a:cubicBezTo>
                    <a:pt x="177" y="22"/>
                    <a:pt x="177" y="22"/>
                    <a:pt x="177" y="22"/>
                  </a:cubicBezTo>
                  <a:cubicBezTo>
                    <a:pt x="175" y="22"/>
                    <a:pt x="175" y="22"/>
                    <a:pt x="175" y="22"/>
                  </a:cubicBezTo>
                  <a:cubicBezTo>
                    <a:pt x="174" y="21"/>
                    <a:pt x="174" y="21"/>
                    <a:pt x="174" y="21"/>
                  </a:cubicBezTo>
                  <a:cubicBezTo>
                    <a:pt x="171" y="21"/>
                    <a:pt x="171" y="21"/>
                    <a:pt x="171" y="21"/>
                  </a:cubicBezTo>
                  <a:cubicBezTo>
                    <a:pt x="170" y="20"/>
                    <a:pt x="170" y="20"/>
                    <a:pt x="170" y="20"/>
                  </a:cubicBezTo>
                  <a:cubicBezTo>
                    <a:pt x="171" y="19"/>
                    <a:pt x="171" y="19"/>
                    <a:pt x="171" y="19"/>
                  </a:cubicBezTo>
                  <a:cubicBezTo>
                    <a:pt x="173" y="20"/>
                    <a:pt x="173" y="20"/>
                    <a:pt x="173" y="20"/>
                  </a:cubicBezTo>
                  <a:cubicBezTo>
                    <a:pt x="176" y="20"/>
                    <a:pt x="176" y="20"/>
                    <a:pt x="176" y="20"/>
                  </a:cubicBezTo>
                  <a:cubicBezTo>
                    <a:pt x="178" y="20"/>
                    <a:pt x="178" y="20"/>
                    <a:pt x="178" y="20"/>
                  </a:cubicBezTo>
                  <a:cubicBezTo>
                    <a:pt x="181" y="20"/>
                    <a:pt x="181" y="20"/>
                    <a:pt x="181" y="20"/>
                  </a:cubicBezTo>
                  <a:cubicBezTo>
                    <a:pt x="184" y="20"/>
                    <a:pt x="184" y="20"/>
                    <a:pt x="184" y="20"/>
                  </a:cubicBezTo>
                  <a:cubicBezTo>
                    <a:pt x="186" y="16"/>
                    <a:pt x="186" y="16"/>
                    <a:pt x="186" y="16"/>
                  </a:cubicBezTo>
                  <a:cubicBezTo>
                    <a:pt x="189" y="15"/>
                    <a:pt x="189" y="15"/>
                    <a:pt x="189" y="15"/>
                  </a:cubicBezTo>
                  <a:cubicBezTo>
                    <a:pt x="191" y="14"/>
                    <a:pt x="191" y="14"/>
                    <a:pt x="191" y="14"/>
                  </a:cubicBezTo>
                  <a:cubicBezTo>
                    <a:pt x="191" y="13"/>
                    <a:pt x="191" y="13"/>
                    <a:pt x="191" y="13"/>
                  </a:cubicBezTo>
                  <a:cubicBezTo>
                    <a:pt x="190" y="13"/>
                    <a:pt x="190" y="13"/>
                    <a:pt x="190" y="13"/>
                  </a:cubicBezTo>
                  <a:cubicBezTo>
                    <a:pt x="189" y="12"/>
                    <a:pt x="189" y="12"/>
                    <a:pt x="189" y="12"/>
                  </a:cubicBezTo>
                  <a:cubicBezTo>
                    <a:pt x="188" y="12"/>
                    <a:pt x="188" y="12"/>
                    <a:pt x="188" y="12"/>
                  </a:cubicBezTo>
                  <a:cubicBezTo>
                    <a:pt x="186" y="12"/>
                    <a:pt x="186" y="12"/>
                    <a:pt x="186" y="12"/>
                  </a:cubicBezTo>
                  <a:cubicBezTo>
                    <a:pt x="184" y="10"/>
                    <a:pt x="184" y="10"/>
                    <a:pt x="184" y="10"/>
                  </a:cubicBezTo>
                  <a:cubicBezTo>
                    <a:pt x="183" y="10"/>
                    <a:pt x="183" y="10"/>
                    <a:pt x="183" y="10"/>
                  </a:cubicBezTo>
                  <a:cubicBezTo>
                    <a:pt x="181" y="12"/>
                    <a:pt x="181" y="12"/>
                    <a:pt x="181" y="12"/>
                  </a:cubicBezTo>
                  <a:cubicBezTo>
                    <a:pt x="180" y="12"/>
                    <a:pt x="180" y="12"/>
                    <a:pt x="180" y="12"/>
                  </a:cubicBezTo>
                  <a:cubicBezTo>
                    <a:pt x="180" y="11"/>
                    <a:pt x="180" y="11"/>
                    <a:pt x="180" y="11"/>
                  </a:cubicBezTo>
                  <a:cubicBezTo>
                    <a:pt x="182" y="10"/>
                    <a:pt x="182" y="10"/>
                    <a:pt x="182" y="10"/>
                  </a:cubicBezTo>
                  <a:cubicBezTo>
                    <a:pt x="182" y="9"/>
                    <a:pt x="182" y="9"/>
                    <a:pt x="182" y="9"/>
                  </a:cubicBezTo>
                  <a:cubicBezTo>
                    <a:pt x="180" y="8"/>
                    <a:pt x="180" y="8"/>
                    <a:pt x="180" y="8"/>
                  </a:cubicBezTo>
                  <a:cubicBezTo>
                    <a:pt x="180" y="8"/>
                    <a:pt x="180" y="8"/>
                    <a:pt x="180" y="8"/>
                  </a:cubicBezTo>
                  <a:cubicBezTo>
                    <a:pt x="178" y="8"/>
                    <a:pt x="178" y="8"/>
                    <a:pt x="178" y="8"/>
                  </a:cubicBezTo>
                  <a:cubicBezTo>
                    <a:pt x="177" y="10"/>
                    <a:pt x="177" y="10"/>
                    <a:pt x="177" y="10"/>
                  </a:cubicBezTo>
                  <a:cubicBezTo>
                    <a:pt x="176" y="10"/>
                    <a:pt x="176" y="10"/>
                    <a:pt x="176" y="10"/>
                  </a:cubicBezTo>
                  <a:cubicBezTo>
                    <a:pt x="177" y="9"/>
                    <a:pt x="177" y="9"/>
                    <a:pt x="177" y="9"/>
                  </a:cubicBezTo>
                  <a:cubicBezTo>
                    <a:pt x="176" y="9"/>
                    <a:pt x="176" y="9"/>
                    <a:pt x="176" y="9"/>
                  </a:cubicBezTo>
                  <a:cubicBezTo>
                    <a:pt x="175" y="10"/>
                    <a:pt x="175" y="10"/>
                    <a:pt x="175" y="10"/>
                  </a:cubicBezTo>
                  <a:cubicBezTo>
                    <a:pt x="174" y="10"/>
                    <a:pt x="174" y="10"/>
                    <a:pt x="174" y="10"/>
                  </a:cubicBezTo>
                  <a:cubicBezTo>
                    <a:pt x="174" y="9"/>
                    <a:pt x="174" y="9"/>
                    <a:pt x="174" y="9"/>
                  </a:cubicBezTo>
                  <a:cubicBezTo>
                    <a:pt x="175" y="8"/>
                    <a:pt x="175" y="8"/>
                    <a:pt x="175" y="8"/>
                  </a:cubicBezTo>
                  <a:cubicBezTo>
                    <a:pt x="175" y="7"/>
                    <a:pt x="175" y="7"/>
                    <a:pt x="175" y="7"/>
                  </a:cubicBezTo>
                  <a:cubicBezTo>
                    <a:pt x="173" y="6"/>
                    <a:pt x="173" y="6"/>
                    <a:pt x="173" y="6"/>
                  </a:cubicBezTo>
                  <a:cubicBezTo>
                    <a:pt x="171" y="6"/>
                    <a:pt x="171" y="6"/>
                    <a:pt x="171" y="6"/>
                  </a:cubicBezTo>
                  <a:cubicBezTo>
                    <a:pt x="170" y="6"/>
                    <a:pt x="170" y="6"/>
                    <a:pt x="170" y="6"/>
                  </a:cubicBezTo>
                  <a:cubicBezTo>
                    <a:pt x="170" y="9"/>
                    <a:pt x="170" y="9"/>
                    <a:pt x="170" y="9"/>
                  </a:cubicBezTo>
                  <a:cubicBezTo>
                    <a:pt x="169" y="9"/>
                    <a:pt x="169" y="9"/>
                    <a:pt x="169" y="9"/>
                  </a:cubicBezTo>
                  <a:cubicBezTo>
                    <a:pt x="169" y="10"/>
                    <a:pt x="169" y="10"/>
                    <a:pt x="169" y="10"/>
                  </a:cubicBezTo>
                  <a:cubicBezTo>
                    <a:pt x="170" y="13"/>
                    <a:pt x="170" y="13"/>
                    <a:pt x="170" y="13"/>
                  </a:cubicBezTo>
                  <a:cubicBezTo>
                    <a:pt x="170" y="14"/>
                    <a:pt x="170" y="14"/>
                    <a:pt x="170" y="14"/>
                  </a:cubicBezTo>
                  <a:cubicBezTo>
                    <a:pt x="169" y="15"/>
                    <a:pt x="169" y="15"/>
                    <a:pt x="169" y="15"/>
                  </a:cubicBezTo>
                  <a:cubicBezTo>
                    <a:pt x="168" y="13"/>
                    <a:pt x="168" y="13"/>
                    <a:pt x="168" y="13"/>
                  </a:cubicBezTo>
                  <a:cubicBezTo>
                    <a:pt x="167" y="13"/>
                    <a:pt x="167" y="13"/>
                    <a:pt x="167" y="13"/>
                  </a:cubicBezTo>
                  <a:cubicBezTo>
                    <a:pt x="166" y="14"/>
                    <a:pt x="166" y="14"/>
                    <a:pt x="166" y="14"/>
                  </a:cubicBezTo>
                  <a:cubicBezTo>
                    <a:pt x="165" y="14"/>
                    <a:pt x="165" y="14"/>
                    <a:pt x="165" y="14"/>
                  </a:cubicBezTo>
                  <a:cubicBezTo>
                    <a:pt x="163" y="15"/>
                    <a:pt x="163" y="15"/>
                    <a:pt x="163" y="15"/>
                  </a:cubicBezTo>
                  <a:cubicBezTo>
                    <a:pt x="164" y="12"/>
                    <a:pt x="164" y="12"/>
                    <a:pt x="164" y="12"/>
                  </a:cubicBezTo>
                  <a:cubicBezTo>
                    <a:pt x="166" y="12"/>
                    <a:pt x="166" y="12"/>
                    <a:pt x="166" y="12"/>
                  </a:cubicBezTo>
                  <a:cubicBezTo>
                    <a:pt x="167" y="10"/>
                    <a:pt x="167" y="10"/>
                    <a:pt x="167" y="10"/>
                  </a:cubicBezTo>
                  <a:cubicBezTo>
                    <a:pt x="166" y="9"/>
                    <a:pt x="166" y="9"/>
                    <a:pt x="166" y="9"/>
                  </a:cubicBezTo>
                  <a:cubicBezTo>
                    <a:pt x="166" y="9"/>
                    <a:pt x="166" y="9"/>
                    <a:pt x="166" y="9"/>
                  </a:cubicBezTo>
                  <a:cubicBezTo>
                    <a:pt x="164" y="11"/>
                    <a:pt x="164" y="11"/>
                    <a:pt x="164" y="11"/>
                  </a:cubicBezTo>
                  <a:cubicBezTo>
                    <a:pt x="163" y="10"/>
                    <a:pt x="163" y="10"/>
                    <a:pt x="163" y="10"/>
                  </a:cubicBezTo>
                  <a:cubicBezTo>
                    <a:pt x="163" y="10"/>
                    <a:pt x="163" y="10"/>
                    <a:pt x="163" y="10"/>
                  </a:cubicBezTo>
                  <a:cubicBezTo>
                    <a:pt x="164" y="9"/>
                    <a:pt x="164" y="9"/>
                    <a:pt x="164" y="9"/>
                  </a:cubicBezTo>
                  <a:cubicBezTo>
                    <a:pt x="164" y="8"/>
                    <a:pt x="164" y="8"/>
                    <a:pt x="164" y="8"/>
                  </a:cubicBezTo>
                  <a:cubicBezTo>
                    <a:pt x="163" y="7"/>
                    <a:pt x="163" y="7"/>
                    <a:pt x="163" y="7"/>
                  </a:cubicBezTo>
                  <a:cubicBezTo>
                    <a:pt x="162" y="7"/>
                    <a:pt x="162" y="7"/>
                    <a:pt x="162" y="7"/>
                  </a:cubicBezTo>
                  <a:cubicBezTo>
                    <a:pt x="164" y="6"/>
                    <a:pt x="164" y="6"/>
                    <a:pt x="164" y="6"/>
                  </a:cubicBezTo>
                  <a:cubicBezTo>
                    <a:pt x="164" y="7"/>
                    <a:pt x="164" y="7"/>
                    <a:pt x="164" y="7"/>
                  </a:cubicBezTo>
                  <a:cubicBezTo>
                    <a:pt x="166" y="7"/>
                    <a:pt x="166" y="7"/>
                    <a:pt x="166" y="7"/>
                  </a:cubicBezTo>
                  <a:cubicBezTo>
                    <a:pt x="167" y="4"/>
                    <a:pt x="167" y="4"/>
                    <a:pt x="167" y="4"/>
                  </a:cubicBezTo>
                  <a:cubicBezTo>
                    <a:pt x="167" y="3"/>
                    <a:pt x="167" y="3"/>
                    <a:pt x="167" y="3"/>
                  </a:cubicBezTo>
                  <a:cubicBezTo>
                    <a:pt x="165" y="3"/>
                    <a:pt x="165" y="3"/>
                    <a:pt x="165" y="3"/>
                  </a:cubicBezTo>
                  <a:cubicBezTo>
                    <a:pt x="164" y="3"/>
                    <a:pt x="164" y="3"/>
                    <a:pt x="164" y="3"/>
                  </a:cubicBezTo>
                  <a:cubicBezTo>
                    <a:pt x="165" y="1"/>
                    <a:pt x="165" y="1"/>
                    <a:pt x="165" y="1"/>
                  </a:cubicBezTo>
                  <a:cubicBezTo>
                    <a:pt x="164" y="0"/>
                    <a:pt x="164" y="0"/>
                    <a:pt x="164" y="0"/>
                  </a:cubicBezTo>
                  <a:cubicBezTo>
                    <a:pt x="163" y="1"/>
                    <a:pt x="163" y="1"/>
                    <a:pt x="163" y="1"/>
                  </a:cubicBezTo>
                  <a:cubicBezTo>
                    <a:pt x="162" y="1"/>
                    <a:pt x="162" y="1"/>
                    <a:pt x="162" y="1"/>
                  </a:cubicBezTo>
                  <a:cubicBezTo>
                    <a:pt x="161" y="0"/>
                    <a:pt x="161" y="0"/>
                    <a:pt x="161" y="0"/>
                  </a:cubicBezTo>
                  <a:cubicBezTo>
                    <a:pt x="160" y="1"/>
                    <a:pt x="160" y="1"/>
                    <a:pt x="160" y="1"/>
                  </a:cubicBezTo>
                  <a:cubicBezTo>
                    <a:pt x="160" y="2"/>
                    <a:pt x="160" y="2"/>
                    <a:pt x="160" y="2"/>
                  </a:cubicBezTo>
                  <a:cubicBezTo>
                    <a:pt x="161" y="4"/>
                    <a:pt x="161" y="4"/>
                    <a:pt x="161" y="4"/>
                  </a:cubicBezTo>
                  <a:cubicBezTo>
                    <a:pt x="160" y="5"/>
                    <a:pt x="160" y="5"/>
                    <a:pt x="160" y="5"/>
                  </a:cubicBezTo>
                  <a:cubicBezTo>
                    <a:pt x="159" y="5"/>
                    <a:pt x="159" y="5"/>
                    <a:pt x="159" y="5"/>
                  </a:cubicBezTo>
                  <a:cubicBezTo>
                    <a:pt x="158" y="3"/>
                    <a:pt x="158" y="3"/>
                    <a:pt x="158" y="3"/>
                  </a:cubicBezTo>
                  <a:cubicBezTo>
                    <a:pt x="157" y="4"/>
                    <a:pt x="157" y="4"/>
                    <a:pt x="157" y="4"/>
                  </a:cubicBezTo>
                  <a:cubicBezTo>
                    <a:pt x="157" y="5"/>
                    <a:pt x="157" y="5"/>
                    <a:pt x="157" y="5"/>
                  </a:cubicBezTo>
                  <a:cubicBezTo>
                    <a:pt x="157" y="6"/>
                    <a:pt x="157" y="6"/>
                    <a:pt x="157" y="6"/>
                  </a:cubicBezTo>
                  <a:cubicBezTo>
                    <a:pt x="158" y="6"/>
                    <a:pt x="158" y="6"/>
                    <a:pt x="158" y="6"/>
                  </a:cubicBezTo>
                  <a:cubicBezTo>
                    <a:pt x="159" y="7"/>
                    <a:pt x="159" y="7"/>
                    <a:pt x="159" y="7"/>
                  </a:cubicBezTo>
                  <a:cubicBezTo>
                    <a:pt x="159" y="7"/>
                    <a:pt x="159" y="7"/>
                    <a:pt x="159" y="7"/>
                  </a:cubicBezTo>
                  <a:cubicBezTo>
                    <a:pt x="158" y="8"/>
                    <a:pt x="158" y="8"/>
                    <a:pt x="158" y="8"/>
                  </a:cubicBezTo>
                  <a:cubicBezTo>
                    <a:pt x="158" y="9"/>
                    <a:pt x="158" y="9"/>
                    <a:pt x="158" y="9"/>
                  </a:cubicBezTo>
                  <a:cubicBezTo>
                    <a:pt x="157" y="10"/>
                    <a:pt x="157" y="10"/>
                    <a:pt x="157" y="10"/>
                  </a:cubicBezTo>
                  <a:cubicBezTo>
                    <a:pt x="157" y="11"/>
                    <a:pt x="157" y="11"/>
                    <a:pt x="157" y="11"/>
                  </a:cubicBezTo>
                  <a:cubicBezTo>
                    <a:pt x="157" y="11"/>
                    <a:pt x="157" y="11"/>
                    <a:pt x="157" y="11"/>
                  </a:cubicBezTo>
                  <a:cubicBezTo>
                    <a:pt x="156" y="12"/>
                    <a:pt x="156" y="12"/>
                    <a:pt x="156" y="12"/>
                  </a:cubicBezTo>
                  <a:cubicBezTo>
                    <a:pt x="157" y="14"/>
                    <a:pt x="157" y="14"/>
                    <a:pt x="157" y="14"/>
                  </a:cubicBezTo>
                  <a:cubicBezTo>
                    <a:pt x="156" y="15"/>
                    <a:pt x="156" y="15"/>
                    <a:pt x="156" y="15"/>
                  </a:cubicBezTo>
                  <a:cubicBezTo>
                    <a:pt x="155" y="14"/>
                    <a:pt x="155" y="14"/>
                    <a:pt x="155" y="14"/>
                  </a:cubicBezTo>
                  <a:cubicBezTo>
                    <a:pt x="154" y="15"/>
                    <a:pt x="154" y="15"/>
                    <a:pt x="154" y="15"/>
                  </a:cubicBezTo>
                  <a:cubicBezTo>
                    <a:pt x="153" y="15"/>
                    <a:pt x="153" y="15"/>
                    <a:pt x="153" y="15"/>
                  </a:cubicBezTo>
                  <a:cubicBezTo>
                    <a:pt x="152" y="16"/>
                    <a:pt x="152" y="16"/>
                    <a:pt x="152" y="16"/>
                  </a:cubicBezTo>
                  <a:cubicBezTo>
                    <a:pt x="152" y="14"/>
                    <a:pt x="152" y="14"/>
                    <a:pt x="152" y="14"/>
                  </a:cubicBezTo>
                  <a:cubicBezTo>
                    <a:pt x="154" y="11"/>
                    <a:pt x="154" y="11"/>
                    <a:pt x="154" y="11"/>
                  </a:cubicBezTo>
                  <a:cubicBezTo>
                    <a:pt x="152" y="11"/>
                    <a:pt x="152" y="11"/>
                    <a:pt x="152" y="11"/>
                  </a:cubicBezTo>
                  <a:cubicBezTo>
                    <a:pt x="152" y="10"/>
                    <a:pt x="152" y="10"/>
                    <a:pt x="152" y="10"/>
                  </a:cubicBezTo>
                  <a:cubicBezTo>
                    <a:pt x="153" y="9"/>
                    <a:pt x="153" y="9"/>
                    <a:pt x="153" y="9"/>
                  </a:cubicBezTo>
                  <a:cubicBezTo>
                    <a:pt x="153" y="6"/>
                    <a:pt x="153" y="6"/>
                    <a:pt x="153" y="6"/>
                  </a:cubicBezTo>
                  <a:cubicBezTo>
                    <a:pt x="153" y="5"/>
                    <a:pt x="153" y="5"/>
                    <a:pt x="153" y="5"/>
                  </a:cubicBezTo>
                  <a:cubicBezTo>
                    <a:pt x="152" y="5"/>
                    <a:pt x="152" y="5"/>
                    <a:pt x="152" y="5"/>
                  </a:cubicBezTo>
                  <a:cubicBezTo>
                    <a:pt x="150" y="9"/>
                    <a:pt x="150" y="9"/>
                    <a:pt x="150" y="9"/>
                  </a:cubicBezTo>
                  <a:cubicBezTo>
                    <a:pt x="150" y="11"/>
                    <a:pt x="150" y="11"/>
                    <a:pt x="150" y="11"/>
                  </a:cubicBezTo>
                  <a:cubicBezTo>
                    <a:pt x="147" y="14"/>
                    <a:pt x="147" y="14"/>
                    <a:pt x="147" y="14"/>
                  </a:cubicBezTo>
                  <a:cubicBezTo>
                    <a:pt x="147" y="17"/>
                    <a:pt x="147" y="17"/>
                    <a:pt x="147" y="17"/>
                  </a:cubicBezTo>
                  <a:cubicBezTo>
                    <a:pt x="147" y="18"/>
                    <a:pt x="147" y="18"/>
                    <a:pt x="147" y="18"/>
                  </a:cubicBezTo>
                  <a:cubicBezTo>
                    <a:pt x="147" y="19"/>
                    <a:pt x="147" y="19"/>
                    <a:pt x="147" y="19"/>
                  </a:cubicBezTo>
                  <a:cubicBezTo>
                    <a:pt x="144" y="22"/>
                    <a:pt x="144" y="22"/>
                    <a:pt x="144" y="22"/>
                  </a:cubicBezTo>
                  <a:cubicBezTo>
                    <a:pt x="143" y="23"/>
                    <a:pt x="143" y="23"/>
                    <a:pt x="143" y="23"/>
                  </a:cubicBezTo>
                  <a:cubicBezTo>
                    <a:pt x="143" y="21"/>
                    <a:pt x="143" y="21"/>
                    <a:pt x="143" y="21"/>
                  </a:cubicBezTo>
                  <a:cubicBezTo>
                    <a:pt x="143" y="20"/>
                    <a:pt x="143" y="20"/>
                    <a:pt x="143" y="20"/>
                  </a:cubicBezTo>
                  <a:cubicBezTo>
                    <a:pt x="144" y="17"/>
                    <a:pt x="144" y="17"/>
                    <a:pt x="144" y="17"/>
                  </a:cubicBezTo>
                  <a:cubicBezTo>
                    <a:pt x="144" y="16"/>
                    <a:pt x="144" y="16"/>
                    <a:pt x="144" y="16"/>
                  </a:cubicBezTo>
                  <a:cubicBezTo>
                    <a:pt x="144" y="14"/>
                    <a:pt x="144" y="14"/>
                    <a:pt x="144" y="14"/>
                  </a:cubicBezTo>
                  <a:cubicBezTo>
                    <a:pt x="144" y="13"/>
                    <a:pt x="144" y="13"/>
                    <a:pt x="144" y="13"/>
                  </a:cubicBezTo>
                  <a:cubicBezTo>
                    <a:pt x="146" y="10"/>
                    <a:pt x="146" y="10"/>
                    <a:pt x="146" y="10"/>
                  </a:cubicBezTo>
                  <a:cubicBezTo>
                    <a:pt x="147" y="8"/>
                    <a:pt x="147" y="8"/>
                    <a:pt x="147" y="8"/>
                  </a:cubicBezTo>
                  <a:cubicBezTo>
                    <a:pt x="147" y="8"/>
                    <a:pt x="147" y="8"/>
                    <a:pt x="147" y="8"/>
                  </a:cubicBezTo>
                  <a:cubicBezTo>
                    <a:pt x="147" y="7"/>
                    <a:pt x="147" y="7"/>
                    <a:pt x="147" y="7"/>
                  </a:cubicBezTo>
                  <a:cubicBezTo>
                    <a:pt x="146" y="7"/>
                    <a:pt x="146" y="7"/>
                    <a:pt x="146" y="7"/>
                  </a:cubicBezTo>
                  <a:cubicBezTo>
                    <a:pt x="144" y="5"/>
                    <a:pt x="144" y="5"/>
                    <a:pt x="144" y="5"/>
                  </a:cubicBezTo>
                  <a:cubicBezTo>
                    <a:pt x="143" y="5"/>
                    <a:pt x="143" y="5"/>
                    <a:pt x="143" y="5"/>
                  </a:cubicBezTo>
                  <a:cubicBezTo>
                    <a:pt x="144" y="7"/>
                    <a:pt x="144" y="7"/>
                    <a:pt x="144" y="7"/>
                  </a:cubicBezTo>
                  <a:cubicBezTo>
                    <a:pt x="143" y="8"/>
                    <a:pt x="143" y="8"/>
                    <a:pt x="143" y="8"/>
                  </a:cubicBezTo>
                  <a:cubicBezTo>
                    <a:pt x="143" y="6"/>
                    <a:pt x="143" y="6"/>
                    <a:pt x="143" y="6"/>
                  </a:cubicBezTo>
                  <a:cubicBezTo>
                    <a:pt x="141" y="5"/>
                    <a:pt x="141" y="5"/>
                    <a:pt x="141" y="5"/>
                  </a:cubicBezTo>
                  <a:cubicBezTo>
                    <a:pt x="140" y="5"/>
                    <a:pt x="140" y="5"/>
                    <a:pt x="140" y="5"/>
                  </a:cubicBezTo>
                  <a:cubicBezTo>
                    <a:pt x="139" y="6"/>
                    <a:pt x="139" y="6"/>
                    <a:pt x="139" y="6"/>
                  </a:cubicBezTo>
                  <a:cubicBezTo>
                    <a:pt x="139" y="8"/>
                    <a:pt x="139" y="8"/>
                    <a:pt x="139" y="8"/>
                  </a:cubicBezTo>
                  <a:cubicBezTo>
                    <a:pt x="138" y="9"/>
                    <a:pt x="138" y="9"/>
                    <a:pt x="138" y="9"/>
                  </a:cubicBezTo>
                  <a:cubicBezTo>
                    <a:pt x="138" y="8"/>
                    <a:pt x="138" y="8"/>
                    <a:pt x="138" y="8"/>
                  </a:cubicBezTo>
                  <a:cubicBezTo>
                    <a:pt x="137" y="7"/>
                    <a:pt x="137" y="7"/>
                    <a:pt x="137" y="7"/>
                  </a:cubicBezTo>
                  <a:cubicBezTo>
                    <a:pt x="136" y="8"/>
                    <a:pt x="136" y="8"/>
                    <a:pt x="136" y="8"/>
                  </a:cubicBezTo>
                  <a:cubicBezTo>
                    <a:pt x="136" y="9"/>
                    <a:pt x="136" y="9"/>
                    <a:pt x="136" y="9"/>
                  </a:cubicBezTo>
                  <a:cubicBezTo>
                    <a:pt x="138" y="10"/>
                    <a:pt x="138" y="10"/>
                    <a:pt x="138" y="10"/>
                  </a:cubicBezTo>
                  <a:cubicBezTo>
                    <a:pt x="139" y="12"/>
                    <a:pt x="139" y="12"/>
                    <a:pt x="139" y="12"/>
                  </a:cubicBezTo>
                  <a:cubicBezTo>
                    <a:pt x="138" y="12"/>
                    <a:pt x="138" y="12"/>
                    <a:pt x="138" y="12"/>
                  </a:cubicBezTo>
                  <a:cubicBezTo>
                    <a:pt x="137" y="11"/>
                    <a:pt x="137" y="11"/>
                    <a:pt x="137" y="11"/>
                  </a:cubicBezTo>
                  <a:cubicBezTo>
                    <a:pt x="136" y="13"/>
                    <a:pt x="136" y="13"/>
                    <a:pt x="136" y="13"/>
                  </a:cubicBezTo>
                  <a:cubicBezTo>
                    <a:pt x="136" y="14"/>
                    <a:pt x="136" y="14"/>
                    <a:pt x="136" y="14"/>
                  </a:cubicBezTo>
                  <a:cubicBezTo>
                    <a:pt x="136" y="14"/>
                    <a:pt x="136" y="14"/>
                    <a:pt x="136" y="14"/>
                  </a:cubicBezTo>
                  <a:cubicBezTo>
                    <a:pt x="136" y="15"/>
                    <a:pt x="136" y="15"/>
                    <a:pt x="136" y="15"/>
                  </a:cubicBezTo>
                  <a:cubicBezTo>
                    <a:pt x="134" y="14"/>
                    <a:pt x="134" y="14"/>
                    <a:pt x="134" y="14"/>
                  </a:cubicBezTo>
                  <a:cubicBezTo>
                    <a:pt x="133" y="14"/>
                    <a:pt x="133" y="14"/>
                    <a:pt x="133" y="14"/>
                  </a:cubicBezTo>
                  <a:cubicBezTo>
                    <a:pt x="132" y="16"/>
                    <a:pt x="132" y="16"/>
                    <a:pt x="132" y="16"/>
                  </a:cubicBezTo>
                  <a:cubicBezTo>
                    <a:pt x="131" y="16"/>
                    <a:pt x="131" y="16"/>
                    <a:pt x="131" y="16"/>
                  </a:cubicBezTo>
                  <a:cubicBezTo>
                    <a:pt x="131" y="17"/>
                    <a:pt x="131" y="17"/>
                    <a:pt x="131" y="17"/>
                  </a:cubicBezTo>
                  <a:cubicBezTo>
                    <a:pt x="132" y="18"/>
                    <a:pt x="132" y="18"/>
                    <a:pt x="132" y="18"/>
                  </a:cubicBezTo>
                  <a:cubicBezTo>
                    <a:pt x="130" y="19"/>
                    <a:pt x="130" y="19"/>
                    <a:pt x="130" y="19"/>
                  </a:cubicBezTo>
                  <a:cubicBezTo>
                    <a:pt x="130" y="20"/>
                    <a:pt x="130" y="20"/>
                    <a:pt x="130" y="20"/>
                  </a:cubicBezTo>
                  <a:cubicBezTo>
                    <a:pt x="131" y="22"/>
                    <a:pt x="131" y="22"/>
                    <a:pt x="131" y="22"/>
                  </a:cubicBezTo>
                  <a:cubicBezTo>
                    <a:pt x="130" y="23"/>
                    <a:pt x="130" y="23"/>
                    <a:pt x="130" y="23"/>
                  </a:cubicBezTo>
                  <a:cubicBezTo>
                    <a:pt x="132" y="23"/>
                    <a:pt x="132" y="23"/>
                    <a:pt x="132" y="23"/>
                  </a:cubicBezTo>
                  <a:cubicBezTo>
                    <a:pt x="132" y="24"/>
                    <a:pt x="132" y="24"/>
                    <a:pt x="132" y="24"/>
                  </a:cubicBezTo>
                  <a:cubicBezTo>
                    <a:pt x="131" y="25"/>
                    <a:pt x="131" y="25"/>
                    <a:pt x="131" y="25"/>
                  </a:cubicBezTo>
                  <a:cubicBezTo>
                    <a:pt x="129" y="25"/>
                    <a:pt x="129" y="25"/>
                    <a:pt x="129" y="25"/>
                  </a:cubicBezTo>
                  <a:cubicBezTo>
                    <a:pt x="128" y="22"/>
                    <a:pt x="128" y="22"/>
                    <a:pt x="128" y="22"/>
                  </a:cubicBezTo>
                  <a:cubicBezTo>
                    <a:pt x="127" y="22"/>
                    <a:pt x="127" y="22"/>
                    <a:pt x="127" y="22"/>
                  </a:cubicBezTo>
                  <a:cubicBezTo>
                    <a:pt x="128" y="21"/>
                    <a:pt x="128" y="21"/>
                    <a:pt x="128" y="21"/>
                  </a:cubicBezTo>
                  <a:cubicBezTo>
                    <a:pt x="127" y="20"/>
                    <a:pt x="127" y="20"/>
                    <a:pt x="127" y="20"/>
                  </a:cubicBezTo>
                  <a:cubicBezTo>
                    <a:pt x="125" y="20"/>
                    <a:pt x="125" y="20"/>
                    <a:pt x="125" y="20"/>
                  </a:cubicBezTo>
                  <a:cubicBezTo>
                    <a:pt x="123" y="20"/>
                    <a:pt x="123" y="20"/>
                    <a:pt x="123" y="20"/>
                  </a:cubicBezTo>
                  <a:cubicBezTo>
                    <a:pt x="120" y="18"/>
                    <a:pt x="120" y="18"/>
                    <a:pt x="120" y="18"/>
                  </a:cubicBezTo>
                  <a:cubicBezTo>
                    <a:pt x="120" y="18"/>
                    <a:pt x="120" y="18"/>
                    <a:pt x="120" y="18"/>
                  </a:cubicBezTo>
                  <a:cubicBezTo>
                    <a:pt x="119" y="19"/>
                    <a:pt x="119" y="19"/>
                    <a:pt x="119" y="19"/>
                  </a:cubicBezTo>
                  <a:cubicBezTo>
                    <a:pt x="118" y="18"/>
                    <a:pt x="118" y="18"/>
                    <a:pt x="118" y="18"/>
                  </a:cubicBezTo>
                  <a:cubicBezTo>
                    <a:pt x="116" y="19"/>
                    <a:pt x="116" y="19"/>
                    <a:pt x="116" y="19"/>
                  </a:cubicBezTo>
                  <a:cubicBezTo>
                    <a:pt x="115" y="19"/>
                    <a:pt x="115" y="19"/>
                    <a:pt x="115" y="19"/>
                  </a:cubicBezTo>
                  <a:cubicBezTo>
                    <a:pt x="115" y="20"/>
                    <a:pt x="115" y="20"/>
                    <a:pt x="115" y="20"/>
                  </a:cubicBezTo>
                  <a:cubicBezTo>
                    <a:pt x="117" y="22"/>
                    <a:pt x="117" y="22"/>
                    <a:pt x="117" y="22"/>
                  </a:cubicBezTo>
                  <a:cubicBezTo>
                    <a:pt x="118" y="22"/>
                    <a:pt x="118" y="22"/>
                    <a:pt x="118" y="22"/>
                  </a:cubicBezTo>
                  <a:cubicBezTo>
                    <a:pt x="119" y="23"/>
                    <a:pt x="119" y="23"/>
                    <a:pt x="119" y="23"/>
                  </a:cubicBezTo>
                  <a:cubicBezTo>
                    <a:pt x="121" y="24"/>
                    <a:pt x="121" y="24"/>
                    <a:pt x="121" y="24"/>
                  </a:cubicBezTo>
                  <a:cubicBezTo>
                    <a:pt x="120" y="25"/>
                    <a:pt x="120" y="25"/>
                    <a:pt x="120" y="25"/>
                  </a:cubicBezTo>
                  <a:cubicBezTo>
                    <a:pt x="120" y="27"/>
                    <a:pt x="120" y="27"/>
                    <a:pt x="120" y="27"/>
                  </a:cubicBezTo>
                  <a:cubicBezTo>
                    <a:pt x="122" y="29"/>
                    <a:pt x="122" y="29"/>
                    <a:pt x="122" y="29"/>
                  </a:cubicBezTo>
                  <a:cubicBezTo>
                    <a:pt x="122" y="30"/>
                    <a:pt x="122" y="30"/>
                    <a:pt x="122" y="30"/>
                  </a:cubicBezTo>
                  <a:cubicBezTo>
                    <a:pt x="120" y="29"/>
                    <a:pt x="120" y="29"/>
                    <a:pt x="120" y="29"/>
                  </a:cubicBezTo>
                  <a:cubicBezTo>
                    <a:pt x="119" y="27"/>
                    <a:pt x="119" y="27"/>
                    <a:pt x="119" y="27"/>
                  </a:cubicBezTo>
                  <a:cubicBezTo>
                    <a:pt x="117" y="26"/>
                    <a:pt x="117" y="26"/>
                    <a:pt x="117" y="26"/>
                  </a:cubicBezTo>
                  <a:cubicBezTo>
                    <a:pt x="116" y="25"/>
                    <a:pt x="116" y="25"/>
                    <a:pt x="116" y="25"/>
                  </a:cubicBezTo>
                  <a:cubicBezTo>
                    <a:pt x="116" y="27"/>
                    <a:pt x="116" y="27"/>
                    <a:pt x="116" y="27"/>
                  </a:cubicBezTo>
                  <a:cubicBezTo>
                    <a:pt x="115" y="28"/>
                    <a:pt x="115" y="28"/>
                    <a:pt x="115" y="28"/>
                  </a:cubicBezTo>
                  <a:cubicBezTo>
                    <a:pt x="114" y="26"/>
                    <a:pt x="114" y="26"/>
                    <a:pt x="114" y="26"/>
                  </a:cubicBezTo>
                  <a:cubicBezTo>
                    <a:pt x="113" y="27"/>
                    <a:pt x="113" y="27"/>
                    <a:pt x="113" y="27"/>
                  </a:cubicBezTo>
                  <a:cubicBezTo>
                    <a:pt x="113" y="28"/>
                    <a:pt x="113" y="28"/>
                    <a:pt x="113" y="28"/>
                  </a:cubicBezTo>
                  <a:cubicBezTo>
                    <a:pt x="111" y="29"/>
                    <a:pt x="111" y="29"/>
                    <a:pt x="111" y="29"/>
                  </a:cubicBezTo>
                  <a:cubicBezTo>
                    <a:pt x="111" y="31"/>
                    <a:pt x="111" y="31"/>
                    <a:pt x="111" y="31"/>
                  </a:cubicBezTo>
                  <a:cubicBezTo>
                    <a:pt x="113" y="32"/>
                    <a:pt x="113" y="32"/>
                    <a:pt x="113" y="32"/>
                  </a:cubicBezTo>
                  <a:cubicBezTo>
                    <a:pt x="114" y="34"/>
                    <a:pt x="114" y="34"/>
                    <a:pt x="114" y="34"/>
                  </a:cubicBezTo>
                  <a:cubicBezTo>
                    <a:pt x="113" y="33"/>
                    <a:pt x="113" y="33"/>
                    <a:pt x="113" y="33"/>
                  </a:cubicBezTo>
                  <a:cubicBezTo>
                    <a:pt x="112" y="32"/>
                    <a:pt x="112" y="32"/>
                    <a:pt x="112" y="32"/>
                  </a:cubicBezTo>
                  <a:cubicBezTo>
                    <a:pt x="110" y="34"/>
                    <a:pt x="110" y="34"/>
                    <a:pt x="110" y="34"/>
                  </a:cubicBezTo>
                  <a:cubicBezTo>
                    <a:pt x="110" y="36"/>
                    <a:pt x="110" y="36"/>
                    <a:pt x="110" y="36"/>
                  </a:cubicBezTo>
                  <a:cubicBezTo>
                    <a:pt x="108" y="37"/>
                    <a:pt x="108" y="37"/>
                    <a:pt x="108" y="37"/>
                  </a:cubicBezTo>
                  <a:cubicBezTo>
                    <a:pt x="108" y="36"/>
                    <a:pt x="108" y="36"/>
                    <a:pt x="108" y="36"/>
                  </a:cubicBezTo>
                  <a:cubicBezTo>
                    <a:pt x="109" y="35"/>
                    <a:pt x="109" y="35"/>
                    <a:pt x="109" y="35"/>
                  </a:cubicBezTo>
                  <a:cubicBezTo>
                    <a:pt x="109" y="34"/>
                    <a:pt x="109" y="34"/>
                    <a:pt x="109" y="34"/>
                  </a:cubicBezTo>
                  <a:cubicBezTo>
                    <a:pt x="110" y="31"/>
                    <a:pt x="110" y="31"/>
                    <a:pt x="110" y="31"/>
                  </a:cubicBezTo>
                  <a:cubicBezTo>
                    <a:pt x="109" y="26"/>
                    <a:pt x="109" y="26"/>
                    <a:pt x="109" y="26"/>
                  </a:cubicBezTo>
                  <a:cubicBezTo>
                    <a:pt x="108" y="27"/>
                    <a:pt x="108" y="27"/>
                    <a:pt x="108" y="27"/>
                  </a:cubicBezTo>
                  <a:cubicBezTo>
                    <a:pt x="106" y="30"/>
                    <a:pt x="106" y="30"/>
                    <a:pt x="106" y="30"/>
                  </a:cubicBezTo>
                  <a:cubicBezTo>
                    <a:pt x="106" y="33"/>
                    <a:pt x="106" y="33"/>
                    <a:pt x="106" y="33"/>
                  </a:cubicBezTo>
                  <a:cubicBezTo>
                    <a:pt x="106" y="34"/>
                    <a:pt x="106" y="34"/>
                    <a:pt x="106" y="34"/>
                  </a:cubicBezTo>
                  <a:cubicBezTo>
                    <a:pt x="104" y="36"/>
                    <a:pt x="104" y="36"/>
                    <a:pt x="104" y="36"/>
                  </a:cubicBezTo>
                  <a:cubicBezTo>
                    <a:pt x="104" y="34"/>
                    <a:pt x="104" y="34"/>
                    <a:pt x="104" y="34"/>
                  </a:cubicBezTo>
                  <a:cubicBezTo>
                    <a:pt x="105" y="32"/>
                    <a:pt x="105" y="32"/>
                    <a:pt x="105" y="32"/>
                  </a:cubicBezTo>
                  <a:cubicBezTo>
                    <a:pt x="104" y="29"/>
                    <a:pt x="104" y="29"/>
                    <a:pt x="104" y="29"/>
                  </a:cubicBezTo>
                  <a:cubicBezTo>
                    <a:pt x="104" y="29"/>
                    <a:pt x="104" y="29"/>
                    <a:pt x="104" y="29"/>
                  </a:cubicBezTo>
                  <a:cubicBezTo>
                    <a:pt x="102" y="30"/>
                    <a:pt x="102" y="30"/>
                    <a:pt x="102" y="30"/>
                  </a:cubicBezTo>
                  <a:cubicBezTo>
                    <a:pt x="100" y="33"/>
                    <a:pt x="100" y="33"/>
                    <a:pt x="100" y="33"/>
                  </a:cubicBezTo>
                  <a:cubicBezTo>
                    <a:pt x="101" y="34"/>
                    <a:pt x="101" y="34"/>
                    <a:pt x="101" y="34"/>
                  </a:cubicBezTo>
                  <a:cubicBezTo>
                    <a:pt x="101" y="36"/>
                    <a:pt x="101" y="36"/>
                    <a:pt x="101" y="36"/>
                  </a:cubicBezTo>
                  <a:cubicBezTo>
                    <a:pt x="104" y="38"/>
                    <a:pt x="104" y="38"/>
                    <a:pt x="104" y="38"/>
                  </a:cubicBezTo>
                  <a:cubicBezTo>
                    <a:pt x="104" y="39"/>
                    <a:pt x="104" y="39"/>
                    <a:pt x="104" y="39"/>
                  </a:cubicBezTo>
                  <a:cubicBezTo>
                    <a:pt x="103" y="41"/>
                    <a:pt x="103" y="41"/>
                    <a:pt x="103" y="41"/>
                  </a:cubicBezTo>
                  <a:cubicBezTo>
                    <a:pt x="103" y="39"/>
                    <a:pt x="103" y="39"/>
                    <a:pt x="103" y="39"/>
                  </a:cubicBezTo>
                  <a:cubicBezTo>
                    <a:pt x="101" y="38"/>
                    <a:pt x="101" y="38"/>
                    <a:pt x="101" y="38"/>
                  </a:cubicBezTo>
                  <a:cubicBezTo>
                    <a:pt x="99" y="34"/>
                    <a:pt x="99" y="34"/>
                    <a:pt x="99" y="34"/>
                  </a:cubicBezTo>
                  <a:cubicBezTo>
                    <a:pt x="99" y="34"/>
                    <a:pt x="99" y="34"/>
                    <a:pt x="99" y="34"/>
                  </a:cubicBezTo>
                  <a:cubicBezTo>
                    <a:pt x="96" y="35"/>
                    <a:pt x="96" y="35"/>
                    <a:pt x="96" y="35"/>
                  </a:cubicBezTo>
                  <a:cubicBezTo>
                    <a:pt x="96" y="36"/>
                    <a:pt x="96" y="36"/>
                    <a:pt x="96" y="36"/>
                  </a:cubicBezTo>
                  <a:cubicBezTo>
                    <a:pt x="99" y="38"/>
                    <a:pt x="99" y="38"/>
                    <a:pt x="99" y="38"/>
                  </a:cubicBezTo>
                  <a:cubicBezTo>
                    <a:pt x="100" y="38"/>
                    <a:pt x="100" y="38"/>
                    <a:pt x="100" y="38"/>
                  </a:cubicBezTo>
                  <a:cubicBezTo>
                    <a:pt x="100" y="39"/>
                    <a:pt x="100" y="39"/>
                    <a:pt x="100" y="39"/>
                  </a:cubicBezTo>
                  <a:cubicBezTo>
                    <a:pt x="99" y="39"/>
                    <a:pt x="99" y="39"/>
                    <a:pt x="99" y="39"/>
                  </a:cubicBezTo>
                  <a:cubicBezTo>
                    <a:pt x="97" y="39"/>
                    <a:pt x="97" y="39"/>
                    <a:pt x="97" y="39"/>
                  </a:cubicBezTo>
                  <a:cubicBezTo>
                    <a:pt x="98" y="41"/>
                    <a:pt x="98" y="41"/>
                    <a:pt x="98" y="41"/>
                  </a:cubicBezTo>
                  <a:cubicBezTo>
                    <a:pt x="96" y="40"/>
                    <a:pt x="96" y="40"/>
                    <a:pt x="96" y="40"/>
                  </a:cubicBezTo>
                  <a:cubicBezTo>
                    <a:pt x="96" y="37"/>
                    <a:pt x="96" y="37"/>
                    <a:pt x="96" y="37"/>
                  </a:cubicBezTo>
                  <a:cubicBezTo>
                    <a:pt x="95" y="37"/>
                    <a:pt x="95" y="37"/>
                    <a:pt x="95" y="37"/>
                  </a:cubicBezTo>
                  <a:cubicBezTo>
                    <a:pt x="95" y="36"/>
                    <a:pt x="95" y="36"/>
                    <a:pt x="95" y="36"/>
                  </a:cubicBezTo>
                  <a:cubicBezTo>
                    <a:pt x="94" y="36"/>
                    <a:pt x="94" y="36"/>
                    <a:pt x="94" y="36"/>
                  </a:cubicBezTo>
                  <a:cubicBezTo>
                    <a:pt x="94" y="39"/>
                    <a:pt x="94" y="39"/>
                    <a:pt x="94" y="39"/>
                  </a:cubicBezTo>
                  <a:cubicBezTo>
                    <a:pt x="94" y="40"/>
                    <a:pt x="94" y="40"/>
                    <a:pt x="94" y="40"/>
                  </a:cubicBezTo>
                  <a:cubicBezTo>
                    <a:pt x="94" y="42"/>
                    <a:pt x="94" y="42"/>
                    <a:pt x="94" y="42"/>
                  </a:cubicBezTo>
                  <a:cubicBezTo>
                    <a:pt x="93" y="41"/>
                    <a:pt x="93" y="41"/>
                    <a:pt x="93" y="41"/>
                  </a:cubicBezTo>
                  <a:cubicBezTo>
                    <a:pt x="91" y="42"/>
                    <a:pt x="91" y="42"/>
                    <a:pt x="91" y="42"/>
                  </a:cubicBezTo>
                  <a:cubicBezTo>
                    <a:pt x="89" y="44"/>
                    <a:pt x="89" y="44"/>
                    <a:pt x="89" y="44"/>
                  </a:cubicBezTo>
                  <a:cubicBezTo>
                    <a:pt x="90" y="44"/>
                    <a:pt x="90" y="44"/>
                    <a:pt x="90" y="44"/>
                  </a:cubicBezTo>
                  <a:cubicBezTo>
                    <a:pt x="91" y="44"/>
                    <a:pt x="91" y="44"/>
                    <a:pt x="91" y="44"/>
                  </a:cubicBezTo>
                  <a:cubicBezTo>
                    <a:pt x="92" y="45"/>
                    <a:pt x="92" y="45"/>
                    <a:pt x="92" y="45"/>
                  </a:cubicBezTo>
                  <a:cubicBezTo>
                    <a:pt x="91" y="45"/>
                    <a:pt x="91" y="45"/>
                    <a:pt x="91" y="45"/>
                  </a:cubicBezTo>
                  <a:cubicBezTo>
                    <a:pt x="90" y="46"/>
                    <a:pt x="90" y="46"/>
                    <a:pt x="90" y="46"/>
                  </a:cubicBezTo>
                  <a:cubicBezTo>
                    <a:pt x="91" y="47"/>
                    <a:pt x="91" y="47"/>
                    <a:pt x="91" y="47"/>
                  </a:cubicBezTo>
                  <a:cubicBezTo>
                    <a:pt x="90" y="48"/>
                    <a:pt x="90" y="48"/>
                    <a:pt x="90" y="48"/>
                  </a:cubicBezTo>
                  <a:cubicBezTo>
                    <a:pt x="89" y="48"/>
                    <a:pt x="89" y="48"/>
                    <a:pt x="89" y="48"/>
                  </a:cubicBezTo>
                  <a:cubicBezTo>
                    <a:pt x="89" y="49"/>
                    <a:pt x="89" y="49"/>
                    <a:pt x="89" y="49"/>
                  </a:cubicBezTo>
                  <a:cubicBezTo>
                    <a:pt x="89" y="49"/>
                    <a:pt x="89" y="49"/>
                    <a:pt x="89" y="49"/>
                  </a:cubicBezTo>
                  <a:cubicBezTo>
                    <a:pt x="88" y="49"/>
                    <a:pt x="88" y="49"/>
                    <a:pt x="88" y="49"/>
                  </a:cubicBezTo>
                  <a:cubicBezTo>
                    <a:pt x="87" y="48"/>
                    <a:pt x="87" y="48"/>
                    <a:pt x="87" y="48"/>
                  </a:cubicBezTo>
                  <a:cubicBezTo>
                    <a:pt x="86" y="49"/>
                    <a:pt x="86" y="49"/>
                    <a:pt x="86" y="49"/>
                  </a:cubicBezTo>
                  <a:cubicBezTo>
                    <a:pt x="85" y="50"/>
                    <a:pt x="85" y="50"/>
                    <a:pt x="85" y="50"/>
                  </a:cubicBezTo>
                  <a:cubicBezTo>
                    <a:pt x="85" y="51"/>
                    <a:pt x="85" y="51"/>
                    <a:pt x="85" y="51"/>
                  </a:cubicBezTo>
                  <a:cubicBezTo>
                    <a:pt x="85" y="52"/>
                    <a:pt x="85" y="52"/>
                    <a:pt x="85" y="52"/>
                  </a:cubicBezTo>
                  <a:cubicBezTo>
                    <a:pt x="83" y="52"/>
                    <a:pt x="83" y="52"/>
                    <a:pt x="83" y="52"/>
                  </a:cubicBezTo>
                  <a:cubicBezTo>
                    <a:pt x="82" y="54"/>
                    <a:pt x="82" y="54"/>
                    <a:pt x="82" y="54"/>
                  </a:cubicBezTo>
                  <a:cubicBezTo>
                    <a:pt x="83" y="54"/>
                    <a:pt x="83" y="54"/>
                    <a:pt x="83" y="54"/>
                  </a:cubicBezTo>
                  <a:cubicBezTo>
                    <a:pt x="87" y="53"/>
                    <a:pt x="87" y="53"/>
                    <a:pt x="87" y="53"/>
                  </a:cubicBezTo>
                  <a:cubicBezTo>
                    <a:pt x="88" y="54"/>
                    <a:pt x="88" y="54"/>
                    <a:pt x="88" y="54"/>
                  </a:cubicBezTo>
                  <a:cubicBezTo>
                    <a:pt x="90" y="53"/>
                    <a:pt x="90" y="53"/>
                    <a:pt x="90" y="53"/>
                  </a:cubicBezTo>
                  <a:cubicBezTo>
                    <a:pt x="91" y="53"/>
                    <a:pt x="91" y="53"/>
                    <a:pt x="91" y="53"/>
                  </a:cubicBezTo>
                  <a:cubicBezTo>
                    <a:pt x="91" y="54"/>
                    <a:pt x="91" y="54"/>
                    <a:pt x="91" y="54"/>
                  </a:cubicBezTo>
                  <a:cubicBezTo>
                    <a:pt x="90" y="55"/>
                    <a:pt x="90" y="55"/>
                    <a:pt x="90" y="55"/>
                  </a:cubicBezTo>
                  <a:cubicBezTo>
                    <a:pt x="90" y="58"/>
                    <a:pt x="90" y="58"/>
                    <a:pt x="90" y="58"/>
                  </a:cubicBezTo>
                  <a:cubicBezTo>
                    <a:pt x="89" y="58"/>
                    <a:pt x="89" y="58"/>
                    <a:pt x="89" y="58"/>
                  </a:cubicBezTo>
                  <a:cubicBezTo>
                    <a:pt x="88" y="57"/>
                    <a:pt x="88" y="57"/>
                    <a:pt x="88" y="57"/>
                  </a:cubicBezTo>
                  <a:cubicBezTo>
                    <a:pt x="88" y="56"/>
                    <a:pt x="88" y="56"/>
                    <a:pt x="88" y="56"/>
                  </a:cubicBezTo>
                  <a:cubicBezTo>
                    <a:pt x="87" y="57"/>
                    <a:pt x="87" y="57"/>
                    <a:pt x="87" y="57"/>
                  </a:cubicBezTo>
                  <a:cubicBezTo>
                    <a:pt x="86" y="56"/>
                    <a:pt x="86" y="56"/>
                    <a:pt x="86" y="56"/>
                  </a:cubicBezTo>
                  <a:cubicBezTo>
                    <a:pt x="84" y="56"/>
                    <a:pt x="84" y="56"/>
                    <a:pt x="84" y="56"/>
                  </a:cubicBezTo>
                  <a:cubicBezTo>
                    <a:pt x="85" y="56"/>
                    <a:pt x="85" y="56"/>
                    <a:pt x="85" y="56"/>
                  </a:cubicBezTo>
                  <a:cubicBezTo>
                    <a:pt x="84" y="57"/>
                    <a:pt x="84" y="57"/>
                    <a:pt x="84" y="57"/>
                  </a:cubicBezTo>
                  <a:cubicBezTo>
                    <a:pt x="83" y="57"/>
                    <a:pt x="83" y="57"/>
                    <a:pt x="83" y="57"/>
                  </a:cubicBezTo>
                  <a:cubicBezTo>
                    <a:pt x="82" y="57"/>
                    <a:pt x="82" y="57"/>
                    <a:pt x="82" y="57"/>
                  </a:cubicBezTo>
                  <a:cubicBezTo>
                    <a:pt x="83" y="58"/>
                    <a:pt x="83" y="58"/>
                    <a:pt x="83" y="58"/>
                  </a:cubicBezTo>
                  <a:cubicBezTo>
                    <a:pt x="84" y="59"/>
                    <a:pt x="84" y="59"/>
                    <a:pt x="84" y="59"/>
                  </a:cubicBezTo>
                  <a:cubicBezTo>
                    <a:pt x="83" y="59"/>
                    <a:pt x="83" y="59"/>
                    <a:pt x="83" y="59"/>
                  </a:cubicBezTo>
                  <a:cubicBezTo>
                    <a:pt x="82" y="60"/>
                    <a:pt x="82" y="60"/>
                    <a:pt x="82" y="60"/>
                  </a:cubicBezTo>
                  <a:cubicBezTo>
                    <a:pt x="83" y="62"/>
                    <a:pt x="83" y="62"/>
                    <a:pt x="83" y="62"/>
                  </a:cubicBezTo>
                  <a:cubicBezTo>
                    <a:pt x="82" y="63"/>
                    <a:pt x="82" y="63"/>
                    <a:pt x="82" y="63"/>
                  </a:cubicBezTo>
                  <a:cubicBezTo>
                    <a:pt x="81" y="61"/>
                    <a:pt x="81" y="61"/>
                    <a:pt x="81" y="61"/>
                  </a:cubicBezTo>
                  <a:cubicBezTo>
                    <a:pt x="81" y="60"/>
                    <a:pt x="81" y="60"/>
                    <a:pt x="81" y="60"/>
                  </a:cubicBezTo>
                  <a:cubicBezTo>
                    <a:pt x="80" y="58"/>
                    <a:pt x="80" y="58"/>
                    <a:pt x="80" y="58"/>
                  </a:cubicBezTo>
                  <a:cubicBezTo>
                    <a:pt x="79" y="59"/>
                    <a:pt x="79" y="59"/>
                    <a:pt x="79" y="59"/>
                  </a:cubicBezTo>
                  <a:cubicBezTo>
                    <a:pt x="78" y="60"/>
                    <a:pt x="78" y="60"/>
                    <a:pt x="78" y="60"/>
                  </a:cubicBezTo>
                  <a:cubicBezTo>
                    <a:pt x="77" y="59"/>
                    <a:pt x="77" y="59"/>
                    <a:pt x="77" y="59"/>
                  </a:cubicBezTo>
                  <a:cubicBezTo>
                    <a:pt x="77" y="58"/>
                    <a:pt x="77" y="58"/>
                    <a:pt x="77" y="58"/>
                  </a:cubicBezTo>
                  <a:cubicBezTo>
                    <a:pt x="76" y="58"/>
                    <a:pt x="76" y="58"/>
                    <a:pt x="76" y="58"/>
                  </a:cubicBezTo>
                  <a:cubicBezTo>
                    <a:pt x="75" y="59"/>
                    <a:pt x="75" y="59"/>
                    <a:pt x="75" y="59"/>
                  </a:cubicBezTo>
                  <a:cubicBezTo>
                    <a:pt x="76" y="61"/>
                    <a:pt x="76" y="61"/>
                    <a:pt x="76" y="61"/>
                  </a:cubicBezTo>
                  <a:cubicBezTo>
                    <a:pt x="78" y="61"/>
                    <a:pt x="78" y="61"/>
                    <a:pt x="78" y="61"/>
                  </a:cubicBezTo>
                  <a:cubicBezTo>
                    <a:pt x="80" y="62"/>
                    <a:pt x="80" y="62"/>
                    <a:pt x="80" y="62"/>
                  </a:cubicBezTo>
                  <a:cubicBezTo>
                    <a:pt x="79" y="63"/>
                    <a:pt x="79" y="63"/>
                    <a:pt x="79" y="63"/>
                  </a:cubicBezTo>
                  <a:cubicBezTo>
                    <a:pt x="75" y="64"/>
                    <a:pt x="75" y="64"/>
                    <a:pt x="75" y="64"/>
                  </a:cubicBezTo>
                  <a:cubicBezTo>
                    <a:pt x="75" y="63"/>
                    <a:pt x="75" y="63"/>
                    <a:pt x="75" y="63"/>
                  </a:cubicBezTo>
                  <a:cubicBezTo>
                    <a:pt x="73" y="63"/>
                    <a:pt x="73" y="63"/>
                    <a:pt x="73" y="63"/>
                  </a:cubicBezTo>
                  <a:cubicBezTo>
                    <a:pt x="73" y="65"/>
                    <a:pt x="73" y="65"/>
                    <a:pt x="73" y="65"/>
                  </a:cubicBezTo>
                  <a:cubicBezTo>
                    <a:pt x="74" y="66"/>
                    <a:pt x="74" y="66"/>
                    <a:pt x="74" y="66"/>
                  </a:cubicBezTo>
                  <a:cubicBezTo>
                    <a:pt x="73" y="67"/>
                    <a:pt x="73" y="67"/>
                    <a:pt x="73" y="67"/>
                  </a:cubicBezTo>
                  <a:cubicBezTo>
                    <a:pt x="74" y="67"/>
                    <a:pt x="74" y="67"/>
                    <a:pt x="74" y="67"/>
                  </a:cubicBezTo>
                  <a:cubicBezTo>
                    <a:pt x="76" y="65"/>
                    <a:pt x="76" y="65"/>
                    <a:pt x="76" y="65"/>
                  </a:cubicBezTo>
                  <a:cubicBezTo>
                    <a:pt x="77" y="65"/>
                    <a:pt x="77" y="65"/>
                    <a:pt x="77" y="65"/>
                  </a:cubicBezTo>
                  <a:cubicBezTo>
                    <a:pt x="78" y="66"/>
                    <a:pt x="78" y="66"/>
                    <a:pt x="78" y="66"/>
                  </a:cubicBezTo>
                  <a:cubicBezTo>
                    <a:pt x="76" y="67"/>
                    <a:pt x="76" y="67"/>
                    <a:pt x="76" y="67"/>
                  </a:cubicBezTo>
                  <a:cubicBezTo>
                    <a:pt x="75" y="68"/>
                    <a:pt x="75" y="68"/>
                    <a:pt x="75" y="68"/>
                  </a:cubicBezTo>
                  <a:cubicBezTo>
                    <a:pt x="76" y="70"/>
                    <a:pt x="76" y="70"/>
                    <a:pt x="76" y="70"/>
                  </a:cubicBezTo>
                  <a:cubicBezTo>
                    <a:pt x="78" y="71"/>
                    <a:pt x="78" y="71"/>
                    <a:pt x="78" y="71"/>
                  </a:cubicBezTo>
                  <a:cubicBezTo>
                    <a:pt x="78" y="72"/>
                    <a:pt x="78" y="72"/>
                    <a:pt x="78" y="72"/>
                  </a:cubicBezTo>
                  <a:cubicBezTo>
                    <a:pt x="77" y="71"/>
                    <a:pt x="77" y="71"/>
                    <a:pt x="77" y="71"/>
                  </a:cubicBezTo>
                  <a:cubicBezTo>
                    <a:pt x="76" y="72"/>
                    <a:pt x="76" y="72"/>
                    <a:pt x="76" y="72"/>
                  </a:cubicBezTo>
                  <a:cubicBezTo>
                    <a:pt x="74" y="70"/>
                    <a:pt x="74" y="70"/>
                    <a:pt x="74" y="70"/>
                  </a:cubicBezTo>
                  <a:cubicBezTo>
                    <a:pt x="73" y="70"/>
                    <a:pt x="73" y="70"/>
                    <a:pt x="73" y="70"/>
                  </a:cubicBezTo>
                  <a:cubicBezTo>
                    <a:pt x="72" y="71"/>
                    <a:pt x="72" y="71"/>
                    <a:pt x="72" y="71"/>
                  </a:cubicBezTo>
                  <a:cubicBezTo>
                    <a:pt x="73" y="72"/>
                    <a:pt x="73" y="72"/>
                    <a:pt x="73" y="72"/>
                  </a:cubicBezTo>
                  <a:cubicBezTo>
                    <a:pt x="72" y="72"/>
                    <a:pt x="72" y="72"/>
                    <a:pt x="72" y="72"/>
                  </a:cubicBezTo>
                  <a:cubicBezTo>
                    <a:pt x="70" y="73"/>
                    <a:pt x="70" y="73"/>
                    <a:pt x="70" y="73"/>
                  </a:cubicBezTo>
                  <a:cubicBezTo>
                    <a:pt x="70" y="75"/>
                    <a:pt x="70" y="75"/>
                    <a:pt x="70" y="75"/>
                  </a:cubicBezTo>
                  <a:cubicBezTo>
                    <a:pt x="72" y="75"/>
                    <a:pt x="72" y="75"/>
                    <a:pt x="72" y="75"/>
                  </a:cubicBezTo>
                  <a:cubicBezTo>
                    <a:pt x="73" y="74"/>
                    <a:pt x="73" y="74"/>
                    <a:pt x="73" y="74"/>
                  </a:cubicBezTo>
                  <a:cubicBezTo>
                    <a:pt x="74" y="75"/>
                    <a:pt x="74" y="75"/>
                    <a:pt x="74" y="75"/>
                  </a:cubicBezTo>
                  <a:cubicBezTo>
                    <a:pt x="76" y="75"/>
                    <a:pt x="76" y="75"/>
                    <a:pt x="76" y="75"/>
                  </a:cubicBezTo>
                  <a:cubicBezTo>
                    <a:pt x="76" y="76"/>
                    <a:pt x="76" y="76"/>
                    <a:pt x="76" y="76"/>
                  </a:cubicBezTo>
                  <a:cubicBezTo>
                    <a:pt x="78" y="77"/>
                    <a:pt x="78" y="77"/>
                    <a:pt x="78" y="77"/>
                  </a:cubicBezTo>
                  <a:cubicBezTo>
                    <a:pt x="78" y="78"/>
                    <a:pt x="78" y="78"/>
                    <a:pt x="78" y="78"/>
                  </a:cubicBezTo>
                  <a:cubicBezTo>
                    <a:pt x="75" y="76"/>
                    <a:pt x="75" y="76"/>
                    <a:pt x="75" y="76"/>
                  </a:cubicBezTo>
                  <a:cubicBezTo>
                    <a:pt x="73" y="76"/>
                    <a:pt x="73" y="76"/>
                    <a:pt x="73" y="76"/>
                  </a:cubicBezTo>
                  <a:cubicBezTo>
                    <a:pt x="72" y="77"/>
                    <a:pt x="72" y="77"/>
                    <a:pt x="72" y="77"/>
                  </a:cubicBezTo>
                  <a:cubicBezTo>
                    <a:pt x="70" y="77"/>
                    <a:pt x="70" y="77"/>
                    <a:pt x="70" y="77"/>
                  </a:cubicBezTo>
                  <a:cubicBezTo>
                    <a:pt x="70" y="79"/>
                    <a:pt x="70" y="79"/>
                    <a:pt x="70" y="79"/>
                  </a:cubicBezTo>
                  <a:cubicBezTo>
                    <a:pt x="68" y="80"/>
                    <a:pt x="68" y="80"/>
                    <a:pt x="68" y="80"/>
                  </a:cubicBezTo>
                  <a:cubicBezTo>
                    <a:pt x="67" y="79"/>
                    <a:pt x="67" y="79"/>
                    <a:pt x="67" y="79"/>
                  </a:cubicBezTo>
                  <a:cubicBezTo>
                    <a:pt x="65" y="80"/>
                    <a:pt x="65" y="80"/>
                    <a:pt x="65" y="80"/>
                  </a:cubicBezTo>
                  <a:cubicBezTo>
                    <a:pt x="64" y="80"/>
                    <a:pt x="64" y="80"/>
                    <a:pt x="64" y="80"/>
                  </a:cubicBezTo>
                  <a:cubicBezTo>
                    <a:pt x="64" y="81"/>
                    <a:pt x="64" y="81"/>
                    <a:pt x="64" y="81"/>
                  </a:cubicBezTo>
                  <a:cubicBezTo>
                    <a:pt x="65" y="82"/>
                    <a:pt x="65" y="82"/>
                    <a:pt x="65" y="82"/>
                  </a:cubicBezTo>
                  <a:cubicBezTo>
                    <a:pt x="66" y="83"/>
                    <a:pt x="66" y="83"/>
                    <a:pt x="66" y="83"/>
                  </a:cubicBezTo>
                  <a:cubicBezTo>
                    <a:pt x="65" y="84"/>
                    <a:pt x="65" y="84"/>
                    <a:pt x="65" y="84"/>
                  </a:cubicBezTo>
                  <a:cubicBezTo>
                    <a:pt x="64" y="83"/>
                    <a:pt x="64" y="83"/>
                    <a:pt x="64" y="83"/>
                  </a:cubicBezTo>
                  <a:cubicBezTo>
                    <a:pt x="64" y="84"/>
                    <a:pt x="64" y="84"/>
                    <a:pt x="64" y="84"/>
                  </a:cubicBezTo>
                  <a:cubicBezTo>
                    <a:pt x="65" y="85"/>
                    <a:pt x="65" y="85"/>
                    <a:pt x="65" y="85"/>
                  </a:cubicBezTo>
                  <a:cubicBezTo>
                    <a:pt x="64" y="86"/>
                    <a:pt x="64" y="86"/>
                    <a:pt x="64" y="86"/>
                  </a:cubicBezTo>
                  <a:cubicBezTo>
                    <a:pt x="63" y="85"/>
                    <a:pt x="63" y="85"/>
                    <a:pt x="63" y="85"/>
                  </a:cubicBezTo>
                  <a:cubicBezTo>
                    <a:pt x="62" y="85"/>
                    <a:pt x="62" y="85"/>
                    <a:pt x="62" y="85"/>
                  </a:cubicBezTo>
                  <a:cubicBezTo>
                    <a:pt x="62" y="85"/>
                    <a:pt x="62" y="85"/>
                    <a:pt x="62" y="85"/>
                  </a:cubicBezTo>
                  <a:cubicBezTo>
                    <a:pt x="63" y="86"/>
                    <a:pt x="63" y="86"/>
                    <a:pt x="63" y="86"/>
                  </a:cubicBezTo>
                  <a:cubicBezTo>
                    <a:pt x="62" y="87"/>
                    <a:pt x="62" y="87"/>
                    <a:pt x="62" y="87"/>
                  </a:cubicBezTo>
                  <a:cubicBezTo>
                    <a:pt x="63" y="88"/>
                    <a:pt x="63" y="88"/>
                    <a:pt x="63" y="88"/>
                  </a:cubicBezTo>
                  <a:cubicBezTo>
                    <a:pt x="64" y="88"/>
                    <a:pt x="64" y="88"/>
                    <a:pt x="64" y="88"/>
                  </a:cubicBezTo>
                  <a:cubicBezTo>
                    <a:pt x="63" y="89"/>
                    <a:pt x="63" y="89"/>
                    <a:pt x="63" y="89"/>
                  </a:cubicBezTo>
                  <a:cubicBezTo>
                    <a:pt x="61" y="89"/>
                    <a:pt x="61" y="89"/>
                    <a:pt x="61" y="89"/>
                  </a:cubicBezTo>
                  <a:cubicBezTo>
                    <a:pt x="61" y="88"/>
                    <a:pt x="61" y="88"/>
                    <a:pt x="61" y="88"/>
                  </a:cubicBezTo>
                  <a:cubicBezTo>
                    <a:pt x="61" y="89"/>
                    <a:pt x="61" y="89"/>
                    <a:pt x="61" y="89"/>
                  </a:cubicBezTo>
                  <a:cubicBezTo>
                    <a:pt x="60" y="90"/>
                    <a:pt x="60" y="90"/>
                    <a:pt x="60" y="90"/>
                  </a:cubicBezTo>
                  <a:cubicBezTo>
                    <a:pt x="61" y="91"/>
                    <a:pt x="61" y="91"/>
                    <a:pt x="61" y="91"/>
                  </a:cubicBezTo>
                  <a:cubicBezTo>
                    <a:pt x="64" y="92"/>
                    <a:pt x="64" y="92"/>
                    <a:pt x="64" y="92"/>
                  </a:cubicBezTo>
                  <a:cubicBezTo>
                    <a:pt x="64" y="93"/>
                    <a:pt x="64" y="93"/>
                    <a:pt x="64" y="93"/>
                  </a:cubicBezTo>
                  <a:cubicBezTo>
                    <a:pt x="65" y="93"/>
                    <a:pt x="65" y="93"/>
                    <a:pt x="65" y="93"/>
                  </a:cubicBezTo>
                  <a:cubicBezTo>
                    <a:pt x="66" y="92"/>
                    <a:pt x="66" y="92"/>
                    <a:pt x="66" y="92"/>
                  </a:cubicBezTo>
                  <a:cubicBezTo>
                    <a:pt x="65" y="93"/>
                    <a:pt x="65" y="93"/>
                    <a:pt x="65" y="93"/>
                  </a:cubicBezTo>
                  <a:cubicBezTo>
                    <a:pt x="65" y="94"/>
                    <a:pt x="65" y="94"/>
                    <a:pt x="65" y="94"/>
                  </a:cubicBezTo>
                  <a:cubicBezTo>
                    <a:pt x="64" y="94"/>
                    <a:pt x="64" y="94"/>
                    <a:pt x="64" y="94"/>
                  </a:cubicBezTo>
                  <a:cubicBezTo>
                    <a:pt x="63" y="94"/>
                    <a:pt x="63" y="94"/>
                    <a:pt x="63" y="94"/>
                  </a:cubicBezTo>
                  <a:cubicBezTo>
                    <a:pt x="60" y="94"/>
                    <a:pt x="60" y="94"/>
                    <a:pt x="60" y="94"/>
                  </a:cubicBezTo>
                  <a:cubicBezTo>
                    <a:pt x="59" y="95"/>
                    <a:pt x="59" y="95"/>
                    <a:pt x="59" y="95"/>
                  </a:cubicBezTo>
                  <a:cubicBezTo>
                    <a:pt x="59" y="96"/>
                    <a:pt x="59" y="96"/>
                    <a:pt x="59" y="96"/>
                  </a:cubicBezTo>
                  <a:cubicBezTo>
                    <a:pt x="61" y="96"/>
                    <a:pt x="61" y="96"/>
                    <a:pt x="61" y="96"/>
                  </a:cubicBezTo>
                  <a:cubicBezTo>
                    <a:pt x="61" y="97"/>
                    <a:pt x="61" y="97"/>
                    <a:pt x="61" y="97"/>
                  </a:cubicBezTo>
                  <a:cubicBezTo>
                    <a:pt x="62" y="98"/>
                    <a:pt x="62" y="98"/>
                    <a:pt x="62" y="98"/>
                  </a:cubicBezTo>
                  <a:cubicBezTo>
                    <a:pt x="62" y="99"/>
                    <a:pt x="62" y="99"/>
                    <a:pt x="62" y="99"/>
                  </a:cubicBezTo>
                  <a:cubicBezTo>
                    <a:pt x="61" y="98"/>
                    <a:pt x="61" y="98"/>
                    <a:pt x="61" y="98"/>
                  </a:cubicBezTo>
                  <a:cubicBezTo>
                    <a:pt x="60" y="98"/>
                    <a:pt x="60" y="98"/>
                    <a:pt x="60" y="98"/>
                  </a:cubicBezTo>
                  <a:cubicBezTo>
                    <a:pt x="59" y="99"/>
                    <a:pt x="59" y="99"/>
                    <a:pt x="59" y="99"/>
                  </a:cubicBezTo>
                  <a:cubicBezTo>
                    <a:pt x="59" y="101"/>
                    <a:pt x="59" y="101"/>
                    <a:pt x="59" y="101"/>
                  </a:cubicBezTo>
                  <a:cubicBezTo>
                    <a:pt x="59" y="101"/>
                    <a:pt x="59" y="101"/>
                    <a:pt x="59" y="101"/>
                  </a:cubicBezTo>
                  <a:cubicBezTo>
                    <a:pt x="60" y="102"/>
                    <a:pt x="60" y="102"/>
                    <a:pt x="60" y="102"/>
                  </a:cubicBezTo>
                  <a:cubicBezTo>
                    <a:pt x="60" y="103"/>
                    <a:pt x="60" y="103"/>
                    <a:pt x="60" y="103"/>
                  </a:cubicBezTo>
                  <a:cubicBezTo>
                    <a:pt x="59" y="103"/>
                    <a:pt x="59" y="103"/>
                    <a:pt x="59" y="103"/>
                  </a:cubicBezTo>
                  <a:cubicBezTo>
                    <a:pt x="58" y="102"/>
                    <a:pt x="58" y="102"/>
                    <a:pt x="58" y="102"/>
                  </a:cubicBezTo>
                  <a:cubicBezTo>
                    <a:pt x="58" y="103"/>
                    <a:pt x="58" y="103"/>
                    <a:pt x="58" y="103"/>
                  </a:cubicBezTo>
                  <a:cubicBezTo>
                    <a:pt x="58" y="104"/>
                    <a:pt x="58" y="104"/>
                    <a:pt x="58" y="104"/>
                  </a:cubicBezTo>
                  <a:cubicBezTo>
                    <a:pt x="59" y="105"/>
                    <a:pt x="59" y="105"/>
                    <a:pt x="59" y="105"/>
                  </a:cubicBezTo>
                  <a:cubicBezTo>
                    <a:pt x="59" y="105"/>
                    <a:pt x="59" y="105"/>
                    <a:pt x="59" y="105"/>
                  </a:cubicBezTo>
                  <a:cubicBezTo>
                    <a:pt x="59" y="106"/>
                    <a:pt x="59" y="106"/>
                    <a:pt x="59" y="106"/>
                  </a:cubicBezTo>
                  <a:cubicBezTo>
                    <a:pt x="57" y="105"/>
                    <a:pt x="57" y="105"/>
                    <a:pt x="57" y="105"/>
                  </a:cubicBezTo>
                  <a:cubicBezTo>
                    <a:pt x="56" y="106"/>
                    <a:pt x="56" y="106"/>
                    <a:pt x="56" y="106"/>
                  </a:cubicBezTo>
                  <a:cubicBezTo>
                    <a:pt x="56" y="107"/>
                    <a:pt x="56" y="107"/>
                    <a:pt x="56" y="107"/>
                  </a:cubicBezTo>
                  <a:cubicBezTo>
                    <a:pt x="57" y="107"/>
                    <a:pt x="57" y="107"/>
                    <a:pt x="57" y="107"/>
                  </a:cubicBezTo>
                  <a:cubicBezTo>
                    <a:pt x="57" y="109"/>
                    <a:pt x="57" y="109"/>
                    <a:pt x="57" y="109"/>
                  </a:cubicBezTo>
                  <a:cubicBezTo>
                    <a:pt x="58" y="110"/>
                    <a:pt x="58" y="110"/>
                    <a:pt x="58" y="110"/>
                  </a:cubicBezTo>
                  <a:cubicBezTo>
                    <a:pt x="59" y="110"/>
                    <a:pt x="59" y="110"/>
                    <a:pt x="59" y="110"/>
                  </a:cubicBezTo>
                  <a:cubicBezTo>
                    <a:pt x="59" y="109"/>
                    <a:pt x="59" y="109"/>
                    <a:pt x="59" y="109"/>
                  </a:cubicBezTo>
                  <a:cubicBezTo>
                    <a:pt x="60" y="109"/>
                    <a:pt x="60" y="109"/>
                    <a:pt x="60" y="109"/>
                  </a:cubicBezTo>
                  <a:cubicBezTo>
                    <a:pt x="59" y="111"/>
                    <a:pt x="59" y="111"/>
                    <a:pt x="59" y="111"/>
                  </a:cubicBezTo>
                  <a:cubicBezTo>
                    <a:pt x="58" y="111"/>
                    <a:pt x="58" y="111"/>
                    <a:pt x="58" y="111"/>
                  </a:cubicBezTo>
                  <a:cubicBezTo>
                    <a:pt x="57" y="113"/>
                    <a:pt x="57" y="113"/>
                    <a:pt x="57" y="113"/>
                  </a:cubicBezTo>
                  <a:cubicBezTo>
                    <a:pt x="55" y="113"/>
                    <a:pt x="55" y="113"/>
                    <a:pt x="55" y="113"/>
                  </a:cubicBezTo>
                  <a:cubicBezTo>
                    <a:pt x="54" y="113"/>
                    <a:pt x="54" y="113"/>
                    <a:pt x="54" y="113"/>
                  </a:cubicBezTo>
                  <a:cubicBezTo>
                    <a:pt x="54" y="114"/>
                    <a:pt x="54" y="114"/>
                    <a:pt x="54" y="114"/>
                  </a:cubicBezTo>
                  <a:cubicBezTo>
                    <a:pt x="53" y="115"/>
                    <a:pt x="53" y="115"/>
                    <a:pt x="53" y="115"/>
                  </a:cubicBezTo>
                  <a:cubicBezTo>
                    <a:pt x="51" y="116"/>
                    <a:pt x="51" y="116"/>
                    <a:pt x="51" y="116"/>
                  </a:cubicBezTo>
                  <a:cubicBezTo>
                    <a:pt x="53" y="117"/>
                    <a:pt x="53" y="117"/>
                    <a:pt x="53" y="117"/>
                  </a:cubicBezTo>
                  <a:cubicBezTo>
                    <a:pt x="52" y="117"/>
                    <a:pt x="52" y="117"/>
                    <a:pt x="52" y="117"/>
                  </a:cubicBezTo>
                  <a:cubicBezTo>
                    <a:pt x="50" y="118"/>
                    <a:pt x="50" y="118"/>
                    <a:pt x="50" y="118"/>
                  </a:cubicBezTo>
                  <a:cubicBezTo>
                    <a:pt x="49" y="119"/>
                    <a:pt x="49" y="119"/>
                    <a:pt x="49" y="119"/>
                  </a:cubicBezTo>
                  <a:cubicBezTo>
                    <a:pt x="49" y="120"/>
                    <a:pt x="49" y="120"/>
                    <a:pt x="49" y="120"/>
                  </a:cubicBezTo>
                  <a:cubicBezTo>
                    <a:pt x="51" y="120"/>
                    <a:pt x="51" y="120"/>
                    <a:pt x="51" y="120"/>
                  </a:cubicBezTo>
                  <a:cubicBezTo>
                    <a:pt x="49" y="121"/>
                    <a:pt x="49" y="121"/>
                    <a:pt x="49" y="121"/>
                  </a:cubicBezTo>
                  <a:cubicBezTo>
                    <a:pt x="49" y="123"/>
                    <a:pt x="49" y="123"/>
                    <a:pt x="49" y="123"/>
                  </a:cubicBezTo>
                  <a:cubicBezTo>
                    <a:pt x="47" y="123"/>
                    <a:pt x="47" y="123"/>
                    <a:pt x="47" y="123"/>
                  </a:cubicBezTo>
                  <a:cubicBezTo>
                    <a:pt x="47" y="121"/>
                    <a:pt x="47" y="121"/>
                    <a:pt x="47" y="121"/>
                  </a:cubicBezTo>
                  <a:cubicBezTo>
                    <a:pt x="46" y="121"/>
                    <a:pt x="46" y="121"/>
                    <a:pt x="46" y="121"/>
                  </a:cubicBezTo>
                  <a:cubicBezTo>
                    <a:pt x="46" y="122"/>
                    <a:pt x="46" y="122"/>
                    <a:pt x="46" y="122"/>
                  </a:cubicBezTo>
                  <a:cubicBezTo>
                    <a:pt x="44" y="122"/>
                    <a:pt x="44" y="122"/>
                    <a:pt x="44" y="122"/>
                  </a:cubicBezTo>
                  <a:cubicBezTo>
                    <a:pt x="45" y="123"/>
                    <a:pt x="45" y="123"/>
                    <a:pt x="45" y="123"/>
                  </a:cubicBezTo>
                  <a:cubicBezTo>
                    <a:pt x="44" y="124"/>
                    <a:pt x="44" y="124"/>
                    <a:pt x="44" y="124"/>
                  </a:cubicBezTo>
                  <a:cubicBezTo>
                    <a:pt x="44" y="125"/>
                    <a:pt x="44" y="125"/>
                    <a:pt x="44" y="125"/>
                  </a:cubicBezTo>
                  <a:cubicBezTo>
                    <a:pt x="44" y="126"/>
                    <a:pt x="44" y="126"/>
                    <a:pt x="44" y="126"/>
                  </a:cubicBezTo>
                  <a:cubicBezTo>
                    <a:pt x="42" y="126"/>
                    <a:pt x="42" y="126"/>
                    <a:pt x="42" y="126"/>
                  </a:cubicBezTo>
                  <a:cubicBezTo>
                    <a:pt x="41" y="126"/>
                    <a:pt x="41" y="126"/>
                    <a:pt x="41" y="126"/>
                  </a:cubicBezTo>
                  <a:cubicBezTo>
                    <a:pt x="41" y="128"/>
                    <a:pt x="41" y="128"/>
                    <a:pt x="41" y="128"/>
                  </a:cubicBezTo>
                  <a:cubicBezTo>
                    <a:pt x="40" y="129"/>
                    <a:pt x="40" y="129"/>
                    <a:pt x="40" y="129"/>
                  </a:cubicBezTo>
                  <a:cubicBezTo>
                    <a:pt x="40" y="130"/>
                    <a:pt x="40" y="130"/>
                    <a:pt x="40" y="130"/>
                  </a:cubicBezTo>
                  <a:cubicBezTo>
                    <a:pt x="40" y="132"/>
                    <a:pt x="40" y="132"/>
                    <a:pt x="40" y="132"/>
                  </a:cubicBezTo>
                  <a:cubicBezTo>
                    <a:pt x="38" y="133"/>
                    <a:pt x="38" y="133"/>
                    <a:pt x="38" y="133"/>
                  </a:cubicBezTo>
                  <a:cubicBezTo>
                    <a:pt x="37" y="134"/>
                    <a:pt x="37" y="134"/>
                    <a:pt x="37" y="134"/>
                  </a:cubicBezTo>
                  <a:cubicBezTo>
                    <a:pt x="37" y="135"/>
                    <a:pt x="37" y="135"/>
                    <a:pt x="37" y="135"/>
                  </a:cubicBezTo>
                  <a:cubicBezTo>
                    <a:pt x="39" y="134"/>
                    <a:pt x="39" y="134"/>
                    <a:pt x="39" y="134"/>
                  </a:cubicBezTo>
                  <a:cubicBezTo>
                    <a:pt x="40" y="134"/>
                    <a:pt x="40" y="134"/>
                    <a:pt x="40" y="134"/>
                  </a:cubicBezTo>
                  <a:cubicBezTo>
                    <a:pt x="40" y="135"/>
                    <a:pt x="40" y="135"/>
                    <a:pt x="40" y="135"/>
                  </a:cubicBezTo>
                  <a:cubicBezTo>
                    <a:pt x="39" y="135"/>
                    <a:pt x="39" y="135"/>
                    <a:pt x="39" y="135"/>
                  </a:cubicBezTo>
                  <a:cubicBezTo>
                    <a:pt x="39" y="137"/>
                    <a:pt x="39" y="137"/>
                    <a:pt x="39" y="137"/>
                  </a:cubicBezTo>
                  <a:cubicBezTo>
                    <a:pt x="40" y="139"/>
                    <a:pt x="40" y="139"/>
                    <a:pt x="40" y="139"/>
                  </a:cubicBezTo>
                  <a:cubicBezTo>
                    <a:pt x="42" y="138"/>
                    <a:pt x="42" y="138"/>
                    <a:pt x="42" y="138"/>
                  </a:cubicBezTo>
                  <a:cubicBezTo>
                    <a:pt x="44" y="137"/>
                    <a:pt x="44" y="137"/>
                    <a:pt x="44" y="137"/>
                  </a:cubicBezTo>
                  <a:cubicBezTo>
                    <a:pt x="47" y="134"/>
                    <a:pt x="47" y="134"/>
                    <a:pt x="47" y="134"/>
                  </a:cubicBezTo>
                  <a:cubicBezTo>
                    <a:pt x="47" y="133"/>
                    <a:pt x="47" y="133"/>
                    <a:pt x="47" y="133"/>
                  </a:cubicBezTo>
                  <a:cubicBezTo>
                    <a:pt x="45" y="134"/>
                    <a:pt x="45" y="134"/>
                    <a:pt x="45" y="134"/>
                  </a:cubicBezTo>
                  <a:cubicBezTo>
                    <a:pt x="46" y="132"/>
                    <a:pt x="46" y="132"/>
                    <a:pt x="46" y="132"/>
                  </a:cubicBezTo>
                  <a:cubicBezTo>
                    <a:pt x="47" y="130"/>
                    <a:pt x="47" y="130"/>
                    <a:pt x="47" y="130"/>
                  </a:cubicBezTo>
                  <a:cubicBezTo>
                    <a:pt x="47" y="130"/>
                    <a:pt x="47" y="130"/>
                    <a:pt x="47" y="130"/>
                  </a:cubicBezTo>
                  <a:cubicBezTo>
                    <a:pt x="48" y="129"/>
                    <a:pt x="48" y="129"/>
                    <a:pt x="48" y="129"/>
                  </a:cubicBezTo>
                  <a:cubicBezTo>
                    <a:pt x="50" y="129"/>
                    <a:pt x="50" y="129"/>
                    <a:pt x="50" y="129"/>
                  </a:cubicBezTo>
                  <a:cubicBezTo>
                    <a:pt x="51" y="129"/>
                    <a:pt x="51" y="129"/>
                    <a:pt x="51" y="129"/>
                  </a:cubicBezTo>
                  <a:cubicBezTo>
                    <a:pt x="48" y="131"/>
                    <a:pt x="48" y="131"/>
                    <a:pt x="48" y="131"/>
                  </a:cubicBezTo>
                  <a:cubicBezTo>
                    <a:pt x="48" y="132"/>
                    <a:pt x="48" y="132"/>
                    <a:pt x="48" y="132"/>
                  </a:cubicBezTo>
                  <a:cubicBezTo>
                    <a:pt x="51" y="133"/>
                    <a:pt x="51" y="133"/>
                    <a:pt x="51" y="133"/>
                  </a:cubicBezTo>
                  <a:cubicBezTo>
                    <a:pt x="50" y="134"/>
                    <a:pt x="50" y="134"/>
                    <a:pt x="50" y="134"/>
                  </a:cubicBezTo>
                  <a:cubicBezTo>
                    <a:pt x="49" y="134"/>
                    <a:pt x="49" y="134"/>
                    <a:pt x="49" y="134"/>
                  </a:cubicBezTo>
                  <a:cubicBezTo>
                    <a:pt x="46" y="137"/>
                    <a:pt x="46" y="137"/>
                    <a:pt x="46" y="137"/>
                  </a:cubicBezTo>
                  <a:cubicBezTo>
                    <a:pt x="48" y="138"/>
                    <a:pt x="48" y="138"/>
                    <a:pt x="48" y="138"/>
                  </a:cubicBezTo>
                  <a:cubicBezTo>
                    <a:pt x="47" y="139"/>
                    <a:pt x="47" y="139"/>
                    <a:pt x="47" y="139"/>
                  </a:cubicBezTo>
                  <a:cubicBezTo>
                    <a:pt x="47" y="141"/>
                    <a:pt x="47" y="141"/>
                    <a:pt x="47" y="141"/>
                  </a:cubicBezTo>
                  <a:cubicBezTo>
                    <a:pt x="45" y="141"/>
                    <a:pt x="45" y="141"/>
                    <a:pt x="45" y="141"/>
                  </a:cubicBezTo>
                  <a:cubicBezTo>
                    <a:pt x="44" y="139"/>
                    <a:pt x="44" y="139"/>
                    <a:pt x="44" y="139"/>
                  </a:cubicBezTo>
                  <a:cubicBezTo>
                    <a:pt x="42" y="139"/>
                    <a:pt x="42" y="139"/>
                    <a:pt x="42" y="139"/>
                  </a:cubicBezTo>
                  <a:cubicBezTo>
                    <a:pt x="41" y="140"/>
                    <a:pt x="41" y="140"/>
                    <a:pt x="41" y="140"/>
                  </a:cubicBezTo>
                  <a:cubicBezTo>
                    <a:pt x="41" y="142"/>
                    <a:pt x="41" y="142"/>
                    <a:pt x="41" y="142"/>
                  </a:cubicBezTo>
                  <a:cubicBezTo>
                    <a:pt x="39" y="143"/>
                    <a:pt x="39" y="143"/>
                    <a:pt x="39" y="143"/>
                  </a:cubicBezTo>
                  <a:cubicBezTo>
                    <a:pt x="38" y="143"/>
                    <a:pt x="38" y="143"/>
                    <a:pt x="38" y="143"/>
                  </a:cubicBezTo>
                  <a:cubicBezTo>
                    <a:pt x="39" y="142"/>
                    <a:pt x="39" y="142"/>
                    <a:pt x="39" y="142"/>
                  </a:cubicBezTo>
                  <a:cubicBezTo>
                    <a:pt x="39" y="142"/>
                    <a:pt x="39" y="142"/>
                    <a:pt x="39" y="142"/>
                  </a:cubicBezTo>
                  <a:cubicBezTo>
                    <a:pt x="38" y="140"/>
                    <a:pt x="38" y="140"/>
                    <a:pt x="38" y="140"/>
                  </a:cubicBezTo>
                  <a:cubicBezTo>
                    <a:pt x="38" y="138"/>
                    <a:pt x="38" y="138"/>
                    <a:pt x="38" y="138"/>
                  </a:cubicBezTo>
                  <a:cubicBezTo>
                    <a:pt x="37" y="137"/>
                    <a:pt x="37" y="137"/>
                    <a:pt x="37" y="137"/>
                  </a:cubicBezTo>
                  <a:cubicBezTo>
                    <a:pt x="36" y="137"/>
                    <a:pt x="36" y="137"/>
                    <a:pt x="36" y="137"/>
                  </a:cubicBezTo>
                  <a:cubicBezTo>
                    <a:pt x="35" y="138"/>
                    <a:pt x="35" y="138"/>
                    <a:pt x="35" y="138"/>
                  </a:cubicBezTo>
                  <a:cubicBezTo>
                    <a:pt x="33" y="138"/>
                    <a:pt x="33" y="138"/>
                    <a:pt x="33" y="138"/>
                  </a:cubicBezTo>
                  <a:cubicBezTo>
                    <a:pt x="33" y="139"/>
                    <a:pt x="33" y="139"/>
                    <a:pt x="33" y="139"/>
                  </a:cubicBezTo>
                  <a:cubicBezTo>
                    <a:pt x="36" y="139"/>
                    <a:pt x="36" y="139"/>
                    <a:pt x="36" y="139"/>
                  </a:cubicBezTo>
                  <a:cubicBezTo>
                    <a:pt x="33" y="141"/>
                    <a:pt x="33" y="141"/>
                    <a:pt x="33" y="141"/>
                  </a:cubicBezTo>
                  <a:cubicBezTo>
                    <a:pt x="32" y="140"/>
                    <a:pt x="32" y="140"/>
                    <a:pt x="32" y="140"/>
                  </a:cubicBezTo>
                  <a:cubicBezTo>
                    <a:pt x="30" y="141"/>
                    <a:pt x="30" y="141"/>
                    <a:pt x="30" y="141"/>
                  </a:cubicBezTo>
                  <a:cubicBezTo>
                    <a:pt x="28" y="142"/>
                    <a:pt x="28" y="142"/>
                    <a:pt x="28" y="142"/>
                  </a:cubicBezTo>
                  <a:cubicBezTo>
                    <a:pt x="29" y="142"/>
                    <a:pt x="29" y="142"/>
                    <a:pt x="29" y="142"/>
                  </a:cubicBezTo>
                  <a:cubicBezTo>
                    <a:pt x="30" y="142"/>
                    <a:pt x="30" y="142"/>
                    <a:pt x="30" y="142"/>
                  </a:cubicBezTo>
                  <a:cubicBezTo>
                    <a:pt x="31" y="143"/>
                    <a:pt x="31" y="143"/>
                    <a:pt x="31" y="143"/>
                  </a:cubicBezTo>
                  <a:cubicBezTo>
                    <a:pt x="29" y="144"/>
                    <a:pt x="29" y="144"/>
                    <a:pt x="29" y="144"/>
                  </a:cubicBezTo>
                  <a:cubicBezTo>
                    <a:pt x="28" y="145"/>
                    <a:pt x="28" y="145"/>
                    <a:pt x="28" y="145"/>
                  </a:cubicBezTo>
                  <a:cubicBezTo>
                    <a:pt x="27" y="144"/>
                    <a:pt x="27" y="144"/>
                    <a:pt x="27" y="144"/>
                  </a:cubicBezTo>
                  <a:cubicBezTo>
                    <a:pt x="26" y="144"/>
                    <a:pt x="26" y="144"/>
                    <a:pt x="26" y="144"/>
                  </a:cubicBezTo>
                  <a:cubicBezTo>
                    <a:pt x="26" y="145"/>
                    <a:pt x="26" y="145"/>
                    <a:pt x="26" y="145"/>
                  </a:cubicBezTo>
                  <a:cubicBezTo>
                    <a:pt x="28" y="146"/>
                    <a:pt x="28" y="146"/>
                    <a:pt x="28" y="146"/>
                  </a:cubicBezTo>
                  <a:cubicBezTo>
                    <a:pt x="30" y="146"/>
                    <a:pt x="30" y="146"/>
                    <a:pt x="30" y="146"/>
                  </a:cubicBezTo>
                  <a:cubicBezTo>
                    <a:pt x="30" y="147"/>
                    <a:pt x="30" y="147"/>
                    <a:pt x="30" y="147"/>
                  </a:cubicBezTo>
                  <a:cubicBezTo>
                    <a:pt x="31" y="148"/>
                    <a:pt x="31" y="148"/>
                    <a:pt x="31" y="148"/>
                  </a:cubicBezTo>
                  <a:cubicBezTo>
                    <a:pt x="31" y="149"/>
                    <a:pt x="31" y="149"/>
                    <a:pt x="31" y="149"/>
                  </a:cubicBezTo>
                  <a:cubicBezTo>
                    <a:pt x="29" y="148"/>
                    <a:pt x="29" y="148"/>
                    <a:pt x="29" y="148"/>
                  </a:cubicBezTo>
                  <a:cubicBezTo>
                    <a:pt x="28" y="147"/>
                    <a:pt x="28" y="147"/>
                    <a:pt x="28" y="147"/>
                  </a:cubicBezTo>
                  <a:cubicBezTo>
                    <a:pt x="27" y="147"/>
                    <a:pt x="27" y="147"/>
                    <a:pt x="27" y="147"/>
                  </a:cubicBezTo>
                  <a:cubicBezTo>
                    <a:pt x="25" y="146"/>
                    <a:pt x="25" y="146"/>
                    <a:pt x="25" y="146"/>
                  </a:cubicBezTo>
                  <a:cubicBezTo>
                    <a:pt x="25" y="144"/>
                    <a:pt x="25" y="144"/>
                    <a:pt x="25" y="144"/>
                  </a:cubicBezTo>
                  <a:cubicBezTo>
                    <a:pt x="24" y="144"/>
                    <a:pt x="24" y="144"/>
                    <a:pt x="24" y="144"/>
                  </a:cubicBezTo>
                  <a:cubicBezTo>
                    <a:pt x="24" y="146"/>
                    <a:pt x="24" y="146"/>
                    <a:pt x="24" y="146"/>
                  </a:cubicBezTo>
                  <a:cubicBezTo>
                    <a:pt x="25" y="148"/>
                    <a:pt x="25" y="148"/>
                    <a:pt x="25" y="148"/>
                  </a:cubicBezTo>
                  <a:cubicBezTo>
                    <a:pt x="27" y="149"/>
                    <a:pt x="27" y="149"/>
                    <a:pt x="27" y="149"/>
                  </a:cubicBezTo>
                  <a:cubicBezTo>
                    <a:pt x="29" y="150"/>
                    <a:pt x="29" y="150"/>
                    <a:pt x="29" y="150"/>
                  </a:cubicBezTo>
                  <a:cubicBezTo>
                    <a:pt x="29" y="150"/>
                    <a:pt x="29" y="150"/>
                    <a:pt x="29" y="150"/>
                  </a:cubicBezTo>
                  <a:cubicBezTo>
                    <a:pt x="28" y="151"/>
                    <a:pt x="28" y="151"/>
                    <a:pt x="28" y="151"/>
                  </a:cubicBezTo>
                  <a:cubicBezTo>
                    <a:pt x="25" y="150"/>
                    <a:pt x="25" y="150"/>
                    <a:pt x="25" y="150"/>
                  </a:cubicBezTo>
                  <a:cubicBezTo>
                    <a:pt x="23" y="147"/>
                    <a:pt x="23" y="147"/>
                    <a:pt x="23" y="147"/>
                  </a:cubicBezTo>
                  <a:cubicBezTo>
                    <a:pt x="22" y="148"/>
                    <a:pt x="22" y="148"/>
                    <a:pt x="22" y="148"/>
                  </a:cubicBezTo>
                  <a:cubicBezTo>
                    <a:pt x="20" y="146"/>
                    <a:pt x="20" y="146"/>
                    <a:pt x="20" y="146"/>
                  </a:cubicBezTo>
                  <a:cubicBezTo>
                    <a:pt x="18" y="146"/>
                    <a:pt x="18" y="146"/>
                    <a:pt x="18" y="146"/>
                  </a:cubicBezTo>
                  <a:cubicBezTo>
                    <a:pt x="17" y="146"/>
                    <a:pt x="17" y="146"/>
                    <a:pt x="17" y="146"/>
                  </a:cubicBezTo>
                  <a:cubicBezTo>
                    <a:pt x="17" y="146"/>
                    <a:pt x="17" y="146"/>
                    <a:pt x="17" y="146"/>
                  </a:cubicBezTo>
                  <a:cubicBezTo>
                    <a:pt x="17" y="148"/>
                    <a:pt x="17" y="148"/>
                    <a:pt x="17" y="148"/>
                  </a:cubicBezTo>
                  <a:cubicBezTo>
                    <a:pt x="16" y="149"/>
                    <a:pt x="16" y="149"/>
                    <a:pt x="16" y="149"/>
                  </a:cubicBezTo>
                  <a:cubicBezTo>
                    <a:pt x="17" y="150"/>
                    <a:pt x="17" y="150"/>
                    <a:pt x="17" y="150"/>
                  </a:cubicBezTo>
                  <a:cubicBezTo>
                    <a:pt x="20" y="149"/>
                    <a:pt x="20" y="149"/>
                    <a:pt x="20" y="149"/>
                  </a:cubicBezTo>
                  <a:cubicBezTo>
                    <a:pt x="21" y="150"/>
                    <a:pt x="21" y="150"/>
                    <a:pt x="21" y="150"/>
                  </a:cubicBezTo>
                  <a:cubicBezTo>
                    <a:pt x="20" y="151"/>
                    <a:pt x="20" y="151"/>
                    <a:pt x="20" y="151"/>
                  </a:cubicBezTo>
                  <a:cubicBezTo>
                    <a:pt x="20" y="151"/>
                    <a:pt x="20" y="151"/>
                    <a:pt x="20" y="151"/>
                  </a:cubicBezTo>
                  <a:cubicBezTo>
                    <a:pt x="23" y="150"/>
                    <a:pt x="23" y="150"/>
                    <a:pt x="23" y="150"/>
                  </a:cubicBezTo>
                  <a:cubicBezTo>
                    <a:pt x="24" y="150"/>
                    <a:pt x="24" y="150"/>
                    <a:pt x="24" y="150"/>
                  </a:cubicBezTo>
                  <a:cubicBezTo>
                    <a:pt x="23" y="151"/>
                    <a:pt x="23" y="151"/>
                    <a:pt x="23" y="151"/>
                  </a:cubicBezTo>
                  <a:cubicBezTo>
                    <a:pt x="20" y="152"/>
                    <a:pt x="20" y="152"/>
                    <a:pt x="20" y="152"/>
                  </a:cubicBezTo>
                  <a:cubicBezTo>
                    <a:pt x="19" y="154"/>
                    <a:pt x="19" y="154"/>
                    <a:pt x="19" y="154"/>
                  </a:cubicBezTo>
                  <a:cubicBezTo>
                    <a:pt x="17" y="153"/>
                    <a:pt x="17" y="153"/>
                    <a:pt x="17" y="153"/>
                  </a:cubicBezTo>
                  <a:cubicBezTo>
                    <a:pt x="16" y="151"/>
                    <a:pt x="16" y="151"/>
                    <a:pt x="16" y="151"/>
                  </a:cubicBezTo>
                  <a:cubicBezTo>
                    <a:pt x="15" y="151"/>
                    <a:pt x="15" y="151"/>
                    <a:pt x="15" y="151"/>
                  </a:cubicBezTo>
                  <a:cubicBezTo>
                    <a:pt x="14" y="152"/>
                    <a:pt x="14" y="152"/>
                    <a:pt x="14" y="152"/>
                  </a:cubicBezTo>
                  <a:cubicBezTo>
                    <a:pt x="13" y="151"/>
                    <a:pt x="13" y="151"/>
                    <a:pt x="13" y="151"/>
                  </a:cubicBezTo>
                  <a:cubicBezTo>
                    <a:pt x="12" y="152"/>
                    <a:pt x="12" y="152"/>
                    <a:pt x="12" y="152"/>
                  </a:cubicBezTo>
                  <a:cubicBezTo>
                    <a:pt x="11" y="151"/>
                    <a:pt x="11" y="151"/>
                    <a:pt x="11" y="151"/>
                  </a:cubicBezTo>
                  <a:cubicBezTo>
                    <a:pt x="9" y="152"/>
                    <a:pt x="9" y="152"/>
                    <a:pt x="9" y="152"/>
                  </a:cubicBezTo>
                  <a:cubicBezTo>
                    <a:pt x="10" y="153"/>
                    <a:pt x="10" y="153"/>
                    <a:pt x="10" y="153"/>
                  </a:cubicBezTo>
                  <a:cubicBezTo>
                    <a:pt x="13" y="153"/>
                    <a:pt x="13" y="153"/>
                    <a:pt x="13" y="153"/>
                  </a:cubicBezTo>
                  <a:cubicBezTo>
                    <a:pt x="15" y="154"/>
                    <a:pt x="15" y="154"/>
                    <a:pt x="15" y="154"/>
                  </a:cubicBezTo>
                  <a:cubicBezTo>
                    <a:pt x="17" y="156"/>
                    <a:pt x="17" y="156"/>
                    <a:pt x="17" y="156"/>
                  </a:cubicBezTo>
                  <a:cubicBezTo>
                    <a:pt x="16" y="157"/>
                    <a:pt x="16" y="157"/>
                    <a:pt x="16" y="157"/>
                  </a:cubicBezTo>
                  <a:cubicBezTo>
                    <a:pt x="17" y="158"/>
                    <a:pt x="17" y="158"/>
                    <a:pt x="17" y="158"/>
                  </a:cubicBezTo>
                  <a:cubicBezTo>
                    <a:pt x="16" y="159"/>
                    <a:pt x="16" y="159"/>
                    <a:pt x="16" y="159"/>
                  </a:cubicBezTo>
                  <a:cubicBezTo>
                    <a:pt x="15" y="158"/>
                    <a:pt x="15" y="158"/>
                    <a:pt x="15" y="158"/>
                  </a:cubicBezTo>
                  <a:cubicBezTo>
                    <a:pt x="15" y="156"/>
                    <a:pt x="15" y="156"/>
                    <a:pt x="15" y="156"/>
                  </a:cubicBezTo>
                  <a:cubicBezTo>
                    <a:pt x="13" y="155"/>
                    <a:pt x="13" y="155"/>
                    <a:pt x="13" y="155"/>
                  </a:cubicBezTo>
                  <a:cubicBezTo>
                    <a:pt x="12" y="156"/>
                    <a:pt x="12" y="156"/>
                    <a:pt x="12" y="156"/>
                  </a:cubicBezTo>
                  <a:cubicBezTo>
                    <a:pt x="12" y="157"/>
                    <a:pt x="12" y="157"/>
                    <a:pt x="12" y="157"/>
                  </a:cubicBezTo>
                  <a:cubicBezTo>
                    <a:pt x="12" y="158"/>
                    <a:pt x="12" y="158"/>
                    <a:pt x="12" y="158"/>
                  </a:cubicBezTo>
                  <a:cubicBezTo>
                    <a:pt x="10" y="156"/>
                    <a:pt x="10" y="156"/>
                    <a:pt x="10" y="156"/>
                  </a:cubicBezTo>
                  <a:cubicBezTo>
                    <a:pt x="8" y="158"/>
                    <a:pt x="8" y="158"/>
                    <a:pt x="8" y="158"/>
                  </a:cubicBezTo>
                  <a:cubicBezTo>
                    <a:pt x="10" y="160"/>
                    <a:pt x="10" y="160"/>
                    <a:pt x="10" y="160"/>
                  </a:cubicBezTo>
                  <a:cubicBezTo>
                    <a:pt x="9" y="160"/>
                    <a:pt x="9" y="160"/>
                    <a:pt x="9" y="160"/>
                  </a:cubicBezTo>
                  <a:cubicBezTo>
                    <a:pt x="8" y="160"/>
                    <a:pt x="8" y="160"/>
                    <a:pt x="8" y="160"/>
                  </a:cubicBezTo>
                  <a:cubicBezTo>
                    <a:pt x="7" y="158"/>
                    <a:pt x="7" y="158"/>
                    <a:pt x="7" y="158"/>
                  </a:cubicBezTo>
                  <a:cubicBezTo>
                    <a:pt x="4" y="158"/>
                    <a:pt x="4" y="158"/>
                    <a:pt x="4" y="158"/>
                  </a:cubicBezTo>
                  <a:cubicBezTo>
                    <a:pt x="5" y="160"/>
                    <a:pt x="5" y="160"/>
                    <a:pt x="5" y="160"/>
                  </a:cubicBezTo>
                  <a:cubicBezTo>
                    <a:pt x="4" y="161"/>
                    <a:pt x="4" y="161"/>
                    <a:pt x="4" y="161"/>
                  </a:cubicBezTo>
                  <a:cubicBezTo>
                    <a:pt x="4" y="159"/>
                    <a:pt x="4" y="159"/>
                    <a:pt x="4" y="159"/>
                  </a:cubicBezTo>
                  <a:cubicBezTo>
                    <a:pt x="2" y="158"/>
                    <a:pt x="2" y="158"/>
                    <a:pt x="2" y="158"/>
                  </a:cubicBezTo>
                  <a:cubicBezTo>
                    <a:pt x="1" y="158"/>
                    <a:pt x="1" y="158"/>
                    <a:pt x="1" y="158"/>
                  </a:cubicBezTo>
                  <a:cubicBezTo>
                    <a:pt x="1" y="159"/>
                    <a:pt x="1" y="159"/>
                    <a:pt x="1" y="159"/>
                  </a:cubicBezTo>
                  <a:cubicBezTo>
                    <a:pt x="3" y="161"/>
                    <a:pt x="3" y="161"/>
                    <a:pt x="3" y="161"/>
                  </a:cubicBezTo>
                  <a:cubicBezTo>
                    <a:pt x="2" y="162"/>
                    <a:pt x="2" y="162"/>
                    <a:pt x="2" y="162"/>
                  </a:cubicBezTo>
                  <a:cubicBezTo>
                    <a:pt x="3" y="162"/>
                    <a:pt x="3" y="162"/>
                    <a:pt x="3" y="162"/>
                  </a:cubicBezTo>
                  <a:cubicBezTo>
                    <a:pt x="5" y="162"/>
                    <a:pt x="5" y="162"/>
                    <a:pt x="5" y="162"/>
                  </a:cubicBezTo>
                  <a:cubicBezTo>
                    <a:pt x="8" y="162"/>
                    <a:pt x="8" y="162"/>
                    <a:pt x="8" y="162"/>
                  </a:cubicBezTo>
                  <a:cubicBezTo>
                    <a:pt x="10" y="164"/>
                    <a:pt x="10" y="164"/>
                    <a:pt x="10" y="164"/>
                  </a:cubicBezTo>
                  <a:cubicBezTo>
                    <a:pt x="13" y="164"/>
                    <a:pt x="13" y="164"/>
                    <a:pt x="13" y="164"/>
                  </a:cubicBezTo>
                  <a:cubicBezTo>
                    <a:pt x="13" y="163"/>
                    <a:pt x="13" y="163"/>
                    <a:pt x="13" y="163"/>
                  </a:cubicBezTo>
                  <a:cubicBezTo>
                    <a:pt x="15" y="163"/>
                    <a:pt x="15" y="163"/>
                    <a:pt x="15" y="163"/>
                  </a:cubicBezTo>
                  <a:cubicBezTo>
                    <a:pt x="13" y="165"/>
                    <a:pt x="13" y="165"/>
                    <a:pt x="13" y="165"/>
                  </a:cubicBezTo>
                  <a:cubicBezTo>
                    <a:pt x="11" y="164"/>
                    <a:pt x="11" y="164"/>
                    <a:pt x="11" y="164"/>
                  </a:cubicBezTo>
                  <a:cubicBezTo>
                    <a:pt x="10" y="165"/>
                    <a:pt x="10" y="165"/>
                    <a:pt x="10" y="165"/>
                  </a:cubicBezTo>
                  <a:cubicBezTo>
                    <a:pt x="7" y="163"/>
                    <a:pt x="7" y="163"/>
                    <a:pt x="7" y="163"/>
                  </a:cubicBezTo>
                  <a:cubicBezTo>
                    <a:pt x="5" y="164"/>
                    <a:pt x="5" y="164"/>
                    <a:pt x="5" y="164"/>
                  </a:cubicBezTo>
                  <a:cubicBezTo>
                    <a:pt x="4" y="163"/>
                    <a:pt x="4" y="163"/>
                    <a:pt x="4" y="163"/>
                  </a:cubicBezTo>
                  <a:cubicBezTo>
                    <a:pt x="3" y="165"/>
                    <a:pt x="3" y="165"/>
                    <a:pt x="3" y="165"/>
                  </a:cubicBezTo>
                  <a:cubicBezTo>
                    <a:pt x="1" y="165"/>
                    <a:pt x="1" y="165"/>
                    <a:pt x="1" y="165"/>
                  </a:cubicBezTo>
                  <a:cubicBezTo>
                    <a:pt x="0" y="166"/>
                    <a:pt x="0" y="166"/>
                    <a:pt x="0" y="166"/>
                  </a:cubicBezTo>
                  <a:cubicBezTo>
                    <a:pt x="3" y="167"/>
                    <a:pt x="3" y="167"/>
                    <a:pt x="3" y="167"/>
                  </a:cubicBezTo>
                  <a:cubicBezTo>
                    <a:pt x="2" y="168"/>
                    <a:pt x="2" y="168"/>
                    <a:pt x="2" y="168"/>
                  </a:cubicBezTo>
                  <a:cubicBezTo>
                    <a:pt x="4" y="169"/>
                    <a:pt x="4" y="169"/>
                    <a:pt x="4" y="169"/>
                  </a:cubicBezTo>
                  <a:cubicBezTo>
                    <a:pt x="5" y="168"/>
                    <a:pt x="5" y="168"/>
                    <a:pt x="5" y="168"/>
                  </a:cubicBezTo>
                  <a:cubicBezTo>
                    <a:pt x="7" y="168"/>
                    <a:pt x="7" y="168"/>
                    <a:pt x="7" y="168"/>
                  </a:cubicBezTo>
                  <a:cubicBezTo>
                    <a:pt x="5" y="169"/>
                    <a:pt x="5" y="169"/>
                    <a:pt x="5" y="169"/>
                  </a:cubicBezTo>
                  <a:cubicBezTo>
                    <a:pt x="3" y="169"/>
                    <a:pt x="3" y="169"/>
                    <a:pt x="3" y="169"/>
                  </a:cubicBezTo>
                  <a:cubicBezTo>
                    <a:pt x="2" y="170"/>
                    <a:pt x="2" y="170"/>
                    <a:pt x="2" y="170"/>
                  </a:cubicBezTo>
                  <a:cubicBezTo>
                    <a:pt x="1" y="169"/>
                    <a:pt x="1" y="169"/>
                    <a:pt x="1" y="169"/>
                  </a:cubicBezTo>
                  <a:cubicBezTo>
                    <a:pt x="1" y="170"/>
                    <a:pt x="1" y="170"/>
                    <a:pt x="1" y="170"/>
                  </a:cubicBezTo>
                  <a:cubicBezTo>
                    <a:pt x="3" y="171"/>
                    <a:pt x="3" y="171"/>
                    <a:pt x="3" y="171"/>
                  </a:cubicBezTo>
                  <a:cubicBezTo>
                    <a:pt x="4" y="171"/>
                    <a:pt x="4" y="171"/>
                    <a:pt x="4" y="171"/>
                  </a:cubicBezTo>
                  <a:cubicBezTo>
                    <a:pt x="2" y="172"/>
                    <a:pt x="2" y="172"/>
                    <a:pt x="2" y="172"/>
                  </a:cubicBezTo>
                  <a:cubicBezTo>
                    <a:pt x="1" y="172"/>
                    <a:pt x="1" y="172"/>
                    <a:pt x="1" y="172"/>
                  </a:cubicBezTo>
                  <a:cubicBezTo>
                    <a:pt x="2" y="173"/>
                    <a:pt x="2" y="173"/>
                    <a:pt x="2" y="173"/>
                  </a:cubicBezTo>
                  <a:cubicBezTo>
                    <a:pt x="2" y="173"/>
                    <a:pt x="2" y="173"/>
                    <a:pt x="2" y="173"/>
                  </a:cubicBezTo>
                  <a:cubicBezTo>
                    <a:pt x="3" y="174"/>
                    <a:pt x="3" y="174"/>
                    <a:pt x="3" y="174"/>
                  </a:cubicBezTo>
                  <a:cubicBezTo>
                    <a:pt x="5" y="174"/>
                    <a:pt x="5" y="174"/>
                    <a:pt x="5" y="174"/>
                  </a:cubicBezTo>
                  <a:cubicBezTo>
                    <a:pt x="6" y="173"/>
                    <a:pt x="6" y="173"/>
                    <a:pt x="6" y="173"/>
                  </a:cubicBezTo>
                  <a:cubicBezTo>
                    <a:pt x="9" y="173"/>
                    <a:pt x="9" y="173"/>
                    <a:pt x="9" y="173"/>
                  </a:cubicBezTo>
                  <a:cubicBezTo>
                    <a:pt x="11" y="173"/>
                    <a:pt x="11" y="173"/>
                    <a:pt x="11" y="173"/>
                  </a:cubicBezTo>
                  <a:cubicBezTo>
                    <a:pt x="12" y="174"/>
                    <a:pt x="12" y="174"/>
                    <a:pt x="12" y="174"/>
                  </a:cubicBezTo>
                  <a:cubicBezTo>
                    <a:pt x="13" y="173"/>
                    <a:pt x="13" y="173"/>
                    <a:pt x="13" y="173"/>
                  </a:cubicBezTo>
                  <a:cubicBezTo>
                    <a:pt x="13" y="172"/>
                    <a:pt x="13" y="172"/>
                    <a:pt x="13" y="172"/>
                  </a:cubicBezTo>
                  <a:cubicBezTo>
                    <a:pt x="14" y="172"/>
                    <a:pt x="14" y="172"/>
                    <a:pt x="14" y="172"/>
                  </a:cubicBezTo>
                  <a:cubicBezTo>
                    <a:pt x="15" y="173"/>
                    <a:pt x="15" y="173"/>
                    <a:pt x="15" y="173"/>
                  </a:cubicBezTo>
                  <a:cubicBezTo>
                    <a:pt x="16" y="173"/>
                    <a:pt x="16" y="173"/>
                    <a:pt x="16" y="173"/>
                  </a:cubicBezTo>
                  <a:cubicBezTo>
                    <a:pt x="18" y="171"/>
                    <a:pt x="18" y="171"/>
                    <a:pt x="18" y="171"/>
                  </a:cubicBezTo>
                  <a:cubicBezTo>
                    <a:pt x="19" y="171"/>
                    <a:pt x="19" y="171"/>
                    <a:pt x="19" y="171"/>
                  </a:cubicBezTo>
                  <a:cubicBezTo>
                    <a:pt x="19" y="172"/>
                    <a:pt x="19" y="172"/>
                    <a:pt x="19" y="172"/>
                  </a:cubicBezTo>
                  <a:cubicBezTo>
                    <a:pt x="18" y="173"/>
                    <a:pt x="18" y="173"/>
                    <a:pt x="18" y="173"/>
                  </a:cubicBezTo>
                  <a:cubicBezTo>
                    <a:pt x="20" y="173"/>
                    <a:pt x="20" y="173"/>
                    <a:pt x="20" y="173"/>
                  </a:cubicBezTo>
                  <a:cubicBezTo>
                    <a:pt x="20" y="172"/>
                    <a:pt x="20" y="172"/>
                    <a:pt x="20" y="172"/>
                  </a:cubicBezTo>
                  <a:cubicBezTo>
                    <a:pt x="20" y="171"/>
                    <a:pt x="20" y="171"/>
                    <a:pt x="20" y="171"/>
                  </a:cubicBezTo>
                  <a:cubicBezTo>
                    <a:pt x="21" y="169"/>
                    <a:pt x="21" y="169"/>
                    <a:pt x="21" y="169"/>
                  </a:cubicBezTo>
                  <a:cubicBezTo>
                    <a:pt x="21" y="171"/>
                    <a:pt x="21" y="171"/>
                    <a:pt x="21" y="171"/>
                  </a:cubicBezTo>
                  <a:cubicBezTo>
                    <a:pt x="23" y="173"/>
                    <a:pt x="23" y="173"/>
                    <a:pt x="23" y="173"/>
                  </a:cubicBezTo>
                  <a:cubicBezTo>
                    <a:pt x="21" y="174"/>
                    <a:pt x="21" y="174"/>
                    <a:pt x="21" y="174"/>
                  </a:cubicBezTo>
                  <a:cubicBezTo>
                    <a:pt x="19" y="175"/>
                    <a:pt x="19" y="175"/>
                    <a:pt x="19" y="175"/>
                  </a:cubicBezTo>
                  <a:cubicBezTo>
                    <a:pt x="18" y="176"/>
                    <a:pt x="18" y="176"/>
                    <a:pt x="18" y="176"/>
                  </a:cubicBezTo>
                  <a:cubicBezTo>
                    <a:pt x="18" y="176"/>
                    <a:pt x="18" y="176"/>
                    <a:pt x="18" y="176"/>
                  </a:cubicBezTo>
                  <a:cubicBezTo>
                    <a:pt x="18" y="178"/>
                    <a:pt x="18" y="178"/>
                    <a:pt x="18" y="178"/>
                  </a:cubicBezTo>
                  <a:cubicBezTo>
                    <a:pt x="15" y="178"/>
                    <a:pt x="15" y="178"/>
                    <a:pt x="15" y="178"/>
                  </a:cubicBezTo>
                  <a:cubicBezTo>
                    <a:pt x="15" y="177"/>
                    <a:pt x="15" y="177"/>
                    <a:pt x="15" y="177"/>
                  </a:cubicBezTo>
                  <a:cubicBezTo>
                    <a:pt x="16" y="176"/>
                    <a:pt x="16" y="176"/>
                    <a:pt x="16" y="176"/>
                  </a:cubicBezTo>
                  <a:cubicBezTo>
                    <a:pt x="16" y="174"/>
                    <a:pt x="16" y="174"/>
                    <a:pt x="16" y="174"/>
                  </a:cubicBezTo>
                  <a:cubicBezTo>
                    <a:pt x="14" y="174"/>
                    <a:pt x="14" y="174"/>
                    <a:pt x="14" y="174"/>
                  </a:cubicBezTo>
                  <a:cubicBezTo>
                    <a:pt x="13" y="176"/>
                    <a:pt x="13" y="176"/>
                    <a:pt x="13" y="176"/>
                  </a:cubicBezTo>
                  <a:cubicBezTo>
                    <a:pt x="12" y="177"/>
                    <a:pt x="12" y="177"/>
                    <a:pt x="12" y="177"/>
                  </a:cubicBezTo>
                  <a:cubicBezTo>
                    <a:pt x="11" y="175"/>
                    <a:pt x="11" y="175"/>
                    <a:pt x="11" y="175"/>
                  </a:cubicBezTo>
                  <a:cubicBezTo>
                    <a:pt x="9" y="175"/>
                    <a:pt x="9" y="175"/>
                    <a:pt x="9" y="175"/>
                  </a:cubicBezTo>
                  <a:cubicBezTo>
                    <a:pt x="7" y="175"/>
                    <a:pt x="7" y="175"/>
                    <a:pt x="7" y="175"/>
                  </a:cubicBezTo>
                  <a:cubicBezTo>
                    <a:pt x="6" y="175"/>
                    <a:pt x="6" y="175"/>
                    <a:pt x="6" y="175"/>
                  </a:cubicBezTo>
                  <a:cubicBezTo>
                    <a:pt x="4" y="176"/>
                    <a:pt x="4" y="176"/>
                    <a:pt x="4" y="176"/>
                  </a:cubicBezTo>
                  <a:cubicBezTo>
                    <a:pt x="3" y="176"/>
                    <a:pt x="3" y="176"/>
                    <a:pt x="3" y="176"/>
                  </a:cubicBezTo>
                  <a:cubicBezTo>
                    <a:pt x="1" y="175"/>
                    <a:pt x="1" y="175"/>
                    <a:pt x="1" y="175"/>
                  </a:cubicBezTo>
                  <a:cubicBezTo>
                    <a:pt x="1" y="175"/>
                    <a:pt x="1" y="175"/>
                    <a:pt x="1" y="175"/>
                  </a:cubicBezTo>
                  <a:cubicBezTo>
                    <a:pt x="2" y="177"/>
                    <a:pt x="2" y="177"/>
                    <a:pt x="2" y="177"/>
                  </a:cubicBezTo>
                  <a:cubicBezTo>
                    <a:pt x="1" y="178"/>
                    <a:pt x="1" y="178"/>
                    <a:pt x="1" y="178"/>
                  </a:cubicBezTo>
                  <a:cubicBezTo>
                    <a:pt x="2" y="179"/>
                    <a:pt x="2" y="179"/>
                    <a:pt x="2" y="179"/>
                  </a:cubicBezTo>
                  <a:cubicBezTo>
                    <a:pt x="3" y="178"/>
                    <a:pt x="3" y="178"/>
                    <a:pt x="3" y="178"/>
                  </a:cubicBezTo>
                  <a:cubicBezTo>
                    <a:pt x="4" y="177"/>
                    <a:pt x="4" y="177"/>
                    <a:pt x="4" y="177"/>
                  </a:cubicBezTo>
                  <a:cubicBezTo>
                    <a:pt x="5" y="178"/>
                    <a:pt x="5" y="178"/>
                    <a:pt x="5" y="178"/>
                  </a:cubicBezTo>
                  <a:cubicBezTo>
                    <a:pt x="4" y="179"/>
                    <a:pt x="4" y="179"/>
                    <a:pt x="4" y="179"/>
                  </a:cubicBezTo>
                  <a:cubicBezTo>
                    <a:pt x="4" y="180"/>
                    <a:pt x="4" y="180"/>
                    <a:pt x="4" y="180"/>
                  </a:cubicBezTo>
                  <a:cubicBezTo>
                    <a:pt x="3" y="181"/>
                    <a:pt x="3" y="181"/>
                    <a:pt x="3" y="181"/>
                  </a:cubicBezTo>
                  <a:cubicBezTo>
                    <a:pt x="2" y="180"/>
                    <a:pt x="2" y="180"/>
                    <a:pt x="2" y="180"/>
                  </a:cubicBezTo>
                  <a:cubicBezTo>
                    <a:pt x="3" y="182"/>
                    <a:pt x="3" y="182"/>
                    <a:pt x="3" y="182"/>
                  </a:cubicBezTo>
                  <a:cubicBezTo>
                    <a:pt x="4" y="183"/>
                    <a:pt x="4" y="183"/>
                    <a:pt x="4" y="183"/>
                  </a:cubicBezTo>
                  <a:cubicBezTo>
                    <a:pt x="6" y="180"/>
                    <a:pt x="6" y="180"/>
                    <a:pt x="6" y="180"/>
                  </a:cubicBezTo>
                  <a:cubicBezTo>
                    <a:pt x="8" y="181"/>
                    <a:pt x="8" y="181"/>
                    <a:pt x="8" y="181"/>
                  </a:cubicBezTo>
                  <a:cubicBezTo>
                    <a:pt x="7" y="182"/>
                    <a:pt x="7" y="182"/>
                    <a:pt x="7" y="182"/>
                  </a:cubicBezTo>
                  <a:cubicBezTo>
                    <a:pt x="8" y="183"/>
                    <a:pt x="8" y="183"/>
                    <a:pt x="8" y="183"/>
                  </a:cubicBezTo>
                  <a:cubicBezTo>
                    <a:pt x="5" y="185"/>
                    <a:pt x="5" y="185"/>
                    <a:pt x="5" y="185"/>
                  </a:cubicBezTo>
                  <a:cubicBezTo>
                    <a:pt x="6" y="185"/>
                    <a:pt x="6" y="185"/>
                    <a:pt x="6" y="185"/>
                  </a:cubicBezTo>
                  <a:cubicBezTo>
                    <a:pt x="7" y="185"/>
                    <a:pt x="7" y="185"/>
                    <a:pt x="7" y="185"/>
                  </a:cubicBezTo>
                  <a:cubicBezTo>
                    <a:pt x="6" y="187"/>
                    <a:pt x="6" y="187"/>
                    <a:pt x="6" y="187"/>
                  </a:cubicBezTo>
                  <a:cubicBezTo>
                    <a:pt x="7" y="188"/>
                    <a:pt x="7" y="188"/>
                    <a:pt x="7" y="188"/>
                  </a:cubicBezTo>
                  <a:cubicBezTo>
                    <a:pt x="7" y="190"/>
                    <a:pt x="7" y="190"/>
                    <a:pt x="7" y="190"/>
                  </a:cubicBezTo>
                  <a:cubicBezTo>
                    <a:pt x="7" y="190"/>
                    <a:pt x="7" y="190"/>
                    <a:pt x="7" y="190"/>
                  </a:cubicBezTo>
                  <a:cubicBezTo>
                    <a:pt x="9" y="188"/>
                    <a:pt x="9" y="188"/>
                    <a:pt x="9" y="188"/>
                  </a:cubicBezTo>
                  <a:cubicBezTo>
                    <a:pt x="10" y="187"/>
                    <a:pt x="10" y="187"/>
                    <a:pt x="10" y="187"/>
                  </a:cubicBezTo>
                  <a:cubicBezTo>
                    <a:pt x="10" y="185"/>
                    <a:pt x="10" y="185"/>
                    <a:pt x="10" y="185"/>
                  </a:cubicBezTo>
                  <a:cubicBezTo>
                    <a:pt x="14" y="184"/>
                    <a:pt x="14" y="184"/>
                    <a:pt x="14" y="184"/>
                  </a:cubicBezTo>
                  <a:cubicBezTo>
                    <a:pt x="15" y="184"/>
                    <a:pt x="15" y="184"/>
                    <a:pt x="15" y="184"/>
                  </a:cubicBezTo>
                  <a:cubicBezTo>
                    <a:pt x="17" y="183"/>
                    <a:pt x="17" y="183"/>
                    <a:pt x="17" y="183"/>
                  </a:cubicBezTo>
                  <a:cubicBezTo>
                    <a:pt x="16" y="184"/>
                    <a:pt x="16" y="184"/>
                    <a:pt x="16" y="184"/>
                  </a:cubicBezTo>
                  <a:cubicBezTo>
                    <a:pt x="14" y="185"/>
                    <a:pt x="14" y="185"/>
                    <a:pt x="14" y="185"/>
                  </a:cubicBezTo>
                  <a:cubicBezTo>
                    <a:pt x="14" y="188"/>
                    <a:pt x="14" y="188"/>
                    <a:pt x="14" y="188"/>
                  </a:cubicBezTo>
                  <a:cubicBezTo>
                    <a:pt x="15" y="189"/>
                    <a:pt x="15" y="189"/>
                    <a:pt x="15" y="189"/>
                  </a:cubicBezTo>
                  <a:cubicBezTo>
                    <a:pt x="13" y="188"/>
                    <a:pt x="13" y="188"/>
                    <a:pt x="13" y="188"/>
                  </a:cubicBezTo>
                  <a:cubicBezTo>
                    <a:pt x="13" y="186"/>
                    <a:pt x="13" y="186"/>
                    <a:pt x="13" y="186"/>
                  </a:cubicBezTo>
                  <a:cubicBezTo>
                    <a:pt x="12" y="186"/>
                    <a:pt x="12" y="186"/>
                    <a:pt x="12" y="186"/>
                  </a:cubicBezTo>
                  <a:cubicBezTo>
                    <a:pt x="11" y="188"/>
                    <a:pt x="11" y="188"/>
                    <a:pt x="11" y="188"/>
                  </a:cubicBezTo>
                  <a:cubicBezTo>
                    <a:pt x="10" y="188"/>
                    <a:pt x="10" y="188"/>
                    <a:pt x="10" y="188"/>
                  </a:cubicBezTo>
                  <a:cubicBezTo>
                    <a:pt x="12" y="189"/>
                    <a:pt x="12" y="189"/>
                    <a:pt x="12" y="189"/>
                  </a:cubicBezTo>
                  <a:cubicBezTo>
                    <a:pt x="10" y="191"/>
                    <a:pt x="10" y="191"/>
                    <a:pt x="10" y="191"/>
                  </a:cubicBezTo>
                  <a:cubicBezTo>
                    <a:pt x="9" y="191"/>
                    <a:pt x="9" y="191"/>
                    <a:pt x="9" y="191"/>
                  </a:cubicBezTo>
                  <a:cubicBezTo>
                    <a:pt x="8" y="192"/>
                    <a:pt x="8" y="192"/>
                    <a:pt x="8" y="192"/>
                  </a:cubicBezTo>
                  <a:cubicBezTo>
                    <a:pt x="9" y="193"/>
                    <a:pt x="9" y="193"/>
                    <a:pt x="9" y="193"/>
                  </a:cubicBezTo>
                  <a:cubicBezTo>
                    <a:pt x="12" y="193"/>
                    <a:pt x="12" y="193"/>
                    <a:pt x="12" y="193"/>
                  </a:cubicBezTo>
                  <a:cubicBezTo>
                    <a:pt x="12" y="194"/>
                    <a:pt x="12" y="194"/>
                    <a:pt x="12" y="194"/>
                  </a:cubicBezTo>
                  <a:cubicBezTo>
                    <a:pt x="11" y="194"/>
                    <a:pt x="11" y="194"/>
                    <a:pt x="11" y="194"/>
                  </a:cubicBezTo>
                  <a:cubicBezTo>
                    <a:pt x="10" y="195"/>
                    <a:pt x="10" y="195"/>
                    <a:pt x="10" y="195"/>
                  </a:cubicBezTo>
                  <a:cubicBezTo>
                    <a:pt x="10" y="196"/>
                    <a:pt x="10" y="196"/>
                    <a:pt x="10" y="196"/>
                  </a:cubicBezTo>
                  <a:cubicBezTo>
                    <a:pt x="8" y="195"/>
                    <a:pt x="8" y="195"/>
                    <a:pt x="8" y="195"/>
                  </a:cubicBezTo>
                  <a:cubicBezTo>
                    <a:pt x="7" y="195"/>
                    <a:pt x="7" y="195"/>
                    <a:pt x="7" y="195"/>
                  </a:cubicBezTo>
                  <a:cubicBezTo>
                    <a:pt x="6" y="197"/>
                    <a:pt x="6" y="197"/>
                    <a:pt x="6" y="197"/>
                  </a:cubicBezTo>
                  <a:cubicBezTo>
                    <a:pt x="6" y="195"/>
                    <a:pt x="6" y="195"/>
                    <a:pt x="6" y="195"/>
                  </a:cubicBezTo>
                  <a:cubicBezTo>
                    <a:pt x="5" y="196"/>
                    <a:pt x="5" y="196"/>
                    <a:pt x="5" y="196"/>
                  </a:cubicBezTo>
                  <a:cubicBezTo>
                    <a:pt x="3" y="198"/>
                    <a:pt x="3" y="198"/>
                    <a:pt x="3" y="198"/>
                  </a:cubicBezTo>
                  <a:cubicBezTo>
                    <a:pt x="4" y="200"/>
                    <a:pt x="4" y="200"/>
                    <a:pt x="4" y="200"/>
                  </a:cubicBezTo>
                  <a:cubicBezTo>
                    <a:pt x="6" y="202"/>
                    <a:pt x="6" y="202"/>
                    <a:pt x="6" y="202"/>
                  </a:cubicBezTo>
                  <a:cubicBezTo>
                    <a:pt x="7" y="201"/>
                    <a:pt x="7" y="201"/>
                    <a:pt x="7" y="201"/>
                  </a:cubicBezTo>
                  <a:cubicBezTo>
                    <a:pt x="7" y="202"/>
                    <a:pt x="7" y="202"/>
                    <a:pt x="7" y="202"/>
                  </a:cubicBezTo>
                  <a:cubicBezTo>
                    <a:pt x="9" y="201"/>
                    <a:pt x="9" y="201"/>
                    <a:pt x="9" y="201"/>
                  </a:cubicBezTo>
                  <a:cubicBezTo>
                    <a:pt x="8" y="200"/>
                    <a:pt x="8" y="200"/>
                    <a:pt x="8" y="200"/>
                  </a:cubicBezTo>
                  <a:cubicBezTo>
                    <a:pt x="9" y="198"/>
                    <a:pt x="9" y="198"/>
                    <a:pt x="9" y="198"/>
                  </a:cubicBezTo>
                  <a:cubicBezTo>
                    <a:pt x="11" y="200"/>
                    <a:pt x="11" y="200"/>
                    <a:pt x="11" y="200"/>
                  </a:cubicBezTo>
                  <a:cubicBezTo>
                    <a:pt x="10" y="200"/>
                    <a:pt x="10" y="200"/>
                    <a:pt x="10" y="200"/>
                  </a:cubicBezTo>
                  <a:cubicBezTo>
                    <a:pt x="11" y="202"/>
                    <a:pt x="11" y="202"/>
                    <a:pt x="11" y="202"/>
                  </a:cubicBezTo>
                  <a:cubicBezTo>
                    <a:pt x="11" y="203"/>
                    <a:pt x="11" y="203"/>
                    <a:pt x="11" y="203"/>
                  </a:cubicBezTo>
                  <a:cubicBezTo>
                    <a:pt x="10" y="204"/>
                    <a:pt x="10" y="204"/>
                    <a:pt x="10" y="204"/>
                  </a:cubicBezTo>
                  <a:cubicBezTo>
                    <a:pt x="11" y="207"/>
                    <a:pt x="11" y="207"/>
                    <a:pt x="11" y="207"/>
                  </a:cubicBezTo>
                  <a:cubicBezTo>
                    <a:pt x="12" y="206"/>
                    <a:pt x="12" y="206"/>
                    <a:pt x="12" y="206"/>
                  </a:cubicBezTo>
                  <a:cubicBezTo>
                    <a:pt x="14" y="205"/>
                    <a:pt x="14" y="205"/>
                    <a:pt x="14" y="205"/>
                  </a:cubicBezTo>
                  <a:cubicBezTo>
                    <a:pt x="15" y="206"/>
                    <a:pt x="15" y="206"/>
                    <a:pt x="15" y="206"/>
                  </a:cubicBezTo>
                  <a:cubicBezTo>
                    <a:pt x="13" y="206"/>
                    <a:pt x="13" y="206"/>
                    <a:pt x="13" y="206"/>
                  </a:cubicBezTo>
                  <a:cubicBezTo>
                    <a:pt x="12" y="207"/>
                    <a:pt x="12" y="207"/>
                    <a:pt x="12" y="207"/>
                  </a:cubicBezTo>
                  <a:cubicBezTo>
                    <a:pt x="13" y="209"/>
                    <a:pt x="13" y="209"/>
                    <a:pt x="13" y="209"/>
                  </a:cubicBezTo>
                  <a:cubicBezTo>
                    <a:pt x="13" y="209"/>
                    <a:pt x="13" y="209"/>
                    <a:pt x="13" y="209"/>
                  </a:cubicBezTo>
                  <a:cubicBezTo>
                    <a:pt x="9" y="207"/>
                    <a:pt x="9" y="207"/>
                    <a:pt x="9" y="207"/>
                  </a:cubicBezTo>
                  <a:cubicBezTo>
                    <a:pt x="8" y="207"/>
                    <a:pt x="8" y="207"/>
                    <a:pt x="8" y="207"/>
                  </a:cubicBezTo>
                  <a:cubicBezTo>
                    <a:pt x="7" y="207"/>
                    <a:pt x="7" y="207"/>
                    <a:pt x="7" y="207"/>
                  </a:cubicBezTo>
                  <a:cubicBezTo>
                    <a:pt x="6" y="207"/>
                    <a:pt x="6" y="207"/>
                    <a:pt x="6" y="207"/>
                  </a:cubicBezTo>
                  <a:cubicBezTo>
                    <a:pt x="6" y="208"/>
                    <a:pt x="6" y="208"/>
                    <a:pt x="6" y="208"/>
                  </a:cubicBezTo>
                  <a:cubicBezTo>
                    <a:pt x="5" y="209"/>
                    <a:pt x="5" y="209"/>
                    <a:pt x="5" y="209"/>
                  </a:cubicBezTo>
                  <a:cubicBezTo>
                    <a:pt x="7" y="213"/>
                    <a:pt x="7" y="213"/>
                    <a:pt x="7" y="213"/>
                  </a:cubicBezTo>
                  <a:cubicBezTo>
                    <a:pt x="9" y="213"/>
                    <a:pt x="9" y="213"/>
                    <a:pt x="9" y="213"/>
                  </a:cubicBezTo>
                  <a:cubicBezTo>
                    <a:pt x="12" y="216"/>
                    <a:pt x="12" y="216"/>
                    <a:pt x="12" y="216"/>
                  </a:cubicBezTo>
                  <a:cubicBezTo>
                    <a:pt x="15" y="217"/>
                    <a:pt x="15" y="217"/>
                    <a:pt x="15" y="217"/>
                  </a:cubicBezTo>
                  <a:cubicBezTo>
                    <a:pt x="16" y="218"/>
                    <a:pt x="16" y="218"/>
                    <a:pt x="16" y="218"/>
                  </a:cubicBezTo>
                  <a:cubicBezTo>
                    <a:pt x="15" y="219"/>
                    <a:pt x="15" y="219"/>
                    <a:pt x="15" y="219"/>
                  </a:cubicBezTo>
                  <a:cubicBezTo>
                    <a:pt x="16" y="220"/>
                    <a:pt x="16" y="220"/>
                    <a:pt x="16" y="220"/>
                  </a:cubicBezTo>
                  <a:cubicBezTo>
                    <a:pt x="17" y="219"/>
                    <a:pt x="17" y="219"/>
                    <a:pt x="17" y="219"/>
                  </a:cubicBezTo>
                  <a:cubicBezTo>
                    <a:pt x="17" y="218"/>
                    <a:pt x="17" y="218"/>
                    <a:pt x="17" y="218"/>
                  </a:cubicBezTo>
                  <a:cubicBezTo>
                    <a:pt x="18" y="217"/>
                    <a:pt x="18" y="217"/>
                    <a:pt x="18" y="217"/>
                  </a:cubicBezTo>
                  <a:cubicBezTo>
                    <a:pt x="19" y="218"/>
                    <a:pt x="19" y="218"/>
                    <a:pt x="19" y="218"/>
                  </a:cubicBezTo>
                  <a:cubicBezTo>
                    <a:pt x="19" y="219"/>
                    <a:pt x="19" y="219"/>
                    <a:pt x="19" y="219"/>
                  </a:cubicBezTo>
                  <a:cubicBezTo>
                    <a:pt x="21" y="221"/>
                    <a:pt x="21" y="221"/>
                    <a:pt x="21" y="221"/>
                  </a:cubicBezTo>
                  <a:cubicBezTo>
                    <a:pt x="22" y="220"/>
                    <a:pt x="22" y="220"/>
                    <a:pt x="22" y="220"/>
                  </a:cubicBezTo>
                  <a:cubicBezTo>
                    <a:pt x="22" y="221"/>
                    <a:pt x="22" y="221"/>
                    <a:pt x="22" y="221"/>
                  </a:cubicBezTo>
                  <a:cubicBezTo>
                    <a:pt x="24" y="220"/>
                    <a:pt x="24" y="220"/>
                    <a:pt x="24" y="220"/>
                  </a:cubicBezTo>
                  <a:cubicBezTo>
                    <a:pt x="26" y="218"/>
                    <a:pt x="26" y="218"/>
                    <a:pt x="26" y="218"/>
                  </a:cubicBezTo>
                  <a:cubicBezTo>
                    <a:pt x="27" y="218"/>
                    <a:pt x="27" y="218"/>
                    <a:pt x="27" y="218"/>
                  </a:cubicBezTo>
                  <a:cubicBezTo>
                    <a:pt x="28" y="217"/>
                    <a:pt x="28" y="217"/>
                    <a:pt x="28" y="217"/>
                  </a:cubicBezTo>
                  <a:cubicBezTo>
                    <a:pt x="28" y="217"/>
                    <a:pt x="28" y="217"/>
                    <a:pt x="28" y="217"/>
                  </a:cubicBezTo>
                  <a:cubicBezTo>
                    <a:pt x="29" y="218"/>
                    <a:pt x="29" y="218"/>
                    <a:pt x="29" y="218"/>
                  </a:cubicBezTo>
                  <a:cubicBezTo>
                    <a:pt x="30" y="219"/>
                    <a:pt x="30" y="219"/>
                    <a:pt x="30" y="219"/>
                  </a:cubicBezTo>
                  <a:cubicBezTo>
                    <a:pt x="33" y="215"/>
                    <a:pt x="33" y="215"/>
                    <a:pt x="33" y="215"/>
                  </a:cubicBezTo>
                  <a:cubicBezTo>
                    <a:pt x="33" y="214"/>
                    <a:pt x="33" y="214"/>
                    <a:pt x="33" y="214"/>
                  </a:cubicBezTo>
                  <a:cubicBezTo>
                    <a:pt x="31" y="212"/>
                    <a:pt x="31" y="212"/>
                    <a:pt x="31" y="212"/>
                  </a:cubicBezTo>
                  <a:cubicBezTo>
                    <a:pt x="34" y="214"/>
                    <a:pt x="34" y="214"/>
                    <a:pt x="34" y="214"/>
                  </a:cubicBezTo>
                  <a:cubicBezTo>
                    <a:pt x="36" y="212"/>
                    <a:pt x="36" y="212"/>
                    <a:pt x="36" y="212"/>
                  </a:cubicBezTo>
                  <a:cubicBezTo>
                    <a:pt x="35" y="211"/>
                    <a:pt x="35" y="211"/>
                    <a:pt x="35" y="211"/>
                  </a:cubicBezTo>
                  <a:cubicBezTo>
                    <a:pt x="37" y="210"/>
                    <a:pt x="37" y="210"/>
                    <a:pt x="37" y="210"/>
                  </a:cubicBezTo>
                  <a:cubicBezTo>
                    <a:pt x="36" y="209"/>
                    <a:pt x="36" y="209"/>
                    <a:pt x="36" y="209"/>
                  </a:cubicBezTo>
                  <a:cubicBezTo>
                    <a:pt x="38" y="208"/>
                    <a:pt x="38" y="208"/>
                    <a:pt x="38" y="208"/>
                  </a:cubicBezTo>
                  <a:cubicBezTo>
                    <a:pt x="39" y="208"/>
                    <a:pt x="39" y="208"/>
                    <a:pt x="39" y="208"/>
                  </a:cubicBezTo>
                  <a:cubicBezTo>
                    <a:pt x="40" y="207"/>
                    <a:pt x="40" y="207"/>
                    <a:pt x="40" y="207"/>
                  </a:cubicBezTo>
                  <a:cubicBezTo>
                    <a:pt x="38" y="205"/>
                    <a:pt x="38" y="205"/>
                    <a:pt x="38" y="205"/>
                  </a:cubicBezTo>
                  <a:cubicBezTo>
                    <a:pt x="39" y="204"/>
                    <a:pt x="39" y="204"/>
                    <a:pt x="39" y="204"/>
                  </a:cubicBezTo>
                  <a:cubicBezTo>
                    <a:pt x="37" y="202"/>
                    <a:pt x="37" y="202"/>
                    <a:pt x="37" y="202"/>
                  </a:cubicBezTo>
                  <a:cubicBezTo>
                    <a:pt x="36" y="201"/>
                    <a:pt x="36" y="201"/>
                    <a:pt x="36" y="201"/>
                  </a:cubicBezTo>
                  <a:cubicBezTo>
                    <a:pt x="36" y="199"/>
                    <a:pt x="36" y="199"/>
                    <a:pt x="36" y="199"/>
                  </a:cubicBezTo>
                  <a:cubicBezTo>
                    <a:pt x="37" y="200"/>
                    <a:pt x="37" y="200"/>
                    <a:pt x="37" y="200"/>
                  </a:cubicBezTo>
                  <a:cubicBezTo>
                    <a:pt x="39" y="202"/>
                    <a:pt x="39" y="202"/>
                    <a:pt x="39" y="202"/>
                  </a:cubicBezTo>
                  <a:cubicBezTo>
                    <a:pt x="39" y="204"/>
                    <a:pt x="39" y="204"/>
                    <a:pt x="39" y="204"/>
                  </a:cubicBezTo>
                  <a:cubicBezTo>
                    <a:pt x="40" y="205"/>
                    <a:pt x="40" y="205"/>
                    <a:pt x="40" y="205"/>
                  </a:cubicBezTo>
                  <a:cubicBezTo>
                    <a:pt x="41" y="205"/>
                    <a:pt x="41" y="205"/>
                    <a:pt x="41" y="205"/>
                  </a:cubicBezTo>
                  <a:cubicBezTo>
                    <a:pt x="41" y="206"/>
                    <a:pt x="41" y="206"/>
                    <a:pt x="41" y="206"/>
                  </a:cubicBezTo>
                  <a:cubicBezTo>
                    <a:pt x="42" y="207"/>
                    <a:pt x="42" y="207"/>
                    <a:pt x="42" y="207"/>
                  </a:cubicBezTo>
                  <a:cubicBezTo>
                    <a:pt x="44" y="206"/>
                    <a:pt x="44" y="206"/>
                    <a:pt x="44" y="206"/>
                  </a:cubicBezTo>
                  <a:cubicBezTo>
                    <a:pt x="43" y="205"/>
                    <a:pt x="43" y="205"/>
                    <a:pt x="43" y="205"/>
                  </a:cubicBezTo>
                  <a:cubicBezTo>
                    <a:pt x="42" y="205"/>
                    <a:pt x="42" y="205"/>
                    <a:pt x="42" y="205"/>
                  </a:cubicBezTo>
                  <a:cubicBezTo>
                    <a:pt x="43" y="204"/>
                    <a:pt x="43" y="204"/>
                    <a:pt x="43" y="204"/>
                  </a:cubicBezTo>
                  <a:cubicBezTo>
                    <a:pt x="44" y="205"/>
                    <a:pt x="44" y="205"/>
                    <a:pt x="44" y="205"/>
                  </a:cubicBezTo>
                  <a:cubicBezTo>
                    <a:pt x="45" y="206"/>
                    <a:pt x="45" y="206"/>
                    <a:pt x="45" y="206"/>
                  </a:cubicBezTo>
                  <a:cubicBezTo>
                    <a:pt x="47" y="203"/>
                    <a:pt x="47" y="203"/>
                    <a:pt x="47" y="203"/>
                  </a:cubicBezTo>
                  <a:cubicBezTo>
                    <a:pt x="47" y="201"/>
                    <a:pt x="47" y="201"/>
                    <a:pt x="47" y="201"/>
                  </a:cubicBezTo>
                  <a:cubicBezTo>
                    <a:pt x="47" y="200"/>
                    <a:pt x="47" y="200"/>
                    <a:pt x="47" y="200"/>
                  </a:cubicBezTo>
                  <a:cubicBezTo>
                    <a:pt x="46" y="199"/>
                    <a:pt x="46" y="199"/>
                    <a:pt x="46" y="199"/>
                  </a:cubicBezTo>
                  <a:cubicBezTo>
                    <a:pt x="45" y="198"/>
                    <a:pt x="45" y="198"/>
                    <a:pt x="45" y="198"/>
                  </a:cubicBezTo>
                  <a:cubicBezTo>
                    <a:pt x="46" y="197"/>
                    <a:pt x="46" y="197"/>
                    <a:pt x="46" y="197"/>
                  </a:cubicBezTo>
                  <a:cubicBezTo>
                    <a:pt x="46" y="197"/>
                    <a:pt x="46" y="197"/>
                    <a:pt x="46" y="197"/>
                  </a:cubicBezTo>
                  <a:cubicBezTo>
                    <a:pt x="47" y="197"/>
                    <a:pt x="47" y="197"/>
                    <a:pt x="47" y="197"/>
                  </a:cubicBezTo>
                  <a:cubicBezTo>
                    <a:pt x="48" y="196"/>
                    <a:pt x="48" y="196"/>
                    <a:pt x="48" y="196"/>
                  </a:cubicBezTo>
                  <a:cubicBezTo>
                    <a:pt x="47" y="195"/>
                    <a:pt x="47" y="195"/>
                    <a:pt x="47" y="195"/>
                  </a:cubicBezTo>
                  <a:cubicBezTo>
                    <a:pt x="47" y="193"/>
                    <a:pt x="47" y="193"/>
                    <a:pt x="47" y="193"/>
                  </a:cubicBezTo>
                  <a:cubicBezTo>
                    <a:pt x="48" y="192"/>
                    <a:pt x="48" y="192"/>
                    <a:pt x="48" y="192"/>
                  </a:cubicBezTo>
                  <a:cubicBezTo>
                    <a:pt x="50" y="193"/>
                    <a:pt x="50" y="193"/>
                    <a:pt x="50" y="193"/>
                  </a:cubicBezTo>
                  <a:cubicBezTo>
                    <a:pt x="48" y="195"/>
                    <a:pt x="48" y="195"/>
                    <a:pt x="48" y="195"/>
                  </a:cubicBezTo>
                  <a:cubicBezTo>
                    <a:pt x="49" y="197"/>
                    <a:pt x="49" y="197"/>
                    <a:pt x="49" y="197"/>
                  </a:cubicBezTo>
                  <a:cubicBezTo>
                    <a:pt x="48" y="199"/>
                    <a:pt x="48" y="199"/>
                    <a:pt x="48" y="199"/>
                  </a:cubicBezTo>
                  <a:cubicBezTo>
                    <a:pt x="49" y="200"/>
                    <a:pt x="49" y="200"/>
                    <a:pt x="49" y="200"/>
                  </a:cubicBezTo>
                  <a:cubicBezTo>
                    <a:pt x="50" y="202"/>
                    <a:pt x="50" y="202"/>
                    <a:pt x="50" y="202"/>
                  </a:cubicBezTo>
                  <a:cubicBezTo>
                    <a:pt x="52" y="204"/>
                    <a:pt x="52" y="204"/>
                    <a:pt x="52" y="204"/>
                  </a:cubicBezTo>
                  <a:cubicBezTo>
                    <a:pt x="54" y="203"/>
                    <a:pt x="54" y="203"/>
                    <a:pt x="54" y="203"/>
                  </a:cubicBezTo>
                  <a:cubicBezTo>
                    <a:pt x="55" y="204"/>
                    <a:pt x="55" y="204"/>
                    <a:pt x="55" y="204"/>
                  </a:cubicBezTo>
                  <a:cubicBezTo>
                    <a:pt x="54" y="205"/>
                    <a:pt x="54" y="205"/>
                    <a:pt x="54" y="205"/>
                  </a:cubicBezTo>
                  <a:cubicBezTo>
                    <a:pt x="55" y="206"/>
                    <a:pt x="55" y="206"/>
                    <a:pt x="55" y="206"/>
                  </a:cubicBezTo>
                  <a:cubicBezTo>
                    <a:pt x="57" y="208"/>
                    <a:pt x="57" y="208"/>
                    <a:pt x="57" y="208"/>
                  </a:cubicBezTo>
                  <a:cubicBezTo>
                    <a:pt x="58" y="206"/>
                    <a:pt x="58" y="206"/>
                    <a:pt x="58" y="206"/>
                  </a:cubicBezTo>
                  <a:cubicBezTo>
                    <a:pt x="57" y="200"/>
                    <a:pt x="57" y="200"/>
                    <a:pt x="57" y="200"/>
                  </a:cubicBezTo>
                  <a:cubicBezTo>
                    <a:pt x="56" y="197"/>
                    <a:pt x="56" y="197"/>
                    <a:pt x="56" y="197"/>
                  </a:cubicBezTo>
                  <a:cubicBezTo>
                    <a:pt x="57" y="196"/>
                    <a:pt x="57" y="196"/>
                    <a:pt x="57" y="196"/>
                  </a:cubicBezTo>
                  <a:cubicBezTo>
                    <a:pt x="58" y="195"/>
                    <a:pt x="58" y="195"/>
                    <a:pt x="58" y="195"/>
                  </a:cubicBezTo>
                  <a:cubicBezTo>
                    <a:pt x="57" y="193"/>
                    <a:pt x="57" y="193"/>
                    <a:pt x="57" y="193"/>
                  </a:cubicBezTo>
                  <a:cubicBezTo>
                    <a:pt x="57" y="192"/>
                    <a:pt x="57" y="192"/>
                    <a:pt x="57" y="192"/>
                  </a:cubicBezTo>
                  <a:cubicBezTo>
                    <a:pt x="60" y="192"/>
                    <a:pt x="60" y="192"/>
                    <a:pt x="60" y="192"/>
                  </a:cubicBezTo>
                  <a:cubicBezTo>
                    <a:pt x="61" y="190"/>
                    <a:pt x="61" y="190"/>
                    <a:pt x="61" y="190"/>
                  </a:cubicBezTo>
                  <a:cubicBezTo>
                    <a:pt x="61" y="188"/>
                    <a:pt x="61" y="188"/>
                    <a:pt x="61" y="188"/>
                  </a:cubicBezTo>
                  <a:cubicBezTo>
                    <a:pt x="62" y="185"/>
                    <a:pt x="62" y="185"/>
                    <a:pt x="62" y="185"/>
                  </a:cubicBezTo>
                  <a:cubicBezTo>
                    <a:pt x="61" y="183"/>
                    <a:pt x="61" y="183"/>
                    <a:pt x="61" y="183"/>
                  </a:cubicBezTo>
                  <a:cubicBezTo>
                    <a:pt x="60" y="179"/>
                    <a:pt x="60" y="179"/>
                    <a:pt x="60" y="179"/>
                  </a:cubicBezTo>
                  <a:cubicBezTo>
                    <a:pt x="59" y="176"/>
                    <a:pt x="59" y="176"/>
                    <a:pt x="59" y="176"/>
                  </a:cubicBezTo>
                  <a:cubicBezTo>
                    <a:pt x="59" y="174"/>
                    <a:pt x="59" y="174"/>
                    <a:pt x="59" y="174"/>
                  </a:cubicBezTo>
                  <a:cubicBezTo>
                    <a:pt x="63" y="173"/>
                    <a:pt x="63" y="173"/>
                    <a:pt x="63" y="173"/>
                  </a:cubicBezTo>
                  <a:cubicBezTo>
                    <a:pt x="63" y="170"/>
                    <a:pt x="63" y="170"/>
                    <a:pt x="63" y="170"/>
                  </a:cubicBezTo>
                  <a:cubicBezTo>
                    <a:pt x="64" y="167"/>
                    <a:pt x="64" y="167"/>
                    <a:pt x="64" y="167"/>
                  </a:cubicBezTo>
                  <a:cubicBezTo>
                    <a:pt x="61" y="164"/>
                    <a:pt x="61" y="164"/>
                    <a:pt x="61" y="164"/>
                  </a:cubicBezTo>
                  <a:cubicBezTo>
                    <a:pt x="58" y="163"/>
                    <a:pt x="58" y="163"/>
                    <a:pt x="58" y="163"/>
                  </a:cubicBezTo>
                  <a:cubicBezTo>
                    <a:pt x="58" y="159"/>
                    <a:pt x="58" y="159"/>
                    <a:pt x="58" y="159"/>
                  </a:cubicBezTo>
                  <a:cubicBezTo>
                    <a:pt x="58" y="156"/>
                    <a:pt x="58" y="156"/>
                    <a:pt x="58" y="156"/>
                  </a:cubicBezTo>
                  <a:cubicBezTo>
                    <a:pt x="58" y="152"/>
                    <a:pt x="58" y="152"/>
                    <a:pt x="58" y="152"/>
                  </a:cubicBezTo>
                  <a:cubicBezTo>
                    <a:pt x="57" y="149"/>
                    <a:pt x="57" y="149"/>
                    <a:pt x="57" y="149"/>
                  </a:cubicBezTo>
                  <a:cubicBezTo>
                    <a:pt x="58" y="146"/>
                    <a:pt x="58" y="146"/>
                    <a:pt x="58" y="146"/>
                  </a:cubicBezTo>
                  <a:cubicBezTo>
                    <a:pt x="57" y="141"/>
                    <a:pt x="57" y="141"/>
                    <a:pt x="57" y="141"/>
                  </a:cubicBezTo>
                  <a:cubicBezTo>
                    <a:pt x="56" y="136"/>
                    <a:pt x="56" y="136"/>
                    <a:pt x="56" y="136"/>
                  </a:cubicBezTo>
                  <a:cubicBezTo>
                    <a:pt x="57" y="132"/>
                    <a:pt x="57" y="132"/>
                    <a:pt x="57" y="132"/>
                  </a:cubicBezTo>
                  <a:cubicBezTo>
                    <a:pt x="59" y="128"/>
                    <a:pt x="59" y="128"/>
                    <a:pt x="59" y="128"/>
                  </a:cubicBezTo>
                  <a:cubicBezTo>
                    <a:pt x="61" y="127"/>
                    <a:pt x="61" y="127"/>
                    <a:pt x="61" y="127"/>
                  </a:cubicBezTo>
                  <a:cubicBezTo>
                    <a:pt x="64" y="128"/>
                    <a:pt x="64" y="128"/>
                    <a:pt x="64" y="128"/>
                  </a:cubicBezTo>
                  <a:cubicBezTo>
                    <a:pt x="67" y="128"/>
                    <a:pt x="67" y="128"/>
                    <a:pt x="67" y="128"/>
                  </a:cubicBezTo>
                  <a:cubicBezTo>
                    <a:pt x="69" y="126"/>
                    <a:pt x="69" y="126"/>
                    <a:pt x="69" y="126"/>
                  </a:cubicBezTo>
                  <a:cubicBezTo>
                    <a:pt x="68" y="122"/>
                    <a:pt x="68" y="122"/>
                    <a:pt x="68" y="122"/>
                  </a:cubicBezTo>
                  <a:cubicBezTo>
                    <a:pt x="67" y="121"/>
                    <a:pt x="67" y="121"/>
                    <a:pt x="67" y="121"/>
                  </a:cubicBezTo>
                  <a:cubicBezTo>
                    <a:pt x="68" y="118"/>
                    <a:pt x="68" y="118"/>
                    <a:pt x="68" y="118"/>
                  </a:cubicBezTo>
                  <a:cubicBezTo>
                    <a:pt x="71" y="111"/>
                    <a:pt x="71" y="111"/>
                    <a:pt x="71" y="111"/>
                  </a:cubicBezTo>
                  <a:cubicBezTo>
                    <a:pt x="71" y="106"/>
                    <a:pt x="71" y="106"/>
                    <a:pt x="71" y="106"/>
                  </a:cubicBezTo>
                  <a:cubicBezTo>
                    <a:pt x="72" y="102"/>
                    <a:pt x="72" y="102"/>
                    <a:pt x="72" y="102"/>
                  </a:cubicBezTo>
                  <a:cubicBezTo>
                    <a:pt x="73" y="99"/>
                    <a:pt x="73" y="99"/>
                    <a:pt x="73" y="99"/>
                  </a:cubicBezTo>
                  <a:cubicBezTo>
                    <a:pt x="73" y="97"/>
                    <a:pt x="73" y="97"/>
                    <a:pt x="73" y="97"/>
                  </a:cubicBezTo>
                  <a:cubicBezTo>
                    <a:pt x="71" y="95"/>
                    <a:pt x="71" y="95"/>
                    <a:pt x="71" y="95"/>
                  </a:cubicBezTo>
                  <a:cubicBezTo>
                    <a:pt x="71" y="93"/>
                    <a:pt x="71" y="93"/>
                    <a:pt x="71" y="93"/>
                  </a:cubicBezTo>
                  <a:cubicBezTo>
                    <a:pt x="74" y="92"/>
                    <a:pt x="74" y="92"/>
                    <a:pt x="74" y="92"/>
                  </a:cubicBezTo>
                  <a:cubicBezTo>
                    <a:pt x="78" y="91"/>
                    <a:pt x="78" y="91"/>
                    <a:pt x="78" y="91"/>
                  </a:cubicBezTo>
                  <a:cubicBezTo>
                    <a:pt x="79" y="90"/>
                    <a:pt x="79" y="90"/>
                    <a:pt x="79" y="90"/>
                  </a:cubicBezTo>
                  <a:cubicBezTo>
                    <a:pt x="79" y="88"/>
                    <a:pt x="79" y="88"/>
                    <a:pt x="79" y="88"/>
                  </a:cubicBezTo>
                  <a:cubicBezTo>
                    <a:pt x="82" y="83"/>
                    <a:pt x="82" y="83"/>
                    <a:pt x="82" y="83"/>
                  </a:cubicBezTo>
                  <a:cubicBezTo>
                    <a:pt x="85" y="80"/>
                    <a:pt x="85" y="80"/>
                    <a:pt x="85" y="80"/>
                  </a:cubicBezTo>
                  <a:cubicBezTo>
                    <a:pt x="85" y="77"/>
                    <a:pt x="85" y="77"/>
                    <a:pt x="85" y="77"/>
                  </a:cubicBezTo>
                  <a:cubicBezTo>
                    <a:pt x="84" y="75"/>
                    <a:pt x="84" y="75"/>
                    <a:pt x="84" y="75"/>
                  </a:cubicBezTo>
                  <a:cubicBezTo>
                    <a:pt x="83" y="73"/>
                    <a:pt x="83" y="73"/>
                    <a:pt x="83" y="73"/>
                  </a:cubicBezTo>
                  <a:cubicBezTo>
                    <a:pt x="83" y="69"/>
                    <a:pt x="83" y="69"/>
                    <a:pt x="83" y="69"/>
                  </a:cubicBezTo>
                  <a:cubicBezTo>
                    <a:pt x="84" y="68"/>
                    <a:pt x="84" y="68"/>
                    <a:pt x="84" y="68"/>
                  </a:cubicBezTo>
                  <a:cubicBezTo>
                    <a:pt x="86" y="67"/>
                    <a:pt x="86" y="67"/>
                    <a:pt x="86" y="67"/>
                  </a:cubicBezTo>
                  <a:cubicBezTo>
                    <a:pt x="86" y="64"/>
                    <a:pt x="86" y="64"/>
                    <a:pt x="86" y="64"/>
                  </a:cubicBezTo>
                  <a:cubicBezTo>
                    <a:pt x="87" y="64"/>
                    <a:pt x="87" y="64"/>
                    <a:pt x="87" y="64"/>
                  </a:cubicBezTo>
                  <a:cubicBezTo>
                    <a:pt x="89" y="61"/>
                    <a:pt x="89" y="61"/>
                    <a:pt x="89" y="61"/>
                  </a:cubicBezTo>
                  <a:cubicBezTo>
                    <a:pt x="91" y="59"/>
                    <a:pt x="91" y="59"/>
                    <a:pt x="91" y="59"/>
                  </a:cubicBezTo>
                  <a:cubicBezTo>
                    <a:pt x="93" y="60"/>
                    <a:pt x="93" y="60"/>
                    <a:pt x="93" y="60"/>
                  </a:cubicBezTo>
                  <a:cubicBezTo>
                    <a:pt x="94" y="61"/>
                    <a:pt x="94" y="61"/>
                    <a:pt x="94" y="61"/>
                  </a:cubicBezTo>
                  <a:cubicBezTo>
                    <a:pt x="95" y="61"/>
                    <a:pt x="95" y="61"/>
                    <a:pt x="95" y="61"/>
                  </a:cubicBezTo>
                  <a:cubicBezTo>
                    <a:pt x="96" y="60"/>
                    <a:pt x="96" y="60"/>
                    <a:pt x="96" y="60"/>
                  </a:cubicBezTo>
                  <a:cubicBezTo>
                    <a:pt x="95" y="58"/>
                    <a:pt x="95" y="58"/>
                    <a:pt x="95" y="58"/>
                  </a:cubicBezTo>
                  <a:cubicBezTo>
                    <a:pt x="96" y="57"/>
                    <a:pt x="96" y="57"/>
                    <a:pt x="96" y="57"/>
                  </a:cubicBezTo>
                  <a:cubicBezTo>
                    <a:pt x="96" y="56"/>
                    <a:pt x="96" y="56"/>
                    <a:pt x="96" y="56"/>
                  </a:cubicBezTo>
                  <a:cubicBezTo>
                    <a:pt x="97" y="55"/>
                    <a:pt x="97" y="55"/>
                    <a:pt x="97" y="55"/>
                  </a:cubicBezTo>
                  <a:cubicBezTo>
                    <a:pt x="95" y="52"/>
                    <a:pt x="95" y="52"/>
                    <a:pt x="95" y="52"/>
                  </a:cubicBezTo>
                  <a:cubicBezTo>
                    <a:pt x="96" y="52"/>
                    <a:pt x="96" y="52"/>
                    <a:pt x="96" y="52"/>
                  </a:cubicBezTo>
                  <a:cubicBezTo>
                    <a:pt x="99" y="52"/>
                    <a:pt x="99" y="52"/>
                    <a:pt x="99" y="52"/>
                  </a:cubicBezTo>
                  <a:cubicBezTo>
                    <a:pt x="101" y="51"/>
                    <a:pt x="101" y="51"/>
                    <a:pt x="101" y="51"/>
                  </a:cubicBezTo>
                  <a:cubicBezTo>
                    <a:pt x="104" y="51"/>
                    <a:pt x="104" y="51"/>
                    <a:pt x="104" y="51"/>
                  </a:cubicBezTo>
                  <a:cubicBezTo>
                    <a:pt x="106" y="53"/>
                    <a:pt x="106" y="53"/>
                    <a:pt x="106" y="53"/>
                  </a:cubicBezTo>
                  <a:cubicBezTo>
                    <a:pt x="108" y="53"/>
                    <a:pt x="108" y="53"/>
                    <a:pt x="108" y="53"/>
                  </a:cubicBezTo>
                  <a:cubicBezTo>
                    <a:pt x="110" y="54"/>
                    <a:pt x="110" y="54"/>
                    <a:pt x="110" y="54"/>
                  </a:cubicBezTo>
                  <a:cubicBezTo>
                    <a:pt x="111" y="54"/>
                    <a:pt x="111" y="54"/>
                    <a:pt x="111" y="54"/>
                  </a:cubicBezTo>
                  <a:cubicBezTo>
                    <a:pt x="111" y="54"/>
                    <a:pt x="111" y="54"/>
                    <a:pt x="111" y="54"/>
                  </a:cubicBezTo>
                  <a:cubicBezTo>
                    <a:pt x="111" y="52"/>
                    <a:pt x="111" y="52"/>
                    <a:pt x="111" y="52"/>
                  </a:cubicBezTo>
                  <a:cubicBezTo>
                    <a:pt x="110" y="50"/>
                    <a:pt x="110" y="50"/>
                    <a:pt x="110" y="50"/>
                  </a:cubicBezTo>
                  <a:cubicBezTo>
                    <a:pt x="111" y="47"/>
                    <a:pt x="111" y="47"/>
                    <a:pt x="111" y="47"/>
                  </a:cubicBezTo>
                  <a:cubicBezTo>
                    <a:pt x="112" y="47"/>
                    <a:pt x="112" y="47"/>
                    <a:pt x="112" y="47"/>
                  </a:cubicBezTo>
                  <a:cubicBezTo>
                    <a:pt x="112" y="45"/>
                    <a:pt x="112" y="45"/>
                    <a:pt x="112" y="45"/>
                  </a:cubicBezTo>
                  <a:cubicBezTo>
                    <a:pt x="110" y="44"/>
                    <a:pt x="110" y="44"/>
                    <a:pt x="110" y="44"/>
                  </a:cubicBezTo>
                  <a:cubicBezTo>
                    <a:pt x="110" y="42"/>
                    <a:pt x="110" y="42"/>
                    <a:pt x="110" y="42"/>
                  </a:cubicBezTo>
                  <a:cubicBezTo>
                    <a:pt x="112" y="43"/>
                    <a:pt x="112" y="43"/>
                    <a:pt x="112" y="43"/>
                  </a:cubicBezTo>
                  <a:cubicBezTo>
                    <a:pt x="114" y="42"/>
                    <a:pt x="114" y="42"/>
                    <a:pt x="114" y="42"/>
                  </a:cubicBezTo>
                  <a:cubicBezTo>
                    <a:pt x="115" y="42"/>
                    <a:pt x="115" y="42"/>
                    <a:pt x="115" y="42"/>
                  </a:cubicBezTo>
                  <a:cubicBezTo>
                    <a:pt x="115" y="42"/>
                    <a:pt x="115" y="42"/>
                    <a:pt x="115" y="42"/>
                  </a:cubicBezTo>
                  <a:cubicBezTo>
                    <a:pt x="115" y="41"/>
                    <a:pt x="115" y="41"/>
                    <a:pt x="115" y="41"/>
                  </a:cubicBezTo>
                  <a:cubicBezTo>
                    <a:pt x="116" y="42"/>
                    <a:pt x="116" y="42"/>
                    <a:pt x="116" y="42"/>
                  </a:cubicBezTo>
                  <a:cubicBezTo>
                    <a:pt x="117" y="41"/>
                    <a:pt x="117" y="41"/>
                    <a:pt x="117" y="41"/>
                  </a:cubicBezTo>
                  <a:cubicBezTo>
                    <a:pt x="116" y="40"/>
                    <a:pt x="116" y="40"/>
                    <a:pt x="116" y="40"/>
                  </a:cubicBezTo>
                  <a:cubicBezTo>
                    <a:pt x="117" y="38"/>
                    <a:pt x="117" y="38"/>
                    <a:pt x="117" y="38"/>
                  </a:cubicBezTo>
                  <a:cubicBezTo>
                    <a:pt x="118" y="37"/>
                    <a:pt x="118" y="37"/>
                    <a:pt x="118" y="37"/>
                  </a:cubicBezTo>
                  <a:cubicBezTo>
                    <a:pt x="120" y="37"/>
                    <a:pt x="120" y="37"/>
                    <a:pt x="120" y="37"/>
                  </a:cubicBezTo>
                  <a:cubicBezTo>
                    <a:pt x="121" y="39"/>
                    <a:pt x="121" y="39"/>
                    <a:pt x="121" y="39"/>
                  </a:cubicBezTo>
                  <a:cubicBezTo>
                    <a:pt x="125" y="43"/>
                    <a:pt x="125" y="43"/>
                    <a:pt x="125" y="43"/>
                  </a:cubicBezTo>
                  <a:cubicBezTo>
                    <a:pt x="126" y="45"/>
                    <a:pt x="126" y="45"/>
                    <a:pt x="126" y="45"/>
                  </a:cubicBezTo>
                  <a:cubicBezTo>
                    <a:pt x="127" y="47"/>
                    <a:pt x="127" y="47"/>
                    <a:pt x="127" y="47"/>
                  </a:cubicBezTo>
                  <a:cubicBezTo>
                    <a:pt x="130" y="48"/>
                    <a:pt x="130" y="48"/>
                    <a:pt x="130" y="48"/>
                  </a:cubicBezTo>
                  <a:cubicBezTo>
                    <a:pt x="135" y="48"/>
                    <a:pt x="135" y="48"/>
                    <a:pt x="135" y="48"/>
                  </a:cubicBezTo>
                  <a:cubicBezTo>
                    <a:pt x="137" y="46"/>
                    <a:pt x="137" y="46"/>
                    <a:pt x="137" y="46"/>
                  </a:cubicBezTo>
                  <a:cubicBezTo>
                    <a:pt x="138" y="44"/>
                    <a:pt x="138" y="44"/>
                    <a:pt x="138" y="44"/>
                  </a:cubicBezTo>
                  <a:cubicBezTo>
                    <a:pt x="140" y="44"/>
                    <a:pt x="140" y="44"/>
                    <a:pt x="140" y="44"/>
                  </a:cubicBezTo>
                  <a:cubicBezTo>
                    <a:pt x="143" y="47"/>
                    <a:pt x="143" y="47"/>
                    <a:pt x="143" y="47"/>
                  </a:cubicBezTo>
                  <a:cubicBezTo>
                    <a:pt x="145" y="47"/>
                    <a:pt x="145" y="47"/>
                    <a:pt x="145" y="47"/>
                  </a:cubicBezTo>
                  <a:cubicBezTo>
                    <a:pt x="146" y="45"/>
                    <a:pt x="146" y="45"/>
                    <a:pt x="146" y="45"/>
                  </a:cubicBezTo>
                  <a:cubicBezTo>
                    <a:pt x="148" y="44"/>
                    <a:pt x="148" y="44"/>
                    <a:pt x="148" y="44"/>
                  </a:cubicBezTo>
                  <a:cubicBezTo>
                    <a:pt x="149" y="43"/>
                    <a:pt x="149" y="43"/>
                    <a:pt x="149" y="43"/>
                  </a:cubicBezTo>
                  <a:cubicBezTo>
                    <a:pt x="151" y="43"/>
                    <a:pt x="151" y="43"/>
                    <a:pt x="151" y="43"/>
                  </a:cubicBezTo>
                  <a:cubicBezTo>
                    <a:pt x="152" y="42"/>
                    <a:pt x="152" y="42"/>
                    <a:pt x="152" y="42"/>
                  </a:cubicBezTo>
                  <a:cubicBezTo>
                    <a:pt x="153" y="41"/>
                    <a:pt x="153" y="41"/>
                    <a:pt x="153" y="41"/>
                  </a:cubicBezTo>
                  <a:cubicBezTo>
                    <a:pt x="152" y="39"/>
                    <a:pt x="152" y="39"/>
                    <a:pt x="152" y="39"/>
                  </a:cubicBezTo>
                  <a:cubicBezTo>
                    <a:pt x="152" y="36"/>
                    <a:pt x="152" y="36"/>
                    <a:pt x="152" y="36"/>
                  </a:cubicBezTo>
                  <a:cubicBezTo>
                    <a:pt x="152" y="31"/>
                    <a:pt x="152" y="31"/>
                    <a:pt x="152" y="31"/>
                  </a:cubicBezTo>
                  <a:cubicBezTo>
                    <a:pt x="153" y="30"/>
                    <a:pt x="153" y="30"/>
                    <a:pt x="153" y="30"/>
                  </a:cubicBezTo>
                  <a:cubicBezTo>
                    <a:pt x="152" y="28"/>
                    <a:pt x="152" y="28"/>
                    <a:pt x="152" y="28"/>
                  </a:cubicBezTo>
                  <a:cubicBezTo>
                    <a:pt x="153" y="28"/>
                    <a:pt x="153" y="28"/>
                    <a:pt x="153" y="28"/>
                  </a:cubicBezTo>
                  <a:cubicBezTo>
                    <a:pt x="154" y="26"/>
                    <a:pt x="154" y="26"/>
                    <a:pt x="154" y="26"/>
                  </a:cubicBezTo>
                  <a:cubicBezTo>
                    <a:pt x="154" y="24"/>
                    <a:pt x="154" y="24"/>
                    <a:pt x="154" y="24"/>
                  </a:cubicBezTo>
                  <a:cubicBezTo>
                    <a:pt x="156" y="24"/>
                    <a:pt x="156" y="24"/>
                    <a:pt x="156" y="24"/>
                  </a:cubicBezTo>
                  <a:cubicBezTo>
                    <a:pt x="159" y="24"/>
                    <a:pt x="159" y="24"/>
                    <a:pt x="159" y="24"/>
                  </a:cubicBezTo>
                  <a:cubicBezTo>
                    <a:pt x="160" y="24"/>
                    <a:pt x="160" y="24"/>
                    <a:pt x="160" y="24"/>
                  </a:cubicBezTo>
                  <a:cubicBezTo>
                    <a:pt x="160" y="23"/>
                    <a:pt x="160" y="23"/>
                    <a:pt x="160" y="23"/>
                  </a:cubicBezTo>
                  <a:cubicBezTo>
                    <a:pt x="161" y="21"/>
                    <a:pt x="161" y="21"/>
                    <a:pt x="161" y="21"/>
                  </a:cubicBezTo>
                  <a:cubicBezTo>
                    <a:pt x="165" y="21"/>
                    <a:pt x="165" y="21"/>
                    <a:pt x="165" y="21"/>
                  </a:cubicBezTo>
                  <a:cubicBezTo>
                    <a:pt x="167" y="22"/>
                    <a:pt x="167" y="22"/>
                    <a:pt x="167" y="22"/>
                  </a:cubicBezTo>
                  <a:cubicBezTo>
                    <a:pt x="170" y="25"/>
                    <a:pt x="170" y="25"/>
                    <a:pt x="170" y="25"/>
                  </a:cubicBezTo>
                  <a:cubicBezTo>
                    <a:pt x="171" y="27"/>
                    <a:pt x="171" y="27"/>
                    <a:pt x="171" y="27"/>
                  </a:cubicBezTo>
                  <a:cubicBezTo>
                    <a:pt x="173" y="27"/>
                    <a:pt x="173" y="27"/>
                    <a:pt x="173" y="27"/>
                  </a:cubicBezTo>
                  <a:cubicBezTo>
                    <a:pt x="176" y="28"/>
                    <a:pt x="176" y="28"/>
                    <a:pt x="176" y="28"/>
                  </a:cubicBezTo>
                  <a:cubicBezTo>
                    <a:pt x="177" y="29"/>
                    <a:pt x="177" y="29"/>
                    <a:pt x="177" y="29"/>
                  </a:cubicBezTo>
                  <a:cubicBezTo>
                    <a:pt x="178" y="31"/>
                    <a:pt x="178" y="31"/>
                    <a:pt x="178" y="31"/>
                  </a:cubicBezTo>
                  <a:cubicBezTo>
                    <a:pt x="178" y="33"/>
                    <a:pt x="178" y="33"/>
                    <a:pt x="178" y="33"/>
                  </a:cubicBezTo>
                  <a:cubicBezTo>
                    <a:pt x="177" y="36"/>
                    <a:pt x="177" y="36"/>
                    <a:pt x="177" y="36"/>
                  </a:cubicBezTo>
                  <a:cubicBezTo>
                    <a:pt x="177" y="40"/>
                    <a:pt x="177" y="40"/>
                    <a:pt x="177" y="40"/>
                  </a:cubicBezTo>
                  <a:close/>
                  <a:moveTo>
                    <a:pt x="26" y="139"/>
                  </a:moveTo>
                  <a:cubicBezTo>
                    <a:pt x="28" y="137"/>
                    <a:pt x="28" y="137"/>
                    <a:pt x="28" y="137"/>
                  </a:cubicBezTo>
                  <a:cubicBezTo>
                    <a:pt x="30" y="137"/>
                    <a:pt x="30" y="137"/>
                    <a:pt x="30" y="137"/>
                  </a:cubicBezTo>
                  <a:cubicBezTo>
                    <a:pt x="30" y="136"/>
                    <a:pt x="30" y="136"/>
                    <a:pt x="30" y="136"/>
                  </a:cubicBezTo>
                  <a:cubicBezTo>
                    <a:pt x="32" y="136"/>
                    <a:pt x="32" y="136"/>
                    <a:pt x="32" y="136"/>
                  </a:cubicBezTo>
                  <a:cubicBezTo>
                    <a:pt x="32" y="137"/>
                    <a:pt x="32" y="137"/>
                    <a:pt x="32" y="137"/>
                  </a:cubicBezTo>
                  <a:cubicBezTo>
                    <a:pt x="31" y="139"/>
                    <a:pt x="31" y="139"/>
                    <a:pt x="31" y="139"/>
                  </a:cubicBezTo>
                  <a:cubicBezTo>
                    <a:pt x="29" y="139"/>
                    <a:pt x="29" y="139"/>
                    <a:pt x="29" y="139"/>
                  </a:cubicBezTo>
                  <a:cubicBezTo>
                    <a:pt x="28" y="139"/>
                    <a:pt x="28" y="139"/>
                    <a:pt x="28" y="139"/>
                  </a:cubicBezTo>
                  <a:cubicBezTo>
                    <a:pt x="26" y="139"/>
                    <a:pt x="26" y="139"/>
                    <a:pt x="26" y="139"/>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39" name="Nigeria">
              <a:extLst>
                <a:ext uri="{FF2B5EF4-FFF2-40B4-BE49-F238E27FC236}">
                  <a16:creationId xmlns:a16="http://schemas.microsoft.com/office/drawing/2014/main" xmlns="" id="{D7B8C302-DA66-4165-A68E-559F84EC37CD}"/>
                </a:ext>
              </a:extLst>
            </p:cNvPr>
            <p:cNvSpPr>
              <a:spLocks/>
            </p:cNvSpPr>
            <p:nvPr/>
          </p:nvSpPr>
          <p:spPr bwMode="auto">
            <a:xfrm>
              <a:off x="5964740" y="3978762"/>
              <a:ext cx="289483" cy="247479"/>
            </a:xfrm>
            <a:custGeom>
              <a:avLst/>
              <a:gdLst>
                <a:gd name="T0" fmla="*/ 241 w 255"/>
                <a:gd name="T1" fmla="*/ 12 h 218"/>
                <a:gd name="T2" fmla="*/ 224 w 255"/>
                <a:gd name="T3" fmla="*/ 7 h 218"/>
                <a:gd name="T4" fmla="*/ 220 w 255"/>
                <a:gd name="T5" fmla="*/ 10 h 218"/>
                <a:gd name="T6" fmla="*/ 210 w 255"/>
                <a:gd name="T7" fmla="*/ 15 h 218"/>
                <a:gd name="T8" fmla="*/ 201 w 255"/>
                <a:gd name="T9" fmla="*/ 17 h 218"/>
                <a:gd name="T10" fmla="*/ 177 w 255"/>
                <a:gd name="T11" fmla="*/ 12 h 218"/>
                <a:gd name="T12" fmla="*/ 156 w 255"/>
                <a:gd name="T13" fmla="*/ 15 h 218"/>
                <a:gd name="T14" fmla="*/ 139 w 255"/>
                <a:gd name="T15" fmla="*/ 24 h 218"/>
                <a:gd name="T16" fmla="*/ 118 w 255"/>
                <a:gd name="T17" fmla="*/ 17 h 218"/>
                <a:gd name="T18" fmla="*/ 111 w 255"/>
                <a:gd name="T19" fmla="*/ 10 h 218"/>
                <a:gd name="T20" fmla="*/ 99 w 255"/>
                <a:gd name="T21" fmla="*/ 12 h 218"/>
                <a:gd name="T22" fmla="*/ 90 w 255"/>
                <a:gd name="T23" fmla="*/ 17 h 218"/>
                <a:gd name="T24" fmla="*/ 78 w 255"/>
                <a:gd name="T25" fmla="*/ 7 h 218"/>
                <a:gd name="T26" fmla="*/ 66 w 255"/>
                <a:gd name="T27" fmla="*/ 3 h 218"/>
                <a:gd name="T28" fmla="*/ 54 w 255"/>
                <a:gd name="T29" fmla="*/ 0 h 218"/>
                <a:gd name="T30" fmla="*/ 42 w 255"/>
                <a:gd name="T31" fmla="*/ 0 h 218"/>
                <a:gd name="T32" fmla="*/ 33 w 255"/>
                <a:gd name="T33" fmla="*/ 3 h 218"/>
                <a:gd name="T34" fmla="*/ 23 w 255"/>
                <a:gd name="T35" fmla="*/ 7 h 218"/>
                <a:gd name="T36" fmla="*/ 23 w 255"/>
                <a:gd name="T37" fmla="*/ 15 h 218"/>
                <a:gd name="T38" fmla="*/ 26 w 255"/>
                <a:gd name="T39" fmla="*/ 22 h 218"/>
                <a:gd name="T40" fmla="*/ 16 w 255"/>
                <a:gd name="T41" fmla="*/ 29 h 218"/>
                <a:gd name="T42" fmla="*/ 19 w 255"/>
                <a:gd name="T43" fmla="*/ 41 h 218"/>
                <a:gd name="T44" fmla="*/ 19 w 255"/>
                <a:gd name="T45" fmla="*/ 45 h 218"/>
                <a:gd name="T46" fmla="*/ 23 w 255"/>
                <a:gd name="T47" fmla="*/ 60 h 218"/>
                <a:gd name="T48" fmla="*/ 26 w 255"/>
                <a:gd name="T49" fmla="*/ 76 h 218"/>
                <a:gd name="T50" fmla="*/ 19 w 255"/>
                <a:gd name="T51" fmla="*/ 81 h 218"/>
                <a:gd name="T52" fmla="*/ 19 w 255"/>
                <a:gd name="T53" fmla="*/ 88 h 218"/>
                <a:gd name="T54" fmla="*/ 11 w 255"/>
                <a:gd name="T55" fmla="*/ 100 h 218"/>
                <a:gd name="T56" fmla="*/ 4 w 255"/>
                <a:gd name="T57" fmla="*/ 104 h 218"/>
                <a:gd name="T58" fmla="*/ 0 w 255"/>
                <a:gd name="T59" fmla="*/ 114 h 218"/>
                <a:gd name="T60" fmla="*/ 0 w 255"/>
                <a:gd name="T61" fmla="*/ 123 h 218"/>
                <a:gd name="T62" fmla="*/ 0 w 255"/>
                <a:gd name="T63" fmla="*/ 131 h 218"/>
                <a:gd name="T64" fmla="*/ 0 w 255"/>
                <a:gd name="T65" fmla="*/ 145 h 218"/>
                <a:gd name="T66" fmla="*/ 0 w 255"/>
                <a:gd name="T67" fmla="*/ 164 h 218"/>
                <a:gd name="T68" fmla="*/ 16 w 255"/>
                <a:gd name="T69" fmla="*/ 166 h 218"/>
                <a:gd name="T70" fmla="*/ 47 w 255"/>
                <a:gd name="T71" fmla="*/ 194 h 218"/>
                <a:gd name="T72" fmla="*/ 54 w 255"/>
                <a:gd name="T73" fmla="*/ 211 h 218"/>
                <a:gd name="T74" fmla="*/ 90 w 255"/>
                <a:gd name="T75" fmla="*/ 218 h 218"/>
                <a:gd name="T76" fmla="*/ 106 w 255"/>
                <a:gd name="T77" fmla="*/ 213 h 218"/>
                <a:gd name="T78" fmla="*/ 118 w 255"/>
                <a:gd name="T79" fmla="*/ 206 h 218"/>
                <a:gd name="T80" fmla="*/ 125 w 255"/>
                <a:gd name="T81" fmla="*/ 211 h 218"/>
                <a:gd name="T82" fmla="*/ 132 w 255"/>
                <a:gd name="T83" fmla="*/ 194 h 218"/>
                <a:gd name="T84" fmla="*/ 134 w 255"/>
                <a:gd name="T85" fmla="*/ 183 h 218"/>
                <a:gd name="T86" fmla="*/ 142 w 255"/>
                <a:gd name="T87" fmla="*/ 173 h 218"/>
                <a:gd name="T88" fmla="*/ 149 w 255"/>
                <a:gd name="T89" fmla="*/ 161 h 218"/>
                <a:gd name="T90" fmla="*/ 158 w 255"/>
                <a:gd name="T91" fmla="*/ 157 h 218"/>
                <a:gd name="T92" fmla="*/ 168 w 255"/>
                <a:gd name="T93" fmla="*/ 159 h 218"/>
                <a:gd name="T94" fmla="*/ 177 w 255"/>
                <a:gd name="T95" fmla="*/ 168 h 218"/>
                <a:gd name="T96" fmla="*/ 189 w 255"/>
                <a:gd name="T97" fmla="*/ 164 h 218"/>
                <a:gd name="T98" fmla="*/ 194 w 255"/>
                <a:gd name="T99" fmla="*/ 157 h 218"/>
                <a:gd name="T100" fmla="*/ 196 w 255"/>
                <a:gd name="T101" fmla="*/ 145 h 218"/>
                <a:gd name="T102" fmla="*/ 203 w 255"/>
                <a:gd name="T103" fmla="*/ 131 h 218"/>
                <a:gd name="T104" fmla="*/ 217 w 255"/>
                <a:gd name="T105" fmla="*/ 119 h 218"/>
                <a:gd name="T106" fmla="*/ 217 w 255"/>
                <a:gd name="T107" fmla="*/ 102 h 218"/>
                <a:gd name="T108" fmla="*/ 231 w 255"/>
                <a:gd name="T109" fmla="*/ 93 h 218"/>
                <a:gd name="T110" fmla="*/ 231 w 255"/>
                <a:gd name="T111" fmla="*/ 78 h 218"/>
                <a:gd name="T112" fmla="*/ 238 w 255"/>
                <a:gd name="T113" fmla="*/ 64 h 218"/>
                <a:gd name="T114" fmla="*/ 248 w 255"/>
                <a:gd name="T115" fmla="*/ 60 h 218"/>
                <a:gd name="T116" fmla="*/ 255 w 255"/>
                <a:gd name="T117" fmla="*/ 52 h 218"/>
                <a:gd name="T118" fmla="*/ 253 w 255"/>
                <a:gd name="T119" fmla="*/ 38 h 218"/>
                <a:gd name="T120" fmla="*/ 246 w 255"/>
                <a:gd name="T121" fmla="*/ 26 h 218"/>
                <a:gd name="T122" fmla="*/ 243 w 255"/>
                <a:gd name="T123" fmla="*/ 1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5" h="218">
                  <a:moveTo>
                    <a:pt x="243" y="19"/>
                  </a:moveTo>
                  <a:lnTo>
                    <a:pt x="243" y="19"/>
                  </a:lnTo>
                  <a:lnTo>
                    <a:pt x="241" y="12"/>
                  </a:lnTo>
                  <a:lnTo>
                    <a:pt x="234" y="5"/>
                  </a:lnTo>
                  <a:lnTo>
                    <a:pt x="227" y="3"/>
                  </a:lnTo>
                  <a:lnTo>
                    <a:pt x="224" y="7"/>
                  </a:lnTo>
                  <a:lnTo>
                    <a:pt x="224" y="10"/>
                  </a:lnTo>
                  <a:lnTo>
                    <a:pt x="222" y="10"/>
                  </a:lnTo>
                  <a:lnTo>
                    <a:pt x="220" y="10"/>
                  </a:lnTo>
                  <a:lnTo>
                    <a:pt x="215" y="10"/>
                  </a:lnTo>
                  <a:lnTo>
                    <a:pt x="215" y="12"/>
                  </a:lnTo>
                  <a:lnTo>
                    <a:pt x="210" y="15"/>
                  </a:lnTo>
                  <a:lnTo>
                    <a:pt x="208" y="19"/>
                  </a:lnTo>
                  <a:lnTo>
                    <a:pt x="203" y="19"/>
                  </a:lnTo>
                  <a:lnTo>
                    <a:pt x="201" y="17"/>
                  </a:lnTo>
                  <a:lnTo>
                    <a:pt x="194" y="17"/>
                  </a:lnTo>
                  <a:lnTo>
                    <a:pt x="186" y="12"/>
                  </a:lnTo>
                  <a:lnTo>
                    <a:pt x="177" y="12"/>
                  </a:lnTo>
                  <a:lnTo>
                    <a:pt x="172" y="15"/>
                  </a:lnTo>
                  <a:lnTo>
                    <a:pt x="160" y="12"/>
                  </a:lnTo>
                  <a:lnTo>
                    <a:pt x="156" y="15"/>
                  </a:lnTo>
                  <a:lnTo>
                    <a:pt x="149" y="22"/>
                  </a:lnTo>
                  <a:lnTo>
                    <a:pt x="144" y="26"/>
                  </a:lnTo>
                  <a:lnTo>
                    <a:pt x="139" y="24"/>
                  </a:lnTo>
                  <a:lnTo>
                    <a:pt x="130" y="22"/>
                  </a:lnTo>
                  <a:lnTo>
                    <a:pt x="125" y="22"/>
                  </a:lnTo>
                  <a:lnTo>
                    <a:pt x="118" y="17"/>
                  </a:lnTo>
                  <a:lnTo>
                    <a:pt x="113" y="15"/>
                  </a:lnTo>
                  <a:lnTo>
                    <a:pt x="113" y="15"/>
                  </a:lnTo>
                  <a:lnTo>
                    <a:pt x="111" y="10"/>
                  </a:lnTo>
                  <a:lnTo>
                    <a:pt x="106" y="10"/>
                  </a:lnTo>
                  <a:lnTo>
                    <a:pt x="106" y="12"/>
                  </a:lnTo>
                  <a:lnTo>
                    <a:pt x="99" y="12"/>
                  </a:lnTo>
                  <a:lnTo>
                    <a:pt x="97" y="15"/>
                  </a:lnTo>
                  <a:lnTo>
                    <a:pt x="92" y="15"/>
                  </a:lnTo>
                  <a:lnTo>
                    <a:pt x="90" y="17"/>
                  </a:lnTo>
                  <a:lnTo>
                    <a:pt x="87" y="19"/>
                  </a:lnTo>
                  <a:lnTo>
                    <a:pt x="85" y="15"/>
                  </a:lnTo>
                  <a:lnTo>
                    <a:pt x="78" y="7"/>
                  </a:lnTo>
                  <a:lnTo>
                    <a:pt x="78" y="5"/>
                  </a:lnTo>
                  <a:lnTo>
                    <a:pt x="71" y="3"/>
                  </a:lnTo>
                  <a:lnTo>
                    <a:pt x="66" y="3"/>
                  </a:lnTo>
                  <a:lnTo>
                    <a:pt x="64" y="0"/>
                  </a:lnTo>
                  <a:lnTo>
                    <a:pt x="59" y="0"/>
                  </a:lnTo>
                  <a:lnTo>
                    <a:pt x="54" y="0"/>
                  </a:lnTo>
                  <a:lnTo>
                    <a:pt x="52" y="0"/>
                  </a:lnTo>
                  <a:lnTo>
                    <a:pt x="49" y="0"/>
                  </a:lnTo>
                  <a:lnTo>
                    <a:pt x="42" y="0"/>
                  </a:lnTo>
                  <a:lnTo>
                    <a:pt x="40" y="0"/>
                  </a:lnTo>
                  <a:lnTo>
                    <a:pt x="38" y="0"/>
                  </a:lnTo>
                  <a:lnTo>
                    <a:pt x="33" y="3"/>
                  </a:lnTo>
                  <a:lnTo>
                    <a:pt x="30" y="3"/>
                  </a:lnTo>
                  <a:lnTo>
                    <a:pt x="28" y="5"/>
                  </a:lnTo>
                  <a:lnTo>
                    <a:pt x="23" y="7"/>
                  </a:lnTo>
                  <a:lnTo>
                    <a:pt x="23" y="10"/>
                  </a:lnTo>
                  <a:lnTo>
                    <a:pt x="23" y="12"/>
                  </a:lnTo>
                  <a:lnTo>
                    <a:pt x="23" y="15"/>
                  </a:lnTo>
                  <a:lnTo>
                    <a:pt x="23" y="15"/>
                  </a:lnTo>
                  <a:lnTo>
                    <a:pt x="23" y="19"/>
                  </a:lnTo>
                  <a:lnTo>
                    <a:pt x="26" y="22"/>
                  </a:lnTo>
                  <a:lnTo>
                    <a:pt x="26" y="24"/>
                  </a:lnTo>
                  <a:lnTo>
                    <a:pt x="21" y="24"/>
                  </a:lnTo>
                  <a:lnTo>
                    <a:pt x="16" y="29"/>
                  </a:lnTo>
                  <a:lnTo>
                    <a:pt x="19" y="31"/>
                  </a:lnTo>
                  <a:lnTo>
                    <a:pt x="16" y="33"/>
                  </a:lnTo>
                  <a:lnTo>
                    <a:pt x="19" y="41"/>
                  </a:lnTo>
                  <a:lnTo>
                    <a:pt x="21" y="41"/>
                  </a:lnTo>
                  <a:lnTo>
                    <a:pt x="21" y="43"/>
                  </a:lnTo>
                  <a:lnTo>
                    <a:pt x="19" y="45"/>
                  </a:lnTo>
                  <a:lnTo>
                    <a:pt x="16" y="50"/>
                  </a:lnTo>
                  <a:lnTo>
                    <a:pt x="19" y="55"/>
                  </a:lnTo>
                  <a:lnTo>
                    <a:pt x="23" y="60"/>
                  </a:lnTo>
                  <a:lnTo>
                    <a:pt x="23" y="64"/>
                  </a:lnTo>
                  <a:lnTo>
                    <a:pt x="26" y="71"/>
                  </a:lnTo>
                  <a:lnTo>
                    <a:pt x="26" y="76"/>
                  </a:lnTo>
                  <a:lnTo>
                    <a:pt x="21" y="76"/>
                  </a:lnTo>
                  <a:lnTo>
                    <a:pt x="19" y="78"/>
                  </a:lnTo>
                  <a:lnTo>
                    <a:pt x="19" y="81"/>
                  </a:lnTo>
                  <a:lnTo>
                    <a:pt x="23" y="86"/>
                  </a:lnTo>
                  <a:lnTo>
                    <a:pt x="21" y="88"/>
                  </a:lnTo>
                  <a:lnTo>
                    <a:pt x="19" y="88"/>
                  </a:lnTo>
                  <a:lnTo>
                    <a:pt x="16" y="90"/>
                  </a:lnTo>
                  <a:lnTo>
                    <a:pt x="14" y="93"/>
                  </a:lnTo>
                  <a:lnTo>
                    <a:pt x="11" y="100"/>
                  </a:lnTo>
                  <a:lnTo>
                    <a:pt x="9" y="102"/>
                  </a:lnTo>
                  <a:lnTo>
                    <a:pt x="7" y="104"/>
                  </a:lnTo>
                  <a:lnTo>
                    <a:pt x="4" y="104"/>
                  </a:lnTo>
                  <a:lnTo>
                    <a:pt x="2" y="107"/>
                  </a:lnTo>
                  <a:lnTo>
                    <a:pt x="0" y="109"/>
                  </a:lnTo>
                  <a:lnTo>
                    <a:pt x="0" y="114"/>
                  </a:lnTo>
                  <a:lnTo>
                    <a:pt x="0" y="116"/>
                  </a:lnTo>
                  <a:lnTo>
                    <a:pt x="0" y="121"/>
                  </a:lnTo>
                  <a:lnTo>
                    <a:pt x="0" y="123"/>
                  </a:lnTo>
                  <a:lnTo>
                    <a:pt x="0" y="126"/>
                  </a:lnTo>
                  <a:lnTo>
                    <a:pt x="0" y="128"/>
                  </a:lnTo>
                  <a:lnTo>
                    <a:pt x="0" y="131"/>
                  </a:lnTo>
                  <a:lnTo>
                    <a:pt x="0" y="133"/>
                  </a:lnTo>
                  <a:lnTo>
                    <a:pt x="0" y="135"/>
                  </a:lnTo>
                  <a:lnTo>
                    <a:pt x="0" y="145"/>
                  </a:lnTo>
                  <a:lnTo>
                    <a:pt x="0" y="149"/>
                  </a:lnTo>
                  <a:lnTo>
                    <a:pt x="2" y="152"/>
                  </a:lnTo>
                  <a:lnTo>
                    <a:pt x="0" y="164"/>
                  </a:lnTo>
                  <a:lnTo>
                    <a:pt x="2" y="168"/>
                  </a:lnTo>
                  <a:lnTo>
                    <a:pt x="9" y="171"/>
                  </a:lnTo>
                  <a:lnTo>
                    <a:pt x="16" y="166"/>
                  </a:lnTo>
                  <a:lnTo>
                    <a:pt x="33" y="175"/>
                  </a:lnTo>
                  <a:lnTo>
                    <a:pt x="42" y="185"/>
                  </a:lnTo>
                  <a:lnTo>
                    <a:pt x="47" y="194"/>
                  </a:lnTo>
                  <a:lnTo>
                    <a:pt x="47" y="202"/>
                  </a:lnTo>
                  <a:lnTo>
                    <a:pt x="52" y="204"/>
                  </a:lnTo>
                  <a:lnTo>
                    <a:pt x="54" y="211"/>
                  </a:lnTo>
                  <a:lnTo>
                    <a:pt x="59" y="218"/>
                  </a:lnTo>
                  <a:lnTo>
                    <a:pt x="66" y="218"/>
                  </a:lnTo>
                  <a:lnTo>
                    <a:pt x="90" y="218"/>
                  </a:lnTo>
                  <a:lnTo>
                    <a:pt x="94" y="216"/>
                  </a:lnTo>
                  <a:lnTo>
                    <a:pt x="97" y="216"/>
                  </a:lnTo>
                  <a:lnTo>
                    <a:pt x="106" y="213"/>
                  </a:lnTo>
                  <a:lnTo>
                    <a:pt x="111" y="213"/>
                  </a:lnTo>
                  <a:lnTo>
                    <a:pt x="116" y="213"/>
                  </a:lnTo>
                  <a:lnTo>
                    <a:pt x="118" y="206"/>
                  </a:lnTo>
                  <a:lnTo>
                    <a:pt x="123" y="211"/>
                  </a:lnTo>
                  <a:lnTo>
                    <a:pt x="123" y="211"/>
                  </a:lnTo>
                  <a:lnTo>
                    <a:pt x="125" y="211"/>
                  </a:lnTo>
                  <a:lnTo>
                    <a:pt x="125" y="209"/>
                  </a:lnTo>
                  <a:lnTo>
                    <a:pt x="130" y="202"/>
                  </a:lnTo>
                  <a:lnTo>
                    <a:pt x="132" y="194"/>
                  </a:lnTo>
                  <a:lnTo>
                    <a:pt x="132" y="190"/>
                  </a:lnTo>
                  <a:lnTo>
                    <a:pt x="132" y="185"/>
                  </a:lnTo>
                  <a:lnTo>
                    <a:pt x="134" y="183"/>
                  </a:lnTo>
                  <a:lnTo>
                    <a:pt x="134" y="180"/>
                  </a:lnTo>
                  <a:lnTo>
                    <a:pt x="137" y="178"/>
                  </a:lnTo>
                  <a:lnTo>
                    <a:pt x="142" y="173"/>
                  </a:lnTo>
                  <a:lnTo>
                    <a:pt x="144" y="171"/>
                  </a:lnTo>
                  <a:lnTo>
                    <a:pt x="149" y="166"/>
                  </a:lnTo>
                  <a:lnTo>
                    <a:pt x="149" y="161"/>
                  </a:lnTo>
                  <a:lnTo>
                    <a:pt x="151" y="159"/>
                  </a:lnTo>
                  <a:lnTo>
                    <a:pt x="156" y="159"/>
                  </a:lnTo>
                  <a:lnTo>
                    <a:pt x="158" y="157"/>
                  </a:lnTo>
                  <a:lnTo>
                    <a:pt x="158" y="159"/>
                  </a:lnTo>
                  <a:lnTo>
                    <a:pt x="165" y="159"/>
                  </a:lnTo>
                  <a:lnTo>
                    <a:pt x="168" y="159"/>
                  </a:lnTo>
                  <a:lnTo>
                    <a:pt x="172" y="161"/>
                  </a:lnTo>
                  <a:lnTo>
                    <a:pt x="175" y="166"/>
                  </a:lnTo>
                  <a:lnTo>
                    <a:pt x="177" y="168"/>
                  </a:lnTo>
                  <a:lnTo>
                    <a:pt x="179" y="171"/>
                  </a:lnTo>
                  <a:lnTo>
                    <a:pt x="184" y="168"/>
                  </a:lnTo>
                  <a:lnTo>
                    <a:pt x="189" y="164"/>
                  </a:lnTo>
                  <a:lnTo>
                    <a:pt x="189" y="161"/>
                  </a:lnTo>
                  <a:lnTo>
                    <a:pt x="189" y="159"/>
                  </a:lnTo>
                  <a:lnTo>
                    <a:pt x="194" y="157"/>
                  </a:lnTo>
                  <a:lnTo>
                    <a:pt x="196" y="152"/>
                  </a:lnTo>
                  <a:lnTo>
                    <a:pt x="196" y="149"/>
                  </a:lnTo>
                  <a:lnTo>
                    <a:pt x="196" y="145"/>
                  </a:lnTo>
                  <a:lnTo>
                    <a:pt x="203" y="138"/>
                  </a:lnTo>
                  <a:lnTo>
                    <a:pt x="205" y="133"/>
                  </a:lnTo>
                  <a:lnTo>
                    <a:pt x="203" y="131"/>
                  </a:lnTo>
                  <a:lnTo>
                    <a:pt x="205" y="128"/>
                  </a:lnTo>
                  <a:lnTo>
                    <a:pt x="212" y="121"/>
                  </a:lnTo>
                  <a:lnTo>
                    <a:pt x="217" y="119"/>
                  </a:lnTo>
                  <a:lnTo>
                    <a:pt x="217" y="114"/>
                  </a:lnTo>
                  <a:lnTo>
                    <a:pt x="217" y="109"/>
                  </a:lnTo>
                  <a:lnTo>
                    <a:pt x="217" y="102"/>
                  </a:lnTo>
                  <a:lnTo>
                    <a:pt x="220" y="100"/>
                  </a:lnTo>
                  <a:lnTo>
                    <a:pt x="227" y="97"/>
                  </a:lnTo>
                  <a:lnTo>
                    <a:pt x="231" y="93"/>
                  </a:lnTo>
                  <a:lnTo>
                    <a:pt x="231" y="88"/>
                  </a:lnTo>
                  <a:lnTo>
                    <a:pt x="231" y="83"/>
                  </a:lnTo>
                  <a:lnTo>
                    <a:pt x="231" y="78"/>
                  </a:lnTo>
                  <a:lnTo>
                    <a:pt x="234" y="74"/>
                  </a:lnTo>
                  <a:lnTo>
                    <a:pt x="236" y="67"/>
                  </a:lnTo>
                  <a:lnTo>
                    <a:pt x="238" y="64"/>
                  </a:lnTo>
                  <a:lnTo>
                    <a:pt x="241" y="64"/>
                  </a:lnTo>
                  <a:lnTo>
                    <a:pt x="243" y="60"/>
                  </a:lnTo>
                  <a:lnTo>
                    <a:pt x="248" y="60"/>
                  </a:lnTo>
                  <a:lnTo>
                    <a:pt x="250" y="57"/>
                  </a:lnTo>
                  <a:lnTo>
                    <a:pt x="255" y="55"/>
                  </a:lnTo>
                  <a:lnTo>
                    <a:pt x="255" y="52"/>
                  </a:lnTo>
                  <a:lnTo>
                    <a:pt x="253" y="45"/>
                  </a:lnTo>
                  <a:lnTo>
                    <a:pt x="253" y="43"/>
                  </a:lnTo>
                  <a:lnTo>
                    <a:pt x="253" y="38"/>
                  </a:lnTo>
                  <a:lnTo>
                    <a:pt x="248" y="38"/>
                  </a:lnTo>
                  <a:lnTo>
                    <a:pt x="246" y="33"/>
                  </a:lnTo>
                  <a:lnTo>
                    <a:pt x="246" y="26"/>
                  </a:lnTo>
                  <a:lnTo>
                    <a:pt x="246" y="24"/>
                  </a:lnTo>
                  <a:lnTo>
                    <a:pt x="243" y="19"/>
                  </a:lnTo>
                  <a:lnTo>
                    <a:pt x="243" y="19"/>
                  </a:lnTo>
                  <a:lnTo>
                    <a:pt x="243"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40" name="Niger">
              <a:extLst>
                <a:ext uri="{FF2B5EF4-FFF2-40B4-BE49-F238E27FC236}">
                  <a16:creationId xmlns:a16="http://schemas.microsoft.com/office/drawing/2014/main" xmlns="" id="{0448B925-96F6-460D-8D7E-19FBA1A6533B}"/>
                </a:ext>
              </a:extLst>
            </p:cNvPr>
            <p:cNvSpPr>
              <a:spLocks/>
            </p:cNvSpPr>
            <p:nvPr/>
          </p:nvSpPr>
          <p:spPr bwMode="auto">
            <a:xfrm>
              <a:off x="5897762" y="3729013"/>
              <a:ext cx="388247" cy="300835"/>
            </a:xfrm>
            <a:custGeom>
              <a:avLst/>
              <a:gdLst>
                <a:gd name="T0" fmla="*/ 73 w 342"/>
                <a:gd name="T1" fmla="*/ 258 h 265"/>
                <a:gd name="T2" fmla="*/ 63 w 342"/>
                <a:gd name="T3" fmla="*/ 253 h 265"/>
                <a:gd name="T4" fmla="*/ 54 w 342"/>
                <a:gd name="T5" fmla="*/ 251 h 265"/>
                <a:gd name="T6" fmla="*/ 49 w 342"/>
                <a:gd name="T7" fmla="*/ 253 h 265"/>
                <a:gd name="T8" fmla="*/ 42 w 342"/>
                <a:gd name="T9" fmla="*/ 249 h 265"/>
                <a:gd name="T10" fmla="*/ 44 w 342"/>
                <a:gd name="T11" fmla="*/ 242 h 265"/>
                <a:gd name="T12" fmla="*/ 42 w 342"/>
                <a:gd name="T13" fmla="*/ 237 h 265"/>
                <a:gd name="T14" fmla="*/ 30 w 342"/>
                <a:gd name="T15" fmla="*/ 239 h 265"/>
                <a:gd name="T16" fmla="*/ 21 w 342"/>
                <a:gd name="T17" fmla="*/ 225 h 265"/>
                <a:gd name="T18" fmla="*/ 0 w 342"/>
                <a:gd name="T19" fmla="*/ 204 h 265"/>
                <a:gd name="T20" fmla="*/ 4 w 342"/>
                <a:gd name="T21" fmla="*/ 194 h 265"/>
                <a:gd name="T22" fmla="*/ 9 w 342"/>
                <a:gd name="T23" fmla="*/ 192 h 265"/>
                <a:gd name="T24" fmla="*/ 30 w 342"/>
                <a:gd name="T25" fmla="*/ 192 h 265"/>
                <a:gd name="T26" fmla="*/ 47 w 342"/>
                <a:gd name="T27" fmla="*/ 187 h 265"/>
                <a:gd name="T28" fmla="*/ 56 w 342"/>
                <a:gd name="T29" fmla="*/ 185 h 265"/>
                <a:gd name="T30" fmla="*/ 70 w 342"/>
                <a:gd name="T31" fmla="*/ 180 h 265"/>
                <a:gd name="T32" fmla="*/ 82 w 342"/>
                <a:gd name="T33" fmla="*/ 168 h 265"/>
                <a:gd name="T34" fmla="*/ 87 w 342"/>
                <a:gd name="T35" fmla="*/ 159 h 265"/>
                <a:gd name="T36" fmla="*/ 89 w 342"/>
                <a:gd name="T37" fmla="*/ 95 h 265"/>
                <a:gd name="T38" fmla="*/ 151 w 342"/>
                <a:gd name="T39" fmla="*/ 62 h 265"/>
                <a:gd name="T40" fmla="*/ 290 w 342"/>
                <a:gd name="T41" fmla="*/ 10 h 265"/>
                <a:gd name="T42" fmla="*/ 314 w 342"/>
                <a:gd name="T43" fmla="*/ 5 h 265"/>
                <a:gd name="T44" fmla="*/ 328 w 342"/>
                <a:gd name="T45" fmla="*/ 38 h 265"/>
                <a:gd name="T46" fmla="*/ 326 w 342"/>
                <a:gd name="T47" fmla="*/ 48 h 265"/>
                <a:gd name="T48" fmla="*/ 340 w 342"/>
                <a:gd name="T49" fmla="*/ 74 h 265"/>
                <a:gd name="T50" fmla="*/ 331 w 342"/>
                <a:gd name="T51" fmla="*/ 119 h 265"/>
                <a:gd name="T52" fmla="*/ 295 w 342"/>
                <a:gd name="T53" fmla="*/ 190 h 265"/>
                <a:gd name="T54" fmla="*/ 293 w 342"/>
                <a:gd name="T55" fmla="*/ 194 h 265"/>
                <a:gd name="T56" fmla="*/ 288 w 342"/>
                <a:gd name="T57" fmla="*/ 197 h 265"/>
                <a:gd name="T58" fmla="*/ 286 w 342"/>
                <a:gd name="T59" fmla="*/ 223 h 265"/>
                <a:gd name="T60" fmla="*/ 283 w 342"/>
                <a:gd name="T61" fmla="*/ 230 h 265"/>
                <a:gd name="T62" fmla="*/ 279 w 342"/>
                <a:gd name="T63" fmla="*/ 230 h 265"/>
                <a:gd name="T64" fmla="*/ 274 w 342"/>
                <a:gd name="T65" fmla="*/ 232 h 265"/>
                <a:gd name="T66" fmla="*/ 269 w 342"/>
                <a:gd name="T67" fmla="*/ 235 h 265"/>
                <a:gd name="T68" fmla="*/ 260 w 342"/>
                <a:gd name="T69" fmla="*/ 237 h 265"/>
                <a:gd name="T70" fmla="*/ 245 w 342"/>
                <a:gd name="T71" fmla="*/ 232 h 265"/>
                <a:gd name="T72" fmla="*/ 231 w 342"/>
                <a:gd name="T73" fmla="*/ 235 h 265"/>
                <a:gd name="T74" fmla="*/ 215 w 342"/>
                <a:gd name="T75" fmla="*/ 235 h 265"/>
                <a:gd name="T76" fmla="*/ 203 w 342"/>
                <a:gd name="T77" fmla="*/ 246 h 265"/>
                <a:gd name="T78" fmla="*/ 189 w 342"/>
                <a:gd name="T79" fmla="*/ 242 h 265"/>
                <a:gd name="T80" fmla="*/ 177 w 342"/>
                <a:gd name="T81" fmla="*/ 237 h 265"/>
                <a:gd name="T82" fmla="*/ 172 w 342"/>
                <a:gd name="T83" fmla="*/ 235 h 265"/>
                <a:gd name="T84" fmla="*/ 165 w 342"/>
                <a:gd name="T85" fmla="*/ 230 h 265"/>
                <a:gd name="T86" fmla="*/ 158 w 342"/>
                <a:gd name="T87" fmla="*/ 232 h 265"/>
                <a:gd name="T88" fmla="*/ 151 w 342"/>
                <a:gd name="T89" fmla="*/ 235 h 265"/>
                <a:gd name="T90" fmla="*/ 146 w 342"/>
                <a:gd name="T91" fmla="*/ 239 h 265"/>
                <a:gd name="T92" fmla="*/ 137 w 342"/>
                <a:gd name="T93" fmla="*/ 227 h 265"/>
                <a:gd name="T94" fmla="*/ 130 w 342"/>
                <a:gd name="T95" fmla="*/ 223 h 265"/>
                <a:gd name="T96" fmla="*/ 123 w 342"/>
                <a:gd name="T97" fmla="*/ 220 h 265"/>
                <a:gd name="T98" fmla="*/ 113 w 342"/>
                <a:gd name="T99" fmla="*/ 220 h 265"/>
                <a:gd name="T100" fmla="*/ 108 w 342"/>
                <a:gd name="T101" fmla="*/ 220 h 265"/>
                <a:gd name="T102" fmla="*/ 99 w 342"/>
                <a:gd name="T103" fmla="*/ 220 h 265"/>
                <a:gd name="T104" fmla="*/ 92 w 342"/>
                <a:gd name="T105" fmla="*/ 223 h 265"/>
                <a:gd name="T106" fmla="*/ 87 w 342"/>
                <a:gd name="T107" fmla="*/ 225 h 265"/>
                <a:gd name="T108" fmla="*/ 82 w 342"/>
                <a:gd name="T109" fmla="*/ 230 h 265"/>
                <a:gd name="T110" fmla="*/ 82 w 342"/>
                <a:gd name="T111" fmla="*/ 235 h 265"/>
                <a:gd name="T112" fmla="*/ 82 w 342"/>
                <a:gd name="T113" fmla="*/ 239 h 265"/>
                <a:gd name="T114" fmla="*/ 85 w 342"/>
                <a:gd name="T115" fmla="*/ 244 h 265"/>
                <a:gd name="T116" fmla="*/ 75 w 342"/>
                <a:gd name="T117" fmla="*/ 249 h 265"/>
                <a:gd name="T118" fmla="*/ 75 w 342"/>
                <a:gd name="T119" fmla="*/ 253 h 265"/>
                <a:gd name="T120" fmla="*/ 80 w 342"/>
                <a:gd name="T121" fmla="*/ 261 h 265"/>
                <a:gd name="T122" fmla="*/ 78 w 342"/>
                <a:gd name="T12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 h="265">
                  <a:moveTo>
                    <a:pt x="78" y="265"/>
                  </a:moveTo>
                  <a:lnTo>
                    <a:pt x="73" y="258"/>
                  </a:lnTo>
                  <a:lnTo>
                    <a:pt x="68" y="258"/>
                  </a:lnTo>
                  <a:lnTo>
                    <a:pt x="63" y="253"/>
                  </a:lnTo>
                  <a:lnTo>
                    <a:pt x="56" y="246"/>
                  </a:lnTo>
                  <a:lnTo>
                    <a:pt x="54" y="251"/>
                  </a:lnTo>
                  <a:lnTo>
                    <a:pt x="54" y="253"/>
                  </a:lnTo>
                  <a:lnTo>
                    <a:pt x="49" y="253"/>
                  </a:lnTo>
                  <a:lnTo>
                    <a:pt x="47" y="256"/>
                  </a:lnTo>
                  <a:lnTo>
                    <a:pt x="42" y="249"/>
                  </a:lnTo>
                  <a:lnTo>
                    <a:pt x="44" y="244"/>
                  </a:lnTo>
                  <a:lnTo>
                    <a:pt x="44" y="242"/>
                  </a:lnTo>
                  <a:lnTo>
                    <a:pt x="42" y="239"/>
                  </a:lnTo>
                  <a:lnTo>
                    <a:pt x="42" y="237"/>
                  </a:lnTo>
                  <a:lnTo>
                    <a:pt x="40" y="235"/>
                  </a:lnTo>
                  <a:lnTo>
                    <a:pt x="30" y="239"/>
                  </a:lnTo>
                  <a:lnTo>
                    <a:pt x="21" y="235"/>
                  </a:lnTo>
                  <a:lnTo>
                    <a:pt x="21" y="225"/>
                  </a:lnTo>
                  <a:lnTo>
                    <a:pt x="0" y="211"/>
                  </a:lnTo>
                  <a:lnTo>
                    <a:pt x="0" y="204"/>
                  </a:lnTo>
                  <a:lnTo>
                    <a:pt x="2" y="199"/>
                  </a:lnTo>
                  <a:lnTo>
                    <a:pt x="4" y="194"/>
                  </a:lnTo>
                  <a:lnTo>
                    <a:pt x="4" y="190"/>
                  </a:lnTo>
                  <a:lnTo>
                    <a:pt x="9" y="192"/>
                  </a:lnTo>
                  <a:lnTo>
                    <a:pt x="26" y="190"/>
                  </a:lnTo>
                  <a:lnTo>
                    <a:pt x="30" y="192"/>
                  </a:lnTo>
                  <a:lnTo>
                    <a:pt x="37" y="187"/>
                  </a:lnTo>
                  <a:lnTo>
                    <a:pt x="47" y="187"/>
                  </a:lnTo>
                  <a:lnTo>
                    <a:pt x="52" y="187"/>
                  </a:lnTo>
                  <a:lnTo>
                    <a:pt x="56" y="185"/>
                  </a:lnTo>
                  <a:lnTo>
                    <a:pt x="63" y="183"/>
                  </a:lnTo>
                  <a:lnTo>
                    <a:pt x="70" y="180"/>
                  </a:lnTo>
                  <a:lnTo>
                    <a:pt x="82" y="173"/>
                  </a:lnTo>
                  <a:lnTo>
                    <a:pt x="82" y="168"/>
                  </a:lnTo>
                  <a:lnTo>
                    <a:pt x="85" y="161"/>
                  </a:lnTo>
                  <a:lnTo>
                    <a:pt x="87" y="159"/>
                  </a:lnTo>
                  <a:lnTo>
                    <a:pt x="89" y="138"/>
                  </a:lnTo>
                  <a:lnTo>
                    <a:pt x="89" y="95"/>
                  </a:lnTo>
                  <a:lnTo>
                    <a:pt x="125" y="88"/>
                  </a:lnTo>
                  <a:lnTo>
                    <a:pt x="151" y="62"/>
                  </a:lnTo>
                  <a:lnTo>
                    <a:pt x="253" y="0"/>
                  </a:lnTo>
                  <a:lnTo>
                    <a:pt x="290" y="10"/>
                  </a:lnTo>
                  <a:lnTo>
                    <a:pt x="295" y="15"/>
                  </a:lnTo>
                  <a:lnTo>
                    <a:pt x="314" y="5"/>
                  </a:lnTo>
                  <a:lnTo>
                    <a:pt x="316" y="7"/>
                  </a:lnTo>
                  <a:lnTo>
                    <a:pt x="328" y="38"/>
                  </a:lnTo>
                  <a:lnTo>
                    <a:pt x="328" y="45"/>
                  </a:lnTo>
                  <a:lnTo>
                    <a:pt x="326" y="48"/>
                  </a:lnTo>
                  <a:lnTo>
                    <a:pt x="342" y="67"/>
                  </a:lnTo>
                  <a:lnTo>
                    <a:pt x="340" y="74"/>
                  </a:lnTo>
                  <a:lnTo>
                    <a:pt x="338" y="76"/>
                  </a:lnTo>
                  <a:lnTo>
                    <a:pt x="331" y="119"/>
                  </a:lnTo>
                  <a:lnTo>
                    <a:pt x="333" y="152"/>
                  </a:lnTo>
                  <a:lnTo>
                    <a:pt x="295" y="190"/>
                  </a:lnTo>
                  <a:lnTo>
                    <a:pt x="295" y="192"/>
                  </a:lnTo>
                  <a:lnTo>
                    <a:pt x="293" y="194"/>
                  </a:lnTo>
                  <a:lnTo>
                    <a:pt x="290" y="194"/>
                  </a:lnTo>
                  <a:lnTo>
                    <a:pt x="288" y="197"/>
                  </a:lnTo>
                  <a:lnTo>
                    <a:pt x="290" y="225"/>
                  </a:lnTo>
                  <a:lnTo>
                    <a:pt x="286" y="223"/>
                  </a:lnTo>
                  <a:lnTo>
                    <a:pt x="283" y="227"/>
                  </a:lnTo>
                  <a:lnTo>
                    <a:pt x="283" y="230"/>
                  </a:lnTo>
                  <a:lnTo>
                    <a:pt x="281" y="230"/>
                  </a:lnTo>
                  <a:lnTo>
                    <a:pt x="279" y="230"/>
                  </a:lnTo>
                  <a:lnTo>
                    <a:pt x="274" y="230"/>
                  </a:lnTo>
                  <a:lnTo>
                    <a:pt x="274" y="232"/>
                  </a:lnTo>
                  <a:lnTo>
                    <a:pt x="269" y="235"/>
                  </a:lnTo>
                  <a:lnTo>
                    <a:pt x="269" y="235"/>
                  </a:lnTo>
                  <a:lnTo>
                    <a:pt x="262" y="237"/>
                  </a:lnTo>
                  <a:lnTo>
                    <a:pt x="260" y="237"/>
                  </a:lnTo>
                  <a:lnTo>
                    <a:pt x="253" y="237"/>
                  </a:lnTo>
                  <a:lnTo>
                    <a:pt x="245" y="232"/>
                  </a:lnTo>
                  <a:lnTo>
                    <a:pt x="236" y="232"/>
                  </a:lnTo>
                  <a:lnTo>
                    <a:pt x="231" y="235"/>
                  </a:lnTo>
                  <a:lnTo>
                    <a:pt x="219" y="232"/>
                  </a:lnTo>
                  <a:lnTo>
                    <a:pt x="215" y="235"/>
                  </a:lnTo>
                  <a:lnTo>
                    <a:pt x="208" y="242"/>
                  </a:lnTo>
                  <a:lnTo>
                    <a:pt x="203" y="246"/>
                  </a:lnTo>
                  <a:lnTo>
                    <a:pt x="198" y="244"/>
                  </a:lnTo>
                  <a:lnTo>
                    <a:pt x="189" y="242"/>
                  </a:lnTo>
                  <a:lnTo>
                    <a:pt x="184" y="242"/>
                  </a:lnTo>
                  <a:lnTo>
                    <a:pt x="177" y="237"/>
                  </a:lnTo>
                  <a:lnTo>
                    <a:pt x="172" y="235"/>
                  </a:lnTo>
                  <a:lnTo>
                    <a:pt x="172" y="235"/>
                  </a:lnTo>
                  <a:lnTo>
                    <a:pt x="170" y="230"/>
                  </a:lnTo>
                  <a:lnTo>
                    <a:pt x="165" y="230"/>
                  </a:lnTo>
                  <a:lnTo>
                    <a:pt x="165" y="232"/>
                  </a:lnTo>
                  <a:lnTo>
                    <a:pt x="158" y="232"/>
                  </a:lnTo>
                  <a:lnTo>
                    <a:pt x="156" y="235"/>
                  </a:lnTo>
                  <a:lnTo>
                    <a:pt x="151" y="235"/>
                  </a:lnTo>
                  <a:lnTo>
                    <a:pt x="149" y="237"/>
                  </a:lnTo>
                  <a:lnTo>
                    <a:pt x="146" y="239"/>
                  </a:lnTo>
                  <a:lnTo>
                    <a:pt x="144" y="235"/>
                  </a:lnTo>
                  <a:lnTo>
                    <a:pt x="137" y="227"/>
                  </a:lnTo>
                  <a:lnTo>
                    <a:pt x="137" y="225"/>
                  </a:lnTo>
                  <a:lnTo>
                    <a:pt x="130" y="223"/>
                  </a:lnTo>
                  <a:lnTo>
                    <a:pt x="125" y="223"/>
                  </a:lnTo>
                  <a:lnTo>
                    <a:pt x="123" y="220"/>
                  </a:lnTo>
                  <a:lnTo>
                    <a:pt x="118" y="220"/>
                  </a:lnTo>
                  <a:lnTo>
                    <a:pt x="113" y="220"/>
                  </a:lnTo>
                  <a:lnTo>
                    <a:pt x="111" y="220"/>
                  </a:lnTo>
                  <a:lnTo>
                    <a:pt x="108" y="220"/>
                  </a:lnTo>
                  <a:lnTo>
                    <a:pt x="101" y="220"/>
                  </a:lnTo>
                  <a:lnTo>
                    <a:pt x="99" y="220"/>
                  </a:lnTo>
                  <a:lnTo>
                    <a:pt x="97" y="220"/>
                  </a:lnTo>
                  <a:lnTo>
                    <a:pt x="92" y="223"/>
                  </a:lnTo>
                  <a:lnTo>
                    <a:pt x="89" y="223"/>
                  </a:lnTo>
                  <a:lnTo>
                    <a:pt x="87" y="225"/>
                  </a:lnTo>
                  <a:lnTo>
                    <a:pt x="82" y="227"/>
                  </a:lnTo>
                  <a:lnTo>
                    <a:pt x="82" y="230"/>
                  </a:lnTo>
                  <a:lnTo>
                    <a:pt x="82" y="232"/>
                  </a:lnTo>
                  <a:lnTo>
                    <a:pt x="82" y="235"/>
                  </a:lnTo>
                  <a:lnTo>
                    <a:pt x="82" y="235"/>
                  </a:lnTo>
                  <a:lnTo>
                    <a:pt x="82" y="239"/>
                  </a:lnTo>
                  <a:lnTo>
                    <a:pt x="85" y="242"/>
                  </a:lnTo>
                  <a:lnTo>
                    <a:pt x="85" y="244"/>
                  </a:lnTo>
                  <a:lnTo>
                    <a:pt x="80" y="244"/>
                  </a:lnTo>
                  <a:lnTo>
                    <a:pt x="75" y="249"/>
                  </a:lnTo>
                  <a:lnTo>
                    <a:pt x="78" y="251"/>
                  </a:lnTo>
                  <a:lnTo>
                    <a:pt x="75" y="253"/>
                  </a:lnTo>
                  <a:lnTo>
                    <a:pt x="78" y="261"/>
                  </a:lnTo>
                  <a:lnTo>
                    <a:pt x="80" y="261"/>
                  </a:lnTo>
                  <a:lnTo>
                    <a:pt x="80" y="263"/>
                  </a:lnTo>
                  <a:lnTo>
                    <a:pt x="78" y="265"/>
                  </a:lnTo>
                  <a:lnTo>
                    <a:pt x="78" y="26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42" name="New Zealand">
              <a:extLst>
                <a:ext uri="{FF2B5EF4-FFF2-40B4-BE49-F238E27FC236}">
                  <a16:creationId xmlns:a16="http://schemas.microsoft.com/office/drawing/2014/main" xmlns="" id="{1BC2962C-50BA-48F9-B77C-43C2780F1572}"/>
                </a:ext>
              </a:extLst>
            </p:cNvPr>
            <p:cNvSpPr>
              <a:spLocks noEditPoints="1"/>
            </p:cNvSpPr>
            <p:nvPr/>
          </p:nvSpPr>
          <p:spPr bwMode="auto">
            <a:xfrm>
              <a:off x="9869917" y="5405741"/>
              <a:ext cx="410952" cy="507446"/>
            </a:xfrm>
            <a:custGeom>
              <a:avLst/>
              <a:gdLst>
                <a:gd name="T0" fmla="*/ 241 w 362"/>
                <a:gd name="T1" fmla="*/ 260 h 447"/>
                <a:gd name="T2" fmla="*/ 265 w 362"/>
                <a:gd name="T3" fmla="*/ 253 h 447"/>
                <a:gd name="T4" fmla="*/ 293 w 362"/>
                <a:gd name="T5" fmla="*/ 222 h 447"/>
                <a:gd name="T6" fmla="*/ 305 w 362"/>
                <a:gd name="T7" fmla="*/ 196 h 447"/>
                <a:gd name="T8" fmla="*/ 327 w 362"/>
                <a:gd name="T9" fmla="*/ 180 h 447"/>
                <a:gd name="T10" fmla="*/ 331 w 362"/>
                <a:gd name="T11" fmla="*/ 175 h 447"/>
                <a:gd name="T12" fmla="*/ 353 w 362"/>
                <a:gd name="T13" fmla="*/ 151 h 447"/>
                <a:gd name="T14" fmla="*/ 355 w 362"/>
                <a:gd name="T15" fmla="*/ 132 h 447"/>
                <a:gd name="T16" fmla="*/ 331 w 362"/>
                <a:gd name="T17" fmla="*/ 137 h 447"/>
                <a:gd name="T18" fmla="*/ 310 w 362"/>
                <a:gd name="T19" fmla="*/ 118 h 447"/>
                <a:gd name="T20" fmla="*/ 305 w 362"/>
                <a:gd name="T21" fmla="*/ 92 h 447"/>
                <a:gd name="T22" fmla="*/ 301 w 362"/>
                <a:gd name="T23" fmla="*/ 94 h 447"/>
                <a:gd name="T24" fmla="*/ 296 w 362"/>
                <a:gd name="T25" fmla="*/ 106 h 447"/>
                <a:gd name="T26" fmla="*/ 286 w 362"/>
                <a:gd name="T27" fmla="*/ 94 h 447"/>
                <a:gd name="T28" fmla="*/ 291 w 362"/>
                <a:gd name="T29" fmla="*/ 73 h 447"/>
                <a:gd name="T30" fmla="*/ 293 w 362"/>
                <a:gd name="T31" fmla="*/ 54 h 447"/>
                <a:gd name="T32" fmla="*/ 282 w 362"/>
                <a:gd name="T33" fmla="*/ 35 h 447"/>
                <a:gd name="T34" fmla="*/ 282 w 362"/>
                <a:gd name="T35" fmla="*/ 24 h 447"/>
                <a:gd name="T36" fmla="*/ 274 w 362"/>
                <a:gd name="T37" fmla="*/ 16 h 447"/>
                <a:gd name="T38" fmla="*/ 267 w 362"/>
                <a:gd name="T39" fmla="*/ 5 h 447"/>
                <a:gd name="T40" fmla="*/ 260 w 362"/>
                <a:gd name="T41" fmla="*/ 7 h 447"/>
                <a:gd name="T42" fmla="*/ 265 w 362"/>
                <a:gd name="T43" fmla="*/ 42 h 447"/>
                <a:gd name="T44" fmla="*/ 270 w 362"/>
                <a:gd name="T45" fmla="*/ 57 h 447"/>
                <a:gd name="T46" fmla="*/ 274 w 362"/>
                <a:gd name="T47" fmla="*/ 71 h 447"/>
                <a:gd name="T48" fmla="*/ 282 w 362"/>
                <a:gd name="T49" fmla="*/ 76 h 447"/>
                <a:gd name="T50" fmla="*/ 272 w 362"/>
                <a:gd name="T51" fmla="*/ 90 h 447"/>
                <a:gd name="T52" fmla="*/ 279 w 362"/>
                <a:gd name="T53" fmla="*/ 109 h 447"/>
                <a:gd name="T54" fmla="*/ 277 w 362"/>
                <a:gd name="T55" fmla="*/ 130 h 447"/>
                <a:gd name="T56" fmla="*/ 270 w 362"/>
                <a:gd name="T57" fmla="*/ 142 h 447"/>
                <a:gd name="T58" fmla="*/ 248 w 362"/>
                <a:gd name="T59" fmla="*/ 168 h 447"/>
                <a:gd name="T60" fmla="*/ 251 w 362"/>
                <a:gd name="T61" fmla="*/ 201 h 447"/>
                <a:gd name="T62" fmla="*/ 256 w 362"/>
                <a:gd name="T63" fmla="*/ 227 h 447"/>
                <a:gd name="T64" fmla="*/ 234 w 362"/>
                <a:gd name="T65" fmla="*/ 255 h 447"/>
                <a:gd name="T66" fmla="*/ 7 w 362"/>
                <a:gd name="T67" fmla="*/ 407 h 447"/>
                <a:gd name="T68" fmla="*/ 14 w 362"/>
                <a:gd name="T69" fmla="*/ 390 h 447"/>
                <a:gd name="T70" fmla="*/ 26 w 362"/>
                <a:gd name="T71" fmla="*/ 378 h 447"/>
                <a:gd name="T72" fmla="*/ 43 w 362"/>
                <a:gd name="T73" fmla="*/ 360 h 447"/>
                <a:gd name="T74" fmla="*/ 62 w 362"/>
                <a:gd name="T75" fmla="*/ 345 h 447"/>
                <a:gd name="T76" fmla="*/ 88 w 362"/>
                <a:gd name="T77" fmla="*/ 343 h 447"/>
                <a:gd name="T78" fmla="*/ 114 w 362"/>
                <a:gd name="T79" fmla="*/ 317 h 447"/>
                <a:gd name="T80" fmla="*/ 147 w 362"/>
                <a:gd name="T81" fmla="*/ 291 h 447"/>
                <a:gd name="T82" fmla="*/ 159 w 362"/>
                <a:gd name="T83" fmla="*/ 265 h 447"/>
                <a:gd name="T84" fmla="*/ 185 w 362"/>
                <a:gd name="T85" fmla="*/ 239 h 447"/>
                <a:gd name="T86" fmla="*/ 199 w 362"/>
                <a:gd name="T87" fmla="*/ 232 h 447"/>
                <a:gd name="T88" fmla="*/ 206 w 362"/>
                <a:gd name="T89" fmla="*/ 239 h 447"/>
                <a:gd name="T90" fmla="*/ 215 w 362"/>
                <a:gd name="T91" fmla="*/ 246 h 447"/>
                <a:gd name="T92" fmla="*/ 222 w 362"/>
                <a:gd name="T93" fmla="*/ 241 h 447"/>
                <a:gd name="T94" fmla="*/ 227 w 362"/>
                <a:gd name="T95" fmla="*/ 251 h 447"/>
                <a:gd name="T96" fmla="*/ 225 w 362"/>
                <a:gd name="T97" fmla="*/ 272 h 447"/>
                <a:gd name="T98" fmla="*/ 192 w 362"/>
                <a:gd name="T99" fmla="*/ 303 h 447"/>
                <a:gd name="T100" fmla="*/ 168 w 362"/>
                <a:gd name="T101" fmla="*/ 329 h 447"/>
                <a:gd name="T102" fmla="*/ 168 w 362"/>
                <a:gd name="T103" fmla="*/ 348 h 447"/>
                <a:gd name="T104" fmla="*/ 156 w 362"/>
                <a:gd name="T105" fmla="*/ 345 h 447"/>
                <a:gd name="T106" fmla="*/ 152 w 362"/>
                <a:gd name="T107" fmla="*/ 345 h 447"/>
                <a:gd name="T108" fmla="*/ 140 w 362"/>
                <a:gd name="T109" fmla="*/ 352 h 447"/>
                <a:gd name="T110" fmla="*/ 126 w 362"/>
                <a:gd name="T111" fmla="*/ 367 h 447"/>
                <a:gd name="T112" fmla="*/ 100 w 362"/>
                <a:gd name="T113" fmla="*/ 402 h 447"/>
                <a:gd name="T114" fmla="*/ 95 w 362"/>
                <a:gd name="T115" fmla="*/ 419 h 447"/>
                <a:gd name="T116" fmla="*/ 71 w 362"/>
                <a:gd name="T117" fmla="*/ 430 h 447"/>
                <a:gd name="T118" fmla="*/ 45 w 362"/>
                <a:gd name="T119" fmla="*/ 447 h 447"/>
                <a:gd name="T120" fmla="*/ 31 w 362"/>
                <a:gd name="T121" fmla="*/ 438 h 447"/>
                <a:gd name="T122" fmla="*/ 19 w 362"/>
                <a:gd name="T123" fmla="*/ 421 h 447"/>
                <a:gd name="T124" fmla="*/ 5 w 362"/>
                <a:gd name="T125" fmla="*/ 42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447">
                  <a:moveTo>
                    <a:pt x="234" y="255"/>
                  </a:moveTo>
                  <a:lnTo>
                    <a:pt x="237" y="258"/>
                  </a:lnTo>
                  <a:lnTo>
                    <a:pt x="239" y="255"/>
                  </a:lnTo>
                  <a:lnTo>
                    <a:pt x="241" y="255"/>
                  </a:lnTo>
                  <a:lnTo>
                    <a:pt x="241" y="258"/>
                  </a:lnTo>
                  <a:lnTo>
                    <a:pt x="241" y="260"/>
                  </a:lnTo>
                  <a:lnTo>
                    <a:pt x="241" y="260"/>
                  </a:lnTo>
                  <a:lnTo>
                    <a:pt x="244" y="260"/>
                  </a:lnTo>
                  <a:lnTo>
                    <a:pt x="244" y="262"/>
                  </a:lnTo>
                  <a:lnTo>
                    <a:pt x="244" y="265"/>
                  </a:lnTo>
                  <a:lnTo>
                    <a:pt x="246" y="267"/>
                  </a:lnTo>
                  <a:lnTo>
                    <a:pt x="248" y="265"/>
                  </a:lnTo>
                  <a:lnTo>
                    <a:pt x="258" y="260"/>
                  </a:lnTo>
                  <a:lnTo>
                    <a:pt x="265" y="253"/>
                  </a:lnTo>
                  <a:lnTo>
                    <a:pt x="270" y="248"/>
                  </a:lnTo>
                  <a:lnTo>
                    <a:pt x="277" y="241"/>
                  </a:lnTo>
                  <a:lnTo>
                    <a:pt x="284" y="232"/>
                  </a:lnTo>
                  <a:lnTo>
                    <a:pt x="289" y="227"/>
                  </a:lnTo>
                  <a:lnTo>
                    <a:pt x="291" y="227"/>
                  </a:lnTo>
                  <a:lnTo>
                    <a:pt x="293" y="225"/>
                  </a:lnTo>
                  <a:lnTo>
                    <a:pt x="293" y="222"/>
                  </a:lnTo>
                  <a:lnTo>
                    <a:pt x="296" y="220"/>
                  </a:lnTo>
                  <a:lnTo>
                    <a:pt x="301" y="218"/>
                  </a:lnTo>
                  <a:lnTo>
                    <a:pt x="303" y="208"/>
                  </a:lnTo>
                  <a:lnTo>
                    <a:pt x="308" y="203"/>
                  </a:lnTo>
                  <a:lnTo>
                    <a:pt x="308" y="201"/>
                  </a:lnTo>
                  <a:lnTo>
                    <a:pt x="310" y="199"/>
                  </a:lnTo>
                  <a:lnTo>
                    <a:pt x="305" y="196"/>
                  </a:lnTo>
                  <a:lnTo>
                    <a:pt x="303" y="194"/>
                  </a:lnTo>
                  <a:lnTo>
                    <a:pt x="298" y="194"/>
                  </a:lnTo>
                  <a:lnTo>
                    <a:pt x="303" y="192"/>
                  </a:lnTo>
                  <a:lnTo>
                    <a:pt x="305" y="192"/>
                  </a:lnTo>
                  <a:lnTo>
                    <a:pt x="315" y="182"/>
                  </a:lnTo>
                  <a:lnTo>
                    <a:pt x="319" y="180"/>
                  </a:lnTo>
                  <a:lnTo>
                    <a:pt x="327" y="180"/>
                  </a:lnTo>
                  <a:lnTo>
                    <a:pt x="331" y="180"/>
                  </a:lnTo>
                  <a:lnTo>
                    <a:pt x="329" y="184"/>
                  </a:lnTo>
                  <a:lnTo>
                    <a:pt x="331" y="187"/>
                  </a:lnTo>
                  <a:lnTo>
                    <a:pt x="334" y="182"/>
                  </a:lnTo>
                  <a:lnTo>
                    <a:pt x="336" y="182"/>
                  </a:lnTo>
                  <a:lnTo>
                    <a:pt x="331" y="180"/>
                  </a:lnTo>
                  <a:lnTo>
                    <a:pt x="331" y="175"/>
                  </a:lnTo>
                  <a:lnTo>
                    <a:pt x="334" y="168"/>
                  </a:lnTo>
                  <a:lnTo>
                    <a:pt x="338" y="165"/>
                  </a:lnTo>
                  <a:lnTo>
                    <a:pt x="341" y="165"/>
                  </a:lnTo>
                  <a:lnTo>
                    <a:pt x="343" y="168"/>
                  </a:lnTo>
                  <a:lnTo>
                    <a:pt x="343" y="165"/>
                  </a:lnTo>
                  <a:lnTo>
                    <a:pt x="345" y="161"/>
                  </a:lnTo>
                  <a:lnTo>
                    <a:pt x="353" y="151"/>
                  </a:lnTo>
                  <a:lnTo>
                    <a:pt x="353" y="149"/>
                  </a:lnTo>
                  <a:lnTo>
                    <a:pt x="353" y="147"/>
                  </a:lnTo>
                  <a:lnTo>
                    <a:pt x="353" y="142"/>
                  </a:lnTo>
                  <a:lnTo>
                    <a:pt x="357" y="137"/>
                  </a:lnTo>
                  <a:lnTo>
                    <a:pt x="362" y="135"/>
                  </a:lnTo>
                  <a:lnTo>
                    <a:pt x="360" y="132"/>
                  </a:lnTo>
                  <a:lnTo>
                    <a:pt x="355" y="132"/>
                  </a:lnTo>
                  <a:lnTo>
                    <a:pt x="353" y="130"/>
                  </a:lnTo>
                  <a:lnTo>
                    <a:pt x="355" y="128"/>
                  </a:lnTo>
                  <a:lnTo>
                    <a:pt x="355" y="128"/>
                  </a:lnTo>
                  <a:lnTo>
                    <a:pt x="350" y="125"/>
                  </a:lnTo>
                  <a:lnTo>
                    <a:pt x="345" y="130"/>
                  </a:lnTo>
                  <a:lnTo>
                    <a:pt x="336" y="137"/>
                  </a:lnTo>
                  <a:lnTo>
                    <a:pt x="331" y="137"/>
                  </a:lnTo>
                  <a:lnTo>
                    <a:pt x="329" y="139"/>
                  </a:lnTo>
                  <a:lnTo>
                    <a:pt x="324" y="137"/>
                  </a:lnTo>
                  <a:lnTo>
                    <a:pt x="315" y="128"/>
                  </a:lnTo>
                  <a:lnTo>
                    <a:pt x="312" y="130"/>
                  </a:lnTo>
                  <a:lnTo>
                    <a:pt x="310" y="125"/>
                  </a:lnTo>
                  <a:lnTo>
                    <a:pt x="308" y="121"/>
                  </a:lnTo>
                  <a:lnTo>
                    <a:pt x="310" y="118"/>
                  </a:lnTo>
                  <a:lnTo>
                    <a:pt x="312" y="113"/>
                  </a:lnTo>
                  <a:lnTo>
                    <a:pt x="308" y="106"/>
                  </a:lnTo>
                  <a:lnTo>
                    <a:pt x="308" y="104"/>
                  </a:lnTo>
                  <a:lnTo>
                    <a:pt x="308" y="102"/>
                  </a:lnTo>
                  <a:lnTo>
                    <a:pt x="308" y="97"/>
                  </a:lnTo>
                  <a:lnTo>
                    <a:pt x="308" y="94"/>
                  </a:lnTo>
                  <a:lnTo>
                    <a:pt x="305" y="92"/>
                  </a:lnTo>
                  <a:lnTo>
                    <a:pt x="305" y="87"/>
                  </a:lnTo>
                  <a:lnTo>
                    <a:pt x="305" y="85"/>
                  </a:lnTo>
                  <a:lnTo>
                    <a:pt x="303" y="87"/>
                  </a:lnTo>
                  <a:lnTo>
                    <a:pt x="298" y="85"/>
                  </a:lnTo>
                  <a:lnTo>
                    <a:pt x="298" y="85"/>
                  </a:lnTo>
                  <a:lnTo>
                    <a:pt x="301" y="90"/>
                  </a:lnTo>
                  <a:lnTo>
                    <a:pt x="301" y="94"/>
                  </a:lnTo>
                  <a:lnTo>
                    <a:pt x="301" y="94"/>
                  </a:lnTo>
                  <a:lnTo>
                    <a:pt x="298" y="99"/>
                  </a:lnTo>
                  <a:lnTo>
                    <a:pt x="298" y="102"/>
                  </a:lnTo>
                  <a:lnTo>
                    <a:pt x="301" y="106"/>
                  </a:lnTo>
                  <a:lnTo>
                    <a:pt x="301" y="109"/>
                  </a:lnTo>
                  <a:lnTo>
                    <a:pt x="298" y="109"/>
                  </a:lnTo>
                  <a:lnTo>
                    <a:pt x="296" y="106"/>
                  </a:lnTo>
                  <a:lnTo>
                    <a:pt x="296" y="102"/>
                  </a:lnTo>
                  <a:lnTo>
                    <a:pt x="291" y="102"/>
                  </a:lnTo>
                  <a:lnTo>
                    <a:pt x="291" y="99"/>
                  </a:lnTo>
                  <a:lnTo>
                    <a:pt x="286" y="97"/>
                  </a:lnTo>
                  <a:lnTo>
                    <a:pt x="284" y="99"/>
                  </a:lnTo>
                  <a:lnTo>
                    <a:pt x="284" y="97"/>
                  </a:lnTo>
                  <a:lnTo>
                    <a:pt x="286" y="94"/>
                  </a:lnTo>
                  <a:lnTo>
                    <a:pt x="289" y="92"/>
                  </a:lnTo>
                  <a:lnTo>
                    <a:pt x="284" y="87"/>
                  </a:lnTo>
                  <a:lnTo>
                    <a:pt x="286" y="83"/>
                  </a:lnTo>
                  <a:lnTo>
                    <a:pt x="291" y="83"/>
                  </a:lnTo>
                  <a:lnTo>
                    <a:pt x="291" y="78"/>
                  </a:lnTo>
                  <a:lnTo>
                    <a:pt x="291" y="76"/>
                  </a:lnTo>
                  <a:lnTo>
                    <a:pt x="291" y="73"/>
                  </a:lnTo>
                  <a:lnTo>
                    <a:pt x="289" y="68"/>
                  </a:lnTo>
                  <a:lnTo>
                    <a:pt x="291" y="64"/>
                  </a:lnTo>
                  <a:lnTo>
                    <a:pt x="286" y="59"/>
                  </a:lnTo>
                  <a:lnTo>
                    <a:pt x="286" y="59"/>
                  </a:lnTo>
                  <a:lnTo>
                    <a:pt x="289" y="59"/>
                  </a:lnTo>
                  <a:lnTo>
                    <a:pt x="293" y="59"/>
                  </a:lnTo>
                  <a:lnTo>
                    <a:pt x="293" y="54"/>
                  </a:lnTo>
                  <a:lnTo>
                    <a:pt x="296" y="52"/>
                  </a:lnTo>
                  <a:lnTo>
                    <a:pt x="296" y="45"/>
                  </a:lnTo>
                  <a:lnTo>
                    <a:pt x="293" y="40"/>
                  </a:lnTo>
                  <a:lnTo>
                    <a:pt x="293" y="35"/>
                  </a:lnTo>
                  <a:lnTo>
                    <a:pt x="291" y="38"/>
                  </a:lnTo>
                  <a:lnTo>
                    <a:pt x="286" y="40"/>
                  </a:lnTo>
                  <a:lnTo>
                    <a:pt x="282" y="35"/>
                  </a:lnTo>
                  <a:lnTo>
                    <a:pt x="284" y="33"/>
                  </a:lnTo>
                  <a:lnTo>
                    <a:pt x="282" y="31"/>
                  </a:lnTo>
                  <a:lnTo>
                    <a:pt x="282" y="31"/>
                  </a:lnTo>
                  <a:lnTo>
                    <a:pt x="282" y="28"/>
                  </a:lnTo>
                  <a:lnTo>
                    <a:pt x="286" y="26"/>
                  </a:lnTo>
                  <a:lnTo>
                    <a:pt x="286" y="24"/>
                  </a:lnTo>
                  <a:lnTo>
                    <a:pt x="282" y="24"/>
                  </a:lnTo>
                  <a:lnTo>
                    <a:pt x="279" y="21"/>
                  </a:lnTo>
                  <a:lnTo>
                    <a:pt x="274" y="21"/>
                  </a:lnTo>
                  <a:lnTo>
                    <a:pt x="274" y="19"/>
                  </a:lnTo>
                  <a:lnTo>
                    <a:pt x="277" y="19"/>
                  </a:lnTo>
                  <a:lnTo>
                    <a:pt x="279" y="16"/>
                  </a:lnTo>
                  <a:lnTo>
                    <a:pt x="277" y="14"/>
                  </a:lnTo>
                  <a:lnTo>
                    <a:pt x="274" y="16"/>
                  </a:lnTo>
                  <a:lnTo>
                    <a:pt x="274" y="19"/>
                  </a:lnTo>
                  <a:lnTo>
                    <a:pt x="272" y="21"/>
                  </a:lnTo>
                  <a:lnTo>
                    <a:pt x="270" y="21"/>
                  </a:lnTo>
                  <a:lnTo>
                    <a:pt x="270" y="16"/>
                  </a:lnTo>
                  <a:lnTo>
                    <a:pt x="267" y="14"/>
                  </a:lnTo>
                  <a:lnTo>
                    <a:pt x="267" y="9"/>
                  </a:lnTo>
                  <a:lnTo>
                    <a:pt x="267" y="5"/>
                  </a:lnTo>
                  <a:lnTo>
                    <a:pt x="267" y="2"/>
                  </a:lnTo>
                  <a:lnTo>
                    <a:pt x="270" y="2"/>
                  </a:lnTo>
                  <a:lnTo>
                    <a:pt x="267" y="0"/>
                  </a:lnTo>
                  <a:lnTo>
                    <a:pt x="265" y="2"/>
                  </a:lnTo>
                  <a:lnTo>
                    <a:pt x="258" y="2"/>
                  </a:lnTo>
                  <a:lnTo>
                    <a:pt x="258" y="2"/>
                  </a:lnTo>
                  <a:lnTo>
                    <a:pt x="260" y="7"/>
                  </a:lnTo>
                  <a:lnTo>
                    <a:pt x="265" y="19"/>
                  </a:lnTo>
                  <a:lnTo>
                    <a:pt x="267" y="21"/>
                  </a:lnTo>
                  <a:lnTo>
                    <a:pt x="265" y="28"/>
                  </a:lnTo>
                  <a:lnTo>
                    <a:pt x="265" y="31"/>
                  </a:lnTo>
                  <a:lnTo>
                    <a:pt x="263" y="31"/>
                  </a:lnTo>
                  <a:lnTo>
                    <a:pt x="263" y="33"/>
                  </a:lnTo>
                  <a:lnTo>
                    <a:pt x="265" y="42"/>
                  </a:lnTo>
                  <a:lnTo>
                    <a:pt x="265" y="42"/>
                  </a:lnTo>
                  <a:lnTo>
                    <a:pt x="270" y="40"/>
                  </a:lnTo>
                  <a:lnTo>
                    <a:pt x="274" y="40"/>
                  </a:lnTo>
                  <a:lnTo>
                    <a:pt x="270" y="42"/>
                  </a:lnTo>
                  <a:lnTo>
                    <a:pt x="267" y="45"/>
                  </a:lnTo>
                  <a:lnTo>
                    <a:pt x="267" y="50"/>
                  </a:lnTo>
                  <a:lnTo>
                    <a:pt x="270" y="57"/>
                  </a:lnTo>
                  <a:lnTo>
                    <a:pt x="272" y="68"/>
                  </a:lnTo>
                  <a:lnTo>
                    <a:pt x="272" y="76"/>
                  </a:lnTo>
                  <a:lnTo>
                    <a:pt x="272" y="80"/>
                  </a:lnTo>
                  <a:lnTo>
                    <a:pt x="274" y="78"/>
                  </a:lnTo>
                  <a:lnTo>
                    <a:pt x="274" y="76"/>
                  </a:lnTo>
                  <a:lnTo>
                    <a:pt x="274" y="71"/>
                  </a:lnTo>
                  <a:lnTo>
                    <a:pt x="274" y="71"/>
                  </a:lnTo>
                  <a:lnTo>
                    <a:pt x="277" y="73"/>
                  </a:lnTo>
                  <a:lnTo>
                    <a:pt x="277" y="78"/>
                  </a:lnTo>
                  <a:lnTo>
                    <a:pt x="279" y="76"/>
                  </a:lnTo>
                  <a:lnTo>
                    <a:pt x="279" y="76"/>
                  </a:lnTo>
                  <a:lnTo>
                    <a:pt x="279" y="73"/>
                  </a:lnTo>
                  <a:lnTo>
                    <a:pt x="282" y="73"/>
                  </a:lnTo>
                  <a:lnTo>
                    <a:pt x="282" y="76"/>
                  </a:lnTo>
                  <a:lnTo>
                    <a:pt x="279" y="80"/>
                  </a:lnTo>
                  <a:lnTo>
                    <a:pt x="277" y="85"/>
                  </a:lnTo>
                  <a:lnTo>
                    <a:pt x="277" y="85"/>
                  </a:lnTo>
                  <a:lnTo>
                    <a:pt x="277" y="87"/>
                  </a:lnTo>
                  <a:lnTo>
                    <a:pt x="274" y="85"/>
                  </a:lnTo>
                  <a:lnTo>
                    <a:pt x="272" y="85"/>
                  </a:lnTo>
                  <a:lnTo>
                    <a:pt x="272" y="90"/>
                  </a:lnTo>
                  <a:lnTo>
                    <a:pt x="277" y="99"/>
                  </a:lnTo>
                  <a:lnTo>
                    <a:pt x="279" y="99"/>
                  </a:lnTo>
                  <a:lnTo>
                    <a:pt x="279" y="99"/>
                  </a:lnTo>
                  <a:lnTo>
                    <a:pt x="282" y="102"/>
                  </a:lnTo>
                  <a:lnTo>
                    <a:pt x="282" y="104"/>
                  </a:lnTo>
                  <a:lnTo>
                    <a:pt x="284" y="106"/>
                  </a:lnTo>
                  <a:lnTo>
                    <a:pt x="279" y="109"/>
                  </a:lnTo>
                  <a:lnTo>
                    <a:pt x="279" y="111"/>
                  </a:lnTo>
                  <a:lnTo>
                    <a:pt x="282" y="111"/>
                  </a:lnTo>
                  <a:lnTo>
                    <a:pt x="279" y="116"/>
                  </a:lnTo>
                  <a:lnTo>
                    <a:pt x="277" y="123"/>
                  </a:lnTo>
                  <a:lnTo>
                    <a:pt x="277" y="128"/>
                  </a:lnTo>
                  <a:lnTo>
                    <a:pt x="274" y="128"/>
                  </a:lnTo>
                  <a:lnTo>
                    <a:pt x="277" y="130"/>
                  </a:lnTo>
                  <a:lnTo>
                    <a:pt x="277" y="132"/>
                  </a:lnTo>
                  <a:lnTo>
                    <a:pt x="274" y="132"/>
                  </a:lnTo>
                  <a:lnTo>
                    <a:pt x="272" y="135"/>
                  </a:lnTo>
                  <a:lnTo>
                    <a:pt x="272" y="137"/>
                  </a:lnTo>
                  <a:lnTo>
                    <a:pt x="274" y="139"/>
                  </a:lnTo>
                  <a:lnTo>
                    <a:pt x="272" y="142"/>
                  </a:lnTo>
                  <a:lnTo>
                    <a:pt x="270" y="142"/>
                  </a:lnTo>
                  <a:lnTo>
                    <a:pt x="267" y="147"/>
                  </a:lnTo>
                  <a:lnTo>
                    <a:pt x="265" y="163"/>
                  </a:lnTo>
                  <a:lnTo>
                    <a:pt x="263" y="165"/>
                  </a:lnTo>
                  <a:lnTo>
                    <a:pt x="260" y="168"/>
                  </a:lnTo>
                  <a:lnTo>
                    <a:pt x="258" y="170"/>
                  </a:lnTo>
                  <a:lnTo>
                    <a:pt x="253" y="168"/>
                  </a:lnTo>
                  <a:lnTo>
                    <a:pt x="248" y="168"/>
                  </a:lnTo>
                  <a:lnTo>
                    <a:pt x="241" y="173"/>
                  </a:lnTo>
                  <a:lnTo>
                    <a:pt x="237" y="177"/>
                  </a:lnTo>
                  <a:lnTo>
                    <a:pt x="237" y="182"/>
                  </a:lnTo>
                  <a:lnTo>
                    <a:pt x="237" y="189"/>
                  </a:lnTo>
                  <a:lnTo>
                    <a:pt x="241" y="192"/>
                  </a:lnTo>
                  <a:lnTo>
                    <a:pt x="246" y="196"/>
                  </a:lnTo>
                  <a:lnTo>
                    <a:pt x="251" y="201"/>
                  </a:lnTo>
                  <a:lnTo>
                    <a:pt x="256" y="203"/>
                  </a:lnTo>
                  <a:lnTo>
                    <a:pt x="258" y="206"/>
                  </a:lnTo>
                  <a:lnTo>
                    <a:pt x="260" y="215"/>
                  </a:lnTo>
                  <a:lnTo>
                    <a:pt x="260" y="218"/>
                  </a:lnTo>
                  <a:lnTo>
                    <a:pt x="258" y="218"/>
                  </a:lnTo>
                  <a:lnTo>
                    <a:pt x="258" y="222"/>
                  </a:lnTo>
                  <a:lnTo>
                    <a:pt x="256" y="227"/>
                  </a:lnTo>
                  <a:lnTo>
                    <a:pt x="248" y="239"/>
                  </a:lnTo>
                  <a:lnTo>
                    <a:pt x="241" y="246"/>
                  </a:lnTo>
                  <a:lnTo>
                    <a:pt x="234" y="251"/>
                  </a:lnTo>
                  <a:lnTo>
                    <a:pt x="232" y="253"/>
                  </a:lnTo>
                  <a:lnTo>
                    <a:pt x="234" y="255"/>
                  </a:lnTo>
                  <a:lnTo>
                    <a:pt x="234" y="255"/>
                  </a:lnTo>
                  <a:lnTo>
                    <a:pt x="234" y="255"/>
                  </a:lnTo>
                  <a:close/>
                  <a:moveTo>
                    <a:pt x="5" y="421"/>
                  </a:moveTo>
                  <a:lnTo>
                    <a:pt x="3" y="419"/>
                  </a:lnTo>
                  <a:lnTo>
                    <a:pt x="3" y="414"/>
                  </a:lnTo>
                  <a:lnTo>
                    <a:pt x="5" y="414"/>
                  </a:lnTo>
                  <a:lnTo>
                    <a:pt x="5" y="412"/>
                  </a:lnTo>
                  <a:lnTo>
                    <a:pt x="0" y="412"/>
                  </a:lnTo>
                  <a:lnTo>
                    <a:pt x="7" y="407"/>
                  </a:lnTo>
                  <a:lnTo>
                    <a:pt x="12" y="407"/>
                  </a:lnTo>
                  <a:lnTo>
                    <a:pt x="14" y="407"/>
                  </a:lnTo>
                  <a:lnTo>
                    <a:pt x="17" y="404"/>
                  </a:lnTo>
                  <a:lnTo>
                    <a:pt x="14" y="402"/>
                  </a:lnTo>
                  <a:lnTo>
                    <a:pt x="12" y="400"/>
                  </a:lnTo>
                  <a:lnTo>
                    <a:pt x="12" y="397"/>
                  </a:lnTo>
                  <a:lnTo>
                    <a:pt x="14" y="390"/>
                  </a:lnTo>
                  <a:lnTo>
                    <a:pt x="17" y="388"/>
                  </a:lnTo>
                  <a:lnTo>
                    <a:pt x="19" y="386"/>
                  </a:lnTo>
                  <a:lnTo>
                    <a:pt x="19" y="388"/>
                  </a:lnTo>
                  <a:lnTo>
                    <a:pt x="21" y="390"/>
                  </a:lnTo>
                  <a:lnTo>
                    <a:pt x="24" y="388"/>
                  </a:lnTo>
                  <a:lnTo>
                    <a:pt x="24" y="381"/>
                  </a:lnTo>
                  <a:lnTo>
                    <a:pt x="26" y="378"/>
                  </a:lnTo>
                  <a:lnTo>
                    <a:pt x="29" y="378"/>
                  </a:lnTo>
                  <a:lnTo>
                    <a:pt x="33" y="371"/>
                  </a:lnTo>
                  <a:lnTo>
                    <a:pt x="36" y="371"/>
                  </a:lnTo>
                  <a:lnTo>
                    <a:pt x="38" y="369"/>
                  </a:lnTo>
                  <a:lnTo>
                    <a:pt x="38" y="364"/>
                  </a:lnTo>
                  <a:lnTo>
                    <a:pt x="40" y="362"/>
                  </a:lnTo>
                  <a:lnTo>
                    <a:pt x="43" y="360"/>
                  </a:lnTo>
                  <a:lnTo>
                    <a:pt x="45" y="362"/>
                  </a:lnTo>
                  <a:lnTo>
                    <a:pt x="45" y="364"/>
                  </a:lnTo>
                  <a:lnTo>
                    <a:pt x="47" y="360"/>
                  </a:lnTo>
                  <a:lnTo>
                    <a:pt x="50" y="355"/>
                  </a:lnTo>
                  <a:lnTo>
                    <a:pt x="55" y="355"/>
                  </a:lnTo>
                  <a:lnTo>
                    <a:pt x="59" y="350"/>
                  </a:lnTo>
                  <a:lnTo>
                    <a:pt x="62" y="345"/>
                  </a:lnTo>
                  <a:lnTo>
                    <a:pt x="69" y="341"/>
                  </a:lnTo>
                  <a:lnTo>
                    <a:pt x="74" y="341"/>
                  </a:lnTo>
                  <a:lnTo>
                    <a:pt x="74" y="341"/>
                  </a:lnTo>
                  <a:lnTo>
                    <a:pt x="78" y="341"/>
                  </a:lnTo>
                  <a:lnTo>
                    <a:pt x="83" y="338"/>
                  </a:lnTo>
                  <a:lnTo>
                    <a:pt x="83" y="341"/>
                  </a:lnTo>
                  <a:lnTo>
                    <a:pt x="88" y="343"/>
                  </a:lnTo>
                  <a:lnTo>
                    <a:pt x="88" y="338"/>
                  </a:lnTo>
                  <a:lnTo>
                    <a:pt x="85" y="336"/>
                  </a:lnTo>
                  <a:lnTo>
                    <a:pt x="85" y="333"/>
                  </a:lnTo>
                  <a:lnTo>
                    <a:pt x="95" y="329"/>
                  </a:lnTo>
                  <a:lnTo>
                    <a:pt x="100" y="326"/>
                  </a:lnTo>
                  <a:lnTo>
                    <a:pt x="107" y="319"/>
                  </a:lnTo>
                  <a:lnTo>
                    <a:pt x="114" y="317"/>
                  </a:lnTo>
                  <a:lnTo>
                    <a:pt x="118" y="317"/>
                  </a:lnTo>
                  <a:lnTo>
                    <a:pt x="118" y="312"/>
                  </a:lnTo>
                  <a:lnTo>
                    <a:pt x="123" y="310"/>
                  </a:lnTo>
                  <a:lnTo>
                    <a:pt x="128" y="310"/>
                  </a:lnTo>
                  <a:lnTo>
                    <a:pt x="137" y="303"/>
                  </a:lnTo>
                  <a:lnTo>
                    <a:pt x="147" y="293"/>
                  </a:lnTo>
                  <a:lnTo>
                    <a:pt x="147" y="291"/>
                  </a:lnTo>
                  <a:lnTo>
                    <a:pt x="149" y="286"/>
                  </a:lnTo>
                  <a:lnTo>
                    <a:pt x="149" y="281"/>
                  </a:lnTo>
                  <a:lnTo>
                    <a:pt x="152" y="279"/>
                  </a:lnTo>
                  <a:lnTo>
                    <a:pt x="154" y="277"/>
                  </a:lnTo>
                  <a:lnTo>
                    <a:pt x="154" y="272"/>
                  </a:lnTo>
                  <a:lnTo>
                    <a:pt x="156" y="270"/>
                  </a:lnTo>
                  <a:lnTo>
                    <a:pt x="159" y="265"/>
                  </a:lnTo>
                  <a:lnTo>
                    <a:pt x="163" y="267"/>
                  </a:lnTo>
                  <a:lnTo>
                    <a:pt x="168" y="265"/>
                  </a:lnTo>
                  <a:lnTo>
                    <a:pt x="170" y="262"/>
                  </a:lnTo>
                  <a:lnTo>
                    <a:pt x="175" y="255"/>
                  </a:lnTo>
                  <a:lnTo>
                    <a:pt x="178" y="255"/>
                  </a:lnTo>
                  <a:lnTo>
                    <a:pt x="180" y="248"/>
                  </a:lnTo>
                  <a:lnTo>
                    <a:pt x="185" y="239"/>
                  </a:lnTo>
                  <a:lnTo>
                    <a:pt x="185" y="234"/>
                  </a:lnTo>
                  <a:lnTo>
                    <a:pt x="189" y="229"/>
                  </a:lnTo>
                  <a:lnTo>
                    <a:pt x="192" y="229"/>
                  </a:lnTo>
                  <a:lnTo>
                    <a:pt x="199" y="225"/>
                  </a:lnTo>
                  <a:lnTo>
                    <a:pt x="201" y="225"/>
                  </a:lnTo>
                  <a:lnTo>
                    <a:pt x="199" y="229"/>
                  </a:lnTo>
                  <a:lnTo>
                    <a:pt x="199" y="232"/>
                  </a:lnTo>
                  <a:lnTo>
                    <a:pt x="201" y="234"/>
                  </a:lnTo>
                  <a:lnTo>
                    <a:pt x="201" y="236"/>
                  </a:lnTo>
                  <a:lnTo>
                    <a:pt x="204" y="234"/>
                  </a:lnTo>
                  <a:lnTo>
                    <a:pt x="206" y="234"/>
                  </a:lnTo>
                  <a:lnTo>
                    <a:pt x="206" y="236"/>
                  </a:lnTo>
                  <a:lnTo>
                    <a:pt x="206" y="236"/>
                  </a:lnTo>
                  <a:lnTo>
                    <a:pt x="206" y="239"/>
                  </a:lnTo>
                  <a:lnTo>
                    <a:pt x="204" y="241"/>
                  </a:lnTo>
                  <a:lnTo>
                    <a:pt x="201" y="244"/>
                  </a:lnTo>
                  <a:lnTo>
                    <a:pt x="204" y="251"/>
                  </a:lnTo>
                  <a:lnTo>
                    <a:pt x="206" y="251"/>
                  </a:lnTo>
                  <a:lnTo>
                    <a:pt x="211" y="246"/>
                  </a:lnTo>
                  <a:lnTo>
                    <a:pt x="213" y="246"/>
                  </a:lnTo>
                  <a:lnTo>
                    <a:pt x="215" y="246"/>
                  </a:lnTo>
                  <a:lnTo>
                    <a:pt x="218" y="246"/>
                  </a:lnTo>
                  <a:lnTo>
                    <a:pt x="218" y="248"/>
                  </a:lnTo>
                  <a:lnTo>
                    <a:pt x="220" y="251"/>
                  </a:lnTo>
                  <a:lnTo>
                    <a:pt x="222" y="248"/>
                  </a:lnTo>
                  <a:lnTo>
                    <a:pt x="220" y="248"/>
                  </a:lnTo>
                  <a:lnTo>
                    <a:pt x="220" y="246"/>
                  </a:lnTo>
                  <a:lnTo>
                    <a:pt x="222" y="241"/>
                  </a:lnTo>
                  <a:lnTo>
                    <a:pt x="227" y="241"/>
                  </a:lnTo>
                  <a:lnTo>
                    <a:pt x="227" y="244"/>
                  </a:lnTo>
                  <a:lnTo>
                    <a:pt x="227" y="244"/>
                  </a:lnTo>
                  <a:lnTo>
                    <a:pt x="225" y="248"/>
                  </a:lnTo>
                  <a:lnTo>
                    <a:pt x="220" y="253"/>
                  </a:lnTo>
                  <a:lnTo>
                    <a:pt x="222" y="251"/>
                  </a:lnTo>
                  <a:lnTo>
                    <a:pt x="227" y="251"/>
                  </a:lnTo>
                  <a:lnTo>
                    <a:pt x="222" y="255"/>
                  </a:lnTo>
                  <a:lnTo>
                    <a:pt x="220" y="255"/>
                  </a:lnTo>
                  <a:lnTo>
                    <a:pt x="220" y="260"/>
                  </a:lnTo>
                  <a:lnTo>
                    <a:pt x="220" y="262"/>
                  </a:lnTo>
                  <a:lnTo>
                    <a:pt x="222" y="267"/>
                  </a:lnTo>
                  <a:lnTo>
                    <a:pt x="222" y="272"/>
                  </a:lnTo>
                  <a:lnTo>
                    <a:pt x="225" y="272"/>
                  </a:lnTo>
                  <a:lnTo>
                    <a:pt x="220" y="274"/>
                  </a:lnTo>
                  <a:lnTo>
                    <a:pt x="208" y="286"/>
                  </a:lnTo>
                  <a:lnTo>
                    <a:pt x="208" y="289"/>
                  </a:lnTo>
                  <a:lnTo>
                    <a:pt x="201" y="296"/>
                  </a:lnTo>
                  <a:lnTo>
                    <a:pt x="201" y="298"/>
                  </a:lnTo>
                  <a:lnTo>
                    <a:pt x="196" y="298"/>
                  </a:lnTo>
                  <a:lnTo>
                    <a:pt x="192" y="303"/>
                  </a:lnTo>
                  <a:lnTo>
                    <a:pt x="192" y="307"/>
                  </a:lnTo>
                  <a:lnTo>
                    <a:pt x="187" y="312"/>
                  </a:lnTo>
                  <a:lnTo>
                    <a:pt x="185" y="315"/>
                  </a:lnTo>
                  <a:lnTo>
                    <a:pt x="180" y="319"/>
                  </a:lnTo>
                  <a:lnTo>
                    <a:pt x="173" y="322"/>
                  </a:lnTo>
                  <a:lnTo>
                    <a:pt x="170" y="322"/>
                  </a:lnTo>
                  <a:lnTo>
                    <a:pt x="168" y="329"/>
                  </a:lnTo>
                  <a:lnTo>
                    <a:pt x="168" y="333"/>
                  </a:lnTo>
                  <a:lnTo>
                    <a:pt x="168" y="336"/>
                  </a:lnTo>
                  <a:lnTo>
                    <a:pt x="170" y="338"/>
                  </a:lnTo>
                  <a:lnTo>
                    <a:pt x="173" y="341"/>
                  </a:lnTo>
                  <a:lnTo>
                    <a:pt x="173" y="345"/>
                  </a:lnTo>
                  <a:lnTo>
                    <a:pt x="170" y="348"/>
                  </a:lnTo>
                  <a:lnTo>
                    <a:pt x="168" y="348"/>
                  </a:lnTo>
                  <a:lnTo>
                    <a:pt x="168" y="343"/>
                  </a:lnTo>
                  <a:lnTo>
                    <a:pt x="168" y="341"/>
                  </a:lnTo>
                  <a:lnTo>
                    <a:pt x="166" y="343"/>
                  </a:lnTo>
                  <a:lnTo>
                    <a:pt x="166" y="345"/>
                  </a:lnTo>
                  <a:lnTo>
                    <a:pt x="166" y="348"/>
                  </a:lnTo>
                  <a:lnTo>
                    <a:pt x="161" y="348"/>
                  </a:lnTo>
                  <a:lnTo>
                    <a:pt x="156" y="345"/>
                  </a:lnTo>
                  <a:lnTo>
                    <a:pt x="161" y="345"/>
                  </a:lnTo>
                  <a:lnTo>
                    <a:pt x="161" y="343"/>
                  </a:lnTo>
                  <a:lnTo>
                    <a:pt x="159" y="343"/>
                  </a:lnTo>
                  <a:lnTo>
                    <a:pt x="156" y="343"/>
                  </a:lnTo>
                  <a:lnTo>
                    <a:pt x="154" y="345"/>
                  </a:lnTo>
                  <a:lnTo>
                    <a:pt x="152" y="348"/>
                  </a:lnTo>
                  <a:lnTo>
                    <a:pt x="152" y="345"/>
                  </a:lnTo>
                  <a:lnTo>
                    <a:pt x="149" y="343"/>
                  </a:lnTo>
                  <a:lnTo>
                    <a:pt x="144" y="341"/>
                  </a:lnTo>
                  <a:lnTo>
                    <a:pt x="149" y="343"/>
                  </a:lnTo>
                  <a:lnTo>
                    <a:pt x="149" y="348"/>
                  </a:lnTo>
                  <a:lnTo>
                    <a:pt x="147" y="350"/>
                  </a:lnTo>
                  <a:lnTo>
                    <a:pt x="144" y="350"/>
                  </a:lnTo>
                  <a:lnTo>
                    <a:pt x="140" y="352"/>
                  </a:lnTo>
                  <a:lnTo>
                    <a:pt x="137" y="355"/>
                  </a:lnTo>
                  <a:lnTo>
                    <a:pt x="135" y="355"/>
                  </a:lnTo>
                  <a:lnTo>
                    <a:pt x="133" y="352"/>
                  </a:lnTo>
                  <a:lnTo>
                    <a:pt x="133" y="357"/>
                  </a:lnTo>
                  <a:lnTo>
                    <a:pt x="128" y="357"/>
                  </a:lnTo>
                  <a:lnTo>
                    <a:pt x="126" y="362"/>
                  </a:lnTo>
                  <a:lnTo>
                    <a:pt x="126" y="367"/>
                  </a:lnTo>
                  <a:lnTo>
                    <a:pt x="123" y="369"/>
                  </a:lnTo>
                  <a:lnTo>
                    <a:pt x="118" y="376"/>
                  </a:lnTo>
                  <a:lnTo>
                    <a:pt x="116" y="381"/>
                  </a:lnTo>
                  <a:lnTo>
                    <a:pt x="114" y="386"/>
                  </a:lnTo>
                  <a:lnTo>
                    <a:pt x="104" y="393"/>
                  </a:lnTo>
                  <a:lnTo>
                    <a:pt x="102" y="397"/>
                  </a:lnTo>
                  <a:lnTo>
                    <a:pt x="100" y="402"/>
                  </a:lnTo>
                  <a:lnTo>
                    <a:pt x="97" y="409"/>
                  </a:lnTo>
                  <a:lnTo>
                    <a:pt x="92" y="414"/>
                  </a:lnTo>
                  <a:lnTo>
                    <a:pt x="92" y="416"/>
                  </a:lnTo>
                  <a:lnTo>
                    <a:pt x="92" y="416"/>
                  </a:lnTo>
                  <a:lnTo>
                    <a:pt x="90" y="419"/>
                  </a:lnTo>
                  <a:lnTo>
                    <a:pt x="92" y="419"/>
                  </a:lnTo>
                  <a:lnTo>
                    <a:pt x="95" y="419"/>
                  </a:lnTo>
                  <a:lnTo>
                    <a:pt x="92" y="421"/>
                  </a:lnTo>
                  <a:lnTo>
                    <a:pt x="85" y="421"/>
                  </a:lnTo>
                  <a:lnTo>
                    <a:pt x="81" y="423"/>
                  </a:lnTo>
                  <a:lnTo>
                    <a:pt x="76" y="428"/>
                  </a:lnTo>
                  <a:lnTo>
                    <a:pt x="76" y="433"/>
                  </a:lnTo>
                  <a:lnTo>
                    <a:pt x="71" y="435"/>
                  </a:lnTo>
                  <a:lnTo>
                    <a:pt x="71" y="430"/>
                  </a:lnTo>
                  <a:lnTo>
                    <a:pt x="69" y="428"/>
                  </a:lnTo>
                  <a:lnTo>
                    <a:pt x="69" y="433"/>
                  </a:lnTo>
                  <a:lnTo>
                    <a:pt x="69" y="435"/>
                  </a:lnTo>
                  <a:lnTo>
                    <a:pt x="64" y="438"/>
                  </a:lnTo>
                  <a:lnTo>
                    <a:pt x="59" y="442"/>
                  </a:lnTo>
                  <a:lnTo>
                    <a:pt x="50" y="445"/>
                  </a:lnTo>
                  <a:lnTo>
                    <a:pt x="45" y="447"/>
                  </a:lnTo>
                  <a:lnTo>
                    <a:pt x="40" y="445"/>
                  </a:lnTo>
                  <a:lnTo>
                    <a:pt x="40" y="442"/>
                  </a:lnTo>
                  <a:lnTo>
                    <a:pt x="36" y="445"/>
                  </a:lnTo>
                  <a:lnTo>
                    <a:pt x="33" y="445"/>
                  </a:lnTo>
                  <a:lnTo>
                    <a:pt x="38" y="442"/>
                  </a:lnTo>
                  <a:lnTo>
                    <a:pt x="36" y="440"/>
                  </a:lnTo>
                  <a:lnTo>
                    <a:pt x="31" y="438"/>
                  </a:lnTo>
                  <a:lnTo>
                    <a:pt x="31" y="433"/>
                  </a:lnTo>
                  <a:lnTo>
                    <a:pt x="29" y="430"/>
                  </a:lnTo>
                  <a:lnTo>
                    <a:pt x="24" y="430"/>
                  </a:lnTo>
                  <a:lnTo>
                    <a:pt x="21" y="428"/>
                  </a:lnTo>
                  <a:lnTo>
                    <a:pt x="24" y="428"/>
                  </a:lnTo>
                  <a:lnTo>
                    <a:pt x="21" y="423"/>
                  </a:lnTo>
                  <a:lnTo>
                    <a:pt x="19" y="421"/>
                  </a:lnTo>
                  <a:lnTo>
                    <a:pt x="17" y="423"/>
                  </a:lnTo>
                  <a:lnTo>
                    <a:pt x="17" y="426"/>
                  </a:lnTo>
                  <a:lnTo>
                    <a:pt x="14" y="426"/>
                  </a:lnTo>
                  <a:lnTo>
                    <a:pt x="14" y="423"/>
                  </a:lnTo>
                  <a:lnTo>
                    <a:pt x="7" y="423"/>
                  </a:lnTo>
                  <a:lnTo>
                    <a:pt x="5" y="421"/>
                  </a:lnTo>
                  <a:lnTo>
                    <a:pt x="5" y="4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43" name="Netherlands">
              <a:extLst>
                <a:ext uri="{FF2B5EF4-FFF2-40B4-BE49-F238E27FC236}">
                  <a16:creationId xmlns:a16="http://schemas.microsoft.com/office/drawing/2014/main" xmlns="" id="{588E1B74-6FA2-4163-963F-90DCE7072C40}"/>
                </a:ext>
              </a:extLst>
            </p:cNvPr>
            <p:cNvSpPr>
              <a:spLocks noEditPoints="1"/>
            </p:cNvSpPr>
            <p:nvPr/>
          </p:nvSpPr>
          <p:spPr bwMode="auto">
            <a:xfrm>
              <a:off x="5953388" y="2826508"/>
              <a:ext cx="91953" cy="84007"/>
            </a:xfrm>
            <a:custGeom>
              <a:avLst/>
              <a:gdLst>
                <a:gd name="T0" fmla="*/ 52 w 81"/>
                <a:gd name="T1" fmla="*/ 69 h 74"/>
                <a:gd name="T2" fmla="*/ 52 w 81"/>
                <a:gd name="T3" fmla="*/ 55 h 74"/>
                <a:gd name="T4" fmla="*/ 59 w 81"/>
                <a:gd name="T5" fmla="*/ 45 h 74"/>
                <a:gd name="T6" fmla="*/ 71 w 81"/>
                <a:gd name="T7" fmla="*/ 45 h 74"/>
                <a:gd name="T8" fmla="*/ 71 w 81"/>
                <a:gd name="T9" fmla="*/ 40 h 74"/>
                <a:gd name="T10" fmla="*/ 76 w 81"/>
                <a:gd name="T11" fmla="*/ 33 h 74"/>
                <a:gd name="T12" fmla="*/ 74 w 81"/>
                <a:gd name="T13" fmla="*/ 29 h 74"/>
                <a:gd name="T14" fmla="*/ 69 w 81"/>
                <a:gd name="T15" fmla="*/ 26 h 74"/>
                <a:gd name="T16" fmla="*/ 74 w 81"/>
                <a:gd name="T17" fmla="*/ 24 h 74"/>
                <a:gd name="T18" fmla="*/ 78 w 81"/>
                <a:gd name="T19" fmla="*/ 17 h 74"/>
                <a:gd name="T20" fmla="*/ 78 w 81"/>
                <a:gd name="T21" fmla="*/ 10 h 74"/>
                <a:gd name="T22" fmla="*/ 81 w 81"/>
                <a:gd name="T23" fmla="*/ 7 h 74"/>
                <a:gd name="T24" fmla="*/ 74 w 81"/>
                <a:gd name="T25" fmla="*/ 3 h 74"/>
                <a:gd name="T26" fmla="*/ 59 w 81"/>
                <a:gd name="T27" fmla="*/ 0 h 74"/>
                <a:gd name="T28" fmla="*/ 52 w 81"/>
                <a:gd name="T29" fmla="*/ 3 h 74"/>
                <a:gd name="T30" fmla="*/ 45 w 81"/>
                <a:gd name="T31" fmla="*/ 5 h 74"/>
                <a:gd name="T32" fmla="*/ 31 w 81"/>
                <a:gd name="T33" fmla="*/ 14 h 74"/>
                <a:gd name="T34" fmla="*/ 26 w 81"/>
                <a:gd name="T35" fmla="*/ 14 h 74"/>
                <a:gd name="T36" fmla="*/ 21 w 81"/>
                <a:gd name="T37" fmla="*/ 24 h 74"/>
                <a:gd name="T38" fmla="*/ 21 w 81"/>
                <a:gd name="T39" fmla="*/ 33 h 74"/>
                <a:gd name="T40" fmla="*/ 17 w 81"/>
                <a:gd name="T41" fmla="*/ 40 h 74"/>
                <a:gd name="T42" fmla="*/ 14 w 81"/>
                <a:gd name="T43" fmla="*/ 45 h 74"/>
                <a:gd name="T44" fmla="*/ 24 w 81"/>
                <a:gd name="T45" fmla="*/ 52 h 74"/>
                <a:gd name="T46" fmla="*/ 17 w 81"/>
                <a:gd name="T47" fmla="*/ 55 h 74"/>
                <a:gd name="T48" fmla="*/ 17 w 81"/>
                <a:gd name="T49" fmla="*/ 57 h 74"/>
                <a:gd name="T50" fmla="*/ 19 w 81"/>
                <a:gd name="T51" fmla="*/ 59 h 74"/>
                <a:gd name="T52" fmla="*/ 12 w 81"/>
                <a:gd name="T53" fmla="*/ 57 h 74"/>
                <a:gd name="T54" fmla="*/ 5 w 81"/>
                <a:gd name="T55" fmla="*/ 57 h 74"/>
                <a:gd name="T56" fmla="*/ 10 w 81"/>
                <a:gd name="T57" fmla="*/ 59 h 74"/>
                <a:gd name="T58" fmla="*/ 14 w 81"/>
                <a:gd name="T59" fmla="*/ 62 h 74"/>
                <a:gd name="T60" fmla="*/ 14 w 81"/>
                <a:gd name="T61" fmla="*/ 62 h 74"/>
                <a:gd name="T62" fmla="*/ 5 w 81"/>
                <a:gd name="T63" fmla="*/ 62 h 74"/>
                <a:gd name="T64" fmla="*/ 0 w 81"/>
                <a:gd name="T65" fmla="*/ 62 h 74"/>
                <a:gd name="T66" fmla="*/ 5 w 81"/>
                <a:gd name="T67" fmla="*/ 67 h 74"/>
                <a:gd name="T68" fmla="*/ 12 w 81"/>
                <a:gd name="T69" fmla="*/ 69 h 74"/>
                <a:gd name="T70" fmla="*/ 19 w 81"/>
                <a:gd name="T71" fmla="*/ 64 h 74"/>
                <a:gd name="T72" fmla="*/ 21 w 81"/>
                <a:gd name="T73" fmla="*/ 62 h 74"/>
                <a:gd name="T74" fmla="*/ 31 w 81"/>
                <a:gd name="T75" fmla="*/ 59 h 74"/>
                <a:gd name="T76" fmla="*/ 38 w 81"/>
                <a:gd name="T77" fmla="*/ 62 h 74"/>
                <a:gd name="T78" fmla="*/ 45 w 81"/>
                <a:gd name="T79" fmla="*/ 64 h 74"/>
                <a:gd name="T80" fmla="*/ 48 w 81"/>
                <a:gd name="T81" fmla="*/ 71 h 74"/>
                <a:gd name="T82" fmla="*/ 52 w 81"/>
                <a:gd name="T83" fmla="*/ 74 h 74"/>
                <a:gd name="T84" fmla="*/ 7 w 81"/>
                <a:gd name="T85" fmla="*/ 52 h 74"/>
                <a:gd name="T86" fmla="*/ 14 w 81"/>
                <a:gd name="T87" fmla="*/ 55 h 74"/>
                <a:gd name="T88" fmla="*/ 12 w 81"/>
                <a:gd name="T89" fmla="*/ 55 h 74"/>
                <a:gd name="T90" fmla="*/ 7 w 81"/>
                <a:gd name="T91" fmla="*/ 52 h 74"/>
                <a:gd name="T92" fmla="*/ 10 w 81"/>
                <a:gd name="T93" fmla="*/ 50 h 74"/>
                <a:gd name="T94" fmla="*/ 17 w 81"/>
                <a:gd name="T95" fmla="*/ 50 h 74"/>
                <a:gd name="T96" fmla="*/ 14 w 81"/>
                <a:gd name="T97" fmla="*/ 52 h 74"/>
                <a:gd name="T98" fmla="*/ 12 w 81"/>
                <a:gd name="T99" fmla="*/ 50 h 74"/>
                <a:gd name="T100" fmla="*/ 10 w 81"/>
                <a:gd name="T10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1" h="74">
                  <a:moveTo>
                    <a:pt x="52" y="74"/>
                  </a:moveTo>
                  <a:lnTo>
                    <a:pt x="52" y="69"/>
                  </a:lnTo>
                  <a:lnTo>
                    <a:pt x="55" y="59"/>
                  </a:lnTo>
                  <a:lnTo>
                    <a:pt x="52" y="55"/>
                  </a:lnTo>
                  <a:lnTo>
                    <a:pt x="57" y="50"/>
                  </a:lnTo>
                  <a:lnTo>
                    <a:pt x="59" y="45"/>
                  </a:lnTo>
                  <a:lnTo>
                    <a:pt x="64" y="45"/>
                  </a:lnTo>
                  <a:lnTo>
                    <a:pt x="71" y="45"/>
                  </a:lnTo>
                  <a:lnTo>
                    <a:pt x="74" y="43"/>
                  </a:lnTo>
                  <a:lnTo>
                    <a:pt x="71" y="40"/>
                  </a:lnTo>
                  <a:lnTo>
                    <a:pt x="74" y="38"/>
                  </a:lnTo>
                  <a:lnTo>
                    <a:pt x="76" y="33"/>
                  </a:lnTo>
                  <a:lnTo>
                    <a:pt x="76" y="31"/>
                  </a:lnTo>
                  <a:lnTo>
                    <a:pt x="74" y="29"/>
                  </a:lnTo>
                  <a:lnTo>
                    <a:pt x="69" y="29"/>
                  </a:lnTo>
                  <a:lnTo>
                    <a:pt x="69" y="26"/>
                  </a:lnTo>
                  <a:lnTo>
                    <a:pt x="69" y="22"/>
                  </a:lnTo>
                  <a:lnTo>
                    <a:pt x="74" y="24"/>
                  </a:lnTo>
                  <a:lnTo>
                    <a:pt x="78" y="22"/>
                  </a:lnTo>
                  <a:lnTo>
                    <a:pt x="78" y="17"/>
                  </a:lnTo>
                  <a:lnTo>
                    <a:pt x="78" y="12"/>
                  </a:lnTo>
                  <a:lnTo>
                    <a:pt x="78" y="10"/>
                  </a:lnTo>
                  <a:lnTo>
                    <a:pt x="81" y="7"/>
                  </a:lnTo>
                  <a:lnTo>
                    <a:pt x="81" y="7"/>
                  </a:lnTo>
                  <a:lnTo>
                    <a:pt x="76" y="5"/>
                  </a:lnTo>
                  <a:lnTo>
                    <a:pt x="74" y="3"/>
                  </a:lnTo>
                  <a:lnTo>
                    <a:pt x="66" y="0"/>
                  </a:lnTo>
                  <a:lnTo>
                    <a:pt x="59" y="0"/>
                  </a:lnTo>
                  <a:lnTo>
                    <a:pt x="57" y="5"/>
                  </a:lnTo>
                  <a:lnTo>
                    <a:pt x="52" y="3"/>
                  </a:lnTo>
                  <a:lnTo>
                    <a:pt x="50" y="5"/>
                  </a:lnTo>
                  <a:lnTo>
                    <a:pt x="45" y="5"/>
                  </a:lnTo>
                  <a:lnTo>
                    <a:pt x="40" y="10"/>
                  </a:lnTo>
                  <a:lnTo>
                    <a:pt x="31" y="14"/>
                  </a:lnTo>
                  <a:lnTo>
                    <a:pt x="31" y="12"/>
                  </a:lnTo>
                  <a:lnTo>
                    <a:pt x="26" y="14"/>
                  </a:lnTo>
                  <a:lnTo>
                    <a:pt x="24" y="19"/>
                  </a:lnTo>
                  <a:lnTo>
                    <a:pt x="21" y="24"/>
                  </a:lnTo>
                  <a:lnTo>
                    <a:pt x="21" y="29"/>
                  </a:lnTo>
                  <a:lnTo>
                    <a:pt x="21" y="33"/>
                  </a:lnTo>
                  <a:lnTo>
                    <a:pt x="19" y="38"/>
                  </a:lnTo>
                  <a:lnTo>
                    <a:pt x="17" y="40"/>
                  </a:lnTo>
                  <a:lnTo>
                    <a:pt x="14" y="43"/>
                  </a:lnTo>
                  <a:lnTo>
                    <a:pt x="14" y="45"/>
                  </a:lnTo>
                  <a:lnTo>
                    <a:pt x="19" y="50"/>
                  </a:lnTo>
                  <a:lnTo>
                    <a:pt x="24" y="52"/>
                  </a:lnTo>
                  <a:lnTo>
                    <a:pt x="19" y="52"/>
                  </a:lnTo>
                  <a:lnTo>
                    <a:pt x="17" y="55"/>
                  </a:lnTo>
                  <a:lnTo>
                    <a:pt x="14" y="55"/>
                  </a:lnTo>
                  <a:lnTo>
                    <a:pt x="17" y="57"/>
                  </a:lnTo>
                  <a:lnTo>
                    <a:pt x="19" y="59"/>
                  </a:lnTo>
                  <a:lnTo>
                    <a:pt x="19" y="59"/>
                  </a:lnTo>
                  <a:lnTo>
                    <a:pt x="17" y="62"/>
                  </a:lnTo>
                  <a:lnTo>
                    <a:pt x="12" y="57"/>
                  </a:lnTo>
                  <a:lnTo>
                    <a:pt x="7" y="55"/>
                  </a:lnTo>
                  <a:lnTo>
                    <a:pt x="5" y="57"/>
                  </a:lnTo>
                  <a:lnTo>
                    <a:pt x="5" y="59"/>
                  </a:lnTo>
                  <a:lnTo>
                    <a:pt x="10" y="59"/>
                  </a:lnTo>
                  <a:lnTo>
                    <a:pt x="12" y="62"/>
                  </a:lnTo>
                  <a:lnTo>
                    <a:pt x="14" y="62"/>
                  </a:lnTo>
                  <a:lnTo>
                    <a:pt x="17" y="64"/>
                  </a:lnTo>
                  <a:lnTo>
                    <a:pt x="14" y="62"/>
                  </a:lnTo>
                  <a:lnTo>
                    <a:pt x="12" y="62"/>
                  </a:lnTo>
                  <a:lnTo>
                    <a:pt x="5" y="62"/>
                  </a:lnTo>
                  <a:lnTo>
                    <a:pt x="0" y="62"/>
                  </a:lnTo>
                  <a:lnTo>
                    <a:pt x="0" y="62"/>
                  </a:lnTo>
                  <a:lnTo>
                    <a:pt x="3" y="62"/>
                  </a:lnTo>
                  <a:lnTo>
                    <a:pt x="5" y="67"/>
                  </a:lnTo>
                  <a:lnTo>
                    <a:pt x="10" y="67"/>
                  </a:lnTo>
                  <a:lnTo>
                    <a:pt x="12" y="69"/>
                  </a:lnTo>
                  <a:lnTo>
                    <a:pt x="14" y="67"/>
                  </a:lnTo>
                  <a:lnTo>
                    <a:pt x="19" y="64"/>
                  </a:lnTo>
                  <a:lnTo>
                    <a:pt x="19" y="64"/>
                  </a:lnTo>
                  <a:lnTo>
                    <a:pt x="21" y="62"/>
                  </a:lnTo>
                  <a:lnTo>
                    <a:pt x="24" y="59"/>
                  </a:lnTo>
                  <a:lnTo>
                    <a:pt x="31" y="59"/>
                  </a:lnTo>
                  <a:lnTo>
                    <a:pt x="33" y="62"/>
                  </a:lnTo>
                  <a:lnTo>
                    <a:pt x="38" y="62"/>
                  </a:lnTo>
                  <a:lnTo>
                    <a:pt x="40" y="67"/>
                  </a:lnTo>
                  <a:lnTo>
                    <a:pt x="45" y="64"/>
                  </a:lnTo>
                  <a:lnTo>
                    <a:pt x="48" y="69"/>
                  </a:lnTo>
                  <a:lnTo>
                    <a:pt x="48" y="71"/>
                  </a:lnTo>
                  <a:lnTo>
                    <a:pt x="52" y="74"/>
                  </a:lnTo>
                  <a:lnTo>
                    <a:pt x="52" y="74"/>
                  </a:lnTo>
                  <a:lnTo>
                    <a:pt x="52" y="74"/>
                  </a:lnTo>
                  <a:close/>
                  <a:moveTo>
                    <a:pt x="7" y="52"/>
                  </a:moveTo>
                  <a:lnTo>
                    <a:pt x="12" y="52"/>
                  </a:lnTo>
                  <a:lnTo>
                    <a:pt x="14" y="55"/>
                  </a:lnTo>
                  <a:lnTo>
                    <a:pt x="12" y="55"/>
                  </a:lnTo>
                  <a:lnTo>
                    <a:pt x="12" y="55"/>
                  </a:lnTo>
                  <a:lnTo>
                    <a:pt x="7" y="52"/>
                  </a:lnTo>
                  <a:lnTo>
                    <a:pt x="7" y="52"/>
                  </a:lnTo>
                  <a:lnTo>
                    <a:pt x="7" y="52"/>
                  </a:lnTo>
                  <a:close/>
                  <a:moveTo>
                    <a:pt x="10" y="50"/>
                  </a:moveTo>
                  <a:lnTo>
                    <a:pt x="14" y="50"/>
                  </a:lnTo>
                  <a:lnTo>
                    <a:pt x="17" y="50"/>
                  </a:lnTo>
                  <a:lnTo>
                    <a:pt x="17" y="52"/>
                  </a:lnTo>
                  <a:lnTo>
                    <a:pt x="14" y="52"/>
                  </a:lnTo>
                  <a:lnTo>
                    <a:pt x="14" y="50"/>
                  </a:lnTo>
                  <a:lnTo>
                    <a:pt x="12" y="50"/>
                  </a:lnTo>
                  <a:lnTo>
                    <a:pt x="10" y="50"/>
                  </a:lnTo>
                  <a:lnTo>
                    <a:pt x="10" y="5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44" name="Nepal">
              <a:extLst>
                <a:ext uri="{FF2B5EF4-FFF2-40B4-BE49-F238E27FC236}">
                  <a16:creationId xmlns:a16="http://schemas.microsoft.com/office/drawing/2014/main" xmlns="" id="{33453907-F05C-44BD-A1AF-811DA2471529}"/>
                </a:ext>
              </a:extLst>
            </p:cNvPr>
            <p:cNvSpPr>
              <a:spLocks/>
            </p:cNvSpPr>
            <p:nvPr/>
          </p:nvSpPr>
          <p:spPr bwMode="auto">
            <a:xfrm>
              <a:off x="7881001" y="3514455"/>
              <a:ext cx="212287" cy="112387"/>
            </a:xfrm>
            <a:custGeom>
              <a:avLst/>
              <a:gdLst>
                <a:gd name="T0" fmla="*/ 9 w 187"/>
                <a:gd name="T1" fmla="*/ 0 h 99"/>
                <a:gd name="T2" fmla="*/ 17 w 187"/>
                <a:gd name="T3" fmla="*/ 7 h 99"/>
                <a:gd name="T4" fmla="*/ 24 w 187"/>
                <a:gd name="T5" fmla="*/ 7 h 99"/>
                <a:gd name="T6" fmla="*/ 33 w 187"/>
                <a:gd name="T7" fmla="*/ 2 h 99"/>
                <a:gd name="T8" fmla="*/ 43 w 187"/>
                <a:gd name="T9" fmla="*/ 7 h 99"/>
                <a:gd name="T10" fmla="*/ 52 w 187"/>
                <a:gd name="T11" fmla="*/ 9 h 99"/>
                <a:gd name="T12" fmla="*/ 64 w 187"/>
                <a:gd name="T13" fmla="*/ 17 h 99"/>
                <a:gd name="T14" fmla="*/ 71 w 187"/>
                <a:gd name="T15" fmla="*/ 24 h 99"/>
                <a:gd name="T16" fmla="*/ 76 w 187"/>
                <a:gd name="T17" fmla="*/ 33 h 99"/>
                <a:gd name="T18" fmla="*/ 78 w 187"/>
                <a:gd name="T19" fmla="*/ 26 h 99"/>
                <a:gd name="T20" fmla="*/ 83 w 187"/>
                <a:gd name="T21" fmla="*/ 24 h 99"/>
                <a:gd name="T22" fmla="*/ 92 w 187"/>
                <a:gd name="T23" fmla="*/ 28 h 99"/>
                <a:gd name="T24" fmla="*/ 99 w 187"/>
                <a:gd name="T25" fmla="*/ 38 h 99"/>
                <a:gd name="T26" fmla="*/ 111 w 187"/>
                <a:gd name="T27" fmla="*/ 38 h 99"/>
                <a:gd name="T28" fmla="*/ 114 w 187"/>
                <a:gd name="T29" fmla="*/ 52 h 99"/>
                <a:gd name="T30" fmla="*/ 123 w 187"/>
                <a:gd name="T31" fmla="*/ 54 h 99"/>
                <a:gd name="T32" fmla="*/ 130 w 187"/>
                <a:gd name="T33" fmla="*/ 50 h 99"/>
                <a:gd name="T34" fmla="*/ 142 w 187"/>
                <a:gd name="T35" fmla="*/ 47 h 99"/>
                <a:gd name="T36" fmla="*/ 149 w 187"/>
                <a:gd name="T37" fmla="*/ 54 h 99"/>
                <a:gd name="T38" fmla="*/ 161 w 187"/>
                <a:gd name="T39" fmla="*/ 64 h 99"/>
                <a:gd name="T40" fmla="*/ 170 w 187"/>
                <a:gd name="T41" fmla="*/ 62 h 99"/>
                <a:gd name="T42" fmla="*/ 177 w 187"/>
                <a:gd name="T43" fmla="*/ 62 h 99"/>
                <a:gd name="T44" fmla="*/ 184 w 187"/>
                <a:gd name="T45" fmla="*/ 66 h 99"/>
                <a:gd name="T46" fmla="*/ 187 w 187"/>
                <a:gd name="T47" fmla="*/ 85 h 99"/>
                <a:gd name="T48" fmla="*/ 170 w 187"/>
                <a:gd name="T49" fmla="*/ 99 h 99"/>
                <a:gd name="T50" fmla="*/ 158 w 187"/>
                <a:gd name="T51" fmla="*/ 97 h 99"/>
                <a:gd name="T52" fmla="*/ 130 w 187"/>
                <a:gd name="T53" fmla="*/ 90 h 99"/>
                <a:gd name="T54" fmla="*/ 114 w 187"/>
                <a:gd name="T55" fmla="*/ 90 h 99"/>
                <a:gd name="T56" fmla="*/ 106 w 187"/>
                <a:gd name="T57" fmla="*/ 78 h 99"/>
                <a:gd name="T58" fmla="*/ 85 w 187"/>
                <a:gd name="T59" fmla="*/ 78 h 99"/>
                <a:gd name="T60" fmla="*/ 69 w 187"/>
                <a:gd name="T61" fmla="*/ 76 h 99"/>
                <a:gd name="T62" fmla="*/ 57 w 187"/>
                <a:gd name="T63" fmla="*/ 71 h 99"/>
                <a:gd name="T64" fmla="*/ 43 w 187"/>
                <a:gd name="T65" fmla="*/ 66 h 99"/>
                <a:gd name="T66" fmla="*/ 26 w 187"/>
                <a:gd name="T67" fmla="*/ 52 h 99"/>
                <a:gd name="T68" fmla="*/ 14 w 187"/>
                <a:gd name="T69" fmla="*/ 45 h 99"/>
                <a:gd name="T70" fmla="*/ 7 w 187"/>
                <a:gd name="T71" fmla="*/ 43 h 99"/>
                <a:gd name="T72" fmla="*/ 0 w 187"/>
                <a:gd name="T73" fmla="*/ 36 h 99"/>
                <a:gd name="T74" fmla="*/ 5 w 187"/>
                <a:gd name="T75" fmla="*/ 21 h 99"/>
                <a:gd name="T76" fmla="*/ 9 w 187"/>
                <a:gd name="T77" fmla="*/ 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7" h="99">
                  <a:moveTo>
                    <a:pt x="9" y="2"/>
                  </a:moveTo>
                  <a:lnTo>
                    <a:pt x="9" y="0"/>
                  </a:lnTo>
                  <a:lnTo>
                    <a:pt x="17" y="5"/>
                  </a:lnTo>
                  <a:lnTo>
                    <a:pt x="17" y="7"/>
                  </a:lnTo>
                  <a:lnTo>
                    <a:pt x="21" y="7"/>
                  </a:lnTo>
                  <a:lnTo>
                    <a:pt x="24" y="7"/>
                  </a:lnTo>
                  <a:lnTo>
                    <a:pt x="28" y="2"/>
                  </a:lnTo>
                  <a:lnTo>
                    <a:pt x="33" y="2"/>
                  </a:lnTo>
                  <a:lnTo>
                    <a:pt x="40" y="5"/>
                  </a:lnTo>
                  <a:lnTo>
                    <a:pt x="43" y="7"/>
                  </a:lnTo>
                  <a:lnTo>
                    <a:pt x="50" y="7"/>
                  </a:lnTo>
                  <a:lnTo>
                    <a:pt x="52" y="9"/>
                  </a:lnTo>
                  <a:lnTo>
                    <a:pt x="59" y="17"/>
                  </a:lnTo>
                  <a:lnTo>
                    <a:pt x="64" y="17"/>
                  </a:lnTo>
                  <a:lnTo>
                    <a:pt x="69" y="21"/>
                  </a:lnTo>
                  <a:lnTo>
                    <a:pt x="71" y="24"/>
                  </a:lnTo>
                  <a:lnTo>
                    <a:pt x="73" y="28"/>
                  </a:lnTo>
                  <a:lnTo>
                    <a:pt x="76" y="33"/>
                  </a:lnTo>
                  <a:lnTo>
                    <a:pt x="78" y="31"/>
                  </a:lnTo>
                  <a:lnTo>
                    <a:pt x="78" y="26"/>
                  </a:lnTo>
                  <a:lnTo>
                    <a:pt x="80" y="24"/>
                  </a:lnTo>
                  <a:lnTo>
                    <a:pt x="83" y="24"/>
                  </a:lnTo>
                  <a:lnTo>
                    <a:pt x="88" y="24"/>
                  </a:lnTo>
                  <a:lnTo>
                    <a:pt x="92" y="28"/>
                  </a:lnTo>
                  <a:lnTo>
                    <a:pt x="92" y="33"/>
                  </a:lnTo>
                  <a:lnTo>
                    <a:pt x="99" y="38"/>
                  </a:lnTo>
                  <a:lnTo>
                    <a:pt x="106" y="36"/>
                  </a:lnTo>
                  <a:lnTo>
                    <a:pt x="111" y="38"/>
                  </a:lnTo>
                  <a:lnTo>
                    <a:pt x="111" y="47"/>
                  </a:lnTo>
                  <a:lnTo>
                    <a:pt x="114" y="52"/>
                  </a:lnTo>
                  <a:lnTo>
                    <a:pt x="116" y="50"/>
                  </a:lnTo>
                  <a:lnTo>
                    <a:pt x="123" y="54"/>
                  </a:lnTo>
                  <a:lnTo>
                    <a:pt x="125" y="52"/>
                  </a:lnTo>
                  <a:lnTo>
                    <a:pt x="130" y="50"/>
                  </a:lnTo>
                  <a:lnTo>
                    <a:pt x="135" y="45"/>
                  </a:lnTo>
                  <a:lnTo>
                    <a:pt x="142" y="47"/>
                  </a:lnTo>
                  <a:lnTo>
                    <a:pt x="149" y="50"/>
                  </a:lnTo>
                  <a:lnTo>
                    <a:pt x="149" y="54"/>
                  </a:lnTo>
                  <a:lnTo>
                    <a:pt x="156" y="57"/>
                  </a:lnTo>
                  <a:lnTo>
                    <a:pt x="161" y="64"/>
                  </a:lnTo>
                  <a:lnTo>
                    <a:pt x="163" y="64"/>
                  </a:lnTo>
                  <a:lnTo>
                    <a:pt x="170" y="62"/>
                  </a:lnTo>
                  <a:lnTo>
                    <a:pt x="173" y="62"/>
                  </a:lnTo>
                  <a:lnTo>
                    <a:pt x="177" y="62"/>
                  </a:lnTo>
                  <a:lnTo>
                    <a:pt x="182" y="62"/>
                  </a:lnTo>
                  <a:lnTo>
                    <a:pt x="184" y="66"/>
                  </a:lnTo>
                  <a:lnTo>
                    <a:pt x="182" y="76"/>
                  </a:lnTo>
                  <a:lnTo>
                    <a:pt x="187" y="85"/>
                  </a:lnTo>
                  <a:lnTo>
                    <a:pt x="184" y="95"/>
                  </a:lnTo>
                  <a:lnTo>
                    <a:pt x="170" y="99"/>
                  </a:lnTo>
                  <a:lnTo>
                    <a:pt x="163" y="95"/>
                  </a:lnTo>
                  <a:lnTo>
                    <a:pt x="158" y="97"/>
                  </a:lnTo>
                  <a:lnTo>
                    <a:pt x="137" y="90"/>
                  </a:lnTo>
                  <a:lnTo>
                    <a:pt x="130" y="90"/>
                  </a:lnTo>
                  <a:lnTo>
                    <a:pt x="125" y="92"/>
                  </a:lnTo>
                  <a:lnTo>
                    <a:pt x="114" y="90"/>
                  </a:lnTo>
                  <a:lnTo>
                    <a:pt x="109" y="83"/>
                  </a:lnTo>
                  <a:lnTo>
                    <a:pt x="106" y="78"/>
                  </a:lnTo>
                  <a:lnTo>
                    <a:pt x="97" y="76"/>
                  </a:lnTo>
                  <a:lnTo>
                    <a:pt x="85" y="78"/>
                  </a:lnTo>
                  <a:lnTo>
                    <a:pt x="80" y="76"/>
                  </a:lnTo>
                  <a:lnTo>
                    <a:pt x="69" y="76"/>
                  </a:lnTo>
                  <a:lnTo>
                    <a:pt x="61" y="71"/>
                  </a:lnTo>
                  <a:lnTo>
                    <a:pt x="57" y="71"/>
                  </a:lnTo>
                  <a:lnTo>
                    <a:pt x="52" y="69"/>
                  </a:lnTo>
                  <a:lnTo>
                    <a:pt x="43" y="66"/>
                  </a:lnTo>
                  <a:lnTo>
                    <a:pt x="35" y="57"/>
                  </a:lnTo>
                  <a:lnTo>
                    <a:pt x="26" y="52"/>
                  </a:lnTo>
                  <a:lnTo>
                    <a:pt x="19" y="50"/>
                  </a:lnTo>
                  <a:lnTo>
                    <a:pt x="14" y="45"/>
                  </a:lnTo>
                  <a:lnTo>
                    <a:pt x="9" y="45"/>
                  </a:lnTo>
                  <a:lnTo>
                    <a:pt x="7" y="43"/>
                  </a:lnTo>
                  <a:lnTo>
                    <a:pt x="2" y="43"/>
                  </a:lnTo>
                  <a:lnTo>
                    <a:pt x="0" y="36"/>
                  </a:lnTo>
                  <a:lnTo>
                    <a:pt x="5" y="28"/>
                  </a:lnTo>
                  <a:lnTo>
                    <a:pt x="5" y="21"/>
                  </a:lnTo>
                  <a:lnTo>
                    <a:pt x="9" y="9"/>
                  </a:lnTo>
                  <a:lnTo>
                    <a:pt x="9" y="2"/>
                  </a:lnTo>
                  <a:lnTo>
                    <a:pt x="9" y="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45" name="Namibia">
              <a:extLst>
                <a:ext uri="{FF2B5EF4-FFF2-40B4-BE49-F238E27FC236}">
                  <a16:creationId xmlns:a16="http://schemas.microsoft.com/office/drawing/2014/main" xmlns="" id="{C31B283F-FCDE-4A6C-80DC-210A8029114A}"/>
                </a:ext>
              </a:extLst>
            </p:cNvPr>
            <p:cNvSpPr>
              <a:spLocks/>
            </p:cNvSpPr>
            <p:nvPr/>
          </p:nvSpPr>
          <p:spPr bwMode="auto">
            <a:xfrm>
              <a:off x="6173622" y="4771150"/>
              <a:ext cx="343973" cy="320134"/>
            </a:xfrm>
            <a:custGeom>
              <a:avLst/>
              <a:gdLst>
                <a:gd name="T0" fmla="*/ 185 w 303"/>
                <a:gd name="T1" fmla="*/ 116 h 282"/>
                <a:gd name="T2" fmla="*/ 225 w 303"/>
                <a:gd name="T3" fmla="*/ 36 h 282"/>
                <a:gd name="T4" fmla="*/ 258 w 303"/>
                <a:gd name="T5" fmla="*/ 29 h 282"/>
                <a:gd name="T6" fmla="*/ 260 w 303"/>
                <a:gd name="T7" fmla="*/ 34 h 282"/>
                <a:gd name="T8" fmla="*/ 260 w 303"/>
                <a:gd name="T9" fmla="*/ 38 h 282"/>
                <a:gd name="T10" fmla="*/ 274 w 303"/>
                <a:gd name="T11" fmla="*/ 29 h 282"/>
                <a:gd name="T12" fmla="*/ 284 w 303"/>
                <a:gd name="T13" fmla="*/ 26 h 282"/>
                <a:gd name="T14" fmla="*/ 298 w 303"/>
                <a:gd name="T15" fmla="*/ 22 h 282"/>
                <a:gd name="T16" fmla="*/ 298 w 303"/>
                <a:gd name="T17" fmla="*/ 15 h 282"/>
                <a:gd name="T18" fmla="*/ 293 w 303"/>
                <a:gd name="T19" fmla="*/ 15 h 282"/>
                <a:gd name="T20" fmla="*/ 284 w 303"/>
                <a:gd name="T21" fmla="*/ 15 h 282"/>
                <a:gd name="T22" fmla="*/ 225 w 303"/>
                <a:gd name="T23" fmla="*/ 26 h 282"/>
                <a:gd name="T24" fmla="*/ 220 w 303"/>
                <a:gd name="T25" fmla="*/ 26 h 282"/>
                <a:gd name="T26" fmla="*/ 215 w 303"/>
                <a:gd name="T27" fmla="*/ 24 h 282"/>
                <a:gd name="T28" fmla="*/ 208 w 303"/>
                <a:gd name="T29" fmla="*/ 24 h 282"/>
                <a:gd name="T30" fmla="*/ 203 w 303"/>
                <a:gd name="T31" fmla="*/ 26 h 282"/>
                <a:gd name="T32" fmla="*/ 192 w 303"/>
                <a:gd name="T33" fmla="*/ 19 h 282"/>
                <a:gd name="T34" fmla="*/ 187 w 303"/>
                <a:gd name="T35" fmla="*/ 22 h 282"/>
                <a:gd name="T36" fmla="*/ 173 w 303"/>
                <a:gd name="T37" fmla="*/ 24 h 282"/>
                <a:gd name="T38" fmla="*/ 168 w 303"/>
                <a:gd name="T39" fmla="*/ 19 h 282"/>
                <a:gd name="T40" fmla="*/ 154 w 303"/>
                <a:gd name="T41" fmla="*/ 17 h 282"/>
                <a:gd name="T42" fmla="*/ 149 w 303"/>
                <a:gd name="T43" fmla="*/ 10 h 282"/>
                <a:gd name="T44" fmla="*/ 62 w 303"/>
                <a:gd name="T45" fmla="*/ 10 h 282"/>
                <a:gd name="T46" fmla="*/ 54 w 303"/>
                <a:gd name="T47" fmla="*/ 15 h 282"/>
                <a:gd name="T48" fmla="*/ 43 w 303"/>
                <a:gd name="T49" fmla="*/ 8 h 282"/>
                <a:gd name="T50" fmla="*/ 40 w 303"/>
                <a:gd name="T51" fmla="*/ 3 h 282"/>
                <a:gd name="T52" fmla="*/ 36 w 303"/>
                <a:gd name="T53" fmla="*/ 3 h 282"/>
                <a:gd name="T54" fmla="*/ 28 w 303"/>
                <a:gd name="T55" fmla="*/ 0 h 282"/>
                <a:gd name="T56" fmla="*/ 19 w 303"/>
                <a:gd name="T57" fmla="*/ 10 h 282"/>
                <a:gd name="T58" fmla="*/ 10 w 303"/>
                <a:gd name="T59" fmla="*/ 8 h 282"/>
                <a:gd name="T60" fmla="*/ 5 w 303"/>
                <a:gd name="T61" fmla="*/ 10 h 282"/>
                <a:gd name="T62" fmla="*/ 2 w 303"/>
                <a:gd name="T63" fmla="*/ 29 h 282"/>
                <a:gd name="T64" fmla="*/ 33 w 303"/>
                <a:gd name="T65" fmla="*/ 78 h 282"/>
                <a:gd name="T66" fmla="*/ 47 w 303"/>
                <a:gd name="T67" fmla="*/ 112 h 282"/>
                <a:gd name="T68" fmla="*/ 54 w 303"/>
                <a:gd name="T69" fmla="*/ 140 h 282"/>
                <a:gd name="T70" fmla="*/ 66 w 303"/>
                <a:gd name="T71" fmla="*/ 185 h 282"/>
                <a:gd name="T72" fmla="*/ 64 w 303"/>
                <a:gd name="T73" fmla="*/ 204 h 282"/>
                <a:gd name="T74" fmla="*/ 71 w 303"/>
                <a:gd name="T75" fmla="*/ 220 h 282"/>
                <a:gd name="T76" fmla="*/ 71 w 303"/>
                <a:gd name="T77" fmla="*/ 230 h 282"/>
                <a:gd name="T78" fmla="*/ 78 w 303"/>
                <a:gd name="T79" fmla="*/ 249 h 282"/>
                <a:gd name="T80" fmla="*/ 90 w 303"/>
                <a:gd name="T81" fmla="*/ 268 h 282"/>
                <a:gd name="T82" fmla="*/ 107 w 303"/>
                <a:gd name="T83" fmla="*/ 270 h 282"/>
                <a:gd name="T84" fmla="*/ 107 w 303"/>
                <a:gd name="T85" fmla="*/ 263 h 282"/>
                <a:gd name="T86" fmla="*/ 121 w 303"/>
                <a:gd name="T87" fmla="*/ 265 h 282"/>
                <a:gd name="T88" fmla="*/ 128 w 303"/>
                <a:gd name="T89" fmla="*/ 277 h 282"/>
                <a:gd name="T90" fmla="*/ 140 w 303"/>
                <a:gd name="T91" fmla="*/ 282 h 282"/>
                <a:gd name="T92" fmla="*/ 149 w 303"/>
                <a:gd name="T93" fmla="*/ 280 h 282"/>
                <a:gd name="T94" fmla="*/ 156 w 303"/>
                <a:gd name="T95" fmla="*/ 282 h 282"/>
                <a:gd name="T96" fmla="*/ 161 w 303"/>
                <a:gd name="T97" fmla="*/ 275 h 282"/>
                <a:gd name="T98" fmla="*/ 175 w 303"/>
                <a:gd name="T99" fmla="*/ 268 h 282"/>
                <a:gd name="T100" fmla="*/ 182 w 303"/>
                <a:gd name="T101" fmla="*/ 18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3" h="282">
                  <a:moveTo>
                    <a:pt x="182" y="187"/>
                  </a:moveTo>
                  <a:lnTo>
                    <a:pt x="182" y="187"/>
                  </a:lnTo>
                  <a:lnTo>
                    <a:pt x="185" y="116"/>
                  </a:lnTo>
                  <a:lnTo>
                    <a:pt x="206" y="116"/>
                  </a:lnTo>
                  <a:lnTo>
                    <a:pt x="208" y="36"/>
                  </a:lnTo>
                  <a:lnTo>
                    <a:pt x="225" y="36"/>
                  </a:lnTo>
                  <a:lnTo>
                    <a:pt x="248" y="31"/>
                  </a:lnTo>
                  <a:lnTo>
                    <a:pt x="253" y="29"/>
                  </a:lnTo>
                  <a:lnTo>
                    <a:pt x="258" y="29"/>
                  </a:lnTo>
                  <a:lnTo>
                    <a:pt x="258" y="29"/>
                  </a:lnTo>
                  <a:lnTo>
                    <a:pt x="260" y="29"/>
                  </a:lnTo>
                  <a:lnTo>
                    <a:pt x="260" y="34"/>
                  </a:lnTo>
                  <a:lnTo>
                    <a:pt x="263" y="34"/>
                  </a:lnTo>
                  <a:lnTo>
                    <a:pt x="260" y="36"/>
                  </a:lnTo>
                  <a:lnTo>
                    <a:pt x="260" y="38"/>
                  </a:lnTo>
                  <a:lnTo>
                    <a:pt x="263" y="38"/>
                  </a:lnTo>
                  <a:lnTo>
                    <a:pt x="270" y="34"/>
                  </a:lnTo>
                  <a:lnTo>
                    <a:pt x="274" y="29"/>
                  </a:lnTo>
                  <a:lnTo>
                    <a:pt x="279" y="24"/>
                  </a:lnTo>
                  <a:lnTo>
                    <a:pt x="284" y="24"/>
                  </a:lnTo>
                  <a:lnTo>
                    <a:pt x="284" y="26"/>
                  </a:lnTo>
                  <a:lnTo>
                    <a:pt x="286" y="26"/>
                  </a:lnTo>
                  <a:lnTo>
                    <a:pt x="291" y="24"/>
                  </a:lnTo>
                  <a:lnTo>
                    <a:pt x="298" y="22"/>
                  </a:lnTo>
                  <a:lnTo>
                    <a:pt x="303" y="19"/>
                  </a:lnTo>
                  <a:lnTo>
                    <a:pt x="298" y="17"/>
                  </a:lnTo>
                  <a:lnTo>
                    <a:pt x="298" y="15"/>
                  </a:lnTo>
                  <a:lnTo>
                    <a:pt x="296" y="15"/>
                  </a:lnTo>
                  <a:lnTo>
                    <a:pt x="293" y="15"/>
                  </a:lnTo>
                  <a:lnTo>
                    <a:pt x="293" y="15"/>
                  </a:lnTo>
                  <a:lnTo>
                    <a:pt x="291" y="15"/>
                  </a:lnTo>
                  <a:lnTo>
                    <a:pt x="291" y="12"/>
                  </a:lnTo>
                  <a:lnTo>
                    <a:pt x="284" y="15"/>
                  </a:lnTo>
                  <a:lnTo>
                    <a:pt x="282" y="15"/>
                  </a:lnTo>
                  <a:lnTo>
                    <a:pt x="227" y="26"/>
                  </a:lnTo>
                  <a:lnTo>
                    <a:pt x="225" y="26"/>
                  </a:lnTo>
                  <a:lnTo>
                    <a:pt x="222" y="26"/>
                  </a:lnTo>
                  <a:lnTo>
                    <a:pt x="220" y="26"/>
                  </a:lnTo>
                  <a:lnTo>
                    <a:pt x="220" y="26"/>
                  </a:lnTo>
                  <a:lnTo>
                    <a:pt x="218" y="26"/>
                  </a:lnTo>
                  <a:lnTo>
                    <a:pt x="218" y="24"/>
                  </a:lnTo>
                  <a:lnTo>
                    <a:pt x="215" y="24"/>
                  </a:lnTo>
                  <a:lnTo>
                    <a:pt x="213" y="24"/>
                  </a:lnTo>
                  <a:lnTo>
                    <a:pt x="211" y="24"/>
                  </a:lnTo>
                  <a:lnTo>
                    <a:pt x="208" y="24"/>
                  </a:lnTo>
                  <a:lnTo>
                    <a:pt x="208" y="26"/>
                  </a:lnTo>
                  <a:lnTo>
                    <a:pt x="206" y="26"/>
                  </a:lnTo>
                  <a:lnTo>
                    <a:pt x="203" y="26"/>
                  </a:lnTo>
                  <a:lnTo>
                    <a:pt x="199" y="24"/>
                  </a:lnTo>
                  <a:lnTo>
                    <a:pt x="194" y="19"/>
                  </a:lnTo>
                  <a:lnTo>
                    <a:pt x="192" y="19"/>
                  </a:lnTo>
                  <a:lnTo>
                    <a:pt x="189" y="19"/>
                  </a:lnTo>
                  <a:lnTo>
                    <a:pt x="189" y="22"/>
                  </a:lnTo>
                  <a:lnTo>
                    <a:pt x="187" y="22"/>
                  </a:lnTo>
                  <a:lnTo>
                    <a:pt x="180" y="22"/>
                  </a:lnTo>
                  <a:lnTo>
                    <a:pt x="177" y="22"/>
                  </a:lnTo>
                  <a:lnTo>
                    <a:pt x="173" y="24"/>
                  </a:lnTo>
                  <a:lnTo>
                    <a:pt x="170" y="22"/>
                  </a:lnTo>
                  <a:lnTo>
                    <a:pt x="170" y="22"/>
                  </a:lnTo>
                  <a:lnTo>
                    <a:pt x="168" y="19"/>
                  </a:lnTo>
                  <a:lnTo>
                    <a:pt x="163" y="22"/>
                  </a:lnTo>
                  <a:lnTo>
                    <a:pt x="159" y="19"/>
                  </a:lnTo>
                  <a:lnTo>
                    <a:pt x="154" y="17"/>
                  </a:lnTo>
                  <a:lnTo>
                    <a:pt x="154" y="17"/>
                  </a:lnTo>
                  <a:lnTo>
                    <a:pt x="151" y="12"/>
                  </a:lnTo>
                  <a:lnTo>
                    <a:pt x="149" y="10"/>
                  </a:lnTo>
                  <a:lnTo>
                    <a:pt x="66" y="10"/>
                  </a:lnTo>
                  <a:lnTo>
                    <a:pt x="64" y="10"/>
                  </a:lnTo>
                  <a:lnTo>
                    <a:pt x="62" y="10"/>
                  </a:lnTo>
                  <a:lnTo>
                    <a:pt x="59" y="12"/>
                  </a:lnTo>
                  <a:lnTo>
                    <a:pt x="59" y="12"/>
                  </a:lnTo>
                  <a:lnTo>
                    <a:pt x="54" y="15"/>
                  </a:lnTo>
                  <a:lnTo>
                    <a:pt x="50" y="12"/>
                  </a:lnTo>
                  <a:lnTo>
                    <a:pt x="45" y="8"/>
                  </a:lnTo>
                  <a:lnTo>
                    <a:pt x="43" y="8"/>
                  </a:lnTo>
                  <a:lnTo>
                    <a:pt x="43" y="5"/>
                  </a:lnTo>
                  <a:lnTo>
                    <a:pt x="40" y="5"/>
                  </a:lnTo>
                  <a:lnTo>
                    <a:pt x="40" y="3"/>
                  </a:lnTo>
                  <a:lnTo>
                    <a:pt x="38" y="0"/>
                  </a:lnTo>
                  <a:lnTo>
                    <a:pt x="36" y="3"/>
                  </a:lnTo>
                  <a:lnTo>
                    <a:pt x="36" y="3"/>
                  </a:lnTo>
                  <a:lnTo>
                    <a:pt x="33" y="3"/>
                  </a:lnTo>
                  <a:lnTo>
                    <a:pt x="31" y="0"/>
                  </a:lnTo>
                  <a:lnTo>
                    <a:pt x="28" y="0"/>
                  </a:lnTo>
                  <a:lnTo>
                    <a:pt x="21" y="5"/>
                  </a:lnTo>
                  <a:lnTo>
                    <a:pt x="21" y="8"/>
                  </a:lnTo>
                  <a:lnTo>
                    <a:pt x="19" y="10"/>
                  </a:lnTo>
                  <a:lnTo>
                    <a:pt x="14" y="8"/>
                  </a:lnTo>
                  <a:lnTo>
                    <a:pt x="10" y="8"/>
                  </a:lnTo>
                  <a:lnTo>
                    <a:pt x="10" y="8"/>
                  </a:lnTo>
                  <a:lnTo>
                    <a:pt x="7" y="10"/>
                  </a:lnTo>
                  <a:lnTo>
                    <a:pt x="5" y="12"/>
                  </a:lnTo>
                  <a:lnTo>
                    <a:pt x="5" y="10"/>
                  </a:lnTo>
                  <a:lnTo>
                    <a:pt x="0" y="10"/>
                  </a:lnTo>
                  <a:lnTo>
                    <a:pt x="0" y="10"/>
                  </a:lnTo>
                  <a:lnTo>
                    <a:pt x="2" y="29"/>
                  </a:lnTo>
                  <a:lnTo>
                    <a:pt x="17" y="43"/>
                  </a:lnTo>
                  <a:lnTo>
                    <a:pt x="24" y="55"/>
                  </a:lnTo>
                  <a:lnTo>
                    <a:pt x="33" y="78"/>
                  </a:lnTo>
                  <a:lnTo>
                    <a:pt x="36" y="90"/>
                  </a:lnTo>
                  <a:lnTo>
                    <a:pt x="47" y="105"/>
                  </a:lnTo>
                  <a:lnTo>
                    <a:pt x="47" y="112"/>
                  </a:lnTo>
                  <a:lnTo>
                    <a:pt x="59" y="128"/>
                  </a:lnTo>
                  <a:lnTo>
                    <a:pt x="59" y="138"/>
                  </a:lnTo>
                  <a:lnTo>
                    <a:pt x="54" y="140"/>
                  </a:lnTo>
                  <a:lnTo>
                    <a:pt x="59" y="152"/>
                  </a:lnTo>
                  <a:lnTo>
                    <a:pt x="59" y="168"/>
                  </a:lnTo>
                  <a:lnTo>
                    <a:pt x="66" y="185"/>
                  </a:lnTo>
                  <a:lnTo>
                    <a:pt x="66" y="194"/>
                  </a:lnTo>
                  <a:lnTo>
                    <a:pt x="66" y="202"/>
                  </a:lnTo>
                  <a:lnTo>
                    <a:pt x="64" y="204"/>
                  </a:lnTo>
                  <a:lnTo>
                    <a:pt x="66" y="206"/>
                  </a:lnTo>
                  <a:lnTo>
                    <a:pt x="69" y="218"/>
                  </a:lnTo>
                  <a:lnTo>
                    <a:pt x="71" y="220"/>
                  </a:lnTo>
                  <a:lnTo>
                    <a:pt x="73" y="225"/>
                  </a:lnTo>
                  <a:lnTo>
                    <a:pt x="71" y="225"/>
                  </a:lnTo>
                  <a:lnTo>
                    <a:pt x="71" y="230"/>
                  </a:lnTo>
                  <a:lnTo>
                    <a:pt x="76" y="235"/>
                  </a:lnTo>
                  <a:lnTo>
                    <a:pt x="76" y="244"/>
                  </a:lnTo>
                  <a:lnTo>
                    <a:pt x="78" y="249"/>
                  </a:lnTo>
                  <a:lnTo>
                    <a:pt x="85" y="258"/>
                  </a:lnTo>
                  <a:lnTo>
                    <a:pt x="90" y="265"/>
                  </a:lnTo>
                  <a:lnTo>
                    <a:pt x="90" y="268"/>
                  </a:lnTo>
                  <a:lnTo>
                    <a:pt x="99" y="273"/>
                  </a:lnTo>
                  <a:lnTo>
                    <a:pt x="102" y="273"/>
                  </a:lnTo>
                  <a:lnTo>
                    <a:pt x="107" y="270"/>
                  </a:lnTo>
                  <a:lnTo>
                    <a:pt x="107" y="268"/>
                  </a:lnTo>
                  <a:lnTo>
                    <a:pt x="104" y="265"/>
                  </a:lnTo>
                  <a:lnTo>
                    <a:pt x="107" y="263"/>
                  </a:lnTo>
                  <a:lnTo>
                    <a:pt x="114" y="261"/>
                  </a:lnTo>
                  <a:lnTo>
                    <a:pt x="116" y="265"/>
                  </a:lnTo>
                  <a:lnTo>
                    <a:pt x="121" y="265"/>
                  </a:lnTo>
                  <a:lnTo>
                    <a:pt x="118" y="270"/>
                  </a:lnTo>
                  <a:lnTo>
                    <a:pt x="121" y="277"/>
                  </a:lnTo>
                  <a:lnTo>
                    <a:pt x="128" y="277"/>
                  </a:lnTo>
                  <a:lnTo>
                    <a:pt x="133" y="280"/>
                  </a:lnTo>
                  <a:lnTo>
                    <a:pt x="137" y="280"/>
                  </a:lnTo>
                  <a:lnTo>
                    <a:pt x="140" y="282"/>
                  </a:lnTo>
                  <a:lnTo>
                    <a:pt x="144" y="282"/>
                  </a:lnTo>
                  <a:lnTo>
                    <a:pt x="144" y="280"/>
                  </a:lnTo>
                  <a:lnTo>
                    <a:pt x="149" y="280"/>
                  </a:lnTo>
                  <a:lnTo>
                    <a:pt x="149" y="282"/>
                  </a:lnTo>
                  <a:lnTo>
                    <a:pt x="154" y="282"/>
                  </a:lnTo>
                  <a:lnTo>
                    <a:pt x="156" y="282"/>
                  </a:lnTo>
                  <a:lnTo>
                    <a:pt x="156" y="277"/>
                  </a:lnTo>
                  <a:lnTo>
                    <a:pt x="159" y="277"/>
                  </a:lnTo>
                  <a:lnTo>
                    <a:pt x="161" y="275"/>
                  </a:lnTo>
                  <a:lnTo>
                    <a:pt x="163" y="270"/>
                  </a:lnTo>
                  <a:lnTo>
                    <a:pt x="168" y="268"/>
                  </a:lnTo>
                  <a:lnTo>
                    <a:pt x="175" y="268"/>
                  </a:lnTo>
                  <a:lnTo>
                    <a:pt x="177" y="268"/>
                  </a:lnTo>
                  <a:lnTo>
                    <a:pt x="182" y="187"/>
                  </a:lnTo>
                  <a:lnTo>
                    <a:pt x="182" y="187"/>
                  </a:lnTo>
                  <a:lnTo>
                    <a:pt x="182" y="1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46" name="Myanmar">
              <a:extLst>
                <a:ext uri="{FF2B5EF4-FFF2-40B4-BE49-F238E27FC236}">
                  <a16:creationId xmlns:a16="http://schemas.microsoft.com/office/drawing/2014/main" xmlns="" id="{E187D9FD-37BD-4630-B932-D889AC6AFC2A}"/>
                </a:ext>
              </a:extLst>
            </p:cNvPr>
            <p:cNvSpPr>
              <a:spLocks noEditPoints="1"/>
            </p:cNvSpPr>
            <p:nvPr/>
          </p:nvSpPr>
          <p:spPr bwMode="auto">
            <a:xfrm>
              <a:off x="8211352" y="3571216"/>
              <a:ext cx="228180" cy="507446"/>
            </a:xfrm>
            <a:custGeom>
              <a:avLst/>
              <a:gdLst>
                <a:gd name="T0" fmla="*/ 111 w 201"/>
                <a:gd name="T1" fmla="*/ 7 h 447"/>
                <a:gd name="T2" fmla="*/ 128 w 201"/>
                <a:gd name="T3" fmla="*/ 35 h 447"/>
                <a:gd name="T4" fmla="*/ 120 w 201"/>
                <a:gd name="T5" fmla="*/ 66 h 447"/>
                <a:gd name="T6" fmla="*/ 113 w 201"/>
                <a:gd name="T7" fmla="*/ 78 h 447"/>
                <a:gd name="T8" fmla="*/ 116 w 201"/>
                <a:gd name="T9" fmla="*/ 97 h 447"/>
                <a:gd name="T10" fmla="*/ 137 w 201"/>
                <a:gd name="T11" fmla="*/ 106 h 447"/>
                <a:gd name="T12" fmla="*/ 146 w 201"/>
                <a:gd name="T13" fmla="*/ 123 h 447"/>
                <a:gd name="T14" fmla="*/ 165 w 201"/>
                <a:gd name="T15" fmla="*/ 127 h 447"/>
                <a:gd name="T16" fmla="*/ 154 w 201"/>
                <a:gd name="T17" fmla="*/ 154 h 447"/>
                <a:gd name="T18" fmla="*/ 170 w 201"/>
                <a:gd name="T19" fmla="*/ 161 h 447"/>
                <a:gd name="T20" fmla="*/ 201 w 201"/>
                <a:gd name="T21" fmla="*/ 161 h 447"/>
                <a:gd name="T22" fmla="*/ 187 w 201"/>
                <a:gd name="T23" fmla="*/ 184 h 447"/>
                <a:gd name="T24" fmla="*/ 165 w 201"/>
                <a:gd name="T25" fmla="*/ 198 h 447"/>
                <a:gd name="T26" fmla="*/ 156 w 201"/>
                <a:gd name="T27" fmla="*/ 213 h 447"/>
                <a:gd name="T28" fmla="*/ 132 w 201"/>
                <a:gd name="T29" fmla="*/ 229 h 447"/>
                <a:gd name="T30" fmla="*/ 128 w 201"/>
                <a:gd name="T31" fmla="*/ 251 h 447"/>
                <a:gd name="T32" fmla="*/ 149 w 201"/>
                <a:gd name="T33" fmla="*/ 279 h 447"/>
                <a:gd name="T34" fmla="*/ 154 w 201"/>
                <a:gd name="T35" fmla="*/ 303 h 447"/>
                <a:gd name="T36" fmla="*/ 158 w 201"/>
                <a:gd name="T37" fmla="*/ 338 h 447"/>
                <a:gd name="T38" fmla="*/ 172 w 201"/>
                <a:gd name="T39" fmla="*/ 374 h 447"/>
                <a:gd name="T40" fmla="*/ 182 w 201"/>
                <a:gd name="T41" fmla="*/ 404 h 447"/>
                <a:gd name="T42" fmla="*/ 165 w 201"/>
                <a:gd name="T43" fmla="*/ 437 h 447"/>
                <a:gd name="T44" fmla="*/ 158 w 201"/>
                <a:gd name="T45" fmla="*/ 430 h 447"/>
                <a:gd name="T46" fmla="*/ 163 w 201"/>
                <a:gd name="T47" fmla="*/ 419 h 447"/>
                <a:gd name="T48" fmla="*/ 163 w 201"/>
                <a:gd name="T49" fmla="*/ 397 h 447"/>
                <a:gd name="T50" fmla="*/ 158 w 201"/>
                <a:gd name="T51" fmla="*/ 366 h 447"/>
                <a:gd name="T52" fmla="*/ 149 w 201"/>
                <a:gd name="T53" fmla="*/ 359 h 447"/>
                <a:gd name="T54" fmla="*/ 139 w 201"/>
                <a:gd name="T55" fmla="*/ 331 h 447"/>
                <a:gd name="T56" fmla="*/ 135 w 201"/>
                <a:gd name="T57" fmla="*/ 300 h 447"/>
                <a:gd name="T58" fmla="*/ 128 w 201"/>
                <a:gd name="T59" fmla="*/ 291 h 447"/>
                <a:gd name="T60" fmla="*/ 113 w 201"/>
                <a:gd name="T61" fmla="*/ 272 h 447"/>
                <a:gd name="T62" fmla="*/ 113 w 201"/>
                <a:gd name="T63" fmla="*/ 277 h 447"/>
                <a:gd name="T64" fmla="*/ 99 w 201"/>
                <a:gd name="T65" fmla="*/ 286 h 447"/>
                <a:gd name="T66" fmla="*/ 94 w 201"/>
                <a:gd name="T67" fmla="*/ 295 h 447"/>
                <a:gd name="T68" fmla="*/ 76 w 201"/>
                <a:gd name="T69" fmla="*/ 305 h 447"/>
                <a:gd name="T70" fmla="*/ 64 w 201"/>
                <a:gd name="T71" fmla="*/ 310 h 447"/>
                <a:gd name="T72" fmla="*/ 59 w 201"/>
                <a:gd name="T73" fmla="*/ 300 h 447"/>
                <a:gd name="T74" fmla="*/ 64 w 201"/>
                <a:gd name="T75" fmla="*/ 272 h 447"/>
                <a:gd name="T76" fmla="*/ 54 w 201"/>
                <a:gd name="T77" fmla="*/ 248 h 447"/>
                <a:gd name="T78" fmla="*/ 40 w 201"/>
                <a:gd name="T79" fmla="*/ 224 h 447"/>
                <a:gd name="T80" fmla="*/ 26 w 201"/>
                <a:gd name="T81" fmla="*/ 222 h 447"/>
                <a:gd name="T82" fmla="*/ 35 w 201"/>
                <a:gd name="T83" fmla="*/ 224 h 447"/>
                <a:gd name="T84" fmla="*/ 35 w 201"/>
                <a:gd name="T85" fmla="*/ 210 h 447"/>
                <a:gd name="T86" fmla="*/ 19 w 201"/>
                <a:gd name="T87" fmla="*/ 206 h 447"/>
                <a:gd name="T88" fmla="*/ 14 w 201"/>
                <a:gd name="T89" fmla="*/ 203 h 447"/>
                <a:gd name="T90" fmla="*/ 2 w 201"/>
                <a:gd name="T91" fmla="*/ 177 h 447"/>
                <a:gd name="T92" fmla="*/ 14 w 201"/>
                <a:gd name="T93" fmla="*/ 158 h 447"/>
                <a:gd name="T94" fmla="*/ 21 w 201"/>
                <a:gd name="T95" fmla="*/ 132 h 447"/>
                <a:gd name="T96" fmla="*/ 33 w 201"/>
                <a:gd name="T97" fmla="*/ 111 h 447"/>
                <a:gd name="T98" fmla="*/ 45 w 201"/>
                <a:gd name="T99" fmla="*/ 64 h 447"/>
                <a:gd name="T100" fmla="*/ 64 w 201"/>
                <a:gd name="T101" fmla="*/ 28 h 447"/>
                <a:gd name="T102" fmla="*/ 87 w 201"/>
                <a:gd name="T103" fmla="*/ 16 h 447"/>
                <a:gd name="T104" fmla="*/ 90 w 201"/>
                <a:gd name="T105" fmla="*/ 2 h 447"/>
                <a:gd name="T106" fmla="*/ 31 w 201"/>
                <a:gd name="T107" fmla="*/ 239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 h="447">
                  <a:moveTo>
                    <a:pt x="90" y="2"/>
                  </a:moveTo>
                  <a:lnTo>
                    <a:pt x="94" y="0"/>
                  </a:lnTo>
                  <a:lnTo>
                    <a:pt x="99" y="2"/>
                  </a:lnTo>
                  <a:lnTo>
                    <a:pt x="102" y="0"/>
                  </a:lnTo>
                  <a:lnTo>
                    <a:pt x="109" y="0"/>
                  </a:lnTo>
                  <a:lnTo>
                    <a:pt x="111" y="7"/>
                  </a:lnTo>
                  <a:lnTo>
                    <a:pt x="116" y="9"/>
                  </a:lnTo>
                  <a:lnTo>
                    <a:pt x="116" y="16"/>
                  </a:lnTo>
                  <a:lnTo>
                    <a:pt x="120" y="16"/>
                  </a:lnTo>
                  <a:lnTo>
                    <a:pt x="125" y="21"/>
                  </a:lnTo>
                  <a:lnTo>
                    <a:pt x="125" y="28"/>
                  </a:lnTo>
                  <a:lnTo>
                    <a:pt x="128" y="35"/>
                  </a:lnTo>
                  <a:lnTo>
                    <a:pt x="128" y="42"/>
                  </a:lnTo>
                  <a:lnTo>
                    <a:pt x="128" y="52"/>
                  </a:lnTo>
                  <a:lnTo>
                    <a:pt x="128" y="56"/>
                  </a:lnTo>
                  <a:lnTo>
                    <a:pt x="125" y="59"/>
                  </a:lnTo>
                  <a:lnTo>
                    <a:pt x="123" y="61"/>
                  </a:lnTo>
                  <a:lnTo>
                    <a:pt x="120" y="66"/>
                  </a:lnTo>
                  <a:lnTo>
                    <a:pt x="120" y="66"/>
                  </a:lnTo>
                  <a:lnTo>
                    <a:pt x="118" y="68"/>
                  </a:lnTo>
                  <a:lnTo>
                    <a:pt x="120" y="73"/>
                  </a:lnTo>
                  <a:lnTo>
                    <a:pt x="118" y="75"/>
                  </a:lnTo>
                  <a:lnTo>
                    <a:pt x="116" y="75"/>
                  </a:lnTo>
                  <a:lnTo>
                    <a:pt x="113" y="78"/>
                  </a:lnTo>
                  <a:lnTo>
                    <a:pt x="111" y="83"/>
                  </a:lnTo>
                  <a:lnTo>
                    <a:pt x="113" y="85"/>
                  </a:lnTo>
                  <a:lnTo>
                    <a:pt x="111" y="87"/>
                  </a:lnTo>
                  <a:lnTo>
                    <a:pt x="111" y="92"/>
                  </a:lnTo>
                  <a:lnTo>
                    <a:pt x="113" y="92"/>
                  </a:lnTo>
                  <a:lnTo>
                    <a:pt x="116" y="97"/>
                  </a:lnTo>
                  <a:lnTo>
                    <a:pt x="118" y="99"/>
                  </a:lnTo>
                  <a:lnTo>
                    <a:pt x="118" y="104"/>
                  </a:lnTo>
                  <a:lnTo>
                    <a:pt x="120" y="109"/>
                  </a:lnTo>
                  <a:lnTo>
                    <a:pt x="125" y="106"/>
                  </a:lnTo>
                  <a:lnTo>
                    <a:pt x="137" y="104"/>
                  </a:lnTo>
                  <a:lnTo>
                    <a:pt x="137" y="106"/>
                  </a:lnTo>
                  <a:lnTo>
                    <a:pt x="135" y="109"/>
                  </a:lnTo>
                  <a:lnTo>
                    <a:pt x="139" y="111"/>
                  </a:lnTo>
                  <a:lnTo>
                    <a:pt x="144" y="111"/>
                  </a:lnTo>
                  <a:lnTo>
                    <a:pt x="144" y="113"/>
                  </a:lnTo>
                  <a:lnTo>
                    <a:pt x="144" y="118"/>
                  </a:lnTo>
                  <a:lnTo>
                    <a:pt x="146" y="123"/>
                  </a:lnTo>
                  <a:lnTo>
                    <a:pt x="151" y="123"/>
                  </a:lnTo>
                  <a:lnTo>
                    <a:pt x="151" y="125"/>
                  </a:lnTo>
                  <a:lnTo>
                    <a:pt x="154" y="127"/>
                  </a:lnTo>
                  <a:lnTo>
                    <a:pt x="154" y="127"/>
                  </a:lnTo>
                  <a:lnTo>
                    <a:pt x="161" y="125"/>
                  </a:lnTo>
                  <a:lnTo>
                    <a:pt x="165" y="127"/>
                  </a:lnTo>
                  <a:lnTo>
                    <a:pt x="165" y="132"/>
                  </a:lnTo>
                  <a:lnTo>
                    <a:pt x="163" y="135"/>
                  </a:lnTo>
                  <a:lnTo>
                    <a:pt x="163" y="139"/>
                  </a:lnTo>
                  <a:lnTo>
                    <a:pt x="158" y="146"/>
                  </a:lnTo>
                  <a:lnTo>
                    <a:pt x="154" y="151"/>
                  </a:lnTo>
                  <a:lnTo>
                    <a:pt x="154" y="154"/>
                  </a:lnTo>
                  <a:lnTo>
                    <a:pt x="158" y="151"/>
                  </a:lnTo>
                  <a:lnTo>
                    <a:pt x="165" y="154"/>
                  </a:lnTo>
                  <a:lnTo>
                    <a:pt x="165" y="154"/>
                  </a:lnTo>
                  <a:lnTo>
                    <a:pt x="170" y="151"/>
                  </a:lnTo>
                  <a:lnTo>
                    <a:pt x="172" y="156"/>
                  </a:lnTo>
                  <a:lnTo>
                    <a:pt x="170" y="161"/>
                  </a:lnTo>
                  <a:lnTo>
                    <a:pt x="172" y="165"/>
                  </a:lnTo>
                  <a:lnTo>
                    <a:pt x="177" y="168"/>
                  </a:lnTo>
                  <a:lnTo>
                    <a:pt x="180" y="165"/>
                  </a:lnTo>
                  <a:lnTo>
                    <a:pt x="184" y="165"/>
                  </a:lnTo>
                  <a:lnTo>
                    <a:pt x="196" y="161"/>
                  </a:lnTo>
                  <a:lnTo>
                    <a:pt x="201" y="161"/>
                  </a:lnTo>
                  <a:lnTo>
                    <a:pt x="198" y="165"/>
                  </a:lnTo>
                  <a:lnTo>
                    <a:pt x="194" y="172"/>
                  </a:lnTo>
                  <a:lnTo>
                    <a:pt x="187" y="172"/>
                  </a:lnTo>
                  <a:lnTo>
                    <a:pt x="187" y="177"/>
                  </a:lnTo>
                  <a:lnTo>
                    <a:pt x="184" y="180"/>
                  </a:lnTo>
                  <a:lnTo>
                    <a:pt x="187" y="184"/>
                  </a:lnTo>
                  <a:lnTo>
                    <a:pt x="182" y="187"/>
                  </a:lnTo>
                  <a:lnTo>
                    <a:pt x="180" y="187"/>
                  </a:lnTo>
                  <a:lnTo>
                    <a:pt x="177" y="194"/>
                  </a:lnTo>
                  <a:lnTo>
                    <a:pt x="170" y="194"/>
                  </a:lnTo>
                  <a:lnTo>
                    <a:pt x="165" y="196"/>
                  </a:lnTo>
                  <a:lnTo>
                    <a:pt x="165" y="198"/>
                  </a:lnTo>
                  <a:lnTo>
                    <a:pt x="168" y="201"/>
                  </a:lnTo>
                  <a:lnTo>
                    <a:pt x="165" y="203"/>
                  </a:lnTo>
                  <a:lnTo>
                    <a:pt x="161" y="203"/>
                  </a:lnTo>
                  <a:lnTo>
                    <a:pt x="158" y="206"/>
                  </a:lnTo>
                  <a:lnTo>
                    <a:pt x="156" y="210"/>
                  </a:lnTo>
                  <a:lnTo>
                    <a:pt x="156" y="213"/>
                  </a:lnTo>
                  <a:lnTo>
                    <a:pt x="151" y="213"/>
                  </a:lnTo>
                  <a:lnTo>
                    <a:pt x="146" y="217"/>
                  </a:lnTo>
                  <a:lnTo>
                    <a:pt x="137" y="215"/>
                  </a:lnTo>
                  <a:lnTo>
                    <a:pt x="135" y="220"/>
                  </a:lnTo>
                  <a:lnTo>
                    <a:pt x="135" y="227"/>
                  </a:lnTo>
                  <a:lnTo>
                    <a:pt x="132" y="229"/>
                  </a:lnTo>
                  <a:lnTo>
                    <a:pt x="132" y="236"/>
                  </a:lnTo>
                  <a:lnTo>
                    <a:pt x="132" y="241"/>
                  </a:lnTo>
                  <a:lnTo>
                    <a:pt x="130" y="243"/>
                  </a:lnTo>
                  <a:lnTo>
                    <a:pt x="123" y="246"/>
                  </a:lnTo>
                  <a:lnTo>
                    <a:pt x="123" y="248"/>
                  </a:lnTo>
                  <a:lnTo>
                    <a:pt x="128" y="251"/>
                  </a:lnTo>
                  <a:lnTo>
                    <a:pt x="130" y="255"/>
                  </a:lnTo>
                  <a:lnTo>
                    <a:pt x="135" y="260"/>
                  </a:lnTo>
                  <a:lnTo>
                    <a:pt x="135" y="262"/>
                  </a:lnTo>
                  <a:lnTo>
                    <a:pt x="142" y="267"/>
                  </a:lnTo>
                  <a:lnTo>
                    <a:pt x="146" y="279"/>
                  </a:lnTo>
                  <a:lnTo>
                    <a:pt x="149" y="279"/>
                  </a:lnTo>
                  <a:lnTo>
                    <a:pt x="154" y="286"/>
                  </a:lnTo>
                  <a:lnTo>
                    <a:pt x="154" y="291"/>
                  </a:lnTo>
                  <a:lnTo>
                    <a:pt x="158" y="293"/>
                  </a:lnTo>
                  <a:lnTo>
                    <a:pt x="158" y="298"/>
                  </a:lnTo>
                  <a:lnTo>
                    <a:pt x="154" y="300"/>
                  </a:lnTo>
                  <a:lnTo>
                    <a:pt x="154" y="303"/>
                  </a:lnTo>
                  <a:lnTo>
                    <a:pt x="156" y="314"/>
                  </a:lnTo>
                  <a:lnTo>
                    <a:pt x="154" y="317"/>
                  </a:lnTo>
                  <a:lnTo>
                    <a:pt x="149" y="319"/>
                  </a:lnTo>
                  <a:lnTo>
                    <a:pt x="154" y="329"/>
                  </a:lnTo>
                  <a:lnTo>
                    <a:pt x="154" y="331"/>
                  </a:lnTo>
                  <a:lnTo>
                    <a:pt x="158" y="338"/>
                  </a:lnTo>
                  <a:lnTo>
                    <a:pt x="165" y="345"/>
                  </a:lnTo>
                  <a:lnTo>
                    <a:pt x="172" y="350"/>
                  </a:lnTo>
                  <a:lnTo>
                    <a:pt x="175" y="359"/>
                  </a:lnTo>
                  <a:lnTo>
                    <a:pt x="172" y="364"/>
                  </a:lnTo>
                  <a:lnTo>
                    <a:pt x="175" y="369"/>
                  </a:lnTo>
                  <a:lnTo>
                    <a:pt x="172" y="374"/>
                  </a:lnTo>
                  <a:lnTo>
                    <a:pt x="177" y="376"/>
                  </a:lnTo>
                  <a:lnTo>
                    <a:pt x="177" y="383"/>
                  </a:lnTo>
                  <a:lnTo>
                    <a:pt x="180" y="385"/>
                  </a:lnTo>
                  <a:lnTo>
                    <a:pt x="180" y="392"/>
                  </a:lnTo>
                  <a:lnTo>
                    <a:pt x="182" y="397"/>
                  </a:lnTo>
                  <a:lnTo>
                    <a:pt x="182" y="404"/>
                  </a:lnTo>
                  <a:lnTo>
                    <a:pt x="180" y="407"/>
                  </a:lnTo>
                  <a:lnTo>
                    <a:pt x="172" y="421"/>
                  </a:lnTo>
                  <a:lnTo>
                    <a:pt x="168" y="423"/>
                  </a:lnTo>
                  <a:lnTo>
                    <a:pt x="168" y="430"/>
                  </a:lnTo>
                  <a:lnTo>
                    <a:pt x="165" y="433"/>
                  </a:lnTo>
                  <a:lnTo>
                    <a:pt x="165" y="437"/>
                  </a:lnTo>
                  <a:lnTo>
                    <a:pt x="165" y="435"/>
                  </a:lnTo>
                  <a:lnTo>
                    <a:pt x="163" y="440"/>
                  </a:lnTo>
                  <a:lnTo>
                    <a:pt x="163" y="447"/>
                  </a:lnTo>
                  <a:lnTo>
                    <a:pt x="161" y="440"/>
                  </a:lnTo>
                  <a:lnTo>
                    <a:pt x="161" y="435"/>
                  </a:lnTo>
                  <a:lnTo>
                    <a:pt x="158" y="430"/>
                  </a:lnTo>
                  <a:lnTo>
                    <a:pt x="158" y="428"/>
                  </a:lnTo>
                  <a:lnTo>
                    <a:pt x="161" y="430"/>
                  </a:lnTo>
                  <a:lnTo>
                    <a:pt x="161" y="428"/>
                  </a:lnTo>
                  <a:lnTo>
                    <a:pt x="163" y="423"/>
                  </a:lnTo>
                  <a:lnTo>
                    <a:pt x="163" y="421"/>
                  </a:lnTo>
                  <a:lnTo>
                    <a:pt x="163" y="419"/>
                  </a:lnTo>
                  <a:lnTo>
                    <a:pt x="163" y="414"/>
                  </a:lnTo>
                  <a:lnTo>
                    <a:pt x="165" y="411"/>
                  </a:lnTo>
                  <a:lnTo>
                    <a:pt x="165" y="409"/>
                  </a:lnTo>
                  <a:lnTo>
                    <a:pt x="163" y="404"/>
                  </a:lnTo>
                  <a:lnTo>
                    <a:pt x="168" y="402"/>
                  </a:lnTo>
                  <a:lnTo>
                    <a:pt x="163" y="397"/>
                  </a:lnTo>
                  <a:lnTo>
                    <a:pt x="161" y="395"/>
                  </a:lnTo>
                  <a:lnTo>
                    <a:pt x="161" y="388"/>
                  </a:lnTo>
                  <a:lnTo>
                    <a:pt x="163" y="385"/>
                  </a:lnTo>
                  <a:lnTo>
                    <a:pt x="161" y="383"/>
                  </a:lnTo>
                  <a:lnTo>
                    <a:pt x="158" y="381"/>
                  </a:lnTo>
                  <a:lnTo>
                    <a:pt x="158" y="366"/>
                  </a:lnTo>
                  <a:lnTo>
                    <a:pt x="156" y="364"/>
                  </a:lnTo>
                  <a:lnTo>
                    <a:pt x="154" y="359"/>
                  </a:lnTo>
                  <a:lnTo>
                    <a:pt x="151" y="355"/>
                  </a:lnTo>
                  <a:lnTo>
                    <a:pt x="149" y="362"/>
                  </a:lnTo>
                  <a:lnTo>
                    <a:pt x="149" y="362"/>
                  </a:lnTo>
                  <a:lnTo>
                    <a:pt x="149" y="359"/>
                  </a:lnTo>
                  <a:lnTo>
                    <a:pt x="146" y="355"/>
                  </a:lnTo>
                  <a:lnTo>
                    <a:pt x="146" y="345"/>
                  </a:lnTo>
                  <a:lnTo>
                    <a:pt x="144" y="340"/>
                  </a:lnTo>
                  <a:lnTo>
                    <a:pt x="144" y="336"/>
                  </a:lnTo>
                  <a:lnTo>
                    <a:pt x="144" y="333"/>
                  </a:lnTo>
                  <a:lnTo>
                    <a:pt x="139" y="331"/>
                  </a:lnTo>
                  <a:lnTo>
                    <a:pt x="139" y="324"/>
                  </a:lnTo>
                  <a:lnTo>
                    <a:pt x="137" y="324"/>
                  </a:lnTo>
                  <a:lnTo>
                    <a:pt x="137" y="307"/>
                  </a:lnTo>
                  <a:lnTo>
                    <a:pt x="132" y="305"/>
                  </a:lnTo>
                  <a:lnTo>
                    <a:pt x="132" y="300"/>
                  </a:lnTo>
                  <a:lnTo>
                    <a:pt x="135" y="300"/>
                  </a:lnTo>
                  <a:lnTo>
                    <a:pt x="135" y="298"/>
                  </a:lnTo>
                  <a:lnTo>
                    <a:pt x="132" y="291"/>
                  </a:lnTo>
                  <a:lnTo>
                    <a:pt x="132" y="291"/>
                  </a:lnTo>
                  <a:lnTo>
                    <a:pt x="132" y="288"/>
                  </a:lnTo>
                  <a:lnTo>
                    <a:pt x="132" y="291"/>
                  </a:lnTo>
                  <a:lnTo>
                    <a:pt x="128" y="291"/>
                  </a:lnTo>
                  <a:lnTo>
                    <a:pt x="125" y="291"/>
                  </a:lnTo>
                  <a:lnTo>
                    <a:pt x="123" y="286"/>
                  </a:lnTo>
                  <a:lnTo>
                    <a:pt x="120" y="284"/>
                  </a:lnTo>
                  <a:lnTo>
                    <a:pt x="116" y="274"/>
                  </a:lnTo>
                  <a:lnTo>
                    <a:pt x="116" y="272"/>
                  </a:lnTo>
                  <a:lnTo>
                    <a:pt x="113" y="272"/>
                  </a:lnTo>
                  <a:lnTo>
                    <a:pt x="113" y="269"/>
                  </a:lnTo>
                  <a:lnTo>
                    <a:pt x="109" y="267"/>
                  </a:lnTo>
                  <a:lnTo>
                    <a:pt x="113" y="269"/>
                  </a:lnTo>
                  <a:lnTo>
                    <a:pt x="111" y="272"/>
                  </a:lnTo>
                  <a:lnTo>
                    <a:pt x="111" y="274"/>
                  </a:lnTo>
                  <a:lnTo>
                    <a:pt x="113" y="277"/>
                  </a:lnTo>
                  <a:lnTo>
                    <a:pt x="113" y="281"/>
                  </a:lnTo>
                  <a:lnTo>
                    <a:pt x="111" y="284"/>
                  </a:lnTo>
                  <a:lnTo>
                    <a:pt x="111" y="286"/>
                  </a:lnTo>
                  <a:lnTo>
                    <a:pt x="106" y="291"/>
                  </a:lnTo>
                  <a:lnTo>
                    <a:pt x="102" y="291"/>
                  </a:lnTo>
                  <a:lnTo>
                    <a:pt x="99" y="286"/>
                  </a:lnTo>
                  <a:lnTo>
                    <a:pt x="99" y="286"/>
                  </a:lnTo>
                  <a:lnTo>
                    <a:pt x="99" y="291"/>
                  </a:lnTo>
                  <a:lnTo>
                    <a:pt x="99" y="291"/>
                  </a:lnTo>
                  <a:lnTo>
                    <a:pt x="104" y="293"/>
                  </a:lnTo>
                  <a:lnTo>
                    <a:pt x="99" y="295"/>
                  </a:lnTo>
                  <a:lnTo>
                    <a:pt x="94" y="295"/>
                  </a:lnTo>
                  <a:lnTo>
                    <a:pt x="92" y="293"/>
                  </a:lnTo>
                  <a:lnTo>
                    <a:pt x="92" y="298"/>
                  </a:lnTo>
                  <a:lnTo>
                    <a:pt x="83" y="305"/>
                  </a:lnTo>
                  <a:lnTo>
                    <a:pt x="78" y="303"/>
                  </a:lnTo>
                  <a:lnTo>
                    <a:pt x="78" y="305"/>
                  </a:lnTo>
                  <a:lnTo>
                    <a:pt x="76" y="305"/>
                  </a:lnTo>
                  <a:lnTo>
                    <a:pt x="76" y="303"/>
                  </a:lnTo>
                  <a:lnTo>
                    <a:pt x="76" y="305"/>
                  </a:lnTo>
                  <a:lnTo>
                    <a:pt x="73" y="305"/>
                  </a:lnTo>
                  <a:lnTo>
                    <a:pt x="71" y="303"/>
                  </a:lnTo>
                  <a:lnTo>
                    <a:pt x="64" y="305"/>
                  </a:lnTo>
                  <a:lnTo>
                    <a:pt x="64" y="310"/>
                  </a:lnTo>
                  <a:lnTo>
                    <a:pt x="61" y="310"/>
                  </a:lnTo>
                  <a:lnTo>
                    <a:pt x="61" y="303"/>
                  </a:lnTo>
                  <a:lnTo>
                    <a:pt x="66" y="298"/>
                  </a:lnTo>
                  <a:lnTo>
                    <a:pt x="66" y="291"/>
                  </a:lnTo>
                  <a:lnTo>
                    <a:pt x="64" y="298"/>
                  </a:lnTo>
                  <a:lnTo>
                    <a:pt x="59" y="300"/>
                  </a:lnTo>
                  <a:lnTo>
                    <a:pt x="57" y="307"/>
                  </a:lnTo>
                  <a:lnTo>
                    <a:pt x="57" y="305"/>
                  </a:lnTo>
                  <a:lnTo>
                    <a:pt x="57" y="303"/>
                  </a:lnTo>
                  <a:lnTo>
                    <a:pt x="54" y="298"/>
                  </a:lnTo>
                  <a:lnTo>
                    <a:pt x="59" y="277"/>
                  </a:lnTo>
                  <a:lnTo>
                    <a:pt x="64" y="272"/>
                  </a:lnTo>
                  <a:lnTo>
                    <a:pt x="61" y="269"/>
                  </a:lnTo>
                  <a:lnTo>
                    <a:pt x="57" y="260"/>
                  </a:lnTo>
                  <a:lnTo>
                    <a:pt x="57" y="253"/>
                  </a:lnTo>
                  <a:lnTo>
                    <a:pt x="54" y="251"/>
                  </a:lnTo>
                  <a:lnTo>
                    <a:pt x="54" y="248"/>
                  </a:lnTo>
                  <a:lnTo>
                    <a:pt x="54" y="248"/>
                  </a:lnTo>
                  <a:lnTo>
                    <a:pt x="52" y="246"/>
                  </a:lnTo>
                  <a:lnTo>
                    <a:pt x="50" y="239"/>
                  </a:lnTo>
                  <a:lnTo>
                    <a:pt x="47" y="236"/>
                  </a:lnTo>
                  <a:lnTo>
                    <a:pt x="45" y="232"/>
                  </a:lnTo>
                  <a:lnTo>
                    <a:pt x="45" y="227"/>
                  </a:lnTo>
                  <a:lnTo>
                    <a:pt x="40" y="224"/>
                  </a:lnTo>
                  <a:lnTo>
                    <a:pt x="42" y="229"/>
                  </a:lnTo>
                  <a:lnTo>
                    <a:pt x="42" y="236"/>
                  </a:lnTo>
                  <a:lnTo>
                    <a:pt x="35" y="234"/>
                  </a:lnTo>
                  <a:lnTo>
                    <a:pt x="31" y="229"/>
                  </a:lnTo>
                  <a:lnTo>
                    <a:pt x="31" y="227"/>
                  </a:lnTo>
                  <a:lnTo>
                    <a:pt x="26" y="222"/>
                  </a:lnTo>
                  <a:lnTo>
                    <a:pt x="26" y="220"/>
                  </a:lnTo>
                  <a:lnTo>
                    <a:pt x="31" y="220"/>
                  </a:lnTo>
                  <a:lnTo>
                    <a:pt x="31" y="224"/>
                  </a:lnTo>
                  <a:lnTo>
                    <a:pt x="35" y="224"/>
                  </a:lnTo>
                  <a:lnTo>
                    <a:pt x="35" y="224"/>
                  </a:lnTo>
                  <a:lnTo>
                    <a:pt x="35" y="224"/>
                  </a:lnTo>
                  <a:lnTo>
                    <a:pt x="33" y="220"/>
                  </a:lnTo>
                  <a:lnTo>
                    <a:pt x="35" y="217"/>
                  </a:lnTo>
                  <a:lnTo>
                    <a:pt x="38" y="220"/>
                  </a:lnTo>
                  <a:lnTo>
                    <a:pt x="40" y="220"/>
                  </a:lnTo>
                  <a:lnTo>
                    <a:pt x="40" y="215"/>
                  </a:lnTo>
                  <a:lnTo>
                    <a:pt x="35" y="210"/>
                  </a:lnTo>
                  <a:lnTo>
                    <a:pt x="28" y="208"/>
                  </a:lnTo>
                  <a:lnTo>
                    <a:pt x="28" y="206"/>
                  </a:lnTo>
                  <a:lnTo>
                    <a:pt x="24" y="206"/>
                  </a:lnTo>
                  <a:lnTo>
                    <a:pt x="21" y="201"/>
                  </a:lnTo>
                  <a:lnTo>
                    <a:pt x="21" y="206"/>
                  </a:lnTo>
                  <a:lnTo>
                    <a:pt x="19" y="206"/>
                  </a:lnTo>
                  <a:lnTo>
                    <a:pt x="16" y="203"/>
                  </a:lnTo>
                  <a:lnTo>
                    <a:pt x="21" y="198"/>
                  </a:lnTo>
                  <a:lnTo>
                    <a:pt x="16" y="201"/>
                  </a:lnTo>
                  <a:lnTo>
                    <a:pt x="14" y="196"/>
                  </a:lnTo>
                  <a:lnTo>
                    <a:pt x="14" y="198"/>
                  </a:lnTo>
                  <a:lnTo>
                    <a:pt x="14" y="203"/>
                  </a:lnTo>
                  <a:lnTo>
                    <a:pt x="5" y="194"/>
                  </a:lnTo>
                  <a:lnTo>
                    <a:pt x="5" y="189"/>
                  </a:lnTo>
                  <a:lnTo>
                    <a:pt x="2" y="184"/>
                  </a:lnTo>
                  <a:lnTo>
                    <a:pt x="2" y="184"/>
                  </a:lnTo>
                  <a:lnTo>
                    <a:pt x="0" y="182"/>
                  </a:lnTo>
                  <a:lnTo>
                    <a:pt x="2" y="177"/>
                  </a:lnTo>
                  <a:lnTo>
                    <a:pt x="7" y="172"/>
                  </a:lnTo>
                  <a:lnTo>
                    <a:pt x="7" y="175"/>
                  </a:lnTo>
                  <a:lnTo>
                    <a:pt x="9" y="168"/>
                  </a:lnTo>
                  <a:lnTo>
                    <a:pt x="9" y="161"/>
                  </a:lnTo>
                  <a:lnTo>
                    <a:pt x="12" y="156"/>
                  </a:lnTo>
                  <a:lnTo>
                    <a:pt x="14" y="158"/>
                  </a:lnTo>
                  <a:lnTo>
                    <a:pt x="16" y="156"/>
                  </a:lnTo>
                  <a:lnTo>
                    <a:pt x="19" y="149"/>
                  </a:lnTo>
                  <a:lnTo>
                    <a:pt x="16" y="144"/>
                  </a:lnTo>
                  <a:lnTo>
                    <a:pt x="19" y="139"/>
                  </a:lnTo>
                  <a:lnTo>
                    <a:pt x="16" y="132"/>
                  </a:lnTo>
                  <a:lnTo>
                    <a:pt x="21" y="132"/>
                  </a:lnTo>
                  <a:lnTo>
                    <a:pt x="21" y="125"/>
                  </a:lnTo>
                  <a:lnTo>
                    <a:pt x="21" y="120"/>
                  </a:lnTo>
                  <a:lnTo>
                    <a:pt x="19" y="109"/>
                  </a:lnTo>
                  <a:lnTo>
                    <a:pt x="24" y="109"/>
                  </a:lnTo>
                  <a:lnTo>
                    <a:pt x="28" y="111"/>
                  </a:lnTo>
                  <a:lnTo>
                    <a:pt x="33" y="111"/>
                  </a:lnTo>
                  <a:lnTo>
                    <a:pt x="38" y="101"/>
                  </a:lnTo>
                  <a:lnTo>
                    <a:pt x="40" y="92"/>
                  </a:lnTo>
                  <a:lnTo>
                    <a:pt x="45" y="80"/>
                  </a:lnTo>
                  <a:lnTo>
                    <a:pt x="40" y="78"/>
                  </a:lnTo>
                  <a:lnTo>
                    <a:pt x="40" y="75"/>
                  </a:lnTo>
                  <a:lnTo>
                    <a:pt x="45" y="64"/>
                  </a:lnTo>
                  <a:lnTo>
                    <a:pt x="47" y="54"/>
                  </a:lnTo>
                  <a:lnTo>
                    <a:pt x="45" y="52"/>
                  </a:lnTo>
                  <a:lnTo>
                    <a:pt x="47" y="47"/>
                  </a:lnTo>
                  <a:lnTo>
                    <a:pt x="54" y="35"/>
                  </a:lnTo>
                  <a:lnTo>
                    <a:pt x="59" y="33"/>
                  </a:lnTo>
                  <a:lnTo>
                    <a:pt x="64" y="28"/>
                  </a:lnTo>
                  <a:lnTo>
                    <a:pt x="66" y="21"/>
                  </a:lnTo>
                  <a:lnTo>
                    <a:pt x="73" y="19"/>
                  </a:lnTo>
                  <a:lnTo>
                    <a:pt x="80" y="14"/>
                  </a:lnTo>
                  <a:lnTo>
                    <a:pt x="85" y="19"/>
                  </a:lnTo>
                  <a:lnTo>
                    <a:pt x="90" y="21"/>
                  </a:lnTo>
                  <a:lnTo>
                    <a:pt x="87" y="16"/>
                  </a:lnTo>
                  <a:lnTo>
                    <a:pt x="87" y="9"/>
                  </a:lnTo>
                  <a:lnTo>
                    <a:pt x="92" y="7"/>
                  </a:lnTo>
                  <a:lnTo>
                    <a:pt x="92" y="2"/>
                  </a:lnTo>
                  <a:lnTo>
                    <a:pt x="90" y="2"/>
                  </a:lnTo>
                  <a:lnTo>
                    <a:pt x="90" y="2"/>
                  </a:lnTo>
                  <a:lnTo>
                    <a:pt x="90" y="2"/>
                  </a:lnTo>
                  <a:close/>
                  <a:moveTo>
                    <a:pt x="31" y="239"/>
                  </a:moveTo>
                  <a:lnTo>
                    <a:pt x="31" y="241"/>
                  </a:lnTo>
                  <a:lnTo>
                    <a:pt x="35" y="243"/>
                  </a:lnTo>
                  <a:lnTo>
                    <a:pt x="38" y="239"/>
                  </a:lnTo>
                  <a:lnTo>
                    <a:pt x="33" y="236"/>
                  </a:lnTo>
                  <a:lnTo>
                    <a:pt x="31" y="239"/>
                  </a:lnTo>
                  <a:lnTo>
                    <a:pt x="31" y="2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47" name="Mozambique">
              <a:extLst>
                <a:ext uri="{FF2B5EF4-FFF2-40B4-BE49-F238E27FC236}">
                  <a16:creationId xmlns:a16="http://schemas.microsoft.com/office/drawing/2014/main" xmlns="" id="{5DA5519D-2CF1-43A8-8770-FD64DB268EC3}"/>
                </a:ext>
              </a:extLst>
            </p:cNvPr>
            <p:cNvSpPr>
              <a:spLocks/>
            </p:cNvSpPr>
            <p:nvPr/>
          </p:nvSpPr>
          <p:spPr bwMode="auto">
            <a:xfrm>
              <a:off x="6651552" y="4605407"/>
              <a:ext cx="265643" cy="426845"/>
            </a:xfrm>
            <a:custGeom>
              <a:avLst/>
              <a:gdLst>
                <a:gd name="T0" fmla="*/ 40 w 234"/>
                <a:gd name="T1" fmla="*/ 234 h 376"/>
                <a:gd name="T2" fmla="*/ 45 w 234"/>
                <a:gd name="T3" fmla="*/ 222 h 376"/>
                <a:gd name="T4" fmla="*/ 50 w 234"/>
                <a:gd name="T5" fmla="*/ 206 h 376"/>
                <a:gd name="T6" fmla="*/ 50 w 234"/>
                <a:gd name="T7" fmla="*/ 194 h 376"/>
                <a:gd name="T8" fmla="*/ 52 w 234"/>
                <a:gd name="T9" fmla="*/ 180 h 376"/>
                <a:gd name="T10" fmla="*/ 54 w 234"/>
                <a:gd name="T11" fmla="*/ 161 h 376"/>
                <a:gd name="T12" fmla="*/ 57 w 234"/>
                <a:gd name="T13" fmla="*/ 144 h 376"/>
                <a:gd name="T14" fmla="*/ 33 w 234"/>
                <a:gd name="T15" fmla="*/ 137 h 376"/>
                <a:gd name="T16" fmla="*/ 14 w 234"/>
                <a:gd name="T17" fmla="*/ 130 h 376"/>
                <a:gd name="T18" fmla="*/ 0 w 234"/>
                <a:gd name="T19" fmla="*/ 109 h 376"/>
                <a:gd name="T20" fmla="*/ 40 w 234"/>
                <a:gd name="T21" fmla="*/ 90 h 376"/>
                <a:gd name="T22" fmla="*/ 69 w 234"/>
                <a:gd name="T23" fmla="*/ 85 h 376"/>
                <a:gd name="T24" fmla="*/ 80 w 234"/>
                <a:gd name="T25" fmla="*/ 92 h 376"/>
                <a:gd name="T26" fmla="*/ 95 w 234"/>
                <a:gd name="T27" fmla="*/ 101 h 376"/>
                <a:gd name="T28" fmla="*/ 85 w 234"/>
                <a:gd name="T29" fmla="*/ 123 h 376"/>
                <a:gd name="T30" fmla="*/ 99 w 234"/>
                <a:gd name="T31" fmla="*/ 142 h 376"/>
                <a:gd name="T32" fmla="*/ 109 w 234"/>
                <a:gd name="T33" fmla="*/ 154 h 376"/>
                <a:gd name="T34" fmla="*/ 114 w 234"/>
                <a:gd name="T35" fmla="*/ 130 h 376"/>
                <a:gd name="T36" fmla="*/ 121 w 234"/>
                <a:gd name="T37" fmla="*/ 111 h 376"/>
                <a:gd name="T38" fmla="*/ 123 w 234"/>
                <a:gd name="T39" fmla="*/ 104 h 376"/>
                <a:gd name="T40" fmla="*/ 118 w 234"/>
                <a:gd name="T41" fmla="*/ 85 h 376"/>
                <a:gd name="T42" fmla="*/ 102 w 234"/>
                <a:gd name="T43" fmla="*/ 68 h 376"/>
                <a:gd name="T44" fmla="*/ 121 w 234"/>
                <a:gd name="T45" fmla="*/ 23 h 376"/>
                <a:gd name="T46" fmla="*/ 130 w 234"/>
                <a:gd name="T47" fmla="*/ 26 h 376"/>
                <a:gd name="T48" fmla="*/ 147 w 234"/>
                <a:gd name="T49" fmla="*/ 23 h 376"/>
                <a:gd name="T50" fmla="*/ 156 w 234"/>
                <a:gd name="T51" fmla="*/ 26 h 376"/>
                <a:gd name="T52" fmla="*/ 170 w 234"/>
                <a:gd name="T53" fmla="*/ 19 h 376"/>
                <a:gd name="T54" fmla="*/ 187 w 234"/>
                <a:gd name="T55" fmla="*/ 19 h 376"/>
                <a:gd name="T56" fmla="*/ 206 w 234"/>
                <a:gd name="T57" fmla="*/ 14 h 376"/>
                <a:gd name="T58" fmla="*/ 225 w 234"/>
                <a:gd name="T59" fmla="*/ 2 h 376"/>
                <a:gd name="T60" fmla="*/ 232 w 234"/>
                <a:gd name="T61" fmla="*/ 7 h 376"/>
                <a:gd name="T62" fmla="*/ 227 w 234"/>
                <a:gd name="T63" fmla="*/ 21 h 376"/>
                <a:gd name="T64" fmla="*/ 229 w 234"/>
                <a:gd name="T65" fmla="*/ 38 h 376"/>
                <a:gd name="T66" fmla="*/ 229 w 234"/>
                <a:gd name="T67" fmla="*/ 59 h 376"/>
                <a:gd name="T68" fmla="*/ 225 w 234"/>
                <a:gd name="T69" fmla="*/ 83 h 376"/>
                <a:gd name="T70" fmla="*/ 232 w 234"/>
                <a:gd name="T71" fmla="*/ 97 h 376"/>
                <a:gd name="T72" fmla="*/ 225 w 234"/>
                <a:gd name="T73" fmla="*/ 104 h 376"/>
                <a:gd name="T74" fmla="*/ 225 w 234"/>
                <a:gd name="T75" fmla="*/ 111 h 376"/>
                <a:gd name="T76" fmla="*/ 213 w 234"/>
                <a:gd name="T77" fmla="*/ 132 h 376"/>
                <a:gd name="T78" fmla="*/ 189 w 234"/>
                <a:gd name="T79" fmla="*/ 146 h 376"/>
                <a:gd name="T80" fmla="*/ 154 w 234"/>
                <a:gd name="T81" fmla="*/ 165 h 376"/>
                <a:gd name="T82" fmla="*/ 142 w 234"/>
                <a:gd name="T83" fmla="*/ 170 h 376"/>
                <a:gd name="T84" fmla="*/ 130 w 234"/>
                <a:gd name="T85" fmla="*/ 187 h 376"/>
                <a:gd name="T86" fmla="*/ 109 w 234"/>
                <a:gd name="T87" fmla="*/ 201 h 376"/>
                <a:gd name="T88" fmla="*/ 92 w 234"/>
                <a:gd name="T89" fmla="*/ 210 h 376"/>
                <a:gd name="T90" fmla="*/ 90 w 234"/>
                <a:gd name="T91" fmla="*/ 220 h 376"/>
                <a:gd name="T92" fmla="*/ 92 w 234"/>
                <a:gd name="T93" fmla="*/ 241 h 376"/>
                <a:gd name="T94" fmla="*/ 99 w 234"/>
                <a:gd name="T95" fmla="*/ 269 h 376"/>
                <a:gd name="T96" fmla="*/ 104 w 234"/>
                <a:gd name="T97" fmla="*/ 269 h 376"/>
                <a:gd name="T98" fmla="*/ 104 w 234"/>
                <a:gd name="T99" fmla="*/ 286 h 376"/>
                <a:gd name="T100" fmla="*/ 97 w 234"/>
                <a:gd name="T101" fmla="*/ 303 h 376"/>
                <a:gd name="T102" fmla="*/ 99 w 234"/>
                <a:gd name="T103" fmla="*/ 317 h 376"/>
                <a:gd name="T104" fmla="*/ 43 w 234"/>
                <a:gd name="T105" fmla="*/ 345 h 376"/>
                <a:gd name="T106" fmla="*/ 33 w 234"/>
                <a:gd name="T107" fmla="*/ 357 h 376"/>
                <a:gd name="T108" fmla="*/ 40 w 234"/>
                <a:gd name="T109" fmla="*/ 364 h 376"/>
                <a:gd name="T110" fmla="*/ 40 w 234"/>
                <a:gd name="T111" fmla="*/ 374 h 376"/>
                <a:gd name="T112" fmla="*/ 26 w 234"/>
                <a:gd name="T113" fmla="*/ 374 h 376"/>
                <a:gd name="T114" fmla="*/ 24 w 234"/>
                <a:gd name="T115" fmla="*/ 359 h 376"/>
                <a:gd name="T116" fmla="*/ 24 w 234"/>
                <a:gd name="T117" fmla="*/ 338 h 376"/>
                <a:gd name="T118" fmla="*/ 21 w 234"/>
                <a:gd name="T119" fmla="*/ 305 h 376"/>
                <a:gd name="T120" fmla="*/ 14 w 234"/>
                <a:gd name="T121" fmla="*/ 27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 h="376">
                  <a:moveTo>
                    <a:pt x="14" y="277"/>
                  </a:moveTo>
                  <a:lnTo>
                    <a:pt x="38" y="251"/>
                  </a:lnTo>
                  <a:lnTo>
                    <a:pt x="40" y="243"/>
                  </a:lnTo>
                  <a:lnTo>
                    <a:pt x="40" y="241"/>
                  </a:lnTo>
                  <a:lnTo>
                    <a:pt x="40" y="234"/>
                  </a:lnTo>
                  <a:lnTo>
                    <a:pt x="43" y="232"/>
                  </a:lnTo>
                  <a:lnTo>
                    <a:pt x="40" y="229"/>
                  </a:lnTo>
                  <a:lnTo>
                    <a:pt x="43" y="224"/>
                  </a:lnTo>
                  <a:lnTo>
                    <a:pt x="45" y="224"/>
                  </a:lnTo>
                  <a:lnTo>
                    <a:pt x="45" y="222"/>
                  </a:lnTo>
                  <a:lnTo>
                    <a:pt x="50" y="220"/>
                  </a:lnTo>
                  <a:lnTo>
                    <a:pt x="54" y="215"/>
                  </a:lnTo>
                  <a:lnTo>
                    <a:pt x="52" y="213"/>
                  </a:lnTo>
                  <a:lnTo>
                    <a:pt x="50" y="210"/>
                  </a:lnTo>
                  <a:lnTo>
                    <a:pt x="50" y="206"/>
                  </a:lnTo>
                  <a:lnTo>
                    <a:pt x="52" y="203"/>
                  </a:lnTo>
                  <a:lnTo>
                    <a:pt x="52" y="201"/>
                  </a:lnTo>
                  <a:lnTo>
                    <a:pt x="47" y="196"/>
                  </a:lnTo>
                  <a:lnTo>
                    <a:pt x="47" y="194"/>
                  </a:lnTo>
                  <a:lnTo>
                    <a:pt x="50" y="194"/>
                  </a:lnTo>
                  <a:lnTo>
                    <a:pt x="50" y="189"/>
                  </a:lnTo>
                  <a:lnTo>
                    <a:pt x="50" y="184"/>
                  </a:lnTo>
                  <a:lnTo>
                    <a:pt x="54" y="182"/>
                  </a:lnTo>
                  <a:lnTo>
                    <a:pt x="57" y="180"/>
                  </a:lnTo>
                  <a:lnTo>
                    <a:pt x="52" y="180"/>
                  </a:lnTo>
                  <a:lnTo>
                    <a:pt x="50" y="177"/>
                  </a:lnTo>
                  <a:lnTo>
                    <a:pt x="52" y="172"/>
                  </a:lnTo>
                  <a:lnTo>
                    <a:pt x="52" y="168"/>
                  </a:lnTo>
                  <a:lnTo>
                    <a:pt x="54" y="163"/>
                  </a:lnTo>
                  <a:lnTo>
                    <a:pt x="54" y="161"/>
                  </a:lnTo>
                  <a:lnTo>
                    <a:pt x="54" y="158"/>
                  </a:lnTo>
                  <a:lnTo>
                    <a:pt x="54" y="154"/>
                  </a:lnTo>
                  <a:lnTo>
                    <a:pt x="54" y="151"/>
                  </a:lnTo>
                  <a:lnTo>
                    <a:pt x="57" y="149"/>
                  </a:lnTo>
                  <a:lnTo>
                    <a:pt x="57" y="144"/>
                  </a:lnTo>
                  <a:lnTo>
                    <a:pt x="52" y="144"/>
                  </a:lnTo>
                  <a:lnTo>
                    <a:pt x="50" y="142"/>
                  </a:lnTo>
                  <a:lnTo>
                    <a:pt x="45" y="137"/>
                  </a:lnTo>
                  <a:lnTo>
                    <a:pt x="38" y="137"/>
                  </a:lnTo>
                  <a:lnTo>
                    <a:pt x="33" y="137"/>
                  </a:lnTo>
                  <a:lnTo>
                    <a:pt x="31" y="132"/>
                  </a:lnTo>
                  <a:lnTo>
                    <a:pt x="24" y="127"/>
                  </a:lnTo>
                  <a:lnTo>
                    <a:pt x="17" y="125"/>
                  </a:lnTo>
                  <a:lnTo>
                    <a:pt x="17" y="127"/>
                  </a:lnTo>
                  <a:lnTo>
                    <a:pt x="14" y="130"/>
                  </a:lnTo>
                  <a:lnTo>
                    <a:pt x="12" y="127"/>
                  </a:lnTo>
                  <a:lnTo>
                    <a:pt x="9" y="125"/>
                  </a:lnTo>
                  <a:lnTo>
                    <a:pt x="2" y="125"/>
                  </a:lnTo>
                  <a:lnTo>
                    <a:pt x="0" y="116"/>
                  </a:lnTo>
                  <a:lnTo>
                    <a:pt x="0" y="109"/>
                  </a:lnTo>
                  <a:lnTo>
                    <a:pt x="0" y="106"/>
                  </a:lnTo>
                  <a:lnTo>
                    <a:pt x="9" y="101"/>
                  </a:lnTo>
                  <a:lnTo>
                    <a:pt x="14" y="101"/>
                  </a:lnTo>
                  <a:lnTo>
                    <a:pt x="38" y="92"/>
                  </a:lnTo>
                  <a:lnTo>
                    <a:pt x="40" y="90"/>
                  </a:lnTo>
                  <a:lnTo>
                    <a:pt x="54" y="85"/>
                  </a:lnTo>
                  <a:lnTo>
                    <a:pt x="61" y="83"/>
                  </a:lnTo>
                  <a:lnTo>
                    <a:pt x="66" y="80"/>
                  </a:lnTo>
                  <a:lnTo>
                    <a:pt x="69" y="83"/>
                  </a:lnTo>
                  <a:lnTo>
                    <a:pt x="69" y="85"/>
                  </a:lnTo>
                  <a:lnTo>
                    <a:pt x="71" y="87"/>
                  </a:lnTo>
                  <a:lnTo>
                    <a:pt x="71" y="90"/>
                  </a:lnTo>
                  <a:lnTo>
                    <a:pt x="76" y="92"/>
                  </a:lnTo>
                  <a:lnTo>
                    <a:pt x="78" y="92"/>
                  </a:lnTo>
                  <a:lnTo>
                    <a:pt x="80" y="92"/>
                  </a:lnTo>
                  <a:lnTo>
                    <a:pt x="83" y="90"/>
                  </a:lnTo>
                  <a:lnTo>
                    <a:pt x="88" y="90"/>
                  </a:lnTo>
                  <a:lnTo>
                    <a:pt x="92" y="92"/>
                  </a:lnTo>
                  <a:lnTo>
                    <a:pt x="95" y="94"/>
                  </a:lnTo>
                  <a:lnTo>
                    <a:pt x="95" y="101"/>
                  </a:lnTo>
                  <a:lnTo>
                    <a:pt x="95" y="106"/>
                  </a:lnTo>
                  <a:lnTo>
                    <a:pt x="90" y="111"/>
                  </a:lnTo>
                  <a:lnTo>
                    <a:pt x="88" y="116"/>
                  </a:lnTo>
                  <a:lnTo>
                    <a:pt x="85" y="120"/>
                  </a:lnTo>
                  <a:lnTo>
                    <a:pt x="85" y="123"/>
                  </a:lnTo>
                  <a:lnTo>
                    <a:pt x="88" y="130"/>
                  </a:lnTo>
                  <a:lnTo>
                    <a:pt x="88" y="132"/>
                  </a:lnTo>
                  <a:lnTo>
                    <a:pt x="92" y="137"/>
                  </a:lnTo>
                  <a:lnTo>
                    <a:pt x="95" y="142"/>
                  </a:lnTo>
                  <a:lnTo>
                    <a:pt x="99" y="142"/>
                  </a:lnTo>
                  <a:lnTo>
                    <a:pt x="102" y="144"/>
                  </a:lnTo>
                  <a:lnTo>
                    <a:pt x="104" y="149"/>
                  </a:lnTo>
                  <a:lnTo>
                    <a:pt x="102" y="151"/>
                  </a:lnTo>
                  <a:lnTo>
                    <a:pt x="104" y="154"/>
                  </a:lnTo>
                  <a:lnTo>
                    <a:pt x="109" y="154"/>
                  </a:lnTo>
                  <a:lnTo>
                    <a:pt x="109" y="149"/>
                  </a:lnTo>
                  <a:lnTo>
                    <a:pt x="106" y="144"/>
                  </a:lnTo>
                  <a:lnTo>
                    <a:pt x="109" y="139"/>
                  </a:lnTo>
                  <a:lnTo>
                    <a:pt x="111" y="135"/>
                  </a:lnTo>
                  <a:lnTo>
                    <a:pt x="114" y="130"/>
                  </a:lnTo>
                  <a:lnTo>
                    <a:pt x="118" y="127"/>
                  </a:lnTo>
                  <a:lnTo>
                    <a:pt x="121" y="125"/>
                  </a:lnTo>
                  <a:lnTo>
                    <a:pt x="121" y="123"/>
                  </a:lnTo>
                  <a:lnTo>
                    <a:pt x="121" y="113"/>
                  </a:lnTo>
                  <a:lnTo>
                    <a:pt x="121" y="111"/>
                  </a:lnTo>
                  <a:lnTo>
                    <a:pt x="121" y="109"/>
                  </a:lnTo>
                  <a:lnTo>
                    <a:pt x="118" y="109"/>
                  </a:lnTo>
                  <a:lnTo>
                    <a:pt x="121" y="106"/>
                  </a:lnTo>
                  <a:lnTo>
                    <a:pt x="123" y="106"/>
                  </a:lnTo>
                  <a:lnTo>
                    <a:pt x="123" y="104"/>
                  </a:lnTo>
                  <a:lnTo>
                    <a:pt x="125" y="101"/>
                  </a:lnTo>
                  <a:lnTo>
                    <a:pt x="125" y="99"/>
                  </a:lnTo>
                  <a:lnTo>
                    <a:pt x="125" y="97"/>
                  </a:lnTo>
                  <a:lnTo>
                    <a:pt x="123" y="92"/>
                  </a:lnTo>
                  <a:lnTo>
                    <a:pt x="118" y="85"/>
                  </a:lnTo>
                  <a:lnTo>
                    <a:pt x="116" y="80"/>
                  </a:lnTo>
                  <a:lnTo>
                    <a:pt x="109" y="73"/>
                  </a:lnTo>
                  <a:lnTo>
                    <a:pt x="106" y="73"/>
                  </a:lnTo>
                  <a:lnTo>
                    <a:pt x="104" y="71"/>
                  </a:lnTo>
                  <a:lnTo>
                    <a:pt x="102" y="68"/>
                  </a:lnTo>
                  <a:lnTo>
                    <a:pt x="95" y="64"/>
                  </a:lnTo>
                  <a:lnTo>
                    <a:pt x="90" y="42"/>
                  </a:lnTo>
                  <a:lnTo>
                    <a:pt x="97" y="23"/>
                  </a:lnTo>
                  <a:lnTo>
                    <a:pt x="118" y="23"/>
                  </a:lnTo>
                  <a:lnTo>
                    <a:pt x="121" y="23"/>
                  </a:lnTo>
                  <a:lnTo>
                    <a:pt x="123" y="21"/>
                  </a:lnTo>
                  <a:lnTo>
                    <a:pt x="125" y="21"/>
                  </a:lnTo>
                  <a:lnTo>
                    <a:pt x="125" y="21"/>
                  </a:lnTo>
                  <a:lnTo>
                    <a:pt x="128" y="23"/>
                  </a:lnTo>
                  <a:lnTo>
                    <a:pt x="130" y="26"/>
                  </a:lnTo>
                  <a:lnTo>
                    <a:pt x="135" y="26"/>
                  </a:lnTo>
                  <a:lnTo>
                    <a:pt x="137" y="28"/>
                  </a:lnTo>
                  <a:lnTo>
                    <a:pt x="135" y="30"/>
                  </a:lnTo>
                  <a:lnTo>
                    <a:pt x="142" y="28"/>
                  </a:lnTo>
                  <a:lnTo>
                    <a:pt x="147" y="23"/>
                  </a:lnTo>
                  <a:lnTo>
                    <a:pt x="149" y="23"/>
                  </a:lnTo>
                  <a:lnTo>
                    <a:pt x="151" y="21"/>
                  </a:lnTo>
                  <a:lnTo>
                    <a:pt x="154" y="23"/>
                  </a:lnTo>
                  <a:lnTo>
                    <a:pt x="154" y="23"/>
                  </a:lnTo>
                  <a:lnTo>
                    <a:pt x="156" y="26"/>
                  </a:lnTo>
                  <a:lnTo>
                    <a:pt x="161" y="26"/>
                  </a:lnTo>
                  <a:lnTo>
                    <a:pt x="163" y="26"/>
                  </a:lnTo>
                  <a:lnTo>
                    <a:pt x="170" y="23"/>
                  </a:lnTo>
                  <a:lnTo>
                    <a:pt x="173" y="21"/>
                  </a:lnTo>
                  <a:lnTo>
                    <a:pt x="170" y="19"/>
                  </a:lnTo>
                  <a:lnTo>
                    <a:pt x="173" y="16"/>
                  </a:lnTo>
                  <a:lnTo>
                    <a:pt x="177" y="19"/>
                  </a:lnTo>
                  <a:lnTo>
                    <a:pt x="180" y="16"/>
                  </a:lnTo>
                  <a:lnTo>
                    <a:pt x="182" y="19"/>
                  </a:lnTo>
                  <a:lnTo>
                    <a:pt x="187" y="19"/>
                  </a:lnTo>
                  <a:lnTo>
                    <a:pt x="189" y="16"/>
                  </a:lnTo>
                  <a:lnTo>
                    <a:pt x="196" y="14"/>
                  </a:lnTo>
                  <a:lnTo>
                    <a:pt x="201" y="16"/>
                  </a:lnTo>
                  <a:lnTo>
                    <a:pt x="203" y="14"/>
                  </a:lnTo>
                  <a:lnTo>
                    <a:pt x="206" y="14"/>
                  </a:lnTo>
                  <a:lnTo>
                    <a:pt x="210" y="12"/>
                  </a:lnTo>
                  <a:lnTo>
                    <a:pt x="213" y="9"/>
                  </a:lnTo>
                  <a:lnTo>
                    <a:pt x="218" y="9"/>
                  </a:lnTo>
                  <a:lnTo>
                    <a:pt x="222" y="7"/>
                  </a:lnTo>
                  <a:lnTo>
                    <a:pt x="225" y="2"/>
                  </a:lnTo>
                  <a:lnTo>
                    <a:pt x="229" y="4"/>
                  </a:lnTo>
                  <a:lnTo>
                    <a:pt x="232" y="2"/>
                  </a:lnTo>
                  <a:lnTo>
                    <a:pt x="232" y="0"/>
                  </a:lnTo>
                  <a:lnTo>
                    <a:pt x="234" y="2"/>
                  </a:lnTo>
                  <a:lnTo>
                    <a:pt x="232" y="7"/>
                  </a:lnTo>
                  <a:lnTo>
                    <a:pt x="232" y="9"/>
                  </a:lnTo>
                  <a:lnTo>
                    <a:pt x="232" y="12"/>
                  </a:lnTo>
                  <a:lnTo>
                    <a:pt x="227" y="16"/>
                  </a:lnTo>
                  <a:lnTo>
                    <a:pt x="227" y="19"/>
                  </a:lnTo>
                  <a:lnTo>
                    <a:pt x="227" y="21"/>
                  </a:lnTo>
                  <a:lnTo>
                    <a:pt x="229" y="23"/>
                  </a:lnTo>
                  <a:lnTo>
                    <a:pt x="227" y="23"/>
                  </a:lnTo>
                  <a:lnTo>
                    <a:pt x="227" y="33"/>
                  </a:lnTo>
                  <a:lnTo>
                    <a:pt x="229" y="38"/>
                  </a:lnTo>
                  <a:lnTo>
                    <a:pt x="229" y="38"/>
                  </a:lnTo>
                  <a:lnTo>
                    <a:pt x="229" y="45"/>
                  </a:lnTo>
                  <a:lnTo>
                    <a:pt x="229" y="45"/>
                  </a:lnTo>
                  <a:lnTo>
                    <a:pt x="229" y="52"/>
                  </a:lnTo>
                  <a:lnTo>
                    <a:pt x="227" y="54"/>
                  </a:lnTo>
                  <a:lnTo>
                    <a:pt x="229" y="59"/>
                  </a:lnTo>
                  <a:lnTo>
                    <a:pt x="227" y="71"/>
                  </a:lnTo>
                  <a:lnTo>
                    <a:pt x="227" y="71"/>
                  </a:lnTo>
                  <a:lnTo>
                    <a:pt x="227" y="73"/>
                  </a:lnTo>
                  <a:lnTo>
                    <a:pt x="227" y="83"/>
                  </a:lnTo>
                  <a:lnTo>
                    <a:pt x="225" y="83"/>
                  </a:lnTo>
                  <a:lnTo>
                    <a:pt x="225" y="85"/>
                  </a:lnTo>
                  <a:lnTo>
                    <a:pt x="225" y="85"/>
                  </a:lnTo>
                  <a:lnTo>
                    <a:pt x="229" y="85"/>
                  </a:lnTo>
                  <a:lnTo>
                    <a:pt x="232" y="87"/>
                  </a:lnTo>
                  <a:lnTo>
                    <a:pt x="232" y="97"/>
                  </a:lnTo>
                  <a:lnTo>
                    <a:pt x="229" y="99"/>
                  </a:lnTo>
                  <a:lnTo>
                    <a:pt x="227" y="99"/>
                  </a:lnTo>
                  <a:lnTo>
                    <a:pt x="229" y="101"/>
                  </a:lnTo>
                  <a:lnTo>
                    <a:pt x="227" y="104"/>
                  </a:lnTo>
                  <a:lnTo>
                    <a:pt x="225" y="104"/>
                  </a:lnTo>
                  <a:lnTo>
                    <a:pt x="222" y="109"/>
                  </a:lnTo>
                  <a:lnTo>
                    <a:pt x="222" y="109"/>
                  </a:lnTo>
                  <a:lnTo>
                    <a:pt x="225" y="109"/>
                  </a:lnTo>
                  <a:lnTo>
                    <a:pt x="227" y="109"/>
                  </a:lnTo>
                  <a:lnTo>
                    <a:pt x="225" y="111"/>
                  </a:lnTo>
                  <a:lnTo>
                    <a:pt x="225" y="116"/>
                  </a:lnTo>
                  <a:lnTo>
                    <a:pt x="222" y="116"/>
                  </a:lnTo>
                  <a:lnTo>
                    <a:pt x="215" y="123"/>
                  </a:lnTo>
                  <a:lnTo>
                    <a:pt x="215" y="125"/>
                  </a:lnTo>
                  <a:lnTo>
                    <a:pt x="213" y="132"/>
                  </a:lnTo>
                  <a:lnTo>
                    <a:pt x="208" y="132"/>
                  </a:lnTo>
                  <a:lnTo>
                    <a:pt x="208" y="137"/>
                  </a:lnTo>
                  <a:lnTo>
                    <a:pt x="194" y="144"/>
                  </a:lnTo>
                  <a:lnTo>
                    <a:pt x="192" y="144"/>
                  </a:lnTo>
                  <a:lnTo>
                    <a:pt x="189" y="146"/>
                  </a:lnTo>
                  <a:lnTo>
                    <a:pt x="175" y="156"/>
                  </a:lnTo>
                  <a:lnTo>
                    <a:pt x="170" y="154"/>
                  </a:lnTo>
                  <a:lnTo>
                    <a:pt x="170" y="156"/>
                  </a:lnTo>
                  <a:lnTo>
                    <a:pt x="163" y="158"/>
                  </a:lnTo>
                  <a:lnTo>
                    <a:pt x="154" y="165"/>
                  </a:lnTo>
                  <a:lnTo>
                    <a:pt x="154" y="163"/>
                  </a:lnTo>
                  <a:lnTo>
                    <a:pt x="154" y="165"/>
                  </a:lnTo>
                  <a:lnTo>
                    <a:pt x="147" y="172"/>
                  </a:lnTo>
                  <a:lnTo>
                    <a:pt x="144" y="172"/>
                  </a:lnTo>
                  <a:lnTo>
                    <a:pt x="142" y="170"/>
                  </a:lnTo>
                  <a:lnTo>
                    <a:pt x="142" y="175"/>
                  </a:lnTo>
                  <a:lnTo>
                    <a:pt x="140" y="177"/>
                  </a:lnTo>
                  <a:lnTo>
                    <a:pt x="140" y="180"/>
                  </a:lnTo>
                  <a:lnTo>
                    <a:pt x="130" y="184"/>
                  </a:lnTo>
                  <a:lnTo>
                    <a:pt x="130" y="187"/>
                  </a:lnTo>
                  <a:lnTo>
                    <a:pt x="128" y="189"/>
                  </a:lnTo>
                  <a:lnTo>
                    <a:pt x="125" y="191"/>
                  </a:lnTo>
                  <a:lnTo>
                    <a:pt x="125" y="194"/>
                  </a:lnTo>
                  <a:lnTo>
                    <a:pt x="121" y="194"/>
                  </a:lnTo>
                  <a:lnTo>
                    <a:pt x="109" y="201"/>
                  </a:lnTo>
                  <a:lnTo>
                    <a:pt x="109" y="206"/>
                  </a:lnTo>
                  <a:lnTo>
                    <a:pt x="104" y="210"/>
                  </a:lnTo>
                  <a:lnTo>
                    <a:pt x="99" y="210"/>
                  </a:lnTo>
                  <a:lnTo>
                    <a:pt x="97" y="213"/>
                  </a:lnTo>
                  <a:lnTo>
                    <a:pt x="92" y="210"/>
                  </a:lnTo>
                  <a:lnTo>
                    <a:pt x="90" y="210"/>
                  </a:lnTo>
                  <a:lnTo>
                    <a:pt x="90" y="213"/>
                  </a:lnTo>
                  <a:lnTo>
                    <a:pt x="92" y="215"/>
                  </a:lnTo>
                  <a:lnTo>
                    <a:pt x="92" y="217"/>
                  </a:lnTo>
                  <a:lnTo>
                    <a:pt x="90" y="220"/>
                  </a:lnTo>
                  <a:lnTo>
                    <a:pt x="92" y="224"/>
                  </a:lnTo>
                  <a:lnTo>
                    <a:pt x="90" y="227"/>
                  </a:lnTo>
                  <a:lnTo>
                    <a:pt x="95" y="236"/>
                  </a:lnTo>
                  <a:lnTo>
                    <a:pt x="95" y="239"/>
                  </a:lnTo>
                  <a:lnTo>
                    <a:pt x="92" y="241"/>
                  </a:lnTo>
                  <a:lnTo>
                    <a:pt x="95" y="241"/>
                  </a:lnTo>
                  <a:lnTo>
                    <a:pt x="97" y="246"/>
                  </a:lnTo>
                  <a:lnTo>
                    <a:pt x="97" y="251"/>
                  </a:lnTo>
                  <a:lnTo>
                    <a:pt x="99" y="255"/>
                  </a:lnTo>
                  <a:lnTo>
                    <a:pt x="99" y="269"/>
                  </a:lnTo>
                  <a:lnTo>
                    <a:pt x="99" y="274"/>
                  </a:lnTo>
                  <a:lnTo>
                    <a:pt x="102" y="274"/>
                  </a:lnTo>
                  <a:lnTo>
                    <a:pt x="102" y="272"/>
                  </a:lnTo>
                  <a:lnTo>
                    <a:pt x="104" y="265"/>
                  </a:lnTo>
                  <a:lnTo>
                    <a:pt x="104" y="269"/>
                  </a:lnTo>
                  <a:lnTo>
                    <a:pt x="106" y="269"/>
                  </a:lnTo>
                  <a:lnTo>
                    <a:pt x="106" y="277"/>
                  </a:lnTo>
                  <a:lnTo>
                    <a:pt x="104" y="279"/>
                  </a:lnTo>
                  <a:lnTo>
                    <a:pt x="104" y="284"/>
                  </a:lnTo>
                  <a:lnTo>
                    <a:pt x="104" y="286"/>
                  </a:lnTo>
                  <a:lnTo>
                    <a:pt x="102" y="293"/>
                  </a:lnTo>
                  <a:lnTo>
                    <a:pt x="102" y="295"/>
                  </a:lnTo>
                  <a:lnTo>
                    <a:pt x="99" y="298"/>
                  </a:lnTo>
                  <a:lnTo>
                    <a:pt x="99" y="303"/>
                  </a:lnTo>
                  <a:lnTo>
                    <a:pt x="97" y="303"/>
                  </a:lnTo>
                  <a:lnTo>
                    <a:pt x="99" y="307"/>
                  </a:lnTo>
                  <a:lnTo>
                    <a:pt x="102" y="305"/>
                  </a:lnTo>
                  <a:lnTo>
                    <a:pt x="104" y="307"/>
                  </a:lnTo>
                  <a:lnTo>
                    <a:pt x="99" y="312"/>
                  </a:lnTo>
                  <a:lnTo>
                    <a:pt x="99" y="317"/>
                  </a:lnTo>
                  <a:lnTo>
                    <a:pt x="90" y="326"/>
                  </a:lnTo>
                  <a:lnTo>
                    <a:pt x="76" y="333"/>
                  </a:lnTo>
                  <a:lnTo>
                    <a:pt x="57" y="336"/>
                  </a:lnTo>
                  <a:lnTo>
                    <a:pt x="50" y="345"/>
                  </a:lnTo>
                  <a:lnTo>
                    <a:pt x="43" y="345"/>
                  </a:lnTo>
                  <a:lnTo>
                    <a:pt x="43" y="348"/>
                  </a:lnTo>
                  <a:lnTo>
                    <a:pt x="38" y="350"/>
                  </a:lnTo>
                  <a:lnTo>
                    <a:pt x="38" y="357"/>
                  </a:lnTo>
                  <a:lnTo>
                    <a:pt x="35" y="357"/>
                  </a:lnTo>
                  <a:lnTo>
                    <a:pt x="33" y="357"/>
                  </a:lnTo>
                  <a:lnTo>
                    <a:pt x="33" y="359"/>
                  </a:lnTo>
                  <a:lnTo>
                    <a:pt x="35" y="362"/>
                  </a:lnTo>
                  <a:lnTo>
                    <a:pt x="35" y="366"/>
                  </a:lnTo>
                  <a:lnTo>
                    <a:pt x="38" y="364"/>
                  </a:lnTo>
                  <a:lnTo>
                    <a:pt x="40" y="364"/>
                  </a:lnTo>
                  <a:lnTo>
                    <a:pt x="43" y="362"/>
                  </a:lnTo>
                  <a:lnTo>
                    <a:pt x="43" y="362"/>
                  </a:lnTo>
                  <a:lnTo>
                    <a:pt x="43" y="364"/>
                  </a:lnTo>
                  <a:lnTo>
                    <a:pt x="43" y="369"/>
                  </a:lnTo>
                  <a:lnTo>
                    <a:pt x="40" y="374"/>
                  </a:lnTo>
                  <a:lnTo>
                    <a:pt x="40" y="376"/>
                  </a:lnTo>
                  <a:lnTo>
                    <a:pt x="35" y="376"/>
                  </a:lnTo>
                  <a:lnTo>
                    <a:pt x="28" y="374"/>
                  </a:lnTo>
                  <a:lnTo>
                    <a:pt x="26" y="376"/>
                  </a:lnTo>
                  <a:lnTo>
                    <a:pt x="26" y="374"/>
                  </a:lnTo>
                  <a:lnTo>
                    <a:pt x="26" y="369"/>
                  </a:lnTo>
                  <a:lnTo>
                    <a:pt x="26" y="366"/>
                  </a:lnTo>
                  <a:lnTo>
                    <a:pt x="28" y="364"/>
                  </a:lnTo>
                  <a:lnTo>
                    <a:pt x="26" y="362"/>
                  </a:lnTo>
                  <a:lnTo>
                    <a:pt x="24" y="359"/>
                  </a:lnTo>
                  <a:lnTo>
                    <a:pt x="21" y="359"/>
                  </a:lnTo>
                  <a:lnTo>
                    <a:pt x="21" y="357"/>
                  </a:lnTo>
                  <a:lnTo>
                    <a:pt x="21" y="350"/>
                  </a:lnTo>
                  <a:lnTo>
                    <a:pt x="21" y="343"/>
                  </a:lnTo>
                  <a:lnTo>
                    <a:pt x="24" y="338"/>
                  </a:lnTo>
                  <a:lnTo>
                    <a:pt x="24" y="319"/>
                  </a:lnTo>
                  <a:lnTo>
                    <a:pt x="21" y="314"/>
                  </a:lnTo>
                  <a:lnTo>
                    <a:pt x="21" y="310"/>
                  </a:lnTo>
                  <a:lnTo>
                    <a:pt x="19" y="305"/>
                  </a:lnTo>
                  <a:lnTo>
                    <a:pt x="21" y="305"/>
                  </a:lnTo>
                  <a:lnTo>
                    <a:pt x="21" y="293"/>
                  </a:lnTo>
                  <a:lnTo>
                    <a:pt x="17" y="288"/>
                  </a:lnTo>
                  <a:lnTo>
                    <a:pt x="17" y="284"/>
                  </a:lnTo>
                  <a:lnTo>
                    <a:pt x="14" y="277"/>
                  </a:lnTo>
                  <a:lnTo>
                    <a:pt x="14" y="277"/>
                  </a:lnTo>
                  <a:lnTo>
                    <a:pt x="14" y="27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48" name="Morocco">
              <a:extLst>
                <a:ext uri="{FF2B5EF4-FFF2-40B4-BE49-F238E27FC236}">
                  <a16:creationId xmlns:a16="http://schemas.microsoft.com/office/drawing/2014/main" xmlns="" id="{88ECDB75-067E-41F9-9390-100428D391CB}"/>
                </a:ext>
              </a:extLst>
            </p:cNvPr>
            <p:cNvSpPr>
              <a:spLocks/>
            </p:cNvSpPr>
            <p:nvPr/>
          </p:nvSpPr>
          <p:spPr bwMode="auto">
            <a:xfrm>
              <a:off x="5571952" y="3380498"/>
              <a:ext cx="296294" cy="233857"/>
            </a:xfrm>
            <a:custGeom>
              <a:avLst/>
              <a:gdLst>
                <a:gd name="T0" fmla="*/ 90 w 261"/>
                <a:gd name="T1" fmla="*/ 187 h 206"/>
                <a:gd name="T2" fmla="*/ 107 w 261"/>
                <a:gd name="T3" fmla="*/ 172 h 206"/>
                <a:gd name="T4" fmla="*/ 123 w 261"/>
                <a:gd name="T5" fmla="*/ 165 h 206"/>
                <a:gd name="T6" fmla="*/ 135 w 261"/>
                <a:gd name="T7" fmla="*/ 165 h 206"/>
                <a:gd name="T8" fmla="*/ 152 w 261"/>
                <a:gd name="T9" fmla="*/ 163 h 206"/>
                <a:gd name="T10" fmla="*/ 194 w 261"/>
                <a:gd name="T11" fmla="*/ 139 h 206"/>
                <a:gd name="T12" fmla="*/ 211 w 261"/>
                <a:gd name="T13" fmla="*/ 123 h 206"/>
                <a:gd name="T14" fmla="*/ 213 w 261"/>
                <a:gd name="T15" fmla="*/ 111 h 206"/>
                <a:gd name="T16" fmla="*/ 223 w 261"/>
                <a:gd name="T17" fmla="*/ 99 h 206"/>
                <a:gd name="T18" fmla="*/ 256 w 261"/>
                <a:gd name="T19" fmla="*/ 97 h 206"/>
                <a:gd name="T20" fmla="*/ 258 w 261"/>
                <a:gd name="T21" fmla="*/ 92 h 206"/>
                <a:gd name="T22" fmla="*/ 258 w 261"/>
                <a:gd name="T23" fmla="*/ 85 h 206"/>
                <a:gd name="T24" fmla="*/ 253 w 261"/>
                <a:gd name="T25" fmla="*/ 83 h 206"/>
                <a:gd name="T26" fmla="*/ 249 w 261"/>
                <a:gd name="T27" fmla="*/ 78 h 206"/>
                <a:gd name="T28" fmla="*/ 244 w 261"/>
                <a:gd name="T29" fmla="*/ 54 h 206"/>
                <a:gd name="T30" fmla="*/ 244 w 261"/>
                <a:gd name="T31" fmla="*/ 42 h 206"/>
                <a:gd name="T32" fmla="*/ 242 w 261"/>
                <a:gd name="T33" fmla="*/ 33 h 206"/>
                <a:gd name="T34" fmla="*/ 239 w 261"/>
                <a:gd name="T35" fmla="*/ 26 h 206"/>
                <a:gd name="T36" fmla="*/ 237 w 261"/>
                <a:gd name="T37" fmla="*/ 21 h 206"/>
                <a:gd name="T38" fmla="*/ 220 w 261"/>
                <a:gd name="T39" fmla="*/ 19 h 206"/>
                <a:gd name="T40" fmla="*/ 216 w 261"/>
                <a:gd name="T41" fmla="*/ 12 h 206"/>
                <a:gd name="T42" fmla="*/ 216 w 261"/>
                <a:gd name="T43" fmla="*/ 12 h 206"/>
                <a:gd name="T44" fmla="*/ 204 w 261"/>
                <a:gd name="T45" fmla="*/ 19 h 206"/>
                <a:gd name="T46" fmla="*/ 192 w 261"/>
                <a:gd name="T47" fmla="*/ 16 h 206"/>
                <a:gd name="T48" fmla="*/ 183 w 261"/>
                <a:gd name="T49" fmla="*/ 19 h 206"/>
                <a:gd name="T50" fmla="*/ 171 w 261"/>
                <a:gd name="T51" fmla="*/ 12 h 206"/>
                <a:gd name="T52" fmla="*/ 166 w 261"/>
                <a:gd name="T53" fmla="*/ 7 h 206"/>
                <a:gd name="T54" fmla="*/ 168 w 261"/>
                <a:gd name="T55" fmla="*/ 2 h 206"/>
                <a:gd name="T56" fmla="*/ 161 w 261"/>
                <a:gd name="T57" fmla="*/ 2 h 206"/>
                <a:gd name="T58" fmla="*/ 157 w 261"/>
                <a:gd name="T59" fmla="*/ 2 h 206"/>
                <a:gd name="T60" fmla="*/ 152 w 261"/>
                <a:gd name="T61" fmla="*/ 21 h 206"/>
                <a:gd name="T62" fmla="*/ 145 w 261"/>
                <a:gd name="T63" fmla="*/ 35 h 206"/>
                <a:gd name="T64" fmla="*/ 133 w 261"/>
                <a:gd name="T65" fmla="*/ 52 h 206"/>
                <a:gd name="T66" fmla="*/ 126 w 261"/>
                <a:gd name="T67" fmla="*/ 54 h 206"/>
                <a:gd name="T68" fmla="*/ 112 w 261"/>
                <a:gd name="T69" fmla="*/ 64 h 206"/>
                <a:gd name="T70" fmla="*/ 100 w 261"/>
                <a:gd name="T71" fmla="*/ 71 h 206"/>
                <a:gd name="T72" fmla="*/ 90 w 261"/>
                <a:gd name="T73" fmla="*/ 75 h 206"/>
                <a:gd name="T74" fmla="*/ 86 w 261"/>
                <a:gd name="T75" fmla="*/ 92 h 206"/>
                <a:gd name="T76" fmla="*/ 76 w 261"/>
                <a:gd name="T77" fmla="*/ 106 h 206"/>
                <a:gd name="T78" fmla="*/ 69 w 261"/>
                <a:gd name="T79" fmla="*/ 123 h 206"/>
                <a:gd name="T80" fmla="*/ 69 w 261"/>
                <a:gd name="T81" fmla="*/ 137 h 206"/>
                <a:gd name="T82" fmla="*/ 74 w 261"/>
                <a:gd name="T83" fmla="*/ 142 h 206"/>
                <a:gd name="T84" fmla="*/ 60 w 261"/>
                <a:gd name="T85" fmla="*/ 165 h 206"/>
                <a:gd name="T86" fmla="*/ 50 w 261"/>
                <a:gd name="T87" fmla="*/ 177 h 206"/>
                <a:gd name="T88" fmla="*/ 29 w 261"/>
                <a:gd name="T89" fmla="*/ 194 h 206"/>
                <a:gd name="T90" fmla="*/ 0 w 261"/>
                <a:gd name="T91" fmla="*/ 206 h 206"/>
                <a:gd name="T92" fmla="*/ 90 w 261"/>
                <a:gd name="T93" fmla="*/ 206 h 206"/>
                <a:gd name="T94" fmla="*/ 90 w 261"/>
                <a:gd name="T95"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1" h="206">
                  <a:moveTo>
                    <a:pt x="90" y="206"/>
                  </a:moveTo>
                  <a:lnTo>
                    <a:pt x="90" y="187"/>
                  </a:lnTo>
                  <a:lnTo>
                    <a:pt x="102" y="180"/>
                  </a:lnTo>
                  <a:lnTo>
                    <a:pt x="107" y="172"/>
                  </a:lnTo>
                  <a:lnTo>
                    <a:pt x="112" y="168"/>
                  </a:lnTo>
                  <a:lnTo>
                    <a:pt x="123" y="165"/>
                  </a:lnTo>
                  <a:lnTo>
                    <a:pt x="130" y="165"/>
                  </a:lnTo>
                  <a:lnTo>
                    <a:pt x="135" y="165"/>
                  </a:lnTo>
                  <a:lnTo>
                    <a:pt x="142" y="165"/>
                  </a:lnTo>
                  <a:lnTo>
                    <a:pt x="152" y="163"/>
                  </a:lnTo>
                  <a:lnTo>
                    <a:pt x="171" y="154"/>
                  </a:lnTo>
                  <a:lnTo>
                    <a:pt x="194" y="139"/>
                  </a:lnTo>
                  <a:lnTo>
                    <a:pt x="211" y="127"/>
                  </a:lnTo>
                  <a:lnTo>
                    <a:pt x="211" y="123"/>
                  </a:lnTo>
                  <a:lnTo>
                    <a:pt x="211" y="116"/>
                  </a:lnTo>
                  <a:lnTo>
                    <a:pt x="213" y="111"/>
                  </a:lnTo>
                  <a:lnTo>
                    <a:pt x="218" y="109"/>
                  </a:lnTo>
                  <a:lnTo>
                    <a:pt x="223" y="99"/>
                  </a:lnTo>
                  <a:lnTo>
                    <a:pt x="230" y="97"/>
                  </a:lnTo>
                  <a:lnTo>
                    <a:pt x="256" y="97"/>
                  </a:lnTo>
                  <a:lnTo>
                    <a:pt x="258" y="94"/>
                  </a:lnTo>
                  <a:lnTo>
                    <a:pt x="258" y="92"/>
                  </a:lnTo>
                  <a:lnTo>
                    <a:pt x="261" y="85"/>
                  </a:lnTo>
                  <a:lnTo>
                    <a:pt x="258" y="85"/>
                  </a:lnTo>
                  <a:lnTo>
                    <a:pt x="256" y="85"/>
                  </a:lnTo>
                  <a:lnTo>
                    <a:pt x="253" y="83"/>
                  </a:lnTo>
                  <a:lnTo>
                    <a:pt x="251" y="80"/>
                  </a:lnTo>
                  <a:lnTo>
                    <a:pt x="249" y="78"/>
                  </a:lnTo>
                  <a:lnTo>
                    <a:pt x="246" y="71"/>
                  </a:lnTo>
                  <a:lnTo>
                    <a:pt x="244" y="54"/>
                  </a:lnTo>
                  <a:lnTo>
                    <a:pt x="244" y="49"/>
                  </a:lnTo>
                  <a:lnTo>
                    <a:pt x="244" y="42"/>
                  </a:lnTo>
                  <a:lnTo>
                    <a:pt x="244" y="35"/>
                  </a:lnTo>
                  <a:lnTo>
                    <a:pt x="242" y="33"/>
                  </a:lnTo>
                  <a:lnTo>
                    <a:pt x="242" y="28"/>
                  </a:lnTo>
                  <a:lnTo>
                    <a:pt x="239" y="26"/>
                  </a:lnTo>
                  <a:lnTo>
                    <a:pt x="237" y="23"/>
                  </a:lnTo>
                  <a:lnTo>
                    <a:pt x="237" y="21"/>
                  </a:lnTo>
                  <a:lnTo>
                    <a:pt x="235" y="21"/>
                  </a:lnTo>
                  <a:lnTo>
                    <a:pt x="220" y="19"/>
                  </a:lnTo>
                  <a:lnTo>
                    <a:pt x="218" y="16"/>
                  </a:lnTo>
                  <a:lnTo>
                    <a:pt x="216" y="12"/>
                  </a:lnTo>
                  <a:lnTo>
                    <a:pt x="216" y="12"/>
                  </a:lnTo>
                  <a:lnTo>
                    <a:pt x="216" y="12"/>
                  </a:lnTo>
                  <a:lnTo>
                    <a:pt x="211" y="16"/>
                  </a:lnTo>
                  <a:lnTo>
                    <a:pt x="204" y="19"/>
                  </a:lnTo>
                  <a:lnTo>
                    <a:pt x="197" y="16"/>
                  </a:lnTo>
                  <a:lnTo>
                    <a:pt x="192" y="16"/>
                  </a:lnTo>
                  <a:lnTo>
                    <a:pt x="187" y="19"/>
                  </a:lnTo>
                  <a:lnTo>
                    <a:pt x="183" y="19"/>
                  </a:lnTo>
                  <a:lnTo>
                    <a:pt x="178" y="19"/>
                  </a:lnTo>
                  <a:lnTo>
                    <a:pt x="171" y="12"/>
                  </a:lnTo>
                  <a:lnTo>
                    <a:pt x="168" y="9"/>
                  </a:lnTo>
                  <a:lnTo>
                    <a:pt x="166" y="7"/>
                  </a:lnTo>
                  <a:lnTo>
                    <a:pt x="166" y="4"/>
                  </a:lnTo>
                  <a:lnTo>
                    <a:pt x="168" y="2"/>
                  </a:lnTo>
                  <a:lnTo>
                    <a:pt x="166" y="0"/>
                  </a:lnTo>
                  <a:lnTo>
                    <a:pt x="161" y="2"/>
                  </a:lnTo>
                  <a:lnTo>
                    <a:pt x="161" y="4"/>
                  </a:lnTo>
                  <a:lnTo>
                    <a:pt x="157" y="2"/>
                  </a:lnTo>
                  <a:lnTo>
                    <a:pt x="152" y="7"/>
                  </a:lnTo>
                  <a:lnTo>
                    <a:pt x="152" y="21"/>
                  </a:lnTo>
                  <a:lnTo>
                    <a:pt x="147" y="26"/>
                  </a:lnTo>
                  <a:lnTo>
                    <a:pt x="145" y="35"/>
                  </a:lnTo>
                  <a:lnTo>
                    <a:pt x="142" y="42"/>
                  </a:lnTo>
                  <a:lnTo>
                    <a:pt x="133" y="52"/>
                  </a:lnTo>
                  <a:lnTo>
                    <a:pt x="130" y="52"/>
                  </a:lnTo>
                  <a:lnTo>
                    <a:pt x="126" y="54"/>
                  </a:lnTo>
                  <a:lnTo>
                    <a:pt x="116" y="56"/>
                  </a:lnTo>
                  <a:lnTo>
                    <a:pt x="112" y="64"/>
                  </a:lnTo>
                  <a:lnTo>
                    <a:pt x="109" y="64"/>
                  </a:lnTo>
                  <a:lnTo>
                    <a:pt x="100" y="71"/>
                  </a:lnTo>
                  <a:lnTo>
                    <a:pt x="95" y="71"/>
                  </a:lnTo>
                  <a:lnTo>
                    <a:pt x="90" y="75"/>
                  </a:lnTo>
                  <a:lnTo>
                    <a:pt x="81" y="85"/>
                  </a:lnTo>
                  <a:lnTo>
                    <a:pt x="86" y="92"/>
                  </a:lnTo>
                  <a:lnTo>
                    <a:pt x="83" y="97"/>
                  </a:lnTo>
                  <a:lnTo>
                    <a:pt x="76" y="106"/>
                  </a:lnTo>
                  <a:lnTo>
                    <a:pt x="69" y="118"/>
                  </a:lnTo>
                  <a:lnTo>
                    <a:pt x="69" y="123"/>
                  </a:lnTo>
                  <a:lnTo>
                    <a:pt x="74" y="130"/>
                  </a:lnTo>
                  <a:lnTo>
                    <a:pt x="69" y="137"/>
                  </a:lnTo>
                  <a:lnTo>
                    <a:pt x="71" y="139"/>
                  </a:lnTo>
                  <a:lnTo>
                    <a:pt x="74" y="142"/>
                  </a:lnTo>
                  <a:lnTo>
                    <a:pt x="74" y="149"/>
                  </a:lnTo>
                  <a:lnTo>
                    <a:pt x="60" y="165"/>
                  </a:lnTo>
                  <a:lnTo>
                    <a:pt x="57" y="170"/>
                  </a:lnTo>
                  <a:lnTo>
                    <a:pt x="50" y="177"/>
                  </a:lnTo>
                  <a:lnTo>
                    <a:pt x="43" y="180"/>
                  </a:lnTo>
                  <a:lnTo>
                    <a:pt x="29" y="194"/>
                  </a:lnTo>
                  <a:lnTo>
                    <a:pt x="5" y="196"/>
                  </a:lnTo>
                  <a:lnTo>
                    <a:pt x="0" y="206"/>
                  </a:lnTo>
                  <a:lnTo>
                    <a:pt x="90" y="206"/>
                  </a:lnTo>
                  <a:lnTo>
                    <a:pt x="90" y="206"/>
                  </a:lnTo>
                  <a:lnTo>
                    <a:pt x="90" y="206"/>
                  </a:lnTo>
                  <a:lnTo>
                    <a:pt x="90" y="20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49" name="Montenegro">
              <a:extLst>
                <a:ext uri="{FF2B5EF4-FFF2-40B4-BE49-F238E27FC236}">
                  <a16:creationId xmlns:a16="http://schemas.microsoft.com/office/drawing/2014/main" xmlns="" id="{53291EEC-53B9-46B9-A843-D702363F6A4B}"/>
                </a:ext>
              </a:extLst>
            </p:cNvPr>
            <p:cNvSpPr>
              <a:spLocks/>
            </p:cNvSpPr>
            <p:nvPr/>
          </p:nvSpPr>
          <p:spPr bwMode="auto">
            <a:xfrm>
              <a:off x="6318931" y="3140966"/>
              <a:ext cx="45409" cy="56761"/>
            </a:xfrm>
            <a:custGeom>
              <a:avLst/>
              <a:gdLst>
                <a:gd name="T0" fmla="*/ 21 w 40"/>
                <a:gd name="T1" fmla="*/ 50 h 50"/>
                <a:gd name="T2" fmla="*/ 21 w 40"/>
                <a:gd name="T3" fmla="*/ 43 h 50"/>
                <a:gd name="T4" fmla="*/ 23 w 40"/>
                <a:gd name="T5" fmla="*/ 36 h 50"/>
                <a:gd name="T6" fmla="*/ 28 w 40"/>
                <a:gd name="T7" fmla="*/ 31 h 50"/>
                <a:gd name="T8" fmla="*/ 31 w 40"/>
                <a:gd name="T9" fmla="*/ 31 h 50"/>
                <a:gd name="T10" fmla="*/ 33 w 40"/>
                <a:gd name="T11" fmla="*/ 36 h 50"/>
                <a:gd name="T12" fmla="*/ 38 w 40"/>
                <a:gd name="T13" fmla="*/ 31 h 50"/>
                <a:gd name="T14" fmla="*/ 38 w 40"/>
                <a:gd name="T15" fmla="*/ 29 h 50"/>
                <a:gd name="T16" fmla="*/ 40 w 40"/>
                <a:gd name="T17" fmla="*/ 24 h 50"/>
                <a:gd name="T18" fmla="*/ 40 w 40"/>
                <a:gd name="T19" fmla="*/ 19 h 50"/>
                <a:gd name="T20" fmla="*/ 35 w 40"/>
                <a:gd name="T21" fmla="*/ 19 h 50"/>
                <a:gd name="T22" fmla="*/ 31 w 40"/>
                <a:gd name="T23" fmla="*/ 14 h 50"/>
                <a:gd name="T24" fmla="*/ 26 w 40"/>
                <a:gd name="T25" fmla="*/ 14 h 50"/>
                <a:gd name="T26" fmla="*/ 23 w 40"/>
                <a:gd name="T27" fmla="*/ 12 h 50"/>
                <a:gd name="T28" fmla="*/ 23 w 40"/>
                <a:gd name="T29" fmla="*/ 10 h 50"/>
                <a:gd name="T30" fmla="*/ 19 w 40"/>
                <a:gd name="T31" fmla="*/ 5 h 50"/>
                <a:gd name="T32" fmla="*/ 19 w 40"/>
                <a:gd name="T33" fmla="*/ 5 h 50"/>
                <a:gd name="T34" fmla="*/ 16 w 40"/>
                <a:gd name="T35" fmla="*/ 5 h 50"/>
                <a:gd name="T36" fmla="*/ 12 w 40"/>
                <a:gd name="T37" fmla="*/ 0 h 50"/>
                <a:gd name="T38" fmla="*/ 9 w 40"/>
                <a:gd name="T39" fmla="*/ 2 h 50"/>
                <a:gd name="T40" fmla="*/ 9 w 40"/>
                <a:gd name="T41" fmla="*/ 7 h 50"/>
                <a:gd name="T42" fmla="*/ 12 w 40"/>
                <a:gd name="T43" fmla="*/ 10 h 50"/>
                <a:gd name="T44" fmla="*/ 14 w 40"/>
                <a:gd name="T45" fmla="*/ 12 h 50"/>
                <a:gd name="T46" fmla="*/ 12 w 40"/>
                <a:gd name="T47" fmla="*/ 14 h 50"/>
                <a:gd name="T48" fmla="*/ 7 w 40"/>
                <a:gd name="T49" fmla="*/ 14 h 50"/>
                <a:gd name="T50" fmla="*/ 5 w 40"/>
                <a:gd name="T51" fmla="*/ 19 h 50"/>
                <a:gd name="T52" fmla="*/ 5 w 40"/>
                <a:gd name="T53" fmla="*/ 24 h 50"/>
                <a:gd name="T54" fmla="*/ 2 w 40"/>
                <a:gd name="T55" fmla="*/ 29 h 50"/>
                <a:gd name="T56" fmla="*/ 0 w 40"/>
                <a:gd name="T57" fmla="*/ 31 h 50"/>
                <a:gd name="T58" fmla="*/ 2 w 40"/>
                <a:gd name="T59" fmla="*/ 33 h 50"/>
                <a:gd name="T60" fmla="*/ 7 w 40"/>
                <a:gd name="T61" fmla="*/ 33 h 50"/>
                <a:gd name="T62" fmla="*/ 14 w 40"/>
                <a:gd name="T63" fmla="*/ 45 h 50"/>
                <a:gd name="T64" fmla="*/ 16 w 40"/>
                <a:gd name="T65" fmla="*/ 47 h 50"/>
                <a:gd name="T66" fmla="*/ 21 w 40"/>
                <a:gd name="T67" fmla="*/ 50 h 50"/>
                <a:gd name="T68" fmla="*/ 21 w 40"/>
                <a:gd name="T6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50">
                  <a:moveTo>
                    <a:pt x="21" y="50"/>
                  </a:moveTo>
                  <a:lnTo>
                    <a:pt x="21" y="43"/>
                  </a:lnTo>
                  <a:lnTo>
                    <a:pt x="23" y="36"/>
                  </a:lnTo>
                  <a:lnTo>
                    <a:pt x="28" y="31"/>
                  </a:lnTo>
                  <a:lnTo>
                    <a:pt x="31" y="31"/>
                  </a:lnTo>
                  <a:lnTo>
                    <a:pt x="33" y="36"/>
                  </a:lnTo>
                  <a:lnTo>
                    <a:pt x="38" y="31"/>
                  </a:lnTo>
                  <a:lnTo>
                    <a:pt x="38" y="29"/>
                  </a:lnTo>
                  <a:lnTo>
                    <a:pt x="40" y="24"/>
                  </a:lnTo>
                  <a:lnTo>
                    <a:pt x="40" y="19"/>
                  </a:lnTo>
                  <a:lnTo>
                    <a:pt x="35" y="19"/>
                  </a:lnTo>
                  <a:lnTo>
                    <a:pt x="31" y="14"/>
                  </a:lnTo>
                  <a:lnTo>
                    <a:pt x="26" y="14"/>
                  </a:lnTo>
                  <a:lnTo>
                    <a:pt x="23" y="12"/>
                  </a:lnTo>
                  <a:lnTo>
                    <a:pt x="23" y="10"/>
                  </a:lnTo>
                  <a:lnTo>
                    <a:pt x="19" y="5"/>
                  </a:lnTo>
                  <a:lnTo>
                    <a:pt x="19" y="5"/>
                  </a:lnTo>
                  <a:lnTo>
                    <a:pt x="16" y="5"/>
                  </a:lnTo>
                  <a:lnTo>
                    <a:pt x="12" y="0"/>
                  </a:lnTo>
                  <a:lnTo>
                    <a:pt x="9" y="2"/>
                  </a:lnTo>
                  <a:lnTo>
                    <a:pt x="9" y="7"/>
                  </a:lnTo>
                  <a:lnTo>
                    <a:pt x="12" y="10"/>
                  </a:lnTo>
                  <a:lnTo>
                    <a:pt x="14" y="12"/>
                  </a:lnTo>
                  <a:lnTo>
                    <a:pt x="12" y="14"/>
                  </a:lnTo>
                  <a:lnTo>
                    <a:pt x="7" y="14"/>
                  </a:lnTo>
                  <a:lnTo>
                    <a:pt x="5" y="19"/>
                  </a:lnTo>
                  <a:lnTo>
                    <a:pt x="5" y="24"/>
                  </a:lnTo>
                  <a:lnTo>
                    <a:pt x="2" y="29"/>
                  </a:lnTo>
                  <a:lnTo>
                    <a:pt x="0" y="31"/>
                  </a:lnTo>
                  <a:lnTo>
                    <a:pt x="2" y="33"/>
                  </a:lnTo>
                  <a:lnTo>
                    <a:pt x="7" y="33"/>
                  </a:lnTo>
                  <a:lnTo>
                    <a:pt x="14" y="45"/>
                  </a:lnTo>
                  <a:lnTo>
                    <a:pt x="16" y="47"/>
                  </a:lnTo>
                  <a:lnTo>
                    <a:pt x="21" y="50"/>
                  </a:lnTo>
                  <a:lnTo>
                    <a:pt x="21" y="5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50" name="Mongolia">
              <a:extLst>
                <a:ext uri="{FF2B5EF4-FFF2-40B4-BE49-F238E27FC236}">
                  <a16:creationId xmlns:a16="http://schemas.microsoft.com/office/drawing/2014/main" xmlns="" id="{4EFC85F7-1C76-4892-BF4D-C69F2AAB71CB}"/>
                </a:ext>
              </a:extLst>
            </p:cNvPr>
            <p:cNvSpPr>
              <a:spLocks/>
            </p:cNvSpPr>
            <p:nvPr/>
          </p:nvSpPr>
          <p:spPr bwMode="auto">
            <a:xfrm>
              <a:off x="7940033" y="2757259"/>
              <a:ext cx="784441" cy="367813"/>
            </a:xfrm>
            <a:custGeom>
              <a:avLst/>
              <a:gdLst>
                <a:gd name="T0" fmla="*/ 24 w 691"/>
                <a:gd name="T1" fmla="*/ 99 h 324"/>
                <a:gd name="T2" fmla="*/ 43 w 691"/>
                <a:gd name="T3" fmla="*/ 78 h 324"/>
                <a:gd name="T4" fmla="*/ 50 w 691"/>
                <a:gd name="T5" fmla="*/ 64 h 324"/>
                <a:gd name="T6" fmla="*/ 78 w 691"/>
                <a:gd name="T7" fmla="*/ 54 h 324"/>
                <a:gd name="T8" fmla="*/ 95 w 691"/>
                <a:gd name="T9" fmla="*/ 59 h 324"/>
                <a:gd name="T10" fmla="*/ 118 w 691"/>
                <a:gd name="T11" fmla="*/ 59 h 324"/>
                <a:gd name="T12" fmla="*/ 147 w 691"/>
                <a:gd name="T13" fmla="*/ 83 h 324"/>
                <a:gd name="T14" fmla="*/ 170 w 691"/>
                <a:gd name="T15" fmla="*/ 78 h 324"/>
                <a:gd name="T16" fmla="*/ 196 w 691"/>
                <a:gd name="T17" fmla="*/ 78 h 324"/>
                <a:gd name="T18" fmla="*/ 203 w 691"/>
                <a:gd name="T19" fmla="*/ 52 h 324"/>
                <a:gd name="T20" fmla="*/ 187 w 691"/>
                <a:gd name="T21" fmla="*/ 26 h 324"/>
                <a:gd name="T22" fmla="*/ 201 w 691"/>
                <a:gd name="T23" fmla="*/ 9 h 324"/>
                <a:gd name="T24" fmla="*/ 218 w 691"/>
                <a:gd name="T25" fmla="*/ 4 h 324"/>
                <a:gd name="T26" fmla="*/ 246 w 691"/>
                <a:gd name="T27" fmla="*/ 12 h 324"/>
                <a:gd name="T28" fmla="*/ 274 w 691"/>
                <a:gd name="T29" fmla="*/ 19 h 324"/>
                <a:gd name="T30" fmla="*/ 281 w 691"/>
                <a:gd name="T31" fmla="*/ 38 h 324"/>
                <a:gd name="T32" fmla="*/ 298 w 691"/>
                <a:gd name="T33" fmla="*/ 52 h 324"/>
                <a:gd name="T34" fmla="*/ 324 w 691"/>
                <a:gd name="T35" fmla="*/ 54 h 324"/>
                <a:gd name="T36" fmla="*/ 352 w 691"/>
                <a:gd name="T37" fmla="*/ 45 h 324"/>
                <a:gd name="T38" fmla="*/ 390 w 691"/>
                <a:gd name="T39" fmla="*/ 52 h 324"/>
                <a:gd name="T40" fmla="*/ 419 w 691"/>
                <a:gd name="T41" fmla="*/ 66 h 324"/>
                <a:gd name="T42" fmla="*/ 449 w 691"/>
                <a:gd name="T43" fmla="*/ 73 h 324"/>
                <a:gd name="T44" fmla="*/ 482 w 691"/>
                <a:gd name="T45" fmla="*/ 73 h 324"/>
                <a:gd name="T46" fmla="*/ 518 w 691"/>
                <a:gd name="T47" fmla="*/ 59 h 324"/>
                <a:gd name="T48" fmla="*/ 534 w 691"/>
                <a:gd name="T49" fmla="*/ 38 h 324"/>
                <a:gd name="T50" fmla="*/ 556 w 691"/>
                <a:gd name="T51" fmla="*/ 30 h 324"/>
                <a:gd name="T52" fmla="*/ 577 w 691"/>
                <a:gd name="T53" fmla="*/ 38 h 324"/>
                <a:gd name="T54" fmla="*/ 596 w 691"/>
                <a:gd name="T55" fmla="*/ 71 h 324"/>
                <a:gd name="T56" fmla="*/ 605 w 691"/>
                <a:gd name="T57" fmla="*/ 111 h 324"/>
                <a:gd name="T58" fmla="*/ 641 w 691"/>
                <a:gd name="T59" fmla="*/ 99 h 324"/>
                <a:gd name="T60" fmla="*/ 674 w 691"/>
                <a:gd name="T61" fmla="*/ 109 h 324"/>
                <a:gd name="T62" fmla="*/ 688 w 691"/>
                <a:gd name="T63" fmla="*/ 135 h 324"/>
                <a:gd name="T64" fmla="*/ 674 w 691"/>
                <a:gd name="T65" fmla="*/ 142 h 324"/>
                <a:gd name="T66" fmla="*/ 646 w 691"/>
                <a:gd name="T67" fmla="*/ 149 h 324"/>
                <a:gd name="T68" fmla="*/ 636 w 691"/>
                <a:gd name="T69" fmla="*/ 158 h 324"/>
                <a:gd name="T70" fmla="*/ 612 w 691"/>
                <a:gd name="T71" fmla="*/ 187 h 324"/>
                <a:gd name="T72" fmla="*/ 586 w 691"/>
                <a:gd name="T73" fmla="*/ 203 h 324"/>
                <a:gd name="T74" fmla="*/ 563 w 691"/>
                <a:gd name="T75" fmla="*/ 206 h 324"/>
                <a:gd name="T76" fmla="*/ 534 w 691"/>
                <a:gd name="T77" fmla="*/ 220 h 324"/>
                <a:gd name="T78" fmla="*/ 551 w 691"/>
                <a:gd name="T79" fmla="*/ 248 h 324"/>
                <a:gd name="T80" fmla="*/ 520 w 691"/>
                <a:gd name="T81" fmla="*/ 281 h 324"/>
                <a:gd name="T82" fmla="*/ 480 w 691"/>
                <a:gd name="T83" fmla="*/ 296 h 324"/>
                <a:gd name="T84" fmla="*/ 426 w 691"/>
                <a:gd name="T85" fmla="*/ 324 h 324"/>
                <a:gd name="T86" fmla="*/ 395 w 691"/>
                <a:gd name="T87" fmla="*/ 322 h 324"/>
                <a:gd name="T88" fmla="*/ 338 w 691"/>
                <a:gd name="T89" fmla="*/ 298 h 324"/>
                <a:gd name="T90" fmla="*/ 296 w 691"/>
                <a:gd name="T91" fmla="*/ 303 h 324"/>
                <a:gd name="T92" fmla="*/ 227 w 691"/>
                <a:gd name="T93" fmla="*/ 303 h 324"/>
                <a:gd name="T94" fmla="*/ 206 w 691"/>
                <a:gd name="T95" fmla="*/ 269 h 324"/>
                <a:gd name="T96" fmla="*/ 196 w 691"/>
                <a:gd name="T97" fmla="*/ 255 h 324"/>
                <a:gd name="T98" fmla="*/ 170 w 691"/>
                <a:gd name="T99" fmla="*/ 246 h 324"/>
                <a:gd name="T100" fmla="*/ 137 w 691"/>
                <a:gd name="T101" fmla="*/ 234 h 324"/>
                <a:gd name="T102" fmla="*/ 88 w 691"/>
                <a:gd name="T103" fmla="*/ 222 h 324"/>
                <a:gd name="T104" fmla="*/ 90 w 691"/>
                <a:gd name="T105" fmla="*/ 203 h 324"/>
                <a:gd name="T106" fmla="*/ 83 w 691"/>
                <a:gd name="T107" fmla="*/ 180 h 324"/>
                <a:gd name="T108" fmla="*/ 71 w 691"/>
                <a:gd name="T109" fmla="*/ 158 h 324"/>
                <a:gd name="T110" fmla="*/ 52 w 691"/>
                <a:gd name="T111" fmla="*/ 154 h 324"/>
                <a:gd name="T112" fmla="*/ 36 w 691"/>
                <a:gd name="T113" fmla="*/ 151 h 324"/>
                <a:gd name="T114" fmla="*/ 26 w 691"/>
                <a:gd name="T115" fmla="*/ 146 h 324"/>
                <a:gd name="T116" fmla="*/ 7 w 691"/>
                <a:gd name="T117" fmla="*/ 130 h 324"/>
                <a:gd name="T118" fmla="*/ 2 w 691"/>
                <a:gd name="T119"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1" h="324">
                  <a:moveTo>
                    <a:pt x="0" y="116"/>
                  </a:moveTo>
                  <a:lnTo>
                    <a:pt x="5" y="106"/>
                  </a:lnTo>
                  <a:lnTo>
                    <a:pt x="7" y="106"/>
                  </a:lnTo>
                  <a:lnTo>
                    <a:pt x="19" y="106"/>
                  </a:lnTo>
                  <a:lnTo>
                    <a:pt x="19" y="104"/>
                  </a:lnTo>
                  <a:lnTo>
                    <a:pt x="24" y="99"/>
                  </a:lnTo>
                  <a:lnTo>
                    <a:pt x="31" y="97"/>
                  </a:lnTo>
                  <a:lnTo>
                    <a:pt x="31" y="92"/>
                  </a:lnTo>
                  <a:lnTo>
                    <a:pt x="33" y="87"/>
                  </a:lnTo>
                  <a:lnTo>
                    <a:pt x="38" y="85"/>
                  </a:lnTo>
                  <a:lnTo>
                    <a:pt x="38" y="83"/>
                  </a:lnTo>
                  <a:lnTo>
                    <a:pt x="43" y="78"/>
                  </a:lnTo>
                  <a:lnTo>
                    <a:pt x="47" y="78"/>
                  </a:lnTo>
                  <a:lnTo>
                    <a:pt x="50" y="73"/>
                  </a:lnTo>
                  <a:lnTo>
                    <a:pt x="52" y="71"/>
                  </a:lnTo>
                  <a:lnTo>
                    <a:pt x="50" y="68"/>
                  </a:lnTo>
                  <a:lnTo>
                    <a:pt x="50" y="66"/>
                  </a:lnTo>
                  <a:lnTo>
                    <a:pt x="50" y="64"/>
                  </a:lnTo>
                  <a:lnTo>
                    <a:pt x="57" y="66"/>
                  </a:lnTo>
                  <a:lnTo>
                    <a:pt x="62" y="64"/>
                  </a:lnTo>
                  <a:lnTo>
                    <a:pt x="64" y="59"/>
                  </a:lnTo>
                  <a:lnTo>
                    <a:pt x="66" y="57"/>
                  </a:lnTo>
                  <a:lnTo>
                    <a:pt x="73" y="57"/>
                  </a:lnTo>
                  <a:lnTo>
                    <a:pt x="78" y="54"/>
                  </a:lnTo>
                  <a:lnTo>
                    <a:pt x="83" y="54"/>
                  </a:lnTo>
                  <a:lnTo>
                    <a:pt x="88" y="57"/>
                  </a:lnTo>
                  <a:lnTo>
                    <a:pt x="90" y="54"/>
                  </a:lnTo>
                  <a:lnTo>
                    <a:pt x="92" y="54"/>
                  </a:lnTo>
                  <a:lnTo>
                    <a:pt x="95" y="57"/>
                  </a:lnTo>
                  <a:lnTo>
                    <a:pt x="95" y="59"/>
                  </a:lnTo>
                  <a:lnTo>
                    <a:pt x="97" y="64"/>
                  </a:lnTo>
                  <a:lnTo>
                    <a:pt x="102" y="61"/>
                  </a:lnTo>
                  <a:lnTo>
                    <a:pt x="104" y="61"/>
                  </a:lnTo>
                  <a:lnTo>
                    <a:pt x="109" y="61"/>
                  </a:lnTo>
                  <a:lnTo>
                    <a:pt x="111" y="59"/>
                  </a:lnTo>
                  <a:lnTo>
                    <a:pt x="118" y="59"/>
                  </a:lnTo>
                  <a:lnTo>
                    <a:pt x="121" y="64"/>
                  </a:lnTo>
                  <a:lnTo>
                    <a:pt x="121" y="66"/>
                  </a:lnTo>
                  <a:lnTo>
                    <a:pt x="123" y="68"/>
                  </a:lnTo>
                  <a:lnTo>
                    <a:pt x="135" y="75"/>
                  </a:lnTo>
                  <a:lnTo>
                    <a:pt x="137" y="78"/>
                  </a:lnTo>
                  <a:lnTo>
                    <a:pt x="147" y="83"/>
                  </a:lnTo>
                  <a:lnTo>
                    <a:pt x="149" y="80"/>
                  </a:lnTo>
                  <a:lnTo>
                    <a:pt x="154" y="80"/>
                  </a:lnTo>
                  <a:lnTo>
                    <a:pt x="158" y="75"/>
                  </a:lnTo>
                  <a:lnTo>
                    <a:pt x="163" y="75"/>
                  </a:lnTo>
                  <a:lnTo>
                    <a:pt x="166" y="75"/>
                  </a:lnTo>
                  <a:lnTo>
                    <a:pt x="170" y="78"/>
                  </a:lnTo>
                  <a:lnTo>
                    <a:pt x="173" y="78"/>
                  </a:lnTo>
                  <a:lnTo>
                    <a:pt x="182" y="78"/>
                  </a:lnTo>
                  <a:lnTo>
                    <a:pt x="187" y="80"/>
                  </a:lnTo>
                  <a:lnTo>
                    <a:pt x="192" y="80"/>
                  </a:lnTo>
                  <a:lnTo>
                    <a:pt x="192" y="78"/>
                  </a:lnTo>
                  <a:lnTo>
                    <a:pt x="196" y="78"/>
                  </a:lnTo>
                  <a:lnTo>
                    <a:pt x="203" y="78"/>
                  </a:lnTo>
                  <a:lnTo>
                    <a:pt x="208" y="71"/>
                  </a:lnTo>
                  <a:lnTo>
                    <a:pt x="206" y="68"/>
                  </a:lnTo>
                  <a:lnTo>
                    <a:pt x="201" y="66"/>
                  </a:lnTo>
                  <a:lnTo>
                    <a:pt x="201" y="59"/>
                  </a:lnTo>
                  <a:lnTo>
                    <a:pt x="203" y="52"/>
                  </a:lnTo>
                  <a:lnTo>
                    <a:pt x="201" y="49"/>
                  </a:lnTo>
                  <a:lnTo>
                    <a:pt x="196" y="47"/>
                  </a:lnTo>
                  <a:lnTo>
                    <a:pt x="194" y="45"/>
                  </a:lnTo>
                  <a:lnTo>
                    <a:pt x="189" y="42"/>
                  </a:lnTo>
                  <a:lnTo>
                    <a:pt x="187" y="38"/>
                  </a:lnTo>
                  <a:lnTo>
                    <a:pt x="187" y="26"/>
                  </a:lnTo>
                  <a:lnTo>
                    <a:pt x="192" y="21"/>
                  </a:lnTo>
                  <a:lnTo>
                    <a:pt x="192" y="16"/>
                  </a:lnTo>
                  <a:lnTo>
                    <a:pt x="194" y="14"/>
                  </a:lnTo>
                  <a:lnTo>
                    <a:pt x="199" y="12"/>
                  </a:lnTo>
                  <a:lnTo>
                    <a:pt x="199" y="14"/>
                  </a:lnTo>
                  <a:lnTo>
                    <a:pt x="201" y="9"/>
                  </a:lnTo>
                  <a:lnTo>
                    <a:pt x="201" y="4"/>
                  </a:lnTo>
                  <a:lnTo>
                    <a:pt x="201" y="2"/>
                  </a:lnTo>
                  <a:lnTo>
                    <a:pt x="203" y="0"/>
                  </a:lnTo>
                  <a:lnTo>
                    <a:pt x="208" y="0"/>
                  </a:lnTo>
                  <a:lnTo>
                    <a:pt x="210" y="2"/>
                  </a:lnTo>
                  <a:lnTo>
                    <a:pt x="218" y="4"/>
                  </a:lnTo>
                  <a:lnTo>
                    <a:pt x="222" y="7"/>
                  </a:lnTo>
                  <a:lnTo>
                    <a:pt x="225" y="7"/>
                  </a:lnTo>
                  <a:lnTo>
                    <a:pt x="229" y="9"/>
                  </a:lnTo>
                  <a:lnTo>
                    <a:pt x="234" y="9"/>
                  </a:lnTo>
                  <a:lnTo>
                    <a:pt x="241" y="9"/>
                  </a:lnTo>
                  <a:lnTo>
                    <a:pt x="246" y="12"/>
                  </a:lnTo>
                  <a:lnTo>
                    <a:pt x="248" y="14"/>
                  </a:lnTo>
                  <a:lnTo>
                    <a:pt x="253" y="14"/>
                  </a:lnTo>
                  <a:lnTo>
                    <a:pt x="255" y="16"/>
                  </a:lnTo>
                  <a:lnTo>
                    <a:pt x="260" y="16"/>
                  </a:lnTo>
                  <a:lnTo>
                    <a:pt x="270" y="16"/>
                  </a:lnTo>
                  <a:lnTo>
                    <a:pt x="274" y="19"/>
                  </a:lnTo>
                  <a:lnTo>
                    <a:pt x="274" y="21"/>
                  </a:lnTo>
                  <a:lnTo>
                    <a:pt x="274" y="23"/>
                  </a:lnTo>
                  <a:lnTo>
                    <a:pt x="277" y="28"/>
                  </a:lnTo>
                  <a:lnTo>
                    <a:pt x="277" y="30"/>
                  </a:lnTo>
                  <a:lnTo>
                    <a:pt x="279" y="33"/>
                  </a:lnTo>
                  <a:lnTo>
                    <a:pt x="281" y="38"/>
                  </a:lnTo>
                  <a:lnTo>
                    <a:pt x="281" y="42"/>
                  </a:lnTo>
                  <a:lnTo>
                    <a:pt x="284" y="45"/>
                  </a:lnTo>
                  <a:lnTo>
                    <a:pt x="286" y="45"/>
                  </a:lnTo>
                  <a:lnTo>
                    <a:pt x="291" y="49"/>
                  </a:lnTo>
                  <a:lnTo>
                    <a:pt x="293" y="52"/>
                  </a:lnTo>
                  <a:lnTo>
                    <a:pt x="298" y="52"/>
                  </a:lnTo>
                  <a:lnTo>
                    <a:pt x="305" y="57"/>
                  </a:lnTo>
                  <a:lnTo>
                    <a:pt x="310" y="57"/>
                  </a:lnTo>
                  <a:lnTo>
                    <a:pt x="310" y="54"/>
                  </a:lnTo>
                  <a:lnTo>
                    <a:pt x="317" y="54"/>
                  </a:lnTo>
                  <a:lnTo>
                    <a:pt x="322" y="54"/>
                  </a:lnTo>
                  <a:lnTo>
                    <a:pt x="324" y="54"/>
                  </a:lnTo>
                  <a:lnTo>
                    <a:pt x="326" y="54"/>
                  </a:lnTo>
                  <a:lnTo>
                    <a:pt x="329" y="54"/>
                  </a:lnTo>
                  <a:lnTo>
                    <a:pt x="333" y="49"/>
                  </a:lnTo>
                  <a:lnTo>
                    <a:pt x="341" y="47"/>
                  </a:lnTo>
                  <a:lnTo>
                    <a:pt x="348" y="47"/>
                  </a:lnTo>
                  <a:lnTo>
                    <a:pt x="352" y="45"/>
                  </a:lnTo>
                  <a:lnTo>
                    <a:pt x="359" y="42"/>
                  </a:lnTo>
                  <a:lnTo>
                    <a:pt x="364" y="42"/>
                  </a:lnTo>
                  <a:lnTo>
                    <a:pt x="369" y="45"/>
                  </a:lnTo>
                  <a:lnTo>
                    <a:pt x="376" y="45"/>
                  </a:lnTo>
                  <a:lnTo>
                    <a:pt x="385" y="45"/>
                  </a:lnTo>
                  <a:lnTo>
                    <a:pt x="390" y="52"/>
                  </a:lnTo>
                  <a:lnTo>
                    <a:pt x="397" y="54"/>
                  </a:lnTo>
                  <a:lnTo>
                    <a:pt x="404" y="54"/>
                  </a:lnTo>
                  <a:lnTo>
                    <a:pt x="409" y="54"/>
                  </a:lnTo>
                  <a:lnTo>
                    <a:pt x="411" y="57"/>
                  </a:lnTo>
                  <a:lnTo>
                    <a:pt x="414" y="64"/>
                  </a:lnTo>
                  <a:lnTo>
                    <a:pt x="419" y="66"/>
                  </a:lnTo>
                  <a:lnTo>
                    <a:pt x="421" y="68"/>
                  </a:lnTo>
                  <a:lnTo>
                    <a:pt x="423" y="68"/>
                  </a:lnTo>
                  <a:lnTo>
                    <a:pt x="428" y="73"/>
                  </a:lnTo>
                  <a:lnTo>
                    <a:pt x="430" y="73"/>
                  </a:lnTo>
                  <a:lnTo>
                    <a:pt x="440" y="71"/>
                  </a:lnTo>
                  <a:lnTo>
                    <a:pt x="449" y="73"/>
                  </a:lnTo>
                  <a:lnTo>
                    <a:pt x="464" y="73"/>
                  </a:lnTo>
                  <a:lnTo>
                    <a:pt x="468" y="73"/>
                  </a:lnTo>
                  <a:lnTo>
                    <a:pt x="471" y="71"/>
                  </a:lnTo>
                  <a:lnTo>
                    <a:pt x="475" y="71"/>
                  </a:lnTo>
                  <a:lnTo>
                    <a:pt x="480" y="73"/>
                  </a:lnTo>
                  <a:lnTo>
                    <a:pt x="482" y="73"/>
                  </a:lnTo>
                  <a:lnTo>
                    <a:pt x="487" y="68"/>
                  </a:lnTo>
                  <a:lnTo>
                    <a:pt x="494" y="64"/>
                  </a:lnTo>
                  <a:lnTo>
                    <a:pt x="499" y="64"/>
                  </a:lnTo>
                  <a:lnTo>
                    <a:pt x="504" y="59"/>
                  </a:lnTo>
                  <a:lnTo>
                    <a:pt x="506" y="59"/>
                  </a:lnTo>
                  <a:lnTo>
                    <a:pt x="518" y="59"/>
                  </a:lnTo>
                  <a:lnTo>
                    <a:pt x="523" y="54"/>
                  </a:lnTo>
                  <a:lnTo>
                    <a:pt x="523" y="49"/>
                  </a:lnTo>
                  <a:lnTo>
                    <a:pt x="523" y="47"/>
                  </a:lnTo>
                  <a:lnTo>
                    <a:pt x="525" y="42"/>
                  </a:lnTo>
                  <a:lnTo>
                    <a:pt x="530" y="42"/>
                  </a:lnTo>
                  <a:lnTo>
                    <a:pt x="534" y="38"/>
                  </a:lnTo>
                  <a:lnTo>
                    <a:pt x="534" y="33"/>
                  </a:lnTo>
                  <a:lnTo>
                    <a:pt x="539" y="30"/>
                  </a:lnTo>
                  <a:lnTo>
                    <a:pt x="542" y="30"/>
                  </a:lnTo>
                  <a:lnTo>
                    <a:pt x="544" y="30"/>
                  </a:lnTo>
                  <a:lnTo>
                    <a:pt x="551" y="30"/>
                  </a:lnTo>
                  <a:lnTo>
                    <a:pt x="556" y="30"/>
                  </a:lnTo>
                  <a:lnTo>
                    <a:pt x="560" y="33"/>
                  </a:lnTo>
                  <a:lnTo>
                    <a:pt x="563" y="38"/>
                  </a:lnTo>
                  <a:lnTo>
                    <a:pt x="565" y="38"/>
                  </a:lnTo>
                  <a:lnTo>
                    <a:pt x="570" y="38"/>
                  </a:lnTo>
                  <a:lnTo>
                    <a:pt x="572" y="38"/>
                  </a:lnTo>
                  <a:lnTo>
                    <a:pt x="577" y="38"/>
                  </a:lnTo>
                  <a:lnTo>
                    <a:pt x="582" y="35"/>
                  </a:lnTo>
                  <a:lnTo>
                    <a:pt x="582" y="33"/>
                  </a:lnTo>
                  <a:lnTo>
                    <a:pt x="589" y="30"/>
                  </a:lnTo>
                  <a:lnTo>
                    <a:pt x="598" y="35"/>
                  </a:lnTo>
                  <a:lnTo>
                    <a:pt x="601" y="38"/>
                  </a:lnTo>
                  <a:lnTo>
                    <a:pt x="596" y="71"/>
                  </a:lnTo>
                  <a:lnTo>
                    <a:pt x="596" y="78"/>
                  </a:lnTo>
                  <a:lnTo>
                    <a:pt x="594" y="85"/>
                  </a:lnTo>
                  <a:lnTo>
                    <a:pt x="596" y="90"/>
                  </a:lnTo>
                  <a:lnTo>
                    <a:pt x="591" y="99"/>
                  </a:lnTo>
                  <a:lnTo>
                    <a:pt x="596" y="106"/>
                  </a:lnTo>
                  <a:lnTo>
                    <a:pt x="605" y="111"/>
                  </a:lnTo>
                  <a:lnTo>
                    <a:pt x="612" y="106"/>
                  </a:lnTo>
                  <a:lnTo>
                    <a:pt x="622" y="106"/>
                  </a:lnTo>
                  <a:lnTo>
                    <a:pt x="631" y="109"/>
                  </a:lnTo>
                  <a:lnTo>
                    <a:pt x="636" y="113"/>
                  </a:lnTo>
                  <a:lnTo>
                    <a:pt x="641" y="104"/>
                  </a:lnTo>
                  <a:lnTo>
                    <a:pt x="641" y="99"/>
                  </a:lnTo>
                  <a:lnTo>
                    <a:pt x="641" y="94"/>
                  </a:lnTo>
                  <a:lnTo>
                    <a:pt x="648" y="92"/>
                  </a:lnTo>
                  <a:lnTo>
                    <a:pt x="650" y="92"/>
                  </a:lnTo>
                  <a:lnTo>
                    <a:pt x="660" y="94"/>
                  </a:lnTo>
                  <a:lnTo>
                    <a:pt x="667" y="101"/>
                  </a:lnTo>
                  <a:lnTo>
                    <a:pt x="674" y="109"/>
                  </a:lnTo>
                  <a:lnTo>
                    <a:pt x="681" y="116"/>
                  </a:lnTo>
                  <a:lnTo>
                    <a:pt x="688" y="123"/>
                  </a:lnTo>
                  <a:lnTo>
                    <a:pt x="688" y="125"/>
                  </a:lnTo>
                  <a:lnTo>
                    <a:pt x="691" y="130"/>
                  </a:lnTo>
                  <a:lnTo>
                    <a:pt x="691" y="132"/>
                  </a:lnTo>
                  <a:lnTo>
                    <a:pt x="688" y="135"/>
                  </a:lnTo>
                  <a:lnTo>
                    <a:pt x="688" y="139"/>
                  </a:lnTo>
                  <a:lnTo>
                    <a:pt x="686" y="142"/>
                  </a:lnTo>
                  <a:lnTo>
                    <a:pt x="683" y="142"/>
                  </a:lnTo>
                  <a:lnTo>
                    <a:pt x="681" y="139"/>
                  </a:lnTo>
                  <a:lnTo>
                    <a:pt x="676" y="139"/>
                  </a:lnTo>
                  <a:lnTo>
                    <a:pt x="674" y="142"/>
                  </a:lnTo>
                  <a:lnTo>
                    <a:pt x="667" y="139"/>
                  </a:lnTo>
                  <a:lnTo>
                    <a:pt x="664" y="139"/>
                  </a:lnTo>
                  <a:lnTo>
                    <a:pt x="660" y="144"/>
                  </a:lnTo>
                  <a:lnTo>
                    <a:pt x="653" y="149"/>
                  </a:lnTo>
                  <a:lnTo>
                    <a:pt x="650" y="151"/>
                  </a:lnTo>
                  <a:lnTo>
                    <a:pt x="646" y="149"/>
                  </a:lnTo>
                  <a:lnTo>
                    <a:pt x="643" y="149"/>
                  </a:lnTo>
                  <a:lnTo>
                    <a:pt x="643" y="154"/>
                  </a:lnTo>
                  <a:lnTo>
                    <a:pt x="643" y="156"/>
                  </a:lnTo>
                  <a:lnTo>
                    <a:pt x="638" y="156"/>
                  </a:lnTo>
                  <a:lnTo>
                    <a:pt x="636" y="156"/>
                  </a:lnTo>
                  <a:lnTo>
                    <a:pt x="636" y="158"/>
                  </a:lnTo>
                  <a:lnTo>
                    <a:pt x="631" y="165"/>
                  </a:lnTo>
                  <a:lnTo>
                    <a:pt x="631" y="172"/>
                  </a:lnTo>
                  <a:lnTo>
                    <a:pt x="631" y="177"/>
                  </a:lnTo>
                  <a:lnTo>
                    <a:pt x="629" y="180"/>
                  </a:lnTo>
                  <a:lnTo>
                    <a:pt x="624" y="180"/>
                  </a:lnTo>
                  <a:lnTo>
                    <a:pt x="612" y="187"/>
                  </a:lnTo>
                  <a:lnTo>
                    <a:pt x="608" y="187"/>
                  </a:lnTo>
                  <a:lnTo>
                    <a:pt x="603" y="187"/>
                  </a:lnTo>
                  <a:lnTo>
                    <a:pt x="601" y="187"/>
                  </a:lnTo>
                  <a:lnTo>
                    <a:pt x="596" y="196"/>
                  </a:lnTo>
                  <a:lnTo>
                    <a:pt x="591" y="199"/>
                  </a:lnTo>
                  <a:lnTo>
                    <a:pt x="586" y="203"/>
                  </a:lnTo>
                  <a:lnTo>
                    <a:pt x="584" y="206"/>
                  </a:lnTo>
                  <a:lnTo>
                    <a:pt x="582" y="210"/>
                  </a:lnTo>
                  <a:lnTo>
                    <a:pt x="579" y="210"/>
                  </a:lnTo>
                  <a:lnTo>
                    <a:pt x="575" y="208"/>
                  </a:lnTo>
                  <a:lnTo>
                    <a:pt x="570" y="208"/>
                  </a:lnTo>
                  <a:lnTo>
                    <a:pt x="563" y="206"/>
                  </a:lnTo>
                  <a:lnTo>
                    <a:pt x="558" y="201"/>
                  </a:lnTo>
                  <a:lnTo>
                    <a:pt x="553" y="201"/>
                  </a:lnTo>
                  <a:lnTo>
                    <a:pt x="544" y="203"/>
                  </a:lnTo>
                  <a:lnTo>
                    <a:pt x="539" y="206"/>
                  </a:lnTo>
                  <a:lnTo>
                    <a:pt x="534" y="210"/>
                  </a:lnTo>
                  <a:lnTo>
                    <a:pt x="534" y="220"/>
                  </a:lnTo>
                  <a:lnTo>
                    <a:pt x="534" y="227"/>
                  </a:lnTo>
                  <a:lnTo>
                    <a:pt x="534" y="229"/>
                  </a:lnTo>
                  <a:lnTo>
                    <a:pt x="546" y="236"/>
                  </a:lnTo>
                  <a:lnTo>
                    <a:pt x="553" y="241"/>
                  </a:lnTo>
                  <a:lnTo>
                    <a:pt x="553" y="243"/>
                  </a:lnTo>
                  <a:lnTo>
                    <a:pt x="551" y="248"/>
                  </a:lnTo>
                  <a:lnTo>
                    <a:pt x="549" y="253"/>
                  </a:lnTo>
                  <a:lnTo>
                    <a:pt x="539" y="262"/>
                  </a:lnTo>
                  <a:lnTo>
                    <a:pt x="534" y="272"/>
                  </a:lnTo>
                  <a:lnTo>
                    <a:pt x="530" y="281"/>
                  </a:lnTo>
                  <a:lnTo>
                    <a:pt x="527" y="281"/>
                  </a:lnTo>
                  <a:lnTo>
                    <a:pt x="520" y="281"/>
                  </a:lnTo>
                  <a:lnTo>
                    <a:pt x="513" y="284"/>
                  </a:lnTo>
                  <a:lnTo>
                    <a:pt x="508" y="286"/>
                  </a:lnTo>
                  <a:lnTo>
                    <a:pt x="501" y="291"/>
                  </a:lnTo>
                  <a:lnTo>
                    <a:pt x="497" y="291"/>
                  </a:lnTo>
                  <a:lnTo>
                    <a:pt x="487" y="293"/>
                  </a:lnTo>
                  <a:lnTo>
                    <a:pt x="480" y="296"/>
                  </a:lnTo>
                  <a:lnTo>
                    <a:pt x="473" y="298"/>
                  </a:lnTo>
                  <a:lnTo>
                    <a:pt x="456" y="303"/>
                  </a:lnTo>
                  <a:lnTo>
                    <a:pt x="445" y="307"/>
                  </a:lnTo>
                  <a:lnTo>
                    <a:pt x="437" y="314"/>
                  </a:lnTo>
                  <a:lnTo>
                    <a:pt x="428" y="322"/>
                  </a:lnTo>
                  <a:lnTo>
                    <a:pt x="426" y="324"/>
                  </a:lnTo>
                  <a:lnTo>
                    <a:pt x="419" y="324"/>
                  </a:lnTo>
                  <a:lnTo>
                    <a:pt x="414" y="324"/>
                  </a:lnTo>
                  <a:lnTo>
                    <a:pt x="414" y="322"/>
                  </a:lnTo>
                  <a:lnTo>
                    <a:pt x="411" y="317"/>
                  </a:lnTo>
                  <a:lnTo>
                    <a:pt x="402" y="319"/>
                  </a:lnTo>
                  <a:lnTo>
                    <a:pt x="395" y="322"/>
                  </a:lnTo>
                  <a:lnTo>
                    <a:pt x="388" y="317"/>
                  </a:lnTo>
                  <a:lnTo>
                    <a:pt x="381" y="317"/>
                  </a:lnTo>
                  <a:lnTo>
                    <a:pt x="367" y="312"/>
                  </a:lnTo>
                  <a:lnTo>
                    <a:pt x="352" y="305"/>
                  </a:lnTo>
                  <a:lnTo>
                    <a:pt x="345" y="298"/>
                  </a:lnTo>
                  <a:lnTo>
                    <a:pt x="338" y="298"/>
                  </a:lnTo>
                  <a:lnTo>
                    <a:pt x="322" y="296"/>
                  </a:lnTo>
                  <a:lnTo>
                    <a:pt x="310" y="296"/>
                  </a:lnTo>
                  <a:lnTo>
                    <a:pt x="305" y="296"/>
                  </a:lnTo>
                  <a:lnTo>
                    <a:pt x="303" y="296"/>
                  </a:lnTo>
                  <a:lnTo>
                    <a:pt x="303" y="298"/>
                  </a:lnTo>
                  <a:lnTo>
                    <a:pt x="296" y="303"/>
                  </a:lnTo>
                  <a:lnTo>
                    <a:pt x="284" y="303"/>
                  </a:lnTo>
                  <a:lnTo>
                    <a:pt x="265" y="300"/>
                  </a:lnTo>
                  <a:lnTo>
                    <a:pt x="251" y="303"/>
                  </a:lnTo>
                  <a:lnTo>
                    <a:pt x="241" y="300"/>
                  </a:lnTo>
                  <a:lnTo>
                    <a:pt x="232" y="303"/>
                  </a:lnTo>
                  <a:lnTo>
                    <a:pt x="227" y="303"/>
                  </a:lnTo>
                  <a:lnTo>
                    <a:pt x="225" y="303"/>
                  </a:lnTo>
                  <a:lnTo>
                    <a:pt x="220" y="291"/>
                  </a:lnTo>
                  <a:lnTo>
                    <a:pt x="218" y="286"/>
                  </a:lnTo>
                  <a:lnTo>
                    <a:pt x="213" y="279"/>
                  </a:lnTo>
                  <a:lnTo>
                    <a:pt x="208" y="274"/>
                  </a:lnTo>
                  <a:lnTo>
                    <a:pt x="206" y="269"/>
                  </a:lnTo>
                  <a:lnTo>
                    <a:pt x="206" y="267"/>
                  </a:lnTo>
                  <a:lnTo>
                    <a:pt x="203" y="262"/>
                  </a:lnTo>
                  <a:lnTo>
                    <a:pt x="199" y="262"/>
                  </a:lnTo>
                  <a:lnTo>
                    <a:pt x="196" y="260"/>
                  </a:lnTo>
                  <a:lnTo>
                    <a:pt x="196" y="258"/>
                  </a:lnTo>
                  <a:lnTo>
                    <a:pt x="196" y="255"/>
                  </a:lnTo>
                  <a:lnTo>
                    <a:pt x="194" y="253"/>
                  </a:lnTo>
                  <a:lnTo>
                    <a:pt x="192" y="255"/>
                  </a:lnTo>
                  <a:lnTo>
                    <a:pt x="187" y="255"/>
                  </a:lnTo>
                  <a:lnTo>
                    <a:pt x="180" y="251"/>
                  </a:lnTo>
                  <a:lnTo>
                    <a:pt x="173" y="246"/>
                  </a:lnTo>
                  <a:lnTo>
                    <a:pt x="170" y="246"/>
                  </a:lnTo>
                  <a:lnTo>
                    <a:pt x="168" y="246"/>
                  </a:lnTo>
                  <a:lnTo>
                    <a:pt x="163" y="243"/>
                  </a:lnTo>
                  <a:lnTo>
                    <a:pt x="161" y="241"/>
                  </a:lnTo>
                  <a:lnTo>
                    <a:pt x="154" y="236"/>
                  </a:lnTo>
                  <a:lnTo>
                    <a:pt x="140" y="234"/>
                  </a:lnTo>
                  <a:lnTo>
                    <a:pt x="137" y="234"/>
                  </a:lnTo>
                  <a:lnTo>
                    <a:pt x="135" y="236"/>
                  </a:lnTo>
                  <a:lnTo>
                    <a:pt x="130" y="236"/>
                  </a:lnTo>
                  <a:lnTo>
                    <a:pt x="121" y="236"/>
                  </a:lnTo>
                  <a:lnTo>
                    <a:pt x="99" y="232"/>
                  </a:lnTo>
                  <a:lnTo>
                    <a:pt x="92" y="229"/>
                  </a:lnTo>
                  <a:lnTo>
                    <a:pt x="88" y="222"/>
                  </a:lnTo>
                  <a:lnTo>
                    <a:pt x="88" y="217"/>
                  </a:lnTo>
                  <a:lnTo>
                    <a:pt x="88" y="215"/>
                  </a:lnTo>
                  <a:lnTo>
                    <a:pt x="90" y="213"/>
                  </a:lnTo>
                  <a:lnTo>
                    <a:pt x="92" y="210"/>
                  </a:lnTo>
                  <a:lnTo>
                    <a:pt x="95" y="206"/>
                  </a:lnTo>
                  <a:lnTo>
                    <a:pt x="90" y="203"/>
                  </a:lnTo>
                  <a:lnTo>
                    <a:pt x="90" y="199"/>
                  </a:lnTo>
                  <a:lnTo>
                    <a:pt x="90" y="194"/>
                  </a:lnTo>
                  <a:lnTo>
                    <a:pt x="90" y="189"/>
                  </a:lnTo>
                  <a:lnTo>
                    <a:pt x="90" y="187"/>
                  </a:lnTo>
                  <a:lnTo>
                    <a:pt x="85" y="182"/>
                  </a:lnTo>
                  <a:lnTo>
                    <a:pt x="83" y="180"/>
                  </a:lnTo>
                  <a:lnTo>
                    <a:pt x="78" y="177"/>
                  </a:lnTo>
                  <a:lnTo>
                    <a:pt x="78" y="175"/>
                  </a:lnTo>
                  <a:lnTo>
                    <a:pt x="76" y="170"/>
                  </a:lnTo>
                  <a:lnTo>
                    <a:pt x="73" y="165"/>
                  </a:lnTo>
                  <a:lnTo>
                    <a:pt x="73" y="163"/>
                  </a:lnTo>
                  <a:lnTo>
                    <a:pt x="71" y="158"/>
                  </a:lnTo>
                  <a:lnTo>
                    <a:pt x="69" y="156"/>
                  </a:lnTo>
                  <a:lnTo>
                    <a:pt x="64" y="156"/>
                  </a:lnTo>
                  <a:lnTo>
                    <a:pt x="62" y="154"/>
                  </a:lnTo>
                  <a:lnTo>
                    <a:pt x="59" y="151"/>
                  </a:lnTo>
                  <a:lnTo>
                    <a:pt x="54" y="151"/>
                  </a:lnTo>
                  <a:lnTo>
                    <a:pt x="52" y="154"/>
                  </a:lnTo>
                  <a:lnTo>
                    <a:pt x="50" y="156"/>
                  </a:lnTo>
                  <a:lnTo>
                    <a:pt x="47" y="154"/>
                  </a:lnTo>
                  <a:lnTo>
                    <a:pt x="45" y="149"/>
                  </a:lnTo>
                  <a:lnTo>
                    <a:pt x="43" y="149"/>
                  </a:lnTo>
                  <a:lnTo>
                    <a:pt x="40" y="149"/>
                  </a:lnTo>
                  <a:lnTo>
                    <a:pt x="36" y="151"/>
                  </a:lnTo>
                  <a:lnTo>
                    <a:pt x="33" y="151"/>
                  </a:lnTo>
                  <a:lnTo>
                    <a:pt x="33" y="154"/>
                  </a:lnTo>
                  <a:lnTo>
                    <a:pt x="31" y="154"/>
                  </a:lnTo>
                  <a:lnTo>
                    <a:pt x="26" y="151"/>
                  </a:lnTo>
                  <a:lnTo>
                    <a:pt x="26" y="149"/>
                  </a:lnTo>
                  <a:lnTo>
                    <a:pt x="26" y="146"/>
                  </a:lnTo>
                  <a:lnTo>
                    <a:pt x="21" y="144"/>
                  </a:lnTo>
                  <a:lnTo>
                    <a:pt x="17" y="139"/>
                  </a:lnTo>
                  <a:lnTo>
                    <a:pt x="14" y="137"/>
                  </a:lnTo>
                  <a:lnTo>
                    <a:pt x="12" y="135"/>
                  </a:lnTo>
                  <a:lnTo>
                    <a:pt x="9" y="132"/>
                  </a:lnTo>
                  <a:lnTo>
                    <a:pt x="7" y="130"/>
                  </a:lnTo>
                  <a:lnTo>
                    <a:pt x="7" y="128"/>
                  </a:lnTo>
                  <a:lnTo>
                    <a:pt x="7" y="125"/>
                  </a:lnTo>
                  <a:lnTo>
                    <a:pt x="5" y="125"/>
                  </a:lnTo>
                  <a:lnTo>
                    <a:pt x="5" y="128"/>
                  </a:lnTo>
                  <a:lnTo>
                    <a:pt x="5" y="128"/>
                  </a:lnTo>
                  <a:lnTo>
                    <a:pt x="2" y="125"/>
                  </a:lnTo>
                  <a:lnTo>
                    <a:pt x="0" y="123"/>
                  </a:lnTo>
                  <a:lnTo>
                    <a:pt x="2" y="118"/>
                  </a:lnTo>
                  <a:lnTo>
                    <a:pt x="0" y="116"/>
                  </a:lnTo>
                  <a:lnTo>
                    <a:pt x="0" y="11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51" name="Moldova">
              <a:extLst>
                <a:ext uri="{FF2B5EF4-FFF2-40B4-BE49-F238E27FC236}">
                  <a16:creationId xmlns:a16="http://schemas.microsoft.com/office/drawing/2014/main" xmlns="" id="{315B8D9D-F394-4625-A3E2-30718FCDDB4F}"/>
                </a:ext>
              </a:extLst>
            </p:cNvPr>
            <p:cNvSpPr>
              <a:spLocks/>
            </p:cNvSpPr>
            <p:nvPr/>
          </p:nvSpPr>
          <p:spPr bwMode="auto">
            <a:xfrm>
              <a:off x="6498296" y="2979764"/>
              <a:ext cx="88548" cy="96494"/>
            </a:xfrm>
            <a:custGeom>
              <a:avLst/>
              <a:gdLst>
                <a:gd name="T0" fmla="*/ 0 w 78"/>
                <a:gd name="T1" fmla="*/ 14 h 85"/>
                <a:gd name="T2" fmla="*/ 0 w 78"/>
                <a:gd name="T3" fmla="*/ 10 h 85"/>
                <a:gd name="T4" fmla="*/ 0 w 78"/>
                <a:gd name="T5" fmla="*/ 7 h 85"/>
                <a:gd name="T6" fmla="*/ 0 w 78"/>
                <a:gd name="T7" fmla="*/ 0 h 85"/>
                <a:gd name="T8" fmla="*/ 5 w 78"/>
                <a:gd name="T9" fmla="*/ 3 h 85"/>
                <a:gd name="T10" fmla="*/ 5 w 78"/>
                <a:gd name="T11" fmla="*/ 0 h 85"/>
                <a:gd name="T12" fmla="*/ 10 w 78"/>
                <a:gd name="T13" fmla="*/ 3 h 85"/>
                <a:gd name="T14" fmla="*/ 10 w 78"/>
                <a:gd name="T15" fmla="*/ 3 h 85"/>
                <a:gd name="T16" fmla="*/ 14 w 78"/>
                <a:gd name="T17" fmla="*/ 3 h 85"/>
                <a:gd name="T18" fmla="*/ 17 w 78"/>
                <a:gd name="T19" fmla="*/ 0 h 85"/>
                <a:gd name="T20" fmla="*/ 22 w 78"/>
                <a:gd name="T21" fmla="*/ 5 h 85"/>
                <a:gd name="T22" fmla="*/ 26 w 78"/>
                <a:gd name="T23" fmla="*/ 5 h 85"/>
                <a:gd name="T24" fmla="*/ 33 w 78"/>
                <a:gd name="T25" fmla="*/ 12 h 85"/>
                <a:gd name="T26" fmla="*/ 40 w 78"/>
                <a:gd name="T27" fmla="*/ 12 h 85"/>
                <a:gd name="T28" fmla="*/ 40 w 78"/>
                <a:gd name="T29" fmla="*/ 10 h 85"/>
                <a:gd name="T30" fmla="*/ 43 w 78"/>
                <a:gd name="T31" fmla="*/ 10 h 85"/>
                <a:gd name="T32" fmla="*/ 50 w 78"/>
                <a:gd name="T33" fmla="*/ 17 h 85"/>
                <a:gd name="T34" fmla="*/ 57 w 78"/>
                <a:gd name="T35" fmla="*/ 19 h 85"/>
                <a:gd name="T36" fmla="*/ 57 w 78"/>
                <a:gd name="T37" fmla="*/ 26 h 85"/>
                <a:gd name="T38" fmla="*/ 57 w 78"/>
                <a:gd name="T39" fmla="*/ 33 h 85"/>
                <a:gd name="T40" fmla="*/ 62 w 78"/>
                <a:gd name="T41" fmla="*/ 36 h 85"/>
                <a:gd name="T42" fmla="*/ 62 w 78"/>
                <a:gd name="T43" fmla="*/ 38 h 85"/>
                <a:gd name="T44" fmla="*/ 69 w 78"/>
                <a:gd name="T45" fmla="*/ 43 h 85"/>
                <a:gd name="T46" fmla="*/ 76 w 78"/>
                <a:gd name="T47" fmla="*/ 45 h 85"/>
                <a:gd name="T48" fmla="*/ 76 w 78"/>
                <a:gd name="T49" fmla="*/ 50 h 85"/>
                <a:gd name="T50" fmla="*/ 74 w 78"/>
                <a:gd name="T51" fmla="*/ 55 h 85"/>
                <a:gd name="T52" fmla="*/ 78 w 78"/>
                <a:gd name="T53" fmla="*/ 57 h 85"/>
                <a:gd name="T54" fmla="*/ 76 w 78"/>
                <a:gd name="T55" fmla="*/ 59 h 85"/>
                <a:gd name="T56" fmla="*/ 69 w 78"/>
                <a:gd name="T57" fmla="*/ 59 h 85"/>
                <a:gd name="T58" fmla="*/ 66 w 78"/>
                <a:gd name="T59" fmla="*/ 57 h 85"/>
                <a:gd name="T60" fmla="*/ 62 w 78"/>
                <a:gd name="T61" fmla="*/ 59 h 85"/>
                <a:gd name="T62" fmla="*/ 57 w 78"/>
                <a:gd name="T63" fmla="*/ 59 h 85"/>
                <a:gd name="T64" fmla="*/ 55 w 78"/>
                <a:gd name="T65" fmla="*/ 69 h 85"/>
                <a:gd name="T66" fmla="*/ 57 w 78"/>
                <a:gd name="T67" fmla="*/ 73 h 85"/>
                <a:gd name="T68" fmla="*/ 55 w 78"/>
                <a:gd name="T69" fmla="*/ 73 h 85"/>
                <a:gd name="T70" fmla="*/ 50 w 78"/>
                <a:gd name="T71" fmla="*/ 81 h 85"/>
                <a:gd name="T72" fmla="*/ 50 w 78"/>
                <a:gd name="T73" fmla="*/ 85 h 85"/>
                <a:gd name="T74" fmla="*/ 45 w 78"/>
                <a:gd name="T75" fmla="*/ 83 h 85"/>
                <a:gd name="T76" fmla="*/ 43 w 78"/>
                <a:gd name="T77" fmla="*/ 85 h 85"/>
                <a:gd name="T78" fmla="*/ 43 w 78"/>
                <a:gd name="T79" fmla="*/ 85 h 85"/>
                <a:gd name="T80" fmla="*/ 38 w 78"/>
                <a:gd name="T81" fmla="*/ 78 h 85"/>
                <a:gd name="T82" fmla="*/ 40 w 78"/>
                <a:gd name="T83" fmla="*/ 59 h 85"/>
                <a:gd name="T84" fmla="*/ 36 w 78"/>
                <a:gd name="T85" fmla="*/ 52 h 85"/>
                <a:gd name="T86" fmla="*/ 36 w 78"/>
                <a:gd name="T87" fmla="*/ 45 h 85"/>
                <a:gd name="T88" fmla="*/ 22 w 78"/>
                <a:gd name="T89" fmla="*/ 36 h 85"/>
                <a:gd name="T90" fmla="*/ 22 w 78"/>
                <a:gd name="T91" fmla="*/ 31 h 85"/>
                <a:gd name="T92" fmla="*/ 12 w 78"/>
                <a:gd name="T93" fmla="*/ 24 h 85"/>
                <a:gd name="T94" fmla="*/ 10 w 78"/>
                <a:gd name="T95" fmla="*/ 14 h 85"/>
                <a:gd name="T96" fmla="*/ 0 w 78"/>
                <a:gd name="T97" fmla="*/ 14 h 85"/>
                <a:gd name="T98" fmla="*/ 0 w 78"/>
                <a:gd name="T99" fmla="*/ 1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85">
                  <a:moveTo>
                    <a:pt x="0" y="14"/>
                  </a:moveTo>
                  <a:lnTo>
                    <a:pt x="0" y="10"/>
                  </a:lnTo>
                  <a:lnTo>
                    <a:pt x="0" y="7"/>
                  </a:lnTo>
                  <a:lnTo>
                    <a:pt x="0" y="0"/>
                  </a:lnTo>
                  <a:lnTo>
                    <a:pt x="5" y="3"/>
                  </a:lnTo>
                  <a:lnTo>
                    <a:pt x="5" y="0"/>
                  </a:lnTo>
                  <a:lnTo>
                    <a:pt x="10" y="3"/>
                  </a:lnTo>
                  <a:lnTo>
                    <a:pt x="10" y="3"/>
                  </a:lnTo>
                  <a:lnTo>
                    <a:pt x="14" y="3"/>
                  </a:lnTo>
                  <a:lnTo>
                    <a:pt x="17" y="0"/>
                  </a:lnTo>
                  <a:lnTo>
                    <a:pt x="22" y="5"/>
                  </a:lnTo>
                  <a:lnTo>
                    <a:pt x="26" y="5"/>
                  </a:lnTo>
                  <a:lnTo>
                    <a:pt x="33" y="12"/>
                  </a:lnTo>
                  <a:lnTo>
                    <a:pt x="40" y="12"/>
                  </a:lnTo>
                  <a:lnTo>
                    <a:pt x="40" y="10"/>
                  </a:lnTo>
                  <a:lnTo>
                    <a:pt x="43" y="10"/>
                  </a:lnTo>
                  <a:lnTo>
                    <a:pt x="50" y="17"/>
                  </a:lnTo>
                  <a:lnTo>
                    <a:pt x="57" y="19"/>
                  </a:lnTo>
                  <a:lnTo>
                    <a:pt x="57" y="26"/>
                  </a:lnTo>
                  <a:lnTo>
                    <a:pt x="57" y="33"/>
                  </a:lnTo>
                  <a:lnTo>
                    <a:pt x="62" y="36"/>
                  </a:lnTo>
                  <a:lnTo>
                    <a:pt x="62" y="38"/>
                  </a:lnTo>
                  <a:lnTo>
                    <a:pt x="69" y="43"/>
                  </a:lnTo>
                  <a:lnTo>
                    <a:pt x="76" y="45"/>
                  </a:lnTo>
                  <a:lnTo>
                    <a:pt x="76" y="50"/>
                  </a:lnTo>
                  <a:lnTo>
                    <a:pt x="74" y="55"/>
                  </a:lnTo>
                  <a:lnTo>
                    <a:pt x="78" y="57"/>
                  </a:lnTo>
                  <a:lnTo>
                    <a:pt x="76" y="59"/>
                  </a:lnTo>
                  <a:lnTo>
                    <a:pt x="69" y="59"/>
                  </a:lnTo>
                  <a:lnTo>
                    <a:pt x="66" y="57"/>
                  </a:lnTo>
                  <a:lnTo>
                    <a:pt x="62" y="59"/>
                  </a:lnTo>
                  <a:lnTo>
                    <a:pt x="57" y="59"/>
                  </a:lnTo>
                  <a:lnTo>
                    <a:pt x="55" y="69"/>
                  </a:lnTo>
                  <a:lnTo>
                    <a:pt x="57" y="73"/>
                  </a:lnTo>
                  <a:lnTo>
                    <a:pt x="55" y="73"/>
                  </a:lnTo>
                  <a:lnTo>
                    <a:pt x="50" y="81"/>
                  </a:lnTo>
                  <a:lnTo>
                    <a:pt x="50" y="85"/>
                  </a:lnTo>
                  <a:lnTo>
                    <a:pt x="45" y="83"/>
                  </a:lnTo>
                  <a:lnTo>
                    <a:pt x="43" y="85"/>
                  </a:lnTo>
                  <a:lnTo>
                    <a:pt x="43" y="85"/>
                  </a:lnTo>
                  <a:lnTo>
                    <a:pt x="38" y="78"/>
                  </a:lnTo>
                  <a:lnTo>
                    <a:pt x="40" y="59"/>
                  </a:lnTo>
                  <a:lnTo>
                    <a:pt x="36" y="52"/>
                  </a:lnTo>
                  <a:lnTo>
                    <a:pt x="36" y="45"/>
                  </a:lnTo>
                  <a:lnTo>
                    <a:pt x="22" y="36"/>
                  </a:lnTo>
                  <a:lnTo>
                    <a:pt x="22" y="31"/>
                  </a:lnTo>
                  <a:lnTo>
                    <a:pt x="12" y="24"/>
                  </a:lnTo>
                  <a:lnTo>
                    <a:pt x="10" y="14"/>
                  </a:lnTo>
                  <a:lnTo>
                    <a:pt x="0" y="14"/>
                  </a:lnTo>
                  <a:lnTo>
                    <a:pt x="0"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53" name="Mauritania">
              <a:extLst>
                <a:ext uri="{FF2B5EF4-FFF2-40B4-BE49-F238E27FC236}">
                  <a16:creationId xmlns:a16="http://schemas.microsoft.com/office/drawing/2014/main" xmlns="" id="{B9F96753-87FD-4F36-B3DD-F8ADAF268E0E}"/>
                </a:ext>
              </a:extLst>
            </p:cNvPr>
            <p:cNvSpPr>
              <a:spLocks/>
            </p:cNvSpPr>
            <p:nvPr/>
          </p:nvSpPr>
          <p:spPr bwMode="auto">
            <a:xfrm>
              <a:off x="5465241" y="3622302"/>
              <a:ext cx="300835" cy="330351"/>
            </a:xfrm>
            <a:custGeom>
              <a:avLst/>
              <a:gdLst>
                <a:gd name="T0" fmla="*/ 92 w 265"/>
                <a:gd name="T1" fmla="*/ 139 h 291"/>
                <a:gd name="T2" fmla="*/ 94 w 265"/>
                <a:gd name="T3" fmla="*/ 92 h 291"/>
                <a:gd name="T4" fmla="*/ 104 w 265"/>
                <a:gd name="T5" fmla="*/ 87 h 291"/>
                <a:gd name="T6" fmla="*/ 113 w 265"/>
                <a:gd name="T7" fmla="*/ 28 h 291"/>
                <a:gd name="T8" fmla="*/ 184 w 265"/>
                <a:gd name="T9" fmla="*/ 0 h 291"/>
                <a:gd name="T10" fmla="*/ 265 w 265"/>
                <a:gd name="T11" fmla="*/ 54 h 291"/>
                <a:gd name="T12" fmla="*/ 239 w 265"/>
                <a:gd name="T13" fmla="*/ 54 h 291"/>
                <a:gd name="T14" fmla="*/ 262 w 265"/>
                <a:gd name="T15" fmla="*/ 255 h 291"/>
                <a:gd name="T16" fmla="*/ 175 w 265"/>
                <a:gd name="T17" fmla="*/ 277 h 291"/>
                <a:gd name="T18" fmla="*/ 170 w 265"/>
                <a:gd name="T19" fmla="*/ 272 h 291"/>
                <a:gd name="T20" fmla="*/ 163 w 265"/>
                <a:gd name="T21" fmla="*/ 277 h 291"/>
                <a:gd name="T22" fmla="*/ 161 w 265"/>
                <a:gd name="T23" fmla="*/ 267 h 291"/>
                <a:gd name="T24" fmla="*/ 144 w 265"/>
                <a:gd name="T25" fmla="*/ 269 h 291"/>
                <a:gd name="T26" fmla="*/ 137 w 265"/>
                <a:gd name="T27" fmla="*/ 279 h 291"/>
                <a:gd name="T28" fmla="*/ 132 w 265"/>
                <a:gd name="T29" fmla="*/ 267 h 291"/>
                <a:gd name="T30" fmla="*/ 120 w 265"/>
                <a:gd name="T31" fmla="*/ 267 h 291"/>
                <a:gd name="T32" fmla="*/ 120 w 265"/>
                <a:gd name="T33" fmla="*/ 279 h 291"/>
                <a:gd name="T34" fmla="*/ 111 w 265"/>
                <a:gd name="T35" fmla="*/ 286 h 291"/>
                <a:gd name="T36" fmla="*/ 106 w 265"/>
                <a:gd name="T37" fmla="*/ 291 h 291"/>
                <a:gd name="T38" fmla="*/ 99 w 265"/>
                <a:gd name="T39" fmla="*/ 284 h 291"/>
                <a:gd name="T40" fmla="*/ 94 w 265"/>
                <a:gd name="T41" fmla="*/ 277 h 291"/>
                <a:gd name="T42" fmla="*/ 90 w 265"/>
                <a:gd name="T43" fmla="*/ 272 h 291"/>
                <a:gd name="T44" fmla="*/ 83 w 265"/>
                <a:gd name="T45" fmla="*/ 262 h 291"/>
                <a:gd name="T46" fmla="*/ 78 w 265"/>
                <a:gd name="T47" fmla="*/ 260 h 291"/>
                <a:gd name="T48" fmla="*/ 73 w 265"/>
                <a:gd name="T49" fmla="*/ 260 h 291"/>
                <a:gd name="T50" fmla="*/ 68 w 265"/>
                <a:gd name="T51" fmla="*/ 258 h 291"/>
                <a:gd name="T52" fmla="*/ 59 w 265"/>
                <a:gd name="T53" fmla="*/ 250 h 291"/>
                <a:gd name="T54" fmla="*/ 45 w 265"/>
                <a:gd name="T55" fmla="*/ 246 h 291"/>
                <a:gd name="T56" fmla="*/ 21 w 265"/>
                <a:gd name="T57" fmla="*/ 253 h 291"/>
                <a:gd name="T58" fmla="*/ 14 w 265"/>
                <a:gd name="T59" fmla="*/ 258 h 291"/>
                <a:gd name="T60" fmla="*/ 9 w 265"/>
                <a:gd name="T61" fmla="*/ 250 h 291"/>
                <a:gd name="T62" fmla="*/ 19 w 265"/>
                <a:gd name="T63" fmla="*/ 229 h 291"/>
                <a:gd name="T64" fmla="*/ 16 w 265"/>
                <a:gd name="T65" fmla="*/ 189 h 291"/>
                <a:gd name="T66" fmla="*/ 12 w 265"/>
                <a:gd name="T67" fmla="*/ 177 h 291"/>
                <a:gd name="T68" fmla="*/ 16 w 265"/>
                <a:gd name="T69" fmla="*/ 170 h 291"/>
                <a:gd name="T70" fmla="*/ 19 w 265"/>
                <a:gd name="T71" fmla="*/ 163 h 291"/>
                <a:gd name="T72" fmla="*/ 9 w 265"/>
                <a:gd name="T73" fmla="*/ 156 h 291"/>
                <a:gd name="T74" fmla="*/ 5 w 265"/>
                <a:gd name="T75" fmla="*/ 149 h 291"/>
                <a:gd name="T76" fmla="*/ 0 w 265"/>
                <a:gd name="T77" fmla="*/ 146 h 291"/>
                <a:gd name="T78" fmla="*/ 2 w 265"/>
                <a:gd name="T79" fmla="*/ 139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5" h="291">
                  <a:moveTo>
                    <a:pt x="2" y="139"/>
                  </a:moveTo>
                  <a:lnTo>
                    <a:pt x="92" y="139"/>
                  </a:lnTo>
                  <a:lnTo>
                    <a:pt x="92" y="99"/>
                  </a:lnTo>
                  <a:lnTo>
                    <a:pt x="94" y="92"/>
                  </a:lnTo>
                  <a:lnTo>
                    <a:pt x="99" y="90"/>
                  </a:lnTo>
                  <a:lnTo>
                    <a:pt x="104" y="87"/>
                  </a:lnTo>
                  <a:lnTo>
                    <a:pt x="111" y="87"/>
                  </a:lnTo>
                  <a:lnTo>
                    <a:pt x="113" y="28"/>
                  </a:lnTo>
                  <a:lnTo>
                    <a:pt x="184" y="30"/>
                  </a:lnTo>
                  <a:lnTo>
                    <a:pt x="184" y="0"/>
                  </a:lnTo>
                  <a:lnTo>
                    <a:pt x="265" y="54"/>
                  </a:lnTo>
                  <a:lnTo>
                    <a:pt x="265" y="54"/>
                  </a:lnTo>
                  <a:lnTo>
                    <a:pt x="265" y="54"/>
                  </a:lnTo>
                  <a:lnTo>
                    <a:pt x="239" y="54"/>
                  </a:lnTo>
                  <a:lnTo>
                    <a:pt x="255" y="250"/>
                  </a:lnTo>
                  <a:lnTo>
                    <a:pt x="262" y="255"/>
                  </a:lnTo>
                  <a:lnTo>
                    <a:pt x="255" y="277"/>
                  </a:lnTo>
                  <a:lnTo>
                    <a:pt x="175" y="277"/>
                  </a:lnTo>
                  <a:lnTo>
                    <a:pt x="172" y="274"/>
                  </a:lnTo>
                  <a:lnTo>
                    <a:pt x="170" y="272"/>
                  </a:lnTo>
                  <a:lnTo>
                    <a:pt x="168" y="272"/>
                  </a:lnTo>
                  <a:lnTo>
                    <a:pt x="163" y="277"/>
                  </a:lnTo>
                  <a:lnTo>
                    <a:pt x="161" y="274"/>
                  </a:lnTo>
                  <a:lnTo>
                    <a:pt x="161" y="267"/>
                  </a:lnTo>
                  <a:lnTo>
                    <a:pt x="156" y="265"/>
                  </a:lnTo>
                  <a:lnTo>
                    <a:pt x="144" y="269"/>
                  </a:lnTo>
                  <a:lnTo>
                    <a:pt x="139" y="281"/>
                  </a:lnTo>
                  <a:lnTo>
                    <a:pt x="137" y="279"/>
                  </a:lnTo>
                  <a:lnTo>
                    <a:pt x="132" y="272"/>
                  </a:lnTo>
                  <a:lnTo>
                    <a:pt x="132" y="267"/>
                  </a:lnTo>
                  <a:lnTo>
                    <a:pt x="128" y="265"/>
                  </a:lnTo>
                  <a:lnTo>
                    <a:pt x="120" y="267"/>
                  </a:lnTo>
                  <a:lnTo>
                    <a:pt x="120" y="277"/>
                  </a:lnTo>
                  <a:lnTo>
                    <a:pt x="120" y="279"/>
                  </a:lnTo>
                  <a:lnTo>
                    <a:pt x="118" y="286"/>
                  </a:lnTo>
                  <a:lnTo>
                    <a:pt x="111" y="286"/>
                  </a:lnTo>
                  <a:lnTo>
                    <a:pt x="106" y="291"/>
                  </a:lnTo>
                  <a:lnTo>
                    <a:pt x="106" y="291"/>
                  </a:lnTo>
                  <a:lnTo>
                    <a:pt x="104" y="286"/>
                  </a:lnTo>
                  <a:lnTo>
                    <a:pt x="99" y="284"/>
                  </a:lnTo>
                  <a:lnTo>
                    <a:pt x="94" y="281"/>
                  </a:lnTo>
                  <a:lnTo>
                    <a:pt x="94" y="277"/>
                  </a:lnTo>
                  <a:lnTo>
                    <a:pt x="90" y="277"/>
                  </a:lnTo>
                  <a:lnTo>
                    <a:pt x="90" y="272"/>
                  </a:lnTo>
                  <a:lnTo>
                    <a:pt x="85" y="267"/>
                  </a:lnTo>
                  <a:lnTo>
                    <a:pt x="83" y="262"/>
                  </a:lnTo>
                  <a:lnTo>
                    <a:pt x="80" y="260"/>
                  </a:lnTo>
                  <a:lnTo>
                    <a:pt x="78" y="260"/>
                  </a:lnTo>
                  <a:lnTo>
                    <a:pt x="76" y="260"/>
                  </a:lnTo>
                  <a:lnTo>
                    <a:pt x="73" y="260"/>
                  </a:lnTo>
                  <a:lnTo>
                    <a:pt x="68" y="260"/>
                  </a:lnTo>
                  <a:lnTo>
                    <a:pt x="68" y="258"/>
                  </a:lnTo>
                  <a:lnTo>
                    <a:pt x="64" y="250"/>
                  </a:lnTo>
                  <a:lnTo>
                    <a:pt x="59" y="250"/>
                  </a:lnTo>
                  <a:lnTo>
                    <a:pt x="47" y="246"/>
                  </a:lnTo>
                  <a:lnTo>
                    <a:pt x="45" y="246"/>
                  </a:lnTo>
                  <a:lnTo>
                    <a:pt x="33" y="250"/>
                  </a:lnTo>
                  <a:lnTo>
                    <a:pt x="21" y="253"/>
                  </a:lnTo>
                  <a:lnTo>
                    <a:pt x="16" y="258"/>
                  </a:lnTo>
                  <a:lnTo>
                    <a:pt x="14" y="258"/>
                  </a:lnTo>
                  <a:lnTo>
                    <a:pt x="9" y="260"/>
                  </a:lnTo>
                  <a:lnTo>
                    <a:pt x="9" y="250"/>
                  </a:lnTo>
                  <a:lnTo>
                    <a:pt x="14" y="236"/>
                  </a:lnTo>
                  <a:lnTo>
                    <a:pt x="19" y="229"/>
                  </a:lnTo>
                  <a:lnTo>
                    <a:pt x="21" y="213"/>
                  </a:lnTo>
                  <a:lnTo>
                    <a:pt x="16" y="189"/>
                  </a:lnTo>
                  <a:lnTo>
                    <a:pt x="9" y="179"/>
                  </a:lnTo>
                  <a:lnTo>
                    <a:pt x="12" y="177"/>
                  </a:lnTo>
                  <a:lnTo>
                    <a:pt x="16" y="177"/>
                  </a:lnTo>
                  <a:lnTo>
                    <a:pt x="16" y="170"/>
                  </a:lnTo>
                  <a:lnTo>
                    <a:pt x="16" y="165"/>
                  </a:lnTo>
                  <a:lnTo>
                    <a:pt x="19" y="163"/>
                  </a:lnTo>
                  <a:lnTo>
                    <a:pt x="12" y="153"/>
                  </a:lnTo>
                  <a:lnTo>
                    <a:pt x="9" y="156"/>
                  </a:lnTo>
                  <a:lnTo>
                    <a:pt x="7" y="153"/>
                  </a:lnTo>
                  <a:lnTo>
                    <a:pt x="5" y="149"/>
                  </a:lnTo>
                  <a:lnTo>
                    <a:pt x="0" y="153"/>
                  </a:lnTo>
                  <a:lnTo>
                    <a:pt x="0" y="146"/>
                  </a:lnTo>
                  <a:lnTo>
                    <a:pt x="2" y="142"/>
                  </a:lnTo>
                  <a:lnTo>
                    <a:pt x="2" y="139"/>
                  </a:lnTo>
                  <a:lnTo>
                    <a:pt x="2" y="1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54" name="Mali">
              <a:extLst>
                <a:ext uri="{FF2B5EF4-FFF2-40B4-BE49-F238E27FC236}">
                  <a16:creationId xmlns:a16="http://schemas.microsoft.com/office/drawing/2014/main" xmlns="" id="{08256743-8FCF-48E7-8EB8-0FAB4B02D59F}"/>
                </a:ext>
              </a:extLst>
            </p:cNvPr>
            <p:cNvSpPr>
              <a:spLocks/>
            </p:cNvSpPr>
            <p:nvPr/>
          </p:nvSpPr>
          <p:spPr bwMode="auto">
            <a:xfrm>
              <a:off x="5585575" y="3683604"/>
              <a:ext cx="413222" cy="383706"/>
            </a:xfrm>
            <a:custGeom>
              <a:avLst/>
              <a:gdLst>
                <a:gd name="T0" fmla="*/ 12 w 364"/>
                <a:gd name="T1" fmla="*/ 232 h 338"/>
                <a:gd name="T2" fmla="*/ 14 w 364"/>
                <a:gd name="T3" fmla="*/ 213 h 338"/>
                <a:gd name="T4" fmla="*/ 26 w 364"/>
                <a:gd name="T5" fmla="*/ 218 h 338"/>
                <a:gd name="T6" fmla="*/ 38 w 364"/>
                <a:gd name="T7" fmla="*/ 215 h 338"/>
                <a:gd name="T8" fmla="*/ 55 w 364"/>
                <a:gd name="T9" fmla="*/ 220 h 338"/>
                <a:gd name="T10" fmla="*/ 64 w 364"/>
                <a:gd name="T11" fmla="*/ 218 h 338"/>
                <a:gd name="T12" fmla="*/ 149 w 364"/>
                <a:gd name="T13" fmla="*/ 223 h 338"/>
                <a:gd name="T14" fmla="*/ 133 w 364"/>
                <a:gd name="T15" fmla="*/ 0 h 338"/>
                <a:gd name="T16" fmla="*/ 308 w 364"/>
                <a:gd name="T17" fmla="*/ 107 h 338"/>
                <a:gd name="T18" fmla="*/ 329 w 364"/>
                <a:gd name="T19" fmla="*/ 114 h 338"/>
                <a:gd name="T20" fmla="*/ 341 w 364"/>
                <a:gd name="T21" fmla="*/ 123 h 338"/>
                <a:gd name="T22" fmla="*/ 341 w 364"/>
                <a:gd name="T23" fmla="*/ 137 h 338"/>
                <a:gd name="T24" fmla="*/ 364 w 364"/>
                <a:gd name="T25" fmla="*/ 135 h 338"/>
                <a:gd name="T26" fmla="*/ 362 w 364"/>
                <a:gd name="T27" fmla="*/ 199 h 338"/>
                <a:gd name="T28" fmla="*/ 357 w 364"/>
                <a:gd name="T29" fmla="*/ 213 h 338"/>
                <a:gd name="T30" fmla="*/ 331 w 364"/>
                <a:gd name="T31" fmla="*/ 225 h 338"/>
                <a:gd name="T32" fmla="*/ 312 w 364"/>
                <a:gd name="T33" fmla="*/ 227 h 338"/>
                <a:gd name="T34" fmla="*/ 284 w 364"/>
                <a:gd name="T35" fmla="*/ 232 h 338"/>
                <a:gd name="T36" fmla="*/ 277 w 364"/>
                <a:gd name="T37" fmla="*/ 230 h 338"/>
                <a:gd name="T38" fmla="*/ 263 w 364"/>
                <a:gd name="T39" fmla="*/ 230 h 338"/>
                <a:gd name="T40" fmla="*/ 239 w 364"/>
                <a:gd name="T41" fmla="*/ 239 h 338"/>
                <a:gd name="T42" fmla="*/ 208 w 364"/>
                <a:gd name="T43" fmla="*/ 260 h 338"/>
                <a:gd name="T44" fmla="*/ 187 w 364"/>
                <a:gd name="T45" fmla="*/ 265 h 338"/>
                <a:gd name="T46" fmla="*/ 178 w 364"/>
                <a:gd name="T47" fmla="*/ 277 h 338"/>
                <a:gd name="T48" fmla="*/ 166 w 364"/>
                <a:gd name="T49" fmla="*/ 298 h 338"/>
                <a:gd name="T50" fmla="*/ 159 w 364"/>
                <a:gd name="T51" fmla="*/ 310 h 338"/>
                <a:gd name="T52" fmla="*/ 154 w 364"/>
                <a:gd name="T53" fmla="*/ 322 h 338"/>
                <a:gd name="T54" fmla="*/ 152 w 364"/>
                <a:gd name="T55" fmla="*/ 331 h 338"/>
                <a:gd name="T56" fmla="*/ 140 w 364"/>
                <a:gd name="T57" fmla="*/ 334 h 338"/>
                <a:gd name="T58" fmla="*/ 128 w 364"/>
                <a:gd name="T59" fmla="*/ 334 h 338"/>
                <a:gd name="T60" fmla="*/ 116 w 364"/>
                <a:gd name="T61" fmla="*/ 336 h 338"/>
                <a:gd name="T62" fmla="*/ 102 w 364"/>
                <a:gd name="T63" fmla="*/ 338 h 338"/>
                <a:gd name="T64" fmla="*/ 92 w 364"/>
                <a:gd name="T65" fmla="*/ 331 h 338"/>
                <a:gd name="T66" fmla="*/ 90 w 364"/>
                <a:gd name="T67" fmla="*/ 322 h 338"/>
                <a:gd name="T68" fmla="*/ 83 w 364"/>
                <a:gd name="T69" fmla="*/ 327 h 338"/>
                <a:gd name="T70" fmla="*/ 88 w 364"/>
                <a:gd name="T71" fmla="*/ 312 h 338"/>
                <a:gd name="T72" fmla="*/ 83 w 364"/>
                <a:gd name="T73" fmla="*/ 303 h 338"/>
                <a:gd name="T74" fmla="*/ 74 w 364"/>
                <a:gd name="T75" fmla="*/ 291 h 338"/>
                <a:gd name="T76" fmla="*/ 62 w 364"/>
                <a:gd name="T77" fmla="*/ 291 h 338"/>
                <a:gd name="T78" fmla="*/ 50 w 364"/>
                <a:gd name="T79" fmla="*/ 298 h 338"/>
                <a:gd name="T80" fmla="*/ 36 w 364"/>
                <a:gd name="T81" fmla="*/ 298 h 338"/>
                <a:gd name="T82" fmla="*/ 26 w 364"/>
                <a:gd name="T83" fmla="*/ 298 h 338"/>
                <a:gd name="T84" fmla="*/ 26 w 364"/>
                <a:gd name="T85" fmla="*/ 291 h 338"/>
                <a:gd name="T86" fmla="*/ 22 w 364"/>
                <a:gd name="T87" fmla="*/ 282 h 338"/>
                <a:gd name="T88" fmla="*/ 19 w 364"/>
                <a:gd name="T89" fmla="*/ 272 h 338"/>
                <a:gd name="T90" fmla="*/ 10 w 364"/>
                <a:gd name="T91" fmla="*/ 270 h 338"/>
                <a:gd name="T92" fmla="*/ 3 w 364"/>
                <a:gd name="T93" fmla="*/ 256 h 338"/>
                <a:gd name="T94" fmla="*/ 3 w 364"/>
                <a:gd name="T95" fmla="*/ 23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4" h="338">
                  <a:moveTo>
                    <a:pt x="0" y="237"/>
                  </a:moveTo>
                  <a:lnTo>
                    <a:pt x="5" y="232"/>
                  </a:lnTo>
                  <a:lnTo>
                    <a:pt x="12" y="232"/>
                  </a:lnTo>
                  <a:lnTo>
                    <a:pt x="14" y="225"/>
                  </a:lnTo>
                  <a:lnTo>
                    <a:pt x="14" y="223"/>
                  </a:lnTo>
                  <a:lnTo>
                    <a:pt x="14" y="213"/>
                  </a:lnTo>
                  <a:lnTo>
                    <a:pt x="22" y="211"/>
                  </a:lnTo>
                  <a:lnTo>
                    <a:pt x="26" y="213"/>
                  </a:lnTo>
                  <a:lnTo>
                    <a:pt x="26" y="218"/>
                  </a:lnTo>
                  <a:lnTo>
                    <a:pt x="31" y="225"/>
                  </a:lnTo>
                  <a:lnTo>
                    <a:pt x="33" y="227"/>
                  </a:lnTo>
                  <a:lnTo>
                    <a:pt x="38" y="215"/>
                  </a:lnTo>
                  <a:lnTo>
                    <a:pt x="50" y="211"/>
                  </a:lnTo>
                  <a:lnTo>
                    <a:pt x="55" y="213"/>
                  </a:lnTo>
                  <a:lnTo>
                    <a:pt x="55" y="220"/>
                  </a:lnTo>
                  <a:lnTo>
                    <a:pt x="57" y="223"/>
                  </a:lnTo>
                  <a:lnTo>
                    <a:pt x="62" y="218"/>
                  </a:lnTo>
                  <a:lnTo>
                    <a:pt x="64" y="218"/>
                  </a:lnTo>
                  <a:lnTo>
                    <a:pt x="66" y="220"/>
                  </a:lnTo>
                  <a:lnTo>
                    <a:pt x="69" y="223"/>
                  </a:lnTo>
                  <a:lnTo>
                    <a:pt x="149" y="223"/>
                  </a:lnTo>
                  <a:lnTo>
                    <a:pt x="156" y="201"/>
                  </a:lnTo>
                  <a:lnTo>
                    <a:pt x="149" y="196"/>
                  </a:lnTo>
                  <a:lnTo>
                    <a:pt x="133" y="0"/>
                  </a:lnTo>
                  <a:lnTo>
                    <a:pt x="159" y="0"/>
                  </a:lnTo>
                  <a:lnTo>
                    <a:pt x="305" y="97"/>
                  </a:lnTo>
                  <a:lnTo>
                    <a:pt x="308" y="107"/>
                  </a:lnTo>
                  <a:lnTo>
                    <a:pt x="312" y="111"/>
                  </a:lnTo>
                  <a:lnTo>
                    <a:pt x="322" y="111"/>
                  </a:lnTo>
                  <a:lnTo>
                    <a:pt x="329" y="114"/>
                  </a:lnTo>
                  <a:lnTo>
                    <a:pt x="331" y="118"/>
                  </a:lnTo>
                  <a:lnTo>
                    <a:pt x="338" y="121"/>
                  </a:lnTo>
                  <a:lnTo>
                    <a:pt x="341" y="123"/>
                  </a:lnTo>
                  <a:lnTo>
                    <a:pt x="341" y="128"/>
                  </a:lnTo>
                  <a:lnTo>
                    <a:pt x="338" y="135"/>
                  </a:lnTo>
                  <a:lnTo>
                    <a:pt x="341" y="137"/>
                  </a:lnTo>
                  <a:lnTo>
                    <a:pt x="345" y="140"/>
                  </a:lnTo>
                  <a:lnTo>
                    <a:pt x="357" y="137"/>
                  </a:lnTo>
                  <a:lnTo>
                    <a:pt x="364" y="135"/>
                  </a:lnTo>
                  <a:lnTo>
                    <a:pt x="364" y="135"/>
                  </a:lnTo>
                  <a:lnTo>
                    <a:pt x="364" y="178"/>
                  </a:lnTo>
                  <a:lnTo>
                    <a:pt x="362" y="199"/>
                  </a:lnTo>
                  <a:lnTo>
                    <a:pt x="360" y="201"/>
                  </a:lnTo>
                  <a:lnTo>
                    <a:pt x="357" y="208"/>
                  </a:lnTo>
                  <a:lnTo>
                    <a:pt x="357" y="213"/>
                  </a:lnTo>
                  <a:lnTo>
                    <a:pt x="345" y="220"/>
                  </a:lnTo>
                  <a:lnTo>
                    <a:pt x="338" y="223"/>
                  </a:lnTo>
                  <a:lnTo>
                    <a:pt x="331" y="225"/>
                  </a:lnTo>
                  <a:lnTo>
                    <a:pt x="327" y="227"/>
                  </a:lnTo>
                  <a:lnTo>
                    <a:pt x="322" y="227"/>
                  </a:lnTo>
                  <a:lnTo>
                    <a:pt x="312" y="227"/>
                  </a:lnTo>
                  <a:lnTo>
                    <a:pt x="305" y="232"/>
                  </a:lnTo>
                  <a:lnTo>
                    <a:pt x="301" y="230"/>
                  </a:lnTo>
                  <a:lnTo>
                    <a:pt x="284" y="232"/>
                  </a:lnTo>
                  <a:lnTo>
                    <a:pt x="279" y="230"/>
                  </a:lnTo>
                  <a:lnTo>
                    <a:pt x="279" y="232"/>
                  </a:lnTo>
                  <a:lnTo>
                    <a:pt x="277" y="230"/>
                  </a:lnTo>
                  <a:lnTo>
                    <a:pt x="275" y="230"/>
                  </a:lnTo>
                  <a:lnTo>
                    <a:pt x="267" y="227"/>
                  </a:lnTo>
                  <a:lnTo>
                    <a:pt x="263" y="230"/>
                  </a:lnTo>
                  <a:lnTo>
                    <a:pt x="251" y="230"/>
                  </a:lnTo>
                  <a:lnTo>
                    <a:pt x="244" y="234"/>
                  </a:lnTo>
                  <a:lnTo>
                    <a:pt x="239" y="239"/>
                  </a:lnTo>
                  <a:lnTo>
                    <a:pt x="223" y="249"/>
                  </a:lnTo>
                  <a:lnTo>
                    <a:pt x="208" y="256"/>
                  </a:lnTo>
                  <a:lnTo>
                    <a:pt x="208" y="260"/>
                  </a:lnTo>
                  <a:lnTo>
                    <a:pt x="197" y="265"/>
                  </a:lnTo>
                  <a:lnTo>
                    <a:pt x="194" y="263"/>
                  </a:lnTo>
                  <a:lnTo>
                    <a:pt x="187" y="265"/>
                  </a:lnTo>
                  <a:lnTo>
                    <a:pt x="185" y="267"/>
                  </a:lnTo>
                  <a:lnTo>
                    <a:pt x="182" y="267"/>
                  </a:lnTo>
                  <a:lnTo>
                    <a:pt x="178" y="277"/>
                  </a:lnTo>
                  <a:lnTo>
                    <a:pt x="178" y="279"/>
                  </a:lnTo>
                  <a:lnTo>
                    <a:pt x="173" y="286"/>
                  </a:lnTo>
                  <a:lnTo>
                    <a:pt x="166" y="298"/>
                  </a:lnTo>
                  <a:lnTo>
                    <a:pt x="161" y="303"/>
                  </a:lnTo>
                  <a:lnTo>
                    <a:pt x="156" y="305"/>
                  </a:lnTo>
                  <a:lnTo>
                    <a:pt x="159" y="310"/>
                  </a:lnTo>
                  <a:lnTo>
                    <a:pt x="159" y="317"/>
                  </a:lnTo>
                  <a:lnTo>
                    <a:pt x="154" y="317"/>
                  </a:lnTo>
                  <a:lnTo>
                    <a:pt x="154" y="322"/>
                  </a:lnTo>
                  <a:lnTo>
                    <a:pt x="156" y="324"/>
                  </a:lnTo>
                  <a:lnTo>
                    <a:pt x="154" y="331"/>
                  </a:lnTo>
                  <a:lnTo>
                    <a:pt x="152" y="331"/>
                  </a:lnTo>
                  <a:lnTo>
                    <a:pt x="147" y="338"/>
                  </a:lnTo>
                  <a:lnTo>
                    <a:pt x="140" y="336"/>
                  </a:lnTo>
                  <a:lnTo>
                    <a:pt x="140" y="334"/>
                  </a:lnTo>
                  <a:lnTo>
                    <a:pt x="140" y="331"/>
                  </a:lnTo>
                  <a:lnTo>
                    <a:pt x="135" y="331"/>
                  </a:lnTo>
                  <a:lnTo>
                    <a:pt x="128" y="334"/>
                  </a:lnTo>
                  <a:lnTo>
                    <a:pt x="126" y="336"/>
                  </a:lnTo>
                  <a:lnTo>
                    <a:pt x="126" y="336"/>
                  </a:lnTo>
                  <a:lnTo>
                    <a:pt x="116" y="336"/>
                  </a:lnTo>
                  <a:lnTo>
                    <a:pt x="111" y="334"/>
                  </a:lnTo>
                  <a:lnTo>
                    <a:pt x="107" y="334"/>
                  </a:lnTo>
                  <a:lnTo>
                    <a:pt x="102" y="338"/>
                  </a:lnTo>
                  <a:lnTo>
                    <a:pt x="102" y="334"/>
                  </a:lnTo>
                  <a:lnTo>
                    <a:pt x="100" y="331"/>
                  </a:lnTo>
                  <a:lnTo>
                    <a:pt x="92" y="331"/>
                  </a:lnTo>
                  <a:lnTo>
                    <a:pt x="92" y="329"/>
                  </a:lnTo>
                  <a:lnTo>
                    <a:pt x="90" y="327"/>
                  </a:lnTo>
                  <a:lnTo>
                    <a:pt x="90" y="322"/>
                  </a:lnTo>
                  <a:lnTo>
                    <a:pt x="88" y="322"/>
                  </a:lnTo>
                  <a:lnTo>
                    <a:pt x="85" y="324"/>
                  </a:lnTo>
                  <a:lnTo>
                    <a:pt x="83" y="327"/>
                  </a:lnTo>
                  <a:lnTo>
                    <a:pt x="85" y="320"/>
                  </a:lnTo>
                  <a:lnTo>
                    <a:pt x="88" y="315"/>
                  </a:lnTo>
                  <a:lnTo>
                    <a:pt x="88" y="312"/>
                  </a:lnTo>
                  <a:lnTo>
                    <a:pt x="83" y="310"/>
                  </a:lnTo>
                  <a:lnTo>
                    <a:pt x="81" y="308"/>
                  </a:lnTo>
                  <a:lnTo>
                    <a:pt x="83" y="303"/>
                  </a:lnTo>
                  <a:lnTo>
                    <a:pt x="81" y="298"/>
                  </a:lnTo>
                  <a:lnTo>
                    <a:pt x="76" y="293"/>
                  </a:lnTo>
                  <a:lnTo>
                    <a:pt x="74" y="291"/>
                  </a:lnTo>
                  <a:lnTo>
                    <a:pt x="71" y="293"/>
                  </a:lnTo>
                  <a:lnTo>
                    <a:pt x="69" y="293"/>
                  </a:lnTo>
                  <a:lnTo>
                    <a:pt x="62" y="291"/>
                  </a:lnTo>
                  <a:lnTo>
                    <a:pt x="59" y="291"/>
                  </a:lnTo>
                  <a:lnTo>
                    <a:pt x="55" y="298"/>
                  </a:lnTo>
                  <a:lnTo>
                    <a:pt x="50" y="298"/>
                  </a:lnTo>
                  <a:lnTo>
                    <a:pt x="48" y="301"/>
                  </a:lnTo>
                  <a:lnTo>
                    <a:pt x="40" y="301"/>
                  </a:lnTo>
                  <a:lnTo>
                    <a:pt x="36" y="298"/>
                  </a:lnTo>
                  <a:lnTo>
                    <a:pt x="33" y="296"/>
                  </a:lnTo>
                  <a:lnTo>
                    <a:pt x="29" y="298"/>
                  </a:lnTo>
                  <a:lnTo>
                    <a:pt x="26" y="298"/>
                  </a:lnTo>
                  <a:lnTo>
                    <a:pt x="26" y="298"/>
                  </a:lnTo>
                  <a:lnTo>
                    <a:pt x="26" y="296"/>
                  </a:lnTo>
                  <a:lnTo>
                    <a:pt x="26" y="291"/>
                  </a:lnTo>
                  <a:lnTo>
                    <a:pt x="22" y="289"/>
                  </a:lnTo>
                  <a:lnTo>
                    <a:pt x="22" y="284"/>
                  </a:lnTo>
                  <a:lnTo>
                    <a:pt x="22" y="282"/>
                  </a:lnTo>
                  <a:lnTo>
                    <a:pt x="22" y="279"/>
                  </a:lnTo>
                  <a:lnTo>
                    <a:pt x="19" y="275"/>
                  </a:lnTo>
                  <a:lnTo>
                    <a:pt x="19" y="272"/>
                  </a:lnTo>
                  <a:lnTo>
                    <a:pt x="17" y="270"/>
                  </a:lnTo>
                  <a:lnTo>
                    <a:pt x="14" y="272"/>
                  </a:lnTo>
                  <a:lnTo>
                    <a:pt x="10" y="270"/>
                  </a:lnTo>
                  <a:lnTo>
                    <a:pt x="7" y="263"/>
                  </a:lnTo>
                  <a:lnTo>
                    <a:pt x="3" y="258"/>
                  </a:lnTo>
                  <a:lnTo>
                    <a:pt x="3" y="256"/>
                  </a:lnTo>
                  <a:lnTo>
                    <a:pt x="5" y="246"/>
                  </a:lnTo>
                  <a:lnTo>
                    <a:pt x="3" y="244"/>
                  </a:lnTo>
                  <a:lnTo>
                    <a:pt x="3" y="239"/>
                  </a:lnTo>
                  <a:lnTo>
                    <a:pt x="0" y="237"/>
                  </a:lnTo>
                  <a:lnTo>
                    <a:pt x="0" y="23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55" name="Malaysia">
              <a:extLst>
                <a:ext uri="{FF2B5EF4-FFF2-40B4-BE49-F238E27FC236}">
                  <a16:creationId xmlns:a16="http://schemas.microsoft.com/office/drawing/2014/main" xmlns="" id="{CA3B389D-0964-48D5-BD06-2D74C9812E68}"/>
                </a:ext>
              </a:extLst>
            </p:cNvPr>
            <p:cNvSpPr>
              <a:spLocks noEditPoints="1"/>
            </p:cNvSpPr>
            <p:nvPr/>
          </p:nvSpPr>
          <p:spPr bwMode="auto">
            <a:xfrm>
              <a:off x="8439533" y="4156993"/>
              <a:ext cx="488147" cy="163473"/>
            </a:xfrm>
            <a:custGeom>
              <a:avLst/>
              <a:gdLst>
                <a:gd name="T0" fmla="*/ 232 w 430"/>
                <a:gd name="T1" fmla="*/ 134 h 144"/>
                <a:gd name="T2" fmla="*/ 248 w 430"/>
                <a:gd name="T3" fmla="*/ 142 h 144"/>
                <a:gd name="T4" fmla="*/ 269 w 430"/>
                <a:gd name="T5" fmla="*/ 139 h 144"/>
                <a:gd name="T6" fmla="*/ 300 w 430"/>
                <a:gd name="T7" fmla="*/ 132 h 144"/>
                <a:gd name="T8" fmla="*/ 329 w 430"/>
                <a:gd name="T9" fmla="*/ 130 h 144"/>
                <a:gd name="T10" fmla="*/ 347 w 430"/>
                <a:gd name="T11" fmla="*/ 92 h 144"/>
                <a:gd name="T12" fmla="*/ 352 w 430"/>
                <a:gd name="T13" fmla="*/ 66 h 144"/>
                <a:gd name="T14" fmla="*/ 378 w 430"/>
                <a:gd name="T15" fmla="*/ 61 h 144"/>
                <a:gd name="T16" fmla="*/ 392 w 430"/>
                <a:gd name="T17" fmla="*/ 61 h 144"/>
                <a:gd name="T18" fmla="*/ 411 w 430"/>
                <a:gd name="T19" fmla="*/ 63 h 144"/>
                <a:gd name="T20" fmla="*/ 409 w 430"/>
                <a:gd name="T21" fmla="*/ 47 h 144"/>
                <a:gd name="T22" fmla="*/ 428 w 430"/>
                <a:gd name="T23" fmla="*/ 40 h 144"/>
                <a:gd name="T24" fmla="*/ 411 w 430"/>
                <a:gd name="T25" fmla="*/ 35 h 144"/>
                <a:gd name="T26" fmla="*/ 397 w 430"/>
                <a:gd name="T27" fmla="*/ 30 h 144"/>
                <a:gd name="T28" fmla="*/ 395 w 430"/>
                <a:gd name="T29" fmla="*/ 28 h 144"/>
                <a:gd name="T30" fmla="*/ 397 w 430"/>
                <a:gd name="T31" fmla="*/ 18 h 144"/>
                <a:gd name="T32" fmla="*/ 385 w 430"/>
                <a:gd name="T33" fmla="*/ 9 h 144"/>
                <a:gd name="T34" fmla="*/ 378 w 430"/>
                <a:gd name="T35" fmla="*/ 4 h 144"/>
                <a:gd name="T36" fmla="*/ 373 w 430"/>
                <a:gd name="T37" fmla="*/ 2 h 144"/>
                <a:gd name="T38" fmla="*/ 359 w 430"/>
                <a:gd name="T39" fmla="*/ 23 h 144"/>
                <a:gd name="T40" fmla="*/ 340 w 430"/>
                <a:gd name="T41" fmla="*/ 40 h 144"/>
                <a:gd name="T42" fmla="*/ 340 w 430"/>
                <a:gd name="T43" fmla="*/ 45 h 144"/>
                <a:gd name="T44" fmla="*/ 340 w 430"/>
                <a:gd name="T45" fmla="*/ 49 h 144"/>
                <a:gd name="T46" fmla="*/ 338 w 430"/>
                <a:gd name="T47" fmla="*/ 61 h 144"/>
                <a:gd name="T48" fmla="*/ 336 w 430"/>
                <a:gd name="T49" fmla="*/ 52 h 144"/>
                <a:gd name="T50" fmla="*/ 331 w 430"/>
                <a:gd name="T51" fmla="*/ 66 h 144"/>
                <a:gd name="T52" fmla="*/ 317 w 430"/>
                <a:gd name="T53" fmla="*/ 54 h 144"/>
                <a:gd name="T54" fmla="*/ 305 w 430"/>
                <a:gd name="T55" fmla="*/ 73 h 144"/>
                <a:gd name="T56" fmla="*/ 286 w 430"/>
                <a:gd name="T57" fmla="*/ 94 h 144"/>
                <a:gd name="T58" fmla="*/ 269 w 430"/>
                <a:gd name="T59" fmla="*/ 108 h 144"/>
                <a:gd name="T60" fmla="*/ 255 w 430"/>
                <a:gd name="T61" fmla="*/ 113 h 144"/>
                <a:gd name="T62" fmla="*/ 251 w 430"/>
                <a:gd name="T63" fmla="*/ 132 h 144"/>
                <a:gd name="T64" fmla="*/ 224 w 430"/>
                <a:gd name="T65" fmla="*/ 123 h 144"/>
                <a:gd name="T66" fmla="*/ 217 w 430"/>
                <a:gd name="T67" fmla="*/ 120 h 144"/>
                <a:gd name="T68" fmla="*/ 9 w 430"/>
                <a:gd name="T69" fmla="*/ 9 h 144"/>
                <a:gd name="T70" fmla="*/ 24 w 430"/>
                <a:gd name="T71" fmla="*/ 16 h 144"/>
                <a:gd name="T72" fmla="*/ 26 w 430"/>
                <a:gd name="T73" fmla="*/ 30 h 144"/>
                <a:gd name="T74" fmla="*/ 42 w 430"/>
                <a:gd name="T75" fmla="*/ 26 h 144"/>
                <a:gd name="T76" fmla="*/ 47 w 430"/>
                <a:gd name="T77" fmla="*/ 21 h 144"/>
                <a:gd name="T78" fmla="*/ 71 w 430"/>
                <a:gd name="T79" fmla="*/ 40 h 144"/>
                <a:gd name="T80" fmla="*/ 76 w 430"/>
                <a:gd name="T81" fmla="*/ 71 h 144"/>
                <a:gd name="T82" fmla="*/ 76 w 430"/>
                <a:gd name="T83" fmla="*/ 89 h 144"/>
                <a:gd name="T84" fmla="*/ 90 w 430"/>
                <a:gd name="T85" fmla="*/ 101 h 144"/>
                <a:gd name="T86" fmla="*/ 92 w 430"/>
                <a:gd name="T87" fmla="*/ 113 h 144"/>
                <a:gd name="T88" fmla="*/ 97 w 430"/>
                <a:gd name="T89" fmla="*/ 130 h 144"/>
                <a:gd name="T90" fmla="*/ 92 w 430"/>
                <a:gd name="T91" fmla="*/ 125 h 144"/>
                <a:gd name="T92" fmla="*/ 92 w 430"/>
                <a:gd name="T93" fmla="*/ 130 h 144"/>
                <a:gd name="T94" fmla="*/ 85 w 430"/>
                <a:gd name="T95" fmla="*/ 132 h 144"/>
                <a:gd name="T96" fmla="*/ 64 w 430"/>
                <a:gd name="T97" fmla="*/ 123 h 144"/>
                <a:gd name="T98" fmla="*/ 52 w 430"/>
                <a:gd name="T99" fmla="*/ 115 h 144"/>
                <a:gd name="T100" fmla="*/ 33 w 430"/>
                <a:gd name="T101" fmla="*/ 99 h 144"/>
                <a:gd name="T102" fmla="*/ 31 w 430"/>
                <a:gd name="T103" fmla="*/ 85 h 144"/>
                <a:gd name="T104" fmla="*/ 14 w 430"/>
                <a:gd name="T105" fmla="*/ 68 h 144"/>
                <a:gd name="T106" fmla="*/ 12 w 430"/>
                <a:gd name="T107" fmla="*/ 59 h 144"/>
                <a:gd name="T108" fmla="*/ 5 w 430"/>
                <a:gd name="T109" fmla="*/ 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0" h="144">
                  <a:moveTo>
                    <a:pt x="217" y="120"/>
                  </a:moveTo>
                  <a:lnTo>
                    <a:pt x="222" y="127"/>
                  </a:lnTo>
                  <a:lnTo>
                    <a:pt x="229" y="132"/>
                  </a:lnTo>
                  <a:lnTo>
                    <a:pt x="232" y="134"/>
                  </a:lnTo>
                  <a:lnTo>
                    <a:pt x="236" y="139"/>
                  </a:lnTo>
                  <a:lnTo>
                    <a:pt x="236" y="144"/>
                  </a:lnTo>
                  <a:lnTo>
                    <a:pt x="241" y="144"/>
                  </a:lnTo>
                  <a:lnTo>
                    <a:pt x="248" y="142"/>
                  </a:lnTo>
                  <a:lnTo>
                    <a:pt x="248" y="139"/>
                  </a:lnTo>
                  <a:lnTo>
                    <a:pt x="253" y="139"/>
                  </a:lnTo>
                  <a:lnTo>
                    <a:pt x="258" y="137"/>
                  </a:lnTo>
                  <a:lnTo>
                    <a:pt x="269" y="139"/>
                  </a:lnTo>
                  <a:lnTo>
                    <a:pt x="281" y="134"/>
                  </a:lnTo>
                  <a:lnTo>
                    <a:pt x="284" y="130"/>
                  </a:lnTo>
                  <a:lnTo>
                    <a:pt x="295" y="130"/>
                  </a:lnTo>
                  <a:lnTo>
                    <a:pt x="300" y="132"/>
                  </a:lnTo>
                  <a:lnTo>
                    <a:pt x="303" y="134"/>
                  </a:lnTo>
                  <a:lnTo>
                    <a:pt x="307" y="134"/>
                  </a:lnTo>
                  <a:lnTo>
                    <a:pt x="317" y="130"/>
                  </a:lnTo>
                  <a:lnTo>
                    <a:pt x="329" y="130"/>
                  </a:lnTo>
                  <a:lnTo>
                    <a:pt x="326" y="125"/>
                  </a:lnTo>
                  <a:lnTo>
                    <a:pt x="336" y="113"/>
                  </a:lnTo>
                  <a:lnTo>
                    <a:pt x="340" y="104"/>
                  </a:lnTo>
                  <a:lnTo>
                    <a:pt x="347" y="92"/>
                  </a:lnTo>
                  <a:lnTo>
                    <a:pt x="352" y="75"/>
                  </a:lnTo>
                  <a:lnTo>
                    <a:pt x="352" y="71"/>
                  </a:lnTo>
                  <a:lnTo>
                    <a:pt x="355" y="68"/>
                  </a:lnTo>
                  <a:lnTo>
                    <a:pt x="352" y="66"/>
                  </a:lnTo>
                  <a:lnTo>
                    <a:pt x="357" y="59"/>
                  </a:lnTo>
                  <a:lnTo>
                    <a:pt x="362" y="61"/>
                  </a:lnTo>
                  <a:lnTo>
                    <a:pt x="369" y="61"/>
                  </a:lnTo>
                  <a:lnTo>
                    <a:pt x="378" y="61"/>
                  </a:lnTo>
                  <a:lnTo>
                    <a:pt x="381" y="61"/>
                  </a:lnTo>
                  <a:lnTo>
                    <a:pt x="388" y="61"/>
                  </a:lnTo>
                  <a:lnTo>
                    <a:pt x="392" y="63"/>
                  </a:lnTo>
                  <a:lnTo>
                    <a:pt x="392" y="61"/>
                  </a:lnTo>
                  <a:lnTo>
                    <a:pt x="397" y="66"/>
                  </a:lnTo>
                  <a:lnTo>
                    <a:pt x="402" y="66"/>
                  </a:lnTo>
                  <a:lnTo>
                    <a:pt x="407" y="63"/>
                  </a:lnTo>
                  <a:lnTo>
                    <a:pt x="411" y="63"/>
                  </a:lnTo>
                  <a:lnTo>
                    <a:pt x="411" y="59"/>
                  </a:lnTo>
                  <a:lnTo>
                    <a:pt x="407" y="54"/>
                  </a:lnTo>
                  <a:lnTo>
                    <a:pt x="407" y="49"/>
                  </a:lnTo>
                  <a:lnTo>
                    <a:pt x="409" y="47"/>
                  </a:lnTo>
                  <a:lnTo>
                    <a:pt x="418" y="47"/>
                  </a:lnTo>
                  <a:lnTo>
                    <a:pt x="425" y="47"/>
                  </a:lnTo>
                  <a:lnTo>
                    <a:pt x="430" y="42"/>
                  </a:lnTo>
                  <a:lnTo>
                    <a:pt x="428" y="40"/>
                  </a:lnTo>
                  <a:lnTo>
                    <a:pt x="425" y="40"/>
                  </a:lnTo>
                  <a:lnTo>
                    <a:pt x="421" y="37"/>
                  </a:lnTo>
                  <a:lnTo>
                    <a:pt x="416" y="35"/>
                  </a:lnTo>
                  <a:lnTo>
                    <a:pt x="411" y="35"/>
                  </a:lnTo>
                  <a:lnTo>
                    <a:pt x="407" y="30"/>
                  </a:lnTo>
                  <a:lnTo>
                    <a:pt x="404" y="30"/>
                  </a:lnTo>
                  <a:lnTo>
                    <a:pt x="399" y="33"/>
                  </a:lnTo>
                  <a:lnTo>
                    <a:pt x="397" y="30"/>
                  </a:lnTo>
                  <a:lnTo>
                    <a:pt x="404" y="28"/>
                  </a:lnTo>
                  <a:lnTo>
                    <a:pt x="399" y="23"/>
                  </a:lnTo>
                  <a:lnTo>
                    <a:pt x="399" y="26"/>
                  </a:lnTo>
                  <a:lnTo>
                    <a:pt x="395" y="28"/>
                  </a:lnTo>
                  <a:lnTo>
                    <a:pt x="395" y="26"/>
                  </a:lnTo>
                  <a:lnTo>
                    <a:pt x="392" y="26"/>
                  </a:lnTo>
                  <a:lnTo>
                    <a:pt x="392" y="18"/>
                  </a:lnTo>
                  <a:lnTo>
                    <a:pt x="397" y="18"/>
                  </a:lnTo>
                  <a:lnTo>
                    <a:pt x="395" y="14"/>
                  </a:lnTo>
                  <a:lnTo>
                    <a:pt x="390" y="11"/>
                  </a:lnTo>
                  <a:lnTo>
                    <a:pt x="388" y="11"/>
                  </a:lnTo>
                  <a:lnTo>
                    <a:pt x="385" y="9"/>
                  </a:lnTo>
                  <a:lnTo>
                    <a:pt x="385" y="2"/>
                  </a:lnTo>
                  <a:lnTo>
                    <a:pt x="381" y="0"/>
                  </a:lnTo>
                  <a:lnTo>
                    <a:pt x="378" y="0"/>
                  </a:lnTo>
                  <a:lnTo>
                    <a:pt x="378" y="4"/>
                  </a:lnTo>
                  <a:lnTo>
                    <a:pt x="373" y="9"/>
                  </a:lnTo>
                  <a:lnTo>
                    <a:pt x="371" y="9"/>
                  </a:lnTo>
                  <a:lnTo>
                    <a:pt x="373" y="4"/>
                  </a:lnTo>
                  <a:lnTo>
                    <a:pt x="373" y="2"/>
                  </a:lnTo>
                  <a:lnTo>
                    <a:pt x="369" y="2"/>
                  </a:lnTo>
                  <a:lnTo>
                    <a:pt x="366" y="11"/>
                  </a:lnTo>
                  <a:lnTo>
                    <a:pt x="364" y="11"/>
                  </a:lnTo>
                  <a:lnTo>
                    <a:pt x="359" y="23"/>
                  </a:lnTo>
                  <a:lnTo>
                    <a:pt x="359" y="28"/>
                  </a:lnTo>
                  <a:lnTo>
                    <a:pt x="350" y="37"/>
                  </a:lnTo>
                  <a:lnTo>
                    <a:pt x="345" y="37"/>
                  </a:lnTo>
                  <a:lnTo>
                    <a:pt x="340" y="40"/>
                  </a:lnTo>
                  <a:lnTo>
                    <a:pt x="338" y="42"/>
                  </a:lnTo>
                  <a:lnTo>
                    <a:pt x="340" y="42"/>
                  </a:lnTo>
                  <a:lnTo>
                    <a:pt x="338" y="45"/>
                  </a:lnTo>
                  <a:lnTo>
                    <a:pt x="340" y="45"/>
                  </a:lnTo>
                  <a:lnTo>
                    <a:pt x="345" y="45"/>
                  </a:lnTo>
                  <a:lnTo>
                    <a:pt x="343" y="47"/>
                  </a:lnTo>
                  <a:lnTo>
                    <a:pt x="340" y="49"/>
                  </a:lnTo>
                  <a:lnTo>
                    <a:pt x="340" y="49"/>
                  </a:lnTo>
                  <a:lnTo>
                    <a:pt x="340" y="52"/>
                  </a:lnTo>
                  <a:lnTo>
                    <a:pt x="343" y="59"/>
                  </a:lnTo>
                  <a:lnTo>
                    <a:pt x="340" y="63"/>
                  </a:lnTo>
                  <a:lnTo>
                    <a:pt x="338" y="61"/>
                  </a:lnTo>
                  <a:lnTo>
                    <a:pt x="338" y="56"/>
                  </a:lnTo>
                  <a:lnTo>
                    <a:pt x="336" y="52"/>
                  </a:lnTo>
                  <a:lnTo>
                    <a:pt x="336" y="52"/>
                  </a:lnTo>
                  <a:lnTo>
                    <a:pt x="336" y="52"/>
                  </a:lnTo>
                  <a:lnTo>
                    <a:pt x="333" y="52"/>
                  </a:lnTo>
                  <a:lnTo>
                    <a:pt x="331" y="54"/>
                  </a:lnTo>
                  <a:lnTo>
                    <a:pt x="333" y="66"/>
                  </a:lnTo>
                  <a:lnTo>
                    <a:pt x="331" y="66"/>
                  </a:lnTo>
                  <a:lnTo>
                    <a:pt x="326" y="63"/>
                  </a:lnTo>
                  <a:lnTo>
                    <a:pt x="321" y="56"/>
                  </a:lnTo>
                  <a:lnTo>
                    <a:pt x="319" y="56"/>
                  </a:lnTo>
                  <a:lnTo>
                    <a:pt x="317" y="54"/>
                  </a:lnTo>
                  <a:lnTo>
                    <a:pt x="314" y="59"/>
                  </a:lnTo>
                  <a:lnTo>
                    <a:pt x="314" y="63"/>
                  </a:lnTo>
                  <a:lnTo>
                    <a:pt x="307" y="68"/>
                  </a:lnTo>
                  <a:lnTo>
                    <a:pt x="305" y="73"/>
                  </a:lnTo>
                  <a:lnTo>
                    <a:pt x="300" y="80"/>
                  </a:lnTo>
                  <a:lnTo>
                    <a:pt x="298" y="82"/>
                  </a:lnTo>
                  <a:lnTo>
                    <a:pt x="293" y="89"/>
                  </a:lnTo>
                  <a:lnTo>
                    <a:pt x="286" y="94"/>
                  </a:lnTo>
                  <a:lnTo>
                    <a:pt x="267" y="99"/>
                  </a:lnTo>
                  <a:lnTo>
                    <a:pt x="267" y="101"/>
                  </a:lnTo>
                  <a:lnTo>
                    <a:pt x="267" y="106"/>
                  </a:lnTo>
                  <a:lnTo>
                    <a:pt x="269" y="108"/>
                  </a:lnTo>
                  <a:lnTo>
                    <a:pt x="267" y="108"/>
                  </a:lnTo>
                  <a:lnTo>
                    <a:pt x="262" y="108"/>
                  </a:lnTo>
                  <a:lnTo>
                    <a:pt x="258" y="111"/>
                  </a:lnTo>
                  <a:lnTo>
                    <a:pt x="255" y="113"/>
                  </a:lnTo>
                  <a:lnTo>
                    <a:pt x="255" y="118"/>
                  </a:lnTo>
                  <a:lnTo>
                    <a:pt x="255" y="125"/>
                  </a:lnTo>
                  <a:lnTo>
                    <a:pt x="251" y="130"/>
                  </a:lnTo>
                  <a:lnTo>
                    <a:pt x="251" y="132"/>
                  </a:lnTo>
                  <a:lnTo>
                    <a:pt x="241" y="130"/>
                  </a:lnTo>
                  <a:lnTo>
                    <a:pt x="232" y="127"/>
                  </a:lnTo>
                  <a:lnTo>
                    <a:pt x="227" y="127"/>
                  </a:lnTo>
                  <a:lnTo>
                    <a:pt x="224" y="123"/>
                  </a:lnTo>
                  <a:lnTo>
                    <a:pt x="220" y="118"/>
                  </a:lnTo>
                  <a:lnTo>
                    <a:pt x="217" y="120"/>
                  </a:lnTo>
                  <a:lnTo>
                    <a:pt x="217" y="120"/>
                  </a:lnTo>
                  <a:lnTo>
                    <a:pt x="217" y="120"/>
                  </a:lnTo>
                  <a:close/>
                  <a:moveTo>
                    <a:pt x="0" y="14"/>
                  </a:moveTo>
                  <a:lnTo>
                    <a:pt x="2" y="9"/>
                  </a:lnTo>
                  <a:lnTo>
                    <a:pt x="5" y="4"/>
                  </a:lnTo>
                  <a:lnTo>
                    <a:pt x="9" y="9"/>
                  </a:lnTo>
                  <a:lnTo>
                    <a:pt x="16" y="9"/>
                  </a:lnTo>
                  <a:lnTo>
                    <a:pt x="16" y="11"/>
                  </a:lnTo>
                  <a:lnTo>
                    <a:pt x="21" y="11"/>
                  </a:lnTo>
                  <a:lnTo>
                    <a:pt x="24" y="16"/>
                  </a:lnTo>
                  <a:lnTo>
                    <a:pt x="24" y="21"/>
                  </a:lnTo>
                  <a:lnTo>
                    <a:pt x="21" y="26"/>
                  </a:lnTo>
                  <a:lnTo>
                    <a:pt x="21" y="28"/>
                  </a:lnTo>
                  <a:lnTo>
                    <a:pt x="26" y="30"/>
                  </a:lnTo>
                  <a:lnTo>
                    <a:pt x="33" y="26"/>
                  </a:lnTo>
                  <a:lnTo>
                    <a:pt x="35" y="26"/>
                  </a:lnTo>
                  <a:lnTo>
                    <a:pt x="40" y="28"/>
                  </a:lnTo>
                  <a:lnTo>
                    <a:pt x="42" y="26"/>
                  </a:lnTo>
                  <a:lnTo>
                    <a:pt x="42" y="21"/>
                  </a:lnTo>
                  <a:lnTo>
                    <a:pt x="42" y="21"/>
                  </a:lnTo>
                  <a:lnTo>
                    <a:pt x="42" y="21"/>
                  </a:lnTo>
                  <a:lnTo>
                    <a:pt x="47" y="21"/>
                  </a:lnTo>
                  <a:lnTo>
                    <a:pt x="50" y="18"/>
                  </a:lnTo>
                  <a:lnTo>
                    <a:pt x="50" y="16"/>
                  </a:lnTo>
                  <a:lnTo>
                    <a:pt x="54" y="23"/>
                  </a:lnTo>
                  <a:lnTo>
                    <a:pt x="71" y="40"/>
                  </a:lnTo>
                  <a:lnTo>
                    <a:pt x="76" y="47"/>
                  </a:lnTo>
                  <a:lnTo>
                    <a:pt x="78" y="56"/>
                  </a:lnTo>
                  <a:lnTo>
                    <a:pt x="76" y="59"/>
                  </a:lnTo>
                  <a:lnTo>
                    <a:pt x="76" y="71"/>
                  </a:lnTo>
                  <a:lnTo>
                    <a:pt x="76" y="73"/>
                  </a:lnTo>
                  <a:lnTo>
                    <a:pt x="76" y="75"/>
                  </a:lnTo>
                  <a:lnTo>
                    <a:pt x="76" y="78"/>
                  </a:lnTo>
                  <a:lnTo>
                    <a:pt x="76" y="89"/>
                  </a:lnTo>
                  <a:lnTo>
                    <a:pt x="80" y="97"/>
                  </a:lnTo>
                  <a:lnTo>
                    <a:pt x="85" y="101"/>
                  </a:lnTo>
                  <a:lnTo>
                    <a:pt x="87" y="101"/>
                  </a:lnTo>
                  <a:lnTo>
                    <a:pt x="90" y="101"/>
                  </a:lnTo>
                  <a:lnTo>
                    <a:pt x="87" y="104"/>
                  </a:lnTo>
                  <a:lnTo>
                    <a:pt x="90" y="111"/>
                  </a:lnTo>
                  <a:lnTo>
                    <a:pt x="90" y="113"/>
                  </a:lnTo>
                  <a:lnTo>
                    <a:pt x="92" y="113"/>
                  </a:lnTo>
                  <a:lnTo>
                    <a:pt x="92" y="115"/>
                  </a:lnTo>
                  <a:lnTo>
                    <a:pt x="92" y="115"/>
                  </a:lnTo>
                  <a:lnTo>
                    <a:pt x="97" y="125"/>
                  </a:lnTo>
                  <a:lnTo>
                    <a:pt x="97" y="130"/>
                  </a:lnTo>
                  <a:lnTo>
                    <a:pt x="94" y="130"/>
                  </a:lnTo>
                  <a:lnTo>
                    <a:pt x="94" y="127"/>
                  </a:lnTo>
                  <a:lnTo>
                    <a:pt x="94" y="125"/>
                  </a:lnTo>
                  <a:lnTo>
                    <a:pt x="92" y="125"/>
                  </a:lnTo>
                  <a:lnTo>
                    <a:pt x="92" y="125"/>
                  </a:lnTo>
                  <a:lnTo>
                    <a:pt x="92" y="127"/>
                  </a:lnTo>
                  <a:lnTo>
                    <a:pt x="90" y="130"/>
                  </a:lnTo>
                  <a:lnTo>
                    <a:pt x="92" y="130"/>
                  </a:lnTo>
                  <a:lnTo>
                    <a:pt x="92" y="130"/>
                  </a:lnTo>
                  <a:lnTo>
                    <a:pt x="87" y="132"/>
                  </a:lnTo>
                  <a:lnTo>
                    <a:pt x="87" y="130"/>
                  </a:lnTo>
                  <a:lnTo>
                    <a:pt x="85" y="132"/>
                  </a:lnTo>
                  <a:lnTo>
                    <a:pt x="80" y="130"/>
                  </a:lnTo>
                  <a:lnTo>
                    <a:pt x="78" y="127"/>
                  </a:lnTo>
                  <a:lnTo>
                    <a:pt x="71" y="125"/>
                  </a:lnTo>
                  <a:lnTo>
                    <a:pt x="64" y="123"/>
                  </a:lnTo>
                  <a:lnTo>
                    <a:pt x="61" y="118"/>
                  </a:lnTo>
                  <a:lnTo>
                    <a:pt x="59" y="115"/>
                  </a:lnTo>
                  <a:lnTo>
                    <a:pt x="54" y="115"/>
                  </a:lnTo>
                  <a:lnTo>
                    <a:pt x="52" y="115"/>
                  </a:lnTo>
                  <a:lnTo>
                    <a:pt x="47" y="111"/>
                  </a:lnTo>
                  <a:lnTo>
                    <a:pt x="47" y="106"/>
                  </a:lnTo>
                  <a:lnTo>
                    <a:pt x="40" y="101"/>
                  </a:lnTo>
                  <a:lnTo>
                    <a:pt x="33" y="99"/>
                  </a:lnTo>
                  <a:lnTo>
                    <a:pt x="28" y="97"/>
                  </a:lnTo>
                  <a:lnTo>
                    <a:pt x="31" y="92"/>
                  </a:lnTo>
                  <a:lnTo>
                    <a:pt x="33" y="89"/>
                  </a:lnTo>
                  <a:lnTo>
                    <a:pt x="31" y="85"/>
                  </a:lnTo>
                  <a:lnTo>
                    <a:pt x="26" y="82"/>
                  </a:lnTo>
                  <a:lnTo>
                    <a:pt x="24" y="78"/>
                  </a:lnTo>
                  <a:lnTo>
                    <a:pt x="16" y="73"/>
                  </a:lnTo>
                  <a:lnTo>
                    <a:pt x="14" y="68"/>
                  </a:lnTo>
                  <a:lnTo>
                    <a:pt x="14" y="68"/>
                  </a:lnTo>
                  <a:lnTo>
                    <a:pt x="12" y="63"/>
                  </a:lnTo>
                  <a:lnTo>
                    <a:pt x="12" y="59"/>
                  </a:lnTo>
                  <a:lnTo>
                    <a:pt x="12" y="59"/>
                  </a:lnTo>
                  <a:lnTo>
                    <a:pt x="14" y="52"/>
                  </a:lnTo>
                  <a:lnTo>
                    <a:pt x="12" y="45"/>
                  </a:lnTo>
                  <a:lnTo>
                    <a:pt x="7" y="40"/>
                  </a:lnTo>
                  <a:lnTo>
                    <a:pt x="5" y="21"/>
                  </a:lnTo>
                  <a:lnTo>
                    <a:pt x="0" y="14"/>
                  </a:lnTo>
                  <a:lnTo>
                    <a:pt x="0"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56" name="Malawi">
              <a:extLst>
                <a:ext uri="{FF2B5EF4-FFF2-40B4-BE49-F238E27FC236}">
                  <a16:creationId xmlns:a16="http://schemas.microsoft.com/office/drawing/2014/main" xmlns="" id="{D987AFD0-84ED-4D71-A50E-3D558CFC45F1}"/>
                </a:ext>
              </a:extLst>
            </p:cNvPr>
            <p:cNvSpPr>
              <a:spLocks/>
            </p:cNvSpPr>
            <p:nvPr/>
          </p:nvSpPr>
          <p:spPr bwMode="auto">
            <a:xfrm>
              <a:off x="6712854" y="4575891"/>
              <a:ext cx="80601" cy="204341"/>
            </a:xfrm>
            <a:custGeom>
              <a:avLst/>
              <a:gdLst>
                <a:gd name="T0" fmla="*/ 10 w 71"/>
                <a:gd name="T1" fmla="*/ 0 h 180"/>
                <a:gd name="T2" fmla="*/ 12 w 71"/>
                <a:gd name="T3" fmla="*/ 2 h 180"/>
                <a:gd name="T4" fmla="*/ 17 w 71"/>
                <a:gd name="T5" fmla="*/ 4 h 180"/>
                <a:gd name="T6" fmla="*/ 19 w 71"/>
                <a:gd name="T7" fmla="*/ 4 h 180"/>
                <a:gd name="T8" fmla="*/ 24 w 71"/>
                <a:gd name="T9" fmla="*/ 4 h 180"/>
                <a:gd name="T10" fmla="*/ 26 w 71"/>
                <a:gd name="T11" fmla="*/ 9 h 180"/>
                <a:gd name="T12" fmla="*/ 36 w 71"/>
                <a:gd name="T13" fmla="*/ 19 h 180"/>
                <a:gd name="T14" fmla="*/ 38 w 71"/>
                <a:gd name="T15" fmla="*/ 66 h 180"/>
                <a:gd name="T16" fmla="*/ 41 w 71"/>
                <a:gd name="T17" fmla="*/ 90 h 180"/>
                <a:gd name="T18" fmla="*/ 50 w 71"/>
                <a:gd name="T19" fmla="*/ 97 h 180"/>
                <a:gd name="T20" fmla="*/ 55 w 71"/>
                <a:gd name="T21" fmla="*/ 99 h 180"/>
                <a:gd name="T22" fmla="*/ 64 w 71"/>
                <a:gd name="T23" fmla="*/ 111 h 180"/>
                <a:gd name="T24" fmla="*/ 71 w 71"/>
                <a:gd name="T25" fmla="*/ 123 h 180"/>
                <a:gd name="T26" fmla="*/ 71 w 71"/>
                <a:gd name="T27" fmla="*/ 127 h 180"/>
                <a:gd name="T28" fmla="*/ 69 w 71"/>
                <a:gd name="T29" fmla="*/ 132 h 180"/>
                <a:gd name="T30" fmla="*/ 64 w 71"/>
                <a:gd name="T31" fmla="*/ 135 h 180"/>
                <a:gd name="T32" fmla="*/ 67 w 71"/>
                <a:gd name="T33" fmla="*/ 137 h 180"/>
                <a:gd name="T34" fmla="*/ 67 w 71"/>
                <a:gd name="T35" fmla="*/ 149 h 180"/>
                <a:gd name="T36" fmla="*/ 64 w 71"/>
                <a:gd name="T37" fmla="*/ 153 h 180"/>
                <a:gd name="T38" fmla="*/ 57 w 71"/>
                <a:gd name="T39" fmla="*/ 161 h 180"/>
                <a:gd name="T40" fmla="*/ 52 w 71"/>
                <a:gd name="T41" fmla="*/ 170 h 180"/>
                <a:gd name="T42" fmla="*/ 55 w 71"/>
                <a:gd name="T43" fmla="*/ 180 h 180"/>
                <a:gd name="T44" fmla="*/ 48 w 71"/>
                <a:gd name="T45" fmla="*/ 177 h 180"/>
                <a:gd name="T46" fmla="*/ 48 w 71"/>
                <a:gd name="T47" fmla="*/ 170 h 180"/>
                <a:gd name="T48" fmla="*/ 41 w 71"/>
                <a:gd name="T49" fmla="*/ 168 h 180"/>
                <a:gd name="T50" fmla="*/ 34 w 71"/>
                <a:gd name="T51" fmla="*/ 158 h 180"/>
                <a:gd name="T52" fmla="*/ 31 w 71"/>
                <a:gd name="T53" fmla="*/ 149 h 180"/>
                <a:gd name="T54" fmla="*/ 34 w 71"/>
                <a:gd name="T55" fmla="*/ 142 h 180"/>
                <a:gd name="T56" fmla="*/ 41 w 71"/>
                <a:gd name="T57" fmla="*/ 132 h 180"/>
                <a:gd name="T58" fmla="*/ 41 w 71"/>
                <a:gd name="T59" fmla="*/ 120 h 180"/>
                <a:gd name="T60" fmla="*/ 34 w 71"/>
                <a:gd name="T61" fmla="*/ 116 h 180"/>
                <a:gd name="T62" fmla="*/ 26 w 71"/>
                <a:gd name="T63" fmla="*/ 118 h 180"/>
                <a:gd name="T64" fmla="*/ 22 w 71"/>
                <a:gd name="T65" fmla="*/ 118 h 180"/>
                <a:gd name="T66" fmla="*/ 17 w 71"/>
                <a:gd name="T67" fmla="*/ 113 h 180"/>
                <a:gd name="T68" fmla="*/ 15 w 71"/>
                <a:gd name="T69" fmla="*/ 109 h 180"/>
                <a:gd name="T70" fmla="*/ 7 w 71"/>
                <a:gd name="T71" fmla="*/ 109 h 180"/>
                <a:gd name="T72" fmla="*/ 5 w 71"/>
                <a:gd name="T73" fmla="*/ 101 h 180"/>
                <a:gd name="T74" fmla="*/ 0 w 71"/>
                <a:gd name="T75" fmla="*/ 97 h 180"/>
                <a:gd name="T76" fmla="*/ 7 w 71"/>
                <a:gd name="T77" fmla="*/ 92 h 180"/>
                <a:gd name="T78" fmla="*/ 7 w 71"/>
                <a:gd name="T79" fmla="*/ 85 h 180"/>
                <a:gd name="T80" fmla="*/ 7 w 71"/>
                <a:gd name="T81" fmla="*/ 80 h 180"/>
                <a:gd name="T82" fmla="*/ 12 w 71"/>
                <a:gd name="T83" fmla="*/ 75 h 180"/>
                <a:gd name="T84" fmla="*/ 17 w 71"/>
                <a:gd name="T85" fmla="*/ 71 h 180"/>
                <a:gd name="T86" fmla="*/ 19 w 71"/>
                <a:gd name="T87" fmla="*/ 68 h 180"/>
                <a:gd name="T88" fmla="*/ 17 w 71"/>
                <a:gd name="T89" fmla="*/ 66 h 180"/>
                <a:gd name="T90" fmla="*/ 17 w 71"/>
                <a:gd name="T91" fmla="*/ 61 h 180"/>
                <a:gd name="T92" fmla="*/ 15 w 71"/>
                <a:gd name="T93" fmla="*/ 56 h 180"/>
                <a:gd name="T94" fmla="*/ 17 w 71"/>
                <a:gd name="T95" fmla="*/ 49 h 180"/>
                <a:gd name="T96" fmla="*/ 15 w 71"/>
                <a:gd name="T97" fmla="*/ 42 h 180"/>
                <a:gd name="T98" fmla="*/ 19 w 71"/>
                <a:gd name="T99" fmla="*/ 35 h 180"/>
                <a:gd name="T100" fmla="*/ 22 w 71"/>
                <a:gd name="T101" fmla="*/ 30 h 180"/>
                <a:gd name="T102" fmla="*/ 19 w 71"/>
                <a:gd name="T103" fmla="*/ 23 h 180"/>
                <a:gd name="T104" fmla="*/ 15 w 71"/>
                <a:gd name="T105" fmla="*/ 19 h 180"/>
                <a:gd name="T106" fmla="*/ 17 w 71"/>
                <a:gd name="T107" fmla="*/ 12 h 180"/>
                <a:gd name="T108" fmla="*/ 12 w 71"/>
                <a:gd name="T109" fmla="*/ 9 h 180"/>
                <a:gd name="T110" fmla="*/ 10 w 71"/>
                <a:gd name="T111" fmla="*/ 4 h 180"/>
                <a:gd name="T112" fmla="*/ 7 w 71"/>
                <a:gd name="T11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80">
                  <a:moveTo>
                    <a:pt x="7" y="0"/>
                  </a:moveTo>
                  <a:lnTo>
                    <a:pt x="10" y="0"/>
                  </a:lnTo>
                  <a:lnTo>
                    <a:pt x="12" y="0"/>
                  </a:lnTo>
                  <a:lnTo>
                    <a:pt x="12" y="2"/>
                  </a:lnTo>
                  <a:lnTo>
                    <a:pt x="15" y="2"/>
                  </a:lnTo>
                  <a:lnTo>
                    <a:pt x="17" y="4"/>
                  </a:lnTo>
                  <a:lnTo>
                    <a:pt x="17" y="4"/>
                  </a:lnTo>
                  <a:lnTo>
                    <a:pt x="19" y="4"/>
                  </a:lnTo>
                  <a:lnTo>
                    <a:pt x="22" y="4"/>
                  </a:lnTo>
                  <a:lnTo>
                    <a:pt x="24" y="4"/>
                  </a:lnTo>
                  <a:lnTo>
                    <a:pt x="24" y="7"/>
                  </a:lnTo>
                  <a:lnTo>
                    <a:pt x="26" y="9"/>
                  </a:lnTo>
                  <a:lnTo>
                    <a:pt x="29" y="12"/>
                  </a:lnTo>
                  <a:lnTo>
                    <a:pt x="36" y="19"/>
                  </a:lnTo>
                  <a:lnTo>
                    <a:pt x="38" y="28"/>
                  </a:lnTo>
                  <a:lnTo>
                    <a:pt x="38" y="66"/>
                  </a:lnTo>
                  <a:lnTo>
                    <a:pt x="36" y="68"/>
                  </a:lnTo>
                  <a:lnTo>
                    <a:pt x="41" y="90"/>
                  </a:lnTo>
                  <a:lnTo>
                    <a:pt x="48" y="94"/>
                  </a:lnTo>
                  <a:lnTo>
                    <a:pt x="50" y="97"/>
                  </a:lnTo>
                  <a:lnTo>
                    <a:pt x="52" y="99"/>
                  </a:lnTo>
                  <a:lnTo>
                    <a:pt x="55" y="99"/>
                  </a:lnTo>
                  <a:lnTo>
                    <a:pt x="62" y="106"/>
                  </a:lnTo>
                  <a:lnTo>
                    <a:pt x="64" y="111"/>
                  </a:lnTo>
                  <a:lnTo>
                    <a:pt x="69" y="118"/>
                  </a:lnTo>
                  <a:lnTo>
                    <a:pt x="71" y="123"/>
                  </a:lnTo>
                  <a:lnTo>
                    <a:pt x="71" y="125"/>
                  </a:lnTo>
                  <a:lnTo>
                    <a:pt x="71" y="127"/>
                  </a:lnTo>
                  <a:lnTo>
                    <a:pt x="69" y="130"/>
                  </a:lnTo>
                  <a:lnTo>
                    <a:pt x="69" y="132"/>
                  </a:lnTo>
                  <a:lnTo>
                    <a:pt x="67" y="132"/>
                  </a:lnTo>
                  <a:lnTo>
                    <a:pt x="64" y="135"/>
                  </a:lnTo>
                  <a:lnTo>
                    <a:pt x="67" y="135"/>
                  </a:lnTo>
                  <a:lnTo>
                    <a:pt x="67" y="137"/>
                  </a:lnTo>
                  <a:lnTo>
                    <a:pt x="67" y="139"/>
                  </a:lnTo>
                  <a:lnTo>
                    <a:pt x="67" y="149"/>
                  </a:lnTo>
                  <a:lnTo>
                    <a:pt x="67" y="151"/>
                  </a:lnTo>
                  <a:lnTo>
                    <a:pt x="64" y="153"/>
                  </a:lnTo>
                  <a:lnTo>
                    <a:pt x="60" y="156"/>
                  </a:lnTo>
                  <a:lnTo>
                    <a:pt x="57" y="161"/>
                  </a:lnTo>
                  <a:lnTo>
                    <a:pt x="55" y="165"/>
                  </a:lnTo>
                  <a:lnTo>
                    <a:pt x="52" y="170"/>
                  </a:lnTo>
                  <a:lnTo>
                    <a:pt x="55" y="175"/>
                  </a:lnTo>
                  <a:lnTo>
                    <a:pt x="55" y="180"/>
                  </a:lnTo>
                  <a:lnTo>
                    <a:pt x="50" y="180"/>
                  </a:lnTo>
                  <a:lnTo>
                    <a:pt x="48" y="177"/>
                  </a:lnTo>
                  <a:lnTo>
                    <a:pt x="50" y="175"/>
                  </a:lnTo>
                  <a:lnTo>
                    <a:pt x="48" y="170"/>
                  </a:lnTo>
                  <a:lnTo>
                    <a:pt x="45" y="168"/>
                  </a:lnTo>
                  <a:lnTo>
                    <a:pt x="41" y="168"/>
                  </a:lnTo>
                  <a:lnTo>
                    <a:pt x="38" y="163"/>
                  </a:lnTo>
                  <a:lnTo>
                    <a:pt x="34" y="158"/>
                  </a:lnTo>
                  <a:lnTo>
                    <a:pt x="34" y="156"/>
                  </a:lnTo>
                  <a:lnTo>
                    <a:pt x="31" y="149"/>
                  </a:lnTo>
                  <a:lnTo>
                    <a:pt x="31" y="146"/>
                  </a:lnTo>
                  <a:lnTo>
                    <a:pt x="34" y="142"/>
                  </a:lnTo>
                  <a:lnTo>
                    <a:pt x="36" y="137"/>
                  </a:lnTo>
                  <a:lnTo>
                    <a:pt x="41" y="132"/>
                  </a:lnTo>
                  <a:lnTo>
                    <a:pt x="41" y="127"/>
                  </a:lnTo>
                  <a:lnTo>
                    <a:pt x="41" y="120"/>
                  </a:lnTo>
                  <a:lnTo>
                    <a:pt x="38" y="118"/>
                  </a:lnTo>
                  <a:lnTo>
                    <a:pt x="34" y="116"/>
                  </a:lnTo>
                  <a:lnTo>
                    <a:pt x="29" y="116"/>
                  </a:lnTo>
                  <a:lnTo>
                    <a:pt x="26" y="118"/>
                  </a:lnTo>
                  <a:lnTo>
                    <a:pt x="24" y="118"/>
                  </a:lnTo>
                  <a:lnTo>
                    <a:pt x="22" y="118"/>
                  </a:lnTo>
                  <a:lnTo>
                    <a:pt x="17" y="116"/>
                  </a:lnTo>
                  <a:lnTo>
                    <a:pt x="17" y="113"/>
                  </a:lnTo>
                  <a:lnTo>
                    <a:pt x="15" y="111"/>
                  </a:lnTo>
                  <a:lnTo>
                    <a:pt x="15" y="109"/>
                  </a:lnTo>
                  <a:lnTo>
                    <a:pt x="12" y="106"/>
                  </a:lnTo>
                  <a:lnTo>
                    <a:pt x="7" y="109"/>
                  </a:lnTo>
                  <a:lnTo>
                    <a:pt x="7" y="106"/>
                  </a:lnTo>
                  <a:lnTo>
                    <a:pt x="5" y="101"/>
                  </a:lnTo>
                  <a:lnTo>
                    <a:pt x="3" y="99"/>
                  </a:lnTo>
                  <a:lnTo>
                    <a:pt x="0" y="97"/>
                  </a:lnTo>
                  <a:lnTo>
                    <a:pt x="3" y="94"/>
                  </a:lnTo>
                  <a:lnTo>
                    <a:pt x="7" y="92"/>
                  </a:lnTo>
                  <a:lnTo>
                    <a:pt x="7" y="87"/>
                  </a:lnTo>
                  <a:lnTo>
                    <a:pt x="7" y="85"/>
                  </a:lnTo>
                  <a:lnTo>
                    <a:pt x="7" y="85"/>
                  </a:lnTo>
                  <a:lnTo>
                    <a:pt x="7" y="80"/>
                  </a:lnTo>
                  <a:lnTo>
                    <a:pt x="7" y="78"/>
                  </a:lnTo>
                  <a:lnTo>
                    <a:pt x="12" y="75"/>
                  </a:lnTo>
                  <a:lnTo>
                    <a:pt x="15" y="73"/>
                  </a:lnTo>
                  <a:lnTo>
                    <a:pt x="17" y="71"/>
                  </a:lnTo>
                  <a:lnTo>
                    <a:pt x="19" y="71"/>
                  </a:lnTo>
                  <a:lnTo>
                    <a:pt x="19" y="68"/>
                  </a:lnTo>
                  <a:lnTo>
                    <a:pt x="17" y="68"/>
                  </a:lnTo>
                  <a:lnTo>
                    <a:pt x="17" y="66"/>
                  </a:lnTo>
                  <a:lnTo>
                    <a:pt x="15" y="64"/>
                  </a:lnTo>
                  <a:lnTo>
                    <a:pt x="17" y="61"/>
                  </a:lnTo>
                  <a:lnTo>
                    <a:pt x="17" y="59"/>
                  </a:lnTo>
                  <a:lnTo>
                    <a:pt x="15" y="56"/>
                  </a:lnTo>
                  <a:lnTo>
                    <a:pt x="17" y="52"/>
                  </a:lnTo>
                  <a:lnTo>
                    <a:pt x="17" y="49"/>
                  </a:lnTo>
                  <a:lnTo>
                    <a:pt x="15" y="47"/>
                  </a:lnTo>
                  <a:lnTo>
                    <a:pt x="15" y="42"/>
                  </a:lnTo>
                  <a:lnTo>
                    <a:pt x="15" y="40"/>
                  </a:lnTo>
                  <a:lnTo>
                    <a:pt x="19" y="35"/>
                  </a:lnTo>
                  <a:lnTo>
                    <a:pt x="19" y="33"/>
                  </a:lnTo>
                  <a:lnTo>
                    <a:pt x="22" y="30"/>
                  </a:lnTo>
                  <a:lnTo>
                    <a:pt x="22" y="26"/>
                  </a:lnTo>
                  <a:lnTo>
                    <a:pt x="19" y="23"/>
                  </a:lnTo>
                  <a:lnTo>
                    <a:pt x="15" y="21"/>
                  </a:lnTo>
                  <a:lnTo>
                    <a:pt x="15" y="19"/>
                  </a:lnTo>
                  <a:lnTo>
                    <a:pt x="17" y="12"/>
                  </a:lnTo>
                  <a:lnTo>
                    <a:pt x="17" y="12"/>
                  </a:lnTo>
                  <a:lnTo>
                    <a:pt x="15" y="9"/>
                  </a:lnTo>
                  <a:lnTo>
                    <a:pt x="12" y="9"/>
                  </a:lnTo>
                  <a:lnTo>
                    <a:pt x="10" y="4"/>
                  </a:lnTo>
                  <a:lnTo>
                    <a:pt x="10" y="4"/>
                  </a:lnTo>
                  <a:lnTo>
                    <a:pt x="7" y="0"/>
                  </a:lnTo>
                  <a:lnTo>
                    <a:pt x="7"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57" name="Madagascar">
              <a:extLst>
                <a:ext uri="{FF2B5EF4-FFF2-40B4-BE49-F238E27FC236}">
                  <a16:creationId xmlns:a16="http://schemas.microsoft.com/office/drawing/2014/main" xmlns="" id="{5902EF29-F505-43B6-90CC-799B1E908E61}"/>
                </a:ext>
              </a:extLst>
            </p:cNvPr>
            <p:cNvSpPr>
              <a:spLocks/>
            </p:cNvSpPr>
            <p:nvPr/>
          </p:nvSpPr>
          <p:spPr bwMode="auto">
            <a:xfrm>
              <a:off x="6962604" y="4645140"/>
              <a:ext cx="194124" cy="359867"/>
            </a:xfrm>
            <a:custGeom>
              <a:avLst/>
              <a:gdLst>
                <a:gd name="T0" fmla="*/ 50 w 171"/>
                <a:gd name="T1" fmla="*/ 313 h 317"/>
                <a:gd name="T2" fmla="*/ 81 w 171"/>
                <a:gd name="T3" fmla="*/ 305 h 317"/>
                <a:gd name="T4" fmla="*/ 93 w 171"/>
                <a:gd name="T5" fmla="*/ 287 h 317"/>
                <a:gd name="T6" fmla="*/ 95 w 171"/>
                <a:gd name="T7" fmla="*/ 272 h 317"/>
                <a:gd name="T8" fmla="*/ 100 w 171"/>
                <a:gd name="T9" fmla="*/ 263 h 317"/>
                <a:gd name="T10" fmla="*/ 114 w 171"/>
                <a:gd name="T11" fmla="*/ 227 h 317"/>
                <a:gd name="T12" fmla="*/ 133 w 171"/>
                <a:gd name="T13" fmla="*/ 185 h 317"/>
                <a:gd name="T14" fmla="*/ 142 w 171"/>
                <a:gd name="T15" fmla="*/ 156 h 317"/>
                <a:gd name="T16" fmla="*/ 149 w 171"/>
                <a:gd name="T17" fmla="*/ 126 h 317"/>
                <a:gd name="T18" fmla="*/ 154 w 171"/>
                <a:gd name="T19" fmla="*/ 107 h 317"/>
                <a:gd name="T20" fmla="*/ 156 w 171"/>
                <a:gd name="T21" fmla="*/ 92 h 317"/>
                <a:gd name="T22" fmla="*/ 156 w 171"/>
                <a:gd name="T23" fmla="*/ 81 h 317"/>
                <a:gd name="T24" fmla="*/ 166 w 171"/>
                <a:gd name="T25" fmla="*/ 92 h 317"/>
                <a:gd name="T26" fmla="*/ 171 w 171"/>
                <a:gd name="T27" fmla="*/ 78 h 317"/>
                <a:gd name="T28" fmla="*/ 166 w 171"/>
                <a:gd name="T29" fmla="*/ 64 h 317"/>
                <a:gd name="T30" fmla="*/ 166 w 171"/>
                <a:gd name="T31" fmla="*/ 48 h 317"/>
                <a:gd name="T32" fmla="*/ 161 w 171"/>
                <a:gd name="T33" fmla="*/ 19 h 317"/>
                <a:gd name="T34" fmla="*/ 152 w 171"/>
                <a:gd name="T35" fmla="*/ 7 h 317"/>
                <a:gd name="T36" fmla="*/ 147 w 171"/>
                <a:gd name="T37" fmla="*/ 7 h 317"/>
                <a:gd name="T38" fmla="*/ 142 w 171"/>
                <a:gd name="T39" fmla="*/ 12 h 317"/>
                <a:gd name="T40" fmla="*/ 140 w 171"/>
                <a:gd name="T41" fmla="*/ 24 h 317"/>
                <a:gd name="T42" fmla="*/ 130 w 171"/>
                <a:gd name="T43" fmla="*/ 38 h 317"/>
                <a:gd name="T44" fmla="*/ 123 w 171"/>
                <a:gd name="T45" fmla="*/ 38 h 317"/>
                <a:gd name="T46" fmla="*/ 123 w 171"/>
                <a:gd name="T47" fmla="*/ 50 h 317"/>
                <a:gd name="T48" fmla="*/ 116 w 171"/>
                <a:gd name="T49" fmla="*/ 52 h 317"/>
                <a:gd name="T50" fmla="*/ 119 w 171"/>
                <a:gd name="T51" fmla="*/ 64 h 317"/>
                <a:gd name="T52" fmla="*/ 107 w 171"/>
                <a:gd name="T53" fmla="*/ 71 h 317"/>
                <a:gd name="T54" fmla="*/ 102 w 171"/>
                <a:gd name="T55" fmla="*/ 64 h 317"/>
                <a:gd name="T56" fmla="*/ 100 w 171"/>
                <a:gd name="T57" fmla="*/ 76 h 317"/>
                <a:gd name="T58" fmla="*/ 97 w 171"/>
                <a:gd name="T59" fmla="*/ 83 h 317"/>
                <a:gd name="T60" fmla="*/ 95 w 171"/>
                <a:gd name="T61" fmla="*/ 74 h 317"/>
                <a:gd name="T62" fmla="*/ 85 w 171"/>
                <a:gd name="T63" fmla="*/ 92 h 317"/>
                <a:gd name="T64" fmla="*/ 78 w 171"/>
                <a:gd name="T65" fmla="*/ 83 h 317"/>
                <a:gd name="T66" fmla="*/ 64 w 171"/>
                <a:gd name="T67" fmla="*/ 88 h 317"/>
                <a:gd name="T68" fmla="*/ 62 w 171"/>
                <a:gd name="T69" fmla="*/ 90 h 317"/>
                <a:gd name="T70" fmla="*/ 45 w 171"/>
                <a:gd name="T71" fmla="*/ 97 h 317"/>
                <a:gd name="T72" fmla="*/ 36 w 171"/>
                <a:gd name="T73" fmla="*/ 100 h 317"/>
                <a:gd name="T74" fmla="*/ 24 w 171"/>
                <a:gd name="T75" fmla="*/ 126 h 317"/>
                <a:gd name="T76" fmla="*/ 26 w 171"/>
                <a:gd name="T77" fmla="*/ 142 h 317"/>
                <a:gd name="T78" fmla="*/ 36 w 171"/>
                <a:gd name="T79" fmla="*/ 166 h 317"/>
                <a:gd name="T80" fmla="*/ 31 w 171"/>
                <a:gd name="T81" fmla="*/ 185 h 317"/>
                <a:gd name="T82" fmla="*/ 22 w 171"/>
                <a:gd name="T83" fmla="*/ 199 h 317"/>
                <a:gd name="T84" fmla="*/ 7 w 171"/>
                <a:gd name="T85" fmla="*/ 213 h 317"/>
                <a:gd name="T86" fmla="*/ 3 w 171"/>
                <a:gd name="T87" fmla="*/ 234 h 317"/>
                <a:gd name="T88" fmla="*/ 7 w 171"/>
                <a:gd name="T89" fmla="*/ 256 h 317"/>
                <a:gd name="T90" fmla="*/ 12 w 171"/>
                <a:gd name="T91" fmla="*/ 265 h 317"/>
                <a:gd name="T92" fmla="*/ 7 w 171"/>
                <a:gd name="T93" fmla="*/ 279 h 317"/>
                <a:gd name="T94" fmla="*/ 12 w 171"/>
                <a:gd name="T95" fmla="*/ 296 h 317"/>
                <a:gd name="T96" fmla="*/ 22 w 171"/>
                <a:gd name="T97" fmla="*/ 308 h 317"/>
                <a:gd name="T98" fmla="*/ 33 w 171"/>
                <a:gd name="T99" fmla="*/ 313 h 317"/>
                <a:gd name="T100" fmla="*/ 38 w 171"/>
                <a:gd name="T101" fmla="*/ 3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1" h="317">
                  <a:moveTo>
                    <a:pt x="38" y="317"/>
                  </a:moveTo>
                  <a:lnTo>
                    <a:pt x="41" y="315"/>
                  </a:lnTo>
                  <a:lnTo>
                    <a:pt x="45" y="315"/>
                  </a:lnTo>
                  <a:lnTo>
                    <a:pt x="50" y="313"/>
                  </a:lnTo>
                  <a:lnTo>
                    <a:pt x="55" y="308"/>
                  </a:lnTo>
                  <a:lnTo>
                    <a:pt x="69" y="305"/>
                  </a:lnTo>
                  <a:lnTo>
                    <a:pt x="74" y="308"/>
                  </a:lnTo>
                  <a:lnTo>
                    <a:pt x="81" y="305"/>
                  </a:lnTo>
                  <a:lnTo>
                    <a:pt x="83" y="301"/>
                  </a:lnTo>
                  <a:lnTo>
                    <a:pt x="85" y="301"/>
                  </a:lnTo>
                  <a:lnTo>
                    <a:pt x="88" y="294"/>
                  </a:lnTo>
                  <a:lnTo>
                    <a:pt x="93" y="287"/>
                  </a:lnTo>
                  <a:lnTo>
                    <a:pt x="93" y="284"/>
                  </a:lnTo>
                  <a:lnTo>
                    <a:pt x="95" y="279"/>
                  </a:lnTo>
                  <a:lnTo>
                    <a:pt x="95" y="275"/>
                  </a:lnTo>
                  <a:lnTo>
                    <a:pt x="95" y="272"/>
                  </a:lnTo>
                  <a:lnTo>
                    <a:pt x="97" y="270"/>
                  </a:lnTo>
                  <a:lnTo>
                    <a:pt x="100" y="263"/>
                  </a:lnTo>
                  <a:lnTo>
                    <a:pt x="100" y="263"/>
                  </a:lnTo>
                  <a:lnTo>
                    <a:pt x="100" y="263"/>
                  </a:lnTo>
                  <a:lnTo>
                    <a:pt x="104" y="256"/>
                  </a:lnTo>
                  <a:lnTo>
                    <a:pt x="109" y="239"/>
                  </a:lnTo>
                  <a:lnTo>
                    <a:pt x="111" y="232"/>
                  </a:lnTo>
                  <a:lnTo>
                    <a:pt x="114" y="227"/>
                  </a:lnTo>
                  <a:lnTo>
                    <a:pt x="116" y="220"/>
                  </a:lnTo>
                  <a:lnTo>
                    <a:pt x="121" y="208"/>
                  </a:lnTo>
                  <a:lnTo>
                    <a:pt x="128" y="189"/>
                  </a:lnTo>
                  <a:lnTo>
                    <a:pt x="133" y="185"/>
                  </a:lnTo>
                  <a:lnTo>
                    <a:pt x="133" y="175"/>
                  </a:lnTo>
                  <a:lnTo>
                    <a:pt x="135" y="168"/>
                  </a:lnTo>
                  <a:lnTo>
                    <a:pt x="137" y="166"/>
                  </a:lnTo>
                  <a:lnTo>
                    <a:pt x="142" y="156"/>
                  </a:lnTo>
                  <a:lnTo>
                    <a:pt x="145" y="145"/>
                  </a:lnTo>
                  <a:lnTo>
                    <a:pt x="147" y="135"/>
                  </a:lnTo>
                  <a:lnTo>
                    <a:pt x="149" y="133"/>
                  </a:lnTo>
                  <a:lnTo>
                    <a:pt x="149" y="126"/>
                  </a:lnTo>
                  <a:lnTo>
                    <a:pt x="147" y="123"/>
                  </a:lnTo>
                  <a:lnTo>
                    <a:pt x="149" y="116"/>
                  </a:lnTo>
                  <a:lnTo>
                    <a:pt x="154" y="111"/>
                  </a:lnTo>
                  <a:lnTo>
                    <a:pt x="154" y="107"/>
                  </a:lnTo>
                  <a:lnTo>
                    <a:pt x="156" y="104"/>
                  </a:lnTo>
                  <a:lnTo>
                    <a:pt x="156" y="100"/>
                  </a:lnTo>
                  <a:lnTo>
                    <a:pt x="154" y="97"/>
                  </a:lnTo>
                  <a:lnTo>
                    <a:pt x="156" y="92"/>
                  </a:lnTo>
                  <a:lnTo>
                    <a:pt x="156" y="88"/>
                  </a:lnTo>
                  <a:lnTo>
                    <a:pt x="154" y="85"/>
                  </a:lnTo>
                  <a:lnTo>
                    <a:pt x="154" y="81"/>
                  </a:lnTo>
                  <a:lnTo>
                    <a:pt x="156" y="81"/>
                  </a:lnTo>
                  <a:lnTo>
                    <a:pt x="159" y="81"/>
                  </a:lnTo>
                  <a:lnTo>
                    <a:pt x="159" y="85"/>
                  </a:lnTo>
                  <a:lnTo>
                    <a:pt x="163" y="90"/>
                  </a:lnTo>
                  <a:lnTo>
                    <a:pt x="166" y="92"/>
                  </a:lnTo>
                  <a:lnTo>
                    <a:pt x="168" y="88"/>
                  </a:lnTo>
                  <a:lnTo>
                    <a:pt x="168" y="85"/>
                  </a:lnTo>
                  <a:lnTo>
                    <a:pt x="168" y="83"/>
                  </a:lnTo>
                  <a:lnTo>
                    <a:pt x="171" y="78"/>
                  </a:lnTo>
                  <a:lnTo>
                    <a:pt x="171" y="78"/>
                  </a:lnTo>
                  <a:lnTo>
                    <a:pt x="171" y="74"/>
                  </a:lnTo>
                  <a:lnTo>
                    <a:pt x="166" y="66"/>
                  </a:lnTo>
                  <a:lnTo>
                    <a:pt x="166" y="64"/>
                  </a:lnTo>
                  <a:lnTo>
                    <a:pt x="166" y="62"/>
                  </a:lnTo>
                  <a:lnTo>
                    <a:pt x="166" y="57"/>
                  </a:lnTo>
                  <a:lnTo>
                    <a:pt x="166" y="50"/>
                  </a:lnTo>
                  <a:lnTo>
                    <a:pt x="166" y="48"/>
                  </a:lnTo>
                  <a:lnTo>
                    <a:pt x="168" y="36"/>
                  </a:lnTo>
                  <a:lnTo>
                    <a:pt x="163" y="33"/>
                  </a:lnTo>
                  <a:lnTo>
                    <a:pt x="163" y="21"/>
                  </a:lnTo>
                  <a:lnTo>
                    <a:pt x="161" y="19"/>
                  </a:lnTo>
                  <a:lnTo>
                    <a:pt x="159" y="19"/>
                  </a:lnTo>
                  <a:lnTo>
                    <a:pt x="156" y="14"/>
                  </a:lnTo>
                  <a:lnTo>
                    <a:pt x="156" y="10"/>
                  </a:lnTo>
                  <a:lnTo>
                    <a:pt x="152" y="7"/>
                  </a:lnTo>
                  <a:lnTo>
                    <a:pt x="154" y="5"/>
                  </a:lnTo>
                  <a:lnTo>
                    <a:pt x="152" y="0"/>
                  </a:lnTo>
                  <a:lnTo>
                    <a:pt x="147" y="5"/>
                  </a:lnTo>
                  <a:lnTo>
                    <a:pt x="147" y="7"/>
                  </a:lnTo>
                  <a:lnTo>
                    <a:pt x="145" y="10"/>
                  </a:lnTo>
                  <a:lnTo>
                    <a:pt x="140" y="7"/>
                  </a:lnTo>
                  <a:lnTo>
                    <a:pt x="137" y="7"/>
                  </a:lnTo>
                  <a:lnTo>
                    <a:pt x="142" y="12"/>
                  </a:lnTo>
                  <a:lnTo>
                    <a:pt x="142" y="14"/>
                  </a:lnTo>
                  <a:lnTo>
                    <a:pt x="145" y="19"/>
                  </a:lnTo>
                  <a:lnTo>
                    <a:pt x="145" y="19"/>
                  </a:lnTo>
                  <a:lnTo>
                    <a:pt x="140" y="24"/>
                  </a:lnTo>
                  <a:lnTo>
                    <a:pt x="140" y="31"/>
                  </a:lnTo>
                  <a:lnTo>
                    <a:pt x="137" y="36"/>
                  </a:lnTo>
                  <a:lnTo>
                    <a:pt x="135" y="33"/>
                  </a:lnTo>
                  <a:lnTo>
                    <a:pt x="130" y="38"/>
                  </a:lnTo>
                  <a:lnTo>
                    <a:pt x="130" y="43"/>
                  </a:lnTo>
                  <a:lnTo>
                    <a:pt x="128" y="43"/>
                  </a:lnTo>
                  <a:lnTo>
                    <a:pt x="126" y="43"/>
                  </a:lnTo>
                  <a:lnTo>
                    <a:pt x="123" y="38"/>
                  </a:lnTo>
                  <a:lnTo>
                    <a:pt x="121" y="36"/>
                  </a:lnTo>
                  <a:lnTo>
                    <a:pt x="119" y="40"/>
                  </a:lnTo>
                  <a:lnTo>
                    <a:pt x="119" y="45"/>
                  </a:lnTo>
                  <a:lnTo>
                    <a:pt x="123" y="50"/>
                  </a:lnTo>
                  <a:lnTo>
                    <a:pt x="123" y="50"/>
                  </a:lnTo>
                  <a:lnTo>
                    <a:pt x="123" y="52"/>
                  </a:lnTo>
                  <a:lnTo>
                    <a:pt x="121" y="52"/>
                  </a:lnTo>
                  <a:lnTo>
                    <a:pt x="116" y="52"/>
                  </a:lnTo>
                  <a:lnTo>
                    <a:pt x="116" y="57"/>
                  </a:lnTo>
                  <a:lnTo>
                    <a:pt x="121" y="59"/>
                  </a:lnTo>
                  <a:lnTo>
                    <a:pt x="121" y="62"/>
                  </a:lnTo>
                  <a:lnTo>
                    <a:pt x="119" y="64"/>
                  </a:lnTo>
                  <a:lnTo>
                    <a:pt x="119" y="62"/>
                  </a:lnTo>
                  <a:lnTo>
                    <a:pt x="114" y="62"/>
                  </a:lnTo>
                  <a:lnTo>
                    <a:pt x="114" y="64"/>
                  </a:lnTo>
                  <a:lnTo>
                    <a:pt x="107" y="71"/>
                  </a:lnTo>
                  <a:lnTo>
                    <a:pt x="107" y="66"/>
                  </a:lnTo>
                  <a:lnTo>
                    <a:pt x="109" y="64"/>
                  </a:lnTo>
                  <a:lnTo>
                    <a:pt x="107" y="62"/>
                  </a:lnTo>
                  <a:lnTo>
                    <a:pt x="102" y="64"/>
                  </a:lnTo>
                  <a:lnTo>
                    <a:pt x="104" y="66"/>
                  </a:lnTo>
                  <a:lnTo>
                    <a:pt x="104" y="69"/>
                  </a:lnTo>
                  <a:lnTo>
                    <a:pt x="100" y="71"/>
                  </a:lnTo>
                  <a:lnTo>
                    <a:pt x="100" y="76"/>
                  </a:lnTo>
                  <a:lnTo>
                    <a:pt x="104" y="76"/>
                  </a:lnTo>
                  <a:lnTo>
                    <a:pt x="104" y="78"/>
                  </a:lnTo>
                  <a:lnTo>
                    <a:pt x="100" y="81"/>
                  </a:lnTo>
                  <a:lnTo>
                    <a:pt x="97" y="83"/>
                  </a:lnTo>
                  <a:lnTo>
                    <a:pt x="97" y="78"/>
                  </a:lnTo>
                  <a:lnTo>
                    <a:pt x="95" y="78"/>
                  </a:lnTo>
                  <a:lnTo>
                    <a:pt x="97" y="76"/>
                  </a:lnTo>
                  <a:lnTo>
                    <a:pt x="95" y="74"/>
                  </a:lnTo>
                  <a:lnTo>
                    <a:pt x="85" y="81"/>
                  </a:lnTo>
                  <a:lnTo>
                    <a:pt x="85" y="88"/>
                  </a:lnTo>
                  <a:lnTo>
                    <a:pt x="85" y="90"/>
                  </a:lnTo>
                  <a:lnTo>
                    <a:pt x="85" y="92"/>
                  </a:lnTo>
                  <a:lnTo>
                    <a:pt x="83" y="92"/>
                  </a:lnTo>
                  <a:lnTo>
                    <a:pt x="81" y="90"/>
                  </a:lnTo>
                  <a:lnTo>
                    <a:pt x="81" y="85"/>
                  </a:lnTo>
                  <a:lnTo>
                    <a:pt x="78" y="83"/>
                  </a:lnTo>
                  <a:lnTo>
                    <a:pt x="74" y="90"/>
                  </a:lnTo>
                  <a:lnTo>
                    <a:pt x="67" y="85"/>
                  </a:lnTo>
                  <a:lnTo>
                    <a:pt x="67" y="88"/>
                  </a:lnTo>
                  <a:lnTo>
                    <a:pt x="64" y="88"/>
                  </a:lnTo>
                  <a:lnTo>
                    <a:pt x="64" y="95"/>
                  </a:lnTo>
                  <a:lnTo>
                    <a:pt x="64" y="92"/>
                  </a:lnTo>
                  <a:lnTo>
                    <a:pt x="62" y="95"/>
                  </a:lnTo>
                  <a:lnTo>
                    <a:pt x="62" y="90"/>
                  </a:lnTo>
                  <a:lnTo>
                    <a:pt x="59" y="90"/>
                  </a:lnTo>
                  <a:lnTo>
                    <a:pt x="57" y="92"/>
                  </a:lnTo>
                  <a:lnTo>
                    <a:pt x="55" y="90"/>
                  </a:lnTo>
                  <a:lnTo>
                    <a:pt x="45" y="97"/>
                  </a:lnTo>
                  <a:lnTo>
                    <a:pt x="43" y="97"/>
                  </a:lnTo>
                  <a:lnTo>
                    <a:pt x="41" y="97"/>
                  </a:lnTo>
                  <a:lnTo>
                    <a:pt x="38" y="95"/>
                  </a:lnTo>
                  <a:lnTo>
                    <a:pt x="36" y="100"/>
                  </a:lnTo>
                  <a:lnTo>
                    <a:pt x="36" y="107"/>
                  </a:lnTo>
                  <a:lnTo>
                    <a:pt x="29" y="116"/>
                  </a:lnTo>
                  <a:lnTo>
                    <a:pt x="29" y="119"/>
                  </a:lnTo>
                  <a:lnTo>
                    <a:pt x="24" y="126"/>
                  </a:lnTo>
                  <a:lnTo>
                    <a:pt x="24" y="128"/>
                  </a:lnTo>
                  <a:lnTo>
                    <a:pt x="26" y="130"/>
                  </a:lnTo>
                  <a:lnTo>
                    <a:pt x="24" y="135"/>
                  </a:lnTo>
                  <a:lnTo>
                    <a:pt x="26" y="142"/>
                  </a:lnTo>
                  <a:lnTo>
                    <a:pt x="26" y="147"/>
                  </a:lnTo>
                  <a:lnTo>
                    <a:pt x="31" y="159"/>
                  </a:lnTo>
                  <a:lnTo>
                    <a:pt x="31" y="163"/>
                  </a:lnTo>
                  <a:lnTo>
                    <a:pt x="36" y="166"/>
                  </a:lnTo>
                  <a:lnTo>
                    <a:pt x="36" y="168"/>
                  </a:lnTo>
                  <a:lnTo>
                    <a:pt x="31" y="173"/>
                  </a:lnTo>
                  <a:lnTo>
                    <a:pt x="33" y="175"/>
                  </a:lnTo>
                  <a:lnTo>
                    <a:pt x="31" y="185"/>
                  </a:lnTo>
                  <a:lnTo>
                    <a:pt x="26" y="187"/>
                  </a:lnTo>
                  <a:lnTo>
                    <a:pt x="26" y="194"/>
                  </a:lnTo>
                  <a:lnTo>
                    <a:pt x="24" y="194"/>
                  </a:lnTo>
                  <a:lnTo>
                    <a:pt x="22" y="199"/>
                  </a:lnTo>
                  <a:lnTo>
                    <a:pt x="17" y="201"/>
                  </a:lnTo>
                  <a:lnTo>
                    <a:pt x="17" y="211"/>
                  </a:lnTo>
                  <a:lnTo>
                    <a:pt x="14" y="213"/>
                  </a:lnTo>
                  <a:lnTo>
                    <a:pt x="7" y="213"/>
                  </a:lnTo>
                  <a:lnTo>
                    <a:pt x="7" y="216"/>
                  </a:lnTo>
                  <a:lnTo>
                    <a:pt x="7" y="223"/>
                  </a:lnTo>
                  <a:lnTo>
                    <a:pt x="3" y="230"/>
                  </a:lnTo>
                  <a:lnTo>
                    <a:pt x="3" y="234"/>
                  </a:lnTo>
                  <a:lnTo>
                    <a:pt x="0" y="239"/>
                  </a:lnTo>
                  <a:lnTo>
                    <a:pt x="3" y="242"/>
                  </a:lnTo>
                  <a:lnTo>
                    <a:pt x="3" y="249"/>
                  </a:lnTo>
                  <a:lnTo>
                    <a:pt x="7" y="256"/>
                  </a:lnTo>
                  <a:lnTo>
                    <a:pt x="7" y="260"/>
                  </a:lnTo>
                  <a:lnTo>
                    <a:pt x="7" y="263"/>
                  </a:lnTo>
                  <a:lnTo>
                    <a:pt x="10" y="265"/>
                  </a:lnTo>
                  <a:lnTo>
                    <a:pt x="12" y="265"/>
                  </a:lnTo>
                  <a:lnTo>
                    <a:pt x="12" y="265"/>
                  </a:lnTo>
                  <a:lnTo>
                    <a:pt x="7" y="268"/>
                  </a:lnTo>
                  <a:lnTo>
                    <a:pt x="7" y="272"/>
                  </a:lnTo>
                  <a:lnTo>
                    <a:pt x="7" y="279"/>
                  </a:lnTo>
                  <a:lnTo>
                    <a:pt x="7" y="289"/>
                  </a:lnTo>
                  <a:lnTo>
                    <a:pt x="7" y="291"/>
                  </a:lnTo>
                  <a:lnTo>
                    <a:pt x="10" y="294"/>
                  </a:lnTo>
                  <a:lnTo>
                    <a:pt x="12" y="296"/>
                  </a:lnTo>
                  <a:lnTo>
                    <a:pt x="14" y="298"/>
                  </a:lnTo>
                  <a:lnTo>
                    <a:pt x="17" y="301"/>
                  </a:lnTo>
                  <a:lnTo>
                    <a:pt x="19" y="303"/>
                  </a:lnTo>
                  <a:lnTo>
                    <a:pt x="22" y="308"/>
                  </a:lnTo>
                  <a:lnTo>
                    <a:pt x="24" y="305"/>
                  </a:lnTo>
                  <a:lnTo>
                    <a:pt x="26" y="308"/>
                  </a:lnTo>
                  <a:lnTo>
                    <a:pt x="29" y="308"/>
                  </a:lnTo>
                  <a:lnTo>
                    <a:pt x="33" y="313"/>
                  </a:lnTo>
                  <a:lnTo>
                    <a:pt x="36" y="315"/>
                  </a:lnTo>
                  <a:lnTo>
                    <a:pt x="36" y="315"/>
                  </a:lnTo>
                  <a:lnTo>
                    <a:pt x="38" y="317"/>
                  </a:lnTo>
                  <a:lnTo>
                    <a:pt x="38" y="317"/>
                  </a:lnTo>
                  <a:lnTo>
                    <a:pt x="38" y="31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58" name="Macedonia">
              <a:extLst>
                <a:ext uri="{FF2B5EF4-FFF2-40B4-BE49-F238E27FC236}">
                  <a16:creationId xmlns:a16="http://schemas.microsoft.com/office/drawing/2014/main" xmlns="" id="{224D0A7D-979B-498E-9EA5-09301BA74CF7}"/>
                </a:ext>
              </a:extLst>
            </p:cNvPr>
            <p:cNvSpPr>
              <a:spLocks/>
            </p:cNvSpPr>
            <p:nvPr/>
          </p:nvSpPr>
          <p:spPr bwMode="auto">
            <a:xfrm>
              <a:off x="6374557" y="3184104"/>
              <a:ext cx="64708" cy="51085"/>
            </a:xfrm>
            <a:custGeom>
              <a:avLst/>
              <a:gdLst>
                <a:gd name="T0" fmla="*/ 41 w 57"/>
                <a:gd name="T1" fmla="*/ 0 h 45"/>
                <a:gd name="T2" fmla="*/ 48 w 57"/>
                <a:gd name="T3" fmla="*/ 7 h 45"/>
                <a:gd name="T4" fmla="*/ 55 w 57"/>
                <a:gd name="T5" fmla="*/ 17 h 45"/>
                <a:gd name="T6" fmla="*/ 55 w 57"/>
                <a:gd name="T7" fmla="*/ 21 h 45"/>
                <a:gd name="T8" fmla="*/ 57 w 57"/>
                <a:gd name="T9" fmla="*/ 26 h 45"/>
                <a:gd name="T10" fmla="*/ 52 w 57"/>
                <a:gd name="T11" fmla="*/ 28 h 45"/>
                <a:gd name="T12" fmla="*/ 50 w 57"/>
                <a:gd name="T13" fmla="*/ 28 h 45"/>
                <a:gd name="T14" fmla="*/ 43 w 57"/>
                <a:gd name="T15" fmla="*/ 33 h 45"/>
                <a:gd name="T16" fmla="*/ 34 w 57"/>
                <a:gd name="T17" fmla="*/ 31 h 45"/>
                <a:gd name="T18" fmla="*/ 29 w 57"/>
                <a:gd name="T19" fmla="*/ 35 h 45"/>
                <a:gd name="T20" fmla="*/ 29 w 57"/>
                <a:gd name="T21" fmla="*/ 35 h 45"/>
                <a:gd name="T22" fmla="*/ 22 w 57"/>
                <a:gd name="T23" fmla="*/ 38 h 45"/>
                <a:gd name="T24" fmla="*/ 12 w 57"/>
                <a:gd name="T25" fmla="*/ 45 h 45"/>
                <a:gd name="T26" fmla="*/ 12 w 57"/>
                <a:gd name="T27" fmla="*/ 45 h 45"/>
                <a:gd name="T28" fmla="*/ 8 w 57"/>
                <a:gd name="T29" fmla="*/ 40 h 45"/>
                <a:gd name="T30" fmla="*/ 5 w 57"/>
                <a:gd name="T31" fmla="*/ 35 h 45"/>
                <a:gd name="T32" fmla="*/ 3 w 57"/>
                <a:gd name="T33" fmla="*/ 28 h 45"/>
                <a:gd name="T34" fmla="*/ 0 w 57"/>
                <a:gd name="T35" fmla="*/ 21 h 45"/>
                <a:gd name="T36" fmla="*/ 0 w 57"/>
                <a:gd name="T37" fmla="*/ 14 h 45"/>
                <a:gd name="T38" fmla="*/ 3 w 57"/>
                <a:gd name="T39" fmla="*/ 14 h 45"/>
                <a:gd name="T40" fmla="*/ 3 w 57"/>
                <a:gd name="T41" fmla="*/ 12 h 45"/>
                <a:gd name="T42" fmla="*/ 3 w 57"/>
                <a:gd name="T43" fmla="*/ 9 h 45"/>
                <a:gd name="T44" fmla="*/ 10 w 57"/>
                <a:gd name="T45" fmla="*/ 7 h 45"/>
                <a:gd name="T46" fmla="*/ 12 w 57"/>
                <a:gd name="T47" fmla="*/ 5 h 45"/>
                <a:gd name="T48" fmla="*/ 17 w 57"/>
                <a:gd name="T49" fmla="*/ 2 h 45"/>
                <a:gd name="T50" fmla="*/ 26 w 57"/>
                <a:gd name="T51" fmla="*/ 0 h 45"/>
                <a:gd name="T52" fmla="*/ 29 w 57"/>
                <a:gd name="T53" fmla="*/ 0 h 45"/>
                <a:gd name="T54" fmla="*/ 36 w 57"/>
                <a:gd name="T55" fmla="*/ 0 h 45"/>
                <a:gd name="T56" fmla="*/ 41 w 57"/>
                <a:gd name="T57" fmla="*/ 0 h 45"/>
                <a:gd name="T58" fmla="*/ 41 w 57"/>
                <a:gd name="T5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 h="45">
                  <a:moveTo>
                    <a:pt x="41" y="0"/>
                  </a:moveTo>
                  <a:lnTo>
                    <a:pt x="48" y="7"/>
                  </a:lnTo>
                  <a:lnTo>
                    <a:pt x="55" y="17"/>
                  </a:lnTo>
                  <a:lnTo>
                    <a:pt x="55" y="21"/>
                  </a:lnTo>
                  <a:lnTo>
                    <a:pt x="57" y="26"/>
                  </a:lnTo>
                  <a:lnTo>
                    <a:pt x="52" y="28"/>
                  </a:lnTo>
                  <a:lnTo>
                    <a:pt x="50" y="28"/>
                  </a:lnTo>
                  <a:lnTo>
                    <a:pt x="43" y="33"/>
                  </a:lnTo>
                  <a:lnTo>
                    <a:pt x="34" y="31"/>
                  </a:lnTo>
                  <a:lnTo>
                    <a:pt x="29" y="35"/>
                  </a:lnTo>
                  <a:lnTo>
                    <a:pt x="29" y="35"/>
                  </a:lnTo>
                  <a:lnTo>
                    <a:pt x="22" y="38"/>
                  </a:lnTo>
                  <a:lnTo>
                    <a:pt x="12" y="45"/>
                  </a:lnTo>
                  <a:lnTo>
                    <a:pt x="12" y="45"/>
                  </a:lnTo>
                  <a:lnTo>
                    <a:pt x="8" y="40"/>
                  </a:lnTo>
                  <a:lnTo>
                    <a:pt x="5" y="35"/>
                  </a:lnTo>
                  <a:lnTo>
                    <a:pt x="3" y="28"/>
                  </a:lnTo>
                  <a:lnTo>
                    <a:pt x="0" y="21"/>
                  </a:lnTo>
                  <a:lnTo>
                    <a:pt x="0" y="14"/>
                  </a:lnTo>
                  <a:lnTo>
                    <a:pt x="3" y="14"/>
                  </a:lnTo>
                  <a:lnTo>
                    <a:pt x="3" y="12"/>
                  </a:lnTo>
                  <a:lnTo>
                    <a:pt x="3" y="9"/>
                  </a:lnTo>
                  <a:lnTo>
                    <a:pt x="10" y="7"/>
                  </a:lnTo>
                  <a:lnTo>
                    <a:pt x="12" y="5"/>
                  </a:lnTo>
                  <a:lnTo>
                    <a:pt x="17" y="2"/>
                  </a:lnTo>
                  <a:lnTo>
                    <a:pt x="26" y="0"/>
                  </a:lnTo>
                  <a:lnTo>
                    <a:pt x="29" y="0"/>
                  </a:lnTo>
                  <a:lnTo>
                    <a:pt x="36" y="0"/>
                  </a:lnTo>
                  <a:lnTo>
                    <a:pt x="41" y="0"/>
                  </a:lnTo>
                  <a:lnTo>
                    <a:pt x="41"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59" name="Luxembourg">
              <a:extLst>
                <a:ext uri="{FF2B5EF4-FFF2-40B4-BE49-F238E27FC236}">
                  <a16:creationId xmlns:a16="http://schemas.microsoft.com/office/drawing/2014/main" xmlns="" id="{E90633B4-5F7A-410C-B54A-CCCCA0D442AD}"/>
                </a:ext>
              </a:extLst>
            </p:cNvPr>
            <p:cNvSpPr>
              <a:spLocks/>
            </p:cNvSpPr>
            <p:nvPr/>
          </p:nvSpPr>
          <p:spPr bwMode="auto">
            <a:xfrm>
              <a:off x="6007879" y="2936625"/>
              <a:ext cx="18164" cy="24975"/>
            </a:xfrm>
            <a:custGeom>
              <a:avLst/>
              <a:gdLst>
                <a:gd name="T0" fmla="*/ 4 w 16"/>
                <a:gd name="T1" fmla="*/ 14 h 22"/>
                <a:gd name="T2" fmla="*/ 4 w 16"/>
                <a:gd name="T3" fmla="*/ 12 h 22"/>
                <a:gd name="T4" fmla="*/ 2 w 16"/>
                <a:gd name="T5" fmla="*/ 12 h 22"/>
                <a:gd name="T6" fmla="*/ 2 w 16"/>
                <a:gd name="T7" fmla="*/ 7 h 22"/>
                <a:gd name="T8" fmla="*/ 0 w 16"/>
                <a:gd name="T9" fmla="*/ 7 h 22"/>
                <a:gd name="T10" fmla="*/ 2 w 16"/>
                <a:gd name="T11" fmla="*/ 3 h 22"/>
                <a:gd name="T12" fmla="*/ 4 w 16"/>
                <a:gd name="T13" fmla="*/ 0 h 22"/>
                <a:gd name="T14" fmla="*/ 7 w 16"/>
                <a:gd name="T15" fmla="*/ 0 h 22"/>
                <a:gd name="T16" fmla="*/ 11 w 16"/>
                <a:gd name="T17" fmla="*/ 5 h 22"/>
                <a:gd name="T18" fmla="*/ 14 w 16"/>
                <a:gd name="T19" fmla="*/ 10 h 22"/>
                <a:gd name="T20" fmla="*/ 16 w 16"/>
                <a:gd name="T21" fmla="*/ 12 h 22"/>
                <a:gd name="T22" fmla="*/ 16 w 16"/>
                <a:gd name="T23" fmla="*/ 19 h 22"/>
                <a:gd name="T24" fmla="*/ 11 w 16"/>
                <a:gd name="T25" fmla="*/ 22 h 22"/>
                <a:gd name="T26" fmla="*/ 7 w 16"/>
                <a:gd name="T27" fmla="*/ 19 h 22"/>
                <a:gd name="T28" fmla="*/ 4 w 16"/>
                <a:gd name="T29" fmla="*/ 14 h 22"/>
                <a:gd name="T30" fmla="*/ 4 w 16"/>
                <a:gd name="T31" fmla="*/ 14 h 22"/>
                <a:gd name="T32" fmla="*/ 4 w 16"/>
                <a:gd name="T33"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22">
                  <a:moveTo>
                    <a:pt x="4" y="14"/>
                  </a:moveTo>
                  <a:lnTo>
                    <a:pt x="4" y="12"/>
                  </a:lnTo>
                  <a:lnTo>
                    <a:pt x="2" y="12"/>
                  </a:lnTo>
                  <a:lnTo>
                    <a:pt x="2" y="7"/>
                  </a:lnTo>
                  <a:lnTo>
                    <a:pt x="0" y="7"/>
                  </a:lnTo>
                  <a:lnTo>
                    <a:pt x="2" y="3"/>
                  </a:lnTo>
                  <a:lnTo>
                    <a:pt x="4" y="0"/>
                  </a:lnTo>
                  <a:lnTo>
                    <a:pt x="7" y="0"/>
                  </a:lnTo>
                  <a:lnTo>
                    <a:pt x="11" y="5"/>
                  </a:lnTo>
                  <a:lnTo>
                    <a:pt x="14" y="10"/>
                  </a:lnTo>
                  <a:lnTo>
                    <a:pt x="16" y="12"/>
                  </a:lnTo>
                  <a:lnTo>
                    <a:pt x="16" y="19"/>
                  </a:lnTo>
                  <a:lnTo>
                    <a:pt x="11" y="22"/>
                  </a:lnTo>
                  <a:lnTo>
                    <a:pt x="7" y="19"/>
                  </a:lnTo>
                  <a:lnTo>
                    <a:pt x="4" y="14"/>
                  </a:lnTo>
                  <a:lnTo>
                    <a:pt x="4" y="14"/>
                  </a:lnTo>
                  <a:lnTo>
                    <a:pt x="4"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0" name="Lithuania">
              <a:extLst>
                <a:ext uri="{FF2B5EF4-FFF2-40B4-BE49-F238E27FC236}">
                  <a16:creationId xmlns:a16="http://schemas.microsoft.com/office/drawing/2014/main" xmlns="" id="{AFF51E21-33A1-4238-A0FE-0A89037F3716}"/>
                </a:ext>
              </a:extLst>
            </p:cNvPr>
            <p:cNvSpPr>
              <a:spLocks/>
            </p:cNvSpPr>
            <p:nvPr/>
          </p:nvSpPr>
          <p:spPr bwMode="auto">
            <a:xfrm>
              <a:off x="6350717" y="2711850"/>
              <a:ext cx="126010" cy="93089"/>
            </a:xfrm>
            <a:custGeom>
              <a:avLst/>
              <a:gdLst>
                <a:gd name="T0" fmla="*/ 36 w 111"/>
                <a:gd name="T1" fmla="*/ 52 h 82"/>
                <a:gd name="T2" fmla="*/ 36 w 111"/>
                <a:gd name="T3" fmla="*/ 44 h 82"/>
                <a:gd name="T4" fmla="*/ 31 w 111"/>
                <a:gd name="T5" fmla="*/ 40 h 82"/>
                <a:gd name="T6" fmla="*/ 19 w 111"/>
                <a:gd name="T7" fmla="*/ 40 h 82"/>
                <a:gd name="T8" fmla="*/ 7 w 111"/>
                <a:gd name="T9" fmla="*/ 30 h 82"/>
                <a:gd name="T10" fmla="*/ 0 w 111"/>
                <a:gd name="T11" fmla="*/ 30 h 82"/>
                <a:gd name="T12" fmla="*/ 0 w 111"/>
                <a:gd name="T13" fmla="*/ 21 h 82"/>
                <a:gd name="T14" fmla="*/ 3 w 111"/>
                <a:gd name="T15" fmla="*/ 14 h 82"/>
                <a:gd name="T16" fmla="*/ 12 w 111"/>
                <a:gd name="T17" fmla="*/ 4 h 82"/>
                <a:gd name="T18" fmla="*/ 29 w 111"/>
                <a:gd name="T19" fmla="*/ 2 h 82"/>
                <a:gd name="T20" fmla="*/ 38 w 111"/>
                <a:gd name="T21" fmla="*/ 4 h 82"/>
                <a:gd name="T22" fmla="*/ 47 w 111"/>
                <a:gd name="T23" fmla="*/ 0 h 82"/>
                <a:gd name="T24" fmla="*/ 52 w 111"/>
                <a:gd name="T25" fmla="*/ 2 h 82"/>
                <a:gd name="T26" fmla="*/ 62 w 111"/>
                <a:gd name="T27" fmla="*/ 7 h 82"/>
                <a:gd name="T28" fmla="*/ 71 w 111"/>
                <a:gd name="T29" fmla="*/ 4 h 82"/>
                <a:gd name="T30" fmla="*/ 85 w 111"/>
                <a:gd name="T31" fmla="*/ 9 h 82"/>
                <a:gd name="T32" fmla="*/ 97 w 111"/>
                <a:gd name="T33" fmla="*/ 16 h 82"/>
                <a:gd name="T34" fmla="*/ 109 w 111"/>
                <a:gd name="T35" fmla="*/ 23 h 82"/>
                <a:gd name="T36" fmla="*/ 104 w 111"/>
                <a:gd name="T37" fmla="*/ 30 h 82"/>
                <a:gd name="T38" fmla="*/ 109 w 111"/>
                <a:gd name="T39" fmla="*/ 37 h 82"/>
                <a:gd name="T40" fmla="*/ 97 w 111"/>
                <a:gd name="T41" fmla="*/ 49 h 82"/>
                <a:gd name="T42" fmla="*/ 92 w 111"/>
                <a:gd name="T43" fmla="*/ 56 h 82"/>
                <a:gd name="T44" fmla="*/ 97 w 111"/>
                <a:gd name="T45" fmla="*/ 63 h 82"/>
                <a:gd name="T46" fmla="*/ 92 w 111"/>
                <a:gd name="T47" fmla="*/ 61 h 82"/>
                <a:gd name="T48" fmla="*/ 85 w 111"/>
                <a:gd name="T49" fmla="*/ 68 h 82"/>
                <a:gd name="T50" fmla="*/ 81 w 111"/>
                <a:gd name="T51" fmla="*/ 75 h 82"/>
                <a:gd name="T52" fmla="*/ 71 w 111"/>
                <a:gd name="T53" fmla="*/ 78 h 82"/>
                <a:gd name="T54" fmla="*/ 57 w 111"/>
                <a:gd name="T55" fmla="*/ 78 h 82"/>
                <a:gd name="T56" fmla="*/ 50 w 111"/>
                <a:gd name="T57" fmla="*/ 78 h 82"/>
                <a:gd name="T58" fmla="*/ 47 w 111"/>
                <a:gd name="T59" fmla="*/ 63 h 82"/>
                <a:gd name="T60" fmla="*/ 40 w 111"/>
                <a:gd name="T61" fmla="*/ 59 h 82"/>
                <a:gd name="T62" fmla="*/ 36 w 111"/>
                <a:gd name="T63" fmla="*/ 5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82">
                  <a:moveTo>
                    <a:pt x="36" y="59"/>
                  </a:moveTo>
                  <a:lnTo>
                    <a:pt x="36" y="52"/>
                  </a:lnTo>
                  <a:lnTo>
                    <a:pt x="38" y="47"/>
                  </a:lnTo>
                  <a:lnTo>
                    <a:pt x="36" y="44"/>
                  </a:lnTo>
                  <a:lnTo>
                    <a:pt x="33" y="44"/>
                  </a:lnTo>
                  <a:lnTo>
                    <a:pt x="31" y="40"/>
                  </a:lnTo>
                  <a:lnTo>
                    <a:pt x="29" y="40"/>
                  </a:lnTo>
                  <a:lnTo>
                    <a:pt x="19" y="40"/>
                  </a:lnTo>
                  <a:lnTo>
                    <a:pt x="14" y="37"/>
                  </a:lnTo>
                  <a:lnTo>
                    <a:pt x="7" y="30"/>
                  </a:lnTo>
                  <a:lnTo>
                    <a:pt x="0" y="30"/>
                  </a:lnTo>
                  <a:lnTo>
                    <a:pt x="0" y="30"/>
                  </a:lnTo>
                  <a:lnTo>
                    <a:pt x="3" y="28"/>
                  </a:lnTo>
                  <a:lnTo>
                    <a:pt x="0" y="21"/>
                  </a:lnTo>
                  <a:lnTo>
                    <a:pt x="0" y="16"/>
                  </a:lnTo>
                  <a:lnTo>
                    <a:pt x="3" y="14"/>
                  </a:lnTo>
                  <a:lnTo>
                    <a:pt x="5" y="9"/>
                  </a:lnTo>
                  <a:lnTo>
                    <a:pt x="12" y="4"/>
                  </a:lnTo>
                  <a:lnTo>
                    <a:pt x="21" y="2"/>
                  </a:lnTo>
                  <a:lnTo>
                    <a:pt x="29" y="2"/>
                  </a:lnTo>
                  <a:lnTo>
                    <a:pt x="36" y="2"/>
                  </a:lnTo>
                  <a:lnTo>
                    <a:pt x="38" y="4"/>
                  </a:lnTo>
                  <a:lnTo>
                    <a:pt x="43" y="0"/>
                  </a:lnTo>
                  <a:lnTo>
                    <a:pt x="47" y="0"/>
                  </a:lnTo>
                  <a:lnTo>
                    <a:pt x="47" y="2"/>
                  </a:lnTo>
                  <a:lnTo>
                    <a:pt x="52" y="2"/>
                  </a:lnTo>
                  <a:lnTo>
                    <a:pt x="55" y="7"/>
                  </a:lnTo>
                  <a:lnTo>
                    <a:pt x="62" y="7"/>
                  </a:lnTo>
                  <a:lnTo>
                    <a:pt x="64" y="9"/>
                  </a:lnTo>
                  <a:lnTo>
                    <a:pt x="71" y="4"/>
                  </a:lnTo>
                  <a:lnTo>
                    <a:pt x="78" y="7"/>
                  </a:lnTo>
                  <a:lnTo>
                    <a:pt x="85" y="9"/>
                  </a:lnTo>
                  <a:lnTo>
                    <a:pt x="92" y="14"/>
                  </a:lnTo>
                  <a:lnTo>
                    <a:pt x="97" y="16"/>
                  </a:lnTo>
                  <a:lnTo>
                    <a:pt x="102" y="23"/>
                  </a:lnTo>
                  <a:lnTo>
                    <a:pt x="109" y="23"/>
                  </a:lnTo>
                  <a:lnTo>
                    <a:pt x="111" y="26"/>
                  </a:lnTo>
                  <a:lnTo>
                    <a:pt x="104" y="30"/>
                  </a:lnTo>
                  <a:lnTo>
                    <a:pt x="109" y="33"/>
                  </a:lnTo>
                  <a:lnTo>
                    <a:pt x="109" y="37"/>
                  </a:lnTo>
                  <a:lnTo>
                    <a:pt x="102" y="42"/>
                  </a:lnTo>
                  <a:lnTo>
                    <a:pt x="97" y="49"/>
                  </a:lnTo>
                  <a:lnTo>
                    <a:pt x="95" y="49"/>
                  </a:lnTo>
                  <a:lnTo>
                    <a:pt x="92" y="56"/>
                  </a:lnTo>
                  <a:lnTo>
                    <a:pt x="97" y="59"/>
                  </a:lnTo>
                  <a:lnTo>
                    <a:pt x="97" y="63"/>
                  </a:lnTo>
                  <a:lnTo>
                    <a:pt x="92" y="63"/>
                  </a:lnTo>
                  <a:lnTo>
                    <a:pt x="92" y="61"/>
                  </a:lnTo>
                  <a:lnTo>
                    <a:pt x="88" y="63"/>
                  </a:lnTo>
                  <a:lnTo>
                    <a:pt x="85" y="68"/>
                  </a:lnTo>
                  <a:lnTo>
                    <a:pt x="78" y="68"/>
                  </a:lnTo>
                  <a:lnTo>
                    <a:pt x="81" y="75"/>
                  </a:lnTo>
                  <a:lnTo>
                    <a:pt x="78" y="75"/>
                  </a:lnTo>
                  <a:lnTo>
                    <a:pt x="71" y="78"/>
                  </a:lnTo>
                  <a:lnTo>
                    <a:pt x="66" y="75"/>
                  </a:lnTo>
                  <a:lnTo>
                    <a:pt x="57" y="78"/>
                  </a:lnTo>
                  <a:lnTo>
                    <a:pt x="52" y="82"/>
                  </a:lnTo>
                  <a:lnTo>
                    <a:pt x="50" y="78"/>
                  </a:lnTo>
                  <a:lnTo>
                    <a:pt x="50" y="70"/>
                  </a:lnTo>
                  <a:lnTo>
                    <a:pt x="47" y="63"/>
                  </a:lnTo>
                  <a:lnTo>
                    <a:pt x="45" y="63"/>
                  </a:lnTo>
                  <a:lnTo>
                    <a:pt x="40" y="59"/>
                  </a:lnTo>
                  <a:lnTo>
                    <a:pt x="36" y="59"/>
                  </a:lnTo>
                  <a:lnTo>
                    <a:pt x="36" y="5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1" name="Liechtenstein">
              <a:extLst>
                <a:ext uri="{FF2B5EF4-FFF2-40B4-BE49-F238E27FC236}">
                  <a16:creationId xmlns:a16="http://schemas.microsoft.com/office/drawing/2014/main" xmlns="" id="{EF6BC276-ECCF-4B69-A93C-DF557A1831BC}"/>
                </a:ext>
              </a:extLst>
            </p:cNvPr>
            <p:cNvSpPr>
              <a:spLocks/>
            </p:cNvSpPr>
            <p:nvPr/>
          </p:nvSpPr>
          <p:spPr bwMode="auto">
            <a:xfrm>
              <a:off x="6100967" y="3028578"/>
              <a:ext cx="5676" cy="4541"/>
            </a:xfrm>
            <a:custGeom>
              <a:avLst/>
              <a:gdLst>
                <a:gd name="T0" fmla="*/ 3 w 5"/>
                <a:gd name="T1" fmla="*/ 0 h 4"/>
                <a:gd name="T2" fmla="*/ 5 w 5"/>
                <a:gd name="T3" fmla="*/ 2 h 4"/>
                <a:gd name="T4" fmla="*/ 5 w 5"/>
                <a:gd name="T5" fmla="*/ 4 h 4"/>
                <a:gd name="T6" fmla="*/ 3 w 5"/>
                <a:gd name="T7" fmla="*/ 4 h 4"/>
                <a:gd name="T8" fmla="*/ 0 w 5"/>
                <a:gd name="T9" fmla="*/ 2 h 4"/>
                <a:gd name="T10" fmla="*/ 3 w 5"/>
                <a:gd name="T11" fmla="*/ 0 h 4"/>
                <a:gd name="T12" fmla="*/ 3 w 5"/>
                <a:gd name="T13" fmla="*/ 0 h 4"/>
                <a:gd name="T14" fmla="*/ 3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3" y="0"/>
                  </a:moveTo>
                  <a:lnTo>
                    <a:pt x="5" y="2"/>
                  </a:lnTo>
                  <a:lnTo>
                    <a:pt x="5" y="4"/>
                  </a:lnTo>
                  <a:lnTo>
                    <a:pt x="3" y="4"/>
                  </a:lnTo>
                  <a:lnTo>
                    <a:pt x="0" y="2"/>
                  </a:lnTo>
                  <a:lnTo>
                    <a:pt x="3" y="0"/>
                  </a:lnTo>
                  <a:lnTo>
                    <a:pt x="3" y="0"/>
                  </a:lnTo>
                  <a:lnTo>
                    <a:pt x="3"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2" name="Libya">
              <a:extLst>
                <a:ext uri="{FF2B5EF4-FFF2-40B4-BE49-F238E27FC236}">
                  <a16:creationId xmlns:a16="http://schemas.microsoft.com/office/drawing/2014/main" xmlns="" id="{9AEFF200-2138-416E-9B23-C264DD3BEB50}"/>
                </a:ext>
              </a:extLst>
            </p:cNvPr>
            <p:cNvSpPr>
              <a:spLocks/>
            </p:cNvSpPr>
            <p:nvPr/>
          </p:nvSpPr>
          <p:spPr bwMode="auto">
            <a:xfrm>
              <a:off x="6116860" y="3461099"/>
              <a:ext cx="395059" cy="364408"/>
            </a:xfrm>
            <a:custGeom>
              <a:avLst/>
              <a:gdLst>
                <a:gd name="T0" fmla="*/ 327 w 348"/>
                <a:gd name="T1" fmla="*/ 314 h 321"/>
                <a:gd name="T2" fmla="*/ 339 w 348"/>
                <a:gd name="T3" fmla="*/ 90 h 321"/>
                <a:gd name="T4" fmla="*/ 334 w 348"/>
                <a:gd name="T5" fmla="*/ 73 h 321"/>
                <a:gd name="T6" fmla="*/ 341 w 348"/>
                <a:gd name="T7" fmla="*/ 59 h 321"/>
                <a:gd name="T8" fmla="*/ 339 w 348"/>
                <a:gd name="T9" fmla="*/ 47 h 321"/>
                <a:gd name="T10" fmla="*/ 341 w 348"/>
                <a:gd name="T11" fmla="*/ 35 h 321"/>
                <a:gd name="T12" fmla="*/ 336 w 348"/>
                <a:gd name="T13" fmla="*/ 26 h 321"/>
                <a:gd name="T14" fmla="*/ 327 w 348"/>
                <a:gd name="T15" fmla="*/ 26 h 321"/>
                <a:gd name="T16" fmla="*/ 310 w 348"/>
                <a:gd name="T17" fmla="*/ 21 h 321"/>
                <a:gd name="T18" fmla="*/ 296 w 348"/>
                <a:gd name="T19" fmla="*/ 16 h 321"/>
                <a:gd name="T20" fmla="*/ 296 w 348"/>
                <a:gd name="T21" fmla="*/ 14 h 321"/>
                <a:gd name="T22" fmla="*/ 287 w 348"/>
                <a:gd name="T23" fmla="*/ 7 h 321"/>
                <a:gd name="T24" fmla="*/ 272 w 348"/>
                <a:gd name="T25" fmla="*/ 4 h 321"/>
                <a:gd name="T26" fmla="*/ 270 w 348"/>
                <a:gd name="T27" fmla="*/ 4 h 321"/>
                <a:gd name="T28" fmla="*/ 263 w 348"/>
                <a:gd name="T29" fmla="*/ 2 h 321"/>
                <a:gd name="T30" fmla="*/ 244 w 348"/>
                <a:gd name="T31" fmla="*/ 7 h 321"/>
                <a:gd name="T32" fmla="*/ 230 w 348"/>
                <a:gd name="T33" fmla="*/ 16 h 321"/>
                <a:gd name="T34" fmla="*/ 225 w 348"/>
                <a:gd name="T35" fmla="*/ 26 h 321"/>
                <a:gd name="T36" fmla="*/ 230 w 348"/>
                <a:gd name="T37" fmla="*/ 42 h 321"/>
                <a:gd name="T38" fmla="*/ 230 w 348"/>
                <a:gd name="T39" fmla="*/ 56 h 321"/>
                <a:gd name="T40" fmla="*/ 223 w 348"/>
                <a:gd name="T41" fmla="*/ 66 h 321"/>
                <a:gd name="T42" fmla="*/ 211 w 348"/>
                <a:gd name="T43" fmla="*/ 73 h 321"/>
                <a:gd name="T44" fmla="*/ 192 w 348"/>
                <a:gd name="T45" fmla="*/ 64 h 321"/>
                <a:gd name="T46" fmla="*/ 175 w 348"/>
                <a:gd name="T47" fmla="*/ 52 h 321"/>
                <a:gd name="T48" fmla="*/ 152 w 348"/>
                <a:gd name="T49" fmla="*/ 45 h 321"/>
                <a:gd name="T50" fmla="*/ 140 w 348"/>
                <a:gd name="T51" fmla="*/ 45 h 321"/>
                <a:gd name="T52" fmla="*/ 126 w 348"/>
                <a:gd name="T53" fmla="*/ 28 h 321"/>
                <a:gd name="T54" fmla="*/ 121 w 348"/>
                <a:gd name="T55" fmla="*/ 14 h 321"/>
                <a:gd name="T56" fmla="*/ 100 w 348"/>
                <a:gd name="T57" fmla="*/ 7 h 321"/>
                <a:gd name="T58" fmla="*/ 78 w 348"/>
                <a:gd name="T59" fmla="*/ 4 h 321"/>
                <a:gd name="T60" fmla="*/ 52 w 348"/>
                <a:gd name="T61" fmla="*/ 4 h 321"/>
                <a:gd name="T62" fmla="*/ 43 w 348"/>
                <a:gd name="T63" fmla="*/ 0 h 321"/>
                <a:gd name="T64" fmla="*/ 45 w 348"/>
                <a:gd name="T65" fmla="*/ 9 h 321"/>
                <a:gd name="T66" fmla="*/ 41 w 348"/>
                <a:gd name="T67" fmla="*/ 19 h 321"/>
                <a:gd name="T68" fmla="*/ 29 w 348"/>
                <a:gd name="T69" fmla="*/ 30 h 321"/>
                <a:gd name="T70" fmla="*/ 19 w 348"/>
                <a:gd name="T71" fmla="*/ 35 h 321"/>
                <a:gd name="T72" fmla="*/ 15 w 348"/>
                <a:gd name="T73" fmla="*/ 40 h 321"/>
                <a:gd name="T74" fmla="*/ 17 w 348"/>
                <a:gd name="T75" fmla="*/ 49 h 321"/>
                <a:gd name="T76" fmla="*/ 17 w 348"/>
                <a:gd name="T77" fmla="*/ 56 h 321"/>
                <a:gd name="T78" fmla="*/ 15 w 348"/>
                <a:gd name="T79" fmla="*/ 61 h 321"/>
                <a:gd name="T80" fmla="*/ 10 w 348"/>
                <a:gd name="T81" fmla="*/ 66 h 321"/>
                <a:gd name="T82" fmla="*/ 5 w 348"/>
                <a:gd name="T83" fmla="*/ 68 h 321"/>
                <a:gd name="T84" fmla="*/ 3 w 348"/>
                <a:gd name="T85" fmla="*/ 71 h 321"/>
                <a:gd name="T86" fmla="*/ 5 w 348"/>
                <a:gd name="T87" fmla="*/ 78 h 321"/>
                <a:gd name="T88" fmla="*/ 8 w 348"/>
                <a:gd name="T89" fmla="*/ 99 h 321"/>
                <a:gd name="T90" fmla="*/ 8 w 348"/>
                <a:gd name="T91" fmla="*/ 109 h 321"/>
                <a:gd name="T92" fmla="*/ 12 w 348"/>
                <a:gd name="T93" fmla="*/ 127 h 321"/>
                <a:gd name="T94" fmla="*/ 10 w 348"/>
                <a:gd name="T95" fmla="*/ 142 h 321"/>
                <a:gd name="T96" fmla="*/ 12 w 348"/>
                <a:gd name="T97" fmla="*/ 156 h 321"/>
                <a:gd name="T98" fmla="*/ 5 w 348"/>
                <a:gd name="T99" fmla="*/ 161 h 321"/>
                <a:gd name="T100" fmla="*/ 0 w 348"/>
                <a:gd name="T101" fmla="*/ 165 h 321"/>
                <a:gd name="T102" fmla="*/ 10 w 348"/>
                <a:gd name="T103" fmla="*/ 177 h 321"/>
                <a:gd name="T104" fmla="*/ 15 w 348"/>
                <a:gd name="T105" fmla="*/ 187 h 321"/>
                <a:gd name="T106" fmla="*/ 17 w 348"/>
                <a:gd name="T107" fmla="*/ 194 h 321"/>
                <a:gd name="T108" fmla="*/ 19 w 348"/>
                <a:gd name="T109" fmla="*/ 203 h 321"/>
                <a:gd name="T110" fmla="*/ 22 w 348"/>
                <a:gd name="T111" fmla="*/ 210 h 321"/>
                <a:gd name="T112" fmla="*/ 41 w 348"/>
                <a:gd name="T113" fmla="*/ 210 h 321"/>
                <a:gd name="T114" fmla="*/ 48 w 348"/>
                <a:gd name="T115" fmla="*/ 217 h 321"/>
                <a:gd name="T116" fmla="*/ 55 w 348"/>
                <a:gd name="T117" fmla="*/ 229 h 321"/>
                <a:gd name="T118" fmla="*/ 60 w 348"/>
                <a:gd name="T119" fmla="*/ 236 h 321"/>
                <a:gd name="T120" fmla="*/ 102 w 348"/>
                <a:gd name="T121" fmla="*/ 251 h 321"/>
                <a:gd name="T122" fmla="*/ 327 w 348"/>
                <a:gd name="T123" fmla="*/ 321 h 321"/>
                <a:gd name="T124" fmla="*/ 327 w 348"/>
                <a:gd name="T125"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 h="321">
                  <a:moveTo>
                    <a:pt x="327" y="321"/>
                  </a:moveTo>
                  <a:lnTo>
                    <a:pt x="327" y="314"/>
                  </a:lnTo>
                  <a:lnTo>
                    <a:pt x="348" y="312"/>
                  </a:lnTo>
                  <a:lnTo>
                    <a:pt x="339" y="90"/>
                  </a:lnTo>
                  <a:lnTo>
                    <a:pt x="336" y="80"/>
                  </a:lnTo>
                  <a:lnTo>
                    <a:pt x="334" y="73"/>
                  </a:lnTo>
                  <a:lnTo>
                    <a:pt x="336" y="66"/>
                  </a:lnTo>
                  <a:lnTo>
                    <a:pt x="341" y="59"/>
                  </a:lnTo>
                  <a:lnTo>
                    <a:pt x="341" y="54"/>
                  </a:lnTo>
                  <a:lnTo>
                    <a:pt x="339" y="47"/>
                  </a:lnTo>
                  <a:lnTo>
                    <a:pt x="339" y="38"/>
                  </a:lnTo>
                  <a:lnTo>
                    <a:pt x="341" y="35"/>
                  </a:lnTo>
                  <a:lnTo>
                    <a:pt x="339" y="28"/>
                  </a:lnTo>
                  <a:lnTo>
                    <a:pt x="336" y="26"/>
                  </a:lnTo>
                  <a:lnTo>
                    <a:pt x="332" y="23"/>
                  </a:lnTo>
                  <a:lnTo>
                    <a:pt x="327" y="26"/>
                  </a:lnTo>
                  <a:lnTo>
                    <a:pt x="313" y="23"/>
                  </a:lnTo>
                  <a:lnTo>
                    <a:pt x="310" y="21"/>
                  </a:lnTo>
                  <a:lnTo>
                    <a:pt x="303" y="19"/>
                  </a:lnTo>
                  <a:lnTo>
                    <a:pt x="296" y="16"/>
                  </a:lnTo>
                  <a:lnTo>
                    <a:pt x="294" y="14"/>
                  </a:lnTo>
                  <a:lnTo>
                    <a:pt x="296" y="14"/>
                  </a:lnTo>
                  <a:lnTo>
                    <a:pt x="296" y="12"/>
                  </a:lnTo>
                  <a:lnTo>
                    <a:pt x="287" y="7"/>
                  </a:lnTo>
                  <a:lnTo>
                    <a:pt x="282" y="7"/>
                  </a:lnTo>
                  <a:lnTo>
                    <a:pt x="272" y="4"/>
                  </a:lnTo>
                  <a:lnTo>
                    <a:pt x="272" y="2"/>
                  </a:lnTo>
                  <a:lnTo>
                    <a:pt x="270" y="4"/>
                  </a:lnTo>
                  <a:lnTo>
                    <a:pt x="265" y="2"/>
                  </a:lnTo>
                  <a:lnTo>
                    <a:pt x="263" y="2"/>
                  </a:lnTo>
                  <a:lnTo>
                    <a:pt x="256" y="7"/>
                  </a:lnTo>
                  <a:lnTo>
                    <a:pt x="244" y="7"/>
                  </a:lnTo>
                  <a:lnTo>
                    <a:pt x="235" y="12"/>
                  </a:lnTo>
                  <a:lnTo>
                    <a:pt x="230" y="16"/>
                  </a:lnTo>
                  <a:lnTo>
                    <a:pt x="227" y="23"/>
                  </a:lnTo>
                  <a:lnTo>
                    <a:pt x="225" y="26"/>
                  </a:lnTo>
                  <a:lnTo>
                    <a:pt x="225" y="38"/>
                  </a:lnTo>
                  <a:lnTo>
                    <a:pt x="230" y="42"/>
                  </a:lnTo>
                  <a:lnTo>
                    <a:pt x="232" y="52"/>
                  </a:lnTo>
                  <a:lnTo>
                    <a:pt x="230" y="56"/>
                  </a:lnTo>
                  <a:lnTo>
                    <a:pt x="225" y="64"/>
                  </a:lnTo>
                  <a:lnTo>
                    <a:pt x="223" y="66"/>
                  </a:lnTo>
                  <a:lnTo>
                    <a:pt x="216" y="71"/>
                  </a:lnTo>
                  <a:lnTo>
                    <a:pt x="211" y="73"/>
                  </a:lnTo>
                  <a:lnTo>
                    <a:pt x="201" y="71"/>
                  </a:lnTo>
                  <a:lnTo>
                    <a:pt x="192" y="64"/>
                  </a:lnTo>
                  <a:lnTo>
                    <a:pt x="185" y="56"/>
                  </a:lnTo>
                  <a:lnTo>
                    <a:pt x="175" y="52"/>
                  </a:lnTo>
                  <a:lnTo>
                    <a:pt x="159" y="45"/>
                  </a:lnTo>
                  <a:lnTo>
                    <a:pt x="152" y="45"/>
                  </a:lnTo>
                  <a:lnTo>
                    <a:pt x="149" y="45"/>
                  </a:lnTo>
                  <a:lnTo>
                    <a:pt x="140" y="45"/>
                  </a:lnTo>
                  <a:lnTo>
                    <a:pt x="133" y="42"/>
                  </a:lnTo>
                  <a:lnTo>
                    <a:pt x="126" y="28"/>
                  </a:lnTo>
                  <a:lnTo>
                    <a:pt x="126" y="21"/>
                  </a:lnTo>
                  <a:lnTo>
                    <a:pt x="121" y="14"/>
                  </a:lnTo>
                  <a:lnTo>
                    <a:pt x="107" y="12"/>
                  </a:lnTo>
                  <a:lnTo>
                    <a:pt x="100" y="7"/>
                  </a:lnTo>
                  <a:lnTo>
                    <a:pt x="86" y="7"/>
                  </a:lnTo>
                  <a:lnTo>
                    <a:pt x="78" y="4"/>
                  </a:lnTo>
                  <a:lnTo>
                    <a:pt x="64" y="7"/>
                  </a:lnTo>
                  <a:lnTo>
                    <a:pt x="52" y="4"/>
                  </a:lnTo>
                  <a:lnTo>
                    <a:pt x="48" y="0"/>
                  </a:lnTo>
                  <a:lnTo>
                    <a:pt x="43" y="0"/>
                  </a:lnTo>
                  <a:lnTo>
                    <a:pt x="43" y="2"/>
                  </a:lnTo>
                  <a:lnTo>
                    <a:pt x="45" y="9"/>
                  </a:lnTo>
                  <a:lnTo>
                    <a:pt x="45" y="12"/>
                  </a:lnTo>
                  <a:lnTo>
                    <a:pt x="41" y="19"/>
                  </a:lnTo>
                  <a:lnTo>
                    <a:pt x="29" y="28"/>
                  </a:lnTo>
                  <a:lnTo>
                    <a:pt x="29" y="30"/>
                  </a:lnTo>
                  <a:lnTo>
                    <a:pt x="24" y="35"/>
                  </a:lnTo>
                  <a:lnTo>
                    <a:pt x="19" y="35"/>
                  </a:lnTo>
                  <a:lnTo>
                    <a:pt x="15" y="38"/>
                  </a:lnTo>
                  <a:lnTo>
                    <a:pt x="15" y="40"/>
                  </a:lnTo>
                  <a:lnTo>
                    <a:pt x="15" y="42"/>
                  </a:lnTo>
                  <a:lnTo>
                    <a:pt x="17" y="49"/>
                  </a:lnTo>
                  <a:lnTo>
                    <a:pt x="17" y="56"/>
                  </a:lnTo>
                  <a:lnTo>
                    <a:pt x="17" y="56"/>
                  </a:lnTo>
                  <a:lnTo>
                    <a:pt x="17" y="59"/>
                  </a:lnTo>
                  <a:lnTo>
                    <a:pt x="15" y="61"/>
                  </a:lnTo>
                  <a:lnTo>
                    <a:pt x="12" y="64"/>
                  </a:lnTo>
                  <a:lnTo>
                    <a:pt x="10" y="66"/>
                  </a:lnTo>
                  <a:lnTo>
                    <a:pt x="8" y="68"/>
                  </a:lnTo>
                  <a:lnTo>
                    <a:pt x="5" y="68"/>
                  </a:lnTo>
                  <a:lnTo>
                    <a:pt x="5" y="68"/>
                  </a:lnTo>
                  <a:lnTo>
                    <a:pt x="3" y="71"/>
                  </a:lnTo>
                  <a:lnTo>
                    <a:pt x="3" y="78"/>
                  </a:lnTo>
                  <a:lnTo>
                    <a:pt x="5" y="78"/>
                  </a:lnTo>
                  <a:lnTo>
                    <a:pt x="8" y="85"/>
                  </a:lnTo>
                  <a:lnTo>
                    <a:pt x="8" y="99"/>
                  </a:lnTo>
                  <a:lnTo>
                    <a:pt x="8" y="106"/>
                  </a:lnTo>
                  <a:lnTo>
                    <a:pt x="8" y="109"/>
                  </a:lnTo>
                  <a:lnTo>
                    <a:pt x="10" y="120"/>
                  </a:lnTo>
                  <a:lnTo>
                    <a:pt x="12" y="127"/>
                  </a:lnTo>
                  <a:lnTo>
                    <a:pt x="10" y="139"/>
                  </a:lnTo>
                  <a:lnTo>
                    <a:pt x="10" y="142"/>
                  </a:lnTo>
                  <a:lnTo>
                    <a:pt x="12" y="146"/>
                  </a:lnTo>
                  <a:lnTo>
                    <a:pt x="12" y="156"/>
                  </a:lnTo>
                  <a:lnTo>
                    <a:pt x="10" y="158"/>
                  </a:lnTo>
                  <a:lnTo>
                    <a:pt x="5" y="161"/>
                  </a:lnTo>
                  <a:lnTo>
                    <a:pt x="3" y="165"/>
                  </a:lnTo>
                  <a:lnTo>
                    <a:pt x="0" y="165"/>
                  </a:lnTo>
                  <a:lnTo>
                    <a:pt x="5" y="170"/>
                  </a:lnTo>
                  <a:lnTo>
                    <a:pt x="10" y="177"/>
                  </a:lnTo>
                  <a:lnTo>
                    <a:pt x="15" y="184"/>
                  </a:lnTo>
                  <a:lnTo>
                    <a:pt x="15" y="187"/>
                  </a:lnTo>
                  <a:lnTo>
                    <a:pt x="17" y="191"/>
                  </a:lnTo>
                  <a:lnTo>
                    <a:pt x="17" y="194"/>
                  </a:lnTo>
                  <a:lnTo>
                    <a:pt x="17" y="201"/>
                  </a:lnTo>
                  <a:lnTo>
                    <a:pt x="19" y="203"/>
                  </a:lnTo>
                  <a:lnTo>
                    <a:pt x="19" y="208"/>
                  </a:lnTo>
                  <a:lnTo>
                    <a:pt x="22" y="210"/>
                  </a:lnTo>
                  <a:lnTo>
                    <a:pt x="31" y="210"/>
                  </a:lnTo>
                  <a:lnTo>
                    <a:pt x="41" y="210"/>
                  </a:lnTo>
                  <a:lnTo>
                    <a:pt x="43" y="213"/>
                  </a:lnTo>
                  <a:lnTo>
                    <a:pt x="48" y="217"/>
                  </a:lnTo>
                  <a:lnTo>
                    <a:pt x="52" y="227"/>
                  </a:lnTo>
                  <a:lnTo>
                    <a:pt x="55" y="229"/>
                  </a:lnTo>
                  <a:lnTo>
                    <a:pt x="57" y="234"/>
                  </a:lnTo>
                  <a:lnTo>
                    <a:pt x="60" y="236"/>
                  </a:lnTo>
                  <a:lnTo>
                    <a:pt x="97" y="246"/>
                  </a:lnTo>
                  <a:lnTo>
                    <a:pt x="102" y="251"/>
                  </a:lnTo>
                  <a:lnTo>
                    <a:pt x="147" y="232"/>
                  </a:lnTo>
                  <a:lnTo>
                    <a:pt x="327" y="321"/>
                  </a:lnTo>
                  <a:lnTo>
                    <a:pt x="327" y="321"/>
                  </a:lnTo>
                  <a:lnTo>
                    <a:pt x="327" y="321"/>
                  </a:lnTo>
                  <a:lnTo>
                    <a:pt x="327" y="3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3" name="Liberia">
              <a:extLst>
                <a:ext uri="{FF2B5EF4-FFF2-40B4-BE49-F238E27FC236}">
                  <a16:creationId xmlns:a16="http://schemas.microsoft.com/office/drawing/2014/main" xmlns="" id="{CB32DD1A-174D-47D6-918B-BD8463E50B5C}"/>
                </a:ext>
              </a:extLst>
            </p:cNvPr>
            <p:cNvSpPr>
              <a:spLocks/>
            </p:cNvSpPr>
            <p:nvPr/>
          </p:nvSpPr>
          <p:spPr bwMode="auto">
            <a:xfrm>
              <a:off x="5604874" y="4113854"/>
              <a:ext cx="102170" cy="110117"/>
            </a:xfrm>
            <a:custGeom>
              <a:avLst/>
              <a:gdLst>
                <a:gd name="T0" fmla="*/ 0 w 90"/>
                <a:gd name="T1" fmla="*/ 40 h 97"/>
                <a:gd name="T2" fmla="*/ 2 w 90"/>
                <a:gd name="T3" fmla="*/ 38 h 97"/>
                <a:gd name="T4" fmla="*/ 5 w 90"/>
                <a:gd name="T5" fmla="*/ 30 h 97"/>
                <a:gd name="T6" fmla="*/ 9 w 90"/>
                <a:gd name="T7" fmla="*/ 28 h 97"/>
                <a:gd name="T8" fmla="*/ 14 w 90"/>
                <a:gd name="T9" fmla="*/ 23 h 97"/>
                <a:gd name="T10" fmla="*/ 14 w 90"/>
                <a:gd name="T11" fmla="*/ 19 h 97"/>
                <a:gd name="T12" fmla="*/ 16 w 90"/>
                <a:gd name="T13" fmla="*/ 14 h 97"/>
                <a:gd name="T14" fmla="*/ 19 w 90"/>
                <a:gd name="T15" fmla="*/ 12 h 97"/>
                <a:gd name="T16" fmla="*/ 19 w 90"/>
                <a:gd name="T17" fmla="*/ 9 h 97"/>
                <a:gd name="T18" fmla="*/ 21 w 90"/>
                <a:gd name="T19" fmla="*/ 4 h 97"/>
                <a:gd name="T20" fmla="*/ 26 w 90"/>
                <a:gd name="T21" fmla="*/ 2 h 97"/>
                <a:gd name="T22" fmla="*/ 28 w 90"/>
                <a:gd name="T23" fmla="*/ 2 h 97"/>
                <a:gd name="T24" fmla="*/ 38 w 90"/>
                <a:gd name="T25" fmla="*/ 0 h 97"/>
                <a:gd name="T26" fmla="*/ 42 w 90"/>
                <a:gd name="T27" fmla="*/ 2 h 97"/>
                <a:gd name="T28" fmla="*/ 45 w 90"/>
                <a:gd name="T29" fmla="*/ 7 h 97"/>
                <a:gd name="T30" fmla="*/ 49 w 90"/>
                <a:gd name="T31" fmla="*/ 9 h 97"/>
                <a:gd name="T32" fmla="*/ 47 w 90"/>
                <a:gd name="T33" fmla="*/ 19 h 97"/>
                <a:gd name="T34" fmla="*/ 47 w 90"/>
                <a:gd name="T35" fmla="*/ 23 h 97"/>
                <a:gd name="T36" fmla="*/ 54 w 90"/>
                <a:gd name="T37" fmla="*/ 28 h 97"/>
                <a:gd name="T38" fmla="*/ 57 w 90"/>
                <a:gd name="T39" fmla="*/ 28 h 97"/>
                <a:gd name="T40" fmla="*/ 61 w 90"/>
                <a:gd name="T41" fmla="*/ 23 h 97"/>
                <a:gd name="T42" fmla="*/ 64 w 90"/>
                <a:gd name="T43" fmla="*/ 23 h 97"/>
                <a:gd name="T44" fmla="*/ 68 w 90"/>
                <a:gd name="T45" fmla="*/ 28 h 97"/>
                <a:gd name="T46" fmla="*/ 68 w 90"/>
                <a:gd name="T47" fmla="*/ 30 h 97"/>
                <a:gd name="T48" fmla="*/ 68 w 90"/>
                <a:gd name="T49" fmla="*/ 30 h 97"/>
                <a:gd name="T50" fmla="*/ 71 w 90"/>
                <a:gd name="T51" fmla="*/ 35 h 97"/>
                <a:gd name="T52" fmla="*/ 66 w 90"/>
                <a:gd name="T53" fmla="*/ 45 h 97"/>
                <a:gd name="T54" fmla="*/ 64 w 90"/>
                <a:gd name="T55" fmla="*/ 47 h 97"/>
                <a:gd name="T56" fmla="*/ 64 w 90"/>
                <a:gd name="T57" fmla="*/ 52 h 97"/>
                <a:gd name="T58" fmla="*/ 68 w 90"/>
                <a:gd name="T59" fmla="*/ 54 h 97"/>
                <a:gd name="T60" fmla="*/ 71 w 90"/>
                <a:gd name="T61" fmla="*/ 52 h 97"/>
                <a:gd name="T62" fmla="*/ 73 w 90"/>
                <a:gd name="T63" fmla="*/ 52 h 97"/>
                <a:gd name="T64" fmla="*/ 75 w 90"/>
                <a:gd name="T65" fmla="*/ 54 h 97"/>
                <a:gd name="T66" fmla="*/ 78 w 90"/>
                <a:gd name="T67" fmla="*/ 54 h 97"/>
                <a:gd name="T68" fmla="*/ 83 w 90"/>
                <a:gd name="T69" fmla="*/ 56 h 97"/>
                <a:gd name="T70" fmla="*/ 83 w 90"/>
                <a:gd name="T71" fmla="*/ 61 h 97"/>
                <a:gd name="T72" fmla="*/ 87 w 90"/>
                <a:gd name="T73" fmla="*/ 64 h 97"/>
                <a:gd name="T74" fmla="*/ 90 w 90"/>
                <a:gd name="T75" fmla="*/ 64 h 97"/>
                <a:gd name="T76" fmla="*/ 90 w 90"/>
                <a:gd name="T77" fmla="*/ 68 h 97"/>
                <a:gd name="T78" fmla="*/ 87 w 90"/>
                <a:gd name="T79" fmla="*/ 71 h 97"/>
                <a:gd name="T80" fmla="*/ 90 w 90"/>
                <a:gd name="T81" fmla="*/ 73 h 97"/>
                <a:gd name="T82" fmla="*/ 87 w 90"/>
                <a:gd name="T83" fmla="*/ 75 h 97"/>
                <a:gd name="T84" fmla="*/ 87 w 90"/>
                <a:gd name="T85" fmla="*/ 80 h 97"/>
                <a:gd name="T86" fmla="*/ 87 w 90"/>
                <a:gd name="T87" fmla="*/ 83 h 97"/>
                <a:gd name="T88" fmla="*/ 85 w 90"/>
                <a:gd name="T89" fmla="*/ 87 h 97"/>
                <a:gd name="T90" fmla="*/ 87 w 90"/>
                <a:gd name="T91" fmla="*/ 92 h 97"/>
                <a:gd name="T92" fmla="*/ 87 w 90"/>
                <a:gd name="T93" fmla="*/ 97 h 97"/>
                <a:gd name="T94" fmla="*/ 66 w 90"/>
                <a:gd name="T95" fmla="*/ 90 h 97"/>
                <a:gd name="T96" fmla="*/ 49 w 90"/>
                <a:gd name="T97" fmla="*/ 75 h 97"/>
                <a:gd name="T98" fmla="*/ 45 w 90"/>
                <a:gd name="T99" fmla="*/ 75 h 97"/>
                <a:gd name="T100" fmla="*/ 31 w 90"/>
                <a:gd name="T101" fmla="*/ 61 h 97"/>
                <a:gd name="T102" fmla="*/ 21 w 90"/>
                <a:gd name="T103" fmla="*/ 54 h 97"/>
                <a:gd name="T104" fmla="*/ 19 w 90"/>
                <a:gd name="T105" fmla="*/ 54 h 97"/>
                <a:gd name="T106" fmla="*/ 12 w 90"/>
                <a:gd name="T107" fmla="*/ 47 h 97"/>
                <a:gd name="T108" fmla="*/ 9 w 90"/>
                <a:gd name="T109" fmla="*/ 45 h 97"/>
                <a:gd name="T110" fmla="*/ 9 w 90"/>
                <a:gd name="T111" fmla="*/ 42 h 97"/>
                <a:gd name="T112" fmla="*/ 7 w 90"/>
                <a:gd name="T113" fmla="*/ 40 h 97"/>
                <a:gd name="T114" fmla="*/ 0 w 90"/>
                <a:gd name="T115" fmla="*/ 40 h 97"/>
                <a:gd name="T116" fmla="*/ 0 w 90"/>
                <a:gd name="T117"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0" h="97">
                  <a:moveTo>
                    <a:pt x="0" y="40"/>
                  </a:moveTo>
                  <a:lnTo>
                    <a:pt x="2" y="38"/>
                  </a:lnTo>
                  <a:lnTo>
                    <a:pt x="5" y="30"/>
                  </a:lnTo>
                  <a:lnTo>
                    <a:pt x="9" y="28"/>
                  </a:lnTo>
                  <a:lnTo>
                    <a:pt x="14" y="23"/>
                  </a:lnTo>
                  <a:lnTo>
                    <a:pt x="14" y="19"/>
                  </a:lnTo>
                  <a:lnTo>
                    <a:pt x="16" y="14"/>
                  </a:lnTo>
                  <a:lnTo>
                    <a:pt x="19" y="12"/>
                  </a:lnTo>
                  <a:lnTo>
                    <a:pt x="19" y="9"/>
                  </a:lnTo>
                  <a:lnTo>
                    <a:pt x="21" y="4"/>
                  </a:lnTo>
                  <a:lnTo>
                    <a:pt x="26" y="2"/>
                  </a:lnTo>
                  <a:lnTo>
                    <a:pt x="28" y="2"/>
                  </a:lnTo>
                  <a:lnTo>
                    <a:pt x="38" y="0"/>
                  </a:lnTo>
                  <a:lnTo>
                    <a:pt x="42" y="2"/>
                  </a:lnTo>
                  <a:lnTo>
                    <a:pt x="45" y="7"/>
                  </a:lnTo>
                  <a:lnTo>
                    <a:pt x="49" y="9"/>
                  </a:lnTo>
                  <a:lnTo>
                    <a:pt x="47" y="19"/>
                  </a:lnTo>
                  <a:lnTo>
                    <a:pt x="47" y="23"/>
                  </a:lnTo>
                  <a:lnTo>
                    <a:pt x="54" y="28"/>
                  </a:lnTo>
                  <a:lnTo>
                    <a:pt x="57" y="28"/>
                  </a:lnTo>
                  <a:lnTo>
                    <a:pt x="61" y="23"/>
                  </a:lnTo>
                  <a:lnTo>
                    <a:pt x="64" y="23"/>
                  </a:lnTo>
                  <a:lnTo>
                    <a:pt x="68" y="28"/>
                  </a:lnTo>
                  <a:lnTo>
                    <a:pt x="68" y="30"/>
                  </a:lnTo>
                  <a:lnTo>
                    <a:pt x="68" y="30"/>
                  </a:lnTo>
                  <a:lnTo>
                    <a:pt x="71" y="35"/>
                  </a:lnTo>
                  <a:lnTo>
                    <a:pt x="66" y="45"/>
                  </a:lnTo>
                  <a:lnTo>
                    <a:pt x="64" y="47"/>
                  </a:lnTo>
                  <a:lnTo>
                    <a:pt x="64" y="52"/>
                  </a:lnTo>
                  <a:lnTo>
                    <a:pt x="68" y="54"/>
                  </a:lnTo>
                  <a:lnTo>
                    <a:pt x="71" y="52"/>
                  </a:lnTo>
                  <a:lnTo>
                    <a:pt x="73" y="52"/>
                  </a:lnTo>
                  <a:lnTo>
                    <a:pt x="75" y="54"/>
                  </a:lnTo>
                  <a:lnTo>
                    <a:pt x="78" y="54"/>
                  </a:lnTo>
                  <a:lnTo>
                    <a:pt x="83" y="56"/>
                  </a:lnTo>
                  <a:lnTo>
                    <a:pt x="83" y="61"/>
                  </a:lnTo>
                  <a:lnTo>
                    <a:pt x="87" y="64"/>
                  </a:lnTo>
                  <a:lnTo>
                    <a:pt x="90" y="64"/>
                  </a:lnTo>
                  <a:lnTo>
                    <a:pt x="90" y="68"/>
                  </a:lnTo>
                  <a:lnTo>
                    <a:pt x="87" y="71"/>
                  </a:lnTo>
                  <a:lnTo>
                    <a:pt x="90" y="73"/>
                  </a:lnTo>
                  <a:lnTo>
                    <a:pt x="87" y="75"/>
                  </a:lnTo>
                  <a:lnTo>
                    <a:pt x="87" y="80"/>
                  </a:lnTo>
                  <a:lnTo>
                    <a:pt x="87" y="83"/>
                  </a:lnTo>
                  <a:lnTo>
                    <a:pt x="85" y="87"/>
                  </a:lnTo>
                  <a:lnTo>
                    <a:pt x="87" y="92"/>
                  </a:lnTo>
                  <a:lnTo>
                    <a:pt x="87" y="97"/>
                  </a:lnTo>
                  <a:lnTo>
                    <a:pt x="66" y="90"/>
                  </a:lnTo>
                  <a:lnTo>
                    <a:pt x="49" y="75"/>
                  </a:lnTo>
                  <a:lnTo>
                    <a:pt x="45" y="75"/>
                  </a:lnTo>
                  <a:lnTo>
                    <a:pt x="31" y="61"/>
                  </a:lnTo>
                  <a:lnTo>
                    <a:pt x="21" y="54"/>
                  </a:lnTo>
                  <a:lnTo>
                    <a:pt x="19" y="54"/>
                  </a:lnTo>
                  <a:lnTo>
                    <a:pt x="12" y="47"/>
                  </a:lnTo>
                  <a:lnTo>
                    <a:pt x="9" y="45"/>
                  </a:lnTo>
                  <a:lnTo>
                    <a:pt x="9" y="42"/>
                  </a:lnTo>
                  <a:lnTo>
                    <a:pt x="7" y="40"/>
                  </a:lnTo>
                  <a:lnTo>
                    <a:pt x="0" y="40"/>
                  </a:lnTo>
                  <a:lnTo>
                    <a:pt x="0" y="4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4" name="Lesotho">
              <a:extLst>
                <a:ext uri="{FF2B5EF4-FFF2-40B4-BE49-F238E27FC236}">
                  <a16:creationId xmlns:a16="http://schemas.microsoft.com/office/drawing/2014/main" xmlns="" id="{0F7E2183-2BDF-4E71-A6BF-581BB1E26746}"/>
                </a:ext>
              </a:extLst>
            </p:cNvPr>
            <p:cNvSpPr>
              <a:spLocks/>
            </p:cNvSpPr>
            <p:nvPr/>
          </p:nvSpPr>
          <p:spPr bwMode="auto">
            <a:xfrm>
              <a:off x="6547111" y="5083337"/>
              <a:ext cx="59032" cy="56761"/>
            </a:xfrm>
            <a:custGeom>
              <a:avLst/>
              <a:gdLst>
                <a:gd name="T0" fmla="*/ 9 w 52"/>
                <a:gd name="T1" fmla="*/ 42 h 50"/>
                <a:gd name="T2" fmla="*/ 9 w 52"/>
                <a:gd name="T3" fmla="*/ 38 h 50"/>
                <a:gd name="T4" fmla="*/ 5 w 52"/>
                <a:gd name="T5" fmla="*/ 33 h 50"/>
                <a:gd name="T6" fmla="*/ 5 w 52"/>
                <a:gd name="T7" fmla="*/ 33 h 50"/>
                <a:gd name="T8" fmla="*/ 2 w 52"/>
                <a:gd name="T9" fmla="*/ 28 h 50"/>
                <a:gd name="T10" fmla="*/ 0 w 52"/>
                <a:gd name="T11" fmla="*/ 26 h 50"/>
                <a:gd name="T12" fmla="*/ 5 w 52"/>
                <a:gd name="T13" fmla="*/ 24 h 50"/>
                <a:gd name="T14" fmla="*/ 9 w 52"/>
                <a:gd name="T15" fmla="*/ 19 h 50"/>
                <a:gd name="T16" fmla="*/ 12 w 52"/>
                <a:gd name="T17" fmla="*/ 12 h 50"/>
                <a:gd name="T18" fmla="*/ 16 w 52"/>
                <a:gd name="T19" fmla="*/ 7 h 50"/>
                <a:gd name="T20" fmla="*/ 26 w 52"/>
                <a:gd name="T21" fmla="*/ 7 h 50"/>
                <a:gd name="T22" fmla="*/ 26 w 52"/>
                <a:gd name="T23" fmla="*/ 5 h 50"/>
                <a:gd name="T24" fmla="*/ 31 w 52"/>
                <a:gd name="T25" fmla="*/ 2 h 50"/>
                <a:gd name="T26" fmla="*/ 31 w 52"/>
                <a:gd name="T27" fmla="*/ 0 h 50"/>
                <a:gd name="T28" fmla="*/ 33 w 52"/>
                <a:gd name="T29" fmla="*/ 2 h 50"/>
                <a:gd name="T30" fmla="*/ 35 w 52"/>
                <a:gd name="T31" fmla="*/ 2 h 50"/>
                <a:gd name="T32" fmla="*/ 38 w 52"/>
                <a:gd name="T33" fmla="*/ 2 h 50"/>
                <a:gd name="T34" fmla="*/ 40 w 52"/>
                <a:gd name="T35" fmla="*/ 5 h 50"/>
                <a:gd name="T36" fmla="*/ 45 w 52"/>
                <a:gd name="T37" fmla="*/ 2 h 50"/>
                <a:gd name="T38" fmla="*/ 49 w 52"/>
                <a:gd name="T39" fmla="*/ 7 h 50"/>
                <a:gd name="T40" fmla="*/ 52 w 52"/>
                <a:gd name="T41" fmla="*/ 16 h 50"/>
                <a:gd name="T42" fmla="*/ 52 w 52"/>
                <a:gd name="T43" fmla="*/ 21 h 50"/>
                <a:gd name="T44" fmla="*/ 47 w 52"/>
                <a:gd name="T45" fmla="*/ 24 h 50"/>
                <a:gd name="T46" fmla="*/ 45 w 52"/>
                <a:gd name="T47" fmla="*/ 26 h 50"/>
                <a:gd name="T48" fmla="*/ 45 w 52"/>
                <a:gd name="T49" fmla="*/ 28 h 50"/>
                <a:gd name="T50" fmla="*/ 47 w 52"/>
                <a:gd name="T51" fmla="*/ 31 h 50"/>
                <a:gd name="T52" fmla="*/ 45 w 52"/>
                <a:gd name="T53" fmla="*/ 35 h 50"/>
                <a:gd name="T54" fmla="*/ 42 w 52"/>
                <a:gd name="T55" fmla="*/ 38 h 50"/>
                <a:gd name="T56" fmla="*/ 38 w 52"/>
                <a:gd name="T57" fmla="*/ 35 h 50"/>
                <a:gd name="T58" fmla="*/ 35 w 52"/>
                <a:gd name="T59" fmla="*/ 38 h 50"/>
                <a:gd name="T60" fmla="*/ 33 w 52"/>
                <a:gd name="T61" fmla="*/ 38 h 50"/>
                <a:gd name="T62" fmla="*/ 28 w 52"/>
                <a:gd name="T63" fmla="*/ 40 h 50"/>
                <a:gd name="T64" fmla="*/ 26 w 52"/>
                <a:gd name="T65" fmla="*/ 45 h 50"/>
                <a:gd name="T66" fmla="*/ 23 w 52"/>
                <a:gd name="T67" fmla="*/ 47 h 50"/>
                <a:gd name="T68" fmla="*/ 23 w 52"/>
                <a:gd name="T69" fmla="*/ 50 h 50"/>
                <a:gd name="T70" fmla="*/ 19 w 52"/>
                <a:gd name="T71" fmla="*/ 50 h 50"/>
                <a:gd name="T72" fmla="*/ 14 w 52"/>
                <a:gd name="T73" fmla="*/ 47 h 50"/>
                <a:gd name="T74" fmla="*/ 12 w 52"/>
                <a:gd name="T75" fmla="*/ 45 h 50"/>
                <a:gd name="T76" fmla="*/ 9 w 52"/>
                <a:gd name="T77" fmla="*/ 42 h 50"/>
                <a:gd name="T78" fmla="*/ 9 w 52"/>
                <a:gd name="T79"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50">
                  <a:moveTo>
                    <a:pt x="9" y="42"/>
                  </a:moveTo>
                  <a:lnTo>
                    <a:pt x="9" y="38"/>
                  </a:lnTo>
                  <a:lnTo>
                    <a:pt x="5" y="33"/>
                  </a:lnTo>
                  <a:lnTo>
                    <a:pt x="5" y="33"/>
                  </a:lnTo>
                  <a:lnTo>
                    <a:pt x="2" y="28"/>
                  </a:lnTo>
                  <a:lnTo>
                    <a:pt x="0" y="26"/>
                  </a:lnTo>
                  <a:lnTo>
                    <a:pt x="5" y="24"/>
                  </a:lnTo>
                  <a:lnTo>
                    <a:pt x="9" y="19"/>
                  </a:lnTo>
                  <a:lnTo>
                    <a:pt x="12" y="12"/>
                  </a:lnTo>
                  <a:lnTo>
                    <a:pt x="16" y="7"/>
                  </a:lnTo>
                  <a:lnTo>
                    <a:pt x="26" y="7"/>
                  </a:lnTo>
                  <a:lnTo>
                    <a:pt x="26" y="5"/>
                  </a:lnTo>
                  <a:lnTo>
                    <a:pt x="31" y="2"/>
                  </a:lnTo>
                  <a:lnTo>
                    <a:pt x="31" y="0"/>
                  </a:lnTo>
                  <a:lnTo>
                    <a:pt x="33" y="2"/>
                  </a:lnTo>
                  <a:lnTo>
                    <a:pt x="35" y="2"/>
                  </a:lnTo>
                  <a:lnTo>
                    <a:pt x="38" y="2"/>
                  </a:lnTo>
                  <a:lnTo>
                    <a:pt x="40" y="5"/>
                  </a:lnTo>
                  <a:lnTo>
                    <a:pt x="45" y="2"/>
                  </a:lnTo>
                  <a:lnTo>
                    <a:pt x="49" y="7"/>
                  </a:lnTo>
                  <a:lnTo>
                    <a:pt x="52" y="16"/>
                  </a:lnTo>
                  <a:lnTo>
                    <a:pt x="52" y="21"/>
                  </a:lnTo>
                  <a:lnTo>
                    <a:pt x="47" y="24"/>
                  </a:lnTo>
                  <a:lnTo>
                    <a:pt x="45" y="26"/>
                  </a:lnTo>
                  <a:lnTo>
                    <a:pt x="45" y="28"/>
                  </a:lnTo>
                  <a:lnTo>
                    <a:pt x="47" y="31"/>
                  </a:lnTo>
                  <a:lnTo>
                    <a:pt x="45" y="35"/>
                  </a:lnTo>
                  <a:lnTo>
                    <a:pt x="42" y="38"/>
                  </a:lnTo>
                  <a:lnTo>
                    <a:pt x="38" y="35"/>
                  </a:lnTo>
                  <a:lnTo>
                    <a:pt x="35" y="38"/>
                  </a:lnTo>
                  <a:lnTo>
                    <a:pt x="33" y="38"/>
                  </a:lnTo>
                  <a:lnTo>
                    <a:pt x="28" y="40"/>
                  </a:lnTo>
                  <a:lnTo>
                    <a:pt x="26" y="45"/>
                  </a:lnTo>
                  <a:lnTo>
                    <a:pt x="23" y="47"/>
                  </a:lnTo>
                  <a:lnTo>
                    <a:pt x="23" y="50"/>
                  </a:lnTo>
                  <a:lnTo>
                    <a:pt x="19" y="50"/>
                  </a:lnTo>
                  <a:lnTo>
                    <a:pt x="14" y="47"/>
                  </a:lnTo>
                  <a:lnTo>
                    <a:pt x="12" y="45"/>
                  </a:lnTo>
                  <a:lnTo>
                    <a:pt x="9" y="42"/>
                  </a:lnTo>
                  <a:lnTo>
                    <a:pt x="9" y="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5" name="Lebanon">
              <a:extLst>
                <a:ext uri="{FF2B5EF4-FFF2-40B4-BE49-F238E27FC236}">
                  <a16:creationId xmlns:a16="http://schemas.microsoft.com/office/drawing/2014/main" xmlns="" id="{04D7B66C-407E-49EF-91DC-68159590A3CE}"/>
                </a:ext>
              </a:extLst>
            </p:cNvPr>
            <p:cNvSpPr>
              <a:spLocks/>
            </p:cNvSpPr>
            <p:nvPr/>
          </p:nvSpPr>
          <p:spPr bwMode="auto">
            <a:xfrm>
              <a:off x="6748046" y="3414555"/>
              <a:ext cx="32922" cy="40868"/>
            </a:xfrm>
            <a:custGeom>
              <a:avLst/>
              <a:gdLst>
                <a:gd name="T0" fmla="*/ 0 w 29"/>
                <a:gd name="T1" fmla="*/ 36 h 36"/>
                <a:gd name="T2" fmla="*/ 3 w 29"/>
                <a:gd name="T3" fmla="*/ 36 h 36"/>
                <a:gd name="T4" fmla="*/ 10 w 29"/>
                <a:gd name="T5" fmla="*/ 36 h 36"/>
                <a:gd name="T6" fmla="*/ 12 w 29"/>
                <a:gd name="T7" fmla="*/ 31 h 36"/>
                <a:gd name="T8" fmla="*/ 17 w 29"/>
                <a:gd name="T9" fmla="*/ 31 h 36"/>
                <a:gd name="T10" fmla="*/ 19 w 29"/>
                <a:gd name="T11" fmla="*/ 26 h 36"/>
                <a:gd name="T12" fmla="*/ 21 w 29"/>
                <a:gd name="T13" fmla="*/ 19 h 36"/>
                <a:gd name="T14" fmla="*/ 24 w 29"/>
                <a:gd name="T15" fmla="*/ 17 h 36"/>
                <a:gd name="T16" fmla="*/ 26 w 29"/>
                <a:gd name="T17" fmla="*/ 17 h 36"/>
                <a:gd name="T18" fmla="*/ 29 w 29"/>
                <a:gd name="T19" fmla="*/ 17 h 36"/>
                <a:gd name="T20" fmla="*/ 29 w 29"/>
                <a:gd name="T21" fmla="*/ 12 h 36"/>
                <a:gd name="T22" fmla="*/ 29 w 29"/>
                <a:gd name="T23" fmla="*/ 8 h 36"/>
                <a:gd name="T24" fmla="*/ 24 w 29"/>
                <a:gd name="T25" fmla="*/ 5 h 36"/>
                <a:gd name="T26" fmla="*/ 21 w 29"/>
                <a:gd name="T27" fmla="*/ 0 h 36"/>
                <a:gd name="T28" fmla="*/ 12 w 29"/>
                <a:gd name="T29" fmla="*/ 0 h 36"/>
                <a:gd name="T30" fmla="*/ 12 w 29"/>
                <a:gd name="T31" fmla="*/ 0 h 36"/>
                <a:gd name="T32" fmla="*/ 10 w 29"/>
                <a:gd name="T33" fmla="*/ 0 h 36"/>
                <a:gd name="T34" fmla="*/ 10 w 29"/>
                <a:gd name="T35" fmla="*/ 17 h 36"/>
                <a:gd name="T36" fmla="*/ 5 w 29"/>
                <a:gd name="T37" fmla="*/ 24 h 36"/>
                <a:gd name="T38" fmla="*/ 0 w 29"/>
                <a:gd name="T39" fmla="*/ 29 h 36"/>
                <a:gd name="T40" fmla="*/ 0 w 29"/>
                <a:gd name="T41" fmla="*/ 36 h 36"/>
                <a:gd name="T42" fmla="*/ 0 w 29"/>
                <a:gd name="T43" fmla="*/ 36 h 36"/>
                <a:gd name="T44" fmla="*/ 0 w 29"/>
                <a:gd name="T4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36">
                  <a:moveTo>
                    <a:pt x="0" y="36"/>
                  </a:moveTo>
                  <a:lnTo>
                    <a:pt x="3" y="36"/>
                  </a:lnTo>
                  <a:lnTo>
                    <a:pt x="10" y="36"/>
                  </a:lnTo>
                  <a:lnTo>
                    <a:pt x="12" y="31"/>
                  </a:lnTo>
                  <a:lnTo>
                    <a:pt x="17" y="31"/>
                  </a:lnTo>
                  <a:lnTo>
                    <a:pt x="19" y="26"/>
                  </a:lnTo>
                  <a:lnTo>
                    <a:pt x="21" y="19"/>
                  </a:lnTo>
                  <a:lnTo>
                    <a:pt x="24" y="17"/>
                  </a:lnTo>
                  <a:lnTo>
                    <a:pt x="26" y="17"/>
                  </a:lnTo>
                  <a:lnTo>
                    <a:pt x="29" y="17"/>
                  </a:lnTo>
                  <a:lnTo>
                    <a:pt x="29" y="12"/>
                  </a:lnTo>
                  <a:lnTo>
                    <a:pt x="29" y="8"/>
                  </a:lnTo>
                  <a:lnTo>
                    <a:pt x="24" y="5"/>
                  </a:lnTo>
                  <a:lnTo>
                    <a:pt x="21" y="0"/>
                  </a:lnTo>
                  <a:lnTo>
                    <a:pt x="12" y="0"/>
                  </a:lnTo>
                  <a:lnTo>
                    <a:pt x="12" y="0"/>
                  </a:lnTo>
                  <a:lnTo>
                    <a:pt x="10" y="0"/>
                  </a:lnTo>
                  <a:lnTo>
                    <a:pt x="10" y="17"/>
                  </a:lnTo>
                  <a:lnTo>
                    <a:pt x="5" y="24"/>
                  </a:lnTo>
                  <a:lnTo>
                    <a:pt x="0" y="29"/>
                  </a:lnTo>
                  <a:lnTo>
                    <a:pt x="0" y="36"/>
                  </a:lnTo>
                  <a:lnTo>
                    <a:pt x="0" y="36"/>
                  </a:lnTo>
                  <a:lnTo>
                    <a:pt x="0" y="3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6" name="Latvia">
              <a:extLst>
                <a:ext uri="{FF2B5EF4-FFF2-40B4-BE49-F238E27FC236}">
                  <a16:creationId xmlns:a16="http://schemas.microsoft.com/office/drawing/2014/main" xmlns="" id="{0A0289F2-D484-4B6B-9871-93EB85BDFBE1}"/>
                </a:ext>
              </a:extLst>
            </p:cNvPr>
            <p:cNvSpPr>
              <a:spLocks/>
            </p:cNvSpPr>
            <p:nvPr/>
          </p:nvSpPr>
          <p:spPr bwMode="auto">
            <a:xfrm>
              <a:off x="6345041" y="2651683"/>
              <a:ext cx="161202" cy="89683"/>
            </a:xfrm>
            <a:custGeom>
              <a:avLst/>
              <a:gdLst>
                <a:gd name="T0" fmla="*/ 142 w 142"/>
                <a:gd name="T1" fmla="*/ 53 h 79"/>
                <a:gd name="T2" fmla="*/ 135 w 142"/>
                <a:gd name="T3" fmla="*/ 43 h 79"/>
                <a:gd name="T4" fmla="*/ 131 w 142"/>
                <a:gd name="T5" fmla="*/ 36 h 79"/>
                <a:gd name="T6" fmla="*/ 131 w 142"/>
                <a:gd name="T7" fmla="*/ 29 h 79"/>
                <a:gd name="T8" fmla="*/ 131 w 142"/>
                <a:gd name="T9" fmla="*/ 24 h 79"/>
                <a:gd name="T10" fmla="*/ 119 w 142"/>
                <a:gd name="T11" fmla="*/ 19 h 79"/>
                <a:gd name="T12" fmla="*/ 107 w 142"/>
                <a:gd name="T13" fmla="*/ 17 h 79"/>
                <a:gd name="T14" fmla="*/ 100 w 142"/>
                <a:gd name="T15" fmla="*/ 10 h 79"/>
                <a:gd name="T16" fmla="*/ 90 w 142"/>
                <a:gd name="T17" fmla="*/ 5 h 79"/>
                <a:gd name="T18" fmla="*/ 86 w 142"/>
                <a:gd name="T19" fmla="*/ 0 h 79"/>
                <a:gd name="T20" fmla="*/ 81 w 142"/>
                <a:gd name="T21" fmla="*/ 5 h 79"/>
                <a:gd name="T22" fmla="*/ 71 w 142"/>
                <a:gd name="T23" fmla="*/ 3 h 79"/>
                <a:gd name="T24" fmla="*/ 62 w 142"/>
                <a:gd name="T25" fmla="*/ 8 h 79"/>
                <a:gd name="T26" fmla="*/ 64 w 142"/>
                <a:gd name="T27" fmla="*/ 22 h 79"/>
                <a:gd name="T28" fmla="*/ 55 w 142"/>
                <a:gd name="T29" fmla="*/ 38 h 79"/>
                <a:gd name="T30" fmla="*/ 43 w 142"/>
                <a:gd name="T31" fmla="*/ 34 h 79"/>
                <a:gd name="T32" fmla="*/ 31 w 142"/>
                <a:gd name="T33" fmla="*/ 17 h 79"/>
                <a:gd name="T34" fmla="*/ 31 w 142"/>
                <a:gd name="T35" fmla="*/ 10 h 79"/>
                <a:gd name="T36" fmla="*/ 19 w 142"/>
                <a:gd name="T37" fmla="*/ 17 h 79"/>
                <a:gd name="T38" fmla="*/ 12 w 142"/>
                <a:gd name="T39" fmla="*/ 19 h 79"/>
                <a:gd name="T40" fmla="*/ 10 w 142"/>
                <a:gd name="T41" fmla="*/ 29 h 79"/>
                <a:gd name="T42" fmla="*/ 8 w 142"/>
                <a:gd name="T43" fmla="*/ 36 h 79"/>
                <a:gd name="T44" fmla="*/ 3 w 142"/>
                <a:gd name="T45" fmla="*/ 48 h 79"/>
                <a:gd name="T46" fmla="*/ 0 w 142"/>
                <a:gd name="T47" fmla="*/ 55 h 79"/>
                <a:gd name="T48" fmla="*/ 5 w 142"/>
                <a:gd name="T49" fmla="*/ 67 h 79"/>
                <a:gd name="T50" fmla="*/ 8 w 142"/>
                <a:gd name="T51" fmla="*/ 67 h 79"/>
                <a:gd name="T52" fmla="*/ 17 w 142"/>
                <a:gd name="T53" fmla="*/ 57 h 79"/>
                <a:gd name="T54" fmla="*/ 34 w 142"/>
                <a:gd name="T55" fmla="*/ 55 h 79"/>
                <a:gd name="T56" fmla="*/ 43 w 142"/>
                <a:gd name="T57" fmla="*/ 57 h 79"/>
                <a:gd name="T58" fmla="*/ 52 w 142"/>
                <a:gd name="T59" fmla="*/ 53 h 79"/>
                <a:gd name="T60" fmla="*/ 57 w 142"/>
                <a:gd name="T61" fmla="*/ 55 h 79"/>
                <a:gd name="T62" fmla="*/ 67 w 142"/>
                <a:gd name="T63" fmla="*/ 60 h 79"/>
                <a:gd name="T64" fmla="*/ 76 w 142"/>
                <a:gd name="T65" fmla="*/ 57 h 79"/>
                <a:gd name="T66" fmla="*/ 90 w 142"/>
                <a:gd name="T67" fmla="*/ 62 h 79"/>
                <a:gd name="T68" fmla="*/ 102 w 142"/>
                <a:gd name="T69" fmla="*/ 69 h 79"/>
                <a:gd name="T70" fmla="*/ 114 w 142"/>
                <a:gd name="T71" fmla="*/ 76 h 79"/>
                <a:gd name="T72" fmla="*/ 116 w 142"/>
                <a:gd name="T73" fmla="*/ 79 h 79"/>
                <a:gd name="T74" fmla="*/ 133 w 142"/>
                <a:gd name="T75" fmla="*/ 74 h 79"/>
                <a:gd name="T76" fmla="*/ 138 w 142"/>
                <a:gd name="T77" fmla="*/ 64 h 79"/>
                <a:gd name="T78" fmla="*/ 142 w 142"/>
                <a:gd name="T7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79">
                  <a:moveTo>
                    <a:pt x="142" y="60"/>
                  </a:moveTo>
                  <a:lnTo>
                    <a:pt x="142" y="53"/>
                  </a:lnTo>
                  <a:lnTo>
                    <a:pt x="138" y="50"/>
                  </a:lnTo>
                  <a:lnTo>
                    <a:pt x="135" y="43"/>
                  </a:lnTo>
                  <a:lnTo>
                    <a:pt x="135" y="41"/>
                  </a:lnTo>
                  <a:lnTo>
                    <a:pt x="131" y="36"/>
                  </a:lnTo>
                  <a:lnTo>
                    <a:pt x="133" y="34"/>
                  </a:lnTo>
                  <a:lnTo>
                    <a:pt x="131" y="29"/>
                  </a:lnTo>
                  <a:lnTo>
                    <a:pt x="128" y="26"/>
                  </a:lnTo>
                  <a:lnTo>
                    <a:pt x="131" y="24"/>
                  </a:lnTo>
                  <a:lnTo>
                    <a:pt x="128" y="22"/>
                  </a:lnTo>
                  <a:lnTo>
                    <a:pt x="119" y="19"/>
                  </a:lnTo>
                  <a:lnTo>
                    <a:pt x="109" y="22"/>
                  </a:lnTo>
                  <a:lnTo>
                    <a:pt x="107" y="17"/>
                  </a:lnTo>
                  <a:lnTo>
                    <a:pt x="102" y="15"/>
                  </a:lnTo>
                  <a:lnTo>
                    <a:pt x="100" y="10"/>
                  </a:lnTo>
                  <a:lnTo>
                    <a:pt x="93" y="5"/>
                  </a:lnTo>
                  <a:lnTo>
                    <a:pt x="90" y="5"/>
                  </a:lnTo>
                  <a:lnTo>
                    <a:pt x="88" y="3"/>
                  </a:lnTo>
                  <a:lnTo>
                    <a:pt x="86" y="0"/>
                  </a:lnTo>
                  <a:lnTo>
                    <a:pt x="86" y="5"/>
                  </a:lnTo>
                  <a:lnTo>
                    <a:pt x="81" y="5"/>
                  </a:lnTo>
                  <a:lnTo>
                    <a:pt x="76" y="0"/>
                  </a:lnTo>
                  <a:lnTo>
                    <a:pt x="71" y="3"/>
                  </a:lnTo>
                  <a:lnTo>
                    <a:pt x="64" y="5"/>
                  </a:lnTo>
                  <a:lnTo>
                    <a:pt x="62" y="8"/>
                  </a:lnTo>
                  <a:lnTo>
                    <a:pt x="62" y="12"/>
                  </a:lnTo>
                  <a:lnTo>
                    <a:pt x="64" y="22"/>
                  </a:lnTo>
                  <a:lnTo>
                    <a:pt x="62" y="29"/>
                  </a:lnTo>
                  <a:lnTo>
                    <a:pt x="55" y="38"/>
                  </a:lnTo>
                  <a:lnTo>
                    <a:pt x="48" y="38"/>
                  </a:lnTo>
                  <a:lnTo>
                    <a:pt x="43" y="34"/>
                  </a:lnTo>
                  <a:lnTo>
                    <a:pt x="43" y="29"/>
                  </a:lnTo>
                  <a:lnTo>
                    <a:pt x="31" y="17"/>
                  </a:lnTo>
                  <a:lnTo>
                    <a:pt x="31" y="10"/>
                  </a:lnTo>
                  <a:lnTo>
                    <a:pt x="31" y="10"/>
                  </a:lnTo>
                  <a:lnTo>
                    <a:pt x="26" y="15"/>
                  </a:lnTo>
                  <a:lnTo>
                    <a:pt x="19" y="17"/>
                  </a:lnTo>
                  <a:lnTo>
                    <a:pt x="17" y="19"/>
                  </a:lnTo>
                  <a:lnTo>
                    <a:pt x="12" y="19"/>
                  </a:lnTo>
                  <a:lnTo>
                    <a:pt x="10" y="24"/>
                  </a:lnTo>
                  <a:lnTo>
                    <a:pt x="10" y="29"/>
                  </a:lnTo>
                  <a:lnTo>
                    <a:pt x="8" y="29"/>
                  </a:lnTo>
                  <a:lnTo>
                    <a:pt x="8" y="36"/>
                  </a:lnTo>
                  <a:lnTo>
                    <a:pt x="3" y="43"/>
                  </a:lnTo>
                  <a:lnTo>
                    <a:pt x="3" y="48"/>
                  </a:lnTo>
                  <a:lnTo>
                    <a:pt x="3" y="50"/>
                  </a:lnTo>
                  <a:lnTo>
                    <a:pt x="0" y="55"/>
                  </a:lnTo>
                  <a:lnTo>
                    <a:pt x="3" y="64"/>
                  </a:lnTo>
                  <a:lnTo>
                    <a:pt x="5" y="67"/>
                  </a:lnTo>
                  <a:lnTo>
                    <a:pt x="5" y="69"/>
                  </a:lnTo>
                  <a:lnTo>
                    <a:pt x="8" y="67"/>
                  </a:lnTo>
                  <a:lnTo>
                    <a:pt x="10" y="62"/>
                  </a:lnTo>
                  <a:lnTo>
                    <a:pt x="17" y="57"/>
                  </a:lnTo>
                  <a:lnTo>
                    <a:pt x="26" y="55"/>
                  </a:lnTo>
                  <a:lnTo>
                    <a:pt x="34" y="55"/>
                  </a:lnTo>
                  <a:lnTo>
                    <a:pt x="41" y="55"/>
                  </a:lnTo>
                  <a:lnTo>
                    <a:pt x="43" y="57"/>
                  </a:lnTo>
                  <a:lnTo>
                    <a:pt x="48" y="53"/>
                  </a:lnTo>
                  <a:lnTo>
                    <a:pt x="52" y="53"/>
                  </a:lnTo>
                  <a:lnTo>
                    <a:pt x="52" y="55"/>
                  </a:lnTo>
                  <a:lnTo>
                    <a:pt x="57" y="55"/>
                  </a:lnTo>
                  <a:lnTo>
                    <a:pt x="60" y="60"/>
                  </a:lnTo>
                  <a:lnTo>
                    <a:pt x="67" y="60"/>
                  </a:lnTo>
                  <a:lnTo>
                    <a:pt x="69" y="62"/>
                  </a:lnTo>
                  <a:lnTo>
                    <a:pt x="76" y="57"/>
                  </a:lnTo>
                  <a:lnTo>
                    <a:pt x="83" y="60"/>
                  </a:lnTo>
                  <a:lnTo>
                    <a:pt x="90" y="62"/>
                  </a:lnTo>
                  <a:lnTo>
                    <a:pt x="97" y="67"/>
                  </a:lnTo>
                  <a:lnTo>
                    <a:pt x="102" y="69"/>
                  </a:lnTo>
                  <a:lnTo>
                    <a:pt x="107" y="76"/>
                  </a:lnTo>
                  <a:lnTo>
                    <a:pt x="114" y="76"/>
                  </a:lnTo>
                  <a:lnTo>
                    <a:pt x="116" y="79"/>
                  </a:lnTo>
                  <a:lnTo>
                    <a:pt x="116" y="79"/>
                  </a:lnTo>
                  <a:lnTo>
                    <a:pt x="123" y="74"/>
                  </a:lnTo>
                  <a:lnTo>
                    <a:pt x="133" y="74"/>
                  </a:lnTo>
                  <a:lnTo>
                    <a:pt x="133" y="67"/>
                  </a:lnTo>
                  <a:lnTo>
                    <a:pt x="138" y="64"/>
                  </a:lnTo>
                  <a:lnTo>
                    <a:pt x="138" y="62"/>
                  </a:lnTo>
                  <a:lnTo>
                    <a:pt x="142" y="60"/>
                  </a:lnTo>
                  <a:lnTo>
                    <a:pt x="142" y="6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7" name="Laos">
              <a:extLst>
                <a:ext uri="{FF2B5EF4-FFF2-40B4-BE49-F238E27FC236}">
                  <a16:creationId xmlns:a16="http://schemas.microsoft.com/office/drawing/2014/main" xmlns="" id="{0E66D09A-BF7B-49F2-B9C7-79970EFA5DBB}"/>
                </a:ext>
              </a:extLst>
            </p:cNvPr>
            <p:cNvSpPr>
              <a:spLocks/>
            </p:cNvSpPr>
            <p:nvPr/>
          </p:nvSpPr>
          <p:spPr bwMode="auto">
            <a:xfrm>
              <a:off x="8412287" y="3734689"/>
              <a:ext cx="206611" cy="239533"/>
            </a:xfrm>
            <a:custGeom>
              <a:avLst/>
              <a:gdLst>
                <a:gd name="T0" fmla="*/ 26 w 182"/>
                <a:gd name="T1" fmla="*/ 28 h 211"/>
                <a:gd name="T2" fmla="*/ 33 w 182"/>
                <a:gd name="T3" fmla="*/ 24 h 211"/>
                <a:gd name="T4" fmla="*/ 31 w 182"/>
                <a:gd name="T5" fmla="*/ 5 h 211"/>
                <a:gd name="T6" fmla="*/ 43 w 182"/>
                <a:gd name="T7" fmla="*/ 0 h 211"/>
                <a:gd name="T8" fmla="*/ 57 w 182"/>
                <a:gd name="T9" fmla="*/ 12 h 211"/>
                <a:gd name="T10" fmla="*/ 59 w 182"/>
                <a:gd name="T11" fmla="*/ 24 h 211"/>
                <a:gd name="T12" fmla="*/ 81 w 182"/>
                <a:gd name="T13" fmla="*/ 38 h 211"/>
                <a:gd name="T14" fmla="*/ 97 w 182"/>
                <a:gd name="T15" fmla="*/ 38 h 211"/>
                <a:gd name="T16" fmla="*/ 107 w 182"/>
                <a:gd name="T17" fmla="*/ 47 h 211"/>
                <a:gd name="T18" fmla="*/ 114 w 182"/>
                <a:gd name="T19" fmla="*/ 54 h 211"/>
                <a:gd name="T20" fmla="*/ 104 w 182"/>
                <a:gd name="T21" fmla="*/ 69 h 211"/>
                <a:gd name="T22" fmla="*/ 90 w 182"/>
                <a:gd name="T23" fmla="*/ 71 h 211"/>
                <a:gd name="T24" fmla="*/ 92 w 182"/>
                <a:gd name="T25" fmla="*/ 83 h 211"/>
                <a:gd name="T26" fmla="*/ 102 w 182"/>
                <a:gd name="T27" fmla="*/ 92 h 211"/>
                <a:gd name="T28" fmla="*/ 118 w 182"/>
                <a:gd name="T29" fmla="*/ 97 h 211"/>
                <a:gd name="T30" fmla="*/ 135 w 182"/>
                <a:gd name="T31" fmla="*/ 114 h 211"/>
                <a:gd name="T32" fmla="*/ 144 w 182"/>
                <a:gd name="T33" fmla="*/ 130 h 211"/>
                <a:gd name="T34" fmla="*/ 154 w 182"/>
                <a:gd name="T35" fmla="*/ 135 h 211"/>
                <a:gd name="T36" fmla="*/ 161 w 182"/>
                <a:gd name="T37" fmla="*/ 142 h 211"/>
                <a:gd name="T38" fmla="*/ 166 w 182"/>
                <a:gd name="T39" fmla="*/ 149 h 211"/>
                <a:gd name="T40" fmla="*/ 175 w 182"/>
                <a:gd name="T41" fmla="*/ 154 h 211"/>
                <a:gd name="T42" fmla="*/ 178 w 182"/>
                <a:gd name="T43" fmla="*/ 159 h 211"/>
                <a:gd name="T44" fmla="*/ 182 w 182"/>
                <a:gd name="T45" fmla="*/ 168 h 211"/>
                <a:gd name="T46" fmla="*/ 178 w 182"/>
                <a:gd name="T47" fmla="*/ 185 h 211"/>
                <a:gd name="T48" fmla="*/ 175 w 182"/>
                <a:gd name="T49" fmla="*/ 196 h 211"/>
                <a:gd name="T50" fmla="*/ 163 w 182"/>
                <a:gd name="T51" fmla="*/ 192 h 211"/>
                <a:gd name="T52" fmla="*/ 149 w 182"/>
                <a:gd name="T53" fmla="*/ 194 h 211"/>
                <a:gd name="T54" fmla="*/ 154 w 182"/>
                <a:gd name="T55" fmla="*/ 208 h 211"/>
                <a:gd name="T56" fmla="*/ 144 w 182"/>
                <a:gd name="T57" fmla="*/ 201 h 211"/>
                <a:gd name="T58" fmla="*/ 130 w 182"/>
                <a:gd name="T59" fmla="*/ 194 h 211"/>
                <a:gd name="T60" fmla="*/ 135 w 182"/>
                <a:gd name="T61" fmla="*/ 182 h 211"/>
                <a:gd name="T62" fmla="*/ 135 w 182"/>
                <a:gd name="T63" fmla="*/ 170 h 211"/>
                <a:gd name="T64" fmla="*/ 130 w 182"/>
                <a:gd name="T65" fmla="*/ 159 h 211"/>
                <a:gd name="T66" fmla="*/ 123 w 182"/>
                <a:gd name="T67" fmla="*/ 156 h 211"/>
                <a:gd name="T68" fmla="*/ 116 w 182"/>
                <a:gd name="T69" fmla="*/ 144 h 211"/>
                <a:gd name="T70" fmla="*/ 116 w 182"/>
                <a:gd name="T71" fmla="*/ 130 h 211"/>
                <a:gd name="T72" fmla="*/ 109 w 182"/>
                <a:gd name="T73" fmla="*/ 116 h 211"/>
                <a:gd name="T74" fmla="*/ 85 w 182"/>
                <a:gd name="T75" fmla="*/ 102 h 211"/>
                <a:gd name="T76" fmla="*/ 64 w 182"/>
                <a:gd name="T77" fmla="*/ 114 h 211"/>
                <a:gd name="T78" fmla="*/ 48 w 182"/>
                <a:gd name="T79" fmla="*/ 104 h 211"/>
                <a:gd name="T80" fmla="*/ 36 w 182"/>
                <a:gd name="T81" fmla="*/ 114 h 211"/>
                <a:gd name="T82" fmla="*/ 29 w 182"/>
                <a:gd name="T83" fmla="*/ 97 h 211"/>
                <a:gd name="T84" fmla="*/ 29 w 182"/>
                <a:gd name="T85" fmla="*/ 85 h 211"/>
                <a:gd name="T86" fmla="*/ 29 w 182"/>
                <a:gd name="T87" fmla="*/ 71 h 211"/>
                <a:gd name="T88" fmla="*/ 14 w 182"/>
                <a:gd name="T89" fmla="*/ 73 h 211"/>
                <a:gd name="T90" fmla="*/ 12 w 182"/>
                <a:gd name="T91" fmla="*/ 57 h 211"/>
                <a:gd name="T92" fmla="*/ 0 w 182"/>
                <a:gd name="T93" fmla="*/ 50 h 211"/>
                <a:gd name="T94" fmla="*/ 10 w 182"/>
                <a:gd name="T95" fmla="*/ 40 h 211"/>
                <a:gd name="T96" fmla="*/ 10 w 182"/>
                <a:gd name="T97" fmla="*/ 28 h 211"/>
                <a:gd name="T98" fmla="*/ 21 w 182"/>
                <a:gd name="T99" fmla="*/ 2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2" h="211">
                  <a:moveTo>
                    <a:pt x="21" y="24"/>
                  </a:moveTo>
                  <a:lnTo>
                    <a:pt x="24" y="26"/>
                  </a:lnTo>
                  <a:lnTo>
                    <a:pt x="26" y="28"/>
                  </a:lnTo>
                  <a:lnTo>
                    <a:pt x="31" y="28"/>
                  </a:lnTo>
                  <a:lnTo>
                    <a:pt x="36" y="28"/>
                  </a:lnTo>
                  <a:lnTo>
                    <a:pt x="33" y="24"/>
                  </a:lnTo>
                  <a:lnTo>
                    <a:pt x="33" y="17"/>
                  </a:lnTo>
                  <a:lnTo>
                    <a:pt x="31" y="12"/>
                  </a:lnTo>
                  <a:lnTo>
                    <a:pt x="31" y="5"/>
                  </a:lnTo>
                  <a:lnTo>
                    <a:pt x="36" y="2"/>
                  </a:lnTo>
                  <a:lnTo>
                    <a:pt x="36" y="0"/>
                  </a:lnTo>
                  <a:lnTo>
                    <a:pt x="43" y="0"/>
                  </a:lnTo>
                  <a:lnTo>
                    <a:pt x="45" y="2"/>
                  </a:lnTo>
                  <a:lnTo>
                    <a:pt x="52" y="7"/>
                  </a:lnTo>
                  <a:lnTo>
                    <a:pt x="57" y="12"/>
                  </a:lnTo>
                  <a:lnTo>
                    <a:pt x="59" y="14"/>
                  </a:lnTo>
                  <a:lnTo>
                    <a:pt x="62" y="19"/>
                  </a:lnTo>
                  <a:lnTo>
                    <a:pt x="59" y="24"/>
                  </a:lnTo>
                  <a:lnTo>
                    <a:pt x="66" y="31"/>
                  </a:lnTo>
                  <a:lnTo>
                    <a:pt x="71" y="38"/>
                  </a:lnTo>
                  <a:lnTo>
                    <a:pt x="81" y="38"/>
                  </a:lnTo>
                  <a:lnTo>
                    <a:pt x="85" y="40"/>
                  </a:lnTo>
                  <a:lnTo>
                    <a:pt x="90" y="38"/>
                  </a:lnTo>
                  <a:lnTo>
                    <a:pt x="97" y="38"/>
                  </a:lnTo>
                  <a:lnTo>
                    <a:pt x="102" y="40"/>
                  </a:lnTo>
                  <a:lnTo>
                    <a:pt x="107" y="43"/>
                  </a:lnTo>
                  <a:lnTo>
                    <a:pt x="107" y="47"/>
                  </a:lnTo>
                  <a:lnTo>
                    <a:pt x="107" y="50"/>
                  </a:lnTo>
                  <a:lnTo>
                    <a:pt x="114" y="52"/>
                  </a:lnTo>
                  <a:lnTo>
                    <a:pt x="114" y="54"/>
                  </a:lnTo>
                  <a:lnTo>
                    <a:pt x="111" y="57"/>
                  </a:lnTo>
                  <a:lnTo>
                    <a:pt x="107" y="66"/>
                  </a:lnTo>
                  <a:lnTo>
                    <a:pt x="104" y="69"/>
                  </a:lnTo>
                  <a:lnTo>
                    <a:pt x="102" y="69"/>
                  </a:lnTo>
                  <a:lnTo>
                    <a:pt x="95" y="71"/>
                  </a:lnTo>
                  <a:lnTo>
                    <a:pt x="90" y="71"/>
                  </a:lnTo>
                  <a:lnTo>
                    <a:pt x="92" y="76"/>
                  </a:lnTo>
                  <a:lnTo>
                    <a:pt x="97" y="80"/>
                  </a:lnTo>
                  <a:lnTo>
                    <a:pt x="92" y="83"/>
                  </a:lnTo>
                  <a:lnTo>
                    <a:pt x="95" y="85"/>
                  </a:lnTo>
                  <a:lnTo>
                    <a:pt x="97" y="85"/>
                  </a:lnTo>
                  <a:lnTo>
                    <a:pt x="102" y="92"/>
                  </a:lnTo>
                  <a:lnTo>
                    <a:pt x="109" y="92"/>
                  </a:lnTo>
                  <a:lnTo>
                    <a:pt x="114" y="97"/>
                  </a:lnTo>
                  <a:lnTo>
                    <a:pt x="118" y="97"/>
                  </a:lnTo>
                  <a:lnTo>
                    <a:pt x="126" y="104"/>
                  </a:lnTo>
                  <a:lnTo>
                    <a:pt x="130" y="107"/>
                  </a:lnTo>
                  <a:lnTo>
                    <a:pt x="135" y="114"/>
                  </a:lnTo>
                  <a:lnTo>
                    <a:pt x="135" y="118"/>
                  </a:lnTo>
                  <a:lnTo>
                    <a:pt x="142" y="125"/>
                  </a:lnTo>
                  <a:lnTo>
                    <a:pt x="144" y="130"/>
                  </a:lnTo>
                  <a:lnTo>
                    <a:pt x="147" y="133"/>
                  </a:lnTo>
                  <a:lnTo>
                    <a:pt x="152" y="133"/>
                  </a:lnTo>
                  <a:lnTo>
                    <a:pt x="154" y="135"/>
                  </a:lnTo>
                  <a:lnTo>
                    <a:pt x="156" y="140"/>
                  </a:lnTo>
                  <a:lnTo>
                    <a:pt x="159" y="142"/>
                  </a:lnTo>
                  <a:lnTo>
                    <a:pt x="161" y="142"/>
                  </a:lnTo>
                  <a:lnTo>
                    <a:pt x="163" y="144"/>
                  </a:lnTo>
                  <a:lnTo>
                    <a:pt x="163" y="147"/>
                  </a:lnTo>
                  <a:lnTo>
                    <a:pt x="166" y="149"/>
                  </a:lnTo>
                  <a:lnTo>
                    <a:pt x="170" y="149"/>
                  </a:lnTo>
                  <a:lnTo>
                    <a:pt x="173" y="154"/>
                  </a:lnTo>
                  <a:lnTo>
                    <a:pt x="175" y="154"/>
                  </a:lnTo>
                  <a:lnTo>
                    <a:pt x="180" y="151"/>
                  </a:lnTo>
                  <a:lnTo>
                    <a:pt x="180" y="156"/>
                  </a:lnTo>
                  <a:lnTo>
                    <a:pt x="178" y="159"/>
                  </a:lnTo>
                  <a:lnTo>
                    <a:pt x="178" y="166"/>
                  </a:lnTo>
                  <a:lnTo>
                    <a:pt x="178" y="168"/>
                  </a:lnTo>
                  <a:lnTo>
                    <a:pt x="182" y="168"/>
                  </a:lnTo>
                  <a:lnTo>
                    <a:pt x="182" y="173"/>
                  </a:lnTo>
                  <a:lnTo>
                    <a:pt x="175" y="178"/>
                  </a:lnTo>
                  <a:lnTo>
                    <a:pt x="178" y="185"/>
                  </a:lnTo>
                  <a:lnTo>
                    <a:pt x="178" y="187"/>
                  </a:lnTo>
                  <a:lnTo>
                    <a:pt x="180" y="194"/>
                  </a:lnTo>
                  <a:lnTo>
                    <a:pt x="175" y="196"/>
                  </a:lnTo>
                  <a:lnTo>
                    <a:pt x="170" y="196"/>
                  </a:lnTo>
                  <a:lnTo>
                    <a:pt x="166" y="194"/>
                  </a:lnTo>
                  <a:lnTo>
                    <a:pt x="163" y="192"/>
                  </a:lnTo>
                  <a:lnTo>
                    <a:pt x="161" y="189"/>
                  </a:lnTo>
                  <a:lnTo>
                    <a:pt x="154" y="192"/>
                  </a:lnTo>
                  <a:lnTo>
                    <a:pt x="149" y="194"/>
                  </a:lnTo>
                  <a:lnTo>
                    <a:pt x="154" y="199"/>
                  </a:lnTo>
                  <a:lnTo>
                    <a:pt x="154" y="204"/>
                  </a:lnTo>
                  <a:lnTo>
                    <a:pt x="154" y="208"/>
                  </a:lnTo>
                  <a:lnTo>
                    <a:pt x="154" y="211"/>
                  </a:lnTo>
                  <a:lnTo>
                    <a:pt x="147" y="208"/>
                  </a:lnTo>
                  <a:lnTo>
                    <a:pt x="144" y="201"/>
                  </a:lnTo>
                  <a:lnTo>
                    <a:pt x="137" y="201"/>
                  </a:lnTo>
                  <a:lnTo>
                    <a:pt x="135" y="199"/>
                  </a:lnTo>
                  <a:lnTo>
                    <a:pt x="130" y="194"/>
                  </a:lnTo>
                  <a:lnTo>
                    <a:pt x="133" y="194"/>
                  </a:lnTo>
                  <a:lnTo>
                    <a:pt x="135" y="189"/>
                  </a:lnTo>
                  <a:lnTo>
                    <a:pt x="135" y="182"/>
                  </a:lnTo>
                  <a:lnTo>
                    <a:pt x="135" y="178"/>
                  </a:lnTo>
                  <a:lnTo>
                    <a:pt x="135" y="175"/>
                  </a:lnTo>
                  <a:lnTo>
                    <a:pt x="135" y="170"/>
                  </a:lnTo>
                  <a:lnTo>
                    <a:pt x="137" y="166"/>
                  </a:lnTo>
                  <a:lnTo>
                    <a:pt x="135" y="163"/>
                  </a:lnTo>
                  <a:lnTo>
                    <a:pt x="130" y="159"/>
                  </a:lnTo>
                  <a:lnTo>
                    <a:pt x="133" y="156"/>
                  </a:lnTo>
                  <a:lnTo>
                    <a:pt x="128" y="156"/>
                  </a:lnTo>
                  <a:lnTo>
                    <a:pt x="123" y="156"/>
                  </a:lnTo>
                  <a:lnTo>
                    <a:pt x="118" y="149"/>
                  </a:lnTo>
                  <a:lnTo>
                    <a:pt x="114" y="147"/>
                  </a:lnTo>
                  <a:lnTo>
                    <a:pt x="116" y="144"/>
                  </a:lnTo>
                  <a:lnTo>
                    <a:pt x="116" y="137"/>
                  </a:lnTo>
                  <a:lnTo>
                    <a:pt x="114" y="133"/>
                  </a:lnTo>
                  <a:lnTo>
                    <a:pt x="116" y="130"/>
                  </a:lnTo>
                  <a:lnTo>
                    <a:pt x="116" y="125"/>
                  </a:lnTo>
                  <a:lnTo>
                    <a:pt x="114" y="121"/>
                  </a:lnTo>
                  <a:lnTo>
                    <a:pt x="109" y="116"/>
                  </a:lnTo>
                  <a:lnTo>
                    <a:pt x="100" y="109"/>
                  </a:lnTo>
                  <a:lnTo>
                    <a:pt x="95" y="104"/>
                  </a:lnTo>
                  <a:lnTo>
                    <a:pt x="85" y="102"/>
                  </a:lnTo>
                  <a:lnTo>
                    <a:pt x="78" y="102"/>
                  </a:lnTo>
                  <a:lnTo>
                    <a:pt x="74" y="111"/>
                  </a:lnTo>
                  <a:lnTo>
                    <a:pt x="64" y="114"/>
                  </a:lnTo>
                  <a:lnTo>
                    <a:pt x="59" y="109"/>
                  </a:lnTo>
                  <a:lnTo>
                    <a:pt x="55" y="109"/>
                  </a:lnTo>
                  <a:lnTo>
                    <a:pt x="48" y="104"/>
                  </a:lnTo>
                  <a:lnTo>
                    <a:pt x="40" y="109"/>
                  </a:lnTo>
                  <a:lnTo>
                    <a:pt x="40" y="114"/>
                  </a:lnTo>
                  <a:lnTo>
                    <a:pt x="36" y="114"/>
                  </a:lnTo>
                  <a:lnTo>
                    <a:pt x="29" y="116"/>
                  </a:lnTo>
                  <a:lnTo>
                    <a:pt x="29" y="107"/>
                  </a:lnTo>
                  <a:lnTo>
                    <a:pt x="29" y="97"/>
                  </a:lnTo>
                  <a:lnTo>
                    <a:pt x="26" y="92"/>
                  </a:lnTo>
                  <a:lnTo>
                    <a:pt x="29" y="90"/>
                  </a:lnTo>
                  <a:lnTo>
                    <a:pt x="29" y="85"/>
                  </a:lnTo>
                  <a:lnTo>
                    <a:pt x="26" y="80"/>
                  </a:lnTo>
                  <a:lnTo>
                    <a:pt x="29" y="76"/>
                  </a:lnTo>
                  <a:lnTo>
                    <a:pt x="29" y="71"/>
                  </a:lnTo>
                  <a:lnTo>
                    <a:pt x="21" y="71"/>
                  </a:lnTo>
                  <a:lnTo>
                    <a:pt x="17" y="76"/>
                  </a:lnTo>
                  <a:lnTo>
                    <a:pt x="14" y="73"/>
                  </a:lnTo>
                  <a:lnTo>
                    <a:pt x="10" y="69"/>
                  </a:lnTo>
                  <a:lnTo>
                    <a:pt x="14" y="66"/>
                  </a:lnTo>
                  <a:lnTo>
                    <a:pt x="12" y="57"/>
                  </a:lnTo>
                  <a:lnTo>
                    <a:pt x="7" y="52"/>
                  </a:lnTo>
                  <a:lnTo>
                    <a:pt x="3" y="54"/>
                  </a:lnTo>
                  <a:lnTo>
                    <a:pt x="0" y="50"/>
                  </a:lnTo>
                  <a:lnTo>
                    <a:pt x="3" y="43"/>
                  </a:lnTo>
                  <a:lnTo>
                    <a:pt x="5" y="43"/>
                  </a:lnTo>
                  <a:lnTo>
                    <a:pt x="10" y="40"/>
                  </a:lnTo>
                  <a:lnTo>
                    <a:pt x="7" y="36"/>
                  </a:lnTo>
                  <a:lnTo>
                    <a:pt x="10" y="33"/>
                  </a:lnTo>
                  <a:lnTo>
                    <a:pt x="10" y="28"/>
                  </a:lnTo>
                  <a:lnTo>
                    <a:pt x="17" y="28"/>
                  </a:lnTo>
                  <a:lnTo>
                    <a:pt x="21" y="24"/>
                  </a:lnTo>
                  <a:lnTo>
                    <a:pt x="21" y="2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8" name="Kuwait">
              <a:extLst>
                <a:ext uri="{FF2B5EF4-FFF2-40B4-BE49-F238E27FC236}">
                  <a16:creationId xmlns:a16="http://schemas.microsoft.com/office/drawing/2014/main" xmlns="" id="{4395AE94-8240-4DDD-8F8C-57F1B325EA17}"/>
                </a:ext>
              </a:extLst>
            </p:cNvPr>
            <p:cNvSpPr>
              <a:spLocks/>
            </p:cNvSpPr>
            <p:nvPr/>
          </p:nvSpPr>
          <p:spPr bwMode="auto">
            <a:xfrm>
              <a:off x="7043205" y="3538295"/>
              <a:ext cx="43139" cy="43139"/>
            </a:xfrm>
            <a:custGeom>
              <a:avLst/>
              <a:gdLst>
                <a:gd name="T0" fmla="*/ 0 w 38"/>
                <a:gd name="T1" fmla="*/ 24 h 38"/>
                <a:gd name="T2" fmla="*/ 5 w 38"/>
                <a:gd name="T3" fmla="*/ 15 h 38"/>
                <a:gd name="T4" fmla="*/ 10 w 38"/>
                <a:gd name="T5" fmla="*/ 5 h 38"/>
                <a:gd name="T6" fmla="*/ 19 w 38"/>
                <a:gd name="T7" fmla="*/ 0 h 38"/>
                <a:gd name="T8" fmla="*/ 26 w 38"/>
                <a:gd name="T9" fmla="*/ 3 h 38"/>
                <a:gd name="T10" fmla="*/ 31 w 38"/>
                <a:gd name="T11" fmla="*/ 0 h 38"/>
                <a:gd name="T12" fmla="*/ 33 w 38"/>
                <a:gd name="T13" fmla="*/ 3 h 38"/>
                <a:gd name="T14" fmla="*/ 33 w 38"/>
                <a:gd name="T15" fmla="*/ 3 h 38"/>
                <a:gd name="T16" fmla="*/ 36 w 38"/>
                <a:gd name="T17" fmla="*/ 12 h 38"/>
                <a:gd name="T18" fmla="*/ 24 w 38"/>
                <a:gd name="T19" fmla="*/ 15 h 38"/>
                <a:gd name="T20" fmla="*/ 31 w 38"/>
                <a:gd name="T21" fmla="*/ 22 h 38"/>
                <a:gd name="T22" fmla="*/ 33 w 38"/>
                <a:gd name="T23" fmla="*/ 19 h 38"/>
                <a:gd name="T24" fmla="*/ 33 w 38"/>
                <a:gd name="T25" fmla="*/ 22 h 38"/>
                <a:gd name="T26" fmla="*/ 33 w 38"/>
                <a:gd name="T27" fmla="*/ 26 h 38"/>
                <a:gd name="T28" fmla="*/ 38 w 38"/>
                <a:gd name="T29" fmla="*/ 29 h 38"/>
                <a:gd name="T30" fmla="*/ 36 w 38"/>
                <a:gd name="T31" fmla="*/ 29 h 38"/>
                <a:gd name="T32" fmla="*/ 36 w 38"/>
                <a:gd name="T33" fmla="*/ 29 h 38"/>
                <a:gd name="T34" fmla="*/ 38 w 38"/>
                <a:gd name="T35" fmla="*/ 33 h 38"/>
                <a:gd name="T36" fmla="*/ 24 w 38"/>
                <a:gd name="T37" fmla="*/ 38 h 38"/>
                <a:gd name="T38" fmla="*/ 22 w 38"/>
                <a:gd name="T39" fmla="*/ 31 h 38"/>
                <a:gd name="T40" fmla="*/ 3 w 38"/>
                <a:gd name="T41" fmla="*/ 24 h 38"/>
                <a:gd name="T42" fmla="*/ 0 w 38"/>
                <a:gd name="T43" fmla="*/ 24 h 38"/>
                <a:gd name="T44" fmla="*/ 0 w 38"/>
                <a:gd name="T45"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8">
                  <a:moveTo>
                    <a:pt x="0" y="24"/>
                  </a:moveTo>
                  <a:lnTo>
                    <a:pt x="5" y="15"/>
                  </a:lnTo>
                  <a:lnTo>
                    <a:pt x="10" y="5"/>
                  </a:lnTo>
                  <a:lnTo>
                    <a:pt x="19" y="0"/>
                  </a:lnTo>
                  <a:lnTo>
                    <a:pt x="26" y="3"/>
                  </a:lnTo>
                  <a:lnTo>
                    <a:pt x="31" y="0"/>
                  </a:lnTo>
                  <a:lnTo>
                    <a:pt x="33" y="3"/>
                  </a:lnTo>
                  <a:lnTo>
                    <a:pt x="33" y="3"/>
                  </a:lnTo>
                  <a:lnTo>
                    <a:pt x="36" y="12"/>
                  </a:lnTo>
                  <a:lnTo>
                    <a:pt x="24" y="15"/>
                  </a:lnTo>
                  <a:lnTo>
                    <a:pt x="31" y="22"/>
                  </a:lnTo>
                  <a:lnTo>
                    <a:pt x="33" y="19"/>
                  </a:lnTo>
                  <a:lnTo>
                    <a:pt x="33" y="22"/>
                  </a:lnTo>
                  <a:lnTo>
                    <a:pt x="33" y="26"/>
                  </a:lnTo>
                  <a:lnTo>
                    <a:pt x="38" y="29"/>
                  </a:lnTo>
                  <a:lnTo>
                    <a:pt x="36" y="29"/>
                  </a:lnTo>
                  <a:lnTo>
                    <a:pt x="36" y="29"/>
                  </a:lnTo>
                  <a:lnTo>
                    <a:pt x="38" y="33"/>
                  </a:lnTo>
                  <a:lnTo>
                    <a:pt x="24" y="38"/>
                  </a:lnTo>
                  <a:lnTo>
                    <a:pt x="22" y="31"/>
                  </a:lnTo>
                  <a:lnTo>
                    <a:pt x="3" y="24"/>
                  </a:lnTo>
                  <a:lnTo>
                    <a:pt x="0" y="24"/>
                  </a:lnTo>
                  <a:lnTo>
                    <a:pt x="0" y="2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69" name="Korea">
              <a:extLst>
                <a:ext uri="{FF2B5EF4-FFF2-40B4-BE49-F238E27FC236}">
                  <a16:creationId xmlns:a16="http://schemas.microsoft.com/office/drawing/2014/main" xmlns="" id="{67F8E0D2-985A-48C2-9965-773E155C4987}"/>
                </a:ext>
              </a:extLst>
            </p:cNvPr>
            <p:cNvSpPr>
              <a:spLocks/>
            </p:cNvSpPr>
            <p:nvPr/>
          </p:nvSpPr>
          <p:spPr bwMode="auto">
            <a:xfrm>
              <a:off x="8917463" y="2999773"/>
              <a:ext cx="120334" cy="207746"/>
            </a:xfrm>
            <a:custGeom>
              <a:avLst/>
              <a:gdLst>
                <a:gd name="T0" fmla="*/ 0 w 106"/>
                <a:gd name="T1" fmla="*/ 102 h 183"/>
                <a:gd name="T2" fmla="*/ 9 w 106"/>
                <a:gd name="T3" fmla="*/ 93 h 183"/>
                <a:gd name="T4" fmla="*/ 14 w 106"/>
                <a:gd name="T5" fmla="*/ 83 h 183"/>
                <a:gd name="T6" fmla="*/ 23 w 106"/>
                <a:gd name="T7" fmla="*/ 76 h 183"/>
                <a:gd name="T8" fmla="*/ 28 w 106"/>
                <a:gd name="T9" fmla="*/ 60 h 183"/>
                <a:gd name="T10" fmla="*/ 28 w 106"/>
                <a:gd name="T11" fmla="*/ 50 h 183"/>
                <a:gd name="T12" fmla="*/ 38 w 106"/>
                <a:gd name="T13" fmla="*/ 52 h 183"/>
                <a:gd name="T14" fmla="*/ 42 w 106"/>
                <a:gd name="T15" fmla="*/ 57 h 183"/>
                <a:gd name="T16" fmla="*/ 52 w 106"/>
                <a:gd name="T17" fmla="*/ 57 h 183"/>
                <a:gd name="T18" fmla="*/ 66 w 106"/>
                <a:gd name="T19" fmla="*/ 57 h 183"/>
                <a:gd name="T20" fmla="*/ 71 w 106"/>
                <a:gd name="T21" fmla="*/ 48 h 183"/>
                <a:gd name="T22" fmla="*/ 59 w 106"/>
                <a:gd name="T23" fmla="*/ 38 h 183"/>
                <a:gd name="T24" fmla="*/ 68 w 106"/>
                <a:gd name="T25" fmla="*/ 36 h 183"/>
                <a:gd name="T26" fmla="*/ 78 w 106"/>
                <a:gd name="T27" fmla="*/ 24 h 183"/>
                <a:gd name="T28" fmla="*/ 85 w 106"/>
                <a:gd name="T29" fmla="*/ 19 h 183"/>
                <a:gd name="T30" fmla="*/ 85 w 106"/>
                <a:gd name="T31" fmla="*/ 12 h 183"/>
                <a:gd name="T32" fmla="*/ 85 w 106"/>
                <a:gd name="T33" fmla="*/ 3 h 183"/>
                <a:gd name="T34" fmla="*/ 92 w 106"/>
                <a:gd name="T35" fmla="*/ 5 h 183"/>
                <a:gd name="T36" fmla="*/ 94 w 106"/>
                <a:gd name="T37" fmla="*/ 10 h 183"/>
                <a:gd name="T38" fmla="*/ 106 w 106"/>
                <a:gd name="T39" fmla="*/ 19 h 183"/>
                <a:gd name="T40" fmla="*/ 99 w 106"/>
                <a:gd name="T41" fmla="*/ 26 h 183"/>
                <a:gd name="T42" fmla="*/ 97 w 106"/>
                <a:gd name="T43" fmla="*/ 33 h 183"/>
                <a:gd name="T44" fmla="*/ 92 w 106"/>
                <a:gd name="T45" fmla="*/ 50 h 183"/>
                <a:gd name="T46" fmla="*/ 97 w 106"/>
                <a:gd name="T47" fmla="*/ 64 h 183"/>
                <a:gd name="T48" fmla="*/ 99 w 106"/>
                <a:gd name="T49" fmla="*/ 74 h 183"/>
                <a:gd name="T50" fmla="*/ 94 w 106"/>
                <a:gd name="T51" fmla="*/ 81 h 183"/>
                <a:gd name="T52" fmla="*/ 85 w 106"/>
                <a:gd name="T53" fmla="*/ 95 h 183"/>
                <a:gd name="T54" fmla="*/ 80 w 106"/>
                <a:gd name="T55" fmla="*/ 100 h 183"/>
                <a:gd name="T56" fmla="*/ 73 w 106"/>
                <a:gd name="T57" fmla="*/ 102 h 183"/>
                <a:gd name="T58" fmla="*/ 64 w 106"/>
                <a:gd name="T59" fmla="*/ 112 h 183"/>
                <a:gd name="T60" fmla="*/ 66 w 106"/>
                <a:gd name="T61" fmla="*/ 121 h 183"/>
                <a:gd name="T62" fmla="*/ 66 w 106"/>
                <a:gd name="T63" fmla="*/ 131 h 183"/>
                <a:gd name="T64" fmla="*/ 75 w 106"/>
                <a:gd name="T65" fmla="*/ 135 h 183"/>
                <a:gd name="T66" fmla="*/ 94 w 106"/>
                <a:gd name="T67" fmla="*/ 149 h 183"/>
                <a:gd name="T68" fmla="*/ 71 w 106"/>
                <a:gd name="T69" fmla="*/ 157 h 183"/>
                <a:gd name="T70" fmla="*/ 54 w 106"/>
                <a:gd name="T71" fmla="*/ 166 h 183"/>
                <a:gd name="T72" fmla="*/ 47 w 106"/>
                <a:gd name="T73" fmla="*/ 178 h 183"/>
                <a:gd name="T74" fmla="*/ 38 w 106"/>
                <a:gd name="T75" fmla="*/ 173 h 183"/>
                <a:gd name="T76" fmla="*/ 35 w 106"/>
                <a:gd name="T77" fmla="*/ 183 h 183"/>
                <a:gd name="T78" fmla="*/ 28 w 106"/>
                <a:gd name="T79" fmla="*/ 183 h 183"/>
                <a:gd name="T80" fmla="*/ 30 w 106"/>
                <a:gd name="T81" fmla="*/ 173 h 183"/>
                <a:gd name="T82" fmla="*/ 21 w 106"/>
                <a:gd name="T83" fmla="*/ 175 h 183"/>
                <a:gd name="T84" fmla="*/ 21 w 106"/>
                <a:gd name="T85" fmla="*/ 171 h 183"/>
                <a:gd name="T86" fmla="*/ 23 w 106"/>
                <a:gd name="T87" fmla="*/ 154 h 183"/>
                <a:gd name="T88" fmla="*/ 35 w 106"/>
                <a:gd name="T89" fmla="*/ 149 h 183"/>
                <a:gd name="T90" fmla="*/ 23 w 106"/>
                <a:gd name="T91" fmla="*/ 152 h 183"/>
                <a:gd name="T92" fmla="*/ 21 w 106"/>
                <a:gd name="T93" fmla="*/ 140 h 183"/>
                <a:gd name="T94" fmla="*/ 23 w 106"/>
                <a:gd name="T95" fmla="*/ 126 h 183"/>
                <a:gd name="T96" fmla="*/ 28 w 106"/>
                <a:gd name="T97" fmla="*/ 121 h 183"/>
                <a:gd name="T98" fmla="*/ 21 w 106"/>
                <a:gd name="T99" fmla="*/ 123 h 183"/>
                <a:gd name="T100" fmla="*/ 12 w 106"/>
                <a:gd name="T101" fmla="*/ 121 h 183"/>
                <a:gd name="T102" fmla="*/ 7 w 106"/>
                <a:gd name="T103" fmla="*/ 123 h 183"/>
                <a:gd name="T104" fmla="*/ 2 w 106"/>
                <a:gd name="T105" fmla="*/ 116 h 183"/>
                <a:gd name="T106" fmla="*/ 0 w 106"/>
                <a:gd name="T107" fmla="*/ 11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 h="183">
                  <a:moveTo>
                    <a:pt x="0" y="116"/>
                  </a:moveTo>
                  <a:lnTo>
                    <a:pt x="0" y="102"/>
                  </a:lnTo>
                  <a:lnTo>
                    <a:pt x="7" y="97"/>
                  </a:lnTo>
                  <a:lnTo>
                    <a:pt x="9" y="93"/>
                  </a:lnTo>
                  <a:lnTo>
                    <a:pt x="9" y="88"/>
                  </a:lnTo>
                  <a:lnTo>
                    <a:pt x="14" y="83"/>
                  </a:lnTo>
                  <a:lnTo>
                    <a:pt x="19" y="76"/>
                  </a:lnTo>
                  <a:lnTo>
                    <a:pt x="23" y="76"/>
                  </a:lnTo>
                  <a:lnTo>
                    <a:pt x="26" y="64"/>
                  </a:lnTo>
                  <a:lnTo>
                    <a:pt x="28" y="60"/>
                  </a:lnTo>
                  <a:lnTo>
                    <a:pt x="28" y="57"/>
                  </a:lnTo>
                  <a:lnTo>
                    <a:pt x="28" y="50"/>
                  </a:lnTo>
                  <a:lnTo>
                    <a:pt x="33" y="45"/>
                  </a:lnTo>
                  <a:lnTo>
                    <a:pt x="38" y="52"/>
                  </a:lnTo>
                  <a:lnTo>
                    <a:pt x="40" y="55"/>
                  </a:lnTo>
                  <a:lnTo>
                    <a:pt x="42" y="57"/>
                  </a:lnTo>
                  <a:lnTo>
                    <a:pt x="47" y="55"/>
                  </a:lnTo>
                  <a:lnTo>
                    <a:pt x="52" y="57"/>
                  </a:lnTo>
                  <a:lnTo>
                    <a:pt x="61" y="55"/>
                  </a:lnTo>
                  <a:lnTo>
                    <a:pt x="66" y="57"/>
                  </a:lnTo>
                  <a:lnTo>
                    <a:pt x="71" y="50"/>
                  </a:lnTo>
                  <a:lnTo>
                    <a:pt x="71" y="48"/>
                  </a:lnTo>
                  <a:lnTo>
                    <a:pt x="64" y="43"/>
                  </a:lnTo>
                  <a:lnTo>
                    <a:pt x="59" y="38"/>
                  </a:lnTo>
                  <a:lnTo>
                    <a:pt x="64" y="36"/>
                  </a:lnTo>
                  <a:lnTo>
                    <a:pt x="68" y="36"/>
                  </a:lnTo>
                  <a:lnTo>
                    <a:pt x="78" y="29"/>
                  </a:lnTo>
                  <a:lnTo>
                    <a:pt x="78" y="24"/>
                  </a:lnTo>
                  <a:lnTo>
                    <a:pt x="80" y="19"/>
                  </a:lnTo>
                  <a:lnTo>
                    <a:pt x="85" y="19"/>
                  </a:lnTo>
                  <a:lnTo>
                    <a:pt x="87" y="15"/>
                  </a:lnTo>
                  <a:lnTo>
                    <a:pt x="85" y="12"/>
                  </a:lnTo>
                  <a:lnTo>
                    <a:pt x="85" y="7"/>
                  </a:lnTo>
                  <a:lnTo>
                    <a:pt x="85" y="3"/>
                  </a:lnTo>
                  <a:lnTo>
                    <a:pt x="90" y="0"/>
                  </a:lnTo>
                  <a:lnTo>
                    <a:pt x="92" y="5"/>
                  </a:lnTo>
                  <a:lnTo>
                    <a:pt x="92" y="7"/>
                  </a:lnTo>
                  <a:lnTo>
                    <a:pt x="94" y="10"/>
                  </a:lnTo>
                  <a:lnTo>
                    <a:pt x="101" y="12"/>
                  </a:lnTo>
                  <a:lnTo>
                    <a:pt x="106" y="19"/>
                  </a:lnTo>
                  <a:lnTo>
                    <a:pt x="106" y="19"/>
                  </a:lnTo>
                  <a:lnTo>
                    <a:pt x="99" y="26"/>
                  </a:lnTo>
                  <a:lnTo>
                    <a:pt x="97" y="26"/>
                  </a:lnTo>
                  <a:lnTo>
                    <a:pt x="97" y="33"/>
                  </a:lnTo>
                  <a:lnTo>
                    <a:pt x="92" y="43"/>
                  </a:lnTo>
                  <a:lnTo>
                    <a:pt x="92" y="50"/>
                  </a:lnTo>
                  <a:lnTo>
                    <a:pt x="97" y="52"/>
                  </a:lnTo>
                  <a:lnTo>
                    <a:pt x="97" y="64"/>
                  </a:lnTo>
                  <a:lnTo>
                    <a:pt x="101" y="69"/>
                  </a:lnTo>
                  <a:lnTo>
                    <a:pt x="99" y="74"/>
                  </a:lnTo>
                  <a:lnTo>
                    <a:pt x="94" y="78"/>
                  </a:lnTo>
                  <a:lnTo>
                    <a:pt x="94" y="81"/>
                  </a:lnTo>
                  <a:lnTo>
                    <a:pt x="85" y="90"/>
                  </a:lnTo>
                  <a:lnTo>
                    <a:pt x="85" y="95"/>
                  </a:lnTo>
                  <a:lnTo>
                    <a:pt x="83" y="97"/>
                  </a:lnTo>
                  <a:lnTo>
                    <a:pt x="80" y="100"/>
                  </a:lnTo>
                  <a:lnTo>
                    <a:pt x="75" y="100"/>
                  </a:lnTo>
                  <a:lnTo>
                    <a:pt x="73" y="102"/>
                  </a:lnTo>
                  <a:lnTo>
                    <a:pt x="71" y="107"/>
                  </a:lnTo>
                  <a:lnTo>
                    <a:pt x="64" y="112"/>
                  </a:lnTo>
                  <a:lnTo>
                    <a:pt x="64" y="116"/>
                  </a:lnTo>
                  <a:lnTo>
                    <a:pt x="66" y="121"/>
                  </a:lnTo>
                  <a:lnTo>
                    <a:pt x="64" y="123"/>
                  </a:lnTo>
                  <a:lnTo>
                    <a:pt x="66" y="131"/>
                  </a:lnTo>
                  <a:lnTo>
                    <a:pt x="73" y="133"/>
                  </a:lnTo>
                  <a:lnTo>
                    <a:pt x="75" y="135"/>
                  </a:lnTo>
                  <a:lnTo>
                    <a:pt x="92" y="145"/>
                  </a:lnTo>
                  <a:lnTo>
                    <a:pt x="94" y="149"/>
                  </a:lnTo>
                  <a:lnTo>
                    <a:pt x="85" y="157"/>
                  </a:lnTo>
                  <a:lnTo>
                    <a:pt x="71" y="157"/>
                  </a:lnTo>
                  <a:lnTo>
                    <a:pt x="61" y="164"/>
                  </a:lnTo>
                  <a:lnTo>
                    <a:pt x="54" y="166"/>
                  </a:lnTo>
                  <a:lnTo>
                    <a:pt x="47" y="173"/>
                  </a:lnTo>
                  <a:lnTo>
                    <a:pt x="47" y="178"/>
                  </a:lnTo>
                  <a:lnTo>
                    <a:pt x="40" y="173"/>
                  </a:lnTo>
                  <a:lnTo>
                    <a:pt x="38" y="173"/>
                  </a:lnTo>
                  <a:lnTo>
                    <a:pt x="40" y="175"/>
                  </a:lnTo>
                  <a:lnTo>
                    <a:pt x="35" y="183"/>
                  </a:lnTo>
                  <a:lnTo>
                    <a:pt x="33" y="180"/>
                  </a:lnTo>
                  <a:lnTo>
                    <a:pt x="28" y="183"/>
                  </a:lnTo>
                  <a:lnTo>
                    <a:pt x="26" y="180"/>
                  </a:lnTo>
                  <a:lnTo>
                    <a:pt x="30" y="173"/>
                  </a:lnTo>
                  <a:lnTo>
                    <a:pt x="26" y="173"/>
                  </a:lnTo>
                  <a:lnTo>
                    <a:pt x="21" y="175"/>
                  </a:lnTo>
                  <a:lnTo>
                    <a:pt x="21" y="173"/>
                  </a:lnTo>
                  <a:lnTo>
                    <a:pt x="21" y="171"/>
                  </a:lnTo>
                  <a:lnTo>
                    <a:pt x="21" y="161"/>
                  </a:lnTo>
                  <a:lnTo>
                    <a:pt x="23" y="154"/>
                  </a:lnTo>
                  <a:lnTo>
                    <a:pt x="30" y="154"/>
                  </a:lnTo>
                  <a:lnTo>
                    <a:pt x="35" y="149"/>
                  </a:lnTo>
                  <a:lnTo>
                    <a:pt x="30" y="152"/>
                  </a:lnTo>
                  <a:lnTo>
                    <a:pt x="23" y="152"/>
                  </a:lnTo>
                  <a:lnTo>
                    <a:pt x="21" y="149"/>
                  </a:lnTo>
                  <a:lnTo>
                    <a:pt x="21" y="140"/>
                  </a:lnTo>
                  <a:lnTo>
                    <a:pt x="26" y="131"/>
                  </a:lnTo>
                  <a:lnTo>
                    <a:pt x="23" y="126"/>
                  </a:lnTo>
                  <a:lnTo>
                    <a:pt x="26" y="123"/>
                  </a:lnTo>
                  <a:lnTo>
                    <a:pt x="28" y="121"/>
                  </a:lnTo>
                  <a:lnTo>
                    <a:pt x="23" y="121"/>
                  </a:lnTo>
                  <a:lnTo>
                    <a:pt x="21" y="123"/>
                  </a:lnTo>
                  <a:lnTo>
                    <a:pt x="14" y="123"/>
                  </a:lnTo>
                  <a:lnTo>
                    <a:pt x="12" y="121"/>
                  </a:lnTo>
                  <a:lnTo>
                    <a:pt x="7" y="119"/>
                  </a:lnTo>
                  <a:lnTo>
                    <a:pt x="7" y="123"/>
                  </a:lnTo>
                  <a:lnTo>
                    <a:pt x="4" y="123"/>
                  </a:lnTo>
                  <a:lnTo>
                    <a:pt x="2" y="116"/>
                  </a:lnTo>
                  <a:lnTo>
                    <a:pt x="2" y="116"/>
                  </a:lnTo>
                  <a:lnTo>
                    <a:pt x="0" y="116"/>
                  </a:lnTo>
                  <a:lnTo>
                    <a:pt x="0" y="11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70" name="Kenya">
              <a:extLst>
                <a:ext uri="{FF2B5EF4-FFF2-40B4-BE49-F238E27FC236}">
                  <a16:creationId xmlns:a16="http://schemas.microsoft.com/office/drawing/2014/main" xmlns="" id="{221B6F12-71E7-4C11-8E7F-DDCFD197AB86}"/>
                </a:ext>
              </a:extLst>
            </p:cNvPr>
            <p:cNvSpPr>
              <a:spLocks noEditPoints="1"/>
            </p:cNvSpPr>
            <p:nvPr/>
          </p:nvSpPr>
          <p:spPr bwMode="auto">
            <a:xfrm>
              <a:off x="6689014" y="4194455"/>
              <a:ext cx="265643" cy="257696"/>
            </a:xfrm>
            <a:custGeom>
              <a:avLst/>
              <a:gdLst>
                <a:gd name="T0" fmla="*/ 62 w 234"/>
                <a:gd name="T1" fmla="*/ 26 h 227"/>
                <a:gd name="T2" fmla="*/ 64 w 234"/>
                <a:gd name="T3" fmla="*/ 21 h 227"/>
                <a:gd name="T4" fmla="*/ 71 w 234"/>
                <a:gd name="T5" fmla="*/ 19 h 227"/>
                <a:gd name="T6" fmla="*/ 85 w 234"/>
                <a:gd name="T7" fmla="*/ 0 h 227"/>
                <a:gd name="T8" fmla="*/ 92 w 234"/>
                <a:gd name="T9" fmla="*/ 2 h 227"/>
                <a:gd name="T10" fmla="*/ 95 w 234"/>
                <a:gd name="T11" fmla="*/ 16 h 227"/>
                <a:gd name="T12" fmla="*/ 104 w 234"/>
                <a:gd name="T13" fmla="*/ 21 h 227"/>
                <a:gd name="T14" fmla="*/ 114 w 234"/>
                <a:gd name="T15" fmla="*/ 21 h 227"/>
                <a:gd name="T16" fmla="*/ 130 w 234"/>
                <a:gd name="T17" fmla="*/ 23 h 227"/>
                <a:gd name="T18" fmla="*/ 144 w 234"/>
                <a:gd name="T19" fmla="*/ 35 h 227"/>
                <a:gd name="T20" fmla="*/ 151 w 234"/>
                <a:gd name="T21" fmla="*/ 42 h 227"/>
                <a:gd name="T22" fmla="*/ 166 w 234"/>
                <a:gd name="T23" fmla="*/ 45 h 227"/>
                <a:gd name="T24" fmla="*/ 175 w 234"/>
                <a:gd name="T25" fmla="*/ 45 h 227"/>
                <a:gd name="T26" fmla="*/ 182 w 234"/>
                <a:gd name="T27" fmla="*/ 45 h 227"/>
                <a:gd name="T28" fmla="*/ 189 w 234"/>
                <a:gd name="T29" fmla="*/ 30 h 227"/>
                <a:gd name="T30" fmla="*/ 199 w 234"/>
                <a:gd name="T31" fmla="*/ 30 h 227"/>
                <a:gd name="T32" fmla="*/ 211 w 234"/>
                <a:gd name="T33" fmla="*/ 28 h 227"/>
                <a:gd name="T34" fmla="*/ 218 w 234"/>
                <a:gd name="T35" fmla="*/ 33 h 227"/>
                <a:gd name="T36" fmla="*/ 229 w 234"/>
                <a:gd name="T37" fmla="*/ 35 h 227"/>
                <a:gd name="T38" fmla="*/ 215 w 234"/>
                <a:gd name="T39" fmla="*/ 54 h 227"/>
                <a:gd name="T40" fmla="*/ 229 w 234"/>
                <a:gd name="T41" fmla="*/ 156 h 227"/>
                <a:gd name="T42" fmla="*/ 222 w 234"/>
                <a:gd name="T43" fmla="*/ 168 h 227"/>
                <a:gd name="T44" fmla="*/ 218 w 234"/>
                <a:gd name="T45" fmla="*/ 170 h 227"/>
                <a:gd name="T46" fmla="*/ 211 w 234"/>
                <a:gd name="T47" fmla="*/ 175 h 227"/>
                <a:gd name="T48" fmla="*/ 201 w 234"/>
                <a:gd name="T49" fmla="*/ 182 h 227"/>
                <a:gd name="T50" fmla="*/ 196 w 234"/>
                <a:gd name="T51" fmla="*/ 184 h 227"/>
                <a:gd name="T52" fmla="*/ 194 w 234"/>
                <a:gd name="T53" fmla="*/ 191 h 227"/>
                <a:gd name="T54" fmla="*/ 192 w 234"/>
                <a:gd name="T55" fmla="*/ 196 h 227"/>
                <a:gd name="T56" fmla="*/ 189 w 234"/>
                <a:gd name="T57" fmla="*/ 206 h 227"/>
                <a:gd name="T58" fmla="*/ 177 w 234"/>
                <a:gd name="T59" fmla="*/ 224 h 227"/>
                <a:gd name="T60" fmla="*/ 170 w 234"/>
                <a:gd name="T61" fmla="*/ 227 h 227"/>
                <a:gd name="T62" fmla="*/ 140 w 234"/>
                <a:gd name="T63" fmla="*/ 206 h 227"/>
                <a:gd name="T64" fmla="*/ 140 w 234"/>
                <a:gd name="T65" fmla="*/ 201 h 227"/>
                <a:gd name="T66" fmla="*/ 55 w 234"/>
                <a:gd name="T67" fmla="*/ 144 h 227"/>
                <a:gd name="T68" fmla="*/ 55 w 234"/>
                <a:gd name="T69" fmla="*/ 123 h 227"/>
                <a:gd name="T70" fmla="*/ 59 w 234"/>
                <a:gd name="T71" fmla="*/ 113 h 227"/>
                <a:gd name="T72" fmla="*/ 64 w 234"/>
                <a:gd name="T73" fmla="*/ 104 h 227"/>
                <a:gd name="T74" fmla="*/ 69 w 234"/>
                <a:gd name="T75" fmla="*/ 99 h 227"/>
                <a:gd name="T76" fmla="*/ 76 w 234"/>
                <a:gd name="T77" fmla="*/ 97 h 227"/>
                <a:gd name="T78" fmla="*/ 78 w 234"/>
                <a:gd name="T79" fmla="*/ 87 h 227"/>
                <a:gd name="T80" fmla="*/ 85 w 234"/>
                <a:gd name="T81" fmla="*/ 78 h 227"/>
                <a:gd name="T82" fmla="*/ 81 w 234"/>
                <a:gd name="T83" fmla="*/ 68 h 227"/>
                <a:gd name="T84" fmla="*/ 78 w 234"/>
                <a:gd name="T85" fmla="*/ 64 h 227"/>
                <a:gd name="T86" fmla="*/ 73 w 234"/>
                <a:gd name="T87" fmla="*/ 56 h 227"/>
                <a:gd name="T88" fmla="*/ 69 w 234"/>
                <a:gd name="T89" fmla="*/ 47 h 227"/>
                <a:gd name="T90" fmla="*/ 64 w 234"/>
                <a:gd name="T91" fmla="*/ 42 h 227"/>
                <a:gd name="T92" fmla="*/ 62 w 234"/>
                <a:gd name="T93" fmla="*/ 35 h 227"/>
                <a:gd name="T94" fmla="*/ 59 w 234"/>
                <a:gd name="T95" fmla="*/ 28 h 227"/>
                <a:gd name="T96" fmla="*/ 57 w 234"/>
                <a:gd name="T97" fmla="*/ 28 h 227"/>
                <a:gd name="T98" fmla="*/ 57 w 234"/>
                <a:gd name="T99" fmla="*/ 28 h 227"/>
                <a:gd name="T100" fmla="*/ 7 w 234"/>
                <a:gd name="T101" fmla="*/ 146 h 227"/>
                <a:gd name="T102" fmla="*/ 0 w 234"/>
                <a:gd name="T103" fmla="*/ 146 h 227"/>
                <a:gd name="T104" fmla="*/ 0 w 234"/>
                <a:gd name="T105"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27">
                  <a:moveTo>
                    <a:pt x="57" y="28"/>
                  </a:moveTo>
                  <a:lnTo>
                    <a:pt x="62" y="26"/>
                  </a:lnTo>
                  <a:lnTo>
                    <a:pt x="62" y="23"/>
                  </a:lnTo>
                  <a:lnTo>
                    <a:pt x="64" y="21"/>
                  </a:lnTo>
                  <a:lnTo>
                    <a:pt x="69" y="16"/>
                  </a:lnTo>
                  <a:lnTo>
                    <a:pt x="71" y="19"/>
                  </a:lnTo>
                  <a:lnTo>
                    <a:pt x="76" y="9"/>
                  </a:lnTo>
                  <a:lnTo>
                    <a:pt x="85" y="0"/>
                  </a:lnTo>
                  <a:lnTo>
                    <a:pt x="88" y="4"/>
                  </a:lnTo>
                  <a:lnTo>
                    <a:pt x="92" y="2"/>
                  </a:lnTo>
                  <a:lnTo>
                    <a:pt x="95" y="2"/>
                  </a:lnTo>
                  <a:lnTo>
                    <a:pt x="95" y="16"/>
                  </a:lnTo>
                  <a:lnTo>
                    <a:pt x="99" y="21"/>
                  </a:lnTo>
                  <a:lnTo>
                    <a:pt x="104" y="21"/>
                  </a:lnTo>
                  <a:lnTo>
                    <a:pt x="109" y="21"/>
                  </a:lnTo>
                  <a:lnTo>
                    <a:pt x="114" y="21"/>
                  </a:lnTo>
                  <a:lnTo>
                    <a:pt x="125" y="21"/>
                  </a:lnTo>
                  <a:lnTo>
                    <a:pt x="130" y="23"/>
                  </a:lnTo>
                  <a:lnTo>
                    <a:pt x="140" y="33"/>
                  </a:lnTo>
                  <a:lnTo>
                    <a:pt x="144" y="35"/>
                  </a:lnTo>
                  <a:lnTo>
                    <a:pt x="149" y="40"/>
                  </a:lnTo>
                  <a:lnTo>
                    <a:pt x="151" y="42"/>
                  </a:lnTo>
                  <a:lnTo>
                    <a:pt x="159" y="42"/>
                  </a:lnTo>
                  <a:lnTo>
                    <a:pt x="166" y="45"/>
                  </a:lnTo>
                  <a:lnTo>
                    <a:pt x="170" y="42"/>
                  </a:lnTo>
                  <a:lnTo>
                    <a:pt x="175" y="45"/>
                  </a:lnTo>
                  <a:lnTo>
                    <a:pt x="177" y="45"/>
                  </a:lnTo>
                  <a:lnTo>
                    <a:pt x="182" y="45"/>
                  </a:lnTo>
                  <a:lnTo>
                    <a:pt x="187" y="35"/>
                  </a:lnTo>
                  <a:lnTo>
                    <a:pt x="189" y="30"/>
                  </a:lnTo>
                  <a:lnTo>
                    <a:pt x="194" y="30"/>
                  </a:lnTo>
                  <a:lnTo>
                    <a:pt x="199" y="30"/>
                  </a:lnTo>
                  <a:lnTo>
                    <a:pt x="201" y="28"/>
                  </a:lnTo>
                  <a:lnTo>
                    <a:pt x="211" y="28"/>
                  </a:lnTo>
                  <a:lnTo>
                    <a:pt x="215" y="28"/>
                  </a:lnTo>
                  <a:lnTo>
                    <a:pt x="218" y="33"/>
                  </a:lnTo>
                  <a:lnTo>
                    <a:pt x="220" y="35"/>
                  </a:lnTo>
                  <a:lnTo>
                    <a:pt x="229" y="35"/>
                  </a:lnTo>
                  <a:lnTo>
                    <a:pt x="234" y="35"/>
                  </a:lnTo>
                  <a:lnTo>
                    <a:pt x="215" y="54"/>
                  </a:lnTo>
                  <a:lnTo>
                    <a:pt x="213" y="142"/>
                  </a:lnTo>
                  <a:lnTo>
                    <a:pt x="229" y="156"/>
                  </a:lnTo>
                  <a:lnTo>
                    <a:pt x="229" y="158"/>
                  </a:lnTo>
                  <a:lnTo>
                    <a:pt x="222" y="168"/>
                  </a:lnTo>
                  <a:lnTo>
                    <a:pt x="220" y="168"/>
                  </a:lnTo>
                  <a:lnTo>
                    <a:pt x="218" y="170"/>
                  </a:lnTo>
                  <a:lnTo>
                    <a:pt x="220" y="172"/>
                  </a:lnTo>
                  <a:lnTo>
                    <a:pt x="211" y="175"/>
                  </a:lnTo>
                  <a:lnTo>
                    <a:pt x="208" y="182"/>
                  </a:lnTo>
                  <a:lnTo>
                    <a:pt x="201" y="182"/>
                  </a:lnTo>
                  <a:lnTo>
                    <a:pt x="199" y="182"/>
                  </a:lnTo>
                  <a:lnTo>
                    <a:pt x="196" y="184"/>
                  </a:lnTo>
                  <a:lnTo>
                    <a:pt x="194" y="187"/>
                  </a:lnTo>
                  <a:lnTo>
                    <a:pt x="194" y="191"/>
                  </a:lnTo>
                  <a:lnTo>
                    <a:pt x="196" y="191"/>
                  </a:lnTo>
                  <a:lnTo>
                    <a:pt x="192" y="196"/>
                  </a:lnTo>
                  <a:lnTo>
                    <a:pt x="189" y="201"/>
                  </a:lnTo>
                  <a:lnTo>
                    <a:pt x="189" y="206"/>
                  </a:lnTo>
                  <a:lnTo>
                    <a:pt x="185" y="213"/>
                  </a:lnTo>
                  <a:lnTo>
                    <a:pt x="177" y="224"/>
                  </a:lnTo>
                  <a:lnTo>
                    <a:pt x="173" y="227"/>
                  </a:lnTo>
                  <a:lnTo>
                    <a:pt x="170" y="227"/>
                  </a:lnTo>
                  <a:lnTo>
                    <a:pt x="142" y="208"/>
                  </a:lnTo>
                  <a:lnTo>
                    <a:pt x="140" y="206"/>
                  </a:lnTo>
                  <a:lnTo>
                    <a:pt x="140" y="203"/>
                  </a:lnTo>
                  <a:lnTo>
                    <a:pt x="140" y="201"/>
                  </a:lnTo>
                  <a:lnTo>
                    <a:pt x="137" y="194"/>
                  </a:lnTo>
                  <a:lnTo>
                    <a:pt x="55" y="144"/>
                  </a:lnTo>
                  <a:lnTo>
                    <a:pt x="47" y="146"/>
                  </a:lnTo>
                  <a:lnTo>
                    <a:pt x="55" y="123"/>
                  </a:lnTo>
                  <a:lnTo>
                    <a:pt x="55" y="118"/>
                  </a:lnTo>
                  <a:lnTo>
                    <a:pt x="59" y="113"/>
                  </a:lnTo>
                  <a:lnTo>
                    <a:pt x="62" y="109"/>
                  </a:lnTo>
                  <a:lnTo>
                    <a:pt x="64" y="104"/>
                  </a:lnTo>
                  <a:lnTo>
                    <a:pt x="66" y="101"/>
                  </a:lnTo>
                  <a:lnTo>
                    <a:pt x="69" y="99"/>
                  </a:lnTo>
                  <a:lnTo>
                    <a:pt x="69" y="97"/>
                  </a:lnTo>
                  <a:lnTo>
                    <a:pt x="76" y="97"/>
                  </a:lnTo>
                  <a:lnTo>
                    <a:pt x="78" y="92"/>
                  </a:lnTo>
                  <a:lnTo>
                    <a:pt x="78" y="87"/>
                  </a:lnTo>
                  <a:lnTo>
                    <a:pt x="83" y="82"/>
                  </a:lnTo>
                  <a:lnTo>
                    <a:pt x="85" y="78"/>
                  </a:lnTo>
                  <a:lnTo>
                    <a:pt x="83" y="73"/>
                  </a:lnTo>
                  <a:lnTo>
                    <a:pt x="81" y="68"/>
                  </a:lnTo>
                  <a:lnTo>
                    <a:pt x="81" y="66"/>
                  </a:lnTo>
                  <a:lnTo>
                    <a:pt x="78" y="64"/>
                  </a:lnTo>
                  <a:lnTo>
                    <a:pt x="76" y="64"/>
                  </a:lnTo>
                  <a:lnTo>
                    <a:pt x="73" y="56"/>
                  </a:lnTo>
                  <a:lnTo>
                    <a:pt x="69" y="52"/>
                  </a:lnTo>
                  <a:lnTo>
                    <a:pt x="69" y="47"/>
                  </a:lnTo>
                  <a:lnTo>
                    <a:pt x="66" y="42"/>
                  </a:lnTo>
                  <a:lnTo>
                    <a:pt x="64" y="42"/>
                  </a:lnTo>
                  <a:lnTo>
                    <a:pt x="64" y="38"/>
                  </a:lnTo>
                  <a:lnTo>
                    <a:pt x="62" y="35"/>
                  </a:lnTo>
                  <a:lnTo>
                    <a:pt x="59" y="30"/>
                  </a:lnTo>
                  <a:lnTo>
                    <a:pt x="59" y="28"/>
                  </a:lnTo>
                  <a:lnTo>
                    <a:pt x="57" y="28"/>
                  </a:lnTo>
                  <a:lnTo>
                    <a:pt x="57" y="28"/>
                  </a:lnTo>
                  <a:lnTo>
                    <a:pt x="57" y="28"/>
                  </a:lnTo>
                  <a:lnTo>
                    <a:pt x="57" y="28"/>
                  </a:lnTo>
                  <a:close/>
                  <a:moveTo>
                    <a:pt x="0" y="146"/>
                  </a:moveTo>
                  <a:lnTo>
                    <a:pt x="7" y="146"/>
                  </a:lnTo>
                  <a:lnTo>
                    <a:pt x="17" y="146"/>
                  </a:lnTo>
                  <a:lnTo>
                    <a:pt x="0" y="146"/>
                  </a:lnTo>
                  <a:lnTo>
                    <a:pt x="0" y="146"/>
                  </a:lnTo>
                  <a:lnTo>
                    <a:pt x="0" y="14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71" name="Kazakhstan">
              <a:extLst>
                <a:ext uri="{FF2B5EF4-FFF2-40B4-BE49-F238E27FC236}">
                  <a16:creationId xmlns:a16="http://schemas.microsoft.com/office/drawing/2014/main" xmlns="" id="{6AE4C9BD-AB10-4BF1-86FF-D9F98DB8918E}"/>
                </a:ext>
              </a:extLst>
            </p:cNvPr>
            <p:cNvSpPr>
              <a:spLocks/>
            </p:cNvSpPr>
            <p:nvPr/>
          </p:nvSpPr>
          <p:spPr bwMode="auto">
            <a:xfrm>
              <a:off x="6966009" y="2690281"/>
              <a:ext cx="966077" cy="507446"/>
            </a:xfrm>
            <a:custGeom>
              <a:avLst/>
              <a:gdLst>
                <a:gd name="T0" fmla="*/ 21 w 851"/>
                <a:gd name="T1" fmla="*/ 260 h 447"/>
                <a:gd name="T2" fmla="*/ 2 w 851"/>
                <a:gd name="T3" fmla="*/ 208 h 447"/>
                <a:gd name="T4" fmla="*/ 42 w 851"/>
                <a:gd name="T5" fmla="*/ 198 h 447"/>
                <a:gd name="T6" fmla="*/ 61 w 851"/>
                <a:gd name="T7" fmla="*/ 160 h 447"/>
                <a:gd name="T8" fmla="*/ 82 w 851"/>
                <a:gd name="T9" fmla="*/ 151 h 447"/>
                <a:gd name="T10" fmla="*/ 99 w 851"/>
                <a:gd name="T11" fmla="*/ 146 h 447"/>
                <a:gd name="T12" fmla="*/ 134 w 851"/>
                <a:gd name="T13" fmla="*/ 158 h 447"/>
                <a:gd name="T14" fmla="*/ 160 w 851"/>
                <a:gd name="T15" fmla="*/ 168 h 447"/>
                <a:gd name="T16" fmla="*/ 194 w 851"/>
                <a:gd name="T17" fmla="*/ 160 h 447"/>
                <a:gd name="T18" fmla="*/ 224 w 851"/>
                <a:gd name="T19" fmla="*/ 158 h 447"/>
                <a:gd name="T20" fmla="*/ 246 w 851"/>
                <a:gd name="T21" fmla="*/ 170 h 447"/>
                <a:gd name="T22" fmla="*/ 286 w 851"/>
                <a:gd name="T23" fmla="*/ 168 h 447"/>
                <a:gd name="T24" fmla="*/ 274 w 851"/>
                <a:gd name="T25" fmla="*/ 134 h 447"/>
                <a:gd name="T26" fmla="*/ 269 w 851"/>
                <a:gd name="T27" fmla="*/ 111 h 447"/>
                <a:gd name="T28" fmla="*/ 288 w 851"/>
                <a:gd name="T29" fmla="*/ 82 h 447"/>
                <a:gd name="T30" fmla="*/ 272 w 851"/>
                <a:gd name="T31" fmla="*/ 75 h 447"/>
                <a:gd name="T32" fmla="*/ 286 w 851"/>
                <a:gd name="T33" fmla="*/ 63 h 447"/>
                <a:gd name="T34" fmla="*/ 312 w 851"/>
                <a:gd name="T35" fmla="*/ 54 h 447"/>
                <a:gd name="T36" fmla="*/ 352 w 851"/>
                <a:gd name="T37" fmla="*/ 42 h 447"/>
                <a:gd name="T38" fmla="*/ 373 w 851"/>
                <a:gd name="T39" fmla="*/ 30 h 447"/>
                <a:gd name="T40" fmla="*/ 409 w 851"/>
                <a:gd name="T41" fmla="*/ 11 h 447"/>
                <a:gd name="T42" fmla="*/ 439 w 851"/>
                <a:gd name="T43" fmla="*/ 2 h 447"/>
                <a:gd name="T44" fmla="*/ 470 w 851"/>
                <a:gd name="T45" fmla="*/ 21 h 447"/>
                <a:gd name="T46" fmla="*/ 480 w 851"/>
                <a:gd name="T47" fmla="*/ 40 h 447"/>
                <a:gd name="T48" fmla="*/ 499 w 851"/>
                <a:gd name="T49" fmla="*/ 33 h 447"/>
                <a:gd name="T50" fmla="*/ 520 w 851"/>
                <a:gd name="T51" fmla="*/ 42 h 447"/>
                <a:gd name="T52" fmla="*/ 534 w 851"/>
                <a:gd name="T53" fmla="*/ 52 h 447"/>
                <a:gd name="T54" fmla="*/ 567 w 851"/>
                <a:gd name="T55" fmla="*/ 37 h 447"/>
                <a:gd name="T56" fmla="*/ 591 w 851"/>
                <a:gd name="T57" fmla="*/ 30 h 447"/>
                <a:gd name="T58" fmla="*/ 693 w 851"/>
                <a:gd name="T59" fmla="*/ 123 h 447"/>
                <a:gd name="T60" fmla="*/ 721 w 851"/>
                <a:gd name="T61" fmla="*/ 132 h 447"/>
                <a:gd name="T62" fmla="*/ 754 w 851"/>
                <a:gd name="T63" fmla="*/ 125 h 447"/>
                <a:gd name="T64" fmla="*/ 792 w 851"/>
                <a:gd name="T65" fmla="*/ 149 h 447"/>
                <a:gd name="T66" fmla="*/ 806 w 851"/>
                <a:gd name="T67" fmla="*/ 168 h 447"/>
                <a:gd name="T68" fmla="*/ 834 w 851"/>
                <a:gd name="T69" fmla="*/ 165 h 447"/>
                <a:gd name="T70" fmla="*/ 837 w 851"/>
                <a:gd name="T71" fmla="*/ 191 h 447"/>
                <a:gd name="T72" fmla="*/ 827 w 851"/>
                <a:gd name="T73" fmla="*/ 241 h 447"/>
                <a:gd name="T74" fmla="*/ 785 w 851"/>
                <a:gd name="T75" fmla="*/ 243 h 447"/>
                <a:gd name="T76" fmla="*/ 771 w 851"/>
                <a:gd name="T77" fmla="*/ 293 h 447"/>
                <a:gd name="T78" fmla="*/ 754 w 851"/>
                <a:gd name="T79" fmla="*/ 305 h 447"/>
                <a:gd name="T80" fmla="*/ 733 w 851"/>
                <a:gd name="T81" fmla="*/ 319 h 447"/>
                <a:gd name="T82" fmla="*/ 747 w 851"/>
                <a:gd name="T83" fmla="*/ 355 h 447"/>
                <a:gd name="T84" fmla="*/ 745 w 851"/>
                <a:gd name="T85" fmla="*/ 390 h 447"/>
                <a:gd name="T86" fmla="*/ 667 w 851"/>
                <a:gd name="T87" fmla="*/ 376 h 447"/>
                <a:gd name="T88" fmla="*/ 612 w 851"/>
                <a:gd name="T89" fmla="*/ 376 h 447"/>
                <a:gd name="T90" fmla="*/ 565 w 851"/>
                <a:gd name="T91" fmla="*/ 392 h 447"/>
                <a:gd name="T92" fmla="*/ 534 w 851"/>
                <a:gd name="T93" fmla="*/ 409 h 447"/>
                <a:gd name="T94" fmla="*/ 480 w 851"/>
                <a:gd name="T95" fmla="*/ 437 h 447"/>
                <a:gd name="T96" fmla="*/ 378 w 851"/>
                <a:gd name="T97" fmla="*/ 364 h 447"/>
                <a:gd name="T98" fmla="*/ 210 w 851"/>
                <a:gd name="T99" fmla="*/ 428 h 447"/>
                <a:gd name="T100" fmla="*/ 156 w 851"/>
                <a:gd name="T101" fmla="*/ 409 h 447"/>
                <a:gd name="T102" fmla="*/ 134 w 851"/>
                <a:gd name="T103" fmla="*/ 399 h 447"/>
                <a:gd name="T104" fmla="*/ 116 w 851"/>
                <a:gd name="T105" fmla="*/ 376 h 447"/>
                <a:gd name="T106" fmla="*/ 99 w 851"/>
                <a:gd name="T107" fmla="*/ 357 h 447"/>
                <a:gd name="T108" fmla="*/ 123 w 851"/>
                <a:gd name="T109" fmla="*/ 355 h 447"/>
                <a:gd name="T110" fmla="*/ 113 w 851"/>
                <a:gd name="T111" fmla="*/ 336 h 447"/>
                <a:gd name="T112" fmla="*/ 144 w 851"/>
                <a:gd name="T113" fmla="*/ 331 h 447"/>
                <a:gd name="T114" fmla="*/ 149 w 851"/>
                <a:gd name="T115" fmla="*/ 314 h 447"/>
                <a:gd name="T116" fmla="*/ 149 w 851"/>
                <a:gd name="T117" fmla="*/ 291 h 447"/>
                <a:gd name="T118" fmla="*/ 125 w 851"/>
                <a:gd name="T119" fmla="*/ 286 h 447"/>
                <a:gd name="T120" fmla="*/ 113 w 851"/>
                <a:gd name="T121" fmla="*/ 281 h 447"/>
                <a:gd name="T122" fmla="*/ 92 w 851"/>
                <a:gd name="T123" fmla="*/ 288 h 447"/>
                <a:gd name="T124" fmla="*/ 73 w 851"/>
                <a:gd name="T125" fmla="*/ 298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1" h="447">
                  <a:moveTo>
                    <a:pt x="66" y="298"/>
                  </a:moveTo>
                  <a:lnTo>
                    <a:pt x="59" y="295"/>
                  </a:lnTo>
                  <a:lnTo>
                    <a:pt x="54" y="298"/>
                  </a:lnTo>
                  <a:lnTo>
                    <a:pt x="47" y="291"/>
                  </a:lnTo>
                  <a:lnTo>
                    <a:pt x="47" y="288"/>
                  </a:lnTo>
                  <a:lnTo>
                    <a:pt x="54" y="288"/>
                  </a:lnTo>
                  <a:lnTo>
                    <a:pt x="47" y="272"/>
                  </a:lnTo>
                  <a:lnTo>
                    <a:pt x="35" y="262"/>
                  </a:lnTo>
                  <a:lnTo>
                    <a:pt x="21" y="260"/>
                  </a:lnTo>
                  <a:lnTo>
                    <a:pt x="19" y="262"/>
                  </a:lnTo>
                  <a:lnTo>
                    <a:pt x="11" y="258"/>
                  </a:lnTo>
                  <a:lnTo>
                    <a:pt x="14" y="253"/>
                  </a:lnTo>
                  <a:lnTo>
                    <a:pt x="9" y="246"/>
                  </a:lnTo>
                  <a:lnTo>
                    <a:pt x="0" y="243"/>
                  </a:lnTo>
                  <a:lnTo>
                    <a:pt x="4" y="236"/>
                  </a:lnTo>
                  <a:lnTo>
                    <a:pt x="7" y="222"/>
                  </a:lnTo>
                  <a:lnTo>
                    <a:pt x="2" y="217"/>
                  </a:lnTo>
                  <a:lnTo>
                    <a:pt x="2" y="208"/>
                  </a:lnTo>
                  <a:lnTo>
                    <a:pt x="7" y="205"/>
                  </a:lnTo>
                  <a:lnTo>
                    <a:pt x="11" y="198"/>
                  </a:lnTo>
                  <a:lnTo>
                    <a:pt x="11" y="191"/>
                  </a:lnTo>
                  <a:lnTo>
                    <a:pt x="14" y="189"/>
                  </a:lnTo>
                  <a:lnTo>
                    <a:pt x="26" y="198"/>
                  </a:lnTo>
                  <a:lnTo>
                    <a:pt x="28" y="203"/>
                  </a:lnTo>
                  <a:lnTo>
                    <a:pt x="35" y="208"/>
                  </a:lnTo>
                  <a:lnTo>
                    <a:pt x="42" y="205"/>
                  </a:lnTo>
                  <a:lnTo>
                    <a:pt x="42" y="198"/>
                  </a:lnTo>
                  <a:lnTo>
                    <a:pt x="45" y="198"/>
                  </a:lnTo>
                  <a:lnTo>
                    <a:pt x="38" y="179"/>
                  </a:lnTo>
                  <a:lnTo>
                    <a:pt x="45" y="179"/>
                  </a:lnTo>
                  <a:lnTo>
                    <a:pt x="52" y="179"/>
                  </a:lnTo>
                  <a:lnTo>
                    <a:pt x="52" y="172"/>
                  </a:lnTo>
                  <a:lnTo>
                    <a:pt x="49" y="170"/>
                  </a:lnTo>
                  <a:lnTo>
                    <a:pt x="52" y="165"/>
                  </a:lnTo>
                  <a:lnTo>
                    <a:pt x="59" y="160"/>
                  </a:lnTo>
                  <a:lnTo>
                    <a:pt x="61" y="160"/>
                  </a:lnTo>
                  <a:lnTo>
                    <a:pt x="64" y="153"/>
                  </a:lnTo>
                  <a:lnTo>
                    <a:pt x="66" y="151"/>
                  </a:lnTo>
                  <a:lnTo>
                    <a:pt x="71" y="153"/>
                  </a:lnTo>
                  <a:lnTo>
                    <a:pt x="71" y="149"/>
                  </a:lnTo>
                  <a:lnTo>
                    <a:pt x="71" y="144"/>
                  </a:lnTo>
                  <a:lnTo>
                    <a:pt x="71" y="142"/>
                  </a:lnTo>
                  <a:lnTo>
                    <a:pt x="78" y="146"/>
                  </a:lnTo>
                  <a:lnTo>
                    <a:pt x="82" y="149"/>
                  </a:lnTo>
                  <a:lnTo>
                    <a:pt x="82" y="151"/>
                  </a:lnTo>
                  <a:lnTo>
                    <a:pt x="80" y="153"/>
                  </a:lnTo>
                  <a:lnTo>
                    <a:pt x="82" y="156"/>
                  </a:lnTo>
                  <a:lnTo>
                    <a:pt x="87" y="153"/>
                  </a:lnTo>
                  <a:lnTo>
                    <a:pt x="87" y="151"/>
                  </a:lnTo>
                  <a:lnTo>
                    <a:pt x="90" y="149"/>
                  </a:lnTo>
                  <a:lnTo>
                    <a:pt x="90" y="153"/>
                  </a:lnTo>
                  <a:lnTo>
                    <a:pt x="94" y="149"/>
                  </a:lnTo>
                  <a:lnTo>
                    <a:pt x="94" y="146"/>
                  </a:lnTo>
                  <a:lnTo>
                    <a:pt x="99" y="146"/>
                  </a:lnTo>
                  <a:lnTo>
                    <a:pt x="104" y="144"/>
                  </a:lnTo>
                  <a:lnTo>
                    <a:pt x="106" y="144"/>
                  </a:lnTo>
                  <a:lnTo>
                    <a:pt x="108" y="149"/>
                  </a:lnTo>
                  <a:lnTo>
                    <a:pt x="116" y="153"/>
                  </a:lnTo>
                  <a:lnTo>
                    <a:pt x="123" y="149"/>
                  </a:lnTo>
                  <a:lnTo>
                    <a:pt x="127" y="151"/>
                  </a:lnTo>
                  <a:lnTo>
                    <a:pt x="127" y="153"/>
                  </a:lnTo>
                  <a:lnTo>
                    <a:pt x="132" y="153"/>
                  </a:lnTo>
                  <a:lnTo>
                    <a:pt x="134" y="158"/>
                  </a:lnTo>
                  <a:lnTo>
                    <a:pt x="142" y="158"/>
                  </a:lnTo>
                  <a:lnTo>
                    <a:pt x="144" y="163"/>
                  </a:lnTo>
                  <a:lnTo>
                    <a:pt x="151" y="168"/>
                  </a:lnTo>
                  <a:lnTo>
                    <a:pt x="153" y="170"/>
                  </a:lnTo>
                  <a:lnTo>
                    <a:pt x="156" y="172"/>
                  </a:lnTo>
                  <a:lnTo>
                    <a:pt x="156" y="177"/>
                  </a:lnTo>
                  <a:lnTo>
                    <a:pt x="158" y="177"/>
                  </a:lnTo>
                  <a:lnTo>
                    <a:pt x="160" y="175"/>
                  </a:lnTo>
                  <a:lnTo>
                    <a:pt x="160" y="168"/>
                  </a:lnTo>
                  <a:lnTo>
                    <a:pt x="165" y="165"/>
                  </a:lnTo>
                  <a:lnTo>
                    <a:pt x="168" y="170"/>
                  </a:lnTo>
                  <a:lnTo>
                    <a:pt x="177" y="170"/>
                  </a:lnTo>
                  <a:lnTo>
                    <a:pt x="179" y="175"/>
                  </a:lnTo>
                  <a:lnTo>
                    <a:pt x="184" y="177"/>
                  </a:lnTo>
                  <a:lnTo>
                    <a:pt x="189" y="172"/>
                  </a:lnTo>
                  <a:lnTo>
                    <a:pt x="189" y="165"/>
                  </a:lnTo>
                  <a:lnTo>
                    <a:pt x="194" y="163"/>
                  </a:lnTo>
                  <a:lnTo>
                    <a:pt x="194" y="160"/>
                  </a:lnTo>
                  <a:lnTo>
                    <a:pt x="198" y="158"/>
                  </a:lnTo>
                  <a:lnTo>
                    <a:pt x="201" y="160"/>
                  </a:lnTo>
                  <a:lnTo>
                    <a:pt x="203" y="158"/>
                  </a:lnTo>
                  <a:lnTo>
                    <a:pt x="208" y="158"/>
                  </a:lnTo>
                  <a:lnTo>
                    <a:pt x="212" y="163"/>
                  </a:lnTo>
                  <a:lnTo>
                    <a:pt x="215" y="165"/>
                  </a:lnTo>
                  <a:lnTo>
                    <a:pt x="222" y="165"/>
                  </a:lnTo>
                  <a:lnTo>
                    <a:pt x="220" y="160"/>
                  </a:lnTo>
                  <a:lnTo>
                    <a:pt x="224" y="158"/>
                  </a:lnTo>
                  <a:lnTo>
                    <a:pt x="229" y="158"/>
                  </a:lnTo>
                  <a:lnTo>
                    <a:pt x="231" y="156"/>
                  </a:lnTo>
                  <a:lnTo>
                    <a:pt x="236" y="158"/>
                  </a:lnTo>
                  <a:lnTo>
                    <a:pt x="241" y="160"/>
                  </a:lnTo>
                  <a:lnTo>
                    <a:pt x="239" y="163"/>
                  </a:lnTo>
                  <a:lnTo>
                    <a:pt x="236" y="165"/>
                  </a:lnTo>
                  <a:lnTo>
                    <a:pt x="239" y="170"/>
                  </a:lnTo>
                  <a:lnTo>
                    <a:pt x="243" y="172"/>
                  </a:lnTo>
                  <a:lnTo>
                    <a:pt x="246" y="170"/>
                  </a:lnTo>
                  <a:lnTo>
                    <a:pt x="248" y="172"/>
                  </a:lnTo>
                  <a:lnTo>
                    <a:pt x="255" y="172"/>
                  </a:lnTo>
                  <a:lnTo>
                    <a:pt x="262" y="177"/>
                  </a:lnTo>
                  <a:lnTo>
                    <a:pt x="267" y="175"/>
                  </a:lnTo>
                  <a:lnTo>
                    <a:pt x="269" y="170"/>
                  </a:lnTo>
                  <a:lnTo>
                    <a:pt x="272" y="165"/>
                  </a:lnTo>
                  <a:lnTo>
                    <a:pt x="274" y="163"/>
                  </a:lnTo>
                  <a:lnTo>
                    <a:pt x="279" y="168"/>
                  </a:lnTo>
                  <a:lnTo>
                    <a:pt x="286" y="168"/>
                  </a:lnTo>
                  <a:lnTo>
                    <a:pt x="293" y="165"/>
                  </a:lnTo>
                  <a:lnTo>
                    <a:pt x="295" y="163"/>
                  </a:lnTo>
                  <a:lnTo>
                    <a:pt x="295" y="144"/>
                  </a:lnTo>
                  <a:lnTo>
                    <a:pt x="293" y="144"/>
                  </a:lnTo>
                  <a:lnTo>
                    <a:pt x="286" y="144"/>
                  </a:lnTo>
                  <a:lnTo>
                    <a:pt x="281" y="139"/>
                  </a:lnTo>
                  <a:lnTo>
                    <a:pt x="281" y="137"/>
                  </a:lnTo>
                  <a:lnTo>
                    <a:pt x="276" y="137"/>
                  </a:lnTo>
                  <a:lnTo>
                    <a:pt x="274" y="134"/>
                  </a:lnTo>
                  <a:lnTo>
                    <a:pt x="267" y="134"/>
                  </a:lnTo>
                  <a:lnTo>
                    <a:pt x="267" y="130"/>
                  </a:lnTo>
                  <a:lnTo>
                    <a:pt x="267" y="127"/>
                  </a:lnTo>
                  <a:lnTo>
                    <a:pt x="267" y="125"/>
                  </a:lnTo>
                  <a:lnTo>
                    <a:pt x="269" y="125"/>
                  </a:lnTo>
                  <a:lnTo>
                    <a:pt x="272" y="120"/>
                  </a:lnTo>
                  <a:lnTo>
                    <a:pt x="274" y="116"/>
                  </a:lnTo>
                  <a:lnTo>
                    <a:pt x="274" y="111"/>
                  </a:lnTo>
                  <a:lnTo>
                    <a:pt x="269" y="111"/>
                  </a:lnTo>
                  <a:lnTo>
                    <a:pt x="269" y="106"/>
                  </a:lnTo>
                  <a:lnTo>
                    <a:pt x="274" y="99"/>
                  </a:lnTo>
                  <a:lnTo>
                    <a:pt x="281" y="94"/>
                  </a:lnTo>
                  <a:lnTo>
                    <a:pt x="288" y="92"/>
                  </a:lnTo>
                  <a:lnTo>
                    <a:pt x="293" y="94"/>
                  </a:lnTo>
                  <a:lnTo>
                    <a:pt x="295" y="92"/>
                  </a:lnTo>
                  <a:lnTo>
                    <a:pt x="295" y="87"/>
                  </a:lnTo>
                  <a:lnTo>
                    <a:pt x="291" y="87"/>
                  </a:lnTo>
                  <a:lnTo>
                    <a:pt x="288" y="82"/>
                  </a:lnTo>
                  <a:lnTo>
                    <a:pt x="283" y="82"/>
                  </a:lnTo>
                  <a:lnTo>
                    <a:pt x="281" y="85"/>
                  </a:lnTo>
                  <a:lnTo>
                    <a:pt x="276" y="82"/>
                  </a:lnTo>
                  <a:lnTo>
                    <a:pt x="272" y="82"/>
                  </a:lnTo>
                  <a:lnTo>
                    <a:pt x="272" y="80"/>
                  </a:lnTo>
                  <a:lnTo>
                    <a:pt x="274" y="78"/>
                  </a:lnTo>
                  <a:lnTo>
                    <a:pt x="279" y="78"/>
                  </a:lnTo>
                  <a:lnTo>
                    <a:pt x="276" y="73"/>
                  </a:lnTo>
                  <a:lnTo>
                    <a:pt x="272" y="75"/>
                  </a:lnTo>
                  <a:lnTo>
                    <a:pt x="267" y="73"/>
                  </a:lnTo>
                  <a:lnTo>
                    <a:pt x="269" y="71"/>
                  </a:lnTo>
                  <a:lnTo>
                    <a:pt x="267" y="66"/>
                  </a:lnTo>
                  <a:lnTo>
                    <a:pt x="269" y="63"/>
                  </a:lnTo>
                  <a:lnTo>
                    <a:pt x="274" y="63"/>
                  </a:lnTo>
                  <a:lnTo>
                    <a:pt x="276" y="61"/>
                  </a:lnTo>
                  <a:lnTo>
                    <a:pt x="279" y="61"/>
                  </a:lnTo>
                  <a:lnTo>
                    <a:pt x="281" y="63"/>
                  </a:lnTo>
                  <a:lnTo>
                    <a:pt x="286" y="63"/>
                  </a:lnTo>
                  <a:lnTo>
                    <a:pt x="291" y="66"/>
                  </a:lnTo>
                  <a:lnTo>
                    <a:pt x="291" y="63"/>
                  </a:lnTo>
                  <a:lnTo>
                    <a:pt x="291" y="61"/>
                  </a:lnTo>
                  <a:lnTo>
                    <a:pt x="295" y="59"/>
                  </a:lnTo>
                  <a:lnTo>
                    <a:pt x="300" y="59"/>
                  </a:lnTo>
                  <a:lnTo>
                    <a:pt x="302" y="63"/>
                  </a:lnTo>
                  <a:lnTo>
                    <a:pt x="305" y="59"/>
                  </a:lnTo>
                  <a:lnTo>
                    <a:pt x="305" y="56"/>
                  </a:lnTo>
                  <a:lnTo>
                    <a:pt x="312" y="54"/>
                  </a:lnTo>
                  <a:lnTo>
                    <a:pt x="317" y="54"/>
                  </a:lnTo>
                  <a:lnTo>
                    <a:pt x="324" y="52"/>
                  </a:lnTo>
                  <a:lnTo>
                    <a:pt x="328" y="49"/>
                  </a:lnTo>
                  <a:lnTo>
                    <a:pt x="331" y="49"/>
                  </a:lnTo>
                  <a:lnTo>
                    <a:pt x="335" y="45"/>
                  </a:lnTo>
                  <a:lnTo>
                    <a:pt x="343" y="45"/>
                  </a:lnTo>
                  <a:lnTo>
                    <a:pt x="345" y="42"/>
                  </a:lnTo>
                  <a:lnTo>
                    <a:pt x="347" y="42"/>
                  </a:lnTo>
                  <a:lnTo>
                    <a:pt x="352" y="42"/>
                  </a:lnTo>
                  <a:lnTo>
                    <a:pt x="352" y="42"/>
                  </a:lnTo>
                  <a:lnTo>
                    <a:pt x="352" y="37"/>
                  </a:lnTo>
                  <a:lnTo>
                    <a:pt x="354" y="35"/>
                  </a:lnTo>
                  <a:lnTo>
                    <a:pt x="359" y="35"/>
                  </a:lnTo>
                  <a:lnTo>
                    <a:pt x="361" y="33"/>
                  </a:lnTo>
                  <a:lnTo>
                    <a:pt x="364" y="30"/>
                  </a:lnTo>
                  <a:lnTo>
                    <a:pt x="366" y="33"/>
                  </a:lnTo>
                  <a:lnTo>
                    <a:pt x="369" y="33"/>
                  </a:lnTo>
                  <a:lnTo>
                    <a:pt x="373" y="30"/>
                  </a:lnTo>
                  <a:lnTo>
                    <a:pt x="378" y="28"/>
                  </a:lnTo>
                  <a:lnTo>
                    <a:pt x="387" y="21"/>
                  </a:lnTo>
                  <a:lnTo>
                    <a:pt x="390" y="21"/>
                  </a:lnTo>
                  <a:lnTo>
                    <a:pt x="392" y="21"/>
                  </a:lnTo>
                  <a:lnTo>
                    <a:pt x="397" y="19"/>
                  </a:lnTo>
                  <a:lnTo>
                    <a:pt x="402" y="16"/>
                  </a:lnTo>
                  <a:lnTo>
                    <a:pt x="404" y="16"/>
                  </a:lnTo>
                  <a:lnTo>
                    <a:pt x="409" y="14"/>
                  </a:lnTo>
                  <a:lnTo>
                    <a:pt x="409" y="11"/>
                  </a:lnTo>
                  <a:lnTo>
                    <a:pt x="406" y="9"/>
                  </a:lnTo>
                  <a:lnTo>
                    <a:pt x="409" y="7"/>
                  </a:lnTo>
                  <a:lnTo>
                    <a:pt x="416" y="7"/>
                  </a:lnTo>
                  <a:lnTo>
                    <a:pt x="416" y="2"/>
                  </a:lnTo>
                  <a:lnTo>
                    <a:pt x="421" y="0"/>
                  </a:lnTo>
                  <a:lnTo>
                    <a:pt x="423" y="0"/>
                  </a:lnTo>
                  <a:lnTo>
                    <a:pt x="428" y="0"/>
                  </a:lnTo>
                  <a:lnTo>
                    <a:pt x="432" y="2"/>
                  </a:lnTo>
                  <a:lnTo>
                    <a:pt x="439" y="2"/>
                  </a:lnTo>
                  <a:lnTo>
                    <a:pt x="444" y="4"/>
                  </a:lnTo>
                  <a:lnTo>
                    <a:pt x="449" y="4"/>
                  </a:lnTo>
                  <a:lnTo>
                    <a:pt x="454" y="2"/>
                  </a:lnTo>
                  <a:lnTo>
                    <a:pt x="458" y="2"/>
                  </a:lnTo>
                  <a:lnTo>
                    <a:pt x="461" y="9"/>
                  </a:lnTo>
                  <a:lnTo>
                    <a:pt x="463" y="9"/>
                  </a:lnTo>
                  <a:lnTo>
                    <a:pt x="463" y="14"/>
                  </a:lnTo>
                  <a:lnTo>
                    <a:pt x="468" y="19"/>
                  </a:lnTo>
                  <a:lnTo>
                    <a:pt x="470" y="21"/>
                  </a:lnTo>
                  <a:lnTo>
                    <a:pt x="470" y="23"/>
                  </a:lnTo>
                  <a:lnTo>
                    <a:pt x="470" y="26"/>
                  </a:lnTo>
                  <a:lnTo>
                    <a:pt x="470" y="30"/>
                  </a:lnTo>
                  <a:lnTo>
                    <a:pt x="470" y="33"/>
                  </a:lnTo>
                  <a:lnTo>
                    <a:pt x="468" y="33"/>
                  </a:lnTo>
                  <a:lnTo>
                    <a:pt x="468" y="37"/>
                  </a:lnTo>
                  <a:lnTo>
                    <a:pt x="473" y="40"/>
                  </a:lnTo>
                  <a:lnTo>
                    <a:pt x="477" y="35"/>
                  </a:lnTo>
                  <a:lnTo>
                    <a:pt x="480" y="40"/>
                  </a:lnTo>
                  <a:lnTo>
                    <a:pt x="482" y="37"/>
                  </a:lnTo>
                  <a:lnTo>
                    <a:pt x="482" y="33"/>
                  </a:lnTo>
                  <a:lnTo>
                    <a:pt x="487" y="33"/>
                  </a:lnTo>
                  <a:lnTo>
                    <a:pt x="487" y="37"/>
                  </a:lnTo>
                  <a:lnTo>
                    <a:pt x="489" y="37"/>
                  </a:lnTo>
                  <a:lnTo>
                    <a:pt x="492" y="33"/>
                  </a:lnTo>
                  <a:lnTo>
                    <a:pt x="489" y="30"/>
                  </a:lnTo>
                  <a:lnTo>
                    <a:pt x="492" y="28"/>
                  </a:lnTo>
                  <a:lnTo>
                    <a:pt x="499" y="33"/>
                  </a:lnTo>
                  <a:lnTo>
                    <a:pt x="499" y="40"/>
                  </a:lnTo>
                  <a:lnTo>
                    <a:pt x="501" y="47"/>
                  </a:lnTo>
                  <a:lnTo>
                    <a:pt x="506" y="47"/>
                  </a:lnTo>
                  <a:lnTo>
                    <a:pt x="508" y="42"/>
                  </a:lnTo>
                  <a:lnTo>
                    <a:pt x="506" y="42"/>
                  </a:lnTo>
                  <a:lnTo>
                    <a:pt x="503" y="40"/>
                  </a:lnTo>
                  <a:lnTo>
                    <a:pt x="508" y="37"/>
                  </a:lnTo>
                  <a:lnTo>
                    <a:pt x="518" y="42"/>
                  </a:lnTo>
                  <a:lnTo>
                    <a:pt x="520" y="42"/>
                  </a:lnTo>
                  <a:lnTo>
                    <a:pt x="525" y="40"/>
                  </a:lnTo>
                  <a:lnTo>
                    <a:pt x="527" y="40"/>
                  </a:lnTo>
                  <a:lnTo>
                    <a:pt x="525" y="45"/>
                  </a:lnTo>
                  <a:lnTo>
                    <a:pt x="522" y="47"/>
                  </a:lnTo>
                  <a:lnTo>
                    <a:pt x="522" y="54"/>
                  </a:lnTo>
                  <a:lnTo>
                    <a:pt x="525" y="56"/>
                  </a:lnTo>
                  <a:lnTo>
                    <a:pt x="527" y="56"/>
                  </a:lnTo>
                  <a:lnTo>
                    <a:pt x="529" y="54"/>
                  </a:lnTo>
                  <a:lnTo>
                    <a:pt x="534" y="52"/>
                  </a:lnTo>
                  <a:lnTo>
                    <a:pt x="544" y="54"/>
                  </a:lnTo>
                  <a:lnTo>
                    <a:pt x="546" y="56"/>
                  </a:lnTo>
                  <a:lnTo>
                    <a:pt x="548" y="54"/>
                  </a:lnTo>
                  <a:lnTo>
                    <a:pt x="548" y="49"/>
                  </a:lnTo>
                  <a:lnTo>
                    <a:pt x="553" y="47"/>
                  </a:lnTo>
                  <a:lnTo>
                    <a:pt x="558" y="47"/>
                  </a:lnTo>
                  <a:lnTo>
                    <a:pt x="562" y="45"/>
                  </a:lnTo>
                  <a:lnTo>
                    <a:pt x="565" y="40"/>
                  </a:lnTo>
                  <a:lnTo>
                    <a:pt x="567" y="37"/>
                  </a:lnTo>
                  <a:lnTo>
                    <a:pt x="570" y="35"/>
                  </a:lnTo>
                  <a:lnTo>
                    <a:pt x="574" y="30"/>
                  </a:lnTo>
                  <a:lnTo>
                    <a:pt x="577" y="28"/>
                  </a:lnTo>
                  <a:lnTo>
                    <a:pt x="581" y="23"/>
                  </a:lnTo>
                  <a:lnTo>
                    <a:pt x="586" y="23"/>
                  </a:lnTo>
                  <a:lnTo>
                    <a:pt x="591" y="21"/>
                  </a:lnTo>
                  <a:lnTo>
                    <a:pt x="593" y="23"/>
                  </a:lnTo>
                  <a:lnTo>
                    <a:pt x="593" y="26"/>
                  </a:lnTo>
                  <a:lnTo>
                    <a:pt x="591" y="30"/>
                  </a:lnTo>
                  <a:lnTo>
                    <a:pt x="586" y="33"/>
                  </a:lnTo>
                  <a:lnTo>
                    <a:pt x="588" y="35"/>
                  </a:lnTo>
                  <a:lnTo>
                    <a:pt x="629" y="66"/>
                  </a:lnTo>
                  <a:lnTo>
                    <a:pt x="683" y="134"/>
                  </a:lnTo>
                  <a:lnTo>
                    <a:pt x="688" y="132"/>
                  </a:lnTo>
                  <a:lnTo>
                    <a:pt x="693" y="130"/>
                  </a:lnTo>
                  <a:lnTo>
                    <a:pt x="693" y="127"/>
                  </a:lnTo>
                  <a:lnTo>
                    <a:pt x="693" y="127"/>
                  </a:lnTo>
                  <a:lnTo>
                    <a:pt x="693" y="123"/>
                  </a:lnTo>
                  <a:lnTo>
                    <a:pt x="695" y="120"/>
                  </a:lnTo>
                  <a:lnTo>
                    <a:pt x="702" y="123"/>
                  </a:lnTo>
                  <a:lnTo>
                    <a:pt x="702" y="127"/>
                  </a:lnTo>
                  <a:lnTo>
                    <a:pt x="702" y="130"/>
                  </a:lnTo>
                  <a:lnTo>
                    <a:pt x="707" y="132"/>
                  </a:lnTo>
                  <a:lnTo>
                    <a:pt x="709" y="134"/>
                  </a:lnTo>
                  <a:lnTo>
                    <a:pt x="714" y="134"/>
                  </a:lnTo>
                  <a:lnTo>
                    <a:pt x="716" y="132"/>
                  </a:lnTo>
                  <a:lnTo>
                    <a:pt x="721" y="132"/>
                  </a:lnTo>
                  <a:lnTo>
                    <a:pt x="726" y="134"/>
                  </a:lnTo>
                  <a:lnTo>
                    <a:pt x="730" y="132"/>
                  </a:lnTo>
                  <a:lnTo>
                    <a:pt x="735" y="134"/>
                  </a:lnTo>
                  <a:lnTo>
                    <a:pt x="740" y="132"/>
                  </a:lnTo>
                  <a:lnTo>
                    <a:pt x="740" y="130"/>
                  </a:lnTo>
                  <a:lnTo>
                    <a:pt x="740" y="127"/>
                  </a:lnTo>
                  <a:lnTo>
                    <a:pt x="740" y="125"/>
                  </a:lnTo>
                  <a:lnTo>
                    <a:pt x="747" y="125"/>
                  </a:lnTo>
                  <a:lnTo>
                    <a:pt x="754" y="125"/>
                  </a:lnTo>
                  <a:lnTo>
                    <a:pt x="761" y="125"/>
                  </a:lnTo>
                  <a:lnTo>
                    <a:pt x="768" y="130"/>
                  </a:lnTo>
                  <a:lnTo>
                    <a:pt x="773" y="137"/>
                  </a:lnTo>
                  <a:lnTo>
                    <a:pt x="775" y="142"/>
                  </a:lnTo>
                  <a:lnTo>
                    <a:pt x="778" y="142"/>
                  </a:lnTo>
                  <a:lnTo>
                    <a:pt x="782" y="144"/>
                  </a:lnTo>
                  <a:lnTo>
                    <a:pt x="787" y="146"/>
                  </a:lnTo>
                  <a:lnTo>
                    <a:pt x="787" y="146"/>
                  </a:lnTo>
                  <a:lnTo>
                    <a:pt x="792" y="149"/>
                  </a:lnTo>
                  <a:lnTo>
                    <a:pt x="792" y="151"/>
                  </a:lnTo>
                  <a:lnTo>
                    <a:pt x="792" y="153"/>
                  </a:lnTo>
                  <a:lnTo>
                    <a:pt x="792" y="158"/>
                  </a:lnTo>
                  <a:lnTo>
                    <a:pt x="792" y="160"/>
                  </a:lnTo>
                  <a:lnTo>
                    <a:pt x="794" y="163"/>
                  </a:lnTo>
                  <a:lnTo>
                    <a:pt x="794" y="163"/>
                  </a:lnTo>
                  <a:lnTo>
                    <a:pt x="797" y="163"/>
                  </a:lnTo>
                  <a:lnTo>
                    <a:pt x="801" y="165"/>
                  </a:lnTo>
                  <a:lnTo>
                    <a:pt x="806" y="168"/>
                  </a:lnTo>
                  <a:lnTo>
                    <a:pt x="806" y="165"/>
                  </a:lnTo>
                  <a:lnTo>
                    <a:pt x="811" y="163"/>
                  </a:lnTo>
                  <a:lnTo>
                    <a:pt x="820" y="163"/>
                  </a:lnTo>
                  <a:lnTo>
                    <a:pt x="825" y="160"/>
                  </a:lnTo>
                  <a:lnTo>
                    <a:pt x="827" y="156"/>
                  </a:lnTo>
                  <a:lnTo>
                    <a:pt x="832" y="153"/>
                  </a:lnTo>
                  <a:lnTo>
                    <a:pt x="834" y="156"/>
                  </a:lnTo>
                  <a:lnTo>
                    <a:pt x="832" y="160"/>
                  </a:lnTo>
                  <a:lnTo>
                    <a:pt x="834" y="165"/>
                  </a:lnTo>
                  <a:lnTo>
                    <a:pt x="837" y="165"/>
                  </a:lnTo>
                  <a:lnTo>
                    <a:pt x="841" y="170"/>
                  </a:lnTo>
                  <a:lnTo>
                    <a:pt x="849" y="172"/>
                  </a:lnTo>
                  <a:lnTo>
                    <a:pt x="851" y="175"/>
                  </a:lnTo>
                  <a:lnTo>
                    <a:pt x="846" y="179"/>
                  </a:lnTo>
                  <a:lnTo>
                    <a:pt x="841" y="179"/>
                  </a:lnTo>
                  <a:lnTo>
                    <a:pt x="837" y="187"/>
                  </a:lnTo>
                  <a:lnTo>
                    <a:pt x="837" y="189"/>
                  </a:lnTo>
                  <a:lnTo>
                    <a:pt x="837" y="191"/>
                  </a:lnTo>
                  <a:lnTo>
                    <a:pt x="834" y="198"/>
                  </a:lnTo>
                  <a:lnTo>
                    <a:pt x="827" y="201"/>
                  </a:lnTo>
                  <a:lnTo>
                    <a:pt x="825" y="203"/>
                  </a:lnTo>
                  <a:lnTo>
                    <a:pt x="823" y="208"/>
                  </a:lnTo>
                  <a:lnTo>
                    <a:pt x="825" y="217"/>
                  </a:lnTo>
                  <a:lnTo>
                    <a:pt x="827" y="227"/>
                  </a:lnTo>
                  <a:lnTo>
                    <a:pt x="832" y="231"/>
                  </a:lnTo>
                  <a:lnTo>
                    <a:pt x="832" y="234"/>
                  </a:lnTo>
                  <a:lnTo>
                    <a:pt x="827" y="241"/>
                  </a:lnTo>
                  <a:lnTo>
                    <a:pt x="820" y="243"/>
                  </a:lnTo>
                  <a:lnTo>
                    <a:pt x="818" y="248"/>
                  </a:lnTo>
                  <a:lnTo>
                    <a:pt x="813" y="248"/>
                  </a:lnTo>
                  <a:lnTo>
                    <a:pt x="813" y="248"/>
                  </a:lnTo>
                  <a:lnTo>
                    <a:pt x="811" y="246"/>
                  </a:lnTo>
                  <a:lnTo>
                    <a:pt x="806" y="246"/>
                  </a:lnTo>
                  <a:lnTo>
                    <a:pt x="799" y="248"/>
                  </a:lnTo>
                  <a:lnTo>
                    <a:pt x="792" y="246"/>
                  </a:lnTo>
                  <a:lnTo>
                    <a:pt x="785" y="243"/>
                  </a:lnTo>
                  <a:lnTo>
                    <a:pt x="778" y="243"/>
                  </a:lnTo>
                  <a:lnTo>
                    <a:pt x="775" y="243"/>
                  </a:lnTo>
                  <a:lnTo>
                    <a:pt x="775" y="253"/>
                  </a:lnTo>
                  <a:lnTo>
                    <a:pt x="773" y="260"/>
                  </a:lnTo>
                  <a:lnTo>
                    <a:pt x="773" y="265"/>
                  </a:lnTo>
                  <a:lnTo>
                    <a:pt x="771" y="279"/>
                  </a:lnTo>
                  <a:lnTo>
                    <a:pt x="771" y="288"/>
                  </a:lnTo>
                  <a:lnTo>
                    <a:pt x="768" y="291"/>
                  </a:lnTo>
                  <a:lnTo>
                    <a:pt x="771" y="293"/>
                  </a:lnTo>
                  <a:lnTo>
                    <a:pt x="775" y="295"/>
                  </a:lnTo>
                  <a:lnTo>
                    <a:pt x="775" y="300"/>
                  </a:lnTo>
                  <a:lnTo>
                    <a:pt x="773" y="302"/>
                  </a:lnTo>
                  <a:lnTo>
                    <a:pt x="771" y="302"/>
                  </a:lnTo>
                  <a:lnTo>
                    <a:pt x="768" y="305"/>
                  </a:lnTo>
                  <a:lnTo>
                    <a:pt x="766" y="305"/>
                  </a:lnTo>
                  <a:lnTo>
                    <a:pt x="761" y="302"/>
                  </a:lnTo>
                  <a:lnTo>
                    <a:pt x="759" y="305"/>
                  </a:lnTo>
                  <a:lnTo>
                    <a:pt x="754" y="305"/>
                  </a:lnTo>
                  <a:lnTo>
                    <a:pt x="745" y="307"/>
                  </a:lnTo>
                  <a:lnTo>
                    <a:pt x="737" y="310"/>
                  </a:lnTo>
                  <a:lnTo>
                    <a:pt x="735" y="310"/>
                  </a:lnTo>
                  <a:lnTo>
                    <a:pt x="730" y="310"/>
                  </a:lnTo>
                  <a:lnTo>
                    <a:pt x="728" y="310"/>
                  </a:lnTo>
                  <a:lnTo>
                    <a:pt x="723" y="314"/>
                  </a:lnTo>
                  <a:lnTo>
                    <a:pt x="723" y="317"/>
                  </a:lnTo>
                  <a:lnTo>
                    <a:pt x="728" y="319"/>
                  </a:lnTo>
                  <a:lnTo>
                    <a:pt x="733" y="319"/>
                  </a:lnTo>
                  <a:lnTo>
                    <a:pt x="740" y="319"/>
                  </a:lnTo>
                  <a:lnTo>
                    <a:pt x="740" y="321"/>
                  </a:lnTo>
                  <a:lnTo>
                    <a:pt x="735" y="326"/>
                  </a:lnTo>
                  <a:lnTo>
                    <a:pt x="737" y="331"/>
                  </a:lnTo>
                  <a:lnTo>
                    <a:pt x="737" y="336"/>
                  </a:lnTo>
                  <a:lnTo>
                    <a:pt x="740" y="338"/>
                  </a:lnTo>
                  <a:lnTo>
                    <a:pt x="740" y="343"/>
                  </a:lnTo>
                  <a:lnTo>
                    <a:pt x="745" y="350"/>
                  </a:lnTo>
                  <a:lnTo>
                    <a:pt x="747" y="355"/>
                  </a:lnTo>
                  <a:lnTo>
                    <a:pt x="752" y="357"/>
                  </a:lnTo>
                  <a:lnTo>
                    <a:pt x="752" y="366"/>
                  </a:lnTo>
                  <a:lnTo>
                    <a:pt x="749" y="369"/>
                  </a:lnTo>
                  <a:lnTo>
                    <a:pt x="749" y="373"/>
                  </a:lnTo>
                  <a:lnTo>
                    <a:pt x="752" y="376"/>
                  </a:lnTo>
                  <a:lnTo>
                    <a:pt x="749" y="378"/>
                  </a:lnTo>
                  <a:lnTo>
                    <a:pt x="749" y="381"/>
                  </a:lnTo>
                  <a:lnTo>
                    <a:pt x="745" y="383"/>
                  </a:lnTo>
                  <a:lnTo>
                    <a:pt x="745" y="390"/>
                  </a:lnTo>
                  <a:lnTo>
                    <a:pt x="742" y="392"/>
                  </a:lnTo>
                  <a:lnTo>
                    <a:pt x="730" y="390"/>
                  </a:lnTo>
                  <a:lnTo>
                    <a:pt x="721" y="378"/>
                  </a:lnTo>
                  <a:lnTo>
                    <a:pt x="719" y="378"/>
                  </a:lnTo>
                  <a:lnTo>
                    <a:pt x="709" y="376"/>
                  </a:lnTo>
                  <a:lnTo>
                    <a:pt x="695" y="376"/>
                  </a:lnTo>
                  <a:lnTo>
                    <a:pt x="688" y="378"/>
                  </a:lnTo>
                  <a:lnTo>
                    <a:pt x="676" y="373"/>
                  </a:lnTo>
                  <a:lnTo>
                    <a:pt x="667" y="376"/>
                  </a:lnTo>
                  <a:lnTo>
                    <a:pt x="659" y="378"/>
                  </a:lnTo>
                  <a:lnTo>
                    <a:pt x="655" y="376"/>
                  </a:lnTo>
                  <a:lnTo>
                    <a:pt x="650" y="381"/>
                  </a:lnTo>
                  <a:lnTo>
                    <a:pt x="648" y="381"/>
                  </a:lnTo>
                  <a:lnTo>
                    <a:pt x="636" y="381"/>
                  </a:lnTo>
                  <a:lnTo>
                    <a:pt x="626" y="378"/>
                  </a:lnTo>
                  <a:lnTo>
                    <a:pt x="622" y="373"/>
                  </a:lnTo>
                  <a:lnTo>
                    <a:pt x="614" y="373"/>
                  </a:lnTo>
                  <a:lnTo>
                    <a:pt x="612" y="376"/>
                  </a:lnTo>
                  <a:lnTo>
                    <a:pt x="605" y="376"/>
                  </a:lnTo>
                  <a:lnTo>
                    <a:pt x="603" y="373"/>
                  </a:lnTo>
                  <a:lnTo>
                    <a:pt x="600" y="376"/>
                  </a:lnTo>
                  <a:lnTo>
                    <a:pt x="600" y="381"/>
                  </a:lnTo>
                  <a:lnTo>
                    <a:pt x="600" y="385"/>
                  </a:lnTo>
                  <a:lnTo>
                    <a:pt x="600" y="392"/>
                  </a:lnTo>
                  <a:lnTo>
                    <a:pt x="596" y="392"/>
                  </a:lnTo>
                  <a:lnTo>
                    <a:pt x="581" y="392"/>
                  </a:lnTo>
                  <a:lnTo>
                    <a:pt x="565" y="392"/>
                  </a:lnTo>
                  <a:lnTo>
                    <a:pt x="560" y="390"/>
                  </a:lnTo>
                  <a:lnTo>
                    <a:pt x="553" y="388"/>
                  </a:lnTo>
                  <a:lnTo>
                    <a:pt x="548" y="392"/>
                  </a:lnTo>
                  <a:lnTo>
                    <a:pt x="551" y="395"/>
                  </a:lnTo>
                  <a:lnTo>
                    <a:pt x="546" y="399"/>
                  </a:lnTo>
                  <a:lnTo>
                    <a:pt x="544" y="399"/>
                  </a:lnTo>
                  <a:lnTo>
                    <a:pt x="544" y="399"/>
                  </a:lnTo>
                  <a:lnTo>
                    <a:pt x="539" y="407"/>
                  </a:lnTo>
                  <a:lnTo>
                    <a:pt x="534" y="409"/>
                  </a:lnTo>
                  <a:lnTo>
                    <a:pt x="527" y="418"/>
                  </a:lnTo>
                  <a:lnTo>
                    <a:pt x="522" y="426"/>
                  </a:lnTo>
                  <a:lnTo>
                    <a:pt x="520" y="428"/>
                  </a:lnTo>
                  <a:lnTo>
                    <a:pt x="515" y="435"/>
                  </a:lnTo>
                  <a:lnTo>
                    <a:pt x="508" y="444"/>
                  </a:lnTo>
                  <a:lnTo>
                    <a:pt x="506" y="442"/>
                  </a:lnTo>
                  <a:lnTo>
                    <a:pt x="494" y="437"/>
                  </a:lnTo>
                  <a:lnTo>
                    <a:pt x="487" y="437"/>
                  </a:lnTo>
                  <a:lnTo>
                    <a:pt x="480" y="437"/>
                  </a:lnTo>
                  <a:lnTo>
                    <a:pt x="470" y="444"/>
                  </a:lnTo>
                  <a:lnTo>
                    <a:pt x="466" y="442"/>
                  </a:lnTo>
                  <a:lnTo>
                    <a:pt x="456" y="416"/>
                  </a:lnTo>
                  <a:lnTo>
                    <a:pt x="439" y="416"/>
                  </a:lnTo>
                  <a:lnTo>
                    <a:pt x="439" y="383"/>
                  </a:lnTo>
                  <a:lnTo>
                    <a:pt x="432" y="385"/>
                  </a:lnTo>
                  <a:lnTo>
                    <a:pt x="425" y="373"/>
                  </a:lnTo>
                  <a:lnTo>
                    <a:pt x="416" y="364"/>
                  </a:lnTo>
                  <a:lnTo>
                    <a:pt x="378" y="364"/>
                  </a:lnTo>
                  <a:lnTo>
                    <a:pt x="345" y="366"/>
                  </a:lnTo>
                  <a:lnTo>
                    <a:pt x="326" y="357"/>
                  </a:lnTo>
                  <a:lnTo>
                    <a:pt x="312" y="350"/>
                  </a:lnTo>
                  <a:lnTo>
                    <a:pt x="276" y="326"/>
                  </a:lnTo>
                  <a:lnTo>
                    <a:pt x="217" y="338"/>
                  </a:lnTo>
                  <a:lnTo>
                    <a:pt x="236" y="444"/>
                  </a:lnTo>
                  <a:lnTo>
                    <a:pt x="234" y="444"/>
                  </a:lnTo>
                  <a:lnTo>
                    <a:pt x="224" y="447"/>
                  </a:lnTo>
                  <a:lnTo>
                    <a:pt x="210" y="428"/>
                  </a:lnTo>
                  <a:lnTo>
                    <a:pt x="194" y="421"/>
                  </a:lnTo>
                  <a:lnTo>
                    <a:pt x="179" y="418"/>
                  </a:lnTo>
                  <a:lnTo>
                    <a:pt x="168" y="421"/>
                  </a:lnTo>
                  <a:lnTo>
                    <a:pt x="153" y="435"/>
                  </a:lnTo>
                  <a:lnTo>
                    <a:pt x="153" y="428"/>
                  </a:lnTo>
                  <a:lnTo>
                    <a:pt x="153" y="423"/>
                  </a:lnTo>
                  <a:lnTo>
                    <a:pt x="156" y="416"/>
                  </a:lnTo>
                  <a:lnTo>
                    <a:pt x="156" y="411"/>
                  </a:lnTo>
                  <a:lnTo>
                    <a:pt x="156" y="409"/>
                  </a:lnTo>
                  <a:lnTo>
                    <a:pt x="156" y="407"/>
                  </a:lnTo>
                  <a:lnTo>
                    <a:pt x="156" y="407"/>
                  </a:lnTo>
                  <a:lnTo>
                    <a:pt x="151" y="407"/>
                  </a:lnTo>
                  <a:lnTo>
                    <a:pt x="146" y="404"/>
                  </a:lnTo>
                  <a:lnTo>
                    <a:pt x="142" y="404"/>
                  </a:lnTo>
                  <a:lnTo>
                    <a:pt x="139" y="404"/>
                  </a:lnTo>
                  <a:lnTo>
                    <a:pt x="137" y="404"/>
                  </a:lnTo>
                  <a:lnTo>
                    <a:pt x="134" y="399"/>
                  </a:lnTo>
                  <a:lnTo>
                    <a:pt x="134" y="399"/>
                  </a:lnTo>
                  <a:lnTo>
                    <a:pt x="132" y="395"/>
                  </a:lnTo>
                  <a:lnTo>
                    <a:pt x="130" y="395"/>
                  </a:lnTo>
                  <a:lnTo>
                    <a:pt x="127" y="395"/>
                  </a:lnTo>
                  <a:lnTo>
                    <a:pt x="125" y="395"/>
                  </a:lnTo>
                  <a:lnTo>
                    <a:pt x="123" y="395"/>
                  </a:lnTo>
                  <a:lnTo>
                    <a:pt x="123" y="390"/>
                  </a:lnTo>
                  <a:lnTo>
                    <a:pt x="123" y="385"/>
                  </a:lnTo>
                  <a:lnTo>
                    <a:pt x="116" y="378"/>
                  </a:lnTo>
                  <a:lnTo>
                    <a:pt x="116" y="376"/>
                  </a:lnTo>
                  <a:lnTo>
                    <a:pt x="113" y="376"/>
                  </a:lnTo>
                  <a:lnTo>
                    <a:pt x="111" y="371"/>
                  </a:lnTo>
                  <a:lnTo>
                    <a:pt x="108" y="369"/>
                  </a:lnTo>
                  <a:lnTo>
                    <a:pt x="106" y="366"/>
                  </a:lnTo>
                  <a:lnTo>
                    <a:pt x="104" y="364"/>
                  </a:lnTo>
                  <a:lnTo>
                    <a:pt x="99" y="364"/>
                  </a:lnTo>
                  <a:lnTo>
                    <a:pt x="97" y="359"/>
                  </a:lnTo>
                  <a:lnTo>
                    <a:pt x="97" y="359"/>
                  </a:lnTo>
                  <a:lnTo>
                    <a:pt x="99" y="357"/>
                  </a:lnTo>
                  <a:lnTo>
                    <a:pt x="101" y="357"/>
                  </a:lnTo>
                  <a:lnTo>
                    <a:pt x="108" y="357"/>
                  </a:lnTo>
                  <a:lnTo>
                    <a:pt x="111" y="357"/>
                  </a:lnTo>
                  <a:lnTo>
                    <a:pt x="113" y="357"/>
                  </a:lnTo>
                  <a:lnTo>
                    <a:pt x="113" y="357"/>
                  </a:lnTo>
                  <a:lnTo>
                    <a:pt x="116" y="357"/>
                  </a:lnTo>
                  <a:lnTo>
                    <a:pt x="118" y="355"/>
                  </a:lnTo>
                  <a:lnTo>
                    <a:pt x="123" y="357"/>
                  </a:lnTo>
                  <a:lnTo>
                    <a:pt x="123" y="355"/>
                  </a:lnTo>
                  <a:lnTo>
                    <a:pt x="123" y="352"/>
                  </a:lnTo>
                  <a:lnTo>
                    <a:pt x="118" y="355"/>
                  </a:lnTo>
                  <a:lnTo>
                    <a:pt x="118" y="352"/>
                  </a:lnTo>
                  <a:lnTo>
                    <a:pt x="118" y="350"/>
                  </a:lnTo>
                  <a:lnTo>
                    <a:pt x="113" y="345"/>
                  </a:lnTo>
                  <a:lnTo>
                    <a:pt x="111" y="343"/>
                  </a:lnTo>
                  <a:lnTo>
                    <a:pt x="113" y="340"/>
                  </a:lnTo>
                  <a:lnTo>
                    <a:pt x="113" y="338"/>
                  </a:lnTo>
                  <a:lnTo>
                    <a:pt x="113" y="336"/>
                  </a:lnTo>
                  <a:lnTo>
                    <a:pt x="116" y="333"/>
                  </a:lnTo>
                  <a:lnTo>
                    <a:pt x="120" y="331"/>
                  </a:lnTo>
                  <a:lnTo>
                    <a:pt x="125" y="328"/>
                  </a:lnTo>
                  <a:lnTo>
                    <a:pt x="127" y="331"/>
                  </a:lnTo>
                  <a:lnTo>
                    <a:pt x="132" y="331"/>
                  </a:lnTo>
                  <a:lnTo>
                    <a:pt x="137" y="328"/>
                  </a:lnTo>
                  <a:lnTo>
                    <a:pt x="139" y="331"/>
                  </a:lnTo>
                  <a:lnTo>
                    <a:pt x="139" y="331"/>
                  </a:lnTo>
                  <a:lnTo>
                    <a:pt x="144" y="331"/>
                  </a:lnTo>
                  <a:lnTo>
                    <a:pt x="146" y="333"/>
                  </a:lnTo>
                  <a:lnTo>
                    <a:pt x="151" y="333"/>
                  </a:lnTo>
                  <a:lnTo>
                    <a:pt x="156" y="331"/>
                  </a:lnTo>
                  <a:lnTo>
                    <a:pt x="156" y="328"/>
                  </a:lnTo>
                  <a:lnTo>
                    <a:pt x="153" y="328"/>
                  </a:lnTo>
                  <a:lnTo>
                    <a:pt x="149" y="328"/>
                  </a:lnTo>
                  <a:lnTo>
                    <a:pt x="146" y="321"/>
                  </a:lnTo>
                  <a:lnTo>
                    <a:pt x="146" y="317"/>
                  </a:lnTo>
                  <a:lnTo>
                    <a:pt x="149" y="314"/>
                  </a:lnTo>
                  <a:lnTo>
                    <a:pt x="151" y="312"/>
                  </a:lnTo>
                  <a:lnTo>
                    <a:pt x="149" y="312"/>
                  </a:lnTo>
                  <a:lnTo>
                    <a:pt x="149" y="310"/>
                  </a:lnTo>
                  <a:lnTo>
                    <a:pt x="146" y="307"/>
                  </a:lnTo>
                  <a:lnTo>
                    <a:pt x="149" y="302"/>
                  </a:lnTo>
                  <a:lnTo>
                    <a:pt x="151" y="300"/>
                  </a:lnTo>
                  <a:lnTo>
                    <a:pt x="146" y="295"/>
                  </a:lnTo>
                  <a:lnTo>
                    <a:pt x="146" y="293"/>
                  </a:lnTo>
                  <a:lnTo>
                    <a:pt x="149" y="291"/>
                  </a:lnTo>
                  <a:lnTo>
                    <a:pt x="146" y="291"/>
                  </a:lnTo>
                  <a:lnTo>
                    <a:pt x="144" y="288"/>
                  </a:lnTo>
                  <a:lnTo>
                    <a:pt x="142" y="286"/>
                  </a:lnTo>
                  <a:lnTo>
                    <a:pt x="142" y="284"/>
                  </a:lnTo>
                  <a:lnTo>
                    <a:pt x="134" y="284"/>
                  </a:lnTo>
                  <a:lnTo>
                    <a:pt x="132" y="284"/>
                  </a:lnTo>
                  <a:lnTo>
                    <a:pt x="130" y="284"/>
                  </a:lnTo>
                  <a:lnTo>
                    <a:pt x="127" y="286"/>
                  </a:lnTo>
                  <a:lnTo>
                    <a:pt x="125" y="286"/>
                  </a:lnTo>
                  <a:lnTo>
                    <a:pt x="125" y="288"/>
                  </a:lnTo>
                  <a:lnTo>
                    <a:pt x="123" y="291"/>
                  </a:lnTo>
                  <a:lnTo>
                    <a:pt x="120" y="288"/>
                  </a:lnTo>
                  <a:lnTo>
                    <a:pt x="120" y="286"/>
                  </a:lnTo>
                  <a:lnTo>
                    <a:pt x="118" y="288"/>
                  </a:lnTo>
                  <a:lnTo>
                    <a:pt x="116" y="288"/>
                  </a:lnTo>
                  <a:lnTo>
                    <a:pt x="113" y="286"/>
                  </a:lnTo>
                  <a:lnTo>
                    <a:pt x="113" y="284"/>
                  </a:lnTo>
                  <a:lnTo>
                    <a:pt x="113" y="281"/>
                  </a:lnTo>
                  <a:lnTo>
                    <a:pt x="111" y="284"/>
                  </a:lnTo>
                  <a:lnTo>
                    <a:pt x="108" y="284"/>
                  </a:lnTo>
                  <a:lnTo>
                    <a:pt x="106" y="281"/>
                  </a:lnTo>
                  <a:lnTo>
                    <a:pt x="101" y="281"/>
                  </a:lnTo>
                  <a:lnTo>
                    <a:pt x="97" y="286"/>
                  </a:lnTo>
                  <a:lnTo>
                    <a:pt x="97" y="288"/>
                  </a:lnTo>
                  <a:lnTo>
                    <a:pt x="94" y="288"/>
                  </a:lnTo>
                  <a:lnTo>
                    <a:pt x="94" y="288"/>
                  </a:lnTo>
                  <a:lnTo>
                    <a:pt x="92" y="288"/>
                  </a:lnTo>
                  <a:lnTo>
                    <a:pt x="90" y="291"/>
                  </a:lnTo>
                  <a:lnTo>
                    <a:pt x="87" y="291"/>
                  </a:lnTo>
                  <a:lnTo>
                    <a:pt x="85" y="293"/>
                  </a:lnTo>
                  <a:lnTo>
                    <a:pt x="80" y="298"/>
                  </a:lnTo>
                  <a:lnTo>
                    <a:pt x="78" y="295"/>
                  </a:lnTo>
                  <a:lnTo>
                    <a:pt x="78" y="300"/>
                  </a:lnTo>
                  <a:lnTo>
                    <a:pt x="75" y="300"/>
                  </a:lnTo>
                  <a:lnTo>
                    <a:pt x="75" y="300"/>
                  </a:lnTo>
                  <a:lnTo>
                    <a:pt x="73" y="298"/>
                  </a:lnTo>
                  <a:lnTo>
                    <a:pt x="71" y="300"/>
                  </a:lnTo>
                  <a:lnTo>
                    <a:pt x="68" y="300"/>
                  </a:lnTo>
                  <a:lnTo>
                    <a:pt x="68" y="298"/>
                  </a:lnTo>
                  <a:lnTo>
                    <a:pt x="66" y="298"/>
                  </a:lnTo>
                  <a:lnTo>
                    <a:pt x="66" y="29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72" name="Jordan">
              <a:extLst>
                <a:ext uri="{FF2B5EF4-FFF2-40B4-BE49-F238E27FC236}">
                  <a16:creationId xmlns:a16="http://schemas.microsoft.com/office/drawing/2014/main" xmlns="" id="{BDACCACC-43A2-4792-80D0-BC5EB04642CA}"/>
                </a:ext>
              </a:extLst>
            </p:cNvPr>
            <p:cNvSpPr>
              <a:spLocks/>
            </p:cNvSpPr>
            <p:nvPr/>
          </p:nvSpPr>
          <p:spPr bwMode="auto">
            <a:xfrm>
              <a:off x="6751452" y="3447477"/>
              <a:ext cx="101035" cy="126010"/>
            </a:xfrm>
            <a:custGeom>
              <a:avLst/>
              <a:gdLst>
                <a:gd name="T0" fmla="*/ 2 w 89"/>
                <a:gd name="T1" fmla="*/ 97 h 111"/>
                <a:gd name="T2" fmla="*/ 2 w 89"/>
                <a:gd name="T3" fmla="*/ 97 h 111"/>
                <a:gd name="T4" fmla="*/ 2 w 89"/>
                <a:gd name="T5" fmla="*/ 92 h 111"/>
                <a:gd name="T6" fmla="*/ 4 w 89"/>
                <a:gd name="T7" fmla="*/ 90 h 111"/>
                <a:gd name="T8" fmla="*/ 4 w 89"/>
                <a:gd name="T9" fmla="*/ 85 h 111"/>
                <a:gd name="T10" fmla="*/ 4 w 89"/>
                <a:gd name="T11" fmla="*/ 80 h 111"/>
                <a:gd name="T12" fmla="*/ 4 w 89"/>
                <a:gd name="T13" fmla="*/ 73 h 111"/>
                <a:gd name="T14" fmla="*/ 7 w 89"/>
                <a:gd name="T15" fmla="*/ 73 h 111"/>
                <a:gd name="T16" fmla="*/ 7 w 89"/>
                <a:gd name="T17" fmla="*/ 68 h 111"/>
                <a:gd name="T18" fmla="*/ 7 w 89"/>
                <a:gd name="T19" fmla="*/ 61 h 111"/>
                <a:gd name="T20" fmla="*/ 7 w 89"/>
                <a:gd name="T21" fmla="*/ 59 h 111"/>
                <a:gd name="T22" fmla="*/ 9 w 89"/>
                <a:gd name="T23" fmla="*/ 40 h 111"/>
                <a:gd name="T24" fmla="*/ 9 w 89"/>
                <a:gd name="T25" fmla="*/ 38 h 111"/>
                <a:gd name="T26" fmla="*/ 9 w 89"/>
                <a:gd name="T27" fmla="*/ 31 h 111"/>
                <a:gd name="T28" fmla="*/ 9 w 89"/>
                <a:gd name="T29" fmla="*/ 31 h 111"/>
                <a:gd name="T30" fmla="*/ 9 w 89"/>
                <a:gd name="T31" fmla="*/ 26 h 111"/>
                <a:gd name="T32" fmla="*/ 9 w 89"/>
                <a:gd name="T33" fmla="*/ 24 h 111"/>
                <a:gd name="T34" fmla="*/ 11 w 89"/>
                <a:gd name="T35" fmla="*/ 24 h 111"/>
                <a:gd name="T36" fmla="*/ 14 w 89"/>
                <a:gd name="T37" fmla="*/ 21 h 111"/>
                <a:gd name="T38" fmla="*/ 16 w 89"/>
                <a:gd name="T39" fmla="*/ 19 h 111"/>
                <a:gd name="T40" fmla="*/ 18 w 89"/>
                <a:gd name="T41" fmla="*/ 19 h 111"/>
                <a:gd name="T42" fmla="*/ 26 w 89"/>
                <a:gd name="T43" fmla="*/ 21 h 111"/>
                <a:gd name="T44" fmla="*/ 30 w 89"/>
                <a:gd name="T45" fmla="*/ 26 h 111"/>
                <a:gd name="T46" fmla="*/ 30 w 89"/>
                <a:gd name="T47" fmla="*/ 26 h 111"/>
                <a:gd name="T48" fmla="*/ 35 w 89"/>
                <a:gd name="T49" fmla="*/ 28 h 111"/>
                <a:gd name="T50" fmla="*/ 78 w 89"/>
                <a:gd name="T51" fmla="*/ 0 h 111"/>
                <a:gd name="T52" fmla="*/ 89 w 89"/>
                <a:gd name="T53" fmla="*/ 28 h 111"/>
                <a:gd name="T54" fmla="*/ 89 w 89"/>
                <a:gd name="T55" fmla="*/ 28 h 111"/>
                <a:gd name="T56" fmla="*/ 80 w 89"/>
                <a:gd name="T57" fmla="*/ 38 h 111"/>
                <a:gd name="T58" fmla="*/ 47 w 89"/>
                <a:gd name="T59" fmla="*/ 47 h 111"/>
                <a:gd name="T60" fmla="*/ 73 w 89"/>
                <a:gd name="T61" fmla="*/ 76 h 111"/>
                <a:gd name="T62" fmla="*/ 63 w 89"/>
                <a:gd name="T63" fmla="*/ 85 h 111"/>
                <a:gd name="T64" fmla="*/ 63 w 89"/>
                <a:gd name="T65" fmla="*/ 92 h 111"/>
                <a:gd name="T66" fmla="*/ 44 w 89"/>
                <a:gd name="T67" fmla="*/ 95 h 111"/>
                <a:gd name="T68" fmla="*/ 30 w 89"/>
                <a:gd name="T69" fmla="*/ 111 h 111"/>
                <a:gd name="T70" fmla="*/ 7 w 89"/>
                <a:gd name="T71" fmla="*/ 104 h 111"/>
                <a:gd name="T72" fmla="*/ 0 w 89"/>
                <a:gd name="T73" fmla="*/ 104 h 111"/>
                <a:gd name="T74" fmla="*/ 0 w 89"/>
                <a:gd name="T75" fmla="*/ 104 h 111"/>
                <a:gd name="T76" fmla="*/ 2 w 89"/>
                <a:gd name="T77" fmla="*/ 99 h 111"/>
                <a:gd name="T78" fmla="*/ 2 w 89"/>
                <a:gd name="T79" fmla="*/ 97 h 111"/>
                <a:gd name="T80" fmla="*/ 2 w 89"/>
                <a:gd name="T81" fmla="*/ 97 h 111"/>
                <a:gd name="T82" fmla="*/ 2 w 89"/>
                <a:gd name="T83" fmla="*/ 9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111">
                  <a:moveTo>
                    <a:pt x="2" y="97"/>
                  </a:moveTo>
                  <a:lnTo>
                    <a:pt x="2" y="97"/>
                  </a:lnTo>
                  <a:lnTo>
                    <a:pt x="2" y="92"/>
                  </a:lnTo>
                  <a:lnTo>
                    <a:pt x="4" y="90"/>
                  </a:lnTo>
                  <a:lnTo>
                    <a:pt x="4" y="85"/>
                  </a:lnTo>
                  <a:lnTo>
                    <a:pt x="4" y="80"/>
                  </a:lnTo>
                  <a:lnTo>
                    <a:pt x="4" y="73"/>
                  </a:lnTo>
                  <a:lnTo>
                    <a:pt x="7" y="73"/>
                  </a:lnTo>
                  <a:lnTo>
                    <a:pt x="7" y="68"/>
                  </a:lnTo>
                  <a:lnTo>
                    <a:pt x="7" y="61"/>
                  </a:lnTo>
                  <a:lnTo>
                    <a:pt x="7" y="59"/>
                  </a:lnTo>
                  <a:lnTo>
                    <a:pt x="9" y="40"/>
                  </a:lnTo>
                  <a:lnTo>
                    <a:pt x="9" y="38"/>
                  </a:lnTo>
                  <a:lnTo>
                    <a:pt x="9" y="31"/>
                  </a:lnTo>
                  <a:lnTo>
                    <a:pt x="9" y="31"/>
                  </a:lnTo>
                  <a:lnTo>
                    <a:pt x="9" y="26"/>
                  </a:lnTo>
                  <a:lnTo>
                    <a:pt x="9" y="24"/>
                  </a:lnTo>
                  <a:lnTo>
                    <a:pt x="11" y="24"/>
                  </a:lnTo>
                  <a:lnTo>
                    <a:pt x="14" y="21"/>
                  </a:lnTo>
                  <a:lnTo>
                    <a:pt x="16" y="19"/>
                  </a:lnTo>
                  <a:lnTo>
                    <a:pt x="18" y="19"/>
                  </a:lnTo>
                  <a:lnTo>
                    <a:pt x="26" y="21"/>
                  </a:lnTo>
                  <a:lnTo>
                    <a:pt x="30" y="26"/>
                  </a:lnTo>
                  <a:lnTo>
                    <a:pt x="30" y="26"/>
                  </a:lnTo>
                  <a:lnTo>
                    <a:pt x="35" y="28"/>
                  </a:lnTo>
                  <a:lnTo>
                    <a:pt x="78" y="0"/>
                  </a:lnTo>
                  <a:lnTo>
                    <a:pt x="89" y="28"/>
                  </a:lnTo>
                  <a:lnTo>
                    <a:pt x="89" y="28"/>
                  </a:lnTo>
                  <a:lnTo>
                    <a:pt x="80" y="38"/>
                  </a:lnTo>
                  <a:lnTo>
                    <a:pt x="47" y="47"/>
                  </a:lnTo>
                  <a:lnTo>
                    <a:pt x="73" y="76"/>
                  </a:lnTo>
                  <a:lnTo>
                    <a:pt x="63" y="85"/>
                  </a:lnTo>
                  <a:lnTo>
                    <a:pt x="63" y="92"/>
                  </a:lnTo>
                  <a:lnTo>
                    <a:pt x="44" y="95"/>
                  </a:lnTo>
                  <a:lnTo>
                    <a:pt x="30" y="111"/>
                  </a:lnTo>
                  <a:lnTo>
                    <a:pt x="7" y="104"/>
                  </a:lnTo>
                  <a:lnTo>
                    <a:pt x="0" y="104"/>
                  </a:lnTo>
                  <a:lnTo>
                    <a:pt x="0" y="104"/>
                  </a:lnTo>
                  <a:lnTo>
                    <a:pt x="2" y="99"/>
                  </a:lnTo>
                  <a:lnTo>
                    <a:pt x="2" y="97"/>
                  </a:lnTo>
                  <a:lnTo>
                    <a:pt x="2" y="97"/>
                  </a:lnTo>
                  <a:lnTo>
                    <a:pt x="2" y="9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73" name="Japan">
              <a:extLst>
                <a:ext uri="{FF2B5EF4-FFF2-40B4-BE49-F238E27FC236}">
                  <a16:creationId xmlns:a16="http://schemas.microsoft.com/office/drawing/2014/main" xmlns="" id="{98E55430-8367-43D2-860D-6B7AB542D077}"/>
                </a:ext>
              </a:extLst>
            </p:cNvPr>
            <p:cNvSpPr>
              <a:spLocks noEditPoints="1"/>
            </p:cNvSpPr>
            <p:nvPr/>
          </p:nvSpPr>
          <p:spPr bwMode="auto">
            <a:xfrm>
              <a:off x="9096828" y="2877168"/>
              <a:ext cx="303105" cy="550585"/>
            </a:xfrm>
            <a:custGeom>
              <a:avLst/>
              <a:gdLst>
                <a:gd name="T0" fmla="*/ 147 w 267"/>
                <a:gd name="T1" fmla="*/ 115 h 485"/>
                <a:gd name="T2" fmla="*/ 156 w 267"/>
                <a:gd name="T3" fmla="*/ 87 h 485"/>
                <a:gd name="T4" fmla="*/ 170 w 267"/>
                <a:gd name="T5" fmla="*/ 80 h 485"/>
                <a:gd name="T6" fmla="*/ 170 w 267"/>
                <a:gd name="T7" fmla="*/ 56 h 485"/>
                <a:gd name="T8" fmla="*/ 154 w 267"/>
                <a:gd name="T9" fmla="*/ 7 h 485"/>
                <a:gd name="T10" fmla="*/ 182 w 267"/>
                <a:gd name="T11" fmla="*/ 16 h 485"/>
                <a:gd name="T12" fmla="*/ 227 w 267"/>
                <a:gd name="T13" fmla="*/ 47 h 485"/>
                <a:gd name="T14" fmla="*/ 246 w 267"/>
                <a:gd name="T15" fmla="*/ 44 h 485"/>
                <a:gd name="T16" fmla="*/ 265 w 267"/>
                <a:gd name="T17" fmla="*/ 61 h 485"/>
                <a:gd name="T18" fmla="*/ 253 w 267"/>
                <a:gd name="T19" fmla="*/ 78 h 485"/>
                <a:gd name="T20" fmla="*/ 225 w 267"/>
                <a:gd name="T21" fmla="*/ 106 h 485"/>
                <a:gd name="T22" fmla="*/ 196 w 267"/>
                <a:gd name="T23" fmla="*/ 99 h 485"/>
                <a:gd name="T24" fmla="*/ 161 w 267"/>
                <a:gd name="T25" fmla="*/ 104 h 485"/>
                <a:gd name="T26" fmla="*/ 187 w 267"/>
                <a:gd name="T27" fmla="*/ 125 h 485"/>
                <a:gd name="T28" fmla="*/ 166 w 267"/>
                <a:gd name="T29" fmla="*/ 144 h 485"/>
                <a:gd name="T30" fmla="*/ 78 w 267"/>
                <a:gd name="T31" fmla="*/ 414 h 485"/>
                <a:gd name="T32" fmla="*/ 109 w 267"/>
                <a:gd name="T33" fmla="*/ 397 h 485"/>
                <a:gd name="T34" fmla="*/ 83 w 267"/>
                <a:gd name="T35" fmla="*/ 390 h 485"/>
                <a:gd name="T36" fmla="*/ 57 w 267"/>
                <a:gd name="T37" fmla="*/ 404 h 485"/>
                <a:gd name="T38" fmla="*/ 71 w 267"/>
                <a:gd name="T39" fmla="*/ 425 h 485"/>
                <a:gd name="T40" fmla="*/ 50 w 267"/>
                <a:gd name="T41" fmla="*/ 470 h 485"/>
                <a:gd name="T42" fmla="*/ 52 w 267"/>
                <a:gd name="T43" fmla="*/ 423 h 485"/>
                <a:gd name="T44" fmla="*/ 43 w 267"/>
                <a:gd name="T45" fmla="*/ 402 h 485"/>
                <a:gd name="T46" fmla="*/ 50 w 267"/>
                <a:gd name="T47" fmla="*/ 395 h 485"/>
                <a:gd name="T48" fmla="*/ 62 w 267"/>
                <a:gd name="T49" fmla="*/ 385 h 485"/>
                <a:gd name="T50" fmla="*/ 95 w 267"/>
                <a:gd name="T51" fmla="*/ 371 h 485"/>
                <a:gd name="T52" fmla="*/ 116 w 267"/>
                <a:gd name="T53" fmla="*/ 380 h 485"/>
                <a:gd name="T54" fmla="*/ 137 w 267"/>
                <a:gd name="T55" fmla="*/ 397 h 485"/>
                <a:gd name="T56" fmla="*/ 152 w 267"/>
                <a:gd name="T57" fmla="*/ 376 h 485"/>
                <a:gd name="T58" fmla="*/ 149 w 267"/>
                <a:gd name="T59" fmla="*/ 364 h 485"/>
                <a:gd name="T60" fmla="*/ 156 w 267"/>
                <a:gd name="T61" fmla="*/ 366 h 485"/>
                <a:gd name="T62" fmla="*/ 187 w 267"/>
                <a:gd name="T63" fmla="*/ 352 h 485"/>
                <a:gd name="T64" fmla="*/ 201 w 267"/>
                <a:gd name="T65" fmla="*/ 343 h 485"/>
                <a:gd name="T66" fmla="*/ 211 w 267"/>
                <a:gd name="T67" fmla="*/ 343 h 485"/>
                <a:gd name="T68" fmla="*/ 232 w 267"/>
                <a:gd name="T69" fmla="*/ 331 h 485"/>
                <a:gd name="T70" fmla="*/ 213 w 267"/>
                <a:gd name="T71" fmla="*/ 257 h 485"/>
                <a:gd name="T72" fmla="*/ 222 w 267"/>
                <a:gd name="T73" fmla="*/ 234 h 485"/>
                <a:gd name="T74" fmla="*/ 222 w 267"/>
                <a:gd name="T75" fmla="*/ 205 h 485"/>
                <a:gd name="T76" fmla="*/ 196 w 267"/>
                <a:gd name="T77" fmla="*/ 158 h 485"/>
                <a:gd name="T78" fmla="*/ 182 w 267"/>
                <a:gd name="T79" fmla="*/ 141 h 485"/>
                <a:gd name="T80" fmla="*/ 185 w 267"/>
                <a:gd name="T81" fmla="*/ 156 h 485"/>
                <a:gd name="T82" fmla="*/ 170 w 267"/>
                <a:gd name="T83" fmla="*/ 151 h 485"/>
                <a:gd name="T84" fmla="*/ 173 w 267"/>
                <a:gd name="T85" fmla="*/ 189 h 485"/>
                <a:gd name="T86" fmla="*/ 180 w 267"/>
                <a:gd name="T87" fmla="*/ 220 h 485"/>
                <a:gd name="T88" fmla="*/ 166 w 267"/>
                <a:gd name="T89" fmla="*/ 283 h 485"/>
                <a:gd name="T90" fmla="*/ 137 w 267"/>
                <a:gd name="T91" fmla="*/ 283 h 485"/>
                <a:gd name="T92" fmla="*/ 128 w 267"/>
                <a:gd name="T93" fmla="*/ 302 h 485"/>
                <a:gd name="T94" fmla="*/ 121 w 267"/>
                <a:gd name="T95" fmla="*/ 336 h 485"/>
                <a:gd name="T96" fmla="*/ 107 w 267"/>
                <a:gd name="T97" fmla="*/ 336 h 485"/>
                <a:gd name="T98" fmla="*/ 66 w 267"/>
                <a:gd name="T99" fmla="*/ 345 h 485"/>
                <a:gd name="T100" fmla="*/ 33 w 267"/>
                <a:gd name="T101" fmla="*/ 378 h 485"/>
                <a:gd name="T102" fmla="*/ 17 w 267"/>
                <a:gd name="T103" fmla="*/ 402 h 485"/>
                <a:gd name="T104" fmla="*/ 5 w 267"/>
                <a:gd name="T105" fmla="*/ 421 h 485"/>
                <a:gd name="T106" fmla="*/ 5 w 267"/>
                <a:gd name="T107" fmla="*/ 437 h 485"/>
                <a:gd name="T108" fmla="*/ 14 w 267"/>
                <a:gd name="T109" fmla="*/ 428 h 485"/>
                <a:gd name="T110" fmla="*/ 24 w 267"/>
                <a:gd name="T111" fmla="*/ 435 h 485"/>
                <a:gd name="T112" fmla="*/ 24 w 267"/>
                <a:gd name="T113" fmla="*/ 475 h 485"/>
                <a:gd name="T114" fmla="*/ 36 w 267"/>
                <a:gd name="T115" fmla="*/ 46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7" h="485">
                  <a:moveTo>
                    <a:pt x="166" y="144"/>
                  </a:moveTo>
                  <a:lnTo>
                    <a:pt x="161" y="141"/>
                  </a:lnTo>
                  <a:lnTo>
                    <a:pt x="159" y="139"/>
                  </a:lnTo>
                  <a:lnTo>
                    <a:pt x="161" y="137"/>
                  </a:lnTo>
                  <a:lnTo>
                    <a:pt x="159" y="130"/>
                  </a:lnTo>
                  <a:lnTo>
                    <a:pt x="156" y="123"/>
                  </a:lnTo>
                  <a:lnTo>
                    <a:pt x="154" y="118"/>
                  </a:lnTo>
                  <a:lnTo>
                    <a:pt x="149" y="115"/>
                  </a:lnTo>
                  <a:lnTo>
                    <a:pt x="147" y="115"/>
                  </a:lnTo>
                  <a:lnTo>
                    <a:pt x="147" y="113"/>
                  </a:lnTo>
                  <a:lnTo>
                    <a:pt x="147" y="106"/>
                  </a:lnTo>
                  <a:lnTo>
                    <a:pt x="147" y="104"/>
                  </a:lnTo>
                  <a:lnTo>
                    <a:pt x="147" y="99"/>
                  </a:lnTo>
                  <a:lnTo>
                    <a:pt x="149" y="97"/>
                  </a:lnTo>
                  <a:lnTo>
                    <a:pt x="152" y="97"/>
                  </a:lnTo>
                  <a:lnTo>
                    <a:pt x="154" y="94"/>
                  </a:lnTo>
                  <a:lnTo>
                    <a:pt x="156" y="89"/>
                  </a:lnTo>
                  <a:lnTo>
                    <a:pt x="156" y="87"/>
                  </a:lnTo>
                  <a:lnTo>
                    <a:pt x="156" y="87"/>
                  </a:lnTo>
                  <a:lnTo>
                    <a:pt x="152" y="82"/>
                  </a:lnTo>
                  <a:lnTo>
                    <a:pt x="152" y="82"/>
                  </a:lnTo>
                  <a:lnTo>
                    <a:pt x="149" y="80"/>
                  </a:lnTo>
                  <a:lnTo>
                    <a:pt x="152" y="78"/>
                  </a:lnTo>
                  <a:lnTo>
                    <a:pt x="154" y="78"/>
                  </a:lnTo>
                  <a:lnTo>
                    <a:pt x="161" y="80"/>
                  </a:lnTo>
                  <a:lnTo>
                    <a:pt x="168" y="82"/>
                  </a:lnTo>
                  <a:lnTo>
                    <a:pt x="170" y="80"/>
                  </a:lnTo>
                  <a:lnTo>
                    <a:pt x="170" y="78"/>
                  </a:lnTo>
                  <a:lnTo>
                    <a:pt x="173" y="75"/>
                  </a:lnTo>
                  <a:lnTo>
                    <a:pt x="170" y="73"/>
                  </a:lnTo>
                  <a:lnTo>
                    <a:pt x="170" y="71"/>
                  </a:lnTo>
                  <a:lnTo>
                    <a:pt x="168" y="68"/>
                  </a:lnTo>
                  <a:lnTo>
                    <a:pt x="166" y="66"/>
                  </a:lnTo>
                  <a:lnTo>
                    <a:pt x="166" y="61"/>
                  </a:lnTo>
                  <a:lnTo>
                    <a:pt x="168" y="56"/>
                  </a:lnTo>
                  <a:lnTo>
                    <a:pt x="170" y="56"/>
                  </a:lnTo>
                  <a:lnTo>
                    <a:pt x="170" y="54"/>
                  </a:lnTo>
                  <a:lnTo>
                    <a:pt x="168" y="49"/>
                  </a:lnTo>
                  <a:lnTo>
                    <a:pt x="166" y="44"/>
                  </a:lnTo>
                  <a:lnTo>
                    <a:pt x="168" y="40"/>
                  </a:lnTo>
                  <a:lnTo>
                    <a:pt x="166" y="33"/>
                  </a:lnTo>
                  <a:lnTo>
                    <a:pt x="166" y="28"/>
                  </a:lnTo>
                  <a:lnTo>
                    <a:pt x="156" y="16"/>
                  </a:lnTo>
                  <a:lnTo>
                    <a:pt x="156" y="9"/>
                  </a:lnTo>
                  <a:lnTo>
                    <a:pt x="154" y="7"/>
                  </a:lnTo>
                  <a:lnTo>
                    <a:pt x="156" y="4"/>
                  </a:lnTo>
                  <a:lnTo>
                    <a:pt x="156" y="4"/>
                  </a:lnTo>
                  <a:lnTo>
                    <a:pt x="159" y="2"/>
                  </a:lnTo>
                  <a:lnTo>
                    <a:pt x="159" y="0"/>
                  </a:lnTo>
                  <a:lnTo>
                    <a:pt x="163" y="0"/>
                  </a:lnTo>
                  <a:lnTo>
                    <a:pt x="166" y="4"/>
                  </a:lnTo>
                  <a:lnTo>
                    <a:pt x="173" y="9"/>
                  </a:lnTo>
                  <a:lnTo>
                    <a:pt x="180" y="11"/>
                  </a:lnTo>
                  <a:lnTo>
                    <a:pt x="182" y="16"/>
                  </a:lnTo>
                  <a:lnTo>
                    <a:pt x="192" y="28"/>
                  </a:lnTo>
                  <a:lnTo>
                    <a:pt x="199" y="30"/>
                  </a:lnTo>
                  <a:lnTo>
                    <a:pt x="199" y="35"/>
                  </a:lnTo>
                  <a:lnTo>
                    <a:pt x="204" y="35"/>
                  </a:lnTo>
                  <a:lnTo>
                    <a:pt x="208" y="40"/>
                  </a:lnTo>
                  <a:lnTo>
                    <a:pt x="215" y="42"/>
                  </a:lnTo>
                  <a:lnTo>
                    <a:pt x="220" y="44"/>
                  </a:lnTo>
                  <a:lnTo>
                    <a:pt x="225" y="47"/>
                  </a:lnTo>
                  <a:lnTo>
                    <a:pt x="227" y="47"/>
                  </a:lnTo>
                  <a:lnTo>
                    <a:pt x="230" y="49"/>
                  </a:lnTo>
                  <a:lnTo>
                    <a:pt x="234" y="47"/>
                  </a:lnTo>
                  <a:lnTo>
                    <a:pt x="241" y="42"/>
                  </a:lnTo>
                  <a:lnTo>
                    <a:pt x="246" y="37"/>
                  </a:lnTo>
                  <a:lnTo>
                    <a:pt x="246" y="33"/>
                  </a:lnTo>
                  <a:lnTo>
                    <a:pt x="248" y="33"/>
                  </a:lnTo>
                  <a:lnTo>
                    <a:pt x="248" y="35"/>
                  </a:lnTo>
                  <a:lnTo>
                    <a:pt x="248" y="37"/>
                  </a:lnTo>
                  <a:lnTo>
                    <a:pt x="246" y="44"/>
                  </a:lnTo>
                  <a:lnTo>
                    <a:pt x="246" y="52"/>
                  </a:lnTo>
                  <a:lnTo>
                    <a:pt x="248" y="54"/>
                  </a:lnTo>
                  <a:lnTo>
                    <a:pt x="253" y="56"/>
                  </a:lnTo>
                  <a:lnTo>
                    <a:pt x="258" y="61"/>
                  </a:lnTo>
                  <a:lnTo>
                    <a:pt x="258" y="63"/>
                  </a:lnTo>
                  <a:lnTo>
                    <a:pt x="258" y="66"/>
                  </a:lnTo>
                  <a:lnTo>
                    <a:pt x="260" y="66"/>
                  </a:lnTo>
                  <a:lnTo>
                    <a:pt x="263" y="63"/>
                  </a:lnTo>
                  <a:lnTo>
                    <a:pt x="265" y="61"/>
                  </a:lnTo>
                  <a:lnTo>
                    <a:pt x="267" y="59"/>
                  </a:lnTo>
                  <a:lnTo>
                    <a:pt x="267" y="63"/>
                  </a:lnTo>
                  <a:lnTo>
                    <a:pt x="265" y="63"/>
                  </a:lnTo>
                  <a:lnTo>
                    <a:pt x="265" y="68"/>
                  </a:lnTo>
                  <a:lnTo>
                    <a:pt x="263" y="71"/>
                  </a:lnTo>
                  <a:lnTo>
                    <a:pt x="258" y="73"/>
                  </a:lnTo>
                  <a:lnTo>
                    <a:pt x="258" y="75"/>
                  </a:lnTo>
                  <a:lnTo>
                    <a:pt x="256" y="78"/>
                  </a:lnTo>
                  <a:lnTo>
                    <a:pt x="253" y="78"/>
                  </a:lnTo>
                  <a:lnTo>
                    <a:pt x="251" y="78"/>
                  </a:lnTo>
                  <a:lnTo>
                    <a:pt x="248" y="80"/>
                  </a:lnTo>
                  <a:lnTo>
                    <a:pt x="248" y="82"/>
                  </a:lnTo>
                  <a:lnTo>
                    <a:pt x="241" y="82"/>
                  </a:lnTo>
                  <a:lnTo>
                    <a:pt x="239" y="80"/>
                  </a:lnTo>
                  <a:lnTo>
                    <a:pt x="234" y="82"/>
                  </a:lnTo>
                  <a:lnTo>
                    <a:pt x="230" y="89"/>
                  </a:lnTo>
                  <a:lnTo>
                    <a:pt x="227" y="99"/>
                  </a:lnTo>
                  <a:lnTo>
                    <a:pt x="225" y="106"/>
                  </a:lnTo>
                  <a:lnTo>
                    <a:pt x="227" y="111"/>
                  </a:lnTo>
                  <a:lnTo>
                    <a:pt x="225" y="115"/>
                  </a:lnTo>
                  <a:lnTo>
                    <a:pt x="227" y="118"/>
                  </a:lnTo>
                  <a:lnTo>
                    <a:pt x="222" y="118"/>
                  </a:lnTo>
                  <a:lnTo>
                    <a:pt x="220" y="113"/>
                  </a:lnTo>
                  <a:lnTo>
                    <a:pt x="213" y="113"/>
                  </a:lnTo>
                  <a:lnTo>
                    <a:pt x="206" y="108"/>
                  </a:lnTo>
                  <a:lnTo>
                    <a:pt x="201" y="104"/>
                  </a:lnTo>
                  <a:lnTo>
                    <a:pt x="196" y="99"/>
                  </a:lnTo>
                  <a:lnTo>
                    <a:pt x="192" y="99"/>
                  </a:lnTo>
                  <a:lnTo>
                    <a:pt x="189" y="99"/>
                  </a:lnTo>
                  <a:lnTo>
                    <a:pt x="187" y="97"/>
                  </a:lnTo>
                  <a:lnTo>
                    <a:pt x="182" y="97"/>
                  </a:lnTo>
                  <a:lnTo>
                    <a:pt x="178" y="101"/>
                  </a:lnTo>
                  <a:lnTo>
                    <a:pt x="173" y="108"/>
                  </a:lnTo>
                  <a:lnTo>
                    <a:pt x="170" y="106"/>
                  </a:lnTo>
                  <a:lnTo>
                    <a:pt x="166" y="104"/>
                  </a:lnTo>
                  <a:lnTo>
                    <a:pt x="161" y="104"/>
                  </a:lnTo>
                  <a:lnTo>
                    <a:pt x="159" y="106"/>
                  </a:lnTo>
                  <a:lnTo>
                    <a:pt x="159" y="111"/>
                  </a:lnTo>
                  <a:lnTo>
                    <a:pt x="161" y="113"/>
                  </a:lnTo>
                  <a:lnTo>
                    <a:pt x="166" y="115"/>
                  </a:lnTo>
                  <a:lnTo>
                    <a:pt x="170" y="115"/>
                  </a:lnTo>
                  <a:lnTo>
                    <a:pt x="175" y="120"/>
                  </a:lnTo>
                  <a:lnTo>
                    <a:pt x="180" y="123"/>
                  </a:lnTo>
                  <a:lnTo>
                    <a:pt x="185" y="123"/>
                  </a:lnTo>
                  <a:lnTo>
                    <a:pt x="187" y="125"/>
                  </a:lnTo>
                  <a:lnTo>
                    <a:pt x="185" y="130"/>
                  </a:lnTo>
                  <a:lnTo>
                    <a:pt x="182" y="132"/>
                  </a:lnTo>
                  <a:lnTo>
                    <a:pt x="180" y="130"/>
                  </a:lnTo>
                  <a:lnTo>
                    <a:pt x="173" y="130"/>
                  </a:lnTo>
                  <a:lnTo>
                    <a:pt x="170" y="132"/>
                  </a:lnTo>
                  <a:lnTo>
                    <a:pt x="173" y="134"/>
                  </a:lnTo>
                  <a:lnTo>
                    <a:pt x="170" y="139"/>
                  </a:lnTo>
                  <a:lnTo>
                    <a:pt x="166" y="144"/>
                  </a:lnTo>
                  <a:lnTo>
                    <a:pt x="166" y="144"/>
                  </a:lnTo>
                  <a:lnTo>
                    <a:pt x="166" y="144"/>
                  </a:lnTo>
                  <a:close/>
                  <a:moveTo>
                    <a:pt x="71" y="425"/>
                  </a:moveTo>
                  <a:lnTo>
                    <a:pt x="73" y="428"/>
                  </a:lnTo>
                  <a:lnTo>
                    <a:pt x="76" y="425"/>
                  </a:lnTo>
                  <a:lnTo>
                    <a:pt x="78" y="425"/>
                  </a:lnTo>
                  <a:lnTo>
                    <a:pt x="81" y="425"/>
                  </a:lnTo>
                  <a:lnTo>
                    <a:pt x="81" y="423"/>
                  </a:lnTo>
                  <a:lnTo>
                    <a:pt x="76" y="418"/>
                  </a:lnTo>
                  <a:lnTo>
                    <a:pt x="78" y="414"/>
                  </a:lnTo>
                  <a:lnTo>
                    <a:pt x="78" y="409"/>
                  </a:lnTo>
                  <a:lnTo>
                    <a:pt x="85" y="404"/>
                  </a:lnTo>
                  <a:lnTo>
                    <a:pt x="85" y="402"/>
                  </a:lnTo>
                  <a:lnTo>
                    <a:pt x="90" y="404"/>
                  </a:lnTo>
                  <a:lnTo>
                    <a:pt x="97" y="407"/>
                  </a:lnTo>
                  <a:lnTo>
                    <a:pt x="100" y="411"/>
                  </a:lnTo>
                  <a:lnTo>
                    <a:pt x="102" y="409"/>
                  </a:lnTo>
                  <a:lnTo>
                    <a:pt x="104" y="402"/>
                  </a:lnTo>
                  <a:lnTo>
                    <a:pt x="109" y="397"/>
                  </a:lnTo>
                  <a:lnTo>
                    <a:pt x="109" y="392"/>
                  </a:lnTo>
                  <a:lnTo>
                    <a:pt x="107" y="392"/>
                  </a:lnTo>
                  <a:lnTo>
                    <a:pt x="107" y="390"/>
                  </a:lnTo>
                  <a:lnTo>
                    <a:pt x="102" y="385"/>
                  </a:lnTo>
                  <a:lnTo>
                    <a:pt x="100" y="385"/>
                  </a:lnTo>
                  <a:lnTo>
                    <a:pt x="95" y="383"/>
                  </a:lnTo>
                  <a:lnTo>
                    <a:pt x="90" y="383"/>
                  </a:lnTo>
                  <a:lnTo>
                    <a:pt x="83" y="388"/>
                  </a:lnTo>
                  <a:lnTo>
                    <a:pt x="83" y="390"/>
                  </a:lnTo>
                  <a:lnTo>
                    <a:pt x="83" y="392"/>
                  </a:lnTo>
                  <a:lnTo>
                    <a:pt x="78" y="395"/>
                  </a:lnTo>
                  <a:lnTo>
                    <a:pt x="73" y="397"/>
                  </a:lnTo>
                  <a:lnTo>
                    <a:pt x="73" y="395"/>
                  </a:lnTo>
                  <a:lnTo>
                    <a:pt x="69" y="390"/>
                  </a:lnTo>
                  <a:lnTo>
                    <a:pt x="69" y="390"/>
                  </a:lnTo>
                  <a:lnTo>
                    <a:pt x="62" y="397"/>
                  </a:lnTo>
                  <a:lnTo>
                    <a:pt x="62" y="399"/>
                  </a:lnTo>
                  <a:lnTo>
                    <a:pt x="57" y="404"/>
                  </a:lnTo>
                  <a:lnTo>
                    <a:pt x="57" y="409"/>
                  </a:lnTo>
                  <a:lnTo>
                    <a:pt x="64" y="409"/>
                  </a:lnTo>
                  <a:lnTo>
                    <a:pt x="64" y="414"/>
                  </a:lnTo>
                  <a:lnTo>
                    <a:pt x="64" y="416"/>
                  </a:lnTo>
                  <a:lnTo>
                    <a:pt x="64" y="418"/>
                  </a:lnTo>
                  <a:lnTo>
                    <a:pt x="66" y="423"/>
                  </a:lnTo>
                  <a:lnTo>
                    <a:pt x="71" y="423"/>
                  </a:lnTo>
                  <a:lnTo>
                    <a:pt x="71" y="425"/>
                  </a:lnTo>
                  <a:lnTo>
                    <a:pt x="71" y="425"/>
                  </a:lnTo>
                  <a:lnTo>
                    <a:pt x="71" y="425"/>
                  </a:lnTo>
                  <a:close/>
                  <a:moveTo>
                    <a:pt x="38" y="485"/>
                  </a:moveTo>
                  <a:lnTo>
                    <a:pt x="43" y="482"/>
                  </a:lnTo>
                  <a:lnTo>
                    <a:pt x="47" y="475"/>
                  </a:lnTo>
                  <a:lnTo>
                    <a:pt x="43" y="473"/>
                  </a:lnTo>
                  <a:lnTo>
                    <a:pt x="43" y="468"/>
                  </a:lnTo>
                  <a:lnTo>
                    <a:pt x="45" y="468"/>
                  </a:lnTo>
                  <a:lnTo>
                    <a:pt x="47" y="468"/>
                  </a:lnTo>
                  <a:lnTo>
                    <a:pt x="50" y="470"/>
                  </a:lnTo>
                  <a:lnTo>
                    <a:pt x="52" y="466"/>
                  </a:lnTo>
                  <a:lnTo>
                    <a:pt x="50" y="459"/>
                  </a:lnTo>
                  <a:lnTo>
                    <a:pt x="50" y="456"/>
                  </a:lnTo>
                  <a:lnTo>
                    <a:pt x="50" y="442"/>
                  </a:lnTo>
                  <a:lnTo>
                    <a:pt x="50" y="435"/>
                  </a:lnTo>
                  <a:lnTo>
                    <a:pt x="52" y="433"/>
                  </a:lnTo>
                  <a:lnTo>
                    <a:pt x="57" y="428"/>
                  </a:lnTo>
                  <a:lnTo>
                    <a:pt x="55" y="425"/>
                  </a:lnTo>
                  <a:lnTo>
                    <a:pt x="52" y="423"/>
                  </a:lnTo>
                  <a:lnTo>
                    <a:pt x="52" y="421"/>
                  </a:lnTo>
                  <a:lnTo>
                    <a:pt x="50" y="418"/>
                  </a:lnTo>
                  <a:lnTo>
                    <a:pt x="52" y="416"/>
                  </a:lnTo>
                  <a:lnTo>
                    <a:pt x="43" y="416"/>
                  </a:lnTo>
                  <a:lnTo>
                    <a:pt x="43" y="414"/>
                  </a:lnTo>
                  <a:lnTo>
                    <a:pt x="45" y="414"/>
                  </a:lnTo>
                  <a:lnTo>
                    <a:pt x="47" y="409"/>
                  </a:lnTo>
                  <a:lnTo>
                    <a:pt x="45" y="404"/>
                  </a:lnTo>
                  <a:lnTo>
                    <a:pt x="43" y="402"/>
                  </a:lnTo>
                  <a:lnTo>
                    <a:pt x="40" y="402"/>
                  </a:lnTo>
                  <a:lnTo>
                    <a:pt x="40" y="404"/>
                  </a:lnTo>
                  <a:lnTo>
                    <a:pt x="36" y="407"/>
                  </a:lnTo>
                  <a:lnTo>
                    <a:pt x="33" y="407"/>
                  </a:lnTo>
                  <a:lnTo>
                    <a:pt x="29" y="399"/>
                  </a:lnTo>
                  <a:lnTo>
                    <a:pt x="29" y="397"/>
                  </a:lnTo>
                  <a:lnTo>
                    <a:pt x="36" y="395"/>
                  </a:lnTo>
                  <a:lnTo>
                    <a:pt x="43" y="392"/>
                  </a:lnTo>
                  <a:lnTo>
                    <a:pt x="50" y="395"/>
                  </a:lnTo>
                  <a:lnTo>
                    <a:pt x="52" y="397"/>
                  </a:lnTo>
                  <a:lnTo>
                    <a:pt x="52" y="395"/>
                  </a:lnTo>
                  <a:lnTo>
                    <a:pt x="52" y="392"/>
                  </a:lnTo>
                  <a:lnTo>
                    <a:pt x="52" y="388"/>
                  </a:lnTo>
                  <a:lnTo>
                    <a:pt x="52" y="385"/>
                  </a:lnTo>
                  <a:lnTo>
                    <a:pt x="55" y="383"/>
                  </a:lnTo>
                  <a:lnTo>
                    <a:pt x="57" y="380"/>
                  </a:lnTo>
                  <a:lnTo>
                    <a:pt x="59" y="385"/>
                  </a:lnTo>
                  <a:lnTo>
                    <a:pt x="62" y="385"/>
                  </a:lnTo>
                  <a:lnTo>
                    <a:pt x="66" y="383"/>
                  </a:lnTo>
                  <a:lnTo>
                    <a:pt x="73" y="380"/>
                  </a:lnTo>
                  <a:lnTo>
                    <a:pt x="81" y="378"/>
                  </a:lnTo>
                  <a:lnTo>
                    <a:pt x="85" y="378"/>
                  </a:lnTo>
                  <a:lnTo>
                    <a:pt x="85" y="378"/>
                  </a:lnTo>
                  <a:lnTo>
                    <a:pt x="88" y="378"/>
                  </a:lnTo>
                  <a:lnTo>
                    <a:pt x="88" y="376"/>
                  </a:lnTo>
                  <a:lnTo>
                    <a:pt x="92" y="373"/>
                  </a:lnTo>
                  <a:lnTo>
                    <a:pt x="95" y="371"/>
                  </a:lnTo>
                  <a:lnTo>
                    <a:pt x="100" y="366"/>
                  </a:lnTo>
                  <a:lnTo>
                    <a:pt x="104" y="366"/>
                  </a:lnTo>
                  <a:lnTo>
                    <a:pt x="111" y="366"/>
                  </a:lnTo>
                  <a:lnTo>
                    <a:pt x="116" y="366"/>
                  </a:lnTo>
                  <a:lnTo>
                    <a:pt x="116" y="366"/>
                  </a:lnTo>
                  <a:lnTo>
                    <a:pt x="116" y="371"/>
                  </a:lnTo>
                  <a:lnTo>
                    <a:pt x="114" y="376"/>
                  </a:lnTo>
                  <a:lnTo>
                    <a:pt x="114" y="380"/>
                  </a:lnTo>
                  <a:lnTo>
                    <a:pt x="116" y="380"/>
                  </a:lnTo>
                  <a:lnTo>
                    <a:pt x="116" y="385"/>
                  </a:lnTo>
                  <a:lnTo>
                    <a:pt x="116" y="390"/>
                  </a:lnTo>
                  <a:lnTo>
                    <a:pt x="116" y="390"/>
                  </a:lnTo>
                  <a:lnTo>
                    <a:pt x="116" y="395"/>
                  </a:lnTo>
                  <a:lnTo>
                    <a:pt x="121" y="397"/>
                  </a:lnTo>
                  <a:lnTo>
                    <a:pt x="128" y="402"/>
                  </a:lnTo>
                  <a:lnTo>
                    <a:pt x="130" y="404"/>
                  </a:lnTo>
                  <a:lnTo>
                    <a:pt x="135" y="402"/>
                  </a:lnTo>
                  <a:lnTo>
                    <a:pt x="137" y="397"/>
                  </a:lnTo>
                  <a:lnTo>
                    <a:pt x="140" y="392"/>
                  </a:lnTo>
                  <a:lnTo>
                    <a:pt x="142" y="390"/>
                  </a:lnTo>
                  <a:lnTo>
                    <a:pt x="142" y="388"/>
                  </a:lnTo>
                  <a:lnTo>
                    <a:pt x="140" y="385"/>
                  </a:lnTo>
                  <a:lnTo>
                    <a:pt x="144" y="380"/>
                  </a:lnTo>
                  <a:lnTo>
                    <a:pt x="147" y="378"/>
                  </a:lnTo>
                  <a:lnTo>
                    <a:pt x="152" y="378"/>
                  </a:lnTo>
                  <a:lnTo>
                    <a:pt x="152" y="376"/>
                  </a:lnTo>
                  <a:lnTo>
                    <a:pt x="152" y="376"/>
                  </a:lnTo>
                  <a:lnTo>
                    <a:pt x="149" y="371"/>
                  </a:lnTo>
                  <a:lnTo>
                    <a:pt x="142" y="366"/>
                  </a:lnTo>
                  <a:lnTo>
                    <a:pt x="142" y="364"/>
                  </a:lnTo>
                  <a:lnTo>
                    <a:pt x="142" y="359"/>
                  </a:lnTo>
                  <a:lnTo>
                    <a:pt x="144" y="357"/>
                  </a:lnTo>
                  <a:lnTo>
                    <a:pt x="147" y="357"/>
                  </a:lnTo>
                  <a:lnTo>
                    <a:pt x="147" y="357"/>
                  </a:lnTo>
                  <a:lnTo>
                    <a:pt x="147" y="364"/>
                  </a:lnTo>
                  <a:lnTo>
                    <a:pt x="149" y="364"/>
                  </a:lnTo>
                  <a:lnTo>
                    <a:pt x="152" y="364"/>
                  </a:lnTo>
                  <a:lnTo>
                    <a:pt x="152" y="362"/>
                  </a:lnTo>
                  <a:lnTo>
                    <a:pt x="154" y="362"/>
                  </a:lnTo>
                  <a:lnTo>
                    <a:pt x="156" y="364"/>
                  </a:lnTo>
                  <a:lnTo>
                    <a:pt x="159" y="364"/>
                  </a:lnTo>
                  <a:lnTo>
                    <a:pt x="161" y="364"/>
                  </a:lnTo>
                  <a:lnTo>
                    <a:pt x="159" y="366"/>
                  </a:lnTo>
                  <a:lnTo>
                    <a:pt x="156" y="366"/>
                  </a:lnTo>
                  <a:lnTo>
                    <a:pt x="156" y="366"/>
                  </a:lnTo>
                  <a:lnTo>
                    <a:pt x="156" y="369"/>
                  </a:lnTo>
                  <a:lnTo>
                    <a:pt x="161" y="366"/>
                  </a:lnTo>
                  <a:lnTo>
                    <a:pt x="166" y="364"/>
                  </a:lnTo>
                  <a:lnTo>
                    <a:pt x="178" y="366"/>
                  </a:lnTo>
                  <a:lnTo>
                    <a:pt x="182" y="364"/>
                  </a:lnTo>
                  <a:lnTo>
                    <a:pt x="180" y="364"/>
                  </a:lnTo>
                  <a:lnTo>
                    <a:pt x="180" y="359"/>
                  </a:lnTo>
                  <a:lnTo>
                    <a:pt x="180" y="354"/>
                  </a:lnTo>
                  <a:lnTo>
                    <a:pt x="187" y="352"/>
                  </a:lnTo>
                  <a:lnTo>
                    <a:pt x="189" y="352"/>
                  </a:lnTo>
                  <a:lnTo>
                    <a:pt x="189" y="357"/>
                  </a:lnTo>
                  <a:lnTo>
                    <a:pt x="189" y="362"/>
                  </a:lnTo>
                  <a:lnTo>
                    <a:pt x="192" y="364"/>
                  </a:lnTo>
                  <a:lnTo>
                    <a:pt x="194" y="364"/>
                  </a:lnTo>
                  <a:lnTo>
                    <a:pt x="196" y="359"/>
                  </a:lnTo>
                  <a:lnTo>
                    <a:pt x="194" y="350"/>
                  </a:lnTo>
                  <a:lnTo>
                    <a:pt x="196" y="345"/>
                  </a:lnTo>
                  <a:lnTo>
                    <a:pt x="201" y="343"/>
                  </a:lnTo>
                  <a:lnTo>
                    <a:pt x="206" y="343"/>
                  </a:lnTo>
                  <a:lnTo>
                    <a:pt x="206" y="340"/>
                  </a:lnTo>
                  <a:lnTo>
                    <a:pt x="204" y="338"/>
                  </a:lnTo>
                  <a:lnTo>
                    <a:pt x="206" y="331"/>
                  </a:lnTo>
                  <a:lnTo>
                    <a:pt x="208" y="331"/>
                  </a:lnTo>
                  <a:lnTo>
                    <a:pt x="211" y="331"/>
                  </a:lnTo>
                  <a:lnTo>
                    <a:pt x="213" y="333"/>
                  </a:lnTo>
                  <a:lnTo>
                    <a:pt x="211" y="336"/>
                  </a:lnTo>
                  <a:lnTo>
                    <a:pt x="211" y="343"/>
                  </a:lnTo>
                  <a:lnTo>
                    <a:pt x="211" y="354"/>
                  </a:lnTo>
                  <a:lnTo>
                    <a:pt x="213" y="357"/>
                  </a:lnTo>
                  <a:lnTo>
                    <a:pt x="215" y="354"/>
                  </a:lnTo>
                  <a:lnTo>
                    <a:pt x="218" y="350"/>
                  </a:lnTo>
                  <a:lnTo>
                    <a:pt x="222" y="350"/>
                  </a:lnTo>
                  <a:lnTo>
                    <a:pt x="225" y="345"/>
                  </a:lnTo>
                  <a:lnTo>
                    <a:pt x="227" y="340"/>
                  </a:lnTo>
                  <a:lnTo>
                    <a:pt x="227" y="336"/>
                  </a:lnTo>
                  <a:lnTo>
                    <a:pt x="232" y="331"/>
                  </a:lnTo>
                  <a:lnTo>
                    <a:pt x="230" y="328"/>
                  </a:lnTo>
                  <a:lnTo>
                    <a:pt x="227" y="326"/>
                  </a:lnTo>
                  <a:lnTo>
                    <a:pt x="222" y="319"/>
                  </a:lnTo>
                  <a:lnTo>
                    <a:pt x="220" y="314"/>
                  </a:lnTo>
                  <a:lnTo>
                    <a:pt x="220" y="302"/>
                  </a:lnTo>
                  <a:lnTo>
                    <a:pt x="222" y="291"/>
                  </a:lnTo>
                  <a:lnTo>
                    <a:pt x="222" y="281"/>
                  </a:lnTo>
                  <a:lnTo>
                    <a:pt x="218" y="267"/>
                  </a:lnTo>
                  <a:lnTo>
                    <a:pt x="213" y="257"/>
                  </a:lnTo>
                  <a:lnTo>
                    <a:pt x="211" y="253"/>
                  </a:lnTo>
                  <a:lnTo>
                    <a:pt x="213" y="246"/>
                  </a:lnTo>
                  <a:lnTo>
                    <a:pt x="220" y="243"/>
                  </a:lnTo>
                  <a:lnTo>
                    <a:pt x="222" y="243"/>
                  </a:lnTo>
                  <a:lnTo>
                    <a:pt x="225" y="246"/>
                  </a:lnTo>
                  <a:lnTo>
                    <a:pt x="227" y="243"/>
                  </a:lnTo>
                  <a:lnTo>
                    <a:pt x="225" y="239"/>
                  </a:lnTo>
                  <a:lnTo>
                    <a:pt x="225" y="236"/>
                  </a:lnTo>
                  <a:lnTo>
                    <a:pt x="222" y="234"/>
                  </a:lnTo>
                  <a:lnTo>
                    <a:pt x="222" y="229"/>
                  </a:lnTo>
                  <a:lnTo>
                    <a:pt x="222" y="227"/>
                  </a:lnTo>
                  <a:lnTo>
                    <a:pt x="222" y="224"/>
                  </a:lnTo>
                  <a:lnTo>
                    <a:pt x="225" y="220"/>
                  </a:lnTo>
                  <a:lnTo>
                    <a:pt x="225" y="220"/>
                  </a:lnTo>
                  <a:lnTo>
                    <a:pt x="225" y="215"/>
                  </a:lnTo>
                  <a:lnTo>
                    <a:pt x="222" y="215"/>
                  </a:lnTo>
                  <a:lnTo>
                    <a:pt x="222" y="208"/>
                  </a:lnTo>
                  <a:lnTo>
                    <a:pt x="222" y="205"/>
                  </a:lnTo>
                  <a:lnTo>
                    <a:pt x="222" y="203"/>
                  </a:lnTo>
                  <a:lnTo>
                    <a:pt x="220" y="194"/>
                  </a:lnTo>
                  <a:lnTo>
                    <a:pt x="215" y="186"/>
                  </a:lnTo>
                  <a:lnTo>
                    <a:pt x="213" y="186"/>
                  </a:lnTo>
                  <a:lnTo>
                    <a:pt x="211" y="184"/>
                  </a:lnTo>
                  <a:lnTo>
                    <a:pt x="211" y="175"/>
                  </a:lnTo>
                  <a:lnTo>
                    <a:pt x="206" y="172"/>
                  </a:lnTo>
                  <a:lnTo>
                    <a:pt x="199" y="163"/>
                  </a:lnTo>
                  <a:lnTo>
                    <a:pt x="196" y="158"/>
                  </a:lnTo>
                  <a:lnTo>
                    <a:pt x="194" y="151"/>
                  </a:lnTo>
                  <a:lnTo>
                    <a:pt x="194" y="144"/>
                  </a:lnTo>
                  <a:lnTo>
                    <a:pt x="194" y="141"/>
                  </a:lnTo>
                  <a:lnTo>
                    <a:pt x="192" y="144"/>
                  </a:lnTo>
                  <a:lnTo>
                    <a:pt x="189" y="144"/>
                  </a:lnTo>
                  <a:lnTo>
                    <a:pt x="187" y="141"/>
                  </a:lnTo>
                  <a:lnTo>
                    <a:pt x="185" y="139"/>
                  </a:lnTo>
                  <a:lnTo>
                    <a:pt x="182" y="139"/>
                  </a:lnTo>
                  <a:lnTo>
                    <a:pt x="182" y="141"/>
                  </a:lnTo>
                  <a:lnTo>
                    <a:pt x="180" y="146"/>
                  </a:lnTo>
                  <a:lnTo>
                    <a:pt x="180" y="151"/>
                  </a:lnTo>
                  <a:lnTo>
                    <a:pt x="182" y="153"/>
                  </a:lnTo>
                  <a:lnTo>
                    <a:pt x="185" y="151"/>
                  </a:lnTo>
                  <a:lnTo>
                    <a:pt x="189" y="146"/>
                  </a:lnTo>
                  <a:lnTo>
                    <a:pt x="192" y="153"/>
                  </a:lnTo>
                  <a:lnTo>
                    <a:pt x="189" y="156"/>
                  </a:lnTo>
                  <a:lnTo>
                    <a:pt x="187" y="158"/>
                  </a:lnTo>
                  <a:lnTo>
                    <a:pt x="185" y="156"/>
                  </a:lnTo>
                  <a:lnTo>
                    <a:pt x="182" y="156"/>
                  </a:lnTo>
                  <a:lnTo>
                    <a:pt x="185" y="160"/>
                  </a:lnTo>
                  <a:lnTo>
                    <a:pt x="182" y="163"/>
                  </a:lnTo>
                  <a:lnTo>
                    <a:pt x="180" y="163"/>
                  </a:lnTo>
                  <a:lnTo>
                    <a:pt x="178" y="158"/>
                  </a:lnTo>
                  <a:lnTo>
                    <a:pt x="178" y="153"/>
                  </a:lnTo>
                  <a:lnTo>
                    <a:pt x="178" y="151"/>
                  </a:lnTo>
                  <a:lnTo>
                    <a:pt x="173" y="153"/>
                  </a:lnTo>
                  <a:lnTo>
                    <a:pt x="170" y="151"/>
                  </a:lnTo>
                  <a:lnTo>
                    <a:pt x="170" y="153"/>
                  </a:lnTo>
                  <a:lnTo>
                    <a:pt x="173" y="160"/>
                  </a:lnTo>
                  <a:lnTo>
                    <a:pt x="173" y="165"/>
                  </a:lnTo>
                  <a:lnTo>
                    <a:pt x="170" y="168"/>
                  </a:lnTo>
                  <a:lnTo>
                    <a:pt x="166" y="170"/>
                  </a:lnTo>
                  <a:lnTo>
                    <a:pt x="168" y="172"/>
                  </a:lnTo>
                  <a:lnTo>
                    <a:pt x="173" y="179"/>
                  </a:lnTo>
                  <a:lnTo>
                    <a:pt x="175" y="182"/>
                  </a:lnTo>
                  <a:lnTo>
                    <a:pt x="173" y="189"/>
                  </a:lnTo>
                  <a:lnTo>
                    <a:pt x="170" y="191"/>
                  </a:lnTo>
                  <a:lnTo>
                    <a:pt x="166" y="189"/>
                  </a:lnTo>
                  <a:lnTo>
                    <a:pt x="166" y="191"/>
                  </a:lnTo>
                  <a:lnTo>
                    <a:pt x="168" y="196"/>
                  </a:lnTo>
                  <a:lnTo>
                    <a:pt x="173" y="196"/>
                  </a:lnTo>
                  <a:lnTo>
                    <a:pt x="175" y="191"/>
                  </a:lnTo>
                  <a:lnTo>
                    <a:pt x="180" y="201"/>
                  </a:lnTo>
                  <a:lnTo>
                    <a:pt x="180" y="212"/>
                  </a:lnTo>
                  <a:lnTo>
                    <a:pt x="180" y="220"/>
                  </a:lnTo>
                  <a:lnTo>
                    <a:pt x="180" y="229"/>
                  </a:lnTo>
                  <a:lnTo>
                    <a:pt x="178" y="246"/>
                  </a:lnTo>
                  <a:lnTo>
                    <a:pt x="178" y="250"/>
                  </a:lnTo>
                  <a:lnTo>
                    <a:pt x="175" y="257"/>
                  </a:lnTo>
                  <a:lnTo>
                    <a:pt x="170" y="260"/>
                  </a:lnTo>
                  <a:lnTo>
                    <a:pt x="168" y="267"/>
                  </a:lnTo>
                  <a:lnTo>
                    <a:pt x="168" y="274"/>
                  </a:lnTo>
                  <a:lnTo>
                    <a:pt x="166" y="279"/>
                  </a:lnTo>
                  <a:lnTo>
                    <a:pt x="166" y="283"/>
                  </a:lnTo>
                  <a:lnTo>
                    <a:pt x="159" y="288"/>
                  </a:lnTo>
                  <a:lnTo>
                    <a:pt x="149" y="295"/>
                  </a:lnTo>
                  <a:lnTo>
                    <a:pt x="144" y="295"/>
                  </a:lnTo>
                  <a:lnTo>
                    <a:pt x="142" y="300"/>
                  </a:lnTo>
                  <a:lnTo>
                    <a:pt x="137" y="298"/>
                  </a:lnTo>
                  <a:lnTo>
                    <a:pt x="133" y="291"/>
                  </a:lnTo>
                  <a:lnTo>
                    <a:pt x="133" y="288"/>
                  </a:lnTo>
                  <a:lnTo>
                    <a:pt x="135" y="286"/>
                  </a:lnTo>
                  <a:lnTo>
                    <a:pt x="137" y="283"/>
                  </a:lnTo>
                  <a:lnTo>
                    <a:pt x="135" y="281"/>
                  </a:lnTo>
                  <a:lnTo>
                    <a:pt x="140" y="276"/>
                  </a:lnTo>
                  <a:lnTo>
                    <a:pt x="140" y="276"/>
                  </a:lnTo>
                  <a:lnTo>
                    <a:pt x="133" y="276"/>
                  </a:lnTo>
                  <a:lnTo>
                    <a:pt x="130" y="281"/>
                  </a:lnTo>
                  <a:lnTo>
                    <a:pt x="126" y="283"/>
                  </a:lnTo>
                  <a:lnTo>
                    <a:pt x="123" y="288"/>
                  </a:lnTo>
                  <a:lnTo>
                    <a:pt x="128" y="293"/>
                  </a:lnTo>
                  <a:lnTo>
                    <a:pt x="128" y="302"/>
                  </a:lnTo>
                  <a:lnTo>
                    <a:pt x="128" y="309"/>
                  </a:lnTo>
                  <a:lnTo>
                    <a:pt x="123" y="314"/>
                  </a:lnTo>
                  <a:lnTo>
                    <a:pt x="121" y="317"/>
                  </a:lnTo>
                  <a:lnTo>
                    <a:pt x="121" y="319"/>
                  </a:lnTo>
                  <a:lnTo>
                    <a:pt x="118" y="326"/>
                  </a:lnTo>
                  <a:lnTo>
                    <a:pt x="121" y="328"/>
                  </a:lnTo>
                  <a:lnTo>
                    <a:pt x="121" y="333"/>
                  </a:lnTo>
                  <a:lnTo>
                    <a:pt x="121" y="333"/>
                  </a:lnTo>
                  <a:lnTo>
                    <a:pt x="121" y="336"/>
                  </a:lnTo>
                  <a:lnTo>
                    <a:pt x="121" y="338"/>
                  </a:lnTo>
                  <a:lnTo>
                    <a:pt x="118" y="338"/>
                  </a:lnTo>
                  <a:lnTo>
                    <a:pt x="118" y="340"/>
                  </a:lnTo>
                  <a:lnTo>
                    <a:pt x="116" y="340"/>
                  </a:lnTo>
                  <a:lnTo>
                    <a:pt x="114" y="340"/>
                  </a:lnTo>
                  <a:lnTo>
                    <a:pt x="111" y="343"/>
                  </a:lnTo>
                  <a:lnTo>
                    <a:pt x="109" y="340"/>
                  </a:lnTo>
                  <a:lnTo>
                    <a:pt x="107" y="336"/>
                  </a:lnTo>
                  <a:lnTo>
                    <a:pt x="107" y="336"/>
                  </a:lnTo>
                  <a:lnTo>
                    <a:pt x="104" y="338"/>
                  </a:lnTo>
                  <a:lnTo>
                    <a:pt x="100" y="338"/>
                  </a:lnTo>
                  <a:lnTo>
                    <a:pt x="100" y="338"/>
                  </a:lnTo>
                  <a:lnTo>
                    <a:pt x="90" y="340"/>
                  </a:lnTo>
                  <a:lnTo>
                    <a:pt x="85" y="343"/>
                  </a:lnTo>
                  <a:lnTo>
                    <a:pt x="81" y="345"/>
                  </a:lnTo>
                  <a:lnTo>
                    <a:pt x="73" y="345"/>
                  </a:lnTo>
                  <a:lnTo>
                    <a:pt x="69" y="345"/>
                  </a:lnTo>
                  <a:lnTo>
                    <a:pt x="66" y="345"/>
                  </a:lnTo>
                  <a:lnTo>
                    <a:pt x="62" y="345"/>
                  </a:lnTo>
                  <a:lnTo>
                    <a:pt x="52" y="352"/>
                  </a:lnTo>
                  <a:lnTo>
                    <a:pt x="52" y="357"/>
                  </a:lnTo>
                  <a:lnTo>
                    <a:pt x="47" y="359"/>
                  </a:lnTo>
                  <a:lnTo>
                    <a:pt x="47" y="362"/>
                  </a:lnTo>
                  <a:lnTo>
                    <a:pt x="43" y="369"/>
                  </a:lnTo>
                  <a:lnTo>
                    <a:pt x="38" y="371"/>
                  </a:lnTo>
                  <a:lnTo>
                    <a:pt x="36" y="373"/>
                  </a:lnTo>
                  <a:lnTo>
                    <a:pt x="33" y="378"/>
                  </a:lnTo>
                  <a:lnTo>
                    <a:pt x="31" y="380"/>
                  </a:lnTo>
                  <a:lnTo>
                    <a:pt x="24" y="383"/>
                  </a:lnTo>
                  <a:lnTo>
                    <a:pt x="21" y="385"/>
                  </a:lnTo>
                  <a:lnTo>
                    <a:pt x="24" y="392"/>
                  </a:lnTo>
                  <a:lnTo>
                    <a:pt x="26" y="392"/>
                  </a:lnTo>
                  <a:lnTo>
                    <a:pt x="26" y="397"/>
                  </a:lnTo>
                  <a:lnTo>
                    <a:pt x="26" y="399"/>
                  </a:lnTo>
                  <a:lnTo>
                    <a:pt x="21" y="399"/>
                  </a:lnTo>
                  <a:lnTo>
                    <a:pt x="17" y="402"/>
                  </a:lnTo>
                  <a:lnTo>
                    <a:pt x="17" y="404"/>
                  </a:lnTo>
                  <a:lnTo>
                    <a:pt x="12" y="407"/>
                  </a:lnTo>
                  <a:lnTo>
                    <a:pt x="10" y="411"/>
                  </a:lnTo>
                  <a:lnTo>
                    <a:pt x="7" y="416"/>
                  </a:lnTo>
                  <a:lnTo>
                    <a:pt x="3" y="416"/>
                  </a:lnTo>
                  <a:lnTo>
                    <a:pt x="0" y="418"/>
                  </a:lnTo>
                  <a:lnTo>
                    <a:pt x="3" y="418"/>
                  </a:lnTo>
                  <a:lnTo>
                    <a:pt x="3" y="418"/>
                  </a:lnTo>
                  <a:lnTo>
                    <a:pt x="5" y="421"/>
                  </a:lnTo>
                  <a:lnTo>
                    <a:pt x="7" y="428"/>
                  </a:lnTo>
                  <a:lnTo>
                    <a:pt x="5" y="428"/>
                  </a:lnTo>
                  <a:lnTo>
                    <a:pt x="5" y="425"/>
                  </a:lnTo>
                  <a:lnTo>
                    <a:pt x="3" y="423"/>
                  </a:lnTo>
                  <a:lnTo>
                    <a:pt x="3" y="425"/>
                  </a:lnTo>
                  <a:lnTo>
                    <a:pt x="3" y="430"/>
                  </a:lnTo>
                  <a:lnTo>
                    <a:pt x="5" y="430"/>
                  </a:lnTo>
                  <a:lnTo>
                    <a:pt x="7" y="433"/>
                  </a:lnTo>
                  <a:lnTo>
                    <a:pt x="5" y="437"/>
                  </a:lnTo>
                  <a:lnTo>
                    <a:pt x="7" y="435"/>
                  </a:lnTo>
                  <a:lnTo>
                    <a:pt x="10" y="433"/>
                  </a:lnTo>
                  <a:lnTo>
                    <a:pt x="12" y="430"/>
                  </a:lnTo>
                  <a:lnTo>
                    <a:pt x="14" y="433"/>
                  </a:lnTo>
                  <a:lnTo>
                    <a:pt x="12" y="433"/>
                  </a:lnTo>
                  <a:lnTo>
                    <a:pt x="14" y="435"/>
                  </a:lnTo>
                  <a:lnTo>
                    <a:pt x="17" y="433"/>
                  </a:lnTo>
                  <a:lnTo>
                    <a:pt x="17" y="430"/>
                  </a:lnTo>
                  <a:lnTo>
                    <a:pt x="14" y="428"/>
                  </a:lnTo>
                  <a:lnTo>
                    <a:pt x="10" y="428"/>
                  </a:lnTo>
                  <a:lnTo>
                    <a:pt x="12" y="428"/>
                  </a:lnTo>
                  <a:lnTo>
                    <a:pt x="12" y="425"/>
                  </a:lnTo>
                  <a:lnTo>
                    <a:pt x="12" y="421"/>
                  </a:lnTo>
                  <a:lnTo>
                    <a:pt x="12" y="418"/>
                  </a:lnTo>
                  <a:lnTo>
                    <a:pt x="17" y="421"/>
                  </a:lnTo>
                  <a:lnTo>
                    <a:pt x="21" y="428"/>
                  </a:lnTo>
                  <a:lnTo>
                    <a:pt x="21" y="433"/>
                  </a:lnTo>
                  <a:lnTo>
                    <a:pt x="24" y="435"/>
                  </a:lnTo>
                  <a:lnTo>
                    <a:pt x="24" y="442"/>
                  </a:lnTo>
                  <a:lnTo>
                    <a:pt x="19" y="449"/>
                  </a:lnTo>
                  <a:lnTo>
                    <a:pt x="17" y="449"/>
                  </a:lnTo>
                  <a:lnTo>
                    <a:pt x="17" y="451"/>
                  </a:lnTo>
                  <a:lnTo>
                    <a:pt x="21" y="459"/>
                  </a:lnTo>
                  <a:lnTo>
                    <a:pt x="21" y="466"/>
                  </a:lnTo>
                  <a:lnTo>
                    <a:pt x="26" y="470"/>
                  </a:lnTo>
                  <a:lnTo>
                    <a:pt x="26" y="473"/>
                  </a:lnTo>
                  <a:lnTo>
                    <a:pt x="24" y="475"/>
                  </a:lnTo>
                  <a:lnTo>
                    <a:pt x="26" y="480"/>
                  </a:lnTo>
                  <a:lnTo>
                    <a:pt x="31" y="480"/>
                  </a:lnTo>
                  <a:lnTo>
                    <a:pt x="33" y="480"/>
                  </a:lnTo>
                  <a:lnTo>
                    <a:pt x="36" y="480"/>
                  </a:lnTo>
                  <a:lnTo>
                    <a:pt x="36" y="477"/>
                  </a:lnTo>
                  <a:lnTo>
                    <a:pt x="31" y="473"/>
                  </a:lnTo>
                  <a:lnTo>
                    <a:pt x="31" y="463"/>
                  </a:lnTo>
                  <a:lnTo>
                    <a:pt x="33" y="463"/>
                  </a:lnTo>
                  <a:lnTo>
                    <a:pt x="36" y="463"/>
                  </a:lnTo>
                  <a:lnTo>
                    <a:pt x="33" y="466"/>
                  </a:lnTo>
                  <a:lnTo>
                    <a:pt x="33" y="468"/>
                  </a:lnTo>
                  <a:lnTo>
                    <a:pt x="38" y="473"/>
                  </a:lnTo>
                  <a:lnTo>
                    <a:pt x="38" y="477"/>
                  </a:lnTo>
                  <a:lnTo>
                    <a:pt x="38" y="482"/>
                  </a:lnTo>
                  <a:lnTo>
                    <a:pt x="38" y="485"/>
                  </a:lnTo>
                  <a:lnTo>
                    <a:pt x="38" y="48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74" name="Jammu And Kashmir">
              <a:extLst>
                <a:ext uri="{FF2B5EF4-FFF2-40B4-BE49-F238E27FC236}">
                  <a16:creationId xmlns:a16="http://schemas.microsoft.com/office/drawing/2014/main" xmlns="" id="{F357261D-B643-4C46-890A-89E35B217C71}"/>
                </a:ext>
              </a:extLst>
            </p:cNvPr>
            <p:cNvSpPr>
              <a:spLocks/>
            </p:cNvSpPr>
            <p:nvPr/>
          </p:nvSpPr>
          <p:spPr bwMode="auto">
            <a:xfrm>
              <a:off x="7660768" y="3304438"/>
              <a:ext cx="185042" cy="153255"/>
            </a:xfrm>
            <a:custGeom>
              <a:avLst/>
              <a:gdLst>
                <a:gd name="T0" fmla="*/ 83 w 163"/>
                <a:gd name="T1" fmla="*/ 135 h 135"/>
                <a:gd name="T2" fmla="*/ 95 w 163"/>
                <a:gd name="T3" fmla="*/ 119 h 135"/>
                <a:gd name="T4" fmla="*/ 104 w 163"/>
                <a:gd name="T5" fmla="*/ 112 h 135"/>
                <a:gd name="T6" fmla="*/ 121 w 163"/>
                <a:gd name="T7" fmla="*/ 121 h 135"/>
                <a:gd name="T8" fmla="*/ 133 w 163"/>
                <a:gd name="T9" fmla="*/ 119 h 135"/>
                <a:gd name="T10" fmla="*/ 142 w 163"/>
                <a:gd name="T11" fmla="*/ 126 h 135"/>
                <a:gd name="T12" fmla="*/ 156 w 163"/>
                <a:gd name="T13" fmla="*/ 123 h 135"/>
                <a:gd name="T14" fmla="*/ 161 w 163"/>
                <a:gd name="T15" fmla="*/ 128 h 135"/>
                <a:gd name="T16" fmla="*/ 163 w 163"/>
                <a:gd name="T17" fmla="*/ 116 h 135"/>
                <a:gd name="T18" fmla="*/ 154 w 163"/>
                <a:gd name="T19" fmla="*/ 105 h 135"/>
                <a:gd name="T20" fmla="*/ 149 w 163"/>
                <a:gd name="T21" fmla="*/ 83 h 135"/>
                <a:gd name="T22" fmla="*/ 140 w 163"/>
                <a:gd name="T23" fmla="*/ 74 h 135"/>
                <a:gd name="T24" fmla="*/ 130 w 163"/>
                <a:gd name="T25" fmla="*/ 57 h 135"/>
                <a:gd name="T26" fmla="*/ 114 w 163"/>
                <a:gd name="T27" fmla="*/ 50 h 135"/>
                <a:gd name="T28" fmla="*/ 109 w 163"/>
                <a:gd name="T29" fmla="*/ 43 h 135"/>
                <a:gd name="T30" fmla="*/ 90 w 163"/>
                <a:gd name="T31" fmla="*/ 43 h 135"/>
                <a:gd name="T32" fmla="*/ 85 w 163"/>
                <a:gd name="T33" fmla="*/ 36 h 135"/>
                <a:gd name="T34" fmla="*/ 78 w 163"/>
                <a:gd name="T35" fmla="*/ 26 h 135"/>
                <a:gd name="T36" fmla="*/ 66 w 163"/>
                <a:gd name="T37" fmla="*/ 5 h 135"/>
                <a:gd name="T38" fmla="*/ 59 w 163"/>
                <a:gd name="T39" fmla="*/ 0 h 135"/>
                <a:gd name="T40" fmla="*/ 55 w 163"/>
                <a:gd name="T41" fmla="*/ 5 h 135"/>
                <a:gd name="T42" fmla="*/ 50 w 163"/>
                <a:gd name="T43" fmla="*/ 8 h 135"/>
                <a:gd name="T44" fmla="*/ 43 w 163"/>
                <a:gd name="T45" fmla="*/ 3 h 135"/>
                <a:gd name="T46" fmla="*/ 40 w 163"/>
                <a:gd name="T47" fmla="*/ 5 h 135"/>
                <a:gd name="T48" fmla="*/ 26 w 163"/>
                <a:gd name="T49" fmla="*/ 17 h 135"/>
                <a:gd name="T50" fmla="*/ 12 w 163"/>
                <a:gd name="T51" fmla="*/ 24 h 135"/>
                <a:gd name="T52" fmla="*/ 2 w 163"/>
                <a:gd name="T53" fmla="*/ 41 h 135"/>
                <a:gd name="T54" fmla="*/ 7 w 163"/>
                <a:gd name="T55" fmla="*/ 43 h 135"/>
                <a:gd name="T56" fmla="*/ 17 w 163"/>
                <a:gd name="T57" fmla="*/ 45 h 135"/>
                <a:gd name="T58" fmla="*/ 28 w 163"/>
                <a:gd name="T59" fmla="*/ 55 h 135"/>
                <a:gd name="T60" fmla="*/ 36 w 163"/>
                <a:gd name="T61" fmla="*/ 62 h 135"/>
                <a:gd name="T62" fmla="*/ 31 w 163"/>
                <a:gd name="T63" fmla="*/ 71 h 135"/>
                <a:gd name="T64" fmla="*/ 26 w 163"/>
                <a:gd name="T65" fmla="*/ 76 h 135"/>
                <a:gd name="T66" fmla="*/ 31 w 163"/>
                <a:gd name="T67" fmla="*/ 90 h 135"/>
                <a:gd name="T68" fmla="*/ 36 w 163"/>
                <a:gd name="T69" fmla="*/ 112 h 135"/>
                <a:gd name="T70" fmla="*/ 52 w 163"/>
                <a:gd name="T71" fmla="*/ 121 h 135"/>
                <a:gd name="T72" fmla="*/ 62 w 163"/>
                <a:gd name="T73" fmla="*/ 131 h 135"/>
                <a:gd name="T74" fmla="*/ 73 w 163"/>
                <a:gd name="T75" fmla="*/ 131 h 135"/>
                <a:gd name="T76" fmla="*/ 81 w 163"/>
                <a:gd name="T77" fmla="*/ 13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3" h="135">
                  <a:moveTo>
                    <a:pt x="81" y="135"/>
                  </a:moveTo>
                  <a:lnTo>
                    <a:pt x="83" y="135"/>
                  </a:lnTo>
                  <a:lnTo>
                    <a:pt x="88" y="123"/>
                  </a:lnTo>
                  <a:lnTo>
                    <a:pt x="95" y="119"/>
                  </a:lnTo>
                  <a:lnTo>
                    <a:pt x="102" y="116"/>
                  </a:lnTo>
                  <a:lnTo>
                    <a:pt x="104" y="112"/>
                  </a:lnTo>
                  <a:lnTo>
                    <a:pt x="109" y="112"/>
                  </a:lnTo>
                  <a:lnTo>
                    <a:pt x="121" y="121"/>
                  </a:lnTo>
                  <a:lnTo>
                    <a:pt x="128" y="116"/>
                  </a:lnTo>
                  <a:lnTo>
                    <a:pt x="133" y="119"/>
                  </a:lnTo>
                  <a:lnTo>
                    <a:pt x="135" y="126"/>
                  </a:lnTo>
                  <a:lnTo>
                    <a:pt x="142" y="126"/>
                  </a:lnTo>
                  <a:lnTo>
                    <a:pt x="149" y="131"/>
                  </a:lnTo>
                  <a:lnTo>
                    <a:pt x="156" y="123"/>
                  </a:lnTo>
                  <a:lnTo>
                    <a:pt x="161" y="126"/>
                  </a:lnTo>
                  <a:lnTo>
                    <a:pt x="161" y="128"/>
                  </a:lnTo>
                  <a:lnTo>
                    <a:pt x="163" y="123"/>
                  </a:lnTo>
                  <a:lnTo>
                    <a:pt x="163" y="116"/>
                  </a:lnTo>
                  <a:lnTo>
                    <a:pt x="161" y="105"/>
                  </a:lnTo>
                  <a:lnTo>
                    <a:pt x="154" y="105"/>
                  </a:lnTo>
                  <a:lnTo>
                    <a:pt x="149" y="95"/>
                  </a:lnTo>
                  <a:lnTo>
                    <a:pt x="149" y="83"/>
                  </a:lnTo>
                  <a:lnTo>
                    <a:pt x="147" y="79"/>
                  </a:lnTo>
                  <a:lnTo>
                    <a:pt x="140" y="74"/>
                  </a:lnTo>
                  <a:lnTo>
                    <a:pt x="133" y="67"/>
                  </a:lnTo>
                  <a:lnTo>
                    <a:pt x="130" y="57"/>
                  </a:lnTo>
                  <a:lnTo>
                    <a:pt x="123" y="53"/>
                  </a:lnTo>
                  <a:lnTo>
                    <a:pt x="114" y="50"/>
                  </a:lnTo>
                  <a:lnTo>
                    <a:pt x="114" y="45"/>
                  </a:lnTo>
                  <a:lnTo>
                    <a:pt x="109" y="43"/>
                  </a:lnTo>
                  <a:lnTo>
                    <a:pt x="99" y="43"/>
                  </a:lnTo>
                  <a:lnTo>
                    <a:pt x="90" y="43"/>
                  </a:lnTo>
                  <a:lnTo>
                    <a:pt x="88" y="38"/>
                  </a:lnTo>
                  <a:lnTo>
                    <a:pt x="85" y="36"/>
                  </a:lnTo>
                  <a:lnTo>
                    <a:pt x="85" y="31"/>
                  </a:lnTo>
                  <a:lnTo>
                    <a:pt x="78" y="26"/>
                  </a:lnTo>
                  <a:lnTo>
                    <a:pt x="69" y="12"/>
                  </a:lnTo>
                  <a:lnTo>
                    <a:pt x="66" y="5"/>
                  </a:lnTo>
                  <a:lnTo>
                    <a:pt x="62" y="0"/>
                  </a:lnTo>
                  <a:lnTo>
                    <a:pt x="59" y="0"/>
                  </a:lnTo>
                  <a:lnTo>
                    <a:pt x="57" y="3"/>
                  </a:lnTo>
                  <a:lnTo>
                    <a:pt x="55" y="5"/>
                  </a:lnTo>
                  <a:lnTo>
                    <a:pt x="52" y="5"/>
                  </a:lnTo>
                  <a:lnTo>
                    <a:pt x="50" y="8"/>
                  </a:lnTo>
                  <a:lnTo>
                    <a:pt x="45" y="3"/>
                  </a:lnTo>
                  <a:lnTo>
                    <a:pt x="43" y="3"/>
                  </a:lnTo>
                  <a:lnTo>
                    <a:pt x="40" y="5"/>
                  </a:lnTo>
                  <a:lnTo>
                    <a:pt x="40" y="5"/>
                  </a:lnTo>
                  <a:lnTo>
                    <a:pt x="36" y="12"/>
                  </a:lnTo>
                  <a:lnTo>
                    <a:pt x="26" y="17"/>
                  </a:lnTo>
                  <a:lnTo>
                    <a:pt x="10" y="19"/>
                  </a:lnTo>
                  <a:lnTo>
                    <a:pt x="12" y="24"/>
                  </a:lnTo>
                  <a:lnTo>
                    <a:pt x="0" y="31"/>
                  </a:lnTo>
                  <a:lnTo>
                    <a:pt x="2" y="41"/>
                  </a:lnTo>
                  <a:lnTo>
                    <a:pt x="5" y="43"/>
                  </a:lnTo>
                  <a:lnTo>
                    <a:pt x="7" y="43"/>
                  </a:lnTo>
                  <a:lnTo>
                    <a:pt x="12" y="41"/>
                  </a:lnTo>
                  <a:lnTo>
                    <a:pt x="17" y="45"/>
                  </a:lnTo>
                  <a:lnTo>
                    <a:pt x="24" y="50"/>
                  </a:lnTo>
                  <a:lnTo>
                    <a:pt x="28" y="55"/>
                  </a:lnTo>
                  <a:lnTo>
                    <a:pt x="31" y="60"/>
                  </a:lnTo>
                  <a:lnTo>
                    <a:pt x="36" y="62"/>
                  </a:lnTo>
                  <a:lnTo>
                    <a:pt x="38" y="67"/>
                  </a:lnTo>
                  <a:lnTo>
                    <a:pt x="31" y="71"/>
                  </a:lnTo>
                  <a:lnTo>
                    <a:pt x="31" y="76"/>
                  </a:lnTo>
                  <a:lnTo>
                    <a:pt x="26" y="76"/>
                  </a:lnTo>
                  <a:lnTo>
                    <a:pt x="26" y="83"/>
                  </a:lnTo>
                  <a:lnTo>
                    <a:pt x="31" y="90"/>
                  </a:lnTo>
                  <a:lnTo>
                    <a:pt x="33" y="105"/>
                  </a:lnTo>
                  <a:lnTo>
                    <a:pt x="36" y="112"/>
                  </a:lnTo>
                  <a:lnTo>
                    <a:pt x="43" y="119"/>
                  </a:lnTo>
                  <a:lnTo>
                    <a:pt x="52" y="121"/>
                  </a:lnTo>
                  <a:lnTo>
                    <a:pt x="59" y="126"/>
                  </a:lnTo>
                  <a:lnTo>
                    <a:pt x="62" y="131"/>
                  </a:lnTo>
                  <a:lnTo>
                    <a:pt x="69" y="133"/>
                  </a:lnTo>
                  <a:lnTo>
                    <a:pt x="73" y="131"/>
                  </a:lnTo>
                  <a:lnTo>
                    <a:pt x="81" y="131"/>
                  </a:lnTo>
                  <a:lnTo>
                    <a:pt x="81" y="135"/>
                  </a:lnTo>
                  <a:lnTo>
                    <a:pt x="81" y="13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76" name="Italy">
              <a:extLst>
                <a:ext uri="{FF2B5EF4-FFF2-40B4-BE49-F238E27FC236}">
                  <a16:creationId xmlns:a16="http://schemas.microsoft.com/office/drawing/2014/main" xmlns="" id="{6C53E306-6FBC-4D5E-87B0-C0958DD74DF7}"/>
                </a:ext>
              </a:extLst>
            </p:cNvPr>
            <p:cNvSpPr>
              <a:spLocks noEditPoints="1"/>
            </p:cNvSpPr>
            <p:nvPr/>
          </p:nvSpPr>
          <p:spPr bwMode="auto">
            <a:xfrm>
              <a:off x="6037395" y="3033119"/>
              <a:ext cx="287212" cy="328080"/>
            </a:xfrm>
            <a:custGeom>
              <a:avLst/>
              <a:gdLst>
                <a:gd name="T0" fmla="*/ 4 w 253"/>
                <a:gd name="T1" fmla="*/ 76 h 289"/>
                <a:gd name="T2" fmla="*/ 9 w 253"/>
                <a:gd name="T3" fmla="*/ 48 h 289"/>
                <a:gd name="T4" fmla="*/ 21 w 253"/>
                <a:gd name="T5" fmla="*/ 31 h 289"/>
                <a:gd name="T6" fmla="*/ 44 w 253"/>
                <a:gd name="T7" fmla="*/ 31 h 289"/>
                <a:gd name="T8" fmla="*/ 66 w 253"/>
                <a:gd name="T9" fmla="*/ 24 h 289"/>
                <a:gd name="T10" fmla="*/ 82 w 253"/>
                <a:gd name="T11" fmla="*/ 5 h 289"/>
                <a:gd name="T12" fmla="*/ 113 w 253"/>
                <a:gd name="T13" fmla="*/ 5 h 289"/>
                <a:gd name="T14" fmla="*/ 141 w 253"/>
                <a:gd name="T15" fmla="*/ 24 h 289"/>
                <a:gd name="T16" fmla="*/ 134 w 253"/>
                <a:gd name="T17" fmla="*/ 41 h 289"/>
                <a:gd name="T18" fmla="*/ 115 w 253"/>
                <a:gd name="T19" fmla="*/ 53 h 289"/>
                <a:gd name="T20" fmla="*/ 118 w 253"/>
                <a:gd name="T21" fmla="*/ 74 h 289"/>
                <a:gd name="T22" fmla="*/ 139 w 253"/>
                <a:gd name="T23" fmla="*/ 95 h 289"/>
                <a:gd name="T24" fmla="*/ 158 w 253"/>
                <a:gd name="T25" fmla="*/ 124 h 289"/>
                <a:gd name="T26" fmla="*/ 179 w 253"/>
                <a:gd name="T27" fmla="*/ 142 h 289"/>
                <a:gd name="T28" fmla="*/ 203 w 253"/>
                <a:gd name="T29" fmla="*/ 145 h 289"/>
                <a:gd name="T30" fmla="*/ 203 w 253"/>
                <a:gd name="T31" fmla="*/ 159 h 289"/>
                <a:gd name="T32" fmla="*/ 248 w 253"/>
                <a:gd name="T33" fmla="*/ 180 h 289"/>
                <a:gd name="T34" fmla="*/ 253 w 253"/>
                <a:gd name="T35" fmla="*/ 199 h 289"/>
                <a:gd name="T36" fmla="*/ 241 w 253"/>
                <a:gd name="T37" fmla="*/ 192 h 289"/>
                <a:gd name="T38" fmla="*/ 227 w 253"/>
                <a:gd name="T39" fmla="*/ 183 h 289"/>
                <a:gd name="T40" fmla="*/ 217 w 253"/>
                <a:gd name="T41" fmla="*/ 194 h 289"/>
                <a:gd name="T42" fmla="*/ 219 w 253"/>
                <a:gd name="T43" fmla="*/ 206 h 289"/>
                <a:gd name="T44" fmla="*/ 224 w 253"/>
                <a:gd name="T45" fmla="*/ 225 h 289"/>
                <a:gd name="T46" fmla="*/ 210 w 253"/>
                <a:gd name="T47" fmla="*/ 251 h 289"/>
                <a:gd name="T48" fmla="*/ 196 w 253"/>
                <a:gd name="T49" fmla="*/ 247 h 289"/>
                <a:gd name="T50" fmla="*/ 203 w 253"/>
                <a:gd name="T51" fmla="*/ 232 h 289"/>
                <a:gd name="T52" fmla="*/ 203 w 253"/>
                <a:gd name="T53" fmla="*/ 213 h 289"/>
                <a:gd name="T54" fmla="*/ 191 w 253"/>
                <a:gd name="T55" fmla="*/ 197 h 289"/>
                <a:gd name="T56" fmla="*/ 179 w 253"/>
                <a:gd name="T57" fmla="*/ 187 h 289"/>
                <a:gd name="T58" fmla="*/ 167 w 253"/>
                <a:gd name="T59" fmla="*/ 176 h 289"/>
                <a:gd name="T60" fmla="*/ 151 w 253"/>
                <a:gd name="T61" fmla="*/ 164 h 289"/>
                <a:gd name="T62" fmla="*/ 134 w 253"/>
                <a:gd name="T63" fmla="*/ 159 h 289"/>
                <a:gd name="T64" fmla="*/ 108 w 253"/>
                <a:gd name="T65" fmla="*/ 135 h 289"/>
                <a:gd name="T66" fmla="*/ 87 w 253"/>
                <a:gd name="T67" fmla="*/ 116 h 289"/>
                <a:gd name="T68" fmla="*/ 75 w 253"/>
                <a:gd name="T69" fmla="*/ 95 h 289"/>
                <a:gd name="T70" fmla="*/ 59 w 253"/>
                <a:gd name="T71" fmla="*/ 81 h 289"/>
                <a:gd name="T72" fmla="*/ 18 w 253"/>
                <a:gd name="T73" fmla="*/ 93 h 289"/>
                <a:gd name="T74" fmla="*/ 49 w 253"/>
                <a:gd name="T75" fmla="*/ 228 h 289"/>
                <a:gd name="T76" fmla="*/ 61 w 253"/>
                <a:gd name="T77" fmla="*/ 223 h 289"/>
                <a:gd name="T78" fmla="*/ 66 w 253"/>
                <a:gd name="T79" fmla="*/ 199 h 289"/>
                <a:gd name="T80" fmla="*/ 66 w 253"/>
                <a:gd name="T81" fmla="*/ 173 h 289"/>
                <a:gd name="T82" fmla="*/ 52 w 253"/>
                <a:gd name="T83" fmla="*/ 164 h 289"/>
                <a:gd name="T84" fmla="*/ 33 w 253"/>
                <a:gd name="T85" fmla="*/ 178 h 289"/>
                <a:gd name="T86" fmla="*/ 37 w 253"/>
                <a:gd name="T87" fmla="*/ 197 h 289"/>
                <a:gd name="T88" fmla="*/ 37 w 253"/>
                <a:gd name="T89" fmla="*/ 213 h 289"/>
                <a:gd name="T90" fmla="*/ 47 w 253"/>
                <a:gd name="T91" fmla="*/ 228 h 289"/>
                <a:gd name="T92" fmla="*/ 184 w 253"/>
                <a:gd name="T93" fmla="*/ 268 h 289"/>
                <a:gd name="T94" fmla="*/ 184 w 253"/>
                <a:gd name="T95" fmla="*/ 249 h 289"/>
                <a:gd name="T96" fmla="*/ 153 w 253"/>
                <a:gd name="T97" fmla="*/ 254 h 289"/>
                <a:gd name="T98" fmla="*/ 134 w 253"/>
                <a:gd name="T99" fmla="*/ 249 h 289"/>
                <a:gd name="T100" fmla="*/ 146 w 253"/>
                <a:gd name="T101" fmla="*/ 268 h 289"/>
                <a:gd name="T102" fmla="*/ 172 w 253"/>
                <a:gd name="T103" fmla="*/ 28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289">
                  <a:moveTo>
                    <a:pt x="18" y="93"/>
                  </a:moveTo>
                  <a:lnTo>
                    <a:pt x="16" y="88"/>
                  </a:lnTo>
                  <a:lnTo>
                    <a:pt x="18" y="81"/>
                  </a:lnTo>
                  <a:lnTo>
                    <a:pt x="14" y="81"/>
                  </a:lnTo>
                  <a:lnTo>
                    <a:pt x="4" y="76"/>
                  </a:lnTo>
                  <a:lnTo>
                    <a:pt x="4" y="64"/>
                  </a:lnTo>
                  <a:lnTo>
                    <a:pt x="0" y="60"/>
                  </a:lnTo>
                  <a:lnTo>
                    <a:pt x="2" y="55"/>
                  </a:lnTo>
                  <a:lnTo>
                    <a:pt x="7" y="55"/>
                  </a:lnTo>
                  <a:lnTo>
                    <a:pt x="9" y="48"/>
                  </a:lnTo>
                  <a:lnTo>
                    <a:pt x="4" y="43"/>
                  </a:lnTo>
                  <a:lnTo>
                    <a:pt x="4" y="38"/>
                  </a:lnTo>
                  <a:lnTo>
                    <a:pt x="7" y="36"/>
                  </a:lnTo>
                  <a:lnTo>
                    <a:pt x="11" y="38"/>
                  </a:lnTo>
                  <a:lnTo>
                    <a:pt x="21" y="31"/>
                  </a:lnTo>
                  <a:lnTo>
                    <a:pt x="26" y="34"/>
                  </a:lnTo>
                  <a:lnTo>
                    <a:pt x="33" y="19"/>
                  </a:lnTo>
                  <a:lnTo>
                    <a:pt x="40" y="24"/>
                  </a:lnTo>
                  <a:lnTo>
                    <a:pt x="37" y="29"/>
                  </a:lnTo>
                  <a:lnTo>
                    <a:pt x="44" y="31"/>
                  </a:lnTo>
                  <a:lnTo>
                    <a:pt x="47" y="36"/>
                  </a:lnTo>
                  <a:lnTo>
                    <a:pt x="52" y="29"/>
                  </a:lnTo>
                  <a:lnTo>
                    <a:pt x="52" y="22"/>
                  </a:lnTo>
                  <a:lnTo>
                    <a:pt x="61" y="24"/>
                  </a:lnTo>
                  <a:lnTo>
                    <a:pt x="66" y="24"/>
                  </a:lnTo>
                  <a:lnTo>
                    <a:pt x="70" y="26"/>
                  </a:lnTo>
                  <a:lnTo>
                    <a:pt x="70" y="19"/>
                  </a:lnTo>
                  <a:lnTo>
                    <a:pt x="80" y="17"/>
                  </a:lnTo>
                  <a:lnTo>
                    <a:pt x="78" y="10"/>
                  </a:lnTo>
                  <a:lnTo>
                    <a:pt x="82" y="5"/>
                  </a:lnTo>
                  <a:lnTo>
                    <a:pt x="89" y="8"/>
                  </a:lnTo>
                  <a:lnTo>
                    <a:pt x="101" y="0"/>
                  </a:lnTo>
                  <a:lnTo>
                    <a:pt x="106" y="3"/>
                  </a:lnTo>
                  <a:lnTo>
                    <a:pt x="113" y="3"/>
                  </a:lnTo>
                  <a:lnTo>
                    <a:pt x="113" y="5"/>
                  </a:lnTo>
                  <a:lnTo>
                    <a:pt x="122" y="12"/>
                  </a:lnTo>
                  <a:lnTo>
                    <a:pt x="137" y="15"/>
                  </a:lnTo>
                  <a:lnTo>
                    <a:pt x="144" y="15"/>
                  </a:lnTo>
                  <a:lnTo>
                    <a:pt x="148" y="17"/>
                  </a:lnTo>
                  <a:lnTo>
                    <a:pt x="141" y="24"/>
                  </a:lnTo>
                  <a:lnTo>
                    <a:pt x="144" y="29"/>
                  </a:lnTo>
                  <a:lnTo>
                    <a:pt x="141" y="34"/>
                  </a:lnTo>
                  <a:lnTo>
                    <a:pt x="141" y="41"/>
                  </a:lnTo>
                  <a:lnTo>
                    <a:pt x="137" y="38"/>
                  </a:lnTo>
                  <a:lnTo>
                    <a:pt x="134" y="41"/>
                  </a:lnTo>
                  <a:lnTo>
                    <a:pt x="130" y="43"/>
                  </a:lnTo>
                  <a:lnTo>
                    <a:pt x="125" y="43"/>
                  </a:lnTo>
                  <a:lnTo>
                    <a:pt x="120" y="48"/>
                  </a:lnTo>
                  <a:lnTo>
                    <a:pt x="115" y="48"/>
                  </a:lnTo>
                  <a:lnTo>
                    <a:pt x="115" y="53"/>
                  </a:lnTo>
                  <a:lnTo>
                    <a:pt x="118" y="57"/>
                  </a:lnTo>
                  <a:lnTo>
                    <a:pt x="120" y="62"/>
                  </a:lnTo>
                  <a:lnTo>
                    <a:pt x="118" y="67"/>
                  </a:lnTo>
                  <a:lnTo>
                    <a:pt x="115" y="67"/>
                  </a:lnTo>
                  <a:lnTo>
                    <a:pt x="118" y="74"/>
                  </a:lnTo>
                  <a:lnTo>
                    <a:pt x="118" y="81"/>
                  </a:lnTo>
                  <a:lnTo>
                    <a:pt x="120" y="83"/>
                  </a:lnTo>
                  <a:lnTo>
                    <a:pt x="130" y="88"/>
                  </a:lnTo>
                  <a:lnTo>
                    <a:pt x="134" y="90"/>
                  </a:lnTo>
                  <a:lnTo>
                    <a:pt x="139" y="95"/>
                  </a:lnTo>
                  <a:lnTo>
                    <a:pt x="153" y="109"/>
                  </a:lnTo>
                  <a:lnTo>
                    <a:pt x="153" y="114"/>
                  </a:lnTo>
                  <a:lnTo>
                    <a:pt x="156" y="114"/>
                  </a:lnTo>
                  <a:lnTo>
                    <a:pt x="156" y="119"/>
                  </a:lnTo>
                  <a:lnTo>
                    <a:pt x="158" y="124"/>
                  </a:lnTo>
                  <a:lnTo>
                    <a:pt x="163" y="128"/>
                  </a:lnTo>
                  <a:lnTo>
                    <a:pt x="165" y="133"/>
                  </a:lnTo>
                  <a:lnTo>
                    <a:pt x="172" y="138"/>
                  </a:lnTo>
                  <a:lnTo>
                    <a:pt x="174" y="140"/>
                  </a:lnTo>
                  <a:lnTo>
                    <a:pt x="179" y="142"/>
                  </a:lnTo>
                  <a:lnTo>
                    <a:pt x="182" y="142"/>
                  </a:lnTo>
                  <a:lnTo>
                    <a:pt x="191" y="142"/>
                  </a:lnTo>
                  <a:lnTo>
                    <a:pt x="193" y="145"/>
                  </a:lnTo>
                  <a:lnTo>
                    <a:pt x="201" y="145"/>
                  </a:lnTo>
                  <a:lnTo>
                    <a:pt x="203" y="145"/>
                  </a:lnTo>
                  <a:lnTo>
                    <a:pt x="203" y="150"/>
                  </a:lnTo>
                  <a:lnTo>
                    <a:pt x="198" y="152"/>
                  </a:lnTo>
                  <a:lnTo>
                    <a:pt x="196" y="154"/>
                  </a:lnTo>
                  <a:lnTo>
                    <a:pt x="198" y="159"/>
                  </a:lnTo>
                  <a:lnTo>
                    <a:pt x="203" y="159"/>
                  </a:lnTo>
                  <a:lnTo>
                    <a:pt x="212" y="161"/>
                  </a:lnTo>
                  <a:lnTo>
                    <a:pt x="229" y="171"/>
                  </a:lnTo>
                  <a:lnTo>
                    <a:pt x="236" y="176"/>
                  </a:lnTo>
                  <a:lnTo>
                    <a:pt x="241" y="180"/>
                  </a:lnTo>
                  <a:lnTo>
                    <a:pt x="248" y="180"/>
                  </a:lnTo>
                  <a:lnTo>
                    <a:pt x="253" y="185"/>
                  </a:lnTo>
                  <a:lnTo>
                    <a:pt x="253" y="187"/>
                  </a:lnTo>
                  <a:lnTo>
                    <a:pt x="253" y="192"/>
                  </a:lnTo>
                  <a:lnTo>
                    <a:pt x="250" y="194"/>
                  </a:lnTo>
                  <a:lnTo>
                    <a:pt x="253" y="199"/>
                  </a:lnTo>
                  <a:lnTo>
                    <a:pt x="250" y="199"/>
                  </a:lnTo>
                  <a:lnTo>
                    <a:pt x="250" y="202"/>
                  </a:lnTo>
                  <a:lnTo>
                    <a:pt x="245" y="199"/>
                  </a:lnTo>
                  <a:lnTo>
                    <a:pt x="243" y="197"/>
                  </a:lnTo>
                  <a:lnTo>
                    <a:pt x="241" y="192"/>
                  </a:lnTo>
                  <a:lnTo>
                    <a:pt x="241" y="187"/>
                  </a:lnTo>
                  <a:lnTo>
                    <a:pt x="238" y="187"/>
                  </a:lnTo>
                  <a:lnTo>
                    <a:pt x="234" y="187"/>
                  </a:lnTo>
                  <a:lnTo>
                    <a:pt x="231" y="185"/>
                  </a:lnTo>
                  <a:lnTo>
                    <a:pt x="227" y="183"/>
                  </a:lnTo>
                  <a:lnTo>
                    <a:pt x="224" y="183"/>
                  </a:lnTo>
                  <a:lnTo>
                    <a:pt x="222" y="185"/>
                  </a:lnTo>
                  <a:lnTo>
                    <a:pt x="219" y="190"/>
                  </a:lnTo>
                  <a:lnTo>
                    <a:pt x="217" y="192"/>
                  </a:lnTo>
                  <a:lnTo>
                    <a:pt x="217" y="194"/>
                  </a:lnTo>
                  <a:lnTo>
                    <a:pt x="217" y="199"/>
                  </a:lnTo>
                  <a:lnTo>
                    <a:pt x="215" y="202"/>
                  </a:lnTo>
                  <a:lnTo>
                    <a:pt x="215" y="204"/>
                  </a:lnTo>
                  <a:lnTo>
                    <a:pt x="215" y="206"/>
                  </a:lnTo>
                  <a:lnTo>
                    <a:pt x="219" y="206"/>
                  </a:lnTo>
                  <a:lnTo>
                    <a:pt x="224" y="213"/>
                  </a:lnTo>
                  <a:lnTo>
                    <a:pt x="227" y="216"/>
                  </a:lnTo>
                  <a:lnTo>
                    <a:pt x="227" y="221"/>
                  </a:lnTo>
                  <a:lnTo>
                    <a:pt x="227" y="223"/>
                  </a:lnTo>
                  <a:lnTo>
                    <a:pt x="224" y="225"/>
                  </a:lnTo>
                  <a:lnTo>
                    <a:pt x="222" y="228"/>
                  </a:lnTo>
                  <a:lnTo>
                    <a:pt x="217" y="232"/>
                  </a:lnTo>
                  <a:lnTo>
                    <a:pt x="217" y="242"/>
                  </a:lnTo>
                  <a:lnTo>
                    <a:pt x="210" y="247"/>
                  </a:lnTo>
                  <a:lnTo>
                    <a:pt x="210" y="251"/>
                  </a:lnTo>
                  <a:lnTo>
                    <a:pt x="208" y="256"/>
                  </a:lnTo>
                  <a:lnTo>
                    <a:pt x="201" y="256"/>
                  </a:lnTo>
                  <a:lnTo>
                    <a:pt x="196" y="251"/>
                  </a:lnTo>
                  <a:lnTo>
                    <a:pt x="196" y="249"/>
                  </a:lnTo>
                  <a:lnTo>
                    <a:pt x="196" y="247"/>
                  </a:lnTo>
                  <a:lnTo>
                    <a:pt x="198" y="244"/>
                  </a:lnTo>
                  <a:lnTo>
                    <a:pt x="203" y="242"/>
                  </a:lnTo>
                  <a:lnTo>
                    <a:pt x="203" y="237"/>
                  </a:lnTo>
                  <a:lnTo>
                    <a:pt x="203" y="232"/>
                  </a:lnTo>
                  <a:lnTo>
                    <a:pt x="203" y="232"/>
                  </a:lnTo>
                  <a:lnTo>
                    <a:pt x="205" y="232"/>
                  </a:lnTo>
                  <a:lnTo>
                    <a:pt x="208" y="230"/>
                  </a:lnTo>
                  <a:lnTo>
                    <a:pt x="208" y="225"/>
                  </a:lnTo>
                  <a:lnTo>
                    <a:pt x="205" y="221"/>
                  </a:lnTo>
                  <a:lnTo>
                    <a:pt x="203" y="213"/>
                  </a:lnTo>
                  <a:lnTo>
                    <a:pt x="201" y="211"/>
                  </a:lnTo>
                  <a:lnTo>
                    <a:pt x="201" y="204"/>
                  </a:lnTo>
                  <a:lnTo>
                    <a:pt x="198" y="197"/>
                  </a:lnTo>
                  <a:lnTo>
                    <a:pt x="193" y="194"/>
                  </a:lnTo>
                  <a:lnTo>
                    <a:pt x="191" y="197"/>
                  </a:lnTo>
                  <a:lnTo>
                    <a:pt x="186" y="194"/>
                  </a:lnTo>
                  <a:lnTo>
                    <a:pt x="184" y="192"/>
                  </a:lnTo>
                  <a:lnTo>
                    <a:pt x="179" y="190"/>
                  </a:lnTo>
                  <a:lnTo>
                    <a:pt x="177" y="187"/>
                  </a:lnTo>
                  <a:lnTo>
                    <a:pt x="179" y="187"/>
                  </a:lnTo>
                  <a:lnTo>
                    <a:pt x="179" y="183"/>
                  </a:lnTo>
                  <a:lnTo>
                    <a:pt x="177" y="178"/>
                  </a:lnTo>
                  <a:lnTo>
                    <a:pt x="172" y="178"/>
                  </a:lnTo>
                  <a:lnTo>
                    <a:pt x="167" y="178"/>
                  </a:lnTo>
                  <a:lnTo>
                    <a:pt x="167" y="176"/>
                  </a:lnTo>
                  <a:lnTo>
                    <a:pt x="165" y="173"/>
                  </a:lnTo>
                  <a:lnTo>
                    <a:pt x="163" y="176"/>
                  </a:lnTo>
                  <a:lnTo>
                    <a:pt x="160" y="173"/>
                  </a:lnTo>
                  <a:lnTo>
                    <a:pt x="156" y="164"/>
                  </a:lnTo>
                  <a:lnTo>
                    <a:pt x="151" y="164"/>
                  </a:lnTo>
                  <a:lnTo>
                    <a:pt x="146" y="161"/>
                  </a:lnTo>
                  <a:lnTo>
                    <a:pt x="144" y="164"/>
                  </a:lnTo>
                  <a:lnTo>
                    <a:pt x="139" y="164"/>
                  </a:lnTo>
                  <a:lnTo>
                    <a:pt x="139" y="161"/>
                  </a:lnTo>
                  <a:lnTo>
                    <a:pt x="134" y="159"/>
                  </a:lnTo>
                  <a:lnTo>
                    <a:pt x="130" y="159"/>
                  </a:lnTo>
                  <a:lnTo>
                    <a:pt x="120" y="152"/>
                  </a:lnTo>
                  <a:lnTo>
                    <a:pt x="113" y="140"/>
                  </a:lnTo>
                  <a:lnTo>
                    <a:pt x="108" y="138"/>
                  </a:lnTo>
                  <a:lnTo>
                    <a:pt x="108" y="135"/>
                  </a:lnTo>
                  <a:lnTo>
                    <a:pt x="104" y="131"/>
                  </a:lnTo>
                  <a:lnTo>
                    <a:pt x="99" y="131"/>
                  </a:lnTo>
                  <a:lnTo>
                    <a:pt x="96" y="126"/>
                  </a:lnTo>
                  <a:lnTo>
                    <a:pt x="92" y="119"/>
                  </a:lnTo>
                  <a:lnTo>
                    <a:pt x="87" y="116"/>
                  </a:lnTo>
                  <a:lnTo>
                    <a:pt x="82" y="114"/>
                  </a:lnTo>
                  <a:lnTo>
                    <a:pt x="82" y="107"/>
                  </a:lnTo>
                  <a:lnTo>
                    <a:pt x="80" y="105"/>
                  </a:lnTo>
                  <a:lnTo>
                    <a:pt x="80" y="100"/>
                  </a:lnTo>
                  <a:lnTo>
                    <a:pt x="75" y="95"/>
                  </a:lnTo>
                  <a:lnTo>
                    <a:pt x="73" y="90"/>
                  </a:lnTo>
                  <a:lnTo>
                    <a:pt x="73" y="88"/>
                  </a:lnTo>
                  <a:lnTo>
                    <a:pt x="70" y="86"/>
                  </a:lnTo>
                  <a:lnTo>
                    <a:pt x="63" y="83"/>
                  </a:lnTo>
                  <a:lnTo>
                    <a:pt x="59" y="81"/>
                  </a:lnTo>
                  <a:lnTo>
                    <a:pt x="44" y="76"/>
                  </a:lnTo>
                  <a:lnTo>
                    <a:pt x="33" y="83"/>
                  </a:lnTo>
                  <a:lnTo>
                    <a:pt x="33" y="86"/>
                  </a:lnTo>
                  <a:lnTo>
                    <a:pt x="28" y="90"/>
                  </a:lnTo>
                  <a:lnTo>
                    <a:pt x="18" y="93"/>
                  </a:lnTo>
                  <a:lnTo>
                    <a:pt x="18" y="93"/>
                  </a:lnTo>
                  <a:lnTo>
                    <a:pt x="18" y="93"/>
                  </a:lnTo>
                  <a:close/>
                  <a:moveTo>
                    <a:pt x="47" y="228"/>
                  </a:moveTo>
                  <a:lnTo>
                    <a:pt x="47" y="228"/>
                  </a:lnTo>
                  <a:lnTo>
                    <a:pt x="49" y="228"/>
                  </a:lnTo>
                  <a:lnTo>
                    <a:pt x="54" y="228"/>
                  </a:lnTo>
                  <a:lnTo>
                    <a:pt x="54" y="223"/>
                  </a:lnTo>
                  <a:lnTo>
                    <a:pt x="54" y="218"/>
                  </a:lnTo>
                  <a:lnTo>
                    <a:pt x="59" y="218"/>
                  </a:lnTo>
                  <a:lnTo>
                    <a:pt x="61" y="223"/>
                  </a:lnTo>
                  <a:lnTo>
                    <a:pt x="63" y="223"/>
                  </a:lnTo>
                  <a:lnTo>
                    <a:pt x="66" y="218"/>
                  </a:lnTo>
                  <a:lnTo>
                    <a:pt x="66" y="211"/>
                  </a:lnTo>
                  <a:lnTo>
                    <a:pt x="66" y="209"/>
                  </a:lnTo>
                  <a:lnTo>
                    <a:pt x="66" y="199"/>
                  </a:lnTo>
                  <a:lnTo>
                    <a:pt x="68" y="192"/>
                  </a:lnTo>
                  <a:lnTo>
                    <a:pt x="61" y="185"/>
                  </a:lnTo>
                  <a:lnTo>
                    <a:pt x="66" y="183"/>
                  </a:lnTo>
                  <a:lnTo>
                    <a:pt x="68" y="180"/>
                  </a:lnTo>
                  <a:lnTo>
                    <a:pt x="66" y="173"/>
                  </a:lnTo>
                  <a:lnTo>
                    <a:pt x="63" y="171"/>
                  </a:lnTo>
                  <a:lnTo>
                    <a:pt x="61" y="166"/>
                  </a:lnTo>
                  <a:lnTo>
                    <a:pt x="59" y="166"/>
                  </a:lnTo>
                  <a:lnTo>
                    <a:pt x="54" y="164"/>
                  </a:lnTo>
                  <a:lnTo>
                    <a:pt x="52" y="164"/>
                  </a:lnTo>
                  <a:lnTo>
                    <a:pt x="42" y="173"/>
                  </a:lnTo>
                  <a:lnTo>
                    <a:pt x="40" y="173"/>
                  </a:lnTo>
                  <a:lnTo>
                    <a:pt x="35" y="171"/>
                  </a:lnTo>
                  <a:lnTo>
                    <a:pt x="35" y="176"/>
                  </a:lnTo>
                  <a:lnTo>
                    <a:pt x="33" y="178"/>
                  </a:lnTo>
                  <a:lnTo>
                    <a:pt x="37" y="183"/>
                  </a:lnTo>
                  <a:lnTo>
                    <a:pt x="37" y="185"/>
                  </a:lnTo>
                  <a:lnTo>
                    <a:pt x="40" y="187"/>
                  </a:lnTo>
                  <a:lnTo>
                    <a:pt x="40" y="194"/>
                  </a:lnTo>
                  <a:lnTo>
                    <a:pt x="37" y="197"/>
                  </a:lnTo>
                  <a:lnTo>
                    <a:pt x="40" y="199"/>
                  </a:lnTo>
                  <a:lnTo>
                    <a:pt x="42" y="199"/>
                  </a:lnTo>
                  <a:lnTo>
                    <a:pt x="42" y="202"/>
                  </a:lnTo>
                  <a:lnTo>
                    <a:pt x="40" y="204"/>
                  </a:lnTo>
                  <a:lnTo>
                    <a:pt x="37" y="213"/>
                  </a:lnTo>
                  <a:lnTo>
                    <a:pt x="40" y="216"/>
                  </a:lnTo>
                  <a:lnTo>
                    <a:pt x="42" y="225"/>
                  </a:lnTo>
                  <a:lnTo>
                    <a:pt x="47" y="228"/>
                  </a:lnTo>
                  <a:lnTo>
                    <a:pt x="47" y="228"/>
                  </a:lnTo>
                  <a:lnTo>
                    <a:pt x="47" y="228"/>
                  </a:lnTo>
                  <a:close/>
                  <a:moveTo>
                    <a:pt x="186" y="287"/>
                  </a:moveTo>
                  <a:lnTo>
                    <a:pt x="186" y="282"/>
                  </a:lnTo>
                  <a:lnTo>
                    <a:pt x="189" y="280"/>
                  </a:lnTo>
                  <a:lnTo>
                    <a:pt x="189" y="275"/>
                  </a:lnTo>
                  <a:lnTo>
                    <a:pt x="184" y="268"/>
                  </a:lnTo>
                  <a:lnTo>
                    <a:pt x="189" y="258"/>
                  </a:lnTo>
                  <a:lnTo>
                    <a:pt x="193" y="254"/>
                  </a:lnTo>
                  <a:lnTo>
                    <a:pt x="193" y="249"/>
                  </a:lnTo>
                  <a:lnTo>
                    <a:pt x="191" y="244"/>
                  </a:lnTo>
                  <a:lnTo>
                    <a:pt x="184" y="249"/>
                  </a:lnTo>
                  <a:lnTo>
                    <a:pt x="182" y="249"/>
                  </a:lnTo>
                  <a:lnTo>
                    <a:pt x="177" y="247"/>
                  </a:lnTo>
                  <a:lnTo>
                    <a:pt x="172" y="251"/>
                  </a:lnTo>
                  <a:lnTo>
                    <a:pt x="163" y="251"/>
                  </a:lnTo>
                  <a:lnTo>
                    <a:pt x="153" y="254"/>
                  </a:lnTo>
                  <a:lnTo>
                    <a:pt x="148" y="251"/>
                  </a:lnTo>
                  <a:lnTo>
                    <a:pt x="144" y="249"/>
                  </a:lnTo>
                  <a:lnTo>
                    <a:pt x="139" y="249"/>
                  </a:lnTo>
                  <a:lnTo>
                    <a:pt x="137" y="251"/>
                  </a:lnTo>
                  <a:lnTo>
                    <a:pt x="134" y="249"/>
                  </a:lnTo>
                  <a:lnTo>
                    <a:pt x="130" y="251"/>
                  </a:lnTo>
                  <a:lnTo>
                    <a:pt x="130" y="261"/>
                  </a:lnTo>
                  <a:lnTo>
                    <a:pt x="134" y="263"/>
                  </a:lnTo>
                  <a:lnTo>
                    <a:pt x="139" y="263"/>
                  </a:lnTo>
                  <a:lnTo>
                    <a:pt x="146" y="268"/>
                  </a:lnTo>
                  <a:lnTo>
                    <a:pt x="151" y="270"/>
                  </a:lnTo>
                  <a:lnTo>
                    <a:pt x="156" y="275"/>
                  </a:lnTo>
                  <a:lnTo>
                    <a:pt x="165" y="280"/>
                  </a:lnTo>
                  <a:lnTo>
                    <a:pt x="167" y="277"/>
                  </a:lnTo>
                  <a:lnTo>
                    <a:pt x="172" y="280"/>
                  </a:lnTo>
                  <a:lnTo>
                    <a:pt x="172" y="284"/>
                  </a:lnTo>
                  <a:lnTo>
                    <a:pt x="184" y="289"/>
                  </a:lnTo>
                  <a:lnTo>
                    <a:pt x="186" y="287"/>
                  </a:lnTo>
                  <a:lnTo>
                    <a:pt x="186" y="2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77" name="Israel">
              <a:extLst>
                <a:ext uri="{FF2B5EF4-FFF2-40B4-BE49-F238E27FC236}">
                  <a16:creationId xmlns:a16="http://schemas.microsoft.com/office/drawing/2014/main" xmlns="" id="{972A418F-3C7F-4173-81B9-69A70A78D96C}"/>
                </a:ext>
              </a:extLst>
            </p:cNvPr>
            <p:cNvSpPr>
              <a:spLocks/>
            </p:cNvSpPr>
            <p:nvPr/>
          </p:nvSpPr>
          <p:spPr bwMode="auto">
            <a:xfrm>
              <a:off x="6726477" y="3449747"/>
              <a:ext cx="37462" cy="113523"/>
            </a:xfrm>
            <a:custGeom>
              <a:avLst/>
              <a:gdLst>
                <a:gd name="T0" fmla="*/ 22 w 33"/>
                <a:gd name="T1" fmla="*/ 100 h 100"/>
                <a:gd name="T2" fmla="*/ 24 w 33"/>
                <a:gd name="T3" fmla="*/ 95 h 100"/>
                <a:gd name="T4" fmla="*/ 24 w 33"/>
                <a:gd name="T5" fmla="*/ 95 h 100"/>
                <a:gd name="T6" fmla="*/ 24 w 33"/>
                <a:gd name="T7" fmla="*/ 90 h 100"/>
                <a:gd name="T8" fmla="*/ 26 w 33"/>
                <a:gd name="T9" fmla="*/ 88 h 100"/>
                <a:gd name="T10" fmla="*/ 26 w 33"/>
                <a:gd name="T11" fmla="*/ 83 h 100"/>
                <a:gd name="T12" fmla="*/ 26 w 33"/>
                <a:gd name="T13" fmla="*/ 78 h 100"/>
                <a:gd name="T14" fmla="*/ 26 w 33"/>
                <a:gd name="T15" fmla="*/ 71 h 100"/>
                <a:gd name="T16" fmla="*/ 29 w 33"/>
                <a:gd name="T17" fmla="*/ 71 h 100"/>
                <a:gd name="T18" fmla="*/ 29 w 33"/>
                <a:gd name="T19" fmla="*/ 66 h 100"/>
                <a:gd name="T20" fmla="*/ 29 w 33"/>
                <a:gd name="T21" fmla="*/ 59 h 100"/>
                <a:gd name="T22" fmla="*/ 29 w 33"/>
                <a:gd name="T23" fmla="*/ 57 h 100"/>
                <a:gd name="T24" fmla="*/ 31 w 33"/>
                <a:gd name="T25" fmla="*/ 48 h 100"/>
                <a:gd name="T26" fmla="*/ 29 w 33"/>
                <a:gd name="T27" fmla="*/ 48 h 100"/>
                <a:gd name="T28" fmla="*/ 26 w 33"/>
                <a:gd name="T29" fmla="*/ 48 h 100"/>
                <a:gd name="T30" fmla="*/ 22 w 33"/>
                <a:gd name="T31" fmla="*/ 50 h 100"/>
                <a:gd name="T32" fmla="*/ 19 w 33"/>
                <a:gd name="T33" fmla="*/ 48 h 100"/>
                <a:gd name="T34" fmla="*/ 22 w 33"/>
                <a:gd name="T35" fmla="*/ 40 h 100"/>
                <a:gd name="T36" fmla="*/ 22 w 33"/>
                <a:gd name="T37" fmla="*/ 31 h 100"/>
                <a:gd name="T38" fmla="*/ 19 w 33"/>
                <a:gd name="T39" fmla="*/ 29 h 100"/>
                <a:gd name="T40" fmla="*/ 22 w 33"/>
                <a:gd name="T41" fmla="*/ 22 h 100"/>
                <a:gd name="T42" fmla="*/ 26 w 33"/>
                <a:gd name="T43" fmla="*/ 22 h 100"/>
                <a:gd name="T44" fmla="*/ 26 w 33"/>
                <a:gd name="T45" fmla="*/ 26 h 100"/>
                <a:gd name="T46" fmla="*/ 29 w 33"/>
                <a:gd name="T47" fmla="*/ 26 h 100"/>
                <a:gd name="T48" fmla="*/ 31 w 33"/>
                <a:gd name="T49" fmla="*/ 24 h 100"/>
                <a:gd name="T50" fmla="*/ 31 w 33"/>
                <a:gd name="T51" fmla="*/ 22 h 100"/>
                <a:gd name="T52" fmla="*/ 31 w 33"/>
                <a:gd name="T53" fmla="*/ 22 h 100"/>
                <a:gd name="T54" fmla="*/ 31 w 33"/>
                <a:gd name="T55" fmla="*/ 19 h 100"/>
                <a:gd name="T56" fmla="*/ 31 w 33"/>
                <a:gd name="T57" fmla="*/ 14 h 100"/>
                <a:gd name="T58" fmla="*/ 31 w 33"/>
                <a:gd name="T59" fmla="*/ 7 h 100"/>
                <a:gd name="T60" fmla="*/ 33 w 33"/>
                <a:gd name="T61" fmla="*/ 3 h 100"/>
                <a:gd name="T62" fmla="*/ 33 w 33"/>
                <a:gd name="T63" fmla="*/ 0 h 100"/>
                <a:gd name="T64" fmla="*/ 31 w 33"/>
                <a:gd name="T65" fmla="*/ 0 h 100"/>
                <a:gd name="T66" fmla="*/ 29 w 33"/>
                <a:gd name="T67" fmla="*/ 5 h 100"/>
                <a:gd name="T68" fmla="*/ 22 w 33"/>
                <a:gd name="T69" fmla="*/ 5 h 100"/>
                <a:gd name="T70" fmla="*/ 19 w 33"/>
                <a:gd name="T71" fmla="*/ 5 h 100"/>
                <a:gd name="T72" fmla="*/ 14 w 33"/>
                <a:gd name="T73" fmla="*/ 10 h 100"/>
                <a:gd name="T74" fmla="*/ 12 w 33"/>
                <a:gd name="T75" fmla="*/ 26 h 100"/>
                <a:gd name="T76" fmla="*/ 7 w 33"/>
                <a:gd name="T77" fmla="*/ 38 h 100"/>
                <a:gd name="T78" fmla="*/ 0 w 33"/>
                <a:gd name="T79" fmla="*/ 48 h 100"/>
                <a:gd name="T80" fmla="*/ 3 w 33"/>
                <a:gd name="T81" fmla="*/ 50 h 100"/>
                <a:gd name="T82" fmla="*/ 7 w 33"/>
                <a:gd name="T83" fmla="*/ 57 h 100"/>
                <a:gd name="T84" fmla="*/ 10 w 33"/>
                <a:gd name="T85" fmla="*/ 64 h 100"/>
                <a:gd name="T86" fmla="*/ 14 w 33"/>
                <a:gd name="T87" fmla="*/ 74 h 100"/>
                <a:gd name="T88" fmla="*/ 19 w 33"/>
                <a:gd name="T89" fmla="*/ 85 h 100"/>
                <a:gd name="T90" fmla="*/ 17 w 33"/>
                <a:gd name="T91" fmla="*/ 90 h 100"/>
                <a:gd name="T92" fmla="*/ 22 w 33"/>
                <a:gd name="T93" fmla="*/ 100 h 100"/>
                <a:gd name="T94" fmla="*/ 22 w 33"/>
                <a:gd name="T9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 h="100">
                  <a:moveTo>
                    <a:pt x="22" y="100"/>
                  </a:moveTo>
                  <a:lnTo>
                    <a:pt x="24" y="95"/>
                  </a:lnTo>
                  <a:lnTo>
                    <a:pt x="24" y="95"/>
                  </a:lnTo>
                  <a:lnTo>
                    <a:pt x="24" y="90"/>
                  </a:lnTo>
                  <a:lnTo>
                    <a:pt x="26" y="88"/>
                  </a:lnTo>
                  <a:lnTo>
                    <a:pt x="26" y="83"/>
                  </a:lnTo>
                  <a:lnTo>
                    <a:pt x="26" y="78"/>
                  </a:lnTo>
                  <a:lnTo>
                    <a:pt x="26" y="71"/>
                  </a:lnTo>
                  <a:lnTo>
                    <a:pt x="29" y="71"/>
                  </a:lnTo>
                  <a:lnTo>
                    <a:pt x="29" y="66"/>
                  </a:lnTo>
                  <a:lnTo>
                    <a:pt x="29" y="59"/>
                  </a:lnTo>
                  <a:lnTo>
                    <a:pt x="29" y="57"/>
                  </a:lnTo>
                  <a:lnTo>
                    <a:pt x="31" y="48"/>
                  </a:lnTo>
                  <a:lnTo>
                    <a:pt x="29" y="48"/>
                  </a:lnTo>
                  <a:lnTo>
                    <a:pt x="26" y="48"/>
                  </a:lnTo>
                  <a:lnTo>
                    <a:pt x="22" y="50"/>
                  </a:lnTo>
                  <a:lnTo>
                    <a:pt x="19" y="48"/>
                  </a:lnTo>
                  <a:lnTo>
                    <a:pt x="22" y="40"/>
                  </a:lnTo>
                  <a:lnTo>
                    <a:pt x="22" y="31"/>
                  </a:lnTo>
                  <a:lnTo>
                    <a:pt x="19" y="29"/>
                  </a:lnTo>
                  <a:lnTo>
                    <a:pt x="22" y="22"/>
                  </a:lnTo>
                  <a:lnTo>
                    <a:pt x="26" y="22"/>
                  </a:lnTo>
                  <a:lnTo>
                    <a:pt x="26" y="26"/>
                  </a:lnTo>
                  <a:lnTo>
                    <a:pt x="29" y="26"/>
                  </a:lnTo>
                  <a:lnTo>
                    <a:pt x="31" y="24"/>
                  </a:lnTo>
                  <a:lnTo>
                    <a:pt x="31" y="22"/>
                  </a:lnTo>
                  <a:lnTo>
                    <a:pt x="31" y="22"/>
                  </a:lnTo>
                  <a:lnTo>
                    <a:pt x="31" y="19"/>
                  </a:lnTo>
                  <a:lnTo>
                    <a:pt x="31" y="14"/>
                  </a:lnTo>
                  <a:lnTo>
                    <a:pt x="31" y="7"/>
                  </a:lnTo>
                  <a:lnTo>
                    <a:pt x="33" y="3"/>
                  </a:lnTo>
                  <a:lnTo>
                    <a:pt x="33" y="0"/>
                  </a:lnTo>
                  <a:lnTo>
                    <a:pt x="31" y="0"/>
                  </a:lnTo>
                  <a:lnTo>
                    <a:pt x="29" y="5"/>
                  </a:lnTo>
                  <a:lnTo>
                    <a:pt x="22" y="5"/>
                  </a:lnTo>
                  <a:lnTo>
                    <a:pt x="19" y="5"/>
                  </a:lnTo>
                  <a:lnTo>
                    <a:pt x="14" y="10"/>
                  </a:lnTo>
                  <a:lnTo>
                    <a:pt x="12" y="26"/>
                  </a:lnTo>
                  <a:lnTo>
                    <a:pt x="7" y="38"/>
                  </a:lnTo>
                  <a:lnTo>
                    <a:pt x="0" y="48"/>
                  </a:lnTo>
                  <a:lnTo>
                    <a:pt x="3" y="50"/>
                  </a:lnTo>
                  <a:lnTo>
                    <a:pt x="7" y="57"/>
                  </a:lnTo>
                  <a:lnTo>
                    <a:pt x="10" y="64"/>
                  </a:lnTo>
                  <a:lnTo>
                    <a:pt x="14" y="74"/>
                  </a:lnTo>
                  <a:lnTo>
                    <a:pt x="19" y="85"/>
                  </a:lnTo>
                  <a:lnTo>
                    <a:pt x="17" y="90"/>
                  </a:lnTo>
                  <a:lnTo>
                    <a:pt x="22" y="100"/>
                  </a:lnTo>
                  <a:lnTo>
                    <a:pt x="22" y="10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78" name="Ireland">
              <a:extLst>
                <a:ext uri="{FF2B5EF4-FFF2-40B4-BE49-F238E27FC236}">
                  <a16:creationId xmlns:a16="http://schemas.microsoft.com/office/drawing/2014/main" xmlns="" id="{75920C8D-5A58-46D4-84E5-6887F35729E6}"/>
                </a:ext>
              </a:extLst>
            </p:cNvPr>
            <p:cNvSpPr>
              <a:spLocks/>
            </p:cNvSpPr>
            <p:nvPr/>
          </p:nvSpPr>
          <p:spPr bwMode="auto">
            <a:xfrm>
              <a:off x="5644606" y="2753854"/>
              <a:ext cx="105576" cy="135092"/>
            </a:xfrm>
            <a:custGeom>
              <a:avLst/>
              <a:gdLst>
                <a:gd name="T0" fmla="*/ 38 w 93"/>
                <a:gd name="T1" fmla="*/ 116 h 119"/>
                <a:gd name="T2" fmla="*/ 48 w 93"/>
                <a:gd name="T3" fmla="*/ 109 h 119"/>
                <a:gd name="T4" fmla="*/ 55 w 93"/>
                <a:gd name="T5" fmla="*/ 107 h 119"/>
                <a:gd name="T6" fmla="*/ 71 w 93"/>
                <a:gd name="T7" fmla="*/ 102 h 119"/>
                <a:gd name="T8" fmla="*/ 76 w 93"/>
                <a:gd name="T9" fmla="*/ 100 h 119"/>
                <a:gd name="T10" fmla="*/ 81 w 93"/>
                <a:gd name="T11" fmla="*/ 95 h 119"/>
                <a:gd name="T12" fmla="*/ 88 w 93"/>
                <a:gd name="T13" fmla="*/ 86 h 119"/>
                <a:gd name="T14" fmla="*/ 90 w 93"/>
                <a:gd name="T15" fmla="*/ 67 h 119"/>
                <a:gd name="T16" fmla="*/ 90 w 93"/>
                <a:gd name="T17" fmla="*/ 57 h 119"/>
                <a:gd name="T18" fmla="*/ 85 w 93"/>
                <a:gd name="T19" fmla="*/ 48 h 119"/>
                <a:gd name="T20" fmla="*/ 85 w 93"/>
                <a:gd name="T21" fmla="*/ 41 h 119"/>
                <a:gd name="T22" fmla="*/ 71 w 93"/>
                <a:gd name="T23" fmla="*/ 29 h 119"/>
                <a:gd name="T24" fmla="*/ 64 w 93"/>
                <a:gd name="T25" fmla="*/ 38 h 119"/>
                <a:gd name="T26" fmla="*/ 64 w 93"/>
                <a:gd name="T27" fmla="*/ 19 h 119"/>
                <a:gd name="T28" fmla="*/ 69 w 93"/>
                <a:gd name="T29" fmla="*/ 10 h 119"/>
                <a:gd name="T30" fmla="*/ 76 w 93"/>
                <a:gd name="T31" fmla="*/ 5 h 119"/>
                <a:gd name="T32" fmla="*/ 69 w 93"/>
                <a:gd name="T33" fmla="*/ 3 h 119"/>
                <a:gd name="T34" fmla="*/ 62 w 93"/>
                <a:gd name="T35" fmla="*/ 12 h 119"/>
                <a:gd name="T36" fmla="*/ 62 w 93"/>
                <a:gd name="T37" fmla="*/ 3 h 119"/>
                <a:gd name="T38" fmla="*/ 57 w 93"/>
                <a:gd name="T39" fmla="*/ 7 h 119"/>
                <a:gd name="T40" fmla="*/ 50 w 93"/>
                <a:gd name="T41" fmla="*/ 10 h 119"/>
                <a:gd name="T42" fmla="*/ 50 w 93"/>
                <a:gd name="T43" fmla="*/ 15 h 119"/>
                <a:gd name="T44" fmla="*/ 45 w 93"/>
                <a:gd name="T45" fmla="*/ 19 h 119"/>
                <a:gd name="T46" fmla="*/ 48 w 93"/>
                <a:gd name="T47" fmla="*/ 22 h 119"/>
                <a:gd name="T48" fmla="*/ 52 w 93"/>
                <a:gd name="T49" fmla="*/ 24 h 119"/>
                <a:gd name="T50" fmla="*/ 45 w 93"/>
                <a:gd name="T51" fmla="*/ 33 h 119"/>
                <a:gd name="T52" fmla="*/ 31 w 93"/>
                <a:gd name="T53" fmla="*/ 36 h 119"/>
                <a:gd name="T54" fmla="*/ 19 w 93"/>
                <a:gd name="T55" fmla="*/ 31 h 119"/>
                <a:gd name="T56" fmla="*/ 17 w 93"/>
                <a:gd name="T57" fmla="*/ 33 h 119"/>
                <a:gd name="T58" fmla="*/ 19 w 93"/>
                <a:gd name="T59" fmla="*/ 41 h 119"/>
                <a:gd name="T60" fmla="*/ 12 w 93"/>
                <a:gd name="T61" fmla="*/ 41 h 119"/>
                <a:gd name="T62" fmla="*/ 24 w 93"/>
                <a:gd name="T63" fmla="*/ 48 h 119"/>
                <a:gd name="T64" fmla="*/ 19 w 93"/>
                <a:gd name="T65" fmla="*/ 52 h 119"/>
                <a:gd name="T66" fmla="*/ 12 w 93"/>
                <a:gd name="T67" fmla="*/ 57 h 119"/>
                <a:gd name="T68" fmla="*/ 17 w 93"/>
                <a:gd name="T69" fmla="*/ 60 h 119"/>
                <a:gd name="T70" fmla="*/ 33 w 93"/>
                <a:gd name="T71" fmla="*/ 64 h 119"/>
                <a:gd name="T72" fmla="*/ 24 w 93"/>
                <a:gd name="T73" fmla="*/ 74 h 119"/>
                <a:gd name="T74" fmla="*/ 14 w 93"/>
                <a:gd name="T75" fmla="*/ 86 h 119"/>
                <a:gd name="T76" fmla="*/ 24 w 93"/>
                <a:gd name="T77" fmla="*/ 83 h 119"/>
                <a:gd name="T78" fmla="*/ 33 w 93"/>
                <a:gd name="T79" fmla="*/ 81 h 119"/>
                <a:gd name="T80" fmla="*/ 19 w 93"/>
                <a:gd name="T81" fmla="*/ 86 h 119"/>
                <a:gd name="T82" fmla="*/ 14 w 93"/>
                <a:gd name="T83" fmla="*/ 93 h 119"/>
                <a:gd name="T84" fmla="*/ 12 w 93"/>
                <a:gd name="T85" fmla="*/ 95 h 119"/>
                <a:gd name="T86" fmla="*/ 7 w 93"/>
                <a:gd name="T87" fmla="*/ 93 h 119"/>
                <a:gd name="T88" fmla="*/ 17 w 93"/>
                <a:gd name="T89" fmla="*/ 97 h 119"/>
                <a:gd name="T90" fmla="*/ 3 w 93"/>
                <a:gd name="T91" fmla="*/ 107 h 119"/>
                <a:gd name="T92" fmla="*/ 19 w 93"/>
                <a:gd name="T93" fmla="*/ 107 h 119"/>
                <a:gd name="T94" fmla="*/ 12 w 93"/>
                <a:gd name="T95" fmla="*/ 114 h 119"/>
                <a:gd name="T96" fmla="*/ 14 w 93"/>
                <a:gd name="T97" fmla="*/ 116 h 119"/>
                <a:gd name="T98" fmla="*/ 22 w 93"/>
                <a:gd name="T99" fmla="*/ 1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119">
                  <a:moveTo>
                    <a:pt x="24" y="119"/>
                  </a:moveTo>
                  <a:lnTo>
                    <a:pt x="31" y="119"/>
                  </a:lnTo>
                  <a:lnTo>
                    <a:pt x="38" y="116"/>
                  </a:lnTo>
                  <a:lnTo>
                    <a:pt x="45" y="112"/>
                  </a:lnTo>
                  <a:lnTo>
                    <a:pt x="43" y="107"/>
                  </a:lnTo>
                  <a:lnTo>
                    <a:pt x="48" y="109"/>
                  </a:lnTo>
                  <a:lnTo>
                    <a:pt x="45" y="112"/>
                  </a:lnTo>
                  <a:lnTo>
                    <a:pt x="50" y="112"/>
                  </a:lnTo>
                  <a:lnTo>
                    <a:pt x="55" y="107"/>
                  </a:lnTo>
                  <a:lnTo>
                    <a:pt x="57" y="107"/>
                  </a:lnTo>
                  <a:lnTo>
                    <a:pt x="57" y="102"/>
                  </a:lnTo>
                  <a:lnTo>
                    <a:pt x="71" y="102"/>
                  </a:lnTo>
                  <a:lnTo>
                    <a:pt x="71" y="97"/>
                  </a:lnTo>
                  <a:lnTo>
                    <a:pt x="74" y="102"/>
                  </a:lnTo>
                  <a:lnTo>
                    <a:pt x="76" y="100"/>
                  </a:lnTo>
                  <a:lnTo>
                    <a:pt x="78" y="100"/>
                  </a:lnTo>
                  <a:lnTo>
                    <a:pt x="85" y="100"/>
                  </a:lnTo>
                  <a:lnTo>
                    <a:pt x="81" y="95"/>
                  </a:lnTo>
                  <a:lnTo>
                    <a:pt x="83" y="93"/>
                  </a:lnTo>
                  <a:lnTo>
                    <a:pt x="88" y="88"/>
                  </a:lnTo>
                  <a:lnTo>
                    <a:pt x="88" y="86"/>
                  </a:lnTo>
                  <a:lnTo>
                    <a:pt x="90" y="81"/>
                  </a:lnTo>
                  <a:lnTo>
                    <a:pt x="93" y="76"/>
                  </a:lnTo>
                  <a:lnTo>
                    <a:pt x="90" y="67"/>
                  </a:lnTo>
                  <a:lnTo>
                    <a:pt x="88" y="64"/>
                  </a:lnTo>
                  <a:lnTo>
                    <a:pt x="90" y="62"/>
                  </a:lnTo>
                  <a:lnTo>
                    <a:pt x="90" y="57"/>
                  </a:lnTo>
                  <a:lnTo>
                    <a:pt x="88" y="55"/>
                  </a:lnTo>
                  <a:lnTo>
                    <a:pt x="88" y="50"/>
                  </a:lnTo>
                  <a:lnTo>
                    <a:pt x="85" y="48"/>
                  </a:lnTo>
                  <a:lnTo>
                    <a:pt x="85" y="45"/>
                  </a:lnTo>
                  <a:lnTo>
                    <a:pt x="90" y="45"/>
                  </a:lnTo>
                  <a:lnTo>
                    <a:pt x="85" y="41"/>
                  </a:lnTo>
                  <a:lnTo>
                    <a:pt x="81" y="41"/>
                  </a:lnTo>
                  <a:lnTo>
                    <a:pt x="76" y="33"/>
                  </a:lnTo>
                  <a:lnTo>
                    <a:pt x="71" y="29"/>
                  </a:lnTo>
                  <a:lnTo>
                    <a:pt x="69" y="31"/>
                  </a:lnTo>
                  <a:lnTo>
                    <a:pt x="66" y="38"/>
                  </a:lnTo>
                  <a:lnTo>
                    <a:pt x="64" y="38"/>
                  </a:lnTo>
                  <a:lnTo>
                    <a:pt x="55" y="29"/>
                  </a:lnTo>
                  <a:lnTo>
                    <a:pt x="59" y="19"/>
                  </a:lnTo>
                  <a:lnTo>
                    <a:pt x="64" y="19"/>
                  </a:lnTo>
                  <a:lnTo>
                    <a:pt x="64" y="15"/>
                  </a:lnTo>
                  <a:lnTo>
                    <a:pt x="66" y="12"/>
                  </a:lnTo>
                  <a:lnTo>
                    <a:pt x="69" y="10"/>
                  </a:lnTo>
                  <a:lnTo>
                    <a:pt x="69" y="12"/>
                  </a:lnTo>
                  <a:lnTo>
                    <a:pt x="71" y="7"/>
                  </a:lnTo>
                  <a:lnTo>
                    <a:pt x="76" y="5"/>
                  </a:lnTo>
                  <a:lnTo>
                    <a:pt x="71" y="3"/>
                  </a:lnTo>
                  <a:lnTo>
                    <a:pt x="69" y="0"/>
                  </a:lnTo>
                  <a:lnTo>
                    <a:pt x="69" y="3"/>
                  </a:lnTo>
                  <a:lnTo>
                    <a:pt x="64" y="3"/>
                  </a:lnTo>
                  <a:lnTo>
                    <a:pt x="66" y="7"/>
                  </a:lnTo>
                  <a:lnTo>
                    <a:pt x="62" y="12"/>
                  </a:lnTo>
                  <a:lnTo>
                    <a:pt x="64" y="10"/>
                  </a:lnTo>
                  <a:lnTo>
                    <a:pt x="64" y="7"/>
                  </a:lnTo>
                  <a:lnTo>
                    <a:pt x="62" y="3"/>
                  </a:lnTo>
                  <a:lnTo>
                    <a:pt x="59" y="5"/>
                  </a:lnTo>
                  <a:lnTo>
                    <a:pt x="62" y="7"/>
                  </a:lnTo>
                  <a:lnTo>
                    <a:pt x="57" y="7"/>
                  </a:lnTo>
                  <a:lnTo>
                    <a:pt x="57" y="5"/>
                  </a:lnTo>
                  <a:lnTo>
                    <a:pt x="50" y="7"/>
                  </a:lnTo>
                  <a:lnTo>
                    <a:pt x="50" y="10"/>
                  </a:lnTo>
                  <a:lnTo>
                    <a:pt x="48" y="10"/>
                  </a:lnTo>
                  <a:lnTo>
                    <a:pt x="48" y="12"/>
                  </a:lnTo>
                  <a:lnTo>
                    <a:pt x="50" y="15"/>
                  </a:lnTo>
                  <a:lnTo>
                    <a:pt x="50" y="17"/>
                  </a:lnTo>
                  <a:lnTo>
                    <a:pt x="45" y="17"/>
                  </a:lnTo>
                  <a:lnTo>
                    <a:pt x="45" y="19"/>
                  </a:lnTo>
                  <a:lnTo>
                    <a:pt x="40" y="19"/>
                  </a:lnTo>
                  <a:lnTo>
                    <a:pt x="43" y="22"/>
                  </a:lnTo>
                  <a:lnTo>
                    <a:pt x="48" y="22"/>
                  </a:lnTo>
                  <a:lnTo>
                    <a:pt x="48" y="24"/>
                  </a:lnTo>
                  <a:lnTo>
                    <a:pt x="50" y="22"/>
                  </a:lnTo>
                  <a:lnTo>
                    <a:pt x="52" y="24"/>
                  </a:lnTo>
                  <a:lnTo>
                    <a:pt x="48" y="29"/>
                  </a:lnTo>
                  <a:lnTo>
                    <a:pt x="43" y="31"/>
                  </a:lnTo>
                  <a:lnTo>
                    <a:pt x="45" y="33"/>
                  </a:lnTo>
                  <a:lnTo>
                    <a:pt x="38" y="33"/>
                  </a:lnTo>
                  <a:lnTo>
                    <a:pt x="36" y="33"/>
                  </a:lnTo>
                  <a:lnTo>
                    <a:pt x="31" y="36"/>
                  </a:lnTo>
                  <a:lnTo>
                    <a:pt x="31" y="31"/>
                  </a:lnTo>
                  <a:lnTo>
                    <a:pt x="19" y="29"/>
                  </a:lnTo>
                  <a:lnTo>
                    <a:pt x="19" y="31"/>
                  </a:lnTo>
                  <a:lnTo>
                    <a:pt x="14" y="31"/>
                  </a:lnTo>
                  <a:lnTo>
                    <a:pt x="14" y="36"/>
                  </a:lnTo>
                  <a:lnTo>
                    <a:pt x="17" y="33"/>
                  </a:lnTo>
                  <a:lnTo>
                    <a:pt x="17" y="38"/>
                  </a:lnTo>
                  <a:lnTo>
                    <a:pt x="19" y="38"/>
                  </a:lnTo>
                  <a:lnTo>
                    <a:pt x="19" y="41"/>
                  </a:lnTo>
                  <a:lnTo>
                    <a:pt x="17" y="43"/>
                  </a:lnTo>
                  <a:lnTo>
                    <a:pt x="17" y="41"/>
                  </a:lnTo>
                  <a:lnTo>
                    <a:pt x="12" y="41"/>
                  </a:lnTo>
                  <a:lnTo>
                    <a:pt x="17" y="45"/>
                  </a:lnTo>
                  <a:lnTo>
                    <a:pt x="22" y="43"/>
                  </a:lnTo>
                  <a:lnTo>
                    <a:pt x="24" y="48"/>
                  </a:lnTo>
                  <a:lnTo>
                    <a:pt x="17" y="48"/>
                  </a:lnTo>
                  <a:lnTo>
                    <a:pt x="17" y="50"/>
                  </a:lnTo>
                  <a:lnTo>
                    <a:pt x="19" y="52"/>
                  </a:lnTo>
                  <a:lnTo>
                    <a:pt x="12" y="52"/>
                  </a:lnTo>
                  <a:lnTo>
                    <a:pt x="14" y="57"/>
                  </a:lnTo>
                  <a:lnTo>
                    <a:pt x="12" y="57"/>
                  </a:lnTo>
                  <a:lnTo>
                    <a:pt x="14" y="60"/>
                  </a:lnTo>
                  <a:lnTo>
                    <a:pt x="17" y="60"/>
                  </a:lnTo>
                  <a:lnTo>
                    <a:pt x="17" y="60"/>
                  </a:lnTo>
                  <a:lnTo>
                    <a:pt x="22" y="60"/>
                  </a:lnTo>
                  <a:lnTo>
                    <a:pt x="22" y="64"/>
                  </a:lnTo>
                  <a:lnTo>
                    <a:pt x="33" y="64"/>
                  </a:lnTo>
                  <a:lnTo>
                    <a:pt x="31" y="69"/>
                  </a:lnTo>
                  <a:lnTo>
                    <a:pt x="29" y="67"/>
                  </a:lnTo>
                  <a:lnTo>
                    <a:pt x="24" y="74"/>
                  </a:lnTo>
                  <a:lnTo>
                    <a:pt x="26" y="74"/>
                  </a:lnTo>
                  <a:lnTo>
                    <a:pt x="22" y="78"/>
                  </a:lnTo>
                  <a:lnTo>
                    <a:pt x="14" y="86"/>
                  </a:lnTo>
                  <a:lnTo>
                    <a:pt x="17" y="86"/>
                  </a:lnTo>
                  <a:lnTo>
                    <a:pt x="22" y="83"/>
                  </a:lnTo>
                  <a:lnTo>
                    <a:pt x="24" y="83"/>
                  </a:lnTo>
                  <a:lnTo>
                    <a:pt x="29" y="83"/>
                  </a:lnTo>
                  <a:lnTo>
                    <a:pt x="33" y="81"/>
                  </a:lnTo>
                  <a:lnTo>
                    <a:pt x="33" y="81"/>
                  </a:lnTo>
                  <a:lnTo>
                    <a:pt x="38" y="83"/>
                  </a:lnTo>
                  <a:lnTo>
                    <a:pt x="26" y="86"/>
                  </a:lnTo>
                  <a:lnTo>
                    <a:pt x="19" y="86"/>
                  </a:lnTo>
                  <a:lnTo>
                    <a:pt x="19" y="88"/>
                  </a:lnTo>
                  <a:lnTo>
                    <a:pt x="14" y="90"/>
                  </a:lnTo>
                  <a:lnTo>
                    <a:pt x="14" y="93"/>
                  </a:lnTo>
                  <a:lnTo>
                    <a:pt x="14" y="95"/>
                  </a:lnTo>
                  <a:lnTo>
                    <a:pt x="17" y="95"/>
                  </a:lnTo>
                  <a:lnTo>
                    <a:pt x="12" y="95"/>
                  </a:lnTo>
                  <a:lnTo>
                    <a:pt x="10" y="93"/>
                  </a:lnTo>
                  <a:lnTo>
                    <a:pt x="7" y="95"/>
                  </a:lnTo>
                  <a:lnTo>
                    <a:pt x="7" y="93"/>
                  </a:lnTo>
                  <a:lnTo>
                    <a:pt x="0" y="97"/>
                  </a:lnTo>
                  <a:lnTo>
                    <a:pt x="3" y="97"/>
                  </a:lnTo>
                  <a:lnTo>
                    <a:pt x="17" y="97"/>
                  </a:lnTo>
                  <a:lnTo>
                    <a:pt x="12" y="102"/>
                  </a:lnTo>
                  <a:lnTo>
                    <a:pt x="5" y="102"/>
                  </a:lnTo>
                  <a:lnTo>
                    <a:pt x="3" y="107"/>
                  </a:lnTo>
                  <a:lnTo>
                    <a:pt x="7" y="107"/>
                  </a:lnTo>
                  <a:lnTo>
                    <a:pt x="7" y="109"/>
                  </a:lnTo>
                  <a:lnTo>
                    <a:pt x="19" y="107"/>
                  </a:lnTo>
                  <a:lnTo>
                    <a:pt x="10" y="112"/>
                  </a:lnTo>
                  <a:lnTo>
                    <a:pt x="7" y="114"/>
                  </a:lnTo>
                  <a:lnTo>
                    <a:pt x="12" y="114"/>
                  </a:lnTo>
                  <a:lnTo>
                    <a:pt x="19" y="112"/>
                  </a:lnTo>
                  <a:lnTo>
                    <a:pt x="19" y="114"/>
                  </a:lnTo>
                  <a:lnTo>
                    <a:pt x="14" y="116"/>
                  </a:lnTo>
                  <a:lnTo>
                    <a:pt x="17" y="116"/>
                  </a:lnTo>
                  <a:lnTo>
                    <a:pt x="17" y="119"/>
                  </a:lnTo>
                  <a:lnTo>
                    <a:pt x="22" y="116"/>
                  </a:lnTo>
                  <a:lnTo>
                    <a:pt x="24" y="119"/>
                  </a:lnTo>
                  <a:lnTo>
                    <a:pt x="24" y="1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79" name="Iraq">
              <a:extLst>
                <a:ext uri="{FF2B5EF4-FFF2-40B4-BE49-F238E27FC236}">
                  <a16:creationId xmlns:a16="http://schemas.microsoft.com/office/drawing/2014/main" xmlns="" id="{CA94EDF5-882B-43DA-AD40-E8A52D401506}"/>
                </a:ext>
              </a:extLst>
            </p:cNvPr>
            <p:cNvSpPr>
              <a:spLocks/>
            </p:cNvSpPr>
            <p:nvPr/>
          </p:nvSpPr>
          <p:spPr bwMode="auto">
            <a:xfrm>
              <a:off x="6839999" y="3329413"/>
              <a:ext cx="246344" cy="236127"/>
            </a:xfrm>
            <a:custGeom>
              <a:avLst/>
              <a:gdLst>
                <a:gd name="T0" fmla="*/ 217 w 217"/>
                <a:gd name="T1" fmla="*/ 177 h 208"/>
                <a:gd name="T2" fmla="*/ 208 w 217"/>
                <a:gd name="T3" fmla="*/ 172 h 208"/>
                <a:gd name="T4" fmla="*/ 198 w 217"/>
                <a:gd name="T5" fmla="*/ 161 h 208"/>
                <a:gd name="T6" fmla="*/ 198 w 217"/>
                <a:gd name="T7" fmla="*/ 146 h 208"/>
                <a:gd name="T8" fmla="*/ 198 w 217"/>
                <a:gd name="T9" fmla="*/ 132 h 208"/>
                <a:gd name="T10" fmla="*/ 189 w 217"/>
                <a:gd name="T11" fmla="*/ 123 h 208"/>
                <a:gd name="T12" fmla="*/ 184 w 217"/>
                <a:gd name="T13" fmla="*/ 123 h 208"/>
                <a:gd name="T14" fmla="*/ 163 w 217"/>
                <a:gd name="T15" fmla="*/ 111 h 208"/>
                <a:gd name="T16" fmla="*/ 156 w 217"/>
                <a:gd name="T17" fmla="*/ 109 h 208"/>
                <a:gd name="T18" fmla="*/ 156 w 217"/>
                <a:gd name="T19" fmla="*/ 104 h 208"/>
                <a:gd name="T20" fmla="*/ 153 w 217"/>
                <a:gd name="T21" fmla="*/ 97 h 208"/>
                <a:gd name="T22" fmla="*/ 149 w 217"/>
                <a:gd name="T23" fmla="*/ 92 h 208"/>
                <a:gd name="T24" fmla="*/ 141 w 217"/>
                <a:gd name="T25" fmla="*/ 90 h 208"/>
                <a:gd name="T26" fmla="*/ 144 w 217"/>
                <a:gd name="T27" fmla="*/ 83 h 208"/>
                <a:gd name="T28" fmla="*/ 144 w 217"/>
                <a:gd name="T29" fmla="*/ 78 h 208"/>
                <a:gd name="T30" fmla="*/ 146 w 217"/>
                <a:gd name="T31" fmla="*/ 68 h 208"/>
                <a:gd name="T32" fmla="*/ 151 w 217"/>
                <a:gd name="T33" fmla="*/ 61 h 208"/>
                <a:gd name="T34" fmla="*/ 153 w 217"/>
                <a:gd name="T35" fmla="*/ 52 h 208"/>
                <a:gd name="T36" fmla="*/ 151 w 217"/>
                <a:gd name="T37" fmla="*/ 45 h 208"/>
                <a:gd name="T38" fmla="*/ 158 w 217"/>
                <a:gd name="T39" fmla="*/ 42 h 208"/>
                <a:gd name="T40" fmla="*/ 156 w 217"/>
                <a:gd name="T41" fmla="*/ 40 h 208"/>
                <a:gd name="T42" fmla="*/ 149 w 217"/>
                <a:gd name="T43" fmla="*/ 40 h 208"/>
                <a:gd name="T44" fmla="*/ 139 w 217"/>
                <a:gd name="T45" fmla="*/ 35 h 208"/>
                <a:gd name="T46" fmla="*/ 130 w 217"/>
                <a:gd name="T47" fmla="*/ 31 h 208"/>
                <a:gd name="T48" fmla="*/ 127 w 217"/>
                <a:gd name="T49" fmla="*/ 23 h 208"/>
                <a:gd name="T50" fmla="*/ 120 w 217"/>
                <a:gd name="T51" fmla="*/ 16 h 208"/>
                <a:gd name="T52" fmla="*/ 118 w 217"/>
                <a:gd name="T53" fmla="*/ 7 h 208"/>
                <a:gd name="T54" fmla="*/ 108 w 217"/>
                <a:gd name="T55" fmla="*/ 9 h 208"/>
                <a:gd name="T56" fmla="*/ 106 w 217"/>
                <a:gd name="T57" fmla="*/ 2 h 208"/>
                <a:gd name="T58" fmla="*/ 96 w 217"/>
                <a:gd name="T59" fmla="*/ 2 h 208"/>
                <a:gd name="T60" fmla="*/ 80 w 217"/>
                <a:gd name="T61" fmla="*/ 0 h 208"/>
                <a:gd name="T62" fmla="*/ 73 w 217"/>
                <a:gd name="T63" fmla="*/ 2 h 208"/>
                <a:gd name="T64" fmla="*/ 68 w 217"/>
                <a:gd name="T65" fmla="*/ 9 h 208"/>
                <a:gd name="T66" fmla="*/ 63 w 217"/>
                <a:gd name="T67" fmla="*/ 14 h 208"/>
                <a:gd name="T68" fmla="*/ 49 w 217"/>
                <a:gd name="T69" fmla="*/ 19 h 208"/>
                <a:gd name="T70" fmla="*/ 44 w 217"/>
                <a:gd name="T71" fmla="*/ 33 h 208"/>
                <a:gd name="T72" fmla="*/ 49 w 217"/>
                <a:gd name="T73" fmla="*/ 49 h 208"/>
                <a:gd name="T74" fmla="*/ 47 w 217"/>
                <a:gd name="T75" fmla="*/ 61 h 208"/>
                <a:gd name="T76" fmla="*/ 42 w 217"/>
                <a:gd name="T77" fmla="*/ 71 h 208"/>
                <a:gd name="T78" fmla="*/ 0 w 217"/>
                <a:gd name="T79" fmla="*/ 104 h 208"/>
                <a:gd name="T80" fmla="*/ 0 w 217"/>
                <a:gd name="T81" fmla="*/ 104 h 208"/>
                <a:gd name="T82" fmla="*/ 33 w 217"/>
                <a:gd name="T83" fmla="*/ 135 h 208"/>
                <a:gd name="T84" fmla="*/ 179 w 217"/>
                <a:gd name="T85" fmla="*/ 208 h 208"/>
                <a:gd name="T86" fmla="*/ 189 w 217"/>
                <a:gd name="T87" fmla="*/ 189 h 208"/>
                <a:gd name="T88" fmla="*/ 205 w 217"/>
                <a:gd name="T89" fmla="*/ 187 h 208"/>
                <a:gd name="T90" fmla="*/ 212 w 217"/>
                <a:gd name="T91" fmla="*/ 187 h 208"/>
                <a:gd name="T92" fmla="*/ 217 w 217"/>
                <a:gd name="T93" fmla="*/ 1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7" h="208">
                  <a:moveTo>
                    <a:pt x="217" y="180"/>
                  </a:moveTo>
                  <a:lnTo>
                    <a:pt x="217" y="177"/>
                  </a:lnTo>
                  <a:lnTo>
                    <a:pt x="212" y="177"/>
                  </a:lnTo>
                  <a:lnTo>
                    <a:pt x="208" y="172"/>
                  </a:lnTo>
                  <a:lnTo>
                    <a:pt x="205" y="161"/>
                  </a:lnTo>
                  <a:lnTo>
                    <a:pt x="198" y="161"/>
                  </a:lnTo>
                  <a:lnTo>
                    <a:pt x="198" y="154"/>
                  </a:lnTo>
                  <a:lnTo>
                    <a:pt x="198" y="146"/>
                  </a:lnTo>
                  <a:lnTo>
                    <a:pt x="203" y="144"/>
                  </a:lnTo>
                  <a:lnTo>
                    <a:pt x="198" y="132"/>
                  </a:lnTo>
                  <a:lnTo>
                    <a:pt x="193" y="130"/>
                  </a:lnTo>
                  <a:lnTo>
                    <a:pt x="189" y="123"/>
                  </a:lnTo>
                  <a:lnTo>
                    <a:pt x="186" y="120"/>
                  </a:lnTo>
                  <a:lnTo>
                    <a:pt x="184" y="123"/>
                  </a:lnTo>
                  <a:lnTo>
                    <a:pt x="167" y="111"/>
                  </a:lnTo>
                  <a:lnTo>
                    <a:pt x="163" y="111"/>
                  </a:lnTo>
                  <a:lnTo>
                    <a:pt x="160" y="113"/>
                  </a:lnTo>
                  <a:lnTo>
                    <a:pt x="156" y="109"/>
                  </a:lnTo>
                  <a:lnTo>
                    <a:pt x="158" y="106"/>
                  </a:lnTo>
                  <a:lnTo>
                    <a:pt x="156" y="104"/>
                  </a:lnTo>
                  <a:lnTo>
                    <a:pt x="158" y="101"/>
                  </a:lnTo>
                  <a:lnTo>
                    <a:pt x="153" y="97"/>
                  </a:lnTo>
                  <a:lnTo>
                    <a:pt x="153" y="92"/>
                  </a:lnTo>
                  <a:lnTo>
                    <a:pt x="149" y="92"/>
                  </a:lnTo>
                  <a:lnTo>
                    <a:pt x="146" y="90"/>
                  </a:lnTo>
                  <a:lnTo>
                    <a:pt x="141" y="90"/>
                  </a:lnTo>
                  <a:lnTo>
                    <a:pt x="141" y="85"/>
                  </a:lnTo>
                  <a:lnTo>
                    <a:pt x="144" y="83"/>
                  </a:lnTo>
                  <a:lnTo>
                    <a:pt x="141" y="80"/>
                  </a:lnTo>
                  <a:lnTo>
                    <a:pt x="144" y="78"/>
                  </a:lnTo>
                  <a:lnTo>
                    <a:pt x="144" y="68"/>
                  </a:lnTo>
                  <a:lnTo>
                    <a:pt x="146" y="68"/>
                  </a:lnTo>
                  <a:lnTo>
                    <a:pt x="146" y="61"/>
                  </a:lnTo>
                  <a:lnTo>
                    <a:pt x="151" y="61"/>
                  </a:lnTo>
                  <a:lnTo>
                    <a:pt x="153" y="59"/>
                  </a:lnTo>
                  <a:lnTo>
                    <a:pt x="153" y="52"/>
                  </a:lnTo>
                  <a:lnTo>
                    <a:pt x="151" y="49"/>
                  </a:lnTo>
                  <a:lnTo>
                    <a:pt x="151" y="45"/>
                  </a:lnTo>
                  <a:lnTo>
                    <a:pt x="153" y="45"/>
                  </a:lnTo>
                  <a:lnTo>
                    <a:pt x="158" y="42"/>
                  </a:lnTo>
                  <a:lnTo>
                    <a:pt x="158" y="42"/>
                  </a:lnTo>
                  <a:lnTo>
                    <a:pt x="156" y="40"/>
                  </a:lnTo>
                  <a:lnTo>
                    <a:pt x="153" y="38"/>
                  </a:lnTo>
                  <a:lnTo>
                    <a:pt x="149" y="40"/>
                  </a:lnTo>
                  <a:lnTo>
                    <a:pt x="146" y="38"/>
                  </a:lnTo>
                  <a:lnTo>
                    <a:pt x="139" y="35"/>
                  </a:lnTo>
                  <a:lnTo>
                    <a:pt x="134" y="33"/>
                  </a:lnTo>
                  <a:lnTo>
                    <a:pt x="130" y="31"/>
                  </a:lnTo>
                  <a:lnTo>
                    <a:pt x="130" y="26"/>
                  </a:lnTo>
                  <a:lnTo>
                    <a:pt x="127" y="23"/>
                  </a:lnTo>
                  <a:lnTo>
                    <a:pt x="122" y="21"/>
                  </a:lnTo>
                  <a:lnTo>
                    <a:pt x="120" y="16"/>
                  </a:lnTo>
                  <a:lnTo>
                    <a:pt x="120" y="14"/>
                  </a:lnTo>
                  <a:lnTo>
                    <a:pt x="118" y="7"/>
                  </a:lnTo>
                  <a:lnTo>
                    <a:pt x="115" y="7"/>
                  </a:lnTo>
                  <a:lnTo>
                    <a:pt x="108" y="9"/>
                  </a:lnTo>
                  <a:lnTo>
                    <a:pt x="106" y="7"/>
                  </a:lnTo>
                  <a:lnTo>
                    <a:pt x="106" y="2"/>
                  </a:lnTo>
                  <a:lnTo>
                    <a:pt x="104" y="0"/>
                  </a:lnTo>
                  <a:lnTo>
                    <a:pt x="96" y="2"/>
                  </a:lnTo>
                  <a:lnTo>
                    <a:pt x="89" y="0"/>
                  </a:lnTo>
                  <a:lnTo>
                    <a:pt x="80" y="0"/>
                  </a:lnTo>
                  <a:lnTo>
                    <a:pt x="78" y="2"/>
                  </a:lnTo>
                  <a:lnTo>
                    <a:pt x="73" y="2"/>
                  </a:lnTo>
                  <a:lnTo>
                    <a:pt x="66" y="7"/>
                  </a:lnTo>
                  <a:lnTo>
                    <a:pt x="68" y="9"/>
                  </a:lnTo>
                  <a:lnTo>
                    <a:pt x="63" y="14"/>
                  </a:lnTo>
                  <a:lnTo>
                    <a:pt x="63" y="14"/>
                  </a:lnTo>
                  <a:lnTo>
                    <a:pt x="59" y="16"/>
                  </a:lnTo>
                  <a:lnTo>
                    <a:pt x="49" y="19"/>
                  </a:lnTo>
                  <a:lnTo>
                    <a:pt x="44" y="26"/>
                  </a:lnTo>
                  <a:lnTo>
                    <a:pt x="44" y="33"/>
                  </a:lnTo>
                  <a:lnTo>
                    <a:pt x="49" y="42"/>
                  </a:lnTo>
                  <a:lnTo>
                    <a:pt x="49" y="49"/>
                  </a:lnTo>
                  <a:lnTo>
                    <a:pt x="44" y="57"/>
                  </a:lnTo>
                  <a:lnTo>
                    <a:pt x="47" y="61"/>
                  </a:lnTo>
                  <a:lnTo>
                    <a:pt x="47" y="66"/>
                  </a:lnTo>
                  <a:lnTo>
                    <a:pt x="42" y="71"/>
                  </a:lnTo>
                  <a:lnTo>
                    <a:pt x="40" y="75"/>
                  </a:lnTo>
                  <a:lnTo>
                    <a:pt x="0" y="104"/>
                  </a:lnTo>
                  <a:lnTo>
                    <a:pt x="0" y="104"/>
                  </a:lnTo>
                  <a:lnTo>
                    <a:pt x="0" y="104"/>
                  </a:lnTo>
                  <a:lnTo>
                    <a:pt x="11" y="132"/>
                  </a:lnTo>
                  <a:lnTo>
                    <a:pt x="33" y="135"/>
                  </a:lnTo>
                  <a:lnTo>
                    <a:pt x="137" y="208"/>
                  </a:lnTo>
                  <a:lnTo>
                    <a:pt x="179" y="208"/>
                  </a:lnTo>
                  <a:lnTo>
                    <a:pt x="184" y="199"/>
                  </a:lnTo>
                  <a:lnTo>
                    <a:pt x="189" y="189"/>
                  </a:lnTo>
                  <a:lnTo>
                    <a:pt x="198" y="184"/>
                  </a:lnTo>
                  <a:lnTo>
                    <a:pt x="205" y="187"/>
                  </a:lnTo>
                  <a:lnTo>
                    <a:pt x="210" y="184"/>
                  </a:lnTo>
                  <a:lnTo>
                    <a:pt x="212" y="187"/>
                  </a:lnTo>
                  <a:lnTo>
                    <a:pt x="215" y="180"/>
                  </a:lnTo>
                  <a:lnTo>
                    <a:pt x="217" y="180"/>
                  </a:lnTo>
                  <a:lnTo>
                    <a:pt x="217" y="18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80" name="Iran">
              <a:extLst>
                <a:ext uri="{FF2B5EF4-FFF2-40B4-BE49-F238E27FC236}">
                  <a16:creationId xmlns:a16="http://schemas.microsoft.com/office/drawing/2014/main" xmlns="" id="{D72465DF-4AD6-45DC-97D8-F8C83DE2553C}"/>
                </a:ext>
              </a:extLst>
            </p:cNvPr>
            <p:cNvSpPr>
              <a:spLocks/>
            </p:cNvSpPr>
            <p:nvPr/>
          </p:nvSpPr>
          <p:spPr bwMode="auto">
            <a:xfrm>
              <a:off x="6946711" y="3253353"/>
              <a:ext cx="521069" cy="420034"/>
            </a:xfrm>
            <a:custGeom>
              <a:avLst/>
              <a:gdLst>
                <a:gd name="T0" fmla="*/ 19 w 459"/>
                <a:gd name="T1" fmla="*/ 10 h 370"/>
                <a:gd name="T2" fmla="*/ 43 w 459"/>
                <a:gd name="T3" fmla="*/ 24 h 370"/>
                <a:gd name="T4" fmla="*/ 57 w 459"/>
                <a:gd name="T5" fmla="*/ 24 h 370"/>
                <a:gd name="T6" fmla="*/ 71 w 459"/>
                <a:gd name="T7" fmla="*/ 12 h 370"/>
                <a:gd name="T8" fmla="*/ 85 w 459"/>
                <a:gd name="T9" fmla="*/ 5 h 370"/>
                <a:gd name="T10" fmla="*/ 90 w 459"/>
                <a:gd name="T11" fmla="*/ 15 h 370"/>
                <a:gd name="T12" fmla="*/ 99 w 459"/>
                <a:gd name="T13" fmla="*/ 36 h 370"/>
                <a:gd name="T14" fmla="*/ 111 w 459"/>
                <a:gd name="T15" fmla="*/ 43 h 370"/>
                <a:gd name="T16" fmla="*/ 118 w 459"/>
                <a:gd name="T17" fmla="*/ 62 h 370"/>
                <a:gd name="T18" fmla="*/ 142 w 459"/>
                <a:gd name="T19" fmla="*/ 64 h 370"/>
                <a:gd name="T20" fmla="*/ 177 w 459"/>
                <a:gd name="T21" fmla="*/ 81 h 370"/>
                <a:gd name="T22" fmla="*/ 227 w 459"/>
                <a:gd name="T23" fmla="*/ 79 h 370"/>
                <a:gd name="T24" fmla="*/ 239 w 459"/>
                <a:gd name="T25" fmla="*/ 60 h 370"/>
                <a:gd name="T26" fmla="*/ 265 w 459"/>
                <a:gd name="T27" fmla="*/ 38 h 370"/>
                <a:gd name="T28" fmla="*/ 291 w 459"/>
                <a:gd name="T29" fmla="*/ 36 h 370"/>
                <a:gd name="T30" fmla="*/ 324 w 459"/>
                <a:gd name="T31" fmla="*/ 50 h 370"/>
                <a:gd name="T32" fmla="*/ 348 w 459"/>
                <a:gd name="T33" fmla="*/ 62 h 370"/>
                <a:gd name="T34" fmla="*/ 383 w 459"/>
                <a:gd name="T35" fmla="*/ 86 h 370"/>
                <a:gd name="T36" fmla="*/ 386 w 459"/>
                <a:gd name="T37" fmla="*/ 107 h 370"/>
                <a:gd name="T38" fmla="*/ 386 w 459"/>
                <a:gd name="T39" fmla="*/ 124 h 370"/>
                <a:gd name="T40" fmla="*/ 376 w 459"/>
                <a:gd name="T41" fmla="*/ 140 h 370"/>
                <a:gd name="T42" fmla="*/ 388 w 459"/>
                <a:gd name="T43" fmla="*/ 154 h 370"/>
                <a:gd name="T44" fmla="*/ 388 w 459"/>
                <a:gd name="T45" fmla="*/ 195 h 370"/>
                <a:gd name="T46" fmla="*/ 414 w 459"/>
                <a:gd name="T47" fmla="*/ 221 h 370"/>
                <a:gd name="T48" fmla="*/ 412 w 459"/>
                <a:gd name="T49" fmla="*/ 275 h 370"/>
                <a:gd name="T50" fmla="*/ 438 w 459"/>
                <a:gd name="T51" fmla="*/ 289 h 370"/>
                <a:gd name="T52" fmla="*/ 445 w 459"/>
                <a:gd name="T53" fmla="*/ 310 h 370"/>
                <a:gd name="T54" fmla="*/ 456 w 459"/>
                <a:gd name="T55" fmla="*/ 329 h 370"/>
                <a:gd name="T56" fmla="*/ 428 w 459"/>
                <a:gd name="T57" fmla="*/ 341 h 370"/>
                <a:gd name="T58" fmla="*/ 426 w 459"/>
                <a:gd name="T59" fmla="*/ 367 h 370"/>
                <a:gd name="T60" fmla="*/ 407 w 459"/>
                <a:gd name="T61" fmla="*/ 365 h 370"/>
                <a:gd name="T62" fmla="*/ 397 w 459"/>
                <a:gd name="T63" fmla="*/ 363 h 370"/>
                <a:gd name="T64" fmla="*/ 362 w 459"/>
                <a:gd name="T65" fmla="*/ 360 h 370"/>
                <a:gd name="T66" fmla="*/ 341 w 459"/>
                <a:gd name="T67" fmla="*/ 355 h 370"/>
                <a:gd name="T68" fmla="*/ 319 w 459"/>
                <a:gd name="T69" fmla="*/ 336 h 370"/>
                <a:gd name="T70" fmla="*/ 312 w 459"/>
                <a:gd name="T71" fmla="*/ 320 h 370"/>
                <a:gd name="T72" fmla="*/ 289 w 459"/>
                <a:gd name="T73" fmla="*/ 322 h 370"/>
                <a:gd name="T74" fmla="*/ 256 w 459"/>
                <a:gd name="T75" fmla="*/ 329 h 370"/>
                <a:gd name="T76" fmla="*/ 232 w 459"/>
                <a:gd name="T77" fmla="*/ 322 h 370"/>
                <a:gd name="T78" fmla="*/ 218 w 459"/>
                <a:gd name="T79" fmla="*/ 308 h 370"/>
                <a:gd name="T80" fmla="*/ 194 w 459"/>
                <a:gd name="T81" fmla="*/ 303 h 370"/>
                <a:gd name="T82" fmla="*/ 175 w 459"/>
                <a:gd name="T83" fmla="*/ 280 h 370"/>
                <a:gd name="T84" fmla="*/ 173 w 459"/>
                <a:gd name="T85" fmla="*/ 275 h 370"/>
                <a:gd name="T86" fmla="*/ 156 w 459"/>
                <a:gd name="T87" fmla="*/ 247 h 370"/>
                <a:gd name="T88" fmla="*/ 142 w 459"/>
                <a:gd name="T89" fmla="*/ 249 h 370"/>
                <a:gd name="T90" fmla="*/ 135 w 459"/>
                <a:gd name="T91" fmla="*/ 242 h 370"/>
                <a:gd name="T92" fmla="*/ 130 w 459"/>
                <a:gd name="T93" fmla="*/ 251 h 370"/>
                <a:gd name="T94" fmla="*/ 118 w 459"/>
                <a:gd name="T95" fmla="*/ 244 h 370"/>
                <a:gd name="T96" fmla="*/ 104 w 459"/>
                <a:gd name="T97" fmla="*/ 213 h 370"/>
                <a:gd name="T98" fmla="*/ 92 w 459"/>
                <a:gd name="T99" fmla="*/ 187 h 370"/>
                <a:gd name="T100" fmla="*/ 62 w 459"/>
                <a:gd name="T101" fmla="*/ 176 h 370"/>
                <a:gd name="T102" fmla="*/ 59 w 459"/>
                <a:gd name="T103" fmla="*/ 159 h 370"/>
                <a:gd name="T104" fmla="*/ 50 w 459"/>
                <a:gd name="T105" fmla="*/ 150 h 370"/>
                <a:gd name="T106" fmla="*/ 52 w 459"/>
                <a:gd name="T107" fmla="*/ 128 h 370"/>
                <a:gd name="T108" fmla="*/ 57 w 459"/>
                <a:gd name="T109" fmla="*/ 112 h 370"/>
                <a:gd name="T110" fmla="*/ 59 w 459"/>
                <a:gd name="T111" fmla="*/ 105 h 370"/>
                <a:gd name="T112" fmla="*/ 36 w 459"/>
                <a:gd name="T113" fmla="*/ 98 h 370"/>
                <a:gd name="T114" fmla="*/ 26 w 459"/>
                <a:gd name="T115" fmla="*/ 81 h 370"/>
                <a:gd name="T116" fmla="*/ 19 w 459"/>
                <a:gd name="T117" fmla="*/ 64 h 370"/>
                <a:gd name="T118" fmla="*/ 12 w 459"/>
                <a:gd name="T119" fmla="*/ 38 h 370"/>
                <a:gd name="T120" fmla="*/ 2 w 459"/>
                <a:gd name="T121" fmla="*/ 17 h 370"/>
                <a:gd name="T122" fmla="*/ 12 w 459"/>
                <a:gd name="T12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9" h="370">
                  <a:moveTo>
                    <a:pt x="12" y="0"/>
                  </a:moveTo>
                  <a:lnTo>
                    <a:pt x="12" y="0"/>
                  </a:lnTo>
                  <a:lnTo>
                    <a:pt x="17" y="5"/>
                  </a:lnTo>
                  <a:lnTo>
                    <a:pt x="19" y="5"/>
                  </a:lnTo>
                  <a:lnTo>
                    <a:pt x="19" y="10"/>
                  </a:lnTo>
                  <a:lnTo>
                    <a:pt x="19" y="12"/>
                  </a:lnTo>
                  <a:lnTo>
                    <a:pt x="28" y="17"/>
                  </a:lnTo>
                  <a:lnTo>
                    <a:pt x="31" y="22"/>
                  </a:lnTo>
                  <a:lnTo>
                    <a:pt x="36" y="24"/>
                  </a:lnTo>
                  <a:lnTo>
                    <a:pt x="43" y="24"/>
                  </a:lnTo>
                  <a:lnTo>
                    <a:pt x="47" y="29"/>
                  </a:lnTo>
                  <a:lnTo>
                    <a:pt x="50" y="24"/>
                  </a:lnTo>
                  <a:lnTo>
                    <a:pt x="50" y="24"/>
                  </a:lnTo>
                  <a:lnTo>
                    <a:pt x="55" y="24"/>
                  </a:lnTo>
                  <a:lnTo>
                    <a:pt x="57" y="24"/>
                  </a:lnTo>
                  <a:lnTo>
                    <a:pt x="62" y="24"/>
                  </a:lnTo>
                  <a:lnTo>
                    <a:pt x="62" y="22"/>
                  </a:lnTo>
                  <a:lnTo>
                    <a:pt x="64" y="19"/>
                  </a:lnTo>
                  <a:lnTo>
                    <a:pt x="66" y="19"/>
                  </a:lnTo>
                  <a:lnTo>
                    <a:pt x="71" y="12"/>
                  </a:lnTo>
                  <a:lnTo>
                    <a:pt x="73" y="12"/>
                  </a:lnTo>
                  <a:lnTo>
                    <a:pt x="76" y="8"/>
                  </a:lnTo>
                  <a:lnTo>
                    <a:pt x="78" y="8"/>
                  </a:lnTo>
                  <a:lnTo>
                    <a:pt x="83" y="5"/>
                  </a:lnTo>
                  <a:lnTo>
                    <a:pt x="85" y="5"/>
                  </a:lnTo>
                  <a:lnTo>
                    <a:pt x="85" y="5"/>
                  </a:lnTo>
                  <a:lnTo>
                    <a:pt x="88" y="5"/>
                  </a:lnTo>
                  <a:lnTo>
                    <a:pt x="90" y="10"/>
                  </a:lnTo>
                  <a:lnTo>
                    <a:pt x="92" y="12"/>
                  </a:lnTo>
                  <a:lnTo>
                    <a:pt x="90" y="15"/>
                  </a:lnTo>
                  <a:lnTo>
                    <a:pt x="90" y="17"/>
                  </a:lnTo>
                  <a:lnTo>
                    <a:pt x="97" y="19"/>
                  </a:lnTo>
                  <a:lnTo>
                    <a:pt x="90" y="27"/>
                  </a:lnTo>
                  <a:lnTo>
                    <a:pt x="97" y="34"/>
                  </a:lnTo>
                  <a:lnTo>
                    <a:pt x="99" y="36"/>
                  </a:lnTo>
                  <a:lnTo>
                    <a:pt x="102" y="38"/>
                  </a:lnTo>
                  <a:lnTo>
                    <a:pt x="104" y="38"/>
                  </a:lnTo>
                  <a:lnTo>
                    <a:pt x="107" y="38"/>
                  </a:lnTo>
                  <a:lnTo>
                    <a:pt x="107" y="38"/>
                  </a:lnTo>
                  <a:lnTo>
                    <a:pt x="111" y="43"/>
                  </a:lnTo>
                  <a:lnTo>
                    <a:pt x="111" y="48"/>
                  </a:lnTo>
                  <a:lnTo>
                    <a:pt x="111" y="55"/>
                  </a:lnTo>
                  <a:lnTo>
                    <a:pt x="111" y="55"/>
                  </a:lnTo>
                  <a:lnTo>
                    <a:pt x="116" y="57"/>
                  </a:lnTo>
                  <a:lnTo>
                    <a:pt x="118" y="62"/>
                  </a:lnTo>
                  <a:lnTo>
                    <a:pt x="125" y="62"/>
                  </a:lnTo>
                  <a:lnTo>
                    <a:pt x="128" y="62"/>
                  </a:lnTo>
                  <a:lnTo>
                    <a:pt x="133" y="60"/>
                  </a:lnTo>
                  <a:lnTo>
                    <a:pt x="140" y="64"/>
                  </a:lnTo>
                  <a:lnTo>
                    <a:pt x="142" y="64"/>
                  </a:lnTo>
                  <a:lnTo>
                    <a:pt x="144" y="69"/>
                  </a:lnTo>
                  <a:lnTo>
                    <a:pt x="147" y="74"/>
                  </a:lnTo>
                  <a:lnTo>
                    <a:pt x="159" y="79"/>
                  </a:lnTo>
                  <a:lnTo>
                    <a:pt x="163" y="79"/>
                  </a:lnTo>
                  <a:lnTo>
                    <a:pt x="177" y="81"/>
                  </a:lnTo>
                  <a:lnTo>
                    <a:pt x="182" y="81"/>
                  </a:lnTo>
                  <a:lnTo>
                    <a:pt x="199" y="79"/>
                  </a:lnTo>
                  <a:lnTo>
                    <a:pt x="208" y="76"/>
                  </a:lnTo>
                  <a:lnTo>
                    <a:pt x="222" y="79"/>
                  </a:lnTo>
                  <a:lnTo>
                    <a:pt x="227" y="79"/>
                  </a:lnTo>
                  <a:lnTo>
                    <a:pt x="229" y="74"/>
                  </a:lnTo>
                  <a:lnTo>
                    <a:pt x="225" y="67"/>
                  </a:lnTo>
                  <a:lnTo>
                    <a:pt x="222" y="62"/>
                  </a:lnTo>
                  <a:lnTo>
                    <a:pt x="227" y="60"/>
                  </a:lnTo>
                  <a:lnTo>
                    <a:pt x="239" y="60"/>
                  </a:lnTo>
                  <a:lnTo>
                    <a:pt x="241" y="53"/>
                  </a:lnTo>
                  <a:lnTo>
                    <a:pt x="244" y="48"/>
                  </a:lnTo>
                  <a:lnTo>
                    <a:pt x="246" y="48"/>
                  </a:lnTo>
                  <a:lnTo>
                    <a:pt x="256" y="41"/>
                  </a:lnTo>
                  <a:lnTo>
                    <a:pt x="265" y="38"/>
                  </a:lnTo>
                  <a:lnTo>
                    <a:pt x="274" y="41"/>
                  </a:lnTo>
                  <a:lnTo>
                    <a:pt x="277" y="36"/>
                  </a:lnTo>
                  <a:lnTo>
                    <a:pt x="282" y="34"/>
                  </a:lnTo>
                  <a:lnTo>
                    <a:pt x="284" y="36"/>
                  </a:lnTo>
                  <a:lnTo>
                    <a:pt x="291" y="36"/>
                  </a:lnTo>
                  <a:lnTo>
                    <a:pt x="298" y="43"/>
                  </a:lnTo>
                  <a:lnTo>
                    <a:pt x="305" y="43"/>
                  </a:lnTo>
                  <a:lnTo>
                    <a:pt x="317" y="53"/>
                  </a:lnTo>
                  <a:lnTo>
                    <a:pt x="322" y="53"/>
                  </a:lnTo>
                  <a:lnTo>
                    <a:pt x="324" y="50"/>
                  </a:lnTo>
                  <a:lnTo>
                    <a:pt x="334" y="53"/>
                  </a:lnTo>
                  <a:lnTo>
                    <a:pt x="338" y="55"/>
                  </a:lnTo>
                  <a:lnTo>
                    <a:pt x="341" y="62"/>
                  </a:lnTo>
                  <a:lnTo>
                    <a:pt x="343" y="62"/>
                  </a:lnTo>
                  <a:lnTo>
                    <a:pt x="348" y="62"/>
                  </a:lnTo>
                  <a:lnTo>
                    <a:pt x="355" y="64"/>
                  </a:lnTo>
                  <a:lnTo>
                    <a:pt x="364" y="76"/>
                  </a:lnTo>
                  <a:lnTo>
                    <a:pt x="374" y="76"/>
                  </a:lnTo>
                  <a:lnTo>
                    <a:pt x="378" y="79"/>
                  </a:lnTo>
                  <a:lnTo>
                    <a:pt x="383" y="86"/>
                  </a:lnTo>
                  <a:lnTo>
                    <a:pt x="381" y="88"/>
                  </a:lnTo>
                  <a:lnTo>
                    <a:pt x="383" y="95"/>
                  </a:lnTo>
                  <a:lnTo>
                    <a:pt x="383" y="98"/>
                  </a:lnTo>
                  <a:lnTo>
                    <a:pt x="386" y="102"/>
                  </a:lnTo>
                  <a:lnTo>
                    <a:pt x="386" y="107"/>
                  </a:lnTo>
                  <a:lnTo>
                    <a:pt x="386" y="112"/>
                  </a:lnTo>
                  <a:lnTo>
                    <a:pt x="383" y="114"/>
                  </a:lnTo>
                  <a:lnTo>
                    <a:pt x="388" y="119"/>
                  </a:lnTo>
                  <a:lnTo>
                    <a:pt x="386" y="119"/>
                  </a:lnTo>
                  <a:lnTo>
                    <a:pt x="386" y="124"/>
                  </a:lnTo>
                  <a:lnTo>
                    <a:pt x="381" y="126"/>
                  </a:lnTo>
                  <a:lnTo>
                    <a:pt x="376" y="128"/>
                  </a:lnTo>
                  <a:lnTo>
                    <a:pt x="376" y="131"/>
                  </a:lnTo>
                  <a:lnTo>
                    <a:pt x="381" y="133"/>
                  </a:lnTo>
                  <a:lnTo>
                    <a:pt x="376" y="140"/>
                  </a:lnTo>
                  <a:lnTo>
                    <a:pt x="378" y="140"/>
                  </a:lnTo>
                  <a:lnTo>
                    <a:pt x="378" y="150"/>
                  </a:lnTo>
                  <a:lnTo>
                    <a:pt x="378" y="152"/>
                  </a:lnTo>
                  <a:lnTo>
                    <a:pt x="388" y="154"/>
                  </a:lnTo>
                  <a:lnTo>
                    <a:pt x="388" y="154"/>
                  </a:lnTo>
                  <a:lnTo>
                    <a:pt x="381" y="164"/>
                  </a:lnTo>
                  <a:lnTo>
                    <a:pt x="381" y="168"/>
                  </a:lnTo>
                  <a:lnTo>
                    <a:pt x="388" y="180"/>
                  </a:lnTo>
                  <a:lnTo>
                    <a:pt x="390" y="192"/>
                  </a:lnTo>
                  <a:lnTo>
                    <a:pt x="388" y="195"/>
                  </a:lnTo>
                  <a:lnTo>
                    <a:pt x="390" y="199"/>
                  </a:lnTo>
                  <a:lnTo>
                    <a:pt x="390" y="206"/>
                  </a:lnTo>
                  <a:lnTo>
                    <a:pt x="412" y="206"/>
                  </a:lnTo>
                  <a:lnTo>
                    <a:pt x="414" y="213"/>
                  </a:lnTo>
                  <a:lnTo>
                    <a:pt x="414" y="221"/>
                  </a:lnTo>
                  <a:lnTo>
                    <a:pt x="416" y="230"/>
                  </a:lnTo>
                  <a:lnTo>
                    <a:pt x="414" y="232"/>
                  </a:lnTo>
                  <a:lnTo>
                    <a:pt x="397" y="256"/>
                  </a:lnTo>
                  <a:lnTo>
                    <a:pt x="409" y="270"/>
                  </a:lnTo>
                  <a:lnTo>
                    <a:pt x="412" y="275"/>
                  </a:lnTo>
                  <a:lnTo>
                    <a:pt x="419" y="282"/>
                  </a:lnTo>
                  <a:lnTo>
                    <a:pt x="423" y="284"/>
                  </a:lnTo>
                  <a:lnTo>
                    <a:pt x="426" y="287"/>
                  </a:lnTo>
                  <a:lnTo>
                    <a:pt x="433" y="287"/>
                  </a:lnTo>
                  <a:lnTo>
                    <a:pt x="438" y="289"/>
                  </a:lnTo>
                  <a:lnTo>
                    <a:pt x="438" y="292"/>
                  </a:lnTo>
                  <a:lnTo>
                    <a:pt x="442" y="292"/>
                  </a:lnTo>
                  <a:lnTo>
                    <a:pt x="445" y="301"/>
                  </a:lnTo>
                  <a:lnTo>
                    <a:pt x="445" y="306"/>
                  </a:lnTo>
                  <a:lnTo>
                    <a:pt x="445" y="310"/>
                  </a:lnTo>
                  <a:lnTo>
                    <a:pt x="447" y="315"/>
                  </a:lnTo>
                  <a:lnTo>
                    <a:pt x="452" y="315"/>
                  </a:lnTo>
                  <a:lnTo>
                    <a:pt x="459" y="320"/>
                  </a:lnTo>
                  <a:lnTo>
                    <a:pt x="459" y="327"/>
                  </a:lnTo>
                  <a:lnTo>
                    <a:pt x="456" y="329"/>
                  </a:lnTo>
                  <a:lnTo>
                    <a:pt x="449" y="329"/>
                  </a:lnTo>
                  <a:lnTo>
                    <a:pt x="440" y="332"/>
                  </a:lnTo>
                  <a:lnTo>
                    <a:pt x="438" y="334"/>
                  </a:lnTo>
                  <a:lnTo>
                    <a:pt x="430" y="336"/>
                  </a:lnTo>
                  <a:lnTo>
                    <a:pt x="428" y="341"/>
                  </a:lnTo>
                  <a:lnTo>
                    <a:pt x="428" y="346"/>
                  </a:lnTo>
                  <a:lnTo>
                    <a:pt x="426" y="351"/>
                  </a:lnTo>
                  <a:lnTo>
                    <a:pt x="428" y="355"/>
                  </a:lnTo>
                  <a:lnTo>
                    <a:pt x="426" y="363"/>
                  </a:lnTo>
                  <a:lnTo>
                    <a:pt x="426" y="367"/>
                  </a:lnTo>
                  <a:lnTo>
                    <a:pt x="426" y="367"/>
                  </a:lnTo>
                  <a:lnTo>
                    <a:pt x="423" y="370"/>
                  </a:lnTo>
                  <a:lnTo>
                    <a:pt x="421" y="370"/>
                  </a:lnTo>
                  <a:lnTo>
                    <a:pt x="414" y="367"/>
                  </a:lnTo>
                  <a:lnTo>
                    <a:pt x="407" y="365"/>
                  </a:lnTo>
                  <a:lnTo>
                    <a:pt x="404" y="363"/>
                  </a:lnTo>
                  <a:lnTo>
                    <a:pt x="402" y="363"/>
                  </a:lnTo>
                  <a:lnTo>
                    <a:pt x="402" y="367"/>
                  </a:lnTo>
                  <a:lnTo>
                    <a:pt x="400" y="367"/>
                  </a:lnTo>
                  <a:lnTo>
                    <a:pt x="397" y="363"/>
                  </a:lnTo>
                  <a:lnTo>
                    <a:pt x="395" y="365"/>
                  </a:lnTo>
                  <a:lnTo>
                    <a:pt x="390" y="363"/>
                  </a:lnTo>
                  <a:lnTo>
                    <a:pt x="381" y="363"/>
                  </a:lnTo>
                  <a:lnTo>
                    <a:pt x="374" y="360"/>
                  </a:lnTo>
                  <a:lnTo>
                    <a:pt x="362" y="360"/>
                  </a:lnTo>
                  <a:lnTo>
                    <a:pt x="357" y="355"/>
                  </a:lnTo>
                  <a:lnTo>
                    <a:pt x="355" y="355"/>
                  </a:lnTo>
                  <a:lnTo>
                    <a:pt x="350" y="358"/>
                  </a:lnTo>
                  <a:lnTo>
                    <a:pt x="345" y="355"/>
                  </a:lnTo>
                  <a:lnTo>
                    <a:pt x="341" y="355"/>
                  </a:lnTo>
                  <a:lnTo>
                    <a:pt x="329" y="355"/>
                  </a:lnTo>
                  <a:lnTo>
                    <a:pt x="326" y="353"/>
                  </a:lnTo>
                  <a:lnTo>
                    <a:pt x="324" y="353"/>
                  </a:lnTo>
                  <a:lnTo>
                    <a:pt x="324" y="346"/>
                  </a:lnTo>
                  <a:lnTo>
                    <a:pt x="319" y="336"/>
                  </a:lnTo>
                  <a:lnTo>
                    <a:pt x="317" y="329"/>
                  </a:lnTo>
                  <a:lnTo>
                    <a:pt x="315" y="325"/>
                  </a:lnTo>
                  <a:lnTo>
                    <a:pt x="312" y="322"/>
                  </a:lnTo>
                  <a:lnTo>
                    <a:pt x="312" y="322"/>
                  </a:lnTo>
                  <a:lnTo>
                    <a:pt x="312" y="320"/>
                  </a:lnTo>
                  <a:lnTo>
                    <a:pt x="303" y="320"/>
                  </a:lnTo>
                  <a:lnTo>
                    <a:pt x="298" y="320"/>
                  </a:lnTo>
                  <a:lnTo>
                    <a:pt x="293" y="325"/>
                  </a:lnTo>
                  <a:lnTo>
                    <a:pt x="289" y="325"/>
                  </a:lnTo>
                  <a:lnTo>
                    <a:pt x="289" y="322"/>
                  </a:lnTo>
                  <a:lnTo>
                    <a:pt x="289" y="325"/>
                  </a:lnTo>
                  <a:lnTo>
                    <a:pt x="279" y="332"/>
                  </a:lnTo>
                  <a:lnTo>
                    <a:pt x="270" y="336"/>
                  </a:lnTo>
                  <a:lnTo>
                    <a:pt x="263" y="332"/>
                  </a:lnTo>
                  <a:lnTo>
                    <a:pt x="256" y="329"/>
                  </a:lnTo>
                  <a:lnTo>
                    <a:pt x="248" y="332"/>
                  </a:lnTo>
                  <a:lnTo>
                    <a:pt x="246" y="332"/>
                  </a:lnTo>
                  <a:lnTo>
                    <a:pt x="239" y="325"/>
                  </a:lnTo>
                  <a:lnTo>
                    <a:pt x="234" y="325"/>
                  </a:lnTo>
                  <a:lnTo>
                    <a:pt x="232" y="322"/>
                  </a:lnTo>
                  <a:lnTo>
                    <a:pt x="227" y="320"/>
                  </a:lnTo>
                  <a:lnTo>
                    <a:pt x="220" y="313"/>
                  </a:lnTo>
                  <a:lnTo>
                    <a:pt x="222" y="310"/>
                  </a:lnTo>
                  <a:lnTo>
                    <a:pt x="222" y="310"/>
                  </a:lnTo>
                  <a:lnTo>
                    <a:pt x="218" y="308"/>
                  </a:lnTo>
                  <a:lnTo>
                    <a:pt x="218" y="308"/>
                  </a:lnTo>
                  <a:lnTo>
                    <a:pt x="211" y="308"/>
                  </a:lnTo>
                  <a:lnTo>
                    <a:pt x="208" y="306"/>
                  </a:lnTo>
                  <a:lnTo>
                    <a:pt x="201" y="303"/>
                  </a:lnTo>
                  <a:lnTo>
                    <a:pt x="194" y="303"/>
                  </a:lnTo>
                  <a:lnTo>
                    <a:pt x="189" y="301"/>
                  </a:lnTo>
                  <a:lnTo>
                    <a:pt x="182" y="287"/>
                  </a:lnTo>
                  <a:lnTo>
                    <a:pt x="182" y="282"/>
                  </a:lnTo>
                  <a:lnTo>
                    <a:pt x="180" y="282"/>
                  </a:lnTo>
                  <a:lnTo>
                    <a:pt x="175" y="280"/>
                  </a:lnTo>
                  <a:lnTo>
                    <a:pt x="175" y="280"/>
                  </a:lnTo>
                  <a:lnTo>
                    <a:pt x="177" y="280"/>
                  </a:lnTo>
                  <a:lnTo>
                    <a:pt x="180" y="280"/>
                  </a:lnTo>
                  <a:lnTo>
                    <a:pt x="177" y="275"/>
                  </a:lnTo>
                  <a:lnTo>
                    <a:pt x="173" y="275"/>
                  </a:lnTo>
                  <a:lnTo>
                    <a:pt x="170" y="275"/>
                  </a:lnTo>
                  <a:lnTo>
                    <a:pt x="170" y="268"/>
                  </a:lnTo>
                  <a:lnTo>
                    <a:pt x="163" y="258"/>
                  </a:lnTo>
                  <a:lnTo>
                    <a:pt x="161" y="254"/>
                  </a:lnTo>
                  <a:lnTo>
                    <a:pt x="156" y="247"/>
                  </a:lnTo>
                  <a:lnTo>
                    <a:pt x="154" y="247"/>
                  </a:lnTo>
                  <a:lnTo>
                    <a:pt x="149" y="251"/>
                  </a:lnTo>
                  <a:lnTo>
                    <a:pt x="147" y="251"/>
                  </a:lnTo>
                  <a:lnTo>
                    <a:pt x="144" y="247"/>
                  </a:lnTo>
                  <a:lnTo>
                    <a:pt x="142" y="249"/>
                  </a:lnTo>
                  <a:lnTo>
                    <a:pt x="137" y="247"/>
                  </a:lnTo>
                  <a:lnTo>
                    <a:pt x="137" y="244"/>
                  </a:lnTo>
                  <a:lnTo>
                    <a:pt x="137" y="242"/>
                  </a:lnTo>
                  <a:lnTo>
                    <a:pt x="137" y="242"/>
                  </a:lnTo>
                  <a:lnTo>
                    <a:pt x="135" y="242"/>
                  </a:lnTo>
                  <a:lnTo>
                    <a:pt x="130" y="242"/>
                  </a:lnTo>
                  <a:lnTo>
                    <a:pt x="135" y="244"/>
                  </a:lnTo>
                  <a:lnTo>
                    <a:pt x="135" y="249"/>
                  </a:lnTo>
                  <a:lnTo>
                    <a:pt x="133" y="251"/>
                  </a:lnTo>
                  <a:lnTo>
                    <a:pt x="130" y="251"/>
                  </a:lnTo>
                  <a:lnTo>
                    <a:pt x="125" y="247"/>
                  </a:lnTo>
                  <a:lnTo>
                    <a:pt x="125" y="247"/>
                  </a:lnTo>
                  <a:lnTo>
                    <a:pt x="123" y="247"/>
                  </a:lnTo>
                  <a:lnTo>
                    <a:pt x="123" y="244"/>
                  </a:lnTo>
                  <a:lnTo>
                    <a:pt x="118" y="244"/>
                  </a:lnTo>
                  <a:lnTo>
                    <a:pt x="114" y="239"/>
                  </a:lnTo>
                  <a:lnTo>
                    <a:pt x="111" y="228"/>
                  </a:lnTo>
                  <a:lnTo>
                    <a:pt x="104" y="228"/>
                  </a:lnTo>
                  <a:lnTo>
                    <a:pt x="104" y="221"/>
                  </a:lnTo>
                  <a:lnTo>
                    <a:pt x="104" y="213"/>
                  </a:lnTo>
                  <a:lnTo>
                    <a:pt x="109" y="211"/>
                  </a:lnTo>
                  <a:lnTo>
                    <a:pt x="104" y="199"/>
                  </a:lnTo>
                  <a:lnTo>
                    <a:pt x="99" y="197"/>
                  </a:lnTo>
                  <a:lnTo>
                    <a:pt x="95" y="190"/>
                  </a:lnTo>
                  <a:lnTo>
                    <a:pt x="92" y="187"/>
                  </a:lnTo>
                  <a:lnTo>
                    <a:pt x="90" y="190"/>
                  </a:lnTo>
                  <a:lnTo>
                    <a:pt x="73" y="178"/>
                  </a:lnTo>
                  <a:lnTo>
                    <a:pt x="69" y="178"/>
                  </a:lnTo>
                  <a:lnTo>
                    <a:pt x="66" y="180"/>
                  </a:lnTo>
                  <a:lnTo>
                    <a:pt x="62" y="176"/>
                  </a:lnTo>
                  <a:lnTo>
                    <a:pt x="64" y="173"/>
                  </a:lnTo>
                  <a:lnTo>
                    <a:pt x="62" y="171"/>
                  </a:lnTo>
                  <a:lnTo>
                    <a:pt x="64" y="168"/>
                  </a:lnTo>
                  <a:lnTo>
                    <a:pt x="59" y="164"/>
                  </a:lnTo>
                  <a:lnTo>
                    <a:pt x="59" y="159"/>
                  </a:lnTo>
                  <a:lnTo>
                    <a:pt x="55" y="159"/>
                  </a:lnTo>
                  <a:lnTo>
                    <a:pt x="52" y="157"/>
                  </a:lnTo>
                  <a:lnTo>
                    <a:pt x="47" y="157"/>
                  </a:lnTo>
                  <a:lnTo>
                    <a:pt x="47" y="152"/>
                  </a:lnTo>
                  <a:lnTo>
                    <a:pt x="50" y="150"/>
                  </a:lnTo>
                  <a:lnTo>
                    <a:pt x="47" y="147"/>
                  </a:lnTo>
                  <a:lnTo>
                    <a:pt x="50" y="145"/>
                  </a:lnTo>
                  <a:lnTo>
                    <a:pt x="50" y="135"/>
                  </a:lnTo>
                  <a:lnTo>
                    <a:pt x="52" y="135"/>
                  </a:lnTo>
                  <a:lnTo>
                    <a:pt x="52" y="128"/>
                  </a:lnTo>
                  <a:lnTo>
                    <a:pt x="57" y="128"/>
                  </a:lnTo>
                  <a:lnTo>
                    <a:pt x="59" y="126"/>
                  </a:lnTo>
                  <a:lnTo>
                    <a:pt x="59" y="119"/>
                  </a:lnTo>
                  <a:lnTo>
                    <a:pt x="57" y="116"/>
                  </a:lnTo>
                  <a:lnTo>
                    <a:pt x="57" y="112"/>
                  </a:lnTo>
                  <a:lnTo>
                    <a:pt x="59" y="112"/>
                  </a:lnTo>
                  <a:lnTo>
                    <a:pt x="64" y="109"/>
                  </a:lnTo>
                  <a:lnTo>
                    <a:pt x="64" y="109"/>
                  </a:lnTo>
                  <a:lnTo>
                    <a:pt x="62" y="107"/>
                  </a:lnTo>
                  <a:lnTo>
                    <a:pt x="59" y="105"/>
                  </a:lnTo>
                  <a:lnTo>
                    <a:pt x="55" y="107"/>
                  </a:lnTo>
                  <a:lnTo>
                    <a:pt x="52" y="105"/>
                  </a:lnTo>
                  <a:lnTo>
                    <a:pt x="45" y="102"/>
                  </a:lnTo>
                  <a:lnTo>
                    <a:pt x="40" y="100"/>
                  </a:lnTo>
                  <a:lnTo>
                    <a:pt x="36" y="98"/>
                  </a:lnTo>
                  <a:lnTo>
                    <a:pt x="36" y="93"/>
                  </a:lnTo>
                  <a:lnTo>
                    <a:pt x="33" y="90"/>
                  </a:lnTo>
                  <a:lnTo>
                    <a:pt x="28" y="88"/>
                  </a:lnTo>
                  <a:lnTo>
                    <a:pt x="26" y="83"/>
                  </a:lnTo>
                  <a:lnTo>
                    <a:pt x="26" y="81"/>
                  </a:lnTo>
                  <a:lnTo>
                    <a:pt x="24" y="74"/>
                  </a:lnTo>
                  <a:lnTo>
                    <a:pt x="21" y="74"/>
                  </a:lnTo>
                  <a:lnTo>
                    <a:pt x="21" y="74"/>
                  </a:lnTo>
                  <a:lnTo>
                    <a:pt x="21" y="71"/>
                  </a:lnTo>
                  <a:lnTo>
                    <a:pt x="19" y="64"/>
                  </a:lnTo>
                  <a:lnTo>
                    <a:pt x="14" y="57"/>
                  </a:lnTo>
                  <a:lnTo>
                    <a:pt x="10" y="55"/>
                  </a:lnTo>
                  <a:lnTo>
                    <a:pt x="10" y="53"/>
                  </a:lnTo>
                  <a:lnTo>
                    <a:pt x="10" y="45"/>
                  </a:lnTo>
                  <a:lnTo>
                    <a:pt x="12" y="38"/>
                  </a:lnTo>
                  <a:lnTo>
                    <a:pt x="10" y="36"/>
                  </a:lnTo>
                  <a:lnTo>
                    <a:pt x="5" y="36"/>
                  </a:lnTo>
                  <a:lnTo>
                    <a:pt x="5" y="29"/>
                  </a:lnTo>
                  <a:lnTo>
                    <a:pt x="5" y="24"/>
                  </a:lnTo>
                  <a:lnTo>
                    <a:pt x="2" y="17"/>
                  </a:lnTo>
                  <a:lnTo>
                    <a:pt x="0" y="12"/>
                  </a:lnTo>
                  <a:lnTo>
                    <a:pt x="0" y="10"/>
                  </a:lnTo>
                  <a:lnTo>
                    <a:pt x="7" y="10"/>
                  </a:lnTo>
                  <a:lnTo>
                    <a:pt x="10" y="3"/>
                  </a:lnTo>
                  <a:lnTo>
                    <a:pt x="12" y="0"/>
                  </a:lnTo>
                  <a:lnTo>
                    <a:pt x="12" y="0"/>
                  </a:lnTo>
                  <a:lnTo>
                    <a:pt x="1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81" name="Indonesia">
              <a:extLst>
                <a:ext uri="{FF2B5EF4-FFF2-40B4-BE49-F238E27FC236}">
                  <a16:creationId xmlns:a16="http://schemas.microsoft.com/office/drawing/2014/main" xmlns="" id="{D4C318EC-2FCD-4A40-9D65-2ACE60E7F424}"/>
                </a:ext>
              </a:extLst>
            </p:cNvPr>
            <p:cNvSpPr>
              <a:spLocks noEditPoints="1"/>
            </p:cNvSpPr>
            <p:nvPr/>
          </p:nvSpPr>
          <p:spPr bwMode="auto">
            <a:xfrm>
              <a:off x="8315793" y="4191050"/>
              <a:ext cx="1170418" cy="427980"/>
            </a:xfrm>
            <a:custGeom>
              <a:avLst/>
              <a:gdLst>
                <a:gd name="T0" fmla="*/ 419 w 436"/>
                <a:gd name="T1" fmla="*/ 136 h 159"/>
                <a:gd name="T2" fmla="*/ 412 w 436"/>
                <a:gd name="T3" fmla="*/ 123 h 159"/>
                <a:gd name="T4" fmla="*/ 405 w 436"/>
                <a:gd name="T5" fmla="*/ 106 h 159"/>
                <a:gd name="T6" fmla="*/ 373 w 436"/>
                <a:gd name="T7" fmla="*/ 95 h 159"/>
                <a:gd name="T8" fmla="*/ 359 w 436"/>
                <a:gd name="T9" fmla="*/ 97 h 159"/>
                <a:gd name="T10" fmla="*/ 361 w 436"/>
                <a:gd name="T11" fmla="*/ 81 h 159"/>
                <a:gd name="T12" fmla="*/ 350 w 436"/>
                <a:gd name="T13" fmla="*/ 74 h 159"/>
                <a:gd name="T14" fmla="*/ 367 w 436"/>
                <a:gd name="T15" fmla="*/ 63 h 159"/>
                <a:gd name="T16" fmla="*/ 377 w 436"/>
                <a:gd name="T17" fmla="*/ 87 h 159"/>
                <a:gd name="T18" fmla="*/ 399 w 436"/>
                <a:gd name="T19" fmla="*/ 73 h 159"/>
                <a:gd name="T20" fmla="*/ 342 w 436"/>
                <a:gd name="T21" fmla="*/ 60 h 159"/>
                <a:gd name="T22" fmla="*/ 340 w 436"/>
                <a:gd name="T23" fmla="*/ 65 h 159"/>
                <a:gd name="T24" fmla="*/ 313 w 436"/>
                <a:gd name="T25" fmla="*/ 65 h 159"/>
                <a:gd name="T26" fmla="*/ 311 w 436"/>
                <a:gd name="T27" fmla="*/ 39 h 159"/>
                <a:gd name="T28" fmla="*/ 315 w 436"/>
                <a:gd name="T29" fmla="*/ 50 h 159"/>
                <a:gd name="T30" fmla="*/ 335 w 436"/>
                <a:gd name="T31" fmla="*/ 76 h 159"/>
                <a:gd name="T32" fmla="*/ 338 w 436"/>
                <a:gd name="T33" fmla="*/ 89 h 159"/>
                <a:gd name="T34" fmla="*/ 303 w 436"/>
                <a:gd name="T35" fmla="*/ 88 h 159"/>
                <a:gd name="T36" fmla="*/ 255 w 436"/>
                <a:gd name="T37" fmla="*/ 53 h 159"/>
                <a:gd name="T38" fmla="*/ 282 w 436"/>
                <a:gd name="T39" fmla="*/ 41 h 159"/>
                <a:gd name="T40" fmla="*/ 248 w 436"/>
                <a:gd name="T41" fmla="*/ 44 h 159"/>
                <a:gd name="T42" fmla="*/ 231 w 436"/>
                <a:gd name="T43" fmla="*/ 64 h 159"/>
                <a:gd name="T44" fmla="*/ 229 w 436"/>
                <a:gd name="T45" fmla="*/ 91 h 159"/>
                <a:gd name="T46" fmla="*/ 238 w 436"/>
                <a:gd name="T47" fmla="*/ 100 h 159"/>
                <a:gd name="T48" fmla="*/ 249 w 436"/>
                <a:gd name="T49" fmla="*/ 96 h 159"/>
                <a:gd name="T50" fmla="*/ 264 w 436"/>
                <a:gd name="T51" fmla="*/ 96 h 159"/>
                <a:gd name="T52" fmla="*/ 257 w 436"/>
                <a:gd name="T53" fmla="*/ 85 h 159"/>
                <a:gd name="T54" fmla="*/ 267 w 436"/>
                <a:gd name="T55" fmla="*/ 66 h 159"/>
                <a:gd name="T56" fmla="*/ 237 w 436"/>
                <a:gd name="T57" fmla="*/ 65 h 159"/>
                <a:gd name="T58" fmla="*/ 160 w 436"/>
                <a:gd name="T59" fmla="*/ 46 h 159"/>
                <a:gd name="T60" fmla="*/ 206 w 436"/>
                <a:gd name="T61" fmla="*/ 13 h 159"/>
                <a:gd name="T62" fmla="*/ 215 w 436"/>
                <a:gd name="T63" fmla="*/ 32 h 159"/>
                <a:gd name="T64" fmla="*/ 215 w 436"/>
                <a:gd name="T65" fmla="*/ 50 h 159"/>
                <a:gd name="T66" fmla="*/ 199 w 436"/>
                <a:gd name="T67" fmla="*/ 75 h 159"/>
                <a:gd name="T68" fmla="*/ 195 w 436"/>
                <a:gd name="T69" fmla="*/ 92 h 159"/>
                <a:gd name="T70" fmla="*/ 173 w 436"/>
                <a:gd name="T71" fmla="*/ 88 h 159"/>
                <a:gd name="T72" fmla="*/ 153 w 436"/>
                <a:gd name="T73" fmla="*/ 87 h 159"/>
                <a:gd name="T74" fmla="*/ 136 w 436"/>
                <a:gd name="T75" fmla="*/ 63 h 159"/>
                <a:gd name="T76" fmla="*/ 266 w 436"/>
                <a:gd name="T77" fmla="*/ 156 h 159"/>
                <a:gd name="T78" fmla="*/ 271 w 436"/>
                <a:gd name="T79" fmla="*/ 148 h 159"/>
                <a:gd name="T80" fmla="*/ 238 w 436"/>
                <a:gd name="T81" fmla="*/ 157 h 159"/>
                <a:gd name="T82" fmla="*/ 292 w 436"/>
                <a:gd name="T83" fmla="*/ 131 h 159"/>
                <a:gd name="T84" fmla="*/ 259 w 436"/>
                <a:gd name="T85" fmla="*/ 136 h 159"/>
                <a:gd name="T86" fmla="*/ 236 w 436"/>
                <a:gd name="T87" fmla="*/ 143 h 159"/>
                <a:gd name="T88" fmla="*/ 221 w 436"/>
                <a:gd name="T89" fmla="*/ 143 h 159"/>
                <a:gd name="T90" fmla="*/ 214 w 436"/>
                <a:gd name="T91" fmla="*/ 141 h 159"/>
                <a:gd name="T92" fmla="*/ 196 w 436"/>
                <a:gd name="T93" fmla="*/ 142 h 159"/>
                <a:gd name="T94" fmla="*/ 406 w 436"/>
                <a:gd name="T95" fmla="*/ 137 h 159"/>
                <a:gd name="T96" fmla="*/ 99 w 436"/>
                <a:gd name="T97" fmla="*/ 120 h 159"/>
                <a:gd name="T98" fmla="*/ 141 w 436"/>
                <a:gd name="T99" fmla="*/ 124 h 159"/>
                <a:gd name="T100" fmla="*/ 173 w 436"/>
                <a:gd name="T101" fmla="*/ 132 h 159"/>
                <a:gd name="T102" fmla="*/ 160 w 436"/>
                <a:gd name="T103" fmla="*/ 137 h 159"/>
                <a:gd name="T104" fmla="*/ 111 w 436"/>
                <a:gd name="T105" fmla="*/ 130 h 159"/>
                <a:gd name="T106" fmla="*/ 102 w 436"/>
                <a:gd name="T107" fmla="*/ 79 h 159"/>
                <a:gd name="T108" fmla="*/ 100 w 436"/>
                <a:gd name="T109" fmla="*/ 74 h 159"/>
                <a:gd name="T110" fmla="*/ 28 w 436"/>
                <a:gd name="T111" fmla="*/ 36 h 159"/>
                <a:gd name="T112" fmla="*/ 54 w 436"/>
                <a:gd name="T113" fmla="*/ 81 h 159"/>
                <a:gd name="T114" fmla="*/ 89 w 436"/>
                <a:gd name="T115" fmla="*/ 110 h 159"/>
                <a:gd name="T116" fmla="*/ 101 w 436"/>
                <a:gd name="T117" fmla="*/ 85 h 159"/>
                <a:gd name="T118" fmla="*/ 82 w 436"/>
                <a:gd name="T119" fmla="*/ 61 h 159"/>
                <a:gd name="T120" fmla="*/ 67 w 436"/>
                <a:gd name="T121" fmla="*/ 48 h 159"/>
                <a:gd name="T122" fmla="*/ 36 w 436"/>
                <a:gd name="T123"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6" h="159">
                  <a:moveTo>
                    <a:pt x="436" y="82"/>
                  </a:moveTo>
                  <a:cubicBezTo>
                    <a:pt x="434" y="118"/>
                    <a:pt x="434" y="118"/>
                    <a:pt x="434" y="118"/>
                  </a:cubicBezTo>
                  <a:cubicBezTo>
                    <a:pt x="434" y="120"/>
                    <a:pt x="434" y="120"/>
                    <a:pt x="434" y="120"/>
                  </a:cubicBezTo>
                  <a:cubicBezTo>
                    <a:pt x="434" y="122"/>
                    <a:pt x="434" y="122"/>
                    <a:pt x="434" y="122"/>
                  </a:cubicBezTo>
                  <a:cubicBezTo>
                    <a:pt x="434" y="123"/>
                    <a:pt x="434" y="123"/>
                    <a:pt x="434" y="123"/>
                  </a:cubicBezTo>
                  <a:cubicBezTo>
                    <a:pt x="434" y="146"/>
                    <a:pt x="434" y="146"/>
                    <a:pt x="434" y="146"/>
                  </a:cubicBezTo>
                  <a:cubicBezTo>
                    <a:pt x="433" y="145"/>
                    <a:pt x="433" y="145"/>
                    <a:pt x="433" y="145"/>
                  </a:cubicBezTo>
                  <a:cubicBezTo>
                    <a:pt x="431" y="145"/>
                    <a:pt x="431" y="145"/>
                    <a:pt x="431" y="145"/>
                  </a:cubicBezTo>
                  <a:cubicBezTo>
                    <a:pt x="428" y="142"/>
                    <a:pt x="428" y="142"/>
                    <a:pt x="428" y="142"/>
                  </a:cubicBezTo>
                  <a:cubicBezTo>
                    <a:pt x="427" y="140"/>
                    <a:pt x="427" y="140"/>
                    <a:pt x="427" y="140"/>
                  </a:cubicBezTo>
                  <a:cubicBezTo>
                    <a:pt x="427" y="140"/>
                    <a:pt x="427" y="140"/>
                    <a:pt x="427" y="140"/>
                  </a:cubicBezTo>
                  <a:cubicBezTo>
                    <a:pt x="426" y="138"/>
                    <a:pt x="426" y="138"/>
                    <a:pt x="426" y="138"/>
                  </a:cubicBezTo>
                  <a:cubicBezTo>
                    <a:pt x="425" y="138"/>
                    <a:pt x="425" y="138"/>
                    <a:pt x="425" y="138"/>
                  </a:cubicBezTo>
                  <a:cubicBezTo>
                    <a:pt x="424" y="136"/>
                    <a:pt x="424" y="136"/>
                    <a:pt x="424" y="136"/>
                  </a:cubicBezTo>
                  <a:cubicBezTo>
                    <a:pt x="425" y="135"/>
                    <a:pt x="425" y="135"/>
                    <a:pt x="425" y="135"/>
                  </a:cubicBezTo>
                  <a:cubicBezTo>
                    <a:pt x="425" y="133"/>
                    <a:pt x="425" y="133"/>
                    <a:pt x="425" y="133"/>
                  </a:cubicBezTo>
                  <a:cubicBezTo>
                    <a:pt x="425" y="135"/>
                    <a:pt x="425" y="135"/>
                    <a:pt x="425" y="135"/>
                  </a:cubicBezTo>
                  <a:cubicBezTo>
                    <a:pt x="423" y="136"/>
                    <a:pt x="423" y="136"/>
                    <a:pt x="423" y="136"/>
                  </a:cubicBezTo>
                  <a:cubicBezTo>
                    <a:pt x="421" y="135"/>
                    <a:pt x="421" y="135"/>
                    <a:pt x="421" y="135"/>
                  </a:cubicBezTo>
                  <a:cubicBezTo>
                    <a:pt x="419" y="136"/>
                    <a:pt x="419" y="136"/>
                    <a:pt x="419" y="136"/>
                  </a:cubicBezTo>
                  <a:cubicBezTo>
                    <a:pt x="418" y="136"/>
                    <a:pt x="418" y="136"/>
                    <a:pt x="418" y="136"/>
                  </a:cubicBezTo>
                  <a:cubicBezTo>
                    <a:pt x="417" y="135"/>
                    <a:pt x="417" y="135"/>
                    <a:pt x="417" y="135"/>
                  </a:cubicBezTo>
                  <a:cubicBezTo>
                    <a:pt x="415" y="136"/>
                    <a:pt x="415" y="136"/>
                    <a:pt x="415" y="136"/>
                  </a:cubicBezTo>
                  <a:cubicBezTo>
                    <a:pt x="413" y="135"/>
                    <a:pt x="413" y="135"/>
                    <a:pt x="413" y="135"/>
                  </a:cubicBezTo>
                  <a:cubicBezTo>
                    <a:pt x="414" y="135"/>
                    <a:pt x="414" y="135"/>
                    <a:pt x="414" y="135"/>
                  </a:cubicBezTo>
                  <a:cubicBezTo>
                    <a:pt x="415" y="133"/>
                    <a:pt x="415" y="133"/>
                    <a:pt x="415" y="133"/>
                  </a:cubicBezTo>
                  <a:cubicBezTo>
                    <a:pt x="415" y="132"/>
                    <a:pt x="415" y="132"/>
                    <a:pt x="415" y="132"/>
                  </a:cubicBezTo>
                  <a:cubicBezTo>
                    <a:pt x="415" y="131"/>
                    <a:pt x="415" y="131"/>
                    <a:pt x="415" y="131"/>
                  </a:cubicBezTo>
                  <a:cubicBezTo>
                    <a:pt x="416" y="129"/>
                    <a:pt x="416" y="129"/>
                    <a:pt x="416" y="129"/>
                  </a:cubicBezTo>
                  <a:cubicBezTo>
                    <a:pt x="414" y="129"/>
                    <a:pt x="414" y="129"/>
                    <a:pt x="414" y="129"/>
                  </a:cubicBezTo>
                  <a:cubicBezTo>
                    <a:pt x="413" y="127"/>
                    <a:pt x="413" y="127"/>
                    <a:pt x="413" y="127"/>
                  </a:cubicBezTo>
                  <a:cubicBezTo>
                    <a:pt x="414" y="127"/>
                    <a:pt x="414" y="127"/>
                    <a:pt x="414" y="127"/>
                  </a:cubicBezTo>
                  <a:cubicBezTo>
                    <a:pt x="415" y="127"/>
                    <a:pt x="415" y="127"/>
                    <a:pt x="415" y="127"/>
                  </a:cubicBezTo>
                  <a:cubicBezTo>
                    <a:pt x="417" y="126"/>
                    <a:pt x="417" y="126"/>
                    <a:pt x="417" y="126"/>
                  </a:cubicBezTo>
                  <a:cubicBezTo>
                    <a:pt x="418" y="126"/>
                    <a:pt x="418" y="126"/>
                    <a:pt x="418" y="126"/>
                  </a:cubicBezTo>
                  <a:cubicBezTo>
                    <a:pt x="417" y="126"/>
                    <a:pt x="417" y="126"/>
                    <a:pt x="417" y="126"/>
                  </a:cubicBezTo>
                  <a:cubicBezTo>
                    <a:pt x="415" y="126"/>
                    <a:pt x="415" y="126"/>
                    <a:pt x="415" y="126"/>
                  </a:cubicBezTo>
                  <a:cubicBezTo>
                    <a:pt x="413" y="125"/>
                    <a:pt x="413" y="125"/>
                    <a:pt x="413" y="125"/>
                  </a:cubicBezTo>
                  <a:cubicBezTo>
                    <a:pt x="412" y="124"/>
                    <a:pt x="412" y="124"/>
                    <a:pt x="412" y="124"/>
                  </a:cubicBezTo>
                  <a:cubicBezTo>
                    <a:pt x="412" y="123"/>
                    <a:pt x="412" y="123"/>
                    <a:pt x="412" y="123"/>
                  </a:cubicBezTo>
                  <a:cubicBezTo>
                    <a:pt x="413" y="123"/>
                    <a:pt x="413" y="123"/>
                    <a:pt x="413" y="123"/>
                  </a:cubicBezTo>
                  <a:cubicBezTo>
                    <a:pt x="415" y="123"/>
                    <a:pt x="415" y="123"/>
                    <a:pt x="415" y="123"/>
                  </a:cubicBezTo>
                  <a:cubicBezTo>
                    <a:pt x="414" y="122"/>
                    <a:pt x="414" y="122"/>
                    <a:pt x="414" y="122"/>
                  </a:cubicBezTo>
                  <a:cubicBezTo>
                    <a:pt x="411" y="120"/>
                    <a:pt x="411" y="120"/>
                    <a:pt x="411" y="120"/>
                  </a:cubicBezTo>
                  <a:cubicBezTo>
                    <a:pt x="410" y="119"/>
                    <a:pt x="410" y="119"/>
                    <a:pt x="410" y="119"/>
                  </a:cubicBezTo>
                  <a:cubicBezTo>
                    <a:pt x="409" y="118"/>
                    <a:pt x="409" y="118"/>
                    <a:pt x="409" y="118"/>
                  </a:cubicBezTo>
                  <a:cubicBezTo>
                    <a:pt x="410" y="116"/>
                    <a:pt x="410" y="116"/>
                    <a:pt x="410" y="116"/>
                  </a:cubicBezTo>
                  <a:cubicBezTo>
                    <a:pt x="407" y="114"/>
                    <a:pt x="407" y="114"/>
                    <a:pt x="407" y="114"/>
                  </a:cubicBezTo>
                  <a:cubicBezTo>
                    <a:pt x="407" y="113"/>
                    <a:pt x="407" y="113"/>
                    <a:pt x="407" y="113"/>
                  </a:cubicBezTo>
                  <a:cubicBezTo>
                    <a:pt x="409" y="112"/>
                    <a:pt x="409" y="112"/>
                    <a:pt x="409" y="112"/>
                  </a:cubicBezTo>
                  <a:cubicBezTo>
                    <a:pt x="408" y="112"/>
                    <a:pt x="408" y="112"/>
                    <a:pt x="408" y="112"/>
                  </a:cubicBezTo>
                  <a:cubicBezTo>
                    <a:pt x="407" y="111"/>
                    <a:pt x="407" y="111"/>
                    <a:pt x="407" y="111"/>
                  </a:cubicBezTo>
                  <a:cubicBezTo>
                    <a:pt x="407" y="110"/>
                    <a:pt x="407" y="110"/>
                    <a:pt x="407" y="110"/>
                  </a:cubicBezTo>
                  <a:cubicBezTo>
                    <a:pt x="406" y="109"/>
                    <a:pt x="406" y="109"/>
                    <a:pt x="406" y="109"/>
                  </a:cubicBezTo>
                  <a:cubicBezTo>
                    <a:pt x="408" y="108"/>
                    <a:pt x="408" y="108"/>
                    <a:pt x="408" y="108"/>
                  </a:cubicBezTo>
                  <a:cubicBezTo>
                    <a:pt x="405" y="109"/>
                    <a:pt x="405" y="109"/>
                    <a:pt x="405" y="109"/>
                  </a:cubicBezTo>
                  <a:cubicBezTo>
                    <a:pt x="405" y="108"/>
                    <a:pt x="405" y="108"/>
                    <a:pt x="405" y="108"/>
                  </a:cubicBezTo>
                  <a:cubicBezTo>
                    <a:pt x="404" y="108"/>
                    <a:pt x="404" y="108"/>
                    <a:pt x="404" y="108"/>
                  </a:cubicBezTo>
                  <a:cubicBezTo>
                    <a:pt x="403" y="108"/>
                    <a:pt x="403" y="108"/>
                    <a:pt x="403" y="108"/>
                  </a:cubicBezTo>
                  <a:cubicBezTo>
                    <a:pt x="405" y="106"/>
                    <a:pt x="405" y="106"/>
                    <a:pt x="405" y="106"/>
                  </a:cubicBezTo>
                  <a:cubicBezTo>
                    <a:pt x="403" y="107"/>
                    <a:pt x="403" y="107"/>
                    <a:pt x="403" y="107"/>
                  </a:cubicBezTo>
                  <a:cubicBezTo>
                    <a:pt x="401" y="107"/>
                    <a:pt x="401" y="107"/>
                    <a:pt x="401" y="107"/>
                  </a:cubicBezTo>
                  <a:cubicBezTo>
                    <a:pt x="399" y="106"/>
                    <a:pt x="399" y="106"/>
                    <a:pt x="399" y="106"/>
                  </a:cubicBezTo>
                  <a:cubicBezTo>
                    <a:pt x="398" y="104"/>
                    <a:pt x="398" y="104"/>
                    <a:pt x="398" y="104"/>
                  </a:cubicBezTo>
                  <a:cubicBezTo>
                    <a:pt x="396" y="103"/>
                    <a:pt x="396" y="103"/>
                    <a:pt x="396" y="103"/>
                  </a:cubicBezTo>
                  <a:cubicBezTo>
                    <a:pt x="394" y="103"/>
                    <a:pt x="394" y="103"/>
                    <a:pt x="394" y="103"/>
                  </a:cubicBezTo>
                  <a:cubicBezTo>
                    <a:pt x="388" y="102"/>
                    <a:pt x="388" y="102"/>
                    <a:pt x="388" y="102"/>
                  </a:cubicBezTo>
                  <a:cubicBezTo>
                    <a:pt x="383" y="100"/>
                    <a:pt x="383" y="100"/>
                    <a:pt x="383" y="100"/>
                  </a:cubicBezTo>
                  <a:cubicBezTo>
                    <a:pt x="380" y="100"/>
                    <a:pt x="380" y="100"/>
                    <a:pt x="380" y="100"/>
                  </a:cubicBezTo>
                  <a:cubicBezTo>
                    <a:pt x="378" y="99"/>
                    <a:pt x="378" y="99"/>
                    <a:pt x="378" y="99"/>
                  </a:cubicBezTo>
                  <a:cubicBezTo>
                    <a:pt x="377" y="98"/>
                    <a:pt x="377" y="98"/>
                    <a:pt x="377" y="98"/>
                  </a:cubicBezTo>
                  <a:cubicBezTo>
                    <a:pt x="377" y="97"/>
                    <a:pt x="377" y="97"/>
                    <a:pt x="377" y="97"/>
                  </a:cubicBezTo>
                  <a:cubicBezTo>
                    <a:pt x="375" y="97"/>
                    <a:pt x="375" y="97"/>
                    <a:pt x="375" y="97"/>
                  </a:cubicBezTo>
                  <a:cubicBezTo>
                    <a:pt x="375" y="95"/>
                    <a:pt x="375" y="95"/>
                    <a:pt x="375" y="95"/>
                  </a:cubicBezTo>
                  <a:cubicBezTo>
                    <a:pt x="376" y="95"/>
                    <a:pt x="376" y="95"/>
                    <a:pt x="376" y="95"/>
                  </a:cubicBezTo>
                  <a:cubicBezTo>
                    <a:pt x="377" y="95"/>
                    <a:pt x="377" y="95"/>
                    <a:pt x="377" y="95"/>
                  </a:cubicBezTo>
                  <a:cubicBezTo>
                    <a:pt x="377" y="95"/>
                    <a:pt x="377" y="95"/>
                    <a:pt x="377" y="95"/>
                  </a:cubicBezTo>
                  <a:cubicBezTo>
                    <a:pt x="376" y="95"/>
                    <a:pt x="376" y="95"/>
                    <a:pt x="376" y="95"/>
                  </a:cubicBezTo>
                  <a:cubicBezTo>
                    <a:pt x="374" y="95"/>
                    <a:pt x="374" y="95"/>
                    <a:pt x="374" y="95"/>
                  </a:cubicBezTo>
                  <a:cubicBezTo>
                    <a:pt x="373" y="95"/>
                    <a:pt x="373" y="95"/>
                    <a:pt x="373" y="95"/>
                  </a:cubicBezTo>
                  <a:cubicBezTo>
                    <a:pt x="372" y="94"/>
                    <a:pt x="372" y="94"/>
                    <a:pt x="372" y="94"/>
                  </a:cubicBezTo>
                  <a:cubicBezTo>
                    <a:pt x="372" y="94"/>
                    <a:pt x="372" y="94"/>
                    <a:pt x="372" y="94"/>
                  </a:cubicBezTo>
                  <a:cubicBezTo>
                    <a:pt x="371" y="95"/>
                    <a:pt x="371" y="95"/>
                    <a:pt x="371" y="95"/>
                  </a:cubicBezTo>
                  <a:cubicBezTo>
                    <a:pt x="370" y="93"/>
                    <a:pt x="370" y="93"/>
                    <a:pt x="370" y="93"/>
                  </a:cubicBezTo>
                  <a:cubicBezTo>
                    <a:pt x="370" y="92"/>
                    <a:pt x="370" y="92"/>
                    <a:pt x="370" y="92"/>
                  </a:cubicBezTo>
                  <a:cubicBezTo>
                    <a:pt x="369" y="93"/>
                    <a:pt x="369" y="93"/>
                    <a:pt x="369" y="93"/>
                  </a:cubicBezTo>
                  <a:cubicBezTo>
                    <a:pt x="368" y="93"/>
                    <a:pt x="368" y="93"/>
                    <a:pt x="368" y="93"/>
                  </a:cubicBezTo>
                  <a:cubicBezTo>
                    <a:pt x="367" y="92"/>
                    <a:pt x="367" y="92"/>
                    <a:pt x="367" y="92"/>
                  </a:cubicBezTo>
                  <a:cubicBezTo>
                    <a:pt x="367" y="90"/>
                    <a:pt x="367" y="90"/>
                    <a:pt x="367" y="90"/>
                  </a:cubicBezTo>
                  <a:cubicBezTo>
                    <a:pt x="366" y="88"/>
                    <a:pt x="366" y="88"/>
                    <a:pt x="366" y="88"/>
                  </a:cubicBezTo>
                  <a:cubicBezTo>
                    <a:pt x="367" y="87"/>
                    <a:pt x="367" y="87"/>
                    <a:pt x="367" y="87"/>
                  </a:cubicBezTo>
                  <a:cubicBezTo>
                    <a:pt x="367" y="84"/>
                    <a:pt x="367" y="84"/>
                    <a:pt x="367" y="84"/>
                  </a:cubicBezTo>
                  <a:cubicBezTo>
                    <a:pt x="366" y="86"/>
                    <a:pt x="366" y="86"/>
                    <a:pt x="366" y="86"/>
                  </a:cubicBezTo>
                  <a:cubicBezTo>
                    <a:pt x="365" y="88"/>
                    <a:pt x="365" y="88"/>
                    <a:pt x="365" y="88"/>
                  </a:cubicBezTo>
                  <a:cubicBezTo>
                    <a:pt x="365" y="90"/>
                    <a:pt x="365" y="90"/>
                    <a:pt x="365" y="90"/>
                  </a:cubicBezTo>
                  <a:cubicBezTo>
                    <a:pt x="364" y="90"/>
                    <a:pt x="364" y="90"/>
                    <a:pt x="364" y="90"/>
                  </a:cubicBezTo>
                  <a:cubicBezTo>
                    <a:pt x="363" y="93"/>
                    <a:pt x="363" y="93"/>
                    <a:pt x="363" y="93"/>
                  </a:cubicBezTo>
                  <a:cubicBezTo>
                    <a:pt x="363" y="94"/>
                    <a:pt x="363" y="94"/>
                    <a:pt x="363" y="94"/>
                  </a:cubicBezTo>
                  <a:cubicBezTo>
                    <a:pt x="361" y="97"/>
                    <a:pt x="361" y="97"/>
                    <a:pt x="361" y="97"/>
                  </a:cubicBezTo>
                  <a:cubicBezTo>
                    <a:pt x="359" y="97"/>
                    <a:pt x="359" y="97"/>
                    <a:pt x="359" y="97"/>
                  </a:cubicBezTo>
                  <a:cubicBezTo>
                    <a:pt x="358" y="96"/>
                    <a:pt x="358" y="96"/>
                    <a:pt x="358" y="96"/>
                  </a:cubicBezTo>
                  <a:cubicBezTo>
                    <a:pt x="356" y="93"/>
                    <a:pt x="356" y="93"/>
                    <a:pt x="356" y="93"/>
                  </a:cubicBezTo>
                  <a:cubicBezTo>
                    <a:pt x="356" y="92"/>
                    <a:pt x="356" y="92"/>
                    <a:pt x="356" y="92"/>
                  </a:cubicBezTo>
                  <a:cubicBezTo>
                    <a:pt x="357" y="92"/>
                    <a:pt x="357" y="92"/>
                    <a:pt x="357" y="92"/>
                  </a:cubicBezTo>
                  <a:cubicBezTo>
                    <a:pt x="357" y="90"/>
                    <a:pt x="357" y="90"/>
                    <a:pt x="357" y="90"/>
                  </a:cubicBezTo>
                  <a:cubicBezTo>
                    <a:pt x="357" y="89"/>
                    <a:pt x="357" y="89"/>
                    <a:pt x="357" y="89"/>
                  </a:cubicBezTo>
                  <a:cubicBezTo>
                    <a:pt x="356" y="90"/>
                    <a:pt x="356" y="90"/>
                    <a:pt x="356" y="90"/>
                  </a:cubicBezTo>
                  <a:cubicBezTo>
                    <a:pt x="355" y="89"/>
                    <a:pt x="355" y="89"/>
                    <a:pt x="355" y="89"/>
                  </a:cubicBezTo>
                  <a:cubicBezTo>
                    <a:pt x="354" y="87"/>
                    <a:pt x="354" y="87"/>
                    <a:pt x="354" y="87"/>
                  </a:cubicBezTo>
                  <a:cubicBezTo>
                    <a:pt x="353" y="86"/>
                    <a:pt x="353" y="86"/>
                    <a:pt x="353" y="86"/>
                  </a:cubicBezTo>
                  <a:cubicBezTo>
                    <a:pt x="350" y="85"/>
                    <a:pt x="350" y="85"/>
                    <a:pt x="350" y="85"/>
                  </a:cubicBezTo>
                  <a:cubicBezTo>
                    <a:pt x="350" y="84"/>
                    <a:pt x="350" y="84"/>
                    <a:pt x="350" y="84"/>
                  </a:cubicBezTo>
                  <a:cubicBezTo>
                    <a:pt x="351" y="83"/>
                    <a:pt x="351" y="83"/>
                    <a:pt x="351" y="83"/>
                  </a:cubicBezTo>
                  <a:cubicBezTo>
                    <a:pt x="353" y="83"/>
                    <a:pt x="353" y="83"/>
                    <a:pt x="353" y="83"/>
                  </a:cubicBezTo>
                  <a:cubicBezTo>
                    <a:pt x="354" y="83"/>
                    <a:pt x="354" y="83"/>
                    <a:pt x="354" y="83"/>
                  </a:cubicBezTo>
                  <a:cubicBezTo>
                    <a:pt x="356" y="84"/>
                    <a:pt x="356" y="84"/>
                    <a:pt x="356" y="84"/>
                  </a:cubicBezTo>
                  <a:cubicBezTo>
                    <a:pt x="357" y="84"/>
                    <a:pt x="357" y="84"/>
                    <a:pt x="357" y="84"/>
                  </a:cubicBezTo>
                  <a:cubicBezTo>
                    <a:pt x="359" y="83"/>
                    <a:pt x="359" y="83"/>
                    <a:pt x="359" y="83"/>
                  </a:cubicBezTo>
                  <a:cubicBezTo>
                    <a:pt x="360" y="81"/>
                    <a:pt x="360" y="81"/>
                    <a:pt x="360" y="81"/>
                  </a:cubicBezTo>
                  <a:cubicBezTo>
                    <a:pt x="361" y="81"/>
                    <a:pt x="361" y="81"/>
                    <a:pt x="361" y="81"/>
                  </a:cubicBezTo>
                  <a:cubicBezTo>
                    <a:pt x="364" y="82"/>
                    <a:pt x="364" y="82"/>
                    <a:pt x="364" y="82"/>
                  </a:cubicBezTo>
                  <a:cubicBezTo>
                    <a:pt x="365" y="84"/>
                    <a:pt x="365" y="84"/>
                    <a:pt x="365" y="84"/>
                  </a:cubicBezTo>
                  <a:cubicBezTo>
                    <a:pt x="366" y="82"/>
                    <a:pt x="366" y="82"/>
                    <a:pt x="366" y="82"/>
                  </a:cubicBezTo>
                  <a:cubicBezTo>
                    <a:pt x="367" y="80"/>
                    <a:pt x="367" y="80"/>
                    <a:pt x="367" y="80"/>
                  </a:cubicBezTo>
                  <a:cubicBezTo>
                    <a:pt x="368" y="81"/>
                    <a:pt x="368" y="81"/>
                    <a:pt x="368" y="81"/>
                  </a:cubicBezTo>
                  <a:cubicBezTo>
                    <a:pt x="368" y="79"/>
                    <a:pt x="368" y="79"/>
                    <a:pt x="368" y="79"/>
                  </a:cubicBezTo>
                  <a:cubicBezTo>
                    <a:pt x="368" y="78"/>
                    <a:pt x="368" y="78"/>
                    <a:pt x="368" y="78"/>
                  </a:cubicBezTo>
                  <a:cubicBezTo>
                    <a:pt x="363" y="77"/>
                    <a:pt x="363" y="77"/>
                    <a:pt x="363" y="77"/>
                  </a:cubicBezTo>
                  <a:cubicBezTo>
                    <a:pt x="364" y="78"/>
                    <a:pt x="364" y="78"/>
                    <a:pt x="364" y="78"/>
                  </a:cubicBezTo>
                  <a:cubicBezTo>
                    <a:pt x="362" y="78"/>
                    <a:pt x="362" y="78"/>
                    <a:pt x="362" y="78"/>
                  </a:cubicBezTo>
                  <a:cubicBezTo>
                    <a:pt x="362" y="78"/>
                    <a:pt x="362" y="78"/>
                    <a:pt x="362" y="78"/>
                  </a:cubicBezTo>
                  <a:cubicBezTo>
                    <a:pt x="359" y="79"/>
                    <a:pt x="359" y="79"/>
                    <a:pt x="359" y="79"/>
                  </a:cubicBezTo>
                  <a:cubicBezTo>
                    <a:pt x="357" y="78"/>
                    <a:pt x="357" y="78"/>
                    <a:pt x="357" y="78"/>
                  </a:cubicBezTo>
                  <a:cubicBezTo>
                    <a:pt x="356" y="79"/>
                    <a:pt x="356" y="79"/>
                    <a:pt x="356" y="79"/>
                  </a:cubicBezTo>
                  <a:cubicBezTo>
                    <a:pt x="355" y="78"/>
                    <a:pt x="355" y="78"/>
                    <a:pt x="355" y="78"/>
                  </a:cubicBezTo>
                  <a:cubicBezTo>
                    <a:pt x="353" y="78"/>
                    <a:pt x="353" y="78"/>
                    <a:pt x="353" y="78"/>
                  </a:cubicBezTo>
                  <a:cubicBezTo>
                    <a:pt x="352" y="78"/>
                    <a:pt x="352" y="78"/>
                    <a:pt x="352" y="78"/>
                  </a:cubicBezTo>
                  <a:cubicBezTo>
                    <a:pt x="350" y="77"/>
                    <a:pt x="350" y="77"/>
                    <a:pt x="350" y="77"/>
                  </a:cubicBezTo>
                  <a:cubicBezTo>
                    <a:pt x="349" y="74"/>
                    <a:pt x="349" y="74"/>
                    <a:pt x="349" y="74"/>
                  </a:cubicBezTo>
                  <a:cubicBezTo>
                    <a:pt x="350" y="74"/>
                    <a:pt x="350" y="74"/>
                    <a:pt x="350" y="74"/>
                  </a:cubicBezTo>
                  <a:cubicBezTo>
                    <a:pt x="349" y="72"/>
                    <a:pt x="349" y="72"/>
                    <a:pt x="349" y="72"/>
                  </a:cubicBezTo>
                  <a:cubicBezTo>
                    <a:pt x="346" y="71"/>
                    <a:pt x="346" y="71"/>
                    <a:pt x="346" y="71"/>
                  </a:cubicBezTo>
                  <a:cubicBezTo>
                    <a:pt x="345" y="69"/>
                    <a:pt x="345" y="69"/>
                    <a:pt x="345" y="69"/>
                  </a:cubicBezTo>
                  <a:cubicBezTo>
                    <a:pt x="344" y="70"/>
                    <a:pt x="344" y="70"/>
                    <a:pt x="344" y="70"/>
                  </a:cubicBezTo>
                  <a:cubicBezTo>
                    <a:pt x="343" y="71"/>
                    <a:pt x="343" y="71"/>
                    <a:pt x="343" y="71"/>
                  </a:cubicBezTo>
                  <a:cubicBezTo>
                    <a:pt x="341" y="71"/>
                    <a:pt x="341" y="71"/>
                    <a:pt x="341" y="71"/>
                  </a:cubicBezTo>
                  <a:cubicBezTo>
                    <a:pt x="341" y="69"/>
                    <a:pt x="341" y="69"/>
                    <a:pt x="341" y="69"/>
                  </a:cubicBezTo>
                  <a:cubicBezTo>
                    <a:pt x="343" y="68"/>
                    <a:pt x="343" y="68"/>
                    <a:pt x="343" y="68"/>
                  </a:cubicBezTo>
                  <a:cubicBezTo>
                    <a:pt x="343" y="67"/>
                    <a:pt x="343" y="67"/>
                    <a:pt x="343" y="67"/>
                  </a:cubicBezTo>
                  <a:cubicBezTo>
                    <a:pt x="343" y="65"/>
                    <a:pt x="343" y="65"/>
                    <a:pt x="343" y="65"/>
                  </a:cubicBezTo>
                  <a:cubicBezTo>
                    <a:pt x="344" y="64"/>
                    <a:pt x="344" y="64"/>
                    <a:pt x="344" y="64"/>
                  </a:cubicBezTo>
                  <a:cubicBezTo>
                    <a:pt x="347" y="64"/>
                    <a:pt x="347" y="64"/>
                    <a:pt x="347" y="64"/>
                  </a:cubicBezTo>
                  <a:cubicBezTo>
                    <a:pt x="348" y="63"/>
                    <a:pt x="348" y="63"/>
                    <a:pt x="348" y="63"/>
                  </a:cubicBezTo>
                  <a:cubicBezTo>
                    <a:pt x="350" y="63"/>
                    <a:pt x="350" y="63"/>
                    <a:pt x="350" y="63"/>
                  </a:cubicBezTo>
                  <a:cubicBezTo>
                    <a:pt x="352" y="61"/>
                    <a:pt x="352" y="61"/>
                    <a:pt x="352" y="61"/>
                  </a:cubicBezTo>
                  <a:cubicBezTo>
                    <a:pt x="353" y="60"/>
                    <a:pt x="353" y="60"/>
                    <a:pt x="353" y="60"/>
                  </a:cubicBezTo>
                  <a:cubicBezTo>
                    <a:pt x="356" y="59"/>
                    <a:pt x="356" y="59"/>
                    <a:pt x="356" y="59"/>
                  </a:cubicBezTo>
                  <a:cubicBezTo>
                    <a:pt x="361" y="61"/>
                    <a:pt x="361" y="61"/>
                    <a:pt x="361" y="61"/>
                  </a:cubicBezTo>
                  <a:cubicBezTo>
                    <a:pt x="364" y="63"/>
                    <a:pt x="364" y="63"/>
                    <a:pt x="364" y="63"/>
                  </a:cubicBezTo>
                  <a:cubicBezTo>
                    <a:pt x="367" y="63"/>
                    <a:pt x="367" y="63"/>
                    <a:pt x="367" y="63"/>
                  </a:cubicBezTo>
                  <a:cubicBezTo>
                    <a:pt x="370" y="63"/>
                    <a:pt x="370" y="63"/>
                    <a:pt x="370" y="63"/>
                  </a:cubicBezTo>
                  <a:cubicBezTo>
                    <a:pt x="371" y="64"/>
                    <a:pt x="371" y="64"/>
                    <a:pt x="371" y="64"/>
                  </a:cubicBezTo>
                  <a:cubicBezTo>
                    <a:pt x="370" y="65"/>
                    <a:pt x="370" y="65"/>
                    <a:pt x="370" y="65"/>
                  </a:cubicBezTo>
                  <a:cubicBezTo>
                    <a:pt x="370" y="68"/>
                    <a:pt x="370" y="68"/>
                    <a:pt x="370" y="68"/>
                  </a:cubicBezTo>
                  <a:cubicBezTo>
                    <a:pt x="372" y="69"/>
                    <a:pt x="372" y="69"/>
                    <a:pt x="372" y="69"/>
                  </a:cubicBezTo>
                  <a:cubicBezTo>
                    <a:pt x="372" y="71"/>
                    <a:pt x="372" y="71"/>
                    <a:pt x="372" y="71"/>
                  </a:cubicBezTo>
                  <a:cubicBezTo>
                    <a:pt x="371" y="72"/>
                    <a:pt x="371" y="72"/>
                    <a:pt x="371" y="72"/>
                  </a:cubicBezTo>
                  <a:cubicBezTo>
                    <a:pt x="370" y="74"/>
                    <a:pt x="370" y="74"/>
                    <a:pt x="370" y="74"/>
                  </a:cubicBezTo>
                  <a:cubicBezTo>
                    <a:pt x="371" y="77"/>
                    <a:pt x="371" y="77"/>
                    <a:pt x="371" y="77"/>
                  </a:cubicBezTo>
                  <a:cubicBezTo>
                    <a:pt x="371" y="81"/>
                    <a:pt x="371" y="81"/>
                    <a:pt x="371" y="81"/>
                  </a:cubicBezTo>
                  <a:cubicBezTo>
                    <a:pt x="372" y="83"/>
                    <a:pt x="372" y="83"/>
                    <a:pt x="372" y="83"/>
                  </a:cubicBezTo>
                  <a:cubicBezTo>
                    <a:pt x="373" y="84"/>
                    <a:pt x="373" y="84"/>
                    <a:pt x="373" y="84"/>
                  </a:cubicBezTo>
                  <a:cubicBezTo>
                    <a:pt x="374" y="84"/>
                    <a:pt x="374" y="84"/>
                    <a:pt x="374" y="84"/>
                  </a:cubicBezTo>
                  <a:cubicBezTo>
                    <a:pt x="374" y="82"/>
                    <a:pt x="374" y="82"/>
                    <a:pt x="374" y="82"/>
                  </a:cubicBezTo>
                  <a:cubicBezTo>
                    <a:pt x="375" y="81"/>
                    <a:pt x="375" y="81"/>
                    <a:pt x="375" y="81"/>
                  </a:cubicBezTo>
                  <a:cubicBezTo>
                    <a:pt x="376" y="82"/>
                    <a:pt x="376" y="82"/>
                    <a:pt x="376" y="82"/>
                  </a:cubicBezTo>
                  <a:cubicBezTo>
                    <a:pt x="376" y="84"/>
                    <a:pt x="376" y="84"/>
                    <a:pt x="376" y="84"/>
                  </a:cubicBezTo>
                  <a:cubicBezTo>
                    <a:pt x="376" y="86"/>
                    <a:pt x="376" y="86"/>
                    <a:pt x="376" y="86"/>
                  </a:cubicBezTo>
                  <a:cubicBezTo>
                    <a:pt x="377" y="85"/>
                    <a:pt x="377" y="85"/>
                    <a:pt x="377" y="85"/>
                  </a:cubicBezTo>
                  <a:cubicBezTo>
                    <a:pt x="377" y="87"/>
                    <a:pt x="377" y="87"/>
                    <a:pt x="377" y="87"/>
                  </a:cubicBezTo>
                  <a:cubicBezTo>
                    <a:pt x="380" y="89"/>
                    <a:pt x="380" y="89"/>
                    <a:pt x="380" y="89"/>
                  </a:cubicBezTo>
                  <a:cubicBezTo>
                    <a:pt x="381" y="90"/>
                    <a:pt x="381" y="90"/>
                    <a:pt x="381" y="90"/>
                  </a:cubicBezTo>
                  <a:cubicBezTo>
                    <a:pt x="382" y="90"/>
                    <a:pt x="382" y="90"/>
                    <a:pt x="382" y="90"/>
                  </a:cubicBezTo>
                  <a:cubicBezTo>
                    <a:pt x="384" y="89"/>
                    <a:pt x="384" y="89"/>
                    <a:pt x="384" y="89"/>
                  </a:cubicBezTo>
                  <a:cubicBezTo>
                    <a:pt x="385" y="87"/>
                    <a:pt x="385" y="87"/>
                    <a:pt x="385" y="87"/>
                  </a:cubicBezTo>
                  <a:cubicBezTo>
                    <a:pt x="386" y="86"/>
                    <a:pt x="386" y="86"/>
                    <a:pt x="386" y="86"/>
                  </a:cubicBezTo>
                  <a:cubicBezTo>
                    <a:pt x="387" y="86"/>
                    <a:pt x="387" y="86"/>
                    <a:pt x="387" y="86"/>
                  </a:cubicBezTo>
                  <a:cubicBezTo>
                    <a:pt x="387" y="84"/>
                    <a:pt x="387" y="84"/>
                    <a:pt x="387" y="84"/>
                  </a:cubicBezTo>
                  <a:cubicBezTo>
                    <a:pt x="388" y="82"/>
                    <a:pt x="388" y="82"/>
                    <a:pt x="388" y="82"/>
                  </a:cubicBezTo>
                  <a:cubicBezTo>
                    <a:pt x="390" y="82"/>
                    <a:pt x="390" y="82"/>
                    <a:pt x="390" y="82"/>
                  </a:cubicBezTo>
                  <a:cubicBezTo>
                    <a:pt x="391" y="80"/>
                    <a:pt x="391" y="80"/>
                    <a:pt x="391" y="80"/>
                  </a:cubicBezTo>
                  <a:cubicBezTo>
                    <a:pt x="392" y="79"/>
                    <a:pt x="392" y="79"/>
                    <a:pt x="392" y="79"/>
                  </a:cubicBezTo>
                  <a:cubicBezTo>
                    <a:pt x="392" y="78"/>
                    <a:pt x="392" y="78"/>
                    <a:pt x="392" y="78"/>
                  </a:cubicBezTo>
                  <a:cubicBezTo>
                    <a:pt x="393" y="78"/>
                    <a:pt x="393" y="78"/>
                    <a:pt x="393" y="78"/>
                  </a:cubicBezTo>
                  <a:cubicBezTo>
                    <a:pt x="394" y="78"/>
                    <a:pt x="394" y="78"/>
                    <a:pt x="394" y="78"/>
                  </a:cubicBezTo>
                  <a:cubicBezTo>
                    <a:pt x="396" y="77"/>
                    <a:pt x="396" y="77"/>
                    <a:pt x="396" y="77"/>
                  </a:cubicBezTo>
                  <a:cubicBezTo>
                    <a:pt x="399" y="77"/>
                    <a:pt x="399" y="77"/>
                    <a:pt x="399" y="77"/>
                  </a:cubicBezTo>
                  <a:cubicBezTo>
                    <a:pt x="399" y="76"/>
                    <a:pt x="399" y="76"/>
                    <a:pt x="399" y="76"/>
                  </a:cubicBezTo>
                  <a:cubicBezTo>
                    <a:pt x="398" y="74"/>
                    <a:pt x="398" y="74"/>
                    <a:pt x="398" y="74"/>
                  </a:cubicBezTo>
                  <a:cubicBezTo>
                    <a:pt x="399" y="73"/>
                    <a:pt x="399" y="73"/>
                    <a:pt x="399" y="73"/>
                  </a:cubicBezTo>
                  <a:cubicBezTo>
                    <a:pt x="403" y="70"/>
                    <a:pt x="403" y="70"/>
                    <a:pt x="403" y="70"/>
                  </a:cubicBezTo>
                  <a:cubicBezTo>
                    <a:pt x="406" y="71"/>
                    <a:pt x="406" y="71"/>
                    <a:pt x="406" y="71"/>
                  </a:cubicBezTo>
                  <a:cubicBezTo>
                    <a:pt x="407" y="72"/>
                    <a:pt x="407" y="72"/>
                    <a:pt x="407" y="72"/>
                  </a:cubicBezTo>
                  <a:cubicBezTo>
                    <a:pt x="410" y="73"/>
                    <a:pt x="410" y="73"/>
                    <a:pt x="410" y="73"/>
                  </a:cubicBezTo>
                  <a:cubicBezTo>
                    <a:pt x="413" y="74"/>
                    <a:pt x="413" y="74"/>
                    <a:pt x="413" y="74"/>
                  </a:cubicBezTo>
                  <a:cubicBezTo>
                    <a:pt x="415" y="75"/>
                    <a:pt x="415" y="75"/>
                    <a:pt x="415" y="75"/>
                  </a:cubicBezTo>
                  <a:cubicBezTo>
                    <a:pt x="417" y="76"/>
                    <a:pt x="417" y="76"/>
                    <a:pt x="417" y="76"/>
                  </a:cubicBezTo>
                  <a:cubicBezTo>
                    <a:pt x="419" y="76"/>
                    <a:pt x="419" y="76"/>
                    <a:pt x="419" y="76"/>
                  </a:cubicBezTo>
                  <a:cubicBezTo>
                    <a:pt x="425" y="79"/>
                    <a:pt x="425" y="79"/>
                    <a:pt x="425" y="79"/>
                  </a:cubicBezTo>
                  <a:cubicBezTo>
                    <a:pt x="426" y="79"/>
                    <a:pt x="426" y="79"/>
                    <a:pt x="426" y="79"/>
                  </a:cubicBezTo>
                  <a:cubicBezTo>
                    <a:pt x="428" y="79"/>
                    <a:pt x="428" y="79"/>
                    <a:pt x="428" y="79"/>
                  </a:cubicBezTo>
                  <a:cubicBezTo>
                    <a:pt x="430" y="79"/>
                    <a:pt x="430" y="79"/>
                    <a:pt x="430" y="79"/>
                  </a:cubicBezTo>
                  <a:cubicBezTo>
                    <a:pt x="432" y="79"/>
                    <a:pt x="432" y="79"/>
                    <a:pt x="432" y="79"/>
                  </a:cubicBezTo>
                  <a:cubicBezTo>
                    <a:pt x="433" y="80"/>
                    <a:pt x="433" y="80"/>
                    <a:pt x="433" y="80"/>
                  </a:cubicBezTo>
                  <a:cubicBezTo>
                    <a:pt x="433" y="81"/>
                    <a:pt x="433" y="81"/>
                    <a:pt x="433" y="81"/>
                  </a:cubicBezTo>
                  <a:cubicBezTo>
                    <a:pt x="433" y="82"/>
                    <a:pt x="433" y="82"/>
                    <a:pt x="433" y="82"/>
                  </a:cubicBezTo>
                  <a:cubicBezTo>
                    <a:pt x="434" y="83"/>
                    <a:pt x="434" y="83"/>
                    <a:pt x="434" y="83"/>
                  </a:cubicBezTo>
                  <a:cubicBezTo>
                    <a:pt x="436" y="82"/>
                    <a:pt x="436" y="82"/>
                    <a:pt x="436" y="82"/>
                  </a:cubicBezTo>
                  <a:cubicBezTo>
                    <a:pt x="436" y="82"/>
                    <a:pt x="436" y="82"/>
                    <a:pt x="436" y="82"/>
                  </a:cubicBezTo>
                  <a:close/>
                  <a:moveTo>
                    <a:pt x="342" y="60"/>
                  </a:moveTo>
                  <a:cubicBezTo>
                    <a:pt x="343" y="60"/>
                    <a:pt x="343" y="60"/>
                    <a:pt x="343" y="60"/>
                  </a:cubicBezTo>
                  <a:cubicBezTo>
                    <a:pt x="345" y="60"/>
                    <a:pt x="345" y="60"/>
                    <a:pt x="345" y="60"/>
                  </a:cubicBezTo>
                  <a:cubicBezTo>
                    <a:pt x="344" y="58"/>
                    <a:pt x="344" y="58"/>
                    <a:pt x="344" y="58"/>
                  </a:cubicBezTo>
                  <a:cubicBezTo>
                    <a:pt x="342" y="57"/>
                    <a:pt x="342" y="57"/>
                    <a:pt x="342" y="57"/>
                  </a:cubicBezTo>
                  <a:cubicBezTo>
                    <a:pt x="339" y="57"/>
                    <a:pt x="339" y="57"/>
                    <a:pt x="339" y="57"/>
                  </a:cubicBezTo>
                  <a:cubicBezTo>
                    <a:pt x="337" y="58"/>
                    <a:pt x="337" y="58"/>
                    <a:pt x="337" y="58"/>
                  </a:cubicBezTo>
                  <a:cubicBezTo>
                    <a:pt x="336" y="58"/>
                    <a:pt x="336" y="58"/>
                    <a:pt x="336" y="58"/>
                  </a:cubicBezTo>
                  <a:cubicBezTo>
                    <a:pt x="335" y="58"/>
                    <a:pt x="335" y="58"/>
                    <a:pt x="335" y="58"/>
                  </a:cubicBezTo>
                  <a:cubicBezTo>
                    <a:pt x="336" y="59"/>
                    <a:pt x="336" y="59"/>
                    <a:pt x="336" y="59"/>
                  </a:cubicBezTo>
                  <a:cubicBezTo>
                    <a:pt x="334" y="59"/>
                    <a:pt x="334" y="59"/>
                    <a:pt x="334" y="59"/>
                  </a:cubicBezTo>
                  <a:cubicBezTo>
                    <a:pt x="337" y="60"/>
                    <a:pt x="337" y="60"/>
                    <a:pt x="337" y="60"/>
                  </a:cubicBezTo>
                  <a:cubicBezTo>
                    <a:pt x="339" y="61"/>
                    <a:pt x="339" y="61"/>
                    <a:pt x="339" y="61"/>
                  </a:cubicBezTo>
                  <a:cubicBezTo>
                    <a:pt x="340" y="60"/>
                    <a:pt x="340" y="60"/>
                    <a:pt x="340" y="60"/>
                  </a:cubicBezTo>
                  <a:cubicBezTo>
                    <a:pt x="340" y="59"/>
                    <a:pt x="340" y="59"/>
                    <a:pt x="340" y="59"/>
                  </a:cubicBezTo>
                  <a:cubicBezTo>
                    <a:pt x="339" y="59"/>
                    <a:pt x="339" y="59"/>
                    <a:pt x="339" y="59"/>
                  </a:cubicBezTo>
                  <a:cubicBezTo>
                    <a:pt x="339" y="58"/>
                    <a:pt x="339" y="58"/>
                    <a:pt x="339" y="58"/>
                  </a:cubicBezTo>
                  <a:cubicBezTo>
                    <a:pt x="339" y="58"/>
                    <a:pt x="339" y="58"/>
                    <a:pt x="339" y="58"/>
                  </a:cubicBezTo>
                  <a:cubicBezTo>
                    <a:pt x="342" y="60"/>
                    <a:pt x="342" y="60"/>
                    <a:pt x="342" y="60"/>
                  </a:cubicBezTo>
                  <a:close/>
                  <a:moveTo>
                    <a:pt x="340" y="64"/>
                  </a:moveTo>
                  <a:cubicBezTo>
                    <a:pt x="340" y="65"/>
                    <a:pt x="340" y="65"/>
                    <a:pt x="340" y="65"/>
                  </a:cubicBezTo>
                  <a:cubicBezTo>
                    <a:pt x="339" y="64"/>
                    <a:pt x="339" y="64"/>
                    <a:pt x="339" y="64"/>
                  </a:cubicBezTo>
                  <a:cubicBezTo>
                    <a:pt x="340" y="64"/>
                    <a:pt x="340" y="64"/>
                    <a:pt x="340" y="64"/>
                  </a:cubicBezTo>
                  <a:close/>
                  <a:moveTo>
                    <a:pt x="340" y="65"/>
                  </a:moveTo>
                  <a:cubicBezTo>
                    <a:pt x="338" y="67"/>
                    <a:pt x="338" y="67"/>
                    <a:pt x="338" y="67"/>
                  </a:cubicBezTo>
                  <a:cubicBezTo>
                    <a:pt x="338" y="69"/>
                    <a:pt x="338" y="69"/>
                    <a:pt x="338" y="69"/>
                  </a:cubicBezTo>
                  <a:cubicBezTo>
                    <a:pt x="340" y="70"/>
                    <a:pt x="340" y="70"/>
                    <a:pt x="340" y="70"/>
                  </a:cubicBezTo>
                  <a:cubicBezTo>
                    <a:pt x="341" y="69"/>
                    <a:pt x="341" y="69"/>
                    <a:pt x="341" y="69"/>
                  </a:cubicBezTo>
                  <a:cubicBezTo>
                    <a:pt x="341" y="66"/>
                    <a:pt x="341" y="66"/>
                    <a:pt x="341" y="66"/>
                  </a:cubicBezTo>
                  <a:cubicBezTo>
                    <a:pt x="340" y="65"/>
                    <a:pt x="340" y="65"/>
                    <a:pt x="340" y="65"/>
                  </a:cubicBezTo>
                  <a:close/>
                  <a:moveTo>
                    <a:pt x="314" y="34"/>
                  </a:moveTo>
                  <a:cubicBezTo>
                    <a:pt x="314" y="37"/>
                    <a:pt x="314" y="37"/>
                    <a:pt x="314" y="37"/>
                  </a:cubicBezTo>
                  <a:cubicBezTo>
                    <a:pt x="316" y="37"/>
                    <a:pt x="316" y="37"/>
                    <a:pt x="316" y="37"/>
                  </a:cubicBezTo>
                  <a:cubicBezTo>
                    <a:pt x="317" y="37"/>
                    <a:pt x="317" y="37"/>
                    <a:pt x="317" y="37"/>
                  </a:cubicBezTo>
                  <a:cubicBezTo>
                    <a:pt x="318" y="35"/>
                    <a:pt x="318" y="35"/>
                    <a:pt x="318" y="35"/>
                  </a:cubicBezTo>
                  <a:cubicBezTo>
                    <a:pt x="318" y="34"/>
                    <a:pt x="318" y="34"/>
                    <a:pt x="318" y="34"/>
                  </a:cubicBezTo>
                  <a:cubicBezTo>
                    <a:pt x="317" y="33"/>
                    <a:pt x="317" y="33"/>
                    <a:pt x="317" y="33"/>
                  </a:cubicBezTo>
                  <a:cubicBezTo>
                    <a:pt x="315" y="34"/>
                    <a:pt x="315" y="34"/>
                    <a:pt x="315" y="34"/>
                  </a:cubicBezTo>
                  <a:cubicBezTo>
                    <a:pt x="314" y="34"/>
                    <a:pt x="314" y="34"/>
                    <a:pt x="314" y="34"/>
                  </a:cubicBezTo>
                  <a:close/>
                  <a:moveTo>
                    <a:pt x="315" y="65"/>
                  </a:moveTo>
                  <a:cubicBezTo>
                    <a:pt x="313" y="65"/>
                    <a:pt x="313" y="65"/>
                    <a:pt x="313" y="65"/>
                  </a:cubicBezTo>
                  <a:cubicBezTo>
                    <a:pt x="311" y="62"/>
                    <a:pt x="311" y="62"/>
                    <a:pt x="311" y="62"/>
                  </a:cubicBezTo>
                  <a:cubicBezTo>
                    <a:pt x="309" y="60"/>
                    <a:pt x="309" y="60"/>
                    <a:pt x="309" y="60"/>
                  </a:cubicBezTo>
                  <a:cubicBezTo>
                    <a:pt x="308" y="58"/>
                    <a:pt x="308" y="58"/>
                    <a:pt x="308" y="58"/>
                  </a:cubicBezTo>
                  <a:cubicBezTo>
                    <a:pt x="309" y="56"/>
                    <a:pt x="309" y="56"/>
                    <a:pt x="309" y="56"/>
                  </a:cubicBezTo>
                  <a:cubicBezTo>
                    <a:pt x="309" y="55"/>
                    <a:pt x="309" y="55"/>
                    <a:pt x="309" y="55"/>
                  </a:cubicBezTo>
                  <a:cubicBezTo>
                    <a:pt x="309" y="54"/>
                    <a:pt x="309" y="54"/>
                    <a:pt x="309" y="54"/>
                  </a:cubicBezTo>
                  <a:cubicBezTo>
                    <a:pt x="307" y="53"/>
                    <a:pt x="307" y="53"/>
                    <a:pt x="307" y="53"/>
                  </a:cubicBezTo>
                  <a:cubicBezTo>
                    <a:pt x="307" y="51"/>
                    <a:pt x="307" y="51"/>
                    <a:pt x="307" y="51"/>
                  </a:cubicBezTo>
                  <a:cubicBezTo>
                    <a:pt x="308" y="49"/>
                    <a:pt x="308" y="49"/>
                    <a:pt x="308" y="49"/>
                  </a:cubicBezTo>
                  <a:cubicBezTo>
                    <a:pt x="307" y="47"/>
                    <a:pt x="307" y="47"/>
                    <a:pt x="307" y="47"/>
                  </a:cubicBezTo>
                  <a:cubicBezTo>
                    <a:pt x="306" y="46"/>
                    <a:pt x="306" y="46"/>
                    <a:pt x="306" y="46"/>
                  </a:cubicBezTo>
                  <a:cubicBezTo>
                    <a:pt x="307" y="44"/>
                    <a:pt x="307" y="44"/>
                    <a:pt x="307" y="44"/>
                  </a:cubicBezTo>
                  <a:cubicBezTo>
                    <a:pt x="308" y="43"/>
                    <a:pt x="308" y="43"/>
                    <a:pt x="308" y="43"/>
                  </a:cubicBezTo>
                  <a:cubicBezTo>
                    <a:pt x="308" y="41"/>
                    <a:pt x="308" y="41"/>
                    <a:pt x="308" y="41"/>
                  </a:cubicBezTo>
                  <a:cubicBezTo>
                    <a:pt x="308" y="38"/>
                    <a:pt x="308" y="38"/>
                    <a:pt x="308" y="38"/>
                  </a:cubicBezTo>
                  <a:cubicBezTo>
                    <a:pt x="311" y="35"/>
                    <a:pt x="311" y="35"/>
                    <a:pt x="311" y="35"/>
                  </a:cubicBezTo>
                  <a:cubicBezTo>
                    <a:pt x="312" y="35"/>
                    <a:pt x="312" y="35"/>
                    <a:pt x="312" y="35"/>
                  </a:cubicBezTo>
                  <a:cubicBezTo>
                    <a:pt x="312" y="36"/>
                    <a:pt x="312" y="36"/>
                    <a:pt x="312" y="36"/>
                  </a:cubicBezTo>
                  <a:cubicBezTo>
                    <a:pt x="311" y="38"/>
                    <a:pt x="311" y="38"/>
                    <a:pt x="311" y="38"/>
                  </a:cubicBezTo>
                  <a:cubicBezTo>
                    <a:pt x="311" y="39"/>
                    <a:pt x="311" y="39"/>
                    <a:pt x="311" y="39"/>
                  </a:cubicBezTo>
                  <a:cubicBezTo>
                    <a:pt x="312" y="40"/>
                    <a:pt x="312" y="40"/>
                    <a:pt x="312" y="40"/>
                  </a:cubicBezTo>
                  <a:cubicBezTo>
                    <a:pt x="312" y="43"/>
                    <a:pt x="312" y="43"/>
                    <a:pt x="312" y="43"/>
                  </a:cubicBezTo>
                  <a:cubicBezTo>
                    <a:pt x="312" y="45"/>
                    <a:pt x="312" y="45"/>
                    <a:pt x="312" y="45"/>
                  </a:cubicBezTo>
                  <a:cubicBezTo>
                    <a:pt x="310" y="45"/>
                    <a:pt x="310" y="45"/>
                    <a:pt x="310" y="45"/>
                  </a:cubicBezTo>
                  <a:cubicBezTo>
                    <a:pt x="309" y="46"/>
                    <a:pt x="309" y="46"/>
                    <a:pt x="309" y="46"/>
                  </a:cubicBezTo>
                  <a:cubicBezTo>
                    <a:pt x="310" y="48"/>
                    <a:pt x="310" y="48"/>
                    <a:pt x="310" y="48"/>
                  </a:cubicBezTo>
                  <a:cubicBezTo>
                    <a:pt x="311" y="48"/>
                    <a:pt x="311" y="48"/>
                    <a:pt x="311" y="48"/>
                  </a:cubicBezTo>
                  <a:cubicBezTo>
                    <a:pt x="311" y="46"/>
                    <a:pt x="311" y="46"/>
                    <a:pt x="311" y="46"/>
                  </a:cubicBezTo>
                  <a:cubicBezTo>
                    <a:pt x="313" y="45"/>
                    <a:pt x="313" y="45"/>
                    <a:pt x="313" y="45"/>
                  </a:cubicBezTo>
                  <a:cubicBezTo>
                    <a:pt x="314" y="44"/>
                    <a:pt x="314" y="44"/>
                    <a:pt x="314" y="44"/>
                  </a:cubicBezTo>
                  <a:cubicBezTo>
                    <a:pt x="313" y="44"/>
                    <a:pt x="313" y="44"/>
                    <a:pt x="313" y="44"/>
                  </a:cubicBezTo>
                  <a:cubicBezTo>
                    <a:pt x="313" y="43"/>
                    <a:pt x="313" y="43"/>
                    <a:pt x="313" y="43"/>
                  </a:cubicBezTo>
                  <a:cubicBezTo>
                    <a:pt x="316" y="42"/>
                    <a:pt x="316" y="42"/>
                    <a:pt x="316" y="42"/>
                  </a:cubicBezTo>
                  <a:cubicBezTo>
                    <a:pt x="319" y="41"/>
                    <a:pt x="319" y="41"/>
                    <a:pt x="319" y="41"/>
                  </a:cubicBezTo>
                  <a:cubicBezTo>
                    <a:pt x="320" y="42"/>
                    <a:pt x="320" y="42"/>
                    <a:pt x="320" y="42"/>
                  </a:cubicBezTo>
                  <a:cubicBezTo>
                    <a:pt x="320" y="43"/>
                    <a:pt x="320" y="43"/>
                    <a:pt x="320" y="43"/>
                  </a:cubicBezTo>
                  <a:cubicBezTo>
                    <a:pt x="319" y="46"/>
                    <a:pt x="319" y="46"/>
                    <a:pt x="319" y="46"/>
                  </a:cubicBezTo>
                  <a:cubicBezTo>
                    <a:pt x="315" y="48"/>
                    <a:pt x="315" y="48"/>
                    <a:pt x="315" y="48"/>
                  </a:cubicBezTo>
                  <a:cubicBezTo>
                    <a:pt x="314" y="49"/>
                    <a:pt x="314" y="49"/>
                    <a:pt x="314" y="49"/>
                  </a:cubicBezTo>
                  <a:cubicBezTo>
                    <a:pt x="315" y="50"/>
                    <a:pt x="315" y="50"/>
                    <a:pt x="315" y="50"/>
                  </a:cubicBezTo>
                  <a:cubicBezTo>
                    <a:pt x="316" y="50"/>
                    <a:pt x="316" y="50"/>
                    <a:pt x="316" y="50"/>
                  </a:cubicBezTo>
                  <a:cubicBezTo>
                    <a:pt x="318" y="52"/>
                    <a:pt x="318" y="52"/>
                    <a:pt x="318" y="52"/>
                  </a:cubicBezTo>
                  <a:cubicBezTo>
                    <a:pt x="319" y="54"/>
                    <a:pt x="319" y="54"/>
                    <a:pt x="319" y="54"/>
                  </a:cubicBezTo>
                  <a:cubicBezTo>
                    <a:pt x="320" y="54"/>
                    <a:pt x="320" y="54"/>
                    <a:pt x="320" y="54"/>
                  </a:cubicBezTo>
                  <a:cubicBezTo>
                    <a:pt x="318" y="54"/>
                    <a:pt x="318" y="54"/>
                    <a:pt x="318" y="54"/>
                  </a:cubicBezTo>
                  <a:cubicBezTo>
                    <a:pt x="317" y="53"/>
                    <a:pt x="317" y="53"/>
                    <a:pt x="317" y="53"/>
                  </a:cubicBezTo>
                  <a:cubicBezTo>
                    <a:pt x="314" y="53"/>
                    <a:pt x="314" y="53"/>
                    <a:pt x="314" y="53"/>
                  </a:cubicBezTo>
                  <a:cubicBezTo>
                    <a:pt x="312" y="53"/>
                    <a:pt x="312" y="53"/>
                    <a:pt x="312" y="53"/>
                  </a:cubicBezTo>
                  <a:cubicBezTo>
                    <a:pt x="311" y="53"/>
                    <a:pt x="311" y="53"/>
                    <a:pt x="311" y="53"/>
                  </a:cubicBezTo>
                  <a:cubicBezTo>
                    <a:pt x="311" y="57"/>
                    <a:pt x="311" y="57"/>
                    <a:pt x="311" y="57"/>
                  </a:cubicBezTo>
                  <a:cubicBezTo>
                    <a:pt x="312" y="60"/>
                    <a:pt x="312" y="60"/>
                    <a:pt x="312" y="60"/>
                  </a:cubicBezTo>
                  <a:cubicBezTo>
                    <a:pt x="312" y="60"/>
                    <a:pt x="312" y="60"/>
                    <a:pt x="312" y="60"/>
                  </a:cubicBezTo>
                  <a:cubicBezTo>
                    <a:pt x="313" y="62"/>
                    <a:pt x="313" y="62"/>
                    <a:pt x="313" y="62"/>
                  </a:cubicBezTo>
                  <a:cubicBezTo>
                    <a:pt x="315" y="65"/>
                    <a:pt x="315" y="65"/>
                    <a:pt x="315" y="65"/>
                  </a:cubicBezTo>
                  <a:moveTo>
                    <a:pt x="333" y="73"/>
                  </a:moveTo>
                  <a:cubicBezTo>
                    <a:pt x="330" y="74"/>
                    <a:pt x="330" y="74"/>
                    <a:pt x="330" y="74"/>
                  </a:cubicBezTo>
                  <a:cubicBezTo>
                    <a:pt x="328" y="75"/>
                    <a:pt x="328" y="75"/>
                    <a:pt x="328" y="75"/>
                  </a:cubicBezTo>
                  <a:cubicBezTo>
                    <a:pt x="329" y="76"/>
                    <a:pt x="329" y="76"/>
                    <a:pt x="329" y="76"/>
                  </a:cubicBezTo>
                  <a:cubicBezTo>
                    <a:pt x="332" y="77"/>
                    <a:pt x="332" y="77"/>
                    <a:pt x="332" y="77"/>
                  </a:cubicBezTo>
                  <a:cubicBezTo>
                    <a:pt x="335" y="76"/>
                    <a:pt x="335" y="76"/>
                    <a:pt x="335" y="76"/>
                  </a:cubicBezTo>
                  <a:cubicBezTo>
                    <a:pt x="334" y="75"/>
                    <a:pt x="334" y="75"/>
                    <a:pt x="334" y="75"/>
                  </a:cubicBezTo>
                  <a:cubicBezTo>
                    <a:pt x="334" y="74"/>
                    <a:pt x="334" y="74"/>
                    <a:pt x="334" y="74"/>
                  </a:cubicBezTo>
                  <a:cubicBezTo>
                    <a:pt x="333" y="73"/>
                    <a:pt x="333" y="73"/>
                    <a:pt x="333" y="73"/>
                  </a:cubicBezTo>
                  <a:close/>
                  <a:moveTo>
                    <a:pt x="312" y="90"/>
                  </a:moveTo>
                  <a:cubicBezTo>
                    <a:pt x="314" y="88"/>
                    <a:pt x="314" y="88"/>
                    <a:pt x="314" y="88"/>
                  </a:cubicBezTo>
                  <a:cubicBezTo>
                    <a:pt x="315" y="89"/>
                    <a:pt x="315" y="89"/>
                    <a:pt x="315" y="89"/>
                  </a:cubicBezTo>
                  <a:cubicBezTo>
                    <a:pt x="316" y="90"/>
                    <a:pt x="316" y="90"/>
                    <a:pt x="316" y="90"/>
                  </a:cubicBezTo>
                  <a:cubicBezTo>
                    <a:pt x="318" y="90"/>
                    <a:pt x="318" y="90"/>
                    <a:pt x="318" y="90"/>
                  </a:cubicBezTo>
                  <a:cubicBezTo>
                    <a:pt x="319" y="88"/>
                    <a:pt x="319" y="88"/>
                    <a:pt x="319" y="88"/>
                  </a:cubicBezTo>
                  <a:cubicBezTo>
                    <a:pt x="321" y="88"/>
                    <a:pt x="321" y="88"/>
                    <a:pt x="321" y="88"/>
                  </a:cubicBezTo>
                  <a:cubicBezTo>
                    <a:pt x="322" y="90"/>
                    <a:pt x="322" y="90"/>
                    <a:pt x="322" y="90"/>
                  </a:cubicBezTo>
                  <a:cubicBezTo>
                    <a:pt x="326" y="91"/>
                    <a:pt x="326" y="91"/>
                    <a:pt x="326" y="91"/>
                  </a:cubicBezTo>
                  <a:cubicBezTo>
                    <a:pt x="326" y="89"/>
                    <a:pt x="326" y="89"/>
                    <a:pt x="326" y="89"/>
                  </a:cubicBezTo>
                  <a:cubicBezTo>
                    <a:pt x="328" y="89"/>
                    <a:pt x="328" y="89"/>
                    <a:pt x="328" y="89"/>
                  </a:cubicBezTo>
                  <a:cubicBezTo>
                    <a:pt x="332" y="92"/>
                    <a:pt x="332" y="92"/>
                    <a:pt x="332" y="92"/>
                  </a:cubicBezTo>
                  <a:cubicBezTo>
                    <a:pt x="334" y="92"/>
                    <a:pt x="334" y="92"/>
                    <a:pt x="334" y="92"/>
                  </a:cubicBezTo>
                  <a:cubicBezTo>
                    <a:pt x="336" y="94"/>
                    <a:pt x="336" y="94"/>
                    <a:pt x="336" y="94"/>
                  </a:cubicBezTo>
                  <a:cubicBezTo>
                    <a:pt x="338" y="94"/>
                    <a:pt x="338" y="94"/>
                    <a:pt x="338" y="94"/>
                  </a:cubicBezTo>
                  <a:cubicBezTo>
                    <a:pt x="339" y="93"/>
                    <a:pt x="339" y="93"/>
                    <a:pt x="339" y="93"/>
                  </a:cubicBezTo>
                  <a:cubicBezTo>
                    <a:pt x="338" y="89"/>
                    <a:pt x="338" y="89"/>
                    <a:pt x="338" y="89"/>
                  </a:cubicBezTo>
                  <a:cubicBezTo>
                    <a:pt x="333" y="86"/>
                    <a:pt x="333" y="86"/>
                    <a:pt x="333" y="86"/>
                  </a:cubicBezTo>
                  <a:cubicBezTo>
                    <a:pt x="329" y="86"/>
                    <a:pt x="329" y="86"/>
                    <a:pt x="329" y="86"/>
                  </a:cubicBezTo>
                  <a:cubicBezTo>
                    <a:pt x="327" y="84"/>
                    <a:pt x="327" y="84"/>
                    <a:pt x="327" y="84"/>
                  </a:cubicBezTo>
                  <a:cubicBezTo>
                    <a:pt x="325" y="84"/>
                    <a:pt x="325" y="84"/>
                    <a:pt x="325" y="84"/>
                  </a:cubicBezTo>
                  <a:cubicBezTo>
                    <a:pt x="324" y="85"/>
                    <a:pt x="324" y="85"/>
                    <a:pt x="324" y="85"/>
                  </a:cubicBezTo>
                  <a:cubicBezTo>
                    <a:pt x="322" y="85"/>
                    <a:pt x="322" y="85"/>
                    <a:pt x="322" y="85"/>
                  </a:cubicBezTo>
                  <a:cubicBezTo>
                    <a:pt x="320" y="85"/>
                    <a:pt x="320" y="85"/>
                    <a:pt x="320" y="85"/>
                  </a:cubicBezTo>
                  <a:cubicBezTo>
                    <a:pt x="317" y="85"/>
                    <a:pt x="317" y="85"/>
                    <a:pt x="317" y="85"/>
                  </a:cubicBezTo>
                  <a:cubicBezTo>
                    <a:pt x="313" y="85"/>
                    <a:pt x="313" y="85"/>
                    <a:pt x="313" y="85"/>
                  </a:cubicBezTo>
                  <a:cubicBezTo>
                    <a:pt x="313" y="86"/>
                    <a:pt x="313" y="86"/>
                    <a:pt x="313" y="86"/>
                  </a:cubicBezTo>
                  <a:cubicBezTo>
                    <a:pt x="313" y="87"/>
                    <a:pt x="313" y="87"/>
                    <a:pt x="313" y="87"/>
                  </a:cubicBezTo>
                  <a:cubicBezTo>
                    <a:pt x="311" y="87"/>
                    <a:pt x="311" y="87"/>
                    <a:pt x="311" y="87"/>
                  </a:cubicBezTo>
                  <a:cubicBezTo>
                    <a:pt x="310" y="89"/>
                    <a:pt x="310" y="89"/>
                    <a:pt x="310" y="89"/>
                  </a:cubicBezTo>
                  <a:cubicBezTo>
                    <a:pt x="311" y="90"/>
                    <a:pt x="311" y="90"/>
                    <a:pt x="311" y="90"/>
                  </a:cubicBezTo>
                  <a:cubicBezTo>
                    <a:pt x="312" y="90"/>
                    <a:pt x="312" y="90"/>
                    <a:pt x="312" y="90"/>
                  </a:cubicBezTo>
                  <a:close/>
                  <a:moveTo>
                    <a:pt x="293" y="87"/>
                  </a:moveTo>
                  <a:cubicBezTo>
                    <a:pt x="295" y="88"/>
                    <a:pt x="295" y="88"/>
                    <a:pt x="295" y="88"/>
                  </a:cubicBezTo>
                  <a:cubicBezTo>
                    <a:pt x="297" y="87"/>
                    <a:pt x="297" y="87"/>
                    <a:pt x="297" y="87"/>
                  </a:cubicBezTo>
                  <a:cubicBezTo>
                    <a:pt x="300" y="87"/>
                    <a:pt x="300" y="87"/>
                    <a:pt x="300" y="87"/>
                  </a:cubicBezTo>
                  <a:cubicBezTo>
                    <a:pt x="303" y="88"/>
                    <a:pt x="303" y="88"/>
                    <a:pt x="303" y="88"/>
                  </a:cubicBezTo>
                  <a:cubicBezTo>
                    <a:pt x="303" y="89"/>
                    <a:pt x="303" y="89"/>
                    <a:pt x="303" y="89"/>
                  </a:cubicBezTo>
                  <a:cubicBezTo>
                    <a:pt x="305" y="91"/>
                    <a:pt x="305" y="91"/>
                    <a:pt x="305" y="91"/>
                  </a:cubicBezTo>
                  <a:cubicBezTo>
                    <a:pt x="304" y="92"/>
                    <a:pt x="304" y="92"/>
                    <a:pt x="304" y="92"/>
                  </a:cubicBezTo>
                  <a:cubicBezTo>
                    <a:pt x="303" y="92"/>
                    <a:pt x="303" y="92"/>
                    <a:pt x="303" y="92"/>
                  </a:cubicBezTo>
                  <a:cubicBezTo>
                    <a:pt x="301" y="94"/>
                    <a:pt x="301" y="94"/>
                    <a:pt x="301" y="94"/>
                  </a:cubicBezTo>
                  <a:cubicBezTo>
                    <a:pt x="299" y="94"/>
                    <a:pt x="299" y="94"/>
                    <a:pt x="299" y="94"/>
                  </a:cubicBezTo>
                  <a:cubicBezTo>
                    <a:pt x="297" y="94"/>
                    <a:pt x="297" y="94"/>
                    <a:pt x="297" y="94"/>
                  </a:cubicBezTo>
                  <a:cubicBezTo>
                    <a:pt x="296" y="93"/>
                    <a:pt x="296" y="93"/>
                    <a:pt x="296" y="93"/>
                  </a:cubicBezTo>
                  <a:cubicBezTo>
                    <a:pt x="293" y="93"/>
                    <a:pt x="293" y="93"/>
                    <a:pt x="293" y="93"/>
                  </a:cubicBezTo>
                  <a:cubicBezTo>
                    <a:pt x="291" y="91"/>
                    <a:pt x="291" y="91"/>
                    <a:pt x="291" y="91"/>
                  </a:cubicBezTo>
                  <a:cubicBezTo>
                    <a:pt x="292" y="88"/>
                    <a:pt x="292" y="88"/>
                    <a:pt x="292" y="88"/>
                  </a:cubicBezTo>
                  <a:cubicBezTo>
                    <a:pt x="293" y="87"/>
                    <a:pt x="293" y="87"/>
                    <a:pt x="293" y="87"/>
                  </a:cubicBezTo>
                  <a:close/>
                  <a:moveTo>
                    <a:pt x="239" y="53"/>
                  </a:moveTo>
                  <a:cubicBezTo>
                    <a:pt x="241" y="52"/>
                    <a:pt x="241" y="52"/>
                    <a:pt x="241" y="52"/>
                  </a:cubicBezTo>
                  <a:cubicBezTo>
                    <a:pt x="244" y="53"/>
                    <a:pt x="244" y="53"/>
                    <a:pt x="244" y="53"/>
                  </a:cubicBezTo>
                  <a:cubicBezTo>
                    <a:pt x="247" y="53"/>
                    <a:pt x="247" y="53"/>
                    <a:pt x="247" y="53"/>
                  </a:cubicBezTo>
                  <a:cubicBezTo>
                    <a:pt x="250" y="52"/>
                    <a:pt x="250" y="52"/>
                    <a:pt x="250" y="52"/>
                  </a:cubicBezTo>
                  <a:cubicBezTo>
                    <a:pt x="252" y="52"/>
                    <a:pt x="252" y="52"/>
                    <a:pt x="252" y="52"/>
                  </a:cubicBezTo>
                  <a:cubicBezTo>
                    <a:pt x="253" y="53"/>
                    <a:pt x="253" y="53"/>
                    <a:pt x="253" y="53"/>
                  </a:cubicBezTo>
                  <a:cubicBezTo>
                    <a:pt x="255" y="53"/>
                    <a:pt x="255" y="53"/>
                    <a:pt x="255" y="53"/>
                  </a:cubicBezTo>
                  <a:cubicBezTo>
                    <a:pt x="256" y="52"/>
                    <a:pt x="256" y="52"/>
                    <a:pt x="256" y="52"/>
                  </a:cubicBezTo>
                  <a:cubicBezTo>
                    <a:pt x="260" y="53"/>
                    <a:pt x="260" y="53"/>
                    <a:pt x="260" y="53"/>
                  </a:cubicBezTo>
                  <a:cubicBezTo>
                    <a:pt x="263" y="53"/>
                    <a:pt x="263" y="53"/>
                    <a:pt x="263" y="53"/>
                  </a:cubicBezTo>
                  <a:cubicBezTo>
                    <a:pt x="263" y="52"/>
                    <a:pt x="263" y="52"/>
                    <a:pt x="263" y="52"/>
                  </a:cubicBezTo>
                  <a:cubicBezTo>
                    <a:pt x="265" y="52"/>
                    <a:pt x="265" y="52"/>
                    <a:pt x="265" y="52"/>
                  </a:cubicBezTo>
                  <a:cubicBezTo>
                    <a:pt x="267" y="53"/>
                    <a:pt x="267" y="53"/>
                    <a:pt x="267" y="53"/>
                  </a:cubicBezTo>
                  <a:cubicBezTo>
                    <a:pt x="267" y="54"/>
                    <a:pt x="267" y="54"/>
                    <a:pt x="267" y="54"/>
                  </a:cubicBezTo>
                  <a:cubicBezTo>
                    <a:pt x="269" y="55"/>
                    <a:pt x="269" y="55"/>
                    <a:pt x="269" y="55"/>
                  </a:cubicBezTo>
                  <a:cubicBezTo>
                    <a:pt x="276" y="53"/>
                    <a:pt x="276" y="53"/>
                    <a:pt x="276" y="53"/>
                  </a:cubicBezTo>
                  <a:cubicBezTo>
                    <a:pt x="279" y="51"/>
                    <a:pt x="279" y="51"/>
                    <a:pt x="279" y="51"/>
                  </a:cubicBezTo>
                  <a:cubicBezTo>
                    <a:pt x="280" y="49"/>
                    <a:pt x="280" y="49"/>
                    <a:pt x="280" y="49"/>
                  </a:cubicBezTo>
                  <a:cubicBezTo>
                    <a:pt x="281" y="49"/>
                    <a:pt x="281" y="49"/>
                    <a:pt x="281" y="49"/>
                  </a:cubicBezTo>
                  <a:cubicBezTo>
                    <a:pt x="282" y="48"/>
                    <a:pt x="282" y="48"/>
                    <a:pt x="282" y="48"/>
                  </a:cubicBezTo>
                  <a:cubicBezTo>
                    <a:pt x="284" y="47"/>
                    <a:pt x="284" y="47"/>
                    <a:pt x="284" y="47"/>
                  </a:cubicBezTo>
                  <a:cubicBezTo>
                    <a:pt x="284" y="45"/>
                    <a:pt x="284" y="45"/>
                    <a:pt x="284" y="45"/>
                  </a:cubicBezTo>
                  <a:cubicBezTo>
                    <a:pt x="285" y="44"/>
                    <a:pt x="285" y="44"/>
                    <a:pt x="285" y="44"/>
                  </a:cubicBezTo>
                  <a:cubicBezTo>
                    <a:pt x="286" y="43"/>
                    <a:pt x="286" y="43"/>
                    <a:pt x="286" y="43"/>
                  </a:cubicBezTo>
                  <a:cubicBezTo>
                    <a:pt x="285" y="42"/>
                    <a:pt x="285" y="42"/>
                    <a:pt x="285" y="42"/>
                  </a:cubicBezTo>
                  <a:cubicBezTo>
                    <a:pt x="285" y="41"/>
                    <a:pt x="285" y="41"/>
                    <a:pt x="285" y="41"/>
                  </a:cubicBezTo>
                  <a:cubicBezTo>
                    <a:pt x="282" y="41"/>
                    <a:pt x="282" y="41"/>
                    <a:pt x="282" y="41"/>
                  </a:cubicBezTo>
                  <a:cubicBezTo>
                    <a:pt x="280" y="41"/>
                    <a:pt x="280" y="41"/>
                    <a:pt x="280" y="41"/>
                  </a:cubicBezTo>
                  <a:cubicBezTo>
                    <a:pt x="280" y="43"/>
                    <a:pt x="280" y="43"/>
                    <a:pt x="280" y="43"/>
                  </a:cubicBezTo>
                  <a:cubicBezTo>
                    <a:pt x="279" y="44"/>
                    <a:pt x="279" y="44"/>
                    <a:pt x="279" y="44"/>
                  </a:cubicBezTo>
                  <a:cubicBezTo>
                    <a:pt x="278" y="45"/>
                    <a:pt x="278" y="45"/>
                    <a:pt x="278" y="45"/>
                  </a:cubicBezTo>
                  <a:cubicBezTo>
                    <a:pt x="276" y="47"/>
                    <a:pt x="276" y="47"/>
                    <a:pt x="276" y="47"/>
                  </a:cubicBezTo>
                  <a:cubicBezTo>
                    <a:pt x="275" y="47"/>
                    <a:pt x="275" y="47"/>
                    <a:pt x="275" y="47"/>
                  </a:cubicBezTo>
                  <a:cubicBezTo>
                    <a:pt x="274" y="48"/>
                    <a:pt x="274" y="48"/>
                    <a:pt x="274" y="48"/>
                  </a:cubicBezTo>
                  <a:cubicBezTo>
                    <a:pt x="272" y="49"/>
                    <a:pt x="272" y="49"/>
                    <a:pt x="272" y="49"/>
                  </a:cubicBezTo>
                  <a:cubicBezTo>
                    <a:pt x="267" y="48"/>
                    <a:pt x="267" y="48"/>
                    <a:pt x="267" y="48"/>
                  </a:cubicBezTo>
                  <a:cubicBezTo>
                    <a:pt x="263" y="48"/>
                    <a:pt x="263" y="48"/>
                    <a:pt x="263" y="48"/>
                  </a:cubicBezTo>
                  <a:cubicBezTo>
                    <a:pt x="263" y="49"/>
                    <a:pt x="263" y="49"/>
                    <a:pt x="263" y="49"/>
                  </a:cubicBezTo>
                  <a:cubicBezTo>
                    <a:pt x="262" y="49"/>
                    <a:pt x="262" y="49"/>
                    <a:pt x="262" y="49"/>
                  </a:cubicBezTo>
                  <a:cubicBezTo>
                    <a:pt x="260" y="47"/>
                    <a:pt x="260" y="47"/>
                    <a:pt x="260" y="47"/>
                  </a:cubicBezTo>
                  <a:cubicBezTo>
                    <a:pt x="259" y="47"/>
                    <a:pt x="259" y="47"/>
                    <a:pt x="259" y="47"/>
                  </a:cubicBezTo>
                  <a:cubicBezTo>
                    <a:pt x="257" y="47"/>
                    <a:pt x="257" y="47"/>
                    <a:pt x="257" y="47"/>
                  </a:cubicBezTo>
                  <a:cubicBezTo>
                    <a:pt x="255" y="47"/>
                    <a:pt x="255" y="47"/>
                    <a:pt x="255" y="47"/>
                  </a:cubicBezTo>
                  <a:cubicBezTo>
                    <a:pt x="253" y="46"/>
                    <a:pt x="253" y="46"/>
                    <a:pt x="253" y="46"/>
                  </a:cubicBezTo>
                  <a:cubicBezTo>
                    <a:pt x="251" y="47"/>
                    <a:pt x="251" y="47"/>
                    <a:pt x="251" y="47"/>
                  </a:cubicBezTo>
                  <a:cubicBezTo>
                    <a:pt x="250" y="46"/>
                    <a:pt x="250" y="46"/>
                    <a:pt x="250" y="46"/>
                  </a:cubicBezTo>
                  <a:cubicBezTo>
                    <a:pt x="248" y="44"/>
                    <a:pt x="248" y="44"/>
                    <a:pt x="248" y="44"/>
                  </a:cubicBezTo>
                  <a:cubicBezTo>
                    <a:pt x="245" y="44"/>
                    <a:pt x="245" y="44"/>
                    <a:pt x="245" y="44"/>
                  </a:cubicBezTo>
                  <a:cubicBezTo>
                    <a:pt x="244" y="44"/>
                    <a:pt x="244" y="44"/>
                    <a:pt x="244" y="44"/>
                  </a:cubicBezTo>
                  <a:cubicBezTo>
                    <a:pt x="244" y="46"/>
                    <a:pt x="244" y="46"/>
                    <a:pt x="244" y="46"/>
                  </a:cubicBezTo>
                  <a:cubicBezTo>
                    <a:pt x="242" y="47"/>
                    <a:pt x="242" y="47"/>
                    <a:pt x="242" y="47"/>
                  </a:cubicBezTo>
                  <a:cubicBezTo>
                    <a:pt x="241" y="49"/>
                    <a:pt x="241" y="49"/>
                    <a:pt x="241" y="49"/>
                  </a:cubicBezTo>
                  <a:cubicBezTo>
                    <a:pt x="240" y="50"/>
                    <a:pt x="240" y="50"/>
                    <a:pt x="240" y="50"/>
                  </a:cubicBezTo>
                  <a:cubicBezTo>
                    <a:pt x="238" y="49"/>
                    <a:pt x="238" y="49"/>
                    <a:pt x="238" y="49"/>
                  </a:cubicBezTo>
                  <a:cubicBezTo>
                    <a:pt x="236" y="50"/>
                    <a:pt x="236" y="50"/>
                    <a:pt x="236" y="50"/>
                  </a:cubicBezTo>
                  <a:cubicBezTo>
                    <a:pt x="235" y="51"/>
                    <a:pt x="235" y="51"/>
                    <a:pt x="235" y="51"/>
                  </a:cubicBezTo>
                  <a:cubicBezTo>
                    <a:pt x="235" y="51"/>
                    <a:pt x="235" y="51"/>
                    <a:pt x="235" y="51"/>
                  </a:cubicBezTo>
                  <a:cubicBezTo>
                    <a:pt x="232" y="54"/>
                    <a:pt x="232" y="54"/>
                    <a:pt x="232" y="54"/>
                  </a:cubicBezTo>
                  <a:cubicBezTo>
                    <a:pt x="232" y="56"/>
                    <a:pt x="232" y="56"/>
                    <a:pt x="232" y="56"/>
                  </a:cubicBezTo>
                  <a:cubicBezTo>
                    <a:pt x="233" y="58"/>
                    <a:pt x="233" y="58"/>
                    <a:pt x="233" y="58"/>
                  </a:cubicBezTo>
                  <a:cubicBezTo>
                    <a:pt x="233" y="61"/>
                    <a:pt x="233" y="61"/>
                    <a:pt x="233" y="61"/>
                  </a:cubicBezTo>
                  <a:cubicBezTo>
                    <a:pt x="232" y="62"/>
                    <a:pt x="232" y="62"/>
                    <a:pt x="232" y="62"/>
                  </a:cubicBezTo>
                  <a:cubicBezTo>
                    <a:pt x="233" y="64"/>
                    <a:pt x="233" y="64"/>
                    <a:pt x="233" y="64"/>
                  </a:cubicBezTo>
                  <a:cubicBezTo>
                    <a:pt x="234" y="66"/>
                    <a:pt x="234" y="66"/>
                    <a:pt x="234" y="66"/>
                  </a:cubicBezTo>
                  <a:cubicBezTo>
                    <a:pt x="233" y="65"/>
                    <a:pt x="233" y="65"/>
                    <a:pt x="233" y="65"/>
                  </a:cubicBezTo>
                  <a:cubicBezTo>
                    <a:pt x="232" y="64"/>
                    <a:pt x="232" y="64"/>
                    <a:pt x="232" y="64"/>
                  </a:cubicBezTo>
                  <a:cubicBezTo>
                    <a:pt x="231" y="64"/>
                    <a:pt x="231" y="64"/>
                    <a:pt x="231" y="64"/>
                  </a:cubicBezTo>
                  <a:cubicBezTo>
                    <a:pt x="230" y="66"/>
                    <a:pt x="230" y="66"/>
                    <a:pt x="230" y="66"/>
                  </a:cubicBezTo>
                  <a:cubicBezTo>
                    <a:pt x="228" y="66"/>
                    <a:pt x="228" y="66"/>
                    <a:pt x="228" y="66"/>
                  </a:cubicBezTo>
                  <a:cubicBezTo>
                    <a:pt x="228" y="68"/>
                    <a:pt x="228" y="68"/>
                    <a:pt x="228" y="68"/>
                  </a:cubicBezTo>
                  <a:cubicBezTo>
                    <a:pt x="228" y="70"/>
                    <a:pt x="228" y="70"/>
                    <a:pt x="228" y="70"/>
                  </a:cubicBezTo>
                  <a:cubicBezTo>
                    <a:pt x="228" y="72"/>
                    <a:pt x="228" y="72"/>
                    <a:pt x="228" y="72"/>
                  </a:cubicBezTo>
                  <a:cubicBezTo>
                    <a:pt x="228" y="76"/>
                    <a:pt x="228" y="76"/>
                    <a:pt x="228" y="76"/>
                  </a:cubicBezTo>
                  <a:cubicBezTo>
                    <a:pt x="228" y="77"/>
                    <a:pt x="228" y="77"/>
                    <a:pt x="228" y="77"/>
                  </a:cubicBezTo>
                  <a:cubicBezTo>
                    <a:pt x="227" y="78"/>
                    <a:pt x="227" y="78"/>
                    <a:pt x="227" y="78"/>
                  </a:cubicBezTo>
                  <a:cubicBezTo>
                    <a:pt x="226" y="79"/>
                    <a:pt x="226" y="79"/>
                    <a:pt x="226" y="79"/>
                  </a:cubicBezTo>
                  <a:cubicBezTo>
                    <a:pt x="226" y="81"/>
                    <a:pt x="226" y="81"/>
                    <a:pt x="226" y="81"/>
                  </a:cubicBezTo>
                  <a:cubicBezTo>
                    <a:pt x="224" y="83"/>
                    <a:pt x="224" y="83"/>
                    <a:pt x="224" y="83"/>
                  </a:cubicBezTo>
                  <a:cubicBezTo>
                    <a:pt x="223" y="85"/>
                    <a:pt x="223" y="85"/>
                    <a:pt x="223" y="85"/>
                  </a:cubicBezTo>
                  <a:cubicBezTo>
                    <a:pt x="224" y="86"/>
                    <a:pt x="224" y="86"/>
                    <a:pt x="224" y="86"/>
                  </a:cubicBezTo>
                  <a:cubicBezTo>
                    <a:pt x="223" y="87"/>
                    <a:pt x="223" y="87"/>
                    <a:pt x="223" y="87"/>
                  </a:cubicBezTo>
                  <a:cubicBezTo>
                    <a:pt x="224" y="90"/>
                    <a:pt x="224" y="90"/>
                    <a:pt x="224" y="90"/>
                  </a:cubicBezTo>
                  <a:cubicBezTo>
                    <a:pt x="225" y="92"/>
                    <a:pt x="225" y="92"/>
                    <a:pt x="225" y="92"/>
                  </a:cubicBezTo>
                  <a:cubicBezTo>
                    <a:pt x="226" y="91"/>
                    <a:pt x="226" y="91"/>
                    <a:pt x="226" y="91"/>
                  </a:cubicBezTo>
                  <a:cubicBezTo>
                    <a:pt x="227" y="91"/>
                    <a:pt x="227" y="91"/>
                    <a:pt x="227" y="91"/>
                  </a:cubicBezTo>
                  <a:cubicBezTo>
                    <a:pt x="228" y="91"/>
                    <a:pt x="228" y="91"/>
                    <a:pt x="228" y="91"/>
                  </a:cubicBezTo>
                  <a:cubicBezTo>
                    <a:pt x="229" y="91"/>
                    <a:pt x="229" y="91"/>
                    <a:pt x="229" y="91"/>
                  </a:cubicBezTo>
                  <a:cubicBezTo>
                    <a:pt x="230" y="94"/>
                    <a:pt x="230" y="94"/>
                    <a:pt x="230" y="94"/>
                  </a:cubicBezTo>
                  <a:cubicBezTo>
                    <a:pt x="231" y="98"/>
                    <a:pt x="231" y="98"/>
                    <a:pt x="231" y="98"/>
                  </a:cubicBezTo>
                  <a:cubicBezTo>
                    <a:pt x="231" y="99"/>
                    <a:pt x="231" y="99"/>
                    <a:pt x="231" y="99"/>
                  </a:cubicBezTo>
                  <a:cubicBezTo>
                    <a:pt x="230" y="101"/>
                    <a:pt x="230" y="101"/>
                    <a:pt x="230" y="101"/>
                  </a:cubicBezTo>
                  <a:cubicBezTo>
                    <a:pt x="229" y="103"/>
                    <a:pt x="229" y="103"/>
                    <a:pt x="229" y="103"/>
                  </a:cubicBezTo>
                  <a:cubicBezTo>
                    <a:pt x="228" y="108"/>
                    <a:pt x="228" y="108"/>
                    <a:pt x="228" y="108"/>
                  </a:cubicBezTo>
                  <a:cubicBezTo>
                    <a:pt x="229" y="111"/>
                    <a:pt x="229" y="111"/>
                    <a:pt x="229" y="111"/>
                  </a:cubicBezTo>
                  <a:cubicBezTo>
                    <a:pt x="230" y="111"/>
                    <a:pt x="230" y="111"/>
                    <a:pt x="230" y="111"/>
                  </a:cubicBezTo>
                  <a:cubicBezTo>
                    <a:pt x="231" y="112"/>
                    <a:pt x="231" y="112"/>
                    <a:pt x="231" y="112"/>
                  </a:cubicBezTo>
                  <a:cubicBezTo>
                    <a:pt x="233" y="112"/>
                    <a:pt x="233" y="112"/>
                    <a:pt x="233" y="112"/>
                  </a:cubicBezTo>
                  <a:cubicBezTo>
                    <a:pt x="234" y="110"/>
                    <a:pt x="234" y="110"/>
                    <a:pt x="234" y="110"/>
                  </a:cubicBezTo>
                  <a:cubicBezTo>
                    <a:pt x="236" y="111"/>
                    <a:pt x="236" y="111"/>
                    <a:pt x="236" y="111"/>
                  </a:cubicBezTo>
                  <a:cubicBezTo>
                    <a:pt x="237" y="111"/>
                    <a:pt x="237" y="111"/>
                    <a:pt x="237" y="111"/>
                  </a:cubicBezTo>
                  <a:cubicBezTo>
                    <a:pt x="238" y="112"/>
                    <a:pt x="238" y="112"/>
                    <a:pt x="238" y="112"/>
                  </a:cubicBezTo>
                  <a:cubicBezTo>
                    <a:pt x="239" y="110"/>
                    <a:pt x="239" y="110"/>
                    <a:pt x="239" y="110"/>
                  </a:cubicBezTo>
                  <a:cubicBezTo>
                    <a:pt x="239" y="108"/>
                    <a:pt x="239" y="108"/>
                    <a:pt x="239" y="108"/>
                  </a:cubicBezTo>
                  <a:cubicBezTo>
                    <a:pt x="237" y="107"/>
                    <a:pt x="237" y="107"/>
                    <a:pt x="237" y="107"/>
                  </a:cubicBezTo>
                  <a:cubicBezTo>
                    <a:pt x="237" y="105"/>
                    <a:pt x="237" y="105"/>
                    <a:pt x="237" y="105"/>
                  </a:cubicBezTo>
                  <a:cubicBezTo>
                    <a:pt x="238" y="103"/>
                    <a:pt x="238" y="103"/>
                    <a:pt x="238" y="103"/>
                  </a:cubicBezTo>
                  <a:cubicBezTo>
                    <a:pt x="238" y="100"/>
                    <a:pt x="238" y="100"/>
                    <a:pt x="238" y="100"/>
                  </a:cubicBezTo>
                  <a:cubicBezTo>
                    <a:pt x="238" y="97"/>
                    <a:pt x="238" y="97"/>
                    <a:pt x="238" y="97"/>
                  </a:cubicBezTo>
                  <a:cubicBezTo>
                    <a:pt x="237" y="96"/>
                    <a:pt x="237" y="96"/>
                    <a:pt x="237" y="96"/>
                  </a:cubicBezTo>
                  <a:cubicBezTo>
                    <a:pt x="239" y="93"/>
                    <a:pt x="239" y="93"/>
                    <a:pt x="239" y="93"/>
                  </a:cubicBezTo>
                  <a:cubicBezTo>
                    <a:pt x="240" y="91"/>
                    <a:pt x="240" y="91"/>
                    <a:pt x="240" y="91"/>
                  </a:cubicBezTo>
                  <a:cubicBezTo>
                    <a:pt x="239" y="88"/>
                    <a:pt x="239" y="88"/>
                    <a:pt x="239" y="88"/>
                  </a:cubicBezTo>
                  <a:cubicBezTo>
                    <a:pt x="238" y="87"/>
                    <a:pt x="238" y="87"/>
                    <a:pt x="238" y="87"/>
                  </a:cubicBezTo>
                  <a:cubicBezTo>
                    <a:pt x="238" y="86"/>
                    <a:pt x="238" y="86"/>
                    <a:pt x="238" y="86"/>
                  </a:cubicBezTo>
                  <a:cubicBezTo>
                    <a:pt x="240" y="85"/>
                    <a:pt x="240" y="85"/>
                    <a:pt x="240" y="85"/>
                  </a:cubicBezTo>
                  <a:cubicBezTo>
                    <a:pt x="241" y="84"/>
                    <a:pt x="241" y="84"/>
                    <a:pt x="241" y="84"/>
                  </a:cubicBezTo>
                  <a:cubicBezTo>
                    <a:pt x="243" y="83"/>
                    <a:pt x="243" y="83"/>
                    <a:pt x="243" y="83"/>
                  </a:cubicBezTo>
                  <a:cubicBezTo>
                    <a:pt x="245" y="84"/>
                    <a:pt x="245" y="84"/>
                    <a:pt x="245" y="84"/>
                  </a:cubicBezTo>
                  <a:cubicBezTo>
                    <a:pt x="244" y="85"/>
                    <a:pt x="244" y="85"/>
                    <a:pt x="244" y="85"/>
                  </a:cubicBezTo>
                  <a:cubicBezTo>
                    <a:pt x="245" y="86"/>
                    <a:pt x="245" y="86"/>
                    <a:pt x="245" y="86"/>
                  </a:cubicBezTo>
                  <a:cubicBezTo>
                    <a:pt x="245" y="88"/>
                    <a:pt x="245" y="88"/>
                    <a:pt x="245" y="88"/>
                  </a:cubicBezTo>
                  <a:cubicBezTo>
                    <a:pt x="244" y="90"/>
                    <a:pt x="244" y="90"/>
                    <a:pt x="244" y="90"/>
                  </a:cubicBezTo>
                  <a:cubicBezTo>
                    <a:pt x="243" y="92"/>
                    <a:pt x="243" y="92"/>
                    <a:pt x="243" y="92"/>
                  </a:cubicBezTo>
                  <a:cubicBezTo>
                    <a:pt x="244" y="94"/>
                    <a:pt x="244" y="94"/>
                    <a:pt x="244" y="94"/>
                  </a:cubicBezTo>
                  <a:cubicBezTo>
                    <a:pt x="246" y="94"/>
                    <a:pt x="246" y="94"/>
                    <a:pt x="246" y="94"/>
                  </a:cubicBezTo>
                  <a:cubicBezTo>
                    <a:pt x="247" y="95"/>
                    <a:pt x="247" y="95"/>
                    <a:pt x="247" y="95"/>
                  </a:cubicBezTo>
                  <a:cubicBezTo>
                    <a:pt x="249" y="96"/>
                    <a:pt x="249" y="96"/>
                    <a:pt x="249" y="96"/>
                  </a:cubicBezTo>
                  <a:cubicBezTo>
                    <a:pt x="249" y="98"/>
                    <a:pt x="249" y="98"/>
                    <a:pt x="249" y="98"/>
                  </a:cubicBezTo>
                  <a:cubicBezTo>
                    <a:pt x="249" y="98"/>
                    <a:pt x="249" y="98"/>
                    <a:pt x="249" y="98"/>
                  </a:cubicBezTo>
                  <a:cubicBezTo>
                    <a:pt x="248" y="102"/>
                    <a:pt x="248" y="102"/>
                    <a:pt x="248" y="102"/>
                  </a:cubicBezTo>
                  <a:cubicBezTo>
                    <a:pt x="249" y="103"/>
                    <a:pt x="249" y="103"/>
                    <a:pt x="249" y="103"/>
                  </a:cubicBezTo>
                  <a:cubicBezTo>
                    <a:pt x="250" y="104"/>
                    <a:pt x="250" y="104"/>
                    <a:pt x="250" y="104"/>
                  </a:cubicBezTo>
                  <a:cubicBezTo>
                    <a:pt x="251" y="104"/>
                    <a:pt x="251" y="104"/>
                    <a:pt x="251" y="104"/>
                  </a:cubicBezTo>
                  <a:cubicBezTo>
                    <a:pt x="253" y="104"/>
                    <a:pt x="253" y="104"/>
                    <a:pt x="253" y="104"/>
                  </a:cubicBezTo>
                  <a:cubicBezTo>
                    <a:pt x="255" y="104"/>
                    <a:pt x="255" y="104"/>
                    <a:pt x="255" y="104"/>
                  </a:cubicBezTo>
                  <a:cubicBezTo>
                    <a:pt x="255" y="104"/>
                    <a:pt x="255" y="104"/>
                    <a:pt x="255" y="104"/>
                  </a:cubicBezTo>
                  <a:cubicBezTo>
                    <a:pt x="254" y="102"/>
                    <a:pt x="254" y="102"/>
                    <a:pt x="254" y="102"/>
                  </a:cubicBezTo>
                  <a:cubicBezTo>
                    <a:pt x="256" y="101"/>
                    <a:pt x="256" y="101"/>
                    <a:pt x="256" y="101"/>
                  </a:cubicBezTo>
                  <a:cubicBezTo>
                    <a:pt x="258" y="100"/>
                    <a:pt x="258" y="100"/>
                    <a:pt x="258" y="100"/>
                  </a:cubicBezTo>
                  <a:cubicBezTo>
                    <a:pt x="260" y="99"/>
                    <a:pt x="260" y="99"/>
                    <a:pt x="260" y="99"/>
                  </a:cubicBezTo>
                  <a:cubicBezTo>
                    <a:pt x="263" y="99"/>
                    <a:pt x="263" y="99"/>
                    <a:pt x="263" y="99"/>
                  </a:cubicBezTo>
                  <a:cubicBezTo>
                    <a:pt x="264" y="98"/>
                    <a:pt x="264" y="98"/>
                    <a:pt x="264" y="98"/>
                  </a:cubicBezTo>
                  <a:cubicBezTo>
                    <a:pt x="264" y="98"/>
                    <a:pt x="264" y="98"/>
                    <a:pt x="264" y="98"/>
                  </a:cubicBezTo>
                  <a:cubicBezTo>
                    <a:pt x="266" y="98"/>
                    <a:pt x="266" y="98"/>
                    <a:pt x="266" y="98"/>
                  </a:cubicBezTo>
                  <a:cubicBezTo>
                    <a:pt x="267" y="97"/>
                    <a:pt x="267" y="97"/>
                    <a:pt x="267" y="97"/>
                  </a:cubicBezTo>
                  <a:cubicBezTo>
                    <a:pt x="266" y="96"/>
                    <a:pt x="266" y="96"/>
                    <a:pt x="266" y="96"/>
                  </a:cubicBezTo>
                  <a:cubicBezTo>
                    <a:pt x="264" y="96"/>
                    <a:pt x="264" y="96"/>
                    <a:pt x="264" y="96"/>
                  </a:cubicBezTo>
                  <a:cubicBezTo>
                    <a:pt x="263" y="96"/>
                    <a:pt x="263" y="96"/>
                    <a:pt x="263" y="96"/>
                  </a:cubicBezTo>
                  <a:cubicBezTo>
                    <a:pt x="262" y="96"/>
                    <a:pt x="262" y="96"/>
                    <a:pt x="262" y="96"/>
                  </a:cubicBezTo>
                  <a:cubicBezTo>
                    <a:pt x="260" y="96"/>
                    <a:pt x="260" y="96"/>
                    <a:pt x="260" y="96"/>
                  </a:cubicBezTo>
                  <a:cubicBezTo>
                    <a:pt x="260" y="95"/>
                    <a:pt x="260" y="95"/>
                    <a:pt x="260" y="95"/>
                  </a:cubicBezTo>
                  <a:cubicBezTo>
                    <a:pt x="259" y="95"/>
                    <a:pt x="259" y="95"/>
                    <a:pt x="259" y="95"/>
                  </a:cubicBezTo>
                  <a:cubicBezTo>
                    <a:pt x="259" y="94"/>
                    <a:pt x="259" y="94"/>
                    <a:pt x="259" y="94"/>
                  </a:cubicBezTo>
                  <a:cubicBezTo>
                    <a:pt x="259" y="94"/>
                    <a:pt x="259" y="94"/>
                    <a:pt x="259" y="94"/>
                  </a:cubicBezTo>
                  <a:cubicBezTo>
                    <a:pt x="258" y="94"/>
                    <a:pt x="258" y="94"/>
                    <a:pt x="258" y="94"/>
                  </a:cubicBezTo>
                  <a:cubicBezTo>
                    <a:pt x="258" y="93"/>
                    <a:pt x="258" y="93"/>
                    <a:pt x="258" y="93"/>
                  </a:cubicBezTo>
                  <a:cubicBezTo>
                    <a:pt x="256" y="93"/>
                    <a:pt x="256" y="93"/>
                    <a:pt x="256" y="93"/>
                  </a:cubicBezTo>
                  <a:cubicBezTo>
                    <a:pt x="256" y="92"/>
                    <a:pt x="256" y="92"/>
                    <a:pt x="256" y="92"/>
                  </a:cubicBezTo>
                  <a:cubicBezTo>
                    <a:pt x="257" y="91"/>
                    <a:pt x="257" y="91"/>
                    <a:pt x="257" y="91"/>
                  </a:cubicBezTo>
                  <a:cubicBezTo>
                    <a:pt x="257" y="90"/>
                    <a:pt x="257" y="90"/>
                    <a:pt x="257" y="90"/>
                  </a:cubicBezTo>
                  <a:cubicBezTo>
                    <a:pt x="258" y="90"/>
                    <a:pt x="258" y="90"/>
                    <a:pt x="258" y="90"/>
                  </a:cubicBezTo>
                  <a:cubicBezTo>
                    <a:pt x="257" y="89"/>
                    <a:pt x="257" y="89"/>
                    <a:pt x="257" y="89"/>
                  </a:cubicBezTo>
                  <a:cubicBezTo>
                    <a:pt x="258" y="89"/>
                    <a:pt x="258" y="89"/>
                    <a:pt x="258" y="89"/>
                  </a:cubicBezTo>
                  <a:cubicBezTo>
                    <a:pt x="258" y="88"/>
                    <a:pt x="258" y="88"/>
                    <a:pt x="258" y="88"/>
                  </a:cubicBezTo>
                  <a:cubicBezTo>
                    <a:pt x="258" y="87"/>
                    <a:pt x="258" y="87"/>
                    <a:pt x="258" y="87"/>
                  </a:cubicBezTo>
                  <a:cubicBezTo>
                    <a:pt x="256" y="86"/>
                    <a:pt x="256" y="86"/>
                    <a:pt x="256" y="86"/>
                  </a:cubicBezTo>
                  <a:cubicBezTo>
                    <a:pt x="257" y="85"/>
                    <a:pt x="257" y="85"/>
                    <a:pt x="257" y="85"/>
                  </a:cubicBezTo>
                  <a:cubicBezTo>
                    <a:pt x="257" y="84"/>
                    <a:pt x="257" y="84"/>
                    <a:pt x="257" y="84"/>
                  </a:cubicBezTo>
                  <a:cubicBezTo>
                    <a:pt x="255" y="83"/>
                    <a:pt x="255" y="83"/>
                    <a:pt x="255" y="83"/>
                  </a:cubicBezTo>
                  <a:cubicBezTo>
                    <a:pt x="254" y="83"/>
                    <a:pt x="254" y="83"/>
                    <a:pt x="254" y="83"/>
                  </a:cubicBezTo>
                  <a:cubicBezTo>
                    <a:pt x="253" y="82"/>
                    <a:pt x="253" y="82"/>
                    <a:pt x="253" y="82"/>
                  </a:cubicBezTo>
                  <a:cubicBezTo>
                    <a:pt x="251" y="79"/>
                    <a:pt x="251" y="79"/>
                    <a:pt x="251" y="79"/>
                  </a:cubicBezTo>
                  <a:cubicBezTo>
                    <a:pt x="249" y="78"/>
                    <a:pt x="249" y="78"/>
                    <a:pt x="249" y="78"/>
                  </a:cubicBezTo>
                  <a:cubicBezTo>
                    <a:pt x="248" y="76"/>
                    <a:pt x="248" y="76"/>
                    <a:pt x="248" y="76"/>
                  </a:cubicBezTo>
                  <a:cubicBezTo>
                    <a:pt x="249" y="75"/>
                    <a:pt x="249" y="75"/>
                    <a:pt x="249" y="75"/>
                  </a:cubicBezTo>
                  <a:cubicBezTo>
                    <a:pt x="249" y="75"/>
                    <a:pt x="249" y="75"/>
                    <a:pt x="249" y="75"/>
                  </a:cubicBezTo>
                  <a:cubicBezTo>
                    <a:pt x="250" y="76"/>
                    <a:pt x="250" y="76"/>
                    <a:pt x="250" y="76"/>
                  </a:cubicBezTo>
                  <a:cubicBezTo>
                    <a:pt x="251" y="76"/>
                    <a:pt x="251" y="76"/>
                    <a:pt x="251" y="76"/>
                  </a:cubicBezTo>
                  <a:cubicBezTo>
                    <a:pt x="253" y="75"/>
                    <a:pt x="253" y="75"/>
                    <a:pt x="253" y="75"/>
                  </a:cubicBezTo>
                  <a:cubicBezTo>
                    <a:pt x="253" y="74"/>
                    <a:pt x="253" y="74"/>
                    <a:pt x="253" y="74"/>
                  </a:cubicBezTo>
                  <a:cubicBezTo>
                    <a:pt x="257" y="72"/>
                    <a:pt x="257" y="72"/>
                    <a:pt x="257" y="72"/>
                  </a:cubicBezTo>
                  <a:cubicBezTo>
                    <a:pt x="260" y="70"/>
                    <a:pt x="260" y="70"/>
                    <a:pt x="260" y="70"/>
                  </a:cubicBezTo>
                  <a:cubicBezTo>
                    <a:pt x="261" y="68"/>
                    <a:pt x="261" y="68"/>
                    <a:pt x="261" y="68"/>
                  </a:cubicBezTo>
                  <a:cubicBezTo>
                    <a:pt x="263" y="67"/>
                    <a:pt x="263" y="67"/>
                    <a:pt x="263" y="67"/>
                  </a:cubicBezTo>
                  <a:cubicBezTo>
                    <a:pt x="263" y="66"/>
                    <a:pt x="263" y="66"/>
                    <a:pt x="263" y="66"/>
                  </a:cubicBezTo>
                  <a:cubicBezTo>
                    <a:pt x="265" y="66"/>
                    <a:pt x="265" y="66"/>
                    <a:pt x="265" y="66"/>
                  </a:cubicBezTo>
                  <a:cubicBezTo>
                    <a:pt x="267" y="66"/>
                    <a:pt x="267" y="66"/>
                    <a:pt x="267" y="66"/>
                  </a:cubicBezTo>
                  <a:cubicBezTo>
                    <a:pt x="268" y="67"/>
                    <a:pt x="268" y="67"/>
                    <a:pt x="268" y="67"/>
                  </a:cubicBezTo>
                  <a:cubicBezTo>
                    <a:pt x="270" y="64"/>
                    <a:pt x="270" y="64"/>
                    <a:pt x="270" y="64"/>
                  </a:cubicBezTo>
                  <a:cubicBezTo>
                    <a:pt x="270" y="63"/>
                    <a:pt x="270" y="63"/>
                    <a:pt x="270" y="63"/>
                  </a:cubicBezTo>
                  <a:cubicBezTo>
                    <a:pt x="268" y="62"/>
                    <a:pt x="268" y="62"/>
                    <a:pt x="268" y="62"/>
                  </a:cubicBezTo>
                  <a:cubicBezTo>
                    <a:pt x="263" y="62"/>
                    <a:pt x="263" y="62"/>
                    <a:pt x="263" y="62"/>
                  </a:cubicBezTo>
                  <a:cubicBezTo>
                    <a:pt x="262" y="64"/>
                    <a:pt x="262" y="64"/>
                    <a:pt x="262" y="64"/>
                  </a:cubicBezTo>
                  <a:cubicBezTo>
                    <a:pt x="259" y="64"/>
                    <a:pt x="259" y="64"/>
                    <a:pt x="259" y="64"/>
                  </a:cubicBezTo>
                  <a:cubicBezTo>
                    <a:pt x="257" y="64"/>
                    <a:pt x="257" y="64"/>
                    <a:pt x="257" y="64"/>
                  </a:cubicBezTo>
                  <a:cubicBezTo>
                    <a:pt x="256" y="66"/>
                    <a:pt x="256" y="66"/>
                    <a:pt x="256" y="66"/>
                  </a:cubicBezTo>
                  <a:cubicBezTo>
                    <a:pt x="254" y="66"/>
                    <a:pt x="254" y="66"/>
                    <a:pt x="254" y="66"/>
                  </a:cubicBezTo>
                  <a:cubicBezTo>
                    <a:pt x="253" y="66"/>
                    <a:pt x="253" y="66"/>
                    <a:pt x="253" y="66"/>
                  </a:cubicBezTo>
                  <a:cubicBezTo>
                    <a:pt x="251" y="65"/>
                    <a:pt x="251" y="65"/>
                    <a:pt x="251" y="65"/>
                  </a:cubicBezTo>
                  <a:cubicBezTo>
                    <a:pt x="249" y="65"/>
                    <a:pt x="249" y="65"/>
                    <a:pt x="249" y="65"/>
                  </a:cubicBezTo>
                  <a:cubicBezTo>
                    <a:pt x="247" y="67"/>
                    <a:pt x="247" y="67"/>
                    <a:pt x="247" y="67"/>
                  </a:cubicBezTo>
                  <a:cubicBezTo>
                    <a:pt x="246" y="70"/>
                    <a:pt x="246" y="70"/>
                    <a:pt x="246" y="70"/>
                  </a:cubicBezTo>
                  <a:cubicBezTo>
                    <a:pt x="244" y="71"/>
                    <a:pt x="244" y="71"/>
                    <a:pt x="244" y="71"/>
                  </a:cubicBezTo>
                  <a:cubicBezTo>
                    <a:pt x="242" y="71"/>
                    <a:pt x="242" y="71"/>
                    <a:pt x="242" y="71"/>
                  </a:cubicBezTo>
                  <a:cubicBezTo>
                    <a:pt x="242" y="70"/>
                    <a:pt x="242" y="70"/>
                    <a:pt x="242" y="70"/>
                  </a:cubicBezTo>
                  <a:cubicBezTo>
                    <a:pt x="239" y="67"/>
                    <a:pt x="239" y="67"/>
                    <a:pt x="239" y="67"/>
                  </a:cubicBezTo>
                  <a:cubicBezTo>
                    <a:pt x="237" y="65"/>
                    <a:pt x="237" y="65"/>
                    <a:pt x="237" y="65"/>
                  </a:cubicBezTo>
                  <a:cubicBezTo>
                    <a:pt x="236" y="62"/>
                    <a:pt x="236" y="62"/>
                    <a:pt x="236" y="62"/>
                  </a:cubicBezTo>
                  <a:cubicBezTo>
                    <a:pt x="236" y="58"/>
                    <a:pt x="236" y="58"/>
                    <a:pt x="236" y="58"/>
                  </a:cubicBezTo>
                  <a:cubicBezTo>
                    <a:pt x="237" y="54"/>
                    <a:pt x="237" y="54"/>
                    <a:pt x="237" y="54"/>
                  </a:cubicBezTo>
                  <a:cubicBezTo>
                    <a:pt x="239" y="53"/>
                    <a:pt x="239" y="53"/>
                    <a:pt x="239" y="53"/>
                  </a:cubicBezTo>
                  <a:close/>
                  <a:moveTo>
                    <a:pt x="132" y="45"/>
                  </a:moveTo>
                  <a:cubicBezTo>
                    <a:pt x="134" y="42"/>
                    <a:pt x="134" y="42"/>
                    <a:pt x="134" y="42"/>
                  </a:cubicBezTo>
                  <a:cubicBezTo>
                    <a:pt x="136" y="39"/>
                    <a:pt x="136" y="39"/>
                    <a:pt x="136" y="39"/>
                  </a:cubicBezTo>
                  <a:cubicBezTo>
                    <a:pt x="137" y="38"/>
                    <a:pt x="137" y="38"/>
                    <a:pt x="137" y="38"/>
                  </a:cubicBezTo>
                  <a:cubicBezTo>
                    <a:pt x="138" y="38"/>
                    <a:pt x="138" y="38"/>
                    <a:pt x="138" y="38"/>
                  </a:cubicBezTo>
                  <a:cubicBezTo>
                    <a:pt x="140" y="41"/>
                    <a:pt x="140" y="41"/>
                    <a:pt x="140" y="41"/>
                  </a:cubicBezTo>
                  <a:cubicBezTo>
                    <a:pt x="143" y="43"/>
                    <a:pt x="143" y="43"/>
                    <a:pt x="143" y="43"/>
                  </a:cubicBezTo>
                  <a:cubicBezTo>
                    <a:pt x="144" y="44"/>
                    <a:pt x="144" y="44"/>
                    <a:pt x="144" y="44"/>
                  </a:cubicBezTo>
                  <a:cubicBezTo>
                    <a:pt x="146" y="46"/>
                    <a:pt x="146" y="46"/>
                    <a:pt x="146" y="46"/>
                  </a:cubicBezTo>
                  <a:cubicBezTo>
                    <a:pt x="146" y="48"/>
                    <a:pt x="146" y="48"/>
                    <a:pt x="146" y="48"/>
                  </a:cubicBezTo>
                  <a:cubicBezTo>
                    <a:pt x="148" y="48"/>
                    <a:pt x="148" y="48"/>
                    <a:pt x="148" y="48"/>
                  </a:cubicBezTo>
                  <a:cubicBezTo>
                    <a:pt x="151" y="47"/>
                    <a:pt x="151" y="47"/>
                    <a:pt x="151" y="47"/>
                  </a:cubicBezTo>
                  <a:cubicBezTo>
                    <a:pt x="151" y="46"/>
                    <a:pt x="151" y="46"/>
                    <a:pt x="151" y="46"/>
                  </a:cubicBezTo>
                  <a:cubicBezTo>
                    <a:pt x="153" y="46"/>
                    <a:pt x="153" y="46"/>
                    <a:pt x="153" y="46"/>
                  </a:cubicBezTo>
                  <a:cubicBezTo>
                    <a:pt x="155" y="45"/>
                    <a:pt x="155" y="45"/>
                    <a:pt x="155" y="45"/>
                  </a:cubicBezTo>
                  <a:cubicBezTo>
                    <a:pt x="160" y="46"/>
                    <a:pt x="160" y="46"/>
                    <a:pt x="160" y="46"/>
                  </a:cubicBezTo>
                  <a:cubicBezTo>
                    <a:pt x="165" y="44"/>
                    <a:pt x="165" y="44"/>
                    <a:pt x="165" y="44"/>
                  </a:cubicBezTo>
                  <a:cubicBezTo>
                    <a:pt x="166" y="42"/>
                    <a:pt x="166" y="42"/>
                    <a:pt x="166" y="42"/>
                  </a:cubicBezTo>
                  <a:cubicBezTo>
                    <a:pt x="171" y="42"/>
                    <a:pt x="171" y="42"/>
                    <a:pt x="171" y="42"/>
                  </a:cubicBezTo>
                  <a:cubicBezTo>
                    <a:pt x="173" y="43"/>
                    <a:pt x="173" y="43"/>
                    <a:pt x="173" y="43"/>
                  </a:cubicBezTo>
                  <a:cubicBezTo>
                    <a:pt x="174" y="44"/>
                    <a:pt x="174" y="44"/>
                    <a:pt x="174" y="44"/>
                  </a:cubicBezTo>
                  <a:cubicBezTo>
                    <a:pt x="176" y="44"/>
                    <a:pt x="176" y="44"/>
                    <a:pt x="176" y="44"/>
                  </a:cubicBezTo>
                  <a:cubicBezTo>
                    <a:pt x="180" y="42"/>
                    <a:pt x="180" y="42"/>
                    <a:pt x="180" y="42"/>
                  </a:cubicBezTo>
                  <a:cubicBezTo>
                    <a:pt x="185" y="42"/>
                    <a:pt x="185" y="42"/>
                    <a:pt x="185" y="42"/>
                  </a:cubicBezTo>
                  <a:cubicBezTo>
                    <a:pt x="184" y="40"/>
                    <a:pt x="184" y="40"/>
                    <a:pt x="184" y="40"/>
                  </a:cubicBezTo>
                  <a:cubicBezTo>
                    <a:pt x="188" y="35"/>
                    <a:pt x="188" y="35"/>
                    <a:pt x="188" y="35"/>
                  </a:cubicBezTo>
                  <a:cubicBezTo>
                    <a:pt x="190" y="31"/>
                    <a:pt x="190" y="31"/>
                    <a:pt x="190" y="31"/>
                  </a:cubicBezTo>
                  <a:cubicBezTo>
                    <a:pt x="193" y="26"/>
                    <a:pt x="193" y="26"/>
                    <a:pt x="193" y="26"/>
                  </a:cubicBezTo>
                  <a:cubicBezTo>
                    <a:pt x="195" y="19"/>
                    <a:pt x="195" y="19"/>
                    <a:pt x="195" y="19"/>
                  </a:cubicBezTo>
                  <a:cubicBezTo>
                    <a:pt x="195" y="17"/>
                    <a:pt x="195" y="17"/>
                    <a:pt x="195" y="17"/>
                  </a:cubicBezTo>
                  <a:cubicBezTo>
                    <a:pt x="196" y="16"/>
                    <a:pt x="196" y="16"/>
                    <a:pt x="196" y="16"/>
                  </a:cubicBezTo>
                  <a:cubicBezTo>
                    <a:pt x="195" y="15"/>
                    <a:pt x="195" y="15"/>
                    <a:pt x="195" y="15"/>
                  </a:cubicBezTo>
                  <a:cubicBezTo>
                    <a:pt x="197" y="12"/>
                    <a:pt x="197" y="12"/>
                    <a:pt x="197" y="12"/>
                  </a:cubicBezTo>
                  <a:cubicBezTo>
                    <a:pt x="199" y="13"/>
                    <a:pt x="199" y="13"/>
                    <a:pt x="199" y="13"/>
                  </a:cubicBezTo>
                  <a:cubicBezTo>
                    <a:pt x="202" y="13"/>
                    <a:pt x="202" y="13"/>
                    <a:pt x="202" y="13"/>
                  </a:cubicBezTo>
                  <a:cubicBezTo>
                    <a:pt x="206" y="13"/>
                    <a:pt x="206" y="13"/>
                    <a:pt x="206" y="13"/>
                  </a:cubicBezTo>
                  <a:cubicBezTo>
                    <a:pt x="207" y="13"/>
                    <a:pt x="207" y="13"/>
                    <a:pt x="207" y="13"/>
                  </a:cubicBezTo>
                  <a:cubicBezTo>
                    <a:pt x="210" y="13"/>
                    <a:pt x="210" y="13"/>
                    <a:pt x="210" y="13"/>
                  </a:cubicBezTo>
                  <a:cubicBezTo>
                    <a:pt x="212" y="14"/>
                    <a:pt x="212" y="14"/>
                    <a:pt x="212" y="14"/>
                  </a:cubicBezTo>
                  <a:cubicBezTo>
                    <a:pt x="212" y="15"/>
                    <a:pt x="212" y="15"/>
                    <a:pt x="212" y="15"/>
                  </a:cubicBezTo>
                  <a:cubicBezTo>
                    <a:pt x="211" y="15"/>
                    <a:pt x="211" y="15"/>
                    <a:pt x="211" y="15"/>
                  </a:cubicBezTo>
                  <a:cubicBezTo>
                    <a:pt x="211" y="16"/>
                    <a:pt x="211" y="16"/>
                    <a:pt x="211" y="16"/>
                  </a:cubicBezTo>
                  <a:cubicBezTo>
                    <a:pt x="210" y="17"/>
                    <a:pt x="210" y="17"/>
                    <a:pt x="210" y="17"/>
                  </a:cubicBezTo>
                  <a:cubicBezTo>
                    <a:pt x="212" y="17"/>
                    <a:pt x="212" y="17"/>
                    <a:pt x="212" y="17"/>
                  </a:cubicBezTo>
                  <a:cubicBezTo>
                    <a:pt x="214" y="20"/>
                    <a:pt x="214" y="20"/>
                    <a:pt x="214" y="20"/>
                  </a:cubicBezTo>
                  <a:cubicBezTo>
                    <a:pt x="212" y="20"/>
                    <a:pt x="212" y="20"/>
                    <a:pt x="212" y="20"/>
                  </a:cubicBezTo>
                  <a:cubicBezTo>
                    <a:pt x="210" y="20"/>
                    <a:pt x="210" y="20"/>
                    <a:pt x="210" y="20"/>
                  </a:cubicBezTo>
                  <a:cubicBezTo>
                    <a:pt x="209" y="20"/>
                    <a:pt x="209" y="20"/>
                    <a:pt x="209" y="20"/>
                  </a:cubicBezTo>
                  <a:cubicBezTo>
                    <a:pt x="211" y="22"/>
                    <a:pt x="211" y="22"/>
                    <a:pt x="211" y="22"/>
                  </a:cubicBezTo>
                  <a:cubicBezTo>
                    <a:pt x="211" y="22"/>
                    <a:pt x="211" y="22"/>
                    <a:pt x="211" y="22"/>
                  </a:cubicBezTo>
                  <a:cubicBezTo>
                    <a:pt x="212" y="24"/>
                    <a:pt x="212" y="24"/>
                    <a:pt x="212" y="24"/>
                  </a:cubicBezTo>
                  <a:cubicBezTo>
                    <a:pt x="211" y="24"/>
                    <a:pt x="211" y="24"/>
                    <a:pt x="211" y="24"/>
                  </a:cubicBezTo>
                  <a:cubicBezTo>
                    <a:pt x="210" y="25"/>
                    <a:pt x="210" y="25"/>
                    <a:pt x="210" y="25"/>
                  </a:cubicBezTo>
                  <a:cubicBezTo>
                    <a:pt x="212" y="27"/>
                    <a:pt x="212" y="27"/>
                    <a:pt x="212" y="27"/>
                  </a:cubicBezTo>
                  <a:cubicBezTo>
                    <a:pt x="212" y="28"/>
                    <a:pt x="212" y="28"/>
                    <a:pt x="212" y="28"/>
                  </a:cubicBezTo>
                  <a:cubicBezTo>
                    <a:pt x="215" y="32"/>
                    <a:pt x="215" y="32"/>
                    <a:pt x="215" y="32"/>
                  </a:cubicBezTo>
                  <a:cubicBezTo>
                    <a:pt x="217" y="33"/>
                    <a:pt x="217" y="33"/>
                    <a:pt x="217" y="33"/>
                  </a:cubicBezTo>
                  <a:cubicBezTo>
                    <a:pt x="216" y="35"/>
                    <a:pt x="216" y="35"/>
                    <a:pt x="216" y="35"/>
                  </a:cubicBezTo>
                  <a:cubicBezTo>
                    <a:pt x="213" y="35"/>
                    <a:pt x="213" y="35"/>
                    <a:pt x="213" y="35"/>
                  </a:cubicBezTo>
                  <a:cubicBezTo>
                    <a:pt x="213" y="37"/>
                    <a:pt x="213" y="37"/>
                    <a:pt x="213" y="37"/>
                  </a:cubicBezTo>
                  <a:cubicBezTo>
                    <a:pt x="214" y="37"/>
                    <a:pt x="214" y="37"/>
                    <a:pt x="214" y="37"/>
                  </a:cubicBezTo>
                  <a:cubicBezTo>
                    <a:pt x="214" y="39"/>
                    <a:pt x="214" y="39"/>
                    <a:pt x="214" y="39"/>
                  </a:cubicBezTo>
                  <a:cubicBezTo>
                    <a:pt x="216" y="40"/>
                    <a:pt x="216" y="40"/>
                    <a:pt x="216" y="40"/>
                  </a:cubicBezTo>
                  <a:cubicBezTo>
                    <a:pt x="220" y="43"/>
                    <a:pt x="220" y="43"/>
                    <a:pt x="220" y="43"/>
                  </a:cubicBezTo>
                  <a:cubicBezTo>
                    <a:pt x="221" y="43"/>
                    <a:pt x="221" y="43"/>
                    <a:pt x="221" y="43"/>
                  </a:cubicBezTo>
                  <a:cubicBezTo>
                    <a:pt x="223" y="45"/>
                    <a:pt x="223" y="45"/>
                    <a:pt x="223" y="45"/>
                  </a:cubicBezTo>
                  <a:cubicBezTo>
                    <a:pt x="223" y="46"/>
                    <a:pt x="223" y="46"/>
                    <a:pt x="223" y="46"/>
                  </a:cubicBezTo>
                  <a:cubicBezTo>
                    <a:pt x="225" y="47"/>
                    <a:pt x="225" y="47"/>
                    <a:pt x="225" y="47"/>
                  </a:cubicBezTo>
                  <a:cubicBezTo>
                    <a:pt x="224" y="48"/>
                    <a:pt x="224" y="48"/>
                    <a:pt x="224" y="48"/>
                  </a:cubicBezTo>
                  <a:cubicBezTo>
                    <a:pt x="223" y="49"/>
                    <a:pt x="223" y="49"/>
                    <a:pt x="223" y="49"/>
                  </a:cubicBezTo>
                  <a:cubicBezTo>
                    <a:pt x="222" y="48"/>
                    <a:pt x="222" y="48"/>
                    <a:pt x="222" y="48"/>
                  </a:cubicBezTo>
                  <a:cubicBezTo>
                    <a:pt x="220" y="49"/>
                    <a:pt x="220" y="49"/>
                    <a:pt x="220" y="49"/>
                  </a:cubicBezTo>
                  <a:cubicBezTo>
                    <a:pt x="218" y="49"/>
                    <a:pt x="218" y="49"/>
                    <a:pt x="218" y="49"/>
                  </a:cubicBezTo>
                  <a:cubicBezTo>
                    <a:pt x="215" y="46"/>
                    <a:pt x="215" y="46"/>
                    <a:pt x="215" y="46"/>
                  </a:cubicBezTo>
                  <a:cubicBezTo>
                    <a:pt x="216" y="49"/>
                    <a:pt x="216" y="49"/>
                    <a:pt x="216" y="49"/>
                  </a:cubicBezTo>
                  <a:cubicBezTo>
                    <a:pt x="215" y="50"/>
                    <a:pt x="215" y="50"/>
                    <a:pt x="215" y="50"/>
                  </a:cubicBezTo>
                  <a:cubicBezTo>
                    <a:pt x="214" y="48"/>
                    <a:pt x="214" y="48"/>
                    <a:pt x="214" y="48"/>
                  </a:cubicBezTo>
                  <a:cubicBezTo>
                    <a:pt x="212" y="50"/>
                    <a:pt x="212" y="50"/>
                    <a:pt x="212" y="50"/>
                  </a:cubicBezTo>
                  <a:cubicBezTo>
                    <a:pt x="212" y="52"/>
                    <a:pt x="212" y="52"/>
                    <a:pt x="212" y="52"/>
                  </a:cubicBezTo>
                  <a:cubicBezTo>
                    <a:pt x="211" y="53"/>
                    <a:pt x="211" y="53"/>
                    <a:pt x="211" y="53"/>
                  </a:cubicBezTo>
                  <a:cubicBezTo>
                    <a:pt x="211" y="56"/>
                    <a:pt x="211" y="56"/>
                    <a:pt x="211" y="56"/>
                  </a:cubicBezTo>
                  <a:cubicBezTo>
                    <a:pt x="210" y="58"/>
                    <a:pt x="210" y="58"/>
                    <a:pt x="210" y="58"/>
                  </a:cubicBezTo>
                  <a:cubicBezTo>
                    <a:pt x="210" y="61"/>
                    <a:pt x="210" y="61"/>
                    <a:pt x="210" y="61"/>
                  </a:cubicBezTo>
                  <a:cubicBezTo>
                    <a:pt x="207" y="63"/>
                    <a:pt x="207" y="63"/>
                    <a:pt x="207" y="63"/>
                  </a:cubicBezTo>
                  <a:cubicBezTo>
                    <a:pt x="208" y="65"/>
                    <a:pt x="208" y="65"/>
                    <a:pt x="208" y="65"/>
                  </a:cubicBezTo>
                  <a:cubicBezTo>
                    <a:pt x="207" y="67"/>
                    <a:pt x="207" y="67"/>
                    <a:pt x="207" y="67"/>
                  </a:cubicBezTo>
                  <a:cubicBezTo>
                    <a:pt x="205" y="69"/>
                    <a:pt x="205" y="69"/>
                    <a:pt x="205" y="69"/>
                  </a:cubicBezTo>
                  <a:cubicBezTo>
                    <a:pt x="204" y="67"/>
                    <a:pt x="204" y="67"/>
                    <a:pt x="204" y="67"/>
                  </a:cubicBezTo>
                  <a:cubicBezTo>
                    <a:pt x="204" y="67"/>
                    <a:pt x="204" y="67"/>
                    <a:pt x="204" y="67"/>
                  </a:cubicBezTo>
                  <a:cubicBezTo>
                    <a:pt x="204" y="68"/>
                    <a:pt x="204" y="68"/>
                    <a:pt x="204" y="68"/>
                  </a:cubicBezTo>
                  <a:cubicBezTo>
                    <a:pt x="204" y="70"/>
                    <a:pt x="204" y="70"/>
                    <a:pt x="204" y="70"/>
                  </a:cubicBezTo>
                  <a:cubicBezTo>
                    <a:pt x="202" y="72"/>
                    <a:pt x="202" y="72"/>
                    <a:pt x="202" y="72"/>
                  </a:cubicBezTo>
                  <a:cubicBezTo>
                    <a:pt x="202" y="73"/>
                    <a:pt x="202" y="73"/>
                    <a:pt x="202" y="73"/>
                  </a:cubicBezTo>
                  <a:cubicBezTo>
                    <a:pt x="200" y="74"/>
                    <a:pt x="200" y="74"/>
                    <a:pt x="200" y="74"/>
                  </a:cubicBezTo>
                  <a:cubicBezTo>
                    <a:pt x="199" y="74"/>
                    <a:pt x="199" y="74"/>
                    <a:pt x="199" y="74"/>
                  </a:cubicBezTo>
                  <a:cubicBezTo>
                    <a:pt x="199" y="75"/>
                    <a:pt x="199" y="75"/>
                    <a:pt x="199" y="75"/>
                  </a:cubicBezTo>
                  <a:cubicBezTo>
                    <a:pt x="199" y="76"/>
                    <a:pt x="199" y="76"/>
                    <a:pt x="199" y="76"/>
                  </a:cubicBezTo>
                  <a:cubicBezTo>
                    <a:pt x="201" y="76"/>
                    <a:pt x="201" y="76"/>
                    <a:pt x="201" y="76"/>
                  </a:cubicBezTo>
                  <a:cubicBezTo>
                    <a:pt x="201" y="76"/>
                    <a:pt x="201" y="76"/>
                    <a:pt x="201" y="76"/>
                  </a:cubicBezTo>
                  <a:cubicBezTo>
                    <a:pt x="201" y="78"/>
                    <a:pt x="201" y="78"/>
                    <a:pt x="201" y="78"/>
                  </a:cubicBezTo>
                  <a:cubicBezTo>
                    <a:pt x="200" y="78"/>
                    <a:pt x="200" y="78"/>
                    <a:pt x="200" y="78"/>
                  </a:cubicBezTo>
                  <a:cubicBezTo>
                    <a:pt x="201" y="79"/>
                    <a:pt x="201" y="79"/>
                    <a:pt x="201" y="79"/>
                  </a:cubicBezTo>
                  <a:cubicBezTo>
                    <a:pt x="202" y="79"/>
                    <a:pt x="202" y="79"/>
                    <a:pt x="202" y="79"/>
                  </a:cubicBezTo>
                  <a:cubicBezTo>
                    <a:pt x="202" y="80"/>
                    <a:pt x="202" y="80"/>
                    <a:pt x="202" y="80"/>
                  </a:cubicBezTo>
                  <a:cubicBezTo>
                    <a:pt x="201" y="82"/>
                    <a:pt x="201" y="82"/>
                    <a:pt x="201" y="82"/>
                  </a:cubicBezTo>
                  <a:cubicBezTo>
                    <a:pt x="200" y="81"/>
                    <a:pt x="200" y="81"/>
                    <a:pt x="200" y="81"/>
                  </a:cubicBezTo>
                  <a:cubicBezTo>
                    <a:pt x="199" y="81"/>
                    <a:pt x="199" y="81"/>
                    <a:pt x="199" y="81"/>
                  </a:cubicBezTo>
                  <a:cubicBezTo>
                    <a:pt x="199" y="81"/>
                    <a:pt x="199" y="81"/>
                    <a:pt x="199" y="81"/>
                  </a:cubicBezTo>
                  <a:cubicBezTo>
                    <a:pt x="200" y="82"/>
                    <a:pt x="200" y="82"/>
                    <a:pt x="200" y="82"/>
                  </a:cubicBezTo>
                  <a:cubicBezTo>
                    <a:pt x="201" y="83"/>
                    <a:pt x="201" y="83"/>
                    <a:pt x="201" y="83"/>
                  </a:cubicBezTo>
                  <a:cubicBezTo>
                    <a:pt x="199" y="86"/>
                    <a:pt x="199" y="86"/>
                    <a:pt x="199" y="86"/>
                  </a:cubicBezTo>
                  <a:cubicBezTo>
                    <a:pt x="198" y="86"/>
                    <a:pt x="198" y="86"/>
                    <a:pt x="198" y="86"/>
                  </a:cubicBezTo>
                  <a:cubicBezTo>
                    <a:pt x="198" y="85"/>
                    <a:pt x="198" y="85"/>
                    <a:pt x="198" y="85"/>
                  </a:cubicBezTo>
                  <a:cubicBezTo>
                    <a:pt x="197" y="87"/>
                    <a:pt x="197" y="87"/>
                    <a:pt x="197" y="87"/>
                  </a:cubicBezTo>
                  <a:cubicBezTo>
                    <a:pt x="197" y="89"/>
                    <a:pt x="197" y="89"/>
                    <a:pt x="197" y="89"/>
                  </a:cubicBezTo>
                  <a:cubicBezTo>
                    <a:pt x="195" y="92"/>
                    <a:pt x="195" y="92"/>
                    <a:pt x="195" y="92"/>
                  </a:cubicBezTo>
                  <a:cubicBezTo>
                    <a:pt x="192" y="95"/>
                    <a:pt x="192" y="95"/>
                    <a:pt x="192" y="95"/>
                  </a:cubicBezTo>
                  <a:cubicBezTo>
                    <a:pt x="190" y="95"/>
                    <a:pt x="190" y="95"/>
                    <a:pt x="190" y="95"/>
                  </a:cubicBezTo>
                  <a:cubicBezTo>
                    <a:pt x="186" y="97"/>
                    <a:pt x="186" y="97"/>
                    <a:pt x="186" y="97"/>
                  </a:cubicBezTo>
                  <a:cubicBezTo>
                    <a:pt x="184" y="97"/>
                    <a:pt x="184" y="97"/>
                    <a:pt x="184" y="97"/>
                  </a:cubicBezTo>
                  <a:cubicBezTo>
                    <a:pt x="183" y="95"/>
                    <a:pt x="183" y="95"/>
                    <a:pt x="183" y="95"/>
                  </a:cubicBezTo>
                  <a:cubicBezTo>
                    <a:pt x="184" y="93"/>
                    <a:pt x="184" y="93"/>
                    <a:pt x="184" y="93"/>
                  </a:cubicBezTo>
                  <a:cubicBezTo>
                    <a:pt x="183" y="92"/>
                    <a:pt x="183" y="92"/>
                    <a:pt x="183" y="92"/>
                  </a:cubicBezTo>
                  <a:cubicBezTo>
                    <a:pt x="182" y="91"/>
                    <a:pt x="182" y="91"/>
                    <a:pt x="182" y="91"/>
                  </a:cubicBezTo>
                  <a:cubicBezTo>
                    <a:pt x="181" y="91"/>
                    <a:pt x="181" y="91"/>
                    <a:pt x="181" y="91"/>
                  </a:cubicBezTo>
                  <a:cubicBezTo>
                    <a:pt x="180" y="90"/>
                    <a:pt x="180" y="90"/>
                    <a:pt x="180" y="90"/>
                  </a:cubicBezTo>
                  <a:cubicBezTo>
                    <a:pt x="180" y="91"/>
                    <a:pt x="180" y="91"/>
                    <a:pt x="180" y="91"/>
                  </a:cubicBezTo>
                  <a:cubicBezTo>
                    <a:pt x="178" y="90"/>
                    <a:pt x="178" y="90"/>
                    <a:pt x="178" y="90"/>
                  </a:cubicBezTo>
                  <a:cubicBezTo>
                    <a:pt x="177" y="89"/>
                    <a:pt x="177" y="89"/>
                    <a:pt x="177" y="89"/>
                  </a:cubicBezTo>
                  <a:cubicBezTo>
                    <a:pt x="177" y="90"/>
                    <a:pt x="177" y="90"/>
                    <a:pt x="177" y="90"/>
                  </a:cubicBezTo>
                  <a:cubicBezTo>
                    <a:pt x="177" y="91"/>
                    <a:pt x="177" y="91"/>
                    <a:pt x="177" y="91"/>
                  </a:cubicBezTo>
                  <a:cubicBezTo>
                    <a:pt x="175" y="91"/>
                    <a:pt x="175" y="91"/>
                    <a:pt x="175" y="91"/>
                  </a:cubicBezTo>
                  <a:cubicBezTo>
                    <a:pt x="175" y="90"/>
                    <a:pt x="175" y="90"/>
                    <a:pt x="175" y="90"/>
                  </a:cubicBezTo>
                  <a:cubicBezTo>
                    <a:pt x="175" y="88"/>
                    <a:pt x="175" y="88"/>
                    <a:pt x="175" y="88"/>
                  </a:cubicBezTo>
                  <a:cubicBezTo>
                    <a:pt x="174" y="88"/>
                    <a:pt x="174" y="88"/>
                    <a:pt x="174" y="88"/>
                  </a:cubicBezTo>
                  <a:cubicBezTo>
                    <a:pt x="173" y="88"/>
                    <a:pt x="173" y="88"/>
                    <a:pt x="173" y="88"/>
                  </a:cubicBezTo>
                  <a:cubicBezTo>
                    <a:pt x="171" y="87"/>
                    <a:pt x="171" y="87"/>
                    <a:pt x="171" y="87"/>
                  </a:cubicBezTo>
                  <a:cubicBezTo>
                    <a:pt x="170" y="87"/>
                    <a:pt x="170" y="87"/>
                    <a:pt x="170" y="87"/>
                  </a:cubicBezTo>
                  <a:cubicBezTo>
                    <a:pt x="168" y="89"/>
                    <a:pt x="168" y="89"/>
                    <a:pt x="168" y="89"/>
                  </a:cubicBezTo>
                  <a:cubicBezTo>
                    <a:pt x="166" y="89"/>
                    <a:pt x="166" y="89"/>
                    <a:pt x="166" y="89"/>
                  </a:cubicBezTo>
                  <a:cubicBezTo>
                    <a:pt x="166" y="90"/>
                    <a:pt x="166" y="90"/>
                    <a:pt x="166" y="90"/>
                  </a:cubicBezTo>
                  <a:cubicBezTo>
                    <a:pt x="164" y="90"/>
                    <a:pt x="164" y="90"/>
                    <a:pt x="164" y="90"/>
                  </a:cubicBezTo>
                  <a:cubicBezTo>
                    <a:pt x="163" y="89"/>
                    <a:pt x="163" y="89"/>
                    <a:pt x="163" y="89"/>
                  </a:cubicBezTo>
                  <a:cubicBezTo>
                    <a:pt x="162" y="90"/>
                    <a:pt x="162" y="90"/>
                    <a:pt x="162" y="90"/>
                  </a:cubicBezTo>
                  <a:cubicBezTo>
                    <a:pt x="160" y="92"/>
                    <a:pt x="160" y="92"/>
                    <a:pt x="160" y="92"/>
                  </a:cubicBezTo>
                  <a:cubicBezTo>
                    <a:pt x="159" y="92"/>
                    <a:pt x="159" y="92"/>
                    <a:pt x="159" y="92"/>
                  </a:cubicBezTo>
                  <a:cubicBezTo>
                    <a:pt x="159" y="91"/>
                    <a:pt x="159" y="91"/>
                    <a:pt x="159" y="91"/>
                  </a:cubicBezTo>
                  <a:cubicBezTo>
                    <a:pt x="159" y="88"/>
                    <a:pt x="159" y="88"/>
                    <a:pt x="159" y="88"/>
                  </a:cubicBezTo>
                  <a:cubicBezTo>
                    <a:pt x="158" y="85"/>
                    <a:pt x="158" y="85"/>
                    <a:pt x="158" y="85"/>
                  </a:cubicBezTo>
                  <a:cubicBezTo>
                    <a:pt x="158" y="84"/>
                    <a:pt x="158" y="84"/>
                    <a:pt x="158" y="84"/>
                  </a:cubicBezTo>
                  <a:cubicBezTo>
                    <a:pt x="158" y="83"/>
                    <a:pt x="158" y="83"/>
                    <a:pt x="158" y="83"/>
                  </a:cubicBezTo>
                  <a:cubicBezTo>
                    <a:pt x="158" y="84"/>
                    <a:pt x="158" y="84"/>
                    <a:pt x="158" y="84"/>
                  </a:cubicBezTo>
                  <a:cubicBezTo>
                    <a:pt x="157" y="85"/>
                    <a:pt x="157" y="85"/>
                    <a:pt x="157" y="85"/>
                  </a:cubicBezTo>
                  <a:cubicBezTo>
                    <a:pt x="156" y="86"/>
                    <a:pt x="156" y="86"/>
                    <a:pt x="156" y="86"/>
                  </a:cubicBezTo>
                  <a:cubicBezTo>
                    <a:pt x="155" y="85"/>
                    <a:pt x="155" y="85"/>
                    <a:pt x="155" y="85"/>
                  </a:cubicBezTo>
                  <a:cubicBezTo>
                    <a:pt x="153" y="87"/>
                    <a:pt x="153" y="87"/>
                    <a:pt x="153" y="87"/>
                  </a:cubicBezTo>
                  <a:cubicBezTo>
                    <a:pt x="151" y="87"/>
                    <a:pt x="151" y="87"/>
                    <a:pt x="151" y="87"/>
                  </a:cubicBezTo>
                  <a:cubicBezTo>
                    <a:pt x="149" y="86"/>
                    <a:pt x="149" y="86"/>
                    <a:pt x="149" y="86"/>
                  </a:cubicBezTo>
                  <a:cubicBezTo>
                    <a:pt x="147" y="86"/>
                    <a:pt x="147" y="86"/>
                    <a:pt x="147" y="86"/>
                  </a:cubicBezTo>
                  <a:cubicBezTo>
                    <a:pt x="147" y="85"/>
                    <a:pt x="147" y="85"/>
                    <a:pt x="147" y="85"/>
                  </a:cubicBezTo>
                  <a:cubicBezTo>
                    <a:pt x="145" y="86"/>
                    <a:pt x="145" y="86"/>
                    <a:pt x="145" y="86"/>
                  </a:cubicBezTo>
                  <a:cubicBezTo>
                    <a:pt x="144" y="86"/>
                    <a:pt x="144" y="86"/>
                    <a:pt x="144" y="86"/>
                  </a:cubicBezTo>
                  <a:cubicBezTo>
                    <a:pt x="143" y="83"/>
                    <a:pt x="143" y="83"/>
                    <a:pt x="143" y="83"/>
                  </a:cubicBezTo>
                  <a:cubicBezTo>
                    <a:pt x="143" y="81"/>
                    <a:pt x="143" y="81"/>
                    <a:pt x="143" y="81"/>
                  </a:cubicBezTo>
                  <a:cubicBezTo>
                    <a:pt x="142" y="77"/>
                    <a:pt x="142" y="77"/>
                    <a:pt x="142" y="77"/>
                  </a:cubicBezTo>
                  <a:cubicBezTo>
                    <a:pt x="141" y="76"/>
                    <a:pt x="141" y="76"/>
                    <a:pt x="141" y="76"/>
                  </a:cubicBezTo>
                  <a:cubicBezTo>
                    <a:pt x="140" y="75"/>
                    <a:pt x="140" y="75"/>
                    <a:pt x="140" y="75"/>
                  </a:cubicBezTo>
                  <a:cubicBezTo>
                    <a:pt x="141" y="74"/>
                    <a:pt x="141" y="74"/>
                    <a:pt x="141" y="74"/>
                  </a:cubicBezTo>
                  <a:cubicBezTo>
                    <a:pt x="143" y="72"/>
                    <a:pt x="143" y="72"/>
                    <a:pt x="143" y="72"/>
                  </a:cubicBezTo>
                  <a:cubicBezTo>
                    <a:pt x="142" y="70"/>
                    <a:pt x="142" y="70"/>
                    <a:pt x="142" y="70"/>
                  </a:cubicBezTo>
                  <a:cubicBezTo>
                    <a:pt x="142" y="68"/>
                    <a:pt x="142" y="68"/>
                    <a:pt x="142" y="68"/>
                  </a:cubicBezTo>
                  <a:cubicBezTo>
                    <a:pt x="139" y="66"/>
                    <a:pt x="139" y="66"/>
                    <a:pt x="139" y="66"/>
                  </a:cubicBezTo>
                  <a:cubicBezTo>
                    <a:pt x="137" y="64"/>
                    <a:pt x="137" y="64"/>
                    <a:pt x="137" y="64"/>
                  </a:cubicBezTo>
                  <a:cubicBezTo>
                    <a:pt x="134" y="64"/>
                    <a:pt x="134" y="64"/>
                    <a:pt x="134" y="64"/>
                  </a:cubicBezTo>
                  <a:cubicBezTo>
                    <a:pt x="134" y="63"/>
                    <a:pt x="134" y="63"/>
                    <a:pt x="134" y="63"/>
                  </a:cubicBezTo>
                  <a:cubicBezTo>
                    <a:pt x="136" y="63"/>
                    <a:pt x="136" y="63"/>
                    <a:pt x="136" y="63"/>
                  </a:cubicBezTo>
                  <a:cubicBezTo>
                    <a:pt x="137" y="61"/>
                    <a:pt x="137" y="61"/>
                    <a:pt x="137" y="61"/>
                  </a:cubicBezTo>
                  <a:cubicBezTo>
                    <a:pt x="141" y="61"/>
                    <a:pt x="141" y="61"/>
                    <a:pt x="141" y="61"/>
                  </a:cubicBezTo>
                  <a:cubicBezTo>
                    <a:pt x="143" y="59"/>
                    <a:pt x="143" y="59"/>
                    <a:pt x="143" y="59"/>
                  </a:cubicBezTo>
                  <a:cubicBezTo>
                    <a:pt x="145" y="59"/>
                    <a:pt x="145" y="59"/>
                    <a:pt x="145" y="59"/>
                  </a:cubicBezTo>
                  <a:cubicBezTo>
                    <a:pt x="143" y="59"/>
                    <a:pt x="143" y="59"/>
                    <a:pt x="143" y="59"/>
                  </a:cubicBezTo>
                  <a:cubicBezTo>
                    <a:pt x="140" y="60"/>
                    <a:pt x="140" y="60"/>
                    <a:pt x="140" y="60"/>
                  </a:cubicBezTo>
                  <a:cubicBezTo>
                    <a:pt x="138" y="61"/>
                    <a:pt x="138" y="61"/>
                    <a:pt x="138" y="61"/>
                  </a:cubicBezTo>
                  <a:cubicBezTo>
                    <a:pt x="136" y="61"/>
                    <a:pt x="136" y="61"/>
                    <a:pt x="136" y="61"/>
                  </a:cubicBezTo>
                  <a:cubicBezTo>
                    <a:pt x="134" y="60"/>
                    <a:pt x="134" y="60"/>
                    <a:pt x="134" y="60"/>
                  </a:cubicBezTo>
                  <a:cubicBezTo>
                    <a:pt x="133" y="58"/>
                    <a:pt x="133" y="58"/>
                    <a:pt x="133" y="58"/>
                  </a:cubicBezTo>
                  <a:cubicBezTo>
                    <a:pt x="134" y="58"/>
                    <a:pt x="134" y="58"/>
                    <a:pt x="134" y="58"/>
                  </a:cubicBezTo>
                  <a:cubicBezTo>
                    <a:pt x="135" y="58"/>
                    <a:pt x="135" y="58"/>
                    <a:pt x="135" y="58"/>
                  </a:cubicBezTo>
                  <a:cubicBezTo>
                    <a:pt x="134" y="57"/>
                    <a:pt x="134" y="57"/>
                    <a:pt x="134" y="57"/>
                  </a:cubicBezTo>
                  <a:cubicBezTo>
                    <a:pt x="131" y="53"/>
                    <a:pt x="131" y="53"/>
                    <a:pt x="131" y="53"/>
                  </a:cubicBezTo>
                  <a:cubicBezTo>
                    <a:pt x="131" y="50"/>
                    <a:pt x="131" y="50"/>
                    <a:pt x="131" y="50"/>
                  </a:cubicBezTo>
                  <a:cubicBezTo>
                    <a:pt x="132" y="49"/>
                    <a:pt x="132" y="49"/>
                    <a:pt x="132" y="49"/>
                  </a:cubicBezTo>
                  <a:cubicBezTo>
                    <a:pt x="132" y="48"/>
                    <a:pt x="132" y="48"/>
                    <a:pt x="132" y="48"/>
                  </a:cubicBezTo>
                  <a:cubicBezTo>
                    <a:pt x="132" y="46"/>
                    <a:pt x="132" y="46"/>
                    <a:pt x="132" y="46"/>
                  </a:cubicBezTo>
                  <a:cubicBezTo>
                    <a:pt x="132" y="45"/>
                    <a:pt x="132" y="45"/>
                    <a:pt x="132" y="45"/>
                  </a:cubicBezTo>
                  <a:close/>
                  <a:moveTo>
                    <a:pt x="266" y="156"/>
                  </a:moveTo>
                  <a:cubicBezTo>
                    <a:pt x="265" y="158"/>
                    <a:pt x="265" y="158"/>
                    <a:pt x="265" y="158"/>
                  </a:cubicBezTo>
                  <a:cubicBezTo>
                    <a:pt x="266" y="159"/>
                    <a:pt x="266" y="159"/>
                    <a:pt x="266" y="159"/>
                  </a:cubicBezTo>
                  <a:cubicBezTo>
                    <a:pt x="269" y="159"/>
                    <a:pt x="269" y="159"/>
                    <a:pt x="269" y="159"/>
                  </a:cubicBezTo>
                  <a:cubicBezTo>
                    <a:pt x="272" y="157"/>
                    <a:pt x="272" y="157"/>
                    <a:pt x="272" y="157"/>
                  </a:cubicBezTo>
                  <a:cubicBezTo>
                    <a:pt x="273" y="156"/>
                    <a:pt x="273" y="156"/>
                    <a:pt x="273" y="156"/>
                  </a:cubicBezTo>
                  <a:cubicBezTo>
                    <a:pt x="275" y="157"/>
                    <a:pt x="275" y="157"/>
                    <a:pt x="275" y="157"/>
                  </a:cubicBezTo>
                  <a:cubicBezTo>
                    <a:pt x="277" y="155"/>
                    <a:pt x="277" y="155"/>
                    <a:pt x="277" y="155"/>
                  </a:cubicBezTo>
                  <a:cubicBezTo>
                    <a:pt x="278" y="154"/>
                    <a:pt x="278" y="154"/>
                    <a:pt x="278" y="154"/>
                  </a:cubicBezTo>
                  <a:cubicBezTo>
                    <a:pt x="281" y="151"/>
                    <a:pt x="281" y="151"/>
                    <a:pt x="281" y="151"/>
                  </a:cubicBezTo>
                  <a:cubicBezTo>
                    <a:pt x="282" y="150"/>
                    <a:pt x="282" y="150"/>
                    <a:pt x="282" y="150"/>
                  </a:cubicBezTo>
                  <a:cubicBezTo>
                    <a:pt x="283" y="149"/>
                    <a:pt x="283" y="149"/>
                    <a:pt x="283" y="149"/>
                  </a:cubicBezTo>
                  <a:cubicBezTo>
                    <a:pt x="281" y="147"/>
                    <a:pt x="281" y="147"/>
                    <a:pt x="281" y="147"/>
                  </a:cubicBezTo>
                  <a:cubicBezTo>
                    <a:pt x="279" y="145"/>
                    <a:pt x="279" y="145"/>
                    <a:pt x="279" y="145"/>
                  </a:cubicBezTo>
                  <a:cubicBezTo>
                    <a:pt x="278" y="145"/>
                    <a:pt x="278" y="145"/>
                    <a:pt x="278" y="145"/>
                  </a:cubicBezTo>
                  <a:cubicBezTo>
                    <a:pt x="277" y="146"/>
                    <a:pt x="277" y="146"/>
                    <a:pt x="277" y="146"/>
                  </a:cubicBezTo>
                  <a:cubicBezTo>
                    <a:pt x="276" y="148"/>
                    <a:pt x="276" y="148"/>
                    <a:pt x="276" y="148"/>
                  </a:cubicBezTo>
                  <a:cubicBezTo>
                    <a:pt x="275" y="149"/>
                    <a:pt x="275" y="149"/>
                    <a:pt x="275" y="149"/>
                  </a:cubicBezTo>
                  <a:cubicBezTo>
                    <a:pt x="273" y="150"/>
                    <a:pt x="273" y="150"/>
                    <a:pt x="273" y="150"/>
                  </a:cubicBezTo>
                  <a:cubicBezTo>
                    <a:pt x="271" y="148"/>
                    <a:pt x="271" y="148"/>
                    <a:pt x="271" y="148"/>
                  </a:cubicBezTo>
                  <a:cubicBezTo>
                    <a:pt x="271" y="148"/>
                    <a:pt x="271" y="148"/>
                    <a:pt x="271" y="148"/>
                  </a:cubicBezTo>
                  <a:cubicBezTo>
                    <a:pt x="269" y="150"/>
                    <a:pt x="269" y="150"/>
                    <a:pt x="269" y="150"/>
                  </a:cubicBezTo>
                  <a:cubicBezTo>
                    <a:pt x="268" y="152"/>
                    <a:pt x="268" y="152"/>
                    <a:pt x="268" y="152"/>
                  </a:cubicBezTo>
                  <a:cubicBezTo>
                    <a:pt x="267" y="154"/>
                    <a:pt x="267" y="154"/>
                    <a:pt x="267" y="154"/>
                  </a:cubicBezTo>
                  <a:cubicBezTo>
                    <a:pt x="266" y="155"/>
                    <a:pt x="266" y="155"/>
                    <a:pt x="266" y="155"/>
                  </a:cubicBezTo>
                  <a:cubicBezTo>
                    <a:pt x="267" y="156"/>
                    <a:pt x="267" y="156"/>
                    <a:pt x="267" y="156"/>
                  </a:cubicBezTo>
                  <a:cubicBezTo>
                    <a:pt x="267" y="157"/>
                    <a:pt x="267" y="157"/>
                    <a:pt x="267" y="157"/>
                  </a:cubicBezTo>
                  <a:cubicBezTo>
                    <a:pt x="266" y="157"/>
                    <a:pt x="266" y="157"/>
                    <a:pt x="266" y="157"/>
                  </a:cubicBezTo>
                  <a:cubicBezTo>
                    <a:pt x="266" y="156"/>
                    <a:pt x="266" y="156"/>
                    <a:pt x="266" y="156"/>
                  </a:cubicBezTo>
                  <a:close/>
                  <a:moveTo>
                    <a:pt x="223" y="149"/>
                  </a:moveTo>
                  <a:cubicBezTo>
                    <a:pt x="227" y="147"/>
                    <a:pt x="227" y="147"/>
                    <a:pt x="227" y="147"/>
                  </a:cubicBezTo>
                  <a:cubicBezTo>
                    <a:pt x="229" y="149"/>
                    <a:pt x="229" y="149"/>
                    <a:pt x="229" y="149"/>
                  </a:cubicBezTo>
                  <a:cubicBezTo>
                    <a:pt x="231" y="149"/>
                    <a:pt x="231" y="149"/>
                    <a:pt x="231" y="149"/>
                  </a:cubicBezTo>
                  <a:cubicBezTo>
                    <a:pt x="233" y="148"/>
                    <a:pt x="233" y="148"/>
                    <a:pt x="233" y="148"/>
                  </a:cubicBezTo>
                  <a:cubicBezTo>
                    <a:pt x="235" y="149"/>
                    <a:pt x="235" y="149"/>
                    <a:pt x="235" y="149"/>
                  </a:cubicBezTo>
                  <a:cubicBezTo>
                    <a:pt x="235" y="151"/>
                    <a:pt x="235" y="151"/>
                    <a:pt x="235" y="151"/>
                  </a:cubicBezTo>
                  <a:cubicBezTo>
                    <a:pt x="237" y="151"/>
                    <a:pt x="237" y="151"/>
                    <a:pt x="237" y="151"/>
                  </a:cubicBezTo>
                  <a:cubicBezTo>
                    <a:pt x="239" y="153"/>
                    <a:pt x="239" y="153"/>
                    <a:pt x="239" y="153"/>
                  </a:cubicBezTo>
                  <a:cubicBezTo>
                    <a:pt x="240" y="155"/>
                    <a:pt x="240" y="155"/>
                    <a:pt x="240" y="155"/>
                  </a:cubicBezTo>
                  <a:cubicBezTo>
                    <a:pt x="240" y="156"/>
                    <a:pt x="240" y="156"/>
                    <a:pt x="240" y="156"/>
                  </a:cubicBezTo>
                  <a:cubicBezTo>
                    <a:pt x="238" y="157"/>
                    <a:pt x="238" y="157"/>
                    <a:pt x="238" y="157"/>
                  </a:cubicBezTo>
                  <a:cubicBezTo>
                    <a:pt x="235" y="157"/>
                    <a:pt x="235" y="157"/>
                    <a:pt x="235" y="157"/>
                  </a:cubicBezTo>
                  <a:cubicBezTo>
                    <a:pt x="233" y="157"/>
                    <a:pt x="233" y="157"/>
                    <a:pt x="233" y="157"/>
                  </a:cubicBezTo>
                  <a:cubicBezTo>
                    <a:pt x="232" y="154"/>
                    <a:pt x="232" y="154"/>
                    <a:pt x="232" y="154"/>
                  </a:cubicBezTo>
                  <a:cubicBezTo>
                    <a:pt x="230" y="154"/>
                    <a:pt x="230" y="154"/>
                    <a:pt x="230" y="154"/>
                  </a:cubicBezTo>
                  <a:cubicBezTo>
                    <a:pt x="229" y="152"/>
                    <a:pt x="229" y="152"/>
                    <a:pt x="229" y="152"/>
                  </a:cubicBezTo>
                  <a:cubicBezTo>
                    <a:pt x="226" y="152"/>
                    <a:pt x="226" y="152"/>
                    <a:pt x="226" y="152"/>
                  </a:cubicBezTo>
                  <a:cubicBezTo>
                    <a:pt x="224" y="152"/>
                    <a:pt x="224" y="152"/>
                    <a:pt x="224" y="152"/>
                  </a:cubicBezTo>
                  <a:cubicBezTo>
                    <a:pt x="222" y="151"/>
                    <a:pt x="222" y="151"/>
                    <a:pt x="222" y="151"/>
                  </a:cubicBezTo>
                  <a:cubicBezTo>
                    <a:pt x="223" y="149"/>
                    <a:pt x="223" y="149"/>
                    <a:pt x="223" y="149"/>
                  </a:cubicBezTo>
                  <a:close/>
                  <a:moveTo>
                    <a:pt x="289" y="134"/>
                  </a:moveTo>
                  <a:cubicBezTo>
                    <a:pt x="291" y="133"/>
                    <a:pt x="291" y="133"/>
                    <a:pt x="291" y="133"/>
                  </a:cubicBezTo>
                  <a:cubicBezTo>
                    <a:pt x="294" y="134"/>
                    <a:pt x="294" y="134"/>
                    <a:pt x="294" y="134"/>
                  </a:cubicBezTo>
                  <a:cubicBezTo>
                    <a:pt x="295" y="134"/>
                    <a:pt x="295" y="134"/>
                    <a:pt x="295" y="134"/>
                  </a:cubicBezTo>
                  <a:cubicBezTo>
                    <a:pt x="296" y="134"/>
                    <a:pt x="296" y="134"/>
                    <a:pt x="296" y="134"/>
                  </a:cubicBezTo>
                  <a:cubicBezTo>
                    <a:pt x="297" y="133"/>
                    <a:pt x="297" y="133"/>
                    <a:pt x="297" y="133"/>
                  </a:cubicBezTo>
                  <a:cubicBezTo>
                    <a:pt x="299" y="132"/>
                    <a:pt x="299" y="132"/>
                    <a:pt x="299" y="132"/>
                  </a:cubicBezTo>
                  <a:cubicBezTo>
                    <a:pt x="298" y="131"/>
                    <a:pt x="298" y="131"/>
                    <a:pt x="298" y="131"/>
                  </a:cubicBezTo>
                  <a:cubicBezTo>
                    <a:pt x="297" y="130"/>
                    <a:pt x="297" y="130"/>
                    <a:pt x="297" y="130"/>
                  </a:cubicBezTo>
                  <a:cubicBezTo>
                    <a:pt x="295" y="131"/>
                    <a:pt x="295" y="131"/>
                    <a:pt x="295" y="131"/>
                  </a:cubicBezTo>
                  <a:cubicBezTo>
                    <a:pt x="292" y="131"/>
                    <a:pt x="292" y="131"/>
                    <a:pt x="292" y="131"/>
                  </a:cubicBezTo>
                  <a:cubicBezTo>
                    <a:pt x="291" y="131"/>
                    <a:pt x="291" y="131"/>
                    <a:pt x="291" y="131"/>
                  </a:cubicBezTo>
                  <a:cubicBezTo>
                    <a:pt x="290" y="131"/>
                    <a:pt x="290" y="131"/>
                    <a:pt x="290" y="131"/>
                  </a:cubicBezTo>
                  <a:cubicBezTo>
                    <a:pt x="289" y="133"/>
                    <a:pt x="289" y="133"/>
                    <a:pt x="289" y="133"/>
                  </a:cubicBezTo>
                  <a:cubicBezTo>
                    <a:pt x="289" y="134"/>
                    <a:pt x="289" y="134"/>
                    <a:pt x="289" y="134"/>
                  </a:cubicBezTo>
                  <a:close/>
                  <a:moveTo>
                    <a:pt x="231" y="141"/>
                  </a:moveTo>
                  <a:cubicBezTo>
                    <a:pt x="231" y="139"/>
                    <a:pt x="231" y="139"/>
                    <a:pt x="231" y="139"/>
                  </a:cubicBezTo>
                  <a:cubicBezTo>
                    <a:pt x="234" y="138"/>
                    <a:pt x="234" y="138"/>
                    <a:pt x="234" y="138"/>
                  </a:cubicBezTo>
                  <a:cubicBezTo>
                    <a:pt x="239" y="137"/>
                    <a:pt x="239" y="137"/>
                    <a:pt x="239" y="137"/>
                  </a:cubicBezTo>
                  <a:cubicBezTo>
                    <a:pt x="241" y="138"/>
                    <a:pt x="241" y="138"/>
                    <a:pt x="241" y="138"/>
                  </a:cubicBezTo>
                  <a:cubicBezTo>
                    <a:pt x="242" y="138"/>
                    <a:pt x="242" y="138"/>
                    <a:pt x="242" y="138"/>
                  </a:cubicBezTo>
                  <a:cubicBezTo>
                    <a:pt x="245" y="138"/>
                    <a:pt x="245" y="138"/>
                    <a:pt x="245" y="138"/>
                  </a:cubicBezTo>
                  <a:cubicBezTo>
                    <a:pt x="248" y="140"/>
                    <a:pt x="248" y="140"/>
                    <a:pt x="248" y="140"/>
                  </a:cubicBezTo>
                  <a:cubicBezTo>
                    <a:pt x="249" y="139"/>
                    <a:pt x="249" y="139"/>
                    <a:pt x="249" y="139"/>
                  </a:cubicBezTo>
                  <a:cubicBezTo>
                    <a:pt x="252" y="139"/>
                    <a:pt x="252" y="139"/>
                    <a:pt x="252" y="139"/>
                  </a:cubicBezTo>
                  <a:cubicBezTo>
                    <a:pt x="253" y="140"/>
                    <a:pt x="253" y="140"/>
                    <a:pt x="253" y="140"/>
                  </a:cubicBezTo>
                  <a:cubicBezTo>
                    <a:pt x="256" y="140"/>
                    <a:pt x="256" y="140"/>
                    <a:pt x="256" y="140"/>
                  </a:cubicBezTo>
                  <a:cubicBezTo>
                    <a:pt x="257" y="139"/>
                    <a:pt x="257" y="139"/>
                    <a:pt x="257" y="139"/>
                  </a:cubicBezTo>
                  <a:cubicBezTo>
                    <a:pt x="258" y="138"/>
                    <a:pt x="258" y="138"/>
                    <a:pt x="258" y="138"/>
                  </a:cubicBezTo>
                  <a:cubicBezTo>
                    <a:pt x="259" y="137"/>
                    <a:pt x="259" y="137"/>
                    <a:pt x="259" y="137"/>
                  </a:cubicBezTo>
                  <a:cubicBezTo>
                    <a:pt x="259" y="136"/>
                    <a:pt x="259" y="136"/>
                    <a:pt x="259" y="136"/>
                  </a:cubicBezTo>
                  <a:cubicBezTo>
                    <a:pt x="260" y="135"/>
                    <a:pt x="260" y="135"/>
                    <a:pt x="260" y="135"/>
                  </a:cubicBezTo>
                  <a:cubicBezTo>
                    <a:pt x="262" y="136"/>
                    <a:pt x="262" y="136"/>
                    <a:pt x="262" y="136"/>
                  </a:cubicBezTo>
                  <a:cubicBezTo>
                    <a:pt x="262" y="138"/>
                    <a:pt x="262" y="138"/>
                    <a:pt x="262" y="138"/>
                  </a:cubicBezTo>
                  <a:cubicBezTo>
                    <a:pt x="262" y="139"/>
                    <a:pt x="262" y="139"/>
                    <a:pt x="262" y="139"/>
                  </a:cubicBezTo>
                  <a:cubicBezTo>
                    <a:pt x="260" y="140"/>
                    <a:pt x="260" y="140"/>
                    <a:pt x="260" y="140"/>
                  </a:cubicBezTo>
                  <a:cubicBezTo>
                    <a:pt x="259" y="142"/>
                    <a:pt x="259" y="142"/>
                    <a:pt x="259" y="142"/>
                  </a:cubicBezTo>
                  <a:cubicBezTo>
                    <a:pt x="257" y="142"/>
                    <a:pt x="257" y="142"/>
                    <a:pt x="257" y="142"/>
                  </a:cubicBezTo>
                  <a:cubicBezTo>
                    <a:pt x="256" y="143"/>
                    <a:pt x="256" y="143"/>
                    <a:pt x="256" y="143"/>
                  </a:cubicBezTo>
                  <a:cubicBezTo>
                    <a:pt x="255" y="142"/>
                    <a:pt x="255" y="142"/>
                    <a:pt x="255" y="142"/>
                  </a:cubicBezTo>
                  <a:cubicBezTo>
                    <a:pt x="252" y="142"/>
                    <a:pt x="252" y="142"/>
                    <a:pt x="252" y="142"/>
                  </a:cubicBezTo>
                  <a:cubicBezTo>
                    <a:pt x="249" y="143"/>
                    <a:pt x="249" y="143"/>
                    <a:pt x="249" y="143"/>
                  </a:cubicBezTo>
                  <a:cubicBezTo>
                    <a:pt x="246" y="143"/>
                    <a:pt x="246" y="143"/>
                    <a:pt x="246" y="143"/>
                  </a:cubicBezTo>
                  <a:cubicBezTo>
                    <a:pt x="244" y="144"/>
                    <a:pt x="244" y="144"/>
                    <a:pt x="244" y="144"/>
                  </a:cubicBezTo>
                  <a:cubicBezTo>
                    <a:pt x="244" y="144"/>
                    <a:pt x="244" y="144"/>
                    <a:pt x="244" y="144"/>
                  </a:cubicBezTo>
                  <a:cubicBezTo>
                    <a:pt x="242" y="144"/>
                    <a:pt x="242" y="144"/>
                    <a:pt x="242" y="144"/>
                  </a:cubicBezTo>
                  <a:cubicBezTo>
                    <a:pt x="241" y="144"/>
                    <a:pt x="241" y="144"/>
                    <a:pt x="241" y="144"/>
                  </a:cubicBezTo>
                  <a:cubicBezTo>
                    <a:pt x="240" y="144"/>
                    <a:pt x="240" y="144"/>
                    <a:pt x="240" y="144"/>
                  </a:cubicBezTo>
                  <a:cubicBezTo>
                    <a:pt x="239" y="143"/>
                    <a:pt x="239" y="143"/>
                    <a:pt x="239" y="143"/>
                  </a:cubicBezTo>
                  <a:cubicBezTo>
                    <a:pt x="237" y="143"/>
                    <a:pt x="237" y="143"/>
                    <a:pt x="237" y="143"/>
                  </a:cubicBezTo>
                  <a:cubicBezTo>
                    <a:pt x="236" y="143"/>
                    <a:pt x="236" y="143"/>
                    <a:pt x="236" y="143"/>
                  </a:cubicBezTo>
                  <a:cubicBezTo>
                    <a:pt x="234" y="143"/>
                    <a:pt x="234" y="143"/>
                    <a:pt x="234" y="143"/>
                  </a:cubicBezTo>
                  <a:cubicBezTo>
                    <a:pt x="233" y="143"/>
                    <a:pt x="233" y="143"/>
                    <a:pt x="233" y="143"/>
                  </a:cubicBezTo>
                  <a:cubicBezTo>
                    <a:pt x="231" y="143"/>
                    <a:pt x="231" y="143"/>
                    <a:pt x="231" y="143"/>
                  </a:cubicBezTo>
                  <a:cubicBezTo>
                    <a:pt x="231" y="141"/>
                    <a:pt x="231" y="141"/>
                    <a:pt x="231" y="141"/>
                  </a:cubicBezTo>
                  <a:close/>
                  <a:moveTo>
                    <a:pt x="202" y="141"/>
                  </a:moveTo>
                  <a:cubicBezTo>
                    <a:pt x="201" y="143"/>
                    <a:pt x="201" y="143"/>
                    <a:pt x="201" y="143"/>
                  </a:cubicBezTo>
                  <a:cubicBezTo>
                    <a:pt x="202" y="143"/>
                    <a:pt x="202" y="143"/>
                    <a:pt x="202" y="143"/>
                  </a:cubicBezTo>
                  <a:cubicBezTo>
                    <a:pt x="202" y="144"/>
                    <a:pt x="202" y="144"/>
                    <a:pt x="202" y="144"/>
                  </a:cubicBezTo>
                  <a:cubicBezTo>
                    <a:pt x="202" y="145"/>
                    <a:pt x="202" y="145"/>
                    <a:pt x="202" y="145"/>
                  </a:cubicBezTo>
                  <a:cubicBezTo>
                    <a:pt x="204" y="146"/>
                    <a:pt x="204" y="146"/>
                    <a:pt x="204" y="146"/>
                  </a:cubicBezTo>
                  <a:cubicBezTo>
                    <a:pt x="207" y="145"/>
                    <a:pt x="207" y="145"/>
                    <a:pt x="207" y="145"/>
                  </a:cubicBezTo>
                  <a:cubicBezTo>
                    <a:pt x="208" y="146"/>
                    <a:pt x="208" y="146"/>
                    <a:pt x="208" y="146"/>
                  </a:cubicBezTo>
                  <a:cubicBezTo>
                    <a:pt x="210" y="145"/>
                    <a:pt x="210" y="145"/>
                    <a:pt x="210" y="145"/>
                  </a:cubicBezTo>
                  <a:cubicBezTo>
                    <a:pt x="211" y="144"/>
                    <a:pt x="211" y="144"/>
                    <a:pt x="211" y="144"/>
                  </a:cubicBezTo>
                  <a:cubicBezTo>
                    <a:pt x="212" y="145"/>
                    <a:pt x="212" y="145"/>
                    <a:pt x="212" y="145"/>
                  </a:cubicBezTo>
                  <a:cubicBezTo>
                    <a:pt x="215" y="144"/>
                    <a:pt x="215" y="144"/>
                    <a:pt x="215" y="144"/>
                  </a:cubicBezTo>
                  <a:cubicBezTo>
                    <a:pt x="216" y="144"/>
                    <a:pt x="216" y="144"/>
                    <a:pt x="216" y="144"/>
                  </a:cubicBezTo>
                  <a:cubicBezTo>
                    <a:pt x="218" y="142"/>
                    <a:pt x="218" y="142"/>
                    <a:pt x="218" y="142"/>
                  </a:cubicBezTo>
                  <a:cubicBezTo>
                    <a:pt x="219" y="144"/>
                    <a:pt x="219" y="144"/>
                    <a:pt x="219" y="144"/>
                  </a:cubicBezTo>
                  <a:cubicBezTo>
                    <a:pt x="221" y="143"/>
                    <a:pt x="221" y="143"/>
                    <a:pt x="221" y="143"/>
                  </a:cubicBezTo>
                  <a:cubicBezTo>
                    <a:pt x="224" y="144"/>
                    <a:pt x="224" y="144"/>
                    <a:pt x="224" y="144"/>
                  </a:cubicBezTo>
                  <a:cubicBezTo>
                    <a:pt x="222" y="143"/>
                    <a:pt x="222" y="143"/>
                    <a:pt x="222" y="143"/>
                  </a:cubicBezTo>
                  <a:cubicBezTo>
                    <a:pt x="225" y="143"/>
                    <a:pt x="225" y="143"/>
                    <a:pt x="225" y="143"/>
                  </a:cubicBezTo>
                  <a:cubicBezTo>
                    <a:pt x="225" y="141"/>
                    <a:pt x="225" y="141"/>
                    <a:pt x="225" y="141"/>
                  </a:cubicBezTo>
                  <a:cubicBezTo>
                    <a:pt x="224" y="141"/>
                    <a:pt x="224" y="141"/>
                    <a:pt x="224" y="141"/>
                  </a:cubicBezTo>
                  <a:cubicBezTo>
                    <a:pt x="224" y="140"/>
                    <a:pt x="224" y="140"/>
                    <a:pt x="224" y="140"/>
                  </a:cubicBezTo>
                  <a:cubicBezTo>
                    <a:pt x="224" y="138"/>
                    <a:pt x="224" y="138"/>
                    <a:pt x="224" y="138"/>
                  </a:cubicBezTo>
                  <a:cubicBezTo>
                    <a:pt x="222" y="138"/>
                    <a:pt x="222" y="138"/>
                    <a:pt x="222" y="138"/>
                  </a:cubicBezTo>
                  <a:cubicBezTo>
                    <a:pt x="222" y="139"/>
                    <a:pt x="222" y="139"/>
                    <a:pt x="222" y="139"/>
                  </a:cubicBezTo>
                  <a:cubicBezTo>
                    <a:pt x="221" y="140"/>
                    <a:pt x="221" y="140"/>
                    <a:pt x="221" y="140"/>
                  </a:cubicBezTo>
                  <a:cubicBezTo>
                    <a:pt x="221" y="138"/>
                    <a:pt x="221" y="138"/>
                    <a:pt x="221" y="138"/>
                  </a:cubicBezTo>
                  <a:cubicBezTo>
                    <a:pt x="219" y="137"/>
                    <a:pt x="219" y="137"/>
                    <a:pt x="219" y="137"/>
                  </a:cubicBezTo>
                  <a:cubicBezTo>
                    <a:pt x="217" y="138"/>
                    <a:pt x="217" y="138"/>
                    <a:pt x="217" y="138"/>
                  </a:cubicBezTo>
                  <a:cubicBezTo>
                    <a:pt x="215" y="136"/>
                    <a:pt x="215" y="136"/>
                    <a:pt x="215" y="136"/>
                  </a:cubicBezTo>
                  <a:cubicBezTo>
                    <a:pt x="214" y="136"/>
                    <a:pt x="214" y="136"/>
                    <a:pt x="214" y="136"/>
                  </a:cubicBezTo>
                  <a:cubicBezTo>
                    <a:pt x="212" y="137"/>
                    <a:pt x="212" y="137"/>
                    <a:pt x="212" y="137"/>
                  </a:cubicBezTo>
                  <a:cubicBezTo>
                    <a:pt x="212" y="138"/>
                    <a:pt x="212" y="138"/>
                    <a:pt x="212" y="138"/>
                  </a:cubicBezTo>
                  <a:cubicBezTo>
                    <a:pt x="215" y="140"/>
                    <a:pt x="215" y="140"/>
                    <a:pt x="215" y="140"/>
                  </a:cubicBezTo>
                  <a:cubicBezTo>
                    <a:pt x="217" y="141"/>
                    <a:pt x="217" y="141"/>
                    <a:pt x="217" y="141"/>
                  </a:cubicBezTo>
                  <a:cubicBezTo>
                    <a:pt x="214" y="141"/>
                    <a:pt x="214" y="141"/>
                    <a:pt x="214" y="141"/>
                  </a:cubicBezTo>
                  <a:cubicBezTo>
                    <a:pt x="213" y="142"/>
                    <a:pt x="213" y="142"/>
                    <a:pt x="213" y="142"/>
                  </a:cubicBezTo>
                  <a:cubicBezTo>
                    <a:pt x="211" y="141"/>
                    <a:pt x="211" y="141"/>
                    <a:pt x="211" y="141"/>
                  </a:cubicBezTo>
                  <a:cubicBezTo>
                    <a:pt x="210" y="139"/>
                    <a:pt x="210" y="139"/>
                    <a:pt x="210" y="139"/>
                  </a:cubicBezTo>
                  <a:cubicBezTo>
                    <a:pt x="209" y="139"/>
                    <a:pt x="209" y="139"/>
                    <a:pt x="209" y="139"/>
                  </a:cubicBezTo>
                  <a:cubicBezTo>
                    <a:pt x="207" y="139"/>
                    <a:pt x="207" y="139"/>
                    <a:pt x="207" y="139"/>
                  </a:cubicBezTo>
                  <a:cubicBezTo>
                    <a:pt x="206" y="139"/>
                    <a:pt x="206" y="139"/>
                    <a:pt x="206" y="139"/>
                  </a:cubicBezTo>
                  <a:cubicBezTo>
                    <a:pt x="203" y="140"/>
                    <a:pt x="203" y="140"/>
                    <a:pt x="203" y="140"/>
                  </a:cubicBezTo>
                  <a:cubicBezTo>
                    <a:pt x="202" y="141"/>
                    <a:pt x="202" y="141"/>
                    <a:pt x="202" y="141"/>
                  </a:cubicBezTo>
                  <a:close/>
                  <a:moveTo>
                    <a:pt x="196" y="139"/>
                  </a:moveTo>
                  <a:cubicBezTo>
                    <a:pt x="198" y="138"/>
                    <a:pt x="198" y="138"/>
                    <a:pt x="198" y="138"/>
                  </a:cubicBezTo>
                  <a:cubicBezTo>
                    <a:pt x="201" y="139"/>
                    <a:pt x="201" y="139"/>
                    <a:pt x="201" y="139"/>
                  </a:cubicBezTo>
                  <a:cubicBezTo>
                    <a:pt x="201" y="141"/>
                    <a:pt x="201" y="141"/>
                    <a:pt x="201" y="141"/>
                  </a:cubicBezTo>
                  <a:cubicBezTo>
                    <a:pt x="200" y="142"/>
                    <a:pt x="200" y="142"/>
                    <a:pt x="200" y="142"/>
                  </a:cubicBezTo>
                  <a:cubicBezTo>
                    <a:pt x="200" y="144"/>
                    <a:pt x="200" y="144"/>
                    <a:pt x="200" y="144"/>
                  </a:cubicBezTo>
                  <a:cubicBezTo>
                    <a:pt x="199" y="143"/>
                    <a:pt x="199" y="143"/>
                    <a:pt x="199" y="143"/>
                  </a:cubicBezTo>
                  <a:cubicBezTo>
                    <a:pt x="197" y="144"/>
                    <a:pt x="197" y="144"/>
                    <a:pt x="197" y="144"/>
                  </a:cubicBezTo>
                  <a:cubicBezTo>
                    <a:pt x="194" y="143"/>
                    <a:pt x="194" y="143"/>
                    <a:pt x="194" y="143"/>
                  </a:cubicBezTo>
                  <a:cubicBezTo>
                    <a:pt x="193" y="142"/>
                    <a:pt x="193" y="142"/>
                    <a:pt x="193" y="142"/>
                  </a:cubicBezTo>
                  <a:cubicBezTo>
                    <a:pt x="194" y="141"/>
                    <a:pt x="194" y="141"/>
                    <a:pt x="194" y="141"/>
                  </a:cubicBezTo>
                  <a:cubicBezTo>
                    <a:pt x="196" y="142"/>
                    <a:pt x="196" y="142"/>
                    <a:pt x="196" y="142"/>
                  </a:cubicBezTo>
                  <a:cubicBezTo>
                    <a:pt x="196" y="139"/>
                    <a:pt x="196" y="139"/>
                    <a:pt x="196" y="139"/>
                  </a:cubicBezTo>
                  <a:close/>
                  <a:moveTo>
                    <a:pt x="181" y="136"/>
                  </a:moveTo>
                  <a:cubicBezTo>
                    <a:pt x="181" y="138"/>
                    <a:pt x="181" y="138"/>
                    <a:pt x="181" y="138"/>
                  </a:cubicBezTo>
                  <a:cubicBezTo>
                    <a:pt x="182" y="139"/>
                    <a:pt x="182" y="139"/>
                    <a:pt x="182" y="139"/>
                  </a:cubicBezTo>
                  <a:cubicBezTo>
                    <a:pt x="185" y="139"/>
                    <a:pt x="185" y="139"/>
                    <a:pt x="185" y="139"/>
                  </a:cubicBezTo>
                  <a:cubicBezTo>
                    <a:pt x="187" y="141"/>
                    <a:pt x="187" y="141"/>
                    <a:pt x="187" y="141"/>
                  </a:cubicBezTo>
                  <a:cubicBezTo>
                    <a:pt x="187" y="142"/>
                    <a:pt x="187" y="142"/>
                    <a:pt x="187" y="142"/>
                  </a:cubicBezTo>
                  <a:cubicBezTo>
                    <a:pt x="188" y="141"/>
                    <a:pt x="188" y="141"/>
                    <a:pt x="188" y="141"/>
                  </a:cubicBezTo>
                  <a:cubicBezTo>
                    <a:pt x="190" y="140"/>
                    <a:pt x="190" y="140"/>
                    <a:pt x="190" y="140"/>
                  </a:cubicBezTo>
                  <a:cubicBezTo>
                    <a:pt x="190" y="140"/>
                    <a:pt x="190" y="140"/>
                    <a:pt x="190" y="140"/>
                  </a:cubicBezTo>
                  <a:cubicBezTo>
                    <a:pt x="192" y="139"/>
                    <a:pt x="192" y="139"/>
                    <a:pt x="192" y="139"/>
                  </a:cubicBezTo>
                  <a:cubicBezTo>
                    <a:pt x="192" y="138"/>
                    <a:pt x="192" y="138"/>
                    <a:pt x="192" y="138"/>
                  </a:cubicBezTo>
                  <a:cubicBezTo>
                    <a:pt x="190" y="136"/>
                    <a:pt x="190" y="136"/>
                    <a:pt x="190" y="136"/>
                  </a:cubicBezTo>
                  <a:cubicBezTo>
                    <a:pt x="188" y="135"/>
                    <a:pt x="188" y="135"/>
                    <a:pt x="188" y="135"/>
                  </a:cubicBezTo>
                  <a:cubicBezTo>
                    <a:pt x="185" y="136"/>
                    <a:pt x="185" y="136"/>
                    <a:pt x="185" y="136"/>
                  </a:cubicBezTo>
                  <a:cubicBezTo>
                    <a:pt x="183" y="136"/>
                    <a:pt x="183" y="136"/>
                    <a:pt x="183" y="136"/>
                  </a:cubicBezTo>
                  <a:cubicBezTo>
                    <a:pt x="181" y="136"/>
                    <a:pt x="181" y="136"/>
                    <a:pt x="181" y="136"/>
                  </a:cubicBezTo>
                  <a:close/>
                  <a:moveTo>
                    <a:pt x="401" y="138"/>
                  </a:moveTo>
                  <a:cubicBezTo>
                    <a:pt x="405" y="138"/>
                    <a:pt x="405" y="138"/>
                    <a:pt x="405" y="138"/>
                  </a:cubicBezTo>
                  <a:cubicBezTo>
                    <a:pt x="406" y="137"/>
                    <a:pt x="406" y="137"/>
                    <a:pt x="406" y="137"/>
                  </a:cubicBezTo>
                  <a:cubicBezTo>
                    <a:pt x="408" y="138"/>
                    <a:pt x="408" y="138"/>
                    <a:pt x="408" y="138"/>
                  </a:cubicBezTo>
                  <a:cubicBezTo>
                    <a:pt x="410" y="137"/>
                    <a:pt x="410" y="137"/>
                    <a:pt x="410" y="137"/>
                  </a:cubicBezTo>
                  <a:cubicBezTo>
                    <a:pt x="411" y="135"/>
                    <a:pt x="411" y="135"/>
                    <a:pt x="411" y="135"/>
                  </a:cubicBezTo>
                  <a:cubicBezTo>
                    <a:pt x="413" y="135"/>
                    <a:pt x="413" y="135"/>
                    <a:pt x="413" y="135"/>
                  </a:cubicBezTo>
                  <a:cubicBezTo>
                    <a:pt x="413" y="134"/>
                    <a:pt x="413" y="134"/>
                    <a:pt x="413" y="134"/>
                  </a:cubicBezTo>
                  <a:cubicBezTo>
                    <a:pt x="413" y="133"/>
                    <a:pt x="413" y="133"/>
                    <a:pt x="413" y="133"/>
                  </a:cubicBezTo>
                  <a:cubicBezTo>
                    <a:pt x="414" y="133"/>
                    <a:pt x="414" y="133"/>
                    <a:pt x="414" y="133"/>
                  </a:cubicBezTo>
                  <a:cubicBezTo>
                    <a:pt x="414" y="131"/>
                    <a:pt x="414" y="131"/>
                    <a:pt x="414" y="131"/>
                  </a:cubicBezTo>
                  <a:cubicBezTo>
                    <a:pt x="415" y="130"/>
                    <a:pt x="415" y="130"/>
                    <a:pt x="415" y="130"/>
                  </a:cubicBezTo>
                  <a:cubicBezTo>
                    <a:pt x="413" y="129"/>
                    <a:pt x="413" y="129"/>
                    <a:pt x="413" y="129"/>
                  </a:cubicBezTo>
                  <a:cubicBezTo>
                    <a:pt x="413" y="129"/>
                    <a:pt x="413" y="129"/>
                    <a:pt x="413" y="129"/>
                  </a:cubicBezTo>
                  <a:cubicBezTo>
                    <a:pt x="409" y="128"/>
                    <a:pt x="409" y="128"/>
                    <a:pt x="409" y="128"/>
                  </a:cubicBezTo>
                  <a:cubicBezTo>
                    <a:pt x="407" y="129"/>
                    <a:pt x="407" y="129"/>
                    <a:pt x="407" y="129"/>
                  </a:cubicBezTo>
                  <a:cubicBezTo>
                    <a:pt x="406" y="132"/>
                    <a:pt x="406" y="132"/>
                    <a:pt x="406" y="132"/>
                  </a:cubicBezTo>
                  <a:cubicBezTo>
                    <a:pt x="405" y="134"/>
                    <a:pt x="405" y="134"/>
                    <a:pt x="405" y="134"/>
                  </a:cubicBezTo>
                  <a:cubicBezTo>
                    <a:pt x="401" y="138"/>
                    <a:pt x="401" y="138"/>
                    <a:pt x="401" y="138"/>
                  </a:cubicBezTo>
                  <a:close/>
                  <a:moveTo>
                    <a:pt x="97" y="122"/>
                  </a:moveTo>
                  <a:cubicBezTo>
                    <a:pt x="98" y="123"/>
                    <a:pt x="98" y="123"/>
                    <a:pt x="98" y="123"/>
                  </a:cubicBezTo>
                  <a:cubicBezTo>
                    <a:pt x="99" y="122"/>
                    <a:pt x="99" y="122"/>
                    <a:pt x="99" y="122"/>
                  </a:cubicBezTo>
                  <a:cubicBezTo>
                    <a:pt x="99" y="120"/>
                    <a:pt x="99" y="120"/>
                    <a:pt x="99" y="120"/>
                  </a:cubicBezTo>
                  <a:cubicBezTo>
                    <a:pt x="101" y="120"/>
                    <a:pt x="101" y="120"/>
                    <a:pt x="101" y="120"/>
                  </a:cubicBezTo>
                  <a:cubicBezTo>
                    <a:pt x="102" y="118"/>
                    <a:pt x="102" y="118"/>
                    <a:pt x="102" y="118"/>
                  </a:cubicBezTo>
                  <a:cubicBezTo>
                    <a:pt x="102" y="116"/>
                    <a:pt x="102" y="116"/>
                    <a:pt x="102" y="116"/>
                  </a:cubicBezTo>
                  <a:cubicBezTo>
                    <a:pt x="104" y="114"/>
                    <a:pt x="104" y="114"/>
                    <a:pt x="104" y="114"/>
                  </a:cubicBezTo>
                  <a:cubicBezTo>
                    <a:pt x="105" y="115"/>
                    <a:pt x="105" y="115"/>
                    <a:pt x="105" y="115"/>
                  </a:cubicBezTo>
                  <a:cubicBezTo>
                    <a:pt x="107" y="115"/>
                    <a:pt x="107" y="115"/>
                    <a:pt x="107" y="115"/>
                  </a:cubicBezTo>
                  <a:cubicBezTo>
                    <a:pt x="110" y="115"/>
                    <a:pt x="110" y="115"/>
                    <a:pt x="110" y="115"/>
                  </a:cubicBezTo>
                  <a:cubicBezTo>
                    <a:pt x="111" y="116"/>
                    <a:pt x="111" y="116"/>
                    <a:pt x="111" y="116"/>
                  </a:cubicBezTo>
                  <a:cubicBezTo>
                    <a:pt x="112" y="115"/>
                    <a:pt x="112" y="115"/>
                    <a:pt x="112" y="115"/>
                  </a:cubicBezTo>
                  <a:cubicBezTo>
                    <a:pt x="113" y="115"/>
                    <a:pt x="113" y="115"/>
                    <a:pt x="113" y="115"/>
                  </a:cubicBezTo>
                  <a:cubicBezTo>
                    <a:pt x="116" y="115"/>
                    <a:pt x="116" y="115"/>
                    <a:pt x="116" y="115"/>
                  </a:cubicBezTo>
                  <a:cubicBezTo>
                    <a:pt x="118" y="116"/>
                    <a:pt x="118" y="116"/>
                    <a:pt x="118" y="116"/>
                  </a:cubicBezTo>
                  <a:cubicBezTo>
                    <a:pt x="121" y="117"/>
                    <a:pt x="121" y="117"/>
                    <a:pt x="121" y="117"/>
                  </a:cubicBezTo>
                  <a:cubicBezTo>
                    <a:pt x="125" y="117"/>
                    <a:pt x="125" y="117"/>
                    <a:pt x="125" y="117"/>
                  </a:cubicBezTo>
                  <a:cubicBezTo>
                    <a:pt x="126" y="119"/>
                    <a:pt x="126" y="119"/>
                    <a:pt x="126" y="119"/>
                  </a:cubicBezTo>
                  <a:cubicBezTo>
                    <a:pt x="126" y="121"/>
                    <a:pt x="126" y="121"/>
                    <a:pt x="126" y="121"/>
                  </a:cubicBezTo>
                  <a:cubicBezTo>
                    <a:pt x="127" y="122"/>
                    <a:pt x="127" y="122"/>
                    <a:pt x="127" y="122"/>
                  </a:cubicBezTo>
                  <a:cubicBezTo>
                    <a:pt x="130" y="124"/>
                    <a:pt x="130" y="124"/>
                    <a:pt x="130" y="124"/>
                  </a:cubicBezTo>
                  <a:cubicBezTo>
                    <a:pt x="136" y="123"/>
                    <a:pt x="136" y="123"/>
                    <a:pt x="136" y="123"/>
                  </a:cubicBezTo>
                  <a:cubicBezTo>
                    <a:pt x="141" y="124"/>
                    <a:pt x="141" y="124"/>
                    <a:pt x="141" y="124"/>
                  </a:cubicBezTo>
                  <a:cubicBezTo>
                    <a:pt x="145" y="124"/>
                    <a:pt x="145" y="124"/>
                    <a:pt x="145" y="124"/>
                  </a:cubicBezTo>
                  <a:cubicBezTo>
                    <a:pt x="146" y="122"/>
                    <a:pt x="146" y="122"/>
                    <a:pt x="146" y="122"/>
                  </a:cubicBezTo>
                  <a:cubicBezTo>
                    <a:pt x="147" y="118"/>
                    <a:pt x="147" y="118"/>
                    <a:pt x="147" y="118"/>
                  </a:cubicBezTo>
                  <a:cubicBezTo>
                    <a:pt x="149" y="118"/>
                    <a:pt x="149" y="118"/>
                    <a:pt x="149" y="118"/>
                  </a:cubicBezTo>
                  <a:cubicBezTo>
                    <a:pt x="151" y="121"/>
                    <a:pt x="151" y="121"/>
                    <a:pt x="151" y="121"/>
                  </a:cubicBezTo>
                  <a:cubicBezTo>
                    <a:pt x="152" y="121"/>
                    <a:pt x="152" y="121"/>
                    <a:pt x="152" y="121"/>
                  </a:cubicBezTo>
                  <a:cubicBezTo>
                    <a:pt x="154" y="120"/>
                    <a:pt x="154" y="120"/>
                    <a:pt x="154" y="120"/>
                  </a:cubicBezTo>
                  <a:cubicBezTo>
                    <a:pt x="155" y="121"/>
                    <a:pt x="155" y="121"/>
                    <a:pt x="155" y="121"/>
                  </a:cubicBezTo>
                  <a:cubicBezTo>
                    <a:pt x="157" y="123"/>
                    <a:pt x="157" y="123"/>
                    <a:pt x="157" y="123"/>
                  </a:cubicBezTo>
                  <a:cubicBezTo>
                    <a:pt x="159" y="123"/>
                    <a:pt x="159" y="123"/>
                    <a:pt x="159" y="123"/>
                  </a:cubicBezTo>
                  <a:cubicBezTo>
                    <a:pt x="160" y="124"/>
                    <a:pt x="160" y="124"/>
                    <a:pt x="160" y="124"/>
                  </a:cubicBezTo>
                  <a:cubicBezTo>
                    <a:pt x="162" y="124"/>
                    <a:pt x="162" y="124"/>
                    <a:pt x="162" y="124"/>
                  </a:cubicBezTo>
                  <a:cubicBezTo>
                    <a:pt x="164" y="124"/>
                    <a:pt x="164" y="124"/>
                    <a:pt x="164" y="124"/>
                  </a:cubicBezTo>
                  <a:cubicBezTo>
                    <a:pt x="164" y="126"/>
                    <a:pt x="164" y="126"/>
                    <a:pt x="164" y="126"/>
                  </a:cubicBezTo>
                  <a:cubicBezTo>
                    <a:pt x="166" y="129"/>
                    <a:pt x="166" y="129"/>
                    <a:pt x="166" y="129"/>
                  </a:cubicBezTo>
                  <a:cubicBezTo>
                    <a:pt x="166" y="130"/>
                    <a:pt x="166" y="130"/>
                    <a:pt x="166" y="130"/>
                  </a:cubicBezTo>
                  <a:cubicBezTo>
                    <a:pt x="167" y="131"/>
                    <a:pt x="167" y="131"/>
                    <a:pt x="167" y="131"/>
                  </a:cubicBezTo>
                  <a:cubicBezTo>
                    <a:pt x="170" y="132"/>
                    <a:pt x="170" y="132"/>
                    <a:pt x="170" y="132"/>
                  </a:cubicBezTo>
                  <a:cubicBezTo>
                    <a:pt x="172" y="132"/>
                    <a:pt x="172" y="132"/>
                    <a:pt x="172" y="132"/>
                  </a:cubicBezTo>
                  <a:cubicBezTo>
                    <a:pt x="173" y="132"/>
                    <a:pt x="173" y="132"/>
                    <a:pt x="173" y="132"/>
                  </a:cubicBezTo>
                  <a:cubicBezTo>
                    <a:pt x="175" y="132"/>
                    <a:pt x="175" y="132"/>
                    <a:pt x="175" y="132"/>
                  </a:cubicBezTo>
                  <a:cubicBezTo>
                    <a:pt x="176" y="132"/>
                    <a:pt x="176" y="132"/>
                    <a:pt x="176" y="132"/>
                  </a:cubicBezTo>
                  <a:cubicBezTo>
                    <a:pt x="177" y="132"/>
                    <a:pt x="177" y="132"/>
                    <a:pt x="177" y="132"/>
                  </a:cubicBezTo>
                  <a:cubicBezTo>
                    <a:pt x="178" y="132"/>
                    <a:pt x="178" y="132"/>
                    <a:pt x="178" y="132"/>
                  </a:cubicBezTo>
                  <a:cubicBezTo>
                    <a:pt x="179" y="132"/>
                    <a:pt x="179" y="132"/>
                    <a:pt x="179" y="132"/>
                  </a:cubicBezTo>
                  <a:cubicBezTo>
                    <a:pt x="181" y="134"/>
                    <a:pt x="181" y="134"/>
                    <a:pt x="181" y="134"/>
                  </a:cubicBezTo>
                  <a:cubicBezTo>
                    <a:pt x="180" y="138"/>
                    <a:pt x="180" y="138"/>
                    <a:pt x="180" y="138"/>
                  </a:cubicBezTo>
                  <a:cubicBezTo>
                    <a:pt x="179" y="139"/>
                    <a:pt x="179" y="139"/>
                    <a:pt x="179" y="139"/>
                  </a:cubicBezTo>
                  <a:cubicBezTo>
                    <a:pt x="180" y="140"/>
                    <a:pt x="180" y="140"/>
                    <a:pt x="180" y="140"/>
                  </a:cubicBezTo>
                  <a:cubicBezTo>
                    <a:pt x="181" y="143"/>
                    <a:pt x="181" y="143"/>
                    <a:pt x="181" y="143"/>
                  </a:cubicBezTo>
                  <a:cubicBezTo>
                    <a:pt x="179" y="143"/>
                    <a:pt x="179" y="143"/>
                    <a:pt x="179" y="143"/>
                  </a:cubicBezTo>
                  <a:cubicBezTo>
                    <a:pt x="178" y="141"/>
                    <a:pt x="178" y="141"/>
                    <a:pt x="178" y="141"/>
                  </a:cubicBezTo>
                  <a:cubicBezTo>
                    <a:pt x="176" y="142"/>
                    <a:pt x="176" y="142"/>
                    <a:pt x="176" y="142"/>
                  </a:cubicBezTo>
                  <a:cubicBezTo>
                    <a:pt x="174" y="140"/>
                    <a:pt x="174" y="140"/>
                    <a:pt x="174" y="140"/>
                  </a:cubicBezTo>
                  <a:cubicBezTo>
                    <a:pt x="172" y="139"/>
                    <a:pt x="172" y="139"/>
                    <a:pt x="172" y="139"/>
                  </a:cubicBezTo>
                  <a:cubicBezTo>
                    <a:pt x="170" y="137"/>
                    <a:pt x="170" y="137"/>
                    <a:pt x="170" y="137"/>
                  </a:cubicBezTo>
                  <a:cubicBezTo>
                    <a:pt x="168" y="137"/>
                    <a:pt x="168" y="137"/>
                    <a:pt x="168" y="137"/>
                  </a:cubicBezTo>
                  <a:cubicBezTo>
                    <a:pt x="166" y="139"/>
                    <a:pt x="166" y="139"/>
                    <a:pt x="166" y="139"/>
                  </a:cubicBezTo>
                  <a:cubicBezTo>
                    <a:pt x="163" y="139"/>
                    <a:pt x="163" y="139"/>
                    <a:pt x="163" y="139"/>
                  </a:cubicBezTo>
                  <a:cubicBezTo>
                    <a:pt x="160" y="137"/>
                    <a:pt x="160" y="137"/>
                    <a:pt x="160" y="137"/>
                  </a:cubicBezTo>
                  <a:cubicBezTo>
                    <a:pt x="158" y="137"/>
                    <a:pt x="158" y="137"/>
                    <a:pt x="158" y="137"/>
                  </a:cubicBezTo>
                  <a:cubicBezTo>
                    <a:pt x="156" y="139"/>
                    <a:pt x="156" y="139"/>
                    <a:pt x="156" y="139"/>
                  </a:cubicBezTo>
                  <a:cubicBezTo>
                    <a:pt x="153" y="137"/>
                    <a:pt x="153" y="137"/>
                    <a:pt x="153" y="137"/>
                  </a:cubicBezTo>
                  <a:cubicBezTo>
                    <a:pt x="150" y="137"/>
                    <a:pt x="150" y="137"/>
                    <a:pt x="150" y="137"/>
                  </a:cubicBezTo>
                  <a:cubicBezTo>
                    <a:pt x="148" y="138"/>
                    <a:pt x="148" y="138"/>
                    <a:pt x="148" y="138"/>
                  </a:cubicBezTo>
                  <a:cubicBezTo>
                    <a:pt x="143" y="136"/>
                    <a:pt x="143" y="136"/>
                    <a:pt x="143" y="136"/>
                  </a:cubicBezTo>
                  <a:cubicBezTo>
                    <a:pt x="138" y="133"/>
                    <a:pt x="138" y="133"/>
                    <a:pt x="138" y="133"/>
                  </a:cubicBezTo>
                  <a:cubicBezTo>
                    <a:pt x="135" y="133"/>
                    <a:pt x="135" y="133"/>
                    <a:pt x="135" y="133"/>
                  </a:cubicBezTo>
                  <a:cubicBezTo>
                    <a:pt x="133" y="132"/>
                    <a:pt x="133" y="132"/>
                    <a:pt x="133" y="132"/>
                  </a:cubicBezTo>
                  <a:cubicBezTo>
                    <a:pt x="132" y="132"/>
                    <a:pt x="132" y="132"/>
                    <a:pt x="132" y="132"/>
                  </a:cubicBezTo>
                  <a:cubicBezTo>
                    <a:pt x="131" y="133"/>
                    <a:pt x="131" y="133"/>
                    <a:pt x="131" y="133"/>
                  </a:cubicBezTo>
                  <a:cubicBezTo>
                    <a:pt x="129" y="133"/>
                    <a:pt x="129" y="133"/>
                    <a:pt x="129" y="133"/>
                  </a:cubicBezTo>
                  <a:cubicBezTo>
                    <a:pt x="127" y="131"/>
                    <a:pt x="127" y="131"/>
                    <a:pt x="127" y="131"/>
                  </a:cubicBezTo>
                  <a:cubicBezTo>
                    <a:pt x="126" y="131"/>
                    <a:pt x="126" y="131"/>
                    <a:pt x="126" y="131"/>
                  </a:cubicBezTo>
                  <a:cubicBezTo>
                    <a:pt x="124" y="133"/>
                    <a:pt x="124" y="133"/>
                    <a:pt x="124" y="133"/>
                  </a:cubicBezTo>
                  <a:cubicBezTo>
                    <a:pt x="120" y="132"/>
                    <a:pt x="120" y="132"/>
                    <a:pt x="120" y="132"/>
                  </a:cubicBezTo>
                  <a:cubicBezTo>
                    <a:pt x="117" y="130"/>
                    <a:pt x="117" y="130"/>
                    <a:pt x="117" y="130"/>
                  </a:cubicBezTo>
                  <a:cubicBezTo>
                    <a:pt x="114" y="130"/>
                    <a:pt x="114" y="130"/>
                    <a:pt x="114" y="130"/>
                  </a:cubicBezTo>
                  <a:cubicBezTo>
                    <a:pt x="113" y="129"/>
                    <a:pt x="113" y="129"/>
                    <a:pt x="113" y="129"/>
                  </a:cubicBezTo>
                  <a:cubicBezTo>
                    <a:pt x="111" y="130"/>
                    <a:pt x="111" y="130"/>
                    <a:pt x="111" y="130"/>
                  </a:cubicBezTo>
                  <a:cubicBezTo>
                    <a:pt x="109" y="129"/>
                    <a:pt x="109" y="129"/>
                    <a:pt x="109" y="129"/>
                  </a:cubicBezTo>
                  <a:cubicBezTo>
                    <a:pt x="107" y="129"/>
                    <a:pt x="107" y="129"/>
                    <a:pt x="107" y="129"/>
                  </a:cubicBezTo>
                  <a:cubicBezTo>
                    <a:pt x="106" y="128"/>
                    <a:pt x="106" y="128"/>
                    <a:pt x="106" y="128"/>
                  </a:cubicBezTo>
                  <a:cubicBezTo>
                    <a:pt x="107" y="126"/>
                    <a:pt x="107" y="126"/>
                    <a:pt x="107" y="126"/>
                  </a:cubicBezTo>
                  <a:cubicBezTo>
                    <a:pt x="108" y="125"/>
                    <a:pt x="108" y="125"/>
                    <a:pt x="108" y="125"/>
                  </a:cubicBezTo>
                  <a:cubicBezTo>
                    <a:pt x="107" y="125"/>
                    <a:pt x="107" y="125"/>
                    <a:pt x="107" y="125"/>
                  </a:cubicBezTo>
                  <a:cubicBezTo>
                    <a:pt x="106" y="125"/>
                    <a:pt x="106" y="125"/>
                    <a:pt x="106" y="125"/>
                  </a:cubicBezTo>
                  <a:cubicBezTo>
                    <a:pt x="104" y="125"/>
                    <a:pt x="104" y="125"/>
                    <a:pt x="104" y="125"/>
                  </a:cubicBezTo>
                  <a:cubicBezTo>
                    <a:pt x="103" y="123"/>
                    <a:pt x="103" y="123"/>
                    <a:pt x="103" y="123"/>
                  </a:cubicBezTo>
                  <a:cubicBezTo>
                    <a:pt x="101" y="124"/>
                    <a:pt x="101" y="124"/>
                    <a:pt x="101" y="124"/>
                  </a:cubicBezTo>
                  <a:cubicBezTo>
                    <a:pt x="98" y="124"/>
                    <a:pt x="98" y="124"/>
                    <a:pt x="98" y="124"/>
                  </a:cubicBezTo>
                  <a:cubicBezTo>
                    <a:pt x="96" y="123"/>
                    <a:pt x="96" y="123"/>
                    <a:pt x="96" y="123"/>
                  </a:cubicBezTo>
                  <a:cubicBezTo>
                    <a:pt x="96" y="122"/>
                    <a:pt x="96" y="122"/>
                    <a:pt x="96" y="122"/>
                  </a:cubicBezTo>
                  <a:cubicBezTo>
                    <a:pt x="97" y="122"/>
                    <a:pt x="97" y="122"/>
                    <a:pt x="97" y="122"/>
                  </a:cubicBezTo>
                  <a:close/>
                  <a:moveTo>
                    <a:pt x="98" y="73"/>
                  </a:moveTo>
                  <a:cubicBezTo>
                    <a:pt x="98" y="75"/>
                    <a:pt x="98" y="75"/>
                    <a:pt x="98" y="75"/>
                  </a:cubicBezTo>
                  <a:cubicBezTo>
                    <a:pt x="96" y="76"/>
                    <a:pt x="96" y="76"/>
                    <a:pt x="96" y="76"/>
                  </a:cubicBezTo>
                  <a:cubicBezTo>
                    <a:pt x="98" y="78"/>
                    <a:pt x="98" y="78"/>
                    <a:pt x="98" y="78"/>
                  </a:cubicBezTo>
                  <a:cubicBezTo>
                    <a:pt x="101" y="78"/>
                    <a:pt x="101" y="78"/>
                    <a:pt x="101" y="78"/>
                  </a:cubicBezTo>
                  <a:cubicBezTo>
                    <a:pt x="102" y="79"/>
                    <a:pt x="102" y="79"/>
                    <a:pt x="102" y="79"/>
                  </a:cubicBezTo>
                  <a:cubicBezTo>
                    <a:pt x="102" y="81"/>
                    <a:pt x="102" y="81"/>
                    <a:pt x="102" y="81"/>
                  </a:cubicBezTo>
                  <a:cubicBezTo>
                    <a:pt x="103" y="81"/>
                    <a:pt x="103" y="81"/>
                    <a:pt x="103" y="81"/>
                  </a:cubicBezTo>
                  <a:cubicBezTo>
                    <a:pt x="104" y="84"/>
                    <a:pt x="104" y="84"/>
                    <a:pt x="104" y="84"/>
                  </a:cubicBezTo>
                  <a:cubicBezTo>
                    <a:pt x="106" y="85"/>
                    <a:pt x="106" y="85"/>
                    <a:pt x="106" y="85"/>
                  </a:cubicBezTo>
                  <a:cubicBezTo>
                    <a:pt x="108" y="85"/>
                    <a:pt x="108" y="85"/>
                    <a:pt x="108" y="85"/>
                  </a:cubicBezTo>
                  <a:cubicBezTo>
                    <a:pt x="108" y="87"/>
                    <a:pt x="108" y="87"/>
                    <a:pt x="108" y="87"/>
                  </a:cubicBezTo>
                  <a:cubicBezTo>
                    <a:pt x="109" y="88"/>
                    <a:pt x="109" y="88"/>
                    <a:pt x="109" y="88"/>
                  </a:cubicBezTo>
                  <a:cubicBezTo>
                    <a:pt x="110" y="86"/>
                    <a:pt x="110" y="86"/>
                    <a:pt x="110" y="86"/>
                  </a:cubicBezTo>
                  <a:cubicBezTo>
                    <a:pt x="109" y="84"/>
                    <a:pt x="109" y="84"/>
                    <a:pt x="109" y="84"/>
                  </a:cubicBezTo>
                  <a:cubicBezTo>
                    <a:pt x="110" y="82"/>
                    <a:pt x="110" y="82"/>
                    <a:pt x="110" y="82"/>
                  </a:cubicBezTo>
                  <a:cubicBezTo>
                    <a:pt x="107" y="81"/>
                    <a:pt x="107" y="81"/>
                    <a:pt x="107" y="81"/>
                  </a:cubicBezTo>
                  <a:cubicBezTo>
                    <a:pt x="105" y="79"/>
                    <a:pt x="105" y="79"/>
                    <a:pt x="105" y="79"/>
                  </a:cubicBezTo>
                  <a:cubicBezTo>
                    <a:pt x="105" y="75"/>
                    <a:pt x="105" y="75"/>
                    <a:pt x="105" y="75"/>
                  </a:cubicBezTo>
                  <a:cubicBezTo>
                    <a:pt x="104" y="74"/>
                    <a:pt x="104" y="74"/>
                    <a:pt x="104" y="74"/>
                  </a:cubicBezTo>
                  <a:cubicBezTo>
                    <a:pt x="104" y="73"/>
                    <a:pt x="104" y="73"/>
                    <a:pt x="104" y="73"/>
                  </a:cubicBezTo>
                  <a:cubicBezTo>
                    <a:pt x="102" y="72"/>
                    <a:pt x="102" y="72"/>
                    <a:pt x="102" y="72"/>
                  </a:cubicBezTo>
                  <a:cubicBezTo>
                    <a:pt x="101" y="72"/>
                    <a:pt x="101" y="72"/>
                    <a:pt x="101" y="72"/>
                  </a:cubicBezTo>
                  <a:cubicBezTo>
                    <a:pt x="101" y="74"/>
                    <a:pt x="101" y="74"/>
                    <a:pt x="101" y="74"/>
                  </a:cubicBezTo>
                  <a:cubicBezTo>
                    <a:pt x="102" y="75"/>
                    <a:pt x="102" y="75"/>
                    <a:pt x="102" y="75"/>
                  </a:cubicBezTo>
                  <a:cubicBezTo>
                    <a:pt x="100" y="74"/>
                    <a:pt x="100" y="74"/>
                    <a:pt x="100" y="74"/>
                  </a:cubicBezTo>
                  <a:cubicBezTo>
                    <a:pt x="99" y="73"/>
                    <a:pt x="99" y="73"/>
                    <a:pt x="99" y="73"/>
                  </a:cubicBezTo>
                  <a:cubicBezTo>
                    <a:pt x="98" y="73"/>
                    <a:pt x="98" y="73"/>
                    <a:pt x="98" y="73"/>
                  </a:cubicBezTo>
                  <a:close/>
                  <a:moveTo>
                    <a:pt x="1" y="1"/>
                  </a:moveTo>
                  <a:cubicBezTo>
                    <a:pt x="0" y="2"/>
                    <a:pt x="0" y="2"/>
                    <a:pt x="0" y="2"/>
                  </a:cubicBezTo>
                  <a:cubicBezTo>
                    <a:pt x="1" y="5"/>
                    <a:pt x="1" y="5"/>
                    <a:pt x="1" y="5"/>
                  </a:cubicBezTo>
                  <a:cubicBezTo>
                    <a:pt x="3" y="10"/>
                    <a:pt x="3" y="10"/>
                    <a:pt x="3" y="10"/>
                  </a:cubicBezTo>
                  <a:cubicBezTo>
                    <a:pt x="4" y="11"/>
                    <a:pt x="4" y="11"/>
                    <a:pt x="4" y="11"/>
                  </a:cubicBezTo>
                  <a:cubicBezTo>
                    <a:pt x="9" y="15"/>
                    <a:pt x="9" y="15"/>
                    <a:pt x="9" y="15"/>
                  </a:cubicBezTo>
                  <a:cubicBezTo>
                    <a:pt x="10" y="15"/>
                    <a:pt x="10" y="15"/>
                    <a:pt x="10" y="15"/>
                  </a:cubicBezTo>
                  <a:cubicBezTo>
                    <a:pt x="12" y="18"/>
                    <a:pt x="12" y="18"/>
                    <a:pt x="12" y="18"/>
                  </a:cubicBezTo>
                  <a:cubicBezTo>
                    <a:pt x="14" y="19"/>
                    <a:pt x="14" y="19"/>
                    <a:pt x="14" y="19"/>
                  </a:cubicBezTo>
                  <a:cubicBezTo>
                    <a:pt x="15" y="18"/>
                    <a:pt x="15" y="18"/>
                    <a:pt x="15" y="18"/>
                  </a:cubicBezTo>
                  <a:cubicBezTo>
                    <a:pt x="18" y="21"/>
                    <a:pt x="18" y="21"/>
                    <a:pt x="18" y="21"/>
                  </a:cubicBezTo>
                  <a:cubicBezTo>
                    <a:pt x="21" y="26"/>
                    <a:pt x="21" y="26"/>
                    <a:pt x="21" y="26"/>
                  </a:cubicBezTo>
                  <a:cubicBezTo>
                    <a:pt x="25" y="29"/>
                    <a:pt x="25" y="29"/>
                    <a:pt x="25" y="29"/>
                  </a:cubicBezTo>
                  <a:cubicBezTo>
                    <a:pt x="26" y="29"/>
                    <a:pt x="26" y="29"/>
                    <a:pt x="26" y="29"/>
                  </a:cubicBezTo>
                  <a:cubicBezTo>
                    <a:pt x="26" y="32"/>
                    <a:pt x="26" y="32"/>
                    <a:pt x="26" y="32"/>
                  </a:cubicBezTo>
                  <a:cubicBezTo>
                    <a:pt x="27" y="33"/>
                    <a:pt x="27" y="33"/>
                    <a:pt x="27" y="33"/>
                  </a:cubicBezTo>
                  <a:cubicBezTo>
                    <a:pt x="27" y="35"/>
                    <a:pt x="27" y="35"/>
                    <a:pt x="27" y="35"/>
                  </a:cubicBezTo>
                  <a:cubicBezTo>
                    <a:pt x="28" y="36"/>
                    <a:pt x="28" y="36"/>
                    <a:pt x="28" y="36"/>
                  </a:cubicBezTo>
                  <a:cubicBezTo>
                    <a:pt x="30" y="36"/>
                    <a:pt x="30" y="36"/>
                    <a:pt x="30" y="36"/>
                  </a:cubicBezTo>
                  <a:cubicBezTo>
                    <a:pt x="33" y="39"/>
                    <a:pt x="33" y="39"/>
                    <a:pt x="33" y="39"/>
                  </a:cubicBezTo>
                  <a:cubicBezTo>
                    <a:pt x="34" y="40"/>
                    <a:pt x="34" y="40"/>
                    <a:pt x="34" y="40"/>
                  </a:cubicBezTo>
                  <a:cubicBezTo>
                    <a:pt x="35" y="40"/>
                    <a:pt x="35" y="40"/>
                    <a:pt x="35" y="40"/>
                  </a:cubicBezTo>
                  <a:cubicBezTo>
                    <a:pt x="35" y="41"/>
                    <a:pt x="35" y="41"/>
                    <a:pt x="35" y="41"/>
                  </a:cubicBezTo>
                  <a:cubicBezTo>
                    <a:pt x="35" y="42"/>
                    <a:pt x="35" y="42"/>
                    <a:pt x="35" y="42"/>
                  </a:cubicBezTo>
                  <a:cubicBezTo>
                    <a:pt x="36" y="44"/>
                    <a:pt x="36" y="44"/>
                    <a:pt x="36" y="44"/>
                  </a:cubicBezTo>
                  <a:cubicBezTo>
                    <a:pt x="37" y="46"/>
                    <a:pt x="37" y="46"/>
                    <a:pt x="37" y="46"/>
                  </a:cubicBezTo>
                  <a:cubicBezTo>
                    <a:pt x="37" y="47"/>
                    <a:pt x="37" y="47"/>
                    <a:pt x="37" y="47"/>
                  </a:cubicBezTo>
                  <a:cubicBezTo>
                    <a:pt x="39" y="52"/>
                    <a:pt x="39" y="52"/>
                    <a:pt x="39" y="52"/>
                  </a:cubicBezTo>
                  <a:cubicBezTo>
                    <a:pt x="39" y="54"/>
                    <a:pt x="39" y="54"/>
                    <a:pt x="39" y="54"/>
                  </a:cubicBezTo>
                  <a:cubicBezTo>
                    <a:pt x="42" y="55"/>
                    <a:pt x="42" y="55"/>
                    <a:pt x="42" y="55"/>
                  </a:cubicBezTo>
                  <a:cubicBezTo>
                    <a:pt x="45" y="57"/>
                    <a:pt x="45" y="57"/>
                    <a:pt x="45" y="57"/>
                  </a:cubicBezTo>
                  <a:cubicBezTo>
                    <a:pt x="45" y="59"/>
                    <a:pt x="45" y="59"/>
                    <a:pt x="45" y="59"/>
                  </a:cubicBezTo>
                  <a:cubicBezTo>
                    <a:pt x="47" y="63"/>
                    <a:pt x="47" y="63"/>
                    <a:pt x="47" y="63"/>
                  </a:cubicBezTo>
                  <a:cubicBezTo>
                    <a:pt x="49" y="64"/>
                    <a:pt x="49" y="64"/>
                    <a:pt x="49" y="64"/>
                  </a:cubicBezTo>
                  <a:cubicBezTo>
                    <a:pt x="50" y="69"/>
                    <a:pt x="50" y="69"/>
                    <a:pt x="50" y="69"/>
                  </a:cubicBezTo>
                  <a:cubicBezTo>
                    <a:pt x="53" y="76"/>
                    <a:pt x="53" y="76"/>
                    <a:pt x="53" y="76"/>
                  </a:cubicBezTo>
                  <a:cubicBezTo>
                    <a:pt x="53" y="78"/>
                    <a:pt x="53" y="78"/>
                    <a:pt x="53" y="78"/>
                  </a:cubicBezTo>
                  <a:cubicBezTo>
                    <a:pt x="54" y="81"/>
                    <a:pt x="54" y="81"/>
                    <a:pt x="54" y="81"/>
                  </a:cubicBezTo>
                  <a:cubicBezTo>
                    <a:pt x="57" y="83"/>
                    <a:pt x="57" y="83"/>
                    <a:pt x="57" y="83"/>
                  </a:cubicBezTo>
                  <a:cubicBezTo>
                    <a:pt x="61" y="87"/>
                    <a:pt x="61" y="87"/>
                    <a:pt x="61" y="87"/>
                  </a:cubicBezTo>
                  <a:cubicBezTo>
                    <a:pt x="62" y="90"/>
                    <a:pt x="62" y="90"/>
                    <a:pt x="62" y="90"/>
                  </a:cubicBezTo>
                  <a:cubicBezTo>
                    <a:pt x="64" y="90"/>
                    <a:pt x="64" y="90"/>
                    <a:pt x="64" y="90"/>
                  </a:cubicBezTo>
                  <a:cubicBezTo>
                    <a:pt x="65" y="91"/>
                    <a:pt x="65" y="91"/>
                    <a:pt x="65" y="91"/>
                  </a:cubicBezTo>
                  <a:cubicBezTo>
                    <a:pt x="68" y="93"/>
                    <a:pt x="68" y="93"/>
                    <a:pt x="68" y="93"/>
                  </a:cubicBezTo>
                  <a:cubicBezTo>
                    <a:pt x="68" y="96"/>
                    <a:pt x="68" y="96"/>
                    <a:pt x="68" y="96"/>
                  </a:cubicBezTo>
                  <a:cubicBezTo>
                    <a:pt x="70" y="97"/>
                    <a:pt x="70" y="97"/>
                    <a:pt x="70" y="97"/>
                  </a:cubicBezTo>
                  <a:cubicBezTo>
                    <a:pt x="72" y="100"/>
                    <a:pt x="72" y="100"/>
                    <a:pt x="72" y="100"/>
                  </a:cubicBezTo>
                  <a:cubicBezTo>
                    <a:pt x="77" y="102"/>
                    <a:pt x="77" y="102"/>
                    <a:pt x="77" y="102"/>
                  </a:cubicBezTo>
                  <a:cubicBezTo>
                    <a:pt x="78" y="104"/>
                    <a:pt x="78" y="104"/>
                    <a:pt x="78" y="104"/>
                  </a:cubicBezTo>
                  <a:cubicBezTo>
                    <a:pt x="80" y="105"/>
                    <a:pt x="80" y="105"/>
                    <a:pt x="80" y="105"/>
                  </a:cubicBezTo>
                  <a:cubicBezTo>
                    <a:pt x="86" y="110"/>
                    <a:pt x="86" y="110"/>
                    <a:pt x="86" y="110"/>
                  </a:cubicBezTo>
                  <a:cubicBezTo>
                    <a:pt x="86" y="112"/>
                    <a:pt x="86" y="112"/>
                    <a:pt x="86" y="112"/>
                  </a:cubicBezTo>
                  <a:cubicBezTo>
                    <a:pt x="88" y="112"/>
                    <a:pt x="88" y="112"/>
                    <a:pt x="88" y="112"/>
                  </a:cubicBezTo>
                  <a:cubicBezTo>
                    <a:pt x="89" y="115"/>
                    <a:pt x="89" y="115"/>
                    <a:pt x="89" y="115"/>
                  </a:cubicBezTo>
                  <a:cubicBezTo>
                    <a:pt x="90" y="114"/>
                    <a:pt x="90" y="114"/>
                    <a:pt x="90" y="114"/>
                  </a:cubicBezTo>
                  <a:cubicBezTo>
                    <a:pt x="90" y="112"/>
                    <a:pt x="90" y="112"/>
                    <a:pt x="90" y="112"/>
                  </a:cubicBezTo>
                  <a:cubicBezTo>
                    <a:pt x="89" y="111"/>
                    <a:pt x="89" y="111"/>
                    <a:pt x="89" y="111"/>
                  </a:cubicBezTo>
                  <a:cubicBezTo>
                    <a:pt x="89" y="110"/>
                    <a:pt x="89" y="110"/>
                    <a:pt x="89" y="110"/>
                  </a:cubicBezTo>
                  <a:cubicBezTo>
                    <a:pt x="91" y="110"/>
                    <a:pt x="91" y="110"/>
                    <a:pt x="91" y="110"/>
                  </a:cubicBezTo>
                  <a:cubicBezTo>
                    <a:pt x="94" y="114"/>
                    <a:pt x="94" y="114"/>
                    <a:pt x="94" y="114"/>
                  </a:cubicBezTo>
                  <a:cubicBezTo>
                    <a:pt x="95" y="113"/>
                    <a:pt x="95" y="113"/>
                    <a:pt x="95" y="113"/>
                  </a:cubicBezTo>
                  <a:cubicBezTo>
                    <a:pt x="95" y="111"/>
                    <a:pt x="95" y="111"/>
                    <a:pt x="95" y="111"/>
                  </a:cubicBezTo>
                  <a:cubicBezTo>
                    <a:pt x="96" y="109"/>
                    <a:pt x="96" y="109"/>
                    <a:pt x="96" y="109"/>
                  </a:cubicBezTo>
                  <a:cubicBezTo>
                    <a:pt x="97" y="110"/>
                    <a:pt x="97" y="110"/>
                    <a:pt x="97" y="110"/>
                  </a:cubicBezTo>
                  <a:cubicBezTo>
                    <a:pt x="99" y="112"/>
                    <a:pt x="99" y="112"/>
                    <a:pt x="99" y="112"/>
                  </a:cubicBezTo>
                  <a:cubicBezTo>
                    <a:pt x="100" y="113"/>
                    <a:pt x="100" y="113"/>
                    <a:pt x="100" y="113"/>
                  </a:cubicBezTo>
                  <a:cubicBezTo>
                    <a:pt x="102" y="112"/>
                    <a:pt x="102" y="112"/>
                    <a:pt x="102" y="112"/>
                  </a:cubicBezTo>
                  <a:cubicBezTo>
                    <a:pt x="101" y="107"/>
                    <a:pt x="101" y="107"/>
                    <a:pt x="101" y="107"/>
                  </a:cubicBezTo>
                  <a:cubicBezTo>
                    <a:pt x="102" y="102"/>
                    <a:pt x="102" y="102"/>
                    <a:pt x="102" y="102"/>
                  </a:cubicBezTo>
                  <a:cubicBezTo>
                    <a:pt x="101" y="99"/>
                    <a:pt x="101" y="99"/>
                    <a:pt x="101" y="99"/>
                  </a:cubicBezTo>
                  <a:cubicBezTo>
                    <a:pt x="103" y="95"/>
                    <a:pt x="103" y="95"/>
                    <a:pt x="103" y="95"/>
                  </a:cubicBezTo>
                  <a:cubicBezTo>
                    <a:pt x="102" y="94"/>
                    <a:pt x="102" y="94"/>
                    <a:pt x="102" y="94"/>
                  </a:cubicBezTo>
                  <a:cubicBezTo>
                    <a:pt x="102" y="91"/>
                    <a:pt x="102" y="91"/>
                    <a:pt x="102" y="91"/>
                  </a:cubicBezTo>
                  <a:cubicBezTo>
                    <a:pt x="104" y="90"/>
                    <a:pt x="104" y="90"/>
                    <a:pt x="104" y="90"/>
                  </a:cubicBezTo>
                  <a:cubicBezTo>
                    <a:pt x="105" y="88"/>
                    <a:pt x="105" y="88"/>
                    <a:pt x="105" y="88"/>
                  </a:cubicBezTo>
                  <a:cubicBezTo>
                    <a:pt x="104" y="87"/>
                    <a:pt x="104" y="87"/>
                    <a:pt x="104" y="87"/>
                  </a:cubicBezTo>
                  <a:cubicBezTo>
                    <a:pt x="103" y="86"/>
                    <a:pt x="103" y="86"/>
                    <a:pt x="103" y="86"/>
                  </a:cubicBezTo>
                  <a:cubicBezTo>
                    <a:pt x="101" y="85"/>
                    <a:pt x="101" y="85"/>
                    <a:pt x="101" y="85"/>
                  </a:cubicBezTo>
                  <a:cubicBezTo>
                    <a:pt x="100" y="82"/>
                    <a:pt x="100" y="82"/>
                    <a:pt x="100" y="82"/>
                  </a:cubicBezTo>
                  <a:cubicBezTo>
                    <a:pt x="99" y="82"/>
                    <a:pt x="99" y="82"/>
                    <a:pt x="99" y="82"/>
                  </a:cubicBezTo>
                  <a:cubicBezTo>
                    <a:pt x="99" y="80"/>
                    <a:pt x="99" y="80"/>
                    <a:pt x="99" y="80"/>
                  </a:cubicBezTo>
                  <a:cubicBezTo>
                    <a:pt x="97" y="80"/>
                    <a:pt x="97" y="80"/>
                    <a:pt x="97" y="80"/>
                  </a:cubicBezTo>
                  <a:cubicBezTo>
                    <a:pt x="94" y="80"/>
                    <a:pt x="94" y="80"/>
                    <a:pt x="94" y="80"/>
                  </a:cubicBezTo>
                  <a:cubicBezTo>
                    <a:pt x="92" y="80"/>
                    <a:pt x="92" y="80"/>
                    <a:pt x="92" y="80"/>
                  </a:cubicBezTo>
                  <a:cubicBezTo>
                    <a:pt x="92" y="77"/>
                    <a:pt x="92" y="77"/>
                    <a:pt x="92" y="77"/>
                  </a:cubicBezTo>
                  <a:cubicBezTo>
                    <a:pt x="91" y="75"/>
                    <a:pt x="91" y="75"/>
                    <a:pt x="91" y="75"/>
                  </a:cubicBezTo>
                  <a:cubicBezTo>
                    <a:pt x="89" y="76"/>
                    <a:pt x="89" y="76"/>
                    <a:pt x="89" y="76"/>
                  </a:cubicBezTo>
                  <a:cubicBezTo>
                    <a:pt x="90" y="74"/>
                    <a:pt x="90" y="74"/>
                    <a:pt x="90" y="74"/>
                  </a:cubicBezTo>
                  <a:cubicBezTo>
                    <a:pt x="90" y="72"/>
                    <a:pt x="90" y="72"/>
                    <a:pt x="90" y="72"/>
                  </a:cubicBezTo>
                  <a:cubicBezTo>
                    <a:pt x="89" y="67"/>
                    <a:pt x="89" y="67"/>
                    <a:pt x="89" y="67"/>
                  </a:cubicBezTo>
                  <a:cubicBezTo>
                    <a:pt x="87" y="68"/>
                    <a:pt x="87" y="68"/>
                    <a:pt x="87" y="68"/>
                  </a:cubicBezTo>
                  <a:cubicBezTo>
                    <a:pt x="86" y="67"/>
                    <a:pt x="86" y="67"/>
                    <a:pt x="86" y="67"/>
                  </a:cubicBezTo>
                  <a:cubicBezTo>
                    <a:pt x="82" y="67"/>
                    <a:pt x="82" y="67"/>
                    <a:pt x="82" y="67"/>
                  </a:cubicBezTo>
                  <a:cubicBezTo>
                    <a:pt x="79" y="65"/>
                    <a:pt x="79" y="65"/>
                    <a:pt x="79" y="65"/>
                  </a:cubicBezTo>
                  <a:cubicBezTo>
                    <a:pt x="79" y="63"/>
                    <a:pt x="79" y="63"/>
                    <a:pt x="79" y="63"/>
                  </a:cubicBezTo>
                  <a:cubicBezTo>
                    <a:pt x="81" y="63"/>
                    <a:pt x="81" y="63"/>
                    <a:pt x="81" y="63"/>
                  </a:cubicBezTo>
                  <a:cubicBezTo>
                    <a:pt x="83" y="61"/>
                    <a:pt x="83" y="61"/>
                    <a:pt x="83" y="61"/>
                  </a:cubicBezTo>
                  <a:cubicBezTo>
                    <a:pt x="82" y="61"/>
                    <a:pt x="82" y="61"/>
                    <a:pt x="82" y="61"/>
                  </a:cubicBezTo>
                  <a:cubicBezTo>
                    <a:pt x="80" y="61"/>
                    <a:pt x="80" y="61"/>
                    <a:pt x="80" y="61"/>
                  </a:cubicBezTo>
                  <a:cubicBezTo>
                    <a:pt x="79" y="60"/>
                    <a:pt x="79" y="60"/>
                    <a:pt x="79" y="60"/>
                  </a:cubicBezTo>
                  <a:cubicBezTo>
                    <a:pt x="77" y="61"/>
                    <a:pt x="77" y="61"/>
                    <a:pt x="77" y="61"/>
                  </a:cubicBezTo>
                  <a:cubicBezTo>
                    <a:pt x="78" y="60"/>
                    <a:pt x="78" y="60"/>
                    <a:pt x="78" y="60"/>
                  </a:cubicBezTo>
                  <a:cubicBezTo>
                    <a:pt x="80" y="58"/>
                    <a:pt x="80" y="58"/>
                    <a:pt x="80" y="58"/>
                  </a:cubicBezTo>
                  <a:cubicBezTo>
                    <a:pt x="83" y="58"/>
                    <a:pt x="83" y="58"/>
                    <a:pt x="83" y="58"/>
                  </a:cubicBezTo>
                  <a:cubicBezTo>
                    <a:pt x="83" y="56"/>
                    <a:pt x="83" y="56"/>
                    <a:pt x="83" y="56"/>
                  </a:cubicBezTo>
                  <a:cubicBezTo>
                    <a:pt x="80" y="53"/>
                    <a:pt x="80" y="53"/>
                    <a:pt x="80" y="53"/>
                  </a:cubicBezTo>
                  <a:cubicBezTo>
                    <a:pt x="78" y="52"/>
                    <a:pt x="78" y="52"/>
                    <a:pt x="78" y="52"/>
                  </a:cubicBezTo>
                  <a:cubicBezTo>
                    <a:pt x="76" y="54"/>
                    <a:pt x="76" y="54"/>
                    <a:pt x="76" y="54"/>
                  </a:cubicBezTo>
                  <a:cubicBezTo>
                    <a:pt x="74" y="55"/>
                    <a:pt x="74" y="55"/>
                    <a:pt x="74" y="55"/>
                  </a:cubicBezTo>
                  <a:cubicBezTo>
                    <a:pt x="72" y="55"/>
                    <a:pt x="72" y="55"/>
                    <a:pt x="72" y="55"/>
                  </a:cubicBezTo>
                  <a:cubicBezTo>
                    <a:pt x="73" y="55"/>
                    <a:pt x="73" y="55"/>
                    <a:pt x="73" y="55"/>
                  </a:cubicBezTo>
                  <a:cubicBezTo>
                    <a:pt x="74" y="54"/>
                    <a:pt x="74" y="54"/>
                    <a:pt x="74" y="54"/>
                  </a:cubicBezTo>
                  <a:cubicBezTo>
                    <a:pt x="75" y="54"/>
                    <a:pt x="75" y="54"/>
                    <a:pt x="75" y="54"/>
                  </a:cubicBezTo>
                  <a:cubicBezTo>
                    <a:pt x="76" y="53"/>
                    <a:pt x="76" y="53"/>
                    <a:pt x="76" y="53"/>
                  </a:cubicBezTo>
                  <a:cubicBezTo>
                    <a:pt x="75" y="51"/>
                    <a:pt x="75" y="51"/>
                    <a:pt x="75" y="51"/>
                  </a:cubicBezTo>
                  <a:cubicBezTo>
                    <a:pt x="73" y="50"/>
                    <a:pt x="73" y="50"/>
                    <a:pt x="73" y="50"/>
                  </a:cubicBezTo>
                  <a:cubicBezTo>
                    <a:pt x="70" y="50"/>
                    <a:pt x="70" y="50"/>
                    <a:pt x="70" y="50"/>
                  </a:cubicBezTo>
                  <a:cubicBezTo>
                    <a:pt x="67" y="48"/>
                    <a:pt x="67" y="48"/>
                    <a:pt x="67" y="48"/>
                  </a:cubicBezTo>
                  <a:cubicBezTo>
                    <a:pt x="67" y="47"/>
                    <a:pt x="67" y="47"/>
                    <a:pt x="67" y="47"/>
                  </a:cubicBezTo>
                  <a:cubicBezTo>
                    <a:pt x="67" y="45"/>
                    <a:pt x="67" y="45"/>
                    <a:pt x="67" y="45"/>
                  </a:cubicBezTo>
                  <a:cubicBezTo>
                    <a:pt x="63" y="41"/>
                    <a:pt x="63" y="41"/>
                    <a:pt x="63" y="41"/>
                  </a:cubicBezTo>
                  <a:cubicBezTo>
                    <a:pt x="62" y="41"/>
                    <a:pt x="62" y="41"/>
                    <a:pt x="62" y="41"/>
                  </a:cubicBezTo>
                  <a:cubicBezTo>
                    <a:pt x="61" y="41"/>
                    <a:pt x="61" y="41"/>
                    <a:pt x="61" y="41"/>
                  </a:cubicBezTo>
                  <a:cubicBezTo>
                    <a:pt x="59" y="40"/>
                    <a:pt x="59" y="40"/>
                    <a:pt x="59" y="40"/>
                  </a:cubicBezTo>
                  <a:cubicBezTo>
                    <a:pt x="59" y="36"/>
                    <a:pt x="59" y="36"/>
                    <a:pt x="59" y="36"/>
                  </a:cubicBezTo>
                  <a:cubicBezTo>
                    <a:pt x="56" y="34"/>
                    <a:pt x="56" y="34"/>
                    <a:pt x="56" y="34"/>
                  </a:cubicBezTo>
                  <a:cubicBezTo>
                    <a:pt x="52" y="32"/>
                    <a:pt x="52" y="32"/>
                    <a:pt x="52" y="32"/>
                  </a:cubicBezTo>
                  <a:cubicBezTo>
                    <a:pt x="50" y="31"/>
                    <a:pt x="50" y="31"/>
                    <a:pt x="50" y="31"/>
                  </a:cubicBezTo>
                  <a:cubicBezTo>
                    <a:pt x="50" y="32"/>
                    <a:pt x="50" y="32"/>
                    <a:pt x="50" y="32"/>
                  </a:cubicBezTo>
                  <a:cubicBezTo>
                    <a:pt x="49" y="32"/>
                    <a:pt x="49" y="32"/>
                    <a:pt x="49" y="32"/>
                  </a:cubicBezTo>
                  <a:cubicBezTo>
                    <a:pt x="48" y="29"/>
                    <a:pt x="48" y="29"/>
                    <a:pt x="48" y="29"/>
                  </a:cubicBezTo>
                  <a:cubicBezTo>
                    <a:pt x="47" y="30"/>
                    <a:pt x="47" y="30"/>
                    <a:pt x="47" y="30"/>
                  </a:cubicBezTo>
                  <a:cubicBezTo>
                    <a:pt x="46" y="29"/>
                    <a:pt x="46" y="29"/>
                    <a:pt x="46" y="29"/>
                  </a:cubicBezTo>
                  <a:cubicBezTo>
                    <a:pt x="46" y="26"/>
                    <a:pt x="46" y="26"/>
                    <a:pt x="46" y="26"/>
                  </a:cubicBezTo>
                  <a:cubicBezTo>
                    <a:pt x="44" y="24"/>
                    <a:pt x="44" y="24"/>
                    <a:pt x="44" y="24"/>
                  </a:cubicBezTo>
                  <a:cubicBezTo>
                    <a:pt x="42" y="24"/>
                    <a:pt x="42" y="24"/>
                    <a:pt x="42" y="24"/>
                  </a:cubicBezTo>
                  <a:cubicBezTo>
                    <a:pt x="41" y="22"/>
                    <a:pt x="41" y="22"/>
                    <a:pt x="41" y="22"/>
                  </a:cubicBezTo>
                  <a:cubicBezTo>
                    <a:pt x="36" y="19"/>
                    <a:pt x="36" y="19"/>
                    <a:pt x="36" y="19"/>
                  </a:cubicBezTo>
                  <a:cubicBezTo>
                    <a:pt x="34" y="19"/>
                    <a:pt x="34" y="19"/>
                    <a:pt x="34" y="19"/>
                  </a:cubicBezTo>
                  <a:cubicBezTo>
                    <a:pt x="32" y="16"/>
                    <a:pt x="32" y="16"/>
                    <a:pt x="32" y="16"/>
                  </a:cubicBezTo>
                  <a:cubicBezTo>
                    <a:pt x="29" y="16"/>
                    <a:pt x="29" y="16"/>
                    <a:pt x="29" y="16"/>
                  </a:cubicBezTo>
                  <a:cubicBezTo>
                    <a:pt x="29" y="14"/>
                    <a:pt x="29" y="14"/>
                    <a:pt x="29" y="14"/>
                  </a:cubicBezTo>
                  <a:cubicBezTo>
                    <a:pt x="28" y="11"/>
                    <a:pt x="28" y="11"/>
                    <a:pt x="28" y="11"/>
                  </a:cubicBezTo>
                  <a:cubicBezTo>
                    <a:pt x="26" y="10"/>
                    <a:pt x="26" y="10"/>
                    <a:pt x="26" y="10"/>
                  </a:cubicBezTo>
                  <a:cubicBezTo>
                    <a:pt x="25" y="8"/>
                    <a:pt x="25" y="8"/>
                    <a:pt x="25" y="8"/>
                  </a:cubicBezTo>
                  <a:cubicBezTo>
                    <a:pt x="24" y="8"/>
                    <a:pt x="24" y="8"/>
                    <a:pt x="24" y="8"/>
                  </a:cubicBezTo>
                  <a:cubicBezTo>
                    <a:pt x="23" y="5"/>
                    <a:pt x="23" y="5"/>
                    <a:pt x="23" y="5"/>
                  </a:cubicBezTo>
                  <a:cubicBezTo>
                    <a:pt x="21" y="4"/>
                    <a:pt x="21" y="4"/>
                    <a:pt x="21" y="4"/>
                  </a:cubicBezTo>
                  <a:cubicBezTo>
                    <a:pt x="19" y="4"/>
                    <a:pt x="19" y="4"/>
                    <a:pt x="19" y="4"/>
                  </a:cubicBezTo>
                  <a:cubicBezTo>
                    <a:pt x="18" y="5"/>
                    <a:pt x="18" y="5"/>
                    <a:pt x="18" y="5"/>
                  </a:cubicBezTo>
                  <a:cubicBezTo>
                    <a:pt x="17" y="4"/>
                    <a:pt x="17" y="4"/>
                    <a:pt x="17" y="4"/>
                  </a:cubicBezTo>
                  <a:cubicBezTo>
                    <a:pt x="14" y="4"/>
                    <a:pt x="14" y="4"/>
                    <a:pt x="14" y="4"/>
                  </a:cubicBezTo>
                  <a:cubicBezTo>
                    <a:pt x="11" y="5"/>
                    <a:pt x="11" y="5"/>
                    <a:pt x="11" y="5"/>
                  </a:cubicBezTo>
                  <a:cubicBezTo>
                    <a:pt x="10" y="4"/>
                    <a:pt x="10" y="4"/>
                    <a:pt x="10" y="4"/>
                  </a:cubicBezTo>
                  <a:cubicBezTo>
                    <a:pt x="6" y="1"/>
                    <a:pt x="6" y="1"/>
                    <a:pt x="6" y="1"/>
                  </a:cubicBezTo>
                  <a:cubicBezTo>
                    <a:pt x="2" y="0"/>
                    <a:pt x="2" y="0"/>
                    <a:pt x="2" y="0"/>
                  </a:cubicBezTo>
                  <a:lnTo>
                    <a:pt x="1" y="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82" name="India">
              <a:extLst>
                <a:ext uri="{FF2B5EF4-FFF2-40B4-BE49-F238E27FC236}">
                  <a16:creationId xmlns:a16="http://schemas.microsoft.com/office/drawing/2014/main" xmlns="" id="{953B7AEF-EDEB-4571-99FE-11A60F82DD1F}"/>
                </a:ext>
              </a:extLst>
            </p:cNvPr>
            <p:cNvSpPr>
              <a:spLocks noEditPoints="1"/>
            </p:cNvSpPr>
            <p:nvPr/>
          </p:nvSpPr>
          <p:spPr bwMode="auto">
            <a:xfrm>
              <a:off x="7601736" y="3431584"/>
              <a:ext cx="714057" cy="698164"/>
            </a:xfrm>
            <a:custGeom>
              <a:avLst/>
              <a:gdLst>
                <a:gd name="T0" fmla="*/ 215 w 629"/>
                <a:gd name="T1" fmla="*/ 52 h 615"/>
                <a:gd name="T2" fmla="*/ 248 w 629"/>
                <a:gd name="T3" fmla="*/ 71 h 615"/>
                <a:gd name="T4" fmla="*/ 255 w 629"/>
                <a:gd name="T5" fmla="*/ 118 h 615"/>
                <a:gd name="T6" fmla="*/ 326 w 629"/>
                <a:gd name="T7" fmla="*/ 149 h 615"/>
                <a:gd name="T8" fmla="*/ 409 w 629"/>
                <a:gd name="T9" fmla="*/ 168 h 615"/>
                <a:gd name="T10" fmla="*/ 440 w 629"/>
                <a:gd name="T11" fmla="*/ 135 h 615"/>
                <a:gd name="T12" fmla="*/ 475 w 629"/>
                <a:gd name="T13" fmla="*/ 165 h 615"/>
                <a:gd name="T14" fmla="*/ 506 w 629"/>
                <a:gd name="T15" fmla="*/ 139 h 615"/>
                <a:gd name="T16" fmla="*/ 537 w 629"/>
                <a:gd name="T17" fmla="*/ 116 h 615"/>
                <a:gd name="T18" fmla="*/ 584 w 629"/>
                <a:gd name="T19" fmla="*/ 99 h 615"/>
                <a:gd name="T20" fmla="*/ 608 w 629"/>
                <a:gd name="T21" fmla="*/ 101 h 615"/>
                <a:gd name="T22" fmla="*/ 629 w 629"/>
                <a:gd name="T23" fmla="*/ 125 h 615"/>
                <a:gd name="T24" fmla="*/ 596 w 629"/>
                <a:gd name="T25" fmla="*/ 156 h 615"/>
                <a:gd name="T26" fmla="*/ 575 w 629"/>
                <a:gd name="T27" fmla="*/ 224 h 615"/>
                <a:gd name="T28" fmla="*/ 553 w 629"/>
                <a:gd name="T29" fmla="*/ 267 h 615"/>
                <a:gd name="T30" fmla="*/ 544 w 629"/>
                <a:gd name="T31" fmla="*/ 279 h 615"/>
                <a:gd name="T32" fmla="*/ 527 w 629"/>
                <a:gd name="T33" fmla="*/ 239 h 615"/>
                <a:gd name="T34" fmla="*/ 513 w 629"/>
                <a:gd name="T35" fmla="*/ 248 h 615"/>
                <a:gd name="T36" fmla="*/ 520 w 629"/>
                <a:gd name="T37" fmla="*/ 227 h 615"/>
                <a:gd name="T38" fmla="*/ 516 w 629"/>
                <a:gd name="T39" fmla="*/ 201 h 615"/>
                <a:gd name="T40" fmla="*/ 471 w 629"/>
                <a:gd name="T41" fmla="*/ 187 h 615"/>
                <a:gd name="T42" fmla="*/ 456 w 629"/>
                <a:gd name="T43" fmla="*/ 175 h 615"/>
                <a:gd name="T44" fmla="*/ 440 w 629"/>
                <a:gd name="T45" fmla="*/ 172 h 615"/>
                <a:gd name="T46" fmla="*/ 447 w 629"/>
                <a:gd name="T47" fmla="*/ 201 h 615"/>
                <a:gd name="T48" fmla="*/ 456 w 629"/>
                <a:gd name="T49" fmla="*/ 250 h 615"/>
                <a:gd name="T50" fmla="*/ 461 w 629"/>
                <a:gd name="T51" fmla="*/ 291 h 615"/>
                <a:gd name="T52" fmla="*/ 447 w 629"/>
                <a:gd name="T53" fmla="*/ 286 h 615"/>
                <a:gd name="T54" fmla="*/ 440 w 629"/>
                <a:gd name="T55" fmla="*/ 286 h 615"/>
                <a:gd name="T56" fmla="*/ 416 w 629"/>
                <a:gd name="T57" fmla="*/ 319 h 615"/>
                <a:gd name="T58" fmla="*/ 390 w 629"/>
                <a:gd name="T59" fmla="*/ 336 h 615"/>
                <a:gd name="T60" fmla="*/ 348 w 629"/>
                <a:gd name="T61" fmla="*/ 390 h 615"/>
                <a:gd name="T62" fmla="*/ 305 w 629"/>
                <a:gd name="T63" fmla="*/ 428 h 615"/>
                <a:gd name="T64" fmla="*/ 281 w 629"/>
                <a:gd name="T65" fmla="*/ 473 h 615"/>
                <a:gd name="T66" fmla="*/ 277 w 629"/>
                <a:gd name="T67" fmla="*/ 565 h 615"/>
                <a:gd name="T68" fmla="*/ 270 w 629"/>
                <a:gd name="T69" fmla="*/ 591 h 615"/>
                <a:gd name="T70" fmla="*/ 241 w 629"/>
                <a:gd name="T71" fmla="*/ 608 h 615"/>
                <a:gd name="T72" fmla="*/ 194 w 629"/>
                <a:gd name="T73" fmla="*/ 553 h 615"/>
                <a:gd name="T74" fmla="*/ 163 w 629"/>
                <a:gd name="T75" fmla="*/ 497 h 615"/>
                <a:gd name="T76" fmla="*/ 140 w 629"/>
                <a:gd name="T77" fmla="*/ 445 h 615"/>
                <a:gd name="T78" fmla="*/ 118 w 629"/>
                <a:gd name="T79" fmla="*/ 378 h 615"/>
                <a:gd name="T80" fmla="*/ 104 w 629"/>
                <a:gd name="T81" fmla="*/ 329 h 615"/>
                <a:gd name="T82" fmla="*/ 102 w 629"/>
                <a:gd name="T83" fmla="*/ 293 h 615"/>
                <a:gd name="T84" fmla="*/ 99 w 629"/>
                <a:gd name="T85" fmla="*/ 274 h 615"/>
                <a:gd name="T86" fmla="*/ 80 w 629"/>
                <a:gd name="T87" fmla="*/ 310 h 615"/>
                <a:gd name="T88" fmla="*/ 14 w 629"/>
                <a:gd name="T89" fmla="*/ 279 h 615"/>
                <a:gd name="T90" fmla="*/ 33 w 629"/>
                <a:gd name="T91" fmla="*/ 279 h 615"/>
                <a:gd name="T92" fmla="*/ 38 w 629"/>
                <a:gd name="T93" fmla="*/ 267 h 615"/>
                <a:gd name="T94" fmla="*/ 0 w 629"/>
                <a:gd name="T95" fmla="*/ 246 h 615"/>
                <a:gd name="T96" fmla="*/ 50 w 629"/>
                <a:gd name="T97" fmla="*/ 224 h 615"/>
                <a:gd name="T98" fmla="*/ 45 w 629"/>
                <a:gd name="T99" fmla="*/ 194 h 615"/>
                <a:gd name="T100" fmla="*/ 14 w 629"/>
                <a:gd name="T101" fmla="*/ 163 h 615"/>
                <a:gd name="T102" fmla="*/ 52 w 629"/>
                <a:gd name="T103" fmla="*/ 139 h 615"/>
                <a:gd name="T104" fmla="*/ 104 w 629"/>
                <a:gd name="T105" fmla="*/ 78 h 615"/>
                <a:gd name="T106" fmla="*/ 125 w 629"/>
                <a:gd name="T107" fmla="*/ 28 h 615"/>
                <a:gd name="T108" fmla="*/ 185 w 629"/>
                <a:gd name="T109" fmla="*/ 7 h 615"/>
                <a:gd name="T110" fmla="*/ 456 w 629"/>
                <a:gd name="T111" fmla="*/ 291 h 615"/>
                <a:gd name="T112" fmla="*/ 454 w 629"/>
                <a:gd name="T113" fmla="*/ 288 h 615"/>
                <a:gd name="T114" fmla="*/ 442 w 629"/>
                <a:gd name="T115" fmla="*/ 293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9" h="615">
                  <a:moveTo>
                    <a:pt x="201" y="19"/>
                  </a:moveTo>
                  <a:lnTo>
                    <a:pt x="203" y="21"/>
                  </a:lnTo>
                  <a:lnTo>
                    <a:pt x="203" y="26"/>
                  </a:lnTo>
                  <a:lnTo>
                    <a:pt x="211" y="28"/>
                  </a:lnTo>
                  <a:lnTo>
                    <a:pt x="208" y="38"/>
                  </a:lnTo>
                  <a:lnTo>
                    <a:pt x="211" y="40"/>
                  </a:lnTo>
                  <a:lnTo>
                    <a:pt x="211" y="45"/>
                  </a:lnTo>
                  <a:lnTo>
                    <a:pt x="213" y="45"/>
                  </a:lnTo>
                  <a:lnTo>
                    <a:pt x="215" y="49"/>
                  </a:lnTo>
                  <a:lnTo>
                    <a:pt x="215" y="52"/>
                  </a:lnTo>
                  <a:lnTo>
                    <a:pt x="218" y="54"/>
                  </a:lnTo>
                  <a:lnTo>
                    <a:pt x="218" y="59"/>
                  </a:lnTo>
                  <a:lnTo>
                    <a:pt x="222" y="61"/>
                  </a:lnTo>
                  <a:lnTo>
                    <a:pt x="227" y="56"/>
                  </a:lnTo>
                  <a:lnTo>
                    <a:pt x="232" y="56"/>
                  </a:lnTo>
                  <a:lnTo>
                    <a:pt x="234" y="59"/>
                  </a:lnTo>
                  <a:lnTo>
                    <a:pt x="239" y="59"/>
                  </a:lnTo>
                  <a:lnTo>
                    <a:pt x="244" y="64"/>
                  </a:lnTo>
                  <a:lnTo>
                    <a:pt x="246" y="66"/>
                  </a:lnTo>
                  <a:lnTo>
                    <a:pt x="248" y="71"/>
                  </a:lnTo>
                  <a:lnTo>
                    <a:pt x="253" y="71"/>
                  </a:lnTo>
                  <a:lnTo>
                    <a:pt x="253" y="75"/>
                  </a:lnTo>
                  <a:lnTo>
                    <a:pt x="255" y="75"/>
                  </a:lnTo>
                  <a:lnTo>
                    <a:pt x="255" y="82"/>
                  </a:lnTo>
                  <a:lnTo>
                    <a:pt x="251" y="94"/>
                  </a:lnTo>
                  <a:lnTo>
                    <a:pt x="251" y="101"/>
                  </a:lnTo>
                  <a:lnTo>
                    <a:pt x="246" y="109"/>
                  </a:lnTo>
                  <a:lnTo>
                    <a:pt x="248" y="116"/>
                  </a:lnTo>
                  <a:lnTo>
                    <a:pt x="253" y="116"/>
                  </a:lnTo>
                  <a:lnTo>
                    <a:pt x="255" y="118"/>
                  </a:lnTo>
                  <a:lnTo>
                    <a:pt x="260" y="118"/>
                  </a:lnTo>
                  <a:lnTo>
                    <a:pt x="265" y="123"/>
                  </a:lnTo>
                  <a:lnTo>
                    <a:pt x="272" y="125"/>
                  </a:lnTo>
                  <a:lnTo>
                    <a:pt x="281" y="130"/>
                  </a:lnTo>
                  <a:lnTo>
                    <a:pt x="289" y="139"/>
                  </a:lnTo>
                  <a:lnTo>
                    <a:pt x="298" y="142"/>
                  </a:lnTo>
                  <a:lnTo>
                    <a:pt x="303" y="144"/>
                  </a:lnTo>
                  <a:lnTo>
                    <a:pt x="307" y="144"/>
                  </a:lnTo>
                  <a:lnTo>
                    <a:pt x="315" y="149"/>
                  </a:lnTo>
                  <a:lnTo>
                    <a:pt x="326" y="149"/>
                  </a:lnTo>
                  <a:lnTo>
                    <a:pt x="331" y="151"/>
                  </a:lnTo>
                  <a:lnTo>
                    <a:pt x="343" y="149"/>
                  </a:lnTo>
                  <a:lnTo>
                    <a:pt x="352" y="151"/>
                  </a:lnTo>
                  <a:lnTo>
                    <a:pt x="355" y="156"/>
                  </a:lnTo>
                  <a:lnTo>
                    <a:pt x="360" y="163"/>
                  </a:lnTo>
                  <a:lnTo>
                    <a:pt x="371" y="165"/>
                  </a:lnTo>
                  <a:lnTo>
                    <a:pt x="376" y="163"/>
                  </a:lnTo>
                  <a:lnTo>
                    <a:pt x="383" y="163"/>
                  </a:lnTo>
                  <a:lnTo>
                    <a:pt x="404" y="170"/>
                  </a:lnTo>
                  <a:lnTo>
                    <a:pt x="409" y="168"/>
                  </a:lnTo>
                  <a:lnTo>
                    <a:pt x="416" y="172"/>
                  </a:lnTo>
                  <a:lnTo>
                    <a:pt x="430" y="168"/>
                  </a:lnTo>
                  <a:lnTo>
                    <a:pt x="433" y="158"/>
                  </a:lnTo>
                  <a:lnTo>
                    <a:pt x="428" y="149"/>
                  </a:lnTo>
                  <a:lnTo>
                    <a:pt x="430" y="139"/>
                  </a:lnTo>
                  <a:lnTo>
                    <a:pt x="428" y="135"/>
                  </a:lnTo>
                  <a:lnTo>
                    <a:pt x="428" y="135"/>
                  </a:lnTo>
                  <a:lnTo>
                    <a:pt x="433" y="130"/>
                  </a:lnTo>
                  <a:lnTo>
                    <a:pt x="438" y="130"/>
                  </a:lnTo>
                  <a:lnTo>
                    <a:pt x="440" y="135"/>
                  </a:lnTo>
                  <a:lnTo>
                    <a:pt x="440" y="139"/>
                  </a:lnTo>
                  <a:lnTo>
                    <a:pt x="445" y="144"/>
                  </a:lnTo>
                  <a:lnTo>
                    <a:pt x="445" y="144"/>
                  </a:lnTo>
                  <a:lnTo>
                    <a:pt x="445" y="149"/>
                  </a:lnTo>
                  <a:lnTo>
                    <a:pt x="445" y="151"/>
                  </a:lnTo>
                  <a:lnTo>
                    <a:pt x="447" y="158"/>
                  </a:lnTo>
                  <a:lnTo>
                    <a:pt x="456" y="161"/>
                  </a:lnTo>
                  <a:lnTo>
                    <a:pt x="459" y="158"/>
                  </a:lnTo>
                  <a:lnTo>
                    <a:pt x="468" y="165"/>
                  </a:lnTo>
                  <a:lnTo>
                    <a:pt x="475" y="165"/>
                  </a:lnTo>
                  <a:lnTo>
                    <a:pt x="480" y="161"/>
                  </a:lnTo>
                  <a:lnTo>
                    <a:pt x="485" y="158"/>
                  </a:lnTo>
                  <a:lnTo>
                    <a:pt x="490" y="161"/>
                  </a:lnTo>
                  <a:lnTo>
                    <a:pt x="497" y="158"/>
                  </a:lnTo>
                  <a:lnTo>
                    <a:pt x="504" y="158"/>
                  </a:lnTo>
                  <a:lnTo>
                    <a:pt x="513" y="156"/>
                  </a:lnTo>
                  <a:lnTo>
                    <a:pt x="513" y="153"/>
                  </a:lnTo>
                  <a:lnTo>
                    <a:pt x="513" y="146"/>
                  </a:lnTo>
                  <a:lnTo>
                    <a:pt x="506" y="144"/>
                  </a:lnTo>
                  <a:lnTo>
                    <a:pt x="506" y="139"/>
                  </a:lnTo>
                  <a:lnTo>
                    <a:pt x="506" y="135"/>
                  </a:lnTo>
                  <a:lnTo>
                    <a:pt x="508" y="132"/>
                  </a:lnTo>
                  <a:lnTo>
                    <a:pt x="518" y="132"/>
                  </a:lnTo>
                  <a:lnTo>
                    <a:pt x="520" y="130"/>
                  </a:lnTo>
                  <a:lnTo>
                    <a:pt x="523" y="125"/>
                  </a:lnTo>
                  <a:lnTo>
                    <a:pt x="527" y="123"/>
                  </a:lnTo>
                  <a:lnTo>
                    <a:pt x="530" y="125"/>
                  </a:lnTo>
                  <a:lnTo>
                    <a:pt x="530" y="120"/>
                  </a:lnTo>
                  <a:lnTo>
                    <a:pt x="534" y="120"/>
                  </a:lnTo>
                  <a:lnTo>
                    <a:pt x="537" y="116"/>
                  </a:lnTo>
                  <a:lnTo>
                    <a:pt x="542" y="111"/>
                  </a:lnTo>
                  <a:lnTo>
                    <a:pt x="546" y="111"/>
                  </a:lnTo>
                  <a:lnTo>
                    <a:pt x="553" y="109"/>
                  </a:lnTo>
                  <a:lnTo>
                    <a:pt x="558" y="101"/>
                  </a:lnTo>
                  <a:lnTo>
                    <a:pt x="558" y="97"/>
                  </a:lnTo>
                  <a:lnTo>
                    <a:pt x="561" y="97"/>
                  </a:lnTo>
                  <a:lnTo>
                    <a:pt x="565" y="92"/>
                  </a:lnTo>
                  <a:lnTo>
                    <a:pt x="570" y="99"/>
                  </a:lnTo>
                  <a:lnTo>
                    <a:pt x="577" y="97"/>
                  </a:lnTo>
                  <a:lnTo>
                    <a:pt x="584" y="99"/>
                  </a:lnTo>
                  <a:lnTo>
                    <a:pt x="587" y="97"/>
                  </a:lnTo>
                  <a:lnTo>
                    <a:pt x="587" y="94"/>
                  </a:lnTo>
                  <a:lnTo>
                    <a:pt x="596" y="87"/>
                  </a:lnTo>
                  <a:lnTo>
                    <a:pt x="601" y="90"/>
                  </a:lnTo>
                  <a:lnTo>
                    <a:pt x="603" y="92"/>
                  </a:lnTo>
                  <a:lnTo>
                    <a:pt x="605" y="92"/>
                  </a:lnTo>
                  <a:lnTo>
                    <a:pt x="605" y="94"/>
                  </a:lnTo>
                  <a:lnTo>
                    <a:pt x="603" y="99"/>
                  </a:lnTo>
                  <a:lnTo>
                    <a:pt x="605" y="104"/>
                  </a:lnTo>
                  <a:lnTo>
                    <a:pt x="608" y="101"/>
                  </a:lnTo>
                  <a:lnTo>
                    <a:pt x="610" y="101"/>
                  </a:lnTo>
                  <a:lnTo>
                    <a:pt x="610" y="104"/>
                  </a:lnTo>
                  <a:lnTo>
                    <a:pt x="615" y="109"/>
                  </a:lnTo>
                  <a:lnTo>
                    <a:pt x="615" y="113"/>
                  </a:lnTo>
                  <a:lnTo>
                    <a:pt x="610" y="116"/>
                  </a:lnTo>
                  <a:lnTo>
                    <a:pt x="613" y="120"/>
                  </a:lnTo>
                  <a:lnTo>
                    <a:pt x="617" y="120"/>
                  </a:lnTo>
                  <a:lnTo>
                    <a:pt x="620" y="120"/>
                  </a:lnTo>
                  <a:lnTo>
                    <a:pt x="624" y="120"/>
                  </a:lnTo>
                  <a:lnTo>
                    <a:pt x="629" y="125"/>
                  </a:lnTo>
                  <a:lnTo>
                    <a:pt x="629" y="130"/>
                  </a:lnTo>
                  <a:lnTo>
                    <a:pt x="624" y="132"/>
                  </a:lnTo>
                  <a:lnTo>
                    <a:pt x="624" y="139"/>
                  </a:lnTo>
                  <a:lnTo>
                    <a:pt x="627" y="144"/>
                  </a:lnTo>
                  <a:lnTo>
                    <a:pt x="622" y="142"/>
                  </a:lnTo>
                  <a:lnTo>
                    <a:pt x="617" y="137"/>
                  </a:lnTo>
                  <a:lnTo>
                    <a:pt x="610" y="142"/>
                  </a:lnTo>
                  <a:lnTo>
                    <a:pt x="603" y="144"/>
                  </a:lnTo>
                  <a:lnTo>
                    <a:pt x="601" y="151"/>
                  </a:lnTo>
                  <a:lnTo>
                    <a:pt x="596" y="156"/>
                  </a:lnTo>
                  <a:lnTo>
                    <a:pt x="591" y="158"/>
                  </a:lnTo>
                  <a:lnTo>
                    <a:pt x="584" y="170"/>
                  </a:lnTo>
                  <a:lnTo>
                    <a:pt x="582" y="175"/>
                  </a:lnTo>
                  <a:lnTo>
                    <a:pt x="584" y="177"/>
                  </a:lnTo>
                  <a:lnTo>
                    <a:pt x="582" y="187"/>
                  </a:lnTo>
                  <a:lnTo>
                    <a:pt x="577" y="198"/>
                  </a:lnTo>
                  <a:lnTo>
                    <a:pt x="577" y="201"/>
                  </a:lnTo>
                  <a:lnTo>
                    <a:pt x="582" y="203"/>
                  </a:lnTo>
                  <a:lnTo>
                    <a:pt x="577" y="215"/>
                  </a:lnTo>
                  <a:lnTo>
                    <a:pt x="575" y="224"/>
                  </a:lnTo>
                  <a:lnTo>
                    <a:pt x="570" y="234"/>
                  </a:lnTo>
                  <a:lnTo>
                    <a:pt x="565" y="234"/>
                  </a:lnTo>
                  <a:lnTo>
                    <a:pt x="561" y="232"/>
                  </a:lnTo>
                  <a:lnTo>
                    <a:pt x="556" y="232"/>
                  </a:lnTo>
                  <a:lnTo>
                    <a:pt x="558" y="243"/>
                  </a:lnTo>
                  <a:lnTo>
                    <a:pt x="558" y="248"/>
                  </a:lnTo>
                  <a:lnTo>
                    <a:pt x="558" y="255"/>
                  </a:lnTo>
                  <a:lnTo>
                    <a:pt x="553" y="255"/>
                  </a:lnTo>
                  <a:lnTo>
                    <a:pt x="556" y="262"/>
                  </a:lnTo>
                  <a:lnTo>
                    <a:pt x="553" y="267"/>
                  </a:lnTo>
                  <a:lnTo>
                    <a:pt x="556" y="272"/>
                  </a:lnTo>
                  <a:lnTo>
                    <a:pt x="553" y="279"/>
                  </a:lnTo>
                  <a:lnTo>
                    <a:pt x="551" y="281"/>
                  </a:lnTo>
                  <a:lnTo>
                    <a:pt x="549" y="279"/>
                  </a:lnTo>
                  <a:lnTo>
                    <a:pt x="546" y="284"/>
                  </a:lnTo>
                  <a:lnTo>
                    <a:pt x="546" y="286"/>
                  </a:lnTo>
                  <a:lnTo>
                    <a:pt x="546" y="286"/>
                  </a:lnTo>
                  <a:lnTo>
                    <a:pt x="544" y="284"/>
                  </a:lnTo>
                  <a:lnTo>
                    <a:pt x="544" y="281"/>
                  </a:lnTo>
                  <a:lnTo>
                    <a:pt x="544" y="279"/>
                  </a:lnTo>
                  <a:lnTo>
                    <a:pt x="542" y="277"/>
                  </a:lnTo>
                  <a:lnTo>
                    <a:pt x="542" y="269"/>
                  </a:lnTo>
                  <a:lnTo>
                    <a:pt x="539" y="260"/>
                  </a:lnTo>
                  <a:lnTo>
                    <a:pt x="537" y="258"/>
                  </a:lnTo>
                  <a:lnTo>
                    <a:pt x="537" y="253"/>
                  </a:lnTo>
                  <a:lnTo>
                    <a:pt x="537" y="246"/>
                  </a:lnTo>
                  <a:lnTo>
                    <a:pt x="534" y="243"/>
                  </a:lnTo>
                  <a:lnTo>
                    <a:pt x="532" y="241"/>
                  </a:lnTo>
                  <a:lnTo>
                    <a:pt x="530" y="241"/>
                  </a:lnTo>
                  <a:lnTo>
                    <a:pt x="527" y="239"/>
                  </a:lnTo>
                  <a:lnTo>
                    <a:pt x="525" y="241"/>
                  </a:lnTo>
                  <a:lnTo>
                    <a:pt x="525" y="243"/>
                  </a:lnTo>
                  <a:lnTo>
                    <a:pt x="525" y="246"/>
                  </a:lnTo>
                  <a:lnTo>
                    <a:pt x="525" y="248"/>
                  </a:lnTo>
                  <a:lnTo>
                    <a:pt x="523" y="250"/>
                  </a:lnTo>
                  <a:lnTo>
                    <a:pt x="523" y="253"/>
                  </a:lnTo>
                  <a:lnTo>
                    <a:pt x="523" y="255"/>
                  </a:lnTo>
                  <a:lnTo>
                    <a:pt x="520" y="255"/>
                  </a:lnTo>
                  <a:lnTo>
                    <a:pt x="518" y="250"/>
                  </a:lnTo>
                  <a:lnTo>
                    <a:pt x="513" y="248"/>
                  </a:lnTo>
                  <a:lnTo>
                    <a:pt x="513" y="246"/>
                  </a:lnTo>
                  <a:lnTo>
                    <a:pt x="511" y="243"/>
                  </a:lnTo>
                  <a:lnTo>
                    <a:pt x="508" y="239"/>
                  </a:lnTo>
                  <a:lnTo>
                    <a:pt x="508" y="234"/>
                  </a:lnTo>
                  <a:lnTo>
                    <a:pt x="511" y="234"/>
                  </a:lnTo>
                  <a:lnTo>
                    <a:pt x="511" y="232"/>
                  </a:lnTo>
                  <a:lnTo>
                    <a:pt x="516" y="227"/>
                  </a:lnTo>
                  <a:lnTo>
                    <a:pt x="518" y="229"/>
                  </a:lnTo>
                  <a:lnTo>
                    <a:pt x="520" y="229"/>
                  </a:lnTo>
                  <a:lnTo>
                    <a:pt x="520" y="227"/>
                  </a:lnTo>
                  <a:lnTo>
                    <a:pt x="520" y="224"/>
                  </a:lnTo>
                  <a:lnTo>
                    <a:pt x="525" y="222"/>
                  </a:lnTo>
                  <a:lnTo>
                    <a:pt x="527" y="215"/>
                  </a:lnTo>
                  <a:lnTo>
                    <a:pt x="527" y="210"/>
                  </a:lnTo>
                  <a:lnTo>
                    <a:pt x="530" y="206"/>
                  </a:lnTo>
                  <a:lnTo>
                    <a:pt x="527" y="206"/>
                  </a:lnTo>
                  <a:lnTo>
                    <a:pt x="525" y="201"/>
                  </a:lnTo>
                  <a:lnTo>
                    <a:pt x="520" y="201"/>
                  </a:lnTo>
                  <a:lnTo>
                    <a:pt x="520" y="201"/>
                  </a:lnTo>
                  <a:lnTo>
                    <a:pt x="516" y="201"/>
                  </a:lnTo>
                  <a:lnTo>
                    <a:pt x="508" y="201"/>
                  </a:lnTo>
                  <a:lnTo>
                    <a:pt x="501" y="201"/>
                  </a:lnTo>
                  <a:lnTo>
                    <a:pt x="492" y="201"/>
                  </a:lnTo>
                  <a:lnTo>
                    <a:pt x="487" y="201"/>
                  </a:lnTo>
                  <a:lnTo>
                    <a:pt x="482" y="198"/>
                  </a:lnTo>
                  <a:lnTo>
                    <a:pt x="478" y="198"/>
                  </a:lnTo>
                  <a:lnTo>
                    <a:pt x="473" y="196"/>
                  </a:lnTo>
                  <a:lnTo>
                    <a:pt x="473" y="194"/>
                  </a:lnTo>
                  <a:lnTo>
                    <a:pt x="473" y="189"/>
                  </a:lnTo>
                  <a:lnTo>
                    <a:pt x="471" y="187"/>
                  </a:lnTo>
                  <a:lnTo>
                    <a:pt x="471" y="182"/>
                  </a:lnTo>
                  <a:lnTo>
                    <a:pt x="468" y="175"/>
                  </a:lnTo>
                  <a:lnTo>
                    <a:pt x="466" y="177"/>
                  </a:lnTo>
                  <a:lnTo>
                    <a:pt x="466" y="177"/>
                  </a:lnTo>
                  <a:lnTo>
                    <a:pt x="461" y="177"/>
                  </a:lnTo>
                  <a:lnTo>
                    <a:pt x="459" y="175"/>
                  </a:lnTo>
                  <a:lnTo>
                    <a:pt x="454" y="170"/>
                  </a:lnTo>
                  <a:lnTo>
                    <a:pt x="454" y="170"/>
                  </a:lnTo>
                  <a:lnTo>
                    <a:pt x="452" y="172"/>
                  </a:lnTo>
                  <a:lnTo>
                    <a:pt x="456" y="175"/>
                  </a:lnTo>
                  <a:lnTo>
                    <a:pt x="454" y="177"/>
                  </a:lnTo>
                  <a:lnTo>
                    <a:pt x="449" y="177"/>
                  </a:lnTo>
                  <a:lnTo>
                    <a:pt x="445" y="172"/>
                  </a:lnTo>
                  <a:lnTo>
                    <a:pt x="445" y="170"/>
                  </a:lnTo>
                  <a:lnTo>
                    <a:pt x="442" y="165"/>
                  </a:lnTo>
                  <a:lnTo>
                    <a:pt x="440" y="163"/>
                  </a:lnTo>
                  <a:lnTo>
                    <a:pt x="440" y="168"/>
                  </a:lnTo>
                  <a:lnTo>
                    <a:pt x="438" y="168"/>
                  </a:lnTo>
                  <a:lnTo>
                    <a:pt x="438" y="170"/>
                  </a:lnTo>
                  <a:lnTo>
                    <a:pt x="440" y="172"/>
                  </a:lnTo>
                  <a:lnTo>
                    <a:pt x="438" y="177"/>
                  </a:lnTo>
                  <a:lnTo>
                    <a:pt x="433" y="182"/>
                  </a:lnTo>
                  <a:lnTo>
                    <a:pt x="433" y="189"/>
                  </a:lnTo>
                  <a:lnTo>
                    <a:pt x="442" y="191"/>
                  </a:lnTo>
                  <a:lnTo>
                    <a:pt x="447" y="189"/>
                  </a:lnTo>
                  <a:lnTo>
                    <a:pt x="454" y="191"/>
                  </a:lnTo>
                  <a:lnTo>
                    <a:pt x="452" y="194"/>
                  </a:lnTo>
                  <a:lnTo>
                    <a:pt x="454" y="198"/>
                  </a:lnTo>
                  <a:lnTo>
                    <a:pt x="449" y="201"/>
                  </a:lnTo>
                  <a:lnTo>
                    <a:pt x="447" y="201"/>
                  </a:lnTo>
                  <a:lnTo>
                    <a:pt x="445" y="203"/>
                  </a:lnTo>
                  <a:lnTo>
                    <a:pt x="442" y="208"/>
                  </a:lnTo>
                  <a:lnTo>
                    <a:pt x="438" y="210"/>
                  </a:lnTo>
                  <a:lnTo>
                    <a:pt x="438" y="217"/>
                  </a:lnTo>
                  <a:lnTo>
                    <a:pt x="442" y="224"/>
                  </a:lnTo>
                  <a:lnTo>
                    <a:pt x="449" y="227"/>
                  </a:lnTo>
                  <a:lnTo>
                    <a:pt x="454" y="234"/>
                  </a:lnTo>
                  <a:lnTo>
                    <a:pt x="454" y="241"/>
                  </a:lnTo>
                  <a:lnTo>
                    <a:pt x="456" y="246"/>
                  </a:lnTo>
                  <a:lnTo>
                    <a:pt x="456" y="250"/>
                  </a:lnTo>
                  <a:lnTo>
                    <a:pt x="456" y="258"/>
                  </a:lnTo>
                  <a:lnTo>
                    <a:pt x="464" y="267"/>
                  </a:lnTo>
                  <a:lnTo>
                    <a:pt x="464" y="272"/>
                  </a:lnTo>
                  <a:lnTo>
                    <a:pt x="466" y="277"/>
                  </a:lnTo>
                  <a:lnTo>
                    <a:pt x="466" y="284"/>
                  </a:lnTo>
                  <a:lnTo>
                    <a:pt x="464" y="284"/>
                  </a:lnTo>
                  <a:lnTo>
                    <a:pt x="466" y="288"/>
                  </a:lnTo>
                  <a:lnTo>
                    <a:pt x="464" y="293"/>
                  </a:lnTo>
                  <a:lnTo>
                    <a:pt x="461" y="288"/>
                  </a:lnTo>
                  <a:lnTo>
                    <a:pt x="461" y="291"/>
                  </a:lnTo>
                  <a:lnTo>
                    <a:pt x="459" y="291"/>
                  </a:lnTo>
                  <a:lnTo>
                    <a:pt x="456" y="286"/>
                  </a:lnTo>
                  <a:lnTo>
                    <a:pt x="456" y="281"/>
                  </a:lnTo>
                  <a:lnTo>
                    <a:pt x="456" y="284"/>
                  </a:lnTo>
                  <a:lnTo>
                    <a:pt x="454" y="286"/>
                  </a:lnTo>
                  <a:lnTo>
                    <a:pt x="454" y="286"/>
                  </a:lnTo>
                  <a:lnTo>
                    <a:pt x="454" y="288"/>
                  </a:lnTo>
                  <a:lnTo>
                    <a:pt x="449" y="288"/>
                  </a:lnTo>
                  <a:lnTo>
                    <a:pt x="449" y="288"/>
                  </a:lnTo>
                  <a:lnTo>
                    <a:pt x="447" y="286"/>
                  </a:lnTo>
                  <a:lnTo>
                    <a:pt x="445" y="281"/>
                  </a:lnTo>
                  <a:lnTo>
                    <a:pt x="447" y="279"/>
                  </a:lnTo>
                  <a:lnTo>
                    <a:pt x="442" y="274"/>
                  </a:lnTo>
                  <a:lnTo>
                    <a:pt x="438" y="274"/>
                  </a:lnTo>
                  <a:lnTo>
                    <a:pt x="440" y="277"/>
                  </a:lnTo>
                  <a:lnTo>
                    <a:pt x="442" y="277"/>
                  </a:lnTo>
                  <a:lnTo>
                    <a:pt x="442" y="279"/>
                  </a:lnTo>
                  <a:lnTo>
                    <a:pt x="442" y="279"/>
                  </a:lnTo>
                  <a:lnTo>
                    <a:pt x="440" y="284"/>
                  </a:lnTo>
                  <a:lnTo>
                    <a:pt x="440" y="286"/>
                  </a:lnTo>
                  <a:lnTo>
                    <a:pt x="438" y="291"/>
                  </a:lnTo>
                  <a:lnTo>
                    <a:pt x="423" y="295"/>
                  </a:lnTo>
                  <a:lnTo>
                    <a:pt x="421" y="298"/>
                  </a:lnTo>
                  <a:lnTo>
                    <a:pt x="421" y="300"/>
                  </a:lnTo>
                  <a:lnTo>
                    <a:pt x="419" y="305"/>
                  </a:lnTo>
                  <a:lnTo>
                    <a:pt x="419" y="307"/>
                  </a:lnTo>
                  <a:lnTo>
                    <a:pt x="421" y="312"/>
                  </a:lnTo>
                  <a:lnTo>
                    <a:pt x="421" y="314"/>
                  </a:lnTo>
                  <a:lnTo>
                    <a:pt x="421" y="314"/>
                  </a:lnTo>
                  <a:lnTo>
                    <a:pt x="416" y="319"/>
                  </a:lnTo>
                  <a:lnTo>
                    <a:pt x="416" y="324"/>
                  </a:lnTo>
                  <a:lnTo>
                    <a:pt x="414" y="324"/>
                  </a:lnTo>
                  <a:lnTo>
                    <a:pt x="414" y="326"/>
                  </a:lnTo>
                  <a:lnTo>
                    <a:pt x="407" y="331"/>
                  </a:lnTo>
                  <a:lnTo>
                    <a:pt x="407" y="336"/>
                  </a:lnTo>
                  <a:lnTo>
                    <a:pt x="393" y="340"/>
                  </a:lnTo>
                  <a:lnTo>
                    <a:pt x="393" y="338"/>
                  </a:lnTo>
                  <a:lnTo>
                    <a:pt x="393" y="336"/>
                  </a:lnTo>
                  <a:lnTo>
                    <a:pt x="390" y="336"/>
                  </a:lnTo>
                  <a:lnTo>
                    <a:pt x="390" y="336"/>
                  </a:lnTo>
                  <a:lnTo>
                    <a:pt x="386" y="338"/>
                  </a:lnTo>
                  <a:lnTo>
                    <a:pt x="383" y="338"/>
                  </a:lnTo>
                  <a:lnTo>
                    <a:pt x="383" y="345"/>
                  </a:lnTo>
                  <a:lnTo>
                    <a:pt x="386" y="343"/>
                  </a:lnTo>
                  <a:lnTo>
                    <a:pt x="388" y="343"/>
                  </a:lnTo>
                  <a:lnTo>
                    <a:pt x="390" y="343"/>
                  </a:lnTo>
                  <a:lnTo>
                    <a:pt x="374" y="357"/>
                  </a:lnTo>
                  <a:lnTo>
                    <a:pt x="369" y="366"/>
                  </a:lnTo>
                  <a:lnTo>
                    <a:pt x="350" y="383"/>
                  </a:lnTo>
                  <a:lnTo>
                    <a:pt x="348" y="390"/>
                  </a:lnTo>
                  <a:lnTo>
                    <a:pt x="343" y="392"/>
                  </a:lnTo>
                  <a:lnTo>
                    <a:pt x="334" y="397"/>
                  </a:lnTo>
                  <a:lnTo>
                    <a:pt x="329" y="402"/>
                  </a:lnTo>
                  <a:lnTo>
                    <a:pt x="326" y="407"/>
                  </a:lnTo>
                  <a:lnTo>
                    <a:pt x="329" y="411"/>
                  </a:lnTo>
                  <a:lnTo>
                    <a:pt x="324" y="416"/>
                  </a:lnTo>
                  <a:lnTo>
                    <a:pt x="319" y="421"/>
                  </a:lnTo>
                  <a:lnTo>
                    <a:pt x="310" y="418"/>
                  </a:lnTo>
                  <a:lnTo>
                    <a:pt x="305" y="423"/>
                  </a:lnTo>
                  <a:lnTo>
                    <a:pt x="305" y="428"/>
                  </a:lnTo>
                  <a:lnTo>
                    <a:pt x="298" y="435"/>
                  </a:lnTo>
                  <a:lnTo>
                    <a:pt x="296" y="435"/>
                  </a:lnTo>
                  <a:lnTo>
                    <a:pt x="293" y="433"/>
                  </a:lnTo>
                  <a:lnTo>
                    <a:pt x="291" y="433"/>
                  </a:lnTo>
                  <a:lnTo>
                    <a:pt x="284" y="440"/>
                  </a:lnTo>
                  <a:lnTo>
                    <a:pt x="281" y="442"/>
                  </a:lnTo>
                  <a:lnTo>
                    <a:pt x="281" y="452"/>
                  </a:lnTo>
                  <a:lnTo>
                    <a:pt x="286" y="461"/>
                  </a:lnTo>
                  <a:lnTo>
                    <a:pt x="281" y="466"/>
                  </a:lnTo>
                  <a:lnTo>
                    <a:pt x="281" y="473"/>
                  </a:lnTo>
                  <a:lnTo>
                    <a:pt x="281" y="489"/>
                  </a:lnTo>
                  <a:lnTo>
                    <a:pt x="289" y="492"/>
                  </a:lnTo>
                  <a:lnTo>
                    <a:pt x="289" y="501"/>
                  </a:lnTo>
                  <a:lnTo>
                    <a:pt x="284" y="518"/>
                  </a:lnTo>
                  <a:lnTo>
                    <a:pt x="277" y="527"/>
                  </a:lnTo>
                  <a:lnTo>
                    <a:pt x="277" y="537"/>
                  </a:lnTo>
                  <a:lnTo>
                    <a:pt x="279" y="539"/>
                  </a:lnTo>
                  <a:lnTo>
                    <a:pt x="281" y="558"/>
                  </a:lnTo>
                  <a:lnTo>
                    <a:pt x="281" y="563"/>
                  </a:lnTo>
                  <a:lnTo>
                    <a:pt x="277" y="565"/>
                  </a:lnTo>
                  <a:lnTo>
                    <a:pt x="274" y="563"/>
                  </a:lnTo>
                  <a:lnTo>
                    <a:pt x="270" y="565"/>
                  </a:lnTo>
                  <a:lnTo>
                    <a:pt x="267" y="570"/>
                  </a:lnTo>
                  <a:lnTo>
                    <a:pt x="267" y="570"/>
                  </a:lnTo>
                  <a:lnTo>
                    <a:pt x="263" y="579"/>
                  </a:lnTo>
                  <a:lnTo>
                    <a:pt x="260" y="582"/>
                  </a:lnTo>
                  <a:lnTo>
                    <a:pt x="260" y="584"/>
                  </a:lnTo>
                  <a:lnTo>
                    <a:pt x="267" y="586"/>
                  </a:lnTo>
                  <a:lnTo>
                    <a:pt x="270" y="589"/>
                  </a:lnTo>
                  <a:lnTo>
                    <a:pt x="270" y="591"/>
                  </a:lnTo>
                  <a:lnTo>
                    <a:pt x="267" y="589"/>
                  </a:lnTo>
                  <a:lnTo>
                    <a:pt x="265" y="586"/>
                  </a:lnTo>
                  <a:lnTo>
                    <a:pt x="255" y="591"/>
                  </a:lnTo>
                  <a:lnTo>
                    <a:pt x="253" y="591"/>
                  </a:lnTo>
                  <a:lnTo>
                    <a:pt x="246" y="594"/>
                  </a:lnTo>
                  <a:lnTo>
                    <a:pt x="244" y="598"/>
                  </a:lnTo>
                  <a:lnTo>
                    <a:pt x="244" y="601"/>
                  </a:lnTo>
                  <a:lnTo>
                    <a:pt x="241" y="601"/>
                  </a:lnTo>
                  <a:lnTo>
                    <a:pt x="244" y="603"/>
                  </a:lnTo>
                  <a:lnTo>
                    <a:pt x="241" y="608"/>
                  </a:lnTo>
                  <a:lnTo>
                    <a:pt x="232" y="615"/>
                  </a:lnTo>
                  <a:lnTo>
                    <a:pt x="225" y="613"/>
                  </a:lnTo>
                  <a:lnTo>
                    <a:pt x="218" y="608"/>
                  </a:lnTo>
                  <a:lnTo>
                    <a:pt x="211" y="601"/>
                  </a:lnTo>
                  <a:lnTo>
                    <a:pt x="203" y="584"/>
                  </a:lnTo>
                  <a:lnTo>
                    <a:pt x="203" y="575"/>
                  </a:lnTo>
                  <a:lnTo>
                    <a:pt x="201" y="568"/>
                  </a:lnTo>
                  <a:lnTo>
                    <a:pt x="196" y="558"/>
                  </a:lnTo>
                  <a:lnTo>
                    <a:pt x="196" y="553"/>
                  </a:lnTo>
                  <a:lnTo>
                    <a:pt x="194" y="553"/>
                  </a:lnTo>
                  <a:lnTo>
                    <a:pt x="192" y="546"/>
                  </a:lnTo>
                  <a:lnTo>
                    <a:pt x="189" y="539"/>
                  </a:lnTo>
                  <a:lnTo>
                    <a:pt x="182" y="532"/>
                  </a:lnTo>
                  <a:lnTo>
                    <a:pt x="180" y="525"/>
                  </a:lnTo>
                  <a:lnTo>
                    <a:pt x="177" y="525"/>
                  </a:lnTo>
                  <a:lnTo>
                    <a:pt x="170" y="518"/>
                  </a:lnTo>
                  <a:lnTo>
                    <a:pt x="168" y="513"/>
                  </a:lnTo>
                  <a:lnTo>
                    <a:pt x="166" y="511"/>
                  </a:lnTo>
                  <a:lnTo>
                    <a:pt x="166" y="501"/>
                  </a:lnTo>
                  <a:lnTo>
                    <a:pt x="163" y="497"/>
                  </a:lnTo>
                  <a:lnTo>
                    <a:pt x="159" y="487"/>
                  </a:lnTo>
                  <a:lnTo>
                    <a:pt x="159" y="480"/>
                  </a:lnTo>
                  <a:lnTo>
                    <a:pt x="156" y="475"/>
                  </a:lnTo>
                  <a:lnTo>
                    <a:pt x="154" y="473"/>
                  </a:lnTo>
                  <a:lnTo>
                    <a:pt x="154" y="463"/>
                  </a:lnTo>
                  <a:lnTo>
                    <a:pt x="151" y="463"/>
                  </a:lnTo>
                  <a:lnTo>
                    <a:pt x="147" y="456"/>
                  </a:lnTo>
                  <a:lnTo>
                    <a:pt x="147" y="454"/>
                  </a:lnTo>
                  <a:lnTo>
                    <a:pt x="144" y="454"/>
                  </a:lnTo>
                  <a:lnTo>
                    <a:pt x="140" y="445"/>
                  </a:lnTo>
                  <a:lnTo>
                    <a:pt x="140" y="442"/>
                  </a:lnTo>
                  <a:lnTo>
                    <a:pt x="137" y="440"/>
                  </a:lnTo>
                  <a:lnTo>
                    <a:pt x="135" y="433"/>
                  </a:lnTo>
                  <a:lnTo>
                    <a:pt x="130" y="430"/>
                  </a:lnTo>
                  <a:lnTo>
                    <a:pt x="128" y="421"/>
                  </a:lnTo>
                  <a:lnTo>
                    <a:pt x="128" y="409"/>
                  </a:lnTo>
                  <a:lnTo>
                    <a:pt x="118" y="390"/>
                  </a:lnTo>
                  <a:lnTo>
                    <a:pt x="118" y="385"/>
                  </a:lnTo>
                  <a:lnTo>
                    <a:pt x="114" y="378"/>
                  </a:lnTo>
                  <a:lnTo>
                    <a:pt x="118" y="378"/>
                  </a:lnTo>
                  <a:lnTo>
                    <a:pt x="111" y="369"/>
                  </a:lnTo>
                  <a:lnTo>
                    <a:pt x="111" y="364"/>
                  </a:lnTo>
                  <a:lnTo>
                    <a:pt x="116" y="364"/>
                  </a:lnTo>
                  <a:lnTo>
                    <a:pt x="114" y="362"/>
                  </a:lnTo>
                  <a:lnTo>
                    <a:pt x="111" y="357"/>
                  </a:lnTo>
                  <a:lnTo>
                    <a:pt x="107" y="345"/>
                  </a:lnTo>
                  <a:lnTo>
                    <a:pt x="104" y="336"/>
                  </a:lnTo>
                  <a:lnTo>
                    <a:pt x="109" y="336"/>
                  </a:lnTo>
                  <a:lnTo>
                    <a:pt x="104" y="333"/>
                  </a:lnTo>
                  <a:lnTo>
                    <a:pt x="104" y="329"/>
                  </a:lnTo>
                  <a:lnTo>
                    <a:pt x="107" y="324"/>
                  </a:lnTo>
                  <a:lnTo>
                    <a:pt x="107" y="317"/>
                  </a:lnTo>
                  <a:lnTo>
                    <a:pt x="104" y="312"/>
                  </a:lnTo>
                  <a:lnTo>
                    <a:pt x="102" y="310"/>
                  </a:lnTo>
                  <a:lnTo>
                    <a:pt x="99" y="298"/>
                  </a:lnTo>
                  <a:lnTo>
                    <a:pt x="104" y="295"/>
                  </a:lnTo>
                  <a:lnTo>
                    <a:pt x="107" y="293"/>
                  </a:lnTo>
                  <a:lnTo>
                    <a:pt x="111" y="293"/>
                  </a:lnTo>
                  <a:lnTo>
                    <a:pt x="107" y="293"/>
                  </a:lnTo>
                  <a:lnTo>
                    <a:pt x="102" y="293"/>
                  </a:lnTo>
                  <a:lnTo>
                    <a:pt x="97" y="293"/>
                  </a:lnTo>
                  <a:lnTo>
                    <a:pt x="99" y="288"/>
                  </a:lnTo>
                  <a:lnTo>
                    <a:pt x="97" y="286"/>
                  </a:lnTo>
                  <a:lnTo>
                    <a:pt x="97" y="281"/>
                  </a:lnTo>
                  <a:lnTo>
                    <a:pt x="99" y="279"/>
                  </a:lnTo>
                  <a:lnTo>
                    <a:pt x="102" y="281"/>
                  </a:lnTo>
                  <a:lnTo>
                    <a:pt x="104" y="277"/>
                  </a:lnTo>
                  <a:lnTo>
                    <a:pt x="107" y="274"/>
                  </a:lnTo>
                  <a:lnTo>
                    <a:pt x="104" y="277"/>
                  </a:lnTo>
                  <a:lnTo>
                    <a:pt x="99" y="274"/>
                  </a:lnTo>
                  <a:lnTo>
                    <a:pt x="95" y="277"/>
                  </a:lnTo>
                  <a:lnTo>
                    <a:pt x="92" y="272"/>
                  </a:lnTo>
                  <a:lnTo>
                    <a:pt x="92" y="274"/>
                  </a:lnTo>
                  <a:lnTo>
                    <a:pt x="92" y="279"/>
                  </a:lnTo>
                  <a:lnTo>
                    <a:pt x="90" y="288"/>
                  </a:lnTo>
                  <a:lnTo>
                    <a:pt x="92" y="293"/>
                  </a:lnTo>
                  <a:lnTo>
                    <a:pt x="92" y="300"/>
                  </a:lnTo>
                  <a:lnTo>
                    <a:pt x="88" y="303"/>
                  </a:lnTo>
                  <a:lnTo>
                    <a:pt x="88" y="305"/>
                  </a:lnTo>
                  <a:lnTo>
                    <a:pt x="80" y="310"/>
                  </a:lnTo>
                  <a:lnTo>
                    <a:pt x="69" y="317"/>
                  </a:lnTo>
                  <a:lnTo>
                    <a:pt x="64" y="319"/>
                  </a:lnTo>
                  <a:lnTo>
                    <a:pt x="54" y="317"/>
                  </a:lnTo>
                  <a:lnTo>
                    <a:pt x="38" y="303"/>
                  </a:lnTo>
                  <a:lnTo>
                    <a:pt x="31" y="293"/>
                  </a:lnTo>
                  <a:lnTo>
                    <a:pt x="31" y="293"/>
                  </a:lnTo>
                  <a:lnTo>
                    <a:pt x="28" y="293"/>
                  </a:lnTo>
                  <a:lnTo>
                    <a:pt x="26" y="291"/>
                  </a:lnTo>
                  <a:lnTo>
                    <a:pt x="17" y="281"/>
                  </a:lnTo>
                  <a:lnTo>
                    <a:pt x="14" y="279"/>
                  </a:lnTo>
                  <a:lnTo>
                    <a:pt x="17" y="277"/>
                  </a:lnTo>
                  <a:lnTo>
                    <a:pt x="19" y="274"/>
                  </a:lnTo>
                  <a:lnTo>
                    <a:pt x="19" y="277"/>
                  </a:lnTo>
                  <a:lnTo>
                    <a:pt x="21" y="277"/>
                  </a:lnTo>
                  <a:lnTo>
                    <a:pt x="21" y="281"/>
                  </a:lnTo>
                  <a:lnTo>
                    <a:pt x="26" y="281"/>
                  </a:lnTo>
                  <a:lnTo>
                    <a:pt x="28" y="279"/>
                  </a:lnTo>
                  <a:lnTo>
                    <a:pt x="31" y="279"/>
                  </a:lnTo>
                  <a:lnTo>
                    <a:pt x="33" y="281"/>
                  </a:lnTo>
                  <a:lnTo>
                    <a:pt x="33" y="279"/>
                  </a:lnTo>
                  <a:lnTo>
                    <a:pt x="43" y="272"/>
                  </a:lnTo>
                  <a:lnTo>
                    <a:pt x="45" y="272"/>
                  </a:lnTo>
                  <a:lnTo>
                    <a:pt x="50" y="265"/>
                  </a:lnTo>
                  <a:lnTo>
                    <a:pt x="50" y="265"/>
                  </a:lnTo>
                  <a:lnTo>
                    <a:pt x="52" y="260"/>
                  </a:lnTo>
                  <a:lnTo>
                    <a:pt x="47" y="260"/>
                  </a:lnTo>
                  <a:lnTo>
                    <a:pt x="47" y="260"/>
                  </a:lnTo>
                  <a:lnTo>
                    <a:pt x="47" y="260"/>
                  </a:lnTo>
                  <a:lnTo>
                    <a:pt x="47" y="262"/>
                  </a:lnTo>
                  <a:lnTo>
                    <a:pt x="38" y="267"/>
                  </a:lnTo>
                  <a:lnTo>
                    <a:pt x="31" y="267"/>
                  </a:lnTo>
                  <a:lnTo>
                    <a:pt x="28" y="269"/>
                  </a:lnTo>
                  <a:lnTo>
                    <a:pt x="14" y="262"/>
                  </a:lnTo>
                  <a:lnTo>
                    <a:pt x="7" y="255"/>
                  </a:lnTo>
                  <a:lnTo>
                    <a:pt x="2" y="255"/>
                  </a:lnTo>
                  <a:lnTo>
                    <a:pt x="5" y="250"/>
                  </a:lnTo>
                  <a:lnTo>
                    <a:pt x="7" y="243"/>
                  </a:lnTo>
                  <a:lnTo>
                    <a:pt x="12" y="241"/>
                  </a:lnTo>
                  <a:lnTo>
                    <a:pt x="7" y="243"/>
                  </a:lnTo>
                  <a:lnTo>
                    <a:pt x="0" y="246"/>
                  </a:lnTo>
                  <a:lnTo>
                    <a:pt x="0" y="241"/>
                  </a:lnTo>
                  <a:lnTo>
                    <a:pt x="5" y="239"/>
                  </a:lnTo>
                  <a:lnTo>
                    <a:pt x="10" y="236"/>
                  </a:lnTo>
                  <a:lnTo>
                    <a:pt x="10" y="232"/>
                  </a:lnTo>
                  <a:lnTo>
                    <a:pt x="14" y="232"/>
                  </a:lnTo>
                  <a:lnTo>
                    <a:pt x="17" y="229"/>
                  </a:lnTo>
                  <a:lnTo>
                    <a:pt x="33" y="232"/>
                  </a:lnTo>
                  <a:lnTo>
                    <a:pt x="43" y="227"/>
                  </a:lnTo>
                  <a:lnTo>
                    <a:pt x="43" y="227"/>
                  </a:lnTo>
                  <a:lnTo>
                    <a:pt x="50" y="224"/>
                  </a:lnTo>
                  <a:lnTo>
                    <a:pt x="47" y="227"/>
                  </a:lnTo>
                  <a:lnTo>
                    <a:pt x="50" y="229"/>
                  </a:lnTo>
                  <a:lnTo>
                    <a:pt x="54" y="227"/>
                  </a:lnTo>
                  <a:lnTo>
                    <a:pt x="59" y="224"/>
                  </a:lnTo>
                  <a:lnTo>
                    <a:pt x="57" y="224"/>
                  </a:lnTo>
                  <a:lnTo>
                    <a:pt x="57" y="220"/>
                  </a:lnTo>
                  <a:lnTo>
                    <a:pt x="52" y="206"/>
                  </a:lnTo>
                  <a:lnTo>
                    <a:pt x="47" y="201"/>
                  </a:lnTo>
                  <a:lnTo>
                    <a:pt x="50" y="198"/>
                  </a:lnTo>
                  <a:lnTo>
                    <a:pt x="45" y="194"/>
                  </a:lnTo>
                  <a:lnTo>
                    <a:pt x="40" y="196"/>
                  </a:lnTo>
                  <a:lnTo>
                    <a:pt x="33" y="191"/>
                  </a:lnTo>
                  <a:lnTo>
                    <a:pt x="33" y="182"/>
                  </a:lnTo>
                  <a:lnTo>
                    <a:pt x="33" y="177"/>
                  </a:lnTo>
                  <a:lnTo>
                    <a:pt x="31" y="170"/>
                  </a:lnTo>
                  <a:lnTo>
                    <a:pt x="26" y="170"/>
                  </a:lnTo>
                  <a:lnTo>
                    <a:pt x="24" y="170"/>
                  </a:lnTo>
                  <a:lnTo>
                    <a:pt x="19" y="170"/>
                  </a:lnTo>
                  <a:lnTo>
                    <a:pt x="14" y="170"/>
                  </a:lnTo>
                  <a:lnTo>
                    <a:pt x="14" y="163"/>
                  </a:lnTo>
                  <a:lnTo>
                    <a:pt x="19" y="153"/>
                  </a:lnTo>
                  <a:lnTo>
                    <a:pt x="21" y="153"/>
                  </a:lnTo>
                  <a:lnTo>
                    <a:pt x="28" y="144"/>
                  </a:lnTo>
                  <a:lnTo>
                    <a:pt x="28" y="142"/>
                  </a:lnTo>
                  <a:lnTo>
                    <a:pt x="33" y="139"/>
                  </a:lnTo>
                  <a:lnTo>
                    <a:pt x="36" y="137"/>
                  </a:lnTo>
                  <a:lnTo>
                    <a:pt x="40" y="139"/>
                  </a:lnTo>
                  <a:lnTo>
                    <a:pt x="40" y="144"/>
                  </a:lnTo>
                  <a:lnTo>
                    <a:pt x="45" y="144"/>
                  </a:lnTo>
                  <a:lnTo>
                    <a:pt x="52" y="139"/>
                  </a:lnTo>
                  <a:lnTo>
                    <a:pt x="64" y="139"/>
                  </a:lnTo>
                  <a:lnTo>
                    <a:pt x="71" y="132"/>
                  </a:lnTo>
                  <a:lnTo>
                    <a:pt x="76" y="118"/>
                  </a:lnTo>
                  <a:lnTo>
                    <a:pt x="88" y="111"/>
                  </a:lnTo>
                  <a:lnTo>
                    <a:pt x="90" y="106"/>
                  </a:lnTo>
                  <a:lnTo>
                    <a:pt x="90" y="99"/>
                  </a:lnTo>
                  <a:lnTo>
                    <a:pt x="95" y="92"/>
                  </a:lnTo>
                  <a:lnTo>
                    <a:pt x="102" y="87"/>
                  </a:lnTo>
                  <a:lnTo>
                    <a:pt x="104" y="82"/>
                  </a:lnTo>
                  <a:lnTo>
                    <a:pt x="104" y="78"/>
                  </a:lnTo>
                  <a:lnTo>
                    <a:pt x="102" y="75"/>
                  </a:lnTo>
                  <a:lnTo>
                    <a:pt x="109" y="68"/>
                  </a:lnTo>
                  <a:lnTo>
                    <a:pt x="111" y="66"/>
                  </a:lnTo>
                  <a:lnTo>
                    <a:pt x="111" y="61"/>
                  </a:lnTo>
                  <a:lnTo>
                    <a:pt x="114" y="49"/>
                  </a:lnTo>
                  <a:lnTo>
                    <a:pt x="111" y="42"/>
                  </a:lnTo>
                  <a:lnTo>
                    <a:pt x="109" y="40"/>
                  </a:lnTo>
                  <a:lnTo>
                    <a:pt x="116" y="33"/>
                  </a:lnTo>
                  <a:lnTo>
                    <a:pt x="121" y="30"/>
                  </a:lnTo>
                  <a:lnTo>
                    <a:pt x="125" y="28"/>
                  </a:lnTo>
                  <a:lnTo>
                    <a:pt x="128" y="28"/>
                  </a:lnTo>
                  <a:lnTo>
                    <a:pt x="135" y="23"/>
                  </a:lnTo>
                  <a:lnTo>
                    <a:pt x="140" y="11"/>
                  </a:lnTo>
                  <a:lnTo>
                    <a:pt x="147" y="7"/>
                  </a:lnTo>
                  <a:lnTo>
                    <a:pt x="154" y="4"/>
                  </a:lnTo>
                  <a:lnTo>
                    <a:pt x="156" y="0"/>
                  </a:lnTo>
                  <a:lnTo>
                    <a:pt x="161" y="0"/>
                  </a:lnTo>
                  <a:lnTo>
                    <a:pt x="173" y="9"/>
                  </a:lnTo>
                  <a:lnTo>
                    <a:pt x="180" y="4"/>
                  </a:lnTo>
                  <a:lnTo>
                    <a:pt x="185" y="7"/>
                  </a:lnTo>
                  <a:lnTo>
                    <a:pt x="187" y="14"/>
                  </a:lnTo>
                  <a:lnTo>
                    <a:pt x="194" y="14"/>
                  </a:lnTo>
                  <a:lnTo>
                    <a:pt x="201" y="19"/>
                  </a:lnTo>
                  <a:lnTo>
                    <a:pt x="201" y="19"/>
                  </a:lnTo>
                  <a:lnTo>
                    <a:pt x="201" y="19"/>
                  </a:lnTo>
                  <a:lnTo>
                    <a:pt x="201" y="19"/>
                  </a:lnTo>
                  <a:close/>
                  <a:moveTo>
                    <a:pt x="456" y="291"/>
                  </a:moveTo>
                  <a:lnTo>
                    <a:pt x="456" y="293"/>
                  </a:lnTo>
                  <a:lnTo>
                    <a:pt x="456" y="293"/>
                  </a:lnTo>
                  <a:lnTo>
                    <a:pt x="456" y="291"/>
                  </a:lnTo>
                  <a:lnTo>
                    <a:pt x="456" y="291"/>
                  </a:lnTo>
                  <a:lnTo>
                    <a:pt x="456" y="291"/>
                  </a:lnTo>
                  <a:close/>
                  <a:moveTo>
                    <a:pt x="454" y="288"/>
                  </a:moveTo>
                  <a:lnTo>
                    <a:pt x="452" y="291"/>
                  </a:lnTo>
                  <a:lnTo>
                    <a:pt x="452" y="293"/>
                  </a:lnTo>
                  <a:lnTo>
                    <a:pt x="454" y="293"/>
                  </a:lnTo>
                  <a:lnTo>
                    <a:pt x="454" y="291"/>
                  </a:lnTo>
                  <a:lnTo>
                    <a:pt x="454" y="288"/>
                  </a:lnTo>
                  <a:lnTo>
                    <a:pt x="454" y="288"/>
                  </a:lnTo>
                  <a:lnTo>
                    <a:pt x="454" y="288"/>
                  </a:lnTo>
                  <a:close/>
                  <a:moveTo>
                    <a:pt x="447" y="291"/>
                  </a:moveTo>
                  <a:lnTo>
                    <a:pt x="447" y="293"/>
                  </a:lnTo>
                  <a:lnTo>
                    <a:pt x="449" y="295"/>
                  </a:lnTo>
                  <a:lnTo>
                    <a:pt x="449" y="291"/>
                  </a:lnTo>
                  <a:lnTo>
                    <a:pt x="447" y="291"/>
                  </a:lnTo>
                  <a:lnTo>
                    <a:pt x="447" y="291"/>
                  </a:lnTo>
                  <a:lnTo>
                    <a:pt x="447" y="291"/>
                  </a:lnTo>
                  <a:close/>
                  <a:moveTo>
                    <a:pt x="440" y="291"/>
                  </a:moveTo>
                  <a:lnTo>
                    <a:pt x="442" y="293"/>
                  </a:lnTo>
                  <a:lnTo>
                    <a:pt x="442" y="293"/>
                  </a:lnTo>
                  <a:lnTo>
                    <a:pt x="445" y="286"/>
                  </a:lnTo>
                  <a:lnTo>
                    <a:pt x="445" y="286"/>
                  </a:lnTo>
                  <a:lnTo>
                    <a:pt x="440" y="291"/>
                  </a:lnTo>
                  <a:lnTo>
                    <a:pt x="440" y="29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84" name="Hungary">
              <a:extLst>
                <a:ext uri="{FF2B5EF4-FFF2-40B4-BE49-F238E27FC236}">
                  <a16:creationId xmlns:a16="http://schemas.microsoft.com/office/drawing/2014/main" xmlns="" id="{2FDEC2D3-0F68-40E4-AC0F-22DAC9A7C0DF}"/>
                </a:ext>
              </a:extLst>
            </p:cNvPr>
            <p:cNvSpPr>
              <a:spLocks/>
            </p:cNvSpPr>
            <p:nvPr/>
          </p:nvSpPr>
          <p:spPr bwMode="auto">
            <a:xfrm>
              <a:off x="6265575" y="2985440"/>
              <a:ext cx="144174" cy="96494"/>
            </a:xfrm>
            <a:custGeom>
              <a:avLst/>
              <a:gdLst>
                <a:gd name="T0" fmla="*/ 82 w 127"/>
                <a:gd name="T1" fmla="*/ 73 h 85"/>
                <a:gd name="T2" fmla="*/ 87 w 127"/>
                <a:gd name="T3" fmla="*/ 68 h 85"/>
                <a:gd name="T4" fmla="*/ 92 w 127"/>
                <a:gd name="T5" fmla="*/ 66 h 85"/>
                <a:gd name="T6" fmla="*/ 92 w 127"/>
                <a:gd name="T7" fmla="*/ 64 h 85"/>
                <a:gd name="T8" fmla="*/ 99 w 127"/>
                <a:gd name="T9" fmla="*/ 64 h 85"/>
                <a:gd name="T10" fmla="*/ 104 w 127"/>
                <a:gd name="T11" fmla="*/ 59 h 85"/>
                <a:gd name="T12" fmla="*/ 104 w 127"/>
                <a:gd name="T13" fmla="*/ 54 h 85"/>
                <a:gd name="T14" fmla="*/ 111 w 127"/>
                <a:gd name="T15" fmla="*/ 42 h 85"/>
                <a:gd name="T16" fmla="*/ 115 w 127"/>
                <a:gd name="T17" fmla="*/ 28 h 85"/>
                <a:gd name="T18" fmla="*/ 120 w 127"/>
                <a:gd name="T19" fmla="*/ 21 h 85"/>
                <a:gd name="T20" fmla="*/ 125 w 127"/>
                <a:gd name="T21" fmla="*/ 19 h 85"/>
                <a:gd name="T22" fmla="*/ 127 w 127"/>
                <a:gd name="T23" fmla="*/ 14 h 85"/>
                <a:gd name="T24" fmla="*/ 125 w 127"/>
                <a:gd name="T25" fmla="*/ 9 h 85"/>
                <a:gd name="T26" fmla="*/ 120 w 127"/>
                <a:gd name="T27" fmla="*/ 5 h 85"/>
                <a:gd name="T28" fmla="*/ 115 w 127"/>
                <a:gd name="T29" fmla="*/ 0 h 85"/>
                <a:gd name="T30" fmla="*/ 108 w 127"/>
                <a:gd name="T31" fmla="*/ 5 h 85"/>
                <a:gd name="T32" fmla="*/ 101 w 127"/>
                <a:gd name="T33" fmla="*/ 2 h 85"/>
                <a:gd name="T34" fmla="*/ 94 w 127"/>
                <a:gd name="T35" fmla="*/ 2 h 85"/>
                <a:gd name="T36" fmla="*/ 87 w 127"/>
                <a:gd name="T37" fmla="*/ 2 h 85"/>
                <a:gd name="T38" fmla="*/ 80 w 127"/>
                <a:gd name="T39" fmla="*/ 2 h 85"/>
                <a:gd name="T40" fmla="*/ 78 w 127"/>
                <a:gd name="T41" fmla="*/ 7 h 85"/>
                <a:gd name="T42" fmla="*/ 73 w 127"/>
                <a:gd name="T43" fmla="*/ 12 h 85"/>
                <a:gd name="T44" fmla="*/ 73 w 127"/>
                <a:gd name="T45" fmla="*/ 16 h 85"/>
                <a:gd name="T46" fmla="*/ 66 w 127"/>
                <a:gd name="T47" fmla="*/ 9 h 85"/>
                <a:gd name="T48" fmla="*/ 59 w 127"/>
                <a:gd name="T49" fmla="*/ 14 h 85"/>
                <a:gd name="T50" fmla="*/ 52 w 127"/>
                <a:gd name="T51" fmla="*/ 16 h 85"/>
                <a:gd name="T52" fmla="*/ 52 w 127"/>
                <a:gd name="T53" fmla="*/ 21 h 85"/>
                <a:gd name="T54" fmla="*/ 40 w 127"/>
                <a:gd name="T55" fmla="*/ 24 h 85"/>
                <a:gd name="T56" fmla="*/ 33 w 127"/>
                <a:gd name="T57" fmla="*/ 26 h 85"/>
                <a:gd name="T58" fmla="*/ 26 w 127"/>
                <a:gd name="T59" fmla="*/ 24 h 85"/>
                <a:gd name="T60" fmla="*/ 9 w 127"/>
                <a:gd name="T61" fmla="*/ 14 h 85"/>
                <a:gd name="T62" fmla="*/ 9 w 127"/>
                <a:gd name="T63" fmla="*/ 19 h 85"/>
                <a:gd name="T64" fmla="*/ 11 w 127"/>
                <a:gd name="T65" fmla="*/ 24 h 85"/>
                <a:gd name="T66" fmla="*/ 9 w 127"/>
                <a:gd name="T67" fmla="*/ 26 h 85"/>
                <a:gd name="T68" fmla="*/ 0 w 127"/>
                <a:gd name="T69" fmla="*/ 26 h 85"/>
                <a:gd name="T70" fmla="*/ 0 w 127"/>
                <a:gd name="T71" fmla="*/ 28 h 85"/>
                <a:gd name="T72" fmla="*/ 4 w 127"/>
                <a:gd name="T73" fmla="*/ 33 h 85"/>
                <a:gd name="T74" fmla="*/ 2 w 127"/>
                <a:gd name="T75" fmla="*/ 38 h 85"/>
                <a:gd name="T76" fmla="*/ 2 w 127"/>
                <a:gd name="T77" fmla="*/ 42 h 85"/>
                <a:gd name="T78" fmla="*/ 4 w 127"/>
                <a:gd name="T79" fmla="*/ 47 h 85"/>
                <a:gd name="T80" fmla="*/ 0 w 127"/>
                <a:gd name="T81" fmla="*/ 52 h 85"/>
                <a:gd name="T82" fmla="*/ 0 w 127"/>
                <a:gd name="T83" fmla="*/ 52 h 85"/>
                <a:gd name="T84" fmla="*/ 4 w 127"/>
                <a:gd name="T85" fmla="*/ 59 h 85"/>
                <a:gd name="T86" fmla="*/ 4 w 127"/>
                <a:gd name="T87" fmla="*/ 66 h 85"/>
                <a:gd name="T88" fmla="*/ 9 w 127"/>
                <a:gd name="T89" fmla="*/ 66 h 85"/>
                <a:gd name="T90" fmla="*/ 18 w 127"/>
                <a:gd name="T91" fmla="*/ 76 h 85"/>
                <a:gd name="T92" fmla="*/ 23 w 127"/>
                <a:gd name="T93" fmla="*/ 76 h 85"/>
                <a:gd name="T94" fmla="*/ 26 w 127"/>
                <a:gd name="T95" fmla="*/ 80 h 85"/>
                <a:gd name="T96" fmla="*/ 37 w 127"/>
                <a:gd name="T97" fmla="*/ 80 h 85"/>
                <a:gd name="T98" fmla="*/ 47 w 127"/>
                <a:gd name="T99" fmla="*/ 85 h 85"/>
                <a:gd name="T100" fmla="*/ 49 w 127"/>
                <a:gd name="T101" fmla="*/ 80 h 85"/>
                <a:gd name="T102" fmla="*/ 52 w 127"/>
                <a:gd name="T103" fmla="*/ 80 h 85"/>
                <a:gd name="T104" fmla="*/ 56 w 127"/>
                <a:gd name="T105" fmla="*/ 78 h 85"/>
                <a:gd name="T106" fmla="*/ 61 w 127"/>
                <a:gd name="T107" fmla="*/ 76 h 85"/>
                <a:gd name="T108" fmla="*/ 63 w 127"/>
                <a:gd name="T109" fmla="*/ 76 h 85"/>
                <a:gd name="T110" fmla="*/ 66 w 127"/>
                <a:gd name="T111" fmla="*/ 73 h 85"/>
                <a:gd name="T112" fmla="*/ 70 w 127"/>
                <a:gd name="T113" fmla="*/ 68 h 85"/>
                <a:gd name="T114" fmla="*/ 75 w 127"/>
                <a:gd name="T115" fmla="*/ 71 h 85"/>
                <a:gd name="T116" fmla="*/ 80 w 127"/>
                <a:gd name="T117" fmla="*/ 71 h 85"/>
                <a:gd name="T118" fmla="*/ 82 w 127"/>
                <a:gd name="T119" fmla="*/ 73 h 85"/>
                <a:gd name="T120" fmla="*/ 82 w 127"/>
                <a:gd name="T121"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 h="85">
                  <a:moveTo>
                    <a:pt x="82" y="73"/>
                  </a:moveTo>
                  <a:lnTo>
                    <a:pt x="87" y="68"/>
                  </a:lnTo>
                  <a:lnTo>
                    <a:pt x="92" y="66"/>
                  </a:lnTo>
                  <a:lnTo>
                    <a:pt x="92" y="64"/>
                  </a:lnTo>
                  <a:lnTo>
                    <a:pt x="99" y="64"/>
                  </a:lnTo>
                  <a:lnTo>
                    <a:pt x="104" y="59"/>
                  </a:lnTo>
                  <a:lnTo>
                    <a:pt x="104" y="54"/>
                  </a:lnTo>
                  <a:lnTo>
                    <a:pt x="111" y="42"/>
                  </a:lnTo>
                  <a:lnTo>
                    <a:pt x="115" y="28"/>
                  </a:lnTo>
                  <a:lnTo>
                    <a:pt x="120" y="21"/>
                  </a:lnTo>
                  <a:lnTo>
                    <a:pt x="125" y="19"/>
                  </a:lnTo>
                  <a:lnTo>
                    <a:pt x="127" y="14"/>
                  </a:lnTo>
                  <a:lnTo>
                    <a:pt x="125" y="9"/>
                  </a:lnTo>
                  <a:lnTo>
                    <a:pt x="120" y="5"/>
                  </a:lnTo>
                  <a:lnTo>
                    <a:pt x="115" y="0"/>
                  </a:lnTo>
                  <a:lnTo>
                    <a:pt x="108" y="5"/>
                  </a:lnTo>
                  <a:lnTo>
                    <a:pt x="101" y="2"/>
                  </a:lnTo>
                  <a:lnTo>
                    <a:pt x="94" y="2"/>
                  </a:lnTo>
                  <a:lnTo>
                    <a:pt x="87" y="2"/>
                  </a:lnTo>
                  <a:lnTo>
                    <a:pt x="80" y="2"/>
                  </a:lnTo>
                  <a:lnTo>
                    <a:pt x="78" y="7"/>
                  </a:lnTo>
                  <a:lnTo>
                    <a:pt x="73" y="12"/>
                  </a:lnTo>
                  <a:lnTo>
                    <a:pt x="73" y="16"/>
                  </a:lnTo>
                  <a:lnTo>
                    <a:pt x="66" y="9"/>
                  </a:lnTo>
                  <a:lnTo>
                    <a:pt x="59" y="14"/>
                  </a:lnTo>
                  <a:lnTo>
                    <a:pt x="52" y="16"/>
                  </a:lnTo>
                  <a:lnTo>
                    <a:pt x="52" y="21"/>
                  </a:lnTo>
                  <a:lnTo>
                    <a:pt x="40" y="24"/>
                  </a:lnTo>
                  <a:lnTo>
                    <a:pt x="33" y="26"/>
                  </a:lnTo>
                  <a:lnTo>
                    <a:pt x="26" y="24"/>
                  </a:lnTo>
                  <a:lnTo>
                    <a:pt x="9" y="14"/>
                  </a:lnTo>
                  <a:lnTo>
                    <a:pt x="9" y="19"/>
                  </a:lnTo>
                  <a:lnTo>
                    <a:pt x="11" y="24"/>
                  </a:lnTo>
                  <a:lnTo>
                    <a:pt x="9" y="26"/>
                  </a:lnTo>
                  <a:lnTo>
                    <a:pt x="0" y="26"/>
                  </a:lnTo>
                  <a:lnTo>
                    <a:pt x="0" y="28"/>
                  </a:lnTo>
                  <a:lnTo>
                    <a:pt x="4" y="33"/>
                  </a:lnTo>
                  <a:lnTo>
                    <a:pt x="2" y="38"/>
                  </a:lnTo>
                  <a:lnTo>
                    <a:pt x="2" y="42"/>
                  </a:lnTo>
                  <a:lnTo>
                    <a:pt x="4" y="47"/>
                  </a:lnTo>
                  <a:lnTo>
                    <a:pt x="0" y="52"/>
                  </a:lnTo>
                  <a:lnTo>
                    <a:pt x="0" y="52"/>
                  </a:lnTo>
                  <a:lnTo>
                    <a:pt x="4" y="59"/>
                  </a:lnTo>
                  <a:lnTo>
                    <a:pt x="4" y="66"/>
                  </a:lnTo>
                  <a:lnTo>
                    <a:pt x="9" y="66"/>
                  </a:lnTo>
                  <a:lnTo>
                    <a:pt x="18" y="76"/>
                  </a:lnTo>
                  <a:lnTo>
                    <a:pt x="23" y="76"/>
                  </a:lnTo>
                  <a:lnTo>
                    <a:pt x="26" y="80"/>
                  </a:lnTo>
                  <a:lnTo>
                    <a:pt x="37" y="80"/>
                  </a:lnTo>
                  <a:lnTo>
                    <a:pt x="47" y="85"/>
                  </a:lnTo>
                  <a:lnTo>
                    <a:pt x="49" y="80"/>
                  </a:lnTo>
                  <a:lnTo>
                    <a:pt x="52" y="80"/>
                  </a:lnTo>
                  <a:lnTo>
                    <a:pt x="56" y="78"/>
                  </a:lnTo>
                  <a:lnTo>
                    <a:pt x="61" y="76"/>
                  </a:lnTo>
                  <a:lnTo>
                    <a:pt x="63" y="76"/>
                  </a:lnTo>
                  <a:lnTo>
                    <a:pt x="66" y="73"/>
                  </a:lnTo>
                  <a:lnTo>
                    <a:pt x="70" y="68"/>
                  </a:lnTo>
                  <a:lnTo>
                    <a:pt x="75" y="71"/>
                  </a:lnTo>
                  <a:lnTo>
                    <a:pt x="80" y="71"/>
                  </a:lnTo>
                  <a:lnTo>
                    <a:pt x="82" y="73"/>
                  </a:lnTo>
                  <a:lnTo>
                    <a:pt x="82" y="7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88" name="Guinea-Bissau">
              <a:extLst>
                <a:ext uri="{FF2B5EF4-FFF2-40B4-BE49-F238E27FC236}">
                  <a16:creationId xmlns:a16="http://schemas.microsoft.com/office/drawing/2014/main" xmlns="" id="{48C920DD-6465-48EC-839E-0CC7392935B3}"/>
                </a:ext>
              </a:extLst>
            </p:cNvPr>
            <p:cNvSpPr>
              <a:spLocks/>
            </p:cNvSpPr>
            <p:nvPr/>
          </p:nvSpPr>
          <p:spPr bwMode="auto">
            <a:xfrm>
              <a:off x="5470917" y="4003737"/>
              <a:ext cx="77195" cy="47679"/>
            </a:xfrm>
            <a:custGeom>
              <a:avLst/>
              <a:gdLst>
                <a:gd name="T0" fmla="*/ 0 w 68"/>
                <a:gd name="T1" fmla="*/ 9 h 42"/>
                <a:gd name="T2" fmla="*/ 7 w 68"/>
                <a:gd name="T3" fmla="*/ 11 h 42"/>
                <a:gd name="T4" fmla="*/ 14 w 68"/>
                <a:gd name="T5" fmla="*/ 7 h 42"/>
                <a:gd name="T6" fmla="*/ 28 w 68"/>
                <a:gd name="T7" fmla="*/ 9 h 42"/>
                <a:gd name="T8" fmla="*/ 33 w 68"/>
                <a:gd name="T9" fmla="*/ 4 h 42"/>
                <a:gd name="T10" fmla="*/ 40 w 68"/>
                <a:gd name="T11" fmla="*/ 0 h 42"/>
                <a:gd name="T12" fmla="*/ 61 w 68"/>
                <a:gd name="T13" fmla="*/ 0 h 42"/>
                <a:gd name="T14" fmla="*/ 66 w 68"/>
                <a:gd name="T15" fmla="*/ 2 h 42"/>
                <a:gd name="T16" fmla="*/ 66 w 68"/>
                <a:gd name="T17" fmla="*/ 9 h 42"/>
                <a:gd name="T18" fmla="*/ 66 w 68"/>
                <a:gd name="T19" fmla="*/ 11 h 42"/>
                <a:gd name="T20" fmla="*/ 66 w 68"/>
                <a:gd name="T21" fmla="*/ 21 h 42"/>
                <a:gd name="T22" fmla="*/ 68 w 68"/>
                <a:gd name="T23" fmla="*/ 23 h 42"/>
                <a:gd name="T24" fmla="*/ 68 w 68"/>
                <a:gd name="T25" fmla="*/ 26 h 42"/>
                <a:gd name="T26" fmla="*/ 63 w 68"/>
                <a:gd name="T27" fmla="*/ 30 h 42"/>
                <a:gd name="T28" fmla="*/ 56 w 68"/>
                <a:gd name="T29" fmla="*/ 30 h 42"/>
                <a:gd name="T30" fmla="*/ 52 w 68"/>
                <a:gd name="T31" fmla="*/ 35 h 42"/>
                <a:gd name="T32" fmla="*/ 47 w 68"/>
                <a:gd name="T33" fmla="*/ 35 h 42"/>
                <a:gd name="T34" fmla="*/ 45 w 68"/>
                <a:gd name="T35" fmla="*/ 40 h 42"/>
                <a:gd name="T36" fmla="*/ 37 w 68"/>
                <a:gd name="T37" fmla="*/ 42 h 42"/>
                <a:gd name="T38" fmla="*/ 37 w 68"/>
                <a:gd name="T39" fmla="*/ 40 h 42"/>
                <a:gd name="T40" fmla="*/ 37 w 68"/>
                <a:gd name="T41" fmla="*/ 38 h 42"/>
                <a:gd name="T42" fmla="*/ 28 w 68"/>
                <a:gd name="T43" fmla="*/ 38 h 42"/>
                <a:gd name="T44" fmla="*/ 33 w 68"/>
                <a:gd name="T45" fmla="*/ 33 h 42"/>
                <a:gd name="T46" fmla="*/ 30 w 68"/>
                <a:gd name="T47" fmla="*/ 33 h 42"/>
                <a:gd name="T48" fmla="*/ 33 w 68"/>
                <a:gd name="T49" fmla="*/ 30 h 42"/>
                <a:gd name="T50" fmla="*/ 30 w 68"/>
                <a:gd name="T51" fmla="*/ 28 h 42"/>
                <a:gd name="T52" fmla="*/ 26 w 68"/>
                <a:gd name="T53" fmla="*/ 28 h 42"/>
                <a:gd name="T54" fmla="*/ 26 w 68"/>
                <a:gd name="T55" fmla="*/ 26 h 42"/>
                <a:gd name="T56" fmla="*/ 35 w 68"/>
                <a:gd name="T57" fmla="*/ 26 h 42"/>
                <a:gd name="T58" fmla="*/ 37 w 68"/>
                <a:gd name="T59" fmla="*/ 23 h 42"/>
                <a:gd name="T60" fmla="*/ 33 w 68"/>
                <a:gd name="T61" fmla="*/ 21 h 42"/>
                <a:gd name="T62" fmla="*/ 26 w 68"/>
                <a:gd name="T63" fmla="*/ 21 h 42"/>
                <a:gd name="T64" fmla="*/ 21 w 68"/>
                <a:gd name="T65" fmla="*/ 23 h 42"/>
                <a:gd name="T66" fmla="*/ 18 w 68"/>
                <a:gd name="T67" fmla="*/ 23 h 42"/>
                <a:gd name="T68" fmla="*/ 16 w 68"/>
                <a:gd name="T69" fmla="*/ 21 h 42"/>
                <a:gd name="T70" fmla="*/ 11 w 68"/>
                <a:gd name="T71" fmla="*/ 21 h 42"/>
                <a:gd name="T72" fmla="*/ 9 w 68"/>
                <a:gd name="T73" fmla="*/ 16 h 42"/>
                <a:gd name="T74" fmla="*/ 11 w 68"/>
                <a:gd name="T75" fmla="*/ 14 h 42"/>
                <a:gd name="T76" fmla="*/ 9 w 68"/>
                <a:gd name="T77" fmla="*/ 14 h 42"/>
                <a:gd name="T78" fmla="*/ 2 w 68"/>
                <a:gd name="T79" fmla="*/ 14 h 42"/>
                <a:gd name="T80" fmla="*/ 0 w 68"/>
                <a:gd name="T81" fmla="*/ 9 h 42"/>
                <a:gd name="T82" fmla="*/ 0 w 68"/>
                <a:gd name="T83" fmla="*/ 9 h 42"/>
                <a:gd name="T84" fmla="*/ 0 w 68"/>
                <a:gd name="T85"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42">
                  <a:moveTo>
                    <a:pt x="0" y="9"/>
                  </a:moveTo>
                  <a:lnTo>
                    <a:pt x="7" y="11"/>
                  </a:lnTo>
                  <a:lnTo>
                    <a:pt x="14" y="7"/>
                  </a:lnTo>
                  <a:lnTo>
                    <a:pt x="28" y="9"/>
                  </a:lnTo>
                  <a:lnTo>
                    <a:pt x="33" y="4"/>
                  </a:lnTo>
                  <a:lnTo>
                    <a:pt x="40" y="0"/>
                  </a:lnTo>
                  <a:lnTo>
                    <a:pt x="61" y="0"/>
                  </a:lnTo>
                  <a:lnTo>
                    <a:pt x="66" y="2"/>
                  </a:lnTo>
                  <a:lnTo>
                    <a:pt x="66" y="9"/>
                  </a:lnTo>
                  <a:lnTo>
                    <a:pt x="66" y="11"/>
                  </a:lnTo>
                  <a:lnTo>
                    <a:pt x="66" y="21"/>
                  </a:lnTo>
                  <a:lnTo>
                    <a:pt x="68" y="23"/>
                  </a:lnTo>
                  <a:lnTo>
                    <a:pt x="68" y="26"/>
                  </a:lnTo>
                  <a:lnTo>
                    <a:pt x="63" y="30"/>
                  </a:lnTo>
                  <a:lnTo>
                    <a:pt x="56" y="30"/>
                  </a:lnTo>
                  <a:lnTo>
                    <a:pt x="52" y="35"/>
                  </a:lnTo>
                  <a:lnTo>
                    <a:pt x="47" y="35"/>
                  </a:lnTo>
                  <a:lnTo>
                    <a:pt x="45" y="40"/>
                  </a:lnTo>
                  <a:lnTo>
                    <a:pt x="37" y="42"/>
                  </a:lnTo>
                  <a:lnTo>
                    <a:pt x="37" y="40"/>
                  </a:lnTo>
                  <a:lnTo>
                    <a:pt x="37" y="38"/>
                  </a:lnTo>
                  <a:lnTo>
                    <a:pt x="28" y="38"/>
                  </a:lnTo>
                  <a:lnTo>
                    <a:pt x="33" y="33"/>
                  </a:lnTo>
                  <a:lnTo>
                    <a:pt x="30" y="33"/>
                  </a:lnTo>
                  <a:lnTo>
                    <a:pt x="33" y="30"/>
                  </a:lnTo>
                  <a:lnTo>
                    <a:pt x="30" y="28"/>
                  </a:lnTo>
                  <a:lnTo>
                    <a:pt x="26" y="28"/>
                  </a:lnTo>
                  <a:lnTo>
                    <a:pt x="26" y="26"/>
                  </a:lnTo>
                  <a:lnTo>
                    <a:pt x="35" y="26"/>
                  </a:lnTo>
                  <a:lnTo>
                    <a:pt x="37" y="23"/>
                  </a:lnTo>
                  <a:lnTo>
                    <a:pt x="33" y="21"/>
                  </a:lnTo>
                  <a:lnTo>
                    <a:pt x="26" y="21"/>
                  </a:lnTo>
                  <a:lnTo>
                    <a:pt x="21" y="23"/>
                  </a:lnTo>
                  <a:lnTo>
                    <a:pt x="18" y="23"/>
                  </a:lnTo>
                  <a:lnTo>
                    <a:pt x="16" y="21"/>
                  </a:lnTo>
                  <a:lnTo>
                    <a:pt x="11" y="21"/>
                  </a:lnTo>
                  <a:lnTo>
                    <a:pt x="9" y="16"/>
                  </a:lnTo>
                  <a:lnTo>
                    <a:pt x="11" y="14"/>
                  </a:lnTo>
                  <a:lnTo>
                    <a:pt x="9" y="14"/>
                  </a:lnTo>
                  <a:lnTo>
                    <a:pt x="2" y="14"/>
                  </a:lnTo>
                  <a:lnTo>
                    <a:pt x="0" y="9"/>
                  </a:lnTo>
                  <a:lnTo>
                    <a:pt x="0" y="9"/>
                  </a:lnTo>
                  <a:lnTo>
                    <a:pt x="0" y="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89" name="Guinea">
              <a:extLst>
                <a:ext uri="{FF2B5EF4-FFF2-40B4-BE49-F238E27FC236}">
                  <a16:creationId xmlns:a16="http://schemas.microsoft.com/office/drawing/2014/main" xmlns="" id="{1B5F7E15-91BD-4C7D-81BB-8421EE21A5C2}"/>
                </a:ext>
              </a:extLst>
            </p:cNvPr>
            <p:cNvSpPr>
              <a:spLocks/>
            </p:cNvSpPr>
            <p:nvPr/>
          </p:nvSpPr>
          <p:spPr bwMode="auto">
            <a:xfrm>
              <a:off x="5522002" y="4006008"/>
              <a:ext cx="179366" cy="177095"/>
            </a:xfrm>
            <a:custGeom>
              <a:avLst/>
              <a:gdLst>
                <a:gd name="T0" fmla="*/ 2 w 158"/>
                <a:gd name="T1" fmla="*/ 33 h 156"/>
                <a:gd name="T2" fmla="*/ 11 w 158"/>
                <a:gd name="T3" fmla="*/ 28 h 156"/>
                <a:gd name="T4" fmla="*/ 23 w 158"/>
                <a:gd name="T5" fmla="*/ 24 h 156"/>
                <a:gd name="T6" fmla="*/ 21 w 158"/>
                <a:gd name="T7" fmla="*/ 19 h 156"/>
                <a:gd name="T8" fmla="*/ 21 w 158"/>
                <a:gd name="T9" fmla="*/ 7 h 156"/>
                <a:gd name="T10" fmla="*/ 26 w 158"/>
                <a:gd name="T11" fmla="*/ 0 h 156"/>
                <a:gd name="T12" fmla="*/ 49 w 158"/>
                <a:gd name="T13" fmla="*/ 5 h 156"/>
                <a:gd name="T14" fmla="*/ 59 w 158"/>
                <a:gd name="T15" fmla="*/ 7 h 156"/>
                <a:gd name="T16" fmla="*/ 70 w 158"/>
                <a:gd name="T17" fmla="*/ 7 h 156"/>
                <a:gd name="T18" fmla="*/ 78 w 158"/>
                <a:gd name="T19" fmla="*/ 9 h 156"/>
                <a:gd name="T20" fmla="*/ 82 w 158"/>
                <a:gd name="T21" fmla="*/ 14 h 156"/>
                <a:gd name="T22" fmla="*/ 89 w 158"/>
                <a:gd name="T23" fmla="*/ 12 h 156"/>
                <a:gd name="T24" fmla="*/ 96 w 158"/>
                <a:gd name="T25" fmla="*/ 17 h 156"/>
                <a:gd name="T26" fmla="*/ 106 w 158"/>
                <a:gd name="T27" fmla="*/ 14 h 156"/>
                <a:gd name="T28" fmla="*/ 115 w 158"/>
                <a:gd name="T29" fmla="*/ 7 h 156"/>
                <a:gd name="T30" fmla="*/ 125 w 158"/>
                <a:gd name="T31" fmla="*/ 9 h 156"/>
                <a:gd name="T32" fmla="*/ 130 w 158"/>
                <a:gd name="T33" fmla="*/ 7 h 156"/>
                <a:gd name="T34" fmla="*/ 137 w 158"/>
                <a:gd name="T35" fmla="*/ 14 h 156"/>
                <a:gd name="T36" fmla="*/ 137 w 158"/>
                <a:gd name="T37" fmla="*/ 24 h 156"/>
                <a:gd name="T38" fmla="*/ 144 w 158"/>
                <a:gd name="T39" fmla="*/ 28 h 156"/>
                <a:gd name="T40" fmla="*/ 141 w 158"/>
                <a:gd name="T41" fmla="*/ 36 h 156"/>
                <a:gd name="T42" fmla="*/ 141 w 158"/>
                <a:gd name="T43" fmla="*/ 40 h 156"/>
                <a:gd name="T44" fmla="*/ 146 w 158"/>
                <a:gd name="T45" fmla="*/ 38 h 156"/>
                <a:gd name="T46" fmla="*/ 148 w 158"/>
                <a:gd name="T47" fmla="*/ 45 h 156"/>
                <a:gd name="T48" fmla="*/ 156 w 158"/>
                <a:gd name="T49" fmla="*/ 47 h 156"/>
                <a:gd name="T50" fmla="*/ 158 w 158"/>
                <a:gd name="T51" fmla="*/ 54 h 156"/>
                <a:gd name="T52" fmla="*/ 146 w 158"/>
                <a:gd name="T53" fmla="*/ 57 h 156"/>
                <a:gd name="T54" fmla="*/ 148 w 158"/>
                <a:gd name="T55" fmla="*/ 64 h 156"/>
                <a:gd name="T56" fmla="*/ 148 w 158"/>
                <a:gd name="T57" fmla="*/ 76 h 156"/>
                <a:gd name="T58" fmla="*/ 151 w 158"/>
                <a:gd name="T59" fmla="*/ 85 h 156"/>
                <a:gd name="T60" fmla="*/ 153 w 158"/>
                <a:gd name="T61" fmla="*/ 95 h 156"/>
                <a:gd name="T62" fmla="*/ 146 w 158"/>
                <a:gd name="T63" fmla="*/ 95 h 156"/>
                <a:gd name="T64" fmla="*/ 151 w 158"/>
                <a:gd name="T65" fmla="*/ 102 h 156"/>
                <a:gd name="T66" fmla="*/ 153 w 158"/>
                <a:gd name="T67" fmla="*/ 109 h 156"/>
                <a:gd name="T68" fmla="*/ 141 w 158"/>
                <a:gd name="T69" fmla="*/ 123 h 156"/>
                <a:gd name="T70" fmla="*/ 144 w 158"/>
                <a:gd name="T71" fmla="*/ 130 h 156"/>
                <a:gd name="T72" fmla="*/ 137 w 158"/>
                <a:gd name="T73" fmla="*/ 142 h 156"/>
                <a:gd name="T74" fmla="*/ 104 w 158"/>
                <a:gd name="T75" fmla="*/ 156 h 156"/>
                <a:gd name="T76" fmla="*/ 92 w 158"/>
                <a:gd name="T77" fmla="*/ 149 h 156"/>
                <a:gd name="T78" fmla="*/ 82 w 158"/>
                <a:gd name="T79" fmla="*/ 140 h 156"/>
                <a:gd name="T80" fmla="*/ 82 w 158"/>
                <a:gd name="T81" fmla="*/ 137 h 156"/>
                <a:gd name="T82" fmla="*/ 94 w 158"/>
                <a:gd name="T83" fmla="*/ 99 h 156"/>
                <a:gd name="T84" fmla="*/ 92 w 158"/>
                <a:gd name="T85" fmla="*/ 95 h 156"/>
                <a:gd name="T86" fmla="*/ 94 w 158"/>
                <a:gd name="T87" fmla="*/ 90 h 156"/>
                <a:gd name="T88" fmla="*/ 92 w 158"/>
                <a:gd name="T89" fmla="*/ 83 h 156"/>
                <a:gd name="T90" fmla="*/ 87 w 158"/>
                <a:gd name="T91" fmla="*/ 69 h 156"/>
                <a:gd name="T92" fmla="*/ 80 w 158"/>
                <a:gd name="T93" fmla="*/ 59 h 156"/>
                <a:gd name="T94" fmla="*/ 56 w 158"/>
                <a:gd name="T95" fmla="*/ 62 h 156"/>
                <a:gd name="T96" fmla="*/ 47 w 158"/>
                <a:gd name="T97" fmla="*/ 71 h 156"/>
                <a:gd name="T98" fmla="*/ 40 w 158"/>
                <a:gd name="T99" fmla="*/ 78 h 156"/>
                <a:gd name="T100" fmla="*/ 33 w 158"/>
                <a:gd name="T101" fmla="*/ 76 h 156"/>
                <a:gd name="T102" fmla="*/ 26 w 158"/>
                <a:gd name="T103" fmla="*/ 66 h 156"/>
                <a:gd name="T104" fmla="*/ 18 w 158"/>
                <a:gd name="T105" fmla="*/ 64 h 156"/>
                <a:gd name="T106" fmla="*/ 21 w 158"/>
                <a:gd name="T107" fmla="*/ 59 h 156"/>
                <a:gd name="T108" fmla="*/ 14 w 158"/>
                <a:gd name="T109" fmla="*/ 59 h 156"/>
                <a:gd name="T110" fmla="*/ 7 w 158"/>
                <a:gd name="T111" fmla="*/ 57 h 156"/>
                <a:gd name="T112" fmla="*/ 2 w 158"/>
                <a:gd name="T113" fmla="*/ 43 h 156"/>
                <a:gd name="T114" fmla="*/ 0 w 158"/>
                <a:gd name="T115" fmla="*/ 3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6">
                  <a:moveTo>
                    <a:pt x="0" y="38"/>
                  </a:moveTo>
                  <a:lnTo>
                    <a:pt x="2" y="33"/>
                  </a:lnTo>
                  <a:lnTo>
                    <a:pt x="7" y="33"/>
                  </a:lnTo>
                  <a:lnTo>
                    <a:pt x="11" y="28"/>
                  </a:lnTo>
                  <a:lnTo>
                    <a:pt x="18" y="28"/>
                  </a:lnTo>
                  <a:lnTo>
                    <a:pt x="23" y="24"/>
                  </a:lnTo>
                  <a:lnTo>
                    <a:pt x="23" y="21"/>
                  </a:lnTo>
                  <a:lnTo>
                    <a:pt x="21" y="19"/>
                  </a:lnTo>
                  <a:lnTo>
                    <a:pt x="21" y="9"/>
                  </a:lnTo>
                  <a:lnTo>
                    <a:pt x="21" y="7"/>
                  </a:lnTo>
                  <a:lnTo>
                    <a:pt x="21" y="0"/>
                  </a:lnTo>
                  <a:lnTo>
                    <a:pt x="26" y="0"/>
                  </a:lnTo>
                  <a:lnTo>
                    <a:pt x="40" y="0"/>
                  </a:lnTo>
                  <a:lnTo>
                    <a:pt x="49" y="5"/>
                  </a:lnTo>
                  <a:lnTo>
                    <a:pt x="52" y="7"/>
                  </a:lnTo>
                  <a:lnTo>
                    <a:pt x="59" y="7"/>
                  </a:lnTo>
                  <a:lnTo>
                    <a:pt x="66" y="9"/>
                  </a:lnTo>
                  <a:lnTo>
                    <a:pt x="70" y="7"/>
                  </a:lnTo>
                  <a:lnTo>
                    <a:pt x="75" y="7"/>
                  </a:lnTo>
                  <a:lnTo>
                    <a:pt x="78" y="9"/>
                  </a:lnTo>
                  <a:lnTo>
                    <a:pt x="82" y="9"/>
                  </a:lnTo>
                  <a:lnTo>
                    <a:pt x="82" y="14"/>
                  </a:lnTo>
                  <a:lnTo>
                    <a:pt x="85" y="14"/>
                  </a:lnTo>
                  <a:lnTo>
                    <a:pt x="89" y="12"/>
                  </a:lnTo>
                  <a:lnTo>
                    <a:pt x="92" y="14"/>
                  </a:lnTo>
                  <a:lnTo>
                    <a:pt x="96" y="17"/>
                  </a:lnTo>
                  <a:lnTo>
                    <a:pt x="104" y="17"/>
                  </a:lnTo>
                  <a:lnTo>
                    <a:pt x="106" y="14"/>
                  </a:lnTo>
                  <a:lnTo>
                    <a:pt x="111" y="14"/>
                  </a:lnTo>
                  <a:lnTo>
                    <a:pt x="115" y="7"/>
                  </a:lnTo>
                  <a:lnTo>
                    <a:pt x="118" y="7"/>
                  </a:lnTo>
                  <a:lnTo>
                    <a:pt x="125" y="9"/>
                  </a:lnTo>
                  <a:lnTo>
                    <a:pt x="127" y="9"/>
                  </a:lnTo>
                  <a:lnTo>
                    <a:pt x="130" y="7"/>
                  </a:lnTo>
                  <a:lnTo>
                    <a:pt x="132" y="9"/>
                  </a:lnTo>
                  <a:lnTo>
                    <a:pt x="137" y="14"/>
                  </a:lnTo>
                  <a:lnTo>
                    <a:pt x="139" y="19"/>
                  </a:lnTo>
                  <a:lnTo>
                    <a:pt x="137" y="24"/>
                  </a:lnTo>
                  <a:lnTo>
                    <a:pt x="139" y="26"/>
                  </a:lnTo>
                  <a:lnTo>
                    <a:pt x="144" y="28"/>
                  </a:lnTo>
                  <a:lnTo>
                    <a:pt x="144" y="31"/>
                  </a:lnTo>
                  <a:lnTo>
                    <a:pt x="141" y="36"/>
                  </a:lnTo>
                  <a:lnTo>
                    <a:pt x="139" y="43"/>
                  </a:lnTo>
                  <a:lnTo>
                    <a:pt x="141" y="40"/>
                  </a:lnTo>
                  <a:lnTo>
                    <a:pt x="144" y="38"/>
                  </a:lnTo>
                  <a:lnTo>
                    <a:pt x="146" y="38"/>
                  </a:lnTo>
                  <a:lnTo>
                    <a:pt x="146" y="43"/>
                  </a:lnTo>
                  <a:lnTo>
                    <a:pt x="148" y="45"/>
                  </a:lnTo>
                  <a:lnTo>
                    <a:pt x="148" y="47"/>
                  </a:lnTo>
                  <a:lnTo>
                    <a:pt x="156" y="47"/>
                  </a:lnTo>
                  <a:lnTo>
                    <a:pt x="158" y="50"/>
                  </a:lnTo>
                  <a:lnTo>
                    <a:pt x="158" y="54"/>
                  </a:lnTo>
                  <a:lnTo>
                    <a:pt x="156" y="54"/>
                  </a:lnTo>
                  <a:lnTo>
                    <a:pt x="146" y="57"/>
                  </a:lnTo>
                  <a:lnTo>
                    <a:pt x="146" y="62"/>
                  </a:lnTo>
                  <a:lnTo>
                    <a:pt x="148" y="64"/>
                  </a:lnTo>
                  <a:lnTo>
                    <a:pt x="148" y="73"/>
                  </a:lnTo>
                  <a:lnTo>
                    <a:pt x="148" y="76"/>
                  </a:lnTo>
                  <a:lnTo>
                    <a:pt x="148" y="85"/>
                  </a:lnTo>
                  <a:lnTo>
                    <a:pt x="151" y="85"/>
                  </a:lnTo>
                  <a:lnTo>
                    <a:pt x="153" y="90"/>
                  </a:lnTo>
                  <a:lnTo>
                    <a:pt x="153" y="95"/>
                  </a:lnTo>
                  <a:lnTo>
                    <a:pt x="151" y="92"/>
                  </a:lnTo>
                  <a:lnTo>
                    <a:pt x="146" y="95"/>
                  </a:lnTo>
                  <a:lnTo>
                    <a:pt x="146" y="97"/>
                  </a:lnTo>
                  <a:lnTo>
                    <a:pt x="151" y="102"/>
                  </a:lnTo>
                  <a:lnTo>
                    <a:pt x="153" y="104"/>
                  </a:lnTo>
                  <a:lnTo>
                    <a:pt x="153" y="109"/>
                  </a:lnTo>
                  <a:lnTo>
                    <a:pt x="146" y="123"/>
                  </a:lnTo>
                  <a:lnTo>
                    <a:pt x="141" y="123"/>
                  </a:lnTo>
                  <a:lnTo>
                    <a:pt x="141" y="125"/>
                  </a:lnTo>
                  <a:lnTo>
                    <a:pt x="144" y="130"/>
                  </a:lnTo>
                  <a:lnTo>
                    <a:pt x="139" y="140"/>
                  </a:lnTo>
                  <a:lnTo>
                    <a:pt x="137" y="142"/>
                  </a:lnTo>
                  <a:lnTo>
                    <a:pt x="137" y="144"/>
                  </a:lnTo>
                  <a:lnTo>
                    <a:pt x="104" y="156"/>
                  </a:lnTo>
                  <a:lnTo>
                    <a:pt x="94" y="149"/>
                  </a:lnTo>
                  <a:lnTo>
                    <a:pt x="92" y="149"/>
                  </a:lnTo>
                  <a:lnTo>
                    <a:pt x="85" y="142"/>
                  </a:lnTo>
                  <a:lnTo>
                    <a:pt x="82" y="140"/>
                  </a:lnTo>
                  <a:lnTo>
                    <a:pt x="82" y="137"/>
                  </a:lnTo>
                  <a:lnTo>
                    <a:pt x="82" y="137"/>
                  </a:lnTo>
                  <a:lnTo>
                    <a:pt x="92" y="130"/>
                  </a:lnTo>
                  <a:lnTo>
                    <a:pt x="94" y="99"/>
                  </a:lnTo>
                  <a:lnTo>
                    <a:pt x="94" y="97"/>
                  </a:lnTo>
                  <a:lnTo>
                    <a:pt x="92" y="95"/>
                  </a:lnTo>
                  <a:lnTo>
                    <a:pt x="92" y="92"/>
                  </a:lnTo>
                  <a:lnTo>
                    <a:pt x="94" y="90"/>
                  </a:lnTo>
                  <a:lnTo>
                    <a:pt x="94" y="88"/>
                  </a:lnTo>
                  <a:lnTo>
                    <a:pt x="92" y="83"/>
                  </a:lnTo>
                  <a:lnTo>
                    <a:pt x="92" y="80"/>
                  </a:lnTo>
                  <a:lnTo>
                    <a:pt x="87" y="69"/>
                  </a:lnTo>
                  <a:lnTo>
                    <a:pt x="85" y="66"/>
                  </a:lnTo>
                  <a:lnTo>
                    <a:pt x="80" y="59"/>
                  </a:lnTo>
                  <a:lnTo>
                    <a:pt x="61" y="59"/>
                  </a:lnTo>
                  <a:lnTo>
                    <a:pt x="56" y="62"/>
                  </a:lnTo>
                  <a:lnTo>
                    <a:pt x="52" y="66"/>
                  </a:lnTo>
                  <a:lnTo>
                    <a:pt x="47" y="71"/>
                  </a:lnTo>
                  <a:lnTo>
                    <a:pt x="47" y="73"/>
                  </a:lnTo>
                  <a:lnTo>
                    <a:pt x="40" y="78"/>
                  </a:lnTo>
                  <a:lnTo>
                    <a:pt x="35" y="78"/>
                  </a:lnTo>
                  <a:lnTo>
                    <a:pt x="33" y="76"/>
                  </a:lnTo>
                  <a:lnTo>
                    <a:pt x="26" y="73"/>
                  </a:lnTo>
                  <a:lnTo>
                    <a:pt x="26" y="66"/>
                  </a:lnTo>
                  <a:lnTo>
                    <a:pt x="21" y="66"/>
                  </a:lnTo>
                  <a:lnTo>
                    <a:pt x="18" y="64"/>
                  </a:lnTo>
                  <a:lnTo>
                    <a:pt x="18" y="59"/>
                  </a:lnTo>
                  <a:lnTo>
                    <a:pt x="21" y="59"/>
                  </a:lnTo>
                  <a:lnTo>
                    <a:pt x="16" y="57"/>
                  </a:lnTo>
                  <a:lnTo>
                    <a:pt x="14" y="59"/>
                  </a:lnTo>
                  <a:lnTo>
                    <a:pt x="11" y="59"/>
                  </a:lnTo>
                  <a:lnTo>
                    <a:pt x="7" y="57"/>
                  </a:lnTo>
                  <a:lnTo>
                    <a:pt x="0" y="50"/>
                  </a:lnTo>
                  <a:lnTo>
                    <a:pt x="2" y="43"/>
                  </a:lnTo>
                  <a:lnTo>
                    <a:pt x="0" y="38"/>
                  </a:lnTo>
                  <a:lnTo>
                    <a:pt x="0" y="38"/>
                  </a:lnTo>
                  <a:lnTo>
                    <a:pt x="0"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92" name="Greece">
              <a:extLst>
                <a:ext uri="{FF2B5EF4-FFF2-40B4-BE49-F238E27FC236}">
                  <a16:creationId xmlns:a16="http://schemas.microsoft.com/office/drawing/2014/main" xmlns="" id="{25E81157-0D40-40B6-BC43-B84385395AE4}"/>
                </a:ext>
              </a:extLst>
            </p:cNvPr>
            <p:cNvSpPr>
              <a:spLocks noEditPoints="1"/>
            </p:cNvSpPr>
            <p:nvPr/>
          </p:nvSpPr>
          <p:spPr bwMode="auto">
            <a:xfrm>
              <a:off x="6366610" y="3194321"/>
              <a:ext cx="158932" cy="212287"/>
            </a:xfrm>
            <a:custGeom>
              <a:avLst/>
              <a:gdLst>
                <a:gd name="T0" fmla="*/ 53 w 59"/>
                <a:gd name="T1" fmla="*/ 6 h 79"/>
                <a:gd name="T2" fmla="*/ 43 w 59"/>
                <a:gd name="T3" fmla="*/ 6 h 79"/>
                <a:gd name="T4" fmla="*/ 35 w 59"/>
                <a:gd name="T5" fmla="*/ 5 h 79"/>
                <a:gd name="T6" fmla="*/ 25 w 59"/>
                <a:gd name="T7" fmla="*/ 8 h 79"/>
                <a:gd name="T8" fmla="*/ 15 w 59"/>
                <a:gd name="T9" fmla="*/ 11 h 79"/>
                <a:gd name="T10" fmla="*/ 3 w 59"/>
                <a:gd name="T11" fmla="*/ 21 h 79"/>
                <a:gd name="T12" fmla="*/ 0 w 59"/>
                <a:gd name="T13" fmla="*/ 30 h 79"/>
                <a:gd name="T14" fmla="*/ 9 w 59"/>
                <a:gd name="T15" fmla="*/ 40 h 79"/>
                <a:gd name="T16" fmla="*/ 16 w 59"/>
                <a:gd name="T17" fmla="*/ 43 h 79"/>
                <a:gd name="T18" fmla="*/ 23 w 59"/>
                <a:gd name="T19" fmla="*/ 44 h 79"/>
                <a:gd name="T20" fmla="*/ 24 w 59"/>
                <a:gd name="T21" fmla="*/ 47 h 79"/>
                <a:gd name="T22" fmla="*/ 14 w 59"/>
                <a:gd name="T23" fmla="*/ 45 h 79"/>
                <a:gd name="T24" fmla="*/ 12 w 59"/>
                <a:gd name="T25" fmla="*/ 50 h 79"/>
                <a:gd name="T26" fmla="*/ 15 w 59"/>
                <a:gd name="T27" fmla="*/ 57 h 79"/>
                <a:gd name="T28" fmla="*/ 19 w 59"/>
                <a:gd name="T29" fmla="*/ 56 h 79"/>
                <a:gd name="T30" fmla="*/ 24 w 59"/>
                <a:gd name="T31" fmla="*/ 64 h 79"/>
                <a:gd name="T32" fmla="*/ 30 w 59"/>
                <a:gd name="T33" fmla="*/ 63 h 79"/>
                <a:gd name="T34" fmla="*/ 25 w 59"/>
                <a:gd name="T35" fmla="*/ 53 h 79"/>
                <a:gd name="T36" fmla="*/ 29 w 59"/>
                <a:gd name="T37" fmla="*/ 54 h 79"/>
                <a:gd name="T38" fmla="*/ 31 w 59"/>
                <a:gd name="T39" fmla="*/ 52 h 79"/>
                <a:gd name="T40" fmla="*/ 29 w 59"/>
                <a:gd name="T41" fmla="*/ 47 h 79"/>
                <a:gd name="T42" fmla="*/ 36 w 59"/>
                <a:gd name="T43" fmla="*/ 49 h 79"/>
                <a:gd name="T44" fmla="*/ 30 w 59"/>
                <a:gd name="T45" fmla="*/ 40 h 79"/>
                <a:gd name="T46" fmla="*/ 24 w 59"/>
                <a:gd name="T47" fmla="*/ 37 h 79"/>
                <a:gd name="T48" fmla="*/ 24 w 59"/>
                <a:gd name="T49" fmla="*/ 33 h 79"/>
                <a:gd name="T50" fmla="*/ 27 w 59"/>
                <a:gd name="T51" fmla="*/ 33 h 79"/>
                <a:gd name="T52" fmla="*/ 24 w 59"/>
                <a:gd name="T53" fmla="*/ 26 h 79"/>
                <a:gd name="T54" fmla="*/ 21 w 59"/>
                <a:gd name="T55" fmla="*/ 18 h 79"/>
                <a:gd name="T56" fmla="*/ 24 w 59"/>
                <a:gd name="T57" fmla="*/ 18 h 79"/>
                <a:gd name="T58" fmla="*/ 30 w 59"/>
                <a:gd name="T59" fmla="*/ 22 h 79"/>
                <a:gd name="T60" fmla="*/ 34 w 59"/>
                <a:gd name="T61" fmla="*/ 23 h 79"/>
                <a:gd name="T62" fmla="*/ 36 w 59"/>
                <a:gd name="T63" fmla="*/ 19 h 79"/>
                <a:gd name="T64" fmla="*/ 32 w 59"/>
                <a:gd name="T65" fmla="*/ 15 h 79"/>
                <a:gd name="T66" fmla="*/ 38 w 59"/>
                <a:gd name="T67" fmla="*/ 11 h 79"/>
                <a:gd name="T68" fmla="*/ 44 w 59"/>
                <a:gd name="T69" fmla="*/ 10 h 79"/>
                <a:gd name="T70" fmla="*/ 55 w 59"/>
                <a:gd name="T71" fmla="*/ 9 h 79"/>
                <a:gd name="T72" fmla="*/ 56 w 59"/>
                <a:gd name="T73" fmla="*/ 0 h 79"/>
                <a:gd name="T74" fmla="*/ 34 w 59"/>
                <a:gd name="T75" fmla="*/ 76 h 79"/>
                <a:gd name="T76" fmla="*/ 43 w 59"/>
                <a:gd name="T77" fmla="*/ 77 h 79"/>
                <a:gd name="T78" fmla="*/ 52 w 59"/>
                <a:gd name="T79" fmla="*/ 78 h 79"/>
                <a:gd name="T80" fmla="*/ 59 w 59"/>
                <a:gd name="T81" fmla="*/ 75 h 79"/>
                <a:gd name="T82" fmla="*/ 57 w 59"/>
                <a:gd name="T83" fmla="*/ 76 h 79"/>
                <a:gd name="T84" fmla="*/ 53 w 59"/>
                <a:gd name="T85" fmla="*/ 74 h 79"/>
                <a:gd name="T86" fmla="*/ 42 w 59"/>
                <a:gd name="T87" fmla="*/ 75 h 79"/>
                <a:gd name="T88" fmla="*/ 39 w 59"/>
                <a:gd name="T89" fmla="*/ 72 h 79"/>
                <a:gd name="T90" fmla="*/ 36 w 59"/>
                <a:gd name="T91" fmla="*/ 73 h 79"/>
                <a:gd name="T92" fmla="*/ 35 w 59"/>
                <a:gd name="T93" fmla="*/ 74 h 79"/>
                <a:gd name="T94" fmla="*/ 32 w 59"/>
                <a:gd name="T95" fmla="*/ 37 h 79"/>
                <a:gd name="T96" fmla="*/ 37 w 59"/>
                <a:gd name="T97" fmla="*/ 40 h 79"/>
                <a:gd name="T98" fmla="*/ 39 w 59"/>
                <a:gd name="T99" fmla="*/ 46 h 79"/>
                <a:gd name="T100" fmla="*/ 39 w 59"/>
                <a:gd name="T101" fmla="*/ 47 h 79"/>
                <a:gd name="T102" fmla="*/ 36 w 59"/>
                <a:gd name="T103" fmla="*/ 42 h 79"/>
                <a:gd name="T104" fmla="*/ 30 w 59"/>
                <a:gd name="T105" fmla="*/ 39 h 79"/>
                <a:gd name="T106" fmla="*/ 26 w 59"/>
                <a:gd name="T10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79">
                  <a:moveTo>
                    <a:pt x="56" y="0"/>
                  </a:moveTo>
                  <a:cubicBezTo>
                    <a:pt x="55" y="0"/>
                    <a:pt x="55" y="0"/>
                    <a:pt x="55" y="0"/>
                  </a:cubicBezTo>
                  <a:cubicBezTo>
                    <a:pt x="53" y="2"/>
                    <a:pt x="53" y="2"/>
                    <a:pt x="53" y="2"/>
                  </a:cubicBezTo>
                  <a:cubicBezTo>
                    <a:pt x="53" y="4"/>
                    <a:pt x="53" y="4"/>
                    <a:pt x="53" y="4"/>
                  </a:cubicBezTo>
                  <a:cubicBezTo>
                    <a:pt x="53" y="6"/>
                    <a:pt x="53" y="6"/>
                    <a:pt x="53" y="6"/>
                  </a:cubicBezTo>
                  <a:cubicBezTo>
                    <a:pt x="52" y="7"/>
                    <a:pt x="52" y="7"/>
                    <a:pt x="52" y="7"/>
                  </a:cubicBezTo>
                  <a:cubicBezTo>
                    <a:pt x="48" y="7"/>
                    <a:pt x="48" y="7"/>
                    <a:pt x="48" y="7"/>
                  </a:cubicBezTo>
                  <a:cubicBezTo>
                    <a:pt x="46" y="7"/>
                    <a:pt x="46" y="7"/>
                    <a:pt x="46" y="7"/>
                  </a:cubicBezTo>
                  <a:cubicBezTo>
                    <a:pt x="45" y="6"/>
                    <a:pt x="45" y="6"/>
                    <a:pt x="45" y="6"/>
                  </a:cubicBezTo>
                  <a:cubicBezTo>
                    <a:pt x="43" y="6"/>
                    <a:pt x="43" y="6"/>
                    <a:pt x="43" y="6"/>
                  </a:cubicBezTo>
                  <a:cubicBezTo>
                    <a:pt x="42" y="8"/>
                    <a:pt x="42" y="8"/>
                    <a:pt x="42" y="8"/>
                  </a:cubicBezTo>
                  <a:cubicBezTo>
                    <a:pt x="40" y="7"/>
                    <a:pt x="40" y="7"/>
                    <a:pt x="40" y="7"/>
                  </a:cubicBezTo>
                  <a:cubicBezTo>
                    <a:pt x="39" y="6"/>
                    <a:pt x="39" y="6"/>
                    <a:pt x="39" y="6"/>
                  </a:cubicBezTo>
                  <a:cubicBezTo>
                    <a:pt x="37" y="6"/>
                    <a:pt x="37" y="6"/>
                    <a:pt x="37" y="6"/>
                  </a:cubicBezTo>
                  <a:cubicBezTo>
                    <a:pt x="35" y="5"/>
                    <a:pt x="35" y="5"/>
                    <a:pt x="35" y="5"/>
                  </a:cubicBezTo>
                  <a:cubicBezTo>
                    <a:pt x="33" y="7"/>
                    <a:pt x="33" y="7"/>
                    <a:pt x="33" y="7"/>
                  </a:cubicBezTo>
                  <a:cubicBezTo>
                    <a:pt x="31" y="8"/>
                    <a:pt x="31" y="8"/>
                    <a:pt x="31" y="8"/>
                  </a:cubicBezTo>
                  <a:cubicBezTo>
                    <a:pt x="28" y="8"/>
                    <a:pt x="28" y="8"/>
                    <a:pt x="28" y="8"/>
                  </a:cubicBezTo>
                  <a:cubicBezTo>
                    <a:pt x="27" y="7"/>
                    <a:pt x="27" y="7"/>
                    <a:pt x="27" y="7"/>
                  </a:cubicBezTo>
                  <a:cubicBezTo>
                    <a:pt x="25" y="8"/>
                    <a:pt x="25" y="8"/>
                    <a:pt x="25" y="8"/>
                  </a:cubicBezTo>
                  <a:cubicBezTo>
                    <a:pt x="24" y="8"/>
                    <a:pt x="24" y="8"/>
                    <a:pt x="24" y="8"/>
                  </a:cubicBezTo>
                  <a:cubicBezTo>
                    <a:pt x="21" y="10"/>
                    <a:pt x="21" y="10"/>
                    <a:pt x="21" y="10"/>
                  </a:cubicBezTo>
                  <a:cubicBezTo>
                    <a:pt x="17" y="9"/>
                    <a:pt x="17" y="9"/>
                    <a:pt x="17" y="9"/>
                  </a:cubicBezTo>
                  <a:cubicBezTo>
                    <a:pt x="15" y="11"/>
                    <a:pt x="15" y="11"/>
                    <a:pt x="15" y="11"/>
                  </a:cubicBezTo>
                  <a:cubicBezTo>
                    <a:pt x="15" y="11"/>
                    <a:pt x="15" y="11"/>
                    <a:pt x="15" y="11"/>
                  </a:cubicBezTo>
                  <a:cubicBezTo>
                    <a:pt x="12" y="12"/>
                    <a:pt x="12" y="12"/>
                    <a:pt x="12" y="12"/>
                  </a:cubicBezTo>
                  <a:cubicBezTo>
                    <a:pt x="8" y="15"/>
                    <a:pt x="8" y="15"/>
                    <a:pt x="8" y="15"/>
                  </a:cubicBezTo>
                  <a:cubicBezTo>
                    <a:pt x="8" y="17"/>
                    <a:pt x="8" y="17"/>
                    <a:pt x="8" y="17"/>
                  </a:cubicBezTo>
                  <a:cubicBezTo>
                    <a:pt x="6" y="20"/>
                    <a:pt x="6" y="20"/>
                    <a:pt x="6" y="20"/>
                  </a:cubicBezTo>
                  <a:cubicBezTo>
                    <a:pt x="3" y="21"/>
                    <a:pt x="3" y="21"/>
                    <a:pt x="3" y="21"/>
                  </a:cubicBezTo>
                  <a:cubicBezTo>
                    <a:pt x="2" y="23"/>
                    <a:pt x="2" y="23"/>
                    <a:pt x="2" y="23"/>
                  </a:cubicBezTo>
                  <a:cubicBezTo>
                    <a:pt x="1" y="26"/>
                    <a:pt x="1" y="26"/>
                    <a:pt x="1" y="26"/>
                  </a:cubicBezTo>
                  <a:cubicBezTo>
                    <a:pt x="0" y="27"/>
                    <a:pt x="0" y="27"/>
                    <a:pt x="0" y="27"/>
                  </a:cubicBezTo>
                  <a:cubicBezTo>
                    <a:pt x="0" y="27"/>
                    <a:pt x="0" y="27"/>
                    <a:pt x="0" y="27"/>
                  </a:cubicBezTo>
                  <a:cubicBezTo>
                    <a:pt x="0" y="30"/>
                    <a:pt x="0" y="30"/>
                    <a:pt x="0" y="30"/>
                  </a:cubicBezTo>
                  <a:cubicBezTo>
                    <a:pt x="4" y="32"/>
                    <a:pt x="4" y="32"/>
                    <a:pt x="4" y="32"/>
                  </a:cubicBezTo>
                  <a:cubicBezTo>
                    <a:pt x="6" y="35"/>
                    <a:pt x="6" y="35"/>
                    <a:pt x="6" y="35"/>
                  </a:cubicBezTo>
                  <a:cubicBezTo>
                    <a:pt x="7" y="35"/>
                    <a:pt x="7" y="35"/>
                    <a:pt x="7" y="35"/>
                  </a:cubicBezTo>
                  <a:cubicBezTo>
                    <a:pt x="6" y="36"/>
                    <a:pt x="6" y="36"/>
                    <a:pt x="6" y="36"/>
                  </a:cubicBezTo>
                  <a:cubicBezTo>
                    <a:pt x="9" y="40"/>
                    <a:pt x="9" y="40"/>
                    <a:pt x="9" y="40"/>
                  </a:cubicBezTo>
                  <a:cubicBezTo>
                    <a:pt x="10" y="42"/>
                    <a:pt x="10" y="42"/>
                    <a:pt x="10" y="42"/>
                  </a:cubicBezTo>
                  <a:cubicBezTo>
                    <a:pt x="11" y="43"/>
                    <a:pt x="11" y="43"/>
                    <a:pt x="11" y="43"/>
                  </a:cubicBezTo>
                  <a:cubicBezTo>
                    <a:pt x="12" y="41"/>
                    <a:pt x="12" y="41"/>
                    <a:pt x="12" y="41"/>
                  </a:cubicBezTo>
                  <a:cubicBezTo>
                    <a:pt x="14" y="43"/>
                    <a:pt x="14" y="43"/>
                    <a:pt x="14" y="43"/>
                  </a:cubicBezTo>
                  <a:cubicBezTo>
                    <a:pt x="16" y="43"/>
                    <a:pt x="16" y="43"/>
                    <a:pt x="16" y="43"/>
                  </a:cubicBezTo>
                  <a:cubicBezTo>
                    <a:pt x="17" y="42"/>
                    <a:pt x="17" y="42"/>
                    <a:pt x="17" y="42"/>
                  </a:cubicBezTo>
                  <a:cubicBezTo>
                    <a:pt x="19" y="42"/>
                    <a:pt x="19" y="42"/>
                    <a:pt x="19" y="42"/>
                  </a:cubicBezTo>
                  <a:cubicBezTo>
                    <a:pt x="21" y="43"/>
                    <a:pt x="21" y="43"/>
                    <a:pt x="21" y="43"/>
                  </a:cubicBezTo>
                  <a:cubicBezTo>
                    <a:pt x="23" y="43"/>
                    <a:pt x="23" y="43"/>
                    <a:pt x="23" y="43"/>
                  </a:cubicBezTo>
                  <a:cubicBezTo>
                    <a:pt x="23" y="44"/>
                    <a:pt x="23" y="44"/>
                    <a:pt x="23" y="44"/>
                  </a:cubicBezTo>
                  <a:cubicBezTo>
                    <a:pt x="24" y="44"/>
                    <a:pt x="24" y="44"/>
                    <a:pt x="24" y="44"/>
                  </a:cubicBezTo>
                  <a:cubicBezTo>
                    <a:pt x="25" y="45"/>
                    <a:pt x="25" y="45"/>
                    <a:pt x="25" y="45"/>
                  </a:cubicBezTo>
                  <a:cubicBezTo>
                    <a:pt x="27" y="45"/>
                    <a:pt x="27" y="45"/>
                    <a:pt x="27" y="45"/>
                  </a:cubicBezTo>
                  <a:cubicBezTo>
                    <a:pt x="26" y="46"/>
                    <a:pt x="26" y="46"/>
                    <a:pt x="26" y="46"/>
                  </a:cubicBezTo>
                  <a:cubicBezTo>
                    <a:pt x="24" y="47"/>
                    <a:pt x="24" y="47"/>
                    <a:pt x="24" y="47"/>
                  </a:cubicBezTo>
                  <a:cubicBezTo>
                    <a:pt x="23" y="46"/>
                    <a:pt x="23" y="46"/>
                    <a:pt x="23" y="46"/>
                  </a:cubicBezTo>
                  <a:cubicBezTo>
                    <a:pt x="21" y="46"/>
                    <a:pt x="21" y="46"/>
                    <a:pt x="21" y="46"/>
                  </a:cubicBezTo>
                  <a:cubicBezTo>
                    <a:pt x="18" y="43"/>
                    <a:pt x="18" y="43"/>
                    <a:pt x="18" y="43"/>
                  </a:cubicBezTo>
                  <a:cubicBezTo>
                    <a:pt x="16" y="44"/>
                    <a:pt x="16" y="44"/>
                    <a:pt x="16" y="44"/>
                  </a:cubicBezTo>
                  <a:cubicBezTo>
                    <a:pt x="14" y="45"/>
                    <a:pt x="14" y="45"/>
                    <a:pt x="14" y="45"/>
                  </a:cubicBezTo>
                  <a:cubicBezTo>
                    <a:pt x="13" y="44"/>
                    <a:pt x="13" y="44"/>
                    <a:pt x="13" y="44"/>
                  </a:cubicBezTo>
                  <a:cubicBezTo>
                    <a:pt x="11" y="46"/>
                    <a:pt x="11" y="46"/>
                    <a:pt x="11" y="46"/>
                  </a:cubicBezTo>
                  <a:cubicBezTo>
                    <a:pt x="10" y="46"/>
                    <a:pt x="10" y="46"/>
                    <a:pt x="10" y="46"/>
                  </a:cubicBezTo>
                  <a:cubicBezTo>
                    <a:pt x="10" y="47"/>
                    <a:pt x="10" y="47"/>
                    <a:pt x="10" y="47"/>
                  </a:cubicBezTo>
                  <a:cubicBezTo>
                    <a:pt x="12" y="50"/>
                    <a:pt x="12" y="50"/>
                    <a:pt x="12" y="50"/>
                  </a:cubicBezTo>
                  <a:cubicBezTo>
                    <a:pt x="14" y="51"/>
                    <a:pt x="14" y="51"/>
                    <a:pt x="14" y="51"/>
                  </a:cubicBezTo>
                  <a:cubicBezTo>
                    <a:pt x="16" y="53"/>
                    <a:pt x="16" y="53"/>
                    <a:pt x="16" y="53"/>
                  </a:cubicBezTo>
                  <a:cubicBezTo>
                    <a:pt x="16" y="54"/>
                    <a:pt x="16" y="54"/>
                    <a:pt x="16" y="54"/>
                  </a:cubicBezTo>
                  <a:cubicBezTo>
                    <a:pt x="15" y="55"/>
                    <a:pt x="15" y="55"/>
                    <a:pt x="15" y="55"/>
                  </a:cubicBezTo>
                  <a:cubicBezTo>
                    <a:pt x="15" y="57"/>
                    <a:pt x="15" y="57"/>
                    <a:pt x="15" y="57"/>
                  </a:cubicBezTo>
                  <a:cubicBezTo>
                    <a:pt x="17" y="59"/>
                    <a:pt x="17" y="59"/>
                    <a:pt x="17" y="59"/>
                  </a:cubicBezTo>
                  <a:cubicBezTo>
                    <a:pt x="18" y="60"/>
                    <a:pt x="18" y="60"/>
                    <a:pt x="18" y="60"/>
                  </a:cubicBezTo>
                  <a:cubicBezTo>
                    <a:pt x="19" y="59"/>
                    <a:pt x="19" y="59"/>
                    <a:pt x="19" y="59"/>
                  </a:cubicBezTo>
                  <a:cubicBezTo>
                    <a:pt x="18" y="58"/>
                    <a:pt x="18" y="58"/>
                    <a:pt x="18" y="58"/>
                  </a:cubicBezTo>
                  <a:cubicBezTo>
                    <a:pt x="19" y="56"/>
                    <a:pt x="19" y="56"/>
                    <a:pt x="19" y="56"/>
                  </a:cubicBezTo>
                  <a:cubicBezTo>
                    <a:pt x="20" y="59"/>
                    <a:pt x="20" y="59"/>
                    <a:pt x="20" y="59"/>
                  </a:cubicBezTo>
                  <a:cubicBezTo>
                    <a:pt x="22" y="60"/>
                    <a:pt x="22" y="60"/>
                    <a:pt x="22" y="60"/>
                  </a:cubicBezTo>
                  <a:cubicBezTo>
                    <a:pt x="23" y="61"/>
                    <a:pt x="23" y="61"/>
                    <a:pt x="23" y="61"/>
                  </a:cubicBezTo>
                  <a:cubicBezTo>
                    <a:pt x="22" y="63"/>
                    <a:pt x="22" y="63"/>
                    <a:pt x="22" y="63"/>
                  </a:cubicBezTo>
                  <a:cubicBezTo>
                    <a:pt x="24" y="64"/>
                    <a:pt x="24" y="64"/>
                    <a:pt x="24" y="64"/>
                  </a:cubicBezTo>
                  <a:cubicBezTo>
                    <a:pt x="24" y="61"/>
                    <a:pt x="24" y="61"/>
                    <a:pt x="24" y="61"/>
                  </a:cubicBezTo>
                  <a:cubicBezTo>
                    <a:pt x="24" y="59"/>
                    <a:pt x="24" y="59"/>
                    <a:pt x="24" y="59"/>
                  </a:cubicBezTo>
                  <a:cubicBezTo>
                    <a:pt x="26" y="59"/>
                    <a:pt x="26" y="59"/>
                    <a:pt x="26" y="59"/>
                  </a:cubicBezTo>
                  <a:cubicBezTo>
                    <a:pt x="27" y="61"/>
                    <a:pt x="27" y="61"/>
                    <a:pt x="27" y="61"/>
                  </a:cubicBezTo>
                  <a:cubicBezTo>
                    <a:pt x="30" y="63"/>
                    <a:pt x="30" y="63"/>
                    <a:pt x="30" y="63"/>
                  </a:cubicBezTo>
                  <a:cubicBezTo>
                    <a:pt x="28" y="61"/>
                    <a:pt x="28" y="61"/>
                    <a:pt x="28" y="61"/>
                  </a:cubicBezTo>
                  <a:cubicBezTo>
                    <a:pt x="29" y="59"/>
                    <a:pt x="29" y="59"/>
                    <a:pt x="29" y="59"/>
                  </a:cubicBezTo>
                  <a:cubicBezTo>
                    <a:pt x="28" y="58"/>
                    <a:pt x="28" y="58"/>
                    <a:pt x="28" y="58"/>
                  </a:cubicBezTo>
                  <a:cubicBezTo>
                    <a:pt x="26" y="54"/>
                    <a:pt x="26" y="54"/>
                    <a:pt x="26" y="54"/>
                  </a:cubicBezTo>
                  <a:cubicBezTo>
                    <a:pt x="25" y="53"/>
                    <a:pt x="25" y="53"/>
                    <a:pt x="25" y="53"/>
                  </a:cubicBezTo>
                  <a:cubicBezTo>
                    <a:pt x="25" y="52"/>
                    <a:pt x="25" y="52"/>
                    <a:pt x="25" y="52"/>
                  </a:cubicBezTo>
                  <a:cubicBezTo>
                    <a:pt x="26" y="52"/>
                    <a:pt x="26" y="52"/>
                    <a:pt x="26" y="52"/>
                  </a:cubicBezTo>
                  <a:cubicBezTo>
                    <a:pt x="29" y="53"/>
                    <a:pt x="29" y="53"/>
                    <a:pt x="29" y="53"/>
                  </a:cubicBezTo>
                  <a:cubicBezTo>
                    <a:pt x="28" y="54"/>
                    <a:pt x="28" y="54"/>
                    <a:pt x="28" y="54"/>
                  </a:cubicBezTo>
                  <a:cubicBezTo>
                    <a:pt x="29" y="54"/>
                    <a:pt x="29" y="54"/>
                    <a:pt x="29" y="54"/>
                  </a:cubicBezTo>
                  <a:cubicBezTo>
                    <a:pt x="30" y="53"/>
                    <a:pt x="30" y="53"/>
                    <a:pt x="30" y="53"/>
                  </a:cubicBezTo>
                  <a:cubicBezTo>
                    <a:pt x="32" y="54"/>
                    <a:pt x="32" y="54"/>
                    <a:pt x="32" y="54"/>
                  </a:cubicBezTo>
                  <a:cubicBezTo>
                    <a:pt x="32" y="53"/>
                    <a:pt x="32" y="53"/>
                    <a:pt x="32" y="53"/>
                  </a:cubicBezTo>
                  <a:cubicBezTo>
                    <a:pt x="31" y="53"/>
                    <a:pt x="31" y="53"/>
                    <a:pt x="31" y="53"/>
                  </a:cubicBezTo>
                  <a:cubicBezTo>
                    <a:pt x="31" y="52"/>
                    <a:pt x="31" y="52"/>
                    <a:pt x="31" y="52"/>
                  </a:cubicBezTo>
                  <a:cubicBezTo>
                    <a:pt x="30" y="52"/>
                    <a:pt x="30" y="52"/>
                    <a:pt x="30" y="52"/>
                  </a:cubicBezTo>
                  <a:cubicBezTo>
                    <a:pt x="28" y="51"/>
                    <a:pt x="28" y="51"/>
                    <a:pt x="28" y="51"/>
                  </a:cubicBezTo>
                  <a:cubicBezTo>
                    <a:pt x="29" y="50"/>
                    <a:pt x="29" y="50"/>
                    <a:pt x="29" y="50"/>
                  </a:cubicBezTo>
                  <a:cubicBezTo>
                    <a:pt x="27" y="48"/>
                    <a:pt x="27" y="48"/>
                    <a:pt x="27" y="48"/>
                  </a:cubicBezTo>
                  <a:cubicBezTo>
                    <a:pt x="29" y="47"/>
                    <a:pt x="29" y="47"/>
                    <a:pt x="29" y="47"/>
                  </a:cubicBezTo>
                  <a:cubicBezTo>
                    <a:pt x="30" y="47"/>
                    <a:pt x="30" y="47"/>
                    <a:pt x="30" y="47"/>
                  </a:cubicBezTo>
                  <a:cubicBezTo>
                    <a:pt x="31" y="47"/>
                    <a:pt x="31" y="47"/>
                    <a:pt x="31" y="47"/>
                  </a:cubicBezTo>
                  <a:cubicBezTo>
                    <a:pt x="34" y="48"/>
                    <a:pt x="34" y="48"/>
                    <a:pt x="34" y="48"/>
                  </a:cubicBezTo>
                  <a:cubicBezTo>
                    <a:pt x="34" y="49"/>
                    <a:pt x="34" y="49"/>
                    <a:pt x="34" y="49"/>
                  </a:cubicBezTo>
                  <a:cubicBezTo>
                    <a:pt x="36" y="49"/>
                    <a:pt x="36" y="49"/>
                    <a:pt x="36" y="49"/>
                  </a:cubicBezTo>
                  <a:cubicBezTo>
                    <a:pt x="36" y="48"/>
                    <a:pt x="36" y="48"/>
                    <a:pt x="36" y="48"/>
                  </a:cubicBezTo>
                  <a:cubicBezTo>
                    <a:pt x="35" y="46"/>
                    <a:pt x="35" y="46"/>
                    <a:pt x="35" y="46"/>
                  </a:cubicBezTo>
                  <a:cubicBezTo>
                    <a:pt x="35" y="44"/>
                    <a:pt x="35" y="44"/>
                    <a:pt x="35" y="44"/>
                  </a:cubicBezTo>
                  <a:cubicBezTo>
                    <a:pt x="35" y="43"/>
                    <a:pt x="35" y="43"/>
                    <a:pt x="35" y="43"/>
                  </a:cubicBezTo>
                  <a:cubicBezTo>
                    <a:pt x="30" y="40"/>
                    <a:pt x="30" y="40"/>
                    <a:pt x="30" y="40"/>
                  </a:cubicBezTo>
                  <a:cubicBezTo>
                    <a:pt x="29" y="40"/>
                    <a:pt x="29" y="40"/>
                    <a:pt x="29" y="40"/>
                  </a:cubicBezTo>
                  <a:cubicBezTo>
                    <a:pt x="28" y="39"/>
                    <a:pt x="28" y="39"/>
                    <a:pt x="28" y="39"/>
                  </a:cubicBezTo>
                  <a:cubicBezTo>
                    <a:pt x="27" y="39"/>
                    <a:pt x="27" y="39"/>
                    <a:pt x="27" y="39"/>
                  </a:cubicBezTo>
                  <a:cubicBezTo>
                    <a:pt x="26" y="38"/>
                    <a:pt x="26" y="38"/>
                    <a:pt x="26" y="38"/>
                  </a:cubicBezTo>
                  <a:cubicBezTo>
                    <a:pt x="24" y="37"/>
                    <a:pt x="24" y="37"/>
                    <a:pt x="24" y="37"/>
                  </a:cubicBezTo>
                  <a:cubicBezTo>
                    <a:pt x="22" y="36"/>
                    <a:pt x="22" y="36"/>
                    <a:pt x="22" y="36"/>
                  </a:cubicBezTo>
                  <a:cubicBezTo>
                    <a:pt x="24" y="35"/>
                    <a:pt x="24" y="35"/>
                    <a:pt x="24" y="35"/>
                  </a:cubicBezTo>
                  <a:cubicBezTo>
                    <a:pt x="26" y="34"/>
                    <a:pt x="26" y="34"/>
                    <a:pt x="26" y="34"/>
                  </a:cubicBezTo>
                  <a:cubicBezTo>
                    <a:pt x="26" y="33"/>
                    <a:pt x="26" y="33"/>
                    <a:pt x="26" y="33"/>
                  </a:cubicBezTo>
                  <a:cubicBezTo>
                    <a:pt x="24" y="33"/>
                    <a:pt x="24" y="33"/>
                    <a:pt x="24" y="33"/>
                  </a:cubicBezTo>
                  <a:cubicBezTo>
                    <a:pt x="25" y="31"/>
                    <a:pt x="25" y="31"/>
                    <a:pt x="25" y="31"/>
                  </a:cubicBezTo>
                  <a:cubicBezTo>
                    <a:pt x="25" y="30"/>
                    <a:pt x="25" y="30"/>
                    <a:pt x="25" y="30"/>
                  </a:cubicBezTo>
                  <a:cubicBezTo>
                    <a:pt x="26" y="31"/>
                    <a:pt x="26" y="31"/>
                    <a:pt x="26" y="31"/>
                  </a:cubicBezTo>
                  <a:cubicBezTo>
                    <a:pt x="27" y="32"/>
                    <a:pt x="27" y="32"/>
                    <a:pt x="27" y="32"/>
                  </a:cubicBezTo>
                  <a:cubicBezTo>
                    <a:pt x="27" y="33"/>
                    <a:pt x="27" y="33"/>
                    <a:pt x="27" y="33"/>
                  </a:cubicBezTo>
                  <a:cubicBezTo>
                    <a:pt x="27" y="34"/>
                    <a:pt x="27" y="34"/>
                    <a:pt x="27" y="34"/>
                  </a:cubicBezTo>
                  <a:cubicBezTo>
                    <a:pt x="28" y="34"/>
                    <a:pt x="28" y="34"/>
                    <a:pt x="28" y="34"/>
                  </a:cubicBezTo>
                  <a:cubicBezTo>
                    <a:pt x="29" y="31"/>
                    <a:pt x="29" y="31"/>
                    <a:pt x="29" y="31"/>
                  </a:cubicBezTo>
                  <a:cubicBezTo>
                    <a:pt x="27" y="30"/>
                    <a:pt x="27" y="30"/>
                    <a:pt x="27" y="30"/>
                  </a:cubicBezTo>
                  <a:cubicBezTo>
                    <a:pt x="24" y="26"/>
                    <a:pt x="24" y="26"/>
                    <a:pt x="24" y="26"/>
                  </a:cubicBezTo>
                  <a:cubicBezTo>
                    <a:pt x="23" y="25"/>
                    <a:pt x="23" y="25"/>
                    <a:pt x="23" y="25"/>
                  </a:cubicBezTo>
                  <a:cubicBezTo>
                    <a:pt x="23" y="24"/>
                    <a:pt x="23" y="24"/>
                    <a:pt x="23" y="24"/>
                  </a:cubicBezTo>
                  <a:cubicBezTo>
                    <a:pt x="21" y="22"/>
                    <a:pt x="21" y="22"/>
                    <a:pt x="21" y="22"/>
                  </a:cubicBezTo>
                  <a:cubicBezTo>
                    <a:pt x="22" y="21"/>
                    <a:pt x="22" y="21"/>
                    <a:pt x="22" y="21"/>
                  </a:cubicBezTo>
                  <a:cubicBezTo>
                    <a:pt x="21" y="18"/>
                    <a:pt x="21" y="18"/>
                    <a:pt x="21" y="18"/>
                  </a:cubicBezTo>
                  <a:cubicBezTo>
                    <a:pt x="22" y="16"/>
                    <a:pt x="22" y="16"/>
                    <a:pt x="22" y="16"/>
                  </a:cubicBezTo>
                  <a:cubicBezTo>
                    <a:pt x="25" y="15"/>
                    <a:pt x="25" y="15"/>
                    <a:pt x="25" y="15"/>
                  </a:cubicBezTo>
                  <a:cubicBezTo>
                    <a:pt x="25" y="17"/>
                    <a:pt x="25" y="17"/>
                    <a:pt x="25" y="17"/>
                  </a:cubicBezTo>
                  <a:cubicBezTo>
                    <a:pt x="24" y="17"/>
                    <a:pt x="24" y="17"/>
                    <a:pt x="24" y="17"/>
                  </a:cubicBezTo>
                  <a:cubicBezTo>
                    <a:pt x="24" y="18"/>
                    <a:pt x="24" y="18"/>
                    <a:pt x="24" y="18"/>
                  </a:cubicBezTo>
                  <a:cubicBezTo>
                    <a:pt x="27" y="19"/>
                    <a:pt x="27" y="19"/>
                    <a:pt x="27" y="19"/>
                  </a:cubicBezTo>
                  <a:cubicBezTo>
                    <a:pt x="27" y="22"/>
                    <a:pt x="27" y="22"/>
                    <a:pt x="27" y="22"/>
                  </a:cubicBezTo>
                  <a:cubicBezTo>
                    <a:pt x="29" y="23"/>
                    <a:pt x="29" y="23"/>
                    <a:pt x="29" y="23"/>
                  </a:cubicBezTo>
                  <a:cubicBezTo>
                    <a:pt x="31" y="23"/>
                    <a:pt x="31" y="23"/>
                    <a:pt x="31" y="23"/>
                  </a:cubicBezTo>
                  <a:cubicBezTo>
                    <a:pt x="30" y="22"/>
                    <a:pt x="30" y="22"/>
                    <a:pt x="30" y="22"/>
                  </a:cubicBezTo>
                  <a:cubicBezTo>
                    <a:pt x="29" y="21"/>
                    <a:pt x="29" y="21"/>
                    <a:pt x="29" y="21"/>
                  </a:cubicBezTo>
                  <a:cubicBezTo>
                    <a:pt x="29" y="19"/>
                    <a:pt x="29" y="19"/>
                    <a:pt x="29" y="19"/>
                  </a:cubicBezTo>
                  <a:cubicBezTo>
                    <a:pt x="31" y="20"/>
                    <a:pt x="31" y="20"/>
                    <a:pt x="31" y="20"/>
                  </a:cubicBezTo>
                  <a:cubicBezTo>
                    <a:pt x="33" y="22"/>
                    <a:pt x="33" y="22"/>
                    <a:pt x="33" y="22"/>
                  </a:cubicBezTo>
                  <a:cubicBezTo>
                    <a:pt x="34" y="23"/>
                    <a:pt x="34" y="23"/>
                    <a:pt x="34" y="23"/>
                  </a:cubicBezTo>
                  <a:cubicBezTo>
                    <a:pt x="35" y="21"/>
                    <a:pt x="35" y="21"/>
                    <a:pt x="35" y="21"/>
                  </a:cubicBezTo>
                  <a:cubicBezTo>
                    <a:pt x="33" y="20"/>
                    <a:pt x="33" y="20"/>
                    <a:pt x="33" y="20"/>
                  </a:cubicBezTo>
                  <a:cubicBezTo>
                    <a:pt x="32" y="20"/>
                    <a:pt x="32" y="20"/>
                    <a:pt x="32" y="20"/>
                  </a:cubicBezTo>
                  <a:cubicBezTo>
                    <a:pt x="32" y="19"/>
                    <a:pt x="32" y="19"/>
                    <a:pt x="32" y="19"/>
                  </a:cubicBezTo>
                  <a:cubicBezTo>
                    <a:pt x="36" y="19"/>
                    <a:pt x="36" y="19"/>
                    <a:pt x="36" y="19"/>
                  </a:cubicBezTo>
                  <a:cubicBezTo>
                    <a:pt x="37" y="20"/>
                    <a:pt x="37" y="20"/>
                    <a:pt x="37" y="20"/>
                  </a:cubicBezTo>
                  <a:cubicBezTo>
                    <a:pt x="37" y="19"/>
                    <a:pt x="37" y="19"/>
                    <a:pt x="37" y="19"/>
                  </a:cubicBezTo>
                  <a:cubicBezTo>
                    <a:pt x="35" y="18"/>
                    <a:pt x="35" y="18"/>
                    <a:pt x="35" y="18"/>
                  </a:cubicBezTo>
                  <a:cubicBezTo>
                    <a:pt x="33" y="17"/>
                    <a:pt x="33" y="17"/>
                    <a:pt x="33" y="17"/>
                  </a:cubicBezTo>
                  <a:cubicBezTo>
                    <a:pt x="32" y="15"/>
                    <a:pt x="32" y="15"/>
                    <a:pt x="32" y="15"/>
                  </a:cubicBezTo>
                  <a:cubicBezTo>
                    <a:pt x="33" y="14"/>
                    <a:pt x="33" y="14"/>
                    <a:pt x="33" y="14"/>
                  </a:cubicBezTo>
                  <a:cubicBezTo>
                    <a:pt x="34" y="15"/>
                    <a:pt x="34" y="15"/>
                    <a:pt x="34" y="15"/>
                  </a:cubicBezTo>
                  <a:cubicBezTo>
                    <a:pt x="36" y="14"/>
                    <a:pt x="36" y="14"/>
                    <a:pt x="36" y="14"/>
                  </a:cubicBezTo>
                  <a:cubicBezTo>
                    <a:pt x="37" y="11"/>
                    <a:pt x="37" y="11"/>
                    <a:pt x="37" y="11"/>
                  </a:cubicBezTo>
                  <a:cubicBezTo>
                    <a:pt x="38" y="11"/>
                    <a:pt x="38" y="11"/>
                    <a:pt x="38" y="11"/>
                  </a:cubicBezTo>
                  <a:cubicBezTo>
                    <a:pt x="40" y="12"/>
                    <a:pt x="40" y="12"/>
                    <a:pt x="40" y="12"/>
                  </a:cubicBezTo>
                  <a:cubicBezTo>
                    <a:pt x="42" y="13"/>
                    <a:pt x="42" y="13"/>
                    <a:pt x="42" y="13"/>
                  </a:cubicBezTo>
                  <a:cubicBezTo>
                    <a:pt x="43" y="11"/>
                    <a:pt x="43" y="11"/>
                    <a:pt x="43" y="11"/>
                  </a:cubicBezTo>
                  <a:cubicBezTo>
                    <a:pt x="44" y="10"/>
                    <a:pt x="44" y="10"/>
                    <a:pt x="44" y="10"/>
                  </a:cubicBezTo>
                  <a:cubicBezTo>
                    <a:pt x="44" y="10"/>
                    <a:pt x="44" y="10"/>
                    <a:pt x="44" y="10"/>
                  </a:cubicBezTo>
                  <a:cubicBezTo>
                    <a:pt x="46" y="11"/>
                    <a:pt x="46" y="11"/>
                    <a:pt x="46" y="11"/>
                  </a:cubicBezTo>
                  <a:cubicBezTo>
                    <a:pt x="49" y="11"/>
                    <a:pt x="49" y="11"/>
                    <a:pt x="49" y="11"/>
                  </a:cubicBezTo>
                  <a:cubicBezTo>
                    <a:pt x="52" y="12"/>
                    <a:pt x="52" y="12"/>
                    <a:pt x="52" y="12"/>
                  </a:cubicBezTo>
                  <a:cubicBezTo>
                    <a:pt x="54" y="12"/>
                    <a:pt x="54" y="12"/>
                    <a:pt x="54" y="12"/>
                  </a:cubicBezTo>
                  <a:cubicBezTo>
                    <a:pt x="55" y="9"/>
                    <a:pt x="55" y="9"/>
                    <a:pt x="55" y="9"/>
                  </a:cubicBezTo>
                  <a:cubicBezTo>
                    <a:pt x="55" y="7"/>
                    <a:pt x="55" y="7"/>
                    <a:pt x="55" y="7"/>
                  </a:cubicBezTo>
                  <a:cubicBezTo>
                    <a:pt x="58" y="6"/>
                    <a:pt x="58" y="6"/>
                    <a:pt x="58" y="6"/>
                  </a:cubicBezTo>
                  <a:cubicBezTo>
                    <a:pt x="58" y="4"/>
                    <a:pt x="58" y="4"/>
                    <a:pt x="58" y="4"/>
                  </a:cubicBezTo>
                  <a:cubicBezTo>
                    <a:pt x="56" y="3"/>
                    <a:pt x="56" y="3"/>
                    <a:pt x="56" y="3"/>
                  </a:cubicBezTo>
                  <a:cubicBezTo>
                    <a:pt x="56" y="0"/>
                    <a:pt x="56" y="0"/>
                    <a:pt x="56" y="0"/>
                  </a:cubicBezTo>
                  <a:close/>
                  <a:moveTo>
                    <a:pt x="35" y="74"/>
                  </a:moveTo>
                  <a:cubicBezTo>
                    <a:pt x="34" y="72"/>
                    <a:pt x="34" y="72"/>
                    <a:pt x="34" y="72"/>
                  </a:cubicBezTo>
                  <a:cubicBezTo>
                    <a:pt x="34" y="74"/>
                    <a:pt x="34" y="74"/>
                    <a:pt x="34" y="74"/>
                  </a:cubicBezTo>
                  <a:cubicBezTo>
                    <a:pt x="34" y="75"/>
                    <a:pt x="34" y="75"/>
                    <a:pt x="34" y="75"/>
                  </a:cubicBezTo>
                  <a:cubicBezTo>
                    <a:pt x="34" y="76"/>
                    <a:pt x="34" y="76"/>
                    <a:pt x="34" y="76"/>
                  </a:cubicBezTo>
                  <a:cubicBezTo>
                    <a:pt x="35" y="77"/>
                    <a:pt x="35" y="77"/>
                    <a:pt x="35" y="77"/>
                  </a:cubicBezTo>
                  <a:cubicBezTo>
                    <a:pt x="38" y="77"/>
                    <a:pt x="38" y="77"/>
                    <a:pt x="38" y="77"/>
                  </a:cubicBezTo>
                  <a:cubicBezTo>
                    <a:pt x="40" y="77"/>
                    <a:pt x="40" y="77"/>
                    <a:pt x="40" y="77"/>
                  </a:cubicBezTo>
                  <a:cubicBezTo>
                    <a:pt x="41" y="76"/>
                    <a:pt x="41" y="76"/>
                    <a:pt x="41" y="76"/>
                  </a:cubicBezTo>
                  <a:cubicBezTo>
                    <a:pt x="43" y="77"/>
                    <a:pt x="43" y="77"/>
                    <a:pt x="43" y="77"/>
                  </a:cubicBezTo>
                  <a:cubicBezTo>
                    <a:pt x="45" y="78"/>
                    <a:pt x="45" y="78"/>
                    <a:pt x="45" y="78"/>
                  </a:cubicBezTo>
                  <a:cubicBezTo>
                    <a:pt x="45" y="79"/>
                    <a:pt x="45" y="79"/>
                    <a:pt x="45" y="79"/>
                  </a:cubicBezTo>
                  <a:cubicBezTo>
                    <a:pt x="48" y="79"/>
                    <a:pt x="48" y="79"/>
                    <a:pt x="48" y="79"/>
                  </a:cubicBezTo>
                  <a:cubicBezTo>
                    <a:pt x="49" y="78"/>
                    <a:pt x="49" y="78"/>
                    <a:pt x="49" y="78"/>
                  </a:cubicBezTo>
                  <a:cubicBezTo>
                    <a:pt x="52" y="78"/>
                    <a:pt x="52" y="78"/>
                    <a:pt x="52" y="78"/>
                  </a:cubicBezTo>
                  <a:cubicBezTo>
                    <a:pt x="55" y="78"/>
                    <a:pt x="55" y="78"/>
                    <a:pt x="55" y="78"/>
                  </a:cubicBezTo>
                  <a:cubicBezTo>
                    <a:pt x="57" y="78"/>
                    <a:pt x="57" y="78"/>
                    <a:pt x="57" y="78"/>
                  </a:cubicBezTo>
                  <a:cubicBezTo>
                    <a:pt x="59" y="77"/>
                    <a:pt x="59" y="77"/>
                    <a:pt x="59" y="77"/>
                  </a:cubicBezTo>
                  <a:cubicBezTo>
                    <a:pt x="59" y="76"/>
                    <a:pt x="59" y="76"/>
                    <a:pt x="59" y="76"/>
                  </a:cubicBezTo>
                  <a:cubicBezTo>
                    <a:pt x="59" y="75"/>
                    <a:pt x="59" y="75"/>
                    <a:pt x="59" y="75"/>
                  </a:cubicBezTo>
                  <a:cubicBezTo>
                    <a:pt x="59" y="74"/>
                    <a:pt x="59" y="74"/>
                    <a:pt x="59" y="74"/>
                  </a:cubicBezTo>
                  <a:cubicBezTo>
                    <a:pt x="59" y="75"/>
                    <a:pt x="59" y="75"/>
                    <a:pt x="59" y="75"/>
                  </a:cubicBezTo>
                  <a:cubicBezTo>
                    <a:pt x="59" y="76"/>
                    <a:pt x="59" y="76"/>
                    <a:pt x="59" y="76"/>
                  </a:cubicBezTo>
                  <a:cubicBezTo>
                    <a:pt x="57" y="77"/>
                    <a:pt x="57" y="77"/>
                    <a:pt x="57" y="77"/>
                  </a:cubicBezTo>
                  <a:cubicBezTo>
                    <a:pt x="57" y="76"/>
                    <a:pt x="57" y="76"/>
                    <a:pt x="57" y="76"/>
                  </a:cubicBezTo>
                  <a:cubicBezTo>
                    <a:pt x="56" y="76"/>
                    <a:pt x="56" y="76"/>
                    <a:pt x="56" y="76"/>
                  </a:cubicBezTo>
                  <a:cubicBezTo>
                    <a:pt x="55" y="76"/>
                    <a:pt x="55" y="76"/>
                    <a:pt x="55" y="76"/>
                  </a:cubicBezTo>
                  <a:cubicBezTo>
                    <a:pt x="55" y="75"/>
                    <a:pt x="55" y="75"/>
                    <a:pt x="55" y="75"/>
                  </a:cubicBezTo>
                  <a:cubicBezTo>
                    <a:pt x="54" y="74"/>
                    <a:pt x="54" y="74"/>
                    <a:pt x="54" y="74"/>
                  </a:cubicBezTo>
                  <a:cubicBezTo>
                    <a:pt x="53" y="74"/>
                    <a:pt x="53" y="74"/>
                    <a:pt x="53" y="74"/>
                  </a:cubicBezTo>
                  <a:cubicBezTo>
                    <a:pt x="51" y="74"/>
                    <a:pt x="51" y="74"/>
                    <a:pt x="51" y="74"/>
                  </a:cubicBezTo>
                  <a:cubicBezTo>
                    <a:pt x="49" y="73"/>
                    <a:pt x="49" y="73"/>
                    <a:pt x="49" y="73"/>
                  </a:cubicBezTo>
                  <a:cubicBezTo>
                    <a:pt x="46" y="73"/>
                    <a:pt x="46" y="73"/>
                    <a:pt x="46" y="73"/>
                  </a:cubicBezTo>
                  <a:cubicBezTo>
                    <a:pt x="44" y="74"/>
                    <a:pt x="44" y="74"/>
                    <a:pt x="44" y="74"/>
                  </a:cubicBezTo>
                  <a:cubicBezTo>
                    <a:pt x="42" y="75"/>
                    <a:pt x="42" y="75"/>
                    <a:pt x="42" y="75"/>
                  </a:cubicBezTo>
                  <a:cubicBezTo>
                    <a:pt x="41" y="74"/>
                    <a:pt x="41" y="74"/>
                    <a:pt x="41" y="74"/>
                  </a:cubicBezTo>
                  <a:cubicBezTo>
                    <a:pt x="40" y="73"/>
                    <a:pt x="40" y="73"/>
                    <a:pt x="40" y="73"/>
                  </a:cubicBezTo>
                  <a:cubicBezTo>
                    <a:pt x="39" y="73"/>
                    <a:pt x="39" y="73"/>
                    <a:pt x="39" y="73"/>
                  </a:cubicBezTo>
                  <a:cubicBezTo>
                    <a:pt x="40" y="73"/>
                    <a:pt x="40" y="73"/>
                    <a:pt x="40" y="73"/>
                  </a:cubicBezTo>
                  <a:cubicBezTo>
                    <a:pt x="39" y="72"/>
                    <a:pt x="39" y="72"/>
                    <a:pt x="39" y="72"/>
                  </a:cubicBezTo>
                  <a:cubicBezTo>
                    <a:pt x="38" y="72"/>
                    <a:pt x="38" y="72"/>
                    <a:pt x="38" y="72"/>
                  </a:cubicBezTo>
                  <a:cubicBezTo>
                    <a:pt x="38" y="72"/>
                    <a:pt x="38" y="72"/>
                    <a:pt x="38" y="72"/>
                  </a:cubicBezTo>
                  <a:cubicBezTo>
                    <a:pt x="38" y="73"/>
                    <a:pt x="38" y="73"/>
                    <a:pt x="38" y="73"/>
                  </a:cubicBezTo>
                  <a:cubicBezTo>
                    <a:pt x="38" y="73"/>
                    <a:pt x="38" y="73"/>
                    <a:pt x="38" y="73"/>
                  </a:cubicBezTo>
                  <a:cubicBezTo>
                    <a:pt x="36" y="73"/>
                    <a:pt x="36" y="73"/>
                    <a:pt x="36" y="73"/>
                  </a:cubicBezTo>
                  <a:cubicBezTo>
                    <a:pt x="36" y="72"/>
                    <a:pt x="36" y="72"/>
                    <a:pt x="36" y="72"/>
                  </a:cubicBezTo>
                  <a:cubicBezTo>
                    <a:pt x="36" y="72"/>
                    <a:pt x="36" y="72"/>
                    <a:pt x="36" y="72"/>
                  </a:cubicBezTo>
                  <a:cubicBezTo>
                    <a:pt x="35" y="72"/>
                    <a:pt x="35" y="72"/>
                    <a:pt x="35" y="72"/>
                  </a:cubicBezTo>
                  <a:cubicBezTo>
                    <a:pt x="36" y="73"/>
                    <a:pt x="36" y="73"/>
                    <a:pt x="36" y="73"/>
                  </a:cubicBezTo>
                  <a:cubicBezTo>
                    <a:pt x="35" y="74"/>
                    <a:pt x="35" y="74"/>
                    <a:pt x="35" y="74"/>
                  </a:cubicBezTo>
                  <a:close/>
                  <a:moveTo>
                    <a:pt x="25" y="36"/>
                  </a:moveTo>
                  <a:cubicBezTo>
                    <a:pt x="26" y="35"/>
                    <a:pt x="26" y="35"/>
                    <a:pt x="26" y="35"/>
                  </a:cubicBezTo>
                  <a:cubicBezTo>
                    <a:pt x="29" y="34"/>
                    <a:pt x="29" y="34"/>
                    <a:pt x="29" y="34"/>
                  </a:cubicBezTo>
                  <a:cubicBezTo>
                    <a:pt x="30" y="36"/>
                    <a:pt x="30" y="36"/>
                    <a:pt x="30" y="36"/>
                  </a:cubicBezTo>
                  <a:cubicBezTo>
                    <a:pt x="32" y="37"/>
                    <a:pt x="32" y="37"/>
                    <a:pt x="32" y="37"/>
                  </a:cubicBezTo>
                  <a:cubicBezTo>
                    <a:pt x="33" y="37"/>
                    <a:pt x="33" y="37"/>
                    <a:pt x="33" y="37"/>
                  </a:cubicBezTo>
                  <a:cubicBezTo>
                    <a:pt x="34" y="38"/>
                    <a:pt x="34" y="38"/>
                    <a:pt x="34" y="38"/>
                  </a:cubicBezTo>
                  <a:cubicBezTo>
                    <a:pt x="35" y="38"/>
                    <a:pt x="35" y="38"/>
                    <a:pt x="35" y="38"/>
                  </a:cubicBezTo>
                  <a:cubicBezTo>
                    <a:pt x="35" y="38"/>
                    <a:pt x="35" y="38"/>
                    <a:pt x="35" y="38"/>
                  </a:cubicBezTo>
                  <a:cubicBezTo>
                    <a:pt x="37" y="40"/>
                    <a:pt x="37" y="40"/>
                    <a:pt x="37" y="40"/>
                  </a:cubicBezTo>
                  <a:cubicBezTo>
                    <a:pt x="38" y="41"/>
                    <a:pt x="38" y="41"/>
                    <a:pt x="38" y="41"/>
                  </a:cubicBezTo>
                  <a:cubicBezTo>
                    <a:pt x="38" y="42"/>
                    <a:pt x="38" y="42"/>
                    <a:pt x="38" y="42"/>
                  </a:cubicBezTo>
                  <a:cubicBezTo>
                    <a:pt x="38" y="43"/>
                    <a:pt x="38" y="43"/>
                    <a:pt x="38" y="43"/>
                  </a:cubicBezTo>
                  <a:cubicBezTo>
                    <a:pt x="38" y="44"/>
                    <a:pt x="38" y="44"/>
                    <a:pt x="38" y="44"/>
                  </a:cubicBezTo>
                  <a:cubicBezTo>
                    <a:pt x="39" y="46"/>
                    <a:pt x="39" y="46"/>
                    <a:pt x="39" y="46"/>
                  </a:cubicBezTo>
                  <a:cubicBezTo>
                    <a:pt x="40" y="45"/>
                    <a:pt x="40" y="45"/>
                    <a:pt x="40" y="45"/>
                  </a:cubicBezTo>
                  <a:cubicBezTo>
                    <a:pt x="42" y="45"/>
                    <a:pt x="42" y="45"/>
                    <a:pt x="42" y="45"/>
                  </a:cubicBezTo>
                  <a:cubicBezTo>
                    <a:pt x="41" y="47"/>
                    <a:pt x="41" y="47"/>
                    <a:pt x="41" y="47"/>
                  </a:cubicBezTo>
                  <a:cubicBezTo>
                    <a:pt x="40" y="47"/>
                    <a:pt x="40" y="47"/>
                    <a:pt x="40" y="47"/>
                  </a:cubicBezTo>
                  <a:cubicBezTo>
                    <a:pt x="39" y="47"/>
                    <a:pt x="39" y="47"/>
                    <a:pt x="39" y="47"/>
                  </a:cubicBezTo>
                  <a:cubicBezTo>
                    <a:pt x="38" y="46"/>
                    <a:pt x="38" y="46"/>
                    <a:pt x="38" y="46"/>
                  </a:cubicBezTo>
                  <a:cubicBezTo>
                    <a:pt x="37" y="45"/>
                    <a:pt x="37" y="45"/>
                    <a:pt x="37" y="45"/>
                  </a:cubicBezTo>
                  <a:cubicBezTo>
                    <a:pt x="38" y="44"/>
                    <a:pt x="38" y="44"/>
                    <a:pt x="38" y="44"/>
                  </a:cubicBezTo>
                  <a:cubicBezTo>
                    <a:pt x="37" y="44"/>
                    <a:pt x="37" y="44"/>
                    <a:pt x="37" y="44"/>
                  </a:cubicBezTo>
                  <a:cubicBezTo>
                    <a:pt x="36" y="42"/>
                    <a:pt x="36" y="42"/>
                    <a:pt x="36" y="42"/>
                  </a:cubicBezTo>
                  <a:cubicBezTo>
                    <a:pt x="35" y="41"/>
                    <a:pt x="35" y="41"/>
                    <a:pt x="35" y="41"/>
                  </a:cubicBezTo>
                  <a:cubicBezTo>
                    <a:pt x="34" y="41"/>
                    <a:pt x="34" y="41"/>
                    <a:pt x="34" y="41"/>
                  </a:cubicBezTo>
                  <a:cubicBezTo>
                    <a:pt x="32" y="40"/>
                    <a:pt x="32" y="40"/>
                    <a:pt x="32" y="40"/>
                  </a:cubicBezTo>
                  <a:cubicBezTo>
                    <a:pt x="31" y="39"/>
                    <a:pt x="31" y="39"/>
                    <a:pt x="31" y="39"/>
                  </a:cubicBezTo>
                  <a:cubicBezTo>
                    <a:pt x="30" y="39"/>
                    <a:pt x="30" y="39"/>
                    <a:pt x="30" y="39"/>
                  </a:cubicBezTo>
                  <a:cubicBezTo>
                    <a:pt x="30" y="38"/>
                    <a:pt x="30" y="38"/>
                    <a:pt x="30" y="38"/>
                  </a:cubicBezTo>
                  <a:cubicBezTo>
                    <a:pt x="29" y="37"/>
                    <a:pt x="29" y="37"/>
                    <a:pt x="29" y="37"/>
                  </a:cubicBezTo>
                  <a:cubicBezTo>
                    <a:pt x="28" y="37"/>
                    <a:pt x="28" y="37"/>
                    <a:pt x="28" y="37"/>
                  </a:cubicBezTo>
                  <a:cubicBezTo>
                    <a:pt x="27" y="36"/>
                    <a:pt x="27" y="36"/>
                    <a:pt x="27" y="36"/>
                  </a:cubicBezTo>
                  <a:cubicBezTo>
                    <a:pt x="26" y="36"/>
                    <a:pt x="26" y="36"/>
                    <a:pt x="26" y="36"/>
                  </a:cubicBezTo>
                  <a:cubicBezTo>
                    <a:pt x="25" y="36"/>
                    <a:pt x="25" y="36"/>
                    <a:pt x="25" y="36"/>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93" name="Ghana">
              <a:extLst>
                <a:ext uri="{FF2B5EF4-FFF2-40B4-BE49-F238E27FC236}">
                  <a16:creationId xmlns:a16="http://schemas.microsoft.com/office/drawing/2014/main" xmlns="" id="{54F3CA47-205B-4381-BEC3-FC08139E2718}"/>
                </a:ext>
              </a:extLst>
            </p:cNvPr>
            <p:cNvSpPr>
              <a:spLocks/>
            </p:cNvSpPr>
            <p:nvPr/>
          </p:nvSpPr>
          <p:spPr bwMode="auto">
            <a:xfrm>
              <a:off x="5813755" y="4043470"/>
              <a:ext cx="104441" cy="169149"/>
            </a:xfrm>
            <a:custGeom>
              <a:avLst/>
              <a:gdLst>
                <a:gd name="T0" fmla="*/ 5 w 92"/>
                <a:gd name="T1" fmla="*/ 140 h 149"/>
                <a:gd name="T2" fmla="*/ 12 w 92"/>
                <a:gd name="T3" fmla="*/ 140 h 149"/>
                <a:gd name="T4" fmla="*/ 12 w 92"/>
                <a:gd name="T5" fmla="*/ 130 h 149"/>
                <a:gd name="T6" fmla="*/ 5 w 92"/>
                <a:gd name="T7" fmla="*/ 123 h 149"/>
                <a:gd name="T8" fmla="*/ 0 w 92"/>
                <a:gd name="T9" fmla="*/ 111 h 149"/>
                <a:gd name="T10" fmla="*/ 3 w 92"/>
                <a:gd name="T11" fmla="*/ 107 h 149"/>
                <a:gd name="T12" fmla="*/ 3 w 92"/>
                <a:gd name="T13" fmla="*/ 95 h 149"/>
                <a:gd name="T14" fmla="*/ 5 w 92"/>
                <a:gd name="T15" fmla="*/ 85 h 149"/>
                <a:gd name="T16" fmla="*/ 12 w 92"/>
                <a:gd name="T17" fmla="*/ 71 h 149"/>
                <a:gd name="T18" fmla="*/ 17 w 92"/>
                <a:gd name="T19" fmla="*/ 64 h 149"/>
                <a:gd name="T20" fmla="*/ 17 w 92"/>
                <a:gd name="T21" fmla="*/ 52 h 149"/>
                <a:gd name="T22" fmla="*/ 14 w 92"/>
                <a:gd name="T23" fmla="*/ 47 h 149"/>
                <a:gd name="T24" fmla="*/ 12 w 92"/>
                <a:gd name="T25" fmla="*/ 36 h 149"/>
                <a:gd name="T26" fmla="*/ 10 w 92"/>
                <a:gd name="T27" fmla="*/ 19 h 149"/>
                <a:gd name="T28" fmla="*/ 7 w 92"/>
                <a:gd name="T29" fmla="*/ 12 h 149"/>
                <a:gd name="T30" fmla="*/ 14 w 92"/>
                <a:gd name="T31" fmla="*/ 5 h 149"/>
                <a:gd name="T32" fmla="*/ 33 w 92"/>
                <a:gd name="T33" fmla="*/ 5 h 149"/>
                <a:gd name="T34" fmla="*/ 52 w 92"/>
                <a:gd name="T35" fmla="*/ 3 h 149"/>
                <a:gd name="T36" fmla="*/ 64 w 92"/>
                <a:gd name="T37" fmla="*/ 0 h 149"/>
                <a:gd name="T38" fmla="*/ 66 w 92"/>
                <a:gd name="T39" fmla="*/ 7 h 149"/>
                <a:gd name="T40" fmla="*/ 69 w 92"/>
                <a:gd name="T41" fmla="*/ 12 h 149"/>
                <a:gd name="T42" fmla="*/ 76 w 92"/>
                <a:gd name="T43" fmla="*/ 19 h 149"/>
                <a:gd name="T44" fmla="*/ 81 w 92"/>
                <a:gd name="T45" fmla="*/ 29 h 149"/>
                <a:gd name="T46" fmla="*/ 83 w 92"/>
                <a:gd name="T47" fmla="*/ 40 h 149"/>
                <a:gd name="T48" fmla="*/ 85 w 92"/>
                <a:gd name="T49" fmla="*/ 47 h 149"/>
                <a:gd name="T50" fmla="*/ 83 w 92"/>
                <a:gd name="T51" fmla="*/ 55 h 149"/>
                <a:gd name="T52" fmla="*/ 85 w 92"/>
                <a:gd name="T53" fmla="*/ 59 h 149"/>
                <a:gd name="T54" fmla="*/ 85 w 92"/>
                <a:gd name="T55" fmla="*/ 66 h 149"/>
                <a:gd name="T56" fmla="*/ 85 w 92"/>
                <a:gd name="T57" fmla="*/ 78 h 149"/>
                <a:gd name="T58" fmla="*/ 85 w 92"/>
                <a:gd name="T59" fmla="*/ 95 h 149"/>
                <a:gd name="T60" fmla="*/ 83 w 92"/>
                <a:gd name="T61" fmla="*/ 104 h 149"/>
                <a:gd name="T62" fmla="*/ 85 w 92"/>
                <a:gd name="T63" fmla="*/ 116 h 149"/>
                <a:gd name="T64" fmla="*/ 90 w 92"/>
                <a:gd name="T65" fmla="*/ 118 h 149"/>
                <a:gd name="T66" fmla="*/ 81 w 92"/>
                <a:gd name="T67" fmla="*/ 123 h 149"/>
                <a:gd name="T68" fmla="*/ 59 w 92"/>
                <a:gd name="T69" fmla="*/ 140 h 149"/>
                <a:gd name="T70" fmla="*/ 26 w 92"/>
                <a:gd name="T71" fmla="*/ 149 h 149"/>
                <a:gd name="T72" fmla="*/ 5 w 92"/>
                <a:gd name="T73" fmla="*/ 145 h 149"/>
                <a:gd name="T74" fmla="*/ 5 w 92"/>
                <a:gd name="T75" fmla="*/ 14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149">
                  <a:moveTo>
                    <a:pt x="5" y="142"/>
                  </a:moveTo>
                  <a:lnTo>
                    <a:pt x="5" y="140"/>
                  </a:lnTo>
                  <a:lnTo>
                    <a:pt x="10" y="140"/>
                  </a:lnTo>
                  <a:lnTo>
                    <a:pt x="12" y="140"/>
                  </a:lnTo>
                  <a:lnTo>
                    <a:pt x="12" y="133"/>
                  </a:lnTo>
                  <a:lnTo>
                    <a:pt x="12" y="130"/>
                  </a:lnTo>
                  <a:lnTo>
                    <a:pt x="5" y="128"/>
                  </a:lnTo>
                  <a:lnTo>
                    <a:pt x="5" y="123"/>
                  </a:lnTo>
                  <a:lnTo>
                    <a:pt x="3" y="114"/>
                  </a:lnTo>
                  <a:lnTo>
                    <a:pt x="0" y="111"/>
                  </a:lnTo>
                  <a:lnTo>
                    <a:pt x="0" y="109"/>
                  </a:lnTo>
                  <a:lnTo>
                    <a:pt x="3" y="107"/>
                  </a:lnTo>
                  <a:lnTo>
                    <a:pt x="0" y="97"/>
                  </a:lnTo>
                  <a:lnTo>
                    <a:pt x="3" y="95"/>
                  </a:lnTo>
                  <a:lnTo>
                    <a:pt x="3" y="90"/>
                  </a:lnTo>
                  <a:lnTo>
                    <a:pt x="5" y="85"/>
                  </a:lnTo>
                  <a:lnTo>
                    <a:pt x="5" y="81"/>
                  </a:lnTo>
                  <a:lnTo>
                    <a:pt x="12" y="71"/>
                  </a:lnTo>
                  <a:lnTo>
                    <a:pt x="17" y="69"/>
                  </a:lnTo>
                  <a:lnTo>
                    <a:pt x="17" y="64"/>
                  </a:lnTo>
                  <a:lnTo>
                    <a:pt x="19" y="59"/>
                  </a:lnTo>
                  <a:lnTo>
                    <a:pt x="17" y="52"/>
                  </a:lnTo>
                  <a:lnTo>
                    <a:pt x="14" y="50"/>
                  </a:lnTo>
                  <a:lnTo>
                    <a:pt x="14" y="47"/>
                  </a:lnTo>
                  <a:lnTo>
                    <a:pt x="12" y="43"/>
                  </a:lnTo>
                  <a:lnTo>
                    <a:pt x="12" y="36"/>
                  </a:lnTo>
                  <a:lnTo>
                    <a:pt x="12" y="26"/>
                  </a:lnTo>
                  <a:lnTo>
                    <a:pt x="10" y="19"/>
                  </a:lnTo>
                  <a:lnTo>
                    <a:pt x="7" y="19"/>
                  </a:lnTo>
                  <a:lnTo>
                    <a:pt x="7" y="12"/>
                  </a:lnTo>
                  <a:lnTo>
                    <a:pt x="7" y="5"/>
                  </a:lnTo>
                  <a:lnTo>
                    <a:pt x="14" y="5"/>
                  </a:lnTo>
                  <a:lnTo>
                    <a:pt x="31" y="5"/>
                  </a:lnTo>
                  <a:lnTo>
                    <a:pt x="33" y="5"/>
                  </a:lnTo>
                  <a:lnTo>
                    <a:pt x="45" y="5"/>
                  </a:lnTo>
                  <a:lnTo>
                    <a:pt x="52" y="3"/>
                  </a:lnTo>
                  <a:lnTo>
                    <a:pt x="59" y="3"/>
                  </a:lnTo>
                  <a:lnTo>
                    <a:pt x="64" y="0"/>
                  </a:lnTo>
                  <a:lnTo>
                    <a:pt x="64" y="0"/>
                  </a:lnTo>
                  <a:lnTo>
                    <a:pt x="66" y="7"/>
                  </a:lnTo>
                  <a:lnTo>
                    <a:pt x="69" y="10"/>
                  </a:lnTo>
                  <a:lnTo>
                    <a:pt x="69" y="12"/>
                  </a:lnTo>
                  <a:lnTo>
                    <a:pt x="74" y="17"/>
                  </a:lnTo>
                  <a:lnTo>
                    <a:pt x="76" y="19"/>
                  </a:lnTo>
                  <a:lnTo>
                    <a:pt x="81" y="24"/>
                  </a:lnTo>
                  <a:lnTo>
                    <a:pt x="81" y="29"/>
                  </a:lnTo>
                  <a:lnTo>
                    <a:pt x="81" y="38"/>
                  </a:lnTo>
                  <a:lnTo>
                    <a:pt x="83" y="40"/>
                  </a:lnTo>
                  <a:lnTo>
                    <a:pt x="83" y="40"/>
                  </a:lnTo>
                  <a:lnTo>
                    <a:pt x="85" y="47"/>
                  </a:lnTo>
                  <a:lnTo>
                    <a:pt x="83" y="50"/>
                  </a:lnTo>
                  <a:lnTo>
                    <a:pt x="83" y="55"/>
                  </a:lnTo>
                  <a:lnTo>
                    <a:pt x="85" y="57"/>
                  </a:lnTo>
                  <a:lnTo>
                    <a:pt x="85" y="59"/>
                  </a:lnTo>
                  <a:lnTo>
                    <a:pt x="83" y="64"/>
                  </a:lnTo>
                  <a:lnTo>
                    <a:pt x="85" y="66"/>
                  </a:lnTo>
                  <a:lnTo>
                    <a:pt x="85" y="74"/>
                  </a:lnTo>
                  <a:lnTo>
                    <a:pt x="85" y="78"/>
                  </a:lnTo>
                  <a:lnTo>
                    <a:pt x="88" y="90"/>
                  </a:lnTo>
                  <a:lnTo>
                    <a:pt x="85" y="95"/>
                  </a:lnTo>
                  <a:lnTo>
                    <a:pt x="83" y="97"/>
                  </a:lnTo>
                  <a:lnTo>
                    <a:pt x="83" y="104"/>
                  </a:lnTo>
                  <a:lnTo>
                    <a:pt x="85" y="109"/>
                  </a:lnTo>
                  <a:lnTo>
                    <a:pt x="85" y="116"/>
                  </a:lnTo>
                  <a:lnTo>
                    <a:pt x="88" y="116"/>
                  </a:lnTo>
                  <a:lnTo>
                    <a:pt x="90" y="118"/>
                  </a:lnTo>
                  <a:lnTo>
                    <a:pt x="92" y="123"/>
                  </a:lnTo>
                  <a:lnTo>
                    <a:pt x="81" y="123"/>
                  </a:lnTo>
                  <a:lnTo>
                    <a:pt x="71" y="128"/>
                  </a:lnTo>
                  <a:lnTo>
                    <a:pt x="59" y="140"/>
                  </a:lnTo>
                  <a:lnTo>
                    <a:pt x="45" y="140"/>
                  </a:lnTo>
                  <a:lnTo>
                    <a:pt x="26" y="149"/>
                  </a:lnTo>
                  <a:lnTo>
                    <a:pt x="17" y="145"/>
                  </a:lnTo>
                  <a:lnTo>
                    <a:pt x="5" y="145"/>
                  </a:lnTo>
                  <a:lnTo>
                    <a:pt x="5" y="142"/>
                  </a:lnTo>
                  <a:lnTo>
                    <a:pt x="5" y="1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94" name="Germany">
              <a:extLst>
                <a:ext uri="{FF2B5EF4-FFF2-40B4-BE49-F238E27FC236}">
                  <a16:creationId xmlns:a16="http://schemas.microsoft.com/office/drawing/2014/main" xmlns="" id="{463252CB-A764-4815-A47F-1DA3A00462C9}"/>
                </a:ext>
              </a:extLst>
            </p:cNvPr>
            <p:cNvSpPr>
              <a:spLocks/>
            </p:cNvSpPr>
            <p:nvPr/>
          </p:nvSpPr>
          <p:spPr bwMode="auto">
            <a:xfrm>
              <a:off x="6010149" y="2770882"/>
              <a:ext cx="212287" cy="252020"/>
            </a:xfrm>
            <a:custGeom>
              <a:avLst/>
              <a:gdLst>
                <a:gd name="T0" fmla="*/ 68 w 187"/>
                <a:gd name="T1" fmla="*/ 2 h 222"/>
                <a:gd name="T2" fmla="*/ 80 w 187"/>
                <a:gd name="T3" fmla="*/ 11 h 222"/>
                <a:gd name="T4" fmla="*/ 83 w 187"/>
                <a:gd name="T5" fmla="*/ 21 h 222"/>
                <a:gd name="T6" fmla="*/ 92 w 187"/>
                <a:gd name="T7" fmla="*/ 18 h 222"/>
                <a:gd name="T8" fmla="*/ 104 w 187"/>
                <a:gd name="T9" fmla="*/ 18 h 222"/>
                <a:gd name="T10" fmla="*/ 94 w 187"/>
                <a:gd name="T11" fmla="*/ 28 h 222"/>
                <a:gd name="T12" fmla="*/ 106 w 187"/>
                <a:gd name="T13" fmla="*/ 33 h 222"/>
                <a:gd name="T14" fmla="*/ 123 w 187"/>
                <a:gd name="T15" fmla="*/ 23 h 222"/>
                <a:gd name="T16" fmla="*/ 130 w 187"/>
                <a:gd name="T17" fmla="*/ 16 h 222"/>
                <a:gd name="T18" fmla="*/ 130 w 187"/>
                <a:gd name="T19" fmla="*/ 18 h 222"/>
                <a:gd name="T20" fmla="*/ 139 w 187"/>
                <a:gd name="T21" fmla="*/ 18 h 222"/>
                <a:gd name="T22" fmla="*/ 151 w 187"/>
                <a:gd name="T23" fmla="*/ 28 h 222"/>
                <a:gd name="T24" fmla="*/ 163 w 187"/>
                <a:gd name="T25" fmla="*/ 37 h 222"/>
                <a:gd name="T26" fmla="*/ 175 w 187"/>
                <a:gd name="T27" fmla="*/ 49 h 222"/>
                <a:gd name="T28" fmla="*/ 175 w 187"/>
                <a:gd name="T29" fmla="*/ 71 h 222"/>
                <a:gd name="T30" fmla="*/ 180 w 187"/>
                <a:gd name="T31" fmla="*/ 87 h 222"/>
                <a:gd name="T32" fmla="*/ 187 w 187"/>
                <a:gd name="T33" fmla="*/ 106 h 222"/>
                <a:gd name="T34" fmla="*/ 180 w 187"/>
                <a:gd name="T35" fmla="*/ 120 h 222"/>
                <a:gd name="T36" fmla="*/ 165 w 187"/>
                <a:gd name="T37" fmla="*/ 125 h 222"/>
                <a:gd name="T38" fmla="*/ 146 w 187"/>
                <a:gd name="T39" fmla="*/ 134 h 222"/>
                <a:gd name="T40" fmla="*/ 128 w 187"/>
                <a:gd name="T41" fmla="*/ 137 h 222"/>
                <a:gd name="T42" fmla="*/ 137 w 187"/>
                <a:gd name="T43" fmla="*/ 153 h 222"/>
                <a:gd name="T44" fmla="*/ 151 w 187"/>
                <a:gd name="T45" fmla="*/ 170 h 222"/>
                <a:gd name="T46" fmla="*/ 163 w 187"/>
                <a:gd name="T47" fmla="*/ 191 h 222"/>
                <a:gd name="T48" fmla="*/ 146 w 187"/>
                <a:gd name="T49" fmla="*/ 205 h 222"/>
                <a:gd name="T50" fmla="*/ 149 w 187"/>
                <a:gd name="T51" fmla="*/ 217 h 222"/>
                <a:gd name="T52" fmla="*/ 132 w 187"/>
                <a:gd name="T53" fmla="*/ 215 h 222"/>
                <a:gd name="T54" fmla="*/ 113 w 187"/>
                <a:gd name="T55" fmla="*/ 220 h 222"/>
                <a:gd name="T56" fmla="*/ 97 w 187"/>
                <a:gd name="T57" fmla="*/ 222 h 222"/>
                <a:gd name="T58" fmla="*/ 85 w 187"/>
                <a:gd name="T59" fmla="*/ 220 h 222"/>
                <a:gd name="T60" fmla="*/ 71 w 187"/>
                <a:gd name="T61" fmla="*/ 215 h 222"/>
                <a:gd name="T62" fmla="*/ 61 w 187"/>
                <a:gd name="T63" fmla="*/ 213 h 222"/>
                <a:gd name="T64" fmla="*/ 52 w 187"/>
                <a:gd name="T65" fmla="*/ 217 h 222"/>
                <a:gd name="T66" fmla="*/ 42 w 187"/>
                <a:gd name="T67" fmla="*/ 213 h 222"/>
                <a:gd name="T68" fmla="*/ 42 w 187"/>
                <a:gd name="T69" fmla="*/ 194 h 222"/>
                <a:gd name="T70" fmla="*/ 45 w 187"/>
                <a:gd name="T71" fmla="*/ 177 h 222"/>
                <a:gd name="T72" fmla="*/ 28 w 187"/>
                <a:gd name="T73" fmla="*/ 175 h 222"/>
                <a:gd name="T74" fmla="*/ 19 w 187"/>
                <a:gd name="T75" fmla="*/ 170 h 222"/>
                <a:gd name="T76" fmla="*/ 12 w 187"/>
                <a:gd name="T77" fmla="*/ 156 h 222"/>
                <a:gd name="T78" fmla="*/ 7 w 187"/>
                <a:gd name="T79" fmla="*/ 139 h 222"/>
                <a:gd name="T80" fmla="*/ 2 w 187"/>
                <a:gd name="T81" fmla="*/ 123 h 222"/>
                <a:gd name="T82" fmla="*/ 2 w 187"/>
                <a:gd name="T83" fmla="*/ 104 h 222"/>
                <a:gd name="T84" fmla="*/ 21 w 187"/>
                <a:gd name="T85" fmla="*/ 94 h 222"/>
                <a:gd name="T86" fmla="*/ 26 w 187"/>
                <a:gd name="T87" fmla="*/ 82 h 222"/>
                <a:gd name="T88" fmla="*/ 19 w 187"/>
                <a:gd name="T89" fmla="*/ 75 h 222"/>
                <a:gd name="T90" fmla="*/ 28 w 187"/>
                <a:gd name="T91" fmla="*/ 66 h 222"/>
                <a:gd name="T92" fmla="*/ 31 w 187"/>
                <a:gd name="T93" fmla="*/ 56 h 222"/>
                <a:gd name="T94" fmla="*/ 24 w 187"/>
                <a:gd name="T95" fmla="*/ 47 h 222"/>
                <a:gd name="T96" fmla="*/ 42 w 187"/>
                <a:gd name="T97" fmla="*/ 42 h 222"/>
                <a:gd name="T98" fmla="*/ 45 w 187"/>
                <a:gd name="T99" fmla="*/ 45 h 222"/>
                <a:gd name="T100" fmla="*/ 50 w 187"/>
                <a:gd name="T101" fmla="*/ 49 h 222"/>
                <a:gd name="T102" fmla="*/ 52 w 187"/>
                <a:gd name="T103" fmla="*/ 40 h 222"/>
                <a:gd name="T104" fmla="*/ 66 w 187"/>
                <a:gd name="T105" fmla="*/ 35 h 222"/>
                <a:gd name="T106" fmla="*/ 68 w 187"/>
                <a:gd name="T107" fmla="*/ 35 h 222"/>
                <a:gd name="T108" fmla="*/ 64 w 187"/>
                <a:gd name="T109" fmla="*/ 26 h 222"/>
                <a:gd name="T110" fmla="*/ 54 w 187"/>
                <a:gd name="T111" fmla="*/ 16 h 222"/>
                <a:gd name="T112" fmla="*/ 57 w 187"/>
                <a:gd name="T113" fmla="*/ 7 h 222"/>
                <a:gd name="T114" fmla="*/ 52 w 187"/>
                <a:gd name="T11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7" h="222">
                  <a:moveTo>
                    <a:pt x="52" y="0"/>
                  </a:moveTo>
                  <a:lnTo>
                    <a:pt x="59" y="0"/>
                  </a:lnTo>
                  <a:lnTo>
                    <a:pt x="66" y="2"/>
                  </a:lnTo>
                  <a:lnTo>
                    <a:pt x="68" y="2"/>
                  </a:lnTo>
                  <a:lnTo>
                    <a:pt x="73" y="2"/>
                  </a:lnTo>
                  <a:lnTo>
                    <a:pt x="78" y="7"/>
                  </a:lnTo>
                  <a:lnTo>
                    <a:pt x="83" y="7"/>
                  </a:lnTo>
                  <a:lnTo>
                    <a:pt x="80" y="11"/>
                  </a:lnTo>
                  <a:lnTo>
                    <a:pt x="78" y="14"/>
                  </a:lnTo>
                  <a:lnTo>
                    <a:pt x="78" y="16"/>
                  </a:lnTo>
                  <a:lnTo>
                    <a:pt x="83" y="18"/>
                  </a:lnTo>
                  <a:lnTo>
                    <a:pt x="83" y="21"/>
                  </a:lnTo>
                  <a:lnTo>
                    <a:pt x="87" y="18"/>
                  </a:lnTo>
                  <a:lnTo>
                    <a:pt x="87" y="16"/>
                  </a:lnTo>
                  <a:lnTo>
                    <a:pt x="90" y="16"/>
                  </a:lnTo>
                  <a:lnTo>
                    <a:pt x="92" y="18"/>
                  </a:lnTo>
                  <a:lnTo>
                    <a:pt x="97" y="23"/>
                  </a:lnTo>
                  <a:lnTo>
                    <a:pt x="99" y="21"/>
                  </a:lnTo>
                  <a:lnTo>
                    <a:pt x="102" y="18"/>
                  </a:lnTo>
                  <a:lnTo>
                    <a:pt x="104" y="18"/>
                  </a:lnTo>
                  <a:lnTo>
                    <a:pt x="104" y="23"/>
                  </a:lnTo>
                  <a:lnTo>
                    <a:pt x="102" y="26"/>
                  </a:lnTo>
                  <a:lnTo>
                    <a:pt x="99" y="26"/>
                  </a:lnTo>
                  <a:lnTo>
                    <a:pt x="94" y="28"/>
                  </a:lnTo>
                  <a:lnTo>
                    <a:pt x="99" y="30"/>
                  </a:lnTo>
                  <a:lnTo>
                    <a:pt x="102" y="30"/>
                  </a:lnTo>
                  <a:lnTo>
                    <a:pt x="106" y="30"/>
                  </a:lnTo>
                  <a:lnTo>
                    <a:pt x="106" y="33"/>
                  </a:lnTo>
                  <a:lnTo>
                    <a:pt x="111" y="33"/>
                  </a:lnTo>
                  <a:lnTo>
                    <a:pt x="113" y="28"/>
                  </a:lnTo>
                  <a:lnTo>
                    <a:pt x="116" y="23"/>
                  </a:lnTo>
                  <a:lnTo>
                    <a:pt x="123" y="23"/>
                  </a:lnTo>
                  <a:lnTo>
                    <a:pt x="125" y="21"/>
                  </a:lnTo>
                  <a:lnTo>
                    <a:pt x="128" y="18"/>
                  </a:lnTo>
                  <a:lnTo>
                    <a:pt x="130" y="16"/>
                  </a:lnTo>
                  <a:lnTo>
                    <a:pt x="130" y="16"/>
                  </a:lnTo>
                  <a:lnTo>
                    <a:pt x="137" y="16"/>
                  </a:lnTo>
                  <a:lnTo>
                    <a:pt x="132" y="18"/>
                  </a:lnTo>
                  <a:lnTo>
                    <a:pt x="130" y="18"/>
                  </a:lnTo>
                  <a:lnTo>
                    <a:pt x="130" y="18"/>
                  </a:lnTo>
                  <a:lnTo>
                    <a:pt x="128" y="21"/>
                  </a:lnTo>
                  <a:lnTo>
                    <a:pt x="130" y="23"/>
                  </a:lnTo>
                  <a:lnTo>
                    <a:pt x="135" y="21"/>
                  </a:lnTo>
                  <a:lnTo>
                    <a:pt x="139" y="18"/>
                  </a:lnTo>
                  <a:lnTo>
                    <a:pt x="142" y="18"/>
                  </a:lnTo>
                  <a:lnTo>
                    <a:pt x="142" y="21"/>
                  </a:lnTo>
                  <a:lnTo>
                    <a:pt x="146" y="21"/>
                  </a:lnTo>
                  <a:lnTo>
                    <a:pt x="151" y="28"/>
                  </a:lnTo>
                  <a:lnTo>
                    <a:pt x="156" y="26"/>
                  </a:lnTo>
                  <a:lnTo>
                    <a:pt x="158" y="30"/>
                  </a:lnTo>
                  <a:lnTo>
                    <a:pt x="158" y="35"/>
                  </a:lnTo>
                  <a:lnTo>
                    <a:pt x="163" y="37"/>
                  </a:lnTo>
                  <a:lnTo>
                    <a:pt x="165" y="37"/>
                  </a:lnTo>
                  <a:lnTo>
                    <a:pt x="168" y="40"/>
                  </a:lnTo>
                  <a:lnTo>
                    <a:pt x="172" y="40"/>
                  </a:lnTo>
                  <a:lnTo>
                    <a:pt x="175" y="49"/>
                  </a:lnTo>
                  <a:lnTo>
                    <a:pt x="175" y="56"/>
                  </a:lnTo>
                  <a:lnTo>
                    <a:pt x="168" y="59"/>
                  </a:lnTo>
                  <a:lnTo>
                    <a:pt x="168" y="63"/>
                  </a:lnTo>
                  <a:lnTo>
                    <a:pt x="175" y="71"/>
                  </a:lnTo>
                  <a:lnTo>
                    <a:pt x="175" y="75"/>
                  </a:lnTo>
                  <a:lnTo>
                    <a:pt x="177" y="80"/>
                  </a:lnTo>
                  <a:lnTo>
                    <a:pt x="177" y="82"/>
                  </a:lnTo>
                  <a:lnTo>
                    <a:pt x="180" y="87"/>
                  </a:lnTo>
                  <a:lnTo>
                    <a:pt x="177" y="92"/>
                  </a:lnTo>
                  <a:lnTo>
                    <a:pt x="182" y="99"/>
                  </a:lnTo>
                  <a:lnTo>
                    <a:pt x="184" y="101"/>
                  </a:lnTo>
                  <a:lnTo>
                    <a:pt x="187" y="106"/>
                  </a:lnTo>
                  <a:lnTo>
                    <a:pt x="187" y="118"/>
                  </a:lnTo>
                  <a:lnTo>
                    <a:pt x="184" y="120"/>
                  </a:lnTo>
                  <a:lnTo>
                    <a:pt x="182" y="118"/>
                  </a:lnTo>
                  <a:lnTo>
                    <a:pt x="180" y="120"/>
                  </a:lnTo>
                  <a:lnTo>
                    <a:pt x="172" y="118"/>
                  </a:lnTo>
                  <a:lnTo>
                    <a:pt x="172" y="123"/>
                  </a:lnTo>
                  <a:lnTo>
                    <a:pt x="168" y="125"/>
                  </a:lnTo>
                  <a:lnTo>
                    <a:pt x="165" y="125"/>
                  </a:lnTo>
                  <a:lnTo>
                    <a:pt x="158" y="125"/>
                  </a:lnTo>
                  <a:lnTo>
                    <a:pt x="156" y="127"/>
                  </a:lnTo>
                  <a:lnTo>
                    <a:pt x="151" y="127"/>
                  </a:lnTo>
                  <a:lnTo>
                    <a:pt x="146" y="134"/>
                  </a:lnTo>
                  <a:lnTo>
                    <a:pt x="142" y="134"/>
                  </a:lnTo>
                  <a:lnTo>
                    <a:pt x="135" y="142"/>
                  </a:lnTo>
                  <a:lnTo>
                    <a:pt x="130" y="139"/>
                  </a:lnTo>
                  <a:lnTo>
                    <a:pt x="128" y="137"/>
                  </a:lnTo>
                  <a:lnTo>
                    <a:pt x="128" y="139"/>
                  </a:lnTo>
                  <a:lnTo>
                    <a:pt x="128" y="142"/>
                  </a:lnTo>
                  <a:lnTo>
                    <a:pt x="132" y="146"/>
                  </a:lnTo>
                  <a:lnTo>
                    <a:pt x="137" y="153"/>
                  </a:lnTo>
                  <a:lnTo>
                    <a:pt x="137" y="158"/>
                  </a:lnTo>
                  <a:lnTo>
                    <a:pt x="139" y="163"/>
                  </a:lnTo>
                  <a:lnTo>
                    <a:pt x="142" y="165"/>
                  </a:lnTo>
                  <a:lnTo>
                    <a:pt x="151" y="170"/>
                  </a:lnTo>
                  <a:lnTo>
                    <a:pt x="156" y="172"/>
                  </a:lnTo>
                  <a:lnTo>
                    <a:pt x="163" y="182"/>
                  </a:lnTo>
                  <a:lnTo>
                    <a:pt x="163" y="187"/>
                  </a:lnTo>
                  <a:lnTo>
                    <a:pt x="163" y="191"/>
                  </a:lnTo>
                  <a:lnTo>
                    <a:pt x="161" y="191"/>
                  </a:lnTo>
                  <a:lnTo>
                    <a:pt x="158" y="196"/>
                  </a:lnTo>
                  <a:lnTo>
                    <a:pt x="151" y="198"/>
                  </a:lnTo>
                  <a:lnTo>
                    <a:pt x="146" y="205"/>
                  </a:lnTo>
                  <a:lnTo>
                    <a:pt x="146" y="208"/>
                  </a:lnTo>
                  <a:lnTo>
                    <a:pt x="151" y="213"/>
                  </a:lnTo>
                  <a:lnTo>
                    <a:pt x="151" y="215"/>
                  </a:lnTo>
                  <a:lnTo>
                    <a:pt x="149" y="217"/>
                  </a:lnTo>
                  <a:lnTo>
                    <a:pt x="144" y="215"/>
                  </a:lnTo>
                  <a:lnTo>
                    <a:pt x="139" y="215"/>
                  </a:lnTo>
                  <a:lnTo>
                    <a:pt x="135" y="215"/>
                  </a:lnTo>
                  <a:lnTo>
                    <a:pt x="132" y="215"/>
                  </a:lnTo>
                  <a:lnTo>
                    <a:pt x="125" y="220"/>
                  </a:lnTo>
                  <a:lnTo>
                    <a:pt x="120" y="220"/>
                  </a:lnTo>
                  <a:lnTo>
                    <a:pt x="116" y="220"/>
                  </a:lnTo>
                  <a:lnTo>
                    <a:pt x="113" y="220"/>
                  </a:lnTo>
                  <a:lnTo>
                    <a:pt x="109" y="217"/>
                  </a:lnTo>
                  <a:lnTo>
                    <a:pt x="104" y="217"/>
                  </a:lnTo>
                  <a:lnTo>
                    <a:pt x="97" y="217"/>
                  </a:lnTo>
                  <a:lnTo>
                    <a:pt x="97" y="222"/>
                  </a:lnTo>
                  <a:lnTo>
                    <a:pt x="97" y="222"/>
                  </a:lnTo>
                  <a:lnTo>
                    <a:pt x="92" y="222"/>
                  </a:lnTo>
                  <a:lnTo>
                    <a:pt x="87" y="217"/>
                  </a:lnTo>
                  <a:lnTo>
                    <a:pt x="85" y="220"/>
                  </a:lnTo>
                  <a:lnTo>
                    <a:pt x="80" y="222"/>
                  </a:lnTo>
                  <a:lnTo>
                    <a:pt x="80" y="222"/>
                  </a:lnTo>
                  <a:lnTo>
                    <a:pt x="78" y="220"/>
                  </a:lnTo>
                  <a:lnTo>
                    <a:pt x="71" y="215"/>
                  </a:lnTo>
                  <a:lnTo>
                    <a:pt x="68" y="215"/>
                  </a:lnTo>
                  <a:lnTo>
                    <a:pt x="66" y="217"/>
                  </a:lnTo>
                  <a:lnTo>
                    <a:pt x="64" y="215"/>
                  </a:lnTo>
                  <a:lnTo>
                    <a:pt x="61" y="213"/>
                  </a:lnTo>
                  <a:lnTo>
                    <a:pt x="57" y="213"/>
                  </a:lnTo>
                  <a:lnTo>
                    <a:pt x="59" y="215"/>
                  </a:lnTo>
                  <a:lnTo>
                    <a:pt x="57" y="220"/>
                  </a:lnTo>
                  <a:lnTo>
                    <a:pt x="52" y="217"/>
                  </a:lnTo>
                  <a:lnTo>
                    <a:pt x="47" y="220"/>
                  </a:lnTo>
                  <a:lnTo>
                    <a:pt x="42" y="217"/>
                  </a:lnTo>
                  <a:lnTo>
                    <a:pt x="42" y="217"/>
                  </a:lnTo>
                  <a:lnTo>
                    <a:pt x="42" y="213"/>
                  </a:lnTo>
                  <a:lnTo>
                    <a:pt x="38" y="210"/>
                  </a:lnTo>
                  <a:lnTo>
                    <a:pt x="38" y="205"/>
                  </a:lnTo>
                  <a:lnTo>
                    <a:pt x="40" y="196"/>
                  </a:lnTo>
                  <a:lnTo>
                    <a:pt x="42" y="194"/>
                  </a:lnTo>
                  <a:lnTo>
                    <a:pt x="42" y="191"/>
                  </a:lnTo>
                  <a:lnTo>
                    <a:pt x="45" y="184"/>
                  </a:lnTo>
                  <a:lnTo>
                    <a:pt x="50" y="179"/>
                  </a:lnTo>
                  <a:lnTo>
                    <a:pt x="45" y="177"/>
                  </a:lnTo>
                  <a:lnTo>
                    <a:pt x="42" y="177"/>
                  </a:lnTo>
                  <a:lnTo>
                    <a:pt x="35" y="172"/>
                  </a:lnTo>
                  <a:lnTo>
                    <a:pt x="33" y="175"/>
                  </a:lnTo>
                  <a:lnTo>
                    <a:pt x="28" y="175"/>
                  </a:lnTo>
                  <a:lnTo>
                    <a:pt x="26" y="175"/>
                  </a:lnTo>
                  <a:lnTo>
                    <a:pt x="21" y="175"/>
                  </a:lnTo>
                  <a:lnTo>
                    <a:pt x="19" y="172"/>
                  </a:lnTo>
                  <a:lnTo>
                    <a:pt x="19" y="170"/>
                  </a:lnTo>
                  <a:lnTo>
                    <a:pt x="14" y="165"/>
                  </a:lnTo>
                  <a:lnTo>
                    <a:pt x="14" y="165"/>
                  </a:lnTo>
                  <a:lnTo>
                    <a:pt x="14" y="158"/>
                  </a:lnTo>
                  <a:lnTo>
                    <a:pt x="12" y="156"/>
                  </a:lnTo>
                  <a:lnTo>
                    <a:pt x="9" y="151"/>
                  </a:lnTo>
                  <a:lnTo>
                    <a:pt x="5" y="146"/>
                  </a:lnTo>
                  <a:lnTo>
                    <a:pt x="5" y="146"/>
                  </a:lnTo>
                  <a:lnTo>
                    <a:pt x="7" y="139"/>
                  </a:lnTo>
                  <a:lnTo>
                    <a:pt x="5" y="134"/>
                  </a:lnTo>
                  <a:lnTo>
                    <a:pt x="5" y="132"/>
                  </a:lnTo>
                  <a:lnTo>
                    <a:pt x="0" y="125"/>
                  </a:lnTo>
                  <a:lnTo>
                    <a:pt x="2" y="123"/>
                  </a:lnTo>
                  <a:lnTo>
                    <a:pt x="2" y="123"/>
                  </a:lnTo>
                  <a:lnTo>
                    <a:pt x="2" y="118"/>
                  </a:lnTo>
                  <a:lnTo>
                    <a:pt x="5" y="108"/>
                  </a:lnTo>
                  <a:lnTo>
                    <a:pt x="2" y="104"/>
                  </a:lnTo>
                  <a:lnTo>
                    <a:pt x="7" y="99"/>
                  </a:lnTo>
                  <a:lnTo>
                    <a:pt x="9" y="94"/>
                  </a:lnTo>
                  <a:lnTo>
                    <a:pt x="14" y="94"/>
                  </a:lnTo>
                  <a:lnTo>
                    <a:pt x="21" y="94"/>
                  </a:lnTo>
                  <a:lnTo>
                    <a:pt x="24" y="92"/>
                  </a:lnTo>
                  <a:lnTo>
                    <a:pt x="21" y="89"/>
                  </a:lnTo>
                  <a:lnTo>
                    <a:pt x="24" y="87"/>
                  </a:lnTo>
                  <a:lnTo>
                    <a:pt x="26" y="82"/>
                  </a:lnTo>
                  <a:lnTo>
                    <a:pt x="26" y="80"/>
                  </a:lnTo>
                  <a:lnTo>
                    <a:pt x="24" y="78"/>
                  </a:lnTo>
                  <a:lnTo>
                    <a:pt x="19" y="78"/>
                  </a:lnTo>
                  <a:lnTo>
                    <a:pt x="19" y="75"/>
                  </a:lnTo>
                  <a:lnTo>
                    <a:pt x="19" y="71"/>
                  </a:lnTo>
                  <a:lnTo>
                    <a:pt x="24" y="73"/>
                  </a:lnTo>
                  <a:lnTo>
                    <a:pt x="28" y="71"/>
                  </a:lnTo>
                  <a:lnTo>
                    <a:pt x="28" y="66"/>
                  </a:lnTo>
                  <a:lnTo>
                    <a:pt x="28" y="61"/>
                  </a:lnTo>
                  <a:lnTo>
                    <a:pt x="28" y="59"/>
                  </a:lnTo>
                  <a:lnTo>
                    <a:pt x="31" y="56"/>
                  </a:lnTo>
                  <a:lnTo>
                    <a:pt x="31" y="56"/>
                  </a:lnTo>
                  <a:lnTo>
                    <a:pt x="31" y="56"/>
                  </a:lnTo>
                  <a:lnTo>
                    <a:pt x="31" y="52"/>
                  </a:lnTo>
                  <a:lnTo>
                    <a:pt x="26" y="52"/>
                  </a:lnTo>
                  <a:lnTo>
                    <a:pt x="24" y="47"/>
                  </a:lnTo>
                  <a:lnTo>
                    <a:pt x="24" y="42"/>
                  </a:lnTo>
                  <a:lnTo>
                    <a:pt x="33" y="40"/>
                  </a:lnTo>
                  <a:lnTo>
                    <a:pt x="38" y="40"/>
                  </a:lnTo>
                  <a:lnTo>
                    <a:pt x="42" y="42"/>
                  </a:lnTo>
                  <a:lnTo>
                    <a:pt x="42" y="47"/>
                  </a:lnTo>
                  <a:lnTo>
                    <a:pt x="45" y="52"/>
                  </a:lnTo>
                  <a:lnTo>
                    <a:pt x="47" y="49"/>
                  </a:lnTo>
                  <a:lnTo>
                    <a:pt x="45" y="45"/>
                  </a:lnTo>
                  <a:lnTo>
                    <a:pt x="45" y="42"/>
                  </a:lnTo>
                  <a:lnTo>
                    <a:pt x="47" y="42"/>
                  </a:lnTo>
                  <a:lnTo>
                    <a:pt x="52" y="45"/>
                  </a:lnTo>
                  <a:lnTo>
                    <a:pt x="50" y="49"/>
                  </a:lnTo>
                  <a:lnTo>
                    <a:pt x="57" y="54"/>
                  </a:lnTo>
                  <a:lnTo>
                    <a:pt x="54" y="52"/>
                  </a:lnTo>
                  <a:lnTo>
                    <a:pt x="54" y="45"/>
                  </a:lnTo>
                  <a:lnTo>
                    <a:pt x="52" y="40"/>
                  </a:lnTo>
                  <a:lnTo>
                    <a:pt x="54" y="37"/>
                  </a:lnTo>
                  <a:lnTo>
                    <a:pt x="59" y="35"/>
                  </a:lnTo>
                  <a:lnTo>
                    <a:pt x="61" y="37"/>
                  </a:lnTo>
                  <a:lnTo>
                    <a:pt x="66" y="35"/>
                  </a:lnTo>
                  <a:lnTo>
                    <a:pt x="73" y="45"/>
                  </a:lnTo>
                  <a:lnTo>
                    <a:pt x="83" y="45"/>
                  </a:lnTo>
                  <a:lnTo>
                    <a:pt x="76" y="42"/>
                  </a:lnTo>
                  <a:lnTo>
                    <a:pt x="68" y="35"/>
                  </a:lnTo>
                  <a:lnTo>
                    <a:pt x="61" y="33"/>
                  </a:lnTo>
                  <a:lnTo>
                    <a:pt x="59" y="33"/>
                  </a:lnTo>
                  <a:lnTo>
                    <a:pt x="59" y="28"/>
                  </a:lnTo>
                  <a:lnTo>
                    <a:pt x="64" y="26"/>
                  </a:lnTo>
                  <a:lnTo>
                    <a:pt x="59" y="23"/>
                  </a:lnTo>
                  <a:lnTo>
                    <a:pt x="59" y="18"/>
                  </a:lnTo>
                  <a:lnTo>
                    <a:pt x="54" y="21"/>
                  </a:lnTo>
                  <a:lnTo>
                    <a:pt x="54" y="16"/>
                  </a:lnTo>
                  <a:lnTo>
                    <a:pt x="59" y="16"/>
                  </a:lnTo>
                  <a:lnTo>
                    <a:pt x="61" y="14"/>
                  </a:lnTo>
                  <a:lnTo>
                    <a:pt x="57" y="9"/>
                  </a:lnTo>
                  <a:lnTo>
                    <a:pt x="57" y="7"/>
                  </a:lnTo>
                  <a:lnTo>
                    <a:pt x="54" y="7"/>
                  </a:lnTo>
                  <a:lnTo>
                    <a:pt x="52" y="4"/>
                  </a:lnTo>
                  <a:lnTo>
                    <a:pt x="52" y="2"/>
                  </a:lnTo>
                  <a:lnTo>
                    <a:pt x="52" y="0"/>
                  </a:lnTo>
                  <a:lnTo>
                    <a:pt x="5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95" name="Gambia">
              <a:extLst>
                <a:ext uri="{FF2B5EF4-FFF2-40B4-BE49-F238E27FC236}">
                  <a16:creationId xmlns:a16="http://schemas.microsoft.com/office/drawing/2014/main" xmlns="" id="{646189FB-25FA-49B7-AF49-6AE5811B107F}"/>
                </a:ext>
              </a:extLst>
            </p:cNvPr>
            <p:cNvSpPr>
              <a:spLocks/>
            </p:cNvSpPr>
            <p:nvPr/>
          </p:nvSpPr>
          <p:spPr bwMode="auto">
            <a:xfrm>
              <a:off x="5465241" y="3970816"/>
              <a:ext cx="80601" cy="24975"/>
            </a:xfrm>
            <a:custGeom>
              <a:avLst/>
              <a:gdLst>
                <a:gd name="T0" fmla="*/ 2 w 71"/>
                <a:gd name="T1" fmla="*/ 22 h 22"/>
                <a:gd name="T2" fmla="*/ 5 w 71"/>
                <a:gd name="T3" fmla="*/ 19 h 22"/>
                <a:gd name="T4" fmla="*/ 19 w 71"/>
                <a:gd name="T5" fmla="*/ 19 h 22"/>
                <a:gd name="T6" fmla="*/ 23 w 71"/>
                <a:gd name="T7" fmla="*/ 17 h 22"/>
                <a:gd name="T8" fmla="*/ 26 w 71"/>
                <a:gd name="T9" fmla="*/ 14 h 22"/>
                <a:gd name="T10" fmla="*/ 33 w 71"/>
                <a:gd name="T11" fmla="*/ 12 h 22"/>
                <a:gd name="T12" fmla="*/ 35 w 71"/>
                <a:gd name="T13" fmla="*/ 12 h 22"/>
                <a:gd name="T14" fmla="*/ 35 w 71"/>
                <a:gd name="T15" fmla="*/ 12 h 22"/>
                <a:gd name="T16" fmla="*/ 40 w 71"/>
                <a:gd name="T17" fmla="*/ 10 h 22"/>
                <a:gd name="T18" fmla="*/ 42 w 71"/>
                <a:gd name="T19" fmla="*/ 10 h 22"/>
                <a:gd name="T20" fmla="*/ 47 w 71"/>
                <a:gd name="T21" fmla="*/ 12 h 22"/>
                <a:gd name="T22" fmla="*/ 52 w 71"/>
                <a:gd name="T23" fmla="*/ 12 h 22"/>
                <a:gd name="T24" fmla="*/ 57 w 71"/>
                <a:gd name="T25" fmla="*/ 14 h 22"/>
                <a:gd name="T26" fmla="*/ 64 w 71"/>
                <a:gd name="T27" fmla="*/ 19 h 22"/>
                <a:gd name="T28" fmla="*/ 71 w 71"/>
                <a:gd name="T29" fmla="*/ 19 h 22"/>
                <a:gd name="T30" fmla="*/ 71 w 71"/>
                <a:gd name="T31" fmla="*/ 14 h 22"/>
                <a:gd name="T32" fmla="*/ 68 w 71"/>
                <a:gd name="T33" fmla="*/ 12 h 22"/>
                <a:gd name="T34" fmla="*/ 68 w 71"/>
                <a:gd name="T35" fmla="*/ 12 h 22"/>
                <a:gd name="T36" fmla="*/ 59 w 71"/>
                <a:gd name="T37" fmla="*/ 7 h 22"/>
                <a:gd name="T38" fmla="*/ 54 w 71"/>
                <a:gd name="T39" fmla="*/ 7 h 22"/>
                <a:gd name="T40" fmla="*/ 47 w 71"/>
                <a:gd name="T41" fmla="*/ 3 h 22"/>
                <a:gd name="T42" fmla="*/ 40 w 71"/>
                <a:gd name="T43" fmla="*/ 3 h 22"/>
                <a:gd name="T44" fmla="*/ 38 w 71"/>
                <a:gd name="T45" fmla="*/ 0 h 22"/>
                <a:gd name="T46" fmla="*/ 31 w 71"/>
                <a:gd name="T47" fmla="*/ 3 h 22"/>
                <a:gd name="T48" fmla="*/ 23 w 71"/>
                <a:gd name="T49" fmla="*/ 10 h 22"/>
                <a:gd name="T50" fmla="*/ 19 w 71"/>
                <a:gd name="T51" fmla="*/ 10 h 22"/>
                <a:gd name="T52" fmla="*/ 16 w 71"/>
                <a:gd name="T53" fmla="*/ 12 h 22"/>
                <a:gd name="T54" fmla="*/ 7 w 71"/>
                <a:gd name="T55" fmla="*/ 12 h 22"/>
                <a:gd name="T56" fmla="*/ 7 w 71"/>
                <a:gd name="T57" fmla="*/ 14 h 22"/>
                <a:gd name="T58" fmla="*/ 14 w 71"/>
                <a:gd name="T59" fmla="*/ 17 h 22"/>
                <a:gd name="T60" fmla="*/ 19 w 71"/>
                <a:gd name="T61" fmla="*/ 17 h 22"/>
                <a:gd name="T62" fmla="*/ 14 w 71"/>
                <a:gd name="T63" fmla="*/ 19 h 22"/>
                <a:gd name="T64" fmla="*/ 9 w 71"/>
                <a:gd name="T65" fmla="*/ 19 h 22"/>
                <a:gd name="T66" fmla="*/ 5 w 71"/>
                <a:gd name="T67" fmla="*/ 14 h 22"/>
                <a:gd name="T68" fmla="*/ 0 w 71"/>
                <a:gd name="T69" fmla="*/ 17 h 22"/>
                <a:gd name="T70" fmla="*/ 2 w 71"/>
                <a:gd name="T71" fmla="*/ 22 h 22"/>
                <a:gd name="T72" fmla="*/ 2 w 71"/>
                <a:gd name="T73" fmla="*/ 22 h 22"/>
                <a:gd name="T74" fmla="*/ 2 w 71"/>
                <a:gd name="T7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22">
                  <a:moveTo>
                    <a:pt x="2" y="22"/>
                  </a:moveTo>
                  <a:lnTo>
                    <a:pt x="5" y="19"/>
                  </a:lnTo>
                  <a:lnTo>
                    <a:pt x="19" y="19"/>
                  </a:lnTo>
                  <a:lnTo>
                    <a:pt x="23" y="17"/>
                  </a:lnTo>
                  <a:lnTo>
                    <a:pt x="26" y="14"/>
                  </a:lnTo>
                  <a:lnTo>
                    <a:pt x="33" y="12"/>
                  </a:lnTo>
                  <a:lnTo>
                    <a:pt x="35" y="12"/>
                  </a:lnTo>
                  <a:lnTo>
                    <a:pt x="35" y="12"/>
                  </a:lnTo>
                  <a:lnTo>
                    <a:pt x="40" y="10"/>
                  </a:lnTo>
                  <a:lnTo>
                    <a:pt x="42" y="10"/>
                  </a:lnTo>
                  <a:lnTo>
                    <a:pt x="47" y="12"/>
                  </a:lnTo>
                  <a:lnTo>
                    <a:pt x="52" y="12"/>
                  </a:lnTo>
                  <a:lnTo>
                    <a:pt x="57" y="14"/>
                  </a:lnTo>
                  <a:lnTo>
                    <a:pt x="64" y="19"/>
                  </a:lnTo>
                  <a:lnTo>
                    <a:pt x="71" y="19"/>
                  </a:lnTo>
                  <a:lnTo>
                    <a:pt x="71" y="14"/>
                  </a:lnTo>
                  <a:lnTo>
                    <a:pt x="68" y="12"/>
                  </a:lnTo>
                  <a:lnTo>
                    <a:pt x="68" y="12"/>
                  </a:lnTo>
                  <a:lnTo>
                    <a:pt x="59" y="7"/>
                  </a:lnTo>
                  <a:lnTo>
                    <a:pt x="54" y="7"/>
                  </a:lnTo>
                  <a:lnTo>
                    <a:pt x="47" y="3"/>
                  </a:lnTo>
                  <a:lnTo>
                    <a:pt x="40" y="3"/>
                  </a:lnTo>
                  <a:lnTo>
                    <a:pt x="38" y="0"/>
                  </a:lnTo>
                  <a:lnTo>
                    <a:pt x="31" y="3"/>
                  </a:lnTo>
                  <a:lnTo>
                    <a:pt x="23" y="10"/>
                  </a:lnTo>
                  <a:lnTo>
                    <a:pt x="19" y="10"/>
                  </a:lnTo>
                  <a:lnTo>
                    <a:pt x="16" y="12"/>
                  </a:lnTo>
                  <a:lnTo>
                    <a:pt x="7" y="12"/>
                  </a:lnTo>
                  <a:lnTo>
                    <a:pt x="7" y="14"/>
                  </a:lnTo>
                  <a:lnTo>
                    <a:pt x="14" y="17"/>
                  </a:lnTo>
                  <a:lnTo>
                    <a:pt x="19" y="17"/>
                  </a:lnTo>
                  <a:lnTo>
                    <a:pt x="14" y="19"/>
                  </a:lnTo>
                  <a:lnTo>
                    <a:pt x="9" y="19"/>
                  </a:lnTo>
                  <a:lnTo>
                    <a:pt x="5" y="14"/>
                  </a:lnTo>
                  <a:lnTo>
                    <a:pt x="0" y="17"/>
                  </a:lnTo>
                  <a:lnTo>
                    <a:pt x="2" y="22"/>
                  </a:lnTo>
                  <a:lnTo>
                    <a:pt x="2" y="22"/>
                  </a:lnTo>
                  <a:lnTo>
                    <a:pt x="2" y="2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96" name="Gabon">
              <a:extLst>
                <a:ext uri="{FF2B5EF4-FFF2-40B4-BE49-F238E27FC236}">
                  <a16:creationId xmlns:a16="http://schemas.microsoft.com/office/drawing/2014/main" xmlns="" id="{421AC1D7-0DC5-400E-B21F-64ED327F8E72}"/>
                </a:ext>
              </a:extLst>
            </p:cNvPr>
            <p:cNvSpPr>
              <a:spLocks/>
            </p:cNvSpPr>
            <p:nvPr/>
          </p:nvSpPr>
          <p:spPr bwMode="auto">
            <a:xfrm>
              <a:off x="6106643" y="4279597"/>
              <a:ext cx="145309" cy="156661"/>
            </a:xfrm>
            <a:custGeom>
              <a:avLst/>
              <a:gdLst>
                <a:gd name="T0" fmla="*/ 59 w 128"/>
                <a:gd name="T1" fmla="*/ 0 h 138"/>
                <a:gd name="T2" fmla="*/ 61 w 128"/>
                <a:gd name="T3" fmla="*/ 0 h 138"/>
                <a:gd name="T4" fmla="*/ 71 w 128"/>
                <a:gd name="T5" fmla="*/ 0 h 138"/>
                <a:gd name="T6" fmla="*/ 80 w 128"/>
                <a:gd name="T7" fmla="*/ 0 h 138"/>
                <a:gd name="T8" fmla="*/ 85 w 128"/>
                <a:gd name="T9" fmla="*/ 0 h 138"/>
                <a:gd name="T10" fmla="*/ 90 w 128"/>
                <a:gd name="T11" fmla="*/ 0 h 138"/>
                <a:gd name="T12" fmla="*/ 97 w 128"/>
                <a:gd name="T13" fmla="*/ 0 h 138"/>
                <a:gd name="T14" fmla="*/ 99 w 128"/>
                <a:gd name="T15" fmla="*/ 3 h 138"/>
                <a:gd name="T16" fmla="*/ 97 w 128"/>
                <a:gd name="T17" fmla="*/ 7 h 138"/>
                <a:gd name="T18" fmla="*/ 99 w 128"/>
                <a:gd name="T19" fmla="*/ 17 h 138"/>
                <a:gd name="T20" fmla="*/ 99 w 128"/>
                <a:gd name="T21" fmla="*/ 24 h 138"/>
                <a:gd name="T22" fmla="*/ 104 w 128"/>
                <a:gd name="T23" fmla="*/ 22 h 138"/>
                <a:gd name="T24" fmla="*/ 113 w 128"/>
                <a:gd name="T25" fmla="*/ 22 h 138"/>
                <a:gd name="T26" fmla="*/ 125 w 128"/>
                <a:gd name="T27" fmla="*/ 19 h 138"/>
                <a:gd name="T28" fmla="*/ 128 w 128"/>
                <a:gd name="T29" fmla="*/ 29 h 138"/>
                <a:gd name="T30" fmla="*/ 128 w 128"/>
                <a:gd name="T31" fmla="*/ 34 h 138"/>
                <a:gd name="T32" fmla="*/ 123 w 128"/>
                <a:gd name="T33" fmla="*/ 38 h 138"/>
                <a:gd name="T34" fmla="*/ 118 w 128"/>
                <a:gd name="T35" fmla="*/ 45 h 138"/>
                <a:gd name="T36" fmla="*/ 121 w 128"/>
                <a:gd name="T37" fmla="*/ 48 h 138"/>
                <a:gd name="T38" fmla="*/ 118 w 128"/>
                <a:gd name="T39" fmla="*/ 50 h 138"/>
                <a:gd name="T40" fmla="*/ 116 w 128"/>
                <a:gd name="T41" fmla="*/ 52 h 138"/>
                <a:gd name="T42" fmla="*/ 118 w 128"/>
                <a:gd name="T43" fmla="*/ 57 h 138"/>
                <a:gd name="T44" fmla="*/ 121 w 128"/>
                <a:gd name="T45" fmla="*/ 60 h 138"/>
                <a:gd name="T46" fmla="*/ 125 w 128"/>
                <a:gd name="T47" fmla="*/ 64 h 138"/>
                <a:gd name="T48" fmla="*/ 128 w 128"/>
                <a:gd name="T49" fmla="*/ 71 h 138"/>
                <a:gd name="T50" fmla="*/ 121 w 128"/>
                <a:gd name="T51" fmla="*/ 97 h 138"/>
                <a:gd name="T52" fmla="*/ 121 w 128"/>
                <a:gd name="T53" fmla="*/ 107 h 138"/>
                <a:gd name="T54" fmla="*/ 118 w 128"/>
                <a:gd name="T55" fmla="*/ 102 h 138"/>
                <a:gd name="T56" fmla="*/ 109 w 128"/>
                <a:gd name="T57" fmla="*/ 102 h 138"/>
                <a:gd name="T58" fmla="*/ 102 w 128"/>
                <a:gd name="T59" fmla="*/ 102 h 138"/>
                <a:gd name="T60" fmla="*/ 95 w 128"/>
                <a:gd name="T61" fmla="*/ 100 h 138"/>
                <a:gd name="T62" fmla="*/ 85 w 128"/>
                <a:gd name="T63" fmla="*/ 90 h 138"/>
                <a:gd name="T64" fmla="*/ 85 w 128"/>
                <a:gd name="T65" fmla="*/ 97 h 138"/>
                <a:gd name="T66" fmla="*/ 76 w 128"/>
                <a:gd name="T67" fmla="*/ 102 h 138"/>
                <a:gd name="T68" fmla="*/ 71 w 128"/>
                <a:gd name="T69" fmla="*/ 105 h 138"/>
                <a:gd name="T70" fmla="*/ 64 w 128"/>
                <a:gd name="T71" fmla="*/ 105 h 138"/>
                <a:gd name="T72" fmla="*/ 59 w 128"/>
                <a:gd name="T73" fmla="*/ 107 h 138"/>
                <a:gd name="T74" fmla="*/ 59 w 128"/>
                <a:gd name="T75" fmla="*/ 114 h 138"/>
                <a:gd name="T76" fmla="*/ 66 w 128"/>
                <a:gd name="T77" fmla="*/ 112 h 138"/>
                <a:gd name="T78" fmla="*/ 71 w 128"/>
                <a:gd name="T79" fmla="*/ 116 h 138"/>
                <a:gd name="T80" fmla="*/ 73 w 128"/>
                <a:gd name="T81" fmla="*/ 133 h 138"/>
                <a:gd name="T82" fmla="*/ 64 w 128"/>
                <a:gd name="T83" fmla="*/ 128 h 138"/>
                <a:gd name="T84" fmla="*/ 59 w 128"/>
                <a:gd name="T85" fmla="*/ 131 h 138"/>
                <a:gd name="T86" fmla="*/ 57 w 128"/>
                <a:gd name="T87" fmla="*/ 133 h 138"/>
                <a:gd name="T88" fmla="*/ 52 w 128"/>
                <a:gd name="T89" fmla="*/ 138 h 138"/>
                <a:gd name="T90" fmla="*/ 47 w 128"/>
                <a:gd name="T91" fmla="*/ 133 h 138"/>
                <a:gd name="T92" fmla="*/ 38 w 128"/>
                <a:gd name="T93" fmla="*/ 123 h 138"/>
                <a:gd name="T94" fmla="*/ 21 w 128"/>
                <a:gd name="T95" fmla="*/ 109 h 138"/>
                <a:gd name="T96" fmla="*/ 17 w 128"/>
                <a:gd name="T97" fmla="*/ 102 h 138"/>
                <a:gd name="T98" fmla="*/ 12 w 128"/>
                <a:gd name="T99" fmla="*/ 95 h 138"/>
                <a:gd name="T100" fmla="*/ 7 w 128"/>
                <a:gd name="T101" fmla="*/ 83 h 138"/>
                <a:gd name="T102" fmla="*/ 5 w 128"/>
                <a:gd name="T103" fmla="*/ 76 h 138"/>
                <a:gd name="T104" fmla="*/ 0 w 128"/>
                <a:gd name="T105" fmla="*/ 64 h 138"/>
                <a:gd name="T106" fmla="*/ 9 w 128"/>
                <a:gd name="T107" fmla="*/ 62 h 138"/>
                <a:gd name="T108" fmla="*/ 12 w 128"/>
                <a:gd name="T109" fmla="*/ 45 h 138"/>
                <a:gd name="T110" fmla="*/ 24 w 128"/>
                <a:gd name="T111" fmla="*/ 45 h 138"/>
                <a:gd name="T112" fmla="*/ 12 w 128"/>
                <a:gd name="T113" fmla="*/ 36 h 138"/>
                <a:gd name="T114" fmla="*/ 17 w 128"/>
                <a:gd name="T115" fmla="*/ 29 h 138"/>
                <a:gd name="T116" fmla="*/ 24 w 128"/>
                <a:gd name="T117" fmla="*/ 29 h 138"/>
                <a:gd name="T118" fmla="*/ 26 w 128"/>
                <a:gd name="T119" fmla="*/ 29 h 138"/>
                <a:gd name="T120" fmla="*/ 57 w 128"/>
                <a:gd name="T121" fmla="*/ 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8" h="138">
                  <a:moveTo>
                    <a:pt x="57" y="3"/>
                  </a:moveTo>
                  <a:lnTo>
                    <a:pt x="59" y="0"/>
                  </a:lnTo>
                  <a:lnTo>
                    <a:pt x="59" y="0"/>
                  </a:lnTo>
                  <a:lnTo>
                    <a:pt x="61" y="0"/>
                  </a:lnTo>
                  <a:lnTo>
                    <a:pt x="64" y="0"/>
                  </a:lnTo>
                  <a:lnTo>
                    <a:pt x="71" y="0"/>
                  </a:lnTo>
                  <a:lnTo>
                    <a:pt x="73" y="0"/>
                  </a:lnTo>
                  <a:lnTo>
                    <a:pt x="80" y="0"/>
                  </a:lnTo>
                  <a:lnTo>
                    <a:pt x="83" y="0"/>
                  </a:lnTo>
                  <a:lnTo>
                    <a:pt x="85" y="0"/>
                  </a:lnTo>
                  <a:lnTo>
                    <a:pt x="87" y="0"/>
                  </a:lnTo>
                  <a:lnTo>
                    <a:pt x="90" y="0"/>
                  </a:lnTo>
                  <a:lnTo>
                    <a:pt x="95" y="0"/>
                  </a:lnTo>
                  <a:lnTo>
                    <a:pt x="97" y="0"/>
                  </a:lnTo>
                  <a:lnTo>
                    <a:pt x="97" y="0"/>
                  </a:lnTo>
                  <a:lnTo>
                    <a:pt x="99" y="3"/>
                  </a:lnTo>
                  <a:lnTo>
                    <a:pt x="99" y="3"/>
                  </a:lnTo>
                  <a:lnTo>
                    <a:pt x="97" y="7"/>
                  </a:lnTo>
                  <a:lnTo>
                    <a:pt x="99" y="10"/>
                  </a:lnTo>
                  <a:lnTo>
                    <a:pt x="99" y="17"/>
                  </a:lnTo>
                  <a:lnTo>
                    <a:pt x="99" y="19"/>
                  </a:lnTo>
                  <a:lnTo>
                    <a:pt x="99" y="24"/>
                  </a:lnTo>
                  <a:lnTo>
                    <a:pt x="102" y="24"/>
                  </a:lnTo>
                  <a:lnTo>
                    <a:pt x="104" y="22"/>
                  </a:lnTo>
                  <a:lnTo>
                    <a:pt x="109" y="24"/>
                  </a:lnTo>
                  <a:lnTo>
                    <a:pt x="113" y="22"/>
                  </a:lnTo>
                  <a:lnTo>
                    <a:pt x="118" y="19"/>
                  </a:lnTo>
                  <a:lnTo>
                    <a:pt x="125" y="19"/>
                  </a:lnTo>
                  <a:lnTo>
                    <a:pt x="128" y="22"/>
                  </a:lnTo>
                  <a:lnTo>
                    <a:pt x="128" y="29"/>
                  </a:lnTo>
                  <a:lnTo>
                    <a:pt x="125" y="31"/>
                  </a:lnTo>
                  <a:lnTo>
                    <a:pt x="128" y="34"/>
                  </a:lnTo>
                  <a:lnTo>
                    <a:pt x="128" y="38"/>
                  </a:lnTo>
                  <a:lnTo>
                    <a:pt x="123" y="38"/>
                  </a:lnTo>
                  <a:lnTo>
                    <a:pt x="118" y="41"/>
                  </a:lnTo>
                  <a:lnTo>
                    <a:pt x="118" y="45"/>
                  </a:lnTo>
                  <a:lnTo>
                    <a:pt x="118" y="45"/>
                  </a:lnTo>
                  <a:lnTo>
                    <a:pt x="121" y="48"/>
                  </a:lnTo>
                  <a:lnTo>
                    <a:pt x="118" y="50"/>
                  </a:lnTo>
                  <a:lnTo>
                    <a:pt x="118" y="50"/>
                  </a:lnTo>
                  <a:lnTo>
                    <a:pt x="116" y="52"/>
                  </a:lnTo>
                  <a:lnTo>
                    <a:pt x="116" y="52"/>
                  </a:lnTo>
                  <a:lnTo>
                    <a:pt x="116" y="55"/>
                  </a:lnTo>
                  <a:lnTo>
                    <a:pt x="118" y="57"/>
                  </a:lnTo>
                  <a:lnTo>
                    <a:pt x="121" y="57"/>
                  </a:lnTo>
                  <a:lnTo>
                    <a:pt x="121" y="60"/>
                  </a:lnTo>
                  <a:lnTo>
                    <a:pt x="125" y="62"/>
                  </a:lnTo>
                  <a:lnTo>
                    <a:pt x="125" y="64"/>
                  </a:lnTo>
                  <a:lnTo>
                    <a:pt x="128" y="67"/>
                  </a:lnTo>
                  <a:lnTo>
                    <a:pt x="128" y="71"/>
                  </a:lnTo>
                  <a:lnTo>
                    <a:pt x="125" y="81"/>
                  </a:lnTo>
                  <a:lnTo>
                    <a:pt x="121" y="97"/>
                  </a:lnTo>
                  <a:lnTo>
                    <a:pt x="121" y="102"/>
                  </a:lnTo>
                  <a:lnTo>
                    <a:pt x="121" y="107"/>
                  </a:lnTo>
                  <a:lnTo>
                    <a:pt x="118" y="107"/>
                  </a:lnTo>
                  <a:lnTo>
                    <a:pt x="118" y="102"/>
                  </a:lnTo>
                  <a:lnTo>
                    <a:pt x="113" y="100"/>
                  </a:lnTo>
                  <a:lnTo>
                    <a:pt x="109" y="102"/>
                  </a:lnTo>
                  <a:lnTo>
                    <a:pt x="106" y="102"/>
                  </a:lnTo>
                  <a:lnTo>
                    <a:pt x="102" y="102"/>
                  </a:lnTo>
                  <a:lnTo>
                    <a:pt x="97" y="105"/>
                  </a:lnTo>
                  <a:lnTo>
                    <a:pt x="95" y="100"/>
                  </a:lnTo>
                  <a:lnTo>
                    <a:pt x="90" y="90"/>
                  </a:lnTo>
                  <a:lnTo>
                    <a:pt x="85" y="90"/>
                  </a:lnTo>
                  <a:lnTo>
                    <a:pt x="85" y="93"/>
                  </a:lnTo>
                  <a:lnTo>
                    <a:pt x="85" y="97"/>
                  </a:lnTo>
                  <a:lnTo>
                    <a:pt x="83" y="102"/>
                  </a:lnTo>
                  <a:lnTo>
                    <a:pt x="76" y="102"/>
                  </a:lnTo>
                  <a:lnTo>
                    <a:pt x="73" y="102"/>
                  </a:lnTo>
                  <a:lnTo>
                    <a:pt x="71" y="105"/>
                  </a:lnTo>
                  <a:lnTo>
                    <a:pt x="69" y="107"/>
                  </a:lnTo>
                  <a:lnTo>
                    <a:pt x="64" y="105"/>
                  </a:lnTo>
                  <a:lnTo>
                    <a:pt x="59" y="105"/>
                  </a:lnTo>
                  <a:lnTo>
                    <a:pt x="59" y="107"/>
                  </a:lnTo>
                  <a:lnTo>
                    <a:pt x="59" y="109"/>
                  </a:lnTo>
                  <a:lnTo>
                    <a:pt x="59" y="114"/>
                  </a:lnTo>
                  <a:lnTo>
                    <a:pt x="61" y="114"/>
                  </a:lnTo>
                  <a:lnTo>
                    <a:pt x="66" y="112"/>
                  </a:lnTo>
                  <a:lnTo>
                    <a:pt x="69" y="114"/>
                  </a:lnTo>
                  <a:lnTo>
                    <a:pt x="71" y="116"/>
                  </a:lnTo>
                  <a:lnTo>
                    <a:pt x="73" y="128"/>
                  </a:lnTo>
                  <a:lnTo>
                    <a:pt x="73" y="133"/>
                  </a:lnTo>
                  <a:lnTo>
                    <a:pt x="66" y="128"/>
                  </a:lnTo>
                  <a:lnTo>
                    <a:pt x="64" y="128"/>
                  </a:lnTo>
                  <a:lnTo>
                    <a:pt x="64" y="131"/>
                  </a:lnTo>
                  <a:lnTo>
                    <a:pt x="59" y="131"/>
                  </a:lnTo>
                  <a:lnTo>
                    <a:pt x="57" y="131"/>
                  </a:lnTo>
                  <a:lnTo>
                    <a:pt x="57" y="133"/>
                  </a:lnTo>
                  <a:lnTo>
                    <a:pt x="52" y="138"/>
                  </a:lnTo>
                  <a:lnTo>
                    <a:pt x="52" y="138"/>
                  </a:lnTo>
                  <a:lnTo>
                    <a:pt x="47" y="135"/>
                  </a:lnTo>
                  <a:lnTo>
                    <a:pt x="47" y="133"/>
                  </a:lnTo>
                  <a:lnTo>
                    <a:pt x="40" y="128"/>
                  </a:lnTo>
                  <a:lnTo>
                    <a:pt x="38" y="123"/>
                  </a:lnTo>
                  <a:lnTo>
                    <a:pt x="28" y="116"/>
                  </a:lnTo>
                  <a:lnTo>
                    <a:pt x="21" y="109"/>
                  </a:lnTo>
                  <a:lnTo>
                    <a:pt x="24" y="107"/>
                  </a:lnTo>
                  <a:lnTo>
                    <a:pt x="17" y="102"/>
                  </a:lnTo>
                  <a:lnTo>
                    <a:pt x="14" y="97"/>
                  </a:lnTo>
                  <a:lnTo>
                    <a:pt x="12" y="95"/>
                  </a:lnTo>
                  <a:lnTo>
                    <a:pt x="12" y="88"/>
                  </a:lnTo>
                  <a:lnTo>
                    <a:pt x="7" y="83"/>
                  </a:lnTo>
                  <a:lnTo>
                    <a:pt x="7" y="78"/>
                  </a:lnTo>
                  <a:lnTo>
                    <a:pt x="5" y="76"/>
                  </a:lnTo>
                  <a:lnTo>
                    <a:pt x="0" y="67"/>
                  </a:lnTo>
                  <a:lnTo>
                    <a:pt x="0" y="64"/>
                  </a:lnTo>
                  <a:lnTo>
                    <a:pt x="5" y="67"/>
                  </a:lnTo>
                  <a:lnTo>
                    <a:pt x="9" y="62"/>
                  </a:lnTo>
                  <a:lnTo>
                    <a:pt x="12" y="50"/>
                  </a:lnTo>
                  <a:lnTo>
                    <a:pt x="12" y="45"/>
                  </a:lnTo>
                  <a:lnTo>
                    <a:pt x="14" y="48"/>
                  </a:lnTo>
                  <a:lnTo>
                    <a:pt x="24" y="45"/>
                  </a:lnTo>
                  <a:lnTo>
                    <a:pt x="17" y="43"/>
                  </a:lnTo>
                  <a:lnTo>
                    <a:pt x="12" y="36"/>
                  </a:lnTo>
                  <a:lnTo>
                    <a:pt x="17" y="36"/>
                  </a:lnTo>
                  <a:lnTo>
                    <a:pt x="17" y="29"/>
                  </a:lnTo>
                  <a:lnTo>
                    <a:pt x="21" y="31"/>
                  </a:lnTo>
                  <a:lnTo>
                    <a:pt x="24" y="29"/>
                  </a:lnTo>
                  <a:lnTo>
                    <a:pt x="26" y="29"/>
                  </a:lnTo>
                  <a:lnTo>
                    <a:pt x="26" y="29"/>
                  </a:lnTo>
                  <a:lnTo>
                    <a:pt x="57" y="29"/>
                  </a:lnTo>
                  <a:lnTo>
                    <a:pt x="57" y="3"/>
                  </a:lnTo>
                  <a:lnTo>
                    <a:pt x="57" y="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98" name="France">
              <a:extLst>
                <a:ext uri="{FF2B5EF4-FFF2-40B4-BE49-F238E27FC236}">
                  <a16:creationId xmlns:a16="http://schemas.microsoft.com/office/drawing/2014/main" xmlns="" id="{C163116D-A2C3-4116-A8E8-09BD8519BF88}"/>
                </a:ext>
              </a:extLst>
            </p:cNvPr>
            <p:cNvSpPr>
              <a:spLocks noEditPoints="1"/>
            </p:cNvSpPr>
            <p:nvPr/>
          </p:nvSpPr>
          <p:spPr bwMode="auto">
            <a:xfrm>
              <a:off x="5776293" y="2904839"/>
              <a:ext cx="330351" cy="308781"/>
            </a:xfrm>
            <a:custGeom>
              <a:avLst/>
              <a:gdLst>
                <a:gd name="T0" fmla="*/ 230 w 291"/>
                <a:gd name="T1" fmla="*/ 132 h 272"/>
                <a:gd name="T2" fmla="*/ 211 w 291"/>
                <a:gd name="T3" fmla="*/ 142 h 272"/>
                <a:gd name="T4" fmla="*/ 218 w 291"/>
                <a:gd name="T5" fmla="*/ 128 h 272"/>
                <a:gd name="T6" fmla="*/ 234 w 291"/>
                <a:gd name="T7" fmla="*/ 104 h 272"/>
                <a:gd name="T8" fmla="*/ 241 w 291"/>
                <a:gd name="T9" fmla="*/ 102 h 272"/>
                <a:gd name="T10" fmla="*/ 246 w 291"/>
                <a:gd name="T11" fmla="*/ 78 h 272"/>
                <a:gd name="T12" fmla="*/ 251 w 291"/>
                <a:gd name="T13" fmla="*/ 59 h 272"/>
                <a:gd name="T14" fmla="*/ 232 w 291"/>
                <a:gd name="T15" fmla="*/ 57 h 272"/>
                <a:gd name="T16" fmla="*/ 215 w 291"/>
                <a:gd name="T17" fmla="*/ 50 h 272"/>
                <a:gd name="T18" fmla="*/ 199 w 291"/>
                <a:gd name="T19" fmla="*/ 42 h 272"/>
                <a:gd name="T20" fmla="*/ 182 w 291"/>
                <a:gd name="T21" fmla="*/ 33 h 272"/>
                <a:gd name="T22" fmla="*/ 168 w 291"/>
                <a:gd name="T23" fmla="*/ 21 h 272"/>
                <a:gd name="T24" fmla="*/ 151 w 291"/>
                <a:gd name="T25" fmla="*/ 2 h 272"/>
                <a:gd name="T26" fmla="*/ 133 w 291"/>
                <a:gd name="T27" fmla="*/ 7 h 272"/>
                <a:gd name="T28" fmla="*/ 125 w 291"/>
                <a:gd name="T29" fmla="*/ 33 h 272"/>
                <a:gd name="T30" fmla="*/ 99 w 291"/>
                <a:gd name="T31" fmla="*/ 42 h 272"/>
                <a:gd name="T32" fmla="*/ 83 w 291"/>
                <a:gd name="T33" fmla="*/ 52 h 272"/>
                <a:gd name="T34" fmla="*/ 73 w 291"/>
                <a:gd name="T35" fmla="*/ 42 h 272"/>
                <a:gd name="T36" fmla="*/ 62 w 291"/>
                <a:gd name="T37" fmla="*/ 45 h 272"/>
                <a:gd name="T38" fmla="*/ 66 w 291"/>
                <a:gd name="T39" fmla="*/ 64 h 272"/>
                <a:gd name="T40" fmla="*/ 55 w 291"/>
                <a:gd name="T41" fmla="*/ 71 h 272"/>
                <a:gd name="T42" fmla="*/ 36 w 291"/>
                <a:gd name="T43" fmla="*/ 64 h 272"/>
                <a:gd name="T44" fmla="*/ 19 w 291"/>
                <a:gd name="T45" fmla="*/ 69 h 272"/>
                <a:gd name="T46" fmla="*/ 3 w 291"/>
                <a:gd name="T47" fmla="*/ 80 h 272"/>
                <a:gd name="T48" fmla="*/ 5 w 291"/>
                <a:gd name="T49" fmla="*/ 80 h 272"/>
                <a:gd name="T50" fmla="*/ 7 w 291"/>
                <a:gd name="T51" fmla="*/ 85 h 272"/>
                <a:gd name="T52" fmla="*/ 10 w 291"/>
                <a:gd name="T53" fmla="*/ 97 h 272"/>
                <a:gd name="T54" fmla="*/ 29 w 291"/>
                <a:gd name="T55" fmla="*/ 99 h 272"/>
                <a:gd name="T56" fmla="*/ 40 w 291"/>
                <a:gd name="T57" fmla="*/ 102 h 272"/>
                <a:gd name="T58" fmla="*/ 50 w 291"/>
                <a:gd name="T59" fmla="*/ 111 h 272"/>
                <a:gd name="T60" fmla="*/ 59 w 291"/>
                <a:gd name="T61" fmla="*/ 111 h 272"/>
                <a:gd name="T62" fmla="*/ 55 w 291"/>
                <a:gd name="T63" fmla="*/ 123 h 272"/>
                <a:gd name="T64" fmla="*/ 76 w 291"/>
                <a:gd name="T65" fmla="*/ 137 h 272"/>
                <a:gd name="T66" fmla="*/ 73 w 291"/>
                <a:gd name="T67" fmla="*/ 154 h 272"/>
                <a:gd name="T68" fmla="*/ 81 w 291"/>
                <a:gd name="T69" fmla="*/ 161 h 272"/>
                <a:gd name="T70" fmla="*/ 76 w 291"/>
                <a:gd name="T71" fmla="*/ 182 h 272"/>
                <a:gd name="T72" fmla="*/ 66 w 291"/>
                <a:gd name="T73" fmla="*/ 218 h 272"/>
                <a:gd name="T74" fmla="*/ 76 w 291"/>
                <a:gd name="T75" fmla="*/ 227 h 272"/>
                <a:gd name="T76" fmla="*/ 107 w 291"/>
                <a:gd name="T77" fmla="*/ 239 h 272"/>
                <a:gd name="T78" fmla="*/ 133 w 291"/>
                <a:gd name="T79" fmla="*/ 237 h 272"/>
                <a:gd name="T80" fmla="*/ 159 w 291"/>
                <a:gd name="T81" fmla="*/ 244 h 272"/>
                <a:gd name="T82" fmla="*/ 173 w 291"/>
                <a:gd name="T83" fmla="*/ 213 h 272"/>
                <a:gd name="T84" fmla="*/ 192 w 291"/>
                <a:gd name="T85" fmla="*/ 218 h 272"/>
                <a:gd name="T86" fmla="*/ 225 w 291"/>
                <a:gd name="T87" fmla="*/ 227 h 272"/>
                <a:gd name="T88" fmla="*/ 248 w 291"/>
                <a:gd name="T89" fmla="*/ 206 h 272"/>
                <a:gd name="T90" fmla="*/ 234 w 291"/>
                <a:gd name="T91" fmla="*/ 177 h 272"/>
                <a:gd name="T92" fmla="*/ 234 w 291"/>
                <a:gd name="T93" fmla="*/ 156 h 272"/>
                <a:gd name="T94" fmla="*/ 237 w 291"/>
                <a:gd name="T95" fmla="*/ 149 h 272"/>
                <a:gd name="T96" fmla="*/ 279 w 291"/>
                <a:gd name="T97" fmla="*/ 265 h 272"/>
                <a:gd name="T98" fmla="*/ 272 w 291"/>
                <a:gd name="T99" fmla="*/ 255 h 272"/>
                <a:gd name="T100" fmla="*/ 272 w 291"/>
                <a:gd name="T101" fmla="*/ 248 h 272"/>
                <a:gd name="T102" fmla="*/ 282 w 291"/>
                <a:gd name="T103" fmla="*/ 234 h 272"/>
                <a:gd name="T104" fmla="*/ 286 w 291"/>
                <a:gd name="T105" fmla="*/ 225 h 272"/>
                <a:gd name="T106" fmla="*/ 289 w 291"/>
                <a:gd name="T107" fmla="*/ 25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1" h="272">
                  <a:moveTo>
                    <a:pt x="237" y="149"/>
                  </a:moveTo>
                  <a:lnTo>
                    <a:pt x="234" y="144"/>
                  </a:lnTo>
                  <a:lnTo>
                    <a:pt x="232" y="142"/>
                  </a:lnTo>
                  <a:lnTo>
                    <a:pt x="232" y="137"/>
                  </a:lnTo>
                  <a:lnTo>
                    <a:pt x="230" y="132"/>
                  </a:lnTo>
                  <a:lnTo>
                    <a:pt x="222" y="132"/>
                  </a:lnTo>
                  <a:lnTo>
                    <a:pt x="220" y="135"/>
                  </a:lnTo>
                  <a:lnTo>
                    <a:pt x="222" y="142"/>
                  </a:lnTo>
                  <a:lnTo>
                    <a:pt x="215" y="144"/>
                  </a:lnTo>
                  <a:lnTo>
                    <a:pt x="211" y="142"/>
                  </a:lnTo>
                  <a:lnTo>
                    <a:pt x="211" y="139"/>
                  </a:lnTo>
                  <a:lnTo>
                    <a:pt x="213" y="137"/>
                  </a:lnTo>
                  <a:lnTo>
                    <a:pt x="215" y="137"/>
                  </a:lnTo>
                  <a:lnTo>
                    <a:pt x="215" y="135"/>
                  </a:lnTo>
                  <a:lnTo>
                    <a:pt x="218" y="128"/>
                  </a:lnTo>
                  <a:lnTo>
                    <a:pt x="222" y="118"/>
                  </a:lnTo>
                  <a:lnTo>
                    <a:pt x="225" y="116"/>
                  </a:lnTo>
                  <a:lnTo>
                    <a:pt x="230" y="111"/>
                  </a:lnTo>
                  <a:lnTo>
                    <a:pt x="234" y="109"/>
                  </a:lnTo>
                  <a:lnTo>
                    <a:pt x="234" y="104"/>
                  </a:lnTo>
                  <a:lnTo>
                    <a:pt x="230" y="102"/>
                  </a:lnTo>
                  <a:lnTo>
                    <a:pt x="232" y="99"/>
                  </a:lnTo>
                  <a:lnTo>
                    <a:pt x="237" y="99"/>
                  </a:lnTo>
                  <a:lnTo>
                    <a:pt x="239" y="102"/>
                  </a:lnTo>
                  <a:lnTo>
                    <a:pt x="241" y="102"/>
                  </a:lnTo>
                  <a:lnTo>
                    <a:pt x="248" y="99"/>
                  </a:lnTo>
                  <a:lnTo>
                    <a:pt x="248" y="95"/>
                  </a:lnTo>
                  <a:lnTo>
                    <a:pt x="244" y="92"/>
                  </a:lnTo>
                  <a:lnTo>
                    <a:pt x="244" y="87"/>
                  </a:lnTo>
                  <a:lnTo>
                    <a:pt x="246" y="78"/>
                  </a:lnTo>
                  <a:lnTo>
                    <a:pt x="248" y="76"/>
                  </a:lnTo>
                  <a:lnTo>
                    <a:pt x="248" y="73"/>
                  </a:lnTo>
                  <a:lnTo>
                    <a:pt x="251" y="66"/>
                  </a:lnTo>
                  <a:lnTo>
                    <a:pt x="256" y="61"/>
                  </a:lnTo>
                  <a:lnTo>
                    <a:pt x="251" y="59"/>
                  </a:lnTo>
                  <a:lnTo>
                    <a:pt x="248" y="59"/>
                  </a:lnTo>
                  <a:lnTo>
                    <a:pt x="241" y="54"/>
                  </a:lnTo>
                  <a:lnTo>
                    <a:pt x="239" y="57"/>
                  </a:lnTo>
                  <a:lnTo>
                    <a:pt x="234" y="57"/>
                  </a:lnTo>
                  <a:lnTo>
                    <a:pt x="232" y="57"/>
                  </a:lnTo>
                  <a:lnTo>
                    <a:pt x="227" y="57"/>
                  </a:lnTo>
                  <a:lnTo>
                    <a:pt x="225" y="54"/>
                  </a:lnTo>
                  <a:lnTo>
                    <a:pt x="225" y="52"/>
                  </a:lnTo>
                  <a:lnTo>
                    <a:pt x="220" y="47"/>
                  </a:lnTo>
                  <a:lnTo>
                    <a:pt x="215" y="50"/>
                  </a:lnTo>
                  <a:lnTo>
                    <a:pt x="211" y="47"/>
                  </a:lnTo>
                  <a:lnTo>
                    <a:pt x="208" y="42"/>
                  </a:lnTo>
                  <a:lnTo>
                    <a:pt x="204" y="42"/>
                  </a:lnTo>
                  <a:lnTo>
                    <a:pt x="204" y="45"/>
                  </a:lnTo>
                  <a:lnTo>
                    <a:pt x="199" y="42"/>
                  </a:lnTo>
                  <a:lnTo>
                    <a:pt x="194" y="42"/>
                  </a:lnTo>
                  <a:lnTo>
                    <a:pt x="189" y="35"/>
                  </a:lnTo>
                  <a:lnTo>
                    <a:pt x="187" y="35"/>
                  </a:lnTo>
                  <a:lnTo>
                    <a:pt x="185" y="33"/>
                  </a:lnTo>
                  <a:lnTo>
                    <a:pt x="182" y="33"/>
                  </a:lnTo>
                  <a:lnTo>
                    <a:pt x="180" y="33"/>
                  </a:lnTo>
                  <a:lnTo>
                    <a:pt x="175" y="31"/>
                  </a:lnTo>
                  <a:lnTo>
                    <a:pt x="173" y="26"/>
                  </a:lnTo>
                  <a:lnTo>
                    <a:pt x="170" y="24"/>
                  </a:lnTo>
                  <a:lnTo>
                    <a:pt x="168" y="21"/>
                  </a:lnTo>
                  <a:lnTo>
                    <a:pt x="166" y="21"/>
                  </a:lnTo>
                  <a:lnTo>
                    <a:pt x="159" y="16"/>
                  </a:lnTo>
                  <a:lnTo>
                    <a:pt x="159" y="12"/>
                  </a:lnTo>
                  <a:lnTo>
                    <a:pt x="154" y="12"/>
                  </a:lnTo>
                  <a:lnTo>
                    <a:pt x="151" y="2"/>
                  </a:lnTo>
                  <a:lnTo>
                    <a:pt x="149" y="0"/>
                  </a:lnTo>
                  <a:lnTo>
                    <a:pt x="149" y="2"/>
                  </a:lnTo>
                  <a:lnTo>
                    <a:pt x="142" y="5"/>
                  </a:lnTo>
                  <a:lnTo>
                    <a:pt x="140" y="5"/>
                  </a:lnTo>
                  <a:lnTo>
                    <a:pt x="133" y="7"/>
                  </a:lnTo>
                  <a:lnTo>
                    <a:pt x="130" y="12"/>
                  </a:lnTo>
                  <a:lnTo>
                    <a:pt x="133" y="16"/>
                  </a:lnTo>
                  <a:lnTo>
                    <a:pt x="130" y="26"/>
                  </a:lnTo>
                  <a:lnTo>
                    <a:pt x="125" y="31"/>
                  </a:lnTo>
                  <a:lnTo>
                    <a:pt x="125" y="33"/>
                  </a:lnTo>
                  <a:lnTo>
                    <a:pt x="118" y="35"/>
                  </a:lnTo>
                  <a:lnTo>
                    <a:pt x="114" y="35"/>
                  </a:lnTo>
                  <a:lnTo>
                    <a:pt x="109" y="35"/>
                  </a:lnTo>
                  <a:lnTo>
                    <a:pt x="102" y="40"/>
                  </a:lnTo>
                  <a:lnTo>
                    <a:pt x="99" y="42"/>
                  </a:lnTo>
                  <a:lnTo>
                    <a:pt x="99" y="47"/>
                  </a:lnTo>
                  <a:lnTo>
                    <a:pt x="104" y="47"/>
                  </a:lnTo>
                  <a:lnTo>
                    <a:pt x="99" y="52"/>
                  </a:lnTo>
                  <a:lnTo>
                    <a:pt x="92" y="52"/>
                  </a:lnTo>
                  <a:lnTo>
                    <a:pt x="83" y="52"/>
                  </a:lnTo>
                  <a:lnTo>
                    <a:pt x="81" y="50"/>
                  </a:lnTo>
                  <a:lnTo>
                    <a:pt x="76" y="52"/>
                  </a:lnTo>
                  <a:lnTo>
                    <a:pt x="76" y="47"/>
                  </a:lnTo>
                  <a:lnTo>
                    <a:pt x="73" y="45"/>
                  </a:lnTo>
                  <a:lnTo>
                    <a:pt x="73" y="42"/>
                  </a:lnTo>
                  <a:lnTo>
                    <a:pt x="71" y="40"/>
                  </a:lnTo>
                  <a:lnTo>
                    <a:pt x="66" y="42"/>
                  </a:lnTo>
                  <a:lnTo>
                    <a:pt x="62" y="42"/>
                  </a:lnTo>
                  <a:lnTo>
                    <a:pt x="59" y="40"/>
                  </a:lnTo>
                  <a:lnTo>
                    <a:pt x="62" y="45"/>
                  </a:lnTo>
                  <a:lnTo>
                    <a:pt x="59" y="47"/>
                  </a:lnTo>
                  <a:lnTo>
                    <a:pt x="66" y="54"/>
                  </a:lnTo>
                  <a:lnTo>
                    <a:pt x="66" y="57"/>
                  </a:lnTo>
                  <a:lnTo>
                    <a:pt x="66" y="61"/>
                  </a:lnTo>
                  <a:lnTo>
                    <a:pt x="66" y="64"/>
                  </a:lnTo>
                  <a:lnTo>
                    <a:pt x="69" y="66"/>
                  </a:lnTo>
                  <a:lnTo>
                    <a:pt x="69" y="71"/>
                  </a:lnTo>
                  <a:lnTo>
                    <a:pt x="62" y="71"/>
                  </a:lnTo>
                  <a:lnTo>
                    <a:pt x="57" y="71"/>
                  </a:lnTo>
                  <a:lnTo>
                    <a:pt x="55" y="71"/>
                  </a:lnTo>
                  <a:lnTo>
                    <a:pt x="50" y="71"/>
                  </a:lnTo>
                  <a:lnTo>
                    <a:pt x="50" y="71"/>
                  </a:lnTo>
                  <a:lnTo>
                    <a:pt x="45" y="73"/>
                  </a:lnTo>
                  <a:lnTo>
                    <a:pt x="38" y="66"/>
                  </a:lnTo>
                  <a:lnTo>
                    <a:pt x="36" y="64"/>
                  </a:lnTo>
                  <a:lnTo>
                    <a:pt x="29" y="66"/>
                  </a:lnTo>
                  <a:lnTo>
                    <a:pt x="26" y="69"/>
                  </a:lnTo>
                  <a:lnTo>
                    <a:pt x="24" y="69"/>
                  </a:lnTo>
                  <a:lnTo>
                    <a:pt x="21" y="71"/>
                  </a:lnTo>
                  <a:lnTo>
                    <a:pt x="19" y="69"/>
                  </a:lnTo>
                  <a:lnTo>
                    <a:pt x="14" y="69"/>
                  </a:lnTo>
                  <a:lnTo>
                    <a:pt x="10" y="73"/>
                  </a:lnTo>
                  <a:lnTo>
                    <a:pt x="5" y="73"/>
                  </a:lnTo>
                  <a:lnTo>
                    <a:pt x="0" y="76"/>
                  </a:lnTo>
                  <a:lnTo>
                    <a:pt x="3" y="80"/>
                  </a:lnTo>
                  <a:lnTo>
                    <a:pt x="7" y="78"/>
                  </a:lnTo>
                  <a:lnTo>
                    <a:pt x="10" y="80"/>
                  </a:lnTo>
                  <a:lnTo>
                    <a:pt x="12" y="80"/>
                  </a:lnTo>
                  <a:lnTo>
                    <a:pt x="7" y="80"/>
                  </a:lnTo>
                  <a:lnTo>
                    <a:pt x="5" y="80"/>
                  </a:lnTo>
                  <a:lnTo>
                    <a:pt x="7" y="85"/>
                  </a:lnTo>
                  <a:lnTo>
                    <a:pt x="7" y="80"/>
                  </a:lnTo>
                  <a:lnTo>
                    <a:pt x="10" y="83"/>
                  </a:lnTo>
                  <a:lnTo>
                    <a:pt x="10" y="85"/>
                  </a:lnTo>
                  <a:lnTo>
                    <a:pt x="7" y="85"/>
                  </a:lnTo>
                  <a:lnTo>
                    <a:pt x="5" y="87"/>
                  </a:lnTo>
                  <a:lnTo>
                    <a:pt x="5" y="90"/>
                  </a:lnTo>
                  <a:lnTo>
                    <a:pt x="7" y="90"/>
                  </a:lnTo>
                  <a:lnTo>
                    <a:pt x="10" y="95"/>
                  </a:lnTo>
                  <a:lnTo>
                    <a:pt x="10" y="97"/>
                  </a:lnTo>
                  <a:lnTo>
                    <a:pt x="14" y="92"/>
                  </a:lnTo>
                  <a:lnTo>
                    <a:pt x="17" y="95"/>
                  </a:lnTo>
                  <a:lnTo>
                    <a:pt x="19" y="95"/>
                  </a:lnTo>
                  <a:lnTo>
                    <a:pt x="26" y="97"/>
                  </a:lnTo>
                  <a:lnTo>
                    <a:pt x="29" y="99"/>
                  </a:lnTo>
                  <a:lnTo>
                    <a:pt x="31" y="99"/>
                  </a:lnTo>
                  <a:lnTo>
                    <a:pt x="36" y="102"/>
                  </a:lnTo>
                  <a:lnTo>
                    <a:pt x="40" y="99"/>
                  </a:lnTo>
                  <a:lnTo>
                    <a:pt x="43" y="99"/>
                  </a:lnTo>
                  <a:lnTo>
                    <a:pt x="40" y="102"/>
                  </a:lnTo>
                  <a:lnTo>
                    <a:pt x="43" y="104"/>
                  </a:lnTo>
                  <a:lnTo>
                    <a:pt x="45" y="102"/>
                  </a:lnTo>
                  <a:lnTo>
                    <a:pt x="47" y="104"/>
                  </a:lnTo>
                  <a:lnTo>
                    <a:pt x="47" y="109"/>
                  </a:lnTo>
                  <a:lnTo>
                    <a:pt x="50" y="111"/>
                  </a:lnTo>
                  <a:lnTo>
                    <a:pt x="52" y="111"/>
                  </a:lnTo>
                  <a:lnTo>
                    <a:pt x="55" y="109"/>
                  </a:lnTo>
                  <a:lnTo>
                    <a:pt x="59" y="109"/>
                  </a:lnTo>
                  <a:lnTo>
                    <a:pt x="64" y="113"/>
                  </a:lnTo>
                  <a:lnTo>
                    <a:pt x="59" y="111"/>
                  </a:lnTo>
                  <a:lnTo>
                    <a:pt x="55" y="111"/>
                  </a:lnTo>
                  <a:lnTo>
                    <a:pt x="52" y="116"/>
                  </a:lnTo>
                  <a:lnTo>
                    <a:pt x="55" y="116"/>
                  </a:lnTo>
                  <a:lnTo>
                    <a:pt x="57" y="121"/>
                  </a:lnTo>
                  <a:lnTo>
                    <a:pt x="55" y="123"/>
                  </a:lnTo>
                  <a:lnTo>
                    <a:pt x="55" y="128"/>
                  </a:lnTo>
                  <a:lnTo>
                    <a:pt x="59" y="128"/>
                  </a:lnTo>
                  <a:lnTo>
                    <a:pt x="64" y="135"/>
                  </a:lnTo>
                  <a:lnTo>
                    <a:pt x="69" y="135"/>
                  </a:lnTo>
                  <a:lnTo>
                    <a:pt x="76" y="137"/>
                  </a:lnTo>
                  <a:lnTo>
                    <a:pt x="76" y="142"/>
                  </a:lnTo>
                  <a:lnTo>
                    <a:pt x="76" y="144"/>
                  </a:lnTo>
                  <a:lnTo>
                    <a:pt x="76" y="149"/>
                  </a:lnTo>
                  <a:lnTo>
                    <a:pt x="73" y="149"/>
                  </a:lnTo>
                  <a:lnTo>
                    <a:pt x="73" y="154"/>
                  </a:lnTo>
                  <a:lnTo>
                    <a:pt x="76" y="154"/>
                  </a:lnTo>
                  <a:lnTo>
                    <a:pt x="83" y="161"/>
                  </a:lnTo>
                  <a:lnTo>
                    <a:pt x="88" y="173"/>
                  </a:lnTo>
                  <a:lnTo>
                    <a:pt x="83" y="168"/>
                  </a:lnTo>
                  <a:lnTo>
                    <a:pt x="81" y="161"/>
                  </a:lnTo>
                  <a:lnTo>
                    <a:pt x="76" y="158"/>
                  </a:lnTo>
                  <a:lnTo>
                    <a:pt x="76" y="161"/>
                  </a:lnTo>
                  <a:lnTo>
                    <a:pt x="73" y="173"/>
                  </a:lnTo>
                  <a:lnTo>
                    <a:pt x="73" y="180"/>
                  </a:lnTo>
                  <a:lnTo>
                    <a:pt x="76" y="182"/>
                  </a:lnTo>
                  <a:lnTo>
                    <a:pt x="73" y="184"/>
                  </a:lnTo>
                  <a:lnTo>
                    <a:pt x="71" y="201"/>
                  </a:lnTo>
                  <a:lnTo>
                    <a:pt x="69" y="213"/>
                  </a:lnTo>
                  <a:lnTo>
                    <a:pt x="64" y="215"/>
                  </a:lnTo>
                  <a:lnTo>
                    <a:pt x="66" y="218"/>
                  </a:lnTo>
                  <a:lnTo>
                    <a:pt x="66" y="220"/>
                  </a:lnTo>
                  <a:lnTo>
                    <a:pt x="71" y="220"/>
                  </a:lnTo>
                  <a:lnTo>
                    <a:pt x="71" y="225"/>
                  </a:lnTo>
                  <a:lnTo>
                    <a:pt x="71" y="229"/>
                  </a:lnTo>
                  <a:lnTo>
                    <a:pt x="76" y="227"/>
                  </a:lnTo>
                  <a:lnTo>
                    <a:pt x="85" y="232"/>
                  </a:lnTo>
                  <a:lnTo>
                    <a:pt x="90" y="237"/>
                  </a:lnTo>
                  <a:lnTo>
                    <a:pt x="95" y="234"/>
                  </a:lnTo>
                  <a:lnTo>
                    <a:pt x="99" y="239"/>
                  </a:lnTo>
                  <a:lnTo>
                    <a:pt x="107" y="239"/>
                  </a:lnTo>
                  <a:lnTo>
                    <a:pt x="109" y="239"/>
                  </a:lnTo>
                  <a:lnTo>
                    <a:pt x="111" y="237"/>
                  </a:lnTo>
                  <a:lnTo>
                    <a:pt x="123" y="237"/>
                  </a:lnTo>
                  <a:lnTo>
                    <a:pt x="125" y="239"/>
                  </a:lnTo>
                  <a:lnTo>
                    <a:pt x="133" y="237"/>
                  </a:lnTo>
                  <a:lnTo>
                    <a:pt x="140" y="241"/>
                  </a:lnTo>
                  <a:lnTo>
                    <a:pt x="149" y="239"/>
                  </a:lnTo>
                  <a:lnTo>
                    <a:pt x="156" y="244"/>
                  </a:lnTo>
                  <a:lnTo>
                    <a:pt x="159" y="246"/>
                  </a:lnTo>
                  <a:lnTo>
                    <a:pt x="159" y="244"/>
                  </a:lnTo>
                  <a:lnTo>
                    <a:pt x="159" y="237"/>
                  </a:lnTo>
                  <a:lnTo>
                    <a:pt x="159" y="229"/>
                  </a:lnTo>
                  <a:lnTo>
                    <a:pt x="161" y="225"/>
                  </a:lnTo>
                  <a:lnTo>
                    <a:pt x="166" y="220"/>
                  </a:lnTo>
                  <a:lnTo>
                    <a:pt x="173" y="213"/>
                  </a:lnTo>
                  <a:lnTo>
                    <a:pt x="175" y="213"/>
                  </a:lnTo>
                  <a:lnTo>
                    <a:pt x="177" y="215"/>
                  </a:lnTo>
                  <a:lnTo>
                    <a:pt x="182" y="215"/>
                  </a:lnTo>
                  <a:lnTo>
                    <a:pt x="189" y="218"/>
                  </a:lnTo>
                  <a:lnTo>
                    <a:pt x="192" y="218"/>
                  </a:lnTo>
                  <a:lnTo>
                    <a:pt x="196" y="215"/>
                  </a:lnTo>
                  <a:lnTo>
                    <a:pt x="199" y="215"/>
                  </a:lnTo>
                  <a:lnTo>
                    <a:pt x="213" y="222"/>
                  </a:lnTo>
                  <a:lnTo>
                    <a:pt x="215" y="227"/>
                  </a:lnTo>
                  <a:lnTo>
                    <a:pt x="225" y="227"/>
                  </a:lnTo>
                  <a:lnTo>
                    <a:pt x="230" y="225"/>
                  </a:lnTo>
                  <a:lnTo>
                    <a:pt x="230" y="222"/>
                  </a:lnTo>
                  <a:lnTo>
                    <a:pt x="234" y="218"/>
                  </a:lnTo>
                  <a:lnTo>
                    <a:pt x="246" y="206"/>
                  </a:lnTo>
                  <a:lnTo>
                    <a:pt x="248" y="206"/>
                  </a:lnTo>
                  <a:lnTo>
                    <a:pt x="246" y="201"/>
                  </a:lnTo>
                  <a:lnTo>
                    <a:pt x="248" y="194"/>
                  </a:lnTo>
                  <a:lnTo>
                    <a:pt x="244" y="194"/>
                  </a:lnTo>
                  <a:lnTo>
                    <a:pt x="234" y="189"/>
                  </a:lnTo>
                  <a:lnTo>
                    <a:pt x="234" y="177"/>
                  </a:lnTo>
                  <a:lnTo>
                    <a:pt x="230" y="173"/>
                  </a:lnTo>
                  <a:lnTo>
                    <a:pt x="232" y="168"/>
                  </a:lnTo>
                  <a:lnTo>
                    <a:pt x="237" y="168"/>
                  </a:lnTo>
                  <a:lnTo>
                    <a:pt x="239" y="161"/>
                  </a:lnTo>
                  <a:lnTo>
                    <a:pt x="234" y="156"/>
                  </a:lnTo>
                  <a:lnTo>
                    <a:pt x="234" y="151"/>
                  </a:lnTo>
                  <a:lnTo>
                    <a:pt x="237" y="149"/>
                  </a:lnTo>
                  <a:lnTo>
                    <a:pt x="237" y="149"/>
                  </a:lnTo>
                  <a:lnTo>
                    <a:pt x="237" y="149"/>
                  </a:lnTo>
                  <a:lnTo>
                    <a:pt x="237" y="149"/>
                  </a:lnTo>
                  <a:close/>
                  <a:moveTo>
                    <a:pt x="284" y="272"/>
                  </a:moveTo>
                  <a:lnTo>
                    <a:pt x="277" y="270"/>
                  </a:lnTo>
                  <a:lnTo>
                    <a:pt x="274" y="267"/>
                  </a:lnTo>
                  <a:lnTo>
                    <a:pt x="277" y="265"/>
                  </a:lnTo>
                  <a:lnTo>
                    <a:pt x="279" y="265"/>
                  </a:lnTo>
                  <a:lnTo>
                    <a:pt x="277" y="263"/>
                  </a:lnTo>
                  <a:lnTo>
                    <a:pt x="274" y="263"/>
                  </a:lnTo>
                  <a:lnTo>
                    <a:pt x="274" y="260"/>
                  </a:lnTo>
                  <a:lnTo>
                    <a:pt x="272" y="258"/>
                  </a:lnTo>
                  <a:lnTo>
                    <a:pt x="272" y="255"/>
                  </a:lnTo>
                  <a:lnTo>
                    <a:pt x="272" y="255"/>
                  </a:lnTo>
                  <a:lnTo>
                    <a:pt x="272" y="253"/>
                  </a:lnTo>
                  <a:lnTo>
                    <a:pt x="270" y="251"/>
                  </a:lnTo>
                  <a:lnTo>
                    <a:pt x="270" y="248"/>
                  </a:lnTo>
                  <a:lnTo>
                    <a:pt x="272" y="248"/>
                  </a:lnTo>
                  <a:lnTo>
                    <a:pt x="272" y="246"/>
                  </a:lnTo>
                  <a:lnTo>
                    <a:pt x="270" y="244"/>
                  </a:lnTo>
                  <a:lnTo>
                    <a:pt x="272" y="239"/>
                  </a:lnTo>
                  <a:lnTo>
                    <a:pt x="279" y="237"/>
                  </a:lnTo>
                  <a:lnTo>
                    <a:pt x="282" y="234"/>
                  </a:lnTo>
                  <a:lnTo>
                    <a:pt x="284" y="237"/>
                  </a:lnTo>
                  <a:lnTo>
                    <a:pt x="286" y="237"/>
                  </a:lnTo>
                  <a:lnTo>
                    <a:pt x="286" y="232"/>
                  </a:lnTo>
                  <a:lnTo>
                    <a:pt x="286" y="229"/>
                  </a:lnTo>
                  <a:lnTo>
                    <a:pt x="286" y="225"/>
                  </a:lnTo>
                  <a:lnTo>
                    <a:pt x="289" y="225"/>
                  </a:lnTo>
                  <a:lnTo>
                    <a:pt x="291" y="232"/>
                  </a:lnTo>
                  <a:lnTo>
                    <a:pt x="289" y="237"/>
                  </a:lnTo>
                  <a:lnTo>
                    <a:pt x="291" y="246"/>
                  </a:lnTo>
                  <a:lnTo>
                    <a:pt x="289" y="258"/>
                  </a:lnTo>
                  <a:lnTo>
                    <a:pt x="289" y="263"/>
                  </a:lnTo>
                  <a:lnTo>
                    <a:pt x="286" y="270"/>
                  </a:lnTo>
                  <a:lnTo>
                    <a:pt x="284" y="272"/>
                  </a:lnTo>
                  <a:lnTo>
                    <a:pt x="284" y="27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499" name="Finland">
              <a:extLst>
                <a:ext uri="{FF2B5EF4-FFF2-40B4-BE49-F238E27FC236}">
                  <a16:creationId xmlns:a16="http://schemas.microsoft.com/office/drawing/2014/main" xmlns="" id="{95C5A168-90D7-459A-9E34-13DCBDAC1D09}"/>
                </a:ext>
              </a:extLst>
            </p:cNvPr>
            <p:cNvSpPr>
              <a:spLocks noEditPoints="1"/>
            </p:cNvSpPr>
            <p:nvPr/>
          </p:nvSpPr>
          <p:spPr bwMode="auto">
            <a:xfrm>
              <a:off x="6289415" y="2126074"/>
              <a:ext cx="254291" cy="456361"/>
            </a:xfrm>
            <a:custGeom>
              <a:avLst/>
              <a:gdLst>
                <a:gd name="T0" fmla="*/ 84 w 95"/>
                <a:gd name="T1" fmla="*/ 145 h 170"/>
                <a:gd name="T2" fmla="*/ 94 w 95"/>
                <a:gd name="T3" fmla="*/ 120 h 170"/>
                <a:gd name="T4" fmla="*/ 86 w 95"/>
                <a:gd name="T5" fmla="*/ 103 h 170"/>
                <a:gd name="T6" fmla="*/ 82 w 95"/>
                <a:gd name="T7" fmla="*/ 92 h 170"/>
                <a:gd name="T8" fmla="*/ 79 w 95"/>
                <a:gd name="T9" fmla="*/ 83 h 170"/>
                <a:gd name="T10" fmla="*/ 75 w 95"/>
                <a:gd name="T11" fmla="*/ 65 h 170"/>
                <a:gd name="T12" fmla="*/ 72 w 95"/>
                <a:gd name="T13" fmla="*/ 45 h 170"/>
                <a:gd name="T14" fmla="*/ 65 w 95"/>
                <a:gd name="T15" fmla="*/ 35 h 170"/>
                <a:gd name="T16" fmla="*/ 59 w 95"/>
                <a:gd name="T17" fmla="*/ 24 h 170"/>
                <a:gd name="T18" fmla="*/ 62 w 95"/>
                <a:gd name="T19" fmla="*/ 15 h 170"/>
                <a:gd name="T20" fmla="*/ 58 w 95"/>
                <a:gd name="T21" fmla="*/ 6 h 170"/>
                <a:gd name="T22" fmla="*/ 46 w 95"/>
                <a:gd name="T23" fmla="*/ 0 h 170"/>
                <a:gd name="T24" fmla="*/ 39 w 95"/>
                <a:gd name="T25" fmla="*/ 3 h 170"/>
                <a:gd name="T26" fmla="*/ 37 w 95"/>
                <a:gd name="T27" fmla="*/ 10 h 170"/>
                <a:gd name="T28" fmla="*/ 36 w 95"/>
                <a:gd name="T29" fmla="*/ 22 h 170"/>
                <a:gd name="T30" fmla="*/ 28 w 95"/>
                <a:gd name="T31" fmla="*/ 26 h 170"/>
                <a:gd name="T32" fmla="*/ 15 w 95"/>
                <a:gd name="T33" fmla="*/ 27 h 170"/>
                <a:gd name="T34" fmla="*/ 5 w 95"/>
                <a:gd name="T35" fmla="*/ 16 h 170"/>
                <a:gd name="T36" fmla="*/ 1 w 95"/>
                <a:gd name="T37" fmla="*/ 21 h 170"/>
                <a:gd name="T38" fmla="*/ 7 w 95"/>
                <a:gd name="T39" fmla="*/ 28 h 170"/>
                <a:gd name="T40" fmla="*/ 18 w 95"/>
                <a:gd name="T41" fmla="*/ 33 h 170"/>
                <a:gd name="T42" fmla="*/ 23 w 95"/>
                <a:gd name="T43" fmla="*/ 37 h 170"/>
                <a:gd name="T44" fmla="*/ 23 w 95"/>
                <a:gd name="T45" fmla="*/ 47 h 170"/>
                <a:gd name="T46" fmla="*/ 27 w 95"/>
                <a:gd name="T47" fmla="*/ 55 h 170"/>
                <a:gd name="T48" fmla="*/ 27 w 95"/>
                <a:gd name="T49" fmla="*/ 66 h 170"/>
                <a:gd name="T50" fmla="*/ 32 w 95"/>
                <a:gd name="T51" fmla="*/ 76 h 170"/>
                <a:gd name="T52" fmla="*/ 42 w 95"/>
                <a:gd name="T53" fmla="*/ 81 h 170"/>
                <a:gd name="T54" fmla="*/ 44 w 95"/>
                <a:gd name="T55" fmla="*/ 89 h 170"/>
                <a:gd name="T56" fmla="*/ 41 w 95"/>
                <a:gd name="T57" fmla="*/ 91 h 170"/>
                <a:gd name="T58" fmla="*/ 34 w 95"/>
                <a:gd name="T59" fmla="*/ 97 h 170"/>
                <a:gd name="T60" fmla="*/ 29 w 95"/>
                <a:gd name="T61" fmla="*/ 103 h 170"/>
                <a:gd name="T62" fmla="*/ 25 w 95"/>
                <a:gd name="T63" fmla="*/ 108 h 170"/>
                <a:gd name="T64" fmla="*/ 23 w 95"/>
                <a:gd name="T65" fmla="*/ 111 h 170"/>
                <a:gd name="T66" fmla="*/ 22 w 95"/>
                <a:gd name="T67" fmla="*/ 115 h 170"/>
                <a:gd name="T68" fmla="*/ 18 w 95"/>
                <a:gd name="T69" fmla="*/ 119 h 170"/>
                <a:gd name="T70" fmla="*/ 14 w 95"/>
                <a:gd name="T71" fmla="*/ 121 h 170"/>
                <a:gd name="T72" fmla="*/ 13 w 95"/>
                <a:gd name="T73" fmla="*/ 128 h 170"/>
                <a:gd name="T74" fmla="*/ 16 w 95"/>
                <a:gd name="T75" fmla="*/ 132 h 170"/>
                <a:gd name="T76" fmla="*/ 17 w 95"/>
                <a:gd name="T77" fmla="*/ 140 h 170"/>
                <a:gd name="T78" fmla="*/ 18 w 95"/>
                <a:gd name="T79" fmla="*/ 148 h 170"/>
                <a:gd name="T80" fmla="*/ 17 w 95"/>
                <a:gd name="T81" fmla="*/ 158 h 170"/>
                <a:gd name="T82" fmla="*/ 24 w 95"/>
                <a:gd name="T83" fmla="*/ 160 h 170"/>
                <a:gd name="T84" fmla="*/ 29 w 95"/>
                <a:gd name="T85" fmla="*/ 162 h 170"/>
                <a:gd name="T86" fmla="*/ 34 w 95"/>
                <a:gd name="T87" fmla="*/ 167 h 170"/>
                <a:gd name="T88" fmla="*/ 36 w 95"/>
                <a:gd name="T89" fmla="*/ 167 h 170"/>
                <a:gd name="T90" fmla="*/ 44 w 95"/>
                <a:gd name="T91" fmla="*/ 165 h 170"/>
                <a:gd name="T92" fmla="*/ 54 w 95"/>
                <a:gd name="T93" fmla="*/ 160 h 170"/>
                <a:gd name="T94" fmla="*/ 56 w 95"/>
                <a:gd name="T95" fmla="*/ 160 h 170"/>
                <a:gd name="T96" fmla="*/ 59 w 95"/>
                <a:gd name="T97" fmla="*/ 158 h 170"/>
                <a:gd name="T98" fmla="*/ 62 w 95"/>
                <a:gd name="T99" fmla="*/ 160 h 170"/>
                <a:gd name="T100" fmla="*/ 71 w 95"/>
                <a:gd name="T101" fmla="*/ 158 h 170"/>
                <a:gd name="T102" fmla="*/ 74 w 95"/>
                <a:gd name="T103"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 h="170">
                  <a:moveTo>
                    <a:pt x="75" y="157"/>
                  </a:moveTo>
                  <a:cubicBezTo>
                    <a:pt x="75" y="155"/>
                    <a:pt x="75" y="155"/>
                    <a:pt x="75" y="155"/>
                  </a:cubicBezTo>
                  <a:cubicBezTo>
                    <a:pt x="79" y="150"/>
                    <a:pt x="79" y="150"/>
                    <a:pt x="79" y="150"/>
                  </a:cubicBezTo>
                  <a:cubicBezTo>
                    <a:pt x="81" y="149"/>
                    <a:pt x="81" y="149"/>
                    <a:pt x="81" y="149"/>
                  </a:cubicBezTo>
                  <a:cubicBezTo>
                    <a:pt x="84" y="145"/>
                    <a:pt x="84" y="145"/>
                    <a:pt x="84" y="145"/>
                  </a:cubicBezTo>
                  <a:cubicBezTo>
                    <a:pt x="86" y="141"/>
                    <a:pt x="86" y="141"/>
                    <a:pt x="86" y="141"/>
                  </a:cubicBezTo>
                  <a:cubicBezTo>
                    <a:pt x="88" y="136"/>
                    <a:pt x="88" y="136"/>
                    <a:pt x="88" y="136"/>
                  </a:cubicBezTo>
                  <a:cubicBezTo>
                    <a:pt x="92" y="130"/>
                    <a:pt x="92" y="130"/>
                    <a:pt x="92" y="130"/>
                  </a:cubicBezTo>
                  <a:cubicBezTo>
                    <a:pt x="95" y="123"/>
                    <a:pt x="95" y="123"/>
                    <a:pt x="95" y="123"/>
                  </a:cubicBezTo>
                  <a:cubicBezTo>
                    <a:pt x="94" y="120"/>
                    <a:pt x="94" y="120"/>
                    <a:pt x="94" y="120"/>
                  </a:cubicBezTo>
                  <a:cubicBezTo>
                    <a:pt x="90" y="115"/>
                    <a:pt x="90" y="115"/>
                    <a:pt x="90" y="115"/>
                  </a:cubicBezTo>
                  <a:cubicBezTo>
                    <a:pt x="88" y="115"/>
                    <a:pt x="88" y="115"/>
                    <a:pt x="88" y="115"/>
                  </a:cubicBezTo>
                  <a:cubicBezTo>
                    <a:pt x="83" y="108"/>
                    <a:pt x="83" y="108"/>
                    <a:pt x="83" y="108"/>
                  </a:cubicBezTo>
                  <a:cubicBezTo>
                    <a:pt x="84" y="106"/>
                    <a:pt x="84" y="106"/>
                    <a:pt x="84" y="106"/>
                  </a:cubicBezTo>
                  <a:cubicBezTo>
                    <a:pt x="86" y="103"/>
                    <a:pt x="86" y="103"/>
                    <a:pt x="86" y="103"/>
                  </a:cubicBezTo>
                  <a:cubicBezTo>
                    <a:pt x="86" y="100"/>
                    <a:pt x="86" y="100"/>
                    <a:pt x="86" y="100"/>
                  </a:cubicBezTo>
                  <a:cubicBezTo>
                    <a:pt x="83" y="98"/>
                    <a:pt x="83" y="98"/>
                    <a:pt x="83" y="98"/>
                  </a:cubicBezTo>
                  <a:cubicBezTo>
                    <a:pt x="82" y="96"/>
                    <a:pt x="82" y="96"/>
                    <a:pt x="82" y="96"/>
                  </a:cubicBezTo>
                  <a:cubicBezTo>
                    <a:pt x="82" y="93"/>
                    <a:pt x="82" y="93"/>
                    <a:pt x="82" y="93"/>
                  </a:cubicBezTo>
                  <a:cubicBezTo>
                    <a:pt x="82" y="92"/>
                    <a:pt x="82" y="92"/>
                    <a:pt x="82" y="92"/>
                  </a:cubicBezTo>
                  <a:cubicBezTo>
                    <a:pt x="82" y="90"/>
                    <a:pt x="82" y="90"/>
                    <a:pt x="82" y="90"/>
                  </a:cubicBezTo>
                  <a:cubicBezTo>
                    <a:pt x="79" y="90"/>
                    <a:pt x="79" y="90"/>
                    <a:pt x="79" y="90"/>
                  </a:cubicBezTo>
                  <a:cubicBezTo>
                    <a:pt x="78" y="88"/>
                    <a:pt x="78" y="88"/>
                    <a:pt x="78" y="88"/>
                  </a:cubicBezTo>
                  <a:cubicBezTo>
                    <a:pt x="78" y="85"/>
                    <a:pt x="78" y="85"/>
                    <a:pt x="78" y="85"/>
                  </a:cubicBezTo>
                  <a:cubicBezTo>
                    <a:pt x="79" y="83"/>
                    <a:pt x="79" y="83"/>
                    <a:pt x="79" y="83"/>
                  </a:cubicBezTo>
                  <a:cubicBezTo>
                    <a:pt x="77" y="83"/>
                    <a:pt x="77" y="83"/>
                    <a:pt x="77" y="83"/>
                  </a:cubicBezTo>
                  <a:cubicBezTo>
                    <a:pt x="77" y="81"/>
                    <a:pt x="77" y="81"/>
                    <a:pt x="77" y="81"/>
                  </a:cubicBezTo>
                  <a:cubicBezTo>
                    <a:pt x="78" y="75"/>
                    <a:pt x="78" y="75"/>
                    <a:pt x="78" y="75"/>
                  </a:cubicBezTo>
                  <a:cubicBezTo>
                    <a:pt x="80" y="75"/>
                    <a:pt x="80" y="75"/>
                    <a:pt x="80" y="75"/>
                  </a:cubicBezTo>
                  <a:cubicBezTo>
                    <a:pt x="75" y="65"/>
                    <a:pt x="75" y="65"/>
                    <a:pt x="75" y="65"/>
                  </a:cubicBezTo>
                  <a:cubicBezTo>
                    <a:pt x="71" y="58"/>
                    <a:pt x="71" y="58"/>
                    <a:pt x="71" y="58"/>
                  </a:cubicBezTo>
                  <a:cubicBezTo>
                    <a:pt x="71" y="55"/>
                    <a:pt x="71" y="55"/>
                    <a:pt x="71" y="55"/>
                  </a:cubicBezTo>
                  <a:cubicBezTo>
                    <a:pt x="68" y="53"/>
                    <a:pt x="68" y="53"/>
                    <a:pt x="68" y="53"/>
                  </a:cubicBezTo>
                  <a:cubicBezTo>
                    <a:pt x="70" y="48"/>
                    <a:pt x="70" y="48"/>
                    <a:pt x="70" y="48"/>
                  </a:cubicBezTo>
                  <a:cubicBezTo>
                    <a:pt x="72" y="45"/>
                    <a:pt x="72" y="45"/>
                    <a:pt x="72" y="45"/>
                  </a:cubicBezTo>
                  <a:cubicBezTo>
                    <a:pt x="73" y="42"/>
                    <a:pt x="73" y="42"/>
                    <a:pt x="73" y="42"/>
                  </a:cubicBezTo>
                  <a:cubicBezTo>
                    <a:pt x="72" y="41"/>
                    <a:pt x="72" y="41"/>
                    <a:pt x="72" y="41"/>
                  </a:cubicBezTo>
                  <a:cubicBezTo>
                    <a:pt x="67" y="38"/>
                    <a:pt x="67" y="38"/>
                    <a:pt x="67" y="38"/>
                  </a:cubicBezTo>
                  <a:cubicBezTo>
                    <a:pt x="66" y="37"/>
                    <a:pt x="66" y="37"/>
                    <a:pt x="66" y="37"/>
                  </a:cubicBezTo>
                  <a:cubicBezTo>
                    <a:pt x="65" y="35"/>
                    <a:pt x="65" y="35"/>
                    <a:pt x="65" y="35"/>
                  </a:cubicBezTo>
                  <a:cubicBezTo>
                    <a:pt x="62" y="33"/>
                    <a:pt x="62" y="33"/>
                    <a:pt x="62" y="33"/>
                  </a:cubicBezTo>
                  <a:cubicBezTo>
                    <a:pt x="61" y="33"/>
                    <a:pt x="61" y="33"/>
                    <a:pt x="61" y="33"/>
                  </a:cubicBezTo>
                  <a:cubicBezTo>
                    <a:pt x="60" y="29"/>
                    <a:pt x="60" y="29"/>
                    <a:pt x="60" y="29"/>
                  </a:cubicBezTo>
                  <a:cubicBezTo>
                    <a:pt x="58" y="27"/>
                    <a:pt x="58" y="27"/>
                    <a:pt x="58" y="27"/>
                  </a:cubicBezTo>
                  <a:cubicBezTo>
                    <a:pt x="59" y="24"/>
                    <a:pt x="59" y="24"/>
                    <a:pt x="59" y="24"/>
                  </a:cubicBezTo>
                  <a:cubicBezTo>
                    <a:pt x="59" y="21"/>
                    <a:pt x="59" y="21"/>
                    <a:pt x="59" y="21"/>
                  </a:cubicBezTo>
                  <a:cubicBezTo>
                    <a:pt x="58" y="21"/>
                    <a:pt x="58" y="21"/>
                    <a:pt x="58" y="21"/>
                  </a:cubicBezTo>
                  <a:cubicBezTo>
                    <a:pt x="59" y="20"/>
                    <a:pt x="59" y="20"/>
                    <a:pt x="59" y="20"/>
                  </a:cubicBezTo>
                  <a:cubicBezTo>
                    <a:pt x="62" y="19"/>
                    <a:pt x="62" y="19"/>
                    <a:pt x="62" y="19"/>
                  </a:cubicBezTo>
                  <a:cubicBezTo>
                    <a:pt x="62" y="15"/>
                    <a:pt x="62" y="15"/>
                    <a:pt x="62" y="15"/>
                  </a:cubicBezTo>
                  <a:cubicBezTo>
                    <a:pt x="63" y="12"/>
                    <a:pt x="63" y="12"/>
                    <a:pt x="63" y="12"/>
                  </a:cubicBezTo>
                  <a:cubicBezTo>
                    <a:pt x="63" y="10"/>
                    <a:pt x="63" y="10"/>
                    <a:pt x="63" y="10"/>
                  </a:cubicBezTo>
                  <a:cubicBezTo>
                    <a:pt x="62" y="8"/>
                    <a:pt x="62" y="8"/>
                    <a:pt x="62" y="8"/>
                  </a:cubicBezTo>
                  <a:cubicBezTo>
                    <a:pt x="61" y="7"/>
                    <a:pt x="61" y="7"/>
                    <a:pt x="61" y="7"/>
                  </a:cubicBezTo>
                  <a:cubicBezTo>
                    <a:pt x="58" y="6"/>
                    <a:pt x="58" y="6"/>
                    <a:pt x="58" y="6"/>
                  </a:cubicBezTo>
                  <a:cubicBezTo>
                    <a:pt x="56" y="6"/>
                    <a:pt x="56" y="6"/>
                    <a:pt x="56" y="6"/>
                  </a:cubicBezTo>
                  <a:cubicBezTo>
                    <a:pt x="55" y="4"/>
                    <a:pt x="55" y="4"/>
                    <a:pt x="55" y="4"/>
                  </a:cubicBezTo>
                  <a:cubicBezTo>
                    <a:pt x="52" y="1"/>
                    <a:pt x="52" y="1"/>
                    <a:pt x="52" y="1"/>
                  </a:cubicBezTo>
                  <a:cubicBezTo>
                    <a:pt x="50" y="0"/>
                    <a:pt x="50" y="0"/>
                    <a:pt x="50" y="0"/>
                  </a:cubicBezTo>
                  <a:cubicBezTo>
                    <a:pt x="46" y="0"/>
                    <a:pt x="46" y="0"/>
                    <a:pt x="46" y="0"/>
                  </a:cubicBezTo>
                  <a:cubicBezTo>
                    <a:pt x="45" y="2"/>
                    <a:pt x="45" y="2"/>
                    <a:pt x="45" y="2"/>
                  </a:cubicBezTo>
                  <a:cubicBezTo>
                    <a:pt x="45" y="3"/>
                    <a:pt x="45" y="3"/>
                    <a:pt x="45" y="3"/>
                  </a:cubicBezTo>
                  <a:cubicBezTo>
                    <a:pt x="44" y="3"/>
                    <a:pt x="44" y="3"/>
                    <a:pt x="44" y="3"/>
                  </a:cubicBezTo>
                  <a:cubicBezTo>
                    <a:pt x="41" y="3"/>
                    <a:pt x="41" y="3"/>
                    <a:pt x="41" y="3"/>
                  </a:cubicBezTo>
                  <a:cubicBezTo>
                    <a:pt x="39" y="3"/>
                    <a:pt x="39" y="3"/>
                    <a:pt x="39" y="3"/>
                  </a:cubicBezTo>
                  <a:cubicBezTo>
                    <a:pt x="39" y="5"/>
                    <a:pt x="39" y="5"/>
                    <a:pt x="39" y="5"/>
                  </a:cubicBezTo>
                  <a:cubicBezTo>
                    <a:pt x="38" y="7"/>
                    <a:pt x="38" y="7"/>
                    <a:pt x="38" y="7"/>
                  </a:cubicBezTo>
                  <a:cubicBezTo>
                    <a:pt x="37" y="7"/>
                    <a:pt x="37" y="7"/>
                    <a:pt x="37" y="7"/>
                  </a:cubicBezTo>
                  <a:cubicBezTo>
                    <a:pt x="38" y="9"/>
                    <a:pt x="38" y="9"/>
                    <a:pt x="38" y="9"/>
                  </a:cubicBezTo>
                  <a:cubicBezTo>
                    <a:pt x="37" y="10"/>
                    <a:pt x="37" y="10"/>
                    <a:pt x="37" y="10"/>
                  </a:cubicBezTo>
                  <a:cubicBezTo>
                    <a:pt x="37" y="15"/>
                    <a:pt x="37" y="15"/>
                    <a:pt x="37" y="15"/>
                  </a:cubicBezTo>
                  <a:cubicBezTo>
                    <a:pt x="37" y="18"/>
                    <a:pt x="37" y="18"/>
                    <a:pt x="37" y="18"/>
                  </a:cubicBezTo>
                  <a:cubicBezTo>
                    <a:pt x="38" y="20"/>
                    <a:pt x="38" y="20"/>
                    <a:pt x="38" y="20"/>
                  </a:cubicBezTo>
                  <a:cubicBezTo>
                    <a:pt x="37" y="21"/>
                    <a:pt x="37" y="21"/>
                    <a:pt x="37" y="21"/>
                  </a:cubicBezTo>
                  <a:cubicBezTo>
                    <a:pt x="36" y="22"/>
                    <a:pt x="36" y="22"/>
                    <a:pt x="36" y="22"/>
                  </a:cubicBezTo>
                  <a:cubicBezTo>
                    <a:pt x="34" y="22"/>
                    <a:pt x="34" y="22"/>
                    <a:pt x="34" y="22"/>
                  </a:cubicBezTo>
                  <a:cubicBezTo>
                    <a:pt x="33" y="23"/>
                    <a:pt x="33" y="23"/>
                    <a:pt x="33" y="23"/>
                  </a:cubicBezTo>
                  <a:cubicBezTo>
                    <a:pt x="31" y="24"/>
                    <a:pt x="31" y="24"/>
                    <a:pt x="31" y="24"/>
                  </a:cubicBezTo>
                  <a:cubicBezTo>
                    <a:pt x="30" y="26"/>
                    <a:pt x="30" y="26"/>
                    <a:pt x="30" y="26"/>
                  </a:cubicBezTo>
                  <a:cubicBezTo>
                    <a:pt x="28" y="26"/>
                    <a:pt x="28" y="26"/>
                    <a:pt x="28" y="26"/>
                  </a:cubicBezTo>
                  <a:cubicBezTo>
                    <a:pt x="25" y="23"/>
                    <a:pt x="25" y="23"/>
                    <a:pt x="25" y="23"/>
                  </a:cubicBezTo>
                  <a:cubicBezTo>
                    <a:pt x="23" y="23"/>
                    <a:pt x="23" y="23"/>
                    <a:pt x="23" y="23"/>
                  </a:cubicBezTo>
                  <a:cubicBezTo>
                    <a:pt x="22" y="25"/>
                    <a:pt x="22" y="25"/>
                    <a:pt x="22" y="25"/>
                  </a:cubicBezTo>
                  <a:cubicBezTo>
                    <a:pt x="20" y="27"/>
                    <a:pt x="20" y="27"/>
                    <a:pt x="20" y="27"/>
                  </a:cubicBezTo>
                  <a:cubicBezTo>
                    <a:pt x="15" y="27"/>
                    <a:pt x="15" y="27"/>
                    <a:pt x="15" y="27"/>
                  </a:cubicBezTo>
                  <a:cubicBezTo>
                    <a:pt x="12" y="26"/>
                    <a:pt x="12" y="26"/>
                    <a:pt x="12" y="26"/>
                  </a:cubicBezTo>
                  <a:cubicBezTo>
                    <a:pt x="11" y="24"/>
                    <a:pt x="11" y="24"/>
                    <a:pt x="11" y="24"/>
                  </a:cubicBezTo>
                  <a:cubicBezTo>
                    <a:pt x="10" y="22"/>
                    <a:pt x="10" y="22"/>
                    <a:pt x="10" y="22"/>
                  </a:cubicBezTo>
                  <a:cubicBezTo>
                    <a:pt x="6" y="18"/>
                    <a:pt x="6" y="18"/>
                    <a:pt x="6" y="18"/>
                  </a:cubicBezTo>
                  <a:cubicBezTo>
                    <a:pt x="5" y="16"/>
                    <a:pt x="5" y="16"/>
                    <a:pt x="5" y="16"/>
                  </a:cubicBezTo>
                  <a:cubicBezTo>
                    <a:pt x="3" y="16"/>
                    <a:pt x="3" y="16"/>
                    <a:pt x="3" y="16"/>
                  </a:cubicBezTo>
                  <a:cubicBezTo>
                    <a:pt x="2" y="17"/>
                    <a:pt x="2" y="17"/>
                    <a:pt x="2" y="17"/>
                  </a:cubicBezTo>
                  <a:cubicBezTo>
                    <a:pt x="1" y="19"/>
                    <a:pt x="1" y="19"/>
                    <a:pt x="1" y="19"/>
                  </a:cubicBezTo>
                  <a:cubicBezTo>
                    <a:pt x="2" y="20"/>
                    <a:pt x="2" y="20"/>
                    <a:pt x="2" y="20"/>
                  </a:cubicBezTo>
                  <a:cubicBezTo>
                    <a:pt x="1" y="21"/>
                    <a:pt x="1" y="21"/>
                    <a:pt x="1" y="21"/>
                  </a:cubicBezTo>
                  <a:cubicBezTo>
                    <a:pt x="0" y="20"/>
                    <a:pt x="0" y="20"/>
                    <a:pt x="0" y="20"/>
                  </a:cubicBezTo>
                  <a:cubicBezTo>
                    <a:pt x="0" y="21"/>
                    <a:pt x="0" y="21"/>
                    <a:pt x="0" y="21"/>
                  </a:cubicBezTo>
                  <a:cubicBezTo>
                    <a:pt x="2" y="23"/>
                    <a:pt x="2" y="23"/>
                    <a:pt x="2" y="23"/>
                  </a:cubicBezTo>
                  <a:cubicBezTo>
                    <a:pt x="4" y="24"/>
                    <a:pt x="4" y="24"/>
                    <a:pt x="4" y="24"/>
                  </a:cubicBezTo>
                  <a:cubicBezTo>
                    <a:pt x="7" y="28"/>
                    <a:pt x="7" y="28"/>
                    <a:pt x="7" y="28"/>
                  </a:cubicBezTo>
                  <a:cubicBezTo>
                    <a:pt x="10" y="30"/>
                    <a:pt x="10" y="30"/>
                    <a:pt x="10" y="30"/>
                  </a:cubicBezTo>
                  <a:cubicBezTo>
                    <a:pt x="14" y="30"/>
                    <a:pt x="14" y="30"/>
                    <a:pt x="14" y="30"/>
                  </a:cubicBezTo>
                  <a:cubicBezTo>
                    <a:pt x="15" y="31"/>
                    <a:pt x="15" y="31"/>
                    <a:pt x="15" y="31"/>
                  </a:cubicBezTo>
                  <a:cubicBezTo>
                    <a:pt x="16" y="31"/>
                    <a:pt x="16" y="31"/>
                    <a:pt x="16" y="31"/>
                  </a:cubicBezTo>
                  <a:cubicBezTo>
                    <a:pt x="18" y="33"/>
                    <a:pt x="18" y="33"/>
                    <a:pt x="18" y="33"/>
                  </a:cubicBezTo>
                  <a:cubicBezTo>
                    <a:pt x="19" y="35"/>
                    <a:pt x="19" y="35"/>
                    <a:pt x="19" y="35"/>
                  </a:cubicBezTo>
                  <a:cubicBezTo>
                    <a:pt x="20" y="35"/>
                    <a:pt x="20" y="35"/>
                    <a:pt x="20" y="35"/>
                  </a:cubicBezTo>
                  <a:cubicBezTo>
                    <a:pt x="20" y="35"/>
                    <a:pt x="20" y="35"/>
                    <a:pt x="20" y="35"/>
                  </a:cubicBezTo>
                  <a:cubicBezTo>
                    <a:pt x="22" y="37"/>
                    <a:pt x="22" y="37"/>
                    <a:pt x="22" y="37"/>
                  </a:cubicBezTo>
                  <a:cubicBezTo>
                    <a:pt x="23" y="37"/>
                    <a:pt x="23" y="37"/>
                    <a:pt x="23" y="37"/>
                  </a:cubicBezTo>
                  <a:cubicBezTo>
                    <a:pt x="24" y="39"/>
                    <a:pt x="24" y="39"/>
                    <a:pt x="24" y="39"/>
                  </a:cubicBezTo>
                  <a:cubicBezTo>
                    <a:pt x="23" y="40"/>
                    <a:pt x="23" y="40"/>
                    <a:pt x="23" y="40"/>
                  </a:cubicBezTo>
                  <a:cubicBezTo>
                    <a:pt x="24" y="43"/>
                    <a:pt x="24" y="43"/>
                    <a:pt x="24" y="43"/>
                  </a:cubicBezTo>
                  <a:cubicBezTo>
                    <a:pt x="23" y="45"/>
                    <a:pt x="23" y="45"/>
                    <a:pt x="23" y="45"/>
                  </a:cubicBezTo>
                  <a:cubicBezTo>
                    <a:pt x="23" y="47"/>
                    <a:pt x="23" y="47"/>
                    <a:pt x="23" y="47"/>
                  </a:cubicBezTo>
                  <a:cubicBezTo>
                    <a:pt x="26" y="47"/>
                    <a:pt x="26" y="47"/>
                    <a:pt x="26" y="47"/>
                  </a:cubicBezTo>
                  <a:cubicBezTo>
                    <a:pt x="26" y="49"/>
                    <a:pt x="26" y="49"/>
                    <a:pt x="26" y="49"/>
                  </a:cubicBezTo>
                  <a:cubicBezTo>
                    <a:pt x="25" y="51"/>
                    <a:pt x="25" y="51"/>
                    <a:pt x="25" y="51"/>
                  </a:cubicBezTo>
                  <a:cubicBezTo>
                    <a:pt x="26" y="53"/>
                    <a:pt x="26" y="53"/>
                    <a:pt x="26" y="53"/>
                  </a:cubicBezTo>
                  <a:cubicBezTo>
                    <a:pt x="27" y="55"/>
                    <a:pt x="27" y="55"/>
                    <a:pt x="27" y="55"/>
                  </a:cubicBezTo>
                  <a:cubicBezTo>
                    <a:pt x="27" y="58"/>
                    <a:pt x="27" y="58"/>
                    <a:pt x="27" y="58"/>
                  </a:cubicBezTo>
                  <a:cubicBezTo>
                    <a:pt x="27" y="60"/>
                    <a:pt x="27" y="60"/>
                    <a:pt x="27" y="60"/>
                  </a:cubicBezTo>
                  <a:cubicBezTo>
                    <a:pt x="27" y="61"/>
                    <a:pt x="27" y="61"/>
                    <a:pt x="27" y="61"/>
                  </a:cubicBezTo>
                  <a:cubicBezTo>
                    <a:pt x="27" y="65"/>
                    <a:pt x="27" y="65"/>
                    <a:pt x="27" y="65"/>
                  </a:cubicBezTo>
                  <a:cubicBezTo>
                    <a:pt x="27" y="66"/>
                    <a:pt x="27" y="66"/>
                    <a:pt x="27" y="66"/>
                  </a:cubicBezTo>
                  <a:cubicBezTo>
                    <a:pt x="28" y="69"/>
                    <a:pt x="28" y="69"/>
                    <a:pt x="28" y="69"/>
                  </a:cubicBezTo>
                  <a:cubicBezTo>
                    <a:pt x="29" y="70"/>
                    <a:pt x="29" y="70"/>
                    <a:pt x="29" y="70"/>
                  </a:cubicBezTo>
                  <a:cubicBezTo>
                    <a:pt x="31" y="73"/>
                    <a:pt x="31" y="73"/>
                    <a:pt x="31" y="73"/>
                  </a:cubicBezTo>
                  <a:cubicBezTo>
                    <a:pt x="32" y="74"/>
                    <a:pt x="32" y="74"/>
                    <a:pt x="32" y="74"/>
                  </a:cubicBezTo>
                  <a:cubicBezTo>
                    <a:pt x="32" y="76"/>
                    <a:pt x="32" y="76"/>
                    <a:pt x="32" y="76"/>
                  </a:cubicBezTo>
                  <a:cubicBezTo>
                    <a:pt x="33" y="77"/>
                    <a:pt x="33" y="77"/>
                    <a:pt x="33" y="77"/>
                  </a:cubicBezTo>
                  <a:cubicBezTo>
                    <a:pt x="34" y="77"/>
                    <a:pt x="34" y="77"/>
                    <a:pt x="34" y="77"/>
                  </a:cubicBezTo>
                  <a:cubicBezTo>
                    <a:pt x="36" y="79"/>
                    <a:pt x="36" y="79"/>
                    <a:pt x="36" y="79"/>
                  </a:cubicBezTo>
                  <a:cubicBezTo>
                    <a:pt x="40" y="79"/>
                    <a:pt x="40" y="79"/>
                    <a:pt x="40" y="79"/>
                  </a:cubicBezTo>
                  <a:cubicBezTo>
                    <a:pt x="42" y="81"/>
                    <a:pt x="42" y="81"/>
                    <a:pt x="42" y="81"/>
                  </a:cubicBezTo>
                  <a:cubicBezTo>
                    <a:pt x="41" y="82"/>
                    <a:pt x="41" y="82"/>
                    <a:pt x="41" y="82"/>
                  </a:cubicBezTo>
                  <a:cubicBezTo>
                    <a:pt x="42" y="83"/>
                    <a:pt x="42" y="83"/>
                    <a:pt x="42" y="83"/>
                  </a:cubicBezTo>
                  <a:cubicBezTo>
                    <a:pt x="42" y="86"/>
                    <a:pt x="42" y="86"/>
                    <a:pt x="42" y="86"/>
                  </a:cubicBezTo>
                  <a:cubicBezTo>
                    <a:pt x="41" y="87"/>
                    <a:pt x="41" y="87"/>
                    <a:pt x="41" y="87"/>
                  </a:cubicBezTo>
                  <a:cubicBezTo>
                    <a:pt x="44" y="89"/>
                    <a:pt x="44" y="89"/>
                    <a:pt x="44" y="89"/>
                  </a:cubicBezTo>
                  <a:cubicBezTo>
                    <a:pt x="42" y="89"/>
                    <a:pt x="42" y="89"/>
                    <a:pt x="42" y="89"/>
                  </a:cubicBezTo>
                  <a:cubicBezTo>
                    <a:pt x="41" y="89"/>
                    <a:pt x="41" y="89"/>
                    <a:pt x="41" y="89"/>
                  </a:cubicBezTo>
                  <a:cubicBezTo>
                    <a:pt x="44" y="91"/>
                    <a:pt x="44" y="91"/>
                    <a:pt x="44" y="91"/>
                  </a:cubicBezTo>
                  <a:cubicBezTo>
                    <a:pt x="44" y="92"/>
                    <a:pt x="44" y="92"/>
                    <a:pt x="44" y="92"/>
                  </a:cubicBezTo>
                  <a:cubicBezTo>
                    <a:pt x="41" y="91"/>
                    <a:pt x="41" y="91"/>
                    <a:pt x="41" y="91"/>
                  </a:cubicBezTo>
                  <a:cubicBezTo>
                    <a:pt x="39" y="91"/>
                    <a:pt x="39" y="91"/>
                    <a:pt x="39" y="91"/>
                  </a:cubicBezTo>
                  <a:cubicBezTo>
                    <a:pt x="36" y="92"/>
                    <a:pt x="36" y="92"/>
                    <a:pt x="36" y="92"/>
                  </a:cubicBezTo>
                  <a:cubicBezTo>
                    <a:pt x="36" y="94"/>
                    <a:pt x="36" y="94"/>
                    <a:pt x="36" y="94"/>
                  </a:cubicBezTo>
                  <a:cubicBezTo>
                    <a:pt x="34" y="96"/>
                    <a:pt x="34" y="96"/>
                    <a:pt x="34" y="96"/>
                  </a:cubicBezTo>
                  <a:cubicBezTo>
                    <a:pt x="34" y="97"/>
                    <a:pt x="34" y="97"/>
                    <a:pt x="34" y="97"/>
                  </a:cubicBezTo>
                  <a:cubicBezTo>
                    <a:pt x="34" y="98"/>
                    <a:pt x="34" y="98"/>
                    <a:pt x="34" y="98"/>
                  </a:cubicBezTo>
                  <a:cubicBezTo>
                    <a:pt x="31" y="101"/>
                    <a:pt x="31" y="101"/>
                    <a:pt x="31" y="101"/>
                  </a:cubicBezTo>
                  <a:cubicBezTo>
                    <a:pt x="30" y="104"/>
                    <a:pt x="30" y="104"/>
                    <a:pt x="30" y="104"/>
                  </a:cubicBezTo>
                  <a:cubicBezTo>
                    <a:pt x="30" y="104"/>
                    <a:pt x="30" y="104"/>
                    <a:pt x="30" y="104"/>
                  </a:cubicBezTo>
                  <a:cubicBezTo>
                    <a:pt x="29" y="103"/>
                    <a:pt x="29" y="103"/>
                    <a:pt x="29" y="103"/>
                  </a:cubicBezTo>
                  <a:cubicBezTo>
                    <a:pt x="28" y="103"/>
                    <a:pt x="28" y="103"/>
                    <a:pt x="28" y="103"/>
                  </a:cubicBezTo>
                  <a:cubicBezTo>
                    <a:pt x="29" y="105"/>
                    <a:pt x="29" y="105"/>
                    <a:pt x="29" y="105"/>
                  </a:cubicBezTo>
                  <a:cubicBezTo>
                    <a:pt x="28" y="107"/>
                    <a:pt x="28" y="107"/>
                    <a:pt x="28" y="107"/>
                  </a:cubicBezTo>
                  <a:cubicBezTo>
                    <a:pt x="26" y="107"/>
                    <a:pt x="26" y="107"/>
                    <a:pt x="26" y="107"/>
                  </a:cubicBezTo>
                  <a:cubicBezTo>
                    <a:pt x="25" y="108"/>
                    <a:pt x="25" y="108"/>
                    <a:pt x="25" y="108"/>
                  </a:cubicBezTo>
                  <a:cubicBezTo>
                    <a:pt x="26" y="111"/>
                    <a:pt x="26" y="111"/>
                    <a:pt x="26" y="111"/>
                  </a:cubicBezTo>
                  <a:cubicBezTo>
                    <a:pt x="27" y="112"/>
                    <a:pt x="27" y="112"/>
                    <a:pt x="27" y="112"/>
                  </a:cubicBezTo>
                  <a:cubicBezTo>
                    <a:pt x="25" y="111"/>
                    <a:pt x="25" y="111"/>
                    <a:pt x="25" y="111"/>
                  </a:cubicBezTo>
                  <a:cubicBezTo>
                    <a:pt x="24" y="110"/>
                    <a:pt x="24" y="110"/>
                    <a:pt x="24" y="110"/>
                  </a:cubicBezTo>
                  <a:cubicBezTo>
                    <a:pt x="23" y="111"/>
                    <a:pt x="23" y="111"/>
                    <a:pt x="23" y="111"/>
                  </a:cubicBezTo>
                  <a:cubicBezTo>
                    <a:pt x="22" y="113"/>
                    <a:pt x="22" y="113"/>
                    <a:pt x="22" y="113"/>
                  </a:cubicBezTo>
                  <a:cubicBezTo>
                    <a:pt x="22" y="114"/>
                    <a:pt x="22" y="114"/>
                    <a:pt x="22" y="114"/>
                  </a:cubicBezTo>
                  <a:cubicBezTo>
                    <a:pt x="21" y="113"/>
                    <a:pt x="21" y="113"/>
                    <a:pt x="21" y="113"/>
                  </a:cubicBezTo>
                  <a:cubicBezTo>
                    <a:pt x="21" y="114"/>
                    <a:pt x="21" y="114"/>
                    <a:pt x="21" y="114"/>
                  </a:cubicBezTo>
                  <a:cubicBezTo>
                    <a:pt x="22" y="115"/>
                    <a:pt x="22" y="115"/>
                    <a:pt x="22" y="115"/>
                  </a:cubicBezTo>
                  <a:cubicBezTo>
                    <a:pt x="22" y="116"/>
                    <a:pt x="22" y="116"/>
                    <a:pt x="22" y="116"/>
                  </a:cubicBezTo>
                  <a:cubicBezTo>
                    <a:pt x="21" y="117"/>
                    <a:pt x="21" y="117"/>
                    <a:pt x="21" y="117"/>
                  </a:cubicBezTo>
                  <a:cubicBezTo>
                    <a:pt x="20" y="118"/>
                    <a:pt x="20" y="118"/>
                    <a:pt x="20" y="118"/>
                  </a:cubicBezTo>
                  <a:cubicBezTo>
                    <a:pt x="19" y="119"/>
                    <a:pt x="19" y="119"/>
                    <a:pt x="19" y="119"/>
                  </a:cubicBezTo>
                  <a:cubicBezTo>
                    <a:pt x="18" y="119"/>
                    <a:pt x="18" y="119"/>
                    <a:pt x="18" y="119"/>
                  </a:cubicBezTo>
                  <a:cubicBezTo>
                    <a:pt x="18" y="118"/>
                    <a:pt x="18" y="118"/>
                    <a:pt x="18" y="118"/>
                  </a:cubicBezTo>
                  <a:cubicBezTo>
                    <a:pt x="16" y="117"/>
                    <a:pt x="16" y="117"/>
                    <a:pt x="16" y="117"/>
                  </a:cubicBezTo>
                  <a:cubicBezTo>
                    <a:pt x="15" y="118"/>
                    <a:pt x="15" y="118"/>
                    <a:pt x="15" y="118"/>
                  </a:cubicBezTo>
                  <a:cubicBezTo>
                    <a:pt x="15" y="120"/>
                    <a:pt x="15" y="120"/>
                    <a:pt x="15" y="120"/>
                  </a:cubicBezTo>
                  <a:cubicBezTo>
                    <a:pt x="14" y="121"/>
                    <a:pt x="14" y="121"/>
                    <a:pt x="14" y="121"/>
                  </a:cubicBezTo>
                  <a:cubicBezTo>
                    <a:pt x="15" y="122"/>
                    <a:pt x="15" y="122"/>
                    <a:pt x="15" y="122"/>
                  </a:cubicBezTo>
                  <a:cubicBezTo>
                    <a:pt x="14" y="124"/>
                    <a:pt x="14" y="124"/>
                    <a:pt x="14" y="124"/>
                  </a:cubicBezTo>
                  <a:cubicBezTo>
                    <a:pt x="14" y="124"/>
                    <a:pt x="14" y="124"/>
                    <a:pt x="14" y="124"/>
                  </a:cubicBezTo>
                  <a:cubicBezTo>
                    <a:pt x="13" y="126"/>
                    <a:pt x="13" y="126"/>
                    <a:pt x="13" y="126"/>
                  </a:cubicBezTo>
                  <a:cubicBezTo>
                    <a:pt x="13" y="128"/>
                    <a:pt x="13" y="128"/>
                    <a:pt x="13" y="128"/>
                  </a:cubicBezTo>
                  <a:cubicBezTo>
                    <a:pt x="14" y="128"/>
                    <a:pt x="14" y="128"/>
                    <a:pt x="14" y="128"/>
                  </a:cubicBezTo>
                  <a:cubicBezTo>
                    <a:pt x="13" y="130"/>
                    <a:pt x="13" y="130"/>
                    <a:pt x="13" y="130"/>
                  </a:cubicBezTo>
                  <a:cubicBezTo>
                    <a:pt x="14" y="131"/>
                    <a:pt x="14" y="131"/>
                    <a:pt x="14" y="131"/>
                  </a:cubicBezTo>
                  <a:cubicBezTo>
                    <a:pt x="15" y="131"/>
                    <a:pt x="15" y="131"/>
                    <a:pt x="15" y="131"/>
                  </a:cubicBezTo>
                  <a:cubicBezTo>
                    <a:pt x="16" y="132"/>
                    <a:pt x="16" y="132"/>
                    <a:pt x="16" y="132"/>
                  </a:cubicBezTo>
                  <a:cubicBezTo>
                    <a:pt x="16" y="134"/>
                    <a:pt x="16" y="134"/>
                    <a:pt x="16" y="134"/>
                  </a:cubicBezTo>
                  <a:cubicBezTo>
                    <a:pt x="15" y="135"/>
                    <a:pt x="15" y="135"/>
                    <a:pt x="15" y="135"/>
                  </a:cubicBezTo>
                  <a:cubicBezTo>
                    <a:pt x="16" y="137"/>
                    <a:pt x="16" y="137"/>
                    <a:pt x="16" y="137"/>
                  </a:cubicBezTo>
                  <a:cubicBezTo>
                    <a:pt x="15" y="137"/>
                    <a:pt x="15" y="137"/>
                    <a:pt x="15" y="137"/>
                  </a:cubicBezTo>
                  <a:cubicBezTo>
                    <a:pt x="17" y="140"/>
                    <a:pt x="17" y="140"/>
                    <a:pt x="17" y="140"/>
                  </a:cubicBezTo>
                  <a:cubicBezTo>
                    <a:pt x="18" y="141"/>
                    <a:pt x="18" y="141"/>
                    <a:pt x="18" y="141"/>
                  </a:cubicBezTo>
                  <a:cubicBezTo>
                    <a:pt x="17" y="142"/>
                    <a:pt x="17" y="142"/>
                    <a:pt x="17" y="142"/>
                  </a:cubicBezTo>
                  <a:cubicBezTo>
                    <a:pt x="19" y="145"/>
                    <a:pt x="19" y="145"/>
                    <a:pt x="19" y="145"/>
                  </a:cubicBezTo>
                  <a:cubicBezTo>
                    <a:pt x="17" y="145"/>
                    <a:pt x="17" y="145"/>
                    <a:pt x="17" y="145"/>
                  </a:cubicBezTo>
                  <a:cubicBezTo>
                    <a:pt x="18" y="148"/>
                    <a:pt x="18" y="148"/>
                    <a:pt x="18" y="148"/>
                  </a:cubicBezTo>
                  <a:cubicBezTo>
                    <a:pt x="17" y="149"/>
                    <a:pt x="17" y="149"/>
                    <a:pt x="17" y="149"/>
                  </a:cubicBezTo>
                  <a:cubicBezTo>
                    <a:pt x="17" y="153"/>
                    <a:pt x="17" y="153"/>
                    <a:pt x="17" y="153"/>
                  </a:cubicBezTo>
                  <a:cubicBezTo>
                    <a:pt x="18" y="154"/>
                    <a:pt x="18" y="154"/>
                    <a:pt x="18" y="154"/>
                  </a:cubicBezTo>
                  <a:cubicBezTo>
                    <a:pt x="17" y="156"/>
                    <a:pt x="17" y="156"/>
                    <a:pt x="17" y="156"/>
                  </a:cubicBezTo>
                  <a:cubicBezTo>
                    <a:pt x="17" y="158"/>
                    <a:pt x="17" y="158"/>
                    <a:pt x="17" y="158"/>
                  </a:cubicBezTo>
                  <a:cubicBezTo>
                    <a:pt x="18" y="159"/>
                    <a:pt x="18" y="159"/>
                    <a:pt x="18" y="159"/>
                  </a:cubicBezTo>
                  <a:cubicBezTo>
                    <a:pt x="20" y="158"/>
                    <a:pt x="20" y="158"/>
                    <a:pt x="20" y="158"/>
                  </a:cubicBezTo>
                  <a:cubicBezTo>
                    <a:pt x="21" y="158"/>
                    <a:pt x="21" y="158"/>
                    <a:pt x="21" y="158"/>
                  </a:cubicBezTo>
                  <a:cubicBezTo>
                    <a:pt x="22" y="157"/>
                    <a:pt x="22" y="157"/>
                    <a:pt x="22" y="157"/>
                  </a:cubicBezTo>
                  <a:cubicBezTo>
                    <a:pt x="24" y="160"/>
                    <a:pt x="24" y="160"/>
                    <a:pt x="24" y="160"/>
                  </a:cubicBezTo>
                  <a:cubicBezTo>
                    <a:pt x="25" y="159"/>
                    <a:pt x="25" y="159"/>
                    <a:pt x="25" y="159"/>
                  </a:cubicBezTo>
                  <a:cubicBezTo>
                    <a:pt x="26" y="161"/>
                    <a:pt x="26" y="161"/>
                    <a:pt x="26" y="161"/>
                  </a:cubicBezTo>
                  <a:cubicBezTo>
                    <a:pt x="29" y="160"/>
                    <a:pt x="29" y="160"/>
                    <a:pt x="29" y="160"/>
                  </a:cubicBezTo>
                  <a:cubicBezTo>
                    <a:pt x="30" y="161"/>
                    <a:pt x="30" y="161"/>
                    <a:pt x="30" y="161"/>
                  </a:cubicBezTo>
                  <a:cubicBezTo>
                    <a:pt x="29" y="162"/>
                    <a:pt x="29" y="162"/>
                    <a:pt x="29" y="162"/>
                  </a:cubicBezTo>
                  <a:cubicBezTo>
                    <a:pt x="30" y="162"/>
                    <a:pt x="30" y="162"/>
                    <a:pt x="30" y="162"/>
                  </a:cubicBezTo>
                  <a:cubicBezTo>
                    <a:pt x="32" y="160"/>
                    <a:pt x="32" y="160"/>
                    <a:pt x="32" y="160"/>
                  </a:cubicBezTo>
                  <a:cubicBezTo>
                    <a:pt x="32" y="162"/>
                    <a:pt x="32" y="162"/>
                    <a:pt x="32" y="162"/>
                  </a:cubicBezTo>
                  <a:cubicBezTo>
                    <a:pt x="31" y="163"/>
                    <a:pt x="31" y="163"/>
                    <a:pt x="31" y="163"/>
                  </a:cubicBezTo>
                  <a:cubicBezTo>
                    <a:pt x="34" y="167"/>
                    <a:pt x="34" y="167"/>
                    <a:pt x="34" y="167"/>
                  </a:cubicBezTo>
                  <a:cubicBezTo>
                    <a:pt x="34" y="168"/>
                    <a:pt x="34" y="168"/>
                    <a:pt x="34" y="168"/>
                  </a:cubicBezTo>
                  <a:cubicBezTo>
                    <a:pt x="34" y="170"/>
                    <a:pt x="34" y="170"/>
                    <a:pt x="34" y="170"/>
                  </a:cubicBezTo>
                  <a:cubicBezTo>
                    <a:pt x="34" y="170"/>
                    <a:pt x="34" y="170"/>
                    <a:pt x="34" y="170"/>
                  </a:cubicBezTo>
                  <a:cubicBezTo>
                    <a:pt x="35" y="167"/>
                    <a:pt x="35" y="167"/>
                    <a:pt x="35" y="167"/>
                  </a:cubicBezTo>
                  <a:cubicBezTo>
                    <a:pt x="36" y="167"/>
                    <a:pt x="36" y="167"/>
                    <a:pt x="36" y="167"/>
                  </a:cubicBezTo>
                  <a:cubicBezTo>
                    <a:pt x="37" y="168"/>
                    <a:pt x="37" y="168"/>
                    <a:pt x="37" y="168"/>
                  </a:cubicBezTo>
                  <a:cubicBezTo>
                    <a:pt x="38" y="167"/>
                    <a:pt x="38" y="167"/>
                    <a:pt x="38" y="167"/>
                  </a:cubicBezTo>
                  <a:cubicBezTo>
                    <a:pt x="40" y="167"/>
                    <a:pt x="40" y="167"/>
                    <a:pt x="40" y="167"/>
                  </a:cubicBezTo>
                  <a:cubicBezTo>
                    <a:pt x="43" y="165"/>
                    <a:pt x="43" y="165"/>
                    <a:pt x="43" y="165"/>
                  </a:cubicBezTo>
                  <a:cubicBezTo>
                    <a:pt x="44" y="165"/>
                    <a:pt x="44" y="165"/>
                    <a:pt x="44" y="165"/>
                  </a:cubicBezTo>
                  <a:cubicBezTo>
                    <a:pt x="48" y="162"/>
                    <a:pt x="48" y="162"/>
                    <a:pt x="48" y="162"/>
                  </a:cubicBezTo>
                  <a:cubicBezTo>
                    <a:pt x="48" y="161"/>
                    <a:pt x="48" y="161"/>
                    <a:pt x="48" y="161"/>
                  </a:cubicBezTo>
                  <a:cubicBezTo>
                    <a:pt x="51" y="162"/>
                    <a:pt x="51" y="162"/>
                    <a:pt x="51" y="162"/>
                  </a:cubicBezTo>
                  <a:cubicBezTo>
                    <a:pt x="52" y="162"/>
                    <a:pt x="52" y="162"/>
                    <a:pt x="52" y="162"/>
                  </a:cubicBezTo>
                  <a:cubicBezTo>
                    <a:pt x="54" y="160"/>
                    <a:pt x="54" y="160"/>
                    <a:pt x="54" y="160"/>
                  </a:cubicBezTo>
                  <a:cubicBezTo>
                    <a:pt x="54" y="160"/>
                    <a:pt x="54" y="160"/>
                    <a:pt x="54" y="160"/>
                  </a:cubicBezTo>
                  <a:cubicBezTo>
                    <a:pt x="53" y="162"/>
                    <a:pt x="53" y="162"/>
                    <a:pt x="53" y="162"/>
                  </a:cubicBezTo>
                  <a:cubicBezTo>
                    <a:pt x="54" y="162"/>
                    <a:pt x="54" y="162"/>
                    <a:pt x="54" y="162"/>
                  </a:cubicBezTo>
                  <a:cubicBezTo>
                    <a:pt x="55" y="160"/>
                    <a:pt x="55" y="160"/>
                    <a:pt x="55" y="160"/>
                  </a:cubicBezTo>
                  <a:cubicBezTo>
                    <a:pt x="56" y="160"/>
                    <a:pt x="56" y="160"/>
                    <a:pt x="56" y="160"/>
                  </a:cubicBezTo>
                  <a:cubicBezTo>
                    <a:pt x="55" y="158"/>
                    <a:pt x="55" y="158"/>
                    <a:pt x="55" y="158"/>
                  </a:cubicBezTo>
                  <a:cubicBezTo>
                    <a:pt x="56" y="158"/>
                    <a:pt x="56" y="158"/>
                    <a:pt x="56" y="158"/>
                  </a:cubicBezTo>
                  <a:cubicBezTo>
                    <a:pt x="57" y="159"/>
                    <a:pt x="57" y="159"/>
                    <a:pt x="57" y="159"/>
                  </a:cubicBezTo>
                  <a:cubicBezTo>
                    <a:pt x="58" y="160"/>
                    <a:pt x="58" y="160"/>
                    <a:pt x="58" y="160"/>
                  </a:cubicBezTo>
                  <a:cubicBezTo>
                    <a:pt x="59" y="158"/>
                    <a:pt x="59" y="158"/>
                    <a:pt x="59" y="158"/>
                  </a:cubicBezTo>
                  <a:cubicBezTo>
                    <a:pt x="60" y="160"/>
                    <a:pt x="60" y="160"/>
                    <a:pt x="60" y="160"/>
                  </a:cubicBezTo>
                  <a:cubicBezTo>
                    <a:pt x="61" y="160"/>
                    <a:pt x="61" y="160"/>
                    <a:pt x="61" y="160"/>
                  </a:cubicBezTo>
                  <a:cubicBezTo>
                    <a:pt x="61" y="159"/>
                    <a:pt x="61" y="159"/>
                    <a:pt x="61" y="159"/>
                  </a:cubicBezTo>
                  <a:cubicBezTo>
                    <a:pt x="62" y="159"/>
                    <a:pt x="62" y="159"/>
                    <a:pt x="62" y="159"/>
                  </a:cubicBezTo>
                  <a:cubicBezTo>
                    <a:pt x="62" y="160"/>
                    <a:pt x="62" y="160"/>
                    <a:pt x="62" y="160"/>
                  </a:cubicBezTo>
                  <a:cubicBezTo>
                    <a:pt x="64" y="159"/>
                    <a:pt x="64" y="159"/>
                    <a:pt x="64" y="159"/>
                  </a:cubicBezTo>
                  <a:cubicBezTo>
                    <a:pt x="66" y="158"/>
                    <a:pt x="66" y="158"/>
                    <a:pt x="66" y="158"/>
                  </a:cubicBezTo>
                  <a:cubicBezTo>
                    <a:pt x="67" y="160"/>
                    <a:pt x="67" y="160"/>
                    <a:pt x="67" y="160"/>
                  </a:cubicBezTo>
                  <a:cubicBezTo>
                    <a:pt x="70" y="159"/>
                    <a:pt x="70" y="159"/>
                    <a:pt x="70" y="159"/>
                  </a:cubicBezTo>
                  <a:cubicBezTo>
                    <a:pt x="71" y="158"/>
                    <a:pt x="71" y="158"/>
                    <a:pt x="71" y="158"/>
                  </a:cubicBezTo>
                  <a:cubicBezTo>
                    <a:pt x="70" y="157"/>
                    <a:pt x="70" y="157"/>
                    <a:pt x="70" y="157"/>
                  </a:cubicBezTo>
                  <a:cubicBezTo>
                    <a:pt x="71" y="157"/>
                    <a:pt x="71" y="157"/>
                    <a:pt x="71" y="157"/>
                  </a:cubicBezTo>
                  <a:cubicBezTo>
                    <a:pt x="72" y="157"/>
                    <a:pt x="72" y="157"/>
                    <a:pt x="72" y="157"/>
                  </a:cubicBezTo>
                  <a:cubicBezTo>
                    <a:pt x="72" y="158"/>
                    <a:pt x="72" y="158"/>
                    <a:pt x="72" y="158"/>
                  </a:cubicBezTo>
                  <a:cubicBezTo>
                    <a:pt x="74" y="159"/>
                    <a:pt x="74" y="159"/>
                    <a:pt x="74" y="159"/>
                  </a:cubicBezTo>
                  <a:cubicBezTo>
                    <a:pt x="74" y="159"/>
                    <a:pt x="75" y="158"/>
                    <a:pt x="75" y="157"/>
                  </a:cubicBezTo>
                  <a:close/>
                  <a:moveTo>
                    <a:pt x="4" y="164"/>
                  </a:moveTo>
                  <a:cubicBezTo>
                    <a:pt x="4" y="164"/>
                    <a:pt x="4" y="164"/>
                    <a:pt x="4" y="164"/>
                  </a:cubicBezTo>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00" name="Ethiopia">
              <a:extLst>
                <a:ext uri="{FF2B5EF4-FFF2-40B4-BE49-F238E27FC236}">
                  <a16:creationId xmlns:a16="http://schemas.microsoft.com/office/drawing/2014/main" xmlns="" id="{5A99A489-5D02-48E2-B116-E4937CDCDAD0}"/>
                </a:ext>
              </a:extLst>
            </p:cNvPr>
            <p:cNvSpPr>
              <a:spLocks/>
            </p:cNvSpPr>
            <p:nvPr/>
          </p:nvSpPr>
          <p:spPr bwMode="auto">
            <a:xfrm>
              <a:off x="6726477" y="3949247"/>
              <a:ext cx="387112" cy="296294"/>
            </a:xfrm>
            <a:custGeom>
              <a:avLst/>
              <a:gdLst>
                <a:gd name="T0" fmla="*/ 48 w 341"/>
                <a:gd name="T1" fmla="*/ 206 h 261"/>
                <a:gd name="T2" fmla="*/ 40 w 341"/>
                <a:gd name="T3" fmla="*/ 190 h 261"/>
                <a:gd name="T4" fmla="*/ 31 w 341"/>
                <a:gd name="T5" fmla="*/ 185 h 261"/>
                <a:gd name="T6" fmla="*/ 24 w 341"/>
                <a:gd name="T7" fmla="*/ 173 h 261"/>
                <a:gd name="T8" fmla="*/ 17 w 341"/>
                <a:gd name="T9" fmla="*/ 166 h 261"/>
                <a:gd name="T10" fmla="*/ 3 w 341"/>
                <a:gd name="T11" fmla="*/ 161 h 261"/>
                <a:gd name="T12" fmla="*/ 5 w 341"/>
                <a:gd name="T13" fmla="*/ 152 h 261"/>
                <a:gd name="T14" fmla="*/ 14 w 341"/>
                <a:gd name="T15" fmla="*/ 147 h 261"/>
                <a:gd name="T16" fmla="*/ 22 w 341"/>
                <a:gd name="T17" fmla="*/ 147 h 261"/>
                <a:gd name="T18" fmla="*/ 26 w 341"/>
                <a:gd name="T19" fmla="*/ 126 h 261"/>
                <a:gd name="T20" fmla="*/ 31 w 341"/>
                <a:gd name="T21" fmla="*/ 109 h 261"/>
                <a:gd name="T22" fmla="*/ 36 w 341"/>
                <a:gd name="T23" fmla="*/ 97 h 261"/>
                <a:gd name="T24" fmla="*/ 40 w 341"/>
                <a:gd name="T25" fmla="*/ 95 h 261"/>
                <a:gd name="T26" fmla="*/ 55 w 341"/>
                <a:gd name="T27" fmla="*/ 67 h 261"/>
                <a:gd name="T28" fmla="*/ 59 w 341"/>
                <a:gd name="T29" fmla="*/ 50 h 261"/>
                <a:gd name="T30" fmla="*/ 69 w 341"/>
                <a:gd name="T31" fmla="*/ 41 h 261"/>
                <a:gd name="T32" fmla="*/ 78 w 341"/>
                <a:gd name="T33" fmla="*/ 17 h 261"/>
                <a:gd name="T34" fmla="*/ 85 w 341"/>
                <a:gd name="T35" fmla="*/ 17 h 261"/>
                <a:gd name="T36" fmla="*/ 97 w 341"/>
                <a:gd name="T37" fmla="*/ 0 h 261"/>
                <a:gd name="T38" fmla="*/ 109 w 341"/>
                <a:gd name="T39" fmla="*/ 7 h 261"/>
                <a:gd name="T40" fmla="*/ 123 w 341"/>
                <a:gd name="T41" fmla="*/ 5 h 261"/>
                <a:gd name="T42" fmla="*/ 130 w 341"/>
                <a:gd name="T43" fmla="*/ 5 h 261"/>
                <a:gd name="T44" fmla="*/ 142 w 341"/>
                <a:gd name="T45" fmla="*/ 10 h 261"/>
                <a:gd name="T46" fmla="*/ 154 w 341"/>
                <a:gd name="T47" fmla="*/ 15 h 261"/>
                <a:gd name="T48" fmla="*/ 170 w 341"/>
                <a:gd name="T49" fmla="*/ 26 h 261"/>
                <a:gd name="T50" fmla="*/ 178 w 341"/>
                <a:gd name="T51" fmla="*/ 29 h 261"/>
                <a:gd name="T52" fmla="*/ 192 w 341"/>
                <a:gd name="T53" fmla="*/ 41 h 261"/>
                <a:gd name="T54" fmla="*/ 199 w 341"/>
                <a:gd name="T55" fmla="*/ 52 h 261"/>
                <a:gd name="T56" fmla="*/ 204 w 341"/>
                <a:gd name="T57" fmla="*/ 62 h 261"/>
                <a:gd name="T58" fmla="*/ 201 w 341"/>
                <a:gd name="T59" fmla="*/ 78 h 261"/>
                <a:gd name="T60" fmla="*/ 196 w 341"/>
                <a:gd name="T61" fmla="*/ 90 h 261"/>
                <a:gd name="T62" fmla="*/ 211 w 341"/>
                <a:gd name="T63" fmla="*/ 90 h 261"/>
                <a:gd name="T64" fmla="*/ 220 w 341"/>
                <a:gd name="T65" fmla="*/ 93 h 261"/>
                <a:gd name="T66" fmla="*/ 232 w 341"/>
                <a:gd name="T67" fmla="*/ 116 h 261"/>
                <a:gd name="T68" fmla="*/ 241 w 341"/>
                <a:gd name="T69" fmla="*/ 133 h 261"/>
                <a:gd name="T70" fmla="*/ 341 w 341"/>
                <a:gd name="T71" fmla="*/ 157 h 261"/>
                <a:gd name="T72" fmla="*/ 244 w 341"/>
                <a:gd name="T73" fmla="*/ 225 h 261"/>
                <a:gd name="T74" fmla="*/ 230 w 341"/>
                <a:gd name="T75" fmla="*/ 232 h 261"/>
                <a:gd name="T76" fmla="*/ 218 w 341"/>
                <a:gd name="T77" fmla="*/ 242 h 261"/>
                <a:gd name="T78" fmla="*/ 204 w 341"/>
                <a:gd name="T79" fmla="*/ 251 h 261"/>
                <a:gd name="T80" fmla="*/ 187 w 341"/>
                <a:gd name="T81" fmla="*/ 251 h 261"/>
                <a:gd name="T82" fmla="*/ 178 w 341"/>
                <a:gd name="T83" fmla="*/ 244 h 261"/>
                <a:gd name="T84" fmla="*/ 161 w 341"/>
                <a:gd name="T85" fmla="*/ 246 h 261"/>
                <a:gd name="T86" fmla="*/ 149 w 341"/>
                <a:gd name="T87" fmla="*/ 261 h 261"/>
                <a:gd name="T88" fmla="*/ 137 w 341"/>
                <a:gd name="T89" fmla="*/ 258 h 261"/>
                <a:gd name="T90" fmla="*/ 118 w 341"/>
                <a:gd name="T91" fmla="*/ 258 h 261"/>
                <a:gd name="T92" fmla="*/ 107 w 341"/>
                <a:gd name="T93" fmla="*/ 249 h 261"/>
                <a:gd name="T94" fmla="*/ 81 w 341"/>
                <a:gd name="T95" fmla="*/ 237 h 261"/>
                <a:gd name="T96" fmla="*/ 66 w 341"/>
                <a:gd name="T97" fmla="*/ 237 h 261"/>
                <a:gd name="T98" fmla="*/ 59 w 341"/>
                <a:gd name="T99" fmla="*/ 218 h 261"/>
                <a:gd name="T100" fmla="*/ 50 w 341"/>
                <a:gd name="T101" fmla="*/ 21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1" h="261">
                  <a:moveTo>
                    <a:pt x="50" y="218"/>
                  </a:moveTo>
                  <a:lnTo>
                    <a:pt x="50" y="209"/>
                  </a:lnTo>
                  <a:lnTo>
                    <a:pt x="48" y="206"/>
                  </a:lnTo>
                  <a:lnTo>
                    <a:pt x="45" y="199"/>
                  </a:lnTo>
                  <a:lnTo>
                    <a:pt x="43" y="194"/>
                  </a:lnTo>
                  <a:lnTo>
                    <a:pt x="40" y="190"/>
                  </a:lnTo>
                  <a:lnTo>
                    <a:pt x="38" y="187"/>
                  </a:lnTo>
                  <a:lnTo>
                    <a:pt x="33" y="187"/>
                  </a:lnTo>
                  <a:lnTo>
                    <a:pt x="31" y="185"/>
                  </a:lnTo>
                  <a:lnTo>
                    <a:pt x="31" y="185"/>
                  </a:lnTo>
                  <a:lnTo>
                    <a:pt x="29" y="183"/>
                  </a:lnTo>
                  <a:lnTo>
                    <a:pt x="24" y="173"/>
                  </a:lnTo>
                  <a:lnTo>
                    <a:pt x="22" y="173"/>
                  </a:lnTo>
                  <a:lnTo>
                    <a:pt x="22" y="171"/>
                  </a:lnTo>
                  <a:lnTo>
                    <a:pt x="17" y="166"/>
                  </a:lnTo>
                  <a:lnTo>
                    <a:pt x="14" y="164"/>
                  </a:lnTo>
                  <a:lnTo>
                    <a:pt x="5" y="164"/>
                  </a:lnTo>
                  <a:lnTo>
                    <a:pt x="3" y="161"/>
                  </a:lnTo>
                  <a:lnTo>
                    <a:pt x="0" y="159"/>
                  </a:lnTo>
                  <a:lnTo>
                    <a:pt x="5" y="154"/>
                  </a:lnTo>
                  <a:lnTo>
                    <a:pt x="5" y="152"/>
                  </a:lnTo>
                  <a:lnTo>
                    <a:pt x="7" y="147"/>
                  </a:lnTo>
                  <a:lnTo>
                    <a:pt x="12" y="149"/>
                  </a:lnTo>
                  <a:lnTo>
                    <a:pt x="14" y="147"/>
                  </a:lnTo>
                  <a:lnTo>
                    <a:pt x="17" y="149"/>
                  </a:lnTo>
                  <a:lnTo>
                    <a:pt x="22" y="149"/>
                  </a:lnTo>
                  <a:lnTo>
                    <a:pt x="22" y="147"/>
                  </a:lnTo>
                  <a:lnTo>
                    <a:pt x="24" y="145"/>
                  </a:lnTo>
                  <a:lnTo>
                    <a:pt x="26" y="135"/>
                  </a:lnTo>
                  <a:lnTo>
                    <a:pt x="26" y="126"/>
                  </a:lnTo>
                  <a:lnTo>
                    <a:pt x="26" y="121"/>
                  </a:lnTo>
                  <a:lnTo>
                    <a:pt x="31" y="114"/>
                  </a:lnTo>
                  <a:lnTo>
                    <a:pt x="31" y="109"/>
                  </a:lnTo>
                  <a:lnTo>
                    <a:pt x="29" y="107"/>
                  </a:lnTo>
                  <a:lnTo>
                    <a:pt x="31" y="102"/>
                  </a:lnTo>
                  <a:lnTo>
                    <a:pt x="36" y="97"/>
                  </a:lnTo>
                  <a:lnTo>
                    <a:pt x="36" y="93"/>
                  </a:lnTo>
                  <a:lnTo>
                    <a:pt x="38" y="93"/>
                  </a:lnTo>
                  <a:lnTo>
                    <a:pt x="40" y="95"/>
                  </a:lnTo>
                  <a:lnTo>
                    <a:pt x="45" y="76"/>
                  </a:lnTo>
                  <a:lnTo>
                    <a:pt x="48" y="71"/>
                  </a:lnTo>
                  <a:lnTo>
                    <a:pt x="55" y="67"/>
                  </a:lnTo>
                  <a:lnTo>
                    <a:pt x="55" y="62"/>
                  </a:lnTo>
                  <a:lnTo>
                    <a:pt x="59" y="52"/>
                  </a:lnTo>
                  <a:lnTo>
                    <a:pt x="59" y="50"/>
                  </a:lnTo>
                  <a:lnTo>
                    <a:pt x="64" y="48"/>
                  </a:lnTo>
                  <a:lnTo>
                    <a:pt x="66" y="48"/>
                  </a:lnTo>
                  <a:lnTo>
                    <a:pt x="69" y="41"/>
                  </a:lnTo>
                  <a:lnTo>
                    <a:pt x="76" y="31"/>
                  </a:lnTo>
                  <a:lnTo>
                    <a:pt x="76" y="24"/>
                  </a:lnTo>
                  <a:lnTo>
                    <a:pt x="78" y="17"/>
                  </a:lnTo>
                  <a:lnTo>
                    <a:pt x="78" y="15"/>
                  </a:lnTo>
                  <a:lnTo>
                    <a:pt x="81" y="17"/>
                  </a:lnTo>
                  <a:lnTo>
                    <a:pt x="85" y="17"/>
                  </a:lnTo>
                  <a:lnTo>
                    <a:pt x="88" y="15"/>
                  </a:lnTo>
                  <a:lnTo>
                    <a:pt x="90" y="15"/>
                  </a:lnTo>
                  <a:lnTo>
                    <a:pt x="97" y="0"/>
                  </a:lnTo>
                  <a:lnTo>
                    <a:pt x="100" y="3"/>
                  </a:lnTo>
                  <a:lnTo>
                    <a:pt x="102" y="5"/>
                  </a:lnTo>
                  <a:lnTo>
                    <a:pt x="109" y="7"/>
                  </a:lnTo>
                  <a:lnTo>
                    <a:pt x="114" y="7"/>
                  </a:lnTo>
                  <a:lnTo>
                    <a:pt x="118" y="5"/>
                  </a:lnTo>
                  <a:lnTo>
                    <a:pt x="123" y="5"/>
                  </a:lnTo>
                  <a:lnTo>
                    <a:pt x="126" y="7"/>
                  </a:lnTo>
                  <a:lnTo>
                    <a:pt x="128" y="5"/>
                  </a:lnTo>
                  <a:lnTo>
                    <a:pt x="130" y="5"/>
                  </a:lnTo>
                  <a:lnTo>
                    <a:pt x="137" y="10"/>
                  </a:lnTo>
                  <a:lnTo>
                    <a:pt x="140" y="10"/>
                  </a:lnTo>
                  <a:lnTo>
                    <a:pt x="142" y="10"/>
                  </a:lnTo>
                  <a:lnTo>
                    <a:pt x="147" y="10"/>
                  </a:lnTo>
                  <a:lnTo>
                    <a:pt x="152" y="15"/>
                  </a:lnTo>
                  <a:lnTo>
                    <a:pt x="154" y="15"/>
                  </a:lnTo>
                  <a:lnTo>
                    <a:pt x="163" y="22"/>
                  </a:lnTo>
                  <a:lnTo>
                    <a:pt x="163" y="24"/>
                  </a:lnTo>
                  <a:lnTo>
                    <a:pt x="170" y="26"/>
                  </a:lnTo>
                  <a:lnTo>
                    <a:pt x="170" y="26"/>
                  </a:lnTo>
                  <a:lnTo>
                    <a:pt x="175" y="29"/>
                  </a:lnTo>
                  <a:lnTo>
                    <a:pt x="178" y="29"/>
                  </a:lnTo>
                  <a:lnTo>
                    <a:pt x="182" y="33"/>
                  </a:lnTo>
                  <a:lnTo>
                    <a:pt x="189" y="41"/>
                  </a:lnTo>
                  <a:lnTo>
                    <a:pt x="192" y="41"/>
                  </a:lnTo>
                  <a:lnTo>
                    <a:pt x="196" y="45"/>
                  </a:lnTo>
                  <a:lnTo>
                    <a:pt x="196" y="50"/>
                  </a:lnTo>
                  <a:lnTo>
                    <a:pt x="199" y="52"/>
                  </a:lnTo>
                  <a:lnTo>
                    <a:pt x="201" y="52"/>
                  </a:lnTo>
                  <a:lnTo>
                    <a:pt x="208" y="62"/>
                  </a:lnTo>
                  <a:lnTo>
                    <a:pt x="204" y="62"/>
                  </a:lnTo>
                  <a:lnTo>
                    <a:pt x="204" y="69"/>
                  </a:lnTo>
                  <a:lnTo>
                    <a:pt x="201" y="71"/>
                  </a:lnTo>
                  <a:lnTo>
                    <a:pt x="201" y="78"/>
                  </a:lnTo>
                  <a:lnTo>
                    <a:pt x="199" y="83"/>
                  </a:lnTo>
                  <a:lnTo>
                    <a:pt x="199" y="86"/>
                  </a:lnTo>
                  <a:lnTo>
                    <a:pt x="196" y="90"/>
                  </a:lnTo>
                  <a:lnTo>
                    <a:pt x="196" y="93"/>
                  </a:lnTo>
                  <a:lnTo>
                    <a:pt x="206" y="93"/>
                  </a:lnTo>
                  <a:lnTo>
                    <a:pt x="211" y="90"/>
                  </a:lnTo>
                  <a:lnTo>
                    <a:pt x="218" y="88"/>
                  </a:lnTo>
                  <a:lnTo>
                    <a:pt x="220" y="90"/>
                  </a:lnTo>
                  <a:lnTo>
                    <a:pt x="220" y="93"/>
                  </a:lnTo>
                  <a:lnTo>
                    <a:pt x="220" y="102"/>
                  </a:lnTo>
                  <a:lnTo>
                    <a:pt x="225" y="114"/>
                  </a:lnTo>
                  <a:lnTo>
                    <a:pt x="232" y="116"/>
                  </a:lnTo>
                  <a:lnTo>
                    <a:pt x="230" y="123"/>
                  </a:lnTo>
                  <a:lnTo>
                    <a:pt x="234" y="130"/>
                  </a:lnTo>
                  <a:lnTo>
                    <a:pt x="241" y="133"/>
                  </a:lnTo>
                  <a:lnTo>
                    <a:pt x="246" y="138"/>
                  </a:lnTo>
                  <a:lnTo>
                    <a:pt x="312" y="157"/>
                  </a:lnTo>
                  <a:lnTo>
                    <a:pt x="341" y="157"/>
                  </a:lnTo>
                  <a:lnTo>
                    <a:pt x="272" y="225"/>
                  </a:lnTo>
                  <a:lnTo>
                    <a:pt x="258" y="225"/>
                  </a:lnTo>
                  <a:lnTo>
                    <a:pt x="244" y="225"/>
                  </a:lnTo>
                  <a:lnTo>
                    <a:pt x="239" y="230"/>
                  </a:lnTo>
                  <a:lnTo>
                    <a:pt x="237" y="230"/>
                  </a:lnTo>
                  <a:lnTo>
                    <a:pt x="230" y="232"/>
                  </a:lnTo>
                  <a:lnTo>
                    <a:pt x="230" y="237"/>
                  </a:lnTo>
                  <a:lnTo>
                    <a:pt x="225" y="239"/>
                  </a:lnTo>
                  <a:lnTo>
                    <a:pt x="218" y="242"/>
                  </a:lnTo>
                  <a:lnTo>
                    <a:pt x="211" y="244"/>
                  </a:lnTo>
                  <a:lnTo>
                    <a:pt x="204" y="246"/>
                  </a:lnTo>
                  <a:lnTo>
                    <a:pt x="204" y="251"/>
                  </a:lnTo>
                  <a:lnTo>
                    <a:pt x="201" y="251"/>
                  </a:lnTo>
                  <a:lnTo>
                    <a:pt x="196" y="251"/>
                  </a:lnTo>
                  <a:lnTo>
                    <a:pt x="187" y="251"/>
                  </a:lnTo>
                  <a:lnTo>
                    <a:pt x="185" y="249"/>
                  </a:lnTo>
                  <a:lnTo>
                    <a:pt x="182" y="244"/>
                  </a:lnTo>
                  <a:lnTo>
                    <a:pt x="178" y="244"/>
                  </a:lnTo>
                  <a:lnTo>
                    <a:pt x="168" y="244"/>
                  </a:lnTo>
                  <a:lnTo>
                    <a:pt x="166" y="246"/>
                  </a:lnTo>
                  <a:lnTo>
                    <a:pt x="161" y="246"/>
                  </a:lnTo>
                  <a:lnTo>
                    <a:pt x="156" y="246"/>
                  </a:lnTo>
                  <a:lnTo>
                    <a:pt x="154" y="251"/>
                  </a:lnTo>
                  <a:lnTo>
                    <a:pt x="149" y="261"/>
                  </a:lnTo>
                  <a:lnTo>
                    <a:pt x="144" y="261"/>
                  </a:lnTo>
                  <a:lnTo>
                    <a:pt x="142" y="261"/>
                  </a:lnTo>
                  <a:lnTo>
                    <a:pt x="137" y="258"/>
                  </a:lnTo>
                  <a:lnTo>
                    <a:pt x="133" y="261"/>
                  </a:lnTo>
                  <a:lnTo>
                    <a:pt x="126" y="258"/>
                  </a:lnTo>
                  <a:lnTo>
                    <a:pt x="118" y="258"/>
                  </a:lnTo>
                  <a:lnTo>
                    <a:pt x="116" y="256"/>
                  </a:lnTo>
                  <a:lnTo>
                    <a:pt x="111" y="251"/>
                  </a:lnTo>
                  <a:lnTo>
                    <a:pt x="107" y="249"/>
                  </a:lnTo>
                  <a:lnTo>
                    <a:pt x="97" y="239"/>
                  </a:lnTo>
                  <a:lnTo>
                    <a:pt x="92" y="237"/>
                  </a:lnTo>
                  <a:lnTo>
                    <a:pt x="81" y="237"/>
                  </a:lnTo>
                  <a:lnTo>
                    <a:pt x="76" y="237"/>
                  </a:lnTo>
                  <a:lnTo>
                    <a:pt x="71" y="237"/>
                  </a:lnTo>
                  <a:lnTo>
                    <a:pt x="66" y="237"/>
                  </a:lnTo>
                  <a:lnTo>
                    <a:pt x="62" y="232"/>
                  </a:lnTo>
                  <a:lnTo>
                    <a:pt x="62" y="218"/>
                  </a:lnTo>
                  <a:lnTo>
                    <a:pt x="59" y="218"/>
                  </a:lnTo>
                  <a:lnTo>
                    <a:pt x="55" y="220"/>
                  </a:lnTo>
                  <a:lnTo>
                    <a:pt x="52" y="216"/>
                  </a:lnTo>
                  <a:lnTo>
                    <a:pt x="50" y="218"/>
                  </a:lnTo>
                  <a:lnTo>
                    <a:pt x="50" y="21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01" name="Estonia">
              <a:extLst>
                <a:ext uri="{FF2B5EF4-FFF2-40B4-BE49-F238E27FC236}">
                  <a16:creationId xmlns:a16="http://schemas.microsoft.com/office/drawing/2014/main" xmlns="" id="{9647BDDA-88BD-4827-9B66-AF75F0B4A6C2}"/>
                </a:ext>
              </a:extLst>
            </p:cNvPr>
            <p:cNvSpPr>
              <a:spLocks/>
            </p:cNvSpPr>
            <p:nvPr/>
          </p:nvSpPr>
          <p:spPr bwMode="auto">
            <a:xfrm>
              <a:off x="6391585" y="2584705"/>
              <a:ext cx="102170" cy="91953"/>
            </a:xfrm>
            <a:custGeom>
              <a:avLst/>
              <a:gdLst>
                <a:gd name="T0" fmla="*/ 87 w 90"/>
                <a:gd name="T1" fmla="*/ 74 h 81"/>
                <a:gd name="T2" fmla="*/ 90 w 90"/>
                <a:gd name="T3" fmla="*/ 67 h 81"/>
                <a:gd name="T4" fmla="*/ 80 w 90"/>
                <a:gd name="T5" fmla="*/ 43 h 81"/>
                <a:gd name="T6" fmla="*/ 85 w 90"/>
                <a:gd name="T7" fmla="*/ 26 h 81"/>
                <a:gd name="T8" fmla="*/ 90 w 90"/>
                <a:gd name="T9" fmla="*/ 14 h 81"/>
                <a:gd name="T10" fmla="*/ 90 w 90"/>
                <a:gd name="T11" fmla="*/ 12 h 81"/>
                <a:gd name="T12" fmla="*/ 87 w 90"/>
                <a:gd name="T13" fmla="*/ 10 h 81"/>
                <a:gd name="T14" fmla="*/ 61 w 90"/>
                <a:gd name="T15" fmla="*/ 5 h 81"/>
                <a:gd name="T16" fmla="*/ 47 w 90"/>
                <a:gd name="T17" fmla="*/ 3 h 81"/>
                <a:gd name="T18" fmla="*/ 40 w 90"/>
                <a:gd name="T19" fmla="*/ 0 h 81"/>
                <a:gd name="T20" fmla="*/ 37 w 90"/>
                <a:gd name="T21" fmla="*/ 3 h 81"/>
                <a:gd name="T22" fmla="*/ 40 w 90"/>
                <a:gd name="T23" fmla="*/ 7 h 81"/>
                <a:gd name="T24" fmla="*/ 33 w 90"/>
                <a:gd name="T25" fmla="*/ 7 h 81"/>
                <a:gd name="T26" fmla="*/ 23 w 90"/>
                <a:gd name="T27" fmla="*/ 5 h 81"/>
                <a:gd name="T28" fmla="*/ 19 w 90"/>
                <a:gd name="T29" fmla="*/ 10 h 81"/>
                <a:gd name="T30" fmla="*/ 14 w 90"/>
                <a:gd name="T31" fmla="*/ 14 h 81"/>
                <a:gd name="T32" fmla="*/ 2 w 90"/>
                <a:gd name="T33" fmla="*/ 17 h 81"/>
                <a:gd name="T34" fmla="*/ 0 w 90"/>
                <a:gd name="T35" fmla="*/ 36 h 81"/>
                <a:gd name="T36" fmla="*/ 4 w 90"/>
                <a:gd name="T37" fmla="*/ 36 h 81"/>
                <a:gd name="T38" fmla="*/ 7 w 90"/>
                <a:gd name="T39" fmla="*/ 38 h 81"/>
                <a:gd name="T40" fmla="*/ 4 w 90"/>
                <a:gd name="T41" fmla="*/ 45 h 81"/>
                <a:gd name="T42" fmla="*/ 14 w 90"/>
                <a:gd name="T43" fmla="*/ 57 h 81"/>
                <a:gd name="T44" fmla="*/ 16 w 90"/>
                <a:gd name="T45" fmla="*/ 52 h 81"/>
                <a:gd name="T46" fmla="*/ 23 w 90"/>
                <a:gd name="T47" fmla="*/ 52 h 81"/>
                <a:gd name="T48" fmla="*/ 21 w 90"/>
                <a:gd name="T49" fmla="*/ 67 h 81"/>
                <a:gd name="T50" fmla="*/ 30 w 90"/>
                <a:gd name="T51" fmla="*/ 62 h 81"/>
                <a:gd name="T52" fmla="*/ 40 w 90"/>
                <a:gd name="T53" fmla="*/ 64 h 81"/>
                <a:gd name="T54" fmla="*/ 45 w 90"/>
                <a:gd name="T55" fmla="*/ 59 h 81"/>
                <a:gd name="T56" fmla="*/ 49 w 90"/>
                <a:gd name="T57" fmla="*/ 64 h 81"/>
                <a:gd name="T58" fmla="*/ 59 w 90"/>
                <a:gd name="T59" fmla="*/ 69 h 81"/>
                <a:gd name="T60" fmla="*/ 66 w 90"/>
                <a:gd name="T61" fmla="*/ 76 h 81"/>
                <a:gd name="T62" fmla="*/ 78 w 90"/>
                <a:gd name="T63" fmla="*/ 78 h 81"/>
                <a:gd name="T64" fmla="*/ 85 w 90"/>
                <a:gd name="T65" fmla="*/ 7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81">
                  <a:moveTo>
                    <a:pt x="85" y="78"/>
                  </a:moveTo>
                  <a:lnTo>
                    <a:pt x="87" y="74"/>
                  </a:lnTo>
                  <a:lnTo>
                    <a:pt x="87" y="71"/>
                  </a:lnTo>
                  <a:lnTo>
                    <a:pt x="90" y="67"/>
                  </a:lnTo>
                  <a:lnTo>
                    <a:pt x="90" y="62"/>
                  </a:lnTo>
                  <a:lnTo>
                    <a:pt x="80" y="43"/>
                  </a:lnTo>
                  <a:lnTo>
                    <a:pt x="80" y="26"/>
                  </a:lnTo>
                  <a:lnTo>
                    <a:pt x="85" y="26"/>
                  </a:lnTo>
                  <a:lnTo>
                    <a:pt x="85" y="19"/>
                  </a:lnTo>
                  <a:lnTo>
                    <a:pt x="90" y="14"/>
                  </a:lnTo>
                  <a:lnTo>
                    <a:pt x="90" y="12"/>
                  </a:lnTo>
                  <a:lnTo>
                    <a:pt x="90" y="12"/>
                  </a:lnTo>
                  <a:lnTo>
                    <a:pt x="87" y="10"/>
                  </a:lnTo>
                  <a:lnTo>
                    <a:pt x="87" y="10"/>
                  </a:lnTo>
                  <a:lnTo>
                    <a:pt x="68" y="10"/>
                  </a:lnTo>
                  <a:lnTo>
                    <a:pt x="61" y="5"/>
                  </a:lnTo>
                  <a:lnTo>
                    <a:pt x="52" y="5"/>
                  </a:lnTo>
                  <a:lnTo>
                    <a:pt x="47" y="3"/>
                  </a:lnTo>
                  <a:lnTo>
                    <a:pt x="45" y="5"/>
                  </a:lnTo>
                  <a:lnTo>
                    <a:pt x="40" y="0"/>
                  </a:lnTo>
                  <a:lnTo>
                    <a:pt x="40" y="3"/>
                  </a:lnTo>
                  <a:lnTo>
                    <a:pt x="37" y="3"/>
                  </a:lnTo>
                  <a:lnTo>
                    <a:pt x="37" y="5"/>
                  </a:lnTo>
                  <a:lnTo>
                    <a:pt x="40" y="7"/>
                  </a:lnTo>
                  <a:lnTo>
                    <a:pt x="35" y="10"/>
                  </a:lnTo>
                  <a:lnTo>
                    <a:pt x="33" y="7"/>
                  </a:lnTo>
                  <a:lnTo>
                    <a:pt x="26" y="7"/>
                  </a:lnTo>
                  <a:lnTo>
                    <a:pt x="23" y="5"/>
                  </a:lnTo>
                  <a:lnTo>
                    <a:pt x="23" y="10"/>
                  </a:lnTo>
                  <a:lnTo>
                    <a:pt x="19" y="10"/>
                  </a:lnTo>
                  <a:lnTo>
                    <a:pt x="14" y="12"/>
                  </a:lnTo>
                  <a:lnTo>
                    <a:pt x="14" y="14"/>
                  </a:lnTo>
                  <a:lnTo>
                    <a:pt x="9" y="14"/>
                  </a:lnTo>
                  <a:lnTo>
                    <a:pt x="2" y="17"/>
                  </a:lnTo>
                  <a:lnTo>
                    <a:pt x="0" y="22"/>
                  </a:lnTo>
                  <a:lnTo>
                    <a:pt x="0" y="36"/>
                  </a:lnTo>
                  <a:lnTo>
                    <a:pt x="4" y="36"/>
                  </a:lnTo>
                  <a:lnTo>
                    <a:pt x="4" y="36"/>
                  </a:lnTo>
                  <a:lnTo>
                    <a:pt x="9" y="36"/>
                  </a:lnTo>
                  <a:lnTo>
                    <a:pt x="7" y="38"/>
                  </a:lnTo>
                  <a:lnTo>
                    <a:pt x="4" y="38"/>
                  </a:lnTo>
                  <a:lnTo>
                    <a:pt x="4" y="45"/>
                  </a:lnTo>
                  <a:lnTo>
                    <a:pt x="9" y="50"/>
                  </a:lnTo>
                  <a:lnTo>
                    <a:pt x="14" y="57"/>
                  </a:lnTo>
                  <a:lnTo>
                    <a:pt x="16" y="55"/>
                  </a:lnTo>
                  <a:lnTo>
                    <a:pt x="16" y="52"/>
                  </a:lnTo>
                  <a:lnTo>
                    <a:pt x="21" y="48"/>
                  </a:lnTo>
                  <a:lnTo>
                    <a:pt x="23" y="52"/>
                  </a:lnTo>
                  <a:lnTo>
                    <a:pt x="21" y="64"/>
                  </a:lnTo>
                  <a:lnTo>
                    <a:pt x="21" y="67"/>
                  </a:lnTo>
                  <a:lnTo>
                    <a:pt x="23" y="64"/>
                  </a:lnTo>
                  <a:lnTo>
                    <a:pt x="30" y="62"/>
                  </a:lnTo>
                  <a:lnTo>
                    <a:pt x="35" y="59"/>
                  </a:lnTo>
                  <a:lnTo>
                    <a:pt x="40" y="64"/>
                  </a:lnTo>
                  <a:lnTo>
                    <a:pt x="45" y="64"/>
                  </a:lnTo>
                  <a:lnTo>
                    <a:pt x="45" y="59"/>
                  </a:lnTo>
                  <a:lnTo>
                    <a:pt x="47" y="62"/>
                  </a:lnTo>
                  <a:lnTo>
                    <a:pt x="49" y="64"/>
                  </a:lnTo>
                  <a:lnTo>
                    <a:pt x="52" y="64"/>
                  </a:lnTo>
                  <a:lnTo>
                    <a:pt x="59" y="69"/>
                  </a:lnTo>
                  <a:lnTo>
                    <a:pt x="61" y="74"/>
                  </a:lnTo>
                  <a:lnTo>
                    <a:pt x="66" y="76"/>
                  </a:lnTo>
                  <a:lnTo>
                    <a:pt x="68" y="81"/>
                  </a:lnTo>
                  <a:lnTo>
                    <a:pt x="78" y="78"/>
                  </a:lnTo>
                  <a:lnTo>
                    <a:pt x="85" y="78"/>
                  </a:lnTo>
                  <a:lnTo>
                    <a:pt x="85" y="78"/>
                  </a:lnTo>
                  <a:lnTo>
                    <a:pt x="85" y="7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02" name="Eritrea">
              <a:extLst>
                <a:ext uri="{FF2B5EF4-FFF2-40B4-BE49-F238E27FC236}">
                  <a16:creationId xmlns:a16="http://schemas.microsoft.com/office/drawing/2014/main" xmlns="" id="{E3E15723-4DE7-4BF9-BE90-F30A7F55D863}"/>
                </a:ext>
              </a:extLst>
            </p:cNvPr>
            <p:cNvSpPr>
              <a:spLocks/>
            </p:cNvSpPr>
            <p:nvPr/>
          </p:nvSpPr>
          <p:spPr bwMode="auto">
            <a:xfrm>
              <a:off x="6810483" y="3868646"/>
              <a:ext cx="168013" cy="150985"/>
            </a:xfrm>
            <a:custGeom>
              <a:avLst/>
              <a:gdLst>
                <a:gd name="T0" fmla="*/ 127 w 148"/>
                <a:gd name="T1" fmla="*/ 123 h 133"/>
                <a:gd name="T2" fmla="*/ 122 w 148"/>
                <a:gd name="T3" fmla="*/ 121 h 133"/>
                <a:gd name="T4" fmla="*/ 118 w 148"/>
                <a:gd name="T5" fmla="*/ 112 h 133"/>
                <a:gd name="T6" fmla="*/ 108 w 148"/>
                <a:gd name="T7" fmla="*/ 104 h 133"/>
                <a:gd name="T8" fmla="*/ 101 w 148"/>
                <a:gd name="T9" fmla="*/ 100 h 133"/>
                <a:gd name="T10" fmla="*/ 96 w 148"/>
                <a:gd name="T11" fmla="*/ 97 h 133"/>
                <a:gd name="T12" fmla="*/ 89 w 148"/>
                <a:gd name="T13" fmla="*/ 93 h 133"/>
                <a:gd name="T14" fmla="*/ 78 w 148"/>
                <a:gd name="T15" fmla="*/ 86 h 133"/>
                <a:gd name="T16" fmla="*/ 68 w 148"/>
                <a:gd name="T17" fmla="*/ 81 h 133"/>
                <a:gd name="T18" fmla="*/ 63 w 148"/>
                <a:gd name="T19" fmla="*/ 81 h 133"/>
                <a:gd name="T20" fmla="*/ 54 w 148"/>
                <a:gd name="T21" fmla="*/ 76 h 133"/>
                <a:gd name="T22" fmla="*/ 49 w 148"/>
                <a:gd name="T23" fmla="*/ 76 h 133"/>
                <a:gd name="T24" fmla="*/ 40 w 148"/>
                <a:gd name="T25" fmla="*/ 78 h 133"/>
                <a:gd name="T26" fmla="*/ 28 w 148"/>
                <a:gd name="T27" fmla="*/ 76 h 133"/>
                <a:gd name="T28" fmla="*/ 23 w 148"/>
                <a:gd name="T29" fmla="*/ 71 h 133"/>
                <a:gd name="T30" fmla="*/ 14 w 148"/>
                <a:gd name="T31" fmla="*/ 86 h 133"/>
                <a:gd name="T32" fmla="*/ 7 w 148"/>
                <a:gd name="T33" fmla="*/ 88 h 133"/>
                <a:gd name="T34" fmla="*/ 2 w 148"/>
                <a:gd name="T35" fmla="*/ 81 h 133"/>
                <a:gd name="T36" fmla="*/ 0 w 148"/>
                <a:gd name="T37" fmla="*/ 67 h 133"/>
                <a:gd name="T38" fmla="*/ 2 w 148"/>
                <a:gd name="T39" fmla="*/ 60 h 133"/>
                <a:gd name="T40" fmla="*/ 9 w 148"/>
                <a:gd name="T41" fmla="*/ 43 h 133"/>
                <a:gd name="T42" fmla="*/ 11 w 148"/>
                <a:gd name="T43" fmla="*/ 33 h 133"/>
                <a:gd name="T44" fmla="*/ 9 w 148"/>
                <a:gd name="T45" fmla="*/ 31 h 133"/>
                <a:gd name="T46" fmla="*/ 11 w 148"/>
                <a:gd name="T47" fmla="*/ 22 h 133"/>
                <a:gd name="T48" fmla="*/ 18 w 148"/>
                <a:gd name="T49" fmla="*/ 19 h 133"/>
                <a:gd name="T50" fmla="*/ 18 w 148"/>
                <a:gd name="T51" fmla="*/ 15 h 133"/>
                <a:gd name="T52" fmla="*/ 23 w 148"/>
                <a:gd name="T53" fmla="*/ 12 h 133"/>
                <a:gd name="T54" fmla="*/ 33 w 148"/>
                <a:gd name="T55" fmla="*/ 10 h 133"/>
                <a:gd name="T56" fmla="*/ 37 w 148"/>
                <a:gd name="T57" fmla="*/ 5 h 133"/>
                <a:gd name="T58" fmla="*/ 44 w 148"/>
                <a:gd name="T59" fmla="*/ 0 h 133"/>
                <a:gd name="T60" fmla="*/ 49 w 148"/>
                <a:gd name="T61" fmla="*/ 5 h 133"/>
                <a:gd name="T62" fmla="*/ 61 w 148"/>
                <a:gd name="T63" fmla="*/ 45 h 133"/>
                <a:gd name="T64" fmla="*/ 63 w 148"/>
                <a:gd name="T65" fmla="*/ 52 h 133"/>
                <a:gd name="T66" fmla="*/ 68 w 148"/>
                <a:gd name="T67" fmla="*/ 55 h 133"/>
                <a:gd name="T68" fmla="*/ 70 w 148"/>
                <a:gd name="T69" fmla="*/ 67 h 133"/>
                <a:gd name="T70" fmla="*/ 73 w 148"/>
                <a:gd name="T71" fmla="*/ 62 h 133"/>
                <a:gd name="T72" fmla="*/ 73 w 148"/>
                <a:gd name="T73" fmla="*/ 57 h 133"/>
                <a:gd name="T74" fmla="*/ 80 w 148"/>
                <a:gd name="T75" fmla="*/ 62 h 133"/>
                <a:gd name="T76" fmla="*/ 82 w 148"/>
                <a:gd name="T77" fmla="*/ 69 h 133"/>
                <a:gd name="T78" fmla="*/ 87 w 148"/>
                <a:gd name="T79" fmla="*/ 71 h 133"/>
                <a:gd name="T80" fmla="*/ 92 w 148"/>
                <a:gd name="T81" fmla="*/ 71 h 133"/>
                <a:gd name="T82" fmla="*/ 99 w 148"/>
                <a:gd name="T83" fmla="*/ 74 h 133"/>
                <a:gd name="T84" fmla="*/ 106 w 148"/>
                <a:gd name="T85" fmla="*/ 78 h 133"/>
                <a:gd name="T86" fmla="*/ 115 w 148"/>
                <a:gd name="T87" fmla="*/ 90 h 133"/>
                <a:gd name="T88" fmla="*/ 122 w 148"/>
                <a:gd name="T89" fmla="*/ 97 h 133"/>
                <a:gd name="T90" fmla="*/ 127 w 148"/>
                <a:gd name="T91" fmla="*/ 102 h 133"/>
                <a:gd name="T92" fmla="*/ 130 w 148"/>
                <a:gd name="T93" fmla="*/ 102 h 133"/>
                <a:gd name="T94" fmla="*/ 137 w 148"/>
                <a:gd name="T95" fmla="*/ 112 h 133"/>
                <a:gd name="T96" fmla="*/ 139 w 148"/>
                <a:gd name="T97" fmla="*/ 119 h 133"/>
                <a:gd name="T98" fmla="*/ 144 w 148"/>
                <a:gd name="T99" fmla="*/ 121 h 133"/>
                <a:gd name="T100" fmla="*/ 146 w 148"/>
                <a:gd name="T101" fmla="*/ 121 h 133"/>
                <a:gd name="T102" fmla="*/ 148 w 148"/>
                <a:gd name="T103" fmla="*/ 123 h 133"/>
                <a:gd name="T104" fmla="*/ 141 w 148"/>
                <a:gd name="T105" fmla="*/ 128 h 133"/>
                <a:gd name="T106" fmla="*/ 134 w 148"/>
                <a:gd name="T107"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33">
                  <a:moveTo>
                    <a:pt x="134" y="133"/>
                  </a:moveTo>
                  <a:lnTo>
                    <a:pt x="127" y="123"/>
                  </a:lnTo>
                  <a:lnTo>
                    <a:pt x="125" y="123"/>
                  </a:lnTo>
                  <a:lnTo>
                    <a:pt x="122" y="121"/>
                  </a:lnTo>
                  <a:lnTo>
                    <a:pt x="122" y="116"/>
                  </a:lnTo>
                  <a:lnTo>
                    <a:pt x="118" y="112"/>
                  </a:lnTo>
                  <a:lnTo>
                    <a:pt x="115" y="112"/>
                  </a:lnTo>
                  <a:lnTo>
                    <a:pt x="108" y="104"/>
                  </a:lnTo>
                  <a:lnTo>
                    <a:pt x="104" y="100"/>
                  </a:lnTo>
                  <a:lnTo>
                    <a:pt x="101" y="100"/>
                  </a:lnTo>
                  <a:lnTo>
                    <a:pt x="96" y="97"/>
                  </a:lnTo>
                  <a:lnTo>
                    <a:pt x="96" y="97"/>
                  </a:lnTo>
                  <a:lnTo>
                    <a:pt x="89" y="95"/>
                  </a:lnTo>
                  <a:lnTo>
                    <a:pt x="89" y="93"/>
                  </a:lnTo>
                  <a:lnTo>
                    <a:pt x="80" y="86"/>
                  </a:lnTo>
                  <a:lnTo>
                    <a:pt x="78" y="86"/>
                  </a:lnTo>
                  <a:lnTo>
                    <a:pt x="73" y="81"/>
                  </a:lnTo>
                  <a:lnTo>
                    <a:pt x="68" y="81"/>
                  </a:lnTo>
                  <a:lnTo>
                    <a:pt x="66" y="81"/>
                  </a:lnTo>
                  <a:lnTo>
                    <a:pt x="63" y="81"/>
                  </a:lnTo>
                  <a:lnTo>
                    <a:pt x="56" y="76"/>
                  </a:lnTo>
                  <a:lnTo>
                    <a:pt x="54" y="76"/>
                  </a:lnTo>
                  <a:lnTo>
                    <a:pt x="52" y="78"/>
                  </a:lnTo>
                  <a:lnTo>
                    <a:pt x="49" y="76"/>
                  </a:lnTo>
                  <a:lnTo>
                    <a:pt x="44" y="76"/>
                  </a:lnTo>
                  <a:lnTo>
                    <a:pt x="40" y="78"/>
                  </a:lnTo>
                  <a:lnTo>
                    <a:pt x="35" y="78"/>
                  </a:lnTo>
                  <a:lnTo>
                    <a:pt x="28" y="76"/>
                  </a:lnTo>
                  <a:lnTo>
                    <a:pt x="26" y="74"/>
                  </a:lnTo>
                  <a:lnTo>
                    <a:pt x="23" y="71"/>
                  </a:lnTo>
                  <a:lnTo>
                    <a:pt x="16" y="86"/>
                  </a:lnTo>
                  <a:lnTo>
                    <a:pt x="14" y="86"/>
                  </a:lnTo>
                  <a:lnTo>
                    <a:pt x="11" y="88"/>
                  </a:lnTo>
                  <a:lnTo>
                    <a:pt x="7" y="88"/>
                  </a:lnTo>
                  <a:lnTo>
                    <a:pt x="4" y="86"/>
                  </a:lnTo>
                  <a:lnTo>
                    <a:pt x="2" y="81"/>
                  </a:lnTo>
                  <a:lnTo>
                    <a:pt x="0" y="71"/>
                  </a:lnTo>
                  <a:lnTo>
                    <a:pt x="0" y="67"/>
                  </a:lnTo>
                  <a:lnTo>
                    <a:pt x="2" y="64"/>
                  </a:lnTo>
                  <a:lnTo>
                    <a:pt x="2" y="60"/>
                  </a:lnTo>
                  <a:lnTo>
                    <a:pt x="7" y="55"/>
                  </a:lnTo>
                  <a:lnTo>
                    <a:pt x="9" y="43"/>
                  </a:lnTo>
                  <a:lnTo>
                    <a:pt x="11" y="36"/>
                  </a:lnTo>
                  <a:lnTo>
                    <a:pt x="11" y="33"/>
                  </a:lnTo>
                  <a:lnTo>
                    <a:pt x="11" y="33"/>
                  </a:lnTo>
                  <a:lnTo>
                    <a:pt x="9" y="31"/>
                  </a:lnTo>
                  <a:lnTo>
                    <a:pt x="11" y="26"/>
                  </a:lnTo>
                  <a:lnTo>
                    <a:pt x="11" y="22"/>
                  </a:lnTo>
                  <a:lnTo>
                    <a:pt x="14" y="19"/>
                  </a:lnTo>
                  <a:lnTo>
                    <a:pt x="18" y="19"/>
                  </a:lnTo>
                  <a:lnTo>
                    <a:pt x="21" y="17"/>
                  </a:lnTo>
                  <a:lnTo>
                    <a:pt x="18" y="15"/>
                  </a:lnTo>
                  <a:lnTo>
                    <a:pt x="18" y="12"/>
                  </a:lnTo>
                  <a:lnTo>
                    <a:pt x="23" y="12"/>
                  </a:lnTo>
                  <a:lnTo>
                    <a:pt x="26" y="10"/>
                  </a:lnTo>
                  <a:lnTo>
                    <a:pt x="33" y="10"/>
                  </a:lnTo>
                  <a:lnTo>
                    <a:pt x="33" y="7"/>
                  </a:lnTo>
                  <a:lnTo>
                    <a:pt x="37" y="5"/>
                  </a:lnTo>
                  <a:lnTo>
                    <a:pt x="40" y="5"/>
                  </a:lnTo>
                  <a:lnTo>
                    <a:pt x="44" y="0"/>
                  </a:lnTo>
                  <a:lnTo>
                    <a:pt x="44" y="0"/>
                  </a:lnTo>
                  <a:lnTo>
                    <a:pt x="49" y="5"/>
                  </a:lnTo>
                  <a:lnTo>
                    <a:pt x="59" y="29"/>
                  </a:lnTo>
                  <a:lnTo>
                    <a:pt x="61" y="45"/>
                  </a:lnTo>
                  <a:lnTo>
                    <a:pt x="63" y="45"/>
                  </a:lnTo>
                  <a:lnTo>
                    <a:pt x="63" y="52"/>
                  </a:lnTo>
                  <a:lnTo>
                    <a:pt x="63" y="55"/>
                  </a:lnTo>
                  <a:lnTo>
                    <a:pt x="68" y="55"/>
                  </a:lnTo>
                  <a:lnTo>
                    <a:pt x="68" y="60"/>
                  </a:lnTo>
                  <a:lnTo>
                    <a:pt x="70" y="67"/>
                  </a:lnTo>
                  <a:lnTo>
                    <a:pt x="75" y="69"/>
                  </a:lnTo>
                  <a:lnTo>
                    <a:pt x="73" y="62"/>
                  </a:lnTo>
                  <a:lnTo>
                    <a:pt x="73" y="62"/>
                  </a:lnTo>
                  <a:lnTo>
                    <a:pt x="73" y="57"/>
                  </a:lnTo>
                  <a:lnTo>
                    <a:pt x="75" y="57"/>
                  </a:lnTo>
                  <a:lnTo>
                    <a:pt x="80" y="62"/>
                  </a:lnTo>
                  <a:lnTo>
                    <a:pt x="78" y="64"/>
                  </a:lnTo>
                  <a:lnTo>
                    <a:pt x="82" y="69"/>
                  </a:lnTo>
                  <a:lnTo>
                    <a:pt x="85" y="71"/>
                  </a:lnTo>
                  <a:lnTo>
                    <a:pt x="87" y="71"/>
                  </a:lnTo>
                  <a:lnTo>
                    <a:pt x="89" y="71"/>
                  </a:lnTo>
                  <a:lnTo>
                    <a:pt x="92" y="71"/>
                  </a:lnTo>
                  <a:lnTo>
                    <a:pt x="94" y="71"/>
                  </a:lnTo>
                  <a:lnTo>
                    <a:pt x="99" y="74"/>
                  </a:lnTo>
                  <a:lnTo>
                    <a:pt x="99" y="78"/>
                  </a:lnTo>
                  <a:lnTo>
                    <a:pt x="106" y="78"/>
                  </a:lnTo>
                  <a:lnTo>
                    <a:pt x="108" y="81"/>
                  </a:lnTo>
                  <a:lnTo>
                    <a:pt x="115" y="90"/>
                  </a:lnTo>
                  <a:lnTo>
                    <a:pt x="118" y="95"/>
                  </a:lnTo>
                  <a:lnTo>
                    <a:pt x="122" y="97"/>
                  </a:lnTo>
                  <a:lnTo>
                    <a:pt x="127" y="102"/>
                  </a:lnTo>
                  <a:lnTo>
                    <a:pt x="127" y="102"/>
                  </a:lnTo>
                  <a:lnTo>
                    <a:pt x="127" y="100"/>
                  </a:lnTo>
                  <a:lnTo>
                    <a:pt x="130" y="102"/>
                  </a:lnTo>
                  <a:lnTo>
                    <a:pt x="134" y="112"/>
                  </a:lnTo>
                  <a:lnTo>
                    <a:pt x="137" y="112"/>
                  </a:lnTo>
                  <a:lnTo>
                    <a:pt x="139" y="116"/>
                  </a:lnTo>
                  <a:lnTo>
                    <a:pt x="139" y="119"/>
                  </a:lnTo>
                  <a:lnTo>
                    <a:pt x="141" y="121"/>
                  </a:lnTo>
                  <a:lnTo>
                    <a:pt x="144" y="121"/>
                  </a:lnTo>
                  <a:lnTo>
                    <a:pt x="146" y="123"/>
                  </a:lnTo>
                  <a:lnTo>
                    <a:pt x="146" y="121"/>
                  </a:lnTo>
                  <a:lnTo>
                    <a:pt x="148" y="123"/>
                  </a:lnTo>
                  <a:lnTo>
                    <a:pt x="148" y="123"/>
                  </a:lnTo>
                  <a:lnTo>
                    <a:pt x="144" y="128"/>
                  </a:lnTo>
                  <a:lnTo>
                    <a:pt x="141" y="128"/>
                  </a:lnTo>
                  <a:lnTo>
                    <a:pt x="139" y="130"/>
                  </a:lnTo>
                  <a:lnTo>
                    <a:pt x="134" y="133"/>
                  </a:lnTo>
                  <a:lnTo>
                    <a:pt x="134" y="13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03" name="Equitorial Guinea">
              <a:extLst>
                <a:ext uri="{FF2B5EF4-FFF2-40B4-BE49-F238E27FC236}">
                  <a16:creationId xmlns:a16="http://schemas.microsoft.com/office/drawing/2014/main" xmlns="" id="{E4C40863-F79B-4913-9982-827D67AC519B}"/>
                </a:ext>
              </a:extLst>
            </p:cNvPr>
            <p:cNvSpPr>
              <a:spLocks/>
            </p:cNvSpPr>
            <p:nvPr/>
          </p:nvSpPr>
          <p:spPr bwMode="auto">
            <a:xfrm>
              <a:off x="6120266" y="4283003"/>
              <a:ext cx="51085" cy="31786"/>
            </a:xfrm>
            <a:custGeom>
              <a:avLst/>
              <a:gdLst>
                <a:gd name="T0" fmla="*/ 5 w 45"/>
                <a:gd name="T1" fmla="*/ 26 h 28"/>
                <a:gd name="T2" fmla="*/ 9 w 45"/>
                <a:gd name="T3" fmla="*/ 28 h 28"/>
                <a:gd name="T4" fmla="*/ 12 w 45"/>
                <a:gd name="T5" fmla="*/ 26 h 28"/>
                <a:gd name="T6" fmla="*/ 14 w 45"/>
                <a:gd name="T7" fmla="*/ 26 h 28"/>
                <a:gd name="T8" fmla="*/ 14 w 45"/>
                <a:gd name="T9" fmla="*/ 26 h 28"/>
                <a:gd name="T10" fmla="*/ 45 w 45"/>
                <a:gd name="T11" fmla="*/ 26 h 28"/>
                <a:gd name="T12" fmla="*/ 45 w 45"/>
                <a:gd name="T13" fmla="*/ 0 h 28"/>
                <a:gd name="T14" fmla="*/ 19 w 45"/>
                <a:gd name="T15" fmla="*/ 0 h 28"/>
                <a:gd name="T16" fmla="*/ 19 w 45"/>
                <a:gd name="T17" fmla="*/ 0 h 28"/>
                <a:gd name="T18" fmla="*/ 14 w 45"/>
                <a:gd name="T19" fmla="*/ 0 h 28"/>
                <a:gd name="T20" fmla="*/ 12 w 45"/>
                <a:gd name="T21" fmla="*/ 0 h 28"/>
                <a:gd name="T22" fmla="*/ 12 w 45"/>
                <a:gd name="T23" fmla="*/ 0 h 28"/>
                <a:gd name="T24" fmla="*/ 14 w 45"/>
                <a:gd name="T25" fmla="*/ 4 h 28"/>
                <a:gd name="T26" fmla="*/ 7 w 45"/>
                <a:gd name="T27" fmla="*/ 12 h 28"/>
                <a:gd name="T28" fmla="*/ 0 w 45"/>
                <a:gd name="T29" fmla="*/ 23 h 28"/>
                <a:gd name="T30" fmla="*/ 7 w 45"/>
                <a:gd name="T31" fmla="*/ 26 h 28"/>
                <a:gd name="T32" fmla="*/ 5 w 45"/>
                <a:gd name="T33" fmla="*/ 26 h 28"/>
                <a:gd name="T34" fmla="*/ 5 w 45"/>
                <a:gd name="T35"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28">
                  <a:moveTo>
                    <a:pt x="5" y="26"/>
                  </a:moveTo>
                  <a:lnTo>
                    <a:pt x="9" y="28"/>
                  </a:lnTo>
                  <a:lnTo>
                    <a:pt x="12" y="26"/>
                  </a:lnTo>
                  <a:lnTo>
                    <a:pt x="14" y="26"/>
                  </a:lnTo>
                  <a:lnTo>
                    <a:pt x="14" y="26"/>
                  </a:lnTo>
                  <a:lnTo>
                    <a:pt x="45" y="26"/>
                  </a:lnTo>
                  <a:lnTo>
                    <a:pt x="45" y="0"/>
                  </a:lnTo>
                  <a:lnTo>
                    <a:pt x="19" y="0"/>
                  </a:lnTo>
                  <a:lnTo>
                    <a:pt x="19" y="0"/>
                  </a:lnTo>
                  <a:lnTo>
                    <a:pt x="14" y="0"/>
                  </a:lnTo>
                  <a:lnTo>
                    <a:pt x="12" y="0"/>
                  </a:lnTo>
                  <a:lnTo>
                    <a:pt x="12" y="0"/>
                  </a:lnTo>
                  <a:lnTo>
                    <a:pt x="14" y="4"/>
                  </a:lnTo>
                  <a:lnTo>
                    <a:pt x="7" y="12"/>
                  </a:lnTo>
                  <a:lnTo>
                    <a:pt x="0" y="23"/>
                  </a:lnTo>
                  <a:lnTo>
                    <a:pt x="7" y="26"/>
                  </a:lnTo>
                  <a:lnTo>
                    <a:pt x="5" y="26"/>
                  </a:lnTo>
                  <a:lnTo>
                    <a:pt x="5" y="2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05" name="Egypt">
              <a:extLst>
                <a:ext uri="{FF2B5EF4-FFF2-40B4-BE49-F238E27FC236}">
                  <a16:creationId xmlns:a16="http://schemas.microsoft.com/office/drawing/2014/main" xmlns="" id="{09E89088-15A9-49A3-BB07-48931E389FF9}"/>
                </a:ext>
              </a:extLst>
            </p:cNvPr>
            <p:cNvSpPr>
              <a:spLocks/>
            </p:cNvSpPr>
            <p:nvPr/>
          </p:nvSpPr>
          <p:spPr bwMode="auto">
            <a:xfrm>
              <a:off x="6496026" y="3498562"/>
              <a:ext cx="318998" cy="265643"/>
            </a:xfrm>
            <a:custGeom>
              <a:avLst/>
              <a:gdLst>
                <a:gd name="T0" fmla="*/ 222 w 281"/>
                <a:gd name="T1" fmla="*/ 42 h 234"/>
                <a:gd name="T2" fmla="*/ 210 w 281"/>
                <a:gd name="T3" fmla="*/ 14 h 234"/>
                <a:gd name="T4" fmla="*/ 198 w 281"/>
                <a:gd name="T5" fmla="*/ 9 h 234"/>
                <a:gd name="T6" fmla="*/ 168 w 281"/>
                <a:gd name="T7" fmla="*/ 12 h 234"/>
                <a:gd name="T8" fmla="*/ 163 w 281"/>
                <a:gd name="T9" fmla="*/ 14 h 234"/>
                <a:gd name="T10" fmla="*/ 154 w 281"/>
                <a:gd name="T11" fmla="*/ 12 h 234"/>
                <a:gd name="T12" fmla="*/ 154 w 281"/>
                <a:gd name="T13" fmla="*/ 5 h 234"/>
                <a:gd name="T14" fmla="*/ 137 w 281"/>
                <a:gd name="T15" fmla="*/ 0 h 234"/>
                <a:gd name="T16" fmla="*/ 139 w 281"/>
                <a:gd name="T17" fmla="*/ 5 h 234"/>
                <a:gd name="T18" fmla="*/ 128 w 281"/>
                <a:gd name="T19" fmla="*/ 7 h 234"/>
                <a:gd name="T20" fmla="*/ 130 w 281"/>
                <a:gd name="T21" fmla="*/ 5 h 234"/>
                <a:gd name="T22" fmla="*/ 123 w 281"/>
                <a:gd name="T23" fmla="*/ 2 h 234"/>
                <a:gd name="T24" fmla="*/ 111 w 281"/>
                <a:gd name="T25" fmla="*/ 9 h 234"/>
                <a:gd name="T26" fmla="*/ 99 w 281"/>
                <a:gd name="T27" fmla="*/ 19 h 234"/>
                <a:gd name="T28" fmla="*/ 78 w 281"/>
                <a:gd name="T29" fmla="*/ 12 h 234"/>
                <a:gd name="T30" fmla="*/ 61 w 281"/>
                <a:gd name="T31" fmla="*/ 9 h 234"/>
                <a:gd name="T32" fmla="*/ 47 w 281"/>
                <a:gd name="T33" fmla="*/ 5 h 234"/>
                <a:gd name="T34" fmla="*/ 9 w 281"/>
                <a:gd name="T35" fmla="*/ 0 h 234"/>
                <a:gd name="T36" fmla="*/ 5 w 281"/>
                <a:gd name="T37" fmla="*/ 5 h 234"/>
                <a:gd name="T38" fmla="*/ 7 w 281"/>
                <a:gd name="T39" fmla="*/ 26 h 234"/>
                <a:gd name="T40" fmla="*/ 2 w 281"/>
                <a:gd name="T41" fmla="*/ 47 h 234"/>
                <a:gd name="T42" fmla="*/ 281 w 281"/>
                <a:gd name="T43" fmla="*/ 234 h 234"/>
                <a:gd name="T44" fmla="*/ 272 w 281"/>
                <a:gd name="T45" fmla="*/ 227 h 234"/>
                <a:gd name="T46" fmla="*/ 262 w 281"/>
                <a:gd name="T47" fmla="*/ 215 h 234"/>
                <a:gd name="T48" fmla="*/ 248 w 281"/>
                <a:gd name="T49" fmla="*/ 213 h 234"/>
                <a:gd name="T50" fmla="*/ 246 w 281"/>
                <a:gd name="T51" fmla="*/ 191 h 234"/>
                <a:gd name="T52" fmla="*/ 246 w 281"/>
                <a:gd name="T53" fmla="*/ 189 h 234"/>
                <a:gd name="T54" fmla="*/ 248 w 281"/>
                <a:gd name="T55" fmla="*/ 187 h 234"/>
                <a:gd name="T56" fmla="*/ 243 w 281"/>
                <a:gd name="T57" fmla="*/ 180 h 234"/>
                <a:gd name="T58" fmla="*/ 229 w 281"/>
                <a:gd name="T59" fmla="*/ 158 h 234"/>
                <a:gd name="T60" fmla="*/ 210 w 281"/>
                <a:gd name="T61" fmla="*/ 130 h 234"/>
                <a:gd name="T62" fmla="*/ 208 w 281"/>
                <a:gd name="T63" fmla="*/ 111 h 234"/>
                <a:gd name="T64" fmla="*/ 198 w 281"/>
                <a:gd name="T65" fmla="*/ 99 h 234"/>
                <a:gd name="T66" fmla="*/ 196 w 281"/>
                <a:gd name="T67" fmla="*/ 87 h 234"/>
                <a:gd name="T68" fmla="*/ 175 w 281"/>
                <a:gd name="T69" fmla="*/ 64 h 234"/>
                <a:gd name="T70" fmla="*/ 170 w 281"/>
                <a:gd name="T71" fmla="*/ 50 h 234"/>
                <a:gd name="T72" fmla="*/ 170 w 281"/>
                <a:gd name="T73" fmla="*/ 47 h 234"/>
                <a:gd name="T74" fmla="*/ 177 w 281"/>
                <a:gd name="T75" fmla="*/ 54 h 234"/>
                <a:gd name="T76" fmla="*/ 187 w 281"/>
                <a:gd name="T77" fmla="*/ 68 h 234"/>
                <a:gd name="T78" fmla="*/ 196 w 281"/>
                <a:gd name="T79" fmla="*/ 80 h 234"/>
                <a:gd name="T80" fmla="*/ 213 w 281"/>
                <a:gd name="T81" fmla="*/ 97 h 234"/>
                <a:gd name="T82" fmla="*/ 217 w 281"/>
                <a:gd name="T83" fmla="*/ 83 h 234"/>
                <a:gd name="T84" fmla="*/ 220 w 281"/>
                <a:gd name="T85" fmla="*/ 68 h 234"/>
                <a:gd name="T86" fmla="*/ 225 w 281"/>
                <a:gd name="T87" fmla="*/ 5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1" h="234">
                  <a:moveTo>
                    <a:pt x="225" y="57"/>
                  </a:moveTo>
                  <a:lnTo>
                    <a:pt x="220" y="47"/>
                  </a:lnTo>
                  <a:lnTo>
                    <a:pt x="222" y="42"/>
                  </a:lnTo>
                  <a:lnTo>
                    <a:pt x="217" y="31"/>
                  </a:lnTo>
                  <a:lnTo>
                    <a:pt x="213" y="21"/>
                  </a:lnTo>
                  <a:lnTo>
                    <a:pt x="210" y="14"/>
                  </a:lnTo>
                  <a:lnTo>
                    <a:pt x="206" y="7"/>
                  </a:lnTo>
                  <a:lnTo>
                    <a:pt x="203" y="5"/>
                  </a:lnTo>
                  <a:lnTo>
                    <a:pt x="198" y="9"/>
                  </a:lnTo>
                  <a:lnTo>
                    <a:pt x="194" y="12"/>
                  </a:lnTo>
                  <a:lnTo>
                    <a:pt x="180" y="9"/>
                  </a:lnTo>
                  <a:lnTo>
                    <a:pt x="168" y="12"/>
                  </a:lnTo>
                  <a:lnTo>
                    <a:pt x="161" y="7"/>
                  </a:lnTo>
                  <a:lnTo>
                    <a:pt x="158" y="9"/>
                  </a:lnTo>
                  <a:lnTo>
                    <a:pt x="163" y="14"/>
                  </a:lnTo>
                  <a:lnTo>
                    <a:pt x="161" y="19"/>
                  </a:lnTo>
                  <a:lnTo>
                    <a:pt x="158" y="14"/>
                  </a:lnTo>
                  <a:lnTo>
                    <a:pt x="154" y="12"/>
                  </a:lnTo>
                  <a:lnTo>
                    <a:pt x="154" y="7"/>
                  </a:lnTo>
                  <a:lnTo>
                    <a:pt x="156" y="7"/>
                  </a:lnTo>
                  <a:lnTo>
                    <a:pt x="154" y="5"/>
                  </a:lnTo>
                  <a:lnTo>
                    <a:pt x="149" y="5"/>
                  </a:lnTo>
                  <a:lnTo>
                    <a:pt x="144" y="2"/>
                  </a:lnTo>
                  <a:lnTo>
                    <a:pt x="137" y="0"/>
                  </a:lnTo>
                  <a:lnTo>
                    <a:pt x="137" y="2"/>
                  </a:lnTo>
                  <a:lnTo>
                    <a:pt x="139" y="2"/>
                  </a:lnTo>
                  <a:lnTo>
                    <a:pt x="139" y="5"/>
                  </a:lnTo>
                  <a:lnTo>
                    <a:pt x="137" y="5"/>
                  </a:lnTo>
                  <a:lnTo>
                    <a:pt x="132" y="5"/>
                  </a:lnTo>
                  <a:lnTo>
                    <a:pt x="128" y="7"/>
                  </a:lnTo>
                  <a:lnTo>
                    <a:pt x="125" y="5"/>
                  </a:lnTo>
                  <a:lnTo>
                    <a:pt x="125" y="5"/>
                  </a:lnTo>
                  <a:lnTo>
                    <a:pt x="130" y="5"/>
                  </a:lnTo>
                  <a:lnTo>
                    <a:pt x="132" y="2"/>
                  </a:lnTo>
                  <a:lnTo>
                    <a:pt x="130" y="2"/>
                  </a:lnTo>
                  <a:lnTo>
                    <a:pt x="123" y="2"/>
                  </a:lnTo>
                  <a:lnTo>
                    <a:pt x="120" y="5"/>
                  </a:lnTo>
                  <a:lnTo>
                    <a:pt x="113" y="7"/>
                  </a:lnTo>
                  <a:lnTo>
                    <a:pt x="111" y="9"/>
                  </a:lnTo>
                  <a:lnTo>
                    <a:pt x="106" y="12"/>
                  </a:lnTo>
                  <a:lnTo>
                    <a:pt x="102" y="16"/>
                  </a:lnTo>
                  <a:lnTo>
                    <a:pt x="99" y="19"/>
                  </a:lnTo>
                  <a:lnTo>
                    <a:pt x="92" y="19"/>
                  </a:lnTo>
                  <a:lnTo>
                    <a:pt x="85" y="12"/>
                  </a:lnTo>
                  <a:lnTo>
                    <a:pt x="78" y="12"/>
                  </a:lnTo>
                  <a:lnTo>
                    <a:pt x="71" y="12"/>
                  </a:lnTo>
                  <a:lnTo>
                    <a:pt x="66" y="9"/>
                  </a:lnTo>
                  <a:lnTo>
                    <a:pt x="61" y="9"/>
                  </a:lnTo>
                  <a:lnTo>
                    <a:pt x="59" y="9"/>
                  </a:lnTo>
                  <a:lnTo>
                    <a:pt x="54" y="7"/>
                  </a:lnTo>
                  <a:lnTo>
                    <a:pt x="47" y="5"/>
                  </a:lnTo>
                  <a:lnTo>
                    <a:pt x="28" y="2"/>
                  </a:lnTo>
                  <a:lnTo>
                    <a:pt x="21" y="0"/>
                  </a:lnTo>
                  <a:lnTo>
                    <a:pt x="9" y="0"/>
                  </a:lnTo>
                  <a:lnTo>
                    <a:pt x="7" y="2"/>
                  </a:lnTo>
                  <a:lnTo>
                    <a:pt x="7" y="2"/>
                  </a:lnTo>
                  <a:lnTo>
                    <a:pt x="5" y="5"/>
                  </a:lnTo>
                  <a:lnTo>
                    <a:pt x="5" y="14"/>
                  </a:lnTo>
                  <a:lnTo>
                    <a:pt x="7" y="21"/>
                  </a:lnTo>
                  <a:lnTo>
                    <a:pt x="7" y="26"/>
                  </a:lnTo>
                  <a:lnTo>
                    <a:pt x="2" y="33"/>
                  </a:lnTo>
                  <a:lnTo>
                    <a:pt x="0" y="40"/>
                  </a:lnTo>
                  <a:lnTo>
                    <a:pt x="2" y="47"/>
                  </a:lnTo>
                  <a:lnTo>
                    <a:pt x="5" y="57"/>
                  </a:lnTo>
                  <a:lnTo>
                    <a:pt x="14" y="234"/>
                  </a:lnTo>
                  <a:lnTo>
                    <a:pt x="281" y="234"/>
                  </a:lnTo>
                  <a:lnTo>
                    <a:pt x="281" y="232"/>
                  </a:lnTo>
                  <a:lnTo>
                    <a:pt x="277" y="232"/>
                  </a:lnTo>
                  <a:lnTo>
                    <a:pt x="272" y="227"/>
                  </a:lnTo>
                  <a:lnTo>
                    <a:pt x="269" y="222"/>
                  </a:lnTo>
                  <a:lnTo>
                    <a:pt x="265" y="222"/>
                  </a:lnTo>
                  <a:lnTo>
                    <a:pt x="262" y="215"/>
                  </a:lnTo>
                  <a:lnTo>
                    <a:pt x="260" y="218"/>
                  </a:lnTo>
                  <a:lnTo>
                    <a:pt x="255" y="218"/>
                  </a:lnTo>
                  <a:lnTo>
                    <a:pt x="248" y="213"/>
                  </a:lnTo>
                  <a:lnTo>
                    <a:pt x="246" y="201"/>
                  </a:lnTo>
                  <a:lnTo>
                    <a:pt x="246" y="199"/>
                  </a:lnTo>
                  <a:lnTo>
                    <a:pt x="246" y="191"/>
                  </a:lnTo>
                  <a:lnTo>
                    <a:pt x="243" y="189"/>
                  </a:lnTo>
                  <a:lnTo>
                    <a:pt x="243" y="187"/>
                  </a:lnTo>
                  <a:lnTo>
                    <a:pt x="246" y="189"/>
                  </a:lnTo>
                  <a:lnTo>
                    <a:pt x="253" y="189"/>
                  </a:lnTo>
                  <a:lnTo>
                    <a:pt x="251" y="187"/>
                  </a:lnTo>
                  <a:lnTo>
                    <a:pt x="248" y="187"/>
                  </a:lnTo>
                  <a:lnTo>
                    <a:pt x="243" y="180"/>
                  </a:lnTo>
                  <a:lnTo>
                    <a:pt x="243" y="180"/>
                  </a:lnTo>
                  <a:lnTo>
                    <a:pt x="243" y="180"/>
                  </a:lnTo>
                  <a:lnTo>
                    <a:pt x="241" y="177"/>
                  </a:lnTo>
                  <a:lnTo>
                    <a:pt x="239" y="173"/>
                  </a:lnTo>
                  <a:lnTo>
                    <a:pt x="229" y="158"/>
                  </a:lnTo>
                  <a:lnTo>
                    <a:pt x="227" y="156"/>
                  </a:lnTo>
                  <a:lnTo>
                    <a:pt x="225" y="149"/>
                  </a:lnTo>
                  <a:lnTo>
                    <a:pt x="210" y="130"/>
                  </a:lnTo>
                  <a:lnTo>
                    <a:pt x="210" y="125"/>
                  </a:lnTo>
                  <a:lnTo>
                    <a:pt x="208" y="120"/>
                  </a:lnTo>
                  <a:lnTo>
                    <a:pt x="208" y="111"/>
                  </a:lnTo>
                  <a:lnTo>
                    <a:pt x="206" y="109"/>
                  </a:lnTo>
                  <a:lnTo>
                    <a:pt x="206" y="106"/>
                  </a:lnTo>
                  <a:lnTo>
                    <a:pt x="198" y="99"/>
                  </a:lnTo>
                  <a:lnTo>
                    <a:pt x="196" y="94"/>
                  </a:lnTo>
                  <a:lnTo>
                    <a:pt x="198" y="92"/>
                  </a:lnTo>
                  <a:lnTo>
                    <a:pt x="196" y="87"/>
                  </a:lnTo>
                  <a:lnTo>
                    <a:pt x="184" y="78"/>
                  </a:lnTo>
                  <a:lnTo>
                    <a:pt x="182" y="73"/>
                  </a:lnTo>
                  <a:lnTo>
                    <a:pt x="175" y="64"/>
                  </a:lnTo>
                  <a:lnTo>
                    <a:pt x="175" y="59"/>
                  </a:lnTo>
                  <a:lnTo>
                    <a:pt x="170" y="52"/>
                  </a:lnTo>
                  <a:lnTo>
                    <a:pt x="170" y="50"/>
                  </a:lnTo>
                  <a:lnTo>
                    <a:pt x="170" y="47"/>
                  </a:lnTo>
                  <a:lnTo>
                    <a:pt x="170" y="45"/>
                  </a:lnTo>
                  <a:lnTo>
                    <a:pt x="170" y="47"/>
                  </a:lnTo>
                  <a:lnTo>
                    <a:pt x="172" y="47"/>
                  </a:lnTo>
                  <a:lnTo>
                    <a:pt x="175" y="52"/>
                  </a:lnTo>
                  <a:lnTo>
                    <a:pt x="177" y="54"/>
                  </a:lnTo>
                  <a:lnTo>
                    <a:pt x="177" y="57"/>
                  </a:lnTo>
                  <a:lnTo>
                    <a:pt x="187" y="64"/>
                  </a:lnTo>
                  <a:lnTo>
                    <a:pt x="187" y="68"/>
                  </a:lnTo>
                  <a:lnTo>
                    <a:pt x="189" y="73"/>
                  </a:lnTo>
                  <a:lnTo>
                    <a:pt x="194" y="76"/>
                  </a:lnTo>
                  <a:lnTo>
                    <a:pt x="196" y="80"/>
                  </a:lnTo>
                  <a:lnTo>
                    <a:pt x="206" y="92"/>
                  </a:lnTo>
                  <a:lnTo>
                    <a:pt x="213" y="94"/>
                  </a:lnTo>
                  <a:lnTo>
                    <a:pt x="213" y="97"/>
                  </a:lnTo>
                  <a:lnTo>
                    <a:pt x="213" y="94"/>
                  </a:lnTo>
                  <a:lnTo>
                    <a:pt x="217" y="90"/>
                  </a:lnTo>
                  <a:lnTo>
                    <a:pt x="217" y="83"/>
                  </a:lnTo>
                  <a:lnTo>
                    <a:pt x="217" y="80"/>
                  </a:lnTo>
                  <a:lnTo>
                    <a:pt x="220" y="73"/>
                  </a:lnTo>
                  <a:lnTo>
                    <a:pt x="220" y="68"/>
                  </a:lnTo>
                  <a:lnTo>
                    <a:pt x="222" y="57"/>
                  </a:lnTo>
                  <a:lnTo>
                    <a:pt x="225" y="57"/>
                  </a:lnTo>
                  <a:lnTo>
                    <a:pt x="225" y="5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08" name="Djibouti">
              <a:extLst>
                <a:ext uri="{FF2B5EF4-FFF2-40B4-BE49-F238E27FC236}">
                  <a16:creationId xmlns:a16="http://schemas.microsoft.com/office/drawing/2014/main" xmlns="" id="{0380996F-BE1B-4E8C-86F0-F32748DC38DC}"/>
                </a:ext>
              </a:extLst>
            </p:cNvPr>
            <p:cNvSpPr>
              <a:spLocks/>
            </p:cNvSpPr>
            <p:nvPr/>
          </p:nvSpPr>
          <p:spPr bwMode="auto">
            <a:xfrm>
              <a:off x="6948981" y="4008278"/>
              <a:ext cx="38598" cy="46544"/>
            </a:xfrm>
            <a:custGeom>
              <a:avLst/>
              <a:gdLst>
                <a:gd name="T0" fmla="*/ 24 w 34"/>
                <a:gd name="T1" fmla="*/ 38 h 41"/>
                <a:gd name="T2" fmla="*/ 22 w 34"/>
                <a:gd name="T3" fmla="*/ 36 h 41"/>
                <a:gd name="T4" fmla="*/ 15 w 34"/>
                <a:gd name="T5" fmla="*/ 38 h 41"/>
                <a:gd name="T6" fmla="*/ 10 w 34"/>
                <a:gd name="T7" fmla="*/ 41 h 41"/>
                <a:gd name="T8" fmla="*/ 0 w 34"/>
                <a:gd name="T9" fmla="*/ 41 h 41"/>
                <a:gd name="T10" fmla="*/ 0 w 34"/>
                <a:gd name="T11" fmla="*/ 38 h 41"/>
                <a:gd name="T12" fmla="*/ 3 w 34"/>
                <a:gd name="T13" fmla="*/ 34 h 41"/>
                <a:gd name="T14" fmla="*/ 3 w 34"/>
                <a:gd name="T15" fmla="*/ 31 h 41"/>
                <a:gd name="T16" fmla="*/ 5 w 34"/>
                <a:gd name="T17" fmla="*/ 26 h 41"/>
                <a:gd name="T18" fmla="*/ 5 w 34"/>
                <a:gd name="T19" fmla="*/ 19 h 41"/>
                <a:gd name="T20" fmla="*/ 8 w 34"/>
                <a:gd name="T21" fmla="*/ 17 h 41"/>
                <a:gd name="T22" fmla="*/ 8 w 34"/>
                <a:gd name="T23" fmla="*/ 10 h 41"/>
                <a:gd name="T24" fmla="*/ 17 w 34"/>
                <a:gd name="T25" fmla="*/ 7 h 41"/>
                <a:gd name="T26" fmla="*/ 19 w 34"/>
                <a:gd name="T27" fmla="*/ 5 h 41"/>
                <a:gd name="T28" fmla="*/ 22 w 34"/>
                <a:gd name="T29" fmla="*/ 5 h 41"/>
                <a:gd name="T30" fmla="*/ 26 w 34"/>
                <a:gd name="T31" fmla="*/ 0 h 41"/>
                <a:gd name="T32" fmla="*/ 26 w 34"/>
                <a:gd name="T33" fmla="*/ 0 h 41"/>
                <a:gd name="T34" fmla="*/ 26 w 34"/>
                <a:gd name="T35" fmla="*/ 3 h 41"/>
                <a:gd name="T36" fmla="*/ 31 w 34"/>
                <a:gd name="T37" fmla="*/ 7 h 41"/>
                <a:gd name="T38" fmla="*/ 34 w 34"/>
                <a:gd name="T39" fmla="*/ 7 h 41"/>
                <a:gd name="T40" fmla="*/ 34 w 34"/>
                <a:gd name="T41" fmla="*/ 10 h 41"/>
                <a:gd name="T42" fmla="*/ 34 w 34"/>
                <a:gd name="T43" fmla="*/ 17 h 41"/>
                <a:gd name="T44" fmla="*/ 31 w 34"/>
                <a:gd name="T45" fmla="*/ 17 h 41"/>
                <a:gd name="T46" fmla="*/ 26 w 34"/>
                <a:gd name="T47" fmla="*/ 22 h 41"/>
                <a:gd name="T48" fmla="*/ 24 w 34"/>
                <a:gd name="T49" fmla="*/ 22 h 41"/>
                <a:gd name="T50" fmla="*/ 22 w 34"/>
                <a:gd name="T51" fmla="*/ 26 h 41"/>
                <a:gd name="T52" fmla="*/ 17 w 34"/>
                <a:gd name="T53" fmla="*/ 26 h 41"/>
                <a:gd name="T54" fmla="*/ 19 w 34"/>
                <a:gd name="T55" fmla="*/ 29 h 41"/>
                <a:gd name="T56" fmla="*/ 22 w 34"/>
                <a:gd name="T57" fmla="*/ 29 h 41"/>
                <a:gd name="T58" fmla="*/ 24 w 34"/>
                <a:gd name="T59" fmla="*/ 26 h 41"/>
                <a:gd name="T60" fmla="*/ 31 w 34"/>
                <a:gd name="T61" fmla="*/ 26 h 41"/>
                <a:gd name="T62" fmla="*/ 31 w 34"/>
                <a:gd name="T63" fmla="*/ 29 h 41"/>
                <a:gd name="T64" fmla="*/ 26 w 34"/>
                <a:gd name="T65" fmla="*/ 38 h 41"/>
                <a:gd name="T66" fmla="*/ 24 w 34"/>
                <a:gd name="T67" fmla="*/ 38 h 41"/>
                <a:gd name="T68" fmla="*/ 24 w 34"/>
                <a:gd name="T69"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41">
                  <a:moveTo>
                    <a:pt x="24" y="38"/>
                  </a:moveTo>
                  <a:lnTo>
                    <a:pt x="22" y="36"/>
                  </a:lnTo>
                  <a:lnTo>
                    <a:pt x="15" y="38"/>
                  </a:lnTo>
                  <a:lnTo>
                    <a:pt x="10" y="41"/>
                  </a:lnTo>
                  <a:lnTo>
                    <a:pt x="0" y="41"/>
                  </a:lnTo>
                  <a:lnTo>
                    <a:pt x="0" y="38"/>
                  </a:lnTo>
                  <a:lnTo>
                    <a:pt x="3" y="34"/>
                  </a:lnTo>
                  <a:lnTo>
                    <a:pt x="3" y="31"/>
                  </a:lnTo>
                  <a:lnTo>
                    <a:pt x="5" y="26"/>
                  </a:lnTo>
                  <a:lnTo>
                    <a:pt x="5" y="19"/>
                  </a:lnTo>
                  <a:lnTo>
                    <a:pt x="8" y="17"/>
                  </a:lnTo>
                  <a:lnTo>
                    <a:pt x="8" y="10"/>
                  </a:lnTo>
                  <a:lnTo>
                    <a:pt x="17" y="7"/>
                  </a:lnTo>
                  <a:lnTo>
                    <a:pt x="19" y="5"/>
                  </a:lnTo>
                  <a:lnTo>
                    <a:pt x="22" y="5"/>
                  </a:lnTo>
                  <a:lnTo>
                    <a:pt x="26" y="0"/>
                  </a:lnTo>
                  <a:lnTo>
                    <a:pt x="26" y="0"/>
                  </a:lnTo>
                  <a:lnTo>
                    <a:pt x="26" y="3"/>
                  </a:lnTo>
                  <a:lnTo>
                    <a:pt x="31" y="7"/>
                  </a:lnTo>
                  <a:lnTo>
                    <a:pt x="34" y="7"/>
                  </a:lnTo>
                  <a:lnTo>
                    <a:pt x="34" y="10"/>
                  </a:lnTo>
                  <a:lnTo>
                    <a:pt x="34" y="17"/>
                  </a:lnTo>
                  <a:lnTo>
                    <a:pt x="31" y="17"/>
                  </a:lnTo>
                  <a:lnTo>
                    <a:pt x="26" y="22"/>
                  </a:lnTo>
                  <a:lnTo>
                    <a:pt x="24" y="22"/>
                  </a:lnTo>
                  <a:lnTo>
                    <a:pt x="22" y="26"/>
                  </a:lnTo>
                  <a:lnTo>
                    <a:pt x="17" y="26"/>
                  </a:lnTo>
                  <a:lnTo>
                    <a:pt x="19" y="29"/>
                  </a:lnTo>
                  <a:lnTo>
                    <a:pt x="22" y="29"/>
                  </a:lnTo>
                  <a:lnTo>
                    <a:pt x="24" y="26"/>
                  </a:lnTo>
                  <a:lnTo>
                    <a:pt x="31" y="26"/>
                  </a:lnTo>
                  <a:lnTo>
                    <a:pt x="31" y="29"/>
                  </a:lnTo>
                  <a:lnTo>
                    <a:pt x="26" y="38"/>
                  </a:lnTo>
                  <a:lnTo>
                    <a:pt x="24" y="38"/>
                  </a:lnTo>
                  <a:lnTo>
                    <a:pt x="24"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09" name="Denmark">
              <a:extLst>
                <a:ext uri="{FF2B5EF4-FFF2-40B4-BE49-F238E27FC236}">
                  <a16:creationId xmlns:a16="http://schemas.microsoft.com/office/drawing/2014/main" xmlns="" id="{F853794C-EECF-4A8A-9A70-C5FB411A2D93}"/>
                </a:ext>
              </a:extLst>
            </p:cNvPr>
            <p:cNvSpPr>
              <a:spLocks noEditPoints="1"/>
            </p:cNvSpPr>
            <p:nvPr/>
          </p:nvSpPr>
          <p:spPr bwMode="auto">
            <a:xfrm>
              <a:off x="6055558" y="2668712"/>
              <a:ext cx="104441" cy="112387"/>
            </a:xfrm>
            <a:custGeom>
              <a:avLst/>
              <a:gdLst>
                <a:gd name="T0" fmla="*/ 38 w 39"/>
                <a:gd name="T1" fmla="*/ 28 h 42"/>
                <a:gd name="T2" fmla="*/ 32 w 39"/>
                <a:gd name="T3" fmla="*/ 36 h 42"/>
                <a:gd name="T4" fmla="*/ 27 w 39"/>
                <a:gd name="T5" fmla="*/ 33 h 42"/>
                <a:gd name="T6" fmla="*/ 28 w 39"/>
                <a:gd name="T7" fmla="*/ 28 h 42"/>
                <a:gd name="T8" fmla="*/ 30 w 39"/>
                <a:gd name="T9" fmla="*/ 28 h 42"/>
                <a:gd name="T10" fmla="*/ 33 w 39"/>
                <a:gd name="T11" fmla="*/ 28 h 42"/>
                <a:gd name="T12" fmla="*/ 35 w 39"/>
                <a:gd name="T13" fmla="*/ 24 h 42"/>
                <a:gd name="T14" fmla="*/ 37 w 39"/>
                <a:gd name="T15" fmla="*/ 30 h 42"/>
                <a:gd name="T16" fmla="*/ 37 w 39"/>
                <a:gd name="T17" fmla="*/ 34 h 42"/>
                <a:gd name="T18" fmla="*/ 34 w 39"/>
                <a:gd name="T19" fmla="*/ 38 h 42"/>
                <a:gd name="T20" fmla="*/ 37 w 39"/>
                <a:gd name="T21" fmla="*/ 37 h 42"/>
                <a:gd name="T22" fmla="*/ 34 w 39"/>
                <a:gd name="T23" fmla="*/ 38 h 42"/>
                <a:gd name="T24" fmla="*/ 29 w 39"/>
                <a:gd name="T25" fmla="*/ 42 h 42"/>
                <a:gd name="T26" fmla="*/ 26 w 39"/>
                <a:gd name="T27" fmla="*/ 39 h 42"/>
                <a:gd name="T28" fmla="*/ 29 w 39"/>
                <a:gd name="T29" fmla="*/ 40 h 42"/>
                <a:gd name="T30" fmla="*/ 34 w 39"/>
                <a:gd name="T31" fmla="*/ 39 h 42"/>
                <a:gd name="T32" fmla="*/ 23 w 39"/>
                <a:gd name="T33" fmla="*/ 27 h 42"/>
                <a:gd name="T34" fmla="*/ 21 w 39"/>
                <a:gd name="T35" fmla="*/ 40 h 42"/>
                <a:gd name="T36" fmla="*/ 24 w 39"/>
                <a:gd name="T37" fmla="*/ 38 h 42"/>
                <a:gd name="T38" fmla="*/ 25 w 39"/>
                <a:gd name="T39" fmla="*/ 37 h 42"/>
                <a:gd name="T40" fmla="*/ 20 w 39"/>
                <a:gd name="T41" fmla="*/ 31 h 42"/>
                <a:gd name="T42" fmla="*/ 22 w 39"/>
                <a:gd name="T43" fmla="*/ 37 h 42"/>
                <a:gd name="T44" fmla="*/ 16 w 39"/>
                <a:gd name="T45" fmla="*/ 35 h 42"/>
                <a:gd name="T46" fmla="*/ 6 w 39"/>
                <a:gd name="T47" fmla="*/ 14 h 42"/>
                <a:gd name="T48" fmla="*/ 7 w 39"/>
                <a:gd name="T49" fmla="*/ 15 h 42"/>
                <a:gd name="T50" fmla="*/ 6 w 39"/>
                <a:gd name="T51" fmla="*/ 13 h 42"/>
                <a:gd name="T52" fmla="*/ 13 w 39"/>
                <a:gd name="T53" fmla="*/ 12 h 42"/>
                <a:gd name="T54" fmla="*/ 19 w 39"/>
                <a:gd name="T55" fmla="*/ 11 h 42"/>
                <a:gd name="T56" fmla="*/ 20 w 39"/>
                <a:gd name="T57" fmla="*/ 3 h 42"/>
                <a:gd name="T58" fmla="*/ 16 w 39"/>
                <a:gd name="T59" fmla="*/ 4 h 42"/>
                <a:gd name="T60" fmla="*/ 11 w 39"/>
                <a:gd name="T61" fmla="*/ 9 h 42"/>
                <a:gd name="T62" fmla="*/ 4 w 39"/>
                <a:gd name="T63" fmla="*/ 11 h 42"/>
                <a:gd name="T64" fmla="*/ 4 w 39"/>
                <a:gd name="T65" fmla="*/ 15 h 42"/>
                <a:gd name="T66" fmla="*/ 14 w 39"/>
                <a:gd name="T67" fmla="*/ 38 h 42"/>
                <a:gd name="T68" fmla="*/ 13 w 39"/>
                <a:gd name="T69" fmla="*/ 34 h 42"/>
                <a:gd name="T70" fmla="*/ 16 w 39"/>
                <a:gd name="T71" fmla="*/ 29 h 42"/>
                <a:gd name="T72" fmla="*/ 20 w 39"/>
                <a:gd name="T73" fmla="*/ 27 h 42"/>
                <a:gd name="T74" fmla="*/ 21 w 39"/>
                <a:gd name="T75" fmla="*/ 21 h 42"/>
                <a:gd name="T76" fmla="*/ 25 w 39"/>
                <a:gd name="T77" fmla="*/ 22 h 42"/>
                <a:gd name="T78" fmla="*/ 20 w 39"/>
                <a:gd name="T79" fmla="*/ 19 h 42"/>
                <a:gd name="T80" fmla="*/ 18 w 39"/>
                <a:gd name="T81" fmla="*/ 15 h 42"/>
                <a:gd name="T82" fmla="*/ 12 w 39"/>
                <a:gd name="T83" fmla="*/ 13 h 42"/>
                <a:gd name="T84" fmla="*/ 11 w 39"/>
                <a:gd name="T85" fmla="*/ 16 h 42"/>
                <a:gd name="T86" fmla="*/ 10 w 39"/>
                <a:gd name="T87" fmla="*/ 18 h 42"/>
                <a:gd name="T88" fmla="*/ 9 w 39"/>
                <a:gd name="T89" fmla="*/ 14 h 42"/>
                <a:gd name="T90" fmla="*/ 5 w 39"/>
                <a:gd name="T91" fmla="*/ 18 h 42"/>
                <a:gd name="T92" fmla="*/ 3 w 39"/>
                <a:gd name="T93" fmla="*/ 20 h 42"/>
                <a:gd name="T94" fmla="*/ 2 w 39"/>
                <a:gd name="T95" fmla="*/ 24 h 42"/>
                <a:gd name="T96" fmla="*/ 1 w 39"/>
                <a:gd name="T97" fmla="*/ 29 h 42"/>
                <a:gd name="T98" fmla="*/ 5 w 39"/>
                <a:gd name="T99" fmla="*/ 33 h 42"/>
                <a:gd name="T100" fmla="*/ 8 w 39"/>
                <a:gd name="T10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 h="42">
                  <a:moveTo>
                    <a:pt x="38" y="28"/>
                  </a:moveTo>
                  <a:cubicBezTo>
                    <a:pt x="38" y="30"/>
                    <a:pt x="38" y="30"/>
                    <a:pt x="38" y="30"/>
                  </a:cubicBezTo>
                  <a:cubicBezTo>
                    <a:pt x="39" y="31"/>
                    <a:pt x="39" y="31"/>
                    <a:pt x="39" y="31"/>
                  </a:cubicBezTo>
                  <a:cubicBezTo>
                    <a:pt x="38" y="28"/>
                    <a:pt x="38" y="28"/>
                    <a:pt x="38" y="28"/>
                  </a:cubicBezTo>
                  <a:close/>
                  <a:moveTo>
                    <a:pt x="34" y="38"/>
                  </a:moveTo>
                  <a:cubicBezTo>
                    <a:pt x="32" y="38"/>
                    <a:pt x="32" y="38"/>
                    <a:pt x="32" y="38"/>
                  </a:cubicBezTo>
                  <a:cubicBezTo>
                    <a:pt x="31" y="37"/>
                    <a:pt x="31" y="37"/>
                    <a:pt x="31" y="37"/>
                  </a:cubicBezTo>
                  <a:cubicBezTo>
                    <a:pt x="32" y="36"/>
                    <a:pt x="32" y="36"/>
                    <a:pt x="32" y="36"/>
                  </a:cubicBezTo>
                  <a:cubicBezTo>
                    <a:pt x="32" y="35"/>
                    <a:pt x="32" y="35"/>
                    <a:pt x="32" y="35"/>
                  </a:cubicBezTo>
                  <a:cubicBezTo>
                    <a:pt x="30" y="34"/>
                    <a:pt x="30" y="34"/>
                    <a:pt x="30" y="34"/>
                  </a:cubicBezTo>
                  <a:cubicBezTo>
                    <a:pt x="29" y="34"/>
                    <a:pt x="29" y="34"/>
                    <a:pt x="29" y="34"/>
                  </a:cubicBezTo>
                  <a:cubicBezTo>
                    <a:pt x="27" y="33"/>
                    <a:pt x="27" y="33"/>
                    <a:pt x="27" y="33"/>
                  </a:cubicBezTo>
                  <a:cubicBezTo>
                    <a:pt x="28" y="31"/>
                    <a:pt x="28" y="31"/>
                    <a:pt x="28" y="31"/>
                  </a:cubicBezTo>
                  <a:cubicBezTo>
                    <a:pt x="27" y="30"/>
                    <a:pt x="27" y="30"/>
                    <a:pt x="27" y="30"/>
                  </a:cubicBezTo>
                  <a:cubicBezTo>
                    <a:pt x="27" y="28"/>
                    <a:pt x="27" y="28"/>
                    <a:pt x="27" y="28"/>
                  </a:cubicBezTo>
                  <a:cubicBezTo>
                    <a:pt x="28" y="28"/>
                    <a:pt x="28" y="28"/>
                    <a:pt x="28" y="28"/>
                  </a:cubicBezTo>
                  <a:cubicBezTo>
                    <a:pt x="28" y="27"/>
                    <a:pt x="28" y="27"/>
                    <a:pt x="28" y="27"/>
                  </a:cubicBezTo>
                  <a:cubicBezTo>
                    <a:pt x="29" y="26"/>
                    <a:pt x="29" y="26"/>
                    <a:pt x="29" y="26"/>
                  </a:cubicBezTo>
                  <a:cubicBezTo>
                    <a:pt x="30" y="27"/>
                    <a:pt x="30" y="27"/>
                    <a:pt x="30" y="27"/>
                  </a:cubicBezTo>
                  <a:cubicBezTo>
                    <a:pt x="30" y="28"/>
                    <a:pt x="30" y="28"/>
                    <a:pt x="30" y="28"/>
                  </a:cubicBezTo>
                  <a:cubicBezTo>
                    <a:pt x="32" y="29"/>
                    <a:pt x="32" y="29"/>
                    <a:pt x="32" y="29"/>
                  </a:cubicBezTo>
                  <a:cubicBezTo>
                    <a:pt x="32" y="29"/>
                    <a:pt x="32" y="29"/>
                    <a:pt x="32" y="29"/>
                  </a:cubicBezTo>
                  <a:cubicBezTo>
                    <a:pt x="33" y="29"/>
                    <a:pt x="33" y="29"/>
                    <a:pt x="33" y="29"/>
                  </a:cubicBezTo>
                  <a:cubicBezTo>
                    <a:pt x="33" y="28"/>
                    <a:pt x="33" y="28"/>
                    <a:pt x="33" y="28"/>
                  </a:cubicBezTo>
                  <a:cubicBezTo>
                    <a:pt x="32" y="27"/>
                    <a:pt x="32" y="27"/>
                    <a:pt x="32" y="27"/>
                  </a:cubicBezTo>
                  <a:cubicBezTo>
                    <a:pt x="31" y="26"/>
                    <a:pt x="31" y="26"/>
                    <a:pt x="31" y="26"/>
                  </a:cubicBezTo>
                  <a:cubicBezTo>
                    <a:pt x="32" y="24"/>
                    <a:pt x="32" y="24"/>
                    <a:pt x="32" y="24"/>
                  </a:cubicBezTo>
                  <a:cubicBezTo>
                    <a:pt x="35" y="24"/>
                    <a:pt x="35" y="24"/>
                    <a:pt x="35" y="24"/>
                  </a:cubicBezTo>
                  <a:cubicBezTo>
                    <a:pt x="37" y="24"/>
                    <a:pt x="37" y="24"/>
                    <a:pt x="37" y="24"/>
                  </a:cubicBezTo>
                  <a:cubicBezTo>
                    <a:pt x="37" y="25"/>
                    <a:pt x="37" y="25"/>
                    <a:pt x="37" y="25"/>
                  </a:cubicBezTo>
                  <a:cubicBezTo>
                    <a:pt x="38" y="27"/>
                    <a:pt x="38" y="27"/>
                    <a:pt x="38" y="27"/>
                  </a:cubicBezTo>
                  <a:cubicBezTo>
                    <a:pt x="37" y="30"/>
                    <a:pt x="37" y="30"/>
                    <a:pt x="37" y="30"/>
                  </a:cubicBezTo>
                  <a:cubicBezTo>
                    <a:pt x="35" y="31"/>
                    <a:pt x="35" y="31"/>
                    <a:pt x="35" y="31"/>
                  </a:cubicBezTo>
                  <a:cubicBezTo>
                    <a:pt x="35" y="31"/>
                    <a:pt x="35" y="31"/>
                    <a:pt x="35" y="31"/>
                  </a:cubicBezTo>
                  <a:cubicBezTo>
                    <a:pt x="37" y="32"/>
                    <a:pt x="37" y="32"/>
                    <a:pt x="37" y="32"/>
                  </a:cubicBezTo>
                  <a:cubicBezTo>
                    <a:pt x="37" y="34"/>
                    <a:pt x="37" y="34"/>
                    <a:pt x="37" y="34"/>
                  </a:cubicBezTo>
                  <a:cubicBezTo>
                    <a:pt x="36" y="34"/>
                    <a:pt x="36" y="34"/>
                    <a:pt x="36" y="34"/>
                  </a:cubicBezTo>
                  <a:cubicBezTo>
                    <a:pt x="34" y="35"/>
                    <a:pt x="34" y="35"/>
                    <a:pt x="34" y="35"/>
                  </a:cubicBezTo>
                  <a:cubicBezTo>
                    <a:pt x="34" y="37"/>
                    <a:pt x="34" y="37"/>
                    <a:pt x="34" y="37"/>
                  </a:cubicBezTo>
                  <a:cubicBezTo>
                    <a:pt x="34" y="38"/>
                    <a:pt x="34" y="38"/>
                    <a:pt x="34" y="38"/>
                  </a:cubicBezTo>
                  <a:close/>
                  <a:moveTo>
                    <a:pt x="35" y="38"/>
                  </a:moveTo>
                  <a:cubicBezTo>
                    <a:pt x="35" y="39"/>
                    <a:pt x="35" y="39"/>
                    <a:pt x="35" y="39"/>
                  </a:cubicBezTo>
                  <a:cubicBezTo>
                    <a:pt x="36" y="38"/>
                    <a:pt x="36" y="38"/>
                    <a:pt x="36" y="38"/>
                  </a:cubicBezTo>
                  <a:cubicBezTo>
                    <a:pt x="37" y="37"/>
                    <a:pt x="37" y="37"/>
                    <a:pt x="37" y="37"/>
                  </a:cubicBezTo>
                  <a:cubicBezTo>
                    <a:pt x="37" y="36"/>
                    <a:pt x="37" y="36"/>
                    <a:pt x="37" y="36"/>
                  </a:cubicBezTo>
                  <a:cubicBezTo>
                    <a:pt x="35" y="37"/>
                    <a:pt x="35" y="37"/>
                    <a:pt x="35" y="37"/>
                  </a:cubicBezTo>
                  <a:cubicBezTo>
                    <a:pt x="35" y="38"/>
                    <a:pt x="35" y="38"/>
                    <a:pt x="35" y="38"/>
                  </a:cubicBezTo>
                  <a:close/>
                  <a:moveTo>
                    <a:pt x="34" y="38"/>
                  </a:moveTo>
                  <a:cubicBezTo>
                    <a:pt x="34" y="38"/>
                    <a:pt x="34" y="38"/>
                    <a:pt x="34" y="38"/>
                  </a:cubicBezTo>
                  <a:moveTo>
                    <a:pt x="33" y="41"/>
                  </a:moveTo>
                  <a:cubicBezTo>
                    <a:pt x="32" y="42"/>
                    <a:pt x="32" y="42"/>
                    <a:pt x="32" y="42"/>
                  </a:cubicBezTo>
                  <a:cubicBezTo>
                    <a:pt x="29" y="42"/>
                    <a:pt x="29" y="42"/>
                    <a:pt x="29" y="42"/>
                  </a:cubicBezTo>
                  <a:cubicBezTo>
                    <a:pt x="26" y="42"/>
                    <a:pt x="26" y="42"/>
                    <a:pt x="26" y="42"/>
                  </a:cubicBezTo>
                  <a:cubicBezTo>
                    <a:pt x="26" y="40"/>
                    <a:pt x="26" y="40"/>
                    <a:pt x="26" y="40"/>
                  </a:cubicBezTo>
                  <a:cubicBezTo>
                    <a:pt x="27" y="40"/>
                    <a:pt x="27" y="40"/>
                    <a:pt x="27" y="40"/>
                  </a:cubicBezTo>
                  <a:cubicBezTo>
                    <a:pt x="26" y="39"/>
                    <a:pt x="26" y="39"/>
                    <a:pt x="26" y="39"/>
                  </a:cubicBezTo>
                  <a:cubicBezTo>
                    <a:pt x="27" y="38"/>
                    <a:pt x="27" y="38"/>
                    <a:pt x="27" y="38"/>
                  </a:cubicBezTo>
                  <a:cubicBezTo>
                    <a:pt x="28" y="38"/>
                    <a:pt x="28" y="38"/>
                    <a:pt x="28" y="38"/>
                  </a:cubicBezTo>
                  <a:cubicBezTo>
                    <a:pt x="28" y="38"/>
                    <a:pt x="28" y="38"/>
                    <a:pt x="28" y="38"/>
                  </a:cubicBezTo>
                  <a:cubicBezTo>
                    <a:pt x="29" y="40"/>
                    <a:pt x="29" y="40"/>
                    <a:pt x="29" y="40"/>
                  </a:cubicBezTo>
                  <a:cubicBezTo>
                    <a:pt x="31" y="40"/>
                    <a:pt x="31" y="40"/>
                    <a:pt x="31" y="40"/>
                  </a:cubicBezTo>
                  <a:cubicBezTo>
                    <a:pt x="31" y="40"/>
                    <a:pt x="31" y="40"/>
                    <a:pt x="31" y="40"/>
                  </a:cubicBezTo>
                  <a:cubicBezTo>
                    <a:pt x="32" y="38"/>
                    <a:pt x="32" y="38"/>
                    <a:pt x="32" y="38"/>
                  </a:cubicBezTo>
                  <a:cubicBezTo>
                    <a:pt x="34" y="39"/>
                    <a:pt x="34" y="39"/>
                    <a:pt x="34" y="39"/>
                  </a:cubicBezTo>
                  <a:moveTo>
                    <a:pt x="21" y="28"/>
                  </a:moveTo>
                  <a:cubicBezTo>
                    <a:pt x="22" y="27"/>
                    <a:pt x="22" y="27"/>
                    <a:pt x="22" y="27"/>
                  </a:cubicBezTo>
                  <a:cubicBezTo>
                    <a:pt x="22" y="24"/>
                    <a:pt x="22" y="24"/>
                    <a:pt x="22" y="24"/>
                  </a:cubicBezTo>
                  <a:cubicBezTo>
                    <a:pt x="23" y="27"/>
                    <a:pt x="23" y="27"/>
                    <a:pt x="23" y="27"/>
                  </a:cubicBezTo>
                  <a:cubicBezTo>
                    <a:pt x="22" y="28"/>
                    <a:pt x="22" y="28"/>
                    <a:pt x="22" y="28"/>
                  </a:cubicBezTo>
                  <a:cubicBezTo>
                    <a:pt x="21" y="28"/>
                    <a:pt x="21" y="28"/>
                    <a:pt x="21" y="28"/>
                  </a:cubicBezTo>
                  <a:close/>
                  <a:moveTo>
                    <a:pt x="20" y="38"/>
                  </a:moveTo>
                  <a:cubicBezTo>
                    <a:pt x="21" y="40"/>
                    <a:pt x="21" y="40"/>
                    <a:pt x="21" y="40"/>
                  </a:cubicBezTo>
                  <a:cubicBezTo>
                    <a:pt x="22" y="39"/>
                    <a:pt x="22" y="39"/>
                    <a:pt x="22" y="39"/>
                  </a:cubicBezTo>
                  <a:cubicBezTo>
                    <a:pt x="20" y="38"/>
                    <a:pt x="20" y="38"/>
                    <a:pt x="20" y="38"/>
                  </a:cubicBezTo>
                  <a:close/>
                  <a:moveTo>
                    <a:pt x="24" y="35"/>
                  </a:moveTo>
                  <a:cubicBezTo>
                    <a:pt x="24" y="38"/>
                    <a:pt x="24" y="38"/>
                    <a:pt x="24" y="38"/>
                  </a:cubicBezTo>
                  <a:cubicBezTo>
                    <a:pt x="23" y="40"/>
                    <a:pt x="23" y="40"/>
                    <a:pt x="23" y="40"/>
                  </a:cubicBezTo>
                  <a:cubicBezTo>
                    <a:pt x="23" y="40"/>
                    <a:pt x="23" y="40"/>
                    <a:pt x="23" y="40"/>
                  </a:cubicBezTo>
                  <a:cubicBezTo>
                    <a:pt x="24" y="39"/>
                    <a:pt x="24" y="39"/>
                    <a:pt x="24" y="39"/>
                  </a:cubicBezTo>
                  <a:cubicBezTo>
                    <a:pt x="25" y="37"/>
                    <a:pt x="25" y="37"/>
                    <a:pt x="25" y="37"/>
                  </a:cubicBezTo>
                  <a:cubicBezTo>
                    <a:pt x="24" y="35"/>
                    <a:pt x="24" y="35"/>
                    <a:pt x="24" y="35"/>
                  </a:cubicBezTo>
                  <a:close/>
                  <a:moveTo>
                    <a:pt x="16" y="31"/>
                  </a:moveTo>
                  <a:cubicBezTo>
                    <a:pt x="18" y="30"/>
                    <a:pt x="18" y="30"/>
                    <a:pt x="18" y="30"/>
                  </a:cubicBezTo>
                  <a:cubicBezTo>
                    <a:pt x="20" y="31"/>
                    <a:pt x="20" y="31"/>
                    <a:pt x="20" y="31"/>
                  </a:cubicBezTo>
                  <a:cubicBezTo>
                    <a:pt x="22" y="31"/>
                    <a:pt x="22" y="31"/>
                    <a:pt x="22" y="31"/>
                  </a:cubicBezTo>
                  <a:cubicBezTo>
                    <a:pt x="23" y="34"/>
                    <a:pt x="23" y="34"/>
                    <a:pt x="23" y="34"/>
                  </a:cubicBezTo>
                  <a:cubicBezTo>
                    <a:pt x="23" y="35"/>
                    <a:pt x="23" y="35"/>
                    <a:pt x="23" y="35"/>
                  </a:cubicBezTo>
                  <a:cubicBezTo>
                    <a:pt x="22" y="37"/>
                    <a:pt x="22" y="37"/>
                    <a:pt x="22" y="37"/>
                  </a:cubicBezTo>
                  <a:cubicBezTo>
                    <a:pt x="20" y="38"/>
                    <a:pt x="20" y="38"/>
                    <a:pt x="20" y="38"/>
                  </a:cubicBezTo>
                  <a:cubicBezTo>
                    <a:pt x="19" y="37"/>
                    <a:pt x="19" y="37"/>
                    <a:pt x="19" y="37"/>
                  </a:cubicBezTo>
                  <a:cubicBezTo>
                    <a:pt x="18" y="37"/>
                    <a:pt x="18" y="37"/>
                    <a:pt x="18" y="37"/>
                  </a:cubicBezTo>
                  <a:cubicBezTo>
                    <a:pt x="16" y="35"/>
                    <a:pt x="16" y="35"/>
                    <a:pt x="16" y="35"/>
                  </a:cubicBezTo>
                  <a:cubicBezTo>
                    <a:pt x="15" y="33"/>
                    <a:pt x="15" y="33"/>
                    <a:pt x="15" y="33"/>
                  </a:cubicBezTo>
                  <a:cubicBezTo>
                    <a:pt x="16" y="31"/>
                    <a:pt x="16" y="31"/>
                    <a:pt x="16" y="31"/>
                  </a:cubicBezTo>
                  <a:close/>
                  <a:moveTo>
                    <a:pt x="6" y="16"/>
                  </a:moveTo>
                  <a:cubicBezTo>
                    <a:pt x="6" y="14"/>
                    <a:pt x="6" y="14"/>
                    <a:pt x="6" y="14"/>
                  </a:cubicBezTo>
                  <a:cubicBezTo>
                    <a:pt x="8" y="13"/>
                    <a:pt x="8" y="13"/>
                    <a:pt x="8" y="13"/>
                  </a:cubicBezTo>
                  <a:cubicBezTo>
                    <a:pt x="9" y="12"/>
                    <a:pt x="9" y="12"/>
                    <a:pt x="9" y="12"/>
                  </a:cubicBezTo>
                  <a:cubicBezTo>
                    <a:pt x="9" y="14"/>
                    <a:pt x="9" y="14"/>
                    <a:pt x="9" y="14"/>
                  </a:cubicBezTo>
                  <a:cubicBezTo>
                    <a:pt x="7" y="15"/>
                    <a:pt x="7" y="15"/>
                    <a:pt x="7" y="15"/>
                  </a:cubicBezTo>
                  <a:cubicBezTo>
                    <a:pt x="6" y="16"/>
                    <a:pt x="6" y="16"/>
                    <a:pt x="6" y="16"/>
                  </a:cubicBezTo>
                  <a:close/>
                  <a:moveTo>
                    <a:pt x="6" y="17"/>
                  </a:moveTo>
                  <a:cubicBezTo>
                    <a:pt x="5" y="14"/>
                    <a:pt x="5" y="14"/>
                    <a:pt x="5" y="14"/>
                  </a:cubicBezTo>
                  <a:cubicBezTo>
                    <a:pt x="6" y="13"/>
                    <a:pt x="6" y="13"/>
                    <a:pt x="6" y="13"/>
                  </a:cubicBezTo>
                  <a:cubicBezTo>
                    <a:pt x="9" y="11"/>
                    <a:pt x="9" y="11"/>
                    <a:pt x="9" y="11"/>
                  </a:cubicBezTo>
                  <a:cubicBezTo>
                    <a:pt x="9" y="11"/>
                    <a:pt x="9" y="11"/>
                    <a:pt x="9" y="11"/>
                  </a:cubicBezTo>
                  <a:cubicBezTo>
                    <a:pt x="11" y="11"/>
                    <a:pt x="11" y="11"/>
                    <a:pt x="11" y="11"/>
                  </a:cubicBezTo>
                  <a:cubicBezTo>
                    <a:pt x="13" y="12"/>
                    <a:pt x="13" y="12"/>
                    <a:pt x="13" y="12"/>
                  </a:cubicBezTo>
                  <a:cubicBezTo>
                    <a:pt x="14" y="11"/>
                    <a:pt x="14" y="11"/>
                    <a:pt x="14" y="11"/>
                  </a:cubicBezTo>
                  <a:cubicBezTo>
                    <a:pt x="16" y="11"/>
                    <a:pt x="16" y="11"/>
                    <a:pt x="16" y="11"/>
                  </a:cubicBezTo>
                  <a:cubicBezTo>
                    <a:pt x="18" y="12"/>
                    <a:pt x="18" y="12"/>
                    <a:pt x="18" y="12"/>
                  </a:cubicBezTo>
                  <a:cubicBezTo>
                    <a:pt x="19" y="11"/>
                    <a:pt x="19" y="11"/>
                    <a:pt x="19" y="11"/>
                  </a:cubicBezTo>
                  <a:cubicBezTo>
                    <a:pt x="20" y="8"/>
                    <a:pt x="20" y="8"/>
                    <a:pt x="20" y="8"/>
                  </a:cubicBezTo>
                  <a:cubicBezTo>
                    <a:pt x="20" y="6"/>
                    <a:pt x="20" y="6"/>
                    <a:pt x="20" y="6"/>
                  </a:cubicBezTo>
                  <a:cubicBezTo>
                    <a:pt x="20" y="5"/>
                    <a:pt x="20" y="5"/>
                    <a:pt x="20" y="5"/>
                  </a:cubicBezTo>
                  <a:cubicBezTo>
                    <a:pt x="20" y="3"/>
                    <a:pt x="20" y="3"/>
                    <a:pt x="20" y="3"/>
                  </a:cubicBezTo>
                  <a:cubicBezTo>
                    <a:pt x="21" y="1"/>
                    <a:pt x="21" y="1"/>
                    <a:pt x="21" y="1"/>
                  </a:cubicBezTo>
                  <a:cubicBezTo>
                    <a:pt x="21" y="0"/>
                    <a:pt x="21" y="0"/>
                    <a:pt x="21" y="0"/>
                  </a:cubicBezTo>
                  <a:cubicBezTo>
                    <a:pt x="19" y="3"/>
                    <a:pt x="19" y="3"/>
                    <a:pt x="19" y="3"/>
                  </a:cubicBezTo>
                  <a:cubicBezTo>
                    <a:pt x="16" y="4"/>
                    <a:pt x="16" y="4"/>
                    <a:pt x="16" y="4"/>
                  </a:cubicBezTo>
                  <a:cubicBezTo>
                    <a:pt x="14" y="4"/>
                    <a:pt x="14" y="4"/>
                    <a:pt x="14" y="4"/>
                  </a:cubicBezTo>
                  <a:cubicBezTo>
                    <a:pt x="13" y="6"/>
                    <a:pt x="13" y="6"/>
                    <a:pt x="13" y="6"/>
                  </a:cubicBezTo>
                  <a:cubicBezTo>
                    <a:pt x="12" y="8"/>
                    <a:pt x="12" y="8"/>
                    <a:pt x="12" y="8"/>
                  </a:cubicBezTo>
                  <a:cubicBezTo>
                    <a:pt x="11" y="9"/>
                    <a:pt x="11" y="9"/>
                    <a:pt x="11" y="9"/>
                  </a:cubicBezTo>
                  <a:cubicBezTo>
                    <a:pt x="8" y="9"/>
                    <a:pt x="8" y="9"/>
                    <a:pt x="8" y="9"/>
                  </a:cubicBezTo>
                  <a:cubicBezTo>
                    <a:pt x="6" y="11"/>
                    <a:pt x="6" y="11"/>
                    <a:pt x="6" y="11"/>
                  </a:cubicBezTo>
                  <a:cubicBezTo>
                    <a:pt x="5" y="11"/>
                    <a:pt x="5" y="11"/>
                    <a:pt x="5" y="11"/>
                  </a:cubicBezTo>
                  <a:cubicBezTo>
                    <a:pt x="4" y="11"/>
                    <a:pt x="4" y="11"/>
                    <a:pt x="4" y="11"/>
                  </a:cubicBezTo>
                  <a:cubicBezTo>
                    <a:pt x="3" y="13"/>
                    <a:pt x="3" y="13"/>
                    <a:pt x="3" y="13"/>
                  </a:cubicBezTo>
                  <a:cubicBezTo>
                    <a:pt x="2" y="14"/>
                    <a:pt x="2" y="14"/>
                    <a:pt x="2" y="14"/>
                  </a:cubicBezTo>
                  <a:cubicBezTo>
                    <a:pt x="3" y="15"/>
                    <a:pt x="3" y="15"/>
                    <a:pt x="3" y="15"/>
                  </a:cubicBezTo>
                  <a:cubicBezTo>
                    <a:pt x="4" y="15"/>
                    <a:pt x="4" y="15"/>
                    <a:pt x="4" y="15"/>
                  </a:cubicBezTo>
                  <a:cubicBezTo>
                    <a:pt x="6" y="17"/>
                    <a:pt x="6" y="17"/>
                    <a:pt x="6" y="17"/>
                  </a:cubicBezTo>
                  <a:close/>
                  <a:moveTo>
                    <a:pt x="14" y="39"/>
                  </a:moveTo>
                  <a:cubicBezTo>
                    <a:pt x="14" y="39"/>
                    <a:pt x="14" y="39"/>
                    <a:pt x="14" y="39"/>
                  </a:cubicBezTo>
                  <a:cubicBezTo>
                    <a:pt x="14" y="38"/>
                    <a:pt x="14" y="38"/>
                    <a:pt x="14" y="38"/>
                  </a:cubicBezTo>
                  <a:cubicBezTo>
                    <a:pt x="13" y="37"/>
                    <a:pt x="13" y="37"/>
                    <a:pt x="13" y="37"/>
                  </a:cubicBezTo>
                  <a:cubicBezTo>
                    <a:pt x="12" y="37"/>
                    <a:pt x="12" y="37"/>
                    <a:pt x="12" y="37"/>
                  </a:cubicBezTo>
                  <a:cubicBezTo>
                    <a:pt x="12" y="35"/>
                    <a:pt x="12" y="35"/>
                    <a:pt x="12" y="35"/>
                  </a:cubicBezTo>
                  <a:cubicBezTo>
                    <a:pt x="13" y="34"/>
                    <a:pt x="13" y="34"/>
                    <a:pt x="13" y="34"/>
                  </a:cubicBezTo>
                  <a:cubicBezTo>
                    <a:pt x="14" y="33"/>
                    <a:pt x="14" y="33"/>
                    <a:pt x="14" y="33"/>
                  </a:cubicBezTo>
                  <a:cubicBezTo>
                    <a:pt x="13" y="33"/>
                    <a:pt x="13" y="33"/>
                    <a:pt x="13" y="33"/>
                  </a:cubicBezTo>
                  <a:cubicBezTo>
                    <a:pt x="13" y="31"/>
                    <a:pt x="13" y="31"/>
                    <a:pt x="13" y="31"/>
                  </a:cubicBezTo>
                  <a:cubicBezTo>
                    <a:pt x="16" y="29"/>
                    <a:pt x="16" y="29"/>
                    <a:pt x="16" y="29"/>
                  </a:cubicBezTo>
                  <a:cubicBezTo>
                    <a:pt x="16" y="29"/>
                    <a:pt x="16" y="29"/>
                    <a:pt x="16" y="29"/>
                  </a:cubicBezTo>
                  <a:cubicBezTo>
                    <a:pt x="17" y="27"/>
                    <a:pt x="17" y="27"/>
                    <a:pt x="17" y="27"/>
                  </a:cubicBezTo>
                  <a:cubicBezTo>
                    <a:pt x="18" y="28"/>
                    <a:pt x="18" y="28"/>
                    <a:pt x="18" y="28"/>
                  </a:cubicBezTo>
                  <a:cubicBezTo>
                    <a:pt x="20" y="27"/>
                    <a:pt x="20" y="27"/>
                    <a:pt x="20" y="27"/>
                  </a:cubicBezTo>
                  <a:cubicBezTo>
                    <a:pt x="20" y="24"/>
                    <a:pt x="20" y="24"/>
                    <a:pt x="20" y="24"/>
                  </a:cubicBezTo>
                  <a:cubicBezTo>
                    <a:pt x="19" y="23"/>
                    <a:pt x="19" y="23"/>
                    <a:pt x="19" y="23"/>
                  </a:cubicBezTo>
                  <a:cubicBezTo>
                    <a:pt x="20" y="22"/>
                    <a:pt x="20" y="22"/>
                    <a:pt x="20" y="22"/>
                  </a:cubicBezTo>
                  <a:cubicBezTo>
                    <a:pt x="21" y="21"/>
                    <a:pt x="21" y="21"/>
                    <a:pt x="21" y="21"/>
                  </a:cubicBezTo>
                  <a:cubicBezTo>
                    <a:pt x="23" y="23"/>
                    <a:pt x="23" y="23"/>
                    <a:pt x="23" y="23"/>
                  </a:cubicBezTo>
                  <a:cubicBezTo>
                    <a:pt x="23" y="22"/>
                    <a:pt x="23" y="22"/>
                    <a:pt x="23" y="22"/>
                  </a:cubicBezTo>
                  <a:cubicBezTo>
                    <a:pt x="24" y="22"/>
                    <a:pt x="24" y="22"/>
                    <a:pt x="24" y="22"/>
                  </a:cubicBezTo>
                  <a:cubicBezTo>
                    <a:pt x="25" y="22"/>
                    <a:pt x="25" y="22"/>
                    <a:pt x="25" y="22"/>
                  </a:cubicBezTo>
                  <a:cubicBezTo>
                    <a:pt x="25" y="20"/>
                    <a:pt x="25" y="20"/>
                    <a:pt x="25" y="20"/>
                  </a:cubicBezTo>
                  <a:cubicBezTo>
                    <a:pt x="24" y="18"/>
                    <a:pt x="24" y="18"/>
                    <a:pt x="24" y="18"/>
                  </a:cubicBezTo>
                  <a:cubicBezTo>
                    <a:pt x="23" y="19"/>
                    <a:pt x="23" y="19"/>
                    <a:pt x="23" y="19"/>
                  </a:cubicBezTo>
                  <a:cubicBezTo>
                    <a:pt x="20" y="19"/>
                    <a:pt x="20" y="19"/>
                    <a:pt x="20" y="19"/>
                  </a:cubicBezTo>
                  <a:cubicBezTo>
                    <a:pt x="19" y="18"/>
                    <a:pt x="19" y="18"/>
                    <a:pt x="19" y="18"/>
                  </a:cubicBezTo>
                  <a:cubicBezTo>
                    <a:pt x="18" y="16"/>
                    <a:pt x="18" y="16"/>
                    <a:pt x="18" y="16"/>
                  </a:cubicBezTo>
                  <a:cubicBezTo>
                    <a:pt x="17" y="16"/>
                    <a:pt x="17" y="16"/>
                    <a:pt x="17" y="16"/>
                  </a:cubicBezTo>
                  <a:cubicBezTo>
                    <a:pt x="18" y="15"/>
                    <a:pt x="18" y="15"/>
                    <a:pt x="18" y="15"/>
                  </a:cubicBezTo>
                  <a:cubicBezTo>
                    <a:pt x="18" y="13"/>
                    <a:pt x="18" y="13"/>
                    <a:pt x="18" y="13"/>
                  </a:cubicBezTo>
                  <a:cubicBezTo>
                    <a:pt x="16" y="12"/>
                    <a:pt x="16" y="12"/>
                    <a:pt x="16" y="12"/>
                  </a:cubicBezTo>
                  <a:cubicBezTo>
                    <a:pt x="14" y="12"/>
                    <a:pt x="14" y="12"/>
                    <a:pt x="14" y="12"/>
                  </a:cubicBezTo>
                  <a:cubicBezTo>
                    <a:pt x="12" y="13"/>
                    <a:pt x="12" y="13"/>
                    <a:pt x="12" y="13"/>
                  </a:cubicBezTo>
                  <a:cubicBezTo>
                    <a:pt x="11" y="12"/>
                    <a:pt x="11" y="12"/>
                    <a:pt x="11" y="12"/>
                  </a:cubicBezTo>
                  <a:cubicBezTo>
                    <a:pt x="10" y="13"/>
                    <a:pt x="10" y="13"/>
                    <a:pt x="10" y="13"/>
                  </a:cubicBezTo>
                  <a:cubicBezTo>
                    <a:pt x="12" y="15"/>
                    <a:pt x="12" y="15"/>
                    <a:pt x="12" y="15"/>
                  </a:cubicBezTo>
                  <a:cubicBezTo>
                    <a:pt x="11" y="16"/>
                    <a:pt x="11" y="16"/>
                    <a:pt x="11" y="16"/>
                  </a:cubicBezTo>
                  <a:cubicBezTo>
                    <a:pt x="13" y="18"/>
                    <a:pt x="13" y="18"/>
                    <a:pt x="13" y="18"/>
                  </a:cubicBezTo>
                  <a:cubicBezTo>
                    <a:pt x="13" y="18"/>
                    <a:pt x="13" y="18"/>
                    <a:pt x="13" y="18"/>
                  </a:cubicBezTo>
                  <a:cubicBezTo>
                    <a:pt x="11" y="18"/>
                    <a:pt x="11" y="18"/>
                    <a:pt x="11" y="18"/>
                  </a:cubicBezTo>
                  <a:cubicBezTo>
                    <a:pt x="10" y="18"/>
                    <a:pt x="10" y="18"/>
                    <a:pt x="10" y="18"/>
                  </a:cubicBezTo>
                  <a:cubicBezTo>
                    <a:pt x="9" y="17"/>
                    <a:pt x="9" y="17"/>
                    <a:pt x="9" y="17"/>
                  </a:cubicBezTo>
                  <a:cubicBezTo>
                    <a:pt x="10" y="16"/>
                    <a:pt x="10" y="16"/>
                    <a:pt x="10" y="16"/>
                  </a:cubicBezTo>
                  <a:cubicBezTo>
                    <a:pt x="9" y="14"/>
                    <a:pt x="9" y="14"/>
                    <a:pt x="9" y="14"/>
                  </a:cubicBezTo>
                  <a:cubicBezTo>
                    <a:pt x="9" y="14"/>
                    <a:pt x="9" y="14"/>
                    <a:pt x="9" y="14"/>
                  </a:cubicBezTo>
                  <a:cubicBezTo>
                    <a:pt x="7" y="17"/>
                    <a:pt x="7" y="17"/>
                    <a:pt x="7" y="17"/>
                  </a:cubicBezTo>
                  <a:cubicBezTo>
                    <a:pt x="8" y="18"/>
                    <a:pt x="8" y="18"/>
                    <a:pt x="8" y="18"/>
                  </a:cubicBezTo>
                  <a:cubicBezTo>
                    <a:pt x="6" y="19"/>
                    <a:pt x="6" y="19"/>
                    <a:pt x="6" y="19"/>
                  </a:cubicBezTo>
                  <a:cubicBezTo>
                    <a:pt x="5" y="18"/>
                    <a:pt x="5" y="18"/>
                    <a:pt x="5" y="18"/>
                  </a:cubicBezTo>
                  <a:cubicBezTo>
                    <a:pt x="4" y="18"/>
                    <a:pt x="4" y="18"/>
                    <a:pt x="4" y="18"/>
                  </a:cubicBezTo>
                  <a:cubicBezTo>
                    <a:pt x="3" y="17"/>
                    <a:pt x="3" y="17"/>
                    <a:pt x="3" y="17"/>
                  </a:cubicBezTo>
                  <a:cubicBezTo>
                    <a:pt x="1" y="19"/>
                    <a:pt x="1" y="19"/>
                    <a:pt x="1" y="19"/>
                  </a:cubicBezTo>
                  <a:cubicBezTo>
                    <a:pt x="3" y="20"/>
                    <a:pt x="3" y="20"/>
                    <a:pt x="3" y="20"/>
                  </a:cubicBezTo>
                  <a:cubicBezTo>
                    <a:pt x="3" y="22"/>
                    <a:pt x="3" y="22"/>
                    <a:pt x="3" y="22"/>
                  </a:cubicBezTo>
                  <a:cubicBezTo>
                    <a:pt x="2" y="21"/>
                    <a:pt x="2" y="21"/>
                    <a:pt x="2" y="21"/>
                  </a:cubicBezTo>
                  <a:cubicBezTo>
                    <a:pt x="1" y="21"/>
                    <a:pt x="1" y="21"/>
                    <a:pt x="1" y="21"/>
                  </a:cubicBezTo>
                  <a:cubicBezTo>
                    <a:pt x="2" y="24"/>
                    <a:pt x="2" y="24"/>
                    <a:pt x="2" y="24"/>
                  </a:cubicBezTo>
                  <a:cubicBezTo>
                    <a:pt x="3" y="24"/>
                    <a:pt x="3" y="24"/>
                    <a:pt x="3" y="24"/>
                  </a:cubicBezTo>
                  <a:cubicBezTo>
                    <a:pt x="3" y="26"/>
                    <a:pt x="3" y="26"/>
                    <a:pt x="3" y="26"/>
                  </a:cubicBezTo>
                  <a:cubicBezTo>
                    <a:pt x="4" y="27"/>
                    <a:pt x="4" y="27"/>
                    <a:pt x="4" y="27"/>
                  </a:cubicBezTo>
                  <a:cubicBezTo>
                    <a:pt x="1" y="29"/>
                    <a:pt x="1" y="29"/>
                    <a:pt x="1" y="29"/>
                  </a:cubicBezTo>
                  <a:cubicBezTo>
                    <a:pt x="0" y="31"/>
                    <a:pt x="0" y="31"/>
                    <a:pt x="0" y="31"/>
                  </a:cubicBezTo>
                  <a:cubicBezTo>
                    <a:pt x="1" y="32"/>
                    <a:pt x="1" y="32"/>
                    <a:pt x="1" y="32"/>
                  </a:cubicBezTo>
                  <a:cubicBezTo>
                    <a:pt x="3" y="31"/>
                    <a:pt x="3" y="31"/>
                    <a:pt x="3" y="31"/>
                  </a:cubicBezTo>
                  <a:cubicBezTo>
                    <a:pt x="5" y="33"/>
                    <a:pt x="5" y="33"/>
                    <a:pt x="5" y="33"/>
                  </a:cubicBezTo>
                  <a:cubicBezTo>
                    <a:pt x="6" y="36"/>
                    <a:pt x="6" y="36"/>
                    <a:pt x="6" y="36"/>
                  </a:cubicBezTo>
                  <a:cubicBezTo>
                    <a:pt x="5" y="37"/>
                    <a:pt x="5" y="37"/>
                    <a:pt x="5" y="37"/>
                  </a:cubicBezTo>
                  <a:cubicBezTo>
                    <a:pt x="5" y="38"/>
                    <a:pt x="5" y="38"/>
                    <a:pt x="5" y="38"/>
                  </a:cubicBezTo>
                  <a:cubicBezTo>
                    <a:pt x="8" y="38"/>
                    <a:pt x="8" y="38"/>
                    <a:pt x="8" y="38"/>
                  </a:cubicBezTo>
                  <a:cubicBezTo>
                    <a:pt x="11" y="39"/>
                    <a:pt x="11" y="39"/>
                    <a:pt x="11" y="39"/>
                  </a:cubicBezTo>
                  <a:cubicBezTo>
                    <a:pt x="12" y="39"/>
                    <a:pt x="12" y="39"/>
                    <a:pt x="12" y="39"/>
                  </a:cubicBezTo>
                  <a:lnTo>
                    <a:pt x="14" y="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10" name="Democratic Republic of Congo">
              <a:extLst>
                <a:ext uri="{FF2B5EF4-FFF2-40B4-BE49-F238E27FC236}">
                  <a16:creationId xmlns:a16="http://schemas.microsoft.com/office/drawing/2014/main" xmlns="" id="{AF362FB3-3CA5-4420-908B-422E1B19BFB1}"/>
                </a:ext>
              </a:extLst>
            </p:cNvPr>
            <p:cNvSpPr>
              <a:spLocks/>
            </p:cNvSpPr>
            <p:nvPr/>
          </p:nvSpPr>
          <p:spPr bwMode="auto">
            <a:xfrm>
              <a:off x="6192921" y="4198996"/>
              <a:ext cx="482471" cy="481336"/>
            </a:xfrm>
            <a:custGeom>
              <a:avLst/>
              <a:gdLst>
                <a:gd name="T0" fmla="*/ 11 w 425"/>
                <a:gd name="T1" fmla="*/ 237 h 424"/>
                <a:gd name="T2" fmla="*/ 28 w 425"/>
                <a:gd name="T3" fmla="*/ 230 h 424"/>
                <a:gd name="T4" fmla="*/ 45 w 425"/>
                <a:gd name="T5" fmla="*/ 220 h 424"/>
                <a:gd name="T6" fmla="*/ 56 w 425"/>
                <a:gd name="T7" fmla="*/ 232 h 424"/>
                <a:gd name="T8" fmla="*/ 85 w 425"/>
                <a:gd name="T9" fmla="*/ 209 h 424"/>
                <a:gd name="T10" fmla="*/ 87 w 425"/>
                <a:gd name="T11" fmla="*/ 173 h 424"/>
                <a:gd name="T12" fmla="*/ 108 w 425"/>
                <a:gd name="T13" fmla="*/ 149 h 424"/>
                <a:gd name="T14" fmla="*/ 130 w 425"/>
                <a:gd name="T15" fmla="*/ 116 h 424"/>
                <a:gd name="T16" fmla="*/ 134 w 425"/>
                <a:gd name="T17" fmla="*/ 88 h 424"/>
                <a:gd name="T18" fmla="*/ 149 w 425"/>
                <a:gd name="T19" fmla="*/ 52 h 424"/>
                <a:gd name="T20" fmla="*/ 146 w 425"/>
                <a:gd name="T21" fmla="*/ 24 h 424"/>
                <a:gd name="T22" fmla="*/ 153 w 425"/>
                <a:gd name="T23" fmla="*/ 12 h 424"/>
                <a:gd name="T24" fmla="*/ 168 w 425"/>
                <a:gd name="T25" fmla="*/ 5 h 424"/>
                <a:gd name="T26" fmla="*/ 191 w 425"/>
                <a:gd name="T27" fmla="*/ 22 h 424"/>
                <a:gd name="T28" fmla="*/ 215 w 425"/>
                <a:gd name="T29" fmla="*/ 24 h 424"/>
                <a:gd name="T30" fmla="*/ 229 w 425"/>
                <a:gd name="T31" fmla="*/ 22 h 424"/>
                <a:gd name="T32" fmla="*/ 248 w 425"/>
                <a:gd name="T33" fmla="*/ 15 h 424"/>
                <a:gd name="T34" fmla="*/ 276 w 425"/>
                <a:gd name="T35" fmla="*/ 5 h 424"/>
                <a:gd name="T36" fmla="*/ 291 w 425"/>
                <a:gd name="T37" fmla="*/ 8 h 424"/>
                <a:gd name="T38" fmla="*/ 302 w 425"/>
                <a:gd name="T39" fmla="*/ 0 h 424"/>
                <a:gd name="T40" fmla="*/ 319 w 425"/>
                <a:gd name="T41" fmla="*/ 5 h 424"/>
                <a:gd name="T42" fmla="*/ 347 w 425"/>
                <a:gd name="T43" fmla="*/ 8 h 424"/>
                <a:gd name="T44" fmla="*/ 364 w 425"/>
                <a:gd name="T45" fmla="*/ 22 h 424"/>
                <a:gd name="T46" fmla="*/ 380 w 425"/>
                <a:gd name="T47" fmla="*/ 19 h 424"/>
                <a:gd name="T48" fmla="*/ 397 w 425"/>
                <a:gd name="T49" fmla="*/ 15 h 424"/>
                <a:gd name="T50" fmla="*/ 413 w 425"/>
                <a:gd name="T51" fmla="*/ 31 h 424"/>
                <a:gd name="T52" fmla="*/ 425 w 425"/>
                <a:gd name="T53" fmla="*/ 41 h 424"/>
                <a:gd name="T54" fmla="*/ 423 w 425"/>
                <a:gd name="T55" fmla="*/ 69 h 424"/>
                <a:gd name="T56" fmla="*/ 406 w 425"/>
                <a:gd name="T57" fmla="*/ 105 h 424"/>
                <a:gd name="T58" fmla="*/ 392 w 425"/>
                <a:gd name="T59" fmla="*/ 149 h 424"/>
                <a:gd name="T60" fmla="*/ 380 w 425"/>
                <a:gd name="T61" fmla="*/ 190 h 424"/>
                <a:gd name="T62" fmla="*/ 411 w 425"/>
                <a:gd name="T63" fmla="*/ 306 h 424"/>
                <a:gd name="T64" fmla="*/ 371 w 425"/>
                <a:gd name="T65" fmla="*/ 344 h 424"/>
                <a:gd name="T66" fmla="*/ 369 w 425"/>
                <a:gd name="T67" fmla="*/ 360 h 424"/>
                <a:gd name="T68" fmla="*/ 364 w 425"/>
                <a:gd name="T69" fmla="*/ 388 h 424"/>
                <a:gd name="T70" fmla="*/ 385 w 425"/>
                <a:gd name="T71" fmla="*/ 403 h 424"/>
                <a:gd name="T72" fmla="*/ 392 w 425"/>
                <a:gd name="T73" fmla="*/ 424 h 424"/>
                <a:gd name="T74" fmla="*/ 376 w 425"/>
                <a:gd name="T75" fmla="*/ 424 h 424"/>
                <a:gd name="T76" fmla="*/ 345 w 425"/>
                <a:gd name="T77" fmla="*/ 398 h 424"/>
                <a:gd name="T78" fmla="*/ 333 w 425"/>
                <a:gd name="T79" fmla="*/ 384 h 424"/>
                <a:gd name="T80" fmla="*/ 317 w 425"/>
                <a:gd name="T81" fmla="*/ 393 h 424"/>
                <a:gd name="T82" fmla="*/ 293 w 425"/>
                <a:gd name="T83" fmla="*/ 386 h 424"/>
                <a:gd name="T84" fmla="*/ 283 w 425"/>
                <a:gd name="T85" fmla="*/ 377 h 424"/>
                <a:gd name="T86" fmla="*/ 272 w 425"/>
                <a:gd name="T87" fmla="*/ 379 h 424"/>
                <a:gd name="T88" fmla="*/ 262 w 425"/>
                <a:gd name="T89" fmla="*/ 370 h 424"/>
                <a:gd name="T90" fmla="*/ 243 w 425"/>
                <a:gd name="T91" fmla="*/ 374 h 424"/>
                <a:gd name="T92" fmla="*/ 227 w 425"/>
                <a:gd name="T93" fmla="*/ 374 h 424"/>
                <a:gd name="T94" fmla="*/ 224 w 425"/>
                <a:gd name="T95" fmla="*/ 367 h 424"/>
                <a:gd name="T96" fmla="*/ 220 w 425"/>
                <a:gd name="T97" fmla="*/ 351 h 424"/>
                <a:gd name="T98" fmla="*/ 217 w 425"/>
                <a:gd name="T99" fmla="*/ 339 h 424"/>
                <a:gd name="T100" fmla="*/ 215 w 425"/>
                <a:gd name="T101" fmla="*/ 315 h 424"/>
                <a:gd name="T102" fmla="*/ 212 w 425"/>
                <a:gd name="T103" fmla="*/ 299 h 424"/>
                <a:gd name="T104" fmla="*/ 189 w 425"/>
                <a:gd name="T105" fmla="*/ 282 h 424"/>
                <a:gd name="T106" fmla="*/ 160 w 425"/>
                <a:gd name="T107" fmla="*/ 284 h 424"/>
                <a:gd name="T108" fmla="*/ 139 w 425"/>
                <a:gd name="T109" fmla="*/ 303 h 424"/>
                <a:gd name="T110" fmla="*/ 113 w 425"/>
                <a:gd name="T111" fmla="*/ 294 h 424"/>
                <a:gd name="T112" fmla="*/ 106 w 425"/>
                <a:gd name="T113" fmla="*/ 275 h 424"/>
                <a:gd name="T114" fmla="*/ 101 w 425"/>
                <a:gd name="T115" fmla="*/ 258 h 424"/>
                <a:gd name="T116" fmla="*/ 47 w 425"/>
                <a:gd name="T117" fmla="*/ 254 h 424"/>
                <a:gd name="T118" fmla="*/ 21 w 425"/>
                <a:gd name="T119" fmla="*/ 254 h 424"/>
                <a:gd name="T120" fmla="*/ 9 w 425"/>
                <a:gd name="T121" fmla="*/ 258 h 424"/>
                <a:gd name="T122" fmla="*/ 0 w 425"/>
                <a:gd name="T123" fmla="*/ 25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424">
                  <a:moveTo>
                    <a:pt x="0" y="254"/>
                  </a:moveTo>
                  <a:lnTo>
                    <a:pt x="2" y="249"/>
                  </a:lnTo>
                  <a:lnTo>
                    <a:pt x="7" y="249"/>
                  </a:lnTo>
                  <a:lnTo>
                    <a:pt x="9" y="246"/>
                  </a:lnTo>
                  <a:lnTo>
                    <a:pt x="9" y="239"/>
                  </a:lnTo>
                  <a:lnTo>
                    <a:pt x="11" y="237"/>
                  </a:lnTo>
                  <a:lnTo>
                    <a:pt x="16" y="232"/>
                  </a:lnTo>
                  <a:lnTo>
                    <a:pt x="21" y="228"/>
                  </a:lnTo>
                  <a:lnTo>
                    <a:pt x="23" y="228"/>
                  </a:lnTo>
                  <a:lnTo>
                    <a:pt x="26" y="225"/>
                  </a:lnTo>
                  <a:lnTo>
                    <a:pt x="28" y="228"/>
                  </a:lnTo>
                  <a:lnTo>
                    <a:pt x="28" y="230"/>
                  </a:lnTo>
                  <a:lnTo>
                    <a:pt x="33" y="230"/>
                  </a:lnTo>
                  <a:lnTo>
                    <a:pt x="35" y="228"/>
                  </a:lnTo>
                  <a:lnTo>
                    <a:pt x="35" y="223"/>
                  </a:lnTo>
                  <a:lnTo>
                    <a:pt x="37" y="223"/>
                  </a:lnTo>
                  <a:lnTo>
                    <a:pt x="40" y="223"/>
                  </a:lnTo>
                  <a:lnTo>
                    <a:pt x="45" y="220"/>
                  </a:lnTo>
                  <a:lnTo>
                    <a:pt x="52" y="218"/>
                  </a:lnTo>
                  <a:lnTo>
                    <a:pt x="52" y="220"/>
                  </a:lnTo>
                  <a:lnTo>
                    <a:pt x="49" y="225"/>
                  </a:lnTo>
                  <a:lnTo>
                    <a:pt x="52" y="225"/>
                  </a:lnTo>
                  <a:lnTo>
                    <a:pt x="52" y="230"/>
                  </a:lnTo>
                  <a:lnTo>
                    <a:pt x="56" y="232"/>
                  </a:lnTo>
                  <a:lnTo>
                    <a:pt x="64" y="230"/>
                  </a:lnTo>
                  <a:lnTo>
                    <a:pt x="66" y="225"/>
                  </a:lnTo>
                  <a:lnTo>
                    <a:pt x="75" y="216"/>
                  </a:lnTo>
                  <a:lnTo>
                    <a:pt x="75" y="213"/>
                  </a:lnTo>
                  <a:lnTo>
                    <a:pt x="80" y="211"/>
                  </a:lnTo>
                  <a:lnTo>
                    <a:pt x="85" y="209"/>
                  </a:lnTo>
                  <a:lnTo>
                    <a:pt x="87" y="204"/>
                  </a:lnTo>
                  <a:lnTo>
                    <a:pt x="87" y="199"/>
                  </a:lnTo>
                  <a:lnTo>
                    <a:pt x="90" y="194"/>
                  </a:lnTo>
                  <a:lnTo>
                    <a:pt x="90" y="180"/>
                  </a:lnTo>
                  <a:lnTo>
                    <a:pt x="90" y="180"/>
                  </a:lnTo>
                  <a:lnTo>
                    <a:pt x="87" y="173"/>
                  </a:lnTo>
                  <a:lnTo>
                    <a:pt x="90" y="168"/>
                  </a:lnTo>
                  <a:lnTo>
                    <a:pt x="97" y="161"/>
                  </a:lnTo>
                  <a:lnTo>
                    <a:pt x="97" y="157"/>
                  </a:lnTo>
                  <a:lnTo>
                    <a:pt x="101" y="152"/>
                  </a:lnTo>
                  <a:lnTo>
                    <a:pt x="106" y="147"/>
                  </a:lnTo>
                  <a:lnTo>
                    <a:pt x="108" y="149"/>
                  </a:lnTo>
                  <a:lnTo>
                    <a:pt x="113" y="145"/>
                  </a:lnTo>
                  <a:lnTo>
                    <a:pt x="118" y="145"/>
                  </a:lnTo>
                  <a:lnTo>
                    <a:pt x="125" y="133"/>
                  </a:lnTo>
                  <a:lnTo>
                    <a:pt x="125" y="126"/>
                  </a:lnTo>
                  <a:lnTo>
                    <a:pt x="127" y="116"/>
                  </a:lnTo>
                  <a:lnTo>
                    <a:pt x="130" y="116"/>
                  </a:lnTo>
                  <a:lnTo>
                    <a:pt x="130" y="109"/>
                  </a:lnTo>
                  <a:lnTo>
                    <a:pt x="130" y="109"/>
                  </a:lnTo>
                  <a:lnTo>
                    <a:pt x="132" y="102"/>
                  </a:lnTo>
                  <a:lnTo>
                    <a:pt x="130" y="100"/>
                  </a:lnTo>
                  <a:lnTo>
                    <a:pt x="132" y="93"/>
                  </a:lnTo>
                  <a:lnTo>
                    <a:pt x="134" y="88"/>
                  </a:lnTo>
                  <a:lnTo>
                    <a:pt x="134" y="83"/>
                  </a:lnTo>
                  <a:lnTo>
                    <a:pt x="137" y="78"/>
                  </a:lnTo>
                  <a:lnTo>
                    <a:pt x="134" y="71"/>
                  </a:lnTo>
                  <a:lnTo>
                    <a:pt x="144" y="57"/>
                  </a:lnTo>
                  <a:lnTo>
                    <a:pt x="144" y="55"/>
                  </a:lnTo>
                  <a:lnTo>
                    <a:pt x="149" y="52"/>
                  </a:lnTo>
                  <a:lnTo>
                    <a:pt x="149" y="43"/>
                  </a:lnTo>
                  <a:lnTo>
                    <a:pt x="146" y="38"/>
                  </a:lnTo>
                  <a:lnTo>
                    <a:pt x="146" y="34"/>
                  </a:lnTo>
                  <a:lnTo>
                    <a:pt x="149" y="31"/>
                  </a:lnTo>
                  <a:lnTo>
                    <a:pt x="149" y="29"/>
                  </a:lnTo>
                  <a:lnTo>
                    <a:pt x="146" y="24"/>
                  </a:lnTo>
                  <a:lnTo>
                    <a:pt x="146" y="22"/>
                  </a:lnTo>
                  <a:lnTo>
                    <a:pt x="149" y="22"/>
                  </a:lnTo>
                  <a:lnTo>
                    <a:pt x="151" y="19"/>
                  </a:lnTo>
                  <a:lnTo>
                    <a:pt x="151" y="17"/>
                  </a:lnTo>
                  <a:lnTo>
                    <a:pt x="153" y="15"/>
                  </a:lnTo>
                  <a:lnTo>
                    <a:pt x="153" y="12"/>
                  </a:lnTo>
                  <a:lnTo>
                    <a:pt x="156" y="10"/>
                  </a:lnTo>
                  <a:lnTo>
                    <a:pt x="158" y="10"/>
                  </a:lnTo>
                  <a:lnTo>
                    <a:pt x="160" y="8"/>
                  </a:lnTo>
                  <a:lnTo>
                    <a:pt x="165" y="8"/>
                  </a:lnTo>
                  <a:lnTo>
                    <a:pt x="165" y="5"/>
                  </a:lnTo>
                  <a:lnTo>
                    <a:pt x="168" y="5"/>
                  </a:lnTo>
                  <a:lnTo>
                    <a:pt x="170" y="8"/>
                  </a:lnTo>
                  <a:lnTo>
                    <a:pt x="175" y="8"/>
                  </a:lnTo>
                  <a:lnTo>
                    <a:pt x="179" y="15"/>
                  </a:lnTo>
                  <a:lnTo>
                    <a:pt x="184" y="15"/>
                  </a:lnTo>
                  <a:lnTo>
                    <a:pt x="189" y="19"/>
                  </a:lnTo>
                  <a:lnTo>
                    <a:pt x="191" y="22"/>
                  </a:lnTo>
                  <a:lnTo>
                    <a:pt x="196" y="22"/>
                  </a:lnTo>
                  <a:lnTo>
                    <a:pt x="201" y="24"/>
                  </a:lnTo>
                  <a:lnTo>
                    <a:pt x="205" y="24"/>
                  </a:lnTo>
                  <a:lnTo>
                    <a:pt x="208" y="24"/>
                  </a:lnTo>
                  <a:lnTo>
                    <a:pt x="212" y="22"/>
                  </a:lnTo>
                  <a:lnTo>
                    <a:pt x="215" y="24"/>
                  </a:lnTo>
                  <a:lnTo>
                    <a:pt x="220" y="24"/>
                  </a:lnTo>
                  <a:lnTo>
                    <a:pt x="224" y="26"/>
                  </a:lnTo>
                  <a:lnTo>
                    <a:pt x="227" y="26"/>
                  </a:lnTo>
                  <a:lnTo>
                    <a:pt x="231" y="26"/>
                  </a:lnTo>
                  <a:lnTo>
                    <a:pt x="231" y="24"/>
                  </a:lnTo>
                  <a:lnTo>
                    <a:pt x="229" y="22"/>
                  </a:lnTo>
                  <a:lnTo>
                    <a:pt x="229" y="19"/>
                  </a:lnTo>
                  <a:lnTo>
                    <a:pt x="234" y="15"/>
                  </a:lnTo>
                  <a:lnTo>
                    <a:pt x="236" y="12"/>
                  </a:lnTo>
                  <a:lnTo>
                    <a:pt x="241" y="12"/>
                  </a:lnTo>
                  <a:lnTo>
                    <a:pt x="246" y="12"/>
                  </a:lnTo>
                  <a:lnTo>
                    <a:pt x="248" y="15"/>
                  </a:lnTo>
                  <a:lnTo>
                    <a:pt x="250" y="15"/>
                  </a:lnTo>
                  <a:lnTo>
                    <a:pt x="260" y="12"/>
                  </a:lnTo>
                  <a:lnTo>
                    <a:pt x="262" y="10"/>
                  </a:lnTo>
                  <a:lnTo>
                    <a:pt x="265" y="10"/>
                  </a:lnTo>
                  <a:lnTo>
                    <a:pt x="274" y="5"/>
                  </a:lnTo>
                  <a:lnTo>
                    <a:pt x="276" y="5"/>
                  </a:lnTo>
                  <a:lnTo>
                    <a:pt x="279" y="8"/>
                  </a:lnTo>
                  <a:lnTo>
                    <a:pt x="279" y="8"/>
                  </a:lnTo>
                  <a:lnTo>
                    <a:pt x="281" y="10"/>
                  </a:lnTo>
                  <a:lnTo>
                    <a:pt x="281" y="10"/>
                  </a:lnTo>
                  <a:lnTo>
                    <a:pt x="286" y="8"/>
                  </a:lnTo>
                  <a:lnTo>
                    <a:pt x="291" y="8"/>
                  </a:lnTo>
                  <a:lnTo>
                    <a:pt x="293" y="8"/>
                  </a:lnTo>
                  <a:lnTo>
                    <a:pt x="295" y="8"/>
                  </a:lnTo>
                  <a:lnTo>
                    <a:pt x="298" y="3"/>
                  </a:lnTo>
                  <a:lnTo>
                    <a:pt x="298" y="3"/>
                  </a:lnTo>
                  <a:lnTo>
                    <a:pt x="298" y="0"/>
                  </a:lnTo>
                  <a:lnTo>
                    <a:pt x="302" y="0"/>
                  </a:lnTo>
                  <a:lnTo>
                    <a:pt x="302" y="3"/>
                  </a:lnTo>
                  <a:lnTo>
                    <a:pt x="309" y="3"/>
                  </a:lnTo>
                  <a:lnTo>
                    <a:pt x="312" y="3"/>
                  </a:lnTo>
                  <a:lnTo>
                    <a:pt x="314" y="3"/>
                  </a:lnTo>
                  <a:lnTo>
                    <a:pt x="317" y="5"/>
                  </a:lnTo>
                  <a:lnTo>
                    <a:pt x="319" y="5"/>
                  </a:lnTo>
                  <a:lnTo>
                    <a:pt x="328" y="5"/>
                  </a:lnTo>
                  <a:lnTo>
                    <a:pt x="328" y="8"/>
                  </a:lnTo>
                  <a:lnTo>
                    <a:pt x="335" y="3"/>
                  </a:lnTo>
                  <a:lnTo>
                    <a:pt x="340" y="5"/>
                  </a:lnTo>
                  <a:lnTo>
                    <a:pt x="345" y="8"/>
                  </a:lnTo>
                  <a:lnTo>
                    <a:pt x="347" y="8"/>
                  </a:lnTo>
                  <a:lnTo>
                    <a:pt x="347" y="10"/>
                  </a:lnTo>
                  <a:lnTo>
                    <a:pt x="350" y="15"/>
                  </a:lnTo>
                  <a:lnTo>
                    <a:pt x="352" y="15"/>
                  </a:lnTo>
                  <a:lnTo>
                    <a:pt x="354" y="17"/>
                  </a:lnTo>
                  <a:lnTo>
                    <a:pt x="359" y="22"/>
                  </a:lnTo>
                  <a:lnTo>
                    <a:pt x="364" y="22"/>
                  </a:lnTo>
                  <a:lnTo>
                    <a:pt x="366" y="22"/>
                  </a:lnTo>
                  <a:lnTo>
                    <a:pt x="369" y="19"/>
                  </a:lnTo>
                  <a:lnTo>
                    <a:pt x="371" y="17"/>
                  </a:lnTo>
                  <a:lnTo>
                    <a:pt x="376" y="17"/>
                  </a:lnTo>
                  <a:lnTo>
                    <a:pt x="380" y="17"/>
                  </a:lnTo>
                  <a:lnTo>
                    <a:pt x="380" y="19"/>
                  </a:lnTo>
                  <a:lnTo>
                    <a:pt x="383" y="19"/>
                  </a:lnTo>
                  <a:lnTo>
                    <a:pt x="387" y="17"/>
                  </a:lnTo>
                  <a:lnTo>
                    <a:pt x="387" y="15"/>
                  </a:lnTo>
                  <a:lnTo>
                    <a:pt x="390" y="12"/>
                  </a:lnTo>
                  <a:lnTo>
                    <a:pt x="395" y="12"/>
                  </a:lnTo>
                  <a:lnTo>
                    <a:pt x="397" y="15"/>
                  </a:lnTo>
                  <a:lnTo>
                    <a:pt x="399" y="19"/>
                  </a:lnTo>
                  <a:lnTo>
                    <a:pt x="402" y="22"/>
                  </a:lnTo>
                  <a:lnTo>
                    <a:pt x="404" y="24"/>
                  </a:lnTo>
                  <a:lnTo>
                    <a:pt x="409" y="26"/>
                  </a:lnTo>
                  <a:lnTo>
                    <a:pt x="411" y="29"/>
                  </a:lnTo>
                  <a:lnTo>
                    <a:pt x="413" y="31"/>
                  </a:lnTo>
                  <a:lnTo>
                    <a:pt x="416" y="34"/>
                  </a:lnTo>
                  <a:lnTo>
                    <a:pt x="416" y="38"/>
                  </a:lnTo>
                  <a:lnTo>
                    <a:pt x="416" y="41"/>
                  </a:lnTo>
                  <a:lnTo>
                    <a:pt x="418" y="41"/>
                  </a:lnTo>
                  <a:lnTo>
                    <a:pt x="423" y="41"/>
                  </a:lnTo>
                  <a:lnTo>
                    <a:pt x="425" y="41"/>
                  </a:lnTo>
                  <a:lnTo>
                    <a:pt x="423" y="45"/>
                  </a:lnTo>
                  <a:lnTo>
                    <a:pt x="421" y="48"/>
                  </a:lnTo>
                  <a:lnTo>
                    <a:pt x="421" y="55"/>
                  </a:lnTo>
                  <a:lnTo>
                    <a:pt x="421" y="62"/>
                  </a:lnTo>
                  <a:lnTo>
                    <a:pt x="421" y="67"/>
                  </a:lnTo>
                  <a:lnTo>
                    <a:pt x="423" y="69"/>
                  </a:lnTo>
                  <a:lnTo>
                    <a:pt x="425" y="71"/>
                  </a:lnTo>
                  <a:lnTo>
                    <a:pt x="425" y="76"/>
                  </a:lnTo>
                  <a:lnTo>
                    <a:pt x="425" y="78"/>
                  </a:lnTo>
                  <a:lnTo>
                    <a:pt x="413" y="93"/>
                  </a:lnTo>
                  <a:lnTo>
                    <a:pt x="406" y="102"/>
                  </a:lnTo>
                  <a:lnTo>
                    <a:pt x="406" y="105"/>
                  </a:lnTo>
                  <a:lnTo>
                    <a:pt x="397" y="121"/>
                  </a:lnTo>
                  <a:lnTo>
                    <a:pt x="395" y="123"/>
                  </a:lnTo>
                  <a:lnTo>
                    <a:pt x="395" y="128"/>
                  </a:lnTo>
                  <a:lnTo>
                    <a:pt x="395" y="138"/>
                  </a:lnTo>
                  <a:lnTo>
                    <a:pt x="392" y="145"/>
                  </a:lnTo>
                  <a:lnTo>
                    <a:pt x="392" y="149"/>
                  </a:lnTo>
                  <a:lnTo>
                    <a:pt x="385" y="157"/>
                  </a:lnTo>
                  <a:lnTo>
                    <a:pt x="383" y="161"/>
                  </a:lnTo>
                  <a:lnTo>
                    <a:pt x="378" y="176"/>
                  </a:lnTo>
                  <a:lnTo>
                    <a:pt x="378" y="180"/>
                  </a:lnTo>
                  <a:lnTo>
                    <a:pt x="380" y="185"/>
                  </a:lnTo>
                  <a:lnTo>
                    <a:pt x="380" y="190"/>
                  </a:lnTo>
                  <a:lnTo>
                    <a:pt x="380" y="197"/>
                  </a:lnTo>
                  <a:lnTo>
                    <a:pt x="387" y="242"/>
                  </a:lnTo>
                  <a:lnTo>
                    <a:pt x="392" y="268"/>
                  </a:lnTo>
                  <a:lnTo>
                    <a:pt x="409" y="289"/>
                  </a:lnTo>
                  <a:lnTo>
                    <a:pt x="413" y="306"/>
                  </a:lnTo>
                  <a:lnTo>
                    <a:pt x="411" y="306"/>
                  </a:lnTo>
                  <a:lnTo>
                    <a:pt x="376" y="315"/>
                  </a:lnTo>
                  <a:lnTo>
                    <a:pt x="366" y="332"/>
                  </a:lnTo>
                  <a:lnTo>
                    <a:pt x="366" y="336"/>
                  </a:lnTo>
                  <a:lnTo>
                    <a:pt x="369" y="339"/>
                  </a:lnTo>
                  <a:lnTo>
                    <a:pt x="371" y="341"/>
                  </a:lnTo>
                  <a:lnTo>
                    <a:pt x="371" y="344"/>
                  </a:lnTo>
                  <a:lnTo>
                    <a:pt x="371" y="344"/>
                  </a:lnTo>
                  <a:lnTo>
                    <a:pt x="371" y="348"/>
                  </a:lnTo>
                  <a:lnTo>
                    <a:pt x="371" y="351"/>
                  </a:lnTo>
                  <a:lnTo>
                    <a:pt x="371" y="353"/>
                  </a:lnTo>
                  <a:lnTo>
                    <a:pt x="371" y="358"/>
                  </a:lnTo>
                  <a:lnTo>
                    <a:pt x="369" y="360"/>
                  </a:lnTo>
                  <a:lnTo>
                    <a:pt x="369" y="360"/>
                  </a:lnTo>
                  <a:lnTo>
                    <a:pt x="366" y="362"/>
                  </a:lnTo>
                  <a:lnTo>
                    <a:pt x="364" y="367"/>
                  </a:lnTo>
                  <a:lnTo>
                    <a:pt x="361" y="370"/>
                  </a:lnTo>
                  <a:lnTo>
                    <a:pt x="364" y="381"/>
                  </a:lnTo>
                  <a:lnTo>
                    <a:pt x="364" y="388"/>
                  </a:lnTo>
                  <a:lnTo>
                    <a:pt x="366" y="391"/>
                  </a:lnTo>
                  <a:lnTo>
                    <a:pt x="371" y="398"/>
                  </a:lnTo>
                  <a:lnTo>
                    <a:pt x="373" y="400"/>
                  </a:lnTo>
                  <a:lnTo>
                    <a:pt x="376" y="403"/>
                  </a:lnTo>
                  <a:lnTo>
                    <a:pt x="385" y="403"/>
                  </a:lnTo>
                  <a:lnTo>
                    <a:pt x="385" y="403"/>
                  </a:lnTo>
                  <a:lnTo>
                    <a:pt x="385" y="400"/>
                  </a:lnTo>
                  <a:lnTo>
                    <a:pt x="383" y="398"/>
                  </a:lnTo>
                  <a:lnTo>
                    <a:pt x="390" y="398"/>
                  </a:lnTo>
                  <a:lnTo>
                    <a:pt x="392" y="398"/>
                  </a:lnTo>
                  <a:lnTo>
                    <a:pt x="392" y="422"/>
                  </a:lnTo>
                  <a:lnTo>
                    <a:pt x="392" y="424"/>
                  </a:lnTo>
                  <a:lnTo>
                    <a:pt x="387" y="424"/>
                  </a:lnTo>
                  <a:lnTo>
                    <a:pt x="387" y="422"/>
                  </a:lnTo>
                  <a:lnTo>
                    <a:pt x="385" y="422"/>
                  </a:lnTo>
                  <a:lnTo>
                    <a:pt x="383" y="424"/>
                  </a:lnTo>
                  <a:lnTo>
                    <a:pt x="378" y="424"/>
                  </a:lnTo>
                  <a:lnTo>
                    <a:pt x="376" y="424"/>
                  </a:lnTo>
                  <a:lnTo>
                    <a:pt x="371" y="419"/>
                  </a:lnTo>
                  <a:lnTo>
                    <a:pt x="366" y="414"/>
                  </a:lnTo>
                  <a:lnTo>
                    <a:pt x="364" y="412"/>
                  </a:lnTo>
                  <a:lnTo>
                    <a:pt x="359" y="405"/>
                  </a:lnTo>
                  <a:lnTo>
                    <a:pt x="354" y="400"/>
                  </a:lnTo>
                  <a:lnTo>
                    <a:pt x="345" y="398"/>
                  </a:lnTo>
                  <a:lnTo>
                    <a:pt x="340" y="396"/>
                  </a:lnTo>
                  <a:lnTo>
                    <a:pt x="340" y="393"/>
                  </a:lnTo>
                  <a:lnTo>
                    <a:pt x="335" y="388"/>
                  </a:lnTo>
                  <a:lnTo>
                    <a:pt x="335" y="384"/>
                  </a:lnTo>
                  <a:lnTo>
                    <a:pt x="333" y="381"/>
                  </a:lnTo>
                  <a:lnTo>
                    <a:pt x="333" y="384"/>
                  </a:lnTo>
                  <a:lnTo>
                    <a:pt x="328" y="384"/>
                  </a:lnTo>
                  <a:lnTo>
                    <a:pt x="326" y="391"/>
                  </a:lnTo>
                  <a:lnTo>
                    <a:pt x="326" y="391"/>
                  </a:lnTo>
                  <a:lnTo>
                    <a:pt x="319" y="393"/>
                  </a:lnTo>
                  <a:lnTo>
                    <a:pt x="317" y="393"/>
                  </a:lnTo>
                  <a:lnTo>
                    <a:pt x="317" y="393"/>
                  </a:lnTo>
                  <a:lnTo>
                    <a:pt x="312" y="391"/>
                  </a:lnTo>
                  <a:lnTo>
                    <a:pt x="307" y="391"/>
                  </a:lnTo>
                  <a:lnTo>
                    <a:pt x="300" y="388"/>
                  </a:lnTo>
                  <a:lnTo>
                    <a:pt x="300" y="388"/>
                  </a:lnTo>
                  <a:lnTo>
                    <a:pt x="295" y="386"/>
                  </a:lnTo>
                  <a:lnTo>
                    <a:pt x="293" y="386"/>
                  </a:lnTo>
                  <a:lnTo>
                    <a:pt x="293" y="384"/>
                  </a:lnTo>
                  <a:lnTo>
                    <a:pt x="293" y="381"/>
                  </a:lnTo>
                  <a:lnTo>
                    <a:pt x="291" y="379"/>
                  </a:lnTo>
                  <a:lnTo>
                    <a:pt x="291" y="374"/>
                  </a:lnTo>
                  <a:lnTo>
                    <a:pt x="291" y="374"/>
                  </a:lnTo>
                  <a:lnTo>
                    <a:pt x="283" y="377"/>
                  </a:lnTo>
                  <a:lnTo>
                    <a:pt x="283" y="377"/>
                  </a:lnTo>
                  <a:lnTo>
                    <a:pt x="279" y="377"/>
                  </a:lnTo>
                  <a:lnTo>
                    <a:pt x="276" y="379"/>
                  </a:lnTo>
                  <a:lnTo>
                    <a:pt x="274" y="381"/>
                  </a:lnTo>
                  <a:lnTo>
                    <a:pt x="272" y="379"/>
                  </a:lnTo>
                  <a:lnTo>
                    <a:pt x="272" y="379"/>
                  </a:lnTo>
                  <a:lnTo>
                    <a:pt x="272" y="374"/>
                  </a:lnTo>
                  <a:lnTo>
                    <a:pt x="269" y="374"/>
                  </a:lnTo>
                  <a:lnTo>
                    <a:pt x="267" y="372"/>
                  </a:lnTo>
                  <a:lnTo>
                    <a:pt x="265" y="372"/>
                  </a:lnTo>
                  <a:lnTo>
                    <a:pt x="262" y="370"/>
                  </a:lnTo>
                  <a:lnTo>
                    <a:pt x="262" y="370"/>
                  </a:lnTo>
                  <a:lnTo>
                    <a:pt x="257" y="370"/>
                  </a:lnTo>
                  <a:lnTo>
                    <a:pt x="255" y="372"/>
                  </a:lnTo>
                  <a:lnTo>
                    <a:pt x="250" y="374"/>
                  </a:lnTo>
                  <a:lnTo>
                    <a:pt x="248" y="374"/>
                  </a:lnTo>
                  <a:lnTo>
                    <a:pt x="246" y="374"/>
                  </a:lnTo>
                  <a:lnTo>
                    <a:pt x="243" y="374"/>
                  </a:lnTo>
                  <a:lnTo>
                    <a:pt x="238" y="374"/>
                  </a:lnTo>
                  <a:lnTo>
                    <a:pt x="236" y="374"/>
                  </a:lnTo>
                  <a:lnTo>
                    <a:pt x="234" y="372"/>
                  </a:lnTo>
                  <a:lnTo>
                    <a:pt x="231" y="372"/>
                  </a:lnTo>
                  <a:lnTo>
                    <a:pt x="229" y="372"/>
                  </a:lnTo>
                  <a:lnTo>
                    <a:pt x="227" y="374"/>
                  </a:lnTo>
                  <a:lnTo>
                    <a:pt x="227" y="374"/>
                  </a:lnTo>
                  <a:lnTo>
                    <a:pt x="224" y="374"/>
                  </a:lnTo>
                  <a:lnTo>
                    <a:pt x="222" y="374"/>
                  </a:lnTo>
                  <a:lnTo>
                    <a:pt x="224" y="370"/>
                  </a:lnTo>
                  <a:lnTo>
                    <a:pt x="224" y="367"/>
                  </a:lnTo>
                  <a:lnTo>
                    <a:pt x="224" y="367"/>
                  </a:lnTo>
                  <a:lnTo>
                    <a:pt x="227" y="362"/>
                  </a:lnTo>
                  <a:lnTo>
                    <a:pt x="224" y="360"/>
                  </a:lnTo>
                  <a:lnTo>
                    <a:pt x="222" y="358"/>
                  </a:lnTo>
                  <a:lnTo>
                    <a:pt x="224" y="355"/>
                  </a:lnTo>
                  <a:lnTo>
                    <a:pt x="224" y="353"/>
                  </a:lnTo>
                  <a:lnTo>
                    <a:pt x="220" y="351"/>
                  </a:lnTo>
                  <a:lnTo>
                    <a:pt x="220" y="348"/>
                  </a:lnTo>
                  <a:lnTo>
                    <a:pt x="222" y="344"/>
                  </a:lnTo>
                  <a:lnTo>
                    <a:pt x="222" y="341"/>
                  </a:lnTo>
                  <a:lnTo>
                    <a:pt x="220" y="341"/>
                  </a:lnTo>
                  <a:lnTo>
                    <a:pt x="217" y="339"/>
                  </a:lnTo>
                  <a:lnTo>
                    <a:pt x="217" y="339"/>
                  </a:lnTo>
                  <a:lnTo>
                    <a:pt x="217" y="336"/>
                  </a:lnTo>
                  <a:lnTo>
                    <a:pt x="215" y="332"/>
                  </a:lnTo>
                  <a:lnTo>
                    <a:pt x="215" y="329"/>
                  </a:lnTo>
                  <a:lnTo>
                    <a:pt x="212" y="329"/>
                  </a:lnTo>
                  <a:lnTo>
                    <a:pt x="215" y="325"/>
                  </a:lnTo>
                  <a:lnTo>
                    <a:pt x="215" y="315"/>
                  </a:lnTo>
                  <a:lnTo>
                    <a:pt x="212" y="313"/>
                  </a:lnTo>
                  <a:lnTo>
                    <a:pt x="215" y="310"/>
                  </a:lnTo>
                  <a:lnTo>
                    <a:pt x="215" y="310"/>
                  </a:lnTo>
                  <a:lnTo>
                    <a:pt x="215" y="306"/>
                  </a:lnTo>
                  <a:lnTo>
                    <a:pt x="212" y="303"/>
                  </a:lnTo>
                  <a:lnTo>
                    <a:pt x="212" y="299"/>
                  </a:lnTo>
                  <a:lnTo>
                    <a:pt x="215" y="296"/>
                  </a:lnTo>
                  <a:lnTo>
                    <a:pt x="215" y="291"/>
                  </a:lnTo>
                  <a:lnTo>
                    <a:pt x="215" y="289"/>
                  </a:lnTo>
                  <a:lnTo>
                    <a:pt x="215" y="287"/>
                  </a:lnTo>
                  <a:lnTo>
                    <a:pt x="189" y="284"/>
                  </a:lnTo>
                  <a:lnTo>
                    <a:pt x="189" y="282"/>
                  </a:lnTo>
                  <a:lnTo>
                    <a:pt x="189" y="280"/>
                  </a:lnTo>
                  <a:lnTo>
                    <a:pt x="189" y="277"/>
                  </a:lnTo>
                  <a:lnTo>
                    <a:pt x="184" y="277"/>
                  </a:lnTo>
                  <a:lnTo>
                    <a:pt x="184" y="280"/>
                  </a:lnTo>
                  <a:lnTo>
                    <a:pt x="160" y="280"/>
                  </a:lnTo>
                  <a:lnTo>
                    <a:pt x="160" y="284"/>
                  </a:lnTo>
                  <a:lnTo>
                    <a:pt x="158" y="289"/>
                  </a:lnTo>
                  <a:lnTo>
                    <a:pt x="158" y="289"/>
                  </a:lnTo>
                  <a:lnTo>
                    <a:pt x="158" y="294"/>
                  </a:lnTo>
                  <a:lnTo>
                    <a:pt x="158" y="301"/>
                  </a:lnTo>
                  <a:lnTo>
                    <a:pt x="142" y="301"/>
                  </a:lnTo>
                  <a:lnTo>
                    <a:pt x="139" y="303"/>
                  </a:lnTo>
                  <a:lnTo>
                    <a:pt x="130" y="303"/>
                  </a:lnTo>
                  <a:lnTo>
                    <a:pt x="127" y="301"/>
                  </a:lnTo>
                  <a:lnTo>
                    <a:pt x="125" y="303"/>
                  </a:lnTo>
                  <a:lnTo>
                    <a:pt x="118" y="303"/>
                  </a:lnTo>
                  <a:lnTo>
                    <a:pt x="116" y="301"/>
                  </a:lnTo>
                  <a:lnTo>
                    <a:pt x="113" y="294"/>
                  </a:lnTo>
                  <a:lnTo>
                    <a:pt x="111" y="289"/>
                  </a:lnTo>
                  <a:lnTo>
                    <a:pt x="108" y="287"/>
                  </a:lnTo>
                  <a:lnTo>
                    <a:pt x="108" y="284"/>
                  </a:lnTo>
                  <a:lnTo>
                    <a:pt x="106" y="282"/>
                  </a:lnTo>
                  <a:lnTo>
                    <a:pt x="106" y="280"/>
                  </a:lnTo>
                  <a:lnTo>
                    <a:pt x="106" y="275"/>
                  </a:lnTo>
                  <a:lnTo>
                    <a:pt x="104" y="270"/>
                  </a:lnTo>
                  <a:lnTo>
                    <a:pt x="104" y="268"/>
                  </a:lnTo>
                  <a:lnTo>
                    <a:pt x="104" y="265"/>
                  </a:lnTo>
                  <a:lnTo>
                    <a:pt x="104" y="263"/>
                  </a:lnTo>
                  <a:lnTo>
                    <a:pt x="101" y="261"/>
                  </a:lnTo>
                  <a:lnTo>
                    <a:pt x="101" y="258"/>
                  </a:lnTo>
                  <a:lnTo>
                    <a:pt x="101" y="258"/>
                  </a:lnTo>
                  <a:lnTo>
                    <a:pt x="101" y="254"/>
                  </a:lnTo>
                  <a:lnTo>
                    <a:pt x="78" y="254"/>
                  </a:lnTo>
                  <a:lnTo>
                    <a:pt x="61" y="254"/>
                  </a:lnTo>
                  <a:lnTo>
                    <a:pt x="54" y="254"/>
                  </a:lnTo>
                  <a:lnTo>
                    <a:pt x="47" y="254"/>
                  </a:lnTo>
                  <a:lnTo>
                    <a:pt x="45" y="254"/>
                  </a:lnTo>
                  <a:lnTo>
                    <a:pt x="37" y="254"/>
                  </a:lnTo>
                  <a:lnTo>
                    <a:pt x="33" y="254"/>
                  </a:lnTo>
                  <a:lnTo>
                    <a:pt x="28" y="254"/>
                  </a:lnTo>
                  <a:lnTo>
                    <a:pt x="26" y="254"/>
                  </a:lnTo>
                  <a:lnTo>
                    <a:pt x="21" y="254"/>
                  </a:lnTo>
                  <a:lnTo>
                    <a:pt x="19" y="254"/>
                  </a:lnTo>
                  <a:lnTo>
                    <a:pt x="14" y="256"/>
                  </a:lnTo>
                  <a:lnTo>
                    <a:pt x="11" y="256"/>
                  </a:lnTo>
                  <a:lnTo>
                    <a:pt x="11" y="256"/>
                  </a:lnTo>
                  <a:lnTo>
                    <a:pt x="9" y="258"/>
                  </a:lnTo>
                  <a:lnTo>
                    <a:pt x="9" y="258"/>
                  </a:lnTo>
                  <a:lnTo>
                    <a:pt x="9" y="258"/>
                  </a:lnTo>
                  <a:lnTo>
                    <a:pt x="9" y="258"/>
                  </a:lnTo>
                  <a:lnTo>
                    <a:pt x="7" y="256"/>
                  </a:lnTo>
                  <a:lnTo>
                    <a:pt x="0" y="256"/>
                  </a:lnTo>
                  <a:lnTo>
                    <a:pt x="0" y="254"/>
                  </a:lnTo>
                  <a:lnTo>
                    <a:pt x="0" y="25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11" name="Czech Republic">
              <a:extLst>
                <a:ext uri="{FF2B5EF4-FFF2-40B4-BE49-F238E27FC236}">
                  <a16:creationId xmlns:a16="http://schemas.microsoft.com/office/drawing/2014/main" xmlns="" id="{CC5109EB-8A7C-457C-9FCF-22CF99A3BB5E}"/>
                </a:ext>
              </a:extLst>
            </p:cNvPr>
            <p:cNvSpPr>
              <a:spLocks/>
            </p:cNvSpPr>
            <p:nvPr/>
          </p:nvSpPr>
          <p:spPr bwMode="auto">
            <a:xfrm>
              <a:off x="6155458" y="2904839"/>
              <a:ext cx="185042" cy="80601"/>
            </a:xfrm>
            <a:custGeom>
              <a:avLst/>
              <a:gdLst>
                <a:gd name="T0" fmla="*/ 59 w 163"/>
                <a:gd name="T1" fmla="*/ 5 h 71"/>
                <a:gd name="T2" fmla="*/ 66 w 163"/>
                <a:gd name="T3" fmla="*/ 2 h 71"/>
                <a:gd name="T4" fmla="*/ 78 w 163"/>
                <a:gd name="T5" fmla="*/ 2 h 71"/>
                <a:gd name="T6" fmla="*/ 80 w 163"/>
                <a:gd name="T7" fmla="*/ 9 h 71"/>
                <a:gd name="T8" fmla="*/ 87 w 163"/>
                <a:gd name="T9" fmla="*/ 12 h 71"/>
                <a:gd name="T10" fmla="*/ 87 w 163"/>
                <a:gd name="T11" fmla="*/ 19 h 71"/>
                <a:gd name="T12" fmla="*/ 89 w 163"/>
                <a:gd name="T13" fmla="*/ 26 h 71"/>
                <a:gd name="T14" fmla="*/ 94 w 163"/>
                <a:gd name="T15" fmla="*/ 24 h 71"/>
                <a:gd name="T16" fmla="*/ 92 w 163"/>
                <a:gd name="T17" fmla="*/ 16 h 71"/>
                <a:gd name="T18" fmla="*/ 104 w 163"/>
                <a:gd name="T19" fmla="*/ 21 h 71"/>
                <a:gd name="T20" fmla="*/ 108 w 163"/>
                <a:gd name="T21" fmla="*/ 24 h 71"/>
                <a:gd name="T22" fmla="*/ 123 w 163"/>
                <a:gd name="T23" fmla="*/ 26 h 71"/>
                <a:gd name="T24" fmla="*/ 144 w 163"/>
                <a:gd name="T25" fmla="*/ 38 h 71"/>
                <a:gd name="T26" fmla="*/ 151 w 163"/>
                <a:gd name="T27" fmla="*/ 45 h 71"/>
                <a:gd name="T28" fmla="*/ 158 w 163"/>
                <a:gd name="T29" fmla="*/ 45 h 71"/>
                <a:gd name="T30" fmla="*/ 163 w 163"/>
                <a:gd name="T31" fmla="*/ 54 h 71"/>
                <a:gd name="T32" fmla="*/ 149 w 163"/>
                <a:gd name="T33" fmla="*/ 57 h 71"/>
                <a:gd name="T34" fmla="*/ 137 w 163"/>
                <a:gd name="T35" fmla="*/ 64 h 71"/>
                <a:gd name="T36" fmla="*/ 120 w 163"/>
                <a:gd name="T37" fmla="*/ 69 h 71"/>
                <a:gd name="T38" fmla="*/ 113 w 163"/>
                <a:gd name="T39" fmla="*/ 66 h 71"/>
                <a:gd name="T40" fmla="*/ 97 w 163"/>
                <a:gd name="T41" fmla="*/ 66 h 71"/>
                <a:gd name="T42" fmla="*/ 87 w 163"/>
                <a:gd name="T43" fmla="*/ 66 h 71"/>
                <a:gd name="T44" fmla="*/ 75 w 163"/>
                <a:gd name="T45" fmla="*/ 61 h 71"/>
                <a:gd name="T46" fmla="*/ 63 w 163"/>
                <a:gd name="T47" fmla="*/ 59 h 71"/>
                <a:gd name="T48" fmla="*/ 59 w 163"/>
                <a:gd name="T49" fmla="*/ 66 h 71"/>
                <a:gd name="T50" fmla="*/ 52 w 163"/>
                <a:gd name="T51" fmla="*/ 69 h 71"/>
                <a:gd name="T52" fmla="*/ 40 w 163"/>
                <a:gd name="T53" fmla="*/ 66 h 71"/>
                <a:gd name="T54" fmla="*/ 35 w 163"/>
                <a:gd name="T55" fmla="*/ 64 h 71"/>
                <a:gd name="T56" fmla="*/ 23 w 163"/>
                <a:gd name="T57" fmla="*/ 52 h 71"/>
                <a:gd name="T58" fmla="*/ 11 w 163"/>
                <a:gd name="T59" fmla="*/ 45 h 71"/>
                <a:gd name="T60" fmla="*/ 9 w 163"/>
                <a:gd name="T61" fmla="*/ 35 h 71"/>
                <a:gd name="T62" fmla="*/ 0 w 163"/>
                <a:gd name="T63" fmla="*/ 24 h 71"/>
                <a:gd name="T64" fmla="*/ 0 w 163"/>
                <a:gd name="T65" fmla="*/ 19 h 71"/>
                <a:gd name="T66" fmla="*/ 7 w 163"/>
                <a:gd name="T67" fmla="*/ 24 h 71"/>
                <a:gd name="T68" fmla="*/ 18 w 163"/>
                <a:gd name="T69" fmla="*/ 16 h 71"/>
                <a:gd name="T70" fmla="*/ 28 w 163"/>
                <a:gd name="T71" fmla="*/ 9 h 71"/>
                <a:gd name="T72" fmla="*/ 37 w 163"/>
                <a:gd name="T73" fmla="*/ 7 h 71"/>
                <a:gd name="T74" fmla="*/ 44 w 163"/>
                <a:gd name="T75" fmla="*/ 5 h 71"/>
                <a:gd name="T76" fmla="*/ 52 w 163"/>
                <a:gd name="T77" fmla="*/ 2 h 71"/>
                <a:gd name="T78" fmla="*/ 56 w 163"/>
                <a:gd name="T79" fmla="*/ 2 h 71"/>
                <a:gd name="T80" fmla="*/ 59 w 163"/>
                <a:gd name="T8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71">
                  <a:moveTo>
                    <a:pt x="59" y="0"/>
                  </a:moveTo>
                  <a:lnTo>
                    <a:pt x="59" y="5"/>
                  </a:lnTo>
                  <a:lnTo>
                    <a:pt x="61" y="2"/>
                  </a:lnTo>
                  <a:lnTo>
                    <a:pt x="66" y="2"/>
                  </a:lnTo>
                  <a:lnTo>
                    <a:pt x="68" y="2"/>
                  </a:lnTo>
                  <a:lnTo>
                    <a:pt x="78" y="2"/>
                  </a:lnTo>
                  <a:lnTo>
                    <a:pt x="78" y="5"/>
                  </a:lnTo>
                  <a:lnTo>
                    <a:pt x="80" y="9"/>
                  </a:lnTo>
                  <a:lnTo>
                    <a:pt x="85" y="9"/>
                  </a:lnTo>
                  <a:lnTo>
                    <a:pt x="87" y="12"/>
                  </a:lnTo>
                  <a:lnTo>
                    <a:pt x="85" y="16"/>
                  </a:lnTo>
                  <a:lnTo>
                    <a:pt x="87" y="19"/>
                  </a:lnTo>
                  <a:lnTo>
                    <a:pt x="89" y="21"/>
                  </a:lnTo>
                  <a:lnTo>
                    <a:pt x="89" y="26"/>
                  </a:lnTo>
                  <a:lnTo>
                    <a:pt x="92" y="26"/>
                  </a:lnTo>
                  <a:lnTo>
                    <a:pt x="94" y="24"/>
                  </a:lnTo>
                  <a:lnTo>
                    <a:pt x="97" y="24"/>
                  </a:lnTo>
                  <a:lnTo>
                    <a:pt x="92" y="16"/>
                  </a:lnTo>
                  <a:lnTo>
                    <a:pt x="94" y="16"/>
                  </a:lnTo>
                  <a:lnTo>
                    <a:pt x="104" y="21"/>
                  </a:lnTo>
                  <a:lnTo>
                    <a:pt x="111" y="21"/>
                  </a:lnTo>
                  <a:lnTo>
                    <a:pt x="108" y="24"/>
                  </a:lnTo>
                  <a:lnTo>
                    <a:pt x="113" y="28"/>
                  </a:lnTo>
                  <a:lnTo>
                    <a:pt x="123" y="26"/>
                  </a:lnTo>
                  <a:lnTo>
                    <a:pt x="130" y="28"/>
                  </a:lnTo>
                  <a:lnTo>
                    <a:pt x="144" y="38"/>
                  </a:lnTo>
                  <a:lnTo>
                    <a:pt x="146" y="45"/>
                  </a:lnTo>
                  <a:lnTo>
                    <a:pt x="151" y="45"/>
                  </a:lnTo>
                  <a:lnTo>
                    <a:pt x="153" y="42"/>
                  </a:lnTo>
                  <a:lnTo>
                    <a:pt x="158" y="45"/>
                  </a:lnTo>
                  <a:lnTo>
                    <a:pt x="163" y="47"/>
                  </a:lnTo>
                  <a:lnTo>
                    <a:pt x="163" y="54"/>
                  </a:lnTo>
                  <a:lnTo>
                    <a:pt x="153" y="52"/>
                  </a:lnTo>
                  <a:lnTo>
                    <a:pt x="149" y="57"/>
                  </a:lnTo>
                  <a:lnTo>
                    <a:pt x="141" y="57"/>
                  </a:lnTo>
                  <a:lnTo>
                    <a:pt x="137" y="64"/>
                  </a:lnTo>
                  <a:lnTo>
                    <a:pt x="127" y="64"/>
                  </a:lnTo>
                  <a:lnTo>
                    <a:pt x="120" y="69"/>
                  </a:lnTo>
                  <a:lnTo>
                    <a:pt x="118" y="66"/>
                  </a:lnTo>
                  <a:lnTo>
                    <a:pt x="113" y="66"/>
                  </a:lnTo>
                  <a:lnTo>
                    <a:pt x="106" y="69"/>
                  </a:lnTo>
                  <a:lnTo>
                    <a:pt x="97" y="66"/>
                  </a:lnTo>
                  <a:lnTo>
                    <a:pt x="94" y="64"/>
                  </a:lnTo>
                  <a:lnTo>
                    <a:pt x="87" y="66"/>
                  </a:lnTo>
                  <a:lnTo>
                    <a:pt x="80" y="66"/>
                  </a:lnTo>
                  <a:lnTo>
                    <a:pt x="75" y="61"/>
                  </a:lnTo>
                  <a:lnTo>
                    <a:pt x="68" y="61"/>
                  </a:lnTo>
                  <a:lnTo>
                    <a:pt x="63" y="59"/>
                  </a:lnTo>
                  <a:lnTo>
                    <a:pt x="61" y="64"/>
                  </a:lnTo>
                  <a:lnTo>
                    <a:pt x="59" y="66"/>
                  </a:lnTo>
                  <a:lnTo>
                    <a:pt x="59" y="69"/>
                  </a:lnTo>
                  <a:lnTo>
                    <a:pt x="52" y="69"/>
                  </a:lnTo>
                  <a:lnTo>
                    <a:pt x="49" y="71"/>
                  </a:lnTo>
                  <a:lnTo>
                    <a:pt x="40" y="66"/>
                  </a:lnTo>
                  <a:lnTo>
                    <a:pt x="35" y="66"/>
                  </a:lnTo>
                  <a:lnTo>
                    <a:pt x="35" y="64"/>
                  </a:lnTo>
                  <a:lnTo>
                    <a:pt x="28" y="54"/>
                  </a:lnTo>
                  <a:lnTo>
                    <a:pt x="23" y="52"/>
                  </a:lnTo>
                  <a:lnTo>
                    <a:pt x="14" y="47"/>
                  </a:lnTo>
                  <a:lnTo>
                    <a:pt x="11" y="45"/>
                  </a:lnTo>
                  <a:lnTo>
                    <a:pt x="9" y="40"/>
                  </a:lnTo>
                  <a:lnTo>
                    <a:pt x="9" y="35"/>
                  </a:lnTo>
                  <a:lnTo>
                    <a:pt x="4" y="28"/>
                  </a:lnTo>
                  <a:lnTo>
                    <a:pt x="0" y="24"/>
                  </a:lnTo>
                  <a:lnTo>
                    <a:pt x="0" y="21"/>
                  </a:lnTo>
                  <a:lnTo>
                    <a:pt x="0" y="19"/>
                  </a:lnTo>
                  <a:lnTo>
                    <a:pt x="2" y="21"/>
                  </a:lnTo>
                  <a:lnTo>
                    <a:pt x="7" y="24"/>
                  </a:lnTo>
                  <a:lnTo>
                    <a:pt x="14" y="16"/>
                  </a:lnTo>
                  <a:lnTo>
                    <a:pt x="18" y="16"/>
                  </a:lnTo>
                  <a:lnTo>
                    <a:pt x="23" y="9"/>
                  </a:lnTo>
                  <a:lnTo>
                    <a:pt x="28" y="9"/>
                  </a:lnTo>
                  <a:lnTo>
                    <a:pt x="30" y="7"/>
                  </a:lnTo>
                  <a:lnTo>
                    <a:pt x="37" y="7"/>
                  </a:lnTo>
                  <a:lnTo>
                    <a:pt x="40" y="7"/>
                  </a:lnTo>
                  <a:lnTo>
                    <a:pt x="44" y="5"/>
                  </a:lnTo>
                  <a:lnTo>
                    <a:pt x="44" y="0"/>
                  </a:lnTo>
                  <a:lnTo>
                    <a:pt x="52" y="2"/>
                  </a:lnTo>
                  <a:lnTo>
                    <a:pt x="54" y="0"/>
                  </a:lnTo>
                  <a:lnTo>
                    <a:pt x="56" y="2"/>
                  </a:lnTo>
                  <a:lnTo>
                    <a:pt x="59" y="0"/>
                  </a:lnTo>
                  <a:lnTo>
                    <a:pt x="59"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12" name="Cyprus">
              <a:extLst>
                <a:ext uri="{FF2B5EF4-FFF2-40B4-BE49-F238E27FC236}">
                  <a16:creationId xmlns:a16="http://schemas.microsoft.com/office/drawing/2014/main" xmlns="" id="{287B8E38-5E45-4223-AB8E-BB25E8942C25}"/>
                </a:ext>
              </a:extLst>
            </p:cNvPr>
            <p:cNvSpPr>
              <a:spLocks/>
            </p:cNvSpPr>
            <p:nvPr/>
          </p:nvSpPr>
          <p:spPr bwMode="auto">
            <a:xfrm>
              <a:off x="6673121" y="3382769"/>
              <a:ext cx="56761" cy="35192"/>
            </a:xfrm>
            <a:custGeom>
              <a:avLst/>
              <a:gdLst>
                <a:gd name="T0" fmla="*/ 9 w 50"/>
                <a:gd name="T1" fmla="*/ 28 h 31"/>
                <a:gd name="T2" fmla="*/ 5 w 50"/>
                <a:gd name="T3" fmla="*/ 26 h 31"/>
                <a:gd name="T4" fmla="*/ 0 w 50"/>
                <a:gd name="T5" fmla="*/ 21 h 31"/>
                <a:gd name="T6" fmla="*/ 0 w 50"/>
                <a:gd name="T7" fmla="*/ 17 h 31"/>
                <a:gd name="T8" fmla="*/ 2 w 50"/>
                <a:gd name="T9" fmla="*/ 17 h 31"/>
                <a:gd name="T10" fmla="*/ 7 w 50"/>
                <a:gd name="T11" fmla="*/ 12 h 31"/>
                <a:gd name="T12" fmla="*/ 9 w 50"/>
                <a:gd name="T13" fmla="*/ 14 h 31"/>
                <a:gd name="T14" fmla="*/ 14 w 50"/>
                <a:gd name="T15" fmla="*/ 14 h 31"/>
                <a:gd name="T16" fmla="*/ 14 w 50"/>
                <a:gd name="T17" fmla="*/ 10 h 31"/>
                <a:gd name="T18" fmla="*/ 14 w 50"/>
                <a:gd name="T19" fmla="*/ 7 h 31"/>
                <a:gd name="T20" fmla="*/ 19 w 50"/>
                <a:gd name="T21" fmla="*/ 7 h 31"/>
                <a:gd name="T22" fmla="*/ 24 w 50"/>
                <a:gd name="T23" fmla="*/ 10 h 31"/>
                <a:gd name="T24" fmla="*/ 31 w 50"/>
                <a:gd name="T25" fmla="*/ 10 h 31"/>
                <a:gd name="T26" fmla="*/ 40 w 50"/>
                <a:gd name="T27" fmla="*/ 5 h 31"/>
                <a:gd name="T28" fmla="*/ 47 w 50"/>
                <a:gd name="T29" fmla="*/ 2 h 31"/>
                <a:gd name="T30" fmla="*/ 50 w 50"/>
                <a:gd name="T31" fmla="*/ 0 h 31"/>
                <a:gd name="T32" fmla="*/ 50 w 50"/>
                <a:gd name="T33" fmla="*/ 2 h 31"/>
                <a:gd name="T34" fmla="*/ 47 w 50"/>
                <a:gd name="T35" fmla="*/ 5 h 31"/>
                <a:gd name="T36" fmla="*/ 42 w 50"/>
                <a:gd name="T37" fmla="*/ 7 h 31"/>
                <a:gd name="T38" fmla="*/ 38 w 50"/>
                <a:gd name="T39" fmla="*/ 14 h 31"/>
                <a:gd name="T40" fmla="*/ 40 w 50"/>
                <a:gd name="T41" fmla="*/ 17 h 31"/>
                <a:gd name="T42" fmla="*/ 40 w 50"/>
                <a:gd name="T43" fmla="*/ 21 h 31"/>
                <a:gd name="T44" fmla="*/ 33 w 50"/>
                <a:gd name="T45" fmla="*/ 21 h 31"/>
                <a:gd name="T46" fmla="*/ 31 w 50"/>
                <a:gd name="T47" fmla="*/ 21 h 31"/>
                <a:gd name="T48" fmla="*/ 26 w 50"/>
                <a:gd name="T49" fmla="*/ 26 h 31"/>
                <a:gd name="T50" fmla="*/ 21 w 50"/>
                <a:gd name="T51" fmla="*/ 28 h 31"/>
                <a:gd name="T52" fmla="*/ 16 w 50"/>
                <a:gd name="T53" fmla="*/ 31 h 31"/>
                <a:gd name="T54" fmla="*/ 14 w 50"/>
                <a:gd name="T55" fmla="*/ 28 h 31"/>
                <a:gd name="T56" fmla="*/ 9 w 50"/>
                <a:gd name="T57" fmla="*/ 28 h 31"/>
                <a:gd name="T58" fmla="*/ 9 w 50"/>
                <a:gd name="T5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1">
                  <a:moveTo>
                    <a:pt x="9" y="28"/>
                  </a:moveTo>
                  <a:lnTo>
                    <a:pt x="5" y="26"/>
                  </a:lnTo>
                  <a:lnTo>
                    <a:pt x="0" y="21"/>
                  </a:lnTo>
                  <a:lnTo>
                    <a:pt x="0" y="17"/>
                  </a:lnTo>
                  <a:lnTo>
                    <a:pt x="2" y="17"/>
                  </a:lnTo>
                  <a:lnTo>
                    <a:pt x="7" y="12"/>
                  </a:lnTo>
                  <a:lnTo>
                    <a:pt x="9" y="14"/>
                  </a:lnTo>
                  <a:lnTo>
                    <a:pt x="14" y="14"/>
                  </a:lnTo>
                  <a:lnTo>
                    <a:pt x="14" y="10"/>
                  </a:lnTo>
                  <a:lnTo>
                    <a:pt x="14" y="7"/>
                  </a:lnTo>
                  <a:lnTo>
                    <a:pt x="19" y="7"/>
                  </a:lnTo>
                  <a:lnTo>
                    <a:pt x="24" y="10"/>
                  </a:lnTo>
                  <a:lnTo>
                    <a:pt x="31" y="10"/>
                  </a:lnTo>
                  <a:lnTo>
                    <a:pt x="40" y="5"/>
                  </a:lnTo>
                  <a:lnTo>
                    <a:pt x="47" y="2"/>
                  </a:lnTo>
                  <a:lnTo>
                    <a:pt x="50" y="0"/>
                  </a:lnTo>
                  <a:lnTo>
                    <a:pt x="50" y="2"/>
                  </a:lnTo>
                  <a:lnTo>
                    <a:pt x="47" y="5"/>
                  </a:lnTo>
                  <a:lnTo>
                    <a:pt x="42" y="7"/>
                  </a:lnTo>
                  <a:lnTo>
                    <a:pt x="38" y="14"/>
                  </a:lnTo>
                  <a:lnTo>
                    <a:pt x="40" y="17"/>
                  </a:lnTo>
                  <a:lnTo>
                    <a:pt x="40" y="21"/>
                  </a:lnTo>
                  <a:lnTo>
                    <a:pt x="33" y="21"/>
                  </a:lnTo>
                  <a:lnTo>
                    <a:pt x="31" y="21"/>
                  </a:lnTo>
                  <a:lnTo>
                    <a:pt x="26" y="26"/>
                  </a:lnTo>
                  <a:lnTo>
                    <a:pt x="21" y="28"/>
                  </a:lnTo>
                  <a:lnTo>
                    <a:pt x="16" y="31"/>
                  </a:lnTo>
                  <a:lnTo>
                    <a:pt x="14" y="28"/>
                  </a:lnTo>
                  <a:lnTo>
                    <a:pt x="9" y="28"/>
                  </a:lnTo>
                  <a:lnTo>
                    <a:pt x="9" y="2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14" name="Croatia">
              <a:extLst>
                <a:ext uri="{FF2B5EF4-FFF2-40B4-BE49-F238E27FC236}">
                  <a16:creationId xmlns:a16="http://schemas.microsoft.com/office/drawing/2014/main" xmlns="" id="{4E84BD0D-34DB-49CB-8F3F-08C9D6ED7A3F}"/>
                </a:ext>
              </a:extLst>
            </p:cNvPr>
            <p:cNvSpPr>
              <a:spLocks/>
            </p:cNvSpPr>
            <p:nvPr/>
          </p:nvSpPr>
          <p:spPr bwMode="auto">
            <a:xfrm>
              <a:off x="6200867" y="3060365"/>
              <a:ext cx="136227" cy="107846"/>
            </a:xfrm>
            <a:custGeom>
              <a:avLst/>
              <a:gdLst>
                <a:gd name="T0" fmla="*/ 48 w 51"/>
                <a:gd name="T1" fmla="*/ 14 h 40"/>
                <a:gd name="T2" fmla="*/ 51 w 51"/>
                <a:gd name="T3" fmla="*/ 14 h 40"/>
                <a:gd name="T4" fmla="*/ 49 w 51"/>
                <a:gd name="T5" fmla="*/ 12 h 40"/>
                <a:gd name="T6" fmla="*/ 48 w 51"/>
                <a:gd name="T7" fmla="*/ 9 h 40"/>
                <a:gd name="T8" fmla="*/ 45 w 51"/>
                <a:gd name="T9" fmla="*/ 6 h 40"/>
                <a:gd name="T10" fmla="*/ 40 w 51"/>
                <a:gd name="T11" fmla="*/ 6 h 40"/>
                <a:gd name="T12" fmla="*/ 34 w 51"/>
                <a:gd name="T13" fmla="*/ 4 h 40"/>
                <a:gd name="T14" fmla="*/ 28 w 51"/>
                <a:gd name="T15" fmla="*/ 0 h 40"/>
                <a:gd name="T16" fmla="*/ 26 w 51"/>
                <a:gd name="T17" fmla="*/ 0 h 40"/>
                <a:gd name="T18" fmla="*/ 17 w 51"/>
                <a:gd name="T19" fmla="*/ 3 h 40"/>
                <a:gd name="T20" fmla="*/ 13 w 51"/>
                <a:gd name="T21" fmla="*/ 7 h 40"/>
                <a:gd name="T22" fmla="*/ 11 w 51"/>
                <a:gd name="T23" fmla="*/ 10 h 40"/>
                <a:gd name="T24" fmla="*/ 5 w 51"/>
                <a:gd name="T25" fmla="*/ 9 h 40"/>
                <a:gd name="T26" fmla="*/ 0 w 51"/>
                <a:gd name="T27" fmla="*/ 11 h 40"/>
                <a:gd name="T28" fmla="*/ 0 w 51"/>
                <a:gd name="T29" fmla="*/ 15 h 40"/>
                <a:gd name="T30" fmla="*/ 2 w 51"/>
                <a:gd name="T31" fmla="*/ 18 h 40"/>
                <a:gd name="T32" fmla="*/ 5 w 51"/>
                <a:gd name="T33" fmla="*/ 15 h 40"/>
                <a:gd name="T34" fmla="*/ 7 w 51"/>
                <a:gd name="T35" fmla="*/ 11 h 40"/>
                <a:gd name="T36" fmla="*/ 10 w 51"/>
                <a:gd name="T37" fmla="*/ 13 h 40"/>
                <a:gd name="T38" fmla="*/ 12 w 51"/>
                <a:gd name="T39" fmla="*/ 17 h 40"/>
                <a:gd name="T40" fmla="*/ 16 w 51"/>
                <a:gd name="T41" fmla="*/ 23 h 40"/>
                <a:gd name="T42" fmla="*/ 19 w 51"/>
                <a:gd name="T43" fmla="*/ 25 h 40"/>
                <a:gd name="T44" fmla="*/ 16 w 51"/>
                <a:gd name="T45" fmla="*/ 24 h 40"/>
                <a:gd name="T46" fmla="*/ 16 w 51"/>
                <a:gd name="T47" fmla="*/ 28 h 40"/>
                <a:gd name="T48" fmla="*/ 20 w 51"/>
                <a:gd name="T49" fmla="*/ 30 h 40"/>
                <a:gd name="T50" fmla="*/ 23 w 51"/>
                <a:gd name="T51" fmla="*/ 32 h 40"/>
                <a:gd name="T52" fmla="*/ 26 w 51"/>
                <a:gd name="T53" fmla="*/ 33 h 40"/>
                <a:gd name="T54" fmla="*/ 32 w 51"/>
                <a:gd name="T55" fmla="*/ 34 h 40"/>
                <a:gd name="T56" fmla="*/ 36 w 51"/>
                <a:gd name="T57" fmla="*/ 39 h 40"/>
                <a:gd name="T58" fmla="*/ 35 w 51"/>
                <a:gd name="T59" fmla="*/ 39 h 40"/>
                <a:gd name="T60" fmla="*/ 37 w 51"/>
                <a:gd name="T61" fmla="*/ 40 h 40"/>
                <a:gd name="T62" fmla="*/ 31 w 51"/>
                <a:gd name="T63" fmla="*/ 31 h 40"/>
                <a:gd name="T64" fmla="*/ 23 w 51"/>
                <a:gd name="T65" fmla="*/ 23 h 40"/>
                <a:gd name="T66" fmla="*/ 22 w 51"/>
                <a:gd name="T67" fmla="*/ 21 h 40"/>
                <a:gd name="T68" fmla="*/ 20 w 51"/>
                <a:gd name="T69" fmla="*/ 17 h 40"/>
                <a:gd name="T70" fmla="*/ 19 w 51"/>
                <a:gd name="T71" fmla="*/ 16 h 40"/>
                <a:gd name="T72" fmla="*/ 19 w 51"/>
                <a:gd name="T73" fmla="*/ 12 h 40"/>
                <a:gd name="T74" fmla="*/ 22 w 51"/>
                <a:gd name="T75" fmla="*/ 13 h 40"/>
                <a:gd name="T76" fmla="*/ 24 w 51"/>
                <a:gd name="T77" fmla="*/ 14 h 40"/>
                <a:gd name="T78" fmla="*/ 26 w 51"/>
                <a:gd name="T79" fmla="*/ 13 h 40"/>
                <a:gd name="T80" fmla="*/ 28 w 51"/>
                <a:gd name="T81" fmla="*/ 12 h 40"/>
                <a:gd name="T82" fmla="*/ 31 w 51"/>
                <a:gd name="T83" fmla="*/ 12 h 40"/>
                <a:gd name="T84" fmla="*/ 33 w 51"/>
                <a:gd name="T85" fmla="*/ 14 h 40"/>
                <a:gd name="T86" fmla="*/ 36 w 51"/>
                <a:gd name="T87" fmla="*/ 14 h 40"/>
                <a:gd name="T88" fmla="*/ 38 w 51"/>
                <a:gd name="T89" fmla="*/ 14 h 40"/>
                <a:gd name="T90" fmla="*/ 42 w 51"/>
                <a:gd name="T91" fmla="*/ 14 h 40"/>
                <a:gd name="T92" fmla="*/ 46 w 51"/>
                <a:gd name="T93" fmla="*/ 15 h 40"/>
                <a:gd name="T94" fmla="*/ 49 w 51"/>
                <a:gd name="T95"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40">
                  <a:moveTo>
                    <a:pt x="49" y="16"/>
                  </a:moveTo>
                  <a:cubicBezTo>
                    <a:pt x="48" y="14"/>
                    <a:pt x="48" y="14"/>
                    <a:pt x="48" y="14"/>
                  </a:cubicBezTo>
                  <a:cubicBezTo>
                    <a:pt x="50" y="14"/>
                    <a:pt x="50" y="14"/>
                    <a:pt x="50" y="14"/>
                  </a:cubicBezTo>
                  <a:cubicBezTo>
                    <a:pt x="51" y="14"/>
                    <a:pt x="51" y="14"/>
                    <a:pt x="51" y="14"/>
                  </a:cubicBezTo>
                  <a:cubicBezTo>
                    <a:pt x="51" y="13"/>
                    <a:pt x="51" y="13"/>
                    <a:pt x="51" y="13"/>
                  </a:cubicBezTo>
                  <a:cubicBezTo>
                    <a:pt x="49" y="12"/>
                    <a:pt x="49" y="12"/>
                    <a:pt x="49" y="12"/>
                  </a:cubicBezTo>
                  <a:cubicBezTo>
                    <a:pt x="48" y="12"/>
                    <a:pt x="48" y="12"/>
                    <a:pt x="48" y="12"/>
                  </a:cubicBezTo>
                  <a:cubicBezTo>
                    <a:pt x="48" y="9"/>
                    <a:pt x="48" y="9"/>
                    <a:pt x="48" y="9"/>
                  </a:cubicBezTo>
                  <a:cubicBezTo>
                    <a:pt x="47" y="6"/>
                    <a:pt x="47" y="6"/>
                    <a:pt x="47" y="6"/>
                  </a:cubicBezTo>
                  <a:cubicBezTo>
                    <a:pt x="45" y="6"/>
                    <a:pt x="45" y="6"/>
                    <a:pt x="45" y="6"/>
                  </a:cubicBezTo>
                  <a:cubicBezTo>
                    <a:pt x="44" y="8"/>
                    <a:pt x="44" y="8"/>
                    <a:pt x="44" y="8"/>
                  </a:cubicBezTo>
                  <a:cubicBezTo>
                    <a:pt x="40" y="6"/>
                    <a:pt x="40" y="6"/>
                    <a:pt x="40" y="6"/>
                  </a:cubicBezTo>
                  <a:cubicBezTo>
                    <a:pt x="35" y="6"/>
                    <a:pt x="35" y="6"/>
                    <a:pt x="35" y="6"/>
                  </a:cubicBezTo>
                  <a:cubicBezTo>
                    <a:pt x="34" y="4"/>
                    <a:pt x="34" y="4"/>
                    <a:pt x="34" y="4"/>
                  </a:cubicBezTo>
                  <a:cubicBezTo>
                    <a:pt x="32" y="4"/>
                    <a:pt x="32" y="4"/>
                    <a:pt x="32" y="4"/>
                  </a:cubicBezTo>
                  <a:cubicBezTo>
                    <a:pt x="28" y="0"/>
                    <a:pt x="28" y="0"/>
                    <a:pt x="28" y="0"/>
                  </a:cubicBezTo>
                  <a:cubicBezTo>
                    <a:pt x="26" y="0"/>
                    <a:pt x="26" y="0"/>
                    <a:pt x="26" y="0"/>
                  </a:cubicBezTo>
                  <a:cubicBezTo>
                    <a:pt x="26" y="0"/>
                    <a:pt x="26" y="0"/>
                    <a:pt x="26" y="0"/>
                  </a:cubicBezTo>
                  <a:cubicBezTo>
                    <a:pt x="22" y="0"/>
                    <a:pt x="22" y="0"/>
                    <a:pt x="22" y="0"/>
                  </a:cubicBezTo>
                  <a:cubicBezTo>
                    <a:pt x="17" y="3"/>
                    <a:pt x="17" y="3"/>
                    <a:pt x="17" y="3"/>
                  </a:cubicBezTo>
                  <a:cubicBezTo>
                    <a:pt x="16" y="6"/>
                    <a:pt x="16" y="6"/>
                    <a:pt x="16" y="6"/>
                  </a:cubicBezTo>
                  <a:cubicBezTo>
                    <a:pt x="13" y="7"/>
                    <a:pt x="13" y="7"/>
                    <a:pt x="13" y="7"/>
                  </a:cubicBezTo>
                  <a:cubicBezTo>
                    <a:pt x="13" y="10"/>
                    <a:pt x="13" y="10"/>
                    <a:pt x="13" y="10"/>
                  </a:cubicBezTo>
                  <a:cubicBezTo>
                    <a:pt x="11" y="10"/>
                    <a:pt x="11" y="10"/>
                    <a:pt x="11" y="10"/>
                  </a:cubicBezTo>
                  <a:cubicBezTo>
                    <a:pt x="7" y="9"/>
                    <a:pt x="7" y="9"/>
                    <a:pt x="7" y="9"/>
                  </a:cubicBezTo>
                  <a:cubicBezTo>
                    <a:pt x="5" y="9"/>
                    <a:pt x="5" y="9"/>
                    <a:pt x="5" y="9"/>
                  </a:cubicBezTo>
                  <a:cubicBezTo>
                    <a:pt x="3" y="11"/>
                    <a:pt x="3" y="11"/>
                    <a:pt x="3" y="11"/>
                  </a:cubicBezTo>
                  <a:cubicBezTo>
                    <a:pt x="0" y="11"/>
                    <a:pt x="0" y="11"/>
                    <a:pt x="0" y="11"/>
                  </a:cubicBezTo>
                  <a:cubicBezTo>
                    <a:pt x="0" y="12"/>
                    <a:pt x="0" y="12"/>
                    <a:pt x="0" y="12"/>
                  </a:cubicBezTo>
                  <a:cubicBezTo>
                    <a:pt x="0" y="15"/>
                    <a:pt x="0" y="15"/>
                    <a:pt x="0" y="15"/>
                  </a:cubicBezTo>
                  <a:cubicBezTo>
                    <a:pt x="2" y="17"/>
                    <a:pt x="2" y="17"/>
                    <a:pt x="2" y="17"/>
                  </a:cubicBezTo>
                  <a:cubicBezTo>
                    <a:pt x="2" y="18"/>
                    <a:pt x="2" y="18"/>
                    <a:pt x="2" y="18"/>
                  </a:cubicBezTo>
                  <a:cubicBezTo>
                    <a:pt x="3" y="19"/>
                    <a:pt x="3" y="19"/>
                    <a:pt x="3" y="19"/>
                  </a:cubicBezTo>
                  <a:cubicBezTo>
                    <a:pt x="5" y="15"/>
                    <a:pt x="5" y="15"/>
                    <a:pt x="5" y="15"/>
                  </a:cubicBezTo>
                  <a:cubicBezTo>
                    <a:pt x="6" y="13"/>
                    <a:pt x="6" y="13"/>
                    <a:pt x="6" y="13"/>
                  </a:cubicBezTo>
                  <a:cubicBezTo>
                    <a:pt x="7" y="11"/>
                    <a:pt x="7" y="11"/>
                    <a:pt x="7" y="11"/>
                  </a:cubicBezTo>
                  <a:cubicBezTo>
                    <a:pt x="9" y="11"/>
                    <a:pt x="9" y="11"/>
                    <a:pt x="9" y="11"/>
                  </a:cubicBezTo>
                  <a:cubicBezTo>
                    <a:pt x="10" y="13"/>
                    <a:pt x="10" y="13"/>
                    <a:pt x="10" y="13"/>
                  </a:cubicBezTo>
                  <a:cubicBezTo>
                    <a:pt x="12" y="15"/>
                    <a:pt x="12" y="15"/>
                    <a:pt x="12" y="15"/>
                  </a:cubicBezTo>
                  <a:cubicBezTo>
                    <a:pt x="12" y="17"/>
                    <a:pt x="12" y="17"/>
                    <a:pt x="12" y="17"/>
                  </a:cubicBezTo>
                  <a:cubicBezTo>
                    <a:pt x="14" y="20"/>
                    <a:pt x="14" y="20"/>
                    <a:pt x="14" y="20"/>
                  </a:cubicBezTo>
                  <a:cubicBezTo>
                    <a:pt x="16" y="23"/>
                    <a:pt x="16" y="23"/>
                    <a:pt x="16" y="23"/>
                  </a:cubicBezTo>
                  <a:cubicBezTo>
                    <a:pt x="17" y="23"/>
                    <a:pt x="17" y="23"/>
                    <a:pt x="17" y="23"/>
                  </a:cubicBezTo>
                  <a:cubicBezTo>
                    <a:pt x="19" y="25"/>
                    <a:pt x="19" y="25"/>
                    <a:pt x="19" y="25"/>
                  </a:cubicBezTo>
                  <a:cubicBezTo>
                    <a:pt x="17" y="24"/>
                    <a:pt x="17" y="24"/>
                    <a:pt x="17" y="24"/>
                  </a:cubicBezTo>
                  <a:cubicBezTo>
                    <a:pt x="16" y="24"/>
                    <a:pt x="16" y="24"/>
                    <a:pt x="16" y="24"/>
                  </a:cubicBezTo>
                  <a:cubicBezTo>
                    <a:pt x="15" y="26"/>
                    <a:pt x="15" y="26"/>
                    <a:pt x="15" y="26"/>
                  </a:cubicBezTo>
                  <a:cubicBezTo>
                    <a:pt x="16" y="28"/>
                    <a:pt x="16" y="28"/>
                    <a:pt x="16" y="28"/>
                  </a:cubicBezTo>
                  <a:cubicBezTo>
                    <a:pt x="18" y="28"/>
                    <a:pt x="18" y="28"/>
                    <a:pt x="18" y="28"/>
                  </a:cubicBezTo>
                  <a:cubicBezTo>
                    <a:pt x="20" y="30"/>
                    <a:pt x="20" y="30"/>
                    <a:pt x="20" y="30"/>
                  </a:cubicBezTo>
                  <a:cubicBezTo>
                    <a:pt x="22" y="30"/>
                    <a:pt x="22" y="30"/>
                    <a:pt x="22" y="30"/>
                  </a:cubicBezTo>
                  <a:cubicBezTo>
                    <a:pt x="23" y="32"/>
                    <a:pt x="23" y="32"/>
                    <a:pt x="23" y="32"/>
                  </a:cubicBezTo>
                  <a:cubicBezTo>
                    <a:pt x="24" y="33"/>
                    <a:pt x="24" y="33"/>
                    <a:pt x="24" y="33"/>
                  </a:cubicBezTo>
                  <a:cubicBezTo>
                    <a:pt x="26" y="33"/>
                    <a:pt x="26" y="33"/>
                    <a:pt x="26" y="33"/>
                  </a:cubicBezTo>
                  <a:cubicBezTo>
                    <a:pt x="30" y="33"/>
                    <a:pt x="30" y="33"/>
                    <a:pt x="30" y="33"/>
                  </a:cubicBezTo>
                  <a:cubicBezTo>
                    <a:pt x="32" y="34"/>
                    <a:pt x="32" y="34"/>
                    <a:pt x="32" y="34"/>
                  </a:cubicBezTo>
                  <a:cubicBezTo>
                    <a:pt x="37" y="39"/>
                    <a:pt x="37" y="39"/>
                    <a:pt x="37" y="39"/>
                  </a:cubicBezTo>
                  <a:cubicBezTo>
                    <a:pt x="36" y="39"/>
                    <a:pt x="36" y="39"/>
                    <a:pt x="36" y="39"/>
                  </a:cubicBezTo>
                  <a:cubicBezTo>
                    <a:pt x="34" y="38"/>
                    <a:pt x="34" y="38"/>
                    <a:pt x="34" y="38"/>
                  </a:cubicBezTo>
                  <a:cubicBezTo>
                    <a:pt x="35" y="39"/>
                    <a:pt x="35" y="39"/>
                    <a:pt x="35" y="39"/>
                  </a:cubicBezTo>
                  <a:cubicBezTo>
                    <a:pt x="37" y="40"/>
                    <a:pt x="37" y="40"/>
                    <a:pt x="37" y="40"/>
                  </a:cubicBezTo>
                  <a:cubicBezTo>
                    <a:pt x="37" y="40"/>
                    <a:pt x="37" y="40"/>
                    <a:pt x="37" y="40"/>
                  </a:cubicBezTo>
                  <a:cubicBezTo>
                    <a:pt x="37" y="38"/>
                    <a:pt x="37" y="38"/>
                    <a:pt x="37" y="38"/>
                  </a:cubicBezTo>
                  <a:cubicBezTo>
                    <a:pt x="31" y="31"/>
                    <a:pt x="31" y="31"/>
                    <a:pt x="31" y="31"/>
                  </a:cubicBezTo>
                  <a:cubicBezTo>
                    <a:pt x="23" y="24"/>
                    <a:pt x="23" y="24"/>
                    <a:pt x="23" y="24"/>
                  </a:cubicBezTo>
                  <a:cubicBezTo>
                    <a:pt x="23" y="23"/>
                    <a:pt x="23" y="23"/>
                    <a:pt x="23" y="23"/>
                  </a:cubicBezTo>
                  <a:cubicBezTo>
                    <a:pt x="23" y="22"/>
                    <a:pt x="23" y="22"/>
                    <a:pt x="23" y="22"/>
                  </a:cubicBezTo>
                  <a:cubicBezTo>
                    <a:pt x="22" y="21"/>
                    <a:pt x="22" y="21"/>
                    <a:pt x="22" y="21"/>
                  </a:cubicBezTo>
                  <a:cubicBezTo>
                    <a:pt x="22" y="19"/>
                    <a:pt x="22" y="19"/>
                    <a:pt x="22" y="19"/>
                  </a:cubicBezTo>
                  <a:cubicBezTo>
                    <a:pt x="20" y="17"/>
                    <a:pt x="20" y="17"/>
                    <a:pt x="20" y="17"/>
                  </a:cubicBezTo>
                  <a:cubicBezTo>
                    <a:pt x="19" y="17"/>
                    <a:pt x="19" y="17"/>
                    <a:pt x="19" y="17"/>
                  </a:cubicBezTo>
                  <a:cubicBezTo>
                    <a:pt x="19" y="16"/>
                    <a:pt x="19" y="16"/>
                    <a:pt x="19" y="16"/>
                  </a:cubicBezTo>
                  <a:cubicBezTo>
                    <a:pt x="19" y="15"/>
                    <a:pt x="19" y="15"/>
                    <a:pt x="19" y="15"/>
                  </a:cubicBezTo>
                  <a:cubicBezTo>
                    <a:pt x="19" y="12"/>
                    <a:pt x="19" y="12"/>
                    <a:pt x="19" y="12"/>
                  </a:cubicBezTo>
                  <a:cubicBezTo>
                    <a:pt x="20" y="12"/>
                    <a:pt x="20" y="12"/>
                    <a:pt x="20" y="12"/>
                  </a:cubicBezTo>
                  <a:cubicBezTo>
                    <a:pt x="22" y="13"/>
                    <a:pt x="22" y="13"/>
                    <a:pt x="22" y="13"/>
                  </a:cubicBezTo>
                  <a:cubicBezTo>
                    <a:pt x="23" y="15"/>
                    <a:pt x="23" y="15"/>
                    <a:pt x="23" y="15"/>
                  </a:cubicBezTo>
                  <a:cubicBezTo>
                    <a:pt x="24" y="14"/>
                    <a:pt x="24" y="14"/>
                    <a:pt x="24" y="14"/>
                  </a:cubicBezTo>
                  <a:cubicBezTo>
                    <a:pt x="24" y="13"/>
                    <a:pt x="24" y="13"/>
                    <a:pt x="24" y="13"/>
                  </a:cubicBezTo>
                  <a:cubicBezTo>
                    <a:pt x="26" y="13"/>
                    <a:pt x="26" y="13"/>
                    <a:pt x="26" y="13"/>
                  </a:cubicBezTo>
                  <a:cubicBezTo>
                    <a:pt x="27" y="13"/>
                    <a:pt x="27" y="13"/>
                    <a:pt x="27" y="13"/>
                  </a:cubicBezTo>
                  <a:cubicBezTo>
                    <a:pt x="28" y="12"/>
                    <a:pt x="28" y="12"/>
                    <a:pt x="28" y="12"/>
                  </a:cubicBezTo>
                  <a:cubicBezTo>
                    <a:pt x="30" y="13"/>
                    <a:pt x="30" y="13"/>
                    <a:pt x="30" y="13"/>
                  </a:cubicBezTo>
                  <a:cubicBezTo>
                    <a:pt x="31" y="12"/>
                    <a:pt x="31" y="12"/>
                    <a:pt x="31" y="12"/>
                  </a:cubicBezTo>
                  <a:cubicBezTo>
                    <a:pt x="32" y="12"/>
                    <a:pt x="32" y="12"/>
                    <a:pt x="32" y="12"/>
                  </a:cubicBezTo>
                  <a:cubicBezTo>
                    <a:pt x="33" y="14"/>
                    <a:pt x="33" y="14"/>
                    <a:pt x="33" y="14"/>
                  </a:cubicBezTo>
                  <a:cubicBezTo>
                    <a:pt x="34" y="13"/>
                    <a:pt x="34" y="13"/>
                    <a:pt x="34" y="13"/>
                  </a:cubicBezTo>
                  <a:cubicBezTo>
                    <a:pt x="36" y="14"/>
                    <a:pt x="36" y="14"/>
                    <a:pt x="36" y="14"/>
                  </a:cubicBezTo>
                  <a:cubicBezTo>
                    <a:pt x="38" y="13"/>
                    <a:pt x="38" y="13"/>
                    <a:pt x="38" y="13"/>
                  </a:cubicBezTo>
                  <a:cubicBezTo>
                    <a:pt x="38" y="14"/>
                    <a:pt x="38" y="14"/>
                    <a:pt x="38" y="14"/>
                  </a:cubicBezTo>
                  <a:cubicBezTo>
                    <a:pt x="41" y="13"/>
                    <a:pt x="41" y="13"/>
                    <a:pt x="41" y="13"/>
                  </a:cubicBezTo>
                  <a:cubicBezTo>
                    <a:pt x="42" y="14"/>
                    <a:pt x="42" y="14"/>
                    <a:pt x="42" y="14"/>
                  </a:cubicBezTo>
                  <a:cubicBezTo>
                    <a:pt x="44" y="14"/>
                    <a:pt x="44" y="14"/>
                    <a:pt x="44" y="14"/>
                  </a:cubicBezTo>
                  <a:cubicBezTo>
                    <a:pt x="46" y="15"/>
                    <a:pt x="46" y="15"/>
                    <a:pt x="46" y="15"/>
                  </a:cubicBezTo>
                  <a:cubicBezTo>
                    <a:pt x="48" y="16"/>
                    <a:pt x="48" y="16"/>
                    <a:pt x="48" y="16"/>
                  </a:cubicBezTo>
                  <a:cubicBezTo>
                    <a:pt x="49" y="16"/>
                    <a:pt x="49" y="16"/>
                    <a:pt x="49" y="16"/>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15" name="Cote d'Ivoire">
              <a:extLst>
                <a:ext uri="{FF2B5EF4-FFF2-40B4-BE49-F238E27FC236}">
                  <a16:creationId xmlns:a16="http://schemas.microsoft.com/office/drawing/2014/main" xmlns="" id="{48235709-BB21-47B7-BC78-7C0E2EC41BCA}"/>
                </a:ext>
              </a:extLst>
            </p:cNvPr>
            <p:cNvSpPr>
              <a:spLocks/>
            </p:cNvSpPr>
            <p:nvPr/>
          </p:nvSpPr>
          <p:spPr bwMode="auto">
            <a:xfrm>
              <a:off x="5677528" y="4057093"/>
              <a:ext cx="157796" cy="166878"/>
            </a:xfrm>
            <a:custGeom>
              <a:avLst/>
              <a:gdLst>
                <a:gd name="T0" fmla="*/ 23 w 139"/>
                <a:gd name="T1" fmla="*/ 142 h 147"/>
                <a:gd name="T2" fmla="*/ 23 w 139"/>
                <a:gd name="T3" fmla="*/ 133 h 147"/>
                <a:gd name="T4" fmla="*/ 23 w 139"/>
                <a:gd name="T5" fmla="*/ 125 h 147"/>
                <a:gd name="T6" fmla="*/ 23 w 139"/>
                <a:gd name="T7" fmla="*/ 121 h 147"/>
                <a:gd name="T8" fmla="*/ 26 w 139"/>
                <a:gd name="T9" fmla="*/ 114 h 147"/>
                <a:gd name="T10" fmla="*/ 19 w 139"/>
                <a:gd name="T11" fmla="*/ 111 h 147"/>
                <a:gd name="T12" fmla="*/ 14 w 139"/>
                <a:gd name="T13" fmla="*/ 104 h 147"/>
                <a:gd name="T14" fmla="*/ 9 w 139"/>
                <a:gd name="T15" fmla="*/ 102 h 147"/>
                <a:gd name="T16" fmla="*/ 4 w 139"/>
                <a:gd name="T17" fmla="*/ 104 h 147"/>
                <a:gd name="T18" fmla="*/ 0 w 139"/>
                <a:gd name="T19" fmla="*/ 97 h 147"/>
                <a:gd name="T20" fmla="*/ 7 w 139"/>
                <a:gd name="T21" fmla="*/ 85 h 147"/>
                <a:gd name="T22" fmla="*/ 4 w 139"/>
                <a:gd name="T23" fmla="*/ 78 h 147"/>
                <a:gd name="T24" fmla="*/ 16 w 139"/>
                <a:gd name="T25" fmla="*/ 64 h 147"/>
                <a:gd name="T26" fmla="*/ 14 w 139"/>
                <a:gd name="T27" fmla="*/ 57 h 147"/>
                <a:gd name="T28" fmla="*/ 9 w 139"/>
                <a:gd name="T29" fmla="*/ 50 h 147"/>
                <a:gd name="T30" fmla="*/ 16 w 139"/>
                <a:gd name="T31" fmla="*/ 50 h 147"/>
                <a:gd name="T32" fmla="*/ 14 w 139"/>
                <a:gd name="T33" fmla="*/ 40 h 147"/>
                <a:gd name="T34" fmla="*/ 11 w 139"/>
                <a:gd name="T35" fmla="*/ 31 h 147"/>
                <a:gd name="T36" fmla="*/ 11 w 139"/>
                <a:gd name="T37" fmla="*/ 19 h 147"/>
                <a:gd name="T38" fmla="*/ 9 w 139"/>
                <a:gd name="T39" fmla="*/ 12 h 147"/>
                <a:gd name="T40" fmla="*/ 26 w 139"/>
                <a:gd name="T41" fmla="*/ 5 h 147"/>
                <a:gd name="T42" fmla="*/ 35 w 139"/>
                <a:gd name="T43" fmla="*/ 7 h 147"/>
                <a:gd name="T44" fmla="*/ 45 w 139"/>
                <a:gd name="T45" fmla="*/ 7 h 147"/>
                <a:gd name="T46" fmla="*/ 54 w 139"/>
                <a:gd name="T47" fmla="*/ 2 h 147"/>
                <a:gd name="T48" fmla="*/ 59 w 139"/>
                <a:gd name="T49" fmla="*/ 5 h 147"/>
                <a:gd name="T50" fmla="*/ 66 w 139"/>
                <a:gd name="T51" fmla="*/ 9 h 147"/>
                <a:gd name="T52" fmla="*/ 75 w 139"/>
                <a:gd name="T53" fmla="*/ 0 h 147"/>
                <a:gd name="T54" fmla="*/ 90 w 139"/>
                <a:gd name="T55" fmla="*/ 12 h 147"/>
                <a:gd name="T56" fmla="*/ 94 w 139"/>
                <a:gd name="T57" fmla="*/ 12 h 147"/>
                <a:gd name="T58" fmla="*/ 104 w 139"/>
                <a:gd name="T59" fmla="*/ 14 h 147"/>
                <a:gd name="T60" fmla="*/ 113 w 139"/>
                <a:gd name="T61" fmla="*/ 21 h 147"/>
                <a:gd name="T62" fmla="*/ 123 w 139"/>
                <a:gd name="T63" fmla="*/ 19 h 147"/>
                <a:gd name="T64" fmla="*/ 127 w 139"/>
                <a:gd name="T65" fmla="*/ 21 h 147"/>
                <a:gd name="T66" fmla="*/ 132 w 139"/>
                <a:gd name="T67" fmla="*/ 24 h 147"/>
                <a:gd name="T68" fmla="*/ 134 w 139"/>
                <a:gd name="T69" fmla="*/ 35 h 147"/>
                <a:gd name="T70" fmla="*/ 137 w 139"/>
                <a:gd name="T71" fmla="*/ 40 h 147"/>
                <a:gd name="T72" fmla="*/ 137 w 139"/>
                <a:gd name="T73" fmla="*/ 52 h 147"/>
                <a:gd name="T74" fmla="*/ 132 w 139"/>
                <a:gd name="T75" fmla="*/ 59 h 147"/>
                <a:gd name="T76" fmla="*/ 125 w 139"/>
                <a:gd name="T77" fmla="*/ 73 h 147"/>
                <a:gd name="T78" fmla="*/ 123 w 139"/>
                <a:gd name="T79" fmla="*/ 83 h 147"/>
                <a:gd name="T80" fmla="*/ 123 w 139"/>
                <a:gd name="T81" fmla="*/ 95 h 147"/>
                <a:gd name="T82" fmla="*/ 120 w 139"/>
                <a:gd name="T83" fmla="*/ 99 h 147"/>
                <a:gd name="T84" fmla="*/ 125 w 139"/>
                <a:gd name="T85" fmla="*/ 111 h 147"/>
                <a:gd name="T86" fmla="*/ 132 w 139"/>
                <a:gd name="T87" fmla="*/ 118 h 147"/>
                <a:gd name="T88" fmla="*/ 132 w 139"/>
                <a:gd name="T89" fmla="*/ 128 h 147"/>
                <a:gd name="T90" fmla="*/ 125 w 139"/>
                <a:gd name="T91" fmla="*/ 128 h 147"/>
                <a:gd name="T92" fmla="*/ 120 w 139"/>
                <a:gd name="T93" fmla="*/ 123 h 147"/>
                <a:gd name="T94" fmla="*/ 116 w 139"/>
                <a:gd name="T95" fmla="*/ 130 h 147"/>
                <a:gd name="T96" fmla="*/ 94 w 139"/>
                <a:gd name="T97" fmla="*/ 130 h 147"/>
                <a:gd name="T98" fmla="*/ 56 w 139"/>
                <a:gd name="T99" fmla="*/ 130 h 147"/>
                <a:gd name="T100" fmla="*/ 40 w 139"/>
                <a:gd name="T101" fmla="*/ 137 h 147"/>
                <a:gd name="T102" fmla="*/ 35 w 139"/>
                <a:gd name="T103" fmla="*/ 140 h 147"/>
                <a:gd name="T104" fmla="*/ 23 w 139"/>
                <a:gd name="T10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47">
                  <a:moveTo>
                    <a:pt x="23" y="147"/>
                  </a:moveTo>
                  <a:lnTo>
                    <a:pt x="23" y="142"/>
                  </a:lnTo>
                  <a:lnTo>
                    <a:pt x="21" y="137"/>
                  </a:lnTo>
                  <a:lnTo>
                    <a:pt x="23" y="133"/>
                  </a:lnTo>
                  <a:lnTo>
                    <a:pt x="23" y="130"/>
                  </a:lnTo>
                  <a:lnTo>
                    <a:pt x="23" y="125"/>
                  </a:lnTo>
                  <a:lnTo>
                    <a:pt x="26" y="123"/>
                  </a:lnTo>
                  <a:lnTo>
                    <a:pt x="23" y="121"/>
                  </a:lnTo>
                  <a:lnTo>
                    <a:pt x="26" y="118"/>
                  </a:lnTo>
                  <a:lnTo>
                    <a:pt x="26" y="114"/>
                  </a:lnTo>
                  <a:lnTo>
                    <a:pt x="23" y="114"/>
                  </a:lnTo>
                  <a:lnTo>
                    <a:pt x="19" y="111"/>
                  </a:lnTo>
                  <a:lnTo>
                    <a:pt x="19" y="106"/>
                  </a:lnTo>
                  <a:lnTo>
                    <a:pt x="14" y="104"/>
                  </a:lnTo>
                  <a:lnTo>
                    <a:pt x="11" y="104"/>
                  </a:lnTo>
                  <a:lnTo>
                    <a:pt x="9" y="102"/>
                  </a:lnTo>
                  <a:lnTo>
                    <a:pt x="7" y="102"/>
                  </a:lnTo>
                  <a:lnTo>
                    <a:pt x="4" y="104"/>
                  </a:lnTo>
                  <a:lnTo>
                    <a:pt x="0" y="102"/>
                  </a:lnTo>
                  <a:lnTo>
                    <a:pt x="0" y="97"/>
                  </a:lnTo>
                  <a:lnTo>
                    <a:pt x="2" y="95"/>
                  </a:lnTo>
                  <a:lnTo>
                    <a:pt x="7" y="85"/>
                  </a:lnTo>
                  <a:lnTo>
                    <a:pt x="4" y="80"/>
                  </a:lnTo>
                  <a:lnTo>
                    <a:pt x="4" y="78"/>
                  </a:lnTo>
                  <a:lnTo>
                    <a:pt x="9" y="78"/>
                  </a:lnTo>
                  <a:lnTo>
                    <a:pt x="16" y="64"/>
                  </a:lnTo>
                  <a:lnTo>
                    <a:pt x="16" y="59"/>
                  </a:lnTo>
                  <a:lnTo>
                    <a:pt x="14" y="57"/>
                  </a:lnTo>
                  <a:lnTo>
                    <a:pt x="9" y="52"/>
                  </a:lnTo>
                  <a:lnTo>
                    <a:pt x="9" y="50"/>
                  </a:lnTo>
                  <a:lnTo>
                    <a:pt x="14" y="47"/>
                  </a:lnTo>
                  <a:lnTo>
                    <a:pt x="16" y="50"/>
                  </a:lnTo>
                  <a:lnTo>
                    <a:pt x="16" y="45"/>
                  </a:lnTo>
                  <a:lnTo>
                    <a:pt x="14" y="40"/>
                  </a:lnTo>
                  <a:lnTo>
                    <a:pt x="11" y="40"/>
                  </a:lnTo>
                  <a:lnTo>
                    <a:pt x="11" y="31"/>
                  </a:lnTo>
                  <a:lnTo>
                    <a:pt x="11" y="28"/>
                  </a:lnTo>
                  <a:lnTo>
                    <a:pt x="11" y="19"/>
                  </a:lnTo>
                  <a:lnTo>
                    <a:pt x="9" y="17"/>
                  </a:lnTo>
                  <a:lnTo>
                    <a:pt x="9" y="12"/>
                  </a:lnTo>
                  <a:lnTo>
                    <a:pt x="19" y="9"/>
                  </a:lnTo>
                  <a:lnTo>
                    <a:pt x="26" y="5"/>
                  </a:lnTo>
                  <a:lnTo>
                    <a:pt x="30" y="5"/>
                  </a:lnTo>
                  <a:lnTo>
                    <a:pt x="35" y="7"/>
                  </a:lnTo>
                  <a:lnTo>
                    <a:pt x="45" y="7"/>
                  </a:lnTo>
                  <a:lnTo>
                    <a:pt x="45" y="7"/>
                  </a:lnTo>
                  <a:lnTo>
                    <a:pt x="47" y="5"/>
                  </a:lnTo>
                  <a:lnTo>
                    <a:pt x="54" y="2"/>
                  </a:lnTo>
                  <a:lnTo>
                    <a:pt x="59" y="2"/>
                  </a:lnTo>
                  <a:lnTo>
                    <a:pt x="59" y="5"/>
                  </a:lnTo>
                  <a:lnTo>
                    <a:pt x="59" y="7"/>
                  </a:lnTo>
                  <a:lnTo>
                    <a:pt x="66" y="9"/>
                  </a:lnTo>
                  <a:lnTo>
                    <a:pt x="71" y="2"/>
                  </a:lnTo>
                  <a:lnTo>
                    <a:pt x="75" y="0"/>
                  </a:lnTo>
                  <a:lnTo>
                    <a:pt x="80" y="7"/>
                  </a:lnTo>
                  <a:lnTo>
                    <a:pt x="90" y="12"/>
                  </a:lnTo>
                  <a:lnTo>
                    <a:pt x="92" y="12"/>
                  </a:lnTo>
                  <a:lnTo>
                    <a:pt x="94" y="12"/>
                  </a:lnTo>
                  <a:lnTo>
                    <a:pt x="99" y="12"/>
                  </a:lnTo>
                  <a:lnTo>
                    <a:pt x="104" y="14"/>
                  </a:lnTo>
                  <a:lnTo>
                    <a:pt x="106" y="19"/>
                  </a:lnTo>
                  <a:lnTo>
                    <a:pt x="113" y="21"/>
                  </a:lnTo>
                  <a:lnTo>
                    <a:pt x="118" y="21"/>
                  </a:lnTo>
                  <a:lnTo>
                    <a:pt x="123" y="19"/>
                  </a:lnTo>
                  <a:lnTo>
                    <a:pt x="125" y="19"/>
                  </a:lnTo>
                  <a:lnTo>
                    <a:pt x="127" y="21"/>
                  </a:lnTo>
                  <a:lnTo>
                    <a:pt x="132" y="21"/>
                  </a:lnTo>
                  <a:lnTo>
                    <a:pt x="132" y="24"/>
                  </a:lnTo>
                  <a:lnTo>
                    <a:pt x="132" y="31"/>
                  </a:lnTo>
                  <a:lnTo>
                    <a:pt x="134" y="35"/>
                  </a:lnTo>
                  <a:lnTo>
                    <a:pt x="134" y="38"/>
                  </a:lnTo>
                  <a:lnTo>
                    <a:pt x="137" y="40"/>
                  </a:lnTo>
                  <a:lnTo>
                    <a:pt x="139" y="47"/>
                  </a:lnTo>
                  <a:lnTo>
                    <a:pt x="137" y="52"/>
                  </a:lnTo>
                  <a:lnTo>
                    <a:pt x="137" y="57"/>
                  </a:lnTo>
                  <a:lnTo>
                    <a:pt x="132" y="59"/>
                  </a:lnTo>
                  <a:lnTo>
                    <a:pt x="125" y="69"/>
                  </a:lnTo>
                  <a:lnTo>
                    <a:pt x="125" y="73"/>
                  </a:lnTo>
                  <a:lnTo>
                    <a:pt x="123" y="78"/>
                  </a:lnTo>
                  <a:lnTo>
                    <a:pt x="123" y="83"/>
                  </a:lnTo>
                  <a:lnTo>
                    <a:pt x="120" y="85"/>
                  </a:lnTo>
                  <a:lnTo>
                    <a:pt x="123" y="95"/>
                  </a:lnTo>
                  <a:lnTo>
                    <a:pt x="120" y="97"/>
                  </a:lnTo>
                  <a:lnTo>
                    <a:pt x="120" y="99"/>
                  </a:lnTo>
                  <a:lnTo>
                    <a:pt x="123" y="102"/>
                  </a:lnTo>
                  <a:lnTo>
                    <a:pt x="125" y="111"/>
                  </a:lnTo>
                  <a:lnTo>
                    <a:pt x="125" y="116"/>
                  </a:lnTo>
                  <a:lnTo>
                    <a:pt x="132" y="118"/>
                  </a:lnTo>
                  <a:lnTo>
                    <a:pt x="132" y="121"/>
                  </a:lnTo>
                  <a:lnTo>
                    <a:pt x="132" y="128"/>
                  </a:lnTo>
                  <a:lnTo>
                    <a:pt x="130" y="128"/>
                  </a:lnTo>
                  <a:lnTo>
                    <a:pt x="125" y="128"/>
                  </a:lnTo>
                  <a:lnTo>
                    <a:pt x="125" y="130"/>
                  </a:lnTo>
                  <a:lnTo>
                    <a:pt x="120" y="123"/>
                  </a:lnTo>
                  <a:lnTo>
                    <a:pt x="116" y="125"/>
                  </a:lnTo>
                  <a:lnTo>
                    <a:pt x="116" y="130"/>
                  </a:lnTo>
                  <a:lnTo>
                    <a:pt x="106" y="125"/>
                  </a:lnTo>
                  <a:lnTo>
                    <a:pt x="94" y="130"/>
                  </a:lnTo>
                  <a:lnTo>
                    <a:pt x="64" y="130"/>
                  </a:lnTo>
                  <a:lnTo>
                    <a:pt x="56" y="130"/>
                  </a:lnTo>
                  <a:lnTo>
                    <a:pt x="56" y="133"/>
                  </a:lnTo>
                  <a:lnTo>
                    <a:pt x="40" y="137"/>
                  </a:lnTo>
                  <a:lnTo>
                    <a:pt x="40" y="140"/>
                  </a:lnTo>
                  <a:lnTo>
                    <a:pt x="35" y="140"/>
                  </a:lnTo>
                  <a:lnTo>
                    <a:pt x="26" y="147"/>
                  </a:lnTo>
                  <a:lnTo>
                    <a:pt x="23" y="147"/>
                  </a:lnTo>
                  <a:lnTo>
                    <a:pt x="23" y="14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18" name="China">
              <a:extLst>
                <a:ext uri="{FF2B5EF4-FFF2-40B4-BE49-F238E27FC236}">
                  <a16:creationId xmlns:a16="http://schemas.microsoft.com/office/drawing/2014/main" xmlns="" id="{9DF060DF-FBD8-4E23-8B64-DA6B06C65CA6}"/>
                </a:ext>
              </a:extLst>
            </p:cNvPr>
            <p:cNvSpPr>
              <a:spLocks noEditPoints="1"/>
            </p:cNvSpPr>
            <p:nvPr/>
          </p:nvSpPr>
          <p:spPr bwMode="auto">
            <a:xfrm>
              <a:off x="7521135" y="2625463"/>
              <a:ext cx="1554480" cy="1225296"/>
            </a:xfrm>
            <a:custGeom>
              <a:avLst/>
              <a:gdLst>
                <a:gd name="T0" fmla="*/ 361 w 491"/>
                <a:gd name="T1" fmla="*/ 382 h 385"/>
                <a:gd name="T2" fmla="*/ 487 w 491"/>
                <a:gd name="T3" fmla="*/ 56 h 385"/>
                <a:gd name="T4" fmla="*/ 465 w 491"/>
                <a:gd name="T5" fmla="*/ 67 h 385"/>
                <a:gd name="T6" fmla="*/ 451 w 491"/>
                <a:gd name="T7" fmla="*/ 53 h 385"/>
                <a:gd name="T8" fmla="*/ 435 w 491"/>
                <a:gd name="T9" fmla="*/ 44 h 385"/>
                <a:gd name="T10" fmla="*/ 414 w 491"/>
                <a:gd name="T11" fmla="*/ 25 h 385"/>
                <a:gd name="T12" fmla="*/ 402 w 491"/>
                <a:gd name="T13" fmla="*/ 5 h 385"/>
                <a:gd name="T14" fmla="*/ 381 w 491"/>
                <a:gd name="T15" fmla="*/ 0 h 385"/>
                <a:gd name="T16" fmla="*/ 357 w 491"/>
                <a:gd name="T17" fmla="*/ 12 h 385"/>
                <a:gd name="T18" fmla="*/ 361 w 491"/>
                <a:gd name="T19" fmla="*/ 38 h 385"/>
                <a:gd name="T20" fmla="*/ 344 w 491"/>
                <a:gd name="T21" fmla="*/ 71 h 385"/>
                <a:gd name="T22" fmla="*/ 376 w 491"/>
                <a:gd name="T23" fmla="*/ 91 h 385"/>
                <a:gd name="T24" fmla="*/ 345 w 491"/>
                <a:gd name="T25" fmla="*/ 111 h 385"/>
                <a:gd name="T26" fmla="*/ 321 w 491"/>
                <a:gd name="T27" fmla="*/ 141 h 385"/>
                <a:gd name="T28" fmla="*/ 253 w 491"/>
                <a:gd name="T29" fmla="*/ 147 h 385"/>
                <a:gd name="T30" fmla="*/ 201 w 491"/>
                <a:gd name="T31" fmla="*/ 131 h 385"/>
                <a:gd name="T32" fmla="*/ 164 w 491"/>
                <a:gd name="T33" fmla="*/ 110 h 385"/>
                <a:gd name="T34" fmla="*/ 143 w 491"/>
                <a:gd name="T35" fmla="*/ 95 h 385"/>
                <a:gd name="T36" fmla="*/ 124 w 491"/>
                <a:gd name="T37" fmla="*/ 86 h 385"/>
                <a:gd name="T38" fmla="*/ 101 w 491"/>
                <a:gd name="T39" fmla="*/ 114 h 385"/>
                <a:gd name="T40" fmla="*/ 88 w 491"/>
                <a:gd name="T41" fmla="*/ 136 h 385"/>
                <a:gd name="T42" fmla="*/ 61 w 491"/>
                <a:gd name="T43" fmla="*/ 155 h 385"/>
                <a:gd name="T44" fmla="*/ 20 w 491"/>
                <a:gd name="T45" fmla="*/ 163 h 385"/>
                <a:gd name="T46" fmla="*/ 12 w 491"/>
                <a:gd name="T47" fmla="*/ 186 h 385"/>
                <a:gd name="T48" fmla="*/ 12 w 491"/>
                <a:gd name="T49" fmla="*/ 216 h 385"/>
                <a:gd name="T50" fmla="*/ 31 w 491"/>
                <a:gd name="T51" fmla="*/ 207 h 385"/>
                <a:gd name="T52" fmla="*/ 58 w 491"/>
                <a:gd name="T53" fmla="*/ 215 h 385"/>
                <a:gd name="T54" fmla="*/ 65 w 491"/>
                <a:gd name="T55" fmla="*/ 258 h 385"/>
                <a:gd name="T56" fmla="*/ 101 w 491"/>
                <a:gd name="T57" fmla="*/ 269 h 385"/>
                <a:gd name="T58" fmla="*/ 123 w 491"/>
                <a:gd name="T59" fmla="*/ 298 h 385"/>
                <a:gd name="T60" fmla="*/ 180 w 491"/>
                <a:gd name="T61" fmla="*/ 299 h 385"/>
                <a:gd name="T62" fmla="*/ 211 w 491"/>
                <a:gd name="T63" fmla="*/ 300 h 385"/>
                <a:gd name="T64" fmla="*/ 241 w 491"/>
                <a:gd name="T65" fmla="*/ 288 h 385"/>
                <a:gd name="T66" fmla="*/ 263 w 491"/>
                <a:gd name="T67" fmla="*/ 312 h 385"/>
                <a:gd name="T68" fmla="*/ 267 w 491"/>
                <a:gd name="T69" fmla="*/ 337 h 385"/>
                <a:gd name="T70" fmla="*/ 282 w 491"/>
                <a:gd name="T71" fmla="*/ 356 h 385"/>
                <a:gd name="T72" fmla="*/ 302 w 491"/>
                <a:gd name="T73" fmla="*/ 348 h 385"/>
                <a:gd name="T74" fmla="*/ 333 w 491"/>
                <a:gd name="T75" fmla="*/ 346 h 385"/>
                <a:gd name="T76" fmla="*/ 355 w 491"/>
                <a:gd name="T77" fmla="*/ 355 h 385"/>
                <a:gd name="T78" fmla="*/ 361 w 491"/>
                <a:gd name="T79" fmla="*/ 360 h 385"/>
                <a:gd name="T80" fmla="*/ 379 w 491"/>
                <a:gd name="T81" fmla="*/ 353 h 385"/>
                <a:gd name="T82" fmla="*/ 395 w 491"/>
                <a:gd name="T83" fmla="*/ 345 h 385"/>
                <a:gd name="T84" fmla="*/ 411 w 491"/>
                <a:gd name="T85" fmla="*/ 335 h 385"/>
                <a:gd name="T86" fmla="*/ 423 w 491"/>
                <a:gd name="T87" fmla="*/ 324 h 385"/>
                <a:gd name="T88" fmla="*/ 429 w 491"/>
                <a:gd name="T89" fmla="*/ 316 h 385"/>
                <a:gd name="T90" fmla="*/ 433 w 491"/>
                <a:gd name="T91" fmla="*/ 302 h 385"/>
                <a:gd name="T92" fmla="*/ 438 w 491"/>
                <a:gd name="T93" fmla="*/ 287 h 385"/>
                <a:gd name="T94" fmla="*/ 440 w 491"/>
                <a:gd name="T95" fmla="*/ 277 h 385"/>
                <a:gd name="T96" fmla="*/ 435 w 491"/>
                <a:gd name="T97" fmla="*/ 266 h 385"/>
                <a:gd name="T98" fmla="*/ 420 w 491"/>
                <a:gd name="T99" fmla="*/ 249 h 385"/>
                <a:gd name="T100" fmla="*/ 424 w 491"/>
                <a:gd name="T101" fmla="*/ 235 h 385"/>
                <a:gd name="T102" fmla="*/ 421 w 491"/>
                <a:gd name="T103" fmla="*/ 204 h 385"/>
                <a:gd name="T104" fmla="*/ 421 w 491"/>
                <a:gd name="T105" fmla="*/ 194 h 385"/>
                <a:gd name="T106" fmla="*/ 397 w 491"/>
                <a:gd name="T107" fmla="*/ 191 h 385"/>
                <a:gd name="T108" fmla="*/ 401 w 491"/>
                <a:gd name="T109" fmla="*/ 168 h 385"/>
                <a:gd name="T110" fmla="*/ 419 w 491"/>
                <a:gd name="T111" fmla="*/ 172 h 385"/>
                <a:gd name="T112" fmla="*/ 425 w 491"/>
                <a:gd name="T113" fmla="*/ 172 h 385"/>
                <a:gd name="T114" fmla="*/ 455 w 491"/>
                <a:gd name="T115" fmla="*/ 145 h 385"/>
                <a:gd name="T116" fmla="*/ 477 w 491"/>
                <a:gd name="T117" fmla="*/ 129 h 385"/>
                <a:gd name="T118" fmla="*/ 475 w 491"/>
                <a:gd name="T119" fmla="*/ 101 h 385"/>
                <a:gd name="T120" fmla="*/ 490 w 491"/>
                <a:gd name="T121" fmla="*/ 86 h 385"/>
                <a:gd name="T122" fmla="*/ 490 w 491"/>
                <a:gd name="T123" fmla="*/ 64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1" h="385">
                  <a:moveTo>
                    <a:pt x="367" y="369"/>
                  </a:moveTo>
                  <a:cubicBezTo>
                    <a:pt x="365" y="368"/>
                    <a:pt x="365" y="368"/>
                    <a:pt x="365" y="368"/>
                  </a:cubicBezTo>
                  <a:cubicBezTo>
                    <a:pt x="364" y="369"/>
                    <a:pt x="364" y="369"/>
                    <a:pt x="364" y="369"/>
                  </a:cubicBezTo>
                  <a:cubicBezTo>
                    <a:pt x="363" y="368"/>
                    <a:pt x="363" y="368"/>
                    <a:pt x="363" y="368"/>
                  </a:cubicBezTo>
                  <a:cubicBezTo>
                    <a:pt x="361" y="369"/>
                    <a:pt x="361" y="369"/>
                    <a:pt x="361" y="369"/>
                  </a:cubicBezTo>
                  <a:cubicBezTo>
                    <a:pt x="360" y="368"/>
                    <a:pt x="360" y="368"/>
                    <a:pt x="360" y="368"/>
                  </a:cubicBezTo>
                  <a:cubicBezTo>
                    <a:pt x="359" y="369"/>
                    <a:pt x="359" y="369"/>
                    <a:pt x="359" y="369"/>
                  </a:cubicBezTo>
                  <a:cubicBezTo>
                    <a:pt x="358" y="369"/>
                    <a:pt x="358" y="369"/>
                    <a:pt x="358" y="369"/>
                  </a:cubicBezTo>
                  <a:cubicBezTo>
                    <a:pt x="356" y="370"/>
                    <a:pt x="356" y="370"/>
                    <a:pt x="356" y="370"/>
                  </a:cubicBezTo>
                  <a:cubicBezTo>
                    <a:pt x="355" y="370"/>
                    <a:pt x="355" y="370"/>
                    <a:pt x="355" y="370"/>
                  </a:cubicBezTo>
                  <a:cubicBezTo>
                    <a:pt x="354" y="371"/>
                    <a:pt x="354" y="371"/>
                    <a:pt x="354" y="371"/>
                  </a:cubicBezTo>
                  <a:cubicBezTo>
                    <a:pt x="352" y="373"/>
                    <a:pt x="352" y="373"/>
                    <a:pt x="352" y="373"/>
                  </a:cubicBezTo>
                  <a:cubicBezTo>
                    <a:pt x="350" y="375"/>
                    <a:pt x="350" y="375"/>
                    <a:pt x="350" y="375"/>
                  </a:cubicBezTo>
                  <a:cubicBezTo>
                    <a:pt x="351" y="377"/>
                    <a:pt x="351" y="377"/>
                    <a:pt x="351" y="377"/>
                  </a:cubicBezTo>
                  <a:cubicBezTo>
                    <a:pt x="351" y="380"/>
                    <a:pt x="351" y="380"/>
                    <a:pt x="351" y="380"/>
                  </a:cubicBezTo>
                  <a:cubicBezTo>
                    <a:pt x="352" y="381"/>
                    <a:pt x="352" y="381"/>
                    <a:pt x="352" y="381"/>
                  </a:cubicBezTo>
                  <a:cubicBezTo>
                    <a:pt x="352" y="382"/>
                    <a:pt x="352" y="382"/>
                    <a:pt x="352" y="382"/>
                  </a:cubicBezTo>
                  <a:cubicBezTo>
                    <a:pt x="354" y="383"/>
                    <a:pt x="354" y="383"/>
                    <a:pt x="354" y="383"/>
                  </a:cubicBezTo>
                  <a:cubicBezTo>
                    <a:pt x="355" y="383"/>
                    <a:pt x="355" y="383"/>
                    <a:pt x="355" y="383"/>
                  </a:cubicBezTo>
                  <a:cubicBezTo>
                    <a:pt x="356" y="384"/>
                    <a:pt x="356" y="384"/>
                    <a:pt x="356" y="384"/>
                  </a:cubicBezTo>
                  <a:cubicBezTo>
                    <a:pt x="357" y="384"/>
                    <a:pt x="357" y="384"/>
                    <a:pt x="357" y="384"/>
                  </a:cubicBezTo>
                  <a:cubicBezTo>
                    <a:pt x="359" y="385"/>
                    <a:pt x="359" y="385"/>
                    <a:pt x="359" y="385"/>
                  </a:cubicBezTo>
                  <a:cubicBezTo>
                    <a:pt x="359" y="384"/>
                    <a:pt x="359" y="384"/>
                    <a:pt x="359" y="384"/>
                  </a:cubicBezTo>
                  <a:cubicBezTo>
                    <a:pt x="360" y="383"/>
                    <a:pt x="360" y="383"/>
                    <a:pt x="360" y="383"/>
                  </a:cubicBezTo>
                  <a:cubicBezTo>
                    <a:pt x="361" y="382"/>
                    <a:pt x="361" y="382"/>
                    <a:pt x="361" y="382"/>
                  </a:cubicBezTo>
                  <a:cubicBezTo>
                    <a:pt x="363" y="383"/>
                    <a:pt x="363" y="383"/>
                    <a:pt x="363" y="383"/>
                  </a:cubicBezTo>
                  <a:cubicBezTo>
                    <a:pt x="364" y="382"/>
                    <a:pt x="364" y="382"/>
                    <a:pt x="364" y="382"/>
                  </a:cubicBezTo>
                  <a:cubicBezTo>
                    <a:pt x="364" y="381"/>
                    <a:pt x="364" y="381"/>
                    <a:pt x="364" y="381"/>
                  </a:cubicBezTo>
                  <a:cubicBezTo>
                    <a:pt x="365" y="381"/>
                    <a:pt x="365" y="381"/>
                    <a:pt x="365" y="381"/>
                  </a:cubicBezTo>
                  <a:cubicBezTo>
                    <a:pt x="366" y="380"/>
                    <a:pt x="366" y="380"/>
                    <a:pt x="366" y="380"/>
                  </a:cubicBezTo>
                  <a:cubicBezTo>
                    <a:pt x="366" y="378"/>
                    <a:pt x="366" y="378"/>
                    <a:pt x="366" y="378"/>
                  </a:cubicBezTo>
                  <a:cubicBezTo>
                    <a:pt x="367" y="376"/>
                    <a:pt x="367" y="376"/>
                    <a:pt x="367" y="376"/>
                  </a:cubicBezTo>
                  <a:cubicBezTo>
                    <a:pt x="368" y="375"/>
                    <a:pt x="368" y="375"/>
                    <a:pt x="368" y="375"/>
                  </a:cubicBezTo>
                  <a:cubicBezTo>
                    <a:pt x="368" y="374"/>
                    <a:pt x="368" y="374"/>
                    <a:pt x="368" y="374"/>
                  </a:cubicBezTo>
                  <a:cubicBezTo>
                    <a:pt x="369" y="372"/>
                    <a:pt x="369" y="372"/>
                    <a:pt x="369" y="372"/>
                  </a:cubicBezTo>
                  <a:cubicBezTo>
                    <a:pt x="369" y="370"/>
                    <a:pt x="369" y="370"/>
                    <a:pt x="369" y="370"/>
                  </a:cubicBezTo>
                  <a:cubicBezTo>
                    <a:pt x="367" y="369"/>
                    <a:pt x="367" y="369"/>
                    <a:pt x="367" y="369"/>
                  </a:cubicBezTo>
                  <a:cubicBezTo>
                    <a:pt x="367" y="369"/>
                    <a:pt x="367" y="369"/>
                    <a:pt x="367" y="369"/>
                  </a:cubicBezTo>
                  <a:close/>
                  <a:moveTo>
                    <a:pt x="344" y="355"/>
                  </a:moveTo>
                  <a:cubicBezTo>
                    <a:pt x="344" y="355"/>
                    <a:pt x="344" y="355"/>
                    <a:pt x="344" y="355"/>
                  </a:cubicBezTo>
                  <a:cubicBezTo>
                    <a:pt x="344" y="355"/>
                    <a:pt x="344" y="355"/>
                    <a:pt x="344" y="355"/>
                  </a:cubicBezTo>
                  <a:cubicBezTo>
                    <a:pt x="344" y="355"/>
                    <a:pt x="344" y="355"/>
                    <a:pt x="344" y="355"/>
                  </a:cubicBezTo>
                  <a:close/>
                  <a:moveTo>
                    <a:pt x="490" y="64"/>
                  </a:moveTo>
                  <a:cubicBezTo>
                    <a:pt x="489" y="63"/>
                    <a:pt x="489" y="63"/>
                    <a:pt x="489" y="63"/>
                  </a:cubicBezTo>
                  <a:cubicBezTo>
                    <a:pt x="489" y="62"/>
                    <a:pt x="489" y="62"/>
                    <a:pt x="489" y="62"/>
                  </a:cubicBezTo>
                  <a:cubicBezTo>
                    <a:pt x="487" y="61"/>
                    <a:pt x="487" y="61"/>
                    <a:pt x="487" y="61"/>
                  </a:cubicBezTo>
                  <a:cubicBezTo>
                    <a:pt x="487" y="60"/>
                    <a:pt x="487" y="60"/>
                    <a:pt x="487" y="60"/>
                  </a:cubicBezTo>
                  <a:cubicBezTo>
                    <a:pt x="488" y="59"/>
                    <a:pt x="488" y="59"/>
                    <a:pt x="488" y="59"/>
                  </a:cubicBezTo>
                  <a:cubicBezTo>
                    <a:pt x="487" y="57"/>
                    <a:pt x="487" y="57"/>
                    <a:pt x="487" y="57"/>
                  </a:cubicBezTo>
                  <a:cubicBezTo>
                    <a:pt x="487" y="56"/>
                    <a:pt x="487" y="56"/>
                    <a:pt x="487" y="56"/>
                  </a:cubicBezTo>
                  <a:cubicBezTo>
                    <a:pt x="485" y="56"/>
                    <a:pt x="485" y="56"/>
                    <a:pt x="485" y="56"/>
                  </a:cubicBezTo>
                  <a:cubicBezTo>
                    <a:pt x="485" y="56"/>
                    <a:pt x="485" y="56"/>
                    <a:pt x="485" y="56"/>
                  </a:cubicBezTo>
                  <a:cubicBezTo>
                    <a:pt x="483" y="55"/>
                    <a:pt x="483" y="55"/>
                    <a:pt x="483" y="55"/>
                  </a:cubicBezTo>
                  <a:cubicBezTo>
                    <a:pt x="482" y="56"/>
                    <a:pt x="482" y="56"/>
                    <a:pt x="482" y="56"/>
                  </a:cubicBezTo>
                  <a:cubicBezTo>
                    <a:pt x="481" y="56"/>
                    <a:pt x="481" y="56"/>
                    <a:pt x="481" y="56"/>
                  </a:cubicBezTo>
                  <a:cubicBezTo>
                    <a:pt x="480" y="57"/>
                    <a:pt x="480" y="57"/>
                    <a:pt x="480" y="57"/>
                  </a:cubicBezTo>
                  <a:cubicBezTo>
                    <a:pt x="480" y="58"/>
                    <a:pt x="480" y="58"/>
                    <a:pt x="480" y="58"/>
                  </a:cubicBezTo>
                  <a:cubicBezTo>
                    <a:pt x="479" y="59"/>
                    <a:pt x="479" y="59"/>
                    <a:pt x="479" y="59"/>
                  </a:cubicBezTo>
                  <a:cubicBezTo>
                    <a:pt x="478" y="59"/>
                    <a:pt x="478" y="59"/>
                    <a:pt x="478" y="59"/>
                  </a:cubicBezTo>
                  <a:cubicBezTo>
                    <a:pt x="478" y="61"/>
                    <a:pt x="478" y="61"/>
                    <a:pt x="478" y="61"/>
                  </a:cubicBezTo>
                  <a:cubicBezTo>
                    <a:pt x="476" y="61"/>
                    <a:pt x="476" y="61"/>
                    <a:pt x="476" y="61"/>
                  </a:cubicBezTo>
                  <a:cubicBezTo>
                    <a:pt x="475" y="61"/>
                    <a:pt x="475" y="61"/>
                    <a:pt x="475" y="61"/>
                  </a:cubicBezTo>
                  <a:cubicBezTo>
                    <a:pt x="474" y="61"/>
                    <a:pt x="474" y="61"/>
                    <a:pt x="474" y="61"/>
                  </a:cubicBezTo>
                  <a:cubicBezTo>
                    <a:pt x="474" y="63"/>
                    <a:pt x="474" y="63"/>
                    <a:pt x="474" y="63"/>
                  </a:cubicBezTo>
                  <a:cubicBezTo>
                    <a:pt x="474" y="64"/>
                    <a:pt x="474" y="64"/>
                    <a:pt x="474" y="64"/>
                  </a:cubicBezTo>
                  <a:cubicBezTo>
                    <a:pt x="474" y="65"/>
                    <a:pt x="474" y="65"/>
                    <a:pt x="474" y="65"/>
                  </a:cubicBezTo>
                  <a:cubicBezTo>
                    <a:pt x="474" y="66"/>
                    <a:pt x="474" y="66"/>
                    <a:pt x="474" y="66"/>
                  </a:cubicBezTo>
                  <a:cubicBezTo>
                    <a:pt x="473" y="66"/>
                    <a:pt x="473" y="66"/>
                    <a:pt x="473" y="66"/>
                  </a:cubicBezTo>
                  <a:cubicBezTo>
                    <a:pt x="472" y="67"/>
                    <a:pt x="472" y="67"/>
                    <a:pt x="472" y="67"/>
                  </a:cubicBezTo>
                  <a:cubicBezTo>
                    <a:pt x="469" y="67"/>
                    <a:pt x="469" y="67"/>
                    <a:pt x="469" y="67"/>
                  </a:cubicBezTo>
                  <a:cubicBezTo>
                    <a:pt x="469" y="68"/>
                    <a:pt x="469" y="68"/>
                    <a:pt x="469" y="68"/>
                  </a:cubicBezTo>
                  <a:cubicBezTo>
                    <a:pt x="468" y="67"/>
                    <a:pt x="468" y="67"/>
                    <a:pt x="468" y="67"/>
                  </a:cubicBezTo>
                  <a:cubicBezTo>
                    <a:pt x="467" y="68"/>
                    <a:pt x="467" y="68"/>
                    <a:pt x="467" y="68"/>
                  </a:cubicBezTo>
                  <a:cubicBezTo>
                    <a:pt x="466" y="69"/>
                    <a:pt x="466" y="69"/>
                    <a:pt x="466" y="69"/>
                  </a:cubicBezTo>
                  <a:cubicBezTo>
                    <a:pt x="465" y="67"/>
                    <a:pt x="465" y="67"/>
                    <a:pt x="465" y="67"/>
                  </a:cubicBezTo>
                  <a:cubicBezTo>
                    <a:pt x="464" y="66"/>
                    <a:pt x="464" y="66"/>
                    <a:pt x="464" y="66"/>
                  </a:cubicBezTo>
                  <a:cubicBezTo>
                    <a:pt x="463" y="66"/>
                    <a:pt x="463" y="66"/>
                    <a:pt x="463" y="66"/>
                  </a:cubicBezTo>
                  <a:cubicBezTo>
                    <a:pt x="463" y="67"/>
                    <a:pt x="463" y="67"/>
                    <a:pt x="463" y="67"/>
                  </a:cubicBezTo>
                  <a:cubicBezTo>
                    <a:pt x="461" y="67"/>
                    <a:pt x="461" y="67"/>
                    <a:pt x="461" y="67"/>
                  </a:cubicBezTo>
                  <a:cubicBezTo>
                    <a:pt x="461" y="66"/>
                    <a:pt x="461" y="66"/>
                    <a:pt x="461" y="66"/>
                  </a:cubicBezTo>
                  <a:cubicBezTo>
                    <a:pt x="459" y="65"/>
                    <a:pt x="459" y="65"/>
                    <a:pt x="459" y="65"/>
                  </a:cubicBezTo>
                  <a:cubicBezTo>
                    <a:pt x="458" y="65"/>
                    <a:pt x="458" y="65"/>
                    <a:pt x="458" y="65"/>
                  </a:cubicBezTo>
                  <a:cubicBezTo>
                    <a:pt x="458" y="63"/>
                    <a:pt x="458" y="63"/>
                    <a:pt x="458" y="63"/>
                  </a:cubicBezTo>
                  <a:cubicBezTo>
                    <a:pt x="458" y="61"/>
                    <a:pt x="458" y="61"/>
                    <a:pt x="458" y="61"/>
                  </a:cubicBezTo>
                  <a:cubicBezTo>
                    <a:pt x="458" y="61"/>
                    <a:pt x="458" y="61"/>
                    <a:pt x="458" y="61"/>
                  </a:cubicBezTo>
                  <a:cubicBezTo>
                    <a:pt x="458" y="60"/>
                    <a:pt x="458" y="60"/>
                    <a:pt x="458" y="60"/>
                  </a:cubicBezTo>
                  <a:cubicBezTo>
                    <a:pt x="458" y="58"/>
                    <a:pt x="458" y="58"/>
                    <a:pt x="458" y="58"/>
                  </a:cubicBezTo>
                  <a:cubicBezTo>
                    <a:pt x="457" y="57"/>
                    <a:pt x="457" y="57"/>
                    <a:pt x="457" y="57"/>
                  </a:cubicBezTo>
                  <a:cubicBezTo>
                    <a:pt x="456" y="57"/>
                    <a:pt x="456" y="57"/>
                    <a:pt x="456" y="57"/>
                  </a:cubicBezTo>
                  <a:cubicBezTo>
                    <a:pt x="456" y="56"/>
                    <a:pt x="456" y="56"/>
                    <a:pt x="456" y="56"/>
                  </a:cubicBezTo>
                  <a:cubicBezTo>
                    <a:pt x="456" y="55"/>
                    <a:pt x="456" y="55"/>
                    <a:pt x="456" y="55"/>
                  </a:cubicBezTo>
                  <a:cubicBezTo>
                    <a:pt x="456" y="54"/>
                    <a:pt x="456" y="54"/>
                    <a:pt x="456" y="54"/>
                  </a:cubicBezTo>
                  <a:cubicBezTo>
                    <a:pt x="457" y="53"/>
                    <a:pt x="457" y="53"/>
                    <a:pt x="457" y="53"/>
                  </a:cubicBezTo>
                  <a:cubicBezTo>
                    <a:pt x="456" y="53"/>
                    <a:pt x="456" y="53"/>
                    <a:pt x="456" y="53"/>
                  </a:cubicBezTo>
                  <a:cubicBezTo>
                    <a:pt x="455" y="53"/>
                    <a:pt x="455" y="53"/>
                    <a:pt x="455" y="53"/>
                  </a:cubicBezTo>
                  <a:cubicBezTo>
                    <a:pt x="454" y="54"/>
                    <a:pt x="454" y="54"/>
                    <a:pt x="454" y="54"/>
                  </a:cubicBezTo>
                  <a:cubicBezTo>
                    <a:pt x="453" y="54"/>
                    <a:pt x="453" y="54"/>
                    <a:pt x="453" y="54"/>
                  </a:cubicBezTo>
                  <a:cubicBezTo>
                    <a:pt x="452" y="54"/>
                    <a:pt x="452" y="54"/>
                    <a:pt x="452" y="54"/>
                  </a:cubicBezTo>
                  <a:cubicBezTo>
                    <a:pt x="452" y="54"/>
                    <a:pt x="452" y="54"/>
                    <a:pt x="452" y="54"/>
                  </a:cubicBezTo>
                  <a:cubicBezTo>
                    <a:pt x="451" y="53"/>
                    <a:pt x="451" y="53"/>
                    <a:pt x="451" y="53"/>
                  </a:cubicBezTo>
                  <a:cubicBezTo>
                    <a:pt x="450" y="53"/>
                    <a:pt x="450" y="53"/>
                    <a:pt x="450" y="53"/>
                  </a:cubicBezTo>
                  <a:cubicBezTo>
                    <a:pt x="449" y="53"/>
                    <a:pt x="449" y="53"/>
                    <a:pt x="449" y="53"/>
                  </a:cubicBezTo>
                  <a:cubicBezTo>
                    <a:pt x="447" y="52"/>
                    <a:pt x="447" y="52"/>
                    <a:pt x="447" y="52"/>
                  </a:cubicBezTo>
                  <a:cubicBezTo>
                    <a:pt x="447" y="51"/>
                    <a:pt x="447" y="51"/>
                    <a:pt x="447" y="51"/>
                  </a:cubicBezTo>
                  <a:cubicBezTo>
                    <a:pt x="447" y="50"/>
                    <a:pt x="447" y="50"/>
                    <a:pt x="447" y="50"/>
                  </a:cubicBezTo>
                  <a:cubicBezTo>
                    <a:pt x="447" y="50"/>
                    <a:pt x="447" y="50"/>
                    <a:pt x="447" y="50"/>
                  </a:cubicBezTo>
                  <a:cubicBezTo>
                    <a:pt x="446" y="50"/>
                    <a:pt x="446" y="50"/>
                    <a:pt x="446" y="50"/>
                  </a:cubicBezTo>
                  <a:cubicBezTo>
                    <a:pt x="446" y="49"/>
                    <a:pt x="446" y="49"/>
                    <a:pt x="446" y="49"/>
                  </a:cubicBezTo>
                  <a:cubicBezTo>
                    <a:pt x="445" y="49"/>
                    <a:pt x="445" y="49"/>
                    <a:pt x="445" y="49"/>
                  </a:cubicBezTo>
                  <a:cubicBezTo>
                    <a:pt x="444" y="48"/>
                    <a:pt x="444" y="48"/>
                    <a:pt x="444" y="48"/>
                  </a:cubicBezTo>
                  <a:cubicBezTo>
                    <a:pt x="443" y="47"/>
                    <a:pt x="443" y="47"/>
                    <a:pt x="443" y="47"/>
                  </a:cubicBezTo>
                  <a:cubicBezTo>
                    <a:pt x="442" y="46"/>
                    <a:pt x="442" y="46"/>
                    <a:pt x="442" y="46"/>
                  </a:cubicBezTo>
                  <a:cubicBezTo>
                    <a:pt x="441" y="46"/>
                    <a:pt x="441" y="46"/>
                    <a:pt x="441" y="46"/>
                  </a:cubicBezTo>
                  <a:cubicBezTo>
                    <a:pt x="441" y="47"/>
                    <a:pt x="441" y="47"/>
                    <a:pt x="441" y="47"/>
                  </a:cubicBezTo>
                  <a:cubicBezTo>
                    <a:pt x="441" y="47"/>
                    <a:pt x="441" y="47"/>
                    <a:pt x="441" y="47"/>
                  </a:cubicBezTo>
                  <a:cubicBezTo>
                    <a:pt x="440" y="47"/>
                    <a:pt x="440" y="47"/>
                    <a:pt x="440" y="47"/>
                  </a:cubicBezTo>
                  <a:cubicBezTo>
                    <a:pt x="440" y="48"/>
                    <a:pt x="440" y="48"/>
                    <a:pt x="440" y="48"/>
                  </a:cubicBezTo>
                  <a:cubicBezTo>
                    <a:pt x="439" y="47"/>
                    <a:pt x="439" y="47"/>
                    <a:pt x="439" y="47"/>
                  </a:cubicBezTo>
                  <a:cubicBezTo>
                    <a:pt x="438" y="47"/>
                    <a:pt x="438" y="47"/>
                    <a:pt x="438" y="47"/>
                  </a:cubicBezTo>
                  <a:cubicBezTo>
                    <a:pt x="437" y="46"/>
                    <a:pt x="437" y="46"/>
                    <a:pt x="437" y="46"/>
                  </a:cubicBezTo>
                  <a:cubicBezTo>
                    <a:pt x="436" y="46"/>
                    <a:pt x="436" y="46"/>
                    <a:pt x="436" y="46"/>
                  </a:cubicBezTo>
                  <a:cubicBezTo>
                    <a:pt x="435" y="46"/>
                    <a:pt x="435" y="46"/>
                    <a:pt x="435" y="46"/>
                  </a:cubicBezTo>
                  <a:cubicBezTo>
                    <a:pt x="436" y="45"/>
                    <a:pt x="436" y="45"/>
                    <a:pt x="436" y="45"/>
                  </a:cubicBezTo>
                  <a:cubicBezTo>
                    <a:pt x="436" y="44"/>
                    <a:pt x="436" y="44"/>
                    <a:pt x="436" y="44"/>
                  </a:cubicBezTo>
                  <a:cubicBezTo>
                    <a:pt x="435" y="44"/>
                    <a:pt x="435" y="44"/>
                    <a:pt x="435" y="44"/>
                  </a:cubicBezTo>
                  <a:cubicBezTo>
                    <a:pt x="434" y="45"/>
                    <a:pt x="434" y="45"/>
                    <a:pt x="434" y="45"/>
                  </a:cubicBezTo>
                  <a:cubicBezTo>
                    <a:pt x="432" y="45"/>
                    <a:pt x="432" y="45"/>
                    <a:pt x="432" y="45"/>
                  </a:cubicBezTo>
                  <a:cubicBezTo>
                    <a:pt x="431" y="45"/>
                    <a:pt x="431" y="45"/>
                    <a:pt x="431" y="45"/>
                  </a:cubicBezTo>
                  <a:cubicBezTo>
                    <a:pt x="430" y="45"/>
                    <a:pt x="430" y="45"/>
                    <a:pt x="430" y="45"/>
                  </a:cubicBezTo>
                  <a:cubicBezTo>
                    <a:pt x="430" y="45"/>
                    <a:pt x="430" y="45"/>
                    <a:pt x="430" y="45"/>
                  </a:cubicBezTo>
                  <a:cubicBezTo>
                    <a:pt x="429" y="45"/>
                    <a:pt x="429" y="45"/>
                    <a:pt x="429" y="45"/>
                  </a:cubicBezTo>
                  <a:cubicBezTo>
                    <a:pt x="428" y="44"/>
                    <a:pt x="428" y="44"/>
                    <a:pt x="428" y="44"/>
                  </a:cubicBezTo>
                  <a:cubicBezTo>
                    <a:pt x="427" y="44"/>
                    <a:pt x="427" y="44"/>
                    <a:pt x="427" y="44"/>
                  </a:cubicBezTo>
                  <a:cubicBezTo>
                    <a:pt x="425" y="42"/>
                    <a:pt x="425" y="42"/>
                    <a:pt x="425" y="42"/>
                  </a:cubicBezTo>
                  <a:cubicBezTo>
                    <a:pt x="425" y="40"/>
                    <a:pt x="425" y="40"/>
                    <a:pt x="425" y="40"/>
                  </a:cubicBezTo>
                  <a:cubicBezTo>
                    <a:pt x="425" y="39"/>
                    <a:pt x="425" y="39"/>
                    <a:pt x="425" y="39"/>
                  </a:cubicBezTo>
                  <a:cubicBezTo>
                    <a:pt x="424" y="38"/>
                    <a:pt x="424" y="38"/>
                    <a:pt x="424" y="38"/>
                  </a:cubicBezTo>
                  <a:cubicBezTo>
                    <a:pt x="423" y="38"/>
                    <a:pt x="423" y="38"/>
                    <a:pt x="423" y="38"/>
                  </a:cubicBezTo>
                  <a:cubicBezTo>
                    <a:pt x="422" y="37"/>
                    <a:pt x="422" y="37"/>
                    <a:pt x="422" y="37"/>
                  </a:cubicBezTo>
                  <a:cubicBezTo>
                    <a:pt x="422" y="35"/>
                    <a:pt x="422" y="35"/>
                    <a:pt x="422" y="35"/>
                  </a:cubicBezTo>
                  <a:cubicBezTo>
                    <a:pt x="422" y="35"/>
                    <a:pt x="422" y="35"/>
                    <a:pt x="422" y="35"/>
                  </a:cubicBezTo>
                  <a:cubicBezTo>
                    <a:pt x="421" y="33"/>
                    <a:pt x="421" y="33"/>
                    <a:pt x="421" y="33"/>
                  </a:cubicBezTo>
                  <a:cubicBezTo>
                    <a:pt x="421" y="32"/>
                    <a:pt x="421" y="32"/>
                    <a:pt x="421" y="32"/>
                  </a:cubicBezTo>
                  <a:cubicBezTo>
                    <a:pt x="418" y="30"/>
                    <a:pt x="418" y="30"/>
                    <a:pt x="418" y="30"/>
                  </a:cubicBezTo>
                  <a:cubicBezTo>
                    <a:pt x="416" y="27"/>
                    <a:pt x="416" y="27"/>
                    <a:pt x="416" y="27"/>
                  </a:cubicBezTo>
                  <a:cubicBezTo>
                    <a:pt x="416" y="27"/>
                    <a:pt x="416" y="27"/>
                    <a:pt x="416" y="27"/>
                  </a:cubicBezTo>
                  <a:cubicBezTo>
                    <a:pt x="415" y="26"/>
                    <a:pt x="415" y="26"/>
                    <a:pt x="415" y="26"/>
                  </a:cubicBezTo>
                  <a:cubicBezTo>
                    <a:pt x="414" y="26"/>
                    <a:pt x="414" y="26"/>
                    <a:pt x="414" y="26"/>
                  </a:cubicBezTo>
                  <a:cubicBezTo>
                    <a:pt x="414" y="26"/>
                    <a:pt x="414" y="26"/>
                    <a:pt x="414" y="26"/>
                  </a:cubicBezTo>
                  <a:cubicBezTo>
                    <a:pt x="414" y="25"/>
                    <a:pt x="414" y="25"/>
                    <a:pt x="414" y="25"/>
                  </a:cubicBezTo>
                  <a:cubicBezTo>
                    <a:pt x="414" y="24"/>
                    <a:pt x="414" y="24"/>
                    <a:pt x="414" y="24"/>
                  </a:cubicBezTo>
                  <a:cubicBezTo>
                    <a:pt x="414" y="23"/>
                    <a:pt x="414" y="23"/>
                    <a:pt x="414" y="23"/>
                  </a:cubicBezTo>
                  <a:cubicBezTo>
                    <a:pt x="413" y="22"/>
                    <a:pt x="413" y="22"/>
                    <a:pt x="413" y="22"/>
                  </a:cubicBezTo>
                  <a:cubicBezTo>
                    <a:pt x="412" y="22"/>
                    <a:pt x="412" y="22"/>
                    <a:pt x="412" y="22"/>
                  </a:cubicBezTo>
                  <a:cubicBezTo>
                    <a:pt x="412" y="21"/>
                    <a:pt x="412" y="21"/>
                    <a:pt x="412" y="21"/>
                  </a:cubicBezTo>
                  <a:cubicBezTo>
                    <a:pt x="411" y="19"/>
                    <a:pt x="411" y="19"/>
                    <a:pt x="411" y="19"/>
                  </a:cubicBezTo>
                  <a:cubicBezTo>
                    <a:pt x="410" y="18"/>
                    <a:pt x="410" y="18"/>
                    <a:pt x="410" y="18"/>
                  </a:cubicBezTo>
                  <a:cubicBezTo>
                    <a:pt x="408" y="16"/>
                    <a:pt x="408" y="16"/>
                    <a:pt x="408" y="16"/>
                  </a:cubicBezTo>
                  <a:cubicBezTo>
                    <a:pt x="408" y="16"/>
                    <a:pt x="408" y="16"/>
                    <a:pt x="408" y="16"/>
                  </a:cubicBezTo>
                  <a:cubicBezTo>
                    <a:pt x="408" y="15"/>
                    <a:pt x="408" y="15"/>
                    <a:pt x="408" y="15"/>
                  </a:cubicBezTo>
                  <a:cubicBezTo>
                    <a:pt x="408" y="14"/>
                    <a:pt x="408" y="14"/>
                    <a:pt x="408" y="14"/>
                  </a:cubicBezTo>
                  <a:cubicBezTo>
                    <a:pt x="407" y="14"/>
                    <a:pt x="407" y="14"/>
                    <a:pt x="407" y="14"/>
                  </a:cubicBezTo>
                  <a:cubicBezTo>
                    <a:pt x="406" y="13"/>
                    <a:pt x="406" y="13"/>
                    <a:pt x="406" y="13"/>
                  </a:cubicBezTo>
                  <a:cubicBezTo>
                    <a:pt x="406" y="12"/>
                    <a:pt x="406" y="12"/>
                    <a:pt x="406" y="12"/>
                  </a:cubicBezTo>
                  <a:cubicBezTo>
                    <a:pt x="406" y="11"/>
                    <a:pt x="406" y="11"/>
                    <a:pt x="406" y="11"/>
                  </a:cubicBezTo>
                  <a:cubicBezTo>
                    <a:pt x="406" y="11"/>
                    <a:pt x="406" y="11"/>
                    <a:pt x="406" y="11"/>
                  </a:cubicBezTo>
                  <a:cubicBezTo>
                    <a:pt x="405" y="10"/>
                    <a:pt x="405" y="10"/>
                    <a:pt x="405" y="10"/>
                  </a:cubicBezTo>
                  <a:cubicBezTo>
                    <a:pt x="404" y="9"/>
                    <a:pt x="404" y="9"/>
                    <a:pt x="404" y="9"/>
                  </a:cubicBezTo>
                  <a:cubicBezTo>
                    <a:pt x="404" y="8"/>
                    <a:pt x="404" y="8"/>
                    <a:pt x="404" y="8"/>
                  </a:cubicBezTo>
                  <a:cubicBezTo>
                    <a:pt x="403" y="8"/>
                    <a:pt x="403" y="8"/>
                    <a:pt x="403" y="8"/>
                  </a:cubicBezTo>
                  <a:cubicBezTo>
                    <a:pt x="403" y="8"/>
                    <a:pt x="403" y="8"/>
                    <a:pt x="403" y="8"/>
                  </a:cubicBezTo>
                  <a:cubicBezTo>
                    <a:pt x="402" y="8"/>
                    <a:pt x="402" y="8"/>
                    <a:pt x="402" y="8"/>
                  </a:cubicBezTo>
                  <a:cubicBezTo>
                    <a:pt x="401" y="7"/>
                    <a:pt x="401" y="7"/>
                    <a:pt x="401" y="7"/>
                  </a:cubicBezTo>
                  <a:cubicBezTo>
                    <a:pt x="402" y="6"/>
                    <a:pt x="402" y="6"/>
                    <a:pt x="402" y="6"/>
                  </a:cubicBezTo>
                  <a:cubicBezTo>
                    <a:pt x="402" y="5"/>
                    <a:pt x="402" y="5"/>
                    <a:pt x="402" y="5"/>
                  </a:cubicBezTo>
                  <a:cubicBezTo>
                    <a:pt x="400" y="5"/>
                    <a:pt x="400" y="5"/>
                    <a:pt x="400" y="5"/>
                  </a:cubicBezTo>
                  <a:cubicBezTo>
                    <a:pt x="399" y="5"/>
                    <a:pt x="399" y="5"/>
                    <a:pt x="399" y="5"/>
                  </a:cubicBezTo>
                  <a:cubicBezTo>
                    <a:pt x="399" y="5"/>
                    <a:pt x="399" y="5"/>
                    <a:pt x="399" y="5"/>
                  </a:cubicBezTo>
                  <a:cubicBezTo>
                    <a:pt x="398" y="5"/>
                    <a:pt x="398" y="5"/>
                    <a:pt x="398" y="5"/>
                  </a:cubicBezTo>
                  <a:cubicBezTo>
                    <a:pt x="398" y="5"/>
                    <a:pt x="398" y="5"/>
                    <a:pt x="398" y="5"/>
                  </a:cubicBezTo>
                  <a:cubicBezTo>
                    <a:pt x="398" y="4"/>
                    <a:pt x="398" y="4"/>
                    <a:pt x="398" y="4"/>
                  </a:cubicBezTo>
                  <a:cubicBezTo>
                    <a:pt x="397" y="3"/>
                    <a:pt x="397" y="3"/>
                    <a:pt x="397" y="3"/>
                  </a:cubicBezTo>
                  <a:cubicBezTo>
                    <a:pt x="397" y="2"/>
                    <a:pt x="397" y="2"/>
                    <a:pt x="397" y="2"/>
                  </a:cubicBezTo>
                  <a:cubicBezTo>
                    <a:pt x="396" y="3"/>
                    <a:pt x="396" y="3"/>
                    <a:pt x="396" y="3"/>
                  </a:cubicBezTo>
                  <a:cubicBezTo>
                    <a:pt x="395" y="1"/>
                    <a:pt x="395" y="1"/>
                    <a:pt x="395" y="1"/>
                  </a:cubicBezTo>
                  <a:cubicBezTo>
                    <a:pt x="394" y="2"/>
                    <a:pt x="394" y="2"/>
                    <a:pt x="394" y="2"/>
                  </a:cubicBezTo>
                  <a:cubicBezTo>
                    <a:pt x="393" y="2"/>
                    <a:pt x="393" y="2"/>
                    <a:pt x="393" y="2"/>
                  </a:cubicBezTo>
                  <a:cubicBezTo>
                    <a:pt x="392" y="1"/>
                    <a:pt x="392" y="1"/>
                    <a:pt x="392" y="1"/>
                  </a:cubicBezTo>
                  <a:cubicBezTo>
                    <a:pt x="392" y="2"/>
                    <a:pt x="392" y="2"/>
                    <a:pt x="392" y="2"/>
                  </a:cubicBezTo>
                  <a:cubicBezTo>
                    <a:pt x="392" y="3"/>
                    <a:pt x="392" y="3"/>
                    <a:pt x="392" y="3"/>
                  </a:cubicBezTo>
                  <a:cubicBezTo>
                    <a:pt x="392" y="3"/>
                    <a:pt x="392" y="3"/>
                    <a:pt x="392" y="3"/>
                  </a:cubicBezTo>
                  <a:cubicBezTo>
                    <a:pt x="390" y="3"/>
                    <a:pt x="390" y="3"/>
                    <a:pt x="390" y="3"/>
                  </a:cubicBezTo>
                  <a:cubicBezTo>
                    <a:pt x="389" y="2"/>
                    <a:pt x="389" y="2"/>
                    <a:pt x="389" y="2"/>
                  </a:cubicBezTo>
                  <a:cubicBezTo>
                    <a:pt x="388" y="2"/>
                    <a:pt x="388" y="2"/>
                    <a:pt x="388" y="2"/>
                  </a:cubicBezTo>
                  <a:cubicBezTo>
                    <a:pt x="387" y="2"/>
                    <a:pt x="387" y="2"/>
                    <a:pt x="387" y="2"/>
                  </a:cubicBezTo>
                  <a:cubicBezTo>
                    <a:pt x="387" y="2"/>
                    <a:pt x="387" y="2"/>
                    <a:pt x="387" y="2"/>
                  </a:cubicBezTo>
                  <a:cubicBezTo>
                    <a:pt x="385" y="1"/>
                    <a:pt x="385" y="1"/>
                    <a:pt x="385" y="1"/>
                  </a:cubicBezTo>
                  <a:cubicBezTo>
                    <a:pt x="382" y="0"/>
                    <a:pt x="382" y="0"/>
                    <a:pt x="382" y="0"/>
                  </a:cubicBezTo>
                  <a:cubicBezTo>
                    <a:pt x="381" y="0"/>
                    <a:pt x="381" y="0"/>
                    <a:pt x="381" y="0"/>
                  </a:cubicBezTo>
                  <a:cubicBezTo>
                    <a:pt x="381" y="0"/>
                    <a:pt x="381" y="0"/>
                    <a:pt x="381" y="0"/>
                  </a:cubicBezTo>
                  <a:cubicBezTo>
                    <a:pt x="380" y="0"/>
                    <a:pt x="380" y="0"/>
                    <a:pt x="380" y="0"/>
                  </a:cubicBezTo>
                  <a:cubicBezTo>
                    <a:pt x="379" y="0"/>
                    <a:pt x="379" y="0"/>
                    <a:pt x="379" y="0"/>
                  </a:cubicBezTo>
                  <a:cubicBezTo>
                    <a:pt x="376" y="0"/>
                    <a:pt x="376" y="0"/>
                    <a:pt x="376" y="0"/>
                  </a:cubicBezTo>
                  <a:cubicBezTo>
                    <a:pt x="376" y="1"/>
                    <a:pt x="376" y="1"/>
                    <a:pt x="376" y="1"/>
                  </a:cubicBezTo>
                  <a:cubicBezTo>
                    <a:pt x="376" y="1"/>
                    <a:pt x="376" y="1"/>
                    <a:pt x="376" y="1"/>
                  </a:cubicBezTo>
                  <a:cubicBezTo>
                    <a:pt x="375" y="2"/>
                    <a:pt x="375" y="2"/>
                    <a:pt x="375" y="2"/>
                  </a:cubicBezTo>
                  <a:cubicBezTo>
                    <a:pt x="373" y="2"/>
                    <a:pt x="373" y="2"/>
                    <a:pt x="373" y="2"/>
                  </a:cubicBezTo>
                  <a:cubicBezTo>
                    <a:pt x="372" y="2"/>
                    <a:pt x="372" y="2"/>
                    <a:pt x="372" y="2"/>
                  </a:cubicBezTo>
                  <a:cubicBezTo>
                    <a:pt x="370" y="2"/>
                    <a:pt x="370" y="2"/>
                    <a:pt x="370" y="2"/>
                  </a:cubicBezTo>
                  <a:cubicBezTo>
                    <a:pt x="370" y="3"/>
                    <a:pt x="370" y="3"/>
                    <a:pt x="370" y="3"/>
                  </a:cubicBezTo>
                  <a:cubicBezTo>
                    <a:pt x="368" y="3"/>
                    <a:pt x="368" y="3"/>
                    <a:pt x="368" y="3"/>
                  </a:cubicBezTo>
                  <a:cubicBezTo>
                    <a:pt x="368" y="4"/>
                    <a:pt x="368" y="4"/>
                    <a:pt x="368" y="4"/>
                  </a:cubicBezTo>
                  <a:cubicBezTo>
                    <a:pt x="366" y="5"/>
                    <a:pt x="366" y="5"/>
                    <a:pt x="366" y="5"/>
                  </a:cubicBezTo>
                  <a:cubicBezTo>
                    <a:pt x="365" y="5"/>
                    <a:pt x="365" y="5"/>
                    <a:pt x="365" y="5"/>
                  </a:cubicBezTo>
                  <a:cubicBezTo>
                    <a:pt x="365" y="5"/>
                    <a:pt x="365" y="5"/>
                    <a:pt x="365" y="5"/>
                  </a:cubicBezTo>
                  <a:cubicBezTo>
                    <a:pt x="364" y="5"/>
                    <a:pt x="364" y="5"/>
                    <a:pt x="364" y="5"/>
                  </a:cubicBezTo>
                  <a:cubicBezTo>
                    <a:pt x="363" y="5"/>
                    <a:pt x="363" y="5"/>
                    <a:pt x="363" y="5"/>
                  </a:cubicBezTo>
                  <a:cubicBezTo>
                    <a:pt x="361" y="5"/>
                    <a:pt x="361" y="5"/>
                    <a:pt x="361" y="5"/>
                  </a:cubicBezTo>
                  <a:cubicBezTo>
                    <a:pt x="360" y="6"/>
                    <a:pt x="360" y="6"/>
                    <a:pt x="360" y="6"/>
                  </a:cubicBezTo>
                  <a:cubicBezTo>
                    <a:pt x="360" y="7"/>
                    <a:pt x="360" y="7"/>
                    <a:pt x="360" y="7"/>
                  </a:cubicBezTo>
                  <a:cubicBezTo>
                    <a:pt x="359" y="8"/>
                    <a:pt x="359" y="8"/>
                    <a:pt x="359" y="8"/>
                  </a:cubicBezTo>
                  <a:cubicBezTo>
                    <a:pt x="359" y="10"/>
                    <a:pt x="359" y="10"/>
                    <a:pt x="359" y="10"/>
                  </a:cubicBezTo>
                  <a:cubicBezTo>
                    <a:pt x="358" y="11"/>
                    <a:pt x="358" y="11"/>
                    <a:pt x="358" y="11"/>
                  </a:cubicBezTo>
                  <a:cubicBezTo>
                    <a:pt x="358" y="11"/>
                    <a:pt x="358" y="11"/>
                    <a:pt x="358" y="11"/>
                  </a:cubicBezTo>
                  <a:cubicBezTo>
                    <a:pt x="357" y="12"/>
                    <a:pt x="357" y="12"/>
                    <a:pt x="357" y="12"/>
                  </a:cubicBezTo>
                  <a:cubicBezTo>
                    <a:pt x="357" y="14"/>
                    <a:pt x="357" y="14"/>
                    <a:pt x="357" y="14"/>
                  </a:cubicBezTo>
                  <a:cubicBezTo>
                    <a:pt x="358" y="15"/>
                    <a:pt x="358" y="15"/>
                    <a:pt x="358" y="15"/>
                  </a:cubicBezTo>
                  <a:cubicBezTo>
                    <a:pt x="359" y="15"/>
                    <a:pt x="359" y="15"/>
                    <a:pt x="359" y="15"/>
                  </a:cubicBezTo>
                  <a:cubicBezTo>
                    <a:pt x="360" y="14"/>
                    <a:pt x="360" y="14"/>
                    <a:pt x="360" y="14"/>
                  </a:cubicBezTo>
                  <a:cubicBezTo>
                    <a:pt x="361" y="13"/>
                    <a:pt x="361" y="13"/>
                    <a:pt x="361" y="13"/>
                  </a:cubicBezTo>
                  <a:cubicBezTo>
                    <a:pt x="362" y="14"/>
                    <a:pt x="362" y="14"/>
                    <a:pt x="362" y="14"/>
                  </a:cubicBezTo>
                  <a:cubicBezTo>
                    <a:pt x="364" y="16"/>
                    <a:pt x="364" y="16"/>
                    <a:pt x="364" y="16"/>
                  </a:cubicBezTo>
                  <a:cubicBezTo>
                    <a:pt x="365" y="17"/>
                    <a:pt x="365" y="17"/>
                    <a:pt x="365" y="17"/>
                  </a:cubicBezTo>
                  <a:cubicBezTo>
                    <a:pt x="365" y="18"/>
                    <a:pt x="365" y="18"/>
                    <a:pt x="365" y="18"/>
                  </a:cubicBezTo>
                  <a:cubicBezTo>
                    <a:pt x="365" y="19"/>
                    <a:pt x="365" y="19"/>
                    <a:pt x="365" y="19"/>
                  </a:cubicBezTo>
                  <a:cubicBezTo>
                    <a:pt x="365" y="20"/>
                    <a:pt x="365" y="20"/>
                    <a:pt x="365" y="20"/>
                  </a:cubicBezTo>
                  <a:cubicBezTo>
                    <a:pt x="365" y="22"/>
                    <a:pt x="365" y="22"/>
                    <a:pt x="365" y="22"/>
                  </a:cubicBezTo>
                  <a:cubicBezTo>
                    <a:pt x="365" y="22"/>
                    <a:pt x="365" y="22"/>
                    <a:pt x="365" y="22"/>
                  </a:cubicBezTo>
                  <a:cubicBezTo>
                    <a:pt x="364" y="24"/>
                    <a:pt x="364" y="24"/>
                    <a:pt x="364" y="24"/>
                  </a:cubicBezTo>
                  <a:cubicBezTo>
                    <a:pt x="363" y="26"/>
                    <a:pt x="363" y="26"/>
                    <a:pt x="363" y="26"/>
                  </a:cubicBezTo>
                  <a:cubicBezTo>
                    <a:pt x="362" y="27"/>
                    <a:pt x="362" y="27"/>
                    <a:pt x="362" y="27"/>
                  </a:cubicBezTo>
                  <a:cubicBezTo>
                    <a:pt x="361" y="28"/>
                    <a:pt x="361" y="28"/>
                    <a:pt x="361" y="28"/>
                  </a:cubicBezTo>
                  <a:cubicBezTo>
                    <a:pt x="361" y="30"/>
                    <a:pt x="361" y="30"/>
                    <a:pt x="361" y="30"/>
                  </a:cubicBezTo>
                  <a:cubicBezTo>
                    <a:pt x="362" y="31"/>
                    <a:pt x="362" y="31"/>
                    <a:pt x="362" y="31"/>
                  </a:cubicBezTo>
                  <a:cubicBezTo>
                    <a:pt x="362" y="32"/>
                    <a:pt x="362" y="32"/>
                    <a:pt x="362" y="32"/>
                  </a:cubicBezTo>
                  <a:cubicBezTo>
                    <a:pt x="362" y="33"/>
                    <a:pt x="362" y="33"/>
                    <a:pt x="362" y="33"/>
                  </a:cubicBezTo>
                  <a:cubicBezTo>
                    <a:pt x="363" y="35"/>
                    <a:pt x="363" y="35"/>
                    <a:pt x="363" y="35"/>
                  </a:cubicBezTo>
                  <a:cubicBezTo>
                    <a:pt x="363" y="36"/>
                    <a:pt x="363" y="36"/>
                    <a:pt x="363" y="36"/>
                  </a:cubicBezTo>
                  <a:cubicBezTo>
                    <a:pt x="362" y="37"/>
                    <a:pt x="362" y="37"/>
                    <a:pt x="362" y="37"/>
                  </a:cubicBezTo>
                  <a:cubicBezTo>
                    <a:pt x="361" y="38"/>
                    <a:pt x="361" y="38"/>
                    <a:pt x="361" y="38"/>
                  </a:cubicBezTo>
                  <a:cubicBezTo>
                    <a:pt x="362" y="39"/>
                    <a:pt x="362" y="39"/>
                    <a:pt x="362" y="39"/>
                  </a:cubicBezTo>
                  <a:cubicBezTo>
                    <a:pt x="362" y="41"/>
                    <a:pt x="362" y="41"/>
                    <a:pt x="362" y="41"/>
                  </a:cubicBezTo>
                  <a:cubicBezTo>
                    <a:pt x="362" y="42"/>
                    <a:pt x="362" y="42"/>
                    <a:pt x="362" y="42"/>
                  </a:cubicBezTo>
                  <a:cubicBezTo>
                    <a:pt x="362" y="44"/>
                    <a:pt x="362" y="44"/>
                    <a:pt x="362" y="44"/>
                  </a:cubicBezTo>
                  <a:cubicBezTo>
                    <a:pt x="363" y="44"/>
                    <a:pt x="363" y="44"/>
                    <a:pt x="363" y="44"/>
                  </a:cubicBezTo>
                  <a:cubicBezTo>
                    <a:pt x="363" y="45"/>
                    <a:pt x="363" y="45"/>
                    <a:pt x="363" y="45"/>
                  </a:cubicBezTo>
                  <a:cubicBezTo>
                    <a:pt x="364" y="44"/>
                    <a:pt x="364" y="44"/>
                    <a:pt x="364" y="44"/>
                  </a:cubicBezTo>
                  <a:cubicBezTo>
                    <a:pt x="365" y="45"/>
                    <a:pt x="365" y="45"/>
                    <a:pt x="365" y="45"/>
                  </a:cubicBezTo>
                  <a:cubicBezTo>
                    <a:pt x="365" y="46"/>
                    <a:pt x="365" y="46"/>
                    <a:pt x="365" y="46"/>
                  </a:cubicBezTo>
                  <a:cubicBezTo>
                    <a:pt x="365" y="48"/>
                    <a:pt x="365" y="48"/>
                    <a:pt x="365" y="48"/>
                  </a:cubicBezTo>
                  <a:cubicBezTo>
                    <a:pt x="363" y="50"/>
                    <a:pt x="363" y="50"/>
                    <a:pt x="363" y="50"/>
                  </a:cubicBezTo>
                  <a:cubicBezTo>
                    <a:pt x="360" y="50"/>
                    <a:pt x="360" y="50"/>
                    <a:pt x="360" y="50"/>
                  </a:cubicBezTo>
                  <a:cubicBezTo>
                    <a:pt x="359" y="51"/>
                    <a:pt x="359" y="51"/>
                    <a:pt x="359" y="51"/>
                  </a:cubicBezTo>
                  <a:cubicBezTo>
                    <a:pt x="354" y="55"/>
                    <a:pt x="354" y="55"/>
                    <a:pt x="354" y="55"/>
                  </a:cubicBezTo>
                  <a:cubicBezTo>
                    <a:pt x="354" y="55"/>
                    <a:pt x="354" y="55"/>
                    <a:pt x="354" y="55"/>
                  </a:cubicBezTo>
                  <a:cubicBezTo>
                    <a:pt x="353" y="54"/>
                    <a:pt x="353" y="54"/>
                    <a:pt x="353" y="54"/>
                  </a:cubicBezTo>
                  <a:cubicBezTo>
                    <a:pt x="350" y="54"/>
                    <a:pt x="350" y="54"/>
                    <a:pt x="350" y="54"/>
                  </a:cubicBezTo>
                  <a:cubicBezTo>
                    <a:pt x="348" y="54"/>
                    <a:pt x="348" y="54"/>
                    <a:pt x="348" y="54"/>
                  </a:cubicBezTo>
                  <a:cubicBezTo>
                    <a:pt x="348" y="53"/>
                    <a:pt x="348" y="53"/>
                    <a:pt x="348" y="53"/>
                  </a:cubicBezTo>
                  <a:cubicBezTo>
                    <a:pt x="348" y="53"/>
                    <a:pt x="348" y="53"/>
                    <a:pt x="348" y="53"/>
                  </a:cubicBezTo>
                  <a:cubicBezTo>
                    <a:pt x="347" y="54"/>
                    <a:pt x="347" y="54"/>
                    <a:pt x="347" y="54"/>
                  </a:cubicBezTo>
                  <a:cubicBezTo>
                    <a:pt x="347" y="54"/>
                    <a:pt x="347" y="54"/>
                    <a:pt x="347" y="54"/>
                  </a:cubicBezTo>
                  <a:cubicBezTo>
                    <a:pt x="345" y="66"/>
                    <a:pt x="345" y="66"/>
                    <a:pt x="345" y="66"/>
                  </a:cubicBezTo>
                  <a:cubicBezTo>
                    <a:pt x="345" y="68"/>
                    <a:pt x="345" y="68"/>
                    <a:pt x="345" y="68"/>
                  </a:cubicBezTo>
                  <a:cubicBezTo>
                    <a:pt x="344" y="71"/>
                    <a:pt x="344" y="71"/>
                    <a:pt x="344" y="71"/>
                  </a:cubicBezTo>
                  <a:cubicBezTo>
                    <a:pt x="345" y="72"/>
                    <a:pt x="345" y="72"/>
                    <a:pt x="345" y="72"/>
                  </a:cubicBezTo>
                  <a:cubicBezTo>
                    <a:pt x="343" y="76"/>
                    <a:pt x="343" y="76"/>
                    <a:pt x="343" y="76"/>
                  </a:cubicBezTo>
                  <a:cubicBezTo>
                    <a:pt x="345" y="78"/>
                    <a:pt x="345" y="78"/>
                    <a:pt x="345" y="78"/>
                  </a:cubicBezTo>
                  <a:cubicBezTo>
                    <a:pt x="348" y="80"/>
                    <a:pt x="348" y="80"/>
                    <a:pt x="348" y="80"/>
                  </a:cubicBezTo>
                  <a:cubicBezTo>
                    <a:pt x="351" y="78"/>
                    <a:pt x="351" y="78"/>
                    <a:pt x="351" y="78"/>
                  </a:cubicBezTo>
                  <a:cubicBezTo>
                    <a:pt x="354" y="78"/>
                    <a:pt x="354" y="78"/>
                    <a:pt x="354" y="78"/>
                  </a:cubicBezTo>
                  <a:cubicBezTo>
                    <a:pt x="358" y="79"/>
                    <a:pt x="358" y="79"/>
                    <a:pt x="358" y="79"/>
                  </a:cubicBezTo>
                  <a:cubicBezTo>
                    <a:pt x="359" y="81"/>
                    <a:pt x="359" y="81"/>
                    <a:pt x="359" y="81"/>
                  </a:cubicBezTo>
                  <a:cubicBezTo>
                    <a:pt x="361" y="77"/>
                    <a:pt x="361" y="77"/>
                    <a:pt x="361" y="77"/>
                  </a:cubicBezTo>
                  <a:cubicBezTo>
                    <a:pt x="361" y="76"/>
                    <a:pt x="361" y="76"/>
                    <a:pt x="361" y="76"/>
                  </a:cubicBezTo>
                  <a:cubicBezTo>
                    <a:pt x="361" y="74"/>
                    <a:pt x="361" y="74"/>
                    <a:pt x="361" y="74"/>
                  </a:cubicBezTo>
                  <a:cubicBezTo>
                    <a:pt x="364" y="73"/>
                    <a:pt x="364" y="73"/>
                    <a:pt x="364" y="73"/>
                  </a:cubicBezTo>
                  <a:cubicBezTo>
                    <a:pt x="365" y="73"/>
                    <a:pt x="365" y="73"/>
                    <a:pt x="365" y="73"/>
                  </a:cubicBezTo>
                  <a:cubicBezTo>
                    <a:pt x="368" y="74"/>
                    <a:pt x="368" y="74"/>
                    <a:pt x="368" y="74"/>
                  </a:cubicBezTo>
                  <a:cubicBezTo>
                    <a:pt x="370" y="77"/>
                    <a:pt x="370" y="77"/>
                    <a:pt x="370" y="77"/>
                  </a:cubicBezTo>
                  <a:cubicBezTo>
                    <a:pt x="373" y="79"/>
                    <a:pt x="373" y="79"/>
                    <a:pt x="373" y="79"/>
                  </a:cubicBezTo>
                  <a:cubicBezTo>
                    <a:pt x="376" y="82"/>
                    <a:pt x="376" y="82"/>
                    <a:pt x="376" y="82"/>
                  </a:cubicBezTo>
                  <a:cubicBezTo>
                    <a:pt x="378" y="84"/>
                    <a:pt x="378" y="84"/>
                    <a:pt x="378" y="84"/>
                  </a:cubicBezTo>
                  <a:cubicBezTo>
                    <a:pt x="378" y="85"/>
                    <a:pt x="378" y="85"/>
                    <a:pt x="378" y="85"/>
                  </a:cubicBezTo>
                  <a:cubicBezTo>
                    <a:pt x="379" y="87"/>
                    <a:pt x="379" y="87"/>
                    <a:pt x="379" y="87"/>
                  </a:cubicBezTo>
                  <a:cubicBezTo>
                    <a:pt x="379" y="88"/>
                    <a:pt x="379" y="88"/>
                    <a:pt x="379" y="88"/>
                  </a:cubicBezTo>
                  <a:cubicBezTo>
                    <a:pt x="378" y="88"/>
                    <a:pt x="378" y="88"/>
                    <a:pt x="378" y="88"/>
                  </a:cubicBezTo>
                  <a:cubicBezTo>
                    <a:pt x="378" y="90"/>
                    <a:pt x="378" y="90"/>
                    <a:pt x="378" y="90"/>
                  </a:cubicBezTo>
                  <a:cubicBezTo>
                    <a:pt x="377" y="91"/>
                    <a:pt x="377" y="91"/>
                    <a:pt x="377" y="91"/>
                  </a:cubicBezTo>
                  <a:cubicBezTo>
                    <a:pt x="376" y="91"/>
                    <a:pt x="376" y="91"/>
                    <a:pt x="376" y="91"/>
                  </a:cubicBezTo>
                  <a:cubicBezTo>
                    <a:pt x="376" y="90"/>
                    <a:pt x="376" y="90"/>
                    <a:pt x="376" y="90"/>
                  </a:cubicBezTo>
                  <a:cubicBezTo>
                    <a:pt x="374" y="90"/>
                    <a:pt x="374" y="90"/>
                    <a:pt x="374" y="90"/>
                  </a:cubicBezTo>
                  <a:cubicBezTo>
                    <a:pt x="373" y="91"/>
                    <a:pt x="373" y="91"/>
                    <a:pt x="373" y="91"/>
                  </a:cubicBezTo>
                  <a:cubicBezTo>
                    <a:pt x="370" y="90"/>
                    <a:pt x="370" y="90"/>
                    <a:pt x="370" y="90"/>
                  </a:cubicBezTo>
                  <a:cubicBezTo>
                    <a:pt x="370" y="90"/>
                    <a:pt x="370" y="90"/>
                    <a:pt x="370" y="90"/>
                  </a:cubicBezTo>
                  <a:cubicBezTo>
                    <a:pt x="368" y="92"/>
                    <a:pt x="368" y="92"/>
                    <a:pt x="368" y="92"/>
                  </a:cubicBezTo>
                  <a:cubicBezTo>
                    <a:pt x="365" y="94"/>
                    <a:pt x="365" y="94"/>
                    <a:pt x="365" y="94"/>
                  </a:cubicBezTo>
                  <a:cubicBezTo>
                    <a:pt x="365" y="94"/>
                    <a:pt x="365" y="94"/>
                    <a:pt x="365" y="94"/>
                  </a:cubicBezTo>
                  <a:cubicBezTo>
                    <a:pt x="363" y="94"/>
                    <a:pt x="363" y="94"/>
                    <a:pt x="363" y="94"/>
                  </a:cubicBezTo>
                  <a:cubicBezTo>
                    <a:pt x="362" y="94"/>
                    <a:pt x="362" y="94"/>
                    <a:pt x="362" y="94"/>
                  </a:cubicBezTo>
                  <a:cubicBezTo>
                    <a:pt x="362" y="95"/>
                    <a:pt x="362" y="95"/>
                    <a:pt x="362" y="95"/>
                  </a:cubicBezTo>
                  <a:cubicBezTo>
                    <a:pt x="362" y="96"/>
                    <a:pt x="362" y="96"/>
                    <a:pt x="362" y="96"/>
                  </a:cubicBezTo>
                  <a:cubicBezTo>
                    <a:pt x="360" y="96"/>
                    <a:pt x="360" y="96"/>
                    <a:pt x="360" y="96"/>
                  </a:cubicBezTo>
                  <a:cubicBezTo>
                    <a:pt x="359" y="96"/>
                    <a:pt x="359" y="96"/>
                    <a:pt x="359" y="96"/>
                  </a:cubicBezTo>
                  <a:cubicBezTo>
                    <a:pt x="359" y="97"/>
                    <a:pt x="359" y="97"/>
                    <a:pt x="359" y="97"/>
                  </a:cubicBezTo>
                  <a:cubicBezTo>
                    <a:pt x="358" y="99"/>
                    <a:pt x="358" y="99"/>
                    <a:pt x="358" y="99"/>
                  </a:cubicBezTo>
                  <a:cubicBezTo>
                    <a:pt x="358" y="102"/>
                    <a:pt x="358" y="102"/>
                    <a:pt x="358" y="102"/>
                  </a:cubicBezTo>
                  <a:cubicBezTo>
                    <a:pt x="358" y="104"/>
                    <a:pt x="358" y="104"/>
                    <a:pt x="358" y="104"/>
                  </a:cubicBezTo>
                  <a:cubicBezTo>
                    <a:pt x="357" y="105"/>
                    <a:pt x="357" y="105"/>
                    <a:pt x="357" y="105"/>
                  </a:cubicBezTo>
                  <a:cubicBezTo>
                    <a:pt x="355" y="105"/>
                    <a:pt x="355" y="105"/>
                    <a:pt x="355" y="105"/>
                  </a:cubicBezTo>
                  <a:cubicBezTo>
                    <a:pt x="351" y="107"/>
                    <a:pt x="351" y="107"/>
                    <a:pt x="351" y="107"/>
                  </a:cubicBezTo>
                  <a:cubicBezTo>
                    <a:pt x="349" y="107"/>
                    <a:pt x="349" y="107"/>
                    <a:pt x="349" y="107"/>
                  </a:cubicBezTo>
                  <a:cubicBezTo>
                    <a:pt x="348" y="107"/>
                    <a:pt x="348" y="107"/>
                    <a:pt x="348" y="107"/>
                  </a:cubicBezTo>
                  <a:cubicBezTo>
                    <a:pt x="347" y="107"/>
                    <a:pt x="347" y="107"/>
                    <a:pt x="347" y="107"/>
                  </a:cubicBezTo>
                  <a:cubicBezTo>
                    <a:pt x="345" y="111"/>
                    <a:pt x="345" y="111"/>
                    <a:pt x="345" y="111"/>
                  </a:cubicBezTo>
                  <a:cubicBezTo>
                    <a:pt x="343" y="111"/>
                    <a:pt x="343" y="111"/>
                    <a:pt x="343" y="111"/>
                  </a:cubicBezTo>
                  <a:cubicBezTo>
                    <a:pt x="342" y="113"/>
                    <a:pt x="342" y="113"/>
                    <a:pt x="342" y="113"/>
                  </a:cubicBezTo>
                  <a:cubicBezTo>
                    <a:pt x="341" y="114"/>
                    <a:pt x="341" y="114"/>
                    <a:pt x="341" y="114"/>
                  </a:cubicBezTo>
                  <a:cubicBezTo>
                    <a:pt x="340" y="116"/>
                    <a:pt x="340" y="116"/>
                    <a:pt x="340" y="116"/>
                  </a:cubicBezTo>
                  <a:cubicBezTo>
                    <a:pt x="339" y="116"/>
                    <a:pt x="339" y="116"/>
                    <a:pt x="339" y="116"/>
                  </a:cubicBezTo>
                  <a:cubicBezTo>
                    <a:pt x="337" y="115"/>
                    <a:pt x="337" y="115"/>
                    <a:pt x="337" y="115"/>
                  </a:cubicBezTo>
                  <a:cubicBezTo>
                    <a:pt x="336" y="115"/>
                    <a:pt x="336" y="115"/>
                    <a:pt x="336" y="115"/>
                  </a:cubicBezTo>
                  <a:cubicBezTo>
                    <a:pt x="333" y="114"/>
                    <a:pt x="333" y="114"/>
                    <a:pt x="333" y="114"/>
                  </a:cubicBezTo>
                  <a:cubicBezTo>
                    <a:pt x="332" y="112"/>
                    <a:pt x="332" y="112"/>
                    <a:pt x="332" y="112"/>
                  </a:cubicBezTo>
                  <a:cubicBezTo>
                    <a:pt x="330" y="112"/>
                    <a:pt x="330" y="112"/>
                    <a:pt x="330" y="112"/>
                  </a:cubicBezTo>
                  <a:cubicBezTo>
                    <a:pt x="326" y="113"/>
                    <a:pt x="326" y="113"/>
                    <a:pt x="326" y="113"/>
                  </a:cubicBezTo>
                  <a:cubicBezTo>
                    <a:pt x="325" y="114"/>
                    <a:pt x="325" y="114"/>
                    <a:pt x="325" y="114"/>
                  </a:cubicBezTo>
                  <a:cubicBezTo>
                    <a:pt x="323" y="116"/>
                    <a:pt x="323" y="116"/>
                    <a:pt x="323" y="116"/>
                  </a:cubicBezTo>
                  <a:cubicBezTo>
                    <a:pt x="323" y="119"/>
                    <a:pt x="323" y="119"/>
                    <a:pt x="323" y="119"/>
                  </a:cubicBezTo>
                  <a:cubicBezTo>
                    <a:pt x="323" y="122"/>
                    <a:pt x="323" y="122"/>
                    <a:pt x="323" y="122"/>
                  </a:cubicBezTo>
                  <a:cubicBezTo>
                    <a:pt x="323" y="122"/>
                    <a:pt x="323" y="122"/>
                    <a:pt x="323" y="122"/>
                  </a:cubicBezTo>
                  <a:cubicBezTo>
                    <a:pt x="327" y="125"/>
                    <a:pt x="327" y="125"/>
                    <a:pt x="327" y="125"/>
                  </a:cubicBezTo>
                  <a:cubicBezTo>
                    <a:pt x="330" y="127"/>
                    <a:pt x="330" y="127"/>
                    <a:pt x="330" y="127"/>
                  </a:cubicBezTo>
                  <a:cubicBezTo>
                    <a:pt x="330" y="127"/>
                    <a:pt x="330" y="127"/>
                    <a:pt x="330" y="127"/>
                  </a:cubicBezTo>
                  <a:cubicBezTo>
                    <a:pt x="329" y="129"/>
                    <a:pt x="329" y="129"/>
                    <a:pt x="329" y="129"/>
                  </a:cubicBezTo>
                  <a:cubicBezTo>
                    <a:pt x="328" y="131"/>
                    <a:pt x="328" y="131"/>
                    <a:pt x="328" y="131"/>
                  </a:cubicBezTo>
                  <a:cubicBezTo>
                    <a:pt x="325" y="134"/>
                    <a:pt x="325" y="134"/>
                    <a:pt x="325" y="134"/>
                  </a:cubicBezTo>
                  <a:cubicBezTo>
                    <a:pt x="323" y="138"/>
                    <a:pt x="323" y="138"/>
                    <a:pt x="323" y="138"/>
                  </a:cubicBezTo>
                  <a:cubicBezTo>
                    <a:pt x="321" y="141"/>
                    <a:pt x="321" y="141"/>
                    <a:pt x="321" y="141"/>
                  </a:cubicBezTo>
                  <a:cubicBezTo>
                    <a:pt x="321" y="141"/>
                    <a:pt x="321" y="141"/>
                    <a:pt x="321" y="141"/>
                  </a:cubicBezTo>
                  <a:cubicBezTo>
                    <a:pt x="318" y="141"/>
                    <a:pt x="318" y="141"/>
                    <a:pt x="318" y="141"/>
                  </a:cubicBezTo>
                  <a:cubicBezTo>
                    <a:pt x="315" y="142"/>
                    <a:pt x="315" y="142"/>
                    <a:pt x="315" y="142"/>
                  </a:cubicBezTo>
                  <a:cubicBezTo>
                    <a:pt x="314" y="143"/>
                    <a:pt x="314" y="143"/>
                    <a:pt x="314" y="143"/>
                  </a:cubicBezTo>
                  <a:cubicBezTo>
                    <a:pt x="311" y="144"/>
                    <a:pt x="311" y="144"/>
                    <a:pt x="311" y="144"/>
                  </a:cubicBezTo>
                  <a:cubicBezTo>
                    <a:pt x="310" y="144"/>
                    <a:pt x="310" y="144"/>
                    <a:pt x="310" y="144"/>
                  </a:cubicBezTo>
                  <a:cubicBezTo>
                    <a:pt x="306" y="145"/>
                    <a:pt x="306" y="145"/>
                    <a:pt x="306" y="145"/>
                  </a:cubicBezTo>
                  <a:cubicBezTo>
                    <a:pt x="304" y="146"/>
                    <a:pt x="304" y="146"/>
                    <a:pt x="304" y="146"/>
                  </a:cubicBezTo>
                  <a:cubicBezTo>
                    <a:pt x="301" y="147"/>
                    <a:pt x="301" y="147"/>
                    <a:pt x="301" y="147"/>
                  </a:cubicBezTo>
                  <a:cubicBezTo>
                    <a:pt x="295" y="149"/>
                    <a:pt x="295" y="149"/>
                    <a:pt x="295" y="149"/>
                  </a:cubicBezTo>
                  <a:cubicBezTo>
                    <a:pt x="291" y="150"/>
                    <a:pt x="291" y="150"/>
                    <a:pt x="291" y="150"/>
                  </a:cubicBezTo>
                  <a:cubicBezTo>
                    <a:pt x="288" y="153"/>
                    <a:pt x="288" y="153"/>
                    <a:pt x="288" y="153"/>
                  </a:cubicBezTo>
                  <a:cubicBezTo>
                    <a:pt x="285" y="155"/>
                    <a:pt x="285" y="155"/>
                    <a:pt x="285" y="155"/>
                  </a:cubicBezTo>
                  <a:cubicBezTo>
                    <a:pt x="284" y="156"/>
                    <a:pt x="284" y="156"/>
                    <a:pt x="284" y="156"/>
                  </a:cubicBezTo>
                  <a:cubicBezTo>
                    <a:pt x="282" y="156"/>
                    <a:pt x="282" y="156"/>
                    <a:pt x="282" y="156"/>
                  </a:cubicBezTo>
                  <a:cubicBezTo>
                    <a:pt x="280" y="156"/>
                    <a:pt x="280" y="156"/>
                    <a:pt x="280" y="156"/>
                  </a:cubicBezTo>
                  <a:cubicBezTo>
                    <a:pt x="280" y="155"/>
                    <a:pt x="280" y="155"/>
                    <a:pt x="280" y="155"/>
                  </a:cubicBezTo>
                  <a:cubicBezTo>
                    <a:pt x="279" y="154"/>
                    <a:pt x="279" y="154"/>
                    <a:pt x="279" y="154"/>
                  </a:cubicBezTo>
                  <a:cubicBezTo>
                    <a:pt x="276" y="155"/>
                    <a:pt x="276" y="155"/>
                    <a:pt x="276" y="155"/>
                  </a:cubicBezTo>
                  <a:cubicBezTo>
                    <a:pt x="273" y="155"/>
                    <a:pt x="273" y="155"/>
                    <a:pt x="273" y="155"/>
                  </a:cubicBezTo>
                  <a:cubicBezTo>
                    <a:pt x="271" y="154"/>
                    <a:pt x="271" y="154"/>
                    <a:pt x="271" y="154"/>
                  </a:cubicBezTo>
                  <a:cubicBezTo>
                    <a:pt x="268" y="154"/>
                    <a:pt x="268" y="154"/>
                    <a:pt x="268" y="154"/>
                  </a:cubicBezTo>
                  <a:cubicBezTo>
                    <a:pt x="263" y="152"/>
                    <a:pt x="263" y="152"/>
                    <a:pt x="263" y="152"/>
                  </a:cubicBezTo>
                  <a:cubicBezTo>
                    <a:pt x="258" y="149"/>
                    <a:pt x="258" y="149"/>
                    <a:pt x="258" y="149"/>
                  </a:cubicBezTo>
                  <a:cubicBezTo>
                    <a:pt x="255" y="147"/>
                    <a:pt x="255" y="147"/>
                    <a:pt x="255" y="147"/>
                  </a:cubicBezTo>
                  <a:cubicBezTo>
                    <a:pt x="253" y="147"/>
                    <a:pt x="253" y="147"/>
                    <a:pt x="253" y="147"/>
                  </a:cubicBezTo>
                  <a:cubicBezTo>
                    <a:pt x="247" y="146"/>
                    <a:pt x="247" y="146"/>
                    <a:pt x="247" y="146"/>
                  </a:cubicBezTo>
                  <a:cubicBezTo>
                    <a:pt x="243" y="146"/>
                    <a:pt x="243" y="146"/>
                    <a:pt x="243" y="146"/>
                  </a:cubicBezTo>
                  <a:cubicBezTo>
                    <a:pt x="241" y="146"/>
                    <a:pt x="241" y="146"/>
                    <a:pt x="241" y="146"/>
                  </a:cubicBezTo>
                  <a:cubicBezTo>
                    <a:pt x="240" y="146"/>
                    <a:pt x="240" y="146"/>
                    <a:pt x="240" y="146"/>
                  </a:cubicBezTo>
                  <a:cubicBezTo>
                    <a:pt x="240" y="147"/>
                    <a:pt x="240" y="147"/>
                    <a:pt x="240" y="147"/>
                  </a:cubicBezTo>
                  <a:cubicBezTo>
                    <a:pt x="238" y="149"/>
                    <a:pt x="238" y="149"/>
                    <a:pt x="238" y="149"/>
                  </a:cubicBezTo>
                  <a:cubicBezTo>
                    <a:pt x="233" y="149"/>
                    <a:pt x="233" y="149"/>
                    <a:pt x="233" y="149"/>
                  </a:cubicBezTo>
                  <a:cubicBezTo>
                    <a:pt x="227" y="148"/>
                    <a:pt x="227" y="148"/>
                    <a:pt x="227" y="148"/>
                  </a:cubicBezTo>
                  <a:cubicBezTo>
                    <a:pt x="222" y="149"/>
                    <a:pt x="222" y="149"/>
                    <a:pt x="222" y="149"/>
                  </a:cubicBezTo>
                  <a:cubicBezTo>
                    <a:pt x="218" y="148"/>
                    <a:pt x="218" y="148"/>
                    <a:pt x="218" y="148"/>
                  </a:cubicBezTo>
                  <a:cubicBezTo>
                    <a:pt x="215" y="149"/>
                    <a:pt x="215" y="149"/>
                    <a:pt x="215" y="149"/>
                  </a:cubicBezTo>
                  <a:cubicBezTo>
                    <a:pt x="213" y="149"/>
                    <a:pt x="213" y="149"/>
                    <a:pt x="213" y="149"/>
                  </a:cubicBezTo>
                  <a:cubicBezTo>
                    <a:pt x="212" y="149"/>
                    <a:pt x="212" y="149"/>
                    <a:pt x="212" y="149"/>
                  </a:cubicBezTo>
                  <a:cubicBezTo>
                    <a:pt x="211" y="144"/>
                    <a:pt x="211" y="144"/>
                    <a:pt x="211" y="144"/>
                  </a:cubicBezTo>
                  <a:cubicBezTo>
                    <a:pt x="210" y="143"/>
                    <a:pt x="210" y="143"/>
                    <a:pt x="210" y="143"/>
                  </a:cubicBezTo>
                  <a:cubicBezTo>
                    <a:pt x="208" y="140"/>
                    <a:pt x="208" y="140"/>
                    <a:pt x="208" y="140"/>
                  </a:cubicBezTo>
                  <a:cubicBezTo>
                    <a:pt x="206" y="139"/>
                    <a:pt x="206" y="139"/>
                    <a:pt x="206" y="139"/>
                  </a:cubicBezTo>
                  <a:cubicBezTo>
                    <a:pt x="206" y="137"/>
                    <a:pt x="206" y="137"/>
                    <a:pt x="206" y="137"/>
                  </a:cubicBezTo>
                  <a:cubicBezTo>
                    <a:pt x="206" y="136"/>
                    <a:pt x="206" y="136"/>
                    <a:pt x="206" y="136"/>
                  </a:cubicBezTo>
                  <a:cubicBezTo>
                    <a:pt x="205" y="134"/>
                    <a:pt x="205" y="134"/>
                    <a:pt x="205" y="134"/>
                  </a:cubicBezTo>
                  <a:cubicBezTo>
                    <a:pt x="203" y="134"/>
                    <a:pt x="203" y="134"/>
                    <a:pt x="203" y="134"/>
                  </a:cubicBezTo>
                  <a:cubicBezTo>
                    <a:pt x="202" y="133"/>
                    <a:pt x="202" y="133"/>
                    <a:pt x="202" y="133"/>
                  </a:cubicBezTo>
                  <a:cubicBezTo>
                    <a:pt x="202" y="133"/>
                    <a:pt x="202" y="133"/>
                    <a:pt x="202" y="133"/>
                  </a:cubicBezTo>
                  <a:cubicBezTo>
                    <a:pt x="202" y="132"/>
                    <a:pt x="202" y="132"/>
                    <a:pt x="202" y="132"/>
                  </a:cubicBezTo>
                  <a:cubicBezTo>
                    <a:pt x="201" y="131"/>
                    <a:pt x="201" y="131"/>
                    <a:pt x="201" y="131"/>
                  </a:cubicBezTo>
                  <a:cubicBezTo>
                    <a:pt x="200" y="132"/>
                    <a:pt x="200" y="132"/>
                    <a:pt x="200" y="132"/>
                  </a:cubicBezTo>
                  <a:cubicBezTo>
                    <a:pt x="199" y="132"/>
                    <a:pt x="199" y="132"/>
                    <a:pt x="199" y="132"/>
                  </a:cubicBezTo>
                  <a:cubicBezTo>
                    <a:pt x="196" y="130"/>
                    <a:pt x="196" y="130"/>
                    <a:pt x="196" y="130"/>
                  </a:cubicBezTo>
                  <a:cubicBezTo>
                    <a:pt x="194" y="128"/>
                    <a:pt x="194" y="128"/>
                    <a:pt x="194" y="128"/>
                  </a:cubicBezTo>
                  <a:cubicBezTo>
                    <a:pt x="193" y="128"/>
                    <a:pt x="193" y="128"/>
                    <a:pt x="193" y="128"/>
                  </a:cubicBezTo>
                  <a:cubicBezTo>
                    <a:pt x="192" y="128"/>
                    <a:pt x="192" y="128"/>
                    <a:pt x="192" y="128"/>
                  </a:cubicBezTo>
                  <a:cubicBezTo>
                    <a:pt x="190" y="127"/>
                    <a:pt x="190" y="127"/>
                    <a:pt x="190" y="127"/>
                  </a:cubicBezTo>
                  <a:cubicBezTo>
                    <a:pt x="189" y="127"/>
                    <a:pt x="189" y="127"/>
                    <a:pt x="189" y="127"/>
                  </a:cubicBezTo>
                  <a:cubicBezTo>
                    <a:pt x="187" y="125"/>
                    <a:pt x="187" y="125"/>
                    <a:pt x="187" y="125"/>
                  </a:cubicBezTo>
                  <a:cubicBezTo>
                    <a:pt x="182" y="124"/>
                    <a:pt x="182" y="124"/>
                    <a:pt x="182" y="124"/>
                  </a:cubicBezTo>
                  <a:cubicBezTo>
                    <a:pt x="181" y="124"/>
                    <a:pt x="181" y="124"/>
                    <a:pt x="181" y="124"/>
                  </a:cubicBezTo>
                  <a:cubicBezTo>
                    <a:pt x="180" y="125"/>
                    <a:pt x="180" y="125"/>
                    <a:pt x="180" y="125"/>
                  </a:cubicBezTo>
                  <a:cubicBezTo>
                    <a:pt x="178" y="125"/>
                    <a:pt x="178" y="125"/>
                    <a:pt x="178" y="125"/>
                  </a:cubicBezTo>
                  <a:cubicBezTo>
                    <a:pt x="175" y="125"/>
                    <a:pt x="175" y="125"/>
                    <a:pt x="175" y="125"/>
                  </a:cubicBezTo>
                  <a:cubicBezTo>
                    <a:pt x="167" y="123"/>
                    <a:pt x="167" y="123"/>
                    <a:pt x="167" y="123"/>
                  </a:cubicBezTo>
                  <a:cubicBezTo>
                    <a:pt x="165" y="122"/>
                    <a:pt x="165" y="122"/>
                    <a:pt x="165" y="122"/>
                  </a:cubicBezTo>
                  <a:cubicBezTo>
                    <a:pt x="163" y="120"/>
                    <a:pt x="163" y="120"/>
                    <a:pt x="163" y="120"/>
                  </a:cubicBezTo>
                  <a:cubicBezTo>
                    <a:pt x="163" y="118"/>
                    <a:pt x="163" y="118"/>
                    <a:pt x="163" y="118"/>
                  </a:cubicBezTo>
                  <a:cubicBezTo>
                    <a:pt x="163" y="117"/>
                    <a:pt x="163" y="117"/>
                    <a:pt x="163" y="117"/>
                  </a:cubicBezTo>
                  <a:cubicBezTo>
                    <a:pt x="164" y="116"/>
                    <a:pt x="164" y="116"/>
                    <a:pt x="164" y="116"/>
                  </a:cubicBezTo>
                  <a:cubicBezTo>
                    <a:pt x="165" y="116"/>
                    <a:pt x="165" y="116"/>
                    <a:pt x="165" y="116"/>
                  </a:cubicBezTo>
                  <a:cubicBezTo>
                    <a:pt x="166" y="114"/>
                    <a:pt x="166" y="114"/>
                    <a:pt x="166" y="114"/>
                  </a:cubicBezTo>
                  <a:cubicBezTo>
                    <a:pt x="164" y="113"/>
                    <a:pt x="164" y="113"/>
                    <a:pt x="164" y="113"/>
                  </a:cubicBezTo>
                  <a:cubicBezTo>
                    <a:pt x="164" y="111"/>
                    <a:pt x="164" y="111"/>
                    <a:pt x="164" y="111"/>
                  </a:cubicBezTo>
                  <a:cubicBezTo>
                    <a:pt x="164" y="110"/>
                    <a:pt x="164" y="110"/>
                    <a:pt x="164" y="110"/>
                  </a:cubicBezTo>
                  <a:cubicBezTo>
                    <a:pt x="164" y="108"/>
                    <a:pt x="164" y="108"/>
                    <a:pt x="164" y="108"/>
                  </a:cubicBezTo>
                  <a:cubicBezTo>
                    <a:pt x="164" y="107"/>
                    <a:pt x="164" y="107"/>
                    <a:pt x="164" y="107"/>
                  </a:cubicBezTo>
                  <a:cubicBezTo>
                    <a:pt x="162" y="105"/>
                    <a:pt x="162" y="105"/>
                    <a:pt x="162" y="105"/>
                  </a:cubicBezTo>
                  <a:cubicBezTo>
                    <a:pt x="162" y="105"/>
                    <a:pt x="162" y="105"/>
                    <a:pt x="162" y="105"/>
                  </a:cubicBezTo>
                  <a:cubicBezTo>
                    <a:pt x="160" y="104"/>
                    <a:pt x="160" y="104"/>
                    <a:pt x="160" y="104"/>
                  </a:cubicBezTo>
                  <a:cubicBezTo>
                    <a:pt x="160" y="103"/>
                    <a:pt x="160" y="103"/>
                    <a:pt x="160" y="103"/>
                  </a:cubicBezTo>
                  <a:cubicBezTo>
                    <a:pt x="159" y="101"/>
                    <a:pt x="159" y="101"/>
                    <a:pt x="159" y="101"/>
                  </a:cubicBezTo>
                  <a:cubicBezTo>
                    <a:pt x="158" y="99"/>
                    <a:pt x="158" y="99"/>
                    <a:pt x="158" y="99"/>
                  </a:cubicBezTo>
                  <a:cubicBezTo>
                    <a:pt x="158" y="99"/>
                    <a:pt x="158" y="99"/>
                    <a:pt x="158" y="99"/>
                  </a:cubicBezTo>
                  <a:cubicBezTo>
                    <a:pt x="157" y="97"/>
                    <a:pt x="157" y="97"/>
                    <a:pt x="157" y="97"/>
                  </a:cubicBezTo>
                  <a:cubicBezTo>
                    <a:pt x="156" y="96"/>
                    <a:pt x="156" y="96"/>
                    <a:pt x="156" y="96"/>
                  </a:cubicBezTo>
                  <a:cubicBezTo>
                    <a:pt x="155" y="96"/>
                    <a:pt x="155" y="96"/>
                    <a:pt x="155" y="96"/>
                  </a:cubicBezTo>
                  <a:cubicBezTo>
                    <a:pt x="154" y="95"/>
                    <a:pt x="154" y="95"/>
                    <a:pt x="154" y="95"/>
                  </a:cubicBezTo>
                  <a:cubicBezTo>
                    <a:pt x="153" y="94"/>
                    <a:pt x="153" y="94"/>
                    <a:pt x="153" y="94"/>
                  </a:cubicBezTo>
                  <a:cubicBezTo>
                    <a:pt x="151" y="94"/>
                    <a:pt x="151" y="94"/>
                    <a:pt x="151" y="94"/>
                  </a:cubicBezTo>
                  <a:cubicBezTo>
                    <a:pt x="151" y="95"/>
                    <a:pt x="151" y="95"/>
                    <a:pt x="151" y="95"/>
                  </a:cubicBezTo>
                  <a:cubicBezTo>
                    <a:pt x="150" y="96"/>
                    <a:pt x="150" y="96"/>
                    <a:pt x="150" y="96"/>
                  </a:cubicBezTo>
                  <a:cubicBezTo>
                    <a:pt x="149" y="95"/>
                    <a:pt x="149" y="95"/>
                    <a:pt x="149" y="95"/>
                  </a:cubicBezTo>
                  <a:cubicBezTo>
                    <a:pt x="148" y="94"/>
                    <a:pt x="148" y="94"/>
                    <a:pt x="148" y="94"/>
                  </a:cubicBezTo>
                  <a:cubicBezTo>
                    <a:pt x="147" y="94"/>
                    <a:pt x="147" y="94"/>
                    <a:pt x="147" y="94"/>
                  </a:cubicBezTo>
                  <a:cubicBezTo>
                    <a:pt x="146" y="94"/>
                    <a:pt x="146" y="94"/>
                    <a:pt x="146" y="94"/>
                  </a:cubicBezTo>
                  <a:cubicBezTo>
                    <a:pt x="145" y="94"/>
                    <a:pt x="145" y="94"/>
                    <a:pt x="145" y="94"/>
                  </a:cubicBezTo>
                  <a:cubicBezTo>
                    <a:pt x="144" y="94"/>
                    <a:pt x="144" y="94"/>
                    <a:pt x="144" y="94"/>
                  </a:cubicBezTo>
                  <a:cubicBezTo>
                    <a:pt x="144" y="95"/>
                    <a:pt x="144" y="95"/>
                    <a:pt x="144" y="95"/>
                  </a:cubicBezTo>
                  <a:cubicBezTo>
                    <a:pt x="143" y="95"/>
                    <a:pt x="143" y="95"/>
                    <a:pt x="143" y="95"/>
                  </a:cubicBezTo>
                  <a:cubicBezTo>
                    <a:pt x="141" y="94"/>
                    <a:pt x="141" y="94"/>
                    <a:pt x="141" y="94"/>
                  </a:cubicBezTo>
                  <a:cubicBezTo>
                    <a:pt x="141" y="94"/>
                    <a:pt x="141" y="94"/>
                    <a:pt x="141" y="94"/>
                  </a:cubicBezTo>
                  <a:cubicBezTo>
                    <a:pt x="141" y="93"/>
                    <a:pt x="141" y="93"/>
                    <a:pt x="141" y="93"/>
                  </a:cubicBezTo>
                  <a:cubicBezTo>
                    <a:pt x="140" y="92"/>
                    <a:pt x="140" y="92"/>
                    <a:pt x="140" y="92"/>
                  </a:cubicBezTo>
                  <a:cubicBezTo>
                    <a:pt x="138" y="90"/>
                    <a:pt x="138" y="90"/>
                    <a:pt x="138" y="90"/>
                  </a:cubicBezTo>
                  <a:cubicBezTo>
                    <a:pt x="137" y="89"/>
                    <a:pt x="137" y="89"/>
                    <a:pt x="137" y="89"/>
                  </a:cubicBezTo>
                  <a:cubicBezTo>
                    <a:pt x="136" y="88"/>
                    <a:pt x="136" y="88"/>
                    <a:pt x="136" y="88"/>
                  </a:cubicBezTo>
                  <a:cubicBezTo>
                    <a:pt x="135" y="88"/>
                    <a:pt x="135" y="88"/>
                    <a:pt x="135" y="88"/>
                  </a:cubicBezTo>
                  <a:cubicBezTo>
                    <a:pt x="134" y="87"/>
                    <a:pt x="134" y="87"/>
                    <a:pt x="134" y="87"/>
                  </a:cubicBezTo>
                  <a:cubicBezTo>
                    <a:pt x="134" y="86"/>
                    <a:pt x="134" y="86"/>
                    <a:pt x="134" y="86"/>
                  </a:cubicBezTo>
                  <a:cubicBezTo>
                    <a:pt x="134" y="85"/>
                    <a:pt x="134" y="85"/>
                    <a:pt x="134" y="85"/>
                  </a:cubicBezTo>
                  <a:cubicBezTo>
                    <a:pt x="134" y="85"/>
                    <a:pt x="134" y="85"/>
                    <a:pt x="134" y="85"/>
                  </a:cubicBezTo>
                  <a:cubicBezTo>
                    <a:pt x="134" y="86"/>
                    <a:pt x="134" y="86"/>
                    <a:pt x="134" y="86"/>
                  </a:cubicBezTo>
                  <a:cubicBezTo>
                    <a:pt x="134" y="86"/>
                    <a:pt x="134" y="86"/>
                    <a:pt x="134" y="86"/>
                  </a:cubicBezTo>
                  <a:cubicBezTo>
                    <a:pt x="133" y="85"/>
                    <a:pt x="133" y="85"/>
                    <a:pt x="133" y="85"/>
                  </a:cubicBezTo>
                  <a:cubicBezTo>
                    <a:pt x="132" y="84"/>
                    <a:pt x="132" y="84"/>
                    <a:pt x="132" y="84"/>
                  </a:cubicBezTo>
                  <a:cubicBezTo>
                    <a:pt x="133" y="83"/>
                    <a:pt x="133" y="83"/>
                    <a:pt x="133" y="83"/>
                  </a:cubicBezTo>
                  <a:cubicBezTo>
                    <a:pt x="132" y="82"/>
                    <a:pt x="132" y="82"/>
                    <a:pt x="132" y="82"/>
                  </a:cubicBezTo>
                  <a:cubicBezTo>
                    <a:pt x="132" y="82"/>
                    <a:pt x="132" y="82"/>
                    <a:pt x="132" y="82"/>
                  </a:cubicBezTo>
                  <a:cubicBezTo>
                    <a:pt x="130" y="81"/>
                    <a:pt x="130" y="81"/>
                    <a:pt x="130" y="81"/>
                  </a:cubicBezTo>
                  <a:cubicBezTo>
                    <a:pt x="129" y="81"/>
                    <a:pt x="129" y="81"/>
                    <a:pt x="129" y="81"/>
                  </a:cubicBezTo>
                  <a:cubicBezTo>
                    <a:pt x="129" y="82"/>
                    <a:pt x="129" y="82"/>
                    <a:pt x="129" y="82"/>
                  </a:cubicBezTo>
                  <a:cubicBezTo>
                    <a:pt x="128" y="83"/>
                    <a:pt x="128" y="83"/>
                    <a:pt x="128" y="83"/>
                  </a:cubicBezTo>
                  <a:cubicBezTo>
                    <a:pt x="126" y="83"/>
                    <a:pt x="126" y="83"/>
                    <a:pt x="126" y="83"/>
                  </a:cubicBezTo>
                  <a:cubicBezTo>
                    <a:pt x="124" y="86"/>
                    <a:pt x="124" y="86"/>
                    <a:pt x="124" y="86"/>
                  </a:cubicBezTo>
                  <a:cubicBezTo>
                    <a:pt x="124" y="87"/>
                    <a:pt x="124" y="87"/>
                    <a:pt x="124" y="87"/>
                  </a:cubicBezTo>
                  <a:cubicBezTo>
                    <a:pt x="124" y="88"/>
                    <a:pt x="124" y="88"/>
                    <a:pt x="124" y="88"/>
                  </a:cubicBezTo>
                  <a:cubicBezTo>
                    <a:pt x="123" y="90"/>
                    <a:pt x="123" y="90"/>
                    <a:pt x="123" y="90"/>
                  </a:cubicBezTo>
                  <a:cubicBezTo>
                    <a:pt x="121" y="91"/>
                    <a:pt x="121" y="91"/>
                    <a:pt x="121" y="91"/>
                  </a:cubicBezTo>
                  <a:cubicBezTo>
                    <a:pt x="120" y="92"/>
                    <a:pt x="120" y="92"/>
                    <a:pt x="120" y="92"/>
                  </a:cubicBezTo>
                  <a:cubicBezTo>
                    <a:pt x="119" y="94"/>
                    <a:pt x="119" y="94"/>
                    <a:pt x="119" y="94"/>
                  </a:cubicBezTo>
                  <a:cubicBezTo>
                    <a:pt x="120" y="97"/>
                    <a:pt x="120" y="97"/>
                    <a:pt x="120" y="97"/>
                  </a:cubicBezTo>
                  <a:cubicBezTo>
                    <a:pt x="121" y="100"/>
                    <a:pt x="121" y="100"/>
                    <a:pt x="121" y="100"/>
                  </a:cubicBezTo>
                  <a:cubicBezTo>
                    <a:pt x="123" y="102"/>
                    <a:pt x="123" y="102"/>
                    <a:pt x="123" y="102"/>
                  </a:cubicBezTo>
                  <a:cubicBezTo>
                    <a:pt x="123" y="103"/>
                    <a:pt x="123" y="103"/>
                    <a:pt x="123" y="103"/>
                  </a:cubicBezTo>
                  <a:cubicBezTo>
                    <a:pt x="121" y="105"/>
                    <a:pt x="121" y="105"/>
                    <a:pt x="121" y="105"/>
                  </a:cubicBezTo>
                  <a:cubicBezTo>
                    <a:pt x="118" y="106"/>
                    <a:pt x="118" y="106"/>
                    <a:pt x="118" y="106"/>
                  </a:cubicBezTo>
                  <a:cubicBezTo>
                    <a:pt x="118" y="108"/>
                    <a:pt x="118" y="108"/>
                    <a:pt x="118" y="108"/>
                  </a:cubicBezTo>
                  <a:cubicBezTo>
                    <a:pt x="116" y="108"/>
                    <a:pt x="116" y="108"/>
                    <a:pt x="116" y="108"/>
                  </a:cubicBezTo>
                  <a:cubicBezTo>
                    <a:pt x="116" y="108"/>
                    <a:pt x="116" y="108"/>
                    <a:pt x="116" y="108"/>
                  </a:cubicBezTo>
                  <a:cubicBezTo>
                    <a:pt x="115" y="107"/>
                    <a:pt x="115" y="107"/>
                    <a:pt x="115" y="107"/>
                  </a:cubicBezTo>
                  <a:cubicBezTo>
                    <a:pt x="113" y="107"/>
                    <a:pt x="113" y="107"/>
                    <a:pt x="113" y="107"/>
                  </a:cubicBezTo>
                  <a:cubicBezTo>
                    <a:pt x="111" y="108"/>
                    <a:pt x="111" y="108"/>
                    <a:pt x="111" y="108"/>
                  </a:cubicBezTo>
                  <a:cubicBezTo>
                    <a:pt x="108" y="107"/>
                    <a:pt x="108" y="107"/>
                    <a:pt x="108" y="107"/>
                  </a:cubicBezTo>
                  <a:cubicBezTo>
                    <a:pt x="106" y="106"/>
                    <a:pt x="106" y="106"/>
                    <a:pt x="106" y="106"/>
                  </a:cubicBezTo>
                  <a:cubicBezTo>
                    <a:pt x="103" y="106"/>
                    <a:pt x="103" y="106"/>
                    <a:pt x="103" y="106"/>
                  </a:cubicBezTo>
                  <a:cubicBezTo>
                    <a:pt x="102" y="106"/>
                    <a:pt x="102" y="106"/>
                    <a:pt x="102" y="106"/>
                  </a:cubicBezTo>
                  <a:cubicBezTo>
                    <a:pt x="102" y="110"/>
                    <a:pt x="102" y="110"/>
                    <a:pt x="102" y="110"/>
                  </a:cubicBezTo>
                  <a:cubicBezTo>
                    <a:pt x="101" y="112"/>
                    <a:pt x="101" y="112"/>
                    <a:pt x="101" y="112"/>
                  </a:cubicBezTo>
                  <a:cubicBezTo>
                    <a:pt x="101" y="114"/>
                    <a:pt x="101" y="114"/>
                    <a:pt x="101" y="114"/>
                  </a:cubicBezTo>
                  <a:cubicBezTo>
                    <a:pt x="101" y="119"/>
                    <a:pt x="101" y="119"/>
                    <a:pt x="101" y="119"/>
                  </a:cubicBezTo>
                  <a:cubicBezTo>
                    <a:pt x="101" y="122"/>
                    <a:pt x="101" y="122"/>
                    <a:pt x="101" y="122"/>
                  </a:cubicBezTo>
                  <a:cubicBezTo>
                    <a:pt x="100" y="123"/>
                    <a:pt x="100" y="123"/>
                    <a:pt x="100" y="123"/>
                  </a:cubicBezTo>
                  <a:cubicBezTo>
                    <a:pt x="101" y="124"/>
                    <a:pt x="101" y="124"/>
                    <a:pt x="101" y="124"/>
                  </a:cubicBezTo>
                  <a:cubicBezTo>
                    <a:pt x="102" y="125"/>
                    <a:pt x="102" y="125"/>
                    <a:pt x="102" y="125"/>
                  </a:cubicBezTo>
                  <a:cubicBezTo>
                    <a:pt x="102" y="127"/>
                    <a:pt x="102" y="127"/>
                    <a:pt x="102" y="127"/>
                  </a:cubicBezTo>
                  <a:cubicBezTo>
                    <a:pt x="101" y="127"/>
                    <a:pt x="101" y="127"/>
                    <a:pt x="101" y="127"/>
                  </a:cubicBezTo>
                  <a:cubicBezTo>
                    <a:pt x="101" y="127"/>
                    <a:pt x="101" y="127"/>
                    <a:pt x="101" y="127"/>
                  </a:cubicBezTo>
                  <a:cubicBezTo>
                    <a:pt x="100" y="128"/>
                    <a:pt x="100" y="128"/>
                    <a:pt x="100" y="128"/>
                  </a:cubicBezTo>
                  <a:cubicBezTo>
                    <a:pt x="99" y="128"/>
                    <a:pt x="99" y="128"/>
                    <a:pt x="99" y="128"/>
                  </a:cubicBezTo>
                  <a:cubicBezTo>
                    <a:pt x="97" y="127"/>
                    <a:pt x="97" y="127"/>
                    <a:pt x="97" y="127"/>
                  </a:cubicBezTo>
                  <a:cubicBezTo>
                    <a:pt x="96" y="128"/>
                    <a:pt x="96" y="128"/>
                    <a:pt x="96" y="128"/>
                  </a:cubicBezTo>
                  <a:cubicBezTo>
                    <a:pt x="95" y="128"/>
                    <a:pt x="95" y="128"/>
                    <a:pt x="95" y="128"/>
                  </a:cubicBezTo>
                  <a:cubicBezTo>
                    <a:pt x="91" y="129"/>
                    <a:pt x="91" y="129"/>
                    <a:pt x="91" y="129"/>
                  </a:cubicBezTo>
                  <a:cubicBezTo>
                    <a:pt x="89" y="130"/>
                    <a:pt x="89" y="130"/>
                    <a:pt x="89" y="130"/>
                  </a:cubicBezTo>
                  <a:cubicBezTo>
                    <a:pt x="88" y="130"/>
                    <a:pt x="88" y="130"/>
                    <a:pt x="88" y="130"/>
                  </a:cubicBezTo>
                  <a:cubicBezTo>
                    <a:pt x="86" y="130"/>
                    <a:pt x="86" y="130"/>
                    <a:pt x="86" y="130"/>
                  </a:cubicBezTo>
                  <a:cubicBezTo>
                    <a:pt x="85" y="130"/>
                    <a:pt x="85" y="130"/>
                    <a:pt x="85" y="130"/>
                  </a:cubicBezTo>
                  <a:cubicBezTo>
                    <a:pt x="84" y="132"/>
                    <a:pt x="84" y="132"/>
                    <a:pt x="84" y="132"/>
                  </a:cubicBezTo>
                  <a:cubicBezTo>
                    <a:pt x="84" y="133"/>
                    <a:pt x="84" y="133"/>
                    <a:pt x="84" y="133"/>
                  </a:cubicBezTo>
                  <a:cubicBezTo>
                    <a:pt x="85" y="133"/>
                    <a:pt x="85" y="133"/>
                    <a:pt x="85" y="133"/>
                  </a:cubicBezTo>
                  <a:cubicBezTo>
                    <a:pt x="87" y="133"/>
                    <a:pt x="87" y="133"/>
                    <a:pt x="87" y="133"/>
                  </a:cubicBezTo>
                  <a:cubicBezTo>
                    <a:pt x="90" y="133"/>
                    <a:pt x="90" y="133"/>
                    <a:pt x="90" y="133"/>
                  </a:cubicBezTo>
                  <a:cubicBezTo>
                    <a:pt x="90" y="134"/>
                    <a:pt x="90" y="134"/>
                    <a:pt x="90" y="134"/>
                  </a:cubicBezTo>
                  <a:cubicBezTo>
                    <a:pt x="88" y="136"/>
                    <a:pt x="88" y="136"/>
                    <a:pt x="88" y="136"/>
                  </a:cubicBezTo>
                  <a:cubicBezTo>
                    <a:pt x="89" y="138"/>
                    <a:pt x="89" y="138"/>
                    <a:pt x="89" y="138"/>
                  </a:cubicBezTo>
                  <a:cubicBezTo>
                    <a:pt x="89" y="139"/>
                    <a:pt x="89" y="139"/>
                    <a:pt x="89" y="139"/>
                  </a:cubicBezTo>
                  <a:cubicBezTo>
                    <a:pt x="90" y="140"/>
                    <a:pt x="90" y="140"/>
                    <a:pt x="90" y="140"/>
                  </a:cubicBezTo>
                  <a:cubicBezTo>
                    <a:pt x="90" y="142"/>
                    <a:pt x="90" y="142"/>
                    <a:pt x="90" y="142"/>
                  </a:cubicBezTo>
                  <a:cubicBezTo>
                    <a:pt x="91" y="144"/>
                    <a:pt x="91" y="144"/>
                    <a:pt x="91" y="144"/>
                  </a:cubicBezTo>
                  <a:cubicBezTo>
                    <a:pt x="92" y="146"/>
                    <a:pt x="92" y="146"/>
                    <a:pt x="92" y="146"/>
                  </a:cubicBezTo>
                  <a:cubicBezTo>
                    <a:pt x="94" y="147"/>
                    <a:pt x="94" y="147"/>
                    <a:pt x="94" y="147"/>
                  </a:cubicBezTo>
                  <a:cubicBezTo>
                    <a:pt x="94" y="150"/>
                    <a:pt x="94" y="150"/>
                    <a:pt x="94" y="150"/>
                  </a:cubicBezTo>
                  <a:cubicBezTo>
                    <a:pt x="93" y="151"/>
                    <a:pt x="93" y="151"/>
                    <a:pt x="93" y="151"/>
                  </a:cubicBezTo>
                  <a:cubicBezTo>
                    <a:pt x="93" y="153"/>
                    <a:pt x="93" y="153"/>
                    <a:pt x="93" y="153"/>
                  </a:cubicBezTo>
                  <a:cubicBezTo>
                    <a:pt x="94" y="154"/>
                    <a:pt x="94" y="154"/>
                    <a:pt x="94" y="154"/>
                  </a:cubicBezTo>
                  <a:cubicBezTo>
                    <a:pt x="93" y="155"/>
                    <a:pt x="93" y="155"/>
                    <a:pt x="93" y="155"/>
                  </a:cubicBezTo>
                  <a:cubicBezTo>
                    <a:pt x="93" y="155"/>
                    <a:pt x="93" y="155"/>
                    <a:pt x="93" y="155"/>
                  </a:cubicBezTo>
                  <a:cubicBezTo>
                    <a:pt x="91" y="156"/>
                    <a:pt x="91" y="156"/>
                    <a:pt x="91" y="156"/>
                  </a:cubicBezTo>
                  <a:cubicBezTo>
                    <a:pt x="91" y="159"/>
                    <a:pt x="91" y="159"/>
                    <a:pt x="91" y="159"/>
                  </a:cubicBezTo>
                  <a:cubicBezTo>
                    <a:pt x="90" y="160"/>
                    <a:pt x="90" y="160"/>
                    <a:pt x="90" y="160"/>
                  </a:cubicBezTo>
                  <a:cubicBezTo>
                    <a:pt x="86" y="159"/>
                    <a:pt x="86" y="159"/>
                    <a:pt x="86" y="159"/>
                  </a:cubicBezTo>
                  <a:cubicBezTo>
                    <a:pt x="83" y="155"/>
                    <a:pt x="83" y="155"/>
                    <a:pt x="83" y="155"/>
                  </a:cubicBezTo>
                  <a:cubicBezTo>
                    <a:pt x="82" y="155"/>
                    <a:pt x="82" y="155"/>
                    <a:pt x="82" y="155"/>
                  </a:cubicBezTo>
                  <a:cubicBezTo>
                    <a:pt x="79" y="154"/>
                    <a:pt x="79" y="154"/>
                    <a:pt x="79" y="154"/>
                  </a:cubicBezTo>
                  <a:cubicBezTo>
                    <a:pt x="74" y="154"/>
                    <a:pt x="74" y="154"/>
                    <a:pt x="74" y="154"/>
                  </a:cubicBezTo>
                  <a:cubicBezTo>
                    <a:pt x="71" y="155"/>
                    <a:pt x="71" y="155"/>
                    <a:pt x="71" y="155"/>
                  </a:cubicBezTo>
                  <a:cubicBezTo>
                    <a:pt x="67" y="153"/>
                    <a:pt x="67" y="153"/>
                    <a:pt x="67" y="153"/>
                  </a:cubicBezTo>
                  <a:cubicBezTo>
                    <a:pt x="63" y="154"/>
                    <a:pt x="63" y="154"/>
                    <a:pt x="63" y="154"/>
                  </a:cubicBezTo>
                  <a:cubicBezTo>
                    <a:pt x="61" y="155"/>
                    <a:pt x="61" y="155"/>
                    <a:pt x="61" y="155"/>
                  </a:cubicBezTo>
                  <a:cubicBezTo>
                    <a:pt x="59" y="154"/>
                    <a:pt x="59" y="154"/>
                    <a:pt x="59" y="154"/>
                  </a:cubicBezTo>
                  <a:cubicBezTo>
                    <a:pt x="57" y="155"/>
                    <a:pt x="57" y="155"/>
                    <a:pt x="57" y="155"/>
                  </a:cubicBezTo>
                  <a:cubicBezTo>
                    <a:pt x="57" y="155"/>
                    <a:pt x="57" y="155"/>
                    <a:pt x="57" y="155"/>
                  </a:cubicBezTo>
                  <a:cubicBezTo>
                    <a:pt x="52" y="155"/>
                    <a:pt x="52" y="155"/>
                    <a:pt x="52" y="155"/>
                  </a:cubicBezTo>
                  <a:cubicBezTo>
                    <a:pt x="49" y="155"/>
                    <a:pt x="49" y="155"/>
                    <a:pt x="49" y="155"/>
                  </a:cubicBezTo>
                  <a:cubicBezTo>
                    <a:pt x="47" y="153"/>
                    <a:pt x="47" y="153"/>
                    <a:pt x="47" y="153"/>
                  </a:cubicBezTo>
                  <a:cubicBezTo>
                    <a:pt x="45" y="153"/>
                    <a:pt x="45" y="153"/>
                    <a:pt x="45" y="153"/>
                  </a:cubicBezTo>
                  <a:cubicBezTo>
                    <a:pt x="44" y="154"/>
                    <a:pt x="44" y="154"/>
                    <a:pt x="44" y="154"/>
                  </a:cubicBezTo>
                  <a:cubicBezTo>
                    <a:pt x="41" y="154"/>
                    <a:pt x="41" y="154"/>
                    <a:pt x="41" y="154"/>
                  </a:cubicBezTo>
                  <a:cubicBezTo>
                    <a:pt x="41" y="153"/>
                    <a:pt x="41" y="153"/>
                    <a:pt x="41" y="153"/>
                  </a:cubicBezTo>
                  <a:cubicBezTo>
                    <a:pt x="40" y="154"/>
                    <a:pt x="40" y="154"/>
                    <a:pt x="40" y="154"/>
                  </a:cubicBezTo>
                  <a:cubicBezTo>
                    <a:pt x="40" y="155"/>
                    <a:pt x="40" y="155"/>
                    <a:pt x="40" y="155"/>
                  </a:cubicBezTo>
                  <a:cubicBezTo>
                    <a:pt x="40" y="157"/>
                    <a:pt x="40" y="157"/>
                    <a:pt x="40" y="157"/>
                  </a:cubicBezTo>
                  <a:cubicBezTo>
                    <a:pt x="40" y="160"/>
                    <a:pt x="40" y="160"/>
                    <a:pt x="40" y="160"/>
                  </a:cubicBezTo>
                  <a:cubicBezTo>
                    <a:pt x="38" y="160"/>
                    <a:pt x="38" y="160"/>
                    <a:pt x="38" y="160"/>
                  </a:cubicBezTo>
                  <a:cubicBezTo>
                    <a:pt x="33" y="160"/>
                    <a:pt x="33" y="160"/>
                    <a:pt x="33" y="160"/>
                  </a:cubicBezTo>
                  <a:cubicBezTo>
                    <a:pt x="27" y="160"/>
                    <a:pt x="27" y="160"/>
                    <a:pt x="27" y="160"/>
                  </a:cubicBezTo>
                  <a:cubicBezTo>
                    <a:pt x="25" y="159"/>
                    <a:pt x="25" y="159"/>
                    <a:pt x="25" y="159"/>
                  </a:cubicBezTo>
                  <a:cubicBezTo>
                    <a:pt x="23" y="158"/>
                    <a:pt x="23" y="158"/>
                    <a:pt x="23" y="158"/>
                  </a:cubicBezTo>
                  <a:cubicBezTo>
                    <a:pt x="21" y="160"/>
                    <a:pt x="21" y="160"/>
                    <a:pt x="21" y="160"/>
                  </a:cubicBezTo>
                  <a:cubicBezTo>
                    <a:pt x="22" y="160"/>
                    <a:pt x="22" y="160"/>
                    <a:pt x="22" y="160"/>
                  </a:cubicBezTo>
                  <a:cubicBezTo>
                    <a:pt x="20" y="162"/>
                    <a:pt x="20" y="162"/>
                    <a:pt x="20" y="162"/>
                  </a:cubicBezTo>
                  <a:cubicBezTo>
                    <a:pt x="19" y="163"/>
                    <a:pt x="19" y="163"/>
                    <a:pt x="19" y="163"/>
                  </a:cubicBezTo>
                  <a:cubicBezTo>
                    <a:pt x="19" y="162"/>
                    <a:pt x="19" y="162"/>
                    <a:pt x="19" y="162"/>
                  </a:cubicBezTo>
                  <a:cubicBezTo>
                    <a:pt x="20" y="163"/>
                    <a:pt x="20" y="163"/>
                    <a:pt x="20" y="163"/>
                  </a:cubicBezTo>
                  <a:cubicBezTo>
                    <a:pt x="21" y="165"/>
                    <a:pt x="21" y="165"/>
                    <a:pt x="21" y="165"/>
                  </a:cubicBezTo>
                  <a:cubicBezTo>
                    <a:pt x="19" y="168"/>
                    <a:pt x="19" y="168"/>
                    <a:pt x="19" y="168"/>
                  </a:cubicBezTo>
                  <a:cubicBezTo>
                    <a:pt x="17" y="171"/>
                    <a:pt x="17" y="171"/>
                    <a:pt x="17" y="171"/>
                  </a:cubicBezTo>
                  <a:cubicBezTo>
                    <a:pt x="19" y="172"/>
                    <a:pt x="19" y="172"/>
                    <a:pt x="19" y="172"/>
                  </a:cubicBezTo>
                  <a:cubicBezTo>
                    <a:pt x="22" y="172"/>
                    <a:pt x="22" y="172"/>
                    <a:pt x="22" y="172"/>
                  </a:cubicBezTo>
                  <a:cubicBezTo>
                    <a:pt x="24" y="174"/>
                    <a:pt x="24" y="174"/>
                    <a:pt x="24" y="174"/>
                  </a:cubicBezTo>
                  <a:cubicBezTo>
                    <a:pt x="25" y="174"/>
                    <a:pt x="25" y="174"/>
                    <a:pt x="25" y="174"/>
                  </a:cubicBezTo>
                  <a:cubicBezTo>
                    <a:pt x="26" y="172"/>
                    <a:pt x="26" y="172"/>
                    <a:pt x="26" y="172"/>
                  </a:cubicBezTo>
                  <a:cubicBezTo>
                    <a:pt x="26" y="171"/>
                    <a:pt x="26" y="171"/>
                    <a:pt x="26" y="171"/>
                  </a:cubicBezTo>
                  <a:cubicBezTo>
                    <a:pt x="28" y="171"/>
                    <a:pt x="28" y="171"/>
                    <a:pt x="28" y="171"/>
                  </a:cubicBezTo>
                  <a:cubicBezTo>
                    <a:pt x="31" y="174"/>
                    <a:pt x="31" y="174"/>
                    <a:pt x="31" y="174"/>
                  </a:cubicBezTo>
                  <a:cubicBezTo>
                    <a:pt x="32" y="176"/>
                    <a:pt x="32" y="176"/>
                    <a:pt x="32" y="176"/>
                  </a:cubicBezTo>
                  <a:cubicBezTo>
                    <a:pt x="30" y="178"/>
                    <a:pt x="30" y="178"/>
                    <a:pt x="30" y="178"/>
                  </a:cubicBezTo>
                  <a:cubicBezTo>
                    <a:pt x="27" y="177"/>
                    <a:pt x="27" y="177"/>
                    <a:pt x="27" y="177"/>
                  </a:cubicBezTo>
                  <a:cubicBezTo>
                    <a:pt x="23" y="178"/>
                    <a:pt x="23" y="178"/>
                    <a:pt x="23" y="178"/>
                  </a:cubicBezTo>
                  <a:cubicBezTo>
                    <a:pt x="22" y="177"/>
                    <a:pt x="22" y="177"/>
                    <a:pt x="22" y="177"/>
                  </a:cubicBezTo>
                  <a:cubicBezTo>
                    <a:pt x="20" y="176"/>
                    <a:pt x="20" y="176"/>
                    <a:pt x="20" y="176"/>
                  </a:cubicBezTo>
                  <a:cubicBezTo>
                    <a:pt x="18" y="178"/>
                    <a:pt x="18" y="178"/>
                    <a:pt x="18" y="178"/>
                  </a:cubicBezTo>
                  <a:cubicBezTo>
                    <a:pt x="17" y="178"/>
                    <a:pt x="17" y="178"/>
                    <a:pt x="17" y="178"/>
                  </a:cubicBezTo>
                  <a:cubicBezTo>
                    <a:pt x="14" y="179"/>
                    <a:pt x="14" y="179"/>
                    <a:pt x="14" y="179"/>
                  </a:cubicBezTo>
                  <a:cubicBezTo>
                    <a:pt x="13" y="180"/>
                    <a:pt x="13" y="180"/>
                    <a:pt x="13" y="180"/>
                  </a:cubicBezTo>
                  <a:cubicBezTo>
                    <a:pt x="12" y="183"/>
                    <a:pt x="12" y="183"/>
                    <a:pt x="12" y="183"/>
                  </a:cubicBezTo>
                  <a:cubicBezTo>
                    <a:pt x="14" y="183"/>
                    <a:pt x="14" y="183"/>
                    <a:pt x="14" y="183"/>
                  </a:cubicBezTo>
                  <a:cubicBezTo>
                    <a:pt x="14" y="185"/>
                    <a:pt x="14" y="185"/>
                    <a:pt x="14" y="185"/>
                  </a:cubicBezTo>
                  <a:cubicBezTo>
                    <a:pt x="12" y="186"/>
                    <a:pt x="12" y="186"/>
                    <a:pt x="12" y="186"/>
                  </a:cubicBezTo>
                  <a:cubicBezTo>
                    <a:pt x="8" y="187"/>
                    <a:pt x="8" y="187"/>
                    <a:pt x="8" y="187"/>
                  </a:cubicBezTo>
                  <a:cubicBezTo>
                    <a:pt x="9" y="188"/>
                    <a:pt x="9" y="188"/>
                    <a:pt x="9" y="188"/>
                  </a:cubicBezTo>
                  <a:cubicBezTo>
                    <a:pt x="9" y="188"/>
                    <a:pt x="9" y="188"/>
                    <a:pt x="9" y="188"/>
                  </a:cubicBezTo>
                  <a:cubicBezTo>
                    <a:pt x="7" y="190"/>
                    <a:pt x="7" y="190"/>
                    <a:pt x="7" y="190"/>
                  </a:cubicBezTo>
                  <a:cubicBezTo>
                    <a:pt x="7" y="192"/>
                    <a:pt x="7" y="192"/>
                    <a:pt x="7" y="192"/>
                  </a:cubicBezTo>
                  <a:cubicBezTo>
                    <a:pt x="5" y="192"/>
                    <a:pt x="5" y="192"/>
                    <a:pt x="5" y="192"/>
                  </a:cubicBezTo>
                  <a:cubicBezTo>
                    <a:pt x="2" y="192"/>
                    <a:pt x="2" y="192"/>
                    <a:pt x="2" y="192"/>
                  </a:cubicBezTo>
                  <a:cubicBezTo>
                    <a:pt x="0" y="193"/>
                    <a:pt x="0" y="193"/>
                    <a:pt x="0" y="193"/>
                  </a:cubicBezTo>
                  <a:cubicBezTo>
                    <a:pt x="0" y="195"/>
                    <a:pt x="0" y="195"/>
                    <a:pt x="0" y="195"/>
                  </a:cubicBezTo>
                  <a:cubicBezTo>
                    <a:pt x="2" y="199"/>
                    <a:pt x="2" y="199"/>
                    <a:pt x="2" y="199"/>
                  </a:cubicBezTo>
                  <a:cubicBezTo>
                    <a:pt x="3" y="198"/>
                    <a:pt x="3" y="198"/>
                    <a:pt x="3" y="198"/>
                  </a:cubicBezTo>
                  <a:cubicBezTo>
                    <a:pt x="6" y="198"/>
                    <a:pt x="6" y="198"/>
                    <a:pt x="6" y="198"/>
                  </a:cubicBezTo>
                  <a:cubicBezTo>
                    <a:pt x="6" y="199"/>
                    <a:pt x="6" y="199"/>
                    <a:pt x="6" y="199"/>
                  </a:cubicBezTo>
                  <a:cubicBezTo>
                    <a:pt x="5" y="201"/>
                    <a:pt x="5" y="201"/>
                    <a:pt x="5" y="201"/>
                  </a:cubicBezTo>
                  <a:cubicBezTo>
                    <a:pt x="6" y="203"/>
                    <a:pt x="6" y="203"/>
                    <a:pt x="6" y="203"/>
                  </a:cubicBezTo>
                  <a:cubicBezTo>
                    <a:pt x="8" y="204"/>
                    <a:pt x="8" y="204"/>
                    <a:pt x="8" y="204"/>
                  </a:cubicBezTo>
                  <a:cubicBezTo>
                    <a:pt x="8" y="206"/>
                    <a:pt x="8" y="206"/>
                    <a:pt x="8" y="206"/>
                  </a:cubicBezTo>
                  <a:cubicBezTo>
                    <a:pt x="7" y="207"/>
                    <a:pt x="7" y="207"/>
                    <a:pt x="7" y="207"/>
                  </a:cubicBezTo>
                  <a:cubicBezTo>
                    <a:pt x="5" y="211"/>
                    <a:pt x="5" y="211"/>
                    <a:pt x="5" y="211"/>
                  </a:cubicBezTo>
                  <a:cubicBezTo>
                    <a:pt x="5" y="216"/>
                    <a:pt x="5" y="216"/>
                    <a:pt x="5" y="216"/>
                  </a:cubicBezTo>
                  <a:cubicBezTo>
                    <a:pt x="4" y="215"/>
                    <a:pt x="4" y="215"/>
                    <a:pt x="4" y="215"/>
                  </a:cubicBezTo>
                  <a:cubicBezTo>
                    <a:pt x="6" y="217"/>
                    <a:pt x="6" y="217"/>
                    <a:pt x="6" y="217"/>
                  </a:cubicBezTo>
                  <a:cubicBezTo>
                    <a:pt x="7" y="218"/>
                    <a:pt x="7" y="218"/>
                    <a:pt x="7" y="218"/>
                  </a:cubicBezTo>
                  <a:cubicBezTo>
                    <a:pt x="10" y="217"/>
                    <a:pt x="10" y="217"/>
                    <a:pt x="10" y="217"/>
                  </a:cubicBezTo>
                  <a:cubicBezTo>
                    <a:pt x="12" y="216"/>
                    <a:pt x="12" y="216"/>
                    <a:pt x="12" y="216"/>
                  </a:cubicBezTo>
                  <a:cubicBezTo>
                    <a:pt x="13" y="215"/>
                    <a:pt x="13" y="215"/>
                    <a:pt x="13" y="215"/>
                  </a:cubicBezTo>
                  <a:cubicBezTo>
                    <a:pt x="14" y="215"/>
                    <a:pt x="14" y="215"/>
                    <a:pt x="14" y="215"/>
                  </a:cubicBezTo>
                  <a:cubicBezTo>
                    <a:pt x="14" y="214"/>
                    <a:pt x="14" y="214"/>
                    <a:pt x="14" y="214"/>
                  </a:cubicBezTo>
                  <a:cubicBezTo>
                    <a:pt x="15" y="215"/>
                    <a:pt x="15" y="215"/>
                    <a:pt x="15" y="215"/>
                  </a:cubicBezTo>
                  <a:cubicBezTo>
                    <a:pt x="16" y="216"/>
                    <a:pt x="16" y="216"/>
                    <a:pt x="16" y="216"/>
                  </a:cubicBezTo>
                  <a:cubicBezTo>
                    <a:pt x="19" y="216"/>
                    <a:pt x="19" y="216"/>
                    <a:pt x="19" y="216"/>
                  </a:cubicBezTo>
                  <a:cubicBezTo>
                    <a:pt x="19" y="215"/>
                    <a:pt x="19" y="215"/>
                    <a:pt x="19" y="215"/>
                  </a:cubicBezTo>
                  <a:cubicBezTo>
                    <a:pt x="18" y="214"/>
                    <a:pt x="18" y="214"/>
                    <a:pt x="18" y="214"/>
                  </a:cubicBezTo>
                  <a:cubicBezTo>
                    <a:pt x="18" y="213"/>
                    <a:pt x="18" y="213"/>
                    <a:pt x="18" y="213"/>
                  </a:cubicBezTo>
                  <a:cubicBezTo>
                    <a:pt x="19" y="212"/>
                    <a:pt x="19" y="212"/>
                    <a:pt x="19" y="212"/>
                  </a:cubicBezTo>
                  <a:cubicBezTo>
                    <a:pt x="20" y="211"/>
                    <a:pt x="20" y="211"/>
                    <a:pt x="20" y="211"/>
                  </a:cubicBezTo>
                  <a:cubicBezTo>
                    <a:pt x="21" y="211"/>
                    <a:pt x="21" y="211"/>
                    <a:pt x="21" y="211"/>
                  </a:cubicBezTo>
                  <a:cubicBezTo>
                    <a:pt x="21" y="212"/>
                    <a:pt x="21" y="212"/>
                    <a:pt x="21" y="212"/>
                  </a:cubicBezTo>
                  <a:cubicBezTo>
                    <a:pt x="23" y="212"/>
                    <a:pt x="23" y="212"/>
                    <a:pt x="23" y="212"/>
                  </a:cubicBezTo>
                  <a:cubicBezTo>
                    <a:pt x="25" y="210"/>
                    <a:pt x="25" y="210"/>
                    <a:pt x="25" y="210"/>
                  </a:cubicBezTo>
                  <a:cubicBezTo>
                    <a:pt x="24" y="208"/>
                    <a:pt x="24" y="208"/>
                    <a:pt x="24" y="208"/>
                  </a:cubicBezTo>
                  <a:cubicBezTo>
                    <a:pt x="25" y="207"/>
                    <a:pt x="25" y="207"/>
                    <a:pt x="25" y="207"/>
                  </a:cubicBezTo>
                  <a:cubicBezTo>
                    <a:pt x="25" y="206"/>
                    <a:pt x="25" y="206"/>
                    <a:pt x="25" y="206"/>
                  </a:cubicBezTo>
                  <a:cubicBezTo>
                    <a:pt x="25" y="204"/>
                    <a:pt x="25" y="204"/>
                    <a:pt x="25" y="204"/>
                  </a:cubicBezTo>
                  <a:cubicBezTo>
                    <a:pt x="26" y="203"/>
                    <a:pt x="26" y="203"/>
                    <a:pt x="26" y="203"/>
                  </a:cubicBezTo>
                  <a:cubicBezTo>
                    <a:pt x="29" y="203"/>
                    <a:pt x="29" y="203"/>
                    <a:pt x="29" y="203"/>
                  </a:cubicBezTo>
                  <a:cubicBezTo>
                    <a:pt x="30" y="204"/>
                    <a:pt x="30" y="204"/>
                    <a:pt x="30" y="204"/>
                  </a:cubicBezTo>
                  <a:cubicBezTo>
                    <a:pt x="31" y="205"/>
                    <a:pt x="31" y="205"/>
                    <a:pt x="31" y="205"/>
                  </a:cubicBezTo>
                  <a:cubicBezTo>
                    <a:pt x="31" y="205"/>
                    <a:pt x="31" y="205"/>
                    <a:pt x="31" y="205"/>
                  </a:cubicBezTo>
                  <a:cubicBezTo>
                    <a:pt x="31" y="207"/>
                    <a:pt x="31" y="207"/>
                    <a:pt x="31" y="207"/>
                  </a:cubicBezTo>
                  <a:cubicBezTo>
                    <a:pt x="31" y="209"/>
                    <a:pt x="31" y="209"/>
                    <a:pt x="31" y="209"/>
                  </a:cubicBezTo>
                  <a:cubicBezTo>
                    <a:pt x="33" y="209"/>
                    <a:pt x="33" y="209"/>
                    <a:pt x="33" y="209"/>
                  </a:cubicBezTo>
                  <a:cubicBezTo>
                    <a:pt x="33" y="210"/>
                    <a:pt x="33" y="210"/>
                    <a:pt x="33" y="210"/>
                  </a:cubicBezTo>
                  <a:cubicBezTo>
                    <a:pt x="33" y="212"/>
                    <a:pt x="33" y="212"/>
                    <a:pt x="33" y="212"/>
                  </a:cubicBezTo>
                  <a:cubicBezTo>
                    <a:pt x="33" y="214"/>
                    <a:pt x="33" y="214"/>
                    <a:pt x="33" y="214"/>
                  </a:cubicBezTo>
                  <a:cubicBezTo>
                    <a:pt x="34" y="217"/>
                    <a:pt x="34" y="217"/>
                    <a:pt x="34" y="217"/>
                  </a:cubicBezTo>
                  <a:cubicBezTo>
                    <a:pt x="35" y="219"/>
                    <a:pt x="35" y="219"/>
                    <a:pt x="35" y="219"/>
                  </a:cubicBezTo>
                  <a:cubicBezTo>
                    <a:pt x="35" y="220"/>
                    <a:pt x="35" y="220"/>
                    <a:pt x="35" y="220"/>
                  </a:cubicBezTo>
                  <a:cubicBezTo>
                    <a:pt x="36" y="221"/>
                    <a:pt x="36" y="221"/>
                    <a:pt x="36" y="221"/>
                  </a:cubicBezTo>
                  <a:cubicBezTo>
                    <a:pt x="38" y="221"/>
                    <a:pt x="38" y="221"/>
                    <a:pt x="38" y="221"/>
                  </a:cubicBezTo>
                  <a:cubicBezTo>
                    <a:pt x="40" y="220"/>
                    <a:pt x="40" y="220"/>
                    <a:pt x="40" y="220"/>
                  </a:cubicBezTo>
                  <a:cubicBezTo>
                    <a:pt x="40" y="219"/>
                    <a:pt x="40" y="219"/>
                    <a:pt x="40" y="219"/>
                  </a:cubicBezTo>
                  <a:cubicBezTo>
                    <a:pt x="42" y="217"/>
                    <a:pt x="42" y="217"/>
                    <a:pt x="42" y="217"/>
                  </a:cubicBezTo>
                  <a:cubicBezTo>
                    <a:pt x="44" y="216"/>
                    <a:pt x="44" y="216"/>
                    <a:pt x="44" y="216"/>
                  </a:cubicBezTo>
                  <a:cubicBezTo>
                    <a:pt x="44" y="215"/>
                    <a:pt x="44" y="215"/>
                    <a:pt x="44" y="215"/>
                  </a:cubicBezTo>
                  <a:cubicBezTo>
                    <a:pt x="46" y="214"/>
                    <a:pt x="46" y="214"/>
                    <a:pt x="46" y="214"/>
                  </a:cubicBezTo>
                  <a:cubicBezTo>
                    <a:pt x="49" y="211"/>
                    <a:pt x="49" y="211"/>
                    <a:pt x="49" y="211"/>
                  </a:cubicBezTo>
                  <a:cubicBezTo>
                    <a:pt x="52" y="211"/>
                    <a:pt x="52" y="211"/>
                    <a:pt x="52" y="211"/>
                  </a:cubicBezTo>
                  <a:cubicBezTo>
                    <a:pt x="52" y="212"/>
                    <a:pt x="52" y="212"/>
                    <a:pt x="52" y="212"/>
                  </a:cubicBezTo>
                  <a:cubicBezTo>
                    <a:pt x="55" y="212"/>
                    <a:pt x="55" y="212"/>
                    <a:pt x="55" y="212"/>
                  </a:cubicBezTo>
                  <a:cubicBezTo>
                    <a:pt x="56" y="211"/>
                    <a:pt x="56" y="211"/>
                    <a:pt x="56" y="211"/>
                  </a:cubicBezTo>
                  <a:cubicBezTo>
                    <a:pt x="59" y="211"/>
                    <a:pt x="59" y="211"/>
                    <a:pt x="59" y="211"/>
                  </a:cubicBezTo>
                  <a:cubicBezTo>
                    <a:pt x="59" y="212"/>
                    <a:pt x="59" y="212"/>
                    <a:pt x="59" y="212"/>
                  </a:cubicBezTo>
                  <a:cubicBezTo>
                    <a:pt x="57" y="215"/>
                    <a:pt x="57" y="215"/>
                    <a:pt x="57" y="215"/>
                  </a:cubicBezTo>
                  <a:cubicBezTo>
                    <a:pt x="58" y="215"/>
                    <a:pt x="58" y="215"/>
                    <a:pt x="58" y="215"/>
                  </a:cubicBezTo>
                  <a:cubicBezTo>
                    <a:pt x="57" y="217"/>
                    <a:pt x="57" y="217"/>
                    <a:pt x="57" y="217"/>
                  </a:cubicBezTo>
                  <a:cubicBezTo>
                    <a:pt x="53" y="219"/>
                    <a:pt x="53" y="219"/>
                    <a:pt x="53" y="219"/>
                  </a:cubicBezTo>
                  <a:cubicBezTo>
                    <a:pt x="47" y="220"/>
                    <a:pt x="47" y="220"/>
                    <a:pt x="47" y="220"/>
                  </a:cubicBezTo>
                  <a:cubicBezTo>
                    <a:pt x="48" y="221"/>
                    <a:pt x="48" y="221"/>
                    <a:pt x="48" y="221"/>
                  </a:cubicBezTo>
                  <a:cubicBezTo>
                    <a:pt x="44" y="224"/>
                    <a:pt x="44" y="224"/>
                    <a:pt x="44" y="224"/>
                  </a:cubicBezTo>
                  <a:cubicBezTo>
                    <a:pt x="45" y="227"/>
                    <a:pt x="45" y="227"/>
                    <a:pt x="45" y="227"/>
                  </a:cubicBezTo>
                  <a:cubicBezTo>
                    <a:pt x="46" y="228"/>
                    <a:pt x="46" y="228"/>
                    <a:pt x="46" y="228"/>
                  </a:cubicBezTo>
                  <a:cubicBezTo>
                    <a:pt x="46" y="228"/>
                    <a:pt x="46" y="228"/>
                    <a:pt x="46" y="228"/>
                  </a:cubicBezTo>
                  <a:cubicBezTo>
                    <a:pt x="48" y="227"/>
                    <a:pt x="48" y="227"/>
                    <a:pt x="48" y="227"/>
                  </a:cubicBezTo>
                  <a:cubicBezTo>
                    <a:pt x="50" y="229"/>
                    <a:pt x="50" y="229"/>
                    <a:pt x="50" y="229"/>
                  </a:cubicBezTo>
                  <a:cubicBezTo>
                    <a:pt x="52" y="231"/>
                    <a:pt x="52" y="231"/>
                    <a:pt x="52" y="231"/>
                  </a:cubicBezTo>
                  <a:cubicBezTo>
                    <a:pt x="54" y="232"/>
                    <a:pt x="54" y="232"/>
                    <a:pt x="54" y="232"/>
                  </a:cubicBezTo>
                  <a:cubicBezTo>
                    <a:pt x="55" y="234"/>
                    <a:pt x="55" y="234"/>
                    <a:pt x="55" y="234"/>
                  </a:cubicBezTo>
                  <a:cubicBezTo>
                    <a:pt x="57" y="235"/>
                    <a:pt x="57" y="235"/>
                    <a:pt x="57" y="235"/>
                  </a:cubicBezTo>
                  <a:cubicBezTo>
                    <a:pt x="57" y="237"/>
                    <a:pt x="57" y="237"/>
                    <a:pt x="57" y="237"/>
                  </a:cubicBezTo>
                  <a:cubicBezTo>
                    <a:pt x="55" y="238"/>
                    <a:pt x="55" y="238"/>
                    <a:pt x="55" y="238"/>
                  </a:cubicBezTo>
                  <a:cubicBezTo>
                    <a:pt x="55" y="240"/>
                    <a:pt x="55" y="240"/>
                    <a:pt x="55" y="240"/>
                  </a:cubicBezTo>
                  <a:cubicBezTo>
                    <a:pt x="53" y="240"/>
                    <a:pt x="53" y="240"/>
                    <a:pt x="53" y="240"/>
                  </a:cubicBezTo>
                  <a:cubicBezTo>
                    <a:pt x="53" y="243"/>
                    <a:pt x="53" y="243"/>
                    <a:pt x="53" y="243"/>
                  </a:cubicBezTo>
                  <a:cubicBezTo>
                    <a:pt x="55" y="245"/>
                    <a:pt x="55" y="245"/>
                    <a:pt x="55" y="245"/>
                  </a:cubicBezTo>
                  <a:cubicBezTo>
                    <a:pt x="56" y="250"/>
                    <a:pt x="56" y="250"/>
                    <a:pt x="56" y="250"/>
                  </a:cubicBezTo>
                  <a:cubicBezTo>
                    <a:pt x="57" y="253"/>
                    <a:pt x="57" y="253"/>
                    <a:pt x="57" y="253"/>
                  </a:cubicBezTo>
                  <a:cubicBezTo>
                    <a:pt x="59" y="255"/>
                    <a:pt x="59" y="255"/>
                    <a:pt x="59" y="255"/>
                  </a:cubicBezTo>
                  <a:cubicBezTo>
                    <a:pt x="63" y="256"/>
                    <a:pt x="63" y="256"/>
                    <a:pt x="63" y="256"/>
                  </a:cubicBezTo>
                  <a:cubicBezTo>
                    <a:pt x="65" y="258"/>
                    <a:pt x="65" y="258"/>
                    <a:pt x="65" y="258"/>
                  </a:cubicBezTo>
                  <a:cubicBezTo>
                    <a:pt x="66" y="260"/>
                    <a:pt x="66" y="260"/>
                    <a:pt x="66" y="260"/>
                  </a:cubicBezTo>
                  <a:cubicBezTo>
                    <a:pt x="68" y="260"/>
                    <a:pt x="68" y="260"/>
                    <a:pt x="68" y="260"/>
                  </a:cubicBezTo>
                  <a:cubicBezTo>
                    <a:pt x="70" y="260"/>
                    <a:pt x="70" y="260"/>
                    <a:pt x="70" y="260"/>
                  </a:cubicBezTo>
                  <a:cubicBezTo>
                    <a:pt x="73" y="260"/>
                    <a:pt x="73" y="260"/>
                    <a:pt x="73" y="260"/>
                  </a:cubicBezTo>
                  <a:cubicBezTo>
                    <a:pt x="73" y="261"/>
                    <a:pt x="73" y="261"/>
                    <a:pt x="73" y="261"/>
                  </a:cubicBezTo>
                  <a:cubicBezTo>
                    <a:pt x="74" y="261"/>
                    <a:pt x="74" y="261"/>
                    <a:pt x="74" y="261"/>
                  </a:cubicBezTo>
                  <a:cubicBezTo>
                    <a:pt x="75" y="257"/>
                    <a:pt x="75" y="257"/>
                    <a:pt x="75" y="257"/>
                  </a:cubicBezTo>
                  <a:cubicBezTo>
                    <a:pt x="78" y="255"/>
                    <a:pt x="78" y="255"/>
                    <a:pt x="78" y="255"/>
                  </a:cubicBezTo>
                  <a:cubicBezTo>
                    <a:pt x="80" y="255"/>
                    <a:pt x="80" y="255"/>
                    <a:pt x="80" y="255"/>
                  </a:cubicBezTo>
                  <a:cubicBezTo>
                    <a:pt x="81" y="253"/>
                    <a:pt x="81" y="253"/>
                    <a:pt x="81" y="253"/>
                  </a:cubicBezTo>
                  <a:cubicBezTo>
                    <a:pt x="83" y="253"/>
                    <a:pt x="83" y="253"/>
                    <a:pt x="83" y="253"/>
                  </a:cubicBezTo>
                  <a:cubicBezTo>
                    <a:pt x="87" y="256"/>
                    <a:pt x="87" y="256"/>
                    <a:pt x="87" y="256"/>
                  </a:cubicBezTo>
                  <a:cubicBezTo>
                    <a:pt x="90" y="255"/>
                    <a:pt x="90" y="255"/>
                    <a:pt x="90" y="255"/>
                  </a:cubicBezTo>
                  <a:cubicBezTo>
                    <a:pt x="91" y="255"/>
                    <a:pt x="91" y="255"/>
                    <a:pt x="91" y="255"/>
                  </a:cubicBezTo>
                  <a:cubicBezTo>
                    <a:pt x="92" y="258"/>
                    <a:pt x="92" y="258"/>
                    <a:pt x="92" y="258"/>
                  </a:cubicBezTo>
                  <a:cubicBezTo>
                    <a:pt x="95" y="258"/>
                    <a:pt x="95" y="258"/>
                    <a:pt x="95" y="258"/>
                  </a:cubicBezTo>
                  <a:cubicBezTo>
                    <a:pt x="97" y="260"/>
                    <a:pt x="97" y="260"/>
                    <a:pt x="97" y="260"/>
                  </a:cubicBezTo>
                  <a:cubicBezTo>
                    <a:pt x="97" y="260"/>
                    <a:pt x="97" y="260"/>
                    <a:pt x="97" y="260"/>
                  </a:cubicBezTo>
                  <a:cubicBezTo>
                    <a:pt x="98" y="260"/>
                    <a:pt x="98" y="260"/>
                    <a:pt x="98" y="260"/>
                  </a:cubicBezTo>
                  <a:cubicBezTo>
                    <a:pt x="98" y="262"/>
                    <a:pt x="98" y="262"/>
                    <a:pt x="98" y="262"/>
                  </a:cubicBezTo>
                  <a:cubicBezTo>
                    <a:pt x="101" y="263"/>
                    <a:pt x="101" y="263"/>
                    <a:pt x="101" y="263"/>
                  </a:cubicBezTo>
                  <a:cubicBezTo>
                    <a:pt x="100" y="266"/>
                    <a:pt x="100" y="266"/>
                    <a:pt x="100" y="266"/>
                  </a:cubicBezTo>
                  <a:cubicBezTo>
                    <a:pt x="101" y="267"/>
                    <a:pt x="101" y="267"/>
                    <a:pt x="101" y="267"/>
                  </a:cubicBezTo>
                  <a:cubicBezTo>
                    <a:pt x="101" y="269"/>
                    <a:pt x="101" y="269"/>
                    <a:pt x="101" y="269"/>
                  </a:cubicBezTo>
                  <a:cubicBezTo>
                    <a:pt x="101" y="269"/>
                    <a:pt x="101" y="269"/>
                    <a:pt x="101" y="269"/>
                  </a:cubicBezTo>
                  <a:cubicBezTo>
                    <a:pt x="102" y="271"/>
                    <a:pt x="102" y="271"/>
                    <a:pt x="102" y="271"/>
                  </a:cubicBezTo>
                  <a:cubicBezTo>
                    <a:pt x="102" y="271"/>
                    <a:pt x="102" y="271"/>
                    <a:pt x="102" y="271"/>
                  </a:cubicBezTo>
                  <a:cubicBezTo>
                    <a:pt x="103" y="272"/>
                    <a:pt x="103" y="272"/>
                    <a:pt x="103" y="272"/>
                  </a:cubicBezTo>
                  <a:cubicBezTo>
                    <a:pt x="103" y="274"/>
                    <a:pt x="103" y="274"/>
                    <a:pt x="103" y="274"/>
                  </a:cubicBezTo>
                  <a:cubicBezTo>
                    <a:pt x="105" y="275"/>
                    <a:pt x="105" y="275"/>
                    <a:pt x="105" y="275"/>
                  </a:cubicBezTo>
                  <a:cubicBezTo>
                    <a:pt x="107" y="273"/>
                    <a:pt x="107" y="273"/>
                    <a:pt x="107" y="273"/>
                  </a:cubicBezTo>
                  <a:cubicBezTo>
                    <a:pt x="108" y="273"/>
                    <a:pt x="108" y="273"/>
                    <a:pt x="108" y="273"/>
                  </a:cubicBezTo>
                  <a:cubicBezTo>
                    <a:pt x="109" y="274"/>
                    <a:pt x="109" y="274"/>
                    <a:pt x="109" y="274"/>
                  </a:cubicBezTo>
                  <a:cubicBezTo>
                    <a:pt x="111" y="274"/>
                    <a:pt x="111" y="274"/>
                    <a:pt x="111" y="274"/>
                  </a:cubicBezTo>
                  <a:cubicBezTo>
                    <a:pt x="112" y="276"/>
                    <a:pt x="112" y="276"/>
                    <a:pt x="112" y="276"/>
                  </a:cubicBezTo>
                  <a:cubicBezTo>
                    <a:pt x="113" y="277"/>
                    <a:pt x="113" y="277"/>
                    <a:pt x="113" y="277"/>
                  </a:cubicBezTo>
                  <a:cubicBezTo>
                    <a:pt x="114" y="278"/>
                    <a:pt x="114" y="278"/>
                    <a:pt x="114" y="278"/>
                  </a:cubicBezTo>
                  <a:cubicBezTo>
                    <a:pt x="116" y="278"/>
                    <a:pt x="116" y="278"/>
                    <a:pt x="116" y="278"/>
                  </a:cubicBezTo>
                  <a:cubicBezTo>
                    <a:pt x="116" y="280"/>
                    <a:pt x="116" y="280"/>
                    <a:pt x="116" y="280"/>
                  </a:cubicBezTo>
                  <a:cubicBezTo>
                    <a:pt x="117" y="280"/>
                    <a:pt x="117" y="280"/>
                    <a:pt x="117" y="280"/>
                  </a:cubicBezTo>
                  <a:cubicBezTo>
                    <a:pt x="117" y="282"/>
                    <a:pt x="117" y="282"/>
                    <a:pt x="117" y="282"/>
                  </a:cubicBezTo>
                  <a:cubicBezTo>
                    <a:pt x="115" y="287"/>
                    <a:pt x="115" y="287"/>
                    <a:pt x="115" y="287"/>
                  </a:cubicBezTo>
                  <a:cubicBezTo>
                    <a:pt x="115" y="289"/>
                    <a:pt x="115" y="289"/>
                    <a:pt x="115" y="289"/>
                  </a:cubicBezTo>
                  <a:cubicBezTo>
                    <a:pt x="113" y="292"/>
                    <a:pt x="113" y="292"/>
                    <a:pt x="113" y="292"/>
                  </a:cubicBezTo>
                  <a:cubicBezTo>
                    <a:pt x="114" y="294"/>
                    <a:pt x="114" y="294"/>
                    <a:pt x="114" y="294"/>
                  </a:cubicBezTo>
                  <a:cubicBezTo>
                    <a:pt x="116" y="294"/>
                    <a:pt x="116" y="294"/>
                    <a:pt x="116" y="294"/>
                  </a:cubicBezTo>
                  <a:cubicBezTo>
                    <a:pt x="117" y="295"/>
                    <a:pt x="117" y="295"/>
                    <a:pt x="117" y="295"/>
                  </a:cubicBezTo>
                  <a:cubicBezTo>
                    <a:pt x="118" y="295"/>
                    <a:pt x="118" y="295"/>
                    <a:pt x="118" y="295"/>
                  </a:cubicBezTo>
                  <a:cubicBezTo>
                    <a:pt x="120" y="297"/>
                    <a:pt x="120" y="297"/>
                    <a:pt x="120" y="297"/>
                  </a:cubicBezTo>
                  <a:cubicBezTo>
                    <a:pt x="123" y="298"/>
                    <a:pt x="123" y="298"/>
                    <a:pt x="123" y="298"/>
                  </a:cubicBezTo>
                  <a:cubicBezTo>
                    <a:pt x="126" y="299"/>
                    <a:pt x="126" y="299"/>
                    <a:pt x="126" y="299"/>
                  </a:cubicBezTo>
                  <a:cubicBezTo>
                    <a:pt x="129" y="303"/>
                    <a:pt x="129" y="303"/>
                    <a:pt x="129" y="303"/>
                  </a:cubicBezTo>
                  <a:cubicBezTo>
                    <a:pt x="132" y="304"/>
                    <a:pt x="132" y="304"/>
                    <a:pt x="132" y="304"/>
                  </a:cubicBezTo>
                  <a:cubicBezTo>
                    <a:pt x="134" y="304"/>
                    <a:pt x="134" y="304"/>
                    <a:pt x="134" y="304"/>
                  </a:cubicBezTo>
                  <a:cubicBezTo>
                    <a:pt x="135" y="304"/>
                    <a:pt x="135" y="304"/>
                    <a:pt x="135" y="304"/>
                  </a:cubicBezTo>
                  <a:cubicBezTo>
                    <a:pt x="138" y="306"/>
                    <a:pt x="138" y="306"/>
                    <a:pt x="138" y="306"/>
                  </a:cubicBezTo>
                  <a:cubicBezTo>
                    <a:pt x="142" y="306"/>
                    <a:pt x="142" y="306"/>
                    <a:pt x="142" y="306"/>
                  </a:cubicBezTo>
                  <a:cubicBezTo>
                    <a:pt x="144" y="307"/>
                    <a:pt x="144" y="307"/>
                    <a:pt x="144" y="307"/>
                  </a:cubicBezTo>
                  <a:cubicBezTo>
                    <a:pt x="148" y="306"/>
                    <a:pt x="148" y="306"/>
                    <a:pt x="148" y="306"/>
                  </a:cubicBezTo>
                  <a:cubicBezTo>
                    <a:pt x="151" y="307"/>
                    <a:pt x="151" y="307"/>
                    <a:pt x="151" y="307"/>
                  </a:cubicBezTo>
                  <a:cubicBezTo>
                    <a:pt x="152" y="309"/>
                    <a:pt x="152" y="309"/>
                    <a:pt x="152" y="309"/>
                  </a:cubicBezTo>
                  <a:cubicBezTo>
                    <a:pt x="154" y="311"/>
                    <a:pt x="154" y="311"/>
                    <a:pt x="154" y="311"/>
                  </a:cubicBezTo>
                  <a:cubicBezTo>
                    <a:pt x="158" y="312"/>
                    <a:pt x="158" y="312"/>
                    <a:pt x="158" y="312"/>
                  </a:cubicBezTo>
                  <a:cubicBezTo>
                    <a:pt x="160" y="311"/>
                    <a:pt x="160" y="311"/>
                    <a:pt x="160" y="311"/>
                  </a:cubicBezTo>
                  <a:cubicBezTo>
                    <a:pt x="162" y="311"/>
                    <a:pt x="162" y="311"/>
                    <a:pt x="162" y="311"/>
                  </a:cubicBezTo>
                  <a:cubicBezTo>
                    <a:pt x="170" y="314"/>
                    <a:pt x="170" y="314"/>
                    <a:pt x="170" y="314"/>
                  </a:cubicBezTo>
                  <a:cubicBezTo>
                    <a:pt x="172" y="313"/>
                    <a:pt x="172" y="313"/>
                    <a:pt x="172" y="313"/>
                  </a:cubicBezTo>
                  <a:cubicBezTo>
                    <a:pt x="174" y="315"/>
                    <a:pt x="174" y="315"/>
                    <a:pt x="174" y="315"/>
                  </a:cubicBezTo>
                  <a:cubicBezTo>
                    <a:pt x="179" y="313"/>
                    <a:pt x="179" y="313"/>
                    <a:pt x="179" y="313"/>
                  </a:cubicBezTo>
                  <a:cubicBezTo>
                    <a:pt x="180" y="310"/>
                    <a:pt x="180" y="310"/>
                    <a:pt x="180" y="310"/>
                  </a:cubicBezTo>
                  <a:cubicBezTo>
                    <a:pt x="178" y="306"/>
                    <a:pt x="178" y="306"/>
                    <a:pt x="178" y="306"/>
                  </a:cubicBezTo>
                  <a:cubicBezTo>
                    <a:pt x="179" y="303"/>
                    <a:pt x="179" y="303"/>
                    <a:pt x="179" y="303"/>
                  </a:cubicBezTo>
                  <a:cubicBezTo>
                    <a:pt x="178" y="301"/>
                    <a:pt x="178" y="301"/>
                    <a:pt x="178" y="301"/>
                  </a:cubicBezTo>
                  <a:cubicBezTo>
                    <a:pt x="178" y="301"/>
                    <a:pt x="178" y="301"/>
                    <a:pt x="178" y="301"/>
                  </a:cubicBezTo>
                  <a:cubicBezTo>
                    <a:pt x="180" y="299"/>
                    <a:pt x="180" y="299"/>
                    <a:pt x="180" y="299"/>
                  </a:cubicBezTo>
                  <a:cubicBezTo>
                    <a:pt x="182" y="299"/>
                    <a:pt x="182" y="299"/>
                    <a:pt x="182" y="299"/>
                  </a:cubicBezTo>
                  <a:cubicBezTo>
                    <a:pt x="183" y="301"/>
                    <a:pt x="183" y="301"/>
                    <a:pt x="183" y="301"/>
                  </a:cubicBezTo>
                  <a:cubicBezTo>
                    <a:pt x="183" y="303"/>
                    <a:pt x="183" y="303"/>
                    <a:pt x="183" y="303"/>
                  </a:cubicBezTo>
                  <a:cubicBezTo>
                    <a:pt x="184" y="304"/>
                    <a:pt x="184" y="304"/>
                    <a:pt x="184" y="304"/>
                  </a:cubicBezTo>
                  <a:cubicBezTo>
                    <a:pt x="184" y="304"/>
                    <a:pt x="184" y="304"/>
                    <a:pt x="184" y="304"/>
                  </a:cubicBezTo>
                  <a:cubicBezTo>
                    <a:pt x="184" y="306"/>
                    <a:pt x="184" y="306"/>
                    <a:pt x="184" y="306"/>
                  </a:cubicBezTo>
                  <a:cubicBezTo>
                    <a:pt x="184" y="307"/>
                    <a:pt x="184" y="307"/>
                    <a:pt x="184" y="307"/>
                  </a:cubicBezTo>
                  <a:cubicBezTo>
                    <a:pt x="185" y="310"/>
                    <a:pt x="185" y="310"/>
                    <a:pt x="185" y="310"/>
                  </a:cubicBezTo>
                  <a:cubicBezTo>
                    <a:pt x="189" y="310"/>
                    <a:pt x="189" y="310"/>
                    <a:pt x="189" y="310"/>
                  </a:cubicBezTo>
                  <a:cubicBezTo>
                    <a:pt x="189" y="310"/>
                    <a:pt x="189" y="310"/>
                    <a:pt x="189" y="310"/>
                  </a:cubicBezTo>
                  <a:cubicBezTo>
                    <a:pt x="193" y="312"/>
                    <a:pt x="193" y="312"/>
                    <a:pt x="193" y="312"/>
                  </a:cubicBezTo>
                  <a:cubicBezTo>
                    <a:pt x="195" y="312"/>
                    <a:pt x="195" y="312"/>
                    <a:pt x="195" y="312"/>
                  </a:cubicBezTo>
                  <a:cubicBezTo>
                    <a:pt x="197" y="310"/>
                    <a:pt x="197" y="310"/>
                    <a:pt x="197" y="310"/>
                  </a:cubicBezTo>
                  <a:cubicBezTo>
                    <a:pt x="199" y="310"/>
                    <a:pt x="199" y="310"/>
                    <a:pt x="199" y="310"/>
                  </a:cubicBezTo>
                  <a:cubicBezTo>
                    <a:pt x="200" y="310"/>
                    <a:pt x="200" y="310"/>
                    <a:pt x="200" y="310"/>
                  </a:cubicBezTo>
                  <a:cubicBezTo>
                    <a:pt x="203" y="310"/>
                    <a:pt x="203" y="310"/>
                    <a:pt x="203" y="310"/>
                  </a:cubicBezTo>
                  <a:cubicBezTo>
                    <a:pt x="206" y="310"/>
                    <a:pt x="206" y="310"/>
                    <a:pt x="206" y="310"/>
                  </a:cubicBezTo>
                  <a:cubicBezTo>
                    <a:pt x="209" y="309"/>
                    <a:pt x="209" y="309"/>
                    <a:pt x="209" y="309"/>
                  </a:cubicBezTo>
                  <a:cubicBezTo>
                    <a:pt x="209" y="308"/>
                    <a:pt x="209" y="308"/>
                    <a:pt x="209" y="308"/>
                  </a:cubicBezTo>
                  <a:cubicBezTo>
                    <a:pt x="209" y="305"/>
                    <a:pt x="209" y="305"/>
                    <a:pt x="209" y="305"/>
                  </a:cubicBezTo>
                  <a:cubicBezTo>
                    <a:pt x="206" y="304"/>
                    <a:pt x="206" y="304"/>
                    <a:pt x="206" y="304"/>
                  </a:cubicBezTo>
                  <a:cubicBezTo>
                    <a:pt x="206" y="303"/>
                    <a:pt x="206" y="303"/>
                    <a:pt x="206" y="303"/>
                  </a:cubicBezTo>
                  <a:cubicBezTo>
                    <a:pt x="206" y="301"/>
                    <a:pt x="206" y="301"/>
                    <a:pt x="206" y="301"/>
                  </a:cubicBezTo>
                  <a:cubicBezTo>
                    <a:pt x="207" y="300"/>
                    <a:pt x="207" y="300"/>
                    <a:pt x="207" y="300"/>
                  </a:cubicBezTo>
                  <a:cubicBezTo>
                    <a:pt x="211" y="300"/>
                    <a:pt x="211" y="300"/>
                    <a:pt x="211" y="300"/>
                  </a:cubicBezTo>
                  <a:cubicBezTo>
                    <a:pt x="211" y="299"/>
                    <a:pt x="211" y="299"/>
                    <a:pt x="211" y="299"/>
                  </a:cubicBezTo>
                  <a:cubicBezTo>
                    <a:pt x="212" y="298"/>
                    <a:pt x="212" y="298"/>
                    <a:pt x="212" y="298"/>
                  </a:cubicBezTo>
                  <a:cubicBezTo>
                    <a:pt x="214" y="297"/>
                    <a:pt x="214" y="297"/>
                    <a:pt x="214" y="297"/>
                  </a:cubicBezTo>
                  <a:cubicBezTo>
                    <a:pt x="215" y="298"/>
                    <a:pt x="215" y="298"/>
                    <a:pt x="215" y="298"/>
                  </a:cubicBezTo>
                  <a:cubicBezTo>
                    <a:pt x="215" y="296"/>
                    <a:pt x="215" y="296"/>
                    <a:pt x="215" y="296"/>
                  </a:cubicBezTo>
                  <a:cubicBezTo>
                    <a:pt x="216" y="296"/>
                    <a:pt x="216" y="296"/>
                    <a:pt x="216" y="296"/>
                  </a:cubicBezTo>
                  <a:cubicBezTo>
                    <a:pt x="217" y="294"/>
                    <a:pt x="217" y="294"/>
                    <a:pt x="217" y="294"/>
                  </a:cubicBezTo>
                  <a:cubicBezTo>
                    <a:pt x="219" y="293"/>
                    <a:pt x="219" y="293"/>
                    <a:pt x="219" y="293"/>
                  </a:cubicBezTo>
                  <a:cubicBezTo>
                    <a:pt x="221" y="293"/>
                    <a:pt x="221" y="293"/>
                    <a:pt x="221" y="293"/>
                  </a:cubicBezTo>
                  <a:cubicBezTo>
                    <a:pt x="223" y="292"/>
                    <a:pt x="223" y="292"/>
                    <a:pt x="223" y="292"/>
                  </a:cubicBezTo>
                  <a:cubicBezTo>
                    <a:pt x="225" y="289"/>
                    <a:pt x="225" y="289"/>
                    <a:pt x="225" y="289"/>
                  </a:cubicBezTo>
                  <a:cubicBezTo>
                    <a:pt x="225" y="288"/>
                    <a:pt x="225" y="288"/>
                    <a:pt x="225" y="288"/>
                  </a:cubicBezTo>
                  <a:cubicBezTo>
                    <a:pt x="226" y="288"/>
                    <a:pt x="226" y="288"/>
                    <a:pt x="226" y="288"/>
                  </a:cubicBezTo>
                  <a:cubicBezTo>
                    <a:pt x="227" y="286"/>
                    <a:pt x="227" y="286"/>
                    <a:pt x="227" y="286"/>
                  </a:cubicBezTo>
                  <a:cubicBezTo>
                    <a:pt x="229" y="288"/>
                    <a:pt x="229" y="288"/>
                    <a:pt x="229" y="288"/>
                  </a:cubicBezTo>
                  <a:cubicBezTo>
                    <a:pt x="232" y="288"/>
                    <a:pt x="232" y="288"/>
                    <a:pt x="232" y="288"/>
                  </a:cubicBezTo>
                  <a:cubicBezTo>
                    <a:pt x="234" y="288"/>
                    <a:pt x="234" y="288"/>
                    <a:pt x="234" y="288"/>
                  </a:cubicBezTo>
                  <a:cubicBezTo>
                    <a:pt x="235" y="288"/>
                    <a:pt x="235" y="288"/>
                    <a:pt x="235" y="288"/>
                  </a:cubicBezTo>
                  <a:cubicBezTo>
                    <a:pt x="235" y="287"/>
                    <a:pt x="235" y="287"/>
                    <a:pt x="235" y="287"/>
                  </a:cubicBezTo>
                  <a:cubicBezTo>
                    <a:pt x="238" y="284"/>
                    <a:pt x="238" y="284"/>
                    <a:pt x="238" y="284"/>
                  </a:cubicBezTo>
                  <a:cubicBezTo>
                    <a:pt x="240" y="285"/>
                    <a:pt x="240" y="285"/>
                    <a:pt x="240" y="285"/>
                  </a:cubicBezTo>
                  <a:cubicBezTo>
                    <a:pt x="241" y="286"/>
                    <a:pt x="241" y="286"/>
                    <a:pt x="241" y="286"/>
                  </a:cubicBezTo>
                  <a:cubicBezTo>
                    <a:pt x="242" y="286"/>
                    <a:pt x="242" y="286"/>
                    <a:pt x="242" y="286"/>
                  </a:cubicBezTo>
                  <a:cubicBezTo>
                    <a:pt x="242" y="287"/>
                    <a:pt x="242" y="287"/>
                    <a:pt x="242" y="287"/>
                  </a:cubicBezTo>
                  <a:cubicBezTo>
                    <a:pt x="241" y="288"/>
                    <a:pt x="241" y="288"/>
                    <a:pt x="241" y="288"/>
                  </a:cubicBezTo>
                  <a:cubicBezTo>
                    <a:pt x="242" y="290"/>
                    <a:pt x="242" y="290"/>
                    <a:pt x="242" y="290"/>
                  </a:cubicBezTo>
                  <a:cubicBezTo>
                    <a:pt x="243" y="289"/>
                    <a:pt x="243" y="289"/>
                    <a:pt x="243" y="289"/>
                  </a:cubicBezTo>
                  <a:cubicBezTo>
                    <a:pt x="244" y="289"/>
                    <a:pt x="244" y="289"/>
                    <a:pt x="244" y="289"/>
                  </a:cubicBezTo>
                  <a:cubicBezTo>
                    <a:pt x="244" y="290"/>
                    <a:pt x="244" y="290"/>
                    <a:pt x="244" y="290"/>
                  </a:cubicBezTo>
                  <a:cubicBezTo>
                    <a:pt x="245" y="292"/>
                    <a:pt x="245" y="292"/>
                    <a:pt x="245" y="292"/>
                  </a:cubicBezTo>
                  <a:cubicBezTo>
                    <a:pt x="245" y="293"/>
                    <a:pt x="245" y="293"/>
                    <a:pt x="245" y="293"/>
                  </a:cubicBezTo>
                  <a:cubicBezTo>
                    <a:pt x="244" y="294"/>
                    <a:pt x="244" y="294"/>
                    <a:pt x="244" y="294"/>
                  </a:cubicBezTo>
                  <a:cubicBezTo>
                    <a:pt x="244" y="296"/>
                    <a:pt x="244" y="296"/>
                    <a:pt x="244" y="296"/>
                  </a:cubicBezTo>
                  <a:cubicBezTo>
                    <a:pt x="246" y="296"/>
                    <a:pt x="246" y="296"/>
                    <a:pt x="246" y="296"/>
                  </a:cubicBezTo>
                  <a:cubicBezTo>
                    <a:pt x="247" y="296"/>
                    <a:pt x="247" y="296"/>
                    <a:pt x="247" y="296"/>
                  </a:cubicBezTo>
                  <a:cubicBezTo>
                    <a:pt x="249" y="296"/>
                    <a:pt x="249" y="296"/>
                    <a:pt x="249" y="296"/>
                  </a:cubicBezTo>
                  <a:cubicBezTo>
                    <a:pt x="250" y="298"/>
                    <a:pt x="250" y="298"/>
                    <a:pt x="250" y="298"/>
                  </a:cubicBezTo>
                  <a:cubicBezTo>
                    <a:pt x="249" y="298"/>
                    <a:pt x="249" y="298"/>
                    <a:pt x="249" y="298"/>
                  </a:cubicBezTo>
                  <a:cubicBezTo>
                    <a:pt x="251" y="297"/>
                    <a:pt x="251" y="297"/>
                    <a:pt x="251" y="297"/>
                  </a:cubicBezTo>
                  <a:cubicBezTo>
                    <a:pt x="253" y="298"/>
                    <a:pt x="253" y="298"/>
                    <a:pt x="253" y="298"/>
                  </a:cubicBezTo>
                  <a:cubicBezTo>
                    <a:pt x="254" y="297"/>
                    <a:pt x="254" y="297"/>
                    <a:pt x="254" y="297"/>
                  </a:cubicBezTo>
                  <a:cubicBezTo>
                    <a:pt x="256" y="297"/>
                    <a:pt x="256" y="297"/>
                    <a:pt x="256" y="297"/>
                  </a:cubicBezTo>
                  <a:cubicBezTo>
                    <a:pt x="257" y="299"/>
                    <a:pt x="257" y="299"/>
                    <a:pt x="257" y="299"/>
                  </a:cubicBezTo>
                  <a:cubicBezTo>
                    <a:pt x="259" y="300"/>
                    <a:pt x="259" y="300"/>
                    <a:pt x="259" y="300"/>
                  </a:cubicBezTo>
                  <a:cubicBezTo>
                    <a:pt x="259" y="303"/>
                    <a:pt x="259" y="303"/>
                    <a:pt x="259" y="303"/>
                  </a:cubicBezTo>
                  <a:cubicBezTo>
                    <a:pt x="260" y="303"/>
                    <a:pt x="260" y="303"/>
                    <a:pt x="260" y="303"/>
                  </a:cubicBezTo>
                  <a:cubicBezTo>
                    <a:pt x="262" y="304"/>
                    <a:pt x="262" y="304"/>
                    <a:pt x="262" y="304"/>
                  </a:cubicBezTo>
                  <a:cubicBezTo>
                    <a:pt x="262" y="307"/>
                    <a:pt x="262" y="307"/>
                    <a:pt x="262" y="307"/>
                  </a:cubicBezTo>
                  <a:cubicBezTo>
                    <a:pt x="263" y="310"/>
                    <a:pt x="263" y="310"/>
                    <a:pt x="263" y="310"/>
                  </a:cubicBezTo>
                  <a:cubicBezTo>
                    <a:pt x="263" y="312"/>
                    <a:pt x="263" y="312"/>
                    <a:pt x="263" y="312"/>
                  </a:cubicBezTo>
                  <a:cubicBezTo>
                    <a:pt x="263" y="316"/>
                    <a:pt x="263" y="316"/>
                    <a:pt x="263" y="316"/>
                  </a:cubicBezTo>
                  <a:cubicBezTo>
                    <a:pt x="263" y="317"/>
                    <a:pt x="263" y="317"/>
                    <a:pt x="263" y="317"/>
                  </a:cubicBezTo>
                  <a:cubicBezTo>
                    <a:pt x="262" y="318"/>
                    <a:pt x="262" y="318"/>
                    <a:pt x="262" y="318"/>
                  </a:cubicBezTo>
                  <a:cubicBezTo>
                    <a:pt x="261" y="319"/>
                    <a:pt x="261" y="319"/>
                    <a:pt x="261" y="319"/>
                  </a:cubicBezTo>
                  <a:cubicBezTo>
                    <a:pt x="260" y="321"/>
                    <a:pt x="260" y="321"/>
                    <a:pt x="260" y="321"/>
                  </a:cubicBezTo>
                  <a:cubicBezTo>
                    <a:pt x="260" y="321"/>
                    <a:pt x="260" y="321"/>
                    <a:pt x="260" y="321"/>
                  </a:cubicBezTo>
                  <a:cubicBezTo>
                    <a:pt x="260" y="321"/>
                    <a:pt x="260" y="321"/>
                    <a:pt x="260" y="321"/>
                  </a:cubicBezTo>
                  <a:cubicBezTo>
                    <a:pt x="260" y="323"/>
                    <a:pt x="260" y="323"/>
                    <a:pt x="260" y="323"/>
                  </a:cubicBezTo>
                  <a:cubicBezTo>
                    <a:pt x="260" y="324"/>
                    <a:pt x="260" y="324"/>
                    <a:pt x="260" y="324"/>
                  </a:cubicBezTo>
                  <a:cubicBezTo>
                    <a:pt x="259" y="324"/>
                    <a:pt x="259" y="324"/>
                    <a:pt x="259" y="324"/>
                  </a:cubicBezTo>
                  <a:cubicBezTo>
                    <a:pt x="258" y="325"/>
                    <a:pt x="258" y="325"/>
                    <a:pt x="258" y="325"/>
                  </a:cubicBezTo>
                  <a:cubicBezTo>
                    <a:pt x="257" y="327"/>
                    <a:pt x="257" y="327"/>
                    <a:pt x="257" y="327"/>
                  </a:cubicBezTo>
                  <a:cubicBezTo>
                    <a:pt x="258" y="327"/>
                    <a:pt x="258" y="327"/>
                    <a:pt x="258" y="327"/>
                  </a:cubicBezTo>
                  <a:cubicBezTo>
                    <a:pt x="257" y="328"/>
                    <a:pt x="257" y="328"/>
                    <a:pt x="257" y="328"/>
                  </a:cubicBezTo>
                  <a:cubicBezTo>
                    <a:pt x="257" y="330"/>
                    <a:pt x="257" y="330"/>
                    <a:pt x="257" y="330"/>
                  </a:cubicBezTo>
                  <a:cubicBezTo>
                    <a:pt x="258" y="330"/>
                    <a:pt x="258" y="330"/>
                    <a:pt x="258" y="330"/>
                  </a:cubicBezTo>
                  <a:cubicBezTo>
                    <a:pt x="259" y="332"/>
                    <a:pt x="259" y="332"/>
                    <a:pt x="259" y="332"/>
                  </a:cubicBezTo>
                  <a:cubicBezTo>
                    <a:pt x="260" y="332"/>
                    <a:pt x="260" y="332"/>
                    <a:pt x="260" y="332"/>
                  </a:cubicBezTo>
                  <a:cubicBezTo>
                    <a:pt x="260" y="334"/>
                    <a:pt x="260" y="334"/>
                    <a:pt x="260" y="334"/>
                  </a:cubicBezTo>
                  <a:cubicBezTo>
                    <a:pt x="260" y="336"/>
                    <a:pt x="260" y="336"/>
                    <a:pt x="260" y="336"/>
                  </a:cubicBezTo>
                  <a:cubicBezTo>
                    <a:pt x="262" y="335"/>
                    <a:pt x="262" y="335"/>
                    <a:pt x="262" y="335"/>
                  </a:cubicBezTo>
                  <a:cubicBezTo>
                    <a:pt x="266" y="334"/>
                    <a:pt x="266" y="334"/>
                    <a:pt x="266" y="334"/>
                  </a:cubicBezTo>
                  <a:cubicBezTo>
                    <a:pt x="266" y="335"/>
                    <a:pt x="266" y="335"/>
                    <a:pt x="266" y="335"/>
                  </a:cubicBezTo>
                  <a:cubicBezTo>
                    <a:pt x="266" y="336"/>
                    <a:pt x="266" y="336"/>
                    <a:pt x="266" y="336"/>
                  </a:cubicBezTo>
                  <a:cubicBezTo>
                    <a:pt x="267" y="337"/>
                    <a:pt x="267" y="337"/>
                    <a:pt x="267" y="337"/>
                  </a:cubicBezTo>
                  <a:cubicBezTo>
                    <a:pt x="269" y="337"/>
                    <a:pt x="269" y="337"/>
                    <a:pt x="269" y="337"/>
                  </a:cubicBezTo>
                  <a:cubicBezTo>
                    <a:pt x="269" y="338"/>
                    <a:pt x="269" y="338"/>
                    <a:pt x="269" y="338"/>
                  </a:cubicBezTo>
                  <a:cubicBezTo>
                    <a:pt x="269" y="339"/>
                    <a:pt x="269" y="339"/>
                    <a:pt x="269" y="339"/>
                  </a:cubicBezTo>
                  <a:cubicBezTo>
                    <a:pt x="270" y="341"/>
                    <a:pt x="270" y="341"/>
                    <a:pt x="270" y="341"/>
                  </a:cubicBezTo>
                  <a:cubicBezTo>
                    <a:pt x="271" y="341"/>
                    <a:pt x="271" y="341"/>
                    <a:pt x="271" y="341"/>
                  </a:cubicBezTo>
                  <a:cubicBezTo>
                    <a:pt x="271" y="342"/>
                    <a:pt x="271" y="342"/>
                    <a:pt x="271" y="342"/>
                  </a:cubicBezTo>
                  <a:cubicBezTo>
                    <a:pt x="272" y="343"/>
                    <a:pt x="272" y="343"/>
                    <a:pt x="272" y="343"/>
                  </a:cubicBezTo>
                  <a:cubicBezTo>
                    <a:pt x="272" y="343"/>
                    <a:pt x="272" y="343"/>
                    <a:pt x="272" y="343"/>
                  </a:cubicBezTo>
                  <a:cubicBezTo>
                    <a:pt x="275" y="342"/>
                    <a:pt x="275" y="342"/>
                    <a:pt x="275" y="342"/>
                  </a:cubicBezTo>
                  <a:cubicBezTo>
                    <a:pt x="277" y="343"/>
                    <a:pt x="277" y="343"/>
                    <a:pt x="277" y="343"/>
                  </a:cubicBezTo>
                  <a:cubicBezTo>
                    <a:pt x="277" y="344"/>
                    <a:pt x="277" y="344"/>
                    <a:pt x="277" y="344"/>
                  </a:cubicBezTo>
                  <a:cubicBezTo>
                    <a:pt x="276" y="345"/>
                    <a:pt x="276" y="345"/>
                    <a:pt x="276" y="345"/>
                  </a:cubicBezTo>
                  <a:cubicBezTo>
                    <a:pt x="276" y="347"/>
                    <a:pt x="276" y="347"/>
                    <a:pt x="276" y="347"/>
                  </a:cubicBezTo>
                  <a:cubicBezTo>
                    <a:pt x="274" y="349"/>
                    <a:pt x="274" y="349"/>
                    <a:pt x="274" y="349"/>
                  </a:cubicBezTo>
                  <a:cubicBezTo>
                    <a:pt x="272" y="351"/>
                    <a:pt x="272" y="351"/>
                    <a:pt x="272" y="351"/>
                  </a:cubicBezTo>
                  <a:cubicBezTo>
                    <a:pt x="272" y="352"/>
                    <a:pt x="272" y="352"/>
                    <a:pt x="272" y="352"/>
                  </a:cubicBezTo>
                  <a:cubicBezTo>
                    <a:pt x="274" y="351"/>
                    <a:pt x="274" y="351"/>
                    <a:pt x="274" y="351"/>
                  </a:cubicBezTo>
                  <a:cubicBezTo>
                    <a:pt x="277" y="352"/>
                    <a:pt x="277" y="352"/>
                    <a:pt x="277" y="352"/>
                  </a:cubicBezTo>
                  <a:cubicBezTo>
                    <a:pt x="277" y="352"/>
                    <a:pt x="277" y="352"/>
                    <a:pt x="277" y="352"/>
                  </a:cubicBezTo>
                  <a:cubicBezTo>
                    <a:pt x="278" y="351"/>
                    <a:pt x="278" y="351"/>
                    <a:pt x="278" y="351"/>
                  </a:cubicBezTo>
                  <a:cubicBezTo>
                    <a:pt x="279" y="353"/>
                    <a:pt x="279" y="353"/>
                    <a:pt x="279" y="353"/>
                  </a:cubicBezTo>
                  <a:cubicBezTo>
                    <a:pt x="278" y="354"/>
                    <a:pt x="278" y="354"/>
                    <a:pt x="278" y="354"/>
                  </a:cubicBezTo>
                  <a:cubicBezTo>
                    <a:pt x="279" y="356"/>
                    <a:pt x="279" y="356"/>
                    <a:pt x="279" y="356"/>
                  </a:cubicBezTo>
                  <a:cubicBezTo>
                    <a:pt x="281" y="357"/>
                    <a:pt x="281" y="357"/>
                    <a:pt x="281" y="357"/>
                  </a:cubicBezTo>
                  <a:cubicBezTo>
                    <a:pt x="282" y="356"/>
                    <a:pt x="282" y="356"/>
                    <a:pt x="282" y="356"/>
                  </a:cubicBezTo>
                  <a:cubicBezTo>
                    <a:pt x="283" y="356"/>
                    <a:pt x="283" y="356"/>
                    <a:pt x="283" y="356"/>
                  </a:cubicBezTo>
                  <a:cubicBezTo>
                    <a:pt x="288" y="354"/>
                    <a:pt x="288" y="354"/>
                    <a:pt x="288" y="354"/>
                  </a:cubicBezTo>
                  <a:cubicBezTo>
                    <a:pt x="289" y="354"/>
                    <a:pt x="289" y="354"/>
                    <a:pt x="289" y="354"/>
                  </a:cubicBezTo>
                  <a:cubicBezTo>
                    <a:pt x="288" y="356"/>
                    <a:pt x="288" y="356"/>
                    <a:pt x="288" y="356"/>
                  </a:cubicBezTo>
                  <a:cubicBezTo>
                    <a:pt x="288" y="357"/>
                    <a:pt x="288" y="357"/>
                    <a:pt x="288" y="357"/>
                  </a:cubicBezTo>
                  <a:cubicBezTo>
                    <a:pt x="289" y="358"/>
                    <a:pt x="289" y="358"/>
                    <a:pt x="289" y="358"/>
                  </a:cubicBezTo>
                  <a:cubicBezTo>
                    <a:pt x="290" y="359"/>
                    <a:pt x="290" y="359"/>
                    <a:pt x="290" y="359"/>
                  </a:cubicBezTo>
                  <a:cubicBezTo>
                    <a:pt x="292" y="359"/>
                    <a:pt x="292" y="359"/>
                    <a:pt x="292" y="359"/>
                  </a:cubicBezTo>
                  <a:cubicBezTo>
                    <a:pt x="293" y="359"/>
                    <a:pt x="293" y="359"/>
                    <a:pt x="293" y="359"/>
                  </a:cubicBezTo>
                  <a:cubicBezTo>
                    <a:pt x="293" y="357"/>
                    <a:pt x="293" y="357"/>
                    <a:pt x="293" y="357"/>
                  </a:cubicBezTo>
                  <a:cubicBezTo>
                    <a:pt x="293" y="354"/>
                    <a:pt x="293" y="354"/>
                    <a:pt x="293" y="354"/>
                  </a:cubicBezTo>
                  <a:cubicBezTo>
                    <a:pt x="292" y="353"/>
                    <a:pt x="292" y="353"/>
                    <a:pt x="292" y="353"/>
                  </a:cubicBezTo>
                  <a:cubicBezTo>
                    <a:pt x="292" y="350"/>
                    <a:pt x="292" y="350"/>
                    <a:pt x="292" y="350"/>
                  </a:cubicBezTo>
                  <a:cubicBezTo>
                    <a:pt x="293" y="349"/>
                    <a:pt x="293" y="349"/>
                    <a:pt x="293" y="349"/>
                  </a:cubicBezTo>
                  <a:cubicBezTo>
                    <a:pt x="293" y="349"/>
                    <a:pt x="293" y="349"/>
                    <a:pt x="293" y="349"/>
                  </a:cubicBezTo>
                  <a:cubicBezTo>
                    <a:pt x="296" y="349"/>
                    <a:pt x="296" y="349"/>
                    <a:pt x="296" y="349"/>
                  </a:cubicBezTo>
                  <a:cubicBezTo>
                    <a:pt x="296" y="349"/>
                    <a:pt x="296" y="349"/>
                    <a:pt x="296" y="349"/>
                  </a:cubicBezTo>
                  <a:cubicBezTo>
                    <a:pt x="297" y="348"/>
                    <a:pt x="297" y="348"/>
                    <a:pt x="297" y="348"/>
                  </a:cubicBezTo>
                  <a:cubicBezTo>
                    <a:pt x="298" y="348"/>
                    <a:pt x="298" y="348"/>
                    <a:pt x="298" y="348"/>
                  </a:cubicBezTo>
                  <a:cubicBezTo>
                    <a:pt x="298" y="347"/>
                    <a:pt x="298" y="347"/>
                    <a:pt x="298" y="347"/>
                  </a:cubicBezTo>
                  <a:cubicBezTo>
                    <a:pt x="299" y="346"/>
                    <a:pt x="299" y="346"/>
                    <a:pt x="299" y="346"/>
                  </a:cubicBezTo>
                  <a:cubicBezTo>
                    <a:pt x="300" y="346"/>
                    <a:pt x="300" y="346"/>
                    <a:pt x="300" y="346"/>
                  </a:cubicBezTo>
                  <a:cubicBezTo>
                    <a:pt x="301" y="346"/>
                    <a:pt x="301" y="346"/>
                    <a:pt x="301" y="346"/>
                  </a:cubicBezTo>
                  <a:cubicBezTo>
                    <a:pt x="301" y="347"/>
                    <a:pt x="301" y="347"/>
                    <a:pt x="301" y="347"/>
                  </a:cubicBezTo>
                  <a:cubicBezTo>
                    <a:pt x="302" y="348"/>
                    <a:pt x="302" y="348"/>
                    <a:pt x="302" y="348"/>
                  </a:cubicBezTo>
                  <a:cubicBezTo>
                    <a:pt x="303" y="348"/>
                    <a:pt x="303" y="348"/>
                    <a:pt x="303" y="348"/>
                  </a:cubicBezTo>
                  <a:cubicBezTo>
                    <a:pt x="304" y="346"/>
                    <a:pt x="304" y="346"/>
                    <a:pt x="304" y="346"/>
                  </a:cubicBezTo>
                  <a:cubicBezTo>
                    <a:pt x="304" y="345"/>
                    <a:pt x="304" y="345"/>
                    <a:pt x="304" y="345"/>
                  </a:cubicBezTo>
                  <a:cubicBezTo>
                    <a:pt x="306" y="347"/>
                    <a:pt x="306" y="347"/>
                    <a:pt x="306" y="347"/>
                  </a:cubicBezTo>
                  <a:cubicBezTo>
                    <a:pt x="307" y="346"/>
                    <a:pt x="307" y="346"/>
                    <a:pt x="307" y="346"/>
                  </a:cubicBezTo>
                  <a:cubicBezTo>
                    <a:pt x="308" y="346"/>
                    <a:pt x="308" y="346"/>
                    <a:pt x="308" y="346"/>
                  </a:cubicBezTo>
                  <a:cubicBezTo>
                    <a:pt x="309" y="347"/>
                    <a:pt x="309" y="347"/>
                    <a:pt x="309" y="347"/>
                  </a:cubicBezTo>
                  <a:cubicBezTo>
                    <a:pt x="310" y="346"/>
                    <a:pt x="310" y="346"/>
                    <a:pt x="310" y="346"/>
                  </a:cubicBezTo>
                  <a:cubicBezTo>
                    <a:pt x="310" y="345"/>
                    <a:pt x="310" y="345"/>
                    <a:pt x="310" y="345"/>
                  </a:cubicBezTo>
                  <a:cubicBezTo>
                    <a:pt x="312" y="344"/>
                    <a:pt x="312" y="344"/>
                    <a:pt x="312" y="344"/>
                  </a:cubicBezTo>
                  <a:cubicBezTo>
                    <a:pt x="314" y="345"/>
                    <a:pt x="314" y="345"/>
                    <a:pt x="314" y="345"/>
                  </a:cubicBezTo>
                  <a:cubicBezTo>
                    <a:pt x="316" y="344"/>
                    <a:pt x="316" y="344"/>
                    <a:pt x="316" y="344"/>
                  </a:cubicBezTo>
                  <a:cubicBezTo>
                    <a:pt x="316" y="342"/>
                    <a:pt x="316" y="342"/>
                    <a:pt x="316" y="342"/>
                  </a:cubicBezTo>
                  <a:cubicBezTo>
                    <a:pt x="318" y="341"/>
                    <a:pt x="318" y="341"/>
                    <a:pt x="318" y="341"/>
                  </a:cubicBezTo>
                  <a:cubicBezTo>
                    <a:pt x="321" y="341"/>
                    <a:pt x="321" y="341"/>
                    <a:pt x="321" y="341"/>
                  </a:cubicBezTo>
                  <a:cubicBezTo>
                    <a:pt x="321" y="340"/>
                    <a:pt x="321" y="340"/>
                    <a:pt x="321" y="340"/>
                  </a:cubicBezTo>
                  <a:cubicBezTo>
                    <a:pt x="323" y="341"/>
                    <a:pt x="323" y="341"/>
                    <a:pt x="323" y="341"/>
                  </a:cubicBezTo>
                  <a:cubicBezTo>
                    <a:pt x="323" y="342"/>
                    <a:pt x="323" y="342"/>
                    <a:pt x="323" y="342"/>
                  </a:cubicBezTo>
                  <a:cubicBezTo>
                    <a:pt x="325" y="343"/>
                    <a:pt x="325" y="343"/>
                    <a:pt x="325" y="343"/>
                  </a:cubicBezTo>
                  <a:cubicBezTo>
                    <a:pt x="326" y="343"/>
                    <a:pt x="326" y="343"/>
                    <a:pt x="326" y="343"/>
                  </a:cubicBezTo>
                  <a:cubicBezTo>
                    <a:pt x="329" y="343"/>
                    <a:pt x="329" y="343"/>
                    <a:pt x="329" y="343"/>
                  </a:cubicBezTo>
                  <a:cubicBezTo>
                    <a:pt x="330" y="344"/>
                    <a:pt x="330" y="344"/>
                    <a:pt x="330" y="344"/>
                  </a:cubicBezTo>
                  <a:cubicBezTo>
                    <a:pt x="332" y="343"/>
                    <a:pt x="332" y="343"/>
                    <a:pt x="332" y="343"/>
                  </a:cubicBezTo>
                  <a:cubicBezTo>
                    <a:pt x="333" y="344"/>
                    <a:pt x="333" y="344"/>
                    <a:pt x="333" y="344"/>
                  </a:cubicBezTo>
                  <a:cubicBezTo>
                    <a:pt x="333" y="346"/>
                    <a:pt x="333" y="346"/>
                    <a:pt x="333" y="346"/>
                  </a:cubicBezTo>
                  <a:cubicBezTo>
                    <a:pt x="332" y="346"/>
                    <a:pt x="332" y="346"/>
                    <a:pt x="332" y="346"/>
                  </a:cubicBezTo>
                  <a:cubicBezTo>
                    <a:pt x="331" y="349"/>
                    <a:pt x="331" y="349"/>
                    <a:pt x="331" y="349"/>
                  </a:cubicBezTo>
                  <a:cubicBezTo>
                    <a:pt x="332" y="349"/>
                    <a:pt x="332" y="349"/>
                    <a:pt x="332" y="349"/>
                  </a:cubicBezTo>
                  <a:cubicBezTo>
                    <a:pt x="332" y="351"/>
                    <a:pt x="332" y="351"/>
                    <a:pt x="332" y="351"/>
                  </a:cubicBezTo>
                  <a:cubicBezTo>
                    <a:pt x="336" y="352"/>
                    <a:pt x="336" y="352"/>
                    <a:pt x="336" y="352"/>
                  </a:cubicBezTo>
                  <a:cubicBezTo>
                    <a:pt x="336" y="354"/>
                    <a:pt x="336" y="354"/>
                    <a:pt x="336" y="354"/>
                  </a:cubicBezTo>
                  <a:cubicBezTo>
                    <a:pt x="337" y="354"/>
                    <a:pt x="337" y="354"/>
                    <a:pt x="337" y="354"/>
                  </a:cubicBezTo>
                  <a:cubicBezTo>
                    <a:pt x="339" y="355"/>
                    <a:pt x="339" y="355"/>
                    <a:pt x="339" y="355"/>
                  </a:cubicBezTo>
                  <a:cubicBezTo>
                    <a:pt x="341" y="354"/>
                    <a:pt x="341" y="354"/>
                    <a:pt x="341" y="354"/>
                  </a:cubicBezTo>
                  <a:cubicBezTo>
                    <a:pt x="342" y="355"/>
                    <a:pt x="342" y="355"/>
                    <a:pt x="342" y="355"/>
                  </a:cubicBezTo>
                  <a:cubicBezTo>
                    <a:pt x="343" y="354"/>
                    <a:pt x="343" y="354"/>
                    <a:pt x="343" y="354"/>
                  </a:cubicBezTo>
                  <a:cubicBezTo>
                    <a:pt x="344" y="355"/>
                    <a:pt x="344" y="355"/>
                    <a:pt x="344" y="355"/>
                  </a:cubicBezTo>
                  <a:cubicBezTo>
                    <a:pt x="344" y="355"/>
                    <a:pt x="344" y="355"/>
                    <a:pt x="344" y="355"/>
                  </a:cubicBezTo>
                  <a:cubicBezTo>
                    <a:pt x="345" y="355"/>
                    <a:pt x="345" y="355"/>
                    <a:pt x="345" y="355"/>
                  </a:cubicBezTo>
                  <a:cubicBezTo>
                    <a:pt x="346" y="355"/>
                    <a:pt x="346" y="355"/>
                    <a:pt x="346" y="355"/>
                  </a:cubicBezTo>
                  <a:cubicBezTo>
                    <a:pt x="348" y="355"/>
                    <a:pt x="348" y="355"/>
                    <a:pt x="348" y="355"/>
                  </a:cubicBezTo>
                  <a:cubicBezTo>
                    <a:pt x="347" y="354"/>
                    <a:pt x="347" y="354"/>
                    <a:pt x="347" y="354"/>
                  </a:cubicBezTo>
                  <a:cubicBezTo>
                    <a:pt x="348" y="353"/>
                    <a:pt x="348" y="353"/>
                    <a:pt x="348" y="353"/>
                  </a:cubicBezTo>
                  <a:cubicBezTo>
                    <a:pt x="348" y="354"/>
                    <a:pt x="348" y="354"/>
                    <a:pt x="348" y="354"/>
                  </a:cubicBezTo>
                  <a:cubicBezTo>
                    <a:pt x="350" y="355"/>
                    <a:pt x="350" y="355"/>
                    <a:pt x="350" y="355"/>
                  </a:cubicBezTo>
                  <a:cubicBezTo>
                    <a:pt x="350" y="355"/>
                    <a:pt x="350" y="355"/>
                    <a:pt x="350" y="355"/>
                  </a:cubicBezTo>
                  <a:cubicBezTo>
                    <a:pt x="353" y="357"/>
                    <a:pt x="353" y="357"/>
                    <a:pt x="353" y="357"/>
                  </a:cubicBezTo>
                  <a:cubicBezTo>
                    <a:pt x="354" y="357"/>
                    <a:pt x="354" y="357"/>
                    <a:pt x="354" y="357"/>
                  </a:cubicBezTo>
                  <a:cubicBezTo>
                    <a:pt x="354" y="357"/>
                    <a:pt x="354" y="357"/>
                    <a:pt x="354" y="357"/>
                  </a:cubicBezTo>
                  <a:cubicBezTo>
                    <a:pt x="355" y="355"/>
                    <a:pt x="355" y="355"/>
                    <a:pt x="355" y="355"/>
                  </a:cubicBezTo>
                  <a:cubicBezTo>
                    <a:pt x="356" y="356"/>
                    <a:pt x="356" y="356"/>
                    <a:pt x="356" y="356"/>
                  </a:cubicBezTo>
                  <a:cubicBezTo>
                    <a:pt x="358" y="356"/>
                    <a:pt x="358" y="356"/>
                    <a:pt x="358" y="356"/>
                  </a:cubicBezTo>
                  <a:cubicBezTo>
                    <a:pt x="359" y="356"/>
                    <a:pt x="359" y="356"/>
                    <a:pt x="359" y="356"/>
                  </a:cubicBezTo>
                  <a:cubicBezTo>
                    <a:pt x="359" y="357"/>
                    <a:pt x="359" y="357"/>
                    <a:pt x="359" y="357"/>
                  </a:cubicBezTo>
                  <a:cubicBezTo>
                    <a:pt x="357" y="357"/>
                    <a:pt x="357" y="357"/>
                    <a:pt x="357" y="357"/>
                  </a:cubicBezTo>
                  <a:cubicBezTo>
                    <a:pt x="357" y="359"/>
                    <a:pt x="357" y="359"/>
                    <a:pt x="357" y="359"/>
                  </a:cubicBezTo>
                  <a:cubicBezTo>
                    <a:pt x="356" y="360"/>
                    <a:pt x="356" y="360"/>
                    <a:pt x="356" y="360"/>
                  </a:cubicBezTo>
                  <a:cubicBezTo>
                    <a:pt x="356" y="361"/>
                    <a:pt x="356" y="361"/>
                    <a:pt x="356" y="361"/>
                  </a:cubicBezTo>
                  <a:cubicBezTo>
                    <a:pt x="358" y="364"/>
                    <a:pt x="358" y="364"/>
                    <a:pt x="358" y="364"/>
                  </a:cubicBezTo>
                  <a:cubicBezTo>
                    <a:pt x="359" y="365"/>
                    <a:pt x="359" y="365"/>
                    <a:pt x="359" y="365"/>
                  </a:cubicBezTo>
                  <a:cubicBezTo>
                    <a:pt x="359" y="365"/>
                    <a:pt x="359" y="365"/>
                    <a:pt x="359" y="365"/>
                  </a:cubicBezTo>
                  <a:cubicBezTo>
                    <a:pt x="359" y="367"/>
                    <a:pt x="359" y="367"/>
                    <a:pt x="359" y="367"/>
                  </a:cubicBezTo>
                  <a:cubicBezTo>
                    <a:pt x="359" y="366"/>
                    <a:pt x="359" y="366"/>
                    <a:pt x="359" y="366"/>
                  </a:cubicBezTo>
                  <a:cubicBezTo>
                    <a:pt x="360" y="365"/>
                    <a:pt x="360" y="365"/>
                    <a:pt x="360" y="365"/>
                  </a:cubicBezTo>
                  <a:cubicBezTo>
                    <a:pt x="362" y="365"/>
                    <a:pt x="362" y="365"/>
                    <a:pt x="362" y="365"/>
                  </a:cubicBezTo>
                  <a:cubicBezTo>
                    <a:pt x="362" y="366"/>
                    <a:pt x="362" y="366"/>
                    <a:pt x="362" y="366"/>
                  </a:cubicBezTo>
                  <a:cubicBezTo>
                    <a:pt x="363" y="366"/>
                    <a:pt x="363" y="366"/>
                    <a:pt x="363" y="366"/>
                  </a:cubicBezTo>
                  <a:cubicBezTo>
                    <a:pt x="365" y="365"/>
                    <a:pt x="365" y="365"/>
                    <a:pt x="365" y="365"/>
                  </a:cubicBezTo>
                  <a:cubicBezTo>
                    <a:pt x="364" y="364"/>
                    <a:pt x="364" y="364"/>
                    <a:pt x="364" y="364"/>
                  </a:cubicBezTo>
                  <a:cubicBezTo>
                    <a:pt x="363" y="364"/>
                    <a:pt x="363" y="364"/>
                    <a:pt x="363" y="364"/>
                  </a:cubicBezTo>
                  <a:cubicBezTo>
                    <a:pt x="363" y="363"/>
                    <a:pt x="363" y="363"/>
                    <a:pt x="363" y="363"/>
                  </a:cubicBezTo>
                  <a:cubicBezTo>
                    <a:pt x="362" y="361"/>
                    <a:pt x="362" y="361"/>
                    <a:pt x="362" y="361"/>
                  </a:cubicBezTo>
                  <a:cubicBezTo>
                    <a:pt x="361" y="361"/>
                    <a:pt x="361" y="361"/>
                    <a:pt x="361" y="361"/>
                  </a:cubicBezTo>
                  <a:cubicBezTo>
                    <a:pt x="361" y="360"/>
                    <a:pt x="361" y="360"/>
                    <a:pt x="361" y="360"/>
                  </a:cubicBezTo>
                  <a:cubicBezTo>
                    <a:pt x="361" y="360"/>
                    <a:pt x="361" y="360"/>
                    <a:pt x="361" y="360"/>
                  </a:cubicBezTo>
                  <a:cubicBezTo>
                    <a:pt x="362" y="359"/>
                    <a:pt x="362" y="359"/>
                    <a:pt x="362" y="359"/>
                  </a:cubicBezTo>
                  <a:cubicBezTo>
                    <a:pt x="363" y="358"/>
                    <a:pt x="363" y="358"/>
                    <a:pt x="363" y="358"/>
                  </a:cubicBezTo>
                  <a:cubicBezTo>
                    <a:pt x="362" y="357"/>
                    <a:pt x="362" y="357"/>
                    <a:pt x="362" y="357"/>
                  </a:cubicBezTo>
                  <a:cubicBezTo>
                    <a:pt x="363" y="356"/>
                    <a:pt x="363" y="356"/>
                    <a:pt x="363" y="356"/>
                  </a:cubicBezTo>
                  <a:cubicBezTo>
                    <a:pt x="363" y="356"/>
                    <a:pt x="363" y="356"/>
                    <a:pt x="363" y="356"/>
                  </a:cubicBezTo>
                  <a:cubicBezTo>
                    <a:pt x="364" y="356"/>
                    <a:pt x="364" y="356"/>
                    <a:pt x="364" y="356"/>
                  </a:cubicBezTo>
                  <a:cubicBezTo>
                    <a:pt x="364" y="357"/>
                    <a:pt x="364" y="357"/>
                    <a:pt x="364" y="357"/>
                  </a:cubicBezTo>
                  <a:cubicBezTo>
                    <a:pt x="365" y="357"/>
                    <a:pt x="365" y="357"/>
                    <a:pt x="365" y="357"/>
                  </a:cubicBezTo>
                  <a:cubicBezTo>
                    <a:pt x="364" y="357"/>
                    <a:pt x="364" y="357"/>
                    <a:pt x="364" y="357"/>
                  </a:cubicBezTo>
                  <a:cubicBezTo>
                    <a:pt x="364" y="358"/>
                    <a:pt x="364" y="358"/>
                    <a:pt x="364" y="358"/>
                  </a:cubicBezTo>
                  <a:cubicBezTo>
                    <a:pt x="365" y="358"/>
                    <a:pt x="365" y="358"/>
                    <a:pt x="365" y="358"/>
                  </a:cubicBezTo>
                  <a:cubicBezTo>
                    <a:pt x="365" y="358"/>
                    <a:pt x="365" y="358"/>
                    <a:pt x="365" y="358"/>
                  </a:cubicBezTo>
                  <a:cubicBezTo>
                    <a:pt x="365" y="358"/>
                    <a:pt x="365" y="358"/>
                    <a:pt x="365" y="358"/>
                  </a:cubicBezTo>
                  <a:cubicBezTo>
                    <a:pt x="365" y="357"/>
                    <a:pt x="365" y="357"/>
                    <a:pt x="365" y="357"/>
                  </a:cubicBezTo>
                  <a:cubicBezTo>
                    <a:pt x="367" y="357"/>
                    <a:pt x="367" y="357"/>
                    <a:pt x="367" y="357"/>
                  </a:cubicBezTo>
                  <a:cubicBezTo>
                    <a:pt x="368" y="356"/>
                    <a:pt x="368" y="356"/>
                    <a:pt x="368" y="356"/>
                  </a:cubicBezTo>
                  <a:cubicBezTo>
                    <a:pt x="369" y="356"/>
                    <a:pt x="369" y="356"/>
                    <a:pt x="369" y="356"/>
                  </a:cubicBezTo>
                  <a:cubicBezTo>
                    <a:pt x="370" y="356"/>
                    <a:pt x="370" y="356"/>
                    <a:pt x="370" y="356"/>
                  </a:cubicBezTo>
                  <a:cubicBezTo>
                    <a:pt x="372" y="355"/>
                    <a:pt x="372" y="355"/>
                    <a:pt x="372" y="355"/>
                  </a:cubicBezTo>
                  <a:cubicBezTo>
                    <a:pt x="371" y="354"/>
                    <a:pt x="371" y="354"/>
                    <a:pt x="371" y="354"/>
                  </a:cubicBezTo>
                  <a:cubicBezTo>
                    <a:pt x="373" y="354"/>
                    <a:pt x="373" y="354"/>
                    <a:pt x="373" y="354"/>
                  </a:cubicBezTo>
                  <a:cubicBezTo>
                    <a:pt x="375" y="354"/>
                    <a:pt x="375" y="354"/>
                    <a:pt x="375" y="354"/>
                  </a:cubicBezTo>
                  <a:cubicBezTo>
                    <a:pt x="376" y="354"/>
                    <a:pt x="376" y="354"/>
                    <a:pt x="376" y="354"/>
                  </a:cubicBezTo>
                  <a:cubicBezTo>
                    <a:pt x="377" y="354"/>
                    <a:pt x="377" y="354"/>
                    <a:pt x="377" y="354"/>
                  </a:cubicBezTo>
                  <a:cubicBezTo>
                    <a:pt x="379" y="353"/>
                    <a:pt x="379" y="353"/>
                    <a:pt x="379" y="353"/>
                  </a:cubicBezTo>
                  <a:cubicBezTo>
                    <a:pt x="381" y="351"/>
                    <a:pt x="381" y="351"/>
                    <a:pt x="381" y="351"/>
                  </a:cubicBezTo>
                  <a:cubicBezTo>
                    <a:pt x="381" y="350"/>
                    <a:pt x="381" y="350"/>
                    <a:pt x="381" y="350"/>
                  </a:cubicBezTo>
                  <a:cubicBezTo>
                    <a:pt x="381" y="349"/>
                    <a:pt x="381" y="349"/>
                    <a:pt x="381" y="349"/>
                  </a:cubicBezTo>
                  <a:cubicBezTo>
                    <a:pt x="382" y="349"/>
                    <a:pt x="382" y="349"/>
                    <a:pt x="382" y="349"/>
                  </a:cubicBezTo>
                  <a:cubicBezTo>
                    <a:pt x="382" y="350"/>
                    <a:pt x="382" y="350"/>
                    <a:pt x="382" y="350"/>
                  </a:cubicBezTo>
                  <a:cubicBezTo>
                    <a:pt x="383" y="349"/>
                    <a:pt x="383" y="349"/>
                    <a:pt x="383" y="349"/>
                  </a:cubicBezTo>
                  <a:cubicBezTo>
                    <a:pt x="384" y="349"/>
                    <a:pt x="384" y="349"/>
                    <a:pt x="384" y="349"/>
                  </a:cubicBezTo>
                  <a:cubicBezTo>
                    <a:pt x="386" y="348"/>
                    <a:pt x="386" y="348"/>
                    <a:pt x="386" y="348"/>
                  </a:cubicBezTo>
                  <a:cubicBezTo>
                    <a:pt x="385" y="346"/>
                    <a:pt x="385" y="346"/>
                    <a:pt x="385" y="346"/>
                  </a:cubicBezTo>
                  <a:cubicBezTo>
                    <a:pt x="385" y="344"/>
                    <a:pt x="385" y="344"/>
                    <a:pt x="385" y="344"/>
                  </a:cubicBezTo>
                  <a:cubicBezTo>
                    <a:pt x="385" y="343"/>
                    <a:pt x="385" y="343"/>
                    <a:pt x="385" y="343"/>
                  </a:cubicBezTo>
                  <a:cubicBezTo>
                    <a:pt x="385" y="343"/>
                    <a:pt x="385" y="343"/>
                    <a:pt x="385" y="343"/>
                  </a:cubicBezTo>
                  <a:cubicBezTo>
                    <a:pt x="385" y="343"/>
                    <a:pt x="385" y="343"/>
                    <a:pt x="385" y="343"/>
                  </a:cubicBezTo>
                  <a:cubicBezTo>
                    <a:pt x="387" y="344"/>
                    <a:pt x="387" y="344"/>
                    <a:pt x="387" y="344"/>
                  </a:cubicBezTo>
                  <a:cubicBezTo>
                    <a:pt x="387" y="345"/>
                    <a:pt x="387" y="345"/>
                    <a:pt x="387" y="345"/>
                  </a:cubicBezTo>
                  <a:cubicBezTo>
                    <a:pt x="389" y="347"/>
                    <a:pt x="389" y="347"/>
                    <a:pt x="389" y="347"/>
                  </a:cubicBezTo>
                  <a:cubicBezTo>
                    <a:pt x="390" y="347"/>
                    <a:pt x="390" y="347"/>
                    <a:pt x="390" y="347"/>
                  </a:cubicBezTo>
                  <a:cubicBezTo>
                    <a:pt x="389" y="348"/>
                    <a:pt x="389" y="348"/>
                    <a:pt x="389" y="348"/>
                  </a:cubicBezTo>
                  <a:cubicBezTo>
                    <a:pt x="388" y="348"/>
                    <a:pt x="388" y="348"/>
                    <a:pt x="388" y="348"/>
                  </a:cubicBezTo>
                  <a:cubicBezTo>
                    <a:pt x="388" y="349"/>
                    <a:pt x="388" y="349"/>
                    <a:pt x="388" y="349"/>
                  </a:cubicBezTo>
                  <a:cubicBezTo>
                    <a:pt x="392" y="348"/>
                    <a:pt x="392" y="348"/>
                    <a:pt x="392" y="348"/>
                  </a:cubicBezTo>
                  <a:cubicBezTo>
                    <a:pt x="392" y="346"/>
                    <a:pt x="392" y="346"/>
                    <a:pt x="392" y="346"/>
                  </a:cubicBezTo>
                  <a:cubicBezTo>
                    <a:pt x="393" y="345"/>
                    <a:pt x="393" y="345"/>
                    <a:pt x="393" y="345"/>
                  </a:cubicBezTo>
                  <a:cubicBezTo>
                    <a:pt x="394" y="344"/>
                    <a:pt x="394" y="344"/>
                    <a:pt x="394" y="344"/>
                  </a:cubicBezTo>
                  <a:cubicBezTo>
                    <a:pt x="395" y="345"/>
                    <a:pt x="395" y="345"/>
                    <a:pt x="395" y="345"/>
                  </a:cubicBezTo>
                  <a:cubicBezTo>
                    <a:pt x="397" y="345"/>
                    <a:pt x="397" y="345"/>
                    <a:pt x="397" y="345"/>
                  </a:cubicBezTo>
                  <a:cubicBezTo>
                    <a:pt x="397" y="344"/>
                    <a:pt x="397" y="344"/>
                    <a:pt x="397" y="344"/>
                  </a:cubicBezTo>
                  <a:cubicBezTo>
                    <a:pt x="397" y="343"/>
                    <a:pt x="397" y="343"/>
                    <a:pt x="397" y="343"/>
                  </a:cubicBezTo>
                  <a:cubicBezTo>
                    <a:pt x="398" y="343"/>
                    <a:pt x="398" y="343"/>
                    <a:pt x="398" y="343"/>
                  </a:cubicBezTo>
                  <a:cubicBezTo>
                    <a:pt x="398" y="343"/>
                    <a:pt x="398" y="343"/>
                    <a:pt x="398" y="343"/>
                  </a:cubicBezTo>
                  <a:cubicBezTo>
                    <a:pt x="400" y="345"/>
                    <a:pt x="400" y="345"/>
                    <a:pt x="400" y="345"/>
                  </a:cubicBezTo>
                  <a:cubicBezTo>
                    <a:pt x="401" y="344"/>
                    <a:pt x="401" y="344"/>
                    <a:pt x="401" y="344"/>
                  </a:cubicBezTo>
                  <a:cubicBezTo>
                    <a:pt x="401" y="343"/>
                    <a:pt x="401" y="343"/>
                    <a:pt x="401" y="343"/>
                  </a:cubicBezTo>
                  <a:cubicBezTo>
                    <a:pt x="402" y="343"/>
                    <a:pt x="402" y="343"/>
                    <a:pt x="402" y="343"/>
                  </a:cubicBezTo>
                  <a:cubicBezTo>
                    <a:pt x="402" y="343"/>
                    <a:pt x="402" y="343"/>
                    <a:pt x="402" y="343"/>
                  </a:cubicBezTo>
                  <a:cubicBezTo>
                    <a:pt x="403" y="343"/>
                    <a:pt x="403" y="343"/>
                    <a:pt x="403" y="343"/>
                  </a:cubicBezTo>
                  <a:cubicBezTo>
                    <a:pt x="403" y="343"/>
                    <a:pt x="403" y="343"/>
                    <a:pt x="403" y="343"/>
                  </a:cubicBezTo>
                  <a:cubicBezTo>
                    <a:pt x="405" y="343"/>
                    <a:pt x="405" y="343"/>
                    <a:pt x="405" y="343"/>
                  </a:cubicBezTo>
                  <a:cubicBezTo>
                    <a:pt x="406" y="342"/>
                    <a:pt x="406" y="342"/>
                    <a:pt x="406" y="342"/>
                  </a:cubicBezTo>
                  <a:cubicBezTo>
                    <a:pt x="407" y="341"/>
                    <a:pt x="407" y="341"/>
                    <a:pt x="407" y="341"/>
                  </a:cubicBezTo>
                  <a:cubicBezTo>
                    <a:pt x="407" y="342"/>
                    <a:pt x="407" y="342"/>
                    <a:pt x="407" y="342"/>
                  </a:cubicBezTo>
                  <a:cubicBezTo>
                    <a:pt x="408" y="341"/>
                    <a:pt x="408" y="341"/>
                    <a:pt x="408" y="341"/>
                  </a:cubicBezTo>
                  <a:cubicBezTo>
                    <a:pt x="408" y="342"/>
                    <a:pt x="408" y="342"/>
                    <a:pt x="408" y="342"/>
                  </a:cubicBezTo>
                  <a:cubicBezTo>
                    <a:pt x="409" y="341"/>
                    <a:pt x="409" y="341"/>
                    <a:pt x="409" y="341"/>
                  </a:cubicBezTo>
                  <a:cubicBezTo>
                    <a:pt x="409" y="340"/>
                    <a:pt x="409" y="340"/>
                    <a:pt x="409" y="340"/>
                  </a:cubicBezTo>
                  <a:cubicBezTo>
                    <a:pt x="410" y="338"/>
                    <a:pt x="410" y="338"/>
                    <a:pt x="410" y="338"/>
                  </a:cubicBezTo>
                  <a:cubicBezTo>
                    <a:pt x="410" y="337"/>
                    <a:pt x="410" y="337"/>
                    <a:pt x="410" y="337"/>
                  </a:cubicBezTo>
                  <a:cubicBezTo>
                    <a:pt x="409" y="336"/>
                    <a:pt x="409" y="336"/>
                    <a:pt x="409" y="336"/>
                  </a:cubicBezTo>
                  <a:cubicBezTo>
                    <a:pt x="410" y="336"/>
                    <a:pt x="410" y="336"/>
                    <a:pt x="410" y="336"/>
                  </a:cubicBezTo>
                  <a:cubicBezTo>
                    <a:pt x="411" y="335"/>
                    <a:pt x="411" y="335"/>
                    <a:pt x="411" y="335"/>
                  </a:cubicBezTo>
                  <a:cubicBezTo>
                    <a:pt x="413" y="334"/>
                    <a:pt x="413" y="334"/>
                    <a:pt x="413" y="334"/>
                  </a:cubicBezTo>
                  <a:cubicBezTo>
                    <a:pt x="413" y="335"/>
                    <a:pt x="413" y="335"/>
                    <a:pt x="413" y="335"/>
                  </a:cubicBezTo>
                  <a:cubicBezTo>
                    <a:pt x="414" y="335"/>
                    <a:pt x="414" y="335"/>
                    <a:pt x="414" y="335"/>
                  </a:cubicBezTo>
                  <a:cubicBezTo>
                    <a:pt x="415" y="333"/>
                    <a:pt x="415" y="333"/>
                    <a:pt x="415" y="333"/>
                  </a:cubicBezTo>
                  <a:cubicBezTo>
                    <a:pt x="416" y="333"/>
                    <a:pt x="416" y="333"/>
                    <a:pt x="416" y="333"/>
                  </a:cubicBezTo>
                  <a:cubicBezTo>
                    <a:pt x="416" y="332"/>
                    <a:pt x="416" y="332"/>
                    <a:pt x="416" y="332"/>
                  </a:cubicBezTo>
                  <a:cubicBezTo>
                    <a:pt x="417" y="332"/>
                    <a:pt x="417" y="332"/>
                    <a:pt x="417" y="332"/>
                  </a:cubicBezTo>
                  <a:cubicBezTo>
                    <a:pt x="417" y="332"/>
                    <a:pt x="417" y="332"/>
                    <a:pt x="417" y="332"/>
                  </a:cubicBezTo>
                  <a:cubicBezTo>
                    <a:pt x="417" y="332"/>
                    <a:pt x="417" y="332"/>
                    <a:pt x="417" y="332"/>
                  </a:cubicBezTo>
                  <a:cubicBezTo>
                    <a:pt x="419" y="331"/>
                    <a:pt x="419" y="331"/>
                    <a:pt x="419" y="331"/>
                  </a:cubicBezTo>
                  <a:cubicBezTo>
                    <a:pt x="419" y="332"/>
                    <a:pt x="419" y="332"/>
                    <a:pt x="419" y="332"/>
                  </a:cubicBezTo>
                  <a:cubicBezTo>
                    <a:pt x="419" y="331"/>
                    <a:pt x="419" y="331"/>
                    <a:pt x="419" y="331"/>
                  </a:cubicBezTo>
                  <a:cubicBezTo>
                    <a:pt x="420" y="330"/>
                    <a:pt x="420" y="330"/>
                    <a:pt x="420" y="330"/>
                  </a:cubicBezTo>
                  <a:cubicBezTo>
                    <a:pt x="421" y="329"/>
                    <a:pt x="421" y="329"/>
                    <a:pt x="421" y="329"/>
                  </a:cubicBezTo>
                  <a:cubicBezTo>
                    <a:pt x="419" y="329"/>
                    <a:pt x="419" y="329"/>
                    <a:pt x="419" y="329"/>
                  </a:cubicBezTo>
                  <a:cubicBezTo>
                    <a:pt x="419" y="329"/>
                    <a:pt x="419" y="329"/>
                    <a:pt x="419" y="329"/>
                  </a:cubicBezTo>
                  <a:cubicBezTo>
                    <a:pt x="416" y="327"/>
                    <a:pt x="416" y="327"/>
                    <a:pt x="416" y="327"/>
                  </a:cubicBezTo>
                  <a:cubicBezTo>
                    <a:pt x="419" y="327"/>
                    <a:pt x="419" y="327"/>
                    <a:pt x="419" y="327"/>
                  </a:cubicBezTo>
                  <a:cubicBezTo>
                    <a:pt x="420" y="326"/>
                    <a:pt x="420" y="326"/>
                    <a:pt x="420" y="326"/>
                  </a:cubicBezTo>
                  <a:cubicBezTo>
                    <a:pt x="421" y="327"/>
                    <a:pt x="421" y="327"/>
                    <a:pt x="421" y="327"/>
                  </a:cubicBezTo>
                  <a:cubicBezTo>
                    <a:pt x="422" y="326"/>
                    <a:pt x="422" y="326"/>
                    <a:pt x="422" y="326"/>
                  </a:cubicBezTo>
                  <a:cubicBezTo>
                    <a:pt x="424" y="327"/>
                    <a:pt x="424" y="327"/>
                    <a:pt x="424" y="327"/>
                  </a:cubicBezTo>
                  <a:cubicBezTo>
                    <a:pt x="425" y="326"/>
                    <a:pt x="425" y="326"/>
                    <a:pt x="425" y="326"/>
                  </a:cubicBezTo>
                  <a:cubicBezTo>
                    <a:pt x="423" y="325"/>
                    <a:pt x="423" y="325"/>
                    <a:pt x="423" y="325"/>
                  </a:cubicBezTo>
                  <a:cubicBezTo>
                    <a:pt x="423" y="324"/>
                    <a:pt x="423" y="324"/>
                    <a:pt x="423" y="324"/>
                  </a:cubicBezTo>
                  <a:cubicBezTo>
                    <a:pt x="423" y="323"/>
                    <a:pt x="423" y="323"/>
                    <a:pt x="423" y="323"/>
                  </a:cubicBezTo>
                  <a:cubicBezTo>
                    <a:pt x="425" y="324"/>
                    <a:pt x="425" y="324"/>
                    <a:pt x="425" y="324"/>
                  </a:cubicBezTo>
                  <a:cubicBezTo>
                    <a:pt x="425" y="323"/>
                    <a:pt x="425" y="323"/>
                    <a:pt x="425" y="323"/>
                  </a:cubicBezTo>
                  <a:cubicBezTo>
                    <a:pt x="425" y="322"/>
                    <a:pt x="425" y="322"/>
                    <a:pt x="425" y="322"/>
                  </a:cubicBezTo>
                  <a:cubicBezTo>
                    <a:pt x="425" y="322"/>
                    <a:pt x="425" y="322"/>
                    <a:pt x="425" y="322"/>
                  </a:cubicBezTo>
                  <a:cubicBezTo>
                    <a:pt x="424" y="321"/>
                    <a:pt x="424" y="321"/>
                    <a:pt x="424" y="321"/>
                  </a:cubicBezTo>
                  <a:cubicBezTo>
                    <a:pt x="423" y="321"/>
                    <a:pt x="423" y="321"/>
                    <a:pt x="423" y="321"/>
                  </a:cubicBezTo>
                  <a:cubicBezTo>
                    <a:pt x="425" y="321"/>
                    <a:pt x="425" y="321"/>
                    <a:pt x="425" y="321"/>
                  </a:cubicBezTo>
                  <a:cubicBezTo>
                    <a:pt x="425" y="321"/>
                    <a:pt x="425" y="321"/>
                    <a:pt x="425" y="321"/>
                  </a:cubicBezTo>
                  <a:cubicBezTo>
                    <a:pt x="425" y="321"/>
                    <a:pt x="425" y="321"/>
                    <a:pt x="425" y="321"/>
                  </a:cubicBezTo>
                  <a:cubicBezTo>
                    <a:pt x="426" y="321"/>
                    <a:pt x="426" y="321"/>
                    <a:pt x="426" y="321"/>
                  </a:cubicBezTo>
                  <a:cubicBezTo>
                    <a:pt x="426" y="321"/>
                    <a:pt x="426" y="321"/>
                    <a:pt x="426" y="321"/>
                  </a:cubicBezTo>
                  <a:cubicBezTo>
                    <a:pt x="425" y="320"/>
                    <a:pt x="425" y="320"/>
                    <a:pt x="425" y="320"/>
                  </a:cubicBezTo>
                  <a:cubicBezTo>
                    <a:pt x="425" y="318"/>
                    <a:pt x="425" y="318"/>
                    <a:pt x="425" y="318"/>
                  </a:cubicBezTo>
                  <a:cubicBezTo>
                    <a:pt x="425" y="318"/>
                    <a:pt x="425" y="318"/>
                    <a:pt x="425" y="318"/>
                  </a:cubicBezTo>
                  <a:cubicBezTo>
                    <a:pt x="426" y="317"/>
                    <a:pt x="426" y="317"/>
                    <a:pt x="426" y="317"/>
                  </a:cubicBezTo>
                  <a:cubicBezTo>
                    <a:pt x="428" y="318"/>
                    <a:pt x="428" y="318"/>
                    <a:pt x="428" y="318"/>
                  </a:cubicBezTo>
                  <a:cubicBezTo>
                    <a:pt x="428" y="320"/>
                    <a:pt x="428" y="320"/>
                    <a:pt x="428" y="320"/>
                  </a:cubicBezTo>
                  <a:cubicBezTo>
                    <a:pt x="429" y="320"/>
                    <a:pt x="429" y="320"/>
                    <a:pt x="429" y="320"/>
                  </a:cubicBezTo>
                  <a:cubicBezTo>
                    <a:pt x="430" y="321"/>
                    <a:pt x="430" y="321"/>
                    <a:pt x="430" y="321"/>
                  </a:cubicBezTo>
                  <a:cubicBezTo>
                    <a:pt x="430" y="319"/>
                    <a:pt x="430" y="319"/>
                    <a:pt x="430" y="319"/>
                  </a:cubicBezTo>
                  <a:cubicBezTo>
                    <a:pt x="429" y="318"/>
                    <a:pt x="429" y="318"/>
                    <a:pt x="429" y="318"/>
                  </a:cubicBezTo>
                  <a:cubicBezTo>
                    <a:pt x="428" y="318"/>
                    <a:pt x="428" y="318"/>
                    <a:pt x="428" y="318"/>
                  </a:cubicBezTo>
                  <a:cubicBezTo>
                    <a:pt x="428" y="316"/>
                    <a:pt x="428" y="316"/>
                    <a:pt x="428" y="316"/>
                  </a:cubicBezTo>
                  <a:cubicBezTo>
                    <a:pt x="429" y="316"/>
                    <a:pt x="429" y="316"/>
                    <a:pt x="429" y="316"/>
                  </a:cubicBezTo>
                  <a:cubicBezTo>
                    <a:pt x="429" y="316"/>
                    <a:pt x="429" y="316"/>
                    <a:pt x="429" y="316"/>
                  </a:cubicBezTo>
                  <a:cubicBezTo>
                    <a:pt x="428" y="315"/>
                    <a:pt x="428" y="315"/>
                    <a:pt x="428" y="315"/>
                  </a:cubicBezTo>
                  <a:cubicBezTo>
                    <a:pt x="430" y="314"/>
                    <a:pt x="430" y="314"/>
                    <a:pt x="430" y="314"/>
                  </a:cubicBezTo>
                  <a:cubicBezTo>
                    <a:pt x="429" y="312"/>
                    <a:pt x="429" y="312"/>
                    <a:pt x="429" y="312"/>
                  </a:cubicBezTo>
                  <a:cubicBezTo>
                    <a:pt x="427" y="313"/>
                    <a:pt x="427" y="313"/>
                    <a:pt x="427" y="313"/>
                  </a:cubicBezTo>
                  <a:cubicBezTo>
                    <a:pt x="427" y="313"/>
                    <a:pt x="427" y="313"/>
                    <a:pt x="427" y="313"/>
                  </a:cubicBezTo>
                  <a:cubicBezTo>
                    <a:pt x="427" y="312"/>
                    <a:pt x="427" y="312"/>
                    <a:pt x="427" y="312"/>
                  </a:cubicBezTo>
                  <a:cubicBezTo>
                    <a:pt x="429" y="310"/>
                    <a:pt x="429" y="310"/>
                    <a:pt x="429" y="310"/>
                  </a:cubicBezTo>
                  <a:cubicBezTo>
                    <a:pt x="431" y="310"/>
                    <a:pt x="431" y="310"/>
                    <a:pt x="431" y="310"/>
                  </a:cubicBezTo>
                  <a:cubicBezTo>
                    <a:pt x="430" y="309"/>
                    <a:pt x="430" y="309"/>
                    <a:pt x="430" y="309"/>
                  </a:cubicBezTo>
                  <a:cubicBezTo>
                    <a:pt x="430" y="310"/>
                    <a:pt x="430" y="310"/>
                    <a:pt x="430" y="310"/>
                  </a:cubicBezTo>
                  <a:cubicBezTo>
                    <a:pt x="428" y="308"/>
                    <a:pt x="428" y="308"/>
                    <a:pt x="428" y="308"/>
                  </a:cubicBezTo>
                  <a:cubicBezTo>
                    <a:pt x="430" y="308"/>
                    <a:pt x="430" y="308"/>
                    <a:pt x="430" y="308"/>
                  </a:cubicBezTo>
                  <a:cubicBezTo>
                    <a:pt x="428" y="306"/>
                    <a:pt x="428" y="306"/>
                    <a:pt x="428" y="306"/>
                  </a:cubicBezTo>
                  <a:cubicBezTo>
                    <a:pt x="427" y="306"/>
                    <a:pt x="427" y="306"/>
                    <a:pt x="427" y="306"/>
                  </a:cubicBezTo>
                  <a:cubicBezTo>
                    <a:pt x="428" y="305"/>
                    <a:pt x="428" y="305"/>
                    <a:pt x="428" y="305"/>
                  </a:cubicBezTo>
                  <a:cubicBezTo>
                    <a:pt x="427" y="304"/>
                    <a:pt x="427" y="304"/>
                    <a:pt x="427" y="304"/>
                  </a:cubicBezTo>
                  <a:cubicBezTo>
                    <a:pt x="428" y="305"/>
                    <a:pt x="428" y="305"/>
                    <a:pt x="428" y="305"/>
                  </a:cubicBezTo>
                  <a:cubicBezTo>
                    <a:pt x="429" y="304"/>
                    <a:pt x="429" y="304"/>
                    <a:pt x="429" y="304"/>
                  </a:cubicBezTo>
                  <a:cubicBezTo>
                    <a:pt x="429" y="304"/>
                    <a:pt x="429" y="304"/>
                    <a:pt x="429" y="304"/>
                  </a:cubicBezTo>
                  <a:cubicBezTo>
                    <a:pt x="430" y="304"/>
                    <a:pt x="430" y="304"/>
                    <a:pt x="430" y="304"/>
                  </a:cubicBezTo>
                  <a:cubicBezTo>
                    <a:pt x="430" y="305"/>
                    <a:pt x="430" y="305"/>
                    <a:pt x="430" y="305"/>
                  </a:cubicBezTo>
                  <a:cubicBezTo>
                    <a:pt x="430" y="305"/>
                    <a:pt x="430" y="305"/>
                    <a:pt x="430" y="305"/>
                  </a:cubicBezTo>
                  <a:cubicBezTo>
                    <a:pt x="433" y="303"/>
                    <a:pt x="433" y="303"/>
                    <a:pt x="433" y="303"/>
                  </a:cubicBezTo>
                  <a:cubicBezTo>
                    <a:pt x="433" y="302"/>
                    <a:pt x="433" y="302"/>
                    <a:pt x="433" y="302"/>
                  </a:cubicBezTo>
                  <a:cubicBezTo>
                    <a:pt x="435" y="302"/>
                    <a:pt x="435" y="302"/>
                    <a:pt x="435" y="302"/>
                  </a:cubicBezTo>
                  <a:cubicBezTo>
                    <a:pt x="434" y="301"/>
                    <a:pt x="434" y="301"/>
                    <a:pt x="434" y="301"/>
                  </a:cubicBezTo>
                  <a:cubicBezTo>
                    <a:pt x="432" y="301"/>
                    <a:pt x="432" y="301"/>
                    <a:pt x="432" y="301"/>
                  </a:cubicBezTo>
                  <a:cubicBezTo>
                    <a:pt x="433" y="299"/>
                    <a:pt x="433" y="299"/>
                    <a:pt x="433" y="299"/>
                  </a:cubicBezTo>
                  <a:cubicBezTo>
                    <a:pt x="434" y="300"/>
                    <a:pt x="434" y="300"/>
                    <a:pt x="434" y="300"/>
                  </a:cubicBezTo>
                  <a:cubicBezTo>
                    <a:pt x="435" y="300"/>
                    <a:pt x="435" y="300"/>
                    <a:pt x="435" y="300"/>
                  </a:cubicBezTo>
                  <a:cubicBezTo>
                    <a:pt x="435" y="299"/>
                    <a:pt x="435" y="299"/>
                    <a:pt x="435" y="299"/>
                  </a:cubicBezTo>
                  <a:cubicBezTo>
                    <a:pt x="436" y="298"/>
                    <a:pt x="436" y="298"/>
                    <a:pt x="436" y="298"/>
                  </a:cubicBezTo>
                  <a:cubicBezTo>
                    <a:pt x="435" y="297"/>
                    <a:pt x="435" y="297"/>
                    <a:pt x="435" y="297"/>
                  </a:cubicBezTo>
                  <a:cubicBezTo>
                    <a:pt x="435" y="296"/>
                    <a:pt x="435" y="296"/>
                    <a:pt x="435" y="296"/>
                  </a:cubicBezTo>
                  <a:cubicBezTo>
                    <a:pt x="436" y="295"/>
                    <a:pt x="436" y="295"/>
                    <a:pt x="436" y="295"/>
                  </a:cubicBezTo>
                  <a:cubicBezTo>
                    <a:pt x="436" y="294"/>
                    <a:pt x="436" y="294"/>
                    <a:pt x="436" y="294"/>
                  </a:cubicBezTo>
                  <a:cubicBezTo>
                    <a:pt x="436" y="293"/>
                    <a:pt x="436" y="293"/>
                    <a:pt x="436" y="293"/>
                  </a:cubicBezTo>
                  <a:cubicBezTo>
                    <a:pt x="434" y="293"/>
                    <a:pt x="434" y="293"/>
                    <a:pt x="434" y="293"/>
                  </a:cubicBezTo>
                  <a:cubicBezTo>
                    <a:pt x="436" y="293"/>
                    <a:pt x="436" y="293"/>
                    <a:pt x="436" y="293"/>
                  </a:cubicBezTo>
                  <a:cubicBezTo>
                    <a:pt x="437" y="293"/>
                    <a:pt x="437" y="293"/>
                    <a:pt x="437" y="293"/>
                  </a:cubicBezTo>
                  <a:cubicBezTo>
                    <a:pt x="438" y="290"/>
                    <a:pt x="438" y="290"/>
                    <a:pt x="438" y="290"/>
                  </a:cubicBezTo>
                  <a:cubicBezTo>
                    <a:pt x="440" y="289"/>
                    <a:pt x="440" y="289"/>
                    <a:pt x="440" y="289"/>
                  </a:cubicBezTo>
                  <a:cubicBezTo>
                    <a:pt x="440" y="291"/>
                    <a:pt x="440" y="291"/>
                    <a:pt x="440" y="291"/>
                  </a:cubicBezTo>
                  <a:cubicBezTo>
                    <a:pt x="440" y="292"/>
                    <a:pt x="440" y="292"/>
                    <a:pt x="440" y="292"/>
                  </a:cubicBezTo>
                  <a:cubicBezTo>
                    <a:pt x="441" y="290"/>
                    <a:pt x="441" y="290"/>
                    <a:pt x="441" y="290"/>
                  </a:cubicBezTo>
                  <a:cubicBezTo>
                    <a:pt x="441" y="289"/>
                    <a:pt x="441" y="289"/>
                    <a:pt x="441" y="289"/>
                  </a:cubicBezTo>
                  <a:cubicBezTo>
                    <a:pt x="441" y="288"/>
                    <a:pt x="441" y="288"/>
                    <a:pt x="441" y="288"/>
                  </a:cubicBezTo>
                  <a:cubicBezTo>
                    <a:pt x="439" y="288"/>
                    <a:pt x="439" y="288"/>
                    <a:pt x="439" y="288"/>
                  </a:cubicBezTo>
                  <a:cubicBezTo>
                    <a:pt x="438" y="287"/>
                    <a:pt x="438" y="287"/>
                    <a:pt x="438" y="287"/>
                  </a:cubicBezTo>
                  <a:cubicBezTo>
                    <a:pt x="439" y="287"/>
                    <a:pt x="439" y="287"/>
                    <a:pt x="439" y="287"/>
                  </a:cubicBezTo>
                  <a:cubicBezTo>
                    <a:pt x="440" y="287"/>
                    <a:pt x="440" y="287"/>
                    <a:pt x="440" y="287"/>
                  </a:cubicBezTo>
                  <a:cubicBezTo>
                    <a:pt x="441" y="286"/>
                    <a:pt x="441" y="286"/>
                    <a:pt x="441" y="286"/>
                  </a:cubicBezTo>
                  <a:cubicBezTo>
                    <a:pt x="441" y="285"/>
                    <a:pt x="441" y="285"/>
                    <a:pt x="441" y="285"/>
                  </a:cubicBezTo>
                  <a:cubicBezTo>
                    <a:pt x="439" y="284"/>
                    <a:pt x="439" y="284"/>
                    <a:pt x="439" y="284"/>
                  </a:cubicBezTo>
                  <a:cubicBezTo>
                    <a:pt x="441" y="283"/>
                    <a:pt x="441" y="283"/>
                    <a:pt x="441" y="283"/>
                  </a:cubicBezTo>
                  <a:cubicBezTo>
                    <a:pt x="441" y="283"/>
                    <a:pt x="441" y="283"/>
                    <a:pt x="441" y="283"/>
                  </a:cubicBezTo>
                  <a:cubicBezTo>
                    <a:pt x="441" y="283"/>
                    <a:pt x="441" y="283"/>
                    <a:pt x="441" y="283"/>
                  </a:cubicBezTo>
                  <a:cubicBezTo>
                    <a:pt x="441" y="282"/>
                    <a:pt x="441" y="282"/>
                    <a:pt x="441" y="282"/>
                  </a:cubicBezTo>
                  <a:cubicBezTo>
                    <a:pt x="437" y="282"/>
                    <a:pt x="437" y="282"/>
                    <a:pt x="437" y="282"/>
                  </a:cubicBezTo>
                  <a:cubicBezTo>
                    <a:pt x="438" y="282"/>
                    <a:pt x="438" y="282"/>
                    <a:pt x="438" y="282"/>
                  </a:cubicBezTo>
                  <a:cubicBezTo>
                    <a:pt x="440" y="280"/>
                    <a:pt x="440" y="280"/>
                    <a:pt x="440" y="280"/>
                  </a:cubicBezTo>
                  <a:cubicBezTo>
                    <a:pt x="441" y="281"/>
                    <a:pt x="441" y="281"/>
                    <a:pt x="441" y="281"/>
                  </a:cubicBezTo>
                  <a:cubicBezTo>
                    <a:pt x="441" y="280"/>
                    <a:pt x="441" y="280"/>
                    <a:pt x="441" y="280"/>
                  </a:cubicBezTo>
                  <a:cubicBezTo>
                    <a:pt x="441" y="279"/>
                    <a:pt x="441" y="279"/>
                    <a:pt x="441" y="279"/>
                  </a:cubicBezTo>
                  <a:cubicBezTo>
                    <a:pt x="442" y="280"/>
                    <a:pt x="442" y="280"/>
                    <a:pt x="442" y="280"/>
                  </a:cubicBezTo>
                  <a:cubicBezTo>
                    <a:pt x="443" y="280"/>
                    <a:pt x="443" y="280"/>
                    <a:pt x="443" y="280"/>
                  </a:cubicBezTo>
                  <a:cubicBezTo>
                    <a:pt x="444" y="280"/>
                    <a:pt x="444" y="280"/>
                    <a:pt x="444" y="280"/>
                  </a:cubicBezTo>
                  <a:cubicBezTo>
                    <a:pt x="443" y="278"/>
                    <a:pt x="443" y="278"/>
                    <a:pt x="443" y="278"/>
                  </a:cubicBezTo>
                  <a:cubicBezTo>
                    <a:pt x="443" y="277"/>
                    <a:pt x="443" y="277"/>
                    <a:pt x="443" y="277"/>
                  </a:cubicBezTo>
                  <a:cubicBezTo>
                    <a:pt x="442" y="276"/>
                    <a:pt x="442" y="276"/>
                    <a:pt x="442" y="276"/>
                  </a:cubicBezTo>
                  <a:cubicBezTo>
                    <a:pt x="441" y="277"/>
                    <a:pt x="441" y="277"/>
                    <a:pt x="441" y="277"/>
                  </a:cubicBezTo>
                  <a:cubicBezTo>
                    <a:pt x="441" y="277"/>
                    <a:pt x="441" y="277"/>
                    <a:pt x="441" y="277"/>
                  </a:cubicBezTo>
                  <a:cubicBezTo>
                    <a:pt x="441" y="277"/>
                    <a:pt x="441" y="277"/>
                    <a:pt x="441" y="277"/>
                  </a:cubicBezTo>
                  <a:cubicBezTo>
                    <a:pt x="440" y="277"/>
                    <a:pt x="440" y="277"/>
                    <a:pt x="440" y="277"/>
                  </a:cubicBezTo>
                  <a:cubicBezTo>
                    <a:pt x="438" y="279"/>
                    <a:pt x="438" y="279"/>
                    <a:pt x="438" y="279"/>
                  </a:cubicBezTo>
                  <a:cubicBezTo>
                    <a:pt x="436" y="279"/>
                    <a:pt x="436" y="279"/>
                    <a:pt x="436" y="279"/>
                  </a:cubicBezTo>
                  <a:cubicBezTo>
                    <a:pt x="436" y="277"/>
                    <a:pt x="436" y="277"/>
                    <a:pt x="436" y="277"/>
                  </a:cubicBezTo>
                  <a:cubicBezTo>
                    <a:pt x="439" y="277"/>
                    <a:pt x="439" y="277"/>
                    <a:pt x="439" y="277"/>
                  </a:cubicBezTo>
                  <a:cubicBezTo>
                    <a:pt x="442" y="274"/>
                    <a:pt x="442" y="274"/>
                    <a:pt x="442" y="274"/>
                  </a:cubicBezTo>
                  <a:cubicBezTo>
                    <a:pt x="442" y="273"/>
                    <a:pt x="442" y="273"/>
                    <a:pt x="442" y="273"/>
                  </a:cubicBezTo>
                  <a:cubicBezTo>
                    <a:pt x="441" y="273"/>
                    <a:pt x="441" y="273"/>
                    <a:pt x="441" y="273"/>
                  </a:cubicBezTo>
                  <a:cubicBezTo>
                    <a:pt x="440" y="272"/>
                    <a:pt x="440" y="272"/>
                    <a:pt x="440" y="272"/>
                  </a:cubicBezTo>
                  <a:cubicBezTo>
                    <a:pt x="440" y="273"/>
                    <a:pt x="440" y="273"/>
                    <a:pt x="440" y="273"/>
                  </a:cubicBezTo>
                  <a:cubicBezTo>
                    <a:pt x="437" y="270"/>
                    <a:pt x="437" y="270"/>
                    <a:pt x="437" y="270"/>
                  </a:cubicBezTo>
                  <a:cubicBezTo>
                    <a:pt x="435" y="270"/>
                    <a:pt x="435" y="270"/>
                    <a:pt x="435" y="270"/>
                  </a:cubicBezTo>
                  <a:cubicBezTo>
                    <a:pt x="433" y="271"/>
                    <a:pt x="433" y="271"/>
                    <a:pt x="433" y="271"/>
                  </a:cubicBezTo>
                  <a:cubicBezTo>
                    <a:pt x="431" y="271"/>
                    <a:pt x="431" y="271"/>
                    <a:pt x="431" y="271"/>
                  </a:cubicBezTo>
                  <a:cubicBezTo>
                    <a:pt x="430" y="269"/>
                    <a:pt x="430" y="269"/>
                    <a:pt x="430" y="269"/>
                  </a:cubicBezTo>
                  <a:cubicBezTo>
                    <a:pt x="428" y="269"/>
                    <a:pt x="428" y="269"/>
                    <a:pt x="428" y="269"/>
                  </a:cubicBezTo>
                  <a:cubicBezTo>
                    <a:pt x="426" y="271"/>
                    <a:pt x="426" y="271"/>
                    <a:pt x="426" y="271"/>
                  </a:cubicBezTo>
                  <a:cubicBezTo>
                    <a:pt x="426" y="272"/>
                    <a:pt x="426" y="272"/>
                    <a:pt x="426" y="272"/>
                  </a:cubicBezTo>
                  <a:cubicBezTo>
                    <a:pt x="426" y="270"/>
                    <a:pt x="426" y="270"/>
                    <a:pt x="426" y="270"/>
                  </a:cubicBezTo>
                  <a:cubicBezTo>
                    <a:pt x="428" y="269"/>
                    <a:pt x="428" y="269"/>
                    <a:pt x="428" y="269"/>
                  </a:cubicBezTo>
                  <a:cubicBezTo>
                    <a:pt x="429" y="269"/>
                    <a:pt x="429" y="269"/>
                    <a:pt x="429" y="269"/>
                  </a:cubicBezTo>
                  <a:cubicBezTo>
                    <a:pt x="430" y="268"/>
                    <a:pt x="430" y="268"/>
                    <a:pt x="430" y="268"/>
                  </a:cubicBezTo>
                  <a:cubicBezTo>
                    <a:pt x="432" y="269"/>
                    <a:pt x="432" y="269"/>
                    <a:pt x="432" y="269"/>
                  </a:cubicBezTo>
                  <a:cubicBezTo>
                    <a:pt x="433" y="268"/>
                    <a:pt x="433" y="268"/>
                    <a:pt x="433" y="268"/>
                  </a:cubicBezTo>
                  <a:cubicBezTo>
                    <a:pt x="434" y="266"/>
                    <a:pt x="434" y="266"/>
                    <a:pt x="434" y="266"/>
                  </a:cubicBezTo>
                  <a:cubicBezTo>
                    <a:pt x="435" y="266"/>
                    <a:pt x="435" y="266"/>
                    <a:pt x="435" y="266"/>
                  </a:cubicBezTo>
                  <a:cubicBezTo>
                    <a:pt x="436" y="266"/>
                    <a:pt x="436" y="266"/>
                    <a:pt x="436" y="266"/>
                  </a:cubicBezTo>
                  <a:cubicBezTo>
                    <a:pt x="437" y="264"/>
                    <a:pt x="437" y="264"/>
                    <a:pt x="437" y="264"/>
                  </a:cubicBezTo>
                  <a:cubicBezTo>
                    <a:pt x="439" y="264"/>
                    <a:pt x="439" y="264"/>
                    <a:pt x="439" y="264"/>
                  </a:cubicBezTo>
                  <a:cubicBezTo>
                    <a:pt x="440" y="262"/>
                    <a:pt x="440" y="262"/>
                    <a:pt x="440" y="262"/>
                  </a:cubicBezTo>
                  <a:cubicBezTo>
                    <a:pt x="437" y="260"/>
                    <a:pt x="437" y="260"/>
                    <a:pt x="437" y="260"/>
                  </a:cubicBezTo>
                  <a:cubicBezTo>
                    <a:pt x="433" y="257"/>
                    <a:pt x="433" y="257"/>
                    <a:pt x="433" y="257"/>
                  </a:cubicBezTo>
                  <a:cubicBezTo>
                    <a:pt x="430" y="255"/>
                    <a:pt x="430" y="255"/>
                    <a:pt x="430" y="255"/>
                  </a:cubicBezTo>
                  <a:cubicBezTo>
                    <a:pt x="427" y="252"/>
                    <a:pt x="427" y="252"/>
                    <a:pt x="427" y="252"/>
                  </a:cubicBezTo>
                  <a:cubicBezTo>
                    <a:pt x="426" y="252"/>
                    <a:pt x="426" y="252"/>
                    <a:pt x="426" y="252"/>
                  </a:cubicBezTo>
                  <a:cubicBezTo>
                    <a:pt x="424" y="254"/>
                    <a:pt x="424" y="254"/>
                    <a:pt x="424" y="254"/>
                  </a:cubicBezTo>
                  <a:cubicBezTo>
                    <a:pt x="422" y="254"/>
                    <a:pt x="422" y="254"/>
                    <a:pt x="422" y="254"/>
                  </a:cubicBezTo>
                  <a:cubicBezTo>
                    <a:pt x="420" y="252"/>
                    <a:pt x="420" y="252"/>
                    <a:pt x="420" y="252"/>
                  </a:cubicBezTo>
                  <a:cubicBezTo>
                    <a:pt x="420" y="251"/>
                    <a:pt x="420" y="251"/>
                    <a:pt x="420" y="251"/>
                  </a:cubicBezTo>
                  <a:cubicBezTo>
                    <a:pt x="419" y="250"/>
                    <a:pt x="419" y="250"/>
                    <a:pt x="419" y="250"/>
                  </a:cubicBezTo>
                  <a:cubicBezTo>
                    <a:pt x="417" y="251"/>
                    <a:pt x="417" y="251"/>
                    <a:pt x="417" y="251"/>
                  </a:cubicBezTo>
                  <a:cubicBezTo>
                    <a:pt x="415" y="251"/>
                    <a:pt x="415" y="251"/>
                    <a:pt x="415" y="251"/>
                  </a:cubicBezTo>
                  <a:cubicBezTo>
                    <a:pt x="414" y="252"/>
                    <a:pt x="414" y="252"/>
                    <a:pt x="414" y="252"/>
                  </a:cubicBezTo>
                  <a:cubicBezTo>
                    <a:pt x="411" y="255"/>
                    <a:pt x="411" y="255"/>
                    <a:pt x="411" y="255"/>
                  </a:cubicBezTo>
                  <a:cubicBezTo>
                    <a:pt x="413" y="251"/>
                    <a:pt x="413" y="251"/>
                    <a:pt x="413" y="251"/>
                  </a:cubicBezTo>
                  <a:cubicBezTo>
                    <a:pt x="414" y="250"/>
                    <a:pt x="414" y="250"/>
                    <a:pt x="414" y="250"/>
                  </a:cubicBezTo>
                  <a:cubicBezTo>
                    <a:pt x="415" y="250"/>
                    <a:pt x="415" y="250"/>
                    <a:pt x="415" y="250"/>
                  </a:cubicBezTo>
                  <a:cubicBezTo>
                    <a:pt x="417" y="250"/>
                    <a:pt x="417" y="250"/>
                    <a:pt x="417" y="250"/>
                  </a:cubicBezTo>
                  <a:cubicBezTo>
                    <a:pt x="417" y="249"/>
                    <a:pt x="417" y="249"/>
                    <a:pt x="417" y="249"/>
                  </a:cubicBezTo>
                  <a:cubicBezTo>
                    <a:pt x="418" y="250"/>
                    <a:pt x="418" y="250"/>
                    <a:pt x="418" y="250"/>
                  </a:cubicBezTo>
                  <a:cubicBezTo>
                    <a:pt x="420" y="249"/>
                    <a:pt x="420" y="249"/>
                    <a:pt x="420" y="249"/>
                  </a:cubicBezTo>
                  <a:cubicBezTo>
                    <a:pt x="421" y="252"/>
                    <a:pt x="421" y="252"/>
                    <a:pt x="421" y="252"/>
                  </a:cubicBezTo>
                  <a:cubicBezTo>
                    <a:pt x="422" y="253"/>
                    <a:pt x="422" y="253"/>
                    <a:pt x="422" y="253"/>
                  </a:cubicBezTo>
                  <a:cubicBezTo>
                    <a:pt x="424" y="253"/>
                    <a:pt x="424" y="253"/>
                    <a:pt x="424" y="253"/>
                  </a:cubicBezTo>
                  <a:cubicBezTo>
                    <a:pt x="425" y="251"/>
                    <a:pt x="425" y="251"/>
                    <a:pt x="425" y="251"/>
                  </a:cubicBezTo>
                  <a:cubicBezTo>
                    <a:pt x="427" y="252"/>
                    <a:pt x="427" y="252"/>
                    <a:pt x="427" y="252"/>
                  </a:cubicBezTo>
                  <a:cubicBezTo>
                    <a:pt x="429" y="253"/>
                    <a:pt x="429" y="253"/>
                    <a:pt x="429" y="253"/>
                  </a:cubicBezTo>
                  <a:cubicBezTo>
                    <a:pt x="430" y="253"/>
                    <a:pt x="430" y="253"/>
                    <a:pt x="430" y="253"/>
                  </a:cubicBezTo>
                  <a:cubicBezTo>
                    <a:pt x="432" y="255"/>
                    <a:pt x="432" y="255"/>
                    <a:pt x="432" y="255"/>
                  </a:cubicBezTo>
                  <a:cubicBezTo>
                    <a:pt x="434" y="254"/>
                    <a:pt x="434" y="254"/>
                    <a:pt x="434" y="254"/>
                  </a:cubicBezTo>
                  <a:cubicBezTo>
                    <a:pt x="437" y="255"/>
                    <a:pt x="437" y="255"/>
                    <a:pt x="437" y="255"/>
                  </a:cubicBezTo>
                  <a:cubicBezTo>
                    <a:pt x="438" y="254"/>
                    <a:pt x="438" y="254"/>
                    <a:pt x="438" y="254"/>
                  </a:cubicBezTo>
                  <a:cubicBezTo>
                    <a:pt x="437" y="252"/>
                    <a:pt x="437" y="252"/>
                    <a:pt x="437" y="252"/>
                  </a:cubicBezTo>
                  <a:cubicBezTo>
                    <a:pt x="436" y="251"/>
                    <a:pt x="436" y="251"/>
                    <a:pt x="436" y="251"/>
                  </a:cubicBezTo>
                  <a:cubicBezTo>
                    <a:pt x="435" y="249"/>
                    <a:pt x="435" y="249"/>
                    <a:pt x="435" y="249"/>
                  </a:cubicBezTo>
                  <a:cubicBezTo>
                    <a:pt x="435" y="249"/>
                    <a:pt x="435" y="249"/>
                    <a:pt x="435" y="249"/>
                  </a:cubicBezTo>
                  <a:cubicBezTo>
                    <a:pt x="434" y="248"/>
                    <a:pt x="434" y="248"/>
                    <a:pt x="434" y="248"/>
                  </a:cubicBezTo>
                  <a:cubicBezTo>
                    <a:pt x="432" y="248"/>
                    <a:pt x="432" y="248"/>
                    <a:pt x="432" y="248"/>
                  </a:cubicBezTo>
                  <a:cubicBezTo>
                    <a:pt x="430" y="247"/>
                    <a:pt x="430" y="247"/>
                    <a:pt x="430" y="247"/>
                  </a:cubicBezTo>
                  <a:cubicBezTo>
                    <a:pt x="428" y="244"/>
                    <a:pt x="428" y="244"/>
                    <a:pt x="428" y="244"/>
                  </a:cubicBezTo>
                  <a:cubicBezTo>
                    <a:pt x="428" y="242"/>
                    <a:pt x="428" y="242"/>
                    <a:pt x="428" y="242"/>
                  </a:cubicBezTo>
                  <a:cubicBezTo>
                    <a:pt x="425" y="239"/>
                    <a:pt x="425" y="239"/>
                    <a:pt x="425" y="239"/>
                  </a:cubicBezTo>
                  <a:cubicBezTo>
                    <a:pt x="425" y="238"/>
                    <a:pt x="425" y="238"/>
                    <a:pt x="425" y="238"/>
                  </a:cubicBezTo>
                  <a:cubicBezTo>
                    <a:pt x="424" y="237"/>
                    <a:pt x="424" y="237"/>
                    <a:pt x="424" y="237"/>
                  </a:cubicBezTo>
                  <a:cubicBezTo>
                    <a:pt x="425" y="235"/>
                    <a:pt x="425" y="235"/>
                    <a:pt x="425" y="235"/>
                  </a:cubicBezTo>
                  <a:cubicBezTo>
                    <a:pt x="424" y="235"/>
                    <a:pt x="424" y="235"/>
                    <a:pt x="424" y="235"/>
                  </a:cubicBezTo>
                  <a:cubicBezTo>
                    <a:pt x="421" y="230"/>
                    <a:pt x="421" y="230"/>
                    <a:pt x="421" y="230"/>
                  </a:cubicBezTo>
                  <a:cubicBezTo>
                    <a:pt x="417" y="227"/>
                    <a:pt x="417" y="227"/>
                    <a:pt x="417" y="227"/>
                  </a:cubicBezTo>
                  <a:cubicBezTo>
                    <a:pt x="416" y="228"/>
                    <a:pt x="416" y="228"/>
                    <a:pt x="416" y="228"/>
                  </a:cubicBezTo>
                  <a:cubicBezTo>
                    <a:pt x="416" y="227"/>
                    <a:pt x="416" y="227"/>
                    <a:pt x="416" y="227"/>
                  </a:cubicBezTo>
                  <a:cubicBezTo>
                    <a:pt x="412" y="225"/>
                    <a:pt x="412" y="225"/>
                    <a:pt x="412" y="225"/>
                  </a:cubicBezTo>
                  <a:cubicBezTo>
                    <a:pt x="411" y="225"/>
                    <a:pt x="411" y="225"/>
                    <a:pt x="411" y="225"/>
                  </a:cubicBezTo>
                  <a:cubicBezTo>
                    <a:pt x="411" y="221"/>
                    <a:pt x="411" y="221"/>
                    <a:pt x="411" y="221"/>
                  </a:cubicBezTo>
                  <a:cubicBezTo>
                    <a:pt x="412" y="218"/>
                    <a:pt x="412" y="218"/>
                    <a:pt x="412" y="218"/>
                  </a:cubicBezTo>
                  <a:cubicBezTo>
                    <a:pt x="411" y="216"/>
                    <a:pt x="411" y="216"/>
                    <a:pt x="411" y="216"/>
                  </a:cubicBezTo>
                  <a:cubicBezTo>
                    <a:pt x="411" y="214"/>
                    <a:pt x="411" y="214"/>
                    <a:pt x="411" y="214"/>
                  </a:cubicBezTo>
                  <a:cubicBezTo>
                    <a:pt x="412" y="215"/>
                    <a:pt x="412" y="215"/>
                    <a:pt x="412" y="215"/>
                  </a:cubicBezTo>
                  <a:cubicBezTo>
                    <a:pt x="413" y="214"/>
                    <a:pt x="413" y="214"/>
                    <a:pt x="413" y="214"/>
                  </a:cubicBezTo>
                  <a:cubicBezTo>
                    <a:pt x="414" y="212"/>
                    <a:pt x="414" y="212"/>
                    <a:pt x="414" y="212"/>
                  </a:cubicBezTo>
                  <a:cubicBezTo>
                    <a:pt x="415" y="212"/>
                    <a:pt x="415" y="212"/>
                    <a:pt x="415" y="212"/>
                  </a:cubicBezTo>
                  <a:cubicBezTo>
                    <a:pt x="417" y="210"/>
                    <a:pt x="417" y="210"/>
                    <a:pt x="417" y="210"/>
                  </a:cubicBezTo>
                  <a:cubicBezTo>
                    <a:pt x="415" y="210"/>
                    <a:pt x="415" y="210"/>
                    <a:pt x="415" y="210"/>
                  </a:cubicBezTo>
                  <a:cubicBezTo>
                    <a:pt x="414" y="209"/>
                    <a:pt x="414" y="209"/>
                    <a:pt x="414" y="209"/>
                  </a:cubicBezTo>
                  <a:cubicBezTo>
                    <a:pt x="416" y="207"/>
                    <a:pt x="416" y="207"/>
                    <a:pt x="416" y="207"/>
                  </a:cubicBezTo>
                  <a:cubicBezTo>
                    <a:pt x="418" y="207"/>
                    <a:pt x="418" y="207"/>
                    <a:pt x="418" y="207"/>
                  </a:cubicBezTo>
                  <a:cubicBezTo>
                    <a:pt x="419" y="205"/>
                    <a:pt x="419" y="205"/>
                    <a:pt x="419" y="205"/>
                  </a:cubicBezTo>
                  <a:cubicBezTo>
                    <a:pt x="420" y="205"/>
                    <a:pt x="420" y="205"/>
                    <a:pt x="420" y="205"/>
                  </a:cubicBezTo>
                  <a:cubicBezTo>
                    <a:pt x="420" y="204"/>
                    <a:pt x="420" y="204"/>
                    <a:pt x="420" y="204"/>
                  </a:cubicBezTo>
                  <a:cubicBezTo>
                    <a:pt x="419" y="203"/>
                    <a:pt x="419" y="203"/>
                    <a:pt x="419" y="203"/>
                  </a:cubicBezTo>
                  <a:cubicBezTo>
                    <a:pt x="420" y="203"/>
                    <a:pt x="420" y="203"/>
                    <a:pt x="420" y="203"/>
                  </a:cubicBezTo>
                  <a:cubicBezTo>
                    <a:pt x="421" y="204"/>
                    <a:pt x="421" y="204"/>
                    <a:pt x="421" y="204"/>
                  </a:cubicBezTo>
                  <a:cubicBezTo>
                    <a:pt x="422" y="203"/>
                    <a:pt x="422" y="203"/>
                    <a:pt x="422" y="203"/>
                  </a:cubicBezTo>
                  <a:cubicBezTo>
                    <a:pt x="423" y="203"/>
                    <a:pt x="423" y="203"/>
                    <a:pt x="423" y="203"/>
                  </a:cubicBezTo>
                  <a:cubicBezTo>
                    <a:pt x="425" y="202"/>
                    <a:pt x="425" y="202"/>
                    <a:pt x="425" y="202"/>
                  </a:cubicBezTo>
                  <a:cubicBezTo>
                    <a:pt x="425" y="202"/>
                    <a:pt x="425" y="202"/>
                    <a:pt x="425" y="202"/>
                  </a:cubicBezTo>
                  <a:cubicBezTo>
                    <a:pt x="427" y="199"/>
                    <a:pt x="427" y="199"/>
                    <a:pt x="427" y="199"/>
                  </a:cubicBezTo>
                  <a:cubicBezTo>
                    <a:pt x="428" y="200"/>
                    <a:pt x="428" y="200"/>
                    <a:pt x="428" y="200"/>
                  </a:cubicBezTo>
                  <a:cubicBezTo>
                    <a:pt x="429" y="199"/>
                    <a:pt x="429" y="199"/>
                    <a:pt x="429" y="199"/>
                  </a:cubicBezTo>
                  <a:cubicBezTo>
                    <a:pt x="429" y="200"/>
                    <a:pt x="429" y="200"/>
                    <a:pt x="429" y="200"/>
                  </a:cubicBezTo>
                  <a:cubicBezTo>
                    <a:pt x="430" y="202"/>
                    <a:pt x="430" y="202"/>
                    <a:pt x="430" y="202"/>
                  </a:cubicBezTo>
                  <a:cubicBezTo>
                    <a:pt x="433" y="200"/>
                    <a:pt x="433" y="200"/>
                    <a:pt x="433" y="200"/>
                  </a:cubicBezTo>
                  <a:cubicBezTo>
                    <a:pt x="433" y="199"/>
                    <a:pt x="433" y="199"/>
                    <a:pt x="433" y="199"/>
                  </a:cubicBezTo>
                  <a:cubicBezTo>
                    <a:pt x="431" y="199"/>
                    <a:pt x="431" y="199"/>
                    <a:pt x="431" y="199"/>
                  </a:cubicBezTo>
                  <a:cubicBezTo>
                    <a:pt x="431" y="197"/>
                    <a:pt x="431" y="197"/>
                    <a:pt x="431" y="197"/>
                  </a:cubicBezTo>
                  <a:cubicBezTo>
                    <a:pt x="432" y="197"/>
                    <a:pt x="432" y="197"/>
                    <a:pt x="432" y="197"/>
                  </a:cubicBezTo>
                  <a:cubicBezTo>
                    <a:pt x="433" y="197"/>
                    <a:pt x="433" y="197"/>
                    <a:pt x="433" y="197"/>
                  </a:cubicBezTo>
                  <a:cubicBezTo>
                    <a:pt x="432" y="195"/>
                    <a:pt x="432" y="195"/>
                    <a:pt x="432" y="195"/>
                  </a:cubicBezTo>
                  <a:cubicBezTo>
                    <a:pt x="432" y="194"/>
                    <a:pt x="432" y="194"/>
                    <a:pt x="432" y="194"/>
                  </a:cubicBezTo>
                  <a:cubicBezTo>
                    <a:pt x="434" y="194"/>
                    <a:pt x="434" y="194"/>
                    <a:pt x="434" y="194"/>
                  </a:cubicBezTo>
                  <a:cubicBezTo>
                    <a:pt x="433" y="193"/>
                    <a:pt x="433" y="193"/>
                    <a:pt x="433" y="193"/>
                  </a:cubicBezTo>
                  <a:cubicBezTo>
                    <a:pt x="430" y="194"/>
                    <a:pt x="430" y="194"/>
                    <a:pt x="430" y="194"/>
                  </a:cubicBezTo>
                  <a:cubicBezTo>
                    <a:pt x="429" y="194"/>
                    <a:pt x="429" y="194"/>
                    <a:pt x="429" y="194"/>
                  </a:cubicBezTo>
                  <a:cubicBezTo>
                    <a:pt x="429" y="193"/>
                    <a:pt x="429" y="193"/>
                    <a:pt x="429" y="193"/>
                  </a:cubicBezTo>
                  <a:cubicBezTo>
                    <a:pt x="427" y="193"/>
                    <a:pt x="427" y="193"/>
                    <a:pt x="427" y="193"/>
                  </a:cubicBezTo>
                  <a:cubicBezTo>
                    <a:pt x="426" y="194"/>
                    <a:pt x="426" y="194"/>
                    <a:pt x="426" y="194"/>
                  </a:cubicBezTo>
                  <a:cubicBezTo>
                    <a:pt x="421" y="194"/>
                    <a:pt x="421" y="194"/>
                    <a:pt x="421" y="194"/>
                  </a:cubicBezTo>
                  <a:cubicBezTo>
                    <a:pt x="420" y="193"/>
                    <a:pt x="420" y="193"/>
                    <a:pt x="420" y="193"/>
                  </a:cubicBezTo>
                  <a:cubicBezTo>
                    <a:pt x="419" y="193"/>
                    <a:pt x="419" y="193"/>
                    <a:pt x="419" y="193"/>
                  </a:cubicBezTo>
                  <a:cubicBezTo>
                    <a:pt x="419" y="191"/>
                    <a:pt x="419" y="191"/>
                    <a:pt x="419" y="191"/>
                  </a:cubicBezTo>
                  <a:cubicBezTo>
                    <a:pt x="418" y="190"/>
                    <a:pt x="418" y="190"/>
                    <a:pt x="418" y="190"/>
                  </a:cubicBezTo>
                  <a:cubicBezTo>
                    <a:pt x="417" y="190"/>
                    <a:pt x="417" y="190"/>
                    <a:pt x="417" y="190"/>
                  </a:cubicBezTo>
                  <a:cubicBezTo>
                    <a:pt x="414" y="192"/>
                    <a:pt x="414" y="192"/>
                    <a:pt x="414" y="192"/>
                  </a:cubicBezTo>
                  <a:cubicBezTo>
                    <a:pt x="411" y="192"/>
                    <a:pt x="411" y="192"/>
                    <a:pt x="411" y="192"/>
                  </a:cubicBezTo>
                  <a:cubicBezTo>
                    <a:pt x="412" y="192"/>
                    <a:pt x="412" y="192"/>
                    <a:pt x="412" y="192"/>
                  </a:cubicBezTo>
                  <a:cubicBezTo>
                    <a:pt x="412" y="194"/>
                    <a:pt x="412" y="194"/>
                    <a:pt x="412" y="194"/>
                  </a:cubicBezTo>
                  <a:cubicBezTo>
                    <a:pt x="411" y="194"/>
                    <a:pt x="411" y="194"/>
                    <a:pt x="411" y="194"/>
                  </a:cubicBezTo>
                  <a:cubicBezTo>
                    <a:pt x="408" y="195"/>
                    <a:pt x="408" y="195"/>
                    <a:pt x="408" y="195"/>
                  </a:cubicBezTo>
                  <a:cubicBezTo>
                    <a:pt x="409" y="195"/>
                    <a:pt x="409" y="195"/>
                    <a:pt x="409" y="195"/>
                  </a:cubicBezTo>
                  <a:cubicBezTo>
                    <a:pt x="410" y="197"/>
                    <a:pt x="410" y="197"/>
                    <a:pt x="410" y="197"/>
                  </a:cubicBezTo>
                  <a:cubicBezTo>
                    <a:pt x="409" y="198"/>
                    <a:pt x="409" y="198"/>
                    <a:pt x="409" y="198"/>
                  </a:cubicBezTo>
                  <a:cubicBezTo>
                    <a:pt x="408" y="199"/>
                    <a:pt x="408" y="199"/>
                    <a:pt x="408" y="199"/>
                  </a:cubicBezTo>
                  <a:cubicBezTo>
                    <a:pt x="407" y="198"/>
                    <a:pt x="407" y="198"/>
                    <a:pt x="407" y="198"/>
                  </a:cubicBezTo>
                  <a:cubicBezTo>
                    <a:pt x="405" y="199"/>
                    <a:pt x="405" y="199"/>
                    <a:pt x="405" y="199"/>
                  </a:cubicBezTo>
                  <a:cubicBezTo>
                    <a:pt x="403" y="199"/>
                    <a:pt x="403" y="199"/>
                    <a:pt x="403" y="199"/>
                  </a:cubicBezTo>
                  <a:cubicBezTo>
                    <a:pt x="401" y="194"/>
                    <a:pt x="401" y="194"/>
                    <a:pt x="401" y="194"/>
                  </a:cubicBezTo>
                  <a:cubicBezTo>
                    <a:pt x="401" y="193"/>
                    <a:pt x="401" y="193"/>
                    <a:pt x="401" y="193"/>
                  </a:cubicBezTo>
                  <a:cubicBezTo>
                    <a:pt x="401" y="191"/>
                    <a:pt x="401" y="191"/>
                    <a:pt x="401" y="191"/>
                  </a:cubicBezTo>
                  <a:cubicBezTo>
                    <a:pt x="398" y="191"/>
                    <a:pt x="398" y="191"/>
                    <a:pt x="398" y="191"/>
                  </a:cubicBezTo>
                  <a:cubicBezTo>
                    <a:pt x="397" y="192"/>
                    <a:pt x="397" y="192"/>
                    <a:pt x="397" y="192"/>
                  </a:cubicBezTo>
                  <a:cubicBezTo>
                    <a:pt x="397" y="191"/>
                    <a:pt x="397" y="191"/>
                    <a:pt x="397" y="191"/>
                  </a:cubicBezTo>
                  <a:cubicBezTo>
                    <a:pt x="397" y="191"/>
                    <a:pt x="397" y="191"/>
                    <a:pt x="397" y="191"/>
                  </a:cubicBezTo>
                  <a:cubicBezTo>
                    <a:pt x="396" y="192"/>
                    <a:pt x="396" y="192"/>
                    <a:pt x="396" y="192"/>
                  </a:cubicBezTo>
                  <a:cubicBezTo>
                    <a:pt x="395" y="191"/>
                    <a:pt x="395" y="191"/>
                    <a:pt x="395" y="191"/>
                  </a:cubicBezTo>
                  <a:cubicBezTo>
                    <a:pt x="395" y="192"/>
                    <a:pt x="395" y="192"/>
                    <a:pt x="395" y="192"/>
                  </a:cubicBezTo>
                  <a:cubicBezTo>
                    <a:pt x="394" y="189"/>
                    <a:pt x="394" y="189"/>
                    <a:pt x="394" y="189"/>
                  </a:cubicBezTo>
                  <a:cubicBezTo>
                    <a:pt x="394" y="188"/>
                    <a:pt x="394" y="188"/>
                    <a:pt x="394" y="188"/>
                  </a:cubicBezTo>
                  <a:cubicBezTo>
                    <a:pt x="391" y="187"/>
                    <a:pt x="391" y="187"/>
                    <a:pt x="391" y="187"/>
                  </a:cubicBezTo>
                  <a:cubicBezTo>
                    <a:pt x="389" y="186"/>
                    <a:pt x="389" y="186"/>
                    <a:pt x="389" y="186"/>
                  </a:cubicBezTo>
                  <a:cubicBezTo>
                    <a:pt x="389" y="184"/>
                    <a:pt x="389" y="184"/>
                    <a:pt x="389" y="184"/>
                  </a:cubicBezTo>
                  <a:cubicBezTo>
                    <a:pt x="388" y="183"/>
                    <a:pt x="388" y="183"/>
                    <a:pt x="388" y="183"/>
                  </a:cubicBezTo>
                  <a:cubicBezTo>
                    <a:pt x="389" y="182"/>
                    <a:pt x="389" y="182"/>
                    <a:pt x="389" y="182"/>
                  </a:cubicBezTo>
                  <a:cubicBezTo>
                    <a:pt x="389" y="181"/>
                    <a:pt x="389" y="181"/>
                    <a:pt x="389" y="181"/>
                  </a:cubicBezTo>
                  <a:cubicBezTo>
                    <a:pt x="389" y="180"/>
                    <a:pt x="389" y="180"/>
                    <a:pt x="389" y="180"/>
                  </a:cubicBezTo>
                  <a:cubicBezTo>
                    <a:pt x="390" y="178"/>
                    <a:pt x="390" y="178"/>
                    <a:pt x="390" y="178"/>
                  </a:cubicBezTo>
                  <a:cubicBezTo>
                    <a:pt x="391" y="177"/>
                    <a:pt x="391" y="177"/>
                    <a:pt x="391" y="177"/>
                  </a:cubicBezTo>
                  <a:cubicBezTo>
                    <a:pt x="391" y="177"/>
                    <a:pt x="391" y="177"/>
                    <a:pt x="391" y="177"/>
                  </a:cubicBezTo>
                  <a:cubicBezTo>
                    <a:pt x="394" y="177"/>
                    <a:pt x="394" y="177"/>
                    <a:pt x="394" y="177"/>
                  </a:cubicBezTo>
                  <a:cubicBezTo>
                    <a:pt x="397" y="177"/>
                    <a:pt x="397" y="177"/>
                    <a:pt x="397" y="177"/>
                  </a:cubicBezTo>
                  <a:cubicBezTo>
                    <a:pt x="398" y="177"/>
                    <a:pt x="398" y="177"/>
                    <a:pt x="398" y="177"/>
                  </a:cubicBezTo>
                  <a:cubicBezTo>
                    <a:pt x="399" y="176"/>
                    <a:pt x="399" y="176"/>
                    <a:pt x="399" y="176"/>
                  </a:cubicBezTo>
                  <a:cubicBezTo>
                    <a:pt x="398" y="175"/>
                    <a:pt x="398" y="175"/>
                    <a:pt x="398" y="175"/>
                  </a:cubicBezTo>
                  <a:cubicBezTo>
                    <a:pt x="400" y="175"/>
                    <a:pt x="400" y="175"/>
                    <a:pt x="400" y="175"/>
                  </a:cubicBezTo>
                  <a:cubicBezTo>
                    <a:pt x="399" y="173"/>
                    <a:pt x="399" y="173"/>
                    <a:pt x="399" y="173"/>
                  </a:cubicBezTo>
                  <a:cubicBezTo>
                    <a:pt x="399" y="173"/>
                    <a:pt x="399" y="173"/>
                    <a:pt x="399" y="173"/>
                  </a:cubicBezTo>
                  <a:cubicBezTo>
                    <a:pt x="400" y="172"/>
                    <a:pt x="400" y="172"/>
                    <a:pt x="400" y="172"/>
                  </a:cubicBezTo>
                  <a:cubicBezTo>
                    <a:pt x="401" y="168"/>
                    <a:pt x="401" y="168"/>
                    <a:pt x="401" y="168"/>
                  </a:cubicBezTo>
                  <a:cubicBezTo>
                    <a:pt x="403" y="166"/>
                    <a:pt x="403" y="166"/>
                    <a:pt x="403" y="166"/>
                  </a:cubicBezTo>
                  <a:cubicBezTo>
                    <a:pt x="405" y="166"/>
                    <a:pt x="405" y="166"/>
                    <a:pt x="405" y="166"/>
                  </a:cubicBezTo>
                  <a:cubicBezTo>
                    <a:pt x="406" y="164"/>
                    <a:pt x="406" y="164"/>
                    <a:pt x="406" y="164"/>
                  </a:cubicBezTo>
                  <a:cubicBezTo>
                    <a:pt x="407" y="164"/>
                    <a:pt x="407" y="164"/>
                    <a:pt x="407" y="164"/>
                  </a:cubicBezTo>
                  <a:cubicBezTo>
                    <a:pt x="408" y="160"/>
                    <a:pt x="408" y="160"/>
                    <a:pt x="408" y="160"/>
                  </a:cubicBezTo>
                  <a:cubicBezTo>
                    <a:pt x="409" y="159"/>
                    <a:pt x="409" y="159"/>
                    <a:pt x="409" y="159"/>
                  </a:cubicBezTo>
                  <a:cubicBezTo>
                    <a:pt x="409" y="157"/>
                    <a:pt x="409" y="157"/>
                    <a:pt x="409" y="157"/>
                  </a:cubicBezTo>
                  <a:cubicBezTo>
                    <a:pt x="410" y="157"/>
                    <a:pt x="410" y="157"/>
                    <a:pt x="410" y="157"/>
                  </a:cubicBezTo>
                  <a:cubicBezTo>
                    <a:pt x="411" y="155"/>
                    <a:pt x="411" y="155"/>
                    <a:pt x="411" y="155"/>
                  </a:cubicBezTo>
                  <a:cubicBezTo>
                    <a:pt x="413" y="155"/>
                    <a:pt x="413" y="155"/>
                    <a:pt x="413" y="155"/>
                  </a:cubicBezTo>
                  <a:cubicBezTo>
                    <a:pt x="414" y="155"/>
                    <a:pt x="414" y="155"/>
                    <a:pt x="414" y="155"/>
                  </a:cubicBezTo>
                  <a:cubicBezTo>
                    <a:pt x="415" y="155"/>
                    <a:pt x="415" y="155"/>
                    <a:pt x="415" y="155"/>
                  </a:cubicBezTo>
                  <a:cubicBezTo>
                    <a:pt x="415" y="154"/>
                    <a:pt x="415" y="154"/>
                    <a:pt x="415" y="154"/>
                  </a:cubicBezTo>
                  <a:cubicBezTo>
                    <a:pt x="418" y="157"/>
                    <a:pt x="418" y="157"/>
                    <a:pt x="418" y="157"/>
                  </a:cubicBezTo>
                  <a:cubicBezTo>
                    <a:pt x="421" y="159"/>
                    <a:pt x="421" y="159"/>
                    <a:pt x="421" y="159"/>
                  </a:cubicBezTo>
                  <a:cubicBezTo>
                    <a:pt x="422" y="160"/>
                    <a:pt x="422" y="160"/>
                    <a:pt x="422" y="160"/>
                  </a:cubicBezTo>
                  <a:cubicBezTo>
                    <a:pt x="420" y="160"/>
                    <a:pt x="420" y="160"/>
                    <a:pt x="420" y="160"/>
                  </a:cubicBezTo>
                  <a:cubicBezTo>
                    <a:pt x="420" y="162"/>
                    <a:pt x="420" y="162"/>
                    <a:pt x="420" y="162"/>
                  </a:cubicBezTo>
                  <a:cubicBezTo>
                    <a:pt x="419" y="164"/>
                    <a:pt x="419" y="164"/>
                    <a:pt x="419" y="164"/>
                  </a:cubicBezTo>
                  <a:cubicBezTo>
                    <a:pt x="419" y="166"/>
                    <a:pt x="419" y="166"/>
                    <a:pt x="419" y="166"/>
                  </a:cubicBezTo>
                  <a:cubicBezTo>
                    <a:pt x="417" y="166"/>
                    <a:pt x="417" y="166"/>
                    <a:pt x="417" y="166"/>
                  </a:cubicBezTo>
                  <a:cubicBezTo>
                    <a:pt x="417" y="166"/>
                    <a:pt x="417" y="166"/>
                    <a:pt x="417" y="166"/>
                  </a:cubicBezTo>
                  <a:cubicBezTo>
                    <a:pt x="417" y="169"/>
                    <a:pt x="417" y="169"/>
                    <a:pt x="417" y="169"/>
                  </a:cubicBezTo>
                  <a:cubicBezTo>
                    <a:pt x="419" y="171"/>
                    <a:pt x="419" y="171"/>
                    <a:pt x="419" y="171"/>
                  </a:cubicBezTo>
                  <a:cubicBezTo>
                    <a:pt x="419" y="172"/>
                    <a:pt x="419" y="172"/>
                    <a:pt x="419" y="172"/>
                  </a:cubicBezTo>
                  <a:cubicBezTo>
                    <a:pt x="418" y="172"/>
                    <a:pt x="418" y="172"/>
                    <a:pt x="418" y="172"/>
                  </a:cubicBezTo>
                  <a:cubicBezTo>
                    <a:pt x="418" y="173"/>
                    <a:pt x="418" y="173"/>
                    <a:pt x="418" y="173"/>
                  </a:cubicBezTo>
                  <a:cubicBezTo>
                    <a:pt x="419" y="174"/>
                    <a:pt x="419" y="174"/>
                    <a:pt x="419" y="174"/>
                  </a:cubicBezTo>
                  <a:cubicBezTo>
                    <a:pt x="420" y="173"/>
                    <a:pt x="420" y="173"/>
                    <a:pt x="420" y="173"/>
                  </a:cubicBezTo>
                  <a:cubicBezTo>
                    <a:pt x="422" y="172"/>
                    <a:pt x="422" y="172"/>
                    <a:pt x="422" y="172"/>
                  </a:cubicBezTo>
                  <a:cubicBezTo>
                    <a:pt x="421" y="173"/>
                    <a:pt x="421" y="173"/>
                    <a:pt x="421" y="173"/>
                  </a:cubicBezTo>
                  <a:cubicBezTo>
                    <a:pt x="419" y="174"/>
                    <a:pt x="419" y="174"/>
                    <a:pt x="419" y="174"/>
                  </a:cubicBezTo>
                  <a:cubicBezTo>
                    <a:pt x="420" y="175"/>
                    <a:pt x="420" y="175"/>
                    <a:pt x="420" y="175"/>
                  </a:cubicBezTo>
                  <a:cubicBezTo>
                    <a:pt x="421" y="175"/>
                    <a:pt x="421" y="175"/>
                    <a:pt x="421" y="175"/>
                  </a:cubicBezTo>
                  <a:cubicBezTo>
                    <a:pt x="420" y="176"/>
                    <a:pt x="420" y="176"/>
                    <a:pt x="420" y="176"/>
                  </a:cubicBezTo>
                  <a:cubicBezTo>
                    <a:pt x="420" y="177"/>
                    <a:pt x="420" y="177"/>
                    <a:pt x="420" y="177"/>
                  </a:cubicBezTo>
                  <a:cubicBezTo>
                    <a:pt x="419" y="177"/>
                    <a:pt x="419" y="177"/>
                    <a:pt x="419" y="177"/>
                  </a:cubicBezTo>
                  <a:cubicBezTo>
                    <a:pt x="418" y="177"/>
                    <a:pt x="418" y="177"/>
                    <a:pt x="418" y="177"/>
                  </a:cubicBezTo>
                  <a:cubicBezTo>
                    <a:pt x="416" y="177"/>
                    <a:pt x="416" y="177"/>
                    <a:pt x="416" y="177"/>
                  </a:cubicBezTo>
                  <a:cubicBezTo>
                    <a:pt x="415" y="178"/>
                    <a:pt x="415" y="178"/>
                    <a:pt x="415" y="178"/>
                  </a:cubicBezTo>
                  <a:cubicBezTo>
                    <a:pt x="417" y="179"/>
                    <a:pt x="417" y="179"/>
                    <a:pt x="417" y="179"/>
                  </a:cubicBezTo>
                  <a:cubicBezTo>
                    <a:pt x="417" y="181"/>
                    <a:pt x="417" y="181"/>
                    <a:pt x="417" y="181"/>
                  </a:cubicBezTo>
                  <a:cubicBezTo>
                    <a:pt x="418" y="181"/>
                    <a:pt x="418" y="181"/>
                    <a:pt x="418" y="181"/>
                  </a:cubicBezTo>
                  <a:cubicBezTo>
                    <a:pt x="419" y="179"/>
                    <a:pt x="419" y="179"/>
                    <a:pt x="419" y="179"/>
                  </a:cubicBezTo>
                  <a:cubicBezTo>
                    <a:pt x="419" y="179"/>
                    <a:pt x="419" y="179"/>
                    <a:pt x="419" y="179"/>
                  </a:cubicBezTo>
                  <a:cubicBezTo>
                    <a:pt x="421" y="177"/>
                    <a:pt x="421" y="177"/>
                    <a:pt x="421" y="177"/>
                  </a:cubicBezTo>
                  <a:cubicBezTo>
                    <a:pt x="424" y="177"/>
                    <a:pt x="424" y="177"/>
                    <a:pt x="424" y="177"/>
                  </a:cubicBezTo>
                  <a:cubicBezTo>
                    <a:pt x="424" y="176"/>
                    <a:pt x="424" y="176"/>
                    <a:pt x="424" y="176"/>
                  </a:cubicBezTo>
                  <a:cubicBezTo>
                    <a:pt x="423" y="174"/>
                    <a:pt x="423" y="174"/>
                    <a:pt x="423" y="174"/>
                  </a:cubicBezTo>
                  <a:cubicBezTo>
                    <a:pt x="425" y="172"/>
                    <a:pt x="425" y="172"/>
                    <a:pt x="425" y="172"/>
                  </a:cubicBezTo>
                  <a:cubicBezTo>
                    <a:pt x="429" y="170"/>
                    <a:pt x="429" y="170"/>
                    <a:pt x="429" y="170"/>
                  </a:cubicBezTo>
                  <a:cubicBezTo>
                    <a:pt x="430" y="170"/>
                    <a:pt x="430" y="170"/>
                    <a:pt x="430" y="170"/>
                  </a:cubicBezTo>
                  <a:cubicBezTo>
                    <a:pt x="430" y="169"/>
                    <a:pt x="430" y="169"/>
                    <a:pt x="430" y="169"/>
                  </a:cubicBezTo>
                  <a:cubicBezTo>
                    <a:pt x="431" y="169"/>
                    <a:pt x="431" y="169"/>
                    <a:pt x="431" y="169"/>
                  </a:cubicBezTo>
                  <a:cubicBezTo>
                    <a:pt x="434" y="167"/>
                    <a:pt x="434" y="167"/>
                    <a:pt x="434" y="167"/>
                  </a:cubicBezTo>
                  <a:cubicBezTo>
                    <a:pt x="435" y="168"/>
                    <a:pt x="435" y="168"/>
                    <a:pt x="435" y="168"/>
                  </a:cubicBezTo>
                  <a:cubicBezTo>
                    <a:pt x="436" y="167"/>
                    <a:pt x="436" y="167"/>
                    <a:pt x="436" y="167"/>
                  </a:cubicBezTo>
                  <a:cubicBezTo>
                    <a:pt x="437" y="167"/>
                    <a:pt x="437" y="167"/>
                    <a:pt x="437" y="167"/>
                  </a:cubicBezTo>
                  <a:cubicBezTo>
                    <a:pt x="440" y="165"/>
                    <a:pt x="440" y="165"/>
                    <a:pt x="440" y="165"/>
                  </a:cubicBezTo>
                  <a:cubicBezTo>
                    <a:pt x="440" y="166"/>
                    <a:pt x="440" y="166"/>
                    <a:pt x="440" y="166"/>
                  </a:cubicBezTo>
                  <a:cubicBezTo>
                    <a:pt x="440" y="161"/>
                    <a:pt x="440" y="161"/>
                    <a:pt x="440" y="161"/>
                  </a:cubicBezTo>
                  <a:cubicBezTo>
                    <a:pt x="442" y="160"/>
                    <a:pt x="442" y="160"/>
                    <a:pt x="442" y="160"/>
                  </a:cubicBezTo>
                  <a:cubicBezTo>
                    <a:pt x="443" y="158"/>
                    <a:pt x="443" y="158"/>
                    <a:pt x="443" y="158"/>
                  </a:cubicBezTo>
                  <a:cubicBezTo>
                    <a:pt x="443" y="156"/>
                    <a:pt x="443" y="156"/>
                    <a:pt x="443" y="156"/>
                  </a:cubicBezTo>
                  <a:cubicBezTo>
                    <a:pt x="445" y="155"/>
                    <a:pt x="445" y="155"/>
                    <a:pt x="445" y="155"/>
                  </a:cubicBezTo>
                  <a:cubicBezTo>
                    <a:pt x="447" y="152"/>
                    <a:pt x="447" y="152"/>
                    <a:pt x="447" y="152"/>
                  </a:cubicBezTo>
                  <a:cubicBezTo>
                    <a:pt x="448" y="152"/>
                    <a:pt x="448" y="152"/>
                    <a:pt x="448" y="152"/>
                  </a:cubicBezTo>
                  <a:cubicBezTo>
                    <a:pt x="449" y="148"/>
                    <a:pt x="449" y="148"/>
                    <a:pt x="449" y="148"/>
                  </a:cubicBezTo>
                  <a:cubicBezTo>
                    <a:pt x="450" y="146"/>
                    <a:pt x="450" y="146"/>
                    <a:pt x="450" y="146"/>
                  </a:cubicBezTo>
                  <a:cubicBezTo>
                    <a:pt x="450" y="145"/>
                    <a:pt x="450" y="145"/>
                    <a:pt x="450" y="145"/>
                  </a:cubicBezTo>
                  <a:cubicBezTo>
                    <a:pt x="450" y="143"/>
                    <a:pt x="450" y="143"/>
                    <a:pt x="450" y="143"/>
                  </a:cubicBezTo>
                  <a:cubicBezTo>
                    <a:pt x="452" y="141"/>
                    <a:pt x="452" y="141"/>
                    <a:pt x="452" y="141"/>
                  </a:cubicBezTo>
                  <a:cubicBezTo>
                    <a:pt x="453" y="144"/>
                    <a:pt x="453" y="144"/>
                    <a:pt x="453" y="144"/>
                  </a:cubicBezTo>
                  <a:cubicBezTo>
                    <a:pt x="454" y="144"/>
                    <a:pt x="454" y="144"/>
                    <a:pt x="454" y="144"/>
                  </a:cubicBezTo>
                  <a:cubicBezTo>
                    <a:pt x="455" y="145"/>
                    <a:pt x="455" y="145"/>
                    <a:pt x="455" y="145"/>
                  </a:cubicBezTo>
                  <a:cubicBezTo>
                    <a:pt x="457" y="144"/>
                    <a:pt x="457" y="144"/>
                    <a:pt x="457" y="144"/>
                  </a:cubicBezTo>
                  <a:cubicBezTo>
                    <a:pt x="458" y="145"/>
                    <a:pt x="458" y="145"/>
                    <a:pt x="458" y="145"/>
                  </a:cubicBezTo>
                  <a:cubicBezTo>
                    <a:pt x="462" y="144"/>
                    <a:pt x="462" y="144"/>
                    <a:pt x="462" y="144"/>
                  </a:cubicBezTo>
                  <a:cubicBezTo>
                    <a:pt x="463" y="145"/>
                    <a:pt x="463" y="145"/>
                    <a:pt x="463" y="145"/>
                  </a:cubicBezTo>
                  <a:cubicBezTo>
                    <a:pt x="465" y="143"/>
                    <a:pt x="465" y="143"/>
                    <a:pt x="465" y="143"/>
                  </a:cubicBezTo>
                  <a:cubicBezTo>
                    <a:pt x="465" y="142"/>
                    <a:pt x="465" y="142"/>
                    <a:pt x="465" y="142"/>
                  </a:cubicBezTo>
                  <a:cubicBezTo>
                    <a:pt x="463" y="140"/>
                    <a:pt x="463" y="140"/>
                    <a:pt x="463" y="140"/>
                  </a:cubicBezTo>
                  <a:cubicBezTo>
                    <a:pt x="461" y="138"/>
                    <a:pt x="461" y="138"/>
                    <a:pt x="461" y="138"/>
                  </a:cubicBezTo>
                  <a:cubicBezTo>
                    <a:pt x="463" y="138"/>
                    <a:pt x="463" y="138"/>
                    <a:pt x="463" y="138"/>
                  </a:cubicBezTo>
                  <a:cubicBezTo>
                    <a:pt x="464" y="138"/>
                    <a:pt x="464" y="138"/>
                    <a:pt x="464" y="138"/>
                  </a:cubicBezTo>
                  <a:cubicBezTo>
                    <a:pt x="468" y="135"/>
                    <a:pt x="468" y="135"/>
                    <a:pt x="468" y="135"/>
                  </a:cubicBezTo>
                  <a:cubicBezTo>
                    <a:pt x="468" y="133"/>
                    <a:pt x="468" y="133"/>
                    <a:pt x="468" y="133"/>
                  </a:cubicBezTo>
                  <a:cubicBezTo>
                    <a:pt x="469" y="132"/>
                    <a:pt x="469" y="132"/>
                    <a:pt x="469" y="132"/>
                  </a:cubicBezTo>
                  <a:cubicBezTo>
                    <a:pt x="470" y="132"/>
                    <a:pt x="470" y="132"/>
                    <a:pt x="470" y="132"/>
                  </a:cubicBezTo>
                  <a:cubicBezTo>
                    <a:pt x="471" y="130"/>
                    <a:pt x="471" y="130"/>
                    <a:pt x="471" y="130"/>
                  </a:cubicBezTo>
                  <a:cubicBezTo>
                    <a:pt x="470" y="129"/>
                    <a:pt x="470" y="129"/>
                    <a:pt x="470" y="129"/>
                  </a:cubicBezTo>
                  <a:cubicBezTo>
                    <a:pt x="470" y="127"/>
                    <a:pt x="470" y="127"/>
                    <a:pt x="470" y="127"/>
                  </a:cubicBezTo>
                  <a:cubicBezTo>
                    <a:pt x="470" y="126"/>
                    <a:pt x="470" y="126"/>
                    <a:pt x="470" y="126"/>
                  </a:cubicBezTo>
                  <a:cubicBezTo>
                    <a:pt x="472" y="125"/>
                    <a:pt x="472" y="125"/>
                    <a:pt x="472" y="125"/>
                  </a:cubicBezTo>
                  <a:cubicBezTo>
                    <a:pt x="473" y="127"/>
                    <a:pt x="473" y="127"/>
                    <a:pt x="473" y="127"/>
                  </a:cubicBezTo>
                  <a:cubicBezTo>
                    <a:pt x="473" y="127"/>
                    <a:pt x="473" y="127"/>
                    <a:pt x="473" y="127"/>
                  </a:cubicBezTo>
                  <a:cubicBezTo>
                    <a:pt x="474" y="128"/>
                    <a:pt x="474" y="128"/>
                    <a:pt x="474" y="128"/>
                  </a:cubicBezTo>
                  <a:cubicBezTo>
                    <a:pt x="476" y="129"/>
                    <a:pt x="476" y="129"/>
                    <a:pt x="476" y="129"/>
                  </a:cubicBezTo>
                  <a:cubicBezTo>
                    <a:pt x="477" y="130"/>
                    <a:pt x="477" y="130"/>
                    <a:pt x="477" y="130"/>
                  </a:cubicBezTo>
                  <a:cubicBezTo>
                    <a:pt x="477" y="129"/>
                    <a:pt x="477" y="129"/>
                    <a:pt x="477" y="129"/>
                  </a:cubicBezTo>
                  <a:cubicBezTo>
                    <a:pt x="477" y="128"/>
                    <a:pt x="477" y="128"/>
                    <a:pt x="477" y="128"/>
                  </a:cubicBezTo>
                  <a:cubicBezTo>
                    <a:pt x="476" y="128"/>
                    <a:pt x="476" y="128"/>
                    <a:pt x="476" y="128"/>
                  </a:cubicBezTo>
                  <a:cubicBezTo>
                    <a:pt x="476" y="127"/>
                    <a:pt x="476" y="127"/>
                    <a:pt x="476" y="127"/>
                  </a:cubicBezTo>
                  <a:cubicBezTo>
                    <a:pt x="476" y="126"/>
                    <a:pt x="476" y="126"/>
                    <a:pt x="476" y="126"/>
                  </a:cubicBezTo>
                  <a:cubicBezTo>
                    <a:pt x="477" y="126"/>
                    <a:pt x="477" y="126"/>
                    <a:pt x="477" y="126"/>
                  </a:cubicBezTo>
                  <a:cubicBezTo>
                    <a:pt x="479" y="126"/>
                    <a:pt x="479" y="126"/>
                    <a:pt x="479" y="126"/>
                  </a:cubicBezTo>
                  <a:cubicBezTo>
                    <a:pt x="480" y="126"/>
                    <a:pt x="480" y="126"/>
                    <a:pt x="480" y="126"/>
                  </a:cubicBezTo>
                  <a:cubicBezTo>
                    <a:pt x="480" y="124"/>
                    <a:pt x="480" y="124"/>
                    <a:pt x="480" y="124"/>
                  </a:cubicBezTo>
                  <a:cubicBezTo>
                    <a:pt x="480" y="123"/>
                    <a:pt x="480" y="123"/>
                    <a:pt x="480" y="123"/>
                  </a:cubicBezTo>
                  <a:cubicBezTo>
                    <a:pt x="480" y="122"/>
                    <a:pt x="480" y="122"/>
                    <a:pt x="480" y="122"/>
                  </a:cubicBezTo>
                  <a:cubicBezTo>
                    <a:pt x="480" y="122"/>
                    <a:pt x="480" y="122"/>
                    <a:pt x="480" y="122"/>
                  </a:cubicBezTo>
                  <a:cubicBezTo>
                    <a:pt x="480" y="120"/>
                    <a:pt x="480" y="120"/>
                    <a:pt x="480" y="120"/>
                  </a:cubicBezTo>
                  <a:cubicBezTo>
                    <a:pt x="480" y="119"/>
                    <a:pt x="480" y="119"/>
                    <a:pt x="480" y="119"/>
                  </a:cubicBezTo>
                  <a:cubicBezTo>
                    <a:pt x="479" y="118"/>
                    <a:pt x="479" y="118"/>
                    <a:pt x="479" y="118"/>
                  </a:cubicBezTo>
                  <a:cubicBezTo>
                    <a:pt x="479" y="116"/>
                    <a:pt x="479" y="116"/>
                    <a:pt x="479" y="116"/>
                  </a:cubicBezTo>
                  <a:cubicBezTo>
                    <a:pt x="479" y="114"/>
                    <a:pt x="479" y="114"/>
                    <a:pt x="479" y="114"/>
                  </a:cubicBezTo>
                  <a:cubicBezTo>
                    <a:pt x="478" y="112"/>
                    <a:pt x="478" y="112"/>
                    <a:pt x="478" y="112"/>
                  </a:cubicBezTo>
                  <a:cubicBezTo>
                    <a:pt x="479" y="111"/>
                    <a:pt x="479" y="111"/>
                    <a:pt x="479" y="111"/>
                  </a:cubicBezTo>
                  <a:cubicBezTo>
                    <a:pt x="477" y="109"/>
                    <a:pt x="477" y="109"/>
                    <a:pt x="477" y="109"/>
                  </a:cubicBezTo>
                  <a:cubicBezTo>
                    <a:pt x="477" y="108"/>
                    <a:pt x="477" y="108"/>
                    <a:pt x="477" y="108"/>
                  </a:cubicBezTo>
                  <a:cubicBezTo>
                    <a:pt x="476" y="107"/>
                    <a:pt x="476" y="107"/>
                    <a:pt x="476" y="107"/>
                  </a:cubicBezTo>
                  <a:cubicBezTo>
                    <a:pt x="474" y="104"/>
                    <a:pt x="474" y="104"/>
                    <a:pt x="474" y="104"/>
                  </a:cubicBezTo>
                  <a:cubicBezTo>
                    <a:pt x="474" y="103"/>
                    <a:pt x="474" y="103"/>
                    <a:pt x="474" y="103"/>
                  </a:cubicBezTo>
                  <a:cubicBezTo>
                    <a:pt x="474" y="102"/>
                    <a:pt x="474" y="102"/>
                    <a:pt x="474" y="102"/>
                  </a:cubicBezTo>
                  <a:cubicBezTo>
                    <a:pt x="475" y="101"/>
                    <a:pt x="475" y="101"/>
                    <a:pt x="475" y="101"/>
                  </a:cubicBezTo>
                  <a:cubicBezTo>
                    <a:pt x="476" y="101"/>
                    <a:pt x="476" y="101"/>
                    <a:pt x="476" y="101"/>
                  </a:cubicBezTo>
                  <a:cubicBezTo>
                    <a:pt x="477" y="100"/>
                    <a:pt x="477" y="100"/>
                    <a:pt x="477" y="100"/>
                  </a:cubicBezTo>
                  <a:cubicBezTo>
                    <a:pt x="477" y="99"/>
                    <a:pt x="477" y="99"/>
                    <a:pt x="477" y="99"/>
                  </a:cubicBezTo>
                  <a:cubicBezTo>
                    <a:pt x="479" y="97"/>
                    <a:pt x="479" y="97"/>
                    <a:pt x="479" y="97"/>
                  </a:cubicBezTo>
                  <a:cubicBezTo>
                    <a:pt x="480" y="97"/>
                    <a:pt x="480" y="97"/>
                    <a:pt x="480" y="97"/>
                  </a:cubicBezTo>
                  <a:cubicBezTo>
                    <a:pt x="480" y="97"/>
                    <a:pt x="480" y="97"/>
                    <a:pt x="480" y="97"/>
                  </a:cubicBezTo>
                  <a:cubicBezTo>
                    <a:pt x="481" y="98"/>
                    <a:pt x="481" y="98"/>
                    <a:pt x="481" y="98"/>
                  </a:cubicBezTo>
                  <a:cubicBezTo>
                    <a:pt x="487" y="99"/>
                    <a:pt x="487" y="99"/>
                    <a:pt x="487" y="99"/>
                  </a:cubicBezTo>
                  <a:cubicBezTo>
                    <a:pt x="487" y="99"/>
                    <a:pt x="487" y="99"/>
                    <a:pt x="487" y="99"/>
                  </a:cubicBezTo>
                  <a:cubicBezTo>
                    <a:pt x="488" y="99"/>
                    <a:pt x="488" y="99"/>
                    <a:pt x="488" y="99"/>
                  </a:cubicBezTo>
                  <a:cubicBezTo>
                    <a:pt x="489" y="98"/>
                    <a:pt x="489" y="98"/>
                    <a:pt x="489" y="98"/>
                  </a:cubicBezTo>
                  <a:cubicBezTo>
                    <a:pt x="489" y="97"/>
                    <a:pt x="489" y="97"/>
                    <a:pt x="489" y="97"/>
                  </a:cubicBezTo>
                  <a:cubicBezTo>
                    <a:pt x="488" y="96"/>
                    <a:pt x="488" y="96"/>
                    <a:pt x="488" y="96"/>
                  </a:cubicBezTo>
                  <a:cubicBezTo>
                    <a:pt x="488" y="95"/>
                    <a:pt x="488" y="95"/>
                    <a:pt x="488" y="95"/>
                  </a:cubicBezTo>
                  <a:cubicBezTo>
                    <a:pt x="489" y="94"/>
                    <a:pt x="489" y="94"/>
                    <a:pt x="489" y="94"/>
                  </a:cubicBezTo>
                  <a:cubicBezTo>
                    <a:pt x="488" y="94"/>
                    <a:pt x="488" y="94"/>
                    <a:pt x="488" y="94"/>
                  </a:cubicBezTo>
                  <a:cubicBezTo>
                    <a:pt x="488" y="93"/>
                    <a:pt x="488" y="93"/>
                    <a:pt x="488" y="93"/>
                  </a:cubicBezTo>
                  <a:cubicBezTo>
                    <a:pt x="489" y="91"/>
                    <a:pt x="489" y="91"/>
                    <a:pt x="489" y="91"/>
                  </a:cubicBezTo>
                  <a:cubicBezTo>
                    <a:pt x="489" y="90"/>
                    <a:pt x="489" y="90"/>
                    <a:pt x="489" y="90"/>
                  </a:cubicBezTo>
                  <a:cubicBezTo>
                    <a:pt x="489" y="89"/>
                    <a:pt x="489" y="89"/>
                    <a:pt x="489" y="89"/>
                  </a:cubicBezTo>
                  <a:cubicBezTo>
                    <a:pt x="489" y="88"/>
                    <a:pt x="489" y="88"/>
                    <a:pt x="489" y="88"/>
                  </a:cubicBezTo>
                  <a:cubicBezTo>
                    <a:pt x="489" y="88"/>
                    <a:pt x="489" y="88"/>
                    <a:pt x="489" y="88"/>
                  </a:cubicBezTo>
                  <a:cubicBezTo>
                    <a:pt x="490" y="88"/>
                    <a:pt x="490" y="88"/>
                    <a:pt x="490" y="88"/>
                  </a:cubicBezTo>
                  <a:cubicBezTo>
                    <a:pt x="490" y="87"/>
                    <a:pt x="490" y="87"/>
                    <a:pt x="490" y="87"/>
                  </a:cubicBezTo>
                  <a:cubicBezTo>
                    <a:pt x="490" y="86"/>
                    <a:pt x="490" y="86"/>
                    <a:pt x="490" y="86"/>
                  </a:cubicBezTo>
                  <a:cubicBezTo>
                    <a:pt x="489" y="85"/>
                    <a:pt x="489" y="85"/>
                    <a:pt x="489" y="85"/>
                  </a:cubicBezTo>
                  <a:cubicBezTo>
                    <a:pt x="489" y="83"/>
                    <a:pt x="489" y="83"/>
                    <a:pt x="489" y="83"/>
                  </a:cubicBezTo>
                  <a:cubicBezTo>
                    <a:pt x="490" y="83"/>
                    <a:pt x="490" y="83"/>
                    <a:pt x="490" y="83"/>
                  </a:cubicBezTo>
                  <a:cubicBezTo>
                    <a:pt x="490" y="83"/>
                    <a:pt x="490" y="83"/>
                    <a:pt x="490" y="83"/>
                  </a:cubicBezTo>
                  <a:cubicBezTo>
                    <a:pt x="490" y="82"/>
                    <a:pt x="490" y="82"/>
                    <a:pt x="490" y="82"/>
                  </a:cubicBezTo>
                  <a:cubicBezTo>
                    <a:pt x="489" y="80"/>
                    <a:pt x="489" y="80"/>
                    <a:pt x="489" y="80"/>
                  </a:cubicBezTo>
                  <a:cubicBezTo>
                    <a:pt x="489" y="78"/>
                    <a:pt x="489" y="78"/>
                    <a:pt x="489" y="78"/>
                  </a:cubicBezTo>
                  <a:cubicBezTo>
                    <a:pt x="490" y="78"/>
                    <a:pt x="490" y="78"/>
                    <a:pt x="490" y="78"/>
                  </a:cubicBezTo>
                  <a:cubicBezTo>
                    <a:pt x="490" y="77"/>
                    <a:pt x="490" y="77"/>
                    <a:pt x="490" y="77"/>
                  </a:cubicBezTo>
                  <a:cubicBezTo>
                    <a:pt x="490" y="77"/>
                    <a:pt x="490" y="77"/>
                    <a:pt x="490" y="77"/>
                  </a:cubicBezTo>
                  <a:cubicBezTo>
                    <a:pt x="490" y="77"/>
                    <a:pt x="490" y="77"/>
                    <a:pt x="490" y="77"/>
                  </a:cubicBezTo>
                  <a:cubicBezTo>
                    <a:pt x="490" y="76"/>
                    <a:pt x="490" y="76"/>
                    <a:pt x="490" y="76"/>
                  </a:cubicBezTo>
                  <a:cubicBezTo>
                    <a:pt x="489" y="75"/>
                    <a:pt x="489" y="75"/>
                    <a:pt x="489" y="75"/>
                  </a:cubicBezTo>
                  <a:cubicBezTo>
                    <a:pt x="488" y="74"/>
                    <a:pt x="488" y="74"/>
                    <a:pt x="488" y="74"/>
                  </a:cubicBezTo>
                  <a:cubicBezTo>
                    <a:pt x="489" y="73"/>
                    <a:pt x="489" y="73"/>
                    <a:pt x="489" y="73"/>
                  </a:cubicBezTo>
                  <a:cubicBezTo>
                    <a:pt x="489" y="72"/>
                    <a:pt x="489" y="72"/>
                    <a:pt x="489" y="72"/>
                  </a:cubicBezTo>
                  <a:cubicBezTo>
                    <a:pt x="488" y="72"/>
                    <a:pt x="488" y="72"/>
                    <a:pt x="488" y="72"/>
                  </a:cubicBezTo>
                  <a:cubicBezTo>
                    <a:pt x="488" y="71"/>
                    <a:pt x="488" y="71"/>
                    <a:pt x="488" y="71"/>
                  </a:cubicBezTo>
                  <a:cubicBezTo>
                    <a:pt x="488" y="70"/>
                    <a:pt x="488" y="70"/>
                    <a:pt x="488" y="70"/>
                  </a:cubicBezTo>
                  <a:cubicBezTo>
                    <a:pt x="489" y="68"/>
                    <a:pt x="489" y="68"/>
                    <a:pt x="489" y="68"/>
                  </a:cubicBezTo>
                  <a:cubicBezTo>
                    <a:pt x="490" y="68"/>
                    <a:pt x="490" y="68"/>
                    <a:pt x="490" y="68"/>
                  </a:cubicBezTo>
                  <a:cubicBezTo>
                    <a:pt x="491" y="67"/>
                    <a:pt x="491" y="67"/>
                    <a:pt x="491" y="67"/>
                  </a:cubicBezTo>
                  <a:cubicBezTo>
                    <a:pt x="491" y="66"/>
                    <a:pt x="491" y="66"/>
                    <a:pt x="491" y="66"/>
                  </a:cubicBezTo>
                  <a:cubicBezTo>
                    <a:pt x="491" y="65"/>
                    <a:pt x="491" y="65"/>
                    <a:pt x="491" y="65"/>
                  </a:cubicBezTo>
                  <a:cubicBezTo>
                    <a:pt x="490" y="64"/>
                    <a:pt x="490" y="64"/>
                    <a:pt x="490" y="64"/>
                  </a:cubicBezTo>
                  <a:cubicBezTo>
                    <a:pt x="490" y="64"/>
                    <a:pt x="490" y="64"/>
                    <a:pt x="490" y="64"/>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20" name="Chad">
              <a:extLst>
                <a:ext uri="{FF2B5EF4-FFF2-40B4-BE49-F238E27FC236}">
                  <a16:creationId xmlns:a16="http://schemas.microsoft.com/office/drawing/2014/main" xmlns="" id="{51C712AC-BCEE-4D5F-87B0-65CB1499136A}"/>
                </a:ext>
              </a:extLst>
            </p:cNvPr>
            <p:cNvSpPr>
              <a:spLocks noEditPoints="1"/>
            </p:cNvSpPr>
            <p:nvPr/>
          </p:nvSpPr>
          <p:spPr bwMode="auto">
            <a:xfrm>
              <a:off x="6195191" y="3724472"/>
              <a:ext cx="295159" cy="421169"/>
            </a:xfrm>
            <a:custGeom>
              <a:avLst/>
              <a:gdLst>
                <a:gd name="T0" fmla="*/ 258 w 260"/>
                <a:gd name="T1" fmla="*/ 89 h 371"/>
                <a:gd name="T2" fmla="*/ 253 w 260"/>
                <a:gd name="T3" fmla="*/ 182 h 371"/>
                <a:gd name="T4" fmla="*/ 239 w 260"/>
                <a:gd name="T5" fmla="*/ 184 h 371"/>
                <a:gd name="T6" fmla="*/ 239 w 260"/>
                <a:gd name="T7" fmla="*/ 198 h 371"/>
                <a:gd name="T8" fmla="*/ 225 w 260"/>
                <a:gd name="T9" fmla="*/ 210 h 371"/>
                <a:gd name="T10" fmla="*/ 225 w 260"/>
                <a:gd name="T11" fmla="*/ 222 h 371"/>
                <a:gd name="T12" fmla="*/ 225 w 260"/>
                <a:gd name="T13" fmla="*/ 229 h 371"/>
                <a:gd name="T14" fmla="*/ 215 w 260"/>
                <a:gd name="T15" fmla="*/ 246 h 371"/>
                <a:gd name="T16" fmla="*/ 225 w 260"/>
                <a:gd name="T17" fmla="*/ 248 h 371"/>
                <a:gd name="T18" fmla="*/ 225 w 260"/>
                <a:gd name="T19" fmla="*/ 255 h 371"/>
                <a:gd name="T20" fmla="*/ 227 w 260"/>
                <a:gd name="T21" fmla="*/ 262 h 371"/>
                <a:gd name="T22" fmla="*/ 236 w 260"/>
                <a:gd name="T23" fmla="*/ 276 h 371"/>
                <a:gd name="T24" fmla="*/ 236 w 260"/>
                <a:gd name="T25" fmla="*/ 286 h 371"/>
                <a:gd name="T26" fmla="*/ 227 w 260"/>
                <a:gd name="T27" fmla="*/ 288 h 371"/>
                <a:gd name="T28" fmla="*/ 213 w 260"/>
                <a:gd name="T29" fmla="*/ 295 h 371"/>
                <a:gd name="T30" fmla="*/ 208 w 260"/>
                <a:gd name="T31" fmla="*/ 302 h 371"/>
                <a:gd name="T32" fmla="*/ 201 w 260"/>
                <a:gd name="T33" fmla="*/ 307 h 371"/>
                <a:gd name="T34" fmla="*/ 194 w 260"/>
                <a:gd name="T35" fmla="*/ 317 h 371"/>
                <a:gd name="T36" fmla="*/ 194 w 260"/>
                <a:gd name="T37" fmla="*/ 328 h 371"/>
                <a:gd name="T38" fmla="*/ 177 w 260"/>
                <a:gd name="T39" fmla="*/ 333 h 371"/>
                <a:gd name="T40" fmla="*/ 161 w 260"/>
                <a:gd name="T41" fmla="*/ 333 h 371"/>
                <a:gd name="T42" fmla="*/ 149 w 260"/>
                <a:gd name="T43" fmla="*/ 333 h 371"/>
                <a:gd name="T44" fmla="*/ 156 w 260"/>
                <a:gd name="T45" fmla="*/ 343 h 371"/>
                <a:gd name="T46" fmla="*/ 147 w 260"/>
                <a:gd name="T47" fmla="*/ 352 h 371"/>
                <a:gd name="T48" fmla="*/ 123 w 260"/>
                <a:gd name="T49" fmla="*/ 359 h 371"/>
                <a:gd name="T50" fmla="*/ 106 w 260"/>
                <a:gd name="T51" fmla="*/ 366 h 371"/>
                <a:gd name="T52" fmla="*/ 99 w 260"/>
                <a:gd name="T53" fmla="*/ 359 h 371"/>
                <a:gd name="T54" fmla="*/ 95 w 260"/>
                <a:gd name="T55" fmla="*/ 371 h 371"/>
                <a:gd name="T56" fmla="*/ 80 w 260"/>
                <a:gd name="T57" fmla="*/ 371 h 371"/>
                <a:gd name="T58" fmla="*/ 78 w 260"/>
                <a:gd name="T59" fmla="*/ 359 h 371"/>
                <a:gd name="T60" fmla="*/ 66 w 260"/>
                <a:gd name="T61" fmla="*/ 345 h 371"/>
                <a:gd name="T62" fmla="*/ 47 w 260"/>
                <a:gd name="T63" fmla="*/ 328 h 371"/>
                <a:gd name="T64" fmla="*/ 43 w 260"/>
                <a:gd name="T65" fmla="*/ 321 h 371"/>
                <a:gd name="T66" fmla="*/ 45 w 260"/>
                <a:gd name="T67" fmla="*/ 312 h 371"/>
                <a:gd name="T68" fmla="*/ 54 w 260"/>
                <a:gd name="T69" fmla="*/ 312 h 371"/>
                <a:gd name="T70" fmla="*/ 64 w 260"/>
                <a:gd name="T71" fmla="*/ 312 h 371"/>
                <a:gd name="T72" fmla="*/ 73 w 260"/>
                <a:gd name="T73" fmla="*/ 314 h 371"/>
                <a:gd name="T74" fmla="*/ 69 w 260"/>
                <a:gd name="T75" fmla="*/ 307 h 371"/>
                <a:gd name="T76" fmla="*/ 59 w 260"/>
                <a:gd name="T77" fmla="*/ 295 h 371"/>
                <a:gd name="T78" fmla="*/ 64 w 260"/>
                <a:gd name="T79" fmla="*/ 281 h 371"/>
                <a:gd name="T80" fmla="*/ 64 w 260"/>
                <a:gd name="T81" fmla="*/ 274 h 371"/>
                <a:gd name="T82" fmla="*/ 59 w 260"/>
                <a:gd name="T83" fmla="*/ 262 h 371"/>
                <a:gd name="T84" fmla="*/ 52 w 260"/>
                <a:gd name="T85" fmla="*/ 248 h 371"/>
                <a:gd name="T86" fmla="*/ 38 w 260"/>
                <a:gd name="T87" fmla="*/ 236 h 371"/>
                <a:gd name="T88" fmla="*/ 26 w 260"/>
                <a:gd name="T89" fmla="*/ 201 h 371"/>
                <a:gd name="T90" fmla="*/ 33 w 260"/>
                <a:gd name="T91" fmla="*/ 196 h 371"/>
                <a:gd name="T92" fmla="*/ 69 w 260"/>
                <a:gd name="T93" fmla="*/ 123 h 371"/>
                <a:gd name="T94" fmla="*/ 80 w 260"/>
                <a:gd name="T95" fmla="*/ 71 h 371"/>
                <a:gd name="T96" fmla="*/ 66 w 260"/>
                <a:gd name="T97" fmla="*/ 42 h 371"/>
                <a:gd name="T98" fmla="*/ 52 w 260"/>
                <a:gd name="T99" fmla="*/ 9 h 371"/>
                <a:gd name="T100" fmla="*/ 5 w 260"/>
                <a:gd name="T101" fmla="*/ 243 h 371"/>
                <a:gd name="T102" fmla="*/ 7 w 260"/>
                <a:gd name="T103" fmla="*/ 23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0" h="371">
                  <a:moveTo>
                    <a:pt x="52" y="9"/>
                  </a:moveTo>
                  <a:lnTo>
                    <a:pt x="78" y="0"/>
                  </a:lnTo>
                  <a:lnTo>
                    <a:pt x="258" y="89"/>
                  </a:lnTo>
                  <a:lnTo>
                    <a:pt x="260" y="179"/>
                  </a:lnTo>
                  <a:lnTo>
                    <a:pt x="258" y="179"/>
                  </a:lnTo>
                  <a:lnTo>
                    <a:pt x="253" y="182"/>
                  </a:lnTo>
                  <a:lnTo>
                    <a:pt x="248" y="179"/>
                  </a:lnTo>
                  <a:lnTo>
                    <a:pt x="244" y="179"/>
                  </a:lnTo>
                  <a:lnTo>
                    <a:pt x="239" y="184"/>
                  </a:lnTo>
                  <a:lnTo>
                    <a:pt x="239" y="189"/>
                  </a:lnTo>
                  <a:lnTo>
                    <a:pt x="241" y="191"/>
                  </a:lnTo>
                  <a:lnTo>
                    <a:pt x="239" y="198"/>
                  </a:lnTo>
                  <a:lnTo>
                    <a:pt x="232" y="208"/>
                  </a:lnTo>
                  <a:lnTo>
                    <a:pt x="229" y="208"/>
                  </a:lnTo>
                  <a:lnTo>
                    <a:pt x="225" y="210"/>
                  </a:lnTo>
                  <a:lnTo>
                    <a:pt x="225" y="215"/>
                  </a:lnTo>
                  <a:lnTo>
                    <a:pt x="227" y="217"/>
                  </a:lnTo>
                  <a:lnTo>
                    <a:pt x="225" y="222"/>
                  </a:lnTo>
                  <a:lnTo>
                    <a:pt x="222" y="224"/>
                  </a:lnTo>
                  <a:lnTo>
                    <a:pt x="220" y="227"/>
                  </a:lnTo>
                  <a:lnTo>
                    <a:pt x="225" y="229"/>
                  </a:lnTo>
                  <a:lnTo>
                    <a:pt x="225" y="234"/>
                  </a:lnTo>
                  <a:lnTo>
                    <a:pt x="222" y="239"/>
                  </a:lnTo>
                  <a:lnTo>
                    <a:pt x="215" y="246"/>
                  </a:lnTo>
                  <a:lnTo>
                    <a:pt x="215" y="250"/>
                  </a:lnTo>
                  <a:lnTo>
                    <a:pt x="218" y="253"/>
                  </a:lnTo>
                  <a:lnTo>
                    <a:pt x="225" y="248"/>
                  </a:lnTo>
                  <a:lnTo>
                    <a:pt x="227" y="250"/>
                  </a:lnTo>
                  <a:lnTo>
                    <a:pt x="227" y="253"/>
                  </a:lnTo>
                  <a:lnTo>
                    <a:pt x="225" y="255"/>
                  </a:lnTo>
                  <a:lnTo>
                    <a:pt x="227" y="257"/>
                  </a:lnTo>
                  <a:lnTo>
                    <a:pt x="225" y="260"/>
                  </a:lnTo>
                  <a:lnTo>
                    <a:pt x="227" y="262"/>
                  </a:lnTo>
                  <a:lnTo>
                    <a:pt x="227" y="269"/>
                  </a:lnTo>
                  <a:lnTo>
                    <a:pt x="229" y="274"/>
                  </a:lnTo>
                  <a:lnTo>
                    <a:pt x="236" y="276"/>
                  </a:lnTo>
                  <a:lnTo>
                    <a:pt x="239" y="279"/>
                  </a:lnTo>
                  <a:lnTo>
                    <a:pt x="236" y="281"/>
                  </a:lnTo>
                  <a:lnTo>
                    <a:pt x="236" y="286"/>
                  </a:lnTo>
                  <a:lnTo>
                    <a:pt x="236" y="288"/>
                  </a:lnTo>
                  <a:lnTo>
                    <a:pt x="229" y="291"/>
                  </a:lnTo>
                  <a:lnTo>
                    <a:pt x="227" y="288"/>
                  </a:lnTo>
                  <a:lnTo>
                    <a:pt x="222" y="288"/>
                  </a:lnTo>
                  <a:lnTo>
                    <a:pt x="218" y="293"/>
                  </a:lnTo>
                  <a:lnTo>
                    <a:pt x="213" y="295"/>
                  </a:lnTo>
                  <a:lnTo>
                    <a:pt x="210" y="298"/>
                  </a:lnTo>
                  <a:lnTo>
                    <a:pt x="210" y="300"/>
                  </a:lnTo>
                  <a:lnTo>
                    <a:pt x="208" y="302"/>
                  </a:lnTo>
                  <a:lnTo>
                    <a:pt x="206" y="310"/>
                  </a:lnTo>
                  <a:lnTo>
                    <a:pt x="203" y="310"/>
                  </a:lnTo>
                  <a:lnTo>
                    <a:pt x="201" y="307"/>
                  </a:lnTo>
                  <a:lnTo>
                    <a:pt x="196" y="312"/>
                  </a:lnTo>
                  <a:lnTo>
                    <a:pt x="199" y="314"/>
                  </a:lnTo>
                  <a:lnTo>
                    <a:pt x="194" y="317"/>
                  </a:lnTo>
                  <a:lnTo>
                    <a:pt x="194" y="321"/>
                  </a:lnTo>
                  <a:lnTo>
                    <a:pt x="194" y="324"/>
                  </a:lnTo>
                  <a:lnTo>
                    <a:pt x="194" y="328"/>
                  </a:lnTo>
                  <a:lnTo>
                    <a:pt x="189" y="328"/>
                  </a:lnTo>
                  <a:lnTo>
                    <a:pt x="184" y="333"/>
                  </a:lnTo>
                  <a:lnTo>
                    <a:pt x="177" y="333"/>
                  </a:lnTo>
                  <a:lnTo>
                    <a:pt x="170" y="336"/>
                  </a:lnTo>
                  <a:lnTo>
                    <a:pt x="166" y="333"/>
                  </a:lnTo>
                  <a:lnTo>
                    <a:pt x="161" y="333"/>
                  </a:lnTo>
                  <a:lnTo>
                    <a:pt x="156" y="333"/>
                  </a:lnTo>
                  <a:lnTo>
                    <a:pt x="151" y="331"/>
                  </a:lnTo>
                  <a:lnTo>
                    <a:pt x="149" y="333"/>
                  </a:lnTo>
                  <a:lnTo>
                    <a:pt x="149" y="338"/>
                  </a:lnTo>
                  <a:lnTo>
                    <a:pt x="154" y="343"/>
                  </a:lnTo>
                  <a:lnTo>
                    <a:pt x="156" y="343"/>
                  </a:lnTo>
                  <a:lnTo>
                    <a:pt x="156" y="345"/>
                  </a:lnTo>
                  <a:lnTo>
                    <a:pt x="149" y="350"/>
                  </a:lnTo>
                  <a:lnTo>
                    <a:pt x="147" y="352"/>
                  </a:lnTo>
                  <a:lnTo>
                    <a:pt x="142" y="352"/>
                  </a:lnTo>
                  <a:lnTo>
                    <a:pt x="128" y="357"/>
                  </a:lnTo>
                  <a:lnTo>
                    <a:pt x="123" y="359"/>
                  </a:lnTo>
                  <a:lnTo>
                    <a:pt x="116" y="362"/>
                  </a:lnTo>
                  <a:lnTo>
                    <a:pt x="109" y="366"/>
                  </a:lnTo>
                  <a:lnTo>
                    <a:pt x="106" y="366"/>
                  </a:lnTo>
                  <a:lnTo>
                    <a:pt x="104" y="366"/>
                  </a:lnTo>
                  <a:lnTo>
                    <a:pt x="102" y="359"/>
                  </a:lnTo>
                  <a:lnTo>
                    <a:pt x="99" y="359"/>
                  </a:lnTo>
                  <a:lnTo>
                    <a:pt x="97" y="362"/>
                  </a:lnTo>
                  <a:lnTo>
                    <a:pt x="97" y="364"/>
                  </a:lnTo>
                  <a:lnTo>
                    <a:pt x="95" y="371"/>
                  </a:lnTo>
                  <a:lnTo>
                    <a:pt x="88" y="371"/>
                  </a:lnTo>
                  <a:lnTo>
                    <a:pt x="85" y="371"/>
                  </a:lnTo>
                  <a:lnTo>
                    <a:pt x="80" y="371"/>
                  </a:lnTo>
                  <a:lnTo>
                    <a:pt x="80" y="366"/>
                  </a:lnTo>
                  <a:lnTo>
                    <a:pt x="78" y="364"/>
                  </a:lnTo>
                  <a:lnTo>
                    <a:pt x="78" y="359"/>
                  </a:lnTo>
                  <a:lnTo>
                    <a:pt x="73" y="355"/>
                  </a:lnTo>
                  <a:lnTo>
                    <a:pt x="71" y="347"/>
                  </a:lnTo>
                  <a:lnTo>
                    <a:pt x="66" y="345"/>
                  </a:lnTo>
                  <a:lnTo>
                    <a:pt x="59" y="338"/>
                  </a:lnTo>
                  <a:lnTo>
                    <a:pt x="50" y="331"/>
                  </a:lnTo>
                  <a:lnTo>
                    <a:pt x="47" y="328"/>
                  </a:lnTo>
                  <a:lnTo>
                    <a:pt x="45" y="326"/>
                  </a:lnTo>
                  <a:lnTo>
                    <a:pt x="43" y="324"/>
                  </a:lnTo>
                  <a:lnTo>
                    <a:pt x="43" y="321"/>
                  </a:lnTo>
                  <a:lnTo>
                    <a:pt x="43" y="319"/>
                  </a:lnTo>
                  <a:lnTo>
                    <a:pt x="45" y="317"/>
                  </a:lnTo>
                  <a:lnTo>
                    <a:pt x="45" y="312"/>
                  </a:lnTo>
                  <a:lnTo>
                    <a:pt x="47" y="312"/>
                  </a:lnTo>
                  <a:lnTo>
                    <a:pt x="52" y="312"/>
                  </a:lnTo>
                  <a:lnTo>
                    <a:pt x="54" y="312"/>
                  </a:lnTo>
                  <a:lnTo>
                    <a:pt x="57" y="312"/>
                  </a:lnTo>
                  <a:lnTo>
                    <a:pt x="62" y="312"/>
                  </a:lnTo>
                  <a:lnTo>
                    <a:pt x="64" y="312"/>
                  </a:lnTo>
                  <a:lnTo>
                    <a:pt x="69" y="312"/>
                  </a:lnTo>
                  <a:lnTo>
                    <a:pt x="71" y="314"/>
                  </a:lnTo>
                  <a:lnTo>
                    <a:pt x="73" y="314"/>
                  </a:lnTo>
                  <a:lnTo>
                    <a:pt x="78" y="312"/>
                  </a:lnTo>
                  <a:lnTo>
                    <a:pt x="76" y="312"/>
                  </a:lnTo>
                  <a:lnTo>
                    <a:pt x="69" y="307"/>
                  </a:lnTo>
                  <a:lnTo>
                    <a:pt x="69" y="302"/>
                  </a:lnTo>
                  <a:lnTo>
                    <a:pt x="64" y="300"/>
                  </a:lnTo>
                  <a:lnTo>
                    <a:pt x="59" y="295"/>
                  </a:lnTo>
                  <a:lnTo>
                    <a:pt x="59" y="291"/>
                  </a:lnTo>
                  <a:lnTo>
                    <a:pt x="64" y="288"/>
                  </a:lnTo>
                  <a:lnTo>
                    <a:pt x="64" y="281"/>
                  </a:lnTo>
                  <a:lnTo>
                    <a:pt x="62" y="279"/>
                  </a:lnTo>
                  <a:lnTo>
                    <a:pt x="62" y="276"/>
                  </a:lnTo>
                  <a:lnTo>
                    <a:pt x="64" y="274"/>
                  </a:lnTo>
                  <a:lnTo>
                    <a:pt x="64" y="272"/>
                  </a:lnTo>
                  <a:lnTo>
                    <a:pt x="62" y="265"/>
                  </a:lnTo>
                  <a:lnTo>
                    <a:pt x="59" y="262"/>
                  </a:lnTo>
                  <a:lnTo>
                    <a:pt x="59" y="260"/>
                  </a:lnTo>
                  <a:lnTo>
                    <a:pt x="57" y="253"/>
                  </a:lnTo>
                  <a:lnTo>
                    <a:pt x="52" y="248"/>
                  </a:lnTo>
                  <a:lnTo>
                    <a:pt x="40" y="243"/>
                  </a:lnTo>
                  <a:lnTo>
                    <a:pt x="40" y="243"/>
                  </a:lnTo>
                  <a:lnTo>
                    <a:pt x="38" y="236"/>
                  </a:lnTo>
                  <a:lnTo>
                    <a:pt x="31" y="229"/>
                  </a:lnTo>
                  <a:lnTo>
                    <a:pt x="28" y="229"/>
                  </a:lnTo>
                  <a:lnTo>
                    <a:pt x="26" y="201"/>
                  </a:lnTo>
                  <a:lnTo>
                    <a:pt x="28" y="198"/>
                  </a:lnTo>
                  <a:lnTo>
                    <a:pt x="31" y="198"/>
                  </a:lnTo>
                  <a:lnTo>
                    <a:pt x="33" y="196"/>
                  </a:lnTo>
                  <a:lnTo>
                    <a:pt x="33" y="194"/>
                  </a:lnTo>
                  <a:lnTo>
                    <a:pt x="71" y="156"/>
                  </a:lnTo>
                  <a:lnTo>
                    <a:pt x="69" y="123"/>
                  </a:lnTo>
                  <a:lnTo>
                    <a:pt x="76" y="80"/>
                  </a:lnTo>
                  <a:lnTo>
                    <a:pt x="78" y="78"/>
                  </a:lnTo>
                  <a:lnTo>
                    <a:pt x="80" y="71"/>
                  </a:lnTo>
                  <a:lnTo>
                    <a:pt x="64" y="52"/>
                  </a:lnTo>
                  <a:lnTo>
                    <a:pt x="66" y="49"/>
                  </a:lnTo>
                  <a:lnTo>
                    <a:pt x="66" y="42"/>
                  </a:lnTo>
                  <a:lnTo>
                    <a:pt x="54" y="11"/>
                  </a:lnTo>
                  <a:lnTo>
                    <a:pt x="52" y="9"/>
                  </a:lnTo>
                  <a:lnTo>
                    <a:pt x="52" y="9"/>
                  </a:lnTo>
                  <a:lnTo>
                    <a:pt x="52" y="9"/>
                  </a:lnTo>
                  <a:close/>
                  <a:moveTo>
                    <a:pt x="7" y="239"/>
                  </a:moveTo>
                  <a:lnTo>
                    <a:pt x="5" y="243"/>
                  </a:lnTo>
                  <a:lnTo>
                    <a:pt x="0" y="243"/>
                  </a:lnTo>
                  <a:lnTo>
                    <a:pt x="0" y="241"/>
                  </a:lnTo>
                  <a:lnTo>
                    <a:pt x="7" y="239"/>
                  </a:lnTo>
                  <a:lnTo>
                    <a:pt x="7" y="2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21" name="Central African Republic">
              <a:extLst>
                <a:ext uri="{FF2B5EF4-FFF2-40B4-BE49-F238E27FC236}">
                  <a16:creationId xmlns:a16="http://schemas.microsoft.com/office/drawing/2014/main" xmlns="" id="{3BF7C25E-4E5E-4DFD-A5B5-92ECAF244242}"/>
                </a:ext>
              </a:extLst>
            </p:cNvPr>
            <p:cNvSpPr>
              <a:spLocks/>
            </p:cNvSpPr>
            <p:nvPr/>
          </p:nvSpPr>
          <p:spPr bwMode="auto">
            <a:xfrm>
              <a:off x="6254223" y="4049146"/>
              <a:ext cx="332621" cy="222504"/>
            </a:xfrm>
            <a:custGeom>
              <a:avLst/>
              <a:gdLst>
                <a:gd name="T0" fmla="*/ 184 w 293"/>
                <a:gd name="T1" fmla="*/ 7 h 196"/>
                <a:gd name="T2" fmla="*/ 201 w 293"/>
                <a:gd name="T3" fmla="*/ 31 h 196"/>
                <a:gd name="T4" fmla="*/ 199 w 293"/>
                <a:gd name="T5" fmla="*/ 45 h 196"/>
                <a:gd name="T6" fmla="*/ 208 w 293"/>
                <a:gd name="T7" fmla="*/ 52 h 196"/>
                <a:gd name="T8" fmla="*/ 218 w 293"/>
                <a:gd name="T9" fmla="*/ 61 h 196"/>
                <a:gd name="T10" fmla="*/ 234 w 293"/>
                <a:gd name="T11" fmla="*/ 69 h 196"/>
                <a:gd name="T12" fmla="*/ 244 w 293"/>
                <a:gd name="T13" fmla="*/ 78 h 196"/>
                <a:gd name="T14" fmla="*/ 239 w 293"/>
                <a:gd name="T15" fmla="*/ 87 h 196"/>
                <a:gd name="T16" fmla="*/ 253 w 293"/>
                <a:gd name="T17" fmla="*/ 92 h 196"/>
                <a:gd name="T18" fmla="*/ 263 w 293"/>
                <a:gd name="T19" fmla="*/ 106 h 196"/>
                <a:gd name="T20" fmla="*/ 270 w 293"/>
                <a:gd name="T21" fmla="*/ 116 h 196"/>
                <a:gd name="T22" fmla="*/ 284 w 293"/>
                <a:gd name="T23" fmla="*/ 125 h 196"/>
                <a:gd name="T24" fmla="*/ 293 w 293"/>
                <a:gd name="T25" fmla="*/ 137 h 196"/>
                <a:gd name="T26" fmla="*/ 281 w 293"/>
                <a:gd name="T27" fmla="*/ 135 h 196"/>
                <a:gd name="T28" fmla="*/ 263 w 293"/>
                <a:gd name="T29" fmla="*/ 137 h 196"/>
                <a:gd name="T30" fmla="*/ 248 w 293"/>
                <a:gd name="T31" fmla="*/ 135 h 196"/>
                <a:gd name="T32" fmla="*/ 244 w 293"/>
                <a:gd name="T33" fmla="*/ 135 h 196"/>
                <a:gd name="T34" fmla="*/ 232 w 293"/>
                <a:gd name="T35" fmla="*/ 140 h 196"/>
                <a:gd name="T36" fmla="*/ 225 w 293"/>
                <a:gd name="T37" fmla="*/ 140 h 196"/>
                <a:gd name="T38" fmla="*/ 208 w 293"/>
                <a:gd name="T39" fmla="*/ 142 h 196"/>
                <a:gd name="T40" fmla="*/ 192 w 293"/>
                <a:gd name="T41" fmla="*/ 144 h 196"/>
                <a:gd name="T42" fmla="*/ 175 w 293"/>
                <a:gd name="T43" fmla="*/ 151 h 196"/>
                <a:gd name="T44" fmla="*/ 173 w 293"/>
                <a:gd name="T45" fmla="*/ 158 h 196"/>
                <a:gd name="T46" fmla="*/ 158 w 293"/>
                <a:gd name="T47" fmla="*/ 154 h 196"/>
                <a:gd name="T48" fmla="*/ 142 w 293"/>
                <a:gd name="T49" fmla="*/ 154 h 196"/>
                <a:gd name="T50" fmla="*/ 125 w 293"/>
                <a:gd name="T51" fmla="*/ 147 h 196"/>
                <a:gd name="T52" fmla="*/ 111 w 293"/>
                <a:gd name="T53" fmla="*/ 137 h 196"/>
                <a:gd name="T54" fmla="*/ 102 w 293"/>
                <a:gd name="T55" fmla="*/ 142 h 196"/>
                <a:gd name="T56" fmla="*/ 97 w 293"/>
                <a:gd name="T57" fmla="*/ 151 h 196"/>
                <a:gd name="T58" fmla="*/ 95 w 293"/>
                <a:gd name="T59" fmla="*/ 161 h 196"/>
                <a:gd name="T60" fmla="*/ 90 w 293"/>
                <a:gd name="T61" fmla="*/ 170 h 196"/>
                <a:gd name="T62" fmla="*/ 78 w 293"/>
                <a:gd name="T63" fmla="*/ 166 h 196"/>
                <a:gd name="T64" fmla="*/ 59 w 293"/>
                <a:gd name="T65" fmla="*/ 173 h 196"/>
                <a:gd name="T66" fmla="*/ 38 w 293"/>
                <a:gd name="T67" fmla="*/ 196 h 196"/>
                <a:gd name="T68" fmla="*/ 38 w 293"/>
                <a:gd name="T69" fmla="*/ 187 h 196"/>
                <a:gd name="T70" fmla="*/ 19 w 293"/>
                <a:gd name="T71" fmla="*/ 163 h 196"/>
                <a:gd name="T72" fmla="*/ 5 w 293"/>
                <a:gd name="T73" fmla="*/ 151 h 196"/>
                <a:gd name="T74" fmla="*/ 2 w 293"/>
                <a:gd name="T75" fmla="*/ 125 h 196"/>
                <a:gd name="T76" fmla="*/ 5 w 293"/>
                <a:gd name="T77" fmla="*/ 111 h 196"/>
                <a:gd name="T78" fmla="*/ 19 w 293"/>
                <a:gd name="T79" fmla="*/ 87 h 196"/>
                <a:gd name="T80" fmla="*/ 28 w 293"/>
                <a:gd name="T81" fmla="*/ 80 h 196"/>
                <a:gd name="T82" fmla="*/ 43 w 293"/>
                <a:gd name="T83" fmla="*/ 85 h 196"/>
                <a:gd name="T84" fmla="*/ 50 w 293"/>
                <a:gd name="T85" fmla="*/ 73 h 196"/>
                <a:gd name="T86" fmla="*/ 64 w 293"/>
                <a:gd name="T87" fmla="*/ 76 h 196"/>
                <a:gd name="T88" fmla="*/ 95 w 293"/>
                <a:gd name="T89" fmla="*/ 66 h 196"/>
                <a:gd name="T90" fmla="*/ 102 w 293"/>
                <a:gd name="T91" fmla="*/ 57 h 196"/>
                <a:gd name="T92" fmla="*/ 104 w 293"/>
                <a:gd name="T93" fmla="*/ 47 h 196"/>
                <a:gd name="T94" fmla="*/ 125 w 293"/>
                <a:gd name="T95" fmla="*/ 47 h 196"/>
                <a:gd name="T96" fmla="*/ 142 w 293"/>
                <a:gd name="T97" fmla="*/ 38 h 196"/>
                <a:gd name="T98" fmla="*/ 144 w 293"/>
                <a:gd name="T99" fmla="*/ 26 h 196"/>
                <a:gd name="T100" fmla="*/ 156 w 293"/>
                <a:gd name="T101" fmla="*/ 16 h 196"/>
                <a:gd name="T102" fmla="*/ 166 w 293"/>
                <a:gd name="T103" fmla="*/ 7 h 196"/>
                <a:gd name="T104" fmla="*/ 184 w 293"/>
                <a:gd name="T105" fmla="*/ 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3" h="196">
                  <a:moveTo>
                    <a:pt x="184" y="0"/>
                  </a:moveTo>
                  <a:lnTo>
                    <a:pt x="187" y="2"/>
                  </a:lnTo>
                  <a:lnTo>
                    <a:pt x="187" y="7"/>
                  </a:lnTo>
                  <a:lnTo>
                    <a:pt x="184" y="7"/>
                  </a:lnTo>
                  <a:lnTo>
                    <a:pt x="189" y="12"/>
                  </a:lnTo>
                  <a:lnTo>
                    <a:pt x="192" y="14"/>
                  </a:lnTo>
                  <a:lnTo>
                    <a:pt x="196" y="21"/>
                  </a:lnTo>
                  <a:lnTo>
                    <a:pt x="201" y="31"/>
                  </a:lnTo>
                  <a:lnTo>
                    <a:pt x="203" y="33"/>
                  </a:lnTo>
                  <a:lnTo>
                    <a:pt x="201" y="38"/>
                  </a:lnTo>
                  <a:lnTo>
                    <a:pt x="201" y="40"/>
                  </a:lnTo>
                  <a:lnTo>
                    <a:pt x="199" y="45"/>
                  </a:lnTo>
                  <a:lnTo>
                    <a:pt x="199" y="52"/>
                  </a:lnTo>
                  <a:lnTo>
                    <a:pt x="201" y="54"/>
                  </a:lnTo>
                  <a:lnTo>
                    <a:pt x="208" y="54"/>
                  </a:lnTo>
                  <a:lnTo>
                    <a:pt x="208" y="52"/>
                  </a:lnTo>
                  <a:lnTo>
                    <a:pt x="215" y="52"/>
                  </a:lnTo>
                  <a:lnTo>
                    <a:pt x="218" y="54"/>
                  </a:lnTo>
                  <a:lnTo>
                    <a:pt x="218" y="57"/>
                  </a:lnTo>
                  <a:lnTo>
                    <a:pt x="218" y="61"/>
                  </a:lnTo>
                  <a:lnTo>
                    <a:pt x="220" y="64"/>
                  </a:lnTo>
                  <a:lnTo>
                    <a:pt x="227" y="66"/>
                  </a:lnTo>
                  <a:lnTo>
                    <a:pt x="229" y="66"/>
                  </a:lnTo>
                  <a:lnTo>
                    <a:pt x="234" y="69"/>
                  </a:lnTo>
                  <a:lnTo>
                    <a:pt x="234" y="71"/>
                  </a:lnTo>
                  <a:lnTo>
                    <a:pt x="239" y="73"/>
                  </a:lnTo>
                  <a:lnTo>
                    <a:pt x="244" y="76"/>
                  </a:lnTo>
                  <a:lnTo>
                    <a:pt x="244" y="78"/>
                  </a:lnTo>
                  <a:lnTo>
                    <a:pt x="244" y="80"/>
                  </a:lnTo>
                  <a:lnTo>
                    <a:pt x="241" y="83"/>
                  </a:lnTo>
                  <a:lnTo>
                    <a:pt x="239" y="85"/>
                  </a:lnTo>
                  <a:lnTo>
                    <a:pt x="239" y="87"/>
                  </a:lnTo>
                  <a:lnTo>
                    <a:pt x="244" y="90"/>
                  </a:lnTo>
                  <a:lnTo>
                    <a:pt x="246" y="92"/>
                  </a:lnTo>
                  <a:lnTo>
                    <a:pt x="248" y="90"/>
                  </a:lnTo>
                  <a:lnTo>
                    <a:pt x="253" y="92"/>
                  </a:lnTo>
                  <a:lnTo>
                    <a:pt x="253" y="92"/>
                  </a:lnTo>
                  <a:lnTo>
                    <a:pt x="260" y="97"/>
                  </a:lnTo>
                  <a:lnTo>
                    <a:pt x="263" y="99"/>
                  </a:lnTo>
                  <a:lnTo>
                    <a:pt x="263" y="106"/>
                  </a:lnTo>
                  <a:lnTo>
                    <a:pt x="265" y="109"/>
                  </a:lnTo>
                  <a:lnTo>
                    <a:pt x="270" y="109"/>
                  </a:lnTo>
                  <a:lnTo>
                    <a:pt x="272" y="111"/>
                  </a:lnTo>
                  <a:lnTo>
                    <a:pt x="270" y="116"/>
                  </a:lnTo>
                  <a:lnTo>
                    <a:pt x="272" y="118"/>
                  </a:lnTo>
                  <a:lnTo>
                    <a:pt x="279" y="118"/>
                  </a:lnTo>
                  <a:lnTo>
                    <a:pt x="284" y="123"/>
                  </a:lnTo>
                  <a:lnTo>
                    <a:pt x="284" y="125"/>
                  </a:lnTo>
                  <a:lnTo>
                    <a:pt x="284" y="130"/>
                  </a:lnTo>
                  <a:lnTo>
                    <a:pt x="286" y="132"/>
                  </a:lnTo>
                  <a:lnTo>
                    <a:pt x="291" y="135"/>
                  </a:lnTo>
                  <a:lnTo>
                    <a:pt x="293" y="137"/>
                  </a:lnTo>
                  <a:lnTo>
                    <a:pt x="293" y="140"/>
                  </a:lnTo>
                  <a:lnTo>
                    <a:pt x="291" y="140"/>
                  </a:lnTo>
                  <a:lnTo>
                    <a:pt x="286" y="137"/>
                  </a:lnTo>
                  <a:lnTo>
                    <a:pt x="281" y="135"/>
                  </a:lnTo>
                  <a:lnTo>
                    <a:pt x="274" y="140"/>
                  </a:lnTo>
                  <a:lnTo>
                    <a:pt x="274" y="137"/>
                  </a:lnTo>
                  <a:lnTo>
                    <a:pt x="265" y="137"/>
                  </a:lnTo>
                  <a:lnTo>
                    <a:pt x="263" y="137"/>
                  </a:lnTo>
                  <a:lnTo>
                    <a:pt x="260" y="135"/>
                  </a:lnTo>
                  <a:lnTo>
                    <a:pt x="258" y="135"/>
                  </a:lnTo>
                  <a:lnTo>
                    <a:pt x="255" y="135"/>
                  </a:lnTo>
                  <a:lnTo>
                    <a:pt x="248" y="135"/>
                  </a:lnTo>
                  <a:lnTo>
                    <a:pt x="248" y="132"/>
                  </a:lnTo>
                  <a:lnTo>
                    <a:pt x="244" y="132"/>
                  </a:lnTo>
                  <a:lnTo>
                    <a:pt x="244" y="135"/>
                  </a:lnTo>
                  <a:lnTo>
                    <a:pt x="244" y="135"/>
                  </a:lnTo>
                  <a:lnTo>
                    <a:pt x="241" y="140"/>
                  </a:lnTo>
                  <a:lnTo>
                    <a:pt x="239" y="140"/>
                  </a:lnTo>
                  <a:lnTo>
                    <a:pt x="237" y="140"/>
                  </a:lnTo>
                  <a:lnTo>
                    <a:pt x="232" y="140"/>
                  </a:lnTo>
                  <a:lnTo>
                    <a:pt x="227" y="142"/>
                  </a:lnTo>
                  <a:lnTo>
                    <a:pt x="227" y="142"/>
                  </a:lnTo>
                  <a:lnTo>
                    <a:pt x="225" y="140"/>
                  </a:lnTo>
                  <a:lnTo>
                    <a:pt x="225" y="140"/>
                  </a:lnTo>
                  <a:lnTo>
                    <a:pt x="222" y="137"/>
                  </a:lnTo>
                  <a:lnTo>
                    <a:pt x="220" y="137"/>
                  </a:lnTo>
                  <a:lnTo>
                    <a:pt x="211" y="142"/>
                  </a:lnTo>
                  <a:lnTo>
                    <a:pt x="208" y="142"/>
                  </a:lnTo>
                  <a:lnTo>
                    <a:pt x="206" y="144"/>
                  </a:lnTo>
                  <a:lnTo>
                    <a:pt x="196" y="147"/>
                  </a:lnTo>
                  <a:lnTo>
                    <a:pt x="194" y="147"/>
                  </a:lnTo>
                  <a:lnTo>
                    <a:pt x="192" y="144"/>
                  </a:lnTo>
                  <a:lnTo>
                    <a:pt x="187" y="144"/>
                  </a:lnTo>
                  <a:lnTo>
                    <a:pt x="182" y="144"/>
                  </a:lnTo>
                  <a:lnTo>
                    <a:pt x="180" y="147"/>
                  </a:lnTo>
                  <a:lnTo>
                    <a:pt x="175" y="151"/>
                  </a:lnTo>
                  <a:lnTo>
                    <a:pt x="175" y="154"/>
                  </a:lnTo>
                  <a:lnTo>
                    <a:pt x="177" y="156"/>
                  </a:lnTo>
                  <a:lnTo>
                    <a:pt x="177" y="158"/>
                  </a:lnTo>
                  <a:lnTo>
                    <a:pt x="173" y="158"/>
                  </a:lnTo>
                  <a:lnTo>
                    <a:pt x="170" y="158"/>
                  </a:lnTo>
                  <a:lnTo>
                    <a:pt x="166" y="156"/>
                  </a:lnTo>
                  <a:lnTo>
                    <a:pt x="161" y="156"/>
                  </a:lnTo>
                  <a:lnTo>
                    <a:pt x="158" y="154"/>
                  </a:lnTo>
                  <a:lnTo>
                    <a:pt x="154" y="156"/>
                  </a:lnTo>
                  <a:lnTo>
                    <a:pt x="151" y="156"/>
                  </a:lnTo>
                  <a:lnTo>
                    <a:pt x="147" y="156"/>
                  </a:lnTo>
                  <a:lnTo>
                    <a:pt x="142" y="154"/>
                  </a:lnTo>
                  <a:lnTo>
                    <a:pt x="137" y="154"/>
                  </a:lnTo>
                  <a:lnTo>
                    <a:pt x="135" y="151"/>
                  </a:lnTo>
                  <a:lnTo>
                    <a:pt x="130" y="147"/>
                  </a:lnTo>
                  <a:lnTo>
                    <a:pt x="125" y="147"/>
                  </a:lnTo>
                  <a:lnTo>
                    <a:pt x="121" y="140"/>
                  </a:lnTo>
                  <a:lnTo>
                    <a:pt x="116" y="140"/>
                  </a:lnTo>
                  <a:lnTo>
                    <a:pt x="114" y="137"/>
                  </a:lnTo>
                  <a:lnTo>
                    <a:pt x="111" y="137"/>
                  </a:lnTo>
                  <a:lnTo>
                    <a:pt x="111" y="140"/>
                  </a:lnTo>
                  <a:lnTo>
                    <a:pt x="106" y="140"/>
                  </a:lnTo>
                  <a:lnTo>
                    <a:pt x="104" y="142"/>
                  </a:lnTo>
                  <a:lnTo>
                    <a:pt x="102" y="142"/>
                  </a:lnTo>
                  <a:lnTo>
                    <a:pt x="99" y="144"/>
                  </a:lnTo>
                  <a:lnTo>
                    <a:pt x="99" y="147"/>
                  </a:lnTo>
                  <a:lnTo>
                    <a:pt x="97" y="149"/>
                  </a:lnTo>
                  <a:lnTo>
                    <a:pt x="97" y="151"/>
                  </a:lnTo>
                  <a:lnTo>
                    <a:pt x="95" y="154"/>
                  </a:lnTo>
                  <a:lnTo>
                    <a:pt x="92" y="154"/>
                  </a:lnTo>
                  <a:lnTo>
                    <a:pt x="92" y="156"/>
                  </a:lnTo>
                  <a:lnTo>
                    <a:pt x="95" y="161"/>
                  </a:lnTo>
                  <a:lnTo>
                    <a:pt x="95" y="163"/>
                  </a:lnTo>
                  <a:lnTo>
                    <a:pt x="92" y="166"/>
                  </a:lnTo>
                  <a:lnTo>
                    <a:pt x="92" y="170"/>
                  </a:lnTo>
                  <a:lnTo>
                    <a:pt x="90" y="170"/>
                  </a:lnTo>
                  <a:lnTo>
                    <a:pt x="88" y="170"/>
                  </a:lnTo>
                  <a:lnTo>
                    <a:pt x="83" y="168"/>
                  </a:lnTo>
                  <a:lnTo>
                    <a:pt x="83" y="166"/>
                  </a:lnTo>
                  <a:lnTo>
                    <a:pt x="78" y="166"/>
                  </a:lnTo>
                  <a:lnTo>
                    <a:pt x="76" y="166"/>
                  </a:lnTo>
                  <a:lnTo>
                    <a:pt x="73" y="168"/>
                  </a:lnTo>
                  <a:lnTo>
                    <a:pt x="69" y="168"/>
                  </a:lnTo>
                  <a:lnTo>
                    <a:pt x="59" y="173"/>
                  </a:lnTo>
                  <a:lnTo>
                    <a:pt x="59" y="175"/>
                  </a:lnTo>
                  <a:lnTo>
                    <a:pt x="54" y="175"/>
                  </a:lnTo>
                  <a:lnTo>
                    <a:pt x="50" y="180"/>
                  </a:lnTo>
                  <a:lnTo>
                    <a:pt x="38" y="196"/>
                  </a:lnTo>
                  <a:lnTo>
                    <a:pt x="38" y="196"/>
                  </a:lnTo>
                  <a:lnTo>
                    <a:pt x="38" y="194"/>
                  </a:lnTo>
                  <a:lnTo>
                    <a:pt x="38" y="192"/>
                  </a:lnTo>
                  <a:lnTo>
                    <a:pt x="38" y="187"/>
                  </a:lnTo>
                  <a:lnTo>
                    <a:pt x="28" y="182"/>
                  </a:lnTo>
                  <a:lnTo>
                    <a:pt x="26" y="180"/>
                  </a:lnTo>
                  <a:lnTo>
                    <a:pt x="24" y="173"/>
                  </a:lnTo>
                  <a:lnTo>
                    <a:pt x="19" y="163"/>
                  </a:lnTo>
                  <a:lnTo>
                    <a:pt x="17" y="158"/>
                  </a:lnTo>
                  <a:lnTo>
                    <a:pt x="14" y="156"/>
                  </a:lnTo>
                  <a:lnTo>
                    <a:pt x="7" y="151"/>
                  </a:lnTo>
                  <a:lnTo>
                    <a:pt x="5" y="151"/>
                  </a:lnTo>
                  <a:lnTo>
                    <a:pt x="5" y="142"/>
                  </a:lnTo>
                  <a:lnTo>
                    <a:pt x="5" y="137"/>
                  </a:lnTo>
                  <a:lnTo>
                    <a:pt x="2" y="130"/>
                  </a:lnTo>
                  <a:lnTo>
                    <a:pt x="2" y="125"/>
                  </a:lnTo>
                  <a:lnTo>
                    <a:pt x="2" y="118"/>
                  </a:lnTo>
                  <a:lnTo>
                    <a:pt x="0" y="113"/>
                  </a:lnTo>
                  <a:lnTo>
                    <a:pt x="2" y="111"/>
                  </a:lnTo>
                  <a:lnTo>
                    <a:pt x="5" y="111"/>
                  </a:lnTo>
                  <a:lnTo>
                    <a:pt x="10" y="104"/>
                  </a:lnTo>
                  <a:lnTo>
                    <a:pt x="12" y="99"/>
                  </a:lnTo>
                  <a:lnTo>
                    <a:pt x="17" y="92"/>
                  </a:lnTo>
                  <a:lnTo>
                    <a:pt x="19" y="87"/>
                  </a:lnTo>
                  <a:lnTo>
                    <a:pt x="21" y="85"/>
                  </a:lnTo>
                  <a:lnTo>
                    <a:pt x="26" y="80"/>
                  </a:lnTo>
                  <a:lnTo>
                    <a:pt x="26" y="78"/>
                  </a:lnTo>
                  <a:lnTo>
                    <a:pt x="28" y="80"/>
                  </a:lnTo>
                  <a:lnTo>
                    <a:pt x="28" y="85"/>
                  </a:lnTo>
                  <a:lnTo>
                    <a:pt x="33" y="85"/>
                  </a:lnTo>
                  <a:lnTo>
                    <a:pt x="36" y="85"/>
                  </a:lnTo>
                  <a:lnTo>
                    <a:pt x="43" y="85"/>
                  </a:lnTo>
                  <a:lnTo>
                    <a:pt x="45" y="78"/>
                  </a:lnTo>
                  <a:lnTo>
                    <a:pt x="45" y="76"/>
                  </a:lnTo>
                  <a:lnTo>
                    <a:pt x="47" y="73"/>
                  </a:lnTo>
                  <a:lnTo>
                    <a:pt x="50" y="73"/>
                  </a:lnTo>
                  <a:lnTo>
                    <a:pt x="52" y="80"/>
                  </a:lnTo>
                  <a:lnTo>
                    <a:pt x="54" y="80"/>
                  </a:lnTo>
                  <a:lnTo>
                    <a:pt x="57" y="80"/>
                  </a:lnTo>
                  <a:lnTo>
                    <a:pt x="64" y="76"/>
                  </a:lnTo>
                  <a:lnTo>
                    <a:pt x="71" y="73"/>
                  </a:lnTo>
                  <a:lnTo>
                    <a:pt x="76" y="71"/>
                  </a:lnTo>
                  <a:lnTo>
                    <a:pt x="90" y="66"/>
                  </a:lnTo>
                  <a:lnTo>
                    <a:pt x="95" y="66"/>
                  </a:lnTo>
                  <a:lnTo>
                    <a:pt x="97" y="64"/>
                  </a:lnTo>
                  <a:lnTo>
                    <a:pt x="104" y="59"/>
                  </a:lnTo>
                  <a:lnTo>
                    <a:pt x="104" y="57"/>
                  </a:lnTo>
                  <a:lnTo>
                    <a:pt x="102" y="57"/>
                  </a:lnTo>
                  <a:lnTo>
                    <a:pt x="97" y="52"/>
                  </a:lnTo>
                  <a:lnTo>
                    <a:pt x="97" y="47"/>
                  </a:lnTo>
                  <a:lnTo>
                    <a:pt x="99" y="45"/>
                  </a:lnTo>
                  <a:lnTo>
                    <a:pt x="104" y="47"/>
                  </a:lnTo>
                  <a:lnTo>
                    <a:pt x="109" y="47"/>
                  </a:lnTo>
                  <a:lnTo>
                    <a:pt x="114" y="47"/>
                  </a:lnTo>
                  <a:lnTo>
                    <a:pt x="118" y="50"/>
                  </a:lnTo>
                  <a:lnTo>
                    <a:pt x="125" y="47"/>
                  </a:lnTo>
                  <a:lnTo>
                    <a:pt x="132" y="47"/>
                  </a:lnTo>
                  <a:lnTo>
                    <a:pt x="137" y="42"/>
                  </a:lnTo>
                  <a:lnTo>
                    <a:pt x="142" y="42"/>
                  </a:lnTo>
                  <a:lnTo>
                    <a:pt x="142" y="38"/>
                  </a:lnTo>
                  <a:lnTo>
                    <a:pt x="142" y="35"/>
                  </a:lnTo>
                  <a:lnTo>
                    <a:pt x="142" y="31"/>
                  </a:lnTo>
                  <a:lnTo>
                    <a:pt x="147" y="28"/>
                  </a:lnTo>
                  <a:lnTo>
                    <a:pt x="144" y="26"/>
                  </a:lnTo>
                  <a:lnTo>
                    <a:pt x="149" y="21"/>
                  </a:lnTo>
                  <a:lnTo>
                    <a:pt x="151" y="24"/>
                  </a:lnTo>
                  <a:lnTo>
                    <a:pt x="154" y="24"/>
                  </a:lnTo>
                  <a:lnTo>
                    <a:pt x="156" y="16"/>
                  </a:lnTo>
                  <a:lnTo>
                    <a:pt x="158" y="14"/>
                  </a:lnTo>
                  <a:lnTo>
                    <a:pt x="158" y="12"/>
                  </a:lnTo>
                  <a:lnTo>
                    <a:pt x="161" y="9"/>
                  </a:lnTo>
                  <a:lnTo>
                    <a:pt x="166" y="7"/>
                  </a:lnTo>
                  <a:lnTo>
                    <a:pt x="170" y="2"/>
                  </a:lnTo>
                  <a:lnTo>
                    <a:pt x="175" y="2"/>
                  </a:lnTo>
                  <a:lnTo>
                    <a:pt x="177" y="5"/>
                  </a:lnTo>
                  <a:lnTo>
                    <a:pt x="184" y="2"/>
                  </a:lnTo>
                  <a:lnTo>
                    <a:pt x="184" y="0"/>
                  </a:lnTo>
                  <a:lnTo>
                    <a:pt x="184"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23" name="Cameroon">
              <a:extLst>
                <a:ext uri="{FF2B5EF4-FFF2-40B4-BE49-F238E27FC236}">
                  <a16:creationId xmlns:a16="http://schemas.microsoft.com/office/drawing/2014/main" xmlns="" id="{A861DF77-B132-42BE-9D86-00E3C283CB1D}"/>
                </a:ext>
              </a:extLst>
            </p:cNvPr>
            <p:cNvSpPr>
              <a:spLocks/>
            </p:cNvSpPr>
            <p:nvPr/>
          </p:nvSpPr>
          <p:spPr bwMode="auto">
            <a:xfrm>
              <a:off x="6106643" y="4000332"/>
              <a:ext cx="190718" cy="290618"/>
            </a:xfrm>
            <a:custGeom>
              <a:avLst/>
              <a:gdLst>
                <a:gd name="T0" fmla="*/ 5 w 168"/>
                <a:gd name="T1" fmla="*/ 183 h 256"/>
                <a:gd name="T2" fmla="*/ 7 w 168"/>
                <a:gd name="T3" fmla="*/ 166 h 256"/>
                <a:gd name="T4" fmla="*/ 12 w 168"/>
                <a:gd name="T5" fmla="*/ 159 h 256"/>
                <a:gd name="T6" fmla="*/ 24 w 168"/>
                <a:gd name="T7" fmla="*/ 147 h 256"/>
                <a:gd name="T8" fmla="*/ 31 w 168"/>
                <a:gd name="T9" fmla="*/ 140 h 256"/>
                <a:gd name="T10" fmla="*/ 40 w 168"/>
                <a:gd name="T11" fmla="*/ 140 h 256"/>
                <a:gd name="T12" fmla="*/ 50 w 168"/>
                <a:gd name="T13" fmla="*/ 147 h 256"/>
                <a:gd name="T14" fmla="*/ 59 w 168"/>
                <a:gd name="T15" fmla="*/ 149 h 256"/>
                <a:gd name="T16" fmla="*/ 64 w 168"/>
                <a:gd name="T17" fmla="*/ 140 h 256"/>
                <a:gd name="T18" fmla="*/ 71 w 168"/>
                <a:gd name="T19" fmla="*/ 130 h 256"/>
                <a:gd name="T20" fmla="*/ 80 w 168"/>
                <a:gd name="T21" fmla="*/ 114 h 256"/>
                <a:gd name="T22" fmla="*/ 87 w 168"/>
                <a:gd name="T23" fmla="*/ 102 h 256"/>
                <a:gd name="T24" fmla="*/ 92 w 168"/>
                <a:gd name="T25" fmla="*/ 90 h 256"/>
                <a:gd name="T26" fmla="*/ 102 w 168"/>
                <a:gd name="T27" fmla="*/ 78 h 256"/>
                <a:gd name="T28" fmla="*/ 106 w 168"/>
                <a:gd name="T29" fmla="*/ 64 h 256"/>
                <a:gd name="T30" fmla="*/ 111 w 168"/>
                <a:gd name="T31" fmla="*/ 48 h 256"/>
                <a:gd name="T32" fmla="*/ 118 w 168"/>
                <a:gd name="T33" fmla="*/ 41 h 256"/>
                <a:gd name="T34" fmla="*/ 130 w 168"/>
                <a:gd name="T35" fmla="*/ 36 h 256"/>
                <a:gd name="T36" fmla="*/ 128 w 168"/>
                <a:gd name="T37" fmla="*/ 24 h 256"/>
                <a:gd name="T38" fmla="*/ 121 w 168"/>
                <a:gd name="T39" fmla="*/ 14 h 256"/>
                <a:gd name="T40" fmla="*/ 118 w 168"/>
                <a:gd name="T41" fmla="*/ 0 h 256"/>
                <a:gd name="T42" fmla="*/ 137 w 168"/>
                <a:gd name="T43" fmla="*/ 17 h 256"/>
                <a:gd name="T44" fmla="*/ 142 w 168"/>
                <a:gd name="T45" fmla="*/ 29 h 256"/>
                <a:gd name="T46" fmla="*/ 140 w 168"/>
                <a:gd name="T47" fmla="*/ 36 h 256"/>
                <a:gd name="T48" fmla="*/ 137 w 168"/>
                <a:gd name="T49" fmla="*/ 48 h 256"/>
                <a:gd name="T50" fmla="*/ 147 w 168"/>
                <a:gd name="T51" fmla="*/ 59 h 256"/>
                <a:gd name="T52" fmla="*/ 156 w 168"/>
                <a:gd name="T53" fmla="*/ 69 h 256"/>
                <a:gd name="T54" fmla="*/ 147 w 168"/>
                <a:gd name="T55" fmla="*/ 69 h 256"/>
                <a:gd name="T56" fmla="*/ 135 w 168"/>
                <a:gd name="T57" fmla="*/ 69 h 256"/>
                <a:gd name="T58" fmla="*/ 125 w 168"/>
                <a:gd name="T59" fmla="*/ 69 h 256"/>
                <a:gd name="T60" fmla="*/ 121 w 168"/>
                <a:gd name="T61" fmla="*/ 76 h 256"/>
                <a:gd name="T62" fmla="*/ 123 w 168"/>
                <a:gd name="T63" fmla="*/ 83 h 256"/>
                <a:gd name="T64" fmla="*/ 137 w 168"/>
                <a:gd name="T65" fmla="*/ 95 h 256"/>
                <a:gd name="T66" fmla="*/ 151 w 168"/>
                <a:gd name="T67" fmla="*/ 112 h 256"/>
                <a:gd name="T68" fmla="*/ 151 w 168"/>
                <a:gd name="T69" fmla="*/ 128 h 256"/>
                <a:gd name="T70" fmla="*/ 142 w 168"/>
                <a:gd name="T71" fmla="*/ 142 h 256"/>
                <a:gd name="T72" fmla="*/ 132 w 168"/>
                <a:gd name="T73" fmla="*/ 154 h 256"/>
                <a:gd name="T74" fmla="*/ 132 w 168"/>
                <a:gd name="T75" fmla="*/ 168 h 256"/>
                <a:gd name="T76" fmla="*/ 135 w 168"/>
                <a:gd name="T77" fmla="*/ 185 h 256"/>
                <a:gd name="T78" fmla="*/ 144 w 168"/>
                <a:gd name="T79" fmla="*/ 199 h 256"/>
                <a:gd name="T80" fmla="*/ 154 w 168"/>
                <a:gd name="T81" fmla="*/ 216 h 256"/>
                <a:gd name="T82" fmla="*/ 168 w 168"/>
                <a:gd name="T83" fmla="*/ 230 h 256"/>
                <a:gd name="T84" fmla="*/ 168 w 168"/>
                <a:gd name="T85" fmla="*/ 239 h 256"/>
                <a:gd name="T86" fmla="*/ 168 w 168"/>
                <a:gd name="T87" fmla="*/ 244 h 256"/>
                <a:gd name="T88" fmla="*/ 166 w 168"/>
                <a:gd name="T89" fmla="*/ 253 h 256"/>
                <a:gd name="T90" fmla="*/ 161 w 168"/>
                <a:gd name="T91" fmla="*/ 253 h 256"/>
                <a:gd name="T92" fmla="*/ 156 w 168"/>
                <a:gd name="T93" fmla="*/ 253 h 256"/>
                <a:gd name="T94" fmla="*/ 147 w 168"/>
                <a:gd name="T95" fmla="*/ 251 h 256"/>
                <a:gd name="T96" fmla="*/ 142 w 168"/>
                <a:gd name="T97" fmla="*/ 253 h 256"/>
                <a:gd name="T98" fmla="*/ 135 w 168"/>
                <a:gd name="T99" fmla="*/ 251 h 256"/>
                <a:gd name="T100" fmla="*/ 130 w 168"/>
                <a:gd name="T101" fmla="*/ 249 h 256"/>
                <a:gd name="T102" fmla="*/ 97 w 168"/>
                <a:gd name="T103" fmla="*/ 246 h 256"/>
                <a:gd name="T104" fmla="*/ 90 w 168"/>
                <a:gd name="T105" fmla="*/ 246 h 256"/>
                <a:gd name="T106" fmla="*/ 83 w 168"/>
                <a:gd name="T107" fmla="*/ 246 h 256"/>
                <a:gd name="T108" fmla="*/ 71 w 168"/>
                <a:gd name="T109" fmla="*/ 246 h 256"/>
                <a:gd name="T110" fmla="*/ 59 w 168"/>
                <a:gd name="T111" fmla="*/ 246 h 256"/>
                <a:gd name="T112" fmla="*/ 57 w 168"/>
                <a:gd name="T113" fmla="*/ 249 h 256"/>
                <a:gd name="T114" fmla="*/ 26 w 168"/>
                <a:gd name="T115" fmla="*/ 249 h 256"/>
                <a:gd name="T116" fmla="*/ 24 w 168"/>
                <a:gd name="T117" fmla="*/ 242 h 256"/>
                <a:gd name="T118" fmla="*/ 24 w 168"/>
                <a:gd name="T119" fmla="*/ 218 h 256"/>
                <a:gd name="T120" fmla="*/ 21 w 168"/>
                <a:gd name="T121" fmla="*/ 204 h 256"/>
                <a:gd name="T122" fmla="*/ 7 w 168"/>
                <a:gd name="T123" fmla="*/ 204 h 256"/>
                <a:gd name="T124" fmla="*/ 0 w 168"/>
                <a:gd name="T125"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56">
                  <a:moveTo>
                    <a:pt x="0" y="192"/>
                  </a:moveTo>
                  <a:lnTo>
                    <a:pt x="0" y="190"/>
                  </a:lnTo>
                  <a:lnTo>
                    <a:pt x="5" y="183"/>
                  </a:lnTo>
                  <a:lnTo>
                    <a:pt x="7" y="175"/>
                  </a:lnTo>
                  <a:lnTo>
                    <a:pt x="7" y="171"/>
                  </a:lnTo>
                  <a:lnTo>
                    <a:pt x="7" y="166"/>
                  </a:lnTo>
                  <a:lnTo>
                    <a:pt x="9" y="164"/>
                  </a:lnTo>
                  <a:lnTo>
                    <a:pt x="9" y="161"/>
                  </a:lnTo>
                  <a:lnTo>
                    <a:pt x="12" y="159"/>
                  </a:lnTo>
                  <a:lnTo>
                    <a:pt x="17" y="154"/>
                  </a:lnTo>
                  <a:lnTo>
                    <a:pt x="19" y="152"/>
                  </a:lnTo>
                  <a:lnTo>
                    <a:pt x="24" y="147"/>
                  </a:lnTo>
                  <a:lnTo>
                    <a:pt x="24" y="142"/>
                  </a:lnTo>
                  <a:lnTo>
                    <a:pt x="26" y="140"/>
                  </a:lnTo>
                  <a:lnTo>
                    <a:pt x="31" y="140"/>
                  </a:lnTo>
                  <a:lnTo>
                    <a:pt x="33" y="138"/>
                  </a:lnTo>
                  <a:lnTo>
                    <a:pt x="33" y="140"/>
                  </a:lnTo>
                  <a:lnTo>
                    <a:pt x="40" y="140"/>
                  </a:lnTo>
                  <a:lnTo>
                    <a:pt x="43" y="140"/>
                  </a:lnTo>
                  <a:lnTo>
                    <a:pt x="47" y="142"/>
                  </a:lnTo>
                  <a:lnTo>
                    <a:pt x="50" y="147"/>
                  </a:lnTo>
                  <a:lnTo>
                    <a:pt x="52" y="149"/>
                  </a:lnTo>
                  <a:lnTo>
                    <a:pt x="54" y="152"/>
                  </a:lnTo>
                  <a:lnTo>
                    <a:pt x="59" y="149"/>
                  </a:lnTo>
                  <a:lnTo>
                    <a:pt x="64" y="145"/>
                  </a:lnTo>
                  <a:lnTo>
                    <a:pt x="64" y="142"/>
                  </a:lnTo>
                  <a:lnTo>
                    <a:pt x="64" y="140"/>
                  </a:lnTo>
                  <a:lnTo>
                    <a:pt x="69" y="138"/>
                  </a:lnTo>
                  <a:lnTo>
                    <a:pt x="71" y="133"/>
                  </a:lnTo>
                  <a:lnTo>
                    <a:pt x="71" y="130"/>
                  </a:lnTo>
                  <a:lnTo>
                    <a:pt x="71" y="126"/>
                  </a:lnTo>
                  <a:lnTo>
                    <a:pt x="78" y="119"/>
                  </a:lnTo>
                  <a:lnTo>
                    <a:pt x="80" y="114"/>
                  </a:lnTo>
                  <a:lnTo>
                    <a:pt x="78" y="112"/>
                  </a:lnTo>
                  <a:lnTo>
                    <a:pt x="80" y="109"/>
                  </a:lnTo>
                  <a:lnTo>
                    <a:pt x="87" y="102"/>
                  </a:lnTo>
                  <a:lnTo>
                    <a:pt x="92" y="100"/>
                  </a:lnTo>
                  <a:lnTo>
                    <a:pt x="92" y="95"/>
                  </a:lnTo>
                  <a:lnTo>
                    <a:pt x="92" y="90"/>
                  </a:lnTo>
                  <a:lnTo>
                    <a:pt x="92" y="83"/>
                  </a:lnTo>
                  <a:lnTo>
                    <a:pt x="95" y="81"/>
                  </a:lnTo>
                  <a:lnTo>
                    <a:pt x="102" y="78"/>
                  </a:lnTo>
                  <a:lnTo>
                    <a:pt x="106" y="74"/>
                  </a:lnTo>
                  <a:lnTo>
                    <a:pt x="106" y="69"/>
                  </a:lnTo>
                  <a:lnTo>
                    <a:pt x="106" y="64"/>
                  </a:lnTo>
                  <a:lnTo>
                    <a:pt x="106" y="59"/>
                  </a:lnTo>
                  <a:lnTo>
                    <a:pt x="109" y="55"/>
                  </a:lnTo>
                  <a:lnTo>
                    <a:pt x="111" y="48"/>
                  </a:lnTo>
                  <a:lnTo>
                    <a:pt x="113" y="45"/>
                  </a:lnTo>
                  <a:lnTo>
                    <a:pt x="116" y="45"/>
                  </a:lnTo>
                  <a:lnTo>
                    <a:pt x="118" y="41"/>
                  </a:lnTo>
                  <a:lnTo>
                    <a:pt x="123" y="41"/>
                  </a:lnTo>
                  <a:lnTo>
                    <a:pt x="125" y="38"/>
                  </a:lnTo>
                  <a:lnTo>
                    <a:pt x="130" y="36"/>
                  </a:lnTo>
                  <a:lnTo>
                    <a:pt x="130" y="33"/>
                  </a:lnTo>
                  <a:lnTo>
                    <a:pt x="128" y="26"/>
                  </a:lnTo>
                  <a:lnTo>
                    <a:pt x="128" y="24"/>
                  </a:lnTo>
                  <a:lnTo>
                    <a:pt x="128" y="19"/>
                  </a:lnTo>
                  <a:lnTo>
                    <a:pt x="123" y="19"/>
                  </a:lnTo>
                  <a:lnTo>
                    <a:pt x="121" y="14"/>
                  </a:lnTo>
                  <a:lnTo>
                    <a:pt x="121" y="7"/>
                  </a:lnTo>
                  <a:lnTo>
                    <a:pt x="121" y="5"/>
                  </a:lnTo>
                  <a:lnTo>
                    <a:pt x="118" y="0"/>
                  </a:lnTo>
                  <a:lnTo>
                    <a:pt x="130" y="5"/>
                  </a:lnTo>
                  <a:lnTo>
                    <a:pt x="135" y="10"/>
                  </a:lnTo>
                  <a:lnTo>
                    <a:pt x="137" y="17"/>
                  </a:lnTo>
                  <a:lnTo>
                    <a:pt x="137" y="19"/>
                  </a:lnTo>
                  <a:lnTo>
                    <a:pt x="140" y="22"/>
                  </a:lnTo>
                  <a:lnTo>
                    <a:pt x="142" y="29"/>
                  </a:lnTo>
                  <a:lnTo>
                    <a:pt x="142" y="31"/>
                  </a:lnTo>
                  <a:lnTo>
                    <a:pt x="140" y="33"/>
                  </a:lnTo>
                  <a:lnTo>
                    <a:pt x="140" y="36"/>
                  </a:lnTo>
                  <a:lnTo>
                    <a:pt x="142" y="38"/>
                  </a:lnTo>
                  <a:lnTo>
                    <a:pt x="142" y="45"/>
                  </a:lnTo>
                  <a:lnTo>
                    <a:pt x="137" y="48"/>
                  </a:lnTo>
                  <a:lnTo>
                    <a:pt x="137" y="52"/>
                  </a:lnTo>
                  <a:lnTo>
                    <a:pt x="142" y="57"/>
                  </a:lnTo>
                  <a:lnTo>
                    <a:pt x="147" y="59"/>
                  </a:lnTo>
                  <a:lnTo>
                    <a:pt x="147" y="64"/>
                  </a:lnTo>
                  <a:lnTo>
                    <a:pt x="154" y="69"/>
                  </a:lnTo>
                  <a:lnTo>
                    <a:pt x="156" y="69"/>
                  </a:lnTo>
                  <a:lnTo>
                    <a:pt x="151" y="71"/>
                  </a:lnTo>
                  <a:lnTo>
                    <a:pt x="149" y="71"/>
                  </a:lnTo>
                  <a:lnTo>
                    <a:pt x="147" y="69"/>
                  </a:lnTo>
                  <a:lnTo>
                    <a:pt x="142" y="69"/>
                  </a:lnTo>
                  <a:lnTo>
                    <a:pt x="140" y="69"/>
                  </a:lnTo>
                  <a:lnTo>
                    <a:pt x="135" y="69"/>
                  </a:lnTo>
                  <a:lnTo>
                    <a:pt x="132" y="69"/>
                  </a:lnTo>
                  <a:lnTo>
                    <a:pt x="130" y="69"/>
                  </a:lnTo>
                  <a:lnTo>
                    <a:pt x="125" y="69"/>
                  </a:lnTo>
                  <a:lnTo>
                    <a:pt x="123" y="69"/>
                  </a:lnTo>
                  <a:lnTo>
                    <a:pt x="123" y="74"/>
                  </a:lnTo>
                  <a:lnTo>
                    <a:pt x="121" y="76"/>
                  </a:lnTo>
                  <a:lnTo>
                    <a:pt x="121" y="78"/>
                  </a:lnTo>
                  <a:lnTo>
                    <a:pt x="121" y="81"/>
                  </a:lnTo>
                  <a:lnTo>
                    <a:pt x="123" y="83"/>
                  </a:lnTo>
                  <a:lnTo>
                    <a:pt x="125" y="85"/>
                  </a:lnTo>
                  <a:lnTo>
                    <a:pt x="128" y="88"/>
                  </a:lnTo>
                  <a:lnTo>
                    <a:pt x="137" y="95"/>
                  </a:lnTo>
                  <a:lnTo>
                    <a:pt x="144" y="102"/>
                  </a:lnTo>
                  <a:lnTo>
                    <a:pt x="149" y="104"/>
                  </a:lnTo>
                  <a:lnTo>
                    <a:pt x="151" y="112"/>
                  </a:lnTo>
                  <a:lnTo>
                    <a:pt x="156" y="116"/>
                  </a:lnTo>
                  <a:lnTo>
                    <a:pt x="156" y="123"/>
                  </a:lnTo>
                  <a:lnTo>
                    <a:pt x="151" y="128"/>
                  </a:lnTo>
                  <a:lnTo>
                    <a:pt x="149" y="130"/>
                  </a:lnTo>
                  <a:lnTo>
                    <a:pt x="147" y="135"/>
                  </a:lnTo>
                  <a:lnTo>
                    <a:pt x="142" y="142"/>
                  </a:lnTo>
                  <a:lnTo>
                    <a:pt x="140" y="147"/>
                  </a:lnTo>
                  <a:lnTo>
                    <a:pt x="135" y="154"/>
                  </a:lnTo>
                  <a:lnTo>
                    <a:pt x="132" y="154"/>
                  </a:lnTo>
                  <a:lnTo>
                    <a:pt x="130" y="156"/>
                  </a:lnTo>
                  <a:lnTo>
                    <a:pt x="132" y="161"/>
                  </a:lnTo>
                  <a:lnTo>
                    <a:pt x="132" y="168"/>
                  </a:lnTo>
                  <a:lnTo>
                    <a:pt x="132" y="173"/>
                  </a:lnTo>
                  <a:lnTo>
                    <a:pt x="135" y="180"/>
                  </a:lnTo>
                  <a:lnTo>
                    <a:pt x="135" y="185"/>
                  </a:lnTo>
                  <a:lnTo>
                    <a:pt x="135" y="194"/>
                  </a:lnTo>
                  <a:lnTo>
                    <a:pt x="137" y="194"/>
                  </a:lnTo>
                  <a:lnTo>
                    <a:pt x="144" y="199"/>
                  </a:lnTo>
                  <a:lnTo>
                    <a:pt x="147" y="201"/>
                  </a:lnTo>
                  <a:lnTo>
                    <a:pt x="149" y="206"/>
                  </a:lnTo>
                  <a:lnTo>
                    <a:pt x="154" y="216"/>
                  </a:lnTo>
                  <a:lnTo>
                    <a:pt x="156" y="223"/>
                  </a:lnTo>
                  <a:lnTo>
                    <a:pt x="158" y="225"/>
                  </a:lnTo>
                  <a:lnTo>
                    <a:pt x="168" y="230"/>
                  </a:lnTo>
                  <a:lnTo>
                    <a:pt x="168" y="235"/>
                  </a:lnTo>
                  <a:lnTo>
                    <a:pt x="168" y="237"/>
                  </a:lnTo>
                  <a:lnTo>
                    <a:pt x="168" y="239"/>
                  </a:lnTo>
                  <a:lnTo>
                    <a:pt x="168" y="239"/>
                  </a:lnTo>
                  <a:lnTo>
                    <a:pt x="168" y="242"/>
                  </a:lnTo>
                  <a:lnTo>
                    <a:pt x="168" y="244"/>
                  </a:lnTo>
                  <a:lnTo>
                    <a:pt x="166" y="249"/>
                  </a:lnTo>
                  <a:lnTo>
                    <a:pt x="163" y="249"/>
                  </a:lnTo>
                  <a:lnTo>
                    <a:pt x="166" y="253"/>
                  </a:lnTo>
                  <a:lnTo>
                    <a:pt x="166" y="256"/>
                  </a:lnTo>
                  <a:lnTo>
                    <a:pt x="163" y="256"/>
                  </a:lnTo>
                  <a:lnTo>
                    <a:pt x="161" y="253"/>
                  </a:lnTo>
                  <a:lnTo>
                    <a:pt x="161" y="256"/>
                  </a:lnTo>
                  <a:lnTo>
                    <a:pt x="158" y="253"/>
                  </a:lnTo>
                  <a:lnTo>
                    <a:pt x="156" y="253"/>
                  </a:lnTo>
                  <a:lnTo>
                    <a:pt x="151" y="253"/>
                  </a:lnTo>
                  <a:lnTo>
                    <a:pt x="149" y="253"/>
                  </a:lnTo>
                  <a:lnTo>
                    <a:pt x="147" y="251"/>
                  </a:lnTo>
                  <a:lnTo>
                    <a:pt x="144" y="251"/>
                  </a:lnTo>
                  <a:lnTo>
                    <a:pt x="144" y="253"/>
                  </a:lnTo>
                  <a:lnTo>
                    <a:pt x="142" y="253"/>
                  </a:lnTo>
                  <a:lnTo>
                    <a:pt x="140" y="251"/>
                  </a:lnTo>
                  <a:lnTo>
                    <a:pt x="137" y="251"/>
                  </a:lnTo>
                  <a:lnTo>
                    <a:pt x="135" y="251"/>
                  </a:lnTo>
                  <a:lnTo>
                    <a:pt x="132" y="249"/>
                  </a:lnTo>
                  <a:lnTo>
                    <a:pt x="130" y="249"/>
                  </a:lnTo>
                  <a:lnTo>
                    <a:pt x="130" y="249"/>
                  </a:lnTo>
                  <a:lnTo>
                    <a:pt x="128" y="249"/>
                  </a:lnTo>
                  <a:lnTo>
                    <a:pt x="99" y="249"/>
                  </a:lnTo>
                  <a:lnTo>
                    <a:pt x="97" y="246"/>
                  </a:lnTo>
                  <a:lnTo>
                    <a:pt x="97" y="246"/>
                  </a:lnTo>
                  <a:lnTo>
                    <a:pt x="95" y="246"/>
                  </a:lnTo>
                  <a:lnTo>
                    <a:pt x="90" y="246"/>
                  </a:lnTo>
                  <a:lnTo>
                    <a:pt x="87" y="246"/>
                  </a:lnTo>
                  <a:lnTo>
                    <a:pt x="85" y="246"/>
                  </a:lnTo>
                  <a:lnTo>
                    <a:pt x="83" y="246"/>
                  </a:lnTo>
                  <a:lnTo>
                    <a:pt x="80" y="246"/>
                  </a:lnTo>
                  <a:lnTo>
                    <a:pt x="73" y="246"/>
                  </a:lnTo>
                  <a:lnTo>
                    <a:pt x="71" y="246"/>
                  </a:lnTo>
                  <a:lnTo>
                    <a:pt x="64" y="246"/>
                  </a:lnTo>
                  <a:lnTo>
                    <a:pt x="61" y="246"/>
                  </a:lnTo>
                  <a:lnTo>
                    <a:pt x="59" y="246"/>
                  </a:lnTo>
                  <a:lnTo>
                    <a:pt x="59" y="246"/>
                  </a:lnTo>
                  <a:lnTo>
                    <a:pt x="57" y="249"/>
                  </a:lnTo>
                  <a:lnTo>
                    <a:pt x="57" y="249"/>
                  </a:lnTo>
                  <a:lnTo>
                    <a:pt x="31" y="249"/>
                  </a:lnTo>
                  <a:lnTo>
                    <a:pt x="31" y="249"/>
                  </a:lnTo>
                  <a:lnTo>
                    <a:pt x="26" y="249"/>
                  </a:lnTo>
                  <a:lnTo>
                    <a:pt x="24" y="249"/>
                  </a:lnTo>
                  <a:lnTo>
                    <a:pt x="28" y="244"/>
                  </a:lnTo>
                  <a:lnTo>
                    <a:pt x="24" y="242"/>
                  </a:lnTo>
                  <a:lnTo>
                    <a:pt x="28" y="235"/>
                  </a:lnTo>
                  <a:lnTo>
                    <a:pt x="26" y="225"/>
                  </a:lnTo>
                  <a:lnTo>
                    <a:pt x="24" y="218"/>
                  </a:lnTo>
                  <a:lnTo>
                    <a:pt x="24" y="213"/>
                  </a:lnTo>
                  <a:lnTo>
                    <a:pt x="24" y="211"/>
                  </a:lnTo>
                  <a:lnTo>
                    <a:pt x="21" y="204"/>
                  </a:lnTo>
                  <a:lnTo>
                    <a:pt x="14" y="209"/>
                  </a:lnTo>
                  <a:lnTo>
                    <a:pt x="12" y="206"/>
                  </a:lnTo>
                  <a:lnTo>
                    <a:pt x="7" y="204"/>
                  </a:lnTo>
                  <a:lnTo>
                    <a:pt x="5" y="192"/>
                  </a:lnTo>
                  <a:lnTo>
                    <a:pt x="2" y="192"/>
                  </a:lnTo>
                  <a:lnTo>
                    <a:pt x="0" y="192"/>
                  </a:lnTo>
                  <a:lnTo>
                    <a:pt x="0" y="19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24" name="Cambodia">
              <a:extLst>
                <a:ext uri="{FF2B5EF4-FFF2-40B4-BE49-F238E27FC236}">
                  <a16:creationId xmlns:a16="http://schemas.microsoft.com/office/drawing/2014/main" xmlns="" id="{9A9DCD24-82DC-44B2-8B8E-B5619D175B8B}"/>
                </a:ext>
              </a:extLst>
            </p:cNvPr>
            <p:cNvSpPr>
              <a:spLocks/>
            </p:cNvSpPr>
            <p:nvPr/>
          </p:nvSpPr>
          <p:spPr bwMode="auto">
            <a:xfrm>
              <a:off x="8487212" y="3949247"/>
              <a:ext cx="135092" cy="115793"/>
            </a:xfrm>
            <a:custGeom>
              <a:avLst/>
              <a:gdLst>
                <a:gd name="T0" fmla="*/ 57 w 119"/>
                <a:gd name="T1" fmla="*/ 97 h 102"/>
                <a:gd name="T2" fmla="*/ 64 w 119"/>
                <a:gd name="T3" fmla="*/ 90 h 102"/>
                <a:gd name="T4" fmla="*/ 71 w 119"/>
                <a:gd name="T5" fmla="*/ 90 h 102"/>
                <a:gd name="T6" fmla="*/ 86 w 119"/>
                <a:gd name="T7" fmla="*/ 90 h 102"/>
                <a:gd name="T8" fmla="*/ 95 w 119"/>
                <a:gd name="T9" fmla="*/ 93 h 102"/>
                <a:gd name="T10" fmla="*/ 93 w 119"/>
                <a:gd name="T11" fmla="*/ 86 h 102"/>
                <a:gd name="T12" fmla="*/ 83 w 119"/>
                <a:gd name="T13" fmla="*/ 81 h 102"/>
                <a:gd name="T14" fmla="*/ 88 w 119"/>
                <a:gd name="T15" fmla="*/ 69 h 102"/>
                <a:gd name="T16" fmla="*/ 97 w 119"/>
                <a:gd name="T17" fmla="*/ 64 h 102"/>
                <a:gd name="T18" fmla="*/ 112 w 119"/>
                <a:gd name="T19" fmla="*/ 59 h 102"/>
                <a:gd name="T20" fmla="*/ 116 w 119"/>
                <a:gd name="T21" fmla="*/ 55 h 102"/>
                <a:gd name="T22" fmla="*/ 119 w 119"/>
                <a:gd name="T23" fmla="*/ 43 h 102"/>
                <a:gd name="T24" fmla="*/ 119 w 119"/>
                <a:gd name="T25" fmla="*/ 33 h 102"/>
                <a:gd name="T26" fmla="*/ 114 w 119"/>
                <a:gd name="T27" fmla="*/ 17 h 102"/>
                <a:gd name="T28" fmla="*/ 107 w 119"/>
                <a:gd name="T29" fmla="*/ 7 h 102"/>
                <a:gd name="T30" fmla="*/ 100 w 119"/>
                <a:gd name="T31" fmla="*/ 5 h 102"/>
                <a:gd name="T32" fmla="*/ 95 w 119"/>
                <a:gd name="T33" fmla="*/ 0 h 102"/>
                <a:gd name="T34" fmla="*/ 83 w 119"/>
                <a:gd name="T35" fmla="*/ 5 h 102"/>
                <a:gd name="T36" fmla="*/ 88 w 119"/>
                <a:gd name="T37" fmla="*/ 15 h 102"/>
                <a:gd name="T38" fmla="*/ 88 w 119"/>
                <a:gd name="T39" fmla="*/ 22 h 102"/>
                <a:gd name="T40" fmla="*/ 78 w 119"/>
                <a:gd name="T41" fmla="*/ 12 h 102"/>
                <a:gd name="T42" fmla="*/ 69 w 119"/>
                <a:gd name="T43" fmla="*/ 10 h 102"/>
                <a:gd name="T44" fmla="*/ 62 w 119"/>
                <a:gd name="T45" fmla="*/ 7 h 102"/>
                <a:gd name="T46" fmla="*/ 50 w 119"/>
                <a:gd name="T47" fmla="*/ 5 h 102"/>
                <a:gd name="T48" fmla="*/ 41 w 119"/>
                <a:gd name="T49" fmla="*/ 3 h 102"/>
                <a:gd name="T50" fmla="*/ 34 w 119"/>
                <a:gd name="T51" fmla="*/ 3 h 102"/>
                <a:gd name="T52" fmla="*/ 17 w 119"/>
                <a:gd name="T53" fmla="*/ 7 h 102"/>
                <a:gd name="T54" fmla="*/ 8 w 119"/>
                <a:gd name="T55" fmla="*/ 15 h 102"/>
                <a:gd name="T56" fmla="*/ 3 w 119"/>
                <a:gd name="T57" fmla="*/ 24 h 102"/>
                <a:gd name="T58" fmla="*/ 3 w 119"/>
                <a:gd name="T59" fmla="*/ 43 h 102"/>
                <a:gd name="T60" fmla="*/ 10 w 119"/>
                <a:gd name="T61" fmla="*/ 50 h 102"/>
                <a:gd name="T62" fmla="*/ 8 w 119"/>
                <a:gd name="T63" fmla="*/ 62 h 102"/>
                <a:gd name="T64" fmla="*/ 12 w 119"/>
                <a:gd name="T65" fmla="*/ 64 h 102"/>
                <a:gd name="T66" fmla="*/ 15 w 119"/>
                <a:gd name="T67" fmla="*/ 71 h 102"/>
                <a:gd name="T68" fmla="*/ 17 w 119"/>
                <a:gd name="T69" fmla="*/ 81 h 102"/>
                <a:gd name="T70" fmla="*/ 22 w 119"/>
                <a:gd name="T71" fmla="*/ 83 h 102"/>
                <a:gd name="T72" fmla="*/ 22 w 119"/>
                <a:gd name="T73" fmla="*/ 88 h 102"/>
                <a:gd name="T74" fmla="*/ 26 w 119"/>
                <a:gd name="T75" fmla="*/ 93 h 102"/>
                <a:gd name="T76" fmla="*/ 29 w 119"/>
                <a:gd name="T77" fmla="*/ 88 h 102"/>
                <a:gd name="T78" fmla="*/ 34 w 119"/>
                <a:gd name="T79" fmla="*/ 86 h 102"/>
                <a:gd name="T80" fmla="*/ 36 w 119"/>
                <a:gd name="T81" fmla="*/ 90 h 102"/>
                <a:gd name="T82" fmla="*/ 31 w 119"/>
                <a:gd name="T83" fmla="*/ 97 h 102"/>
                <a:gd name="T84" fmla="*/ 34 w 119"/>
                <a:gd name="T85" fmla="*/ 100 h 102"/>
                <a:gd name="T86" fmla="*/ 41 w 119"/>
                <a:gd name="T87" fmla="*/ 97 h 102"/>
                <a:gd name="T88" fmla="*/ 43 w 119"/>
                <a:gd name="T89" fmla="*/ 97 h 102"/>
                <a:gd name="T90" fmla="*/ 48 w 119"/>
                <a:gd name="T91" fmla="*/ 97 h 102"/>
                <a:gd name="T92" fmla="*/ 52 w 119"/>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9" h="102">
                  <a:moveTo>
                    <a:pt x="52" y="102"/>
                  </a:moveTo>
                  <a:lnTo>
                    <a:pt x="57" y="97"/>
                  </a:lnTo>
                  <a:lnTo>
                    <a:pt x="62" y="95"/>
                  </a:lnTo>
                  <a:lnTo>
                    <a:pt x="64" y="90"/>
                  </a:lnTo>
                  <a:lnTo>
                    <a:pt x="69" y="88"/>
                  </a:lnTo>
                  <a:lnTo>
                    <a:pt x="71" y="90"/>
                  </a:lnTo>
                  <a:lnTo>
                    <a:pt x="81" y="88"/>
                  </a:lnTo>
                  <a:lnTo>
                    <a:pt x="86" y="90"/>
                  </a:lnTo>
                  <a:lnTo>
                    <a:pt x="88" y="93"/>
                  </a:lnTo>
                  <a:lnTo>
                    <a:pt x="95" y="93"/>
                  </a:lnTo>
                  <a:lnTo>
                    <a:pt x="93" y="88"/>
                  </a:lnTo>
                  <a:lnTo>
                    <a:pt x="93" y="86"/>
                  </a:lnTo>
                  <a:lnTo>
                    <a:pt x="90" y="81"/>
                  </a:lnTo>
                  <a:lnTo>
                    <a:pt x="83" y="81"/>
                  </a:lnTo>
                  <a:lnTo>
                    <a:pt x="83" y="71"/>
                  </a:lnTo>
                  <a:lnTo>
                    <a:pt x="88" y="69"/>
                  </a:lnTo>
                  <a:lnTo>
                    <a:pt x="95" y="69"/>
                  </a:lnTo>
                  <a:lnTo>
                    <a:pt x="97" y="64"/>
                  </a:lnTo>
                  <a:lnTo>
                    <a:pt x="104" y="59"/>
                  </a:lnTo>
                  <a:lnTo>
                    <a:pt x="112" y="59"/>
                  </a:lnTo>
                  <a:lnTo>
                    <a:pt x="112" y="55"/>
                  </a:lnTo>
                  <a:lnTo>
                    <a:pt x="116" y="55"/>
                  </a:lnTo>
                  <a:lnTo>
                    <a:pt x="119" y="48"/>
                  </a:lnTo>
                  <a:lnTo>
                    <a:pt x="119" y="43"/>
                  </a:lnTo>
                  <a:lnTo>
                    <a:pt x="119" y="36"/>
                  </a:lnTo>
                  <a:lnTo>
                    <a:pt x="119" y="33"/>
                  </a:lnTo>
                  <a:lnTo>
                    <a:pt x="119" y="26"/>
                  </a:lnTo>
                  <a:lnTo>
                    <a:pt x="114" y="17"/>
                  </a:lnTo>
                  <a:lnTo>
                    <a:pt x="112" y="15"/>
                  </a:lnTo>
                  <a:lnTo>
                    <a:pt x="107" y="7"/>
                  </a:lnTo>
                  <a:lnTo>
                    <a:pt x="104" y="7"/>
                  </a:lnTo>
                  <a:lnTo>
                    <a:pt x="100" y="5"/>
                  </a:lnTo>
                  <a:lnTo>
                    <a:pt x="97" y="3"/>
                  </a:lnTo>
                  <a:lnTo>
                    <a:pt x="95" y="0"/>
                  </a:lnTo>
                  <a:lnTo>
                    <a:pt x="88" y="3"/>
                  </a:lnTo>
                  <a:lnTo>
                    <a:pt x="83" y="5"/>
                  </a:lnTo>
                  <a:lnTo>
                    <a:pt x="88" y="10"/>
                  </a:lnTo>
                  <a:lnTo>
                    <a:pt x="88" y="15"/>
                  </a:lnTo>
                  <a:lnTo>
                    <a:pt x="88" y="19"/>
                  </a:lnTo>
                  <a:lnTo>
                    <a:pt x="88" y="22"/>
                  </a:lnTo>
                  <a:lnTo>
                    <a:pt x="81" y="19"/>
                  </a:lnTo>
                  <a:lnTo>
                    <a:pt x="78" y="12"/>
                  </a:lnTo>
                  <a:lnTo>
                    <a:pt x="71" y="12"/>
                  </a:lnTo>
                  <a:lnTo>
                    <a:pt x="69" y="10"/>
                  </a:lnTo>
                  <a:lnTo>
                    <a:pt x="64" y="5"/>
                  </a:lnTo>
                  <a:lnTo>
                    <a:pt x="62" y="7"/>
                  </a:lnTo>
                  <a:lnTo>
                    <a:pt x="57" y="3"/>
                  </a:lnTo>
                  <a:lnTo>
                    <a:pt x="50" y="5"/>
                  </a:lnTo>
                  <a:lnTo>
                    <a:pt x="45" y="3"/>
                  </a:lnTo>
                  <a:lnTo>
                    <a:pt x="41" y="3"/>
                  </a:lnTo>
                  <a:lnTo>
                    <a:pt x="36" y="5"/>
                  </a:lnTo>
                  <a:lnTo>
                    <a:pt x="34" y="3"/>
                  </a:lnTo>
                  <a:lnTo>
                    <a:pt x="26" y="3"/>
                  </a:lnTo>
                  <a:lnTo>
                    <a:pt x="17" y="7"/>
                  </a:lnTo>
                  <a:lnTo>
                    <a:pt x="12" y="7"/>
                  </a:lnTo>
                  <a:lnTo>
                    <a:pt x="8" y="15"/>
                  </a:lnTo>
                  <a:lnTo>
                    <a:pt x="5" y="19"/>
                  </a:lnTo>
                  <a:lnTo>
                    <a:pt x="3" y="24"/>
                  </a:lnTo>
                  <a:lnTo>
                    <a:pt x="0" y="33"/>
                  </a:lnTo>
                  <a:lnTo>
                    <a:pt x="3" y="43"/>
                  </a:lnTo>
                  <a:lnTo>
                    <a:pt x="8" y="45"/>
                  </a:lnTo>
                  <a:lnTo>
                    <a:pt x="10" y="50"/>
                  </a:lnTo>
                  <a:lnTo>
                    <a:pt x="10" y="57"/>
                  </a:lnTo>
                  <a:lnTo>
                    <a:pt x="8" y="62"/>
                  </a:lnTo>
                  <a:lnTo>
                    <a:pt x="8" y="62"/>
                  </a:lnTo>
                  <a:lnTo>
                    <a:pt x="12" y="64"/>
                  </a:lnTo>
                  <a:lnTo>
                    <a:pt x="12" y="69"/>
                  </a:lnTo>
                  <a:lnTo>
                    <a:pt x="15" y="71"/>
                  </a:lnTo>
                  <a:lnTo>
                    <a:pt x="15" y="76"/>
                  </a:lnTo>
                  <a:lnTo>
                    <a:pt x="17" y="81"/>
                  </a:lnTo>
                  <a:lnTo>
                    <a:pt x="19" y="78"/>
                  </a:lnTo>
                  <a:lnTo>
                    <a:pt x="22" y="83"/>
                  </a:lnTo>
                  <a:lnTo>
                    <a:pt x="22" y="86"/>
                  </a:lnTo>
                  <a:lnTo>
                    <a:pt x="22" y="88"/>
                  </a:lnTo>
                  <a:lnTo>
                    <a:pt x="24" y="93"/>
                  </a:lnTo>
                  <a:lnTo>
                    <a:pt x="26" y="93"/>
                  </a:lnTo>
                  <a:lnTo>
                    <a:pt x="29" y="93"/>
                  </a:lnTo>
                  <a:lnTo>
                    <a:pt x="29" y="88"/>
                  </a:lnTo>
                  <a:lnTo>
                    <a:pt x="31" y="86"/>
                  </a:lnTo>
                  <a:lnTo>
                    <a:pt x="34" y="86"/>
                  </a:lnTo>
                  <a:lnTo>
                    <a:pt x="34" y="88"/>
                  </a:lnTo>
                  <a:lnTo>
                    <a:pt x="36" y="90"/>
                  </a:lnTo>
                  <a:lnTo>
                    <a:pt x="36" y="93"/>
                  </a:lnTo>
                  <a:lnTo>
                    <a:pt x="31" y="97"/>
                  </a:lnTo>
                  <a:lnTo>
                    <a:pt x="34" y="100"/>
                  </a:lnTo>
                  <a:lnTo>
                    <a:pt x="34" y="100"/>
                  </a:lnTo>
                  <a:lnTo>
                    <a:pt x="36" y="100"/>
                  </a:lnTo>
                  <a:lnTo>
                    <a:pt x="41" y="97"/>
                  </a:lnTo>
                  <a:lnTo>
                    <a:pt x="41" y="95"/>
                  </a:lnTo>
                  <a:lnTo>
                    <a:pt x="43" y="97"/>
                  </a:lnTo>
                  <a:lnTo>
                    <a:pt x="48" y="100"/>
                  </a:lnTo>
                  <a:lnTo>
                    <a:pt x="48" y="97"/>
                  </a:lnTo>
                  <a:lnTo>
                    <a:pt x="52" y="102"/>
                  </a:lnTo>
                  <a:lnTo>
                    <a:pt x="52" y="10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25" name="Burundi">
              <a:extLst>
                <a:ext uri="{FF2B5EF4-FFF2-40B4-BE49-F238E27FC236}">
                  <a16:creationId xmlns:a16="http://schemas.microsoft.com/office/drawing/2014/main" xmlns="" id="{CB8B37C3-2543-496D-AEC8-09D03F03ADBA}"/>
                </a:ext>
              </a:extLst>
            </p:cNvPr>
            <p:cNvSpPr>
              <a:spLocks/>
            </p:cNvSpPr>
            <p:nvPr/>
          </p:nvSpPr>
          <p:spPr bwMode="auto">
            <a:xfrm>
              <a:off x="6622036" y="4389714"/>
              <a:ext cx="51085" cy="62437"/>
            </a:xfrm>
            <a:custGeom>
              <a:avLst/>
              <a:gdLst>
                <a:gd name="T0" fmla="*/ 7 w 45"/>
                <a:gd name="T1" fmla="*/ 55 h 55"/>
                <a:gd name="T2" fmla="*/ 19 w 45"/>
                <a:gd name="T3" fmla="*/ 55 h 55"/>
                <a:gd name="T4" fmla="*/ 26 w 45"/>
                <a:gd name="T5" fmla="*/ 52 h 55"/>
                <a:gd name="T6" fmla="*/ 31 w 45"/>
                <a:gd name="T7" fmla="*/ 48 h 55"/>
                <a:gd name="T8" fmla="*/ 35 w 45"/>
                <a:gd name="T9" fmla="*/ 41 h 55"/>
                <a:gd name="T10" fmla="*/ 38 w 45"/>
                <a:gd name="T11" fmla="*/ 38 h 55"/>
                <a:gd name="T12" fmla="*/ 40 w 45"/>
                <a:gd name="T13" fmla="*/ 36 h 55"/>
                <a:gd name="T14" fmla="*/ 45 w 45"/>
                <a:gd name="T15" fmla="*/ 31 h 55"/>
                <a:gd name="T16" fmla="*/ 45 w 45"/>
                <a:gd name="T17" fmla="*/ 29 h 55"/>
                <a:gd name="T18" fmla="*/ 45 w 45"/>
                <a:gd name="T19" fmla="*/ 22 h 55"/>
                <a:gd name="T20" fmla="*/ 40 w 45"/>
                <a:gd name="T21" fmla="*/ 22 h 55"/>
                <a:gd name="T22" fmla="*/ 40 w 45"/>
                <a:gd name="T23" fmla="*/ 19 h 55"/>
                <a:gd name="T24" fmla="*/ 38 w 45"/>
                <a:gd name="T25" fmla="*/ 17 h 55"/>
                <a:gd name="T26" fmla="*/ 38 w 45"/>
                <a:gd name="T27" fmla="*/ 15 h 55"/>
                <a:gd name="T28" fmla="*/ 35 w 45"/>
                <a:gd name="T29" fmla="*/ 12 h 55"/>
                <a:gd name="T30" fmla="*/ 35 w 45"/>
                <a:gd name="T31" fmla="*/ 8 h 55"/>
                <a:gd name="T32" fmla="*/ 33 w 45"/>
                <a:gd name="T33" fmla="*/ 8 h 55"/>
                <a:gd name="T34" fmla="*/ 33 w 45"/>
                <a:gd name="T35" fmla="*/ 3 h 55"/>
                <a:gd name="T36" fmla="*/ 28 w 45"/>
                <a:gd name="T37" fmla="*/ 3 h 55"/>
                <a:gd name="T38" fmla="*/ 28 w 45"/>
                <a:gd name="T39" fmla="*/ 0 h 55"/>
                <a:gd name="T40" fmla="*/ 26 w 45"/>
                <a:gd name="T41" fmla="*/ 0 h 55"/>
                <a:gd name="T42" fmla="*/ 26 w 45"/>
                <a:gd name="T43" fmla="*/ 5 h 55"/>
                <a:gd name="T44" fmla="*/ 24 w 45"/>
                <a:gd name="T45" fmla="*/ 12 h 55"/>
                <a:gd name="T46" fmla="*/ 24 w 45"/>
                <a:gd name="T47" fmla="*/ 15 h 55"/>
                <a:gd name="T48" fmla="*/ 19 w 45"/>
                <a:gd name="T49" fmla="*/ 15 h 55"/>
                <a:gd name="T50" fmla="*/ 17 w 45"/>
                <a:gd name="T51" fmla="*/ 15 h 55"/>
                <a:gd name="T52" fmla="*/ 14 w 45"/>
                <a:gd name="T53" fmla="*/ 15 h 55"/>
                <a:gd name="T54" fmla="*/ 14 w 45"/>
                <a:gd name="T55" fmla="*/ 15 h 55"/>
                <a:gd name="T56" fmla="*/ 9 w 45"/>
                <a:gd name="T57" fmla="*/ 15 h 55"/>
                <a:gd name="T58" fmla="*/ 7 w 45"/>
                <a:gd name="T59" fmla="*/ 10 h 55"/>
                <a:gd name="T60" fmla="*/ 5 w 45"/>
                <a:gd name="T61" fmla="*/ 10 h 55"/>
                <a:gd name="T62" fmla="*/ 2 w 45"/>
                <a:gd name="T63" fmla="*/ 10 h 55"/>
                <a:gd name="T64" fmla="*/ 0 w 45"/>
                <a:gd name="T65" fmla="*/ 10 h 55"/>
                <a:gd name="T66" fmla="*/ 0 w 45"/>
                <a:gd name="T67" fmla="*/ 12 h 55"/>
                <a:gd name="T68" fmla="*/ 2 w 45"/>
                <a:gd name="T69" fmla="*/ 17 h 55"/>
                <a:gd name="T70" fmla="*/ 2 w 45"/>
                <a:gd name="T71" fmla="*/ 22 h 55"/>
                <a:gd name="T72" fmla="*/ 2 w 45"/>
                <a:gd name="T73" fmla="*/ 29 h 55"/>
                <a:gd name="T74" fmla="*/ 7 w 45"/>
                <a:gd name="T75" fmla="*/ 55 h 55"/>
                <a:gd name="T76" fmla="*/ 7 w 45"/>
                <a:gd name="T7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 h="55">
                  <a:moveTo>
                    <a:pt x="7" y="55"/>
                  </a:moveTo>
                  <a:lnTo>
                    <a:pt x="19" y="55"/>
                  </a:lnTo>
                  <a:lnTo>
                    <a:pt x="26" y="52"/>
                  </a:lnTo>
                  <a:lnTo>
                    <a:pt x="31" y="48"/>
                  </a:lnTo>
                  <a:lnTo>
                    <a:pt x="35" y="41"/>
                  </a:lnTo>
                  <a:lnTo>
                    <a:pt x="38" y="38"/>
                  </a:lnTo>
                  <a:lnTo>
                    <a:pt x="40" y="36"/>
                  </a:lnTo>
                  <a:lnTo>
                    <a:pt x="45" y="31"/>
                  </a:lnTo>
                  <a:lnTo>
                    <a:pt x="45" y="29"/>
                  </a:lnTo>
                  <a:lnTo>
                    <a:pt x="45" y="22"/>
                  </a:lnTo>
                  <a:lnTo>
                    <a:pt x="40" y="22"/>
                  </a:lnTo>
                  <a:lnTo>
                    <a:pt x="40" y="19"/>
                  </a:lnTo>
                  <a:lnTo>
                    <a:pt x="38" y="17"/>
                  </a:lnTo>
                  <a:lnTo>
                    <a:pt x="38" y="15"/>
                  </a:lnTo>
                  <a:lnTo>
                    <a:pt x="35" y="12"/>
                  </a:lnTo>
                  <a:lnTo>
                    <a:pt x="35" y="8"/>
                  </a:lnTo>
                  <a:lnTo>
                    <a:pt x="33" y="8"/>
                  </a:lnTo>
                  <a:lnTo>
                    <a:pt x="33" y="3"/>
                  </a:lnTo>
                  <a:lnTo>
                    <a:pt x="28" y="3"/>
                  </a:lnTo>
                  <a:lnTo>
                    <a:pt x="28" y="0"/>
                  </a:lnTo>
                  <a:lnTo>
                    <a:pt x="26" y="0"/>
                  </a:lnTo>
                  <a:lnTo>
                    <a:pt x="26" y="5"/>
                  </a:lnTo>
                  <a:lnTo>
                    <a:pt x="24" y="12"/>
                  </a:lnTo>
                  <a:lnTo>
                    <a:pt x="24" y="15"/>
                  </a:lnTo>
                  <a:lnTo>
                    <a:pt x="19" y="15"/>
                  </a:lnTo>
                  <a:lnTo>
                    <a:pt x="17" y="15"/>
                  </a:lnTo>
                  <a:lnTo>
                    <a:pt x="14" y="15"/>
                  </a:lnTo>
                  <a:lnTo>
                    <a:pt x="14" y="15"/>
                  </a:lnTo>
                  <a:lnTo>
                    <a:pt x="9" y="15"/>
                  </a:lnTo>
                  <a:lnTo>
                    <a:pt x="7" y="10"/>
                  </a:lnTo>
                  <a:lnTo>
                    <a:pt x="5" y="10"/>
                  </a:lnTo>
                  <a:lnTo>
                    <a:pt x="2" y="10"/>
                  </a:lnTo>
                  <a:lnTo>
                    <a:pt x="0" y="10"/>
                  </a:lnTo>
                  <a:lnTo>
                    <a:pt x="0" y="12"/>
                  </a:lnTo>
                  <a:lnTo>
                    <a:pt x="2" y="17"/>
                  </a:lnTo>
                  <a:lnTo>
                    <a:pt x="2" y="22"/>
                  </a:lnTo>
                  <a:lnTo>
                    <a:pt x="2" y="29"/>
                  </a:lnTo>
                  <a:lnTo>
                    <a:pt x="7" y="55"/>
                  </a:lnTo>
                  <a:lnTo>
                    <a:pt x="7" y="5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26" name="Burkina Faso">
              <a:extLst>
                <a:ext uri="{FF2B5EF4-FFF2-40B4-BE49-F238E27FC236}">
                  <a16:creationId xmlns:a16="http://schemas.microsoft.com/office/drawing/2014/main" xmlns="" id="{0501E580-0E51-4556-B913-E934BAB82806}"/>
                </a:ext>
              </a:extLst>
            </p:cNvPr>
            <p:cNvSpPr>
              <a:spLocks/>
            </p:cNvSpPr>
            <p:nvPr/>
          </p:nvSpPr>
          <p:spPr bwMode="auto">
            <a:xfrm>
              <a:off x="5760399" y="3941300"/>
              <a:ext cx="190718" cy="139633"/>
            </a:xfrm>
            <a:custGeom>
              <a:avLst/>
              <a:gdLst>
                <a:gd name="T0" fmla="*/ 2 w 168"/>
                <a:gd name="T1" fmla="*/ 97 h 123"/>
                <a:gd name="T2" fmla="*/ 0 w 168"/>
                <a:gd name="T3" fmla="*/ 90 h 123"/>
                <a:gd name="T4" fmla="*/ 5 w 168"/>
                <a:gd name="T5" fmla="*/ 83 h 123"/>
                <a:gd name="T6" fmla="*/ 7 w 168"/>
                <a:gd name="T7" fmla="*/ 76 h 123"/>
                <a:gd name="T8" fmla="*/ 19 w 168"/>
                <a:gd name="T9" fmla="*/ 59 h 123"/>
                <a:gd name="T10" fmla="*/ 24 w 168"/>
                <a:gd name="T11" fmla="*/ 50 h 123"/>
                <a:gd name="T12" fmla="*/ 31 w 168"/>
                <a:gd name="T13" fmla="*/ 40 h 123"/>
                <a:gd name="T14" fmla="*/ 40 w 168"/>
                <a:gd name="T15" fmla="*/ 36 h 123"/>
                <a:gd name="T16" fmla="*/ 54 w 168"/>
                <a:gd name="T17" fmla="*/ 33 h 123"/>
                <a:gd name="T18" fmla="*/ 69 w 168"/>
                <a:gd name="T19" fmla="*/ 22 h 123"/>
                <a:gd name="T20" fmla="*/ 90 w 168"/>
                <a:gd name="T21" fmla="*/ 7 h 123"/>
                <a:gd name="T22" fmla="*/ 109 w 168"/>
                <a:gd name="T23" fmla="*/ 3 h 123"/>
                <a:gd name="T24" fmla="*/ 121 w 168"/>
                <a:gd name="T25" fmla="*/ 3 h 123"/>
                <a:gd name="T26" fmla="*/ 125 w 168"/>
                <a:gd name="T27" fmla="*/ 5 h 123"/>
                <a:gd name="T28" fmla="*/ 123 w 168"/>
                <a:gd name="T29" fmla="*/ 12 h 123"/>
                <a:gd name="T30" fmla="*/ 121 w 168"/>
                <a:gd name="T31" fmla="*/ 24 h 123"/>
                <a:gd name="T32" fmla="*/ 142 w 168"/>
                <a:gd name="T33" fmla="*/ 48 h 123"/>
                <a:gd name="T34" fmla="*/ 161 w 168"/>
                <a:gd name="T35" fmla="*/ 48 h 123"/>
                <a:gd name="T36" fmla="*/ 163 w 168"/>
                <a:gd name="T37" fmla="*/ 52 h 123"/>
                <a:gd name="T38" fmla="*/ 165 w 168"/>
                <a:gd name="T39" fmla="*/ 57 h 123"/>
                <a:gd name="T40" fmla="*/ 168 w 168"/>
                <a:gd name="T41" fmla="*/ 69 h 123"/>
                <a:gd name="T42" fmla="*/ 168 w 168"/>
                <a:gd name="T43" fmla="*/ 71 h 123"/>
                <a:gd name="T44" fmla="*/ 161 w 168"/>
                <a:gd name="T45" fmla="*/ 78 h 123"/>
                <a:gd name="T46" fmla="*/ 151 w 168"/>
                <a:gd name="T47" fmla="*/ 81 h 123"/>
                <a:gd name="T48" fmla="*/ 147 w 168"/>
                <a:gd name="T49" fmla="*/ 85 h 123"/>
                <a:gd name="T50" fmla="*/ 144 w 168"/>
                <a:gd name="T51" fmla="*/ 93 h 123"/>
                <a:gd name="T52" fmla="*/ 137 w 168"/>
                <a:gd name="T53" fmla="*/ 97 h 123"/>
                <a:gd name="T54" fmla="*/ 111 w 168"/>
                <a:gd name="T55" fmla="*/ 90 h 123"/>
                <a:gd name="T56" fmla="*/ 111 w 168"/>
                <a:gd name="T57" fmla="*/ 90 h 123"/>
                <a:gd name="T58" fmla="*/ 99 w 168"/>
                <a:gd name="T59" fmla="*/ 93 h 123"/>
                <a:gd name="T60" fmla="*/ 80 w 168"/>
                <a:gd name="T61" fmla="*/ 95 h 123"/>
                <a:gd name="T62" fmla="*/ 61 w 168"/>
                <a:gd name="T63" fmla="*/ 95 h 123"/>
                <a:gd name="T64" fmla="*/ 54 w 168"/>
                <a:gd name="T65" fmla="*/ 102 h 123"/>
                <a:gd name="T66" fmla="*/ 57 w 168"/>
                <a:gd name="T67" fmla="*/ 109 h 123"/>
                <a:gd name="T68" fmla="*/ 59 w 168"/>
                <a:gd name="T69" fmla="*/ 123 h 123"/>
                <a:gd name="T70" fmla="*/ 52 w 168"/>
                <a:gd name="T71" fmla="*/ 121 h 123"/>
                <a:gd name="T72" fmla="*/ 45 w 168"/>
                <a:gd name="T73" fmla="*/ 123 h 123"/>
                <a:gd name="T74" fmla="*/ 33 w 168"/>
                <a:gd name="T75" fmla="*/ 121 h 123"/>
                <a:gd name="T76" fmla="*/ 26 w 168"/>
                <a:gd name="T77" fmla="*/ 114 h 123"/>
                <a:gd name="T78" fmla="*/ 19 w 168"/>
                <a:gd name="T79" fmla="*/ 114 h 123"/>
                <a:gd name="T80" fmla="*/ 7 w 168"/>
                <a:gd name="T81" fmla="*/ 109 h 123"/>
                <a:gd name="T82" fmla="*/ 0 w 168"/>
                <a:gd name="T83" fmla="*/ 10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123">
                  <a:moveTo>
                    <a:pt x="0" y="104"/>
                  </a:moveTo>
                  <a:lnTo>
                    <a:pt x="2" y="97"/>
                  </a:lnTo>
                  <a:lnTo>
                    <a:pt x="0" y="95"/>
                  </a:lnTo>
                  <a:lnTo>
                    <a:pt x="0" y="90"/>
                  </a:lnTo>
                  <a:lnTo>
                    <a:pt x="5" y="90"/>
                  </a:lnTo>
                  <a:lnTo>
                    <a:pt x="5" y="83"/>
                  </a:lnTo>
                  <a:lnTo>
                    <a:pt x="2" y="78"/>
                  </a:lnTo>
                  <a:lnTo>
                    <a:pt x="7" y="76"/>
                  </a:lnTo>
                  <a:lnTo>
                    <a:pt x="12" y="71"/>
                  </a:lnTo>
                  <a:lnTo>
                    <a:pt x="19" y="59"/>
                  </a:lnTo>
                  <a:lnTo>
                    <a:pt x="24" y="52"/>
                  </a:lnTo>
                  <a:lnTo>
                    <a:pt x="24" y="50"/>
                  </a:lnTo>
                  <a:lnTo>
                    <a:pt x="28" y="40"/>
                  </a:lnTo>
                  <a:lnTo>
                    <a:pt x="31" y="40"/>
                  </a:lnTo>
                  <a:lnTo>
                    <a:pt x="33" y="38"/>
                  </a:lnTo>
                  <a:lnTo>
                    <a:pt x="40" y="36"/>
                  </a:lnTo>
                  <a:lnTo>
                    <a:pt x="43" y="38"/>
                  </a:lnTo>
                  <a:lnTo>
                    <a:pt x="54" y="33"/>
                  </a:lnTo>
                  <a:lnTo>
                    <a:pt x="54" y="29"/>
                  </a:lnTo>
                  <a:lnTo>
                    <a:pt x="69" y="22"/>
                  </a:lnTo>
                  <a:lnTo>
                    <a:pt x="85" y="12"/>
                  </a:lnTo>
                  <a:lnTo>
                    <a:pt x="90" y="7"/>
                  </a:lnTo>
                  <a:lnTo>
                    <a:pt x="97" y="3"/>
                  </a:lnTo>
                  <a:lnTo>
                    <a:pt x="109" y="3"/>
                  </a:lnTo>
                  <a:lnTo>
                    <a:pt x="113" y="0"/>
                  </a:lnTo>
                  <a:lnTo>
                    <a:pt x="121" y="3"/>
                  </a:lnTo>
                  <a:lnTo>
                    <a:pt x="123" y="3"/>
                  </a:lnTo>
                  <a:lnTo>
                    <a:pt x="125" y="5"/>
                  </a:lnTo>
                  <a:lnTo>
                    <a:pt x="125" y="7"/>
                  </a:lnTo>
                  <a:lnTo>
                    <a:pt x="123" y="12"/>
                  </a:lnTo>
                  <a:lnTo>
                    <a:pt x="121" y="17"/>
                  </a:lnTo>
                  <a:lnTo>
                    <a:pt x="121" y="24"/>
                  </a:lnTo>
                  <a:lnTo>
                    <a:pt x="142" y="38"/>
                  </a:lnTo>
                  <a:lnTo>
                    <a:pt x="142" y="48"/>
                  </a:lnTo>
                  <a:lnTo>
                    <a:pt x="151" y="52"/>
                  </a:lnTo>
                  <a:lnTo>
                    <a:pt x="161" y="48"/>
                  </a:lnTo>
                  <a:lnTo>
                    <a:pt x="163" y="50"/>
                  </a:lnTo>
                  <a:lnTo>
                    <a:pt x="163" y="52"/>
                  </a:lnTo>
                  <a:lnTo>
                    <a:pt x="165" y="55"/>
                  </a:lnTo>
                  <a:lnTo>
                    <a:pt x="165" y="57"/>
                  </a:lnTo>
                  <a:lnTo>
                    <a:pt x="163" y="62"/>
                  </a:lnTo>
                  <a:lnTo>
                    <a:pt x="168" y="69"/>
                  </a:lnTo>
                  <a:lnTo>
                    <a:pt x="168" y="69"/>
                  </a:lnTo>
                  <a:lnTo>
                    <a:pt x="168" y="71"/>
                  </a:lnTo>
                  <a:lnTo>
                    <a:pt x="163" y="76"/>
                  </a:lnTo>
                  <a:lnTo>
                    <a:pt x="161" y="78"/>
                  </a:lnTo>
                  <a:lnTo>
                    <a:pt x="154" y="81"/>
                  </a:lnTo>
                  <a:lnTo>
                    <a:pt x="151" y="81"/>
                  </a:lnTo>
                  <a:lnTo>
                    <a:pt x="147" y="83"/>
                  </a:lnTo>
                  <a:lnTo>
                    <a:pt x="147" y="85"/>
                  </a:lnTo>
                  <a:lnTo>
                    <a:pt x="142" y="88"/>
                  </a:lnTo>
                  <a:lnTo>
                    <a:pt x="144" y="93"/>
                  </a:lnTo>
                  <a:lnTo>
                    <a:pt x="137" y="95"/>
                  </a:lnTo>
                  <a:lnTo>
                    <a:pt x="137" y="97"/>
                  </a:lnTo>
                  <a:lnTo>
                    <a:pt x="113" y="90"/>
                  </a:lnTo>
                  <a:lnTo>
                    <a:pt x="111" y="90"/>
                  </a:lnTo>
                  <a:lnTo>
                    <a:pt x="111" y="90"/>
                  </a:lnTo>
                  <a:lnTo>
                    <a:pt x="111" y="90"/>
                  </a:lnTo>
                  <a:lnTo>
                    <a:pt x="106" y="93"/>
                  </a:lnTo>
                  <a:lnTo>
                    <a:pt x="99" y="93"/>
                  </a:lnTo>
                  <a:lnTo>
                    <a:pt x="92" y="95"/>
                  </a:lnTo>
                  <a:lnTo>
                    <a:pt x="80" y="95"/>
                  </a:lnTo>
                  <a:lnTo>
                    <a:pt x="78" y="95"/>
                  </a:lnTo>
                  <a:lnTo>
                    <a:pt x="61" y="95"/>
                  </a:lnTo>
                  <a:lnTo>
                    <a:pt x="54" y="95"/>
                  </a:lnTo>
                  <a:lnTo>
                    <a:pt x="54" y="102"/>
                  </a:lnTo>
                  <a:lnTo>
                    <a:pt x="54" y="109"/>
                  </a:lnTo>
                  <a:lnTo>
                    <a:pt x="57" y="109"/>
                  </a:lnTo>
                  <a:lnTo>
                    <a:pt x="59" y="116"/>
                  </a:lnTo>
                  <a:lnTo>
                    <a:pt x="59" y="123"/>
                  </a:lnTo>
                  <a:lnTo>
                    <a:pt x="54" y="123"/>
                  </a:lnTo>
                  <a:lnTo>
                    <a:pt x="52" y="121"/>
                  </a:lnTo>
                  <a:lnTo>
                    <a:pt x="50" y="121"/>
                  </a:lnTo>
                  <a:lnTo>
                    <a:pt x="45" y="123"/>
                  </a:lnTo>
                  <a:lnTo>
                    <a:pt x="40" y="123"/>
                  </a:lnTo>
                  <a:lnTo>
                    <a:pt x="33" y="121"/>
                  </a:lnTo>
                  <a:lnTo>
                    <a:pt x="31" y="116"/>
                  </a:lnTo>
                  <a:lnTo>
                    <a:pt x="26" y="114"/>
                  </a:lnTo>
                  <a:lnTo>
                    <a:pt x="21" y="114"/>
                  </a:lnTo>
                  <a:lnTo>
                    <a:pt x="19" y="114"/>
                  </a:lnTo>
                  <a:lnTo>
                    <a:pt x="17" y="114"/>
                  </a:lnTo>
                  <a:lnTo>
                    <a:pt x="7" y="109"/>
                  </a:lnTo>
                  <a:lnTo>
                    <a:pt x="2" y="102"/>
                  </a:lnTo>
                  <a:lnTo>
                    <a:pt x="0" y="104"/>
                  </a:lnTo>
                  <a:lnTo>
                    <a:pt x="0" y="10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27" name="Bulgaria">
              <a:extLst>
                <a:ext uri="{FF2B5EF4-FFF2-40B4-BE49-F238E27FC236}">
                  <a16:creationId xmlns:a16="http://schemas.microsoft.com/office/drawing/2014/main" xmlns="" id="{EF4FD916-23E4-481F-BA2C-339C121B47F0}"/>
                </a:ext>
              </a:extLst>
            </p:cNvPr>
            <p:cNvSpPr>
              <a:spLocks/>
            </p:cNvSpPr>
            <p:nvPr/>
          </p:nvSpPr>
          <p:spPr bwMode="auto">
            <a:xfrm>
              <a:off x="6415425" y="3122802"/>
              <a:ext cx="147579" cy="93089"/>
            </a:xfrm>
            <a:custGeom>
              <a:avLst/>
              <a:gdLst>
                <a:gd name="T0" fmla="*/ 7 w 130"/>
                <a:gd name="T1" fmla="*/ 0 h 82"/>
                <a:gd name="T2" fmla="*/ 9 w 130"/>
                <a:gd name="T3" fmla="*/ 7 h 82"/>
                <a:gd name="T4" fmla="*/ 12 w 130"/>
                <a:gd name="T5" fmla="*/ 11 h 82"/>
                <a:gd name="T6" fmla="*/ 24 w 130"/>
                <a:gd name="T7" fmla="*/ 9 h 82"/>
                <a:gd name="T8" fmla="*/ 28 w 130"/>
                <a:gd name="T9" fmla="*/ 11 h 82"/>
                <a:gd name="T10" fmla="*/ 42 w 130"/>
                <a:gd name="T11" fmla="*/ 11 h 82"/>
                <a:gd name="T12" fmla="*/ 50 w 130"/>
                <a:gd name="T13" fmla="*/ 11 h 82"/>
                <a:gd name="T14" fmla="*/ 59 w 130"/>
                <a:gd name="T15" fmla="*/ 11 h 82"/>
                <a:gd name="T16" fmla="*/ 69 w 130"/>
                <a:gd name="T17" fmla="*/ 11 h 82"/>
                <a:gd name="T18" fmla="*/ 76 w 130"/>
                <a:gd name="T19" fmla="*/ 7 h 82"/>
                <a:gd name="T20" fmla="*/ 95 w 130"/>
                <a:gd name="T21" fmla="*/ 0 h 82"/>
                <a:gd name="T22" fmla="*/ 109 w 130"/>
                <a:gd name="T23" fmla="*/ 2 h 82"/>
                <a:gd name="T24" fmla="*/ 116 w 130"/>
                <a:gd name="T25" fmla="*/ 4 h 82"/>
                <a:gd name="T26" fmla="*/ 123 w 130"/>
                <a:gd name="T27" fmla="*/ 9 h 82"/>
                <a:gd name="T28" fmla="*/ 130 w 130"/>
                <a:gd name="T29" fmla="*/ 11 h 82"/>
                <a:gd name="T30" fmla="*/ 125 w 130"/>
                <a:gd name="T31" fmla="*/ 21 h 82"/>
                <a:gd name="T32" fmla="*/ 116 w 130"/>
                <a:gd name="T33" fmla="*/ 26 h 82"/>
                <a:gd name="T34" fmla="*/ 113 w 130"/>
                <a:gd name="T35" fmla="*/ 40 h 82"/>
                <a:gd name="T36" fmla="*/ 109 w 130"/>
                <a:gd name="T37" fmla="*/ 47 h 82"/>
                <a:gd name="T38" fmla="*/ 118 w 130"/>
                <a:gd name="T39" fmla="*/ 54 h 82"/>
                <a:gd name="T40" fmla="*/ 121 w 130"/>
                <a:gd name="T41" fmla="*/ 61 h 82"/>
                <a:gd name="T42" fmla="*/ 113 w 130"/>
                <a:gd name="T43" fmla="*/ 61 h 82"/>
                <a:gd name="T44" fmla="*/ 99 w 130"/>
                <a:gd name="T45" fmla="*/ 56 h 82"/>
                <a:gd name="T46" fmla="*/ 95 w 130"/>
                <a:gd name="T47" fmla="*/ 61 h 82"/>
                <a:gd name="T48" fmla="*/ 90 w 130"/>
                <a:gd name="T49" fmla="*/ 63 h 82"/>
                <a:gd name="T50" fmla="*/ 83 w 130"/>
                <a:gd name="T51" fmla="*/ 68 h 82"/>
                <a:gd name="T52" fmla="*/ 83 w 130"/>
                <a:gd name="T53" fmla="*/ 78 h 82"/>
                <a:gd name="T54" fmla="*/ 71 w 130"/>
                <a:gd name="T55" fmla="*/ 80 h 82"/>
                <a:gd name="T56" fmla="*/ 64 w 130"/>
                <a:gd name="T57" fmla="*/ 78 h 82"/>
                <a:gd name="T58" fmla="*/ 57 w 130"/>
                <a:gd name="T59" fmla="*/ 82 h 82"/>
                <a:gd name="T60" fmla="*/ 50 w 130"/>
                <a:gd name="T61" fmla="*/ 78 h 82"/>
                <a:gd name="T62" fmla="*/ 40 w 130"/>
                <a:gd name="T63" fmla="*/ 75 h 82"/>
                <a:gd name="T64" fmla="*/ 31 w 130"/>
                <a:gd name="T65" fmla="*/ 82 h 82"/>
                <a:gd name="T66" fmla="*/ 21 w 130"/>
                <a:gd name="T67" fmla="*/ 80 h 82"/>
                <a:gd name="T68" fmla="*/ 19 w 130"/>
                <a:gd name="T69" fmla="*/ 75 h 82"/>
                <a:gd name="T70" fmla="*/ 12 w 130"/>
                <a:gd name="T71" fmla="*/ 61 h 82"/>
                <a:gd name="T72" fmla="*/ 5 w 130"/>
                <a:gd name="T73" fmla="*/ 54 h 82"/>
                <a:gd name="T74" fmla="*/ 2 w 130"/>
                <a:gd name="T75" fmla="*/ 45 h 82"/>
                <a:gd name="T76" fmla="*/ 9 w 130"/>
                <a:gd name="T77" fmla="*/ 33 h 82"/>
                <a:gd name="T78" fmla="*/ 7 w 130"/>
                <a:gd name="T79" fmla="*/ 23 h 82"/>
                <a:gd name="T80" fmla="*/ 0 w 130"/>
                <a:gd name="T81" fmla="*/ 7 h 82"/>
                <a:gd name="T82" fmla="*/ 2 w 130"/>
                <a:gd name="T8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82">
                  <a:moveTo>
                    <a:pt x="2" y="0"/>
                  </a:moveTo>
                  <a:lnTo>
                    <a:pt x="7" y="0"/>
                  </a:lnTo>
                  <a:lnTo>
                    <a:pt x="12" y="2"/>
                  </a:lnTo>
                  <a:lnTo>
                    <a:pt x="9" y="7"/>
                  </a:lnTo>
                  <a:lnTo>
                    <a:pt x="9" y="9"/>
                  </a:lnTo>
                  <a:lnTo>
                    <a:pt x="12" y="11"/>
                  </a:lnTo>
                  <a:lnTo>
                    <a:pt x="16" y="9"/>
                  </a:lnTo>
                  <a:lnTo>
                    <a:pt x="24" y="9"/>
                  </a:lnTo>
                  <a:lnTo>
                    <a:pt x="26" y="11"/>
                  </a:lnTo>
                  <a:lnTo>
                    <a:pt x="28" y="11"/>
                  </a:lnTo>
                  <a:lnTo>
                    <a:pt x="35" y="14"/>
                  </a:lnTo>
                  <a:lnTo>
                    <a:pt x="42" y="11"/>
                  </a:lnTo>
                  <a:lnTo>
                    <a:pt x="45" y="11"/>
                  </a:lnTo>
                  <a:lnTo>
                    <a:pt x="50" y="11"/>
                  </a:lnTo>
                  <a:lnTo>
                    <a:pt x="54" y="11"/>
                  </a:lnTo>
                  <a:lnTo>
                    <a:pt x="59" y="11"/>
                  </a:lnTo>
                  <a:lnTo>
                    <a:pt x="66" y="14"/>
                  </a:lnTo>
                  <a:lnTo>
                    <a:pt x="69" y="11"/>
                  </a:lnTo>
                  <a:lnTo>
                    <a:pt x="76" y="9"/>
                  </a:lnTo>
                  <a:lnTo>
                    <a:pt x="76" y="7"/>
                  </a:lnTo>
                  <a:lnTo>
                    <a:pt x="90" y="0"/>
                  </a:lnTo>
                  <a:lnTo>
                    <a:pt x="95" y="0"/>
                  </a:lnTo>
                  <a:lnTo>
                    <a:pt x="102" y="0"/>
                  </a:lnTo>
                  <a:lnTo>
                    <a:pt x="109" y="2"/>
                  </a:lnTo>
                  <a:lnTo>
                    <a:pt x="111" y="7"/>
                  </a:lnTo>
                  <a:lnTo>
                    <a:pt x="116" y="4"/>
                  </a:lnTo>
                  <a:lnTo>
                    <a:pt x="123" y="7"/>
                  </a:lnTo>
                  <a:lnTo>
                    <a:pt x="123" y="9"/>
                  </a:lnTo>
                  <a:lnTo>
                    <a:pt x="128" y="9"/>
                  </a:lnTo>
                  <a:lnTo>
                    <a:pt x="130" y="11"/>
                  </a:lnTo>
                  <a:lnTo>
                    <a:pt x="128" y="18"/>
                  </a:lnTo>
                  <a:lnTo>
                    <a:pt x="125" y="21"/>
                  </a:lnTo>
                  <a:lnTo>
                    <a:pt x="121" y="21"/>
                  </a:lnTo>
                  <a:lnTo>
                    <a:pt x="116" y="26"/>
                  </a:lnTo>
                  <a:lnTo>
                    <a:pt x="116" y="35"/>
                  </a:lnTo>
                  <a:lnTo>
                    <a:pt x="113" y="40"/>
                  </a:lnTo>
                  <a:lnTo>
                    <a:pt x="109" y="45"/>
                  </a:lnTo>
                  <a:lnTo>
                    <a:pt x="109" y="47"/>
                  </a:lnTo>
                  <a:lnTo>
                    <a:pt x="113" y="49"/>
                  </a:lnTo>
                  <a:lnTo>
                    <a:pt x="118" y="54"/>
                  </a:lnTo>
                  <a:lnTo>
                    <a:pt x="121" y="61"/>
                  </a:lnTo>
                  <a:lnTo>
                    <a:pt x="121" y="61"/>
                  </a:lnTo>
                  <a:lnTo>
                    <a:pt x="116" y="59"/>
                  </a:lnTo>
                  <a:lnTo>
                    <a:pt x="113" y="61"/>
                  </a:lnTo>
                  <a:lnTo>
                    <a:pt x="106" y="56"/>
                  </a:lnTo>
                  <a:lnTo>
                    <a:pt x="99" y="56"/>
                  </a:lnTo>
                  <a:lnTo>
                    <a:pt x="97" y="59"/>
                  </a:lnTo>
                  <a:lnTo>
                    <a:pt x="95" y="61"/>
                  </a:lnTo>
                  <a:lnTo>
                    <a:pt x="90" y="63"/>
                  </a:lnTo>
                  <a:lnTo>
                    <a:pt x="90" y="63"/>
                  </a:lnTo>
                  <a:lnTo>
                    <a:pt x="87" y="63"/>
                  </a:lnTo>
                  <a:lnTo>
                    <a:pt x="83" y="68"/>
                  </a:lnTo>
                  <a:lnTo>
                    <a:pt x="83" y="73"/>
                  </a:lnTo>
                  <a:lnTo>
                    <a:pt x="83" y="78"/>
                  </a:lnTo>
                  <a:lnTo>
                    <a:pt x="80" y="80"/>
                  </a:lnTo>
                  <a:lnTo>
                    <a:pt x="71" y="80"/>
                  </a:lnTo>
                  <a:lnTo>
                    <a:pt x="66" y="80"/>
                  </a:lnTo>
                  <a:lnTo>
                    <a:pt x="64" y="78"/>
                  </a:lnTo>
                  <a:lnTo>
                    <a:pt x="59" y="78"/>
                  </a:lnTo>
                  <a:lnTo>
                    <a:pt x="57" y="82"/>
                  </a:lnTo>
                  <a:lnTo>
                    <a:pt x="52" y="80"/>
                  </a:lnTo>
                  <a:lnTo>
                    <a:pt x="50" y="78"/>
                  </a:lnTo>
                  <a:lnTo>
                    <a:pt x="45" y="78"/>
                  </a:lnTo>
                  <a:lnTo>
                    <a:pt x="40" y="75"/>
                  </a:lnTo>
                  <a:lnTo>
                    <a:pt x="35" y="80"/>
                  </a:lnTo>
                  <a:lnTo>
                    <a:pt x="31" y="82"/>
                  </a:lnTo>
                  <a:lnTo>
                    <a:pt x="24" y="82"/>
                  </a:lnTo>
                  <a:lnTo>
                    <a:pt x="21" y="80"/>
                  </a:lnTo>
                  <a:lnTo>
                    <a:pt x="21" y="80"/>
                  </a:lnTo>
                  <a:lnTo>
                    <a:pt x="19" y="75"/>
                  </a:lnTo>
                  <a:lnTo>
                    <a:pt x="19" y="71"/>
                  </a:lnTo>
                  <a:lnTo>
                    <a:pt x="12" y="61"/>
                  </a:lnTo>
                  <a:lnTo>
                    <a:pt x="5" y="54"/>
                  </a:lnTo>
                  <a:lnTo>
                    <a:pt x="5" y="54"/>
                  </a:lnTo>
                  <a:lnTo>
                    <a:pt x="5" y="49"/>
                  </a:lnTo>
                  <a:lnTo>
                    <a:pt x="2" y="45"/>
                  </a:lnTo>
                  <a:lnTo>
                    <a:pt x="2" y="40"/>
                  </a:lnTo>
                  <a:lnTo>
                    <a:pt x="9" y="33"/>
                  </a:lnTo>
                  <a:lnTo>
                    <a:pt x="12" y="28"/>
                  </a:lnTo>
                  <a:lnTo>
                    <a:pt x="7" y="23"/>
                  </a:lnTo>
                  <a:lnTo>
                    <a:pt x="2" y="16"/>
                  </a:lnTo>
                  <a:lnTo>
                    <a:pt x="0" y="7"/>
                  </a:lnTo>
                  <a:lnTo>
                    <a:pt x="2" y="4"/>
                  </a:lnTo>
                  <a:lnTo>
                    <a:pt x="2" y="0"/>
                  </a:lnTo>
                  <a:lnTo>
                    <a:pt x="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28" name="Brunei">
              <a:extLst>
                <a:ext uri="{FF2B5EF4-FFF2-40B4-BE49-F238E27FC236}">
                  <a16:creationId xmlns:a16="http://schemas.microsoft.com/office/drawing/2014/main" xmlns="" id="{8723E0B6-1FB2-4B96-9215-EE86623C9F03}"/>
                </a:ext>
              </a:extLst>
            </p:cNvPr>
            <p:cNvSpPr>
              <a:spLocks noEditPoints="1"/>
            </p:cNvSpPr>
            <p:nvPr/>
          </p:nvSpPr>
          <p:spPr bwMode="auto">
            <a:xfrm>
              <a:off x="8799399" y="4208078"/>
              <a:ext cx="29516" cy="23840"/>
            </a:xfrm>
            <a:custGeom>
              <a:avLst/>
              <a:gdLst>
                <a:gd name="T0" fmla="*/ 0 w 26"/>
                <a:gd name="T1" fmla="*/ 9 h 21"/>
                <a:gd name="T2" fmla="*/ 2 w 26"/>
                <a:gd name="T3" fmla="*/ 11 h 21"/>
                <a:gd name="T4" fmla="*/ 4 w 26"/>
                <a:gd name="T5" fmla="*/ 11 h 21"/>
                <a:gd name="T6" fmla="*/ 9 w 26"/>
                <a:gd name="T7" fmla="*/ 18 h 21"/>
                <a:gd name="T8" fmla="*/ 14 w 26"/>
                <a:gd name="T9" fmla="*/ 21 h 21"/>
                <a:gd name="T10" fmla="*/ 16 w 26"/>
                <a:gd name="T11" fmla="*/ 21 h 21"/>
                <a:gd name="T12" fmla="*/ 14 w 26"/>
                <a:gd name="T13" fmla="*/ 9 h 21"/>
                <a:gd name="T14" fmla="*/ 16 w 26"/>
                <a:gd name="T15" fmla="*/ 7 h 21"/>
                <a:gd name="T16" fmla="*/ 19 w 26"/>
                <a:gd name="T17" fmla="*/ 7 h 21"/>
                <a:gd name="T18" fmla="*/ 19 w 26"/>
                <a:gd name="T19" fmla="*/ 4 h 21"/>
                <a:gd name="T20" fmla="*/ 19 w 26"/>
                <a:gd name="T21" fmla="*/ 0 h 21"/>
                <a:gd name="T22" fmla="*/ 14 w 26"/>
                <a:gd name="T23" fmla="*/ 2 h 21"/>
                <a:gd name="T24" fmla="*/ 9 w 26"/>
                <a:gd name="T25" fmla="*/ 7 h 21"/>
                <a:gd name="T26" fmla="*/ 0 w 26"/>
                <a:gd name="T27" fmla="*/ 9 h 21"/>
                <a:gd name="T28" fmla="*/ 0 w 26"/>
                <a:gd name="T29" fmla="*/ 9 h 21"/>
                <a:gd name="T30" fmla="*/ 0 w 26"/>
                <a:gd name="T31" fmla="*/ 9 h 21"/>
                <a:gd name="T32" fmla="*/ 0 w 26"/>
                <a:gd name="T33" fmla="*/ 9 h 21"/>
                <a:gd name="T34" fmla="*/ 19 w 26"/>
                <a:gd name="T35" fmla="*/ 7 h 21"/>
                <a:gd name="T36" fmla="*/ 21 w 26"/>
                <a:gd name="T37" fmla="*/ 11 h 21"/>
                <a:gd name="T38" fmla="*/ 21 w 26"/>
                <a:gd name="T39" fmla="*/ 16 h 21"/>
                <a:gd name="T40" fmla="*/ 23 w 26"/>
                <a:gd name="T41" fmla="*/ 18 h 21"/>
                <a:gd name="T42" fmla="*/ 26 w 26"/>
                <a:gd name="T43" fmla="*/ 14 h 21"/>
                <a:gd name="T44" fmla="*/ 23 w 26"/>
                <a:gd name="T45" fmla="*/ 7 h 21"/>
                <a:gd name="T46" fmla="*/ 23 w 26"/>
                <a:gd name="T47" fmla="*/ 4 h 21"/>
                <a:gd name="T48" fmla="*/ 21 w 26"/>
                <a:gd name="T49" fmla="*/ 7 h 21"/>
                <a:gd name="T50" fmla="*/ 19 w 26"/>
                <a:gd name="T51" fmla="*/ 7 h 21"/>
                <a:gd name="T52" fmla="*/ 19 w 26"/>
                <a:gd name="T53"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21">
                  <a:moveTo>
                    <a:pt x="0" y="9"/>
                  </a:moveTo>
                  <a:lnTo>
                    <a:pt x="2" y="11"/>
                  </a:lnTo>
                  <a:lnTo>
                    <a:pt x="4" y="11"/>
                  </a:lnTo>
                  <a:lnTo>
                    <a:pt x="9" y="18"/>
                  </a:lnTo>
                  <a:lnTo>
                    <a:pt x="14" y="21"/>
                  </a:lnTo>
                  <a:lnTo>
                    <a:pt x="16" y="21"/>
                  </a:lnTo>
                  <a:lnTo>
                    <a:pt x="14" y="9"/>
                  </a:lnTo>
                  <a:lnTo>
                    <a:pt x="16" y="7"/>
                  </a:lnTo>
                  <a:lnTo>
                    <a:pt x="19" y="7"/>
                  </a:lnTo>
                  <a:lnTo>
                    <a:pt x="19" y="4"/>
                  </a:lnTo>
                  <a:lnTo>
                    <a:pt x="19" y="0"/>
                  </a:lnTo>
                  <a:lnTo>
                    <a:pt x="14" y="2"/>
                  </a:lnTo>
                  <a:lnTo>
                    <a:pt x="9" y="7"/>
                  </a:lnTo>
                  <a:lnTo>
                    <a:pt x="0" y="9"/>
                  </a:lnTo>
                  <a:lnTo>
                    <a:pt x="0" y="9"/>
                  </a:lnTo>
                  <a:lnTo>
                    <a:pt x="0" y="9"/>
                  </a:lnTo>
                  <a:lnTo>
                    <a:pt x="0" y="9"/>
                  </a:lnTo>
                  <a:close/>
                  <a:moveTo>
                    <a:pt x="19" y="7"/>
                  </a:moveTo>
                  <a:lnTo>
                    <a:pt x="21" y="11"/>
                  </a:lnTo>
                  <a:lnTo>
                    <a:pt x="21" y="16"/>
                  </a:lnTo>
                  <a:lnTo>
                    <a:pt x="23" y="18"/>
                  </a:lnTo>
                  <a:lnTo>
                    <a:pt x="26" y="14"/>
                  </a:lnTo>
                  <a:lnTo>
                    <a:pt x="23" y="7"/>
                  </a:lnTo>
                  <a:lnTo>
                    <a:pt x="23" y="4"/>
                  </a:lnTo>
                  <a:lnTo>
                    <a:pt x="21" y="7"/>
                  </a:lnTo>
                  <a:lnTo>
                    <a:pt x="19" y="7"/>
                  </a:lnTo>
                  <a:lnTo>
                    <a:pt x="19"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30" name="Botswana">
              <a:extLst>
                <a:ext uri="{FF2B5EF4-FFF2-40B4-BE49-F238E27FC236}">
                  <a16:creationId xmlns:a16="http://schemas.microsoft.com/office/drawing/2014/main" xmlns="" id="{1B9B79DE-949D-4D18-9D7B-EF9C13D2233A}"/>
                </a:ext>
              </a:extLst>
            </p:cNvPr>
            <p:cNvSpPr>
              <a:spLocks/>
            </p:cNvSpPr>
            <p:nvPr/>
          </p:nvSpPr>
          <p:spPr bwMode="auto">
            <a:xfrm>
              <a:off x="6380233" y="4792719"/>
              <a:ext cx="236127" cy="239533"/>
            </a:xfrm>
            <a:custGeom>
              <a:avLst/>
              <a:gdLst>
                <a:gd name="T0" fmla="*/ 121 w 208"/>
                <a:gd name="T1" fmla="*/ 5 h 211"/>
                <a:gd name="T2" fmla="*/ 123 w 208"/>
                <a:gd name="T3" fmla="*/ 12 h 211"/>
                <a:gd name="T4" fmla="*/ 130 w 208"/>
                <a:gd name="T5" fmla="*/ 17 h 211"/>
                <a:gd name="T6" fmla="*/ 135 w 208"/>
                <a:gd name="T7" fmla="*/ 24 h 211"/>
                <a:gd name="T8" fmla="*/ 137 w 208"/>
                <a:gd name="T9" fmla="*/ 33 h 211"/>
                <a:gd name="T10" fmla="*/ 144 w 208"/>
                <a:gd name="T11" fmla="*/ 38 h 211"/>
                <a:gd name="T12" fmla="*/ 159 w 208"/>
                <a:gd name="T13" fmla="*/ 55 h 211"/>
                <a:gd name="T14" fmla="*/ 163 w 208"/>
                <a:gd name="T15" fmla="*/ 59 h 211"/>
                <a:gd name="T16" fmla="*/ 168 w 208"/>
                <a:gd name="T17" fmla="*/ 64 h 211"/>
                <a:gd name="T18" fmla="*/ 170 w 208"/>
                <a:gd name="T19" fmla="*/ 76 h 211"/>
                <a:gd name="T20" fmla="*/ 178 w 208"/>
                <a:gd name="T21" fmla="*/ 86 h 211"/>
                <a:gd name="T22" fmla="*/ 187 w 208"/>
                <a:gd name="T23" fmla="*/ 90 h 211"/>
                <a:gd name="T24" fmla="*/ 201 w 208"/>
                <a:gd name="T25" fmla="*/ 95 h 211"/>
                <a:gd name="T26" fmla="*/ 206 w 208"/>
                <a:gd name="T27" fmla="*/ 97 h 211"/>
                <a:gd name="T28" fmla="*/ 206 w 208"/>
                <a:gd name="T29" fmla="*/ 102 h 211"/>
                <a:gd name="T30" fmla="*/ 199 w 208"/>
                <a:gd name="T31" fmla="*/ 107 h 211"/>
                <a:gd name="T32" fmla="*/ 194 w 208"/>
                <a:gd name="T33" fmla="*/ 114 h 211"/>
                <a:gd name="T34" fmla="*/ 185 w 208"/>
                <a:gd name="T35" fmla="*/ 116 h 211"/>
                <a:gd name="T36" fmla="*/ 175 w 208"/>
                <a:gd name="T37" fmla="*/ 121 h 211"/>
                <a:gd name="T38" fmla="*/ 168 w 208"/>
                <a:gd name="T39" fmla="*/ 126 h 211"/>
                <a:gd name="T40" fmla="*/ 161 w 208"/>
                <a:gd name="T41" fmla="*/ 130 h 211"/>
                <a:gd name="T42" fmla="*/ 152 w 208"/>
                <a:gd name="T43" fmla="*/ 145 h 211"/>
                <a:gd name="T44" fmla="*/ 149 w 208"/>
                <a:gd name="T45" fmla="*/ 152 h 211"/>
                <a:gd name="T46" fmla="*/ 142 w 208"/>
                <a:gd name="T47" fmla="*/ 157 h 211"/>
                <a:gd name="T48" fmla="*/ 137 w 208"/>
                <a:gd name="T49" fmla="*/ 161 h 211"/>
                <a:gd name="T50" fmla="*/ 128 w 208"/>
                <a:gd name="T51" fmla="*/ 166 h 211"/>
                <a:gd name="T52" fmla="*/ 123 w 208"/>
                <a:gd name="T53" fmla="*/ 178 h 211"/>
                <a:gd name="T54" fmla="*/ 123 w 208"/>
                <a:gd name="T55" fmla="*/ 185 h 211"/>
                <a:gd name="T56" fmla="*/ 114 w 208"/>
                <a:gd name="T57" fmla="*/ 185 h 211"/>
                <a:gd name="T58" fmla="*/ 102 w 208"/>
                <a:gd name="T59" fmla="*/ 187 h 211"/>
                <a:gd name="T60" fmla="*/ 85 w 208"/>
                <a:gd name="T61" fmla="*/ 183 h 211"/>
                <a:gd name="T62" fmla="*/ 73 w 208"/>
                <a:gd name="T63" fmla="*/ 178 h 211"/>
                <a:gd name="T64" fmla="*/ 57 w 208"/>
                <a:gd name="T65" fmla="*/ 192 h 211"/>
                <a:gd name="T66" fmla="*/ 45 w 208"/>
                <a:gd name="T67" fmla="*/ 204 h 211"/>
                <a:gd name="T68" fmla="*/ 31 w 208"/>
                <a:gd name="T69" fmla="*/ 209 h 211"/>
                <a:gd name="T70" fmla="*/ 17 w 208"/>
                <a:gd name="T71" fmla="*/ 209 h 211"/>
                <a:gd name="T72" fmla="*/ 14 w 208"/>
                <a:gd name="T73" fmla="*/ 199 h 211"/>
                <a:gd name="T74" fmla="*/ 7 w 208"/>
                <a:gd name="T75" fmla="*/ 173 h 211"/>
                <a:gd name="T76" fmla="*/ 0 w 208"/>
                <a:gd name="T77" fmla="*/ 168 h 211"/>
                <a:gd name="T78" fmla="*/ 24 w 208"/>
                <a:gd name="T79" fmla="*/ 97 h 211"/>
                <a:gd name="T80" fmla="*/ 66 w 208"/>
                <a:gd name="T81" fmla="*/ 12 h 211"/>
                <a:gd name="T82" fmla="*/ 76 w 208"/>
                <a:gd name="T83" fmla="*/ 10 h 211"/>
                <a:gd name="T84" fmla="*/ 81 w 208"/>
                <a:gd name="T85" fmla="*/ 15 h 211"/>
                <a:gd name="T86" fmla="*/ 81 w 208"/>
                <a:gd name="T87" fmla="*/ 19 h 211"/>
                <a:gd name="T88" fmla="*/ 97 w 208"/>
                <a:gd name="T89" fmla="*/ 5 h 211"/>
                <a:gd name="T90" fmla="*/ 104 w 208"/>
                <a:gd name="T91" fmla="*/ 7 h 211"/>
                <a:gd name="T92" fmla="*/ 121 w 208"/>
                <a:gd name="T93" fmla="*/ 0 h 211"/>
                <a:gd name="T94" fmla="*/ 121 w 208"/>
                <a:gd name="T9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8" h="211">
                  <a:moveTo>
                    <a:pt x="121" y="0"/>
                  </a:moveTo>
                  <a:lnTo>
                    <a:pt x="121" y="3"/>
                  </a:lnTo>
                  <a:lnTo>
                    <a:pt x="121" y="5"/>
                  </a:lnTo>
                  <a:lnTo>
                    <a:pt x="121" y="7"/>
                  </a:lnTo>
                  <a:lnTo>
                    <a:pt x="121" y="10"/>
                  </a:lnTo>
                  <a:lnTo>
                    <a:pt x="123" y="12"/>
                  </a:lnTo>
                  <a:lnTo>
                    <a:pt x="126" y="12"/>
                  </a:lnTo>
                  <a:lnTo>
                    <a:pt x="128" y="15"/>
                  </a:lnTo>
                  <a:lnTo>
                    <a:pt x="130" y="17"/>
                  </a:lnTo>
                  <a:lnTo>
                    <a:pt x="130" y="19"/>
                  </a:lnTo>
                  <a:lnTo>
                    <a:pt x="133" y="22"/>
                  </a:lnTo>
                  <a:lnTo>
                    <a:pt x="135" y="24"/>
                  </a:lnTo>
                  <a:lnTo>
                    <a:pt x="135" y="29"/>
                  </a:lnTo>
                  <a:lnTo>
                    <a:pt x="137" y="31"/>
                  </a:lnTo>
                  <a:lnTo>
                    <a:pt x="137" y="33"/>
                  </a:lnTo>
                  <a:lnTo>
                    <a:pt x="142" y="36"/>
                  </a:lnTo>
                  <a:lnTo>
                    <a:pt x="142" y="36"/>
                  </a:lnTo>
                  <a:lnTo>
                    <a:pt x="144" y="38"/>
                  </a:lnTo>
                  <a:lnTo>
                    <a:pt x="149" y="48"/>
                  </a:lnTo>
                  <a:lnTo>
                    <a:pt x="154" y="50"/>
                  </a:lnTo>
                  <a:lnTo>
                    <a:pt x="159" y="55"/>
                  </a:lnTo>
                  <a:lnTo>
                    <a:pt x="161" y="57"/>
                  </a:lnTo>
                  <a:lnTo>
                    <a:pt x="163" y="57"/>
                  </a:lnTo>
                  <a:lnTo>
                    <a:pt x="163" y="59"/>
                  </a:lnTo>
                  <a:lnTo>
                    <a:pt x="163" y="59"/>
                  </a:lnTo>
                  <a:lnTo>
                    <a:pt x="163" y="62"/>
                  </a:lnTo>
                  <a:lnTo>
                    <a:pt x="168" y="64"/>
                  </a:lnTo>
                  <a:lnTo>
                    <a:pt x="173" y="67"/>
                  </a:lnTo>
                  <a:lnTo>
                    <a:pt x="170" y="69"/>
                  </a:lnTo>
                  <a:lnTo>
                    <a:pt x="170" y="76"/>
                  </a:lnTo>
                  <a:lnTo>
                    <a:pt x="173" y="78"/>
                  </a:lnTo>
                  <a:lnTo>
                    <a:pt x="173" y="83"/>
                  </a:lnTo>
                  <a:lnTo>
                    <a:pt x="178" y="86"/>
                  </a:lnTo>
                  <a:lnTo>
                    <a:pt x="180" y="90"/>
                  </a:lnTo>
                  <a:lnTo>
                    <a:pt x="185" y="90"/>
                  </a:lnTo>
                  <a:lnTo>
                    <a:pt x="187" y="90"/>
                  </a:lnTo>
                  <a:lnTo>
                    <a:pt x="194" y="90"/>
                  </a:lnTo>
                  <a:lnTo>
                    <a:pt x="196" y="90"/>
                  </a:lnTo>
                  <a:lnTo>
                    <a:pt x="201" y="95"/>
                  </a:lnTo>
                  <a:lnTo>
                    <a:pt x="204" y="95"/>
                  </a:lnTo>
                  <a:lnTo>
                    <a:pt x="206" y="95"/>
                  </a:lnTo>
                  <a:lnTo>
                    <a:pt x="206" y="97"/>
                  </a:lnTo>
                  <a:lnTo>
                    <a:pt x="206" y="100"/>
                  </a:lnTo>
                  <a:lnTo>
                    <a:pt x="208" y="102"/>
                  </a:lnTo>
                  <a:lnTo>
                    <a:pt x="206" y="102"/>
                  </a:lnTo>
                  <a:lnTo>
                    <a:pt x="204" y="104"/>
                  </a:lnTo>
                  <a:lnTo>
                    <a:pt x="201" y="104"/>
                  </a:lnTo>
                  <a:lnTo>
                    <a:pt x="199" y="107"/>
                  </a:lnTo>
                  <a:lnTo>
                    <a:pt x="199" y="109"/>
                  </a:lnTo>
                  <a:lnTo>
                    <a:pt x="196" y="112"/>
                  </a:lnTo>
                  <a:lnTo>
                    <a:pt x="194" y="114"/>
                  </a:lnTo>
                  <a:lnTo>
                    <a:pt x="192" y="116"/>
                  </a:lnTo>
                  <a:lnTo>
                    <a:pt x="187" y="116"/>
                  </a:lnTo>
                  <a:lnTo>
                    <a:pt x="185" y="116"/>
                  </a:lnTo>
                  <a:lnTo>
                    <a:pt x="185" y="116"/>
                  </a:lnTo>
                  <a:lnTo>
                    <a:pt x="180" y="116"/>
                  </a:lnTo>
                  <a:lnTo>
                    <a:pt x="175" y="121"/>
                  </a:lnTo>
                  <a:lnTo>
                    <a:pt x="173" y="123"/>
                  </a:lnTo>
                  <a:lnTo>
                    <a:pt x="168" y="123"/>
                  </a:lnTo>
                  <a:lnTo>
                    <a:pt x="168" y="126"/>
                  </a:lnTo>
                  <a:lnTo>
                    <a:pt x="166" y="128"/>
                  </a:lnTo>
                  <a:lnTo>
                    <a:pt x="163" y="130"/>
                  </a:lnTo>
                  <a:lnTo>
                    <a:pt x="161" y="130"/>
                  </a:lnTo>
                  <a:lnTo>
                    <a:pt x="159" y="130"/>
                  </a:lnTo>
                  <a:lnTo>
                    <a:pt x="152" y="140"/>
                  </a:lnTo>
                  <a:lnTo>
                    <a:pt x="152" y="145"/>
                  </a:lnTo>
                  <a:lnTo>
                    <a:pt x="152" y="147"/>
                  </a:lnTo>
                  <a:lnTo>
                    <a:pt x="152" y="149"/>
                  </a:lnTo>
                  <a:lnTo>
                    <a:pt x="149" y="152"/>
                  </a:lnTo>
                  <a:lnTo>
                    <a:pt x="147" y="154"/>
                  </a:lnTo>
                  <a:lnTo>
                    <a:pt x="144" y="154"/>
                  </a:lnTo>
                  <a:lnTo>
                    <a:pt x="142" y="157"/>
                  </a:lnTo>
                  <a:lnTo>
                    <a:pt x="142" y="159"/>
                  </a:lnTo>
                  <a:lnTo>
                    <a:pt x="140" y="161"/>
                  </a:lnTo>
                  <a:lnTo>
                    <a:pt x="137" y="161"/>
                  </a:lnTo>
                  <a:lnTo>
                    <a:pt x="135" y="164"/>
                  </a:lnTo>
                  <a:lnTo>
                    <a:pt x="133" y="164"/>
                  </a:lnTo>
                  <a:lnTo>
                    <a:pt x="128" y="166"/>
                  </a:lnTo>
                  <a:lnTo>
                    <a:pt x="126" y="168"/>
                  </a:lnTo>
                  <a:lnTo>
                    <a:pt x="126" y="175"/>
                  </a:lnTo>
                  <a:lnTo>
                    <a:pt x="123" y="178"/>
                  </a:lnTo>
                  <a:lnTo>
                    <a:pt x="123" y="180"/>
                  </a:lnTo>
                  <a:lnTo>
                    <a:pt x="123" y="185"/>
                  </a:lnTo>
                  <a:lnTo>
                    <a:pt x="123" y="185"/>
                  </a:lnTo>
                  <a:lnTo>
                    <a:pt x="118" y="190"/>
                  </a:lnTo>
                  <a:lnTo>
                    <a:pt x="116" y="187"/>
                  </a:lnTo>
                  <a:lnTo>
                    <a:pt x="114" y="185"/>
                  </a:lnTo>
                  <a:lnTo>
                    <a:pt x="111" y="187"/>
                  </a:lnTo>
                  <a:lnTo>
                    <a:pt x="104" y="187"/>
                  </a:lnTo>
                  <a:lnTo>
                    <a:pt x="102" y="187"/>
                  </a:lnTo>
                  <a:lnTo>
                    <a:pt x="97" y="187"/>
                  </a:lnTo>
                  <a:lnTo>
                    <a:pt x="92" y="187"/>
                  </a:lnTo>
                  <a:lnTo>
                    <a:pt x="85" y="183"/>
                  </a:lnTo>
                  <a:lnTo>
                    <a:pt x="83" y="183"/>
                  </a:lnTo>
                  <a:lnTo>
                    <a:pt x="81" y="180"/>
                  </a:lnTo>
                  <a:lnTo>
                    <a:pt x="73" y="178"/>
                  </a:lnTo>
                  <a:lnTo>
                    <a:pt x="66" y="178"/>
                  </a:lnTo>
                  <a:lnTo>
                    <a:pt x="62" y="185"/>
                  </a:lnTo>
                  <a:lnTo>
                    <a:pt x="57" y="192"/>
                  </a:lnTo>
                  <a:lnTo>
                    <a:pt x="55" y="197"/>
                  </a:lnTo>
                  <a:lnTo>
                    <a:pt x="45" y="199"/>
                  </a:lnTo>
                  <a:lnTo>
                    <a:pt x="45" y="204"/>
                  </a:lnTo>
                  <a:lnTo>
                    <a:pt x="40" y="206"/>
                  </a:lnTo>
                  <a:lnTo>
                    <a:pt x="36" y="206"/>
                  </a:lnTo>
                  <a:lnTo>
                    <a:pt x="31" y="209"/>
                  </a:lnTo>
                  <a:lnTo>
                    <a:pt x="26" y="209"/>
                  </a:lnTo>
                  <a:lnTo>
                    <a:pt x="24" y="211"/>
                  </a:lnTo>
                  <a:lnTo>
                    <a:pt x="17" y="209"/>
                  </a:lnTo>
                  <a:lnTo>
                    <a:pt x="12" y="211"/>
                  </a:lnTo>
                  <a:lnTo>
                    <a:pt x="12" y="206"/>
                  </a:lnTo>
                  <a:lnTo>
                    <a:pt x="14" y="199"/>
                  </a:lnTo>
                  <a:lnTo>
                    <a:pt x="14" y="192"/>
                  </a:lnTo>
                  <a:lnTo>
                    <a:pt x="10" y="180"/>
                  </a:lnTo>
                  <a:lnTo>
                    <a:pt x="7" y="173"/>
                  </a:lnTo>
                  <a:lnTo>
                    <a:pt x="0" y="168"/>
                  </a:lnTo>
                  <a:lnTo>
                    <a:pt x="0" y="168"/>
                  </a:lnTo>
                  <a:lnTo>
                    <a:pt x="0" y="168"/>
                  </a:lnTo>
                  <a:lnTo>
                    <a:pt x="0" y="168"/>
                  </a:lnTo>
                  <a:lnTo>
                    <a:pt x="3" y="97"/>
                  </a:lnTo>
                  <a:lnTo>
                    <a:pt x="24" y="97"/>
                  </a:lnTo>
                  <a:lnTo>
                    <a:pt x="26" y="17"/>
                  </a:lnTo>
                  <a:lnTo>
                    <a:pt x="43" y="17"/>
                  </a:lnTo>
                  <a:lnTo>
                    <a:pt x="66" y="12"/>
                  </a:lnTo>
                  <a:lnTo>
                    <a:pt x="71" y="10"/>
                  </a:lnTo>
                  <a:lnTo>
                    <a:pt x="76" y="10"/>
                  </a:lnTo>
                  <a:lnTo>
                    <a:pt x="76" y="10"/>
                  </a:lnTo>
                  <a:lnTo>
                    <a:pt x="78" y="10"/>
                  </a:lnTo>
                  <a:lnTo>
                    <a:pt x="78" y="15"/>
                  </a:lnTo>
                  <a:lnTo>
                    <a:pt x="81" y="15"/>
                  </a:lnTo>
                  <a:lnTo>
                    <a:pt x="78" y="17"/>
                  </a:lnTo>
                  <a:lnTo>
                    <a:pt x="78" y="19"/>
                  </a:lnTo>
                  <a:lnTo>
                    <a:pt x="81" y="19"/>
                  </a:lnTo>
                  <a:lnTo>
                    <a:pt x="88" y="15"/>
                  </a:lnTo>
                  <a:lnTo>
                    <a:pt x="92" y="10"/>
                  </a:lnTo>
                  <a:lnTo>
                    <a:pt x="97" y="5"/>
                  </a:lnTo>
                  <a:lnTo>
                    <a:pt x="102" y="5"/>
                  </a:lnTo>
                  <a:lnTo>
                    <a:pt x="102" y="7"/>
                  </a:lnTo>
                  <a:lnTo>
                    <a:pt x="104" y="7"/>
                  </a:lnTo>
                  <a:lnTo>
                    <a:pt x="109" y="5"/>
                  </a:lnTo>
                  <a:lnTo>
                    <a:pt x="116" y="3"/>
                  </a:lnTo>
                  <a:lnTo>
                    <a:pt x="121" y="0"/>
                  </a:lnTo>
                  <a:lnTo>
                    <a:pt x="121" y="0"/>
                  </a:lnTo>
                  <a:lnTo>
                    <a:pt x="121" y="0"/>
                  </a:lnTo>
                  <a:lnTo>
                    <a:pt x="121"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31" name="Bosnia and Herzegovina">
              <a:extLst>
                <a:ext uri="{FF2B5EF4-FFF2-40B4-BE49-F238E27FC236}">
                  <a16:creationId xmlns:a16="http://schemas.microsoft.com/office/drawing/2014/main" xmlns="" id="{8DFF0DFC-A192-4A57-9233-939769141C84}"/>
                </a:ext>
              </a:extLst>
            </p:cNvPr>
            <p:cNvSpPr>
              <a:spLocks/>
            </p:cNvSpPr>
            <p:nvPr/>
          </p:nvSpPr>
          <p:spPr bwMode="auto">
            <a:xfrm>
              <a:off x="6251952" y="3093286"/>
              <a:ext cx="93089" cy="82871"/>
            </a:xfrm>
            <a:custGeom>
              <a:avLst/>
              <a:gdLst>
                <a:gd name="T0" fmla="*/ 42 w 82"/>
                <a:gd name="T1" fmla="*/ 61 h 73"/>
                <a:gd name="T2" fmla="*/ 9 w 82"/>
                <a:gd name="T3" fmla="*/ 28 h 73"/>
                <a:gd name="T4" fmla="*/ 9 w 82"/>
                <a:gd name="T5" fmla="*/ 23 h 73"/>
                <a:gd name="T6" fmla="*/ 7 w 82"/>
                <a:gd name="T7" fmla="*/ 16 h 73"/>
                <a:gd name="T8" fmla="*/ 0 w 82"/>
                <a:gd name="T9" fmla="*/ 11 h 73"/>
                <a:gd name="T10" fmla="*/ 0 w 82"/>
                <a:gd name="T11" fmla="*/ 7 h 73"/>
                <a:gd name="T12" fmla="*/ 2 w 82"/>
                <a:gd name="T13" fmla="*/ 0 h 73"/>
                <a:gd name="T14" fmla="*/ 9 w 82"/>
                <a:gd name="T15" fmla="*/ 7 h 73"/>
                <a:gd name="T16" fmla="*/ 12 w 82"/>
                <a:gd name="T17" fmla="*/ 2 h 73"/>
                <a:gd name="T18" fmla="*/ 19 w 82"/>
                <a:gd name="T19" fmla="*/ 2 h 73"/>
                <a:gd name="T20" fmla="*/ 26 w 82"/>
                <a:gd name="T21" fmla="*/ 2 h 73"/>
                <a:gd name="T22" fmla="*/ 30 w 82"/>
                <a:gd name="T23" fmla="*/ 0 h 73"/>
                <a:gd name="T24" fmla="*/ 35 w 82"/>
                <a:gd name="T25" fmla="*/ 2 h 73"/>
                <a:gd name="T26" fmla="*/ 45 w 82"/>
                <a:gd name="T27" fmla="*/ 2 h 73"/>
                <a:gd name="T28" fmla="*/ 52 w 82"/>
                <a:gd name="T29" fmla="*/ 2 h 73"/>
                <a:gd name="T30" fmla="*/ 59 w 82"/>
                <a:gd name="T31" fmla="*/ 4 h 73"/>
                <a:gd name="T32" fmla="*/ 68 w 82"/>
                <a:gd name="T33" fmla="*/ 9 h 73"/>
                <a:gd name="T34" fmla="*/ 73 w 82"/>
                <a:gd name="T35" fmla="*/ 9 h 73"/>
                <a:gd name="T36" fmla="*/ 75 w 82"/>
                <a:gd name="T37" fmla="*/ 14 h 73"/>
                <a:gd name="T38" fmla="*/ 71 w 82"/>
                <a:gd name="T39" fmla="*/ 26 h 73"/>
                <a:gd name="T40" fmla="*/ 80 w 82"/>
                <a:gd name="T41" fmla="*/ 30 h 73"/>
                <a:gd name="T42" fmla="*/ 80 w 82"/>
                <a:gd name="T43" fmla="*/ 35 h 73"/>
                <a:gd name="T44" fmla="*/ 75 w 82"/>
                <a:gd name="T45" fmla="*/ 35 h 73"/>
                <a:gd name="T46" fmla="*/ 80 w 82"/>
                <a:gd name="T47" fmla="*/ 44 h 73"/>
                <a:gd name="T48" fmla="*/ 75 w 82"/>
                <a:gd name="T49" fmla="*/ 47 h 73"/>
                <a:gd name="T50" fmla="*/ 68 w 82"/>
                <a:gd name="T51" fmla="*/ 44 h 73"/>
                <a:gd name="T52" fmla="*/ 71 w 82"/>
                <a:gd name="T53" fmla="*/ 52 h 73"/>
                <a:gd name="T54" fmla="*/ 71 w 82"/>
                <a:gd name="T55" fmla="*/ 56 h 73"/>
                <a:gd name="T56" fmla="*/ 64 w 82"/>
                <a:gd name="T57" fmla="*/ 61 h 73"/>
                <a:gd name="T58" fmla="*/ 61 w 82"/>
                <a:gd name="T59" fmla="*/ 71 h 73"/>
                <a:gd name="T60" fmla="*/ 54 w 82"/>
                <a:gd name="T61" fmla="*/ 66 h 73"/>
                <a:gd name="T62" fmla="*/ 45 w 82"/>
                <a:gd name="T63" fmla="*/ 66 h 73"/>
                <a:gd name="T64" fmla="*/ 42 w 82"/>
                <a:gd name="T65"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73">
                  <a:moveTo>
                    <a:pt x="42" y="66"/>
                  </a:moveTo>
                  <a:lnTo>
                    <a:pt x="42" y="61"/>
                  </a:lnTo>
                  <a:lnTo>
                    <a:pt x="28" y="44"/>
                  </a:lnTo>
                  <a:lnTo>
                    <a:pt x="9" y="28"/>
                  </a:lnTo>
                  <a:lnTo>
                    <a:pt x="9" y="26"/>
                  </a:lnTo>
                  <a:lnTo>
                    <a:pt x="9" y="23"/>
                  </a:lnTo>
                  <a:lnTo>
                    <a:pt x="7" y="21"/>
                  </a:lnTo>
                  <a:lnTo>
                    <a:pt x="7" y="16"/>
                  </a:lnTo>
                  <a:lnTo>
                    <a:pt x="2" y="11"/>
                  </a:lnTo>
                  <a:lnTo>
                    <a:pt x="0" y="11"/>
                  </a:lnTo>
                  <a:lnTo>
                    <a:pt x="0" y="9"/>
                  </a:lnTo>
                  <a:lnTo>
                    <a:pt x="0" y="7"/>
                  </a:lnTo>
                  <a:lnTo>
                    <a:pt x="0" y="0"/>
                  </a:lnTo>
                  <a:lnTo>
                    <a:pt x="2" y="0"/>
                  </a:lnTo>
                  <a:lnTo>
                    <a:pt x="7" y="2"/>
                  </a:lnTo>
                  <a:lnTo>
                    <a:pt x="9" y="7"/>
                  </a:lnTo>
                  <a:lnTo>
                    <a:pt x="12" y="4"/>
                  </a:lnTo>
                  <a:lnTo>
                    <a:pt x="12" y="2"/>
                  </a:lnTo>
                  <a:lnTo>
                    <a:pt x="16" y="2"/>
                  </a:lnTo>
                  <a:lnTo>
                    <a:pt x="19" y="2"/>
                  </a:lnTo>
                  <a:lnTo>
                    <a:pt x="21" y="0"/>
                  </a:lnTo>
                  <a:lnTo>
                    <a:pt x="26" y="2"/>
                  </a:lnTo>
                  <a:lnTo>
                    <a:pt x="28" y="0"/>
                  </a:lnTo>
                  <a:lnTo>
                    <a:pt x="30" y="0"/>
                  </a:lnTo>
                  <a:lnTo>
                    <a:pt x="33" y="4"/>
                  </a:lnTo>
                  <a:lnTo>
                    <a:pt x="35" y="2"/>
                  </a:lnTo>
                  <a:lnTo>
                    <a:pt x="40" y="4"/>
                  </a:lnTo>
                  <a:lnTo>
                    <a:pt x="45" y="2"/>
                  </a:lnTo>
                  <a:lnTo>
                    <a:pt x="45" y="4"/>
                  </a:lnTo>
                  <a:lnTo>
                    <a:pt x="52" y="2"/>
                  </a:lnTo>
                  <a:lnTo>
                    <a:pt x="54" y="4"/>
                  </a:lnTo>
                  <a:lnTo>
                    <a:pt x="59" y="4"/>
                  </a:lnTo>
                  <a:lnTo>
                    <a:pt x="64" y="7"/>
                  </a:lnTo>
                  <a:lnTo>
                    <a:pt x="68" y="9"/>
                  </a:lnTo>
                  <a:lnTo>
                    <a:pt x="71" y="11"/>
                  </a:lnTo>
                  <a:lnTo>
                    <a:pt x="73" y="9"/>
                  </a:lnTo>
                  <a:lnTo>
                    <a:pt x="75" y="9"/>
                  </a:lnTo>
                  <a:lnTo>
                    <a:pt x="75" y="14"/>
                  </a:lnTo>
                  <a:lnTo>
                    <a:pt x="71" y="21"/>
                  </a:lnTo>
                  <a:lnTo>
                    <a:pt x="71" y="26"/>
                  </a:lnTo>
                  <a:lnTo>
                    <a:pt x="78" y="30"/>
                  </a:lnTo>
                  <a:lnTo>
                    <a:pt x="80" y="30"/>
                  </a:lnTo>
                  <a:lnTo>
                    <a:pt x="82" y="33"/>
                  </a:lnTo>
                  <a:lnTo>
                    <a:pt x="80" y="35"/>
                  </a:lnTo>
                  <a:lnTo>
                    <a:pt x="78" y="33"/>
                  </a:lnTo>
                  <a:lnTo>
                    <a:pt x="75" y="35"/>
                  </a:lnTo>
                  <a:lnTo>
                    <a:pt x="75" y="40"/>
                  </a:lnTo>
                  <a:lnTo>
                    <a:pt x="80" y="44"/>
                  </a:lnTo>
                  <a:lnTo>
                    <a:pt x="78" y="47"/>
                  </a:lnTo>
                  <a:lnTo>
                    <a:pt x="75" y="47"/>
                  </a:lnTo>
                  <a:lnTo>
                    <a:pt x="71" y="42"/>
                  </a:lnTo>
                  <a:lnTo>
                    <a:pt x="68" y="44"/>
                  </a:lnTo>
                  <a:lnTo>
                    <a:pt x="68" y="49"/>
                  </a:lnTo>
                  <a:lnTo>
                    <a:pt x="71" y="52"/>
                  </a:lnTo>
                  <a:lnTo>
                    <a:pt x="73" y="54"/>
                  </a:lnTo>
                  <a:lnTo>
                    <a:pt x="71" y="56"/>
                  </a:lnTo>
                  <a:lnTo>
                    <a:pt x="66" y="56"/>
                  </a:lnTo>
                  <a:lnTo>
                    <a:pt x="64" y="61"/>
                  </a:lnTo>
                  <a:lnTo>
                    <a:pt x="64" y="66"/>
                  </a:lnTo>
                  <a:lnTo>
                    <a:pt x="61" y="71"/>
                  </a:lnTo>
                  <a:lnTo>
                    <a:pt x="59" y="73"/>
                  </a:lnTo>
                  <a:lnTo>
                    <a:pt x="54" y="66"/>
                  </a:lnTo>
                  <a:lnTo>
                    <a:pt x="52" y="68"/>
                  </a:lnTo>
                  <a:lnTo>
                    <a:pt x="45" y="66"/>
                  </a:lnTo>
                  <a:lnTo>
                    <a:pt x="42" y="66"/>
                  </a:lnTo>
                  <a:lnTo>
                    <a:pt x="42" y="66"/>
                  </a:lnTo>
                  <a:lnTo>
                    <a:pt x="42" y="6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33" name="Bhutan">
              <a:extLst>
                <a:ext uri="{FF2B5EF4-FFF2-40B4-BE49-F238E27FC236}">
                  <a16:creationId xmlns:a16="http://schemas.microsoft.com/office/drawing/2014/main" xmlns="" id="{FF1D63FD-DC35-4230-9287-1A5E63813B4D}"/>
                </a:ext>
              </a:extLst>
            </p:cNvPr>
            <p:cNvSpPr>
              <a:spLocks/>
            </p:cNvSpPr>
            <p:nvPr/>
          </p:nvSpPr>
          <p:spPr bwMode="auto">
            <a:xfrm>
              <a:off x="8106911" y="3573487"/>
              <a:ext cx="77195" cy="45409"/>
            </a:xfrm>
            <a:custGeom>
              <a:avLst/>
              <a:gdLst>
                <a:gd name="T0" fmla="*/ 0 w 68"/>
                <a:gd name="T1" fmla="*/ 19 h 40"/>
                <a:gd name="T2" fmla="*/ 4 w 68"/>
                <a:gd name="T3" fmla="*/ 17 h 40"/>
                <a:gd name="T4" fmla="*/ 9 w 68"/>
                <a:gd name="T5" fmla="*/ 7 h 40"/>
                <a:gd name="T6" fmla="*/ 21 w 68"/>
                <a:gd name="T7" fmla="*/ 0 h 40"/>
                <a:gd name="T8" fmla="*/ 28 w 68"/>
                <a:gd name="T9" fmla="*/ 0 h 40"/>
                <a:gd name="T10" fmla="*/ 30 w 68"/>
                <a:gd name="T11" fmla="*/ 2 h 40"/>
                <a:gd name="T12" fmla="*/ 42 w 68"/>
                <a:gd name="T13" fmla="*/ 5 h 40"/>
                <a:gd name="T14" fmla="*/ 45 w 68"/>
                <a:gd name="T15" fmla="*/ 5 h 40"/>
                <a:gd name="T16" fmla="*/ 52 w 68"/>
                <a:gd name="T17" fmla="*/ 2 h 40"/>
                <a:gd name="T18" fmla="*/ 56 w 68"/>
                <a:gd name="T19" fmla="*/ 2 h 40"/>
                <a:gd name="T20" fmla="*/ 61 w 68"/>
                <a:gd name="T21" fmla="*/ 10 h 40"/>
                <a:gd name="T22" fmla="*/ 61 w 68"/>
                <a:gd name="T23" fmla="*/ 10 h 40"/>
                <a:gd name="T24" fmla="*/ 61 w 68"/>
                <a:gd name="T25" fmla="*/ 14 h 40"/>
                <a:gd name="T26" fmla="*/ 61 w 68"/>
                <a:gd name="T27" fmla="*/ 19 h 40"/>
                <a:gd name="T28" fmla="*/ 68 w 68"/>
                <a:gd name="T29" fmla="*/ 21 h 40"/>
                <a:gd name="T30" fmla="*/ 68 w 68"/>
                <a:gd name="T31" fmla="*/ 28 h 40"/>
                <a:gd name="T32" fmla="*/ 68 w 68"/>
                <a:gd name="T33" fmla="*/ 31 h 40"/>
                <a:gd name="T34" fmla="*/ 59 w 68"/>
                <a:gd name="T35" fmla="*/ 33 h 40"/>
                <a:gd name="T36" fmla="*/ 52 w 68"/>
                <a:gd name="T37" fmla="*/ 33 h 40"/>
                <a:gd name="T38" fmla="*/ 45 w 68"/>
                <a:gd name="T39" fmla="*/ 36 h 40"/>
                <a:gd name="T40" fmla="*/ 40 w 68"/>
                <a:gd name="T41" fmla="*/ 33 h 40"/>
                <a:gd name="T42" fmla="*/ 35 w 68"/>
                <a:gd name="T43" fmla="*/ 36 h 40"/>
                <a:gd name="T44" fmla="*/ 30 w 68"/>
                <a:gd name="T45" fmla="*/ 40 h 40"/>
                <a:gd name="T46" fmla="*/ 23 w 68"/>
                <a:gd name="T47" fmla="*/ 40 h 40"/>
                <a:gd name="T48" fmla="*/ 14 w 68"/>
                <a:gd name="T49" fmla="*/ 33 h 40"/>
                <a:gd name="T50" fmla="*/ 11 w 68"/>
                <a:gd name="T51" fmla="*/ 36 h 40"/>
                <a:gd name="T52" fmla="*/ 2 w 68"/>
                <a:gd name="T53" fmla="*/ 33 h 40"/>
                <a:gd name="T54" fmla="*/ 0 w 68"/>
                <a:gd name="T55" fmla="*/ 26 h 40"/>
                <a:gd name="T56" fmla="*/ 0 w 68"/>
                <a:gd name="T57" fmla="*/ 24 h 40"/>
                <a:gd name="T58" fmla="*/ 0 w 68"/>
                <a:gd name="T59" fmla="*/ 19 h 40"/>
                <a:gd name="T60" fmla="*/ 0 w 68"/>
                <a:gd name="T61"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40">
                  <a:moveTo>
                    <a:pt x="0" y="19"/>
                  </a:moveTo>
                  <a:lnTo>
                    <a:pt x="4" y="17"/>
                  </a:lnTo>
                  <a:lnTo>
                    <a:pt x="9" y="7"/>
                  </a:lnTo>
                  <a:lnTo>
                    <a:pt x="21" y="0"/>
                  </a:lnTo>
                  <a:lnTo>
                    <a:pt x="28" y="0"/>
                  </a:lnTo>
                  <a:lnTo>
                    <a:pt x="30" y="2"/>
                  </a:lnTo>
                  <a:lnTo>
                    <a:pt x="42" y="5"/>
                  </a:lnTo>
                  <a:lnTo>
                    <a:pt x="45" y="5"/>
                  </a:lnTo>
                  <a:lnTo>
                    <a:pt x="52" y="2"/>
                  </a:lnTo>
                  <a:lnTo>
                    <a:pt x="56" y="2"/>
                  </a:lnTo>
                  <a:lnTo>
                    <a:pt x="61" y="10"/>
                  </a:lnTo>
                  <a:lnTo>
                    <a:pt x="61" y="10"/>
                  </a:lnTo>
                  <a:lnTo>
                    <a:pt x="61" y="14"/>
                  </a:lnTo>
                  <a:lnTo>
                    <a:pt x="61" y="19"/>
                  </a:lnTo>
                  <a:lnTo>
                    <a:pt x="68" y="21"/>
                  </a:lnTo>
                  <a:lnTo>
                    <a:pt x="68" y="28"/>
                  </a:lnTo>
                  <a:lnTo>
                    <a:pt x="68" y="31"/>
                  </a:lnTo>
                  <a:lnTo>
                    <a:pt x="59" y="33"/>
                  </a:lnTo>
                  <a:lnTo>
                    <a:pt x="52" y="33"/>
                  </a:lnTo>
                  <a:lnTo>
                    <a:pt x="45" y="36"/>
                  </a:lnTo>
                  <a:lnTo>
                    <a:pt x="40" y="33"/>
                  </a:lnTo>
                  <a:lnTo>
                    <a:pt x="35" y="36"/>
                  </a:lnTo>
                  <a:lnTo>
                    <a:pt x="30" y="40"/>
                  </a:lnTo>
                  <a:lnTo>
                    <a:pt x="23" y="40"/>
                  </a:lnTo>
                  <a:lnTo>
                    <a:pt x="14" y="33"/>
                  </a:lnTo>
                  <a:lnTo>
                    <a:pt x="11" y="36"/>
                  </a:lnTo>
                  <a:lnTo>
                    <a:pt x="2" y="33"/>
                  </a:lnTo>
                  <a:lnTo>
                    <a:pt x="0" y="26"/>
                  </a:lnTo>
                  <a:lnTo>
                    <a:pt x="0" y="24"/>
                  </a:lnTo>
                  <a:lnTo>
                    <a:pt x="0" y="19"/>
                  </a:lnTo>
                  <a:lnTo>
                    <a:pt x="0"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34" name="Benin">
              <a:extLst>
                <a:ext uri="{FF2B5EF4-FFF2-40B4-BE49-F238E27FC236}">
                  <a16:creationId xmlns:a16="http://schemas.microsoft.com/office/drawing/2014/main" xmlns="" id="{973E315F-3BD4-4489-9AD2-5C6EA2FE6230}"/>
                </a:ext>
              </a:extLst>
            </p:cNvPr>
            <p:cNvSpPr>
              <a:spLocks/>
            </p:cNvSpPr>
            <p:nvPr/>
          </p:nvSpPr>
          <p:spPr bwMode="auto">
            <a:xfrm>
              <a:off x="5913655" y="4008278"/>
              <a:ext cx="80601" cy="166878"/>
            </a:xfrm>
            <a:custGeom>
              <a:avLst/>
              <a:gdLst>
                <a:gd name="T0" fmla="*/ 33 w 71"/>
                <a:gd name="T1" fmla="*/ 12 h 147"/>
                <a:gd name="T2" fmla="*/ 26 w 71"/>
                <a:gd name="T3" fmla="*/ 19 h 147"/>
                <a:gd name="T4" fmla="*/ 16 w 71"/>
                <a:gd name="T5" fmla="*/ 22 h 147"/>
                <a:gd name="T6" fmla="*/ 12 w 71"/>
                <a:gd name="T7" fmla="*/ 26 h 147"/>
                <a:gd name="T8" fmla="*/ 9 w 71"/>
                <a:gd name="T9" fmla="*/ 34 h 147"/>
                <a:gd name="T10" fmla="*/ 0 w 71"/>
                <a:gd name="T11" fmla="*/ 41 h 147"/>
                <a:gd name="T12" fmla="*/ 7 w 71"/>
                <a:gd name="T13" fmla="*/ 50 h 147"/>
                <a:gd name="T14" fmla="*/ 14 w 71"/>
                <a:gd name="T15" fmla="*/ 55 h 147"/>
                <a:gd name="T16" fmla="*/ 19 w 71"/>
                <a:gd name="T17" fmla="*/ 76 h 147"/>
                <a:gd name="T18" fmla="*/ 21 w 71"/>
                <a:gd name="T19" fmla="*/ 86 h 147"/>
                <a:gd name="T20" fmla="*/ 19 w 71"/>
                <a:gd name="T21" fmla="*/ 95 h 147"/>
                <a:gd name="T22" fmla="*/ 19 w 71"/>
                <a:gd name="T23" fmla="*/ 126 h 147"/>
                <a:gd name="T24" fmla="*/ 19 w 71"/>
                <a:gd name="T25" fmla="*/ 138 h 147"/>
                <a:gd name="T26" fmla="*/ 21 w 71"/>
                <a:gd name="T27" fmla="*/ 145 h 147"/>
                <a:gd name="T28" fmla="*/ 45 w 71"/>
                <a:gd name="T29" fmla="*/ 142 h 147"/>
                <a:gd name="T30" fmla="*/ 45 w 71"/>
                <a:gd name="T31" fmla="*/ 138 h 147"/>
                <a:gd name="T32" fmla="*/ 45 w 71"/>
                <a:gd name="T33" fmla="*/ 123 h 147"/>
                <a:gd name="T34" fmla="*/ 45 w 71"/>
                <a:gd name="T35" fmla="*/ 109 h 147"/>
                <a:gd name="T36" fmla="*/ 45 w 71"/>
                <a:gd name="T37" fmla="*/ 105 h 147"/>
                <a:gd name="T38" fmla="*/ 45 w 71"/>
                <a:gd name="T39" fmla="*/ 100 h 147"/>
                <a:gd name="T40" fmla="*/ 45 w 71"/>
                <a:gd name="T41" fmla="*/ 95 h 147"/>
                <a:gd name="T42" fmla="*/ 45 w 71"/>
                <a:gd name="T43" fmla="*/ 88 h 147"/>
                <a:gd name="T44" fmla="*/ 47 w 71"/>
                <a:gd name="T45" fmla="*/ 81 h 147"/>
                <a:gd name="T46" fmla="*/ 52 w 71"/>
                <a:gd name="T47" fmla="*/ 78 h 147"/>
                <a:gd name="T48" fmla="*/ 56 w 71"/>
                <a:gd name="T49" fmla="*/ 74 h 147"/>
                <a:gd name="T50" fmla="*/ 61 w 71"/>
                <a:gd name="T51" fmla="*/ 64 h 147"/>
                <a:gd name="T52" fmla="*/ 66 w 71"/>
                <a:gd name="T53" fmla="*/ 62 h 147"/>
                <a:gd name="T54" fmla="*/ 64 w 71"/>
                <a:gd name="T55" fmla="*/ 55 h 147"/>
                <a:gd name="T56" fmla="*/ 66 w 71"/>
                <a:gd name="T57" fmla="*/ 50 h 147"/>
                <a:gd name="T58" fmla="*/ 71 w 71"/>
                <a:gd name="T59" fmla="*/ 45 h 147"/>
                <a:gd name="T60" fmla="*/ 68 w 71"/>
                <a:gd name="T61" fmla="*/ 34 h 147"/>
                <a:gd name="T62" fmla="*/ 61 w 71"/>
                <a:gd name="T63" fmla="*/ 24 h 147"/>
                <a:gd name="T64" fmla="*/ 64 w 71"/>
                <a:gd name="T65" fmla="*/ 19 h 147"/>
                <a:gd name="T66" fmla="*/ 54 w 71"/>
                <a:gd name="T67" fmla="*/ 12 h 147"/>
                <a:gd name="T68" fmla="*/ 42 w 71"/>
                <a:gd name="T69" fmla="*/ 0 h 147"/>
                <a:gd name="T70" fmla="*/ 40 w 71"/>
                <a:gd name="T71" fmla="*/ 7 h 147"/>
                <a:gd name="T72" fmla="*/ 33 w 71"/>
                <a:gd name="T73" fmla="*/ 1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147">
                  <a:moveTo>
                    <a:pt x="33" y="10"/>
                  </a:moveTo>
                  <a:lnTo>
                    <a:pt x="33" y="12"/>
                  </a:lnTo>
                  <a:lnTo>
                    <a:pt x="28" y="17"/>
                  </a:lnTo>
                  <a:lnTo>
                    <a:pt x="26" y="19"/>
                  </a:lnTo>
                  <a:lnTo>
                    <a:pt x="19" y="22"/>
                  </a:lnTo>
                  <a:lnTo>
                    <a:pt x="16" y="22"/>
                  </a:lnTo>
                  <a:lnTo>
                    <a:pt x="12" y="24"/>
                  </a:lnTo>
                  <a:lnTo>
                    <a:pt x="12" y="26"/>
                  </a:lnTo>
                  <a:lnTo>
                    <a:pt x="7" y="29"/>
                  </a:lnTo>
                  <a:lnTo>
                    <a:pt x="9" y="34"/>
                  </a:lnTo>
                  <a:lnTo>
                    <a:pt x="2" y="36"/>
                  </a:lnTo>
                  <a:lnTo>
                    <a:pt x="0" y="41"/>
                  </a:lnTo>
                  <a:lnTo>
                    <a:pt x="2" y="48"/>
                  </a:lnTo>
                  <a:lnTo>
                    <a:pt x="7" y="50"/>
                  </a:lnTo>
                  <a:lnTo>
                    <a:pt x="12" y="52"/>
                  </a:lnTo>
                  <a:lnTo>
                    <a:pt x="14" y="55"/>
                  </a:lnTo>
                  <a:lnTo>
                    <a:pt x="16" y="67"/>
                  </a:lnTo>
                  <a:lnTo>
                    <a:pt x="19" y="76"/>
                  </a:lnTo>
                  <a:lnTo>
                    <a:pt x="19" y="83"/>
                  </a:lnTo>
                  <a:lnTo>
                    <a:pt x="21" y="86"/>
                  </a:lnTo>
                  <a:lnTo>
                    <a:pt x="21" y="90"/>
                  </a:lnTo>
                  <a:lnTo>
                    <a:pt x="19" y="95"/>
                  </a:lnTo>
                  <a:lnTo>
                    <a:pt x="19" y="97"/>
                  </a:lnTo>
                  <a:lnTo>
                    <a:pt x="19" y="126"/>
                  </a:lnTo>
                  <a:lnTo>
                    <a:pt x="19" y="131"/>
                  </a:lnTo>
                  <a:lnTo>
                    <a:pt x="19" y="138"/>
                  </a:lnTo>
                  <a:lnTo>
                    <a:pt x="23" y="142"/>
                  </a:lnTo>
                  <a:lnTo>
                    <a:pt x="21" y="145"/>
                  </a:lnTo>
                  <a:lnTo>
                    <a:pt x="30" y="147"/>
                  </a:lnTo>
                  <a:lnTo>
                    <a:pt x="45" y="142"/>
                  </a:lnTo>
                  <a:lnTo>
                    <a:pt x="47" y="142"/>
                  </a:lnTo>
                  <a:lnTo>
                    <a:pt x="45" y="138"/>
                  </a:lnTo>
                  <a:lnTo>
                    <a:pt x="47" y="126"/>
                  </a:lnTo>
                  <a:lnTo>
                    <a:pt x="45" y="123"/>
                  </a:lnTo>
                  <a:lnTo>
                    <a:pt x="45" y="119"/>
                  </a:lnTo>
                  <a:lnTo>
                    <a:pt x="45" y="109"/>
                  </a:lnTo>
                  <a:lnTo>
                    <a:pt x="45" y="107"/>
                  </a:lnTo>
                  <a:lnTo>
                    <a:pt x="45" y="105"/>
                  </a:lnTo>
                  <a:lnTo>
                    <a:pt x="45" y="102"/>
                  </a:lnTo>
                  <a:lnTo>
                    <a:pt x="45" y="100"/>
                  </a:lnTo>
                  <a:lnTo>
                    <a:pt x="45" y="97"/>
                  </a:lnTo>
                  <a:lnTo>
                    <a:pt x="45" y="95"/>
                  </a:lnTo>
                  <a:lnTo>
                    <a:pt x="45" y="90"/>
                  </a:lnTo>
                  <a:lnTo>
                    <a:pt x="45" y="88"/>
                  </a:lnTo>
                  <a:lnTo>
                    <a:pt x="45" y="83"/>
                  </a:lnTo>
                  <a:lnTo>
                    <a:pt x="47" y="81"/>
                  </a:lnTo>
                  <a:lnTo>
                    <a:pt x="49" y="78"/>
                  </a:lnTo>
                  <a:lnTo>
                    <a:pt x="52" y="78"/>
                  </a:lnTo>
                  <a:lnTo>
                    <a:pt x="54" y="76"/>
                  </a:lnTo>
                  <a:lnTo>
                    <a:pt x="56" y="74"/>
                  </a:lnTo>
                  <a:lnTo>
                    <a:pt x="59" y="67"/>
                  </a:lnTo>
                  <a:lnTo>
                    <a:pt x="61" y="64"/>
                  </a:lnTo>
                  <a:lnTo>
                    <a:pt x="64" y="62"/>
                  </a:lnTo>
                  <a:lnTo>
                    <a:pt x="66" y="62"/>
                  </a:lnTo>
                  <a:lnTo>
                    <a:pt x="68" y="60"/>
                  </a:lnTo>
                  <a:lnTo>
                    <a:pt x="64" y="55"/>
                  </a:lnTo>
                  <a:lnTo>
                    <a:pt x="64" y="52"/>
                  </a:lnTo>
                  <a:lnTo>
                    <a:pt x="66" y="50"/>
                  </a:lnTo>
                  <a:lnTo>
                    <a:pt x="71" y="50"/>
                  </a:lnTo>
                  <a:lnTo>
                    <a:pt x="71" y="45"/>
                  </a:lnTo>
                  <a:lnTo>
                    <a:pt x="68" y="38"/>
                  </a:lnTo>
                  <a:lnTo>
                    <a:pt x="68" y="34"/>
                  </a:lnTo>
                  <a:lnTo>
                    <a:pt x="64" y="29"/>
                  </a:lnTo>
                  <a:lnTo>
                    <a:pt x="61" y="24"/>
                  </a:lnTo>
                  <a:lnTo>
                    <a:pt x="64" y="19"/>
                  </a:lnTo>
                  <a:lnTo>
                    <a:pt x="64" y="19"/>
                  </a:lnTo>
                  <a:lnTo>
                    <a:pt x="59" y="12"/>
                  </a:lnTo>
                  <a:lnTo>
                    <a:pt x="54" y="12"/>
                  </a:lnTo>
                  <a:lnTo>
                    <a:pt x="49" y="7"/>
                  </a:lnTo>
                  <a:lnTo>
                    <a:pt x="42" y="0"/>
                  </a:lnTo>
                  <a:lnTo>
                    <a:pt x="40" y="5"/>
                  </a:lnTo>
                  <a:lnTo>
                    <a:pt x="40" y="7"/>
                  </a:lnTo>
                  <a:lnTo>
                    <a:pt x="35" y="7"/>
                  </a:lnTo>
                  <a:lnTo>
                    <a:pt x="33" y="10"/>
                  </a:lnTo>
                  <a:lnTo>
                    <a:pt x="33"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36" name="Belgium">
              <a:extLst>
                <a:ext uri="{FF2B5EF4-FFF2-40B4-BE49-F238E27FC236}">
                  <a16:creationId xmlns:a16="http://schemas.microsoft.com/office/drawing/2014/main" xmlns="" id="{82B758F3-9438-4AA6-AFF2-6A3F69B7C954}"/>
                </a:ext>
              </a:extLst>
            </p:cNvPr>
            <p:cNvSpPr>
              <a:spLocks/>
            </p:cNvSpPr>
            <p:nvPr/>
          </p:nvSpPr>
          <p:spPr bwMode="auto">
            <a:xfrm>
              <a:off x="5945441" y="2893486"/>
              <a:ext cx="72654" cy="62437"/>
            </a:xfrm>
            <a:custGeom>
              <a:avLst/>
              <a:gdLst>
                <a:gd name="T0" fmla="*/ 62 w 64"/>
                <a:gd name="T1" fmla="*/ 38 h 55"/>
                <a:gd name="T2" fmla="*/ 64 w 64"/>
                <a:gd name="T3" fmla="*/ 31 h 55"/>
                <a:gd name="T4" fmla="*/ 62 w 64"/>
                <a:gd name="T5" fmla="*/ 26 h 55"/>
                <a:gd name="T6" fmla="*/ 62 w 64"/>
                <a:gd name="T7" fmla="*/ 24 h 55"/>
                <a:gd name="T8" fmla="*/ 57 w 64"/>
                <a:gd name="T9" fmla="*/ 17 h 55"/>
                <a:gd name="T10" fmla="*/ 59 w 64"/>
                <a:gd name="T11" fmla="*/ 15 h 55"/>
                <a:gd name="T12" fmla="*/ 55 w 64"/>
                <a:gd name="T13" fmla="*/ 12 h 55"/>
                <a:gd name="T14" fmla="*/ 55 w 64"/>
                <a:gd name="T15" fmla="*/ 10 h 55"/>
                <a:gd name="T16" fmla="*/ 52 w 64"/>
                <a:gd name="T17" fmla="*/ 5 h 55"/>
                <a:gd name="T18" fmla="*/ 47 w 64"/>
                <a:gd name="T19" fmla="*/ 8 h 55"/>
                <a:gd name="T20" fmla="*/ 45 w 64"/>
                <a:gd name="T21" fmla="*/ 3 h 55"/>
                <a:gd name="T22" fmla="*/ 40 w 64"/>
                <a:gd name="T23" fmla="*/ 3 h 55"/>
                <a:gd name="T24" fmla="*/ 38 w 64"/>
                <a:gd name="T25" fmla="*/ 0 h 55"/>
                <a:gd name="T26" fmla="*/ 31 w 64"/>
                <a:gd name="T27" fmla="*/ 0 h 55"/>
                <a:gd name="T28" fmla="*/ 28 w 64"/>
                <a:gd name="T29" fmla="*/ 3 h 55"/>
                <a:gd name="T30" fmla="*/ 26 w 64"/>
                <a:gd name="T31" fmla="*/ 5 h 55"/>
                <a:gd name="T32" fmla="*/ 26 w 64"/>
                <a:gd name="T33" fmla="*/ 5 h 55"/>
                <a:gd name="T34" fmla="*/ 21 w 64"/>
                <a:gd name="T35" fmla="*/ 8 h 55"/>
                <a:gd name="T36" fmla="*/ 19 w 64"/>
                <a:gd name="T37" fmla="*/ 10 h 55"/>
                <a:gd name="T38" fmla="*/ 17 w 64"/>
                <a:gd name="T39" fmla="*/ 8 h 55"/>
                <a:gd name="T40" fmla="*/ 12 w 64"/>
                <a:gd name="T41" fmla="*/ 8 h 55"/>
                <a:gd name="T42" fmla="*/ 10 w 64"/>
                <a:gd name="T43" fmla="*/ 3 h 55"/>
                <a:gd name="T44" fmla="*/ 7 w 64"/>
                <a:gd name="T45" fmla="*/ 3 h 55"/>
                <a:gd name="T46" fmla="*/ 2 w 64"/>
                <a:gd name="T47" fmla="*/ 5 h 55"/>
                <a:gd name="T48" fmla="*/ 0 w 64"/>
                <a:gd name="T49" fmla="*/ 10 h 55"/>
                <a:gd name="T50" fmla="*/ 2 w 64"/>
                <a:gd name="T51" fmla="*/ 12 h 55"/>
                <a:gd name="T52" fmla="*/ 5 w 64"/>
                <a:gd name="T53" fmla="*/ 22 h 55"/>
                <a:gd name="T54" fmla="*/ 10 w 64"/>
                <a:gd name="T55" fmla="*/ 22 h 55"/>
                <a:gd name="T56" fmla="*/ 10 w 64"/>
                <a:gd name="T57" fmla="*/ 26 h 55"/>
                <a:gd name="T58" fmla="*/ 17 w 64"/>
                <a:gd name="T59" fmla="*/ 31 h 55"/>
                <a:gd name="T60" fmla="*/ 19 w 64"/>
                <a:gd name="T61" fmla="*/ 31 h 55"/>
                <a:gd name="T62" fmla="*/ 21 w 64"/>
                <a:gd name="T63" fmla="*/ 34 h 55"/>
                <a:gd name="T64" fmla="*/ 24 w 64"/>
                <a:gd name="T65" fmla="*/ 36 h 55"/>
                <a:gd name="T66" fmla="*/ 26 w 64"/>
                <a:gd name="T67" fmla="*/ 41 h 55"/>
                <a:gd name="T68" fmla="*/ 31 w 64"/>
                <a:gd name="T69" fmla="*/ 43 h 55"/>
                <a:gd name="T70" fmla="*/ 33 w 64"/>
                <a:gd name="T71" fmla="*/ 43 h 55"/>
                <a:gd name="T72" fmla="*/ 36 w 64"/>
                <a:gd name="T73" fmla="*/ 43 h 55"/>
                <a:gd name="T74" fmla="*/ 38 w 64"/>
                <a:gd name="T75" fmla="*/ 45 h 55"/>
                <a:gd name="T76" fmla="*/ 40 w 64"/>
                <a:gd name="T77" fmla="*/ 45 h 55"/>
                <a:gd name="T78" fmla="*/ 45 w 64"/>
                <a:gd name="T79" fmla="*/ 52 h 55"/>
                <a:gd name="T80" fmla="*/ 50 w 64"/>
                <a:gd name="T81" fmla="*/ 52 h 55"/>
                <a:gd name="T82" fmla="*/ 55 w 64"/>
                <a:gd name="T83" fmla="*/ 55 h 55"/>
                <a:gd name="T84" fmla="*/ 55 w 64"/>
                <a:gd name="T85" fmla="*/ 52 h 55"/>
                <a:gd name="T86" fmla="*/ 59 w 64"/>
                <a:gd name="T87" fmla="*/ 52 h 55"/>
                <a:gd name="T88" fmla="*/ 59 w 64"/>
                <a:gd name="T89" fmla="*/ 50 h 55"/>
                <a:gd name="T90" fmla="*/ 57 w 64"/>
                <a:gd name="T91" fmla="*/ 50 h 55"/>
                <a:gd name="T92" fmla="*/ 57 w 64"/>
                <a:gd name="T93" fmla="*/ 45 h 55"/>
                <a:gd name="T94" fmla="*/ 55 w 64"/>
                <a:gd name="T95" fmla="*/ 45 h 55"/>
                <a:gd name="T96" fmla="*/ 57 w 64"/>
                <a:gd name="T97" fmla="*/ 41 h 55"/>
                <a:gd name="T98" fmla="*/ 59 w 64"/>
                <a:gd name="T99" fmla="*/ 38 h 55"/>
                <a:gd name="T100" fmla="*/ 62 w 64"/>
                <a:gd name="T101" fmla="*/ 38 h 55"/>
                <a:gd name="T102" fmla="*/ 62 w 64"/>
                <a:gd name="T103"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55">
                  <a:moveTo>
                    <a:pt x="62" y="38"/>
                  </a:moveTo>
                  <a:lnTo>
                    <a:pt x="64" y="31"/>
                  </a:lnTo>
                  <a:lnTo>
                    <a:pt x="62" y="26"/>
                  </a:lnTo>
                  <a:lnTo>
                    <a:pt x="62" y="24"/>
                  </a:lnTo>
                  <a:lnTo>
                    <a:pt x="57" y="17"/>
                  </a:lnTo>
                  <a:lnTo>
                    <a:pt x="59" y="15"/>
                  </a:lnTo>
                  <a:lnTo>
                    <a:pt x="55" y="12"/>
                  </a:lnTo>
                  <a:lnTo>
                    <a:pt x="55" y="10"/>
                  </a:lnTo>
                  <a:lnTo>
                    <a:pt x="52" y="5"/>
                  </a:lnTo>
                  <a:lnTo>
                    <a:pt x="47" y="8"/>
                  </a:lnTo>
                  <a:lnTo>
                    <a:pt x="45" y="3"/>
                  </a:lnTo>
                  <a:lnTo>
                    <a:pt x="40" y="3"/>
                  </a:lnTo>
                  <a:lnTo>
                    <a:pt x="38" y="0"/>
                  </a:lnTo>
                  <a:lnTo>
                    <a:pt x="31" y="0"/>
                  </a:lnTo>
                  <a:lnTo>
                    <a:pt x="28" y="3"/>
                  </a:lnTo>
                  <a:lnTo>
                    <a:pt x="26" y="5"/>
                  </a:lnTo>
                  <a:lnTo>
                    <a:pt x="26" y="5"/>
                  </a:lnTo>
                  <a:lnTo>
                    <a:pt x="21" y="8"/>
                  </a:lnTo>
                  <a:lnTo>
                    <a:pt x="19" y="10"/>
                  </a:lnTo>
                  <a:lnTo>
                    <a:pt x="17" y="8"/>
                  </a:lnTo>
                  <a:lnTo>
                    <a:pt x="12" y="8"/>
                  </a:lnTo>
                  <a:lnTo>
                    <a:pt x="10" y="3"/>
                  </a:lnTo>
                  <a:lnTo>
                    <a:pt x="7" y="3"/>
                  </a:lnTo>
                  <a:lnTo>
                    <a:pt x="2" y="5"/>
                  </a:lnTo>
                  <a:lnTo>
                    <a:pt x="0" y="10"/>
                  </a:lnTo>
                  <a:lnTo>
                    <a:pt x="2" y="12"/>
                  </a:lnTo>
                  <a:lnTo>
                    <a:pt x="5" y="22"/>
                  </a:lnTo>
                  <a:lnTo>
                    <a:pt x="10" y="22"/>
                  </a:lnTo>
                  <a:lnTo>
                    <a:pt x="10" y="26"/>
                  </a:lnTo>
                  <a:lnTo>
                    <a:pt x="17" y="31"/>
                  </a:lnTo>
                  <a:lnTo>
                    <a:pt x="19" y="31"/>
                  </a:lnTo>
                  <a:lnTo>
                    <a:pt x="21" y="34"/>
                  </a:lnTo>
                  <a:lnTo>
                    <a:pt x="24" y="36"/>
                  </a:lnTo>
                  <a:lnTo>
                    <a:pt x="26" y="41"/>
                  </a:lnTo>
                  <a:lnTo>
                    <a:pt x="31" y="43"/>
                  </a:lnTo>
                  <a:lnTo>
                    <a:pt x="33" y="43"/>
                  </a:lnTo>
                  <a:lnTo>
                    <a:pt x="36" y="43"/>
                  </a:lnTo>
                  <a:lnTo>
                    <a:pt x="38" y="45"/>
                  </a:lnTo>
                  <a:lnTo>
                    <a:pt x="40" y="45"/>
                  </a:lnTo>
                  <a:lnTo>
                    <a:pt x="45" y="52"/>
                  </a:lnTo>
                  <a:lnTo>
                    <a:pt x="50" y="52"/>
                  </a:lnTo>
                  <a:lnTo>
                    <a:pt x="55" y="55"/>
                  </a:lnTo>
                  <a:lnTo>
                    <a:pt x="55" y="52"/>
                  </a:lnTo>
                  <a:lnTo>
                    <a:pt x="59" y="52"/>
                  </a:lnTo>
                  <a:lnTo>
                    <a:pt x="59" y="50"/>
                  </a:lnTo>
                  <a:lnTo>
                    <a:pt x="57" y="50"/>
                  </a:lnTo>
                  <a:lnTo>
                    <a:pt x="57" y="45"/>
                  </a:lnTo>
                  <a:lnTo>
                    <a:pt x="55" y="45"/>
                  </a:lnTo>
                  <a:lnTo>
                    <a:pt x="57" y="41"/>
                  </a:lnTo>
                  <a:lnTo>
                    <a:pt x="59" y="38"/>
                  </a:lnTo>
                  <a:lnTo>
                    <a:pt x="62" y="38"/>
                  </a:lnTo>
                  <a:lnTo>
                    <a:pt x="62"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37" name="Belarus">
              <a:extLst>
                <a:ext uri="{FF2B5EF4-FFF2-40B4-BE49-F238E27FC236}">
                  <a16:creationId xmlns:a16="http://schemas.microsoft.com/office/drawing/2014/main" xmlns="" id="{6D711033-380C-4FB1-A17C-3D13CAD369FA}"/>
                </a:ext>
              </a:extLst>
            </p:cNvPr>
            <p:cNvSpPr>
              <a:spLocks/>
            </p:cNvSpPr>
            <p:nvPr/>
          </p:nvSpPr>
          <p:spPr bwMode="auto">
            <a:xfrm>
              <a:off x="6409749" y="2719797"/>
              <a:ext cx="212287" cy="163473"/>
            </a:xfrm>
            <a:custGeom>
              <a:avLst/>
              <a:gdLst>
                <a:gd name="T0" fmla="*/ 5 w 187"/>
                <a:gd name="T1" fmla="*/ 71 h 144"/>
                <a:gd name="T2" fmla="*/ 19 w 187"/>
                <a:gd name="T3" fmla="*/ 71 h 144"/>
                <a:gd name="T4" fmla="*/ 29 w 187"/>
                <a:gd name="T5" fmla="*/ 68 h 144"/>
                <a:gd name="T6" fmla="*/ 33 w 187"/>
                <a:gd name="T7" fmla="*/ 61 h 144"/>
                <a:gd name="T8" fmla="*/ 40 w 187"/>
                <a:gd name="T9" fmla="*/ 54 h 144"/>
                <a:gd name="T10" fmla="*/ 45 w 187"/>
                <a:gd name="T11" fmla="*/ 56 h 144"/>
                <a:gd name="T12" fmla="*/ 40 w 187"/>
                <a:gd name="T13" fmla="*/ 49 h 144"/>
                <a:gd name="T14" fmla="*/ 45 w 187"/>
                <a:gd name="T15" fmla="*/ 42 h 144"/>
                <a:gd name="T16" fmla="*/ 57 w 187"/>
                <a:gd name="T17" fmla="*/ 30 h 144"/>
                <a:gd name="T18" fmla="*/ 52 w 187"/>
                <a:gd name="T19" fmla="*/ 23 h 144"/>
                <a:gd name="T20" fmla="*/ 66 w 187"/>
                <a:gd name="T21" fmla="*/ 14 h 144"/>
                <a:gd name="T22" fmla="*/ 76 w 187"/>
                <a:gd name="T23" fmla="*/ 7 h 144"/>
                <a:gd name="T24" fmla="*/ 81 w 187"/>
                <a:gd name="T25" fmla="*/ 2 h 144"/>
                <a:gd name="T26" fmla="*/ 90 w 187"/>
                <a:gd name="T27" fmla="*/ 2 h 144"/>
                <a:gd name="T28" fmla="*/ 100 w 187"/>
                <a:gd name="T29" fmla="*/ 7 h 144"/>
                <a:gd name="T30" fmla="*/ 111 w 187"/>
                <a:gd name="T31" fmla="*/ 4 h 144"/>
                <a:gd name="T32" fmla="*/ 121 w 187"/>
                <a:gd name="T33" fmla="*/ 7 h 144"/>
                <a:gd name="T34" fmla="*/ 130 w 187"/>
                <a:gd name="T35" fmla="*/ 9 h 144"/>
                <a:gd name="T36" fmla="*/ 142 w 187"/>
                <a:gd name="T37" fmla="*/ 11 h 144"/>
                <a:gd name="T38" fmla="*/ 142 w 187"/>
                <a:gd name="T39" fmla="*/ 23 h 144"/>
                <a:gd name="T40" fmla="*/ 147 w 187"/>
                <a:gd name="T41" fmla="*/ 35 h 144"/>
                <a:gd name="T42" fmla="*/ 154 w 187"/>
                <a:gd name="T43" fmla="*/ 47 h 144"/>
                <a:gd name="T44" fmla="*/ 163 w 187"/>
                <a:gd name="T45" fmla="*/ 56 h 144"/>
                <a:gd name="T46" fmla="*/ 173 w 187"/>
                <a:gd name="T47" fmla="*/ 66 h 144"/>
                <a:gd name="T48" fmla="*/ 182 w 187"/>
                <a:gd name="T49" fmla="*/ 78 h 144"/>
                <a:gd name="T50" fmla="*/ 185 w 187"/>
                <a:gd name="T51" fmla="*/ 85 h 144"/>
                <a:gd name="T52" fmla="*/ 170 w 187"/>
                <a:gd name="T53" fmla="*/ 94 h 144"/>
                <a:gd name="T54" fmla="*/ 163 w 187"/>
                <a:gd name="T55" fmla="*/ 92 h 144"/>
                <a:gd name="T56" fmla="*/ 168 w 187"/>
                <a:gd name="T57" fmla="*/ 106 h 144"/>
                <a:gd name="T58" fmla="*/ 173 w 187"/>
                <a:gd name="T59" fmla="*/ 118 h 144"/>
                <a:gd name="T60" fmla="*/ 170 w 187"/>
                <a:gd name="T61" fmla="*/ 123 h 144"/>
                <a:gd name="T62" fmla="*/ 156 w 187"/>
                <a:gd name="T63" fmla="*/ 125 h 144"/>
                <a:gd name="T64" fmla="*/ 152 w 187"/>
                <a:gd name="T65" fmla="*/ 142 h 144"/>
                <a:gd name="T66" fmla="*/ 142 w 187"/>
                <a:gd name="T67" fmla="*/ 139 h 144"/>
                <a:gd name="T68" fmla="*/ 133 w 187"/>
                <a:gd name="T69" fmla="*/ 139 h 144"/>
                <a:gd name="T70" fmla="*/ 123 w 187"/>
                <a:gd name="T71" fmla="*/ 144 h 144"/>
                <a:gd name="T72" fmla="*/ 118 w 187"/>
                <a:gd name="T73" fmla="*/ 139 h 144"/>
                <a:gd name="T74" fmla="*/ 107 w 187"/>
                <a:gd name="T75" fmla="*/ 142 h 144"/>
                <a:gd name="T76" fmla="*/ 97 w 187"/>
                <a:gd name="T77" fmla="*/ 139 h 144"/>
                <a:gd name="T78" fmla="*/ 92 w 187"/>
                <a:gd name="T79" fmla="*/ 142 h 144"/>
                <a:gd name="T80" fmla="*/ 81 w 187"/>
                <a:gd name="T81" fmla="*/ 142 h 144"/>
                <a:gd name="T82" fmla="*/ 74 w 187"/>
                <a:gd name="T83" fmla="*/ 137 h 144"/>
                <a:gd name="T84" fmla="*/ 55 w 187"/>
                <a:gd name="T85" fmla="*/ 130 h 144"/>
                <a:gd name="T86" fmla="*/ 47 w 187"/>
                <a:gd name="T87" fmla="*/ 134 h 144"/>
                <a:gd name="T88" fmla="*/ 24 w 187"/>
                <a:gd name="T89" fmla="*/ 137 h 144"/>
                <a:gd name="T90" fmla="*/ 14 w 187"/>
                <a:gd name="T91" fmla="*/ 134 h 144"/>
                <a:gd name="T92" fmla="*/ 10 w 187"/>
                <a:gd name="T93" fmla="*/ 134 h 144"/>
                <a:gd name="T94" fmla="*/ 5 w 187"/>
                <a:gd name="T95" fmla="*/ 120 h 144"/>
                <a:gd name="T96" fmla="*/ 12 w 187"/>
                <a:gd name="T97" fmla="*/ 113 h 144"/>
                <a:gd name="T98" fmla="*/ 10 w 187"/>
                <a:gd name="T99" fmla="*/ 97 h 144"/>
                <a:gd name="T100" fmla="*/ 5 w 187"/>
                <a:gd name="T101" fmla="*/ 87 h 144"/>
                <a:gd name="T102" fmla="*/ 0 w 187"/>
                <a:gd name="T103" fmla="*/ 7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7" h="144">
                  <a:moveTo>
                    <a:pt x="0" y="75"/>
                  </a:moveTo>
                  <a:lnTo>
                    <a:pt x="5" y="71"/>
                  </a:lnTo>
                  <a:lnTo>
                    <a:pt x="14" y="68"/>
                  </a:lnTo>
                  <a:lnTo>
                    <a:pt x="19" y="71"/>
                  </a:lnTo>
                  <a:lnTo>
                    <a:pt x="26" y="68"/>
                  </a:lnTo>
                  <a:lnTo>
                    <a:pt x="29" y="68"/>
                  </a:lnTo>
                  <a:lnTo>
                    <a:pt x="26" y="61"/>
                  </a:lnTo>
                  <a:lnTo>
                    <a:pt x="33" y="61"/>
                  </a:lnTo>
                  <a:lnTo>
                    <a:pt x="36" y="56"/>
                  </a:lnTo>
                  <a:lnTo>
                    <a:pt x="40" y="54"/>
                  </a:lnTo>
                  <a:lnTo>
                    <a:pt x="40" y="56"/>
                  </a:lnTo>
                  <a:lnTo>
                    <a:pt x="45" y="56"/>
                  </a:lnTo>
                  <a:lnTo>
                    <a:pt x="45" y="52"/>
                  </a:lnTo>
                  <a:lnTo>
                    <a:pt x="40" y="49"/>
                  </a:lnTo>
                  <a:lnTo>
                    <a:pt x="43" y="42"/>
                  </a:lnTo>
                  <a:lnTo>
                    <a:pt x="45" y="42"/>
                  </a:lnTo>
                  <a:lnTo>
                    <a:pt x="50" y="35"/>
                  </a:lnTo>
                  <a:lnTo>
                    <a:pt x="57" y="30"/>
                  </a:lnTo>
                  <a:lnTo>
                    <a:pt x="57" y="26"/>
                  </a:lnTo>
                  <a:lnTo>
                    <a:pt x="52" y="23"/>
                  </a:lnTo>
                  <a:lnTo>
                    <a:pt x="59" y="19"/>
                  </a:lnTo>
                  <a:lnTo>
                    <a:pt x="66" y="14"/>
                  </a:lnTo>
                  <a:lnTo>
                    <a:pt x="76" y="14"/>
                  </a:lnTo>
                  <a:lnTo>
                    <a:pt x="76" y="7"/>
                  </a:lnTo>
                  <a:lnTo>
                    <a:pt x="81" y="4"/>
                  </a:lnTo>
                  <a:lnTo>
                    <a:pt x="81" y="2"/>
                  </a:lnTo>
                  <a:lnTo>
                    <a:pt x="88" y="0"/>
                  </a:lnTo>
                  <a:lnTo>
                    <a:pt x="90" y="2"/>
                  </a:lnTo>
                  <a:lnTo>
                    <a:pt x="95" y="0"/>
                  </a:lnTo>
                  <a:lnTo>
                    <a:pt x="100" y="7"/>
                  </a:lnTo>
                  <a:lnTo>
                    <a:pt x="107" y="4"/>
                  </a:lnTo>
                  <a:lnTo>
                    <a:pt x="111" y="4"/>
                  </a:lnTo>
                  <a:lnTo>
                    <a:pt x="114" y="11"/>
                  </a:lnTo>
                  <a:lnTo>
                    <a:pt x="121" y="7"/>
                  </a:lnTo>
                  <a:lnTo>
                    <a:pt x="128" y="4"/>
                  </a:lnTo>
                  <a:lnTo>
                    <a:pt x="130" y="9"/>
                  </a:lnTo>
                  <a:lnTo>
                    <a:pt x="133" y="9"/>
                  </a:lnTo>
                  <a:lnTo>
                    <a:pt x="142" y="11"/>
                  </a:lnTo>
                  <a:lnTo>
                    <a:pt x="144" y="16"/>
                  </a:lnTo>
                  <a:lnTo>
                    <a:pt x="142" y="23"/>
                  </a:lnTo>
                  <a:lnTo>
                    <a:pt x="147" y="28"/>
                  </a:lnTo>
                  <a:lnTo>
                    <a:pt x="147" y="35"/>
                  </a:lnTo>
                  <a:lnTo>
                    <a:pt x="152" y="40"/>
                  </a:lnTo>
                  <a:lnTo>
                    <a:pt x="154" y="47"/>
                  </a:lnTo>
                  <a:lnTo>
                    <a:pt x="159" y="54"/>
                  </a:lnTo>
                  <a:lnTo>
                    <a:pt x="163" y="56"/>
                  </a:lnTo>
                  <a:lnTo>
                    <a:pt x="166" y="66"/>
                  </a:lnTo>
                  <a:lnTo>
                    <a:pt x="173" y="66"/>
                  </a:lnTo>
                  <a:lnTo>
                    <a:pt x="182" y="73"/>
                  </a:lnTo>
                  <a:lnTo>
                    <a:pt x="182" y="78"/>
                  </a:lnTo>
                  <a:lnTo>
                    <a:pt x="187" y="82"/>
                  </a:lnTo>
                  <a:lnTo>
                    <a:pt x="185" y="85"/>
                  </a:lnTo>
                  <a:lnTo>
                    <a:pt x="180" y="92"/>
                  </a:lnTo>
                  <a:lnTo>
                    <a:pt x="170" y="94"/>
                  </a:lnTo>
                  <a:lnTo>
                    <a:pt x="163" y="90"/>
                  </a:lnTo>
                  <a:lnTo>
                    <a:pt x="163" y="92"/>
                  </a:lnTo>
                  <a:lnTo>
                    <a:pt x="163" y="99"/>
                  </a:lnTo>
                  <a:lnTo>
                    <a:pt x="168" y="106"/>
                  </a:lnTo>
                  <a:lnTo>
                    <a:pt x="166" y="111"/>
                  </a:lnTo>
                  <a:lnTo>
                    <a:pt x="173" y="118"/>
                  </a:lnTo>
                  <a:lnTo>
                    <a:pt x="173" y="123"/>
                  </a:lnTo>
                  <a:lnTo>
                    <a:pt x="170" y="123"/>
                  </a:lnTo>
                  <a:lnTo>
                    <a:pt x="161" y="125"/>
                  </a:lnTo>
                  <a:lnTo>
                    <a:pt x="156" y="125"/>
                  </a:lnTo>
                  <a:lnTo>
                    <a:pt x="152" y="134"/>
                  </a:lnTo>
                  <a:lnTo>
                    <a:pt x="152" y="142"/>
                  </a:lnTo>
                  <a:lnTo>
                    <a:pt x="147" y="142"/>
                  </a:lnTo>
                  <a:lnTo>
                    <a:pt x="142" y="139"/>
                  </a:lnTo>
                  <a:lnTo>
                    <a:pt x="137" y="142"/>
                  </a:lnTo>
                  <a:lnTo>
                    <a:pt x="133" y="139"/>
                  </a:lnTo>
                  <a:lnTo>
                    <a:pt x="128" y="139"/>
                  </a:lnTo>
                  <a:lnTo>
                    <a:pt x="123" y="144"/>
                  </a:lnTo>
                  <a:lnTo>
                    <a:pt x="121" y="142"/>
                  </a:lnTo>
                  <a:lnTo>
                    <a:pt x="118" y="139"/>
                  </a:lnTo>
                  <a:lnTo>
                    <a:pt x="114" y="137"/>
                  </a:lnTo>
                  <a:lnTo>
                    <a:pt x="107" y="142"/>
                  </a:lnTo>
                  <a:lnTo>
                    <a:pt x="102" y="139"/>
                  </a:lnTo>
                  <a:lnTo>
                    <a:pt x="97" y="139"/>
                  </a:lnTo>
                  <a:lnTo>
                    <a:pt x="95" y="142"/>
                  </a:lnTo>
                  <a:lnTo>
                    <a:pt x="92" y="142"/>
                  </a:lnTo>
                  <a:lnTo>
                    <a:pt x="88" y="139"/>
                  </a:lnTo>
                  <a:lnTo>
                    <a:pt x="81" y="142"/>
                  </a:lnTo>
                  <a:lnTo>
                    <a:pt x="78" y="139"/>
                  </a:lnTo>
                  <a:lnTo>
                    <a:pt x="74" y="137"/>
                  </a:lnTo>
                  <a:lnTo>
                    <a:pt x="62" y="134"/>
                  </a:lnTo>
                  <a:lnTo>
                    <a:pt x="55" y="130"/>
                  </a:lnTo>
                  <a:lnTo>
                    <a:pt x="52" y="130"/>
                  </a:lnTo>
                  <a:lnTo>
                    <a:pt x="47" y="134"/>
                  </a:lnTo>
                  <a:lnTo>
                    <a:pt x="40" y="134"/>
                  </a:lnTo>
                  <a:lnTo>
                    <a:pt x="24" y="137"/>
                  </a:lnTo>
                  <a:lnTo>
                    <a:pt x="21" y="139"/>
                  </a:lnTo>
                  <a:lnTo>
                    <a:pt x="14" y="134"/>
                  </a:lnTo>
                  <a:lnTo>
                    <a:pt x="10" y="137"/>
                  </a:lnTo>
                  <a:lnTo>
                    <a:pt x="10" y="134"/>
                  </a:lnTo>
                  <a:lnTo>
                    <a:pt x="5" y="127"/>
                  </a:lnTo>
                  <a:lnTo>
                    <a:pt x="5" y="120"/>
                  </a:lnTo>
                  <a:lnTo>
                    <a:pt x="7" y="113"/>
                  </a:lnTo>
                  <a:lnTo>
                    <a:pt x="12" y="113"/>
                  </a:lnTo>
                  <a:lnTo>
                    <a:pt x="12" y="99"/>
                  </a:lnTo>
                  <a:lnTo>
                    <a:pt x="10" y="97"/>
                  </a:lnTo>
                  <a:lnTo>
                    <a:pt x="7" y="92"/>
                  </a:lnTo>
                  <a:lnTo>
                    <a:pt x="5" y="87"/>
                  </a:lnTo>
                  <a:lnTo>
                    <a:pt x="3" y="75"/>
                  </a:lnTo>
                  <a:lnTo>
                    <a:pt x="0" y="75"/>
                  </a:lnTo>
                  <a:lnTo>
                    <a:pt x="0" y="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38" name="Bangladesh">
              <a:extLst>
                <a:ext uri="{FF2B5EF4-FFF2-40B4-BE49-F238E27FC236}">
                  <a16:creationId xmlns:a16="http://schemas.microsoft.com/office/drawing/2014/main" xmlns="" id="{AE89D6BD-4228-44D9-A451-41ED8A7FACC9}"/>
                </a:ext>
              </a:extLst>
            </p:cNvPr>
            <p:cNvSpPr>
              <a:spLocks noEditPoints="1"/>
            </p:cNvSpPr>
            <p:nvPr/>
          </p:nvSpPr>
          <p:spPr bwMode="auto">
            <a:xfrm>
              <a:off x="8093289" y="3616625"/>
              <a:ext cx="128281" cy="169149"/>
            </a:xfrm>
            <a:custGeom>
              <a:avLst/>
              <a:gdLst>
                <a:gd name="T0" fmla="*/ 47 w 48"/>
                <a:gd name="T1" fmla="*/ 57 h 63"/>
                <a:gd name="T2" fmla="*/ 44 w 48"/>
                <a:gd name="T3" fmla="*/ 60 h 63"/>
                <a:gd name="T4" fmla="*/ 45 w 48"/>
                <a:gd name="T5" fmla="*/ 63 h 63"/>
                <a:gd name="T6" fmla="*/ 41 w 48"/>
                <a:gd name="T7" fmla="*/ 58 h 63"/>
                <a:gd name="T8" fmla="*/ 41 w 48"/>
                <a:gd name="T9" fmla="*/ 54 h 63"/>
                <a:gd name="T10" fmla="*/ 39 w 48"/>
                <a:gd name="T11" fmla="*/ 55 h 63"/>
                <a:gd name="T12" fmla="*/ 40 w 48"/>
                <a:gd name="T13" fmla="*/ 50 h 63"/>
                <a:gd name="T14" fmla="*/ 36 w 48"/>
                <a:gd name="T15" fmla="*/ 41 h 63"/>
                <a:gd name="T16" fmla="*/ 34 w 48"/>
                <a:gd name="T17" fmla="*/ 42 h 63"/>
                <a:gd name="T18" fmla="*/ 29 w 48"/>
                <a:gd name="T19" fmla="*/ 40 h 63"/>
                <a:gd name="T20" fmla="*/ 25 w 48"/>
                <a:gd name="T21" fmla="*/ 36 h 63"/>
                <a:gd name="T22" fmla="*/ 27 w 48"/>
                <a:gd name="T23" fmla="*/ 42 h 63"/>
                <a:gd name="T24" fmla="*/ 27 w 48"/>
                <a:gd name="T25" fmla="*/ 46 h 63"/>
                <a:gd name="T26" fmla="*/ 24 w 48"/>
                <a:gd name="T27" fmla="*/ 52 h 63"/>
                <a:gd name="T28" fmla="*/ 24 w 48"/>
                <a:gd name="T29" fmla="*/ 49 h 63"/>
                <a:gd name="T30" fmla="*/ 22 w 48"/>
                <a:gd name="T31" fmla="*/ 50 h 63"/>
                <a:gd name="T32" fmla="*/ 21 w 48"/>
                <a:gd name="T33" fmla="*/ 45 h 63"/>
                <a:gd name="T34" fmla="*/ 20 w 48"/>
                <a:gd name="T35" fmla="*/ 46 h 63"/>
                <a:gd name="T36" fmla="*/ 21 w 48"/>
                <a:gd name="T37" fmla="*/ 50 h 63"/>
                <a:gd name="T38" fmla="*/ 19 w 48"/>
                <a:gd name="T39" fmla="*/ 52 h 63"/>
                <a:gd name="T40" fmla="*/ 17 w 48"/>
                <a:gd name="T41" fmla="*/ 53 h 63"/>
                <a:gd name="T42" fmla="*/ 15 w 48"/>
                <a:gd name="T43" fmla="*/ 50 h 63"/>
                <a:gd name="T44" fmla="*/ 13 w 48"/>
                <a:gd name="T45" fmla="*/ 46 h 63"/>
                <a:gd name="T46" fmla="*/ 10 w 48"/>
                <a:gd name="T47" fmla="*/ 37 h 63"/>
                <a:gd name="T48" fmla="*/ 9 w 48"/>
                <a:gd name="T49" fmla="*/ 30 h 63"/>
                <a:gd name="T50" fmla="*/ 2 w 48"/>
                <a:gd name="T51" fmla="*/ 23 h 63"/>
                <a:gd name="T52" fmla="*/ 5 w 48"/>
                <a:gd name="T53" fmla="*/ 17 h 63"/>
                <a:gd name="T54" fmla="*/ 9 w 48"/>
                <a:gd name="T55" fmla="*/ 15 h 63"/>
                <a:gd name="T56" fmla="*/ 6 w 48"/>
                <a:gd name="T57" fmla="*/ 11 h 63"/>
                <a:gd name="T58" fmla="*/ 0 w 48"/>
                <a:gd name="T59" fmla="*/ 8 h 63"/>
                <a:gd name="T60" fmla="*/ 2 w 48"/>
                <a:gd name="T61" fmla="*/ 3 h 63"/>
                <a:gd name="T62" fmla="*/ 3 w 48"/>
                <a:gd name="T63" fmla="*/ 0 h 63"/>
                <a:gd name="T64" fmla="*/ 5 w 48"/>
                <a:gd name="T65" fmla="*/ 4 h 63"/>
                <a:gd name="T66" fmla="*/ 10 w 48"/>
                <a:gd name="T67" fmla="*/ 5 h 63"/>
                <a:gd name="T68" fmla="*/ 9 w 48"/>
                <a:gd name="T69" fmla="*/ 3 h 63"/>
                <a:gd name="T70" fmla="*/ 14 w 48"/>
                <a:gd name="T71" fmla="*/ 6 h 63"/>
                <a:gd name="T72" fmla="*/ 16 w 48"/>
                <a:gd name="T73" fmla="*/ 8 h 63"/>
                <a:gd name="T74" fmla="*/ 17 w 48"/>
                <a:gd name="T75" fmla="*/ 13 h 63"/>
                <a:gd name="T76" fmla="*/ 21 w 48"/>
                <a:gd name="T77" fmla="*/ 15 h 63"/>
                <a:gd name="T78" fmla="*/ 29 w 48"/>
                <a:gd name="T79" fmla="*/ 16 h 63"/>
                <a:gd name="T80" fmla="*/ 37 w 48"/>
                <a:gd name="T81" fmla="*/ 16 h 63"/>
                <a:gd name="T82" fmla="*/ 40 w 48"/>
                <a:gd name="T83" fmla="*/ 18 h 63"/>
                <a:gd name="T84" fmla="*/ 40 w 48"/>
                <a:gd name="T85" fmla="*/ 22 h 63"/>
                <a:gd name="T86" fmla="*/ 37 w 48"/>
                <a:gd name="T87" fmla="*/ 27 h 63"/>
                <a:gd name="T88" fmla="*/ 35 w 48"/>
                <a:gd name="T89" fmla="*/ 27 h 63"/>
                <a:gd name="T90" fmla="*/ 32 w 48"/>
                <a:gd name="T91" fmla="*/ 30 h 63"/>
                <a:gd name="T92" fmla="*/ 34 w 48"/>
                <a:gd name="T93" fmla="*/ 35 h 63"/>
                <a:gd name="T94" fmla="*/ 37 w 48"/>
                <a:gd name="T95" fmla="*/ 39 h 63"/>
                <a:gd name="T96" fmla="*/ 38 w 48"/>
                <a:gd name="T97" fmla="*/ 37 h 63"/>
                <a:gd name="T98" fmla="*/ 39 w 48"/>
                <a:gd name="T99" fmla="*/ 34 h 63"/>
                <a:gd name="T100" fmla="*/ 41 w 48"/>
                <a:gd name="T101" fmla="*/ 33 h 63"/>
                <a:gd name="T102" fmla="*/ 44 w 48"/>
                <a:gd name="T103" fmla="*/ 35 h 63"/>
                <a:gd name="T104" fmla="*/ 45 w 48"/>
                <a:gd name="T105" fmla="*/ 41 h 63"/>
                <a:gd name="T106" fmla="*/ 47 w 48"/>
                <a:gd name="T107" fmla="*/ 49 h 63"/>
                <a:gd name="T108" fmla="*/ 48 w 48"/>
                <a:gd name="T109" fmla="*/ 52 h 63"/>
                <a:gd name="T110" fmla="*/ 35 w 48"/>
                <a:gd name="T111" fmla="*/ 44 h 63"/>
                <a:gd name="T112" fmla="*/ 35 w 48"/>
                <a:gd name="T113" fmla="*/ 46 h 63"/>
                <a:gd name="T114" fmla="*/ 32 w 48"/>
                <a:gd name="T115" fmla="*/ 46 h 63"/>
                <a:gd name="T116" fmla="*/ 33 w 48"/>
                <a:gd name="T117" fmla="*/ 46 h 63"/>
                <a:gd name="T118" fmla="*/ 31 w 48"/>
                <a:gd name="T119" fmla="*/ 44 h 63"/>
                <a:gd name="T120" fmla="*/ 27 w 48"/>
                <a:gd name="T121" fmla="*/ 44 h 63"/>
                <a:gd name="T122" fmla="*/ 30 w 48"/>
                <a:gd name="T123" fmla="*/ 4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 h="63">
                  <a:moveTo>
                    <a:pt x="48" y="52"/>
                  </a:moveTo>
                  <a:cubicBezTo>
                    <a:pt x="48" y="54"/>
                    <a:pt x="48" y="54"/>
                    <a:pt x="48" y="54"/>
                  </a:cubicBezTo>
                  <a:cubicBezTo>
                    <a:pt x="47" y="57"/>
                    <a:pt x="47" y="57"/>
                    <a:pt x="47" y="57"/>
                  </a:cubicBezTo>
                  <a:cubicBezTo>
                    <a:pt x="47" y="56"/>
                    <a:pt x="47" y="56"/>
                    <a:pt x="47" y="56"/>
                  </a:cubicBezTo>
                  <a:cubicBezTo>
                    <a:pt x="45" y="58"/>
                    <a:pt x="45" y="58"/>
                    <a:pt x="45" y="58"/>
                  </a:cubicBezTo>
                  <a:cubicBezTo>
                    <a:pt x="44" y="60"/>
                    <a:pt x="44" y="60"/>
                    <a:pt x="44" y="60"/>
                  </a:cubicBezTo>
                  <a:cubicBezTo>
                    <a:pt x="45" y="61"/>
                    <a:pt x="45" y="61"/>
                    <a:pt x="45" y="61"/>
                  </a:cubicBezTo>
                  <a:cubicBezTo>
                    <a:pt x="44" y="61"/>
                    <a:pt x="44" y="61"/>
                    <a:pt x="44" y="61"/>
                  </a:cubicBezTo>
                  <a:cubicBezTo>
                    <a:pt x="45" y="63"/>
                    <a:pt x="45" y="63"/>
                    <a:pt x="45" y="63"/>
                  </a:cubicBezTo>
                  <a:cubicBezTo>
                    <a:pt x="45" y="63"/>
                    <a:pt x="45" y="63"/>
                    <a:pt x="45" y="63"/>
                  </a:cubicBezTo>
                  <a:cubicBezTo>
                    <a:pt x="43" y="60"/>
                    <a:pt x="43" y="60"/>
                    <a:pt x="43" y="60"/>
                  </a:cubicBezTo>
                  <a:cubicBezTo>
                    <a:pt x="41" y="58"/>
                    <a:pt x="41" y="58"/>
                    <a:pt x="41" y="58"/>
                  </a:cubicBezTo>
                  <a:cubicBezTo>
                    <a:pt x="41" y="57"/>
                    <a:pt x="41" y="57"/>
                    <a:pt x="41" y="57"/>
                  </a:cubicBezTo>
                  <a:cubicBezTo>
                    <a:pt x="41" y="55"/>
                    <a:pt x="41" y="55"/>
                    <a:pt x="41" y="55"/>
                  </a:cubicBezTo>
                  <a:cubicBezTo>
                    <a:pt x="41" y="54"/>
                    <a:pt x="41" y="54"/>
                    <a:pt x="41" y="54"/>
                  </a:cubicBezTo>
                  <a:cubicBezTo>
                    <a:pt x="41" y="55"/>
                    <a:pt x="41" y="55"/>
                    <a:pt x="41" y="55"/>
                  </a:cubicBezTo>
                  <a:cubicBezTo>
                    <a:pt x="40" y="56"/>
                    <a:pt x="40" y="56"/>
                    <a:pt x="40" y="56"/>
                  </a:cubicBezTo>
                  <a:cubicBezTo>
                    <a:pt x="39" y="55"/>
                    <a:pt x="39" y="55"/>
                    <a:pt x="39" y="55"/>
                  </a:cubicBezTo>
                  <a:cubicBezTo>
                    <a:pt x="40" y="52"/>
                    <a:pt x="40" y="52"/>
                    <a:pt x="40" y="52"/>
                  </a:cubicBezTo>
                  <a:cubicBezTo>
                    <a:pt x="39" y="52"/>
                    <a:pt x="39" y="52"/>
                    <a:pt x="39" y="52"/>
                  </a:cubicBezTo>
                  <a:cubicBezTo>
                    <a:pt x="40" y="50"/>
                    <a:pt x="40" y="50"/>
                    <a:pt x="40" y="50"/>
                  </a:cubicBezTo>
                  <a:cubicBezTo>
                    <a:pt x="40" y="49"/>
                    <a:pt x="40" y="49"/>
                    <a:pt x="40" y="49"/>
                  </a:cubicBezTo>
                  <a:cubicBezTo>
                    <a:pt x="39" y="48"/>
                    <a:pt x="39" y="48"/>
                    <a:pt x="39" y="48"/>
                  </a:cubicBezTo>
                  <a:cubicBezTo>
                    <a:pt x="36" y="41"/>
                    <a:pt x="36" y="41"/>
                    <a:pt x="36" y="41"/>
                  </a:cubicBezTo>
                  <a:cubicBezTo>
                    <a:pt x="35" y="41"/>
                    <a:pt x="35" y="41"/>
                    <a:pt x="35" y="41"/>
                  </a:cubicBezTo>
                  <a:cubicBezTo>
                    <a:pt x="35" y="42"/>
                    <a:pt x="35" y="42"/>
                    <a:pt x="35" y="42"/>
                  </a:cubicBezTo>
                  <a:cubicBezTo>
                    <a:pt x="34" y="42"/>
                    <a:pt x="34" y="42"/>
                    <a:pt x="34" y="42"/>
                  </a:cubicBezTo>
                  <a:cubicBezTo>
                    <a:pt x="32" y="43"/>
                    <a:pt x="32" y="43"/>
                    <a:pt x="32" y="43"/>
                  </a:cubicBezTo>
                  <a:cubicBezTo>
                    <a:pt x="29" y="41"/>
                    <a:pt x="29" y="41"/>
                    <a:pt x="29" y="41"/>
                  </a:cubicBezTo>
                  <a:cubicBezTo>
                    <a:pt x="29" y="40"/>
                    <a:pt x="29" y="40"/>
                    <a:pt x="29" y="40"/>
                  </a:cubicBezTo>
                  <a:cubicBezTo>
                    <a:pt x="28" y="40"/>
                    <a:pt x="28" y="40"/>
                    <a:pt x="28" y="40"/>
                  </a:cubicBezTo>
                  <a:cubicBezTo>
                    <a:pt x="26" y="39"/>
                    <a:pt x="26" y="39"/>
                    <a:pt x="26" y="39"/>
                  </a:cubicBezTo>
                  <a:cubicBezTo>
                    <a:pt x="25" y="36"/>
                    <a:pt x="25" y="36"/>
                    <a:pt x="25" y="36"/>
                  </a:cubicBezTo>
                  <a:cubicBezTo>
                    <a:pt x="26" y="39"/>
                    <a:pt x="26" y="39"/>
                    <a:pt x="26" y="39"/>
                  </a:cubicBezTo>
                  <a:cubicBezTo>
                    <a:pt x="27" y="41"/>
                    <a:pt x="27" y="41"/>
                    <a:pt x="27" y="41"/>
                  </a:cubicBezTo>
                  <a:cubicBezTo>
                    <a:pt x="27" y="42"/>
                    <a:pt x="27" y="42"/>
                    <a:pt x="27" y="42"/>
                  </a:cubicBezTo>
                  <a:cubicBezTo>
                    <a:pt x="25" y="43"/>
                    <a:pt x="25" y="43"/>
                    <a:pt x="25" y="43"/>
                  </a:cubicBezTo>
                  <a:cubicBezTo>
                    <a:pt x="26" y="44"/>
                    <a:pt x="26" y="44"/>
                    <a:pt x="26" y="44"/>
                  </a:cubicBezTo>
                  <a:cubicBezTo>
                    <a:pt x="27" y="46"/>
                    <a:pt x="27" y="46"/>
                    <a:pt x="27" y="46"/>
                  </a:cubicBezTo>
                  <a:cubicBezTo>
                    <a:pt x="27" y="48"/>
                    <a:pt x="27" y="48"/>
                    <a:pt x="27" y="48"/>
                  </a:cubicBezTo>
                  <a:cubicBezTo>
                    <a:pt x="25" y="49"/>
                    <a:pt x="25" y="49"/>
                    <a:pt x="25" y="49"/>
                  </a:cubicBezTo>
                  <a:cubicBezTo>
                    <a:pt x="24" y="52"/>
                    <a:pt x="24" y="52"/>
                    <a:pt x="24" y="52"/>
                  </a:cubicBezTo>
                  <a:cubicBezTo>
                    <a:pt x="22" y="51"/>
                    <a:pt x="22" y="51"/>
                    <a:pt x="22" y="51"/>
                  </a:cubicBezTo>
                  <a:cubicBezTo>
                    <a:pt x="23" y="49"/>
                    <a:pt x="23" y="49"/>
                    <a:pt x="23" y="49"/>
                  </a:cubicBezTo>
                  <a:cubicBezTo>
                    <a:pt x="24" y="49"/>
                    <a:pt x="24" y="49"/>
                    <a:pt x="24" y="49"/>
                  </a:cubicBezTo>
                  <a:cubicBezTo>
                    <a:pt x="24" y="48"/>
                    <a:pt x="24" y="48"/>
                    <a:pt x="24" y="48"/>
                  </a:cubicBezTo>
                  <a:cubicBezTo>
                    <a:pt x="23" y="49"/>
                    <a:pt x="23" y="49"/>
                    <a:pt x="23" y="49"/>
                  </a:cubicBezTo>
                  <a:cubicBezTo>
                    <a:pt x="22" y="50"/>
                    <a:pt x="22" y="50"/>
                    <a:pt x="22" y="50"/>
                  </a:cubicBezTo>
                  <a:cubicBezTo>
                    <a:pt x="20" y="49"/>
                    <a:pt x="20" y="49"/>
                    <a:pt x="20" y="49"/>
                  </a:cubicBezTo>
                  <a:cubicBezTo>
                    <a:pt x="21" y="45"/>
                    <a:pt x="21" y="45"/>
                    <a:pt x="21" y="45"/>
                  </a:cubicBezTo>
                  <a:cubicBezTo>
                    <a:pt x="21" y="45"/>
                    <a:pt x="21" y="45"/>
                    <a:pt x="21" y="45"/>
                  </a:cubicBezTo>
                  <a:cubicBezTo>
                    <a:pt x="21" y="44"/>
                    <a:pt x="21" y="44"/>
                    <a:pt x="21" y="44"/>
                  </a:cubicBezTo>
                  <a:cubicBezTo>
                    <a:pt x="21" y="45"/>
                    <a:pt x="21" y="45"/>
                    <a:pt x="21" y="45"/>
                  </a:cubicBezTo>
                  <a:cubicBezTo>
                    <a:pt x="20" y="46"/>
                    <a:pt x="20" y="46"/>
                    <a:pt x="20" y="46"/>
                  </a:cubicBezTo>
                  <a:cubicBezTo>
                    <a:pt x="20" y="48"/>
                    <a:pt x="20" y="48"/>
                    <a:pt x="20" y="48"/>
                  </a:cubicBezTo>
                  <a:cubicBezTo>
                    <a:pt x="20" y="48"/>
                    <a:pt x="20" y="48"/>
                    <a:pt x="20" y="48"/>
                  </a:cubicBezTo>
                  <a:cubicBezTo>
                    <a:pt x="21" y="50"/>
                    <a:pt x="21" y="50"/>
                    <a:pt x="21" y="50"/>
                  </a:cubicBezTo>
                  <a:cubicBezTo>
                    <a:pt x="21" y="52"/>
                    <a:pt x="21" y="52"/>
                    <a:pt x="21" y="52"/>
                  </a:cubicBezTo>
                  <a:cubicBezTo>
                    <a:pt x="20" y="53"/>
                    <a:pt x="20" y="53"/>
                    <a:pt x="20" y="53"/>
                  </a:cubicBezTo>
                  <a:cubicBezTo>
                    <a:pt x="19" y="52"/>
                    <a:pt x="19" y="52"/>
                    <a:pt x="19" y="52"/>
                  </a:cubicBezTo>
                  <a:cubicBezTo>
                    <a:pt x="18" y="51"/>
                    <a:pt x="18" y="51"/>
                    <a:pt x="18" y="51"/>
                  </a:cubicBezTo>
                  <a:cubicBezTo>
                    <a:pt x="17" y="52"/>
                    <a:pt x="17" y="52"/>
                    <a:pt x="17" y="52"/>
                  </a:cubicBezTo>
                  <a:cubicBezTo>
                    <a:pt x="17" y="53"/>
                    <a:pt x="17" y="53"/>
                    <a:pt x="17" y="53"/>
                  </a:cubicBezTo>
                  <a:cubicBezTo>
                    <a:pt x="16" y="53"/>
                    <a:pt x="16" y="53"/>
                    <a:pt x="16" y="53"/>
                  </a:cubicBezTo>
                  <a:cubicBezTo>
                    <a:pt x="16" y="52"/>
                    <a:pt x="16" y="52"/>
                    <a:pt x="16" y="52"/>
                  </a:cubicBezTo>
                  <a:cubicBezTo>
                    <a:pt x="15" y="50"/>
                    <a:pt x="15" y="50"/>
                    <a:pt x="15" y="50"/>
                  </a:cubicBezTo>
                  <a:cubicBezTo>
                    <a:pt x="14" y="51"/>
                    <a:pt x="14" y="51"/>
                    <a:pt x="14" y="51"/>
                  </a:cubicBezTo>
                  <a:cubicBezTo>
                    <a:pt x="14" y="48"/>
                    <a:pt x="14" y="48"/>
                    <a:pt x="14" y="48"/>
                  </a:cubicBezTo>
                  <a:cubicBezTo>
                    <a:pt x="13" y="46"/>
                    <a:pt x="13" y="46"/>
                    <a:pt x="13" y="46"/>
                  </a:cubicBezTo>
                  <a:cubicBezTo>
                    <a:pt x="13" y="44"/>
                    <a:pt x="13" y="44"/>
                    <a:pt x="13" y="44"/>
                  </a:cubicBezTo>
                  <a:cubicBezTo>
                    <a:pt x="10" y="40"/>
                    <a:pt x="10" y="40"/>
                    <a:pt x="10" y="40"/>
                  </a:cubicBezTo>
                  <a:cubicBezTo>
                    <a:pt x="10" y="37"/>
                    <a:pt x="10" y="37"/>
                    <a:pt x="10" y="37"/>
                  </a:cubicBezTo>
                  <a:cubicBezTo>
                    <a:pt x="10" y="35"/>
                    <a:pt x="10" y="35"/>
                    <a:pt x="10" y="35"/>
                  </a:cubicBezTo>
                  <a:cubicBezTo>
                    <a:pt x="9" y="33"/>
                    <a:pt x="9" y="33"/>
                    <a:pt x="9" y="33"/>
                  </a:cubicBezTo>
                  <a:cubicBezTo>
                    <a:pt x="9" y="30"/>
                    <a:pt x="9" y="30"/>
                    <a:pt x="9" y="30"/>
                  </a:cubicBezTo>
                  <a:cubicBezTo>
                    <a:pt x="7" y="27"/>
                    <a:pt x="7" y="27"/>
                    <a:pt x="7" y="27"/>
                  </a:cubicBezTo>
                  <a:cubicBezTo>
                    <a:pt x="4" y="26"/>
                    <a:pt x="4" y="26"/>
                    <a:pt x="4" y="26"/>
                  </a:cubicBezTo>
                  <a:cubicBezTo>
                    <a:pt x="2" y="23"/>
                    <a:pt x="2" y="23"/>
                    <a:pt x="2" y="23"/>
                  </a:cubicBezTo>
                  <a:cubicBezTo>
                    <a:pt x="2" y="20"/>
                    <a:pt x="2" y="20"/>
                    <a:pt x="2" y="20"/>
                  </a:cubicBezTo>
                  <a:cubicBezTo>
                    <a:pt x="4" y="19"/>
                    <a:pt x="4" y="19"/>
                    <a:pt x="4" y="19"/>
                  </a:cubicBezTo>
                  <a:cubicBezTo>
                    <a:pt x="5" y="17"/>
                    <a:pt x="5" y="17"/>
                    <a:pt x="5" y="17"/>
                  </a:cubicBezTo>
                  <a:cubicBezTo>
                    <a:pt x="6" y="16"/>
                    <a:pt x="6" y="16"/>
                    <a:pt x="6" y="16"/>
                  </a:cubicBezTo>
                  <a:cubicBezTo>
                    <a:pt x="7" y="16"/>
                    <a:pt x="7" y="16"/>
                    <a:pt x="7" y="16"/>
                  </a:cubicBezTo>
                  <a:cubicBezTo>
                    <a:pt x="9" y="15"/>
                    <a:pt x="9" y="15"/>
                    <a:pt x="9" y="15"/>
                  </a:cubicBezTo>
                  <a:cubicBezTo>
                    <a:pt x="8" y="13"/>
                    <a:pt x="8" y="13"/>
                    <a:pt x="8" y="13"/>
                  </a:cubicBezTo>
                  <a:cubicBezTo>
                    <a:pt x="9" y="12"/>
                    <a:pt x="9" y="12"/>
                    <a:pt x="9" y="12"/>
                  </a:cubicBezTo>
                  <a:cubicBezTo>
                    <a:pt x="6" y="11"/>
                    <a:pt x="6" y="11"/>
                    <a:pt x="6" y="11"/>
                  </a:cubicBezTo>
                  <a:cubicBezTo>
                    <a:pt x="4" y="12"/>
                    <a:pt x="4" y="12"/>
                    <a:pt x="4" y="12"/>
                  </a:cubicBezTo>
                  <a:cubicBezTo>
                    <a:pt x="0" y="11"/>
                    <a:pt x="0" y="11"/>
                    <a:pt x="0" y="11"/>
                  </a:cubicBezTo>
                  <a:cubicBezTo>
                    <a:pt x="0" y="8"/>
                    <a:pt x="0" y="8"/>
                    <a:pt x="0" y="8"/>
                  </a:cubicBezTo>
                  <a:cubicBezTo>
                    <a:pt x="2" y="6"/>
                    <a:pt x="2" y="6"/>
                    <a:pt x="2" y="6"/>
                  </a:cubicBezTo>
                  <a:cubicBezTo>
                    <a:pt x="3" y="4"/>
                    <a:pt x="3" y="4"/>
                    <a:pt x="3" y="4"/>
                  </a:cubicBezTo>
                  <a:cubicBezTo>
                    <a:pt x="2" y="3"/>
                    <a:pt x="2" y="3"/>
                    <a:pt x="2" y="3"/>
                  </a:cubicBezTo>
                  <a:cubicBezTo>
                    <a:pt x="2" y="2"/>
                    <a:pt x="2" y="2"/>
                    <a:pt x="2" y="2"/>
                  </a:cubicBezTo>
                  <a:cubicBezTo>
                    <a:pt x="3" y="2"/>
                    <a:pt x="3" y="2"/>
                    <a:pt x="3" y="2"/>
                  </a:cubicBezTo>
                  <a:cubicBezTo>
                    <a:pt x="3" y="0"/>
                    <a:pt x="3" y="0"/>
                    <a:pt x="3" y="0"/>
                  </a:cubicBezTo>
                  <a:cubicBezTo>
                    <a:pt x="4" y="1"/>
                    <a:pt x="4" y="1"/>
                    <a:pt x="4" y="1"/>
                  </a:cubicBezTo>
                  <a:cubicBezTo>
                    <a:pt x="5" y="3"/>
                    <a:pt x="5" y="3"/>
                    <a:pt x="5" y="3"/>
                  </a:cubicBezTo>
                  <a:cubicBezTo>
                    <a:pt x="5" y="4"/>
                    <a:pt x="5" y="4"/>
                    <a:pt x="5" y="4"/>
                  </a:cubicBezTo>
                  <a:cubicBezTo>
                    <a:pt x="7" y="6"/>
                    <a:pt x="7" y="6"/>
                    <a:pt x="7" y="6"/>
                  </a:cubicBezTo>
                  <a:cubicBezTo>
                    <a:pt x="9" y="6"/>
                    <a:pt x="9" y="6"/>
                    <a:pt x="9" y="6"/>
                  </a:cubicBezTo>
                  <a:cubicBezTo>
                    <a:pt x="10" y="5"/>
                    <a:pt x="10" y="5"/>
                    <a:pt x="10" y="5"/>
                  </a:cubicBezTo>
                  <a:cubicBezTo>
                    <a:pt x="8" y="4"/>
                    <a:pt x="8" y="4"/>
                    <a:pt x="8" y="4"/>
                  </a:cubicBezTo>
                  <a:cubicBezTo>
                    <a:pt x="9" y="3"/>
                    <a:pt x="9" y="3"/>
                    <a:pt x="9" y="3"/>
                  </a:cubicBezTo>
                  <a:cubicBezTo>
                    <a:pt x="9" y="3"/>
                    <a:pt x="9" y="3"/>
                    <a:pt x="9" y="3"/>
                  </a:cubicBezTo>
                  <a:cubicBezTo>
                    <a:pt x="11" y="5"/>
                    <a:pt x="11" y="5"/>
                    <a:pt x="11" y="5"/>
                  </a:cubicBezTo>
                  <a:cubicBezTo>
                    <a:pt x="12" y="6"/>
                    <a:pt x="12" y="6"/>
                    <a:pt x="12" y="6"/>
                  </a:cubicBezTo>
                  <a:cubicBezTo>
                    <a:pt x="14" y="6"/>
                    <a:pt x="14" y="6"/>
                    <a:pt x="14" y="6"/>
                  </a:cubicBezTo>
                  <a:cubicBezTo>
                    <a:pt x="14" y="6"/>
                    <a:pt x="14" y="6"/>
                    <a:pt x="14" y="6"/>
                  </a:cubicBezTo>
                  <a:cubicBezTo>
                    <a:pt x="15" y="5"/>
                    <a:pt x="15" y="5"/>
                    <a:pt x="15" y="5"/>
                  </a:cubicBezTo>
                  <a:cubicBezTo>
                    <a:pt x="16" y="8"/>
                    <a:pt x="16" y="8"/>
                    <a:pt x="16" y="8"/>
                  </a:cubicBezTo>
                  <a:cubicBezTo>
                    <a:pt x="16" y="10"/>
                    <a:pt x="16" y="10"/>
                    <a:pt x="16" y="10"/>
                  </a:cubicBezTo>
                  <a:cubicBezTo>
                    <a:pt x="17" y="11"/>
                    <a:pt x="17" y="11"/>
                    <a:pt x="17" y="11"/>
                  </a:cubicBezTo>
                  <a:cubicBezTo>
                    <a:pt x="17" y="13"/>
                    <a:pt x="17" y="13"/>
                    <a:pt x="17" y="13"/>
                  </a:cubicBezTo>
                  <a:cubicBezTo>
                    <a:pt x="17" y="14"/>
                    <a:pt x="17" y="14"/>
                    <a:pt x="17" y="14"/>
                  </a:cubicBezTo>
                  <a:cubicBezTo>
                    <a:pt x="19" y="15"/>
                    <a:pt x="19" y="15"/>
                    <a:pt x="19" y="15"/>
                  </a:cubicBezTo>
                  <a:cubicBezTo>
                    <a:pt x="21" y="15"/>
                    <a:pt x="21" y="15"/>
                    <a:pt x="21" y="15"/>
                  </a:cubicBezTo>
                  <a:cubicBezTo>
                    <a:pt x="23" y="16"/>
                    <a:pt x="23" y="16"/>
                    <a:pt x="23" y="16"/>
                  </a:cubicBezTo>
                  <a:cubicBezTo>
                    <a:pt x="25" y="16"/>
                    <a:pt x="25" y="16"/>
                    <a:pt x="25" y="16"/>
                  </a:cubicBezTo>
                  <a:cubicBezTo>
                    <a:pt x="29" y="16"/>
                    <a:pt x="29" y="16"/>
                    <a:pt x="29" y="16"/>
                  </a:cubicBezTo>
                  <a:cubicBezTo>
                    <a:pt x="32" y="16"/>
                    <a:pt x="32" y="16"/>
                    <a:pt x="32" y="16"/>
                  </a:cubicBezTo>
                  <a:cubicBezTo>
                    <a:pt x="35" y="16"/>
                    <a:pt x="35" y="16"/>
                    <a:pt x="35" y="16"/>
                  </a:cubicBezTo>
                  <a:cubicBezTo>
                    <a:pt x="37" y="16"/>
                    <a:pt x="37" y="16"/>
                    <a:pt x="37" y="16"/>
                  </a:cubicBezTo>
                  <a:cubicBezTo>
                    <a:pt x="37" y="16"/>
                    <a:pt x="37" y="16"/>
                    <a:pt x="37" y="16"/>
                  </a:cubicBezTo>
                  <a:cubicBezTo>
                    <a:pt x="39" y="16"/>
                    <a:pt x="39" y="16"/>
                    <a:pt x="39" y="16"/>
                  </a:cubicBezTo>
                  <a:cubicBezTo>
                    <a:pt x="40" y="18"/>
                    <a:pt x="40" y="18"/>
                    <a:pt x="40" y="18"/>
                  </a:cubicBezTo>
                  <a:cubicBezTo>
                    <a:pt x="41" y="18"/>
                    <a:pt x="41" y="18"/>
                    <a:pt x="41" y="18"/>
                  </a:cubicBezTo>
                  <a:cubicBezTo>
                    <a:pt x="40" y="20"/>
                    <a:pt x="40" y="20"/>
                    <a:pt x="40" y="20"/>
                  </a:cubicBezTo>
                  <a:cubicBezTo>
                    <a:pt x="40" y="22"/>
                    <a:pt x="40" y="22"/>
                    <a:pt x="40" y="22"/>
                  </a:cubicBezTo>
                  <a:cubicBezTo>
                    <a:pt x="39" y="25"/>
                    <a:pt x="39" y="25"/>
                    <a:pt x="39" y="25"/>
                  </a:cubicBezTo>
                  <a:cubicBezTo>
                    <a:pt x="37" y="26"/>
                    <a:pt x="37" y="26"/>
                    <a:pt x="37" y="26"/>
                  </a:cubicBezTo>
                  <a:cubicBezTo>
                    <a:pt x="37" y="27"/>
                    <a:pt x="37" y="27"/>
                    <a:pt x="37" y="27"/>
                  </a:cubicBezTo>
                  <a:cubicBezTo>
                    <a:pt x="37" y="28"/>
                    <a:pt x="37" y="28"/>
                    <a:pt x="37" y="28"/>
                  </a:cubicBezTo>
                  <a:cubicBezTo>
                    <a:pt x="36" y="28"/>
                    <a:pt x="36" y="28"/>
                    <a:pt x="36" y="28"/>
                  </a:cubicBezTo>
                  <a:cubicBezTo>
                    <a:pt x="35" y="27"/>
                    <a:pt x="35" y="27"/>
                    <a:pt x="35" y="27"/>
                  </a:cubicBezTo>
                  <a:cubicBezTo>
                    <a:pt x="33" y="29"/>
                    <a:pt x="33" y="29"/>
                    <a:pt x="33" y="29"/>
                  </a:cubicBezTo>
                  <a:cubicBezTo>
                    <a:pt x="33" y="30"/>
                    <a:pt x="33" y="30"/>
                    <a:pt x="33" y="30"/>
                  </a:cubicBezTo>
                  <a:cubicBezTo>
                    <a:pt x="32" y="30"/>
                    <a:pt x="32" y="30"/>
                    <a:pt x="32" y="30"/>
                  </a:cubicBezTo>
                  <a:cubicBezTo>
                    <a:pt x="32" y="32"/>
                    <a:pt x="32" y="32"/>
                    <a:pt x="32" y="32"/>
                  </a:cubicBezTo>
                  <a:cubicBezTo>
                    <a:pt x="33" y="34"/>
                    <a:pt x="33" y="34"/>
                    <a:pt x="33" y="34"/>
                  </a:cubicBezTo>
                  <a:cubicBezTo>
                    <a:pt x="34" y="35"/>
                    <a:pt x="34" y="35"/>
                    <a:pt x="34" y="35"/>
                  </a:cubicBezTo>
                  <a:cubicBezTo>
                    <a:pt x="34" y="36"/>
                    <a:pt x="34" y="36"/>
                    <a:pt x="34" y="36"/>
                  </a:cubicBezTo>
                  <a:cubicBezTo>
                    <a:pt x="36" y="37"/>
                    <a:pt x="36" y="37"/>
                    <a:pt x="36" y="37"/>
                  </a:cubicBezTo>
                  <a:cubicBezTo>
                    <a:pt x="37" y="39"/>
                    <a:pt x="37" y="39"/>
                    <a:pt x="37" y="39"/>
                  </a:cubicBezTo>
                  <a:cubicBezTo>
                    <a:pt x="38" y="39"/>
                    <a:pt x="38" y="39"/>
                    <a:pt x="38" y="39"/>
                  </a:cubicBezTo>
                  <a:cubicBezTo>
                    <a:pt x="38" y="38"/>
                    <a:pt x="38" y="38"/>
                    <a:pt x="38" y="38"/>
                  </a:cubicBezTo>
                  <a:cubicBezTo>
                    <a:pt x="38" y="37"/>
                    <a:pt x="38" y="37"/>
                    <a:pt x="38" y="37"/>
                  </a:cubicBezTo>
                  <a:cubicBezTo>
                    <a:pt x="39" y="36"/>
                    <a:pt x="39" y="36"/>
                    <a:pt x="39" y="36"/>
                  </a:cubicBezTo>
                  <a:cubicBezTo>
                    <a:pt x="39" y="35"/>
                    <a:pt x="39" y="35"/>
                    <a:pt x="39" y="35"/>
                  </a:cubicBezTo>
                  <a:cubicBezTo>
                    <a:pt x="39" y="34"/>
                    <a:pt x="39" y="34"/>
                    <a:pt x="39" y="34"/>
                  </a:cubicBezTo>
                  <a:cubicBezTo>
                    <a:pt x="39" y="33"/>
                    <a:pt x="39" y="33"/>
                    <a:pt x="39" y="33"/>
                  </a:cubicBezTo>
                  <a:cubicBezTo>
                    <a:pt x="40" y="32"/>
                    <a:pt x="40" y="32"/>
                    <a:pt x="40" y="32"/>
                  </a:cubicBezTo>
                  <a:cubicBezTo>
                    <a:pt x="41" y="33"/>
                    <a:pt x="41" y="33"/>
                    <a:pt x="41" y="33"/>
                  </a:cubicBezTo>
                  <a:cubicBezTo>
                    <a:pt x="42" y="33"/>
                    <a:pt x="42" y="33"/>
                    <a:pt x="42" y="33"/>
                  </a:cubicBezTo>
                  <a:cubicBezTo>
                    <a:pt x="43" y="34"/>
                    <a:pt x="43" y="34"/>
                    <a:pt x="43" y="34"/>
                  </a:cubicBezTo>
                  <a:cubicBezTo>
                    <a:pt x="44" y="35"/>
                    <a:pt x="44" y="35"/>
                    <a:pt x="44" y="35"/>
                  </a:cubicBezTo>
                  <a:cubicBezTo>
                    <a:pt x="44" y="38"/>
                    <a:pt x="44" y="38"/>
                    <a:pt x="44" y="38"/>
                  </a:cubicBezTo>
                  <a:cubicBezTo>
                    <a:pt x="44" y="40"/>
                    <a:pt x="44" y="40"/>
                    <a:pt x="44" y="40"/>
                  </a:cubicBezTo>
                  <a:cubicBezTo>
                    <a:pt x="45" y="41"/>
                    <a:pt x="45" y="41"/>
                    <a:pt x="45" y="41"/>
                  </a:cubicBezTo>
                  <a:cubicBezTo>
                    <a:pt x="46" y="45"/>
                    <a:pt x="46" y="45"/>
                    <a:pt x="46" y="45"/>
                  </a:cubicBezTo>
                  <a:cubicBezTo>
                    <a:pt x="46" y="48"/>
                    <a:pt x="46" y="48"/>
                    <a:pt x="46" y="48"/>
                  </a:cubicBezTo>
                  <a:cubicBezTo>
                    <a:pt x="47" y="49"/>
                    <a:pt x="47" y="49"/>
                    <a:pt x="47" y="49"/>
                  </a:cubicBezTo>
                  <a:cubicBezTo>
                    <a:pt x="47" y="50"/>
                    <a:pt x="47" y="50"/>
                    <a:pt x="47" y="50"/>
                  </a:cubicBezTo>
                  <a:cubicBezTo>
                    <a:pt x="47" y="51"/>
                    <a:pt x="47" y="51"/>
                    <a:pt x="47" y="51"/>
                  </a:cubicBezTo>
                  <a:cubicBezTo>
                    <a:pt x="48" y="52"/>
                    <a:pt x="48" y="52"/>
                    <a:pt x="48" y="52"/>
                  </a:cubicBezTo>
                  <a:cubicBezTo>
                    <a:pt x="48" y="52"/>
                    <a:pt x="48" y="52"/>
                    <a:pt x="48" y="52"/>
                  </a:cubicBezTo>
                  <a:close/>
                  <a:moveTo>
                    <a:pt x="36" y="44"/>
                  </a:moveTo>
                  <a:cubicBezTo>
                    <a:pt x="35" y="44"/>
                    <a:pt x="35" y="44"/>
                    <a:pt x="35" y="44"/>
                  </a:cubicBezTo>
                  <a:cubicBezTo>
                    <a:pt x="34" y="44"/>
                    <a:pt x="34" y="44"/>
                    <a:pt x="34" y="44"/>
                  </a:cubicBezTo>
                  <a:cubicBezTo>
                    <a:pt x="34" y="46"/>
                    <a:pt x="34" y="46"/>
                    <a:pt x="34" y="46"/>
                  </a:cubicBezTo>
                  <a:cubicBezTo>
                    <a:pt x="35" y="46"/>
                    <a:pt x="35" y="46"/>
                    <a:pt x="35" y="46"/>
                  </a:cubicBezTo>
                  <a:cubicBezTo>
                    <a:pt x="36" y="44"/>
                    <a:pt x="36" y="44"/>
                    <a:pt x="36" y="44"/>
                  </a:cubicBezTo>
                  <a:close/>
                  <a:moveTo>
                    <a:pt x="31" y="44"/>
                  </a:moveTo>
                  <a:cubicBezTo>
                    <a:pt x="32" y="46"/>
                    <a:pt x="32" y="46"/>
                    <a:pt x="32" y="46"/>
                  </a:cubicBezTo>
                  <a:cubicBezTo>
                    <a:pt x="31" y="47"/>
                    <a:pt x="31" y="47"/>
                    <a:pt x="31" y="47"/>
                  </a:cubicBezTo>
                  <a:cubicBezTo>
                    <a:pt x="32" y="49"/>
                    <a:pt x="32" y="49"/>
                    <a:pt x="32" y="49"/>
                  </a:cubicBezTo>
                  <a:cubicBezTo>
                    <a:pt x="33" y="46"/>
                    <a:pt x="33" y="46"/>
                    <a:pt x="33" y="46"/>
                  </a:cubicBezTo>
                  <a:cubicBezTo>
                    <a:pt x="33" y="45"/>
                    <a:pt x="33" y="45"/>
                    <a:pt x="33" y="45"/>
                  </a:cubicBezTo>
                  <a:cubicBezTo>
                    <a:pt x="31" y="43"/>
                    <a:pt x="31" y="43"/>
                    <a:pt x="31" y="43"/>
                  </a:cubicBezTo>
                  <a:cubicBezTo>
                    <a:pt x="31" y="44"/>
                    <a:pt x="31" y="44"/>
                    <a:pt x="31" y="44"/>
                  </a:cubicBezTo>
                  <a:close/>
                  <a:moveTo>
                    <a:pt x="29" y="43"/>
                  </a:moveTo>
                  <a:cubicBezTo>
                    <a:pt x="27" y="43"/>
                    <a:pt x="27" y="43"/>
                    <a:pt x="27" y="43"/>
                  </a:cubicBezTo>
                  <a:cubicBezTo>
                    <a:pt x="27" y="44"/>
                    <a:pt x="27" y="44"/>
                    <a:pt x="27" y="44"/>
                  </a:cubicBezTo>
                  <a:cubicBezTo>
                    <a:pt x="28" y="47"/>
                    <a:pt x="28" y="47"/>
                    <a:pt x="28" y="47"/>
                  </a:cubicBezTo>
                  <a:cubicBezTo>
                    <a:pt x="30" y="47"/>
                    <a:pt x="30" y="47"/>
                    <a:pt x="30" y="47"/>
                  </a:cubicBezTo>
                  <a:cubicBezTo>
                    <a:pt x="30" y="44"/>
                    <a:pt x="30" y="44"/>
                    <a:pt x="30" y="44"/>
                  </a:cubicBezTo>
                  <a:lnTo>
                    <a:pt x="29" y="4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39" name="Bahrain">
              <a:extLst>
                <a:ext uri="{FF2B5EF4-FFF2-40B4-BE49-F238E27FC236}">
                  <a16:creationId xmlns:a16="http://schemas.microsoft.com/office/drawing/2014/main" xmlns="" id="{DBE4981E-3A64-45B0-89BD-B89C49FA2661}"/>
                </a:ext>
              </a:extLst>
            </p:cNvPr>
            <p:cNvSpPr/>
            <p:nvPr/>
          </p:nvSpPr>
          <p:spPr>
            <a:xfrm>
              <a:off x="7132939" y="3639821"/>
              <a:ext cx="9144" cy="27432"/>
            </a:xfrm>
            <a:custGeom>
              <a:avLst/>
              <a:gdLst>
                <a:gd name="connsiteX0" fmla="*/ 0 w 45719"/>
                <a:gd name="connsiteY0" fmla="*/ 0 h 48815"/>
                <a:gd name="connsiteX1" fmla="*/ 45719 w 45719"/>
                <a:gd name="connsiteY1" fmla="*/ 0 h 48815"/>
                <a:gd name="connsiteX2" fmla="*/ 45719 w 45719"/>
                <a:gd name="connsiteY2" fmla="*/ 48815 h 48815"/>
                <a:gd name="connsiteX3" fmla="*/ 0 w 45719"/>
                <a:gd name="connsiteY3" fmla="*/ 48815 h 48815"/>
                <a:gd name="connsiteX4" fmla="*/ 0 w 45719"/>
                <a:gd name="connsiteY4" fmla="*/ 0 h 48815"/>
                <a:gd name="connsiteX0" fmla="*/ 0 w 45719"/>
                <a:gd name="connsiteY0" fmla="*/ 0 h 48815"/>
                <a:gd name="connsiteX1" fmla="*/ 45719 w 45719"/>
                <a:gd name="connsiteY1" fmla="*/ 0 h 48815"/>
                <a:gd name="connsiteX2" fmla="*/ 10000 w 45719"/>
                <a:gd name="connsiteY2" fmla="*/ 25002 h 48815"/>
                <a:gd name="connsiteX3" fmla="*/ 0 w 45719"/>
                <a:gd name="connsiteY3" fmla="*/ 48815 h 48815"/>
                <a:gd name="connsiteX4" fmla="*/ 0 w 45719"/>
                <a:gd name="connsiteY4" fmla="*/ 0 h 48815"/>
                <a:gd name="connsiteX0" fmla="*/ 0 w 24287"/>
                <a:gd name="connsiteY0" fmla="*/ 0 h 48815"/>
                <a:gd name="connsiteX1" fmla="*/ 24287 w 24287"/>
                <a:gd name="connsiteY1" fmla="*/ 9525 h 48815"/>
                <a:gd name="connsiteX2" fmla="*/ 10000 w 24287"/>
                <a:gd name="connsiteY2" fmla="*/ 25002 h 48815"/>
                <a:gd name="connsiteX3" fmla="*/ 0 w 24287"/>
                <a:gd name="connsiteY3" fmla="*/ 48815 h 48815"/>
                <a:gd name="connsiteX4" fmla="*/ 0 w 24287"/>
                <a:gd name="connsiteY4" fmla="*/ 0 h 48815"/>
                <a:gd name="connsiteX0" fmla="*/ 0 w 24287"/>
                <a:gd name="connsiteY0" fmla="*/ 7144 h 39290"/>
                <a:gd name="connsiteX1" fmla="*/ 24287 w 24287"/>
                <a:gd name="connsiteY1" fmla="*/ 0 h 39290"/>
                <a:gd name="connsiteX2" fmla="*/ 10000 w 24287"/>
                <a:gd name="connsiteY2" fmla="*/ 15477 h 39290"/>
                <a:gd name="connsiteX3" fmla="*/ 0 w 24287"/>
                <a:gd name="connsiteY3" fmla="*/ 39290 h 39290"/>
                <a:gd name="connsiteX4" fmla="*/ 0 w 24287"/>
                <a:gd name="connsiteY4" fmla="*/ 7144 h 39290"/>
                <a:gd name="connsiteX0" fmla="*/ 0 w 24287"/>
                <a:gd name="connsiteY0" fmla="*/ 7144 h 25003"/>
                <a:gd name="connsiteX1" fmla="*/ 24287 w 24287"/>
                <a:gd name="connsiteY1" fmla="*/ 0 h 25003"/>
                <a:gd name="connsiteX2" fmla="*/ 10000 w 24287"/>
                <a:gd name="connsiteY2" fmla="*/ 15477 h 25003"/>
                <a:gd name="connsiteX3" fmla="*/ 4763 w 24287"/>
                <a:gd name="connsiteY3" fmla="*/ 25003 h 25003"/>
                <a:gd name="connsiteX4" fmla="*/ 0 w 24287"/>
                <a:gd name="connsiteY4" fmla="*/ 7144 h 25003"/>
                <a:gd name="connsiteX0" fmla="*/ 0 w 10000"/>
                <a:gd name="connsiteY0" fmla="*/ 0 h 17859"/>
                <a:gd name="connsiteX1" fmla="*/ 7720 w 10000"/>
                <a:gd name="connsiteY1" fmla="*/ 104 h 17859"/>
                <a:gd name="connsiteX2" fmla="*/ 10000 w 10000"/>
                <a:gd name="connsiteY2" fmla="*/ 8333 h 17859"/>
                <a:gd name="connsiteX3" fmla="*/ 4763 w 10000"/>
                <a:gd name="connsiteY3" fmla="*/ 17859 h 17859"/>
                <a:gd name="connsiteX4" fmla="*/ 0 w 10000"/>
                <a:gd name="connsiteY4" fmla="*/ 0 h 17859"/>
                <a:gd name="connsiteX0" fmla="*/ 0 w 8447"/>
                <a:gd name="connsiteY0" fmla="*/ 0 h 17859"/>
                <a:gd name="connsiteX1" fmla="*/ 7720 w 8447"/>
                <a:gd name="connsiteY1" fmla="*/ 104 h 17859"/>
                <a:gd name="connsiteX2" fmla="*/ 8447 w 8447"/>
                <a:gd name="connsiteY2" fmla="*/ 8333 h 17859"/>
                <a:gd name="connsiteX3" fmla="*/ 4763 w 8447"/>
                <a:gd name="connsiteY3" fmla="*/ 17859 h 17859"/>
                <a:gd name="connsiteX4" fmla="*/ 0 w 8447"/>
                <a:gd name="connsiteY4" fmla="*/ 0 h 17859"/>
                <a:gd name="connsiteX0" fmla="*/ 0 w 10000"/>
                <a:gd name="connsiteY0" fmla="*/ 0 h 7043"/>
                <a:gd name="connsiteX1" fmla="*/ 9139 w 10000"/>
                <a:gd name="connsiteY1" fmla="*/ 58 h 7043"/>
                <a:gd name="connsiteX2" fmla="*/ 10000 w 10000"/>
                <a:gd name="connsiteY2" fmla="*/ 4666 h 7043"/>
                <a:gd name="connsiteX3" fmla="*/ 1962 w 10000"/>
                <a:gd name="connsiteY3" fmla="*/ 7043 h 7043"/>
                <a:gd name="connsiteX4" fmla="*/ 0 w 10000"/>
                <a:gd name="connsiteY4" fmla="*/ 0 h 7043"/>
                <a:gd name="connsiteX0" fmla="*/ 0 w 9019"/>
                <a:gd name="connsiteY0" fmla="*/ 1400 h 9918"/>
                <a:gd name="connsiteX1" fmla="*/ 8158 w 9019"/>
                <a:gd name="connsiteY1" fmla="*/ 0 h 9918"/>
                <a:gd name="connsiteX2" fmla="*/ 9019 w 9019"/>
                <a:gd name="connsiteY2" fmla="*/ 6543 h 9918"/>
                <a:gd name="connsiteX3" fmla="*/ 981 w 9019"/>
                <a:gd name="connsiteY3" fmla="*/ 9918 h 9918"/>
                <a:gd name="connsiteX4" fmla="*/ 0 w 9019"/>
                <a:gd name="connsiteY4" fmla="*/ 1400 h 9918"/>
                <a:gd name="connsiteX0" fmla="*/ 0 w 10000"/>
                <a:gd name="connsiteY0" fmla="*/ 2076 h 10664"/>
                <a:gd name="connsiteX1" fmla="*/ 8909 w 10000"/>
                <a:gd name="connsiteY1" fmla="*/ 0 h 10664"/>
                <a:gd name="connsiteX2" fmla="*/ 10000 w 10000"/>
                <a:gd name="connsiteY2" fmla="*/ 7261 h 10664"/>
                <a:gd name="connsiteX3" fmla="*/ 1088 w 10000"/>
                <a:gd name="connsiteY3" fmla="*/ 10664 h 10664"/>
                <a:gd name="connsiteX4" fmla="*/ 0 w 10000"/>
                <a:gd name="connsiteY4" fmla="*/ 2076 h 1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664">
                  <a:moveTo>
                    <a:pt x="0" y="2076"/>
                  </a:moveTo>
                  <a:lnTo>
                    <a:pt x="8909" y="0"/>
                  </a:lnTo>
                  <a:lnTo>
                    <a:pt x="10000" y="7261"/>
                  </a:lnTo>
                  <a:lnTo>
                    <a:pt x="1088" y="10664"/>
                  </a:lnTo>
                  <a:lnTo>
                    <a:pt x="0" y="207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40" name="Azerbaijan">
              <a:extLst>
                <a:ext uri="{FF2B5EF4-FFF2-40B4-BE49-F238E27FC236}">
                  <a16:creationId xmlns:a16="http://schemas.microsoft.com/office/drawing/2014/main" xmlns="" id="{9BF935FD-B905-4FDC-B92C-CBE07A1392E6}"/>
                </a:ext>
              </a:extLst>
            </p:cNvPr>
            <p:cNvSpPr>
              <a:spLocks noEditPoints="1"/>
            </p:cNvSpPr>
            <p:nvPr/>
          </p:nvSpPr>
          <p:spPr bwMode="auto">
            <a:xfrm>
              <a:off x="6960333" y="3181834"/>
              <a:ext cx="137362" cy="114658"/>
            </a:xfrm>
            <a:custGeom>
              <a:avLst/>
              <a:gdLst>
                <a:gd name="T0" fmla="*/ 0 w 121"/>
                <a:gd name="T1" fmla="*/ 19 h 101"/>
                <a:gd name="T2" fmla="*/ 21 w 121"/>
                <a:gd name="T3" fmla="*/ 21 h 101"/>
                <a:gd name="T4" fmla="*/ 38 w 121"/>
                <a:gd name="T5" fmla="*/ 26 h 101"/>
                <a:gd name="T6" fmla="*/ 35 w 121"/>
                <a:gd name="T7" fmla="*/ 14 h 101"/>
                <a:gd name="T8" fmla="*/ 33 w 121"/>
                <a:gd name="T9" fmla="*/ 2 h 101"/>
                <a:gd name="T10" fmla="*/ 50 w 121"/>
                <a:gd name="T11" fmla="*/ 11 h 101"/>
                <a:gd name="T12" fmla="*/ 61 w 121"/>
                <a:gd name="T13" fmla="*/ 16 h 101"/>
                <a:gd name="T14" fmla="*/ 71 w 121"/>
                <a:gd name="T15" fmla="*/ 9 h 101"/>
                <a:gd name="T16" fmla="*/ 83 w 121"/>
                <a:gd name="T17" fmla="*/ 4 h 101"/>
                <a:gd name="T18" fmla="*/ 90 w 121"/>
                <a:gd name="T19" fmla="*/ 16 h 101"/>
                <a:gd name="T20" fmla="*/ 102 w 121"/>
                <a:gd name="T21" fmla="*/ 28 h 101"/>
                <a:gd name="T22" fmla="*/ 106 w 121"/>
                <a:gd name="T23" fmla="*/ 35 h 101"/>
                <a:gd name="T24" fmla="*/ 118 w 121"/>
                <a:gd name="T25" fmla="*/ 37 h 101"/>
                <a:gd name="T26" fmla="*/ 118 w 121"/>
                <a:gd name="T27" fmla="*/ 42 h 101"/>
                <a:gd name="T28" fmla="*/ 109 w 121"/>
                <a:gd name="T29" fmla="*/ 45 h 101"/>
                <a:gd name="T30" fmla="*/ 104 w 121"/>
                <a:gd name="T31" fmla="*/ 56 h 101"/>
                <a:gd name="T32" fmla="*/ 102 w 121"/>
                <a:gd name="T33" fmla="*/ 63 h 101"/>
                <a:gd name="T34" fmla="*/ 102 w 121"/>
                <a:gd name="T35" fmla="*/ 71 h 101"/>
                <a:gd name="T36" fmla="*/ 102 w 121"/>
                <a:gd name="T37" fmla="*/ 75 h 101"/>
                <a:gd name="T38" fmla="*/ 99 w 121"/>
                <a:gd name="T39" fmla="*/ 87 h 101"/>
                <a:gd name="T40" fmla="*/ 99 w 121"/>
                <a:gd name="T41" fmla="*/ 78 h 101"/>
                <a:gd name="T42" fmla="*/ 95 w 121"/>
                <a:gd name="T43" fmla="*/ 78 h 101"/>
                <a:gd name="T44" fmla="*/ 95 w 121"/>
                <a:gd name="T45" fmla="*/ 87 h 101"/>
                <a:gd name="T46" fmla="*/ 95 w 121"/>
                <a:gd name="T47" fmla="*/ 92 h 101"/>
                <a:gd name="T48" fmla="*/ 92 w 121"/>
                <a:gd name="T49" fmla="*/ 101 h 101"/>
                <a:gd name="T50" fmla="*/ 87 w 121"/>
                <a:gd name="T51" fmla="*/ 99 h 101"/>
                <a:gd name="T52" fmla="*/ 78 w 121"/>
                <a:gd name="T53" fmla="*/ 90 h 101"/>
                <a:gd name="T54" fmla="*/ 78 w 121"/>
                <a:gd name="T55" fmla="*/ 80 h 101"/>
                <a:gd name="T56" fmla="*/ 80 w 121"/>
                <a:gd name="T57" fmla="*/ 75 h 101"/>
                <a:gd name="T58" fmla="*/ 76 w 121"/>
                <a:gd name="T59" fmla="*/ 68 h 101"/>
                <a:gd name="T60" fmla="*/ 73 w 121"/>
                <a:gd name="T61" fmla="*/ 68 h 101"/>
                <a:gd name="T62" fmla="*/ 66 w 121"/>
                <a:gd name="T63" fmla="*/ 71 h 101"/>
                <a:gd name="T64" fmla="*/ 61 w 121"/>
                <a:gd name="T65" fmla="*/ 75 h 101"/>
                <a:gd name="T66" fmla="*/ 54 w 121"/>
                <a:gd name="T67" fmla="*/ 82 h 101"/>
                <a:gd name="T68" fmla="*/ 50 w 121"/>
                <a:gd name="T69" fmla="*/ 85 h 101"/>
                <a:gd name="T70" fmla="*/ 45 w 121"/>
                <a:gd name="T71" fmla="*/ 87 h 101"/>
                <a:gd name="T72" fmla="*/ 43 w 121"/>
                <a:gd name="T73" fmla="*/ 87 h 101"/>
                <a:gd name="T74" fmla="*/ 45 w 121"/>
                <a:gd name="T75" fmla="*/ 80 h 101"/>
                <a:gd name="T76" fmla="*/ 47 w 121"/>
                <a:gd name="T77" fmla="*/ 73 h 101"/>
                <a:gd name="T78" fmla="*/ 35 w 121"/>
                <a:gd name="T79" fmla="*/ 68 h 101"/>
                <a:gd name="T80" fmla="*/ 21 w 121"/>
                <a:gd name="T81" fmla="*/ 56 h 101"/>
                <a:gd name="T82" fmla="*/ 24 w 121"/>
                <a:gd name="T83" fmla="*/ 47 h 101"/>
                <a:gd name="T84" fmla="*/ 14 w 121"/>
                <a:gd name="T85" fmla="*/ 35 h 101"/>
                <a:gd name="T86" fmla="*/ 12 w 121"/>
                <a:gd name="T87" fmla="*/ 26 h 101"/>
                <a:gd name="T88" fmla="*/ 0 w 121"/>
                <a:gd name="T89" fmla="*/ 21 h 101"/>
                <a:gd name="T90" fmla="*/ 0 w 121"/>
                <a:gd name="T91" fmla="*/ 21 h 101"/>
                <a:gd name="T92" fmla="*/ 28 w 121"/>
                <a:gd name="T93" fmla="*/ 73 h 101"/>
                <a:gd name="T94" fmla="*/ 19 w 121"/>
                <a:gd name="T95" fmla="*/ 63 h 101"/>
                <a:gd name="T96" fmla="*/ 12 w 121"/>
                <a:gd name="T97" fmla="*/ 66 h 101"/>
                <a:gd name="T98" fmla="*/ 2 w 121"/>
                <a:gd name="T99" fmla="*/ 63 h 101"/>
                <a:gd name="T100" fmla="*/ 0 w 121"/>
                <a:gd name="T101" fmla="*/ 63 h 101"/>
                <a:gd name="T102" fmla="*/ 5 w 121"/>
                <a:gd name="T103" fmla="*/ 68 h 101"/>
                <a:gd name="T104" fmla="*/ 7 w 121"/>
                <a:gd name="T105" fmla="*/ 73 h 101"/>
                <a:gd name="T106" fmla="*/ 16 w 121"/>
                <a:gd name="T107" fmla="*/ 80 h 101"/>
                <a:gd name="T108" fmla="*/ 24 w 121"/>
                <a:gd name="T109" fmla="*/ 87 h 101"/>
                <a:gd name="T110" fmla="*/ 35 w 121"/>
                <a:gd name="T111" fmla="*/ 92 h 101"/>
                <a:gd name="T112" fmla="*/ 38 w 121"/>
                <a:gd name="T113" fmla="*/ 8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1" h="101">
                  <a:moveTo>
                    <a:pt x="0" y="21"/>
                  </a:moveTo>
                  <a:lnTo>
                    <a:pt x="0" y="19"/>
                  </a:lnTo>
                  <a:lnTo>
                    <a:pt x="9" y="14"/>
                  </a:lnTo>
                  <a:lnTo>
                    <a:pt x="21" y="21"/>
                  </a:lnTo>
                  <a:lnTo>
                    <a:pt x="31" y="21"/>
                  </a:lnTo>
                  <a:lnTo>
                    <a:pt x="38" y="26"/>
                  </a:lnTo>
                  <a:lnTo>
                    <a:pt x="40" y="19"/>
                  </a:lnTo>
                  <a:lnTo>
                    <a:pt x="35" y="14"/>
                  </a:lnTo>
                  <a:lnTo>
                    <a:pt x="31" y="9"/>
                  </a:lnTo>
                  <a:lnTo>
                    <a:pt x="33" y="2"/>
                  </a:lnTo>
                  <a:lnTo>
                    <a:pt x="38" y="2"/>
                  </a:lnTo>
                  <a:lnTo>
                    <a:pt x="50" y="11"/>
                  </a:lnTo>
                  <a:lnTo>
                    <a:pt x="52" y="16"/>
                  </a:lnTo>
                  <a:lnTo>
                    <a:pt x="61" y="16"/>
                  </a:lnTo>
                  <a:lnTo>
                    <a:pt x="64" y="14"/>
                  </a:lnTo>
                  <a:lnTo>
                    <a:pt x="71" y="9"/>
                  </a:lnTo>
                  <a:lnTo>
                    <a:pt x="78" y="0"/>
                  </a:lnTo>
                  <a:lnTo>
                    <a:pt x="83" y="4"/>
                  </a:lnTo>
                  <a:lnTo>
                    <a:pt x="90" y="14"/>
                  </a:lnTo>
                  <a:lnTo>
                    <a:pt x="90" y="16"/>
                  </a:lnTo>
                  <a:lnTo>
                    <a:pt x="95" y="23"/>
                  </a:lnTo>
                  <a:lnTo>
                    <a:pt x="102" y="28"/>
                  </a:lnTo>
                  <a:lnTo>
                    <a:pt x="102" y="33"/>
                  </a:lnTo>
                  <a:lnTo>
                    <a:pt x="106" y="35"/>
                  </a:lnTo>
                  <a:lnTo>
                    <a:pt x="113" y="35"/>
                  </a:lnTo>
                  <a:lnTo>
                    <a:pt x="118" y="37"/>
                  </a:lnTo>
                  <a:lnTo>
                    <a:pt x="121" y="42"/>
                  </a:lnTo>
                  <a:lnTo>
                    <a:pt x="118" y="42"/>
                  </a:lnTo>
                  <a:lnTo>
                    <a:pt x="116" y="45"/>
                  </a:lnTo>
                  <a:lnTo>
                    <a:pt x="109" y="45"/>
                  </a:lnTo>
                  <a:lnTo>
                    <a:pt x="102" y="52"/>
                  </a:lnTo>
                  <a:lnTo>
                    <a:pt x="104" y="56"/>
                  </a:lnTo>
                  <a:lnTo>
                    <a:pt x="104" y="61"/>
                  </a:lnTo>
                  <a:lnTo>
                    <a:pt x="102" y="63"/>
                  </a:lnTo>
                  <a:lnTo>
                    <a:pt x="102" y="68"/>
                  </a:lnTo>
                  <a:lnTo>
                    <a:pt x="102" y="71"/>
                  </a:lnTo>
                  <a:lnTo>
                    <a:pt x="102" y="73"/>
                  </a:lnTo>
                  <a:lnTo>
                    <a:pt x="102" y="75"/>
                  </a:lnTo>
                  <a:lnTo>
                    <a:pt x="102" y="82"/>
                  </a:lnTo>
                  <a:lnTo>
                    <a:pt x="99" y="87"/>
                  </a:lnTo>
                  <a:lnTo>
                    <a:pt x="97" y="85"/>
                  </a:lnTo>
                  <a:lnTo>
                    <a:pt x="99" y="78"/>
                  </a:lnTo>
                  <a:lnTo>
                    <a:pt x="97" y="75"/>
                  </a:lnTo>
                  <a:lnTo>
                    <a:pt x="95" y="78"/>
                  </a:lnTo>
                  <a:lnTo>
                    <a:pt x="92" y="80"/>
                  </a:lnTo>
                  <a:lnTo>
                    <a:pt x="95" y="87"/>
                  </a:lnTo>
                  <a:lnTo>
                    <a:pt x="95" y="90"/>
                  </a:lnTo>
                  <a:lnTo>
                    <a:pt x="95" y="92"/>
                  </a:lnTo>
                  <a:lnTo>
                    <a:pt x="95" y="101"/>
                  </a:lnTo>
                  <a:lnTo>
                    <a:pt x="92" y="101"/>
                  </a:lnTo>
                  <a:lnTo>
                    <a:pt x="90" y="101"/>
                  </a:lnTo>
                  <a:lnTo>
                    <a:pt x="87" y="99"/>
                  </a:lnTo>
                  <a:lnTo>
                    <a:pt x="85" y="97"/>
                  </a:lnTo>
                  <a:lnTo>
                    <a:pt x="78" y="90"/>
                  </a:lnTo>
                  <a:lnTo>
                    <a:pt x="85" y="82"/>
                  </a:lnTo>
                  <a:lnTo>
                    <a:pt x="78" y="80"/>
                  </a:lnTo>
                  <a:lnTo>
                    <a:pt x="78" y="78"/>
                  </a:lnTo>
                  <a:lnTo>
                    <a:pt x="80" y="75"/>
                  </a:lnTo>
                  <a:lnTo>
                    <a:pt x="78" y="73"/>
                  </a:lnTo>
                  <a:lnTo>
                    <a:pt x="76" y="68"/>
                  </a:lnTo>
                  <a:lnTo>
                    <a:pt x="73" y="68"/>
                  </a:lnTo>
                  <a:lnTo>
                    <a:pt x="73" y="68"/>
                  </a:lnTo>
                  <a:lnTo>
                    <a:pt x="71" y="68"/>
                  </a:lnTo>
                  <a:lnTo>
                    <a:pt x="66" y="71"/>
                  </a:lnTo>
                  <a:lnTo>
                    <a:pt x="64" y="71"/>
                  </a:lnTo>
                  <a:lnTo>
                    <a:pt x="61" y="75"/>
                  </a:lnTo>
                  <a:lnTo>
                    <a:pt x="59" y="75"/>
                  </a:lnTo>
                  <a:lnTo>
                    <a:pt x="54" y="82"/>
                  </a:lnTo>
                  <a:lnTo>
                    <a:pt x="52" y="82"/>
                  </a:lnTo>
                  <a:lnTo>
                    <a:pt x="50" y="85"/>
                  </a:lnTo>
                  <a:lnTo>
                    <a:pt x="50" y="87"/>
                  </a:lnTo>
                  <a:lnTo>
                    <a:pt x="45" y="87"/>
                  </a:lnTo>
                  <a:lnTo>
                    <a:pt x="43" y="87"/>
                  </a:lnTo>
                  <a:lnTo>
                    <a:pt x="43" y="87"/>
                  </a:lnTo>
                  <a:lnTo>
                    <a:pt x="43" y="82"/>
                  </a:lnTo>
                  <a:lnTo>
                    <a:pt x="45" y="80"/>
                  </a:lnTo>
                  <a:lnTo>
                    <a:pt x="40" y="75"/>
                  </a:lnTo>
                  <a:lnTo>
                    <a:pt x="47" y="73"/>
                  </a:lnTo>
                  <a:lnTo>
                    <a:pt x="43" y="68"/>
                  </a:lnTo>
                  <a:lnTo>
                    <a:pt x="35" y="68"/>
                  </a:lnTo>
                  <a:lnTo>
                    <a:pt x="26" y="63"/>
                  </a:lnTo>
                  <a:lnTo>
                    <a:pt x="21" y="56"/>
                  </a:lnTo>
                  <a:lnTo>
                    <a:pt x="26" y="52"/>
                  </a:lnTo>
                  <a:lnTo>
                    <a:pt x="24" y="47"/>
                  </a:lnTo>
                  <a:lnTo>
                    <a:pt x="16" y="40"/>
                  </a:lnTo>
                  <a:lnTo>
                    <a:pt x="14" y="35"/>
                  </a:lnTo>
                  <a:lnTo>
                    <a:pt x="16" y="30"/>
                  </a:lnTo>
                  <a:lnTo>
                    <a:pt x="12" y="26"/>
                  </a:lnTo>
                  <a:lnTo>
                    <a:pt x="5" y="26"/>
                  </a:lnTo>
                  <a:lnTo>
                    <a:pt x="0" y="21"/>
                  </a:lnTo>
                  <a:lnTo>
                    <a:pt x="0" y="21"/>
                  </a:lnTo>
                  <a:lnTo>
                    <a:pt x="0" y="21"/>
                  </a:lnTo>
                  <a:close/>
                  <a:moveTo>
                    <a:pt x="38" y="87"/>
                  </a:moveTo>
                  <a:lnTo>
                    <a:pt x="28" y="73"/>
                  </a:lnTo>
                  <a:lnTo>
                    <a:pt x="21" y="71"/>
                  </a:lnTo>
                  <a:lnTo>
                    <a:pt x="19" y="63"/>
                  </a:lnTo>
                  <a:lnTo>
                    <a:pt x="14" y="63"/>
                  </a:lnTo>
                  <a:lnTo>
                    <a:pt x="12" y="66"/>
                  </a:lnTo>
                  <a:lnTo>
                    <a:pt x="7" y="61"/>
                  </a:lnTo>
                  <a:lnTo>
                    <a:pt x="2" y="63"/>
                  </a:lnTo>
                  <a:lnTo>
                    <a:pt x="0" y="63"/>
                  </a:lnTo>
                  <a:lnTo>
                    <a:pt x="0" y="63"/>
                  </a:lnTo>
                  <a:lnTo>
                    <a:pt x="0" y="63"/>
                  </a:lnTo>
                  <a:lnTo>
                    <a:pt x="5" y="68"/>
                  </a:lnTo>
                  <a:lnTo>
                    <a:pt x="7" y="68"/>
                  </a:lnTo>
                  <a:lnTo>
                    <a:pt x="7" y="73"/>
                  </a:lnTo>
                  <a:lnTo>
                    <a:pt x="7" y="75"/>
                  </a:lnTo>
                  <a:lnTo>
                    <a:pt x="16" y="80"/>
                  </a:lnTo>
                  <a:lnTo>
                    <a:pt x="19" y="85"/>
                  </a:lnTo>
                  <a:lnTo>
                    <a:pt x="24" y="87"/>
                  </a:lnTo>
                  <a:lnTo>
                    <a:pt x="31" y="87"/>
                  </a:lnTo>
                  <a:lnTo>
                    <a:pt x="35" y="92"/>
                  </a:lnTo>
                  <a:lnTo>
                    <a:pt x="38" y="87"/>
                  </a:lnTo>
                  <a:lnTo>
                    <a:pt x="38" y="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41" name="Austria">
              <a:extLst>
                <a:ext uri="{FF2B5EF4-FFF2-40B4-BE49-F238E27FC236}">
                  <a16:creationId xmlns:a16="http://schemas.microsoft.com/office/drawing/2014/main" xmlns="" id="{413E0BB7-BEA4-4F0E-833A-1147B4263631}"/>
                </a:ext>
              </a:extLst>
            </p:cNvPr>
            <p:cNvSpPr>
              <a:spLocks/>
            </p:cNvSpPr>
            <p:nvPr/>
          </p:nvSpPr>
          <p:spPr bwMode="auto">
            <a:xfrm>
              <a:off x="6100967" y="2971817"/>
              <a:ext cx="177095" cy="86277"/>
            </a:xfrm>
            <a:custGeom>
              <a:avLst/>
              <a:gdLst>
                <a:gd name="T0" fmla="*/ 95 w 156"/>
                <a:gd name="T1" fmla="*/ 71 h 76"/>
                <a:gd name="T2" fmla="*/ 107 w 156"/>
                <a:gd name="T3" fmla="*/ 76 h 76"/>
                <a:gd name="T4" fmla="*/ 118 w 156"/>
                <a:gd name="T5" fmla="*/ 73 h 76"/>
                <a:gd name="T6" fmla="*/ 126 w 156"/>
                <a:gd name="T7" fmla="*/ 71 h 76"/>
                <a:gd name="T8" fmla="*/ 137 w 156"/>
                <a:gd name="T9" fmla="*/ 66 h 76"/>
                <a:gd name="T10" fmla="*/ 149 w 156"/>
                <a:gd name="T11" fmla="*/ 59 h 76"/>
                <a:gd name="T12" fmla="*/ 147 w 156"/>
                <a:gd name="T13" fmla="*/ 50 h 76"/>
                <a:gd name="T14" fmla="*/ 145 w 156"/>
                <a:gd name="T15" fmla="*/ 40 h 76"/>
                <a:gd name="T16" fmla="*/ 154 w 156"/>
                <a:gd name="T17" fmla="*/ 38 h 76"/>
                <a:gd name="T18" fmla="*/ 154 w 156"/>
                <a:gd name="T19" fmla="*/ 31 h 76"/>
                <a:gd name="T20" fmla="*/ 154 w 156"/>
                <a:gd name="T21" fmla="*/ 10 h 76"/>
                <a:gd name="T22" fmla="*/ 142 w 156"/>
                <a:gd name="T23" fmla="*/ 5 h 76"/>
                <a:gd name="T24" fmla="*/ 128 w 156"/>
                <a:gd name="T25" fmla="*/ 7 h 76"/>
                <a:gd name="T26" fmla="*/ 116 w 156"/>
                <a:gd name="T27" fmla="*/ 2 h 76"/>
                <a:gd name="T28" fmla="*/ 109 w 156"/>
                <a:gd name="T29" fmla="*/ 5 h 76"/>
                <a:gd name="T30" fmla="*/ 107 w 156"/>
                <a:gd name="T31" fmla="*/ 10 h 76"/>
                <a:gd name="T32" fmla="*/ 97 w 156"/>
                <a:gd name="T33" fmla="*/ 12 h 76"/>
                <a:gd name="T34" fmla="*/ 83 w 156"/>
                <a:gd name="T35" fmla="*/ 7 h 76"/>
                <a:gd name="T36" fmla="*/ 83 w 156"/>
                <a:gd name="T37" fmla="*/ 14 h 76"/>
                <a:gd name="T38" fmla="*/ 78 w 156"/>
                <a:gd name="T39" fmla="*/ 19 h 76"/>
                <a:gd name="T40" fmla="*/ 66 w 156"/>
                <a:gd name="T41" fmla="*/ 28 h 76"/>
                <a:gd name="T42" fmla="*/ 71 w 156"/>
                <a:gd name="T43" fmla="*/ 36 h 76"/>
                <a:gd name="T44" fmla="*/ 69 w 156"/>
                <a:gd name="T45" fmla="*/ 40 h 76"/>
                <a:gd name="T46" fmla="*/ 59 w 156"/>
                <a:gd name="T47" fmla="*/ 38 h 76"/>
                <a:gd name="T48" fmla="*/ 52 w 156"/>
                <a:gd name="T49" fmla="*/ 38 h 76"/>
                <a:gd name="T50" fmla="*/ 40 w 156"/>
                <a:gd name="T51" fmla="*/ 43 h 76"/>
                <a:gd name="T52" fmla="*/ 33 w 156"/>
                <a:gd name="T53" fmla="*/ 43 h 76"/>
                <a:gd name="T54" fmla="*/ 24 w 156"/>
                <a:gd name="T55" fmla="*/ 40 h 76"/>
                <a:gd name="T56" fmla="*/ 17 w 156"/>
                <a:gd name="T57" fmla="*/ 45 h 76"/>
                <a:gd name="T58" fmla="*/ 12 w 156"/>
                <a:gd name="T59" fmla="*/ 45 h 76"/>
                <a:gd name="T60" fmla="*/ 5 w 156"/>
                <a:gd name="T61" fmla="*/ 43 h 76"/>
                <a:gd name="T62" fmla="*/ 0 w 156"/>
                <a:gd name="T63" fmla="*/ 45 h 76"/>
                <a:gd name="T64" fmla="*/ 3 w 156"/>
                <a:gd name="T65" fmla="*/ 50 h 76"/>
                <a:gd name="T66" fmla="*/ 5 w 156"/>
                <a:gd name="T67" fmla="*/ 54 h 76"/>
                <a:gd name="T68" fmla="*/ 12 w 156"/>
                <a:gd name="T69" fmla="*/ 54 h 76"/>
                <a:gd name="T70" fmla="*/ 19 w 156"/>
                <a:gd name="T71" fmla="*/ 54 h 76"/>
                <a:gd name="T72" fmla="*/ 26 w 156"/>
                <a:gd name="T73" fmla="*/ 59 h 76"/>
                <a:gd name="T74" fmla="*/ 33 w 156"/>
                <a:gd name="T75" fmla="*/ 62 h 76"/>
                <a:gd name="T76" fmla="*/ 50 w 156"/>
                <a:gd name="T77" fmla="*/ 57 h 76"/>
                <a:gd name="T78" fmla="*/ 57 w 156"/>
                <a:gd name="T79" fmla="*/ 59 h 76"/>
                <a:gd name="T80" fmla="*/ 81 w 156"/>
                <a:gd name="T81" fmla="*/ 69 h 76"/>
                <a:gd name="T82" fmla="*/ 92 w 156"/>
                <a:gd name="T83" fmla="*/ 71 h 76"/>
                <a:gd name="T84" fmla="*/ 92 w 156"/>
                <a:gd name="T85" fmla="*/ 7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76">
                  <a:moveTo>
                    <a:pt x="92" y="71"/>
                  </a:moveTo>
                  <a:lnTo>
                    <a:pt x="95" y="71"/>
                  </a:lnTo>
                  <a:lnTo>
                    <a:pt x="104" y="71"/>
                  </a:lnTo>
                  <a:lnTo>
                    <a:pt x="107" y="76"/>
                  </a:lnTo>
                  <a:lnTo>
                    <a:pt x="114" y="73"/>
                  </a:lnTo>
                  <a:lnTo>
                    <a:pt x="118" y="73"/>
                  </a:lnTo>
                  <a:lnTo>
                    <a:pt x="123" y="71"/>
                  </a:lnTo>
                  <a:lnTo>
                    <a:pt x="126" y="71"/>
                  </a:lnTo>
                  <a:lnTo>
                    <a:pt x="128" y="71"/>
                  </a:lnTo>
                  <a:lnTo>
                    <a:pt x="137" y="66"/>
                  </a:lnTo>
                  <a:lnTo>
                    <a:pt x="145" y="64"/>
                  </a:lnTo>
                  <a:lnTo>
                    <a:pt x="149" y="59"/>
                  </a:lnTo>
                  <a:lnTo>
                    <a:pt x="147" y="54"/>
                  </a:lnTo>
                  <a:lnTo>
                    <a:pt x="147" y="50"/>
                  </a:lnTo>
                  <a:lnTo>
                    <a:pt x="149" y="45"/>
                  </a:lnTo>
                  <a:lnTo>
                    <a:pt x="145" y="40"/>
                  </a:lnTo>
                  <a:lnTo>
                    <a:pt x="145" y="38"/>
                  </a:lnTo>
                  <a:lnTo>
                    <a:pt x="154" y="38"/>
                  </a:lnTo>
                  <a:lnTo>
                    <a:pt x="156" y="36"/>
                  </a:lnTo>
                  <a:lnTo>
                    <a:pt x="154" y="31"/>
                  </a:lnTo>
                  <a:lnTo>
                    <a:pt x="154" y="17"/>
                  </a:lnTo>
                  <a:lnTo>
                    <a:pt x="154" y="10"/>
                  </a:lnTo>
                  <a:lnTo>
                    <a:pt x="145" y="7"/>
                  </a:lnTo>
                  <a:lnTo>
                    <a:pt x="142" y="5"/>
                  </a:lnTo>
                  <a:lnTo>
                    <a:pt x="135" y="7"/>
                  </a:lnTo>
                  <a:lnTo>
                    <a:pt x="128" y="7"/>
                  </a:lnTo>
                  <a:lnTo>
                    <a:pt x="123" y="2"/>
                  </a:lnTo>
                  <a:lnTo>
                    <a:pt x="116" y="2"/>
                  </a:lnTo>
                  <a:lnTo>
                    <a:pt x="111" y="0"/>
                  </a:lnTo>
                  <a:lnTo>
                    <a:pt x="109" y="5"/>
                  </a:lnTo>
                  <a:lnTo>
                    <a:pt x="107" y="7"/>
                  </a:lnTo>
                  <a:lnTo>
                    <a:pt x="107" y="10"/>
                  </a:lnTo>
                  <a:lnTo>
                    <a:pt x="100" y="10"/>
                  </a:lnTo>
                  <a:lnTo>
                    <a:pt x="97" y="12"/>
                  </a:lnTo>
                  <a:lnTo>
                    <a:pt x="88" y="7"/>
                  </a:lnTo>
                  <a:lnTo>
                    <a:pt x="83" y="7"/>
                  </a:lnTo>
                  <a:lnTo>
                    <a:pt x="83" y="10"/>
                  </a:lnTo>
                  <a:lnTo>
                    <a:pt x="83" y="14"/>
                  </a:lnTo>
                  <a:lnTo>
                    <a:pt x="81" y="14"/>
                  </a:lnTo>
                  <a:lnTo>
                    <a:pt x="78" y="19"/>
                  </a:lnTo>
                  <a:lnTo>
                    <a:pt x="71" y="21"/>
                  </a:lnTo>
                  <a:lnTo>
                    <a:pt x="66" y="28"/>
                  </a:lnTo>
                  <a:lnTo>
                    <a:pt x="66" y="31"/>
                  </a:lnTo>
                  <a:lnTo>
                    <a:pt x="71" y="36"/>
                  </a:lnTo>
                  <a:lnTo>
                    <a:pt x="71" y="38"/>
                  </a:lnTo>
                  <a:lnTo>
                    <a:pt x="69" y="40"/>
                  </a:lnTo>
                  <a:lnTo>
                    <a:pt x="64" y="38"/>
                  </a:lnTo>
                  <a:lnTo>
                    <a:pt x="59" y="38"/>
                  </a:lnTo>
                  <a:lnTo>
                    <a:pt x="55" y="38"/>
                  </a:lnTo>
                  <a:lnTo>
                    <a:pt x="52" y="38"/>
                  </a:lnTo>
                  <a:lnTo>
                    <a:pt x="45" y="43"/>
                  </a:lnTo>
                  <a:lnTo>
                    <a:pt x="40" y="43"/>
                  </a:lnTo>
                  <a:lnTo>
                    <a:pt x="36" y="43"/>
                  </a:lnTo>
                  <a:lnTo>
                    <a:pt x="33" y="43"/>
                  </a:lnTo>
                  <a:lnTo>
                    <a:pt x="29" y="40"/>
                  </a:lnTo>
                  <a:lnTo>
                    <a:pt x="24" y="40"/>
                  </a:lnTo>
                  <a:lnTo>
                    <a:pt x="17" y="40"/>
                  </a:lnTo>
                  <a:lnTo>
                    <a:pt x="17" y="45"/>
                  </a:lnTo>
                  <a:lnTo>
                    <a:pt x="17" y="45"/>
                  </a:lnTo>
                  <a:lnTo>
                    <a:pt x="12" y="45"/>
                  </a:lnTo>
                  <a:lnTo>
                    <a:pt x="7" y="40"/>
                  </a:lnTo>
                  <a:lnTo>
                    <a:pt x="5" y="43"/>
                  </a:lnTo>
                  <a:lnTo>
                    <a:pt x="0" y="45"/>
                  </a:lnTo>
                  <a:lnTo>
                    <a:pt x="0" y="45"/>
                  </a:lnTo>
                  <a:lnTo>
                    <a:pt x="3" y="45"/>
                  </a:lnTo>
                  <a:lnTo>
                    <a:pt x="3" y="50"/>
                  </a:lnTo>
                  <a:lnTo>
                    <a:pt x="5" y="52"/>
                  </a:lnTo>
                  <a:lnTo>
                    <a:pt x="5" y="54"/>
                  </a:lnTo>
                  <a:lnTo>
                    <a:pt x="7" y="54"/>
                  </a:lnTo>
                  <a:lnTo>
                    <a:pt x="12" y="54"/>
                  </a:lnTo>
                  <a:lnTo>
                    <a:pt x="17" y="59"/>
                  </a:lnTo>
                  <a:lnTo>
                    <a:pt x="19" y="54"/>
                  </a:lnTo>
                  <a:lnTo>
                    <a:pt x="24" y="54"/>
                  </a:lnTo>
                  <a:lnTo>
                    <a:pt x="26" y="59"/>
                  </a:lnTo>
                  <a:lnTo>
                    <a:pt x="26" y="59"/>
                  </a:lnTo>
                  <a:lnTo>
                    <a:pt x="33" y="62"/>
                  </a:lnTo>
                  <a:lnTo>
                    <a:pt x="45" y="54"/>
                  </a:lnTo>
                  <a:lnTo>
                    <a:pt x="50" y="57"/>
                  </a:lnTo>
                  <a:lnTo>
                    <a:pt x="57" y="57"/>
                  </a:lnTo>
                  <a:lnTo>
                    <a:pt x="57" y="59"/>
                  </a:lnTo>
                  <a:lnTo>
                    <a:pt x="66" y="66"/>
                  </a:lnTo>
                  <a:lnTo>
                    <a:pt x="81" y="69"/>
                  </a:lnTo>
                  <a:lnTo>
                    <a:pt x="88" y="69"/>
                  </a:lnTo>
                  <a:lnTo>
                    <a:pt x="92" y="71"/>
                  </a:lnTo>
                  <a:lnTo>
                    <a:pt x="92" y="71"/>
                  </a:lnTo>
                  <a:lnTo>
                    <a:pt x="92" y="7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42" name="Australia">
              <a:extLst>
                <a:ext uri="{FF2B5EF4-FFF2-40B4-BE49-F238E27FC236}">
                  <a16:creationId xmlns:a16="http://schemas.microsoft.com/office/drawing/2014/main" xmlns="" id="{3323B94B-7BD4-4670-94FD-90F086C41955}"/>
                </a:ext>
              </a:extLst>
            </p:cNvPr>
            <p:cNvSpPr>
              <a:spLocks noEditPoints="1"/>
            </p:cNvSpPr>
            <p:nvPr/>
          </p:nvSpPr>
          <p:spPr bwMode="auto">
            <a:xfrm>
              <a:off x="8721069" y="4631517"/>
              <a:ext cx="1025109" cy="1085276"/>
            </a:xfrm>
            <a:custGeom>
              <a:avLst/>
              <a:gdLst>
                <a:gd name="T0" fmla="*/ 378 w 382"/>
                <a:gd name="T1" fmla="*/ 165 h 404"/>
                <a:gd name="T2" fmla="*/ 254 w 382"/>
                <a:gd name="T3" fmla="*/ 394 h 404"/>
                <a:gd name="T4" fmla="*/ 254 w 382"/>
                <a:gd name="T5" fmla="*/ 367 h 404"/>
                <a:gd name="T6" fmla="*/ 270 w 382"/>
                <a:gd name="T7" fmla="*/ 366 h 404"/>
                <a:gd name="T8" fmla="*/ 284 w 382"/>
                <a:gd name="T9" fmla="*/ 373 h 404"/>
                <a:gd name="T10" fmla="*/ 275 w 382"/>
                <a:gd name="T11" fmla="*/ 393 h 404"/>
                <a:gd name="T12" fmla="*/ 267 w 382"/>
                <a:gd name="T13" fmla="*/ 397 h 404"/>
                <a:gd name="T14" fmla="*/ 5 w 382"/>
                <a:gd name="T15" fmla="*/ 254 h 404"/>
                <a:gd name="T16" fmla="*/ 29 w 382"/>
                <a:gd name="T17" fmla="*/ 263 h 404"/>
                <a:gd name="T18" fmla="*/ 52 w 382"/>
                <a:gd name="T19" fmla="*/ 252 h 404"/>
                <a:gd name="T20" fmla="*/ 77 w 382"/>
                <a:gd name="T21" fmla="*/ 253 h 404"/>
                <a:gd name="T22" fmla="*/ 109 w 382"/>
                <a:gd name="T23" fmla="*/ 233 h 404"/>
                <a:gd name="T24" fmla="*/ 159 w 382"/>
                <a:gd name="T25" fmla="*/ 226 h 404"/>
                <a:gd name="T26" fmla="*/ 185 w 382"/>
                <a:gd name="T27" fmla="*/ 240 h 404"/>
                <a:gd name="T28" fmla="*/ 189 w 382"/>
                <a:gd name="T29" fmla="*/ 266 h 404"/>
                <a:gd name="T30" fmla="*/ 203 w 382"/>
                <a:gd name="T31" fmla="*/ 259 h 404"/>
                <a:gd name="T32" fmla="*/ 217 w 382"/>
                <a:gd name="T33" fmla="*/ 255 h 404"/>
                <a:gd name="T34" fmla="*/ 214 w 382"/>
                <a:gd name="T35" fmla="*/ 271 h 404"/>
                <a:gd name="T36" fmla="*/ 223 w 382"/>
                <a:gd name="T37" fmla="*/ 279 h 404"/>
                <a:gd name="T38" fmla="*/ 225 w 382"/>
                <a:gd name="T39" fmla="*/ 307 h 404"/>
                <a:gd name="T40" fmla="*/ 250 w 382"/>
                <a:gd name="T41" fmla="*/ 329 h 404"/>
                <a:gd name="T42" fmla="*/ 271 w 382"/>
                <a:gd name="T43" fmla="*/ 322 h 404"/>
                <a:gd name="T44" fmla="*/ 278 w 382"/>
                <a:gd name="T45" fmla="*/ 338 h 404"/>
                <a:gd name="T46" fmla="*/ 290 w 382"/>
                <a:gd name="T47" fmla="*/ 323 h 404"/>
                <a:gd name="T48" fmla="*/ 323 w 382"/>
                <a:gd name="T49" fmla="*/ 297 h 404"/>
                <a:gd name="T50" fmla="*/ 346 w 382"/>
                <a:gd name="T51" fmla="*/ 258 h 404"/>
                <a:gd name="T52" fmla="*/ 365 w 382"/>
                <a:gd name="T53" fmla="*/ 234 h 404"/>
                <a:gd name="T54" fmla="*/ 377 w 382"/>
                <a:gd name="T55" fmla="*/ 189 h 404"/>
                <a:gd name="T56" fmla="*/ 375 w 382"/>
                <a:gd name="T57" fmla="*/ 158 h 404"/>
                <a:gd name="T58" fmla="*/ 361 w 382"/>
                <a:gd name="T59" fmla="*/ 135 h 404"/>
                <a:gd name="T60" fmla="*/ 354 w 382"/>
                <a:gd name="T61" fmla="*/ 127 h 404"/>
                <a:gd name="T62" fmla="*/ 346 w 382"/>
                <a:gd name="T63" fmla="*/ 103 h 404"/>
                <a:gd name="T64" fmla="*/ 335 w 382"/>
                <a:gd name="T65" fmla="*/ 91 h 404"/>
                <a:gd name="T66" fmla="*/ 322 w 382"/>
                <a:gd name="T67" fmla="*/ 63 h 404"/>
                <a:gd name="T68" fmla="*/ 312 w 382"/>
                <a:gd name="T69" fmla="*/ 34 h 404"/>
                <a:gd name="T70" fmla="*/ 301 w 382"/>
                <a:gd name="T71" fmla="*/ 15 h 404"/>
                <a:gd name="T72" fmla="*/ 291 w 382"/>
                <a:gd name="T73" fmla="*/ 9 h 404"/>
                <a:gd name="T74" fmla="*/ 284 w 382"/>
                <a:gd name="T75" fmla="*/ 32 h 404"/>
                <a:gd name="T76" fmla="*/ 268 w 382"/>
                <a:gd name="T77" fmla="*/ 73 h 404"/>
                <a:gd name="T78" fmla="*/ 241 w 382"/>
                <a:gd name="T79" fmla="*/ 54 h 404"/>
                <a:gd name="T80" fmla="*/ 231 w 382"/>
                <a:gd name="T81" fmla="*/ 33 h 404"/>
                <a:gd name="T82" fmla="*/ 239 w 382"/>
                <a:gd name="T83" fmla="*/ 19 h 404"/>
                <a:gd name="T84" fmla="*/ 232 w 382"/>
                <a:gd name="T85" fmla="*/ 14 h 404"/>
                <a:gd name="T86" fmla="*/ 221 w 382"/>
                <a:gd name="T87" fmla="*/ 10 h 404"/>
                <a:gd name="T88" fmla="*/ 201 w 382"/>
                <a:gd name="T89" fmla="*/ 6 h 404"/>
                <a:gd name="T90" fmla="*/ 198 w 382"/>
                <a:gd name="T91" fmla="*/ 14 h 404"/>
                <a:gd name="T92" fmla="*/ 181 w 382"/>
                <a:gd name="T93" fmla="*/ 19 h 404"/>
                <a:gd name="T94" fmla="*/ 168 w 382"/>
                <a:gd name="T95" fmla="*/ 34 h 404"/>
                <a:gd name="T96" fmla="*/ 168 w 382"/>
                <a:gd name="T97" fmla="*/ 41 h 404"/>
                <a:gd name="T98" fmla="*/ 155 w 382"/>
                <a:gd name="T99" fmla="*/ 45 h 404"/>
                <a:gd name="T100" fmla="*/ 144 w 382"/>
                <a:gd name="T101" fmla="*/ 31 h 404"/>
                <a:gd name="T102" fmla="*/ 133 w 382"/>
                <a:gd name="T103" fmla="*/ 37 h 404"/>
                <a:gd name="T104" fmla="*/ 126 w 382"/>
                <a:gd name="T105" fmla="*/ 47 h 404"/>
                <a:gd name="T106" fmla="*/ 119 w 382"/>
                <a:gd name="T107" fmla="*/ 58 h 404"/>
                <a:gd name="T108" fmla="*/ 112 w 382"/>
                <a:gd name="T109" fmla="*/ 63 h 404"/>
                <a:gd name="T110" fmla="*/ 97 w 382"/>
                <a:gd name="T111" fmla="*/ 63 h 404"/>
                <a:gd name="T112" fmla="*/ 75 w 382"/>
                <a:gd name="T113" fmla="*/ 92 h 404"/>
                <a:gd name="T114" fmla="*/ 42 w 382"/>
                <a:gd name="T115" fmla="*/ 99 h 404"/>
                <a:gd name="T116" fmla="*/ 16 w 382"/>
                <a:gd name="T117" fmla="*/ 112 h 404"/>
                <a:gd name="T118" fmla="*/ 10 w 382"/>
                <a:gd name="T119" fmla="*/ 160 h 404"/>
                <a:gd name="T120" fmla="*/ 2 w 382"/>
                <a:gd name="T121" fmla="*/ 159 h 404"/>
                <a:gd name="T122" fmla="*/ 14 w 382"/>
                <a:gd name="T123" fmla="*/ 223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2" h="404">
                  <a:moveTo>
                    <a:pt x="378" y="165"/>
                  </a:moveTo>
                  <a:cubicBezTo>
                    <a:pt x="377" y="162"/>
                    <a:pt x="377" y="162"/>
                    <a:pt x="377" y="162"/>
                  </a:cubicBezTo>
                  <a:cubicBezTo>
                    <a:pt x="378" y="160"/>
                    <a:pt x="378" y="160"/>
                    <a:pt x="378" y="160"/>
                  </a:cubicBezTo>
                  <a:cubicBezTo>
                    <a:pt x="378" y="158"/>
                    <a:pt x="378" y="158"/>
                    <a:pt x="378" y="158"/>
                  </a:cubicBezTo>
                  <a:cubicBezTo>
                    <a:pt x="380" y="157"/>
                    <a:pt x="380" y="157"/>
                    <a:pt x="380" y="157"/>
                  </a:cubicBezTo>
                  <a:cubicBezTo>
                    <a:pt x="381" y="154"/>
                    <a:pt x="381" y="154"/>
                    <a:pt x="381" y="154"/>
                  </a:cubicBezTo>
                  <a:cubicBezTo>
                    <a:pt x="380" y="153"/>
                    <a:pt x="380" y="153"/>
                    <a:pt x="380" y="153"/>
                  </a:cubicBezTo>
                  <a:cubicBezTo>
                    <a:pt x="381" y="152"/>
                    <a:pt x="381" y="152"/>
                    <a:pt x="381" y="152"/>
                  </a:cubicBezTo>
                  <a:cubicBezTo>
                    <a:pt x="382" y="152"/>
                    <a:pt x="382" y="152"/>
                    <a:pt x="382" y="152"/>
                  </a:cubicBezTo>
                  <a:cubicBezTo>
                    <a:pt x="382" y="154"/>
                    <a:pt x="382" y="154"/>
                    <a:pt x="382" y="154"/>
                  </a:cubicBezTo>
                  <a:cubicBezTo>
                    <a:pt x="382" y="157"/>
                    <a:pt x="382" y="157"/>
                    <a:pt x="382" y="157"/>
                  </a:cubicBezTo>
                  <a:cubicBezTo>
                    <a:pt x="379" y="160"/>
                    <a:pt x="379" y="160"/>
                    <a:pt x="379" y="160"/>
                  </a:cubicBezTo>
                  <a:cubicBezTo>
                    <a:pt x="379" y="163"/>
                    <a:pt x="379" y="163"/>
                    <a:pt x="379" y="163"/>
                  </a:cubicBezTo>
                  <a:cubicBezTo>
                    <a:pt x="379" y="165"/>
                    <a:pt x="379" y="165"/>
                    <a:pt x="379" y="165"/>
                  </a:cubicBezTo>
                  <a:cubicBezTo>
                    <a:pt x="378" y="165"/>
                    <a:pt x="378" y="165"/>
                    <a:pt x="378" y="165"/>
                  </a:cubicBezTo>
                  <a:close/>
                  <a:moveTo>
                    <a:pt x="120" y="51"/>
                  </a:moveTo>
                  <a:cubicBezTo>
                    <a:pt x="119" y="49"/>
                    <a:pt x="119" y="49"/>
                    <a:pt x="119" y="49"/>
                  </a:cubicBezTo>
                  <a:cubicBezTo>
                    <a:pt x="118" y="48"/>
                    <a:pt x="118" y="48"/>
                    <a:pt x="118" y="48"/>
                  </a:cubicBezTo>
                  <a:cubicBezTo>
                    <a:pt x="119" y="51"/>
                    <a:pt x="119" y="51"/>
                    <a:pt x="119" y="51"/>
                  </a:cubicBezTo>
                  <a:cubicBezTo>
                    <a:pt x="120" y="51"/>
                    <a:pt x="120" y="51"/>
                    <a:pt x="120" y="51"/>
                  </a:cubicBezTo>
                  <a:close/>
                  <a:moveTo>
                    <a:pt x="280" y="332"/>
                  </a:moveTo>
                  <a:cubicBezTo>
                    <a:pt x="281" y="333"/>
                    <a:pt x="281" y="333"/>
                    <a:pt x="281" y="333"/>
                  </a:cubicBezTo>
                  <a:cubicBezTo>
                    <a:pt x="281" y="332"/>
                    <a:pt x="281" y="332"/>
                    <a:pt x="281" y="332"/>
                  </a:cubicBezTo>
                  <a:cubicBezTo>
                    <a:pt x="280" y="332"/>
                    <a:pt x="280" y="332"/>
                    <a:pt x="280" y="332"/>
                  </a:cubicBezTo>
                  <a:close/>
                  <a:moveTo>
                    <a:pt x="255" y="401"/>
                  </a:moveTo>
                  <a:cubicBezTo>
                    <a:pt x="255" y="399"/>
                    <a:pt x="255" y="399"/>
                    <a:pt x="255" y="399"/>
                  </a:cubicBezTo>
                  <a:cubicBezTo>
                    <a:pt x="256" y="398"/>
                    <a:pt x="256" y="398"/>
                    <a:pt x="256" y="398"/>
                  </a:cubicBezTo>
                  <a:cubicBezTo>
                    <a:pt x="254" y="398"/>
                    <a:pt x="254" y="398"/>
                    <a:pt x="254" y="398"/>
                  </a:cubicBezTo>
                  <a:cubicBezTo>
                    <a:pt x="253" y="395"/>
                    <a:pt x="253" y="395"/>
                    <a:pt x="253" y="395"/>
                  </a:cubicBezTo>
                  <a:cubicBezTo>
                    <a:pt x="254" y="394"/>
                    <a:pt x="254" y="394"/>
                    <a:pt x="254" y="394"/>
                  </a:cubicBezTo>
                  <a:cubicBezTo>
                    <a:pt x="253" y="394"/>
                    <a:pt x="253" y="394"/>
                    <a:pt x="253" y="394"/>
                  </a:cubicBezTo>
                  <a:cubicBezTo>
                    <a:pt x="253" y="388"/>
                    <a:pt x="253" y="388"/>
                    <a:pt x="253" y="388"/>
                  </a:cubicBezTo>
                  <a:cubicBezTo>
                    <a:pt x="253" y="387"/>
                    <a:pt x="253" y="387"/>
                    <a:pt x="253" y="387"/>
                  </a:cubicBezTo>
                  <a:cubicBezTo>
                    <a:pt x="252" y="386"/>
                    <a:pt x="252" y="386"/>
                    <a:pt x="252" y="386"/>
                  </a:cubicBezTo>
                  <a:cubicBezTo>
                    <a:pt x="252" y="383"/>
                    <a:pt x="252" y="383"/>
                    <a:pt x="252" y="383"/>
                  </a:cubicBezTo>
                  <a:cubicBezTo>
                    <a:pt x="253" y="381"/>
                    <a:pt x="253" y="381"/>
                    <a:pt x="253" y="381"/>
                  </a:cubicBezTo>
                  <a:cubicBezTo>
                    <a:pt x="254" y="383"/>
                    <a:pt x="254" y="383"/>
                    <a:pt x="254" y="383"/>
                  </a:cubicBezTo>
                  <a:cubicBezTo>
                    <a:pt x="256" y="383"/>
                    <a:pt x="256" y="383"/>
                    <a:pt x="256" y="383"/>
                  </a:cubicBezTo>
                  <a:cubicBezTo>
                    <a:pt x="254" y="381"/>
                    <a:pt x="254" y="381"/>
                    <a:pt x="254" y="381"/>
                  </a:cubicBezTo>
                  <a:cubicBezTo>
                    <a:pt x="254" y="380"/>
                    <a:pt x="254" y="380"/>
                    <a:pt x="254" y="380"/>
                  </a:cubicBezTo>
                  <a:cubicBezTo>
                    <a:pt x="253" y="379"/>
                    <a:pt x="253" y="379"/>
                    <a:pt x="253" y="379"/>
                  </a:cubicBezTo>
                  <a:cubicBezTo>
                    <a:pt x="254" y="377"/>
                    <a:pt x="254" y="377"/>
                    <a:pt x="254" y="377"/>
                  </a:cubicBezTo>
                  <a:cubicBezTo>
                    <a:pt x="254" y="373"/>
                    <a:pt x="254" y="373"/>
                    <a:pt x="254" y="373"/>
                  </a:cubicBezTo>
                  <a:cubicBezTo>
                    <a:pt x="253" y="369"/>
                    <a:pt x="253" y="369"/>
                    <a:pt x="253" y="369"/>
                  </a:cubicBezTo>
                  <a:cubicBezTo>
                    <a:pt x="254" y="367"/>
                    <a:pt x="254" y="367"/>
                    <a:pt x="254" y="367"/>
                  </a:cubicBezTo>
                  <a:cubicBezTo>
                    <a:pt x="253" y="363"/>
                    <a:pt x="253" y="363"/>
                    <a:pt x="253" y="363"/>
                  </a:cubicBezTo>
                  <a:cubicBezTo>
                    <a:pt x="253" y="361"/>
                    <a:pt x="253" y="361"/>
                    <a:pt x="253" y="361"/>
                  </a:cubicBezTo>
                  <a:cubicBezTo>
                    <a:pt x="254" y="361"/>
                    <a:pt x="254" y="361"/>
                    <a:pt x="254" y="361"/>
                  </a:cubicBezTo>
                  <a:cubicBezTo>
                    <a:pt x="254" y="359"/>
                    <a:pt x="254" y="359"/>
                    <a:pt x="254" y="359"/>
                  </a:cubicBezTo>
                  <a:cubicBezTo>
                    <a:pt x="255" y="358"/>
                    <a:pt x="255" y="358"/>
                    <a:pt x="255" y="358"/>
                  </a:cubicBezTo>
                  <a:cubicBezTo>
                    <a:pt x="257" y="359"/>
                    <a:pt x="257" y="359"/>
                    <a:pt x="257" y="359"/>
                  </a:cubicBezTo>
                  <a:cubicBezTo>
                    <a:pt x="258" y="360"/>
                    <a:pt x="258" y="360"/>
                    <a:pt x="258" y="360"/>
                  </a:cubicBezTo>
                  <a:cubicBezTo>
                    <a:pt x="260" y="361"/>
                    <a:pt x="260" y="361"/>
                    <a:pt x="260" y="361"/>
                  </a:cubicBezTo>
                  <a:cubicBezTo>
                    <a:pt x="260" y="360"/>
                    <a:pt x="260" y="360"/>
                    <a:pt x="260" y="360"/>
                  </a:cubicBezTo>
                  <a:cubicBezTo>
                    <a:pt x="261" y="359"/>
                    <a:pt x="261" y="359"/>
                    <a:pt x="261" y="359"/>
                  </a:cubicBezTo>
                  <a:cubicBezTo>
                    <a:pt x="261" y="362"/>
                    <a:pt x="261" y="362"/>
                    <a:pt x="261" y="362"/>
                  </a:cubicBezTo>
                  <a:cubicBezTo>
                    <a:pt x="264" y="364"/>
                    <a:pt x="264" y="364"/>
                    <a:pt x="264" y="364"/>
                  </a:cubicBezTo>
                  <a:cubicBezTo>
                    <a:pt x="267" y="366"/>
                    <a:pt x="267" y="366"/>
                    <a:pt x="267" y="366"/>
                  </a:cubicBezTo>
                  <a:cubicBezTo>
                    <a:pt x="268" y="367"/>
                    <a:pt x="268" y="367"/>
                    <a:pt x="268" y="367"/>
                  </a:cubicBezTo>
                  <a:cubicBezTo>
                    <a:pt x="270" y="366"/>
                    <a:pt x="270" y="366"/>
                    <a:pt x="270" y="366"/>
                  </a:cubicBezTo>
                  <a:cubicBezTo>
                    <a:pt x="271" y="366"/>
                    <a:pt x="271" y="366"/>
                    <a:pt x="271" y="366"/>
                  </a:cubicBezTo>
                  <a:cubicBezTo>
                    <a:pt x="273" y="368"/>
                    <a:pt x="273" y="368"/>
                    <a:pt x="273" y="368"/>
                  </a:cubicBezTo>
                  <a:cubicBezTo>
                    <a:pt x="273" y="366"/>
                    <a:pt x="273" y="366"/>
                    <a:pt x="273" y="366"/>
                  </a:cubicBezTo>
                  <a:cubicBezTo>
                    <a:pt x="274" y="365"/>
                    <a:pt x="274" y="365"/>
                    <a:pt x="274" y="365"/>
                  </a:cubicBezTo>
                  <a:cubicBezTo>
                    <a:pt x="280" y="366"/>
                    <a:pt x="280" y="366"/>
                    <a:pt x="280" y="366"/>
                  </a:cubicBezTo>
                  <a:cubicBezTo>
                    <a:pt x="281" y="365"/>
                    <a:pt x="281" y="365"/>
                    <a:pt x="281" y="365"/>
                  </a:cubicBezTo>
                  <a:cubicBezTo>
                    <a:pt x="282" y="364"/>
                    <a:pt x="282" y="364"/>
                    <a:pt x="282" y="364"/>
                  </a:cubicBezTo>
                  <a:cubicBezTo>
                    <a:pt x="283" y="364"/>
                    <a:pt x="283" y="364"/>
                    <a:pt x="283" y="364"/>
                  </a:cubicBezTo>
                  <a:cubicBezTo>
                    <a:pt x="283" y="364"/>
                    <a:pt x="283" y="364"/>
                    <a:pt x="283" y="364"/>
                  </a:cubicBezTo>
                  <a:cubicBezTo>
                    <a:pt x="285" y="363"/>
                    <a:pt x="285" y="363"/>
                    <a:pt x="285" y="363"/>
                  </a:cubicBezTo>
                  <a:cubicBezTo>
                    <a:pt x="285" y="363"/>
                    <a:pt x="285" y="363"/>
                    <a:pt x="285" y="363"/>
                  </a:cubicBezTo>
                  <a:cubicBezTo>
                    <a:pt x="288" y="364"/>
                    <a:pt x="288" y="364"/>
                    <a:pt x="288" y="364"/>
                  </a:cubicBezTo>
                  <a:cubicBezTo>
                    <a:pt x="287" y="366"/>
                    <a:pt x="287" y="366"/>
                    <a:pt x="287" y="366"/>
                  </a:cubicBezTo>
                  <a:cubicBezTo>
                    <a:pt x="286" y="371"/>
                    <a:pt x="286" y="371"/>
                    <a:pt x="286" y="371"/>
                  </a:cubicBezTo>
                  <a:cubicBezTo>
                    <a:pt x="284" y="373"/>
                    <a:pt x="284" y="373"/>
                    <a:pt x="284" y="373"/>
                  </a:cubicBezTo>
                  <a:cubicBezTo>
                    <a:pt x="284" y="376"/>
                    <a:pt x="284" y="376"/>
                    <a:pt x="284" y="376"/>
                  </a:cubicBezTo>
                  <a:cubicBezTo>
                    <a:pt x="283" y="378"/>
                    <a:pt x="283" y="378"/>
                    <a:pt x="283" y="378"/>
                  </a:cubicBezTo>
                  <a:cubicBezTo>
                    <a:pt x="283" y="381"/>
                    <a:pt x="283" y="381"/>
                    <a:pt x="283" y="381"/>
                  </a:cubicBezTo>
                  <a:cubicBezTo>
                    <a:pt x="283" y="381"/>
                    <a:pt x="283" y="381"/>
                    <a:pt x="283" y="381"/>
                  </a:cubicBezTo>
                  <a:cubicBezTo>
                    <a:pt x="283" y="383"/>
                    <a:pt x="283" y="383"/>
                    <a:pt x="283" y="383"/>
                  </a:cubicBezTo>
                  <a:cubicBezTo>
                    <a:pt x="282" y="385"/>
                    <a:pt x="282" y="385"/>
                    <a:pt x="282" y="385"/>
                  </a:cubicBezTo>
                  <a:cubicBezTo>
                    <a:pt x="282" y="384"/>
                    <a:pt x="282" y="384"/>
                    <a:pt x="282" y="384"/>
                  </a:cubicBezTo>
                  <a:cubicBezTo>
                    <a:pt x="281" y="381"/>
                    <a:pt x="281" y="381"/>
                    <a:pt x="281" y="381"/>
                  </a:cubicBezTo>
                  <a:cubicBezTo>
                    <a:pt x="280" y="383"/>
                    <a:pt x="280" y="383"/>
                    <a:pt x="280" y="383"/>
                  </a:cubicBezTo>
                  <a:cubicBezTo>
                    <a:pt x="279" y="384"/>
                    <a:pt x="279" y="384"/>
                    <a:pt x="279" y="384"/>
                  </a:cubicBezTo>
                  <a:cubicBezTo>
                    <a:pt x="279" y="388"/>
                    <a:pt x="279" y="388"/>
                    <a:pt x="279" y="388"/>
                  </a:cubicBezTo>
                  <a:cubicBezTo>
                    <a:pt x="278" y="389"/>
                    <a:pt x="278" y="389"/>
                    <a:pt x="278" y="389"/>
                  </a:cubicBezTo>
                  <a:cubicBezTo>
                    <a:pt x="276" y="389"/>
                    <a:pt x="276" y="389"/>
                    <a:pt x="276" y="389"/>
                  </a:cubicBezTo>
                  <a:cubicBezTo>
                    <a:pt x="277" y="391"/>
                    <a:pt x="277" y="391"/>
                    <a:pt x="277" y="391"/>
                  </a:cubicBezTo>
                  <a:cubicBezTo>
                    <a:pt x="275" y="393"/>
                    <a:pt x="275" y="393"/>
                    <a:pt x="275" y="393"/>
                  </a:cubicBezTo>
                  <a:cubicBezTo>
                    <a:pt x="277" y="394"/>
                    <a:pt x="277" y="394"/>
                    <a:pt x="277" y="394"/>
                  </a:cubicBezTo>
                  <a:cubicBezTo>
                    <a:pt x="277" y="395"/>
                    <a:pt x="277" y="395"/>
                    <a:pt x="277" y="395"/>
                  </a:cubicBezTo>
                  <a:cubicBezTo>
                    <a:pt x="275" y="398"/>
                    <a:pt x="275" y="398"/>
                    <a:pt x="275" y="398"/>
                  </a:cubicBezTo>
                  <a:cubicBezTo>
                    <a:pt x="274" y="398"/>
                    <a:pt x="274" y="398"/>
                    <a:pt x="274" y="398"/>
                  </a:cubicBezTo>
                  <a:cubicBezTo>
                    <a:pt x="272" y="398"/>
                    <a:pt x="272" y="398"/>
                    <a:pt x="272" y="398"/>
                  </a:cubicBezTo>
                  <a:cubicBezTo>
                    <a:pt x="272" y="396"/>
                    <a:pt x="272" y="396"/>
                    <a:pt x="272" y="396"/>
                  </a:cubicBezTo>
                  <a:cubicBezTo>
                    <a:pt x="274" y="396"/>
                    <a:pt x="274" y="396"/>
                    <a:pt x="274" y="396"/>
                  </a:cubicBezTo>
                  <a:cubicBezTo>
                    <a:pt x="274" y="395"/>
                    <a:pt x="274" y="395"/>
                    <a:pt x="274" y="395"/>
                  </a:cubicBezTo>
                  <a:cubicBezTo>
                    <a:pt x="273" y="394"/>
                    <a:pt x="273" y="394"/>
                    <a:pt x="273" y="394"/>
                  </a:cubicBezTo>
                  <a:cubicBezTo>
                    <a:pt x="272" y="394"/>
                    <a:pt x="272" y="394"/>
                    <a:pt x="272" y="394"/>
                  </a:cubicBezTo>
                  <a:cubicBezTo>
                    <a:pt x="271" y="396"/>
                    <a:pt x="271" y="396"/>
                    <a:pt x="271" y="396"/>
                  </a:cubicBezTo>
                  <a:cubicBezTo>
                    <a:pt x="269" y="395"/>
                    <a:pt x="269" y="395"/>
                    <a:pt x="269" y="395"/>
                  </a:cubicBezTo>
                  <a:cubicBezTo>
                    <a:pt x="269" y="393"/>
                    <a:pt x="269" y="393"/>
                    <a:pt x="269" y="393"/>
                  </a:cubicBezTo>
                  <a:cubicBezTo>
                    <a:pt x="269" y="395"/>
                    <a:pt x="269" y="395"/>
                    <a:pt x="269" y="395"/>
                  </a:cubicBezTo>
                  <a:cubicBezTo>
                    <a:pt x="267" y="397"/>
                    <a:pt x="267" y="397"/>
                    <a:pt x="267" y="397"/>
                  </a:cubicBezTo>
                  <a:cubicBezTo>
                    <a:pt x="266" y="398"/>
                    <a:pt x="266" y="398"/>
                    <a:pt x="266" y="398"/>
                  </a:cubicBezTo>
                  <a:cubicBezTo>
                    <a:pt x="265" y="396"/>
                    <a:pt x="265" y="396"/>
                    <a:pt x="265" y="396"/>
                  </a:cubicBezTo>
                  <a:cubicBezTo>
                    <a:pt x="264" y="400"/>
                    <a:pt x="264" y="400"/>
                    <a:pt x="264" y="400"/>
                  </a:cubicBezTo>
                  <a:cubicBezTo>
                    <a:pt x="264" y="401"/>
                    <a:pt x="264" y="401"/>
                    <a:pt x="264" y="401"/>
                  </a:cubicBezTo>
                  <a:cubicBezTo>
                    <a:pt x="262" y="404"/>
                    <a:pt x="262" y="404"/>
                    <a:pt x="262" y="404"/>
                  </a:cubicBezTo>
                  <a:cubicBezTo>
                    <a:pt x="261" y="404"/>
                    <a:pt x="261" y="404"/>
                    <a:pt x="261" y="404"/>
                  </a:cubicBezTo>
                  <a:cubicBezTo>
                    <a:pt x="260" y="402"/>
                    <a:pt x="260" y="402"/>
                    <a:pt x="260" y="402"/>
                  </a:cubicBezTo>
                  <a:cubicBezTo>
                    <a:pt x="260" y="401"/>
                    <a:pt x="260" y="401"/>
                    <a:pt x="260" y="401"/>
                  </a:cubicBezTo>
                  <a:cubicBezTo>
                    <a:pt x="258" y="403"/>
                    <a:pt x="258" y="403"/>
                    <a:pt x="258" y="403"/>
                  </a:cubicBezTo>
                  <a:cubicBezTo>
                    <a:pt x="257" y="401"/>
                    <a:pt x="257" y="401"/>
                    <a:pt x="257" y="401"/>
                  </a:cubicBezTo>
                  <a:cubicBezTo>
                    <a:pt x="255" y="402"/>
                    <a:pt x="255" y="402"/>
                    <a:pt x="255" y="402"/>
                  </a:cubicBezTo>
                  <a:cubicBezTo>
                    <a:pt x="255" y="402"/>
                    <a:pt x="254" y="401"/>
                    <a:pt x="255" y="401"/>
                  </a:cubicBezTo>
                  <a:close/>
                  <a:moveTo>
                    <a:pt x="2" y="253"/>
                  </a:moveTo>
                  <a:cubicBezTo>
                    <a:pt x="3" y="254"/>
                    <a:pt x="3" y="254"/>
                    <a:pt x="3" y="254"/>
                  </a:cubicBezTo>
                  <a:cubicBezTo>
                    <a:pt x="5" y="254"/>
                    <a:pt x="5" y="254"/>
                    <a:pt x="5" y="254"/>
                  </a:cubicBezTo>
                  <a:cubicBezTo>
                    <a:pt x="9" y="259"/>
                    <a:pt x="9" y="259"/>
                    <a:pt x="9" y="259"/>
                  </a:cubicBezTo>
                  <a:cubicBezTo>
                    <a:pt x="9" y="260"/>
                    <a:pt x="9" y="260"/>
                    <a:pt x="9" y="260"/>
                  </a:cubicBezTo>
                  <a:cubicBezTo>
                    <a:pt x="10" y="261"/>
                    <a:pt x="10" y="261"/>
                    <a:pt x="10" y="261"/>
                  </a:cubicBezTo>
                  <a:cubicBezTo>
                    <a:pt x="12" y="261"/>
                    <a:pt x="12" y="261"/>
                    <a:pt x="12" y="261"/>
                  </a:cubicBezTo>
                  <a:cubicBezTo>
                    <a:pt x="13" y="262"/>
                    <a:pt x="13" y="262"/>
                    <a:pt x="13" y="262"/>
                  </a:cubicBezTo>
                  <a:cubicBezTo>
                    <a:pt x="15" y="263"/>
                    <a:pt x="15" y="263"/>
                    <a:pt x="15" y="263"/>
                  </a:cubicBezTo>
                  <a:cubicBezTo>
                    <a:pt x="16" y="263"/>
                    <a:pt x="16" y="263"/>
                    <a:pt x="16" y="263"/>
                  </a:cubicBezTo>
                  <a:cubicBezTo>
                    <a:pt x="17" y="263"/>
                    <a:pt x="17" y="263"/>
                    <a:pt x="17" y="263"/>
                  </a:cubicBezTo>
                  <a:cubicBezTo>
                    <a:pt x="19" y="264"/>
                    <a:pt x="19" y="264"/>
                    <a:pt x="19" y="264"/>
                  </a:cubicBezTo>
                  <a:cubicBezTo>
                    <a:pt x="21" y="263"/>
                    <a:pt x="21" y="263"/>
                    <a:pt x="21" y="263"/>
                  </a:cubicBezTo>
                  <a:cubicBezTo>
                    <a:pt x="22" y="265"/>
                    <a:pt x="22" y="265"/>
                    <a:pt x="22" y="265"/>
                  </a:cubicBezTo>
                  <a:cubicBezTo>
                    <a:pt x="23" y="264"/>
                    <a:pt x="23" y="264"/>
                    <a:pt x="23" y="264"/>
                  </a:cubicBezTo>
                  <a:cubicBezTo>
                    <a:pt x="24" y="264"/>
                    <a:pt x="24" y="264"/>
                    <a:pt x="24" y="264"/>
                  </a:cubicBezTo>
                  <a:cubicBezTo>
                    <a:pt x="26" y="264"/>
                    <a:pt x="26" y="264"/>
                    <a:pt x="26" y="264"/>
                  </a:cubicBezTo>
                  <a:cubicBezTo>
                    <a:pt x="29" y="263"/>
                    <a:pt x="29" y="263"/>
                    <a:pt x="29" y="263"/>
                  </a:cubicBezTo>
                  <a:cubicBezTo>
                    <a:pt x="29" y="262"/>
                    <a:pt x="29" y="262"/>
                    <a:pt x="29" y="262"/>
                  </a:cubicBezTo>
                  <a:cubicBezTo>
                    <a:pt x="30" y="262"/>
                    <a:pt x="30" y="262"/>
                    <a:pt x="30" y="262"/>
                  </a:cubicBezTo>
                  <a:cubicBezTo>
                    <a:pt x="32" y="260"/>
                    <a:pt x="32" y="260"/>
                    <a:pt x="32" y="260"/>
                  </a:cubicBezTo>
                  <a:cubicBezTo>
                    <a:pt x="35" y="260"/>
                    <a:pt x="35" y="260"/>
                    <a:pt x="35" y="260"/>
                  </a:cubicBezTo>
                  <a:cubicBezTo>
                    <a:pt x="35" y="258"/>
                    <a:pt x="35" y="258"/>
                    <a:pt x="35" y="258"/>
                  </a:cubicBezTo>
                  <a:cubicBezTo>
                    <a:pt x="37" y="257"/>
                    <a:pt x="37" y="257"/>
                    <a:pt x="37" y="257"/>
                  </a:cubicBezTo>
                  <a:cubicBezTo>
                    <a:pt x="38" y="257"/>
                    <a:pt x="38" y="257"/>
                    <a:pt x="38" y="257"/>
                  </a:cubicBezTo>
                  <a:cubicBezTo>
                    <a:pt x="39" y="259"/>
                    <a:pt x="39" y="259"/>
                    <a:pt x="39" y="259"/>
                  </a:cubicBezTo>
                  <a:cubicBezTo>
                    <a:pt x="41" y="257"/>
                    <a:pt x="41" y="257"/>
                    <a:pt x="41" y="257"/>
                  </a:cubicBezTo>
                  <a:cubicBezTo>
                    <a:pt x="42" y="257"/>
                    <a:pt x="42" y="257"/>
                    <a:pt x="42" y="257"/>
                  </a:cubicBezTo>
                  <a:cubicBezTo>
                    <a:pt x="43" y="257"/>
                    <a:pt x="43" y="257"/>
                    <a:pt x="43" y="257"/>
                  </a:cubicBezTo>
                  <a:cubicBezTo>
                    <a:pt x="43" y="254"/>
                    <a:pt x="43" y="254"/>
                    <a:pt x="43" y="254"/>
                  </a:cubicBezTo>
                  <a:cubicBezTo>
                    <a:pt x="48" y="251"/>
                    <a:pt x="48" y="251"/>
                    <a:pt x="48" y="251"/>
                  </a:cubicBezTo>
                  <a:cubicBezTo>
                    <a:pt x="50" y="251"/>
                    <a:pt x="50" y="251"/>
                    <a:pt x="50" y="251"/>
                  </a:cubicBezTo>
                  <a:cubicBezTo>
                    <a:pt x="52" y="252"/>
                    <a:pt x="52" y="252"/>
                    <a:pt x="52" y="252"/>
                  </a:cubicBezTo>
                  <a:cubicBezTo>
                    <a:pt x="53" y="251"/>
                    <a:pt x="53" y="251"/>
                    <a:pt x="53" y="251"/>
                  </a:cubicBezTo>
                  <a:cubicBezTo>
                    <a:pt x="58" y="250"/>
                    <a:pt x="58" y="250"/>
                    <a:pt x="58" y="250"/>
                  </a:cubicBezTo>
                  <a:cubicBezTo>
                    <a:pt x="59" y="251"/>
                    <a:pt x="59" y="251"/>
                    <a:pt x="59" y="251"/>
                  </a:cubicBezTo>
                  <a:cubicBezTo>
                    <a:pt x="62" y="250"/>
                    <a:pt x="62" y="250"/>
                    <a:pt x="62" y="250"/>
                  </a:cubicBezTo>
                  <a:cubicBezTo>
                    <a:pt x="63" y="251"/>
                    <a:pt x="63" y="251"/>
                    <a:pt x="63" y="251"/>
                  </a:cubicBezTo>
                  <a:cubicBezTo>
                    <a:pt x="65" y="251"/>
                    <a:pt x="65" y="251"/>
                    <a:pt x="65" y="251"/>
                  </a:cubicBezTo>
                  <a:cubicBezTo>
                    <a:pt x="67" y="250"/>
                    <a:pt x="67" y="250"/>
                    <a:pt x="67" y="250"/>
                  </a:cubicBezTo>
                  <a:cubicBezTo>
                    <a:pt x="67" y="252"/>
                    <a:pt x="67" y="252"/>
                    <a:pt x="67" y="252"/>
                  </a:cubicBezTo>
                  <a:cubicBezTo>
                    <a:pt x="69" y="252"/>
                    <a:pt x="69" y="252"/>
                    <a:pt x="69" y="252"/>
                  </a:cubicBezTo>
                  <a:cubicBezTo>
                    <a:pt x="70" y="252"/>
                    <a:pt x="70" y="252"/>
                    <a:pt x="70" y="252"/>
                  </a:cubicBezTo>
                  <a:cubicBezTo>
                    <a:pt x="71" y="253"/>
                    <a:pt x="71" y="253"/>
                    <a:pt x="71" y="253"/>
                  </a:cubicBezTo>
                  <a:cubicBezTo>
                    <a:pt x="72" y="252"/>
                    <a:pt x="72" y="252"/>
                    <a:pt x="72" y="252"/>
                  </a:cubicBezTo>
                  <a:cubicBezTo>
                    <a:pt x="76" y="252"/>
                    <a:pt x="76" y="252"/>
                    <a:pt x="76" y="252"/>
                  </a:cubicBezTo>
                  <a:cubicBezTo>
                    <a:pt x="76" y="253"/>
                    <a:pt x="76" y="253"/>
                    <a:pt x="76" y="253"/>
                  </a:cubicBezTo>
                  <a:cubicBezTo>
                    <a:pt x="77" y="253"/>
                    <a:pt x="77" y="253"/>
                    <a:pt x="77" y="253"/>
                  </a:cubicBezTo>
                  <a:cubicBezTo>
                    <a:pt x="79" y="251"/>
                    <a:pt x="79" y="251"/>
                    <a:pt x="79" y="251"/>
                  </a:cubicBezTo>
                  <a:cubicBezTo>
                    <a:pt x="81" y="252"/>
                    <a:pt x="81" y="252"/>
                    <a:pt x="81" y="252"/>
                  </a:cubicBezTo>
                  <a:cubicBezTo>
                    <a:pt x="83" y="250"/>
                    <a:pt x="83" y="250"/>
                    <a:pt x="83" y="250"/>
                  </a:cubicBezTo>
                  <a:cubicBezTo>
                    <a:pt x="84" y="248"/>
                    <a:pt x="84" y="248"/>
                    <a:pt x="84" y="248"/>
                  </a:cubicBezTo>
                  <a:cubicBezTo>
                    <a:pt x="85" y="248"/>
                    <a:pt x="85" y="248"/>
                    <a:pt x="85" y="248"/>
                  </a:cubicBezTo>
                  <a:cubicBezTo>
                    <a:pt x="87" y="246"/>
                    <a:pt x="87" y="246"/>
                    <a:pt x="87" y="246"/>
                  </a:cubicBezTo>
                  <a:cubicBezTo>
                    <a:pt x="88" y="242"/>
                    <a:pt x="88" y="242"/>
                    <a:pt x="88" y="242"/>
                  </a:cubicBezTo>
                  <a:cubicBezTo>
                    <a:pt x="90" y="241"/>
                    <a:pt x="90" y="241"/>
                    <a:pt x="90" y="241"/>
                  </a:cubicBezTo>
                  <a:cubicBezTo>
                    <a:pt x="93" y="240"/>
                    <a:pt x="93" y="240"/>
                    <a:pt x="93" y="240"/>
                  </a:cubicBezTo>
                  <a:cubicBezTo>
                    <a:pt x="94" y="240"/>
                    <a:pt x="94" y="240"/>
                    <a:pt x="94" y="240"/>
                  </a:cubicBezTo>
                  <a:cubicBezTo>
                    <a:pt x="98" y="239"/>
                    <a:pt x="98" y="239"/>
                    <a:pt x="98" y="239"/>
                  </a:cubicBezTo>
                  <a:cubicBezTo>
                    <a:pt x="103" y="236"/>
                    <a:pt x="103" y="236"/>
                    <a:pt x="103" y="236"/>
                  </a:cubicBezTo>
                  <a:cubicBezTo>
                    <a:pt x="106" y="233"/>
                    <a:pt x="106" y="233"/>
                    <a:pt x="106" y="233"/>
                  </a:cubicBezTo>
                  <a:cubicBezTo>
                    <a:pt x="108" y="233"/>
                    <a:pt x="108" y="233"/>
                    <a:pt x="108" y="233"/>
                  </a:cubicBezTo>
                  <a:cubicBezTo>
                    <a:pt x="109" y="233"/>
                    <a:pt x="109" y="233"/>
                    <a:pt x="109" y="233"/>
                  </a:cubicBezTo>
                  <a:cubicBezTo>
                    <a:pt x="111" y="233"/>
                    <a:pt x="111" y="233"/>
                    <a:pt x="111" y="233"/>
                  </a:cubicBezTo>
                  <a:cubicBezTo>
                    <a:pt x="113" y="234"/>
                    <a:pt x="113" y="234"/>
                    <a:pt x="113" y="234"/>
                  </a:cubicBezTo>
                  <a:cubicBezTo>
                    <a:pt x="116" y="234"/>
                    <a:pt x="116" y="234"/>
                    <a:pt x="116" y="234"/>
                  </a:cubicBezTo>
                  <a:cubicBezTo>
                    <a:pt x="118" y="233"/>
                    <a:pt x="118" y="233"/>
                    <a:pt x="118" y="233"/>
                  </a:cubicBezTo>
                  <a:cubicBezTo>
                    <a:pt x="122" y="233"/>
                    <a:pt x="122" y="233"/>
                    <a:pt x="122" y="233"/>
                  </a:cubicBezTo>
                  <a:cubicBezTo>
                    <a:pt x="127" y="232"/>
                    <a:pt x="127" y="232"/>
                    <a:pt x="127" y="232"/>
                  </a:cubicBezTo>
                  <a:cubicBezTo>
                    <a:pt x="130" y="231"/>
                    <a:pt x="130" y="231"/>
                    <a:pt x="130" y="231"/>
                  </a:cubicBezTo>
                  <a:cubicBezTo>
                    <a:pt x="132" y="229"/>
                    <a:pt x="132" y="229"/>
                    <a:pt x="132" y="229"/>
                  </a:cubicBezTo>
                  <a:cubicBezTo>
                    <a:pt x="134" y="229"/>
                    <a:pt x="134" y="229"/>
                    <a:pt x="134" y="229"/>
                  </a:cubicBezTo>
                  <a:cubicBezTo>
                    <a:pt x="136" y="227"/>
                    <a:pt x="136" y="227"/>
                    <a:pt x="136" y="227"/>
                  </a:cubicBezTo>
                  <a:cubicBezTo>
                    <a:pt x="140" y="227"/>
                    <a:pt x="140" y="227"/>
                    <a:pt x="140" y="227"/>
                  </a:cubicBezTo>
                  <a:cubicBezTo>
                    <a:pt x="151" y="226"/>
                    <a:pt x="151" y="226"/>
                    <a:pt x="151" y="226"/>
                  </a:cubicBezTo>
                  <a:cubicBezTo>
                    <a:pt x="154" y="227"/>
                    <a:pt x="154" y="227"/>
                    <a:pt x="154" y="227"/>
                  </a:cubicBezTo>
                  <a:cubicBezTo>
                    <a:pt x="156" y="227"/>
                    <a:pt x="156" y="227"/>
                    <a:pt x="156" y="227"/>
                  </a:cubicBezTo>
                  <a:cubicBezTo>
                    <a:pt x="159" y="226"/>
                    <a:pt x="159" y="226"/>
                    <a:pt x="159" y="226"/>
                  </a:cubicBezTo>
                  <a:cubicBezTo>
                    <a:pt x="161" y="227"/>
                    <a:pt x="161" y="227"/>
                    <a:pt x="161" y="227"/>
                  </a:cubicBezTo>
                  <a:cubicBezTo>
                    <a:pt x="164" y="229"/>
                    <a:pt x="164" y="229"/>
                    <a:pt x="164" y="229"/>
                  </a:cubicBezTo>
                  <a:cubicBezTo>
                    <a:pt x="166" y="233"/>
                    <a:pt x="166" y="233"/>
                    <a:pt x="166" y="233"/>
                  </a:cubicBezTo>
                  <a:cubicBezTo>
                    <a:pt x="168" y="234"/>
                    <a:pt x="168" y="234"/>
                    <a:pt x="168" y="234"/>
                  </a:cubicBezTo>
                  <a:cubicBezTo>
                    <a:pt x="169" y="233"/>
                    <a:pt x="169" y="233"/>
                    <a:pt x="169" y="233"/>
                  </a:cubicBezTo>
                  <a:cubicBezTo>
                    <a:pt x="170" y="232"/>
                    <a:pt x="170" y="232"/>
                    <a:pt x="170" y="232"/>
                  </a:cubicBezTo>
                  <a:cubicBezTo>
                    <a:pt x="171" y="233"/>
                    <a:pt x="171" y="233"/>
                    <a:pt x="171" y="233"/>
                  </a:cubicBezTo>
                  <a:cubicBezTo>
                    <a:pt x="172" y="233"/>
                    <a:pt x="172" y="233"/>
                    <a:pt x="172" y="233"/>
                  </a:cubicBezTo>
                  <a:cubicBezTo>
                    <a:pt x="174" y="233"/>
                    <a:pt x="174" y="233"/>
                    <a:pt x="174" y="233"/>
                  </a:cubicBezTo>
                  <a:cubicBezTo>
                    <a:pt x="176" y="235"/>
                    <a:pt x="176" y="235"/>
                    <a:pt x="176" y="235"/>
                  </a:cubicBezTo>
                  <a:cubicBezTo>
                    <a:pt x="179" y="236"/>
                    <a:pt x="179" y="236"/>
                    <a:pt x="179" y="236"/>
                  </a:cubicBezTo>
                  <a:cubicBezTo>
                    <a:pt x="180" y="235"/>
                    <a:pt x="180" y="235"/>
                    <a:pt x="180" y="235"/>
                  </a:cubicBezTo>
                  <a:cubicBezTo>
                    <a:pt x="184" y="238"/>
                    <a:pt x="184" y="238"/>
                    <a:pt x="184" y="238"/>
                  </a:cubicBezTo>
                  <a:cubicBezTo>
                    <a:pt x="183" y="240"/>
                    <a:pt x="183" y="240"/>
                    <a:pt x="183" y="240"/>
                  </a:cubicBezTo>
                  <a:cubicBezTo>
                    <a:pt x="185" y="240"/>
                    <a:pt x="185" y="240"/>
                    <a:pt x="185" y="240"/>
                  </a:cubicBezTo>
                  <a:cubicBezTo>
                    <a:pt x="186" y="242"/>
                    <a:pt x="186" y="242"/>
                    <a:pt x="186" y="242"/>
                  </a:cubicBezTo>
                  <a:cubicBezTo>
                    <a:pt x="186" y="243"/>
                    <a:pt x="186" y="243"/>
                    <a:pt x="186" y="243"/>
                  </a:cubicBezTo>
                  <a:cubicBezTo>
                    <a:pt x="184" y="243"/>
                    <a:pt x="184" y="243"/>
                    <a:pt x="184" y="243"/>
                  </a:cubicBezTo>
                  <a:cubicBezTo>
                    <a:pt x="184" y="244"/>
                    <a:pt x="184" y="244"/>
                    <a:pt x="184" y="244"/>
                  </a:cubicBezTo>
                  <a:cubicBezTo>
                    <a:pt x="185" y="248"/>
                    <a:pt x="185" y="248"/>
                    <a:pt x="185" y="248"/>
                  </a:cubicBezTo>
                  <a:cubicBezTo>
                    <a:pt x="187" y="248"/>
                    <a:pt x="187" y="248"/>
                    <a:pt x="187" y="248"/>
                  </a:cubicBezTo>
                  <a:cubicBezTo>
                    <a:pt x="189" y="250"/>
                    <a:pt x="189" y="250"/>
                    <a:pt x="189" y="250"/>
                  </a:cubicBezTo>
                  <a:cubicBezTo>
                    <a:pt x="190" y="253"/>
                    <a:pt x="190" y="253"/>
                    <a:pt x="190" y="253"/>
                  </a:cubicBezTo>
                  <a:cubicBezTo>
                    <a:pt x="189" y="255"/>
                    <a:pt x="189" y="255"/>
                    <a:pt x="189" y="255"/>
                  </a:cubicBezTo>
                  <a:cubicBezTo>
                    <a:pt x="191" y="259"/>
                    <a:pt x="191" y="259"/>
                    <a:pt x="191" y="259"/>
                  </a:cubicBezTo>
                  <a:cubicBezTo>
                    <a:pt x="191" y="261"/>
                    <a:pt x="191" y="261"/>
                    <a:pt x="191" y="261"/>
                  </a:cubicBezTo>
                  <a:cubicBezTo>
                    <a:pt x="191" y="262"/>
                    <a:pt x="191" y="262"/>
                    <a:pt x="191" y="262"/>
                  </a:cubicBezTo>
                  <a:cubicBezTo>
                    <a:pt x="191" y="265"/>
                    <a:pt x="191" y="265"/>
                    <a:pt x="191" y="265"/>
                  </a:cubicBezTo>
                  <a:cubicBezTo>
                    <a:pt x="190" y="266"/>
                    <a:pt x="190" y="266"/>
                    <a:pt x="190" y="266"/>
                  </a:cubicBezTo>
                  <a:cubicBezTo>
                    <a:pt x="189" y="266"/>
                    <a:pt x="189" y="266"/>
                    <a:pt x="189" y="266"/>
                  </a:cubicBezTo>
                  <a:cubicBezTo>
                    <a:pt x="189" y="266"/>
                    <a:pt x="189" y="266"/>
                    <a:pt x="189" y="266"/>
                  </a:cubicBezTo>
                  <a:cubicBezTo>
                    <a:pt x="190" y="268"/>
                    <a:pt x="190" y="268"/>
                    <a:pt x="190" y="268"/>
                  </a:cubicBezTo>
                  <a:cubicBezTo>
                    <a:pt x="191" y="269"/>
                    <a:pt x="191" y="269"/>
                    <a:pt x="191" y="269"/>
                  </a:cubicBezTo>
                  <a:cubicBezTo>
                    <a:pt x="192" y="271"/>
                    <a:pt x="192" y="271"/>
                    <a:pt x="192" y="271"/>
                  </a:cubicBezTo>
                  <a:cubicBezTo>
                    <a:pt x="194" y="270"/>
                    <a:pt x="194" y="270"/>
                    <a:pt x="194" y="270"/>
                  </a:cubicBezTo>
                  <a:cubicBezTo>
                    <a:pt x="195" y="272"/>
                    <a:pt x="195" y="272"/>
                    <a:pt x="195" y="272"/>
                  </a:cubicBezTo>
                  <a:cubicBezTo>
                    <a:pt x="195" y="270"/>
                    <a:pt x="195" y="270"/>
                    <a:pt x="195" y="270"/>
                  </a:cubicBezTo>
                  <a:cubicBezTo>
                    <a:pt x="195" y="268"/>
                    <a:pt x="195" y="268"/>
                    <a:pt x="195" y="268"/>
                  </a:cubicBezTo>
                  <a:cubicBezTo>
                    <a:pt x="196" y="267"/>
                    <a:pt x="196" y="267"/>
                    <a:pt x="196" y="267"/>
                  </a:cubicBezTo>
                  <a:cubicBezTo>
                    <a:pt x="197" y="265"/>
                    <a:pt x="197" y="265"/>
                    <a:pt x="197" y="265"/>
                  </a:cubicBezTo>
                  <a:cubicBezTo>
                    <a:pt x="198" y="265"/>
                    <a:pt x="198" y="265"/>
                    <a:pt x="198" y="265"/>
                  </a:cubicBezTo>
                  <a:cubicBezTo>
                    <a:pt x="199" y="264"/>
                    <a:pt x="199" y="264"/>
                    <a:pt x="199" y="264"/>
                  </a:cubicBezTo>
                  <a:cubicBezTo>
                    <a:pt x="201" y="263"/>
                    <a:pt x="201" y="263"/>
                    <a:pt x="201" y="263"/>
                  </a:cubicBezTo>
                  <a:cubicBezTo>
                    <a:pt x="201" y="261"/>
                    <a:pt x="201" y="261"/>
                    <a:pt x="201" y="261"/>
                  </a:cubicBezTo>
                  <a:cubicBezTo>
                    <a:pt x="203" y="259"/>
                    <a:pt x="203" y="259"/>
                    <a:pt x="203" y="259"/>
                  </a:cubicBezTo>
                  <a:cubicBezTo>
                    <a:pt x="207" y="257"/>
                    <a:pt x="207" y="257"/>
                    <a:pt x="207" y="257"/>
                  </a:cubicBezTo>
                  <a:cubicBezTo>
                    <a:pt x="207" y="256"/>
                    <a:pt x="207" y="256"/>
                    <a:pt x="207" y="256"/>
                  </a:cubicBezTo>
                  <a:cubicBezTo>
                    <a:pt x="208" y="256"/>
                    <a:pt x="208" y="256"/>
                    <a:pt x="208" y="256"/>
                  </a:cubicBezTo>
                  <a:cubicBezTo>
                    <a:pt x="211" y="254"/>
                    <a:pt x="211" y="254"/>
                    <a:pt x="211" y="254"/>
                  </a:cubicBezTo>
                  <a:cubicBezTo>
                    <a:pt x="212" y="252"/>
                    <a:pt x="212" y="252"/>
                    <a:pt x="212" y="252"/>
                  </a:cubicBezTo>
                  <a:cubicBezTo>
                    <a:pt x="214" y="248"/>
                    <a:pt x="214" y="248"/>
                    <a:pt x="214" y="248"/>
                  </a:cubicBezTo>
                  <a:cubicBezTo>
                    <a:pt x="217" y="247"/>
                    <a:pt x="217" y="247"/>
                    <a:pt x="217" y="247"/>
                  </a:cubicBezTo>
                  <a:cubicBezTo>
                    <a:pt x="218" y="246"/>
                    <a:pt x="218" y="246"/>
                    <a:pt x="218" y="246"/>
                  </a:cubicBezTo>
                  <a:cubicBezTo>
                    <a:pt x="217" y="244"/>
                    <a:pt x="217" y="244"/>
                    <a:pt x="217" y="244"/>
                  </a:cubicBezTo>
                  <a:cubicBezTo>
                    <a:pt x="218" y="241"/>
                    <a:pt x="218" y="241"/>
                    <a:pt x="218" y="241"/>
                  </a:cubicBezTo>
                  <a:cubicBezTo>
                    <a:pt x="219" y="244"/>
                    <a:pt x="219" y="244"/>
                    <a:pt x="219" y="244"/>
                  </a:cubicBezTo>
                  <a:cubicBezTo>
                    <a:pt x="219" y="246"/>
                    <a:pt x="219" y="246"/>
                    <a:pt x="219" y="246"/>
                  </a:cubicBezTo>
                  <a:cubicBezTo>
                    <a:pt x="219" y="249"/>
                    <a:pt x="219" y="249"/>
                    <a:pt x="219" y="249"/>
                  </a:cubicBezTo>
                  <a:cubicBezTo>
                    <a:pt x="218" y="250"/>
                    <a:pt x="218" y="250"/>
                    <a:pt x="218" y="250"/>
                  </a:cubicBezTo>
                  <a:cubicBezTo>
                    <a:pt x="217" y="255"/>
                    <a:pt x="217" y="255"/>
                    <a:pt x="217" y="255"/>
                  </a:cubicBezTo>
                  <a:cubicBezTo>
                    <a:pt x="213" y="258"/>
                    <a:pt x="213" y="258"/>
                    <a:pt x="213" y="258"/>
                  </a:cubicBezTo>
                  <a:cubicBezTo>
                    <a:pt x="213" y="260"/>
                    <a:pt x="213" y="260"/>
                    <a:pt x="213" y="260"/>
                  </a:cubicBezTo>
                  <a:cubicBezTo>
                    <a:pt x="212" y="261"/>
                    <a:pt x="212" y="261"/>
                    <a:pt x="212" y="261"/>
                  </a:cubicBezTo>
                  <a:cubicBezTo>
                    <a:pt x="212" y="263"/>
                    <a:pt x="212" y="263"/>
                    <a:pt x="212" y="263"/>
                  </a:cubicBezTo>
                  <a:cubicBezTo>
                    <a:pt x="210" y="267"/>
                    <a:pt x="210" y="267"/>
                    <a:pt x="210" y="267"/>
                  </a:cubicBezTo>
                  <a:cubicBezTo>
                    <a:pt x="210" y="267"/>
                    <a:pt x="210" y="267"/>
                    <a:pt x="210" y="267"/>
                  </a:cubicBezTo>
                  <a:cubicBezTo>
                    <a:pt x="209" y="272"/>
                    <a:pt x="209" y="272"/>
                    <a:pt x="209" y="272"/>
                  </a:cubicBezTo>
                  <a:cubicBezTo>
                    <a:pt x="204" y="272"/>
                    <a:pt x="204" y="272"/>
                    <a:pt x="204" y="272"/>
                  </a:cubicBezTo>
                  <a:cubicBezTo>
                    <a:pt x="203" y="274"/>
                    <a:pt x="203" y="274"/>
                    <a:pt x="203" y="274"/>
                  </a:cubicBezTo>
                  <a:cubicBezTo>
                    <a:pt x="202" y="276"/>
                    <a:pt x="202" y="276"/>
                    <a:pt x="202" y="276"/>
                  </a:cubicBezTo>
                  <a:cubicBezTo>
                    <a:pt x="202" y="277"/>
                    <a:pt x="202" y="277"/>
                    <a:pt x="202" y="277"/>
                  </a:cubicBezTo>
                  <a:cubicBezTo>
                    <a:pt x="205" y="276"/>
                    <a:pt x="205" y="276"/>
                    <a:pt x="205" y="276"/>
                  </a:cubicBezTo>
                  <a:cubicBezTo>
                    <a:pt x="208" y="275"/>
                    <a:pt x="208" y="275"/>
                    <a:pt x="208" y="275"/>
                  </a:cubicBezTo>
                  <a:cubicBezTo>
                    <a:pt x="211" y="276"/>
                    <a:pt x="211" y="276"/>
                    <a:pt x="211" y="276"/>
                  </a:cubicBezTo>
                  <a:cubicBezTo>
                    <a:pt x="214" y="271"/>
                    <a:pt x="214" y="271"/>
                    <a:pt x="214" y="271"/>
                  </a:cubicBezTo>
                  <a:cubicBezTo>
                    <a:pt x="215" y="266"/>
                    <a:pt x="215" y="266"/>
                    <a:pt x="215" y="266"/>
                  </a:cubicBezTo>
                  <a:cubicBezTo>
                    <a:pt x="217" y="263"/>
                    <a:pt x="217" y="263"/>
                    <a:pt x="217" y="263"/>
                  </a:cubicBezTo>
                  <a:cubicBezTo>
                    <a:pt x="218" y="264"/>
                    <a:pt x="218" y="264"/>
                    <a:pt x="218" y="264"/>
                  </a:cubicBezTo>
                  <a:cubicBezTo>
                    <a:pt x="218" y="268"/>
                    <a:pt x="218" y="268"/>
                    <a:pt x="218" y="268"/>
                  </a:cubicBezTo>
                  <a:cubicBezTo>
                    <a:pt x="219" y="271"/>
                    <a:pt x="219" y="271"/>
                    <a:pt x="219" y="271"/>
                  </a:cubicBezTo>
                  <a:cubicBezTo>
                    <a:pt x="218" y="271"/>
                    <a:pt x="218" y="271"/>
                    <a:pt x="218" y="271"/>
                  </a:cubicBezTo>
                  <a:cubicBezTo>
                    <a:pt x="219" y="276"/>
                    <a:pt x="219" y="276"/>
                    <a:pt x="219" y="276"/>
                  </a:cubicBezTo>
                  <a:cubicBezTo>
                    <a:pt x="217" y="280"/>
                    <a:pt x="217" y="280"/>
                    <a:pt x="217" y="280"/>
                  </a:cubicBezTo>
                  <a:cubicBezTo>
                    <a:pt x="213" y="281"/>
                    <a:pt x="213" y="281"/>
                    <a:pt x="213" y="281"/>
                  </a:cubicBezTo>
                  <a:cubicBezTo>
                    <a:pt x="214" y="282"/>
                    <a:pt x="214" y="282"/>
                    <a:pt x="214" y="282"/>
                  </a:cubicBezTo>
                  <a:cubicBezTo>
                    <a:pt x="216" y="282"/>
                    <a:pt x="216" y="282"/>
                    <a:pt x="216" y="282"/>
                  </a:cubicBezTo>
                  <a:cubicBezTo>
                    <a:pt x="218" y="282"/>
                    <a:pt x="218" y="282"/>
                    <a:pt x="218" y="282"/>
                  </a:cubicBezTo>
                  <a:cubicBezTo>
                    <a:pt x="219" y="281"/>
                    <a:pt x="219" y="281"/>
                    <a:pt x="219" y="281"/>
                  </a:cubicBezTo>
                  <a:cubicBezTo>
                    <a:pt x="221" y="281"/>
                    <a:pt x="221" y="281"/>
                    <a:pt x="221" y="281"/>
                  </a:cubicBezTo>
                  <a:cubicBezTo>
                    <a:pt x="223" y="279"/>
                    <a:pt x="223" y="279"/>
                    <a:pt x="223" y="279"/>
                  </a:cubicBezTo>
                  <a:cubicBezTo>
                    <a:pt x="225" y="280"/>
                    <a:pt x="225" y="280"/>
                    <a:pt x="225" y="280"/>
                  </a:cubicBezTo>
                  <a:cubicBezTo>
                    <a:pt x="226" y="279"/>
                    <a:pt x="226" y="279"/>
                    <a:pt x="226" y="279"/>
                  </a:cubicBezTo>
                  <a:cubicBezTo>
                    <a:pt x="225" y="281"/>
                    <a:pt x="225" y="281"/>
                    <a:pt x="225" y="281"/>
                  </a:cubicBezTo>
                  <a:cubicBezTo>
                    <a:pt x="224" y="283"/>
                    <a:pt x="224" y="283"/>
                    <a:pt x="224" y="283"/>
                  </a:cubicBezTo>
                  <a:cubicBezTo>
                    <a:pt x="222" y="282"/>
                    <a:pt x="222" y="282"/>
                    <a:pt x="222" y="282"/>
                  </a:cubicBezTo>
                  <a:cubicBezTo>
                    <a:pt x="222" y="283"/>
                    <a:pt x="222" y="283"/>
                    <a:pt x="222" y="283"/>
                  </a:cubicBezTo>
                  <a:cubicBezTo>
                    <a:pt x="224" y="286"/>
                    <a:pt x="224" y="286"/>
                    <a:pt x="224" y="286"/>
                  </a:cubicBezTo>
                  <a:cubicBezTo>
                    <a:pt x="224" y="288"/>
                    <a:pt x="224" y="288"/>
                    <a:pt x="224" y="288"/>
                  </a:cubicBezTo>
                  <a:cubicBezTo>
                    <a:pt x="225" y="291"/>
                    <a:pt x="225" y="291"/>
                    <a:pt x="225" y="291"/>
                  </a:cubicBezTo>
                  <a:cubicBezTo>
                    <a:pt x="226" y="294"/>
                    <a:pt x="226" y="294"/>
                    <a:pt x="226" y="294"/>
                  </a:cubicBezTo>
                  <a:cubicBezTo>
                    <a:pt x="225" y="299"/>
                    <a:pt x="225" y="299"/>
                    <a:pt x="225" y="299"/>
                  </a:cubicBezTo>
                  <a:cubicBezTo>
                    <a:pt x="223" y="301"/>
                    <a:pt x="223" y="301"/>
                    <a:pt x="223" y="301"/>
                  </a:cubicBezTo>
                  <a:cubicBezTo>
                    <a:pt x="223" y="303"/>
                    <a:pt x="223" y="303"/>
                    <a:pt x="223" y="303"/>
                  </a:cubicBezTo>
                  <a:cubicBezTo>
                    <a:pt x="223" y="306"/>
                    <a:pt x="223" y="306"/>
                    <a:pt x="223" y="306"/>
                  </a:cubicBezTo>
                  <a:cubicBezTo>
                    <a:pt x="225" y="307"/>
                    <a:pt x="225" y="307"/>
                    <a:pt x="225" y="307"/>
                  </a:cubicBezTo>
                  <a:cubicBezTo>
                    <a:pt x="226" y="310"/>
                    <a:pt x="226" y="310"/>
                    <a:pt x="226" y="310"/>
                  </a:cubicBezTo>
                  <a:cubicBezTo>
                    <a:pt x="226" y="313"/>
                    <a:pt x="226" y="313"/>
                    <a:pt x="226" y="313"/>
                  </a:cubicBezTo>
                  <a:cubicBezTo>
                    <a:pt x="230" y="317"/>
                    <a:pt x="230" y="317"/>
                    <a:pt x="230" y="317"/>
                  </a:cubicBezTo>
                  <a:cubicBezTo>
                    <a:pt x="232" y="318"/>
                    <a:pt x="232" y="318"/>
                    <a:pt x="232" y="318"/>
                  </a:cubicBezTo>
                  <a:cubicBezTo>
                    <a:pt x="234" y="319"/>
                    <a:pt x="234" y="319"/>
                    <a:pt x="234" y="319"/>
                  </a:cubicBezTo>
                  <a:cubicBezTo>
                    <a:pt x="235" y="322"/>
                    <a:pt x="235" y="322"/>
                    <a:pt x="235" y="322"/>
                  </a:cubicBezTo>
                  <a:cubicBezTo>
                    <a:pt x="237" y="322"/>
                    <a:pt x="237" y="322"/>
                    <a:pt x="237" y="322"/>
                  </a:cubicBezTo>
                  <a:cubicBezTo>
                    <a:pt x="237" y="321"/>
                    <a:pt x="237" y="321"/>
                    <a:pt x="237" y="321"/>
                  </a:cubicBezTo>
                  <a:cubicBezTo>
                    <a:pt x="239" y="320"/>
                    <a:pt x="239" y="320"/>
                    <a:pt x="239" y="320"/>
                  </a:cubicBezTo>
                  <a:cubicBezTo>
                    <a:pt x="241" y="321"/>
                    <a:pt x="241" y="321"/>
                    <a:pt x="241" y="321"/>
                  </a:cubicBezTo>
                  <a:cubicBezTo>
                    <a:pt x="243" y="324"/>
                    <a:pt x="243" y="324"/>
                    <a:pt x="243" y="324"/>
                  </a:cubicBezTo>
                  <a:cubicBezTo>
                    <a:pt x="245" y="324"/>
                    <a:pt x="245" y="324"/>
                    <a:pt x="245" y="324"/>
                  </a:cubicBezTo>
                  <a:cubicBezTo>
                    <a:pt x="248" y="326"/>
                    <a:pt x="248" y="326"/>
                    <a:pt x="248" y="326"/>
                  </a:cubicBezTo>
                  <a:cubicBezTo>
                    <a:pt x="248" y="328"/>
                    <a:pt x="248" y="328"/>
                    <a:pt x="248" y="328"/>
                  </a:cubicBezTo>
                  <a:cubicBezTo>
                    <a:pt x="250" y="329"/>
                    <a:pt x="250" y="329"/>
                    <a:pt x="250" y="329"/>
                  </a:cubicBezTo>
                  <a:cubicBezTo>
                    <a:pt x="252" y="331"/>
                    <a:pt x="252" y="331"/>
                    <a:pt x="252" y="331"/>
                  </a:cubicBezTo>
                  <a:cubicBezTo>
                    <a:pt x="253" y="331"/>
                    <a:pt x="253" y="331"/>
                    <a:pt x="253" y="331"/>
                  </a:cubicBezTo>
                  <a:cubicBezTo>
                    <a:pt x="254" y="330"/>
                    <a:pt x="254" y="330"/>
                    <a:pt x="254" y="330"/>
                  </a:cubicBezTo>
                  <a:cubicBezTo>
                    <a:pt x="257" y="328"/>
                    <a:pt x="257" y="328"/>
                    <a:pt x="257" y="328"/>
                  </a:cubicBezTo>
                  <a:cubicBezTo>
                    <a:pt x="258" y="326"/>
                    <a:pt x="258" y="326"/>
                    <a:pt x="258" y="326"/>
                  </a:cubicBezTo>
                  <a:cubicBezTo>
                    <a:pt x="261" y="326"/>
                    <a:pt x="261" y="326"/>
                    <a:pt x="261" y="326"/>
                  </a:cubicBezTo>
                  <a:cubicBezTo>
                    <a:pt x="263" y="324"/>
                    <a:pt x="263" y="324"/>
                    <a:pt x="263" y="324"/>
                  </a:cubicBezTo>
                  <a:cubicBezTo>
                    <a:pt x="265" y="324"/>
                    <a:pt x="265" y="324"/>
                    <a:pt x="265" y="324"/>
                  </a:cubicBezTo>
                  <a:cubicBezTo>
                    <a:pt x="266" y="323"/>
                    <a:pt x="266" y="323"/>
                    <a:pt x="266" y="323"/>
                  </a:cubicBezTo>
                  <a:cubicBezTo>
                    <a:pt x="265" y="322"/>
                    <a:pt x="265" y="322"/>
                    <a:pt x="265" y="322"/>
                  </a:cubicBezTo>
                  <a:cubicBezTo>
                    <a:pt x="263" y="322"/>
                    <a:pt x="263" y="322"/>
                    <a:pt x="263" y="322"/>
                  </a:cubicBezTo>
                  <a:cubicBezTo>
                    <a:pt x="264" y="320"/>
                    <a:pt x="264" y="320"/>
                    <a:pt x="264" y="320"/>
                  </a:cubicBezTo>
                  <a:cubicBezTo>
                    <a:pt x="268" y="318"/>
                    <a:pt x="268" y="318"/>
                    <a:pt x="268" y="318"/>
                  </a:cubicBezTo>
                  <a:cubicBezTo>
                    <a:pt x="271" y="320"/>
                    <a:pt x="271" y="320"/>
                    <a:pt x="271" y="320"/>
                  </a:cubicBezTo>
                  <a:cubicBezTo>
                    <a:pt x="271" y="322"/>
                    <a:pt x="271" y="322"/>
                    <a:pt x="271" y="322"/>
                  </a:cubicBezTo>
                  <a:cubicBezTo>
                    <a:pt x="267" y="324"/>
                    <a:pt x="267" y="324"/>
                    <a:pt x="267" y="324"/>
                  </a:cubicBezTo>
                  <a:cubicBezTo>
                    <a:pt x="268" y="326"/>
                    <a:pt x="268" y="326"/>
                    <a:pt x="268" y="326"/>
                  </a:cubicBezTo>
                  <a:cubicBezTo>
                    <a:pt x="269" y="326"/>
                    <a:pt x="269" y="326"/>
                    <a:pt x="269" y="326"/>
                  </a:cubicBezTo>
                  <a:cubicBezTo>
                    <a:pt x="270" y="325"/>
                    <a:pt x="270" y="325"/>
                    <a:pt x="270" y="325"/>
                  </a:cubicBezTo>
                  <a:cubicBezTo>
                    <a:pt x="272" y="324"/>
                    <a:pt x="272" y="324"/>
                    <a:pt x="272" y="324"/>
                  </a:cubicBezTo>
                  <a:cubicBezTo>
                    <a:pt x="274" y="325"/>
                    <a:pt x="274" y="325"/>
                    <a:pt x="274" y="325"/>
                  </a:cubicBezTo>
                  <a:cubicBezTo>
                    <a:pt x="273" y="327"/>
                    <a:pt x="273" y="327"/>
                    <a:pt x="273" y="327"/>
                  </a:cubicBezTo>
                  <a:cubicBezTo>
                    <a:pt x="272" y="327"/>
                    <a:pt x="272" y="327"/>
                    <a:pt x="272" y="327"/>
                  </a:cubicBezTo>
                  <a:cubicBezTo>
                    <a:pt x="271" y="328"/>
                    <a:pt x="271" y="328"/>
                    <a:pt x="271" y="328"/>
                  </a:cubicBezTo>
                  <a:cubicBezTo>
                    <a:pt x="273" y="331"/>
                    <a:pt x="273" y="331"/>
                    <a:pt x="273" y="331"/>
                  </a:cubicBezTo>
                  <a:cubicBezTo>
                    <a:pt x="274" y="334"/>
                    <a:pt x="274" y="334"/>
                    <a:pt x="274" y="334"/>
                  </a:cubicBezTo>
                  <a:cubicBezTo>
                    <a:pt x="275" y="334"/>
                    <a:pt x="275" y="334"/>
                    <a:pt x="275" y="334"/>
                  </a:cubicBezTo>
                  <a:cubicBezTo>
                    <a:pt x="276" y="334"/>
                    <a:pt x="276" y="334"/>
                    <a:pt x="276" y="334"/>
                  </a:cubicBezTo>
                  <a:cubicBezTo>
                    <a:pt x="276" y="336"/>
                    <a:pt x="276" y="336"/>
                    <a:pt x="276" y="336"/>
                  </a:cubicBezTo>
                  <a:cubicBezTo>
                    <a:pt x="278" y="338"/>
                    <a:pt x="278" y="338"/>
                    <a:pt x="278" y="338"/>
                  </a:cubicBezTo>
                  <a:cubicBezTo>
                    <a:pt x="279" y="335"/>
                    <a:pt x="279" y="335"/>
                    <a:pt x="279" y="335"/>
                  </a:cubicBezTo>
                  <a:cubicBezTo>
                    <a:pt x="279" y="333"/>
                    <a:pt x="279" y="333"/>
                    <a:pt x="279" y="333"/>
                  </a:cubicBezTo>
                  <a:cubicBezTo>
                    <a:pt x="277" y="334"/>
                    <a:pt x="277" y="334"/>
                    <a:pt x="277" y="334"/>
                  </a:cubicBezTo>
                  <a:cubicBezTo>
                    <a:pt x="277" y="333"/>
                    <a:pt x="277" y="333"/>
                    <a:pt x="277" y="333"/>
                  </a:cubicBezTo>
                  <a:cubicBezTo>
                    <a:pt x="278" y="332"/>
                    <a:pt x="278" y="332"/>
                    <a:pt x="278" y="332"/>
                  </a:cubicBezTo>
                  <a:cubicBezTo>
                    <a:pt x="283" y="332"/>
                    <a:pt x="283" y="332"/>
                    <a:pt x="283" y="332"/>
                  </a:cubicBezTo>
                  <a:cubicBezTo>
                    <a:pt x="283" y="333"/>
                    <a:pt x="283" y="333"/>
                    <a:pt x="283" y="333"/>
                  </a:cubicBezTo>
                  <a:cubicBezTo>
                    <a:pt x="284" y="332"/>
                    <a:pt x="284" y="332"/>
                    <a:pt x="284" y="332"/>
                  </a:cubicBezTo>
                  <a:cubicBezTo>
                    <a:pt x="286" y="328"/>
                    <a:pt x="286" y="328"/>
                    <a:pt x="286" y="328"/>
                  </a:cubicBezTo>
                  <a:cubicBezTo>
                    <a:pt x="291" y="325"/>
                    <a:pt x="291" y="325"/>
                    <a:pt x="291" y="325"/>
                  </a:cubicBezTo>
                  <a:cubicBezTo>
                    <a:pt x="294" y="323"/>
                    <a:pt x="294" y="323"/>
                    <a:pt x="294" y="323"/>
                  </a:cubicBezTo>
                  <a:cubicBezTo>
                    <a:pt x="292" y="323"/>
                    <a:pt x="292" y="323"/>
                    <a:pt x="292" y="323"/>
                  </a:cubicBezTo>
                  <a:cubicBezTo>
                    <a:pt x="291" y="324"/>
                    <a:pt x="291" y="324"/>
                    <a:pt x="291" y="324"/>
                  </a:cubicBezTo>
                  <a:cubicBezTo>
                    <a:pt x="292" y="323"/>
                    <a:pt x="292" y="323"/>
                    <a:pt x="292" y="323"/>
                  </a:cubicBezTo>
                  <a:cubicBezTo>
                    <a:pt x="290" y="323"/>
                    <a:pt x="290" y="323"/>
                    <a:pt x="290" y="323"/>
                  </a:cubicBezTo>
                  <a:cubicBezTo>
                    <a:pt x="292" y="322"/>
                    <a:pt x="292" y="322"/>
                    <a:pt x="292" y="322"/>
                  </a:cubicBezTo>
                  <a:cubicBezTo>
                    <a:pt x="294" y="322"/>
                    <a:pt x="294" y="322"/>
                    <a:pt x="294" y="322"/>
                  </a:cubicBezTo>
                  <a:cubicBezTo>
                    <a:pt x="298" y="321"/>
                    <a:pt x="298" y="321"/>
                    <a:pt x="298" y="321"/>
                  </a:cubicBezTo>
                  <a:cubicBezTo>
                    <a:pt x="305" y="320"/>
                    <a:pt x="305" y="320"/>
                    <a:pt x="305" y="320"/>
                  </a:cubicBezTo>
                  <a:cubicBezTo>
                    <a:pt x="311" y="321"/>
                    <a:pt x="311" y="321"/>
                    <a:pt x="311" y="321"/>
                  </a:cubicBezTo>
                  <a:cubicBezTo>
                    <a:pt x="313" y="320"/>
                    <a:pt x="313" y="320"/>
                    <a:pt x="313" y="320"/>
                  </a:cubicBezTo>
                  <a:cubicBezTo>
                    <a:pt x="313" y="318"/>
                    <a:pt x="313" y="318"/>
                    <a:pt x="313" y="318"/>
                  </a:cubicBezTo>
                  <a:cubicBezTo>
                    <a:pt x="315" y="318"/>
                    <a:pt x="315" y="318"/>
                    <a:pt x="315" y="318"/>
                  </a:cubicBezTo>
                  <a:cubicBezTo>
                    <a:pt x="317" y="317"/>
                    <a:pt x="317" y="317"/>
                    <a:pt x="317" y="317"/>
                  </a:cubicBezTo>
                  <a:cubicBezTo>
                    <a:pt x="319" y="313"/>
                    <a:pt x="319" y="313"/>
                    <a:pt x="319" y="313"/>
                  </a:cubicBezTo>
                  <a:cubicBezTo>
                    <a:pt x="318" y="310"/>
                    <a:pt x="318" y="310"/>
                    <a:pt x="318" y="310"/>
                  </a:cubicBezTo>
                  <a:cubicBezTo>
                    <a:pt x="318" y="308"/>
                    <a:pt x="318" y="308"/>
                    <a:pt x="318" y="308"/>
                  </a:cubicBezTo>
                  <a:cubicBezTo>
                    <a:pt x="321" y="304"/>
                    <a:pt x="321" y="304"/>
                    <a:pt x="321" y="304"/>
                  </a:cubicBezTo>
                  <a:cubicBezTo>
                    <a:pt x="321" y="299"/>
                    <a:pt x="321" y="299"/>
                    <a:pt x="321" y="299"/>
                  </a:cubicBezTo>
                  <a:cubicBezTo>
                    <a:pt x="323" y="297"/>
                    <a:pt x="323" y="297"/>
                    <a:pt x="323" y="297"/>
                  </a:cubicBezTo>
                  <a:cubicBezTo>
                    <a:pt x="323" y="293"/>
                    <a:pt x="323" y="293"/>
                    <a:pt x="323" y="293"/>
                  </a:cubicBezTo>
                  <a:cubicBezTo>
                    <a:pt x="325" y="292"/>
                    <a:pt x="325" y="292"/>
                    <a:pt x="325" y="292"/>
                  </a:cubicBezTo>
                  <a:cubicBezTo>
                    <a:pt x="325" y="290"/>
                    <a:pt x="325" y="290"/>
                    <a:pt x="325" y="290"/>
                  </a:cubicBezTo>
                  <a:cubicBezTo>
                    <a:pt x="331" y="283"/>
                    <a:pt x="331" y="283"/>
                    <a:pt x="331" y="283"/>
                  </a:cubicBezTo>
                  <a:cubicBezTo>
                    <a:pt x="332" y="283"/>
                    <a:pt x="332" y="283"/>
                    <a:pt x="332" y="283"/>
                  </a:cubicBezTo>
                  <a:cubicBezTo>
                    <a:pt x="333" y="279"/>
                    <a:pt x="333" y="279"/>
                    <a:pt x="333" y="279"/>
                  </a:cubicBezTo>
                  <a:cubicBezTo>
                    <a:pt x="336" y="276"/>
                    <a:pt x="336" y="276"/>
                    <a:pt x="336" y="276"/>
                  </a:cubicBezTo>
                  <a:cubicBezTo>
                    <a:pt x="337" y="272"/>
                    <a:pt x="337" y="272"/>
                    <a:pt x="337" y="272"/>
                  </a:cubicBezTo>
                  <a:cubicBezTo>
                    <a:pt x="339" y="270"/>
                    <a:pt x="339" y="270"/>
                    <a:pt x="339" y="270"/>
                  </a:cubicBezTo>
                  <a:cubicBezTo>
                    <a:pt x="339" y="268"/>
                    <a:pt x="339" y="268"/>
                    <a:pt x="339" y="268"/>
                  </a:cubicBezTo>
                  <a:cubicBezTo>
                    <a:pt x="341" y="267"/>
                    <a:pt x="341" y="267"/>
                    <a:pt x="341" y="267"/>
                  </a:cubicBezTo>
                  <a:cubicBezTo>
                    <a:pt x="342" y="263"/>
                    <a:pt x="342" y="263"/>
                    <a:pt x="342" y="263"/>
                  </a:cubicBezTo>
                  <a:cubicBezTo>
                    <a:pt x="341" y="262"/>
                    <a:pt x="341" y="262"/>
                    <a:pt x="341" y="262"/>
                  </a:cubicBezTo>
                  <a:cubicBezTo>
                    <a:pt x="344" y="261"/>
                    <a:pt x="344" y="261"/>
                    <a:pt x="344" y="261"/>
                  </a:cubicBezTo>
                  <a:cubicBezTo>
                    <a:pt x="346" y="258"/>
                    <a:pt x="346" y="258"/>
                    <a:pt x="346" y="258"/>
                  </a:cubicBezTo>
                  <a:cubicBezTo>
                    <a:pt x="347" y="256"/>
                    <a:pt x="347" y="256"/>
                    <a:pt x="347" y="256"/>
                  </a:cubicBezTo>
                  <a:cubicBezTo>
                    <a:pt x="349" y="253"/>
                    <a:pt x="349" y="253"/>
                    <a:pt x="349" y="253"/>
                  </a:cubicBezTo>
                  <a:cubicBezTo>
                    <a:pt x="351" y="252"/>
                    <a:pt x="351" y="252"/>
                    <a:pt x="351" y="252"/>
                  </a:cubicBezTo>
                  <a:cubicBezTo>
                    <a:pt x="353" y="252"/>
                    <a:pt x="353" y="252"/>
                    <a:pt x="353" y="252"/>
                  </a:cubicBezTo>
                  <a:cubicBezTo>
                    <a:pt x="350" y="252"/>
                    <a:pt x="350" y="252"/>
                    <a:pt x="350" y="252"/>
                  </a:cubicBezTo>
                  <a:cubicBezTo>
                    <a:pt x="351" y="251"/>
                    <a:pt x="351" y="251"/>
                    <a:pt x="351" y="251"/>
                  </a:cubicBezTo>
                  <a:cubicBezTo>
                    <a:pt x="354" y="250"/>
                    <a:pt x="354" y="250"/>
                    <a:pt x="354" y="250"/>
                  </a:cubicBezTo>
                  <a:cubicBezTo>
                    <a:pt x="357" y="248"/>
                    <a:pt x="357" y="248"/>
                    <a:pt x="357" y="248"/>
                  </a:cubicBezTo>
                  <a:cubicBezTo>
                    <a:pt x="358" y="246"/>
                    <a:pt x="358" y="246"/>
                    <a:pt x="358" y="246"/>
                  </a:cubicBezTo>
                  <a:cubicBezTo>
                    <a:pt x="357" y="245"/>
                    <a:pt x="357" y="245"/>
                    <a:pt x="357" y="245"/>
                  </a:cubicBezTo>
                  <a:cubicBezTo>
                    <a:pt x="358" y="243"/>
                    <a:pt x="358" y="243"/>
                    <a:pt x="358" y="243"/>
                  </a:cubicBezTo>
                  <a:cubicBezTo>
                    <a:pt x="361" y="241"/>
                    <a:pt x="361" y="241"/>
                    <a:pt x="361" y="241"/>
                  </a:cubicBezTo>
                  <a:cubicBezTo>
                    <a:pt x="361" y="239"/>
                    <a:pt x="361" y="239"/>
                    <a:pt x="361" y="239"/>
                  </a:cubicBezTo>
                  <a:cubicBezTo>
                    <a:pt x="363" y="238"/>
                    <a:pt x="363" y="238"/>
                    <a:pt x="363" y="238"/>
                  </a:cubicBezTo>
                  <a:cubicBezTo>
                    <a:pt x="365" y="234"/>
                    <a:pt x="365" y="234"/>
                    <a:pt x="365" y="234"/>
                  </a:cubicBezTo>
                  <a:cubicBezTo>
                    <a:pt x="365" y="233"/>
                    <a:pt x="365" y="233"/>
                    <a:pt x="365" y="233"/>
                  </a:cubicBezTo>
                  <a:cubicBezTo>
                    <a:pt x="366" y="230"/>
                    <a:pt x="366" y="230"/>
                    <a:pt x="366" y="230"/>
                  </a:cubicBezTo>
                  <a:cubicBezTo>
                    <a:pt x="365" y="229"/>
                    <a:pt x="365" y="229"/>
                    <a:pt x="365" y="229"/>
                  </a:cubicBezTo>
                  <a:cubicBezTo>
                    <a:pt x="366" y="227"/>
                    <a:pt x="366" y="227"/>
                    <a:pt x="366" y="227"/>
                  </a:cubicBezTo>
                  <a:cubicBezTo>
                    <a:pt x="368" y="221"/>
                    <a:pt x="368" y="221"/>
                    <a:pt x="368" y="221"/>
                  </a:cubicBezTo>
                  <a:cubicBezTo>
                    <a:pt x="369" y="218"/>
                    <a:pt x="369" y="218"/>
                    <a:pt x="369" y="218"/>
                  </a:cubicBezTo>
                  <a:cubicBezTo>
                    <a:pt x="372" y="212"/>
                    <a:pt x="372" y="212"/>
                    <a:pt x="372" y="212"/>
                  </a:cubicBezTo>
                  <a:cubicBezTo>
                    <a:pt x="372" y="209"/>
                    <a:pt x="372" y="209"/>
                    <a:pt x="372" y="209"/>
                  </a:cubicBezTo>
                  <a:cubicBezTo>
                    <a:pt x="374" y="205"/>
                    <a:pt x="374" y="205"/>
                    <a:pt x="374" y="205"/>
                  </a:cubicBezTo>
                  <a:cubicBezTo>
                    <a:pt x="376" y="203"/>
                    <a:pt x="376" y="203"/>
                    <a:pt x="376" y="203"/>
                  </a:cubicBezTo>
                  <a:cubicBezTo>
                    <a:pt x="377" y="200"/>
                    <a:pt x="377" y="200"/>
                    <a:pt x="377" y="200"/>
                  </a:cubicBezTo>
                  <a:cubicBezTo>
                    <a:pt x="377" y="197"/>
                    <a:pt x="377" y="197"/>
                    <a:pt x="377" y="197"/>
                  </a:cubicBezTo>
                  <a:cubicBezTo>
                    <a:pt x="378" y="195"/>
                    <a:pt x="378" y="195"/>
                    <a:pt x="378" y="195"/>
                  </a:cubicBezTo>
                  <a:cubicBezTo>
                    <a:pt x="377" y="191"/>
                    <a:pt x="377" y="191"/>
                    <a:pt x="377" y="191"/>
                  </a:cubicBezTo>
                  <a:cubicBezTo>
                    <a:pt x="377" y="189"/>
                    <a:pt x="377" y="189"/>
                    <a:pt x="377" y="189"/>
                  </a:cubicBezTo>
                  <a:cubicBezTo>
                    <a:pt x="376" y="185"/>
                    <a:pt x="376" y="185"/>
                    <a:pt x="376" y="185"/>
                  </a:cubicBezTo>
                  <a:cubicBezTo>
                    <a:pt x="375" y="184"/>
                    <a:pt x="375" y="184"/>
                    <a:pt x="375" y="184"/>
                  </a:cubicBezTo>
                  <a:cubicBezTo>
                    <a:pt x="375" y="182"/>
                    <a:pt x="375" y="182"/>
                    <a:pt x="375" y="182"/>
                  </a:cubicBezTo>
                  <a:cubicBezTo>
                    <a:pt x="376" y="181"/>
                    <a:pt x="376" y="181"/>
                    <a:pt x="376" y="181"/>
                  </a:cubicBezTo>
                  <a:cubicBezTo>
                    <a:pt x="376" y="179"/>
                    <a:pt x="376" y="179"/>
                    <a:pt x="376" y="179"/>
                  </a:cubicBezTo>
                  <a:cubicBezTo>
                    <a:pt x="377" y="176"/>
                    <a:pt x="377" y="176"/>
                    <a:pt x="377" y="176"/>
                  </a:cubicBezTo>
                  <a:cubicBezTo>
                    <a:pt x="377" y="175"/>
                    <a:pt x="377" y="175"/>
                    <a:pt x="377" y="175"/>
                  </a:cubicBezTo>
                  <a:cubicBezTo>
                    <a:pt x="377" y="170"/>
                    <a:pt x="377" y="170"/>
                    <a:pt x="377" y="170"/>
                  </a:cubicBezTo>
                  <a:cubicBezTo>
                    <a:pt x="378" y="168"/>
                    <a:pt x="378" y="168"/>
                    <a:pt x="378" y="168"/>
                  </a:cubicBezTo>
                  <a:cubicBezTo>
                    <a:pt x="377" y="167"/>
                    <a:pt x="377" y="167"/>
                    <a:pt x="377" y="167"/>
                  </a:cubicBezTo>
                  <a:cubicBezTo>
                    <a:pt x="377" y="165"/>
                    <a:pt x="377" y="165"/>
                    <a:pt x="377" y="165"/>
                  </a:cubicBezTo>
                  <a:cubicBezTo>
                    <a:pt x="377" y="161"/>
                    <a:pt x="377" y="161"/>
                    <a:pt x="377" y="161"/>
                  </a:cubicBezTo>
                  <a:cubicBezTo>
                    <a:pt x="376" y="161"/>
                    <a:pt x="376" y="161"/>
                    <a:pt x="376" y="161"/>
                  </a:cubicBezTo>
                  <a:cubicBezTo>
                    <a:pt x="377" y="159"/>
                    <a:pt x="377" y="159"/>
                    <a:pt x="377" y="159"/>
                  </a:cubicBezTo>
                  <a:cubicBezTo>
                    <a:pt x="375" y="158"/>
                    <a:pt x="375" y="158"/>
                    <a:pt x="375" y="158"/>
                  </a:cubicBezTo>
                  <a:cubicBezTo>
                    <a:pt x="374" y="156"/>
                    <a:pt x="374" y="156"/>
                    <a:pt x="374" y="156"/>
                  </a:cubicBezTo>
                  <a:cubicBezTo>
                    <a:pt x="374" y="154"/>
                    <a:pt x="374" y="154"/>
                    <a:pt x="374" y="154"/>
                  </a:cubicBezTo>
                  <a:cubicBezTo>
                    <a:pt x="372" y="152"/>
                    <a:pt x="372" y="152"/>
                    <a:pt x="372" y="152"/>
                  </a:cubicBezTo>
                  <a:cubicBezTo>
                    <a:pt x="371" y="150"/>
                    <a:pt x="371" y="150"/>
                    <a:pt x="371" y="150"/>
                  </a:cubicBezTo>
                  <a:cubicBezTo>
                    <a:pt x="370" y="147"/>
                    <a:pt x="370" y="147"/>
                    <a:pt x="370" y="147"/>
                  </a:cubicBezTo>
                  <a:cubicBezTo>
                    <a:pt x="369" y="145"/>
                    <a:pt x="369" y="145"/>
                    <a:pt x="369" y="145"/>
                  </a:cubicBezTo>
                  <a:cubicBezTo>
                    <a:pt x="368" y="145"/>
                    <a:pt x="368" y="145"/>
                    <a:pt x="368" y="145"/>
                  </a:cubicBezTo>
                  <a:cubicBezTo>
                    <a:pt x="367" y="145"/>
                    <a:pt x="367" y="145"/>
                    <a:pt x="367" y="145"/>
                  </a:cubicBezTo>
                  <a:cubicBezTo>
                    <a:pt x="365" y="144"/>
                    <a:pt x="365" y="144"/>
                    <a:pt x="365" y="144"/>
                  </a:cubicBezTo>
                  <a:cubicBezTo>
                    <a:pt x="365" y="142"/>
                    <a:pt x="365" y="142"/>
                    <a:pt x="365" y="142"/>
                  </a:cubicBezTo>
                  <a:cubicBezTo>
                    <a:pt x="364" y="141"/>
                    <a:pt x="364" y="141"/>
                    <a:pt x="364" y="141"/>
                  </a:cubicBezTo>
                  <a:cubicBezTo>
                    <a:pt x="364" y="140"/>
                    <a:pt x="364" y="140"/>
                    <a:pt x="364" y="140"/>
                  </a:cubicBezTo>
                  <a:cubicBezTo>
                    <a:pt x="362" y="138"/>
                    <a:pt x="362" y="138"/>
                    <a:pt x="362" y="138"/>
                  </a:cubicBezTo>
                  <a:cubicBezTo>
                    <a:pt x="360" y="137"/>
                    <a:pt x="360" y="137"/>
                    <a:pt x="360" y="137"/>
                  </a:cubicBezTo>
                  <a:cubicBezTo>
                    <a:pt x="361" y="135"/>
                    <a:pt x="361" y="135"/>
                    <a:pt x="361" y="135"/>
                  </a:cubicBezTo>
                  <a:cubicBezTo>
                    <a:pt x="360" y="133"/>
                    <a:pt x="360" y="133"/>
                    <a:pt x="360" y="133"/>
                  </a:cubicBezTo>
                  <a:cubicBezTo>
                    <a:pt x="361" y="131"/>
                    <a:pt x="361" y="131"/>
                    <a:pt x="361" y="131"/>
                  </a:cubicBezTo>
                  <a:cubicBezTo>
                    <a:pt x="362" y="128"/>
                    <a:pt x="362" y="128"/>
                    <a:pt x="362" y="128"/>
                  </a:cubicBezTo>
                  <a:cubicBezTo>
                    <a:pt x="361" y="127"/>
                    <a:pt x="361" y="127"/>
                    <a:pt x="361" y="127"/>
                  </a:cubicBezTo>
                  <a:cubicBezTo>
                    <a:pt x="362" y="125"/>
                    <a:pt x="362" y="125"/>
                    <a:pt x="362" y="125"/>
                  </a:cubicBezTo>
                  <a:cubicBezTo>
                    <a:pt x="360" y="124"/>
                    <a:pt x="360" y="124"/>
                    <a:pt x="360" y="124"/>
                  </a:cubicBezTo>
                  <a:cubicBezTo>
                    <a:pt x="360" y="125"/>
                    <a:pt x="360" y="125"/>
                    <a:pt x="360" y="125"/>
                  </a:cubicBezTo>
                  <a:cubicBezTo>
                    <a:pt x="361" y="126"/>
                    <a:pt x="361" y="126"/>
                    <a:pt x="361" y="126"/>
                  </a:cubicBezTo>
                  <a:cubicBezTo>
                    <a:pt x="360" y="127"/>
                    <a:pt x="360" y="127"/>
                    <a:pt x="360" y="127"/>
                  </a:cubicBezTo>
                  <a:cubicBezTo>
                    <a:pt x="356" y="123"/>
                    <a:pt x="356" y="123"/>
                    <a:pt x="356" y="123"/>
                  </a:cubicBezTo>
                  <a:cubicBezTo>
                    <a:pt x="355" y="121"/>
                    <a:pt x="355" y="121"/>
                    <a:pt x="355" y="121"/>
                  </a:cubicBezTo>
                  <a:cubicBezTo>
                    <a:pt x="354" y="121"/>
                    <a:pt x="354" y="121"/>
                    <a:pt x="354" y="121"/>
                  </a:cubicBezTo>
                  <a:cubicBezTo>
                    <a:pt x="354" y="123"/>
                    <a:pt x="354" y="123"/>
                    <a:pt x="354" y="123"/>
                  </a:cubicBezTo>
                  <a:cubicBezTo>
                    <a:pt x="353" y="124"/>
                    <a:pt x="353" y="124"/>
                    <a:pt x="353" y="124"/>
                  </a:cubicBezTo>
                  <a:cubicBezTo>
                    <a:pt x="354" y="127"/>
                    <a:pt x="354" y="127"/>
                    <a:pt x="354" y="127"/>
                  </a:cubicBezTo>
                  <a:cubicBezTo>
                    <a:pt x="352" y="124"/>
                    <a:pt x="352" y="124"/>
                    <a:pt x="352" y="124"/>
                  </a:cubicBezTo>
                  <a:cubicBezTo>
                    <a:pt x="351" y="126"/>
                    <a:pt x="351" y="126"/>
                    <a:pt x="351" y="126"/>
                  </a:cubicBezTo>
                  <a:cubicBezTo>
                    <a:pt x="351" y="124"/>
                    <a:pt x="351" y="124"/>
                    <a:pt x="351" y="124"/>
                  </a:cubicBezTo>
                  <a:cubicBezTo>
                    <a:pt x="351" y="122"/>
                    <a:pt x="351" y="122"/>
                    <a:pt x="351" y="122"/>
                  </a:cubicBezTo>
                  <a:cubicBezTo>
                    <a:pt x="350" y="117"/>
                    <a:pt x="350" y="117"/>
                    <a:pt x="350" y="117"/>
                  </a:cubicBezTo>
                  <a:cubicBezTo>
                    <a:pt x="351" y="116"/>
                    <a:pt x="351" y="116"/>
                    <a:pt x="351" y="116"/>
                  </a:cubicBezTo>
                  <a:cubicBezTo>
                    <a:pt x="351" y="115"/>
                    <a:pt x="351" y="115"/>
                    <a:pt x="351" y="115"/>
                  </a:cubicBezTo>
                  <a:cubicBezTo>
                    <a:pt x="349" y="114"/>
                    <a:pt x="349" y="114"/>
                    <a:pt x="349" y="114"/>
                  </a:cubicBezTo>
                  <a:cubicBezTo>
                    <a:pt x="350" y="112"/>
                    <a:pt x="350" y="112"/>
                    <a:pt x="350" y="112"/>
                  </a:cubicBezTo>
                  <a:cubicBezTo>
                    <a:pt x="348" y="111"/>
                    <a:pt x="348" y="111"/>
                    <a:pt x="348" y="111"/>
                  </a:cubicBezTo>
                  <a:cubicBezTo>
                    <a:pt x="349" y="110"/>
                    <a:pt x="349" y="110"/>
                    <a:pt x="349" y="110"/>
                  </a:cubicBezTo>
                  <a:cubicBezTo>
                    <a:pt x="346" y="107"/>
                    <a:pt x="346" y="107"/>
                    <a:pt x="346" y="107"/>
                  </a:cubicBezTo>
                  <a:cubicBezTo>
                    <a:pt x="345" y="105"/>
                    <a:pt x="345" y="105"/>
                    <a:pt x="345" y="105"/>
                  </a:cubicBezTo>
                  <a:cubicBezTo>
                    <a:pt x="345" y="103"/>
                    <a:pt x="345" y="103"/>
                    <a:pt x="345" y="103"/>
                  </a:cubicBezTo>
                  <a:cubicBezTo>
                    <a:pt x="346" y="103"/>
                    <a:pt x="346" y="103"/>
                    <a:pt x="346" y="103"/>
                  </a:cubicBezTo>
                  <a:cubicBezTo>
                    <a:pt x="346" y="102"/>
                    <a:pt x="346" y="102"/>
                    <a:pt x="346" y="102"/>
                  </a:cubicBezTo>
                  <a:cubicBezTo>
                    <a:pt x="345" y="99"/>
                    <a:pt x="345" y="99"/>
                    <a:pt x="345" y="99"/>
                  </a:cubicBezTo>
                  <a:cubicBezTo>
                    <a:pt x="344" y="99"/>
                    <a:pt x="344" y="99"/>
                    <a:pt x="344" y="99"/>
                  </a:cubicBezTo>
                  <a:cubicBezTo>
                    <a:pt x="342" y="99"/>
                    <a:pt x="342" y="99"/>
                    <a:pt x="342" y="99"/>
                  </a:cubicBezTo>
                  <a:cubicBezTo>
                    <a:pt x="341" y="96"/>
                    <a:pt x="341" y="96"/>
                    <a:pt x="341" y="96"/>
                  </a:cubicBezTo>
                  <a:cubicBezTo>
                    <a:pt x="339" y="96"/>
                    <a:pt x="339" y="96"/>
                    <a:pt x="339" y="96"/>
                  </a:cubicBezTo>
                  <a:cubicBezTo>
                    <a:pt x="337" y="95"/>
                    <a:pt x="337" y="95"/>
                    <a:pt x="337" y="95"/>
                  </a:cubicBezTo>
                  <a:cubicBezTo>
                    <a:pt x="336" y="96"/>
                    <a:pt x="336" y="96"/>
                    <a:pt x="336" y="96"/>
                  </a:cubicBezTo>
                  <a:cubicBezTo>
                    <a:pt x="336" y="95"/>
                    <a:pt x="336" y="95"/>
                    <a:pt x="336" y="95"/>
                  </a:cubicBezTo>
                  <a:cubicBezTo>
                    <a:pt x="334" y="94"/>
                    <a:pt x="334" y="94"/>
                    <a:pt x="334" y="94"/>
                  </a:cubicBezTo>
                  <a:cubicBezTo>
                    <a:pt x="332" y="95"/>
                    <a:pt x="332" y="95"/>
                    <a:pt x="332" y="95"/>
                  </a:cubicBezTo>
                  <a:cubicBezTo>
                    <a:pt x="333" y="94"/>
                    <a:pt x="333" y="94"/>
                    <a:pt x="333" y="94"/>
                  </a:cubicBezTo>
                  <a:cubicBezTo>
                    <a:pt x="335" y="93"/>
                    <a:pt x="335" y="93"/>
                    <a:pt x="335" y="93"/>
                  </a:cubicBezTo>
                  <a:cubicBezTo>
                    <a:pt x="335" y="92"/>
                    <a:pt x="335" y="92"/>
                    <a:pt x="335" y="92"/>
                  </a:cubicBezTo>
                  <a:cubicBezTo>
                    <a:pt x="335" y="91"/>
                    <a:pt x="335" y="91"/>
                    <a:pt x="335" y="91"/>
                  </a:cubicBezTo>
                  <a:cubicBezTo>
                    <a:pt x="333" y="91"/>
                    <a:pt x="333" y="91"/>
                    <a:pt x="333" y="91"/>
                  </a:cubicBezTo>
                  <a:cubicBezTo>
                    <a:pt x="331" y="91"/>
                    <a:pt x="331" y="91"/>
                    <a:pt x="331" y="91"/>
                  </a:cubicBezTo>
                  <a:cubicBezTo>
                    <a:pt x="331" y="90"/>
                    <a:pt x="331" y="90"/>
                    <a:pt x="331" y="90"/>
                  </a:cubicBezTo>
                  <a:cubicBezTo>
                    <a:pt x="330" y="90"/>
                    <a:pt x="330" y="90"/>
                    <a:pt x="330" y="90"/>
                  </a:cubicBezTo>
                  <a:cubicBezTo>
                    <a:pt x="326" y="87"/>
                    <a:pt x="326" y="87"/>
                    <a:pt x="326" y="87"/>
                  </a:cubicBezTo>
                  <a:cubicBezTo>
                    <a:pt x="324" y="84"/>
                    <a:pt x="324" y="84"/>
                    <a:pt x="324" y="84"/>
                  </a:cubicBezTo>
                  <a:cubicBezTo>
                    <a:pt x="324" y="81"/>
                    <a:pt x="324" y="81"/>
                    <a:pt x="324" y="81"/>
                  </a:cubicBezTo>
                  <a:cubicBezTo>
                    <a:pt x="322" y="78"/>
                    <a:pt x="322" y="78"/>
                    <a:pt x="322" y="78"/>
                  </a:cubicBezTo>
                  <a:cubicBezTo>
                    <a:pt x="323" y="77"/>
                    <a:pt x="323" y="77"/>
                    <a:pt x="323" y="77"/>
                  </a:cubicBezTo>
                  <a:cubicBezTo>
                    <a:pt x="323" y="76"/>
                    <a:pt x="323" y="76"/>
                    <a:pt x="323" y="76"/>
                  </a:cubicBezTo>
                  <a:cubicBezTo>
                    <a:pt x="324" y="72"/>
                    <a:pt x="324" y="72"/>
                    <a:pt x="324" y="72"/>
                  </a:cubicBezTo>
                  <a:cubicBezTo>
                    <a:pt x="323" y="67"/>
                    <a:pt x="323" y="67"/>
                    <a:pt x="323" y="67"/>
                  </a:cubicBezTo>
                  <a:cubicBezTo>
                    <a:pt x="322" y="65"/>
                    <a:pt x="322" y="65"/>
                    <a:pt x="322" y="65"/>
                  </a:cubicBezTo>
                  <a:cubicBezTo>
                    <a:pt x="323" y="65"/>
                    <a:pt x="323" y="65"/>
                    <a:pt x="323" y="65"/>
                  </a:cubicBezTo>
                  <a:cubicBezTo>
                    <a:pt x="322" y="63"/>
                    <a:pt x="322" y="63"/>
                    <a:pt x="322" y="63"/>
                  </a:cubicBezTo>
                  <a:cubicBezTo>
                    <a:pt x="320" y="63"/>
                    <a:pt x="320" y="63"/>
                    <a:pt x="320" y="63"/>
                  </a:cubicBezTo>
                  <a:cubicBezTo>
                    <a:pt x="319" y="60"/>
                    <a:pt x="319" y="60"/>
                    <a:pt x="319" y="60"/>
                  </a:cubicBezTo>
                  <a:cubicBezTo>
                    <a:pt x="319" y="55"/>
                    <a:pt x="319" y="55"/>
                    <a:pt x="319" y="55"/>
                  </a:cubicBezTo>
                  <a:cubicBezTo>
                    <a:pt x="319" y="55"/>
                    <a:pt x="319" y="55"/>
                    <a:pt x="319" y="55"/>
                  </a:cubicBezTo>
                  <a:cubicBezTo>
                    <a:pt x="319" y="54"/>
                    <a:pt x="319" y="54"/>
                    <a:pt x="319" y="54"/>
                  </a:cubicBezTo>
                  <a:cubicBezTo>
                    <a:pt x="318" y="52"/>
                    <a:pt x="318" y="52"/>
                    <a:pt x="318" y="52"/>
                  </a:cubicBezTo>
                  <a:cubicBezTo>
                    <a:pt x="318" y="47"/>
                    <a:pt x="318" y="47"/>
                    <a:pt x="318" y="47"/>
                  </a:cubicBezTo>
                  <a:cubicBezTo>
                    <a:pt x="319" y="45"/>
                    <a:pt x="319" y="45"/>
                    <a:pt x="319" y="45"/>
                  </a:cubicBezTo>
                  <a:cubicBezTo>
                    <a:pt x="318" y="43"/>
                    <a:pt x="318" y="43"/>
                    <a:pt x="318" y="43"/>
                  </a:cubicBezTo>
                  <a:cubicBezTo>
                    <a:pt x="319" y="43"/>
                    <a:pt x="319" y="43"/>
                    <a:pt x="319" y="43"/>
                  </a:cubicBezTo>
                  <a:cubicBezTo>
                    <a:pt x="319" y="41"/>
                    <a:pt x="319" y="41"/>
                    <a:pt x="319" y="41"/>
                  </a:cubicBezTo>
                  <a:cubicBezTo>
                    <a:pt x="316" y="38"/>
                    <a:pt x="316" y="38"/>
                    <a:pt x="316" y="38"/>
                  </a:cubicBezTo>
                  <a:cubicBezTo>
                    <a:pt x="314" y="37"/>
                    <a:pt x="314" y="37"/>
                    <a:pt x="314" y="37"/>
                  </a:cubicBezTo>
                  <a:cubicBezTo>
                    <a:pt x="314" y="36"/>
                    <a:pt x="314" y="36"/>
                    <a:pt x="314" y="36"/>
                  </a:cubicBezTo>
                  <a:cubicBezTo>
                    <a:pt x="312" y="34"/>
                    <a:pt x="312" y="34"/>
                    <a:pt x="312" y="34"/>
                  </a:cubicBezTo>
                  <a:cubicBezTo>
                    <a:pt x="310" y="35"/>
                    <a:pt x="310" y="35"/>
                    <a:pt x="310" y="35"/>
                  </a:cubicBezTo>
                  <a:cubicBezTo>
                    <a:pt x="309" y="34"/>
                    <a:pt x="309" y="34"/>
                    <a:pt x="309" y="34"/>
                  </a:cubicBezTo>
                  <a:cubicBezTo>
                    <a:pt x="308" y="37"/>
                    <a:pt x="308" y="37"/>
                    <a:pt x="308" y="37"/>
                  </a:cubicBezTo>
                  <a:cubicBezTo>
                    <a:pt x="306" y="37"/>
                    <a:pt x="306" y="37"/>
                    <a:pt x="306" y="37"/>
                  </a:cubicBezTo>
                  <a:cubicBezTo>
                    <a:pt x="305" y="34"/>
                    <a:pt x="305" y="34"/>
                    <a:pt x="305" y="34"/>
                  </a:cubicBezTo>
                  <a:cubicBezTo>
                    <a:pt x="305" y="32"/>
                    <a:pt x="305" y="32"/>
                    <a:pt x="305" y="32"/>
                  </a:cubicBezTo>
                  <a:cubicBezTo>
                    <a:pt x="304" y="29"/>
                    <a:pt x="304" y="29"/>
                    <a:pt x="304" y="29"/>
                  </a:cubicBezTo>
                  <a:cubicBezTo>
                    <a:pt x="304" y="26"/>
                    <a:pt x="304" y="26"/>
                    <a:pt x="304" y="26"/>
                  </a:cubicBezTo>
                  <a:cubicBezTo>
                    <a:pt x="304" y="22"/>
                    <a:pt x="304" y="22"/>
                    <a:pt x="304" y="22"/>
                  </a:cubicBezTo>
                  <a:cubicBezTo>
                    <a:pt x="303" y="22"/>
                    <a:pt x="303" y="22"/>
                    <a:pt x="303" y="22"/>
                  </a:cubicBezTo>
                  <a:cubicBezTo>
                    <a:pt x="302" y="20"/>
                    <a:pt x="302" y="20"/>
                    <a:pt x="302" y="20"/>
                  </a:cubicBezTo>
                  <a:cubicBezTo>
                    <a:pt x="303" y="19"/>
                    <a:pt x="303" y="19"/>
                    <a:pt x="303" y="19"/>
                  </a:cubicBezTo>
                  <a:cubicBezTo>
                    <a:pt x="302" y="17"/>
                    <a:pt x="302" y="17"/>
                    <a:pt x="302" y="17"/>
                  </a:cubicBezTo>
                  <a:cubicBezTo>
                    <a:pt x="302" y="15"/>
                    <a:pt x="302" y="15"/>
                    <a:pt x="302" y="15"/>
                  </a:cubicBezTo>
                  <a:cubicBezTo>
                    <a:pt x="301" y="15"/>
                    <a:pt x="301" y="15"/>
                    <a:pt x="301" y="15"/>
                  </a:cubicBezTo>
                  <a:cubicBezTo>
                    <a:pt x="301" y="12"/>
                    <a:pt x="301" y="12"/>
                    <a:pt x="301" y="12"/>
                  </a:cubicBezTo>
                  <a:cubicBezTo>
                    <a:pt x="302" y="11"/>
                    <a:pt x="302" y="11"/>
                    <a:pt x="302" y="11"/>
                  </a:cubicBezTo>
                  <a:cubicBezTo>
                    <a:pt x="301" y="10"/>
                    <a:pt x="301" y="10"/>
                    <a:pt x="301" y="10"/>
                  </a:cubicBezTo>
                  <a:cubicBezTo>
                    <a:pt x="299" y="11"/>
                    <a:pt x="299" y="11"/>
                    <a:pt x="299" y="11"/>
                  </a:cubicBezTo>
                  <a:cubicBezTo>
                    <a:pt x="298" y="10"/>
                    <a:pt x="298" y="10"/>
                    <a:pt x="298" y="10"/>
                  </a:cubicBezTo>
                  <a:cubicBezTo>
                    <a:pt x="299" y="5"/>
                    <a:pt x="299" y="5"/>
                    <a:pt x="299" y="5"/>
                  </a:cubicBezTo>
                  <a:cubicBezTo>
                    <a:pt x="298" y="4"/>
                    <a:pt x="298" y="4"/>
                    <a:pt x="298" y="4"/>
                  </a:cubicBezTo>
                  <a:cubicBezTo>
                    <a:pt x="297" y="1"/>
                    <a:pt x="297" y="1"/>
                    <a:pt x="297" y="1"/>
                  </a:cubicBezTo>
                  <a:cubicBezTo>
                    <a:pt x="295" y="1"/>
                    <a:pt x="295" y="1"/>
                    <a:pt x="295" y="1"/>
                  </a:cubicBezTo>
                  <a:cubicBezTo>
                    <a:pt x="295" y="0"/>
                    <a:pt x="295" y="0"/>
                    <a:pt x="295" y="0"/>
                  </a:cubicBezTo>
                  <a:cubicBezTo>
                    <a:pt x="293" y="1"/>
                    <a:pt x="293" y="1"/>
                    <a:pt x="293" y="1"/>
                  </a:cubicBezTo>
                  <a:cubicBezTo>
                    <a:pt x="292" y="2"/>
                    <a:pt x="292" y="2"/>
                    <a:pt x="292" y="2"/>
                  </a:cubicBezTo>
                  <a:cubicBezTo>
                    <a:pt x="292" y="5"/>
                    <a:pt x="292" y="5"/>
                    <a:pt x="292" y="5"/>
                  </a:cubicBezTo>
                  <a:cubicBezTo>
                    <a:pt x="291" y="8"/>
                    <a:pt x="291" y="8"/>
                    <a:pt x="291" y="8"/>
                  </a:cubicBezTo>
                  <a:cubicBezTo>
                    <a:pt x="291" y="9"/>
                    <a:pt x="291" y="9"/>
                    <a:pt x="291" y="9"/>
                  </a:cubicBezTo>
                  <a:cubicBezTo>
                    <a:pt x="291" y="11"/>
                    <a:pt x="291" y="11"/>
                    <a:pt x="291" y="11"/>
                  </a:cubicBezTo>
                  <a:cubicBezTo>
                    <a:pt x="290" y="11"/>
                    <a:pt x="290" y="11"/>
                    <a:pt x="290" y="11"/>
                  </a:cubicBezTo>
                  <a:cubicBezTo>
                    <a:pt x="288" y="14"/>
                    <a:pt x="288" y="14"/>
                    <a:pt x="288" y="14"/>
                  </a:cubicBezTo>
                  <a:cubicBezTo>
                    <a:pt x="287" y="16"/>
                    <a:pt x="287" y="16"/>
                    <a:pt x="287" y="16"/>
                  </a:cubicBezTo>
                  <a:cubicBezTo>
                    <a:pt x="288" y="18"/>
                    <a:pt x="288" y="18"/>
                    <a:pt x="288" y="18"/>
                  </a:cubicBezTo>
                  <a:cubicBezTo>
                    <a:pt x="290" y="19"/>
                    <a:pt x="290" y="19"/>
                    <a:pt x="290" y="19"/>
                  </a:cubicBezTo>
                  <a:cubicBezTo>
                    <a:pt x="289" y="20"/>
                    <a:pt x="289" y="20"/>
                    <a:pt x="289" y="20"/>
                  </a:cubicBezTo>
                  <a:cubicBezTo>
                    <a:pt x="288" y="20"/>
                    <a:pt x="288" y="20"/>
                    <a:pt x="288" y="20"/>
                  </a:cubicBezTo>
                  <a:cubicBezTo>
                    <a:pt x="287" y="21"/>
                    <a:pt x="287" y="21"/>
                    <a:pt x="287" y="21"/>
                  </a:cubicBezTo>
                  <a:cubicBezTo>
                    <a:pt x="286" y="23"/>
                    <a:pt x="286" y="23"/>
                    <a:pt x="286" y="23"/>
                  </a:cubicBezTo>
                  <a:cubicBezTo>
                    <a:pt x="287" y="26"/>
                    <a:pt x="287" y="26"/>
                    <a:pt x="287" y="26"/>
                  </a:cubicBezTo>
                  <a:cubicBezTo>
                    <a:pt x="287" y="27"/>
                    <a:pt x="287" y="27"/>
                    <a:pt x="287" y="27"/>
                  </a:cubicBezTo>
                  <a:cubicBezTo>
                    <a:pt x="286" y="27"/>
                    <a:pt x="286" y="27"/>
                    <a:pt x="286" y="27"/>
                  </a:cubicBezTo>
                  <a:cubicBezTo>
                    <a:pt x="285" y="27"/>
                    <a:pt x="285" y="27"/>
                    <a:pt x="285" y="27"/>
                  </a:cubicBezTo>
                  <a:cubicBezTo>
                    <a:pt x="284" y="32"/>
                    <a:pt x="284" y="32"/>
                    <a:pt x="284" y="32"/>
                  </a:cubicBezTo>
                  <a:cubicBezTo>
                    <a:pt x="285" y="35"/>
                    <a:pt x="285" y="35"/>
                    <a:pt x="285" y="35"/>
                  </a:cubicBezTo>
                  <a:cubicBezTo>
                    <a:pt x="284" y="39"/>
                    <a:pt x="284" y="39"/>
                    <a:pt x="284" y="39"/>
                  </a:cubicBezTo>
                  <a:cubicBezTo>
                    <a:pt x="285" y="41"/>
                    <a:pt x="285" y="41"/>
                    <a:pt x="285" y="41"/>
                  </a:cubicBezTo>
                  <a:cubicBezTo>
                    <a:pt x="285" y="44"/>
                    <a:pt x="285" y="44"/>
                    <a:pt x="285" y="44"/>
                  </a:cubicBezTo>
                  <a:cubicBezTo>
                    <a:pt x="283" y="45"/>
                    <a:pt x="283" y="45"/>
                    <a:pt x="283" y="45"/>
                  </a:cubicBezTo>
                  <a:cubicBezTo>
                    <a:pt x="283" y="47"/>
                    <a:pt x="283" y="47"/>
                    <a:pt x="283" y="47"/>
                  </a:cubicBezTo>
                  <a:cubicBezTo>
                    <a:pt x="281" y="51"/>
                    <a:pt x="281" y="51"/>
                    <a:pt x="281" y="51"/>
                  </a:cubicBezTo>
                  <a:cubicBezTo>
                    <a:pt x="281" y="56"/>
                    <a:pt x="281" y="56"/>
                    <a:pt x="281" y="56"/>
                  </a:cubicBezTo>
                  <a:cubicBezTo>
                    <a:pt x="279" y="58"/>
                    <a:pt x="279" y="58"/>
                    <a:pt x="279" y="58"/>
                  </a:cubicBezTo>
                  <a:cubicBezTo>
                    <a:pt x="280" y="60"/>
                    <a:pt x="280" y="60"/>
                    <a:pt x="280" y="60"/>
                  </a:cubicBezTo>
                  <a:cubicBezTo>
                    <a:pt x="279" y="63"/>
                    <a:pt x="279" y="63"/>
                    <a:pt x="279" y="63"/>
                  </a:cubicBezTo>
                  <a:cubicBezTo>
                    <a:pt x="277" y="64"/>
                    <a:pt x="277" y="64"/>
                    <a:pt x="277" y="64"/>
                  </a:cubicBezTo>
                  <a:cubicBezTo>
                    <a:pt x="277" y="68"/>
                    <a:pt x="277" y="68"/>
                    <a:pt x="277" y="68"/>
                  </a:cubicBezTo>
                  <a:cubicBezTo>
                    <a:pt x="274" y="70"/>
                    <a:pt x="274" y="70"/>
                    <a:pt x="274" y="70"/>
                  </a:cubicBezTo>
                  <a:cubicBezTo>
                    <a:pt x="268" y="73"/>
                    <a:pt x="268" y="73"/>
                    <a:pt x="268" y="73"/>
                  </a:cubicBezTo>
                  <a:cubicBezTo>
                    <a:pt x="266" y="71"/>
                    <a:pt x="266" y="71"/>
                    <a:pt x="266" y="71"/>
                  </a:cubicBezTo>
                  <a:cubicBezTo>
                    <a:pt x="263" y="71"/>
                    <a:pt x="263" y="71"/>
                    <a:pt x="263" y="71"/>
                  </a:cubicBezTo>
                  <a:cubicBezTo>
                    <a:pt x="262" y="69"/>
                    <a:pt x="262" y="69"/>
                    <a:pt x="262" y="69"/>
                  </a:cubicBezTo>
                  <a:cubicBezTo>
                    <a:pt x="259" y="67"/>
                    <a:pt x="259" y="67"/>
                    <a:pt x="259" y="67"/>
                  </a:cubicBezTo>
                  <a:cubicBezTo>
                    <a:pt x="259" y="66"/>
                    <a:pt x="259" y="66"/>
                    <a:pt x="259" y="66"/>
                  </a:cubicBezTo>
                  <a:cubicBezTo>
                    <a:pt x="259" y="65"/>
                    <a:pt x="259" y="65"/>
                    <a:pt x="259" y="65"/>
                  </a:cubicBezTo>
                  <a:cubicBezTo>
                    <a:pt x="258" y="63"/>
                    <a:pt x="258" y="63"/>
                    <a:pt x="258" y="63"/>
                  </a:cubicBezTo>
                  <a:cubicBezTo>
                    <a:pt x="256" y="63"/>
                    <a:pt x="256" y="63"/>
                    <a:pt x="256" y="63"/>
                  </a:cubicBezTo>
                  <a:cubicBezTo>
                    <a:pt x="254" y="62"/>
                    <a:pt x="254" y="62"/>
                    <a:pt x="254" y="62"/>
                  </a:cubicBezTo>
                  <a:cubicBezTo>
                    <a:pt x="251" y="62"/>
                    <a:pt x="251" y="62"/>
                    <a:pt x="251" y="62"/>
                  </a:cubicBezTo>
                  <a:cubicBezTo>
                    <a:pt x="248" y="60"/>
                    <a:pt x="248" y="60"/>
                    <a:pt x="248" y="60"/>
                  </a:cubicBezTo>
                  <a:cubicBezTo>
                    <a:pt x="248" y="58"/>
                    <a:pt x="248" y="58"/>
                    <a:pt x="248" y="58"/>
                  </a:cubicBezTo>
                  <a:cubicBezTo>
                    <a:pt x="246" y="56"/>
                    <a:pt x="246" y="56"/>
                    <a:pt x="246" y="56"/>
                  </a:cubicBezTo>
                  <a:cubicBezTo>
                    <a:pt x="243" y="56"/>
                    <a:pt x="243" y="56"/>
                    <a:pt x="243" y="56"/>
                  </a:cubicBezTo>
                  <a:cubicBezTo>
                    <a:pt x="241" y="54"/>
                    <a:pt x="241" y="54"/>
                    <a:pt x="241" y="54"/>
                  </a:cubicBezTo>
                  <a:cubicBezTo>
                    <a:pt x="241" y="53"/>
                    <a:pt x="241" y="53"/>
                    <a:pt x="241" y="53"/>
                  </a:cubicBezTo>
                  <a:cubicBezTo>
                    <a:pt x="240" y="53"/>
                    <a:pt x="240" y="53"/>
                    <a:pt x="240" y="53"/>
                  </a:cubicBezTo>
                  <a:cubicBezTo>
                    <a:pt x="239" y="52"/>
                    <a:pt x="239" y="52"/>
                    <a:pt x="239" y="52"/>
                  </a:cubicBezTo>
                  <a:cubicBezTo>
                    <a:pt x="237" y="52"/>
                    <a:pt x="237" y="52"/>
                    <a:pt x="237" y="52"/>
                  </a:cubicBezTo>
                  <a:cubicBezTo>
                    <a:pt x="235" y="52"/>
                    <a:pt x="235" y="52"/>
                    <a:pt x="235" y="52"/>
                  </a:cubicBezTo>
                  <a:cubicBezTo>
                    <a:pt x="235" y="51"/>
                    <a:pt x="235" y="51"/>
                    <a:pt x="235" y="51"/>
                  </a:cubicBezTo>
                  <a:cubicBezTo>
                    <a:pt x="233" y="49"/>
                    <a:pt x="233" y="49"/>
                    <a:pt x="233" y="49"/>
                  </a:cubicBezTo>
                  <a:cubicBezTo>
                    <a:pt x="233" y="47"/>
                    <a:pt x="233" y="47"/>
                    <a:pt x="233" y="47"/>
                  </a:cubicBezTo>
                  <a:cubicBezTo>
                    <a:pt x="230" y="44"/>
                    <a:pt x="230" y="44"/>
                    <a:pt x="230" y="44"/>
                  </a:cubicBezTo>
                  <a:cubicBezTo>
                    <a:pt x="229" y="44"/>
                    <a:pt x="229" y="44"/>
                    <a:pt x="229" y="44"/>
                  </a:cubicBezTo>
                  <a:cubicBezTo>
                    <a:pt x="227" y="42"/>
                    <a:pt x="227" y="42"/>
                    <a:pt x="227" y="42"/>
                  </a:cubicBezTo>
                  <a:cubicBezTo>
                    <a:pt x="226" y="39"/>
                    <a:pt x="226" y="39"/>
                    <a:pt x="226" y="39"/>
                  </a:cubicBezTo>
                  <a:cubicBezTo>
                    <a:pt x="228" y="37"/>
                    <a:pt x="228" y="37"/>
                    <a:pt x="228" y="37"/>
                  </a:cubicBezTo>
                  <a:cubicBezTo>
                    <a:pt x="229" y="34"/>
                    <a:pt x="229" y="34"/>
                    <a:pt x="229" y="34"/>
                  </a:cubicBezTo>
                  <a:cubicBezTo>
                    <a:pt x="231" y="33"/>
                    <a:pt x="231" y="33"/>
                    <a:pt x="231" y="33"/>
                  </a:cubicBezTo>
                  <a:cubicBezTo>
                    <a:pt x="231" y="30"/>
                    <a:pt x="231" y="30"/>
                    <a:pt x="231" y="30"/>
                  </a:cubicBezTo>
                  <a:cubicBezTo>
                    <a:pt x="232" y="29"/>
                    <a:pt x="232" y="29"/>
                    <a:pt x="232" y="29"/>
                  </a:cubicBezTo>
                  <a:cubicBezTo>
                    <a:pt x="230" y="30"/>
                    <a:pt x="230" y="30"/>
                    <a:pt x="230" y="30"/>
                  </a:cubicBezTo>
                  <a:cubicBezTo>
                    <a:pt x="229" y="27"/>
                    <a:pt x="229" y="27"/>
                    <a:pt x="229" y="27"/>
                  </a:cubicBezTo>
                  <a:cubicBezTo>
                    <a:pt x="231" y="26"/>
                    <a:pt x="231" y="26"/>
                    <a:pt x="231" y="26"/>
                  </a:cubicBezTo>
                  <a:cubicBezTo>
                    <a:pt x="231" y="24"/>
                    <a:pt x="231" y="24"/>
                    <a:pt x="231" y="24"/>
                  </a:cubicBezTo>
                  <a:cubicBezTo>
                    <a:pt x="232" y="24"/>
                    <a:pt x="232" y="24"/>
                    <a:pt x="232" y="24"/>
                  </a:cubicBezTo>
                  <a:cubicBezTo>
                    <a:pt x="233" y="24"/>
                    <a:pt x="233" y="24"/>
                    <a:pt x="233" y="24"/>
                  </a:cubicBezTo>
                  <a:cubicBezTo>
                    <a:pt x="233" y="24"/>
                    <a:pt x="233" y="24"/>
                    <a:pt x="233" y="24"/>
                  </a:cubicBezTo>
                  <a:cubicBezTo>
                    <a:pt x="235" y="25"/>
                    <a:pt x="235" y="25"/>
                    <a:pt x="235" y="25"/>
                  </a:cubicBezTo>
                  <a:cubicBezTo>
                    <a:pt x="237" y="24"/>
                    <a:pt x="237" y="24"/>
                    <a:pt x="237" y="24"/>
                  </a:cubicBezTo>
                  <a:cubicBezTo>
                    <a:pt x="238" y="21"/>
                    <a:pt x="238" y="21"/>
                    <a:pt x="238" y="21"/>
                  </a:cubicBezTo>
                  <a:cubicBezTo>
                    <a:pt x="236" y="20"/>
                    <a:pt x="236" y="20"/>
                    <a:pt x="236" y="20"/>
                  </a:cubicBezTo>
                  <a:cubicBezTo>
                    <a:pt x="238" y="19"/>
                    <a:pt x="238" y="19"/>
                    <a:pt x="238" y="19"/>
                  </a:cubicBezTo>
                  <a:cubicBezTo>
                    <a:pt x="239" y="19"/>
                    <a:pt x="239" y="19"/>
                    <a:pt x="239" y="19"/>
                  </a:cubicBezTo>
                  <a:cubicBezTo>
                    <a:pt x="240" y="16"/>
                    <a:pt x="240" y="16"/>
                    <a:pt x="240" y="16"/>
                  </a:cubicBezTo>
                  <a:cubicBezTo>
                    <a:pt x="241" y="16"/>
                    <a:pt x="241" y="16"/>
                    <a:pt x="241" y="16"/>
                  </a:cubicBezTo>
                  <a:cubicBezTo>
                    <a:pt x="242" y="14"/>
                    <a:pt x="242" y="14"/>
                    <a:pt x="242" y="14"/>
                  </a:cubicBezTo>
                  <a:cubicBezTo>
                    <a:pt x="243" y="13"/>
                    <a:pt x="243" y="13"/>
                    <a:pt x="243" y="13"/>
                  </a:cubicBezTo>
                  <a:cubicBezTo>
                    <a:pt x="241" y="12"/>
                    <a:pt x="241" y="12"/>
                    <a:pt x="241" y="12"/>
                  </a:cubicBezTo>
                  <a:cubicBezTo>
                    <a:pt x="239" y="13"/>
                    <a:pt x="239" y="13"/>
                    <a:pt x="239" y="13"/>
                  </a:cubicBezTo>
                  <a:cubicBezTo>
                    <a:pt x="238" y="13"/>
                    <a:pt x="238" y="13"/>
                    <a:pt x="238" y="13"/>
                  </a:cubicBezTo>
                  <a:cubicBezTo>
                    <a:pt x="238" y="10"/>
                    <a:pt x="238" y="10"/>
                    <a:pt x="238" y="10"/>
                  </a:cubicBezTo>
                  <a:cubicBezTo>
                    <a:pt x="236" y="10"/>
                    <a:pt x="236" y="10"/>
                    <a:pt x="236" y="10"/>
                  </a:cubicBezTo>
                  <a:cubicBezTo>
                    <a:pt x="234" y="13"/>
                    <a:pt x="234" y="13"/>
                    <a:pt x="234" y="13"/>
                  </a:cubicBezTo>
                  <a:cubicBezTo>
                    <a:pt x="235" y="14"/>
                    <a:pt x="235" y="14"/>
                    <a:pt x="235" y="14"/>
                  </a:cubicBezTo>
                  <a:cubicBezTo>
                    <a:pt x="235" y="15"/>
                    <a:pt x="235" y="15"/>
                    <a:pt x="235" y="15"/>
                  </a:cubicBezTo>
                  <a:cubicBezTo>
                    <a:pt x="234" y="16"/>
                    <a:pt x="234" y="16"/>
                    <a:pt x="234" y="16"/>
                  </a:cubicBezTo>
                  <a:cubicBezTo>
                    <a:pt x="232" y="15"/>
                    <a:pt x="232" y="15"/>
                    <a:pt x="232" y="15"/>
                  </a:cubicBezTo>
                  <a:cubicBezTo>
                    <a:pt x="232" y="14"/>
                    <a:pt x="232" y="14"/>
                    <a:pt x="232" y="14"/>
                  </a:cubicBezTo>
                  <a:cubicBezTo>
                    <a:pt x="231" y="13"/>
                    <a:pt x="231" y="13"/>
                    <a:pt x="231" y="13"/>
                  </a:cubicBezTo>
                  <a:cubicBezTo>
                    <a:pt x="230" y="14"/>
                    <a:pt x="230" y="14"/>
                    <a:pt x="230" y="14"/>
                  </a:cubicBezTo>
                  <a:cubicBezTo>
                    <a:pt x="229" y="14"/>
                    <a:pt x="229" y="14"/>
                    <a:pt x="229" y="14"/>
                  </a:cubicBezTo>
                  <a:cubicBezTo>
                    <a:pt x="229" y="13"/>
                    <a:pt x="229" y="13"/>
                    <a:pt x="229" y="13"/>
                  </a:cubicBezTo>
                  <a:cubicBezTo>
                    <a:pt x="230" y="12"/>
                    <a:pt x="230" y="12"/>
                    <a:pt x="230" y="12"/>
                  </a:cubicBezTo>
                  <a:cubicBezTo>
                    <a:pt x="231" y="11"/>
                    <a:pt x="231" y="11"/>
                    <a:pt x="231" y="11"/>
                  </a:cubicBezTo>
                  <a:cubicBezTo>
                    <a:pt x="229" y="11"/>
                    <a:pt x="229" y="11"/>
                    <a:pt x="229" y="11"/>
                  </a:cubicBezTo>
                  <a:cubicBezTo>
                    <a:pt x="228" y="13"/>
                    <a:pt x="228" y="13"/>
                    <a:pt x="228" y="13"/>
                  </a:cubicBezTo>
                  <a:cubicBezTo>
                    <a:pt x="226" y="13"/>
                    <a:pt x="226" y="13"/>
                    <a:pt x="226" y="13"/>
                  </a:cubicBezTo>
                  <a:cubicBezTo>
                    <a:pt x="226" y="14"/>
                    <a:pt x="226" y="14"/>
                    <a:pt x="226" y="14"/>
                  </a:cubicBezTo>
                  <a:cubicBezTo>
                    <a:pt x="225" y="14"/>
                    <a:pt x="225" y="14"/>
                    <a:pt x="225" y="14"/>
                  </a:cubicBezTo>
                  <a:cubicBezTo>
                    <a:pt x="224" y="13"/>
                    <a:pt x="224" y="13"/>
                    <a:pt x="224" y="13"/>
                  </a:cubicBezTo>
                  <a:cubicBezTo>
                    <a:pt x="222" y="13"/>
                    <a:pt x="222" y="13"/>
                    <a:pt x="222" y="13"/>
                  </a:cubicBezTo>
                  <a:cubicBezTo>
                    <a:pt x="222" y="12"/>
                    <a:pt x="222" y="12"/>
                    <a:pt x="222" y="12"/>
                  </a:cubicBezTo>
                  <a:cubicBezTo>
                    <a:pt x="221" y="10"/>
                    <a:pt x="221" y="10"/>
                    <a:pt x="221" y="10"/>
                  </a:cubicBezTo>
                  <a:cubicBezTo>
                    <a:pt x="220" y="10"/>
                    <a:pt x="220" y="10"/>
                    <a:pt x="220" y="10"/>
                  </a:cubicBezTo>
                  <a:cubicBezTo>
                    <a:pt x="218" y="11"/>
                    <a:pt x="218" y="11"/>
                    <a:pt x="218" y="11"/>
                  </a:cubicBezTo>
                  <a:cubicBezTo>
                    <a:pt x="216" y="11"/>
                    <a:pt x="216" y="11"/>
                    <a:pt x="216" y="11"/>
                  </a:cubicBezTo>
                  <a:cubicBezTo>
                    <a:pt x="215" y="11"/>
                    <a:pt x="215" y="11"/>
                    <a:pt x="215" y="11"/>
                  </a:cubicBezTo>
                  <a:cubicBezTo>
                    <a:pt x="215" y="10"/>
                    <a:pt x="215" y="10"/>
                    <a:pt x="215" y="10"/>
                  </a:cubicBezTo>
                  <a:cubicBezTo>
                    <a:pt x="214" y="10"/>
                    <a:pt x="214" y="10"/>
                    <a:pt x="214" y="10"/>
                  </a:cubicBezTo>
                  <a:cubicBezTo>
                    <a:pt x="213" y="8"/>
                    <a:pt x="213" y="8"/>
                    <a:pt x="213" y="8"/>
                  </a:cubicBezTo>
                  <a:cubicBezTo>
                    <a:pt x="211" y="9"/>
                    <a:pt x="211" y="9"/>
                    <a:pt x="211" y="9"/>
                  </a:cubicBezTo>
                  <a:cubicBezTo>
                    <a:pt x="208" y="8"/>
                    <a:pt x="208" y="8"/>
                    <a:pt x="208" y="8"/>
                  </a:cubicBezTo>
                  <a:cubicBezTo>
                    <a:pt x="206" y="8"/>
                    <a:pt x="206" y="8"/>
                    <a:pt x="206" y="8"/>
                  </a:cubicBezTo>
                  <a:cubicBezTo>
                    <a:pt x="206" y="6"/>
                    <a:pt x="206" y="6"/>
                    <a:pt x="206" y="6"/>
                  </a:cubicBezTo>
                  <a:cubicBezTo>
                    <a:pt x="205" y="4"/>
                    <a:pt x="205" y="4"/>
                    <a:pt x="205" y="4"/>
                  </a:cubicBezTo>
                  <a:cubicBezTo>
                    <a:pt x="204" y="5"/>
                    <a:pt x="204" y="5"/>
                    <a:pt x="204" y="5"/>
                  </a:cubicBezTo>
                  <a:cubicBezTo>
                    <a:pt x="204" y="5"/>
                    <a:pt x="204" y="5"/>
                    <a:pt x="204" y="5"/>
                  </a:cubicBezTo>
                  <a:cubicBezTo>
                    <a:pt x="201" y="6"/>
                    <a:pt x="201" y="6"/>
                    <a:pt x="201" y="6"/>
                  </a:cubicBezTo>
                  <a:cubicBezTo>
                    <a:pt x="201" y="5"/>
                    <a:pt x="201" y="5"/>
                    <a:pt x="201" y="5"/>
                  </a:cubicBezTo>
                  <a:cubicBezTo>
                    <a:pt x="199" y="4"/>
                    <a:pt x="199" y="4"/>
                    <a:pt x="199" y="4"/>
                  </a:cubicBezTo>
                  <a:cubicBezTo>
                    <a:pt x="197" y="3"/>
                    <a:pt x="197" y="3"/>
                    <a:pt x="197" y="3"/>
                  </a:cubicBezTo>
                  <a:cubicBezTo>
                    <a:pt x="196" y="3"/>
                    <a:pt x="196" y="3"/>
                    <a:pt x="196" y="3"/>
                  </a:cubicBezTo>
                  <a:cubicBezTo>
                    <a:pt x="195" y="2"/>
                    <a:pt x="195" y="2"/>
                    <a:pt x="195" y="2"/>
                  </a:cubicBezTo>
                  <a:cubicBezTo>
                    <a:pt x="193" y="4"/>
                    <a:pt x="193" y="4"/>
                    <a:pt x="193" y="4"/>
                  </a:cubicBezTo>
                  <a:cubicBezTo>
                    <a:pt x="195" y="5"/>
                    <a:pt x="195" y="5"/>
                    <a:pt x="195" y="5"/>
                  </a:cubicBezTo>
                  <a:cubicBezTo>
                    <a:pt x="195" y="5"/>
                    <a:pt x="195" y="5"/>
                    <a:pt x="195" y="5"/>
                  </a:cubicBezTo>
                  <a:cubicBezTo>
                    <a:pt x="196" y="6"/>
                    <a:pt x="196" y="6"/>
                    <a:pt x="196" y="6"/>
                  </a:cubicBezTo>
                  <a:cubicBezTo>
                    <a:pt x="198" y="5"/>
                    <a:pt x="198" y="5"/>
                    <a:pt x="198" y="5"/>
                  </a:cubicBezTo>
                  <a:cubicBezTo>
                    <a:pt x="201" y="7"/>
                    <a:pt x="201" y="7"/>
                    <a:pt x="201" y="7"/>
                  </a:cubicBezTo>
                  <a:cubicBezTo>
                    <a:pt x="201" y="9"/>
                    <a:pt x="201" y="9"/>
                    <a:pt x="201" y="9"/>
                  </a:cubicBezTo>
                  <a:cubicBezTo>
                    <a:pt x="201" y="12"/>
                    <a:pt x="201" y="12"/>
                    <a:pt x="201" y="12"/>
                  </a:cubicBezTo>
                  <a:cubicBezTo>
                    <a:pt x="199" y="12"/>
                    <a:pt x="199" y="12"/>
                    <a:pt x="199" y="12"/>
                  </a:cubicBezTo>
                  <a:cubicBezTo>
                    <a:pt x="198" y="14"/>
                    <a:pt x="198" y="14"/>
                    <a:pt x="198" y="14"/>
                  </a:cubicBezTo>
                  <a:cubicBezTo>
                    <a:pt x="198" y="13"/>
                    <a:pt x="198" y="13"/>
                    <a:pt x="198" y="13"/>
                  </a:cubicBezTo>
                  <a:cubicBezTo>
                    <a:pt x="196" y="12"/>
                    <a:pt x="196" y="12"/>
                    <a:pt x="196" y="12"/>
                  </a:cubicBezTo>
                  <a:cubicBezTo>
                    <a:pt x="195" y="13"/>
                    <a:pt x="195" y="13"/>
                    <a:pt x="195" y="13"/>
                  </a:cubicBezTo>
                  <a:cubicBezTo>
                    <a:pt x="189" y="14"/>
                    <a:pt x="189" y="14"/>
                    <a:pt x="189" y="14"/>
                  </a:cubicBezTo>
                  <a:cubicBezTo>
                    <a:pt x="187" y="12"/>
                    <a:pt x="187" y="12"/>
                    <a:pt x="187" y="12"/>
                  </a:cubicBezTo>
                  <a:cubicBezTo>
                    <a:pt x="187" y="13"/>
                    <a:pt x="187" y="13"/>
                    <a:pt x="187" y="13"/>
                  </a:cubicBezTo>
                  <a:cubicBezTo>
                    <a:pt x="185" y="13"/>
                    <a:pt x="185" y="13"/>
                    <a:pt x="185" y="13"/>
                  </a:cubicBezTo>
                  <a:cubicBezTo>
                    <a:pt x="185" y="15"/>
                    <a:pt x="185" y="15"/>
                    <a:pt x="185" y="15"/>
                  </a:cubicBezTo>
                  <a:cubicBezTo>
                    <a:pt x="183" y="15"/>
                    <a:pt x="183" y="15"/>
                    <a:pt x="183" y="15"/>
                  </a:cubicBezTo>
                  <a:cubicBezTo>
                    <a:pt x="184" y="17"/>
                    <a:pt x="184" y="17"/>
                    <a:pt x="184" y="17"/>
                  </a:cubicBezTo>
                  <a:cubicBezTo>
                    <a:pt x="183" y="16"/>
                    <a:pt x="183" y="16"/>
                    <a:pt x="183" y="16"/>
                  </a:cubicBezTo>
                  <a:cubicBezTo>
                    <a:pt x="181" y="16"/>
                    <a:pt x="181" y="16"/>
                    <a:pt x="181" y="16"/>
                  </a:cubicBezTo>
                  <a:cubicBezTo>
                    <a:pt x="180" y="17"/>
                    <a:pt x="180" y="17"/>
                    <a:pt x="180" y="17"/>
                  </a:cubicBezTo>
                  <a:cubicBezTo>
                    <a:pt x="181" y="18"/>
                    <a:pt x="181" y="18"/>
                    <a:pt x="181" y="18"/>
                  </a:cubicBezTo>
                  <a:cubicBezTo>
                    <a:pt x="181" y="19"/>
                    <a:pt x="181" y="19"/>
                    <a:pt x="181" y="19"/>
                  </a:cubicBezTo>
                  <a:cubicBezTo>
                    <a:pt x="179" y="18"/>
                    <a:pt x="179" y="18"/>
                    <a:pt x="179" y="18"/>
                  </a:cubicBezTo>
                  <a:cubicBezTo>
                    <a:pt x="177" y="19"/>
                    <a:pt x="177" y="19"/>
                    <a:pt x="177" y="19"/>
                  </a:cubicBezTo>
                  <a:cubicBezTo>
                    <a:pt x="178" y="20"/>
                    <a:pt x="178" y="20"/>
                    <a:pt x="178" y="20"/>
                  </a:cubicBezTo>
                  <a:cubicBezTo>
                    <a:pt x="177" y="21"/>
                    <a:pt x="177" y="21"/>
                    <a:pt x="177" y="21"/>
                  </a:cubicBezTo>
                  <a:cubicBezTo>
                    <a:pt x="176" y="22"/>
                    <a:pt x="176" y="22"/>
                    <a:pt x="176" y="22"/>
                  </a:cubicBezTo>
                  <a:cubicBezTo>
                    <a:pt x="176" y="23"/>
                    <a:pt x="176" y="23"/>
                    <a:pt x="176" y="23"/>
                  </a:cubicBezTo>
                  <a:cubicBezTo>
                    <a:pt x="177" y="25"/>
                    <a:pt x="177" y="25"/>
                    <a:pt x="177" y="25"/>
                  </a:cubicBezTo>
                  <a:cubicBezTo>
                    <a:pt x="178" y="26"/>
                    <a:pt x="178" y="26"/>
                    <a:pt x="178" y="26"/>
                  </a:cubicBezTo>
                  <a:cubicBezTo>
                    <a:pt x="176" y="25"/>
                    <a:pt x="176" y="25"/>
                    <a:pt x="176" y="25"/>
                  </a:cubicBezTo>
                  <a:cubicBezTo>
                    <a:pt x="175" y="26"/>
                    <a:pt x="175" y="26"/>
                    <a:pt x="175" y="26"/>
                  </a:cubicBezTo>
                  <a:cubicBezTo>
                    <a:pt x="173" y="26"/>
                    <a:pt x="173" y="26"/>
                    <a:pt x="173" y="26"/>
                  </a:cubicBezTo>
                  <a:cubicBezTo>
                    <a:pt x="171" y="28"/>
                    <a:pt x="171" y="28"/>
                    <a:pt x="171" y="28"/>
                  </a:cubicBezTo>
                  <a:cubicBezTo>
                    <a:pt x="170" y="31"/>
                    <a:pt x="170" y="31"/>
                    <a:pt x="170" y="31"/>
                  </a:cubicBezTo>
                  <a:cubicBezTo>
                    <a:pt x="169" y="32"/>
                    <a:pt x="169" y="32"/>
                    <a:pt x="169" y="32"/>
                  </a:cubicBezTo>
                  <a:cubicBezTo>
                    <a:pt x="168" y="34"/>
                    <a:pt x="168" y="34"/>
                    <a:pt x="168" y="34"/>
                  </a:cubicBezTo>
                  <a:cubicBezTo>
                    <a:pt x="167" y="35"/>
                    <a:pt x="167" y="35"/>
                    <a:pt x="167" y="35"/>
                  </a:cubicBezTo>
                  <a:cubicBezTo>
                    <a:pt x="168" y="37"/>
                    <a:pt x="168" y="37"/>
                    <a:pt x="168" y="37"/>
                  </a:cubicBezTo>
                  <a:cubicBezTo>
                    <a:pt x="171" y="37"/>
                    <a:pt x="171" y="37"/>
                    <a:pt x="171" y="37"/>
                  </a:cubicBezTo>
                  <a:cubicBezTo>
                    <a:pt x="170" y="37"/>
                    <a:pt x="170" y="37"/>
                    <a:pt x="170" y="37"/>
                  </a:cubicBezTo>
                  <a:cubicBezTo>
                    <a:pt x="169" y="39"/>
                    <a:pt x="169" y="39"/>
                    <a:pt x="169" y="39"/>
                  </a:cubicBezTo>
                  <a:cubicBezTo>
                    <a:pt x="173" y="40"/>
                    <a:pt x="173" y="40"/>
                    <a:pt x="173" y="40"/>
                  </a:cubicBezTo>
                  <a:cubicBezTo>
                    <a:pt x="172" y="41"/>
                    <a:pt x="172" y="41"/>
                    <a:pt x="172" y="41"/>
                  </a:cubicBezTo>
                  <a:cubicBezTo>
                    <a:pt x="169" y="40"/>
                    <a:pt x="169" y="40"/>
                    <a:pt x="169" y="40"/>
                  </a:cubicBezTo>
                  <a:cubicBezTo>
                    <a:pt x="168" y="39"/>
                    <a:pt x="168" y="39"/>
                    <a:pt x="168" y="39"/>
                  </a:cubicBezTo>
                  <a:cubicBezTo>
                    <a:pt x="168" y="40"/>
                    <a:pt x="168" y="40"/>
                    <a:pt x="168" y="40"/>
                  </a:cubicBezTo>
                  <a:cubicBezTo>
                    <a:pt x="170" y="42"/>
                    <a:pt x="170" y="42"/>
                    <a:pt x="170" y="42"/>
                  </a:cubicBezTo>
                  <a:cubicBezTo>
                    <a:pt x="170" y="44"/>
                    <a:pt x="170" y="44"/>
                    <a:pt x="170" y="44"/>
                  </a:cubicBezTo>
                  <a:cubicBezTo>
                    <a:pt x="172" y="46"/>
                    <a:pt x="172" y="46"/>
                    <a:pt x="172" y="46"/>
                  </a:cubicBezTo>
                  <a:cubicBezTo>
                    <a:pt x="169" y="44"/>
                    <a:pt x="169" y="44"/>
                    <a:pt x="169" y="44"/>
                  </a:cubicBezTo>
                  <a:cubicBezTo>
                    <a:pt x="168" y="41"/>
                    <a:pt x="168" y="41"/>
                    <a:pt x="168" y="41"/>
                  </a:cubicBezTo>
                  <a:cubicBezTo>
                    <a:pt x="166" y="41"/>
                    <a:pt x="166" y="41"/>
                    <a:pt x="166" y="41"/>
                  </a:cubicBezTo>
                  <a:cubicBezTo>
                    <a:pt x="166" y="42"/>
                    <a:pt x="166" y="42"/>
                    <a:pt x="166" y="42"/>
                  </a:cubicBezTo>
                  <a:cubicBezTo>
                    <a:pt x="165" y="43"/>
                    <a:pt x="165" y="43"/>
                    <a:pt x="165" y="43"/>
                  </a:cubicBezTo>
                  <a:cubicBezTo>
                    <a:pt x="165" y="42"/>
                    <a:pt x="165" y="42"/>
                    <a:pt x="165" y="42"/>
                  </a:cubicBezTo>
                  <a:cubicBezTo>
                    <a:pt x="161" y="39"/>
                    <a:pt x="161" y="39"/>
                    <a:pt x="161" y="39"/>
                  </a:cubicBezTo>
                  <a:cubicBezTo>
                    <a:pt x="158" y="40"/>
                    <a:pt x="158" y="40"/>
                    <a:pt x="158" y="40"/>
                  </a:cubicBezTo>
                  <a:cubicBezTo>
                    <a:pt x="159" y="41"/>
                    <a:pt x="159" y="41"/>
                    <a:pt x="159" y="41"/>
                  </a:cubicBezTo>
                  <a:cubicBezTo>
                    <a:pt x="158" y="42"/>
                    <a:pt x="158" y="42"/>
                    <a:pt x="158" y="42"/>
                  </a:cubicBezTo>
                  <a:cubicBezTo>
                    <a:pt x="157" y="41"/>
                    <a:pt x="157" y="41"/>
                    <a:pt x="157" y="41"/>
                  </a:cubicBezTo>
                  <a:cubicBezTo>
                    <a:pt x="156" y="41"/>
                    <a:pt x="156" y="41"/>
                    <a:pt x="156" y="41"/>
                  </a:cubicBezTo>
                  <a:cubicBezTo>
                    <a:pt x="155" y="42"/>
                    <a:pt x="155" y="42"/>
                    <a:pt x="155" y="42"/>
                  </a:cubicBezTo>
                  <a:cubicBezTo>
                    <a:pt x="157" y="44"/>
                    <a:pt x="157" y="44"/>
                    <a:pt x="157" y="44"/>
                  </a:cubicBezTo>
                  <a:cubicBezTo>
                    <a:pt x="156" y="45"/>
                    <a:pt x="156" y="45"/>
                    <a:pt x="156" y="45"/>
                  </a:cubicBezTo>
                  <a:cubicBezTo>
                    <a:pt x="156" y="44"/>
                    <a:pt x="156" y="44"/>
                    <a:pt x="156" y="44"/>
                  </a:cubicBezTo>
                  <a:cubicBezTo>
                    <a:pt x="155" y="45"/>
                    <a:pt x="155" y="45"/>
                    <a:pt x="155" y="45"/>
                  </a:cubicBezTo>
                  <a:cubicBezTo>
                    <a:pt x="155" y="46"/>
                    <a:pt x="155" y="46"/>
                    <a:pt x="155" y="46"/>
                  </a:cubicBezTo>
                  <a:cubicBezTo>
                    <a:pt x="153" y="47"/>
                    <a:pt x="153" y="47"/>
                    <a:pt x="153" y="47"/>
                  </a:cubicBezTo>
                  <a:cubicBezTo>
                    <a:pt x="150" y="47"/>
                    <a:pt x="150" y="47"/>
                    <a:pt x="150" y="47"/>
                  </a:cubicBezTo>
                  <a:cubicBezTo>
                    <a:pt x="153" y="46"/>
                    <a:pt x="153" y="46"/>
                    <a:pt x="153" y="46"/>
                  </a:cubicBezTo>
                  <a:cubicBezTo>
                    <a:pt x="154" y="44"/>
                    <a:pt x="154" y="44"/>
                    <a:pt x="154" y="44"/>
                  </a:cubicBezTo>
                  <a:cubicBezTo>
                    <a:pt x="154" y="41"/>
                    <a:pt x="154" y="41"/>
                    <a:pt x="154" y="41"/>
                  </a:cubicBezTo>
                  <a:cubicBezTo>
                    <a:pt x="155" y="39"/>
                    <a:pt x="155" y="39"/>
                    <a:pt x="155" y="39"/>
                  </a:cubicBezTo>
                  <a:cubicBezTo>
                    <a:pt x="154" y="38"/>
                    <a:pt x="154" y="38"/>
                    <a:pt x="154" y="38"/>
                  </a:cubicBezTo>
                  <a:cubicBezTo>
                    <a:pt x="153" y="38"/>
                    <a:pt x="153" y="38"/>
                    <a:pt x="153" y="38"/>
                  </a:cubicBezTo>
                  <a:cubicBezTo>
                    <a:pt x="150" y="33"/>
                    <a:pt x="150" y="33"/>
                    <a:pt x="150" y="33"/>
                  </a:cubicBezTo>
                  <a:cubicBezTo>
                    <a:pt x="149" y="31"/>
                    <a:pt x="149" y="31"/>
                    <a:pt x="149" y="31"/>
                  </a:cubicBezTo>
                  <a:cubicBezTo>
                    <a:pt x="146" y="30"/>
                    <a:pt x="146" y="30"/>
                    <a:pt x="146" y="30"/>
                  </a:cubicBezTo>
                  <a:cubicBezTo>
                    <a:pt x="144" y="29"/>
                    <a:pt x="144" y="29"/>
                    <a:pt x="144" y="29"/>
                  </a:cubicBezTo>
                  <a:cubicBezTo>
                    <a:pt x="143" y="30"/>
                    <a:pt x="143" y="30"/>
                    <a:pt x="143" y="30"/>
                  </a:cubicBezTo>
                  <a:cubicBezTo>
                    <a:pt x="144" y="31"/>
                    <a:pt x="144" y="31"/>
                    <a:pt x="144" y="31"/>
                  </a:cubicBezTo>
                  <a:cubicBezTo>
                    <a:pt x="143" y="31"/>
                    <a:pt x="143" y="31"/>
                    <a:pt x="143" y="31"/>
                  </a:cubicBezTo>
                  <a:cubicBezTo>
                    <a:pt x="142" y="33"/>
                    <a:pt x="142" y="33"/>
                    <a:pt x="142" y="33"/>
                  </a:cubicBezTo>
                  <a:cubicBezTo>
                    <a:pt x="140" y="33"/>
                    <a:pt x="140" y="33"/>
                    <a:pt x="140" y="33"/>
                  </a:cubicBezTo>
                  <a:cubicBezTo>
                    <a:pt x="141" y="32"/>
                    <a:pt x="141" y="32"/>
                    <a:pt x="141" y="32"/>
                  </a:cubicBezTo>
                  <a:cubicBezTo>
                    <a:pt x="139" y="32"/>
                    <a:pt x="139" y="32"/>
                    <a:pt x="139" y="32"/>
                  </a:cubicBezTo>
                  <a:cubicBezTo>
                    <a:pt x="139" y="33"/>
                    <a:pt x="139" y="33"/>
                    <a:pt x="139" y="33"/>
                  </a:cubicBezTo>
                  <a:cubicBezTo>
                    <a:pt x="137" y="31"/>
                    <a:pt x="137" y="31"/>
                    <a:pt x="137" y="31"/>
                  </a:cubicBezTo>
                  <a:cubicBezTo>
                    <a:pt x="136" y="30"/>
                    <a:pt x="136" y="30"/>
                    <a:pt x="136" y="30"/>
                  </a:cubicBezTo>
                  <a:cubicBezTo>
                    <a:pt x="136" y="32"/>
                    <a:pt x="136" y="32"/>
                    <a:pt x="136" y="32"/>
                  </a:cubicBezTo>
                  <a:cubicBezTo>
                    <a:pt x="137" y="33"/>
                    <a:pt x="137" y="33"/>
                    <a:pt x="137" y="33"/>
                  </a:cubicBezTo>
                  <a:cubicBezTo>
                    <a:pt x="135" y="34"/>
                    <a:pt x="135" y="34"/>
                    <a:pt x="135" y="34"/>
                  </a:cubicBezTo>
                  <a:cubicBezTo>
                    <a:pt x="135" y="36"/>
                    <a:pt x="135" y="36"/>
                    <a:pt x="135" y="36"/>
                  </a:cubicBezTo>
                  <a:cubicBezTo>
                    <a:pt x="135" y="37"/>
                    <a:pt x="135" y="37"/>
                    <a:pt x="135" y="37"/>
                  </a:cubicBezTo>
                  <a:cubicBezTo>
                    <a:pt x="134" y="38"/>
                    <a:pt x="134" y="38"/>
                    <a:pt x="134" y="38"/>
                  </a:cubicBezTo>
                  <a:cubicBezTo>
                    <a:pt x="133" y="37"/>
                    <a:pt x="133" y="37"/>
                    <a:pt x="133" y="37"/>
                  </a:cubicBezTo>
                  <a:cubicBezTo>
                    <a:pt x="132" y="37"/>
                    <a:pt x="132" y="37"/>
                    <a:pt x="132" y="37"/>
                  </a:cubicBezTo>
                  <a:cubicBezTo>
                    <a:pt x="131" y="36"/>
                    <a:pt x="131" y="36"/>
                    <a:pt x="131" y="36"/>
                  </a:cubicBezTo>
                  <a:cubicBezTo>
                    <a:pt x="133" y="34"/>
                    <a:pt x="133" y="34"/>
                    <a:pt x="133" y="34"/>
                  </a:cubicBezTo>
                  <a:cubicBezTo>
                    <a:pt x="131" y="34"/>
                    <a:pt x="131" y="34"/>
                    <a:pt x="131" y="34"/>
                  </a:cubicBezTo>
                  <a:cubicBezTo>
                    <a:pt x="130" y="36"/>
                    <a:pt x="130" y="36"/>
                    <a:pt x="130" y="36"/>
                  </a:cubicBezTo>
                  <a:cubicBezTo>
                    <a:pt x="128" y="37"/>
                    <a:pt x="128" y="37"/>
                    <a:pt x="128" y="37"/>
                  </a:cubicBezTo>
                  <a:cubicBezTo>
                    <a:pt x="128" y="38"/>
                    <a:pt x="128" y="38"/>
                    <a:pt x="128" y="38"/>
                  </a:cubicBezTo>
                  <a:cubicBezTo>
                    <a:pt x="127" y="40"/>
                    <a:pt x="127" y="40"/>
                    <a:pt x="127" y="40"/>
                  </a:cubicBezTo>
                  <a:cubicBezTo>
                    <a:pt x="130" y="41"/>
                    <a:pt x="130" y="41"/>
                    <a:pt x="130" y="41"/>
                  </a:cubicBezTo>
                  <a:cubicBezTo>
                    <a:pt x="128" y="43"/>
                    <a:pt x="128" y="43"/>
                    <a:pt x="128" y="43"/>
                  </a:cubicBezTo>
                  <a:cubicBezTo>
                    <a:pt x="126" y="42"/>
                    <a:pt x="126" y="42"/>
                    <a:pt x="126" y="42"/>
                  </a:cubicBezTo>
                  <a:cubicBezTo>
                    <a:pt x="124" y="43"/>
                    <a:pt x="124" y="43"/>
                    <a:pt x="124" y="43"/>
                  </a:cubicBezTo>
                  <a:cubicBezTo>
                    <a:pt x="124" y="45"/>
                    <a:pt x="124" y="45"/>
                    <a:pt x="124" y="45"/>
                  </a:cubicBezTo>
                  <a:cubicBezTo>
                    <a:pt x="127" y="45"/>
                    <a:pt x="127" y="45"/>
                    <a:pt x="127" y="45"/>
                  </a:cubicBezTo>
                  <a:cubicBezTo>
                    <a:pt x="126" y="47"/>
                    <a:pt x="126" y="47"/>
                    <a:pt x="126" y="47"/>
                  </a:cubicBezTo>
                  <a:cubicBezTo>
                    <a:pt x="125" y="47"/>
                    <a:pt x="125" y="47"/>
                    <a:pt x="125" y="47"/>
                  </a:cubicBezTo>
                  <a:cubicBezTo>
                    <a:pt x="123" y="45"/>
                    <a:pt x="123" y="45"/>
                    <a:pt x="123" y="45"/>
                  </a:cubicBezTo>
                  <a:cubicBezTo>
                    <a:pt x="121" y="47"/>
                    <a:pt x="121" y="47"/>
                    <a:pt x="121" y="47"/>
                  </a:cubicBezTo>
                  <a:cubicBezTo>
                    <a:pt x="119" y="47"/>
                    <a:pt x="119" y="47"/>
                    <a:pt x="119" y="47"/>
                  </a:cubicBezTo>
                  <a:cubicBezTo>
                    <a:pt x="120" y="48"/>
                    <a:pt x="120" y="48"/>
                    <a:pt x="120" y="48"/>
                  </a:cubicBezTo>
                  <a:cubicBezTo>
                    <a:pt x="120" y="50"/>
                    <a:pt x="120" y="50"/>
                    <a:pt x="120" y="50"/>
                  </a:cubicBezTo>
                  <a:cubicBezTo>
                    <a:pt x="120" y="51"/>
                    <a:pt x="120" y="51"/>
                    <a:pt x="120" y="51"/>
                  </a:cubicBezTo>
                  <a:cubicBezTo>
                    <a:pt x="121" y="50"/>
                    <a:pt x="121" y="50"/>
                    <a:pt x="121" y="50"/>
                  </a:cubicBezTo>
                  <a:cubicBezTo>
                    <a:pt x="120" y="52"/>
                    <a:pt x="120" y="52"/>
                    <a:pt x="120" y="52"/>
                  </a:cubicBezTo>
                  <a:cubicBezTo>
                    <a:pt x="121" y="54"/>
                    <a:pt x="121" y="54"/>
                    <a:pt x="121" y="54"/>
                  </a:cubicBezTo>
                  <a:cubicBezTo>
                    <a:pt x="119" y="54"/>
                    <a:pt x="119" y="54"/>
                    <a:pt x="119" y="54"/>
                  </a:cubicBezTo>
                  <a:cubicBezTo>
                    <a:pt x="118" y="56"/>
                    <a:pt x="118" y="56"/>
                    <a:pt x="118" y="56"/>
                  </a:cubicBezTo>
                  <a:cubicBezTo>
                    <a:pt x="122" y="56"/>
                    <a:pt x="122" y="56"/>
                    <a:pt x="122" y="56"/>
                  </a:cubicBezTo>
                  <a:cubicBezTo>
                    <a:pt x="119" y="57"/>
                    <a:pt x="119" y="57"/>
                    <a:pt x="119" y="57"/>
                  </a:cubicBezTo>
                  <a:cubicBezTo>
                    <a:pt x="119" y="58"/>
                    <a:pt x="119" y="58"/>
                    <a:pt x="119" y="58"/>
                  </a:cubicBezTo>
                  <a:cubicBezTo>
                    <a:pt x="117" y="58"/>
                    <a:pt x="117" y="58"/>
                    <a:pt x="117" y="58"/>
                  </a:cubicBezTo>
                  <a:cubicBezTo>
                    <a:pt x="116" y="56"/>
                    <a:pt x="116" y="56"/>
                    <a:pt x="116" y="56"/>
                  </a:cubicBezTo>
                  <a:cubicBezTo>
                    <a:pt x="115" y="55"/>
                    <a:pt x="115" y="55"/>
                    <a:pt x="115" y="55"/>
                  </a:cubicBezTo>
                  <a:cubicBezTo>
                    <a:pt x="113" y="57"/>
                    <a:pt x="113" y="57"/>
                    <a:pt x="113" y="57"/>
                  </a:cubicBezTo>
                  <a:cubicBezTo>
                    <a:pt x="113" y="55"/>
                    <a:pt x="113" y="55"/>
                    <a:pt x="113" y="55"/>
                  </a:cubicBezTo>
                  <a:cubicBezTo>
                    <a:pt x="111" y="54"/>
                    <a:pt x="111" y="54"/>
                    <a:pt x="111" y="54"/>
                  </a:cubicBezTo>
                  <a:cubicBezTo>
                    <a:pt x="110" y="55"/>
                    <a:pt x="110" y="55"/>
                    <a:pt x="110" y="55"/>
                  </a:cubicBezTo>
                  <a:cubicBezTo>
                    <a:pt x="112" y="57"/>
                    <a:pt x="112" y="57"/>
                    <a:pt x="112" y="57"/>
                  </a:cubicBezTo>
                  <a:cubicBezTo>
                    <a:pt x="111" y="57"/>
                    <a:pt x="111" y="57"/>
                    <a:pt x="111" y="57"/>
                  </a:cubicBezTo>
                  <a:cubicBezTo>
                    <a:pt x="110" y="59"/>
                    <a:pt x="110" y="59"/>
                    <a:pt x="110" y="59"/>
                  </a:cubicBezTo>
                  <a:cubicBezTo>
                    <a:pt x="112" y="61"/>
                    <a:pt x="112" y="61"/>
                    <a:pt x="112" y="61"/>
                  </a:cubicBezTo>
                  <a:cubicBezTo>
                    <a:pt x="114" y="61"/>
                    <a:pt x="114" y="61"/>
                    <a:pt x="114" y="61"/>
                  </a:cubicBezTo>
                  <a:cubicBezTo>
                    <a:pt x="113" y="62"/>
                    <a:pt x="113" y="62"/>
                    <a:pt x="113" y="62"/>
                  </a:cubicBezTo>
                  <a:cubicBezTo>
                    <a:pt x="113" y="64"/>
                    <a:pt x="113" y="64"/>
                    <a:pt x="113" y="64"/>
                  </a:cubicBezTo>
                  <a:cubicBezTo>
                    <a:pt x="112" y="63"/>
                    <a:pt x="112" y="63"/>
                    <a:pt x="112" y="63"/>
                  </a:cubicBezTo>
                  <a:cubicBezTo>
                    <a:pt x="111" y="63"/>
                    <a:pt x="111" y="63"/>
                    <a:pt x="111" y="63"/>
                  </a:cubicBezTo>
                  <a:cubicBezTo>
                    <a:pt x="112" y="65"/>
                    <a:pt x="112" y="65"/>
                    <a:pt x="112" y="65"/>
                  </a:cubicBezTo>
                  <a:cubicBezTo>
                    <a:pt x="111" y="67"/>
                    <a:pt x="111" y="67"/>
                    <a:pt x="111" y="67"/>
                  </a:cubicBezTo>
                  <a:cubicBezTo>
                    <a:pt x="111" y="70"/>
                    <a:pt x="111" y="70"/>
                    <a:pt x="111" y="70"/>
                  </a:cubicBezTo>
                  <a:cubicBezTo>
                    <a:pt x="108" y="63"/>
                    <a:pt x="108" y="63"/>
                    <a:pt x="108" y="63"/>
                  </a:cubicBezTo>
                  <a:cubicBezTo>
                    <a:pt x="106" y="59"/>
                    <a:pt x="106" y="59"/>
                    <a:pt x="106" y="59"/>
                  </a:cubicBezTo>
                  <a:cubicBezTo>
                    <a:pt x="104" y="58"/>
                    <a:pt x="104" y="58"/>
                    <a:pt x="104" y="58"/>
                  </a:cubicBezTo>
                  <a:cubicBezTo>
                    <a:pt x="105" y="56"/>
                    <a:pt x="105" y="56"/>
                    <a:pt x="105" y="56"/>
                  </a:cubicBezTo>
                  <a:cubicBezTo>
                    <a:pt x="104" y="57"/>
                    <a:pt x="104" y="57"/>
                    <a:pt x="104" y="57"/>
                  </a:cubicBezTo>
                  <a:cubicBezTo>
                    <a:pt x="102" y="58"/>
                    <a:pt x="102" y="58"/>
                    <a:pt x="102" y="58"/>
                  </a:cubicBezTo>
                  <a:cubicBezTo>
                    <a:pt x="102" y="61"/>
                    <a:pt x="102" y="61"/>
                    <a:pt x="102" y="61"/>
                  </a:cubicBezTo>
                  <a:cubicBezTo>
                    <a:pt x="100" y="61"/>
                    <a:pt x="100" y="61"/>
                    <a:pt x="100" y="61"/>
                  </a:cubicBezTo>
                  <a:cubicBezTo>
                    <a:pt x="100" y="62"/>
                    <a:pt x="100" y="62"/>
                    <a:pt x="100" y="62"/>
                  </a:cubicBezTo>
                  <a:cubicBezTo>
                    <a:pt x="98" y="62"/>
                    <a:pt x="98" y="62"/>
                    <a:pt x="98" y="62"/>
                  </a:cubicBezTo>
                  <a:cubicBezTo>
                    <a:pt x="97" y="63"/>
                    <a:pt x="97" y="63"/>
                    <a:pt x="97" y="63"/>
                  </a:cubicBezTo>
                  <a:cubicBezTo>
                    <a:pt x="96" y="65"/>
                    <a:pt x="96" y="65"/>
                    <a:pt x="96" y="65"/>
                  </a:cubicBezTo>
                  <a:cubicBezTo>
                    <a:pt x="96" y="67"/>
                    <a:pt x="96" y="67"/>
                    <a:pt x="96" y="67"/>
                  </a:cubicBezTo>
                  <a:cubicBezTo>
                    <a:pt x="96" y="72"/>
                    <a:pt x="96" y="72"/>
                    <a:pt x="96" y="72"/>
                  </a:cubicBezTo>
                  <a:cubicBezTo>
                    <a:pt x="97" y="73"/>
                    <a:pt x="97" y="73"/>
                    <a:pt x="97" y="73"/>
                  </a:cubicBezTo>
                  <a:cubicBezTo>
                    <a:pt x="97" y="74"/>
                    <a:pt x="97" y="74"/>
                    <a:pt x="97" y="74"/>
                  </a:cubicBezTo>
                  <a:cubicBezTo>
                    <a:pt x="95" y="75"/>
                    <a:pt x="95" y="75"/>
                    <a:pt x="95" y="75"/>
                  </a:cubicBezTo>
                  <a:cubicBezTo>
                    <a:pt x="94" y="77"/>
                    <a:pt x="94" y="77"/>
                    <a:pt x="94" y="77"/>
                  </a:cubicBezTo>
                  <a:cubicBezTo>
                    <a:pt x="92" y="78"/>
                    <a:pt x="92" y="78"/>
                    <a:pt x="92" y="78"/>
                  </a:cubicBezTo>
                  <a:cubicBezTo>
                    <a:pt x="92" y="79"/>
                    <a:pt x="92" y="79"/>
                    <a:pt x="92" y="79"/>
                  </a:cubicBezTo>
                  <a:cubicBezTo>
                    <a:pt x="90" y="80"/>
                    <a:pt x="90" y="80"/>
                    <a:pt x="90" y="80"/>
                  </a:cubicBezTo>
                  <a:cubicBezTo>
                    <a:pt x="90" y="83"/>
                    <a:pt x="90" y="83"/>
                    <a:pt x="90" y="83"/>
                  </a:cubicBezTo>
                  <a:cubicBezTo>
                    <a:pt x="88" y="84"/>
                    <a:pt x="88" y="84"/>
                    <a:pt x="88" y="84"/>
                  </a:cubicBezTo>
                  <a:cubicBezTo>
                    <a:pt x="85" y="88"/>
                    <a:pt x="85" y="88"/>
                    <a:pt x="85" y="88"/>
                  </a:cubicBezTo>
                  <a:cubicBezTo>
                    <a:pt x="80" y="91"/>
                    <a:pt x="80" y="91"/>
                    <a:pt x="80" y="91"/>
                  </a:cubicBezTo>
                  <a:cubicBezTo>
                    <a:pt x="75" y="92"/>
                    <a:pt x="75" y="92"/>
                    <a:pt x="75" y="92"/>
                  </a:cubicBezTo>
                  <a:cubicBezTo>
                    <a:pt x="73" y="93"/>
                    <a:pt x="73" y="93"/>
                    <a:pt x="73" y="93"/>
                  </a:cubicBezTo>
                  <a:cubicBezTo>
                    <a:pt x="70" y="93"/>
                    <a:pt x="70" y="93"/>
                    <a:pt x="70" y="93"/>
                  </a:cubicBezTo>
                  <a:cubicBezTo>
                    <a:pt x="68" y="93"/>
                    <a:pt x="68" y="93"/>
                    <a:pt x="68" y="93"/>
                  </a:cubicBezTo>
                  <a:cubicBezTo>
                    <a:pt x="66" y="93"/>
                    <a:pt x="66" y="93"/>
                    <a:pt x="66" y="93"/>
                  </a:cubicBezTo>
                  <a:cubicBezTo>
                    <a:pt x="63" y="94"/>
                    <a:pt x="63" y="94"/>
                    <a:pt x="63" y="94"/>
                  </a:cubicBezTo>
                  <a:cubicBezTo>
                    <a:pt x="62" y="96"/>
                    <a:pt x="62" y="96"/>
                    <a:pt x="62" y="96"/>
                  </a:cubicBezTo>
                  <a:cubicBezTo>
                    <a:pt x="60" y="97"/>
                    <a:pt x="60" y="97"/>
                    <a:pt x="60" y="97"/>
                  </a:cubicBezTo>
                  <a:cubicBezTo>
                    <a:pt x="54" y="96"/>
                    <a:pt x="54" y="96"/>
                    <a:pt x="54" y="96"/>
                  </a:cubicBezTo>
                  <a:cubicBezTo>
                    <a:pt x="53" y="97"/>
                    <a:pt x="53" y="97"/>
                    <a:pt x="53" y="97"/>
                  </a:cubicBezTo>
                  <a:cubicBezTo>
                    <a:pt x="52" y="99"/>
                    <a:pt x="52" y="99"/>
                    <a:pt x="52" y="99"/>
                  </a:cubicBezTo>
                  <a:cubicBezTo>
                    <a:pt x="48" y="100"/>
                    <a:pt x="48" y="100"/>
                    <a:pt x="48" y="100"/>
                  </a:cubicBezTo>
                  <a:cubicBezTo>
                    <a:pt x="45" y="100"/>
                    <a:pt x="45" y="100"/>
                    <a:pt x="45" y="100"/>
                  </a:cubicBezTo>
                  <a:cubicBezTo>
                    <a:pt x="44" y="100"/>
                    <a:pt x="44" y="100"/>
                    <a:pt x="44" y="100"/>
                  </a:cubicBezTo>
                  <a:cubicBezTo>
                    <a:pt x="42" y="100"/>
                    <a:pt x="42" y="100"/>
                    <a:pt x="42" y="100"/>
                  </a:cubicBezTo>
                  <a:cubicBezTo>
                    <a:pt x="42" y="99"/>
                    <a:pt x="42" y="99"/>
                    <a:pt x="42" y="99"/>
                  </a:cubicBezTo>
                  <a:cubicBezTo>
                    <a:pt x="40" y="100"/>
                    <a:pt x="40" y="100"/>
                    <a:pt x="40" y="100"/>
                  </a:cubicBezTo>
                  <a:cubicBezTo>
                    <a:pt x="39" y="102"/>
                    <a:pt x="39" y="102"/>
                    <a:pt x="39" y="102"/>
                  </a:cubicBezTo>
                  <a:cubicBezTo>
                    <a:pt x="35" y="103"/>
                    <a:pt x="35" y="103"/>
                    <a:pt x="35" y="103"/>
                  </a:cubicBezTo>
                  <a:cubicBezTo>
                    <a:pt x="34" y="104"/>
                    <a:pt x="34" y="104"/>
                    <a:pt x="34" y="104"/>
                  </a:cubicBezTo>
                  <a:cubicBezTo>
                    <a:pt x="33" y="104"/>
                    <a:pt x="33" y="104"/>
                    <a:pt x="33" y="104"/>
                  </a:cubicBezTo>
                  <a:cubicBezTo>
                    <a:pt x="30" y="106"/>
                    <a:pt x="30" y="106"/>
                    <a:pt x="30" y="106"/>
                  </a:cubicBezTo>
                  <a:cubicBezTo>
                    <a:pt x="26" y="108"/>
                    <a:pt x="26" y="108"/>
                    <a:pt x="26" y="108"/>
                  </a:cubicBezTo>
                  <a:cubicBezTo>
                    <a:pt x="21" y="110"/>
                    <a:pt x="21" y="110"/>
                    <a:pt x="21" y="110"/>
                  </a:cubicBezTo>
                  <a:cubicBezTo>
                    <a:pt x="18" y="113"/>
                    <a:pt x="18" y="113"/>
                    <a:pt x="18" y="113"/>
                  </a:cubicBezTo>
                  <a:cubicBezTo>
                    <a:pt x="18" y="116"/>
                    <a:pt x="18" y="116"/>
                    <a:pt x="18" y="116"/>
                  </a:cubicBezTo>
                  <a:cubicBezTo>
                    <a:pt x="16" y="118"/>
                    <a:pt x="16" y="118"/>
                    <a:pt x="16" y="118"/>
                  </a:cubicBezTo>
                  <a:cubicBezTo>
                    <a:pt x="14" y="117"/>
                    <a:pt x="14" y="117"/>
                    <a:pt x="14" y="117"/>
                  </a:cubicBezTo>
                  <a:cubicBezTo>
                    <a:pt x="15" y="116"/>
                    <a:pt x="15" y="116"/>
                    <a:pt x="15" y="116"/>
                  </a:cubicBezTo>
                  <a:cubicBezTo>
                    <a:pt x="15" y="114"/>
                    <a:pt x="15" y="114"/>
                    <a:pt x="15" y="114"/>
                  </a:cubicBezTo>
                  <a:cubicBezTo>
                    <a:pt x="16" y="112"/>
                    <a:pt x="16" y="112"/>
                    <a:pt x="16" y="112"/>
                  </a:cubicBezTo>
                  <a:cubicBezTo>
                    <a:pt x="16" y="110"/>
                    <a:pt x="16" y="110"/>
                    <a:pt x="16" y="110"/>
                  </a:cubicBezTo>
                  <a:cubicBezTo>
                    <a:pt x="13" y="113"/>
                    <a:pt x="13" y="113"/>
                    <a:pt x="13" y="113"/>
                  </a:cubicBezTo>
                  <a:cubicBezTo>
                    <a:pt x="12" y="115"/>
                    <a:pt x="12" y="115"/>
                    <a:pt x="12" y="115"/>
                  </a:cubicBezTo>
                  <a:cubicBezTo>
                    <a:pt x="10" y="120"/>
                    <a:pt x="10" y="120"/>
                    <a:pt x="10" y="120"/>
                  </a:cubicBezTo>
                  <a:cubicBezTo>
                    <a:pt x="11" y="122"/>
                    <a:pt x="11" y="122"/>
                    <a:pt x="11" y="122"/>
                  </a:cubicBezTo>
                  <a:cubicBezTo>
                    <a:pt x="10" y="125"/>
                    <a:pt x="10" y="125"/>
                    <a:pt x="10" y="125"/>
                  </a:cubicBezTo>
                  <a:cubicBezTo>
                    <a:pt x="11" y="129"/>
                    <a:pt x="11" y="129"/>
                    <a:pt x="11" y="129"/>
                  </a:cubicBezTo>
                  <a:cubicBezTo>
                    <a:pt x="7" y="134"/>
                    <a:pt x="7" y="134"/>
                    <a:pt x="7" y="134"/>
                  </a:cubicBezTo>
                  <a:cubicBezTo>
                    <a:pt x="5" y="140"/>
                    <a:pt x="5" y="140"/>
                    <a:pt x="5" y="140"/>
                  </a:cubicBezTo>
                  <a:cubicBezTo>
                    <a:pt x="6" y="143"/>
                    <a:pt x="6" y="143"/>
                    <a:pt x="6" y="143"/>
                  </a:cubicBezTo>
                  <a:cubicBezTo>
                    <a:pt x="6" y="148"/>
                    <a:pt x="6" y="148"/>
                    <a:pt x="6" y="148"/>
                  </a:cubicBezTo>
                  <a:cubicBezTo>
                    <a:pt x="9" y="153"/>
                    <a:pt x="9" y="153"/>
                    <a:pt x="9" y="153"/>
                  </a:cubicBezTo>
                  <a:cubicBezTo>
                    <a:pt x="9" y="155"/>
                    <a:pt x="9" y="155"/>
                    <a:pt x="9" y="155"/>
                  </a:cubicBezTo>
                  <a:cubicBezTo>
                    <a:pt x="11" y="157"/>
                    <a:pt x="11" y="157"/>
                    <a:pt x="11" y="157"/>
                  </a:cubicBezTo>
                  <a:cubicBezTo>
                    <a:pt x="10" y="160"/>
                    <a:pt x="10" y="160"/>
                    <a:pt x="10" y="160"/>
                  </a:cubicBezTo>
                  <a:cubicBezTo>
                    <a:pt x="10" y="162"/>
                    <a:pt x="10" y="162"/>
                    <a:pt x="10" y="162"/>
                  </a:cubicBezTo>
                  <a:cubicBezTo>
                    <a:pt x="8" y="163"/>
                    <a:pt x="8" y="163"/>
                    <a:pt x="8" y="163"/>
                  </a:cubicBezTo>
                  <a:cubicBezTo>
                    <a:pt x="7" y="162"/>
                    <a:pt x="7" y="162"/>
                    <a:pt x="7" y="162"/>
                  </a:cubicBezTo>
                  <a:cubicBezTo>
                    <a:pt x="7" y="158"/>
                    <a:pt x="7" y="158"/>
                    <a:pt x="7" y="158"/>
                  </a:cubicBezTo>
                  <a:cubicBezTo>
                    <a:pt x="6" y="160"/>
                    <a:pt x="6" y="160"/>
                    <a:pt x="6" y="160"/>
                  </a:cubicBezTo>
                  <a:cubicBezTo>
                    <a:pt x="5" y="159"/>
                    <a:pt x="5" y="159"/>
                    <a:pt x="5" y="159"/>
                  </a:cubicBezTo>
                  <a:cubicBezTo>
                    <a:pt x="6" y="156"/>
                    <a:pt x="6" y="156"/>
                    <a:pt x="6" y="156"/>
                  </a:cubicBezTo>
                  <a:cubicBezTo>
                    <a:pt x="4" y="152"/>
                    <a:pt x="4" y="152"/>
                    <a:pt x="4" y="152"/>
                  </a:cubicBezTo>
                  <a:cubicBezTo>
                    <a:pt x="2" y="154"/>
                    <a:pt x="2" y="154"/>
                    <a:pt x="2" y="154"/>
                  </a:cubicBezTo>
                  <a:cubicBezTo>
                    <a:pt x="3" y="158"/>
                    <a:pt x="3" y="158"/>
                    <a:pt x="3" y="158"/>
                  </a:cubicBezTo>
                  <a:cubicBezTo>
                    <a:pt x="5" y="161"/>
                    <a:pt x="5" y="161"/>
                    <a:pt x="5" y="161"/>
                  </a:cubicBezTo>
                  <a:cubicBezTo>
                    <a:pt x="7" y="165"/>
                    <a:pt x="7" y="165"/>
                    <a:pt x="7" y="165"/>
                  </a:cubicBezTo>
                  <a:cubicBezTo>
                    <a:pt x="5" y="165"/>
                    <a:pt x="5" y="165"/>
                    <a:pt x="5" y="165"/>
                  </a:cubicBezTo>
                  <a:cubicBezTo>
                    <a:pt x="2" y="162"/>
                    <a:pt x="2" y="162"/>
                    <a:pt x="2" y="162"/>
                  </a:cubicBezTo>
                  <a:cubicBezTo>
                    <a:pt x="2" y="159"/>
                    <a:pt x="2" y="159"/>
                    <a:pt x="2" y="159"/>
                  </a:cubicBezTo>
                  <a:cubicBezTo>
                    <a:pt x="1" y="160"/>
                    <a:pt x="1" y="160"/>
                    <a:pt x="1" y="160"/>
                  </a:cubicBezTo>
                  <a:cubicBezTo>
                    <a:pt x="0" y="161"/>
                    <a:pt x="0" y="161"/>
                    <a:pt x="0" y="161"/>
                  </a:cubicBezTo>
                  <a:cubicBezTo>
                    <a:pt x="2" y="164"/>
                    <a:pt x="2" y="164"/>
                    <a:pt x="2" y="164"/>
                  </a:cubicBezTo>
                  <a:cubicBezTo>
                    <a:pt x="5" y="168"/>
                    <a:pt x="5" y="168"/>
                    <a:pt x="5" y="168"/>
                  </a:cubicBezTo>
                  <a:cubicBezTo>
                    <a:pt x="7" y="173"/>
                    <a:pt x="7" y="173"/>
                    <a:pt x="7" y="173"/>
                  </a:cubicBezTo>
                  <a:cubicBezTo>
                    <a:pt x="7" y="183"/>
                    <a:pt x="7" y="183"/>
                    <a:pt x="7" y="183"/>
                  </a:cubicBezTo>
                  <a:cubicBezTo>
                    <a:pt x="8" y="185"/>
                    <a:pt x="8" y="185"/>
                    <a:pt x="8" y="185"/>
                  </a:cubicBezTo>
                  <a:cubicBezTo>
                    <a:pt x="9" y="190"/>
                    <a:pt x="9" y="190"/>
                    <a:pt x="9" y="190"/>
                  </a:cubicBezTo>
                  <a:cubicBezTo>
                    <a:pt x="12" y="197"/>
                    <a:pt x="12" y="197"/>
                    <a:pt x="12" y="197"/>
                  </a:cubicBezTo>
                  <a:cubicBezTo>
                    <a:pt x="11" y="200"/>
                    <a:pt x="11" y="200"/>
                    <a:pt x="11" y="200"/>
                  </a:cubicBezTo>
                  <a:cubicBezTo>
                    <a:pt x="11" y="210"/>
                    <a:pt x="11" y="210"/>
                    <a:pt x="11" y="210"/>
                  </a:cubicBezTo>
                  <a:cubicBezTo>
                    <a:pt x="11" y="212"/>
                    <a:pt x="11" y="212"/>
                    <a:pt x="11" y="212"/>
                  </a:cubicBezTo>
                  <a:cubicBezTo>
                    <a:pt x="12" y="215"/>
                    <a:pt x="12" y="215"/>
                    <a:pt x="12" y="215"/>
                  </a:cubicBezTo>
                  <a:cubicBezTo>
                    <a:pt x="12" y="218"/>
                    <a:pt x="12" y="218"/>
                    <a:pt x="12" y="218"/>
                  </a:cubicBezTo>
                  <a:cubicBezTo>
                    <a:pt x="14" y="223"/>
                    <a:pt x="14" y="223"/>
                    <a:pt x="14" y="223"/>
                  </a:cubicBezTo>
                  <a:cubicBezTo>
                    <a:pt x="14" y="225"/>
                    <a:pt x="14" y="225"/>
                    <a:pt x="14" y="225"/>
                  </a:cubicBezTo>
                  <a:cubicBezTo>
                    <a:pt x="12" y="226"/>
                    <a:pt x="12" y="226"/>
                    <a:pt x="12" y="226"/>
                  </a:cubicBezTo>
                  <a:cubicBezTo>
                    <a:pt x="13" y="227"/>
                    <a:pt x="13" y="227"/>
                    <a:pt x="13" y="227"/>
                  </a:cubicBezTo>
                  <a:cubicBezTo>
                    <a:pt x="12" y="230"/>
                    <a:pt x="12" y="230"/>
                    <a:pt x="12" y="230"/>
                  </a:cubicBezTo>
                  <a:cubicBezTo>
                    <a:pt x="12" y="234"/>
                    <a:pt x="12" y="234"/>
                    <a:pt x="12" y="234"/>
                  </a:cubicBezTo>
                  <a:cubicBezTo>
                    <a:pt x="10" y="235"/>
                    <a:pt x="10" y="235"/>
                    <a:pt x="10" y="235"/>
                  </a:cubicBezTo>
                  <a:cubicBezTo>
                    <a:pt x="11" y="237"/>
                    <a:pt x="11" y="237"/>
                    <a:pt x="11" y="237"/>
                  </a:cubicBezTo>
                  <a:cubicBezTo>
                    <a:pt x="10" y="239"/>
                    <a:pt x="10" y="239"/>
                    <a:pt x="10" y="239"/>
                  </a:cubicBezTo>
                  <a:cubicBezTo>
                    <a:pt x="8" y="240"/>
                    <a:pt x="8" y="240"/>
                    <a:pt x="8" y="240"/>
                  </a:cubicBezTo>
                  <a:cubicBezTo>
                    <a:pt x="9" y="243"/>
                    <a:pt x="9" y="243"/>
                    <a:pt x="9" y="243"/>
                  </a:cubicBezTo>
                  <a:cubicBezTo>
                    <a:pt x="6" y="245"/>
                    <a:pt x="6" y="245"/>
                    <a:pt x="6" y="245"/>
                  </a:cubicBezTo>
                  <a:cubicBezTo>
                    <a:pt x="4" y="244"/>
                    <a:pt x="4" y="244"/>
                    <a:pt x="4" y="244"/>
                  </a:cubicBezTo>
                  <a:cubicBezTo>
                    <a:pt x="2" y="247"/>
                    <a:pt x="2" y="247"/>
                    <a:pt x="2" y="247"/>
                  </a:cubicBezTo>
                  <a:lnTo>
                    <a:pt x="2" y="25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43" name="Armenia\Georgia">
              <a:extLst>
                <a:ext uri="{FF2B5EF4-FFF2-40B4-BE49-F238E27FC236}">
                  <a16:creationId xmlns:a16="http://schemas.microsoft.com/office/drawing/2014/main" xmlns="" id="{BD55F0FF-F7BC-4B15-84B6-007B9AFCA73F}"/>
                </a:ext>
              </a:extLst>
            </p:cNvPr>
            <p:cNvSpPr>
              <a:spLocks/>
            </p:cNvSpPr>
            <p:nvPr/>
          </p:nvSpPr>
          <p:spPr bwMode="auto">
            <a:xfrm>
              <a:off x="6922871" y="3205674"/>
              <a:ext cx="90818" cy="74925"/>
            </a:xfrm>
            <a:custGeom>
              <a:avLst/>
              <a:gdLst>
                <a:gd name="T0" fmla="*/ 0 w 80"/>
                <a:gd name="T1" fmla="*/ 5 h 66"/>
                <a:gd name="T2" fmla="*/ 7 w 80"/>
                <a:gd name="T3" fmla="*/ 2 h 66"/>
                <a:gd name="T4" fmla="*/ 16 w 80"/>
                <a:gd name="T5" fmla="*/ 0 h 66"/>
                <a:gd name="T6" fmla="*/ 19 w 80"/>
                <a:gd name="T7" fmla="*/ 0 h 66"/>
                <a:gd name="T8" fmla="*/ 33 w 80"/>
                <a:gd name="T9" fmla="*/ 0 h 66"/>
                <a:gd name="T10" fmla="*/ 38 w 80"/>
                <a:gd name="T11" fmla="*/ 5 h 66"/>
                <a:gd name="T12" fmla="*/ 45 w 80"/>
                <a:gd name="T13" fmla="*/ 5 h 66"/>
                <a:gd name="T14" fmla="*/ 49 w 80"/>
                <a:gd name="T15" fmla="*/ 9 h 66"/>
                <a:gd name="T16" fmla="*/ 47 w 80"/>
                <a:gd name="T17" fmla="*/ 14 h 66"/>
                <a:gd name="T18" fmla="*/ 49 w 80"/>
                <a:gd name="T19" fmla="*/ 19 h 66"/>
                <a:gd name="T20" fmla="*/ 57 w 80"/>
                <a:gd name="T21" fmla="*/ 26 h 66"/>
                <a:gd name="T22" fmla="*/ 59 w 80"/>
                <a:gd name="T23" fmla="*/ 31 h 66"/>
                <a:gd name="T24" fmla="*/ 54 w 80"/>
                <a:gd name="T25" fmla="*/ 35 h 66"/>
                <a:gd name="T26" fmla="*/ 59 w 80"/>
                <a:gd name="T27" fmla="*/ 42 h 66"/>
                <a:gd name="T28" fmla="*/ 68 w 80"/>
                <a:gd name="T29" fmla="*/ 47 h 66"/>
                <a:gd name="T30" fmla="*/ 76 w 80"/>
                <a:gd name="T31" fmla="*/ 47 h 66"/>
                <a:gd name="T32" fmla="*/ 80 w 80"/>
                <a:gd name="T33" fmla="*/ 52 h 66"/>
                <a:gd name="T34" fmla="*/ 73 w 80"/>
                <a:gd name="T35" fmla="*/ 54 h 66"/>
                <a:gd name="T36" fmla="*/ 78 w 80"/>
                <a:gd name="T37" fmla="*/ 59 h 66"/>
                <a:gd name="T38" fmla="*/ 76 w 80"/>
                <a:gd name="T39" fmla="*/ 61 h 66"/>
                <a:gd name="T40" fmla="*/ 76 w 80"/>
                <a:gd name="T41" fmla="*/ 66 h 66"/>
                <a:gd name="T42" fmla="*/ 71 w 80"/>
                <a:gd name="T43" fmla="*/ 66 h 66"/>
                <a:gd name="T44" fmla="*/ 61 w 80"/>
                <a:gd name="T45" fmla="*/ 52 h 66"/>
                <a:gd name="T46" fmla="*/ 54 w 80"/>
                <a:gd name="T47" fmla="*/ 50 h 66"/>
                <a:gd name="T48" fmla="*/ 52 w 80"/>
                <a:gd name="T49" fmla="*/ 42 h 66"/>
                <a:gd name="T50" fmla="*/ 47 w 80"/>
                <a:gd name="T51" fmla="*/ 42 h 66"/>
                <a:gd name="T52" fmla="*/ 45 w 80"/>
                <a:gd name="T53" fmla="*/ 45 h 66"/>
                <a:gd name="T54" fmla="*/ 40 w 80"/>
                <a:gd name="T55" fmla="*/ 40 h 66"/>
                <a:gd name="T56" fmla="*/ 35 w 80"/>
                <a:gd name="T57" fmla="*/ 42 h 66"/>
                <a:gd name="T58" fmla="*/ 33 w 80"/>
                <a:gd name="T59" fmla="*/ 42 h 66"/>
                <a:gd name="T60" fmla="*/ 31 w 80"/>
                <a:gd name="T61" fmla="*/ 40 h 66"/>
                <a:gd name="T62" fmla="*/ 26 w 80"/>
                <a:gd name="T63" fmla="*/ 35 h 66"/>
                <a:gd name="T64" fmla="*/ 21 w 80"/>
                <a:gd name="T65" fmla="*/ 35 h 66"/>
                <a:gd name="T66" fmla="*/ 14 w 80"/>
                <a:gd name="T67" fmla="*/ 35 h 66"/>
                <a:gd name="T68" fmla="*/ 9 w 80"/>
                <a:gd name="T69" fmla="*/ 31 h 66"/>
                <a:gd name="T70" fmla="*/ 9 w 80"/>
                <a:gd name="T71" fmla="*/ 24 h 66"/>
                <a:gd name="T72" fmla="*/ 9 w 80"/>
                <a:gd name="T73" fmla="*/ 16 h 66"/>
                <a:gd name="T74" fmla="*/ 7 w 80"/>
                <a:gd name="T75" fmla="*/ 12 h 66"/>
                <a:gd name="T76" fmla="*/ 2 w 80"/>
                <a:gd name="T77" fmla="*/ 9 h 66"/>
                <a:gd name="T78" fmla="*/ 2 w 80"/>
                <a:gd name="T79" fmla="*/ 7 h 66"/>
                <a:gd name="T80" fmla="*/ 0 w 80"/>
                <a:gd name="T81" fmla="*/ 5 h 66"/>
                <a:gd name="T82" fmla="*/ 0 w 80"/>
                <a:gd name="T83"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0" h="66">
                  <a:moveTo>
                    <a:pt x="0" y="5"/>
                  </a:moveTo>
                  <a:lnTo>
                    <a:pt x="7" y="2"/>
                  </a:lnTo>
                  <a:lnTo>
                    <a:pt x="16" y="0"/>
                  </a:lnTo>
                  <a:lnTo>
                    <a:pt x="19" y="0"/>
                  </a:lnTo>
                  <a:lnTo>
                    <a:pt x="33" y="0"/>
                  </a:lnTo>
                  <a:lnTo>
                    <a:pt x="38" y="5"/>
                  </a:lnTo>
                  <a:lnTo>
                    <a:pt x="45" y="5"/>
                  </a:lnTo>
                  <a:lnTo>
                    <a:pt x="49" y="9"/>
                  </a:lnTo>
                  <a:lnTo>
                    <a:pt x="47" y="14"/>
                  </a:lnTo>
                  <a:lnTo>
                    <a:pt x="49" y="19"/>
                  </a:lnTo>
                  <a:lnTo>
                    <a:pt x="57" y="26"/>
                  </a:lnTo>
                  <a:lnTo>
                    <a:pt x="59" y="31"/>
                  </a:lnTo>
                  <a:lnTo>
                    <a:pt x="54" y="35"/>
                  </a:lnTo>
                  <a:lnTo>
                    <a:pt x="59" y="42"/>
                  </a:lnTo>
                  <a:lnTo>
                    <a:pt x="68" y="47"/>
                  </a:lnTo>
                  <a:lnTo>
                    <a:pt x="76" y="47"/>
                  </a:lnTo>
                  <a:lnTo>
                    <a:pt x="80" y="52"/>
                  </a:lnTo>
                  <a:lnTo>
                    <a:pt x="73" y="54"/>
                  </a:lnTo>
                  <a:lnTo>
                    <a:pt x="78" y="59"/>
                  </a:lnTo>
                  <a:lnTo>
                    <a:pt x="76" y="61"/>
                  </a:lnTo>
                  <a:lnTo>
                    <a:pt x="76" y="66"/>
                  </a:lnTo>
                  <a:lnTo>
                    <a:pt x="71" y="66"/>
                  </a:lnTo>
                  <a:lnTo>
                    <a:pt x="61" y="52"/>
                  </a:lnTo>
                  <a:lnTo>
                    <a:pt x="54" y="50"/>
                  </a:lnTo>
                  <a:lnTo>
                    <a:pt x="52" y="42"/>
                  </a:lnTo>
                  <a:lnTo>
                    <a:pt x="47" y="42"/>
                  </a:lnTo>
                  <a:lnTo>
                    <a:pt x="45" y="45"/>
                  </a:lnTo>
                  <a:lnTo>
                    <a:pt x="40" y="40"/>
                  </a:lnTo>
                  <a:lnTo>
                    <a:pt x="35" y="42"/>
                  </a:lnTo>
                  <a:lnTo>
                    <a:pt x="33" y="42"/>
                  </a:lnTo>
                  <a:lnTo>
                    <a:pt x="31" y="40"/>
                  </a:lnTo>
                  <a:lnTo>
                    <a:pt x="26" y="35"/>
                  </a:lnTo>
                  <a:lnTo>
                    <a:pt x="21" y="35"/>
                  </a:lnTo>
                  <a:lnTo>
                    <a:pt x="14" y="35"/>
                  </a:lnTo>
                  <a:lnTo>
                    <a:pt x="9" y="31"/>
                  </a:lnTo>
                  <a:lnTo>
                    <a:pt x="9" y="24"/>
                  </a:lnTo>
                  <a:lnTo>
                    <a:pt x="9" y="16"/>
                  </a:lnTo>
                  <a:lnTo>
                    <a:pt x="7" y="12"/>
                  </a:lnTo>
                  <a:lnTo>
                    <a:pt x="2" y="9"/>
                  </a:lnTo>
                  <a:lnTo>
                    <a:pt x="2" y="7"/>
                  </a:lnTo>
                  <a:lnTo>
                    <a:pt x="0" y="5"/>
                  </a:lnTo>
                  <a:lnTo>
                    <a:pt x="0" y="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nvGrpSpPr>
            <p:cNvPr id="545" name="Angola">
              <a:extLst>
                <a:ext uri="{FF2B5EF4-FFF2-40B4-BE49-F238E27FC236}">
                  <a16:creationId xmlns:a16="http://schemas.microsoft.com/office/drawing/2014/main" xmlns="" id="{F5A71FBC-A2DF-4991-9F8B-3CB3D8C460EC}"/>
                </a:ext>
              </a:extLst>
            </p:cNvPr>
            <p:cNvGrpSpPr/>
            <p:nvPr/>
          </p:nvGrpSpPr>
          <p:grpSpPr>
            <a:xfrm>
              <a:off x="6173622" y="4448746"/>
              <a:ext cx="320134" cy="351920"/>
              <a:chOff x="4938496" y="4448746"/>
              <a:chExt cx="320134" cy="351920"/>
            </a:xfrm>
            <a:grpFill/>
          </p:grpSpPr>
          <p:sp>
            <p:nvSpPr>
              <p:cNvPr id="549" name="Angola">
                <a:extLst>
                  <a:ext uri="{FF2B5EF4-FFF2-40B4-BE49-F238E27FC236}">
                    <a16:creationId xmlns:a16="http://schemas.microsoft.com/office/drawing/2014/main" xmlns="" id="{A1CEB2BF-C35E-4D7C-B7EC-C9672BE7590B}"/>
                  </a:ext>
                </a:extLst>
              </p:cNvPr>
              <p:cNvSpPr>
                <a:spLocks/>
              </p:cNvSpPr>
              <p:nvPr/>
            </p:nvSpPr>
            <p:spPr bwMode="auto">
              <a:xfrm>
                <a:off x="4952118" y="4448746"/>
                <a:ext cx="29516" cy="38598"/>
              </a:xfrm>
              <a:custGeom>
                <a:avLst/>
                <a:gdLst>
                  <a:gd name="T0" fmla="*/ 26 w 26"/>
                  <a:gd name="T1" fmla="*/ 8 h 34"/>
                  <a:gd name="T2" fmla="*/ 26 w 26"/>
                  <a:gd name="T3" fmla="*/ 5 h 34"/>
                  <a:gd name="T4" fmla="*/ 24 w 26"/>
                  <a:gd name="T5" fmla="*/ 3 h 34"/>
                  <a:gd name="T6" fmla="*/ 21 w 26"/>
                  <a:gd name="T7" fmla="*/ 0 h 34"/>
                  <a:gd name="T8" fmla="*/ 19 w 26"/>
                  <a:gd name="T9" fmla="*/ 0 h 34"/>
                  <a:gd name="T10" fmla="*/ 14 w 26"/>
                  <a:gd name="T11" fmla="*/ 3 h 34"/>
                  <a:gd name="T12" fmla="*/ 12 w 26"/>
                  <a:gd name="T13" fmla="*/ 3 h 34"/>
                  <a:gd name="T14" fmla="*/ 9 w 26"/>
                  <a:gd name="T15" fmla="*/ 8 h 34"/>
                  <a:gd name="T16" fmla="*/ 7 w 26"/>
                  <a:gd name="T17" fmla="*/ 10 h 34"/>
                  <a:gd name="T18" fmla="*/ 5 w 26"/>
                  <a:gd name="T19" fmla="*/ 10 h 34"/>
                  <a:gd name="T20" fmla="*/ 2 w 26"/>
                  <a:gd name="T21" fmla="*/ 15 h 34"/>
                  <a:gd name="T22" fmla="*/ 0 w 26"/>
                  <a:gd name="T23" fmla="*/ 17 h 34"/>
                  <a:gd name="T24" fmla="*/ 5 w 26"/>
                  <a:gd name="T25" fmla="*/ 19 h 34"/>
                  <a:gd name="T26" fmla="*/ 5 w 26"/>
                  <a:gd name="T27" fmla="*/ 26 h 34"/>
                  <a:gd name="T28" fmla="*/ 2 w 26"/>
                  <a:gd name="T29" fmla="*/ 31 h 34"/>
                  <a:gd name="T30" fmla="*/ 5 w 26"/>
                  <a:gd name="T31" fmla="*/ 34 h 34"/>
                  <a:gd name="T32" fmla="*/ 7 w 26"/>
                  <a:gd name="T33" fmla="*/ 29 h 34"/>
                  <a:gd name="T34" fmla="*/ 12 w 26"/>
                  <a:gd name="T35" fmla="*/ 29 h 34"/>
                  <a:gd name="T36" fmla="*/ 14 w 26"/>
                  <a:gd name="T37" fmla="*/ 26 h 34"/>
                  <a:gd name="T38" fmla="*/ 14 w 26"/>
                  <a:gd name="T39" fmla="*/ 19 h 34"/>
                  <a:gd name="T40" fmla="*/ 16 w 26"/>
                  <a:gd name="T41" fmla="*/ 17 h 34"/>
                  <a:gd name="T42" fmla="*/ 21 w 26"/>
                  <a:gd name="T43" fmla="*/ 12 h 34"/>
                  <a:gd name="T44" fmla="*/ 26 w 26"/>
                  <a:gd name="T45" fmla="*/ 8 h 34"/>
                  <a:gd name="T46" fmla="*/ 26 w 26"/>
                  <a:gd name="T47"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4">
                    <a:moveTo>
                      <a:pt x="26" y="8"/>
                    </a:moveTo>
                    <a:lnTo>
                      <a:pt x="26" y="5"/>
                    </a:lnTo>
                    <a:lnTo>
                      <a:pt x="24" y="3"/>
                    </a:lnTo>
                    <a:lnTo>
                      <a:pt x="21" y="0"/>
                    </a:lnTo>
                    <a:lnTo>
                      <a:pt x="19" y="0"/>
                    </a:lnTo>
                    <a:lnTo>
                      <a:pt x="14" y="3"/>
                    </a:lnTo>
                    <a:lnTo>
                      <a:pt x="12" y="3"/>
                    </a:lnTo>
                    <a:lnTo>
                      <a:pt x="9" y="8"/>
                    </a:lnTo>
                    <a:lnTo>
                      <a:pt x="7" y="10"/>
                    </a:lnTo>
                    <a:lnTo>
                      <a:pt x="5" y="10"/>
                    </a:lnTo>
                    <a:lnTo>
                      <a:pt x="2" y="15"/>
                    </a:lnTo>
                    <a:lnTo>
                      <a:pt x="0" y="17"/>
                    </a:lnTo>
                    <a:lnTo>
                      <a:pt x="5" y="19"/>
                    </a:lnTo>
                    <a:lnTo>
                      <a:pt x="5" y="26"/>
                    </a:lnTo>
                    <a:lnTo>
                      <a:pt x="2" y="31"/>
                    </a:lnTo>
                    <a:lnTo>
                      <a:pt x="5" y="34"/>
                    </a:lnTo>
                    <a:lnTo>
                      <a:pt x="7" y="29"/>
                    </a:lnTo>
                    <a:lnTo>
                      <a:pt x="12" y="29"/>
                    </a:lnTo>
                    <a:lnTo>
                      <a:pt x="14" y="26"/>
                    </a:lnTo>
                    <a:lnTo>
                      <a:pt x="14" y="19"/>
                    </a:lnTo>
                    <a:lnTo>
                      <a:pt x="16" y="17"/>
                    </a:lnTo>
                    <a:lnTo>
                      <a:pt x="21" y="12"/>
                    </a:lnTo>
                    <a:lnTo>
                      <a:pt x="26" y="8"/>
                    </a:lnTo>
                    <a:lnTo>
                      <a:pt x="26" y="8"/>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550" name="Angola">
                <a:extLst>
                  <a:ext uri="{FF2B5EF4-FFF2-40B4-BE49-F238E27FC236}">
                    <a16:creationId xmlns:a16="http://schemas.microsoft.com/office/drawing/2014/main" xmlns="" id="{B0AF1538-945C-4289-9D48-37442BB849AF}"/>
                  </a:ext>
                </a:extLst>
              </p:cNvPr>
              <p:cNvSpPr>
                <a:spLocks/>
              </p:cNvSpPr>
              <p:nvPr/>
            </p:nvSpPr>
            <p:spPr bwMode="auto">
              <a:xfrm>
                <a:off x="4938496" y="4487344"/>
                <a:ext cx="320134" cy="313322"/>
              </a:xfrm>
              <a:custGeom>
                <a:avLst/>
                <a:gdLst>
                  <a:gd name="T0" fmla="*/ 255 w 282"/>
                  <a:gd name="T1" fmla="*/ 260 h 276"/>
                  <a:gd name="T2" fmla="*/ 241 w 282"/>
                  <a:gd name="T3" fmla="*/ 248 h 276"/>
                  <a:gd name="T4" fmla="*/ 232 w 282"/>
                  <a:gd name="T5" fmla="*/ 239 h 276"/>
                  <a:gd name="T6" fmla="*/ 279 w 282"/>
                  <a:gd name="T7" fmla="*/ 158 h 276"/>
                  <a:gd name="T8" fmla="*/ 279 w 282"/>
                  <a:gd name="T9" fmla="*/ 144 h 276"/>
                  <a:gd name="T10" fmla="*/ 279 w 282"/>
                  <a:gd name="T11" fmla="*/ 120 h 276"/>
                  <a:gd name="T12" fmla="*/ 272 w 282"/>
                  <a:gd name="T13" fmla="*/ 118 h 276"/>
                  <a:gd name="T14" fmla="*/ 260 w 282"/>
                  <a:gd name="T15" fmla="*/ 120 h 276"/>
                  <a:gd name="T16" fmla="*/ 248 w 282"/>
                  <a:gd name="T17" fmla="*/ 118 h 276"/>
                  <a:gd name="T18" fmla="*/ 241 w 282"/>
                  <a:gd name="T19" fmla="*/ 120 h 276"/>
                  <a:gd name="T20" fmla="*/ 241 w 282"/>
                  <a:gd name="T21" fmla="*/ 113 h 276"/>
                  <a:gd name="T22" fmla="*/ 241 w 282"/>
                  <a:gd name="T23" fmla="*/ 101 h 276"/>
                  <a:gd name="T24" fmla="*/ 239 w 282"/>
                  <a:gd name="T25" fmla="*/ 90 h 276"/>
                  <a:gd name="T26" fmla="*/ 234 w 282"/>
                  <a:gd name="T27" fmla="*/ 85 h 276"/>
                  <a:gd name="T28" fmla="*/ 229 w 282"/>
                  <a:gd name="T29" fmla="*/ 75 h 276"/>
                  <a:gd name="T30" fmla="*/ 232 w 282"/>
                  <a:gd name="T31" fmla="*/ 56 h 276"/>
                  <a:gd name="T32" fmla="*/ 229 w 282"/>
                  <a:gd name="T33" fmla="*/ 45 h 276"/>
                  <a:gd name="T34" fmla="*/ 232 w 282"/>
                  <a:gd name="T35" fmla="*/ 33 h 276"/>
                  <a:gd name="T36" fmla="*/ 206 w 282"/>
                  <a:gd name="T37" fmla="*/ 23 h 276"/>
                  <a:gd name="T38" fmla="*/ 177 w 282"/>
                  <a:gd name="T39" fmla="*/ 30 h 276"/>
                  <a:gd name="T40" fmla="*/ 175 w 282"/>
                  <a:gd name="T41" fmla="*/ 47 h 276"/>
                  <a:gd name="T42" fmla="*/ 144 w 282"/>
                  <a:gd name="T43" fmla="*/ 47 h 276"/>
                  <a:gd name="T44" fmla="*/ 130 w 282"/>
                  <a:gd name="T45" fmla="*/ 40 h 276"/>
                  <a:gd name="T46" fmla="*/ 123 w 282"/>
                  <a:gd name="T47" fmla="*/ 28 h 276"/>
                  <a:gd name="T48" fmla="*/ 121 w 282"/>
                  <a:gd name="T49" fmla="*/ 14 h 276"/>
                  <a:gd name="T50" fmla="*/ 118 w 282"/>
                  <a:gd name="T51" fmla="*/ 4 h 276"/>
                  <a:gd name="T52" fmla="*/ 78 w 282"/>
                  <a:gd name="T53" fmla="*/ 0 h 276"/>
                  <a:gd name="T54" fmla="*/ 54 w 282"/>
                  <a:gd name="T55" fmla="*/ 0 h 276"/>
                  <a:gd name="T56" fmla="*/ 38 w 282"/>
                  <a:gd name="T57" fmla="*/ 0 h 276"/>
                  <a:gd name="T58" fmla="*/ 28 w 282"/>
                  <a:gd name="T59" fmla="*/ 2 h 276"/>
                  <a:gd name="T60" fmla="*/ 19 w 282"/>
                  <a:gd name="T61" fmla="*/ 7 h 276"/>
                  <a:gd name="T62" fmla="*/ 36 w 282"/>
                  <a:gd name="T63" fmla="*/ 45 h 276"/>
                  <a:gd name="T64" fmla="*/ 38 w 282"/>
                  <a:gd name="T65" fmla="*/ 73 h 276"/>
                  <a:gd name="T66" fmla="*/ 50 w 282"/>
                  <a:gd name="T67" fmla="*/ 106 h 276"/>
                  <a:gd name="T68" fmla="*/ 43 w 282"/>
                  <a:gd name="T69" fmla="*/ 151 h 276"/>
                  <a:gd name="T70" fmla="*/ 19 w 282"/>
                  <a:gd name="T71" fmla="*/ 175 h 276"/>
                  <a:gd name="T72" fmla="*/ 10 w 282"/>
                  <a:gd name="T73" fmla="*/ 208 h 276"/>
                  <a:gd name="T74" fmla="*/ 2 w 282"/>
                  <a:gd name="T75" fmla="*/ 239 h 276"/>
                  <a:gd name="T76" fmla="*/ 0 w 282"/>
                  <a:gd name="T77" fmla="*/ 260 h 276"/>
                  <a:gd name="T78" fmla="*/ 10 w 282"/>
                  <a:gd name="T79" fmla="*/ 258 h 276"/>
                  <a:gd name="T80" fmla="*/ 21 w 282"/>
                  <a:gd name="T81" fmla="*/ 258 h 276"/>
                  <a:gd name="T82" fmla="*/ 33 w 282"/>
                  <a:gd name="T83" fmla="*/ 253 h 276"/>
                  <a:gd name="T84" fmla="*/ 40 w 282"/>
                  <a:gd name="T85" fmla="*/ 253 h 276"/>
                  <a:gd name="T86" fmla="*/ 45 w 282"/>
                  <a:gd name="T87" fmla="*/ 258 h 276"/>
                  <a:gd name="T88" fmla="*/ 59 w 282"/>
                  <a:gd name="T89" fmla="*/ 262 h 276"/>
                  <a:gd name="T90" fmla="*/ 149 w 282"/>
                  <a:gd name="T91" fmla="*/ 260 h 276"/>
                  <a:gd name="T92" fmla="*/ 159 w 282"/>
                  <a:gd name="T93" fmla="*/ 269 h 276"/>
                  <a:gd name="T94" fmla="*/ 170 w 282"/>
                  <a:gd name="T95" fmla="*/ 272 h 276"/>
                  <a:gd name="T96" fmla="*/ 187 w 282"/>
                  <a:gd name="T97" fmla="*/ 272 h 276"/>
                  <a:gd name="T98" fmla="*/ 194 w 282"/>
                  <a:gd name="T99" fmla="*/ 269 h 276"/>
                  <a:gd name="T100" fmla="*/ 208 w 282"/>
                  <a:gd name="T101" fmla="*/ 276 h 276"/>
                  <a:gd name="T102" fmla="*/ 215 w 282"/>
                  <a:gd name="T103" fmla="*/ 274 h 276"/>
                  <a:gd name="T104" fmla="*/ 220 w 282"/>
                  <a:gd name="T105" fmla="*/ 276 h 276"/>
                  <a:gd name="T106" fmla="*/ 263 w 282"/>
                  <a:gd name="T107" fmla="*/ 26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2" h="276">
                    <a:moveTo>
                      <a:pt x="263" y="269"/>
                    </a:moveTo>
                    <a:lnTo>
                      <a:pt x="260" y="265"/>
                    </a:lnTo>
                    <a:lnTo>
                      <a:pt x="258" y="265"/>
                    </a:lnTo>
                    <a:lnTo>
                      <a:pt x="255" y="260"/>
                    </a:lnTo>
                    <a:lnTo>
                      <a:pt x="253" y="258"/>
                    </a:lnTo>
                    <a:lnTo>
                      <a:pt x="251" y="258"/>
                    </a:lnTo>
                    <a:lnTo>
                      <a:pt x="246" y="255"/>
                    </a:lnTo>
                    <a:lnTo>
                      <a:pt x="241" y="248"/>
                    </a:lnTo>
                    <a:lnTo>
                      <a:pt x="239" y="248"/>
                    </a:lnTo>
                    <a:lnTo>
                      <a:pt x="237" y="246"/>
                    </a:lnTo>
                    <a:lnTo>
                      <a:pt x="234" y="243"/>
                    </a:lnTo>
                    <a:lnTo>
                      <a:pt x="232" y="239"/>
                    </a:lnTo>
                    <a:lnTo>
                      <a:pt x="232" y="236"/>
                    </a:lnTo>
                    <a:lnTo>
                      <a:pt x="232" y="160"/>
                    </a:lnTo>
                    <a:lnTo>
                      <a:pt x="282" y="160"/>
                    </a:lnTo>
                    <a:lnTo>
                      <a:pt x="279" y="158"/>
                    </a:lnTo>
                    <a:lnTo>
                      <a:pt x="279" y="153"/>
                    </a:lnTo>
                    <a:lnTo>
                      <a:pt x="282" y="151"/>
                    </a:lnTo>
                    <a:lnTo>
                      <a:pt x="282" y="146"/>
                    </a:lnTo>
                    <a:lnTo>
                      <a:pt x="279" y="144"/>
                    </a:lnTo>
                    <a:lnTo>
                      <a:pt x="279" y="139"/>
                    </a:lnTo>
                    <a:lnTo>
                      <a:pt x="279" y="130"/>
                    </a:lnTo>
                    <a:lnTo>
                      <a:pt x="279" y="120"/>
                    </a:lnTo>
                    <a:lnTo>
                      <a:pt x="279" y="120"/>
                    </a:lnTo>
                    <a:lnTo>
                      <a:pt x="279" y="118"/>
                    </a:lnTo>
                    <a:lnTo>
                      <a:pt x="279" y="116"/>
                    </a:lnTo>
                    <a:lnTo>
                      <a:pt x="274" y="116"/>
                    </a:lnTo>
                    <a:lnTo>
                      <a:pt x="272" y="118"/>
                    </a:lnTo>
                    <a:lnTo>
                      <a:pt x="267" y="120"/>
                    </a:lnTo>
                    <a:lnTo>
                      <a:pt x="265" y="120"/>
                    </a:lnTo>
                    <a:lnTo>
                      <a:pt x="263" y="120"/>
                    </a:lnTo>
                    <a:lnTo>
                      <a:pt x="260" y="120"/>
                    </a:lnTo>
                    <a:lnTo>
                      <a:pt x="255" y="120"/>
                    </a:lnTo>
                    <a:lnTo>
                      <a:pt x="253" y="120"/>
                    </a:lnTo>
                    <a:lnTo>
                      <a:pt x="251" y="118"/>
                    </a:lnTo>
                    <a:lnTo>
                      <a:pt x="248" y="118"/>
                    </a:lnTo>
                    <a:lnTo>
                      <a:pt x="246" y="118"/>
                    </a:lnTo>
                    <a:lnTo>
                      <a:pt x="244" y="120"/>
                    </a:lnTo>
                    <a:lnTo>
                      <a:pt x="244" y="120"/>
                    </a:lnTo>
                    <a:lnTo>
                      <a:pt x="241" y="120"/>
                    </a:lnTo>
                    <a:lnTo>
                      <a:pt x="239" y="120"/>
                    </a:lnTo>
                    <a:lnTo>
                      <a:pt x="241" y="116"/>
                    </a:lnTo>
                    <a:lnTo>
                      <a:pt x="241" y="113"/>
                    </a:lnTo>
                    <a:lnTo>
                      <a:pt x="241" y="113"/>
                    </a:lnTo>
                    <a:lnTo>
                      <a:pt x="244" y="108"/>
                    </a:lnTo>
                    <a:lnTo>
                      <a:pt x="241" y="106"/>
                    </a:lnTo>
                    <a:lnTo>
                      <a:pt x="239" y="104"/>
                    </a:lnTo>
                    <a:lnTo>
                      <a:pt x="241" y="101"/>
                    </a:lnTo>
                    <a:lnTo>
                      <a:pt x="241" y="99"/>
                    </a:lnTo>
                    <a:lnTo>
                      <a:pt x="237" y="97"/>
                    </a:lnTo>
                    <a:lnTo>
                      <a:pt x="237" y="94"/>
                    </a:lnTo>
                    <a:lnTo>
                      <a:pt x="239" y="90"/>
                    </a:lnTo>
                    <a:lnTo>
                      <a:pt x="239" y="87"/>
                    </a:lnTo>
                    <a:lnTo>
                      <a:pt x="237" y="87"/>
                    </a:lnTo>
                    <a:lnTo>
                      <a:pt x="234" y="85"/>
                    </a:lnTo>
                    <a:lnTo>
                      <a:pt x="234" y="85"/>
                    </a:lnTo>
                    <a:lnTo>
                      <a:pt x="234" y="82"/>
                    </a:lnTo>
                    <a:lnTo>
                      <a:pt x="232" y="78"/>
                    </a:lnTo>
                    <a:lnTo>
                      <a:pt x="232" y="75"/>
                    </a:lnTo>
                    <a:lnTo>
                      <a:pt x="229" y="75"/>
                    </a:lnTo>
                    <a:lnTo>
                      <a:pt x="232" y="71"/>
                    </a:lnTo>
                    <a:lnTo>
                      <a:pt x="232" y="61"/>
                    </a:lnTo>
                    <a:lnTo>
                      <a:pt x="229" y="59"/>
                    </a:lnTo>
                    <a:lnTo>
                      <a:pt x="232" y="56"/>
                    </a:lnTo>
                    <a:lnTo>
                      <a:pt x="232" y="56"/>
                    </a:lnTo>
                    <a:lnTo>
                      <a:pt x="232" y="52"/>
                    </a:lnTo>
                    <a:lnTo>
                      <a:pt x="229" y="49"/>
                    </a:lnTo>
                    <a:lnTo>
                      <a:pt x="229" y="45"/>
                    </a:lnTo>
                    <a:lnTo>
                      <a:pt x="232" y="42"/>
                    </a:lnTo>
                    <a:lnTo>
                      <a:pt x="232" y="37"/>
                    </a:lnTo>
                    <a:lnTo>
                      <a:pt x="232" y="35"/>
                    </a:lnTo>
                    <a:lnTo>
                      <a:pt x="232" y="33"/>
                    </a:lnTo>
                    <a:lnTo>
                      <a:pt x="206" y="30"/>
                    </a:lnTo>
                    <a:lnTo>
                      <a:pt x="206" y="28"/>
                    </a:lnTo>
                    <a:lnTo>
                      <a:pt x="206" y="26"/>
                    </a:lnTo>
                    <a:lnTo>
                      <a:pt x="206" y="23"/>
                    </a:lnTo>
                    <a:lnTo>
                      <a:pt x="201" y="23"/>
                    </a:lnTo>
                    <a:lnTo>
                      <a:pt x="201" y="26"/>
                    </a:lnTo>
                    <a:lnTo>
                      <a:pt x="177" y="26"/>
                    </a:lnTo>
                    <a:lnTo>
                      <a:pt x="177" y="30"/>
                    </a:lnTo>
                    <a:lnTo>
                      <a:pt x="175" y="35"/>
                    </a:lnTo>
                    <a:lnTo>
                      <a:pt x="175" y="35"/>
                    </a:lnTo>
                    <a:lnTo>
                      <a:pt x="175" y="40"/>
                    </a:lnTo>
                    <a:lnTo>
                      <a:pt x="175" y="47"/>
                    </a:lnTo>
                    <a:lnTo>
                      <a:pt x="159" y="47"/>
                    </a:lnTo>
                    <a:lnTo>
                      <a:pt x="156" y="49"/>
                    </a:lnTo>
                    <a:lnTo>
                      <a:pt x="147" y="49"/>
                    </a:lnTo>
                    <a:lnTo>
                      <a:pt x="144" y="47"/>
                    </a:lnTo>
                    <a:lnTo>
                      <a:pt x="142" y="49"/>
                    </a:lnTo>
                    <a:lnTo>
                      <a:pt x="135" y="49"/>
                    </a:lnTo>
                    <a:lnTo>
                      <a:pt x="133" y="47"/>
                    </a:lnTo>
                    <a:lnTo>
                      <a:pt x="130" y="40"/>
                    </a:lnTo>
                    <a:lnTo>
                      <a:pt x="128" y="35"/>
                    </a:lnTo>
                    <a:lnTo>
                      <a:pt x="125" y="33"/>
                    </a:lnTo>
                    <a:lnTo>
                      <a:pt x="125" y="30"/>
                    </a:lnTo>
                    <a:lnTo>
                      <a:pt x="123" y="28"/>
                    </a:lnTo>
                    <a:lnTo>
                      <a:pt x="123" y="26"/>
                    </a:lnTo>
                    <a:lnTo>
                      <a:pt x="123" y="21"/>
                    </a:lnTo>
                    <a:lnTo>
                      <a:pt x="121" y="16"/>
                    </a:lnTo>
                    <a:lnTo>
                      <a:pt x="121" y="14"/>
                    </a:lnTo>
                    <a:lnTo>
                      <a:pt x="121" y="11"/>
                    </a:lnTo>
                    <a:lnTo>
                      <a:pt x="121" y="9"/>
                    </a:lnTo>
                    <a:lnTo>
                      <a:pt x="118" y="7"/>
                    </a:lnTo>
                    <a:lnTo>
                      <a:pt x="118" y="4"/>
                    </a:lnTo>
                    <a:lnTo>
                      <a:pt x="118" y="4"/>
                    </a:lnTo>
                    <a:lnTo>
                      <a:pt x="118" y="0"/>
                    </a:lnTo>
                    <a:lnTo>
                      <a:pt x="95" y="0"/>
                    </a:lnTo>
                    <a:lnTo>
                      <a:pt x="78" y="0"/>
                    </a:lnTo>
                    <a:lnTo>
                      <a:pt x="71" y="0"/>
                    </a:lnTo>
                    <a:lnTo>
                      <a:pt x="64" y="0"/>
                    </a:lnTo>
                    <a:lnTo>
                      <a:pt x="62" y="0"/>
                    </a:lnTo>
                    <a:lnTo>
                      <a:pt x="54" y="0"/>
                    </a:lnTo>
                    <a:lnTo>
                      <a:pt x="50" y="0"/>
                    </a:lnTo>
                    <a:lnTo>
                      <a:pt x="45" y="0"/>
                    </a:lnTo>
                    <a:lnTo>
                      <a:pt x="43" y="0"/>
                    </a:lnTo>
                    <a:lnTo>
                      <a:pt x="38" y="0"/>
                    </a:lnTo>
                    <a:lnTo>
                      <a:pt x="36" y="0"/>
                    </a:lnTo>
                    <a:lnTo>
                      <a:pt x="31" y="2"/>
                    </a:lnTo>
                    <a:lnTo>
                      <a:pt x="28" y="2"/>
                    </a:lnTo>
                    <a:lnTo>
                      <a:pt x="28" y="2"/>
                    </a:lnTo>
                    <a:lnTo>
                      <a:pt x="26" y="4"/>
                    </a:lnTo>
                    <a:lnTo>
                      <a:pt x="26" y="4"/>
                    </a:lnTo>
                    <a:lnTo>
                      <a:pt x="26" y="4"/>
                    </a:lnTo>
                    <a:lnTo>
                      <a:pt x="19" y="7"/>
                    </a:lnTo>
                    <a:lnTo>
                      <a:pt x="21" y="9"/>
                    </a:lnTo>
                    <a:lnTo>
                      <a:pt x="21" y="14"/>
                    </a:lnTo>
                    <a:lnTo>
                      <a:pt x="33" y="28"/>
                    </a:lnTo>
                    <a:lnTo>
                      <a:pt x="36" y="45"/>
                    </a:lnTo>
                    <a:lnTo>
                      <a:pt x="43" y="54"/>
                    </a:lnTo>
                    <a:lnTo>
                      <a:pt x="40" y="63"/>
                    </a:lnTo>
                    <a:lnTo>
                      <a:pt x="33" y="73"/>
                    </a:lnTo>
                    <a:lnTo>
                      <a:pt x="38" y="73"/>
                    </a:lnTo>
                    <a:lnTo>
                      <a:pt x="38" y="82"/>
                    </a:lnTo>
                    <a:lnTo>
                      <a:pt x="40" y="87"/>
                    </a:lnTo>
                    <a:lnTo>
                      <a:pt x="40" y="94"/>
                    </a:lnTo>
                    <a:lnTo>
                      <a:pt x="50" y="106"/>
                    </a:lnTo>
                    <a:lnTo>
                      <a:pt x="50" y="111"/>
                    </a:lnTo>
                    <a:lnTo>
                      <a:pt x="52" y="113"/>
                    </a:lnTo>
                    <a:lnTo>
                      <a:pt x="52" y="134"/>
                    </a:lnTo>
                    <a:lnTo>
                      <a:pt x="43" y="151"/>
                    </a:lnTo>
                    <a:lnTo>
                      <a:pt x="40" y="151"/>
                    </a:lnTo>
                    <a:lnTo>
                      <a:pt x="31" y="158"/>
                    </a:lnTo>
                    <a:lnTo>
                      <a:pt x="31" y="163"/>
                    </a:lnTo>
                    <a:lnTo>
                      <a:pt x="19" y="175"/>
                    </a:lnTo>
                    <a:lnTo>
                      <a:pt x="17" y="182"/>
                    </a:lnTo>
                    <a:lnTo>
                      <a:pt x="17" y="184"/>
                    </a:lnTo>
                    <a:lnTo>
                      <a:pt x="17" y="201"/>
                    </a:lnTo>
                    <a:lnTo>
                      <a:pt x="10" y="208"/>
                    </a:lnTo>
                    <a:lnTo>
                      <a:pt x="10" y="217"/>
                    </a:lnTo>
                    <a:lnTo>
                      <a:pt x="2" y="224"/>
                    </a:lnTo>
                    <a:lnTo>
                      <a:pt x="2" y="231"/>
                    </a:lnTo>
                    <a:lnTo>
                      <a:pt x="2" y="239"/>
                    </a:lnTo>
                    <a:lnTo>
                      <a:pt x="2" y="250"/>
                    </a:lnTo>
                    <a:lnTo>
                      <a:pt x="0" y="258"/>
                    </a:lnTo>
                    <a:lnTo>
                      <a:pt x="0" y="260"/>
                    </a:lnTo>
                    <a:lnTo>
                      <a:pt x="0" y="260"/>
                    </a:lnTo>
                    <a:lnTo>
                      <a:pt x="5" y="260"/>
                    </a:lnTo>
                    <a:lnTo>
                      <a:pt x="5" y="262"/>
                    </a:lnTo>
                    <a:lnTo>
                      <a:pt x="7" y="260"/>
                    </a:lnTo>
                    <a:lnTo>
                      <a:pt x="10" y="258"/>
                    </a:lnTo>
                    <a:lnTo>
                      <a:pt x="10" y="258"/>
                    </a:lnTo>
                    <a:lnTo>
                      <a:pt x="14" y="258"/>
                    </a:lnTo>
                    <a:lnTo>
                      <a:pt x="19" y="260"/>
                    </a:lnTo>
                    <a:lnTo>
                      <a:pt x="21" y="258"/>
                    </a:lnTo>
                    <a:lnTo>
                      <a:pt x="21" y="255"/>
                    </a:lnTo>
                    <a:lnTo>
                      <a:pt x="28" y="250"/>
                    </a:lnTo>
                    <a:lnTo>
                      <a:pt x="31" y="250"/>
                    </a:lnTo>
                    <a:lnTo>
                      <a:pt x="33" y="253"/>
                    </a:lnTo>
                    <a:lnTo>
                      <a:pt x="36" y="253"/>
                    </a:lnTo>
                    <a:lnTo>
                      <a:pt x="36" y="253"/>
                    </a:lnTo>
                    <a:lnTo>
                      <a:pt x="38" y="250"/>
                    </a:lnTo>
                    <a:lnTo>
                      <a:pt x="40" y="253"/>
                    </a:lnTo>
                    <a:lnTo>
                      <a:pt x="40" y="255"/>
                    </a:lnTo>
                    <a:lnTo>
                      <a:pt x="43" y="255"/>
                    </a:lnTo>
                    <a:lnTo>
                      <a:pt x="43" y="258"/>
                    </a:lnTo>
                    <a:lnTo>
                      <a:pt x="45" y="258"/>
                    </a:lnTo>
                    <a:lnTo>
                      <a:pt x="50" y="262"/>
                    </a:lnTo>
                    <a:lnTo>
                      <a:pt x="54" y="265"/>
                    </a:lnTo>
                    <a:lnTo>
                      <a:pt x="59" y="262"/>
                    </a:lnTo>
                    <a:lnTo>
                      <a:pt x="59" y="262"/>
                    </a:lnTo>
                    <a:lnTo>
                      <a:pt x="62" y="260"/>
                    </a:lnTo>
                    <a:lnTo>
                      <a:pt x="64" y="260"/>
                    </a:lnTo>
                    <a:lnTo>
                      <a:pt x="66" y="260"/>
                    </a:lnTo>
                    <a:lnTo>
                      <a:pt x="149" y="260"/>
                    </a:lnTo>
                    <a:lnTo>
                      <a:pt x="151" y="262"/>
                    </a:lnTo>
                    <a:lnTo>
                      <a:pt x="154" y="267"/>
                    </a:lnTo>
                    <a:lnTo>
                      <a:pt x="154" y="267"/>
                    </a:lnTo>
                    <a:lnTo>
                      <a:pt x="159" y="269"/>
                    </a:lnTo>
                    <a:lnTo>
                      <a:pt x="163" y="272"/>
                    </a:lnTo>
                    <a:lnTo>
                      <a:pt x="168" y="269"/>
                    </a:lnTo>
                    <a:lnTo>
                      <a:pt x="170" y="272"/>
                    </a:lnTo>
                    <a:lnTo>
                      <a:pt x="170" y="272"/>
                    </a:lnTo>
                    <a:lnTo>
                      <a:pt x="173" y="274"/>
                    </a:lnTo>
                    <a:lnTo>
                      <a:pt x="177" y="272"/>
                    </a:lnTo>
                    <a:lnTo>
                      <a:pt x="180" y="272"/>
                    </a:lnTo>
                    <a:lnTo>
                      <a:pt x="187" y="272"/>
                    </a:lnTo>
                    <a:lnTo>
                      <a:pt x="189" y="272"/>
                    </a:lnTo>
                    <a:lnTo>
                      <a:pt x="189" y="269"/>
                    </a:lnTo>
                    <a:lnTo>
                      <a:pt x="192" y="269"/>
                    </a:lnTo>
                    <a:lnTo>
                      <a:pt x="194" y="269"/>
                    </a:lnTo>
                    <a:lnTo>
                      <a:pt x="199" y="274"/>
                    </a:lnTo>
                    <a:lnTo>
                      <a:pt x="203" y="276"/>
                    </a:lnTo>
                    <a:lnTo>
                      <a:pt x="206" y="276"/>
                    </a:lnTo>
                    <a:lnTo>
                      <a:pt x="208" y="276"/>
                    </a:lnTo>
                    <a:lnTo>
                      <a:pt x="208" y="274"/>
                    </a:lnTo>
                    <a:lnTo>
                      <a:pt x="211" y="274"/>
                    </a:lnTo>
                    <a:lnTo>
                      <a:pt x="213" y="274"/>
                    </a:lnTo>
                    <a:lnTo>
                      <a:pt x="215" y="274"/>
                    </a:lnTo>
                    <a:lnTo>
                      <a:pt x="218" y="274"/>
                    </a:lnTo>
                    <a:lnTo>
                      <a:pt x="218" y="276"/>
                    </a:lnTo>
                    <a:lnTo>
                      <a:pt x="220" y="276"/>
                    </a:lnTo>
                    <a:lnTo>
                      <a:pt x="220" y="276"/>
                    </a:lnTo>
                    <a:lnTo>
                      <a:pt x="222" y="276"/>
                    </a:lnTo>
                    <a:lnTo>
                      <a:pt x="225" y="276"/>
                    </a:lnTo>
                    <a:lnTo>
                      <a:pt x="227" y="276"/>
                    </a:lnTo>
                    <a:lnTo>
                      <a:pt x="263" y="269"/>
                    </a:lnTo>
                    <a:lnTo>
                      <a:pt x="263" y="269"/>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grpSp>
        <p:sp>
          <p:nvSpPr>
            <p:cNvPr id="546" name="Algeria">
              <a:extLst>
                <a:ext uri="{FF2B5EF4-FFF2-40B4-BE49-F238E27FC236}">
                  <a16:creationId xmlns:a16="http://schemas.microsoft.com/office/drawing/2014/main" xmlns="" id="{9760AC22-540D-41F0-B9E0-6203E2BD49EC}"/>
                </a:ext>
              </a:extLst>
            </p:cNvPr>
            <p:cNvSpPr>
              <a:spLocks/>
            </p:cNvSpPr>
            <p:nvPr/>
          </p:nvSpPr>
          <p:spPr bwMode="auto">
            <a:xfrm>
              <a:off x="5674122" y="3347577"/>
              <a:ext cx="510852" cy="494958"/>
            </a:xfrm>
            <a:custGeom>
              <a:avLst/>
              <a:gdLst>
                <a:gd name="T0" fmla="*/ 445 w 450"/>
                <a:gd name="T1" fmla="*/ 329 h 436"/>
                <a:gd name="T2" fmla="*/ 433 w 450"/>
                <a:gd name="T3" fmla="*/ 313 h 436"/>
                <a:gd name="T4" fmla="*/ 412 w 450"/>
                <a:gd name="T5" fmla="*/ 310 h 436"/>
                <a:gd name="T6" fmla="*/ 407 w 450"/>
                <a:gd name="T7" fmla="*/ 301 h 436"/>
                <a:gd name="T8" fmla="*/ 405 w 450"/>
                <a:gd name="T9" fmla="*/ 287 h 436"/>
                <a:gd name="T10" fmla="*/ 395 w 450"/>
                <a:gd name="T11" fmla="*/ 270 h 436"/>
                <a:gd name="T12" fmla="*/ 395 w 450"/>
                <a:gd name="T13" fmla="*/ 261 h 436"/>
                <a:gd name="T14" fmla="*/ 402 w 450"/>
                <a:gd name="T15" fmla="*/ 246 h 436"/>
                <a:gd name="T16" fmla="*/ 402 w 450"/>
                <a:gd name="T17" fmla="*/ 227 h 436"/>
                <a:gd name="T18" fmla="*/ 398 w 450"/>
                <a:gd name="T19" fmla="*/ 206 h 436"/>
                <a:gd name="T20" fmla="*/ 395 w 450"/>
                <a:gd name="T21" fmla="*/ 178 h 436"/>
                <a:gd name="T22" fmla="*/ 395 w 450"/>
                <a:gd name="T23" fmla="*/ 168 h 436"/>
                <a:gd name="T24" fmla="*/ 372 w 450"/>
                <a:gd name="T25" fmla="*/ 116 h 436"/>
                <a:gd name="T26" fmla="*/ 362 w 450"/>
                <a:gd name="T27" fmla="*/ 107 h 436"/>
                <a:gd name="T28" fmla="*/ 353 w 450"/>
                <a:gd name="T29" fmla="*/ 95 h 436"/>
                <a:gd name="T30" fmla="*/ 348 w 450"/>
                <a:gd name="T31" fmla="*/ 85 h 436"/>
                <a:gd name="T32" fmla="*/ 360 w 450"/>
                <a:gd name="T33" fmla="*/ 69 h 436"/>
                <a:gd name="T34" fmla="*/ 364 w 450"/>
                <a:gd name="T35" fmla="*/ 57 h 436"/>
                <a:gd name="T36" fmla="*/ 367 w 450"/>
                <a:gd name="T37" fmla="*/ 48 h 436"/>
                <a:gd name="T38" fmla="*/ 364 w 450"/>
                <a:gd name="T39" fmla="*/ 41 h 436"/>
                <a:gd name="T40" fmla="*/ 367 w 450"/>
                <a:gd name="T41" fmla="*/ 17 h 436"/>
                <a:gd name="T42" fmla="*/ 369 w 450"/>
                <a:gd name="T43" fmla="*/ 5 h 436"/>
                <a:gd name="T44" fmla="*/ 357 w 450"/>
                <a:gd name="T45" fmla="*/ 5 h 436"/>
                <a:gd name="T46" fmla="*/ 336 w 450"/>
                <a:gd name="T47" fmla="*/ 0 h 436"/>
                <a:gd name="T48" fmla="*/ 324 w 450"/>
                <a:gd name="T49" fmla="*/ 5 h 436"/>
                <a:gd name="T50" fmla="*/ 317 w 450"/>
                <a:gd name="T51" fmla="*/ 0 h 436"/>
                <a:gd name="T52" fmla="*/ 310 w 450"/>
                <a:gd name="T53" fmla="*/ 7 h 436"/>
                <a:gd name="T54" fmla="*/ 298 w 450"/>
                <a:gd name="T55" fmla="*/ 10 h 436"/>
                <a:gd name="T56" fmla="*/ 284 w 450"/>
                <a:gd name="T57" fmla="*/ 5 h 436"/>
                <a:gd name="T58" fmla="*/ 270 w 450"/>
                <a:gd name="T59" fmla="*/ 5 h 436"/>
                <a:gd name="T60" fmla="*/ 263 w 450"/>
                <a:gd name="T61" fmla="*/ 5 h 436"/>
                <a:gd name="T62" fmla="*/ 251 w 450"/>
                <a:gd name="T63" fmla="*/ 7 h 436"/>
                <a:gd name="T64" fmla="*/ 237 w 450"/>
                <a:gd name="T65" fmla="*/ 10 h 436"/>
                <a:gd name="T66" fmla="*/ 218 w 450"/>
                <a:gd name="T67" fmla="*/ 12 h 436"/>
                <a:gd name="T68" fmla="*/ 199 w 450"/>
                <a:gd name="T69" fmla="*/ 22 h 436"/>
                <a:gd name="T70" fmla="*/ 189 w 450"/>
                <a:gd name="T71" fmla="*/ 31 h 436"/>
                <a:gd name="T72" fmla="*/ 182 w 450"/>
                <a:gd name="T73" fmla="*/ 31 h 436"/>
                <a:gd name="T74" fmla="*/ 173 w 450"/>
                <a:gd name="T75" fmla="*/ 33 h 436"/>
                <a:gd name="T76" fmla="*/ 163 w 450"/>
                <a:gd name="T77" fmla="*/ 43 h 436"/>
                <a:gd name="T78" fmla="*/ 147 w 450"/>
                <a:gd name="T79" fmla="*/ 50 h 436"/>
                <a:gd name="T80" fmla="*/ 152 w 450"/>
                <a:gd name="T81" fmla="*/ 57 h 436"/>
                <a:gd name="T82" fmla="*/ 154 w 450"/>
                <a:gd name="T83" fmla="*/ 71 h 436"/>
                <a:gd name="T84" fmla="*/ 156 w 450"/>
                <a:gd name="T85" fmla="*/ 100 h 436"/>
                <a:gd name="T86" fmla="*/ 163 w 450"/>
                <a:gd name="T87" fmla="*/ 112 h 436"/>
                <a:gd name="T88" fmla="*/ 171 w 450"/>
                <a:gd name="T89" fmla="*/ 114 h 436"/>
                <a:gd name="T90" fmla="*/ 166 w 450"/>
                <a:gd name="T91" fmla="*/ 126 h 436"/>
                <a:gd name="T92" fmla="*/ 128 w 450"/>
                <a:gd name="T93" fmla="*/ 138 h 436"/>
                <a:gd name="T94" fmla="*/ 121 w 450"/>
                <a:gd name="T95" fmla="*/ 152 h 436"/>
                <a:gd name="T96" fmla="*/ 81 w 450"/>
                <a:gd name="T97" fmla="*/ 183 h 436"/>
                <a:gd name="T98" fmla="*/ 45 w 450"/>
                <a:gd name="T99" fmla="*/ 194 h 436"/>
                <a:gd name="T100" fmla="*/ 22 w 450"/>
                <a:gd name="T101" fmla="*/ 197 h 436"/>
                <a:gd name="T102" fmla="*/ 0 w 450"/>
                <a:gd name="T103" fmla="*/ 216 h 436"/>
                <a:gd name="T104" fmla="*/ 0 w 450"/>
                <a:gd name="T105" fmla="*/ 242 h 436"/>
                <a:gd name="T106" fmla="*/ 81 w 450"/>
                <a:gd name="T107" fmla="*/ 296 h 436"/>
                <a:gd name="T108" fmla="*/ 230 w 450"/>
                <a:gd name="T109" fmla="*/ 403 h 436"/>
                <a:gd name="T110" fmla="*/ 251 w 450"/>
                <a:gd name="T111" fmla="*/ 410 h 436"/>
                <a:gd name="T112" fmla="*/ 263 w 450"/>
                <a:gd name="T113" fmla="*/ 419 h 436"/>
                <a:gd name="T114" fmla="*/ 263 w 450"/>
                <a:gd name="T115" fmla="*/ 433 h 436"/>
                <a:gd name="T116" fmla="*/ 286 w 450"/>
                <a:gd name="T117" fmla="*/ 431 h 436"/>
                <a:gd name="T118" fmla="*/ 322 w 450"/>
                <a:gd name="T119" fmla="*/ 424 h 436"/>
                <a:gd name="T120" fmla="*/ 450 w 450"/>
                <a:gd name="T121" fmla="*/ 3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0" h="436">
                  <a:moveTo>
                    <a:pt x="450" y="336"/>
                  </a:moveTo>
                  <a:lnTo>
                    <a:pt x="447" y="334"/>
                  </a:lnTo>
                  <a:lnTo>
                    <a:pt x="445" y="329"/>
                  </a:lnTo>
                  <a:lnTo>
                    <a:pt x="442" y="327"/>
                  </a:lnTo>
                  <a:lnTo>
                    <a:pt x="438" y="317"/>
                  </a:lnTo>
                  <a:lnTo>
                    <a:pt x="433" y="313"/>
                  </a:lnTo>
                  <a:lnTo>
                    <a:pt x="431" y="310"/>
                  </a:lnTo>
                  <a:lnTo>
                    <a:pt x="421" y="310"/>
                  </a:lnTo>
                  <a:lnTo>
                    <a:pt x="412" y="310"/>
                  </a:lnTo>
                  <a:lnTo>
                    <a:pt x="409" y="308"/>
                  </a:lnTo>
                  <a:lnTo>
                    <a:pt x="409" y="303"/>
                  </a:lnTo>
                  <a:lnTo>
                    <a:pt x="407" y="301"/>
                  </a:lnTo>
                  <a:lnTo>
                    <a:pt x="407" y="294"/>
                  </a:lnTo>
                  <a:lnTo>
                    <a:pt x="407" y="291"/>
                  </a:lnTo>
                  <a:lnTo>
                    <a:pt x="405" y="287"/>
                  </a:lnTo>
                  <a:lnTo>
                    <a:pt x="405" y="284"/>
                  </a:lnTo>
                  <a:lnTo>
                    <a:pt x="400" y="277"/>
                  </a:lnTo>
                  <a:lnTo>
                    <a:pt x="395" y="270"/>
                  </a:lnTo>
                  <a:lnTo>
                    <a:pt x="390" y="265"/>
                  </a:lnTo>
                  <a:lnTo>
                    <a:pt x="393" y="265"/>
                  </a:lnTo>
                  <a:lnTo>
                    <a:pt x="395" y="261"/>
                  </a:lnTo>
                  <a:lnTo>
                    <a:pt x="400" y="258"/>
                  </a:lnTo>
                  <a:lnTo>
                    <a:pt x="402" y="256"/>
                  </a:lnTo>
                  <a:lnTo>
                    <a:pt x="402" y="246"/>
                  </a:lnTo>
                  <a:lnTo>
                    <a:pt x="400" y="242"/>
                  </a:lnTo>
                  <a:lnTo>
                    <a:pt x="400" y="239"/>
                  </a:lnTo>
                  <a:lnTo>
                    <a:pt x="402" y="227"/>
                  </a:lnTo>
                  <a:lnTo>
                    <a:pt x="400" y="220"/>
                  </a:lnTo>
                  <a:lnTo>
                    <a:pt x="398" y="209"/>
                  </a:lnTo>
                  <a:lnTo>
                    <a:pt x="398" y="206"/>
                  </a:lnTo>
                  <a:lnTo>
                    <a:pt x="398" y="199"/>
                  </a:lnTo>
                  <a:lnTo>
                    <a:pt x="398" y="185"/>
                  </a:lnTo>
                  <a:lnTo>
                    <a:pt x="395" y="178"/>
                  </a:lnTo>
                  <a:lnTo>
                    <a:pt x="393" y="178"/>
                  </a:lnTo>
                  <a:lnTo>
                    <a:pt x="393" y="171"/>
                  </a:lnTo>
                  <a:lnTo>
                    <a:pt x="395" y="168"/>
                  </a:lnTo>
                  <a:lnTo>
                    <a:pt x="381" y="123"/>
                  </a:lnTo>
                  <a:lnTo>
                    <a:pt x="376" y="116"/>
                  </a:lnTo>
                  <a:lnTo>
                    <a:pt x="372" y="116"/>
                  </a:lnTo>
                  <a:lnTo>
                    <a:pt x="369" y="114"/>
                  </a:lnTo>
                  <a:lnTo>
                    <a:pt x="364" y="112"/>
                  </a:lnTo>
                  <a:lnTo>
                    <a:pt x="362" y="107"/>
                  </a:lnTo>
                  <a:lnTo>
                    <a:pt x="357" y="100"/>
                  </a:lnTo>
                  <a:lnTo>
                    <a:pt x="355" y="100"/>
                  </a:lnTo>
                  <a:lnTo>
                    <a:pt x="353" y="95"/>
                  </a:lnTo>
                  <a:lnTo>
                    <a:pt x="353" y="93"/>
                  </a:lnTo>
                  <a:lnTo>
                    <a:pt x="350" y="88"/>
                  </a:lnTo>
                  <a:lnTo>
                    <a:pt x="348" y="85"/>
                  </a:lnTo>
                  <a:lnTo>
                    <a:pt x="350" y="76"/>
                  </a:lnTo>
                  <a:lnTo>
                    <a:pt x="355" y="69"/>
                  </a:lnTo>
                  <a:lnTo>
                    <a:pt x="360" y="69"/>
                  </a:lnTo>
                  <a:lnTo>
                    <a:pt x="362" y="67"/>
                  </a:lnTo>
                  <a:lnTo>
                    <a:pt x="364" y="64"/>
                  </a:lnTo>
                  <a:lnTo>
                    <a:pt x="364" y="57"/>
                  </a:lnTo>
                  <a:lnTo>
                    <a:pt x="367" y="55"/>
                  </a:lnTo>
                  <a:lnTo>
                    <a:pt x="364" y="50"/>
                  </a:lnTo>
                  <a:lnTo>
                    <a:pt x="367" y="48"/>
                  </a:lnTo>
                  <a:lnTo>
                    <a:pt x="369" y="45"/>
                  </a:lnTo>
                  <a:lnTo>
                    <a:pt x="367" y="45"/>
                  </a:lnTo>
                  <a:lnTo>
                    <a:pt x="364" y="41"/>
                  </a:lnTo>
                  <a:lnTo>
                    <a:pt x="364" y="36"/>
                  </a:lnTo>
                  <a:lnTo>
                    <a:pt x="367" y="24"/>
                  </a:lnTo>
                  <a:lnTo>
                    <a:pt x="367" y="17"/>
                  </a:lnTo>
                  <a:lnTo>
                    <a:pt x="369" y="10"/>
                  </a:lnTo>
                  <a:lnTo>
                    <a:pt x="367" y="7"/>
                  </a:lnTo>
                  <a:lnTo>
                    <a:pt x="369" y="5"/>
                  </a:lnTo>
                  <a:lnTo>
                    <a:pt x="367" y="5"/>
                  </a:lnTo>
                  <a:lnTo>
                    <a:pt x="360" y="5"/>
                  </a:lnTo>
                  <a:lnTo>
                    <a:pt x="357" y="5"/>
                  </a:lnTo>
                  <a:lnTo>
                    <a:pt x="348" y="7"/>
                  </a:lnTo>
                  <a:lnTo>
                    <a:pt x="343" y="3"/>
                  </a:lnTo>
                  <a:lnTo>
                    <a:pt x="336" y="0"/>
                  </a:lnTo>
                  <a:lnTo>
                    <a:pt x="336" y="3"/>
                  </a:lnTo>
                  <a:lnTo>
                    <a:pt x="334" y="7"/>
                  </a:lnTo>
                  <a:lnTo>
                    <a:pt x="324" y="5"/>
                  </a:lnTo>
                  <a:lnTo>
                    <a:pt x="324" y="3"/>
                  </a:lnTo>
                  <a:lnTo>
                    <a:pt x="322" y="0"/>
                  </a:lnTo>
                  <a:lnTo>
                    <a:pt x="317" y="0"/>
                  </a:lnTo>
                  <a:lnTo>
                    <a:pt x="317" y="5"/>
                  </a:lnTo>
                  <a:lnTo>
                    <a:pt x="312" y="5"/>
                  </a:lnTo>
                  <a:lnTo>
                    <a:pt x="310" y="7"/>
                  </a:lnTo>
                  <a:lnTo>
                    <a:pt x="308" y="7"/>
                  </a:lnTo>
                  <a:lnTo>
                    <a:pt x="303" y="7"/>
                  </a:lnTo>
                  <a:lnTo>
                    <a:pt x="298" y="10"/>
                  </a:lnTo>
                  <a:lnTo>
                    <a:pt x="294" y="10"/>
                  </a:lnTo>
                  <a:lnTo>
                    <a:pt x="291" y="7"/>
                  </a:lnTo>
                  <a:lnTo>
                    <a:pt x="284" y="5"/>
                  </a:lnTo>
                  <a:lnTo>
                    <a:pt x="282" y="5"/>
                  </a:lnTo>
                  <a:lnTo>
                    <a:pt x="275" y="5"/>
                  </a:lnTo>
                  <a:lnTo>
                    <a:pt x="270" y="5"/>
                  </a:lnTo>
                  <a:lnTo>
                    <a:pt x="270" y="5"/>
                  </a:lnTo>
                  <a:lnTo>
                    <a:pt x="265" y="5"/>
                  </a:lnTo>
                  <a:lnTo>
                    <a:pt x="263" y="5"/>
                  </a:lnTo>
                  <a:lnTo>
                    <a:pt x="260" y="10"/>
                  </a:lnTo>
                  <a:lnTo>
                    <a:pt x="256" y="10"/>
                  </a:lnTo>
                  <a:lnTo>
                    <a:pt x="251" y="7"/>
                  </a:lnTo>
                  <a:lnTo>
                    <a:pt x="244" y="15"/>
                  </a:lnTo>
                  <a:lnTo>
                    <a:pt x="241" y="15"/>
                  </a:lnTo>
                  <a:lnTo>
                    <a:pt x="237" y="10"/>
                  </a:lnTo>
                  <a:lnTo>
                    <a:pt x="232" y="12"/>
                  </a:lnTo>
                  <a:lnTo>
                    <a:pt x="223" y="12"/>
                  </a:lnTo>
                  <a:lnTo>
                    <a:pt x="218" y="12"/>
                  </a:lnTo>
                  <a:lnTo>
                    <a:pt x="208" y="19"/>
                  </a:lnTo>
                  <a:lnTo>
                    <a:pt x="201" y="22"/>
                  </a:lnTo>
                  <a:lnTo>
                    <a:pt x="199" y="22"/>
                  </a:lnTo>
                  <a:lnTo>
                    <a:pt x="192" y="24"/>
                  </a:lnTo>
                  <a:lnTo>
                    <a:pt x="192" y="29"/>
                  </a:lnTo>
                  <a:lnTo>
                    <a:pt x="189" y="31"/>
                  </a:lnTo>
                  <a:lnTo>
                    <a:pt x="187" y="31"/>
                  </a:lnTo>
                  <a:lnTo>
                    <a:pt x="185" y="31"/>
                  </a:lnTo>
                  <a:lnTo>
                    <a:pt x="182" y="31"/>
                  </a:lnTo>
                  <a:lnTo>
                    <a:pt x="180" y="31"/>
                  </a:lnTo>
                  <a:lnTo>
                    <a:pt x="180" y="33"/>
                  </a:lnTo>
                  <a:lnTo>
                    <a:pt x="173" y="33"/>
                  </a:lnTo>
                  <a:lnTo>
                    <a:pt x="168" y="36"/>
                  </a:lnTo>
                  <a:lnTo>
                    <a:pt x="163" y="41"/>
                  </a:lnTo>
                  <a:lnTo>
                    <a:pt x="163" y="43"/>
                  </a:lnTo>
                  <a:lnTo>
                    <a:pt x="159" y="48"/>
                  </a:lnTo>
                  <a:lnTo>
                    <a:pt x="152" y="50"/>
                  </a:lnTo>
                  <a:lnTo>
                    <a:pt x="147" y="50"/>
                  </a:lnTo>
                  <a:lnTo>
                    <a:pt x="147" y="52"/>
                  </a:lnTo>
                  <a:lnTo>
                    <a:pt x="149" y="55"/>
                  </a:lnTo>
                  <a:lnTo>
                    <a:pt x="152" y="57"/>
                  </a:lnTo>
                  <a:lnTo>
                    <a:pt x="152" y="62"/>
                  </a:lnTo>
                  <a:lnTo>
                    <a:pt x="154" y="64"/>
                  </a:lnTo>
                  <a:lnTo>
                    <a:pt x="154" y="71"/>
                  </a:lnTo>
                  <a:lnTo>
                    <a:pt x="154" y="78"/>
                  </a:lnTo>
                  <a:lnTo>
                    <a:pt x="154" y="83"/>
                  </a:lnTo>
                  <a:lnTo>
                    <a:pt x="156" y="100"/>
                  </a:lnTo>
                  <a:lnTo>
                    <a:pt x="159" y="107"/>
                  </a:lnTo>
                  <a:lnTo>
                    <a:pt x="161" y="109"/>
                  </a:lnTo>
                  <a:lnTo>
                    <a:pt x="163" y="112"/>
                  </a:lnTo>
                  <a:lnTo>
                    <a:pt x="166" y="114"/>
                  </a:lnTo>
                  <a:lnTo>
                    <a:pt x="168" y="114"/>
                  </a:lnTo>
                  <a:lnTo>
                    <a:pt x="171" y="114"/>
                  </a:lnTo>
                  <a:lnTo>
                    <a:pt x="168" y="121"/>
                  </a:lnTo>
                  <a:lnTo>
                    <a:pt x="168" y="123"/>
                  </a:lnTo>
                  <a:lnTo>
                    <a:pt x="166" y="126"/>
                  </a:lnTo>
                  <a:lnTo>
                    <a:pt x="140" y="126"/>
                  </a:lnTo>
                  <a:lnTo>
                    <a:pt x="133" y="128"/>
                  </a:lnTo>
                  <a:lnTo>
                    <a:pt x="128" y="138"/>
                  </a:lnTo>
                  <a:lnTo>
                    <a:pt x="123" y="140"/>
                  </a:lnTo>
                  <a:lnTo>
                    <a:pt x="121" y="145"/>
                  </a:lnTo>
                  <a:lnTo>
                    <a:pt x="121" y="152"/>
                  </a:lnTo>
                  <a:lnTo>
                    <a:pt x="121" y="156"/>
                  </a:lnTo>
                  <a:lnTo>
                    <a:pt x="104" y="168"/>
                  </a:lnTo>
                  <a:lnTo>
                    <a:pt x="81" y="183"/>
                  </a:lnTo>
                  <a:lnTo>
                    <a:pt x="62" y="192"/>
                  </a:lnTo>
                  <a:lnTo>
                    <a:pt x="52" y="194"/>
                  </a:lnTo>
                  <a:lnTo>
                    <a:pt x="45" y="194"/>
                  </a:lnTo>
                  <a:lnTo>
                    <a:pt x="40" y="194"/>
                  </a:lnTo>
                  <a:lnTo>
                    <a:pt x="33" y="194"/>
                  </a:lnTo>
                  <a:lnTo>
                    <a:pt x="22" y="197"/>
                  </a:lnTo>
                  <a:lnTo>
                    <a:pt x="17" y="201"/>
                  </a:lnTo>
                  <a:lnTo>
                    <a:pt x="12" y="209"/>
                  </a:lnTo>
                  <a:lnTo>
                    <a:pt x="0" y="216"/>
                  </a:lnTo>
                  <a:lnTo>
                    <a:pt x="0" y="235"/>
                  </a:lnTo>
                  <a:lnTo>
                    <a:pt x="0" y="235"/>
                  </a:lnTo>
                  <a:lnTo>
                    <a:pt x="0" y="242"/>
                  </a:lnTo>
                  <a:lnTo>
                    <a:pt x="0" y="242"/>
                  </a:lnTo>
                  <a:lnTo>
                    <a:pt x="0" y="242"/>
                  </a:lnTo>
                  <a:lnTo>
                    <a:pt x="81" y="296"/>
                  </a:lnTo>
                  <a:lnTo>
                    <a:pt x="81" y="296"/>
                  </a:lnTo>
                  <a:lnTo>
                    <a:pt x="227" y="393"/>
                  </a:lnTo>
                  <a:lnTo>
                    <a:pt x="230" y="403"/>
                  </a:lnTo>
                  <a:lnTo>
                    <a:pt x="234" y="407"/>
                  </a:lnTo>
                  <a:lnTo>
                    <a:pt x="244" y="407"/>
                  </a:lnTo>
                  <a:lnTo>
                    <a:pt x="251" y="410"/>
                  </a:lnTo>
                  <a:lnTo>
                    <a:pt x="253" y="414"/>
                  </a:lnTo>
                  <a:lnTo>
                    <a:pt x="260" y="417"/>
                  </a:lnTo>
                  <a:lnTo>
                    <a:pt x="263" y="419"/>
                  </a:lnTo>
                  <a:lnTo>
                    <a:pt x="263" y="424"/>
                  </a:lnTo>
                  <a:lnTo>
                    <a:pt x="260" y="431"/>
                  </a:lnTo>
                  <a:lnTo>
                    <a:pt x="263" y="433"/>
                  </a:lnTo>
                  <a:lnTo>
                    <a:pt x="267" y="436"/>
                  </a:lnTo>
                  <a:lnTo>
                    <a:pt x="279" y="433"/>
                  </a:lnTo>
                  <a:lnTo>
                    <a:pt x="286" y="431"/>
                  </a:lnTo>
                  <a:lnTo>
                    <a:pt x="286" y="431"/>
                  </a:lnTo>
                  <a:lnTo>
                    <a:pt x="286" y="431"/>
                  </a:lnTo>
                  <a:lnTo>
                    <a:pt x="322" y="424"/>
                  </a:lnTo>
                  <a:lnTo>
                    <a:pt x="348" y="398"/>
                  </a:lnTo>
                  <a:lnTo>
                    <a:pt x="450" y="336"/>
                  </a:lnTo>
                  <a:lnTo>
                    <a:pt x="450" y="336"/>
                  </a:lnTo>
                  <a:lnTo>
                    <a:pt x="450" y="33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47" name="Albania">
              <a:extLst>
                <a:ext uri="{FF2B5EF4-FFF2-40B4-BE49-F238E27FC236}">
                  <a16:creationId xmlns:a16="http://schemas.microsoft.com/office/drawing/2014/main" xmlns="" id="{EE02DE8F-21B6-427F-BC26-A2A7A7554E07}"/>
                </a:ext>
              </a:extLst>
            </p:cNvPr>
            <p:cNvSpPr>
              <a:spLocks/>
            </p:cNvSpPr>
            <p:nvPr/>
          </p:nvSpPr>
          <p:spPr bwMode="auto">
            <a:xfrm>
              <a:off x="6342770" y="3173887"/>
              <a:ext cx="45409" cy="93089"/>
            </a:xfrm>
            <a:custGeom>
              <a:avLst/>
              <a:gdLst>
                <a:gd name="T0" fmla="*/ 28 w 40"/>
                <a:gd name="T1" fmla="*/ 23 h 82"/>
                <a:gd name="T2" fmla="*/ 28 w 40"/>
                <a:gd name="T3" fmla="*/ 30 h 82"/>
                <a:gd name="T4" fmla="*/ 31 w 40"/>
                <a:gd name="T5" fmla="*/ 37 h 82"/>
                <a:gd name="T6" fmla="*/ 33 w 40"/>
                <a:gd name="T7" fmla="*/ 44 h 82"/>
                <a:gd name="T8" fmla="*/ 36 w 40"/>
                <a:gd name="T9" fmla="*/ 49 h 82"/>
                <a:gd name="T10" fmla="*/ 40 w 40"/>
                <a:gd name="T11" fmla="*/ 54 h 82"/>
                <a:gd name="T12" fmla="*/ 40 w 40"/>
                <a:gd name="T13" fmla="*/ 59 h 82"/>
                <a:gd name="T14" fmla="*/ 36 w 40"/>
                <a:gd name="T15" fmla="*/ 66 h 82"/>
                <a:gd name="T16" fmla="*/ 28 w 40"/>
                <a:gd name="T17" fmla="*/ 68 h 82"/>
                <a:gd name="T18" fmla="*/ 26 w 40"/>
                <a:gd name="T19" fmla="*/ 73 h 82"/>
                <a:gd name="T20" fmla="*/ 24 w 40"/>
                <a:gd name="T21" fmla="*/ 80 h 82"/>
                <a:gd name="T22" fmla="*/ 21 w 40"/>
                <a:gd name="T23" fmla="*/ 82 h 82"/>
                <a:gd name="T24" fmla="*/ 17 w 40"/>
                <a:gd name="T25" fmla="*/ 80 h 82"/>
                <a:gd name="T26" fmla="*/ 14 w 40"/>
                <a:gd name="T27" fmla="*/ 68 h 82"/>
                <a:gd name="T28" fmla="*/ 5 w 40"/>
                <a:gd name="T29" fmla="*/ 68 h 82"/>
                <a:gd name="T30" fmla="*/ 2 w 40"/>
                <a:gd name="T31" fmla="*/ 66 h 82"/>
                <a:gd name="T32" fmla="*/ 5 w 40"/>
                <a:gd name="T33" fmla="*/ 61 h 82"/>
                <a:gd name="T34" fmla="*/ 2 w 40"/>
                <a:gd name="T35" fmla="*/ 56 h 82"/>
                <a:gd name="T36" fmla="*/ 2 w 40"/>
                <a:gd name="T37" fmla="*/ 52 h 82"/>
                <a:gd name="T38" fmla="*/ 5 w 40"/>
                <a:gd name="T39" fmla="*/ 47 h 82"/>
                <a:gd name="T40" fmla="*/ 2 w 40"/>
                <a:gd name="T41" fmla="*/ 40 h 82"/>
                <a:gd name="T42" fmla="*/ 2 w 40"/>
                <a:gd name="T43" fmla="*/ 30 h 82"/>
                <a:gd name="T44" fmla="*/ 5 w 40"/>
                <a:gd name="T45" fmla="*/ 28 h 82"/>
                <a:gd name="T46" fmla="*/ 7 w 40"/>
                <a:gd name="T47" fmla="*/ 26 h 82"/>
                <a:gd name="T48" fmla="*/ 0 w 40"/>
                <a:gd name="T49" fmla="*/ 21 h 82"/>
                <a:gd name="T50" fmla="*/ 0 w 40"/>
                <a:gd name="T51" fmla="*/ 14 h 82"/>
                <a:gd name="T52" fmla="*/ 2 w 40"/>
                <a:gd name="T53" fmla="*/ 7 h 82"/>
                <a:gd name="T54" fmla="*/ 7 w 40"/>
                <a:gd name="T55" fmla="*/ 2 h 82"/>
                <a:gd name="T56" fmla="*/ 10 w 40"/>
                <a:gd name="T57" fmla="*/ 2 h 82"/>
                <a:gd name="T58" fmla="*/ 12 w 40"/>
                <a:gd name="T59" fmla="*/ 7 h 82"/>
                <a:gd name="T60" fmla="*/ 17 w 40"/>
                <a:gd name="T61" fmla="*/ 2 h 82"/>
                <a:gd name="T62" fmla="*/ 17 w 40"/>
                <a:gd name="T63" fmla="*/ 0 h 82"/>
                <a:gd name="T64" fmla="*/ 17 w 40"/>
                <a:gd name="T65" fmla="*/ 2 h 82"/>
                <a:gd name="T66" fmla="*/ 21 w 40"/>
                <a:gd name="T67" fmla="*/ 7 h 82"/>
                <a:gd name="T68" fmla="*/ 24 w 40"/>
                <a:gd name="T69" fmla="*/ 7 h 82"/>
                <a:gd name="T70" fmla="*/ 28 w 40"/>
                <a:gd name="T71" fmla="*/ 11 h 82"/>
                <a:gd name="T72" fmla="*/ 28 w 40"/>
                <a:gd name="T73" fmla="*/ 14 h 82"/>
                <a:gd name="T74" fmla="*/ 28 w 40"/>
                <a:gd name="T75" fmla="*/ 21 h 82"/>
                <a:gd name="T76" fmla="*/ 28 w 40"/>
                <a:gd name="T77" fmla="*/ 23 h 82"/>
                <a:gd name="T78" fmla="*/ 28 w 40"/>
                <a:gd name="T79"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 h="82">
                  <a:moveTo>
                    <a:pt x="28" y="23"/>
                  </a:moveTo>
                  <a:lnTo>
                    <a:pt x="28" y="30"/>
                  </a:lnTo>
                  <a:lnTo>
                    <a:pt x="31" y="37"/>
                  </a:lnTo>
                  <a:lnTo>
                    <a:pt x="33" y="44"/>
                  </a:lnTo>
                  <a:lnTo>
                    <a:pt x="36" y="49"/>
                  </a:lnTo>
                  <a:lnTo>
                    <a:pt x="40" y="54"/>
                  </a:lnTo>
                  <a:lnTo>
                    <a:pt x="40" y="59"/>
                  </a:lnTo>
                  <a:lnTo>
                    <a:pt x="36" y="66"/>
                  </a:lnTo>
                  <a:lnTo>
                    <a:pt x="28" y="68"/>
                  </a:lnTo>
                  <a:lnTo>
                    <a:pt x="26" y="73"/>
                  </a:lnTo>
                  <a:lnTo>
                    <a:pt x="24" y="80"/>
                  </a:lnTo>
                  <a:lnTo>
                    <a:pt x="21" y="82"/>
                  </a:lnTo>
                  <a:lnTo>
                    <a:pt x="17" y="80"/>
                  </a:lnTo>
                  <a:lnTo>
                    <a:pt x="14" y="68"/>
                  </a:lnTo>
                  <a:lnTo>
                    <a:pt x="5" y="68"/>
                  </a:lnTo>
                  <a:lnTo>
                    <a:pt x="2" y="66"/>
                  </a:lnTo>
                  <a:lnTo>
                    <a:pt x="5" y="61"/>
                  </a:lnTo>
                  <a:lnTo>
                    <a:pt x="2" y="56"/>
                  </a:lnTo>
                  <a:lnTo>
                    <a:pt x="2" y="52"/>
                  </a:lnTo>
                  <a:lnTo>
                    <a:pt x="5" y="47"/>
                  </a:lnTo>
                  <a:lnTo>
                    <a:pt x="2" y="40"/>
                  </a:lnTo>
                  <a:lnTo>
                    <a:pt x="2" y="30"/>
                  </a:lnTo>
                  <a:lnTo>
                    <a:pt x="5" y="28"/>
                  </a:lnTo>
                  <a:lnTo>
                    <a:pt x="7" y="26"/>
                  </a:lnTo>
                  <a:lnTo>
                    <a:pt x="0" y="21"/>
                  </a:lnTo>
                  <a:lnTo>
                    <a:pt x="0" y="14"/>
                  </a:lnTo>
                  <a:lnTo>
                    <a:pt x="2" y="7"/>
                  </a:lnTo>
                  <a:lnTo>
                    <a:pt x="7" y="2"/>
                  </a:lnTo>
                  <a:lnTo>
                    <a:pt x="10" y="2"/>
                  </a:lnTo>
                  <a:lnTo>
                    <a:pt x="12" y="7"/>
                  </a:lnTo>
                  <a:lnTo>
                    <a:pt x="17" y="2"/>
                  </a:lnTo>
                  <a:lnTo>
                    <a:pt x="17" y="0"/>
                  </a:lnTo>
                  <a:lnTo>
                    <a:pt x="17" y="2"/>
                  </a:lnTo>
                  <a:lnTo>
                    <a:pt x="21" y="7"/>
                  </a:lnTo>
                  <a:lnTo>
                    <a:pt x="24" y="7"/>
                  </a:lnTo>
                  <a:lnTo>
                    <a:pt x="28" y="11"/>
                  </a:lnTo>
                  <a:lnTo>
                    <a:pt x="28" y="14"/>
                  </a:lnTo>
                  <a:lnTo>
                    <a:pt x="28" y="21"/>
                  </a:lnTo>
                  <a:lnTo>
                    <a:pt x="28" y="23"/>
                  </a:lnTo>
                  <a:lnTo>
                    <a:pt x="28" y="2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48" name="Afghanistan">
              <a:extLst>
                <a:ext uri="{FF2B5EF4-FFF2-40B4-BE49-F238E27FC236}">
                  <a16:creationId xmlns:a16="http://schemas.microsoft.com/office/drawing/2014/main" xmlns="" id="{B8587FD4-65DB-4BD6-8EDA-04E8E7C47BD2}"/>
                </a:ext>
              </a:extLst>
            </p:cNvPr>
            <p:cNvSpPr>
              <a:spLocks/>
            </p:cNvSpPr>
            <p:nvPr/>
          </p:nvSpPr>
          <p:spPr bwMode="auto">
            <a:xfrm>
              <a:off x="7373555" y="3272652"/>
              <a:ext cx="336027" cy="279266"/>
            </a:xfrm>
            <a:custGeom>
              <a:avLst/>
              <a:gdLst>
                <a:gd name="T0" fmla="*/ 274 w 296"/>
                <a:gd name="T1" fmla="*/ 21 h 246"/>
                <a:gd name="T2" fmla="*/ 286 w 296"/>
                <a:gd name="T3" fmla="*/ 24 h 246"/>
                <a:gd name="T4" fmla="*/ 289 w 296"/>
                <a:gd name="T5" fmla="*/ 33 h 246"/>
                <a:gd name="T6" fmla="*/ 279 w 296"/>
                <a:gd name="T7" fmla="*/ 45 h 246"/>
                <a:gd name="T8" fmla="*/ 244 w 296"/>
                <a:gd name="T9" fmla="*/ 50 h 246"/>
                <a:gd name="T10" fmla="*/ 229 w 296"/>
                <a:gd name="T11" fmla="*/ 62 h 246"/>
                <a:gd name="T12" fmla="*/ 234 w 296"/>
                <a:gd name="T13" fmla="*/ 90 h 246"/>
                <a:gd name="T14" fmla="*/ 229 w 296"/>
                <a:gd name="T15" fmla="*/ 114 h 246"/>
                <a:gd name="T16" fmla="*/ 208 w 296"/>
                <a:gd name="T17" fmla="*/ 121 h 246"/>
                <a:gd name="T18" fmla="*/ 208 w 296"/>
                <a:gd name="T19" fmla="*/ 133 h 246"/>
                <a:gd name="T20" fmla="*/ 206 w 296"/>
                <a:gd name="T21" fmla="*/ 144 h 246"/>
                <a:gd name="T22" fmla="*/ 199 w 296"/>
                <a:gd name="T23" fmla="*/ 156 h 246"/>
                <a:gd name="T24" fmla="*/ 194 w 296"/>
                <a:gd name="T25" fmla="*/ 166 h 246"/>
                <a:gd name="T26" fmla="*/ 187 w 296"/>
                <a:gd name="T27" fmla="*/ 178 h 246"/>
                <a:gd name="T28" fmla="*/ 180 w 296"/>
                <a:gd name="T29" fmla="*/ 180 h 246"/>
                <a:gd name="T30" fmla="*/ 170 w 296"/>
                <a:gd name="T31" fmla="*/ 182 h 246"/>
                <a:gd name="T32" fmla="*/ 163 w 296"/>
                <a:gd name="T33" fmla="*/ 194 h 246"/>
                <a:gd name="T34" fmla="*/ 147 w 296"/>
                <a:gd name="T35" fmla="*/ 196 h 246"/>
                <a:gd name="T36" fmla="*/ 140 w 296"/>
                <a:gd name="T37" fmla="*/ 204 h 246"/>
                <a:gd name="T38" fmla="*/ 137 w 296"/>
                <a:gd name="T39" fmla="*/ 222 h 246"/>
                <a:gd name="T40" fmla="*/ 140 w 296"/>
                <a:gd name="T41" fmla="*/ 234 h 246"/>
                <a:gd name="T42" fmla="*/ 116 w 296"/>
                <a:gd name="T43" fmla="*/ 239 h 246"/>
                <a:gd name="T44" fmla="*/ 92 w 296"/>
                <a:gd name="T45" fmla="*/ 244 h 246"/>
                <a:gd name="T46" fmla="*/ 52 w 296"/>
                <a:gd name="T47" fmla="*/ 246 h 246"/>
                <a:gd name="T48" fmla="*/ 40 w 296"/>
                <a:gd name="T49" fmla="*/ 213 h 246"/>
                <a:gd name="T50" fmla="*/ 36 w 296"/>
                <a:gd name="T51" fmla="*/ 189 h 246"/>
                <a:gd name="T52" fmla="*/ 12 w 296"/>
                <a:gd name="T53" fmla="*/ 178 h 246"/>
                <a:gd name="T54" fmla="*/ 5 w 296"/>
                <a:gd name="T55" fmla="*/ 151 h 246"/>
                <a:gd name="T56" fmla="*/ 12 w 296"/>
                <a:gd name="T57" fmla="*/ 137 h 246"/>
                <a:gd name="T58" fmla="*/ 2 w 296"/>
                <a:gd name="T59" fmla="*/ 123 h 246"/>
                <a:gd name="T60" fmla="*/ 0 w 296"/>
                <a:gd name="T61" fmla="*/ 114 h 246"/>
                <a:gd name="T62" fmla="*/ 10 w 296"/>
                <a:gd name="T63" fmla="*/ 107 h 246"/>
                <a:gd name="T64" fmla="*/ 7 w 296"/>
                <a:gd name="T65" fmla="*/ 97 h 246"/>
                <a:gd name="T66" fmla="*/ 10 w 296"/>
                <a:gd name="T67" fmla="*/ 85 h 246"/>
                <a:gd name="T68" fmla="*/ 17 w 296"/>
                <a:gd name="T69" fmla="*/ 85 h 246"/>
                <a:gd name="T70" fmla="*/ 26 w 296"/>
                <a:gd name="T71" fmla="*/ 85 h 246"/>
                <a:gd name="T72" fmla="*/ 36 w 296"/>
                <a:gd name="T73" fmla="*/ 92 h 246"/>
                <a:gd name="T74" fmla="*/ 47 w 296"/>
                <a:gd name="T75" fmla="*/ 90 h 246"/>
                <a:gd name="T76" fmla="*/ 54 w 296"/>
                <a:gd name="T77" fmla="*/ 81 h 246"/>
                <a:gd name="T78" fmla="*/ 69 w 296"/>
                <a:gd name="T79" fmla="*/ 73 h 246"/>
                <a:gd name="T80" fmla="*/ 76 w 296"/>
                <a:gd name="T81" fmla="*/ 66 h 246"/>
                <a:gd name="T82" fmla="*/ 83 w 296"/>
                <a:gd name="T83" fmla="*/ 50 h 246"/>
                <a:gd name="T84" fmla="*/ 80 w 296"/>
                <a:gd name="T85" fmla="*/ 40 h 246"/>
                <a:gd name="T86" fmla="*/ 92 w 296"/>
                <a:gd name="T87" fmla="*/ 36 h 246"/>
                <a:gd name="T88" fmla="*/ 107 w 296"/>
                <a:gd name="T89" fmla="*/ 28 h 246"/>
                <a:gd name="T90" fmla="*/ 116 w 296"/>
                <a:gd name="T91" fmla="*/ 33 h 246"/>
                <a:gd name="T92" fmla="*/ 130 w 296"/>
                <a:gd name="T93" fmla="*/ 38 h 246"/>
                <a:gd name="T94" fmla="*/ 142 w 296"/>
                <a:gd name="T95" fmla="*/ 33 h 246"/>
                <a:gd name="T96" fmla="*/ 159 w 296"/>
                <a:gd name="T97" fmla="*/ 40 h 246"/>
                <a:gd name="T98" fmla="*/ 168 w 296"/>
                <a:gd name="T99" fmla="*/ 33 h 246"/>
                <a:gd name="T100" fmla="*/ 175 w 296"/>
                <a:gd name="T101" fmla="*/ 36 h 246"/>
                <a:gd name="T102" fmla="*/ 180 w 296"/>
                <a:gd name="T103" fmla="*/ 31 h 246"/>
                <a:gd name="T104" fmla="*/ 187 w 296"/>
                <a:gd name="T105" fmla="*/ 24 h 246"/>
                <a:gd name="T106" fmla="*/ 194 w 296"/>
                <a:gd name="T107" fmla="*/ 26 h 246"/>
                <a:gd name="T108" fmla="*/ 199 w 296"/>
                <a:gd name="T109" fmla="*/ 12 h 246"/>
                <a:gd name="T110" fmla="*/ 203 w 296"/>
                <a:gd name="T111" fmla="*/ 0 h 246"/>
                <a:gd name="T112" fmla="*/ 218 w 296"/>
                <a:gd name="T113" fmla="*/ 5 h 246"/>
                <a:gd name="T114" fmla="*/ 218 w 296"/>
                <a:gd name="T115" fmla="*/ 17 h 246"/>
                <a:gd name="T116" fmla="*/ 222 w 296"/>
                <a:gd name="T117" fmla="*/ 26 h 246"/>
                <a:gd name="T118" fmla="*/ 227 w 296"/>
                <a:gd name="T119" fmla="*/ 45 h 246"/>
                <a:gd name="T120" fmla="*/ 237 w 296"/>
                <a:gd name="T121" fmla="*/ 50 h 246"/>
                <a:gd name="T122" fmla="*/ 248 w 296"/>
                <a:gd name="T123" fmla="*/ 40 h 246"/>
                <a:gd name="T124" fmla="*/ 258 w 296"/>
                <a:gd name="T125" fmla="*/ 3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46">
                  <a:moveTo>
                    <a:pt x="258" y="31"/>
                  </a:moveTo>
                  <a:lnTo>
                    <a:pt x="267" y="24"/>
                  </a:lnTo>
                  <a:lnTo>
                    <a:pt x="274" y="21"/>
                  </a:lnTo>
                  <a:lnTo>
                    <a:pt x="274" y="26"/>
                  </a:lnTo>
                  <a:lnTo>
                    <a:pt x="284" y="26"/>
                  </a:lnTo>
                  <a:lnTo>
                    <a:pt x="286" y="24"/>
                  </a:lnTo>
                  <a:lnTo>
                    <a:pt x="296" y="24"/>
                  </a:lnTo>
                  <a:lnTo>
                    <a:pt x="296" y="26"/>
                  </a:lnTo>
                  <a:lnTo>
                    <a:pt x="289" y="33"/>
                  </a:lnTo>
                  <a:lnTo>
                    <a:pt x="293" y="33"/>
                  </a:lnTo>
                  <a:lnTo>
                    <a:pt x="289" y="40"/>
                  </a:lnTo>
                  <a:lnTo>
                    <a:pt x="279" y="45"/>
                  </a:lnTo>
                  <a:lnTo>
                    <a:pt x="255" y="50"/>
                  </a:lnTo>
                  <a:lnTo>
                    <a:pt x="251" y="47"/>
                  </a:lnTo>
                  <a:lnTo>
                    <a:pt x="244" y="50"/>
                  </a:lnTo>
                  <a:lnTo>
                    <a:pt x="239" y="54"/>
                  </a:lnTo>
                  <a:lnTo>
                    <a:pt x="232" y="54"/>
                  </a:lnTo>
                  <a:lnTo>
                    <a:pt x="229" y="62"/>
                  </a:lnTo>
                  <a:lnTo>
                    <a:pt x="225" y="66"/>
                  </a:lnTo>
                  <a:lnTo>
                    <a:pt x="234" y="81"/>
                  </a:lnTo>
                  <a:lnTo>
                    <a:pt x="234" y="90"/>
                  </a:lnTo>
                  <a:lnTo>
                    <a:pt x="225" y="102"/>
                  </a:lnTo>
                  <a:lnTo>
                    <a:pt x="229" y="109"/>
                  </a:lnTo>
                  <a:lnTo>
                    <a:pt x="229" y="114"/>
                  </a:lnTo>
                  <a:lnTo>
                    <a:pt x="225" y="123"/>
                  </a:lnTo>
                  <a:lnTo>
                    <a:pt x="215" y="123"/>
                  </a:lnTo>
                  <a:lnTo>
                    <a:pt x="208" y="121"/>
                  </a:lnTo>
                  <a:lnTo>
                    <a:pt x="201" y="123"/>
                  </a:lnTo>
                  <a:lnTo>
                    <a:pt x="203" y="130"/>
                  </a:lnTo>
                  <a:lnTo>
                    <a:pt x="208" y="133"/>
                  </a:lnTo>
                  <a:lnTo>
                    <a:pt x="213" y="137"/>
                  </a:lnTo>
                  <a:lnTo>
                    <a:pt x="211" y="142"/>
                  </a:lnTo>
                  <a:lnTo>
                    <a:pt x="206" y="144"/>
                  </a:lnTo>
                  <a:lnTo>
                    <a:pt x="201" y="144"/>
                  </a:lnTo>
                  <a:lnTo>
                    <a:pt x="199" y="149"/>
                  </a:lnTo>
                  <a:lnTo>
                    <a:pt x="199" y="156"/>
                  </a:lnTo>
                  <a:lnTo>
                    <a:pt x="196" y="161"/>
                  </a:lnTo>
                  <a:lnTo>
                    <a:pt x="196" y="163"/>
                  </a:lnTo>
                  <a:lnTo>
                    <a:pt x="194" y="166"/>
                  </a:lnTo>
                  <a:lnTo>
                    <a:pt x="196" y="175"/>
                  </a:lnTo>
                  <a:lnTo>
                    <a:pt x="192" y="182"/>
                  </a:lnTo>
                  <a:lnTo>
                    <a:pt x="187" y="178"/>
                  </a:lnTo>
                  <a:lnTo>
                    <a:pt x="185" y="178"/>
                  </a:lnTo>
                  <a:lnTo>
                    <a:pt x="185" y="180"/>
                  </a:lnTo>
                  <a:lnTo>
                    <a:pt x="180" y="180"/>
                  </a:lnTo>
                  <a:lnTo>
                    <a:pt x="177" y="180"/>
                  </a:lnTo>
                  <a:lnTo>
                    <a:pt x="170" y="180"/>
                  </a:lnTo>
                  <a:lnTo>
                    <a:pt x="170" y="182"/>
                  </a:lnTo>
                  <a:lnTo>
                    <a:pt x="161" y="189"/>
                  </a:lnTo>
                  <a:lnTo>
                    <a:pt x="166" y="189"/>
                  </a:lnTo>
                  <a:lnTo>
                    <a:pt x="163" y="194"/>
                  </a:lnTo>
                  <a:lnTo>
                    <a:pt x="154" y="196"/>
                  </a:lnTo>
                  <a:lnTo>
                    <a:pt x="151" y="194"/>
                  </a:lnTo>
                  <a:lnTo>
                    <a:pt x="147" y="196"/>
                  </a:lnTo>
                  <a:lnTo>
                    <a:pt x="144" y="199"/>
                  </a:lnTo>
                  <a:lnTo>
                    <a:pt x="144" y="204"/>
                  </a:lnTo>
                  <a:lnTo>
                    <a:pt x="140" y="204"/>
                  </a:lnTo>
                  <a:lnTo>
                    <a:pt x="137" y="208"/>
                  </a:lnTo>
                  <a:lnTo>
                    <a:pt x="137" y="215"/>
                  </a:lnTo>
                  <a:lnTo>
                    <a:pt x="137" y="222"/>
                  </a:lnTo>
                  <a:lnTo>
                    <a:pt x="137" y="227"/>
                  </a:lnTo>
                  <a:lnTo>
                    <a:pt x="140" y="230"/>
                  </a:lnTo>
                  <a:lnTo>
                    <a:pt x="140" y="234"/>
                  </a:lnTo>
                  <a:lnTo>
                    <a:pt x="130" y="239"/>
                  </a:lnTo>
                  <a:lnTo>
                    <a:pt x="123" y="239"/>
                  </a:lnTo>
                  <a:lnTo>
                    <a:pt x="116" y="239"/>
                  </a:lnTo>
                  <a:lnTo>
                    <a:pt x="104" y="239"/>
                  </a:lnTo>
                  <a:lnTo>
                    <a:pt x="95" y="241"/>
                  </a:lnTo>
                  <a:lnTo>
                    <a:pt x="92" y="244"/>
                  </a:lnTo>
                  <a:lnTo>
                    <a:pt x="85" y="244"/>
                  </a:lnTo>
                  <a:lnTo>
                    <a:pt x="78" y="246"/>
                  </a:lnTo>
                  <a:lnTo>
                    <a:pt x="52" y="246"/>
                  </a:lnTo>
                  <a:lnTo>
                    <a:pt x="21" y="239"/>
                  </a:lnTo>
                  <a:lnTo>
                    <a:pt x="38" y="215"/>
                  </a:lnTo>
                  <a:lnTo>
                    <a:pt x="40" y="213"/>
                  </a:lnTo>
                  <a:lnTo>
                    <a:pt x="38" y="204"/>
                  </a:lnTo>
                  <a:lnTo>
                    <a:pt x="38" y="196"/>
                  </a:lnTo>
                  <a:lnTo>
                    <a:pt x="36" y="189"/>
                  </a:lnTo>
                  <a:lnTo>
                    <a:pt x="14" y="189"/>
                  </a:lnTo>
                  <a:lnTo>
                    <a:pt x="14" y="182"/>
                  </a:lnTo>
                  <a:lnTo>
                    <a:pt x="12" y="178"/>
                  </a:lnTo>
                  <a:lnTo>
                    <a:pt x="14" y="175"/>
                  </a:lnTo>
                  <a:lnTo>
                    <a:pt x="12" y="163"/>
                  </a:lnTo>
                  <a:lnTo>
                    <a:pt x="5" y="151"/>
                  </a:lnTo>
                  <a:lnTo>
                    <a:pt x="5" y="147"/>
                  </a:lnTo>
                  <a:lnTo>
                    <a:pt x="12" y="137"/>
                  </a:lnTo>
                  <a:lnTo>
                    <a:pt x="12" y="137"/>
                  </a:lnTo>
                  <a:lnTo>
                    <a:pt x="2" y="135"/>
                  </a:lnTo>
                  <a:lnTo>
                    <a:pt x="2" y="133"/>
                  </a:lnTo>
                  <a:lnTo>
                    <a:pt x="2" y="123"/>
                  </a:lnTo>
                  <a:lnTo>
                    <a:pt x="0" y="123"/>
                  </a:lnTo>
                  <a:lnTo>
                    <a:pt x="5" y="116"/>
                  </a:lnTo>
                  <a:lnTo>
                    <a:pt x="0" y="114"/>
                  </a:lnTo>
                  <a:lnTo>
                    <a:pt x="0" y="111"/>
                  </a:lnTo>
                  <a:lnTo>
                    <a:pt x="5" y="109"/>
                  </a:lnTo>
                  <a:lnTo>
                    <a:pt x="10" y="107"/>
                  </a:lnTo>
                  <a:lnTo>
                    <a:pt x="10" y="102"/>
                  </a:lnTo>
                  <a:lnTo>
                    <a:pt x="12" y="102"/>
                  </a:lnTo>
                  <a:lnTo>
                    <a:pt x="7" y="97"/>
                  </a:lnTo>
                  <a:lnTo>
                    <a:pt x="10" y="95"/>
                  </a:lnTo>
                  <a:lnTo>
                    <a:pt x="10" y="90"/>
                  </a:lnTo>
                  <a:lnTo>
                    <a:pt x="10" y="85"/>
                  </a:lnTo>
                  <a:lnTo>
                    <a:pt x="10" y="85"/>
                  </a:lnTo>
                  <a:lnTo>
                    <a:pt x="12" y="83"/>
                  </a:lnTo>
                  <a:lnTo>
                    <a:pt x="17" y="85"/>
                  </a:lnTo>
                  <a:lnTo>
                    <a:pt x="19" y="88"/>
                  </a:lnTo>
                  <a:lnTo>
                    <a:pt x="24" y="88"/>
                  </a:lnTo>
                  <a:lnTo>
                    <a:pt x="26" y="85"/>
                  </a:lnTo>
                  <a:lnTo>
                    <a:pt x="31" y="85"/>
                  </a:lnTo>
                  <a:lnTo>
                    <a:pt x="36" y="88"/>
                  </a:lnTo>
                  <a:lnTo>
                    <a:pt x="36" y="92"/>
                  </a:lnTo>
                  <a:lnTo>
                    <a:pt x="38" y="92"/>
                  </a:lnTo>
                  <a:lnTo>
                    <a:pt x="40" y="90"/>
                  </a:lnTo>
                  <a:lnTo>
                    <a:pt x="47" y="90"/>
                  </a:lnTo>
                  <a:lnTo>
                    <a:pt x="50" y="85"/>
                  </a:lnTo>
                  <a:lnTo>
                    <a:pt x="52" y="83"/>
                  </a:lnTo>
                  <a:lnTo>
                    <a:pt x="54" y="81"/>
                  </a:lnTo>
                  <a:lnTo>
                    <a:pt x="52" y="78"/>
                  </a:lnTo>
                  <a:lnTo>
                    <a:pt x="59" y="73"/>
                  </a:lnTo>
                  <a:lnTo>
                    <a:pt x="69" y="73"/>
                  </a:lnTo>
                  <a:lnTo>
                    <a:pt x="69" y="71"/>
                  </a:lnTo>
                  <a:lnTo>
                    <a:pt x="73" y="66"/>
                  </a:lnTo>
                  <a:lnTo>
                    <a:pt x="76" y="66"/>
                  </a:lnTo>
                  <a:lnTo>
                    <a:pt x="78" y="62"/>
                  </a:lnTo>
                  <a:lnTo>
                    <a:pt x="78" y="54"/>
                  </a:lnTo>
                  <a:lnTo>
                    <a:pt x="83" y="50"/>
                  </a:lnTo>
                  <a:lnTo>
                    <a:pt x="83" y="45"/>
                  </a:lnTo>
                  <a:lnTo>
                    <a:pt x="80" y="43"/>
                  </a:lnTo>
                  <a:lnTo>
                    <a:pt x="80" y="40"/>
                  </a:lnTo>
                  <a:lnTo>
                    <a:pt x="83" y="40"/>
                  </a:lnTo>
                  <a:lnTo>
                    <a:pt x="85" y="38"/>
                  </a:lnTo>
                  <a:lnTo>
                    <a:pt x="92" y="36"/>
                  </a:lnTo>
                  <a:lnTo>
                    <a:pt x="95" y="36"/>
                  </a:lnTo>
                  <a:lnTo>
                    <a:pt x="99" y="31"/>
                  </a:lnTo>
                  <a:lnTo>
                    <a:pt x="107" y="28"/>
                  </a:lnTo>
                  <a:lnTo>
                    <a:pt x="109" y="33"/>
                  </a:lnTo>
                  <a:lnTo>
                    <a:pt x="116" y="31"/>
                  </a:lnTo>
                  <a:lnTo>
                    <a:pt x="116" y="33"/>
                  </a:lnTo>
                  <a:lnTo>
                    <a:pt x="123" y="31"/>
                  </a:lnTo>
                  <a:lnTo>
                    <a:pt x="128" y="33"/>
                  </a:lnTo>
                  <a:lnTo>
                    <a:pt x="130" y="38"/>
                  </a:lnTo>
                  <a:lnTo>
                    <a:pt x="135" y="38"/>
                  </a:lnTo>
                  <a:lnTo>
                    <a:pt x="137" y="33"/>
                  </a:lnTo>
                  <a:lnTo>
                    <a:pt x="142" y="33"/>
                  </a:lnTo>
                  <a:lnTo>
                    <a:pt x="147" y="40"/>
                  </a:lnTo>
                  <a:lnTo>
                    <a:pt x="149" y="43"/>
                  </a:lnTo>
                  <a:lnTo>
                    <a:pt x="159" y="40"/>
                  </a:lnTo>
                  <a:lnTo>
                    <a:pt x="163" y="38"/>
                  </a:lnTo>
                  <a:lnTo>
                    <a:pt x="166" y="33"/>
                  </a:lnTo>
                  <a:lnTo>
                    <a:pt x="168" y="33"/>
                  </a:lnTo>
                  <a:lnTo>
                    <a:pt x="170" y="31"/>
                  </a:lnTo>
                  <a:lnTo>
                    <a:pt x="173" y="33"/>
                  </a:lnTo>
                  <a:lnTo>
                    <a:pt x="175" y="36"/>
                  </a:lnTo>
                  <a:lnTo>
                    <a:pt x="182" y="36"/>
                  </a:lnTo>
                  <a:lnTo>
                    <a:pt x="182" y="33"/>
                  </a:lnTo>
                  <a:lnTo>
                    <a:pt x="180" y="31"/>
                  </a:lnTo>
                  <a:lnTo>
                    <a:pt x="180" y="28"/>
                  </a:lnTo>
                  <a:lnTo>
                    <a:pt x="185" y="26"/>
                  </a:lnTo>
                  <a:lnTo>
                    <a:pt x="187" y="24"/>
                  </a:lnTo>
                  <a:lnTo>
                    <a:pt x="189" y="24"/>
                  </a:lnTo>
                  <a:lnTo>
                    <a:pt x="189" y="26"/>
                  </a:lnTo>
                  <a:lnTo>
                    <a:pt x="194" y="26"/>
                  </a:lnTo>
                  <a:lnTo>
                    <a:pt x="199" y="21"/>
                  </a:lnTo>
                  <a:lnTo>
                    <a:pt x="196" y="14"/>
                  </a:lnTo>
                  <a:lnTo>
                    <a:pt x="199" y="12"/>
                  </a:lnTo>
                  <a:lnTo>
                    <a:pt x="201" y="10"/>
                  </a:lnTo>
                  <a:lnTo>
                    <a:pt x="201" y="2"/>
                  </a:lnTo>
                  <a:lnTo>
                    <a:pt x="203" y="0"/>
                  </a:lnTo>
                  <a:lnTo>
                    <a:pt x="211" y="0"/>
                  </a:lnTo>
                  <a:lnTo>
                    <a:pt x="213" y="2"/>
                  </a:lnTo>
                  <a:lnTo>
                    <a:pt x="218" y="5"/>
                  </a:lnTo>
                  <a:lnTo>
                    <a:pt x="218" y="7"/>
                  </a:lnTo>
                  <a:lnTo>
                    <a:pt x="218" y="12"/>
                  </a:lnTo>
                  <a:lnTo>
                    <a:pt x="218" y="17"/>
                  </a:lnTo>
                  <a:lnTo>
                    <a:pt x="222" y="17"/>
                  </a:lnTo>
                  <a:lnTo>
                    <a:pt x="222" y="21"/>
                  </a:lnTo>
                  <a:lnTo>
                    <a:pt x="222" y="26"/>
                  </a:lnTo>
                  <a:lnTo>
                    <a:pt x="222" y="31"/>
                  </a:lnTo>
                  <a:lnTo>
                    <a:pt x="225" y="40"/>
                  </a:lnTo>
                  <a:lnTo>
                    <a:pt x="227" y="45"/>
                  </a:lnTo>
                  <a:lnTo>
                    <a:pt x="227" y="47"/>
                  </a:lnTo>
                  <a:lnTo>
                    <a:pt x="232" y="50"/>
                  </a:lnTo>
                  <a:lnTo>
                    <a:pt x="237" y="50"/>
                  </a:lnTo>
                  <a:lnTo>
                    <a:pt x="241" y="47"/>
                  </a:lnTo>
                  <a:lnTo>
                    <a:pt x="241" y="45"/>
                  </a:lnTo>
                  <a:lnTo>
                    <a:pt x="248" y="40"/>
                  </a:lnTo>
                  <a:lnTo>
                    <a:pt x="253" y="38"/>
                  </a:lnTo>
                  <a:lnTo>
                    <a:pt x="253" y="33"/>
                  </a:lnTo>
                  <a:lnTo>
                    <a:pt x="258" y="31"/>
                  </a:lnTo>
                  <a:lnTo>
                    <a:pt x="258" y="3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grpSp>
        <p:nvGrpSpPr>
          <p:cNvPr id="561" name="Country Shapes">
            <a:extLst>
              <a:ext uri="{FF2B5EF4-FFF2-40B4-BE49-F238E27FC236}">
                <a16:creationId xmlns:a16="http://schemas.microsoft.com/office/drawing/2014/main" xmlns="" id="{FB38F3A1-C6AE-4CAC-B938-0B3B16DB7C42}"/>
              </a:ext>
            </a:extLst>
          </p:cNvPr>
          <p:cNvGrpSpPr/>
          <p:nvPr/>
        </p:nvGrpSpPr>
        <p:grpSpPr>
          <a:xfrm>
            <a:off x="3427971" y="1787731"/>
            <a:ext cx="4883635" cy="4772277"/>
            <a:chOff x="5451618" y="1194053"/>
            <a:chExt cx="4829251" cy="4719134"/>
          </a:xfrm>
          <a:solidFill>
            <a:srgbClr val="D9D9D9"/>
          </a:solidFill>
        </p:grpSpPr>
        <p:sp>
          <p:nvSpPr>
            <p:cNvPr id="562" name="Zimbabwe">
              <a:extLst>
                <a:ext uri="{FF2B5EF4-FFF2-40B4-BE49-F238E27FC236}">
                  <a16:creationId xmlns:a16="http://schemas.microsoft.com/office/drawing/2014/main" xmlns="" id="{9A793BF0-B1F2-4DAB-86A0-29AA6EEC5282}"/>
                </a:ext>
              </a:extLst>
            </p:cNvPr>
            <p:cNvSpPr>
              <a:spLocks/>
            </p:cNvSpPr>
            <p:nvPr/>
          </p:nvSpPr>
          <p:spPr bwMode="auto">
            <a:xfrm>
              <a:off x="6517595" y="4737093"/>
              <a:ext cx="198665" cy="182771"/>
            </a:xfrm>
            <a:custGeom>
              <a:avLst/>
              <a:gdLst>
                <a:gd name="T0" fmla="*/ 7 w 175"/>
                <a:gd name="T1" fmla="*/ 52 h 161"/>
                <a:gd name="T2" fmla="*/ 14 w 175"/>
                <a:gd name="T3" fmla="*/ 54 h 161"/>
                <a:gd name="T4" fmla="*/ 26 w 175"/>
                <a:gd name="T5" fmla="*/ 52 h 161"/>
                <a:gd name="T6" fmla="*/ 28 w 175"/>
                <a:gd name="T7" fmla="*/ 54 h 161"/>
                <a:gd name="T8" fmla="*/ 42 w 175"/>
                <a:gd name="T9" fmla="*/ 54 h 161"/>
                <a:gd name="T10" fmla="*/ 73 w 175"/>
                <a:gd name="T11" fmla="*/ 23 h 161"/>
                <a:gd name="T12" fmla="*/ 83 w 175"/>
                <a:gd name="T13" fmla="*/ 16 h 161"/>
                <a:gd name="T14" fmla="*/ 83 w 175"/>
                <a:gd name="T15" fmla="*/ 11 h 161"/>
                <a:gd name="T16" fmla="*/ 94 w 175"/>
                <a:gd name="T17" fmla="*/ 4 h 161"/>
                <a:gd name="T18" fmla="*/ 109 w 175"/>
                <a:gd name="T19" fmla="*/ 0 h 161"/>
                <a:gd name="T20" fmla="*/ 116 w 175"/>
                <a:gd name="T21" fmla="*/ 2 h 161"/>
                <a:gd name="T22" fmla="*/ 120 w 175"/>
                <a:gd name="T23" fmla="*/ 9 h 161"/>
                <a:gd name="T24" fmla="*/ 132 w 175"/>
                <a:gd name="T25" fmla="*/ 14 h 161"/>
                <a:gd name="T26" fmla="*/ 142 w 175"/>
                <a:gd name="T27" fmla="*/ 11 h 161"/>
                <a:gd name="T28" fmla="*/ 156 w 175"/>
                <a:gd name="T29" fmla="*/ 21 h 161"/>
                <a:gd name="T30" fmla="*/ 170 w 175"/>
                <a:gd name="T31" fmla="*/ 28 h 161"/>
                <a:gd name="T32" fmla="*/ 172 w 175"/>
                <a:gd name="T33" fmla="*/ 35 h 161"/>
                <a:gd name="T34" fmla="*/ 172 w 175"/>
                <a:gd name="T35" fmla="*/ 45 h 161"/>
                <a:gd name="T36" fmla="*/ 170 w 175"/>
                <a:gd name="T37" fmla="*/ 56 h 161"/>
                <a:gd name="T38" fmla="*/ 175 w 175"/>
                <a:gd name="T39" fmla="*/ 64 h 161"/>
                <a:gd name="T40" fmla="*/ 168 w 175"/>
                <a:gd name="T41" fmla="*/ 73 h 161"/>
                <a:gd name="T42" fmla="*/ 165 w 175"/>
                <a:gd name="T43" fmla="*/ 80 h 161"/>
                <a:gd name="T44" fmla="*/ 168 w 175"/>
                <a:gd name="T45" fmla="*/ 90 h 161"/>
                <a:gd name="T46" fmla="*/ 172 w 175"/>
                <a:gd name="T47" fmla="*/ 99 h 161"/>
                <a:gd name="T48" fmla="*/ 163 w 175"/>
                <a:gd name="T49" fmla="*/ 108 h 161"/>
                <a:gd name="T50" fmla="*/ 161 w 175"/>
                <a:gd name="T51" fmla="*/ 116 h 161"/>
                <a:gd name="T52" fmla="*/ 158 w 175"/>
                <a:gd name="T53" fmla="*/ 127 h 161"/>
                <a:gd name="T54" fmla="*/ 130 w 175"/>
                <a:gd name="T55" fmla="*/ 158 h 161"/>
                <a:gd name="T56" fmla="*/ 111 w 175"/>
                <a:gd name="T57" fmla="*/ 158 h 161"/>
                <a:gd name="T58" fmla="*/ 101 w 175"/>
                <a:gd name="T59" fmla="*/ 153 h 161"/>
                <a:gd name="T60" fmla="*/ 87 w 175"/>
                <a:gd name="T61" fmla="*/ 151 h 161"/>
                <a:gd name="T62" fmla="*/ 85 w 175"/>
                <a:gd name="T63" fmla="*/ 144 h 161"/>
                <a:gd name="T64" fmla="*/ 75 w 175"/>
                <a:gd name="T65" fmla="*/ 139 h 161"/>
                <a:gd name="T66" fmla="*/ 64 w 175"/>
                <a:gd name="T67" fmla="*/ 139 h 161"/>
                <a:gd name="T68" fmla="*/ 52 w 175"/>
                <a:gd name="T69" fmla="*/ 132 h 161"/>
                <a:gd name="T70" fmla="*/ 49 w 175"/>
                <a:gd name="T71" fmla="*/ 118 h 161"/>
                <a:gd name="T72" fmla="*/ 42 w 175"/>
                <a:gd name="T73" fmla="*/ 111 h 161"/>
                <a:gd name="T74" fmla="*/ 42 w 175"/>
                <a:gd name="T75" fmla="*/ 106 h 161"/>
                <a:gd name="T76" fmla="*/ 33 w 175"/>
                <a:gd name="T77" fmla="*/ 99 h 161"/>
                <a:gd name="T78" fmla="*/ 21 w 175"/>
                <a:gd name="T79" fmla="*/ 85 h 161"/>
                <a:gd name="T80" fmla="*/ 16 w 175"/>
                <a:gd name="T81" fmla="*/ 80 h 161"/>
                <a:gd name="T82" fmla="*/ 12 w 175"/>
                <a:gd name="T83" fmla="*/ 71 h 161"/>
                <a:gd name="T84" fmla="*/ 7 w 175"/>
                <a:gd name="T85" fmla="*/ 64 h 161"/>
                <a:gd name="T86" fmla="*/ 0 w 175"/>
                <a:gd name="T87" fmla="*/ 59 h 161"/>
                <a:gd name="T88" fmla="*/ 0 w 175"/>
                <a:gd name="T89" fmla="*/ 52 h 161"/>
                <a:gd name="T90" fmla="*/ 0 w 175"/>
                <a:gd name="T91" fmla="*/ 4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5" h="161">
                  <a:moveTo>
                    <a:pt x="0" y="49"/>
                  </a:moveTo>
                  <a:lnTo>
                    <a:pt x="2" y="49"/>
                  </a:lnTo>
                  <a:lnTo>
                    <a:pt x="7" y="52"/>
                  </a:lnTo>
                  <a:lnTo>
                    <a:pt x="12" y="52"/>
                  </a:lnTo>
                  <a:lnTo>
                    <a:pt x="12" y="54"/>
                  </a:lnTo>
                  <a:lnTo>
                    <a:pt x="14" y="54"/>
                  </a:lnTo>
                  <a:lnTo>
                    <a:pt x="19" y="52"/>
                  </a:lnTo>
                  <a:lnTo>
                    <a:pt x="23" y="52"/>
                  </a:lnTo>
                  <a:lnTo>
                    <a:pt x="26" y="52"/>
                  </a:lnTo>
                  <a:lnTo>
                    <a:pt x="28" y="52"/>
                  </a:lnTo>
                  <a:lnTo>
                    <a:pt x="28" y="52"/>
                  </a:lnTo>
                  <a:lnTo>
                    <a:pt x="28" y="54"/>
                  </a:lnTo>
                  <a:lnTo>
                    <a:pt x="33" y="56"/>
                  </a:lnTo>
                  <a:lnTo>
                    <a:pt x="38" y="56"/>
                  </a:lnTo>
                  <a:lnTo>
                    <a:pt x="42" y="54"/>
                  </a:lnTo>
                  <a:lnTo>
                    <a:pt x="49" y="45"/>
                  </a:lnTo>
                  <a:lnTo>
                    <a:pt x="59" y="33"/>
                  </a:lnTo>
                  <a:lnTo>
                    <a:pt x="73" y="23"/>
                  </a:lnTo>
                  <a:lnTo>
                    <a:pt x="80" y="21"/>
                  </a:lnTo>
                  <a:lnTo>
                    <a:pt x="83" y="19"/>
                  </a:lnTo>
                  <a:lnTo>
                    <a:pt x="83" y="16"/>
                  </a:lnTo>
                  <a:lnTo>
                    <a:pt x="83" y="16"/>
                  </a:lnTo>
                  <a:lnTo>
                    <a:pt x="83" y="14"/>
                  </a:lnTo>
                  <a:lnTo>
                    <a:pt x="83" y="11"/>
                  </a:lnTo>
                  <a:lnTo>
                    <a:pt x="85" y="7"/>
                  </a:lnTo>
                  <a:lnTo>
                    <a:pt x="92" y="4"/>
                  </a:lnTo>
                  <a:lnTo>
                    <a:pt x="94" y="4"/>
                  </a:lnTo>
                  <a:lnTo>
                    <a:pt x="97" y="2"/>
                  </a:lnTo>
                  <a:lnTo>
                    <a:pt x="101" y="0"/>
                  </a:lnTo>
                  <a:lnTo>
                    <a:pt x="109" y="0"/>
                  </a:lnTo>
                  <a:lnTo>
                    <a:pt x="109" y="2"/>
                  </a:lnTo>
                  <a:lnTo>
                    <a:pt x="111" y="2"/>
                  </a:lnTo>
                  <a:lnTo>
                    <a:pt x="116" y="2"/>
                  </a:lnTo>
                  <a:lnTo>
                    <a:pt x="118" y="2"/>
                  </a:lnTo>
                  <a:lnTo>
                    <a:pt x="118" y="2"/>
                  </a:lnTo>
                  <a:lnTo>
                    <a:pt x="120" y="9"/>
                  </a:lnTo>
                  <a:lnTo>
                    <a:pt x="127" y="9"/>
                  </a:lnTo>
                  <a:lnTo>
                    <a:pt x="130" y="11"/>
                  </a:lnTo>
                  <a:lnTo>
                    <a:pt x="132" y="14"/>
                  </a:lnTo>
                  <a:lnTo>
                    <a:pt x="135" y="11"/>
                  </a:lnTo>
                  <a:lnTo>
                    <a:pt x="135" y="9"/>
                  </a:lnTo>
                  <a:lnTo>
                    <a:pt x="142" y="11"/>
                  </a:lnTo>
                  <a:lnTo>
                    <a:pt x="149" y="16"/>
                  </a:lnTo>
                  <a:lnTo>
                    <a:pt x="151" y="21"/>
                  </a:lnTo>
                  <a:lnTo>
                    <a:pt x="156" y="21"/>
                  </a:lnTo>
                  <a:lnTo>
                    <a:pt x="163" y="21"/>
                  </a:lnTo>
                  <a:lnTo>
                    <a:pt x="168" y="26"/>
                  </a:lnTo>
                  <a:lnTo>
                    <a:pt x="170" y="28"/>
                  </a:lnTo>
                  <a:lnTo>
                    <a:pt x="175" y="28"/>
                  </a:lnTo>
                  <a:lnTo>
                    <a:pt x="175" y="33"/>
                  </a:lnTo>
                  <a:lnTo>
                    <a:pt x="172" y="35"/>
                  </a:lnTo>
                  <a:lnTo>
                    <a:pt x="172" y="38"/>
                  </a:lnTo>
                  <a:lnTo>
                    <a:pt x="172" y="42"/>
                  </a:lnTo>
                  <a:lnTo>
                    <a:pt x="172" y="45"/>
                  </a:lnTo>
                  <a:lnTo>
                    <a:pt x="172" y="47"/>
                  </a:lnTo>
                  <a:lnTo>
                    <a:pt x="170" y="52"/>
                  </a:lnTo>
                  <a:lnTo>
                    <a:pt x="170" y="56"/>
                  </a:lnTo>
                  <a:lnTo>
                    <a:pt x="168" y="61"/>
                  </a:lnTo>
                  <a:lnTo>
                    <a:pt x="170" y="64"/>
                  </a:lnTo>
                  <a:lnTo>
                    <a:pt x="175" y="64"/>
                  </a:lnTo>
                  <a:lnTo>
                    <a:pt x="172" y="66"/>
                  </a:lnTo>
                  <a:lnTo>
                    <a:pt x="168" y="68"/>
                  </a:lnTo>
                  <a:lnTo>
                    <a:pt x="168" y="73"/>
                  </a:lnTo>
                  <a:lnTo>
                    <a:pt x="168" y="78"/>
                  </a:lnTo>
                  <a:lnTo>
                    <a:pt x="165" y="78"/>
                  </a:lnTo>
                  <a:lnTo>
                    <a:pt x="165" y="80"/>
                  </a:lnTo>
                  <a:lnTo>
                    <a:pt x="170" y="85"/>
                  </a:lnTo>
                  <a:lnTo>
                    <a:pt x="170" y="87"/>
                  </a:lnTo>
                  <a:lnTo>
                    <a:pt x="168" y="90"/>
                  </a:lnTo>
                  <a:lnTo>
                    <a:pt x="168" y="94"/>
                  </a:lnTo>
                  <a:lnTo>
                    <a:pt x="170" y="97"/>
                  </a:lnTo>
                  <a:lnTo>
                    <a:pt x="172" y="99"/>
                  </a:lnTo>
                  <a:lnTo>
                    <a:pt x="168" y="104"/>
                  </a:lnTo>
                  <a:lnTo>
                    <a:pt x="163" y="106"/>
                  </a:lnTo>
                  <a:lnTo>
                    <a:pt x="163" y="108"/>
                  </a:lnTo>
                  <a:lnTo>
                    <a:pt x="161" y="108"/>
                  </a:lnTo>
                  <a:lnTo>
                    <a:pt x="158" y="113"/>
                  </a:lnTo>
                  <a:lnTo>
                    <a:pt x="161" y="116"/>
                  </a:lnTo>
                  <a:lnTo>
                    <a:pt x="158" y="118"/>
                  </a:lnTo>
                  <a:lnTo>
                    <a:pt x="158" y="125"/>
                  </a:lnTo>
                  <a:lnTo>
                    <a:pt x="158" y="127"/>
                  </a:lnTo>
                  <a:lnTo>
                    <a:pt x="156" y="135"/>
                  </a:lnTo>
                  <a:lnTo>
                    <a:pt x="132" y="161"/>
                  </a:lnTo>
                  <a:lnTo>
                    <a:pt x="130" y="158"/>
                  </a:lnTo>
                  <a:lnTo>
                    <a:pt x="120" y="156"/>
                  </a:lnTo>
                  <a:lnTo>
                    <a:pt x="116" y="156"/>
                  </a:lnTo>
                  <a:lnTo>
                    <a:pt x="111" y="158"/>
                  </a:lnTo>
                  <a:lnTo>
                    <a:pt x="111" y="156"/>
                  </a:lnTo>
                  <a:lnTo>
                    <a:pt x="106" y="153"/>
                  </a:lnTo>
                  <a:lnTo>
                    <a:pt x="101" y="153"/>
                  </a:lnTo>
                  <a:lnTo>
                    <a:pt x="101" y="151"/>
                  </a:lnTo>
                  <a:lnTo>
                    <a:pt x="94" y="151"/>
                  </a:lnTo>
                  <a:lnTo>
                    <a:pt x="87" y="151"/>
                  </a:lnTo>
                  <a:lnTo>
                    <a:pt x="85" y="149"/>
                  </a:lnTo>
                  <a:lnTo>
                    <a:pt x="85" y="146"/>
                  </a:lnTo>
                  <a:lnTo>
                    <a:pt x="85" y="144"/>
                  </a:lnTo>
                  <a:lnTo>
                    <a:pt x="83" y="144"/>
                  </a:lnTo>
                  <a:lnTo>
                    <a:pt x="80" y="144"/>
                  </a:lnTo>
                  <a:lnTo>
                    <a:pt x="75" y="139"/>
                  </a:lnTo>
                  <a:lnTo>
                    <a:pt x="73" y="139"/>
                  </a:lnTo>
                  <a:lnTo>
                    <a:pt x="66" y="139"/>
                  </a:lnTo>
                  <a:lnTo>
                    <a:pt x="64" y="139"/>
                  </a:lnTo>
                  <a:lnTo>
                    <a:pt x="59" y="139"/>
                  </a:lnTo>
                  <a:lnTo>
                    <a:pt x="57" y="135"/>
                  </a:lnTo>
                  <a:lnTo>
                    <a:pt x="52" y="132"/>
                  </a:lnTo>
                  <a:lnTo>
                    <a:pt x="52" y="127"/>
                  </a:lnTo>
                  <a:lnTo>
                    <a:pt x="49" y="125"/>
                  </a:lnTo>
                  <a:lnTo>
                    <a:pt x="49" y="118"/>
                  </a:lnTo>
                  <a:lnTo>
                    <a:pt x="52" y="116"/>
                  </a:lnTo>
                  <a:lnTo>
                    <a:pt x="47" y="113"/>
                  </a:lnTo>
                  <a:lnTo>
                    <a:pt x="42" y="111"/>
                  </a:lnTo>
                  <a:lnTo>
                    <a:pt x="42" y="108"/>
                  </a:lnTo>
                  <a:lnTo>
                    <a:pt x="42" y="108"/>
                  </a:lnTo>
                  <a:lnTo>
                    <a:pt x="42" y="106"/>
                  </a:lnTo>
                  <a:lnTo>
                    <a:pt x="40" y="106"/>
                  </a:lnTo>
                  <a:lnTo>
                    <a:pt x="38" y="104"/>
                  </a:lnTo>
                  <a:lnTo>
                    <a:pt x="33" y="99"/>
                  </a:lnTo>
                  <a:lnTo>
                    <a:pt x="28" y="97"/>
                  </a:lnTo>
                  <a:lnTo>
                    <a:pt x="23" y="87"/>
                  </a:lnTo>
                  <a:lnTo>
                    <a:pt x="21" y="85"/>
                  </a:lnTo>
                  <a:lnTo>
                    <a:pt x="21" y="85"/>
                  </a:lnTo>
                  <a:lnTo>
                    <a:pt x="16" y="82"/>
                  </a:lnTo>
                  <a:lnTo>
                    <a:pt x="16" y="80"/>
                  </a:lnTo>
                  <a:lnTo>
                    <a:pt x="14" y="78"/>
                  </a:lnTo>
                  <a:lnTo>
                    <a:pt x="14" y="73"/>
                  </a:lnTo>
                  <a:lnTo>
                    <a:pt x="12" y="71"/>
                  </a:lnTo>
                  <a:lnTo>
                    <a:pt x="9" y="68"/>
                  </a:lnTo>
                  <a:lnTo>
                    <a:pt x="9" y="66"/>
                  </a:lnTo>
                  <a:lnTo>
                    <a:pt x="7" y="64"/>
                  </a:lnTo>
                  <a:lnTo>
                    <a:pt x="5" y="61"/>
                  </a:lnTo>
                  <a:lnTo>
                    <a:pt x="2" y="61"/>
                  </a:lnTo>
                  <a:lnTo>
                    <a:pt x="0" y="59"/>
                  </a:lnTo>
                  <a:lnTo>
                    <a:pt x="0" y="56"/>
                  </a:lnTo>
                  <a:lnTo>
                    <a:pt x="0" y="54"/>
                  </a:lnTo>
                  <a:lnTo>
                    <a:pt x="0" y="52"/>
                  </a:lnTo>
                  <a:lnTo>
                    <a:pt x="0" y="49"/>
                  </a:lnTo>
                  <a:lnTo>
                    <a:pt x="0" y="49"/>
                  </a:lnTo>
                  <a:lnTo>
                    <a:pt x="0" y="49"/>
                  </a:lnTo>
                  <a:lnTo>
                    <a:pt x="0" y="4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63" name="Zambia">
              <a:extLst>
                <a:ext uri="{FF2B5EF4-FFF2-40B4-BE49-F238E27FC236}">
                  <a16:creationId xmlns:a16="http://schemas.microsoft.com/office/drawing/2014/main" xmlns="" id="{518FDCA3-8BFF-4378-A8AA-CEF4F24D41F4}"/>
                </a:ext>
              </a:extLst>
            </p:cNvPr>
            <p:cNvSpPr>
              <a:spLocks/>
            </p:cNvSpPr>
            <p:nvPr/>
          </p:nvSpPr>
          <p:spPr bwMode="auto">
            <a:xfrm>
              <a:off x="6436994" y="4546375"/>
              <a:ext cx="300835" cy="254291"/>
            </a:xfrm>
            <a:custGeom>
              <a:avLst/>
              <a:gdLst>
                <a:gd name="T0" fmla="*/ 54 w 265"/>
                <a:gd name="T1" fmla="*/ 68 h 224"/>
                <a:gd name="T2" fmla="*/ 59 w 265"/>
                <a:gd name="T3" fmla="*/ 75 h 224"/>
                <a:gd name="T4" fmla="*/ 68 w 265"/>
                <a:gd name="T5" fmla="*/ 71 h 224"/>
                <a:gd name="T6" fmla="*/ 78 w 265"/>
                <a:gd name="T7" fmla="*/ 75 h 224"/>
                <a:gd name="T8" fmla="*/ 85 w 265"/>
                <a:gd name="T9" fmla="*/ 82 h 224"/>
                <a:gd name="T10" fmla="*/ 102 w 265"/>
                <a:gd name="T11" fmla="*/ 87 h 224"/>
                <a:gd name="T12" fmla="*/ 111 w 265"/>
                <a:gd name="T13" fmla="*/ 85 h 224"/>
                <a:gd name="T14" fmla="*/ 120 w 265"/>
                <a:gd name="T15" fmla="*/ 78 h 224"/>
                <a:gd name="T16" fmla="*/ 130 w 265"/>
                <a:gd name="T17" fmla="*/ 92 h 224"/>
                <a:gd name="T18" fmla="*/ 151 w 265"/>
                <a:gd name="T19" fmla="*/ 108 h 224"/>
                <a:gd name="T20" fmla="*/ 168 w 265"/>
                <a:gd name="T21" fmla="*/ 118 h 224"/>
                <a:gd name="T22" fmla="*/ 177 w 265"/>
                <a:gd name="T23" fmla="*/ 118 h 224"/>
                <a:gd name="T24" fmla="*/ 168 w 265"/>
                <a:gd name="T25" fmla="*/ 92 h 224"/>
                <a:gd name="T26" fmla="*/ 161 w 265"/>
                <a:gd name="T27" fmla="*/ 97 h 224"/>
                <a:gd name="T28" fmla="*/ 149 w 265"/>
                <a:gd name="T29" fmla="*/ 82 h 224"/>
                <a:gd name="T30" fmla="*/ 151 w 265"/>
                <a:gd name="T31" fmla="*/ 56 h 224"/>
                <a:gd name="T32" fmla="*/ 156 w 265"/>
                <a:gd name="T33" fmla="*/ 47 h 224"/>
                <a:gd name="T34" fmla="*/ 156 w 265"/>
                <a:gd name="T35" fmla="*/ 38 h 224"/>
                <a:gd name="T36" fmla="*/ 151 w 265"/>
                <a:gd name="T37" fmla="*/ 26 h 224"/>
                <a:gd name="T38" fmla="*/ 210 w 265"/>
                <a:gd name="T39" fmla="*/ 4 h 224"/>
                <a:gd name="T40" fmla="*/ 220 w 265"/>
                <a:gd name="T41" fmla="*/ 9 h 224"/>
                <a:gd name="T42" fmla="*/ 239 w 265"/>
                <a:gd name="T43" fmla="*/ 16 h 224"/>
                <a:gd name="T44" fmla="*/ 248 w 265"/>
                <a:gd name="T45" fmla="*/ 26 h 224"/>
                <a:gd name="T46" fmla="*/ 255 w 265"/>
                <a:gd name="T47" fmla="*/ 35 h 224"/>
                <a:gd name="T48" fmla="*/ 258 w 265"/>
                <a:gd name="T49" fmla="*/ 45 h 224"/>
                <a:gd name="T50" fmla="*/ 265 w 265"/>
                <a:gd name="T51" fmla="*/ 56 h 224"/>
                <a:gd name="T52" fmla="*/ 258 w 265"/>
                <a:gd name="T53" fmla="*/ 68 h 224"/>
                <a:gd name="T54" fmla="*/ 258 w 265"/>
                <a:gd name="T55" fmla="*/ 82 h 224"/>
                <a:gd name="T56" fmla="*/ 260 w 265"/>
                <a:gd name="T57" fmla="*/ 92 h 224"/>
                <a:gd name="T58" fmla="*/ 260 w 265"/>
                <a:gd name="T59" fmla="*/ 97 h 224"/>
                <a:gd name="T60" fmla="*/ 250 w 265"/>
                <a:gd name="T61" fmla="*/ 106 h 224"/>
                <a:gd name="T62" fmla="*/ 250 w 265"/>
                <a:gd name="T63" fmla="*/ 118 h 224"/>
                <a:gd name="T64" fmla="*/ 248 w 265"/>
                <a:gd name="T65" fmla="*/ 127 h 224"/>
                <a:gd name="T66" fmla="*/ 243 w 265"/>
                <a:gd name="T67" fmla="*/ 137 h 224"/>
                <a:gd name="T68" fmla="*/ 198 w 265"/>
                <a:gd name="T69" fmla="*/ 153 h 224"/>
                <a:gd name="T70" fmla="*/ 189 w 265"/>
                <a:gd name="T71" fmla="*/ 170 h 224"/>
                <a:gd name="T72" fmla="*/ 180 w 265"/>
                <a:gd name="T73" fmla="*/ 170 h 224"/>
                <a:gd name="T74" fmla="*/ 165 w 265"/>
                <a:gd name="T75" fmla="*/ 172 h 224"/>
                <a:gd name="T76" fmla="*/ 154 w 265"/>
                <a:gd name="T77" fmla="*/ 182 h 224"/>
                <a:gd name="T78" fmla="*/ 151 w 265"/>
                <a:gd name="T79" fmla="*/ 189 h 224"/>
                <a:gd name="T80" fmla="*/ 113 w 265"/>
                <a:gd name="T81" fmla="*/ 222 h 224"/>
                <a:gd name="T82" fmla="*/ 99 w 265"/>
                <a:gd name="T83" fmla="*/ 220 h 224"/>
                <a:gd name="T84" fmla="*/ 90 w 265"/>
                <a:gd name="T85" fmla="*/ 220 h 224"/>
                <a:gd name="T86" fmla="*/ 78 w 265"/>
                <a:gd name="T87" fmla="*/ 220 h 224"/>
                <a:gd name="T88" fmla="*/ 66 w 265"/>
                <a:gd name="T89" fmla="*/ 213 h 224"/>
                <a:gd name="T90" fmla="*/ 59 w 265"/>
                <a:gd name="T91" fmla="*/ 213 h 224"/>
                <a:gd name="T92" fmla="*/ 31 w 265"/>
                <a:gd name="T93" fmla="*/ 217 h 224"/>
                <a:gd name="T94" fmla="*/ 21 w 265"/>
                <a:gd name="T95" fmla="*/ 206 h 224"/>
                <a:gd name="T96" fmla="*/ 7 w 265"/>
                <a:gd name="T97" fmla="*/ 196 h 224"/>
                <a:gd name="T98" fmla="*/ 0 w 265"/>
                <a:gd name="T99" fmla="*/ 184 h 224"/>
                <a:gd name="T100" fmla="*/ 47 w 265"/>
                <a:gd name="T101" fmla="*/ 101 h 224"/>
                <a:gd name="T102" fmla="*/ 47 w 265"/>
                <a:gd name="T103" fmla="*/ 87 h 224"/>
                <a:gd name="T104" fmla="*/ 47 w 265"/>
                <a:gd name="T105" fmla="*/ 6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5" h="224">
                  <a:moveTo>
                    <a:pt x="47" y="64"/>
                  </a:moveTo>
                  <a:lnTo>
                    <a:pt x="50" y="66"/>
                  </a:lnTo>
                  <a:lnTo>
                    <a:pt x="52" y="66"/>
                  </a:lnTo>
                  <a:lnTo>
                    <a:pt x="54" y="68"/>
                  </a:lnTo>
                  <a:lnTo>
                    <a:pt x="57" y="68"/>
                  </a:lnTo>
                  <a:lnTo>
                    <a:pt x="57" y="73"/>
                  </a:lnTo>
                  <a:lnTo>
                    <a:pt x="57" y="73"/>
                  </a:lnTo>
                  <a:lnTo>
                    <a:pt x="59" y="75"/>
                  </a:lnTo>
                  <a:lnTo>
                    <a:pt x="61" y="73"/>
                  </a:lnTo>
                  <a:lnTo>
                    <a:pt x="64" y="71"/>
                  </a:lnTo>
                  <a:lnTo>
                    <a:pt x="68" y="71"/>
                  </a:lnTo>
                  <a:lnTo>
                    <a:pt x="68" y="71"/>
                  </a:lnTo>
                  <a:lnTo>
                    <a:pt x="76" y="68"/>
                  </a:lnTo>
                  <a:lnTo>
                    <a:pt x="76" y="68"/>
                  </a:lnTo>
                  <a:lnTo>
                    <a:pt x="76" y="73"/>
                  </a:lnTo>
                  <a:lnTo>
                    <a:pt x="78" y="75"/>
                  </a:lnTo>
                  <a:lnTo>
                    <a:pt x="78" y="78"/>
                  </a:lnTo>
                  <a:lnTo>
                    <a:pt x="78" y="80"/>
                  </a:lnTo>
                  <a:lnTo>
                    <a:pt x="80" y="80"/>
                  </a:lnTo>
                  <a:lnTo>
                    <a:pt x="85" y="82"/>
                  </a:lnTo>
                  <a:lnTo>
                    <a:pt x="85" y="82"/>
                  </a:lnTo>
                  <a:lnTo>
                    <a:pt x="92" y="85"/>
                  </a:lnTo>
                  <a:lnTo>
                    <a:pt x="97" y="85"/>
                  </a:lnTo>
                  <a:lnTo>
                    <a:pt x="102" y="87"/>
                  </a:lnTo>
                  <a:lnTo>
                    <a:pt x="102" y="87"/>
                  </a:lnTo>
                  <a:lnTo>
                    <a:pt x="104" y="87"/>
                  </a:lnTo>
                  <a:lnTo>
                    <a:pt x="111" y="85"/>
                  </a:lnTo>
                  <a:lnTo>
                    <a:pt x="111" y="85"/>
                  </a:lnTo>
                  <a:lnTo>
                    <a:pt x="113" y="78"/>
                  </a:lnTo>
                  <a:lnTo>
                    <a:pt x="118" y="78"/>
                  </a:lnTo>
                  <a:lnTo>
                    <a:pt x="118" y="75"/>
                  </a:lnTo>
                  <a:lnTo>
                    <a:pt x="120" y="78"/>
                  </a:lnTo>
                  <a:lnTo>
                    <a:pt x="120" y="82"/>
                  </a:lnTo>
                  <a:lnTo>
                    <a:pt x="125" y="87"/>
                  </a:lnTo>
                  <a:lnTo>
                    <a:pt x="125" y="90"/>
                  </a:lnTo>
                  <a:lnTo>
                    <a:pt x="130" y="92"/>
                  </a:lnTo>
                  <a:lnTo>
                    <a:pt x="139" y="94"/>
                  </a:lnTo>
                  <a:lnTo>
                    <a:pt x="144" y="99"/>
                  </a:lnTo>
                  <a:lnTo>
                    <a:pt x="149" y="106"/>
                  </a:lnTo>
                  <a:lnTo>
                    <a:pt x="151" y="108"/>
                  </a:lnTo>
                  <a:lnTo>
                    <a:pt x="156" y="113"/>
                  </a:lnTo>
                  <a:lnTo>
                    <a:pt x="161" y="118"/>
                  </a:lnTo>
                  <a:lnTo>
                    <a:pt x="163" y="118"/>
                  </a:lnTo>
                  <a:lnTo>
                    <a:pt x="168" y="118"/>
                  </a:lnTo>
                  <a:lnTo>
                    <a:pt x="170" y="116"/>
                  </a:lnTo>
                  <a:lnTo>
                    <a:pt x="172" y="116"/>
                  </a:lnTo>
                  <a:lnTo>
                    <a:pt x="172" y="118"/>
                  </a:lnTo>
                  <a:lnTo>
                    <a:pt x="177" y="118"/>
                  </a:lnTo>
                  <a:lnTo>
                    <a:pt x="177" y="116"/>
                  </a:lnTo>
                  <a:lnTo>
                    <a:pt x="177" y="92"/>
                  </a:lnTo>
                  <a:lnTo>
                    <a:pt x="175" y="92"/>
                  </a:lnTo>
                  <a:lnTo>
                    <a:pt x="168" y="92"/>
                  </a:lnTo>
                  <a:lnTo>
                    <a:pt x="170" y="94"/>
                  </a:lnTo>
                  <a:lnTo>
                    <a:pt x="170" y="97"/>
                  </a:lnTo>
                  <a:lnTo>
                    <a:pt x="170" y="97"/>
                  </a:lnTo>
                  <a:lnTo>
                    <a:pt x="161" y="97"/>
                  </a:lnTo>
                  <a:lnTo>
                    <a:pt x="158" y="94"/>
                  </a:lnTo>
                  <a:lnTo>
                    <a:pt x="156" y="92"/>
                  </a:lnTo>
                  <a:lnTo>
                    <a:pt x="151" y="85"/>
                  </a:lnTo>
                  <a:lnTo>
                    <a:pt x="149" y="82"/>
                  </a:lnTo>
                  <a:lnTo>
                    <a:pt x="149" y="75"/>
                  </a:lnTo>
                  <a:lnTo>
                    <a:pt x="146" y="64"/>
                  </a:lnTo>
                  <a:lnTo>
                    <a:pt x="149" y="61"/>
                  </a:lnTo>
                  <a:lnTo>
                    <a:pt x="151" y="56"/>
                  </a:lnTo>
                  <a:lnTo>
                    <a:pt x="154" y="54"/>
                  </a:lnTo>
                  <a:lnTo>
                    <a:pt x="154" y="54"/>
                  </a:lnTo>
                  <a:lnTo>
                    <a:pt x="156" y="52"/>
                  </a:lnTo>
                  <a:lnTo>
                    <a:pt x="156" y="47"/>
                  </a:lnTo>
                  <a:lnTo>
                    <a:pt x="156" y="45"/>
                  </a:lnTo>
                  <a:lnTo>
                    <a:pt x="156" y="42"/>
                  </a:lnTo>
                  <a:lnTo>
                    <a:pt x="156" y="38"/>
                  </a:lnTo>
                  <a:lnTo>
                    <a:pt x="156" y="38"/>
                  </a:lnTo>
                  <a:lnTo>
                    <a:pt x="156" y="35"/>
                  </a:lnTo>
                  <a:lnTo>
                    <a:pt x="154" y="33"/>
                  </a:lnTo>
                  <a:lnTo>
                    <a:pt x="151" y="30"/>
                  </a:lnTo>
                  <a:lnTo>
                    <a:pt x="151" y="26"/>
                  </a:lnTo>
                  <a:lnTo>
                    <a:pt x="161" y="9"/>
                  </a:lnTo>
                  <a:lnTo>
                    <a:pt x="196" y="0"/>
                  </a:lnTo>
                  <a:lnTo>
                    <a:pt x="208" y="4"/>
                  </a:lnTo>
                  <a:lnTo>
                    <a:pt x="210" y="4"/>
                  </a:lnTo>
                  <a:lnTo>
                    <a:pt x="213" y="7"/>
                  </a:lnTo>
                  <a:lnTo>
                    <a:pt x="215" y="7"/>
                  </a:lnTo>
                  <a:lnTo>
                    <a:pt x="220" y="9"/>
                  </a:lnTo>
                  <a:lnTo>
                    <a:pt x="220" y="9"/>
                  </a:lnTo>
                  <a:lnTo>
                    <a:pt x="222" y="11"/>
                  </a:lnTo>
                  <a:lnTo>
                    <a:pt x="227" y="11"/>
                  </a:lnTo>
                  <a:lnTo>
                    <a:pt x="236" y="16"/>
                  </a:lnTo>
                  <a:lnTo>
                    <a:pt x="239" y="16"/>
                  </a:lnTo>
                  <a:lnTo>
                    <a:pt x="241" y="19"/>
                  </a:lnTo>
                  <a:lnTo>
                    <a:pt x="243" y="19"/>
                  </a:lnTo>
                  <a:lnTo>
                    <a:pt x="246" y="21"/>
                  </a:lnTo>
                  <a:lnTo>
                    <a:pt x="248" y="26"/>
                  </a:lnTo>
                  <a:lnTo>
                    <a:pt x="250" y="26"/>
                  </a:lnTo>
                  <a:lnTo>
                    <a:pt x="253" y="30"/>
                  </a:lnTo>
                  <a:lnTo>
                    <a:pt x="253" y="30"/>
                  </a:lnTo>
                  <a:lnTo>
                    <a:pt x="255" y="35"/>
                  </a:lnTo>
                  <a:lnTo>
                    <a:pt x="258" y="35"/>
                  </a:lnTo>
                  <a:lnTo>
                    <a:pt x="260" y="38"/>
                  </a:lnTo>
                  <a:lnTo>
                    <a:pt x="260" y="38"/>
                  </a:lnTo>
                  <a:lnTo>
                    <a:pt x="258" y="45"/>
                  </a:lnTo>
                  <a:lnTo>
                    <a:pt x="258" y="47"/>
                  </a:lnTo>
                  <a:lnTo>
                    <a:pt x="262" y="49"/>
                  </a:lnTo>
                  <a:lnTo>
                    <a:pt x="265" y="52"/>
                  </a:lnTo>
                  <a:lnTo>
                    <a:pt x="265" y="56"/>
                  </a:lnTo>
                  <a:lnTo>
                    <a:pt x="262" y="59"/>
                  </a:lnTo>
                  <a:lnTo>
                    <a:pt x="262" y="61"/>
                  </a:lnTo>
                  <a:lnTo>
                    <a:pt x="258" y="66"/>
                  </a:lnTo>
                  <a:lnTo>
                    <a:pt x="258" y="68"/>
                  </a:lnTo>
                  <a:lnTo>
                    <a:pt x="258" y="73"/>
                  </a:lnTo>
                  <a:lnTo>
                    <a:pt x="260" y="75"/>
                  </a:lnTo>
                  <a:lnTo>
                    <a:pt x="260" y="78"/>
                  </a:lnTo>
                  <a:lnTo>
                    <a:pt x="258" y="82"/>
                  </a:lnTo>
                  <a:lnTo>
                    <a:pt x="260" y="85"/>
                  </a:lnTo>
                  <a:lnTo>
                    <a:pt x="260" y="87"/>
                  </a:lnTo>
                  <a:lnTo>
                    <a:pt x="258" y="90"/>
                  </a:lnTo>
                  <a:lnTo>
                    <a:pt x="260" y="92"/>
                  </a:lnTo>
                  <a:lnTo>
                    <a:pt x="260" y="94"/>
                  </a:lnTo>
                  <a:lnTo>
                    <a:pt x="262" y="94"/>
                  </a:lnTo>
                  <a:lnTo>
                    <a:pt x="262" y="97"/>
                  </a:lnTo>
                  <a:lnTo>
                    <a:pt x="260" y="97"/>
                  </a:lnTo>
                  <a:lnTo>
                    <a:pt x="258" y="99"/>
                  </a:lnTo>
                  <a:lnTo>
                    <a:pt x="255" y="101"/>
                  </a:lnTo>
                  <a:lnTo>
                    <a:pt x="250" y="104"/>
                  </a:lnTo>
                  <a:lnTo>
                    <a:pt x="250" y="106"/>
                  </a:lnTo>
                  <a:lnTo>
                    <a:pt x="250" y="111"/>
                  </a:lnTo>
                  <a:lnTo>
                    <a:pt x="250" y="111"/>
                  </a:lnTo>
                  <a:lnTo>
                    <a:pt x="250" y="113"/>
                  </a:lnTo>
                  <a:lnTo>
                    <a:pt x="250" y="118"/>
                  </a:lnTo>
                  <a:lnTo>
                    <a:pt x="246" y="120"/>
                  </a:lnTo>
                  <a:lnTo>
                    <a:pt x="243" y="123"/>
                  </a:lnTo>
                  <a:lnTo>
                    <a:pt x="246" y="125"/>
                  </a:lnTo>
                  <a:lnTo>
                    <a:pt x="248" y="127"/>
                  </a:lnTo>
                  <a:lnTo>
                    <a:pt x="250" y="132"/>
                  </a:lnTo>
                  <a:lnTo>
                    <a:pt x="250" y="135"/>
                  </a:lnTo>
                  <a:lnTo>
                    <a:pt x="250" y="135"/>
                  </a:lnTo>
                  <a:lnTo>
                    <a:pt x="243" y="137"/>
                  </a:lnTo>
                  <a:lnTo>
                    <a:pt x="229" y="142"/>
                  </a:lnTo>
                  <a:lnTo>
                    <a:pt x="227" y="144"/>
                  </a:lnTo>
                  <a:lnTo>
                    <a:pt x="203" y="153"/>
                  </a:lnTo>
                  <a:lnTo>
                    <a:pt x="198" y="153"/>
                  </a:lnTo>
                  <a:lnTo>
                    <a:pt x="189" y="158"/>
                  </a:lnTo>
                  <a:lnTo>
                    <a:pt x="189" y="161"/>
                  </a:lnTo>
                  <a:lnTo>
                    <a:pt x="189" y="168"/>
                  </a:lnTo>
                  <a:lnTo>
                    <a:pt x="189" y="170"/>
                  </a:lnTo>
                  <a:lnTo>
                    <a:pt x="189" y="170"/>
                  </a:lnTo>
                  <a:lnTo>
                    <a:pt x="187" y="170"/>
                  </a:lnTo>
                  <a:lnTo>
                    <a:pt x="182" y="170"/>
                  </a:lnTo>
                  <a:lnTo>
                    <a:pt x="180" y="170"/>
                  </a:lnTo>
                  <a:lnTo>
                    <a:pt x="180" y="168"/>
                  </a:lnTo>
                  <a:lnTo>
                    <a:pt x="172" y="168"/>
                  </a:lnTo>
                  <a:lnTo>
                    <a:pt x="168" y="170"/>
                  </a:lnTo>
                  <a:lnTo>
                    <a:pt x="165" y="172"/>
                  </a:lnTo>
                  <a:lnTo>
                    <a:pt x="163" y="172"/>
                  </a:lnTo>
                  <a:lnTo>
                    <a:pt x="156" y="175"/>
                  </a:lnTo>
                  <a:lnTo>
                    <a:pt x="154" y="179"/>
                  </a:lnTo>
                  <a:lnTo>
                    <a:pt x="154" y="182"/>
                  </a:lnTo>
                  <a:lnTo>
                    <a:pt x="154" y="184"/>
                  </a:lnTo>
                  <a:lnTo>
                    <a:pt x="154" y="184"/>
                  </a:lnTo>
                  <a:lnTo>
                    <a:pt x="154" y="187"/>
                  </a:lnTo>
                  <a:lnTo>
                    <a:pt x="151" y="189"/>
                  </a:lnTo>
                  <a:lnTo>
                    <a:pt x="144" y="191"/>
                  </a:lnTo>
                  <a:lnTo>
                    <a:pt x="130" y="201"/>
                  </a:lnTo>
                  <a:lnTo>
                    <a:pt x="120" y="213"/>
                  </a:lnTo>
                  <a:lnTo>
                    <a:pt x="113" y="222"/>
                  </a:lnTo>
                  <a:lnTo>
                    <a:pt x="109" y="224"/>
                  </a:lnTo>
                  <a:lnTo>
                    <a:pt x="104" y="224"/>
                  </a:lnTo>
                  <a:lnTo>
                    <a:pt x="99" y="222"/>
                  </a:lnTo>
                  <a:lnTo>
                    <a:pt x="99" y="220"/>
                  </a:lnTo>
                  <a:lnTo>
                    <a:pt x="99" y="220"/>
                  </a:lnTo>
                  <a:lnTo>
                    <a:pt x="97" y="220"/>
                  </a:lnTo>
                  <a:lnTo>
                    <a:pt x="94" y="220"/>
                  </a:lnTo>
                  <a:lnTo>
                    <a:pt x="90" y="220"/>
                  </a:lnTo>
                  <a:lnTo>
                    <a:pt x="85" y="222"/>
                  </a:lnTo>
                  <a:lnTo>
                    <a:pt x="83" y="222"/>
                  </a:lnTo>
                  <a:lnTo>
                    <a:pt x="83" y="220"/>
                  </a:lnTo>
                  <a:lnTo>
                    <a:pt x="78" y="220"/>
                  </a:lnTo>
                  <a:lnTo>
                    <a:pt x="73" y="217"/>
                  </a:lnTo>
                  <a:lnTo>
                    <a:pt x="71" y="217"/>
                  </a:lnTo>
                  <a:lnTo>
                    <a:pt x="66" y="215"/>
                  </a:lnTo>
                  <a:lnTo>
                    <a:pt x="66" y="213"/>
                  </a:lnTo>
                  <a:lnTo>
                    <a:pt x="64" y="213"/>
                  </a:lnTo>
                  <a:lnTo>
                    <a:pt x="61" y="213"/>
                  </a:lnTo>
                  <a:lnTo>
                    <a:pt x="61" y="213"/>
                  </a:lnTo>
                  <a:lnTo>
                    <a:pt x="59" y="213"/>
                  </a:lnTo>
                  <a:lnTo>
                    <a:pt x="59" y="210"/>
                  </a:lnTo>
                  <a:lnTo>
                    <a:pt x="52" y="213"/>
                  </a:lnTo>
                  <a:lnTo>
                    <a:pt x="50" y="213"/>
                  </a:lnTo>
                  <a:lnTo>
                    <a:pt x="31" y="217"/>
                  </a:lnTo>
                  <a:lnTo>
                    <a:pt x="28" y="213"/>
                  </a:lnTo>
                  <a:lnTo>
                    <a:pt x="26" y="213"/>
                  </a:lnTo>
                  <a:lnTo>
                    <a:pt x="23" y="208"/>
                  </a:lnTo>
                  <a:lnTo>
                    <a:pt x="21" y="206"/>
                  </a:lnTo>
                  <a:lnTo>
                    <a:pt x="19" y="206"/>
                  </a:lnTo>
                  <a:lnTo>
                    <a:pt x="14" y="203"/>
                  </a:lnTo>
                  <a:lnTo>
                    <a:pt x="9" y="196"/>
                  </a:lnTo>
                  <a:lnTo>
                    <a:pt x="7" y="196"/>
                  </a:lnTo>
                  <a:lnTo>
                    <a:pt x="5" y="194"/>
                  </a:lnTo>
                  <a:lnTo>
                    <a:pt x="2" y="191"/>
                  </a:lnTo>
                  <a:lnTo>
                    <a:pt x="0" y="187"/>
                  </a:lnTo>
                  <a:lnTo>
                    <a:pt x="0" y="184"/>
                  </a:lnTo>
                  <a:lnTo>
                    <a:pt x="0" y="108"/>
                  </a:lnTo>
                  <a:lnTo>
                    <a:pt x="50" y="108"/>
                  </a:lnTo>
                  <a:lnTo>
                    <a:pt x="47" y="106"/>
                  </a:lnTo>
                  <a:lnTo>
                    <a:pt x="47" y="101"/>
                  </a:lnTo>
                  <a:lnTo>
                    <a:pt x="50" y="99"/>
                  </a:lnTo>
                  <a:lnTo>
                    <a:pt x="50" y="94"/>
                  </a:lnTo>
                  <a:lnTo>
                    <a:pt x="47" y="92"/>
                  </a:lnTo>
                  <a:lnTo>
                    <a:pt x="47" y="87"/>
                  </a:lnTo>
                  <a:lnTo>
                    <a:pt x="47" y="78"/>
                  </a:lnTo>
                  <a:lnTo>
                    <a:pt x="47" y="68"/>
                  </a:lnTo>
                  <a:lnTo>
                    <a:pt x="47" y="68"/>
                  </a:lnTo>
                  <a:lnTo>
                    <a:pt x="47" y="66"/>
                  </a:lnTo>
                  <a:lnTo>
                    <a:pt x="47" y="64"/>
                  </a:lnTo>
                  <a:lnTo>
                    <a:pt x="47" y="6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64" name="Yemen">
              <a:extLst>
                <a:ext uri="{FF2B5EF4-FFF2-40B4-BE49-F238E27FC236}">
                  <a16:creationId xmlns:a16="http://schemas.microsoft.com/office/drawing/2014/main" xmlns="" id="{433D7E68-3EAF-4074-8F87-F0E442D79CEA}"/>
                </a:ext>
              </a:extLst>
            </p:cNvPr>
            <p:cNvSpPr>
              <a:spLocks/>
            </p:cNvSpPr>
            <p:nvPr/>
          </p:nvSpPr>
          <p:spPr bwMode="auto">
            <a:xfrm>
              <a:off x="6962604" y="3834589"/>
              <a:ext cx="271319" cy="177095"/>
            </a:xfrm>
            <a:custGeom>
              <a:avLst/>
              <a:gdLst>
                <a:gd name="T0" fmla="*/ 7 w 239"/>
                <a:gd name="T1" fmla="*/ 63 h 156"/>
                <a:gd name="T2" fmla="*/ 12 w 239"/>
                <a:gd name="T3" fmla="*/ 61 h 156"/>
                <a:gd name="T4" fmla="*/ 14 w 239"/>
                <a:gd name="T5" fmla="*/ 49 h 156"/>
                <a:gd name="T6" fmla="*/ 24 w 239"/>
                <a:gd name="T7" fmla="*/ 37 h 156"/>
                <a:gd name="T8" fmla="*/ 45 w 239"/>
                <a:gd name="T9" fmla="*/ 42 h 156"/>
                <a:gd name="T10" fmla="*/ 83 w 239"/>
                <a:gd name="T11" fmla="*/ 59 h 156"/>
                <a:gd name="T12" fmla="*/ 126 w 239"/>
                <a:gd name="T13" fmla="*/ 26 h 156"/>
                <a:gd name="T14" fmla="*/ 208 w 239"/>
                <a:gd name="T15" fmla="*/ 11 h 156"/>
                <a:gd name="T16" fmla="*/ 225 w 239"/>
                <a:gd name="T17" fmla="*/ 47 h 156"/>
                <a:gd name="T18" fmla="*/ 234 w 239"/>
                <a:gd name="T19" fmla="*/ 63 h 156"/>
                <a:gd name="T20" fmla="*/ 218 w 239"/>
                <a:gd name="T21" fmla="*/ 73 h 156"/>
                <a:gd name="T22" fmla="*/ 218 w 239"/>
                <a:gd name="T23" fmla="*/ 82 h 156"/>
                <a:gd name="T24" fmla="*/ 218 w 239"/>
                <a:gd name="T25" fmla="*/ 85 h 156"/>
                <a:gd name="T26" fmla="*/ 204 w 239"/>
                <a:gd name="T27" fmla="*/ 92 h 156"/>
                <a:gd name="T28" fmla="*/ 182 w 239"/>
                <a:gd name="T29" fmla="*/ 99 h 156"/>
                <a:gd name="T30" fmla="*/ 154 w 239"/>
                <a:gd name="T31" fmla="*/ 108 h 156"/>
                <a:gd name="T32" fmla="*/ 149 w 239"/>
                <a:gd name="T33" fmla="*/ 111 h 156"/>
                <a:gd name="T34" fmla="*/ 137 w 239"/>
                <a:gd name="T35" fmla="*/ 123 h 156"/>
                <a:gd name="T36" fmla="*/ 133 w 239"/>
                <a:gd name="T37" fmla="*/ 123 h 156"/>
                <a:gd name="T38" fmla="*/ 128 w 239"/>
                <a:gd name="T39" fmla="*/ 125 h 156"/>
                <a:gd name="T40" fmla="*/ 121 w 239"/>
                <a:gd name="T41" fmla="*/ 123 h 156"/>
                <a:gd name="T42" fmla="*/ 114 w 239"/>
                <a:gd name="T43" fmla="*/ 130 h 156"/>
                <a:gd name="T44" fmla="*/ 102 w 239"/>
                <a:gd name="T45" fmla="*/ 134 h 156"/>
                <a:gd name="T46" fmla="*/ 88 w 239"/>
                <a:gd name="T47" fmla="*/ 137 h 156"/>
                <a:gd name="T48" fmla="*/ 78 w 239"/>
                <a:gd name="T49" fmla="*/ 137 h 156"/>
                <a:gd name="T50" fmla="*/ 74 w 239"/>
                <a:gd name="T51" fmla="*/ 134 h 156"/>
                <a:gd name="T52" fmla="*/ 67 w 239"/>
                <a:gd name="T53" fmla="*/ 139 h 156"/>
                <a:gd name="T54" fmla="*/ 62 w 239"/>
                <a:gd name="T55" fmla="*/ 144 h 156"/>
                <a:gd name="T56" fmla="*/ 52 w 239"/>
                <a:gd name="T57" fmla="*/ 153 h 156"/>
                <a:gd name="T58" fmla="*/ 45 w 239"/>
                <a:gd name="T59" fmla="*/ 151 h 156"/>
                <a:gd name="T60" fmla="*/ 38 w 239"/>
                <a:gd name="T61" fmla="*/ 156 h 156"/>
                <a:gd name="T62" fmla="*/ 31 w 239"/>
                <a:gd name="T63" fmla="*/ 153 h 156"/>
                <a:gd name="T64" fmla="*/ 24 w 239"/>
                <a:gd name="T65" fmla="*/ 151 h 156"/>
                <a:gd name="T66" fmla="*/ 19 w 239"/>
                <a:gd name="T67" fmla="*/ 142 h 156"/>
                <a:gd name="T68" fmla="*/ 19 w 239"/>
                <a:gd name="T69" fmla="*/ 132 h 156"/>
                <a:gd name="T70" fmla="*/ 12 w 239"/>
                <a:gd name="T71" fmla="*/ 123 h 156"/>
                <a:gd name="T72" fmla="*/ 5 w 239"/>
                <a:gd name="T73" fmla="*/ 94 h 156"/>
                <a:gd name="T74" fmla="*/ 0 w 239"/>
                <a:gd name="T75" fmla="*/ 90 h 156"/>
                <a:gd name="T76" fmla="*/ 3 w 239"/>
                <a:gd name="T77" fmla="*/ 87 h 156"/>
                <a:gd name="T78" fmla="*/ 5 w 239"/>
                <a:gd name="T79" fmla="*/ 85 h 156"/>
                <a:gd name="T80" fmla="*/ 5 w 239"/>
                <a:gd name="T81" fmla="*/ 68 h 156"/>
                <a:gd name="T82" fmla="*/ 3 w 239"/>
                <a:gd name="T83" fmla="*/ 6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9" h="156">
                  <a:moveTo>
                    <a:pt x="3" y="63"/>
                  </a:moveTo>
                  <a:lnTo>
                    <a:pt x="7" y="63"/>
                  </a:lnTo>
                  <a:lnTo>
                    <a:pt x="10" y="66"/>
                  </a:lnTo>
                  <a:lnTo>
                    <a:pt x="12" y="61"/>
                  </a:lnTo>
                  <a:lnTo>
                    <a:pt x="19" y="56"/>
                  </a:lnTo>
                  <a:lnTo>
                    <a:pt x="14" y="49"/>
                  </a:lnTo>
                  <a:lnTo>
                    <a:pt x="17" y="40"/>
                  </a:lnTo>
                  <a:lnTo>
                    <a:pt x="24" y="37"/>
                  </a:lnTo>
                  <a:lnTo>
                    <a:pt x="31" y="42"/>
                  </a:lnTo>
                  <a:lnTo>
                    <a:pt x="45" y="42"/>
                  </a:lnTo>
                  <a:lnTo>
                    <a:pt x="64" y="49"/>
                  </a:lnTo>
                  <a:lnTo>
                    <a:pt x="83" y="59"/>
                  </a:lnTo>
                  <a:lnTo>
                    <a:pt x="85" y="80"/>
                  </a:lnTo>
                  <a:lnTo>
                    <a:pt x="126" y="26"/>
                  </a:lnTo>
                  <a:lnTo>
                    <a:pt x="208" y="0"/>
                  </a:lnTo>
                  <a:lnTo>
                    <a:pt x="208" y="11"/>
                  </a:lnTo>
                  <a:lnTo>
                    <a:pt x="227" y="37"/>
                  </a:lnTo>
                  <a:lnTo>
                    <a:pt x="225" y="47"/>
                  </a:lnTo>
                  <a:lnTo>
                    <a:pt x="239" y="61"/>
                  </a:lnTo>
                  <a:lnTo>
                    <a:pt x="234" y="63"/>
                  </a:lnTo>
                  <a:lnTo>
                    <a:pt x="225" y="66"/>
                  </a:lnTo>
                  <a:lnTo>
                    <a:pt x="218" y="73"/>
                  </a:lnTo>
                  <a:lnTo>
                    <a:pt x="215" y="80"/>
                  </a:lnTo>
                  <a:lnTo>
                    <a:pt x="218" y="82"/>
                  </a:lnTo>
                  <a:lnTo>
                    <a:pt x="218" y="82"/>
                  </a:lnTo>
                  <a:lnTo>
                    <a:pt x="218" y="85"/>
                  </a:lnTo>
                  <a:lnTo>
                    <a:pt x="208" y="87"/>
                  </a:lnTo>
                  <a:lnTo>
                    <a:pt x="204" y="92"/>
                  </a:lnTo>
                  <a:lnTo>
                    <a:pt x="197" y="97"/>
                  </a:lnTo>
                  <a:lnTo>
                    <a:pt x="182" y="99"/>
                  </a:lnTo>
                  <a:lnTo>
                    <a:pt x="180" y="101"/>
                  </a:lnTo>
                  <a:lnTo>
                    <a:pt x="154" y="108"/>
                  </a:lnTo>
                  <a:lnTo>
                    <a:pt x="152" y="108"/>
                  </a:lnTo>
                  <a:lnTo>
                    <a:pt x="149" y="111"/>
                  </a:lnTo>
                  <a:lnTo>
                    <a:pt x="145" y="118"/>
                  </a:lnTo>
                  <a:lnTo>
                    <a:pt x="137" y="123"/>
                  </a:lnTo>
                  <a:lnTo>
                    <a:pt x="135" y="123"/>
                  </a:lnTo>
                  <a:lnTo>
                    <a:pt x="133" y="123"/>
                  </a:lnTo>
                  <a:lnTo>
                    <a:pt x="130" y="123"/>
                  </a:lnTo>
                  <a:lnTo>
                    <a:pt x="128" y="125"/>
                  </a:lnTo>
                  <a:lnTo>
                    <a:pt x="126" y="123"/>
                  </a:lnTo>
                  <a:lnTo>
                    <a:pt x="121" y="123"/>
                  </a:lnTo>
                  <a:lnTo>
                    <a:pt x="114" y="127"/>
                  </a:lnTo>
                  <a:lnTo>
                    <a:pt x="114" y="130"/>
                  </a:lnTo>
                  <a:lnTo>
                    <a:pt x="109" y="132"/>
                  </a:lnTo>
                  <a:lnTo>
                    <a:pt x="102" y="134"/>
                  </a:lnTo>
                  <a:lnTo>
                    <a:pt x="90" y="139"/>
                  </a:lnTo>
                  <a:lnTo>
                    <a:pt x="88" y="137"/>
                  </a:lnTo>
                  <a:lnTo>
                    <a:pt x="85" y="134"/>
                  </a:lnTo>
                  <a:lnTo>
                    <a:pt x="78" y="137"/>
                  </a:lnTo>
                  <a:lnTo>
                    <a:pt x="78" y="134"/>
                  </a:lnTo>
                  <a:lnTo>
                    <a:pt x="74" y="134"/>
                  </a:lnTo>
                  <a:lnTo>
                    <a:pt x="71" y="134"/>
                  </a:lnTo>
                  <a:lnTo>
                    <a:pt x="67" y="139"/>
                  </a:lnTo>
                  <a:lnTo>
                    <a:pt x="64" y="144"/>
                  </a:lnTo>
                  <a:lnTo>
                    <a:pt x="62" y="144"/>
                  </a:lnTo>
                  <a:lnTo>
                    <a:pt x="57" y="151"/>
                  </a:lnTo>
                  <a:lnTo>
                    <a:pt x="52" y="153"/>
                  </a:lnTo>
                  <a:lnTo>
                    <a:pt x="50" y="151"/>
                  </a:lnTo>
                  <a:lnTo>
                    <a:pt x="45" y="151"/>
                  </a:lnTo>
                  <a:lnTo>
                    <a:pt x="41" y="153"/>
                  </a:lnTo>
                  <a:lnTo>
                    <a:pt x="38" y="156"/>
                  </a:lnTo>
                  <a:lnTo>
                    <a:pt x="31" y="153"/>
                  </a:lnTo>
                  <a:lnTo>
                    <a:pt x="31" y="153"/>
                  </a:lnTo>
                  <a:lnTo>
                    <a:pt x="26" y="156"/>
                  </a:lnTo>
                  <a:lnTo>
                    <a:pt x="24" y="151"/>
                  </a:lnTo>
                  <a:lnTo>
                    <a:pt x="24" y="146"/>
                  </a:lnTo>
                  <a:lnTo>
                    <a:pt x="19" y="142"/>
                  </a:lnTo>
                  <a:lnTo>
                    <a:pt x="17" y="134"/>
                  </a:lnTo>
                  <a:lnTo>
                    <a:pt x="19" y="132"/>
                  </a:lnTo>
                  <a:lnTo>
                    <a:pt x="17" y="127"/>
                  </a:lnTo>
                  <a:lnTo>
                    <a:pt x="12" y="123"/>
                  </a:lnTo>
                  <a:lnTo>
                    <a:pt x="10" y="101"/>
                  </a:lnTo>
                  <a:lnTo>
                    <a:pt x="5" y="94"/>
                  </a:lnTo>
                  <a:lnTo>
                    <a:pt x="3" y="90"/>
                  </a:lnTo>
                  <a:lnTo>
                    <a:pt x="0" y="90"/>
                  </a:lnTo>
                  <a:lnTo>
                    <a:pt x="0" y="87"/>
                  </a:lnTo>
                  <a:lnTo>
                    <a:pt x="3" y="87"/>
                  </a:lnTo>
                  <a:lnTo>
                    <a:pt x="3" y="85"/>
                  </a:lnTo>
                  <a:lnTo>
                    <a:pt x="5" y="85"/>
                  </a:lnTo>
                  <a:lnTo>
                    <a:pt x="7" y="80"/>
                  </a:lnTo>
                  <a:lnTo>
                    <a:pt x="5" y="68"/>
                  </a:lnTo>
                  <a:lnTo>
                    <a:pt x="3" y="63"/>
                  </a:lnTo>
                  <a:lnTo>
                    <a:pt x="3" y="63"/>
                  </a:lnTo>
                  <a:lnTo>
                    <a:pt x="3" y="6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65" name="Western Sahara">
              <a:extLst>
                <a:ext uri="{FF2B5EF4-FFF2-40B4-BE49-F238E27FC236}">
                  <a16:creationId xmlns:a16="http://schemas.microsoft.com/office/drawing/2014/main" xmlns="" id="{C1DE906E-33E3-4C6C-8298-7FDF4EC0710C}"/>
                </a:ext>
              </a:extLst>
            </p:cNvPr>
            <p:cNvSpPr>
              <a:spLocks/>
            </p:cNvSpPr>
            <p:nvPr/>
          </p:nvSpPr>
          <p:spPr bwMode="auto">
            <a:xfrm>
              <a:off x="5467511" y="3614355"/>
              <a:ext cx="206611" cy="165743"/>
            </a:xfrm>
            <a:custGeom>
              <a:avLst/>
              <a:gdLst>
                <a:gd name="T0" fmla="*/ 182 w 182"/>
                <a:gd name="T1" fmla="*/ 7 h 146"/>
                <a:gd name="T2" fmla="*/ 182 w 182"/>
                <a:gd name="T3" fmla="*/ 0 h 146"/>
                <a:gd name="T4" fmla="*/ 92 w 182"/>
                <a:gd name="T5" fmla="*/ 0 h 146"/>
                <a:gd name="T6" fmla="*/ 83 w 182"/>
                <a:gd name="T7" fmla="*/ 11 h 146"/>
                <a:gd name="T8" fmla="*/ 83 w 182"/>
                <a:gd name="T9" fmla="*/ 18 h 146"/>
                <a:gd name="T10" fmla="*/ 81 w 182"/>
                <a:gd name="T11" fmla="*/ 18 h 146"/>
                <a:gd name="T12" fmla="*/ 64 w 182"/>
                <a:gd name="T13" fmla="*/ 28 h 146"/>
                <a:gd name="T14" fmla="*/ 64 w 182"/>
                <a:gd name="T15" fmla="*/ 33 h 146"/>
                <a:gd name="T16" fmla="*/ 57 w 182"/>
                <a:gd name="T17" fmla="*/ 35 h 146"/>
                <a:gd name="T18" fmla="*/ 59 w 182"/>
                <a:gd name="T19" fmla="*/ 42 h 146"/>
                <a:gd name="T20" fmla="*/ 45 w 182"/>
                <a:gd name="T21" fmla="*/ 61 h 146"/>
                <a:gd name="T22" fmla="*/ 45 w 182"/>
                <a:gd name="T23" fmla="*/ 68 h 146"/>
                <a:gd name="T24" fmla="*/ 33 w 182"/>
                <a:gd name="T25" fmla="*/ 78 h 146"/>
                <a:gd name="T26" fmla="*/ 31 w 182"/>
                <a:gd name="T27" fmla="*/ 80 h 146"/>
                <a:gd name="T28" fmla="*/ 24 w 182"/>
                <a:gd name="T29" fmla="*/ 92 h 146"/>
                <a:gd name="T30" fmla="*/ 26 w 182"/>
                <a:gd name="T31" fmla="*/ 94 h 146"/>
                <a:gd name="T32" fmla="*/ 17 w 182"/>
                <a:gd name="T33" fmla="*/ 106 h 146"/>
                <a:gd name="T34" fmla="*/ 17 w 182"/>
                <a:gd name="T35" fmla="*/ 108 h 146"/>
                <a:gd name="T36" fmla="*/ 19 w 182"/>
                <a:gd name="T37" fmla="*/ 111 h 146"/>
                <a:gd name="T38" fmla="*/ 14 w 182"/>
                <a:gd name="T39" fmla="*/ 113 h 146"/>
                <a:gd name="T40" fmla="*/ 7 w 182"/>
                <a:gd name="T41" fmla="*/ 125 h 146"/>
                <a:gd name="T42" fmla="*/ 5 w 182"/>
                <a:gd name="T43" fmla="*/ 125 h 146"/>
                <a:gd name="T44" fmla="*/ 3 w 182"/>
                <a:gd name="T45" fmla="*/ 130 h 146"/>
                <a:gd name="T46" fmla="*/ 3 w 182"/>
                <a:gd name="T47" fmla="*/ 134 h 146"/>
                <a:gd name="T48" fmla="*/ 0 w 182"/>
                <a:gd name="T49" fmla="*/ 139 h 146"/>
                <a:gd name="T50" fmla="*/ 0 w 182"/>
                <a:gd name="T51" fmla="*/ 146 h 146"/>
                <a:gd name="T52" fmla="*/ 90 w 182"/>
                <a:gd name="T53" fmla="*/ 146 h 146"/>
                <a:gd name="T54" fmla="*/ 90 w 182"/>
                <a:gd name="T55" fmla="*/ 106 h 146"/>
                <a:gd name="T56" fmla="*/ 92 w 182"/>
                <a:gd name="T57" fmla="*/ 99 h 146"/>
                <a:gd name="T58" fmla="*/ 97 w 182"/>
                <a:gd name="T59" fmla="*/ 97 h 146"/>
                <a:gd name="T60" fmla="*/ 102 w 182"/>
                <a:gd name="T61" fmla="*/ 94 h 146"/>
                <a:gd name="T62" fmla="*/ 109 w 182"/>
                <a:gd name="T63" fmla="*/ 94 h 146"/>
                <a:gd name="T64" fmla="*/ 111 w 182"/>
                <a:gd name="T65" fmla="*/ 35 h 146"/>
                <a:gd name="T66" fmla="*/ 182 w 182"/>
                <a:gd name="T67" fmla="*/ 37 h 146"/>
                <a:gd name="T68" fmla="*/ 182 w 182"/>
                <a:gd name="T69" fmla="*/ 7 h 146"/>
                <a:gd name="T70" fmla="*/ 182 w 182"/>
                <a:gd name="T71" fmla="*/ 7 h 146"/>
                <a:gd name="T72" fmla="*/ 182 w 182"/>
                <a:gd name="T73" fmla="*/ 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2" h="146">
                  <a:moveTo>
                    <a:pt x="182" y="7"/>
                  </a:moveTo>
                  <a:lnTo>
                    <a:pt x="182" y="0"/>
                  </a:lnTo>
                  <a:lnTo>
                    <a:pt x="92" y="0"/>
                  </a:lnTo>
                  <a:lnTo>
                    <a:pt x="83" y="11"/>
                  </a:lnTo>
                  <a:lnTo>
                    <a:pt x="83" y="18"/>
                  </a:lnTo>
                  <a:lnTo>
                    <a:pt x="81" y="18"/>
                  </a:lnTo>
                  <a:lnTo>
                    <a:pt x="64" y="28"/>
                  </a:lnTo>
                  <a:lnTo>
                    <a:pt x="64" y="33"/>
                  </a:lnTo>
                  <a:lnTo>
                    <a:pt x="57" y="35"/>
                  </a:lnTo>
                  <a:lnTo>
                    <a:pt x="59" y="42"/>
                  </a:lnTo>
                  <a:lnTo>
                    <a:pt x="45" y="61"/>
                  </a:lnTo>
                  <a:lnTo>
                    <a:pt x="45" y="68"/>
                  </a:lnTo>
                  <a:lnTo>
                    <a:pt x="33" y="78"/>
                  </a:lnTo>
                  <a:lnTo>
                    <a:pt x="31" y="80"/>
                  </a:lnTo>
                  <a:lnTo>
                    <a:pt x="24" y="92"/>
                  </a:lnTo>
                  <a:lnTo>
                    <a:pt x="26" y="94"/>
                  </a:lnTo>
                  <a:lnTo>
                    <a:pt x="17" y="106"/>
                  </a:lnTo>
                  <a:lnTo>
                    <a:pt x="17" y="108"/>
                  </a:lnTo>
                  <a:lnTo>
                    <a:pt x="19" y="111"/>
                  </a:lnTo>
                  <a:lnTo>
                    <a:pt x="14" y="113"/>
                  </a:lnTo>
                  <a:lnTo>
                    <a:pt x="7" y="125"/>
                  </a:lnTo>
                  <a:lnTo>
                    <a:pt x="5" y="125"/>
                  </a:lnTo>
                  <a:lnTo>
                    <a:pt x="3" y="130"/>
                  </a:lnTo>
                  <a:lnTo>
                    <a:pt x="3" y="134"/>
                  </a:lnTo>
                  <a:lnTo>
                    <a:pt x="0" y="139"/>
                  </a:lnTo>
                  <a:lnTo>
                    <a:pt x="0" y="146"/>
                  </a:lnTo>
                  <a:lnTo>
                    <a:pt x="90" y="146"/>
                  </a:lnTo>
                  <a:lnTo>
                    <a:pt x="90" y="106"/>
                  </a:lnTo>
                  <a:lnTo>
                    <a:pt x="92" y="99"/>
                  </a:lnTo>
                  <a:lnTo>
                    <a:pt x="97" y="97"/>
                  </a:lnTo>
                  <a:lnTo>
                    <a:pt x="102" y="94"/>
                  </a:lnTo>
                  <a:lnTo>
                    <a:pt x="109" y="94"/>
                  </a:lnTo>
                  <a:lnTo>
                    <a:pt x="111" y="35"/>
                  </a:lnTo>
                  <a:lnTo>
                    <a:pt x="182" y="37"/>
                  </a:lnTo>
                  <a:lnTo>
                    <a:pt x="182" y="7"/>
                  </a:lnTo>
                  <a:lnTo>
                    <a:pt x="182" y="7"/>
                  </a:lnTo>
                  <a:lnTo>
                    <a:pt x="182"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nvGrpSpPr>
            <p:cNvPr id="566" name="West Bank">
              <a:extLst>
                <a:ext uri="{FF2B5EF4-FFF2-40B4-BE49-F238E27FC236}">
                  <a16:creationId xmlns:a16="http://schemas.microsoft.com/office/drawing/2014/main" xmlns="" id="{C2242806-8FA7-42F5-941B-4CE47E5059D9}"/>
                </a:ext>
              </a:extLst>
            </p:cNvPr>
            <p:cNvGrpSpPr/>
            <p:nvPr/>
          </p:nvGrpSpPr>
          <p:grpSpPr>
            <a:xfrm>
              <a:off x="6748046" y="3449747"/>
              <a:ext cx="21570" cy="56761"/>
              <a:chOff x="5512920" y="3449747"/>
              <a:chExt cx="21570" cy="56761"/>
            </a:xfrm>
            <a:grpFill/>
          </p:grpSpPr>
          <p:sp>
            <p:nvSpPr>
              <p:cNvPr id="735" name="West Bank">
                <a:extLst>
                  <a:ext uri="{FF2B5EF4-FFF2-40B4-BE49-F238E27FC236}">
                    <a16:creationId xmlns:a16="http://schemas.microsoft.com/office/drawing/2014/main" xmlns="" id="{84ED6A59-24EE-4F55-8F92-E937B842F87E}"/>
                  </a:ext>
                </a:extLst>
              </p:cNvPr>
              <p:cNvSpPr>
                <a:spLocks/>
              </p:cNvSpPr>
              <p:nvPr/>
            </p:nvSpPr>
            <p:spPr bwMode="auto">
              <a:xfrm>
                <a:off x="5526543" y="3449747"/>
                <a:ext cx="7947" cy="24975"/>
              </a:xfrm>
              <a:custGeom>
                <a:avLst/>
                <a:gdLst>
                  <a:gd name="T0" fmla="*/ 0 w 7"/>
                  <a:gd name="T1" fmla="*/ 22 h 22"/>
                  <a:gd name="T2" fmla="*/ 0 w 7"/>
                  <a:gd name="T3" fmla="*/ 19 h 22"/>
                  <a:gd name="T4" fmla="*/ 0 w 7"/>
                  <a:gd name="T5" fmla="*/ 14 h 22"/>
                  <a:gd name="T6" fmla="*/ 0 w 7"/>
                  <a:gd name="T7" fmla="*/ 7 h 22"/>
                  <a:gd name="T8" fmla="*/ 2 w 7"/>
                  <a:gd name="T9" fmla="*/ 3 h 22"/>
                  <a:gd name="T10" fmla="*/ 2 w 7"/>
                  <a:gd name="T11" fmla="*/ 0 h 22"/>
                  <a:gd name="T12" fmla="*/ 2 w 7"/>
                  <a:gd name="T13" fmla="*/ 0 h 22"/>
                  <a:gd name="T14" fmla="*/ 5 w 7"/>
                  <a:gd name="T15" fmla="*/ 3 h 22"/>
                  <a:gd name="T16" fmla="*/ 7 w 7"/>
                  <a:gd name="T17" fmla="*/ 5 h 22"/>
                  <a:gd name="T18" fmla="*/ 7 w 7"/>
                  <a:gd name="T19" fmla="*/ 12 h 22"/>
                  <a:gd name="T20" fmla="*/ 7 w 7"/>
                  <a:gd name="T21" fmla="*/ 17 h 22"/>
                  <a:gd name="T22" fmla="*/ 7 w 7"/>
                  <a:gd name="T23" fmla="*/ 17 h 22"/>
                  <a:gd name="T24" fmla="*/ 5 w 7"/>
                  <a:gd name="T25" fmla="*/ 19 h 22"/>
                  <a:gd name="T26" fmla="*/ 2 w 7"/>
                  <a:gd name="T27" fmla="*/ 22 h 22"/>
                  <a:gd name="T28" fmla="*/ 0 w 7"/>
                  <a:gd name="T29" fmla="*/ 22 h 22"/>
                  <a:gd name="T30" fmla="*/ 0 w 7"/>
                  <a:gd name="T3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22">
                    <a:moveTo>
                      <a:pt x="0" y="22"/>
                    </a:moveTo>
                    <a:lnTo>
                      <a:pt x="0" y="19"/>
                    </a:lnTo>
                    <a:lnTo>
                      <a:pt x="0" y="14"/>
                    </a:lnTo>
                    <a:lnTo>
                      <a:pt x="0" y="7"/>
                    </a:lnTo>
                    <a:lnTo>
                      <a:pt x="2" y="3"/>
                    </a:lnTo>
                    <a:lnTo>
                      <a:pt x="2" y="0"/>
                    </a:lnTo>
                    <a:lnTo>
                      <a:pt x="2" y="0"/>
                    </a:lnTo>
                    <a:lnTo>
                      <a:pt x="5" y="3"/>
                    </a:lnTo>
                    <a:lnTo>
                      <a:pt x="7" y="5"/>
                    </a:lnTo>
                    <a:lnTo>
                      <a:pt x="7" y="12"/>
                    </a:lnTo>
                    <a:lnTo>
                      <a:pt x="7" y="17"/>
                    </a:lnTo>
                    <a:lnTo>
                      <a:pt x="7" y="17"/>
                    </a:lnTo>
                    <a:lnTo>
                      <a:pt x="5" y="19"/>
                    </a:lnTo>
                    <a:lnTo>
                      <a:pt x="2" y="22"/>
                    </a:lnTo>
                    <a:lnTo>
                      <a:pt x="0" y="22"/>
                    </a:lnTo>
                    <a:lnTo>
                      <a:pt x="0" y="22"/>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736" name="West Bank">
                <a:extLst>
                  <a:ext uri="{FF2B5EF4-FFF2-40B4-BE49-F238E27FC236}">
                    <a16:creationId xmlns:a16="http://schemas.microsoft.com/office/drawing/2014/main" xmlns="" id="{F889B548-3E0B-409F-A2A9-E9544227A6B7}"/>
                  </a:ext>
                </a:extLst>
              </p:cNvPr>
              <p:cNvSpPr>
                <a:spLocks/>
              </p:cNvSpPr>
              <p:nvPr/>
            </p:nvSpPr>
            <p:spPr bwMode="auto">
              <a:xfrm>
                <a:off x="5512920" y="3474722"/>
                <a:ext cx="13623" cy="31786"/>
              </a:xfrm>
              <a:custGeom>
                <a:avLst/>
                <a:gdLst>
                  <a:gd name="T0" fmla="*/ 10 w 12"/>
                  <a:gd name="T1" fmla="*/ 26 h 28"/>
                  <a:gd name="T2" fmla="*/ 7 w 12"/>
                  <a:gd name="T3" fmla="*/ 26 h 28"/>
                  <a:gd name="T4" fmla="*/ 3 w 12"/>
                  <a:gd name="T5" fmla="*/ 28 h 28"/>
                  <a:gd name="T6" fmla="*/ 0 w 12"/>
                  <a:gd name="T7" fmla="*/ 26 h 28"/>
                  <a:gd name="T8" fmla="*/ 3 w 12"/>
                  <a:gd name="T9" fmla="*/ 18 h 28"/>
                  <a:gd name="T10" fmla="*/ 3 w 12"/>
                  <a:gd name="T11" fmla="*/ 9 h 28"/>
                  <a:gd name="T12" fmla="*/ 0 w 12"/>
                  <a:gd name="T13" fmla="*/ 7 h 28"/>
                  <a:gd name="T14" fmla="*/ 3 w 12"/>
                  <a:gd name="T15" fmla="*/ 0 h 28"/>
                  <a:gd name="T16" fmla="*/ 7 w 12"/>
                  <a:gd name="T17" fmla="*/ 0 h 28"/>
                  <a:gd name="T18" fmla="*/ 7 w 12"/>
                  <a:gd name="T19" fmla="*/ 4 h 28"/>
                  <a:gd name="T20" fmla="*/ 10 w 12"/>
                  <a:gd name="T21" fmla="*/ 4 h 28"/>
                  <a:gd name="T22" fmla="*/ 12 w 12"/>
                  <a:gd name="T23" fmla="*/ 2 h 28"/>
                  <a:gd name="T24" fmla="*/ 12 w 12"/>
                  <a:gd name="T25" fmla="*/ 2 h 28"/>
                  <a:gd name="T26" fmla="*/ 12 w 12"/>
                  <a:gd name="T27" fmla="*/ 7 h 28"/>
                  <a:gd name="T28" fmla="*/ 12 w 12"/>
                  <a:gd name="T29" fmla="*/ 7 h 28"/>
                  <a:gd name="T30" fmla="*/ 12 w 12"/>
                  <a:gd name="T31" fmla="*/ 14 h 28"/>
                  <a:gd name="T32" fmla="*/ 12 w 12"/>
                  <a:gd name="T33" fmla="*/ 16 h 28"/>
                  <a:gd name="T34" fmla="*/ 12 w 12"/>
                  <a:gd name="T35" fmla="*/ 26 h 28"/>
                  <a:gd name="T36" fmla="*/ 10 w 12"/>
                  <a:gd name="T37" fmla="*/ 26 h 28"/>
                  <a:gd name="T38" fmla="*/ 10 w 12"/>
                  <a:gd name="T39"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28">
                    <a:moveTo>
                      <a:pt x="10" y="26"/>
                    </a:moveTo>
                    <a:lnTo>
                      <a:pt x="7" y="26"/>
                    </a:lnTo>
                    <a:lnTo>
                      <a:pt x="3" y="28"/>
                    </a:lnTo>
                    <a:lnTo>
                      <a:pt x="0" y="26"/>
                    </a:lnTo>
                    <a:lnTo>
                      <a:pt x="3" y="18"/>
                    </a:lnTo>
                    <a:lnTo>
                      <a:pt x="3" y="9"/>
                    </a:lnTo>
                    <a:lnTo>
                      <a:pt x="0" y="7"/>
                    </a:lnTo>
                    <a:lnTo>
                      <a:pt x="3" y="0"/>
                    </a:lnTo>
                    <a:lnTo>
                      <a:pt x="7" y="0"/>
                    </a:lnTo>
                    <a:lnTo>
                      <a:pt x="7" y="4"/>
                    </a:lnTo>
                    <a:lnTo>
                      <a:pt x="10" y="4"/>
                    </a:lnTo>
                    <a:lnTo>
                      <a:pt x="12" y="2"/>
                    </a:lnTo>
                    <a:lnTo>
                      <a:pt x="12" y="2"/>
                    </a:lnTo>
                    <a:lnTo>
                      <a:pt x="12" y="7"/>
                    </a:lnTo>
                    <a:lnTo>
                      <a:pt x="12" y="7"/>
                    </a:lnTo>
                    <a:lnTo>
                      <a:pt x="12" y="14"/>
                    </a:lnTo>
                    <a:lnTo>
                      <a:pt x="12" y="16"/>
                    </a:lnTo>
                    <a:lnTo>
                      <a:pt x="12" y="26"/>
                    </a:lnTo>
                    <a:lnTo>
                      <a:pt x="10" y="26"/>
                    </a:lnTo>
                    <a:lnTo>
                      <a:pt x="10" y="26"/>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grpSp>
        <p:sp>
          <p:nvSpPr>
            <p:cNvPr id="569" name="Uzbekistan">
              <a:extLst>
                <a:ext uri="{FF2B5EF4-FFF2-40B4-BE49-F238E27FC236}">
                  <a16:creationId xmlns:a16="http://schemas.microsoft.com/office/drawing/2014/main" xmlns="" id="{4FF980A7-A3D0-4C04-9954-178DF6342C10}"/>
                </a:ext>
              </a:extLst>
            </p:cNvPr>
            <p:cNvSpPr>
              <a:spLocks/>
            </p:cNvSpPr>
            <p:nvPr/>
          </p:nvSpPr>
          <p:spPr bwMode="auto">
            <a:xfrm>
              <a:off x="7212353" y="3060365"/>
              <a:ext cx="410952" cy="255426"/>
            </a:xfrm>
            <a:custGeom>
              <a:avLst/>
              <a:gdLst>
                <a:gd name="T0" fmla="*/ 286 w 362"/>
                <a:gd name="T1" fmla="*/ 211 h 225"/>
                <a:gd name="T2" fmla="*/ 293 w 362"/>
                <a:gd name="T3" fmla="*/ 197 h 225"/>
                <a:gd name="T4" fmla="*/ 289 w 362"/>
                <a:gd name="T5" fmla="*/ 187 h 225"/>
                <a:gd name="T6" fmla="*/ 289 w 362"/>
                <a:gd name="T7" fmla="*/ 178 h 225"/>
                <a:gd name="T8" fmla="*/ 282 w 362"/>
                <a:gd name="T9" fmla="*/ 173 h 225"/>
                <a:gd name="T10" fmla="*/ 272 w 362"/>
                <a:gd name="T11" fmla="*/ 166 h 225"/>
                <a:gd name="T12" fmla="*/ 277 w 362"/>
                <a:gd name="T13" fmla="*/ 156 h 225"/>
                <a:gd name="T14" fmla="*/ 291 w 362"/>
                <a:gd name="T15" fmla="*/ 156 h 225"/>
                <a:gd name="T16" fmla="*/ 298 w 362"/>
                <a:gd name="T17" fmla="*/ 147 h 225"/>
                <a:gd name="T18" fmla="*/ 296 w 362"/>
                <a:gd name="T19" fmla="*/ 142 h 225"/>
                <a:gd name="T20" fmla="*/ 312 w 362"/>
                <a:gd name="T21" fmla="*/ 137 h 225"/>
                <a:gd name="T22" fmla="*/ 305 w 362"/>
                <a:gd name="T23" fmla="*/ 130 h 225"/>
                <a:gd name="T24" fmla="*/ 312 w 362"/>
                <a:gd name="T25" fmla="*/ 121 h 225"/>
                <a:gd name="T26" fmla="*/ 322 w 362"/>
                <a:gd name="T27" fmla="*/ 118 h 225"/>
                <a:gd name="T28" fmla="*/ 334 w 362"/>
                <a:gd name="T29" fmla="*/ 116 h 225"/>
                <a:gd name="T30" fmla="*/ 348 w 362"/>
                <a:gd name="T31" fmla="*/ 116 h 225"/>
                <a:gd name="T32" fmla="*/ 362 w 362"/>
                <a:gd name="T33" fmla="*/ 111 h 225"/>
                <a:gd name="T34" fmla="*/ 350 w 362"/>
                <a:gd name="T35" fmla="*/ 97 h 225"/>
                <a:gd name="T36" fmla="*/ 345 w 362"/>
                <a:gd name="T37" fmla="*/ 102 h 225"/>
                <a:gd name="T38" fmla="*/ 338 w 362"/>
                <a:gd name="T39" fmla="*/ 107 h 225"/>
                <a:gd name="T40" fmla="*/ 324 w 362"/>
                <a:gd name="T41" fmla="*/ 100 h 225"/>
                <a:gd name="T42" fmla="*/ 324 w 362"/>
                <a:gd name="T43" fmla="*/ 90 h 225"/>
                <a:gd name="T44" fmla="*/ 329 w 362"/>
                <a:gd name="T45" fmla="*/ 76 h 225"/>
                <a:gd name="T46" fmla="*/ 322 w 362"/>
                <a:gd name="T47" fmla="*/ 81 h 225"/>
                <a:gd name="T48" fmla="*/ 310 w 362"/>
                <a:gd name="T49" fmla="*/ 92 h 225"/>
                <a:gd name="T50" fmla="*/ 303 w 362"/>
                <a:gd name="T51" fmla="*/ 102 h 225"/>
                <a:gd name="T52" fmla="*/ 291 w 362"/>
                <a:gd name="T53" fmla="*/ 118 h 225"/>
                <a:gd name="T54" fmla="*/ 277 w 362"/>
                <a:gd name="T55" fmla="*/ 111 h 225"/>
                <a:gd name="T56" fmla="*/ 263 w 362"/>
                <a:gd name="T57" fmla="*/ 111 h 225"/>
                <a:gd name="T58" fmla="*/ 249 w 362"/>
                <a:gd name="T59" fmla="*/ 116 h 225"/>
                <a:gd name="T60" fmla="*/ 222 w 362"/>
                <a:gd name="T61" fmla="*/ 90 h 225"/>
                <a:gd name="T62" fmla="*/ 215 w 362"/>
                <a:gd name="T63" fmla="*/ 59 h 225"/>
                <a:gd name="T64" fmla="*/ 199 w 362"/>
                <a:gd name="T65" fmla="*/ 38 h 225"/>
                <a:gd name="T66" fmla="*/ 128 w 362"/>
                <a:gd name="T67" fmla="*/ 40 h 225"/>
                <a:gd name="T68" fmla="*/ 95 w 362"/>
                <a:gd name="T69" fmla="*/ 24 h 225"/>
                <a:gd name="T70" fmla="*/ 0 w 362"/>
                <a:gd name="T71" fmla="*/ 12 h 225"/>
                <a:gd name="T72" fmla="*/ 29 w 362"/>
                <a:gd name="T73" fmla="*/ 116 h 225"/>
                <a:gd name="T74" fmla="*/ 40 w 362"/>
                <a:gd name="T75" fmla="*/ 114 h 225"/>
                <a:gd name="T76" fmla="*/ 36 w 362"/>
                <a:gd name="T77" fmla="*/ 102 h 225"/>
                <a:gd name="T78" fmla="*/ 48 w 362"/>
                <a:gd name="T79" fmla="*/ 90 h 225"/>
                <a:gd name="T80" fmla="*/ 57 w 362"/>
                <a:gd name="T81" fmla="*/ 83 h 225"/>
                <a:gd name="T82" fmla="*/ 64 w 362"/>
                <a:gd name="T83" fmla="*/ 83 h 225"/>
                <a:gd name="T84" fmla="*/ 71 w 362"/>
                <a:gd name="T85" fmla="*/ 78 h 225"/>
                <a:gd name="T86" fmla="*/ 100 w 362"/>
                <a:gd name="T87" fmla="*/ 95 h 225"/>
                <a:gd name="T88" fmla="*/ 116 w 362"/>
                <a:gd name="T89" fmla="*/ 109 h 225"/>
                <a:gd name="T90" fmla="*/ 133 w 362"/>
                <a:gd name="T91" fmla="*/ 114 h 225"/>
                <a:gd name="T92" fmla="*/ 147 w 362"/>
                <a:gd name="T93" fmla="*/ 121 h 225"/>
                <a:gd name="T94" fmla="*/ 156 w 362"/>
                <a:gd name="T95" fmla="*/ 137 h 225"/>
                <a:gd name="T96" fmla="*/ 163 w 362"/>
                <a:gd name="T97" fmla="*/ 152 h 225"/>
                <a:gd name="T98" fmla="*/ 185 w 362"/>
                <a:gd name="T99" fmla="*/ 166 h 225"/>
                <a:gd name="T100" fmla="*/ 218 w 362"/>
                <a:gd name="T101" fmla="*/ 182 h 225"/>
                <a:gd name="T102" fmla="*/ 244 w 362"/>
                <a:gd name="T103" fmla="*/ 197 h 225"/>
                <a:gd name="T104" fmla="*/ 251 w 362"/>
                <a:gd name="T105" fmla="*/ 199 h 225"/>
                <a:gd name="T106" fmla="*/ 258 w 362"/>
                <a:gd name="T107" fmla="*/ 211 h 225"/>
                <a:gd name="T108" fmla="*/ 265 w 362"/>
                <a:gd name="T109" fmla="*/ 218 h 225"/>
                <a:gd name="T110" fmla="*/ 272 w 362"/>
                <a:gd name="T111" fmla="*/ 225 h 225"/>
                <a:gd name="T112" fmla="*/ 279 w 362"/>
                <a:gd name="T113" fmla="*/ 220 h 225"/>
                <a:gd name="T114" fmla="*/ 286 w 362"/>
                <a:gd name="T115"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2" h="225">
                  <a:moveTo>
                    <a:pt x="286" y="225"/>
                  </a:moveTo>
                  <a:lnTo>
                    <a:pt x="286" y="211"/>
                  </a:lnTo>
                  <a:lnTo>
                    <a:pt x="291" y="199"/>
                  </a:lnTo>
                  <a:lnTo>
                    <a:pt x="293" y="197"/>
                  </a:lnTo>
                  <a:lnTo>
                    <a:pt x="293" y="189"/>
                  </a:lnTo>
                  <a:lnTo>
                    <a:pt x="289" y="187"/>
                  </a:lnTo>
                  <a:lnTo>
                    <a:pt x="286" y="182"/>
                  </a:lnTo>
                  <a:lnTo>
                    <a:pt x="289" y="178"/>
                  </a:lnTo>
                  <a:lnTo>
                    <a:pt x="289" y="173"/>
                  </a:lnTo>
                  <a:lnTo>
                    <a:pt x="282" y="173"/>
                  </a:lnTo>
                  <a:lnTo>
                    <a:pt x="277" y="175"/>
                  </a:lnTo>
                  <a:lnTo>
                    <a:pt x="272" y="166"/>
                  </a:lnTo>
                  <a:lnTo>
                    <a:pt x="272" y="159"/>
                  </a:lnTo>
                  <a:lnTo>
                    <a:pt x="277" y="156"/>
                  </a:lnTo>
                  <a:lnTo>
                    <a:pt x="286" y="156"/>
                  </a:lnTo>
                  <a:lnTo>
                    <a:pt x="291" y="156"/>
                  </a:lnTo>
                  <a:lnTo>
                    <a:pt x="291" y="152"/>
                  </a:lnTo>
                  <a:lnTo>
                    <a:pt x="298" y="147"/>
                  </a:lnTo>
                  <a:lnTo>
                    <a:pt x="298" y="144"/>
                  </a:lnTo>
                  <a:lnTo>
                    <a:pt x="296" y="142"/>
                  </a:lnTo>
                  <a:lnTo>
                    <a:pt x="305" y="140"/>
                  </a:lnTo>
                  <a:lnTo>
                    <a:pt x="312" y="137"/>
                  </a:lnTo>
                  <a:lnTo>
                    <a:pt x="312" y="133"/>
                  </a:lnTo>
                  <a:lnTo>
                    <a:pt x="305" y="130"/>
                  </a:lnTo>
                  <a:lnTo>
                    <a:pt x="308" y="123"/>
                  </a:lnTo>
                  <a:lnTo>
                    <a:pt x="312" y="121"/>
                  </a:lnTo>
                  <a:lnTo>
                    <a:pt x="319" y="118"/>
                  </a:lnTo>
                  <a:lnTo>
                    <a:pt x="322" y="118"/>
                  </a:lnTo>
                  <a:lnTo>
                    <a:pt x="329" y="111"/>
                  </a:lnTo>
                  <a:lnTo>
                    <a:pt x="334" y="116"/>
                  </a:lnTo>
                  <a:lnTo>
                    <a:pt x="336" y="118"/>
                  </a:lnTo>
                  <a:lnTo>
                    <a:pt x="348" y="116"/>
                  </a:lnTo>
                  <a:lnTo>
                    <a:pt x="355" y="118"/>
                  </a:lnTo>
                  <a:lnTo>
                    <a:pt x="362" y="111"/>
                  </a:lnTo>
                  <a:lnTo>
                    <a:pt x="360" y="107"/>
                  </a:lnTo>
                  <a:lnTo>
                    <a:pt x="350" y="97"/>
                  </a:lnTo>
                  <a:lnTo>
                    <a:pt x="345" y="97"/>
                  </a:lnTo>
                  <a:lnTo>
                    <a:pt x="345" y="102"/>
                  </a:lnTo>
                  <a:lnTo>
                    <a:pt x="343" y="107"/>
                  </a:lnTo>
                  <a:lnTo>
                    <a:pt x="338" y="107"/>
                  </a:lnTo>
                  <a:lnTo>
                    <a:pt x="334" y="102"/>
                  </a:lnTo>
                  <a:lnTo>
                    <a:pt x="324" y="100"/>
                  </a:lnTo>
                  <a:lnTo>
                    <a:pt x="319" y="97"/>
                  </a:lnTo>
                  <a:lnTo>
                    <a:pt x="324" y="90"/>
                  </a:lnTo>
                  <a:lnTo>
                    <a:pt x="331" y="81"/>
                  </a:lnTo>
                  <a:lnTo>
                    <a:pt x="329" y="76"/>
                  </a:lnTo>
                  <a:lnTo>
                    <a:pt x="327" y="73"/>
                  </a:lnTo>
                  <a:lnTo>
                    <a:pt x="322" y="81"/>
                  </a:lnTo>
                  <a:lnTo>
                    <a:pt x="317" y="83"/>
                  </a:lnTo>
                  <a:lnTo>
                    <a:pt x="310" y="92"/>
                  </a:lnTo>
                  <a:lnTo>
                    <a:pt x="305" y="100"/>
                  </a:lnTo>
                  <a:lnTo>
                    <a:pt x="303" y="102"/>
                  </a:lnTo>
                  <a:lnTo>
                    <a:pt x="298" y="109"/>
                  </a:lnTo>
                  <a:lnTo>
                    <a:pt x="291" y="118"/>
                  </a:lnTo>
                  <a:lnTo>
                    <a:pt x="289" y="116"/>
                  </a:lnTo>
                  <a:lnTo>
                    <a:pt x="277" y="111"/>
                  </a:lnTo>
                  <a:lnTo>
                    <a:pt x="270" y="111"/>
                  </a:lnTo>
                  <a:lnTo>
                    <a:pt x="263" y="111"/>
                  </a:lnTo>
                  <a:lnTo>
                    <a:pt x="253" y="118"/>
                  </a:lnTo>
                  <a:lnTo>
                    <a:pt x="249" y="116"/>
                  </a:lnTo>
                  <a:lnTo>
                    <a:pt x="239" y="90"/>
                  </a:lnTo>
                  <a:lnTo>
                    <a:pt x="222" y="90"/>
                  </a:lnTo>
                  <a:lnTo>
                    <a:pt x="222" y="57"/>
                  </a:lnTo>
                  <a:lnTo>
                    <a:pt x="215" y="59"/>
                  </a:lnTo>
                  <a:lnTo>
                    <a:pt x="208" y="47"/>
                  </a:lnTo>
                  <a:lnTo>
                    <a:pt x="199" y="38"/>
                  </a:lnTo>
                  <a:lnTo>
                    <a:pt x="161" y="38"/>
                  </a:lnTo>
                  <a:lnTo>
                    <a:pt x="128" y="40"/>
                  </a:lnTo>
                  <a:lnTo>
                    <a:pt x="109" y="31"/>
                  </a:lnTo>
                  <a:lnTo>
                    <a:pt x="95" y="24"/>
                  </a:lnTo>
                  <a:lnTo>
                    <a:pt x="59" y="0"/>
                  </a:lnTo>
                  <a:lnTo>
                    <a:pt x="0" y="12"/>
                  </a:lnTo>
                  <a:lnTo>
                    <a:pt x="19" y="118"/>
                  </a:lnTo>
                  <a:lnTo>
                    <a:pt x="29" y="116"/>
                  </a:lnTo>
                  <a:lnTo>
                    <a:pt x="38" y="118"/>
                  </a:lnTo>
                  <a:lnTo>
                    <a:pt x="40" y="114"/>
                  </a:lnTo>
                  <a:lnTo>
                    <a:pt x="38" y="109"/>
                  </a:lnTo>
                  <a:lnTo>
                    <a:pt x="36" y="102"/>
                  </a:lnTo>
                  <a:lnTo>
                    <a:pt x="40" y="92"/>
                  </a:lnTo>
                  <a:lnTo>
                    <a:pt x="48" y="90"/>
                  </a:lnTo>
                  <a:lnTo>
                    <a:pt x="50" y="85"/>
                  </a:lnTo>
                  <a:lnTo>
                    <a:pt x="57" y="83"/>
                  </a:lnTo>
                  <a:lnTo>
                    <a:pt x="62" y="85"/>
                  </a:lnTo>
                  <a:lnTo>
                    <a:pt x="64" y="83"/>
                  </a:lnTo>
                  <a:lnTo>
                    <a:pt x="59" y="78"/>
                  </a:lnTo>
                  <a:lnTo>
                    <a:pt x="71" y="78"/>
                  </a:lnTo>
                  <a:lnTo>
                    <a:pt x="85" y="88"/>
                  </a:lnTo>
                  <a:lnTo>
                    <a:pt x="100" y="95"/>
                  </a:lnTo>
                  <a:lnTo>
                    <a:pt x="100" y="100"/>
                  </a:lnTo>
                  <a:lnTo>
                    <a:pt x="116" y="109"/>
                  </a:lnTo>
                  <a:lnTo>
                    <a:pt x="130" y="116"/>
                  </a:lnTo>
                  <a:lnTo>
                    <a:pt x="133" y="114"/>
                  </a:lnTo>
                  <a:lnTo>
                    <a:pt x="137" y="114"/>
                  </a:lnTo>
                  <a:lnTo>
                    <a:pt x="147" y="121"/>
                  </a:lnTo>
                  <a:lnTo>
                    <a:pt x="152" y="133"/>
                  </a:lnTo>
                  <a:lnTo>
                    <a:pt x="156" y="137"/>
                  </a:lnTo>
                  <a:lnTo>
                    <a:pt x="156" y="142"/>
                  </a:lnTo>
                  <a:lnTo>
                    <a:pt x="163" y="152"/>
                  </a:lnTo>
                  <a:lnTo>
                    <a:pt x="170" y="156"/>
                  </a:lnTo>
                  <a:lnTo>
                    <a:pt x="185" y="166"/>
                  </a:lnTo>
                  <a:lnTo>
                    <a:pt x="199" y="175"/>
                  </a:lnTo>
                  <a:lnTo>
                    <a:pt x="218" y="182"/>
                  </a:lnTo>
                  <a:lnTo>
                    <a:pt x="232" y="194"/>
                  </a:lnTo>
                  <a:lnTo>
                    <a:pt x="244" y="197"/>
                  </a:lnTo>
                  <a:lnTo>
                    <a:pt x="246" y="199"/>
                  </a:lnTo>
                  <a:lnTo>
                    <a:pt x="251" y="199"/>
                  </a:lnTo>
                  <a:lnTo>
                    <a:pt x="258" y="204"/>
                  </a:lnTo>
                  <a:lnTo>
                    <a:pt x="258" y="211"/>
                  </a:lnTo>
                  <a:lnTo>
                    <a:pt x="260" y="220"/>
                  </a:lnTo>
                  <a:lnTo>
                    <a:pt x="265" y="218"/>
                  </a:lnTo>
                  <a:lnTo>
                    <a:pt x="270" y="220"/>
                  </a:lnTo>
                  <a:lnTo>
                    <a:pt x="272" y="225"/>
                  </a:lnTo>
                  <a:lnTo>
                    <a:pt x="277" y="225"/>
                  </a:lnTo>
                  <a:lnTo>
                    <a:pt x="279" y="220"/>
                  </a:lnTo>
                  <a:lnTo>
                    <a:pt x="284" y="220"/>
                  </a:lnTo>
                  <a:lnTo>
                    <a:pt x="286" y="225"/>
                  </a:lnTo>
                  <a:lnTo>
                    <a:pt x="286" y="22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72" name="United Kingdom">
              <a:extLst>
                <a:ext uri="{FF2B5EF4-FFF2-40B4-BE49-F238E27FC236}">
                  <a16:creationId xmlns:a16="http://schemas.microsoft.com/office/drawing/2014/main" xmlns="" id="{089C479E-4F1A-4822-8F32-1E9CAC7F6475}"/>
                </a:ext>
              </a:extLst>
            </p:cNvPr>
            <p:cNvSpPr>
              <a:spLocks noEditPoints="1"/>
            </p:cNvSpPr>
            <p:nvPr/>
          </p:nvSpPr>
          <p:spPr bwMode="auto">
            <a:xfrm>
              <a:off x="5707044" y="2639196"/>
              <a:ext cx="216828" cy="308781"/>
            </a:xfrm>
            <a:custGeom>
              <a:avLst/>
              <a:gdLst>
                <a:gd name="T0" fmla="*/ 4 w 81"/>
                <a:gd name="T1" fmla="*/ 59 h 115"/>
                <a:gd name="T2" fmla="*/ 9 w 81"/>
                <a:gd name="T3" fmla="*/ 46 h 115"/>
                <a:gd name="T4" fmla="*/ 20 w 81"/>
                <a:gd name="T5" fmla="*/ 53 h 115"/>
                <a:gd name="T6" fmla="*/ 17 w 81"/>
                <a:gd name="T7" fmla="*/ 58 h 115"/>
                <a:gd name="T8" fmla="*/ 75 w 81"/>
                <a:gd name="T9" fmla="*/ 95 h 115"/>
                <a:gd name="T10" fmla="*/ 23 w 81"/>
                <a:gd name="T11" fmla="*/ 37 h 115"/>
                <a:gd name="T12" fmla="*/ 14 w 81"/>
                <a:gd name="T13" fmla="*/ 28 h 115"/>
                <a:gd name="T14" fmla="*/ 24 w 81"/>
                <a:gd name="T15" fmla="*/ 42 h 115"/>
                <a:gd name="T16" fmla="*/ 25 w 81"/>
                <a:gd name="T17" fmla="*/ 112 h 115"/>
                <a:gd name="T18" fmla="*/ 33 w 81"/>
                <a:gd name="T19" fmla="*/ 111 h 115"/>
                <a:gd name="T20" fmla="*/ 39 w 81"/>
                <a:gd name="T21" fmla="*/ 106 h 115"/>
                <a:gd name="T22" fmla="*/ 51 w 81"/>
                <a:gd name="T23" fmla="*/ 105 h 115"/>
                <a:gd name="T24" fmla="*/ 61 w 81"/>
                <a:gd name="T25" fmla="*/ 104 h 115"/>
                <a:gd name="T26" fmla="*/ 74 w 81"/>
                <a:gd name="T27" fmla="*/ 101 h 115"/>
                <a:gd name="T28" fmla="*/ 80 w 81"/>
                <a:gd name="T29" fmla="*/ 95 h 115"/>
                <a:gd name="T30" fmla="*/ 74 w 81"/>
                <a:gd name="T31" fmla="*/ 94 h 115"/>
                <a:gd name="T32" fmla="*/ 74 w 81"/>
                <a:gd name="T33" fmla="*/ 90 h 115"/>
                <a:gd name="T34" fmla="*/ 77 w 81"/>
                <a:gd name="T35" fmla="*/ 86 h 115"/>
                <a:gd name="T36" fmla="*/ 80 w 81"/>
                <a:gd name="T37" fmla="*/ 77 h 115"/>
                <a:gd name="T38" fmla="*/ 69 w 81"/>
                <a:gd name="T39" fmla="*/ 73 h 115"/>
                <a:gd name="T40" fmla="*/ 60 w 81"/>
                <a:gd name="T41" fmla="*/ 65 h 115"/>
                <a:gd name="T42" fmla="*/ 66 w 81"/>
                <a:gd name="T43" fmla="*/ 66 h 115"/>
                <a:gd name="T44" fmla="*/ 60 w 81"/>
                <a:gd name="T45" fmla="*/ 55 h 115"/>
                <a:gd name="T46" fmla="*/ 50 w 81"/>
                <a:gd name="T47" fmla="*/ 41 h 115"/>
                <a:gd name="T48" fmla="*/ 37 w 81"/>
                <a:gd name="T49" fmla="*/ 35 h 115"/>
                <a:gd name="T50" fmla="*/ 41 w 81"/>
                <a:gd name="T51" fmla="*/ 33 h 115"/>
                <a:gd name="T52" fmla="*/ 42 w 81"/>
                <a:gd name="T53" fmla="*/ 29 h 115"/>
                <a:gd name="T54" fmla="*/ 46 w 81"/>
                <a:gd name="T55" fmla="*/ 20 h 115"/>
                <a:gd name="T56" fmla="*/ 39 w 81"/>
                <a:gd name="T57" fmla="*/ 13 h 115"/>
                <a:gd name="T58" fmla="*/ 31 w 81"/>
                <a:gd name="T59" fmla="*/ 15 h 115"/>
                <a:gd name="T60" fmla="*/ 36 w 81"/>
                <a:gd name="T61" fmla="*/ 7 h 115"/>
                <a:gd name="T62" fmla="*/ 36 w 81"/>
                <a:gd name="T63" fmla="*/ 1 h 115"/>
                <a:gd name="T64" fmla="*/ 28 w 81"/>
                <a:gd name="T65" fmla="*/ 2 h 115"/>
                <a:gd name="T66" fmla="*/ 24 w 81"/>
                <a:gd name="T67" fmla="*/ 5 h 115"/>
                <a:gd name="T68" fmla="*/ 21 w 81"/>
                <a:gd name="T69" fmla="*/ 11 h 115"/>
                <a:gd name="T70" fmla="*/ 19 w 81"/>
                <a:gd name="T71" fmla="*/ 14 h 115"/>
                <a:gd name="T72" fmla="*/ 19 w 81"/>
                <a:gd name="T73" fmla="*/ 18 h 115"/>
                <a:gd name="T74" fmla="*/ 20 w 81"/>
                <a:gd name="T75" fmla="*/ 20 h 115"/>
                <a:gd name="T76" fmla="*/ 19 w 81"/>
                <a:gd name="T77" fmla="*/ 24 h 115"/>
                <a:gd name="T78" fmla="*/ 18 w 81"/>
                <a:gd name="T79" fmla="*/ 27 h 115"/>
                <a:gd name="T80" fmla="*/ 22 w 81"/>
                <a:gd name="T81" fmla="*/ 27 h 115"/>
                <a:gd name="T82" fmla="*/ 20 w 81"/>
                <a:gd name="T83" fmla="*/ 38 h 115"/>
                <a:gd name="T84" fmla="*/ 21 w 81"/>
                <a:gd name="T85" fmla="*/ 41 h 115"/>
                <a:gd name="T86" fmla="*/ 23 w 81"/>
                <a:gd name="T87" fmla="*/ 37 h 115"/>
                <a:gd name="T88" fmla="*/ 28 w 81"/>
                <a:gd name="T89" fmla="*/ 36 h 115"/>
                <a:gd name="T90" fmla="*/ 25 w 81"/>
                <a:gd name="T91" fmla="*/ 49 h 115"/>
                <a:gd name="T92" fmla="*/ 28 w 81"/>
                <a:gd name="T93" fmla="*/ 50 h 115"/>
                <a:gd name="T94" fmla="*/ 37 w 81"/>
                <a:gd name="T95" fmla="*/ 50 h 115"/>
                <a:gd name="T96" fmla="*/ 42 w 81"/>
                <a:gd name="T97" fmla="*/ 62 h 115"/>
                <a:gd name="T98" fmla="*/ 41 w 81"/>
                <a:gd name="T99" fmla="*/ 71 h 115"/>
                <a:gd name="T100" fmla="*/ 34 w 81"/>
                <a:gd name="T101" fmla="*/ 71 h 115"/>
                <a:gd name="T102" fmla="*/ 32 w 81"/>
                <a:gd name="T103" fmla="*/ 76 h 115"/>
                <a:gd name="T104" fmla="*/ 28 w 81"/>
                <a:gd name="T105" fmla="*/ 87 h 115"/>
                <a:gd name="T106" fmla="*/ 24 w 81"/>
                <a:gd name="T107" fmla="*/ 92 h 115"/>
                <a:gd name="T108" fmla="*/ 30 w 81"/>
                <a:gd name="T109" fmla="*/ 93 h 115"/>
                <a:gd name="T110" fmla="*/ 40 w 81"/>
                <a:gd name="T111" fmla="*/ 95 h 115"/>
                <a:gd name="T112" fmla="*/ 40 w 81"/>
                <a:gd name="T113" fmla="*/ 99 h 115"/>
                <a:gd name="T114" fmla="*/ 28 w 81"/>
                <a:gd name="T115" fmla="*/ 105 h 115"/>
                <a:gd name="T116" fmla="*/ 19 w 81"/>
                <a:gd name="T117"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15">
                  <a:moveTo>
                    <a:pt x="15" y="62"/>
                  </a:moveTo>
                  <a:cubicBezTo>
                    <a:pt x="13" y="60"/>
                    <a:pt x="13" y="60"/>
                    <a:pt x="13" y="60"/>
                  </a:cubicBezTo>
                  <a:cubicBezTo>
                    <a:pt x="11" y="60"/>
                    <a:pt x="11" y="60"/>
                    <a:pt x="11" y="60"/>
                  </a:cubicBezTo>
                  <a:cubicBezTo>
                    <a:pt x="9" y="57"/>
                    <a:pt x="9" y="57"/>
                    <a:pt x="9" y="57"/>
                  </a:cubicBezTo>
                  <a:cubicBezTo>
                    <a:pt x="7" y="55"/>
                    <a:pt x="7" y="55"/>
                    <a:pt x="7" y="55"/>
                  </a:cubicBezTo>
                  <a:cubicBezTo>
                    <a:pt x="6" y="56"/>
                    <a:pt x="6" y="56"/>
                    <a:pt x="6" y="56"/>
                  </a:cubicBezTo>
                  <a:cubicBezTo>
                    <a:pt x="5" y="59"/>
                    <a:pt x="5" y="59"/>
                    <a:pt x="5" y="59"/>
                  </a:cubicBezTo>
                  <a:cubicBezTo>
                    <a:pt x="4" y="59"/>
                    <a:pt x="4" y="59"/>
                    <a:pt x="4" y="59"/>
                  </a:cubicBezTo>
                  <a:cubicBezTo>
                    <a:pt x="0" y="55"/>
                    <a:pt x="0" y="55"/>
                    <a:pt x="0" y="55"/>
                  </a:cubicBezTo>
                  <a:cubicBezTo>
                    <a:pt x="2" y="51"/>
                    <a:pt x="2" y="51"/>
                    <a:pt x="2" y="51"/>
                  </a:cubicBezTo>
                  <a:cubicBezTo>
                    <a:pt x="4" y="51"/>
                    <a:pt x="4" y="51"/>
                    <a:pt x="4" y="51"/>
                  </a:cubicBezTo>
                  <a:cubicBezTo>
                    <a:pt x="4" y="49"/>
                    <a:pt x="4" y="49"/>
                    <a:pt x="4" y="49"/>
                  </a:cubicBezTo>
                  <a:cubicBezTo>
                    <a:pt x="5" y="48"/>
                    <a:pt x="5" y="48"/>
                    <a:pt x="5" y="48"/>
                  </a:cubicBezTo>
                  <a:cubicBezTo>
                    <a:pt x="6" y="47"/>
                    <a:pt x="6" y="47"/>
                    <a:pt x="6" y="47"/>
                  </a:cubicBezTo>
                  <a:cubicBezTo>
                    <a:pt x="8" y="47"/>
                    <a:pt x="8" y="47"/>
                    <a:pt x="8" y="47"/>
                  </a:cubicBezTo>
                  <a:cubicBezTo>
                    <a:pt x="9" y="46"/>
                    <a:pt x="9" y="46"/>
                    <a:pt x="9" y="46"/>
                  </a:cubicBezTo>
                  <a:cubicBezTo>
                    <a:pt x="10" y="46"/>
                    <a:pt x="10" y="46"/>
                    <a:pt x="10" y="46"/>
                  </a:cubicBezTo>
                  <a:cubicBezTo>
                    <a:pt x="12" y="45"/>
                    <a:pt x="12" y="45"/>
                    <a:pt x="12" y="45"/>
                  </a:cubicBezTo>
                  <a:cubicBezTo>
                    <a:pt x="14" y="45"/>
                    <a:pt x="14" y="45"/>
                    <a:pt x="14" y="45"/>
                  </a:cubicBezTo>
                  <a:cubicBezTo>
                    <a:pt x="16" y="46"/>
                    <a:pt x="16" y="46"/>
                    <a:pt x="16" y="46"/>
                  </a:cubicBezTo>
                  <a:cubicBezTo>
                    <a:pt x="16" y="48"/>
                    <a:pt x="16" y="48"/>
                    <a:pt x="16" y="48"/>
                  </a:cubicBezTo>
                  <a:cubicBezTo>
                    <a:pt x="19" y="52"/>
                    <a:pt x="19" y="52"/>
                    <a:pt x="19" y="52"/>
                  </a:cubicBezTo>
                  <a:cubicBezTo>
                    <a:pt x="17" y="53"/>
                    <a:pt x="17" y="53"/>
                    <a:pt x="17" y="53"/>
                  </a:cubicBezTo>
                  <a:cubicBezTo>
                    <a:pt x="20" y="53"/>
                    <a:pt x="20" y="53"/>
                    <a:pt x="20" y="53"/>
                  </a:cubicBezTo>
                  <a:cubicBezTo>
                    <a:pt x="21" y="57"/>
                    <a:pt x="21" y="57"/>
                    <a:pt x="21" y="57"/>
                  </a:cubicBezTo>
                  <a:cubicBezTo>
                    <a:pt x="19" y="54"/>
                    <a:pt x="19" y="54"/>
                    <a:pt x="19" y="54"/>
                  </a:cubicBezTo>
                  <a:cubicBezTo>
                    <a:pt x="18" y="54"/>
                    <a:pt x="18" y="54"/>
                    <a:pt x="18" y="54"/>
                  </a:cubicBezTo>
                  <a:cubicBezTo>
                    <a:pt x="19" y="55"/>
                    <a:pt x="19" y="55"/>
                    <a:pt x="19" y="55"/>
                  </a:cubicBezTo>
                  <a:cubicBezTo>
                    <a:pt x="18" y="57"/>
                    <a:pt x="18" y="57"/>
                    <a:pt x="18" y="57"/>
                  </a:cubicBezTo>
                  <a:cubicBezTo>
                    <a:pt x="20" y="57"/>
                    <a:pt x="20" y="57"/>
                    <a:pt x="20" y="57"/>
                  </a:cubicBezTo>
                  <a:cubicBezTo>
                    <a:pt x="19" y="58"/>
                    <a:pt x="19" y="58"/>
                    <a:pt x="19" y="58"/>
                  </a:cubicBezTo>
                  <a:cubicBezTo>
                    <a:pt x="17" y="58"/>
                    <a:pt x="17" y="58"/>
                    <a:pt x="17" y="58"/>
                  </a:cubicBezTo>
                  <a:cubicBezTo>
                    <a:pt x="17" y="59"/>
                    <a:pt x="17" y="59"/>
                    <a:pt x="17" y="59"/>
                  </a:cubicBezTo>
                  <a:cubicBezTo>
                    <a:pt x="16" y="61"/>
                    <a:pt x="16" y="61"/>
                    <a:pt x="16" y="61"/>
                  </a:cubicBezTo>
                  <a:cubicBezTo>
                    <a:pt x="15" y="60"/>
                    <a:pt x="15" y="60"/>
                    <a:pt x="15" y="60"/>
                  </a:cubicBezTo>
                  <a:cubicBezTo>
                    <a:pt x="15" y="62"/>
                    <a:pt x="15" y="62"/>
                    <a:pt x="15" y="62"/>
                  </a:cubicBezTo>
                  <a:cubicBezTo>
                    <a:pt x="15" y="62"/>
                    <a:pt x="15" y="62"/>
                    <a:pt x="15" y="62"/>
                  </a:cubicBezTo>
                  <a:close/>
                  <a:moveTo>
                    <a:pt x="73" y="95"/>
                  </a:moveTo>
                  <a:cubicBezTo>
                    <a:pt x="74" y="95"/>
                    <a:pt x="74" y="95"/>
                    <a:pt x="74" y="95"/>
                  </a:cubicBezTo>
                  <a:cubicBezTo>
                    <a:pt x="75" y="95"/>
                    <a:pt x="75" y="95"/>
                    <a:pt x="75" y="95"/>
                  </a:cubicBezTo>
                  <a:cubicBezTo>
                    <a:pt x="75" y="94"/>
                    <a:pt x="75" y="94"/>
                    <a:pt x="75" y="94"/>
                  </a:cubicBezTo>
                  <a:cubicBezTo>
                    <a:pt x="74" y="94"/>
                    <a:pt x="74" y="94"/>
                    <a:pt x="74" y="94"/>
                  </a:cubicBezTo>
                  <a:cubicBezTo>
                    <a:pt x="73" y="95"/>
                    <a:pt x="73" y="95"/>
                    <a:pt x="73" y="95"/>
                  </a:cubicBezTo>
                  <a:close/>
                  <a:moveTo>
                    <a:pt x="23" y="37"/>
                  </a:moveTo>
                  <a:cubicBezTo>
                    <a:pt x="23" y="38"/>
                    <a:pt x="23" y="38"/>
                    <a:pt x="23" y="38"/>
                  </a:cubicBezTo>
                  <a:cubicBezTo>
                    <a:pt x="24" y="39"/>
                    <a:pt x="24" y="39"/>
                    <a:pt x="24" y="39"/>
                  </a:cubicBezTo>
                  <a:cubicBezTo>
                    <a:pt x="24" y="38"/>
                    <a:pt x="24" y="38"/>
                    <a:pt x="24" y="38"/>
                  </a:cubicBezTo>
                  <a:cubicBezTo>
                    <a:pt x="23" y="37"/>
                    <a:pt x="23" y="37"/>
                    <a:pt x="23" y="37"/>
                  </a:cubicBezTo>
                  <a:close/>
                  <a:moveTo>
                    <a:pt x="14" y="32"/>
                  </a:moveTo>
                  <a:cubicBezTo>
                    <a:pt x="17" y="31"/>
                    <a:pt x="17" y="31"/>
                    <a:pt x="17" y="31"/>
                  </a:cubicBezTo>
                  <a:cubicBezTo>
                    <a:pt x="18" y="31"/>
                    <a:pt x="18" y="31"/>
                    <a:pt x="18" y="31"/>
                  </a:cubicBezTo>
                  <a:cubicBezTo>
                    <a:pt x="19" y="30"/>
                    <a:pt x="19" y="30"/>
                    <a:pt x="19" y="30"/>
                  </a:cubicBezTo>
                  <a:cubicBezTo>
                    <a:pt x="19" y="29"/>
                    <a:pt x="19" y="29"/>
                    <a:pt x="19" y="29"/>
                  </a:cubicBezTo>
                  <a:cubicBezTo>
                    <a:pt x="17" y="28"/>
                    <a:pt x="17" y="28"/>
                    <a:pt x="17" y="28"/>
                  </a:cubicBezTo>
                  <a:cubicBezTo>
                    <a:pt x="16" y="27"/>
                    <a:pt x="16" y="27"/>
                    <a:pt x="16" y="27"/>
                  </a:cubicBezTo>
                  <a:cubicBezTo>
                    <a:pt x="14" y="28"/>
                    <a:pt x="14" y="28"/>
                    <a:pt x="14" y="28"/>
                  </a:cubicBezTo>
                  <a:cubicBezTo>
                    <a:pt x="17" y="29"/>
                    <a:pt x="17" y="29"/>
                    <a:pt x="17" y="29"/>
                  </a:cubicBezTo>
                  <a:cubicBezTo>
                    <a:pt x="15" y="30"/>
                    <a:pt x="15" y="30"/>
                    <a:pt x="15" y="30"/>
                  </a:cubicBezTo>
                  <a:cubicBezTo>
                    <a:pt x="16" y="30"/>
                    <a:pt x="16" y="30"/>
                    <a:pt x="16" y="30"/>
                  </a:cubicBezTo>
                  <a:cubicBezTo>
                    <a:pt x="14" y="32"/>
                    <a:pt x="14" y="32"/>
                    <a:pt x="14" y="32"/>
                  </a:cubicBezTo>
                  <a:close/>
                  <a:moveTo>
                    <a:pt x="21" y="40"/>
                  </a:moveTo>
                  <a:cubicBezTo>
                    <a:pt x="22" y="43"/>
                    <a:pt x="22" y="43"/>
                    <a:pt x="22" y="43"/>
                  </a:cubicBezTo>
                  <a:cubicBezTo>
                    <a:pt x="23" y="44"/>
                    <a:pt x="23" y="44"/>
                    <a:pt x="23" y="44"/>
                  </a:cubicBezTo>
                  <a:cubicBezTo>
                    <a:pt x="24" y="42"/>
                    <a:pt x="24" y="42"/>
                    <a:pt x="24" y="42"/>
                  </a:cubicBezTo>
                  <a:cubicBezTo>
                    <a:pt x="23" y="39"/>
                    <a:pt x="23" y="39"/>
                    <a:pt x="23" y="39"/>
                  </a:cubicBezTo>
                  <a:cubicBezTo>
                    <a:pt x="21" y="40"/>
                    <a:pt x="21" y="40"/>
                    <a:pt x="21" y="40"/>
                  </a:cubicBezTo>
                  <a:close/>
                  <a:moveTo>
                    <a:pt x="22" y="115"/>
                  </a:moveTo>
                  <a:cubicBezTo>
                    <a:pt x="23" y="114"/>
                    <a:pt x="23" y="114"/>
                    <a:pt x="23" y="114"/>
                  </a:cubicBezTo>
                  <a:cubicBezTo>
                    <a:pt x="23" y="113"/>
                    <a:pt x="23" y="113"/>
                    <a:pt x="23" y="113"/>
                  </a:cubicBezTo>
                  <a:cubicBezTo>
                    <a:pt x="24" y="112"/>
                    <a:pt x="24" y="112"/>
                    <a:pt x="24" y="112"/>
                  </a:cubicBezTo>
                  <a:cubicBezTo>
                    <a:pt x="24" y="113"/>
                    <a:pt x="24" y="113"/>
                    <a:pt x="24" y="113"/>
                  </a:cubicBezTo>
                  <a:cubicBezTo>
                    <a:pt x="25" y="112"/>
                    <a:pt x="25" y="112"/>
                    <a:pt x="25" y="112"/>
                  </a:cubicBezTo>
                  <a:cubicBezTo>
                    <a:pt x="26" y="112"/>
                    <a:pt x="26" y="112"/>
                    <a:pt x="26" y="112"/>
                  </a:cubicBezTo>
                  <a:cubicBezTo>
                    <a:pt x="26" y="110"/>
                    <a:pt x="26" y="110"/>
                    <a:pt x="26" y="110"/>
                  </a:cubicBezTo>
                  <a:cubicBezTo>
                    <a:pt x="28" y="111"/>
                    <a:pt x="28" y="111"/>
                    <a:pt x="28" y="111"/>
                  </a:cubicBezTo>
                  <a:cubicBezTo>
                    <a:pt x="30" y="110"/>
                    <a:pt x="30" y="110"/>
                    <a:pt x="30" y="110"/>
                  </a:cubicBezTo>
                  <a:cubicBezTo>
                    <a:pt x="31" y="110"/>
                    <a:pt x="31" y="110"/>
                    <a:pt x="31" y="110"/>
                  </a:cubicBezTo>
                  <a:cubicBezTo>
                    <a:pt x="31" y="110"/>
                    <a:pt x="31" y="110"/>
                    <a:pt x="31" y="110"/>
                  </a:cubicBezTo>
                  <a:cubicBezTo>
                    <a:pt x="32" y="111"/>
                    <a:pt x="32" y="111"/>
                    <a:pt x="32" y="111"/>
                  </a:cubicBezTo>
                  <a:cubicBezTo>
                    <a:pt x="33" y="111"/>
                    <a:pt x="33" y="111"/>
                    <a:pt x="33" y="111"/>
                  </a:cubicBezTo>
                  <a:cubicBezTo>
                    <a:pt x="34" y="112"/>
                    <a:pt x="34" y="112"/>
                    <a:pt x="34" y="112"/>
                  </a:cubicBezTo>
                  <a:cubicBezTo>
                    <a:pt x="36" y="112"/>
                    <a:pt x="36" y="112"/>
                    <a:pt x="36" y="112"/>
                  </a:cubicBezTo>
                  <a:cubicBezTo>
                    <a:pt x="36" y="111"/>
                    <a:pt x="36" y="111"/>
                    <a:pt x="36" y="111"/>
                  </a:cubicBezTo>
                  <a:cubicBezTo>
                    <a:pt x="37" y="110"/>
                    <a:pt x="37" y="110"/>
                    <a:pt x="37" y="110"/>
                  </a:cubicBezTo>
                  <a:cubicBezTo>
                    <a:pt x="37" y="109"/>
                    <a:pt x="37" y="109"/>
                    <a:pt x="37" y="109"/>
                  </a:cubicBezTo>
                  <a:cubicBezTo>
                    <a:pt x="37" y="108"/>
                    <a:pt x="37" y="108"/>
                    <a:pt x="37" y="108"/>
                  </a:cubicBezTo>
                  <a:cubicBezTo>
                    <a:pt x="38" y="107"/>
                    <a:pt x="38" y="107"/>
                    <a:pt x="38" y="107"/>
                  </a:cubicBezTo>
                  <a:cubicBezTo>
                    <a:pt x="39" y="106"/>
                    <a:pt x="39" y="106"/>
                    <a:pt x="39" y="106"/>
                  </a:cubicBezTo>
                  <a:cubicBezTo>
                    <a:pt x="39" y="106"/>
                    <a:pt x="39" y="106"/>
                    <a:pt x="39" y="106"/>
                  </a:cubicBezTo>
                  <a:cubicBezTo>
                    <a:pt x="43" y="105"/>
                    <a:pt x="43" y="105"/>
                    <a:pt x="43" y="105"/>
                  </a:cubicBezTo>
                  <a:cubicBezTo>
                    <a:pt x="44" y="105"/>
                    <a:pt x="44" y="105"/>
                    <a:pt x="44" y="105"/>
                  </a:cubicBezTo>
                  <a:cubicBezTo>
                    <a:pt x="46" y="107"/>
                    <a:pt x="46" y="107"/>
                    <a:pt x="46" y="107"/>
                  </a:cubicBezTo>
                  <a:cubicBezTo>
                    <a:pt x="47" y="106"/>
                    <a:pt x="47" y="106"/>
                    <a:pt x="47" y="106"/>
                  </a:cubicBezTo>
                  <a:cubicBezTo>
                    <a:pt x="49" y="106"/>
                    <a:pt x="49" y="106"/>
                    <a:pt x="49" y="106"/>
                  </a:cubicBezTo>
                  <a:cubicBezTo>
                    <a:pt x="50" y="107"/>
                    <a:pt x="50" y="107"/>
                    <a:pt x="50" y="107"/>
                  </a:cubicBezTo>
                  <a:cubicBezTo>
                    <a:pt x="51" y="105"/>
                    <a:pt x="51" y="105"/>
                    <a:pt x="51" y="105"/>
                  </a:cubicBezTo>
                  <a:cubicBezTo>
                    <a:pt x="53" y="104"/>
                    <a:pt x="53" y="104"/>
                    <a:pt x="53" y="104"/>
                  </a:cubicBezTo>
                  <a:cubicBezTo>
                    <a:pt x="54" y="105"/>
                    <a:pt x="54" y="105"/>
                    <a:pt x="54" y="105"/>
                  </a:cubicBezTo>
                  <a:cubicBezTo>
                    <a:pt x="56" y="103"/>
                    <a:pt x="56" y="103"/>
                    <a:pt x="56" y="103"/>
                  </a:cubicBezTo>
                  <a:cubicBezTo>
                    <a:pt x="58" y="104"/>
                    <a:pt x="58" y="104"/>
                    <a:pt x="58" y="104"/>
                  </a:cubicBezTo>
                  <a:cubicBezTo>
                    <a:pt x="59" y="104"/>
                    <a:pt x="59" y="104"/>
                    <a:pt x="59" y="104"/>
                  </a:cubicBezTo>
                  <a:cubicBezTo>
                    <a:pt x="59" y="103"/>
                    <a:pt x="59" y="103"/>
                    <a:pt x="59" y="103"/>
                  </a:cubicBezTo>
                  <a:cubicBezTo>
                    <a:pt x="60" y="104"/>
                    <a:pt x="60" y="104"/>
                    <a:pt x="60" y="104"/>
                  </a:cubicBezTo>
                  <a:cubicBezTo>
                    <a:pt x="61" y="104"/>
                    <a:pt x="61" y="104"/>
                    <a:pt x="61" y="104"/>
                  </a:cubicBezTo>
                  <a:cubicBezTo>
                    <a:pt x="62" y="103"/>
                    <a:pt x="62" y="103"/>
                    <a:pt x="62" y="103"/>
                  </a:cubicBezTo>
                  <a:cubicBezTo>
                    <a:pt x="65" y="103"/>
                    <a:pt x="65" y="103"/>
                    <a:pt x="65" y="103"/>
                  </a:cubicBezTo>
                  <a:cubicBezTo>
                    <a:pt x="67" y="103"/>
                    <a:pt x="67" y="103"/>
                    <a:pt x="67" y="103"/>
                  </a:cubicBezTo>
                  <a:cubicBezTo>
                    <a:pt x="69" y="104"/>
                    <a:pt x="69" y="104"/>
                    <a:pt x="69" y="104"/>
                  </a:cubicBezTo>
                  <a:cubicBezTo>
                    <a:pt x="70" y="104"/>
                    <a:pt x="70" y="104"/>
                    <a:pt x="70" y="104"/>
                  </a:cubicBezTo>
                  <a:cubicBezTo>
                    <a:pt x="71" y="103"/>
                    <a:pt x="71" y="103"/>
                    <a:pt x="71" y="103"/>
                  </a:cubicBezTo>
                  <a:cubicBezTo>
                    <a:pt x="73" y="102"/>
                    <a:pt x="73" y="102"/>
                    <a:pt x="73" y="102"/>
                  </a:cubicBezTo>
                  <a:cubicBezTo>
                    <a:pt x="74" y="101"/>
                    <a:pt x="74" y="101"/>
                    <a:pt x="74" y="101"/>
                  </a:cubicBezTo>
                  <a:cubicBezTo>
                    <a:pt x="75" y="101"/>
                    <a:pt x="75" y="101"/>
                    <a:pt x="75" y="101"/>
                  </a:cubicBezTo>
                  <a:cubicBezTo>
                    <a:pt x="76" y="101"/>
                    <a:pt x="76" y="101"/>
                    <a:pt x="76" y="101"/>
                  </a:cubicBezTo>
                  <a:cubicBezTo>
                    <a:pt x="76" y="100"/>
                    <a:pt x="76" y="100"/>
                    <a:pt x="76" y="100"/>
                  </a:cubicBezTo>
                  <a:cubicBezTo>
                    <a:pt x="78" y="99"/>
                    <a:pt x="78" y="99"/>
                    <a:pt x="78" y="99"/>
                  </a:cubicBezTo>
                  <a:cubicBezTo>
                    <a:pt x="80" y="98"/>
                    <a:pt x="80" y="98"/>
                    <a:pt x="80" y="98"/>
                  </a:cubicBezTo>
                  <a:cubicBezTo>
                    <a:pt x="80" y="97"/>
                    <a:pt x="80" y="97"/>
                    <a:pt x="80" y="97"/>
                  </a:cubicBezTo>
                  <a:cubicBezTo>
                    <a:pt x="79" y="96"/>
                    <a:pt x="79" y="96"/>
                    <a:pt x="79" y="96"/>
                  </a:cubicBezTo>
                  <a:cubicBezTo>
                    <a:pt x="80" y="95"/>
                    <a:pt x="80" y="95"/>
                    <a:pt x="80" y="95"/>
                  </a:cubicBezTo>
                  <a:cubicBezTo>
                    <a:pt x="77" y="95"/>
                    <a:pt x="77" y="95"/>
                    <a:pt x="77" y="95"/>
                  </a:cubicBezTo>
                  <a:cubicBezTo>
                    <a:pt x="76" y="96"/>
                    <a:pt x="76" y="96"/>
                    <a:pt x="76" y="96"/>
                  </a:cubicBezTo>
                  <a:cubicBezTo>
                    <a:pt x="75" y="96"/>
                    <a:pt x="75" y="96"/>
                    <a:pt x="75" y="96"/>
                  </a:cubicBezTo>
                  <a:cubicBezTo>
                    <a:pt x="73" y="95"/>
                    <a:pt x="73" y="95"/>
                    <a:pt x="73" y="95"/>
                  </a:cubicBezTo>
                  <a:cubicBezTo>
                    <a:pt x="72" y="95"/>
                    <a:pt x="72" y="95"/>
                    <a:pt x="72" y="95"/>
                  </a:cubicBezTo>
                  <a:cubicBezTo>
                    <a:pt x="73" y="95"/>
                    <a:pt x="73" y="95"/>
                    <a:pt x="73" y="95"/>
                  </a:cubicBezTo>
                  <a:cubicBezTo>
                    <a:pt x="73" y="94"/>
                    <a:pt x="73" y="94"/>
                    <a:pt x="73" y="94"/>
                  </a:cubicBezTo>
                  <a:cubicBezTo>
                    <a:pt x="74" y="94"/>
                    <a:pt x="74" y="94"/>
                    <a:pt x="74" y="94"/>
                  </a:cubicBezTo>
                  <a:cubicBezTo>
                    <a:pt x="72" y="94"/>
                    <a:pt x="72" y="94"/>
                    <a:pt x="72" y="94"/>
                  </a:cubicBezTo>
                  <a:cubicBezTo>
                    <a:pt x="71" y="94"/>
                    <a:pt x="71" y="94"/>
                    <a:pt x="71" y="94"/>
                  </a:cubicBezTo>
                  <a:cubicBezTo>
                    <a:pt x="73" y="93"/>
                    <a:pt x="73" y="93"/>
                    <a:pt x="73" y="93"/>
                  </a:cubicBezTo>
                  <a:cubicBezTo>
                    <a:pt x="74" y="93"/>
                    <a:pt x="74" y="93"/>
                    <a:pt x="74" y="93"/>
                  </a:cubicBezTo>
                  <a:cubicBezTo>
                    <a:pt x="75" y="92"/>
                    <a:pt x="75" y="92"/>
                    <a:pt x="75" y="92"/>
                  </a:cubicBezTo>
                  <a:cubicBezTo>
                    <a:pt x="75" y="91"/>
                    <a:pt x="75" y="91"/>
                    <a:pt x="75" y="91"/>
                  </a:cubicBezTo>
                  <a:cubicBezTo>
                    <a:pt x="73" y="91"/>
                    <a:pt x="73" y="91"/>
                    <a:pt x="73" y="91"/>
                  </a:cubicBezTo>
                  <a:cubicBezTo>
                    <a:pt x="74" y="90"/>
                    <a:pt x="74" y="90"/>
                    <a:pt x="74" y="90"/>
                  </a:cubicBezTo>
                  <a:cubicBezTo>
                    <a:pt x="75" y="89"/>
                    <a:pt x="75" y="89"/>
                    <a:pt x="75" y="89"/>
                  </a:cubicBezTo>
                  <a:cubicBezTo>
                    <a:pt x="76" y="90"/>
                    <a:pt x="76" y="90"/>
                    <a:pt x="76" y="90"/>
                  </a:cubicBezTo>
                  <a:cubicBezTo>
                    <a:pt x="77" y="89"/>
                    <a:pt x="77" y="89"/>
                    <a:pt x="77" y="89"/>
                  </a:cubicBezTo>
                  <a:cubicBezTo>
                    <a:pt x="78" y="88"/>
                    <a:pt x="78" y="88"/>
                    <a:pt x="78" y="88"/>
                  </a:cubicBezTo>
                  <a:cubicBezTo>
                    <a:pt x="77" y="88"/>
                    <a:pt x="77" y="88"/>
                    <a:pt x="77" y="88"/>
                  </a:cubicBezTo>
                  <a:cubicBezTo>
                    <a:pt x="78" y="88"/>
                    <a:pt x="78" y="88"/>
                    <a:pt x="78" y="88"/>
                  </a:cubicBezTo>
                  <a:cubicBezTo>
                    <a:pt x="76" y="87"/>
                    <a:pt x="76" y="87"/>
                    <a:pt x="76" y="87"/>
                  </a:cubicBezTo>
                  <a:cubicBezTo>
                    <a:pt x="77" y="86"/>
                    <a:pt x="77" y="86"/>
                    <a:pt x="77" y="86"/>
                  </a:cubicBezTo>
                  <a:cubicBezTo>
                    <a:pt x="78" y="87"/>
                    <a:pt x="78" y="87"/>
                    <a:pt x="78" y="87"/>
                  </a:cubicBezTo>
                  <a:cubicBezTo>
                    <a:pt x="78" y="87"/>
                    <a:pt x="78" y="87"/>
                    <a:pt x="78" y="87"/>
                  </a:cubicBezTo>
                  <a:cubicBezTo>
                    <a:pt x="79" y="86"/>
                    <a:pt x="79" y="86"/>
                    <a:pt x="79" y="86"/>
                  </a:cubicBezTo>
                  <a:cubicBezTo>
                    <a:pt x="80" y="85"/>
                    <a:pt x="80" y="85"/>
                    <a:pt x="80" y="85"/>
                  </a:cubicBezTo>
                  <a:cubicBezTo>
                    <a:pt x="80" y="83"/>
                    <a:pt x="80" y="83"/>
                    <a:pt x="80" y="83"/>
                  </a:cubicBezTo>
                  <a:cubicBezTo>
                    <a:pt x="81" y="80"/>
                    <a:pt x="81" y="80"/>
                    <a:pt x="81" y="80"/>
                  </a:cubicBezTo>
                  <a:cubicBezTo>
                    <a:pt x="81" y="79"/>
                    <a:pt x="81" y="79"/>
                    <a:pt x="81" y="79"/>
                  </a:cubicBezTo>
                  <a:cubicBezTo>
                    <a:pt x="80" y="77"/>
                    <a:pt x="80" y="77"/>
                    <a:pt x="80" y="77"/>
                  </a:cubicBezTo>
                  <a:cubicBezTo>
                    <a:pt x="77" y="74"/>
                    <a:pt x="77" y="74"/>
                    <a:pt x="77" y="74"/>
                  </a:cubicBezTo>
                  <a:cubicBezTo>
                    <a:pt x="73" y="74"/>
                    <a:pt x="73" y="74"/>
                    <a:pt x="73" y="74"/>
                  </a:cubicBezTo>
                  <a:cubicBezTo>
                    <a:pt x="70" y="74"/>
                    <a:pt x="70" y="74"/>
                    <a:pt x="70" y="74"/>
                  </a:cubicBezTo>
                  <a:cubicBezTo>
                    <a:pt x="70" y="76"/>
                    <a:pt x="70" y="76"/>
                    <a:pt x="70" y="76"/>
                  </a:cubicBezTo>
                  <a:cubicBezTo>
                    <a:pt x="69" y="77"/>
                    <a:pt x="69" y="77"/>
                    <a:pt x="69" y="77"/>
                  </a:cubicBezTo>
                  <a:cubicBezTo>
                    <a:pt x="68" y="76"/>
                    <a:pt x="68" y="76"/>
                    <a:pt x="68" y="76"/>
                  </a:cubicBezTo>
                  <a:cubicBezTo>
                    <a:pt x="66" y="75"/>
                    <a:pt x="66" y="75"/>
                    <a:pt x="66" y="75"/>
                  </a:cubicBezTo>
                  <a:cubicBezTo>
                    <a:pt x="69" y="73"/>
                    <a:pt x="69" y="73"/>
                    <a:pt x="69" y="73"/>
                  </a:cubicBezTo>
                  <a:cubicBezTo>
                    <a:pt x="69" y="71"/>
                    <a:pt x="69" y="71"/>
                    <a:pt x="69" y="71"/>
                  </a:cubicBezTo>
                  <a:cubicBezTo>
                    <a:pt x="66" y="68"/>
                    <a:pt x="66" y="68"/>
                    <a:pt x="66" y="68"/>
                  </a:cubicBezTo>
                  <a:cubicBezTo>
                    <a:pt x="66" y="67"/>
                    <a:pt x="66" y="67"/>
                    <a:pt x="66" y="67"/>
                  </a:cubicBezTo>
                  <a:cubicBezTo>
                    <a:pt x="64" y="66"/>
                    <a:pt x="64" y="66"/>
                    <a:pt x="64" y="66"/>
                  </a:cubicBezTo>
                  <a:cubicBezTo>
                    <a:pt x="63" y="65"/>
                    <a:pt x="63" y="65"/>
                    <a:pt x="63" y="65"/>
                  </a:cubicBezTo>
                  <a:cubicBezTo>
                    <a:pt x="62" y="65"/>
                    <a:pt x="62" y="65"/>
                    <a:pt x="62" y="65"/>
                  </a:cubicBezTo>
                  <a:cubicBezTo>
                    <a:pt x="61" y="65"/>
                    <a:pt x="61" y="65"/>
                    <a:pt x="61" y="65"/>
                  </a:cubicBezTo>
                  <a:cubicBezTo>
                    <a:pt x="60" y="65"/>
                    <a:pt x="60" y="65"/>
                    <a:pt x="60" y="65"/>
                  </a:cubicBezTo>
                  <a:cubicBezTo>
                    <a:pt x="59" y="65"/>
                    <a:pt x="59" y="65"/>
                    <a:pt x="59" y="65"/>
                  </a:cubicBezTo>
                  <a:cubicBezTo>
                    <a:pt x="61" y="65"/>
                    <a:pt x="61" y="65"/>
                    <a:pt x="61" y="65"/>
                  </a:cubicBezTo>
                  <a:cubicBezTo>
                    <a:pt x="61" y="65"/>
                    <a:pt x="61" y="65"/>
                    <a:pt x="61" y="65"/>
                  </a:cubicBezTo>
                  <a:cubicBezTo>
                    <a:pt x="63" y="65"/>
                    <a:pt x="63" y="65"/>
                    <a:pt x="63" y="65"/>
                  </a:cubicBezTo>
                  <a:cubicBezTo>
                    <a:pt x="64" y="65"/>
                    <a:pt x="64" y="65"/>
                    <a:pt x="64" y="65"/>
                  </a:cubicBezTo>
                  <a:cubicBezTo>
                    <a:pt x="64" y="66"/>
                    <a:pt x="64" y="66"/>
                    <a:pt x="64" y="66"/>
                  </a:cubicBezTo>
                  <a:cubicBezTo>
                    <a:pt x="65" y="66"/>
                    <a:pt x="65" y="66"/>
                    <a:pt x="65" y="66"/>
                  </a:cubicBezTo>
                  <a:cubicBezTo>
                    <a:pt x="66" y="66"/>
                    <a:pt x="66" y="66"/>
                    <a:pt x="66" y="66"/>
                  </a:cubicBezTo>
                  <a:cubicBezTo>
                    <a:pt x="64" y="63"/>
                    <a:pt x="64" y="63"/>
                    <a:pt x="64" y="63"/>
                  </a:cubicBezTo>
                  <a:cubicBezTo>
                    <a:pt x="63" y="61"/>
                    <a:pt x="63" y="61"/>
                    <a:pt x="63" y="61"/>
                  </a:cubicBezTo>
                  <a:cubicBezTo>
                    <a:pt x="63" y="60"/>
                    <a:pt x="63" y="60"/>
                    <a:pt x="63" y="60"/>
                  </a:cubicBezTo>
                  <a:cubicBezTo>
                    <a:pt x="64" y="60"/>
                    <a:pt x="64" y="60"/>
                    <a:pt x="64" y="60"/>
                  </a:cubicBezTo>
                  <a:cubicBezTo>
                    <a:pt x="63" y="59"/>
                    <a:pt x="63" y="59"/>
                    <a:pt x="63" y="59"/>
                  </a:cubicBezTo>
                  <a:cubicBezTo>
                    <a:pt x="62" y="58"/>
                    <a:pt x="62" y="58"/>
                    <a:pt x="62" y="58"/>
                  </a:cubicBezTo>
                  <a:cubicBezTo>
                    <a:pt x="62" y="58"/>
                    <a:pt x="62" y="58"/>
                    <a:pt x="62" y="58"/>
                  </a:cubicBezTo>
                  <a:cubicBezTo>
                    <a:pt x="60" y="55"/>
                    <a:pt x="60" y="55"/>
                    <a:pt x="60" y="55"/>
                  </a:cubicBezTo>
                  <a:cubicBezTo>
                    <a:pt x="58" y="54"/>
                    <a:pt x="58" y="54"/>
                    <a:pt x="58" y="54"/>
                  </a:cubicBezTo>
                  <a:cubicBezTo>
                    <a:pt x="55" y="53"/>
                    <a:pt x="55" y="53"/>
                    <a:pt x="55" y="53"/>
                  </a:cubicBezTo>
                  <a:cubicBezTo>
                    <a:pt x="55" y="52"/>
                    <a:pt x="55" y="52"/>
                    <a:pt x="55" y="52"/>
                  </a:cubicBezTo>
                  <a:cubicBezTo>
                    <a:pt x="54" y="52"/>
                    <a:pt x="54" y="52"/>
                    <a:pt x="54" y="52"/>
                  </a:cubicBezTo>
                  <a:cubicBezTo>
                    <a:pt x="53" y="48"/>
                    <a:pt x="53" y="48"/>
                    <a:pt x="53" y="48"/>
                  </a:cubicBezTo>
                  <a:cubicBezTo>
                    <a:pt x="52" y="46"/>
                    <a:pt x="52" y="46"/>
                    <a:pt x="52" y="46"/>
                  </a:cubicBezTo>
                  <a:cubicBezTo>
                    <a:pt x="51" y="42"/>
                    <a:pt x="51" y="42"/>
                    <a:pt x="51" y="42"/>
                  </a:cubicBezTo>
                  <a:cubicBezTo>
                    <a:pt x="50" y="41"/>
                    <a:pt x="50" y="41"/>
                    <a:pt x="50" y="41"/>
                  </a:cubicBezTo>
                  <a:cubicBezTo>
                    <a:pt x="49" y="41"/>
                    <a:pt x="49" y="41"/>
                    <a:pt x="49" y="41"/>
                  </a:cubicBezTo>
                  <a:cubicBezTo>
                    <a:pt x="47" y="37"/>
                    <a:pt x="47" y="37"/>
                    <a:pt x="47" y="37"/>
                  </a:cubicBezTo>
                  <a:cubicBezTo>
                    <a:pt x="45" y="36"/>
                    <a:pt x="45" y="36"/>
                    <a:pt x="45" y="36"/>
                  </a:cubicBezTo>
                  <a:cubicBezTo>
                    <a:pt x="44" y="35"/>
                    <a:pt x="44" y="35"/>
                    <a:pt x="44" y="35"/>
                  </a:cubicBezTo>
                  <a:cubicBezTo>
                    <a:pt x="42" y="34"/>
                    <a:pt x="42" y="34"/>
                    <a:pt x="42" y="34"/>
                  </a:cubicBezTo>
                  <a:cubicBezTo>
                    <a:pt x="41" y="35"/>
                    <a:pt x="41" y="35"/>
                    <a:pt x="41" y="35"/>
                  </a:cubicBezTo>
                  <a:cubicBezTo>
                    <a:pt x="39" y="36"/>
                    <a:pt x="39" y="36"/>
                    <a:pt x="39" y="36"/>
                  </a:cubicBezTo>
                  <a:cubicBezTo>
                    <a:pt x="37" y="35"/>
                    <a:pt x="37" y="35"/>
                    <a:pt x="37" y="35"/>
                  </a:cubicBezTo>
                  <a:cubicBezTo>
                    <a:pt x="36" y="36"/>
                    <a:pt x="36" y="36"/>
                    <a:pt x="36" y="36"/>
                  </a:cubicBezTo>
                  <a:cubicBezTo>
                    <a:pt x="34" y="35"/>
                    <a:pt x="34" y="35"/>
                    <a:pt x="34" y="35"/>
                  </a:cubicBezTo>
                  <a:cubicBezTo>
                    <a:pt x="34" y="34"/>
                    <a:pt x="34" y="34"/>
                    <a:pt x="34" y="34"/>
                  </a:cubicBezTo>
                  <a:cubicBezTo>
                    <a:pt x="35" y="35"/>
                    <a:pt x="35" y="35"/>
                    <a:pt x="35" y="35"/>
                  </a:cubicBezTo>
                  <a:cubicBezTo>
                    <a:pt x="37" y="35"/>
                    <a:pt x="37" y="35"/>
                    <a:pt x="37" y="35"/>
                  </a:cubicBezTo>
                  <a:cubicBezTo>
                    <a:pt x="39" y="34"/>
                    <a:pt x="39" y="34"/>
                    <a:pt x="39" y="34"/>
                  </a:cubicBezTo>
                  <a:cubicBezTo>
                    <a:pt x="39" y="33"/>
                    <a:pt x="39" y="33"/>
                    <a:pt x="39" y="33"/>
                  </a:cubicBezTo>
                  <a:cubicBezTo>
                    <a:pt x="41" y="33"/>
                    <a:pt x="41" y="33"/>
                    <a:pt x="41" y="33"/>
                  </a:cubicBezTo>
                  <a:cubicBezTo>
                    <a:pt x="43" y="32"/>
                    <a:pt x="43" y="32"/>
                    <a:pt x="43" y="32"/>
                  </a:cubicBezTo>
                  <a:cubicBezTo>
                    <a:pt x="41" y="31"/>
                    <a:pt x="41" y="31"/>
                    <a:pt x="41" y="31"/>
                  </a:cubicBezTo>
                  <a:cubicBezTo>
                    <a:pt x="41" y="30"/>
                    <a:pt x="41" y="30"/>
                    <a:pt x="41" y="30"/>
                  </a:cubicBezTo>
                  <a:cubicBezTo>
                    <a:pt x="40" y="29"/>
                    <a:pt x="40" y="29"/>
                    <a:pt x="40" y="29"/>
                  </a:cubicBezTo>
                  <a:cubicBezTo>
                    <a:pt x="38" y="31"/>
                    <a:pt x="38" y="31"/>
                    <a:pt x="38" y="31"/>
                  </a:cubicBezTo>
                  <a:cubicBezTo>
                    <a:pt x="38" y="30"/>
                    <a:pt x="38" y="30"/>
                    <a:pt x="38" y="30"/>
                  </a:cubicBezTo>
                  <a:cubicBezTo>
                    <a:pt x="39" y="29"/>
                    <a:pt x="39" y="29"/>
                    <a:pt x="39" y="29"/>
                  </a:cubicBezTo>
                  <a:cubicBezTo>
                    <a:pt x="42" y="29"/>
                    <a:pt x="42" y="29"/>
                    <a:pt x="42" y="29"/>
                  </a:cubicBezTo>
                  <a:cubicBezTo>
                    <a:pt x="43" y="28"/>
                    <a:pt x="43" y="28"/>
                    <a:pt x="43" y="28"/>
                  </a:cubicBezTo>
                  <a:cubicBezTo>
                    <a:pt x="43" y="27"/>
                    <a:pt x="43" y="27"/>
                    <a:pt x="43" y="27"/>
                  </a:cubicBezTo>
                  <a:cubicBezTo>
                    <a:pt x="44" y="26"/>
                    <a:pt x="44" y="26"/>
                    <a:pt x="44" y="26"/>
                  </a:cubicBezTo>
                  <a:cubicBezTo>
                    <a:pt x="45" y="24"/>
                    <a:pt x="45" y="24"/>
                    <a:pt x="45" y="24"/>
                  </a:cubicBezTo>
                  <a:cubicBezTo>
                    <a:pt x="46" y="23"/>
                    <a:pt x="46" y="23"/>
                    <a:pt x="46" y="23"/>
                  </a:cubicBezTo>
                  <a:cubicBezTo>
                    <a:pt x="46" y="22"/>
                    <a:pt x="46" y="22"/>
                    <a:pt x="46" y="22"/>
                  </a:cubicBezTo>
                  <a:cubicBezTo>
                    <a:pt x="47" y="20"/>
                    <a:pt x="47" y="20"/>
                    <a:pt x="47" y="20"/>
                  </a:cubicBezTo>
                  <a:cubicBezTo>
                    <a:pt x="46" y="20"/>
                    <a:pt x="46" y="20"/>
                    <a:pt x="46" y="20"/>
                  </a:cubicBezTo>
                  <a:cubicBezTo>
                    <a:pt x="47" y="17"/>
                    <a:pt x="47" y="17"/>
                    <a:pt x="47" y="17"/>
                  </a:cubicBezTo>
                  <a:cubicBezTo>
                    <a:pt x="49" y="16"/>
                    <a:pt x="49" y="16"/>
                    <a:pt x="49" y="16"/>
                  </a:cubicBezTo>
                  <a:cubicBezTo>
                    <a:pt x="49" y="15"/>
                    <a:pt x="49" y="15"/>
                    <a:pt x="49" y="15"/>
                  </a:cubicBezTo>
                  <a:cubicBezTo>
                    <a:pt x="47" y="13"/>
                    <a:pt x="47" y="13"/>
                    <a:pt x="47" y="13"/>
                  </a:cubicBezTo>
                  <a:cubicBezTo>
                    <a:pt x="46" y="13"/>
                    <a:pt x="46" y="13"/>
                    <a:pt x="46" y="13"/>
                  </a:cubicBezTo>
                  <a:cubicBezTo>
                    <a:pt x="42" y="13"/>
                    <a:pt x="42" y="13"/>
                    <a:pt x="42" y="13"/>
                  </a:cubicBezTo>
                  <a:cubicBezTo>
                    <a:pt x="40" y="13"/>
                    <a:pt x="40" y="13"/>
                    <a:pt x="40" y="13"/>
                  </a:cubicBezTo>
                  <a:cubicBezTo>
                    <a:pt x="39" y="13"/>
                    <a:pt x="39" y="13"/>
                    <a:pt x="39" y="13"/>
                  </a:cubicBezTo>
                  <a:cubicBezTo>
                    <a:pt x="38" y="13"/>
                    <a:pt x="38" y="13"/>
                    <a:pt x="38" y="13"/>
                  </a:cubicBezTo>
                  <a:cubicBezTo>
                    <a:pt x="37" y="13"/>
                    <a:pt x="37" y="13"/>
                    <a:pt x="37" y="13"/>
                  </a:cubicBezTo>
                  <a:cubicBezTo>
                    <a:pt x="36" y="13"/>
                    <a:pt x="36" y="13"/>
                    <a:pt x="36" y="13"/>
                  </a:cubicBezTo>
                  <a:cubicBezTo>
                    <a:pt x="36" y="13"/>
                    <a:pt x="36" y="13"/>
                    <a:pt x="36" y="13"/>
                  </a:cubicBezTo>
                  <a:cubicBezTo>
                    <a:pt x="34" y="14"/>
                    <a:pt x="34" y="14"/>
                    <a:pt x="34" y="14"/>
                  </a:cubicBezTo>
                  <a:cubicBezTo>
                    <a:pt x="33" y="15"/>
                    <a:pt x="33" y="15"/>
                    <a:pt x="33" y="15"/>
                  </a:cubicBezTo>
                  <a:cubicBezTo>
                    <a:pt x="32" y="15"/>
                    <a:pt x="32" y="15"/>
                    <a:pt x="32" y="15"/>
                  </a:cubicBezTo>
                  <a:cubicBezTo>
                    <a:pt x="31" y="15"/>
                    <a:pt x="31" y="15"/>
                    <a:pt x="31" y="15"/>
                  </a:cubicBezTo>
                  <a:cubicBezTo>
                    <a:pt x="31" y="15"/>
                    <a:pt x="31" y="15"/>
                    <a:pt x="31" y="15"/>
                  </a:cubicBezTo>
                  <a:cubicBezTo>
                    <a:pt x="32" y="13"/>
                    <a:pt x="32" y="13"/>
                    <a:pt x="32" y="13"/>
                  </a:cubicBezTo>
                  <a:cubicBezTo>
                    <a:pt x="33" y="11"/>
                    <a:pt x="33" y="11"/>
                    <a:pt x="33" y="11"/>
                  </a:cubicBezTo>
                  <a:cubicBezTo>
                    <a:pt x="32" y="12"/>
                    <a:pt x="32" y="12"/>
                    <a:pt x="32" y="12"/>
                  </a:cubicBezTo>
                  <a:cubicBezTo>
                    <a:pt x="31" y="11"/>
                    <a:pt x="31" y="11"/>
                    <a:pt x="31" y="11"/>
                  </a:cubicBezTo>
                  <a:cubicBezTo>
                    <a:pt x="32" y="11"/>
                    <a:pt x="32" y="11"/>
                    <a:pt x="32" y="11"/>
                  </a:cubicBezTo>
                  <a:cubicBezTo>
                    <a:pt x="32" y="10"/>
                    <a:pt x="32" y="10"/>
                    <a:pt x="32" y="10"/>
                  </a:cubicBezTo>
                  <a:cubicBezTo>
                    <a:pt x="36" y="7"/>
                    <a:pt x="36" y="7"/>
                    <a:pt x="36" y="7"/>
                  </a:cubicBezTo>
                  <a:cubicBezTo>
                    <a:pt x="37" y="5"/>
                    <a:pt x="37" y="5"/>
                    <a:pt x="37" y="5"/>
                  </a:cubicBezTo>
                  <a:cubicBezTo>
                    <a:pt x="38" y="5"/>
                    <a:pt x="38" y="5"/>
                    <a:pt x="38" y="5"/>
                  </a:cubicBezTo>
                  <a:cubicBezTo>
                    <a:pt x="39" y="3"/>
                    <a:pt x="39" y="3"/>
                    <a:pt x="39" y="3"/>
                  </a:cubicBezTo>
                  <a:cubicBezTo>
                    <a:pt x="38" y="2"/>
                    <a:pt x="38" y="2"/>
                    <a:pt x="38" y="2"/>
                  </a:cubicBezTo>
                  <a:cubicBezTo>
                    <a:pt x="39" y="1"/>
                    <a:pt x="39" y="1"/>
                    <a:pt x="39" y="1"/>
                  </a:cubicBezTo>
                  <a:cubicBezTo>
                    <a:pt x="39" y="0"/>
                    <a:pt x="39" y="0"/>
                    <a:pt x="39" y="0"/>
                  </a:cubicBezTo>
                  <a:cubicBezTo>
                    <a:pt x="37" y="0"/>
                    <a:pt x="37" y="0"/>
                    <a:pt x="37" y="0"/>
                  </a:cubicBezTo>
                  <a:cubicBezTo>
                    <a:pt x="36" y="1"/>
                    <a:pt x="36" y="1"/>
                    <a:pt x="36" y="1"/>
                  </a:cubicBezTo>
                  <a:cubicBezTo>
                    <a:pt x="35" y="1"/>
                    <a:pt x="35" y="1"/>
                    <a:pt x="35" y="1"/>
                  </a:cubicBezTo>
                  <a:cubicBezTo>
                    <a:pt x="33" y="2"/>
                    <a:pt x="33" y="2"/>
                    <a:pt x="33" y="2"/>
                  </a:cubicBezTo>
                  <a:cubicBezTo>
                    <a:pt x="32" y="1"/>
                    <a:pt x="32" y="1"/>
                    <a:pt x="32" y="1"/>
                  </a:cubicBezTo>
                  <a:cubicBezTo>
                    <a:pt x="30" y="2"/>
                    <a:pt x="30" y="2"/>
                    <a:pt x="30" y="2"/>
                  </a:cubicBezTo>
                  <a:cubicBezTo>
                    <a:pt x="29" y="2"/>
                    <a:pt x="29" y="2"/>
                    <a:pt x="29" y="2"/>
                  </a:cubicBezTo>
                  <a:cubicBezTo>
                    <a:pt x="29" y="3"/>
                    <a:pt x="29" y="3"/>
                    <a:pt x="29" y="3"/>
                  </a:cubicBezTo>
                  <a:cubicBezTo>
                    <a:pt x="29" y="2"/>
                    <a:pt x="29" y="2"/>
                    <a:pt x="29" y="2"/>
                  </a:cubicBezTo>
                  <a:cubicBezTo>
                    <a:pt x="28" y="2"/>
                    <a:pt x="28" y="2"/>
                    <a:pt x="28" y="2"/>
                  </a:cubicBezTo>
                  <a:cubicBezTo>
                    <a:pt x="26" y="3"/>
                    <a:pt x="26" y="3"/>
                    <a:pt x="26" y="3"/>
                  </a:cubicBezTo>
                  <a:cubicBezTo>
                    <a:pt x="27" y="2"/>
                    <a:pt x="27" y="2"/>
                    <a:pt x="27" y="2"/>
                  </a:cubicBezTo>
                  <a:cubicBezTo>
                    <a:pt x="25" y="1"/>
                    <a:pt x="25" y="1"/>
                    <a:pt x="25" y="1"/>
                  </a:cubicBezTo>
                  <a:cubicBezTo>
                    <a:pt x="24" y="2"/>
                    <a:pt x="24" y="2"/>
                    <a:pt x="24" y="2"/>
                  </a:cubicBezTo>
                  <a:cubicBezTo>
                    <a:pt x="24" y="3"/>
                    <a:pt x="24" y="3"/>
                    <a:pt x="24" y="3"/>
                  </a:cubicBezTo>
                  <a:cubicBezTo>
                    <a:pt x="24" y="4"/>
                    <a:pt x="24" y="4"/>
                    <a:pt x="24" y="4"/>
                  </a:cubicBezTo>
                  <a:cubicBezTo>
                    <a:pt x="24" y="4"/>
                    <a:pt x="24" y="4"/>
                    <a:pt x="24" y="4"/>
                  </a:cubicBezTo>
                  <a:cubicBezTo>
                    <a:pt x="24" y="5"/>
                    <a:pt x="24" y="5"/>
                    <a:pt x="24" y="5"/>
                  </a:cubicBezTo>
                  <a:cubicBezTo>
                    <a:pt x="22" y="6"/>
                    <a:pt x="22" y="6"/>
                    <a:pt x="22" y="6"/>
                  </a:cubicBezTo>
                  <a:cubicBezTo>
                    <a:pt x="23" y="7"/>
                    <a:pt x="23" y="7"/>
                    <a:pt x="23" y="7"/>
                  </a:cubicBezTo>
                  <a:cubicBezTo>
                    <a:pt x="22" y="8"/>
                    <a:pt x="22" y="8"/>
                    <a:pt x="22" y="8"/>
                  </a:cubicBezTo>
                  <a:cubicBezTo>
                    <a:pt x="21" y="8"/>
                    <a:pt x="21" y="8"/>
                    <a:pt x="21" y="8"/>
                  </a:cubicBezTo>
                  <a:cubicBezTo>
                    <a:pt x="23" y="10"/>
                    <a:pt x="23" y="10"/>
                    <a:pt x="23" y="10"/>
                  </a:cubicBezTo>
                  <a:cubicBezTo>
                    <a:pt x="24" y="11"/>
                    <a:pt x="24" y="11"/>
                    <a:pt x="24" y="11"/>
                  </a:cubicBezTo>
                  <a:cubicBezTo>
                    <a:pt x="22" y="10"/>
                    <a:pt x="22" y="10"/>
                    <a:pt x="22" y="10"/>
                  </a:cubicBezTo>
                  <a:cubicBezTo>
                    <a:pt x="21" y="11"/>
                    <a:pt x="21" y="11"/>
                    <a:pt x="21" y="11"/>
                  </a:cubicBezTo>
                  <a:cubicBezTo>
                    <a:pt x="20" y="10"/>
                    <a:pt x="20" y="10"/>
                    <a:pt x="20" y="10"/>
                  </a:cubicBezTo>
                  <a:cubicBezTo>
                    <a:pt x="20" y="10"/>
                    <a:pt x="20" y="10"/>
                    <a:pt x="20" y="10"/>
                  </a:cubicBezTo>
                  <a:cubicBezTo>
                    <a:pt x="20" y="11"/>
                    <a:pt x="20" y="11"/>
                    <a:pt x="20" y="11"/>
                  </a:cubicBezTo>
                  <a:cubicBezTo>
                    <a:pt x="20" y="12"/>
                    <a:pt x="20" y="12"/>
                    <a:pt x="20" y="12"/>
                  </a:cubicBezTo>
                  <a:cubicBezTo>
                    <a:pt x="19" y="11"/>
                    <a:pt x="19" y="11"/>
                    <a:pt x="19" y="11"/>
                  </a:cubicBezTo>
                  <a:cubicBezTo>
                    <a:pt x="18" y="12"/>
                    <a:pt x="18" y="12"/>
                    <a:pt x="18" y="12"/>
                  </a:cubicBezTo>
                  <a:cubicBezTo>
                    <a:pt x="19" y="13"/>
                    <a:pt x="19" y="13"/>
                    <a:pt x="19" y="13"/>
                  </a:cubicBezTo>
                  <a:cubicBezTo>
                    <a:pt x="19" y="14"/>
                    <a:pt x="19" y="14"/>
                    <a:pt x="19" y="14"/>
                  </a:cubicBezTo>
                  <a:cubicBezTo>
                    <a:pt x="20" y="15"/>
                    <a:pt x="20" y="15"/>
                    <a:pt x="20" y="15"/>
                  </a:cubicBezTo>
                  <a:cubicBezTo>
                    <a:pt x="21" y="15"/>
                    <a:pt x="21" y="15"/>
                    <a:pt x="21" y="15"/>
                  </a:cubicBezTo>
                  <a:cubicBezTo>
                    <a:pt x="20" y="15"/>
                    <a:pt x="20" y="15"/>
                    <a:pt x="20" y="15"/>
                  </a:cubicBezTo>
                  <a:cubicBezTo>
                    <a:pt x="18" y="15"/>
                    <a:pt x="18" y="15"/>
                    <a:pt x="18" y="15"/>
                  </a:cubicBezTo>
                  <a:cubicBezTo>
                    <a:pt x="19" y="17"/>
                    <a:pt x="19" y="17"/>
                    <a:pt x="19" y="17"/>
                  </a:cubicBezTo>
                  <a:cubicBezTo>
                    <a:pt x="19" y="17"/>
                    <a:pt x="19" y="17"/>
                    <a:pt x="19" y="17"/>
                  </a:cubicBezTo>
                  <a:cubicBezTo>
                    <a:pt x="21" y="17"/>
                    <a:pt x="21" y="17"/>
                    <a:pt x="21" y="17"/>
                  </a:cubicBezTo>
                  <a:cubicBezTo>
                    <a:pt x="19" y="18"/>
                    <a:pt x="19" y="18"/>
                    <a:pt x="19" y="18"/>
                  </a:cubicBezTo>
                  <a:cubicBezTo>
                    <a:pt x="19" y="18"/>
                    <a:pt x="19" y="18"/>
                    <a:pt x="19" y="18"/>
                  </a:cubicBezTo>
                  <a:cubicBezTo>
                    <a:pt x="20" y="19"/>
                    <a:pt x="20" y="19"/>
                    <a:pt x="20" y="19"/>
                  </a:cubicBezTo>
                  <a:cubicBezTo>
                    <a:pt x="21" y="18"/>
                    <a:pt x="21" y="18"/>
                    <a:pt x="21" y="18"/>
                  </a:cubicBezTo>
                  <a:cubicBezTo>
                    <a:pt x="21" y="18"/>
                    <a:pt x="21" y="18"/>
                    <a:pt x="21" y="18"/>
                  </a:cubicBezTo>
                  <a:cubicBezTo>
                    <a:pt x="21" y="19"/>
                    <a:pt x="21" y="19"/>
                    <a:pt x="21" y="19"/>
                  </a:cubicBezTo>
                  <a:cubicBezTo>
                    <a:pt x="20" y="19"/>
                    <a:pt x="20" y="19"/>
                    <a:pt x="20" y="19"/>
                  </a:cubicBezTo>
                  <a:cubicBezTo>
                    <a:pt x="20" y="19"/>
                    <a:pt x="20" y="19"/>
                    <a:pt x="20" y="19"/>
                  </a:cubicBezTo>
                  <a:cubicBezTo>
                    <a:pt x="20" y="20"/>
                    <a:pt x="20" y="20"/>
                    <a:pt x="20" y="20"/>
                  </a:cubicBezTo>
                  <a:cubicBezTo>
                    <a:pt x="20" y="20"/>
                    <a:pt x="20" y="20"/>
                    <a:pt x="20" y="20"/>
                  </a:cubicBezTo>
                  <a:cubicBezTo>
                    <a:pt x="19" y="21"/>
                    <a:pt x="19" y="21"/>
                    <a:pt x="19" y="21"/>
                  </a:cubicBezTo>
                  <a:cubicBezTo>
                    <a:pt x="19" y="21"/>
                    <a:pt x="19" y="21"/>
                    <a:pt x="19" y="21"/>
                  </a:cubicBezTo>
                  <a:cubicBezTo>
                    <a:pt x="20" y="22"/>
                    <a:pt x="20" y="22"/>
                    <a:pt x="20" y="22"/>
                  </a:cubicBezTo>
                  <a:cubicBezTo>
                    <a:pt x="20" y="23"/>
                    <a:pt x="20" y="23"/>
                    <a:pt x="20" y="23"/>
                  </a:cubicBezTo>
                  <a:cubicBezTo>
                    <a:pt x="18" y="22"/>
                    <a:pt x="18" y="22"/>
                    <a:pt x="18" y="22"/>
                  </a:cubicBezTo>
                  <a:cubicBezTo>
                    <a:pt x="18" y="23"/>
                    <a:pt x="18" y="23"/>
                    <a:pt x="18" y="23"/>
                  </a:cubicBezTo>
                  <a:cubicBezTo>
                    <a:pt x="19" y="24"/>
                    <a:pt x="19" y="24"/>
                    <a:pt x="19" y="24"/>
                  </a:cubicBezTo>
                  <a:cubicBezTo>
                    <a:pt x="18" y="24"/>
                    <a:pt x="18" y="24"/>
                    <a:pt x="18" y="24"/>
                  </a:cubicBezTo>
                  <a:cubicBezTo>
                    <a:pt x="17" y="25"/>
                    <a:pt x="17" y="25"/>
                    <a:pt x="17" y="25"/>
                  </a:cubicBezTo>
                  <a:cubicBezTo>
                    <a:pt x="16" y="25"/>
                    <a:pt x="16" y="25"/>
                    <a:pt x="16" y="25"/>
                  </a:cubicBezTo>
                  <a:cubicBezTo>
                    <a:pt x="15" y="26"/>
                    <a:pt x="15" y="26"/>
                    <a:pt x="15" y="26"/>
                  </a:cubicBezTo>
                  <a:cubicBezTo>
                    <a:pt x="16" y="26"/>
                    <a:pt x="16" y="26"/>
                    <a:pt x="16" y="26"/>
                  </a:cubicBezTo>
                  <a:cubicBezTo>
                    <a:pt x="17" y="26"/>
                    <a:pt x="17" y="26"/>
                    <a:pt x="17" y="26"/>
                  </a:cubicBezTo>
                  <a:cubicBezTo>
                    <a:pt x="18" y="26"/>
                    <a:pt x="18" y="26"/>
                    <a:pt x="18" y="26"/>
                  </a:cubicBezTo>
                  <a:cubicBezTo>
                    <a:pt x="18" y="27"/>
                    <a:pt x="18" y="27"/>
                    <a:pt x="18" y="27"/>
                  </a:cubicBezTo>
                  <a:cubicBezTo>
                    <a:pt x="17" y="27"/>
                    <a:pt x="17" y="27"/>
                    <a:pt x="17" y="27"/>
                  </a:cubicBezTo>
                  <a:cubicBezTo>
                    <a:pt x="18" y="28"/>
                    <a:pt x="18" y="28"/>
                    <a:pt x="18" y="28"/>
                  </a:cubicBezTo>
                  <a:cubicBezTo>
                    <a:pt x="19" y="28"/>
                    <a:pt x="19" y="28"/>
                    <a:pt x="19" y="28"/>
                  </a:cubicBezTo>
                  <a:cubicBezTo>
                    <a:pt x="19" y="29"/>
                    <a:pt x="19" y="29"/>
                    <a:pt x="19" y="29"/>
                  </a:cubicBezTo>
                  <a:cubicBezTo>
                    <a:pt x="23" y="25"/>
                    <a:pt x="23" y="25"/>
                    <a:pt x="23" y="25"/>
                  </a:cubicBezTo>
                  <a:cubicBezTo>
                    <a:pt x="23" y="26"/>
                    <a:pt x="23" y="26"/>
                    <a:pt x="23" y="26"/>
                  </a:cubicBezTo>
                  <a:cubicBezTo>
                    <a:pt x="23" y="26"/>
                    <a:pt x="23" y="26"/>
                    <a:pt x="23" y="26"/>
                  </a:cubicBezTo>
                  <a:cubicBezTo>
                    <a:pt x="22" y="27"/>
                    <a:pt x="22" y="27"/>
                    <a:pt x="22" y="27"/>
                  </a:cubicBezTo>
                  <a:cubicBezTo>
                    <a:pt x="21" y="29"/>
                    <a:pt x="21" y="29"/>
                    <a:pt x="21" y="29"/>
                  </a:cubicBezTo>
                  <a:cubicBezTo>
                    <a:pt x="21" y="29"/>
                    <a:pt x="21" y="29"/>
                    <a:pt x="21" y="29"/>
                  </a:cubicBezTo>
                  <a:cubicBezTo>
                    <a:pt x="20" y="32"/>
                    <a:pt x="20" y="32"/>
                    <a:pt x="20" y="32"/>
                  </a:cubicBezTo>
                  <a:cubicBezTo>
                    <a:pt x="21" y="32"/>
                    <a:pt x="21" y="32"/>
                    <a:pt x="21" y="32"/>
                  </a:cubicBezTo>
                  <a:cubicBezTo>
                    <a:pt x="20" y="35"/>
                    <a:pt x="20" y="35"/>
                    <a:pt x="20" y="35"/>
                  </a:cubicBezTo>
                  <a:cubicBezTo>
                    <a:pt x="20" y="36"/>
                    <a:pt x="20" y="36"/>
                    <a:pt x="20" y="36"/>
                  </a:cubicBezTo>
                  <a:cubicBezTo>
                    <a:pt x="19" y="37"/>
                    <a:pt x="19" y="37"/>
                    <a:pt x="19" y="37"/>
                  </a:cubicBezTo>
                  <a:cubicBezTo>
                    <a:pt x="20" y="38"/>
                    <a:pt x="20" y="38"/>
                    <a:pt x="20" y="38"/>
                  </a:cubicBezTo>
                  <a:cubicBezTo>
                    <a:pt x="20" y="38"/>
                    <a:pt x="20" y="38"/>
                    <a:pt x="20" y="38"/>
                  </a:cubicBezTo>
                  <a:cubicBezTo>
                    <a:pt x="19" y="40"/>
                    <a:pt x="19" y="40"/>
                    <a:pt x="19" y="40"/>
                  </a:cubicBezTo>
                  <a:cubicBezTo>
                    <a:pt x="19" y="43"/>
                    <a:pt x="19" y="43"/>
                    <a:pt x="19" y="43"/>
                  </a:cubicBezTo>
                  <a:cubicBezTo>
                    <a:pt x="18" y="43"/>
                    <a:pt x="18" y="43"/>
                    <a:pt x="18" y="43"/>
                  </a:cubicBezTo>
                  <a:cubicBezTo>
                    <a:pt x="18" y="44"/>
                    <a:pt x="18" y="44"/>
                    <a:pt x="18" y="44"/>
                  </a:cubicBezTo>
                  <a:cubicBezTo>
                    <a:pt x="20" y="44"/>
                    <a:pt x="20" y="44"/>
                    <a:pt x="20" y="44"/>
                  </a:cubicBezTo>
                  <a:cubicBezTo>
                    <a:pt x="20" y="43"/>
                    <a:pt x="20" y="43"/>
                    <a:pt x="20" y="43"/>
                  </a:cubicBezTo>
                  <a:cubicBezTo>
                    <a:pt x="21" y="41"/>
                    <a:pt x="21" y="41"/>
                    <a:pt x="21" y="41"/>
                  </a:cubicBezTo>
                  <a:cubicBezTo>
                    <a:pt x="21" y="39"/>
                    <a:pt x="21" y="39"/>
                    <a:pt x="21" y="39"/>
                  </a:cubicBezTo>
                  <a:cubicBezTo>
                    <a:pt x="22" y="38"/>
                    <a:pt x="22" y="38"/>
                    <a:pt x="22" y="38"/>
                  </a:cubicBezTo>
                  <a:cubicBezTo>
                    <a:pt x="21" y="35"/>
                    <a:pt x="21" y="35"/>
                    <a:pt x="21" y="35"/>
                  </a:cubicBezTo>
                  <a:cubicBezTo>
                    <a:pt x="22" y="35"/>
                    <a:pt x="22" y="35"/>
                    <a:pt x="22" y="35"/>
                  </a:cubicBezTo>
                  <a:cubicBezTo>
                    <a:pt x="24" y="32"/>
                    <a:pt x="24" y="32"/>
                    <a:pt x="24" y="32"/>
                  </a:cubicBezTo>
                  <a:cubicBezTo>
                    <a:pt x="22" y="35"/>
                    <a:pt x="22" y="35"/>
                    <a:pt x="22" y="35"/>
                  </a:cubicBezTo>
                  <a:cubicBezTo>
                    <a:pt x="22" y="37"/>
                    <a:pt x="22" y="37"/>
                    <a:pt x="22" y="37"/>
                  </a:cubicBezTo>
                  <a:cubicBezTo>
                    <a:pt x="23" y="37"/>
                    <a:pt x="23" y="37"/>
                    <a:pt x="23" y="37"/>
                  </a:cubicBezTo>
                  <a:cubicBezTo>
                    <a:pt x="23" y="36"/>
                    <a:pt x="23" y="36"/>
                    <a:pt x="23" y="36"/>
                  </a:cubicBezTo>
                  <a:cubicBezTo>
                    <a:pt x="24" y="35"/>
                    <a:pt x="24" y="35"/>
                    <a:pt x="24" y="35"/>
                  </a:cubicBezTo>
                  <a:cubicBezTo>
                    <a:pt x="24" y="37"/>
                    <a:pt x="24" y="37"/>
                    <a:pt x="24" y="37"/>
                  </a:cubicBezTo>
                  <a:cubicBezTo>
                    <a:pt x="25" y="35"/>
                    <a:pt x="25" y="35"/>
                    <a:pt x="25" y="35"/>
                  </a:cubicBezTo>
                  <a:cubicBezTo>
                    <a:pt x="25" y="33"/>
                    <a:pt x="25" y="33"/>
                    <a:pt x="25" y="33"/>
                  </a:cubicBezTo>
                  <a:cubicBezTo>
                    <a:pt x="26" y="33"/>
                    <a:pt x="26" y="33"/>
                    <a:pt x="26" y="33"/>
                  </a:cubicBezTo>
                  <a:cubicBezTo>
                    <a:pt x="26" y="35"/>
                    <a:pt x="26" y="35"/>
                    <a:pt x="26" y="35"/>
                  </a:cubicBezTo>
                  <a:cubicBezTo>
                    <a:pt x="28" y="36"/>
                    <a:pt x="28" y="36"/>
                    <a:pt x="28" y="36"/>
                  </a:cubicBezTo>
                  <a:cubicBezTo>
                    <a:pt x="26" y="36"/>
                    <a:pt x="26" y="36"/>
                    <a:pt x="26" y="36"/>
                  </a:cubicBezTo>
                  <a:cubicBezTo>
                    <a:pt x="25" y="38"/>
                    <a:pt x="25" y="38"/>
                    <a:pt x="25" y="38"/>
                  </a:cubicBezTo>
                  <a:cubicBezTo>
                    <a:pt x="26" y="40"/>
                    <a:pt x="26" y="40"/>
                    <a:pt x="26" y="40"/>
                  </a:cubicBezTo>
                  <a:cubicBezTo>
                    <a:pt x="27" y="40"/>
                    <a:pt x="27" y="40"/>
                    <a:pt x="27" y="40"/>
                  </a:cubicBezTo>
                  <a:cubicBezTo>
                    <a:pt x="27" y="42"/>
                    <a:pt x="27" y="42"/>
                    <a:pt x="27" y="42"/>
                  </a:cubicBezTo>
                  <a:cubicBezTo>
                    <a:pt x="26" y="44"/>
                    <a:pt x="26" y="44"/>
                    <a:pt x="26" y="44"/>
                  </a:cubicBezTo>
                  <a:cubicBezTo>
                    <a:pt x="24" y="48"/>
                    <a:pt x="24" y="48"/>
                    <a:pt x="24" y="48"/>
                  </a:cubicBezTo>
                  <a:cubicBezTo>
                    <a:pt x="25" y="49"/>
                    <a:pt x="25" y="49"/>
                    <a:pt x="25" y="49"/>
                  </a:cubicBezTo>
                  <a:cubicBezTo>
                    <a:pt x="23" y="49"/>
                    <a:pt x="23" y="49"/>
                    <a:pt x="23" y="49"/>
                  </a:cubicBezTo>
                  <a:cubicBezTo>
                    <a:pt x="23" y="51"/>
                    <a:pt x="23" y="51"/>
                    <a:pt x="23" y="51"/>
                  </a:cubicBezTo>
                  <a:cubicBezTo>
                    <a:pt x="25" y="53"/>
                    <a:pt x="25" y="53"/>
                    <a:pt x="25" y="53"/>
                  </a:cubicBezTo>
                  <a:cubicBezTo>
                    <a:pt x="25" y="51"/>
                    <a:pt x="25" y="51"/>
                    <a:pt x="25" y="51"/>
                  </a:cubicBezTo>
                  <a:cubicBezTo>
                    <a:pt x="26" y="50"/>
                    <a:pt x="26" y="50"/>
                    <a:pt x="26" y="50"/>
                  </a:cubicBezTo>
                  <a:cubicBezTo>
                    <a:pt x="29" y="53"/>
                    <a:pt x="29" y="53"/>
                    <a:pt x="29" y="53"/>
                  </a:cubicBezTo>
                  <a:cubicBezTo>
                    <a:pt x="29" y="51"/>
                    <a:pt x="29" y="51"/>
                    <a:pt x="29" y="51"/>
                  </a:cubicBezTo>
                  <a:cubicBezTo>
                    <a:pt x="28" y="50"/>
                    <a:pt x="28" y="50"/>
                    <a:pt x="28" y="50"/>
                  </a:cubicBezTo>
                  <a:cubicBezTo>
                    <a:pt x="29" y="50"/>
                    <a:pt x="29" y="50"/>
                    <a:pt x="29" y="50"/>
                  </a:cubicBezTo>
                  <a:cubicBezTo>
                    <a:pt x="31" y="51"/>
                    <a:pt x="31" y="51"/>
                    <a:pt x="31" y="51"/>
                  </a:cubicBezTo>
                  <a:cubicBezTo>
                    <a:pt x="33" y="51"/>
                    <a:pt x="33" y="51"/>
                    <a:pt x="33" y="51"/>
                  </a:cubicBezTo>
                  <a:cubicBezTo>
                    <a:pt x="33" y="50"/>
                    <a:pt x="33" y="50"/>
                    <a:pt x="33" y="50"/>
                  </a:cubicBezTo>
                  <a:cubicBezTo>
                    <a:pt x="35" y="50"/>
                    <a:pt x="35" y="50"/>
                    <a:pt x="35" y="50"/>
                  </a:cubicBezTo>
                  <a:cubicBezTo>
                    <a:pt x="36" y="49"/>
                    <a:pt x="36" y="49"/>
                    <a:pt x="36" y="49"/>
                  </a:cubicBezTo>
                  <a:cubicBezTo>
                    <a:pt x="40" y="49"/>
                    <a:pt x="40" y="49"/>
                    <a:pt x="40" y="49"/>
                  </a:cubicBezTo>
                  <a:cubicBezTo>
                    <a:pt x="37" y="50"/>
                    <a:pt x="37" y="50"/>
                    <a:pt x="37" y="50"/>
                  </a:cubicBezTo>
                  <a:cubicBezTo>
                    <a:pt x="35" y="55"/>
                    <a:pt x="35" y="55"/>
                    <a:pt x="35" y="55"/>
                  </a:cubicBezTo>
                  <a:cubicBezTo>
                    <a:pt x="38" y="59"/>
                    <a:pt x="38" y="59"/>
                    <a:pt x="38" y="59"/>
                  </a:cubicBezTo>
                  <a:cubicBezTo>
                    <a:pt x="39" y="58"/>
                    <a:pt x="39" y="58"/>
                    <a:pt x="39" y="58"/>
                  </a:cubicBezTo>
                  <a:cubicBezTo>
                    <a:pt x="39" y="61"/>
                    <a:pt x="39" y="61"/>
                    <a:pt x="39" y="61"/>
                  </a:cubicBezTo>
                  <a:cubicBezTo>
                    <a:pt x="40" y="59"/>
                    <a:pt x="40" y="59"/>
                    <a:pt x="40" y="59"/>
                  </a:cubicBezTo>
                  <a:cubicBezTo>
                    <a:pt x="42" y="59"/>
                    <a:pt x="42" y="59"/>
                    <a:pt x="42" y="59"/>
                  </a:cubicBezTo>
                  <a:cubicBezTo>
                    <a:pt x="41" y="61"/>
                    <a:pt x="41" y="61"/>
                    <a:pt x="41" y="61"/>
                  </a:cubicBezTo>
                  <a:cubicBezTo>
                    <a:pt x="42" y="62"/>
                    <a:pt x="42" y="62"/>
                    <a:pt x="42" y="62"/>
                  </a:cubicBezTo>
                  <a:cubicBezTo>
                    <a:pt x="40" y="63"/>
                    <a:pt x="40" y="63"/>
                    <a:pt x="40" y="63"/>
                  </a:cubicBezTo>
                  <a:cubicBezTo>
                    <a:pt x="41" y="66"/>
                    <a:pt x="41" y="66"/>
                    <a:pt x="41" y="66"/>
                  </a:cubicBezTo>
                  <a:cubicBezTo>
                    <a:pt x="40" y="68"/>
                    <a:pt x="40" y="68"/>
                    <a:pt x="40" y="68"/>
                  </a:cubicBezTo>
                  <a:cubicBezTo>
                    <a:pt x="41" y="69"/>
                    <a:pt x="41" y="69"/>
                    <a:pt x="41" y="69"/>
                  </a:cubicBezTo>
                  <a:cubicBezTo>
                    <a:pt x="42" y="70"/>
                    <a:pt x="42" y="70"/>
                    <a:pt x="42" y="70"/>
                  </a:cubicBezTo>
                  <a:cubicBezTo>
                    <a:pt x="43" y="70"/>
                    <a:pt x="43" y="70"/>
                    <a:pt x="43" y="70"/>
                  </a:cubicBezTo>
                  <a:cubicBezTo>
                    <a:pt x="43" y="71"/>
                    <a:pt x="43" y="71"/>
                    <a:pt x="43" y="71"/>
                  </a:cubicBezTo>
                  <a:cubicBezTo>
                    <a:pt x="41" y="71"/>
                    <a:pt x="41" y="71"/>
                    <a:pt x="41" y="71"/>
                  </a:cubicBezTo>
                  <a:cubicBezTo>
                    <a:pt x="40" y="70"/>
                    <a:pt x="40" y="70"/>
                    <a:pt x="40" y="70"/>
                  </a:cubicBezTo>
                  <a:cubicBezTo>
                    <a:pt x="39" y="70"/>
                    <a:pt x="39" y="70"/>
                    <a:pt x="39" y="70"/>
                  </a:cubicBezTo>
                  <a:cubicBezTo>
                    <a:pt x="40" y="71"/>
                    <a:pt x="40" y="71"/>
                    <a:pt x="40" y="71"/>
                  </a:cubicBezTo>
                  <a:cubicBezTo>
                    <a:pt x="41" y="72"/>
                    <a:pt x="41" y="72"/>
                    <a:pt x="41" y="72"/>
                  </a:cubicBezTo>
                  <a:cubicBezTo>
                    <a:pt x="40" y="72"/>
                    <a:pt x="40" y="72"/>
                    <a:pt x="40" y="72"/>
                  </a:cubicBezTo>
                  <a:cubicBezTo>
                    <a:pt x="38" y="70"/>
                    <a:pt x="38" y="70"/>
                    <a:pt x="38" y="70"/>
                  </a:cubicBezTo>
                  <a:cubicBezTo>
                    <a:pt x="35" y="71"/>
                    <a:pt x="35" y="71"/>
                    <a:pt x="35" y="71"/>
                  </a:cubicBezTo>
                  <a:cubicBezTo>
                    <a:pt x="34" y="71"/>
                    <a:pt x="34" y="71"/>
                    <a:pt x="34" y="71"/>
                  </a:cubicBezTo>
                  <a:cubicBezTo>
                    <a:pt x="31" y="73"/>
                    <a:pt x="31" y="73"/>
                    <a:pt x="31" y="73"/>
                  </a:cubicBezTo>
                  <a:cubicBezTo>
                    <a:pt x="29" y="75"/>
                    <a:pt x="29" y="75"/>
                    <a:pt x="29" y="75"/>
                  </a:cubicBezTo>
                  <a:cubicBezTo>
                    <a:pt x="27" y="76"/>
                    <a:pt x="27" y="76"/>
                    <a:pt x="27" y="76"/>
                  </a:cubicBezTo>
                  <a:cubicBezTo>
                    <a:pt x="26" y="78"/>
                    <a:pt x="26" y="78"/>
                    <a:pt x="26" y="78"/>
                  </a:cubicBezTo>
                  <a:cubicBezTo>
                    <a:pt x="27" y="78"/>
                    <a:pt x="27" y="78"/>
                    <a:pt x="27" y="78"/>
                  </a:cubicBezTo>
                  <a:cubicBezTo>
                    <a:pt x="28" y="78"/>
                    <a:pt x="28" y="78"/>
                    <a:pt x="28" y="78"/>
                  </a:cubicBezTo>
                  <a:cubicBezTo>
                    <a:pt x="28" y="77"/>
                    <a:pt x="28" y="77"/>
                    <a:pt x="28" y="77"/>
                  </a:cubicBezTo>
                  <a:cubicBezTo>
                    <a:pt x="32" y="76"/>
                    <a:pt x="32" y="76"/>
                    <a:pt x="32" y="76"/>
                  </a:cubicBezTo>
                  <a:cubicBezTo>
                    <a:pt x="31" y="78"/>
                    <a:pt x="31" y="78"/>
                    <a:pt x="31" y="78"/>
                  </a:cubicBezTo>
                  <a:cubicBezTo>
                    <a:pt x="32" y="79"/>
                    <a:pt x="32" y="79"/>
                    <a:pt x="32" y="79"/>
                  </a:cubicBezTo>
                  <a:cubicBezTo>
                    <a:pt x="31" y="80"/>
                    <a:pt x="31" y="80"/>
                    <a:pt x="31" y="80"/>
                  </a:cubicBezTo>
                  <a:cubicBezTo>
                    <a:pt x="32" y="81"/>
                    <a:pt x="32" y="81"/>
                    <a:pt x="32" y="81"/>
                  </a:cubicBezTo>
                  <a:cubicBezTo>
                    <a:pt x="33" y="81"/>
                    <a:pt x="33" y="81"/>
                    <a:pt x="33" y="81"/>
                  </a:cubicBezTo>
                  <a:cubicBezTo>
                    <a:pt x="31" y="85"/>
                    <a:pt x="31" y="85"/>
                    <a:pt x="31" y="85"/>
                  </a:cubicBezTo>
                  <a:cubicBezTo>
                    <a:pt x="29" y="86"/>
                    <a:pt x="29" y="86"/>
                    <a:pt x="29" y="86"/>
                  </a:cubicBezTo>
                  <a:cubicBezTo>
                    <a:pt x="28" y="87"/>
                    <a:pt x="28" y="87"/>
                    <a:pt x="28" y="87"/>
                  </a:cubicBezTo>
                  <a:cubicBezTo>
                    <a:pt x="27" y="87"/>
                    <a:pt x="27" y="87"/>
                    <a:pt x="27" y="87"/>
                  </a:cubicBezTo>
                  <a:cubicBezTo>
                    <a:pt x="25" y="88"/>
                    <a:pt x="25" y="88"/>
                    <a:pt x="25" y="88"/>
                  </a:cubicBezTo>
                  <a:cubicBezTo>
                    <a:pt x="24" y="88"/>
                    <a:pt x="24" y="88"/>
                    <a:pt x="24" y="88"/>
                  </a:cubicBezTo>
                  <a:cubicBezTo>
                    <a:pt x="21" y="90"/>
                    <a:pt x="21" y="90"/>
                    <a:pt x="21" y="90"/>
                  </a:cubicBezTo>
                  <a:cubicBezTo>
                    <a:pt x="23" y="90"/>
                    <a:pt x="23" y="90"/>
                    <a:pt x="23" y="90"/>
                  </a:cubicBezTo>
                  <a:cubicBezTo>
                    <a:pt x="23" y="91"/>
                    <a:pt x="23" y="91"/>
                    <a:pt x="23" y="91"/>
                  </a:cubicBezTo>
                  <a:cubicBezTo>
                    <a:pt x="22" y="92"/>
                    <a:pt x="22" y="92"/>
                    <a:pt x="22" y="92"/>
                  </a:cubicBezTo>
                  <a:cubicBezTo>
                    <a:pt x="24" y="92"/>
                    <a:pt x="24" y="92"/>
                    <a:pt x="24" y="92"/>
                  </a:cubicBezTo>
                  <a:cubicBezTo>
                    <a:pt x="24" y="93"/>
                    <a:pt x="24" y="93"/>
                    <a:pt x="24" y="93"/>
                  </a:cubicBezTo>
                  <a:cubicBezTo>
                    <a:pt x="24" y="93"/>
                    <a:pt x="24" y="93"/>
                    <a:pt x="24" y="93"/>
                  </a:cubicBezTo>
                  <a:cubicBezTo>
                    <a:pt x="26" y="93"/>
                    <a:pt x="26" y="93"/>
                    <a:pt x="26" y="93"/>
                  </a:cubicBezTo>
                  <a:cubicBezTo>
                    <a:pt x="27" y="92"/>
                    <a:pt x="27" y="92"/>
                    <a:pt x="27" y="92"/>
                  </a:cubicBezTo>
                  <a:cubicBezTo>
                    <a:pt x="30" y="91"/>
                    <a:pt x="30" y="91"/>
                    <a:pt x="30" y="91"/>
                  </a:cubicBezTo>
                  <a:cubicBezTo>
                    <a:pt x="30" y="92"/>
                    <a:pt x="30" y="92"/>
                    <a:pt x="30" y="92"/>
                  </a:cubicBezTo>
                  <a:cubicBezTo>
                    <a:pt x="32" y="93"/>
                    <a:pt x="32" y="93"/>
                    <a:pt x="32" y="93"/>
                  </a:cubicBezTo>
                  <a:cubicBezTo>
                    <a:pt x="30" y="93"/>
                    <a:pt x="30" y="93"/>
                    <a:pt x="30" y="93"/>
                  </a:cubicBezTo>
                  <a:cubicBezTo>
                    <a:pt x="30" y="94"/>
                    <a:pt x="30" y="94"/>
                    <a:pt x="30" y="94"/>
                  </a:cubicBezTo>
                  <a:cubicBezTo>
                    <a:pt x="33" y="94"/>
                    <a:pt x="33" y="94"/>
                    <a:pt x="33" y="94"/>
                  </a:cubicBezTo>
                  <a:cubicBezTo>
                    <a:pt x="33" y="94"/>
                    <a:pt x="33" y="94"/>
                    <a:pt x="33" y="94"/>
                  </a:cubicBezTo>
                  <a:cubicBezTo>
                    <a:pt x="34" y="93"/>
                    <a:pt x="34" y="93"/>
                    <a:pt x="34" y="93"/>
                  </a:cubicBezTo>
                  <a:cubicBezTo>
                    <a:pt x="35" y="95"/>
                    <a:pt x="35" y="95"/>
                    <a:pt x="35" y="95"/>
                  </a:cubicBezTo>
                  <a:cubicBezTo>
                    <a:pt x="37" y="96"/>
                    <a:pt x="37" y="96"/>
                    <a:pt x="37" y="96"/>
                  </a:cubicBezTo>
                  <a:cubicBezTo>
                    <a:pt x="40" y="96"/>
                    <a:pt x="40" y="96"/>
                    <a:pt x="40" y="96"/>
                  </a:cubicBezTo>
                  <a:cubicBezTo>
                    <a:pt x="40" y="95"/>
                    <a:pt x="40" y="95"/>
                    <a:pt x="40" y="95"/>
                  </a:cubicBezTo>
                  <a:cubicBezTo>
                    <a:pt x="42" y="94"/>
                    <a:pt x="42" y="94"/>
                    <a:pt x="42" y="94"/>
                  </a:cubicBezTo>
                  <a:cubicBezTo>
                    <a:pt x="44" y="94"/>
                    <a:pt x="44" y="94"/>
                    <a:pt x="44" y="94"/>
                  </a:cubicBezTo>
                  <a:cubicBezTo>
                    <a:pt x="45" y="93"/>
                    <a:pt x="45" y="93"/>
                    <a:pt x="45" y="93"/>
                  </a:cubicBezTo>
                  <a:cubicBezTo>
                    <a:pt x="46" y="92"/>
                    <a:pt x="46" y="92"/>
                    <a:pt x="46" y="92"/>
                  </a:cubicBezTo>
                  <a:cubicBezTo>
                    <a:pt x="44" y="94"/>
                    <a:pt x="44" y="94"/>
                    <a:pt x="44" y="94"/>
                  </a:cubicBezTo>
                  <a:cubicBezTo>
                    <a:pt x="42" y="97"/>
                    <a:pt x="42" y="97"/>
                    <a:pt x="42" y="97"/>
                  </a:cubicBezTo>
                  <a:cubicBezTo>
                    <a:pt x="42" y="99"/>
                    <a:pt x="42" y="99"/>
                    <a:pt x="42" y="99"/>
                  </a:cubicBezTo>
                  <a:cubicBezTo>
                    <a:pt x="40" y="99"/>
                    <a:pt x="40" y="99"/>
                    <a:pt x="40" y="99"/>
                  </a:cubicBezTo>
                  <a:cubicBezTo>
                    <a:pt x="39" y="99"/>
                    <a:pt x="39" y="99"/>
                    <a:pt x="39" y="99"/>
                  </a:cubicBezTo>
                  <a:cubicBezTo>
                    <a:pt x="37" y="99"/>
                    <a:pt x="37" y="99"/>
                    <a:pt x="37" y="99"/>
                  </a:cubicBezTo>
                  <a:cubicBezTo>
                    <a:pt x="33" y="98"/>
                    <a:pt x="33" y="98"/>
                    <a:pt x="33" y="98"/>
                  </a:cubicBezTo>
                  <a:cubicBezTo>
                    <a:pt x="31" y="99"/>
                    <a:pt x="31" y="99"/>
                    <a:pt x="31" y="99"/>
                  </a:cubicBezTo>
                  <a:cubicBezTo>
                    <a:pt x="31" y="100"/>
                    <a:pt x="31" y="100"/>
                    <a:pt x="31" y="100"/>
                  </a:cubicBezTo>
                  <a:cubicBezTo>
                    <a:pt x="30" y="102"/>
                    <a:pt x="30" y="102"/>
                    <a:pt x="30" y="102"/>
                  </a:cubicBezTo>
                  <a:cubicBezTo>
                    <a:pt x="28" y="102"/>
                    <a:pt x="28" y="102"/>
                    <a:pt x="28" y="102"/>
                  </a:cubicBezTo>
                  <a:cubicBezTo>
                    <a:pt x="28" y="105"/>
                    <a:pt x="28" y="105"/>
                    <a:pt x="28" y="105"/>
                  </a:cubicBezTo>
                  <a:cubicBezTo>
                    <a:pt x="26" y="106"/>
                    <a:pt x="26" y="106"/>
                    <a:pt x="26" y="106"/>
                  </a:cubicBezTo>
                  <a:cubicBezTo>
                    <a:pt x="26" y="107"/>
                    <a:pt x="26" y="107"/>
                    <a:pt x="26" y="107"/>
                  </a:cubicBezTo>
                  <a:cubicBezTo>
                    <a:pt x="24" y="107"/>
                    <a:pt x="24" y="107"/>
                    <a:pt x="24" y="107"/>
                  </a:cubicBezTo>
                  <a:cubicBezTo>
                    <a:pt x="23" y="109"/>
                    <a:pt x="23" y="109"/>
                    <a:pt x="23" y="109"/>
                  </a:cubicBezTo>
                  <a:cubicBezTo>
                    <a:pt x="23" y="109"/>
                    <a:pt x="23" y="109"/>
                    <a:pt x="23" y="109"/>
                  </a:cubicBezTo>
                  <a:cubicBezTo>
                    <a:pt x="22" y="110"/>
                    <a:pt x="22" y="110"/>
                    <a:pt x="22" y="110"/>
                  </a:cubicBezTo>
                  <a:cubicBezTo>
                    <a:pt x="20" y="112"/>
                    <a:pt x="20" y="112"/>
                    <a:pt x="20" y="112"/>
                  </a:cubicBezTo>
                  <a:cubicBezTo>
                    <a:pt x="19" y="112"/>
                    <a:pt x="19" y="112"/>
                    <a:pt x="19" y="112"/>
                  </a:cubicBezTo>
                  <a:cubicBezTo>
                    <a:pt x="17" y="113"/>
                    <a:pt x="17" y="113"/>
                    <a:pt x="17" y="113"/>
                  </a:cubicBezTo>
                  <a:cubicBezTo>
                    <a:pt x="17" y="114"/>
                    <a:pt x="17" y="114"/>
                    <a:pt x="17" y="114"/>
                  </a:cubicBezTo>
                  <a:cubicBezTo>
                    <a:pt x="19" y="114"/>
                    <a:pt x="19" y="114"/>
                    <a:pt x="19" y="114"/>
                  </a:cubicBezTo>
                  <a:cubicBezTo>
                    <a:pt x="19" y="113"/>
                    <a:pt x="19" y="113"/>
                    <a:pt x="19" y="113"/>
                  </a:cubicBezTo>
                  <a:cubicBezTo>
                    <a:pt x="21" y="113"/>
                    <a:pt x="21" y="113"/>
                    <a:pt x="21" y="113"/>
                  </a:cubicBezTo>
                  <a:lnTo>
                    <a:pt x="22" y="115"/>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73" name="United Arab Emirates">
              <a:extLst>
                <a:ext uri="{FF2B5EF4-FFF2-40B4-BE49-F238E27FC236}">
                  <a16:creationId xmlns:a16="http://schemas.microsoft.com/office/drawing/2014/main" xmlns="" id="{27C7B6E8-C517-440E-BDD0-F24F49E5B070}"/>
                </a:ext>
              </a:extLst>
            </p:cNvPr>
            <p:cNvSpPr>
              <a:spLocks/>
            </p:cNvSpPr>
            <p:nvPr/>
          </p:nvSpPr>
          <p:spPr bwMode="auto">
            <a:xfrm>
              <a:off x="7174891" y="3648412"/>
              <a:ext cx="121469" cy="97629"/>
            </a:xfrm>
            <a:custGeom>
              <a:avLst/>
              <a:gdLst>
                <a:gd name="T0" fmla="*/ 0 w 107"/>
                <a:gd name="T1" fmla="*/ 43 h 86"/>
                <a:gd name="T2" fmla="*/ 0 w 107"/>
                <a:gd name="T3" fmla="*/ 50 h 86"/>
                <a:gd name="T4" fmla="*/ 7 w 107"/>
                <a:gd name="T5" fmla="*/ 57 h 86"/>
                <a:gd name="T6" fmla="*/ 12 w 107"/>
                <a:gd name="T7" fmla="*/ 74 h 86"/>
                <a:gd name="T8" fmla="*/ 76 w 107"/>
                <a:gd name="T9" fmla="*/ 86 h 86"/>
                <a:gd name="T10" fmla="*/ 85 w 107"/>
                <a:gd name="T11" fmla="*/ 78 h 86"/>
                <a:gd name="T12" fmla="*/ 104 w 107"/>
                <a:gd name="T13" fmla="*/ 19 h 86"/>
                <a:gd name="T14" fmla="*/ 107 w 107"/>
                <a:gd name="T15" fmla="*/ 19 h 86"/>
                <a:gd name="T16" fmla="*/ 107 w 107"/>
                <a:gd name="T17" fmla="*/ 12 h 86"/>
                <a:gd name="T18" fmla="*/ 107 w 107"/>
                <a:gd name="T19" fmla="*/ 10 h 86"/>
                <a:gd name="T20" fmla="*/ 104 w 107"/>
                <a:gd name="T21" fmla="*/ 10 h 86"/>
                <a:gd name="T22" fmla="*/ 104 w 107"/>
                <a:gd name="T23" fmla="*/ 10 h 86"/>
                <a:gd name="T24" fmla="*/ 104 w 107"/>
                <a:gd name="T25" fmla="*/ 10 h 86"/>
                <a:gd name="T26" fmla="*/ 102 w 107"/>
                <a:gd name="T27" fmla="*/ 7 h 86"/>
                <a:gd name="T28" fmla="*/ 99 w 107"/>
                <a:gd name="T29" fmla="*/ 0 h 86"/>
                <a:gd name="T30" fmla="*/ 97 w 107"/>
                <a:gd name="T31" fmla="*/ 0 h 86"/>
                <a:gd name="T32" fmla="*/ 97 w 107"/>
                <a:gd name="T33" fmla="*/ 3 h 86"/>
                <a:gd name="T34" fmla="*/ 97 w 107"/>
                <a:gd name="T35" fmla="*/ 5 h 86"/>
                <a:gd name="T36" fmla="*/ 83 w 107"/>
                <a:gd name="T37" fmla="*/ 15 h 86"/>
                <a:gd name="T38" fmla="*/ 83 w 107"/>
                <a:gd name="T39" fmla="*/ 19 h 86"/>
                <a:gd name="T40" fmla="*/ 69 w 107"/>
                <a:gd name="T41" fmla="*/ 31 h 86"/>
                <a:gd name="T42" fmla="*/ 69 w 107"/>
                <a:gd name="T43" fmla="*/ 33 h 86"/>
                <a:gd name="T44" fmla="*/ 69 w 107"/>
                <a:gd name="T45" fmla="*/ 33 h 86"/>
                <a:gd name="T46" fmla="*/ 71 w 107"/>
                <a:gd name="T47" fmla="*/ 38 h 86"/>
                <a:gd name="T48" fmla="*/ 64 w 107"/>
                <a:gd name="T49" fmla="*/ 43 h 86"/>
                <a:gd name="T50" fmla="*/ 64 w 107"/>
                <a:gd name="T51" fmla="*/ 41 h 86"/>
                <a:gd name="T52" fmla="*/ 62 w 107"/>
                <a:gd name="T53" fmla="*/ 43 h 86"/>
                <a:gd name="T54" fmla="*/ 59 w 107"/>
                <a:gd name="T55" fmla="*/ 43 h 86"/>
                <a:gd name="T56" fmla="*/ 59 w 107"/>
                <a:gd name="T57" fmla="*/ 45 h 86"/>
                <a:gd name="T58" fmla="*/ 57 w 107"/>
                <a:gd name="T59" fmla="*/ 45 h 86"/>
                <a:gd name="T60" fmla="*/ 57 w 107"/>
                <a:gd name="T61" fmla="*/ 48 h 86"/>
                <a:gd name="T62" fmla="*/ 50 w 107"/>
                <a:gd name="T63" fmla="*/ 50 h 86"/>
                <a:gd name="T64" fmla="*/ 45 w 107"/>
                <a:gd name="T65" fmla="*/ 50 h 86"/>
                <a:gd name="T66" fmla="*/ 43 w 107"/>
                <a:gd name="T67" fmla="*/ 48 h 86"/>
                <a:gd name="T68" fmla="*/ 38 w 107"/>
                <a:gd name="T69" fmla="*/ 48 h 86"/>
                <a:gd name="T70" fmla="*/ 36 w 107"/>
                <a:gd name="T71" fmla="*/ 45 h 86"/>
                <a:gd name="T72" fmla="*/ 33 w 107"/>
                <a:gd name="T73" fmla="*/ 48 h 86"/>
                <a:gd name="T74" fmla="*/ 26 w 107"/>
                <a:gd name="T75" fmla="*/ 45 h 86"/>
                <a:gd name="T76" fmla="*/ 17 w 107"/>
                <a:gd name="T77" fmla="*/ 52 h 86"/>
                <a:gd name="T78" fmla="*/ 12 w 107"/>
                <a:gd name="T79" fmla="*/ 52 h 86"/>
                <a:gd name="T80" fmla="*/ 10 w 107"/>
                <a:gd name="T81" fmla="*/ 50 h 86"/>
                <a:gd name="T82" fmla="*/ 5 w 107"/>
                <a:gd name="T83" fmla="*/ 52 h 86"/>
                <a:gd name="T84" fmla="*/ 5 w 107"/>
                <a:gd name="T85" fmla="*/ 43 h 86"/>
                <a:gd name="T86" fmla="*/ 2 w 107"/>
                <a:gd name="T87" fmla="*/ 45 h 86"/>
                <a:gd name="T88" fmla="*/ 0 w 107"/>
                <a:gd name="T89" fmla="*/ 43 h 86"/>
                <a:gd name="T90" fmla="*/ 0 w 107"/>
                <a:gd name="T91"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 h="86">
                  <a:moveTo>
                    <a:pt x="0" y="43"/>
                  </a:moveTo>
                  <a:lnTo>
                    <a:pt x="0" y="50"/>
                  </a:lnTo>
                  <a:lnTo>
                    <a:pt x="7" y="57"/>
                  </a:lnTo>
                  <a:lnTo>
                    <a:pt x="12" y="74"/>
                  </a:lnTo>
                  <a:lnTo>
                    <a:pt x="76" y="86"/>
                  </a:lnTo>
                  <a:lnTo>
                    <a:pt x="85" y="78"/>
                  </a:lnTo>
                  <a:lnTo>
                    <a:pt x="104" y="19"/>
                  </a:lnTo>
                  <a:lnTo>
                    <a:pt x="107" y="19"/>
                  </a:lnTo>
                  <a:lnTo>
                    <a:pt x="107" y="12"/>
                  </a:lnTo>
                  <a:lnTo>
                    <a:pt x="107" y="10"/>
                  </a:lnTo>
                  <a:lnTo>
                    <a:pt x="104" y="10"/>
                  </a:lnTo>
                  <a:lnTo>
                    <a:pt x="104" y="10"/>
                  </a:lnTo>
                  <a:lnTo>
                    <a:pt x="104" y="10"/>
                  </a:lnTo>
                  <a:lnTo>
                    <a:pt x="102" y="7"/>
                  </a:lnTo>
                  <a:lnTo>
                    <a:pt x="99" y="0"/>
                  </a:lnTo>
                  <a:lnTo>
                    <a:pt x="97" y="0"/>
                  </a:lnTo>
                  <a:lnTo>
                    <a:pt x="97" y="3"/>
                  </a:lnTo>
                  <a:lnTo>
                    <a:pt x="97" y="5"/>
                  </a:lnTo>
                  <a:lnTo>
                    <a:pt x="83" y="15"/>
                  </a:lnTo>
                  <a:lnTo>
                    <a:pt x="83" y="19"/>
                  </a:lnTo>
                  <a:lnTo>
                    <a:pt x="69" y="31"/>
                  </a:lnTo>
                  <a:lnTo>
                    <a:pt x="69" y="33"/>
                  </a:lnTo>
                  <a:lnTo>
                    <a:pt x="69" y="33"/>
                  </a:lnTo>
                  <a:lnTo>
                    <a:pt x="71" y="38"/>
                  </a:lnTo>
                  <a:lnTo>
                    <a:pt x="64" y="43"/>
                  </a:lnTo>
                  <a:lnTo>
                    <a:pt x="64" y="41"/>
                  </a:lnTo>
                  <a:lnTo>
                    <a:pt x="62" y="43"/>
                  </a:lnTo>
                  <a:lnTo>
                    <a:pt x="59" y="43"/>
                  </a:lnTo>
                  <a:lnTo>
                    <a:pt x="59" y="45"/>
                  </a:lnTo>
                  <a:lnTo>
                    <a:pt x="57" y="45"/>
                  </a:lnTo>
                  <a:lnTo>
                    <a:pt x="57" y="48"/>
                  </a:lnTo>
                  <a:lnTo>
                    <a:pt x="50" y="50"/>
                  </a:lnTo>
                  <a:lnTo>
                    <a:pt x="45" y="50"/>
                  </a:lnTo>
                  <a:lnTo>
                    <a:pt x="43" y="48"/>
                  </a:lnTo>
                  <a:lnTo>
                    <a:pt x="38" y="48"/>
                  </a:lnTo>
                  <a:lnTo>
                    <a:pt x="36" y="45"/>
                  </a:lnTo>
                  <a:lnTo>
                    <a:pt x="33" y="48"/>
                  </a:lnTo>
                  <a:lnTo>
                    <a:pt x="26" y="45"/>
                  </a:lnTo>
                  <a:lnTo>
                    <a:pt x="17" y="52"/>
                  </a:lnTo>
                  <a:lnTo>
                    <a:pt x="12" y="52"/>
                  </a:lnTo>
                  <a:lnTo>
                    <a:pt x="10" y="50"/>
                  </a:lnTo>
                  <a:lnTo>
                    <a:pt x="5" y="52"/>
                  </a:lnTo>
                  <a:lnTo>
                    <a:pt x="5" y="43"/>
                  </a:lnTo>
                  <a:lnTo>
                    <a:pt x="2" y="45"/>
                  </a:lnTo>
                  <a:lnTo>
                    <a:pt x="0" y="43"/>
                  </a:lnTo>
                  <a:lnTo>
                    <a:pt x="0" y="4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74" name="Ukraine">
              <a:extLst>
                <a:ext uri="{FF2B5EF4-FFF2-40B4-BE49-F238E27FC236}">
                  <a16:creationId xmlns:a16="http://schemas.microsoft.com/office/drawing/2014/main" xmlns="" id="{475151DD-B408-406D-BCAB-305ED26A55EA}"/>
                </a:ext>
              </a:extLst>
            </p:cNvPr>
            <p:cNvSpPr>
              <a:spLocks/>
            </p:cNvSpPr>
            <p:nvPr/>
          </p:nvSpPr>
          <p:spPr bwMode="auto">
            <a:xfrm>
              <a:off x="6396126" y="2851483"/>
              <a:ext cx="416628" cy="257696"/>
            </a:xfrm>
            <a:custGeom>
              <a:avLst/>
              <a:gdLst>
                <a:gd name="T0" fmla="*/ 52 w 367"/>
                <a:gd name="T1" fmla="*/ 18 h 227"/>
                <a:gd name="T2" fmla="*/ 86 w 367"/>
                <a:gd name="T3" fmla="*/ 21 h 227"/>
                <a:gd name="T4" fmla="*/ 107 w 367"/>
                <a:gd name="T5" fmla="*/ 26 h 227"/>
                <a:gd name="T6" fmla="*/ 130 w 367"/>
                <a:gd name="T7" fmla="*/ 23 h 227"/>
                <a:gd name="T8" fmla="*/ 149 w 367"/>
                <a:gd name="T9" fmla="*/ 26 h 227"/>
                <a:gd name="T10" fmla="*/ 168 w 367"/>
                <a:gd name="T11" fmla="*/ 9 h 227"/>
                <a:gd name="T12" fmla="*/ 192 w 367"/>
                <a:gd name="T13" fmla="*/ 2 h 227"/>
                <a:gd name="T14" fmla="*/ 230 w 367"/>
                <a:gd name="T15" fmla="*/ 0 h 227"/>
                <a:gd name="T16" fmla="*/ 253 w 367"/>
                <a:gd name="T17" fmla="*/ 26 h 227"/>
                <a:gd name="T18" fmla="*/ 265 w 367"/>
                <a:gd name="T19" fmla="*/ 47 h 227"/>
                <a:gd name="T20" fmla="*/ 296 w 367"/>
                <a:gd name="T21" fmla="*/ 56 h 227"/>
                <a:gd name="T22" fmla="*/ 320 w 367"/>
                <a:gd name="T23" fmla="*/ 68 h 227"/>
                <a:gd name="T24" fmla="*/ 346 w 367"/>
                <a:gd name="T25" fmla="*/ 71 h 227"/>
                <a:gd name="T26" fmla="*/ 367 w 367"/>
                <a:gd name="T27" fmla="*/ 78 h 227"/>
                <a:gd name="T28" fmla="*/ 365 w 367"/>
                <a:gd name="T29" fmla="*/ 104 h 227"/>
                <a:gd name="T30" fmla="*/ 348 w 367"/>
                <a:gd name="T31" fmla="*/ 127 h 227"/>
                <a:gd name="T32" fmla="*/ 334 w 367"/>
                <a:gd name="T33" fmla="*/ 146 h 227"/>
                <a:gd name="T34" fmla="*/ 317 w 367"/>
                <a:gd name="T35" fmla="*/ 156 h 227"/>
                <a:gd name="T36" fmla="*/ 298 w 367"/>
                <a:gd name="T37" fmla="*/ 163 h 227"/>
                <a:gd name="T38" fmla="*/ 277 w 367"/>
                <a:gd name="T39" fmla="*/ 163 h 227"/>
                <a:gd name="T40" fmla="*/ 275 w 367"/>
                <a:gd name="T41" fmla="*/ 177 h 227"/>
                <a:gd name="T42" fmla="*/ 275 w 367"/>
                <a:gd name="T43" fmla="*/ 170 h 227"/>
                <a:gd name="T44" fmla="*/ 260 w 367"/>
                <a:gd name="T45" fmla="*/ 182 h 227"/>
                <a:gd name="T46" fmla="*/ 244 w 367"/>
                <a:gd name="T47" fmla="*/ 182 h 227"/>
                <a:gd name="T48" fmla="*/ 263 w 367"/>
                <a:gd name="T49" fmla="*/ 186 h 227"/>
                <a:gd name="T50" fmla="*/ 265 w 367"/>
                <a:gd name="T51" fmla="*/ 194 h 227"/>
                <a:gd name="T52" fmla="*/ 275 w 367"/>
                <a:gd name="T53" fmla="*/ 203 h 227"/>
                <a:gd name="T54" fmla="*/ 265 w 367"/>
                <a:gd name="T55" fmla="*/ 182 h 227"/>
                <a:gd name="T56" fmla="*/ 284 w 367"/>
                <a:gd name="T57" fmla="*/ 203 h 227"/>
                <a:gd name="T58" fmla="*/ 303 w 367"/>
                <a:gd name="T59" fmla="*/ 196 h 227"/>
                <a:gd name="T60" fmla="*/ 305 w 367"/>
                <a:gd name="T61" fmla="*/ 210 h 227"/>
                <a:gd name="T62" fmla="*/ 272 w 367"/>
                <a:gd name="T63" fmla="*/ 217 h 227"/>
                <a:gd name="T64" fmla="*/ 244 w 367"/>
                <a:gd name="T65" fmla="*/ 222 h 227"/>
                <a:gd name="T66" fmla="*/ 232 w 367"/>
                <a:gd name="T67" fmla="*/ 203 h 227"/>
                <a:gd name="T68" fmla="*/ 244 w 367"/>
                <a:gd name="T69" fmla="*/ 191 h 227"/>
                <a:gd name="T70" fmla="*/ 239 w 367"/>
                <a:gd name="T71" fmla="*/ 184 h 227"/>
                <a:gd name="T72" fmla="*/ 216 w 367"/>
                <a:gd name="T73" fmla="*/ 182 h 227"/>
                <a:gd name="T74" fmla="*/ 206 w 367"/>
                <a:gd name="T75" fmla="*/ 172 h 227"/>
                <a:gd name="T76" fmla="*/ 213 w 367"/>
                <a:gd name="T77" fmla="*/ 170 h 227"/>
                <a:gd name="T78" fmla="*/ 206 w 367"/>
                <a:gd name="T79" fmla="*/ 165 h 227"/>
                <a:gd name="T80" fmla="*/ 199 w 367"/>
                <a:gd name="T81" fmla="*/ 165 h 227"/>
                <a:gd name="T82" fmla="*/ 182 w 367"/>
                <a:gd name="T83" fmla="*/ 177 h 227"/>
                <a:gd name="T84" fmla="*/ 166 w 367"/>
                <a:gd name="T85" fmla="*/ 196 h 227"/>
                <a:gd name="T86" fmla="*/ 164 w 367"/>
                <a:gd name="T87" fmla="*/ 205 h 227"/>
                <a:gd name="T88" fmla="*/ 142 w 367"/>
                <a:gd name="T89" fmla="*/ 205 h 227"/>
                <a:gd name="T90" fmla="*/ 140 w 367"/>
                <a:gd name="T91" fmla="*/ 194 h 227"/>
                <a:gd name="T92" fmla="*/ 152 w 367"/>
                <a:gd name="T93" fmla="*/ 172 h 227"/>
                <a:gd name="T94" fmla="*/ 164 w 367"/>
                <a:gd name="T95" fmla="*/ 168 h 227"/>
                <a:gd name="T96" fmla="*/ 152 w 367"/>
                <a:gd name="T97" fmla="*/ 149 h 227"/>
                <a:gd name="T98" fmla="*/ 133 w 367"/>
                <a:gd name="T99" fmla="*/ 123 h 227"/>
                <a:gd name="T100" fmla="*/ 112 w 367"/>
                <a:gd name="T101" fmla="*/ 118 h 227"/>
                <a:gd name="T102" fmla="*/ 95 w 367"/>
                <a:gd name="T103" fmla="*/ 113 h 227"/>
                <a:gd name="T104" fmla="*/ 90 w 367"/>
                <a:gd name="T105" fmla="*/ 127 h 227"/>
                <a:gd name="T106" fmla="*/ 57 w 367"/>
                <a:gd name="T107" fmla="*/ 139 h 227"/>
                <a:gd name="T108" fmla="*/ 31 w 367"/>
                <a:gd name="T109" fmla="*/ 132 h 227"/>
                <a:gd name="T110" fmla="*/ 10 w 367"/>
                <a:gd name="T111" fmla="*/ 127 h 227"/>
                <a:gd name="T112" fmla="*/ 5 w 367"/>
                <a:gd name="T113" fmla="*/ 101 h 227"/>
                <a:gd name="T114" fmla="*/ 24 w 367"/>
                <a:gd name="T115" fmla="*/ 66 h 227"/>
                <a:gd name="T116" fmla="*/ 31 w 367"/>
                <a:gd name="T117" fmla="*/ 49 h 227"/>
                <a:gd name="T118" fmla="*/ 22 w 367"/>
                <a:gd name="T119" fmla="*/ 2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7" h="227">
                  <a:moveTo>
                    <a:pt x="22" y="21"/>
                  </a:moveTo>
                  <a:lnTo>
                    <a:pt x="26" y="18"/>
                  </a:lnTo>
                  <a:lnTo>
                    <a:pt x="33" y="23"/>
                  </a:lnTo>
                  <a:lnTo>
                    <a:pt x="36" y="21"/>
                  </a:lnTo>
                  <a:lnTo>
                    <a:pt x="52" y="18"/>
                  </a:lnTo>
                  <a:lnTo>
                    <a:pt x="59" y="18"/>
                  </a:lnTo>
                  <a:lnTo>
                    <a:pt x="64" y="14"/>
                  </a:lnTo>
                  <a:lnTo>
                    <a:pt x="67" y="14"/>
                  </a:lnTo>
                  <a:lnTo>
                    <a:pt x="74" y="18"/>
                  </a:lnTo>
                  <a:lnTo>
                    <a:pt x="86" y="21"/>
                  </a:lnTo>
                  <a:lnTo>
                    <a:pt x="90" y="23"/>
                  </a:lnTo>
                  <a:lnTo>
                    <a:pt x="93" y="26"/>
                  </a:lnTo>
                  <a:lnTo>
                    <a:pt x="100" y="23"/>
                  </a:lnTo>
                  <a:lnTo>
                    <a:pt x="104" y="26"/>
                  </a:lnTo>
                  <a:lnTo>
                    <a:pt x="107" y="26"/>
                  </a:lnTo>
                  <a:lnTo>
                    <a:pt x="109" y="23"/>
                  </a:lnTo>
                  <a:lnTo>
                    <a:pt x="114" y="23"/>
                  </a:lnTo>
                  <a:lnTo>
                    <a:pt x="119" y="26"/>
                  </a:lnTo>
                  <a:lnTo>
                    <a:pt x="126" y="21"/>
                  </a:lnTo>
                  <a:lnTo>
                    <a:pt x="130" y="23"/>
                  </a:lnTo>
                  <a:lnTo>
                    <a:pt x="133" y="26"/>
                  </a:lnTo>
                  <a:lnTo>
                    <a:pt x="135" y="28"/>
                  </a:lnTo>
                  <a:lnTo>
                    <a:pt x="140" y="23"/>
                  </a:lnTo>
                  <a:lnTo>
                    <a:pt x="145" y="23"/>
                  </a:lnTo>
                  <a:lnTo>
                    <a:pt x="149" y="26"/>
                  </a:lnTo>
                  <a:lnTo>
                    <a:pt x="154" y="23"/>
                  </a:lnTo>
                  <a:lnTo>
                    <a:pt x="159" y="26"/>
                  </a:lnTo>
                  <a:lnTo>
                    <a:pt x="164" y="26"/>
                  </a:lnTo>
                  <a:lnTo>
                    <a:pt x="164" y="18"/>
                  </a:lnTo>
                  <a:lnTo>
                    <a:pt x="168" y="9"/>
                  </a:lnTo>
                  <a:lnTo>
                    <a:pt x="173" y="9"/>
                  </a:lnTo>
                  <a:lnTo>
                    <a:pt x="182" y="7"/>
                  </a:lnTo>
                  <a:lnTo>
                    <a:pt x="187" y="7"/>
                  </a:lnTo>
                  <a:lnTo>
                    <a:pt x="192" y="7"/>
                  </a:lnTo>
                  <a:lnTo>
                    <a:pt x="192" y="2"/>
                  </a:lnTo>
                  <a:lnTo>
                    <a:pt x="197" y="0"/>
                  </a:lnTo>
                  <a:lnTo>
                    <a:pt x="206" y="2"/>
                  </a:lnTo>
                  <a:lnTo>
                    <a:pt x="218" y="2"/>
                  </a:lnTo>
                  <a:lnTo>
                    <a:pt x="223" y="0"/>
                  </a:lnTo>
                  <a:lnTo>
                    <a:pt x="230" y="0"/>
                  </a:lnTo>
                  <a:lnTo>
                    <a:pt x="232" y="9"/>
                  </a:lnTo>
                  <a:lnTo>
                    <a:pt x="237" y="14"/>
                  </a:lnTo>
                  <a:lnTo>
                    <a:pt x="234" y="18"/>
                  </a:lnTo>
                  <a:lnTo>
                    <a:pt x="242" y="28"/>
                  </a:lnTo>
                  <a:lnTo>
                    <a:pt x="253" y="26"/>
                  </a:lnTo>
                  <a:lnTo>
                    <a:pt x="258" y="28"/>
                  </a:lnTo>
                  <a:lnTo>
                    <a:pt x="258" y="33"/>
                  </a:lnTo>
                  <a:lnTo>
                    <a:pt x="263" y="35"/>
                  </a:lnTo>
                  <a:lnTo>
                    <a:pt x="263" y="40"/>
                  </a:lnTo>
                  <a:lnTo>
                    <a:pt x="265" y="47"/>
                  </a:lnTo>
                  <a:lnTo>
                    <a:pt x="275" y="56"/>
                  </a:lnTo>
                  <a:lnTo>
                    <a:pt x="279" y="54"/>
                  </a:lnTo>
                  <a:lnTo>
                    <a:pt x="284" y="56"/>
                  </a:lnTo>
                  <a:lnTo>
                    <a:pt x="291" y="54"/>
                  </a:lnTo>
                  <a:lnTo>
                    <a:pt x="296" y="56"/>
                  </a:lnTo>
                  <a:lnTo>
                    <a:pt x="303" y="49"/>
                  </a:lnTo>
                  <a:lnTo>
                    <a:pt x="305" y="49"/>
                  </a:lnTo>
                  <a:lnTo>
                    <a:pt x="310" y="61"/>
                  </a:lnTo>
                  <a:lnTo>
                    <a:pt x="317" y="66"/>
                  </a:lnTo>
                  <a:lnTo>
                    <a:pt x="320" y="68"/>
                  </a:lnTo>
                  <a:lnTo>
                    <a:pt x="324" y="66"/>
                  </a:lnTo>
                  <a:lnTo>
                    <a:pt x="331" y="68"/>
                  </a:lnTo>
                  <a:lnTo>
                    <a:pt x="336" y="68"/>
                  </a:lnTo>
                  <a:lnTo>
                    <a:pt x="341" y="71"/>
                  </a:lnTo>
                  <a:lnTo>
                    <a:pt x="346" y="71"/>
                  </a:lnTo>
                  <a:lnTo>
                    <a:pt x="353" y="73"/>
                  </a:lnTo>
                  <a:lnTo>
                    <a:pt x="360" y="75"/>
                  </a:lnTo>
                  <a:lnTo>
                    <a:pt x="362" y="71"/>
                  </a:lnTo>
                  <a:lnTo>
                    <a:pt x="365" y="78"/>
                  </a:lnTo>
                  <a:lnTo>
                    <a:pt x="367" y="78"/>
                  </a:lnTo>
                  <a:lnTo>
                    <a:pt x="367" y="85"/>
                  </a:lnTo>
                  <a:lnTo>
                    <a:pt x="365" y="89"/>
                  </a:lnTo>
                  <a:lnTo>
                    <a:pt x="360" y="89"/>
                  </a:lnTo>
                  <a:lnTo>
                    <a:pt x="357" y="99"/>
                  </a:lnTo>
                  <a:lnTo>
                    <a:pt x="365" y="104"/>
                  </a:lnTo>
                  <a:lnTo>
                    <a:pt x="365" y="111"/>
                  </a:lnTo>
                  <a:lnTo>
                    <a:pt x="362" y="120"/>
                  </a:lnTo>
                  <a:lnTo>
                    <a:pt x="362" y="125"/>
                  </a:lnTo>
                  <a:lnTo>
                    <a:pt x="360" y="127"/>
                  </a:lnTo>
                  <a:lnTo>
                    <a:pt x="348" y="127"/>
                  </a:lnTo>
                  <a:lnTo>
                    <a:pt x="343" y="137"/>
                  </a:lnTo>
                  <a:lnTo>
                    <a:pt x="341" y="137"/>
                  </a:lnTo>
                  <a:lnTo>
                    <a:pt x="339" y="149"/>
                  </a:lnTo>
                  <a:lnTo>
                    <a:pt x="336" y="149"/>
                  </a:lnTo>
                  <a:lnTo>
                    <a:pt x="334" y="146"/>
                  </a:lnTo>
                  <a:lnTo>
                    <a:pt x="331" y="146"/>
                  </a:lnTo>
                  <a:lnTo>
                    <a:pt x="327" y="149"/>
                  </a:lnTo>
                  <a:lnTo>
                    <a:pt x="322" y="149"/>
                  </a:lnTo>
                  <a:lnTo>
                    <a:pt x="317" y="151"/>
                  </a:lnTo>
                  <a:lnTo>
                    <a:pt x="317" y="156"/>
                  </a:lnTo>
                  <a:lnTo>
                    <a:pt x="313" y="156"/>
                  </a:lnTo>
                  <a:lnTo>
                    <a:pt x="310" y="158"/>
                  </a:lnTo>
                  <a:lnTo>
                    <a:pt x="305" y="163"/>
                  </a:lnTo>
                  <a:lnTo>
                    <a:pt x="303" y="163"/>
                  </a:lnTo>
                  <a:lnTo>
                    <a:pt x="298" y="163"/>
                  </a:lnTo>
                  <a:lnTo>
                    <a:pt x="294" y="165"/>
                  </a:lnTo>
                  <a:lnTo>
                    <a:pt x="289" y="165"/>
                  </a:lnTo>
                  <a:lnTo>
                    <a:pt x="284" y="168"/>
                  </a:lnTo>
                  <a:lnTo>
                    <a:pt x="282" y="168"/>
                  </a:lnTo>
                  <a:lnTo>
                    <a:pt x="277" y="163"/>
                  </a:lnTo>
                  <a:lnTo>
                    <a:pt x="277" y="163"/>
                  </a:lnTo>
                  <a:lnTo>
                    <a:pt x="277" y="165"/>
                  </a:lnTo>
                  <a:lnTo>
                    <a:pt x="279" y="168"/>
                  </a:lnTo>
                  <a:lnTo>
                    <a:pt x="279" y="172"/>
                  </a:lnTo>
                  <a:lnTo>
                    <a:pt x="275" y="177"/>
                  </a:lnTo>
                  <a:lnTo>
                    <a:pt x="272" y="179"/>
                  </a:lnTo>
                  <a:lnTo>
                    <a:pt x="270" y="177"/>
                  </a:lnTo>
                  <a:lnTo>
                    <a:pt x="272" y="177"/>
                  </a:lnTo>
                  <a:lnTo>
                    <a:pt x="277" y="172"/>
                  </a:lnTo>
                  <a:lnTo>
                    <a:pt x="275" y="170"/>
                  </a:lnTo>
                  <a:lnTo>
                    <a:pt x="272" y="168"/>
                  </a:lnTo>
                  <a:lnTo>
                    <a:pt x="272" y="170"/>
                  </a:lnTo>
                  <a:lnTo>
                    <a:pt x="265" y="177"/>
                  </a:lnTo>
                  <a:lnTo>
                    <a:pt x="263" y="179"/>
                  </a:lnTo>
                  <a:lnTo>
                    <a:pt x="260" y="182"/>
                  </a:lnTo>
                  <a:lnTo>
                    <a:pt x="256" y="182"/>
                  </a:lnTo>
                  <a:lnTo>
                    <a:pt x="253" y="179"/>
                  </a:lnTo>
                  <a:lnTo>
                    <a:pt x="251" y="182"/>
                  </a:lnTo>
                  <a:lnTo>
                    <a:pt x="246" y="179"/>
                  </a:lnTo>
                  <a:lnTo>
                    <a:pt x="244" y="182"/>
                  </a:lnTo>
                  <a:lnTo>
                    <a:pt x="249" y="184"/>
                  </a:lnTo>
                  <a:lnTo>
                    <a:pt x="256" y="184"/>
                  </a:lnTo>
                  <a:lnTo>
                    <a:pt x="258" y="186"/>
                  </a:lnTo>
                  <a:lnTo>
                    <a:pt x="260" y="189"/>
                  </a:lnTo>
                  <a:lnTo>
                    <a:pt x="263" y="186"/>
                  </a:lnTo>
                  <a:lnTo>
                    <a:pt x="265" y="189"/>
                  </a:lnTo>
                  <a:lnTo>
                    <a:pt x="263" y="191"/>
                  </a:lnTo>
                  <a:lnTo>
                    <a:pt x="263" y="194"/>
                  </a:lnTo>
                  <a:lnTo>
                    <a:pt x="265" y="194"/>
                  </a:lnTo>
                  <a:lnTo>
                    <a:pt x="265" y="194"/>
                  </a:lnTo>
                  <a:lnTo>
                    <a:pt x="265" y="196"/>
                  </a:lnTo>
                  <a:lnTo>
                    <a:pt x="268" y="194"/>
                  </a:lnTo>
                  <a:lnTo>
                    <a:pt x="270" y="196"/>
                  </a:lnTo>
                  <a:lnTo>
                    <a:pt x="272" y="201"/>
                  </a:lnTo>
                  <a:lnTo>
                    <a:pt x="275" y="203"/>
                  </a:lnTo>
                  <a:lnTo>
                    <a:pt x="279" y="205"/>
                  </a:lnTo>
                  <a:lnTo>
                    <a:pt x="282" y="203"/>
                  </a:lnTo>
                  <a:lnTo>
                    <a:pt x="275" y="196"/>
                  </a:lnTo>
                  <a:lnTo>
                    <a:pt x="265" y="186"/>
                  </a:lnTo>
                  <a:lnTo>
                    <a:pt x="265" y="182"/>
                  </a:lnTo>
                  <a:lnTo>
                    <a:pt x="265" y="179"/>
                  </a:lnTo>
                  <a:lnTo>
                    <a:pt x="270" y="184"/>
                  </a:lnTo>
                  <a:lnTo>
                    <a:pt x="270" y="191"/>
                  </a:lnTo>
                  <a:lnTo>
                    <a:pt x="282" y="203"/>
                  </a:lnTo>
                  <a:lnTo>
                    <a:pt x="284" y="203"/>
                  </a:lnTo>
                  <a:lnTo>
                    <a:pt x="289" y="201"/>
                  </a:lnTo>
                  <a:lnTo>
                    <a:pt x="291" y="201"/>
                  </a:lnTo>
                  <a:lnTo>
                    <a:pt x="296" y="203"/>
                  </a:lnTo>
                  <a:lnTo>
                    <a:pt x="296" y="198"/>
                  </a:lnTo>
                  <a:lnTo>
                    <a:pt x="303" y="196"/>
                  </a:lnTo>
                  <a:lnTo>
                    <a:pt x="310" y="198"/>
                  </a:lnTo>
                  <a:lnTo>
                    <a:pt x="308" y="201"/>
                  </a:lnTo>
                  <a:lnTo>
                    <a:pt x="305" y="203"/>
                  </a:lnTo>
                  <a:lnTo>
                    <a:pt x="308" y="205"/>
                  </a:lnTo>
                  <a:lnTo>
                    <a:pt x="305" y="210"/>
                  </a:lnTo>
                  <a:lnTo>
                    <a:pt x="298" y="210"/>
                  </a:lnTo>
                  <a:lnTo>
                    <a:pt x="289" y="208"/>
                  </a:lnTo>
                  <a:lnTo>
                    <a:pt x="284" y="210"/>
                  </a:lnTo>
                  <a:lnTo>
                    <a:pt x="279" y="217"/>
                  </a:lnTo>
                  <a:lnTo>
                    <a:pt x="272" y="217"/>
                  </a:lnTo>
                  <a:lnTo>
                    <a:pt x="263" y="224"/>
                  </a:lnTo>
                  <a:lnTo>
                    <a:pt x="253" y="227"/>
                  </a:lnTo>
                  <a:lnTo>
                    <a:pt x="246" y="227"/>
                  </a:lnTo>
                  <a:lnTo>
                    <a:pt x="242" y="224"/>
                  </a:lnTo>
                  <a:lnTo>
                    <a:pt x="244" y="222"/>
                  </a:lnTo>
                  <a:lnTo>
                    <a:pt x="246" y="215"/>
                  </a:lnTo>
                  <a:lnTo>
                    <a:pt x="246" y="213"/>
                  </a:lnTo>
                  <a:lnTo>
                    <a:pt x="239" y="205"/>
                  </a:lnTo>
                  <a:lnTo>
                    <a:pt x="237" y="205"/>
                  </a:lnTo>
                  <a:lnTo>
                    <a:pt x="232" y="203"/>
                  </a:lnTo>
                  <a:lnTo>
                    <a:pt x="227" y="205"/>
                  </a:lnTo>
                  <a:lnTo>
                    <a:pt x="225" y="205"/>
                  </a:lnTo>
                  <a:lnTo>
                    <a:pt x="230" y="198"/>
                  </a:lnTo>
                  <a:lnTo>
                    <a:pt x="237" y="194"/>
                  </a:lnTo>
                  <a:lnTo>
                    <a:pt x="244" y="191"/>
                  </a:lnTo>
                  <a:lnTo>
                    <a:pt x="246" y="191"/>
                  </a:lnTo>
                  <a:lnTo>
                    <a:pt x="244" y="186"/>
                  </a:lnTo>
                  <a:lnTo>
                    <a:pt x="242" y="182"/>
                  </a:lnTo>
                  <a:lnTo>
                    <a:pt x="239" y="182"/>
                  </a:lnTo>
                  <a:lnTo>
                    <a:pt x="239" y="184"/>
                  </a:lnTo>
                  <a:lnTo>
                    <a:pt x="234" y="182"/>
                  </a:lnTo>
                  <a:lnTo>
                    <a:pt x="230" y="179"/>
                  </a:lnTo>
                  <a:lnTo>
                    <a:pt x="225" y="182"/>
                  </a:lnTo>
                  <a:lnTo>
                    <a:pt x="220" y="184"/>
                  </a:lnTo>
                  <a:lnTo>
                    <a:pt x="216" y="182"/>
                  </a:lnTo>
                  <a:lnTo>
                    <a:pt x="213" y="182"/>
                  </a:lnTo>
                  <a:lnTo>
                    <a:pt x="208" y="177"/>
                  </a:lnTo>
                  <a:lnTo>
                    <a:pt x="211" y="177"/>
                  </a:lnTo>
                  <a:lnTo>
                    <a:pt x="213" y="175"/>
                  </a:lnTo>
                  <a:lnTo>
                    <a:pt x="206" y="172"/>
                  </a:lnTo>
                  <a:lnTo>
                    <a:pt x="197" y="172"/>
                  </a:lnTo>
                  <a:lnTo>
                    <a:pt x="197" y="170"/>
                  </a:lnTo>
                  <a:lnTo>
                    <a:pt x="201" y="170"/>
                  </a:lnTo>
                  <a:lnTo>
                    <a:pt x="208" y="170"/>
                  </a:lnTo>
                  <a:lnTo>
                    <a:pt x="213" y="170"/>
                  </a:lnTo>
                  <a:lnTo>
                    <a:pt x="216" y="168"/>
                  </a:lnTo>
                  <a:lnTo>
                    <a:pt x="220" y="165"/>
                  </a:lnTo>
                  <a:lnTo>
                    <a:pt x="213" y="168"/>
                  </a:lnTo>
                  <a:lnTo>
                    <a:pt x="211" y="165"/>
                  </a:lnTo>
                  <a:lnTo>
                    <a:pt x="206" y="165"/>
                  </a:lnTo>
                  <a:lnTo>
                    <a:pt x="206" y="160"/>
                  </a:lnTo>
                  <a:lnTo>
                    <a:pt x="204" y="165"/>
                  </a:lnTo>
                  <a:lnTo>
                    <a:pt x="201" y="168"/>
                  </a:lnTo>
                  <a:lnTo>
                    <a:pt x="199" y="168"/>
                  </a:lnTo>
                  <a:lnTo>
                    <a:pt x="199" y="165"/>
                  </a:lnTo>
                  <a:lnTo>
                    <a:pt x="197" y="163"/>
                  </a:lnTo>
                  <a:lnTo>
                    <a:pt x="192" y="170"/>
                  </a:lnTo>
                  <a:lnTo>
                    <a:pt x="185" y="170"/>
                  </a:lnTo>
                  <a:lnTo>
                    <a:pt x="182" y="172"/>
                  </a:lnTo>
                  <a:lnTo>
                    <a:pt x="182" y="177"/>
                  </a:lnTo>
                  <a:lnTo>
                    <a:pt x="178" y="184"/>
                  </a:lnTo>
                  <a:lnTo>
                    <a:pt x="175" y="184"/>
                  </a:lnTo>
                  <a:lnTo>
                    <a:pt x="178" y="186"/>
                  </a:lnTo>
                  <a:lnTo>
                    <a:pt x="168" y="196"/>
                  </a:lnTo>
                  <a:lnTo>
                    <a:pt x="166" y="196"/>
                  </a:lnTo>
                  <a:lnTo>
                    <a:pt x="164" y="194"/>
                  </a:lnTo>
                  <a:lnTo>
                    <a:pt x="164" y="196"/>
                  </a:lnTo>
                  <a:lnTo>
                    <a:pt x="164" y="201"/>
                  </a:lnTo>
                  <a:lnTo>
                    <a:pt x="166" y="203"/>
                  </a:lnTo>
                  <a:lnTo>
                    <a:pt x="164" y="205"/>
                  </a:lnTo>
                  <a:lnTo>
                    <a:pt x="164" y="205"/>
                  </a:lnTo>
                  <a:lnTo>
                    <a:pt x="161" y="203"/>
                  </a:lnTo>
                  <a:lnTo>
                    <a:pt x="154" y="203"/>
                  </a:lnTo>
                  <a:lnTo>
                    <a:pt x="149" y="205"/>
                  </a:lnTo>
                  <a:lnTo>
                    <a:pt x="142" y="205"/>
                  </a:lnTo>
                  <a:lnTo>
                    <a:pt x="135" y="205"/>
                  </a:lnTo>
                  <a:lnTo>
                    <a:pt x="133" y="198"/>
                  </a:lnTo>
                  <a:lnTo>
                    <a:pt x="135" y="196"/>
                  </a:lnTo>
                  <a:lnTo>
                    <a:pt x="140" y="198"/>
                  </a:lnTo>
                  <a:lnTo>
                    <a:pt x="140" y="194"/>
                  </a:lnTo>
                  <a:lnTo>
                    <a:pt x="145" y="186"/>
                  </a:lnTo>
                  <a:lnTo>
                    <a:pt x="147" y="186"/>
                  </a:lnTo>
                  <a:lnTo>
                    <a:pt x="145" y="182"/>
                  </a:lnTo>
                  <a:lnTo>
                    <a:pt x="147" y="172"/>
                  </a:lnTo>
                  <a:lnTo>
                    <a:pt x="152" y="172"/>
                  </a:lnTo>
                  <a:lnTo>
                    <a:pt x="156" y="170"/>
                  </a:lnTo>
                  <a:lnTo>
                    <a:pt x="159" y="172"/>
                  </a:lnTo>
                  <a:lnTo>
                    <a:pt x="166" y="172"/>
                  </a:lnTo>
                  <a:lnTo>
                    <a:pt x="168" y="170"/>
                  </a:lnTo>
                  <a:lnTo>
                    <a:pt x="164" y="168"/>
                  </a:lnTo>
                  <a:lnTo>
                    <a:pt x="166" y="163"/>
                  </a:lnTo>
                  <a:lnTo>
                    <a:pt x="166" y="158"/>
                  </a:lnTo>
                  <a:lnTo>
                    <a:pt x="159" y="156"/>
                  </a:lnTo>
                  <a:lnTo>
                    <a:pt x="152" y="151"/>
                  </a:lnTo>
                  <a:lnTo>
                    <a:pt x="152" y="149"/>
                  </a:lnTo>
                  <a:lnTo>
                    <a:pt x="147" y="146"/>
                  </a:lnTo>
                  <a:lnTo>
                    <a:pt x="147" y="139"/>
                  </a:lnTo>
                  <a:lnTo>
                    <a:pt x="147" y="132"/>
                  </a:lnTo>
                  <a:lnTo>
                    <a:pt x="140" y="130"/>
                  </a:lnTo>
                  <a:lnTo>
                    <a:pt x="133" y="123"/>
                  </a:lnTo>
                  <a:lnTo>
                    <a:pt x="130" y="123"/>
                  </a:lnTo>
                  <a:lnTo>
                    <a:pt x="130" y="125"/>
                  </a:lnTo>
                  <a:lnTo>
                    <a:pt x="123" y="125"/>
                  </a:lnTo>
                  <a:lnTo>
                    <a:pt x="116" y="118"/>
                  </a:lnTo>
                  <a:lnTo>
                    <a:pt x="112" y="118"/>
                  </a:lnTo>
                  <a:lnTo>
                    <a:pt x="107" y="113"/>
                  </a:lnTo>
                  <a:lnTo>
                    <a:pt x="104" y="116"/>
                  </a:lnTo>
                  <a:lnTo>
                    <a:pt x="100" y="116"/>
                  </a:lnTo>
                  <a:lnTo>
                    <a:pt x="100" y="116"/>
                  </a:lnTo>
                  <a:lnTo>
                    <a:pt x="95" y="113"/>
                  </a:lnTo>
                  <a:lnTo>
                    <a:pt x="95" y="116"/>
                  </a:lnTo>
                  <a:lnTo>
                    <a:pt x="90" y="113"/>
                  </a:lnTo>
                  <a:lnTo>
                    <a:pt x="90" y="120"/>
                  </a:lnTo>
                  <a:lnTo>
                    <a:pt x="90" y="123"/>
                  </a:lnTo>
                  <a:lnTo>
                    <a:pt x="90" y="127"/>
                  </a:lnTo>
                  <a:lnTo>
                    <a:pt x="86" y="130"/>
                  </a:lnTo>
                  <a:lnTo>
                    <a:pt x="81" y="132"/>
                  </a:lnTo>
                  <a:lnTo>
                    <a:pt x="67" y="134"/>
                  </a:lnTo>
                  <a:lnTo>
                    <a:pt x="62" y="139"/>
                  </a:lnTo>
                  <a:lnTo>
                    <a:pt x="57" y="139"/>
                  </a:lnTo>
                  <a:lnTo>
                    <a:pt x="50" y="142"/>
                  </a:lnTo>
                  <a:lnTo>
                    <a:pt x="45" y="139"/>
                  </a:lnTo>
                  <a:lnTo>
                    <a:pt x="43" y="137"/>
                  </a:lnTo>
                  <a:lnTo>
                    <a:pt x="38" y="134"/>
                  </a:lnTo>
                  <a:lnTo>
                    <a:pt x="31" y="132"/>
                  </a:lnTo>
                  <a:lnTo>
                    <a:pt x="24" y="127"/>
                  </a:lnTo>
                  <a:lnTo>
                    <a:pt x="19" y="127"/>
                  </a:lnTo>
                  <a:lnTo>
                    <a:pt x="17" y="132"/>
                  </a:lnTo>
                  <a:lnTo>
                    <a:pt x="12" y="132"/>
                  </a:lnTo>
                  <a:lnTo>
                    <a:pt x="10" y="127"/>
                  </a:lnTo>
                  <a:lnTo>
                    <a:pt x="5" y="123"/>
                  </a:lnTo>
                  <a:lnTo>
                    <a:pt x="0" y="118"/>
                  </a:lnTo>
                  <a:lnTo>
                    <a:pt x="0" y="118"/>
                  </a:lnTo>
                  <a:lnTo>
                    <a:pt x="0" y="111"/>
                  </a:lnTo>
                  <a:lnTo>
                    <a:pt x="5" y="101"/>
                  </a:lnTo>
                  <a:lnTo>
                    <a:pt x="10" y="101"/>
                  </a:lnTo>
                  <a:lnTo>
                    <a:pt x="10" y="94"/>
                  </a:lnTo>
                  <a:lnTo>
                    <a:pt x="10" y="87"/>
                  </a:lnTo>
                  <a:lnTo>
                    <a:pt x="24" y="73"/>
                  </a:lnTo>
                  <a:lnTo>
                    <a:pt x="24" y="66"/>
                  </a:lnTo>
                  <a:lnTo>
                    <a:pt x="29" y="63"/>
                  </a:lnTo>
                  <a:lnTo>
                    <a:pt x="31" y="61"/>
                  </a:lnTo>
                  <a:lnTo>
                    <a:pt x="33" y="56"/>
                  </a:lnTo>
                  <a:lnTo>
                    <a:pt x="31" y="52"/>
                  </a:lnTo>
                  <a:lnTo>
                    <a:pt x="31" y="49"/>
                  </a:lnTo>
                  <a:lnTo>
                    <a:pt x="33" y="47"/>
                  </a:lnTo>
                  <a:lnTo>
                    <a:pt x="29" y="45"/>
                  </a:lnTo>
                  <a:lnTo>
                    <a:pt x="24" y="37"/>
                  </a:lnTo>
                  <a:lnTo>
                    <a:pt x="22" y="35"/>
                  </a:lnTo>
                  <a:lnTo>
                    <a:pt x="22" y="23"/>
                  </a:lnTo>
                  <a:lnTo>
                    <a:pt x="22" y="21"/>
                  </a:lnTo>
                  <a:lnTo>
                    <a:pt x="22" y="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75" name="Uganda">
              <a:extLst>
                <a:ext uri="{FF2B5EF4-FFF2-40B4-BE49-F238E27FC236}">
                  <a16:creationId xmlns:a16="http://schemas.microsoft.com/office/drawing/2014/main" xmlns="" id="{2CB5F399-A97C-478F-9924-FDB7D89346C7}"/>
                </a:ext>
              </a:extLst>
            </p:cNvPr>
            <p:cNvSpPr>
              <a:spLocks/>
            </p:cNvSpPr>
            <p:nvPr/>
          </p:nvSpPr>
          <p:spPr bwMode="auto">
            <a:xfrm>
              <a:off x="6635659" y="4226242"/>
              <a:ext cx="149850" cy="145309"/>
            </a:xfrm>
            <a:custGeom>
              <a:avLst/>
              <a:gdLst>
                <a:gd name="T0" fmla="*/ 102 w 132"/>
                <a:gd name="T1" fmla="*/ 90 h 128"/>
                <a:gd name="T2" fmla="*/ 109 w 132"/>
                <a:gd name="T3" fmla="*/ 81 h 128"/>
                <a:gd name="T4" fmla="*/ 113 w 132"/>
                <a:gd name="T5" fmla="*/ 73 h 128"/>
                <a:gd name="T6" fmla="*/ 116 w 132"/>
                <a:gd name="T7" fmla="*/ 69 h 128"/>
                <a:gd name="T8" fmla="*/ 125 w 132"/>
                <a:gd name="T9" fmla="*/ 64 h 128"/>
                <a:gd name="T10" fmla="*/ 130 w 132"/>
                <a:gd name="T11" fmla="*/ 54 h 128"/>
                <a:gd name="T12" fmla="*/ 130 w 132"/>
                <a:gd name="T13" fmla="*/ 45 h 128"/>
                <a:gd name="T14" fmla="*/ 128 w 132"/>
                <a:gd name="T15" fmla="*/ 38 h 128"/>
                <a:gd name="T16" fmla="*/ 123 w 132"/>
                <a:gd name="T17" fmla="*/ 36 h 128"/>
                <a:gd name="T18" fmla="*/ 116 w 132"/>
                <a:gd name="T19" fmla="*/ 24 h 128"/>
                <a:gd name="T20" fmla="*/ 113 w 132"/>
                <a:gd name="T21" fmla="*/ 14 h 128"/>
                <a:gd name="T22" fmla="*/ 111 w 132"/>
                <a:gd name="T23" fmla="*/ 10 h 128"/>
                <a:gd name="T24" fmla="*/ 106 w 132"/>
                <a:gd name="T25" fmla="*/ 2 h 128"/>
                <a:gd name="T26" fmla="*/ 99 w 132"/>
                <a:gd name="T27" fmla="*/ 2 h 128"/>
                <a:gd name="T28" fmla="*/ 92 w 132"/>
                <a:gd name="T29" fmla="*/ 10 h 128"/>
                <a:gd name="T30" fmla="*/ 80 w 132"/>
                <a:gd name="T31" fmla="*/ 10 h 128"/>
                <a:gd name="T32" fmla="*/ 71 w 132"/>
                <a:gd name="T33" fmla="*/ 10 h 128"/>
                <a:gd name="T34" fmla="*/ 66 w 132"/>
                <a:gd name="T35" fmla="*/ 12 h 128"/>
                <a:gd name="T36" fmla="*/ 64 w 132"/>
                <a:gd name="T37" fmla="*/ 17 h 128"/>
                <a:gd name="T38" fmla="*/ 57 w 132"/>
                <a:gd name="T39" fmla="*/ 14 h 128"/>
                <a:gd name="T40" fmla="*/ 52 w 132"/>
                <a:gd name="T41" fmla="*/ 12 h 128"/>
                <a:gd name="T42" fmla="*/ 42 w 132"/>
                <a:gd name="T43" fmla="*/ 10 h 128"/>
                <a:gd name="T44" fmla="*/ 35 w 132"/>
                <a:gd name="T45" fmla="*/ 10 h 128"/>
                <a:gd name="T46" fmla="*/ 35 w 132"/>
                <a:gd name="T47" fmla="*/ 17 h 128"/>
                <a:gd name="T48" fmla="*/ 35 w 132"/>
                <a:gd name="T49" fmla="*/ 17 h 128"/>
                <a:gd name="T50" fmla="*/ 31 w 132"/>
                <a:gd name="T51" fmla="*/ 24 h 128"/>
                <a:gd name="T52" fmla="*/ 31 w 132"/>
                <a:gd name="T53" fmla="*/ 38 h 128"/>
                <a:gd name="T54" fmla="*/ 33 w 132"/>
                <a:gd name="T55" fmla="*/ 45 h 128"/>
                <a:gd name="T56" fmla="*/ 35 w 132"/>
                <a:gd name="T57" fmla="*/ 52 h 128"/>
                <a:gd name="T58" fmla="*/ 23 w 132"/>
                <a:gd name="T59" fmla="*/ 69 h 128"/>
                <a:gd name="T60" fmla="*/ 16 w 132"/>
                <a:gd name="T61" fmla="*/ 81 h 128"/>
                <a:gd name="T62" fmla="*/ 5 w 132"/>
                <a:gd name="T63" fmla="*/ 99 h 128"/>
                <a:gd name="T64" fmla="*/ 5 w 132"/>
                <a:gd name="T65" fmla="*/ 114 h 128"/>
                <a:gd name="T66" fmla="*/ 2 w 132"/>
                <a:gd name="T67" fmla="*/ 125 h 128"/>
                <a:gd name="T68" fmla="*/ 2 w 132"/>
                <a:gd name="T69" fmla="*/ 128 h 128"/>
                <a:gd name="T70" fmla="*/ 9 w 132"/>
                <a:gd name="T71" fmla="*/ 123 h 128"/>
                <a:gd name="T72" fmla="*/ 14 w 132"/>
                <a:gd name="T73" fmla="*/ 128 h 128"/>
                <a:gd name="T74" fmla="*/ 19 w 132"/>
                <a:gd name="T75" fmla="*/ 125 h 128"/>
                <a:gd name="T76" fmla="*/ 21 w 132"/>
                <a:gd name="T77" fmla="*/ 121 h 128"/>
                <a:gd name="T78" fmla="*/ 23 w 132"/>
                <a:gd name="T79" fmla="*/ 121 h 128"/>
                <a:gd name="T80" fmla="*/ 28 w 132"/>
                <a:gd name="T81" fmla="*/ 121 h 128"/>
                <a:gd name="T82" fmla="*/ 47 w 132"/>
                <a:gd name="T83" fmla="*/ 118 h 128"/>
                <a:gd name="T84" fmla="*/ 94 w 132"/>
                <a:gd name="T85" fmla="*/ 118 h 128"/>
                <a:gd name="T86" fmla="*/ 102 w 132"/>
                <a:gd name="T87" fmla="*/ 9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28">
                  <a:moveTo>
                    <a:pt x="102" y="95"/>
                  </a:moveTo>
                  <a:lnTo>
                    <a:pt x="102" y="90"/>
                  </a:lnTo>
                  <a:lnTo>
                    <a:pt x="106" y="85"/>
                  </a:lnTo>
                  <a:lnTo>
                    <a:pt x="109" y="81"/>
                  </a:lnTo>
                  <a:lnTo>
                    <a:pt x="111" y="76"/>
                  </a:lnTo>
                  <a:lnTo>
                    <a:pt x="113" y="73"/>
                  </a:lnTo>
                  <a:lnTo>
                    <a:pt x="116" y="71"/>
                  </a:lnTo>
                  <a:lnTo>
                    <a:pt x="116" y="69"/>
                  </a:lnTo>
                  <a:lnTo>
                    <a:pt x="123" y="69"/>
                  </a:lnTo>
                  <a:lnTo>
                    <a:pt x="125" y="64"/>
                  </a:lnTo>
                  <a:lnTo>
                    <a:pt x="125" y="59"/>
                  </a:lnTo>
                  <a:lnTo>
                    <a:pt x="130" y="54"/>
                  </a:lnTo>
                  <a:lnTo>
                    <a:pt x="132" y="50"/>
                  </a:lnTo>
                  <a:lnTo>
                    <a:pt x="130" y="45"/>
                  </a:lnTo>
                  <a:lnTo>
                    <a:pt x="128" y="40"/>
                  </a:lnTo>
                  <a:lnTo>
                    <a:pt x="128" y="38"/>
                  </a:lnTo>
                  <a:lnTo>
                    <a:pt x="125" y="36"/>
                  </a:lnTo>
                  <a:lnTo>
                    <a:pt x="123" y="36"/>
                  </a:lnTo>
                  <a:lnTo>
                    <a:pt x="120" y="28"/>
                  </a:lnTo>
                  <a:lnTo>
                    <a:pt x="116" y="24"/>
                  </a:lnTo>
                  <a:lnTo>
                    <a:pt x="116" y="19"/>
                  </a:lnTo>
                  <a:lnTo>
                    <a:pt x="113" y="14"/>
                  </a:lnTo>
                  <a:lnTo>
                    <a:pt x="111" y="14"/>
                  </a:lnTo>
                  <a:lnTo>
                    <a:pt x="111" y="10"/>
                  </a:lnTo>
                  <a:lnTo>
                    <a:pt x="109" y="7"/>
                  </a:lnTo>
                  <a:lnTo>
                    <a:pt x="106" y="2"/>
                  </a:lnTo>
                  <a:lnTo>
                    <a:pt x="106" y="0"/>
                  </a:lnTo>
                  <a:lnTo>
                    <a:pt x="99" y="2"/>
                  </a:lnTo>
                  <a:lnTo>
                    <a:pt x="97" y="7"/>
                  </a:lnTo>
                  <a:lnTo>
                    <a:pt x="92" y="10"/>
                  </a:lnTo>
                  <a:lnTo>
                    <a:pt x="87" y="7"/>
                  </a:lnTo>
                  <a:lnTo>
                    <a:pt x="80" y="10"/>
                  </a:lnTo>
                  <a:lnTo>
                    <a:pt x="73" y="10"/>
                  </a:lnTo>
                  <a:lnTo>
                    <a:pt x="71" y="10"/>
                  </a:lnTo>
                  <a:lnTo>
                    <a:pt x="68" y="12"/>
                  </a:lnTo>
                  <a:lnTo>
                    <a:pt x="66" y="12"/>
                  </a:lnTo>
                  <a:lnTo>
                    <a:pt x="64" y="14"/>
                  </a:lnTo>
                  <a:lnTo>
                    <a:pt x="64" y="17"/>
                  </a:lnTo>
                  <a:lnTo>
                    <a:pt x="61" y="17"/>
                  </a:lnTo>
                  <a:lnTo>
                    <a:pt x="57" y="14"/>
                  </a:lnTo>
                  <a:lnTo>
                    <a:pt x="54" y="12"/>
                  </a:lnTo>
                  <a:lnTo>
                    <a:pt x="52" y="12"/>
                  </a:lnTo>
                  <a:lnTo>
                    <a:pt x="47" y="12"/>
                  </a:lnTo>
                  <a:lnTo>
                    <a:pt x="42" y="10"/>
                  </a:lnTo>
                  <a:lnTo>
                    <a:pt x="38" y="7"/>
                  </a:lnTo>
                  <a:lnTo>
                    <a:pt x="35" y="10"/>
                  </a:lnTo>
                  <a:lnTo>
                    <a:pt x="35" y="14"/>
                  </a:lnTo>
                  <a:lnTo>
                    <a:pt x="35" y="17"/>
                  </a:lnTo>
                  <a:lnTo>
                    <a:pt x="35" y="17"/>
                  </a:lnTo>
                  <a:lnTo>
                    <a:pt x="35" y="17"/>
                  </a:lnTo>
                  <a:lnTo>
                    <a:pt x="33" y="21"/>
                  </a:lnTo>
                  <a:lnTo>
                    <a:pt x="31" y="24"/>
                  </a:lnTo>
                  <a:lnTo>
                    <a:pt x="31" y="31"/>
                  </a:lnTo>
                  <a:lnTo>
                    <a:pt x="31" y="38"/>
                  </a:lnTo>
                  <a:lnTo>
                    <a:pt x="31" y="43"/>
                  </a:lnTo>
                  <a:lnTo>
                    <a:pt x="33" y="45"/>
                  </a:lnTo>
                  <a:lnTo>
                    <a:pt x="35" y="47"/>
                  </a:lnTo>
                  <a:lnTo>
                    <a:pt x="35" y="52"/>
                  </a:lnTo>
                  <a:lnTo>
                    <a:pt x="35" y="54"/>
                  </a:lnTo>
                  <a:lnTo>
                    <a:pt x="23" y="69"/>
                  </a:lnTo>
                  <a:lnTo>
                    <a:pt x="16" y="78"/>
                  </a:lnTo>
                  <a:lnTo>
                    <a:pt x="16" y="81"/>
                  </a:lnTo>
                  <a:lnTo>
                    <a:pt x="7" y="97"/>
                  </a:lnTo>
                  <a:lnTo>
                    <a:pt x="5" y="99"/>
                  </a:lnTo>
                  <a:lnTo>
                    <a:pt x="5" y="104"/>
                  </a:lnTo>
                  <a:lnTo>
                    <a:pt x="5" y="114"/>
                  </a:lnTo>
                  <a:lnTo>
                    <a:pt x="2" y="121"/>
                  </a:lnTo>
                  <a:lnTo>
                    <a:pt x="2" y="125"/>
                  </a:lnTo>
                  <a:lnTo>
                    <a:pt x="0" y="128"/>
                  </a:lnTo>
                  <a:lnTo>
                    <a:pt x="2" y="128"/>
                  </a:lnTo>
                  <a:lnTo>
                    <a:pt x="5" y="128"/>
                  </a:lnTo>
                  <a:lnTo>
                    <a:pt x="9" y="123"/>
                  </a:lnTo>
                  <a:lnTo>
                    <a:pt x="12" y="125"/>
                  </a:lnTo>
                  <a:lnTo>
                    <a:pt x="14" y="128"/>
                  </a:lnTo>
                  <a:lnTo>
                    <a:pt x="16" y="128"/>
                  </a:lnTo>
                  <a:lnTo>
                    <a:pt x="19" y="125"/>
                  </a:lnTo>
                  <a:lnTo>
                    <a:pt x="19" y="123"/>
                  </a:lnTo>
                  <a:lnTo>
                    <a:pt x="21" y="121"/>
                  </a:lnTo>
                  <a:lnTo>
                    <a:pt x="23" y="123"/>
                  </a:lnTo>
                  <a:lnTo>
                    <a:pt x="23" y="121"/>
                  </a:lnTo>
                  <a:lnTo>
                    <a:pt x="26" y="121"/>
                  </a:lnTo>
                  <a:lnTo>
                    <a:pt x="28" y="121"/>
                  </a:lnTo>
                  <a:lnTo>
                    <a:pt x="47" y="118"/>
                  </a:lnTo>
                  <a:lnTo>
                    <a:pt x="47" y="118"/>
                  </a:lnTo>
                  <a:lnTo>
                    <a:pt x="64" y="118"/>
                  </a:lnTo>
                  <a:lnTo>
                    <a:pt x="94" y="118"/>
                  </a:lnTo>
                  <a:lnTo>
                    <a:pt x="102" y="95"/>
                  </a:lnTo>
                  <a:lnTo>
                    <a:pt x="102" y="9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76" name="Turkmenistan">
              <a:extLst>
                <a:ext uri="{FF2B5EF4-FFF2-40B4-BE49-F238E27FC236}">
                  <a16:creationId xmlns:a16="http://schemas.microsoft.com/office/drawing/2014/main" xmlns="" id="{E6AA6E5A-BD0F-48C7-AA72-90E84087D501}"/>
                </a:ext>
              </a:extLst>
            </p:cNvPr>
            <p:cNvSpPr>
              <a:spLocks/>
            </p:cNvSpPr>
            <p:nvPr/>
          </p:nvSpPr>
          <p:spPr bwMode="auto">
            <a:xfrm>
              <a:off x="7139699" y="3148912"/>
              <a:ext cx="367813" cy="228180"/>
            </a:xfrm>
            <a:custGeom>
              <a:avLst/>
              <a:gdLst>
                <a:gd name="T0" fmla="*/ 322 w 324"/>
                <a:gd name="T1" fmla="*/ 126 h 201"/>
                <a:gd name="T2" fmla="*/ 308 w 324"/>
                <a:gd name="T3" fmla="*/ 119 h 201"/>
                <a:gd name="T4" fmla="*/ 263 w 324"/>
                <a:gd name="T5" fmla="*/ 97 h 201"/>
                <a:gd name="T6" fmla="*/ 227 w 324"/>
                <a:gd name="T7" fmla="*/ 74 h 201"/>
                <a:gd name="T8" fmla="*/ 216 w 324"/>
                <a:gd name="T9" fmla="*/ 55 h 201"/>
                <a:gd name="T10" fmla="*/ 197 w 324"/>
                <a:gd name="T11" fmla="*/ 36 h 201"/>
                <a:gd name="T12" fmla="*/ 164 w 324"/>
                <a:gd name="T13" fmla="*/ 22 h 201"/>
                <a:gd name="T14" fmla="*/ 135 w 324"/>
                <a:gd name="T15" fmla="*/ 0 h 201"/>
                <a:gd name="T16" fmla="*/ 126 w 324"/>
                <a:gd name="T17" fmla="*/ 7 h 201"/>
                <a:gd name="T18" fmla="*/ 112 w 324"/>
                <a:gd name="T19" fmla="*/ 12 h 201"/>
                <a:gd name="T20" fmla="*/ 102 w 324"/>
                <a:gd name="T21" fmla="*/ 31 h 201"/>
                <a:gd name="T22" fmla="*/ 93 w 324"/>
                <a:gd name="T23" fmla="*/ 38 h 201"/>
                <a:gd name="T24" fmla="*/ 57 w 324"/>
                <a:gd name="T25" fmla="*/ 24 h 201"/>
                <a:gd name="T26" fmla="*/ 15 w 324"/>
                <a:gd name="T27" fmla="*/ 17 h 201"/>
                <a:gd name="T28" fmla="*/ 5 w 324"/>
                <a:gd name="T29" fmla="*/ 36 h 201"/>
                <a:gd name="T30" fmla="*/ 12 w 324"/>
                <a:gd name="T31" fmla="*/ 45 h 201"/>
                <a:gd name="T32" fmla="*/ 12 w 324"/>
                <a:gd name="T33" fmla="*/ 64 h 201"/>
                <a:gd name="T34" fmla="*/ 17 w 324"/>
                <a:gd name="T35" fmla="*/ 83 h 201"/>
                <a:gd name="T36" fmla="*/ 22 w 324"/>
                <a:gd name="T37" fmla="*/ 83 h 201"/>
                <a:gd name="T38" fmla="*/ 33 w 324"/>
                <a:gd name="T39" fmla="*/ 81 h 201"/>
                <a:gd name="T40" fmla="*/ 36 w 324"/>
                <a:gd name="T41" fmla="*/ 92 h 201"/>
                <a:gd name="T42" fmla="*/ 38 w 324"/>
                <a:gd name="T43" fmla="*/ 97 h 201"/>
                <a:gd name="T44" fmla="*/ 31 w 324"/>
                <a:gd name="T45" fmla="*/ 95 h 201"/>
                <a:gd name="T46" fmla="*/ 29 w 324"/>
                <a:gd name="T47" fmla="*/ 107 h 201"/>
                <a:gd name="T48" fmla="*/ 33 w 324"/>
                <a:gd name="T49" fmla="*/ 102 h 201"/>
                <a:gd name="T50" fmla="*/ 45 w 324"/>
                <a:gd name="T51" fmla="*/ 109 h 201"/>
                <a:gd name="T52" fmla="*/ 48 w 324"/>
                <a:gd name="T53" fmla="*/ 123 h 201"/>
                <a:gd name="T54" fmla="*/ 52 w 324"/>
                <a:gd name="T55" fmla="*/ 154 h 201"/>
                <a:gd name="T56" fmla="*/ 71 w 324"/>
                <a:gd name="T57" fmla="*/ 145 h 201"/>
                <a:gd name="T58" fmla="*/ 86 w 324"/>
                <a:gd name="T59" fmla="*/ 133 h 201"/>
                <a:gd name="T60" fmla="*/ 107 w 324"/>
                <a:gd name="T61" fmla="*/ 128 h 201"/>
                <a:gd name="T62" fmla="*/ 121 w 324"/>
                <a:gd name="T63" fmla="*/ 128 h 201"/>
                <a:gd name="T64" fmla="*/ 147 w 324"/>
                <a:gd name="T65" fmla="*/ 145 h 201"/>
                <a:gd name="T66" fmla="*/ 164 w 324"/>
                <a:gd name="T67" fmla="*/ 145 h 201"/>
                <a:gd name="T68" fmla="*/ 173 w 324"/>
                <a:gd name="T69" fmla="*/ 154 h 201"/>
                <a:gd name="T70" fmla="*/ 194 w 324"/>
                <a:gd name="T71" fmla="*/ 168 h 201"/>
                <a:gd name="T72" fmla="*/ 213 w 324"/>
                <a:gd name="T73" fmla="*/ 178 h 201"/>
                <a:gd name="T74" fmla="*/ 213 w 324"/>
                <a:gd name="T75" fmla="*/ 190 h 201"/>
                <a:gd name="T76" fmla="*/ 223 w 324"/>
                <a:gd name="T77" fmla="*/ 194 h 201"/>
                <a:gd name="T78" fmla="*/ 232 w 324"/>
                <a:gd name="T79" fmla="*/ 194 h 201"/>
                <a:gd name="T80" fmla="*/ 242 w 324"/>
                <a:gd name="T81" fmla="*/ 201 h 201"/>
                <a:gd name="T82" fmla="*/ 253 w 324"/>
                <a:gd name="T83" fmla="*/ 199 h 201"/>
                <a:gd name="T84" fmla="*/ 260 w 324"/>
                <a:gd name="T85" fmla="*/ 190 h 201"/>
                <a:gd name="T86" fmla="*/ 275 w 324"/>
                <a:gd name="T87" fmla="*/ 182 h 201"/>
                <a:gd name="T88" fmla="*/ 282 w 324"/>
                <a:gd name="T89" fmla="*/ 175 h 201"/>
                <a:gd name="T90" fmla="*/ 289 w 324"/>
                <a:gd name="T91" fmla="*/ 159 h 201"/>
                <a:gd name="T92" fmla="*/ 286 w 324"/>
                <a:gd name="T93" fmla="*/ 149 h 201"/>
                <a:gd name="T94" fmla="*/ 298 w 324"/>
                <a:gd name="T95" fmla="*/ 145 h 201"/>
                <a:gd name="T96" fmla="*/ 313 w 324"/>
                <a:gd name="T97" fmla="*/ 137 h 201"/>
                <a:gd name="T98" fmla="*/ 322 w 324"/>
                <a:gd name="T99" fmla="*/ 14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4" h="201">
                  <a:moveTo>
                    <a:pt x="324" y="142"/>
                  </a:moveTo>
                  <a:lnTo>
                    <a:pt x="322" y="133"/>
                  </a:lnTo>
                  <a:lnTo>
                    <a:pt x="322" y="126"/>
                  </a:lnTo>
                  <a:lnTo>
                    <a:pt x="315" y="121"/>
                  </a:lnTo>
                  <a:lnTo>
                    <a:pt x="310" y="121"/>
                  </a:lnTo>
                  <a:lnTo>
                    <a:pt x="308" y="119"/>
                  </a:lnTo>
                  <a:lnTo>
                    <a:pt x="296" y="116"/>
                  </a:lnTo>
                  <a:lnTo>
                    <a:pt x="282" y="104"/>
                  </a:lnTo>
                  <a:lnTo>
                    <a:pt x="263" y="97"/>
                  </a:lnTo>
                  <a:lnTo>
                    <a:pt x="249" y="88"/>
                  </a:lnTo>
                  <a:lnTo>
                    <a:pt x="234" y="78"/>
                  </a:lnTo>
                  <a:lnTo>
                    <a:pt x="227" y="74"/>
                  </a:lnTo>
                  <a:lnTo>
                    <a:pt x="220" y="64"/>
                  </a:lnTo>
                  <a:lnTo>
                    <a:pt x="220" y="59"/>
                  </a:lnTo>
                  <a:lnTo>
                    <a:pt x="216" y="55"/>
                  </a:lnTo>
                  <a:lnTo>
                    <a:pt x="211" y="43"/>
                  </a:lnTo>
                  <a:lnTo>
                    <a:pt x="201" y="36"/>
                  </a:lnTo>
                  <a:lnTo>
                    <a:pt x="197" y="36"/>
                  </a:lnTo>
                  <a:lnTo>
                    <a:pt x="194" y="38"/>
                  </a:lnTo>
                  <a:lnTo>
                    <a:pt x="180" y="31"/>
                  </a:lnTo>
                  <a:lnTo>
                    <a:pt x="164" y="22"/>
                  </a:lnTo>
                  <a:lnTo>
                    <a:pt x="164" y="17"/>
                  </a:lnTo>
                  <a:lnTo>
                    <a:pt x="149" y="10"/>
                  </a:lnTo>
                  <a:lnTo>
                    <a:pt x="135" y="0"/>
                  </a:lnTo>
                  <a:lnTo>
                    <a:pt x="123" y="0"/>
                  </a:lnTo>
                  <a:lnTo>
                    <a:pt x="128" y="5"/>
                  </a:lnTo>
                  <a:lnTo>
                    <a:pt x="126" y="7"/>
                  </a:lnTo>
                  <a:lnTo>
                    <a:pt x="121" y="5"/>
                  </a:lnTo>
                  <a:lnTo>
                    <a:pt x="114" y="7"/>
                  </a:lnTo>
                  <a:lnTo>
                    <a:pt x="112" y="12"/>
                  </a:lnTo>
                  <a:lnTo>
                    <a:pt x="104" y="14"/>
                  </a:lnTo>
                  <a:lnTo>
                    <a:pt x="100" y="24"/>
                  </a:lnTo>
                  <a:lnTo>
                    <a:pt x="102" y="31"/>
                  </a:lnTo>
                  <a:lnTo>
                    <a:pt x="104" y="36"/>
                  </a:lnTo>
                  <a:lnTo>
                    <a:pt x="102" y="40"/>
                  </a:lnTo>
                  <a:lnTo>
                    <a:pt x="93" y="38"/>
                  </a:lnTo>
                  <a:lnTo>
                    <a:pt x="81" y="40"/>
                  </a:lnTo>
                  <a:lnTo>
                    <a:pt x="71" y="43"/>
                  </a:lnTo>
                  <a:lnTo>
                    <a:pt x="57" y="24"/>
                  </a:lnTo>
                  <a:lnTo>
                    <a:pt x="41" y="17"/>
                  </a:lnTo>
                  <a:lnTo>
                    <a:pt x="26" y="14"/>
                  </a:lnTo>
                  <a:lnTo>
                    <a:pt x="15" y="17"/>
                  </a:lnTo>
                  <a:lnTo>
                    <a:pt x="0" y="31"/>
                  </a:lnTo>
                  <a:lnTo>
                    <a:pt x="0" y="31"/>
                  </a:lnTo>
                  <a:lnTo>
                    <a:pt x="5" y="36"/>
                  </a:lnTo>
                  <a:lnTo>
                    <a:pt x="7" y="38"/>
                  </a:lnTo>
                  <a:lnTo>
                    <a:pt x="10" y="40"/>
                  </a:lnTo>
                  <a:lnTo>
                    <a:pt x="12" y="45"/>
                  </a:lnTo>
                  <a:lnTo>
                    <a:pt x="17" y="52"/>
                  </a:lnTo>
                  <a:lnTo>
                    <a:pt x="15" y="59"/>
                  </a:lnTo>
                  <a:lnTo>
                    <a:pt x="12" y="64"/>
                  </a:lnTo>
                  <a:lnTo>
                    <a:pt x="12" y="76"/>
                  </a:lnTo>
                  <a:lnTo>
                    <a:pt x="17" y="78"/>
                  </a:lnTo>
                  <a:lnTo>
                    <a:pt x="17" y="83"/>
                  </a:lnTo>
                  <a:lnTo>
                    <a:pt x="24" y="90"/>
                  </a:lnTo>
                  <a:lnTo>
                    <a:pt x="24" y="85"/>
                  </a:lnTo>
                  <a:lnTo>
                    <a:pt x="22" y="83"/>
                  </a:lnTo>
                  <a:lnTo>
                    <a:pt x="24" y="83"/>
                  </a:lnTo>
                  <a:lnTo>
                    <a:pt x="29" y="83"/>
                  </a:lnTo>
                  <a:lnTo>
                    <a:pt x="33" y="81"/>
                  </a:lnTo>
                  <a:lnTo>
                    <a:pt x="33" y="83"/>
                  </a:lnTo>
                  <a:lnTo>
                    <a:pt x="33" y="88"/>
                  </a:lnTo>
                  <a:lnTo>
                    <a:pt x="36" y="92"/>
                  </a:lnTo>
                  <a:lnTo>
                    <a:pt x="38" y="90"/>
                  </a:lnTo>
                  <a:lnTo>
                    <a:pt x="41" y="95"/>
                  </a:lnTo>
                  <a:lnTo>
                    <a:pt x="38" y="97"/>
                  </a:lnTo>
                  <a:lnTo>
                    <a:pt x="36" y="95"/>
                  </a:lnTo>
                  <a:lnTo>
                    <a:pt x="33" y="97"/>
                  </a:lnTo>
                  <a:lnTo>
                    <a:pt x="31" y="95"/>
                  </a:lnTo>
                  <a:lnTo>
                    <a:pt x="26" y="97"/>
                  </a:lnTo>
                  <a:lnTo>
                    <a:pt x="26" y="102"/>
                  </a:lnTo>
                  <a:lnTo>
                    <a:pt x="29" y="107"/>
                  </a:lnTo>
                  <a:lnTo>
                    <a:pt x="29" y="100"/>
                  </a:lnTo>
                  <a:lnTo>
                    <a:pt x="31" y="100"/>
                  </a:lnTo>
                  <a:lnTo>
                    <a:pt x="33" y="102"/>
                  </a:lnTo>
                  <a:lnTo>
                    <a:pt x="36" y="102"/>
                  </a:lnTo>
                  <a:lnTo>
                    <a:pt x="38" y="107"/>
                  </a:lnTo>
                  <a:lnTo>
                    <a:pt x="45" y="109"/>
                  </a:lnTo>
                  <a:lnTo>
                    <a:pt x="48" y="114"/>
                  </a:lnTo>
                  <a:lnTo>
                    <a:pt x="48" y="121"/>
                  </a:lnTo>
                  <a:lnTo>
                    <a:pt x="48" y="123"/>
                  </a:lnTo>
                  <a:lnTo>
                    <a:pt x="48" y="135"/>
                  </a:lnTo>
                  <a:lnTo>
                    <a:pt x="50" y="142"/>
                  </a:lnTo>
                  <a:lnTo>
                    <a:pt x="52" y="154"/>
                  </a:lnTo>
                  <a:lnTo>
                    <a:pt x="57" y="152"/>
                  </a:lnTo>
                  <a:lnTo>
                    <a:pt x="69" y="152"/>
                  </a:lnTo>
                  <a:lnTo>
                    <a:pt x="71" y="145"/>
                  </a:lnTo>
                  <a:lnTo>
                    <a:pt x="74" y="140"/>
                  </a:lnTo>
                  <a:lnTo>
                    <a:pt x="76" y="140"/>
                  </a:lnTo>
                  <a:lnTo>
                    <a:pt x="86" y="133"/>
                  </a:lnTo>
                  <a:lnTo>
                    <a:pt x="95" y="130"/>
                  </a:lnTo>
                  <a:lnTo>
                    <a:pt x="104" y="133"/>
                  </a:lnTo>
                  <a:lnTo>
                    <a:pt x="107" y="128"/>
                  </a:lnTo>
                  <a:lnTo>
                    <a:pt x="112" y="126"/>
                  </a:lnTo>
                  <a:lnTo>
                    <a:pt x="114" y="128"/>
                  </a:lnTo>
                  <a:lnTo>
                    <a:pt x="121" y="128"/>
                  </a:lnTo>
                  <a:lnTo>
                    <a:pt x="128" y="135"/>
                  </a:lnTo>
                  <a:lnTo>
                    <a:pt x="135" y="135"/>
                  </a:lnTo>
                  <a:lnTo>
                    <a:pt x="147" y="145"/>
                  </a:lnTo>
                  <a:lnTo>
                    <a:pt x="152" y="145"/>
                  </a:lnTo>
                  <a:lnTo>
                    <a:pt x="154" y="142"/>
                  </a:lnTo>
                  <a:lnTo>
                    <a:pt x="164" y="145"/>
                  </a:lnTo>
                  <a:lnTo>
                    <a:pt x="168" y="147"/>
                  </a:lnTo>
                  <a:lnTo>
                    <a:pt x="171" y="154"/>
                  </a:lnTo>
                  <a:lnTo>
                    <a:pt x="173" y="154"/>
                  </a:lnTo>
                  <a:lnTo>
                    <a:pt x="178" y="154"/>
                  </a:lnTo>
                  <a:lnTo>
                    <a:pt x="185" y="156"/>
                  </a:lnTo>
                  <a:lnTo>
                    <a:pt x="194" y="168"/>
                  </a:lnTo>
                  <a:lnTo>
                    <a:pt x="204" y="168"/>
                  </a:lnTo>
                  <a:lnTo>
                    <a:pt x="208" y="171"/>
                  </a:lnTo>
                  <a:lnTo>
                    <a:pt x="213" y="178"/>
                  </a:lnTo>
                  <a:lnTo>
                    <a:pt x="211" y="180"/>
                  </a:lnTo>
                  <a:lnTo>
                    <a:pt x="213" y="187"/>
                  </a:lnTo>
                  <a:lnTo>
                    <a:pt x="213" y="190"/>
                  </a:lnTo>
                  <a:lnTo>
                    <a:pt x="216" y="194"/>
                  </a:lnTo>
                  <a:lnTo>
                    <a:pt x="218" y="192"/>
                  </a:lnTo>
                  <a:lnTo>
                    <a:pt x="223" y="194"/>
                  </a:lnTo>
                  <a:lnTo>
                    <a:pt x="225" y="197"/>
                  </a:lnTo>
                  <a:lnTo>
                    <a:pt x="230" y="197"/>
                  </a:lnTo>
                  <a:lnTo>
                    <a:pt x="232" y="194"/>
                  </a:lnTo>
                  <a:lnTo>
                    <a:pt x="237" y="194"/>
                  </a:lnTo>
                  <a:lnTo>
                    <a:pt x="242" y="197"/>
                  </a:lnTo>
                  <a:lnTo>
                    <a:pt x="242" y="201"/>
                  </a:lnTo>
                  <a:lnTo>
                    <a:pt x="244" y="201"/>
                  </a:lnTo>
                  <a:lnTo>
                    <a:pt x="246" y="199"/>
                  </a:lnTo>
                  <a:lnTo>
                    <a:pt x="253" y="199"/>
                  </a:lnTo>
                  <a:lnTo>
                    <a:pt x="256" y="194"/>
                  </a:lnTo>
                  <a:lnTo>
                    <a:pt x="258" y="192"/>
                  </a:lnTo>
                  <a:lnTo>
                    <a:pt x="260" y="190"/>
                  </a:lnTo>
                  <a:lnTo>
                    <a:pt x="258" y="187"/>
                  </a:lnTo>
                  <a:lnTo>
                    <a:pt x="265" y="182"/>
                  </a:lnTo>
                  <a:lnTo>
                    <a:pt x="275" y="182"/>
                  </a:lnTo>
                  <a:lnTo>
                    <a:pt x="275" y="180"/>
                  </a:lnTo>
                  <a:lnTo>
                    <a:pt x="279" y="175"/>
                  </a:lnTo>
                  <a:lnTo>
                    <a:pt x="282" y="175"/>
                  </a:lnTo>
                  <a:lnTo>
                    <a:pt x="284" y="171"/>
                  </a:lnTo>
                  <a:lnTo>
                    <a:pt x="284" y="163"/>
                  </a:lnTo>
                  <a:lnTo>
                    <a:pt x="289" y="159"/>
                  </a:lnTo>
                  <a:lnTo>
                    <a:pt x="289" y="154"/>
                  </a:lnTo>
                  <a:lnTo>
                    <a:pt x="286" y="152"/>
                  </a:lnTo>
                  <a:lnTo>
                    <a:pt x="286" y="149"/>
                  </a:lnTo>
                  <a:lnTo>
                    <a:pt x="289" y="149"/>
                  </a:lnTo>
                  <a:lnTo>
                    <a:pt x="291" y="147"/>
                  </a:lnTo>
                  <a:lnTo>
                    <a:pt x="298" y="145"/>
                  </a:lnTo>
                  <a:lnTo>
                    <a:pt x="301" y="145"/>
                  </a:lnTo>
                  <a:lnTo>
                    <a:pt x="305" y="140"/>
                  </a:lnTo>
                  <a:lnTo>
                    <a:pt x="313" y="137"/>
                  </a:lnTo>
                  <a:lnTo>
                    <a:pt x="315" y="142"/>
                  </a:lnTo>
                  <a:lnTo>
                    <a:pt x="322" y="140"/>
                  </a:lnTo>
                  <a:lnTo>
                    <a:pt x="322" y="142"/>
                  </a:lnTo>
                  <a:lnTo>
                    <a:pt x="324" y="142"/>
                  </a:lnTo>
                  <a:lnTo>
                    <a:pt x="324" y="1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77" name="Turkey">
              <a:extLst>
                <a:ext uri="{FF2B5EF4-FFF2-40B4-BE49-F238E27FC236}">
                  <a16:creationId xmlns:a16="http://schemas.microsoft.com/office/drawing/2014/main" xmlns="" id="{2453E0F9-F664-45BF-AC37-FD350EDE0096}"/>
                </a:ext>
              </a:extLst>
            </p:cNvPr>
            <p:cNvSpPr>
              <a:spLocks noEditPoints="1"/>
            </p:cNvSpPr>
            <p:nvPr/>
          </p:nvSpPr>
          <p:spPr bwMode="auto">
            <a:xfrm>
              <a:off x="6506243" y="3186375"/>
              <a:ext cx="464307" cy="188448"/>
            </a:xfrm>
            <a:custGeom>
              <a:avLst/>
              <a:gdLst>
                <a:gd name="T0" fmla="*/ 15 w 409"/>
                <a:gd name="T1" fmla="*/ 22 h 166"/>
                <a:gd name="T2" fmla="*/ 17 w 409"/>
                <a:gd name="T3" fmla="*/ 3 h 166"/>
                <a:gd name="T4" fmla="*/ 41 w 409"/>
                <a:gd name="T5" fmla="*/ 5 h 166"/>
                <a:gd name="T6" fmla="*/ 62 w 409"/>
                <a:gd name="T7" fmla="*/ 26 h 166"/>
                <a:gd name="T8" fmla="*/ 45 w 409"/>
                <a:gd name="T9" fmla="*/ 31 h 166"/>
                <a:gd name="T10" fmla="*/ 17 w 409"/>
                <a:gd name="T11" fmla="*/ 48 h 166"/>
                <a:gd name="T12" fmla="*/ 17 w 409"/>
                <a:gd name="T13" fmla="*/ 43 h 166"/>
                <a:gd name="T14" fmla="*/ 0 w 409"/>
                <a:gd name="T15" fmla="*/ 36 h 166"/>
                <a:gd name="T16" fmla="*/ 327 w 409"/>
                <a:gd name="T17" fmla="*/ 10 h 166"/>
                <a:gd name="T18" fmla="*/ 303 w 409"/>
                <a:gd name="T19" fmla="*/ 26 h 166"/>
                <a:gd name="T20" fmla="*/ 284 w 409"/>
                <a:gd name="T21" fmla="*/ 24 h 166"/>
                <a:gd name="T22" fmla="*/ 251 w 409"/>
                <a:gd name="T23" fmla="*/ 26 h 166"/>
                <a:gd name="T24" fmla="*/ 225 w 409"/>
                <a:gd name="T25" fmla="*/ 17 h 166"/>
                <a:gd name="T26" fmla="*/ 211 w 409"/>
                <a:gd name="T27" fmla="*/ 5 h 166"/>
                <a:gd name="T28" fmla="*/ 189 w 409"/>
                <a:gd name="T29" fmla="*/ 5 h 166"/>
                <a:gd name="T30" fmla="*/ 173 w 409"/>
                <a:gd name="T31" fmla="*/ 0 h 166"/>
                <a:gd name="T32" fmla="*/ 135 w 409"/>
                <a:gd name="T33" fmla="*/ 7 h 166"/>
                <a:gd name="T34" fmla="*/ 116 w 409"/>
                <a:gd name="T35" fmla="*/ 19 h 166"/>
                <a:gd name="T36" fmla="*/ 93 w 409"/>
                <a:gd name="T37" fmla="*/ 24 h 166"/>
                <a:gd name="T38" fmla="*/ 71 w 409"/>
                <a:gd name="T39" fmla="*/ 26 h 166"/>
                <a:gd name="T40" fmla="*/ 81 w 409"/>
                <a:gd name="T41" fmla="*/ 38 h 166"/>
                <a:gd name="T42" fmla="*/ 59 w 409"/>
                <a:gd name="T43" fmla="*/ 48 h 166"/>
                <a:gd name="T44" fmla="*/ 48 w 409"/>
                <a:gd name="T45" fmla="*/ 50 h 166"/>
                <a:gd name="T46" fmla="*/ 31 w 409"/>
                <a:gd name="T47" fmla="*/ 52 h 166"/>
                <a:gd name="T48" fmla="*/ 5 w 409"/>
                <a:gd name="T49" fmla="*/ 64 h 166"/>
                <a:gd name="T50" fmla="*/ 15 w 409"/>
                <a:gd name="T51" fmla="*/ 74 h 166"/>
                <a:gd name="T52" fmla="*/ 22 w 409"/>
                <a:gd name="T53" fmla="*/ 81 h 166"/>
                <a:gd name="T54" fmla="*/ 29 w 409"/>
                <a:gd name="T55" fmla="*/ 88 h 166"/>
                <a:gd name="T56" fmla="*/ 24 w 409"/>
                <a:gd name="T57" fmla="*/ 97 h 166"/>
                <a:gd name="T58" fmla="*/ 12 w 409"/>
                <a:gd name="T59" fmla="*/ 97 h 166"/>
                <a:gd name="T60" fmla="*/ 17 w 409"/>
                <a:gd name="T61" fmla="*/ 114 h 166"/>
                <a:gd name="T62" fmla="*/ 31 w 409"/>
                <a:gd name="T63" fmla="*/ 123 h 166"/>
                <a:gd name="T64" fmla="*/ 41 w 409"/>
                <a:gd name="T65" fmla="*/ 138 h 166"/>
                <a:gd name="T66" fmla="*/ 43 w 409"/>
                <a:gd name="T67" fmla="*/ 142 h 166"/>
                <a:gd name="T68" fmla="*/ 38 w 409"/>
                <a:gd name="T69" fmla="*/ 147 h 166"/>
                <a:gd name="T70" fmla="*/ 50 w 409"/>
                <a:gd name="T71" fmla="*/ 149 h 166"/>
                <a:gd name="T72" fmla="*/ 59 w 409"/>
                <a:gd name="T73" fmla="*/ 147 h 166"/>
                <a:gd name="T74" fmla="*/ 74 w 409"/>
                <a:gd name="T75" fmla="*/ 149 h 166"/>
                <a:gd name="T76" fmla="*/ 78 w 409"/>
                <a:gd name="T77" fmla="*/ 161 h 166"/>
                <a:gd name="T78" fmla="*/ 97 w 409"/>
                <a:gd name="T79" fmla="*/ 161 h 166"/>
                <a:gd name="T80" fmla="*/ 107 w 409"/>
                <a:gd name="T81" fmla="*/ 152 h 166"/>
                <a:gd name="T82" fmla="*/ 140 w 409"/>
                <a:gd name="T83" fmla="*/ 152 h 166"/>
                <a:gd name="T84" fmla="*/ 180 w 409"/>
                <a:gd name="T85" fmla="*/ 159 h 166"/>
                <a:gd name="T86" fmla="*/ 197 w 409"/>
                <a:gd name="T87" fmla="*/ 142 h 166"/>
                <a:gd name="T88" fmla="*/ 225 w 409"/>
                <a:gd name="T89" fmla="*/ 142 h 166"/>
                <a:gd name="T90" fmla="*/ 220 w 409"/>
                <a:gd name="T91" fmla="*/ 157 h 166"/>
                <a:gd name="T92" fmla="*/ 237 w 409"/>
                <a:gd name="T93" fmla="*/ 164 h 166"/>
                <a:gd name="T94" fmla="*/ 249 w 409"/>
                <a:gd name="T95" fmla="*/ 147 h 166"/>
                <a:gd name="T96" fmla="*/ 279 w 409"/>
                <a:gd name="T97" fmla="*/ 140 h 166"/>
                <a:gd name="T98" fmla="*/ 305 w 409"/>
                <a:gd name="T99" fmla="*/ 142 h 166"/>
                <a:gd name="T100" fmla="*/ 331 w 409"/>
                <a:gd name="T101" fmla="*/ 135 h 166"/>
                <a:gd name="T102" fmla="*/ 367 w 409"/>
                <a:gd name="T103" fmla="*/ 128 h 166"/>
                <a:gd name="T104" fmla="*/ 398 w 409"/>
                <a:gd name="T105" fmla="*/ 126 h 166"/>
                <a:gd name="T106" fmla="*/ 409 w 409"/>
                <a:gd name="T107" fmla="*/ 130 h 166"/>
                <a:gd name="T108" fmla="*/ 398 w 409"/>
                <a:gd name="T109" fmla="*/ 104 h 166"/>
                <a:gd name="T110" fmla="*/ 393 w 409"/>
                <a:gd name="T111" fmla="*/ 83 h 166"/>
                <a:gd name="T112" fmla="*/ 398 w 409"/>
                <a:gd name="T113" fmla="*/ 62 h 166"/>
                <a:gd name="T114" fmla="*/ 381 w 409"/>
                <a:gd name="T115" fmla="*/ 52 h 166"/>
                <a:gd name="T116" fmla="*/ 369 w 409"/>
                <a:gd name="T117" fmla="*/ 26 h 166"/>
                <a:gd name="T118" fmla="*/ 348 w 409"/>
                <a:gd name="T119" fmla="*/ 10 h 166"/>
                <a:gd name="T120" fmla="*/ 334 w 409"/>
                <a:gd name="T121" fmla="*/ 1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9" h="166">
                  <a:moveTo>
                    <a:pt x="0" y="36"/>
                  </a:moveTo>
                  <a:lnTo>
                    <a:pt x="5" y="36"/>
                  </a:lnTo>
                  <a:lnTo>
                    <a:pt x="7" y="29"/>
                  </a:lnTo>
                  <a:lnTo>
                    <a:pt x="7" y="24"/>
                  </a:lnTo>
                  <a:lnTo>
                    <a:pt x="15" y="22"/>
                  </a:lnTo>
                  <a:lnTo>
                    <a:pt x="15" y="17"/>
                  </a:lnTo>
                  <a:lnTo>
                    <a:pt x="10" y="15"/>
                  </a:lnTo>
                  <a:lnTo>
                    <a:pt x="10" y="7"/>
                  </a:lnTo>
                  <a:lnTo>
                    <a:pt x="15" y="5"/>
                  </a:lnTo>
                  <a:lnTo>
                    <a:pt x="17" y="3"/>
                  </a:lnTo>
                  <a:lnTo>
                    <a:pt x="19" y="0"/>
                  </a:lnTo>
                  <a:lnTo>
                    <a:pt x="26" y="0"/>
                  </a:lnTo>
                  <a:lnTo>
                    <a:pt x="33" y="5"/>
                  </a:lnTo>
                  <a:lnTo>
                    <a:pt x="36" y="3"/>
                  </a:lnTo>
                  <a:lnTo>
                    <a:pt x="41" y="5"/>
                  </a:lnTo>
                  <a:lnTo>
                    <a:pt x="41" y="12"/>
                  </a:lnTo>
                  <a:lnTo>
                    <a:pt x="48" y="19"/>
                  </a:lnTo>
                  <a:lnTo>
                    <a:pt x="52" y="19"/>
                  </a:lnTo>
                  <a:lnTo>
                    <a:pt x="57" y="24"/>
                  </a:lnTo>
                  <a:lnTo>
                    <a:pt x="62" y="26"/>
                  </a:lnTo>
                  <a:lnTo>
                    <a:pt x="62" y="29"/>
                  </a:lnTo>
                  <a:lnTo>
                    <a:pt x="59" y="33"/>
                  </a:lnTo>
                  <a:lnTo>
                    <a:pt x="52" y="33"/>
                  </a:lnTo>
                  <a:lnTo>
                    <a:pt x="50" y="31"/>
                  </a:lnTo>
                  <a:lnTo>
                    <a:pt x="45" y="31"/>
                  </a:lnTo>
                  <a:lnTo>
                    <a:pt x="43" y="33"/>
                  </a:lnTo>
                  <a:lnTo>
                    <a:pt x="36" y="33"/>
                  </a:lnTo>
                  <a:lnTo>
                    <a:pt x="31" y="36"/>
                  </a:lnTo>
                  <a:lnTo>
                    <a:pt x="29" y="41"/>
                  </a:lnTo>
                  <a:lnTo>
                    <a:pt x="17" y="48"/>
                  </a:lnTo>
                  <a:lnTo>
                    <a:pt x="7" y="55"/>
                  </a:lnTo>
                  <a:lnTo>
                    <a:pt x="7" y="52"/>
                  </a:lnTo>
                  <a:lnTo>
                    <a:pt x="10" y="45"/>
                  </a:lnTo>
                  <a:lnTo>
                    <a:pt x="12" y="45"/>
                  </a:lnTo>
                  <a:lnTo>
                    <a:pt x="17" y="43"/>
                  </a:lnTo>
                  <a:lnTo>
                    <a:pt x="12" y="43"/>
                  </a:lnTo>
                  <a:lnTo>
                    <a:pt x="10" y="41"/>
                  </a:lnTo>
                  <a:lnTo>
                    <a:pt x="7" y="43"/>
                  </a:lnTo>
                  <a:lnTo>
                    <a:pt x="3" y="41"/>
                  </a:lnTo>
                  <a:lnTo>
                    <a:pt x="0" y="36"/>
                  </a:lnTo>
                  <a:lnTo>
                    <a:pt x="0" y="36"/>
                  </a:lnTo>
                  <a:lnTo>
                    <a:pt x="0" y="36"/>
                  </a:lnTo>
                  <a:lnTo>
                    <a:pt x="0" y="36"/>
                  </a:lnTo>
                  <a:close/>
                  <a:moveTo>
                    <a:pt x="329" y="10"/>
                  </a:moveTo>
                  <a:lnTo>
                    <a:pt x="327" y="10"/>
                  </a:lnTo>
                  <a:lnTo>
                    <a:pt x="324" y="17"/>
                  </a:lnTo>
                  <a:lnTo>
                    <a:pt x="320" y="19"/>
                  </a:lnTo>
                  <a:lnTo>
                    <a:pt x="312" y="24"/>
                  </a:lnTo>
                  <a:lnTo>
                    <a:pt x="310" y="26"/>
                  </a:lnTo>
                  <a:lnTo>
                    <a:pt x="303" y="26"/>
                  </a:lnTo>
                  <a:lnTo>
                    <a:pt x="301" y="29"/>
                  </a:lnTo>
                  <a:lnTo>
                    <a:pt x="291" y="26"/>
                  </a:lnTo>
                  <a:lnTo>
                    <a:pt x="289" y="26"/>
                  </a:lnTo>
                  <a:lnTo>
                    <a:pt x="286" y="26"/>
                  </a:lnTo>
                  <a:lnTo>
                    <a:pt x="284" y="24"/>
                  </a:lnTo>
                  <a:lnTo>
                    <a:pt x="279" y="26"/>
                  </a:lnTo>
                  <a:lnTo>
                    <a:pt x="272" y="26"/>
                  </a:lnTo>
                  <a:lnTo>
                    <a:pt x="263" y="31"/>
                  </a:lnTo>
                  <a:lnTo>
                    <a:pt x="256" y="29"/>
                  </a:lnTo>
                  <a:lnTo>
                    <a:pt x="251" y="26"/>
                  </a:lnTo>
                  <a:lnTo>
                    <a:pt x="246" y="26"/>
                  </a:lnTo>
                  <a:lnTo>
                    <a:pt x="239" y="24"/>
                  </a:lnTo>
                  <a:lnTo>
                    <a:pt x="234" y="22"/>
                  </a:lnTo>
                  <a:lnTo>
                    <a:pt x="227" y="17"/>
                  </a:lnTo>
                  <a:lnTo>
                    <a:pt x="225" y="17"/>
                  </a:lnTo>
                  <a:lnTo>
                    <a:pt x="223" y="19"/>
                  </a:lnTo>
                  <a:lnTo>
                    <a:pt x="218" y="19"/>
                  </a:lnTo>
                  <a:lnTo>
                    <a:pt x="216" y="15"/>
                  </a:lnTo>
                  <a:lnTo>
                    <a:pt x="213" y="7"/>
                  </a:lnTo>
                  <a:lnTo>
                    <a:pt x="211" y="5"/>
                  </a:lnTo>
                  <a:lnTo>
                    <a:pt x="208" y="5"/>
                  </a:lnTo>
                  <a:lnTo>
                    <a:pt x="201" y="12"/>
                  </a:lnTo>
                  <a:lnTo>
                    <a:pt x="201" y="10"/>
                  </a:lnTo>
                  <a:lnTo>
                    <a:pt x="199" y="12"/>
                  </a:lnTo>
                  <a:lnTo>
                    <a:pt x="189" y="5"/>
                  </a:lnTo>
                  <a:lnTo>
                    <a:pt x="189" y="0"/>
                  </a:lnTo>
                  <a:lnTo>
                    <a:pt x="187" y="0"/>
                  </a:lnTo>
                  <a:lnTo>
                    <a:pt x="182" y="3"/>
                  </a:lnTo>
                  <a:lnTo>
                    <a:pt x="175" y="3"/>
                  </a:lnTo>
                  <a:lnTo>
                    <a:pt x="173" y="0"/>
                  </a:lnTo>
                  <a:lnTo>
                    <a:pt x="168" y="3"/>
                  </a:lnTo>
                  <a:lnTo>
                    <a:pt x="156" y="3"/>
                  </a:lnTo>
                  <a:lnTo>
                    <a:pt x="152" y="3"/>
                  </a:lnTo>
                  <a:lnTo>
                    <a:pt x="140" y="7"/>
                  </a:lnTo>
                  <a:lnTo>
                    <a:pt x="135" y="7"/>
                  </a:lnTo>
                  <a:lnTo>
                    <a:pt x="128" y="10"/>
                  </a:lnTo>
                  <a:lnTo>
                    <a:pt x="126" y="12"/>
                  </a:lnTo>
                  <a:lnTo>
                    <a:pt x="121" y="15"/>
                  </a:lnTo>
                  <a:lnTo>
                    <a:pt x="119" y="17"/>
                  </a:lnTo>
                  <a:lnTo>
                    <a:pt x="116" y="19"/>
                  </a:lnTo>
                  <a:lnTo>
                    <a:pt x="114" y="24"/>
                  </a:lnTo>
                  <a:lnTo>
                    <a:pt x="111" y="26"/>
                  </a:lnTo>
                  <a:lnTo>
                    <a:pt x="111" y="29"/>
                  </a:lnTo>
                  <a:lnTo>
                    <a:pt x="104" y="29"/>
                  </a:lnTo>
                  <a:lnTo>
                    <a:pt x="93" y="24"/>
                  </a:lnTo>
                  <a:lnTo>
                    <a:pt x="88" y="24"/>
                  </a:lnTo>
                  <a:lnTo>
                    <a:pt x="85" y="26"/>
                  </a:lnTo>
                  <a:lnTo>
                    <a:pt x="81" y="24"/>
                  </a:lnTo>
                  <a:lnTo>
                    <a:pt x="74" y="26"/>
                  </a:lnTo>
                  <a:lnTo>
                    <a:pt x="71" y="26"/>
                  </a:lnTo>
                  <a:lnTo>
                    <a:pt x="64" y="26"/>
                  </a:lnTo>
                  <a:lnTo>
                    <a:pt x="64" y="31"/>
                  </a:lnTo>
                  <a:lnTo>
                    <a:pt x="69" y="36"/>
                  </a:lnTo>
                  <a:lnTo>
                    <a:pt x="74" y="38"/>
                  </a:lnTo>
                  <a:lnTo>
                    <a:pt x="81" y="38"/>
                  </a:lnTo>
                  <a:lnTo>
                    <a:pt x="78" y="41"/>
                  </a:lnTo>
                  <a:lnTo>
                    <a:pt x="69" y="41"/>
                  </a:lnTo>
                  <a:lnTo>
                    <a:pt x="62" y="43"/>
                  </a:lnTo>
                  <a:lnTo>
                    <a:pt x="59" y="48"/>
                  </a:lnTo>
                  <a:lnTo>
                    <a:pt x="59" y="48"/>
                  </a:lnTo>
                  <a:lnTo>
                    <a:pt x="64" y="48"/>
                  </a:lnTo>
                  <a:lnTo>
                    <a:pt x="67" y="50"/>
                  </a:lnTo>
                  <a:lnTo>
                    <a:pt x="64" y="50"/>
                  </a:lnTo>
                  <a:lnTo>
                    <a:pt x="52" y="52"/>
                  </a:lnTo>
                  <a:lnTo>
                    <a:pt x="48" y="50"/>
                  </a:lnTo>
                  <a:lnTo>
                    <a:pt x="43" y="52"/>
                  </a:lnTo>
                  <a:lnTo>
                    <a:pt x="41" y="48"/>
                  </a:lnTo>
                  <a:lnTo>
                    <a:pt x="38" y="48"/>
                  </a:lnTo>
                  <a:lnTo>
                    <a:pt x="33" y="52"/>
                  </a:lnTo>
                  <a:lnTo>
                    <a:pt x="31" y="52"/>
                  </a:lnTo>
                  <a:lnTo>
                    <a:pt x="24" y="48"/>
                  </a:lnTo>
                  <a:lnTo>
                    <a:pt x="19" y="48"/>
                  </a:lnTo>
                  <a:lnTo>
                    <a:pt x="10" y="55"/>
                  </a:lnTo>
                  <a:lnTo>
                    <a:pt x="7" y="59"/>
                  </a:lnTo>
                  <a:lnTo>
                    <a:pt x="5" y="64"/>
                  </a:lnTo>
                  <a:lnTo>
                    <a:pt x="7" y="67"/>
                  </a:lnTo>
                  <a:lnTo>
                    <a:pt x="7" y="71"/>
                  </a:lnTo>
                  <a:lnTo>
                    <a:pt x="5" y="74"/>
                  </a:lnTo>
                  <a:lnTo>
                    <a:pt x="7" y="76"/>
                  </a:lnTo>
                  <a:lnTo>
                    <a:pt x="15" y="74"/>
                  </a:lnTo>
                  <a:lnTo>
                    <a:pt x="15" y="74"/>
                  </a:lnTo>
                  <a:lnTo>
                    <a:pt x="19" y="74"/>
                  </a:lnTo>
                  <a:lnTo>
                    <a:pt x="24" y="74"/>
                  </a:lnTo>
                  <a:lnTo>
                    <a:pt x="19" y="78"/>
                  </a:lnTo>
                  <a:lnTo>
                    <a:pt x="22" y="81"/>
                  </a:lnTo>
                  <a:lnTo>
                    <a:pt x="22" y="86"/>
                  </a:lnTo>
                  <a:lnTo>
                    <a:pt x="22" y="88"/>
                  </a:lnTo>
                  <a:lnTo>
                    <a:pt x="22" y="90"/>
                  </a:lnTo>
                  <a:lnTo>
                    <a:pt x="24" y="90"/>
                  </a:lnTo>
                  <a:lnTo>
                    <a:pt x="29" y="88"/>
                  </a:lnTo>
                  <a:lnTo>
                    <a:pt x="29" y="90"/>
                  </a:lnTo>
                  <a:lnTo>
                    <a:pt x="26" y="93"/>
                  </a:lnTo>
                  <a:lnTo>
                    <a:pt x="19" y="97"/>
                  </a:lnTo>
                  <a:lnTo>
                    <a:pt x="22" y="97"/>
                  </a:lnTo>
                  <a:lnTo>
                    <a:pt x="24" y="97"/>
                  </a:lnTo>
                  <a:lnTo>
                    <a:pt x="22" y="100"/>
                  </a:lnTo>
                  <a:lnTo>
                    <a:pt x="19" y="104"/>
                  </a:lnTo>
                  <a:lnTo>
                    <a:pt x="17" y="104"/>
                  </a:lnTo>
                  <a:lnTo>
                    <a:pt x="15" y="97"/>
                  </a:lnTo>
                  <a:lnTo>
                    <a:pt x="12" y="97"/>
                  </a:lnTo>
                  <a:lnTo>
                    <a:pt x="12" y="102"/>
                  </a:lnTo>
                  <a:lnTo>
                    <a:pt x="15" y="104"/>
                  </a:lnTo>
                  <a:lnTo>
                    <a:pt x="12" y="107"/>
                  </a:lnTo>
                  <a:lnTo>
                    <a:pt x="12" y="112"/>
                  </a:lnTo>
                  <a:lnTo>
                    <a:pt x="17" y="114"/>
                  </a:lnTo>
                  <a:lnTo>
                    <a:pt x="17" y="112"/>
                  </a:lnTo>
                  <a:lnTo>
                    <a:pt x="22" y="114"/>
                  </a:lnTo>
                  <a:lnTo>
                    <a:pt x="24" y="114"/>
                  </a:lnTo>
                  <a:lnTo>
                    <a:pt x="31" y="116"/>
                  </a:lnTo>
                  <a:lnTo>
                    <a:pt x="31" y="123"/>
                  </a:lnTo>
                  <a:lnTo>
                    <a:pt x="29" y="126"/>
                  </a:lnTo>
                  <a:lnTo>
                    <a:pt x="31" y="128"/>
                  </a:lnTo>
                  <a:lnTo>
                    <a:pt x="31" y="130"/>
                  </a:lnTo>
                  <a:lnTo>
                    <a:pt x="33" y="133"/>
                  </a:lnTo>
                  <a:lnTo>
                    <a:pt x="41" y="138"/>
                  </a:lnTo>
                  <a:lnTo>
                    <a:pt x="38" y="140"/>
                  </a:lnTo>
                  <a:lnTo>
                    <a:pt x="33" y="140"/>
                  </a:lnTo>
                  <a:lnTo>
                    <a:pt x="33" y="142"/>
                  </a:lnTo>
                  <a:lnTo>
                    <a:pt x="36" y="145"/>
                  </a:lnTo>
                  <a:lnTo>
                    <a:pt x="43" y="142"/>
                  </a:lnTo>
                  <a:lnTo>
                    <a:pt x="52" y="142"/>
                  </a:lnTo>
                  <a:lnTo>
                    <a:pt x="52" y="145"/>
                  </a:lnTo>
                  <a:lnTo>
                    <a:pt x="50" y="147"/>
                  </a:lnTo>
                  <a:lnTo>
                    <a:pt x="45" y="147"/>
                  </a:lnTo>
                  <a:lnTo>
                    <a:pt x="38" y="147"/>
                  </a:lnTo>
                  <a:lnTo>
                    <a:pt x="36" y="149"/>
                  </a:lnTo>
                  <a:lnTo>
                    <a:pt x="38" y="152"/>
                  </a:lnTo>
                  <a:lnTo>
                    <a:pt x="43" y="149"/>
                  </a:lnTo>
                  <a:lnTo>
                    <a:pt x="48" y="149"/>
                  </a:lnTo>
                  <a:lnTo>
                    <a:pt x="50" y="149"/>
                  </a:lnTo>
                  <a:lnTo>
                    <a:pt x="50" y="152"/>
                  </a:lnTo>
                  <a:lnTo>
                    <a:pt x="50" y="154"/>
                  </a:lnTo>
                  <a:lnTo>
                    <a:pt x="52" y="149"/>
                  </a:lnTo>
                  <a:lnTo>
                    <a:pt x="57" y="147"/>
                  </a:lnTo>
                  <a:lnTo>
                    <a:pt x="59" y="147"/>
                  </a:lnTo>
                  <a:lnTo>
                    <a:pt x="62" y="149"/>
                  </a:lnTo>
                  <a:lnTo>
                    <a:pt x="64" y="149"/>
                  </a:lnTo>
                  <a:lnTo>
                    <a:pt x="69" y="152"/>
                  </a:lnTo>
                  <a:lnTo>
                    <a:pt x="71" y="149"/>
                  </a:lnTo>
                  <a:lnTo>
                    <a:pt x="74" y="149"/>
                  </a:lnTo>
                  <a:lnTo>
                    <a:pt x="74" y="152"/>
                  </a:lnTo>
                  <a:lnTo>
                    <a:pt x="71" y="152"/>
                  </a:lnTo>
                  <a:lnTo>
                    <a:pt x="74" y="154"/>
                  </a:lnTo>
                  <a:lnTo>
                    <a:pt x="74" y="159"/>
                  </a:lnTo>
                  <a:lnTo>
                    <a:pt x="78" y="161"/>
                  </a:lnTo>
                  <a:lnTo>
                    <a:pt x="81" y="161"/>
                  </a:lnTo>
                  <a:lnTo>
                    <a:pt x="85" y="164"/>
                  </a:lnTo>
                  <a:lnTo>
                    <a:pt x="90" y="161"/>
                  </a:lnTo>
                  <a:lnTo>
                    <a:pt x="95" y="161"/>
                  </a:lnTo>
                  <a:lnTo>
                    <a:pt x="97" y="161"/>
                  </a:lnTo>
                  <a:lnTo>
                    <a:pt x="100" y="159"/>
                  </a:lnTo>
                  <a:lnTo>
                    <a:pt x="104" y="161"/>
                  </a:lnTo>
                  <a:lnTo>
                    <a:pt x="107" y="159"/>
                  </a:lnTo>
                  <a:lnTo>
                    <a:pt x="107" y="154"/>
                  </a:lnTo>
                  <a:lnTo>
                    <a:pt x="107" y="152"/>
                  </a:lnTo>
                  <a:lnTo>
                    <a:pt x="107" y="145"/>
                  </a:lnTo>
                  <a:lnTo>
                    <a:pt x="116" y="145"/>
                  </a:lnTo>
                  <a:lnTo>
                    <a:pt x="123" y="145"/>
                  </a:lnTo>
                  <a:lnTo>
                    <a:pt x="135" y="152"/>
                  </a:lnTo>
                  <a:lnTo>
                    <a:pt x="140" y="152"/>
                  </a:lnTo>
                  <a:lnTo>
                    <a:pt x="147" y="161"/>
                  </a:lnTo>
                  <a:lnTo>
                    <a:pt x="152" y="164"/>
                  </a:lnTo>
                  <a:lnTo>
                    <a:pt x="173" y="161"/>
                  </a:lnTo>
                  <a:lnTo>
                    <a:pt x="178" y="159"/>
                  </a:lnTo>
                  <a:lnTo>
                    <a:pt x="180" y="159"/>
                  </a:lnTo>
                  <a:lnTo>
                    <a:pt x="182" y="161"/>
                  </a:lnTo>
                  <a:lnTo>
                    <a:pt x="185" y="159"/>
                  </a:lnTo>
                  <a:lnTo>
                    <a:pt x="185" y="154"/>
                  </a:lnTo>
                  <a:lnTo>
                    <a:pt x="194" y="145"/>
                  </a:lnTo>
                  <a:lnTo>
                    <a:pt x="197" y="142"/>
                  </a:lnTo>
                  <a:lnTo>
                    <a:pt x="206" y="147"/>
                  </a:lnTo>
                  <a:lnTo>
                    <a:pt x="213" y="149"/>
                  </a:lnTo>
                  <a:lnTo>
                    <a:pt x="220" y="147"/>
                  </a:lnTo>
                  <a:lnTo>
                    <a:pt x="220" y="145"/>
                  </a:lnTo>
                  <a:lnTo>
                    <a:pt x="225" y="142"/>
                  </a:lnTo>
                  <a:lnTo>
                    <a:pt x="227" y="142"/>
                  </a:lnTo>
                  <a:lnTo>
                    <a:pt x="230" y="147"/>
                  </a:lnTo>
                  <a:lnTo>
                    <a:pt x="225" y="152"/>
                  </a:lnTo>
                  <a:lnTo>
                    <a:pt x="220" y="157"/>
                  </a:lnTo>
                  <a:lnTo>
                    <a:pt x="220" y="157"/>
                  </a:lnTo>
                  <a:lnTo>
                    <a:pt x="225" y="161"/>
                  </a:lnTo>
                  <a:lnTo>
                    <a:pt x="225" y="166"/>
                  </a:lnTo>
                  <a:lnTo>
                    <a:pt x="230" y="166"/>
                  </a:lnTo>
                  <a:lnTo>
                    <a:pt x="234" y="166"/>
                  </a:lnTo>
                  <a:lnTo>
                    <a:pt x="237" y="164"/>
                  </a:lnTo>
                  <a:lnTo>
                    <a:pt x="237" y="159"/>
                  </a:lnTo>
                  <a:lnTo>
                    <a:pt x="239" y="157"/>
                  </a:lnTo>
                  <a:lnTo>
                    <a:pt x="242" y="149"/>
                  </a:lnTo>
                  <a:lnTo>
                    <a:pt x="242" y="145"/>
                  </a:lnTo>
                  <a:lnTo>
                    <a:pt x="249" y="147"/>
                  </a:lnTo>
                  <a:lnTo>
                    <a:pt x="251" y="147"/>
                  </a:lnTo>
                  <a:lnTo>
                    <a:pt x="263" y="142"/>
                  </a:lnTo>
                  <a:lnTo>
                    <a:pt x="265" y="142"/>
                  </a:lnTo>
                  <a:lnTo>
                    <a:pt x="268" y="142"/>
                  </a:lnTo>
                  <a:lnTo>
                    <a:pt x="279" y="140"/>
                  </a:lnTo>
                  <a:lnTo>
                    <a:pt x="284" y="142"/>
                  </a:lnTo>
                  <a:lnTo>
                    <a:pt x="286" y="142"/>
                  </a:lnTo>
                  <a:lnTo>
                    <a:pt x="294" y="145"/>
                  </a:lnTo>
                  <a:lnTo>
                    <a:pt x="303" y="145"/>
                  </a:lnTo>
                  <a:lnTo>
                    <a:pt x="305" y="142"/>
                  </a:lnTo>
                  <a:lnTo>
                    <a:pt x="310" y="142"/>
                  </a:lnTo>
                  <a:lnTo>
                    <a:pt x="315" y="138"/>
                  </a:lnTo>
                  <a:lnTo>
                    <a:pt x="322" y="135"/>
                  </a:lnTo>
                  <a:lnTo>
                    <a:pt x="327" y="135"/>
                  </a:lnTo>
                  <a:lnTo>
                    <a:pt x="331" y="135"/>
                  </a:lnTo>
                  <a:lnTo>
                    <a:pt x="343" y="135"/>
                  </a:lnTo>
                  <a:lnTo>
                    <a:pt x="353" y="133"/>
                  </a:lnTo>
                  <a:lnTo>
                    <a:pt x="357" y="133"/>
                  </a:lnTo>
                  <a:lnTo>
                    <a:pt x="360" y="133"/>
                  </a:lnTo>
                  <a:lnTo>
                    <a:pt x="367" y="128"/>
                  </a:lnTo>
                  <a:lnTo>
                    <a:pt x="372" y="128"/>
                  </a:lnTo>
                  <a:lnTo>
                    <a:pt x="374" y="126"/>
                  </a:lnTo>
                  <a:lnTo>
                    <a:pt x="383" y="126"/>
                  </a:lnTo>
                  <a:lnTo>
                    <a:pt x="390" y="128"/>
                  </a:lnTo>
                  <a:lnTo>
                    <a:pt x="398" y="126"/>
                  </a:lnTo>
                  <a:lnTo>
                    <a:pt x="400" y="128"/>
                  </a:lnTo>
                  <a:lnTo>
                    <a:pt x="400" y="133"/>
                  </a:lnTo>
                  <a:lnTo>
                    <a:pt x="402" y="135"/>
                  </a:lnTo>
                  <a:lnTo>
                    <a:pt x="409" y="133"/>
                  </a:lnTo>
                  <a:lnTo>
                    <a:pt x="409" y="130"/>
                  </a:lnTo>
                  <a:lnTo>
                    <a:pt x="407" y="123"/>
                  </a:lnTo>
                  <a:lnTo>
                    <a:pt x="402" y="116"/>
                  </a:lnTo>
                  <a:lnTo>
                    <a:pt x="398" y="114"/>
                  </a:lnTo>
                  <a:lnTo>
                    <a:pt x="398" y="112"/>
                  </a:lnTo>
                  <a:lnTo>
                    <a:pt x="398" y="104"/>
                  </a:lnTo>
                  <a:lnTo>
                    <a:pt x="400" y="97"/>
                  </a:lnTo>
                  <a:lnTo>
                    <a:pt x="398" y="95"/>
                  </a:lnTo>
                  <a:lnTo>
                    <a:pt x="393" y="95"/>
                  </a:lnTo>
                  <a:lnTo>
                    <a:pt x="393" y="88"/>
                  </a:lnTo>
                  <a:lnTo>
                    <a:pt x="393" y="83"/>
                  </a:lnTo>
                  <a:lnTo>
                    <a:pt x="390" y="76"/>
                  </a:lnTo>
                  <a:lnTo>
                    <a:pt x="388" y="71"/>
                  </a:lnTo>
                  <a:lnTo>
                    <a:pt x="388" y="69"/>
                  </a:lnTo>
                  <a:lnTo>
                    <a:pt x="395" y="69"/>
                  </a:lnTo>
                  <a:lnTo>
                    <a:pt x="398" y="62"/>
                  </a:lnTo>
                  <a:lnTo>
                    <a:pt x="400" y="59"/>
                  </a:lnTo>
                  <a:lnTo>
                    <a:pt x="398" y="57"/>
                  </a:lnTo>
                  <a:lnTo>
                    <a:pt x="393" y="52"/>
                  </a:lnTo>
                  <a:lnTo>
                    <a:pt x="388" y="52"/>
                  </a:lnTo>
                  <a:lnTo>
                    <a:pt x="381" y="52"/>
                  </a:lnTo>
                  <a:lnTo>
                    <a:pt x="376" y="48"/>
                  </a:lnTo>
                  <a:lnTo>
                    <a:pt x="376" y="41"/>
                  </a:lnTo>
                  <a:lnTo>
                    <a:pt x="376" y="33"/>
                  </a:lnTo>
                  <a:lnTo>
                    <a:pt x="374" y="29"/>
                  </a:lnTo>
                  <a:lnTo>
                    <a:pt x="369" y="26"/>
                  </a:lnTo>
                  <a:lnTo>
                    <a:pt x="369" y="24"/>
                  </a:lnTo>
                  <a:lnTo>
                    <a:pt x="367" y="19"/>
                  </a:lnTo>
                  <a:lnTo>
                    <a:pt x="362" y="19"/>
                  </a:lnTo>
                  <a:lnTo>
                    <a:pt x="353" y="12"/>
                  </a:lnTo>
                  <a:lnTo>
                    <a:pt x="348" y="10"/>
                  </a:lnTo>
                  <a:lnTo>
                    <a:pt x="346" y="12"/>
                  </a:lnTo>
                  <a:lnTo>
                    <a:pt x="343" y="15"/>
                  </a:lnTo>
                  <a:lnTo>
                    <a:pt x="336" y="12"/>
                  </a:lnTo>
                  <a:lnTo>
                    <a:pt x="336" y="15"/>
                  </a:lnTo>
                  <a:lnTo>
                    <a:pt x="334" y="12"/>
                  </a:lnTo>
                  <a:lnTo>
                    <a:pt x="331" y="10"/>
                  </a:lnTo>
                  <a:lnTo>
                    <a:pt x="329" y="10"/>
                  </a:lnTo>
                  <a:lnTo>
                    <a:pt x="329" y="10"/>
                  </a:lnTo>
                  <a:lnTo>
                    <a:pt x="329"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78" name="Tunisia">
              <a:extLst>
                <a:ext uri="{FF2B5EF4-FFF2-40B4-BE49-F238E27FC236}">
                  <a16:creationId xmlns:a16="http://schemas.microsoft.com/office/drawing/2014/main" xmlns="" id="{122478D8-5D73-44CA-9240-1DF3748F4124}"/>
                </a:ext>
              </a:extLst>
            </p:cNvPr>
            <p:cNvSpPr>
              <a:spLocks/>
            </p:cNvSpPr>
            <p:nvPr/>
          </p:nvSpPr>
          <p:spPr bwMode="auto">
            <a:xfrm>
              <a:off x="6069181" y="3339630"/>
              <a:ext cx="98765" cy="198665"/>
            </a:xfrm>
            <a:custGeom>
              <a:avLst/>
              <a:gdLst>
                <a:gd name="T0" fmla="*/ 50 w 87"/>
                <a:gd name="T1" fmla="*/ 175 h 175"/>
                <a:gd name="T2" fmla="*/ 54 w 87"/>
                <a:gd name="T3" fmla="*/ 171 h 175"/>
                <a:gd name="T4" fmla="*/ 59 w 87"/>
                <a:gd name="T5" fmla="*/ 166 h 175"/>
                <a:gd name="T6" fmla="*/ 59 w 87"/>
                <a:gd name="T7" fmla="*/ 163 h 175"/>
                <a:gd name="T8" fmla="*/ 57 w 87"/>
                <a:gd name="T9" fmla="*/ 149 h 175"/>
                <a:gd name="T10" fmla="*/ 57 w 87"/>
                <a:gd name="T11" fmla="*/ 145 h 175"/>
                <a:gd name="T12" fmla="*/ 66 w 87"/>
                <a:gd name="T13" fmla="*/ 142 h 175"/>
                <a:gd name="T14" fmla="*/ 71 w 87"/>
                <a:gd name="T15" fmla="*/ 135 h 175"/>
                <a:gd name="T16" fmla="*/ 87 w 87"/>
                <a:gd name="T17" fmla="*/ 119 h 175"/>
                <a:gd name="T18" fmla="*/ 85 w 87"/>
                <a:gd name="T19" fmla="*/ 109 h 175"/>
                <a:gd name="T20" fmla="*/ 83 w 87"/>
                <a:gd name="T21" fmla="*/ 107 h 175"/>
                <a:gd name="T22" fmla="*/ 76 w 87"/>
                <a:gd name="T23" fmla="*/ 100 h 175"/>
                <a:gd name="T24" fmla="*/ 73 w 87"/>
                <a:gd name="T25" fmla="*/ 95 h 175"/>
                <a:gd name="T26" fmla="*/ 71 w 87"/>
                <a:gd name="T27" fmla="*/ 97 h 175"/>
                <a:gd name="T28" fmla="*/ 66 w 87"/>
                <a:gd name="T29" fmla="*/ 97 h 175"/>
                <a:gd name="T30" fmla="*/ 61 w 87"/>
                <a:gd name="T31" fmla="*/ 95 h 175"/>
                <a:gd name="T32" fmla="*/ 52 w 87"/>
                <a:gd name="T33" fmla="*/ 83 h 175"/>
                <a:gd name="T34" fmla="*/ 64 w 87"/>
                <a:gd name="T35" fmla="*/ 69 h 175"/>
                <a:gd name="T36" fmla="*/ 73 w 87"/>
                <a:gd name="T37" fmla="*/ 59 h 175"/>
                <a:gd name="T38" fmla="*/ 73 w 87"/>
                <a:gd name="T39" fmla="*/ 55 h 175"/>
                <a:gd name="T40" fmla="*/ 71 w 87"/>
                <a:gd name="T41" fmla="*/ 50 h 175"/>
                <a:gd name="T42" fmla="*/ 64 w 87"/>
                <a:gd name="T43" fmla="*/ 40 h 175"/>
                <a:gd name="T44" fmla="*/ 59 w 87"/>
                <a:gd name="T45" fmla="*/ 29 h 175"/>
                <a:gd name="T46" fmla="*/ 66 w 87"/>
                <a:gd name="T47" fmla="*/ 19 h 175"/>
                <a:gd name="T48" fmla="*/ 71 w 87"/>
                <a:gd name="T49" fmla="*/ 10 h 175"/>
                <a:gd name="T50" fmla="*/ 61 w 87"/>
                <a:gd name="T51" fmla="*/ 14 h 175"/>
                <a:gd name="T52" fmla="*/ 54 w 87"/>
                <a:gd name="T53" fmla="*/ 17 h 175"/>
                <a:gd name="T54" fmla="*/ 50 w 87"/>
                <a:gd name="T55" fmla="*/ 7 h 175"/>
                <a:gd name="T56" fmla="*/ 47 w 87"/>
                <a:gd name="T57" fmla="*/ 0 h 175"/>
                <a:gd name="T58" fmla="*/ 42 w 87"/>
                <a:gd name="T59" fmla="*/ 5 h 175"/>
                <a:gd name="T60" fmla="*/ 33 w 87"/>
                <a:gd name="T61" fmla="*/ 3 h 175"/>
                <a:gd name="T62" fmla="*/ 21 w 87"/>
                <a:gd name="T63" fmla="*/ 12 h 175"/>
                <a:gd name="T64" fmla="*/ 19 w 87"/>
                <a:gd name="T65" fmla="*/ 14 h 175"/>
                <a:gd name="T66" fmla="*/ 19 w 87"/>
                <a:gd name="T67" fmla="*/ 24 h 175"/>
                <a:gd name="T68" fmla="*/ 16 w 87"/>
                <a:gd name="T69" fmla="*/ 43 h 175"/>
                <a:gd name="T70" fmla="*/ 19 w 87"/>
                <a:gd name="T71" fmla="*/ 52 h 175"/>
                <a:gd name="T72" fmla="*/ 19 w 87"/>
                <a:gd name="T73" fmla="*/ 55 h 175"/>
                <a:gd name="T74" fmla="*/ 19 w 87"/>
                <a:gd name="T75" fmla="*/ 62 h 175"/>
                <a:gd name="T76" fmla="*/ 16 w 87"/>
                <a:gd name="T77" fmla="*/ 71 h 175"/>
                <a:gd name="T78" fmla="*/ 12 w 87"/>
                <a:gd name="T79" fmla="*/ 76 h 175"/>
                <a:gd name="T80" fmla="*/ 2 w 87"/>
                <a:gd name="T81" fmla="*/ 83 h 175"/>
                <a:gd name="T82" fmla="*/ 2 w 87"/>
                <a:gd name="T83" fmla="*/ 95 h 175"/>
                <a:gd name="T84" fmla="*/ 5 w 87"/>
                <a:gd name="T85" fmla="*/ 102 h 175"/>
                <a:gd name="T86" fmla="*/ 9 w 87"/>
                <a:gd name="T87" fmla="*/ 107 h 175"/>
                <a:gd name="T88" fmla="*/ 16 w 87"/>
                <a:gd name="T89" fmla="*/ 119 h 175"/>
                <a:gd name="T90" fmla="*/ 24 w 87"/>
                <a:gd name="T91" fmla="*/ 123 h 175"/>
                <a:gd name="T92" fmla="*/ 33 w 87"/>
                <a:gd name="T93" fmla="*/ 130 h 175"/>
                <a:gd name="T94" fmla="*/ 47 w 87"/>
                <a:gd name="T95"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 h="175">
                  <a:moveTo>
                    <a:pt x="47" y="175"/>
                  </a:moveTo>
                  <a:lnTo>
                    <a:pt x="50" y="175"/>
                  </a:lnTo>
                  <a:lnTo>
                    <a:pt x="52" y="173"/>
                  </a:lnTo>
                  <a:lnTo>
                    <a:pt x="54" y="171"/>
                  </a:lnTo>
                  <a:lnTo>
                    <a:pt x="57" y="168"/>
                  </a:lnTo>
                  <a:lnTo>
                    <a:pt x="59" y="166"/>
                  </a:lnTo>
                  <a:lnTo>
                    <a:pt x="59" y="163"/>
                  </a:lnTo>
                  <a:lnTo>
                    <a:pt x="59" y="163"/>
                  </a:lnTo>
                  <a:lnTo>
                    <a:pt x="59" y="156"/>
                  </a:lnTo>
                  <a:lnTo>
                    <a:pt x="57" y="149"/>
                  </a:lnTo>
                  <a:lnTo>
                    <a:pt x="57" y="147"/>
                  </a:lnTo>
                  <a:lnTo>
                    <a:pt x="57" y="145"/>
                  </a:lnTo>
                  <a:lnTo>
                    <a:pt x="61" y="142"/>
                  </a:lnTo>
                  <a:lnTo>
                    <a:pt x="66" y="142"/>
                  </a:lnTo>
                  <a:lnTo>
                    <a:pt x="71" y="137"/>
                  </a:lnTo>
                  <a:lnTo>
                    <a:pt x="71" y="135"/>
                  </a:lnTo>
                  <a:lnTo>
                    <a:pt x="83" y="126"/>
                  </a:lnTo>
                  <a:lnTo>
                    <a:pt x="87" y="119"/>
                  </a:lnTo>
                  <a:lnTo>
                    <a:pt x="87" y="116"/>
                  </a:lnTo>
                  <a:lnTo>
                    <a:pt x="85" y="109"/>
                  </a:lnTo>
                  <a:lnTo>
                    <a:pt x="85" y="107"/>
                  </a:lnTo>
                  <a:lnTo>
                    <a:pt x="83" y="107"/>
                  </a:lnTo>
                  <a:lnTo>
                    <a:pt x="76" y="102"/>
                  </a:lnTo>
                  <a:lnTo>
                    <a:pt x="76" y="100"/>
                  </a:lnTo>
                  <a:lnTo>
                    <a:pt x="76" y="97"/>
                  </a:lnTo>
                  <a:lnTo>
                    <a:pt x="73" y="95"/>
                  </a:lnTo>
                  <a:lnTo>
                    <a:pt x="71" y="95"/>
                  </a:lnTo>
                  <a:lnTo>
                    <a:pt x="71" y="97"/>
                  </a:lnTo>
                  <a:lnTo>
                    <a:pt x="68" y="97"/>
                  </a:lnTo>
                  <a:lnTo>
                    <a:pt x="66" y="97"/>
                  </a:lnTo>
                  <a:lnTo>
                    <a:pt x="66" y="92"/>
                  </a:lnTo>
                  <a:lnTo>
                    <a:pt x="61" y="95"/>
                  </a:lnTo>
                  <a:lnTo>
                    <a:pt x="54" y="90"/>
                  </a:lnTo>
                  <a:lnTo>
                    <a:pt x="52" y="83"/>
                  </a:lnTo>
                  <a:lnTo>
                    <a:pt x="54" y="76"/>
                  </a:lnTo>
                  <a:lnTo>
                    <a:pt x="64" y="69"/>
                  </a:lnTo>
                  <a:lnTo>
                    <a:pt x="71" y="62"/>
                  </a:lnTo>
                  <a:lnTo>
                    <a:pt x="73" y="59"/>
                  </a:lnTo>
                  <a:lnTo>
                    <a:pt x="71" y="57"/>
                  </a:lnTo>
                  <a:lnTo>
                    <a:pt x="73" y="55"/>
                  </a:lnTo>
                  <a:lnTo>
                    <a:pt x="73" y="52"/>
                  </a:lnTo>
                  <a:lnTo>
                    <a:pt x="71" y="50"/>
                  </a:lnTo>
                  <a:lnTo>
                    <a:pt x="71" y="43"/>
                  </a:lnTo>
                  <a:lnTo>
                    <a:pt x="64" y="40"/>
                  </a:lnTo>
                  <a:lnTo>
                    <a:pt x="59" y="33"/>
                  </a:lnTo>
                  <a:lnTo>
                    <a:pt x="59" y="29"/>
                  </a:lnTo>
                  <a:lnTo>
                    <a:pt x="66" y="24"/>
                  </a:lnTo>
                  <a:lnTo>
                    <a:pt x="66" y="19"/>
                  </a:lnTo>
                  <a:lnTo>
                    <a:pt x="71" y="14"/>
                  </a:lnTo>
                  <a:lnTo>
                    <a:pt x="71" y="10"/>
                  </a:lnTo>
                  <a:lnTo>
                    <a:pt x="68" y="7"/>
                  </a:lnTo>
                  <a:lnTo>
                    <a:pt x="61" y="14"/>
                  </a:lnTo>
                  <a:lnTo>
                    <a:pt x="57" y="17"/>
                  </a:lnTo>
                  <a:lnTo>
                    <a:pt x="54" y="17"/>
                  </a:lnTo>
                  <a:lnTo>
                    <a:pt x="52" y="10"/>
                  </a:lnTo>
                  <a:lnTo>
                    <a:pt x="50" y="7"/>
                  </a:lnTo>
                  <a:lnTo>
                    <a:pt x="50" y="3"/>
                  </a:lnTo>
                  <a:lnTo>
                    <a:pt x="47" y="0"/>
                  </a:lnTo>
                  <a:lnTo>
                    <a:pt x="42" y="3"/>
                  </a:lnTo>
                  <a:lnTo>
                    <a:pt x="42" y="5"/>
                  </a:lnTo>
                  <a:lnTo>
                    <a:pt x="40" y="3"/>
                  </a:lnTo>
                  <a:lnTo>
                    <a:pt x="33" y="3"/>
                  </a:lnTo>
                  <a:lnTo>
                    <a:pt x="26" y="7"/>
                  </a:lnTo>
                  <a:lnTo>
                    <a:pt x="21" y="12"/>
                  </a:lnTo>
                  <a:lnTo>
                    <a:pt x="21" y="12"/>
                  </a:lnTo>
                  <a:lnTo>
                    <a:pt x="19" y="14"/>
                  </a:lnTo>
                  <a:lnTo>
                    <a:pt x="21" y="17"/>
                  </a:lnTo>
                  <a:lnTo>
                    <a:pt x="19" y="24"/>
                  </a:lnTo>
                  <a:lnTo>
                    <a:pt x="19" y="31"/>
                  </a:lnTo>
                  <a:lnTo>
                    <a:pt x="16" y="43"/>
                  </a:lnTo>
                  <a:lnTo>
                    <a:pt x="16" y="48"/>
                  </a:lnTo>
                  <a:lnTo>
                    <a:pt x="19" y="52"/>
                  </a:lnTo>
                  <a:lnTo>
                    <a:pt x="21" y="52"/>
                  </a:lnTo>
                  <a:lnTo>
                    <a:pt x="19" y="55"/>
                  </a:lnTo>
                  <a:lnTo>
                    <a:pt x="16" y="57"/>
                  </a:lnTo>
                  <a:lnTo>
                    <a:pt x="19" y="62"/>
                  </a:lnTo>
                  <a:lnTo>
                    <a:pt x="16" y="64"/>
                  </a:lnTo>
                  <a:lnTo>
                    <a:pt x="16" y="71"/>
                  </a:lnTo>
                  <a:lnTo>
                    <a:pt x="14" y="74"/>
                  </a:lnTo>
                  <a:lnTo>
                    <a:pt x="12" y="76"/>
                  </a:lnTo>
                  <a:lnTo>
                    <a:pt x="7" y="76"/>
                  </a:lnTo>
                  <a:lnTo>
                    <a:pt x="2" y="83"/>
                  </a:lnTo>
                  <a:lnTo>
                    <a:pt x="0" y="92"/>
                  </a:lnTo>
                  <a:lnTo>
                    <a:pt x="2" y="95"/>
                  </a:lnTo>
                  <a:lnTo>
                    <a:pt x="5" y="100"/>
                  </a:lnTo>
                  <a:lnTo>
                    <a:pt x="5" y="102"/>
                  </a:lnTo>
                  <a:lnTo>
                    <a:pt x="7" y="107"/>
                  </a:lnTo>
                  <a:lnTo>
                    <a:pt x="9" y="107"/>
                  </a:lnTo>
                  <a:lnTo>
                    <a:pt x="14" y="114"/>
                  </a:lnTo>
                  <a:lnTo>
                    <a:pt x="16" y="119"/>
                  </a:lnTo>
                  <a:lnTo>
                    <a:pt x="21" y="121"/>
                  </a:lnTo>
                  <a:lnTo>
                    <a:pt x="24" y="123"/>
                  </a:lnTo>
                  <a:lnTo>
                    <a:pt x="28" y="123"/>
                  </a:lnTo>
                  <a:lnTo>
                    <a:pt x="33" y="130"/>
                  </a:lnTo>
                  <a:lnTo>
                    <a:pt x="47" y="175"/>
                  </a:lnTo>
                  <a:lnTo>
                    <a:pt x="47" y="175"/>
                  </a:lnTo>
                  <a:lnTo>
                    <a:pt x="47" y="1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79" name="Timor-Leste">
              <a:extLst>
                <a:ext uri="{FF2B5EF4-FFF2-40B4-BE49-F238E27FC236}">
                  <a16:creationId xmlns:a16="http://schemas.microsoft.com/office/drawing/2014/main" xmlns="" id="{34CAF658-3642-4EB4-8A92-9388E33577D9}"/>
                </a:ext>
              </a:extLst>
            </p:cNvPr>
            <p:cNvSpPr>
              <a:spLocks noEditPoints="1"/>
            </p:cNvSpPr>
            <p:nvPr/>
          </p:nvSpPr>
          <p:spPr bwMode="auto">
            <a:xfrm>
              <a:off x="9043473" y="4567945"/>
              <a:ext cx="82871" cy="26110"/>
            </a:xfrm>
            <a:custGeom>
              <a:avLst/>
              <a:gdLst>
                <a:gd name="T0" fmla="*/ 0 w 73"/>
                <a:gd name="T1" fmla="*/ 19 h 23"/>
                <a:gd name="T2" fmla="*/ 5 w 73"/>
                <a:gd name="T3" fmla="*/ 23 h 23"/>
                <a:gd name="T4" fmla="*/ 9 w 73"/>
                <a:gd name="T5" fmla="*/ 21 h 23"/>
                <a:gd name="T6" fmla="*/ 12 w 73"/>
                <a:gd name="T7" fmla="*/ 19 h 23"/>
                <a:gd name="T8" fmla="*/ 14 w 73"/>
                <a:gd name="T9" fmla="*/ 14 h 23"/>
                <a:gd name="T10" fmla="*/ 9 w 73"/>
                <a:gd name="T11" fmla="*/ 14 h 23"/>
                <a:gd name="T12" fmla="*/ 5 w 73"/>
                <a:gd name="T13" fmla="*/ 16 h 23"/>
                <a:gd name="T14" fmla="*/ 0 w 73"/>
                <a:gd name="T15" fmla="*/ 19 h 23"/>
                <a:gd name="T16" fmla="*/ 0 w 73"/>
                <a:gd name="T17" fmla="*/ 19 h 23"/>
                <a:gd name="T18" fmla="*/ 0 w 73"/>
                <a:gd name="T19" fmla="*/ 19 h 23"/>
                <a:gd name="T20" fmla="*/ 19 w 73"/>
                <a:gd name="T21" fmla="*/ 11 h 23"/>
                <a:gd name="T22" fmla="*/ 24 w 73"/>
                <a:gd name="T23" fmla="*/ 16 h 23"/>
                <a:gd name="T24" fmla="*/ 28 w 73"/>
                <a:gd name="T25" fmla="*/ 21 h 23"/>
                <a:gd name="T26" fmla="*/ 31 w 73"/>
                <a:gd name="T27" fmla="*/ 21 h 23"/>
                <a:gd name="T28" fmla="*/ 33 w 73"/>
                <a:gd name="T29" fmla="*/ 19 h 23"/>
                <a:gd name="T30" fmla="*/ 38 w 73"/>
                <a:gd name="T31" fmla="*/ 16 h 23"/>
                <a:gd name="T32" fmla="*/ 42 w 73"/>
                <a:gd name="T33" fmla="*/ 16 h 23"/>
                <a:gd name="T34" fmla="*/ 50 w 73"/>
                <a:gd name="T35" fmla="*/ 14 h 23"/>
                <a:gd name="T36" fmla="*/ 57 w 73"/>
                <a:gd name="T37" fmla="*/ 11 h 23"/>
                <a:gd name="T38" fmla="*/ 64 w 73"/>
                <a:gd name="T39" fmla="*/ 9 h 23"/>
                <a:gd name="T40" fmla="*/ 66 w 73"/>
                <a:gd name="T41" fmla="*/ 7 h 23"/>
                <a:gd name="T42" fmla="*/ 68 w 73"/>
                <a:gd name="T43" fmla="*/ 7 h 23"/>
                <a:gd name="T44" fmla="*/ 73 w 73"/>
                <a:gd name="T45" fmla="*/ 4 h 23"/>
                <a:gd name="T46" fmla="*/ 73 w 73"/>
                <a:gd name="T47" fmla="*/ 2 h 23"/>
                <a:gd name="T48" fmla="*/ 71 w 73"/>
                <a:gd name="T49" fmla="*/ 0 h 23"/>
                <a:gd name="T50" fmla="*/ 61 w 73"/>
                <a:gd name="T51" fmla="*/ 2 h 23"/>
                <a:gd name="T52" fmla="*/ 57 w 73"/>
                <a:gd name="T53" fmla="*/ 2 h 23"/>
                <a:gd name="T54" fmla="*/ 52 w 73"/>
                <a:gd name="T55" fmla="*/ 2 h 23"/>
                <a:gd name="T56" fmla="*/ 47 w 73"/>
                <a:gd name="T57" fmla="*/ 2 h 23"/>
                <a:gd name="T58" fmla="*/ 40 w 73"/>
                <a:gd name="T59" fmla="*/ 2 h 23"/>
                <a:gd name="T60" fmla="*/ 31 w 73"/>
                <a:gd name="T61" fmla="*/ 2 h 23"/>
                <a:gd name="T62" fmla="*/ 24 w 73"/>
                <a:gd name="T63" fmla="*/ 9 h 23"/>
                <a:gd name="T64" fmla="*/ 19 w 73"/>
                <a:gd name="T65" fmla="*/ 11 h 23"/>
                <a:gd name="T66" fmla="*/ 19 w 73"/>
                <a:gd name="T67"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23">
                  <a:moveTo>
                    <a:pt x="0" y="19"/>
                  </a:moveTo>
                  <a:lnTo>
                    <a:pt x="5" y="23"/>
                  </a:lnTo>
                  <a:lnTo>
                    <a:pt x="9" y="21"/>
                  </a:lnTo>
                  <a:lnTo>
                    <a:pt x="12" y="19"/>
                  </a:lnTo>
                  <a:lnTo>
                    <a:pt x="14" y="14"/>
                  </a:lnTo>
                  <a:lnTo>
                    <a:pt x="9" y="14"/>
                  </a:lnTo>
                  <a:lnTo>
                    <a:pt x="5" y="16"/>
                  </a:lnTo>
                  <a:lnTo>
                    <a:pt x="0" y="19"/>
                  </a:lnTo>
                  <a:lnTo>
                    <a:pt x="0" y="19"/>
                  </a:lnTo>
                  <a:lnTo>
                    <a:pt x="0" y="19"/>
                  </a:lnTo>
                  <a:close/>
                  <a:moveTo>
                    <a:pt x="19" y="11"/>
                  </a:moveTo>
                  <a:lnTo>
                    <a:pt x="24" y="16"/>
                  </a:lnTo>
                  <a:lnTo>
                    <a:pt x="28" y="21"/>
                  </a:lnTo>
                  <a:lnTo>
                    <a:pt x="31" y="21"/>
                  </a:lnTo>
                  <a:lnTo>
                    <a:pt x="33" y="19"/>
                  </a:lnTo>
                  <a:lnTo>
                    <a:pt x="38" y="16"/>
                  </a:lnTo>
                  <a:lnTo>
                    <a:pt x="42" y="16"/>
                  </a:lnTo>
                  <a:lnTo>
                    <a:pt x="50" y="14"/>
                  </a:lnTo>
                  <a:lnTo>
                    <a:pt x="57" y="11"/>
                  </a:lnTo>
                  <a:lnTo>
                    <a:pt x="64" y="9"/>
                  </a:lnTo>
                  <a:lnTo>
                    <a:pt x="66" y="7"/>
                  </a:lnTo>
                  <a:lnTo>
                    <a:pt x="68" y="7"/>
                  </a:lnTo>
                  <a:lnTo>
                    <a:pt x="73" y="4"/>
                  </a:lnTo>
                  <a:lnTo>
                    <a:pt x="73" y="2"/>
                  </a:lnTo>
                  <a:lnTo>
                    <a:pt x="71" y="0"/>
                  </a:lnTo>
                  <a:lnTo>
                    <a:pt x="61" y="2"/>
                  </a:lnTo>
                  <a:lnTo>
                    <a:pt x="57" y="2"/>
                  </a:lnTo>
                  <a:lnTo>
                    <a:pt x="52" y="2"/>
                  </a:lnTo>
                  <a:lnTo>
                    <a:pt x="47" y="2"/>
                  </a:lnTo>
                  <a:lnTo>
                    <a:pt x="40" y="2"/>
                  </a:lnTo>
                  <a:lnTo>
                    <a:pt x="31" y="2"/>
                  </a:lnTo>
                  <a:lnTo>
                    <a:pt x="24" y="9"/>
                  </a:lnTo>
                  <a:lnTo>
                    <a:pt x="19" y="11"/>
                  </a:lnTo>
                  <a:lnTo>
                    <a:pt x="19" y="1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80" name="Togo">
              <a:extLst>
                <a:ext uri="{FF2B5EF4-FFF2-40B4-BE49-F238E27FC236}">
                  <a16:creationId xmlns:a16="http://schemas.microsoft.com/office/drawing/2014/main" xmlns="" id="{4C8D08D0-F9F2-40FF-99A0-500B1A896636}"/>
                </a:ext>
              </a:extLst>
            </p:cNvPr>
            <p:cNvSpPr>
              <a:spLocks/>
            </p:cNvSpPr>
            <p:nvPr/>
          </p:nvSpPr>
          <p:spPr bwMode="auto">
            <a:xfrm>
              <a:off x="5886410" y="4043470"/>
              <a:ext cx="53356" cy="139633"/>
            </a:xfrm>
            <a:custGeom>
              <a:avLst/>
              <a:gdLst>
                <a:gd name="T0" fmla="*/ 26 w 47"/>
                <a:gd name="T1" fmla="*/ 7 h 123"/>
                <a:gd name="T2" fmla="*/ 2 w 47"/>
                <a:gd name="T3" fmla="*/ 0 h 123"/>
                <a:gd name="T4" fmla="*/ 0 w 47"/>
                <a:gd name="T5" fmla="*/ 0 h 123"/>
                <a:gd name="T6" fmla="*/ 2 w 47"/>
                <a:gd name="T7" fmla="*/ 7 h 123"/>
                <a:gd name="T8" fmla="*/ 5 w 47"/>
                <a:gd name="T9" fmla="*/ 10 h 123"/>
                <a:gd name="T10" fmla="*/ 5 w 47"/>
                <a:gd name="T11" fmla="*/ 12 h 123"/>
                <a:gd name="T12" fmla="*/ 10 w 47"/>
                <a:gd name="T13" fmla="*/ 17 h 123"/>
                <a:gd name="T14" fmla="*/ 12 w 47"/>
                <a:gd name="T15" fmla="*/ 19 h 123"/>
                <a:gd name="T16" fmla="*/ 17 w 47"/>
                <a:gd name="T17" fmla="*/ 24 h 123"/>
                <a:gd name="T18" fmla="*/ 17 w 47"/>
                <a:gd name="T19" fmla="*/ 29 h 123"/>
                <a:gd name="T20" fmla="*/ 17 w 47"/>
                <a:gd name="T21" fmla="*/ 38 h 123"/>
                <a:gd name="T22" fmla="*/ 19 w 47"/>
                <a:gd name="T23" fmla="*/ 40 h 123"/>
                <a:gd name="T24" fmla="*/ 19 w 47"/>
                <a:gd name="T25" fmla="*/ 40 h 123"/>
                <a:gd name="T26" fmla="*/ 21 w 47"/>
                <a:gd name="T27" fmla="*/ 47 h 123"/>
                <a:gd name="T28" fmla="*/ 19 w 47"/>
                <a:gd name="T29" fmla="*/ 50 h 123"/>
                <a:gd name="T30" fmla="*/ 19 w 47"/>
                <a:gd name="T31" fmla="*/ 55 h 123"/>
                <a:gd name="T32" fmla="*/ 21 w 47"/>
                <a:gd name="T33" fmla="*/ 57 h 123"/>
                <a:gd name="T34" fmla="*/ 21 w 47"/>
                <a:gd name="T35" fmla="*/ 59 h 123"/>
                <a:gd name="T36" fmla="*/ 19 w 47"/>
                <a:gd name="T37" fmla="*/ 64 h 123"/>
                <a:gd name="T38" fmla="*/ 21 w 47"/>
                <a:gd name="T39" fmla="*/ 66 h 123"/>
                <a:gd name="T40" fmla="*/ 21 w 47"/>
                <a:gd name="T41" fmla="*/ 74 h 123"/>
                <a:gd name="T42" fmla="*/ 21 w 47"/>
                <a:gd name="T43" fmla="*/ 78 h 123"/>
                <a:gd name="T44" fmla="*/ 24 w 47"/>
                <a:gd name="T45" fmla="*/ 90 h 123"/>
                <a:gd name="T46" fmla="*/ 21 w 47"/>
                <a:gd name="T47" fmla="*/ 95 h 123"/>
                <a:gd name="T48" fmla="*/ 19 w 47"/>
                <a:gd name="T49" fmla="*/ 97 h 123"/>
                <a:gd name="T50" fmla="*/ 19 w 47"/>
                <a:gd name="T51" fmla="*/ 104 h 123"/>
                <a:gd name="T52" fmla="*/ 21 w 47"/>
                <a:gd name="T53" fmla="*/ 109 h 123"/>
                <a:gd name="T54" fmla="*/ 21 w 47"/>
                <a:gd name="T55" fmla="*/ 116 h 123"/>
                <a:gd name="T56" fmla="*/ 24 w 47"/>
                <a:gd name="T57" fmla="*/ 116 h 123"/>
                <a:gd name="T58" fmla="*/ 26 w 47"/>
                <a:gd name="T59" fmla="*/ 118 h 123"/>
                <a:gd name="T60" fmla="*/ 28 w 47"/>
                <a:gd name="T61" fmla="*/ 123 h 123"/>
                <a:gd name="T62" fmla="*/ 31 w 47"/>
                <a:gd name="T63" fmla="*/ 123 h 123"/>
                <a:gd name="T64" fmla="*/ 43 w 47"/>
                <a:gd name="T65" fmla="*/ 114 h 123"/>
                <a:gd name="T66" fmla="*/ 45 w 47"/>
                <a:gd name="T67" fmla="*/ 114 h 123"/>
                <a:gd name="T68" fmla="*/ 47 w 47"/>
                <a:gd name="T69" fmla="*/ 111 h 123"/>
                <a:gd name="T70" fmla="*/ 43 w 47"/>
                <a:gd name="T71" fmla="*/ 107 h 123"/>
                <a:gd name="T72" fmla="*/ 43 w 47"/>
                <a:gd name="T73" fmla="*/ 100 h 123"/>
                <a:gd name="T74" fmla="*/ 43 w 47"/>
                <a:gd name="T75" fmla="*/ 95 h 123"/>
                <a:gd name="T76" fmla="*/ 43 w 47"/>
                <a:gd name="T77" fmla="*/ 66 h 123"/>
                <a:gd name="T78" fmla="*/ 43 w 47"/>
                <a:gd name="T79" fmla="*/ 64 h 123"/>
                <a:gd name="T80" fmla="*/ 45 w 47"/>
                <a:gd name="T81" fmla="*/ 59 h 123"/>
                <a:gd name="T82" fmla="*/ 45 w 47"/>
                <a:gd name="T83" fmla="*/ 55 h 123"/>
                <a:gd name="T84" fmla="*/ 43 w 47"/>
                <a:gd name="T85" fmla="*/ 52 h 123"/>
                <a:gd name="T86" fmla="*/ 43 w 47"/>
                <a:gd name="T87" fmla="*/ 45 h 123"/>
                <a:gd name="T88" fmla="*/ 40 w 47"/>
                <a:gd name="T89" fmla="*/ 36 h 123"/>
                <a:gd name="T90" fmla="*/ 38 w 47"/>
                <a:gd name="T91" fmla="*/ 24 h 123"/>
                <a:gd name="T92" fmla="*/ 36 w 47"/>
                <a:gd name="T93" fmla="*/ 21 h 123"/>
                <a:gd name="T94" fmla="*/ 31 w 47"/>
                <a:gd name="T95" fmla="*/ 19 h 123"/>
                <a:gd name="T96" fmla="*/ 26 w 47"/>
                <a:gd name="T97" fmla="*/ 17 h 123"/>
                <a:gd name="T98" fmla="*/ 24 w 47"/>
                <a:gd name="T99" fmla="*/ 10 h 123"/>
                <a:gd name="T100" fmla="*/ 26 w 47"/>
                <a:gd name="T101" fmla="*/ 7 h 123"/>
                <a:gd name="T102" fmla="*/ 26 w 47"/>
                <a:gd name="T103" fmla="*/ 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123">
                  <a:moveTo>
                    <a:pt x="26" y="7"/>
                  </a:moveTo>
                  <a:lnTo>
                    <a:pt x="2" y="0"/>
                  </a:lnTo>
                  <a:lnTo>
                    <a:pt x="0" y="0"/>
                  </a:lnTo>
                  <a:lnTo>
                    <a:pt x="2" y="7"/>
                  </a:lnTo>
                  <a:lnTo>
                    <a:pt x="5" y="10"/>
                  </a:lnTo>
                  <a:lnTo>
                    <a:pt x="5" y="12"/>
                  </a:lnTo>
                  <a:lnTo>
                    <a:pt x="10" y="17"/>
                  </a:lnTo>
                  <a:lnTo>
                    <a:pt x="12" y="19"/>
                  </a:lnTo>
                  <a:lnTo>
                    <a:pt x="17" y="24"/>
                  </a:lnTo>
                  <a:lnTo>
                    <a:pt x="17" y="29"/>
                  </a:lnTo>
                  <a:lnTo>
                    <a:pt x="17" y="38"/>
                  </a:lnTo>
                  <a:lnTo>
                    <a:pt x="19" y="40"/>
                  </a:lnTo>
                  <a:lnTo>
                    <a:pt x="19" y="40"/>
                  </a:lnTo>
                  <a:lnTo>
                    <a:pt x="21" y="47"/>
                  </a:lnTo>
                  <a:lnTo>
                    <a:pt x="19" y="50"/>
                  </a:lnTo>
                  <a:lnTo>
                    <a:pt x="19" y="55"/>
                  </a:lnTo>
                  <a:lnTo>
                    <a:pt x="21" y="57"/>
                  </a:lnTo>
                  <a:lnTo>
                    <a:pt x="21" y="59"/>
                  </a:lnTo>
                  <a:lnTo>
                    <a:pt x="19" y="64"/>
                  </a:lnTo>
                  <a:lnTo>
                    <a:pt x="21" y="66"/>
                  </a:lnTo>
                  <a:lnTo>
                    <a:pt x="21" y="74"/>
                  </a:lnTo>
                  <a:lnTo>
                    <a:pt x="21" y="78"/>
                  </a:lnTo>
                  <a:lnTo>
                    <a:pt x="24" y="90"/>
                  </a:lnTo>
                  <a:lnTo>
                    <a:pt x="21" y="95"/>
                  </a:lnTo>
                  <a:lnTo>
                    <a:pt x="19" y="97"/>
                  </a:lnTo>
                  <a:lnTo>
                    <a:pt x="19" y="104"/>
                  </a:lnTo>
                  <a:lnTo>
                    <a:pt x="21" y="109"/>
                  </a:lnTo>
                  <a:lnTo>
                    <a:pt x="21" y="116"/>
                  </a:lnTo>
                  <a:lnTo>
                    <a:pt x="24" y="116"/>
                  </a:lnTo>
                  <a:lnTo>
                    <a:pt x="26" y="118"/>
                  </a:lnTo>
                  <a:lnTo>
                    <a:pt x="28" y="123"/>
                  </a:lnTo>
                  <a:lnTo>
                    <a:pt x="31" y="123"/>
                  </a:lnTo>
                  <a:lnTo>
                    <a:pt x="43" y="114"/>
                  </a:lnTo>
                  <a:lnTo>
                    <a:pt x="45" y="114"/>
                  </a:lnTo>
                  <a:lnTo>
                    <a:pt x="47" y="111"/>
                  </a:lnTo>
                  <a:lnTo>
                    <a:pt x="43" y="107"/>
                  </a:lnTo>
                  <a:lnTo>
                    <a:pt x="43" y="100"/>
                  </a:lnTo>
                  <a:lnTo>
                    <a:pt x="43" y="95"/>
                  </a:lnTo>
                  <a:lnTo>
                    <a:pt x="43" y="66"/>
                  </a:lnTo>
                  <a:lnTo>
                    <a:pt x="43" y="64"/>
                  </a:lnTo>
                  <a:lnTo>
                    <a:pt x="45" y="59"/>
                  </a:lnTo>
                  <a:lnTo>
                    <a:pt x="45" y="55"/>
                  </a:lnTo>
                  <a:lnTo>
                    <a:pt x="43" y="52"/>
                  </a:lnTo>
                  <a:lnTo>
                    <a:pt x="43" y="45"/>
                  </a:lnTo>
                  <a:lnTo>
                    <a:pt x="40" y="36"/>
                  </a:lnTo>
                  <a:lnTo>
                    <a:pt x="38" y="24"/>
                  </a:lnTo>
                  <a:lnTo>
                    <a:pt x="36" y="21"/>
                  </a:lnTo>
                  <a:lnTo>
                    <a:pt x="31" y="19"/>
                  </a:lnTo>
                  <a:lnTo>
                    <a:pt x="26" y="17"/>
                  </a:lnTo>
                  <a:lnTo>
                    <a:pt x="24" y="10"/>
                  </a:lnTo>
                  <a:lnTo>
                    <a:pt x="26" y="7"/>
                  </a:lnTo>
                  <a:lnTo>
                    <a:pt x="26"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82" name="Tanzania">
              <a:extLst>
                <a:ext uri="{FF2B5EF4-FFF2-40B4-BE49-F238E27FC236}">
                  <a16:creationId xmlns:a16="http://schemas.microsoft.com/office/drawing/2014/main" xmlns="" id="{184E8400-E0B6-44F2-B6C0-C74A292657B6}"/>
                </a:ext>
              </a:extLst>
            </p:cNvPr>
            <p:cNvSpPr>
              <a:spLocks/>
            </p:cNvSpPr>
            <p:nvPr/>
          </p:nvSpPr>
          <p:spPr bwMode="auto">
            <a:xfrm>
              <a:off x="6629983" y="4357928"/>
              <a:ext cx="284942" cy="292888"/>
            </a:xfrm>
            <a:custGeom>
              <a:avLst/>
              <a:gdLst>
                <a:gd name="T0" fmla="*/ 31 w 251"/>
                <a:gd name="T1" fmla="*/ 5 h 258"/>
                <a:gd name="T2" fmla="*/ 107 w 251"/>
                <a:gd name="T3" fmla="*/ 0 h 258"/>
                <a:gd name="T4" fmla="*/ 192 w 251"/>
                <a:gd name="T5" fmla="*/ 59 h 258"/>
                <a:gd name="T6" fmla="*/ 222 w 251"/>
                <a:gd name="T7" fmla="*/ 83 h 258"/>
                <a:gd name="T8" fmla="*/ 222 w 251"/>
                <a:gd name="T9" fmla="*/ 88 h 258"/>
                <a:gd name="T10" fmla="*/ 213 w 251"/>
                <a:gd name="T11" fmla="*/ 114 h 258"/>
                <a:gd name="T12" fmla="*/ 225 w 251"/>
                <a:gd name="T13" fmla="*/ 130 h 258"/>
                <a:gd name="T14" fmla="*/ 229 w 251"/>
                <a:gd name="T15" fmla="*/ 142 h 258"/>
                <a:gd name="T16" fmla="*/ 222 w 251"/>
                <a:gd name="T17" fmla="*/ 147 h 258"/>
                <a:gd name="T18" fmla="*/ 227 w 251"/>
                <a:gd name="T19" fmla="*/ 163 h 258"/>
                <a:gd name="T20" fmla="*/ 227 w 251"/>
                <a:gd name="T21" fmla="*/ 177 h 258"/>
                <a:gd name="T22" fmla="*/ 227 w 251"/>
                <a:gd name="T23" fmla="*/ 185 h 258"/>
                <a:gd name="T24" fmla="*/ 229 w 251"/>
                <a:gd name="T25" fmla="*/ 194 h 258"/>
                <a:gd name="T26" fmla="*/ 239 w 251"/>
                <a:gd name="T27" fmla="*/ 211 h 258"/>
                <a:gd name="T28" fmla="*/ 251 w 251"/>
                <a:gd name="T29" fmla="*/ 218 h 258"/>
                <a:gd name="T30" fmla="*/ 248 w 251"/>
                <a:gd name="T31" fmla="*/ 222 h 258"/>
                <a:gd name="T32" fmla="*/ 237 w 251"/>
                <a:gd name="T33" fmla="*/ 227 h 258"/>
                <a:gd name="T34" fmla="*/ 225 w 251"/>
                <a:gd name="T35" fmla="*/ 232 h 258"/>
                <a:gd name="T36" fmla="*/ 215 w 251"/>
                <a:gd name="T37" fmla="*/ 232 h 258"/>
                <a:gd name="T38" fmla="*/ 201 w 251"/>
                <a:gd name="T39" fmla="*/ 237 h 258"/>
                <a:gd name="T40" fmla="*/ 192 w 251"/>
                <a:gd name="T41" fmla="*/ 234 h 258"/>
                <a:gd name="T42" fmla="*/ 189 w 251"/>
                <a:gd name="T43" fmla="*/ 241 h 258"/>
                <a:gd name="T44" fmla="*/ 175 w 251"/>
                <a:gd name="T45" fmla="*/ 244 h 258"/>
                <a:gd name="T46" fmla="*/ 170 w 251"/>
                <a:gd name="T47" fmla="*/ 239 h 258"/>
                <a:gd name="T48" fmla="*/ 161 w 251"/>
                <a:gd name="T49" fmla="*/ 246 h 258"/>
                <a:gd name="T50" fmla="*/ 154 w 251"/>
                <a:gd name="T51" fmla="*/ 244 h 258"/>
                <a:gd name="T52" fmla="*/ 144 w 251"/>
                <a:gd name="T53" fmla="*/ 239 h 258"/>
                <a:gd name="T54" fmla="*/ 140 w 251"/>
                <a:gd name="T55" fmla="*/ 241 h 258"/>
                <a:gd name="T56" fmla="*/ 111 w 251"/>
                <a:gd name="T57" fmla="*/ 258 h 258"/>
                <a:gd name="T58" fmla="*/ 102 w 251"/>
                <a:gd name="T59" fmla="*/ 204 h 258"/>
                <a:gd name="T60" fmla="*/ 97 w 251"/>
                <a:gd name="T61" fmla="*/ 196 h 258"/>
                <a:gd name="T62" fmla="*/ 90 w 251"/>
                <a:gd name="T63" fmla="*/ 196 h 258"/>
                <a:gd name="T64" fmla="*/ 85 w 251"/>
                <a:gd name="T65" fmla="*/ 194 h 258"/>
                <a:gd name="T66" fmla="*/ 80 w 251"/>
                <a:gd name="T67" fmla="*/ 192 h 258"/>
                <a:gd name="T68" fmla="*/ 76 w 251"/>
                <a:gd name="T69" fmla="*/ 187 h 258"/>
                <a:gd name="T70" fmla="*/ 69 w 251"/>
                <a:gd name="T71" fmla="*/ 182 h 258"/>
                <a:gd name="T72" fmla="*/ 52 w 251"/>
                <a:gd name="T73" fmla="*/ 177 h 258"/>
                <a:gd name="T74" fmla="*/ 45 w 251"/>
                <a:gd name="T75" fmla="*/ 173 h 258"/>
                <a:gd name="T76" fmla="*/ 38 w 251"/>
                <a:gd name="T77" fmla="*/ 170 h 258"/>
                <a:gd name="T78" fmla="*/ 7 w 251"/>
                <a:gd name="T79" fmla="*/ 128 h 258"/>
                <a:gd name="T80" fmla="*/ 12 w 251"/>
                <a:gd name="T81" fmla="*/ 83 h 258"/>
                <a:gd name="T82" fmla="*/ 28 w 251"/>
                <a:gd name="T83" fmla="*/ 69 h 258"/>
                <a:gd name="T84" fmla="*/ 38 w 251"/>
                <a:gd name="T85" fmla="*/ 59 h 258"/>
                <a:gd name="T86" fmla="*/ 33 w 251"/>
                <a:gd name="T87" fmla="*/ 50 h 258"/>
                <a:gd name="T88" fmla="*/ 31 w 251"/>
                <a:gd name="T89" fmla="*/ 43 h 258"/>
                <a:gd name="T90" fmla="*/ 28 w 251"/>
                <a:gd name="T91" fmla="*/ 38 h 258"/>
                <a:gd name="T92" fmla="*/ 36 w 251"/>
                <a:gd name="T93" fmla="*/ 36 h 258"/>
                <a:gd name="T94" fmla="*/ 38 w 251"/>
                <a:gd name="T95" fmla="*/ 26 h 258"/>
                <a:gd name="T96" fmla="*/ 33 w 251"/>
                <a:gd name="T97" fmla="*/ 12 h 258"/>
                <a:gd name="T98" fmla="*/ 28 w 251"/>
                <a:gd name="T99" fmla="*/ 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1" h="258">
                  <a:moveTo>
                    <a:pt x="28" y="7"/>
                  </a:moveTo>
                  <a:lnTo>
                    <a:pt x="28" y="5"/>
                  </a:lnTo>
                  <a:lnTo>
                    <a:pt x="31" y="5"/>
                  </a:lnTo>
                  <a:lnTo>
                    <a:pt x="33" y="5"/>
                  </a:lnTo>
                  <a:lnTo>
                    <a:pt x="59" y="2"/>
                  </a:lnTo>
                  <a:lnTo>
                    <a:pt x="107" y="0"/>
                  </a:lnTo>
                  <a:lnTo>
                    <a:pt x="189" y="50"/>
                  </a:lnTo>
                  <a:lnTo>
                    <a:pt x="192" y="57"/>
                  </a:lnTo>
                  <a:lnTo>
                    <a:pt x="192" y="59"/>
                  </a:lnTo>
                  <a:lnTo>
                    <a:pt x="192" y="62"/>
                  </a:lnTo>
                  <a:lnTo>
                    <a:pt x="194" y="64"/>
                  </a:lnTo>
                  <a:lnTo>
                    <a:pt x="222" y="83"/>
                  </a:lnTo>
                  <a:lnTo>
                    <a:pt x="222" y="83"/>
                  </a:lnTo>
                  <a:lnTo>
                    <a:pt x="222" y="85"/>
                  </a:lnTo>
                  <a:lnTo>
                    <a:pt x="222" y="88"/>
                  </a:lnTo>
                  <a:lnTo>
                    <a:pt x="222" y="90"/>
                  </a:lnTo>
                  <a:lnTo>
                    <a:pt x="218" y="104"/>
                  </a:lnTo>
                  <a:lnTo>
                    <a:pt x="213" y="114"/>
                  </a:lnTo>
                  <a:lnTo>
                    <a:pt x="213" y="121"/>
                  </a:lnTo>
                  <a:lnTo>
                    <a:pt x="220" y="125"/>
                  </a:lnTo>
                  <a:lnTo>
                    <a:pt x="225" y="130"/>
                  </a:lnTo>
                  <a:lnTo>
                    <a:pt x="227" y="130"/>
                  </a:lnTo>
                  <a:lnTo>
                    <a:pt x="229" y="137"/>
                  </a:lnTo>
                  <a:lnTo>
                    <a:pt x="229" y="142"/>
                  </a:lnTo>
                  <a:lnTo>
                    <a:pt x="227" y="140"/>
                  </a:lnTo>
                  <a:lnTo>
                    <a:pt x="225" y="142"/>
                  </a:lnTo>
                  <a:lnTo>
                    <a:pt x="222" y="147"/>
                  </a:lnTo>
                  <a:lnTo>
                    <a:pt x="222" y="156"/>
                  </a:lnTo>
                  <a:lnTo>
                    <a:pt x="227" y="159"/>
                  </a:lnTo>
                  <a:lnTo>
                    <a:pt x="227" y="163"/>
                  </a:lnTo>
                  <a:lnTo>
                    <a:pt x="222" y="166"/>
                  </a:lnTo>
                  <a:lnTo>
                    <a:pt x="225" y="173"/>
                  </a:lnTo>
                  <a:lnTo>
                    <a:pt x="227" y="177"/>
                  </a:lnTo>
                  <a:lnTo>
                    <a:pt x="225" y="177"/>
                  </a:lnTo>
                  <a:lnTo>
                    <a:pt x="227" y="180"/>
                  </a:lnTo>
                  <a:lnTo>
                    <a:pt x="227" y="185"/>
                  </a:lnTo>
                  <a:lnTo>
                    <a:pt x="229" y="187"/>
                  </a:lnTo>
                  <a:lnTo>
                    <a:pt x="227" y="192"/>
                  </a:lnTo>
                  <a:lnTo>
                    <a:pt x="229" y="194"/>
                  </a:lnTo>
                  <a:lnTo>
                    <a:pt x="232" y="201"/>
                  </a:lnTo>
                  <a:lnTo>
                    <a:pt x="232" y="204"/>
                  </a:lnTo>
                  <a:lnTo>
                    <a:pt x="239" y="211"/>
                  </a:lnTo>
                  <a:lnTo>
                    <a:pt x="246" y="213"/>
                  </a:lnTo>
                  <a:lnTo>
                    <a:pt x="251" y="215"/>
                  </a:lnTo>
                  <a:lnTo>
                    <a:pt x="251" y="218"/>
                  </a:lnTo>
                  <a:lnTo>
                    <a:pt x="251" y="218"/>
                  </a:lnTo>
                  <a:lnTo>
                    <a:pt x="251" y="220"/>
                  </a:lnTo>
                  <a:lnTo>
                    <a:pt x="248" y="222"/>
                  </a:lnTo>
                  <a:lnTo>
                    <a:pt x="244" y="220"/>
                  </a:lnTo>
                  <a:lnTo>
                    <a:pt x="241" y="225"/>
                  </a:lnTo>
                  <a:lnTo>
                    <a:pt x="237" y="227"/>
                  </a:lnTo>
                  <a:lnTo>
                    <a:pt x="232" y="227"/>
                  </a:lnTo>
                  <a:lnTo>
                    <a:pt x="229" y="230"/>
                  </a:lnTo>
                  <a:lnTo>
                    <a:pt x="225" y="232"/>
                  </a:lnTo>
                  <a:lnTo>
                    <a:pt x="222" y="232"/>
                  </a:lnTo>
                  <a:lnTo>
                    <a:pt x="220" y="234"/>
                  </a:lnTo>
                  <a:lnTo>
                    <a:pt x="215" y="232"/>
                  </a:lnTo>
                  <a:lnTo>
                    <a:pt x="208" y="234"/>
                  </a:lnTo>
                  <a:lnTo>
                    <a:pt x="206" y="237"/>
                  </a:lnTo>
                  <a:lnTo>
                    <a:pt x="201" y="237"/>
                  </a:lnTo>
                  <a:lnTo>
                    <a:pt x="199" y="234"/>
                  </a:lnTo>
                  <a:lnTo>
                    <a:pt x="196" y="237"/>
                  </a:lnTo>
                  <a:lnTo>
                    <a:pt x="192" y="234"/>
                  </a:lnTo>
                  <a:lnTo>
                    <a:pt x="189" y="237"/>
                  </a:lnTo>
                  <a:lnTo>
                    <a:pt x="192" y="239"/>
                  </a:lnTo>
                  <a:lnTo>
                    <a:pt x="189" y="241"/>
                  </a:lnTo>
                  <a:lnTo>
                    <a:pt x="182" y="244"/>
                  </a:lnTo>
                  <a:lnTo>
                    <a:pt x="180" y="244"/>
                  </a:lnTo>
                  <a:lnTo>
                    <a:pt x="175" y="244"/>
                  </a:lnTo>
                  <a:lnTo>
                    <a:pt x="173" y="241"/>
                  </a:lnTo>
                  <a:lnTo>
                    <a:pt x="173" y="241"/>
                  </a:lnTo>
                  <a:lnTo>
                    <a:pt x="170" y="239"/>
                  </a:lnTo>
                  <a:lnTo>
                    <a:pt x="168" y="241"/>
                  </a:lnTo>
                  <a:lnTo>
                    <a:pt x="166" y="241"/>
                  </a:lnTo>
                  <a:lnTo>
                    <a:pt x="161" y="246"/>
                  </a:lnTo>
                  <a:lnTo>
                    <a:pt x="154" y="248"/>
                  </a:lnTo>
                  <a:lnTo>
                    <a:pt x="156" y="246"/>
                  </a:lnTo>
                  <a:lnTo>
                    <a:pt x="154" y="244"/>
                  </a:lnTo>
                  <a:lnTo>
                    <a:pt x="149" y="244"/>
                  </a:lnTo>
                  <a:lnTo>
                    <a:pt x="147" y="241"/>
                  </a:lnTo>
                  <a:lnTo>
                    <a:pt x="144" y="239"/>
                  </a:lnTo>
                  <a:lnTo>
                    <a:pt x="144" y="239"/>
                  </a:lnTo>
                  <a:lnTo>
                    <a:pt x="142" y="239"/>
                  </a:lnTo>
                  <a:lnTo>
                    <a:pt x="140" y="241"/>
                  </a:lnTo>
                  <a:lnTo>
                    <a:pt x="137" y="241"/>
                  </a:lnTo>
                  <a:lnTo>
                    <a:pt x="116" y="241"/>
                  </a:lnTo>
                  <a:lnTo>
                    <a:pt x="111" y="258"/>
                  </a:lnTo>
                  <a:lnTo>
                    <a:pt x="111" y="220"/>
                  </a:lnTo>
                  <a:lnTo>
                    <a:pt x="109" y="211"/>
                  </a:lnTo>
                  <a:lnTo>
                    <a:pt x="102" y="204"/>
                  </a:lnTo>
                  <a:lnTo>
                    <a:pt x="99" y="201"/>
                  </a:lnTo>
                  <a:lnTo>
                    <a:pt x="97" y="199"/>
                  </a:lnTo>
                  <a:lnTo>
                    <a:pt x="97" y="196"/>
                  </a:lnTo>
                  <a:lnTo>
                    <a:pt x="95" y="196"/>
                  </a:lnTo>
                  <a:lnTo>
                    <a:pt x="92" y="196"/>
                  </a:lnTo>
                  <a:lnTo>
                    <a:pt x="90" y="196"/>
                  </a:lnTo>
                  <a:lnTo>
                    <a:pt x="90" y="196"/>
                  </a:lnTo>
                  <a:lnTo>
                    <a:pt x="88" y="194"/>
                  </a:lnTo>
                  <a:lnTo>
                    <a:pt x="85" y="194"/>
                  </a:lnTo>
                  <a:lnTo>
                    <a:pt x="85" y="192"/>
                  </a:lnTo>
                  <a:lnTo>
                    <a:pt x="83" y="192"/>
                  </a:lnTo>
                  <a:lnTo>
                    <a:pt x="80" y="192"/>
                  </a:lnTo>
                  <a:lnTo>
                    <a:pt x="80" y="192"/>
                  </a:lnTo>
                  <a:lnTo>
                    <a:pt x="78" y="192"/>
                  </a:lnTo>
                  <a:lnTo>
                    <a:pt x="76" y="187"/>
                  </a:lnTo>
                  <a:lnTo>
                    <a:pt x="73" y="185"/>
                  </a:lnTo>
                  <a:lnTo>
                    <a:pt x="71" y="185"/>
                  </a:lnTo>
                  <a:lnTo>
                    <a:pt x="69" y="182"/>
                  </a:lnTo>
                  <a:lnTo>
                    <a:pt x="66" y="182"/>
                  </a:lnTo>
                  <a:lnTo>
                    <a:pt x="57" y="177"/>
                  </a:lnTo>
                  <a:lnTo>
                    <a:pt x="52" y="177"/>
                  </a:lnTo>
                  <a:lnTo>
                    <a:pt x="50" y="175"/>
                  </a:lnTo>
                  <a:lnTo>
                    <a:pt x="50" y="175"/>
                  </a:lnTo>
                  <a:lnTo>
                    <a:pt x="45" y="173"/>
                  </a:lnTo>
                  <a:lnTo>
                    <a:pt x="43" y="173"/>
                  </a:lnTo>
                  <a:lnTo>
                    <a:pt x="40" y="170"/>
                  </a:lnTo>
                  <a:lnTo>
                    <a:pt x="38" y="170"/>
                  </a:lnTo>
                  <a:lnTo>
                    <a:pt x="28" y="166"/>
                  </a:lnTo>
                  <a:lnTo>
                    <a:pt x="24" y="149"/>
                  </a:lnTo>
                  <a:lnTo>
                    <a:pt x="7" y="128"/>
                  </a:lnTo>
                  <a:lnTo>
                    <a:pt x="2" y="102"/>
                  </a:lnTo>
                  <a:lnTo>
                    <a:pt x="0" y="83"/>
                  </a:lnTo>
                  <a:lnTo>
                    <a:pt x="12" y="83"/>
                  </a:lnTo>
                  <a:lnTo>
                    <a:pt x="19" y="80"/>
                  </a:lnTo>
                  <a:lnTo>
                    <a:pt x="24" y="76"/>
                  </a:lnTo>
                  <a:lnTo>
                    <a:pt x="28" y="69"/>
                  </a:lnTo>
                  <a:lnTo>
                    <a:pt x="31" y="66"/>
                  </a:lnTo>
                  <a:lnTo>
                    <a:pt x="33" y="64"/>
                  </a:lnTo>
                  <a:lnTo>
                    <a:pt x="38" y="59"/>
                  </a:lnTo>
                  <a:lnTo>
                    <a:pt x="38" y="57"/>
                  </a:lnTo>
                  <a:lnTo>
                    <a:pt x="38" y="50"/>
                  </a:lnTo>
                  <a:lnTo>
                    <a:pt x="33" y="50"/>
                  </a:lnTo>
                  <a:lnTo>
                    <a:pt x="33" y="47"/>
                  </a:lnTo>
                  <a:lnTo>
                    <a:pt x="31" y="45"/>
                  </a:lnTo>
                  <a:lnTo>
                    <a:pt x="31" y="43"/>
                  </a:lnTo>
                  <a:lnTo>
                    <a:pt x="28" y="40"/>
                  </a:lnTo>
                  <a:lnTo>
                    <a:pt x="28" y="38"/>
                  </a:lnTo>
                  <a:lnTo>
                    <a:pt x="28" y="38"/>
                  </a:lnTo>
                  <a:lnTo>
                    <a:pt x="31" y="38"/>
                  </a:lnTo>
                  <a:lnTo>
                    <a:pt x="33" y="38"/>
                  </a:lnTo>
                  <a:lnTo>
                    <a:pt x="36" y="36"/>
                  </a:lnTo>
                  <a:lnTo>
                    <a:pt x="38" y="33"/>
                  </a:lnTo>
                  <a:lnTo>
                    <a:pt x="38" y="31"/>
                  </a:lnTo>
                  <a:lnTo>
                    <a:pt x="38" y="26"/>
                  </a:lnTo>
                  <a:lnTo>
                    <a:pt x="36" y="19"/>
                  </a:lnTo>
                  <a:lnTo>
                    <a:pt x="33" y="17"/>
                  </a:lnTo>
                  <a:lnTo>
                    <a:pt x="33" y="12"/>
                  </a:lnTo>
                  <a:lnTo>
                    <a:pt x="31" y="12"/>
                  </a:lnTo>
                  <a:lnTo>
                    <a:pt x="28" y="7"/>
                  </a:lnTo>
                  <a:lnTo>
                    <a:pt x="28"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83" name="Taiwan">
              <a:extLst>
                <a:ext uri="{FF2B5EF4-FFF2-40B4-BE49-F238E27FC236}">
                  <a16:creationId xmlns:a16="http://schemas.microsoft.com/office/drawing/2014/main" xmlns="" id="{AF9EF1A8-ACC7-48A6-A155-F58767C70FF7}"/>
                </a:ext>
              </a:extLst>
            </p:cNvPr>
            <p:cNvSpPr>
              <a:spLocks/>
            </p:cNvSpPr>
            <p:nvPr/>
          </p:nvSpPr>
          <p:spPr bwMode="auto">
            <a:xfrm>
              <a:off x="8905926" y="3641725"/>
              <a:ext cx="47625" cy="103188"/>
            </a:xfrm>
            <a:custGeom>
              <a:avLst/>
              <a:gdLst>
                <a:gd name="T0" fmla="*/ 12 w 14"/>
                <a:gd name="T1" fmla="*/ 3 h 34"/>
                <a:gd name="T2" fmla="*/ 11 w 14"/>
                <a:gd name="T3" fmla="*/ 3 h 34"/>
                <a:gd name="T4" fmla="*/ 11 w 14"/>
                <a:gd name="T5" fmla="*/ 1 h 34"/>
                <a:gd name="T6" fmla="*/ 9 w 14"/>
                <a:gd name="T7" fmla="*/ 0 h 34"/>
                <a:gd name="T8" fmla="*/ 8 w 14"/>
                <a:gd name="T9" fmla="*/ 1 h 34"/>
                <a:gd name="T10" fmla="*/ 8 w 14"/>
                <a:gd name="T11" fmla="*/ 2 h 34"/>
                <a:gd name="T12" fmla="*/ 7 w 14"/>
                <a:gd name="T13" fmla="*/ 3 h 34"/>
                <a:gd name="T14" fmla="*/ 6 w 14"/>
                <a:gd name="T15" fmla="*/ 4 h 34"/>
                <a:gd name="T16" fmla="*/ 4 w 14"/>
                <a:gd name="T17" fmla="*/ 7 h 34"/>
                <a:gd name="T18" fmla="*/ 4 w 14"/>
                <a:gd name="T19" fmla="*/ 8 h 34"/>
                <a:gd name="T20" fmla="*/ 4 w 14"/>
                <a:gd name="T21" fmla="*/ 9 h 34"/>
                <a:gd name="T22" fmla="*/ 3 w 14"/>
                <a:gd name="T23" fmla="*/ 9 h 34"/>
                <a:gd name="T24" fmla="*/ 1 w 14"/>
                <a:gd name="T25" fmla="*/ 13 h 34"/>
                <a:gd name="T26" fmla="*/ 0 w 14"/>
                <a:gd name="T27" fmla="*/ 16 h 34"/>
                <a:gd name="T28" fmla="*/ 0 w 14"/>
                <a:gd name="T29" fmla="*/ 16 h 34"/>
                <a:gd name="T30" fmla="*/ 0 w 14"/>
                <a:gd name="T31" fmla="*/ 17 h 34"/>
                <a:gd name="T32" fmla="*/ 0 w 14"/>
                <a:gd name="T33" fmla="*/ 20 h 34"/>
                <a:gd name="T34" fmla="*/ 0 w 14"/>
                <a:gd name="T35" fmla="*/ 24 h 34"/>
                <a:gd name="T36" fmla="*/ 1 w 14"/>
                <a:gd name="T37" fmla="*/ 24 h 34"/>
                <a:gd name="T38" fmla="*/ 1 w 14"/>
                <a:gd name="T39" fmla="*/ 25 h 34"/>
                <a:gd name="T40" fmla="*/ 1 w 14"/>
                <a:gd name="T41" fmla="*/ 25 h 34"/>
                <a:gd name="T42" fmla="*/ 1 w 14"/>
                <a:gd name="T43" fmla="*/ 26 h 34"/>
                <a:gd name="T44" fmla="*/ 2 w 14"/>
                <a:gd name="T45" fmla="*/ 27 h 34"/>
                <a:gd name="T46" fmla="*/ 3 w 14"/>
                <a:gd name="T47" fmla="*/ 27 h 34"/>
                <a:gd name="T48" fmla="*/ 3 w 14"/>
                <a:gd name="T49" fmla="*/ 29 h 34"/>
                <a:gd name="T50" fmla="*/ 6 w 14"/>
                <a:gd name="T51" fmla="*/ 29 h 34"/>
                <a:gd name="T52" fmla="*/ 6 w 14"/>
                <a:gd name="T53" fmla="*/ 31 h 34"/>
                <a:gd name="T54" fmla="*/ 6 w 14"/>
                <a:gd name="T55" fmla="*/ 33 h 34"/>
                <a:gd name="T56" fmla="*/ 6 w 14"/>
                <a:gd name="T57" fmla="*/ 34 h 34"/>
                <a:gd name="T58" fmla="*/ 8 w 14"/>
                <a:gd name="T59" fmla="*/ 34 h 34"/>
                <a:gd name="T60" fmla="*/ 9 w 14"/>
                <a:gd name="T61" fmla="*/ 34 h 34"/>
                <a:gd name="T62" fmla="*/ 9 w 14"/>
                <a:gd name="T63" fmla="*/ 32 h 34"/>
                <a:gd name="T64" fmla="*/ 9 w 14"/>
                <a:gd name="T65" fmla="*/ 31 h 34"/>
                <a:gd name="T66" fmla="*/ 8 w 14"/>
                <a:gd name="T67" fmla="*/ 28 h 34"/>
                <a:gd name="T68" fmla="*/ 10 w 14"/>
                <a:gd name="T69" fmla="*/ 26 h 34"/>
                <a:gd name="T70" fmla="*/ 11 w 14"/>
                <a:gd name="T71" fmla="*/ 24 h 34"/>
                <a:gd name="T72" fmla="*/ 11 w 14"/>
                <a:gd name="T73" fmla="*/ 21 h 34"/>
                <a:gd name="T74" fmla="*/ 12 w 14"/>
                <a:gd name="T75" fmla="*/ 21 h 34"/>
                <a:gd name="T76" fmla="*/ 11 w 14"/>
                <a:gd name="T77" fmla="*/ 20 h 34"/>
                <a:gd name="T78" fmla="*/ 11 w 14"/>
                <a:gd name="T79" fmla="*/ 18 h 34"/>
                <a:gd name="T80" fmla="*/ 12 w 14"/>
                <a:gd name="T81" fmla="*/ 15 h 34"/>
                <a:gd name="T82" fmla="*/ 11 w 14"/>
                <a:gd name="T83" fmla="*/ 13 h 34"/>
                <a:gd name="T84" fmla="*/ 12 w 14"/>
                <a:gd name="T85" fmla="*/ 11 h 34"/>
                <a:gd name="T86" fmla="*/ 13 w 14"/>
                <a:gd name="T87" fmla="*/ 8 h 34"/>
                <a:gd name="T88" fmla="*/ 13 w 14"/>
                <a:gd name="T89" fmla="*/ 5 h 34"/>
                <a:gd name="T90" fmla="*/ 14 w 14"/>
                <a:gd name="T91" fmla="*/ 5 h 34"/>
                <a:gd name="T92" fmla="*/ 14 w 14"/>
                <a:gd name="T93" fmla="*/ 4 h 34"/>
                <a:gd name="T94" fmla="*/ 12 w 14"/>
                <a:gd name="T95" fmla="*/ 3 h 34"/>
                <a:gd name="T96" fmla="*/ 12 w 14"/>
                <a:gd name="T9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 h="34">
                  <a:moveTo>
                    <a:pt x="12" y="3"/>
                  </a:moveTo>
                  <a:cubicBezTo>
                    <a:pt x="11" y="3"/>
                    <a:pt x="11" y="3"/>
                    <a:pt x="11" y="3"/>
                  </a:cubicBezTo>
                  <a:cubicBezTo>
                    <a:pt x="11" y="1"/>
                    <a:pt x="11" y="1"/>
                    <a:pt x="11" y="1"/>
                  </a:cubicBezTo>
                  <a:cubicBezTo>
                    <a:pt x="9" y="0"/>
                    <a:pt x="9" y="0"/>
                    <a:pt x="9" y="0"/>
                  </a:cubicBezTo>
                  <a:cubicBezTo>
                    <a:pt x="8" y="1"/>
                    <a:pt x="8" y="1"/>
                    <a:pt x="8" y="1"/>
                  </a:cubicBezTo>
                  <a:cubicBezTo>
                    <a:pt x="8" y="2"/>
                    <a:pt x="8" y="2"/>
                    <a:pt x="8" y="2"/>
                  </a:cubicBezTo>
                  <a:cubicBezTo>
                    <a:pt x="7" y="3"/>
                    <a:pt x="7" y="3"/>
                    <a:pt x="7" y="3"/>
                  </a:cubicBezTo>
                  <a:cubicBezTo>
                    <a:pt x="6" y="4"/>
                    <a:pt x="6" y="4"/>
                    <a:pt x="6" y="4"/>
                  </a:cubicBezTo>
                  <a:cubicBezTo>
                    <a:pt x="4" y="7"/>
                    <a:pt x="4" y="7"/>
                    <a:pt x="4" y="7"/>
                  </a:cubicBezTo>
                  <a:cubicBezTo>
                    <a:pt x="4" y="8"/>
                    <a:pt x="4" y="8"/>
                    <a:pt x="4" y="8"/>
                  </a:cubicBezTo>
                  <a:cubicBezTo>
                    <a:pt x="4" y="9"/>
                    <a:pt x="4" y="9"/>
                    <a:pt x="4" y="9"/>
                  </a:cubicBezTo>
                  <a:cubicBezTo>
                    <a:pt x="3" y="9"/>
                    <a:pt x="3" y="9"/>
                    <a:pt x="3" y="9"/>
                  </a:cubicBezTo>
                  <a:cubicBezTo>
                    <a:pt x="1" y="13"/>
                    <a:pt x="1" y="13"/>
                    <a:pt x="1" y="13"/>
                  </a:cubicBezTo>
                  <a:cubicBezTo>
                    <a:pt x="0" y="16"/>
                    <a:pt x="0" y="16"/>
                    <a:pt x="0" y="16"/>
                  </a:cubicBezTo>
                  <a:cubicBezTo>
                    <a:pt x="0" y="16"/>
                    <a:pt x="0" y="16"/>
                    <a:pt x="0" y="16"/>
                  </a:cubicBezTo>
                  <a:cubicBezTo>
                    <a:pt x="0" y="17"/>
                    <a:pt x="0" y="17"/>
                    <a:pt x="0" y="17"/>
                  </a:cubicBezTo>
                  <a:cubicBezTo>
                    <a:pt x="0" y="20"/>
                    <a:pt x="0" y="20"/>
                    <a:pt x="0" y="20"/>
                  </a:cubicBezTo>
                  <a:cubicBezTo>
                    <a:pt x="0" y="24"/>
                    <a:pt x="0" y="24"/>
                    <a:pt x="0" y="24"/>
                  </a:cubicBezTo>
                  <a:cubicBezTo>
                    <a:pt x="1" y="24"/>
                    <a:pt x="1" y="24"/>
                    <a:pt x="1" y="24"/>
                  </a:cubicBezTo>
                  <a:cubicBezTo>
                    <a:pt x="1" y="25"/>
                    <a:pt x="1" y="25"/>
                    <a:pt x="1" y="25"/>
                  </a:cubicBezTo>
                  <a:cubicBezTo>
                    <a:pt x="1" y="25"/>
                    <a:pt x="1" y="25"/>
                    <a:pt x="1" y="25"/>
                  </a:cubicBezTo>
                  <a:cubicBezTo>
                    <a:pt x="1" y="26"/>
                    <a:pt x="1" y="26"/>
                    <a:pt x="1" y="26"/>
                  </a:cubicBezTo>
                  <a:cubicBezTo>
                    <a:pt x="2" y="27"/>
                    <a:pt x="2" y="27"/>
                    <a:pt x="2" y="27"/>
                  </a:cubicBezTo>
                  <a:cubicBezTo>
                    <a:pt x="3" y="27"/>
                    <a:pt x="3" y="27"/>
                    <a:pt x="3" y="27"/>
                  </a:cubicBezTo>
                  <a:cubicBezTo>
                    <a:pt x="3" y="29"/>
                    <a:pt x="3" y="29"/>
                    <a:pt x="3" y="29"/>
                  </a:cubicBezTo>
                  <a:cubicBezTo>
                    <a:pt x="6" y="29"/>
                    <a:pt x="6" y="29"/>
                    <a:pt x="6" y="29"/>
                  </a:cubicBezTo>
                  <a:cubicBezTo>
                    <a:pt x="6" y="31"/>
                    <a:pt x="6" y="31"/>
                    <a:pt x="6" y="31"/>
                  </a:cubicBezTo>
                  <a:cubicBezTo>
                    <a:pt x="6" y="33"/>
                    <a:pt x="6" y="33"/>
                    <a:pt x="6" y="33"/>
                  </a:cubicBezTo>
                  <a:cubicBezTo>
                    <a:pt x="6" y="34"/>
                    <a:pt x="6" y="34"/>
                    <a:pt x="6" y="34"/>
                  </a:cubicBezTo>
                  <a:cubicBezTo>
                    <a:pt x="8" y="34"/>
                    <a:pt x="8" y="34"/>
                    <a:pt x="8" y="34"/>
                  </a:cubicBezTo>
                  <a:cubicBezTo>
                    <a:pt x="9" y="34"/>
                    <a:pt x="9" y="34"/>
                    <a:pt x="9" y="34"/>
                  </a:cubicBezTo>
                  <a:cubicBezTo>
                    <a:pt x="9" y="32"/>
                    <a:pt x="9" y="32"/>
                    <a:pt x="9" y="32"/>
                  </a:cubicBezTo>
                  <a:cubicBezTo>
                    <a:pt x="9" y="31"/>
                    <a:pt x="9" y="31"/>
                    <a:pt x="9" y="31"/>
                  </a:cubicBezTo>
                  <a:cubicBezTo>
                    <a:pt x="8" y="28"/>
                    <a:pt x="8" y="28"/>
                    <a:pt x="8" y="28"/>
                  </a:cubicBezTo>
                  <a:cubicBezTo>
                    <a:pt x="10" y="26"/>
                    <a:pt x="10" y="26"/>
                    <a:pt x="10" y="26"/>
                  </a:cubicBezTo>
                  <a:cubicBezTo>
                    <a:pt x="11" y="24"/>
                    <a:pt x="11" y="24"/>
                    <a:pt x="11" y="24"/>
                  </a:cubicBezTo>
                  <a:cubicBezTo>
                    <a:pt x="11" y="21"/>
                    <a:pt x="11" y="21"/>
                    <a:pt x="11" y="21"/>
                  </a:cubicBezTo>
                  <a:cubicBezTo>
                    <a:pt x="12" y="21"/>
                    <a:pt x="12" y="21"/>
                    <a:pt x="12" y="21"/>
                  </a:cubicBezTo>
                  <a:cubicBezTo>
                    <a:pt x="11" y="20"/>
                    <a:pt x="11" y="20"/>
                    <a:pt x="11" y="20"/>
                  </a:cubicBezTo>
                  <a:cubicBezTo>
                    <a:pt x="11" y="18"/>
                    <a:pt x="11" y="18"/>
                    <a:pt x="11" y="18"/>
                  </a:cubicBezTo>
                  <a:cubicBezTo>
                    <a:pt x="12" y="15"/>
                    <a:pt x="12" y="15"/>
                    <a:pt x="12" y="15"/>
                  </a:cubicBezTo>
                  <a:cubicBezTo>
                    <a:pt x="11" y="13"/>
                    <a:pt x="11" y="13"/>
                    <a:pt x="11" y="13"/>
                  </a:cubicBezTo>
                  <a:cubicBezTo>
                    <a:pt x="12" y="11"/>
                    <a:pt x="12" y="11"/>
                    <a:pt x="12" y="11"/>
                  </a:cubicBezTo>
                  <a:cubicBezTo>
                    <a:pt x="13" y="8"/>
                    <a:pt x="13" y="8"/>
                    <a:pt x="13" y="8"/>
                  </a:cubicBezTo>
                  <a:cubicBezTo>
                    <a:pt x="13" y="5"/>
                    <a:pt x="13" y="5"/>
                    <a:pt x="13" y="5"/>
                  </a:cubicBezTo>
                  <a:cubicBezTo>
                    <a:pt x="14" y="5"/>
                    <a:pt x="14" y="5"/>
                    <a:pt x="14" y="5"/>
                  </a:cubicBezTo>
                  <a:cubicBezTo>
                    <a:pt x="14" y="4"/>
                    <a:pt x="14" y="4"/>
                    <a:pt x="14" y="4"/>
                  </a:cubicBezTo>
                  <a:cubicBezTo>
                    <a:pt x="12" y="3"/>
                    <a:pt x="12" y="3"/>
                    <a:pt x="12" y="3"/>
                  </a:cubicBezTo>
                  <a:cubicBezTo>
                    <a:pt x="12" y="3"/>
                    <a:pt x="12" y="3"/>
                    <a:pt x="12" y="3"/>
                  </a:cubicBez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84" name="Syria">
              <a:extLst>
                <a:ext uri="{FF2B5EF4-FFF2-40B4-BE49-F238E27FC236}">
                  <a16:creationId xmlns:a16="http://schemas.microsoft.com/office/drawing/2014/main" xmlns="" id="{5FDB91BB-5DCE-4E9A-8C5C-7317E63ACDBC}"/>
                </a:ext>
              </a:extLst>
            </p:cNvPr>
            <p:cNvSpPr>
              <a:spLocks/>
            </p:cNvSpPr>
            <p:nvPr/>
          </p:nvSpPr>
          <p:spPr bwMode="auto">
            <a:xfrm>
              <a:off x="6755993" y="3337360"/>
              <a:ext cx="161202" cy="141903"/>
            </a:xfrm>
            <a:custGeom>
              <a:avLst/>
              <a:gdLst>
                <a:gd name="T0" fmla="*/ 114 w 142"/>
                <a:gd name="T1" fmla="*/ 68 h 125"/>
                <a:gd name="T2" fmla="*/ 121 w 142"/>
                <a:gd name="T3" fmla="*/ 59 h 125"/>
                <a:gd name="T4" fmla="*/ 118 w 142"/>
                <a:gd name="T5" fmla="*/ 50 h 125"/>
                <a:gd name="T6" fmla="*/ 123 w 142"/>
                <a:gd name="T7" fmla="*/ 35 h 125"/>
                <a:gd name="T8" fmla="*/ 118 w 142"/>
                <a:gd name="T9" fmla="*/ 19 h 125"/>
                <a:gd name="T10" fmla="*/ 133 w 142"/>
                <a:gd name="T11" fmla="*/ 9 h 125"/>
                <a:gd name="T12" fmla="*/ 137 w 142"/>
                <a:gd name="T13" fmla="*/ 7 h 125"/>
                <a:gd name="T14" fmla="*/ 137 w 142"/>
                <a:gd name="T15" fmla="*/ 0 h 125"/>
                <a:gd name="T16" fmla="*/ 123 w 142"/>
                <a:gd name="T17" fmla="*/ 2 h 125"/>
                <a:gd name="T18" fmla="*/ 107 w 142"/>
                <a:gd name="T19" fmla="*/ 2 h 125"/>
                <a:gd name="T20" fmla="*/ 95 w 142"/>
                <a:gd name="T21" fmla="*/ 5 h 125"/>
                <a:gd name="T22" fmla="*/ 85 w 142"/>
                <a:gd name="T23" fmla="*/ 9 h 125"/>
                <a:gd name="T24" fmla="*/ 74 w 142"/>
                <a:gd name="T25" fmla="*/ 12 h 125"/>
                <a:gd name="T26" fmla="*/ 64 w 142"/>
                <a:gd name="T27" fmla="*/ 9 h 125"/>
                <a:gd name="T28" fmla="*/ 48 w 142"/>
                <a:gd name="T29" fmla="*/ 9 h 125"/>
                <a:gd name="T30" fmla="*/ 43 w 142"/>
                <a:gd name="T31" fmla="*/ 9 h 125"/>
                <a:gd name="T32" fmla="*/ 29 w 142"/>
                <a:gd name="T33" fmla="*/ 14 h 125"/>
                <a:gd name="T34" fmla="*/ 22 w 142"/>
                <a:gd name="T35" fmla="*/ 16 h 125"/>
                <a:gd name="T36" fmla="*/ 17 w 142"/>
                <a:gd name="T37" fmla="*/ 26 h 125"/>
                <a:gd name="T38" fmla="*/ 14 w 142"/>
                <a:gd name="T39" fmla="*/ 33 h 125"/>
                <a:gd name="T40" fmla="*/ 5 w 142"/>
                <a:gd name="T41" fmla="*/ 33 h 125"/>
                <a:gd name="T42" fmla="*/ 0 w 142"/>
                <a:gd name="T43" fmla="*/ 33 h 125"/>
                <a:gd name="T44" fmla="*/ 5 w 142"/>
                <a:gd name="T45" fmla="*/ 47 h 125"/>
                <a:gd name="T46" fmla="*/ 7 w 142"/>
                <a:gd name="T47" fmla="*/ 59 h 125"/>
                <a:gd name="T48" fmla="*/ 14 w 142"/>
                <a:gd name="T49" fmla="*/ 68 h 125"/>
                <a:gd name="T50" fmla="*/ 22 w 142"/>
                <a:gd name="T51" fmla="*/ 76 h 125"/>
                <a:gd name="T52" fmla="*/ 22 w 142"/>
                <a:gd name="T53" fmla="*/ 85 h 125"/>
                <a:gd name="T54" fmla="*/ 17 w 142"/>
                <a:gd name="T55" fmla="*/ 85 h 125"/>
                <a:gd name="T56" fmla="*/ 12 w 142"/>
                <a:gd name="T57" fmla="*/ 94 h 125"/>
                <a:gd name="T58" fmla="*/ 7 w 142"/>
                <a:gd name="T59" fmla="*/ 99 h 125"/>
                <a:gd name="T60" fmla="*/ 12 w 142"/>
                <a:gd name="T61" fmla="*/ 104 h 125"/>
                <a:gd name="T62" fmla="*/ 12 w 142"/>
                <a:gd name="T63" fmla="*/ 116 h 125"/>
                <a:gd name="T64" fmla="*/ 22 w 142"/>
                <a:gd name="T65" fmla="*/ 118 h 125"/>
                <a:gd name="T66" fmla="*/ 26 w 142"/>
                <a:gd name="T67" fmla="*/ 123 h 125"/>
                <a:gd name="T68" fmla="*/ 74 w 142"/>
                <a:gd name="T69" fmla="*/ 97 h 125"/>
                <a:gd name="T70" fmla="*/ 74 w 142"/>
                <a:gd name="T71" fmla="*/ 9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2" h="125">
                  <a:moveTo>
                    <a:pt x="74" y="97"/>
                  </a:moveTo>
                  <a:lnTo>
                    <a:pt x="114" y="68"/>
                  </a:lnTo>
                  <a:lnTo>
                    <a:pt x="116" y="64"/>
                  </a:lnTo>
                  <a:lnTo>
                    <a:pt x="121" y="59"/>
                  </a:lnTo>
                  <a:lnTo>
                    <a:pt x="121" y="54"/>
                  </a:lnTo>
                  <a:lnTo>
                    <a:pt x="118" y="50"/>
                  </a:lnTo>
                  <a:lnTo>
                    <a:pt x="123" y="42"/>
                  </a:lnTo>
                  <a:lnTo>
                    <a:pt x="123" y="35"/>
                  </a:lnTo>
                  <a:lnTo>
                    <a:pt x="118" y="26"/>
                  </a:lnTo>
                  <a:lnTo>
                    <a:pt x="118" y="19"/>
                  </a:lnTo>
                  <a:lnTo>
                    <a:pt x="123" y="12"/>
                  </a:lnTo>
                  <a:lnTo>
                    <a:pt x="133" y="9"/>
                  </a:lnTo>
                  <a:lnTo>
                    <a:pt x="137" y="7"/>
                  </a:lnTo>
                  <a:lnTo>
                    <a:pt x="137" y="7"/>
                  </a:lnTo>
                  <a:lnTo>
                    <a:pt x="142" y="2"/>
                  </a:lnTo>
                  <a:lnTo>
                    <a:pt x="137" y="0"/>
                  </a:lnTo>
                  <a:lnTo>
                    <a:pt x="133" y="0"/>
                  </a:lnTo>
                  <a:lnTo>
                    <a:pt x="123" y="2"/>
                  </a:lnTo>
                  <a:lnTo>
                    <a:pt x="111" y="2"/>
                  </a:lnTo>
                  <a:lnTo>
                    <a:pt x="107" y="2"/>
                  </a:lnTo>
                  <a:lnTo>
                    <a:pt x="102" y="2"/>
                  </a:lnTo>
                  <a:lnTo>
                    <a:pt x="95" y="5"/>
                  </a:lnTo>
                  <a:lnTo>
                    <a:pt x="90" y="9"/>
                  </a:lnTo>
                  <a:lnTo>
                    <a:pt x="85" y="9"/>
                  </a:lnTo>
                  <a:lnTo>
                    <a:pt x="83" y="12"/>
                  </a:lnTo>
                  <a:lnTo>
                    <a:pt x="74" y="12"/>
                  </a:lnTo>
                  <a:lnTo>
                    <a:pt x="66" y="9"/>
                  </a:lnTo>
                  <a:lnTo>
                    <a:pt x="64" y="9"/>
                  </a:lnTo>
                  <a:lnTo>
                    <a:pt x="59" y="7"/>
                  </a:lnTo>
                  <a:lnTo>
                    <a:pt x="48" y="9"/>
                  </a:lnTo>
                  <a:lnTo>
                    <a:pt x="45" y="9"/>
                  </a:lnTo>
                  <a:lnTo>
                    <a:pt x="43" y="9"/>
                  </a:lnTo>
                  <a:lnTo>
                    <a:pt x="31" y="14"/>
                  </a:lnTo>
                  <a:lnTo>
                    <a:pt x="29" y="14"/>
                  </a:lnTo>
                  <a:lnTo>
                    <a:pt x="22" y="12"/>
                  </a:lnTo>
                  <a:lnTo>
                    <a:pt x="22" y="16"/>
                  </a:lnTo>
                  <a:lnTo>
                    <a:pt x="19" y="24"/>
                  </a:lnTo>
                  <a:lnTo>
                    <a:pt x="17" y="26"/>
                  </a:lnTo>
                  <a:lnTo>
                    <a:pt x="17" y="31"/>
                  </a:lnTo>
                  <a:lnTo>
                    <a:pt x="14" y="33"/>
                  </a:lnTo>
                  <a:lnTo>
                    <a:pt x="10" y="33"/>
                  </a:lnTo>
                  <a:lnTo>
                    <a:pt x="5" y="33"/>
                  </a:lnTo>
                  <a:lnTo>
                    <a:pt x="5" y="33"/>
                  </a:lnTo>
                  <a:lnTo>
                    <a:pt x="0" y="33"/>
                  </a:lnTo>
                  <a:lnTo>
                    <a:pt x="3" y="40"/>
                  </a:lnTo>
                  <a:lnTo>
                    <a:pt x="5" y="47"/>
                  </a:lnTo>
                  <a:lnTo>
                    <a:pt x="7" y="54"/>
                  </a:lnTo>
                  <a:lnTo>
                    <a:pt x="7" y="59"/>
                  </a:lnTo>
                  <a:lnTo>
                    <a:pt x="5" y="68"/>
                  </a:lnTo>
                  <a:lnTo>
                    <a:pt x="14" y="68"/>
                  </a:lnTo>
                  <a:lnTo>
                    <a:pt x="17" y="73"/>
                  </a:lnTo>
                  <a:lnTo>
                    <a:pt x="22" y="76"/>
                  </a:lnTo>
                  <a:lnTo>
                    <a:pt x="22" y="80"/>
                  </a:lnTo>
                  <a:lnTo>
                    <a:pt x="22" y="85"/>
                  </a:lnTo>
                  <a:lnTo>
                    <a:pt x="19" y="85"/>
                  </a:lnTo>
                  <a:lnTo>
                    <a:pt x="17" y="85"/>
                  </a:lnTo>
                  <a:lnTo>
                    <a:pt x="14" y="87"/>
                  </a:lnTo>
                  <a:lnTo>
                    <a:pt x="12" y="94"/>
                  </a:lnTo>
                  <a:lnTo>
                    <a:pt x="10" y="99"/>
                  </a:lnTo>
                  <a:lnTo>
                    <a:pt x="7" y="99"/>
                  </a:lnTo>
                  <a:lnTo>
                    <a:pt x="10" y="102"/>
                  </a:lnTo>
                  <a:lnTo>
                    <a:pt x="12" y="104"/>
                  </a:lnTo>
                  <a:lnTo>
                    <a:pt x="12" y="111"/>
                  </a:lnTo>
                  <a:lnTo>
                    <a:pt x="12" y="116"/>
                  </a:lnTo>
                  <a:lnTo>
                    <a:pt x="14" y="116"/>
                  </a:lnTo>
                  <a:lnTo>
                    <a:pt x="22" y="118"/>
                  </a:lnTo>
                  <a:lnTo>
                    <a:pt x="26" y="123"/>
                  </a:lnTo>
                  <a:lnTo>
                    <a:pt x="26" y="123"/>
                  </a:lnTo>
                  <a:lnTo>
                    <a:pt x="31" y="125"/>
                  </a:lnTo>
                  <a:lnTo>
                    <a:pt x="74" y="97"/>
                  </a:lnTo>
                  <a:lnTo>
                    <a:pt x="74" y="97"/>
                  </a:lnTo>
                  <a:lnTo>
                    <a:pt x="74" y="9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85" name="Switzerland">
              <a:extLst>
                <a:ext uri="{FF2B5EF4-FFF2-40B4-BE49-F238E27FC236}">
                  <a16:creationId xmlns:a16="http://schemas.microsoft.com/office/drawing/2014/main" xmlns="" id="{54219C45-D3E3-4F35-8C14-46EB550CF7C5}"/>
                </a:ext>
              </a:extLst>
            </p:cNvPr>
            <p:cNvSpPr>
              <a:spLocks/>
            </p:cNvSpPr>
            <p:nvPr/>
          </p:nvSpPr>
          <p:spPr bwMode="auto">
            <a:xfrm>
              <a:off x="6015825" y="3012685"/>
              <a:ext cx="114658" cy="63573"/>
            </a:xfrm>
            <a:custGeom>
              <a:avLst/>
              <a:gdLst>
                <a:gd name="T0" fmla="*/ 42 w 101"/>
                <a:gd name="T1" fmla="*/ 7 h 56"/>
                <a:gd name="T2" fmla="*/ 52 w 101"/>
                <a:gd name="T3" fmla="*/ 7 h 56"/>
                <a:gd name="T4" fmla="*/ 52 w 101"/>
                <a:gd name="T5" fmla="*/ 0 h 56"/>
                <a:gd name="T6" fmla="*/ 59 w 101"/>
                <a:gd name="T7" fmla="*/ 2 h 56"/>
                <a:gd name="T8" fmla="*/ 63 w 101"/>
                <a:gd name="T9" fmla="*/ 2 h 56"/>
                <a:gd name="T10" fmla="*/ 73 w 101"/>
                <a:gd name="T11" fmla="*/ 7 h 56"/>
                <a:gd name="T12" fmla="*/ 78 w 101"/>
                <a:gd name="T13" fmla="*/ 14 h 56"/>
                <a:gd name="T14" fmla="*/ 78 w 101"/>
                <a:gd name="T15" fmla="*/ 18 h 56"/>
                <a:gd name="T16" fmla="*/ 87 w 101"/>
                <a:gd name="T17" fmla="*/ 18 h 56"/>
                <a:gd name="T18" fmla="*/ 94 w 101"/>
                <a:gd name="T19" fmla="*/ 18 h 56"/>
                <a:gd name="T20" fmla="*/ 101 w 101"/>
                <a:gd name="T21" fmla="*/ 23 h 56"/>
                <a:gd name="T22" fmla="*/ 99 w 101"/>
                <a:gd name="T23" fmla="*/ 35 h 56"/>
                <a:gd name="T24" fmla="*/ 89 w 101"/>
                <a:gd name="T25" fmla="*/ 44 h 56"/>
                <a:gd name="T26" fmla="*/ 80 w 101"/>
                <a:gd name="T27" fmla="*/ 42 h 56"/>
                <a:gd name="T28" fmla="*/ 71 w 101"/>
                <a:gd name="T29" fmla="*/ 47 h 56"/>
                <a:gd name="T30" fmla="*/ 63 w 101"/>
                <a:gd name="T31" fmla="*/ 49 h 56"/>
                <a:gd name="T32" fmla="*/ 59 w 101"/>
                <a:gd name="T33" fmla="*/ 42 h 56"/>
                <a:gd name="T34" fmla="*/ 45 w 101"/>
                <a:gd name="T35" fmla="*/ 52 h 56"/>
                <a:gd name="T36" fmla="*/ 30 w 101"/>
                <a:gd name="T37" fmla="*/ 56 h 56"/>
                <a:gd name="T38" fmla="*/ 23 w 101"/>
                <a:gd name="T39" fmla="*/ 49 h 56"/>
                <a:gd name="T40" fmla="*/ 21 w 101"/>
                <a:gd name="T41" fmla="*/ 42 h 56"/>
                <a:gd name="T42" fmla="*/ 11 w 101"/>
                <a:gd name="T43" fmla="*/ 37 h 56"/>
                <a:gd name="T44" fmla="*/ 11 w 101"/>
                <a:gd name="T45" fmla="*/ 47 h 56"/>
                <a:gd name="T46" fmla="*/ 0 w 101"/>
                <a:gd name="T47" fmla="*/ 47 h 56"/>
                <a:gd name="T48" fmla="*/ 2 w 101"/>
                <a:gd name="T49" fmla="*/ 42 h 56"/>
                <a:gd name="T50" fmla="*/ 4 w 101"/>
                <a:gd name="T51" fmla="*/ 40 h 56"/>
                <a:gd name="T52" fmla="*/ 11 w 101"/>
                <a:gd name="T53" fmla="*/ 23 h 56"/>
                <a:gd name="T54" fmla="*/ 19 w 101"/>
                <a:gd name="T55" fmla="*/ 16 h 56"/>
                <a:gd name="T56" fmla="*/ 23 w 101"/>
                <a:gd name="T57" fmla="*/ 9 h 56"/>
                <a:gd name="T58" fmla="*/ 21 w 101"/>
                <a:gd name="T59" fmla="*/ 4 h 56"/>
                <a:gd name="T60" fmla="*/ 28 w 101"/>
                <a:gd name="T61" fmla="*/ 7 h 56"/>
                <a:gd name="T62" fmla="*/ 37 w 101"/>
                <a:gd name="T63" fmla="*/ 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56">
                  <a:moveTo>
                    <a:pt x="37" y="4"/>
                  </a:moveTo>
                  <a:lnTo>
                    <a:pt x="42" y="7"/>
                  </a:lnTo>
                  <a:lnTo>
                    <a:pt x="47" y="4"/>
                  </a:lnTo>
                  <a:lnTo>
                    <a:pt x="52" y="7"/>
                  </a:lnTo>
                  <a:lnTo>
                    <a:pt x="54" y="2"/>
                  </a:lnTo>
                  <a:lnTo>
                    <a:pt x="52" y="0"/>
                  </a:lnTo>
                  <a:lnTo>
                    <a:pt x="56" y="0"/>
                  </a:lnTo>
                  <a:lnTo>
                    <a:pt x="59" y="2"/>
                  </a:lnTo>
                  <a:lnTo>
                    <a:pt x="61" y="4"/>
                  </a:lnTo>
                  <a:lnTo>
                    <a:pt x="63" y="2"/>
                  </a:lnTo>
                  <a:lnTo>
                    <a:pt x="66" y="2"/>
                  </a:lnTo>
                  <a:lnTo>
                    <a:pt x="73" y="7"/>
                  </a:lnTo>
                  <a:lnTo>
                    <a:pt x="78" y="9"/>
                  </a:lnTo>
                  <a:lnTo>
                    <a:pt x="78" y="14"/>
                  </a:lnTo>
                  <a:lnTo>
                    <a:pt x="75" y="16"/>
                  </a:lnTo>
                  <a:lnTo>
                    <a:pt x="78" y="18"/>
                  </a:lnTo>
                  <a:lnTo>
                    <a:pt x="82" y="18"/>
                  </a:lnTo>
                  <a:lnTo>
                    <a:pt x="87" y="18"/>
                  </a:lnTo>
                  <a:lnTo>
                    <a:pt x="92" y="23"/>
                  </a:lnTo>
                  <a:lnTo>
                    <a:pt x="94" y="18"/>
                  </a:lnTo>
                  <a:lnTo>
                    <a:pt x="99" y="18"/>
                  </a:lnTo>
                  <a:lnTo>
                    <a:pt x="101" y="23"/>
                  </a:lnTo>
                  <a:lnTo>
                    <a:pt x="97" y="28"/>
                  </a:lnTo>
                  <a:lnTo>
                    <a:pt x="99" y="35"/>
                  </a:lnTo>
                  <a:lnTo>
                    <a:pt x="89" y="37"/>
                  </a:lnTo>
                  <a:lnTo>
                    <a:pt x="89" y="44"/>
                  </a:lnTo>
                  <a:lnTo>
                    <a:pt x="85" y="42"/>
                  </a:lnTo>
                  <a:lnTo>
                    <a:pt x="80" y="42"/>
                  </a:lnTo>
                  <a:lnTo>
                    <a:pt x="71" y="40"/>
                  </a:lnTo>
                  <a:lnTo>
                    <a:pt x="71" y="47"/>
                  </a:lnTo>
                  <a:lnTo>
                    <a:pt x="66" y="54"/>
                  </a:lnTo>
                  <a:lnTo>
                    <a:pt x="63" y="49"/>
                  </a:lnTo>
                  <a:lnTo>
                    <a:pt x="56" y="47"/>
                  </a:lnTo>
                  <a:lnTo>
                    <a:pt x="59" y="42"/>
                  </a:lnTo>
                  <a:lnTo>
                    <a:pt x="52" y="37"/>
                  </a:lnTo>
                  <a:lnTo>
                    <a:pt x="45" y="52"/>
                  </a:lnTo>
                  <a:lnTo>
                    <a:pt x="40" y="49"/>
                  </a:lnTo>
                  <a:lnTo>
                    <a:pt x="30" y="56"/>
                  </a:lnTo>
                  <a:lnTo>
                    <a:pt x="26" y="54"/>
                  </a:lnTo>
                  <a:lnTo>
                    <a:pt x="23" y="49"/>
                  </a:lnTo>
                  <a:lnTo>
                    <a:pt x="21" y="47"/>
                  </a:lnTo>
                  <a:lnTo>
                    <a:pt x="21" y="42"/>
                  </a:lnTo>
                  <a:lnTo>
                    <a:pt x="19" y="37"/>
                  </a:lnTo>
                  <a:lnTo>
                    <a:pt x="11" y="37"/>
                  </a:lnTo>
                  <a:lnTo>
                    <a:pt x="9" y="40"/>
                  </a:lnTo>
                  <a:lnTo>
                    <a:pt x="11" y="47"/>
                  </a:lnTo>
                  <a:lnTo>
                    <a:pt x="4" y="49"/>
                  </a:lnTo>
                  <a:lnTo>
                    <a:pt x="0" y="47"/>
                  </a:lnTo>
                  <a:lnTo>
                    <a:pt x="0" y="44"/>
                  </a:lnTo>
                  <a:lnTo>
                    <a:pt x="2" y="42"/>
                  </a:lnTo>
                  <a:lnTo>
                    <a:pt x="4" y="42"/>
                  </a:lnTo>
                  <a:lnTo>
                    <a:pt x="4" y="40"/>
                  </a:lnTo>
                  <a:lnTo>
                    <a:pt x="7" y="33"/>
                  </a:lnTo>
                  <a:lnTo>
                    <a:pt x="11" y="23"/>
                  </a:lnTo>
                  <a:lnTo>
                    <a:pt x="14" y="21"/>
                  </a:lnTo>
                  <a:lnTo>
                    <a:pt x="19" y="16"/>
                  </a:lnTo>
                  <a:lnTo>
                    <a:pt x="23" y="14"/>
                  </a:lnTo>
                  <a:lnTo>
                    <a:pt x="23" y="9"/>
                  </a:lnTo>
                  <a:lnTo>
                    <a:pt x="19" y="7"/>
                  </a:lnTo>
                  <a:lnTo>
                    <a:pt x="21" y="4"/>
                  </a:lnTo>
                  <a:lnTo>
                    <a:pt x="26" y="4"/>
                  </a:lnTo>
                  <a:lnTo>
                    <a:pt x="28" y="7"/>
                  </a:lnTo>
                  <a:lnTo>
                    <a:pt x="30" y="7"/>
                  </a:lnTo>
                  <a:lnTo>
                    <a:pt x="37" y="4"/>
                  </a:lnTo>
                  <a:lnTo>
                    <a:pt x="37" y="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86" name="Sweden">
              <a:extLst>
                <a:ext uri="{FF2B5EF4-FFF2-40B4-BE49-F238E27FC236}">
                  <a16:creationId xmlns:a16="http://schemas.microsoft.com/office/drawing/2014/main" xmlns="" id="{658E0EA9-9EAA-44D0-A3AC-BD479C567F13}"/>
                </a:ext>
              </a:extLst>
            </p:cNvPr>
            <p:cNvSpPr>
              <a:spLocks noEditPoints="1"/>
            </p:cNvSpPr>
            <p:nvPr/>
          </p:nvSpPr>
          <p:spPr bwMode="auto">
            <a:xfrm>
              <a:off x="6122537" y="2181700"/>
              <a:ext cx="252020" cy="572154"/>
            </a:xfrm>
            <a:custGeom>
              <a:avLst/>
              <a:gdLst>
                <a:gd name="T0" fmla="*/ 7 w 222"/>
                <a:gd name="T1" fmla="*/ 367 h 504"/>
                <a:gd name="T2" fmla="*/ 19 w 222"/>
                <a:gd name="T3" fmla="*/ 351 h 504"/>
                <a:gd name="T4" fmla="*/ 14 w 222"/>
                <a:gd name="T5" fmla="*/ 313 h 504"/>
                <a:gd name="T6" fmla="*/ 12 w 222"/>
                <a:gd name="T7" fmla="*/ 277 h 504"/>
                <a:gd name="T8" fmla="*/ 7 w 222"/>
                <a:gd name="T9" fmla="*/ 223 h 504"/>
                <a:gd name="T10" fmla="*/ 38 w 222"/>
                <a:gd name="T11" fmla="*/ 199 h 504"/>
                <a:gd name="T12" fmla="*/ 45 w 222"/>
                <a:gd name="T13" fmla="*/ 142 h 504"/>
                <a:gd name="T14" fmla="*/ 59 w 222"/>
                <a:gd name="T15" fmla="*/ 116 h 504"/>
                <a:gd name="T16" fmla="*/ 73 w 222"/>
                <a:gd name="T17" fmla="*/ 78 h 504"/>
                <a:gd name="T18" fmla="*/ 81 w 222"/>
                <a:gd name="T19" fmla="*/ 52 h 504"/>
                <a:gd name="T20" fmla="*/ 102 w 222"/>
                <a:gd name="T21" fmla="*/ 43 h 504"/>
                <a:gd name="T22" fmla="*/ 102 w 222"/>
                <a:gd name="T23" fmla="*/ 24 h 504"/>
                <a:gd name="T24" fmla="*/ 135 w 222"/>
                <a:gd name="T25" fmla="*/ 29 h 504"/>
                <a:gd name="T26" fmla="*/ 140 w 222"/>
                <a:gd name="T27" fmla="*/ 12 h 504"/>
                <a:gd name="T28" fmla="*/ 147 w 222"/>
                <a:gd name="T29" fmla="*/ 0 h 504"/>
                <a:gd name="T30" fmla="*/ 182 w 222"/>
                <a:gd name="T31" fmla="*/ 24 h 504"/>
                <a:gd name="T32" fmla="*/ 199 w 222"/>
                <a:gd name="T33" fmla="*/ 38 h 504"/>
                <a:gd name="T34" fmla="*/ 201 w 222"/>
                <a:gd name="T35" fmla="*/ 62 h 504"/>
                <a:gd name="T36" fmla="*/ 211 w 222"/>
                <a:gd name="T37" fmla="*/ 88 h 504"/>
                <a:gd name="T38" fmla="*/ 215 w 222"/>
                <a:gd name="T39" fmla="*/ 116 h 504"/>
                <a:gd name="T40" fmla="*/ 215 w 222"/>
                <a:gd name="T41" fmla="*/ 133 h 504"/>
                <a:gd name="T42" fmla="*/ 196 w 222"/>
                <a:gd name="T43" fmla="*/ 131 h 504"/>
                <a:gd name="T44" fmla="*/ 182 w 222"/>
                <a:gd name="T45" fmla="*/ 140 h 504"/>
                <a:gd name="T46" fmla="*/ 175 w 222"/>
                <a:gd name="T47" fmla="*/ 147 h 504"/>
                <a:gd name="T48" fmla="*/ 170 w 222"/>
                <a:gd name="T49" fmla="*/ 152 h 504"/>
                <a:gd name="T50" fmla="*/ 173 w 222"/>
                <a:gd name="T51" fmla="*/ 168 h 504"/>
                <a:gd name="T52" fmla="*/ 175 w 222"/>
                <a:gd name="T53" fmla="*/ 180 h 504"/>
                <a:gd name="T54" fmla="*/ 170 w 222"/>
                <a:gd name="T55" fmla="*/ 201 h 504"/>
                <a:gd name="T56" fmla="*/ 159 w 222"/>
                <a:gd name="T57" fmla="*/ 218 h 504"/>
                <a:gd name="T58" fmla="*/ 142 w 222"/>
                <a:gd name="T59" fmla="*/ 228 h 504"/>
                <a:gd name="T60" fmla="*/ 130 w 222"/>
                <a:gd name="T61" fmla="*/ 237 h 504"/>
                <a:gd name="T62" fmla="*/ 121 w 222"/>
                <a:gd name="T63" fmla="*/ 249 h 504"/>
                <a:gd name="T64" fmla="*/ 104 w 222"/>
                <a:gd name="T65" fmla="*/ 261 h 504"/>
                <a:gd name="T66" fmla="*/ 111 w 222"/>
                <a:gd name="T67" fmla="*/ 289 h 504"/>
                <a:gd name="T68" fmla="*/ 109 w 222"/>
                <a:gd name="T69" fmla="*/ 306 h 504"/>
                <a:gd name="T70" fmla="*/ 111 w 222"/>
                <a:gd name="T71" fmla="*/ 322 h 504"/>
                <a:gd name="T72" fmla="*/ 126 w 222"/>
                <a:gd name="T73" fmla="*/ 329 h 504"/>
                <a:gd name="T74" fmla="*/ 144 w 222"/>
                <a:gd name="T75" fmla="*/ 353 h 504"/>
                <a:gd name="T76" fmla="*/ 126 w 222"/>
                <a:gd name="T77" fmla="*/ 367 h 504"/>
                <a:gd name="T78" fmla="*/ 109 w 222"/>
                <a:gd name="T79" fmla="*/ 362 h 504"/>
                <a:gd name="T80" fmla="*/ 92 w 222"/>
                <a:gd name="T81" fmla="*/ 369 h 504"/>
                <a:gd name="T82" fmla="*/ 111 w 222"/>
                <a:gd name="T83" fmla="*/ 372 h 504"/>
                <a:gd name="T84" fmla="*/ 133 w 222"/>
                <a:gd name="T85" fmla="*/ 374 h 504"/>
                <a:gd name="T86" fmla="*/ 123 w 222"/>
                <a:gd name="T87" fmla="*/ 388 h 504"/>
                <a:gd name="T88" fmla="*/ 116 w 222"/>
                <a:gd name="T89" fmla="*/ 393 h 504"/>
                <a:gd name="T90" fmla="*/ 107 w 222"/>
                <a:gd name="T91" fmla="*/ 398 h 504"/>
                <a:gd name="T92" fmla="*/ 111 w 222"/>
                <a:gd name="T93" fmla="*/ 412 h 504"/>
                <a:gd name="T94" fmla="*/ 104 w 222"/>
                <a:gd name="T95" fmla="*/ 429 h 504"/>
                <a:gd name="T96" fmla="*/ 107 w 222"/>
                <a:gd name="T97" fmla="*/ 452 h 504"/>
                <a:gd name="T98" fmla="*/ 92 w 222"/>
                <a:gd name="T99" fmla="*/ 483 h 504"/>
                <a:gd name="T100" fmla="*/ 66 w 222"/>
                <a:gd name="T101" fmla="*/ 485 h 504"/>
                <a:gd name="T102" fmla="*/ 45 w 222"/>
                <a:gd name="T103" fmla="*/ 504 h 504"/>
                <a:gd name="T104" fmla="*/ 33 w 222"/>
                <a:gd name="T105" fmla="*/ 483 h 504"/>
                <a:gd name="T106" fmla="*/ 33 w 222"/>
                <a:gd name="T107" fmla="*/ 469 h 504"/>
                <a:gd name="T108" fmla="*/ 17 w 222"/>
                <a:gd name="T109" fmla="*/ 443 h 504"/>
                <a:gd name="T110" fmla="*/ 10 w 222"/>
                <a:gd name="T111" fmla="*/ 422 h 504"/>
                <a:gd name="T112" fmla="*/ 10 w 222"/>
                <a:gd name="T113" fmla="*/ 407 h 504"/>
                <a:gd name="T114" fmla="*/ 3 w 222"/>
                <a:gd name="T115" fmla="*/ 407 h 504"/>
                <a:gd name="T116" fmla="*/ 3 w 222"/>
                <a:gd name="T117" fmla="*/ 386 h 504"/>
                <a:gd name="T118" fmla="*/ 5 w 222"/>
                <a:gd name="T119" fmla="*/ 417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2" h="504">
                  <a:moveTo>
                    <a:pt x="3" y="386"/>
                  </a:moveTo>
                  <a:lnTo>
                    <a:pt x="5" y="388"/>
                  </a:lnTo>
                  <a:lnTo>
                    <a:pt x="10" y="393"/>
                  </a:lnTo>
                  <a:lnTo>
                    <a:pt x="12" y="388"/>
                  </a:lnTo>
                  <a:lnTo>
                    <a:pt x="10" y="374"/>
                  </a:lnTo>
                  <a:lnTo>
                    <a:pt x="7" y="367"/>
                  </a:lnTo>
                  <a:lnTo>
                    <a:pt x="10" y="365"/>
                  </a:lnTo>
                  <a:lnTo>
                    <a:pt x="12" y="362"/>
                  </a:lnTo>
                  <a:lnTo>
                    <a:pt x="10" y="358"/>
                  </a:lnTo>
                  <a:lnTo>
                    <a:pt x="10" y="355"/>
                  </a:lnTo>
                  <a:lnTo>
                    <a:pt x="17" y="355"/>
                  </a:lnTo>
                  <a:lnTo>
                    <a:pt x="19" y="351"/>
                  </a:lnTo>
                  <a:lnTo>
                    <a:pt x="19" y="346"/>
                  </a:lnTo>
                  <a:lnTo>
                    <a:pt x="21" y="339"/>
                  </a:lnTo>
                  <a:lnTo>
                    <a:pt x="19" y="334"/>
                  </a:lnTo>
                  <a:lnTo>
                    <a:pt x="17" y="325"/>
                  </a:lnTo>
                  <a:lnTo>
                    <a:pt x="14" y="317"/>
                  </a:lnTo>
                  <a:lnTo>
                    <a:pt x="14" y="313"/>
                  </a:lnTo>
                  <a:lnTo>
                    <a:pt x="24" y="310"/>
                  </a:lnTo>
                  <a:lnTo>
                    <a:pt x="24" y="303"/>
                  </a:lnTo>
                  <a:lnTo>
                    <a:pt x="26" y="296"/>
                  </a:lnTo>
                  <a:lnTo>
                    <a:pt x="19" y="289"/>
                  </a:lnTo>
                  <a:lnTo>
                    <a:pt x="12" y="287"/>
                  </a:lnTo>
                  <a:lnTo>
                    <a:pt x="12" y="277"/>
                  </a:lnTo>
                  <a:lnTo>
                    <a:pt x="12" y="270"/>
                  </a:lnTo>
                  <a:lnTo>
                    <a:pt x="12" y="261"/>
                  </a:lnTo>
                  <a:lnTo>
                    <a:pt x="10" y="254"/>
                  </a:lnTo>
                  <a:lnTo>
                    <a:pt x="12" y="246"/>
                  </a:lnTo>
                  <a:lnTo>
                    <a:pt x="10" y="235"/>
                  </a:lnTo>
                  <a:lnTo>
                    <a:pt x="7" y="223"/>
                  </a:lnTo>
                  <a:lnTo>
                    <a:pt x="10" y="213"/>
                  </a:lnTo>
                  <a:lnTo>
                    <a:pt x="14" y="204"/>
                  </a:lnTo>
                  <a:lnTo>
                    <a:pt x="19" y="201"/>
                  </a:lnTo>
                  <a:lnTo>
                    <a:pt x="26" y="204"/>
                  </a:lnTo>
                  <a:lnTo>
                    <a:pt x="33" y="204"/>
                  </a:lnTo>
                  <a:lnTo>
                    <a:pt x="38" y="199"/>
                  </a:lnTo>
                  <a:lnTo>
                    <a:pt x="36" y="190"/>
                  </a:lnTo>
                  <a:lnTo>
                    <a:pt x="33" y="187"/>
                  </a:lnTo>
                  <a:lnTo>
                    <a:pt x="36" y="180"/>
                  </a:lnTo>
                  <a:lnTo>
                    <a:pt x="43" y="164"/>
                  </a:lnTo>
                  <a:lnTo>
                    <a:pt x="43" y="152"/>
                  </a:lnTo>
                  <a:lnTo>
                    <a:pt x="45" y="142"/>
                  </a:lnTo>
                  <a:lnTo>
                    <a:pt x="47" y="135"/>
                  </a:lnTo>
                  <a:lnTo>
                    <a:pt x="47" y="131"/>
                  </a:lnTo>
                  <a:lnTo>
                    <a:pt x="43" y="126"/>
                  </a:lnTo>
                  <a:lnTo>
                    <a:pt x="43" y="121"/>
                  </a:lnTo>
                  <a:lnTo>
                    <a:pt x="50" y="119"/>
                  </a:lnTo>
                  <a:lnTo>
                    <a:pt x="59" y="116"/>
                  </a:lnTo>
                  <a:lnTo>
                    <a:pt x="62" y="114"/>
                  </a:lnTo>
                  <a:lnTo>
                    <a:pt x="62" y="109"/>
                  </a:lnTo>
                  <a:lnTo>
                    <a:pt x="69" y="97"/>
                  </a:lnTo>
                  <a:lnTo>
                    <a:pt x="76" y="90"/>
                  </a:lnTo>
                  <a:lnTo>
                    <a:pt x="76" y="83"/>
                  </a:lnTo>
                  <a:lnTo>
                    <a:pt x="73" y="78"/>
                  </a:lnTo>
                  <a:lnTo>
                    <a:pt x="71" y="74"/>
                  </a:lnTo>
                  <a:lnTo>
                    <a:pt x="71" y="64"/>
                  </a:lnTo>
                  <a:lnTo>
                    <a:pt x="73" y="62"/>
                  </a:lnTo>
                  <a:lnTo>
                    <a:pt x="78" y="60"/>
                  </a:lnTo>
                  <a:lnTo>
                    <a:pt x="78" y="52"/>
                  </a:lnTo>
                  <a:lnTo>
                    <a:pt x="81" y="52"/>
                  </a:lnTo>
                  <a:lnTo>
                    <a:pt x="85" y="45"/>
                  </a:lnTo>
                  <a:lnTo>
                    <a:pt x="90" y="41"/>
                  </a:lnTo>
                  <a:lnTo>
                    <a:pt x="95" y="43"/>
                  </a:lnTo>
                  <a:lnTo>
                    <a:pt x="97" y="45"/>
                  </a:lnTo>
                  <a:lnTo>
                    <a:pt x="99" y="45"/>
                  </a:lnTo>
                  <a:lnTo>
                    <a:pt x="102" y="43"/>
                  </a:lnTo>
                  <a:lnTo>
                    <a:pt x="99" y="38"/>
                  </a:lnTo>
                  <a:lnTo>
                    <a:pt x="102" y="36"/>
                  </a:lnTo>
                  <a:lnTo>
                    <a:pt x="102" y="33"/>
                  </a:lnTo>
                  <a:lnTo>
                    <a:pt x="104" y="31"/>
                  </a:lnTo>
                  <a:lnTo>
                    <a:pt x="99" y="24"/>
                  </a:lnTo>
                  <a:lnTo>
                    <a:pt x="102" y="24"/>
                  </a:lnTo>
                  <a:lnTo>
                    <a:pt x="109" y="24"/>
                  </a:lnTo>
                  <a:lnTo>
                    <a:pt x="114" y="22"/>
                  </a:lnTo>
                  <a:lnTo>
                    <a:pt x="121" y="22"/>
                  </a:lnTo>
                  <a:lnTo>
                    <a:pt x="126" y="26"/>
                  </a:lnTo>
                  <a:lnTo>
                    <a:pt x="130" y="26"/>
                  </a:lnTo>
                  <a:lnTo>
                    <a:pt x="135" y="29"/>
                  </a:lnTo>
                  <a:lnTo>
                    <a:pt x="137" y="29"/>
                  </a:lnTo>
                  <a:lnTo>
                    <a:pt x="137" y="29"/>
                  </a:lnTo>
                  <a:lnTo>
                    <a:pt x="137" y="24"/>
                  </a:lnTo>
                  <a:lnTo>
                    <a:pt x="135" y="19"/>
                  </a:lnTo>
                  <a:lnTo>
                    <a:pt x="137" y="12"/>
                  </a:lnTo>
                  <a:lnTo>
                    <a:pt x="140" y="12"/>
                  </a:lnTo>
                  <a:lnTo>
                    <a:pt x="140" y="7"/>
                  </a:lnTo>
                  <a:lnTo>
                    <a:pt x="135" y="5"/>
                  </a:lnTo>
                  <a:lnTo>
                    <a:pt x="135" y="0"/>
                  </a:lnTo>
                  <a:lnTo>
                    <a:pt x="140" y="3"/>
                  </a:lnTo>
                  <a:lnTo>
                    <a:pt x="144" y="0"/>
                  </a:lnTo>
                  <a:lnTo>
                    <a:pt x="147" y="0"/>
                  </a:lnTo>
                  <a:lnTo>
                    <a:pt x="152" y="5"/>
                  </a:lnTo>
                  <a:lnTo>
                    <a:pt x="156" y="7"/>
                  </a:lnTo>
                  <a:lnTo>
                    <a:pt x="163" y="17"/>
                  </a:lnTo>
                  <a:lnTo>
                    <a:pt x="170" y="22"/>
                  </a:lnTo>
                  <a:lnTo>
                    <a:pt x="180" y="22"/>
                  </a:lnTo>
                  <a:lnTo>
                    <a:pt x="182" y="24"/>
                  </a:lnTo>
                  <a:lnTo>
                    <a:pt x="185" y="24"/>
                  </a:lnTo>
                  <a:lnTo>
                    <a:pt x="189" y="29"/>
                  </a:lnTo>
                  <a:lnTo>
                    <a:pt x="192" y="33"/>
                  </a:lnTo>
                  <a:lnTo>
                    <a:pt x="194" y="33"/>
                  </a:lnTo>
                  <a:lnTo>
                    <a:pt x="194" y="33"/>
                  </a:lnTo>
                  <a:lnTo>
                    <a:pt x="199" y="38"/>
                  </a:lnTo>
                  <a:lnTo>
                    <a:pt x="201" y="38"/>
                  </a:lnTo>
                  <a:lnTo>
                    <a:pt x="204" y="43"/>
                  </a:lnTo>
                  <a:lnTo>
                    <a:pt x="201" y="45"/>
                  </a:lnTo>
                  <a:lnTo>
                    <a:pt x="204" y="52"/>
                  </a:lnTo>
                  <a:lnTo>
                    <a:pt x="201" y="57"/>
                  </a:lnTo>
                  <a:lnTo>
                    <a:pt x="201" y="62"/>
                  </a:lnTo>
                  <a:lnTo>
                    <a:pt x="208" y="62"/>
                  </a:lnTo>
                  <a:lnTo>
                    <a:pt x="208" y="67"/>
                  </a:lnTo>
                  <a:lnTo>
                    <a:pt x="206" y="71"/>
                  </a:lnTo>
                  <a:lnTo>
                    <a:pt x="208" y="76"/>
                  </a:lnTo>
                  <a:lnTo>
                    <a:pt x="211" y="81"/>
                  </a:lnTo>
                  <a:lnTo>
                    <a:pt x="211" y="88"/>
                  </a:lnTo>
                  <a:lnTo>
                    <a:pt x="211" y="93"/>
                  </a:lnTo>
                  <a:lnTo>
                    <a:pt x="211" y="95"/>
                  </a:lnTo>
                  <a:lnTo>
                    <a:pt x="211" y="104"/>
                  </a:lnTo>
                  <a:lnTo>
                    <a:pt x="211" y="107"/>
                  </a:lnTo>
                  <a:lnTo>
                    <a:pt x="213" y="114"/>
                  </a:lnTo>
                  <a:lnTo>
                    <a:pt x="215" y="116"/>
                  </a:lnTo>
                  <a:lnTo>
                    <a:pt x="220" y="123"/>
                  </a:lnTo>
                  <a:lnTo>
                    <a:pt x="222" y="126"/>
                  </a:lnTo>
                  <a:lnTo>
                    <a:pt x="222" y="131"/>
                  </a:lnTo>
                  <a:lnTo>
                    <a:pt x="222" y="131"/>
                  </a:lnTo>
                  <a:lnTo>
                    <a:pt x="220" y="133"/>
                  </a:lnTo>
                  <a:lnTo>
                    <a:pt x="215" y="133"/>
                  </a:lnTo>
                  <a:lnTo>
                    <a:pt x="213" y="131"/>
                  </a:lnTo>
                  <a:lnTo>
                    <a:pt x="208" y="133"/>
                  </a:lnTo>
                  <a:lnTo>
                    <a:pt x="204" y="131"/>
                  </a:lnTo>
                  <a:lnTo>
                    <a:pt x="201" y="135"/>
                  </a:lnTo>
                  <a:lnTo>
                    <a:pt x="199" y="133"/>
                  </a:lnTo>
                  <a:lnTo>
                    <a:pt x="196" y="131"/>
                  </a:lnTo>
                  <a:lnTo>
                    <a:pt x="194" y="135"/>
                  </a:lnTo>
                  <a:lnTo>
                    <a:pt x="189" y="128"/>
                  </a:lnTo>
                  <a:lnTo>
                    <a:pt x="187" y="131"/>
                  </a:lnTo>
                  <a:lnTo>
                    <a:pt x="187" y="135"/>
                  </a:lnTo>
                  <a:lnTo>
                    <a:pt x="187" y="140"/>
                  </a:lnTo>
                  <a:lnTo>
                    <a:pt x="182" y="140"/>
                  </a:lnTo>
                  <a:lnTo>
                    <a:pt x="180" y="138"/>
                  </a:lnTo>
                  <a:lnTo>
                    <a:pt x="178" y="135"/>
                  </a:lnTo>
                  <a:lnTo>
                    <a:pt x="180" y="142"/>
                  </a:lnTo>
                  <a:lnTo>
                    <a:pt x="185" y="145"/>
                  </a:lnTo>
                  <a:lnTo>
                    <a:pt x="180" y="147"/>
                  </a:lnTo>
                  <a:lnTo>
                    <a:pt x="175" y="147"/>
                  </a:lnTo>
                  <a:lnTo>
                    <a:pt x="173" y="149"/>
                  </a:lnTo>
                  <a:lnTo>
                    <a:pt x="178" y="149"/>
                  </a:lnTo>
                  <a:lnTo>
                    <a:pt x="178" y="154"/>
                  </a:lnTo>
                  <a:lnTo>
                    <a:pt x="175" y="154"/>
                  </a:lnTo>
                  <a:lnTo>
                    <a:pt x="173" y="152"/>
                  </a:lnTo>
                  <a:lnTo>
                    <a:pt x="170" y="152"/>
                  </a:lnTo>
                  <a:lnTo>
                    <a:pt x="170" y="152"/>
                  </a:lnTo>
                  <a:lnTo>
                    <a:pt x="173" y="157"/>
                  </a:lnTo>
                  <a:lnTo>
                    <a:pt x="175" y="157"/>
                  </a:lnTo>
                  <a:lnTo>
                    <a:pt x="178" y="159"/>
                  </a:lnTo>
                  <a:lnTo>
                    <a:pt x="175" y="161"/>
                  </a:lnTo>
                  <a:lnTo>
                    <a:pt x="173" y="168"/>
                  </a:lnTo>
                  <a:lnTo>
                    <a:pt x="173" y="171"/>
                  </a:lnTo>
                  <a:lnTo>
                    <a:pt x="168" y="173"/>
                  </a:lnTo>
                  <a:lnTo>
                    <a:pt x="173" y="175"/>
                  </a:lnTo>
                  <a:lnTo>
                    <a:pt x="175" y="178"/>
                  </a:lnTo>
                  <a:lnTo>
                    <a:pt x="178" y="180"/>
                  </a:lnTo>
                  <a:lnTo>
                    <a:pt x="175" y="180"/>
                  </a:lnTo>
                  <a:lnTo>
                    <a:pt x="178" y="185"/>
                  </a:lnTo>
                  <a:lnTo>
                    <a:pt x="180" y="185"/>
                  </a:lnTo>
                  <a:lnTo>
                    <a:pt x="175" y="190"/>
                  </a:lnTo>
                  <a:lnTo>
                    <a:pt x="173" y="190"/>
                  </a:lnTo>
                  <a:lnTo>
                    <a:pt x="170" y="194"/>
                  </a:lnTo>
                  <a:lnTo>
                    <a:pt x="170" y="201"/>
                  </a:lnTo>
                  <a:lnTo>
                    <a:pt x="166" y="209"/>
                  </a:lnTo>
                  <a:lnTo>
                    <a:pt x="163" y="209"/>
                  </a:lnTo>
                  <a:lnTo>
                    <a:pt x="159" y="213"/>
                  </a:lnTo>
                  <a:lnTo>
                    <a:pt x="156" y="211"/>
                  </a:lnTo>
                  <a:lnTo>
                    <a:pt x="156" y="213"/>
                  </a:lnTo>
                  <a:lnTo>
                    <a:pt x="159" y="218"/>
                  </a:lnTo>
                  <a:lnTo>
                    <a:pt x="152" y="220"/>
                  </a:lnTo>
                  <a:lnTo>
                    <a:pt x="149" y="225"/>
                  </a:lnTo>
                  <a:lnTo>
                    <a:pt x="147" y="225"/>
                  </a:lnTo>
                  <a:lnTo>
                    <a:pt x="147" y="223"/>
                  </a:lnTo>
                  <a:lnTo>
                    <a:pt x="144" y="223"/>
                  </a:lnTo>
                  <a:lnTo>
                    <a:pt x="142" y="228"/>
                  </a:lnTo>
                  <a:lnTo>
                    <a:pt x="142" y="232"/>
                  </a:lnTo>
                  <a:lnTo>
                    <a:pt x="137" y="235"/>
                  </a:lnTo>
                  <a:lnTo>
                    <a:pt x="137" y="232"/>
                  </a:lnTo>
                  <a:lnTo>
                    <a:pt x="135" y="232"/>
                  </a:lnTo>
                  <a:lnTo>
                    <a:pt x="133" y="237"/>
                  </a:lnTo>
                  <a:lnTo>
                    <a:pt x="130" y="237"/>
                  </a:lnTo>
                  <a:lnTo>
                    <a:pt x="130" y="235"/>
                  </a:lnTo>
                  <a:lnTo>
                    <a:pt x="126" y="237"/>
                  </a:lnTo>
                  <a:lnTo>
                    <a:pt x="126" y="242"/>
                  </a:lnTo>
                  <a:lnTo>
                    <a:pt x="128" y="242"/>
                  </a:lnTo>
                  <a:lnTo>
                    <a:pt x="128" y="244"/>
                  </a:lnTo>
                  <a:lnTo>
                    <a:pt x="121" y="249"/>
                  </a:lnTo>
                  <a:lnTo>
                    <a:pt x="118" y="249"/>
                  </a:lnTo>
                  <a:lnTo>
                    <a:pt x="116" y="251"/>
                  </a:lnTo>
                  <a:lnTo>
                    <a:pt x="118" y="256"/>
                  </a:lnTo>
                  <a:lnTo>
                    <a:pt x="114" y="261"/>
                  </a:lnTo>
                  <a:lnTo>
                    <a:pt x="109" y="261"/>
                  </a:lnTo>
                  <a:lnTo>
                    <a:pt x="104" y="261"/>
                  </a:lnTo>
                  <a:lnTo>
                    <a:pt x="109" y="268"/>
                  </a:lnTo>
                  <a:lnTo>
                    <a:pt x="111" y="272"/>
                  </a:lnTo>
                  <a:lnTo>
                    <a:pt x="109" y="275"/>
                  </a:lnTo>
                  <a:lnTo>
                    <a:pt x="109" y="280"/>
                  </a:lnTo>
                  <a:lnTo>
                    <a:pt x="109" y="287"/>
                  </a:lnTo>
                  <a:lnTo>
                    <a:pt x="111" y="289"/>
                  </a:lnTo>
                  <a:lnTo>
                    <a:pt x="111" y="294"/>
                  </a:lnTo>
                  <a:lnTo>
                    <a:pt x="109" y="291"/>
                  </a:lnTo>
                  <a:lnTo>
                    <a:pt x="109" y="291"/>
                  </a:lnTo>
                  <a:lnTo>
                    <a:pt x="109" y="299"/>
                  </a:lnTo>
                  <a:lnTo>
                    <a:pt x="107" y="303"/>
                  </a:lnTo>
                  <a:lnTo>
                    <a:pt x="109" y="306"/>
                  </a:lnTo>
                  <a:lnTo>
                    <a:pt x="109" y="308"/>
                  </a:lnTo>
                  <a:lnTo>
                    <a:pt x="107" y="308"/>
                  </a:lnTo>
                  <a:lnTo>
                    <a:pt x="109" y="313"/>
                  </a:lnTo>
                  <a:lnTo>
                    <a:pt x="107" y="317"/>
                  </a:lnTo>
                  <a:lnTo>
                    <a:pt x="109" y="320"/>
                  </a:lnTo>
                  <a:lnTo>
                    <a:pt x="111" y="322"/>
                  </a:lnTo>
                  <a:lnTo>
                    <a:pt x="114" y="325"/>
                  </a:lnTo>
                  <a:lnTo>
                    <a:pt x="114" y="329"/>
                  </a:lnTo>
                  <a:lnTo>
                    <a:pt x="116" y="327"/>
                  </a:lnTo>
                  <a:lnTo>
                    <a:pt x="118" y="332"/>
                  </a:lnTo>
                  <a:lnTo>
                    <a:pt x="123" y="327"/>
                  </a:lnTo>
                  <a:lnTo>
                    <a:pt x="126" y="329"/>
                  </a:lnTo>
                  <a:lnTo>
                    <a:pt x="128" y="332"/>
                  </a:lnTo>
                  <a:lnTo>
                    <a:pt x="135" y="339"/>
                  </a:lnTo>
                  <a:lnTo>
                    <a:pt x="133" y="341"/>
                  </a:lnTo>
                  <a:lnTo>
                    <a:pt x="140" y="346"/>
                  </a:lnTo>
                  <a:lnTo>
                    <a:pt x="140" y="348"/>
                  </a:lnTo>
                  <a:lnTo>
                    <a:pt x="144" y="353"/>
                  </a:lnTo>
                  <a:lnTo>
                    <a:pt x="142" y="360"/>
                  </a:lnTo>
                  <a:lnTo>
                    <a:pt x="137" y="365"/>
                  </a:lnTo>
                  <a:lnTo>
                    <a:pt x="135" y="369"/>
                  </a:lnTo>
                  <a:lnTo>
                    <a:pt x="128" y="372"/>
                  </a:lnTo>
                  <a:lnTo>
                    <a:pt x="126" y="369"/>
                  </a:lnTo>
                  <a:lnTo>
                    <a:pt x="126" y="367"/>
                  </a:lnTo>
                  <a:lnTo>
                    <a:pt x="121" y="365"/>
                  </a:lnTo>
                  <a:lnTo>
                    <a:pt x="118" y="362"/>
                  </a:lnTo>
                  <a:lnTo>
                    <a:pt x="118" y="365"/>
                  </a:lnTo>
                  <a:lnTo>
                    <a:pt x="116" y="365"/>
                  </a:lnTo>
                  <a:lnTo>
                    <a:pt x="114" y="362"/>
                  </a:lnTo>
                  <a:lnTo>
                    <a:pt x="109" y="362"/>
                  </a:lnTo>
                  <a:lnTo>
                    <a:pt x="109" y="365"/>
                  </a:lnTo>
                  <a:lnTo>
                    <a:pt x="104" y="367"/>
                  </a:lnTo>
                  <a:lnTo>
                    <a:pt x="102" y="365"/>
                  </a:lnTo>
                  <a:lnTo>
                    <a:pt x="99" y="369"/>
                  </a:lnTo>
                  <a:lnTo>
                    <a:pt x="95" y="367"/>
                  </a:lnTo>
                  <a:lnTo>
                    <a:pt x="92" y="369"/>
                  </a:lnTo>
                  <a:lnTo>
                    <a:pt x="92" y="369"/>
                  </a:lnTo>
                  <a:lnTo>
                    <a:pt x="99" y="372"/>
                  </a:lnTo>
                  <a:lnTo>
                    <a:pt x="102" y="372"/>
                  </a:lnTo>
                  <a:lnTo>
                    <a:pt x="102" y="369"/>
                  </a:lnTo>
                  <a:lnTo>
                    <a:pt x="107" y="369"/>
                  </a:lnTo>
                  <a:lnTo>
                    <a:pt x="111" y="372"/>
                  </a:lnTo>
                  <a:lnTo>
                    <a:pt x="116" y="372"/>
                  </a:lnTo>
                  <a:lnTo>
                    <a:pt x="118" y="377"/>
                  </a:lnTo>
                  <a:lnTo>
                    <a:pt x="121" y="374"/>
                  </a:lnTo>
                  <a:lnTo>
                    <a:pt x="123" y="374"/>
                  </a:lnTo>
                  <a:lnTo>
                    <a:pt x="128" y="374"/>
                  </a:lnTo>
                  <a:lnTo>
                    <a:pt x="133" y="374"/>
                  </a:lnTo>
                  <a:lnTo>
                    <a:pt x="135" y="377"/>
                  </a:lnTo>
                  <a:lnTo>
                    <a:pt x="137" y="381"/>
                  </a:lnTo>
                  <a:lnTo>
                    <a:pt x="133" y="384"/>
                  </a:lnTo>
                  <a:lnTo>
                    <a:pt x="130" y="384"/>
                  </a:lnTo>
                  <a:lnTo>
                    <a:pt x="126" y="391"/>
                  </a:lnTo>
                  <a:lnTo>
                    <a:pt x="123" y="388"/>
                  </a:lnTo>
                  <a:lnTo>
                    <a:pt x="126" y="386"/>
                  </a:lnTo>
                  <a:lnTo>
                    <a:pt x="123" y="384"/>
                  </a:lnTo>
                  <a:lnTo>
                    <a:pt x="121" y="386"/>
                  </a:lnTo>
                  <a:lnTo>
                    <a:pt x="123" y="388"/>
                  </a:lnTo>
                  <a:lnTo>
                    <a:pt x="118" y="388"/>
                  </a:lnTo>
                  <a:lnTo>
                    <a:pt x="116" y="393"/>
                  </a:lnTo>
                  <a:lnTo>
                    <a:pt x="116" y="398"/>
                  </a:lnTo>
                  <a:lnTo>
                    <a:pt x="111" y="393"/>
                  </a:lnTo>
                  <a:lnTo>
                    <a:pt x="111" y="398"/>
                  </a:lnTo>
                  <a:lnTo>
                    <a:pt x="109" y="400"/>
                  </a:lnTo>
                  <a:lnTo>
                    <a:pt x="109" y="398"/>
                  </a:lnTo>
                  <a:lnTo>
                    <a:pt x="107" y="398"/>
                  </a:lnTo>
                  <a:lnTo>
                    <a:pt x="104" y="400"/>
                  </a:lnTo>
                  <a:lnTo>
                    <a:pt x="107" y="403"/>
                  </a:lnTo>
                  <a:lnTo>
                    <a:pt x="111" y="407"/>
                  </a:lnTo>
                  <a:lnTo>
                    <a:pt x="104" y="407"/>
                  </a:lnTo>
                  <a:lnTo>
                    <a:pt x="111" y="410"/>
                  </a:lnTo>
                  <a:lnTo>
                    <a:pt x="111" y="412"/>
                  </a:lnTo>
                  <a:lnTo>
                    <a:pt x="109" y="417"/>
                  </a:lnTo>
                  <a:lnTo>
                    <a:pt x="114" y="422"/>
                  </a:lnTo>
                  <a:lnTo>
                    <a:pt x="109" y="422"/>
                  </a:lnTo>
                  <a:lnTo>
                    <a:pt x="102" y="422"/>
                  </a:lnTo>
                  <a:lnTo>
                    <a:pt x="107" y="424"/>
                  </a:lnTo>
                  <a:lnTo>
                    <a:pt x="104" y="429"/>
                  </a:lnTo>
                  <a:lnTo>
                    <a:pt x="109" y="431"/>
                  </a:lnTo>
                  <a:lnTo>
                    <a:pt x="104" y="436"/>
                  </a:lnTo>
                  <a:lnTo>
                    <a:pt x="109" y="440"/>
                  </a:lnTo>
                  <a:lnTo>
                    <a:pt x="104" y="445"/>
                  </a:lnTo>
                  <a:lnTo>
                    <a:pt x="104" y="448"/>
                  </a:lnTo>
                  <a:lnTo>
                    <a:pt x="107" y="452"/>
                  </a:lnTo>
                  <a:lnTo>
                    <a:pt x="107" y="455"/>
                  </a:lnTo>
                  <a:lnTo>
                    <a:pt x="104" y="467"/>
                  </a:lnTo>
                  <a:lnTo>
                    <a:pt x="102" y="471"/>
                  </a:lnTo>
                  <a:lnTo>
                    <a:pt x="99" y="478"/>
                  </a:lnTo>
                  <a:lnTo>
                    <a:pt x="95" y="485"/>
                  </a:lnTo>
                  <a:lnTo>
                    <a:pt x="92" y="483"/>
                  </a:lnTo>
                  <a:lnTo>
                    <a:pt x="88" y="481"/>
                  </a:lnTo>
                  <a:lnTo>
                    <a:pt x="83" y="483"/>
                  </a:lnTo>
                  <a:lnTo>
                    <a:pt x="76" y="481"/>
                  </a:lnTo>
                  <a:lnTo>
                    <a:pt x="73" y="478"/>
                  </a:lnTo>
                  <a:lnTo>
                    <a:pt x="73" y="485"/>
                  </a:lnTo>
                  <a:lnTo>
                    <a:pt x="66" y="485"/>
                  </a:lnTo>
                  <a:lnTo>
                    <a:pt x="62" y="493"/>
                  </a:lnTo>
                  <a:lnTo>
                    <a:pt x="64" y="495"/>
                  </a:lnTo>
                  <a:lnTo>
                    <a:pt x="66" y="500"/>
                  </a:lnTo>
                  <a:lnTo>
                    <a:pt x="62" y="504"/>
                  </a:lnTo>
                  <a:lnTo>
                    <a:pt x="55" y="502"/>
                  </a:lnTo>
                  <a:lnTo>
                    <a:pt x="45" y="504"/>
                  </a:lnTo>
                  <a:lnTo>
                    <a:pt x="40" y="504"/>
                  </a:lnTo>
                  <a:lnTo>
                    <a:pt x="38" y="502"/>
                  </a:lnTo>
                  <a:lnTo>
                    <a:pt x="40" y="497"/>
                  </a:lnTo>
                  <a:lnTo>
                    <a:pt x="38" y="488"/>
                  </a:lnTo>
                  <a:lnTo>
                    <a:pt x="33" y="485"/>
                  </a:lnTo>
                  <a:lnTo>
                    <a:pt x="33" y="483"/>
                  </a:lnTo>
                  <a:lnTo>
                    <a:pt x="29" y="481"/>
                  </a:lnTo>
                  <a:lnTo>
                    <a:pt x="31" y="478"/>
                  </a:lnTo>
                  <a:lnTo>
                    <a:pt x="36" y="478"/>
                  </a:lnTo>
                  <a:lnTo>
                    <a:pt x="40" y="471"/>
                  </a:lnTo>
                  <a:lnTo>
                    <a:pt x="38" y="467"/>
                  </a:lnTo>
                  <a:lnTo>
                    <a:pt x="33" y="469"/>
                  </a:lnTo>
                  <a:lnTo>
                    <a:pt x="29" y="464"/>
                  </a:lnTo>
                  <a:lnTo>
                    <a:pt x="29" y="459"/>
                  </a:lnTo>
                  <a:lnTo>
                    <a:pt x="24" y="457"/>
                  </a:lnTo>
                  <a:lnTo>
                    <a:pt x="24" y="452"/>
                  </a:lnTo>
                  <a:lnTo>
                    <a:pt x="19" y="443"/>
                  </a:lnTo>
                  <a:lnTo>
                    <a:pt x="17" y="443"/>
                  </a:lnTo>
                  <a:lnTo>
                    <a:pt x="14" y="436"/>
                  </a:lnTo>
                  <a:lnTo>
                    <a:pt x="10" y="436"/>
                  </a:lnTo>
                  <a:lnTo>
                    <a:pt x="7" y="431"/>
                  </a:lnTo>
                  <a:lnTo>
                    <a:pt x="10" y="429"/>
                  </a:lnTo>
                  <a:lnTo>
                    <a:pt x="12" y="424"/>
                  </a:lnTo>
                  <a:lnTo>
                    <a:pt x="10" y="422"/>
                  </a:lnTo>
                  <a:lnTo>
                    <a:pt x="10" y="417"/>
                  </a:lnTo>
                  <a:lnTo>
                    <a:pt x="14" y="414"/>
                  </a:lnTo>
                  <a:lnTo>
                    <a:pt x="14" y="412"/>
                  </a:lnTo>
                  <a:lnTo>
                    <a:pt x="10" y="410"/>
                  </a:lnTo>
                  <a:lnTo>
                    <a:pt x="12" y="407"/>
                  </a:lnTo>
                  <a:lnTo>
                    <a:pt x="10" y="407"/>
                  </a:lnTo>
                  <a:lnTo>
                    <a:pt x="7" y="410"/>
                  </a:lnTo>
                  <a:lnTo>
                    <a:pt x="12" y="414"/>
                  </a:lnTo>
                  <a:lnTo>
                    <a:pt x="7" y="417"/>
                  </a:lnTo>
                  <a:lnTo>
                    <a:pt x="7" y="412"/>
                  </a:lnTo>
                  <a:lnTo>
                    <a:pt x="5" y="410"/>
                  </a:lnTo>
                  <a:lnTo>
                    <a:pt x="3" y="407"/>
                  </a:lnTo>
                  <a:lnTo>
                    <a:pt x="3" y="400"/>
                  </a:lnTo>
                  <a:lnTo>
                    <a:pt x="0" y="398"/>
                  </a:lnTo>
                  <a:lnTo>
                    <a:pt x="0" y="388"/>
                  </a:lnTo>
                  <a:lnTo>
                    <a:pt x="3" y="386"/>
                  </a:lnTo>
                  <a:lnTo>
                    <a:pt x="3" y="386"/>
                  </a:lnTo>
                  <a:lnTo>
                    <a:pt x="3" y="386"/>
                  </a:lnTo>
                  <a:lnTo>
                    <a:pt x="3" y="386"/>
                  </a:lnTo>
                  <a:close/>
                  <a:moveTo>
                    <a:pt x="5" y="417"/>
                  </a:moveTo>
                  <a:lnTo>
                    <a:pt x="5" y="422"/>
                  </a:lnTo>
                  <a:lnTo>
                    <a:pt x="7" y="422"/>
                  </a:lnTo>
                  <a:lnTo>
                    <a:pt x="10" y="417"/>
                  </a:lnTo>
                  <a:lnTo>
                    <a:pt x="5" y="417"/>
                  </a:lnTo>
                  <a:lnTo>
                    <a:pt x="5" y="417"/>
                  </a:lnTo>
                  <a:lnTo>
                    <a:pt x="5" y="41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87" name="Swaziland">
              <a:extLst>
                <a:ext uri="{FF2B5EF4-FFF2-40B4-BE49-F238E27FC236}">
                  <a16:creationId xmlns:a16="http://schemas.microsoft.com/office/drawing/2014/main" xmlns="" id="{BA3D19A5-872F-457C-8E28-DC29BE6B26A5}"/>
                </a:ext>
              </a:extLst>
            </p:cNvPr>
            <p:cNvSpPr>
              <a:spLocks/>
            </p:cNvSpPr>
            <p:nvPr/>
          </p:nvSpPr>
          <p:spPr bwMode="auto">
            <a:xfrm>
              <a:off x="6645876" y="5002736"/>
              <a:ext cx="37462" cy="39733"/>
            </a:xfrm>
            <a:custGeom>
              <a:avLst/>
              <a:gdLst>
                <a:gd name="T0" fmla="*/ 26 w 33"/>
                <a:gd name="T1" fmla="*/ 7 h 35"/>
                <a:gd name="T2" fmla="*/ 26 w 33"/>
                <a:gd name="T3" fmla="*/ 9 h 35"/>
                <a:gd name="T4" fmla="*/ 29 w 33"/>
                <a:gd name="T5" fmla="*/ 9 h 35"/>
                <a:gd name="T6" fmla="*/ 31 w 33"/>
                <a:gd name="T7" fmla="*/ 12 h 35"/>
                <a:gd name="T8" fmla="*/ 33 w 33"/>
                <a:gd name="T9" fmla="*/ 14 h 35"/>
                <a:gd name="T10" fmla="*/ 31 w 33"/>
                <a:gd name="T11" fmla="*/ 16 h 35"/>
                <a:gd name="T12" fmla="*/ 31 w 33"/>
                <a:gd name="T13" fmla="*/ 19 h 35"/>
                <a:gd name="T14" fmla="*/ 31 w 33"/>
                <a:gd name="T15" fmla="*/ 24 h 35"/>
                <a:gd name="T16" fmla="*/ 31 w 33"/>
                <a:gd name="T17" fmla="*/ 26 h 35"/>
                <a:gd name="T18" fmla="*/ 29 w 33"/>
                <a:gd name="T19" fmla="*/ 26 h 35"/>
                <a:gd name="T20" fmla="*/ 26 w 33"/>
                <a:gd name="T21" fmla="*/ 28 h 35"/>
                <a:gd name="T22" fmla="*/ 26 w 33"/>
                <a:gd name="T23" fmla="*/ 31 h 35"/>
                <a:gd name="T24" fmla="*/ 26 w 33"/>
                <a:gd name="T25" fmla="*/ 35 h 35"/>
                <a:gd name="T26" fmla="*/ 22 w 33"/>
                <a:gd name="T27" fmla="*/ 35 h 35"/>
                <a:gd name="T28" fmla="*/ 14 w 33"/>
                <a:gd name="T29" fmla="*/ 35 h 35"/>
                <a:gd name="T30" fmla="*/ 7 w 33"/>
                <a:gd name="T31" fmla="*/ 31 h 35"/>
                <a:gd name="T32" fmla="*/ 5 w 33"/>
                <a:gd name="T33" fmla="*/ 26 h 35"/>
                <a:gd name="T34" fmla="*/ 3 w 33"/>
                <a:gd name="T35" fmla="*/ 24 h 35"/>
                <a:gd name="T36" fmla="*/ 0 w 33"/>
                <a:gd name="T37" fmla="*/ 21 h 35"/>
                <a:gd name="T38" fmla="*/ 3 w 33"/>
                <a:gd name="T39" fmla="*/ 16 h 35"/>
                <a:gd name="T40" fmla="*/ 7 w 33"/>
                <a:gd name="T41" fmla="*/ 7 h 35"/>
                <a:gd name="T42" fmla="*/ 10 w 33"/>
                <a:gd name="T43" fmla="*/ 2 h 35"/>
                <a:gd name="T44" fmla="*/ 12 w 33"/>
                <a:gd name="T45" fmla="*/ 0 h 35"/>
                <a:gd name="T46" fmla="*/ 19 w 33"/>
                <a:gd name="T47" fmla="*/ 2 h 35"/>
                <a:gd name="T48" fmla="*/ 22 w 33"/>
                <a:gd name="T49" fmla="*/ 7 h 35"/>
                <a:gd name="T50" fmla="*/ 26 w 33"/>
                <a:gd name="T51" fmla="*/ 7 h 35"/>
                <a:gd name="T52" fmla="*/ 26 w 33"/>
                <a:gd name="T53" fmla="*/ 7 h 35"/>
                <a:gd name="T54" fmla="*/ 26 w 33"/>
                <a:gd name="T55"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35">
                  <a:moveTo>
                    <a:pt x="26" y="7"/>
                  </a:moveTo>
                  <a:lnTo>
                    <a:pt x="26" y="9"/>
                  </a:lnTo>
                  <a:lnTo>
                    <a:pt x="29" y="9"/>
                  </a:lnTo>
                  <a:lnTo>
                    <a:pt x="31" y="12"/>
                  </a:lnTo>
                  <a:lnTo>
                    <a:pt x="33" y="14"/>
                  </a:lnTo>
                  <a:lnTo>
                    <a:pt x="31" y="16"/>
                  </a:lnTo>
                  <a:lnTo>
                    <a:pt x="31" y="19"/>
                  </a:lnTo>
                  <a:lnTo>
                    <a:pt x="31" y="24"/>
                  </a:lnTo>
                  <a:lnTo>
                    <a:pt x="31" y="26"/>
                  </a:lnTo>
                  <a:lnTo>
                    <a:pt x="29" y="26"/>
                  </a:lnTo>
                  <a:lnTo>
                    <a:pt x="26" y="28"/>
                  </a:lnTo>
                  <a:lnTo>
                    <a:pt x="26" y="31"/>
                  </a:lnTo>
                  <a:lnTo>
                    <a:pt x="26" y="35"/>
                  </a:lnTo>
                  <a:lnTo>
                    <a:pt x="22" y="35"/>
                  </a:lnTo>
                  <a:lnTo>
                    <a:pt x="14" y="35"/>
                  </a:lnTo>
                  <a:lnTo>
                    <a:pt x="7" y="31"/>
                  </a:lnTo>
                  <a:lnTo>
                    <a:pt x="5" y="26"/>
                  </a:lnTo>
                  <a:lnTo>
                    <a:pt x="3" y="24"/>
                  </a:lnTo>
                  <a:lnTo>
                    <a:pt x="0" y="21"/>
                  </a:lnTo>
                  <a:lnTo>
                    <a:pt x="3" y="16"/>
                  </a:lnTo>
                  <a:lnTo>
                    <a:pt x="7" y="7"/>
                  </a:lnTo>
                  <a:lnTo>
                    <a:pt x="10" y="2"/>
                  </a:lnTo>
                  <a:lnTo>
                    <a:pt x="12" y="0"/>
                  </a:lnTo>
                  <a:lnTo>
                    <a:pt x="19" y="2"/>
                  </a:lnTo>
                  <a:lnTo>
                    <a:pt x="22" y="7"/>
                  </a:lnTo>
                  <a:lnTo>
                    <a:pt x="26" y="7"/>
                  </a:lnTo>
                  <a:lnTo>
                    <a:pt x="26" y="7"/>
                  </a:lnTo>
                  <a:lnTo>
                    <a:pt x="26"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89" name="Sudan">
              <a:extLst>
                <a:ext uri="{FF2B5EF4-FFF2-40B4-BE49-F238E27FC236}">
                  <a16:creationId xmlns:a16="http://schemas.microsoft.com/office/drawing/2014/main" xmlns="" id="{DDE7BB2B-B746-4E5C-B9EA-BA190C86FD00}"/>
                </a:ext>
              </a:extLst>
            </p:cNvPr>
            <p:cNvSpPr>
              <a:spLocks/>
            </p:cNvSpPr>
            <p:nvPr/>
          </p:nvSpPr>
          <p:spPr bwMode="auto">
            <a:xfrm>
              <a:off x="6439265" y="3764205"/>
              <a:ext cx="421169" cy="481336"/>
            </a:xfrm>
            <a:custGeom>
              <a:avLst/>
              <a:gdLst>
                <a:gd name="T0" fmla="*/ 331 w 371"/>
                <a:gd name="T1" fmla="*/ 5 h 424"/>
                <a:gd name="T2" fmla="*/ 334 w 371"/>
                <a:gd name="T3" fmla="*/ 14 h 424"/>
                <a:gd name="T4" fmla="*/ 334 w 371"/>
                <a:gd name="T5" fmla="*/ 19 h 424"/>
                <a:gd name="T6" fmla="*/ 338 w 371"/>
                <a:gd name="T7" fmla="*/ 57 h 424"/>
                <a:gd name="T8" fmla="*/ 360 w 371"/>
                <a:gd name="T9" fmla="*/ 85 h 424"/>
                <a:gd name="T10" fmla="*/ 367 w 371"/>
                <a:gd name="T11" fmla="*/ 97 h 424"/>
                <a:gd name="T12" fmla="*/ 350 w 371"/>
                <a:gd name="T13" fmla="*/ 104 h 424"/>
                <a:gd name="T14" fmla="*/ 341 w 371"/>
                <a:gd name="T15" fmla="*/ 111 h 424"/>
                <a:gd name="T16" fmla="*/ 338 w 371"/>
                <a:gd name="T17" fmla="*/ 125 h 424"/>
                <a:gd name="T18" fmla="*/ 329 w 371"/>
                <a:gd name="T19" fmla="*/ 156 h 424"/>
                <a:gd name="T20" fmla="*/ 331 w 371"/>
                <a:gd name="T21" fmla="*/ 178 h 424"/>
                <a:gd name="T22" fmla="*/ 319 w 371"/>
                <a:gd name="T23" fmla="*/ 211 h 424"/>
                <a:gd name="T24" fmla="*/ 308 w 371"/>
                <a:gd name="T25" fmla="*/ 230 h 424"/>
                <a:gd name="T26" fmla="*/ 289 w 371"/>
                <a:gd name="T27" fmla="*/ 256 h 424"/>
                <a:gd name="T28" fmla="*/ 284 w 371"/>
                <a:gd name="T29" fmla="*/ 277 h 424"/>
                <a:gd name="T30" fmla="*/ 275 w 371"/>
                <a:gd name="T31" fmla="*/ 310 h 424"/>
                <a:gd name="T32" fmla="*/ 260 w 371"/>
                <a:gd name="T33" fmla="*/ 310 h 424"/>
                <a:gd name="T34" fmla="*/ 258 w 371"/>
                <a:gd name="T35" fmla="*/ 327 h 424"/>
                <a:gd name="T36" fmla="*/ 277 w 371"/>
                <a:gd name="T37" fmla="*/ 336 h 424"/>
                <a:gd name="T38" fmla="*/ 291 w 371"/>
                <a:gd name="T39" fmla="*/ 350 h 424"/>
                <a:gd name="T40" fmla="*/ 303 w 371"/>
                <a:gd name="T41" fmla="*/ 372 h 424"/>
                <a:gd name="T42" fmla="*/ 284 w 371"/>
                <a:gd name="T43" fmla="*/ 400 h 424"/>
                <a:gd name="T44" fmla="*/ 272 w 371"/>
                <a:gd name="T45" fmla="*/ 409 h 424"/>
                <a:gd name="T46" fmla="*/ 246 w 371"/>
                <a:gd name="T47" fmla="*/ 417 h 424"/>
                <a:gd name="T48" fmla="*/ 237 w 371"/>
                <a:gd name="T49" fmla="*/ 424 h 424"/>
                <a:gd name="T50" fmla="*/ 220 w 371"/>
                <a:gd name="T51" fmla="*/ 419 h 424"/>
                <a:gd name="T52" fmla="*/ 208 w 371"/>
                <a:gd name="T53" fmla="*/ 424 h 424"/>
                <a:gd name="T54" fmla="*/ 199 w 371"/>
                <a:gd name="T55" fmla="*/ 421 h 424"/>
                <a:gd name="T56" fmla="*/ 187 w 371"/>
                <a:gd name="T57" fmla="*/ 407 h 424"/>
                <a:gd name="T58" fmla="*/ 173 w 371"/>
                <a:gd name="T59" fmla="*/ 395 h 424"/>
                <a:gd name="T60" fmla="*/ 163 w 371"/>
                <a:gd name="T61" fmla="*/ 400 h 424"/>
                <a:gd name="T62" fmla="*/ 147 w 371"/>
                <a:gd name="T63" fmla="*/ 405 h 424"/>
                <a:gd name="T64" fmla="*/ 130 w 371"/>
                <a:gd name="T65" fmla="*/ 393 h 424"/>
                <a:gd name="T66" fmla="*/ 123 w 371"/>
                <a:gd name="T67" fmla="*/ 383 h 424"/>
                <a:gd name="T68" fmla="*/ 109 w 371"/>
                <a:gd name="T69" fmla="*/ 369 h 424"/>
                <a:gd name="T70" fmla="*/ 100 w 371"/>
                <a:gd name="T71" fmla="*/ 357 h 424"/>
                <a:gd name="T72" fmla="*/ 85 w 371"/>
                <a:gd name="T73" fmla="*/ 341 h 424"/>
                <a:gd name="T74" fmla="*/ 78 w 371"/>
                <a:gd name="T75" fmla="*/ 334 h 424"/>
                <a:gd name="T76" fmla="*/ 71 w 371"/>
                <a:gd name="T77" fmla="*/ 322 h 424"/>
                <a:gd name="T78" fmla="*/ 55 w 371"/>
                <a:gd name="T79" fmla="*/ 312 h 424"/>
                <a:gd name="T80" fmla="*/ 45 w 371"/>
                <a:gd name="T81" fmla="*/ 305 h 424"/>
                <a:gd name="T82" fmla="*/ 38 w 371"/>
                <a:gd name="T83" fmla="*/ 289 h 424"/>
                <a:gd name="T84" fmla="*/ 26 w 371"/>
                <a:gd name="T85" fmla="*/ 263 h 424"/>
                <a:gd name="T86" fmla="*/ 21 w 371"/>
                <a:gd name="T87" fmla="*/ 251 h 424"/>
                <a:gd name="T88" fmla="*/ 12 w 371"/>
                <a:gd name="T89" fmla="*/ 234 h 424"/>
                <a:gd name="T90" fmla="*/ 12 w 371"/>
                <a:gd name="T91" fmla="*/ 218 h 424"/>
                <a:gd name="T92" fmla="*/ 0 w 371"/>
                <a:gd name="T93" fmla="*/ 211 h 424"/>
                <a:gd name="T94" fmla="*/ 7 w 371"/>
                <a:gd name="T95" fmla="*/ 189 h 424"/>
                <a:gd name="T96" fmla="*/ 14 w 371"/>
                <a:gd name="T97" fmla="*/ 173 h 424"/>
                <a:gd name="T98" fmla="*/ 24 w 371"/>
                <a:gd name="T99" fmla="*/ 149 h 424"/>
                <a:gd name="T100" fmla="*/ 45 w 371"/>
                <a:gd name="T101" fmla="*/ 144 h 424"/>
                <a:gd name="T102" fmla="*/ 64 w 371"/>
                <a:gd name="T103"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71" h="424">
                  <a:moveTo>
                    <a:pt x="64" y="0"/>
                  </a:moveTo>
                  <a:lnTo>
                    <a:pt x="331" y="0"/>
                  </a:lnTo>
                  <a:lnTo>
                    <a:pt x="329" y="0"/>
                  </a:lnTo>
                  <a:lnTo>
                    <a:pt x="329" y="2"/>
                  </a:lnTo>
                  <a:lnTo>
                    <a:pt x="331" y="5"/>
                  </a:lnTo>
                  <a:lnTo>
                    <a:pt x="329" y="5"/>
                  </a:lnTo>
                  <a:lnTo>
                    <a:pt x="331" y="7"/>
                  </a:lnTo>
                  <a:lnTo>
                    <a:pt x="331" y="7"/>
                  </a:lnTo>
                  <a:lnTo>
                    <a:pt x="331" y="10"/>
                  </a:lnTo>
                  <a:lnTo>
                    <a:pt x="334" y="14"/>
                  </a:lnTo>
                  <a:lnTo>
                    <a:pt x="338" y="21"/>
                  </a:lnTo>
                  <a:lnTo>
                    <a:pt x="338" y="24"/>
                  </a:lnTo>
                  <a:lnTo>
                    <a:pt x="336" y="24"/>
                  </a:lnTo>
                  <a:lnTo>
                    <a:pt x="336" y="21"/>
                  </a:lnTo>
                  <a:lnTo>
                    <a:pt x="334" y="19"/>
                  </a:lnTo>
                  <a:lnTo>
                    <a:pt x="334" y="19"/>
                  </a:lnTo>
                  <a:lnTo>
                    <a:pt x="334" y="24"/>
                  </a:lnTo>
                  <a:lnTo>
                    <a:pt x="338" y="40"/>
                  </a:lnTo>
                  <a:lnTo>
                    <a:pt x="341" y="50"/>
                  </a:lnTo>
                  <a:lnTo>
                    <a:pt x="338" y="57"/>
                  </a:lnTo>
                  <a:lnTo>
                    <a:pt x="343" y="66"/>
                  </a:lnTo>
                  <a:lnTo>
                    <a:pt x="345" y="73"/>
                  </a:lnTo>
                  <a:lnTo>
                    <a:pt x="350" y="76"/>
                  </a:lnTo>
                  <a:lnTo>
                    <a:pt x="360" y="81"/>
                  </a:lnTo>
                  <a:lnTo>
                    <a:pt x="360" y="85"/>
                  </a:lnTo>
                  <a:lnTo>
                    <a:pt x="364" y="85"/>
                  </a:lnTo>
                  <a:lnTo>
                    <a:pt x="369" y="88"/>
                  </a:lnTo>
                  <a:lnTo>
                    <a:pt x="369" y="92"/>
                  </a:lnTo>
                  <a:lnTo>
                    <a:pt x="371" y="92"/>
                  </a:lnTo>
                  <a:lnTo>
                    <a:pt x="367" y="97"/>
                  </a:lnTo>
                  <a:lnTo>
                    <a:pt x="364" y="97"/>
                  </a:lnTo>
                  <a:lnTo>
                    <a:pt x="360" y="99"/>
                  </a:lnTo>
                  <a:lnTo>
                    <a:pt x="360" y="102"/>
                  </a:lnTo>
                  <a:lnTo>
                    <a:pt x="353" y="102"/>
                  </a:lnTo>
                  <a:lnTo>
                    <a:pt x="350" y="104"/>
                  </a:lnTo>
                  <a:lnTo>
                    <a:pt x="345" y="104"/>
                  </a:lnTo>
                  <a:lnTo>
                    <a:pt x="345" y="107"/>
                  </a:lnTo>
                  <a:lnTo>
                    <a:pt x="348" y="109"/>
                  </a:lnTo>
                  <a:lnTo>
                    <a:pt x="345" y="111"/>
                  </a:lnTo>
                  <a:lnTo>
                    <a:pt x="341" y="111"/>
                  </a:lnTo>
                  <a:lnTo>
                    <a:pt x="338" y="114"/>
                  </a:lnTo>
                  <a:lnTo>
                    <a:pt x="338" y="118"/>
                  </a:lnTo>
                  <a:lnTo>
                    <a:pt x="336" y="123"/>
                  </a:lnTo>
                  <a:lnTo>
                    <a:pt x="338" y="125"/>
                  </a:lnTo>
                  <a:lnTo>
                    <a:pt x="338" y="125"/>
                  </a:lnTo>
                  <a:lnTo>
                    <a:pt x="338" y="128"/>
                  </a:lnTo>
                  <a:lnTo>
                    <a:pt x="336" y="135"/>
                  </a:lnTo>
                  <a:lnTo>
                    <a:pt x="334" y="147"/>
                  </a:lnTo>
                  <a:lnTo>
                    <a:pt x="329" y="152"/>
                  </a:lnTo>
                  <a:lnTo>
                    <a:pt x="329" y="156"/>
                  </a:lnTo>
                  <a:lnTo>
                    <a:pt x="327" y="159"/>
                  </a:lnTo>
                  <a:lnTo>
                    <a:pt x="327" y="163"/>
                  </a:lnTo>
                  <a:lnTo>
                    <a:pt x="329" y="173"/>
                  </a:lnTo>
                  <a:lnTo>
                    <a:pt x="331" y="178"/>
                  </a:lnTo>
                  <a:lnTo>
                    <a:pt x="331" y="178"/>
                  </a:lnTo>
                  <a:lnTo>
                    <a:pt x="331" y="180"/>
                  </a:lnTo>
                  <a:lnTo>
                    <a:pt x="329" y="187"/>
                  </a:lnTo>
                  <a:lnTo>
                    <a:pt x="329" y="194"/>
                  </a:lnTo>
                  <a:lnTo>
                    <a:pt x="322" y="204"/>
                  </a:lnTo>
                  <a:lnTo>
                    <a:pt x="319" y="211"/>
                  </a:lnTo>
                  <a:lnTo>
                    <a:pt x="317" y="211"/>
                  </a:lnTo>
                  <a:lnTo>
                    <a:pt x="312" y="213"/>
                  </a:lnTo>
                  <a:lnTo>
                    <a:pt x="312" y="215"/>
                  </a:lnTo>
                  <a:lnTo>
                    <a:pt x="308" y="225"/>
                  </a:lnTo>
                  <a:lnTo>
                    <a:pt x="308" y="230"/>
                  </a:lnTo>
                  <a:lnTo>
                    <a:pt x="301" y="234"/>
                  </a:lnTo>
                  <a:lnTo>
                    <a:pt x="298" y="239"/>
                  </a:lnTo>
                  <a:lnTo>
                    <a:pt x="293" y="258"/>
                  </a:lnTo>
                  <a:lnTo>
                    <a:pt x="291" y="256"/>
                  </a:lnTo>
                  <a:lnTo>
                    <a:pt x="289" y="256"/>
                  </a:lnTo>
                  <a:lnTo>
                    <a:pt x="289" y="260"/>
                  </a:lnTo>
                  <a:lnTo>
                    <a:pt x="284" y="265"/>
                  </a:lnTo>
                  <a:lnTo>
                    <a:pt x="282" y="270"/>
                  </a:lnTo>
                  <a:lnTo>
                    <a:pt x="284" y="272"/>
                  </a:lnTo>
                  <a:lnTo>
                    <a:pt x="284" y="277"/>
                  </a:lnTo>
                  <a:lnTo>
                    <a:pt x="279" y="284"/>
                  </a:lnTo>
                  <a:lnTo>
                    <a:pt x="279" y="289"/>
                  </a:lnTo>
                  <a:lnTo>
                    <a:pt x="279" y="298"/>
                  </a:lnTo>
                  <a:lnTo>
                    <a:pt x="277" y="308"/>
                  </a:lnTo>
                  <a:lnTo>
                    <a:pt x="275" y="310"/>
                  </a:lnTo>
                  <a:lnTo>
                    <a:pt x="275" y="312"/>
                  </a:lnTo>
                  <a:lnTo>
                    <a:pt x="270" y="312"/>
                  </a:lnTo>
                  <a:lnTo>
                    <a:pt x="267" y="310"/>
                  </a:lnTo>
                  <a:lnTo>
                    <a:pt x="265" y="312"/>
                  </a:lnTo>
                  <a:lnTo>
                    <a:pt x="260" y="310"/>
                  </a:lnTo>
                  <a:lnTo>
                    <a:pt x="258" y="315"/>
                  </a:lnTo>
                  <a:lnTo>
                    <a:pt x="258" y="317"/>
                  </a:lnTo>
                  <a:lnTo>
                    <a:pt x="253" y="322"/>
                  </a:lnTo>
                  <a:lnTo>
                    <a:pt x="256" y="324"/>
                  </a:lnTo>
                  <a:lnTo>
                    <a:pt x="258" y="327"/>
                  </a:lnTo>
                  <a:lnTo>
                    <a:pt x="267" y="327"/>
                  </a:lnTo>
                  <a:lnTo>
                    <a:pt x="270" y="329"/>
                  </a:lnTo>
                  <a:lnTo>
                    <a:pt x="275" y="334"/>
                  </a:lnTo>
                  <a:lnTo>
                    <a:pt x="275" y="336"/>
                  </a:lnTo>
                  <a:lnTo>
                    <a:pt x="277" y="336"/>
                  </a:lnTo>
                  <a:lnTo>
                    <a:pt x="282" y="346"/>
                  </a:lnTo>
                  <a:lnTo>
                    <a:pt x="284" y="348"/>
                  </a:lnTo>
                  <a:lnTo>
                    <a:pt x="284" y="348"/>
                  </a:lnTo>
                  <a:lnTo>
                    <a:pt x="286" y="350"/>
                  </a:lnTo>
                  <a:lnTo>
                    <a:pt x="291" y="350"/>
                  </a:lnTo>
                  <a:lnTo>
                    <a:pt x="293" y="353"/>
                  </a:lnTo>
                  <a:lnTo>
                    <a:pt x="296" y="357"/>
                  </a:lnTo>
                  <a:lnTo>
                    <a:pt x="298" y="362"/>
                  </a:lnTo>
                  <a:lnTo>
                    <a:pt x="301" y="369"/>
                  </a:lnTo>
                  <a:lnTo>
                    <a:pt x="303" y="372"/>
                  </a:lnTo>
                  <a:lnTo>
                    <a:pt x="303" y="381"/>
                  </a:lnTo>
                  <a:lnTo>
                    <a:pt x="296" y="388"/>
                  </a:lnTo>
                  <a:lnTo>
                    <a:pt x="291" y="398"/>
                  </a:lnTo>
                  <a:lnTo>
                    <a:pt x="289" y="395"/>
                  </a:lnTo>
                  <a:lnTo>
                    <a:pt x="284" y="400"/>
                  </a:lnTo>
                  <a:lnTo>
                    <a:pt x="282" y="402"/>
                  </a:lnTo>
                  <a:lnTo>
                    <a:pt x="282" y="405"/>
                  </a:lnTo>
                  <a:lnTo>
                    <a:pt x="277" y="407"/>
                  </a:lnTo>
                  <a:lnTo>
                    <a:pt x="277" y="407"/>
                  </a:lnTo>
                  <a:lnTo>
                    <a:pt x="272" y="409"/>
                  </a:lnTo>
                  <a:lnTo>
                    <a:pt x="270" y="414"/>
                  </a:lnTo>
                  <a:lnTo>
                    <a:pt x="265" y="417"/>
                  </a:lnTo>
                  <a:lnTo>
                    <a:pt x="260" y="414"/>
                  </a:lnTo>
                  <a:lnTo>
                    <a:pt x="253" y="417"/>
                  </a:lnTo>
                  <a:lnTo>
                    <a:pt x="246" y="417"/>
                  </a:lnTo>
                  <a:lnTo>
                    <a:pt x="244" y="417"/>
                  </a:lnTo>
                  <a:lnTo>
                    <a:pt x="241" y="419"/>
                  </a:lnTo>
                  <a:lnTo>
                    <a:pt x="239" y="419"/>
                  </a:lnTo>
                  <a:lnTo>
                    <a:pt x="237" y="421"/>
                  </a:lnTo>
                  <a:lnTo>
                    <a:pt x="237" y="424"/>
                  </a:lnTo>
                  <a:lnTo>
                    <a:pt x="234" y="424"/>
                  </a:lnTo>
                  <a:lnTo>
                    <a:pt x="230" y="421"/>
                  </a:lnTo>
                  <a:lnTo>
                    <a:pt x="227" y="419"/>
                  </a:lnTo>
                  <a:lnTo>
                    <a:pt x="225" y="419"/>
                  </a:lnTo>
                  <a:lnTo>
                    <a:pt x="220" y="419"/>
                  </a:lnTo>
                  <a:lnTo>
                    <a:pt x="215" y="417"/>
                  </a:lnTo>
                  <a:lnTo>
                    <a:pt x="211" y="414"/>
                  </a:lnTo>
                  <a:lnTo>
                    <a:pt x="208" y="417"/>
                  </a:lnTo>
                  <a:lnTo>
                    <a:pt x="208" y="421"/>
                  </a:lnTo>
                  <a:lnTo>
                    <a:pt x="208" y="424"/>
                  </a:lnTo>
                  <a:lnTo>
                    <a:pt x="208" y="424"/>
                  </a:lnTo>
                  <a:lnTo>
                    <a:pt x="206" y="424"/>
                  </a:lnTo>
                  <a:lnTo>
                    <a:pt x="201" y="424"/>
                  </a:lnTo>
                  <a:lnTo>
                    <a:pt x="199" y="424"/>
                  </a:lnTo>
                  <a:lnTo>
                    <a:pt x="199" y="421"/>
                  </a:lnTo>
                  <a:lnTo>
                    <a:pt x="199" y="417"/>
                  </a:lnTo>
                  <a:lnTo>
                    <a:pt x="196" y="414"/>
                  </a:lnTo>
                  <a:lnTo>
                    <a:pt x="194" y="412"/>
                  </a:lnTo>
                  <a:lnTo>
                    <a:pt x="192" y="409"/>
                  </a:lnTo>
                  <a:lnTo>
                    <a:pt x="187" y="407"/>
                  </a:lnTo>
                  <a:lnTo>
                    <a:pt x="185" y="405"/>
                  </a:lnTo>
                  <a:lnTo>
                    <a:pt x="182" y="402"/>
                  </a:lnTo>
                  <a:lnTo>
                    <a:pt x="180" y="398"/>
                  </a:lnTo>
                  <a:lnTo>
                    <a:pt x="178" y="395"/>
                  </a:lnTo>
                  <a:lnTo>
                    <a:pt x="173" y="395"/>
                  </a:lnTo>
                  <a:lnTo>
                    <a:pt x="170" y="398"/>
                  </a:lnTo>
                  <a:lnTo>
                    <a:pt x="170" y="400"/>
                  </a:lnTo>
                  <a:lnTo>
                    <a:pt x="166" y="402"/>
                  </a:lnTo>
                  <a:lnTo>
                    <a:pt x="163" y="402"/>
                  </a:lnTo>
                  <a:lnTo>
                    <a:pt x="163" y="400"/>
                  </a:lnTo>
                  <a:lnTo>
                    <a:pt x="159" y="400"/>
                  </a:lnTo>
                  <a:lnTo>
                    <a:pt x="154" y="400"/>
                  </a:lnTo>
                  <a:lnTo>
                    <a:pt x="152" y="402"/>
                  </a:lnTo>
                  <a:lnTo>
                    <a:pt x="149" y="405"/>
                  </a:lnTo>
                  <a:lnTo>
                    <a:pt x="147" y="405"/>
                  </a:lnTo>
                  <a:lnTo>
                    <a:pt x="142" y="405"/>
                  </a:lnTo>
                  <a:lnTo>
                    <a:pt x="137" y="400"/>
                  </a:lnTo>
                  <a:lnTo>
                    <a:pt x="135" y="398"/>
                  </a:lnTo>
                  <a:lnTo>
                    <a:pt x="133" y="398"/>
                  </a:lnTo>
                  <a:lnTo>
                    <a:pt x="130" y="393"/>
                  </a:lnTo>
                  <a:lnTo>
                    <a:pt x="130" y="391"/>
                  </a:lnTo>
                  <a:lnTo>
                    <a:pt x="130" y="391"/>
                  </a:lnTo>
                  <a:lnTo>
                    <a:pt x="130" y="388"/>
                  </a:lnTo>
                  <a:lnTo>
                    <a:pt x="128" y="386"/>
                  </a:lnTo>
                  <a:lnTo>
                    <a:pt x="123" y="383"/>
                  </a:lnTo>
                  <a:lnTo>
                    <a:pt x="121" y="381"/>
                  </a:lnTo>
                  <a:lnTo>
                    <a:pt x="121" y="376"/>
                  </a:lnTo>
                  <a:lnTo>
                    <a:pt x="121" y="374"/>
                  </a:lnTo>
                  <a:lnTo>
                    <a:pt x="116" y="369"/>
                  </a:lnTo>
                  <a:lnTo>
                    <a:pt x="109" y="369"/>
                  </a:lnTo>
                  <a:lnTo>
                    <a:pt x="107" y="367"/>
                  </a:lnTo>
                  <a:lnTo>
                    <a:pt x="109" y="362"/>
                  </a:lnTo>
                  <a:lnTo>
                    <a:pt x="107" y="360"/>
                  </a:lnTo>
                  <a:lnTo>
                    <a:pt x="102" y="360"/>
                  </a:lnTo>
                  <a:lnTo>
                    <a:pt x="100" y="357"/>
                  </a:lnTo>
                  <a:lnTo>
                    <a:pt x="100" y="350"/>
                  </a:lnTo>
                  <a:lnTo>
                    <a:pt x="97" y="348"/>
                  </a:lnTo>
                  <a:lnTo>
                    <a:pt x="90" y="343"/>
                  </a:lnTo>
                  <a:lnTo>
                    <a:pt x="90" y="343"/>
                  </a:lnTo>
                  <a:lnTo>
                    <a:pt x="85" y="341"/>
                  </a:lnTo>
                  <a:lnTo>
                    <a:pt x="83" y="343"/>
                  </a:lnTo>
                  <a:lnTo>
                    <a:pt x="81" y="341"/>
                  </a:lnTo>
                  <a:lnTo>
                    <a:pt x="76" y="338"/>
                  </a:lnTo>
                  <a:lnTo>
                    <a:pt x="76" y="336"/>
                  </a:lnTo>
                  <a:lnTo>
                    <a:pt x="78" y="334"/>
                  </a:lnTo>
                  <a:lnTo>
                    <a:pt x="81" y="331"/>
                  </a:lnTo>
                  <a:lnTo>
                    <a:pt x="81" y="329"/>
                  </a:lnTo>
                  <a:lnTo>
                    <a:pt x="81" y="327"/>
                  </a:lnTo>
                  <a:lnTo>
                    <a:pt x="76" y="324"/>
                  </a:lnTo>
                  <a:lnTo>
                    <a:pt x="71" y="322"/>
                  </a:lnTo>
                  <a:lnTo>
                    <a:pt x="71" y="320"/>
                  </a:lnTo>
                  <a:lnTo>
                    <a:pt x="66" y="317"/>
                  </a:lnTo>
                  <a:lnTo>
                    <a:pt x="64" y="317"/>
                  </a:lnTo>
                  <a:lnTo>
                    <a:pt x="57" y="315"/>
                  </a:lnTo>
                  <a:lnTo>
                    <a:pt x="55" y="312"/>
                  </a:lnTo>
                  <a:lnTo>
                    <a:pt x="55" y="308"/>
                  </a:lnTo>
                  <a:lnTo>
                    <a:pt x="55" y="305"/>
                  </a:lnTo>
                  <a:lnTo>
                    <a:pt x="52" y="303"/>
                  </a:lnTo>
                  <a:lnTo>
                    <a:pt x="45" y="303"/>
                  </a:lnTo>
                  <a:lnTo>
                    <a:pt x="45" y="305"/>
                  </a:lnTo>
                  <a:lnTo>
                    <a:pt x="38" y="305"/>
                  </a:lnTo>
                  <a:lnTo>
                    <a:pt x="36" y="303"/>
                  </a:lnTo>
                  <a:lnTo>
                    <a:pt x="36" y="296"/>
                  </a:lnTo>
                  <a:lnTo>
                    <a:pt x="38" y="291"/>
                  </a:lnTo>
                  <a:lnTo>
                    <a:pt x="38" y="289"/>
                  </a:lnTo>
                  <a:lnTo>
                    <a:pt x="40" y="284"/>
                  </a:lnTo>
                  <a:lnTo>
                    <a:pt x="38" y="282"/>
                  </a:lnTo>
                  <a:lnTo>
                    <a:pt x="33" y="272"/>
                  </a:lnTo>
                  <a:lnTo>
                    <a:pt x="29" y="265"/>
                  </a:lnTo>
                  <a:lnTo>
                    <a:pt x="26" y="263"/>
                  </a:lnTo>
                  <a:lnTo>
                    <a:pt x="21" y="258"/>
                  </a:lnTo>
                  <a:lnTo>
                    <a:pt x="24" y="258"/>
                  </a:lnTo>
                  <a:lnTo>
                    <a:pt x="24" y="253"/>
                  </a:lnTo>
                  <a:lnTo>
                    <a:pt x="21" y="251"/>
                  </a:lnTo>
                  <a:lnTo>
                    <a:pt x="21" y="251"/>
                  </a:lnTo>
                  <a:lnTo>
                    <a:pt x="21" y="246"/>
                  </a:lnTo>
                  <a:lnTo>
                    <a:pt x="24" y="244"/>
                  </a:lnTo>
                  <a:lnTo>
                    <a:pt x="21" y="241"/>
                  </a:lnTo>
                  <a:lnTo>
                    <a:pt x="14" y="239"/>
                  </a:lnTo>
                  <a:lnTo>
                    <a:pt x="12" y="234"/>
                  </a:lnTo>
                  <a:lnTo>
                    <a:pt x="12" y="227"/>
                  </a:lnTo>
                  <a:lnTo>
                    <a:pt x="10" y="225"/>
                  </a:lnTo>
                  <a:lnTo>
                    <a:pt x="12" y="222"/>
                  </a:lnTo>
                  <a:lnTo>
                    <a:pt x="10" y="220"/>
                  </a:lnTo>
                  <a:lnTo>
                    <a:pt x="12" y="218"/>
                  </a:lnTo>
                  <a:lnTo>
                    <a:pt x="12" y="215"/>
                  </a:lnTo>
                  <a:lnTo>
                    <a:pt x="10" y="213"/>
                  </a:lnTo>
                  <a:lnTo>
                    <a:pt x="3" y="218"/>
                  </a:lnTo>
                  <a:lnTo>
                    <a:pt x="0" y="215"/>
                  </a:lnTo>
                  <a:lnTo>
                    <a:pt x="0" y="211"/>
                  </a:lnTo>
                  <a:lnTo>
                    <a:pt x="7" y="204"/>
                  </a:lnTo>
                  <a:lnTo>
                    <a:pt x="10" y="199"/>
                  </a:lnTo>
                  <a:lnTo>
                    <a:pt x="10" y="194"/>
                  </a:lnTo>
                  <a:lnTo>
                    <a:pt x="5" y="192"/>
                  </a:lnTo>
                  <a:lnTo>
                    <a:pt x="7" y="189"/>
                  </a:lnTo>
                  <a:lnTo>
                    <a:pt x="10" y="187"/>
                  </a:lnTo>
                  <a:lnTo>
                    <a:pt x="12" y="182"/>
                  </a:lnTo>
                  <a:lnTo>
                    <a:pt x="10" y="180"/>
                  </a:lnTo>
                  <a:lnTo>
                    <a:pt x="10" y="175"/>
                  </a:lnTo>
                  <a:lnTo>
                    <a:pt x="14" y="173"/>
                  </a:lnTo>
                  <a:lnTo>
                    <a:pt x="17" y="173"/>
                  </a:lnTo>
                  <a:lnTo>
                    <a:pt x="24" y="163"/>
                  </a:lnTo>
                  <a:lnTo>
                    <a:pt x="26" y="156"/>
                  </a:lnTo>
                  <a:lnTo>
                    <a:pt x="24" y="154"/>
                  </a:lnTo>
                  <a:lnTo>
                    <a:pt x="24" y="149"/>
                  </a:lnTo>
                  <a:lnTo>
                    <a:pt x="29" y="144"/>
                  </a:lnTo>
                  <a:lnTo>
                    <a:pt x="33" y="144"/>
                  </a:lnTo>
                  <a:lnTo>
                    <a:pt x="38" y="147"/>
                  </a:lnTo>
                  <a:lnTo>
                    <a:pt x="43" y="144"/>
                  </a:lnTo>
                  <a:lnTo>
                    <a:pt x="45" y="144"/>
                  </a:lnTo>
                  <a:lnTo>
                    <a:pt x="43" y="54"/>
                  </a:lnTo>
                  <a:lnTo>
                    <a:pt x="43" y="54"/>
                  </a:lnTo>
                  <a:lnTo>
                    <a:pt x="43" y="47"/>
                  </a:lnTo>
                  <a:lnTo>
                    <a:pt x="64" y="45"/>
                  </a:lnTo>
                  <a:lnTo>
                    <a:pt x="64" y="0"/>
                  </a:lnTo>
                  <a:lnTo>
                    <a:pt x="64"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90" name="Sri Lanka">
              <a:extLst>
                <a:ext uri="{FF2B5EF4-FFF2-40B4-BE49-F238E27FC236}">
                  <a16:creationId xmlns:a16="http://schemas.microsoft.com/office/drawing/2014/main" xmlns="" id="{BFB72E94-E402-4156-A210-1EBE6056D2E9}"/>
                </a:ext>
              </a:extLst>
            </p:cNvPr>
            <p:cNvSpPr>
              <a:spLocks noEditPoints="1"/>
            </p:cNvSpPr>
            <p:nvPr/>
          </p:nvSpPr>
          <p:spPr bwMode="auto">
            <a:xfrm>
              <a:off x="7918464" y="4080933"/>
              <a:ext cx="53356" cy="105576"/>
            </a:xfrm>
            <a:custGeom>
              <a:avLst/>
              <a:gdLst>
                <a:gd name="T0" fmla="*/ 0 w 47"/>
                <a:gd name="T1" fmla="*/ 41 h 93"/>
                <a:gd name="T2" fmla="*/ 2 w 47"/>
                <a:gd name="T3" fmla="*/ 36 h 93"/>
                <a:gd name="T4" fmla="*/ 0 w 47"/>
                <a:gd name="T5" fmla="*/ 38 h 93"/>
                <a:gd name="T6" fmla="*/ 0 w 47"/>
                <a:gd name="T7" fmla="*/ 45 h 93"/>
                <a:gd name="T8" fmla="*/ 0 w 47"/>
                <a:gd name="T9" fmla="*/ 45 h 93"/>
                <a:gd name="T10" fmla="*/ 2 w 47"/>
                <a:gd name="T11" fmla="*/ 5 h 93"/>
                <a:gd name="T12" fmla="*/ 10 w 47"/>
                <a:gd name="T13" fmla="*/ 0 h 93"/>
                <a:gd name="T14" fmla="*/ 10 w 47"/>
                <a:gd name="T15" fmla="*/ 5 h 93"/>
                <a:gd name="T16" fmla="*/ 7 w 47"/>
                <a:gd name="T17" fmla="*/ 7 h 93"/>
                <a:gd name="T18" fmla="*/ 7 w 47"/>
                <a:gd name="T19" fmla="*/ 7 h 93"/>
                <a:gd name="T20" fmla="*/ 17 w 47"/>
                <a:gd name="T21" fmla="*/ 3 h 93"/>
                <a:gd name="T22" fmla="*/ 21 w 47"/>
                <a:gd name="T23" fmla="*/ 10 h 93"/>
                <a:gd name="T24" fmla="*/ 21 w 47"/>
                <a:gd name="T25" fmla="*/ 10 h 93"/>
                <a:gd name="T26" fmla="*/ 14 w 47"/>
                <a:gd name="T27" fmla="*/ 10 h 93"/>
                <a:gd name="T28" fmla="*/ 10 w 47"/>
                <a:gd name="T29" fmla="*/ 5 h 93"/>
                <a:gd name="T30" fmla="*/ 12 w 47"/>
                <a:gd name="T31" fmla="*/ 5 h 93"/>
                <a:gd name="T32" fmla="*/ 12 w 47"/>
                <a:gd name="T33" fmla="*/ 3 h 93"/>
                <a:gd name="T34" fmla="*/ 10 w 47"/>
                <a:gd name="T35" fmla="*/ 10 h 93"/>
                <a:gd name="T36" fmla="*/ 10 w 47"/>
                <a:gd name="T37" fmla="*/ 12 h 93"/>
                <a:gd name="T38" fmla="*/ 7 w 47"/>
                <a:gd name="T39" fmla="*/ 14 h 93"/>
                <a:gd name="T40" fmla="*/ 7 w 47"/>
                <a:gd name="T41" fmla="*/ 17 h 93"/>
                <a:gd name="T42" fmla="*/ 5 w 47"/>
                <a:gd name="T43" fmla="*/ 22 h 93"/>
                <a:gd name="T44" fmla="*/ 0 w 47"/>
                <a:gd name="T45" fmla="*/ 19 h 93"/>
                <a:gd name="T46" fmla="*/ 2 w 47"/>
                <a:gd name="T47" fmla="*/ 22 h 93"/>
                <a:gd name="T48" fmla="*/ 2 w 47"/>
                <a:gd name="T49" fmla="*/ 24 h 93"/>
                <a:gd name="T50" fmla="*/ 5 w 47"/>
                <a:gd name="T51" fmla="*/ 33 h 93"/>
                <a:gd name="T52" fmla="*/ 0 w 47"/>
                <a:gd name="T53" fmla="*/ 48 h 93"/>
                <a:gd name="T54" fmla="*/ 0 w 47"/>
                <a:gd name="T55" fmla="*/ 50 h 93"/>
                <a:gd name="T56" fmla="*/ 2 w 47"/>
                <a:gd name="T57" fmla="*/ 62 h 93"/>
                <a:gd name="T58" fmla="*/ 7 w 47"/>
                <a:gd name="T59" fmla="*/ 85 h 93"/>
                <a:gd name="T60" fmla="*/ 17 w 47"/>
                <a:gd name="T61" fmla="*/ 93 h 93"/>
                <a:gd name="T62" fmla="*/ 28 w 47"/>
                <a:gd name="T63" fmla="*/ 90 h 93"/>
                <a:gd name="T64" fmla="*/ 43 w 47"/>
                <a:gd name="T65" fmla="*/ 81 h 93"/>
                <a:gd name="T66" fmla="*/ 47 w 47"/>
                <a:gd name="T67" fmla="*/ 71 h 93"/>
                <a:gd name="T68" fmla="*/ 47 w 47"/>
                <a:gd name="T69" fmla="*/ 67 h 93"/>
                <a:gd name="T70" fmla="*/ 47 w 47"/>
                <a:gd name="T71" fmla="*/ 57 h 93"/>
                <a:gd name="T72" fmla="*/ 45 w 47"/>
                <a:gd name="T73" fmla="*/ 50 h 93"/>
                <a:gd name="T74" fmla="*/ 38 w 47"/>
                <a:gd name="T75" fmla="*/ 33 h 93"/>
                <a:gd name="T76" fmla="*/ 33 w 47"/>
                <a:gd name="T77" fmla="*/ 33 h 93"/>
                <a:gd name="T78" fmla="*/ 36 w 47"/>
                <a:gd name="T79" fmla="*/ 31 h 93"/>
                <a:gd name="T80" fmla="*/ 31 w 47"/>
                <a:gd name="T81" fmla="*/ 29 h 93"/>
                <a:gd name="T82" fmla="*/ 26 w 47"/>
                <a:gd name="T83" fmla="*/ 24 h 93"/>
                <a:gd name="T84" fmla="*/ 24 w 47"/>
                <a:gd name="T85" fmla="*/ 17 h 93"/>
                <a:gd name="T86" fmla="*/ 17 w 47"/>
                <a:gd name="T87" fmla="*/ 12 h 93"/>
                <a:gd name="T88" fmla="*/ 14 w 47"/>
                <a:gd name="T89" fmla="*/ 12 h 93"/>
                <a:gd name="T90" fmla="*/ 10 w 47"/>
                <a:gd name="T91" fmla="*/ 1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93">
                  <a:moveTo>
                    <a:pt x="0" y="45"/>
                  </a:moveTo>
                  <a:lnTo>
                    <a:pt x="0" y="41"/>
                  </a:lnTo>
                  <a:lnTo>
                    <a:pt x="0" y="36"/>
                  </a:lnTo>
                  <a:lnTo>
                    <a:pt x="2" y="36"/>
                  </a:lnTo>
                  <a:lnTo>
                    <a:pt x="2" y="36"/>
                  </a:lnTo>
                  <a:lnTo>
                    <a:pt x="0" y="38"/>
                  </a:lnTo>
                  <a:lnTo>
                    <a:pt x="2" y="41"/>
                  </a:lnTo>
                  <a:lnTo>
                    <a:pt x="0" y="45"/>
                  </a:lnTo>
                  <a:lnTo>
                    <a:pt x="0" y="45"/>
                  </a:lnTo>
                  <a:lnTo>
                    <a:pt x="0" y="45"/>
                  </a:lnTo>
                  <a:close/>
                  <a:moveTo>
                    <a:pt x="7" y="7"/>
                  </a:moveTo>
                  <a:lnTo>
                    <a:pt x="2" y="5"/>
                  </a:lnTo>
                  <a:lnTo>
                    <a:pt x="2" y="3"/>
                  </a:lnTo>
                  <a:lnTo>
                    <a:pt x="10" y="0"/>
                  </a:lnTo>
                  <a:lnTo>
                    <a:pt x="10" y="3"/>
                  </a:lnTo>
                  <a:lnTo>
                    <a:pt x="10" y="5"/>
                  </a:lnTo>
                  <a:lnTo>
                    <a:pt x="7" y="5"/>
                  </a:lnTo>
                  <a:lnTo>
                    <a:pt x="7" y="7"/>
                  </a:lnTo>
                  <a:lnTo>
                    <a:pt x="7" y="7"/>
                  </a:lnTo>
                  <a:lnTo>
                    <a:pt x="7" y="7"/>
                  </a:lnTo>
                  <a:close/>
                  <a:moveTo>
                    <a:pt x="12" y="3"/>
                  </a:moveTo>
                  <a:lnTo>
                    <a:pt x="17" y="3"/>
                  </a:lnTo>
                  <a:lnTo>
                    <a:pt x="17" y="7"/>
                  </a:lnTo>
                  <a:lnTo>
                    <a:pt x="21" y="10"/>
                  </a:lnTo>
                  <a:lnTo>
                    <a:pt x="24" y="12"/>
                  </a:lnTo>
                  <a:lnTo>
                    <a:pt x="21" y="10"/>
                  </a:lnTo>
                  <a:lnTo>
                    <a:pt x="17" y="10"/>
                  </a:lnTo>
                  <a:lnTo>
                    <a:pt x="14" y="10"/>
                  </a:lnTo>
                  <a:lnTo>
                    <a:pt x="10" y="7"/>
                  </a:lnTo>
                  <a:lnTo>
                    <a:pt x="10" y="5"/>
                  </a:lnTo>
                  <a:lnTo>
                    <a:pt x="14" y="5"/>
                  </a:lnTo>
                  <a:lnTo>
                    <a:pt x="12" y="5"/>
                  </a:lnTo>
                  <a:lnTo>
                    <a:pt x="12" y="3"/>
                  </a:lnTo>
                  <a:lnTo>
                    <a:pt x="12" y="3"/>
                  </a:lnTo>
                  <a:lnTo>
                    <a:pt x="12" y="3"/>
                  </a:lnTo>
                  <a:close/>
                  <a:moveTo>
                    <a:pt x="10" y="10"/>
                  </a:moveTo>
                  <a:lnTo>
                    <a:pt x="10" y="10"/>
                  </a:lnTo>
                  <a:lnTo>
                    <a:pt x="10" y="12"/>
                  </a:lnTo>
                  <a:lnTo>
                    <a:pt x="10" y="12"/>
                  </a:lnTo>
                  <a:lnTo>
                    <a:pt x="7" y="14"/>
                  </a:lnTo>
                  <a:lnTo>
                    <a:pt x="7" y="14"/>
                  </a:lnTo>
                  <a:lnTo>
                    <a:pt x="7" y="17"/>
                  </a:lnTo>
                  <a:lnTo>
                    <a:pt x="5" y="22"/>
                  </a:lnTo>
                  <a:lnTo>
                    <a:pt x="5" y="22"/>
                  </a:lnTo>
                  <a:lnTo>
                    <a:pt x="2" y="19"/>
                  </a:lnTo>
                  <a:lnTo>
                    <a:pt x="0" y="19"/>
                  </a:lnTo>
                  <a:lnTo>
                    <a:pt x="0" y="19"/>
                  </a:lnTo>
                  <a:lnTo>
                    <a:pt x="2" y="22"/>
                  </a:lnTo>
                  <a:lnTo>
                    <a:pt x="2" y="24"/>
                  </a:lnTo>
                  <a:lnTo>
                    <a:pt x="2" y="24"/>
                  </a:lnTo>
                  <a:lnTo>
                    <a:pt x="5" y="29"/>
                  </a:lnTo>
                  <a:lnTo>
                    <a:pt x="5" y="33"/>
                  </a:lnTo>
                  <a:lnTo>
                    <a:pt x="2" y="36"/>
                  </a:lnTo>
                  <a:lnTo>
                    <a:pt x="0" y="48"/>
                  </a:lnTo>
                  <a:lnTo>
                    <a:pt x="2" y="50"/>
                  </a:lnTo>
                  <a:lnTo>
                    <a:pt x="0" y="50"/>
                  </a:lnTo>
                  <a:lnTo>
                    <a:pt x="2" y="59"/>
                  </a:lnTo>
                  <a:lnTo>
                    <a:pt x="2" y="62"/>
                  </a:lnTo>
                  <a:lnTo>
                    <a:pt x="5" y="74"/>
                  </a:lnTo>
                  <a:lnTo>
                    <a:pt x="7" y="85"/>
                  </a:lnTo>
                  <a:lnTo>
                    <a:pt x="12" y="90"/>
                  </a:lnTo>
                  <a:lnTo>
                    <a:pt x="17" y="93"/>
                  </a:lnTo>
                  <a:lnTo>
                    <a:pt x="21" y="93"/>
                  </a:lnTo>
                  <a:lnTo>
                    <a:pt x="28" y="90"/>
                  </a:lnTo>
                  <a:lnTo>
                    <a:pt x="36" y="88"/>
                  </a:lnTo>
                  <a:lnTo>
                    <a:pt x="43" y="81"/>
                  </a:lnTo>
                  <a:lnTo>
                    <a:pt x="45" y="76"/>
                  </a:lnTo>
                  <a:lnTo>
                    <a:pt x="47" y="71"/>
                  </a:lnTo>
                  <a:lnTo>
                    <a:pt x="47" y="67"/>
                  </a:lnTo>
                  <a:lnTo>
                    <a:pt x="47" y="67"/>
                  </a:lnTo>
                  <a:lnTo>
                    <a:pt x="47" y="59"/>
                  </a:lnTo>
                  <a:lnTo>
                    <a:pt x="47" y="57"/>
                  </a:lnTo>
                  <a:lnTo>
                    <a:pt x="47" y="55"/>
                  </a:lnTo>
                  <a:lnTo>
                    <a:pt x="45" y="50"/>
                  </a:lnTo>
                  <a:lnTo>
                    <a:pt x="40" y="41"/>
                  </a:lnTo>
                  <a:lnTo>
                    <a:pt x="38" y="33"/>
                  </a:lnTo>
                  <a:lnTo>
                    <a:pt x="33" y="33"/>
                  </a:lnTo>
                  <a:lnTo>
                    <a:pt x="33" y="33"/>
                  </a:lnTo>
                  <a:lnTo>
                    <a:pt x="31" y="33"/>
                  </a:lnTo>
                  <a:lnTo>
                    <a:pt x="36" y="31"/>
                  </a:lnTo>
                  <a:lnTo>
                    <a:pt x="33" y="29"/>
                  </a:lnTo>
                  <a:lnTo>
                    <a:pt x="31" y="29"/>
                  </a:lnTo>
                  <a:lnTo>
                    <a:pt x="28" y="22"/>
                  </a:lnTo>
                  <a:lnTo>
                    <a:pt x="26" y="24"/>
                  </a:lnTo>
                  <a:lnTo>
                    <a:pt x="26" y="19"/>
                  </a:lnTo>
                  <a:lnTo>
                    <a:pt x="24" y="17"/>
                  </a:lnTo>
                  <a:lnTo>
                    <a:pt x="24" y="14"/>
                  </a:lnTo>
                  <a:lnTo>
                    <a:pt x="17" y="12"/>
                  </a:lnTo>
                  <a:lnTo>
                    <a:pt x="17" y="14"/>
                  </a:lnTo>
                  <a:lnTo>
                    <a:pt x="14" y="12"/>
                  </a:lnTo>
                  <a:lnTo>
                    <a:pt x="14" y="10"/>
                  </a:lnTo>
                  <a:lnTo>
                    <a:pt x="10" y="10"/>
                  </a:lnTo>
                  <a:lnTo>
                    <a:pt x="10" y="10"/>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91" name="Spain">
              <a:extLst>
                <a:ext uri="{FF2B5EF4-FFF2-40B4-BE49-F238E27FC236}">
                  <a16:creationId xmlns:a16="http://schemas.microsoft.com/office/drawing/2014/main" xmlns="" id="{16E8396B-686D-49CB-9A99-42A7441AF485}"/>
                </a:ext>
              </a:extLst>
            </p:cNvPr>
            <p:cNvSpPr>
              <a:spLocks/>
            </p:cNvSpPr>
            <p:nvPr/>
          </p:nvSpPr>
          <p:spPr bwMode="auto">
            <a:xfrm>
              <a:off x="5669581" y="3138695"/>
              <a:ext cx="289483" cy="236127"/>
            </a:xfrm>
            <a:custGeom>
              <a:avLst/>
              <a:gdLst>
                <a:gd name="T0" fmla="*/ 68 w 108"/>
                <a:gd name="T1" fmla="*/ 6 h 88"/>
                <a:gd name="T2" fmla="*/ 70 w 108"/>
                <a:gd name="T3" fmla="*/ 10 h 88"/>
                <a:gd name="T4" fmla="*/ 78 w 108"/>
                <a:gd name="T5" fmla="*/ 13 h 88"/>
                <a:gd name="T6" fmla="*/ 85 w 108"/>
                <a:gd name="T7" fmla="*/ 14 h 88"/>
                <a:gd name="T8" fmla="*/ 92 w 108"/>
                <a:gd name="T9" fmla="*/ 13 h 88"/>
                <a:gd name="T10" fmla="*/ 99 w 108"/>
                <a:gd name="T11" fmla="*/ 15 h 88"/>
                <a:gd name="T12" fmla="*/ 107 w 108"/>
                <a:gd name="T13" fmla="*/ 17 h 88"/>
                <a:gd name="T14" fmla="*/ 107 w 108"/>
                <a:gd name="T15" fmla="*/ 22 h 88"/>
                <a:gd name="T16" fmla="*/ 102 w 108"/>
                <a:gd name="T17" fmla="*/ 28 h 88"/>
                <a:gd name="T18" fmla="*/ 94 w 108"/>
                <a:gd name="T19" fmla="*/ 31 h 88"/>
                <a:gd name="T20" fmla="*/ 90 w 108"/>
                <a:gd name="T21" fmla="*/ 35 h 88"/>
                <a:gd name="T22" fmla="*/ 88 w 108"/>
                <a:gd name="T23" fmla="*/ 37 h 88"/>
                <a:gd name="T24" fmla="*/ 85 w 108"/>
                <a:gd name="T25" fmla="*/ 41 h 88"/>
                <a:gd name="T26" fmla="*/ 78 w 108"/>
                <a:gd name="T27" fmla="*/ 50 h 88"/>
                <a:gd name="T28" fmla="*/ 81 w 108"/>
                <a:gd name="T29" fmla="*/ 55 h 88"/>
                <a:gd name="T30" fmla="*/ 79 w 108"/>
                <a:gd name="T31" fmla="*/ 61 h 88"/>
                <a:gd name="T32" fmla="*/ 75 w 108"/>
                <a:gd name="T33" fmla="*/ 70 h 88"/>
                <a:gd name="T34" fmla="*/ 72 w 108"/>
                <a:gd name="T35" fmla="*/ 73 h 88"/>
                <a:gd name="T36" fmla="*/ 64 w 108"/>
                <a:gd name="T37" fmla="*/ 81 h 88"/>
                <a:gd name="T38" fmla="*/ 59 w 108"/>
                <a:gd name="T39" fmla="*/ 80 h 88"/>
                <a:gd name="T40" fmla="*/ 55 w 108"/>
                <a:gd name="T41" fmla="*/ 80 h 88"/>
                <a:gd name="T42" fmla="*/ 48 w 108"/>
                <a:gd name="T43" fmla="*/ 79 h 88"/>
                <a:gd name="T44" fmla="*/ 40 w 108"/>
                <a:gd name="T45" fmla="*/ 84 h 88"/>
                <a:gd name="T46" fmla="*/ 35 w 108"/>
                <a:gd name="T47" fmla="*/ 87 h 88"/>
                <a:gd name="T48" fmla="*/ 26 w 108"/>
                <a:gd name="T49" fmla="*/ 85 h 88"/>
                <a:gd name="T50" fmla="*/ 21 w 108"/>
                <a:gd name="T51" fmla="*/ 76 h 88"/>
                <a:gd name="T52" fmla="*/ 16 w 108"/>
                <a:gd name="T53" fmla="*/ 73 h 88"/>
                <a:gd name="T54" fmla="*/ 19 w 108"/>
                <a:gd name="T55" fmla="*/ 65 h 88"/>
                <a:gd name="T56" fmla="*/ 16 w 108"/>
                <a:gd name="T57" fmla="*/ 60 h 88"/>
                <a:gd name="T58" fmla="*/ 17 w 108"/>
                <a:gd name="T59" fmla="*/ 52 h 88"/>
                <a:gd name="T60" fmla="*/ 18 w 108"/>
                <a:gd name="T61" fmla="*/ 47 h 88"/>
                <a:gd name="T62" fmla="*/ 21 w 108"/>
                <a:gd name="T63" fmla="*/ 40 h 88"/>
                <a:gd name="T64" fmla="*/ 25 w 108"/>
                <a:gd name="T65" fmla="*/ 28 h 88"/>
                <a:gd name="T66" fmla="*/ 25 w 108"/>
                <a:gd name="T67" fmla="*/ 23 h 88"/>
                <a:gd name="T68" fmla="*/ 18 w 108"/>
                <a:gd name="T69" fmla="*/ 22 h 88"/>
                <a:gd name="T70" fmla="*/ 9 w 108"/>
                <a:gd name="T71" fmla="*/ 22 h 88"/>
                <a:gd name="T72" fmla="*/ 3 w 108"/>
                <a:gd name="T73" fmla="*/ 20 h 88"/>
                <a:gd name="T74" fmla="*/ 4 w 108"/>
                <a:gd name="T75" fmla="*/ 17 h 88"/>
                <a:gd name="T76" fmla="*/ 5 w 108"/>
                <a:gd name="T77" fmla="*/ 13 h 88"/>
                <a:gd name="T78" fmla="*/ 3 w 108"/>
                <a:gd name="T79" fmla="*/ 12 h 88"/>
                <a:gd name="T80" fmla="*/ 1 w 108"/>
                <a:gd name="T81" fmla="*/ 11 h 88"/>
                <a:gd name="T82" fmla="*/ 5 w 108"/>
                <a:gd name="T83" fmla="*/ 5 h 88"/>
                <a:gd name="T84" fmla="*/ 11 w 108"/>
                <a:gd name="T85" fmla="*/ 4 h 88"/>
                <a:gd name="T86" fmla="*/ 13 w 108"/>
                <a:gd name="T87" fmla="*/ 0 h 88"/>
                <a:gd name="T88" fmla="*/ 17 w 108"/>
                <a:gd name="T89" fmla="*/ 1 h 88"/>
                <a:gd name="T90" fmla="*/ 23 w 108"/>
                <a:gd name="T91" fmla="*/ 2 h 88"/>
                <a:gd name="T92" fmla="*/ 30 w 108"/>
                <a:gd name="T93" fmla="*/ 1 h 88"/>
                <a:gd name="T94" fmla="*/ 40 w 108"/>
                <a:gd name="T95" fmla="*/ 4 h 88"/>
                <a:gd name="T96" fmla="*/ 51 w 108"/>
                <a:gd name="T97" fmla="*/ 3 h 88"/>
                <a:gd name="T98" fmla="*/ 57 w 108"/>
                <a:gd name="T99" fmla="*/ 4 h 88"/>
                <a:gd name="T100" fmla="*/ 64 w 108"/>
                <a:gd name="T101" fmla="*/ 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88">
                  <a:moveTo>
                    <a:pt x="67" y="4"/>
                  </a:moveTo>
                  <a:cubicBezTo>
                    <a:pt x="68" y="5"/>
                    <a:pt x="68" y="5"/>
                    <a:pt x="68" y="5"/>
                  </a:cubicBezTo>
                  <a:cubicBezTo>
                    <a:pt x="68" y="6"/>
                    <a:pt x="68" y="6"/>
                    <a:pt x="68" y="6"/>
                  </a:cubicBezTo>
                  <a:cubicBezTo>
                    <a:pt x="70" y="6"/>
                    <a:pt x="70" y="6"/>
                    <a:pt x="70" y="6"/>
                  </a:cubicBezTo>
                  <a:cubicBezTo>
                    <a:pt x="70" y="8"/>
                    <a:pt x="70" y="8"/>
                    <a:pt x="70" y="8"/>
                  </a:cubicBezTo>
                  <a:cubicBezTo>
                    <a:pt x="70" y="10"/>
                    <a:pt x="70" y="10"/>
                    <a:pt x="70" y="10"/>
                  </a:cubicBezTo>
                  <a:cubicBezTo>
                    <a:pt x="72" y="9"/>
                    <a:pt x="72" y="9"/>
                    <a:pt x="72" y="9"/>
                  </a:cubicBezTo>
                  <a:cubicBezTo>
                    <a:pt x="76" y="11"/>
                    <a:pt x="76" y="11"/>
                    <a:pt x="76" y="11"/>
                  </a:cubicBezTo>
                  <a:cubicBezTo>
                    <a:pt x="78" y="13"/>
                    <a:pt x="78" y="13"/>
                    <a:pt x="78" y="13"/>
                  </a:cubicBezTo>
                  <a:cubicBezTo>
                    <a:pt x="80" y="12"/>
                    <a:pt x="80" y="12"/>
                    <a:pt x="80" y="12"/>
                  </a:cubicBezTo>
                  <a:cubicBezTo>
                    <a:pt x="82" y="14"/>
                    <a:pt x="82" y="14"/>
                    <a:pt x="82" y="14"/>
                  </a:cubicBezTo>
                  <a:cubicBezTo>
                    <a:pt x="85" y="14"/>
                    <a:pt x="85" y="14"/>
                    <a:pt x="85" y="14"/>
                  </a:cubicBezTo>
                  <a:cubicBezTo>
                    <a:pt x="86" y="14"/>
                    <a:pt x="86" y="14"/>
                    <a:pt x="86" y="14"/>
                  </a:cubicBezTo>
                  <a:cubicBezTo>
                    <a:pt x="87" y="13"/>
                    <a:pt x="87" y="13"/>
                    <a:pt x="87" y="13"/>
                  </a:cubicBezTo>
                  <a:cubicBezTo>
                    <a:pt x="92" y="13"/>
                    <a:pt x="92" y="13"/>
                    <a:pt x="92" y="13"/>
                  </a:cubicBezTo>
                  <a:cubicBezTo>
                    <a:pt x="93" y="14"/>
                    <a:pt x="93" y="14"/>
                    <a:pt x="93" y="14"/>
                  </a:cubicBezTo>
                  <a:cubicBezTo>
                    <a:pt x="96" y="13"/>
                    <a:pt x="96" y="13"/>
                    <a:pt x="96" y="13"/>
                  </a:cubicBezTo>
                  <a:cubicBezTo>
                    <a:pt x="99" y="15"/>
                    <a:pt x="99" y="15"/>
                    <a:pt x="99" y="15"/>
                  </a:cubicBezTo>
                  <a:cubicBezTo>
                    <a:pt x="103" y="14"/>
                    <a:pt x="103" y="14"/>
                    <a:pt x="103" y="14"/>
                  </a:cubicBezTo>
                  <a:cubicBezTo>
                    <a:pt x="106" y="16"/>
                    <a:pt x="106" y="16"/>
                    <a:pt x="106" y="16"/>
                  </a:cubicBezTo>
                  <a:cubicBezTo>
                    <a:pt x="107" y="17"/>
                    <a:pt x="107" y="17"/>
                    <a:pt x="107" y="17"/>
                  </a:cubicBezTo>
                  <a:cubicBezTo>
                    <a:pt x="108" y="18"/>
                    <a:pt x="108" y="18"/>
                    <a:pt x="108" y="18"/>
                  </a:cubicBezTo>
                  <a:cubicBezTo>
                    <a:pt x="106" y="19"/>
                    <a:pt x="106" y="19"/>
                    <a:pt x="106" y="19"/>
                  </a:cubicBezTo>
                  <a:cubicBezTo>
                    <a:pt x="107" y="22"/>
                    <a:pt x="107" y="22"/>
                    <a:pt x="107" y="22"/>
                  </a:cubicBezTo>
                  <a:cubicBezTo>
                    <a:pt x="106" y="24"/>
                    <a:pt x="106" y="24"/>
                    <a:pt x="106" y="24"/>
                  </a:cubicBezTo>
                  <a:cubicBezTo>
                    <a:pt x="105" y="26"/>
                    <a:pt x="105" y="26"/>
                    <a:pt x="105" y="26"/>
                  </a:cubicBezTo>
                  <a:cubicBezTo>
                    <a:pt x="102" y="28"/>
                    <a:pt x="102" y="28"/>
                    <a:pt x="102" y="28"/>
                  </a:cubicBezTo>
                  <a:cubicBezTo>
                    <a:pt x="100" y="30"/>
                    <a:pt x="100" y="30"/>
                    <a:pt x="100" y="30"/>
                  </a:cubicBezTo>
                  <a:cubicBezTo>
                    <a:pt x="97" y="31"/>
                    <a:pt x="97" y="31"/>
                    <a:pt x="97" y="31"/>
                  </a:cubicBezTo>
                  <a:cubicBezTo>
                    <a:pt x="94" y="31"/>
                    <a:pt x="94" y="31"/>
                    <a:pt x="94" y="31"/>
                  </a:cubicBezTo>
                  <a:cubicBezTo>
                    <a:pt x="91" y="33"/>
                    <a:pt x="91" y="33"/>
                    <a:pt x="91" y="33"/>
                  </a:cubicBezTo>
                  <a:cubicBezTo>
                    <a:pt x="89" y="34"/>
                    <a:pt x="89" y="34"/>
                    <a:pt x="89" y="34"/>
                  </a:cubicBezTo>
                  <a:cubicBezTo>
                    <a:pt x="90" y="35"/>
                    <a:pt x="90" y="35"/>
                    <a:pt x="90" y="35"/>
                  </a:cubicBezTo>
                  <a:cubicBezTo>
                    <a:pt x="90" y="37"/>
                    <a:pt x="90" y="37"/>
                    <a:pt x="90" y="37"/>
                  </a:cubicBezTo>
                  <a:cubicBezTo>
                    <a:pt x="88" y="38"/>
                    <a:pt x="88" y="38"/>
                    <a:pt x="88" y="38"/>
                  </a:cubicBezTo>
                  <a:cubicBezTo>
                    <a:pt x="88" y="37"/>
                    <a:pt x="88" y="37"/>
                    <a:pt x="88" y="37"/>
                  </a:cubicBezTo>
                  <a:cubicBezTo>
                    <a:pt x="88" y="37"/>
                    <a:pt x="88" y="37"/>
                    <a:pt x="88" y="37"/>
                  </a:cubicBezTo>
                  <a:cubicBezTo>
                    <a:pt x="87" y="37"/>
                    <a:pt x="87" y="37"/>
                    <a:pt x="87" y="37"/>
                  </a:cubicBezTo>
                  <a:cubicBezTo>
                    <a:pt x="85" y="41"/>
                    <a:pt x="85" y="41"/>
                    <a:pt x="85" y="41"/>
                  </a:cubicBezTo>
                  <a:cubicBezTo>
                    <a:pt x="83" y="42"/>
                    <a:pt x="83" y="42"/>
                    <a:pt x="83" y="42"/>
                  </a:cubicBezTo>
                  <a:cubicBezTo>
                    <a:pt x="79" y="48"/>
                    <a:pt x="79" y="48"/>
                    <a:pt x="79" y="48"/>
                  </a:cubicBezTo>
                  <a:cubicBezTo>
                    <a:pt x="78" y="50"/>
                    <a:pt x="78" y="50"/>
                    <a:pt x="78" y="50"/>
                  </a:cubicBezTo>
                  <a:cubicBezTo>
                    <a:pt x="80" y="53"/>
                    <a:pt x="80" y="53"/>
                    <a:pt x="80" y="53"/>
                  </a:cubicBezTo>
                  <a:cubicBezTo>
                    <a:pt x="80" y="54"/>
                    <a:pt x="80" y="54"/>
                    <a:pt x="80" y="54"/>
                  </a:cubicBezTo>
                  <a:cubicBezTo>
                    <a:pt x="81" y="55"/>
                    <a:pt x="81" y="55"/>
                    <a:pt x="81" y="55"/>
                  </a:cubicBezTo>
                  <a:cubicBezTo>
                    <a:pt x="84" y="58"/>
                    <a:pt x="84" y="58"/>
                    <a:pt x="84" y="58"/>
                  </a:cubicBezTo>
                  <a:cubicBezTo>
                    <a:pt x="82" y="60"/>
                    <a:pt x="82" y="60"/>
                    <a:pt x="82" y="60"/>
                  </a:cubicBezTo>
                  <a:cubicBezTo>
                    <a:pt x="79" y="61"/>
                    <a:pt x="79" y="61"/>
                    <a:pt x="79" y="61"/>
                  </a:cubicBezTo>
                  <a:cubicBezTo>
                    <a:pt x="79" y="63"/>
                    <a:pt x="79" y="63"/>
                    <a:pt x="79" y="63"/>
                  </a:cubicBezTo>
                  <a:cubicBezTo>
                    <a:pt x="76" y="68"/>
                    <a:pt x="76" y="68"/>
                    <a:pt x="76" y="68"/>
                  </a:cubicBezTo>
                  <a:cubicBezTo>
                    <a:pt x="75" y="70"/>
                    <a:pt x="75" y="70"/>
                    <a:pt x="75" y="70"/>
                  </a:cubicBezTo>
                  <a:cubicBezTo>
                    <a:pt x="76" y="71"/>
                    <a:pt x="76" y="71"/>
                    <a:pt x="76" y="71"/>
                  </a:cubicBezTo>
                  <a:cubicBezTo>
                    <a:pt x="75" y="72"/>
                    <a:pt x="75" y="72"/>
                    <a:pt x="75" y="72"/>
                  </a:cubicBezTo>
                  <a:cubicBezTo>
                    <a:pt x="72" y="73"/>
                    <a:pt x="72" y="73"/>
                    <a:pt x="72" y="73"/>
                  </a:cubicBezTo>
                  <a:cubicBezTo>
                    <a:pt x="66" y="75"/>
                    <a:pt x="66" y="75"/>
                    <a:pt x="66" y="75"/>
                  </a:cubicBezTo>
                  <a:cubicBezTo>
                    <a:pt x="66" y="77"/>
                    <a:pt x="66" y="77"/>
                    <a:pt x="66" y="77"/>
                  </a:cubicBezTo>
                  <a:cubicBezTo>
                    <a:pt x="64" y="81"/>
                    <a:pt x="64" y="81"/>
                    <a:pt x="64" y="81"/>
                  </a:cubicBezTo>
                  <a:cubicBezTo>
                    <a:pt x="62" y="80"/>
                    <a:pt x="62" y="80"/>
                    <a:pt x="62" y="80"/>
                  </a:cubicBezTo>
                  <a:cubicBezTo>
                    <a:pt x="60" y="78"/>
                    <a:pt x="60" y="78"/>
                    <a:pt x="60" y="78"/>
                  </a:cubicBezTo>
                  <a:cubicBezTo>
                    <a:pt x="59" y="80"/>
                    <a:pt x="59" y="80"/>
                    <a:pt x="59" y="80"/>
                  </a:cubicBezTo>
                  <a:cubicBezTo>
                    <a:pt x="58" y="81"/>
                    <a:pt x="58" y="81"/>
                    <a:pt x="58" y="81"/>
                  </a:cubicBezTo>
                  <a:cubicBezTo>
                    <a:pt x="56" y="80"/>
                    <a:pt x="56" y="80"/>
                    <a:pt x="56" y="80"/>
                  </a:cubicBezTo>
                  <a:cubicBezTo>
                    <a:pt x="55" y="80"/>
                    <a:pt x="55" y="80"/>
                    <a:pt x="55" y="80"/>
                  </a:cubicBezTo>
                  <a:cubicBezTo>
                    <a:pt x="54" y="81"/>
                    <a:pt x="54" y="81"/>
                    <a:pt x="54" y="81"/>
                  </a:cubicBezTo>
                  <a:cubicBezTo>
                    <a:pt x="52" y="80"/>
                    <a:pt x="52" y="80"/>
                    <a:pt x="52" y="80"/>
                  </a:cubicBezTo>
                  <a:cubicBezTo>
                    <a:pt x="48" y="79"/>
                    <a:pt x="48" y="79"/>
                    <a:pt x="48" y="79"/>
                  </a:cubicBezTo>
                  <a:cubicBezTo>
                    <a:pt x="46" y="80"/>
                    <a:pt x="46" y="80"/>
                    <a:pt x="46" y="80"/>
                  </a:cubicBezTo>
                  <a:cubicBezTo>
                    <a:pt x="43" y="81"/>
                    <a:pt x="43" y="81"/>
                    <a:pt x="43" y="81"/>
                  </a:cubicBezTo>
                  <a:cubicBezTo>
                    <a:pt x="40" y="84"/>
                    <a:pt x="40" y="84"/>
                    <a:pt x="40" y="84"/>
                  </a:cubicBezTo>
                  <a:cubicBezTo>
                    <a:pt x="36" y="84"/>
                    <a:pt x="36" y="84"/>
                    <a:pt x="36" y="84"/>
                  </a:cubicBezTo>
                  <a:cubicBezTo>
                    <a:pt x="35" y="85"/>
                    <a:pt x="35" y="85"/>
                    <a:pt x="35" y="85"/>
                  </a:cubicBezTo>
                  <a:cubicBezTo>
                    <a:pt x="35" y="87"/>
                    <a:pt x="35" y="87"/>
                    <a:pt x="35" y="87"/>
                  </a:cubicBezTo>
                  <a:cubicBezTo>
                    <a:pt x="32" y="88"/>
                    <a:pt x="32" y="88"/>
                    <a:pt x="32" y="88"/>
                  </a:cubicBezTo>
                  <a:cubicBezTo>
                    <a:pt x="29" y="88"/>
                    <a:pt x="29" y="88"/>
                    <a:pt x="29" y="88"/>
                  </a:cubicBezTo>
                  <a:cubicBezTo>
                    <a:pt x="26" y="85"/>
                    <a:pt x="26" y="85"/>
                    <a:pt x="26" y="85"/>
                  </a:cubicBezTo>
                  <a:cubicBezTo>
                    <a:pt x="24" y="80"/>
                    <a:pt x="24" y="80"/>
                    <a:pt x="24" y="80"/>
                  </a:cubicBezTo>
                  <a:cubicBezTo>
                    <a:pt x="24" y="80"/>
                    <a:pt x="24" y="80"/>
                    <a:pt x="24" y="80"/>
                  </a:cubicBezTo>
                  <a:cubicBezTo>
                    <a:pt x="21" y="76"/>
                    <a:pt x="21" y="76"/>
                    <a:pt x="21" y="76"/>
                  </a:cubicBezTo>
                  <a:cubicBezTo>
                    <a:pt x="18" y="76"/>
                    <a:pt x="18" y="76"/>
                    <a:pt x="18" y="76"/>
                  </a:cubicBezTo>
                  <a:cubicBezTo>
                    <a:pt x="16" y="75"/>
                    <a:pt x="16" y="75"/>
                    <a:pt x="16" y="75"/>
                  </a:cubicBezTo>
                  <a:cubicBezTo>
                    <a:pt x="16" y="73"/>
                    <a:pt x="16" y="73"/>
                    <a:pt x="16" y="73"/>
                  </a:cubicBezTo>
                  <a:cubicBezTo>
                    <a:pt x="15" y="71"/>
                    <a:pt x="15" y="71"/>
                    <a:pt x="15" y="71"/>
                  </a:cubicBezTo>
                  <a:cubicBezTo>
                    <a:pt x="17" y="67"/>
                    <a:pt x="17" y="67"/>
                    <a:pt x="17" y="67"/>
                  </a:cubicBezTo>
                  <a:cubicBezTo>
                    <a:pt x="19" y="65"/>
                    <a:pt x="19" y="65"/>
                    <a:pt x="19" y="65"/>
                  </a:cubicBezTo>
                  <a:cubicBezTo>
                    <a:pt x="20" y="63"/>
                    <a:pt x="20" y="63"/>
                    <a:pt x="20" y="63"/>
                  </a:cubicBezTo>
                  <a:cubicBezTo>
                    <a:pt x="18" y="63"/>
                    <a:pt x="18" y="63"/>
                    <a:pt x="18" y="63"/>
                  </a:cubicBezTo>
                  <a:cubicBezTo>
                    <a:pt x="16" y="60"/>
                    <a:pt x="16" y="60"/>
                    <a:pt x="16" y="60"/>
                  </a:cubicBezTo>
                  <a:cubicBezTo>
                    <a:pt x="19" y="57"/>
                    <a:pt x="19" y="57"/>
                    <a:pt x="19" y="57"/>
                  </a:cubicBezTo>
                  <a:cubicBezTo>
                    <a:pt x="19" y="53"/>
                    <a:pt x="19" y="53"/>
                    <a:pt x="19" y="53"/>
                  </a:cubicBezTo>
                  <a:cubicBezTo>
                    <a:pt x="17" y="52"/>
                    <a:pt x="17" y="52"/>
                    <a:pt x="17" y="52"/>
                  </a:cubicBezTo>
                  <a:cubicBezTo>
                    <a:pt x="14" y="47"/>
                    <a:pt x="14" y="47"/>
                    <a:pt x="14" y="47"/>
                  </a:cubicBezTo>
                  <a:cubicBezTo>
                    <a:pt x="17" y="47"/>
                    <a:pt x="17" y="47"/>
                    <a:pt x="17" y="47"/>
                  </a:cubicBezTo>
                  <a:cubicBezTo>
                    <a:pt x="18" y="47"/>
                    <a:pt x="18" y="47"/>
                    <a:pt x="18" y="47"/>
                  </a:cubicBezTo>
                  <a:cubicBezTo>
                    <a:pt x="21" y="44"/>
                    <a:pt x="21" y="44"/>
                    <a:pt x="21" y="44"/>
                  </a:cubicBezTo>
                  <a:cubicBezTo>
                    <a:pt x="19" y="42"/>
                    <a:pt x="19" y="42"/>
                    <a:pt x="19" y="42"/>
                  </a:cubicBezTo>
                  <a:cubicBezTo>
                    <a:pt x="21" y="40"/>
                    <a:pt x="21" y="40"/>
                    <a:pt x="21" y="40"/>
                  </a:cubicBezTo>
                  <a:cubicBezTo>
                    <a:pt x="22" y="34"/>
                    <a:pt x="22" y="34"/>
                    <a:pt x="22" y="34"/>
                  </a:cubicBezTo>
                  <a:cubicBezTo>
                    <a:pt x="21" y="32"/>
                    <a:pt x="21" y="32"/>
                    <a:pt x="21" y="32"/>
                  </a:cubicBezTo>
                  <a:cubicBezTo>
                    <a:pt x="25" y="28"/>
                    <a:pt x="25" y="28"/>
                    <a:pt x="25" y="28"/>
                  </a:cubicBezTo>
                  <a:cubicBezTo>
                    <a:pt x="26" y="28"/>
                    <a:pt x="26" y="28"/>
                    <a:pt x="26" y="28"/>
                  </a:cubicBezTo>
                  <a:cubicBezTo>
                    <a:pt x="27" y="26"/>
                    <a:pt x="27" y="26"/>
                    <a:pt x="27" y="26"/>
                  </a:cubicBezTo>
                  <a:cubicBezTo>
                    <a:pt x="25" y="23"/>
                    <a:pt x="25" y="23"/>
                    <a:pt x="25" y="23"/>
                  </a:cubicBezTo>
                  <a:cubicBezTo>
                    <a:pt x="24" y="21"/>
                    <a:pt x="24" y="21"/>
                    <a:pt x="24" y="21"/>
                  </a:cubicBezTo>
                  <a:cubicBezTo>
                    <a:pt x="20" y="21"/>
                    <a:pt x="20" y="21"/>
                    <a:pt x="20" y="21"/>
                  </a:cubicBezTo>
                  <a:cubicBezTo>
                    <a:pt x="18" y="22"/>
                    <a:pt x="18" y="22"/>
                    <a:pt x="18" y="22"/>
                  </a:cubicBezTo>
                  <a:cubicBezTo>
                    <a:pt x="13" y="21"/>
                    <a:pt x="13" y="21"/>
                    <a:pt x="13" y="21"/>
                  </a:cubicBezTo>
                  <a:cubicBezTo>
                    <a:pt x="10" y="23"/>
                    <a:pt x="10" y="23"/>
                    <a:pt x="10" y="23"/>
                  </a:cubicBezTo>
                  <a:cubicBezTo>
                    <a:pt x="9" y="22"/>
                    <a:pt x="9" y="22"/>
                    <a:pt x="9" y="22"/>
                  </a:cubicBezTo>
                  <a:cubicBezTo>
                    <a:pt x="9" y="20"/>
                    <a:pt x="9" y="20"/>
                    <a:pt x="9" y="20"/>
                  </a:cubicBezTo>
                  <a:cubicBezTo>
                    <a:pt x="8" y="19"/>
                    <a:pt x="8" y="19"/>
                    <a:pt x="8" y="19"/>
                  </a:cubicBezTo>
                  <a:cubicBezTo>
                    <a:pt x="3" y="20"/>
                    <a:pt x="3" y="20"/>
                    <a:pt x="3" y="20"/>
                  </a:cubicBezTo>
                  <a:cubicBezTo>
                    <a:pt x="3" y="19"/>
                    <a:pt x="3" y="19"/>
                    <a:pt x="3" y="19"/>
                  </a:cubicBezTo>
                  <a:cubicBezTo>
                    <a:pt x="6" y="17"/>
                    <a:pt x="6" y="17"/>
                    <a:pt x="6" y="17"/>
                  </a:cubicBezTo>
                  <a:cubicBezTo>
                    <a:pt x="4" y="17"/>
                    <a:pt x="4" y="17"/>
                    <a:pt x="4" y="17"/>
                  </a:cubicBezTo>
                  <a:cubicBezTo>
                    <a:pt x="5" y="16"/>
                    <a:pt x="5" y="16"/>
                    <a:pt x="5" y="16"/>
                  </a:cubicBezTo>
                  <a:cubicBezTo>
                    <a:pt x="4" y="15"/>
                    <a:pt x="4" y="15"/>
                    <a:pt x="4" y="15"/>
                  </a:cubicBezTo>
                  <a:cubicBezTo>
                    <a:pt x="5" y="13"/>
                    <a:pt x="5" y="13"/>
                    <a:pt x="5" y="13"/>
                  </a:cubicBezTo>
                  <a:cubicBezTo>
                    <a:pt x="3" y="15"/>
                    <a:pt x="3" y="15"/>
                    <a:pt x="3" y="15"/>
                  </a:cubicBezTo>
                  <a:cubicBezTo>
                    <a:pt x="3" y="14"/>
                    <a:pt x="3" y="14"/>
                    <a:pt x="3" y="14"/>
                  </a:cubicBezTo>
                  <a:cubicBezTo>
                    <a:pt x="3" y="12"/>
                    <a:pt x="3" y="12"/>
                    <a:pt x="3" y="12"/>
                  </a:cubicBezTo>
                  <a:cubicBezTo>
                    <a:pt x="2" y="11"/>
                    <a:pt x="2" y="11"/>
                    <a:pt x="2" y="11"/>
                  </a:cubicBezTo>
                  <a:cubicBezTo>
                    <a:pt x="2" y="10"/>
                    <a:pt x="2" y="10"/>
                    <a:pt x="2" y="10"/>
                  </a:cubicBezTo>
                  <a:cubicBezTo>
                    <a:pt x="1" y="11"/>
                    <a:pt x="1" y="11"/>
                    <a:pt x="1" y="11"/>
                  </a:cubicBezTo>
                  <a:cubicBezTo>
                    <a:pt x="0" y="9"/>
                    <a:pt x="0" y="9"/>
                    <a:pt x="0" y="9"/>
                  </a:cubicBezTo>
                  <a:cubicBezTo>
                    <a:pt x="1" y="7"/>
                    <a:pt x="1" y="7"/>
                    <a:pt x="1" y="7"/>
                  </a:cubicBezTo>
                  <a:cubicBezTo>
                    <a:pt x="5" y="5"/>
                    <a:pt x="5" y="5"/>
                    <a:pt x="5" y="5"/>
                  </a:cubicBezTo>
                  <a:cubicBezTo>
                    <a:pt x="6" y="6"/>
                    <a:pt x="6" y="6"/>
                    <a:pt x="6" y="6"/>
                  </a:cubicBezTo>
                  <a:cubicBezTo>
                    <a:pt x="9" y="6"/>
                    <a:pt x="9" y="6"/>
                    <a:pt x="9" y="6"/>
                  </a:cubicBezTo>
                  <a:cubicBezTo>
                    <a:pt x="11" y="4"/>
                    <a:pt x="11" y="4"/>
                    <a:pt x="11" y="4"/>
                  </a:cubicBezTo>
                  <a:cubicBezTo>
                    <a:pt x="9" y="4"/>
                    <a:pt x="9" y="4"/>
                    <a:pt x="9" y="4"/>
                  </a:cubicBezTo>
                  <a:cubicBezTo>
                    <a:pt x="9" y="2"/>
                    <a:pt x="9" y="2"/>
                    <a:pt x="9" y="2"/>
                  </a:cubicBezTo>
                  <a:cubicBezTo>
                    <a:pt x="13" y="0"/>
                    <a:pt x="13" y="0"/>
                    <a:pt x="13" y="0"/>
                  </a:cubicBezTo>
                  <a:cubicBezTo>
                    <a:pt x="13" y="1"/>
                    <a:pt x="13" y="1"/>
                    <a:pt x="13" y="1"/>
                  </a:cubicBezTo>
                  <a:cubicBezTo>
                    <a:pt x="15" y="0"/>
                    <a:pt x="15" y="0"/>
                    <a:pt x="15" y="0"/>
                  </a:cubicBezTo>
                  <a:cubicBezTo>
                    <a:pt x="17" y="1"/>
                    <a:pt x="17" y="1"/>
                    <a:pt x="17" y="1"/>
                  </a:cubicBezTo>
                  <a:cubicBezTo>
                    <a:pt x="19" y="3"/>
                    <a:pt x="19" y="3"/>
                    <a:pt x="19" y="3"/>
                  </a:cubicBezTo>
                  <a:cubicBezTo>
                    <a:pt x="21" y="2"/>
                    <a:pt x="21" y="2"/>
                    <a:pt x="21" y="2"/>
                  </a:cubicBezTo>
                  <a:cubicBezTo>
                    <a:pt x="23" y="2"/>
                    <a:pt x="23" y="2"/>
                    <a:pt x="23" y="2"/>
                  </a:cubicBezTo>
                  <a:cubicBezTo>
                    <a:pt x="25" y="3"/>
                    <a:pt x="25" y="3"/>
                    <a:pt x="25" y="3"/>
                  </a:cubicBezTo>
                  <a:cubicBezTo>
                    <a:pt x="27" y="2"/>
                    <a:pt x="27" y="2"/>
                    <a:pt x="27" y="2"/>
                  </a:cubicBezTo>
                  <a:cubicBezTo>
                    <a:pt x="30" y="1"/>
                    <a:pt x="30" y="1"/>
                    <a:pt x="30" y="1"/>
                  </a:cubicBezTo>
                  <a:cubicBezTo>
                    <a:pt x="31" y="2"/>
                    <a:pt x="31" y="2"/>
                    <a:pt x="31" y="2"/>
                  </a:cubicBezTo>
                  <a:cubicBezTo>
                    <a:pt x="33" y="3"/>
                    <a:pt x="33" y="3"/>
                    <a:pt x="33" y="3"/>
                  </a:cubicBezTo>
                  <a:cubicBezTo>
                    <a:pt x="40" y="4"/>
                    <a:pt x="40" y="4"/>
                    <a:pt x="40" y="4"/>
                  </a:cubicBezTo>
                  <a:cubicBezTo>
                    <a:pt x="43" y="5"/>
                    <a:pt x="43" y="5"/>
                    <a:pt x="43" y="5"/>
                  </a:cubicBezTo>
                  <a:cubicBezTo>
                    <a:pt x="48" y="3"/>
                    <a:pt x="48" y="3"/>
                    <a:pt x="48" y="3"/>
                  </a:cubicBezTo>
                  <a:cubicBezTo>
                    <a:pt x="51" y="3"/>
                    <a:pt x="51" y="3"/>
                    <a:pt x="51" y="3"/>
                  </a:cubicBezTo>
                  <a:cubicBezTo>
                    <a:pt x="52" y="5"/>
                    <a:pt x="52" y="5"/>
                    <a:pt x="52" y="5"/>
                  </a:cubicBezTo>
                  <a:cubicBezTo>
                    <a:pt x="55" y="5"/>
                    <a:pt x="55" y="5"/>
                    <a:pt x="55" y="5"/>
                  </a:cubicBezTo>
                  <a:cubicBezTo>
                    <a:pt x="57" y="4"/>
                    <a:pt x="57" y="4"/>
                    <a:pt x="57" y="4"/>
                  </a:cubicBezTo>
                  <a:cubicBezTo>
                    <a:pt x="58" y="4"/>
                    <a:pt x="58" y="4"/>
                    <a:pt x="58" y="4"/>
                  </a:cubicBezTo>
                  <a:cubicBezTo>
                    <a:pt x="63" y="6"/>
                    <a:pt x="63" y="6"/>
                    <a:pt x="63" y="6"/>
                  </a:cubicBezTo>
                  <a:cubicBezTo>
                    <a:pt x="64" y="5"/>
                    <a:pt x="64" y="5"/>
                    <a:pt x="64" y="5"/>
                  </a:cubicBezTo>
                  <a:cubicBezTo>
                    <a:pt x="66" y="5"/>
                    <a:pt x="66" y="5"/>
                    <a:pt x="66" y="5"/>
                  </a:cubicBezTo>
                  <a:cubicBezTo>
                    <a:pt x="67" y="4"/>
                    <a:pt x="67" y="4"/>
                    <a:pt x="67" y="4"/>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93" name="South Africa">
              <a:extLst>
                <a:ext uri="{FF2B5EF4-FFF2-40B4-BE49-F238E27FC236}">
                  <a16:creationId xmlns:a16="http://schemas.microsoft.com/office/drawing/2014/main" xmlns="" id="{575CC7F1-802D-4BC5-9DAB-648F34C489E4}"/>
                </a:ext>
              </a:extLst>
            </p:cNvPr>
            <p:cNvSpPr>
              <a:spLocks noEditPoints="1"/>
            </p:cNvSpPr>
            <p:nvPr/>
          </p:nvSpPr>
          <p:spPr bwMode="auto">
            <a:xfrm>
              <a:off x="6286009" y="4908512"/>
              <a:ext cx="410952" cy="349650"/>
            </a:xfrm>
            <a:custGeom>
              <a:avLst/>
              <a:gdLst>
                <a:gd name="T0" fmla="*/ 5 w 362"/>
                <a:gd name="T1" fmla="*/ 144 h 308"/>
                <a:gd name="T2" fmla="*/ 19 w 362"/>
                <a:gd name="T3" fmla="*/ 149 h 308"/>
                <a:gd name="T4" fmla="*/ 41 w 362"/>
                <a:gd name="T5" fmla="*/ 161 h 308"/>
                <a:gd name="T6" fmla="*/ 55 w 362"/>
                <a:gd name="T7" fmla="*/ 161 h 308"/>
                <a:gd name="T8" fmla="*/ 64 w 362"/>
                <a:gd name="T9" fmla="*/ 149 h 308"/>
                <a:gd name="T10" fmla="*/ 90 w 362"/>
                <a:gd name="T11" fmla="*/ 71 h 308"/>
                <a:gd name="T12" fmla="*/ 95 w 362"/>
                <a:gd name="T13" fmla="*/ 109 h 308"/>
                <a:gd name="T14" fmla="*/ 119 w 362"/>
                <a:gd name="T15" fmla="*/ 104 h 308"/>
                <a:gd name="T16" fmla="*/ 140 w 362"/>
                <a:gd name="T17" fmla="*/ 90 h 308"/>
                <a:gd name="T18" fmla="*/ 166 w 362"/>
                <a:gd name="T19" fmla="*/ 81 h 308"/>
                <a:gd name="T20" fmla="*/ 187 w 362"/>
                <a:gd name="T21" fmla="*/ 85 h 308"/>
                <a:gd name="T22" fmla="*/ 206 w 362"/>
                <a:gd name="T23" fmla="*/ 83 h 308"/>
                <a:gd name="T24" fmla="*/ 209 w 362"/>
                <a:gd name="T25" fmla="*/ 66 h 308"/>
                <a:gd name="T26" fmla="*/ 223 w 362"/>
                <a:gd name="T27" fmla="*/ 59 h 308"/>
                <a:gd name="T28" fmla="*/ 232 w 362"/>
                <a:gd name="T29" fmla="*/ 50 h 308"/>
                <a:gd name="T30" fmla="*/ 242 w 362"/>
                <a:gd name="T31" fmla="*/ 28 h 308"/>
                <a:gd name="T32" fmla="*/ 251 w 362"/>
                <a:gd name="T33" fmla="*/ 21 h 308"/>
                <a:gd name="T34" fmla="*/ 268 w 362"/>
                <a:gd name="T35" fmla="*/ 14 h 308"/>
                <a:gd name="T36" fmla="*/ 282 w 362"/>
                <a:gd name="T37" fmla="*/ 7 h 308"/>
                <a:gd name="T38" fmla="*/ 298 w 362"/>
                <a:gd name="T39" fmla="*/ 0 h 308"/>
                <a:gd name="T40" fmla="*/ 315 w 362"/>
                <a:gd name="T41" fmla="*/ 7 h 308"/>
                <a:gd name="T42" fmla="*/ 339 w 362"/>
                <a:gd name="T43" fmla="*/ 17 h 308"/>
                <a:gd name="T44" fmla="*/ 343 w 362"/>
                <a:gd name="T45" fmla="*/ 43 h 308"/>
                <a:gd name="T46" fmla="*/ 343 w 362"/>
                <a:gd name="T47" fmla="*/ 83 h 308"/>
                <a:gd name="T48" fmla="*/ 327 w 362"/>
                <a:gd name="T49" fmla="*/ 85 h 308"/>
                <a:gd name="T50" fmla="*/ 322 w 362"/>
                <a:gd name="T51" fmla="*/ 109 h 308"/>
                <a:gd name="T52" fmla="*/ 343 w 362"/>
                <a:gd name="T53" fmla="*/ 114 h 308"/>
                <a:gd name="T54" fmla="*/ 362 w 362"/>
                <a:gd name="T55" fmla="*/ 109 h 308"/>
                <a:gd name="T56" fmla="*/ 357 w 362"/>
                <a:gd name="T57" fmla="*/ 130 h 308"/>
                <a:gd name="T58" fmla="*/ 341 w 362"/>
                <a:gd name="T59" fmla="*/ 161 h 308"/>
                <a:gd name="T60" fmla="*/ 327 w 362"/>
                <a:gd name="T61" fmla="*/ 170 h 308"/>
                <a:gd name="T62" fmla="*/ 313 w 362"/>
                <a:gd name="T63" fmla="*/ 187 h 308"/>
                <a:gd name="T64" fmla="*/ 287 w 362"/>
                <a:gd name="T65" fmla="*/ 225 h 308"/>
                <a:gd name="T66" fmla="*/ 253 w 362"/>
                <a:gd name="T67" fmla="*/ 256 h 308"/>
                <a:gd name="T68" fmla="*/ 225 w 362"/>
                <a:gd name="T69" fmla="*/ 275 h 308"/>
                <a:gd name="T70" fmla="*/ 206 w 362"/>
                <a:gd name="T71" fmla="*/ 282 h 308"/>
                <a:gd name="T72" fmla="*/ 194 w 362"/>
                <a:gd name="T73" fmla="*/ 291 h 308"/>
                <a:gd name="T74" fmla="*/ 175 w 362"/>
                <a:gd name="T75" fmla="*/ 293 h 308"/>
                <a:gd name="T76" fmla="*/ 142 w 362"/>
                <a:gd name="T77" fmla="*/ 289 h 308"/>
                <a:gd name="T78" fmla="*/ 119 w 362"/>
                <a:gd name="T79" fmla="*/ 291 h 308"/>
                <a:gd name="T80" fmla="*/ 109 w 362"/>
                <a:gd name="T81" fmla="*/ 298 h 308"/>
                <a:gd name="T82" fmla="*/ 88 w 362"/>
                <a:gd name="T83" fmla="*/ 301 h 308"/>
                <a:gd name="T84" fmla="*/ 69 w 362"/>
                <a:gd name="T85" fmla="*/ 308 h 308"/>
                <a:gd name="T86" fmla="*/ 50 w 362"/>
                <a:gd name="T87" fmla="*/ 296 h 308"/>
                <a:gd name="T88" fmla="*/ 38 w 362"/>
                <a:gd name="T89" fmla="*/ 291 h 308"/>
                <a:gd name="T90" fmla="*/ 34 w 362"/>
                <a:gd name="T91" fmla="*/ 286 h 308"/>
                <a:gd name="T92" fmla="*/ 24 w 362"/>
                <a:gd name="T93" fmla="*/ 260 h 308"/>
                <a:gd name="T94" fmla="*/ 34 w 362"/>
                <a:gd name="T95" fmla="*/ 251 h 308"/>
                <a:gd name="T96" fmla="*/ 26 w 362"/>
                <a:gd name="T97" fmla="*/ 218 h 308"/>
                <a:gd name="T98" fmla="*/ 8 w 362"/>
                <a:gd name="T99" fmla="*/ 166 h 308"/>
                <a:gd name="T100" fmla="*/ 0 w 362"/>
                <a:gd name="T101" fmla="*/ 152 h 308"/>
                <a:gd name="T102" fmla="*/ 253 w 362"/>
                <a:gd name="T103" fmla="*/ 204 h 308"/>
                <a:gd name="T104" fmla="*/ 265 w 362"/>
                <a:gd name="T105" fmla="*/ 192 h 308"/>
                <a:gd name="T106" fmla="*/ 275 w 362"/>
                <a:gd name="T107" fmla="*/ 182 h 308"/>
                <a:gd name="T108" fmla="*/ 279 w 362"/>
                <a:gd name="T109" fmla="*/ 161 h 308"/>
                <a:gd name="T110" fmla="*/ 263 w 362"/>
                <a:gd name="T111" fmla="*/ 156 h 308"/>
                <a:gd name="T112" fmla="*/ 246 w 362"/>
                <a:gd name="T113" fmla="*/ 161 h 308"/>
                <a:gd name="T114" fmla="*/ 232 w 362"/>
                <a:gd name="T115" fmla="*/ 182 h 308"/>
                <a:gd name="T116" fmla="*/ 239 w 362"/>
                <a:gd name="T117" fmla="*/ 19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308">
                  <a:moveTo>
                    <a:pt x="0" y="152"/>
                  </a:moveTo>
                  <a:lnTo>
                    <a:pt x="3" y="152"/>
                  </a:lnTo>
                  <a:lnTo>
                    <a:pt x="8" y="149"/>
                  </a:lnTo>
                  <a:lnTo>
                    <a:pt x="8" y="147"/>
                  </a:lnTo>
                  <a:lnTo>
                    <a:pt x="5" y="144"/>
                  </a:lnTo>
                  <a:lnTo>
                    <a:pt x="8" y="142"/>
                  </a:lnTo>
                  <a:lnTo>
                    <a:pt x="15" y="140"/>
                  </a:lnTo>
                  <a:lnTo>
                    <a:pt x="17" y="144"/>
                  </a:lnTo>
                  <a:lnTo>
                    <a:pt x="22" y="144"/>
                  </a:lnTo>
                  <a:lnTo>
                    <a:pt x="19" y="149"/>
                  </a:lnTo>
                  <a:lnTo>
                    <a:pt x="22" y="156"/>
                  </a:lnTo>
                  <a:lnTo>
                    <a:pt x="29" y="156"/>
                  </a:lnTo>
                  <a:lnTo>
                    <a:pt x="34" y="159"/>
                  </a:lnTo>
                  <a:lnTo>
                    <a:pt x="38" y="159"/>
                  </a:lnTo>
                  <a:lnTo>
                    <a:pt x="41" y="161"/>
                  </a:lnTo>
                  <a:lnTo>
                    <a:pt x="45" y="161"/>
                  </a:lnTo>
                  <a:lnTo>
                    <a:pt x="45" y="159"/>
                  </a:lnTo>
                  <a:lnTo>
                    <a:pt x="50" y="159"/>
                  </a:lnTo>
                  <a:lnTo>
                    <a:pt x="50" y="161"/>
                  </a:lnTo>
                  <a:lnTo>
                    <a:pt x="55" y="161"/>
                  </a:lnTo>
                  <a:lnTo>
                    <a:pt x="57" y="161"/>
                  </a:lnTo>
                  <a:lnTo>
                    <a:pt x="57" y="156"/>
                  </a:lnTo>
                  <a:lnTo>
                    <a:pt x="60" y="156"/>
                  </a:lnTo>
                  <a:lnTo>
                    <a:pt x="62" y="154"/>
                  </a:lnTo>
                  <a:lnTo>
                    <a:pt x="64" y="149"/>
                  </a:lnTo>
                  <a:lnTo>
                    <a:pt x="69" y="147"/>
                  </a:lnTo>
                  <a:lnTo>
                    <a:pt x="76" y="147"/>
                  </a:lnTo>
                  <a:lnTo>
                    <a:pt x="78" y="147"/>
                  </a:lnTo>
                  <a:lnTo>
                    <a:pt x="83" y="66"/>
                  </a:lnTo>
                  <a:lnTo>
                    <a:pt x="90" y="71"/>
                  </a:lnTo>
                  <a:lnTo>
                    <a:pt x="93" y="78"/>
                  </a:lnTo>
                  <a:lnTo>
                    <a:pt x="97" y="90"/>
                  </a:lnTo>
                  <a:lnTo>
                    <a:pt x="97" y="97"/>
                  </a:lnTo>
                  <a:lnTo>
                    <a:pt x="95" y="104"/>
                  </a:lnTo>
                  <a:lnTo>
                    <a:pt x="95" y="109"/>
                  </a:lnTo>
                  <a:lnTo>
                    <a:pt x="100" y="107"/>
                  </a:lnTo>
                  <a:lnTo>
                    <a:pt x="107" y="109"/>
                  </a:lnTo>
                  <a:lnTo>
                    <a:pt x="109" y="107"/>
                  </a:lnTo>
                  <a:lnTo>
                    <a:pt x="114" y="107"/>
                  </a:lnTo>
                  <a:lnTo>
                    <a:pt x="119" y="104"/>
                  </a:lnTo>
                  <a:lnTo>
                    <a:pt x="123" y="104"/>
                  </a:lnTo>
                  <a:lnTo>
                    <a:pt x="128" y="102"/>
                  </a:lnTo>
                  <a:lnTo>
                    <a:pt x="128" y="97"/>
                  </a:lnTo>
                  <a:lnTo>
                    <a:pt x="138" y="95"/>
                  </a:lnTo>
                  <a:lnTo>
                    <a:pt x="140" y="90"/>
                  </a:lnTo>
                  <a:lnTo>
                    <a:pt x="145" y="83"/>
                  </a:lnTo>
                  <a:lnTo>
                    <a:pt x="149" y="76"/>
                  </a:lnTo>
                  <a:lnTo>
                    <a:pt x="156" y="76"/>
                  </a:lnTo>
                  <a:lnTo>
                    <a:pt x="164" y="78"/>
                  </a:lnTo>
                  <a:lnTo>
                    <a:pt x="166" y="81"/>
                  </a:lnTo>
                  <a:lnTo>
                    <a:pt x="168" y="81"/>
                  </a:lnTo>
                  <a:lnTo>
                    <a:pt x="175" y="85"/>
                  </a:lnTo>
                  <a:lnTo>
                    <a:pt x="180" y="85"/>
                  </a:lnTo>
                  <a:lnTo>
                    <a:pt x="185" y="85"/>
                  </a:lnTo>
                  <a:lnTo>
                    <a:pt x="187" y="85"/>
                  </a:lnTo>
                  <a:lnTo>
                    <a:pt x="194" y="85"/>
                  </a:lnTo>
                  <a:lnTo>
                    <a:pt x="197" y="83"/>
                  </a:lnTo>
                  <a:lnTo>
                    <a:pt x="199" y="85"/>
                  </a:lnTo>
                  <a:lnTo>
                    <a:pt x="201" y="88"/>
                  </a:lnTo>
                  <a:lnTo>
                    <a:pt x="206" y="83"/>
                  </a:lnTo>
                  <a:lnTo>
                    <a:pt x="206" y="83"/>
                  </a:lnTo>
                  <a:lnTo>
                    <a:pt x="206" y="78"/>
                  </a:lnTo>
                  <a:lnTo>
                    <a:pt x="206" y="76"/>
                  </a:lnTo>
                  <a:lnTo>
                    <a:pt x="209" y="73"/>
                  </a:lnTo>
                  <a:lnTo>
                    <a:pt x="209" y="66"/>
                  </a:lnTo>
                  <a:lnTo>
                    <a:pt x="211" y="64"/>
                  </a:lnTo>
                  <a:lnTo>
                    <a:pt x="216" y="62"/>
                  </a:lnTo>
                  <a:lnTo>
                    <a:pt x="218" y="62"/>
                  </a:lnTo>
                  <a:lnTo>
                    <a:pt x="220" y="59"/>
                  </a:lnTo>
                  <a:lnTo>
                    <a:pt x="223" y="59"/>
                  </a:lnTo>
                  <a:lnTo>
                    <a:pt x="225" y="57"/>
                  </a:lnTo>
                  <a:lnTo>
                    <a:pt x="225" y="55"/>
                  </a:lnTo>
                  <a:lnTo>
                    <a:pt x="227" y="52"/>
                  </a:lnTo>
                  <a:lnTo>
                    <a:pt x="230" y="52"/>
                  </a:lnTo>
                  <a:lnTo>
                    <a:pt x="232" y="50"/>
                  </a:lnTo>
                  <a:lnTo>
                    <a:pt x="235" y="47"/>
                  </a:lnTo>
                  <a:lnTo>
                    <a:pt x="235" y="45"/>
                  </a:lnTo>
                  <a:lnTo>
                    <a:pt x="235" y="43"/>
                  </a:lnTo>
                  <a:lnTo>
                    <a:pt x="235" y="38"/>
                  </a:lnTo>
                  <a:lnTo>
                    <a:pt x="242" y="28"/>
                  </a:lnTo>
                  <a:lnTo>
                    <a:pt x="244" y="28"/>
                  </a:lnTo>
                  <a:lnTo>
                    <a:pt x="246" y="28"/>
                  </a:lnTo>
                  <a:lnTo>
                    <a:pt x="249" y="26"/>
                  </a:lnTo>
                  <a:lnTo>
                    <a:pt x="251" y="24"/>
                  </a:lnTo>
                  <a:lnTo>
                    <a:pt x="251" y="21"/>
                  </a:lnTo>
                  <a:lnTo>
                    <a:pt x="256" y="21"/>
                  </a:lnTo>
                  <a:lnTo>
                    <a:pt x="258" y="19"/>
                  </a:lnTo>
                  <a:lnTo>
                    <a:pt x="263" y="14"/>
                  </a:lnTo>
                  <a:lnTo>
                    <a:pt x="268" y="14"/>
                  </a:lnTo>
                  <a:lnTo>
                    <a:pt x="268" y="14"/>
                  </a:lnTo>
                  <a:lnTo>
                    <a:pt x="270" y="14"/>
                  </a:lnTo>
                  <a:lnTo>
                    <a:pt x="275" y="14"/>
                  </a:lnTo>
                  <a:lnTo>
                    <a:pt x="277" y="12"/>
                  </a:lnTo>
                  <a:lnTo>
                    <a:pt x="279" y="10"/>
                  </a:lnTo>
                  <a:lnTo>
                    <a:pt x="282" y="7"/>
                  </a:lnTo>
                  <a:lnTo>
                    <a:pt x="282" y="5"/>
                  </a:lnTo>
                  <a:lnTo>
                    <a:pt x="284" y="2"/>
                  </a:lnTo>
                  <a:lnTo>
                    <a:pt x="287" y="2"/>
                  </a:lnTo>
                  <a:lnTo>
                    <a:pt x="289" y="0"/>
                  </a:lnTo>
                  <a:lnTo>
                    <a:pt x="298" y="0"/>
                  </a:lnTo>
                  <a:lnTo>
                    <a:pt x="305" y="0"/>
                  </a:lnTo>
                  <a:lnTo>
                    <a:pt x="305" y="2"/>
                  </a:lnTo>
                  <a:lnTo>
                    <a:pt x="310" y="2"/>
                  </a:lnTo>
                  <a:lnTo>
                    <a:pt x="315" y="5"/>
                  </a:lnTo>
                  <a:lnTo>
                    <a:pt x="315" y="7"/>
                  </a:lnTo>
                  <a:lnTo>
                    <a:pt x="320" y="5"/>
                  </a:lnTo>
                  <a:lnTo>
                    <a:pt x="324" y="5"/>
                  </a:lnTo>
                  <a:lnTo>
                    <a:pt x="334" y="7"/>
                  </a:lnTo>
                  <a:lnTo>
                    <a:pt x="336" y="10"/>
                  </a:lnTo>
                  <a:lnTo>
                    <a:pt x="339" y="17"/>
                  </a:lnTo>
                  <a:lnTo>
                    <a:pt x="339" y="21"/>
                  </a:lnTo>
                  <a:lnTo>
                    <a:pt x="343" y="26"/>
                  </a:lnTo>
                  <a:lnTo>
                    <a:pt x="343" y="38"/>
                  </a:lnTo>
                  <a:lnTo>
                    <a:pt x="341" y="38"/>
                  </a:lnTo>
                  <a:lnTo>
                    <a:pt x="343" y="43"/>
                  </a:lnTo>
                  <a:lnTo>
                    <a:pt x="343" y="47"/>
                  </a:lnTo>
                  <a:lnTo>
                    <a:pt x="346" y="52"/>
                  </a:lnTo>
                  <a:lnTo>
                    <a:pt x="346" y="71"/>
                  </a:lnTo>
                  <a:lnTo>
                    <a:pt x="343" y="76"/>
                  </a:lnTo>
                  <a:lnTo>
                    <a:pt x="343" y="83"/>
                  </a:lnTo>
                  <a:lnTo>
                    <a:pt x="343" y="90"/>
                  </a:lnTo>
                  <a:lnTo>
                    <a:pt x="339" y="90"/>
                  </a:lnTo>
                  <a:lnTo>
                    <a:pt x="336" y="85"/>
                  </a:lnTo>
                  <a:lnTo>
                    <a:pt x="329" y="83"/>
                  </a:lnTo>
                  <a:lnTo>
                    <a:pt x="327" y="85"/>
                  </a:lnTo>
                  <a:lnTo>
                    <a:pt x="324" y="90"/>
                  </a:lnTo>
                  <a:lnTo>
                    <a:pt x="320" y="99"/>
                  </a:lnTo>
                  <a:lnTo>
                    <a:pt x="317" y="104"/>
                  </a:lnTo>
                  <a:lnTo>
                    <a:pt x="320" y="107"/>
                  </a:lnTo>
                  <a:lnTo>
                    <a:pt x="322" y="109"/>
                  </a:lnTo>
                  <a:lnTo>
                    <a:pt x="324" y="114"/>
                  </a:lnTo>
                  <a:lnTo>
                    <a:pt x="331" y="118"/>
                  </a:lnTo>
                  <a:lnTo>
                    <a:pt x="339" y="118"/>
                  </a:lnTo>
                  <a:lnTo>
                    <a:pt x="343" y="118"/>
                  </a:lnTo>
                  <a:lnTo>
                    <a:pt x="343" y="114"/>
                  </a:lnTo>
                  <a:lnTo>
                    <a:pt x="343" y="111"/>
                  </a:lnTo>
                  <a:lnTo>
                    <a:pt x="346" y="109"/>
                  </a:lnTo>
                  <a:lnTo>
                    <a:pt x="350" y="107"/>
                  </a:lnTo>
                  <a:lnTo>
                    <a:pt x="357" y="109"/>
                  </a:lnTo>
                  <a:lnTo>
                    <a:pt x="362" y="109"/>
                  </a:lnTo>
                  <a:lnTo>
                    <a:pt x="362" y="111"/>
                  </a:lnTo>
                  <a:lnTo>
                    <a:pt x="360" y="114"/>
                  </a:lnTo>
                  <a:lnTo>
                    <a:pt x="360" y="114"/>
                  </a:lnTo>
                  <a:lnTo>
                    <a:pt x="357" y="123"/>
                  </a:lnTo>
                  <a:lnTo>
                    <a:pt x="357" y="130"/>
                  </a:lnTo>
                  <a:lnTo>
                    <a:pt x="355" y="137"/>
                  </a:lnTo>
                  <a:lnTo>
                    <a:pt x="353" y="144"/>
                  </a:lnTo>
                  <a:lnTo>
                    <a:pt x="348" y="149"/>
                  </a:lnTo>
                  <a:lnTo>
                    <a:pt x="348" y="154"/>
                  </a:lnTo>
                  <a:lnTo>
                    <a:pt x="341" y="161"/>
                  </a:lnTo>
                  <a:lnTo>
                    <a:pt x="341" y="161"/>
                  </a:lnTo>
                  <a:lnTo>
                    <a:pt x="339" y="161"/>
                  </a:lnTo>
                  <a:lnTo>
                    <a:pt x="334" y="163"/>
                  </a:lnTo>
                  <a:lnTo>
                    <a:pt x="331" y="166"/>
                  </a:lnTo>
                  <a:lnTo>
                    <a:pt x="327" y="170"/>
                  </a:lnTo>
                  <a:lnTo>
                    <a:pt x="324" y="175"/>
                  </a:lnTo>
                  <a:lnTo>
                    <a:pt x="320" y="180"/>
                  </a:lnTo>
                  <a:lnTo>
                    <a:pt x="320" y="182"/>
                  </a:lnTo>
                  <a:lnTo>
                    <a:pt x="317" y="187"/>
                  </a:lnTo>
                  <a:lnTo>
                    <a:pt x="313" y="187"/>
                  </a:lnTo>
                  <a:lnTo>
                    <a:pt x="310" y="194"/>
                  </a:lnTo>
                  <a:lnTo>
                    <a:pt x="301" y="211"/>
                  </a:lnTo>
                  <a:lnTo>
                    <a:pt x="294" y="218"/>
                  </a:lnTo>
                  <a:lnTo>
                    <a:pt x="291" y="223"/>
                  </a:lnTo>
                  <a:lnTo>
                    <a:pt x="287" y="225"/>
                  </a:lnTo>
                  <a:lnTo>
                    <a:pt x="284" y="230"/>
                  </a:lnTo>
                  <a:lnTo>
                    <a:pt x="282" y="230"/>
                  </a:lnTo>
                  <a:lnTo>
                    <a:pt x="279" y="232"/>
                  </a:lnTo>
                  <a:lnTo>
                    <a:pt x="256" y="253"/>
                  </a:lnTo>
                  <a:lnTo>
                    <a:pt x="253" y="256"/>
                  </a:lnTo>
                  <a:lnTo>
                    <a:pt x="253" y="256"/>
                  </a:lnTo>
                  <a:lnTo>
                    <a:pt x="251" y="260"/>
                  </a:lnTo>
                  <a:lnTo>
                    <a:pt x="235" y="270"/>
                  </a:lnTo>
                  <a:lnTo>
                    <a:pt x="232" y="275"/>
                  </a:lnTo>
                  <a:lnTo>
                    <a:pt x="225" y="275"/>
                  </a:lnTo>
                  <a:lnTo>
                    <a:pt x="225" y="277"/>
                  </a:lnTo>
                  <a:lnTo>
                    <a:pt x="218" y="279"/>
                  </a:lnTo>
                  <a:lnTo>
                    <a:pt x="213" y="282"/>
                  </a:lnTo>
                  <a:lnTo>
                    <a:pt x="209" y="282"/>
                  </a:lnTo>
                  <a:lnTo>
                    <a:pt x="206" y="282"/>
                  </a:lnTo>
                  <a:lnTo>
                    <a:pt x="199" y="282"/>
                  </a:lnTo>
                  <a:lnTo>
                    <a:pt x="192" y="282"/>
                  </a:lnTo>
                  <a:lnTo>
                    <a:pt x="190" y="286"/>
                  </a:lnTo>
                  <a:lnTo>
                    <a:pt x="194" y="289"/>
                  </a:lnTo>
                  <a:lnTo>
                    <a:pt x="194" y="291"/>
                  </a:lnTo>
                  <a:lnTo>
                    <a:pt x="185" y="291"/>
                  </a:lnTo>
                  <a:lnTo>
                    <a:pt x="180" y="289"/>
                  </a:lnTo>
                  <a:lnTo>
                    <a:pt x="178" y="289"/>
                  </a:lnTo>
                  <a:lnTo>
                    <a:pt x="175" y="291"/>
                  </a:lnTo>
                  <a:lnTo>
                    <a:pt x="175" y="293"/>
                  </a:lnTo>
                  <a:lnTo>
                    <a:pt x="173" y="296"/>
                  </a:lnTo>
                  <a:lnTo>
                    <a:pt x="164" y="293"/>
                  </a:lnTo>
                  <a:lnTo>
                    <a:pt x="161" y="291"/>
                  </a:lnTo>
                  <a:lnTo>
                    <a:pt x="149" y="289"/>
                  </a:lnTo>
                  <a:lnTo>
                    <a:pt x="142" y="289"/>
                  </a:lnTo>
                  <a:lnTo>
                    <a:pt x="142" y="291"/>
                  </a:lnTo>
                  <a:lnTo>
                    <a:pt x="140" y="293"/>
                  </a:lnTo>
                  <a:lnTo>
                    <a:pt x="135" y="289"/>
                  </a:lnTo>
                  <a:lnTo>
                    <a:pt x="123" y="289"/>
                  </a:lnTo>
                  <a:lnTo>
                    <a:pt x="119" y="291"/>
                  </a:lnTo>
                  <a:lnTo>
                    <a:pt x="119" y="296"/>
                  </a:lnTo>
                  <a:lnTo>
                    <a:pt x="116" y="293"/>
                  </a:lnTo>
                  <a:lnTo>
                    <a:pt x="114" y="293"/>
                  </a:lnTo>
                  <a:lnTo>
                    <a:pt x="109" y="296"/>
                  </a:lnTo>
                  <a:lnTo>
                    <a:pt x="109" y="298"/>
                  </a:lnTo>
                  <a:lnTo>
                    <a:pt x="104" y="298"/>
                  </a:lnTo>
                  <a:lnTo>
                    <a:pt x="100" y="301"/>
                  </a:lnTo>
                  <a:lnTo>
                    <a:pt x="93" y="298"/>
                  </a:lnTo>
                  <a:lnTo>
                    <a:pt x="88" y="298"/>
                  </a:lnTo>
                  <a:lnTo>
                    <a:pt x="88" y="301"/>
                  </a:lnTo>
                  <a:lnTo>
                    <a:pt x="81" y="298"/>
                  </a:lnTo>
                  <a:lnTo>
                    <a:pt x="76" y="305"/>
                  </a:lnTo>
                  <a:lnTo>
                    <a:pt x="74" y="305"/>
                  </a:lnTo>
                  <a:lnTo>
                    <a:pt x="71" y="308"/>
                  </a:lnTo>
                  <a:lnTo>
                    <a:pt x="69" y="308"/>
                  </a:lnTo>
                  <a:lnTo>
                    <a:pt x="67" y="308"/>
                  </a:lnTo>
                  <a:lnTo>
                    <a:pt x="55" y="303"/>
                  </a:lnTo>
                  <a:lnTo>
                    <a:pt x="52" y="305"/>
                  </a:lnTo>
                  <a:lnTo>
                    <a:pt x="52" y="298"/>
                  </a:lnTo>
                  <a:lnTo>
                    <a:pt x="50" y="296"/>
                  </a:lnTo>
                  <a:lnTo>
                    <a:pt x="45" y="298"/>
                  </a:lnTo>
                  <a:lnTo>
                    <a:pt x="43" y="298"/>
                  </a:lnTo>
                  <a:lnTo>
                    <a:pt x="45" y="296"/>
                  </a:lnTo>
                  <a:lnTo>
                    <a:pt x="45" y="291"/>
                  </a:lnTo>
                  <a:lnTo>
                    <a:pt x="38" y="291"/>
                  </a:lnTo>
                  <a:lnTo>
                    <a:pt x="36" y="293"/>
                  </a:lnTo>
                  <a:lnTo>
                    <a:pt x="36" y="298"/>
                  </a:lnTo>
                  <a:lnTo>
                    <a:pt x="34" y="296"/>
                  </a:lnTo>
                  <a:lnTo>
                    <a:pt x="34" y="291"/>
                  </a:lnTo>
                  <a:lnTo>
                    <a:pt x="34" y="286"/>
                  </a:lnTo>
                  <a:lnTo>
                    <a:pt x="34" y="282"/>
                  </a:lnTo>
                  <a:lnTo>
                    <a:pt x="36" y="277"/>
                  </a:lnTo>
                  <a:lnTo>
                    <a:pt x="31" y="270"/>
                  </a:lnTo>
                  <a:lnTo>
                    <a:pt x="29" y="265"/>
                  </a:lnTo>
                  <a:lnTo>
                    <a:pt x="24" y="260"/>
                  </a:lnTo>
                  <a:lnTo>
                    <a:pt x="24" y="256"/>
                  </a:lnTo>
                  <a:lnTo>
                    <a:pt x="26" y="253"/>
                  </a:lnTo>
                  <a:lnTo>
                    <a:pt x="29" y="256"/>
                  </a:lnTo>
                  <a:lnTo>
                    <a:pt x="31" y="256"/>
                  </a:lnTo>
                  <a:lnTo>
                    <a:pt x="34" y="251"/>
                  </a:lnTo>
                  <a:lnTo>
                    <a:pt x="36" y="244"/>
                  </a:lnTo>
                  <a:lnTo>
                    <a:pt x="34" y="237"/>
                  </a:lnTo>
                  <a:lnTo>
                    <a:pt x="34" y="234"/>
                  </a:lnTo>
                  <a:lnTo>
                    <a:pt x="26" y="223"/>
                  </a:lnTo>
                  <a:lnTo>
                    <a:pt x="26" y="218"/>
                  </a:lnTo>
                  <a:lnTo>
                    <a:pt x="22" y="211"/>
                  </a:lnTo>
                  <a:lnTo>
                    <a:pt x="17" y="196"/>
                  </a:lnTo>
                  <a:lnTo>
                    <a:pt x="12" y="185"/>
                  </a:lnTo>
                  <a:lnTo>
                    <a:pt x="12" y="178"/>
                  </a:lnTo>
                  <a:lnTo>
                    <a:pt x="8" y="166"/>
                  </a:lnTo>
                  <a:lnTo>
                    <a:pt x="0" y="159"/>
                  </a:lnTo>
                  <a:lnTo>
                    <a:pt x="0" y="152"/>
                  </a:lnTo>
                  <a:lnTo>
                    <a:pt x="0" y="152"/>
                  </a:lnTo>
                  <a:lnTo>
                    <a:pt x="0" y="152"/>
                  </a:lnTo>
                  <a:lnTo>
                    <a:pt x="0" y="152"/>
                  </a:lnTo>
                  <a:close/>
                  <a:moveTo>
                    <a:pt x="239" y="196"/>
                  </a:moveTo>
                  <a:lnTo>
                    <a:pt x="242" y="199"/>
                  </a:lnTo>
                  <a:lnTo>
                    <a:pt x="244" y="201"/>
                  </a:lnTo>
                  <a:lnTo>
                    <a:pt x="249" y="204"/>
                  </a:lnTo>
                  <a:lnTo>
                    <a:pt x="253" y="204"/>
                  </a:lnTo>
                  <a:lnTo>
                    <a:pt x="253" y="201"/>
                  </a:lnTo>
                  <a:lnTo>
                    <a:pt x="256" y="199"/>
                  </a:lnTo>
                  <a:lnTo>
                    <a:pt x="258" y="194"/>
                  </a:lnTo>
                  <a:lnTo>
                    <a:pt x="263" y="192"/>
                  </a:lnTo>
                  <a:lnTo>
                    <a:pt x="265" y="192"/>
                  </a:lnTo>
                  <a:lnTo>
                    <a:pt x="268" y="189"/>
                  </a:lnTo>
                  <a:lnTo>
                    <a:pt x="272" y="192"/>
                  </a:lnTo>
                  <a:lnTo>
                    <a:pt x="275" y="189"/>
                  </a:lnTo>
                  <a:lnTo>
                    <a:pt x="277" y="185"/>
                  </a:lnTo>
                  <a:lnTo>
                    <a:pt x="275" y="182"/>
                  </a:lnTo>
                  <a:lnTo>
                    <a:pt x="275" y="180"/>
                  </a:lnTo>
                  <a:lnTo>
                    <a:pt x="277" y="178"/>
                  </a:lnTo>
                  <a:lnTo>
                    <a:pt x="282" y="175"/>
                  </a:lnTo>
                  <a:lnTo>
                    <a:pt x="282" y="170"/>
                  </a:lnTo>
                  <a:lnTo>
                    <a:pt x="279" y="161"/>
                  </a:lnTo>
                  <a:lnTo>
                    <a:pt x="275" y="156"/>
                  </a:lnTo>
                  <a:lnTo>
                    <a:pt x="270" y="159"/>
                  </a:lnTo>
                  <a:lnTo>
                    <a:pt x="268" y="156"/>
                  </a:lnTo>
                  <a:lnTo>
                    <a:pt x="265" y="156"/>
                  </a:lnTo>
                  <a:lnTo>
                    <a:pt x="263" y="156"/>
                  </a:lnTo>
                  <a:lnTo>
                    <a:pt x="261" y="154"/>
                  </a:lnTo>
                  <a:lnTo>
                    <a:pt x="261" y="156"/>
                  </a:lnTo>
                  <a:lnTo>
                    <a:pt x="256" y="159"/>
                  </a:lnTo>
                  <a:lnTo>
                    <a:pt x="256" y="161"/>
                  </a:lnTo>
                  <a:lnTo>
                    <a:pt x="246" y="161"/>
                  </a:lnTo>
                  <a:lnTo>
                    <a:pt x="242" y="166"/>
                  </a:lnTo>
                  <a:lnTo>
                    <a:pt x="239" y="173"/>
                  </a:lnTo>
                  <a:lnTo>
                    <a:pt x="235" y="178"/>
                  </a:lnTo>
                  <a:lnTo>
                    <a:pt x="230" y="180"/>
                  </a:lnTo>
                  <a:lnTo>
                    <a:pt x="232" y="182"/>
                  </a:lnTo>
                  <a:lnTo>
                    <a:pt x="235" y="187"/>
                  </a:lnTo>
                  <a:lnTo>
                    <a:pt x="235" y="187"/>
                  </a:lnTo>
                  <a:lnTo>
                    <a:pt x="239" y="192"/>
                  </a:lnTo>
                  <a:lnTo>
                    <a:pt x="239" y="196"/>
                  </a:lnTo>
                  <a:lnTo>
                    <a:pt x="239" y="19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94" name="Somalia">
              <a:extLst>
                <a:ext uri="{FF2B5EF4-FFF2-40B4-BE49-F238E27FC236}">
                  <a16:creationId xmlns:a16="http://schemas.microsoft.com/office/drawing/2014/main" xmlns="" id="{77393A49-9B60-4B1A-B186-C8CCF5C9643C}"/>
                </a:ext>
              </a:extLst>
            </p:cNvPr>
            <p:cNvSpPr>
              <a:spLocks/>
            </p:cNvSpPr>
            <p:nvPr/>
          </p:nvSpPr>
          <p:spPr bwMode="auto">
            <a:xfrm>
              <a:off x="6930817" y="4027577"/>
              <a:ext cx="259967" cy="343973"/>
            </a:xfrm>
            <a:custGeom>
              <a:avLst/>
              <a:gdLst>
                <a:gd name="T0" fmla="*/ 222 w 229"/>
                <a:gd name="T1" fmla="*/ 40 h 303"/>
                <a:gd name="T2" fmla="*/ 222 w 229"/>
                <a:gd name="T3" fmla="*/ 47 h 303"/>
                <a:gd name="T4" fmla="*/ 220 w 229"/>
                <a:gd name="T5" fmla="*/ 57 h 303"/>
                <a:gd name="T6" fmla="*/ 213 w 229"/>
                <a:gd name="T7" fmla="*/ 73 h 303"/>
                <a:gd name="T8" fmla="*/ 203 w 229"/>
                <a:gd name="T9" fmla="*/ 88 h 303"/>
                <a:gd name="T10" fmla="*/ 196 w 229"/>
                <a:gd name="T11" fmla="*/ 92 h 303"/>
                <a:gd name="T12" fmla="*/ 199 w 229"/>
                <a:gd name="T13" fmla="*/ 99 h 303"/>
                <a:gd name="T14" fmla="*/ 184 w 229"/>
                <a:gd name="T15" fmla="*/ 125 h 303"/>
                <a:gd name="T16" fmla="*/ 175 w 229"/>
                <a:gd name="T17" fmla="*/ 144 h 303"/>
                <a:gd name="T18" fmla="*/ 158 w 229"/>
                <a:gd name="T19" fmla="*/ 168 h 303"/>
                <a:gd name="T20" fmla="*/ 151 w 229"/>
                <a:gd name="T21" fmla="*/ 180 h 303"/>
                <a:gd name="T22" fmla="*/ 113 w 229"/>
                <a:gd name="T23" fmla="*/ 215 h 303"/>
                <a:gd name="T24" fmla="*/ 97 w 229"/>
                <a:gd name="T25" fmla="*/ 227 h 303"/>
                <a:gd name="T26" fmla="*/ 83 w 229"/>
                <a:gd name="T27" fmla="*/ 237 h 303"/>
                <a:gd name="T28" fmla="*/ 64 w 229"/>
                <a:gd name="T29" fmla="*/ 253 h 303"/>
                <a:gd name="T30" fmla="*/ 50 w 229"/>
                <a:gd name="T31" fmla="*/ 267 h 303"/>
                <a:gd name="T32" fmla="*/ 42 w 229"/>
                <a:gd name="T33" fmla="*/ 272 h 303"/>
                <a:gd name="T34" fmla="*/ 35 w 229"/>
                <a:gd name="T35" fmla="*/ 282 h 303"/>
                <a:gd name="T36" fmla="*/ 16 w 229"/>
                <a:gd name="T37" fmla="*/ 303 h 303"/>
                <a:gd name="T38" fmla="*/ 2 w 229"/>
                <a:gd name="T39" fmla="*/ 201 h 303"/>
                <a:gd name="T40" fmla="*/ 21 w 229"/>
                <a:gd name="T41" fmla="*/ 182 h 303"/>
                <a:gd name="T42" fmla="*/ 24 w 229"/>
                <a:gd name="T43" fmla="*/ 182 h 303"/>
                <a:gd name="T44" fmla="*/ 31 w 229"/>
                <a:gd name="T45" fmla="*/ 175 h 303"/>
                <a:gd name="T46" fmla="*/ 45 w 229"/>
                <a:gd name="T47" fmla="*/ 170 h 303"/>
                <a:gd name="T48" fmla="*/ 50 w 229"/>
                <a:gd name="T49" fmla="*/ 163 h 303"/>
                <a:gd name="T50" fmla="*/ 59 w 229"/>
                <a:gd name="T51" fmla="*/ 161 h 303"/>
                <a:gd name="T52" fmla="*/ 78 w 229"/>
                <a:gd name="T53" fmla="*/ 156 h 303"/>
                <a:gd name="T54" fmla="*/ 161 w 229"/>
                <a:gd name="T55" fmla="*/ 88 h 303"/>
                <a:gd name="T56" fmla="*/ 66 w 229"/>
                <a:gd name="T57" fmla="*/ 69 h 303"/>
                <a:gd name="T58" fmla="*/ 54 w 229"/>
                <a:gd name="T59" fmla="*/ 61 h 303"/>
                <a:gd name="T60" fmla="*/ 52 w 229"/>
                <a:gd name="T61" fmla="*/ 47 h 303"/>
                <a:gd name="T62" fmla="*/ 40 w 229"/>
                <a:gd name="T63" fmla="*/ 33 h 303"/>
                <a:gd name="T64" fmla="*/ 42 w 229"/>
                <a:gd name="T65" fmla="*/ 21 h 303"/>
                <a:gd name="T66" fmla="*/ 47 w 229"/>
                <a:gd name="T67" fmla="*/ 14 h 303"/>
                <a:gd name="T68" fmla="*/ 64 w 229"/>
                <a:gd name="T69" fmla="*/ 31 h 303"/>
                <a:gd name="T70" fmla="*/ 66 w 229"/>
                <a:gd name="T71" fmla="*/ 33 h 303"/>
                <a:gd name="T72" fmla="*/ 78 w 229"/>
                <a:gd name="T73" fmla="*/ 40 h 303"/>
                <a:gd name="T74" fmla="*/ 87 w 229"/>
                <a:gd name="T75" fmla="*/ 38 h 303"/>
                <a:gd name="T76" fmla="*/ 97 w 229"/>
                <a:gd name="T77" fmla="*/ 33 h 303"/>
                <a:gd name="T78" fmla="*/ 106 w 229"/>
                <a:gd name="T79" fmla="*/ 26 h 303"/>
                <a:gd name="T80" fmla="*/ 113 w 229"/>
                <a:gd name="T81" fmla="*/ 28 h 303"/>
                <a:gd name="T82" fmla="*/ 121 w 229"/>
                <a:gd name="T83" fmla="*/ 28 h 303"/>
                <a:gd name="T84" fmla="*/ 139 w 229"/>
                <a:gd name="T85" fmla="*/ 21 h 303"/>
                <a:gd name="T86" fmla="*/ 149 w 229"/>
                <a:gd name="T87" fmla="*/ 21 h 303"/>
                <a:gd name="T88" fmla="*/ 158 w 229"/>
                <a:gd name="T89" fmla="*/ 21 h 303"/>
                <a:gd name="T90" fmla="*/ 173 w 229"/>
                <a:gd name="T91" fmla="*/ 17 h 303"/>
                <a:gd name="T92" fmla="*/ 175 w 229"/>
                <a:gd name="T93" fmla="*/ 19 h 303"/>
                <a:gd name="T94" fmla="*/ 191 w 229"/>
                <a:gd name="T95" fmla="*/ 12 h 303"/>
                <a:gd name="T96" fmla="*/ 199 w 229"/>
                <a:gd name="T97" fmla="*/ 14 h 303"/>
                <a:gd name="T98" fmla="*/ 206 w 229"/>
                <a:gd name="T99" fmla="*/ 12 h 303"/>
                <a:gd name="T100" fmla="*/ 210 w 229"/>
                <a:gd name="T101" fmla="*/ 7 h 303"/>
                <a:gd name="T102" fmla="*/ 213 w 229"/>
                <a:gd name="T103" fmla="*/ 5 h 303"/>
                <a:gd name="T104" fmla="*/ 217 w 229"/>
                <a:gd name="T105" fmla="*/ 2 h 303"/>
                <a:gd name="T106" fmla="*/ 220 w 229"/>
                <a:gd name="T107" fmla="*/ 2 h 303"/>
                <a:gd name="T108" fmla="*/ 227 w 229"/>
                <a:gd name="T109" fmla="*/ 5 h 303"/>
                <a:gd name="T110" fmla="*/ 227 w 229"/>
                <a:gd name="T111" fmla="*/ 7 h 303"/>
                <a:gd name="T112" fmla="*/ 225 w 229"/>
                <a:gd name="T113" fmla="*/ 14 h 303"/>
                <a:gd name="T114" fmla="*/ 225 w 229"/>
                <a:gd name="T115" fmla="*/ 19 h 303"/>
                <a:gd name="T116" fmla="*/ 227 w 229"/>
                <a:gd name="T117" fmla="*/ 21 h 303"/>
                <a:gd name="T118" fmla="*/ 225 w 229"/>
                <a:gd name="T119" fmla="*/ 28 h 303"/>
                <a:gd name="T120" fmla="*/ 227 w 229"/>
                <a:gd name="T121" fmla="*/ 3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9" h="303">
                  <a:moveTo>
                    <a:pt x="225" y="38"/>
                  </a:moveTo>
                  <a:lnTo>
                    <a:pt x="222" y="40"/>
                  </a:lnTo>
                  <a:lnTo>
                    <a:pt x="220" y="45"/>
                  </a:lnTo>
                  <a:lnTo>
                    <a:pt x="222" y="47"/>
                  </a:lnTo>
                  <a:lnTo>
                    <a:pt x="220" y="54"/>
                  </a:lnTo>
                  <a:lnTo>
                    <a:pt x="220" y="57"/>
                  </a:lnTo>
                  <a:lnTo>
                    <a:pt x="220" y="61"/>
                  </a:lnTo>
                  <a:lnTo>
                    <a:pt x="213" y="73"/>
                  </a:lnTo>
                  <a:lnTo>
                    <a:pt x="208" y="83"/>
                  </a:lnTo>
                  <a:lnTo>
                    <a:pt x="203" y="88"/>
                  </a:lnTo>
                  <a:lnTo>
                    <a:pt x="201" y="88"/>
                  </a:lnTo>
                  <a:lnTo>
                    <a:pt x="196" y="92"/>
                  </a:lnTo>
                  <a:lnTo>
                    <a:pt x="196" y="95"/>
                  </a:lnTo>
                  <a:lnTo>
                    <a:pt x="199" y="99"/>
                  </a:lnTo>
                  <a:lnTo>
                    <a:pt x="196" y="102"/>
                  </a:lnTo>
                  <a:lnTo>
                    <a:pt x="184" y="125"/>
                  </a:lnTo>
                  <a:lnTo>
                    <a:pt x="182" y="132"/>
                  </a:lnTo>
                  <a:lnTo>
                    <a:pt x="175" y="144"/>
                  </a:lnTo>
                  <a:lnTo>
                    <a:pt x="175" y="147"/>
                  </a:lnTo>
                  <a:lnTo>
                    <a:pt x="158" y="168"/>
                  </a:lnTo>
                  <a:lnTo>
                    <a:pt x="158" y="173"/>
                  </a:lnTo>
                  <a:lnTo>
                    <a:pt x="151" y="180"/>
                  </a:lnTo>
                  <a:lnTo>
                    <a:pt x="139" y="194"/>
                  </a:lnTo>
                  <a:lnTo>
                    <a:pt x="113" y="215"/>
                  </a:lnTo>
                  <a:lnTo>
                    <a:pt x="104" y="225"/>
                  </a:lnTo>
                  <a:lnTo>
                    <a:pt x="97" y="227"/>
                  </a:lnTo>
                  <a:lnTo>
                    <a:pt x="90" y="229"/>
                  </a:lnTo>
                  <a:lnTo>
                    <a:pt x="83" y="237"/>
                  </a:lnTo>
                  <a:lnTo>
                    <a:pt x="66" y="253"/>
                  </a:lnTo>
                  <a:lnTo>
                    <a:pt x="64" y="253"/>
                  </a:lnTo>
                  <a:lnTo>
                    <a:pt x="52" y="267"/>
                  </a:lnTo>
                  <a:lnTo>
                    <a:pt x="50" y="267"/>
                  </a:lnTo>
                  <a:lnTo>
                    <a:pt x="47" y="272"/>
                  </a:lnTo>
                  <a:lnTo>
                    <a:pt x="42" y="272"/>
                  </a:lnTo>
                  <a:lnTo>
                    <a:pt x="38" y="277"/>
                  </a:lnTo>
                  <a:lnTo>
                    <a:pt x="35" y="282"/>
                  </a:lnTo>
                  <a:lnTo>
                    <a:pt x="16" y="303"/>
                  </a:lnTo>
                  <a:lnTo>
                    <a:pt x="16" y="303"/>
                  </a:lnTo>
                  <a:lnTo>
                    <a:pt x="0" y="289"/>
                  </a:lnTo>
                  <a:lnTo>
                    <a:pt x="2" y="201"/>
                  </a:lnTo>
                  <a:lnTo>
                    <a:pt x="21" y="182"/>
                  </a:lnTo>
                  <a:lnTo>
                    <a:pt x="21" y="182"/>
                  </a:lnTo>
                  <a:lnTo>
                    <a:pt x="21" y="182"/>
                  </a:lnTo>
                  <a:lnTo>
                    <a:pt x="24" y="182"/>
                  </a:lnTo>
                  <a:lnTo>
                    <a:pt x="24" y="177"/>
                  </a:lnTo>
                  <a:lnTo>
                    <a:pt x="31" y="175"/>
                  </a:lnTo>
                  <a:lnTo>
                    <a:pt x="38" y="173"/>
                  </a:lnTo>
                  <a:lnTo>
                    <a:pt x="45" y="170"/>
                  </a:lnTo>
                  <a:lnTo>
                    <a:pt x="50" y="168"/>
                  </a:lnTo>
                  <a:lnTo>
                    <a:pt x="50" y="163"/>
                  </a:lnTo>
                  <a:lnTo>
                    <a:pt x="57" y="161"/>
                  </a:lnTo>
                  <a:lnTo>
                    <a:pt x="59" y="161"/>
                  </a:lnTo>
                  <a:lnTo>
                    <a:pt x="64" y="156"/>
                  </a:lnTo>
                  <a:lnTo>
                    <a:pt x="78" y="156"/>
                  </a:lnTo>
                  <a:lnTo>
                    <a:pt x="92" y="156"/>
                  </a:lnTo>
                  <a:lnTo>
                    <a:pt x="161" y="88"/>
                  </a:lnTo>
                  <a:lnTo>
                    <a:pt x="132" y="88"/>
                  </a:lnTo>
                  <a:lnTo>
                    <a:pt x="66" y="69"/>
                  </a:lnTo>
                  <a:lnTo>
                    <a:pt x="61" y="64"/>
                  </a:lnTo>
                  <a:lnTo>
                    <a:pt x="54" y="61"/>
                  </a:lnTo>
                  <a:lnTo>
                    <a:pt x="50" y="54"/>
                  </a:lnTo>
                  <a:lnTo>
                    <a:pt x="52" y="47"/>
                  </a:lnTo>
                  <a:lnTo>
                    <a:pt x="45" y="45"/>
                  </a:lnTo>
                  <a:lnTo>
                    <a:pt x="40" y="33"/>
                  </a:lnTo>
                  <a:lnTo>
                    <a:pt x="40" y="24"/>
                  </a:lnTo>
                  <a:lnTo>
                    <a:pt x="42" y="21"/>
                  </a:lnTo>
                  <a:lnTo>
                    <a:pt x="47" y="12"/>
                  </a:lnTo>
                  <a:lnTo>
                    <a:pt x="47" y="14"/>
                  </a:lnTo>
                  <a:lnTo>
                    <a:pt x="50" y="14"/>
                  </a:lnTo>
                  <a:lnTo>
                    <a:pt x="64" y="31"/>
                  </a:lnTo>
                  <a:lnTo>
                    <a:pt x="66" y="33"/>
                  </a:lnTo>
                  <a:lnTo>
                    <a:pt x="66" y="33"/>
                  </a:lnTo>
                  <a:lnTo>
                    <a:pt x="73" y="38"/>
                  </a:lnTo>
                  <a:lnTo>
                    <a:pt x="78" y="40"/>
                  </a:lnTo>
                  <a:lnTo>
                    <a:pt x="85" y="40"/>
                  </a:lnTo>
                  <a:lnTo>
                    <a:pt x="87" y="38"/>
                  </a:lnTo>
                  <a:lnTo>
                    <a:pt x="92" y="33"/>
                  </a:lnTo>
                  <a:lnTo>
                    <a:pt x="97" y="33"/>
                  </a:lnTo>
                  <a:lnTo>
                    <a:pt x="104" y="26"/>
                  </a:lnTo>
                  <a:lnTo>
                    <a:pt x="106" y="26"/>
                  </a:lnTo>
                  <a:lnTo>
                    <a:pt x="106" y="28"/>
                  </a:lnTo>
                  <a:lnTo>
                    <a:pt x="113" y="28"/>
                  </a:lnTo>
                  <a:lnTo>
                    <a:pt x="116" y="28"/>
                  </a:lnTo>
                  <a:lnTo>
                    <a:pt x="121" y="28"/>
                  </a:lnTo>
                  <a:lnTo>
                    <a:pt x="125" y="28"/>
                  </a:lnTo>
                  <a:lnTo>
                    <a:pt x="139" y="21"/>
                  </a:lnTo>
                  <a:lnTo>
                    <a:pt x="144" y="19"/>
                  </a:lnTo>
                  <a:lnTo>
                    <a:pt x="149" y="21"/>
                  </a:lnTo>
                  <a:lnTo>
                    <a:pt x="151" y="21"/>
                  </a:lnTo>
                  <a:lnTo>
                    <a:pt x="158" y="21"/>
                  </a:lnTo>
                  <a:lnTo>
                    <a:pt x="165" y="17"/>
                  </a:lnTo>
                  <a:lnTo>
                    <a:pt x="173" y="17"/>
                  </a:lnTo>
                  <a:lnTo>
                    <a:pt x="173" y="19"/>
                  </a:lnTo>
                  <a:lnTo>
                    <a:pt x="175" y="19"/>
                  </a:lnTo>
                  <a:lnTo>
                    <a:pt x="187" y="17"/>
                  </a:lnTo>
                  <a:lnTo>
                    <a:pt x="191" y="12"/>
                  </a:lnTo>
                  <a:lnTo>
                    <a:pt x="199" y="12"/>
                  </a:lnTo>
                  <a:lnTo>
                    <a:pt x="199" y="14"/>
                  </a:lnTo>
                  <a:lnTo>
                    <a:pt x="201" y="12"/>
                  </a:lnTo>
                  <a:lnTo>
                    <a:pt x="206" y="12"/>
                  </a:lnTo>
                  <a:lnTo>
                    <a:pt x="210" y="7"/>
                  </a:lnTo>
                  <a:lnTo>
                    <a:pt x="210" y="7"/>
                  </a:lnTo>
                  <a:lnTo>
                    <a:pt x="213" y="5"/>
                  </a:lnTo>
                  <a:lnTo>
                    <a:pt x="213" y="5"/>
                  </a:lnTo>
                  <a:lnTo>
                    <a:pt x="215" y="0"/>
                  </a:lnTo>
                  <a:lnTo>
                    <a:pt x="217" y="2"/>
                  </a:lnTo>
                  <a:lnTo>
                    <a:pt x="217" y="0"/>
                  </a:lnTo>
                  <a:lnTo>
                    <a:pt x="220" y="2"/>
                  </a:lnTo>
                  <a:lnTo>
                    <a:pt x="225" y="5"/>
                  </a:lnTo>
                  <a:lnTo>
                    <a:pt x="227" y="5"/>
                  </a:lnTo>
                  <a:lnTo>
                    <a:pt x="229" y="5"/>
                  </a:lnTo>
                  <a:lnTo>
                    <a:pt x="227" y="7"/>
                  </a:lnTo>
                  <a:lnTo>
                    <a:pt x="225" y="12"/>
                  </a:lnTo>
                  <a:lnTo>
                    <a:pt x="225" y="14"/>
                  </a:lnTo>
                  <a:lnTo>
                    <a:pt x="225" y="17"/>
                  </a:lnTo>
                  <a:lnTo>
                    <a:pt x="225" y="19"/>
                  </a:lnTo>
                  <a:lnTo>
                    <a:pt x="227" y="19"/>
                  </a:lnTo>
                  <a:lnTo>
                    <a:pt x="227" y="21"/>
                  </a:lnTo>
                  <a:lnTo>
                    <a:pt x="225" y="24"/>
                  </a:lnTo>
                  <a:lnTo>
                    <a:pt x="225" y="28"/>
                  </a:lnTo>
                  <a:lnTo>
                    <a:pt x="225" y="31"/>
                  </a:lnTo>
                  <a:lnTo>
                    <a:pt x="227" y="33"/>
                  </a:lnTo>
                  <a:lnTo>
                    <a:pt x="225"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95" name="Slovenia">
              <a:extLst>
                <a:ext uri="{FF2B5EF4-FFF2-40B4-BE49-F238E27FC236}">
                  <a16:creationId xmlns:a16="http://schemas.microsoft.com/office/drawing/2014/main" xmlns="" id="{E17E9E8A-2491-4DD8-9A5B-176E11A10714}"/>
                </a:ext>
              </a:extLst>
            </p:cNvPr>
            <p:cNvSpPr>
              <a:spLocks/>
            </p:cNvSpPr>
            <p:nvPr/>
          </p:nvSpPr>
          <p:spPr bwMode="auto">
            <a:xfrm>
              <a:off x="6197461" y="3044472"/>
              <a:ext cx="72654" cy="45409"/>
            </a:xfrm>
            <a:custGeom>
              <a:avLst/>
              <a:gdLst>
                <a:gd name="T0" fmla="*/ 3 w 64"/>
                <a:gd name="T1" fmla="*/ 40 h 40"/>
                <a:gd name="T2" fmla="*/ 10 w 64"/>
                <a:gd name="T3" fmla="*/ 40 h 40"/>
                <a:gd name="T4" fmla="*/ 15 w 64"/>
                <a:gd name="T5" fmla="*/ 35 h 40"/>
                <a:gd name="T6" fmla="*/ 19 w 64"/>
                <a:gd name="T7" fmla="*/ 35 h 40"/>
                <a:gd name="T8" fmla="*/ 29 w 64"/>
                <a:gd name="T9" fmla="*/ 38 h 40"/>
                <a:gd name="T10" fmla="*/ 33 w 64"/>
                <a:gd name="T11" fmla="*/ 38 h 40"/>
                <a:gd name="T12" fmla="*/ 33 w 64"/>
                <a:gd name="T13" fmla="*/ 31 h 40"/>
                <a:gd name="T14" fmla="*/ 41 w 64"/>
                <a:gd name="T15" fmla="*/ 28 h 40"/>
                <a:gd name="T16" fmla="*/ 43 w 64"/>
                <a:gd name="T17" fmla="*/ 21 h 40"/>
                <a:gd name="T18" fmla="*/ 55 w 64"/>
                <a:gd name="T19" fmla="*/ 14 h 40"/>
                <a:gd name="T20" fmla="*/ 64 w 64"/>
                <a:gd name="T21" fmla="*/ 14 h 40"/>
                <a:gd name="T22" fmla="*/ 64 w 64"/>
                <a:gd name="T23" fmla="*/ 7 h 40"/>
                <a:gd name="T24" fmla="*/ 60 w 64"/>
                <a:gd name="T25" fmla="*/ 0 h 40"/>
                <a:gd name="T26" fmla="*/ 52 w 64"/>
                <a:gd name="T27" fmla="*/ 2 h 40"/>
                <a:gd name="T28" fmla="*/ 43 w 64"/>
                <a:gd name="T29" fmla="*/ 7 h 40"/>
                <a:gd name="T30" fmla="*/ 41 w 64"/>
                <a:gd name="T31" fmla="*/ 7 h 40"/>
                <a:gd name="T32" fmla="*/ 38 w 64"/>
                <a:gd name="T33" fmla="*/ 7 h 40"/>
                <a:gd name="T34" fmla="*/ 33 w 64"/>
                <a:gd name="T35" fmla="*/ 9 h 40"/>
                <a:gd name="T36" fmla="*/ 29 w 64"/>
                <a:gd name="T37" fmla="*/ 9 h 40"/>
                <a:gd name="T38" fmla="*/ 22 w 64"/>
                <a:gd name="T39" fmla="*/ 12 h 40"/>
                <a:gd name="T40" fmla="*/ 19 w 64"/>
                <a:gd name="T41" fmla="*/ 7 h 40"/>
                <a:gd name="T42" fmla="*/ 10 w 64"/>
                <a:gd name="T43" fmla="*/ 7 h 40"/>
                <a:gd name="T44" fmla="*/ 7 w 64"/>
                <a:gd name="T45" fmla="*/ 7 h 40"/>
                <a:gd name="T46" fmla="*/ 0 w 64"/>
                <a:gd name="T47" fmla="*/ 14 h 40"/>
                <a:gd name="T48" fmla="*/ 3 w 64"/>
                <a:gd name="T49" fmla="*/ 19 h 40"/>
                <a:gd name="T50" fmla="*/ 0 w 64"/>
                <a:gd name="T51" fmla="*/ 24 h 40"/>
                <a:gd name="T52" fmla="*/ 0 w 64"/>
                <a:gd name="T53" fmla="*/ 31 h 40"/>
                <a:gd name="T54" fmla="*/ 0 w 64"/>
                <a:gd name="T55" fmla="*/ 31 h 40"/>
                <a:gd name="T56" fmla="*/ 5 w 64"/>
                <a:gd name="T57" fmla="*/ 33 h 40"/>
                <a:gd name="T58" fmla="*/ 5 w 64"/>
                <a:gd name="T59" fmla="*/ 35 h 40"/>
                <a:gd name="T60" fmla="*/ 3 w 64"/>
                <a:gd name="T61" fmla="*/ 38 h 40"/>
                <a:gd name="T62" fmla="*/ 3 w 64"/>
                <a:gd name="T63" fmla="*/ 40 h 40"/>
                <a:gd name="T64" fmla="*/ 3 w 64"/>
                <a:gd name="T6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0">
                  <a:moveTo>
                    <a:pt x="3" y="40"/>
                  </a:moveTo>
                  <a:lnTo>
                    <a:pt x="10" y="40"/>
                  </a:lnTo>
                  <a:lnTo>
                    <a:pt x="15" y="35"/>
                  </a:lnTo>
                  <a:lnTo>
                    <a:pt x="19" y="35"/>
                  </a:lnTo>
                  <a:lnTo>
                    <a:pt x="29" y="38"/>
                  </a:lnTo>
                  <a:lnTo>
                    <a:pt x="33" y="38"/>
                  </a:lnTo>
                  <a:lnTo>
                    <a:pt x="33" y="31"/>
                  </a:lnTo>
                  <a:lnTo>
                    <a:pt x="41" y="28"/>
                  </a:lnTo>
                  <a:lnTo>
                    <a:pt x="43" y="21"/>
                  </a:lnTo>
                  <a:lnTo>
                    <a:pt x="55" y="14"/>
                  </a:lnTo>
                  <a:lnTo>
                    <a:pt x="64" y="14"/>
                  </a:lnTo>
                  <a:lnTo>
                    <a:pt x="64" y="7"/>
                  </a:lnTo>
                  <a:lnTo>
                    <a:pt x="60" y="0"/>
                  </a:lnTo>
                  <a:lnTo>
                    <a:pt x="52" y="2"/>
                  </a:lnTo>
                  <a:lnTo>
                    <a:pt x="43" y="7"/>
                  </a:lnTo>
                  <a:lnTo>
                    <a:pt x="41" y="7"/>
                  </a:lnTo>
                  <a:lnTo>
                    <a:pt x="38" y="7"/>
                  </a:lnTo>
                  <a:lnTo>
                    <a:pt x="33" y="9"/>
                  </a:lnTo>
                  <a:lnTo>
                    <a:pt x="29" y="9"/>
                  </a:lnTo>
                  <a:lnTo>
                    <a:pt x="22" y="12"/>
                  </a:lnTo>
                  <a:lnTo>
                    <a:pt x="19" y="7"/>
                  </a:lnTo>
                  <a:lnTo>
                    <a:pt x="10" y="7"/>
                  </a:lnTo>
                  <a:lnTo>
                    <a:pt x="7" y="7"/>
                  </a:lnTo>
                  <a:lnTo>
                    <a:pt x="0" y="14"/>
                  </a:lnTo>
                  <a:lnTo>
                    <a:pt x="3" y="19"/>
                  </a:lnTo>
                  <a:lnTo>
                    <a:pt x="0" y="24"/>
                  </a:lnTo>
                  <a:lnTo>
                    <a:pt x="0" y="31"/>
                  </a:lnTo>
                  <a:lnTo>
                    <a:pt x="0" y="31"/>
                  </a:lnTo>
                  <a:lnTo>
                    <a:pt x="5" y="33"/>
                  </a:lnTo>
                  <a:lnTo>
                    <a:pt x="5" y="35"/>
                  </a:lnTo>
                  <a:lnTo>
                    <a:pt x="3" y="38"/>
                  </a:lnTo>
                  <a:lnTo>
                    <a:pt x="3" y="40"/>
                  </a:lnTo>
                  <a:lnTo>
                    <a:pt x="3" y="4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96" name="Slovakia">
              <a:extLst>
                <a:ext uri="{FF2B5EF4-FFF2-40B4-BE49-F238E27FC236}">
                  <a16:creationId xmlns:a16="http://schemas.microsoft.com/office/drawing/2014/main" xmlns="" id="{32403DC0-FCBF-4A05-85EA-5C7B6CA6BFD1}"/>
                </a:ext>
              </a:extLst>
            </p:cNvPr>
            <p:cNvSpPr>
              <a:spLocks/>
            </p:cNvSpPr>
            <p:nvPr/>
          </p:nvSpPr>
          <p:spPr bwMode="auto">
            <a:xfrm>
              <a:off x="6275792" y="2958194"/>
              <a:ext cx="126010" cy="56761"/>
            </a:xfrm>
            <a:custGeom>
              <a:avLst/>
              <a:gdLst>
                <a:gd name="T0" fmla="*/ 0 w 111"/>
                <a:gd name="T1" fmla="*/ 38 h 50"/>
                <a:gd name="T2" fmla="*/ 17 w 111"/>
                <a:gd name="T3" fmla="*/ 48 h 50"/>
                <a:gd name="T4" fmla="*/ 24 w 111"/>
                <a:gd name="T5" fmla="*/ 50 h 50"/>
                <a:gd name="T6" fmla="*/ 31 w 111"/>
                <a:gd name="T7" fmla="*/ 48 h 50"/>
                <a:gd name="T8" fmla="*/ 43 w 111"/>
                <a:gd name="T9" fmla="*/ 45 h 50"/>
                <a:gd name="T10" fmla="*/ 43 w 111"/>
                <a:gd name="T11" fmla="*/ 40 h 50"/>
                <a:gd name="T12" fmla="*/ 50 w 111"/>
                <a:gd name="T13" fmla="*/ 38 h 50"/>
                <a:gd name="T14" fmla="*/ 57 w 111"/>
                <a:gd name="T15" fmla="*/ 33 h 50"/>
                <a:gd name="T16" fmla="*/ 64 w 111"/>
                <a:gd name="T17" fmla="*/ 40 h 50"/>
                <a:gd name="T18" fmla="*/ 64 w 111"/>
                <a:gd name="T19" fmla="*/ 36 h 50"/>
                <a:gd name="T20" fmla="*/ 69 w 111"/>
                <a:gd name="T21" fmla="*/ 31 h 50"/>
                <a:gd name="T22" fmla="*/ 71 w 111"/>
                <a:gd name="T23" fmla="*/ 26 h 50"/>
                <a:gd name="T24" fmla="*/ 78 w 111"/>
                <a:gd name="T25" fmla="*/ 26 h 50"/>
                <a:gd name="T26" fmla="*/ 85 w 111"/>
                <a:gd name="T27" fmla="*/ 26 h 50"/>
                <a:gd name="T28" fmla="*/ 92 w 111"/>
                <a:gd name="T29" fmla="*/ 26 h 50"/>
                <a:gd name="T30" fmla="*/ 99 w 111"/>
                <a:gd name="T31" fmla="*/ 29 h 50"/>
                <a:gd name="T32" fmla="*/ 106 w 111"/>
                <a:gd name="T33" fmla="*/ 24 h 50"/>
                <a:gd name="T34" fmla="*/ 106 w 111"/>
                <a:gd name="T35" fmla="*/ 17 h 50"/>
                <a:gd name="T36" fmla="*/ 111 w 111"/>
                <a:gd name="T37" fmla="*/ 7 h 50"/>
                <a:gd name="T38" fmla="*/ 111 w 111"/>
                <a:gd name="T39" fmla="*/ 7 h 50"/>
                <a:gd name="T40" fmla="*/ 102 w 111"/>
                <a:gd name="T41" fmla="*/ 0 h 50"/>
                <a:gd name="T42" fmla="*/ 95 w 111"/>
                <a:gd name="T43" fmla="*/ 0 h 50"/>
                <a:gd name="T44" fmla="*/ 90 w 111"/>
                <a:gd name="T45" fmla="*/ 3 h 50"/>
                <a:gd name="T46" fmla="*/ 87 w 111"/>
                <a:gd name="T47" fmla="*/ 0 h 50"/>
                <a:gd name="T48" fmla="*/ 83 w 111"/>
                <a:gd name="T49" fmla="*/ 0 h 50"/>
                <a:gd name="T50" fmla="*/ 80 w 111"/>
                <a:gd name="T51" fmla="*/ 5 h 50"/>
                <a:gd name="T52" fmla="*/ 78 w 111"/>
                <a:gd name="T53" fmla="*/ 3 h 50"/>
                <a:gd name="T54" fmla="*/ 73 w 111"/>
                <a:gd name="T55" fmla="*/ 3 h 50"/>
                <a:gd name="T56" fmla="*/ 69 w 111"/>
                <a:gd name="T57" fmla="*/ 0 h 50"/>
                <a:gd name="T58" fmla="*/ 66 w 111"/>
                <a:gd name="T59" fmla="*/ 3 h 50"/>
                <a:gd name="T60" fmla="*/ 61 w 111"/>
                <a:gd name="T61" fmla="*/ 7 h 50"/>
                <a:gd name="T62" fmla="*/ 59 w 111"/>
                <a:gd name="T63" fmla="*/ 7 h 50"/>
                <a:gd name="T64" fmla="*/ 57 w 111"/>
                <a:gd name="T65" fmla="*/ 5 h 50"/>
                <a:gd name="T66" fmla="*/ 57 w 111"/>
                <a:gd name="T67" fmla="*/ 7 h 50"/>
                <a:gd name="T68" fmla="*/ 47 w 111"/>
                <a:gd name="T69" fmla="*/ 5 h 50"/>
                <a:gd name="T70" fmla="*/ 43 w 111"/>
                <a:gd name="T71" fmla="*/ 10 h 50"/>
                <a:gd name="T72" fmla="*/ 35 w 111"/>
                <a:gd name="T73" fmla="*/ 10 h 50"/>
                <a:gd name="T74" fmla="*/ 31 w 111"/>
                <a:gd name="T75" fmla="*/ 17 h 50"/>
                <a:gd name="T76" fmla="*/ 21 w 111"/>
                <a:gd name="T77" fmla="*/ 17 h 50"/>
                <a:gd name="T78" fmla="*/ 14 w 111"/>
                <a:gd name="T79" fmla="*/ 22 h 50"/>
                <a:gd name="T80" fmla="*/ 12 w 111"/>
                <a:gd name="T81" fmla="*/ 19 h 50"/>
                <a:gd name="T82" fmla="*/ 7 w 111"/>
                <a:gd name="T83" fmla="*/ 19 h 50"/>
                <a:gd name="T84" fmla="*/ 0 w 111"/>
                <a:gd name="T85" fmla="*/ 22 h 50"/>
                <a:gd name="T86" fmla="*/ 0 w 111"/>
                <a:gd name="T87" fmla="*/ 22 h 50"/>
                <a:gd name="T88" fmla="*/ 0 w 111"/>
                <a:gd name="T89" fmla="*/ 29 h 50"/>
                <a:gd name="T90" fmla="*/ 0 w 111"/>
                <a:gd name="T91" fmla="*/ 38 h 50"/>
                <a:gd name="T92" fmla="*/ 0 w 111"/>
                <a:gd name="T93"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50">
                  <a:moveTo>
                    <a:pt x="0" y="38"/>
                  </a:moveTo>
                  <a:lnTo>
                    <a:pt x="17" y="48"/>
                  </a:lnTo>
                  <a:lnTo>
                    <a:pt x="24" y="50"/>
                  </a:lnTo>
                  <a:lnTo>
                    <a:pt x="31" y="48"/>
                  </a:lnTo>
                  <a:lnTo>
                    <a:pt x="43" y="45"/>
                  </a:lnTo>
                  <a:lnTo>
                    <a:pt x="43" y="40"/>
                  </a:lnTo>
                  <a:lnTo>
                    <a:pt x="50" y="38"/>
                  </a:lnTo>
                  <a:lnTo>
                    <a:pt x="57" y="33"/>
                  </a:lnTo>
                  <a:lnTo>
                    <a:pt x="64" y="40"/>
                  </a:lnTo>
                  <a:lnTo>
                    <a:pt x="64" y="36"/>
                  </a:lnTo>
                  <a:lnTo>
                    <a:pt x="69" y="31"/>
                  </a:lnTo>
                  <a:lnTo>
                    <a:pt x="71" y="26"/>
                  </a:lnTo>
                  <a:lnTo>
                    <a:pt x="78" y="26"/>
                  </a:lnTo>
                  <a:lnTo>
                    <a:pt x="85" y="26"/>
                  </a:lnTo>
                  <a:lnTo>
                    <a:pt x="92" y="26"/>
                  </a:lnTo>
                  <a:lnTo>
                    <a:pt x="99" y="29"/>
                  </a:lnTo>
                  <a:lnTo>
                    <a:pt x="106" y="24"/>
                  </a:lnTo>
                  <a:lnTo>
                    <a:pt x="106" y="17"/>
                  </a:lnTo>
                  <a:lnTo>
                    <a:pt x="111" y="7"/>
                  </a:lnTo>
                  <a:lnTo>
                    <a:pt x="111" y="7"/>
                  </a:lnTo>
                  <a:lnTo>
                    <a:pt x="102" y="0"/>
                  </a:lnTo>
                  <a:lnTo>
                    <a:pt x="95" y="0"/>
                  </a:lnTo>
                  <a:lnTo>
                    <a:pt x="90" y="3"/>
                  </a:lnTo>
                  <a:lnTo>
                    <a:pt x="87" y="0"/>
                  </a:lnTo>
                  <a:lnTo>
                    <a:pt x="83" y="0"/>
                  </a:lnTo>
                  <a:lnTo>
                    <a:pt x="80" y="5"/>
                  </a:lnTo>
                  <a:lnTo>
                    <a:pt x="78" y="3"/>
                  </a:lnTo>
                  <a:lnTo>
                    <a:pt x="73" y="3"/>
                  </a:lnTo>
                  <a:lnTo>
                    <a:pt x="69" y="0"/>
                  </a:lnTo>
                  <a:lnTo>
                    <a:pt x="66" y="3"/>
                  </a:lnTo>
                  <a:lnTo>
                    <a:pt x="61" y="7"/>
                  </a:lnTo>
                  <a:lnTo>
                    <a:pt x="59" y="7"/>
                  </a:lnTo>
                  <a:lnTo>
                    <a:pt x="57" y="5"/>
                  </a:lnTo>
                  <a:lnTo>
                    <a:pt x="57" y="7"/>
                  </a:lnTo>
                  <a:lnTo>
                    <a:pt x="47" y="5"/>
                  </a:lnTo>
                  <a:lnTo>
                    <a:pt x="43" y="10"/>
                  </a:lnTo>
                  <a:lnTo>
                    <a:pt x="35" y="10"/>
                  </a:lnTo>
                  <a:lnTo>
                    <a:pt x="31" y="17"/>
                  </a:lnTo>
                  <a:lnTo>
                    <a:pt x="21" y="17"/>
                  </a:lnTo>
                  <a:lnTo>
                    <a:pt x="14" y="22"/>
                  </a:lnTo>
                  <a:lnTo>
                    <a:pt x="12" y="19"/>
                  </a:lnTo>
                  <a:lnTo>
                    <a:pt x="7" y="19"/>
                  </a:lnTo>
                  <a:lnTo>
                    <a:pt x="0" y="22"/>
                  </a:lnTo>
                  <a:lnTo>
                    <a:pt x="0" y="22"/>
                  </a:lnTo>
                  <a:lnTo>
                    <a:pt x="0" y="29"/>
                  </a:lnTo>
                  <a:lnTo>
                    <a:pt x="0" y="38"/>
                  </a:lnTo>
                  <a:lnTo>
                    <a:pt x="0"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97" name="Sierra Leone">
              <a:extLst>
                <a:ext uri="{FF2B5EF4-FFF2-40B4-BE49-F238E27FC236}">
                  <a16:creationId xmlns:a16="http://schemas.microsoft.com/office/drawing/2014/main" xmlns="" id="{0C905720-1206-4D06-9114-9D30DA062442}"/>
                </a:ext>
              </a:extLst>
            </p:cNvPr>
            <p:cNvSpPr>
              <a:spLocks/>
            </p:cNvSpPr>
            <p:nvPr/>
          </p:nvSpPr>
          <p:spPr bwMode="auto">
            <a:xfrm>
              <a:off x="5559464" y="4072986"/>
              <a:ext cx="69249" cy="88548"/>
            </a:xfrm>
            <a:custGeom>
              <a:avLst/>
              <a:gdLst>
                <a:gd name="T0" fmla="*/ 2 w 61"/>
                <a:gd name="T1" fmla="*/ 19 h 78"/>
                <a:gd name="T2" fmla="*/ 7 w 61"/>
                <a:gd name="T3" fmla="*/ 19 h 78"/>
                <a:gd name="T4" fmla="*/ 14 w 61"/>
                <a:gd name="T5" fmla="*/ 14 h 78"/>
                <a:gd name="T6" fmla="*/ 14 w 61"/>
                <a:gd name="T7" fmla="*/ 12 h 78"/>
                <a:gd name="T8" fmla="*/ 19 w 61"/>
                <a:gd name="T9" fmla="*/ 7 h 78"/>
                <a:gd name="T10" fmla="*/ 23 w 61"/>
                <a:gd name="T11" fmla="*/ 3 h 78"/>
                <a:gd name="T12" fmla="*/ 28 w 61"/>
                <a:gd name="T13" fmla="*/ 0 h 78"/>
                <a:gd name="T14" fmla="*/ 47 w 61"/>
                <a:gd name="T15" fmla="*/ 0 h 78"/>
                <a:gd name="T16" fmla="*/ 52 w 61"/>
                <a:gd name="T17" fmla="*/ 7 h 78"/>
                <a:gd name="T18" fmla="*/ 54 w 61"/>
                <a:gd name="T19" fmla="*/ 10 h 78"/>
                <a:gd name="T20" fmla="*/ 59 w 61"/>
                <a:gd name="T21" fmla="*/ 21 h 78"/>
                <a:gd name="T22" fmla="*/ 59 w 61"/>
                <a:gd name="T23" fmla="*/ 24 h 78"/>
                <a:gd name="T24" fmla="*/ 61 w 61"/>
                <a:gd name="T25" fmla="*/ 29 h 78"/>
                <a:gd name="T26" fmla="*/ 61 w 61"/>
                <a:gd name="T27" fmla="*/ 31 h 78"/>
                <a:gd name="T28" fmla="*/ 59 w 61"/>
                <a:gd name="T29" fmla="*/ 33 h 78"/>
                <a:gd name="T30" fmla="*/ 59 w 61"/>
                <a:gd name="T31" fmla="*/ 36 h 78"/>
                <a:gd name="T32" fmla="*/ 61 w 61"/>
                <a:gd name="T33" fmla="*/ 38 h 78"/>
                <a:gd name="T34" fmla="*/ 61 w 61"/>
                <a:gd name="T35" fmla="*/ 40 h 78"/>
                <a:gd name="T36" fmla="*/ 59 w 61"/>
                <a:gd name="T37" fmla="*/ 71 h 78"/>
                <a:gd name="T38" fmla="*/ 49 w 61"/>
                <a:gd name="T39" fmla="*/ 78 h 78"/>
                <a:gd name="T40" fmla="*/ 47 w 61"/>
                <a:gd name="T41" fmla="*/ 76 h 78"/>
                <a:gd name="T42" fmla="*/ 37 w 61"/>
                <a:gd name="T43" fmla="*/ 76 h 78"/>
                <a:gd name="T44" fmla="*/ 26 w 61"/>
                <a:gd name="T45" fmla="*/ 69 h 78"/>
                <a:gd name="T46" fmla="*/ 21 w 61"/>
                <a:gd name="T47" fmla="*/ 69 h 78"/>
                <a:gd name="T48" fmla="*/ 23 w 61"/>
                <a:gd name="T49" fmla="*/ 66 h 78"/>
                <a:gd name="T50" fmla="*/ 19 w 61"/>
                <a:gd name="T51" fmla="*/ 62 h 78"/>
                <a:gd name="T52" fmla="*/ 16 w 61"/>
                <a:gd name="T53" fmla="*/ 59 h 78"/>
                <a:gd name="T54" fmla="*/ 19 w 61"/>
                <a:gd name="T55" fmla="*/ 55 h 78"/>
                <a:gd name="T56" fmla="*/ 19 w 61"/>
                <a:gd name="T57" fmla="*/ 55 h 78"/>
                <a:gd name="T58" fmla="*/ 14 w 61"/>
                <a:gd name="T59" fmla="*/ 57 h 78"/>
                <a:gd name="T60" fmla="*/ 9 w 61"/>
                <a:gd name="T61" fmla="*/ 50 h 78"/>
                <a:gd name="T62" fmla="*/ 9 w 61"/>
                <a:gd name="T63" fmla="*/ 45 h 78"/>
                <a:gd name="T64" fmla="*/ 7 w 61"/>
                <a:gd name="T65" fmla="*/ 38 h 78"/>
                <a:gd name="T66" fmla="*/ 2 w 61"/>
                <a:gd name="T67" fmla="*/ 38 h 78"/>
                <a:gd name="T68" fmla="*/ 0 w 61"/>
                <a:gd name="T69" fmla="*/ 36 h 78"/>
                <a:gd name="T70" fmla="*/ 4 w 61"/>
                <a:gd name="T71" fmla="*/ 29 h 78"/>
                <a:gd name="T72" fmla="*/ 0 w 61"/>
                <a:gd name="T73" fmla="*/ 26 h 78"/>
                <a:gd name="T74" fmla="*/ 0 w 61"/>
                <a:gd name="T75" fmla="*/ 24 h 78"/>
                <a:gd name="T76" fmla="*/ 2 w 61"/>
                <a:gd name="T77" fmla="*/ 19 h 78"/>
                <a:gd name="T78" fmla="*/ 2 w 61"/>
                <a:gd name="T79" fmla="*/ 19 h 78"/>
                <a:gd name="T80" fmla="*/ 2 w 61"/>
                <a:gd name="T81" fmla="*/ 1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78">
                  <a:moveTo>
                    <a:pt x="2" y="19"/>
                  </a:moveTo>
                  <a:lnTo>
                    <a:pt x="7" y="19"/>
                  </a:lnTo>
                  <a:lnTo>
                    <a:pt x="14" y="14"/>
                  </a:lnTo>
                  <a:lnTo>
                    <a:pt x="14" y="12"/>
                  </a:lnTo>
                  <a:lnTo>
                    <a:pt x="19" y="7"/>
                  </a:lnTo>
                  <a:lnTo>
                    <a:pt x="23" y="3"/>
                  </a:lnTo>
                  <a:lnTo>
                    <a:pt x="28" y="0"/>
                  </a:lnTo>
                  <a:lnTo>
                    <a:pt x="47" y="0"/>
                  </a:lnTo>
                  <a:lnTo>
                    <a:pt x="52" y="7"/>
                  </a:lnTo>
                  <a:lnTo>
                    <a:pt x="54" y="10"/>
                  </a:lnTo>
                  <a:lnTo>
                    <a:pt x="59" y="21"/>
                  </a:lnTo>
                  <a:lnTo>
                    <a:pt x="59" y="24"/>
                  </a:lnTo>
                  <a:lnTo>
                    <a:pt x="61" y="29"/>
                  </a:lnTo>
                  <a:lnTo>
                    <a:pt x="61" y="31"/>
                  </a:lnTo>
                  <a:lnTo>
                    <a:pt x="59" y="33"/>
                  </a:lnTo>
                  <a:lnTo>
                    <a:pt x="59" y="36"/>
                  </a:lnTo>
                  <a:lnTo>
                    <a:pt x="61" y="38"/>
                  </a:lnTo>
                  <a:lnTo>
                    <a:pt x="61" y="40"/>
                  </a:lnTo>
                  <a:lnTo>
                    <a:pt x="59" y="71"/>
                  </a:lnTo>
                  <a:lnTo>
                    <a:pt x="49" y="78"/>
                  </a:lnTo>
                  <a:lnTo>
                    <a:pt x="47" y="76"/>
                  </a:lnTo>
                  <a:lnTo>
                    <a:pt x="37" y="76"/>
                  </a:lnTo>
                  <a:lnTo>
                    <a:pt x="26" y="69"/>
                  </a:lnTo>
                  <a:lnTo>
                    <a:pt x="21" y="69"/>
                  </a:lnTo>
                  <a:lnTo>
                    <a:pt x="23" y="66"/>
                  </a:lnTo>
                  <a:lnTo>
                    <a:pt x="19" y="62"/>
                  </a:lnTo>
                  <a:lnTo>
                    <a:pt x="16" y="59"/>
                  </a:lnTo>
                  <a:lnTo>
                    <a:pt x="19" y="55"/>
                  </a:lnTo>
                  <a:lnTo>
                    <a:pt x="19" y="55"/>
                  </a:lnTo>
                  <a:lnTo>
                    <a:pt x="14" y="57"/>
                  </a:lnTo>
                  <a:lnTo>
                    <a:pt x="9" y="50"/>
                  </a:lnTo>
                  <a:lnTo>
                    <a:pt x="9" y="45"/>
                  </a:lnTo>
                  <a:lnTo>
                    <a:pt x="7" y="38"/>
                  </a:lnTo>
                  <a:lnTo>
                    <a:pt x="2" y="38"/>
                  </a:lnTo>
                  <a:lnTo>
                    <a:pt x="0" y="36"/>
                  </a:lnTo>
                  <a:lnTo>
                    <a:pt x="4" y="29"/>
                  </a:lnTo>
                  <a:lnTo>
                    <a:pt x="0" y="26"/>
                  </a:lnTo>
                  <a:lnTo>
                    <a:pt x="0" y="24"/>
                  </a:lnTo>
                  <a:lnTo>
                    <a:pt x="2" y="19"/>
                  </a:lnTo>
                  <a:lnTo>
                    <a:pt x="2" y="19"/>
                  </a:lnTo>
                  <a:lnTo>
                    <a:pt x="2"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98" name="Serbia">
              <a:extLst>
                <a:ext uri="{FF2B5EF4-FFF2-40B4-BE49-F238E27FC236}">
                  <a16:creationId xmlns:a16="http://schemas.microsoft.com/office/drawing/2014/main" xmlns="" id="{C79B1BED-51BB-4C67-8C1B-608C009B287A}"/>
                </a:ext>
              </a:extLst>
            </p:cNvPr>
            <p:cNvSpPr>
              <a:spLocks/>
            </p:cNvSpPr>
            <p:nvPr/>
          </p:nvSpPr>
          <p:spPr bwMode="auto">
            <a:xfrm>
              <a:off x="6324607" y="3062635"/>
              <a:ext cx="104441" cy="137362"/>
            </a:xfrm>
            <a:custGeom>
              <a:avLst/>
              <a:gdLst>
                <a:gd name="T0" fmla="*/ 4 w 92"/>
                <a:gd name="T1" fmla="*/ 10 h 121"/>
                <a:gd name="T2" fmla="*/ 11 w 92"/>
                <a:gd name="T3" fmla="*/ 8 h 121"/>
                <a:gd name="T4" fmla="*/ 18 w 92"/>
                <a:gd name="T5" fmla="*/ 0 h 121"/>
                <a:gd name="T6" fmla="*/ 28 w 92"/>
                <a:gd name="T7" fmla="*/ 3 h 121"/>
                <a:gd name="T8" fmla="*/ 35 w 92"/>
                <a:gd name="T9" fmla="*/ 8 h 121"/>
                <a:gd name="T10" fmla="*/ 44 w 92"/>
                <a:gd name="T11" fmla="*/ 22 h 121"/>
                <a:gd name="T12" fmla="*/ 56 w 92"/>
                <a:gd name="T13" fmla="*/ 29 h 121"/>
                <a:gd name="T14" fmla="*/ 54 w 92"/>
                <a:gd name="T15" fmla="*/ 36 h 121"/>
                <a:gd name="T16" fmla="*/ 63 w 92"/>
                <a:gd name="T17" fmla="*/ 43 h 121"/>
                <a:gd name="T18" fmla="*/ 73 w 92"/>
                <a:gd name="T19" fmla="*/ 43 h 121"/>
                <a:gd name="T20" fmla="*/ 85 w 92"/>
                <a:gd name="T21" fmla="*/ 41 h 121"/>
                <a:gd name="T22" fmla="*/ 80 w 92"/>
                <a:gd name="T23" fmla="*/ 48 h 121"/>
                <a:gd name="T24" fmla="*/ 80 w 92"/>
                <a:gd name="T25" fmla="*/ 60 h 121"/>
                <a:gd name="T26" fmla="*/ 87 w 92"/>
                <a:gd name="T27" fmla="*/ 76 h 121"/>
                <a:gd name="T28" fmla="*/ 89 w 92"/>
                <a:gd name="T29" fmla="*/ 86 h 121"/>
                <a:gd name="T30" fmla="*/ 82 w 92"/>
                <a:gd name="T31" fmla="*/ 98 h 121"/>
                <a:gd name="T32" fmla="*/ 85 w 92"/>
                <a:gd name="T33" fmla="*/ 107 h 121"/>
                <a:gd name="T34" fmla="*/ 73 w 92"/>
                <a:gd name="T35" fmla="*/ 107 h 121"/>
                <a:gd name="T36" fmla="*/ 61 w 92"/>
                <a:gd name="T37" fmla="*/ 109 h 121"/>
                <a:gd name="T38" fmla="*/ 54 w 92"/>
                <a:gd name="T39" fmla="*/ 114 h 121"/>
                <a:gd name="T40" fmla="*/ 47 w 92"/>
                <a:gd name="T41" fmla="*/ 119 h 121"/>
                <a:gd name="T42" fmla="*/ 44 w 92"/>
                <a:gd name="T43" fmla="*/ 119 h 121"/>
                <a:gd name="T44" fmla="*/ 44 w 92"/>
                <a:gd name="T45" fmla="*/ 109 h 121"/>
                <a:gd name="T46" fmla="*/ 37 w 92"/>
                <a:gd name="T47" fmla="*/ 105 h 121"/>
                <a:gd name="T48" fmla="*/ 33 w 92"/>
                <a:gd name="T49" fmla="*/ 98 h 121"/>
                <a:gd name="T50" fmla="*/ 35 w 92"/>
                <a:gd name="T51" fmla="*/ 93 h 121"/>
                <a:gd name="T52" fmla="*/ 30 w 92"/>
                <a:gd name="T53" fmla="*/ 88 h 121"/>
                <a:gd name="T54" fmla="*/ 21 w 92"/>
                <a:gd name="T55" fmla="*/ 83 h 121"/>
                <a:gd name="T56" fmla="*/ 18 w 92"/>
                <a:gd name="T57" fmla="*/ 79 h 121"/>
                <a:gd name="T58" fmla="*/ 16 w 92"/>
                <a:gd name="T59" fmla="*/ 71 h 121"/>
                <a:gd name="T60" fmla="*/ 11 w 92"/>
                <a:gd name="T61" fmla="*/ 62 h 121"/>
                <a:gd name="T62" fmla="*/ 16 w 92"/>
                <a:gd name="T63" fmla="*/ 62 h 121"/>
                <a:gd name="T64" fmla="*/ 16 w 92"/>
                <a:gd name="T65" fmla="*/ 57 h 121"/>
                <a:gd name="T66" fmla="*/ 7 w 92"/>
                <a:gd name="T67" fmla="*/ 53 h 121"/>
                <a:gd name="T68" fmla="*/ 11 w 92"/>
                <a:gd name="T69" fmla="*/ 41 h 121"/>
                <a:gd name="T70" fmla="*/ 9 w 92"/>
                <a:gd name="T71" fmla="*/ 36 h 121"/>
                <a:gd name="T72" fmla="*/ 7 w 92"/>
                <a:gd name="T73" fmla="*/ 36 h 121"/>
                <a:gd name="T74" fmla="*/ 9 w 92"/>
                <a:gd name="T75" fmla="*/ 31 h 121"/>
                <a:gd name="T76" fmla="*/ 11 w 92"/>
                <a:gd name="T77" fmla="*/ 29 h 121"/>
                <a:gd name="T78" fmla="*/ 4 w 92"/>
                <a:gd name="T79" fmla="*/ 27 h 121"/>
                <a:gd name="T80" fmla="*/ 2 w 92"/>
                <a:gd name="T81" fmla="*/ 12 h 121"/>
                <a:gd name="T82" fmla="*/ 0 w 92"/>
                <a:gd name="T83" fmla="*/ 1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21">
                  <a:moveTo>
                    <a:pt x="0" y="12"/>
                  </a:moveTo>
                  <a:lnTo>
                    <a:pt x="4" y="10"/>
                  </a:lnTo>
                  <a:lnTo>
                    <a:pt x="9" y="8"/>
                  </a:lnTo>
                  <a:lnTo>
                    <a:pt x="11" y="8"/>
                  </a:lnTo>
                  <a:lnTo>
                    <a:pt x="14" y="5"/>
                  </a:lnTo>
                  <a:lnTo>
                    <a:pt x="18" y="0"/>
                  </a:lnTo>
                  <a:lnTo>
                    <a:pt x="23" y="3"/>
                  </a:lnTo>
                  <a:lnTo>
                    <a:pt x="28" y="3"/>
                  </a:lnTo>
                  <a:lnTo>
                    <a:pt x="35" y="5"/>
                  </a:lnTo>
                  <a:lnTo>
                    <a:pt x="35" y="8"/>
                  </a:lnTo>
                  <a:lnTo>
                    <a:pt x="42" y="17"/>
                  </a:lnTo>
                  <a:lnTo>
                    <a:pt x="44" y="22"/>
                  </a:lnTo>
                  <a:lnTo>
                    <a:pt x="49" y="24"/>
                  </a:lnTo>
                  <a:lnTo>
                    <a:pt x="56" y="29"/>
                  </a:lnTo>
                  <a:lnTo>
                    <a:pt x="54" y="34"/>
                  </a:lnTo>
                  <a:lnTo>
                    <a:pt x="54" y="36"/>
                  </a:lnTo>
                  <a:lnTo>
                    <a:pt x="61" y="38"/>
                  </a:lnTo>
                  <a:lnTo>
                    <a:pt x="63" y="43"/>
                  </a:lnTo>
                  <a:lnTo>
                    <a:pt x="68" y="41"/>
                  </a:lnTo>
                  <a:lnTo>
                    <a:pt x="73" y="43"/>
                  </a:lnTo>
                  <a:lnTo>
                    <a:pt x="75" y="38"/>
                  </a:lnTo>
                  <a:lnTo>
                    <a:pt x="85" y="41"/>
                  </a:lnTo>
                  <a:lnTo>
                    <a:pt x="80" y="45"/>
                  </a:lnTo>
                  <a:lnTo>
                    <a:pt x="80" y="48"/>
                  </a:lnTo>
                  <a:lnTo>
                    <a:pt x="82" y="57"/>
                  </a:lnTo>
                  <a:lnTo>
                    <a:pt x="80" y="60"/>
                  </a:lnTo>
                  <a:lnTo>
                    <a:pt x="82" y="69"/>
                  </a:lnTo>
                  <a:lnTo>
                    <a:pt x="87" y="76"/>
                  </a:lnTo>
                  <a:lnTo>
                    <a:pt x="92" y="81"/>
                  </a:lnTo>
                  <a:lnTo>
                    <a:pt x="89" y="86"/>
                  </a:lnTo>
                  <a:lnTo>
                    <a:pt x="82" y="93"/>
                  </a:lnTo>
                  <a:lnTo>
                    <a:pt x="82" y="98"/>
                  </a:lnTo>
                  <a:lnTo>
                    <a:pt x="85" y="102"/>
                  </a:lnTo>
                  <a:lnTo>
                    <a:pt x="85" y="107"/>
                  </a:lnTo>
                  <a:lnTo>
                    <a:pt x="80" y="107"/>
                  </a:lnTo>
                  <a:lnTo>
                    <a:pt x="73" y="107"/>
                  </a:lnTo>
                  <a:lnTo>
                    <a:pt x="70" y="107"/>
                  </a:lnTo>
                  <a:lnTo>
                    <a:pt x="61" y="109"/>
                  </a:lnTo>
                  <a:lnTo>
                    <a:pt x="56" y="112"/>
                  </a:lnTo>
                  <a:lnTo>
                    <a:pt x="54" y="114"/>
                  </a:lnTo>
                  <a:lnTo>
                    <a:pt x="47" y="116"/>
                  </a:lnTo>
                  <a:lnTo>
                    <a:pt x="47" y="119"/>
                  </a:lnTo>
                  <a:lnTo>
                    <a:pt x="47" y="121"/>
                  </a:lnTo>
                  <a:lnTo>
                    <a:pt x="44" y="119"/>
                  </a:lnTo>
                  <a:lnTo>
                    <a:pt x="44" y="112"/>
                  </a:lnTo>
                  <a:lnTo>
                    <a:pt x="44" y="109"/>
                  </a:lnTo>
                  <a:lnTo>
                    <a:pt x="40" y="105"/>
                  </a:lnTo>
                  <a:lnTo>
                    <a:pt x="37" y="105"/>
                  </a:lnTo>
                  <a:lnTo>
                    <a:pt x="33" y="100"/>
                  </a:lnTo>
                  <a:lnTo>
                    <a:pt x="33" y="98"/>
                  </a:lnTo>
                  <a:lnTo>
                    <a:pt x="33" y="98"/>
                  </a:lnTo>
                  <a:lnTo>
                    <a:pt x="35" y="93"/>
                  </a:lnTo>
                  <a:lnTo>
                    <a:pt x="35" y="88"/>
                  </a:lnTo>
                  <a:lnTo>
                    <a:pt x="30" y="88"/>
                  </a:lnTo>
                  <a:lnTo>
                    <a:pt x="26" y="83"/>
                  </a:lnTo>
                  <a:lnTo>
                    <a:pt x="21" y="83"/>
                  </a:lnTo>
                  <a:lnTo>
                    <a:pt x="18" y="81"/>
                  </a:lnTo>
                  <a:lnTo>
                    <a:pt x="18" y="79"/>
                  </a:lnTo>
                  <a:lnTo>
                    <a:pt x="14" y="74"/>
                  </a:lnTo>
                  <a:lnTo>
                    <a:pt x="16" y="71"/>
                  </a:lnTo>
                  <a:lnTo>
                    <a:pt x="11" y="67"/>
                  </a:lnTo>
                  <a:lnTo>
                    <a:pt x="11" y="62"/>
                  </a:lnTo>
                  <a:lnTo>
                    <a:pt x="14" y="60"/>
                  </a:lnTo>
                  <a:lnTo>
                    <a:pt x="16" y="62"/>
                  </a:lnTo>
                  <a:lnTo>
                    <a:pt x="18" y="60"/>
                  </a:lnTo>
                  <a:lnTo>
                    <a:pt x="16" y="57"/>
                  </a:lnTo>
                  <a:lnTo>
                    <a:pt x="14" y="57"/>
                  </a:lnTo>
                  <a:lnTo>
                    <a:pt x="7" y="53"/>
                  </a:lnTo>
                  <a:lnTo>
                    <a:pt x="7" y="48"/>
                  </a:lnTo>
                  <a:lnTo>
                    <a:pt x="11" y="41"/>
                  </a:lnTo>
                  <a:lnTo>
                    <a:pt x="11" y="36"/>
                  </a:lnTo>
                  <a:lnTo>
                    <a:pt x="9" y="36"/>
                  </a:lnTo>
                  <a:lnTo>
                    <a:pt x="7" y="38"/>
                  </a:lnTo>
                  <a:lnTo>
                    <a:pt x="7" y="36"/>
                  </a:lnTo>
                  <a:lnTo>
                    <a:pt x="4" y="31"/>
                  </a:lnTo>
                  <a:lnTo>
                    <a:pt x="9" y="31"/>
                  </a:lnTo>
                  <a:lnTo>
                    <a:pt x="11" y="31"/>
                  </a:lnTo>
                  <a:lnTo>
                    <a:pt x="11" y="29"/>
                  </a:lnTo>
                  <a:lnTo>
                    <a:pt x="7" y="27"/>
                  </a:lnTo>
                  <a:lnTo>
                    <a:pt x="4" y="27"/>
                  </a:lnTo>
                  <a:lnTo>
                    <a:pt x="4" y="19"/>
                  </a:lnTo>
                  <a:lnTo>
                    <a:pt x="2" y="12"/>
                  </a:lnTo>
                  <a:lnTo>
                    <a:pt x="0" y="12"/>
                  </a:lnTo>
                  <a:lnTo>
                    <a:pt x="0" y="1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599" name="Senegal">
              <a:extLst>
                <a:ext uri="{FF2B5EF4-FFF2-40B4-BE49-F238E27FC236}">
                  <a16:creationId xmlns:a16="http://schemas.microsoft.com/office/drawing/2014/main" xmlns="" id="{702E45AA-DD85-4A10-99D2-382A722FEAD2}"/>
                </a:ext>
              </a:extLst>
            </p:cNvPr>
            <p:cNvSpPr>
              <a:spLocks/>
            </p:cNvSpPr>
            <p:nvPr/>
          </p:nvSpPr>
          <p:spPr bwMode="auto">
            <a:xfrm>
              <a:off x="5451618" y="3901567"/>
              <a:ext cx="163473" cy="120334"/>
            </a:xfrm>
            <a:custGeom>
              <a:avLst/>
              <a:gdLst>
                <a:gd name="T0" fmla="*/ 26 w 144"/>
                <a:gd name="T1" fmla="*/ 12 h 106"/>
                <a:gd name="T2" fmla="*/ 33 w 144"/>
                <a:gd name="T3" fmla="*/ 7 h 106"/>
                <a:gd name="T4" fmla="*/ 57 w 144"/>
                <a:gd name="T5" fmla="*/ 0 h 106"/>
                <a:gd name="T6" fmla="*/ 71 w 144"/>
                <a:gd name="T7" fmla="*/ 4 h 106"/>
                <a:gd name="T8" fmla="*/ 80 w 144"/>
                <a:gd name="T9" fmla="*/ 12 h 106"/>
                <a:gd name="T10" fmla="*/ 85 w 144"/>
                <a:gd name="T11" fmla="*/ 14 h 106"/>
                <a:gd name="T12" fmla="*/ 90 w 144"/>
                <a:gd name="T13" fmla="*/ 14 h 106"/>
                <a:gd name="T14" fmla="*/ 95 w 144"/>
                <a:gd name="T15" fmla="*/ 16 h 106"/>
                <a:gd name="T16" fmla="*/ 102 w 144"/>
                <a:gd name="T17" fmla="*/ 26 h 106"/>
                <a:gd name="T18" fmla="*/ 106 w 144"/>
                <a:gd name="T19" fmla="*/ 31 h 106"/>
                <a:gd name="T20" fmla="*/ 111 w 144"/>
                <a:gd name="T21" fmla="*/ 38 h 106"/>
                <a:gd name="T22" fmla="*/ 118 w 144"/>
                <a:gd name="T23" fmla="*/ 45 h 106"/>
                <a:gd name="T24" fmla="*/ 121 w 144"/>
                <a:gd name="T25" fmla="*/ 52 h 106"/>
                <a:gd name="T26" fmla="*/ 121 w 144"/>
                <a:gd name="T27" fmla="*/ 64 h 106"/>
                <a:gd name="T28" fmla="*/ 125 w 144"/>
                <a:gd name="T29" fmla="*/ 71 h 106"/>
                <a:gd name="T30" fmla="*/ 132 w 144"/>
                <a:gd name="T31" fmla="*/ 80 h 106"/>
                <a:gd name="T32" fmla="*/ 137 w 144"/>
                <a:gd name="T33" fmla="*/ 80 h 106"/>
                <a:gd name="T34" fmla="*/ 140 w 144"/>
                <a:gd name="T35" fmla="*/ 87 h 106"/>
                <a:gd name="T36" fmla="*/ 140 w 144"/>
                <a:gd name="T37" fmla="*/ 92 h 106"/>
                <a:gd name="T38" fmla="*/ 144 w 144"/>
                <a:gd name="T39" fmla="*/ 99 h 106"/>
                <a:gd name="T40" fmla="*/ 144 w 144"/>
                <a:gd name="T41" fmla="*/ 106 h 106"/>
                <a:gd name="T42" fmla="*/ 140 w 144"/>
                <a:gd name="T43" fmla="*/ 101 h 106"/>
                <a:gd name="T44" fmla="*/ 132 w 144"/>
                <a:gd name="T45" fmla="*/ 99 h 106"/>
                <a:gd name="T46" fmla="*/ 121 w 144"/>
                <a:gd name="T47" fmla="*/ 99 h 106"/>
                <a:gd name="T48" fmla="*/ 111 w 144"/>
                <a:gd name="T49" fmla="*/ 97 h 106"/>
                <a:gd name="T50" fmla="*/ 88 w 144"/>
                <a:gd name="T51" fmla="*/ 92 h 106"/>
                <a:gd name="T52" fmla="*/ 83 w 144"/>
                <a:gd name="T53" fmla="*/ 92 h 106"/>
                <a:gd name="T54" fmla="*/ 57 w 144"/>
                <a:gd name="T55" fmla="*/ 90 h 106"/>
                <a:gd name="T56" fmla="*/ 45 w 144"/>
                <a:gd name="T57" fmla="*/ 99 h 106"/>
                <a:gd name="T58" fmla="*/ 24 w 144"/>
                <a:gd name="T59" fmla="*/ 101 h 106"/>
                <a:gd name="T60" fmla="*/ 17 w 144"/>
                <a:gd name="T61" fmla="*/ 94 h 106"/>
                <a:gd name="T62" fmla="*/ 19 w 144"/>
                <a:gd name="T63" fmla="*/ 94 h 106"/>
                <a:gd name="T64" fmla="*/ 26 w 144"/>
                <a:gd name="T65" fmla="*/ 92 h 106"/>
                <a:gd name="T66" fmla="*/ 14 w 144"/>
                <a:gd name="T67" fmla="*/ 92 h 106"/>
                <a:gd name="T68" fmla="*/ 14 w 144"/>
                <a:gd name="T69" fmla="*/ 90 h 106"/>
                <a:gd name="T70" fmla="*/ 17 w 144"/>
                <a:gd name="T71" fmla="*/ 80 h 106"/>
                <a:gd name="T72" fmla="*/ 35 w 144"/>
                <a:gd name="T73" fmla="*/ 78 h 106"/>
                <a:gd name="T74" fmla="*/ 45 w 144"/>
                <a:gd name="T75" fmla="*/ 73 h 106"/>
                <a:gd name="T76" fmla="*/ 47 w 144"/>
                <a:gd name="T77" fmla="*/ 73 h 106"/>
                <a:gd name="T78" fmla="*/ 54 w 144"/>
                <a:gd name="T79" fmla="*/ 71 h 106"/>
                <a:gd name="T80" fmla="*/ 64 w 144"/>
                <a:gd name="T81" fmla="*/ 73 h 106"/>
                <a:gd name="T82" fmla="*/ 76 w 144"/>
                <a:gd name="T83" fmla="*/ 80 h 106"/>
                <a:gd name="T84" fmla="*/ 83 w 144"/>
                <a:gd name="T85" fmla="*/ 75 h 106"/>
                <a:gd name="T86" fmla="*/ 80 w 144"/>
                <a:gd name="T87" fmla="*/ 73 h 106"/>
                <a:gd name="T88" fmla="*/ 66 w 144"/>
                <a:gd name="T89" fmla="*/ 68 h 106"/>
                <a:gd name="T90" fmla="*/ 52 w 144"/>
                <a:gd name="T91" fmla="*/ 64 h 106"/>
                <a:gd name="T92" fmla="*/ 43 w 144"/>
                <a:gd name="T93" fmla="*/ 64 h 106"/>
                <a:gd name="T94" fmla="*/ 31 w 144"/>
                <a:gd name="T95" fmla="*/ 71 h 106"/>
                <a:gd name="T96" fmla="*/ 19 w 144"/>
                <a:gd name="T97" fmla="*/ 73 h 106"/>
                <a:gd name="T98" fmla="*/ 21 w 144"/>
                <a:gd name="T99" fmla="*/ 68 h 106"/>
                <a:gd name="T100" fmla="*/ 17 w 144"/>
                <a:gd name="T101" fmla="*/ 64 h 106"/>
                <a:gd name="T102" fmla="*/ 12 w 144"/>
                <a:gd name="T103" fmla="*/ 59 h 106"/>
                <a:gd name="T104" fmla="*/ 0 w 144"/>
                <a:gd name="T105" fmla="*/ 45 h 106"/>
                <a:gd name="T106" fmla="*/ 21 w 144"/>
                <a:gd name="T107" fmla="*/ 21 h 106"/>
                <a:gd name="T108" fmla="*/ 21 w 144"/>
                <a:gd name="T109" fmla="*/ 1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 h="106">
                  <a:moveTo>
                    <a:pt x="21" y="14"/>
                  </a:moveTo>
                  <a:lnTo>
                    <a:pt x="26" y="12"/>
                  </a:lnTo>
                  <a:lnTo>
                    <a:pt x="28" y="12"/>
                  </a:lnTo>
                  <a:lnTo>
                    <a:pt x="33" y="7"/>
                  </a:lnTo>
                  <a:lnTo>
                    <a:pt x="45" y="4"/>
                  </a:lnTo>
                  <a:lnTo>
                    <a:pt x="57" y="0"/>
                  </a:lnTo>
                  <a:lnTo>
                    <a:pt x="59" y="0"/>
                  </a:lnTo>
                  <a:lnTo>
                    <a:pt x="71" y="4"/>
                  </a:lnTo>
                  <a:lnTo>
                    <a:pt x="76" y="4"/>
                  </a:lnTo>
                  <a:lnTo>
                    <a:pt x="80" y="12"/>
                  </a:lnTo>
                  <a:lnTo>
                    <a:pt x="80" y="14"/>
                  </a:lnTo>
                  <a:lnTo>
                    <a:pt x="85" y="14"/>
                  </a:lnTo>
                  <a:lnTo>
                    <a:pt x="88" y="14"/>
                  </a:lnTo>
                  <a:lnTo>
                    <a:pt x="90" y="14"/>
                  </a:lnTo>
                  <a:lnTo>
                    <a:pt x="92" y="14"/>
                  </a:lnTo>
                  <a:lnTo>
                    <a:pt x="95" y="16"/>
                  </a:lnTo>
                  <a:lnTo>
                    <a:pt x="97" y="21"/>
                  </a:lnTo>
                  <a:lnTo>
                    <a:pt x="102" y="26"/>
                  </a:lnTo>
                  <a:lnTo>
                    <a:pt x="102" y="31"/>
                  </a:lnTo>
                  <a:lnTo>
                    <a:pt x="106" y="31"/>
                  </a:lnTo>
                  <a:lnTo>
                    <a:pt x="106" y="35"/>
                  </a:lnTo>
                  <a:lnTo>
                    <a:pt x="111" y="38"/>
                  </a:lnTo>
                  <a:lnTo>
                    <a:pt x="116" y="40"/>
                  </a:lnTo>
                  <a:lnTo>
                    <a:pt x="118" y="45"/>
                  </a:lnTo>
                  <a:lnTo>
                    <a:pt x="121" y="47"/>
                  </a:lnTo>
                  <a:lnTo>
                    <a:pt x="121" y="52"/>
                  </a:lnTo>
                  <a:lnTo>
                    <a:pt x="123" y="54"/>
                  </a:lnTo>
                  <a:lnTo>
                    <a:pt x="121" y="64"/>
                  </a:lnTo>
                  <a:lnTo>
                    <a:pt x="121" y="66"/>
                  </a:lnTo>
                  <a:lnTo>
                    <a:pt x="125" y="71"/>
                  </a:lnTo>
                  <a:lnTo>
                    <a:pt x="128" y="78"/>
                  </a:lnTo>
                  <a:lnTo>
                    <a:pt x="132" y="80"/>
                  </a:lnTo>
                  <a:lnTo>
                    <a:pt x="135" y="78"/>
                  </a:lnTo>
                  <a:lnTo>
                    <a:pt x="137" y="80"/>
                  </a:lnTo>
                  <a:lnTo>
                    <a:pt x="137" y="83"/>
                  </a:lnTo>
                  <a:lnTo>
                    <a:pt x="140" y="87"/>
                  </a:lnTo>
                  <a:lnTo>
                    <a:pt x="140" y="90"/>
                  </a:lnTo>
                  <a:lnTo>
                    <a:pt x="140" y="92"/>
                  </a:lnTo>
                  <a:lnTo>
                    <a:pt x="140" y="97"/>
                  </a:lnTo>
                  <a:lnTo>
                    <a:pt x="144" y="99"/>
                  </a:lnTo>
                  <a:lnTo>
                    <a:pt x="144" y="104"/>
                  </a:lnTo>
                  <a:lnTo>
                    <a:pt x="144" y="106"/>
                  </a:lnTo>
                  <a:lnTo>
                    <a:pt x="144" y="101"/>
                  </a:lnTo>
                  <a:lnTo>
                    <a:pt x="140" y="101"/>
                  </a:lnTo>
                  <a:lnTo>
                    <a:pt x="137" y="99"/>
                  </a:lnTo>
                  <a:lnTo>
                    <a:pt x="132" y="99"/>
                  </a:lnTo>
                  <a:lnTo>
                    <a:pt x="128" y="101"/>
                  </a:lnTo>
                  <a:lnTo>
                    <a:pt x="121" y="99"/>
                  </a:lnTo>
                  <a:lnTo>
                    <a:pt x="114" y="99"/>
                  </a:lnTo>
                  <a:lnTo>
                    <a:pt x="111" y="97"/>
                  </a:lnTo>
                  <a:lnTo>
                    <a:pt x="102" y="92"/>
                  </a:lnTo>
                  <a:lnTo>
                    <a:pt x="88" y="92"/>
                  </a:lnTo>
                  <a:lnTo>
                    <a:pt x="83" y="92"/>
                  </a:lnTo>
                  <a:lnTo>
                    <a:pt x="83" y="92"/>
                  </a:lnTo>
                  <a:lnTo>
                    <a:pt x="78" y="90"/>
                  </a:lnTo>
                  <a:lnTo>
                    <a:pt x="57" y="90"/>
                  </a:lnTo>
                  <a:lnTo>
                    <a:pt x="50" y="94"/>
                  </a:lnTo>
                  <a:lnTo>
                    <a:pt x="45" y="99"/>
                  </a:lnTo>
                  <a:lnTo>
                    <a:pt x="31" y="97"/>
                  </a:lnTo>
                  <a:lnTo>
                    <a:pt x="24" y="101"/>
                  </a:lnTo>
                  <a:lnTo>
                    <a:pt x="17" y="99"/>
                  </a:lnTo>
                  <a:lnTo>
                    <a:pt x="17" y="94"/>
                  </a:lnTo>
                  <a:lnTo>
                    <a:pt x="17" y="94"/>
                  </a:lnTo>
                  <a:lnTo>
                    <a:pt x="19" y="94"/>
                  </a:lnTo>
                  <a:lnTo>
                    <a:pt x="21" y="97"/>
                  </a:lnTo>
                  <a:lnTo>
                    <a:pt x="26" y="92"/>
                  </a:lnTo>
                  <a:lnTo>
                    <a:pt x="19" y="90"/>
                  </a:lnTo>
                  <a:lnTo>
                    <a:pt x="14" y="92"/>
                  </a:lnTo>
                  <a:lnTo>
                    <a:pt x="12" y="92"/>
                  </a:lnTo>
                  <a:lnTo>
                    <a:pt x="14" y="90"/>
                  </a:lnTo>
                  <a:lnTo>
                    <a:pt x="14" y="83"/>
                  </a:lnTo>
                  <a:lnTo>
                    <a:pt x="17" y="80"/>
                  </a:lnTo>
                  <a:lnTo>
                    <a:pt x="31" y="80"/>
                  </a:lnTo>
                  <a:lnTo>
                    <a:pt x="35" y="78"/>
                  </a:lnTo>
                  <a:lnTo>
                    <a:pt x="38" y="75"/>
                  </a:lnTo>
                  <a:lnTo>
                    <a:pt x="45" y="73"/>
                  </a:lnTo>
                  <a:lnTo>
                    <a:pt x="47" y="73"/>
                  </a:lnTo>
                  <a:lnTo>
                    <a:pt x="47" y="73"/>
                  </a:lnTo>
                  <a:lnTo>
                    <a:pt x="52" y="71"/>
                  </a:lnTo>
                  <a:lnTo>
                    <a:pt x="54" y="71"/>
                  </a:lnTo>
                  <a:lnTo>
                    <a:pt x="59" y="73"/>
                  </a:lnTo>
                  <a:lnTo>
                    <a:pt x="64" y="73"/>
                  </a:lnTo>
                  <a:lnTo>
                    <a:pt x="69" y="75"/>
                  </a:lnTo>
                  <a:lnTo>
                    <a:pt x="76" y="80"/>
                  </a:lnTo>
                  <a:lnTo>
                    <a:pt x="83" y="80"/>
                  </a:lnTo>
                  <a:lnTo>
                    <a:pt x="83" y="75"/>
                  </a:lnTo>
                  <a:lnTo>
                    <a:pt x="80" y="73"/>
                  </a:lnTo>
                  <a:lnTo>
                    <a:pt x="80" y="73"/>
                  </a:lnTo>
                  <a:lnTo>
                    <a:pt x="71" y="68"/>
                  </a:lnTo>
                  <a:lnTo>
                    <a:pt x="66" y="68"/>
                  </a:lnTo>
                  <a:lnTo>
                    <a:pt x="59" y="64"/>
                  </a:lnTo>
                  <a:lnTo>
                    <a:pt x="52" y="64"/>
                  </a:lnTo>
                  <a:lnTo>
                    <a:pt x="50" y="61"/>
                  </a:lnTo>
                  <a:lnTo>
                    <a:pt x="43" y="64"/>
                  </a:lnTo>
                  <a:lnTo>
                    <a:pt x="35" y="71"/>
                  </a:lnTo>
                  <a:lnTo>
                    <a:pt x="31" y="71"/>
                  </a:lnTo>
                  <a:lnTo>
                    <a:pt x="28" y="73"/>
                  </a:lnTo>
                  <a:lnTo>
                    <a:pt x="19" y="73"/>
                  </a:lnTo>
                  <a:lnTo>
                    <a:pt x="19" y="71"/>
                  </a:lnTo>
                  <a:lnTo>
                    <a:pt x="21" y="68"/>
                  </a:lnTo>
                  <a:lnTo>
                    <a:pt x="14" y="64"/>
                  </a:lnTo>
                  <a:lnTo>
                    <a:pt x="17" y="64"/>
                  </a:lnTo>
                  <a:lnTo>
                    <a:pt x="17" y="59"/>
                  </a:lnTo>
                  <a:lnTo>
                    <a:pt x="12" y="59"/>
                  </a:lnTo>
                  <a:lnTo>
                    <a:pt x="7" y="49"/>
                  </a:lnTo>
                  <a:lnTo>
                    <a:pt x="0" y="45"/>
                  </a:lnTo>
                  <a:lnTo>
                    <a:pt x="14" y="31"/>
                  </a:lnTo>
                  <a:lnTo>
                    <a:pt x="21" y="21"/>
                  </a:lnTo>
                  <a:lnTo>
                    <a:pt x="21" y="14"/>
                  </a:lnTo>
                  <a:lnTo>
                    <a:pt x="21"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00" name="Saudi Arabia">
              <a:extLst>
                <a:ext uri="{FF2B5EF4-FFF2-40B4-BE49-F238E27FC236}">
                  <a16:creationId xmlns:a16="http://schemas.microsoft.com/office/drawing/2014/main" xmlns="" id="{8D2EA3F4-C03F-4DF1-B3FB-34ACC550EA23}"/>
                </a:ext>
              </a:extLst>
            </p:cNvPr>
            <p:cNvSpPr>
              <a:spLocks/>
            </p:cNvSpPr>
            <p:nvPr/>
          </p:nvSpPr>
          <p:spPr bwMode="auto">
            <a:xfrm>
              <a:off x="6748046" y="3479263"/>
              <a:ext cx="529015" cy="446144"/>
            </a:xfrm>
            <a:custGeom>
              <a:avLst/>
              <a:gdLst>
                <a:gd name="T0" fmla="*/ 282 w 466"/>
                <a:gd name="T1" fmla="*/ 83 h 393"/>
                <a:gd name="T2" fmla="*/ 114 w 466"/>
                <a:gd name="T3" fmla="*/ 3 h 393"/>
                <a:gd name="T4" fmla="*/ 50 w 466"/>
                <a:gd name="T5" fmla="*/ 19 h 393"/>
                <a:gd name="T6" fmla="*/ 66 w 466"/>
                <a:gd name="T7" fmla="*/ 64 h 393"/>
                <a:gd name="T8" fmla="*/ 10 w 466"/>
                <a:gd name="T9" fmla="*/ 76 h 393"/>
                <a:gd name="T10" fmla="*/ 3 w 466"/>
                <a:gd name="T11" fmla="*/ 95 h 393"/>
                <a:gd name="T12" fmla="*/ 5 w 466"/>
                <a:gd name="T13" fmla="*/ 102 h 393"/>
                <a:gd name="T14" fmla="*/ 12 w 466"/>
                <a:gd name="T15" fmla="*/ 104 h 393"/>
                <a:gd name="T16" fmla="*/ 21 w 466"/>
                <a:gd name="T17" fmla="*/ 121 h 393"/>
                <a:gd name="T18" fmla="*/ 31 w 466"/>
                <a:gd name="T19" fmla="*/ 130 h 393"/>
                <a:gd name="T20" fmla="*/ 40 w 466"/>
                <a:gd name="T21" fmla="*/ 147 h 393"/>
                <a:gd name="T22" fmla="*/ 45 w 466"/>
                <a:gd name="T23" fmla="*/ 156 h 393"/>
                <a:gd name="T24" fmla="*/ 57 w 466"/>
                <a:gd name="T25" fmla="*/ 173 h 393"/>
                <a:gd name="T26" fmla="*/ 59 w 466"/>
                <a:gd name="T27" fmla="*/ 185 h 393"/>
                <a:gd name="T28" fmla="*/ 64 w 466"/>
                <a:gd name="T29" fmla="*/ 194 h 393"/>
                <a:gd name="T30" fmla="*/ 76 w 466"/>
                <a:gd name="T31" fmla="*/ 197 h 393"/>
                <a:gd name="T32" fmla="*/ 90 w 466"/>
                <a:gd name="T33" fmla="*/ 211 h 393"/>
                <a:gd name="T34" fmla="*/ 95 w 466"/>
                <a:gd name="T35" fmla="*/ 218 h 393"/>
                <a:gd name="T36" fmla="*/ 102 w 466"/>
                <a:gd name="T37" fmla="*/ 237 h 393"/>
                <a:gd name="T38" fmla="*/ 99 w 466"/>
                <a:gd name="T39" fmla="*/ 249 h 393"/>
                <a:gd name="T40" fmla="*/ 107 w 466"/>
                <a:gd name="T41" fmla="*/ 270 h 393"/>
                <a:gd name="T42" fmla="*/ 121 w 466"/>
                <a:gd name="T43" fmla="*/ 287 h 393"/>
                <a:gd name="T44" fmla="*/ 133 w 466"/>
                <a:gd name="T45" fmla="*/ 294 h 393"/>
                <a:gd name="T46" fmla="*/ 142 w 466"/>
                <a:gd name="T47" fmla="*/ 303 h 393"/>
                <a:gd name="T48" fmla="*/ 149 w 466"/>
                <a:gd name="T49" fmla="*/ 308 h 393"/>
                <a:gd name="T50" fmla="*/ 161 w 466"/>
                <a:gd name="T51" fmla="*/ 336 h 393"/>
                <a:gd name="T52" fmla="*/ 180 w 466"/>
                <a:gd name="T53" fmla="*/ 362 h 393"/>
                <a:gd name="T54" fmla="*/ 196 w 466"/>
                <a:gd name="T55" fmla="*/ 376 h 393"/>
                <a:gd name="T56" fmla="*/ 208 w 466"/>
                <a:gd name="T57" fmla="*/ 369 h 393"/>
                <a:gd name="T58" fmla="*/ 213 w 466"/>
                <a:gd name="T59" fmla="*/ 350 h 393"/>
                <a:gd name="T60" fmla="*/ 253 w 466"/>
                <a:gd name="T61" fmla="*/ 362 h 393"/>
                <a:gd name="T62" fmla="*/ 315 w 466"/>
                <a:gd name="T63" fmla="*/ 339 h 393"/>
                <a:gd name="T64" fmla="*/ 459 w 466"/>
                <a:gd name="T65" fmla="*/ 227 h 393"/>
                <a:gd name="T66" fmla="*/ 388 w 466"/>
                <a:gd name="T67" fmla="*/ 223 h 393"/>
                <a:gd name="T68" fmla="*/ 376 w 466"/>
                <a:gd name="T69" fmla="*/ 192 h 393"/>
                <a:gd name="T70" fmla="*/ 374 w 466"/>
                <a:gd name="T71" fmla="*/ 190 h 393"/>
                <a:gd name="T72" fmla="*/ 371 w 466"/>
                <a:gd name="T73" fmla="*/ 185 h 393"/>
                <a:gd name="T74" fmla="*/ 360 w 466"/>
                <a:gd name="T75" fmla="*/ 180 h 393"/>
                <a:gd name="T76" fmla="*/ 355 w 466"/>
                <a:gd name="T77" fmla="*/ 173 h 393"/>
                <a:gd name="T78" fmla="*/ 341 w 466"/>
                <a:gd name="T79" fmla="*/ 147 h 393"/>
                <a:gd name="T80" fmla="*/ 338 w 466"/>
                <a:gd name="T81" fmla="*/ 135 h 393"/>
                <a:gd name="T82" fmla="*/ 334 w 466"/>
                <a:gd name="T83" fmla="*/ 128 h 393"/>
                <a:gd name="T84" fmla="*/ 319 w 466"/>
                <a:gd name="T85" fmla="*/ 114 h 393"/>
                <a:gd name="T86" fmla="*/ 324 w 466"/>
                <a:gd name="T87" fmla="*/ 114 h 393"/>
                <a:gd name="T88" fmla="*/ 310 w 466"/>
                <a:gd name="T89" fmla="*/ 109 h 393"/>
                <a:gd name="T90" fmla="*/ 300 w 466"/>
                <a:gd name="T91" fmla="*/ 90 h 393"/>
                <a:gd name="T92" fmla="*/ 298 w 466"/>
                <a:gd name="T93" fmla="*/ 8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6" h="393">
                  <a:moveTo>
                    <a:pt x="298" y="85"/>
                  </a:moveTo>
                  <a:lnTo>
                    <a:pt x="284" y="90"/>
                  </a:lnTo>
                  <a:lnTo>
                    <a:pt x="282" y="83"/>
                  </a:lnTo>
                  <a:lnTo>
                    <a:pt x="263" y="76"/>
                  </a:lnTo>
                  <a:lnTo>
                    <a:pt x="218" y="76"/>
                  </a:lnTo>
                  <a:lnTo>
                    <a:pt x="114" y="3"/>
                  </a:lnTo>
                  <a:lnTo>
                    <a:pt x="92" y="0"/>
                  </a:lnTo>
                  <a:lnTo>
                    <a:pt x="83" y="10"/>
                  </a:lnTo>
                  <a:lnTo>
                    <a:pt x="50" y="19"/>
                  </a:lnTo>
                  <a:lnTo>
                    <a:pt x="76" y="48"/>
                  </a:lnTo>
                  <a:lnTo>
                    <a:pt x="66" y="57"/>
                  </a:lnTo>
                  <a:lnTo>
                    <a:pt x="66" y="64"/>
                  </a:lnTo>
                  <a:lnTo>
                    <a:pt x="47" y="67"/>
                  </a:lnTo>
                  <a:lnTo>
                    <a:pt x="33" y="83"/>
                  </a:lnTo>
                  <a:lnTo>
                    <a:pt x="10" y="76"/>
                  </a:lnTo>
                  <a:lnTo>
                    <a:pt x="3" y="76"/>
                  </a:lnTo>
                  <a:lnTo>
                    <a:pt x="3" y="85"/>
                  </a:lnTo>
                  <a:lnTo>
                    <a:pt x="3" y="95"/>
                  </a:lnTo>
                  <a:lnTo>
                    <a:pt x="0" y="102"/>
                  </a:lnTo>
                  <a:lnTo>
                    <a:pt x="0" y="104"/>
                  </a:lnTo>
                  <a:lnTo>
                    <a:pt x="5" y="102"/>
                  </a:lnTo>
                  <a:lnTo>
                    <a:pt x="5" y="104"/>
                  </a:lnTo>
                  <a:lnTo>
                    <a:pt x="7" y="102"/>
                  </a:lnTo>
                  <a:lnTo>
                    <a:pt x="12" y="104"/>
                  </a:lnTo>
                  <a:lnTo>
                    <a:pt x="12" y="104"/>
                  </a:lnTo>
                  <a:lnTo>
                    <a:pt x="21" y="116"/>
                  </a:lnTo>
                  <a:lnTo>
                    <a:pt x="21" y="121"/>
                  </a:lnTo>
                  <a:lnTo>
                    <a:pt x="24" y="123"/>
                  </a:lnTo>
                  <a:lnTo>
                    <a:pt x="26" y="126"/>
                  </a:lnTo>
                  <a:lnTo>
                    <a:pt x="31" y="130"/>
                  </a:lnTo>
                  <a:lnTo>
                    <a:pt x="33" y="130"/>
                  </a:lnTo>
                  <a:lnTo>
                    <a:pt x="38" y="142"/>
                  </a:lnTo>
                  <a:lnTo>
                    <a:pt x="40" y="147"/>
                  </a:lnTo>
                  <a:lnTo>
                    <a:pt x="40" y="149"/>
                  </a:lnTo>
                  <a:lnTo>
                    <a:pt x="45" y="149"/>
                  </a:lnTo>
                  <a:lnTo>
                    <a:pt x="45" y="156"/>
                  </a:lnTo>
                  <a:lnTo>
                    <a:pt x="47" y="159"/>
                  </a:lnTo>
                  <a:lnTo>
                    <a:pt x="52" y="161"/>
                  </a:lnTo>
                  <a:lnTo>
                    <a:pt x="57" y="173"/>
                  </a:lnTo>
                  <a:lnTo>
                    <a:pt x="59" y="175"/>
                  </a:lnTo>
                  <a:lnTo>
                    <a:pt x="62" y="180"/>
                  </a:lnTo>
                  <a:lnTo>
                    <a:pt x="59" y="185"/>
                  </a:lnTo>
                  <a:lnTo>
                    <a:pt x="59" y="187"/>
                  </a:lnTo>
                  <a:lnTo>
                    <a:pt x="64" y="190"/>
                  </a:lnTo>
                  <a:lnTo>
                    <a:pt x="64" y="194"/>
                  </a:lnTo>
                  <a:lnTo>
                    <a:pt x="69" y="197"/>
                  </a:lnTo>
                  <a:lnTo>
                    <a:pt x="71" y="192"/>
                  </a:lnTo>
                  <a:lnTo>
                    <a:pt x="76" y="197"/>
                  </a:lnTo>
                  <a:lnTo>
                    <a:pt x="83" y="199"/>
                  </a:lnTo>
                  <a:lnTo>
                    <a:pt x="88" y="206"/>
                  </a:lnTo>
                  <a:lnTo>
                    <a:pt x="90" y="211"/>
                  </a:lnTo>
                  <a:lnTo>
                    <a:pt x="92" y="211"/>
                  </a:lnTo>
                  <a:lnTo>
                    <a:pt x="92" y="216"/>
                  </a:lnTo>
                  <a:lnTo>
                    <a:pt x="95" y="218"/>
                  </a:lnTo>
                  <a:lnTo>
                    <a:pt x="97" y="225"/>
                  </a:lnTo>
                  <a:lnTo>
                    <a:pt x="102" y="230"/>
                  </a:lnTo>
                  <a:lnTo>
                    <a:pt x="102" y="237"/>
                  </a:lnTo>
                  <a:lnTo>
                    <a:pt x="104" y="239"/>
                  </a:lnTo>
                  <a:lnTo>
                    <a:pt x="102" y="246"/>
                  </a:lnTo>
                  <a:lnTo>
                    <a:pt x="99" y="249"/>
                  </a:lnTo>
                  <a:lnTo>
                    <a:pt x="102" y="253"/>
                  </a:lnTo>
                  <a:lnTo>
                    <a:pt x="104" y="261"/>
                  </a:lnTo>
                  <a:lnTo>
                    <a:pt x="107" y="270"/>
                  </a:lnTo>
                  <a:lnTo>
                    <a:pt x="109" y="272"/>
                  </a:lnTo>
                  <a:lnTo>
                    <a:pt x="111" y="275"/>
                  </a:lnTo>
                  <a:lnTo>
                    <a:pt x="121" y="287"/>
                  </a:lnTo>
                  <a:lnTo>
                    <a:pt x="125" y="289"/>
                  </a:lnTo>
                  <a:lnTo>
                    <a:pt x="130" y="289"/>
                  </a:lnTo>
                  <a:lnTo>
                    <a:pt x="133" y="294"/>
                  </a:lnTo>
                  <a:lnTo>
                    <a:pt x="135" y="294"/>
                  </a:lnTo>
                  <a:lnTo>
                    <a:pt x="142" y="301"/>
                  </a:lnTo>
                  <a:lnTo>
                    <a:pt x="142" y="303"/>
                  </a:lnTo>
                  <a:lnTo>
                    <a:pt x="147" y="303"/>
                  </a:lnTo>
                  <a:lnTo>
                    <a:pt x="147" y="308"/>
                  </a:lnTo>
                  <a:lnTo>
                    <a:pt x="149" y="308"/>
                  </a:lnTo>
                  <a:lnTo>
                    <a:pt x="154" y="327"/>
                  </a:lnTo>
                  <a:lnTo>
                    <a:pt x="159" y="332"/>
                  </a:lnTo>
                  <a:lnTo>
                    <a:pt x="161" y="336"/>
                  </a:lnTo>
                  <a:lnTo>
                    <a:pt x="177" y="353"/>
                  </a:lnTo>
                  <a:lnTo>
                    <a:pt x="180" y="353"/>
                  </a:lnTo>
                  <a:lnTo>
                    <a:pt x="180" y="362"/>
                  </a:lnTo>
                  <a:lnTo>
                    <a:pt x="187" y="365"/>
                  </a:lnTo>
                  <a:lnTo>
                    <a:pt x="192" y="376"/>
                  </a:lnTo>
                  <a:lnTo>
                    <a:pt x="196" y="376"/>
                  </a:lnTo>
                  <a:lnTo>
                    <a:pt x="199" y="379"/>
                  </a:lnTo>
                  <a:lnTo>
                    <a:pt x="201" y="374"/>
                  </a:lnTo>
                  <a:lnTo>
                    <a:pt x="208" y="369"/>
                  </a:lnTo>
                  <a:lnTo>
                    <a:pt x="203" y="362"/>
                  </a:lnTo>
                  <a:lnTo>
                    <a:pt x="206" y="353"/>
                  </a:lnTo>
                  <a:lnTo>
                    <a:pt x="213" y="350"/>
                  </a:lnTo>
                  <a:lnTo>
                    <a:pt x="220" y="355"/>
                  </a:lnTo>
                  <a:lnTo>
                    <a:pt x="234" y="355"/>
                  </a:lnTo>
                  <a:lnTo>
                    <a:pt x="253" y="362"/>
                  </a:lnTo>
                  <a:lnTo>
                    <a:pt x="272" y="372"/>
                  </a:lnTo>
                  <a:lnTo>
                    <a:pt x="274" y="393"/>
                  </a:lnTo>
                  <a:lnTo>
                    <a:pt x="315" y="339"/>
                  </a:lnTo>
                  <a:lnTo>
                    <a:pt x="461" y="294"/>
                  </a:lnTo>
                  <a:lnTo>
                    <a:pt x="466" y="244"/>
                  </a:lnTo>
                  <a:lnTo>
                    <a:pt x="459" y="227"/>
                  </a:lnTo>
                  <a:lnTo>
                    <a:pt x="461" y="227"/>
                  </a:lnTo>
                  <a:lnTo>
                    <a:pt x="452" y="235"/>
                  </a:lnTo>
                  <a:lnTo>
                    <a:pt x="388" y="223"/>
                  </a:lnTo>
                  <a:lnTo>
                    <a:pt x="383" y="206"/>
                  </a:lnTo>
                  <a:lnTo>
                    <a:pt x="376" y="199"/>
                  </a:lnTo>
                  <a:lnTo>
                    <a:pt x="376" y="192"/>
                  </a:lnTo>
                  <a:lnTo>
                    <a:pt x="376" y="192"/>
                  </a:lnTo>
                  <a:lnTo>
                    <a:pt x="376" y="192"/>
                  </a:lnTo>
                  <a:lnTo>
                    <a:pt x="374" y="190"/>
                  </a:lnTo>
                  <a:lnTo>
                    <a:pt x="374" y="187"/>
                  </a:lnTo>
                  <a:lnTo>
                    <a:pt x="376" y="185"/>
                  </a:lnTo>
                  <a:lnTo>
                    <a:pt x="371" y="185"/>
                  </a:lnTo>
                  <a:lnTo>
                    <a:pt x="371" y="182"/>
                  </a:lnTo>
                  <a:lnTo>
                    <a:pt x="369" y="182"/>
                  </a:lnTo>
                  <a:lnTo>
                    <a:pt x="360" y="180"/>
                  </a:lnTo>
                  <a:lnTo>
                    <a:pt x="360" y="178"/>
                  </a:lnTo>
                  <a:lnTo>
                    <a:pt x="360" y="178"/>
                  </a:lnTo>
                  <a:lnTo>
                    <a:pt x="355" y="173"/>
                  </a:lnTo>
                  <a:lnTo>
                    <a:pt x="355" y="168"/>
                  </a:lnTo>
                  <a:lnTo>
                    <a:pt x="343" y="154"/>
                  </a:lnTo>
                  <a:lnTo>
                    <a:pt x="341" y="147"/>
                  </a:lnTo>
                  <a:lnTo>
                    <a:pt x="343" y="149"/>
                  </a:lnTo>
                  <a:lnTo>
                    <a:pt x="343" y="147"/>
                  </a:lnTo>
                  <a:lnTo>
                    <a:pt x="338" y="135"/>
                  </a:lnTo>
                  <a:lnTo>
                    <a:pt x="338" y="133"/>
                  </a:lnTo>
                  <a:lnTo>
                    <a:pt x="336" y="128"/>
                  </a:lnTo>
                  <a:lnTo>
                    <a:pt x="334" y="128"/>
                  </a:lnTo>
                  <a:lnTo>
                    <a:pt x="326" y="119"/>
                  </a:lnTo>
                  <a:lnTo>
                    <a:pt x="324" y="119"/>
                  </a:lnTo>
                  <a:lnTo>
                    <a:pt x="319" y="114"/>
                  </a:lnTo>
                  <a:lnTo>
                    <a:pt x="319" y="111"/>
                  </a:lnTo>
                  <a:lnTo>
                    <a:pt x="322" y="111"/>
                  </a:lnTo>
                  <a:lnTo>
                    <a:pt x="324" y="114"/>
                  </a:lnTo>
                  <a:lnTo>
                    <a:pt x="322" y="111"/>
                  </a:lnTo>
                  <a:lnTo>
                    <a:pt x="317" y="109"/>
                  </a:lnTo>
                  <a:lnTo>
                    <a:pt x="310" y="109"/>
                  </a:lnTo>
                  <a:lnTo>
                    <a:pt x="305" y="97"/>
                  </a:lnTo>
                  <a:lnTo>
                    <a:pt x="303" y="90"/>
                  </a:lnTo>
                  <a:lnTo>
                    <a:pt x="300" y="90"/>
                  </a:lnTo>
                  <a:lnTo>
                    <a:pt x="300" y="85"/>
                  </a:lnTo>
                  <a:lnTo>
                    <a:pt x="300" y="88"/>
                  </a:lnTo>
                  <a:lnTo>
                    <a:pt x="298" y="85"/>
                  </a:lnTo>
                  <a:lnTo>
                    <a:pt x="298" y="8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01" name="Rwanda">
              <a:extLst>
                <a:ext uri="{FF2B5EF4-FFF2-40B4-BE49-F238E27FC236}">
                  <a16:creationId xmlns:a16="http://schemas.microsoft.com/office/drawing/2014/main" xmlns="" id="{DBEC815D-E880-4544-BE48-BBFDAA6103D9}"/>
                </a:ext>
              </a:extLst>
            </p:cNvPr>
            <p:cNvSpPr>
              <a:spLocks/>
            </p:cNvSpPr>
            <p:nvPr/>
          </p:nvSpPr>
          <p:spPr bwMode="auto">
            <a:xfrm>
              <a:off x="6622036" y="4363604"/>
              <a:ext cx="51085" cy="43139"/>
            </a:xfrm>
            <a:custGeom>
              <a:avLst/>
              <a:gdLst>
                <a:gd name="T0" fmla="*/ 12 w 45"/>
                <a:gd name="T1" fmla="*/ 7 h 38"/>
                <a:gd name="T2" fmla="*/ 14 w 45"/>
                <a:gd name="T3" fmla="*/ 7 h 38"/>
                <a:gd name="T4" fmla="*/ 17 w 45"/>
                <a:gd name="T5" fmla="*/ 7 h 38"/>
                <a:gd name="T6" fmla="*/ 21 w 45"/>
                <a:gd name="T7" fmla="*/ 2 h 38"/>
                <a:gd name="T8" fmla="*/ 24 w 45"/>
                <a:gd name="T9" fmla="*/ 4 h 38"/>
                <a:gd name="T10" fmla="*/ 26 w 45"/>
                <a:gd name="T11" fmla="*/ 7 h 38"/>
                <a:gd name="T12" fmla="*/ 28 w 45"/>
                <a:gd name="T13" fmla="*/ 7 h 38"/>
                <a:gd name="T14" fmla="*/ 31 w 45"/>
                <a:gd name="T15" fmla="*/ 4 h 38"/>
                <a:gd name="T16" fmla="*/ 31 w 45"/>
                <a:gd name="T17" fmla="*/ 2 h 38"/>
                <a:gd name="T18" fmla="*/ 33 w 45"/>
                <a:gd name="T19" fmla="*/ 0 h 38"/>
                <a:gd name="T20" fmla="*/ 38 w 45"/>
                <a:gd name="T21" fmla="*/ 7 h 38"/>
                <a:gd name="T22" fmla="*/ 40 w 45"/>
                <a:gd name="T23" fmla="*/ 7 h 38"/>
                <a:gd name="T24" fmla="*/ 40 w 45"/>
                <a:gd name="T25" fmla="*/ 12 h 38"/>
                <a:gd name="T26" fmla="*/ 43 w 45"/>
                <a:gd name="T27" fmla="*/ 14 h 38"/>
                <a:gd name="T28" fmla="*/ 45 w 45"/>
                <a:gd name="T29" fmla="*/ 21 h 38"/>
                <a:gd name="T30" fmla="*/ 45 w 45"/>
                <a:gd name="T31" fmla="*/ 26 h 38"/>
                <a:gd name="T32" fmla="*/ 45 w 45"/>
                <a:gd name="T33" fmla="*/ 28 h 38"/>
                <a:gd name="T34" fmla="*/ 43 w 45"/>
                <a:gd name="T35" fmla="*/ 31 h 38"/>
                <a:gd name="T36" fmla="*/ 40 w 45"/>
                <a:gd name="T37" fmla="*/ 33 h 38"/>
                <a:gd name="T38" fmla="*/ 38 w 45"/>
                <a:gd name="T39" fmla="*/ 33 h 38"/>
                <a:gd name="T40" fmla="*/ 35 w 45"/>
                <a:gd name="T41" fmla="*/ 33 h 38"/>
                <a:gd name="T42" fmla="*/ 35 w 45"/>
                <a:gd name="T43" fmla="*/ 33 h 38"/>
                <a:gd name="T44" fmla="*/ 35 w 45"/>
                <a:gd name="T45" fmla="*/ 31 h 38"/>
                <a:gd name="T46" fmla="*/ 33 w 45"/>
                <a:gd name="T47" fmla="*/ 31 h 38"/>
                <a:gd name="T48" fmla="*/ 33 w 45"/>
                <a:gd name="T49" fmla="*/ 26 h 38"/>
                <a:gd name="T50" fmla="*/ 28 w 45"/>
                <a:gd name="T51" fmla="*/ 26 h 38"/>
                <a:gd name="T52" fmla="*/ 28 w 45"/>
                <a:gd name="T53" fmla="*/ 23 h 38"/>
                <a:gd name="T54" fmla="*/ 26 w 45"/>
                <a:gd name="T55" fmla="*/ 23 h 38"/>
                <a:gd name="T56" fmla="*/ 26 w 45"/>
                <a:gd name="T57" fmla="*/ 28 h 38"/>
                <a:gd name="T58" fmla="*/ 24 w 45"/>
                <a:gd name="T59" fmla="*/ 35 h 38"/>
                <a:gd name="T60" fmla="*/ 24 w 45"/>
                <a:gd name="T61" fmla="*/ 38 h 38"/>
                <a:gd name="T62" fmla="*/ 19 w 45"/>
                <a:gd name="T63" fmla="*/ 38 h 38"/>
                <a:gd name="T64" fmla="*/ 17 w 45"/>
                <a:gd name="T65" fmla="*/ 38 h 38"/>
                <a:gd name="T66" fmla="*/ 14 w 45"/>
                <a:gd name="T67" fmla="*/ 38 h 38"/>
                <a:gd name="T68" fmla="*/ 14 w 45"/>
                <a:gd name="T69" fmla="*/ 38 h 38"/>
                <a:gd name="T70" fmla="*/ 9 w 45"/>
                <a:gd name="T71" fmla="*/ 38 h 38"/>
                <a:gd name="T72" fmla="*/ 7 w 45"/>
                <a:gd name="T73" fmla="*/ 33 h 38"/>
                <a:gd name="T74" fmla="*/ 5 w 45"/>
                <a:gd name="T75" fmla="*/ 33 h 38"/>
                <a:gd name="T76" fmla="*/ 2 w 45"/>
                <a:gd name="T77" fmla="*/ 33 h 38"/>
                <a:gd name="T78" fmla="*/ 0 w 45"/>
                <a:gd name="T79" fmla="*/ 33 h 38"/>
                <a:gd name="T80" fmla="*/ 0 w 45"/>
                <a:gd name="T81" fmla="*/ 31 h 38"/>
                <a:gd name="T82" fmla="*/ 5 w 45"/>
                <a:gd name="T83" fmla="*/ 16 h 38"/>
                <a:gd name="T84" fmla="*/ 7 w 45"/>
                <a:gd name="T85" fmla="*/ 12 h 38"/>
                <a:gd name="T86" fmla="*/ 12 w 45"/>
                <a:gd name="T87" fmla="*/ 7 h 38"/>
                <a:gd name="T88" fmla="*/ 12 w 45"/>
                <a:gd name="T89"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 h="38">
                  <a:moveTo>
                    <a:pt x="12" y="7"/>
                  </a:moveTo>
                  <a:lnTo>
                    <a:pt x="14" y="7"/>
                  </a:lnTo>
                  <a:lnTo>
                    <a:pt x="17" y="7"/>
                  </a:lnTo>
                  <a:lnTo>
                    <a:pt x="21" y="2"/>
                  </a:lnTo>
                  <a:lnTo>
                    <a:pt x="24" y="4"/>
                  </a:lnTo>
                  <a:lnTo>
                    <a:pt x="26" y="7"/>
                  </a:lnTo>
                  <a:lnTo>
                    <a:pt x="28" y="7"/>
                  </a:lnTo>
                  <a:lnTo>
                    <a:pt x="31" y="4"/>
                  </a:lnTo>
                  <a:lnTo>
                    <a:pt x="31" y="2"/>
                  </a:lnTo>
                  <a:lnTo>
                    <a:pt x="33" y="0"/>
                  </a:lnTo>
                  <a:lnTo>
                    <a:pt x="38" y="7"/>
                  </a:lnTo>
                  <a:lnTo>
                    <a:pt x="40" y="7"/>
                  </a:lnTo>
                  <a:lnTo>
                    <a:pt x="40" y="12"/>
                  </a:lnTo>
                  <a:lnTo>
                    <a:pt x="43" y="14"/>
                  </a:lnTo>
                  <a:lnTo>
                    <a:pt x="45" y="21"/>
                  </a:lnTo>
                  <a:lnTo>
                    <a:pt x="45" y="26"/>
                  </a:lnTo>
                  <a:lnTo>
                    <a:pt x="45" y="28"/>
                  </a:lnTo>
                  <a:lnTo>
                    <a:pt x="43" y="31"/>
                  </a:lnTo>
                  <a:lnTo>
                    <a:pt x="40" y="33"/>
                  </a:lnTo>
                  <a:lnTo>
                    <a:pt x="38" y="33"/>
                  </a:lnTo>
                  <a:lnTo>
                    <a:pt x="35" y="33"/>
                  </a:lnTo>
                  <a:lnTo>
                    <a:pt x="35" y="33"/>
                  </a:lnTo>
                  <a:lnTo>
                    <a:pt x="35" y="31"/>
                  </a:lnTo>
                  <a:lnTo>
                    <a:pt x="33" y="31"/>
                  </a:lnTo>
                  <a:lnTo>
                    <a:pt x="33" y="26"/>
                  </a:lnTo>
                  <a:lnTo>
                    <a:pt x="28" y="26"/>
                  </a:lnTo>
                  <a:lnTo>
                    <a:pt x="28" y="23"/>
                  </a:lnTo>
                  <a:lnTo>
                    <a:pt x="26" y="23"/>
                  </a:lnTo>
                  <a:lnTo>
                    <a:pt x="26" y="28"/>
                  </a:lnTo>
                  <a:lnTo>
                    <a:pt x="24" y="35"/>
                  </a:lnTo>
                  <a:lnTo>
                    <a:pt x="24" y="38"/>
                  </a:lnTo>
                  <a:lnTo>
                    <a:pt x="19" y="38"/>
                  </a:lnTo>
                  <a:lnTo>
                    <a:pt x="17" y="38"/>
                  </a:lnTo>
                  <a:lnTo>
                    <a:pt x="14" y="38"/>
                  </a:lnTo>
                  <a:lnTo>
                    <a:pt x="14" y="38"/>
                  </a:lnTo>
                  <a:lnTo>
                    <a:pt x="9" y="38"/>
                  </a:lnTo>
                  <a:lnTo>
                    <a:pt x="7" y="33"/>
                  </a:lnTo>
                  <a:lnTo>
                    <a:pt x="5" y="33"/>
                  </a:lnTo>
                  <a:lnTo>
                    <a:pt x="2" y="33"/>
                  </a:lnTo>
                  <a:lnTo>
                    <a:pt x="0" y="33"/>
                  </a:lnTo>
                  <a:lnTo>
                    <a:pt x="0" y="31"/>
                  </a:lnTo>
                  <a:lnTo>
                    <a:pt x="5" y="16"/>
                  </a:lnTo>
                  <a:lnTo>
                    <a:pt x="7" y="12"/>
                  </a:lnTo>
                  <a:lnTo>
                    <a:pt x="12" y="7"/>
                  </a:lnTo>
                  <a:lnTo>
                    <a:pt x="12"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nvGrpSpPr>
            <p:cNvPr id="602" name="Russia">
              <a:extLst>
                <a:ext uri="{FF2B5EF4-FFF2-40B4-BE49-F238E27FC236}">
                  <a16:creationId xmlns:a16="http://schemas.microsoft.com/office/drawing/2014/main" xmlns="" id="{54B14BD6-E2EE-4B1F-A9E3-3F719933D583}"/>
                </a:ext>
              </a:extLst>
            </p:cNvPr>
            <p:cNvGrpSpPr/>
            <p:nvPr/>
          </p:nvGrpSpPr>
          <p:grpSpPr>
            <a:xfrm>
              <a:off x="6326877" y="1194053"/>
              <a:ext cx="3462439" cy="2017296"/>
              <a:chOff x="5091751" y="1194053"/>
              <a:chExt cx="3462439" cy="2017296"/>
            </a:xfrm>
            <a:grpFill/>
          </p:grpSpPr>
          <p:sp>
            <p:nvSpPr>
              <p:cNvPr id="731" name="Russia">
                <a:extLst>
                  <a:ext uri="{FF2B5EF4-FFF2-40B4-BE49-F238E27FC236}">
                    <a16:creationId xmlns:a16="http://schemas.microsoft.com/office/drawing/2014/main" xmlns="" id="{D14593E4-4240-42A6-9D07-D54B464B8C49}"/>
                  </a:ext>
                </a:extLst>
              </p:cNvPr>
              <p:cNvSpPr>
                <a:spLocks/>
              </p:cNvSpPr>
              <p:nvPr/>
            </p:nvSpPr>
            <p:spPr bwMode="auto">
              <a:xfrm>
                <a:off x="5091751" y="2745907"/>
                <a:ext cx="66978" cy="35192"/>
              </a:xfrm>
              <a:custGeom>
                <a:avLst/>
                <a:gdLst>
                  <a:gd name="T0" fmla="*/ 5 w 59"/>
                  <a:gd name="T1" fmla="*/ 24 h 31"/>
                  <a:gd name="T2" fmla="*/ 9 w 59"/>
                  <a:gd name="T3" fmla="*/ 26 h 31"/>
                  <a:gd name="T4" fmla="*/ 9 w 59"/>
                  <a:gd name="T5" fmla="*/ 29 h 31"/>
                  <a:gd name="T6" fmla="*/ 2 w 59"/>
                  <a:gd name="T7" fmla="*/ 31 h 31"/>
                  <a:gd name="T8" fmla="*/ 0 w 59"/>
                  <a:gd name="T9" fmla="*/ 31 h 31"/>
                  <a:gd name="T10" fmla="*/ 2 w 59"/>
                  <a:gd name="T11" fmla="*/ 31 h 31"/>
                  <a:gd name="T12" fmla="*/ 31 w 59"/>
                  <a:gd name="T13" fmla="*/ 31 h 31"/>
                  <a:gd name="T14" fmla="*/ 59 w 59"/>
                  <a:gd name="T15" fmla="*/ 29 h 31"/>
                  <a:gd name="T16" fmla="*/ 59 w 59"/>
                  <a:gd name="T17" fmla="*/ 29 h 31"/>
                  <a:gd name="T18" fmla="*/ 57 w 59"/>
                  <a:gd name="T19" fmla="*/ 29 h 31"/>
                  <a:gd name="T20" fmla="*/ 57 w 59"/>
                  <a:gd name="T21" fmla="*/ 22 h 31"/>
                  <a:gd name="T22" fmla="*/ 59 w 59"/>
                  <a:gd name="T23" fmla="*/ 17 h 31"/>
                  <a:gd name="T24" fmla="*/ 57 w 59"/>
                  <a:gd name="T25" fmla="*/ 14 h 31"/>
                  <a:gd name="T26" fmla="*/ 54 w 59"/>
                  <a:gd name="T27" fmla="*/ 14 h 31"/>
                  <a:gd name="T28" fmla="*/ 52 w 59"/>
                  <a:gd name="T29" fmla="*/ 10 h 31"/>
                  <a:gd name="T30" fmla="*/ 50 w 59"/>
                  <a:gd name="T31" fmla="*/ 10 h 31"/>
                  <a:gd name="T32" fmla="*/ 40 w 59"/>
                  <a:gd name="T33" fmla="*/ 10 h 31"/>
                  <a:gd name="T34" fmla="*/ 35 w 59"/>
                  <a:gd name="T35" fmla="*/ 7 h 31"/>
                  <a:gd name="T36" fmla="*/ 28 w 59"/>
                  <a:gd name="T37" fmla="*/ 0 h 31"/>
                  <a:gd name="T38" fmla="*/ 24 w 59"/>
                  <a:gd name="T39" fmla="*/ 0 h 31"/>
                  <a:gd name="T40" fmla="*/ 24 w 59"/>
                  <a:gd name="T41" fmla="*/ 3 h 31"/>
                  <a:gd name="T42" fmla="*/ 26 w 59"/>
                  <a:gd name="T43" fmla="*/ 10 h 31"/>
                  <a:gd name="T44" fmla="*/ 24 w 59"/>
                  <a:gd name="T45" fmla="*/ 10 h 31"/>
                  <a:gd name="T46" fmla="*/ 26 w 59"/>
                  <a:gd name="T47" fmla="*/ 14 h 31"/>
                  <a:gd name="T48" fmla="*/ 24 w 59"/>
                  <a:gd name="T49" fmla="*/ 19 h 31"/>
                  <a:gd name="T50" fmla="*/ 16 w 59"/>
                  <a:gd name="T51" fmla="*/ 17 h 31"/>
                  <a:gd name="T52" fmla="*/ 16 w 59"/>
                  <a:gd name="T53" fmla="*/ 10 h 31"/>
                  <a:gd name="T54" fmla="*/ 21 w 59"/>
                  <a:gd name="T55" fmla="*/ 3 h 31"/>
                  <a:gd name="T56" fmla="*/ 21 w 59"/>
                  <a:gd name="T57" fmla="*/ 3 h 31"/>
                  <a:gd name="T58" fmla="*/ 19 w 59"/>
                  <a:gd name="T59" fmla="*/ 3 h 31"/>
                  <a:gd name="T60" fmla="*/ 16 w 59"/>
                  <a:gd name="T61" fmla="*/ 10 h 31"/>
                  <a:gd name="T62" fmla="*/ 14 w 59"/>
                  <a:gd name="T63" fmla="*/ 17 h 31"/>
                  <a:gd name="T64" fmla="*/ 9 w 59"/>
                  <a:gd name="T65" fmla="*/ 19 h 31"/>
                  <a:gd name="T66" fmla="*/ 2 w 59"/>
                  <a:gd name="T67" fmla="*/ 17 h 31"/>
                  <a:gd name="T68" fmla="*/ 0 w 59"/>
                  <a:gd name="T69" fmla="*/ 19 h 31"/>
                  <a:gd name="T70" fmla="*/ 0 w 59"/>
                  <a:gd name="T71" fmla="*/ 24 h 31"/>
                  <a:gd name="T72" fmla="*/ 0 w 59"/>
                  <a:gd name="T73" fmla="*/ 26 h 31"/>
                  <a:gd name="T74" fmla="*/ 5 w 59"/>
                  <a:gd name="T75" fmla="*/ 24 h 31"/>
                  <a:gd name="T76" fmla="*/ 5 w 59"/>
                  <a:gd name="T7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31">
                    <a:moveTo>
                      <a:pt x="5" y="24"/>
                    </a:moveTo>
                    <a:lnTo>
                      <a:pt x="9" y="26"/>
                    </a:lnTo>
                    <a:lnTo>
                      <a:pt x="9" y="29"/>
                    </a:lnTo>
                    <a:lnTo>
                      <a:pt x="2" y="31"/>
                    </a:lnTo>
                    <a:lnTo>
                      <a:pt x="0" y="31"/>
                    </a:lnTo>
                    <a:lnTo>
                      <a:pt x="2" y="31"/>
                    </a:lnTo>
                    <a:lnTo>
                      <a:pt x="31" y="31"/>
                    </a:lnTo>
                    <a:lnTo>
                      <a:pt x="59" y="29"/>
                    </a:lnTo>
                    <a:lnTo>
                      <a:pt x="59" y="29"/>
                    </a:lnTo>
                    <a:lnTo>
                      <a:pt x="57" y="29"/>
                    </a:lnTo>
                    <a:lnTo>
                      <a:pt x="57" y="22"/>
                    </a:lnTo>
                    <a:lnTo>
                      <a:pt x="59" y="17"/>
                    </a:lnTo>
                    <a:lnTo>
                      <a:pt x="57" y="14"/>
                    </a:lnTo>
                    <a:lnTo>
                      <a:pt x="54" y="14"/>
                    </a:lnTo>
                    <a:lnTo>
                      <a:pt x="52" y="10"/>
                    </a:lnTo>
                    <a:lnTo>
                      <a:pt x="50" y="10"/>
                    </a:lnTo>
                    <a:lnTo>
                      <a:pt x="40" y="10"/>
                    </a:lnTo>
                    <a:lnTo>
                      <a:pt x="35" y="7"/>
                    </a:lnTo>
                    <a:lnTo>
                      <a:pt x="28" y="0"/>
                    </a:lnTo>
                    <a:lnTo>
                      <a:pt x="24" y="0"/>
                    </a:lnTo>
                    <a:lnTo>
                      <a:pt x="24" y="3"/>
                    </a:lnTo>
                    <a:lnTo>
                      <a:pt x="26" y="10"/>
                    </a:lnTo>
                    <a:lnTo>
                      <a:pt x="24" y="10"/>
                    </a:lnTo>
                    <a:lnTo>
                      <a:pt x="26" y="14"/>
                    </a:lnTo>
                    <a:lnTo>
                      <a:pt x="24" y="19"/>
                    </a:lnTo>
                    <a:lnTo>
                      <a:pt x="16" y="17"/>
                    </a:lnTo>
                    <a:lnTo>
                      <a:pt x="16" y="10"/>
                    </a:lnTo>
                    <a:lnTo>
                      <a:pt x="21" y="3"/>
                    </a:lnTo>
                    <a:lnTo>
                      <a:pt x="21" y="3"/>
                    </a:lnTo>
                    <a:lnTo>
                      <a:pt x="19" y="3"/>
                    </a:lnTo>
                    <a:lnTo>
                      <a:pt x="16" y="10"/>
                    </a:lnTo>
                    <a:lnTo>
                      <a:pt x="14" y="17"/>
                    </a:lnTo>
                    <a:lnTo>
                      <a:pt x="9" y="19"/>
                    </a:lnTo>
                    <a:lnTo>
                      <a:pt x="2" y="17"/>
                    </a:lnTo>
                    <a:lnTo>
                      <a:pt x="0" y="19"/>
                    </a:lnTo>
                    <a:lnTo>
                      <a:pt x="0" y="24"/>
                    </a:lnTo>
                    <a:lnTo>
                      <a:pt x="0" y="26"/>
                    </a:lnTo>
                    <a:lnTo>
                      <a:pt x="5" y="24"/>
                    </a:lnTo>
                    <a:lnTo>
                      <a:pt x="5" y="24"/>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732" name="Russia">
                <a:extLst>
                  <a:ext uri="{FF2B5EF4-FFF2-40B4-BE49-F238E27FC236}">
                    <a16:creationId xmlns:a16="http://schemas.microsoft.com/office/drawing/2014/main" xmlns="" id="{1A307847-18FD-4571-96D3-7AC167CD681D}"/>
                  </a:ext>
                </a:extLst>
              </p:cNvPr>
              <p:cNvSpPr>
                <a:spLocks noEditPoints="1"/>
              </p:cNvSpPr>
              <p:nvPr/>
            </p:nvSpPr>
            <p:spPr bwMode="auto">
              <a:xfrm>
                <a:off x="5209815" y="1194053"/>
                <a:ext cx="3344375" cy="2017296"/>
              </a:xfrm>
              <a:custGeom>
                <a:avLst/>
                <a:gdLst>
                  <a:gd name="T0" fmla="*/ 386 w 1246"/>
                  <a:gd name="T1" fmla="*/ 171 h 751"/>
                  <a:gd name="T2" fmla="*/ 441 w 1246"/>
                  <a:gd name="T3" fmla="*/ 133 h 751"/>
                  <a:gd name="T4" fmla="*/ 484 w 1246"/>
                  <a:gd name="T5" fmla="*/ 108 h 751"/>
                  <a:gd name="T6" fmla="*/ 546 w 1246"/>
                  <a:gd name="T7" fmla="*/ 121 h 751"/>
                  <a:gd name="T8" fmla="*/ 558 w 1246"/>
                  <a:gd name="T9" fmla="*/ 174 h 751"/>
                  <a:gd name="T10" fmla="*/ 651 w 1246"/>
                  <a:gd name="T11" fmla="*/ 157 h 751"/>
                  <a:gd name="T12" fmla="*/ 713 w 1246"/>
                  <a:gd name="T13" fmla="*/ 170 h 751"/>
                  <a:gd name="T14" fmla="*/ 785 w 1246"/>
                  <a:gd name="T15" fmla="*/ 167 h 751"/>
                  <a:gd name="T16" fmla="*/ 828 w 1246"/>
                  <a:gd name="T17" fmla="*/ 132 h 751"/>
                  <a:gd name="T18" fmla="*/ 960 w 1246"/>
                  <a:gd name="T19" fmla="*/ 143 h 751"/>
                  <a:gd name="T20" fmla="*/ 1063 w 1246"/>
                  <a:gd name="T21" fmla="*/ 139 h 751"/>
                  <a:gd name="T22" fmla="*/ 1155 w 1246"/>
                  <a:gd name="T23" fmla="*/ 112 h 751"/>
                  <a:gd name="T24" fmla="*/ 1200 w 1246"/>
                  <a:gd name="T25" fmla="*/ 111 h 751"/>
                  <a:gd name="T26" fmla="*/ 1245 w 1246"/>
                  <a:gd name="T27" fmla="*/ 171 h 751"/>
                  <a:gd name="T28" fmla="*/ 1196 w 1246"/>
                  <a:gd name="T29" fmla="*/ 192 h 751"/>
                  <a:gd name="T30" fmla="*/ 1218 w 1246"/>
                  <a:gd name="T31" fmla="*/ 247 h 751"/>
                  <a:gd name="T32" fmla="*/ 1184 w 1246"/>
                  <a:gd name="T33" fmla="*/ 335 h 751"/>
                  <a:gd name="T34" fmla="*/ 1152 w 1246"/>
                  <a:gd name="T35" fmla="*/ 395 h 751"/>
                  <a:gd name="T36" fmla="*/ 1161 w 1246"/>
                  <a:gd name="T37" fmla="*/ 502 h 751"/>
                  <a:gd name="T38" fmla="*/ 1117 w 1246"/>
                  <a:gd name="T39" fmla="*/ 358 h 751"/>
                  <a:gd name="T40" fmla="*/ 1106 w 1246"/>
                  <a:gd name="T41" fmla="*/ 331 h 751"/>
                  <a:gd name="T42" fmla="*/ 1060 w 1246"/>
                  <a:gd name="T43" fmla="*/ 380 h 751"/>
                  <a:gd name="T44" fmla="*/ 1020 w 1246"/>
                  <a:gd name="T45" fmla="*/ 393 h 751"/>
                  <a:gd name="T46" fmla="*/ 951 w 1246"/>
                  <a:gd name="T47" fmla="*/ 499 h 751"/>
                  <a:gd name="T48" fmla="*/ 1013 w 1246"/>
                  <a:gd name="T49" fmla="*/ 546 h 751"/>
                  <a:gd name="T50" fmla="*/ 975 w 1246"/>
                  <a:gd name="T51" fmla="*/ 677 h 751"/>
                  <a:gd name="T52" fmla="*/ 978 w 1246"/>
                  <a:gd name="T53" fmla="*/ 619 h 751"/>
                  <a:gd name="T54" fmla="*/ 921 w 1246"/>
                  <a:gd name="T55" fmla="*/ 590 h 751"/>
                  <a:gd name="T56" fmla="*/ 856 w 1246"/>
                  <a:gd name="T57" fmla="*/ 536 h 751"/>
                  <a:gd name="T58" fmla="*/ 798 w 1246"/>
                  <a:gd name="T59" fmla="*/ 598 h 751"/>
                  <a:gd name="T60" fmla="*/ 651 w 1246"/>
                  <a:gd name="T61" fmla="*/ 585 h 751"/>
                  <a:gd name="T62" fmla="*/ 555 w 1246"/>
                  <a:gd name="T63" fmla="*/ 630 h 751"/>
                  <a:gd name="T64" fmla="*/ 415 w 1246"/>
                  <a:gd name="T65" fmla="*/ 580 h 751"/>
                  <a:gd name="T66" fmla="*/ 321 w 1246"/>
                  <a:gd name="T67" fmla="*/ 582 h 751"/>
                  <a:gd name="T68" fmla="*/ 272 w 1246"/>
                  <a:gd name="T69" fmla="*/ 632 h 751"/>
                  <a:gd name="T70" fmla="*/ 220 w 1246"/>
                  <a:gd name="T71" fmla="*/ 685 h 751"/>
                  <a:gd name="T72" fmla="*/ 178 w 1246"/>
                  <a:gd name="T73" fmla="*/ 750 h 751"/>
                  <a:gd name="T74" fmla="*/ 127 w 1246"/>
                  <a:gd name="T75" fmla="*/ 675 h 751"/>
                  <a:gd name="T76" fmla="*/ 27 w 1246"/>
                  <a:gd name="T77" fmla="*/ 568 h 751"/>
                  <a:gd name="T78" fmla="*/ 21 w 1246"/>
                  <a:gd name="T79" fmla="*/ 430 h 751"/>
                  <a:gd name="T80" fmla="*/ 33 w 1246"/>
                  <a:gd name="T81" fmla="*/ 357 h 751"/>
                  <a:gd name="T82" fmla="*/ 59 w 1246"/>
                  <a:gd name="T83" fmla="*/ 407 h 751"/>
                  <a:gd name="T84" fmla="*/ 85 w 1246"/>
                  <a:gd name="T85" fmla="*/ 444 h 751"/>
                  <a:gd name="T86" fmla="*/ 113 w 1246"/>
                  <a:gd name="T87" fmla="*/ 363 h 751"/>
                  <a:gd name="T88" fmla="*/ 196 w 1246"/>
                  <a:gd name="T89" fmla="*/ 351 h 751"/>
                  <a:gd name="T90" fmla="*/ 235 w 1246"/>
                  <a:gd name="T91" fmla="*/ 334 h 751"/>
                  <a:gd name="T92" fmla="*/ 278 w 1246"/>
                  <a:gd name="T93" fmla="*/ 282 h 751"/>
                  <a:gd name="T94" fmla="*/ 339 w 1246"/>
                  <a:gd name="T95" fmla="*/ 366 h 751"/>
                  <a:gd name="T96" fmla="*/ 385 w 1246"/>
                  <a:gd name="T97" fmla="*/ 349 h 751"/>
                  <a:gd name="T98" fmla="*/ 347 w 1246"/>
                  <a:gd name="T99" fmla="*/ 284 h 751"/>
                  <a:gd name="T100" fmla="*/ 398 w 1246"/>
                  <a:gd name="T101" fmla="*/ 299 h 751"/>
                  <a:gd name="T102" fmla="*/ 180 w 1246"/>
                  <a:gd name="T103" fmla="*/ 259 h 751"/>
                  <a:gd name="T104" fmla="*/ 238 w 1246"/>
                  <a:gd name="T105" fmla="*/ 182 h 751"/>
                  <a:gd name="T106" fmla="*/ 180 w 1246"/>
                  <a:gd name="T107" fmla="*/ 206 h 751"/>
                  <a:gd name="T108" fmla="*/ 162 w 1246"/>
                  <a:gd name="T109" fmla="*/ 252 h 751"/>
                  <a:gd name="T110" fmla="*/ 162 w 1246"/>
                  <a:gd name="T111" fmla="*/ 282 h 751"/>
                  <a:gd name="T112" fmla="*/ 196 w 1246"/>
                  <a:gd name="T113" fmla="*/ 319 h 751"/>
                  <a:gd name="T114" fmla="*/ 233 w 1246"/>
                  <a:gd name="T115" fmla="*/ 332 h 751"/>
                  <a:gd name="T116" fmla="*/ 338 w 1246"/>
                  <a:gd name="T117" fmla="*/ 54 h 751"/>
                  <a:gd name="T118" fmla="*/ 394 w 1246"/>
                  <a:gd name="T119" fmla="*/ 50 h 751"/>
                  <a:gd name="T120" fmla="*/ 412 w 1246"/>
                  <a:gd name="T121" fmla="*/ 63 h 751"/>
                  <a:gd name="T122" fmla="*/ 1047 w 1246"/>
                  <a:gd name="T123" fmla="*/ 560 h 751"/>
                  <a:gd name="T124" fmla="*/ 1027 w 1246"/>
                  <a:gd name="T125" fmla="*/ 54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6" h="751">
                    <a:moveTo>
                      <a:pt x="351" y="226"/>
                    </a:moveTo>
                    <a:cubicBezTo>
                      <a:pt x="354" y="226"/>
                      <a:pt x="354" y="226"/>
                      <a:pt x="354" y="226"/>
                    </a:cubicBezTo>
                    <a:cubicBezTo>
                      <a:pt x="356" y="224"/>
                      <a:pt x="356" y="224"/>
                      <a:pt x="356" y="224"/>
                    </a:cubicBezTo>
                    <a:cubicBezTo>
                      <a:pt x="358" y="224"/>
                      <a:pt x="358" y="224"/>
                      <a:pt x="358" y="224"/>
                    </a:cubicBezTo>
                    <a:cubicBezTo>
                      <a:pt x="363" y="223"/>
                      <a:pt x="363" y="223"/>
                      <a:pt x="363" y="223"/>
                    </a:cubicBezTo>
                    <a:cubicBezTo>
                      <a:pt x="371" y="220"/>
                      <a:pt x="371" y="220"/>
                      <a:pt x="371" y="220"/>
                    </a:cubicBezTo>
                    <a:cubicBezTo>
                      <a:pt x="373" y="218"/>
                      <a:pt x="373" y="218"/>
                      <a:pt x="373" y="218"/>
                    </a:cubicBezTo>
                    <a:cubicBezTo>
                      <a:pt x="376" y="217"/>
                      <a:pt x="376" y="217"/>
                      <a:pt x="376" y="217"/>
                    </a:cubicBezTo>
                    <a:cubicBezTo>
                      <a:pt x="377" y="218"/>
                      <a:pt x="377" y="218"/>
                      <a:pt x="377" y="218"/>
                    </a:cubicBezTo>
                    <a:cubicBezTo>
                      <a:pt x="380" y="217"/>
                      <a:pt x="380" y="217"/>
                      <a:pt x="380" y="217"/>
                    </a:cubicBezTo>
                    <a:cubicBezTo>
                      <a:pt x="381" y="215"/>
                      <a:pt x="381" y="215"/>
                      <a:pt x="381" y="215"/>
                    </a:cubicBezTo>
                    <a:cubicBezTo>
                      <a:pt x="384" y="213"/>
                      <a:pt x="384" y="213"/>
                      <a:pt x="384" y="213"/>
                    </a:cubicBezTo>
                    <a:cubicBezTo>
                      <a:pt x="391" y="211"/>
                      <a:pt x="391" y="211"/>
                      <a:pt x="391" y="211"/>
                    </a:cubicBezTo>
                    <a:cubicBezTo>
                      <a:pt x="391" y="211"/>
                      <a:pt x="391" y="211"/>
                      <a:pt x="391" y="211"/>
                    </a:cubicBezTo>
                    <a:cubicBezTo>
                      <a:pt x="390" y="213"/>
                      <a:pt x="390" y="213"/>
                      <a:pt x="390" y="213"/>
                    </a:cubicBezTo>
                    <a:cubicBezTo>
                      <a:pt x="391" y="215"/>
                      <a:pt x="391" y="215"/>
                      <a:pt x="391" y="215"/>
                    </a:cubicBezTo>
                    <a:cubicBezTo>
                      <a:pt x="389" y="216"/>
                      <a:pt x="389" y="216"/>
                      <a:pt x="389" y="216"/>
                    </a:cubicBezTo>
                    <a:cubicBezTo>
                      <a:pt x="387" y="220"/>
                      <a:pt x="387" y="220"/>
                      <a:pt x="387" y="220"/>
                    </a:cubicBezTo>
                    <a:cubicBezTo>
                      <a:pt x="387" y="222"/>
                      <a:pt x="387" y="222"/>
                      <a:pt x="387" y="222"/>
                    </a:cubicBezTo>
                    <a:cubicBezTo>
                      <a:pt x="391" y="225"/>
                      <a:pt x="391" y="225"/>
                      <a:pt x="391" y="225"/>
                    </a:cubicBezTo>
                    <a:cubicBezTo>
                      <a:pt x="395" y="225"/>
                      <a:pt x="395" y="225"/>
                      <a:pt x="395" y="225"/>
                    </a:cubicBezTo>
                    <a:cubicBezTo>
                      <a:pt x="393" y="224"/>
                      <a:pt x="393" y="224"/>
                      <a:pt x="393" y="224"/>
                    </a:cubicBezTo>
                    <a:cubicBezTo>
                      <a:pt x="389" y="221"/>
                      <a:pt x="389" y="221"/>
                      <a:pt x="389" y="221"/>
                    </a:cubicBezTo>
                    <a:cubicBezTo>
                      <a:pt x="389" y="219"/>
                      <a:pt x="389" y="219"/>
                      <a:pt x="389" y="219"/>
                    </a:cubicBezTo>
                    <a:cubicBezTo>
                      <a:pt x="391" y="217"/>
                      <a:pt x="391" y="217"/>
                      <a:pt x="391" y="217"/>
                    </a:cubicBezTo>
                    <a:cubicBezTo>
                      <a:pt x="395" y="215"/>
                      <a:pt x="395" y="215"/>
                      <a:pt x="395" y="215"/>
                    </a:cubicBezTo>
                    <a:cubicBezTo>
                      <a:pt x="396" y="211"/>
                      <a:pt x="396" y="211"/>
                      <a:pt x="396" y="211"/>
                    </a:cubicBezTo>
                    <a:cubicBezTo>
                      <a:pt x="395" y="209"/>
                      <a:pt x="395" y="209"/>
                      <a:pt x="395" y="209"/>
                    </a:cubicBezTo>
                    <a:cubicBezTo>
                      <a:pt x="392" y="209"/>
                      <a:pt x="392" y="209"/>
                      <a:pt x="392" y="209"/>
                    </a:cubicBezTo>
                    <a:cubicBezTo>
                      <a:pt x="390" y="207"/>
                      <a:pt x="390" y="207"/>
                      <a:pt x="390" y="207"/>
                    </a:cubicBezTo>
                    <a:cubicBezTo>
                      <a:pt x="390" y="205"/>
                      <a:pt x="390" y="205"/>
                      <a:pt x="390" y="205"/>
                    </a:cubicBezTo>
                    <a:cubicBezTo>
                      <a:pt x="387" y="205"/>
                      <a:pt x="387" y="205"/>
                      <a:pt x="387" y="205"/>
                    </a:cubicBezTo>
                    <a:cubicBezTo>
                      <a:pt x="386" y="206"/>
                      <a:pt x="386" y="206"/>
                      <a:pt x="386" y="206"/>
                    </a:cubicBezTo>
                    <a:cubicBezTo>
                      <a:pt x="385" y="205"/>
                      <a:pt x="385" y="205"/>
                      <a:pt x="385" y="205"/>
                    </a:cubicBezTo>
                    <a:cubicBezTo>
                      <a:pt x="384" y="203"/>
                      <a:pt x="384" y="203"/>
                      <a:pt x="384" y="203"/>
                    </a:cubicBezTo>
                    <a:cubicBezTo>
                      <a:pt x="381" y="203"/>
                      <a:pt x="381" y="203"/>
                      <a:pt x="381" y="203"/>
                    </a:cubicBezTo>
                    <a:cubicBezTo>
                      <a:pt x="380" y="204"/>
                      <a:pt x="380" y="204"/>
                      <a:pt x="380" y="204"/>
                    </a:cubicBezTo>
                    <a:cubicBezTo>
                      <a:pt x="377" y="201"/>
                      <a:pt x="377" y="201"/>
                      <a:pt x="377" y="201"/>
                    </a:cubicBezTo>
                    <a:cubicBezTo>
                      <a:pt x="378" y="200"/>
                      <a:pt x="378" y="200"/>
                      <a:pt x="378" y="200"/>
                    </a:cubicBezTo>
                    <a:cubicBezTo>
                      <a:pt x="379" y="199"/>
                      <a:pt x="379" y="199"/>
                      <a:pt x="379" y="199"/>
                    </a:cubicBezTo>
                    <a:cubicBezTo>
                      <a:pt x="380" y="198"/>
                      <a:pt x="380" y="198"/>
                      <a:pt x="380" y="198"/>
                    </a:cubicBezTo>
                    <a:cubicBezTo>
                      <a:pt x="382" y="200"/>
                      <a:pt x="382" y="200"/>
                      <a:pt x="382" y="200"/>
                    </a:cubicBezTo>
                    <a:cubicBezTo>
                      <a:pt x="384" y="200"/>
                      <a:pt x="384" y="200"/>
                      <a:pt x="384" y="200"/>
                    </a:cubicBezTo>
                    <a:cubicBezTo>
                      <a:pt x="386" y="199"/>
                      <a:pt x="386" y="199"/>
                      <a:pt x="386" y="199"/>
                    </a:cubicBezTo>
                    <a:cubicBezTo>
                      <a:pt x="385" y="198"/>
                      <a:pt x="385" y="198"/>
                      <a:pt x="385" y="198"/>
                    </a:cubicBezTo>
                    <a:cubicBezTo>
                      <a:pt x="384" y="198"/>
                      <a:pt x="384" y="198"/>
                      <a:pt x="384" y="198"/>
                    </a:cubicBezTo>
                    <a:cubicBezTo>
                      <a:pt x="382" y="199"/>
                      <a:pt x="382" y="199"/>
                      <a:pt x="382" y="199"/>
                    </a:cubicBezTo>
                    <a:cubicBezTo>
                      <a:pt x="380" y="197"/>
                      <a:pt x="380" y="197"/>
                      <a:pt x="380" y="197"/>
                    </a:cubicBezTo>
                    <a:cubicBezTo>
                      <a:pt x="380" y="195"/>
                      <a:pt x="380" y="195"/>
                      <a:pt x="380" y="195"/>
                    </a:cubicBezTo>
                    <a:cubicBezTo>
                      <a:pt x="378" y="195"/>
                      <a:pt x="378" y="195"/>
                      <a:pt x="378" y="195"/>
                    </a:cubicBezTo>
                    <a:cubicBezTo>
                      <a:pt x="375" y="194"/>
                      <a:pt x="375" y="194"/>
                      <a:pt x="375" y="194"/>
                    </a:cubicBezTo>
                    <a:cubicBezTo>
                      <a:pt x="373" y="195"/>
                      <a:pt x="373" y="195"/>
                      <a:pt x="373" y="195"/>
                    </a:cubicBezTo>
                    <a:cubicBezTo>
                      <a:pt x="372" y="193"/>
                      <a:pt x="372" y="193"/>
                      <a:pt x="372" y="193"/>
                    </a:cubicBezTo>
                    <a:cubicBezTo>
                      <a:pt x="373" y="192"/>
                      <a:pt x="373" y="192"/>
                      <a:pt x="373" y="192"/>
                    </a:cubicBezTo>
                    <a:cubicBezTo>
                      <a:pt x="373" y="190"/>
                      <a:pt x="373" y="190"/>
                      <a:pt x="373" y="190"/>
                    </a:cubicBezTo>
                    <a:cubicBezTo>
                      <a:pt x="372" y="189"/>
                      <a:pt x="372" y="189"/>
                      <a:pt x="372" y="189"/>
                    </a:cubicBezTo>
                    <a:cubicBezTo>
                      <a:pt x="372" y="188"/>
                      <a:pt x="372" y="188"/>
                      <a:pt x="372" y="188"/>
                    </a:cubicBezTo>
                    <a:cubicBezTo>
                      <a:pt x="373" y="189"/>
                      <a:pt x="373" y="189"/>
                      <a:pt x="373" y="189"/>
                    </a:cubicBezTo>
                    <a:cubicBezTo>
                      <a:pt x="375" y="191"/>
                      <a:pt x="375" y="191"/>
                      <a:pt x="375" y="191"/>
                    </a:cubicBezTo>
                    <a:cubicBezTo>
                      <a:pt x="377" y="191"/>
                      <a:pt x="377" y="191"/>
                      <a:pt x="377" y="191"/>
                    </a:cubicBezTo>
                    <a:cubicBezTo>
                      <a:pt x="379" y="194"/>
                      <a:pt x="379" y="194"/>
                      <a:pt x="379" y="194"/>
                    </a:cubicBezTo>
                    <a:cubicBezTo>
                      <a:pt x="379" y="192"/>
                      <a:pt x="379" y="192"/>
                      <a:pt x="379" y="192"/>
                    </a:cubicBezTo>
                    <a:cubicBezTo>
                      <a:pt x="379" y="191"/>
                      <a:pt x="379" y="191"/>
                      <a:pt x="379" y="191"/>
                    </a:cubicBezTo>
                    <a:cubicBezTo>
                      <a:pt x="381" y="189"/>
                      <a:pt x="381" y="189"/>
                      <a:pt x="381" y="189"/>
                    </a:cubicBezTo>
                    <a:cubicBezTo>
                      <a:pt x="381" y="186"/>
                      <a:pt x="381" y="186"/>
                      <a:pt x="381" y="186"/>
                    </a:cubicBezTo>
                    <a:cubicBezTo>
                      <a:pt x="380" y="184"/>
                      <a:pt x="380" y="184"/>
                      <a:pt x="380" y="184"/>
                    </a:cubicBezTo>
                    <a:cubicBezTo>
                      <a:pt x="380" y="184"/>
                      <a:pt x="380" y="184"/>
                      <a:pt x="380" y="184"/>
                    </a:cubicBezTo>
                    <a:cubicBezTo>
                      <a:pt x="382" y="184"/>
                      <a:pt x="382" y="184"/>
                      <a:pt x="382" y="184"/>
                    </a:cubicBezTo>
                    <a:cubicBezTo>
                      <a:pt x="383" y="183"/>
                      <a:pt x="383" y="183"/>
                      <a:pt x="383" y="183"/>
                    </a:cubicBezTo>
                    <a:cubicBezTo>
                      <a:pt x="379" y="182"/>
                      <a:pt x="379" y="182"/>
                      <a:pt x="379" y="182"/>
                    </a:cubicBezTo>
                    <a:cubicBezTo>
                      <a:pt x="378" y="183"/>
                      <a:pt x="378" y="183"/>
                      <a:pt x="378" y="183"/>
                    </a:cubicBezTo>
                    <a:cubicBezTo>
                      <a:pt x="376" y="183"/>
                      <a:pt x="376" y="183"/>
                      <a:pt x="376" y="183"/>
                    </a:cubicBezTo>
                    <a:cubicBezTo>
                      <a:pt x="376" y="181"/>
                      <a:pt x="376" y="181"/>
                      <a:pt x="376" y="181"/>
                    </a:cubicBezTo>
                    <a:cubicBezTo>
                      <a:pt x="378" y="179"/>
                      <a:pt x="378" y="179"/>
                      <a:pt x="378" y="179"/>
                    </a:cubicBezTo>
                    <a:cubicBezTo>
                      <a:pt x="381" y="179"/>
                      <a:pt x="381" y="179"/>
                      <a:pt x="381" y="179"/>
                    </a:cubicBezTo>
                    <a:cubicBezTo>
                      <a:pt x="384" y="179"/>
                      <a:pt x="384" y="179"/>
                      <a:pt x="384" y="179"/>
                    </a:cubicBezTo>
                    <a:cubicBezTo>
                      <a:pt x="383" y="177"/>
                      <a:pt x="383" y="177"/>
                      <a:pt x="383" y="177"/>
                    </a:cubicBezTo>
                    <a:cubicBezTo>
                      <a:pt x="385" y="175"/>
                      <a:pt x="385" y="175"/>
                      <a:pt x="385" y="175"/>
                    </a:cubicBezTo>
                    <a:cubicBezTo>
                      <a:pt x="385" y="173"/>
                      <a:pt x="385" y="173"/>
                      <a:pt x="385" y="173"/>
                    </a:cubicBezTo>
                    <a:cubicBezTo>
                      <a:pt x="386" y="172"/>
                      <a:pt x="386" y="172"/>
                      <a:pt x="386" y="172"/>
                    </a:cubicBezTo>
                    <a:cubicBezTo>
                      <a:pt x="386" y="171"/>
                      <a:pt x="386" y="171"/>
                      <a:pt x="386" y="171"/>
                    </a:cubicBezTo>
                    <a:cubicBezTo>
                      <a:pt x="387" y="169"/>
                      <a:pt x="387" y="169"/>
                      <a:pt x="387" y="169"/>
                    </a:cubicBezTo>
                    <a:cubicBezTo>
                      <a:pt x="388" y="169"/>
                      <a:pt x="388" y="169"/>
                      <a:pt x="388" y="169"/>
                    </a:cubicBezTo>
                    <a:cubicBezTo>
                      <a:pt x="389" y="170"/>
                      <a:pt x="389" y="170"/>
                      <a:pt x="389" y="170"/>
                    </a:cubicBezTo>
                    <a:cubicBezTo>
                      <a:pt x="390" y="170"/>
                      <a:pt x="390" y="170"/>
                      <a:pt x="390" y="170"/>
                    </a:cubicBezTo>
                    <a:cubicBezTo>
                      <a:pt x="391" y="168"/>
                      <a:pt x="391" y="168"/>
                      <a:pt x="391" y="168"/>
                    </a:cubicBezTo>
                    <a:cubicBezTo>
                      <a:pt x="391" y="168"/>
                      <a:pt x="391" y="168"/>
                      <a:pt x="391" y="168"/>
                    </a:cubicBezTo>
                    <a:cubicBezTo>
                      <a:pt x="390" y="166"/>
                      <a:pt x="390" y="166"/>
                      <a:pt x="390" y="166"/>
                    </a:cubicBezTo>
                    <a:cubicBezTo>
                      <a:pt x="391" y="165"/>
                      <a:pt x="391" y="165"/>
                      <a:pt x="391" y="165"/>
                    </a:cubicBezTo>
                    <a:cubicBezTo>
                      <a:pt x="393" y="164"/>
                      <a:pt x="393" y="164"/>
                      <a:pt x="393" y="164"/>
                    </a:cubicBezTo>
                    <a:cubicBezTo>
                      <a:pt x="394" y="164"/>
                      <a:pt x="394" y="164"/>
                      <a:pt x="394" y="164"/>
                    </a:cubicBezTo>
                    <a:cubicBezTo>
                      <a:pt x="395" y="162"/>
                      <a:pt x="395" y="162"/>
                      <a:pt x="395" y="162"/>
                    </a:cubicBezTo>
                    <a:cubicBezTo>
                      <a:pt x="396" y="162"/>
                      <a:pt x="396" y="162"/>
                      <a:pt x="396" y="162"/>
                    </a:cubicBezTo>
                    <a:cubicBezTo>
                      <a:pt x="398" y="163"/>
                      <a:pt x="398" y="163"/>
                      <a:pt x="398" y="163"/>
                    </a:cubicBezTo>
                    <a:cubicBezTo>
                      <a:pt x="401" y="162"/>
                      <a:pt x="401" y="162"/>
                      <a:pt x="401" y="162"/>
                    </a:cubicBezTo>
                    <a:cubicBezTo>
                      <a:pt x="400" y="161"/>
                      <a:pt x="400" y="161"/>
                      <a:pt x="400" y="161"/>
                    </a:cubicBezTo>
                    <a:cubicBezTo>
                      <a:pt x="400" y="159"/>
                      <a:pt x="400" y="159"/>
                      <a:pt x="400" y="159"/>
                    </a:cubicBezTo>
                    <a:cubicBezTo>
                      <a:pt x="405" y="159"/>
                      <a:pt x="405" y="159"/>
                      <a:pt x="405" y="159"/>
                    </a:cubicBezTo>
                    <a:cubicBezTo>
                      <a:pt x="407" y="157"/>
                      <a:pt x="407" y="157"/>
                      <a:pt x="407" y="157"/>
                    </a:cubicBezTo>
                    <a:cubicBezTo>
                      <a:pt x="408" y="155"/>
                      <a:pt x="408" y="155"/>
                      <a:pt x="408" y="155"/>
                    </a:cubicBezTo>
                    <a:cubicBezTo>
                      <a:pt x="413" y="153"/>
                      <a:pt x="413" y="153"/>
                      <a:pt x="413" y="153"/>
                    </a:cubicBezTo>
                    <a:cubicBezTo>
                      <a:pt x="413" y="151"/>
                      <a:pt x="413" y="151"/>
                      <a:pt x="413" y="151"/>
                    </a:cubicBezTo>
                    <a:cubicBezTo>
                      <a:pt x="412" y="151"/>
                      <a:pt x="412" y="151"/>
                      <a:pt x="412" y="151"/>
                    </a:cubicBezTo>
                    <a:cubicBezTo>
                      <a:pt x="409" y="153"/>
                      <a:pt x="409" y="153"/>
                      <a:pt x="409" y="153"/>
                    </a:cubicBezTo>
                    <a:cubicBezTo>
                      <a:pt x="408" y="152"/>
                      <a:pt x="408" y="152"/>
                      <a:pt x="408" y="152"/>
                    </a:cubicBezTo>
                    <a:cubicBezTo>
                      <a:pt x="406" y="154"/>
                      <a:pt x="406" y="154"/>
                      <a:pt x="406" y="154"/>
                    </a:cubicBezTo>
                    <a:cubicBezTo>
                      <a:pt x="405" y="153"/>
                      <a:pt x="405" y="153"/>
                      <a:pt x="405" y="153"/>
                    </a:cubicBezTo>
                    <a:cubicBezTo>
                      <a:pt x="405" y="149"/>
                      <a:pt x="405" y="149"/>
                      <a:pt x="405" y="149"/>
                    </a:cubicBezTo>
                    <a:cubicBezTo>
                      <a:pt x="406" y="148"/>
                      <a:pt x="406" y="148"/>
                      <a:pt x="406" y="148"/>
                    </a:cubicBezTo>
                    <a:cubicBezTo>
                      <a:pt x="407" y="146"/>
                      <a:pt x="407" y="146"/>
                      <a:pt x="407" y="146"/>
                    </a:cubicBezTo>
                    <a:cubicBezTo>
                      <a:pt x="407" y="146"/>
                      <a:pt x="407" y="146"/>
                      <a:pt x="407" y="146"/>
                    </a:cubicBezTo>
                    <a:cubicBezTo>
                      <a:pt x="408" y="147"/>
                      <a:pt x="408" y="147"/>
                      <a:pt x="408" y="147"/>
                    </a:cubicBezTo>
                    <a:cubicBezTo>
                      <a:pt x="408" y="148"/>
                      <a:pt x="408" y="148"/>
                      <a:pt x="408" y="148"/>
                    </a:cubicBezTo>
                    <a:cubicBezTo>
                      <a:pt x="410" y="146"/>
                      <a:pt x="410" y="146"/>
                      <a:pt x="410" y="146"/>
                    </a:cubicBezTo>
                    <a:cubicBezTo>
                      <a:pt x="408" y="144"/>
                      <a:pt x="408" y="144"/>
                      <a:pt x="408" y="144"/>
                    </a:cubicBezTo>
                    <a:cubicBezTo>
                      <a:pt x="410" y="144"/>
                      <a:pt x="410" y="144"/>
                      <a:pt x="410" y="144"/>
                    </a:cubicBezTo>
                    <a:cubicBezTo>
                      <a:pt x="412" y="145"/>
                      <a:pt x="412" y="145"/>
                      <a:pt x="412" y="145"/>
                    </a:cubicBezTo>
                    <a:cubicBezTo>
                      <a:pt x="413" y="145"/>
                      <a:pt x="413" y="145"/>
                      <a:pt x="413" y="145"/>
                    </a:cubicBezTo>
                    <a:cubicBezTo>
                      <a:pt x="416" y="143"/>
                      <a:pt x="416" y="143"/>
                      <a:pt x="416" y="143"/>
                    </a:cubicBezTo>
                    <a:cubicBezTo>
                      <a:pt x="418" y="144"/>
                      <a:pt x="418" y="144"/>
                      <a:pt x="418" y="144"/>
                    </a:cubicBezTo>
                    <a:cubicBezTo>
                      <a:pt x="423" y="142"/>
                      <a:pt x="423" y="142"/>
                      <a:pt x="423" y="142"/>
                    </a:cubicBezTo>
                    <a:cubicBezTo>
                      <a:pt x="425" y="143"/>
                      <a:pt x="425" y="143"/>
                      <a:pt x="425" y="143"/>
                    </a:cubicBezTo>
                    <a:cubicBezTo>
                      <a:pt x="426" y="144"/>
                      <a:pt x="426" y="144"/>
                      <a:pt x="426" y="144"/>
                    </a:cubicBezTo>
                    <a:cubicBezTo>
                      <a:pt x="424" y="149"/>
                      <a:pt x="424" y="149"/>
                      <a:pt x="424" y="149"/>
                    </a:cubicBezTo>
                    <a:cubicBezTo>
                      <a:pt x="424" y="150"/>
                      <a:pt x="424" y="150"/>
                      <a:pt x="424" y="150"/>
                    </a:cubicBezTo>
                    <a:cubicBezTo>
                      <a:pt x="426" y="151"/>
                      <a:pt x="426" y="151"/>
                      <a:pt x="426" y="151"/>
                    </a:cubicBezTo>
                    <a:cubicBezTo>
                      <a:pt x="427" y="148"/>
                      <a:pt x="427" y="148"/>
                      <a:pt x="427" y="148"/>
                    </a:cubicBezTo>
                    <a:cubicBezTo>
                      <a:pt x="428" y="146"/>
                      <a:pt x="428" y="146"/>
                      <a:pt x="428" y="146"/>
                    </a:cubicBezTo>
                    <a:cubicBezTo>
                      <a:pt x="428" y="144"/>
                      <a:pt x="428" y="144"/>
                      <a:pt x="428" y="144"/>
                    </a:cubicBezTo>
                    <a:cubicBezTo>
                      <a:pt x="428" y="143"/>
                      <a:pt x="428" y="143"/>
                      <a:pt x="428" y="143"/>
                    </a:cubicBezTo>
                    <a:cubicBezTo>
                      <a:pt x="430" y="145"/>
                      <a:pt x="430" y="145"/>
                      <a:pt x="430" y="145"/>
                    </a:cubicBezTo>
                    <a:cubicBezTo>
                      <a:pt x="430" y="148"/>
                      <a:pt x="430" y="148"/>
                      <a:pt x="430" y="148"/>
                    </a:cubicBezTo>
                    <a:cubicBezTo>
                      <a:pt x="432" y="148"/>
                      <a:pt x="432" y="148"/>
                      <a:pt x="432" y="148"/>
                    </a:cubicBezTo>
                    <a:cubicBezTo>
                      <a:pt x="432" y="146"/>
                      <a:pt x="432" y="146"/>
                      <a:pt x="432" y="146"/>
                    </a:cubicBezTo>
                    <a:cubicBezTo>
                      <a:pt x="432" y="144"/>
                      <a:pt x="432" y="144"/>
                      <a:pt x="432" y="144"/>
                    </a:cubicBezTo>
                    <a:cubicBezTo>
                      <a:pt x="433" y="143"/>
                      <a:pt x="433" y="143"/>
                      <a:pt x="433" y="143"/>
                    </a:cubicBezTo>
                    <a:cubicBezTo>
                      <a:pt x="434" y="143"/>
                      <a:pt x="434" y="143"/>
                      <a:pt x="434" y="143"/>
                    </a:cubicBezTo>
                    <a:cubicBezTo>
                      <a:pt x="434" y="145"/>
                      <a:pt x="434" y="145"/>
                      <a:pt x="434" y="145"/>
                    </a:cubicBezTo>
                    <a:cubicBezTo>
                      <a:pt x="437" y="143"/>
                      <a:pt x="437" y="143"/>
                      <a:pt x="437" y="143"/>
                    </a:cubicBezTo>
                    <a:cubicBezTo>
                      <a:pt x="437" y="142"/>
                      <a:pt x="437" y="142"/>
                      <a:pt x="437" y="142"/>
                    </a:cubicBezTo>
                    <a:cubicBezTo>
                      <a:pt x="436" y="140"/>
                      <a:pt x="436" y="140"/>
                      <a:pt x="436" y="140"/>
                    </a:cubicBezTo>
                    <a:cubicBezTo>
                      <a:pt x="438" y="140"/>
                      <a:pt x="438" y="140"/>
                      <a:pt x="438" y="140"/>
                    </a:cubicBezTo>
                    <a:cubicBezTo>
                      <a:pt x="439" y="139"/>
                      <a:pt x="439" y="139"/>
                      <a:pt x="439" y="139"/>
                    </a:cubicBezTo>
                    <a:cubicBezTo>
                      <a:pt x="437" y="138"/>
                      <a:pt x="437" y="138"/>
                      <a:pt x="437" y="138"/>
                    </a:cubicBezTo>
                    <a:cubicBezTo>
                      <a:pt x="439" y="136"/>
                      <a:pt x="439" y="136"/>
                      <a:pt x="439" y="136"/>
                    </a:cubicBezTo>
                    <a:cubicBezTo>
                      <a:pt x="442" y="136"/>
                      <a:pt x="442" y="136"/>
                      <a:pt x="442" y="136"/>
                    </a:cubicBezTo>
                    <a:cubicBezTo>
                      <a:pt x="444" y="135"/>
                      <a:pt x="444" y="135"/>
                      <a:pt x="444" y="135"/>
                    </a:cubicBezTo>
                    <a:cubicBezTo>
                      <a:pt x="445" y="135"/>
                      <a:pt x="445" y="135"/>
                      <a:pt x="445" y="135"/>
                    </a:cubicBezTo>
                    <a:cubicBezTo>
                      <a:pt x="445" y="137"/>
                      <a:pt x="445" y="137"/>
                      <a:pt x="445" y="137"/>
                    </a:cubicBezTo>
                    <a:cubicBezTo>
                      <a:pt x="445" y="137"/>
                      <a:pt x="445" y="137"/>
                      <a:pt x="445" y="137"/>
                    </a:cubicBezTo>
                    <a:cubicBezTo>
                      <a:pt x="448" y="137"/>
                      <a:pt x="448" y="137"/>
                      <a:pt x="448" y="137"/>
                    </a:cubicBezTo>
                    <a:cubicBezTo>
                      <a:pt x="448" y="140"/>
                      <a:pt x="448" y="140"/>
                      <a:pt x="448" y="140"/>
                    </a:cubicBezTo>
                    <a:cubicBezTo>
                      <a:pt x="449" y="141"/>
                      <a:pt x="449" y="141"/>
                      <a:pt x="449" y="141"/>
                    </a:cubicBezTo>
                    <a:cubicBezTo>
                      <a:pt x="448" y="145"/>
                      <a:pt x="448" y="145"/>
                      <a:pt x="448" y="145"/>
                    </a:cubicBezTo>
                    <a:cubicBezTo>
                      <a:pt x="451" y="144"/>
                      <a:pt x="451" y="144"/>
                      <a:pt x="451" y="144"/>
                    </a:cubicBezTo>
                    <a:cubicBezTo>
                      <a:pt x="452" y="140"/>
                      <a:pt x="452" y="140"/>
                      <a:pt x="452" y="140"/>
                    </a:cubicBezTo>
                    <a:cubicBezTo>
                      <a:pt x="450" y="136"/>
                      <a:pt x="450" y="136"/>
                      <a:pt x="450" y="136"/>
                    </a:cubicBezTo>
                    <a:cubicBezTo>
                      <a:pt x="448" y="135"/>
                      <a:pt x="448" y="135"/>
                      <a:pt x="448" y="135"/>
                    </a:cubicBezTo>
                    <a:cubicBezTo>
                      <a:pt x="446" y="132"/>
                      <a:pt x="446" y="132"/>
                      <a:pt x="446" y="132"/>
                    </a:cubicBezTo>
                    <a:cubicBezTo>
                      <a:pt x="444" y="134"/>
                      <a:pt x="444" y="134"/>
                      <a:pt x="444" y="134"/>
                    </a:cubicBezTo>
                    <a:cubicBezTo>
                      <a:pt x="443" y="133"/>
                      <a:pt x="443" y="133"/>
                      <a:pt x="443" y="133"/>
                    </a:cubicBezTo>
                    <a:cubicBezTo>
                      <a:pt x="441" y="133"/>
                      <a:pt x="441" y="133"/>
                      <a:pt x="441" y="133"/>
                    </a:cubicBezTo>
                    <a:cubicBezTo>
                      <a:pt x="440" y="132"/>
                      <a:pt x="440" y="132"/>
                      <a:pt x="440" y="132"/>
                    </a:cubicBezTo>
                    <a:cubicBezTo>
                      <a:pt x="438" y="131"/>
                      <a:pt x="438" y="131"/>
                      <a:pt x="438" y="131"/>
                    </a:cubicBezTo>
                    <a:cubicBezTo>
                      <a:pt x="438" y="130"/>
                      <a:pt x="438" y="130"/>
                      <a:pt x="438" y="130"/>
                    </a:cubicBezTo>
                    <a:cubicBezTo>
                      <a:pt x="439" y="129"/>
                      <a:pt x="439" y="129"/>
                      <a:pt x="439" y="129"/>
                    </a:cubicBezTo>
                    <a:cubicBezTo>
                      <a:pt x="443" y="129"/>
                      <a:pt x="443" y="129"/>
                      <a:pt x="443" y="129"/>
                    </a:cubicBezTo>
                    <a:cubicBezTo>
                      <a:pt x="444" y="127"/>
                      <a:pt x="444" y="127"/>
                      <a:pt x="444" y="127"/>
                    </a:cubicBezTo>
                    <a:cubicBezTo>
                      <a:pt x="446" y="127"/>
                      <a:pt x="446" y="127"/>
                      <a:pt x="446" y="127"/>
                    </a:cubicBezTo>
                    <a:cubicBezTo>
                      <a:pt x="448" y="128"/>
                      <a:pt x="448" y="128"/>
                      <a:pt x="448" y="128"/>
                    </a:cubicBezTo>
                    <a:cubicBezTo>
                      <a:pt x="450" y="127"/>
                      <a:pt x="450" y="127"/>
                      <a:pt x="450" y="127"/>
                    </a:cubicBezTo>
                    <a:cubicBezTo>
                      <a:pt x="451" y="128"/>
                      <a:pt x="451" y="128"/>
                      <a:pt x="451" y="128"/>
                    </a:cubicBezTo>
                    <a:cubicBezTo>
                      <a:pt x="455" y="126"/>
                      <a:pt x="455" y="126"/>
                      <a:pt x="455" y="126"/>
                    </a:cubicBezTo>
                    <a:cubicBezTo>
                      <a:pt x="458" y="127"/>
                      <a:pt x="458" y="127"/>
                      <a:pt x="458" y="127"/>
                    </a:cubicBezTo>
                    <a:cubicBezTo>
                      <a:pt x="459" y="127"/>
                      <a:pt x="459" y="127"/>
                      <a:pt x="459" y="127"/>
                    </a:cubicBezTo>
                    <a:cubicBezTo>
                      <a:pt x="461" y="127"/>
                      <a:pt x="461" y="127"/>
                      <a:pt x="461" y="127"/>
                    </a:cubicBezTo>
                    <a:cubicBezTo>
                      <a:pt x="462" y="126"/>
                      <a:pt x="462" y="126"/>
                      <a:pt x="462" y="126"/>
                    </a:cubicBezTo>
                    <a:cubicBezTo>
                      <a:pt x="462" y="125"/>
                      <a:pt x="462" y="125"/>
                      <a:pt x="462" y="125"/>
                    </a:cubicBezTo>
                    <a:cubicBezTo>
                      <a:pt x="459" y="125"/>
                      <a:pt x="459" y="125"/>
                      <a:pt x="459" y="125"/>
                    </a:cubicBezTo>
                    <a:cubicBezTo>
                      <a:pt x="456" y="124"/>
                      <a:pt x="456" y="124"/>
                      <a:pt x="456" y="124"/>
                    </a:cubicBezTo>
                    <a:cubicBezTo>
                      <a:pt x="453" y="125"/>
                      <a:pt x="453" y="125"/>
                      <a:pt x="453" y="125"/>
                    </a:cubicBezTo>
                    <a:cubicBezTo>
                      <a:pt x="450" y="124"/>
                      <a:pt x="450" y="124"/>
                      <a:pt x="450" y="124"/>
                    </a:cubicBezTo>
                    <a:cubicBezTo>
                      <a:pt x="450" y="123"/>
                      <a:pt x="450" y="123"/>
                      <a:pt x="450" y="123"/>
                    </a:cubicBezTo>
                    <a:cubicBezTo>
                      <a:pt x="449" y="121"/>
                      <a:pt x="449" y="121"/>
                      <a:pt x="449" y="121"/>
                    </a:cubicBezTo>
                    <a:cubicBezTo>
                      <a:pt x="452" y="119"/>
                      <a:pt x="452" y="119"/>
                      <a:pt x="452" y="119"/>
                    </a:cubicBezTo>
                    <a:cubicBezTo>
                      <a:pt x="449" y="118"/>
                      <a:pt x="449" y="118"/>
                      <a:pt x="449" y="118"/>
                    </a:cubicBezTo>
                    <a:cubicBezTo>
                      <a:pt x="447" y="116"/>
                      <a:pt x="447" y="116"/>
                      <a:pt x="447" y="116"/>
                    </a:cubicBezTo>
                    <a:cubicBezTo>
                      <a:pt x="445" y="116"/>
                      <a:pt x="445" y="116"/>
                      <a:pt x="445" y="116"/>
                    </a:cubicBezTo>
                    <a:cubicBezTo>
                      <a:pt x="443" y="113"/>
                      <a:pt x="443" y="113"/>
                      <a:pt x="443" y="113"/>
                    </a:cubicBezTo>
                    <a:cubicBezTo>
                      <a:pt x="443" y="111"/>
                      <a:pt x="443" y="111"/>
                      <a:pt x="443" y="111"/>
                    </a:cubicBezTo>
                    <a:cubicBezTo>
                      <a:pt x="445" y="111"/>
                      <a:pt x="445" y="111"/>
                      <a:pt x="445" y="111"/>
                    </a:cubicBezTo>
                    <a:cubicBezTo>
                      <a:pt x="445" y="109"/>
                      <a:pt x="445" y="109"/>
                      <a:pt x="445" y="109"/>
                    </a:cubicBezTo>
                    <a:cubicBezTo>
                      <a:pt x="443" y="107"/>
                      <a:pt x="443" y="107"/>
                      <a:pt x="443" y="107"/>
                    </a:cubicBezTo>
                    <a:cubicBezTo>
                      <a:pt x="443" y="98"/>
                      <a:pt x="443" y="98"/>
                      <a:pt x="443" y="98"/>
                    </a:cubicBezTo>
                    <a:cubicBezTo>
                      <a:pt x="445" y="96"/>
                      <a:pt x="445" y="96"/>
                      <a:pt x="445" y="96"/>
                    </a:cubicBezTo>
                    <a:cubicBezTo>
                      <a:pt x="444" y="93"/>
                      <a:pt x="444" y="93"/>
                      <a:pt x="444" y="93"/>
                    </a:cubicBezTo>
                    <a:cubicBezTo>
                      <a:pt x="445" y="90"/>
                      <a:pt x="445" y="90"/>
                      <a:pt x="445" y="90"/>
                    </a:cubicBezTo>
                    <a:cubicBezTo>
                      <a:pt x="446" y="88"/>
                      <a:pt x="446" y="88"/>
                      <a:pt x="446" y="88"/>
                    </a:cubicBezTo>
                    <a:cubicBezTo>
                      <a:pt x="445" y="87"/>
                      <a:pt x="445" y="87"/>
                      <a:pt x="445" y="87"/>
                    </a:cubicBezTo>
                    <a:cubicBezTo>
                      <a:pt x="447" y="86"/>
                      <a:pt x="447" y="86"/>
                      <a:pt x="447" y="86"/>
                    </a:cubicBezTo>
                    <a:cubicBezTo>
                      <a:pt x="447" y="84"/>
                      <a:pt x="447" y="84"/>
                      <a:pt x="447" y="84"/>
                    </a:cubicBezTo>
                    <a:cubicBezTo>
                      <a:pt x="450" y="82"/>
                      <a:pt x="450" y="82"/>
                      <a:pt x="450" y="82"/>
                    </a:cubicBezTo>
                    <a:cubicBezTo>
                      <a:pt x="451" y="82"/>
                      <a:pt x="451" y="82"/>
                      <a:pt x="451" y="82"/>
                    </a:cubicBezTo>
                    <a:cubicBezTo>
                      <a:pt x="454" y="85"/>
                      <a:pt x="454" y="85"/>
                      <a:pt x="454" y="85"/>
                    </a:cubicBezTo>
                    <a:cubicBezTo>
                      <a:pt x="455" y="83"/>
                      <a:pt x="455" y="83"/>
                      <a:pt x="455" y="83"/>
                    </a:cubicBezTo>
                    <a:cubicBezTo>
                      <a:pt x="457" y="83"/>
                      <a:pt x="457" y="83"/>
                      <a:pt x="457" y="83"/>
                    </a:cubicBezTo>
                    <a:cubicBezTo>
                      <a:pt x="458" y="86"/>
                      <a:pt x="458" y="86"/>
                      <a:pt x="458" y="86"/>
                    </a:cubicBezTo>
                    <a:cubicBezTo>
                      <a:pt x="461" y="86"/>
                      <a:pt x="461" y="86"/>
                      <a:pt x="461" y="86"/>
                    </a:cubicBezTo>
                    <a:cubicBezTo>
                      <a:pt x="463" y="84"/>
                      <a:pt x="463" y="84"/>
                      <a:pt x="463" y="84"/>
                    </a:cubicBezTo>
                    <a:cubicBezTo>
                      <a:pt x="464" y="84"/>
                      <a:pt x="464" y="84"/>
                      <a:pt x="464" y="84"/>
                    </a:cubicBezTo>
                    <a:cubicBezTo>
                      <a:pt x="464" y="87"/>
                      <a:pt x="464" y="87"/>
                      <a:pt x="464" y="87"/>
                    </a:cubicBezTo>
                    <a:cubicBezTo>
                      <a:pt x="465" y="88"/>
                      <a:pt x="465" y="88"/>
                      <a:pt x="465" y="88"/>
                    </a:cubicBezTo>
                    <a:cubicBezTo>
                      <a:pt x="468" y="89"/>
                      <a:pt x="468" y="89"/>
                      <a:pt x="468" y="89"/>
                    </a:cubicBezTo>
                    <a:cubicBezTo>
                      <a:pt x="468" y="89"/>
                      <a:pt x="468" y="89"/>
                      <a:pt x="468" y="89"/>
                    </a:cubicBezTo>
                    <a:cubicBezTo>
                      <a:pt x="466" y="91"/>
                      <a:pt x="466" y="91"/>
                      <a:pt x="466" y="91"/>
                    </a:cubicBezTo>
                    <a:cubicBezTo>
                      <a:pt x="466" y="91"/>
                      <a:pt x="466" y="91"/>
                      <a:pt x="466" y="91"/>
                    </a:cubicBezTo>
                    <a:cubicBezTo>
                      <a:pt x="465" y="93"/>
                      <a:pt x="465" y="93"/>
                      <a:pt x="465" y="93"/>
                    </a:cubicBezTo>
                    <a:cubicBezTo>
                      <a:pt x="466" y="95"/>
                      <a:pt x="466" y="95"/>
                      <a:pt x="466" y="95"/>
                    </a:cubicBezTo>
                    <a:cubicBezTo>
                      <a:pt x="464" y="98"/>
                      <a:pt x="464" y="98"/>
                      <a:pt x="464" y="98"/>
                    </a:cubicBezTo>
                    <a:cubicBezTo>
                      <a:pt x="462" y="99"/>
                      <a:pt x="462" y="99"/>
                      <a:pt x="462" y="99"/>
                    </a:cubicBezTo>
                    <a:cubicBezTo>
                      <a:pt x="460" y="101"/>
                      <a:pt x="460" y="101"/>
                      <a:pt x="460" y="101"/>
                    </a:cubicBezTo>
                    <a:cubicBezTo>
                      <a:pt x="462" y="101"/>
                      <a:pt x="462" y="101"/>
                      <a:pt x="462" y="101"/>
                    </a:cubicBezTo>
                    <a:cubicBezTo>
                      <a:pt x="466" y="100"/>
                      <a:pt x="466" y="100"/>
                      <a:pt x="466" y="100"/>
                    </a:cubicBezTo>
                    <a:cubicBezTo>
                      <a:pt x="469" y="95"/>
                      <a:pt x="469" y="95"/>
                      <a:pt x="469" y="95"/>
                    </a:cubicBezTo>
                    <a:cubicBezTo>
                      <a:pt x="470" y="95"/>
                      <a:pt x="470" y="95"/>
                      <a:pt x="470" y="95"/>
                    </a:cubicBezTo>
                    <a:cubicBezTo>
                      <a:pt x="470" y="97"/>
                      <a:pt x="470" y="97"/>
                      <a:pt x="470" y="97"/>
                    </a:cubicBezTo>
                    <a:cubicBezTo>
                      <a:pt x="469" y="99"/>
                      <a:pt x="469" y="99"/>
                      <a:pt x="469" y="99"/>
                    </a:cubicBezTo>
                    <a:cubicBezTo>
                      <a:pt x="469" y="100"/>
                      <a:pt x="469" y="100"/>
                      <a:pt x="469" y="100"/>
                    </a:cubicBezTo>
                    <a:cubicBezTo>
                      <a:pt x="471" y="100"/>
                      <a:pt x="471" y="100"/>
                      <a:pt x="471" y="100"/>
                    </a:cubicBezTo>
                    <a:cubicBezTo>
                      <a:pt x="473" y="98"/>
                      <a:pt x="473" y="98"/>
                      <a:pt x="473" y="98"/>
                    </a:cubicBezTo>
                    <a:cubicBezTo>
                      <a:pt x="474" y="97"/>
                      <a:pt x="474" y="97"/>
                      <a:pt x="474" y="97"/>
                    </a:cubicBezTo>
                    <a:cubicBezTo>
                      <a:pt x="475" y="97"/>
                      <a:pt x="475" y="97"/>
                      <a:pt x="475" y="97"/>
                    </a:cubicBezTo>
                    <a:cubicBezTo>
                      <a:pt x="478" y="97"/>
                      <a:pt x="478" y="97"/>
                      <a:pt x="478" y="97"/>
                    </a:cubicBezTo>
                    <a:cubicBezTo>
                      <a:pt x="478" y="95"/>
                      <a:pt x="478" y="95"/>
                      <a:pt x="478" y="95"/>
                    </a:cubicBezTo>
                    <a:cubicBezTo>
                      <a:pt x="479" y="95"/>
                      <a:pt x="479" y="95"/>
                      <a:pt x="479" y="95"/>
                    </a:cubicBezTo>
                    <a:cubicBezTo>
                      <a:pt x="481" y="96"/>
                      <a:pt x="481" y="96"/>
                      <a:pt x="481" y="96"/>
                    </a:cubicBezTo>
                    <a:cubicBezTo>
                      <a:pt x="482" y="95"/>
                      <a:pt x="482" y="95"/>
                      <a:pt x="482" y="95"/>
                    </a:cubicBezTo>
                    <a:cubicBezTo>
                      <a:pt x="485" y="97"/>
                      <a:pt x="485" y="97"/>
                      <a:pt x="485" y="97"/>
                    </a:cubicBezTo>
                    <a:cubicBezTo>
                      <a:pt x="485" y="99"/>
                      <a:pt x="485" y="99"/>
                      <a:pt x="485" y="99"/>
                    </a:cubicBezTo>
                    <a:cubicBezTo>
                      <a:pt x="486" y="102"/>
                      <a:pt x="486" y="102"/>
                      <a:pt x="486" y="102"/>
                    </a:cubicBezTo>
                    <a:cubicBezTo>
                      <a:pt x="485" y="103"/>
                      <a:pt x="485" y="103"/>
                      <a:pt x="485" y="103"/>
                    </a:cubicBezTo>
                    <a:cubicBezTo>
                      <a:pt x="485" y="105"/>
                      <a:pt x="485" y="105"/>
                      <a:pt x="485" y="105"/>
                    </a:cubicBezTo>
                    <a:cubicBezTo>
                      <a:pt x="484" y="108"/>
                      <a:pt x="484" y="108"/>
                      <a:pt x="484" y="108"/>
                    </a:cubicBezTo>
                    <a:cubicBezTo>
                      <a:pt x="486" y="112"/>
                      <a:pt x="486" y="112"/>
                      <a:pt x="486" y="112"/>
                    </a:cubicBezTo>
                    <a:cubicBezTo>
                      <a:pt x="486" y="114"/>
                      <a:pt x="486" y="114"/>
                      <a:pt x="486" y="114"/>
                    </a:cubicBezTo>
                    <a:cubicBezTo>
                      <a:pt x="484" y="114"/>
                      <a:pt x="484" y="114"/>
                      <a:pt x="484" y="114"/>
                    </a:cubicBezTo>
                    <a:cubicBezTo>
                      <a:pt x="483" y="116"/>
                      <a:pt x="483" y="116"/>
                      <a:pt x="483" y="116"/>
                    </a:cubicBezTo>
                    <a:cubicBezTo>
                      <a:pt x="484" y="116"/>
                      <a:pt x="484" y="116"/>
                      <a:pt x="484" y="116"/>
                    </a:cubicBezTo>
                    <a:cubicBezTo>
                      <a:pt x="488" y="115"/>
                      <a:pt x="488" y="115"/>
                      <a:pt x="488" y="115"/>
                    </a:cubicBezTo>
                    <a:cubicBezTo>
                      <a:pt x="490" y="113"/>
                      <a:pt x="490" y="113"/>
                      <a:pt x="490" y="113"/>
                    </a:cubicBezTo>
                    <a:cubicBezTo>
                      <a:pt x="493" y="113"/>
                      <a:pt x="493" y="113"/>
                      <a:pt x="493" y="113"/>
                    </a:cubicBezTo>
                    <a:cubicBezTo>
                      <a:pt x="494" y="110"/>
                      <a:pt x="494" y="110"/>
                      <a:pt x="494" y="110"/>
                    </a:cubicBezTo>
                    <a:cubicBezTo>
                      <a:pt x="494" y="107"/>
                      <a:pt x="494" y="107"/>
                      <a:pt x="494" y="107"/>
                    </a:cubicBezTo>
                    <a:cubicBezTo>
                      <a:pt x="493" y="104"/>
                      <a:pt x="493" y="104"/>
                      <a:pt x="493" y="104"/>
                    </a:cubicBezTo>
                    <a:cubicBezTo>
                      <a:pt x="492" y="104"/>
                      <a:pt x="492" y="104"/>
                      <a:pt x="492" y="104"/>
                    </a:cubicBezTo>
                    <a:cubicBezTo>
                      <a:pt x="490" y="104"/>
                      <a:pt x="490" y="104"/>
                      <a:pt x="490" y="104"/>
                    </a:cubicBezTo>
                    <a:cubicBezTo>
                      <a:pt x="490" y="102"/>
                      <a:pt x="490" y="102"/>
                      <a:pt x="490" y="102"/>
                    </a:cubicBezTo>
                    <a:cubicBezTo>
                      <a:pt x="491" y="101"/>
                      <a:pt x="491" y="101"/>
                      <a:pt x="491" y="101"/>
                    </a:cubicBezTo>
                    <a:cubicBezTo>
                      <a:pt x="492" y="101"/>
                      <a:pt x="492" y="101"/>
                      <a:pt x="492" y="101"/>
                    </a:cubicBezTo>
                    <a:cubicBezTo>
                      <a:pt x="493" y="102"/>
                      <a:pt x="493" y="102"/>
                      <a:pt x="493" y="102"/>
                    </a:cubicBezTo>
                    <a:cubicBezTo>
                      <a:pt x="494" y="101"/>
                      <a:pt x="494" y="101"/>
                      <a:pt x="494" y="101"/>
                    </a:cubicBezTo>
                    <a:cubicBezTo>
                      <a:pt x="498" y="101"/>
                      <a:pt x="498" y="101"/>
                      <a:pt x="498" y="101"/>
                    </a:cubicBezTo>
                    <a:cubicBezTo>
                      <a:pt x="500" y="98"/>
                      <a:pt x="500" y="98"/>
                      <a:pt x="500" y="98"/>
                    </a:cubicBezTo>
                    <a:cubicBezTo>
                      <a:pt x="501" y="98"/>
                      <a:pt x="501" y="98"/>
                      <a:pt x="501" y="98"/>
                    </a:cubicBezTo>
                    <a:cubicBezTo>
                      <a:pt x="504" y="98"/>
                      <a:pt x="504" y="98"/>
                      <a:pt x="504" y="98"/>
                    </a:cubicBezTo>
                    <a:cubicBezTo>
                      <a:pt x="505" y="96"/>
                      <a:pt x="505" y="96"/>
                      <a:pt x="505" y="96"/>
                    </a:cubicBezTo>
                    <a:cubicBezTo>
                      <a:pt x="506" y="95"/>
                      <a:pt x="506" y="95"/>
                      <a:pt x="506" y="95"/>
                    </a:cubicBezTo>
                    <a:cubicBezTo>
                      <a:pt x="507" y="95"/>
                      <a:pt x="507" y="95"/>
                      <a:pt x="507" y="95"/>
                    </a:cubicBezTo>
                    <a:cubicBezTo>
                      <a:pt x="508" y="94"/>
                      <a:pt x="508" y="94"/>
                      <a:pt x="508" y="94"/>
                    </a:cubicBezTo>
                    <a:cubicBezTo>
                      <a:pt x="510" y="93"/>
                      <a:pt x="510" y="93"/>
                      <a:pt x="510" y="93"/>
                    </a:cubicBezTo>
                    <a:cubicBezTo>
                      <a:pt x="511" y="94"/>
                      <a:pt x="511" y="94"/>
                      <a:pt x="511" y="94"/>
                    </a:cubicBezTo>
                    <a:cubicBezTo>
                      <a:pt x="513" y="94"/>
                      <a:pt x="513" y="94"/>
                      <a:pt x="513" y="94"/>
                    </a:cubicBezTo>
                    <a:cubicBezTo>
                      <a:pt x="513" y="95"/>
                      <a:pt x="513" y="95"/>
                      <a:pt x="513" y="95"/>
                    </a:cubicBezTo>
                    <a:cubicBezTo>
                      <a:pt x="513" y="96"/>
                      <a:pt x="513" y="96"/>
                      <a:pt x="513" y="96"/>
                    </a:cubicBezTo>
                    <a:cubicBezTo>
                      <a:pt x="513" y="97"/>
                      <a:pt x="513" y="97"/>
                      <a:pt x="513" y="97"/>
                    </a:cubicBezTo>
                    <a:cubicBezTo>
                      <a:pt x="517" y="97"/>
                      <a:pt x="517" y="97"/>
                      <a:pt x="517" y="97"/>
                    </a:cubicBezTo>
                    <a:cubicBezTo>
                      <a:pt x="518" y="98"/>
                      <a:pt x="518" y="98"/>
                      <a:pt x="518" y="98"/>
                    </a:cubicBezTo>
                    <a:cubicBezTo>
                      <a:pt x="520" y="98"/>
                      <a:pt x="520" y="98"/>
                      <a:pt x="520" y="98"/>
                    </a:cubicBezTo>
                    <a:cubicBezTo>
                      <a:pt x="527" y="102"/>
                      <a:pt x="527" y="102"/>
                      <a:pt x="527" y="102"/>
                    </a:cubicBezTo>
                    <a:cubicBezTo>
                      <a:pt x="528" y="103"/>
                      <a:pt x="528" y="103"/>
                      <a:pt x="528" y="103"/>
                    </a:cubicBezTo>
                    <a:cubicBezTo>
                      <a:pt x="529" y="105"/>
                      <a:pt x="529" y="105"/>
                      <a:pt x="529" y="105"/>
                    </a:cubicBezTo>
                    <a:cubicBezTo>
                      <a:pt x="529" y="106"/>
                      <a:pt x="529" y="106"/>
                      <a:pt x="529" y="106"/>
                    </a:cubicBezTo>
                    <a:cubicBezTo>
                      <a:pt x="533" y="110"/>
                      <a:pt x="533" y="110"/>
                      <a:pt x="533" y="110"/>
                    </a:cubicBezTo>
                    <a:cubicBezTo>
                      <a:pt x="533" y="110"/>
                      <a:pt x="533" y="110"/>
                      <a:pt x="533" y="110"/>
                    </a:cubicBezTo>
                    <a:cubicBezTo>
                      <a:pt x="534" y="108"/>
                      <a:pt x="534" y="108"/>
                      <a:pt x="534" y="108"/>
                    </a:cubicBezTo>
                    <a:cubicBezTo>
                      <a:pt x="535" y="108"/>
                      <a:pt x="535" y="108"/>
                      <a:pt x="535" y="108"/>
                    </a:cubicBezTo>
                    <a:cubicBezTo>
                      <a:pt x="535" y="107"/>
                      <a:pt x="535" y="107"/>
                      <a:pt x="535" y="107"/>
                    </a:cubicBezTo>
                    <a:cubicBezTo>
                      <a:pt x="534" y="106"/>
                      <a:pt x="534" y="106"/>
                      <a:pt x="534" y="106"/>
                    </a:cubicBezTo>
                    <a:cubicBezTo>
                      <a:pt x="532" y="106"/>
                      <a:pt x="532" y="106"/>
                      <a:pt x="532" y="106"/>
                    </a:cubicBezTo>
                    <a:cubicBezTo>
                      <a:pt x="532" y="104"/>
                      <a:pt x="532" y="104"/>
                      <a:pt x="532" y="104"/>
                    </a:cubicBezTo>
                    <a:cubicBezTo>
                      <a:pt x="533" y="103"/>
                      <a:pt x="533" y="103"/>
                      <a:pt x="533" y="103"/>
                    </a:cubicBezTo>
                    <a:cubicBezTo>
                      <a:pt x="535" y="103"/>
                      <a:pt x="535" y="103"/>
                      <a:pt x="535" y="103"/>
                    </a:cubicBezTo>
                    <a:cubicBezTo>
                      <a:pt x="536" y="104"/>
                      <a:pt x="536" y="104"/>
                      <a:pt x="536" y="104"/>
                    </a:cubicBezTo>
                    <a:cubicBezTo>
                      <a:pt x="537" y="105"/>
                      <a:pt x="537" y="105"/>
                      <a:pt x="537" y="105"/>
                    </a:cubicBezTo>
                    <a:cubicBezTo>
                      <a:pt x="537" y="107"/>
                      <a:pt x="537" y="107"/>
                      <a:pt x="537" y="107"/>
                    </a:cubicBezTo>
                    <a:cubicBezTo>
                      <a:pt x="540" y="110"/>
                      <a:pt x="540" y="110"/>
                      <a:pt x="540" y="110"/>
                    </a:cubicBezTo>
                    <a:cubicBezTo>
                      <a:pt x="540" y="112"/>
                      <a:pt x="540" y="112"/>
                      <a:pt x="540" y="112"/>
                    </a:cubicBezTo>
                    <a:cubicBezTo>
                      <a:pt x="542" y="112"/>
                      <a:pt x="542" y="112"/>
                      <a:pt x="542" y="112"/>
                    </a:cubicBezTo>
                    <a:cubicBezTo>
                      <a:pt x="543" y="112"/>
                      <a:pt x="543" y="112"/>
                      <a:pt x="543" y="112"/>
                    </a:cubicBezTo>
                    <a:cubicBezTo>
                      <a:pt x="543" y="111"/>
                      <a:pt x="543" y="111"/>
                      <a:pt x="543" y="111"/>
                    </a:cubicBezTo>
                    <a:cubicBezTo>
                      <a:pt x="545" y="112"/>
                      <a:pt x="545" y="112"/>
                      <a:pt x="545" y="112"/>
                    </a:cubicBezTo>
                    <a:cubicBezTo>
                      <a:pt x="546" y="114"/>
                      <a:pt x="546" y="114"/>
                      <a:pt x="546" y="114"/>
                    </a:cubicBezTo>
                    <a:cubicBezTo>
                      <a:pt x="546" y="116"/>
                      <a:pt x="546" y="116"/>
                      <a:pt x="546" y="116"/>
                    </a:cubicBezTo>
                    <a:cubicBezTo>
                      <a:pt x="548" y="118"/>
                      <a:pt x="548" y="118"/>
                      <a:pt x="548" y="118"/>
                    </a:cubicBezTo>
                    <a:cubicBezTo>
                      <a:pt x="547" y="119"/>
                      <a:pt x="547" y="119"/>
                      <a:pt x="547" y="119"/>
                    </a:cubicBezTo>
                    <a:cubicBezTo>
                      <a:pt x="547" y="119"/>
                      <a:pt x="547" y="119"/>
                      <a:pt x="547" y="119"/>
                    </a:cubicBezTo>
                    <a:cubicBezTo>
                      <a:pt x="546" y="118"/>
                      <a:pt x="546" y="118"/>
                      <a:pt x="546" y="118"/>
                    </a:cubicBezTo>
                    <a:cubicBezTo>
                      <a:pt x="546" y="117"/>
                      <a:pt x="546" y="117"/>
                      <a:pt x="546" y="117"/>
                    </a:cubicBezTo>
                    <a:cubicBezTo>
                      <a:pt x="545" y="117"/>
                      <a:pt x="545" y="117"/>
                      <a:pt x="545" y="117"/>
                    </a:cubicBezTo>
                    <a:cubicBezTo>
                      <a:pt x="544" y="118"/>
                      <a:pt x="544" y="118"/>
                      <a:pt x="544" y="118"/>
                    </a:cubicBezTo>
                    <a:cubicBezTo>
                      <a:pt x="542" y="117"/>
                      <a:pt x="542" y="117"/>
                      <a:pt x="542" y="117"/>
                    </a:cubicBezTo>
                    <a:cubicBezTo>
                      <a:pt x="539" y="115"/>
                      <a:pt x="539" y="115"/>
                      <a:pt x="539" y="115"/>
                    </a:cubicBezTo>
                    <a:cubicBezTo>
                      <a:pt x="537" y="115"/>
                      <a:pt x="537" y="115"/>
                      <a:pt x="537" y="115"/>
                    </a:cubicBezTo>
                    <a:cubicBezTo>
                      <a:pt x="536" y="116"/>
                      <a:pt x="536" y="116"/>
                      <a:pt x="536" y="116"/>
                    </a:cubicBezTo>
                    <a:cubicBezTo>
                      <a:pt x="538" y="118"/>
                      <a:pt x="538" y="118"/>
                      <a:pt x="538" y="118"/>
                    </a:cubicBezTo>
                    <a:cubicBezTo>
                      <a:pt x="540" y="118"/>
                      <a:pt x="540" y="118"/>
                      <a:pt x="540" y="118"/>
                    </a:cubicBezTo>
                    <a:cubicBezTo>
                      <a:pt x="541" y="119"/>
                      <a:pt x="541" y="119"/>
                      <a:pt x="541" y="119"/>
                    </a:cubicBezTo>
                    <a:cubicBezTo>
                      <a:pt x="541" y="119"/>
                      <a:pt x="541" y="119"/>
                      <a:pt x="541" y="119"/>
                    </a:cubicBezTo>
                    <a:cubicBezTo>
                      <a:pt x="542" y="121"/>
                      <a:pt x="542" y="121"/>
                      <a:pt x="542" y="121"/>
                    </a:cubicBezTo>
                    <a:cubicBezTo>
                      <a:pt x="543" y="122"/>
                      <a:pt x="543" y="122"/>
                      <a:pt x="543" y="122"/>
                    </a:cubicBezTo>
                    <a:cubicBezTo>
                      <a:pt x="544" y="122"/>
                      <a:pt x="544" y="122"/>
                      <a:pt x="544" y="122"/>
                    </a:cubicBezTo>
                    <a:cubicBezTo>
                      <a:pt x="545" y="119"/>
                      <a:pt x="545" y="119"/>
                      <a:pt x="545" y="119"/>
                    </a:cubicBezTo>
                    <a:cubicBezTo>
                      <a:pt x="545" y="119"/>
                      <a:pt x="545" y="119"/>
                      <a:pt x="545" y="119"/>
                    </a:cubicBezTo>
                    <a:cubicBezTo>
                      <a:pt x="546" y="121"/>
                      <a:pt x="546" y="121"/>
                      <a:pt x="546" y="121"/>
                    </a:cubicBezTo>
                    <a:cubicBezTo>
                      <a:pt x="547" y="122"/>
                      <a:pt x="547" y="122"/>
                      <a:pt x="547" y="122"/>
                    </a:cubicBezTo>
                    <a:cubicBezTo>
                      <a:pt x="548" y="121"/>
                      <a:pt x="548" y="121"/>
                      <a:pt x="548" y="121"/>
                    </a:cubicBezTo>
                    <a:cubicBezTo>
                      <a:pt x="549" y="121"/>
                      <a:pt x="549" y="121"/>
                      <a:pt x="549" y="121"/>
                    </a:cubicBezTo>
                    <a:cubicBezTo>
                      <a:pt x="550" y="123"/>
                      <a:pt x="550" y="123"/>
                      <a:pt x="550" y="123"/>
                    </a:cubicBezTo>
                    <a:cubicBezTo>
                      <a:pt x="549" y="124"/>
                      <a:pt x="549" y="124"/>
                      <a:pt x="549" y="124"/>
                    </a:cubicBezTo>
                    <a:cubicBezTo>
                      <a:pt x="551" y="127"/>
                      <a:pt x="551" y="127"/>
                      <a:pt x="551" y="127"/>
                    </a:cubicBezTo>
                    <a:cubicBezTo>
                      <a:pt x="552" y="130"/>
                      <a:pt x="552" y="130"/>
                      <a:pt x="552" y="130"/>
                    </a:cubicBezTo>
                    <a:cubicBezTo>
                      <a:pt x="552" y="134"/>
                      <a:pt x="552" y="134"/>
                      <a:pt x="552" y="134"/>
                    </a:cubicBezTo>
                    <a:cubicBezTo>
                      <a:pt x="550" y="137"/>
                      <a:pt x="550" y="137"/>
                      <a:pt x="550" y="137"/>
                    </a:cubicBezTo>
                    <a:cubicBezTo>
                      <a:pt x="549" y="137"/>
                      <a:pt x="549" y="137"/>
                      <a:pt x="549" y="137"/>
                    </a:cubicBezTo>
                    <a:cubicBezTo>
                      <a:pt x="549" y="138"/>
                      <a:pt x="549" y="138"/>
                      <a:pt x="549" y="138"/>
                    </a:cubicBezTo>
                    <a:cubicBezTo>
                      <a:pt x="549" y="140"/>
                      <a:pt x="549" y="140"/>
                      <a:pt x="549" y="140"/>
                    </a:cubicBezTo>
                    <a:cubicBezTo>
                      <a:pt x="548" y="143"/>
                      <a:pt x="548" y="143"/>
                      <a:pt x="548" y="143"/>
                    </a:cubicBezTo>
                    <a:cubicBezTo>
                      <a:pt x="548" y="143"/>
                      <a:pt x="548" y="143"/>
                      <a:pt x="548" y="143"/>
                    </a:cubicBezTo>
                    <a:cubicBezTo>
                      <a:pt x="549" y="145"/>
                      <a:pt x="549" y="145"/>
                      <a:pt x="549" y="145"/>
                    </a:cubicBezTo>
                    <a:cubicBezTo>
                      <a:pt x="549" y="146"/>
                      <a:pt x="549" y="146"/>
                      <a:pt x="549" y="146"/>
                    </a:cubicBezTo>
                    <a:cubicBezTo>
                      <a:pt x="547" y="147"/>
                      <a:pt x="547" y="147"/>
                      <a:pt x="547" y="147"/>
                    </a:cubicBezTo>
                    <a:cubicBezTo>
                      <a:pt x="546" y="149"/>
                      <a:pt x="546" y="149"/>
                      <a:pt x="546" y="149"/>
                    </a:cubicBezTo>
                    <a:cubicBezTo>
                      <a:pt x="547" y="150"/>
                      <a:pt x="547" y="150"/>
                      <a:pt x="547" y="150"/>
                    </a:cubicBezTo>
                    <a:cubicBezTo>
                      <a:pt x="545" y="153"/>
                      <a:pt x="545" y="153"/>
                      <a:pt x="545" y="153"/>
                    </a:cubicBezTo>
                    <a:cubicBezTo>
                      <a:pt x="544" y="155"/>
                      <a:pt x="544" y="155"/>
                      <a:pt x="544" y="155"/>
                    </a:cubicBezTo>
                    <a:cubicBezTo>
                      <a:pt x="544" y="156"/>
                      <a:pt x="544" y="156"/>
                      <a:pt x="544" y="156"/>
                    </a:cubicBezTo>
                    <a:cubicBezTo>
                      <a:pt x="543" y="157"/>
                      <a:pt x="543" y="157"/>
                      <a:pt x="543" y="157"/>
                    </a:cubicBezTo>
                    <a:cubicBezTo>
                      <a:pt x="542" y="158"/>
                      <a:pt x="542" y="158"/>
                      <a:pt x="542" y="158"/>
                    </a:cubicBezTo>
                    <a:cubicBezTo>
                      <a:pt x="540" y="160"/>
                      <a:pt x="540" y="160"/>
                      <a:pt x="540" y="160"/>
                    </a:cubicBezTo>
                    <a:cubicBezTo>
                      <a:pt x="538" y="160"/>
                      <a:pt x="538" y="160"/>
                      <a:pt x="538" y="160"/>
                    </a:cubicBezTo>
                    <a:cubicBezTo>
                      <a:pt x="540" y="161"/>
                      <a:pt x="540" y="161"/>
                      <a:pt x="540" y="161"/>
                    </a:cubicBezTo>
                    <a:cubicBezTo>
                      <a:pt x="541" y="161"/>
                      <a:pt x="541" y="161"/>
                      <a:pt x="541" y="161"/>
                    </a:cubicBezTo>
                    <a:cubicBezTo>
                      <a:pt x="542" y="159"/>
                      <a:pt x="542" y="159"/>
                      <a:pt x="542" y="159"/>
                    </a:cubicBezTo>
                    <a:cubicBezTo>
                      <a:pt x="543" y="159"/>
                      <a:pt x="543" y="159"/>
                      <a:pt x="543" y="159"/>
                    </a:cubicBezTo>
                    <a:cubicBezTo>
                      <a:pt x="544" y="162"/>
                      <a:pt x="544" y="162"/>
                      <a:pt x="544" y="162"/>
                    </a:cubicBezTo>
                    <a:cubicBezTo>
                      <a:pt x="542" y="165"/>
                      <a:pt x="542" y="165"/>
                      <a:pt x="542" y="165"/>
                    </a:cubicBezTo>
                    <a:cubicBezTo>
                      <a:pt x="541" y="167"/>
                      <a:pt x="541" y="167"/>
                      <a:pt x="541" y="167"/>
                    </a:cubicBezTo>
                    <a:cubicBezTo>
                      <a:pt x="540" y="172"/>
                      <a:pt x="540" y="172"/>
                      <a:pt x="540" y="172"/>
                    </a:cubicBezTo>
                    <a:cubicBezTo>
                      <a:pt x="541" y="174"/>
                      <a:pt x="541" y="174"/>
                      <a:pt x="541" y="174"/>
                    </a:cubicBezTo>
                    <a:cubicBezTo>
                      <a:pt x="541" y="176"/>
                      <a:pt x="541" y="176"/>
                      <a:pt x="541" y="176"/>
                    </a:cubicBezTo>
                    <a:cubicBezTo>
                      <a:pt x="540" y="180"/>
                      <a:pt x="540" y="180"/>
                      <a:pt x="540" y="180"/>
                    </a:cubicBezTo>
                    <a:cubicBezTo>
                      <a:pt x="537" y="181"/>
                      <a:pt x="537" y="181"/>
                      <a:pt x="537" y="181"/>
                    </a:cubicBezTo>
                    <a:cubicBezTo>
                      <a:pt x="536" y="180"/>
                      <a:pt x="536" y="180"/>
                      <a:pt x="536" y="180"/>
                    </a:cubicBezTo>
                    <a:cubicBezTo>
                      <a:pt x="535" y="180"/>
                      <a:pt x="535" y="180"/>
                      <a:pt x="535" y="180"/>
                    </a:cubicBezTo>
                    <a:cubicBezTo>
                      <a:pt x="534" y="182"/>
                      <a:pt x="534" y="182"/>
                      <a:pt x="534" y="182"/>
                    </a:cubicBezTo>
                    <a:cubicBezTo>
                      <a:pt x="535" y="183"/>
                      <a:pt x="535" y="183"/>
                      <a:pt x="535" y="183"/>
                    </a:cubicBezTo>
                    <a:cubicBezTo>
                      <a:pt x="536" y="186"/>
                      <a:pt x="536" y="186"/>
                      <a:pt x="536" y="186"/>
                    </a:cubicBezTo>
                    <a:cubicBezTo>
                      <a:pt x="535" y="188"/>
                      <a:pt x="535" y="188"/>
                      <a:pt x="535" y="188"/>
                    </a:cubicBezTo>
                    <a:cubicBezTo>
                      <a:pt x="533" y="189"/>
                      <a:pt x="533" y="189"/>
                      <a:pt x="533" y="189"/>
                    </a:cubicBezTo>
                    <a:cubicBezTo>
                      <a:pt x="532" y="192"/>
                      <a:pt x="532" y="192"/>
                      <a:pt x="532" y="192"/>
                    </a:cubicBezTo>
                    <a:cubicBezTo>
                      <a:pt x="533" y="194"/>
                      <a:pt x="533" y="194"/>
                      <a:pt x="533" y="194"/>
                    </a:cubicBezTo>
                    <a:cubicBezTo>
                      <a:pt x="534" y="197"/>
                      <a:pt x="534" y="197"/>
                      <a:pt x="534" y="197"/>
                    </a:cubicBezTo>
                    <a:cubicBezTo>
                      <a:pt x="533" y="198"/>
                      <a:pt x="533" y="198"/>
                      <a:pt x="533" y="198"/>
                    </a:cubicBezTo>
                    <a:cubicBezTo>
                      <a:pt x="533" y="199"/>
                      <a:pt x="533" y="199"/>
                      <a:pt x="533" y="199"/>
                    </a:cubicBezTo>
                    <a:cubicBezTo>
                      <a:pt x="534" y="200"/>
                      <a:pt x="534" y="200"/>
                      <a:pt x="534" y="200"/>
                    </a:cubicBezTo>
                    <a:cubicBezTo>
                      <a:pt x="533" y="205"/>
                      <a:pt x="533" y="205"/>
                      <a:pt x="533" y="205"/>
                    </a:cubicBezTo>
                    <a:cubicBezTo>
                      <a:pt x="531" y="206"/>
                      <a:pt x="531" y="206"/>
                      <a:pt x="531" y="206"/>
                    </a:cubicBezTo>
                    <a:cubicBezTo>
                      <a:pt x="531" y="208"/>
                      <a:pt x="531" y="208"/>
                      <a:pt x="531" y="208"/>
                    </a:cubicBezTo>
                    <a:cubicBezTo>
                      <a:pt x="532" y="207"/>
                      <a:pt x="532" y="207"/>
                      <a:pt x="532" y="207"/>
                    </a:cubicBezTo>
                    <a:cubicBezTo>
                      <a:pt x="533" y="207"/>
                      <a:pt x="533" y="207"/>
                      <a:pt x="533" y="207"/>
                    </a:cubicBezTo>
                    <a:cubicBezTo>
                      <a:pt x="535" y="205"/>
                      <a:pt x="535" y="205"/>
                      <a:pt x="535" y="205"/>
                    </a:cubicBezTo>
                    <a:cubicBezTo>
                      <a:pt x="536" y="203"/>
                      <a:pt x="536" y="203"/>
                      <a:pt x="536" y="203"/>
                    </a:cubicBezTo>
                    <a:cubicBezTo>
                      <a:pt x="536" y="202"/>
                      <a:pt x="536" y="202"/>
                      <a:pt x="536" y="202"/>
                    </a:cubicBezTo>
                    <a:cubicBezTo>
                      <a:pt x="536" y="201"/>
                      <a:pt x="536" y="201"/>
                      <a:pt x="536" y="201"/>
                    </a:cubicBezTo>
                    <a:cubicBezTo>
                      <a:pt x="539" y="201"/>
                      <a:pt x="539" y="201"/>
                      <a:pt x="539" y="201"/>
                    </a:cubicBezTo>
                    <a:cubicBezTo>
                      <a:pt x="540" y="201"/>
                      <a:pt x="540" y="201"/>
                      <a:pt x="540" y="201"/>
                    </a:cubicBezTo>
                    <a:cubicBezTo>
                      <a:pt x="539" y="200"/>
                      <a:pt x="539" y="200"/>
                      <a:pt x="539" y="200"/>
                    </a:cubicBezTo>
                    <a:cubicBezTo>
                      <a:pt x="536" y="197"/>
                      <a:pt x="536" y="197"/>
                      <a:pt x="536" y="197"/>
                    </a:cubicBezTo>
                    <a:cubicBezTo>
                      <a:pt x="535" y="194"/>
                      <a:pt x="535" y="194"/>
                      <a:pt x="535" y="194"/>
                    </a:cubicBezTo>
                    <a:cubicBezTo>
                      <a:pt x="536" y="192"/>
                      <a:pt x="536" y="192"/>
                      <a:pt x="536" y="192"/>
                    </a:cubicBezTo>
                    <a:cubicBezTo>
                      <a:pt x="539" y="192"/>
                      <a:pt x="539" y="192"/>
                      <a:pt x="539" y="192"/>
                    </a:cubicBezTo>
                    <a:cubicBezTo>
                      <a:pt x="542" y="192"/>
                      <a:pt x="542" y="192"/>
                      <a:pt x="542" y="192"/>
                    </a:cubicBezTo>
                    <a:cubicBezTo>
                      <a:pt x="545" y="189"/>
                      <a:pt x="545" y="189"/>
                      <a:pt x="545" y="189"/>
                    </a:cubicBezTo>
                    <a:cubicBezTo>
                      <a:pt x="546" y="189"/>
                      <a:pt x="546" y="189"/>
                      <a:pt x="546" y="189"/>
                    </a:cubicBezTo>
                    <a:cubicBezTo>
                      <a:pt x="548" y="188"/>
                      <a:pt x="548" y="188"/>
                      <a:pt x="548" y="188"/>
                    </a:cubicBezTo>
                    <a:cubicBezTo>
                      <a:pt x="546" y="187"/>
                      <a:pt x="546" y="187"/>
                      <a:pt x="546" y="187"/>
                    </a:cubicBezTo>
                    <a:cubicBezTo>
                      <a:pt x="549" y="184"/>
                      <a:pt x="549" y="184"/>
                      <a:pt x="549" y="184"/>
                    </a:cubicBezTo>
                    <a:cubicBezTo>
                      <a:pt x="551" y="182"/>
                      <a:pt x="551" y="182"/>
                      <a:pt x="551" y="182"/>
                    </a:cubicBezTo>
                    <a:cubicBezTo>
                      <a:pt x="550" y="180"/>
                      <a:pt x="550" y="180"/>
                      <a:pt x="550" y="180"/>
                    </a:cubicBezTo>
                    <a:cubicBezTo>
                      <a:pt x="550" y="179"/>
                      <a:pt x="550" y="179"/>
                      <a:pt x="550" y="179"/>
                    </a:cubicBezTo>
                    <a:cubicBezTo>
                      <a:pt x="552" y="181"/>
                      <a:pt x="552" y="181"/>
                      <a:pt x="552" y="181"/>
                    </a:cubicBezTo>
                    <a:cubicBezTo>
                      <a:pt x="554" y="180"/>
                      <a:pt x="554" y="180"/>
                      <a:pt x="554" y="180"/>
                    </a:cubicBezTo>
                    <a:cubicBezTo>
                      <a:pt x="555" y="178"/>
                      <a:pt x="555" y="178"/>
                      <a:pt x="555" y="178"/>
                    </a:cubicBezTo>
                    <a:cubicBezTo>
                      <a:pt x="554" y="176"/>
                      <a:pt x="554" y="176"/>
                      <a:pt x="554" y="176"/>
                    </a:cubicBezTo>
                    <a:cubicBezTo>
                      <a:pt x="558" y="174"/>
                      <a:pt x="558" y="174"/>
                      <a:pt x="558" y="174"/>
                    </a:cubicBezTo>
                    <a:cubicBezTo>
                      <a:pt x="558" y="172"/>
                      <a:pt x="558" y="172"/>
                      <a:pt x="558" y="172"/>
                    </a:cubicBezTo>
                    <a:cubicBezTo>
                      <a:pt x="557" y="170"/>
                      <a:pt x="557" y="170"/>
                      <a:pt x="557" y="170"/>
                    </a:cubicBezTo>
                    <a:cubicBezTo>
                      <a:pt x="554" y="172"/>
                      <a:pt x="554" y="172"/>
                      <a:pt x="554" y="172"/>
                    </a:cubicBezTo>
                    <a:cubicBezTo>
                      <a:pt x="553" y="174"/>
                      <a:pt x="553" y="174"/>
                      <a:pt x="553" y="174"/>
                    </a:cubicBezTo>
                    <a:cubicBezTo>
                      <a:pt x="550" y="176"/>
                      <a:pt x="550" y="176"/>
                      <a:pt x="550" y="176"/>
                    </a:cubicBezTo>
                    <a:cubicBezTo>
                      <a:pt x="548" y="175"/>
                      <a:pt x="548" y="175"/>
                      <a:pt x="548" y="175"/>
                    </a:cubicBezTo>
                    <a:cubicBezTo>
                      <a:pt x="547" y="172"/>
                      <a:pt x="547" y="172"/>
                      <a:pt x="547" y="172"/>
                    </a:cubicBezTo>
                    <a:cubicBezTo>
                      <a:pt x="549" y="170"/>
                      <a:pt x="549" y="170"/>
                      <a:pt x="549" y="170"/>
                    </a:cubicBezTo>
                    <a:cubicBezTo>
                      <a:pt x="548" y="167"/>
                      <a:pt x="548" y="167"/>
                      <a:pt x="548" y="167"/>
                    </a:cubicBezTo>
                    <a:cubicBezTo>
                      <a:pt x="550" y="165"/>
                      <a:pt x="550" y="165"/>
                      <a:pt x="550" y="165"/>
                    </a:cubicBezTo>
                    <a:cubicBezTo>
                      <a:pt x="553" y="165"/>
                      <a:pt x="553" y="165"/>
                      <a:pt x="553" y="165"/>
                    </a:cubicBezTo>
                    <a:cubicBezTo>
                      <a:pt x="556" y="167"/>
                      <a:pt x="556" y="167"/>
                      <a:pt x="556" y="167"/>
                    </a:cubicBezTo>
                    <a:cubicBezTo>
                      <a:pt x="557" y="166"/>
                      <a:pt x="557" y="166"/>
                      <a:pt x="557" y="166"/>
                    </a:cubicBezTo>
                    <a:cubicBezTo>
                      <a:pt x="557" y="164"/>
                      <a:pt x="557" y="164"/>
                      <a:pt x="557" y="164"/>
                    </a:cubicBezTo>
                    <a:cubicBezTo>
                      <a:pt x="560" y="163"/>
                      <a:pt x="560" y="163"/>
                      <a:pt x="560" y="163"/>
                    </a:cubicBezTo>
                    <a:cubicBezTo>
                      <a:pt x="560" y="164"/>
                      <a:pt x="560" y="164"/>
                      <a:pt x="560" y="164"/>
                    </a:cubicBezTo>
                    <a:cubicBezTo>
                      <a:pt x="559" y="165"/>
                      <a:pt x="559" y="165"/>
                      <a:pt x="559" y="165"/>
                    </a:cubicBezTo>
                    <a:cubicBezTo>
                      <a:pt x="559" y="167"/>
                      <a:pt x="559" y="167"/>
                      <a:pt x="559" y="167"/>
                    </a:cubicBezTo>
                    <a:cubicBezTo>
                      <a:pt x="564" y="171"/>
                      <a:pt x="564" y="171"/>
                      <a:pt x="564" y="171"/>
                    </a:cubicBezTo>
                    <a:cubicBezTo>
                      <a:pt x="567" y="172"/>
                      <a:pt x="567" y="172"/>
                      <a:pt x="567" y="172"/>
                    </a:cubicBezTo>
                    <a:cubicBezTo>
                      <a:pt x="568" y="171"/>
                      <a:pt x="568" y="171"/>
                      <a:pt x="568" y="171"/>
                    </a:cubicBezTo>
                    <a:cubicBezTo>
                      <a:pt x="571" y="170"/>
                      <a:pt x="571" y="170"/>
                      <a:pt x="571" y="170"/>
                    </a:cubicBezTo>
                    <a:cubicBezTo>
                      <a:pt x="573" y="168"/>
                      <a:pt x="573" y="168"/>
                      <a:pt x="573" y="168"/>
                    </a:cubicBezTo>
                    <a:cubicBezTo>
                      <a:pt x="573" y="166"/>
                      <a:pt x="573" y="166"/>
                      <a:pt x="573" y="166"/>
                    </a:cubicBezTo>
                    <a:cubicBezTo>
                      <a:pt x="570" y="163"/>
                      <a:pt x="570" y="163"/>
                      <a:pt x="570" y="163"/>
                    </a:cubicBezTo>
                    <a:cubicBezTo>
                      <a:pt x="570" y="162"/>
                      <a:pt x="570" y="162"/>
                      <a:pt x="570" y="162"/>
                    </a:cubicBezTo>
                    <a:cubicBezTo>
                      <a:pt x="571" y="162"/>
                      <a:pt x="571" y="162"/>
                      <a:pt x="571" y="162"/>
                    </a:cubicBezTo>
                    <a:cubicBezTo>
                      <a:pt x="574" y="166"/>
                      <a:pt x="574" y="166"/>
                      <a:pt x="574" y="166"/>
                    </a:cubicBezTo>
                    <a:cubicBezTo>
                      <a:pt x="576" y="166"/>
                      <a:pt x="576" y="166"/>
                      <a:pt x="576" y="166"/>
                    </a:cubicBezTo>
                    <a:cubicBezTo>
                      <a:pt x="578" y="168"/>
                      <a:pt x="578" y="168"/>
                      <a:pt x="578" y="168"/>
                    </a:cubicBezTo>
                    <a:cubicBezTo>
                      <a:pt x="577" y="169"/>
                      <a:pt x="577" y="169"/>
                      <a:pt x="577" y="169"/>
                    </a:cubicBezTo>
                    <a:cubicBezTo>
                      <a:pt x="578" y="170"/>
                      <a:pt x="578" y="170"/>
                      <a:pt x="578" y="170"/>
                    </a:cubicBezTo>
                    <a:cubicBezTo>
                      <a:pt x="580" y="172"/>
                      <a:pt x="580" y="172"/>
                      <a:pt x="580" y="172"/>
                    </a:cubicBezTo>
                    <a:cubicBezTo>
                      <a:pt x="581" y="176"/>
                      <a:pt x="581" y="176"/>
                      <a:pt x="581" y="176"/>
                    </a:cubicBezTo>
                    <a:cubicBezTo>
                      <a:pt x="581" y="177"/>
                      <a:pt x="581" y="177"/>
                      <a:pt x="581" y="177"/>
                    </a:cubicBezTo>
                    <a:cubicBezTo>
                      <a:pt x="581" y="176"/>
                      <a:pt x="581" y="176"/>
                      <a:pt x="581" y="176"/>
                    </a:cubicBezTo>
                    <a:cubicBezTo>
                      <a:pt x="583" y="174"/>
                      <a:pt x="583" y="174"/>
                      <a:pt x="583" y="174"/>
                    </a:cubicBezTo>
                    <a:cubicBezTo>
                      <a:pt x="584" y="174"/>
                      <a:pt x="584" y="174"/>
                      <a:pt x="584" y="174"/>
                    </a:cubicBezTo>
                    <a:cubicBezTo>
                      <a:pt x="585" y="172"/>
                      <a:pt x="585" y="172"/>
                      <a:pt x="585" y="172"/>
                    </a:cubicBezTo>
                    <a:cubicBezTo>
                      <a:pt x="584" y="172"/>
                      <a:pt x="584" y="172"/>
                      <a:pt x="584" y="172"/>
                    </a:cubicBezTo>
                    <a:cubicBezTo>
                      <a:pt x="582" y="172"/>
                      <a:pt x="582" y="172"/>
                      <a:pt x="582" y="172"/>
                    </a:cubicBezTo>
                    <a:cubicBezTo>
                      <a:pt x="581" y="172"/>
                      <a:pt x="581" y="172"/>
                      <a:pt x="581" y="172"/>
                    </a:cubicBezTo>
                    <a:cubicBezTo>
                      <a:pt x="580" y="170"/>
                      <a:pt x="580" y="170"/>
                      <a:pt x="580" y="170"/>
                    </a:cubicBezTo>
                    <a:cubicBezTo>
                      <a:pt x="582" y="167"/>
                      <a:pt x="582" y="167"/>
                      <a:pt x="582" y="167"/>
                    </a:cubicBezTo>
                    <a:cubicBezTo>
                      <a:pt x="584" y="166"/>
                      <a:pt x="584" y="166"/>
                      <a:pt x="584" y="166"/>
                    </a:cubicBezTo>
                    <a:cubicBezTo>
                      <a:pt x="585" y="165"/>
                      <a:pt x="585" y="165"/>
                      <a:pt x="585" y="165"/>
                    </a:cubicBezTo>
                    <a:cubicBezTo>
                      <a:pt x="586" y="165"/>
                      <a:pt x="586" y="165"/>
                      <a:pt x="586" y="165"/>
                    </a:cubicBezTo>
                    <a:cubicBezTo>
                      <a:pt x="587" y="163"/>
                      <a:pt x="587" y="163"/>
                      <a:pt x="587" y="163"/>
                    </a:cubicBezTo>
                    <a:cubicBezTo>
                      <a:pt x="591" y="163"/>
                      <a:pt x="591" y="163"/>
                      <a:pt x="591" y="163"/>
                    </a:cubicBezTo>
                    <a:cubicBezTo>
                      <a:pt x="597" y="161"/>
                      <a:pt x="597" y="161"/>
                      <a:pt x="597" y="161"/>
                    </a:cubicBezTo>
                    <a:cubicBezTo>
                      <a:pt x="605" y="161"/>
                      <a:pt x="605" y="161"/>
                      <a:pt x="605" y="161"/>
                    </a:cubicBezTo>
                    <a:cubicBezTo>
                      <a:pt x="611" y="158"/>
                      <a:pt x="611" y="158"/>
                      <a:pt x="611" y="158"/>
                    </a:cubicBezTo>
                    <a:cubicBezTo>
                      <a:pt x="614" y="158"/>
                      <a:pt x="614" y="158"/>
                      <a:pt x="614" y="158"/>
                    </a:cubicBezTo>
                    <a:cubicBezTo>
                      <a:pt x="616" y="159"/>
                      <a:pt x="616" y="159"/>
                      <a:pt x="616" y="159"/>
                    </a:cubicBezTo>
                    <a:cubicBezTo>
                      <a:pt x="616" y="161"/>
                      <a:pt x="616" y="161"/>
                      <a:pt x="616" y="161"/>
                    </a:cubicBezTo>
                    <a:cubicBezTo>
                      <a:pt x="615" y="161"/>
                      <a:pt x="615" y="161"/>
                      <a:pt x="615" y="161"/>
                    </a:cubicBezTo>
                    <a:cubicBezTo>
                      <a:pt x="614" y="163"/>
                      <a:pt x="614" y="163"/>
                      <a:pt x="614" y="163"/>
                    </a:cubicBezTo>
                    <a:cubicBezTo>
                      <a:pt x="615" y="167"/>
                      <a:pt x="615" y="167"/>
                      <a:pt x="615" y="167"/>
                    </a:cubicBezTo>
                    <a:cubicBezTo>
                      <a:pt x="618" y="169"/>
                      <a:pt x="618" y="169"/>
                      <a:pt x="618" y="169"/>
                    </a:cubicBezTo>
                    <a:cubicBezTo>
                      <a:pt x="626" y="169"/>
                      <a:pt x="626" y="169"/>
                      <a:pt x="626" y="169"/>
                    </a:cubicBezTo>
                    <a:cubicBezTo>
                      <a:pt x="628" y="170"/>
                      <a:pt x="628" y="170"/>
                      <a:pt x="628" y="170"/>
                    </a:cubicBezTo>
                    <a:cubicBezTo>
                      <a:pt x="628" y="169"/>
                      <a:pt x="628" y="169"/>
                      <a:pt x="628" y="169"/>
                    </a:cubicBezTo>
                    <a:cubicBezTo>
                      <a:pt x="631" y="169"/>
                      <a:pt x="631" y="169"/>
                      <a:pt x="631" y="169"/>
                    </a:cubicBezTo>
                    <a:cubicBezTo>
                      <a:pt x="634" y="170"/>
                      <a:pt x="634" y="170"/>
                      <a:pt x="634" y="170"/>
                    </a:cubicBezTo>
                    <a:cubicBezTo>
                      <a:pt x="640" y="169"/>
                      <a:pt x="640" y="169"/>
                      <a:pt x="640" y="169"/>
                    </a:cubicBezTo>
                    <a:cubicBezTo>
                      <a:pt x="644" y="167"/>
                      <a:pt x="644" y="167"/>
                      <a:pt x="644" y="167"/>
                    </a:cubicBezTo>
                    <a:cubicBezTo>
                      <a:pt x="645" y="167"/>
                      <a:pt x="645" y="167"/>
                      <a:pt x="645" y="167"/>
                    </a:cubicBezTo>
                    <a:cubicBezTo>
                      <a:pt x="647" y="167"/>
                      <a:pt x="647" y="167"/>
                      <a:pt x="647" y="167"/>
                    </a:cubicBezTo>
                    <a:cubicBezTo>
                      <a:pt x="648" y="165"/>
                      <a:pt x="648" y="165"/>
                      <a:pt x="648" y="165"/>
                    </a:cubicBezTo>
                    <a:cubicBezTo>
                      <a:pt x="647" y="164"/>
                      <a:pt x="647" y="164"/>
                      <a:pt x="647" y="164"/>
                    </a:cubicBezTo>
                    <a:cubicBezTo>
                      <a:pt x="649" y="164"/>
                      <a:pt x="649" y="164"/>
                      <a:pt x="649" y="164"/>
                    </a:cubicBezTo>
                    <a:cubicBezTo>
                      <a:pt x="651" y="164"/>
                      <a:pt x="651" y="164"/>
                      <a:pt x="651" y="164"/>
                    </a:cubicBezTo>
                    <a:cubicBezTo>
                      <a:pt x="653" y="163"/>
                      <a:pt x="653" y="163"/>
                      <a:pt x="653" y="163"/>
                    </a:cubicBezTo>
                    <a:cubicBezTo>
                      <a:pt x="654" y="165"/>
                      <a:pt x="654" y="165"/>
                      <a:pt x="654" y="165"/>
                    </a:cubicBezTo>
                    <a:cubicBezTo>
                      <a:pt x="655" y="165"/>
                      <a:pt x="655" y="165"/>
                      <a:pt x="655" y="165"/>
                    </a:cubicBezTo>
                    <a:cubicBezTo>
                      <a:pt x="656" y="163"/>
                      <a:pt x="656" y="163"/>
                      <a:pt x="656" y="163"/>
                    </a:cubicBezTo>
                    <a:cubicBezTo>
                      <a:pt x="656" y="162"/>
                      <a:pt x="656" y="162"/>
                      <a:pt x="656" y="162"/>
                    </a:cubicBezTo>
                    <a:cubicBezTo>
                      <a:pt x="654" y="160"/>
                      <a:pt x="654" y="160"/>
                      <a:pt x="654" y="160"/>
                    </a:cubicBezTo>
                    <a:cubicBezTo>
                      <a:pt x="654" y="159"/>
                      <a:pt x="654" y="159"/>
                      <a:pt x="654" y="159"/>
                    </a:cubicBezTo>
                    <a:cubicBezTo>
                      <a:pt x="653" y="157"/>
                      <a:pt x="653" y="157"/>
                      <a:pt x="653" y="157"/>
                    </a:cubicBezTo>
                    <a:cubicBezTo>
                      <a:pt x="651" y="157"/>
                      <a:pt x="651" y="157"/>
                      <a:pt x="651" y="157"/>
                    </a:cubicBezTo>
                    <a:cubicBezTo>
                      <a:pt x="651" y="154"/>
                      <a:pt x="651" y="154"/>
                      <a:pt x="651" y="154"/>
                    </a:cubicBezTo>
                    <a:cubicBezTo>
                      <a:pt x="650" y="154"/>
                      <a:pt x="650" y="154"/>
                      <a:pt x="650" y="154"/>
                    </a:cubicBezTo>
                    <a:cubicBezTo>
                      <a:pt x="649" y="152"/>
                      <a:pt x="649" y="152"/>
                      <a:pt x="649" y="152"/>
                    </a:cubicBezTo>
                    <a:cubicBezTo>
                      <a:pt x="648" y="150"/>
                      <a:pt x="648" y="150"/>
                      <a:pt x="648" y="150"/>
                    </a:cubicBezTo>
                    <a:cubicBezTo>
                      <a:pt x="648" y="148"/>
                      <a:pt x="648" y="148"/>
                      <a:pt x="648" y="148"/>
                    </a:cubicBezTo>
                    <a:cubicBezTo>
                      <a:pt x="649" y="146"/>
                      <a:pt x="649" y="146"/>
                      <a:pt x="649" y="146"/>
                    </a:cubicBezTo>
                    <a:cubicBezTo>
                      <a:pt x="649" y="147"/>
                      <a:pt x="649" y="147"/>
                      <a:pt x="649" y="147"/>
                    </a:cubicBezTo>
                    <a:cubicBezTo>
                      <a:pt x="650" y="148"/>
                      <a:pt x="650" y="148"/>
                      <a:pt x="650" y="148"/>
                    </a:cubicBezTo>
                    <a:cubicBezTo>
                      <a:pt x="652" y="146"/>
                      <a:pt x="652" y="146"/>
                      <a:pt x="652" y="146"/>
                    </a:cubicBezTo>
                    <a:cubicBezTo>
                      <a:pt x="652" y="146"/>
                      <a:pt x="652" y="146"/>
                      <a:pt x="652" y="146"/>
                    </a:cubicBezTo>
                    <a:cubicBezTo>
                      <a:pt x="651" y="144"/>
                      <a:pt x="651" y="144"/>
                      <a:pt x="651" y="144"/>
                    </a:cubicBezTo>
                    <a:cubicBezTo>
                      <a:pt x="653" y="144"/>
                      <a:pt x="653" y="144"/>
                      <a:pt x="653" y="144"/>
                    </a:cubicBezTo>
                    <a:cubicBezTo>
                      <a:pt x="655" y="145"/>
                      <a:pt x="655" y="145"/>
                      <a:pt x="655" y="145"/>
                    </a:cubicBezTo>
                    <a:cubicBezTo>
                      <a:pt x="656" y="145"/>
                      <a:pt x="656" y="145"/>
                      <a:pt x="656" y="145"/>
                    </a:cubicBezTo>
                    <a:cubicBezTo>
                      <a:pt x="657" y="143"/>
                      <a:pt x="657" y="143"/>
                      <a:pt x="657" y="143"/>
                    </a:cubicBezTo>
                    <a:cubicBezTo>
                      <a:pt x="657" y="144"/>
                      <a:pt x="657" y="144"/>
                      <a:pt x="657" y="144"/>
                    </a:cubicBezTo>
                    <a:cubicBezTo>
                      <a:pt x="660" y="144"/>
                      <a:pt x="660" y="144"/>
                      <a:pt x="660" y="144"/>
                    </a:cubicBezTo>
                    <a:cubicBezTo>
                      <a:pt x="661" y="144"/>
                      <a:pt x="661" y="144"/>
                      <a:pt x="661" y="144"/>
                    </a:cubicBezTo>
                    <a:cubicBezTo>
                      <a:pt x="662" y="143"/>
                      <a:pt x="662" y="143"/>
                      <a:pt x="662" y="143"/>
                    </a:cubicBezTo>
                    <a:cubicBezTo>
                      <a:pt x="663" y="144"/>
                      <a:pt x="663" y="144"/>
                      <a:pt x="663" y="144"/>
                    </a:cubicBezTo>
                    <a:cubicBezTo>
                      <a:pt x="665" y="145"/>
                      <a:pt x="665" y="145"/>
                      <a:pt x="665" y="145"/>
                    </a:cubicBezTo>
                    <a:cubicBezTo>
                      <a:pt x="666" y="146"/>
                      <a:pt x="666" y="146"/>
                      <a:pt x="666" y="146"/>
                    </a:cubicBezTo>
                    <a:cubicBezTo>
                      <a:pt x="667" y="146"/>
                      <a:pt x="667" y="146"/>
                      <a:pt x="667" y="146"/>
                    </a:cubicBezTo>
                    <a:cubicBezTo>
                      <a:pt x="667" y="144"/>
                      <a:pt x="667" y="144"/>
                      <a:pt x="667" y="144"/>
                    </a:cubicBezTo>
                    <a:cubicBezTo>
                      <a:pt x="669" y="144"/>
                      <a:pt x="669" y="144"/>
                      <a:pt x="669" y="144"/>
                    </a:cubicBezTo>
                    <a:cubicBezTo>
                      <a:pt x="670" y="146"/>
                      <a:pt x="670" y="146"/>
                      <a:pt x="670" y="146"/>
                    </a:cubicBezTo>
                    <a:cubicBezTo>
                      <a:pt x="669" y="147"/>
                      <a:pt x="669" y="147"/>
                      <a:pt x="669" y="147"/>
                    </a:cubicBezTo>
                    <a:cubicBezTo>
                      <a:pt x="668" y="149"/>
                      <a:pt x="668" y="149"/>
                      <a:pt x="668" y="149"/>
                    </a:cubicBezTo>
                    <a:cubicBezTo>
                      <a:pt x="669" y="149"/>
                      <a:pt x="669" y="149"/>
                      <a:pt x="669" y="149"/>
                    </a:cubicBezTo>
                    <a:cubicBezTo>
                      <a:pt x="671" y="149"/>
                      <a:pt x="671" y="149"/>
                      <a:pt x="671" y="149"/>
                    </a:cubicBezTo>
                    <a:cubicBezTo>
                      <a:pt x="671" y="149"/>
                      <a:pt x="671" y="149"/>
                      <a:pt x="671" y="149"/>
                    </a:cubicBezTo>
                    <a:cubicBezTo>
                      <a:pt x="671" y="148"/>
                      <a:pt x="671" y="148"/>
                      <a:pt x="671" y="148"/>
                    </a:cubicBezTo>
                    <a:cubicBezTo>
                      <a:pt x="672" y="147"/>
                      <a:pt x="672" y="147"/>
                      <a:pt x="672" y="147"/>
                    </a:cubicBezTo>
                    <a:cubicBezTo>
                      <a:pt x="673" y="147"/>
                      <a:pt x="673" y="147"/>
                      <a:pt x="673" y="147"/>
                    </a:cubicBezTo>
                    <a:cubicBezTo>
                      <a:pt x="673" y="145"/>
                      <a:pt x="673" y="145"/>
                      <a:pt x="673" y="145"/>
                    </a:cubicBezTo>
                    <a:cubicBezTo>
                      <a:pt x="672" y="145"/>
                      <a:pt x="672" y="145"/>
                      <a:pt x="672" y="145"/>
                    </a:cubicBezTo>
                    <a:cubicBezTo>
                      <a:pt x="672" y="144"/>
                      <a:pt x="672" y="144"/>
                      <a:pt x="672" y="144"/>
                    </a:cubicBezTo>
                    <a:cubicBezTo>
                      <a:pt x="674" y="144"/>
                      <a:pt x="674" y="144"/>
                      <a:pt x="674" y="144"/>
                    </a:cubicBezTo>
                    <a:cubicBezTo>
                      <a:pt x="677" y="143"/>
                      <a:pt x="677" y="143"/>
                      <a:pt x="677" y="143"/>
                    </a:cubicBezTo>
                    <a:cubicBezTo>
                      <a:pt x="678" y="144"/>
                      <a:pt x="678" y="144"/>
                      <a:pt x="678" y="144"/>
                    </a:cubicBezTo>
                    <a:cubicBezTo>
                      <a:pt x="679" y="143"/>
                      <a:pt x="679" y="143"/>
                      <a:pt x="679" y="143"/>
                    </a:cubicBezTo>
                    <a:cubicBezTo>
                      <a:pt x="681" y="143"/>
                      <a:pt x="681" y="143"/>
                      <a:pt x="681" y="143"/>
                    </a:cubicBezTo>
                    <a:cubicBezTo>
                      <a:pt x="681" y="145"/>
                      <a:pt x="681" y="145"/>
                      <a:pt x="681" y="145"/>
                    </a:cubicBezTo>
                    <a:cubicBezTo>
                      <a:pt x="682" y="147"/>
                      <a:pt x="682" y="147"/>
                      <a:pt x="682" y="147"/>
                    </a:cubicBezTo>
                    <a:cubicBezTo>
                      <a:pt x="682" y="146"/>
                      <a:pt x="682" y="146"/>
                      <a:pt x="682" y="146"/>
                    </a:cubicBezTo>
                    <a:cubicBezTo>
                      <a:pt x="683" y="146"/>
                      <a:pt x="683" y="146"/>
                      <a:pt x="683" y="146"/>
                    </a:cubicBezTo>
                    <a:cubicBezTo>
                      <a:pt x="685" y="144"/>
                      <a:pt x="685" y="144"/>
                      <a:pt x="685" y="144"/>
                    </a:cubicBezTo>
                    <a:cubicBezTo>
                      <a:pt x="686" y="147"/>
                      <a:pt x="686" y="147"/>
                      <a:pt x="686" y="147"/>
                    </a:cubicBezTo>
                    <a:cubicBezTo>
                      <a:pt x="687" y="147"/>
                      <a:pt x="687" y="147"/>
                      <a:pt x="687" y="147"/>
                    </a:cubicBezTo>
                    <a:cubicBezTo>
                      <a:pt x="689" y="146"/>
                      <a:pt x="689" y="146"/>
                      <a:pt x="689" y="146"/>
                    </a:cubicBezTo>
                    <a:cubicBezTo>
                      <a:pt x="690" y="147"/>
                      <a:pt x="690" y="147"/>
                      <a:pt x="690" y="147"/>
                    </a:cubicBezTo>
                    <a:cubicBezTo>
                      <a:pt x="691" y="151"/>
                      <a:pt x="691" y="151"/>
                      <a:pt x="691" y="151"/>
                    </a:cubicBezTo>
                    <a:cubicBezTo>
                      <a:pt x="692" y="148"/>
                      <a:pt x="692" y="148"/>
                      <a:pt x="692" y="148"/>
                    </a:cubicBezTo>
                    <a:cubicBezTo>
                      <a:pt x="693" y="148"/>
                      <a:pt x="693" y="148"/>
                      <a:pt x="693" y="148"/>
                    </a:cubicBezTo>
                    <a:cubicBezTo>
                      <a:pt x="694" y="148"/>
                      <a:pt x="694" y="148"/>
                      <a:pt x="694" y="148"/>
                    </a:cubicBezTo>
                    <a:cubicBezTo>
                      <a:pt x="693" y="151"/>
                      <a:pt x="693" y="151"/>
                      <a:pt x="693" y="151"/>
                    </a:cubicBezTo>
                    <a:cubicBezTo>
                      <a:pt x="695" y="152"/>
                      <a:pt x="695" y="152"/>
                      <a:pt x="695" y="152"/>
                    </a:cubicBezTo>
                    <a:cubicBezTo>
                      <a:pt x="695" y="153"/>
                      <a:pt x="695" y="153"/>
                      <a:pt x="695" y="153"/>
                    </a:cubicBezTo>
                    <a:cubicBezTo>
                      <a:pt x="697" y="153"/>
                      <a:pt x="697" y="153"/>
                      <a:pt x="697" y="153"/>
                    </a:cubicBezTo>
                    <a:cubicBezTo>
                      <a:pt x="697" y="155"/>
                      <a:pt x="697" y="155"/>
                      <a:pt x="697" y="155"/>
                    </a:cubicBezTo>
                    <a:cubicBezTo>
                      <a:pt x="698" y="154"/>
                      <a:pt x="698" y="154"/>
                      <a:pt x="698" y="154"/>
                    </a:cubicBezTo>
                    <a:cubicBezTo>
                      <a:pt x="699" y="154"/>
                      <a:pt x="699" y="154"/>
                      <a:pt x="699" y="154"/>
                    </a:cubicBezTo>
                    <a:cubicBezTo>
                      <a:pt x="700" y="156"/>
                      <a:pt x="700" y="156"/>
                      <a:pt x="700" y="156"/>
                    </a:cubicBezTo>
                    <a:cubicBezTo>
                      <a:pt x="698" y="157"/>
                      <a:pt x="698" y="157"/>
                      <a:pt x="698" y="157"/>
                    </a:cubicBezTo>
                    <a:cubicBezTo>
                      <a:pt x="698" y="159"/>
                      <a:pt x="698" y="159"/>
                      <a:pt x="698" y="159"/>
                    </a:cubicBezTo>
                    <a:cubicBezTo>
                      <a:pt x="701" y="157"/>
                      <a:pt x="701" y="157"/>
                      <a:pt x="701" y="157"/>
                    </a:cubicBezTo>
                    <a:cubicBezTo>
                      <a:pt x="703" y="157"/>
                      <a:pt x="703" y="157"/>
                      <a:pt x="703" y="157"/>
                    </a:cubicBezTo>
                    <a:cubicBezTo>
                      <a:pt x="703" y="158"/>
                      <a:pt x="703" y="158"/>
                      <a:pt x="703" y="158"/>
                    </a:cubicBezTo>
                    <a:cubicBezTo>
                      <a:pt x="699" y="162"/>
                      <a:pt x="699" y="162"/>
                      <a:pt x="699" y="162"/>
                    </a:cubicBezTo>
                    <a:cubicBezTo>
                      <a:pt x="700" y="164"/>
                      <a:pt x="700" y="164"/>
                      <a:pt x="700" y="164"/>
                    </a:cubicBezTo>
                    <a:cubicBezTo>
                      <a:pt x="703" y="165"/>
                      <a:pt x="703" y="165"/>
                      <a:pt x="703" y="165"/>
                    </a:cubicBezTo>
                    <a:cubicBezTo>
                      <a:pt x="703" y="164"/>
                      <a:pt x="703" y="164"/>
                      <a:pt x="703" y="164"/>
                    </a:cubicBezTo>
                    <a:cubicBezTo>
                      <a:pt x="705" y="163"/>
                      <a:pt x="705" y="163"/>
                      <a:pt x="705" y="163"/>
                    </a:cubicBezTo>
                    <a:cubicBezTo>
                      <a:pt x="706" y="163"/>
                      <a:pt x="706" y="163"/>
                      <a:pt x="706" y="163"/>
                    </a:cubicBezTo>
                    <a:cubicBezTo>
                      <a:pt x="706" y="165"/>
                      <a:pt x="706" y="165"/>
                      <a:pt x="706" y="165"/>
                    </a:cubicBezTo>
                    <a:cubicBezTo>
                      <a:pt x="707" y="164"/>
                      <a:pt x="707" y="164"/>
                      <a:pt x="707" y="164"/>
                    </a:cubicBezTo>
                    <a:cubicBezTo>
                      <a:pt x="710" y="166"/>
                      <a:pt x="710" y="166"/>
                      <a:pt x="710" y="166"/>
                    </a:cubicBezTo>
                    <a:cubicBezTo>
                      <a:pt x="709" y="169"/>
                      <a:pt x="709" y="169"/>
                      <a:pt x="709" y="169"/>
                    </a:cubicBezTo>
                    <a:cubicBezTo>
                      <a:pt x="711" y="169"/>
                      <a:pt x="711" y="169"/>
                      <a:pt x="711" y="169"/>
                    </a:cubicBezTo>
                    <a:cubicBezTo>
                      <a:pt x="711" y="170"/>
                      <a:pt x="711" y="170"/>
                      <a:pt x="711" y="170"/>
                    </a:cubicBezTo>
                    <a:cubicBezTo>
                      <a:pt x="713" y="170"/>
                      <a:pt x="713" y="170"/>
                      <a:pt x="713" y="170"/>
                    </a:cubicBezTo>
                    <a:cubicBezTo>
                      <a:pt x="713" y="171"/>
                      <a:pt x="713" y="171"/>
                      <a:pt x="713" y="171"/>
                    </a:cubicBezTo>
                    <a:cubicBezTo>
                      <a:pt x="711" y="174"/>
                      <a:pt x="711" y="174"/>
                      <a:pt x="711" y="174"/>
                    </a:cubicBezTo>
                    <a:cubicBezTo>
                      <a:pt x="709" y="175"/>
                      <a:pt x="709" y="175"/>
                      <a:pt x="709" y="175"/>
                    </a:cubicBezTo>
                    <a:cubicBezTo>
                      <a:pt x="707" y="174"/>
                      <a:pt x="707" y="174"/>
                      <a:pt x="707" y="174"/>
                    </a:cubicBezTo>
                    <a:cubicBezTo>
                      <a:pt x="704" y="173"/>
                      <a:pt x="704" y="173"/>
                      <a:pt x="704" y="173"/>
                    </a:cubicBezTo>
                    <a:cubicBezTo>
                      <a:pt x="700" y="173"/>
                      <a:pt x="700" y="173"/>
                      <a:pt x="700" y="173"/>
                    </a:cubicBezTo>
                    <a:cubicBezTo>
                      <a:pt x="701" y="174"/>
                      <a:pt x="701" y="174"/>
                      <a:pt x="701" y="174"/>
                    </a:cubicBezTo>
                    <a:cubicBezTo>
                      <a:pt x="702" y="176"/>
                      <a:pt x="702" y="176"/>
                      <a:pt x="702" y="176"/>
                    </a:cubicBezTo>
                    <a:cubicBezTo>
                      <a:pt x="706" y="176"/>
                      <a:pt x="706" y="176"/>
                      <a:pt x="706" y="176"/>
                    </a:cubicBezTo>
                    <a:cubicBezTo>
                      <a:pt x="706" y="178"/>
                      <a:pt x="706" y="178"/>
                      <a:pt x="706" y="178"/>
                    </a:cubicBezTo>
                    <a:cubicBezTo>
                      <a:pt x="710" y="180"/>
                      <a:pt x="710" y="180"/>
                      <a:pt x="710" y="180"/>
                    </a:cubicBezTo>
                    <a:cubicBezTo>
                      <a:pt x="713" y="181"/>
                      <a:pt x="713" y="181"/>
                      <a:pt x="713" y="181"/>
                    </a:cubicBezTo>
                    <a:cubicBezTo>
                      <a:pt x="716" y="180"/>
                      <a:pt x="716" y="180"/>
                      <a:pt x="716" y="180"/>
                    </a:cubicBezTo>
                    <a:cubicBezTo>
                      <a:pt x="716" y="178"/>
                      <a:pt x="716" y="178"/>
                      <a:pt x="716" y="178"/>
                    </a:cubicBezTo>
                    <a:cubicBezTo>
                      <a:pt x="714" y="176"/>
                      <a:pt x="714" y="176"/>
                      <a:pt x="714" y="176"/>
                    </a:cubicBezTo>
                    <a:cubicBezTo>
                      <a:pt x="713" y="175"/>
                      <a:pt x="713" y="175"/>
                      <a:pt x="713" y="175"/>
                    </a:cubicBezTo>
                    <a:cubicBezTo>
                      <a:pt x="714" y="175"/>
                      <a:pt x="714" y="175"/>
                      <a:pt x="714" y="175"/>
                    </a:cubicBezTo>
                    <a:cubicBezTo>
                      <a:pt x="716" y="177"/>
                      <a:pt x="716" y="177"/>
                      <a:pt x="716" y="177"/>
                    </a:cubicBezTo>
                    <a:cubicBezTo>
                      <a:pt x="718" y="178"/>
                      <a:pt x="718" y="178"/>
                      <a:pt x="718" y="178"/>
                    </a:cubicBezTo>
                    <a:cubicBezTo>
                      <a:pt x="720" y="179"/>
                      <a:pt x="720" y="179"/>
                      <a:pt x="720" y="179"/>
                    </a:cubicBezTo>
                    <a:cubicBezTo>
                      <a:pt x="718" y="179"/>
                      <a:pt x="718" y="179"/>
                      <a:pt x="718" y="179"/>
                    </a:cubicBezTo>
                    <a:cubicBezTo>
                      <a:pt x="714" y="182"/>
                      <a:pt x="714" y="182"/>
                      <a:pt x="714" y="182"/>
                    </a:cubicBezTo>
                    <a:cubicBezTo>
                      <a:pt x="715" y="183"/>
                      <a:pt x="715" y="183"/>
                      <a:pt x="715" y="183"/>
                    </a:cubicBezTo>
                    <a:cubicBezTo>
                      <a:pt x="717" y="184"/>
                      <a:pt x="717" y="184"/>
                      <a:pt x="717" y="184"/>
                    </a:cubicBezTo>
                    <a:cubicBezTo>
                      <a:pt x="718" y="183"/>
                      <a:pt x="718" y="183"/>
                      <a:pt x="718" y="183"/>
                    </a:cubicBezTo>
                    <a:cubicBezTo>
                      <a:pt x="719" y="183"/>
                      <a:pt x="719" y="183"/>
                      <a:pt x="719" y="183"/>
                    </a:cubicBezTo>
                    <a:cubicBezTo>
                      <a:pt x="725" y="188"/>
                      <a:pt x="725" y="188"/>
                      <a:pt x="725" y="188"/>
                    </a:cubicBezTo>
                    <a:cubicBezTo>
                      <a:pt x="727" y="189"/>
                      <a:pt x="727" y="189"/>
                      <a:pt x="727" y="189"/>
                    </a:cubicBezTo>
                    <a:cubicBezTo>
                      <a:pt x="729" y="192"/>
                      <a:pt x="729" y="192"/>
                      <a:pt x="729" y="192"/>
                    </a:cubicBezTo>
                    <a:cubicBezTo>
                      <a:pt x="733" y="192"/>
                      <a:pt x="733" y="192"/>
                      <a:pt x="733" y="192"/>
                    </a:cubicBezTo>
                    <a:cubicBezTo>
                      <a:pt x="736" y="195"/>
                      <a:pt x="736" y="195"/>
                      <a:pt x="736" y="195"/>
                    </a:cubicBezTo>
                    <a:cubicBezTo>
                      <a:pt x="739" y="196"/>
                      <a:pt x="739" y="196"/>
                      <a:pt x="739" y="196"/>
                    </a:cubicBezTo>
                    <a:cubicBezTo>
                      <a:pt x="739" y="195"/>
                      <a:pt x="739" y="195"/>
                      <a:pt x="739" y="195"/>
                    </a:cubicBezTo>
                    <a:cubicBezTo>
                      <a:pt x="739" y="193"/>
                      <a:pt x="739" y="193"/>
                      <a:pt x="739" y="193"/>
                    </a:cubicBezTo>
                    <a:cubicBezTo>
                      <a:pt x="740" y="193"/>
                      <a:pt x="740" y="193"/>
                      <a:pt x="740" y="193"/>
                    </a:cubicBezTo>
                    <a:cubicBezTo>
                      <a:pt x="741" y="194"/>
                      <a:pt x="741" y="194"/>
                      <a:pt x="741" y="194"/>
                    </a:cubicBezTo>
                    <a:cubicBezTo>
                      <a:pt x="742" y="196"/>
                      <a:pt x="742" y="196"/>
                      <a:pt x="742" y="196"/>
                    </a:cubicBezTo>
                    <a:cubicBezTo>
                      <a:pt x="743" y="198"/>
                      <a:pt x="743" y="198"/>
                      <a:pt x="743" y="198"/>
                    </a:cubicBezTo>
                    <a:cubicBezTo>
                      <a:pt x="744" y="197"/>
                      <a:pt x="744" y="197"/>
                      <a:pt x="744" y="197"/>
                    </a:cubicBezTo>
                    <a:cubicBezTo>
                      <a:pt x="745" y="195"/>
                      <a:pt x="745" y="195"/>
                      <a:pt x="745" y="195"/>
                    </a:cubicBezTo>
                    <a:cubicBezTo>
                      <a:pt x="743" y="185"/>
                      <a:pt x="743" y="185"/>
                      <a:pt x="743" y="185"/>
                    </a:cubicBezTo>
                    <a:cubicBezTo>
                      <a:pt x="741" y="181"/>
                      <a:pt x="741" y="181"/>
                      <a:pt x="741" y="181"/>
                    </a:cubicBezTo>
                    <a:cubicBezTo>
                      <a:pt x="738" y="175"/>
                      <a:pt x="738" y="175"/>
                      <a:pt x="738" y="175"/>
                    </a:cubicBezTo>
                    <a:cubicBezTo>
                      <a:pt x="737" y="170"/>
                      <a:pt x="737" y="170"/>
                      <a:pt x="737" y="170"/>
                    </a:cubicBezTo>
                    <a:cubicBezTo>
                      <a:pt x="736" y="167"/>
                      <a:pt x="736" y="167"/>
                      <a:pt x="736" y="167"/>
                    </a:cubicBezTo>
                    <a:cubicBezTo>
                      <a:pt x="736" y="166"/>
                      <a:pt x="736" y="166"/>
                      <a:pt x="736" y="166"/>
                    </a:cubicBezTo>
                    <a:cubicBezTo>
                      <a:pt x="738" y="166"/>
                      <a:pt x="738" y="166"/>
                      <a:pt x="738" y="166"/>
                    </a:cubicBezTo>
                    <a:cubicBezTo>
                      <a:pt x="739" y="169"/>
                      <a:pt x="739" y="169"/>
                      <a:pt x="739" y="169"/>
                    </a:cubicBezTo>
                    <a:cubicBezTo>
                      <a:pt x="741" y="171"/>
                      <a:pt x="741" y="171"/>
                      <a:pt x="741" y="171"/>
                    </a:cubicBezTo>
                    <a:cubicBezTo>
                      <a:pt x="743" y="172"/>
                      <a:pt x="743" y="172"/>
                      <a:pt x="743" y="172"/>
                    </a:cubicBezTo>
                    <a:cubicBezTo>
                      <a:pt x="745" y="174"/>
                      <a:pt x="745" y="174"/>
                      <a:pt x="745" y="174"/>
                    </a:cubicBezTo>
                    <a:cubicBezTo>
                      <a:pt x="749" y="174"/>
                      <a:pt x="749" y="174"/>
                      <a:pt x="749" y="174"/>
                    </a:cubicBezTo>
                    <a:cubicBezTo>
                      <a:pt x="756" y="173"/>
                      <a:pt x="756" y="173"/>
                      <a:pt x="756" y="173"/>
                    </a:cubicBezTo>
                    <a:cubicBezTo>
                      <a:pt x="758" y="174"/>
                      <a:pt x="758" y="174"/>
                      <a:pt x="758" y="174"/>
                    </a:cubicBezTo>
                    <a:cubicBezTo>
                      <a:pt x="759" y="173"/>
                      <a:pt x="759" y="173"/>
                      <a:pt x="759" y="173"/>
                    </a:cubicBezTo>
                    <a:cubicBezTo>
                      <a:pt x="761" y="175"/>
                      <a:pt x="761" y="175"/>
                      <a:pt x="761" y="175"/>
                    </a:cubicBezTo>
                    <a:cubicBezTo>
                      <a:pt x="761" y="174"/>
                      <a:pt x="761" y="174"/>
                      <a:pt x="761" y="174"/>
                    </a:cubicBezTo>
                    <a:cubicBezTo>
                      <a:pt x="760" y="172"/>
                      <a:pt x="760" y="172"/>
                      <a:pt x="760" y="172"/>
                    </a:cubicBezTo>
                    <a:cubicBezTo>
                      <a:pt x="760" y="171"/>
                      <a:pt x="760" y="171"/>
                      <a:pt x="760" y="171"/>
                    </a:cubicBezTo>
                    <a:cubicBezTo>
                      <a:pt x="759" y="170"/>
                      <a:pt x="759" y="170"/>
                      <a:pt x="759" y="170"/>
                    </a:cubicBezTo>
                    <a:cubicBezTo>
                      <a:pt x="760" y="169"/>
                      <a:pt x="760" y="169"/>
                      <a:pt x="760" y="169"/>
                    </a:cubicBezTo>
                    <a:cubicBezTo>
                      <a:pt x="760" y="167"/>
                      <a:pt x="760" y="167"/>
                      <a:pt x="760" y="167"/>
                    </a:cubicBezTo>
                    <a:cubicBezTo>
                      <a:pt x="766" y="164"/>
                      <a:pt x="766" y="164"/>
                      <a:pt x="766" y="164"/>
                    </a:cubicBezTo>
                    <a:cubicBezTo>
                      <a:pt x="767" y="165"/>
                      <a:pt x="767" y="165"/>
                      <a:pt x="767" y="165"/>
                    </a:cubicBezTo>
                    <a:cubicBezTo>
                      <a:pt x="769" y="164"/>
                      <a:pt x="769" y="164"/>
                      <a:pt x="769" y="164"/>
                    </a:cubicBezTo>
                    <a:cubicBezTo>
                      <a:pt x="771" y="166"/>
                      <a:pt x="771" y="166"/>
                      <a:pt x="771" y="166"/>
                    </a:cubicBezTo>
                    <a:cubicBezTo>
                      <a:pt x="774" y="166"/>
                      <a:pt x="774" y="166"/>
                      <a:pt x="774" y="166"/>
                    </a:cubicBezTo>
                    <a:cubicBezTo>
                      <a:pt x="776" y="168"/>
                      <a:pt x="776" y="168"/>
                      <a:pt x="776" y="168"/>
                    </a:cubicBezTo>
                    <a:cubicBezTo>
                      <a:pt x="778" y="168"/>
                      <a:pt x="778" y="168"/>
                      <a:pt x="778" y="168"/>
                    </a:cubicBezTo>
                    <a:cubicBezTo>
                      <a:pt x="779" y="170"/>
                      <a:pt x="779" y="170"/>
                      <a:pt x="779" y="170"/>
                    </a:cubicBezTo>
                    <a:cubicBezTo>
                      <a:pt x="783" y="171"/>
                      <a:pt x="783" y="171"/>
                      <a:pt x="783" y="171"/>
                    </a:cubicBezTo>
                    <a:cubicBezTo>
                      <a:pt x="784" y="172"/>
                      <a:pt x="784" y="172"/>
                      <a:pt x="784" y="172"/>
                    </a:cubicBezTo>
                    <a:cubicBezTo>
                      <a:pt x="788" y="172"/>
                      <a:pt x="788" y="172"/>
                      <a:pt x="788" y="172"/>
                    </a:cubicBezTo>
                    <a:cubicBezTo>
                      <a:pt x="785" y="171"/>
                      <a:pt x="785" y="171"/>
                      <a:pt x="785" y="171"/>
                    </a:cubicBezTo>
                    <a:cubicBezTo>
                      <a:pt x="785" y="170"/>
                      <a:pt x="785" y="170"/>
                      <a:pt x="785" y="170"/>
                    </a:cubicBezTo>
                    <a:cubicBezTo>
                      <a:pt x="788" y="171"/>
                      <a:pt x="788" y="171"/>
                      <a:pt x="788" y="171"/>
                    </a:cubicBezTo>
                    <a:cubicBezTo>
                      <a:pt x="789" y="169"/>
                      <a:pt x="789" y="169"/>
                      <a:pt x="789" y="169"/>
                    </a:cubicBezTo>
                    <a:cubicBezTo>
                      <a:pt x="787" y="168"/>
                      <a:pt x="787" y="168"/>
                      <a:pt x="787" y="168"/>
                    </a:cubicBezTo>
                    <a:cubicBezTo>
                      <a:pt x="789" y="167"/>
                      <a:pt x="789" y="167"/>
                      <a:pt x="789" y="167"/>
                    </a:cubicBezTo>
                    <a:cubicBezTo>
                      <a:pt x="787" y="165"/>
                      <a:pt x="787" y="165"/>
                      <a:pt x="787" y="165"/>
                    </a:cubicBezTo>
                    <a:cubicBezTo>
                      <a:pt x="785" y="167"/>
                      <a:pt x="785" y="167"/>
                      <a:pt x="785" y="167"/>
                    </a:cubicBezTo>
                    <a:cubicBezTo>
                      <a:pt x="783" y="166"/>
                      <a:pt x="783" y="166"/>
                      <a:pt x="783" y="166"/>
                    </a:cubicBezTo>
                    <a:cubicBezTo>
                      <a:pt x="782" y="163"/>
                      <a:pt x="782" y="163"/>
                      <a:pt x="782" y="163"/>
                    </a:cubicBezTo>
                    <a:cubicBezTo>
                      <a:pt x="781" y="161"/>
                      <a:pt x="781" y="161"/>
                      <a:pt x="781" y="161"/>
                    </a:cubicBezTo>
                    <a:cubicBezTo>
                      <a:pt x="783" y="160"/>
                      <a:pt x="783" y="160"/>
                      <a:pt x="783" y="160"/>
                    </a:cubicBezTo>
                    <a:cubicBezTo>
                      <a:pt x="784" y="161"/>
                      <a:pt x="784" y="161"/>
                      <a:pt x="784" y="161"/>
                    </a:cubicBezTo>
                    <a:cubicBezTo>
                      <a:pt x="785" y="160"/>
                      <a:pt x="785" y="160"/>
                      <a:pt x="785" y="160"/>
                    </a:cubicBezTo>
                    <a:cubicBezTo>
                      <a:pt x="784" y="158"/>
                      <a:pt x="784" y="158"/>
                      <a:pt x="784" y="158"/>
                    </a:cubicBezTo>
                    <a:cubicBezTo>
                      <a:pt x="786" y="158"/>
                      <a:pt x="786" y="158"/>
                      <a:pt x="786" y="158"/>
                    </a:cubicBezTo>
                    <a:cubicBezTo>
                      <a:pt x="789" y="160"/>
                      <a:pt x="789" y="160"/>
                      <a:pt x="789" y="160"/>
                    </a:cubicBezTo>
                    <a:cubicBezTo>
                      <a:pt x="789" y="162"/>
                      <a:pt x="789" y="162"/>
                      <a:pt x="789" y="162"/>
                    </a:cubicBezTo>
                    <a:cubicBezTo>
                      <a:pt x="791" y="162"/>
                      <a:pt x="791" y="162"/>
                      <a:pt x="791" y="162"/>
                    </a:cubicBezTo>
                    <a:cubicBezTo>
                      <a:pt x="792" y="163"/>
                      <a:pt x="792" y="163"/>
                      <a:pt x="792" y="163"/>
                    </a:cubicBezTo>
                    <a:cubicBezTo>
                      <a:pt x="793" y="162"/>
                      <a:pt x="793" y="162"/>
                      <a:pt x="793" y="162"/>
                    </a:cubicBezTo>
                    <a:cubicBezTo>
                      <a:pt x="792" y="160"/>
                      <a:pt x="792" y="160"/>
                      <a:pt x="792" y="160"/>
                    </a:cubicBezTo>
                    <a:cubicBezTo>
                      <a:pt x="794" y="159"/>
                      <a:pt x="794" y="159"/>
                      <a:pt x="794" y="159"/>
                    </a:cubicBezTo>
                    <a:cubicBezTo>
                      <a:pt x="796" y="160"/>
                      <a:pt x="796" y="160"/>
                      <a:pt x="796" y="160"/>
                    </a:cubicBezTo>
                    <a:cubicBezTo>
                      <a:pt x="796" y="158"/>
                      <a:pt x="796" y="158"/>
                      <a:pt x="796" y="158"/>
                    </a:cubicBezTo>
                    <a:cubicBezTo>
                      <a:pt x="793" y="155"/>
                      <a:pt x="793" y="155"/>
                      <a:pt x="793" y="155"/>
                    </a:cubicBezTo>
                    <a:cubicBezTo>
                      <a:pt x="791" y="155"/>
                      <a:pt x="791" y="155"/>
                      <a:pt x="791" y="155"/>
                    </a:cubicBezTo>
                    <a:cubicBezTo>
                      <a:pt x="789" y="152"/>
                      <a:pt x="789" y="152"/>
                      <a:pt x="789" y="152"/>
                    </a:cubicBezTo>
                    <a:cubicBezTo>
                      <a:pt x="789" y="150"/>
                      <a:pt x="789" y="150"/>
                      <a:pt x="789" y="150"/>
                    </a:cubicBezTo>
                    <a:cubicBezTo>
                      <a:pt x="788" y="149"/>
                      <a:pt x="788" y="149"/>
                      <a:pt x="788" y="149"/>
                    </a:cubicBezTo>
                    <a:cubicBezTo>
                      <a:pt x="786" y="149"/>
                      <a:pt x="786" y="149"/>
                      <a:pt x="786" y="149"/>
                    </a:cubicBezTo>
                    <a:cubicBezTo>
                      <a:pt x="784" y="149"/>
                      <a:pt x="784" y="149"/>
                      <a:pt x="784" y="149"/>
                    </a:cubicBezTo>
                    <a:cubicBezTo>
                      <a:pt x="787" y="148"/>
                      <a:pt x="787" y="148"/>
                      <a:pt x="787" y="148"/>
                    </a:cubicBezTo>
                    <a:cubicBezTo>
                      <a:pt x="786" y="146"/>
                      <a:pt x="786" y="146"/>
                      <a:pt x="786" y="146"/>
                    </a:cubicBezTo>
                    <a:cubicBezTo>
                      <a:pt x="786" y="145"/>
                      <a:pt x="786" y="145"/>
                      <a:pt x="786" y="145"/>
                    </a:cubicBezTo>
                    <a:cubicBezTo>
                      <a:pt x="785" y="143"/>
                      <a:pt x="785" y="143"/>
                      <a:pt x="785" y="143"/>
                    </a:cubicBezTo>
                    <a:cubicBezTo>
                      <a:pt x="788" y="143"/>
                      <a:pt x="788" y="143"/>
                      <a:pt x="788" y="143"/>
                    </a:cubicBezTo>
                    <a:cubicBezTo>
                      <a:pt x="788" y="140"/>
                      <a:pt x="788" y="140"/>
                      <a:pt x="788" y="140"/>
                    </a:cubicBezTo>
                    <a:cubicBezTo>
                      <a:pt x="785" y="141"/>
                      <a:pt x="785" y="141"/>
                      <a:pt x="785" y="141"/>
                    </a:cubicBezTo>
                    <a:cubicBezTo>
                      <a:pt x="783" y="143"/>
                      <a:pt x="783" y="143"/>
                      <a:pt x="783" y="143"/>
                    </a:cubicBezTo>
                    <a:cubicBezTo>
                      <a:pt x="783" y="145"/>
                      <a:pt x="783" y="145"/>
                      <a:pt x="783" y="145"/>
                    </a:cubicBezTo>
                    <a:cubicBezTo>
                      <a:pt x="779" y="144"/>
                      <a:pt x="779" y="144"/>
                      <a:pt x="779" y="144"/>
                    </a:cubicBezTo>
                    <a:cubicBezTo>
                      <a:pt x="777" y="140"/>
                      <a:pt x="777" y="140"/>
                      <a:pt x="777" y="140"/>
                    </a:cubicBezTo>
                    <a:cubicBezTo>
                      <a:pt x="778" y="138"/>
                      <a:pt x="778" y="138"/>
                      <a:pt x="778" y="138"/>
                    </a:cubicBezTo>
                    <a:cubicBezTo>
                      <a:pt x="779" y="136"/>
                      <a:pt x="779" y="136"/>
                      <a:pt x="779" y="136"/>
                    </a:cubicBezTo>
                    <a:cubicBezTo>
                      <a:pt x="782" y="135"/>
                      <a:pt x="782" y="135"/>
                      <a:pt x="782" y="135"/>
                    </a:cubicBezTo>
                    <a:cubicBezTo>
                      <a:pt x="784" y="135"/>
                      <a:pt x="784" y="135"/>
                      <a:pt x="784" y="135"/>
                    </a:cubicBezTo>
                    <a:cubicBezTo>
                      <a:pt x="787" y="132"/>
                      <a:pt x="787" y="132"/>
                      <a:pt x="787" y="132"/>
                    </a:cubicBezTo>
                    <a:cubicBezTo>
                      <a:pt x="787" y="130"/>
                      <a:pt x="787" y="130"/>
                      <a:pt x="787" y="130"/>
                    </a:cubicBezTo>
                    <a:cubicBezTo>
                      <a:pt x="785" y="128"/>
                      <a:pt x="785" y="128"/>
                      <a:pt x="785" y="128"/>
                    </a:cubicBezTo>
                    <a:cubicBezTo>
                      <a:pt x="784" y="128"/>
                      <a:pt x="784" y="128"/>
                      <a:pt x="784" y="128"/>
                    </a:cubicBezTo>
                    <a:cubicBezTo>
                      <a:pt x="782" y="128"/>
                      <a:pt x="782" y="128"/>
                      <a:pt x="782" y="128"/>
                    </a:cubicBezTo>
                    <a:cubicBezTo>
                      <a:pt x="779" y="128"/>
                      <a:pt x="779" y="128"/>
                      <a:pt x="779" y="128"/>
                    </a:cubicBezTo>
                    <a:cubicBezTo>
                      <a:pt x="777" y="125"/>
                      <a:pt x="777" y="125"/>
                      <a:pt x="777" y="125"/>
                    </a:cubicBezTo>
                    <a:cubicBezTo>
                      <a:pt x="779" y="124"/>
                      <a:pt x="779" y="124"/>
                      <a:pt x="779" y="124"/>
                    </a:cubicBezTo>
                    <a:cubicBezTo>
                      <a:pt x="783" y="124"/>
                      <a:pt x="783" y="124"/>
                      <a:pt x="783" y="124"/>
                    </a:cubicBezTo>
                    <a:cubicBezTo>
                      <a:pt x="787" y="125"/>
                      <a:pt x="787" y="125"/>
                      <a:pt x="787" y="125"/>
                    </a:cubicBezTo>
                    <a:cubicBezTo>
                      <a:pt x="791" y="125"/>
                      <a:pt x="791" y="125"/>
                      <a:pt x="791" y="125"/>
                    </a:cubicBezTo>
                    <a:cubicBezTo>
                      <a:pt x="798" y="125"/>
                      <a:pt x="798" y="125"/>
                      <a:pt x="798" y="125"/>
                    </a:cubicBezTo>
                    <a:cubicBezTo>
                      <a:pt x="808" y="124"/>
                      <a:pt x="808" y="124"/>
                      <a:pt x="808" y="124"/>
                    </a:cubicBezTo>
                    <a:cubicBezTo>
                      <a:pt x="810" y="123"/>
                      <a:pt x="810" y="123"/>
                      <a:pt x="810" y="123"/>
                    </a:cubicBezTo>
                    <a:cubicBezTo>
                      <a:pt x="818" y="123"/>
                      <a:pt x="818" y="123"/>
                      <a:pt x="818" y="123"/>
                    </a:cubicBezTo>
                    <a:cubicBezTo>
                      <a:pt x="822" y="123"/>
                      <a:pt x="822" y="123"/>
                      <a:pt x="822" y="123"/>
                    </a:cubicBezTo>
                    <a:cubicBezTo>
                      <a:pt x="825" y="123"/>
                      <a:pt x="825" y="123"/>
                      <a:pt x="825" y="123"/>
                    </a:cubicBezTo>
                    <a:cubicBezTo>
                      <a:pt x="829" y="123"/>
                      <a:pt x="829" y="123"/>
                      <a:pt x="829" y="123"/>
                    </a:cubicBezTo>
                    <a:cubicBezTo>
                      <a:pt x="827" y="123"/>
                      <a:pt x="827" y="123"/>
                      <a:pt x="827" y="123"/>
                    </a:cubicBezTo>
                    <a:cubicBezTo>
                      <a:pt x="821" y="126"/>
                      <a:pt x="821" y="126"/>
                      <a:pt x="821" y="126"/>
                    </a:cubicBezTo>
                    <a:cubicBezTo>
                      <a:pt x="818" y="125"/>
                      <a:pt x="818" y="125"/>
                      <a:pt x="818" y="125"/>
                    </a:cubicBezTo>
                    <a:cubicBezTo>
                      <a:pt x="817" y="125"/>
                      <a:pt x="817" y="125"/>
                      <a:pt x="817" y="125"/>
                    </a:cubicBezTo>
                    <a:cubicBezTo>
                      <a:pt x="815" y="125"/>
                      <a:pt x="815" y="125"/>
                      <a:pt x="815" y="125"/>
                    </a:cubicBezTo>
                    <a:cubicBezTo>
                      <a:pt x="814" y="129"/>
                      <a:pt x="814" y="129"/>
                      <a:pt x="814" y="129"/>
                    </a:cubicBezTo>
                    <a:cubicBezTo>
                      <a:pt x="816" y="131"/>
                      <a:pt x="816" y="131"/>
                      <a:pt x="816" y="131"/>
                    </a:cubicBezTo>
                    <a:cubicBezTo>
                      <a:pt x="815" y="131"/>
                      <a:pt x="815" y="131"/>
                      <a:pt x="815" y="131"/>
                    </a:cubicBezTo>
                    <a:cubicBezTo>
                      <a:pt x="814" y="133"/>
                      <a:pt x="814" y="133"/>
                      <a:pt x="814" y="133"/>
                    </a:cubicBezTo>
                    <a:cubicBezTo>
                      <a:pt x="816" y="134"/>
                      <a:pt x="816" y="134"/>
                      <a:pt x="816" y="134"/>
                    </a:cubicBezTo>
                    <a:cubicBezTo>
                      <a:pt x="819" y="132"/>
                      <a:pt x="819" y="132"/>
                      <a:pt x="819" y="132"/>
                    </a:cubicBezTo>
                    <a:cubicBezTo>
                      <a:pt x="819" y="130"/>
                      <a:pt x="819" y="130"/>
                      <a:pt x="819" y="130"/>
                    </a:cubicBezTo>
                    <a:cubicBezTo>
                      <a:pt x="824" y="127"/>
                      <a:pt x="824" y="127"/>
                      <a:pt x="824" y="127"/>
                    </a:cubicBezTo>
                    <a:cubicBezTo>
                      <a:pt x="830" y="124"/>
                      <a:pt x="830" y="124"/>
                      <a:pt x="830" y="124"/>
                    </a:cubicBezTo>
                    <a:cubicBezTo>
                      <a:pt x="831" y="128"/>
                      <a:pt x="831" y="128"/>
                      <a:pt x="831" y="128"/>
                    </a:cubicBezTo>
                    <a:cubicBezTo>
                      <a:pt x="831" y="132"/>
                      <a:pt x="831" y="132"/>
                      <a:pt x="831" y="132"/>
                    </a:cubicBezTo>
                    <a:cubicBezTo>
                      <a:pt x="831" y="134"/>
                      <a:pt x="831" y="134"/>
                      <a:pt x="831" y="134"/>
                    </a:cubicBezTo>
                    <a:cubicBezTo>
                      <a:pt x="830" y="130"/>
                      <a:pt x="830" y="130"/>
                      <a:pt x="830" y="130"/>
                    </a:cubicBezTo>
                    <a:cubicBezTo>
                      <a:pt x="828" y="129"/>
                      <a:pt x="828" y="129"/>
                      <a:pt x="828" y="129"/>
                    </a:cubicBezTo>
                    <a:cubicBezTo>
                      <a:pt x="828" y="127"/>
                      <a:pt x="828" y="127"/>
                      <a:pt x="828" y="127"/>
                    </a:cubicBezTo>
                    <a:cubicBezTo>
                      <a:pt x="826" y="128"/>
                      <a:pt x="826" y="128"/>
                      <a:pt x="826" y="128"/>
                    </a:cubicBezTo>
                    <a:cubicBezTo>
                      <a:pt x="825" y="128"/>
                      <a:pt x="825" y="128"/>
                      <a:pt x="825" y="128"/>
                    </a:cubicBezTo>
                    <a:cubicBezTo>
                      <a:pt x="826" y="131"/>
                      <a:pt x="826" y="131"/>
                      <a:pt x="826" y="131"/>
                    </a:cubicBezTo>
                    <a:cubicBezTo>
                      <a:pt x="828" y="132"/>
                      <a:pt x="828" y="132"/>
                      <a:pt x="828" y="132"/>
                    </a:cubicBezTo>
                    <a:cubicBezTo>
                      <a:pt x="828" y="136"/>
                      <a:pt x="828" y="136"/>
                      <a:pt x="828" y="136"/>
                    </a:cubicBezTo>
                    <a:cubicBezTo>
                      <a:pt x="827" y="139"/>
                      <a:pt x="827" y="139"/>
                      <a:pt x="827" y="139"/>
                    </a:cubicBezTo>
                    <a:cubicBezTo>
                      <a:pt x="826" y="138"/>
                      <a:pt x="826" y="138"/>
                      <a:pt x="826" y="138"/>
                    </a:cubicBezTo>
                    <a:cubicBezTo>
                      <a:pt x="824" y="139"/>
                      <a:pt x="824" y="139"/>
                      <a:pt x="824" y="139"/>
                    </a:cubicBezTo>
                    <a:cubicBezTo>
                      <a:pt x="827" y="141"/>
                      <a:pt x="827" y="141"/>
                      <a:pt x="827" y="141"/>
                    </a:cubicBezTo>
                    <a:cubicBezTo>
                      <a:pt x="827" y="142"/>
                      <a:pt x="827" y="142"/>
                      <a:pt x="827" y="142"/>
                    </a:cubicBezTo>
                    <a:cubicBezTo>
                      <a:pt x="827" y="143"/>
                      <a:pt x="827" y="143"/>
                      <a:pt x="827" y="143"/>
                    </a:cubicBezTo>
                    <a:cubicBezTo>
                      <a:pt x="829" y="143"/>
                      <a:pt x="829" y="143"/>
                      <a:pt x="829" y="143"/>
                    </a:cubicBezTo>
                    <a:cubicBezTo>
                      <a:pt x="831" y="141"/>
                      <a:pt x="831" y="141"/>
                      <a:pt x="831" y="141"/>
                    </a:cubicBezTo>
                    <a:cubicBezTo>
                      <a:pt x="831" y="139"/>
                      <a:pt x="831" y="139"/>
                      <a:pt x="831" y="139"/>
                    </a:cubicBezTo>
                    <a:cubicBezTo>
                      <a:pt x="833" y="136"/>
                      <a:pt x="833" y="136"/>
                      <a:pt x="833" y="136"/>
                    </a:cubicBezTo>
                    <a:cubicBezTo>
                      <a:pt x="833" y="134"/>
                      <a:pt x="833" y="134"/>
                      <a:pt x="833" y="134"/>
                    </a:cubicBezTo>
                    <a:cubicBezTo>
                      <a:pt x="833" y="132"/>
                      <a:pt x="833" y="132"/>
                      <a:pt x="833" y="132"/>
                    </a:cubicBezTo>
                    <a:cubicBezTo>
                      <a:pt x="832" y="122"/>
                      <a:pt x="832" y="122"/>
                      <a:pt x="832" y="122"/>
                    </a:cubicBezTo>
                    <a:cubicBezTo>
                      <a:pt x="835" y="119"/>
                      <a:pt x="835" y="119"/>
                      <a:pt x="835" y="119"/>
                    </a:cubicBezTo>
                    <a:cubicBezTo>
                      <a:pt x="840" y="118"/>
                      <a:pt x="840" y="118"/>
                      <a:pt x="840" y="118"/>
                    </a:cubicBezTo>
                    <a:cubicBezTo>
                      <a:pt x="846" y="117"/>
                      <a:pt x="846" y="117"/>
                      <a:pt x="846" y="117"/>
                    </a:cubicBezTo>
                    <a:cubicBezTo>
                      <a:pt x="851" y="117"/>
                      <a:pt x="851" y="117"/>
                      <a:pt x="851" y="117"/>
                    </a:cubicBezTo>
                    <a:cubicBezTo>
                      <a:pt x="857" y="120"/>
                      <a:pt x="857" y="120"/>
                      <a:pt x="857" y="120"/>
                    </a:cubicBezTo>
                    <a:cubicBezTo>
                      <a:pt x="860" y="124"/>
                      <a:pt x="860" y="124"/>
                      <a:pt x="860" y="124"/>
                    </a:cubicBezTo>
                    <a:cubicBezTo>
                      <a:pt x="860" y="126"/>
                      <a:pt x="860" y="126"/>
                      <a:pt x="860" y="126"/>
                    </a:cubicBezTo>
                    <a:cubicBezTo>
                      <a:pt x="859" y="127"/>
                      <a:pt x="859" y="127"/>
                      <a:pt x="859" y="127"/>
                    </a:cubicBezTo>
                    <a:cubicBezTo>
                      <a:pt x="855" y="124"/>
                      <a:pt x="855" y="124"/>
                      <a:pt x="855" y="124"/>
                    </a:cubicBezTo>
                    <a:cubicBezTo>
                      <a:pt x="855" y="125"/>
                      <a:pt x="855" y="125"/>
                      <a:pt x="855" y="125"/>
                    </a:cubicBezTo>
                    <a:cubicBezTo>
                      <a:pt x="855" y="127"/>
                      <a:pt x="855" y="127"/>
                      <a:pt x="855" y="127"/>
                    </a:cubicBezTo>
                    <a:cubicBezTo>
                      <a:pt x="855" y="129"/>
                      <a:pt x="855" y="129"/>
                      <a:pt x="855" y="129"/>
                    </a:cubicBezTo>
                    <a:cubicBezTo>
                      <a:pt x="856" y="131"/>
                      <a:pt x="856" y="131"/>
                      <a:pt x="856" y="131"/>
                    </a:cubicBezTo>
                    <a:cubicBezTo>
                      <a:pt x="854" y="132"/>
                      <a:pt x="854" y="132"/>
                      <a:pt x="854" y="132"/>
                    </a:cubicBezTo>
                    <a:cubicBezTo>
                      <a:pt x="855" y="133"/>
                      <a:pt x="855" y="133"/>
                      <a:pt x="855" y="133"/>
                    </a:cubicBezTo>
                    <a:cubicBezTo>
                      <a:pt x="857" y="131"/>
                      <a:pt x="857" y="131"/>
                      <a:pt x="857" y="131"/>
                    </a:cubicBezTo>
                    <a:cubicBezTo>
                      <a:pt x="861" y="131"/>
                      <a:pt x="861" y="131"/>
                      <a:pt x="861" y="131"/>
                    </a:cubicBezTo>
                    <a:cubicBezTo>
                      <a:pt x="863" y="129"/>
                      <a:pt x="863" y="129"/>
                      <a:pt x="863" y="129"/>
                    </a:cubicBezTo>
                    <a:cubicBezTo>
                      <a:pt x="863" y="132"/>
                      <a:pt x="863" y="132"/>
                      <a:pt x="863" y="132"/>
                    </a:cubicBezTo>
                    <a:cubicBezTo>
                      <a:pt x="865" y="134"/>
                      <a:pt x="865" y="134"/>
                      <a:pt x="865" y="134"/>
                    </a:cubicBezTo>
                    <a:cubicBezTo>
                      <a:pt x="865" y="136"/>
                      <a:pt x="865" y="136"/>
                      <a:pt x="865" y="136"/>
                    </a:cubicBezTo>
                    <a:cubicBezTo>
                      <a:pt x="866" y="138"/>
                      <a:pt x="866" y="138"/>
                      <a:pt x="866" y="138"/>
                    </a:cubicBezTo>
                    <a:cubicBezTo>
                      <a:pt x="867" y="135"/>
                      <a:pt x="867" y="135"/>
                      <a:pt x="867" y="135"/>
                    </a:cubicBezTo>
                    <a:cubicBezTo>
                      <a:pt x="867" y="134"/>
                      <a:pt x="867" y="134"/>
                      <a:pt x="867" y="134"/>
                    </a:cubicBezTo>
                    <a:cubicBezTo>
                      <a:pt x="869" y="132"/>
                      <a:pt x="869" y="132"/>
                      <a:pt x="869" y="132"/>
                    </a:cubicBezTo>
                    <a:cubicBezTo>
                      <a:pt x="871" y="133"/>
                      <a:pt x="871" y="133"/>
                      <a:pt x="871" y="133"/>
                    </a:cubicBezTo>
                    <a:cubicBezTo>
                      <a:pt x="872" y="136"/>
                      <a:pt x="872" y="136"/>
                      <a:pt x="872" y="136"/>
                    </a:cubicBezTo>
                    <a:cubicBezTo>
                      <a:pt x="871" y="137"/>
                      <a:pt x="871" y="137"/>
                      <a:pt x="871" y="137"/>
                    </a:cubicBezTo>
                    <a:cubicBezTo>
                      <a:pt x="871" y="139"/>
                      <a:pt x="871" y="139"/>
                      <a:pt x="871" y="139"/>
                    </a:cubicBezTo>
                    <a:cubicBezTo>
                      <a:pt x="871" y="140"/>
                      <a:pt x="871" y="140"/>
                      <a:pt x="871" y="140"/>
                    </a:cubicBezTo>
                    <a:cubicBezTo>
                      <a:pt x="873" y="140"/>
                      <a:pt x="873" y="140"/>
                      <a:pt x="873" y="140"/>
                    </a:cubicBezTo>
                    <a:cubicBezTo>
                      <a:pt x="874" y="137"/>
                      <a:pt x="874" y="137"/>
                      <a:pt x="874" y="137"/>
                    </a:cubicBezTo>
                    <a:cubicBezTo>
                      <a:pt x="875" y="137"/>
                      <a:pt x="875" y="137"/>
                      <a:pt x="875" y="137"/>
                    </a:cubicBezTo>
                    <a:cubicBezTo>
                      <a:pt x="875" y="138"/>
                      <a:pt x="875" y="138"/>
                      <a:pt x="875" y="138"/>
                    </a:cubicBezTo>
                    <a:cubicBezTo>
                      <a:pt x="875" y="136"/>
                      <a:pt x="875" y="136"/>
                      <a:pt x="875" y="136"/>
                    </a:cubicBezTo>
                    <a:cubicBezTo>
                      <a:pt x="877" y="132"/>
                      <a:pt x="877" y="132"/>
                      <a:pt x="877" y="132"/>
                    </a:cubicBezTo>
                    <a:cubicBezTo>
                      <a:pt x="878" y="132"/>
                      <a:pt x="878" y="132"/>
                      <a:pt x="878" y="132"/>
                    </a:cubicBezTo>
                    <a:cubicBezTo>
                      <a:pt x="879" y="132"/>
                      <a:pt x="879" y="132"/>
                      <a:pt x="879" y="132"/>
                    </a:cubicBezTo>
                    <a:cubicBezTo>
                      <a:pt x="884" y="135"/>
                      <a:pt x="884" y="135"/>
                      <a:pt x="884" y="135"/>
                    </a:cubicBezTo>
                    <a:cubicBezTo>
                      <a:pt x="889" y="136"/>
                      <a:pt x="889" y="136"/>
                      <a:pt x="889" y="136"/>
                    </a:cubicBezTo>
                    <a:cubicBezTo>
                      <a:pt x="891" y="140"/>
                      <a:pt x="891" y="140"/>
                      <a:pt x="891" y="140"/>
                    </a:cubicBezTo>
                    <a:cubicBezTo>
                      <a:pt x="891" y="141"/>
                      <a:pt x="891" y="141"/>
                      <a:pt x="891" y="141"/>
                    </a:cubicBezTo>
                    <a:cubicBezTo>
                      <a:pt x="888" y="143"/>
                      <a:pt x="888" y="143"/>
                      <a:pt x="888" y="143"/>
                    </a:cubicBezTo>
                    <a:cubicBezTo>
                      <a:pt x="886" y="145"/>
                      <a:pt x="886" y="145"/>
                      <a:pt x="886" y="145"/>
                    </a:cubicBezTo>
                    <a:cubicBezTo>
                      <a:pt x="888" y="144"/>
                      <a:pt x="888" y="144"/>
                      <a:pt x="888" y="144"/>
                    </a:cubicBezTo>
                    <a:cubicBezTo>
                      <a:pt x="892" y="143"/>
                      <a:pt x="892" y="143"/>
                      <a:pt x="892" y="143"/>
                    </a:cubicBezTo>
                    <a:cubicBezTo>
                      <a:pt x="895" y="144"/>
                      <a:pt x="895" y="144"/>
                      <a:pt x="895" y="144"/>
                    </a:cubicBezTo>
                    <a:cubicBezTo>
                      <a:pt x="898" y="143"/>
                      <a:pt x="898" y="143"/>
                      <a:pt x="898" y="143"/>
                    </a:cubicBezTo>
                    <a:cubicBezTo>
                      <a:pt x="900" y="141"/>
                      <a:pt x="900" y="141"/>
                      <a:pt x="900" y="141"/>
                    </a:cubicBezTo>
                    <a:cubicBezTo>
                      <a:pt x="903" y="140"/>
                      <a:pt x="903" y="140"/>
                      <a:pt x="903" y="140"/>
                    </a:cubicBezTo>
                    <a:cubicBezTo>
                      <a:pt x="906" y="137"/>
                      <a:pt x="906" y="137"/>
                      <a:pt x="906" y="137"/>
                    </a:cubicBezTo>
                    <a:cubicBezTo>
                      <a:pt x="908" y="136"/>
                      <a:pt x="908" y="136"/>
                      <a:pt x="908" y="136"/>
                    </a:cubicBezTo>
                    <a:cubicBezTo>
                      <a:pt x="911" y="133"/>
                      <a:pt x="911" y="133"/>
                      <a:pt x="911" y="133"/>
                    </a:cubicBezTo>
                    <a:cubicBezTo>
                      <a:pt x="914" y="133"/>
                      <a:pt x="914" y="133"/>
                      <a:pt x="914" y="133"/>
                    </a:cubicBezTo>
                    <a:cubicBezTo>
                      <a:pt x="921" y="129"/>
                      <a:pt x="921" y="129"/>
                      <a:pt x="921" y="129"/>
                    </a:cubicBezTo>
                    <a:cubicBezTo>
                      <a:pt x="925" y="128"/>
                      <a:pt x="925" y="128"/>
                      <a:pt x="925" y="128"/>
                    </a:cubicBezTo>
                    <a:cubicBezTo>
                      <a:pt x="927" y="128"/>
                      <a:pt x="927" y="128"/>
                      <a:pt x="927" y="128"/>
                    </a:cubicBezTo>
                    <a:cubicBezTo>
                      <a:pt x="927" y="127"/>
                      <a:pt x="927" y="127"/>
                      <a:pt x="927" y="127"/>
                    </a:cubicBezTo>
                    <a:cubicBezTo>
                      <a:pt x="931" y="125"/>
                      <a:pt x="931" y="125"/>
                      <a:pt x="931" y="125"/>
                    </a:cubicBezTo>
                    <a:cubicBezTo>
                      <a:pt x="933" y="124"/>
                      <a:pt x="933" y="124"/>
                      <a:pt x="933" y="124"/>
                    </a:cubicBezTo>
                    <a:cubicBezTo>
                      <a:pt x="938" y="124"/>
                      <a:pt x="938" y="124"/>
                      <a:pt x="938" y="124"/>
                    </a:cubicBezTo>
                    <a:cubicBezTo>
                      <a:pt x="947" y="128"/>
                      <a:pt x="947" y="128"/>
                      <a:pt x="947" y="128"/>
                    </a:cubicBezTo>
                    <a:cubicBezTo>
                      <a:pt x="951" y="132"/>
                      <a:pt x="951" y="132"/>
                      <a:pt x="951" y="132"/>
                    </a:cubicBezTo>
                    <a:cubicBezTo>
                      <a:pt x="955" y="134"/>
                      <a:pt x="955" y="134"/>
                      <a:pt x="955" y="134"/>
                    </a:cubicBezTo>
                    <a:cubicBezTo>
                      <a:pt x="958" y="138"/>
                      <a:pt x="958" y="138"/>
                      <a:pt x="958" y="138"/>
                    </a:cubicBezTo>
                    <a:cubicBezTo>
                      <a:pt x="960" y="141"/>
                      <a:pt x="960" y="141"/>
                      <a:pt x="960" y="141"/>
                    </a:cubicBezTo>
                    <a:cubicBezTo>
                      <a:pt x="960" y="143"/>
                      <a:pt x="960" y="143"/>
                      <a:pt x="960" y="143"/>
                    </a:cubicBezTo>
                    <a:cubicBezTo>
                      <a:pt x="961" y="144"/>
                      <a:pt x="961" y="144"/>
                      <a:pt x="961" y="144"/>
                    </a:cubicBezTo>
                    <a:cubicBezTo>
                      <a:pt x="961" y="146"/>
                      <a:pt x="961" y="146"/>
                      <a:pt x="961" y="146"/>
                    </a:cubicBezTo>
                    <a:cubicBezTo>
                      <a:pt x="963" y="150"/>
                      <a:pt x="963" y="150"/>
                      <a:pt x="963" y="150"/>
                    </a:cubicBezTo>
                    <a:cubicBezTo>
                      <a:pt x="963" y="152"/>
                      <a:pt x="963" y="152"/>
                      <a:pt x="963" y="152"/>
                    </a:cubicBezTo>
                    <a:cubicBezTo>
                      <a:pt x="962" y="154"/>
                      <a:pt x="962" y="154"/>
                      <a:pt x="962" y="154"/>
                    </a:cubicBezTo>
                    <a:cubicBezTo>
                      <a:pt x="964" y="153"/>
                      <a:pt x="964" y="153"/>
                      <a:pt x="964" y="153"/>
                    </a:cubicBezTo>
                    <a:cubicBezTo>
                      <a:pt x="966" y="151"/>
                      <a:pt x="966" y="151"/>
                      <a:pt x="966" y="151"/>
                    </a:cubicBezTo>
                    <a:cubicBezTo>
                      <a:pt x="969" y="151"/>
                      <a:pt x="969" y="151"/>
                      <a:pt x="969" y="151"/>
                    </a:cubicBezTo>
                    <a:cubicBezTo>
                      <a:pt x="970" y="152"/>
                      <a:pt x="970" y="152"/>
                      <a:pt x="970" y="152"/>
                    </a:cubicBezTo>
                    <a:cubicBezTo>
                      <a:pt x="970" y="151"/>
                      <a:pt x="970" y="151"/>
                      <a:pt x="970" y="151"/>
                    </a:cubicBezTo>
                    <a:cubicBezTo>
                      <a:pt x="973" y="150"/>
                      <a:pt x="973" y="150"/>
                      <a:pt x="973" y="150"/>
                    </a:cubicBezTo>
                    <a:cubicBezTo>
                      <a:pt x="975" y="152"/>
                      <a:pt x="975" y="152"/>
                      <a:pt x="975" y="152"/>
                    </a:cubicBezTo>
                    <a:cubicBezTo>
                      <a:pt x="976" y="154"/>
                      <a:pt x="976" y="154"/>
                      <a:pt x="976" y="154"/>
                    </a:cubicBezTo>
                    <a:cubicBezTo>
                      <a:pt x="976" y="152"/>
                      <a:pt x="976" y="152"/>
                      <a:pt x="976" y="152"/>
                    </a:cubicBezTo>
                    <a:cubicBezTo>
                      <a:pt x="975" y="149"/>
                      <a:pt x="975" y="149"/>
                      <a:pt x="975" y="149"/>
                    </a:cubicBezTo>
                    <a:cubicBezTo>
                      <a:pt x="977" y="149"/>
                      <a:pt x="977" y="149"/>
                      <a:pt x="977" y="149"/>
                    </a:cubicBezTo>
                    <a:cubicBezTo>
                      <a:pt x="978" y="151"/>
                      <a:pt x="978" y="151"/>
                      <a:pt x="978" y="151"/>
                    </a:cubicBezTo>
                    <a:cubicBezTo>
                      <a:pt x="982" y="154"/>
                      <a:pt x="982" y="154"/>
                      <a:pt x="982" y="154"/>
                    </a:cubicBezTo>
                    <a:cubicBezTo>
                      <a:pt x="982" y="158"/>
                      <a:pt x="982" y="158"/>
                      <a:pt x="982" y="158"/>
                    </a:cubicBezTo>
                    <a:cubicBezTo>
                      <a:pt x="984" y="158"/>
                      <a:pt x="984" y="158"/>
                      <a:pt x="984" y="158"/>
                    </a:cubicBezTo>
                    <a:cubicBezTo>
                      <a:pt x="987" y="161"/>
                      <a:pt x="987" y="161"/>
                      <a:pt x="987" y="161"/>
                    </a:cubicBezTo>
                    <a:cubicBezTo>
                      <a:pt x="987" y="160"/>
                      <a:pt x="987" y="160"/>
                      <a:pt x="987" y="160"/>
                    </a:cubicBezTo>
                    <a:cubicBezTo>
                      <a:pt x="986" y="157"/>
                      <a:pt x="986" y="157"/>
                      <a:pt x="986" y="157"/>
                    </a:cubicBezTo>
                    <a:cubicBezTo>
                      <a:pt x="984" y="156"/>
                      <a:pt x="984" y="156"/>
                      <a:pt x="984" y="156"/>
                    </a:cubicBezTo>
                    <a:cubicBezTo>
                      <a:pt x="983" y="155"/>
                      <a:pt x="983" y="155"/>
                      <a:pt x="983" y="155"/>
                    </a:cubicBezTo>
                    <a:cubicBezTo>
                      <a:pt x="985" y="156"/>
                      <a:pt x="985" y="156"/>
                      <a:pt x="985" y="156"/>
                    </a:cubicBezTo>
                    <a:cubicBezTo>
                      <a:pt x="987" y="156"/>
                      <a:pt x="987" y="156"/>
                      <a:pt x="987" y="156"/>
                    </a:cubicBezTo>
                    <a:cubicBezTo>
                      <a:pt x="989" y="158"/>
                      <a:pt x="989" y="158"/>
                      <a:pt x="989" y="158"/>
                    </a:cubicBezTo>
                    <a:cubicBezTo>
                      <a:pt x="992" y="161"/>
                      <a:pt x="992" y="161"/>
                      <a:pt x="992" y="161"/>
                    </a:cubicBezTo>
                    <a:cubicBezTo>
                      <a:pt x="991" y="158"/>
                      <a:pt x="991" y="158"/>
                      <a:pt x="991" y="158"/>
                    </a:cubicBezTo>
                    <a:cubicBezTo>
                      <a:pt x="988" y="153"/>
                      <a:pt x="988" y="153"/>
                      <a:pt x="988" y="153"/>
                    </a:cubicBezTo>
                    <a:cubicBezTo>
                      <a:pt x="988" y="149"/>
                      <a:pt x="988" y="149"/>
                      <a:pt x="988" y="149"/>
                    </a:cubicBezTo>
                    <a:cubicBezTo>
                      <a:pt x="988" y="145"/>
                      <a:pt x="988" y="145"/>
                      <a:pt x="988" y="145"/>
                    </a:cubicBezTo>
                    <a:cubicBezTo>
                      <a:pt x="990" y="143"/>
                      <a:pt x="990" y="143"/>
                      <a:pt x="990" y="143"/>
                    </a:cubicBezTo>
                    <a:cubicBezTo>
                      <a:pt x="994" y="142"/>
                      <a:pt x="994" y="142"/>
                      <a:pt x="994" y="142"/>
                    </a:cubicBezTo>
                    <a:cubicBezTo>
                      <a:pt x="995" y="141"/>
                      <a:pt x="995" y="141"/>
                      <a:pt x="995" y="141"/>
                    </a:cubicBezTo>
                    <a:cubicBezTo>
                      <a:pt x="999" y="140"/>
                      <a:pt x="999" y="140"/>
                      <a:pt x="999" y="140"/>
                    </a:cubicBezTo>
                    <a:cubicBezTo>
                      <a:pt x="998" y="138"/>
                      <a:pt x="998" y="138"/>
                      <a:pt x="998" y="138"/>
                    </a:cubicBezTo>
                    <a:cubicBezTo>
                      <a:pt x="999" y="137"/>
                      <a:pt x="999" y="137"/>
                      <a:pt x="999" y="137"/>
                    </a:cubicBezTo>
                    <a:cubicBezTo>
                      <a:pt x="1000" y="137"/>
                      <a:pt x="1000" y="137"/>
                      <a:pt x="1000" y="137"/>
                    </a:cubicBezTo>
                    <a:cubicBezTo>
                      <a:pt x="1002" y="139"/>
                      <a:pt x="1002" y="139"/>
                      <a:pt x="1002" y="139"/>
                    </a:cubicBezTo>
                    <a:cubicBezTo>
                      <a:pt x="1004" y="140"/>
                      <a:pt x="1004" y="140"/>
                      <a:pt x="1004" y="140"/>
                    </a:cubicBezTo>
                    <a:cubicBezTo>
                      <a:pt x="1007" y="139"/>
                      <a:pt x="1007" y="139"/>
                      <a:pt x="1007" y="139"/>
                    </a:cubicBezTo>
                    <a:cubicBezTo>
                      <a:pt x="1009" y="137"/>
                      <a:pt x="1009" y="137"/>
                      <a:pt x="1009" y="137"/>
                    </a:cubicBezTo>
                    <a:cubicBezTo>
                      <a:pt x="1011" y="138"/>
                      <a:pt x="1011" y="138"/>
                      <a:pt x="1011" y="138"/>
                    </a:cubicBezTo>
                    <a:cubicBezTo>
                      <a:pt x="1014" y="136"/>
                      <a:pt x="1014" y="136"/>
                      <a:pt x="1014" y="136"/>
                    </a:cubicBezTo>
                    <a:cubicBezTo>
                      <a:pt x="1018" y="137"/>
                      <a:pt x="1018" y="137"/>
                      <a:pt x="1018" y="137"/>
                    </a:cubicBezTo>
                    <a:cubicBezTo>
                      <a:pt x="1020" y="136"/>
                      <a:pt x="1020" y="136"/>
                      <a:pt x="1020" y="136"/>
                    </a:cubicBezTo>
                    <a:cubicBezTo>
                      <a:pt x="1021" y="135"/>
                      <a:pt x="1021" y="135"/>
                      <a:pt x="1021" y="135"/>
                    </a:cubicBezTo>
                    <a:cubicBezTo>
                      <a:pt x="1021" y="137"/>
                      <a:pt x="1021" y="137"/>
                      <a:pt x="1021" y="137"/>
                    </a:cubicBezTo>
                    <a:cubicBezTo>
                      <a:pt x="1022" y="138"/>
                      <a:pt x="1022" y="138"/>
                      <a:pt x="1022" y="138"/>
                    </a:cubicBezTo>
                    <a:cubicBezTo>
                      <a:pt x="1023" y="136"/>
                      <a:pt x="1023" y="136"/>
                      <a:pt x="1023" y="136"/>
                    </a:cubicBezTo>
                    <a:cubicBezTo>
                      <a:pt x="1025" y="133"/>
                      <a:pt x="1025" y="133"/>
                      <a:pt x="1025" y="133"/>
                    </a:cubicBezTo>
                    <a:cubicBezTo>
                      <a:pt x="1025" y="131"/>
                      <a:pt x="1025" y="131"/>
                      <a:pt x="1025" y="131"/>
                    </a:cubicBezTo>
                    <a:cubicBezTo>
                      <a:pt x="1025" y="129"/>
                      <a:pt x="1025" y="129"/>
                      <a:pt x="1025" y="129"/>
                    </a:cubicBezTo>
                    <a:cubicBezTo>
                      <a:pt x="1025" y="127"/>
                      <a:pt x="1025" y="127"/>
                      <a:pt x="1025" y="127"/>
                    </a:cubicBezTo>
                    <a:cubicBezTo>
                      <a:pt x="1026" y="126"/>
                      <a:pt x="1026" y="126"/>
                      <a:pt x="1026" y="126"/>
                    </a:cubicBezTo>
                    <a:cubicBezTo>
                      <a:pt x="1029" y="127"/>
                      <a:pt x="1029" y="127"/>
                      <a:pt x="1029" y="127"/>
                    </a:cubicBezTo>
                    <a:cubicBezTo>
                      <a:pt x="1030" y="129"/>
                      <a:pt x="1030" y="129"/>
                      <a:pt x="1030" y="129"/>
                    </a:cubicBezTo>
                    <a:cubicBezTo>
                      <a:pt x="1030" y="130"/>
                      <a:pt x="1030" y="130"/>
                      <a:pt x="1030" y="130"/>
                    </a:cubicBezTo>
                    <a:cubicBezTo>
                      <a:pt x="1033" y="130"/>
                      <a:pt x="1033" y="130"/>
                      <a:pt x="1033" y="130"/>
                    </a:cubicBezTo>
                    <a:cubicBezTo>
                      <a:pt x="1034" y="132"/>
                      <a:pt x="1034" y="132"/>
                      <a:pt x="1034" y="132"/>
                    </a:cubicBezTo>
                    <a:cubicBezTo>
                      <a:pt x="1034" y="134"/>
                      <a:pt x="1034" y="134"/>
                      <a:pt x="1034" y="134"/>
                    </a:cubicBezTo>
                    <a:cubicBezTo>
                      <a:pt x="1037" y="137"/>
                      <a:pt x="1037" y="137"/>
                      <a:pt x="1037" y="137"/>
                    </a:cubicBezTo>
                    <a:cubicBezTo>
                      <a:pt x="1038" y="138"/>
                      <a:pt x="1038" y="138"/>
                      <a:pt x="1038" y="138"/>
                    </a:cubicBezTo>
                    <a:cubicBezTo>
                      <a:pt x="1041" y="137"/>
                      <a:pt x="1041" y="137"/>
                      <a:pt x="1041" y="137"/>
                    </a:cubicBezTo>
                    <a:cubicBezTo>
                      <a:pt x="1046" y="138"/>
                      <a:pt x="1046" y="138"/>
                      <a:pt x="1046" y="138"/>
                    </a:cubicBezTo>
                    <a:cubicBezTo>
                      <a:pt x="1046" y="138"/>
                      <a:pt x="1046" y="138"/>
                      <a:pt x="1046" y="138"/>
                    </a:cubicBezTo>
                    <a:cubicBezTo>
                      <a:pt x="1048" y="138"/>
                      <a:pt x="1048" y="138"/>
                      <a:pt x="1048" y="138"/>
                    </a:cubicBezTo>
                    <a:cubicBezTo>
                      <a:pt x="1051" y="142"/>
                      <a:pt x="1051" y="142"/>
                      <a:pt x="1051" y="142"/>
                    </a:cubicBezTo>
                    <a:cubicBezTo>
                      <a:pt x="1051" y="144"/>
                      <a:pt x="1051" y="144"/>
                      <a:pt x="1051" y="144"/>
                    </a:cubicBezTo>
                    <a:cubicBezTo>
                      <a:pt x="1052" y="146"/>
                      <a:pt x="1052" y="146"/>
                      <a:pt x="1052" y="146"/>
                    </a:cubicBezTo>
                    <a:cubicBezTo>
                      <a:pt x="1055" y="146"/>
                      <a:pt x="1055" y="146"/>
                      <a:pt x="1055" y="146"/>
                    </a:cubicBezTo>
                    <a:cubicBezTo>
                      <a:pt x="1057" y="145"/>
                      <a:pt x="1057" y="145"/>
                      <a:pt x="1057" y="145"/>
                    </a:cubicBezTo>
                    <a:cubicBezTo>
                      <a:pt x="1059" y="145"/>
                      <a:pt x="1059" y="145"/>
                      <a:pt x="1059" y="145"/>
                    </a:cubicBezTo>
                    <a:cubicBezTo>
                      <a:pt x="1059" y="143"/>
                      <a:pt x="1059" y="143"/>
                      <a:pt x="1059" y="143"/>
                    </a:cubicBezTo>
                    <a:cubicBezTo>
                      <a:pt x="1061" y="142"/>
                      <a:pt x="1061" y="142"/>
                      <a:pt x="1061" y="142"/>
                    </a:cubicBezTo>
                    <a:cubicBezTo>
                      <a:pt x="1062" y="142"/>
                      <a:pt x="1062" y="142"/>
                      <a:pt x="1062" y="142"/>
                    </a:cubicBezTo>
                    <a:cubicBezTo>
                      <a:pt x="1063" y="141"/>
                      <a:pt x="1063" y="141"/>
                      <a:pt x="1063" y="141"/>
                    </a:cubicBezTo>
                    <a:cubicBezTo>
                      <a:pt x="1062" y="140"/>
                      <a:pt x="1062" y="140"/>
                      <a:pt x="1062" y="140"/>
                    </a:cubicBezTo>
                    <a:cubicBezTo>
                      <a:pt x="1063" y="139"/>
                      <a:pt x="1063" y="139"/>
                      <a:pt x="1063" y="139"/>
                    </a:cubicBezTo>
                    <a:cubicBezTo>
                      <a:pt x="1062" y="138"/>
                      <a:pt x="1062" y="138"/>
                      <a:pt x="1062" y="138"/>
                    </a:cubicBezTo>
                    <a:cubicBezTo>
                      <a:pt x="1062" y="136"/>
                      <a:pt x="1062" y="136"/>
                      <a:pt x="1062" y="136"/>
                    </a:cubicBezTo>
                    <a:cubicBezTo>
                      <a:pt x="1061" y="134"/>
                      <a:pt x="1061" y="134"/>
                      <a:pt x="1061" y="134"/>
                    </a:cubicBezTo>
                    <a:cubicBezTo>
                      <a:pt x="1058" y="133"/>
                      <a:pt x="1058" y="133"/>
                      <a:pt x="1058" y="133"/>
                    </a:cubicBezTo>
                    <a:cubicBezTo>
                      <a:pt x="1057" y="130"/>
                      <a:pt x="1057" y="130"/>
                      <a:pt x="1057" y="130"/>
                    </a:cubicBezTo>
                    <a:cubicBezTo>
                      <a:pt x="1054" y="127"/>
                      <a:pt x="1054" y="127"/>
                      <a:pt x="1054" y="127"/>
                    </a:cubicBezTo>
                    <a:cubicBezTo>
                      <a:pt x="1052" y="126"/>
                      <a:pt x="1052" y="126"/>
                      <a:pt x="1052" y="126"/>
                    </a:cubicBezTo>
                    <a:cubicBezTo>
                      <a:pt x="1052" y="125"/>
                      <a:pt x="1052" y="125"/>
                      <a:pt x="1052" y="125"/>
                    </a:cubicBezTo>
                    <a:cubicBezTo>
                      <a:pt x="1048" y="123"/>
                      <a:pt x="1048" y="123"/>
                      <a:pt x="1048" y="123"/>
                    </a:cubicBezTo>
                    <a:cubicBezTo>
                      <a:pt x="1046" y="125"/>
                      <a:pt x="1046" y="125"/>
                      <a:pt x="1046" y="125"/>
                    </a:cubicBezTo>
                    <a:cubicBezTo>
                      <a:pt x="1045" y="125"/>
                      <a:pt x="1045" y="125"/>
                      <a:pt x="1045" y="125"/>
                    </a:cubicBezTo>
                    <a:cubicBezTo>
                      <a:pt x="1045" y="122"/>
                      <a:pt x="1045" y="122"/>
                      <a:pt x="1045" y="122"/>
                    </a:cubicBezTo>
                    <a:cubicBezTo>
                      <a:pt x="1046" y="121"/>
                      <a:pt x="1046" y="121"/>
                      <a:pt x="1046" y="121"/>
                    </a:cubicBezTo>
                    <a:cubicBezTo>
                      <a:pt x="1045" y="118"/>
                      <a:pt x="1045" y="118"/>
                      <a:pt x="1045" y="118"/>
                    </a:cubicBezTo>
                    <a:cubicBezTo>
                      <a:pt x="1044" y="116"/>
                      <a:pt x="1044" y="116"/>
                      <a:pt x="1044" y="116"/>
                    </a:cubicBezTo>
                    <a:cubicBezTo>
                      <a:pt x="1043" y="116"/>
                      <a:pt x="1043" y="116"/>
                      <a:pt x="1043" y="116"/>
                    </a:cubicBezTo>
                    <a:cubicBezTo>
                      <a:pt x="1042" y="112"/>
                      <a:pt x="1042" y="112"/>
                      <a:pt x="1042" y="112"/>
                    </a:cubicBezTo>
                    <a:cubicBezTo>
                      <a:pt x="1039" y="111"/>
                      <a:pt x="1039" y="111"/>
                      <a:pt x="1039" y="111"/>
                    </a:cubicBezTo>
                    <a:cubicBezTo>
                      <a:pt x="1040" y="110"/>
                      <a:pt x="1040" y="110"/>
                      <a:pt x="1040" y="110"/>
                    </a:cubicBezTo>
                    <a:cubicBezTo>
                      <a:pt x="1044" y="109"/>
                      <a:pt x="1044" y="109"/>
                      <a:pt x="1044" y="109"/>
                    </a:cubicBezTo>
                    <a:cubicBezTo>
                      <a:pt x="1045" y="110"/>
                      <a:pt x="1045" y="110"/>
                      <a:pt x="1045" y="110"/>
                    </a:cubicBezTo>
                    <a:cubicBezTo>
                      <a:pt x="1050" y="110"/>
                      <a:pt x="1050" y="110"/>
                      <a:pt x="1050" y="110"/>
                    </a:cubicBezTo>
                    <a:cubicBezTo>
                      <a:pt x="1054" y="110"/>
                      <a:pt x="1054" y="110"/>
                      <a:pt x="1054" y="110"/>
                    </a:cubicBezTo>
                    <a:cubicBezTo>
                      <a:pt x="1055" y="108"/>
                      <a:pt x="1055" y="108"/>
                      <a:pt x="1055" y="108"/>
                    </a:cubicBezTo>
                    <a:cubicBezTo>
                      <a:pt x="1057" y="108"/>
                      <a:pt x="1057" y="108"/>
                      <a:pt x="1057" y="108"/>
                    </a:cubicBezTo>
                    <a:cubicBezTo>
                      <a:pt x="1059" y="109"/>
                      <a:pt x="1059" y="109"/>
                      <a:pt x="1059" y="109"/>
                    </a:cubicBezTo>
                    <a:cubicBezTo>
                      <a:pt x="1061" y="108"/>
                      <a:pt x="1061" y="108"/>
                      <a:pt x="1061" y="108"/>
                    </a:cubicBezTo>
                    <a:cubicBezTo>
                      <a:pt x="1062" y="109"/>
                      <a:pt x="1062" y="109"/>
                      <a:pt x="1062" y="109"/>
                    </a:cubicBezTo>
                    <a:cubicBezTo>
                      <a:pt x="1062" y="107"/>
                      <a:pt x="1062" y="107"/>
                      <a:pt x="1062" y="107"/>
                    </a:cubicBezTo>
                    <a:cubicBezTo>
                      <a:pt x="1065" y="106"/>
                      <a:pt x="1065" y="106"/>
                      <a:pt x="1065" y="106"/>
                    </a:cubicBezTo>
                    <a:cubicBezTo>
                      <a:pt x="1066" y="108"/>
                      <a:pt x="1066" y="108"/>
                      <a:pt x="1066" y="108"/>
                    </a:cubicBezTo>
                    <a:cubicBezTo>
                      <a:pt x="1066" y="108"/>
                      <a:pt x="1066" y="108"/>
                      <a:pt x="1066" y="108"/>
                    </a:cubicBezTo>
                    <a:cubicBezTo>
                      <a:pt x="1067" y="106"/>
                      <a:pt x="1067" y="106"/>
                      <a:pt x="1067" y="106"/>
                    </a:cubicBezTo>
                    <a:cubicBezTo>
                      <a:pt x="1069" y="106"/>
                      <a:pt x="1069" y="106"/>
                      <a:pt x="1069" y="106"/>
                    </a:cubicBezTo>
                    <a:cubicBezTo>
                      <a:pt x="1069" y="104"/>
                      <a:pt x="1069" y="104"/>
                      <a:pt x="1069" y="104"/>
                    </a:cubicBezTo>
                    <a:cubicBezTo>
                      <a:pt x="1077" y="102"/>
                      <a:pt x="1077" y="102"/>
                      <a:pt x="1077" y="102"/>
                    </a:cubicBezTo>
                    <a:cubicBezTo>
                      <a:pt x="1078" y="104"/>
                      <a:pt x="1078" y="104"/>
                      <a:pt x="1078" y="104"/>
                    </a:cubicBezTo>
                    <a:cubicBezTo>
                      <a:pt x="1078" y="103"/>
                      <a:pt x="1078" y="103"/>
                      <a:pt x="1078" y="103"/>
                    </a:cubicBezTo>
                    <a:cubicBezTo>
                      <a:pt x="1079" y="101"/>
                      <a:pt x="1079" y="101"/>
                      <a:pt x="1079" y="101"/>
                    </a:cubicBezTo>
                    <a:cubicBezTo>
                      <a:pt x="1080" y="102"/>
                      <a:pt x="1080" y="102"/>
                      <a:pt x="1080" y="102"/>
                    </a:cubicBezTo>
                    <a:cubicBezTo>
                      <a:pt x="1083" y="101"/>
                      <a:pt x="1083" y="101"/>
                      <a:pt x="1083" y="101"/>
                    </a:cubicBezTo>
                    <a:cubicBezTo>
                      <a:pt x="1084" y="101"/>
                      <a:pt x="1084" y="101"/>
                      <a:pt x="1084" y="101"/>
                    </a:cubicBezTo>
                    <a:cubicBezTo>
                      <a:pt x="1086" y="102"/>
                      <a:pt x="1086" y="102"/>
                      <a:pt x="1086" y="102"/>
                    </a:cubicBezTo>
                    <a:cubicBezTo>
                      <a:pt x="1089" y="102"/>
                      <a:pt x="1089" y="102"/>
                      <a:pt x="1089" y="102"/>
                    </a:cubicBezTo>
                    <a:cubicBezTo>
                      <a:pt x="1091" y="102"/>
                      <a:pt x="1091" y="102"/>
                      <a:pt x="1091" y="102"/>
                    </a:cubicBezTo>
                    <a:cubicBezTo>
                      <a:pt x="1092" y="103"/>
                      <a:pt x="1092" y="103"/>
                      <a:pt x="1092" y="103"/>
                    </a:cubicBezTo>
                    <a:cubicBezTo>
                      <a:pt x="1093" y="103"/>
                      <a:pt x="1093" y="103"/>
                      <a:pt x="1093" y="103"/>
                    </a:cubicBezTo>
                    <a:cubicBezTo>
                      <a:pt x="1094" y="102"/>
                      <a:pt x="1094" y="102"/>
                      <a:pt x="1094" y="102"/>
                    </a:cubicBezTo>
                    <a:cubicBezTo>
                      <a:pt x="1097" y="102"/>
                      <a:pt x="1097" y="102"/>
                      <a:pt x="1097" y="102"/>
                    </a:cubicBezTo>
                    <a:cubicBezTo>
                      <a:pt x="1103" y="104"/>
                      <a:pt x="1103" y="104"/>
                      <a:pt x="1103" y="104"/>
                    </a:cubicBezTo>
                    <a:cubicBezTo>
                      <a:pt x="1105" y="105"/>
                      <a:pt x="1105" y="105"/>
                      <a:pt x="1105" y="105"/>
                    </a:cubicBezTo>
                    <a:cubicBezTo>
                      <a:pt x="1107" y="104"/>
                      <a:pt x="1107" y="104"/>
                      <a:pt x="1107" y="104"/>
                    </a:cubicBezTo>
                    <a:cubicBezTo>
                      <a:pt x="1106" y="104"/>
                      <a:pt x="1106" y="104"/>
                      <a:pt x="1106" y="104"/>
                    </a:cubicBezTo>
                    <a:cubicBezTo>
                      <a:pt x="1108" y="103"/>
                      <a:pt x="1108" y="103"/>
                      <a:pt x="1108" y="103"/>
                    </a:cubicBezTo>
                    <a:cubicBezTo>
                      <a:pt x="1110" y="104"/>
                      <a:pt x="1110" y="104"/>
                      <a:pt x="1110" y="104"/>
                    </a:cubicBezTo>
                    <a:cubicBezTo>
                      <a:pt x="1109" y="105"/>
                      <a:pt x="1109" y="105"/>
                      <a:pt x="1109" y="105"/>
                    </a:cubicBezTo>
                    <a:cubicBezTo>
                      <a:pt x="1109" y="106"/>
                      <a:pt x="1109" y="106"/>
                      <a:pt x="1109" y="106"/>
                    </a:cubicBezTo>
                    <a:cubicBezTo>
                      <a:pt x="1112" y="105"/>
                      <a:pt x="1112" y="105"/>
                      <a:pt x="1112" y="105"/>
                    </a:cubicBezTo>
                    <a:cubicBezTo>
                      <a:pt x="1119" y="106"/>
                      <a:pt x="1119" y="106"/>
                      <a:pt x="1119" y="106"/>
                    </a:cubicBezTo>
                    <a:cubicBezTo>
                      <a:pt x="1124" y="110"/>
                      <a:pt x="1124" y="110"/>
                      <a:pt x="1124" y="110"/>
                    </a:cubicBezTo>
                    <a:cubicBezTo>
                      <a:pt x="1124" y="110"/>
                      <a:pt x="1124" y="110"/>
                      <a:pt x="1124" y="110"/>
                    </a:cubicBezTo>
                    <a:cubicBezTo>
                      <a:pt x="1122" y="110"/>
                      <a:pt x="1122" y="110"/>
                      <a:pt x="1122" y="110"/>
                    </a:cubicBezTo>
                    <a:cubicBezTo>
                      <a:pt x="1119" y="108"/>
                      <a:pt x="1119" y="108"/>
                      <a:pt x="1119" y="108"/>
                    </a:cubicBezTo>
                    <a:cubicBezTo>
                      <a:pt x="1119" y="109"/>
                      <a:pt x="1119" y="109"/>
                      <a:pt x="1119" y="109"/>
                    </a:cubicBezTo>
                    <a:cubicBezTo>
                      <a:pt x="1124" y="111"/>
                      <a:pt x="1124" y="111"/>
                      <a:pt x="1124" y="111"/>
                    </a:cubicBezTo>
                    <a:cubicBezTo>
                      <a:pt x="1127" y="111"/>
                      <a:pt x="1127" y="111"/>
                      <a:pt x="1127" y="111"/>
                    </a:cubicBezTo>
                    <a:cubicBezTo>
                      <a:pt x="1128" y="110"/>
                      <a:pt x="1128" y="110"/>
                      <a:pt x="1128" y="110"/>
                    </a:cubicBezTo>
                    <a:cubicBezTo>
                      <a:pt x="1130" y="110"/>
                      <a:pt x="1130" y="110"/>
                      <a:pt x="1130" y="110"/>
                    </a:cubicBezTo>
                    <a:cubicBezTo>
                      <a:pt x="1133" y="110"/>
                      <a:pt x="1133" y="110"/>
                      <a:pt x="1133" y="110"/>
                    </a:cubicBezTo>
                    <a:cubicBezTo>
                      <a:pt x="1133" y="108"/>
                      <a:pt x="1133" y="108"/>
                      <a:pt x="1133" y="108"/>
                    </a:cubicBezTo>
                    <a:cubicBezTo>
                      <a:pt x="1134" y="108"/>
                      <a:pt x="1134" y="108"/>
                      <a:pt x="1134" y="108"/>
                    </a:cubicBezTo>
                    <a:cubicBezTo>
                      <a:pt x="1135" y="109"/>
                      <a:pt x="1135" y="109"/>
                      <a:pt x="1135" y="109"/>
                    </a:cubicBezTo>
                    <a:cubicBezTo>
                      <a:pt x="1137" y="109"/>
                      <a:pt x="1137" y="109"/>
                      <a:pt x="1137" y="109"/>
                    </a:cubicBezTo>
                    <a:cubicBezTo>
                      <a:pt x="1138" y="110"/>
                      <a:pt x="1138" y="110"/>
                      <a:pt x="1138" y="110"/>
                    </a:cubicBezTo>
                    <a:cubicBezTo>
                      <a:pt x="1138" y="109"/>
                      <a:pt x="1138" y="109"/>
                      <a:pt x="1138" y="109"/>
                    </a:cubicBezTo>
                    <a:cubicBezTo>
                      <a:pt x="1139" y="109"/>
                      <a:pt x="1139" y="109"/>
                      <a:pt x="1139" y="109"/>
                    </a:cubicBezTo>
                    <a:cubicBezTo>
                      <a:pt x="1141" y="109"/>
                      <a:pt x="1141" y="109"/>
                      <a:pt x="1141" y="109"/>
                    </a:cubicBezTo>
                    <a:cubicBezTo>
                      <a:pt x="1141" y="111"/>
                      <a:pt x="1141" y="111"/>
                      <a:pt x="1141" y="111"/>
                    </a:cubicBezTo>
                    <a:cubicBezTo>
                      <a:pt x="1144" y="112"/>
                      <a:pt x="1144" y="112"/>
                      <a:pt x="1144" y="112"/>
                    </a:cubicBezTo>
                    <a:cubicBezTo>
                      <a:pt x="1147" y="111"/>
                      <a:pt x="1147" y="111"/>
                      <a:pt x="1147" y="111"/>
                    </a:cubicBezTo>
                    <a:cubicBezTo>
                      <a:pt x="1155" y="112"/>
                      <a:pt x="1155" y="112"/>
                      <a:pt x="1155" y="112"/>
                    </a:cubicBezTo>
                    <a:cubicBezTo>
                      <a:pt x="1154" y="111"/>
                      <a:pt x="1154" y="111"/>
                      <a:pt x="1154" y="111"/>
                    </a:cubicBezTo>
                    <a:cubicBezTo>
                      <a:pt x="1157" y="111"/>
                      <a:pt x="1157" y="111"/>
                      <a:pt x="1157" y="111"/>
                    </a:cubicBezTo>
                    <a:cubicBezTo>
                      <a:pt x="1157" y="112"/>
                      <a:pt x="1157" y="112"/>
                      <a:pt x="1157" y="112"/>
                    </a:cubicBezTo>
                    <a:cubicBezTo>
                      <a:pt x="1159" y="113"/>
                      <a:pt x="1159" y="113"/>
                      <a:pt x="1159" y="113"/>
                    </a:cubicBezTo>
                    <a:cubicBezTo>
                      <a:pt x="1159" y="111"/>
                      <a:pt x="1159" y="111"/>
                      <a:pt x="1159" y="111"/>
                    </a:cubicBezTo>
                    <a:cubicBezTo>
                      <a:pt x="1159" y="111"/>
                      <a:pt x="1159" y="111"/>
                      <a:pt x="1159" y="111"/>
                    </a:cubicBezTo>
                    <a:cubicBezTo>
                      <a:pt x="1162" y="111"/>
                      <a:pt x="1162" y="111"/>
                      <a:pt x="1162" y="111"/>
                    </a:cubicBezTo>
                    <a:cubicBezTo>
                      <a:pt x="1162" y="112"/>
                      <a:pt x="1162" y="112"/>
                      <a:pt x="1162" y="112"/>
                    </a:cubicBezTo>
                    <a:cubicBezTo>
                      <a:pt x="1163" y="114"/>
                      <a:pt x="1163" y="114"/>
                      <a:pt x="1163" y="114"/>
                    </a:cubicBezTo>
                    <a:cubicBezTo>
                      <a:pt x="1166" y="113"/>
                      <a:pt x="1166" y="113"/>
                      <a:pt x="1166" y="113"/>
                    </a:cubicBezTo>
                    <a:cubicBezTo>
                      <a:pt x="1166" y="112"/>
                      <a:pt x="1166" y="112"/>
                      <a:pt x="1166" y="112"/>
                    </a:cubicBezTo>
                    <a:cubicBezTo>
                      <a:pt x="1165" y="112"/>
                      <a:pt x="1165" y="112"/>
                      <a:pt x="1165" y="112"/>
                    </a:cubicBezTo>
                    <a:cubicBezTo>
                      <a:pt x="1168" y="112"/>
                      <a:pt x="1168" y="112"/>
                      <a:pt x="1168" y="112"/>
                    </a:cubicBezTo>
                    <a:cubicBezTo>
                      <a:pt x="1169" y="113"/>
                      <a:pt x="1169" y="113"/>
                      <a:pt x="1169" y="113"/>
                    </a:cubicBezTo>
                    <a:cubicBezTo>
                      <a:pt x="1168" y="114"/>
                      <a:pt x="1168" y="114"/>
                      <a:pt x="1168" y="114"/>
                    </a:cubicBezTo>
                    <a:cubicBezTo>
                      <a:pt x="1170" y="116"/>
                      <a:pt x="1170" y="116"/>
                      <a:pt x="1170" y="116"/>
                    </a:cubicBezTo>
                    <a:cubicBezTo>
                      <a:pt x="1173" y="117"/>
                      <a:pt x="1173" y="117"/>
                      <a:pt x="1173" y="117"/>
                    </a:cubicBezTo>
                    <a:cubicBezTo>
                      <a:pt x="1176" y="116"/>
                      <a:pt x="1176" y="116"/>
                      <a:pt x="1176" y="116"/>
                    </a:cubicBezTo>
                    <a:cubicBezTo>
                      <a:pt x="1172" y="115"/>
                      <a:pt x="1172" y="115"/>
                      <a:pt x="1172" y="115"/>
                    </a:cubicBezTo>
                    <a:cubicBezTo>
                      <a:pt x="1171" y="114"/>
                      <a:pt x="1171" y="114"/>
                      <a:pt x="1171" y="114"/>
                    </a:cubicBezTo>
                    <a:cubicBezTo>
                      <a:pt x="1170" y="113"/>
                      <a:pt x="1170" y="113"/>
                      <a:pt x="1170" y="113"/>
                    </a:cubicBezTo>
                    <a:cubicBezTo>
                      <a:pt x="1172" y="112"/>
                      <a:pt x="1172" y="112"/>
                      <a:pt x="1172" y="112"/>
                    </a:cubicBezTo>
                    <a:cubicBezTo>
                      <a:pt x="1175" y="112"/>
                      <a:pt x="1175" y="112"/>
                      <a:pt x="1175" y="112"/>
                    </a:cubicBezTo>
                    <a:cubicBezTo>
                      <a:pt x="1178" y="114"/>
                      <a:pt x="1178" y="114"/>
                      <a:pt x="1178" y="114"/>
                    </a:cubicBezTo>
                    <a:cubicBezTo>
                      <a:pt x="1179" y="116"/>
                      <a:pt x="1179" y="116"/>
                      <a:pt x="1179" y="116"/>
                    </a:cubicBezTo>
                    <a:cubicBezTo>
                      <a:pt x="1180" y="117"/>
                      <a:pt x="1180" y="117"/>
                      <a:pt x="1180" y="117"/>
                    </a:cubicBezTo>
                    <a:cubicBezTo>
                      <a:pt x="1181" y="115"/>
                      <a:pt x="1181" y="115"/>
                      <a:pt x="1181" y="115"/>
                    </a:cubicBezTo>
                    <a:cubicBezTo>
                      <a:pt x="1180" y="115"/>
                      <a:pt x="1180" y="115"/>
                      <a:pt x="1180" y="115"/>
                    </a:cubicBezTo>
                    <a:cubicBezTo>
                      <a:pt x="1182" y="115"/>
                      <a:pt x="1182" y="115"/>
                      <a:pt x="1182" y="115"/>
                    </a:cubicBezTo>
                    <a:cubicBezTo>
                      <a:pt x="1183" y="116"/>
                      <a:pt x="1183" y="116"/>
                      <a:pt x="1183" y="116"/>
                    </a:cubicBezTo>
                    <a:cubicBezTo>
                      <a:pt x="1182" y="117"/>
                      <a:pt x="1182" y="117"/>
                      <a:pt x="1182" y="117"/>
                    </a:cubicBezTo>
                    <a:cubicBezTo>
                      <a:pt x="1184" y="119"/>
                      <a:pt x="1184" y="119"/>
                      <a:pt x="1184" y="119"/>
                    </a:cubicBezTo>
                    <a:cubicBezTo>
                      <a:pt x="1187" y="125"/>
                      <a:pt x="1187" y="125"/>
                      <a:pt x="1187" y="125"/>
                    </a:cubicBezTo>
                    <a:cubicBezTo>
                      <a:pt x="1191" y="126"/>
                      <a:pt x="1191" y="126"/>
                      <a:pt x="1191" y="126"/>
                    </a:cubicBezTo>
                    <a:cubicBezTo>
                      <a:pt x="1191" y="128"/>
                      <a:pt x="1191" y="128"/>
                      <a:pt x="1191" y="128"/>
                    </a:cubicBezTo>
                    <a:cubicBezTo>
                      <a:pt x="1193" y="129"/>
                      <a:pt x="1193" y="129"/>
                      <a:pt x="1193" y="129"/>
                    </a:cubicBezTo>
                    <a:cubicBezTo>
                      <a:pt x="1194" y="131"/>
                      <a:pt x="1194" y="131"/>
                      <a:pt x="1194" y="131"/>
                    </a:cubicBezTo>
                    <a:cubicBezTo>
                      <a:pt x="1193" y="132"/>
                      <a:pt x="1193" y="132"/>
                      <a:pt x="1193" y="132"/>
                    </a:cubicBezTo>
                    <a:cubicBezTo>
                      <a:pt x="1194" y="134"/>
                      <a:pt x="1194" y="134"/>
                      <a:pt x="1194" y="134"/>
                    </a:cubicBezTo>
                    <a:cubicBezTo>
                      <a:pt x="1195" y="135"/>
                      <a:pt x="1195" y="135"/>
                      <a:pt x="1195" y="135"/>
                    </a:cubicBezTo>
                    <a:cubicBezTo>
                      <a:pt x="1197" y="133"/>
                      <a:pt x="1197" y="133"/>
                      <a:pt x="1197" y="133"/>
                    </a:cubicBezTo>
                    <a:cubicBezTo>
                      <a:pt x="1200" y="133"/>
                      <a:pt x="1200" y="133"/>
                      <a:pt x="1200" y="133"/>
                    </a:cubicBezTo>
                    <a:cubicBezTo>
                      <a:pt x="1201" y="136"/>
                      <a:pt x="1201" y="136"/>
                      <a:pt x="1201" y="136"/>
                    </a:cubicBezTo>
                    <a:cubicBezTo>
                      <a:pt x="1203" y="137"/>
                      <a:pt x="1203" y="137"/>
                      <a:pt x="1203" y="137"/>
                    </a:cubicBezTo>
                    <a:cubicBezTo>
                      <a:pt x="1203" y="136"/>
                      <a:pt x="1203" y="136"/>
                      <a:pt x="1203" y="136"/>
                    </a:cubicBezTo>
                    <a:cubicBezTo>
                      <a:pt x="1202" y="135"/>
                      <a:pt x="1202" y="135"/>
                      <a:pt x="1202" y="135"/>
                    </a:cubicBezTo>
                    <a:cubicBezTo>
                      <a:pt x="1202" y="134"/>
                      <a:pt x="1202" y="134"/>
                      <a:pt x="1202" y="134"/>
                    </a:cubicBezTo>
                    <a:cubicBezTo>
                      <a:pt x="1203" y="132"/>
                      <a:pt x="1203" y="132"/>
                      <a:pt x="1203" y="132"/>
                    </a:cubicBezTo>
                    <a:cubicBezTo>
                      <a:pt x="1204" y="133"/>
                      <a:pt x="1204" y="133"/>
                      <a:pt x="1204" y="133"/>
                    </a:cubicBezTo>
                    <a:cubicBezTo>
                      <a:pt x="1205" y="135"/>
                      <a:pt x="1205" y="135"/>
                      <a:pt x="1205" y="135"/>
                    </a:cubicBezTo>
                    <a:cubicBezTo>
                      <a:pt x="1207" y="137"/>
                      <a:pt x="1207" y="137"/>
                      <a:pt x="1207" y="137"/>
                    </a:cubicBezTo>
                    <a:cubicBezTo>
                      <a:pt x="1207" y="136"/>
                      <a:pt x="1207" y="136"/>
                      <a:pt x="1207" y="136"/>
                    </a:cubicBezTo>
                    <a:cubicBezTo>
                      <a:pt x="1205" y="133"/>
                      <a:pt x="1205" y="133"/>
                      <a:pt x="1205" y="133"/>
                    </a:cubicBezTo>
                    <a:cubicBezTo>
                      <a:pt x="1205" y="131"/>
                      <a:pt x="1205" y="131"/>
                      <a:pt x="1205" y="131"/>
                    </a:cubicBezTo>
                    <a:cubicBezTo>
                      <a:pt x="1204" y="130"/>
                      <a:pt x="1204" y="130"/>
                      <a:pt x="1204" y="130"/>
                    </a:cubicBezTo>
                    <a:cubicBezTo>
                      <a:pt x="1202" y="131"/>
                      <a:pt x="1202" y="131"/>
                      <a:pt x="1202" y="131"/>
                    </a:cubicBezTo>
                    <a:cubicBezTo>
                      <a:pt x="1199" y="131"/>
                      <a:pt x="1199" y="131"/>
                      <a:pt x="1199" y="131"/>
                    </a:cubicBezTo>
                    <a:cubicBezTo>
                      <a:pt x="1199" y="130"/>
                      <a:pt x="1199" y="130"/>
                      <a:pt x="1199" y="130"/>
                    </a:cubicBezTo>
                    <a:cubicBezTo>
                      <a:pt x="1200" y="128"/>
                      <a:pt x="1200" y="128"/>
                      <a:pt x="1200" y="128"/>
                    </a:cubicBezTo>
                    <a:cubicBezTo>
                      <a:pt x="1199" y="126"/>
                      <a:pt x="1199" y="126"/>
                      <a:pt x="1199" y="126"/>
                    </a:cubicBezTo>
                    <a:cubicBezTo>
                      <a:pt x="1196" y="124"/>
                      <a:pt x="1196" y="124"/>
                      <a:pt x="1196" y="124"/>
                    </a:cubicBezTo>
                    <a:cubicBezTo>
                      <a:pt x="1194" y="122"/>
                      <a:pt x="1194" y="122"/>
                      <a:pt x="1194" y="122"/>
                    </a:cubicBezTo>
                    <a:cubicBezTo>
                      <a:pt x="1193" y="120"/>
                      <a:pt x="1193" y="120"/>
                      <a:pt x="1193" y="120"/>
                    </a:cubicBezTo>
                    <a:cubicBezTo>
                      <a:pt x="1192" y="120"/>
                      <a:pt x="1192" y="120"/>
                      <a:pt x="1192" y="120"/>
                    </a:cubicBezTo>
                    <a:cubicBezTo>
                      <a:pt x="1190" y="122"/>
                      <a:pt x="1190" y="122"/>
                      <a:pt x="1190" y="122"/>
                    </a:cubicBezTo>
                    <a:cubicBezTo>
                      <a:pt x="1189" y="121"/>
                      <a:pt x="1189" y="121"/>
                      <a:pt x="1189" y="121"/>
                    </a:cubicBezTo>
                    <a:cubicBezTo>
                      <a:pt x="1191" y="120"/>
                      <a:pt x="1191" y="120"/>
                      <a:pt x="1191" y="120"/>
                    </a:cubicBezTo>
                    <a:cubicBezTo>
                      <a:pt x="1193" y="117"/>
                      <a:pt x="1193" y="117"/>
                      <a:pt x="1193" y="117"/>
                    </a:cubicBezTo>
                    <a:cubicBezTo>
                      <a:pt x="1195" y="113"/>
                      <a:pt x="1195" y="113"/>
                      <a:pt x="1195" y="113"/>
                    </a:cubicBezTo>
                    <a:cubicBezTo>
                      <a:pt x="1196" y="113"/>
                      <a:pt x="1196" y="113"/>
                      <a:pt x="1196" y="113"/>
                    </a:cubicBezTo>
                    <a:cubicBezTo>
                      <a:pt x="1196" y="114"/>
                      <a:pt x="1196" y="114"/>
                      <a:pt x="1196" y="114"/>
                    </a:cubicBezTo>
                    <a:cubicBezTo>
                      <a:pt x="1198" y="118"/>
                      <a:pt x="1198" y="118"/>
                      <a:pt x="1198" y="118"/>
                    </a:cubicBezTo>
                    <a:cubicBezTo>
                      <a:pt x="1199" y="118"/>
                      <a:pt x="1199" y="118"/>
                      <a:pt x="1199" y="118"/>
                    </a:cubicBezTo>
                    <a:cubicBezTo>
                      <a:pt x="1200" y="117"/>
                      <a:pt x="1200" y="117"/>
                      <a:pt x="1200" y="117"/>
                    </a:cubicBezTo>
                    <a:cubicBezTo>
                      <a:pt x="1198" y="116"/>
                      <a:pt x="1198" y="116"/>
                      <a:pt x="1198" y="116"/>
                    </a:cubicBezTo>
                    <a:cubicBezTo>
                      <a:pt x="1198" y="114"/>
                      <a:pt x="1198" y="114"/>
                      <a:pt x="1198" y="114"/>
                    </a:cubicBezTo>
                    <a:cubicBezTo>
                      <a:pt x="1199" y="114"/>
                      <a:pt x="1199" y="114"/>
                      <a:pt x="1199" y="114"/>
                    </a:cubicBezTo>
                    <a:cubicBezTo>
                      <a:pt x="1201" y="113"/>
                      <a:pt x="1201" y="113"/>
                      <a:pt x="1201" y="113"/>
                    </a:cubicBezTo>
                    <a:cubicBezTo>
                      <a:pt x="1201" y="111"/>
                      <a:pt x="1201" y="111"/>
                      <a:pt x="1201" y="111"/>
                    </a:cubicBezTo>
                    <a:cubicBezTo>
                      <a:pt x="1199" y="111"/>
                      <a:pt x="1199" y="111"/>
                      <a:pt x="1199" y="111"/>
                    </a:cubicBezTo>
                    <a:cubicBezTo>
                      <a:pt x="1200" y="111"/>
                      <a:pt x="1200" y="111"/>
                      <a:pt x="1200" y="111"/>
                    </a:cubicBezTo>
                    <a:cubicBezTo>
                      <a:pt x="1201" y="110"/>
                      <a:pt x="1201" y="110"/>
                      <a:pt x="1201" y="110"/>
                    </a:cubicBezTo>
                    <a:cubicBezTo>
                      <a:pt x="1203" y="110"/>
                      <a:pt x="1203" y="110"/>
                      <a:pt x="1203" y="110"/>
                    </a:cubicBezTo>
                    <a:cubicBezTo>
                      <a:pt x="1204" y="107"/>
                      <a:pt x="1204" y="107"/>
                      <a:pt x="1204" y="107"/>
                    </a:cubicBezTo>
                    <a:cubicBezTo>
                      <a:pt x="1206" y="107"/>
                      <a:pt x="1206" y="107"/>
                      <a:pt x="1206" y="107"/>
                    </a:cubicBezTo>
                    <a:cubicBezTo>
                      <a:pt x="1207" y="108"/>
                      <a:pt x="1207" y="108"/>
                      <a:pt x="1207" y="108"/>
                    </a:cubicBezTo>
                    <a:cubicBezTo>
                      <a:pt x="1208" y="108"/>
                      <a:pt x="1208" y="108"/>
                      <a:pt x="1208" y="108"/>
                    </a:cubicBezTo>
                    <a:cubicBezTo>
                      <a:pt x="1210" y="108"/>
                      <a:pt x="1210" y="108"/>
                      <a:pt x="1210" y="108"/>
                    </a:cubicBezTo>
                    <a:cubicBezTo>
                      <a:pt x="1210" y="109"/>
                      <a:pt x="1210" y="109"/>
                      <a:pt x="1210" y="109"/>
                    </a:cubicBezTo>
                    <a:cubicBezTo>
                      <a:pt x="1211" y="111"/>
                      <a:pt x="1211" y="111"/>
                      <a:pt x="1211" y="111"/>
                    </a:cubicBezTo>
                    <a:cubicBezTo>
                      <a:pt x="1214" y="111"/>
                      <a:pt x="1214" y="111"/>
                      <a:pt x="1214" y="111"/>
                    </a:cubicBezTo>
                    <a:cubicBezTo>
                      <a:pt x="1215" y="111"/>
                      <a:pt x="1215" y="111"/>
                      <a:pt x="1215" y="111"/>
                    </a:cubicBezTo>
                    <a:cubicBezTo>
                      <a:pt x="1221" y="112"/>
                      <a:pt x="1221" y="112"/>
                      <a:pt x="1221" y="112"/>
                    </a:cubicBezTo>
                    <a:cubicBezTo>
                      <a:pt x="1221" y="114"/>
                      <a:pt x="1221" y="114"/>
                      <a:pt x="1221" y="114"/>
                    </a:cubicBezTo>
                    <a:cubicBezTo>
                      <a:pt x="1221" y="115"/>
                      <a:pt x="1221" y="115"/>
                      <a:pt x="1221" y="115"/>
                    </a:cubicBezTo>
                    <a:cubicBezTo>
                      <a:pt x="1222" y="114"/>
                      <a:pt x="1222" y="114"/>
                      <a:pt x="1222" y="114"/>
                    </a:cubicBezTo>
                    <a:cubicBezTo>
                      <a:pt x="1223" y="113"/>
                      <a:pt x="1223" y="113"/>
                      <a:pt x="1223" y="113"/>
                    </a:cubicBezTo>
                    <a:cubicBezTo>
                      <a:pt x="1224" y="113"/>
                      <a:pt x="1224" y="113"/>
                      <a:pt x="1224" y="113"/>
                    </a:cubicBezTo>
                    <a:cubicBezTo>
                      <a:pt x="1224" y="115"/>
                      <a:pt x="1224" y="115"/>
                      <a:pt x="1224" y="115"/>
                    </a:cubicBezTo>
                    <a:cubicBezTo>
                      <a:pt x="1226" y="114"/>
                      <a:pt x="1226" y="114"/>
                      <a:pt x="1226" y="114"/>
                    </a:cubicBezTo>
                    <a:cubicBezTo>
                      <a:pt x="1228" y="112"/>
                      <a:pt x="1228" y="112"/>
                      <a:pt x="1228" y="112"/>
                    </a:cubicBezTo>
                    <a:cubicBezTo>
                      <a:pt x="1230" y="113"/>
                      <a:pt x="1230" y="113"/>
                      <a:pt x="1230" y="113"/>
                    </a:cubicBezTo>
                    <a:cubicBezTo>
                      <a:pt x="1229" y="114"/>
                      <a:pt x="1229" y="114"/>
                      <a:pt x="1229" y="114"/>
                    </a:cubicBezTo>
                    <a:cubicBezTo>
                      <a:pt x="1228" y="115"/>
                      <a:pt x="1228" y="115"/>
                      <a:pt x="1228" y="115"/>
                    </a:cubicBezTo>
                    <a:cubicBezTo>
                      <a:pt x="1228" y="117"/>
                      <a:pt x="1228" y="117"/>
                      <a:pt x="1228" y="117"/>
                    </a:cubicBezTo>
                    <a:cubicBezTo>
                      <a:pt x="1230" y="122"/>
                      <a:pt x="1230" y="122"/>
                      <a:pt x="1230" y="122"/>
                    </a:cubicBezTo>
                    <a:cubicBezTo>
                      <a:pt x="1229" y="124"/>
                      <a:pt x="1229" y="124"/>
                      <a:pt x="1229" y="124"/>
                    </a:cubicBezTo>
                    <a:cubicBezTo>
                      <a:pt x="1229" y="125"/>
                      <a:pt x="1229" y="125"/>
                      <a:pt x="1229" y="125"/>
                    </a:cubicBezTo>
                    <a:cubicBezTo>
                      <a:pt x="1231" y="125"/>
                      <a:pt x="1231" y="125"/>
                      <a:pt x="1231" y="125"/>
                    </a:cubicBezTo>
                    <a:cubicBezTo>
                      <a:pt x="1232" y="127"/>
                      <a:pt x="1232" y="127"/>
                      <a:pt x="1232" y="127"/>
                    </a:cubicBezTo>
                    <a:cubicBezTo>
                      <a:pt x="1234" y="128"/>
                      <a:pt x="1234" y="128"/>
                      <a:pt x="1234" y="128"/>
                    </a:cubicBezTo>
                    <a:cubicBezTo>
                      <a:pt x="1235" y="130"/>
                      <a:pt x="1235" y="130"/>
                      <a:pt x="1235" y="130"/>
                    </a:cubicBezTo>
                    <a:cubicBezTo>
                      <a:pt x="1234" y="131"/>
                      <a:pt x="1234" y="131"/>
                      <a:pt x="1234" y="131"/>
                    </a:cubicBezTo>
                    <a:cubicBezTo>
                      <a:pt x="1231" y="131"/>
                      <a:pt x="1231" y="131"/>
                      <a:pt x="1231" y="131"/>
                    </a:cubicBezTo>
                    <a:cubicBezTo>
                      <a:pt x="1228" y="131"/>
                      <a:pt x="1228" y="131"/>
                      <a:pt x="1228" y="131"/>
                    </a:cubicBezTo>
                    <a:cubicBezTo>
                      <a:pt x="1232" y="132"/>
                      <a:pt x="1232" y="132"/>
                      <a:pt x="1232" y="132"/>
                    </a:cubicBezTo>
                    <a:cubicBezTo>
                      <a:pt x="1233" y="134"/>
                      <a:pt x="1233" y="134"/>
                      <a:pt x="1233" y="134"/>
                    </a:cubicBezTo>
                    <a:cubicBezTo>
                      <a:pt x="1233" y="136"/>
                      <a:pt x="1233" y="136"/>
                      <a:pt x="1233" y="136"/>
                    </a:cubicBezTo>
                    <a:cubicBezTo>
                      <a:pt x="1231" y="136"/>
                      <a:pt x="1231" y="136"/>
                      <a:pt x="1231" y="136"/>
                    </a:cubicBezTo>
                    <a:cubicBezTo>
                      <a:pt x="1229" y="139"/>
                      <a:pt x="1229" y="139"/>
                      <a:pt x="1229" y="139"/>
                    </a:cubicBezTo>
                    <a:cubicBezTo>
                      <a:pt x="1228" y="138"/>
                      <a:pt x="1228" y="138"/>
                      <a:pt x="1228" y="138"/>
                    </a:cubicBezTo>
                    <a:cubicBezTo>
                      <a:pt x="1226" y="140"/>
                      <a:pt x="1226" y="140"/>
                      <a:pt x="1226" y="140"/>
                    </a:cubicBezTo>
                    <a:cubicBezTo>
                      <a:pt x="1223" y="140"/>
                      <a:pt x="1223" y="140"/>
                      <a:pt x="1223" y="140"/>
                    </a:cubicBezTo>
                    <a:cubicBezTo>
                      <a:pt x="1221" y="142"/>
                      <a:pt x="1221" y="142"/>
                      <a:pt x="1221" y="142"/>
                    </a:cubicBezTo>
                    <a:cubicBezTo>
                      <a:pt x="1224" y="141"/>
                      <a:pt x="1224" y="141"/>
                      <a:pt x="1224" y="141"/>
                    </a:cubicBezTo>
                    <a:cubicBezTo>
                      <a:pt x="1225" y="142"/>
                      <a:pt x="1225" y="142"/>
                      <a:pt x="1225" y="142"/>
                    </a:cubicBezTo>
                    <a:cubicBezTo>
                      <a:pt x="1226" y="143"/>
                      <a:pt x="1226" y="143"/>
                      <a:pt x="1226" y="143"/>
                    </a:cubicBezTo>
                    <a:cubicBezTo>
                      <a:pt x="1228" y="142"/>
                      <a:pt x="1228" y="142"/>
                      <a:pt x="1228" y="142"/>
                    </a:cubicBezTo>
                    <a:cubicBezTo>
                      <a:pt x="1229" y="142"/>
                      <a:pt x="1229" y="142"/>
                      <a:pt x="1229" y="142"/>
                    </a:cubicBezTo>
                    <a:cubicBezTo>
                      <a:pt x="1229" y="144"/>
                      <a:pt x="1229" y="144"/>
                      <a:pt x="1229" y="144"/>
                    </a:cubicBezTo>
                    <a:cubicBezTo>
                      <a:pt x="1231" y="146"/>
                      <a:pt x="1231" y="146"/>
                      <a:pt x="1231" y="146"/>
                    </a:cubicBezTo>
                    <a:cubicBezTo>
                      <a:pt x="1229" y="147"/>
                      <a:pt x="1229" y="147"/>
                      <a:pt x="1229" y="147"/>
                    </a:cubicBezTo>
                    <a:cubicBezTo>
                      <a:pt x="1229" y="150"/>
                      <a:pt x="1229" y="150"/>
                      <a:pt x="1229" y="150"/>
                    </a:cubicBezTo>
                    <a:cubicBezTo>
                      <a:pt x="1231" y="148"/>
                      <a:pt x="1231" y="148"/>
                      <a:pt x="1231" y="148"/>
                    </a:cubicBezTo>
                    <a:cubicBezTo>
                      <a:pt x="1233" y="147"/>
                      <a:pt x="1233" y="147"/>
                      <a:pt x="1233" y="147"/>
                    </a:cubicBezTo>
                    <a:cubicBezTo>
                      <a:pt x="1236" y="150"/>
                      <a:pt x="1236" y="150"/>
                      <a:pt x="1236" y="150"/>
                    </a:cubicBezTo>
                    <a:cubicBezTo>
                      <a:pt x="1235" y="151"/>
                      <a:pt x="1235" y="151"/>
                      <a:pt x="1235" y="151"/>
                    </a:cubicBezTo>
                    <a:cubicBezTo>
                      <a:pt x="1237" y="153"/>
                      <a:pt x="1237" y="153"/>
                      <a:pt x="1237" y="153"/>
                    </a:cubicBezTo>
                    <a:cubicBezTo>
                      <a:pt x="1235" y="155"/>
                      <a:pt x="1235" y="155"/>
                      <a:pt x="1235" y="155"/>
                    </a:cubicBezTo>
                    <a:cubicBezTo>
                      <a:pt x="1236" y="156"/>
                      <a:pt x="1236" y="156"/>
                      <a:pt x="1236" y="156"/>
                    </a:cubicBezTo>
                    <a:cubicBezTo>
                      <a:pt x="1236" y="158"/>
                      <a:pt x="1236" y="158"/>
                      <a:pt x="1236" y="158"/>
                    </a:cubicBezTo>
                    <a:cubicBezTo>
                      <a:pt x="1234" y="159"/>
                      <a:pt x="1234" y="159"/>
                      <a:pt x="1234" y="159"/>
                    </a:cubicBezTo>
                    <a:cubicBezTo>
                      <a:pt x="1234" y="161"/>
                      <a:pt x="1234" y="161"/>
                      <a:pt x="1234" y="161"/>
                    </a:cubicBezTo>
                    <a:cubicBezTo>
                      <a:pt x="1235" y="162"/>
                      <a:pt x="1235" y="162"/>
                      <a:pt x="1235" y="162"/>
                    </a:cubicBezTo>
                    <a:cubicBezTo>
                      <a:pt x="1235" y="160"/>
                      <a:pt x="1235" y="160"/>
                      <a:pt x="1235" y="160"/>
                    </a:cubicBezTo>
                    <a:cubicBezTo>
                      <a:pt x="1237" y="160"/>
                      <a:pt x="1237" y="160"/>
                      <a:pt x="1237" y="160"/>
                    </a:cubicBezTo>
                    <a:cubicBezTo>
                      <a:pt x="1238" y="161"/>
                      <a:pt x="1238" y="161"/>
                      <a:pt x="1238" y="161"/>
                    </a:cubicBezTo>
                    <a:cubicBezTo>
                      <a:pt x="1237" y="164"/>
                      <a:pt x="1237" y="164"/>
                      <a:pt x="1237" y="164"/>
                    </a:cubicBezTo>
                    <a:cubicBezTo>
                      <a:pt x="1240" y="163"/>
                      <a:pt x="1240" y="163"/>
                      <a:pt x="1240" y="163"/>
                    </a:cubicBezTo>
                    <a:cubicBezTo>
                      <a:pt x="1240" y="165"/>
                      <a:pt x="1240" y="165"/>
                      <a:pt x="1240" y="165"/>
                    </a:cubicBezTo>
                    <a:cubicBezTo>
                      <a:pt x="1240" y="163"/>
                      <a:pt x="1240" y="163"/>
                      <a:pt x="1240" y="163"/>
                    </a:cubicBezTo>
                    <a:cubicBezTo>
                      <a:pt x="1242" y="162"/>
                      <a:pt x="1242" y="162"/>
                      <a:pt x="1242" y="162"/>
                    </a:cubicBezTo>
                    <a:cubicBezTo>
                      <a:pt x="1243" y="163"/>
                      <a:pt x="1243" y="163"/>
                      <a:pt x="1243" y="163"/>
                    </a:cubicBezTo>
                    <a:cubicBezTo>
                      <a:pt x="1245" y="163"/>
                      <a:pt x="1245" y="163"/>
                      <a:pt x="1245" y="163"/>
                    </a:cubicBezTo>
                    <a:cubicBezTo>
                      <a:pt x="1245" y="165"/>
                      <a:pt x="1245" y="165"/>
                      <a:pt x="1245" y="165"/>
                    </a:cubicBezTo>
                    <a:cubicBezTo>
                      <a:pt x="1243" y="166"/>
                      <a:pt x="1243" y="166"/>
                      <a:pt x="1243" y="166"/>
                    </a:cubicBezTo>
                    <a:cubicBezTo>
                      <a:pt x="1242" y="165"/>
                      <a:pt x="1242" y="165"/>
                      <a:pt x="1242" y="165"/>
                    </a:cubicBezTo>
                    <a:cubicBezTo>
                      <a:pt x="1241" y="167"/>
                      <a:pt x="1241" y="167"/>
                      <a:pt x="1241" y="167"/>
                    </a:cubicBezTo>
                    <a:cubicBezTo>
                      <a:pt x="1243" y="168"/>
                      <a:pt x="1243" y="168"/>
                      <a:pt x="1243" y="168"/>
                    </a:cubicBezTo>
                    <a:cubicBezTo>
                      <a:pt x="1244" y="168"/>
                      <a:pt x="1244" y="168"/>
                      <a:pt x="1244" y="168"/>
                    </a:cubicBezTo>
                    <a:cubicBezTo>
                      <a:pt x="1246" y="170"/>
                      <a:pt x="1246" y="170"/>
                      <a:pt x="1246" y="170"/>
                    </a:cubicBezTo>
                    <a:cubicBezTo>
                      <a:pt x="1245" y="171"/>
                      <a:pt x="1245" y="171"/>
                      <a:pt x="1245" y="171"/>
                    </a:cubicBezTo>
                    <a:cubicBezTo>
                      <a:pt x="1243" y="173"/>
                      <a:pt x="1243" y="173"/>
                      <a:pt x="1243" y="173"/>
                    </a:cubicBezTo>
                    <a:cubicBezTo>
                      <a:pt x="1241" y="170"/>
                      <a:pt x="1241" y="170"/>
                      <a:pt x="1241" y="170"/>
                    </a:cubicBezTo>
                    <a:cubicBezTo>
                      <a:pt x="1240" y="169"/>
                      <a:pt x="1240" y="169"/>
                      <a:pt x="1240" y="169"/>
                    </a:cubicBezTo>
                    <a:cubicBezTo>
                      <a:pt x="1241" y="173"/>
                      <a:pt x="1241" y="173"/>
                      <a:pt x="1241" y="173"/>
                    </a:cubicBezTo>
                    <a:cubicBezTo>
                      <a:pt x="1240" y="174"/>
                      <a:pt x="1240" y="174"/>
                      <a:pt x="1240" y="174"/>
                    </a:cubicBezTo>
                    <a:cubicBezTo>
                      <a:pt x="1239" y="174"/>
                      <a:pt x="1239" y="174"/>
                      <a:pt x="1239" y="174"/>
                    </a:cubicBezTo>
                    <a:cubicBezTo>
                      <a:pt x="1238" y="173"/>
                      <a:pt x="1238" y="173"/>
                      <a:pt x="1238" y="173"/>
                    </a:cubicBezTo>
                    <a:cubicBezTo>
                      <a:pt x="1237" y="173"/>
                      <a:pt x="1237" y="173"/>
                      <a:pt x="1237" y="173"/>
                    </a:cubicBezTo>
                    <a:cubicBezTo>
                      <a:pt x="1236" y="172"/>
                      <a:pt x="1236" y="172"/>
                      <a:pt x="1236" y="172"/>
                    </a:cubicBezTo>
                    <a:cubicBezTo>
                      <a:pt x="1231" y="172"/>
                      <a:pt x="1231" y="172"/>
                      <a:pt x="1231" y="172"/>
                    </a:cubicBezTo>
                    <a:cubicBezTo>
                      <a:pt x="1230" y="173"/>
                      <a:pt x="1230" y="173"/>
                      <a:pt x="1230" y="173"/>
                    </a:cubicBezTo>
                    <a:cubicBezTo>
                      <a:pt x="1228" y="173"/>
                      <a:pt x="1228" y="173"/>
                      <a:pt x="1228" y="173"/>
                    </a:cubicBezTo>
                    <a:cubicBezTo>
                      <a:pt x="1228" y="172"/>
                      <a:pt x="1228" y="172"/>
                      <a:pt x="1228" y="172"/>
                    </a:cubicBezTo>
                    <a:cubicBezTo>
                      <a:pt x="1227" y="170"/>
                      <a:pt x="1227" y="170"/>
                      <a:pt x="1227" y="170"/>
                    </a:cubicBezTo>
                    <a:cubicBezTo>
                      <a:pt x="1226" y="170"/>
                      <a:pt x="1226" y="170"/>
                      <a:pt x="1226" y="170"/>
                    </a:cubicBezTo>
                    <a:cubicBezTo>
                      <a:pt x="1226" y="173"/>
                      <a:pt x="1226" y="173"/>
                      <a:pt x="1226" y="173"/>
                    </a:cubicBezTo>
                    <a:cubicBezTo>
                      <a:pt x="1225" y="173"/>
                      <a:pt x="1225" y="173"/>
                      <a:pt x="1225" y="173"/>
                    </a:cubicBezTo>
                    <a:cubicBezTo>
                      <a:pt x="1225" y="173"/>
                      <a:pt x="1225" y="173"/>
                      <a:pt x="1225" y="173"/>
                    </a:cubicBezTo>
                    <a:cubicBezTo>
                      <a:pt x="1226" y="175"/>
                      <a:pt x="1226" y="175"/>
                      <a:pt x="1226" y="175"/>
                    </a:cubicBezTo>
                    <a:cubicBezTo>
                      <a:pt x="1224" y="176"/>
                      <a:pt x="1224" y="176"/>
                      <a:pt x="1224" y="176"/>
                    </a:cubicBezTo>
                    <a:cubicBezTo>
                      <a:pt x="1224" y="176"/>
                      <a:pt x="1224" y="176"/>
                      <a:pt x="1224" y="176"/>
                    </a:cubicBezTo>
                    <a:cubicBezTo>
                      <a:pt x="1224" y="176"/>
                      <a:pt x="1224" y="176"/>
                      <a:pt x="1224" y="176"/>
                    </a:cubicBezTo>
                    <a:cubicBezTo>
                      <a:pt x="1223" y="175"/>
                      <a:pt x="1223" y="175"/>
                      <a:pt x="1223" y="175"/>
                    </a:cubicBezTo>
                    <a:cubicBezTo>
                      <a:pt x="1219" y="176"/>
                      <a:pt x="1219" y="176"/>
                      <a:pt x="1219" y="176"/>
                    </a:cubicBezTo>
                    <a:cubicBezTo>
                      <a:pt x="1218" y="175"/>
                      <a:pt x="1218" y="175"/>
                      <a:pt x="1218" y="175"/>
                    </a:cubicBezTo>
                    <a:cubicBezTo>
                      <a:pt x="1218" y="174"/>
                      <a:pt x="1218" y="174"/>
                      <a:pt x="1218" y="174"/>
                    </a:cubicBezTo>
                    <a:cubicBezTo>
                      <a:pt x="1217" y="172"/>
                      <a:pt x="1217" y="172"/>
                      <a:pt x="1217" y="172"/>
                    </a:cubicBezTo>
                    <a:cubicBezTo>
                      <a:pt x="1217" y="171"/>
                      <a:pt x="1217" y="171"/>
                      <a:pt x="1217" y="171"/>
                    </a:cubicBezTo>
                    <a:cubicBezTo>
                      <a:pt x="1212" y="168"/>
                      <a:pt x="1212" y="168"/>
                      <a:pt x="1212" y="168"/>
                    </a:cubicBezTo>
                    <a:cubicBezTo>
                      <a:pt x="1212" y="167"/>
                      <a:pt x="1212" y="167"/>
                      <a:pt x="1212" y="167"/>
                    </a:cubicBezTo>
                    <a:cubicBezTo>
                      <a:pt x="1212" y="167"/>
                      <a:pt x="1212" y="167"/>
                      <a:pt x="1212" y="167"/>
                    </a:cubicBezTo>
                    <a:cubicBezTo>
                      <a:pt x="1209" y="166"/>
                      <a:pt x="1209" y="166"/>
                      <a:pt x="1209" y="166"/>
                    </a:cubicBezTo>
                    <a:cubicBezTo>
                      <a:pt x="1208" y="168"/>
                      <a:pt x="1208" y="168"/>
                      <a:pt x="1208" y="168"/>
                    </a:cubicBezTo>
                    <a:cubicBezTo>
                      <a:pt x="1205" y="169"/>
                      <a:pt x="1205" y="169"/>
                      <a:pt x="1205" y="169"/>
                    </a:cubicBezTo>
                    <a:cubicBezTo>
                      <a:pt x="1204" y="170"/>
                      <a:pt x="1204" y="170"/>
                      <a:pt x="1204" y="170"/>
                    </a:cubicBezTo>
                    <a:cubicBezTo>
                      <a:pt x="1203" y="170"/>
                      <a:pt x="1203" y="170"/>
                      <a:pt x="1203" y="170"/>
                    </a:cubicBezTo>
                    <a:cubicBezTo>
                      <a:pt x="1202" y="168"/>
                      <a:pt x="1202" y="168"/>
                      <a:pt x="1202" y="168"/>
                    </a:cubicBezTo>
                    <a:cubicBezTo>
                      <a:pt x="1201" y="166"/>
                      <a:pt x="1201" y="166"/>
                      <a:pt x="1201" y="166"/>
                    </a:cubicBezTo>
                    <a:cubicBezTo>
                      <a:pt x="1202" y="168"/>
                      <a:pt x="1202" y="168"/>
                      <a:pt x="1202" y="168"/>
                    </a:cubicBezTo>
                    <a:cubicBezTo>
                      <a:pt x="1201" y="172"/>
                      <a:pt x="1201" y="172"/>
                      <a:pt x="1201" y="172"/>
                    </a:cubicBezTo>
                    <a:cubicBezTo>
                      <a:pt x="1202" y="174"/>
                      <a:pt x="1202" y="174"/>
                      <a:pt x="1202" y="174"/>
                    </a:cubicBezTo>
                    <a:cubicBezTo>
                      <a:pt x="1202" y="176"/>
                      <a:pt x="1202" y="176"/>
                      <a:pt x="1202" y="176"/>
                    </a:cubicBezTo>
                    <a:cubicBezTo>
                      <a:pt x="1198" y="181"/>
                      <a:pt x="1198" y="181"/>
                      <a:pt x="1198" y="181"/>
                    </a:cubicBezTo>
                    <a:cubicBezTo>
                      <a:pt x="1196" y="181"/>
                      <a:pt x="1196" y="181"/>
                      <a:pt x="1196" y="181"/>
                    </a:cubicBezTo>
                    <a:cubicBezTo>
                      <a:pt x="1196" y="177"/>
                      <a:pt x="1196" y="177"/>
                      <a:pt x="1196" y="177"/>
                    </a:cubicBezTo>
                    <a:cubicBezTo>
                      <a:pt x="1194" y="177"/>
                      <a:pt x="1194" y="177"/>
                      <a:pt x="1194" y="177"/>
                    </a:cubicBezTo>
                    <a:cubicBezTo>
                      <a:pt x="1193" y="178"/>
                      <a:pt x="1193" y="178"/>
                      <a:pt x="1193" y="178"/>
                    </a:cubicBezTo>
                    <a:cubicBezTo>
                      <a:pt x="1188" y="174"/>
                      <a:pt x="1188" y="174"/>
                      <a:pt x="1188" y="174"/>
                    </a:cubicBezTo>
                    <a:cubicBezTo>
                      <a:pt x="1188" y="173"/>
                      <a:pt x="1188" y="173"/>
                      <a:pt x="1188" y="173"/>
                    </a:cubicBezTo>
                    <a:cubicBezTo>
                      <a:pt x="1188" y="168"/>
                      <a:pt x="1188" y="168"/>
                      <a:pt x="1188" y="168"/>
                    </a:cubicBezTo>
                    <a:cubicBezTo>
                      <a:pt x="1186" y="167"/>
                      <a:pt x="1186" y="167"/>
                      <a:pt x="1186" y="167"/>
                    </a:cubicBezTo>
                    <a:cubicBezTo>
                      <a:pt x="1185" y="166"/>
                      <a:pt x="1185" y="166"/>
                      <a:pt x="1185" y="166"/>
                    </a:cubicBezTo>
                    <a:cubicBezTo>
                      <a:pt x="1184" y="165"/>
                      <a:pt x="1184" y="165"/>
                      <a:pt x="1184" y="165"/>
                    </a:cubicBezTo>
                    <a:cubicBezTo>
                      <a:pt x="1183" y="166"/>
                      <a:pt x="1183" y="166"/>
                      <a:pt x="1183" y="166"/>
                    </a:cubicBezTo>
                    <a:cubicBezTo>
                      <a:pt x="1184" y="167"/>
                      <a:pt x="1184" y="167"/>
                      <a:pt x="1184" y="167"/>
                    </a:cubicBezTo>
                    <a:cubicBezTo>
                      <a:pt x="1184" y="169"/>
                      <a:pt x="1184" y="169"/>
                      <a:pt x="1184" y="169"/>
                    </a:cubicBezTo>
                    <a:cubicBezTo>
                      <a:pt x="1185" y="170"/>
                      <a:pt x="1185" y="170"/>
                      <a:pt x="1185" y="170"/>
                    </a:cubicBezTo>
                    <a:cubicBezTo>
                      <a:pt x="1184" y="172"/>
                      <a:pt x="1184" y="172"/>
                      <a:pt x="1184" y="172"/>
                    </a:cubicBezTo>
                    <a:cubicBezTo>
                      <a:pt x="1181" y="170"/>
                      <a:pt x="1181" y="170"/>
                      <a:pt x="1181" y="170"/>
                    </a:cubicBezTo>
                    <a:cubicBezTo>
                      <a:pt x="1179" y="167"/>
                      <a:pt x="1179" y="167"/>
                      <a:pt x="1179" y="167"/>
                    </a:cubicBezTo>
                    <a:cubicBezTo>
                      <a:pt x="1179" y="168"/>
                      <a:pt x="1179" y="168"/>
                      <a:pt x="1179" y="168"/>
                    </a:cubicBezTo>
                    <a:cubicBezTo>
                      <a:pt x="1180" y="170"/>
                      <a:pt x="1180" y="170"/>
                      <a:pt x="1180" y="170"/>
                    </a:cubicBezTo>
                    <a:cubicBezTo>
                      <a:pt x="1179" y="171"/>
                      <a:pt x="1179" y="171"/>
                      <a:pt x="1179" y="171"/>
                    </a:cubicBezTo>
                    <a:cubicBezTo>
                      <a:pt x="1180" y="172"/>
                      <a:pt x="1180" y="172"/>
                      <a:pt x="1180" y="172"/>
                    </a:cubicBezTo>
                    <a:cubicBezTo>
                      <a:pt x="1182" y="172"/>
                      <a:pt x="1182" y="172"/>
                      <a:pt x="1182" y="172"/>
                    </a:cubicBezTo>
                    <a:cubicBezTo>
                      <a:pt x="1183" y="173"/>
                      <a:pt x="1183" y="173"/>
                      <a:pt x="1183" y="173"/>
                    </a:cubicBezTo>
                    <a:cubicBezTo>
                      <a:pt x="1182" y="175"/>
                      <a:pt x="1182" y="175"/>
                      <a:pt x="1182" y="175"/>
                    </a:cubicBezTo>
                    <a:cubicBezTo>
                      <a:pt x="1180" y="175"/>
                      <a:pt x="1180" y="175"/>
                      <a:pt x="1180" y="175"/>
                    </a:cubicBezTo>
                    <a:cubicBezTo>
                      <a:pt x="1179" y="177"/>
                      <a:pt x="1179" y="177"/>
                      <a:pt x="1179" y="177"/>
                    </a:cubicBezTo>
                    <a:cubicBezTo>
                      <a:pt x="1180" y="177"/>
                      <a:pt x="1180" y="177"/>
                      <a:pt x="1180" y="177"/>
                    </a:cubicBezTo>
                    <a:cubicBezTo>
                      <a:pt x="1186" y="184"/>
                      <a:pt x="1186" y="184"/>
                      <a:pt x="1186" y="184"/>
                    </a:cubicBezTo>
                    <a:cubicBezTo>
                      <a:pt x="1190" y="185"/>
                      <a:pt x="1190" y="185"/>
                      <a:pt x="1190" y="185"/>
                    </a:cubicBezTo>
                    <a:cubicBezTo>
                      <a:pt x="1192" y="184"/>
                      <a:pt x="1192" y="184"/>
                      <a:pt x="1192" y="184"/>
                    </a:cubicBezTo>
                    <a:cubicBezTo>
                      <a:pt x="1194" y="185"/>
                      <a:pt x="1194" y="185"/>
                      <a:pt x="1194" y="185"/>
                    </a:cubicBezTo>
                    <a:cubicBezTo>
                      <a:pt x="1195" y="188"/>
                      <a:pt x="1195" y="188"/>
                      <a:pt x="1195" y="188"/>
                    </a:cubicBezTo>
                    <a:cubicBezTo>
                      <a:pt x="1194" y="188"/>
                      <a:pt x="1194" y="188"/>
                      <a:pt x="1194" y="188"/>
                    </a:cubicBezTo>
                    <a:cubicBezTo>
                      <a:pt x="1193" y="185"/>
                      <a:pt x="1193" y="185"/>
                      <a:pt x="1193" y="185"/>
                    </a:cubicBezTo>
                    <a:cubicBezTo>
                      <a:pt x="1192" y="185"/>
                      <a:pt x="1192" y="185"/>
                      <a:pt x="1192" y="185"/>
                    </a:cubicBezTo>
                    <a:cubicBezTo>
                      <a:pt x="1193" y="188"/>
                      <a:pt x="1193" y="188"/>
                      <a:pt x="1193" y="188"/>
                    </a:cubicBezTo>
                    <a:cubicBezTo>
                      <a:pt x="1196" y="190"/>
                      <a:pt x="1196" y="190"/>
                      <a:pt x="1196" y="190"/>
                    </a:cubicBezTo>
                    <a:cubicBezTo>
                      <a:pt x="1196" y="192"/>
                      <a:pt x="1196" y="192"/>
                      <a:pt x="1196" y="192"/>
                    </a:cubicBezTo>
                    <a:cubicBezTo>
                      <a:pt x="1198" y="195"/>
                      <a:pt x="1198" y="195"/>
                      <a:pt x="1198" y="195"/>
                    </a:cubicBezTo>
                    <a:cubicBezTo>
                      <a:pt x="1198" y="199"/>
                      <a:pt x="1198" y="199"/>
                      <a:pt x="1198" y="199"/>
                    </a:cubicBezTo>
                    <a:cubicBezTo>
                      <a:pt x="1197" y="205"/>
                      <a:pt x="1197" y="205"/>
                      <a:pt x="1197" y="205"/>
                    </a:cubicBezTo>
                    <a:cubicBezTo>
                      <a:pt x="1198" y="208"/>
                      <a:pt x="1198" y="208"/>
                      <a:pt x="1198" y="208"/>
                    </a:cubicBezTo>
                    <a:cubicBezTo>
                      <a:pt x="1198" y="211"/>
                      <a:pt x="1198" y="211"/>
                      <a:pt x="1198" y="211"/>
                    </a:cubicBezTo>
                    <a:cubicBezTo>
                      <a:pt x="1198" y="212"/>
                      <a:pt x="1198" y="212"/>
                      <a:pt x="1198" y="212"/>
                    </a:cubicBezTo>
                    <a:cubicBezTo>
                      <a:pt x="1196" y="216"/>
                      <a:pt x="1196" y="216"/>
                      <a:pt x="1196" y="216"/>
                    </a:cubicBezTo>
                    <a:cubicBezTo>
                      <a:pt x="1196" y="218"/>
                      <a:pt x="1196" y="218"/>
                      <a:pt x="1196" y="218"/>
                    </a:cubicBezTo>
                    <a:cubicBezTo>
                      <a:pt x="1194" y="219"/>
                      <a:pt x="1194" y="219"/>
                      <a:pt x="1194" y="219"/>
                    </a:cubicBezTo>
                    <a:cubicBezTo>
                      <a:pt x="1195" y="218"/>
                      <a:pt x="1195" y="218"/>
                      <a:pt x="1195" y="218"/>
                    </a:cubicBezTo>
                    <a:cubicBezTo>
                      <a:pt x="1194" y="217"/>
                      <a:pt x="1194" y="217"/>
                      <a:pt x="1194" y="217"/>
                    </a:cubicBezTo>
                    <a:cubicBezTo>
                      <a:pt x="1190" y="220"/>
                      <a:pt x="1190" y="220"/>
                      <a:pt x="1190" y="220"/>
                    </a:cubicBezTo>
                    <a:cubicBezTo>
                      <a:pt x="1189" y="219"/>
                      <a:pt x="1189" y="219"/>
                      <a:pt x="1189" y="219"/>
                    </a:cubicBezTo>
                    <a:cubicBezTo>
                      <a:pt x="1187" y="220"/>
                      <a:pt x="1187" y="220"/>
                      <a:pt x="1187" y="220"/>
                    </a:cubicBezTo>
                    <a:cubicBezTo>
                      <a:pt x="1185" y="220"/>
                      <a:pt x="1185" y="220"/>
                      <a:pt x="1185" y="220"/>
                    </a:cubicBezTo>
                    <a:cubicBezTo>
                      <a:pt x="1184" y="218"/>
                      <a:pt x="1184" y="218"/>
                      <a:pt x="1184" y="218"/>
                    </a:cubicBezTo>
                    <a:cubicBezTo>
                      <a:pt x="1182" y="218"/>
                      <a:pt x="1182" y="218"/>
                      <a:pt x="1182" y="218"/>
                    </a:cubicBezTo>
                    <a:cubicBezTo>
                      <a:pt x="1180" y="215"/>
                      <a:pt x="1180" y="215"/>
                      <a:pt x="1180" y="215"/>
                    </a:cubicBezTo>
                    <a:cubicBezTo>
                      <a:pt x="1177" y="214"/>
                      <a:pt x="1177" y="214"/>
                      <a:pt x="1177" y="214"/>
                    </a:cubicBezTo>
                    <a:cubicBezTo>
                      <a:pt x="1175" y="213"/>
                      <a:pt x="1175" y="213"/>
                      <a:pt x="1175" y="213"/>
                    </a:cubicBezTo>
                    <a:cubicBezTo>
                      <a:pt x="1173" y="212"/>
                      <a:pt x="1173" y="212"/>
                      <a:pt x="1173" y="212"/>
                    </a:cubicBezTo>
                    <a:cubicBezTo>
                      <a:pt x="1172" y="213"/>
                      <a:pt x="1172" y="213"/>
                      <a:pt x="1172" y="213"/>
                    </a:cubicBezTo>
                    <a:cubicBezTo>
                      <a:pt x="1170" y="215"/>
                      <a:pt x="1170" y="215"/>
                      <a:pt x="1170" y="215"/>
                    </a:cubicBezTo>
                    <a:cubicBezTo>
                      <a:pt x="1168" y="215"/>
                      <a:pt x="1168" y="215"/>
                      <a:pt x="1168" y="215"/>
                    </a:cubicBezTo>
                    <a:cubicBezTo>
                      <a:pt x="1170" y="216"/>
                      <a:pt x="1170" y="216"/>
                      <a:pt x="1170" y="216"/>
                    </a:cubicBezTo>
                    <a:cubicBezTo>
                      <a:pt x="1173" y="216"/>
                      <a:pt x="1173" y="216"/>
                      <a:pt x="1173" y="216"/>
                    </a:cubicBezTo>
                    <a:cubicBezTo>
                      <a:pt x="1174" y="214"/>
                      <a:pt x="1174" y="214"/>
                      <a:pt x="1174" y="214"/>
                    </a:cubicBezTo>
                    <a:cubicBezTo>
                      <a:pt x="1179" y="216"/>
                      <a:pt x="1179" y="216"/>
                      <a:pt x="1179" y="216"/>
                    </a:cubicBezTo>
                    <a:cubicBezTo>
                      <a:pt x="1180" y="218"/>
                      <a:pt x="1180" y="218"/>
                      <a:pt x="1180" y="218"/>
                    </a:cubicBezTo>
                    <a:cubicBezTo>
                      <a:pt x="1177" y="220"/>
                      <a:pt x="1177" y="220"/>
                      <a:pt x="1177" y="220"/>
                    </a:cubicBezTo>
                    <a:cubicBezTo>
                      <a:pt x="1176" y="218"/>
                      <a:pt x="1176" y="218"/>
                      <a:pt x="1176" y="218"/>
                    </a:cubicBezTo>
                    <a:cubicBezTo>
                      <a:pt x="1174" y="219"/>
                      <a:pt x="1174" y="219"/>
                      <a:pt x="1174" y="219"/>
                    </a:cubicBezTo>
                    <a:cubicBezTo>
                      <a:pt x="1173" y="220"/>
                      <a:pt x="1173" y="220"/>
                      <a:pt x="1173" y="220"/>
                    </a:cubicBezTo>
                    <a:cubicBezTo>
                      <a:pt x="1172" y="218"/>
                      <a:pt x="1172" y="218"/>
                      <a:pt x="1172" y="218"/>
                    </a:cubicBezTo>
                    <a:cubicBezTo>
                      <a:pt x="1170" y="219"/>
                      <a:pt x="1170" y="219"/>
                      <a:pt x="1170" y="219"/>
                    </a:cubicBezTo>
                    <a:cubicBezTo>
                      <a:pt x="1171" y="219"/>
                      <a:pt x="1171" y="219"/>
                      <a:pt x="1171" y="219"/>
                    </a:cubicBezTo>
                    <a:cubicBezTo>
                      <a:pt x="1172" y="221"/>
                      <a:pt x="1172" y="221"/>
                      <a:pt x="1172" y="221"/>
                    </a:cubicBezTo>
                    <a:cubicBezTo>
                      <a:pt x="1175" y="223"/>
                      <a:pt x="1175" y="223"/>
                      <a:pt x="1175" y="223"/>
                    </a:cubicBezTo>
                    <a:cubicBezTo>
                      <a:pt x="1174" y="225"/>
                      <a:pt x="1174" y="225"/>
                      <a:pt x="1174" y="225"/>
                    </a:cubicBezTo>
                    <a:cubicBezTo>
                      <a:pt x="1175" y="229"/>
                      <a:pt x="1175" y="229"/>
                      <a:pt x="1175" y="229"/>
                    </a:cubicBezTo>
                    <a:cubicBezTo>
                      <a:pt x="1177" y="230"/>
                      <a:pt x="1177" y="230"/>
                      <a:pt x="1177" y="230"/>
                    </a:cubicBezTo>
                    <a:cubicBezTo>
                      <a:pt x="1176" y="229"/>
                      <a:pt x="1176" y="229"/>
                      <a:pt x="1176" y="229"/>
                    </a:cubicBezTo>
                    <a:cubicBezTo>
                      <a:pt x="1176" y="225"/>
                      <a:pt x="1176" y="225"/>
                      <a:pt x="1176" y="225"/>
                    </a:cubicBezTo>
                    <a:cubicBezTo>
                      <a:pt x="1177" y="224"/>
                      <a:pt x="1177" y="224"/>
                      <a:pt x="1177" y="224"/>
                    </a:cubicBezTo>
                    <a:cubicBezTo>
                      <a:pt x="1179" y="224"/>
                      <a:pt x="1179" y="224"/>
                      <a:pt x="1179" y="224"/>
                    </a:cubicBezTo>
                    <a:cubicBezTo>
                      <a:pt x="1179" y="223"/>
                      <a:pt x="1179" y="223"/>
                      <a:pt x="1179" y="223"/>
                    </a:cubicBezTo>
                    <a:cubicBezTo>
                      <a:pt x="1182" y="221"/>
                      <a:pt x="1182" y="221"/>
                      <a:pt x="1182" y="221"/>
                    </a:cubicBezTo>
                    <a:cubicBezTo>
                      <a:pt x="1183" y="220"/>
                      <a:pt x="1183" y="220"/>
                      <a:pt x="1183" y="220"/>
                    </a:cubicBezTo>
                    <a:cubicBezTo>
                      <a:pt x="1185" y="221"/>
                      <a:pt x="1185" y="221"/>
                      <a:pt x="1185" y="221"/>
                    </a:cubicBezTo>
                    <a:cubicBezTo>
                      <a:pt x="1185" y="222"/>
                      <a:pt x="1185" y="222"/>
                      <a:pt x="1185" y="222"/>
                    </a:cubicBezTo>
                    <a:cubicBezTo>
                      <a:pt x="1187" y="226"/>
                      <a:pt x="1187" y="226"/>
                      <a:pt x="1187" y="226"/>
                    </a:cubicBezTo>
                    <a:cubicBezTo>
                      <a:pt x="1189" y="227"/>
                      <a:pt x="1189" y="227"/>
                      <a:pt x="1189" y="227"/>
                    </a:cubicBezTo>
                    <a:cubicBezTo>
                      <a:pt x="1192" y="229"/>
                      <a:pt x="1192" y="229"/>
                      <a:pt x="1192" y="229"/>
                    </a:cubicBezTo>
                    <a:cubicBezTo>
                      <a:pt x="1194" y="229"/>
                      <a:pt x="1194" y="229"/>
                      <a:pt x="1194" y="229"/>
                    </a:cubicBezTo>
                    <a:cubicBezTo>
                      <a:pt x="1195" y="227"/>
                      <a:pt x="1195" y="227"/>
                      <a:pt x="1195" y="227"/>
                    </a:cubicBezTo>
                    <a:cubicBezTo>
                      <a:pt x="1195" y="226"/>
                      <a:pt x="1195" y="226"/>
                      <a:pt x="1195" y="226"/>
                    </a:cubicBezTo>
                    <a:cubicBezTo>
                      <a:pt x="1195" y="226"/>
                      <a:pt x="1195" y="226"/>
                      <a:pt x="1195" y="226"/>
                    </a:cubicBezTo>
                    <a:cubicBezTo>
                      <a:pt x="1200" y="230"/>
                      <a:pt x="1200" y="230"/>
                      <a:pt x="1200" y="230"/>
                    </a:cubicBezTo>
                    <a:cubicBezTo>
                      <a:pt x="1201" y="231"/>
                      <a:pt x="1201" y="231"/>
                      <a:pt x="1201" y="231"/>
                    </a:cubicBezTo>
                    <a:cubicBezTo>
                      <a:pt x="1199" y="231"/>
                      <a:pt x="1199" y="231"/>
                      <a:pt x="1199" y="231"/>
                    </a:cubicBezTo>
                    <a:cubicBezTo>
                      <a:pt x="1199" y="233"/>
                      <a:pt x="1199" y="233"/>
                      <a:pt x="1199" y="233"/>
                    </a:cubicBezTo>
                    <a:cubicBezTo>
                      <a:pt x="1203" y="236"/>
                      <a:pt x="1203" y="236"/>
                      <a:pt x="1203" y="236"/>
                    </a:cubicBezTo>
                    <a:cubicBezTo>
                      <a:pt x="1204" y="236"/>
                      <a:pt x="1204" y="236"/>
                      <a:pt x="1204" y="236"/>
                    </a:cubicBezTo>
                    <a:cubicBezTo>
                      <a:pt x="1204" y="235"/>
                      <a:pt x="1204" y="235"/>
                      <a:pt x="1204" y="235"/>
                    </a:cubicBezTo>
                    <a:cubicBezTo>
                      <a:pt x="1204" y="233"/>
                      <a:pt x="1204" y="233"/>
                      <a:pt x="1204" y="233"/>
                    </a:cubicBezTo>
                    <a:cubicBezTo>
                      <a:pt x="1207" y="235"/>
                      <a:pt x="1207" y="235"/>
                      <a:pt x="1207" y="235"/>
                    </a:cubicBezTo>
                    <a:cubicBezTo>
                      <a:pt x="1210" y="241"/>
                      <a:pt x="1210" y="241"/>
                      <a:pt x="1210" y="241"/>
                    </a:cubicBezTo>
                    <a:cubicBezTo>
                      <a:pt x="1209" y="239"/>
                      <a:pt x="1209" y="239"/>
                      <a:pt x="1209" y="239"/>
                    </a:cubicBezTo>
                    <a:cubicBezTo>
                      <a:pt x="1208" y="239"/>
                      <a:pt x="1208" y="239"/>
                      <a:pt x="1208" y="239"/>
                    </a:cubicBezTo>
                    <a:cubicBezTo>
                      <a:pt x="1207" y="240"/>
                      <a:pt x="1207" y="240"/>
                      <a:pt x="1207" y="240"/>
                    </a:cubicBezTo>
                    <a:cubicBezTo>
                      <a:pt x="1209" y="242"/>
                      <a:pt x="1209" y="242"/>
                      <a:pt x="1209" y="242"/>
                    </a:cubicBezTo>
                    <a:cubicBezTo>
                      <a:pt x="1207" y="243"/>
                      <a:pt x="1207" y="243"/>
                      <a:pt x="1207" y="243"/>
                    </a:cubicBezTo>
                    <a:cubicBezTo>
                      <a:pt x="1207" y="245"/>
                      <a:pt x="1207" y="245"/>
                      <a:pt x="1207" y="245"/>
                    </a:cubicBezTo>
                    <a:cubicBezTo>
                      <a:pt x="1207" y="246"/>
                      <a:pt x="1207" y="246"/>
                      <a:pt x="1207" y="246"/>
                    </a:cubicBezTo>
                    <a:cubicBezTo>
                      <a:pt x="1209" y="246"/>
                      <a:pt x="1209" y="246"/>
                      <a:pt x="1209" y="246"/>
                    </a:cubicBezTo>
                    <a:cubicBezTo>
                      <a:pt x="1210" y="244"/>
                      <a:pt x="1210" y="244"/>
                      <a:pt x="1210" y="244"/>
                    </a:cubicBezTo>
                    <a:cubicBezTo>
                      <a:pt x="1210" y="243"/>
                      <a:pt x="1210" y="243"/>
                      <a:pt x="1210" y="243"/>
                    </a:cubicBezTo>
                    <a:cubicBezTo>
                      <a:pt x="1212" y="244"/>
                      <a:pt x="1212" y="244"/>
                      <a:pt x="1212" y="244"/>
                    </a:cubicBezTo>
                    <a:cubicBezTo>
                      <a:pt x="1212" y="242"/>
                      <a:pt x="1212" y="242"/>
                      <a:pt x="1212" y="242"/>
                    </a:cubicBezTo>
                    <a:cubicBezTo>
                      <a:pt x="1214" y="245"/>
                      <a:pt x="1214" y="245"/>
                      <a:pt x="1214" y="245"/>
                    </a:cubicBezTo>
                    <a:cubicBezTo>
                      <a:pt x="1218" y="247"/>
                      <a:pt x="1218" y="247"/>
                      <a:pt x="1218" y="247"/>
                    </a:cubicBezTo>
                    <a:cubicBezTo>
                      <a:pt x="1222" y="248"/>
                      <a:pt x="1222" y="248"/>
                      <a:pt x="1222" y="248"/>
                    </a:cubicBezTo>
                    <a:cubicBezTo>
                      <a:pt x="1225" y="251"/>
                      <a:pt x="1225" y="251"/>
                      <a:pt x="1225" y="251"/>
                    </a:cubicBezTo>
                    <a:cubicBezTo>
                      <a:pt x="1223" y="252"/>
                      <a:pt x="1223" y="252"/>
                      <a:pt x="1223" y="252"/>
                    </a:cubicBezTo>
                    <a:cubicBezTo>
                      <a:pt x="1226" y="256"/>
                      <a:pt x="1226" y="256"/>
                      <a:pt x="1226" y="256"/>
                    </a:cubicBezTo>
                    <a:cubicBezTo>
                      <a:pt x="1228" y="256"/>
                      <a:pt x="1228" y="256"/>
                      <a:pt x="1228" y="256"/>
                    </a:cubicBezTo>
                    <a:cubicBezTo>
                      <a:pt x="1230" y="260"/>
                      <a:pt x="1230" y="260"/>
                      <a:pt x="1230" y="260"/>
                    </a:cubicBezTo>
                    <a:cubicBezTo>
                      <a:pt x="1231" y="266"/>
                      <a:pt x="1231" y="266"/>
                      <a:pt x="1231" y="266"/>
                    </a:cubicBezTo>
                    <a:cubicBezTo>
                      <a:pt x="1229" y="266"/>
                      <a:pt x="1229" y="266"/>
                      <a:pt x="1229" y="266"/>
                    </a:cubicBezTo>
                    <a:cubicBezTo>
                      <a:pt x="1229" y="267"/>
                      <a:pt x="1229" y="267"/>
                      <a:pt x="1229" y="267"/>
                    </a:cubicBezTo>
                    <a:cubicBezTo>
                      <a:pt x="1231" y="268"/>
                      <a:pt x="1231" y="268"/>
                      <a:pt x="1231" y="268"/>
                    </a:cubicBezTo>
                    <a:cubicBezTo>
                      <a:pt x="1232" y="270"/>
                      <a:pt x="1232" y="270"/>
                      <a:pt x="1232" y="270"/>
                    </a:cubicBezTo>
                    <a:cubicBezTo>
                      <a:pt x="1231" y="271"/>
                      <a:pt x="1231" y="271"/>
                      <a:pt x="1231" y="271"/>
                    </a:cubicBezTo>
                    <a:cubicBezTo>
                      <a:pt x="1230" y="270"/>
                      <a:pt x="1230" y="270"/>
                      <a:pt x="1230" y="270"/>
                    </a:cubicBezTo>
                    <a:cubicBezTo>
                      <a:pt x="1223" y="270"/>
                      <a:pt x="1223" y="270"/>
                      <a:pt x="1223" y="270"/>
                    </a:cubicBezTo>
                    <a:cubicBezTo>
                      <a:pt x="1221" y="268"/>
                      <a:pt x="1221" y="268"/>
                      <a:pt x="1221" y="268"/>
                    </a:cubicBezTo>
                    <a:cubicBezTo>
                      <a:pt x="1220" y="269"/>
                      <a:pt x="1220" y="269"/>
                      <a:pt x="1220" y="269"/>
                    </a:cubicBezTo>
                    <a:cubicBezTo>
                      <a:pt x="1218" y="269"/>
                      <a:pt x="1218" y="269"/>
                      <a:pt x="1218" y="269"/>
                    </a:cubicBezTo>
                    <a:cubicBezTo>
                      <a:pt x="1218" y="267"/>
                      <a:pt x="1218" y="267"/>
                      <a:pt x="1218" y="267"/>
                    </a:cubicBezTo>
                    <a:cubicBezTo>
                      <a:pt x="1217" y="266"/>
                      <a:pt x="1217" y="266"/>
                      <a:pt x="1217" y="266"/>
                    </a:cubicBezTo>
                    <a:cubicBezTo>
                      <a:pt x="1216" y="267"/>
                      <a:pt x="1216" y="267"/>
                      <a:pt x="1216" y="267"/>
                    </a:cubicBezTo>
                    <a:cubicBezTo>
                      <a:pt x="1217" y="269"/>
                      <a:pt x="1217" y="269"/>
                      <a:pt x="1217" y="269"/>
                    </a:cubicBezTo>
                    <a:cubicBezTo>
                      <a:pt x="1214" y="271"/>
                      <a:pt x="1214" y="271"/>
                      <a:pt x="1214" y="271"/>
                    </a:cubicBezTo>
                    <a:cubicBezTo>
                      <a:pt x="1212" y="270"/>
                      <a:pt x="1212" y="270"/>
                      <a:pt x="1212" y="270"/>
                    </a:cubicBezTo>
                    <a:cubicBezTo>
                      <a:pt x="1211" y="271"/>
                      <a:pt x="1211" y="271"/>
                      <a:pt x="1211" y="271"/>
                    </a:cubicBezTo>
                    <a:cubicBezTo>
                      <a:pt x="1212" y="272"/>
                      <a:pt x="1212" y="272"/>
                      <a:pt x="1212" y="272"/>
                    </a:cubicBezTo>
                    <a:cubicBezTo>
                      <a:pt x="1209" y="275"/>
                      <a:pt x="1209" y="275"/>
                      <a:pt x="1209" y="275"/>
                    </a:cubicBezTo>
                    <a:cubicBezTo>
                      <a:pt x="1207" y="275"/>
                      <a:pt x="1207" y="275"/>
                      <a:pt x="1207" y="275"/>
                    </a:cubicBezTo>
                    <a:cubicBezTo>
                      <a:pt x="1207" y="277"/>
                      <a:pt x="1207" y="277"/>
                      <a:pt x="1207" y="277"/>
                    </a:cubicBezTo>
                    <a:cubicBezTo>
                      <a:pt x="1208" y="277"/>
                      <a:pt x="1208" y="277"/>
                      <a:pt x="1208" y="277"/>
                    </a:cubicBezTo>
                    <a:cubicBezTo>
                      <a:pt x="1206" y="281"/>
                      <a:pt x="1206" y="281"/>
                      <a:pt x="1206" y="281"/>
                    </a:cubicBezTo>
                    <a:cubicBezTo>
                      <a:pt x="1205" y="282"/>
                      <a:pt x="1205" y="282"/>
                      <a:pt x="1205" y="282"/>
                    </a:cubicBezTo>
                    <a:cubicBezTo>
                      <a:pt x="1204" y="281"/>
                      <a:pt x="1204" y="281"/>
                      <a:pt x="1204" y="281"/>
                    </a:cubicBezTo>
                    <a:cubicBezTo>
                      <a:pt x="1203" y="281"/>
                      <a:pt x="1203" y="281"/>
                      <a:pt x="1203" y="281"/>
                    </a:cubicBezTo>
                    <a:cubicBezTo>
                      <a:pt x="1203" y="284"/>
                      <a:pt x="1203" y="284"/>
                      <a:pt x="1203" y="284"/>
                    </a:cubicBezTo>
                    <a:cubicBezTo>
                      <a:pt x="1204" y="287"/>
                      <a:pt x="1204" y="287"/>
                      <a:pt x="1204" y="287"/>
                    </a:cubicBezTo>
                    <a:cubicBezTo>
                      <a:pt x="1202" y="289"/>
                      <a:pt x="1202" y="289"/>
                      <a:pt x="1202" y="289"/>
                    </a:cubicBezTo>
                    <a:cubicBezTo>
                      <a:pt x="1201" y="288"/>
                      <a:pt x="1201" y="288"/>
                      <a:pt x="1201" y="288"/>
                    </a:cubicBezTo>
                    <a:cubicBezTo>
                      <a:pt x="1201" y="289"/>
                      <a:pt x="1201" y="289"/>
                      <a:pt x="1201" y="289"/>
                    </a:cubicBezTo>
                    <a:cubicBezTo>
                      <a:pt x="1201" y="291"/>
                      <a:pt x="1201" y="291"/>
                      <a:pt x="1201" y="291"/>
                    </a:cubicBezTo>
                    <a:cubicBezTo>
                      <a:pt x="1199" y="293"/>
                      <a:pt x="1199" y="293"/>
                      <a:pt x="1199" y="293"/>
                    </a:cubicBezTo>
                    <a:cubicBezTo>
                      <a:pt x="1198" y="293"/>
                      <a:pt x="1198" y="293"/>
                      <a:pt x="1198" y="293"/>
                    </a:cubicBezTo>
                    <a:cubicBezTo>
                      <a:pt x="1199" y="294"/>
                      <a:pt x="1199" y="294"/>
                      <a:pt x="1199" y="294"/>
                    </a:cubicBezTo>
                    <a:cubicBezTo>
                      <a:pt x="1198" y="295"/>
                      <a:pt x="1198" y="295"/>
                      <a:pt x="1198" y="295"/>
                    </a:cubicBezTo>
                    <a:cubicBezTo>
                      <a:pt x="1197" y="297"/>
                      <a:pt x="1197" y="297"/>
                      <a:pt x="1197" y="297"/>
                    </a:cubicBezTo>
                    <a:cubicBezTo>
                      <a:pt x="1196" y="296"/>
                      <a:pt x="1196" y="296"/>
                      <a:pt x="1196" y="296"/>
                    </a:cubicBezTo>
                    <a:cubicBezTo>
                      <a:pt x="1195" y="297"/>
                      <a:pt x="1195" y="297"/>
                      <a:pt x="1195" y="297"/>
                    </a:cubicBezTo>
                    <a:cubicBezTo>
                      <a:pt x="1196" y="299"/>
                      <a:pt x="1196" y="299"/>
                      <a:pt x="1196" y="299"/>
                    </a:cubicBezTo>
                    <a:cubicBezTo>
                      <a:pt x="1196" y="300"/>
                      <a:pt x="1196" y="300"/>
                      <a:pt x="1196" y="300"/>
                    </a:cubicBezTo>
                    <a:cubicBezTo>
                      <a:pt x="1194" y="302"/>
                      <a:pt x="1194" y="302"/>
                      <a:pt x="1194" y="302"/>
                    </a:cubicBezTo>
                    <a:cubicBezTo>
                      <a:pt x="1195" y="303"/>
                      <a:pt x="1195" y="303"/>
                      <a:pt x="1195" y="303"/>
                    </a:cubicBezTo>
                    <a:cubicBezTo>
                      <a:pt x="1195" y="304"/>
                      <a:pt x="1195" y="304"/>
                      <a:pt x="1195" y="304"/>
                    </a:cubicBezTo>
                    <a:cubicBezTo>
                      <a:pt x="1193" y="305"/>
                      <a:pt x="1193" y="305"/>
                      <a:pt x="1193" y="305"/>
                    </a:cubicBezTo>
                    <a:cubicBezTo>
                      <a:pt x="1192" y="304"/>
                      <a:pt x="1192" y="304"/>
                      <a:pt x="1192" y="304"/>
                    </a:cubicBezTo>
                    <a:cubicBezTo>
                      <a:pt x="1191" y="304"/>
                      <a:pt x="1191" y="304"/>
                      <a:pt x="1191" y="304"/>
                    </a:cubicBezTo>
                    <a:cubicBezTo>
                      <a:pt x="1192" y="306"/>
                      <a:pt x="1192" y="306"/>
                      <a:pt x="1192" y="306"/>
                    </a:cubicBezTo>
                    <a:cubicBezTo>
                      <a:pt x="1195" y="307"/>
                      <a:pt x="1195" y="307"/>
                      <a:pt x="1195" y="307"/>
                    </a:cubicBezTo>
                    <a:cubicBezTo>
                      <a:pt x="1194" y="309"/>
                      <a:pt x="1194" y="309"/>
                      <a:pt x="1194" y="309"/>
                    </a:cubicBezTo>
                    <a:cubicBezTo>
                      <a:pt x="1191" y="309"/>
                      <a:pt x="1191" y="309"/>
                      <a:pt x="1191" y="309"/>
                    </a:cubicBezTo>
                    <a:cubicBezTo>
                      <a:pt x="1191" y="310"/>
                      <a:pt x="1191" y="310"/>
                      <a:pt x="1191" y="310"/>
                    </a:cubicBezTo>
                    <a:cubicBezTo>
                      <a:pt x="1193" y="311"/>
                      <a:pt x="1193" y="311"/>
                      <a:pt x="1193" y="311"/>
                    </a:cubicBezTo>
                    <a:cubicBezTo>
                      <a:pt x="1194" y="314"/>
                      <a:pt x="1194" y="314"/>
                      <a:pt x="1194" y="314"/>
                    </a:cubicBezTo>
                    <a:cubicBezTo>
                      <a:pt x="1193" y="315"/>
                      <a:pt x="1193" y="315"/>
                      <a:pt x="1193" y="315"/>
                    </a:cubicBezTo>
                    <a:cubicBezTo>
                      <a:pt x="1194" y="316"/>
                      <a:pt x="1194" y="316"/>
                      <a:pt x="1194" y="316"/>
                    </a:cubicBezTo>
                    <a:cubicBezTo>
                      <a:pt x="1192" y="319"/>
                      <a:pt x="1192" y="319"/>
                      <a:pt x="1192" y="319"/>
                    </a:cubicBezTo>
                    <a:cubicBezTo>
                      <a:pt x="1192" y="321"/>
                      <a:pt x="1192" y="321"/>
                      <a:pt x="1192" y="321"/>
                    </a:cubicBezTo>
                    <a:cubicBezTo>
                      <a:pt x="1191" y="324"/>
                      <a:pt x="1191" y="324"/>
                      <a:pt x="1191" y="324"/>
                    </a:cubicBezTo>
                    <a:cubicBezTo>
                      <a:pt x="1190" y="328"/>
                      <a:pt x="1190" y="328"/>
                      <a:pt x="1190" y="328"/>
                    </a:cubicBezTo>
                    <a:cubicBezTo>
                      <a:pt x="1189" y="330"/>
                      <a:pt x="1189" y="330"/>
                      <a:pt x="1189" y="330"/>
                    </a:cubicBezTo>
                    <a:cubicBezTo>
                      <a:pt x="1189" y="332"/>
                      <a:pt x="1189" y="332"/>
                      <a:pt x="1189" y="332"/>
                    </a:cubicBezTo>
                    <a:cubicBezTo>
                      <a:pt x="1190" y="332"/>
                      <a:pt x="1190" y="332"/>
                      <a:pt x="1190" y="332"/>
                    </a:cubicBezTo>
                    <a:cubicBezTo>
                      <a:pt x="1191" y="333"/>
                      <a:pt x="1191" y="333"/>
                      <a:pt x="1191" y="333"/>
                    </a:cubicBezTo>
                    <a:cubicBezTo>
                      <a:pt x="1190" y="334"/>
                      <a:pt x="1190" y="334"/>
                      <a:pt x="1190" y="334"/>
                    </a:cubicBezTo>
                    <a:cubicBezTo>
                      <a:pt x="1193" y="338"/>
                      <a:pt x="1193" y="338"/>
                      <a:pt x="1193" y="338"/>
                    </a:cubicBezTo>
                    <a:cubicBezTo>
                      <a:pt x="1193" y="340"/>
                      <a:pt x="1193" y="340"/>
                      <a:pt x="1193" y="340"/>
                    </a:cubicBezTo>
                    <a:cubicBezTo>
                      <a:pt x="1191" y="339"/>
                      <a:pt x="1191" y="339"/>
                      <a:pt x="1191" y="339"/>
                    </a:cubicBezTo>
                    <a:cubicBezTo>
                      <a:pt x="1189" y="339"/>
                      <a:pt x="1189" y="339"/>
                      <a:pt x="1189" y="339"/>
                    </a:cubicBezTo>
                    <a:cubicBezTo>
                      <a:pt x="1187" y="338"/>
                      <a:pt x="1187" y="338"/>
                      <a:pt x="1187" y="338"/>
                    </a:cubicBezTo>
                    <a:cubicBezTo>
                      <a:pt x="1186" y="339"/>
                      <a:pt x="1186" y="339"/>
                      <a:pt x="1186" y="339"/>
                    </a:cubicBezTo>
                    <a:cubicBezTo>
                      <a:pt x="1184" y="336"/>
                      <a:pt x="1184" y="336"/>
                      <a:pt x="1184" y="336"/>
                    </a:cubicBezTo>
                    <a:cubicBezTo>
                      <a:pt x="1185" y="335"/>
                      <a:pt x="1185" y="335"/>
                      <a:pt x="1185" y="335"/>
                    </a:cubicBezTo>
                    <a:cubicBezTo>
                      <a:pt x="1184" y="335"/>
                      <a:pt x="1184" y="335"/>
                      <a:pt x="1184" y="335"/>
                    </a:cubicBezTo>
                    <a:cubicBezTo>
                      <a:pt x="1182" y="335"/>
                      <a:pt x="1182" y="335"/>
                      <a:pt x="1182" y="335"/>
                    </a:cubicBezTo>
                    <a:cubicBezTo>
                      <a:pt x="1181" y="335"/>
                      <a:pt x="1181" y="335"/>
                      <a:pt x="1181" y="335"/>
                    </a:cubicBezTo>
                    <a:cubicBezTo>
                      <a:pt x="1180" y="333"/>
                      <a:pt x="1180" y="333"/>
                      <a:pt x="1180" y="333"/>
                    </a:cubicBezTo>
                    <a:cubicBezTo>
                      <a:pt x="1175" y="330"/>
                      <a:pt x="1175" y="330"/>
                      <a:pt x="1175" y="330"/>
                    </a:cubicBezTo>
                    <a:cubicBezTo>
                      <a:pt x="1173" y="330"/>
                      <a:pt x="1173" y="330"/>
                      <a:pt x="1173" y="330"/>
                    </a:cubicBezTo>
                    <a:cubicBezTo>
                      <a:pt x="1169" y="332"/>
                      <a:pt x="1169" y="332"/>
                      <a:pt x="1169" y="332"/>
                    </a:cubicBezTo>
                    <a:cubicBezTo>
                      <a:pt x="1168" y="331"/>
                      <a:pt x="1168" y="331"/>
                      <a:pt x="1168" y="331"/>
                    </a:cubicBezTo>
                    <a:cubicBezTo>
                      <a:pt x="1166" y="331"/>
                      <a:pt x="1166" y="331"/>
                      <a:pt x="1166" y="331"/>
                    </a:cubicBezTo>
                    <a:cubicBezTo>
                      <a:pt x="1164" y="334"/>
                      <a:pt x="1164" y="334"/>
                      <a:pt x="1164" y="334"/>
                    </a:cubicBezTo>
                    <a:cubicBezTo>
                      <a:pt x="1163" y="334"/>
                      <a:pt x="1163" y="334"/>
                      <a:pt x="1163" y="334"/>
                    </a:cubicBezTo>
                    <a:cubicBezTo>
                      <a:pt x="1162" y="338"/>
                      <a:pt x="1162" y="338"/>
                      <a:pt x="1162" y="338"/>
                    </a:cubicBezTo>
                    <a:cubicBezTo>
                      <a:pt x="1160" y="339"/>
                      <a:pt x="1160" y="339"/>
                      <a:pt x="1160" y="339"/>
                    </a:cubicBezTo>
                    <a:cubicBezTo>
                      <a:pt x="1158" y="338"/>
                      <a:pt x="1158" y="338"/>
                      <a:pt x="1158" y="338"/>
                    </a:cubicBezTo>
                    <a:cubicBezTo>
                      <a:pt x="1160" y="340"/>
                      <a:pt x="1160" y="340"/>
                      <a:pt x="1160" y="340"/>
                    </a:cubicBezTo>
                    <a:cubicBezTo>
                      <a:pt x="1159" y="342"/>
                      <a:pt x="1159" y="342"/>
                      <a:pt x="1159" y="342"/>
                    </a:cubicBezTo>
                    <a:cubicBezTo>
                      <a:pt x="1159" y="344"/>
                      <a:pt x="1159" y="344"/>
                      <a:pt x="1159" y="344"/>
                    </a:cubicBezTo>
                    <a:cubicBezTo>
                      <a:pt x="1159" y="346"/>
                      <a:pt x="1159" y="346"/>
                      <a:pt x="1159" y="346"/>
                    </a:cubicBezTo>
                    <a:cubicBezTo>
                      <a:pt x="1158" y="351"/>
                      <a:pt x="1158" y="351"/>
                      <a:pt x="1158" y="351"/>
                    </a:cubicBezTo>
                    <a:cubicBezTo>
                      <a:pt x="1157" y="351"/>
                      <a:pt x="1157" y="351"/>
                      <a:pt x="1157" y="351"/>
                    </a:cubicBezTo>
                    <a:cubicBezTo>
                      <a:pt x="1156" y="350"/>
                      <a:pt x="1156" y="350"/>
                      <a:pt x="1156" y="350"/>
                    </a:cubicBezTo>
                    <a:cubicBezTo>
                      <a:pt x="1154" y="344"/>
                      <a:pt x="1154" y="344"/>
                      <a:pt x="1154" y="344"/>
                    </a:cubicBezTo>
                    <a:cubicBezTo>
                      <a:pt x="1153" y="342"/>
                      <a:pt x="1153" y="342"/>
                      <a:pt x="1153" y="342"/>
                    </a:cubicBezTo>
                    <a:cubicBezTo>
                      <a:pt x="1152" y="341"/>
                      <a:pt x="1152" y="341"/>
                      <a:pt x="1152" y="341"/>
                    </a:cubicBezTo>
                    <a:cubicBezTo>
                      <a:pt x="1150" y="339"/>
                      <a:pt x="1150" y="339"/>
                      <a:pt x="1150" y="339"/>
                    </a:cubicBezTo>
                    <a:cubicBezTo>
                      <a:pt x="1150" y="341"/>
                      <a:pt x="1150" y="341"/>
                      <a:pt x="1150" y="341"/>
                    </a:cubicBezTo>
                    <a:cubicBezTo>
                      <a:pt x="1148" y="345"/>
                      <a:pt x="1148" y="345"/>
                      <a:pt x="1148" y="345"/>
                    </a:cubicBezTo>
                    <a:cubicBezTo>
                      <a:pt x="1146" y="346"/>
                      <a:pt x="1146" y="346"/>
                      <a:pt x="1146" y="346"/>
                    </a:cubicBezTo>
                    <a:cubicBezTo>
                      <a:pt x="1146" y="348"/>
                      <a:pt x="1146" y="348"/>
                      <a:pt x="1146" y="348"/>
                    </a:cubicBezTo>
                    <a:cubicBezTo>
                      <a:pt x="1148" y="349"/>
                      <a:pt x="1148" y="349"/>
                      <a:pt x="1148" y="349"/>
                    </a:cubicBezTo>
                    <a:cubicBezTo>
                      <a:pt x="1146" y="353"/>
                      <a:pt x="1146" y="353"/>
                      <a:pt x="1146" y="353"/>
                    </a:cubicBezTo>
                    <a:cubicBezTo>
                      <a:pt x="1145" y="351"/>
                      <a:pt x="1145" y="351"/>
                      <a:pt x="1145" y="351"/>
                    </a:cubicBezTo>
                    <a:cubicBezTo>
                      <a:pt x="1144" y="351"/>
                      <a:pt x="1144" y="351"/>
                      <a:pt x="1144" y="351"/>
                    </a:cubicBezTo>
                    <a:cubicBezTo>
                      <a:pt x="1143" y="349"/>
                      <a:pt x="1143" y="349"/>
                      <a:pt x="1143" y="349"/>
                    </a:cubicBezTo>
                    <a:cubicBezTo>
                      <a:pt x="1141" y="350"/>
                      <a:pt x="1141" y="350"/>
                      <a:pt x="1141" y="350"/>
                    </a:cubicBezTo>
                    <a:cubicBezTo>
                      <a:pt x="1140" y="352"/>
                      <a:pt x="1140" y="352"/>
                      <a:pt x="1140" y="352"/>
                    </a:cubicBezTo>
                    <a:cubicBezTo>
                      <a:pt x="1139" y="353"/>
                      <a:pt x="1139" y="353"/>
                      <a:pt x="1139" y="353"/>
                    </a:cubicBezTo>
                    <a:cubicBezTo>
                      <a:pt x="1137" y="352"/>
                      <a:pt x="1137" y="352"/>
                      <a:pt x="1137" y="352"/>
                    </a:cubicBezTo>
                    <a:cubicBezTo>
                      <a:pt x="1136" y="352"/>
                      <a:pt x="1136" y="352"/>
                      <a:pt x="1136" y="352"/>
                    </a:cubicBezTo>
                    <a:cubicBezTo>
                      <a:pt x="1136" y="353"/>
                      <a:pt x="1136" y="353"/>
                      <a:pt x="1136" y="353"/>
                    </a:cubicBezTo>
                    <a:cubicBezTo>
                      <a:pt x="1137" y="355"/>
                      <a:pt x="1137" y="355"/>
                      <a:pt x="1137" y="355"/>
                    </a:cubicBezTo>
                    <a:cubicBezTo>
                      <a:pt x="1136" y="355"/>
                      <a:pt x="1136" y="355"/>
                      <a:pt x="1136" y="355"/>
                    </a:cubicBezTo>
                    <a:cubicBezTo>
                      <a:pt x="1135" y="357"/>
                      <a:pt x="1135" y="357"/>
                      <a:pt x="1135" y="357"/>
                    </a:cubicBezTo>
                    <a:cubicBezTo>
                      <a:pt x="1135" y="359"/>
                      <a:pt x="1135" y="359"/>
                      <a:pt x="1135" y="359"/>
                    </a:cubicBezTo>
                    <a:cubicBezTo>
                      <a:pt x="1137" y="361"/>
                      <a:pt x="1137" y="361"/>
                      <a:pt x="1137" y="361"/>
                    </a:cubicBezTo>
                    <a:cubicBezTo>
                      <a:pt x="1137" y="363"/>
                      <a:pt x="1137" y="363"/>
                      <a:pt x="1137" y="363"/>
                    </a:cubicBezTo>
                    <a:cubicBezTo>
                      <a:pt x="1136" y="363"/>
                      <a:pt x="1136" y="363"/>
                      <a:pt x="1136" y="363"/>
                    </a:cubicBezTo>
                    <a:cubicBezTo>
                      <a:pt x="1137" y="365"/>
                      <a:pt x="1137" y="365"/>
                      <a:pt x="1137" y="365"/>
                    </a:cubicBezTo>
                    <a:cubicBezTo>
                      <a:pt x="1139" y="365"/>
                      <a:pt x="1139" y="365"/>
                      <a:pt x="1139" y="365"/>
                    </a:cubicBezTo>
                    <a:cubicBezTo>
                      <a:pt x="1140" y="367"/>
                      <a:pt x="1140" y="367"/>
                      <a:pt x="1140" y="367"/>
                    </a:cubicBezTo>
                    <a:cubicBezTo>
                      <a:pt x="1141" y="368"/>
                      <a:pt x="1141" y="368"/>
                      <a:pt x="1141" y="368"/>
                    </a:cubicBezTo>
                    <a:cubicBezTo>
                      <a:pt x="1140" y="368"/>
                      <a:pt x="1140" y="368"/>
                      <a:pt x="1140" y="368"/>
                    </a:cubicBezTo>
                    <a:cubicBezTo>
                      <a:pt x="1139" y="369"/>
                      <a:pt x="1139" y="369"/>
                      <a:pt x="1139" y="369"/>
                    </a:cubicBezTo>
                    <a:cubicBezTo>
                      <a:pt x="1141" y="370"/>
                      <a:pt x="1141" y="370"/>
                      <a:pt x="1141" y="370"/>
                    </a:cubicBezTo>
                    <a:cubicBezTo>
                      <a:pt x="1142" y="372"/>
                      <a:pt x="1142" y="372"/>
                      <a:pt x="1142" y="372"/>
                    </a:cubicBezTo>
                    <a:cubicBezTo>
                      <a:pt x="1142" y="372"/>
                      <a:pt x="1142" y="372"/>
                      <a:pt x="1142" y="372"/>
                    </a:cubicBezTo>
                    <a:cubicBezTo>
                      <a:pt x="1140" y="371"/>
                      <a:pt x="1140" y="371"/>
                      <a:pt x="1140" y="371"/>
                    </a:cubicBezTo>
                    <a:cubicBezTo>
                      <a:pt x="1139" y="372"/>
                      <a:pt x="1139" y="372"/>
                      <a:pt x="1139" y="372"/>
                    </a:cubicBezTo>
                    <a:cubicBezTo>
                      <a:pt x="1139" y="373"/>
                      <a:pt x="1139" y="373"/>
                      <a:pt x="1139" y="373"/>
                    </a:cubicBezTo>
                    <a:cubicBezTo>
                      <a:pt x="1141" y="375"/>
                      <a:pt x="1141" y="375"/>
                      <a:pt x="1141" y="375"/>
                    </a:cubicBezTo>
                    <a:cubicBezTo>
                      <a:pt x="1142" y="374"/>
                      <a:pt x="1142" y="374"/>
                      <a:pt x="1142" y="374"/>
                    </a:cubicBezTo>
                    <a:cubicBezTo>
                      <a:pt x="1142" y="376"/>
                      <a:pt x="1142" y="376"/>
                      <a:pt x="1142" y="376"/>
                    </a:cubicBezTo>
                    <a:cubicBezTo>
                      <a:pt x="1141" y="378"/>
                      <a:pt x="1141" y="378"/>
                      <a:pt x="1141" y="378"/>
                    </a:cubicBezTo>
                    <a:cubicBezTo>
                      <a:pt x="1141" y="380"/>
                      <a:pt x="1141" y="380"/>
                      <a:pt x="1141" y="380"/>
                    </a:cubicBezTo>
                    <a:cubicBezTo>
                      <a:pt x="1140" y="381"/>
                      <a:pt x="1140" y="381"/>
                      <a:pt x="1140" y="381"/>
                    </a:cubicBezTo>
                    <a:cubicBezTo>
                      <a:pt x="1141" y="384"/>
                      <a:pt x="1141" y="384"/>
                      <a:pt x="1141" y="384"/>
                    </a:cubicBezTo>
                    <a:cubicBezTo>
                      <a:pt x="1140" y="385"/>
                      <a:pt x="1140" y="385"/>
                      <a:pt x="1140" y="385"/>
                    </a:cubicBezTo>
                    <a:cubicBezTo>
                      <a:pt x="1141" y="387"/>
                      <a:pt x="1141" y="387"/>
                      <a:pt x="1141" y="387"/>
                    </a:cubicBezTo>
                    <a:cubicBezTo>
                      <a:pt x="1141" y="388"/>
                      <a:pt x="1141" y="388"/>
                      <a:pt x="1141" y="388"/>
                    </a:cubicBezTo>
                    <a:cubicBezTo>
                      <a:pt x="1141" y="390"/>
                      <a:pt x="1141" y="390"/>
                      <a:pt x="1141" y="390"/>
                    </a:cubicBezTo>
                    <a:cubicBezTo>
                      <a:pt x="1143" y="394"/>
                      <a:pt x="1143" y="394"/>
                      <a:pt x="1143" y="394"/>
                    </a:cubicBezTo>
                    <a:cubicBezTo>
                      <a:pt x="1142" y="395"/>
                      <a:pt x="1142" y="395"/>
                      <a:pt x="1142" y="395"/>
                    </a:cubicBezTo>
                    <a:cubicBezTo>
                      <a:pt x="1144" y="396"/>
                      <a:pt x="1144" y="396"/>
                      <a:pt x="1144" y="396"/>
                    </a:cubicBezTo>
                    <a:cubicBezTo>
                      <a:pt x="1145" y="398"/>
                      <a:pt x="1145" y="398"/>
                      <a:pt x="1145" y="398"/>
                    </a:cubicBezTo>
                    <a:cubicBezTo>
                      <a:pt x="1148" y="401"/>
                      <a:pt x="1148" y="401"/>
                      <a:pt x="1148" y="401"/>
                    </a:cubicBezTo>
                    <a:cubicBezTo>
                      <a:pt x="1150" y="402"/>
                      <a:pt x="1150" y="402"/>
                      <a:pt x="1150" y="402"/>
                    </a:cubicBezTo>
                    <a:cubicBezTo>
                      <a:pt x="1151" y="401"/>
                      <a:pt x="1151" y="401"/>
                      <a:pt x="1151" y="401"/>
                    </a:cubicBezTo>
                    <a:cubicBezTo>
                      <a:pt x="1151" y="400"/>
                      <a:pt x="1151" y="400"/>
                      <a:pt x="1151" y="400"/>
                    </a:cubicBezTo>
                    <a:cubicBezTo>
                      <a:pt x="1149" y="397"/>
                      <a:pt x="1149" y="397"/>
                      <a:pt x="1149" y="397"/>
                    </a:cubicBezTo>
                    <a:cubicBezTo>
                      <a:pt x="1149" y="396"/>
                      <a:pt x="1149" y="396"/>
                      <a:pt x="1149" y="396"/>
                    </a:cubicBezTo>
                    <a:cubicBezTo>
                      <a:pt x="1150" y="395"/>
                      <a:pt x="1150" y="395"/>
                      <a:pt x="1150" y="395"/>
                    </a:cubicBezTo>
                    <a:cubicBezTo>
                      <a:pt x="1152" y="395"/>
                      <a:pt x="1152" y="395"/>
                      <a:pt x="1152" y="395"/>
                    </a:cubicBezTo>
                    <a:cubicBezTo>
                      <a:pt x="1155" y="397"/>
                      <a:pt x="1155" y="397"/>
                      <a:pt x="1155" y="397"/>
                    </a:cubicBezTo>
                    <a:cubicBezTo>
                      <a:pt x="1157" y="397"/>
                      <a:pt x="1157" y="397"/>
                      <a:pt x="1157" y="397"/>
                    </a:cubicBezTo>
                    <a:cubicBezTo>
                      <a:pt x="1158" y="397"/>
                      <a:pt x="1158" y="397"/>
                      <a:pt x="1158" y="397"/>
                    </a:cubicBezTo>
                    <a:cubicBezTo>
                      <a:pt x="1158" y="399"/>
                      <a:pt x="1158" y="399"/>
                      <a:pt x="1158" y="399"/>
                    </a:cubicBezTo>
                    <a:cubicBezTo>
                      <a:pt x="1158" y="400"/>
                      <a:pt x="1158" y="400"/>
                      <a:pt x="1158" y="400"/>
                    </a:cubicBezTo>
                    <a:cubicBezTo>
                      <a:pt x="1159" y="402"/>
                      <a:pt x="1159" y="402"/>
                      <a:pt x="1159" y="402"/>
                    </a:cubicBezTo>
                    <a:cubicBezTo>
                      <a:pt x="1158" y="403"/>
                      <a:pt x="1158" y="403"/>
                      <a:pt x="1158" y="403"/>
                    </a:cubicBezTo>
                    <a:cubicBezTo>
                      <a:pt x="1158" y="405"/>
                      <a:pt x="1158" y="405"/>
                      <a:pt x="1158" y="405"/>
                    </a:cubicBezTo>
                    <a:cubicBezTo>
                      <a:pt x="1158" y="406"/>
                      <a:pt x="1158" y="406"/>
                      <a:pt x="1158" y="406"/>
                    </a:cubicBezTo>
                    <a:cubicBezTo>
                      <a:pt x="1156" y="407"/>
                      <a:pt x="1156" y="407"/>
                      <a:pt x="1156" y="407"/>
                    </a:cubicBezTo>
                    <a:cubicBezTo>
                      <a:pt x="1158" y="411"/>
                      <a:pt x="1158" y="411"/>
                      <a:pt x="1158" y="411"/>
                    </a:cubicBezTo>
                    <a:cubicBezTo>
                      <a:pt x="1159" y="413"/>
                      <a:pt x="1159" y="413"/>
                      <a:pt x="1159" y="413"/>
                    </a:cubicBezTo>
                    <a:cubicBezTo>
                      <a:pt x="1159" y="416"/>
                      <a:pt x="1159" y="416"/>
                      <a:pt x="1159" y="416"/>
                    </a:cubicBezTo>
                    <a:cubicBezTo>
                      <a:pt x="1161" y="418"/>
                      <a:pt x="1161" y="418"/>
                      <a:pt x="1161" y="418"/>
                    </a:cubicBezTo>
                    <a:cubicBezTo>
                      <a:pt x="1162" y="417"/>
                      <a:pt x="1162" y="417"/>
                      <a:pt x="1162" y="417"/>
                    </a:cubicBezTo>
                    <a:cubicBezTo>
                      <a:pt x="1162" y="416"/>
                      <a:pt x="1162" y="416"/>
                      <a:pt x="1162" y="416"/>
                    </a:cubicBezTo>
                    <a:cubicBezTo>
                      <a:pt x="1164" y="415"/>
                      <a:pt x="1164" y="415"/>
                      <a:pt x="1164" y="415"/>
                    </a:cubicBezTo>
                    <a:cubicBezTo>
                      <a:pt x="1164" y="414"/>
                      <a:pt x="1164" y="414"/>
                      <a:pt x="1164" y="414"/>
                    </a:cubicBezTo>
                    <a:cubicBezTo>
                      <a:pt x="1165" y="414"/>
                      <a:pt x="1165" y="414"/>
                      <a:pt x="1165" y="414"/>
                    </a:cubicBezTo>
                    <a:cubicBezTo>
                      <a:pt x="1167" y="415"/>
                      <a:pt x="1167" y="415"/>
                      <a:pt x="1167" y="415"/>
                    </a:cubicBezTo>
                    <a:cubicBezTo>
                      <a:pt x="1167" y="420"/>
                      <a:pt x="1167" y="420"/>
                      <a:pt x="1167" y="420"/>
                    </a:cubicBezTo>
                    <a:cubicBezTo>
                      <a:pt x="1171" y="423"/>
                      <a:pt x="1171" y="423"/>
                      <a:pt x="1171" y="423"/>
                    </a:cubicBezTo>
                    <a:cubicBezTo>
                      <a:pt x="1172" y="426"/>
                      <a:pt x="1172" y="426"/>
                      <a:pt x="1172" y="426"/>
                    </a:cubicBezTo>
                    <a:cubicBezTo>
                      <a:pt x="1172" y="428"/>
                      <a:pt x="1172" y="428"/>
                      <a:pt x="1172" y="428"/>
                    </a:cubicBezTo>
                    <a:cubicBezTo>
                      <a:pt x="1171" y="430"/>
                      <a:pt x="1171" y="430"/>
                      <a:pt x="1171" y="430"/>
                    </a:cubicBezTo>
                    <a:cubicBezTo>
                      <a:pt x="1170" y="431"/>
                      <a:pt x="1170" y="431"/>
                      <a:pt x="1170" y="431"/>
                    </a:cubicBezTo>
                    <a:cubicBezTo>
                      <a:pt x="1168" y="429"/>
                      <a:pt x="1168" y="429"/>
                      <a:pt x="1168" y="429"/>
                    </a:cubicBezTo>
                    <a:cubicBezTo>
                      <a:pt x="1165" y="428"/>
                      <a:pt x="1165" y="428"/>
                      <a:pt x="1165" y="428"/>
                    </a:cubicBezTo>
                    <a:cubicBezTo>
                      <a:pt x="1165" y="425"/>
                      <a:pt x="1165" y="425"/>
                      <a:pt x="1165" y="425"/>
                    </a:cubicBezTo>
                    <a:cubicBezTo>
                      <a:pt x="1166" y="423"/>
                      <a:pt x="1166" y="423"/>
                      <a:pt x="1166" y="423"/>
                    </a:cubicBezTo>
                    <a:cubicBezTo>
                      <a:pt x="1166" y="421"/>
                      <a:pt x="1166" y="421"/>
                      <a:pt x="1166" y="421"/>
                    </a:cubicBezTo>
                    <a:cubicBezTo>
                      <a:pt x="1165" y="419"/>
                      <a:pt x="1165" y="419"/>
                      <a:pt x="1165" y="419"/>
                    </a:cubicBezTo>
                    <a:cubicBezTo>
                      <a:pt x="1164" y="420"/>
                      <a:pt x="1164" y="420"/>
                      <a:pt x="1164" y="420"/>
                    </a:cubicBezTo>
                    <a:cubicBezTo>
                      <a:pt x="1165" y="421"/>
                      <a:pt x="1165" y="421"/>
                      <a:pt x="1165" y="421"/>
                    </a:cubicBezTo>
                    <a:cubicBezTo>
                      <a:pt x="1165" y="422"/>
                      <a:pt x="1165" y="422"/>
                      <a:pt x="1165" y="422"/>
                    </a:cubicBezTo>
                    <a:cubicBezTo>
                      <a:pt x="1163" y="423"/>
                      <a:pt x="1163" y="423"/>
                      <a:pt x="1163" y="423"/>
                    </a:cubicBezTo>
                    <a:cubicBezTo>
                      <a:pt x="1161" y="425"/>
                      <a:pt x="1161" y="425"/>
                      <a:pt x="1161" y="425"/>
                    </a:cubicBezTo>
                    <a:cubicBezTo>
                      <a:pt x="1162" y="427"/>
                      <a:pt x="1162" y="427"/>
                      <a:pt x="1162" y="427"/>
                    </a:cubicBezTo>
                    <a:cubicBezTo>
                      <a:pt x="1164" y="426"/>
                      <a:pt x="1164" y="426"/>
                      <a:pt x="1164" y="426"/>
                    </a:cubicBezTo>
                    <a:cubicBezTo>
                      <a:pt x="1164" y="428"/>
                      <a:pt x="1164" y="428"/>
                      <a:pt x="1164" y="428"/>
                    </a:cubicBezTo>
                    <a:cubicBezTo>
                      <a:pt x="1162" y="430"/>
                      <a:pt x="1162" y="430"/>
                      <a:pt x="1162" y="430"/>
                    </a:cubicBezTo>
                    <a:cubicBezTo>
                      <a:pt x="1163" y="433"/>
                      <a:pt x="1163" y="433"/>
                      <a:pt x="1163" y="433"/>
                    </a:cubicBezTo>
                    <a:cubicBezTo>
                      <a:pt x="1163" y="434"/>
                      <a:pt x="1163" y="434"/>
                      <a:pt x="1163" y="434"/>
                    </a:cubicBezTo>
                    <a:cubicBezTo>
                      <a:pt x="1163" y="441"/>
                      <a:pt x="1163" y="441"/>
                      <a:pt x="1163" y="441"/>
                    </a:cubicBezTo>
                    <a:cubicBezTo>
                      <a:pt x="1164" y="442"/>
                      <a:pt x="1164" y="442"/>
                      <a:pt x="1164" y="442"/>
                    </a:cubicBezTo>
                    <a:cubicBezTo>
                      <a:pt x="1164" y="444"/>
                      <a:pt x="1164" y="444"/>
                      <a:pt x="1164" y="444"/>
                    </a:cubicBezTo>
                    <a:cubicBezTo>
                      <a:pt x="1169" y="451"/>
                      <a:pt x="1169" y="451"/>
                      <a:pt x="1169" y="451"/>
                    </a:cubicBezTo>
                    <a:cubicBezTo>
                      <a:pt x="1170" y="451"/>
                      <a:pt x="1170" y="451"/>
                      <a:pt x="1170" y="451"/>
                    </a:cubicBezTo>
                    <a:cubicBezTo>
                      <a:pt x="1174" y="455"/>
                      <a:pt x="1174" y="455"/>
                      <a:pt x="1174" y="455"/>
                    </a:cubicBezTo>
                    <a:cubicBezTo>
                      <a:pt x="1176" y="456"/>
                      <a:pt x="1176" y="456"/>
                      <a:pt x="1176" y="456"/>
                    </a:cubicBezTo>
                    <a:cubicBezTo>
                      <a:pt x="1175" y="458"/>
                      <a:pt x="1175" y="458"/>
                      <a:pt x="1175" y="458"/>
                    </a:cubicBezTo>
                    <a:cubicBezTo>
                      <a:pt x="1175" y="460"/>
                      <a:pt x="1175" y="460"/>
                      <a:pt x="1175" y="460"/>
                    </a:cubicBezTo>
                    <a:cubicBezTo>
                      <a:pt x="1169" y="463"/>
                      <a:pt x="1169" y="463"/>
                      <a:pt x="1169" y="463"/>
                    </a:cubicBezTo>
                    <a:cubicBezTo>
                      <a:pt x="1169" y="462"/>
                      <a:pt x="1169" y="462"/>
                      <a:pt x="1169" y="462"/>
                    </a:cubicBezTo>
                    <a:cubicBezTo>
                      <a:pt x="1166" y="464"/>
                      <a:pt x="1166" y="464"/>
                      <a:pt x="1166" y="464"/>
                    </a:cubicBezTo>
                    <a:cubicBezTo>
                      <a:pt x="1164" y="463"/>
                      <a:pt x="1164" y="463"/>
                      <a:pt x="1164" y="463"/>
                    </a:cubicBezTo>
                    <a:cubicBezTo>
                      <a:pt x="1165" y="464"/>
                      <a:pt x="1165" y="464"/>
                      <a:pt x="1165" y="464"/>
                    </a:cubicBezTo>
                    <a:cubicBezTo>
                      <a:pt x="1163" y="468"/>
                      <a:pt x="1163" y="468"/>
                      <a:pt x="1163" y="468"/>
                    </a:cubicBezTo>
                    <a:cubicBezTo>
                      <a:pt x="1163" y="470"/>
                      <a:pt x="1163" y="470"/>
                      <a:pt x="1163" y="470"/>
                    </a:cubicBezTo>
                    <a:cubicBezTo>
                      <a:pt x="1162" y="471"/>
                      <a:pt x="1162" y="471"/>
                      <a:pt x="1162" y="471"/>
                    </a:cubicBezTo>
                    <a:cubicBezTo>
                      <a:pt x="1163" y="473"/>
                      <a:pt x="1163" y="473"/>
                      <a:pt x="1163" y="473"/>
                    </a:cubicBezTo>
                    <a:cubicBezTo>
                      <a:pt x="1162" y="478"/>
                      <a:pt x="1162" y="478"/>
                      <a:pt x="1162" y="478"/>
                    </a:cubicBezTo>
                    <a:cubicBezTo>
                      <a:pt x="1164" y="483"/>
                      <a:pt x="1164" y="483"/>
                      <a:pt x="1164" y="483"/>
                    </a:cubicBezTo>
                    <a:cubicBezTo>
                      <a:pt x="1167" y="485"/>
                      <a:pt x="1167" y="485"/>
                      <a:pt x="1167" y="485"/>
                    </a:cubicBezTo>
                    <a:cubicBezTo>
                      <a:pt x="1166" y="487"/>
                      <a:pt x="1166" y="487"/>
                      <a:pt x="1166" y="487"/>
                    </a:cubicBezTo>
                    <a:cubicBezTo>
                      <a:pt x="1169" y="488"/>
                      <a:pt x="1169" y="488"/>
                      <a:pt x="1169" y="488"/>
                    </a:cubicBezTo>
                    <a:cubicBezTo>
                      <a:pt x="1170" y="490"/>
                      <a:pt x="1170" y="490"/>
                      <a:pt x="1170" y="490"/>
                    </a:cubicBezTo>
                    <a:cubicBezTo>
                      <a:pt x="1168" y="490"/>
                      <a:pt x="1168" y="490"/>
                      <a:pt x="1168" y="490"/>
                    </a:cubicBezTo>
                    <a:cubicBezTo>
                      <a:pt x="1168" y="489"/>
                      <a:pt x="1168" y="489"/>
                      <a:pt x="1168" y="489"/>
                    </a:cubicBezTo>
                    <a:cubicBezTo>
                      <a:pt x="1166" y="491"/>
                      <a:pt x="1166" y="491"/>
                      <a:pt x="1166" y="491"/>
                    </a:cubicBezTo>
                    <a:cubicBezTo>
                      <a:pt x="1164" y="492"/>
                      <a:pt x="1164" y="492"/>
                      <a:pt x="1164" y="492"/>
                    </a:cubicBezTo>
                    <a:cubicBezTo>
                      <a:pt x="1163" y="492"/>
                      <a:pt x="1163" y="492"/>
                      <a:pt x="1163" y="492"/>
                    </a:cubicBezTo>
                    <a:cubicBezTo>
                      <a:pt x="1160" y="494"/>
                      <a:pt x="1160" y="494"/>
                      <a:pt x="1160" y="494"/>
                    </a:cubicBezTo>
                    <a:cubicBezTo>
                      <a:pt x="1158" y="493"/>
                      <a:pt x="1158" y="493"/>
                      <a:pt x="1158" y="493"/>
                    </a:cubicBezTo>
                    <a:cubicBezTo>
                      <a:pt x="1157" y="495"/>
                      <a:pt x="1157" y="495"/>
                      <a:pt x="1157" y="495"/>
                    </a:cubicBezTo>
                    <a:cubicBezTo>
                      <a:pt x="1158" y="496"/>
                      <a:pt x="1158" y="496"/>
                      <a:pt x="1158" y="496"/>
                    </a:cubicBezTo>
                    <a:cubicBezTo>
                      <a:pt x="1160" y="496"/>
                      <a:pt x="1160" y="496"/>
                      <a:pt x="1160" y="496"/>
                    </a:cubicBezTo>
                    <a:cubicBezTo>
                      <a:pt x="1160" y="498"/>
                      <a:pt x="1160" y="498"/>
                      <a:pt x="1160" y="498"/>
                    </a:cubicBezTo>
                    <a:cubicBezTo>
                      <a:pt x="1159" y="499"/>
                      <a:pt x="1159" y="499"/>
                      <a:pt x="1159" y="499"/>
                    </a:cubicBezTo>
                    <a:cubicBezTo>
                      <a:pt x="1161" y="501"/>
                      <a:pt x="1161" y="501"/>
                      <a:pt x="1161" y="501"/>
                    </a:cubicBezTo>
                    <a:cubicBezTo>
                      <a:pt x="1161" y="502"/>
                      <a:pt x="1161" y="502"/>
                      <a:pt x="1161" y="502"/>
                    </a:cubicBezTo>
                    <a:cubicBezTo>
                      <a:pt x="1160" y="501"/>
                      <a:pt x="1160" y="501"/>
                      <a:pt x="1160" y="501"/>
                    </a:cubicBezTo>
                    <a:cubicBezTo>
                      <a:pt x="1161" y="504"/>
                      <a:pt x="1161" y="504"/>
                      <a:pt x="1161" y="504"/>
                    </a:cubicBezTo>
                    <a:cubicBezTo>
                      <a:pt x="1160" y="505"/>
                      <a:pt x="1160" y="505"/>
                      <a:pt x="1160" y="505"/>
                    </a:cubicBezTo>
                    <a:cubicBezTo>
                      <a:pt x="1161" y="506"/>
                      <a:pt x="1161" y="506"/>
                      <a:pt x="1161" y="506"/>
                    </a:cubicBezTo>
                    <a:cubicBezTo>
                      <a:pt x="1162" y="505"/>
                      <a:pt x="1162" y="505"/>
                      <a:pt x="1162" y="505"/>
                    </a:cubicBezTo>
                    <a:cubicBezTo>
                      <a:pt x="1164" y="507"/>
                      <a:pt x="1164" y="507"/>
                      <a:pt x="1164" y="507"/>
                    </a:cubicBezTo>
                    <a:cubicBezTo>
                      <a:pt x="1163" y="508"/>
                      <a:pt x="1163" y="508"/>
                      <a:pt x="1163" y="508"/>
                    </a:cubicBezTo>
                    <a:cubicBezTo>
                      <a:pt x="1162" y="511"/>
                      <a:pt x="1162" y="511"/>
                      <a:pt x="1162" y="511"/>
                    </a:cubicBezTo>
                    <a:cubicBezTo>
                      <a:pt x="1163" y="513"/>
                      <a:pt x="1163" y="513"/>
                      <a:pt x="1163" y="513"/>
                    </a:cubicBezTo>
                    <a:cubicBezTo>
                      <a:pt x="1163" y="517"/>
                      <a:pt x="1163" y="517"/>
                      <a:pt x="1163" y="517"/>
                    </a:cubicBezTo>
                    <a:cubicBezTo>
                      <a:pt x="1162" y="518"/>
                      <a:pt x="1162" y="518"/>
                      <a:pt x="1162" y="518"/>
                    </a:cubicBezTo>
                    <a:cubicBezTo>
                      <a:pt x="1162" y="519"/>
                      <a:pt x="1162" y="519"/>
                      <a:pt x="1162" y="519"/>
                    </a:cubicBezTo>
                    <a:cubicBezTo>
                      <a:pt x="1162" y="521"/>
                      <a:pt x="1162" y="521"/>
                      <a:pt x="1162" y="521"/>
                    </a:cubicBezTo>
                    <a:cubicBezTo>
                      <a:pt x="1160" y="523"/>
                      <a:pt x="1160" y="523"/>
                      <a:pt x="1160" y="523"/>
                    </a:cubicBezTo>
                    <a:cubicBezTo>
                      <a:pt x="1160" y="525"/>
                      <a:pt x="1160" y="525"/>
                      <a:pt x="1160" y="525"/>
                    </a:cubicBezTo>
                    <a:cubicBezTo>
                      <a:pt x="1159" y="525"/>
                      <a:pt x="1159" y="525"/>
                      <a:pt x="1159" y="525"/>
                    </a:cubicBezTo>
                    <a:cubicBezTo>
                      <a:pt x="1158" y="529"/>
                      <a:pt x="1158" y="529"/>
                      <a:pt x="1158" y="529"/>
                    </a:cubicBezTo>
                    <a:cubicBezTo>
                      <a:pt x="1156" y="534"/>
                      <a:pt x="1156" y="534"/>
                      <a:pt x="1156" y="534"/>
                    </a:cubicBezTo>
                    <a:cubicBezTo>
                      <a:pt x="1156" y="532"/>
                      <a:pt x="1156" y="532"/>
                      <a:pt x="1156" y="532"/>
                    </a:cubicBezTo>
                    <a:cubicBezTo>
                      <a:pt x="1156" y="530"/>
                      <a:pt x="1156" y="530"/>
                      <a:pt x="1156" y="530"/>
                    </a:cubicBezTo>
                    <a:cubicBezTo>
                      <a:pt x="1156" y="528"/>
                      <a:pt x="1156" y="528"/>
                      <a:pt x="1156" y="528"/>
                    </a:cubicBezTo>
                    <a:cubicBezTo>
                      <a:pt x="1155" y="527"/>
                      <a:pt x="1155" y="527"/>
                      <a:pt x="1155" y="527"/>
                    </a:cubicBezTo>
                    <a:cubicBezTo>
                      <a:pt x="1152" y="527"/>
                      <a:pt x="1152" y="527"/>
                      <a:pt x="1152" y="527"/>
                    </a:cubicBezTo>
                    <a:cubicBezTo>
                      <a:pt x="1150" y="524"/>
                      <a:pt x="1150" y="524"/>
                      <a:pt x="1150" y="524"/>
                    </a:cubicBezTo>
                    <a:cubicBezTo>
                      <a:pt x="1149" y="520"/>
                      <a:pt x="1149" y="520"/>
                      <a:pt x="1149" y="520"/>
                    </a:cubicBezTo>
                    <a:cubicBezTo>
                      <a:pt x="1146" y="512"/>
                      <a:pt x="1146" y="512"/>
                      <a:pt x="1146" y="512"/>
                    </a:cubicBezTo>
                    <a:cubicBezTo>
                      <a:pt x="1143" y="509"/>
                      <a:pt x="1143" y="509"/>
                      <a:pt x="1143" y="509"/>
                    </a:cubicBezTo>
                    <a:cubicBezTo>
                      <a:pt x="1144" y="509"/>
                      <a:pt x="1144" y="509"/>
                      <a:pt x="1144" y="509"/>
                    </a:cubicBezTo>
                    <a:cubicBezTo>
                      <a:pt x="1146" y="508"/>
                      <a:pt x="1146" y="508"/>
                      <a:pt x="1146" y="508"/>
                    </a:cubicBezTo>
                    <a:cubicBezTo>
                      <a:pt x="1147" y="506"/>
                      <a:pt x="1147" y="506"/>
                      <a:pt x="1147" y="506"/>
                    </a:cubicBezTo>
                    <a:cubicBezTo>
                      <a:pt x="1145" y="507"/>
                      <a:pt x="1145" y="507"/>
                      <a:pt x="1145" y="507"/>
                    </a:cubicBezTo>
                    <a:cubicBezTo>
                      <a:pt x="1143" y="507"/>
                      <a:pt x="1143" y="507"/>
                      <a:pt x="1143" y="507"/>
                    </a:cubicBezTo>
                    <a:cubicBezTo>
                      <a:pt x="1139" y="505"/>
                      <a:pt x="1139" y="505"/>
                      <a:pt x="1139" y="505"/>
                    </a:cubicBezTo>
                    <a:cubicBezTo>
                      <a:pt x="1132" y="492"/>
                      <a:pt x="1132" y="492"/>
                      <a:pt x="1132" y="492"/>
                    </a:cubicBezTo>
                    <a:cubicBezTo>
                      <a:pt x="1125" y="484"/>
                      <a:pt x="1125" y="484"/>
                      <a:pt x="1125" y="484"/>
                    </a:cubicBezTo>
                    <a:cubicBezTo>
                      <a:pt x="1125" y="481"/>
                      <a:pt x="1125" y="481"/>
                      <a:pt x="1125" y="481"/>
                    </a:cubicBezTo>
                    <a:cubicBezTo>
                      <a:pt x="1123" y="479"/>
                      <a:pt x="1123" y="479"/>
                      <a:pt x="1123" y="479"/>
                    </a:cubicBezTo>
                    <a:cubicBezTo>
                      <a:pt x="1118" y="470"/>
                      <a:pt x="1118" y="470"/>
                      <a:pt x="1118" y="470"/>
                    </a:cubicBezTo>
                    <a:cubicBezTo>
                      <a:pt x="1113" y="460"/>
                      <a:pt x="1113" y="460"/>
                      <a:pt x="1113" y="460"/>
                    </a:cubicBezTo>
                    <a:cubicBezTo>
                      <a:pt x="1108" y="451"/>
                      <a:pt x="1108" y="451"/>
                      <a:pt x="1108" y="451"/>
                    </a:cubicBezTo>
                    <a:cubicBezTo>
                      <a:pt x="1108" y="448"/>
                      <a:pt x="1108" y="448"/>
                      <a:pt x="1108" y="448"/>
                    </a:cubicBezTo>
                    <a:cubicBezTo>
                      <a:pt x="1106" y="443"/>
                      <a:pt x="1106" y="443"/>
                      <a:pt x="1106" y="443"/>
                    </a:cubicBezTo>
                    <a:cubicBezTo>
                      <a:pt x="1105" y="437"/>
                      <a:pt x="1105" y="437"/>
                      <a:pt x="1105" y="437"/>
                    </a:cubicBezTo>
                    <a:cubicBezTo>
                      <a:pt x="1103" y="434"/>
                      <a:pt x="1103" y="434"/>
                      <a:pt x="1103" y="434"/>
                    </a:cubicBezTo>
                    <a:cubicBezTo>
                      <a:pt x="1104" y="430"/>
                      <a:pt x="1104" y="430"/>
                      <a:pt x="1104" y="430"/>
                    </a:cubicBezTo>
                    <a:cubicBezTo>
                      <a:pt x="1106" y="427"/>
                      <a:pt x="1106" y="427"/>
                      <a:pt x="1106" y="427"/>
                    </a:cubicBezTo>
                    <a:cubicBezTo>
                      <a:pt x="1106" y="424"/>
                      <a:pt x="1106" y="424"/>
                      <a:pt x="1106" y="424"/>
                    </a:cubicBezTo>
                    <a:cubicBezTo>
                      <a:pt x="1108" y="423"/>
                      <a:pt x="1108" y="423"/>
                      <a:pt x="1108" y="423"/>
                    </a:cubicBezTo>
                    <a:cubicBezTo>
                      <a:pt x="1107" y="422"/>
                      <a:pt x="1107" y="422"/>
                      <a:pt x="1107" y="422"/>
                    </a:cubicBezTo>
                    <a:cubicBezTo>
                      <a:pt x="1108" y="421"/>
                      <a:pt x="1108" y="421"/>
                      <a:pt x="1108" y="421"/>
                    </a:cubicBezTo>
                    <a:cubicBezTo>
                      <a:pt x="1108" y="416"/>
                      <a:pt x="1108" y="416"/>
                      <a:pt x="1108" y="416"/>
                    </a:cubicBezTo>
                    <a:cubicBezTo>
                      <a:pt x="1104" y="411"/>
                      <a:pt x="1104" y="411"/>
                      <a:pt x="1104" y="411"/>
                    </a:cubicBezTo>
                    <a:cubicBezTo>
                      <a:pt x="1102" y="411"/>
                      <a:pt x="1102" y="411"/>
                      <a:pt x="1102" y="411"/>
                    </a:cubicBezTo>
                    <a:cubicBezTo>
                      <a:pt x="1102" y="410"/>
                      <a:pt x="1102" y="410"/>
                      <a:pt x="1102" y="410"/>
                    </a:cubicBezTo>
                    <a:cubicBezTo>
                      <a:pt x="1104" y="408"/>
                      <a:pt x="1104" y="408"/>
                      <a:pt x="1104" y="408"/>
                    </a:cubicBezTo>
                    <a:cubicBezTo>
                      <a:pt x="1107" y="410"/>
                      <a:pt x="1107" y="410"/>
                      <a:pt x="1107" y="410"/>
                    </a:cubicBezTo>
                    <a:cubicBezTo>
                      <a:pt x="1109" y="408"/>
                      <a:pt x="1109" y="408"/>
                      <a:pt x="1109" y="408"/>
                    </a:cubicBezTo>
                    <a:cubicBezTo>
                      <a:pt x="1109" y="406"/>
                      <a:pt x="1109" y="406"/>
                      <a:pt x="1109" y="406"/>
                    </a:cubicBezTo>
                    <a:cubicBezTo>
                      <a:pt x="1109" y="403"/>
                      <a:pt x="1109" y="403"/>
                      <a:pt x="1109" y="403"/>
                    </a:cubicBezTo>
                    <a:cubicBezTo>
                      <a:pt x="1112" y="402"/>
                      <a:pt x="1112" y="402"/>
                      <a:pt x="1112" y="402"/>
                    </a:cubicBezTo>
                    <a:cubicBezTo>
                      <a:pt x="1114" y="403"/>
                      <a:pt x="1114" y="403"/>
                      <a:pt x="1114" y="403"/>
                    </a:cubicBezTo>
                    <a:cubicBezTo>
                      <a:pt x="1112" y="400"/>
                      <a:pt x="1112" y="400"/>
                      <a:pt x="1112" y="400"/>
                    </a:cubicBezTo>
                    <a:cubicBezTo>
                      <a:pt x="1115" y="395"/>
                      <a:pt x="1115" y="395"/>
                      <a:pt x="1115" y="395"/>
                    </a:cubicBezTo>
                    <a:cubicBezTo>
                      <a:pt x="1114" y="391"/>
                      <a:pt x="1114" y="391"/>
                      <a:pt x="1114" y="391"/>
                    </a:cubicBezTo>
                    <a:cubicBezTo>
                      <a:pt x="1114" y="388"/>
                      <a:pt x="1114" y="388"/>
                      <a:pt x="1114" y="388"/>
                    </a:cubicBezTo>
                    <a:cubicBezTo>
                      <a:pt x="1113" y="386"/>
                      <a:pt x="1113" y="386"/>
                      <a:pt x="1113" y="386"/>
                    </a:cubicBezTo>
                    <a:cubicBezTo>
                      <a:pt x="1115" y="384"/>
                      <a:pt x="1115" y="384"/>
                      <a:pt x="1115" y="384"/>
                    </a:cubicBezTo>
                    <a:cubicBezTo>
                      <a:pt x="1115" y="382"/>
                      <a:pt x="1115" y="382"/>
                      <a:pt x="1115" y="382"/>
                    </a:cubicBezTo>
                    <a:cubicBezTo>
                      <a:pt x="1114" y="380"/>
                      <a:pt x="1114" y="380"/>
                      <a:pt x="1114" y="380"/>
                    </a:cubicBezTo>
                    <a:cubicBezTo>
                      <a:pt x="1115" y="377"/>
                      <a:pt x="1115" y="377"/>
                      <a:pt x="1115" y="377"/>
                    </a:cubicBezTo>
                    <a:cubicBezTo>
                      <a:pt x="1116" y="377"/>
                      <a:pt x="1116" y="377"/>
                      <a:pt x="1116" y="377"/>
                    </a:cubicBezTo>
                    <a:cubicBezTo>
                      <a:pt x="1114" y="376"/>
                      <a:pt x="1114" y="376"/>
                      <a:pt x="1114" y="376"/>
                    </a:cubicBezTo>
                    <a:cubicBezTo>
                      <a:pt x="1114" y="374"/>
                      <a:pt x="1114" y="374"/>
                      <a:pt x="1114" y="374"/>
                    </a:cubicBezTo>
                    <a:cubicBezTo>
                      <a:pt x="1114" y="373"/>
                      <a:pt x="1114" y="373"/>
                      <a:pt x="1114" y="373"/>
                    </a:cubicBezTo>
                    <a:cubicBezTo>
                      <a:pt x="1115" y="370"/>
                      <a:pt x="1115" y="370"/>
                      <a:pt x="1115" y="370"/>
                    </a:cubicBezTo>
                    <a:cubicBezTo>
                      <a:pt x="1114" y="369"/>
                      <a:pt x="1114" y="369"/>
                      <a:pt x="1114" y="369"/>
                    </a:cubicBezTo>
                    <a:cubicBezTo>
                      <a:pt x="1114" y="367"/>
                      <a:pt x="1114" y="367"/>
                      <a:pt x="1114" y="367"/>
                    </a:cubicBezTo>
                    <a:cubicBezTo>
                      <a:pt x="1117" y="366"/>
                      <a:pt x="1117" y="366"/>
                      <a:pt x="1117" y="366"/>
                    </a:cubicBezTo>
                    <a:cubicBezTo>
                      <a:pt x="1117" y="365"/>
                      <a:pt x="1117" y="365"/>
                      <a:pt x="1117" y="365"/>
                    </a:cubicBezTo>
                    <a:cubicBezTo>
                      <a:pt x="1117" y="362"/>
                      <a:pt x="1117" y="362"/>
                      <a:pt x="1117" y="362"/>
                    </a:cubicBezTo>
                    <a:cubicBezTo>
                      <a:pt x="1117" y="358"/>
                      <a:pt x="1117" y="358"/>
                      <a:pt x="1117" y="358"/>
                    </a:cubicBezTo>
                    <a:cubicBezTo>
                      <a:pt x="1116" y="357"/>
                      <a:pt x="1116" y="357"/>
                      <a:pt x="1116" y="357"/>
                    </a:cubicBezTo>
                    <a:cubicBezTo>
                      <a:pt x="1116" y="356"/>
                      <a:pt x="1116" y="356"/>
                      <a:pt x="1116" y="356"/>
                    </a:cubicBezTo>
                    <a:cubicBezTo>
                      <a:pt x="1118" y="353"/>
                      <a:pt x="1118" y="353"/>
                      <a:pt x="1118" y="353"/>
                    </a:cubicBezTo>
                    <a:cubicBezTo>
                      <a:pt x="1118" y="350"/>
                      <a:pt x="1118" y="350"/>
                      <a:pt x="1118" y="350"/>
                    </a:cubicBezTo>
                    <a:cubicBezTo>
                      <a:pt x="1117" y="351"/>
                      <a:pt x="1117" y="351"/>
                      <a:pt x="1117" y="351"/>
                    </a:cubicBezTo>
                    <a:cubicBezTo>
                      <a:pt x="1116" y="348"/>
                      <a:pt x="1116" y="348"/>
                      <a:pt x="1116" y="348"/>
                    </a:cubicBezTo>
                    <a:cubicBezTo>
                      <a:pt x="1117" y="347"/>
                      <a:pt x="1117" y="347"/>
                      <a:pt x="1117" y="347"/>
                    </a:cubicBezTo>
                    <a:cubicBezTo>
                      <a:pt x="1117" y="345"/>
                      <a:pt x="1117" y="345"/>
                      <a:pt x="1117" y="345"/>
                    </a:cubicBezTo>
                    <a:cubicBezTo>
                      <a:pt x="1118" y="345"/>
                      <a:pt x="1118" y="345"/>
                      <a:pt x="1118" y="345"/>
                    </a:cubicBezTo>
                    <a:cubicBezTo>
                      <a:pt x="1119" y="344"/>
                      <a:pt x="1119" y="344"/>
                      <a:pt x="1119" y="344"/>
                    </a:cubicBezTo>
                    <a:cubicBezTo>
                      <a:pt x="1121" y="342"/>
                      <a:pt x="1121" y="342"/>
                      <a:pt x="1121" y="342"/>
                    </a:cubicBezTo>
                    <a:cubicBezTo>
                      <a:pt x="1121" y="341"/>
                      <a:pt x="1121" y="341"/>
                      <a:pt x="1121" y="341"/>
                    </a:cubicBezTo>
                    <a:cubicBezTo>
                      <a:pt x="1124" y="338"/>
                      <a:pt x="1124" y="338"/>
                      <a:pt x="1124" y="338"/>
                    </a:cubicBezTo>
                    <a:cubicBezTo>
                      <a:pt x="1124" y="338"/>
                      <a:pt x="1124" y="338"/>
                      <a:pt x="1124" y="338"/>
                    </a:cubicBezTo>
                    <a:cubicBezTo>
                      <a:pt x="1126" y="337"/>
                      <a:pt x="1126" y="337"/>
                      <a:pt x="1126" y="337"/>
                    </a:cubicBezTo>
                    <a:cubicBezTo>
                      <a:pt x="1127" y="337"/>
                      <a:pt x="1127" y="337"/>
                      <a:pt x="1127" y="337"/>
                    </a:cubicBezTo>
                    <a:cubicBezTo>
                      <a:pt x="1127" y="336"/>
                      <a:pt x="1127" y="336"/>
                      <a:pt x="1127" y="336"/>
                    </a:cubicBezTo>
                    <a:cubicBezTo>
                      <a:pt x="1127" y="335"/>
                      <a:pt x="1127" y="335"/>
                      <a:pt x="1127" y="335"/>
                    </a:cubicBezTo>
                    <a:cubicBezTo>
                      <a:pt x="1125" y="335"/>
                      <a:pt x="1125" y="335"/>
                      <a:pt x="1125" y="335"/>
                    </a:cubicBezTo>
                    <a:cubicBezTo>
                      <a:pt x="1124" y="336"/>
                      <a:pt x="1124" y="336"/>
                      <a:pt x="1124" y="336"/>
                    </a:cubicBezTo>
                    <a:cubicBezTo>
                      <a:pt x="1123" y="335"/>
                      <a:pt x="1123" y="335"/>
                      <a:pt x="1123" y="335"/>
                    </a:cubicBezTo>
                    <a:cubicBezTo>
                      <a:pt x="1123" y="331"/>
                      <a:pt x="1123" y="331"/>
                      <a:pt x="1123" y="331"/>
                    </a:cubicBezTo>
                    <a:cubicBezTo>
                      <a:pt x="1124" y="328"/>
                      <a:pt x="1124" y="328"/>
                      <a:pt x="1124" y="328"/>
                    </a:cubicBezTo>
                    <a:cubicBezTo>
                      <a:pt x="1123" y="327"/>
                      <a:pt x="1123" y="327"/>
                      <a:pt x="1123" y="327"/>
                    </a:cubicBezTo>
                    <a:cubicBezTo>
                      <a:pt x="1122" y="325"/>
                      <a:pt x="1122" y="325"/>
                      <a:pt x="1122" y="325"/>
                    </a:cubicBezTo>
                    <a:cubicBezTo>
                      <a:pt x="1121" y="325"/>
                      <a:pt x="1121" y="325"/>
                      <a:pt x="1121" y="325"/>
                    </a:cubicBezTo>
                    <a:cubicBezTo>
                      <a:pt x="1121" y="326"/>
                      <a:pt x="1121" y="326"/>
                      <a:pt x="1121" y="326"/>
                    </a:cubicBezTo>
                    <a:cubicBezTo>
                      <a:pt x="1120" y="326"/>
                      <a:pt x="1120" y="326"/>
                      <a:pt x="1120" y="326"/>
                    </a:cubicBezTo>
                    <a:cubicBezTo>
                      <a:pt x="1120" y="321"/>
                      <a:pt x="1120" y="321"/>
                      <a:pt x="1120" y="321"/>
                    </a:cubicBezTo>
                    <a:cubicBezTo>
                      <a:pt x="1120" y="320"/>
                      <a:pt x="1120" y="320"/>
                      <a:pt x="1120" y="320"/>
                    </a:cubicBezTo>
                    <a:cubicBezTo>
                      <a:pt x="1120" y="319"/>
                      <a:pt x="1120" y="319"/>
                      <a:pt x="1120" y="319"/>
                    </a:cubicBezTo>
                    <a:cubicBezTo>
                      <a:pt x="1120" y="317"/>
                      <a:pt x="1120" y="317"/>
                      <a:pt x="1120" y="317"/>
                    </a:cubicBezTo>
                    <a:cubicBezTo>
                      <a:pt x="1118" y="316"/>
                      <a:pt x="1118" y="316"/>
                      <a:pt x="1118" y="316"/>
                    </a:cubicBezTo>
                    <a:cubicBezTo>
                      <a:pt x="1118" y="315"/>
                      <a:pt x="1118" y="315"/>
                      <a:pt x="1118" y="315"/>
                    </a:cubicBezTo>
                    <a:cubicBezTo>
                      <a:pt x="1118" y="315"/>
                      <a:pt x="1118" y="315"/>
                      <a:pt x="1118" y="315"/>
                    </a:cubicBezTo>
                    <a:cubicBezTo>
                      <a:pt x="1118" y="314"/>
                      <a:pt x="1118" y="314"/>
                      <a:pt x="1118" y="314"/>
                    </a:cubicBezTo>
                    <a:cubicBezTo>
                      <a:pt x="1116" y="312"/>
                      <a:pt x="1116" y="312"/>
                      <a:pt x="1116" y="312"/>
                    </a:cubicBezTo>
                    <a:cubicBezTo>
                      <a:pt x="1116" y="310"/>
                      <a:pt x="1116" y="310"/>
                      <a:pt x="1116" y="310"/>
                    </a:cubicBezTo>
                    <a:cubicBezTo>
                      <a:pt x="1114" y="309"/>
                      <a:pt x="1114" y="309"/>
                      <a:pt x="1114" y="309"/>
                    </a:cubicBezTo>
                    <a:cubicBezTo>
                      <a:pt x="1114" y="307"/>
                      <a:pt x="1114" y="307"/>
                      <a:pt x="1114" y="307"/>
                    </a:cubicBezTo>
                    <a:cubicBezTo>
                      <a:pt x="1113" y="305"/>
                      <a:pt x="1113" y="305"/>
                      <a:pt x="1113" y="305"/>
                    </a:cubicBezTo>
                    <a:cubicBezTo>
                      <a:pt x="1113" y="304"/>
                      <a:pt x="1113" y="304"/>
                      <a:pt x="1113" y="304"/>
                    </a:cubicBezTo>
                    <a:cubicBezTo>
                      <a:pt x="1116" y="301"/>
                      <a:pt x="1116" y="301"/>
                      <a:pt x="1116" y="301"/>
                    </a:cubicBezTo>
                    <a:cubicBezTo>
                      <a:pt x="1118" y="301"/>
                      <a:pt x="1118" y="301"/>
                      <a:pt x="1118" y="301"/>
                    </a:cubicBezTo>
                    <a:cubicBezTo>
                      <a:pt x="1120" y="301"/>
                      <a:pt x="1120" y="301"/>
                      <a:pt x="1120" y="301"/>
                    </a:cubicBezTo>
                    <a:cubicBezTo>
                      <a:pt x="1119" y="300"/>
                      <a:pt x="1119" y="300"/>
                      <a:pt x="1119" y="300"/>
                    </a:cubicBezTo>
                    <a:cubicBezTo>
                      <a:pt x="1121" y="298"/>
                      <a:pt x="1121" y="298"/>
                      <a:pt x="1121" y="298"/>
                    </a:cubicBezTo>
                    <a:cubicBezTo>
                      <a:pt x="1120" y="299"/>
                      <a:pt x="1120" y="299"/>
                      <a:pt x="1120" y="299"/>
                    </a:cubicBezTo>
                    <a:cubicBezTo>
                      <a:pt x="1118" y="299"/>
                      <a:pt x="1118" y="299"/>
                      <a:pt x="1118" y="299"/>
                    </a:cubicBezTo>
                    <a:cubicBezTo>
                      <a:pt x="1117" y="298"/>
                      <a:pt x="1117" y="298"/>
                      <a:pt x="1117" y="298"/>
                    </a:cubicBezTo>
                    <a:cubicBezTo>
                      <a:pt x="1115" y="298"/>
                      <a:pt x="1115" y="298"/>
                      <a:pt x="1115" y="298"/>
                    </a:cubicBezTo>
                    <a:cubicBezTo>
                      <a:pt x="1112" y="296"/>
                      <a:pt x="1112" y="296"/>
                      <a:pt x="1112" y="296"/>
                    </a:cubicBezTo>
                    <a:cubicBezTo>
                      <a:pt x="1111" y="297"/>
                      <a:pt x="1111" y="297"/>
                      <a:pt x="1111" y="297"/>
                    </a:cubicBezTo>
                    <a:cubicBezTo>
                      <a:pt x="1109" y="296"/>
                      <a:pt x="1109" y="296"/>
                      <a:pt x="1109" y="296"/>
                    </a:cubicBezTo>
                    <a:cubicBezTo>
                      <a:pt x="1107" y="298"/>
                      <a:pt x="1107" y="298"/>
                      <a:pt x="1107" y="298"/>
                    </a:cubicBezTo>
                    <a:cubicBezTo>
                      <a:pt x="1105" y="299"/>
                      <a:pt x="1105" y="299"/>
                      <a:pt x="1105" y="299"/>
                    </a:cubicBezTo>
                    <a:cubicBezTo>
                      <a:pt x="1103" y="301"/>
                      <a:pt x="1103" y="301"/>
                      <a:pt x="1103" y="301"/>
                    </a:cubicBezTo>
                    <a:cubicBezTo>
                      <a:pt x="1103" y="302"/>
                      <a:pt x="1103" y="302"/>
                      <a:pt x="1103" y="302"/>
                    </a:cubicBezTo>
                    <a:cubicBezTo>
                      <a:pt x="1103" y="303"/>
                      <a:pt x="1103" y="303"/>
                      <a:pt x="1103" y="303"/>
                    </a:cubicBezTo>
                    <a:cubicBezTo>
                      <a:pt x="1105" y="305"/>
                      <a:pt x="1105" y="305"/>
                      <a:pt x="1105" y="305"/>
                    </a:cubicBezTo>
                    <a:cubicBezTo>
                      <a:pt x="1106" y="307"/>
                      <a:pt x="1106" y="307"/>
                      <a:pt x="1106" y="307"/>
                    </a:cubicBezTo>
                    <a:cubicBezTo>
                      <a:pt x="1105" y="308"/>
                      <a:pt x="1105" y="308"/>
                      <a:pt x="1105" y="308"/>
                    </a:cubicBezTo>
                    <a:cubicBezTo>
                      <a:pt x="1106" y="311"/>
                      <a:pt x="1106" y="311"/>
                      <a:pt x="1106" y="311"/>
                    </a:cubicBezTo>
                    <a:cubicBezTo>
                      <a:pt x="1107" y="312"/>
                      <a:pt x="1107" y="312"/>
                      <a:pt x="1107" y="312"/>
                    </a:cubicBezTo>
                    <a:cubicBezTo>
                      <a:pt x="1107" y="313"/>
                      <a:pt x="1107" y="313"/>
                      <a:pt x="1107" y="313"/>
                    </a:cubicBezTo>
                    <a:cubicBezTo>
                      <a:pt x="1109" y="314"/>
                      <a:pt x="1109" y="314"/>
                      <a:pt x="1109" y="314"/>
                    </a:cubicBezTo>
                    <a:cubicBezTo>
                      <a:pt x="1110" y="318"/>
                      <a:pt x="1110" y="318"/>
                      <a:pt x="1110" y="318"/>
                    </a:cubicBezTo>
                    <a:cubicBezTo>
                      <a:pt x="1112" y="319"/>
                      <a:pt x="1112" y="319"/>
                      <a:pt x="1112" y="319"/>
                    </a:cubicBezTo>
                    <a:cubicBezTo>
                      <a:pt x="1112" y="321"/>
                      <a:pt x="1112" y="321"/>
                      <a:pt x="1112" y="321"/>
                    </a:cubicBezTo>
                    <a:cubicBezTo>
                      <a:pt x="1113" y="322"/>
                      <a:pt x="1113" y="322"/>
                      <a:pt x="1113" y="322"/>
                    </a:cubicBezTo>
                    <a:cubicBezTo>
                      <a:pt x="1113" y="323"/>
                      <a:pt x="1113" y="323"/>
                      <a:pt x="1113" y="323"/>
                    </a:cubicBezTo>
                    <a:cubicBezTo>
                      <a:pt x="1111" y="322"/>
                      <a:pt x="1111" y="322"/>
                      <a:pt x="1111" y="322"/>
                    </a:cubicBezTo>
                    <a:cubicBezTo>
                      <a:pt x="1110" y="321"/>
                      <a:pt x="1110" y="321"/>
                      <a:pt x="1110" y="321"/>
                    </a:cubicBezTo>
                    <a:cubicBezTo>
                      <a:pt x="1108" y="321"/>
                      <a:pt x="1108" y="321"/>
                      <a:pt x="1108" y="321"/>
                    </a:cubicBezTo>
                    <a:cubicBezTo>
                      <a:pt x="1106" y="322"/>
                      <a:pt x="1106" y="322"/>
                      <a:pt x="1106" y="322"/>
                    </a:cubicBezTo>
                    <a:cubicBezTo>
                      <a:pt x="1105" y="325"/>
                      <a:pt x="1105" y="325"/>
                      <a:pt x="1105" y="325"/>
                    </a:cubicBezTo>
                    <a:cubicBezTo>
                      <a:pt x="1107" y="326"/>
                      <a:pt x="1107" y="326"/>
                      <a:pt x="1107" y="326"/>
                    </a:cubicBezTo>
                    <a:cubicBezTo>
                      <a:pt x="1106" y="329"/>
                      <a:pt x="1106" y="329"/>
                      <a:pt x="1106" y="329"/>
                    </a:cubicBezTo>
                    <a:cubicBezTo>
                      <a:pt x="1105" y="330"/>
                      <a:pt x="1105" y="330"/>
                      <a:pt x="1105" y="330"/>
                    </a:cubicBezTo>
                    <a:cubicBezTo>
                      <a:pt x="1105" y="330"/>
                      <a:pt x="1105" y="330"/>
                      <a:pt x="1105" y="330"/>
                    </a:cubicBezTo>
                    <a:cubicBezTo>
                      <a:pt x="1106" y="331"/>
                      <a:pt x="1106" y="331"/>
                      <a:pt x="1106" y="331"/>
                    </a:cubicBezTo>
                    <a:cubicBezTo>
                      <a:pt x="1106" y="332"/>
                      <a:pt x="1106" y="332"/>
                      <a:pt x="1106" y="332"/>
                    </a:cubicBezTo>
                    <a:cubicBezTo>
                      <a:pt x="1104" y="334"/>
                      <a:pt x="1104" y="334"/>
                      <a:pt x="1104" y="334"/>
                    </a:cubicBezTo>
                    <a:cubicBezTo>
                      <a:pt x="1106" y="335"/>
                      <a:pt x="1106" y="335"/>
                      <a:pt x="1106" y="335"/>
                    </a:cubicBezTo>
                    <a:cubicBezTo>
                      <a:pt x="1104" y="336"/>
                      <a:pt x="1104" y="336"/>
                      <a:pt x="1104" y="336"/>
                    </a:cubicBezTo>
                    <a:cubicBezTo>
                      <a:pt x="1104" y="341"/>
                      <a:pt x="1104" y="341"/>
                      <a:pt x="1104" y="341"/>
                    </a:cubicBezTo>
                    <a:cubicBezTo>
                      <a:pt x="1104" y="342"/>
                      <a:pt x="1104" y="342"/>
                      <a:pt x="1104" y="342"/>
                    </a:cubicBezTo>
                    <a:cubicBezTo>
                      <a:pt x="1104" y="344"/>
                      <a:pt x="1104" y="344"/>
                      <a:pt x="1104" y="344"/>
                    </a:cubicBezTo>
                    <a:cubicBezTo>
                      <a:pt x="1102" y="344"/>
                      <a:pt x="1102" y="344"/>
                      <a:pt x="1102" y="344"/>
                    </a:cubicBezTo>
                    <a:cubicBezTo>
                      <a:pt x="1101" y="347"/>
                      <a:pt x="1101" y="347"/>
                      <a:pt x="1101" y="347"/>
                    </a:cubicBezTo>
                    <a:cubicBezTo>
                      <a:pt x="1100" y="345"/>
                      <a:pt x="1100" y="345"/>
                      <a:pt x="1100" y="345"/>
                    </a:cubicBezTo>
                    <a:cubicBezTo>
                      <a:pt x="1099" y="344"/>
                      <a:pt x="1099" y="344"/>
                      <a:pt x="1099" y="344"/>
                    </a:cubicBezTo>
                    <a:cubicBezTo>
                      <a:pt x="1100" y="341"/>
                      <a:pt x="1100" y="341"/>
                      <a:pt x="1100" y="341"/>
                    </a:cubicBezTo>
                    <a:cubicBezTo>
                      <a:pt x="1099" y="340"/>
                      <a:pt x="1099" y="340"/>
                      <a:pt x="1099" y="340"/>
                    </a:cubicBezTo>
                    <a:cubicBezTo>
                      <a:pt x="1098" y="340"/>
                      <a:pt x="1098" y="340"/>
                      <a:pt x="1098" y="340"/>
                    </a:cubicBezTo>
                    <a:cubicBezTo>
                      <a:pt x="1097" y="341"/>
                      <a:pt x="1097" y="341"/>
                      <a:pt x="1097" y="341"/>
                    </a:cubicBezTo>
                    <a:cubicBezTo>
                      <a:pt x="1096" y="343"/>
                      <a:pt x="1096" y="343"/>
                      <a:pt x="1096" y="343"/>
                    </a:cubicBezTo>
                    <a:cubicBezTo>
                      <a:pt x="1095" y="343"/>
                      <a:pt x="1095" y="343"/>
                      <a:pt x="1095" y="343"/>
                    </a:cubicBezTo>
                    <a:cubicBezTo>
                      <a:pt x="1095" y="340"/>
                      <a:pt x="1095" y="340"/>
                      <a:pt x="1095" y="340"/>
                    </a:cubicBezTo>
                    <a:cubicBezTo>
                      <a:pt x="1093" y="340"/>
                      <a:pt x="1093" y="340"/>
                      <a:pt x="1093" y="340"/>
                    </a:cubicBezTo>
                    <a:cubicBezTo>
                      <a:pt x="1093" y="338"/>
                      <a:pt x="1093" y="338"/>
                      <a:pt x="1093" y="338"/>
                    </a:cubicBezTo>
                    <a:cubicBezTo>
                      <a:pt x="1091" y="340"/>
                      <a:pt x="1091" y="340"/>
                      <a:pt x="1091" y="340"/>
                    </a:cubicBezTo>
                    <a:cubicBezTo>
                      <a:pt x="1090" y="339"/>
                      <a:pt x="1090" y="339"/>
                      <a:pt x="1090" y="339"/>
                    </a:cubicBezTo>
                    <a:cubicBezTo>
                      <a:pt x="1091" y="338"/>
                      <a:pt x="1091" y="338"/>
                      <a:pt x="1091" y="338"/>
                    </a:cubicBezTo>
                    <a:cubicBezTo>
                      <a:pt x="1092" y="337"/>
                      <a:pt x="1092" y="337"/>
                      <a:pt x="1092" y="337"/>
                    </a:cubicBezTo>
                    <a:cubicBezTo>
                      <a:pt x="1091" y="336"/>
                      <a:pt x="1091" y="336"/>
                      <a:pt x="1091" y="336"/>
                    </a:cubicBezTo>
                    <a:cubicBezTo>
                      <a:pt x="1091" y="335"/>
                      <a:pt x="1091" y="335"/>
                      <a:pt x="1091" y="335"/>
                    </a:cubicBezTo>
                    <a:cubicBezTo>
                      <a:pt x="1092" y="334"/>
                      <a:pt x="1092" y="334"/>
                      <a:pt x="1092" y="334"/>
                    </a:cubicBezTo>
                    <a:cubicBezTo>
                      <a:pt x="1091" y="332"/>
                      <a:pt x="1091" y="332"/>
                      <a:pt x="1091" y="332"/>
                    </a:cubicBezTo>
                    <a:cubicBezTo>
                      <a:pt x="1090" y="332"/>
                      <a:pt x="1090" y="332"/>
                      <a:pt x="1090" y="332"/>
                    </a:cubicBezTo>
                    <a:cubicBezTo>
                      <a:pt x="1092" y="331"/>
                      <a:pt x="1092" y="331"/>
                      <a:pt x="1092" y="331"/>
                    </a:cubicBezTo>
                    <a:cubicBezTo>
                      <a:pt x="1091" y="329"/>
                      <a:pt x="1091" y="329"/>
                      <a:pt x="1091" y="329"/>
                    </a:cubicBezTo>
                    <a:cubicBezTo>
                      <a:pt x="1090" y="328"/>
                      <a:pt x="1090" y="328"/>
                      <a:pt x="1090" y="328"/>
                    </a:cubicBezTo>
                    <a:cubicBezTo>
                      <a:pt x="1091" y="327"/>
                      <a:pt x="1091" y="327"/>
                      <a:pt x="1091" y="327"/>
                    </a:cubicBezTo>
                    <a:cubicBezTo>
                      <a:pt x="1091" y="325"/>
                      <a:pt x="1091" y="325"/>
                      <a:pt x="1091" y="325"/>
                    </a:cubicBezTo>
                    <a:cubicBezTo>
                      <a:pt x="1089" y="323"/>
                      <a:pt x="1089" y="323"/>
                      <a:pt x="1089" y="323"/>
                    </a:cubicBezTo>
                    <a:cubicBezTo>
                      <a:pt x="1088" y="322"/>
                      <a:pt x="1088" y="322"/>
                      <a:pt x="1088" y="322"/>
                    </a:cubicBezTo>
                    <a:cubicBezTo>
                      <a:pt x="1087" y="322"/>
                      <a:pt x="1087" y="322"/>
                      <a:pt x="1087" y="322"/>
                    </a:cubicBezTo>
                    <a:cubicBezTo>
                      <a:pt x="1087" y="324"/>
                      <a:pt x="1087" y="324"/>
                      <a:pt x="1087" y="324"/>
                    </a:cubicBezTo>
                    <a:cubicBezTo>
                      <a:pt x="1086" y="325"/>
                      <a:pt x="1086" y="325"/>
                      <a:pt x="1086" y="325"/>
                    </a:cubicBezTo>
                    <a:cubicBezTo>
                      <a:pt x="1086" y="327"/>
                      <a:pt x="1086" y="327"/>
                      <a:pt x="1086" y="327"/>
                    </a:cubicBezTo>
                    <a:cubicBezTo>
                      <a:pt x="1084" y="329"/>
                      <a:pt x="1084" y="329"/>
                      <a:pt x="1084" y="329"/>
                    </a:cubicBezTo>
                    <a:cubicBezTo>
                      <a:pt x="1084" y="329"/>
                      <a:pt x="1084" y="329"/>
                      <a:pt x="1084" y="329"/>
                    </a:cubicBezTo>
                    <a:cubicBezTo>
                      <a:pt x="1082" y="327"/>
                      <a:pt x="1082" y="327"/>
                      <a:pt x="1082" y="327"/>
                    </a:cubicBezTo>
                    <a:cubicBezTo>
                      <a:pt x="1082" y="326"/>
                      <a:pt x="1082" y="326"/>
                      <a:pt x="1082" y="326"/>
                    </a:cubicBezTo>
                    <a:cubicBezTo>
                      <a:pt x="1081" y="327"/>
                      <a:pt x="1081" y="327"/>
                      <a:pt x="1081" y="327"/>
                    </a:cubicBezTo>
                    <a:cubicBezTo>
                      <a:pt x="1080" y="325"/>
                      <a:pt x="1080" y="325"/>
                      <a:pt x="1080" y="325"/>
                    </a:cubicBezTo>
                    <a:cubicBezTo>
                      <a:pt x="1078" y="325"/>
                      <a:pt x="1078" y="325"/>
                      <a:pt x="1078" y="325"/>
                    </a:cubicBezTo>
                    <a:cubicBezTo>
                      <a:pt x="1078" y="326"/>
                      <a:pt x="1078" y="326"/>
                      <a:pt x="1078" y="326"/>
                    </a:cubicBezTo>
                    <a:cubicBezTo>
                      <a:pt x="1077" y="326"/>
                      <a:pt x="1077" y="326"/>
                      <a:pt x="1077" y="326"/>
                    </a:cubicBezTo>
                    <a:cubicBezTo>
                      <a:pt x="1076" y="328"/>
                      <a:pt x="1076" y="328"/>
                      <a:pt x="1076" y="328"/>
                    </a:cubicBezTo>
                    <a:cubicBezTo>
                      <a:pt x="1075" y="328"/>
                      <a:pt x="1075" y="328"/>
                      <a:pt x="1075" y="328"/>
                    </a:cubicBezTo>
                    <a:cubicBezTo>
                      <a:pt x="1075" y="329"/>
                      <a:pt x="1075" y="329"/>
                      <a:pt x="1075" y="329"/>
                    </a:cubicBezTo>
                    <a:cubicBezTo>
                      <a:pt x="1071" y="329"/>
                      <a:pt x="1071" y="329"/>
                      <a:pt x="1071" y="329"/>
                    </a:cubicBezTo>
                    <a:cubicBezTo>
                      <a:pt x="1070" y="331"/>
                      <a:pt x="1070" y="331"/>
                      <a:pt x="1070" y="331"/>
                    </a:cubicBezTo>
                    <a:cubicBezTo>
                      <a:pt x="1069" y="330"/>
                      <a:pt x="1069" y="330"/>
                      <a:pt x="1069" y="330"/>
                    </a:cubicBezTo>
                    <a:cubicBezTo>
                      <a:pt x="1068" y="331"/>
                      <a:pt x="1068" y="331"/>
                      <a:pt x="1068" y="331"/>
                    </a:cubicBezTo>
                    <a:cubicBezTo>
                      <a:pt x="1066" y="331"/>
                      <a:pt x="1066" y="331"/>
                      <a:pt x="1066" y="331"/>
                    </a:cubicBezTo>
                    <a:cubicBezTo>
                      <a:pt x="1064" y="334"/>
                      <a:pt x="1064" y="334"/>
                      <a:pt x="1064" y="334"/>
                    </a:cubicBezTo>
                    <a:cubicBezTo>
                      <a:pt x="1062" y="335"/>
                      <a:pt x="1062" y="335"/>
                      <a:pt x="1062" y="335"/>
                    </a:cubicBezTo>
                    <a:cubicBezTo>
                      <a:pt x="1063" y="337"/>
                      <a:pt x="1063" y="337"/>
                      <a:pt x="1063" y="337"/>
                    </a:cubicBezTo>
                    <a:cubicBezTo>
                      <a:pt x="1061" y="339"/>
                      <a:pt x="1061" y="339"/>
                      <a:pt x="1061" y="339"/>
                    </a:cubicBezTo>
                    <a:cubicBezTo>
                      <a:pt x="1061" y="339"/>
                      <a:pt x="1061" y="339"/>
                      <a:pt x="1061" y="339"/>
                    </a:cubicBezTo>
                    <a:cubicBezTo>
                      <a:pt x="1062" y="340"/>
                      <a:pt x="1062" y="340"/>
                      <a:pt x="1062" y="340"/>
                    </a:cubicBezTo>
                    <a:cubicBezTo>
                      <a:pt x="1062" y="343"/>
                      <a:pt x="1062" y="343"/>
                      <a:pt x="1062" y="343"/>
                    </a:cubicBezTo>
                    <a:cubicBezTo>
                      <a:pt x="1064" y="346"/>
                      <a:pt x="1064" y="346"/>
                      <a:pt x="1064" y="346"/>
                    </a:cubicBezTo>
                    <a:cubicBezTo>
                      <a:pt x="1063" y="347"/>
                      <a:pt x="1063" y="347"/>
                      <a:pt x="1063" y="347"/>
                    </a:cubicBezTo>
                    <a:cubicBezTo>
                      <a:pt x="1062" y="353"/>
                      <a:pt x="1062" y="353"/>
                      <a:pt x="1062" y="353"/>
                    </a:cubicBezTo>
                    <a:cubicBezTo>
                      <a:pt x="1064" y="356"/>
                      <a:pt x="1064" y="356"/>
                      <a:pt x="1064" y="356"/>
                    </a:cubicBezTo>
                    <a:cubicBezTo>
                      <a:pt x="1062" y="357"/>
                      <a:pt x="1062" y="357"/>
                      <a:pt x="1062" y="357"/>
                    </a:cubicBezTo>
                    <a:cubicBezTo>
                      <a:pt x="1063" y="357"/>
                      <a:pt x="1063" y="357"/>
                      <a:pt x="1063" y="357"/>
                    </a:cubicBezTo>
                    <a:cubicBezTo>
                      <a:pt x="1063" y="359"/>
                      <a:pt x="1063" y="359"/>
                      <a:pt x="1063" y="359"/>
                    </a:cubicBezTo>
                    <a:cubicBezTo>
                      <a:pt x="1061" y="361"/>
                      <a:pt x="1061" y="361"/>
                      <a:pt x="1061" y="361"/>
                    </a:cubicBezTo>
                    <a:cubicBezTo>
                      <a:pt x="1061" y="364"/>
                      <a:pt x="1061" y="364"/>
                      <a:pt x="1061" y="364"/>
                    </a:cubicBezTo>
                    <a:cubicBezTo>
                      <a:pt x="1059" y="366"/>
                      <a:pt x="1059" y="366"/>
                      <a:pt x="1059" y="366"/>
                    </a:cubicBezTo>
                    <a:cubicBezTo>
                      <a:pt x="1059" y="368"/>
                      <a:pt x="1059" y="368"/>
                      <a:pt x="1059" y="368"/>
                    </a:cubicBezTo>
                    <a:cubicBezTo>
                      <a:pt x="1058" y="371"/>
                      <a:pt x="1058" y="371"/>
                      <a:pt x="1058" y="371"/>
                    </a:cubicBezTo>
                    <a:cubicBezTo>
                      <a:pt x="1060" y="374"/>
                      <a:pt x="1060" y="374"/>
                      <a:pt x="1060" y="374"/>
                    </a:cubicBezTo>
                    <a:cubicBezTo>
                      <a:pt x="1059" y="375"/>
                      <a:pt x="1059" y="375"/>
                      <a:pt x="1059" y="375"/>
                    </a:cubicBezTo>
                    <a:cubicBezTo>
                      <a:pt x="1061" y="378"/>
                      <a:pt x="1061" y="378"/>
                      <a:pt x="1061" y="378"/>
                    </a:cubicBezTo>
                    <a:cubicBezTo>
                      <a:pt x="1060" y="379"/>
                      <a:pt x="1060" y="379"/>
                      <a:pt x="1060" y="379"/>
                    </a:cubicBezTo>
                    <a:cubicBezTo>
                      <a:pt x="1060" y="380"/>
                      <a:pt x="1060" y="380"/>
                      <a:pt x="1060" y="380"/>
                    </a:cubicBezTo>
                    <a:cubicBezTo>
                      <a:pt x="1061" y="381"/>
                      <a:pt x="1061" y="381"/>
                      <a:pt x="1061" y="381"/>
                    </a:cubicBezTo>
                    <a:cubicBezTo>
                      <a:pt x="1062" y="381"/>
                      <a:pt x="1062" y="381"/>
                      <a:pt x="1062" y="381"/>
                    </a:cubicBezTo>
                    <a:cubicBezTo>
                      <a:pt x="1064" y="381"/>
                      <a:pt x="1064" y="381"/>
                      <a:pt x="1064" y="381"/>
                    </a:cubicBezTo>
                    <a:cubicBezTo>
                      <a:pt x="1064" y="380"/>
                      <a:pt x="1064" y="380"/>
                      <a:pt x="1064" y="380"/>
                    </a:cubicBezTo>
                    <a:cubicBezTo>
                      <a:pt x="1064" y="379"/>
                      <a:pt x="1064" y="379"/>
                      <a:pt x="1064" y="379"/>
                    </a:cubicBezTo>
                    <a:cubicBezTo>
                      <a:pt x="1066" y="380"/>
                      <a:pt x="1066" y="380"/>
                      <a:pt x="1066" y="380"/>
                    </a:cubicBezTo>
                    <a:cubicBezTo>
                      <a:pt x="1067" y="380"/>
                      <a:pt x="1067" y="380"/>
                      <a:pt x="1067" y="380"/>
                    </a:cubicBezTo>
                    <a:cubicBezTo>
                      <a:pt x="1067" y="379"/>
                      <a:pt x="1067" y="379"/>
                      <a:pt x="1067" y="379"/>
                    </a:cubicBezTo>
                    <a:cubicBezTo>
                      <a:pt x="1067" y="379"/>
                      <a:pt x="1067" y="379"/>
                      <a:pt x="1067" y="379"/>
                    </a:cubicBezTo>
                    <a:cubicBezTo>
                      <a:pt x="1068" y="380"/>
                      <a:pt x="1068" y="380"/>
                      <a:pt x="1068" y="380"/>
                    </a:cubicBezTo>
                    <a:cubicBezTo>
                      <a:pt x="1070" y="381"/>
                      <a:pt x="1070" y="381"/>
                      <a:pt x="1070" y="381"/>
                    </a:cubicBezTo>
                    <a:cubicBezTo>
                      <a:pt x="1070" y="382"/>
                      <a:pt x="1070" y="382"/>
                      <a:pt x="1070" y="382"/>
                    </a:cubicBezTo>
                    <a:cubicBezTo>
                      <a:pt x="1070" y="382"/>
                      <a:pt x="1070" y="382"/>
                      <a:pt x="1070" y="382"/>
                    </a:cubicBezTo>
                    <a:cubicBezTo>
                      <a:pt x="1071" y="384"/>
                      <a:pt x="1071" y="384"/>
                      <a:pt x="1071" y="384"/>
                    </a:cubicBezTo>
                    <a:cubicBezTo>
                      <a:pt x="1071" y="385"/>
                      <a:pt x="1071" y="385"/>
                      <a:pt x="1071" y="385"/>
                    </a:cubicBezTo>
                    <a:cubicBezTo>
                      <a:pt x="1070" y="385"/>
                      <a:pt x="1070" y="385"/>
                      <a:pt x="1070" y="385"/>
                    </a:cubicBezTo>
                    <a:cubicBezTo>
                      <a:pt x="1069" y="385"/>
                      <a:pt x="1069" y="385"/>
                      <a:pt x="1069" y="385"/>
                    </a:cubicBezTo>
                    <a:cubicBezTo>
                      <a:pt x="1067" y="385"/>
                      <a:pt x="1067" y="385"/>
                      <a:pt x="1067" y="385"/>
                    </a:cubicBezTo>
                    <a:cubicBezTo>
                      <a:pt x="1066" y="386"/>
                      <a:pt x="1066" y="386"/>
                      <a:pt x="1066" y="386"/>
                    </a:cubicBezTo>
                    <a:cubicBezTo>
                      <a:pt x="1066" y="386"/>
                      <a:pt x="1066" y="386"/>
                      <a:pt x="1066" y="386"/>
                    </a:cubicBezTo>
                    <a:cubicBezTo>
                      <a:pt x="1067" y="388"/>
                      <a:pt x="1067" y="388"/>
                      <a:pt x="1067" y="388"/>
                    </a:cubicBezTo>
                    <a:cubicBezTo>
                      <a:pt x="1064" y="390"/>
                      <a:pt x="1064" y="390"/>
                      <a:pt x="1064" y="390"/>
                    </a:cubicBezTo>
                    <a:cubicBezTo>
                      <a:pt x="1063" y="389"/>
                      <a:pt x="1063" y="389"/>
                      <a:pt x="1063" y="389"/>
                    </a:cubicBezTo>
                    <a:cubicBezTo>
                      <a:pt x="1063" y="388"/>
                      <a:pt x="1063" y="388"/>
                      <a:pt x="1063" y="388"/>
                    </a:cubicBezTo>
                    <a:cubicBezTo>
                      <a:pt x="1062" y="387"/>
                      <a:pt x="1062" y="387"/>
                      <a:pt x="1062" y="387"/>
                    </a:cubicBezTo>
                    <a:cubicBezTo>
                      <a:pt x="1061" y="388"/>
                      <a:pt x="1061" y="388"/>
                      <a:pt x="1061" y="388"/>
                    </a:cubicBezTo>
                    <a:cubicBezTo>
                      <a:pt x="1059" y="387"/>
                      <a:pt x="1059" y="387"/>
                      <a:pt x="1059" y="387"/>
                    </a:cubicBezTo>
                    <a:cubicBezTo>
                      <a:pt x="1058" y="387"/>
                      <a:pt x="1058" y="387"/>
                      <a:pt x="1058" y="387"/>
                    </a:cubicBezTo>
                    <a:cubicBezTo>
                      <a:pt x="1058" y="389"/>
                      <a:pt x="1058" y="389"/>
                      <a:pt x="1058" y="389"/>
                    </a:cubicBezTo>
                    <a:cubicBezTo>
                      <a:pt x="1058" y="390"/>
                      <a:pt x="1058" y="390"/>
                      <a:pt x="1058" y="390"/>
                    </a:cubicBezTo>
                    <a:cubicBezTo>
                      <a:pt x="1058" y="390"/>
                      <a:pt x="1058" y="390"/>
                      <a:pt x="1058" y="390"/>
                    </a:cubicBezTo>
                    <a:cubicBezTo>
                      <a:pt x="1057" y="392"/>
                      <a:pt x="1057" y="392"/>
                      <a:pt x="1057" y="392"/>
                    </a:cubicBezTo>
                    <a:cubicBezTo>
                      <a:pt x="1056" y="392"/>
                      <a:pt x="1056" y="392"/>
                      <a:pt x="1056" y="392"/>
                    </a:cubicBezTo>
                    <a:cubicBezTo>
                      <a:pt x="1056" y="393"/>
                      <a:pt x="1056" y="393"/>
                      <a:pt x="1056" y="393"/>
                    </a:cubicBezTo>
                    <a:cubicBezTo>
                      <a:pt x="1056" y="395"/>
                      <a:pt x="1056" y="395"/>
                      <a:pt x="1056" y="395"/>
                    </a:cubicBezTo>
                    <a:cubicBezTo>
                      <a:pt x="1054" y="394"/>
                      <a:pt x="1054" y="394"/>
                      <a:pt x="1054" y="394"/>
                    </a:cubicBezTo>
                    <a:cubicBezTo>
                      <a:pt x="1052" y="392"/>
                      <a:pt x="1052" y="392"/>
                      <a:pt x="1052" y="392"/>
                    </a:cubicBezTo>
                    <a:cubicBezTo>
                      <a:pt x="1051" y="392"/>
                      <a:pt x="1051" y="392"/>
                      <a:pt x="1051" y="392"/>
                    </a:cubicBezTo>
                    <a:cubicBezTo>
                      <a:pt x="1052" y="394"/>
                      <a:pt x="1052" y="394"/>
                      <a:pt x="1052" y="394"/>
                    </a:cubicBezTo>
                    <a:cubicBezTo>
                      <a:pt x="1050" y="395"/>
                      <a:pt x="1050" y="395"/>
                      <a:pt x="1050" y="395"/>
                    </a:cubicBezTo>
                    <a:cubicBezTo>
                      <a:pt x="1051" y="396"/>
                      <a:pt x="1051" y="396"/>
                      <a:pt x="1051" y="396"/>
                    </a:cubicBezTo>
                    <a:cubicBezTo>
                      <a:pt x="1049" y="397"/>
                      <a:pt x="1049" y="397"/>
                      <a:pt x="1049" y="397"/>
                    </a:cubicBezTo>
                    <a:cubicBezTo>
                      <a:pt x="1047" y="398"/>
                      <a:pt x="1047" y="398"/>
                      <a:pt x="1047" y="398"/>
                    </a:cubicBezTo>
                    <a:cubicBezTo>
                      <a:pt x="1046" y="399"/>
                      <a:pt x="1046" y="399"/>
                      <a:pt x="1046" y="399"/>
                    </a:cubicBezTo>
                    <a:cubicBezTo>
                      <a:pt x="1043" y="395"/>
                      <a:pt x="1043" y="395"/>
                      <a:pt x="1043" y="395"/>
                    </a:cubicBezTo>
                    <a:cubicBezTo>
                      <a:pt x="1042" y="395"/>
                      <a:pt x="1042" y="395"/>
                      <a:pt x="1042" y="395"/>
                    </a:cubicBezTo>
                    <a:cubicBezTo>
                      <a:pt x="1041" y="395"/>
                      <a:pt x="1041" y="395"/>
                      <a:pt x="1041" y="395"/>
                    </a:cubicBezTo>
                    <a:cubicBezTo>
                      <a:pt x="1042" y="394"/>
                      <a:pt x="1042" y="394"/>
                      <a:pt x="1042" y="394"/>
                    </a:cubicBezTo>
                    <a:cubicBezTo>
                      <a:pt x="1043" y="394"/>
                      <a:pt x="1043" y="394"/>
                      <a:pt x="1043" y="394"/>
                    </a:cubicBezTo>
                    <a:cubicBezTo>
                      <a:pt x="1043" y="392"/>
                      <a:pt x="1043" y="392"/>
                      <a:pt x="1043" y="392"/>
                    </a:cubicBezTo>
                    <a:cubicBezTo>
                      <a:pt x="1044" y="391"/>
                      <a:pt x="1044" y="391"/>
                      <a:pt x="1044" y="391"/>
                    </a:cubicBezTo>
                    <a:cubicBezTo>
                      <a:pt x="1047" y="391"/>
                      <a:pt x="1047" y="391"/>
                      <a:pt x="1047" y="391"/>
                    </a:cubicBezTo>
                    <a:cubicBezTo>
                      <a:pt x="1050" y="389"/>
                      <a:pt x="1050" y="389"/>
                      <a:pt x="1050" y="389"/>
                    </a:cubicBezTo>
                    <a:cubicBezTo>
                      <a:pt x="1049" y="388"/>
                      <a:pt x="1049" y="388"/>
                      <a:pt x="1049" y="388"/>
                    </a:cubicBezTo>
                    <a:cubicBezTo>
                      <a:pt x="1048" y="387"/>
                      <a:pt x="1048" y="387"/>
                      <a:pt x="1048" y="387"/>
                    </a:cubicBezTo>
                    <a:cubicBezTo>
                      <a:pt x="1046" y="389"/>
                      <a:pt x="1046" y="389"/>
                      <a:pt x="1046" y="389"/>
                    </a:cubicBezTo>
                    <a:cubicBezTo>
                      <a:pt x="1044" y="388"/>
                      <a:pt x="1044" y="388"/>
                      <a:pt x="1044" y="388"/>
                    </a:cubicBezTo>
                    <a:cubicBezTo>
                      <a:pt x="1044" y="388"/>
                      <a:pt x="1044" y="388"/>
                      <a:pt x="1044" y="388"/>
                    </a:cubicBezTo>
                    <a:cubicBezTo>
                      <a:pt x="1042" y="386"/>
                      <a:pt x="1042" y="386"/>
                      <a:pt x="1042" y="386"/>
                    </a:cubicBezTo>
                    <a:cubicBezTo>
                      <a:pt x="1040" y="386"/>
                      <a:pt x="1040" y="386"/>
                      <a:pt x="1040" y="386"/>
                    </a:cubicBezTo>
                    <a:cubicBezTo>
                      <a:pt x="1038" y="385"/>
                      <a:pt x="1038" y="385"/>
                      <a:pt x="1038" y="385"/>
                    </a:cubicBezTo>
                    <a:cubicBezTo>
                      <a:pt x="1035" y="386"/>
                      <a:pt x="1035" y="386"/>
                      <a:pt x="1035" y="386"/>
                    </a:cubicBezTo>
                    <a:cubicBezTo>
                      <a:pt x="1036" y="387"/>
                      <a:pt x="1036" y="387"/>
                      <a:pt x="1036" y="387"/>
                    </a:cubicBezTo>
                    <a:cubicBezTo>
                      <a:pt x="1034" y="387"/>
                      <a:pt x="1034" y="387"/>
                      <a:pt x="1034" y="387"/>
                    </a:cubicBezTo>
                    <a:cubicBezTo>
                      <a:pt x="1033" y="386"/>
                      <a:pt x="1033" y="386"/>
                      <a:pt x="1033" y="386"/>
                    </a:cubicBezTo>
                    <a:cubicBezTo>
                      <a:pt x="1033" y="386"/>
                      <a:pt x="1033" y="386"/>
                      <a:pt x="1033" y="386"/>
                    </a:cubicBezTo>
                    <a:cubicBezTo>
                      <a:pt x="1031" y="386"/>
                      <a:pt x="1031" y="386"/>
                      <a:pt x="1031" y="386"/>
                    </a:cubicBezTo>
                    <a:cubicBezTo>
                      <a:pt x="1027" y="385"/>
                      <a:pt x="1027" y="385"/>
                      <a:pt x="1027" y="385"/>
                    </a:cubicBezTo>
                    <a:cubicBezTo>
                      <a:pt x="1026" y="386"/>
                      <a:pt x="1026" y="386"/>
                      <a:pt x="1026" y="386"/>
                    </a:cubicBezTo>
                    <a:cubicBezTo>
                      <a:pt x="1024" y="385"/>
                      <a:pt x="1024" y="385"/>
                      <a:pt x="1024" y="385"/>
                    </a:cubicBezTo>
                    <a:cubicBezTo>
                      <a:pt x="1022" y="384"/>
                      <a:pt x="1022" y="384"/>
                      <a:pt x="1022" y="384"/>
                    </a:cubicBezTo>
                    <a:cubicBezTo>
                      <a:pt x="1019" y="387"/>
                      <a:pt x="1019" y="387"/>
                      <a:pt x="1019" y="387"/>
                    </a:cubicBezTo>
                    <a:cubicBezTo>
                      <a:pt x="1018" y="388"/>
                      <a:pt x="1018" y="388"/>
                      <a:pt x="1018" y="388"/>
                    </a:cubicBezTo>
                    <a:cubicBezTo>
                      <a:pt x="1018" y="389"/>
                      <a:pt x="1018" y="389"/>
                      <a:pt x="1018" y="389"/>
                    </a:cubicBezTo>
                    <a:cubicBezTo>
                      <a:pt x="1020" y="390"/>
                      <a:pt x="1020" y="390"/>
                      <a:pt x="1020" y="390"/>
                    </a:cubicBezTo>
                    <a:cubicBezTo>
                      <a:pt x="1018" y="391"/>
                      <a:pt x="1018" y="391"/>
                      <a:pt x="1018" y="391"/>
                    </a:cubicBezTo>
                    <a:cubicBezTo>
                      <a:pt x="1017" y="390"/>
                      <a:pt x="1017" y="390"/>
                      <a:pt x="1017" y="390"/>
                    </a:cubicBezTo>
                    <a:cubicBezTo>
                      <a:pt x="1016" y="392"/>
                      <a:pt x="1016" y="392"/>
                      <a:pt x="1016" y="392"/>
                    </a:cubicBezTo>
                    <a:cubicBezTo>
                      <a:pt x="1018" y="393"/>
                      <a:pt x="1018" y="393"/>
                      <a:pt x="1018" y="393"/>
                    </a:cubicBezTo>
                    <a:cubicBezTo>
                      <a:pt x="1019" y="393"/>
                      <a:pt x="1019" y="393"/>
                      <a:pt x="1019" y="393"/>
                    </a:cubicBezTo>
                    <a:cubicBezTo>
                      <a:pt x="1020" y="393"/>
                      <a:pt x="1020" y="393"/>
                      <a:pt x="1020" y="393"/>
                    </a:cubicBezTo>
                    <a:cubicBezTo>
                      <a:pt x="1020" y="395"/>
                      <a:pt x="1020" y="395"/>
                      <a:pt x="1020" y="395"/>
                    </a:cubicBezTo>
                    <a:cubicBezTo>
                      <a:pt x="1016" y="396"/>
                      <a:pt x="1016" y="396"/>
                      <a:pt x="1016" y="396"/>
                    </a:cubicBezTo>
                    <a:cubicBezTo>
                      <a:pt x="1015" y="395"/>
                      <a:pt x="1015" y="395"/>
                      <a:pt x="1015" y="395"/>
                    </a:cubicBezTo>
                    <a:cubicBezTo>
                      <a:pt x="1012" y="395"/>
                      <a:pt x="1012" y="395"/>
                      <a:pt x="1012" y="395"/>
                    </a:cubicBezTo>
                    <a:cubicBezTo>
                      <a:pt x="1011" y="395"/>
                      <a:pt x="1011" y="395"/>
                      <a:pt x="1011" y="395"/>
                    </a:cubicBezTo>
                    <a:cubicBezTo>
                      <a:pt x="1011" y="397"/>
                      <a:pt x="1011" y="397"/>
                      <a:pt x="1011" y="397"/>
                    </a:cubicBezTo>
                    <a:cubicBezTo>
                      <a:pt x="1010" y="397"/>
                      <a:pt x="1010" y="397"/>
                      <a:pt x="1010" y="397"/>
                    </a:cubicBezTo>
                    <a:cubicBezTo>
                      <a:pt x="1009" y="398"/>
                      <a:pt x="1009" y="398"/>
                      <a:pt x="1009" y="398"/>
                    </a:cubicBezTo>
                    <a:cubicBezTo>
                      <a:pt x="1008" y="398"/>
                      <a:pt x="1008" y="398"/>
                      <a:pt x="1008" y="398"/>
                    </a:cubicBezTo>
                    <a:cubicBezTo>
                      <a:pt x="1007" y="397"/>
                      <a:pt x="1007" y="397"/>
                      <a:pt x="1007" y="397"/>
                    </a:cubicBezTo>
                    <a:cubicBezTo>
                      <a:pt x="1003" y="396"/>
                      <a:pt x="1003" y="396"/>
                      <a:pt x="1003" y="396"/>
                    </a:cubicBezTo>
                    <a:cubicBezTo>
                      <a:pt x="1002" y="397"/>
                      <a:pt x="1002" y="397"/>
                      <a:pt x="1002" y="397"/>
                    </a:cubicBezTo>
                    <a:cubicBezTo>
                      <a:pt x="998" y="397"/>
                      <a:pt x="998" y="397"/>
                      <a:pt x="998" y="397"/>
                    </a:cubicBezTo>
                    <a:cubicBezTo>
                      <a:pt x="996" y="398"/>
                      <a:pt x="996" y="398"/>
                      <a:pt x="996" y="398"/>
                    </a:cubicBezTo>
                    <a:cubicBezTo>
                      <a:pt x="996" y="399"/>
                      <a:pt x="996" y="399"/>
                      <a:pt x="996" y="399"/>
                    </a:cubicBezTo>
                    <a:cubicBezTo>
                      <a:pt x="999" y="401"/>
                      <a:pt x="999" y="401"/>
                      <a:pt x="999" y="401"/>
                    </a:cubicBezTo>
                    <a:cubicBezTo>
                      <a:pt x="997" y="402"/>
                      <a:pt x="997" y="402"/>
                      <a:pt x="997" y="402"/>
                    </a:cubicBezTo>
                    <a:cubicBezTo>
                      <a:pt x="996" y="404"/>
                      <a:pt x="996" y="404"/>
                      <a:pt x="996" y="404"/>
                    </a:cubicBezTo>
                    <a:cubicBezTo>
                      <a:pt x="995" y="402"/>
                      <a:pt x="995" y="402"/>
                      <a:pt x="995" y="402"/>
                    </a:cubicBezTo>
                    <a:cubicBezTo>
                      <a:pt x="993" y="402"/>
                      <a:pt x="993" y="402"/>
                      <a:pt x="993" y="402"/>
                    </a:cubicBezTo>
                    <a:cubicBezTo>
                      <a:pt x="994" y="400"/>
                      <a:pt x="994" y="400"/>
                      <a:pt x="994" y="400"/>
                    </a:cubicBezTo>
                    <a:cubicBezTo>
                      <a:pt x="992" y="399"/>
                      <a:pt x="992" y="399"/>
                      <a:pt x="992" y="399"/>
                    </a:cubicBezTo>
                    <a:cubicBezTo>
                      <a:pt x="992" y="400"/>
                      <a:pt x="992" y="400"/>
                      <a:pt x="992" y="400"/>
                    </a:cubicBezTo>
                    <a:cubicBezTo>
                      <a:pt x="990" y="400"/>
                      <a:pt x="990" y="400"/>
                      <a:pt x="990" y="400"/>
                    </a:cubicBezTo>
                    <a:cubicBezTo>
                      <a:pt x="988" y="400"/>
                      <a:pt x="988" y="400"/>
                      <a:pt x="988" y="400"/>
                    </a:cubicBezTo>
                    <a:cubicBezTo>
                      <a:pt x="986" y="402"/>
                      <a:pt x="986" y="402"/>
                      <a:pt x="986" y="402"/>
                    </a:cubicBezTo>
                    <a:cubicBezTo>
                      <a:pt x="984" y="402"/>
                      <a:pt x="984" y="402"/>
                      <a:pt x="984" y="402"/>
                    </a:cubicBezTo>
                    <a:cubicBezTo>
                      <a:pt x="982" y="403"/>
                      <a:pt x="982" y="403"/>
                      <a:pt x="982" y="403"/>
                    </a:cubicBezTo>
                    <a:cubicBezTo>
                      <a:pt x="979" y="403"/>
                      <a:pt x="979" y="403"/>
                      <a:pt x="979" y="403"/>
                    </a:cubicBezTo>
                    <a:cubicBezTo>
                      <a:pt x="976" y="406"/>
                      <a:pt x="976" y="406"/>
                      <a:pt x="976" y="406"/>
                    </a:cubicBezTo>
                    <a:cubicBezTo>
                      <a:pt x="974" y="406"/>
                      <a:pt x="974" y="406"/>
                      <a:pt x="974" y="406"/>
                    </a:cubicBezTo>
                    <a:cubicBezTo>
                      <a:pt x="972" y="405"/>
                      <a:pt x="972" y="405"/>
                      <a:pt x="972" y="405"/>
                    </a:cubicBezTo>
                    <a:cubicBezTo>
                      <a:pt x="971" y="405"/>
                      <a:pt x="971" y="405"/>
                      <a:pt x="971" y="405"/>
                    </a:cubicBezTo>
                    <a:cubicBezTo>
                      <a:pt x="971" y="407"/>
                      <a:pt x="971" y="407"/>
                      <a:pt x="971" y="407"/>
                    </a:cubicBezTo>
                    <a:cubicBezTo>
                      <a:pt x="967" y="410"/>
                      <a:pt x="967" y="410"/>
                      <a:pt x="967" y="410"/>
                    </a:cubicBezTo>
                    <a:cubicBezTo>
                      <a:pt x="967" y="412"/>
                      <a:pt x="967" y="412"/>
                      <a:pt x="967" y="412"/>
                    </a:cubicBezTo>
                    <a:cubicBezTo>
                      <a:pt x="965" y="413"/>
                      <a:pt x="965" y="413"/>
                      <a:pt x="965" y="413"/>
                    </a:cubicBezTo>
                    <a:cubicBezTo>
                      <a:pt x="965" y="415"/>
                      <a:pt x="965" y="415"/>
                      <a:pt x="965" y="415"/>
                    </a:cubicBezTo>
                    <a:cubicBezTo>
                      <a:pt x="967" y="419"/>
                      <a:pt x="967" y="419"/>
                      <a:pt x="967" y="419"/>
                    </a:cubicBezTo>
                    <a:cubicBezTo>
                      <a:pt x="966" y="423"/>
                      <a:pt x="966" y="423"/>
                      <a:pt x="966" y="423"/>
                    </a:cubicBezTo>
                    <a:cubicBezTo>
                      <a:pt x="964" y="426"/>
                      <a:pt x="964" y="426"/>
                      <a:pt x="964" y="426"/>
                    </a:cubicBezTo>
                    <a:cubicBezTo>
                      <a:pt x="962" y="429"/>
                      <a:pt x="962" y="429"/>
                      <a:pt x="962" y="429"/>
                    </a:cubicBezTo>
                    <a:cubicBezTo>
                      <a:pt x="963" y="431"/>
                      <a:pt x="963" y="431"/>
                      <a:pt x="963" y="431"/>
                    </a:cubicBezTo>
                    <a:cubicBezTo>
                      <a:pt x="963" y="435"/>
                      <a:pt x="963" y="435"/>
                      <a:pt x="963" y="435"/>
                    </a:cubicBezTo>
                    <a:cubicBezTo>
                      <a:pt x="963" y="437"/>
                      <a:pt x="963" y="437"/>
                      <a:pt x="963" y="437"/>
                    </a:cubicBezTo>
                    <a:cubicBezTo>
                      <a:pt x="964" y="439"/>
                      <a:pt x="964" y="439"/>
                      <a:pt x="964" y="439"/>
                    </a:cubicBezTo>
                    <a:cubicBezTo>
                      <a:pt x="963" y="439"/>
                      <a:pt x="963" y="439"/>
                      <a:pt x="963" y="439"/>
                    </a:cubicBezTo>
                    <a:cubicBezTo>
                      <a:pt x="961" y="439"/>
                      <a:pt x="961" y="439"/>
                      <a:pt x="961" y="439"/>
                    </a:cubicBezTo>
                    <a:cubicBezTo>
                      <a:pt x="961" y="441"/>
                      <a:pt x="961" y="441"/>
                      <a:pt x="961" y="441"/>
                    </a:cubicBezTo>
                    <a:cubicBezTo>
                      <a:pt x="960" y="442"/>
                      <a:pt x="960" y="442"/>
                      <a:pt x="960" y="442"/>
                    </a:cubicBezTo>
                    <a:cubicBezTo>
                      <a:pt x="962" y="445"/>
                      <a:pt x="962" y="445"/>
                      <a:pt x="962" y="445"/>
                    </a:cubicBezTo>
                    <a:cubicBezTo>
                      <a:pt x="960" y="447"/>
                      <a:pt x="960" y="447"/>
                      <a:pt x="960" y="447"/>
                    </a:cubicBezTo>
                    <a:cubicBezTo>
                      <a:pt x="959" y="449"/>
                      <a:pt x="959" y="449"/>
                      <a:pt x="959" y="449"/>
                    </a:cubicBezTo>
                    <a:cubicBezTo>
                      <a:pt x="957" y="452"/>
                      <a:pt x="957" y="452"/>
                      <a:pt x="957" y="452"/>
                    </a:cubicBezTo>
                    <a:cubicBezTo>
                      <a:pt x="957" y="454"/>
                      <a:pt x="957" y="454"/>
                      <a:pt x="957" y="454"/>
                    </a:cubicBezTo>
                    <a:cubicBezTo>
                      <a:pt x="956" y="455"/>
                      <a:pt x="956" y="455"/>
                      <a:pt x="956" y="455"/>
                    </a:cubicBezTo>
                    <a:cubicBezTo>
                      <a:pt x="955" y="459"/>
                      <a:pt x="955" y="459"/>
                      <a:pt x="955" y="459"/>
                    </a:cubicBezTo>
                    <a:cubicBezTo>
                      <a:pt x="955" y="459"/>
                      <a:pt x="955" y="459"/>
                      <a:pt x="955" y="459"/>
                    </a:cubicBezTo>
                    <a:cubicBezTo>
                      <a:pt x="953" y="463"/>
                      <a:pt x="953" y="463"/>
                      <a:pt x="953" y="463"/>
                    </a:cubicBezTo>
                    <a:cubicBezTo>
                      <a:pt x="954" y="467"/>
                      <a:pt x="954" y="467"/>
                      <a:pt x="954" y="467"/>
                    </a:cubicBezTo>
                    <a:cubicBezTo>
                      <a:pt x="953" y="468"/>
                      <a:pt x="953" y="468"/>
                      <a:pt x="953" y="468"/>
                    </a:cubicBezTo>
                    <a:cubicBezTo>
                      <a:pt x="954" y="470"/>
                      <a:pt x="954" y="470"/>
                      <a:pt x="954" y="470"/>
                    </a:cubicBezTo>
                    <a:cubicBezTo>
                      <a:pt x="952" y="472"/>
                      <a:pt x="952" y="472"/>
                      <a:pt x="952" y="472"/>
                    </a:cubicBezTo>
                    <a:cubicBezTo>
                      <a:pt x="952" y="474"/>
                      <a:pt x="952" y="474"/>
                      <a:pt x="952" y="474"/>
                    </a:cubicBezTo>
                    <a:cubicBezTo>
                      <a:pt x="950" y="477"/>
                      <a:pt x="950" y="477"/>
                      <a:pt x="950" y="477"/>
                    </a:cubicBezTo>
                    <a:cubicBezTo>
                      <a:pt x="950" y="478"/>
                      <a:pt x="950" y="478"/>
                      <a:pt x="950" y="478"/>
                    </a:cubicBezTo>
                    <a:cubicBezTo>
                      <a:pt x="949" y="478"/>
                      <a:pt x="949" y="478"/>
                      <a:pt x="949" y="478"/>
                    </a:cubicBezTo>
                    <a:cubicBezTo>
                      <a:pt x="949" y="481"/>
                      <a:pt x="949" y="481"/>
                      <a:pt x="949" y="481"/>
                    </a:cubicBezTo>
                    <a:cubicBezTo>
                      <a:pt x="947" y="483"/>
                      <a:pt x="947" y="483"/>
                      <a:pt x="947" y="483"/>
                    </a:cubicBezTo>
                    <a:cubicBezTo>
                      <a:pt x="946" y="486"/>
                      <a:pt x="946" y="486"/>
                      <a:pt x="946" y="486"/>
                    </a:cubicBezTo>
                    <a:cubicBezTo>
                      <a:pt x="944" y="489"/>
                      <a:pt x="944" y="489"/>
                      <a:pt x="944" y="489"/>
                    </a:cubicBezTo>
                    <a:cubicBezTo>
                      <a:pt x="944" y="490"/>
                      <a:pt x="944" y="490"/>
                      <a:pt x="944" y="490"/>
                    </a:cubicBezTo>
                    <a:cubicBezTo>
                      <a:pt x="942" y="493"/>
                      <a:pt x="942" y="493"/>
                      <a:pt x="942" y="493"/>
                    </a:cubicBezTo>
                    <a:cubicBezTo>
                      <a:pt x="941" y="495"/>
                      <a:pt x="941" y="495"/>
                      <a:pt x="941" y="495"/>
                    </a:cubicBezTo>
                    <a:cubicBezTo>
                      <a:pt x="940" y="497"/>
                      <a:pt x="940" y="497"/>
                      <a:pt x="940" y="497"/>
                    </a:cubicBezTo>
                    <a:cubicBezTo>
                      <a:pt x="941" y="498"/>
                      <a:pt x="941" y="498"/>
                      <a:pt x="941" y="498"/>
                    </a:cubicBezTo>
                    <a:cubicBezTo>
                      <a:pt x="943" y="500"/>
                      <a:pt x="943" y="500"/>
                      <a:pt x="943" y="500"/>
                    </a:cubicBezTo>
                    <a:cubicBezTo>
                      <a:pt x="945" y="499"/>
                      <a:pt x="945" y="499"/>
                      <a:pt x="945" y="499"/>
                    </a:cubicBezTo>
                    <a:cubicBezTo>
                      <a:pt x="947" y="500"/>
                      <a:pt x="947" y="500"/>
                      <a:pt x="947" y="500"/>
                    </a:cubicBezTo>
                    <a:cubicBezTo>
                      <a:pt x="948" y="501"/>
                      <a:pt x="948" y="501"/>
                      <a:pt x="948" y="501"/>
                    </a:cubicBezTo>
                    <a:cubicBezTo>
                      <a:pt x="951" y="499"/>
                      <a:pt x="951" y="499"/>
                      <a:pt x="951" y="499"/>
                    </a:cubicBezTo>
                    <a:cubicBezTo>
                      <a:pt x="952" y="498"/>
                      <a:pt x="952" y="498"/>
                      <a:pt x="952" y="498"/>
                    </a:cubicBezTo>
                    <a:cubicBezTo>
                      <a:pt x="954" y="497"/>
                      <a:pt x="954" y="497"/>
                      <a:pt x="954" y="497"/>
                    </a:cubicBezTo>
                    <a:cubicBezTo>
                      <a:pt x="955" y="497"/>
                      <a:pt x="955" y="497"/>
                      <a:pt x="955" y="497"/>
                    </a:cubicBezTo>
                    <a:cubicBezTo>
                      <a:pt x="957" y="497"/>
                      <a:pt x="957" y="497"/>
                      <a:pt x="957" y="497"/>
                    </a:cubicBezTo>
                    <a:cubicBezTo>
                      <a:pt x="957" y="502"/>
                      <a:pt x="957" y="502"/>
                      <a:pt x="957" y="502"/>
                    </a:cubicBezTo>
                    <a:cubicBezTo>
                      <a:pt x="959" y="505"/>
                      <a:pt x="959" y="505"/>
                      <a:pt x="959" y="505"/>
                    </a:cubicBezTo>
                    <a:cubicBezTo>
                      <a:pt x="960" y="508"/>
                      <a:pt x="960" y="508"/>
                      <a:pt x="960" y="508"/>
                    </a:cubicBezTo>
                    <a:cubicBezTo>
                      <a:pt x="959" y="510"/>
                      <a:pt x="959" y="510"/>
                      <a:pt x="959" y="510"/>
                    </a:cubicBezTo>
                    <a:cubicBezTo>
                      <a:pt x="962" y="512"/>
                      <a:pt x="962" y="512"/>
                      <a:pt x="962" y="512"/>
                    </a:cubicBezTo>
                    <a:cubicBezTo>
                      <a:pt x="963" y="510"/>
                      <a:pt x="963" y="510"/>
                      <a:pt x="963" y="510"/>
                    </a:cubicBezTo>
                    <a:cubicBezTo>
                      <a:pt x="964" y="511"/>
                      <a:pt x="964" y="511"/>
                      <a:pt x="964" y="511"/>
                    </a:cubicBezTo>
                    <a:cubicBezTo>
                      <a:pt x="965" y="510"/>
                      <a:pt x="965" y="510"/>
                      <a:pt x="965" y="510"/>
                    </a:cubicBezTo>
                    <a:cubicBezTo>
                      <a:pt x="966" y="508"/>
                      <a:pt x="966" y="508"/>
                      <a:pt x="966" y="508"/>
                    </a:cubicBezTo>
                    <a:cubicBezTo>
                      <a:pt x="967" y="507"/>
                      <a:pt x="967" y="507"/>
                      <a:pt x="967" y="507"/>
                    </a:cubicBezTo>
                    <a:cubicBezTo>
                      <a:pt x="968" y="509"/>
                      <a:pt x="968" y="509"/>
                      <a:pt x="968" y="509"/>
                    </a:cubicBezTo>
                    <a:cubicBezTo>
                      <a:pt x="969" y="508"/>
                      <a:pt x="969" y="508"/>
                      <a:pt x="969" y="508"/>
                    </a:cubicBezTo>
                    <a:cubicBezTo>
                      <a:pt x="971" y="508"/>
                      <a:pt x="971" y="508"/>
                      <a:pt x="971" y="508"/>
                    </a:cubicBezTo>
                    <a:cubicBezTo>
                      <a:pt x="970" y="509"/>
                      <a:pt x="970" y="509"/>
                      <a:pt x="970" y="509"/>
                    </a:cubicBezTo>
                    <a:cubicBezTo>
                      <a:pt x="969" y="510"/>
                      <a:pt x="969" y="510"/>
                      <a:pt x="969" y="510"/>
                    </a:cubicBezTo>
                    <a:cubicBezTo>
                      <a:pt x="969" y="513"/>
                      <a:pt x="969" y="513"/>
                      <a:pt x="969" y="513"/>
                    </a:cubicBezTo>
                    <a:cubicBezTo>
                      <a:pt x="968" y="513"/>
                      <a:pt x="968" y="513"/>
                      <a:pt x="968" y="513"/>
                    </a:cubicBezTo>
                    <a:cubicBezTo>
                      <a:pt x="967" y="514"/>
                      <a:pt x="967" y="514"/>
                      <a:pt x="967" y="514"/>
                    </a:cubicBezTo>
                    <a:cubicBezTo>
                      <a:pt x="967" y="515"/>
                      <a:pt x="967" y="515"/>
                      <a:pt x="967" y="515"/>
                    </a:cubicBezTo>
                    <a:cubicBezTo>
                      <a:pt x="971" y="514"/>
                      <a:pt x="971" y="514"/>
                      <a:pt x="971" y="514"/>
                    </a:cubicBezTo>
                    <a:cubicBezTo>
                      <a:pt x="974" y="513"/>
                      <a:pt x="974" y="513"/>
                      <a:pt x="974" y="513"/>
                    </a:cubicBezTo>
                    <a:cubicBezTo>
                      <a:pt x="974" y="510"/>
                      <a:pt x="974" y="510"/>
                      <a:pt x="974" y="510"/>
                    </a:cubicBezTo>
                    <a:cubicBezTo>
                      <a:pt x="974" y="508"/>
                      <a:pt x="974" y="508"/>
                      <a:pt x="974" y="508"/>
                    </a:cubicBezTo>
                    <a:cubicBezTo>
                      <a:pt x="975" y="507"/>
                      <a:pt x="975" y="507"/>
                      <a:pt x="975" y="507"/>
                    </a:cubicBezTo>
                    <a:cubicBezTo>
                      <a:pt x="976" y="509"/>
                      <a:pt x="976" y="509"/>
                      <a:pt x="976" y="509"/>
                    </a:cubicBezTo>
                    <a:cubicBezTo>
                      <a:pt x="976" y="512"/>
                      <a:pt x="976" y="512"/>
                      <a:pt x="976" y="512"/>
                    </a:cubicBezTo>
                    <a:cubicBezTo>
                      <a:pt x="976" y="514"/>
                      <a:pt x="976" y="514"/>
                      <a:pt x="976" y="514"/>
                    </a:cubicBezTo>
                    <a:cubicBezTo>
                      <a:pt x="977" y="513"/>
                      <a:pt x="977" y="513"/>
                      <a:pt x="977" y="513"/>
                    </a:cubicBezTo>
                    <a:cubicBezTo>
                      <a:pt x="978" y="511"/>
                      <a:pt x="978" y="511"/>
                      <a:pt x="978" y="511"/>
                    </a:cubicBezTo>
                    <a:cubicBezTo>
                      <a:pt x="977" y="508"/>
                      <a:pt x="977" y="508"/>
                      <a:pt x="977" y="508"/>
                    </a:cubicBezTo>
                    <a:cubicBezTo>
                      <a:pt x="977" y="506"/>
                      <a:pt x="977" y="506"/>
                      <a:pt x="977" y="506"/>
                    </a:cubicBezTo>
                    <a:cubicBezTo>
                      <a:pt x="976" y="504"/>
                      <a:pt x="976" y="504"/>
                      <a:pt x="976" y="504"/>
                    </a:cubicBezTo>
                    <a:cubicBezTo>
                      <a:pt x="975" y="501"/>
                      <a:pt x="975" y="501"/>
                      <a:pt x="975" y="501"/>
                    </a:cubicBezTo>
                    <a:cubicBezTo>
                      <a:pt x="977" y="501"/>
                      <a:pt x="977" y="501"/>
                      <a:pt x="977" y="501"/>
                    </a:cubicBezTo>
                    <a:cubicBezTo>
                      <a:pt x="979" y="502"/>
                      <a:pt x="979" y="502"/>
                      <a:pt x="979" y="502"/>
                    </a:cubicBezTo>
                    <a:cubicBezTo>
                      <a:pt x="978" y="503"/>
                      <a:pt x="978" y="503"/>
                      <a:pt x="978" y="503"/>
                    </a:cubicBezTo>
                    <a:cubicBezTo>
                      <a:pt x="979" y="504"/>
                      <a:pt x="979" y="504"/>
                      <a:pt x="979" y="504"/>
                    </a:cubicBezTo>
                    <a:cubicBezTo>
                      <a:pt x="980" y="504"/>
                      <a:pt x="980" y="504"/>
                      <a:pt x="980" y="504"/>
                    </a:cubicBezTo>
                    <a:cubicBezTo>
                      <a:pt x="981" y="503"/>
                      <a:pt x="981" y="503"/>
                      <a:pt x="981" y="503"/>
                    </a:cubicBezTo>
                    <a:cubicBezTo>
                      <a:pt x="983" y="502"/>
                      <a:pt x="983" y="502"/>
                      <a:pt x="983" y="502"/>
                    </a:cubicBezTo>
                    <a:cubicBezTo>
                      <a:pt x="985" y="501"/>
                      <a:pt x="985" y="501"/>
                      <a:pt x="985" y="501"/>
                    </a:cubicBezTo>
                    <a:cubicBezTo>
                      <a:pt x="987" y="502"/>
                      <a:pt x="987" y="502"/>
                      <a:pt x="987" y="502"/>
                    </a:cubicBezTo>
                    <a:cubicBezTo>
                      <a:pt x="989" y="503"/>
                      <a:pt x="989" y="503"/>
                      <a:pt x="989" y="503"/>
                    </a:cubicBezTo>
                    <a:cubicBezTo>
                      <a:pt x="991" y="504"/>
                      <a:pt x="991" y="504"/>
                      <a:pt x="991" y="504"/>
                    </a:cubicBezTo>
                    <a:cubicBezTo>
                      <a:pt x="992" y="506"/>
                      <a:pt x="992" y="506"/>
                      <a:pt x="992" y="506"/>
                    </a:cubicBezTo>
                    <a:cubicBezTo>
                      <a:pt x="993" y="507"/>
                      <a:pt x="993" y="507"/>
                      <a:pt x="993" y="507"/>
                    </a:cubicBezTo>
                    <a:cubicBezTo>
                      <a:pt x="995" y="507"/>
                      <a:pt x="995" y="507"/>
                      <a:pt x="995" y="507"/>
                    </a:cubicBezTo>
                    <a:cubicBezTo>
                      <a:pt x="996" y="509"/>
                      <a:pt x="996" y="509"/>
                      <a:pt x="996" y="509"/>
                    </a:cubicBezTo>
                    <a:cubicBezTo>
                      <a:pt x="1001" y="510"/>
                      <a:pt x="1001" y="510"/>
                      <a:pt x="1001" y="510"/>
                    </a:cubicBezTo>
                    <a:cubicBezTo>
                      <a:pt x="1001" y="511"/>
                      <a:pt x="1001" y="511"/>
                      <a:pt x="1001" y="511"/>
                    </a:cubicBezTo>
                    <a:cubicBezTo>
                      <a:pt x="1003" y="512"/>
                      <a:pt x="1003" y="512"/>
                      <a:pt x="1003" y="512"/>
                    </a:cubicBezTo>
                    <a:cubicBezTo>
                      <a:pt x="1004" y="513"/>
                      <a:pt x="1004" y="513"/>
                      <a:pt x="1004" y="513"/>
                    </a:cubicBezTo>
                    <a:cubicBezTo>
                      <a:pt x="1005" y="513"/>
                      <a:pt x="1005" y="513"/>
                      <a:pt x="1005" y="513"/>
                    </a:cubicBezTo>
                    <a:cubicBezTo>
                      <a:pt x="1006" y="516"/>
                      <a:pt x="1006" y="516"/>
                      <a:pt x="1006" y="516"/>
                    </a:cubicBezTo>
                    <a:cubicBezTo>
                      <a:pt x="1005" y="518"/>
                      <a:pt x="1005" y="518"/>
                      <a:pt x="1005" y="518"/>
                    </a:cubicBezTo>
                    <a:cubicBezTo>
                      <a:pt x="1005" y="519"/>
                      <a:pt x="1005" y="519"/>
                      <a:pt x="1005" y="519"/>
                    </a:cubicBezTo>
                    <a:cubicBezTo>
                      <a:pt x="1004" y="520"/>
                      <a:pt x="1004" y="520"/>
                      <a:pt x="1004" y="520"/>
                    </a:cubicBezTo>
                    <a:cubicBezTo>
                      <a:pt x="1006" y="522"/>
                      <a:pt x="1006" y="522"/>
                      <a:pt x="1006" y="522"/>
                    </a:cubicBezTo>
                    <a:cubicBezTo>
                      <a:pt x="1007" y="522"/>
                      <a:pt x="1007" y="522"/>
                      <a:pt x="1007" y="522"/>
                    </a:cubicBezTo>
                    <a:cubicBezTo>
                      <a:pt x="1010" y="525"/>
                      <a:pt x="1010" y="525"/>
                      <a:pt x="1010" y="525"/>
                    </a:cubicBezTo>
                    <a:cubicBezTo>
                      <a:pt x="1010" y="527"/>
                      <a:pt x="1010" y="527"/>
                      <a:pt x="1010" y="527"/>
                    </a:cubicBezTo>
                    <a:cubicBezTo>
                      <a:pt x="1009" y="528"/>
                      <a:pt x="1009" y="528"/>
                      <a:pt x="1009" y="528"/>
                    </a:cubicBezTo>
                    <a:cubicBezTo>
                      <a:pt x="1009" y="530"/>
                      <a:pt x="1009" y="530"/>
                      <a:pt x="1009" y="530"/>
                    </a:cubicBezTo>
                    <a:cubicBezTo>
                      <a:pt x="1011" y="532"/>
                      <a:pt x="1011" y="532"/>
                      <a:pt x="1011" y="532"/>
                    </a:cubicBezTo>
                    <a:cubicBezTo>
                      <a:pt x="1012" y="532"/>
                      <a:pt x="1012" y="532"/>
                      <a:pt x="1012" y="532"/>
                    </a:cubicBezTo>
                    <a:cubicBezTo>
                      <a:pt x="1013" y="531"/>
                      <a:pt x="1013" y="531"/>
                      <a:pt x="1013" y="531"/>
                    </a:cubicBezTo>
                    <a:cubicBezTo>
                      <a:pt x="1014" y="533"/>
                      <a:pt x="1014" y="533"/>
                      <a:pt x="1014" y="533"/>
                    </a:cubicBezTo>
                    <a:cubicBezTo>
                      <a:pt x="1013" y="534"/>
                      <a:pt x="1013" y="534"/>
                      <a:pt x="1013" y="534"/>
                    </a:cubicBezTo>
                    <a:cubicBezTo>
                      <a:pt x="1013" y="536"/>
                      <a:pt x="1013" y="536"/>
                      <a:pt x="1013" y="536"/>
                    </a:cubicBezTo>
                    <a:cubicBezTo>
                      <a:pt x="1015" y="538"/>
                      <a:pt x="1015" y="538"/>
                      <a:pt x="1015" y="538"/>
                    </a:cubicBezTo>
                    <a:cubicBezTo>
                      <a:pt x="1014" y="539"/>
                      <a:pt x="1014" y="539"/>
                      <a:pt x="1014" y="539"/>
                    </a:cubicBezTo>
                    <a:cubicBezTo>
                      <a:pt x="1013" y="540"/>
                      <a:pt x="1013" y="540"/>
                      <a:pt x="1013" y="540"/>
                    </a:cubicBezTo>
                    <a:cubicBezTo>
                      <a:pt x="1014" y="542"/>
                      <a:pt x="1014" y="542"/>
                      <a:pt x="1014" y="542"/>
                    </a:cubicBezTo>
                    <a:cubicBezTo>
                      <a:pt x="1013" y="544"/>
                      <a:pt x="1013" y="544"/>
                      <a:pt x="1013" y="544"/>
                    </a:cubicBezTo>
                    <a:cubicBezTo>
                      <a:pt x="1014" y="544"/>
                      <a:pt x="1014" y="544"/>
                      <a:pt x="1014" y="544"/>
                    </a:cubicBezTo>
                    <a:cubicBezTo>
                      <a:pt x="1014" y="545"/>
                      <a:pt x="1014" y="545"/>
                      <a:pt x="1014" y="545"/>
                    </a:cubicBezTo>
                    <a:cubicBezTo>
                      <a:pt x="1013" y="546"/>
                      <a:pt x="1013" y="546"/>
                      <a:pt x="1013" y="546"/>
                    </a:cubicBezTo>
                    <a:cubicBezTo>
                      <a:pt x="1014" y="547"/>
                      <a:pt x="1014" y="547"/>
                      <a:pt x="1014" y="547"/>
                    </a:cubicBezTo>
                    <a:cubicBezTo>
                      <a:pt x="1013" y="548"/>
                      <a:pt x="1013" y="548"/>
                      <a:pt x="1013" y="548"/>
                    </a:cubicBezTo>
                    <a:cubicBezTo>
                      <a:pt x="1015" y="553"/>
                      <a:pt x="1015" y="553"/>
                      <a:pt x="1015" y="553"/>
                    </a:cubicBezTo>
                    <a:cubicBezTo>
                      <a:pt x="1014" y="554"/>
                      <a:pt x="1014" y="554"/>
                      <a:pt x="1014" y="554"/>
                    </a:cubicBezTo>
                    <a:cubicBezTo>
                      <a:pt x="1015" y="558"/>
                      <a:pt x="1015" y="558"/>
                      <a:pt x="1015" y="558"/>
                    </a:cubicBezTo>
                    <a:cubicBezTo>
                      <a:pt x="1015" y="559"/>
                      <a:pt x="1015" y="559"/>
                      <a:pt x="1015" y="559"/>
                    </a:cubicBezTo>
                    <a:cubicBezTo>
                      <a:pt x="1015" y="561"/>
                      <a:pt x="1015" y="561"/>
                      <a:pt x="1015" y="561"/>
                    </a:cubicBezTo>
                    <a:cubicBezTo>
                      <a:pt x="1017" y="567"/>
                      <a:pt x="1017" y="567"/>
                      <a:pt x="1017" y="567"/>
                    </a:cubicBezTo>
                    <a:cubicBezTo>
                      <a:pt x="1018" y="567"/>
                      <a:pt x="1018" y="567"/>
                      <a:pt x="1018" y="567"/>
                    </a:cubicBezTo>
                    <a:cubicBezTo>
                      <a:pt x="1020" y="566"/>
                      <a:pt x="1020" y="566"/>
                      <a:pt x="1020" y="566"/>
                    </a:cubicBezTo>
                    <a:cubicBezTo>
                      <a:pt x="1020" y="567"/>
                      <a:pt x="1020" y="567"/>
                      <a:pt x="1020" y="567"/>
                    </a:cubicBezTo>
                    <a:cubicBezTo>
                      <a:pt x="1019" y="569"/>
                      <a:pt x="1019" y="569"/>
                      <a:pt x="1019" y="569"/>
                    </a:cubicBezTo>
                    <a:cubicBezTo>
                      <a:pt x="1018" y="570"/>
                      <a:pt x="1018" y="570"/>
                      <a:pt x="1018" y="570"/>
                    </a:cubicBezTo>
                    <a:cubicBezTo>
                      <a:pt x="1019" y="572"/>
                      <a:pt x="1019" y="572"/>
                      <a:pt x="1019" y="572"/>
                    </a:cubicBezTo>
                    <a:cubicBezTo>
                      <a:pt x="1020" y="572"/>
                      <a:pt x="1020" y="572"/>
                      <a:pt x="1020" y="572"/>
                    </a:cubicBezTo>
                    <a:cubicBezTo>
                      <a:pt x="1022" y="575"/>
                      <a:pt x="1022" y="575"/>
                      <a:pt x="1022" y="575"/>
                    </a:cubicBezTo>
                    <a:cubicBezTo>
                      <a:pt x="1022" y="578"/>
                      <a:pt x="1022" y="578"/>
                      <a:pt x="1022" y="578"/>
                    </a:cubicBezTo>
                    <a:cubicBezTo>
                      <a:pt x="1023" y="579"/>
                      <a:pt x="1023" y="579"/>
                      <a:pt x="1023" y="579"/>
                    </a:cubicBezTo>
                    <a:cubicBezTo>
                      <a:pt x="1023" y="581"/>
                      <a:pt x="1023" y="581"/>
                      <a:pt x="1023" y="581"/>
                    </a:cubicBezTo>
                    <a:cubicBezTo>
                      <a:pt x="1023" y="585"/>
                      <a:pt x="1023" y="585"/>
                      <a:pt x="1023" y="585"/>
                    </a:cubicBezTo>
                    <a:cubicBezTo>
                      <a:pt x="1025" y="585"/>
                      <a:pt x="1025" y="585"/>
                      <a:pt x="1025" y="585"/>
                    </a:cubicBezTo>
                    <a:cubicBezTo>
                      <a:pt x="1025" y="587"/>
                      <a:pt x="1025" y="587"/>
                      <a:pt x="1025" y="587"/>
                    </a:cubicBezTo>
                    <a:cubicBezTo>
                      <a:pt x="1024" y="588"/>
                      <a:pt x="1024" y="588"/>
                      <a:pt x="1024" y="588"/>
                    </a:cubicBezTo>
                    <a:cubicBezTo>
                      <a:pt x="1024" y="591"/>
                      <a:pt x="1024" y="591"/>
                      <a:pt x="1024" y="591"/>
                    </a:cubicBezTo>
                    <a:cubicBezTo>
                      <a:pt x="1025" y="593"/>
                      <a:pt x="1025" y="593"/>
                      <a:pt x="1025" y="593"/>
                    </a:cubicBezTo>
                    <a:cubicBezTo>
                      <a:pt x="1025" y="595"/>
                      <a:pt x="1025" y="595"/>
                      <a:pt x="1025" y="595"/>
                    </a:cubicBezTo>
                    <a:cubicBezTo>
                      <a:pt x="1022" y="598"/>
                      <a:pt x="1022" y="598"/>
                      <a:pt x="1022" y="598"/>
                    </a:cubicBezTo>
                    <a:cubicBezTo>
                      <a:pt x="1022" y="601"/>
                      <a:pt x="1022" y="601"/>
                      <a:pt x="1022" y="601"/>
                    </a:cubicBezTo>
                    <a:cubicBezTo>
                      <a:pt x="1021" y="604"/>
                      <a:pt x="1021" y="604"/>
                      <a:pt x="1021" y="604"/>
                    </a:cubicBezTo>
                    <a:cubicBezTo>
                      <a:pt x="1021" y="607"/>
                      <a:pt x="1021" y="607"/>
                      <a:pt x="1021" y="607"/>
                    </a:cubicBezTo>
                    <a:cubicBezTo>
                      <a:pt x="1022" y="607"/>
                      <a:pt x="1022" y="607"/>
                      <a:pt x="1022" y="607"/>
                    </a:cubicBezTo>
                    <a:cubicBezTo>
                      <a:pt x="1022" y="610"/>
                      <a:pt x="1022" y="610"/>
                      <a:pt x="1022" y="610"/>
                    </a:cubicBezTo>
                    <a:cubicBezTo>
                      <a:pt x="1020" y="612"/>
                      <a:pt x="1020" y="612"/>
                      <a:pt x="1020" y="612"/>
                    </a:cubicBezTo>
                    <a:cubicBezTo>
                      <a:pt x="1020" y="614"/>
                      <a:pt x="1020" y="614"/>
                      <a:pt x="1020" y="614"/>
                    </a:cubicBezTo>
                    <a:cubicBezTo>
                      <a:pt x="1019" y="617"/>
                      <a:pt x="1019" y="617"/>
                      <a:pt x="1019" y="617"/>
                    </a:cubicBezTo>
                    <a:cubicBezTo>
                      <a:pt x="1019" y="617"/>
                      <a:pt x="1019" y="617"/>
                      <a:pt x="1019" y="617"/>
                    </a:cubicBezTo>
                    <a:cubicBezTo>
                      <a:pt x="1019" y="619"/>
                      <a:pt x="1019" y="619"/>
                      <a:pt x="1019" y="619"/>
                    </a:cubicBezTo>
                    <a:cubicBezTo>
                      <a:pt x="1018" y="621"/>
                      <a:pt x="1018" y="621"/>
                      <a:pt x="1018" y="621"/>
                    </a:cubicBezTo>
                    <a:cubicBezTo>
                      <a:pt x="1019" y="625"/>
                      <a:pt x="1019" y="625"/>
                      <a:pt x="1019" y="625"/>
                    </a:cubicBezTo>
                    <a:cubicBezTo>
                      <a:pt x="1017" y="627"/>
                      <a:pt x="1017" y="627"/>
                      <a:pt x="1017" y="627"/>
                    </a:cubicBezTo>
                    <a:cubicBezTo>
                      <a:pt x="1017" y="630"/>
                      <a:pt x="1017" y="630"/>
                      <a:pt x="1017" y="630"/>
                    </a:cubicBezTo>
                    <a:cubicBezTo>
                      <a:pt x="1018" y="630"/>
                      <a:pt x="1018" y="630"/>
                      <a:pt x="1018" y="630"/>
                    </a:cubicBezTo>
                    <a:cubicBezTo>
                      <a:pt x="1018" y="632"/>
                      <a:pt x="1018" y="632"/>
                      <a:pt x="1018" y="632"/>
                    </a:cubicBezTo>
                    <a:cubicBezTo>
                      <a:pt x="1016" y="635"/>
                      <a:pt x="1016" y="635"/>
                      <a:pt x="1016" y="635"/>
                    </a:cubicBezTo>
                    <a:cubicBezTo>
                      <a:pt x="1016" y="637"/>
                      <a:pt x="1016" y="637"/>
                      <a:pt x="1016" y="637"/>
                    </a:cubicBezTo>
                    <a:cubicBezTo>
                      <a:pt x="1014" y="638"/>
                      <a:pt x="1014" y="638"/>
                      <a:pt x="1014" y="638"/>
                    </a:cubicBezTo>
                    <a:cubicBezTo>
                      <a:pt x="1013" y="640"/>
                      <a:pt x="1013" y="640"/>
                      <a:pt x="1013" y="640"/>
                    </a:cubicBezTo>
                    <a:cubicBezTo>
                      <a:pt x="1012" y="643"/>
                      <a:pt x="1012" y="643"/>
                      <a:pt x="1012" y="643"/>
                    </a:cubicBezTo>
                    <a:cubicBezTo>
                      <a:pt x="1010" y="651"/>
                      <a:pt x="1010" y="651"/>
                      <a:pt x="1010" y="651"/>
                    </a:cubicBezTo>
                    <a:cubicBezTo>
                      <a:pt x="1009" y="651"/>
                      <a:pt x="1009" y="651"/>
                      <a:pt x="1009" y="651"/>
                    </a:cubicBezTo>
                    <a:cubicBezTo>
                      <a:pt x="1008" y="654"/>
                      <a:pt x="1008" y="654"/>
                      <a:pt x="1008" y="654"/>
                    </a:cubicBezTo>
                    <a:cubicBezTo>
                      <a:pt x="1009" y="654"/>
                      <a:pt x="1009" y="654"/>
                      <a:pt x="1009" y="654"/>
                    </a:cubicBezTo>
                    <a:cubicBezTo>
                      <a:pt x="1009" y="655"/>
                      <a:pt x="1009" y="655"/>
                      <a:pt x="1009" y="655"/>
                    </a:cubicBezTo>
                    <a:cubicBezTo>
                      <a:pt x="1006" y="657"/>
                      <a:pt x="1006" y="657"/>
                      <a:pt x="1006" y="657"/>
                    </a:cubicBezTo>
                    <a:cubicBezTo>
                      <a:pt x="1006" y="659"/>
                      <a:pt x="1006" y="659"/>
                      <a:pt x="1006" y="659"/>
                    </a:cubicBezTo>
                    <a:cubicBezTo>
                      <a:pt x="1004" y="660"/>
                      <a:pt x="1004" y="660"/>
                      <a:pt x="1004" y="660"/>
                    </a:cubicBezTo>
                    <a:cubicBezTo>
                      <a:pt x="1005" y="663"/>
                      <a:pt x="1005" y="663"/>
                      <a:pt x="1005" y="663"/>
                    </a:cubicBezTo>
                    <a:cubicBezTo>
                      <a:pt x="1004" y="663"/>
                      <a:pt x="1004" y="663"/>
                      <a:pt x="1004" y="663"/>
                    </a:cubicBezTo>
                    <a:cubicBezTo>
                      <a:pt x="1005" y="665"/>
                      <a:pt x="1005" y="665"/>
                      <a:pt x="1005" y="665"/>
                    </a:cubicBezTo>
                    <a:cubicBezTo>
                      <a:pt x="1002" y="668"/>
                      <a:pt x="1002" y="668"/>
                      <a:pt x="1002" y="668"/>
                    </a:cubicBezTo>
                    <a:cubicBezTo>
                      <a:pt x="1002" y="667"/>
                      <a:pt x="1002" y="667"/>
                      <a:pt x="1002" y="667"/>
                    </a:cubicBezTo>
                    <a:cubicBezTo>
                      <a:pt x="1001" y="667"/>
                      <a:pt x="1001" y="667"/>
                      <a:pt x="1001" y="667"/>
                    </a:cubicBezTo>
                    <a:cubicBezTo>
                      <a:pt x="1001" y="669"/>
                      <a:pt x="1001" y="669"/>
                      <a:pt x="1001" y="669"/>
                    </a:cubicBezTo>
                    <a:cubicBezTo>
                      <a:pt x="1001" y="671"/>
                      <a:pt x="1001" y="671"/>
                      <a:pt x="1001" y="671"/>
                    </a:cubicBezTo>
                    <a:cubicBezTo>
                      <a:pt x="999" y="672"/>
                      <a:pt x="999" y="672"/>
                      <a:pt x="999" y="672"/>
                    </a:cubicBezTo>
                    <a:cubicBezTo>
                      <a:pt x="1000" y="673"/>
                      <a:pt x="1000" y="673"/>
                      <a:pt x="1000" y="673"/>
                    </a:cubicBezTo>
                    <a:cubicBezTo>
                      <a:pt x="997" y="677"/>
                      <a:pt x="997" y="677"/>
                      <a:pt x="997" y="677"/>
                    </a:cubicBezTo>
                    <a:cubicBezTo>
                      <a:pt x="995" y="680"/>
                      <a:pt x="995" y="680"/>
                      <a:pt x="995" y="680"/>
                    </a:cubicBezTo>
                    <a:cubicBezTo>
                      <a:pt x="994" y="680"/>
                      <a:pt x="994" y="680"/>
                      <a:pt x="994" y="680"/>
                    </a:cubicBezTo>
                    <a:cubicBezTo>
                      <a:pt x="994" y="681"/>
                      <a:pt x="994" y="681"/>
                      <a:pt x="994" y="681"/>
                    </a:cubicBezTo>
                    <a:cubicBezTo>
                      <a:pt x="991" y="681"/>
                      <a:pt x="991" y="681"/>
                      <a:pt x="991" y="681"/>
                    </a:cubicBezTo>
                    <a:cubicBezTo>
                      <a:pt x="989" y="684"/>
                      <a:pt x="989" y="684"/>
                      <a:pt x="989" y="684"/>
                    </a:cubicBezTo>
                    <a:cubicBezTo>
                      <a:pt x="988" y="682"/>
                      <a:pt x="988" y="682"/>
                      <a:pt x="988" y="682"/>
                    </a:cubicBezTo>
                    <a:cubicBezTo>
                      <a:pt x="987" y="683"/>
                      <a:pt x="987" y="683"/>
                      <a:pt x="987" y="683"/>
                    </a:cubicBezTo>
                    <a:cubicBezTo>
                      <a:pt x="984" y="682"/>
                      <a:pt x="984" y="682"/>
                      <a:pt x="984" y="682"/>
                    </a:cubicBezTo>
                    <a:cubicBezTo>
                      <a:pt x="981" y="681"/>
                      <a:pt x="981" y="681"/>
                      <a:pt x="981" y="681"/>
                    </a:cubicBezTo>
                    <a:cubicBezTo>
                      <a:pt x="980" y="677"/>
                      <a:pt x="980" y="677"/>
                      <a:pt x="980" y="677"/>
                    </a:cubicBezTo>
                    <a:cubicBezTo>
                      <a:pt x="979" y="676"/>
                      <a:pt x="979" y="676"/>
                      <a:pt x="979" y="676"/>
                    </a:cubicBezTo>
                    <a:cubicBezTo>
                      <a:pt x="977" y="677"/>
                      <a:pt x="977" y="677"/>
                      <a:pt x="977" y="677"/>
                    </a:cubicBezTo>
                    <a:cubicBezTo>
                      <a:pt x="975" y="676"/>
                      <a:pt x="975" y="676"/>
                      <a:pt x="975" y="676"/>
                    </a:cubicBezTo>
                    <a:cubicBezTo>
                      <a:pt x="975" y="677"/>
                      <a:pt x="975" y="677"/>
                      <a:pt x="975" y="677"/>
                    </a:cubicBezTo>
                    <a:cubicBezTo>
                      <a:pt x="975" y="679"/>
                      <a:pt x="975" y="679"/>
                      <a:pt x="975" y="679"/>
                    </a:cubicBezTo>
                    <a:cubicBezTo>
                      <a:pt x="973" y="680"/>
                      <a:pt x="973" y="680"/>
                      <a:pt x="973" y="680"/>
                    </a:cubicBezTo>
                    <a:cubicBezTo>
                      <a:pt x="973" y="684"/>
                      <a:pt x="973" y="684"/>
                      <a:pt x="973" y="684"/>
                    </a:cubicBezTo>
                    <a:cubicBezTo>
                      <a:pt x="971" y="685"/>
                      <a:pt x="971" y="685"/>
                      <a:pt x="971" y="685"/>
                    </a:cubicBezTo>
                    <a:cubicBezTo>
                      <a:pt x="971" y="688"/>
                      <a:pt x="971" y="688"/>
                      <a:pt x="971" y="688"/>
                    </a:cubicBezTo>
                    <a:cubicBezTo>
                      <a:pt x="970" y="687"/>
                      <a:pt x="970" y="687"/>
                      <a:pt x="970" y="687"/>
                    </a:cubicBezTo>
                    <a:cubicBezTo>
                      <a:pt x="967" y="687"/>
                      <a:pt x="967" y="687"/>
                      <a:pt x="967" y="687"/>
                    </a:cubicBezTo>
                    <a:cubicBezTo>
                      <a:pt x="967" y="690"/>
                      <a:pt x="967" y="690"/>
                      <a:pt x="967" y="690"/>
                    </a:cubicBezTo>
                    <a:cubicBezTo>
                      <a:pt x="966" y="690"/>
                      <a:pt x="966" y="690"/>
                      <a:pt x="966" y="690"/>
                    </a:cubicBezTo>
                    <a:cubicBezTo>
                      <a:pt x="966" y="690"/>
                      <a:pt x="966" y="690"/>
                      <a:pt x="966" y="690"/>
                    </a:cubicBezTo>
                    <a:cubicBezTo>
                      <a:pt x="966" y="690"/>
                      <a:pt x="966" y="690"/>
                      <a:pt x="966" y="690"/>
                    </a:cubicBezTo>
                    <a:cubicBezTo>
                      <a:pt x="964" y="688"/>
                      <a:pt x="964" y="688"/>
                      <a:pt x="964" y="688"/>
                    </a:cubicBezTo>
                    <a:cubicBezTo>
                      <a:pt x="964" y="688"/>
                      <a:pt x="964" y="688"/>
                      <a:pt x="964" y="688"/>
                    </a:cubicBezTo>
                    <a:cubicBezTo>
                      <a:pt x="965" y="687"/>
                      <a:pt x="965" y="687"/>
                      <a:pt x="965" y="687"/>
                    </a:cubicBezTo>
                    <a:cubicBezTo>
                      <a:pt x="965" y="686"/>
                      <a:pt x="965" y="686"/>
                      <a:pt x="965" y="686"/>
                    </a:cubicBezTo>
                    <a:cubicBezTo>
                      <a:pt x="964" y="686"/>
                      <a:pt x="964" y="686"/>
                      <a:pt x="964" y="686"/>
                    </a:cubicBezTo>
                    <a:cubicBezTo>
                      <a:pt x="964" y="684"/>
                      <a:pt x="964" y="684"/>
                      <a:pt x="964" y="684"/>
                    </a:cubicBezTo>
                    <a:cubicBezTo>
                      <a:pt x="964" y="683"/>
                      <a:pt x="964" y="683"/>
                      <a:pt x="964" y="683"/>
                    </a:cubicBezTo>
                    <a:cubicBezTo>
                      <a:pt x="965" y="683"/>
                      <a:pt x="965" y="683"/>
                      <a:pt x="965" y="683"/>
                    </a:cubicBezTo>
                    <a:cubicBezTo>
                      <a:pt x="967" y="683"/>
                      <a:pt x="967" y="683"/>
                      <a:pt x="967" y="683"/>
                    </a:cubicBezTo>
                    <a:cubicBezTo>
                      <a:pt x="968" y="683"/>
                      <a:pt x="968" y="683"/>
                      <a:pt x="968" y="683"/>
                    </a:cubicBezTo>
                    <a:cubicBezTo>
                      <a:pt x="968" y="681"/>
                      <a:pt x="968" y="681"/>
                      <a:pt x="968" y="681"/>
                    </a:cubicBezTo>
                    <a:cubicBezTo>
                      <a:pt x="968" y="680"/>
                      <a:pt x="968" y="680"/>
                      <a:pt x="968" y="680"/>
                    </a:cubicBezTo>
                    <a:cubicBezTo>
                      <a:pt x="968" y="679"/>
                      <a:pt x="968" y="679"/>
                      <a:pt x="968" y="679"/>
                    </a:cubicBezTo>
                    <a:cubicBezTo>
                      <a:pt x="968" y="678"/>
                      <a:pt x="968" y="678"/>
                      <a:pt x="968" y="678"/>
                    </a:cubicBezTo>
                    <a:cubicBezTo>
                      <a:pt x="968" y="676"/>
                      <a:pt x="968" y="676"/>
                      <a:pt x="968" y="676"/>
                    </a:cubicBezTo>
                    <a:cubicBezTo>
                      <a:pt x="968" y="675"/>
                      <a:pt x="968" y="675"/>
                      <a:pt x="968" y="675"/>
                    </a:cubicBezTo>
                    <a:cubicBezTo>
                      <a:pt x="967" y="674"/>
                      <a:pt x="967" y="674"/>
                      <a:pt x="967" y="674"/>
                    </a:cubicBezTo>
                    <a:cubicBezTo>
                      <a:pt x="967" y="671"/>
                      <a:pt x="967" y="671"/>
                      <a:pt x="967" y="671"/>
                    </a:cubicBezTo>
                    <a:cubicBezTo>
                      <a:pt x="967" y="669"/>
                      <a:pt x="967" y="669"/>
                      <a:pt x="967" y="669"/>
                    </a:cubicBezTo>
                    <a:cubicBezTo>
                      <a:pt x="966" y="667"/>
                      <a:pt x="966" y="667"/>
                      <a:pt x="966" y="667"/>
                    </a:cubicBezTo>
                    <a:cubicBezTo>
                      <a:pt x="967" y="665"/>
                      <a:pt x="967" y="665"/>
                      <a:pt x="967" y="665"/>
                    </a:cubicBezTo>
                    <a:cubicBezTo>
                      <a:pt x="965" y="663"/>
                      <a:pt x="965" y="663"/>
                      <a:pt x="965" y="663"/>
                    </a:cubicBezTo>
                    <a:cubicBezTo>
                      <a:pt x="965" y="662"/>
                      <a:pt x="965" y="662"/>
                      <a:pt x="965" y="662"/>
                    </a:cubicBezTo>
                    <a:cubicBezTo>
                      <a:pt x="964" y="661"/>
                      <a:pt x="964" y="661"/>
                      <a:pt x="964" y="661"/>
                    </a:cubicBezTo>
                    <a:cubicBezTo>
                      <a:pt x="962" y="657"/>
                      <a:pt x="962" y="657"/>
                      <a:pt x="962" y="657"/>
                    </a:cubicBezTo>
                    <a:cubicBezTo>
                      <a:pt x="961" y="656"/>
                      <a:pt x="961" y="656"/>
                      <a:pt x="961" y="656"/>
                    </a:cubicBezTo>
                    <a:cubicBezTo>
                      <a:pt x="962" y="655"/>
                      <a:pt x="962" y="655"/>
                      <a:pt x="962" y="655"/>
                    </a:cubicBezTo>
                    <a:cubicBezTo>
                      <a:pt x="963" y="654"/>
                      <a:pt x="963" y="654"/>
                      <a:pt x="963" y="654"/>
                    </a:cubicBezTo>
                    <a:cubicBezTo>
                      <a:pt x="964" y="654"/>
                      <a:pt x="964" y="654"/>
                      <a:pt x="964" y="654"/>
                    </a:cubicBezTo>
                    <a:cubicBezTo>
                      <a:pt x="965" y="653"/>
                      <a:pt x="965" y="653"/>
                      <a:pt x="965" y="653"/>
                    </a:cubicBezTo>
                    <a:cubicBezTo>
                      <a:pt x="965" y="652"/>
                      <a:pt x="965" y="652"/>
                      <a:pt x="965" y="652"/>
                    </a:cubicBezTo>
                    <a:cubicBezTo>
                      <a:pt x="967" y="649"/>
                      <a:pt x="967" y="649"/>
                      <a:pt x="967" y="649"/>
                    </a:cubicBezTo>
                    <a:cubicBezTo>
                      <a:pt x="968" y="649"/>
                      <a:pt x="968" y="649"/>
                      <a:pt x="968" y="649"/>
                    </a:cubicBezTo>
                    <a:cubicBezTo>
                      <a:pt x="969" y="649"/>
                      <a:pt x="969" y="649"/>
                      <a:pt x="969" y="649"/>
                    </a:cubicBezTo>
                    <a:cubicBezTo>
                      <a:pt x="970" y="650"/>
                      <a:pt x="970" y="650"/>
                      <a:pt x="970" y="650"/>
                    </a:cubicBezTo>
                    <a:cubicBezTo>
                      <a:pt x="977" y="651"/>
                      <a:pt x="977" y="651"/>
                      <a:pt x="977" y="651"/>
                    </a:cubicBezTo>
                    <a:cubicBezTo>
                      <a:pt x="977" y="651"/>
                      <a:pt x="977" y="651"/>
                      <a:pt x="977" y="651"/>
                    </a:cubicBezTo>
                    <a:cubicBezTo>
                      <a:pt x="978" y="651"/>
                      <a:pt x="978" y="651"/>
                      <a:pt x="978" y="651"/>
                    </a:cubicBezTo>
                    <a:cubicBezTo>
                      <a:pt x="979" y="650"/>
                      <a:pt x="979" y="650"/>
                      <a:pt x="979" y="650"/>
                    </a:cubicBezTo>
                    <a:cubicBezTo>
                      <a:pt x="979" y="649"/>
                      <a:pt x="979" y="649"/>
                      <a:pt x="979" y="649"/>
                    </a:cubicBezTo>
                    <a:cubicBezTo>
                      <a:pt x="978" y="648"/>
                      <a:pt x="978" y="648"/>
                      <a:pt x="978" y="648"/>
                    </a:cubicBezTo>
                    <a:cubicBezTo>
                      <a:pt x="978" y="647"/>
                      <a:pt x="978" y="647"/>
                      <a:pt x="978" y="647"/>
                    </a:cubicBezTo>
                    <a:cubicBezTo>
                      <a:pt x="979" y="646"/>
                      <a:pt x="979" y="646"/>
                      <a:pt x="979" y="646"/>
                    </a:cubicBezTo>
                    <a:cubicBezTo>
                      <a:pt x="978" y="645"/>
                      <a:pt x="978" y="645"/>
                      <a:pt x="978" y="645"/>
                    </a:cubicBezTo>
                    <a:cubicBezTo>
                      <a:pt x="978" y="644"/>
                      <a:pt x="978" y="644"/>
                      <a:pt x="978" y="644"/>
                    </a:cubicBezTo>
                    <a:cubicBezTo>
                      <a:pt x="979" y="642"/>
                      <a:pt x="979" y="642"/>
                      <a:pt x="979" y="642"/>
                    </a:cubicBezTo>
                    <a:cubicBezTo>
                      <a:pt x="979" y="641"/>
                      <a:pt x="979" y="641"/>
                      <a:pt x="979" y="641"/>
                    </a:cubicBezTo>
                    <a:cubicBezTo>
                      <a:pt x="979" y="640"/>
                      <a:pt x="979" y="640"/>
                      <a:pt x="979" y="640"/>
                    </a:cubicBezTo>
                    <a:cubicBezTo>
                      <a:pt x="979" y="639"/>
                      <a:pt x="979" y="639"/>
                      <a:pt x="979" y="639"/>
                    </a:cubicBezTo>
                    <a:cubicBezTo>
                      <a:pt x="979" y="638"/>
                      <a:pt x="979" y="638"/>
                      <a:pt x="979" y="638"/>
                    </a:cubicBezTo>
                    <a:cubicBezTo>
                      <a:pt x="980" y="638"/>
                      <a:pt x="980" y="638"/>
                      <a:pt x="980" y="638"/>
                    </a:cubicBezTo>
                    <a:cubicBezTo>
                      <a:pt x="980" y="637"/>
                      <a:pt x="980" y="637"/>
                      <a:pt x="980" y="637"/>
                    </a:cubicBezTo>
                    <a:cubicBezTo>
                      <a:pt x="980" y="636"/>
                      <a:pt x="980" y="636"/>
                      <a:pt x="980" y="636"/>
                    </a:cubicBezTo>
                    <a:cubicBezTo>
                      <a:pt x="979" y="635"/>
                      <a:pt x="979" y="635"/>
                      <a:pt x="979" y="635"/>
                    </a:cubicBezTo>
                    <a:cubicBezTo>
                      <a:pt x="979" y="633"/>
                      <a:pt x="979" y="633"/>
                      <a:pt x="979" y="633"/>
                    </a:cubicBezTo>
                    <a:cubicBezTo>
                      <a:pt x="980" y="633"/>
                      <a:pt x="980" y="633"/>
                      <a:pt x="980" y="633"/>
                    </a:cubicBezTo>
                    <a:cubicBezTo>
                      <a:pt x="980" y="632"/>
                      <a:pt x="980" y="632"/>
                      <a:pt x="980" y="632"/>
                    </a:cubicBezTo>
                    <a:cubicBezTo>
                      <a:pt x="980" y="631"/>
                      <a:pt x="980" y="631"/>
                      <a:pt x="980" y="631"/>
                    </a:cubicBezTo>
                    <a:cubicBezTo>
                      <a:pt x="979" y="629"/>
                      <a:pt x="979" y="629"/>
                      <a:pt x="979" y="629"/>
                    </a:cubicBezTo>
                    <a:cubicBezTo>
                      <a:pt x="979" y="627"/>
                      <a:pt x="979" y="627"/>
                      <a:pt x="979" y="627"/>
                    </a:cubicBezTo>
                    <a:cubicBezTo>
                      <a:pt x="980" y="627"/>
                      <a:pt x="980" y="627"/>
                      <a:pt x="980" y="627"/>
                    </a:cubicBezTo>
                    <a:cubicBezTo>
                      <a:pt x="980" y="626"/>
                      <a:pt x="980" y="626"/>
                      <a:pt x="980" y="626"/>
                    </a:cubicBezTo>
                    <a:cubicBezTo>
                      <a:pt x="980" y="625"/>
                      <a:pt x="980" y="625"/>
                      <a:pt x="980" y="625"/>
                    </a:cubicBezTo>
                    <a:cubicBezTo>
                      <a:pt x="980" y="625"/>
                      <a:pt x="980" y="625"/>
                      <a:pt x="980" y="625"/>
                    </a:cubicBezTo>
                    <a:cubicBezTo>
                      <a:pt x="980" y="624"/>
                      <a:pt x="980" y="624"/>
                      <a:pt x="980" y="624"/>
                    </a:cubicBezTo>
                    <a:cubicBezTo>
                      <a:pt x="979" y="623"/>
                      <a:pt x="979" y="623"/>
                      <a:pt x="979" y="623"/>
                    </a:cubicBezTo>
                    <a:cubicBezTo>
                      <a:pt x="978" y="622"/>
                      <a:pt x="978" y="622"/>
                      <a:pt x="978" y="622"/>
                    </a:cubicBezTo>
                    <a:cubicBezTo>
                      <a:pt x="979" y="621"/>
                      <a:pt x="979" y="621"/>
                      <a:pt x="979" y="621"/>
                    </a:cubicBezTo>
                    <a:cubicBezTo>
                      <a:pt x="979" y="619"/>
                      <a:pt x="979" y="619"/>
                      <a:pt x="979" y="619"/>
                    </a:cubicBezTo>
                    <a:cubicBezTo>
                      <a:pt x="978" y="619"/>
                      <a:pt x="978" y="619"/>
                      <a:pt x="978" y="619"/>
                    </a:cubicBezTo>
                    <a:cubicBezTo>
                      <a:pt x="978" y="618"/>
                      <a:pt x="978" y="618"/>
                      <a:pt x="978" y="618"/>
                    </a:cubicBezTo>
                    <a:cubicBezTo>
                      <a:pt x="978" y="617"/>
                      <a:pt x="978" y="617"/>
                      <a:pt x="978" y="617"/>
                    </a:cubicBezTo>
                    <a:cubicBezTo>
                      <a:pt x="979" y="615"/>
                      <a:pt x="979" y="615"/>
                      <a:pt x="979" y="615"/>
                    </a:cubicBezTo>
                    <a:cubicBezTo>
                      <a:pt x="980" y="615"/>
                      <a:pt x="980" y="615"/>
                      <a:pt x="980" y="615"/>
                    </a:cubicBezTo>
                    <a:cubicBezTo>
                      <a:pt x="981" y="614"/>
                      <a:pt x="981" y="614"/>
                      <a:pt x="981" y="614"/>
                    </a:cubicBezTo>
                    <a:cubicBezTo>
                      <a:pt x="981" y="613"/>
                      <a:pt x="981" y="613"/>
                      <a:pt x="981" y="613"/>
                    </a:cubicBezTo>
                    <a:cubicBezTo>
                      <a:pt x="981" y="611"/>
                      <a:pt x="981" y="611"/>
                      <a:pt x="981" y="611"/>
                    </a:cubicBezTo>
                    <a:cubicBezTo>
                      <a:pt x="980" y="610"/>
                      <a:pt x="980" y="610"/>
                      <a:pt x="980" y="610"/>
                    </a:cubicBezTo>
                    <a:cubicBezTo>
                      <a:pt x="979" y="609"/>
                      <a:pt x="979" y="609"/>
                      <a:pt x="979" y="609"/>
                    </a:cubicBezTo>
                    <a:cubicBezTo>
                      <a:pt x="979" y="608"/>
                      <a:pt x="979" y="608"/>
                      <a:pt x="979" y="608"/>
                    </a:cubicBezTo>
                    <a:cubicBezTo>
                      <a:pt x="977" y="606"/>
                      <a:pt x="977" y="606"/>
                      <a:pt x="977" y="606"/>
                    </a:cubicBezTo>
                    <a:cubicBezTo>
                      <a:pt x="977" y="605"/>
                      <a:pt x="977" y="605"/>
                      <a:pt x="977" y="605"/>
                    </a:cubicBezTo>
                    <a:cubicBezTo>
                      <a:pt x="978" y="604"/>
                      <a:pt x="978" y="604"/>
                      <a:pt x="978" y="604"/>
                    </a:cubicBezTo>
                    <a:cubicBezTo>
                      <a:pt x="977" y="602"/>
                      <a:pt x="977" y="602"/>
                      <a:pt x="977" y="602"/>
                    </a:cubicBezTo>
                    <a:cubicBezTo>
                      <a:pt x="977" y="601"/>
                      <a:pt x="977" y="601"/>
                      <a:pt x="977" y="601"/>
                    </a:cubicBezTo>
                    <a:cubicBezTo>
                      <a:pt x="975" y="601"/>
                      <a:pt x="975" y="601"/>
                      <a:pt x="975" y="601"/>
                    </a:cubicBezTo>
                    <a:cubicBezTo>
                      <a:pt x="974" y="601"/>
                      <a:pt x="974" y="601"/>
                      <a:pt x="974" y="601"/>
                    </a:cubicBezTo>
                    <a:cubicBezTo>
                      <a:pt x="972" y="600"/>
                      <a:pt x="972" y="600"/>
                      <a:pt x="972" y="600"/>
                    </a:cubicBezTo>
                    <a:cubicBezTo>
                      <a:pt x="971" y="601"/>
                      <a:pt x="971" y="601"/>
                      <a:pt x="971" y="601"/>
                    </a:cubicBezTo>
                    <a:cubicBezTo>
                      <a:pt x="970" y="601"/>
                      <a:pt x="970" y="601"/>
                      <a:pt x="970" y="601"/>
                    </a:cubicBezTo>
                    <a:cubicBezTo>
                      <a:pt x="969" y="602"/>
                      <a:pt x="969" y="602"/>
                      <a:pt x="969" y="602"/>
                    </a:cubicBezTo>
                    <a:cubicBezTo>
                      <a:pt x="968" y="603"/>
                      <a:pt x="968" y="603"/>
                      <a:pt x="968" y="603"/>
                    </a:cubicBezTo>
                    <a:cubicBezTo>
                      <a:pt x="967" y="604"/>
                      <a:pt x="967" y="604"/>
                      <a:pt x="967" y="604"/>
                    </a:cubicBezTo>
                    <a:cubicBezTo>
                      <a:pt x="966" y="604"/>
                      <a:pt x="966" y="604"/>
                      <a:pt x="966" y="604"/>
                    </a:cubicBezTo>
                    <a:cubicBezTo>
                      <a:pt x="966" y="606"/>
                      <a:pt x="966" y="606"/>
                      <a:pt x="966" y="606"/>
                    </a:cubicBezTo>
                    <a:cubicBezTo>
                      <a:pt x="964" y="606"/>
                      <a:pt x="964" y="606"/>
                      <a:pt x="964" y="606"/>
                    </a:cubicBezTo>
                    <a:cubicBezTo>
                      <a:pt x="963" y="606"/>
                      <a:pt x="963" y="606"/>
                      <a:pt x="963" y="606"/>
                    </a:cubicBezTo>
                    <a:cubicBezTo>
                      <a:pt x="962" y="607"/>
                      <a:pt x="962" y="607"/>
                      <a:pt x="962" y="607"/>
                    </a:cubicBezTo>
                    <a:cubicBezTo>
                      <a:pt x="962" y="609"/>
                      <a:pt x="962" y="609"/>
                      <a:pt x="962" y="609"/>
                    </a:cubicBezTo>
                    <a:cubicBezTo>
                      <a:pt x="961" y="610"/>
                      <a:pt x="961" y="610"/>
                      <a:pt x="961" y="610"/>
                    </a:cubicBezTo>
                    <a:cubicBezTo>
                      <a:pt x="961" y="611"/>
                      <a:pt x="961" y="611"/>
                      <a:pt x="961" y="611"/>
                    </a:cubicBezTo>
                    <a:cubicBezTo>
                      <a:pt x="961" y="612"/>
                      <a:pt x="961" y="612"/>
                      <a:pt x="961" y="612"/>
                    </a:cubicBezTo>
                    <a:cubicBezTo>
                      <a:pt x="960" y="613"/>
                      <a:pt x="960" y="613"/>
                      <a:pt x="960" y="613"/>
                    </a:cubicBezTo>
                    <a:cubicBezTo>
                      <a:pt x="959" y="614"/>
                      <a:pt x="959" y="614"/>
                      <a:pt x="959" y="614"/>
                    </a:cubicBezTo>
                    <a:cubicBezTo>
                      <a:pt x="956" y="614"/>
                      <a:pt x="956" y="614"/>
                      <a:pt x="956" y="614"/>
                    </a:cubicBezTo>
                    <a:cubicBezTo>
                      <a:pt x="955" y="615"/>
                      <a:pt x="955" y="615"/>
                      <a:pt x="955" y="615"/>
                    </a:cubicBezTo>
                    <a:cubicBezTo>
                      <a:pt x="954" y="614"/>
                      <a:pt x="954" y="614"/>
                      <a:pt x="954" y="614"/>
                    </a:cubicBezTo>
                    <a:cubicBezTo>
                      <a:pt x="953" y="615"/>
                      <a:pt x="953" y="615"/>
                      <a:pt x="953" y="615"/>
                    </a:cubicBezTo>
                    <a:cubicBezTo>
                      <a:pt x="952" y="616"/>
                      <a:pt x="952" y="616"/>
                      <a:pt x="952" y="616"/>
                    </a:cubicBezTo>
                    <a:cubicBezTo>
                      <a:pt x="951" y="614"/>
                      <a:pt x="951" y="614"/>
                      <a:pt x="951" y="614"/>
                    </a:cubicBezTo>
                    <a:cubicBezTo>
                      <a:pt x="950" y="613"/>
                      <a:pt x="950" y="613"/>
                      <a:pt x="950" y="613"/>
                    </a:cubicBezTo>
                    <a:cubicBezTo>
                      <a:pt x="949" y="613"/>
                      <a:pt x="949" y="613"/>
                      <a:pt x="949" y="613"/>
                    </a:cubicBezTo>
                    <a:cubicBezTo>
                      <a:pt x="948" y="614"/>
                      <a:pt x="948" y="614"/>
                      <a:pt x="948" y="614"/>
                    </a:cubicBezTo>
                    <a:cubicBezTo>
                      <a:pt x="946" y="614"/>
                      <a:pt x="946" y="614"/>
                      <a:pt x="946" y="614"/>
                    </a:cubicBezTo>
                    <a:cubicBezTo>
                      <a:pt x="946" y="613"/>
                      <a:pt x="946" y="613"/>
                      <a:pt x="946" y="613"/>
                    </a:cubicBezTo>
                    <a:cubicBezTo>
                      <a:pt x="944" y="611"/>
                      <a:pt x="944" y="611"/>
                      <a:pt x="944" y="611"/>
                    </a:cubicBezTo>
                    <a:cubicBezTo>
                      <a:pt x="943" y="611"/>
                      <a:pt x="943" y="611"/>
                      <a:pt x="943" y="611"/>
                    </a:cubicBezTo>
                    <a:cubicBezTo>
                      <a:pt x="942" y="609"/>
                      <a:pt x="942" y="609"/>
                      <a:pt x="942" y="609"/>
                    </a:cubicBezTo>
                    <a:cubicBezTo>
                      <a:pt x="942" y="607"/>
                      <a:pt x="942" y="607"/>
                      <a:pt x="942" y="607"/>
                    </a:cubicBezTo>
                    <a:cubicBezTo>
                      <a:pt x="942" y="607"/>
                      <a:pt x="942" y="607"/>
                      <a:pt x="942" y="607"/>
                    </a:cubicBezTo>
                    <a:cubicBezTo>
                      <a:pt x="942" y="605"/>
                      <a:pt x="942" y="605"/>
                      <a:pt x="942" y="605"/>
                    </a:cubicBezTo>
                    <a:cubicBezTo>
                      <a:pt x="942" y="603"/>
                      <a:pt x="942" y="603"/>
                      <a:pt x="942" y="603"/>
                    </a:cubicBezTo>
                    <a:cubicBezTo>
                      <a:pt x="941" y="602"/>
                      <a:pt x="941" y="602"/>
                      <a:pt x="941" y="602"/>
                    </a:cubicBezTo>
                    <a:cubicBezTo>
                      <a:pt x="940" y="602"/>
                      <a:pt x="940" y="602"/>
                      <a:pt x="940" y="602"/>
                    </a:cubicBezTo>
                    <a:cubicBezTo>
                      <a:pt x="940" y="601"/>
                      <a:pt x="940" y="601"/>
                      <a:pt x="940" y="601"/>
                    </a:cubicBezTo>
                    <a:cubicBezTo>
                      <a:pt x="940" y="600"/>
                      <a:pt x="940" y="600"/>
                      <a:pt x="940" y="600"/>
                    </a:cubicBezTo>
                    <a:cubicBezTo>
                      <a:pt x="940" y="598"/>
                      <a:pt x="940" y="598"/>
                      <a:pt x="940" y="598"/>
                    </a:cubicBezTo>
                    <a:cubicBezTo>
                      <a:pt x="941" y="597"/>
                      <a:pt x="941" y="597"/>
                      <a:pt x="941" y="597"/>
                    </a:cubicBezTo>
                    <a:cubicBezTo>
                      <a:pt x="940" y="597"/>
                      <a:pt x="940" y="597"/>
                      <a:pt x="940" y="597"/>
                    </a:cubicBezTo>
                    <a:cubicBezTo>
                      <a:pt x="939" y="597"/>
                      <a:pt x="939" y="597"/>
                      <a:pt x="939" y="597"/>
                    </a:cubicBezTo>
                    <a:cubicBezTo>
                      <a:pt x="938" y="598"/>
                      <a:pt x="938" y="598"/>
                      <a:pt x="938" y="598"/>
                    </a:cubicBezTo>
                    <a:cubicBezTo>
                      <a:pt x="937" y="598"/>
                      <a:pt x="937" y="598"/>
                      <a:pt x="937" y="598"/>
                    </a:cubicBezTo>
                    <a:cubicBezTo>
                      <a:pt x="936" y="598"/>
                      <a:pt x="936" y="598"/>
                      <a:pt x="936" y="598"/>
                    </a:cubicBezTo>
                    <a:cubicBezTo>
                      <a:pt x="935" y="598"/>
                      <a:pt x="935" y="598"/>
                      <a:pt x="935" y="598"/>
                    </a:cubicBezTo>
                    <a:cubicBezTo>
                      <a:pt x="934" y="597"/>
                      <a:pt x="934" y="597"/>
                      <a:pt x="934" y="597"/>
                    </a:cubicBezTo>
                    <a:cubicBezTo>
                      <a:pt x="933" y="597"/>
                      <a:pt x="933" y="597"/>
                      <a:pt x="933" y="597"/>
                    </a:cubicBezTo>
                    <a:cubicBezTo>
                      <a:pt x="932" y="597"/>
                      <a:pt x="932" y="597"/>
                      <a:pt x="932" y="597"/>
                    </a:cubicBezTo>
                    <a:cubicBezTo>
                      <a:pt x="930" y="596"/>
                      <a:pt x="930" y="596"/>
                      <a:pt x="930" y="596"/>
                    </a:cubicBezTo>
                    <a:cubicBezTo>
                      <a:pt x="930" y="595"/>
                      <a:pt x="930" y="595"/>
                      <a:pt x="930" y="595"/>
                    </a:cubicBezTo>
                    <a:cubicBezTo>
                      <a:pt x="929" y="594"/>
                      <a:pt x="929" y="594"/>
                      <a:pt x="929" y="594"/>
                    </a:cubicBezTo>
                    <a:cubicBezTo>
                      <a:pt x="929" y="594"/>
                      <a:pt x="929" y="594"/>
                      <a:pt x="929" y="594"/>
                    </a:cubicBezTo>
                    <a:cubicBezTo>
                      <a:pt x="928" y="593"/>
                      <a:pt x="928" y="593"/>
                      <a:pt x="928" y="593"/>
                    </a:cubicBezTo>
                    <a:cubicBezTo>
                      <a:pt x="928" y="592"/>
                      <a:pt x="928" y="592"/>
                      <a:pt x="928" y="592"/>
                    </a:cubicBezTo>
                    <a:cubicBezTo>
                      <a:pt x="927" y="592"/>
                      <a:pt x="927" y="592"/>
                      <a:pt x="927" y="592"/>
                    </a:cubicBezTo>
                    <a:cubicBezTo>
                      <a:pt x="926" y="591"/>
                      <a:pt x="926" y="591"/>
                      <a:pt x="926" y="591"/>
                    </a:cubicBezTo>
                    <a:cubicBezTo>
                      <a:pt x="925" y="590"/>
                      <a:pt x="925" y="590"/>
                      <a:pt x="925" y="590"/>
                    </a:cubicBezTo>
                    <a:cubicBezTo>
                      <a:pt x="924" y="589"/>
                      <a:pt x="924" y="589"/>
                      <a:pt x="924" y="589"/>
                    </a:cubicBezTo>
                    <a:cubicBezTo>
                      <a:pt x="923" y="589"/>
                      <a:pt x="923" y="589"/>
                      <a:pt x="923" y="589"/>
                    </a:cubicBezTo>
                    <a:cubicBezTo>
                      <a:pt x="923" y="590"/>
                      <a:pt x="923" y="590"/>
                      <a:pt x="923" y="590"/>
                    </a:cubicBezTo>
                    <a:cubicBezTo>
                      <a:pt x="922" y="590"/>
                      <a:pt x="922" y="590"/>
                      <a:pt x="922" y="590"/>
                    </a:cubicBezTo>
                    <a:cubicBezTo>
                      <a:pt x="921" y="590"/>
                      <a:pt x="921" y="590"/>
                      <a:pt x="921" y="590"/>
                    </a:cubicBezTo>
                    <a:cubicBezTo>
                      <a:pt x="921" y="591"/>
                      <a:pt x="921" y="591"/>
                      <a:pt x="921" y="591"/>
                    </a:cubicBezTo>
                    <a:cubicBezTo>
                      <a:pt x="920" y="590"/>
                      <a:pt x="920" y="590"/>
                      <a:pt x="920" y="590"/>
                    </a:cubicBezTo>
                    <a:cubicBezTo>
                      <a:pt x="919" y="590"/>
                      <a:pt x="919" y="590"/>
                      <a:pt x="919" y="590"/>
                    </a:cubicBezTo>
                    <a:cubicBezTo>
                      <a:pt x="918" y="589"/>
                      <a:pt x="918" y="589"/>
                      <a:pt x="918" y="589"/>
                    </a:cubicBezTo>
                    <a:cubicBezTo>
                      <a:pt x="916" y="589"/>
                      <a:pt x="916" y="589"/>
                      <a:pt x="916" y="589"/>
                    </a:cubicBezTo>
                    <a:cubicBezTo>
                      <a:pt x="915" y="589"/>
                      <a:pt x="915" y="589"/>
                      <a:pt x="915" y="589"/>
                    </a:cubicBezTo>
                    <a:cubicBezTo>
                      <a:pt x="916" y="588"/>
                      <a:pt x="916" y="588"/>
                      <a:pt x="916" y="588"/>
                    </a:cubicBezTo>
                    <a:cubicBezTo>
                      <a:pt x="916" y="587"/>
                      <a:pt x="916" y="587"/>
                      <a:pt x="916" y="587"/>
                    </a:cubicBezTo>
                    <a:cubicBezTo>
                      <a:pt x="915" y="587"/>
                      <a:pt x="915" y="587"/>
                      <a:pt x="915" y="587"/>
                    </a:cubicBezTo>
                    <a:cubicBezTo>
                      <a:pt x="914" y="588"/>
                      <a:pt x="914" y="588"/>
                      <a:pt x="914" y="588"/>
                    </a:cubicBezTo>
                    <a:cubicBezTo>
                      <a:pt x="912" y="588"/>
                      <a:pt x="912" y="588"/>
                      <a:pt x="912" y="588"/>
                    </a:cubicBezTo>
                    <a:cubicBezTo>
                      <a:pt x="911" y="588"/>
                      <a:pt x="911" y="588"/>
                      <a:pt x="911" y="588"/>
                    </a:cubicBezTo>
                    <a:cubicBezTo>
                      <a:pt x="910" y="588"/>
                      <a:pt x="910" y="588"/>
                      <a:pt x="910" y="588"/>
                    </a:cubicBezTo>
                    <a:cubicBezTo>
                      <a:pt x="909" y="588"/>
                      <a:pt x="909" y="588"/>
                      <a:pt x="909" y="588"/>
                    </a:cubicBezTo>
                    <a:cubicBezTo>
                      <a:pt x="908" y="588"/>
                      <a:pt x="908" y="588"/>
                      <a:pt x="908" y="588"/>
                    </a:cubicBezTo>
                    <a:cubicBezTo>
                      <a:pt x="907" y="587"/>
                      <a:pt x="907" y="587"/>
                      <a:pt x="907" y="587"/>
                    </a:cubicBezTo>
                    <a:cubicBezTo>
                      <a:pt x="906" y="586"/>
                      <a:pt x="906" y="586"/>
                      <a:pt x="906" y="586"/>
                    </a:cubicBezTo>
                    <a:cubicBezTo>
                      <a:pt x="904" y="584"/>
                      <a:pt x="904" y="584"/>
                      <a:pt x="904" y="584"/>
                    </a:cubicBezTo>
                    <a:cubicBezTo>
                      <a:pt x="903" y="582"/>
                      <a:pt x="903" y="582"/>
                      <a:pt x="903" y="582"/>
                    </a:cubicBezTo>
                    <a:cubicBezTo>
                      <a:pt x="903" y="581"/>
                      <a:pt x="903" y="581"/>
                      <a:pt x="903" y="581"/>
                    </a:cubicBezTo>
                    <a:cubicBezTo>
                      <a:pt x="902" y="579"/>
                      <a:pt x="902" y="579"/>
                      <a:pt x="902" y="579"/>
                    </a:cubicBezTo>
                    <a:cubicBezTo>
                      <a:pt x="901" y="579"/>
                      <a:pt x="901" y="579"/>
                      <a:pt x="901" y="579"/>
                    </a:cubicBezTo>
                    <a:cubicBezTo>
                      <a:pt x="900" y="578"/>
                      <a:pt x="900" y="578"/>
                      <a:pt x="900" y="578"/>
                    </a:cubicBezTo>
                    <a:cubicBezTo>
                      <a:pt x="900" y="576"/>
                      <a:pt x="900" y="576"/>
                      <a:pt x="900" y="576"/>
                    </a:cubicBezTo>
                    <a:cubicBezTo>
                      <a:pt x="900" y="576"/>
                      <a:pt x="900" y="576"/>
                      <a:pt x="900" y="576"/>
                    </a:cubicBezTo>
                    <a:cubicBezTo>
                      <a:pt x="899" y="574"/>
                      <a:pt x="899" y="574"/>
                      <a:pt x="899" y="574"/>
                    </a:cubicBezTo>
                    <a:cubicBezTo>
                      <a:pt x="899" y="572"/>
                      <a:pt x="899" y="572"/>
                      <a:pt x="899" y="572"/>
                    </a:cubicBezTo>
                    <a:cubicBezTo>
                      <a:pt x="895" y="570"/>
                      <a:pt x="895" y="570"/>
                      <a:pt x="895" y="570"/>
                    </a:cubicBezTo>
                    <a:cubicBezTo>
                      <a:pt x="893" y="567"/>
                      <a:pt x="893" y="567"/>
                      <a:pt x="893" y="567"/>
                    </a:cubicBezTo>
                    <a:cubicBezTo>
                      <a:pt x="893" y="566"/>
                      <a:pt x="893" y="566"/>
                      <a:pt x="893" y="566"/>
                    </a:cubicBezTo>
                    <a:cubicBezTo>
                      <a:pt x="892" y="565"/>
                      <a:pt x="892" y="565"/>
                      <a:pt x="892" y="565"/>
                    </a:cubicBezTo>
                    <a:cubicBezTo>
                      <a:pt x="891" y="565"/>
                      <a:pt x="891" y="565"/>
                      <a:pt x="891" y="565"/>
                    </a:cubicBezTo>
                    <a:cubicBezTo>
                      <a:pt x="891" y="565"/>
                      <a:pt x="891" y="565"/>
                      <a:pt x="891" y="565"/>
                    </a:cubicBezTo>
                    <a:cubicBezTo>
                      <a:pt x="891" y="564"/>
                      <a:pt x="891" y="564"/>
                      <a:pt x="891" y="564"/>
                    </a:cubicBezTo>
                    <a:cubicBezTo>
                      <a:pt x="891" y="563"/>
                      <a:pt x="891" y="563"/>
                      <a:pt x="891" y="563"/>
                    </a:cubicBezTo>
                    <a:cubicBezTo>
                      <a:pt x="890" y="562"/>
                      <a:pt x="890" y="562"/>
                      <a:pt x="890" y="562"/>
                    </a:cubicBezTo>
                    <a:cubicBezTo>
                      <a:pt x="889" y="561"/>
                      <a:pt x="889" y="561"/>
                      <a:pt x="889" y="561"/>
                    </a:cubicBezTo>
                    <a:cubicBezTo>
                      <a:pt x="888" y="560"/>
                      <a:pt x="888" y="560"/>
                      <a:pt x="888" y="560"/>
                    </a:cubicBezTo>
                    <a:cubicBezTo>
                      <a:pt x="888" y="559"/>
                      <a:pt x="888" y="559"/>
                      <a:pt x="888" y="559"/>
                    </a:cubicBezTo>
                    <a:cubicBezTo>
                      <a:pt x="887" y="557"/>
                      <a:pt x="887" y="557"/>
                      <a:pt x="887" y="557"/>
                    </a:cubicBezTo>
                    <a:cubicBezTo>
                      <a:pt x="886" y="556"/>
                      <a:pt x="886" y="556"/>
                      <a:pt x="886" y="556"/>
                    </a:cubicBezTo>
                    <a:cubicBezTo>
                      <a:pt x="884" y="554"/>
                      <a:pt x="884" y="554"/>
                      <a:pt x="884" y="554"/>
                    </a:cubicBezTo>
                    <a:cubicBezTo>
                      <a:pt x="884" y="553"/>
                      <a:pt x="884" y="553"/>
                      <a:pt x="884" y="553"/>
                    </a:cubicBezTo>
                    <a:cubicBezTo>
                      <a:pt x="884" y="552"/>
                      <a:pt x="884" y="552"/>
                      <a:pt x="884" y="552"/>
                    </a:cubicBezTo>
                    <a:cubicBezTo>
                      <a:pt x="884" y="551"/>
                      <a:pt x="884" y="551"/>
                      <a:pt x="884" y="551"/>
                    </a:cubicBezTo>
                    <a:cubicBezTo>
                      <a:pt x="882" y="551"/>
                      <a:pt x="882" y="551"/>
                      <a:pt x="882" y="551"/>
                    </a:cubicBezTo>
                    <a:cubicBezTo>
                      <a:pt x="881" y="550"/>
                      <a:pt x="881" y="550"/>
                      <a:pt x="881" y="550"/>
                    </a:cubicBezTo>
                    <a:cubicBezTo>
                      <a:pt x="881" y="549"/>
                      <a:pt x="881" y="549"/>
                      <a:pt x="881" y="549"/>
                    </a:cubicBezTo>
                    <a:cubicBezTo>
                      <a:pt x="881" y="548"/>
                      <a:pt x="881" y="548"/>
                      <a:pt x="881" y="548"/>
                    </a:cubicBezTo>
                    <a:cubicBezTo>
                      <a:pt x="881" y="547"/>
                      <a:pt x="881" y="547"/>
                      <a:pt x="881" y="547"/>
                    </a:cubicBezTo>
                    <a:cubicBezTo>
                      <a:pt x="880" y="546"/>
                      <a:pt x="880" y="546"/>
                      <a:pt x="880" y="546"/>
                    </a:cubicBezTo>
                    <a:cubicBezTo>
                      <a:pt x="879" y="545"/>
                      <a:pt x="879" y="545"/>
                      <a:pt x="879" y="545"/>
                    </a:cubicBezTo>
                    <a:cubicBezTo>
                      <a:pt x="879" y="544"/>
                      <a:pt x="879" y="544"/>
                      <a:pt x="879" y="544"/>
                    </a:cubicBezTo>
                    <a:cubicBezTo>
                      <a:pt x="878" y="544"/>
                      <a:pt x="878" y="544"/>
                      <a:pt x="878" y="544"/>
                    </a:cubicBezTo>
                    <a:cubicBezTo>
                      <a:pt x="877" y="544"/>
                      <a:pt x="877" y="544"/>
                      <a:pt x="877" y="544"/>
                    </a:cubicBezTo>
                    <a:cubicBezTo>
                      <a:pt x="876" y="544"/>
                      <a:pt x="876" y="544"/>
                      <a:pt x="876" y="544"/>
                    </a:cubicBezTo>
                    <a:cubicBezTo>
                      <a:pt x="875" y="543"/>
                      <a:pt x="875" y="543"/>
                      <a:pt x="875" y="543"/>
                    </a:cubicBezTo>
                    <a:cubicBezTo>
                      <a:pt x="876" y="542"/>
                      <a:pt x="876" y="542"/>
                      <a:pt x="876" y="542"/>
                    </a:cubicBezTo>
                    <a:cubicBezTo>
                      <a:pt x="876" y="541"/>
                      <a:pt x="876" y="541"/>
                      <a:pt x="876" y="541"/>
                    </a:cubicBezTo>
                    <a:cubicBezTo>
                      <a:pt x="874" y="541"/>
                      <a:pt x="874" y="541"/>
                      <a:pt x="874" y="541"/>
                    </a:cubicBezTo>
                    <a:cubicBezTo>
                      <a:pt x="873" y="541"/>
                      <a:pt x="873" y="541"/>
                      <a:pt x="873" y="541"/>
                    </a:cubicBezTo>
                    <a:cubicBezTo>
                      <a:pt x="873" y="541"/>
                      <a:pt x="873" y="541"/>
                      <a:pt x="873" y="541"/>
                    </a:cubicBezTo>
                    <a:cubicBezTo>
                      <a:pt x="872" y="541"/>
                      <a:pt x="872" y="541"/>
                      <a:pt x="872" y="541"/>
                    </a:cubicBezTo>
                    <a:cubicBezTo>
                      <a:pt x="872" y="540"/>
                      <a:pt x="872" y="540"/>
                      <a:pt x="872" y="540"/>
                    </a:cubicBezTo>
                    <a:cubicBezTo>
                      <a:pt x="872" y="539"/>
                      <a:pt x="872" y="539"/>
                      <a:pt x="872" y="539"/>
                    </a:cubicBezTo>
                    <a:cubicBezTo>
                      <a:pt x="871" y="538"/>
                      <a:pt x="871" y="538"/>
                      <a:pt x="871" y="538"/>
                    </a:cubicBezTo>
                    <a:cubicBezTo>
                      <a:pt x="870" y="537"/>
                      <a:pt x="870" y="537"/>
                      <a:pt x="870" y="537"/>
                    </a:cubicBezTo>
                    <a:cubicBezTo>
                      <a:pt x="869" y="537"/>
                      <a:pt x="869" y="537"/>
                      <a:pt x="869" y="537"/>
                    </a:cubicBezTo>
                    <a:cubicBezTo>
                      <a:pt x="868" y="536"/>
                      <a:pt x="868" y="536"/>
                      <a:pt x="868" y="536"/>
                    </a:cubicBezTo>
                    <a:cubicBezTo>
                      <a:pt x="867" y="537"/>
                      <a:pt x="867" y="537"/>
                      <a:pt x="867" y="537"/>
                    </a:cubicBezTo>
                    <a:cubicBezTo>
                      <a:pt x="866" y="537"/>
                      <a:pt x="866" y="537"/>
                      <a:pt x="866" y="537"/>
                    </a:cubicBezTo>
                    <a:cubicBezTo>
                      <a:pt x="865" y="536"/>
                      <a:pt x="865" y="536"/>
                      <a:pt x="865" y="536"/>
                    </a:cubicBezTo>
                    <a:cubicBezTo>
                      <a:pt x="864" y="537"/>
                      <a:pt x="864" y="537"/>
                      <a:pt x="864" y="537"/>
                    </a:cubicBezTo>
                    <a:cubicBezTo>
                      <a:pt x="864" y="538"/>
                      <a:pt x="864" y="538"/>
                      <a:pt x="864" y="538"/>
                    </a:cubicBezTo>
                    <a:cubicBezTo>
                      <a:pt x="864" y="538"/>
                      <a:pt x="864" y="538"/>
                      <a:pt x="864" y="538"/>
                    </a:cubicBezTo>
                    <a:cubicBezTo>
                      <a:pt x="862" y="538"/>
                      <a:pt x="862" y="538"/>
                      <a:pt x="862" y="538"/>
                    </a:cubicBezTo>
                    <a:cubicBezTo>
                      <a:pt x="861" y="537"/>
                      <a:pt x="861" y="537"/>
                      <a:pt x="861" y="537"/>
                    </a:cubicBezTo>
                    <a:cubicBezTo>
                      <a:pt x="860" y="537"/>
                      <a:pt x="860" y="537"/>
                      <a:pt x="860" y="537"/>
                    </a:cubicBezTo>
                    <a:cubicBezTo>
                      <a:pt x="858" y="537"/>
                      <a:pt x="858" y="537"/>
                      <a:pt x="858" y="537"/>
                    </a:cubicBezTo>
                    <a:cubicBezTo>
                      <a:pt x="858" y="537"/>
                      <a:pt x="858" y="537"/>
                      <a:pt x="858" y="537"/>
                    </a:cubicBezTo>
                    <a:cubicBezTo>
                      <a:pt x="856" y="536"/>
                      <a:pt x="856" y="536"/>
                      <a:pt x="856" y="536"/>
                    </a:cubicBezTo>
                    <a:cubicBezTo>
                      <a:pt x="853" y="535"/>
                      <a:pt x="853" y="535"/>
                      <a:pt x="853" y="535"/>
                    </a:cubicBezTo>
                    <a:cubicBezTo>
                      <a:pt x="852" y="534"/>
                      <a:pt x="852" y="534"/>
                      <a:pt x="852" y="534"/>
                    </a:cubicBezTo>
                    <a:cubicBezTo>
                      <a:pt x="851" y="534"/>
                      <a:pt x="851" y="534"/>
                      <a:pt x="851" y="534"/>
                    </a:cubicBezTo>
                    <a:cubicBezTo>
                      <a:pt x="850" y="534"/>
                      <a:pt x="850" y="534"/>
                      <a:pt x="850" y="534"/>
                    </a:cubicBezTo>
                    <a:cubicBezTo>
                      <a:pt x="849" y="534"/>
                      <a:pt x="849" y="534"/>
                      <a:pt x="849" y="534"/>
                    </a:cubicBezTo>
                    <a:cubicBezTo>
                      <a:pt x="846" y="535"/>
                      <a:pt x="846" y="535"/>
                      <a:pt x="846" y="535"/>
                    </a:cubicBezTo>
                    <a:cubicBezTo>
                      <a:pt x="846" y="536"/>
                      <a:pt x="846" y="536"/>
                      <a:pt x="846" y="536"/>
                    </a:cubicBezTo>
                    <a:cubicBezTo>
                      <a:pt x="845" y="536"/>
                      <a:pt x="845" y="536"/>
                      <a:pt x="845" y="536"/>
                    </a:cubicBezTo>
                    <a:cubicBezTo>
                      <a:pt x="844" y="537"/>
                      <a:pt x="844" y="537"/>
                      <a:pt x="844" y="537"/>
                    </a:cubicBezTo>
                    <a:cubicBezTo>
                      <a:pt x="842" y="537"/>
                      <a:pt x="842" y="537"/>
                      <a:pt x="842" y="537"/>
                    </a:cubicBezTo>
                    <a:cubicBezTo>
                      <a:pt x="841" y="537"/>
                      <a:pt x="841" y="537"/>
                      <a:pt x="841" y="537"/>
                    </a:cubicBezTo>
                    <a:cubicBezTo>
                      <a:pt x="839" y="537"/>
                      <a:pt x="839" y="537"/>
                      <a:pt x="839" y="537"/>
                    </a:cubicBezTo>
                    <a:cubicBezTo>
                      <a:pt x="838" y="538"/>
                      <a:pt x="838" y="538"/>
                      <a:pt x="838" y="538"/>
                    </a:cubicBezTo>
                    <a:cubicBezTo>
                      <a:pt x="836" y="538"/>
                      <a:pt x="836" y="538"/>
                      <a:pt x="836" y="538"/>
                    </a:cubicBezTo>
                    <a:cubicBezTo>
                      <a:pt x="836" y="539"/>
                      <a:pt x="836" y="539"/>
                      <a:pt x="836" y="539"/>
                    </a:cubicBezTo>
                    <a:cubicBezTo>
                      <a:pt x="834" y="540"/>
                      <a:pt x="834" y="540"/>
                      <a:pt x="834" y="540"/>
                    </a:cubicBezTo>
                    <a:cubicBezTo>
                      <a:pt x="833" y="540"/>
                      <a:pt x="833" y="540"/>
                      <a:pt x="833" y="540"/>
                    </a:cubicBezTo>
                    <a:cubicBezTo>
                      <a:pt x="832" y="540"/>
                      <a:pt x="832" y="540"/>
                      <a:pt x="832" y="540"/>
                    </a:cubicBezTo>
                    <a:cubicBezTo>
                      <a:pt x="831" y="540"/>
                      <a:pt x="831" y="540"/>
                      <a:pt x="831" y="540"/>
                    </a:cubicBezTo>
                    <a:cubicBezTo>
                      <a:pt x="830" y="540"/>
                      <a:pt x="830" y="540"/>
                      <a:pt x="830" y="540"/>
                    </a:cubicBezTo>
                    <a:cubicBezTo>
                      <a:pt x="828" y="541"/>
                      <a:pt x="828" y="541"/>
                      <a:pt x="828" y="541"/>
                    </a:cubicBezTo>
                    <a:cubicBezTo>
                      <a:pt x="827" y="542"/>
                      <a:pt x="827" y="542"/>
                      <a:pt x="827" y="542"/>
                    </a:cubicBezTo>
                    <a:cubicBezTo>
                      <a:pt x="827" y="543"/>
                      <a:pt x="827" y="543"/>
                      <a:pt x="827" y="543"/>
                    </a:cubicBezTo>
                    <a:cubicBezTo>
                      <a:pt x="825" y="544"/>
                      <a:pt x="825" y="544"/>
                      <a:pt x="825" y="544"/>
                    </a:cubicBezTo>
                    <a:cubicBezTo>
                      <a:pt x="825" y="546"/>
                      <a:pt x="825" y="546"/>
                      <a:pt x="825" y="546"/>
                    </a:cubicBezTo>
                    <a:cubicBezTo>
                      <a:pt x="824" y="547"/>
                      <a:pt x="824" y="547"/>
                      <a:pt x="824" y="547"/>
                    </a:cubicBezTo>
                    <a:cubicBezTo>
                      <a:pt x="824" y="548"/>
                      <a:pt x="824" y="548"/>
                      <a:pt x="824" y="548"/>
                    </a:cubicBezTo>
                    <a:cubicBezTo>
                      <a:pt x="823" y="549"/>
                      <a:pt x="823" y="549"/>
                      <a:pt x="823" y="549"/>
                    </a:cubicBezTo>
                    <a:cubicBezTo>
                      <a:pt x="823" y="551"/>
                      <a:pt x="823" y="551"/>
                      <a:pt x="823" y="551"/>
                    </a:cubicBezTo>
                    <a:cubicBezTo>
                      <a:pt x="824" y="552"/>
                      <a:pt x="824" y="552"/>
                      <a:pt x="824" y="552"/>
                    </a:cubicBezTo>
                    <a:cubicBezTo>
                      <a:pt x="825" y="552"/>
                      <a:pt x="825" y="552"/>
                      <a:pt x="825" y="552"/>
                    </a:cubicBezTo>
                    <a:cubicBezTo>
                      <a:pt x="827" y="551"/>
                      <a:pt x="827" y="551"/>
                      <a:pt x="827" y="551"/>
                    </a:cubicBezTo>
                    <a:cubicBezTo>
                      <a:pt x="828" y="550"/>
                      <a:pt x="828" y="550"/>
                      <a:pt x="828" y="550"/>
                    </a:cubicBezTo>
                    <a:cubicBezTo>
                      <a:pt x="829" y="551"/>
                      <a:pt x="829" y="551"/>
                      <a:pt x="829" y="551"/>
                    </a:cubicBezTo>
                    <a:cubicBezTo>
                      <a:pt x="831" y="553"/>
                      <a:pt x="831" y="553"/>
                      <a:pt x="831" y="553"/>
                    </a:cubicBezTo>
                    <a:cubicBezTo>
                      <a:pt x="832" y="555"/>
                      <a:pt x="832" y="555"/>
                      <a:pt x="832" y="555"/>
                    </a:cubicBezTo>
                    <a:cubicBezTo>
                      <a:pt x="833" y="556"/>
                      <a:pt x="833" y="556"/>
                      <a:pt x="833" y="556"/>
                    </a:cubicBezTo>
                    <a:cubicBezTo>
                      <a:pt x="833" y="557"/>
                      <a:pt x="833" y="557"/>
                      <a:pt x="833" y="557"/>
                    </a:cubicBezTo>
                    <a:cubicBezTo>
                      <a:pt x="833" y="558"/>
                      <a:pt x="833" y="558"/>
                      <a:pt x="833" y="558"/>
                    </a:cubicBezTo>
                    <a:cubicBezTo>
                      <a:pt x="833" y="560"/>
                      <a:pt x="833" y="560"/>
                      <a:pt x="833" y="560"/>
                    </a:cubicBezTo>
                    <a:cubicBezTo>
                      <a:pt x="832" y="561"/>
                      <a:pt x="832" y="561"/>
                      <a:pt x="832" y="561"/>
                    </a:cubicBezTo>
                    <a:cubicBezTo>
                      <a:pt x="831" y="563"/>
                      <a:pt x="831" y="563"/>
                      <a:pt x="831" y="563"/>
                    </a:cubicBezTo>
                    <a:cubicBezTo>
                      <a:pt x="830" y="565"/>
                      <a:pt x="830" y="565"/>
                      <a:pt x="830" y="565"/>
                    </a:cubicBezTo>
                    <a:cubicBezTo>
                      <a:pt x="829" y="566"/>
                      <a:pt x="829" y="566"/>
                      <a:pt x="829" y="566"/>
                    </a:cubicBezTo>
                    <a:cubicBezTo>
                      <a:pt x="828" y="568"/>
                      <a:pt x="828" y="568"/>
                      <a:pt x="828" y="568"/>
                    </a:cubicBezTo>
                    <a:cubicBezTo>
                      <a:pt x="828" y="570"/>
                      <a:pt x="828" y="570"/>
                      <a:pt x="828" y="570"/>
                    </a:cubicBezTo>
                    <a:cubicBezTo>
                      <a:pt x="829" y="571"/>
                      <a:pt x="829" y="571"/>
                      <a:pt x="829" y="571"/>
                    </a:cubicBezTo>
                    <a:cubicBezTo>
                      <a:pt x="829" y="572"/>
                      <a:pt x="829" y="572"/>
                      <a:pt x="829" y="572"/>
                    </a:cubicBezTo>
                    <a:cubicBezTo>
                      <a:pt x="829" y="574"/>
                      <a:pt x="829" y="574"/>
                      <a:pt x="829" y="574"/>
                    </a:cubicBezTo>
                    <a:cubicBezTo>
                      <a:pt x="830" y="576"/>
                      <a:pt x="830" y="576"/>
                      <a:pt x="830" y="576"/>
                    </a:cubicBezTo>
                    <a:cubicBezTo>
                      <a:pt x="830" y="577"/>
                      <a:pt x="830" y="577"/>
                      <a:pt x="830" y="577"/>
                    </a:cubicBezTo>
                    <a:cubicBezTo>
                      <a:pt x="829" y="578"/>
                      <a:pt x="829" y="578"/>
                      <a:pt x="829" y="578"/>
                    </a:cubicBezTo>
                    <a:cubicBezTo>
                      <a:pt x="828" y="579"/>
                      <a:pt x="828" y="579"/>
                      <a:pt x="828" y="579"/>
                    </a:cubicBezTo>
                    <a:cubicBezTo>
                      <a:pt x="829" y="581"/>
                      <a:pt x="829" y="581"/>
                      <a:pt x="829" y="581"/>
                    </a:cubicBezTo>
                    <a:cubicBezTo>
                      <a:pt x="829" y="583"/>
                      <a:pt x="829" y="583"/>
                      <a:pt x="829" y="583"/>
                    </a:cubicBezTo>
                    <a:cubicBezTo>
                      <a:pt x="829" y="584"/>
                      <a:pt x="829" y="584"/>
                      <a:pt x="829" y="584"/>
                    </a:cubicBezTo>
                    <a:cubicBezTo>
                      <a:pt x="829" y="587"/>
                      <a:pt x="829" y="587"/>
                      <a:pt x="829" y="587"/>
                    </a:cubicBezTo>
                    <a:cubicBezTo>
                      <a:pt x="830" y="587"/>
                      <a:pt x="830" y="587"/>
                      <a:pt x="830" y="587"/>
                    </a:cubicBezTo>
                    <a:cubicBezTo>
                      <a:pt x="830" y="588"/>
                      <a:pt x="830" y="588"/>
                      <a:pt x="830" y="588"/>
                    </a:cubicBezTo>
                    <a:cubicBezTo>
                      <a:pt x="831" y="587"/>
                      <a:pt x="831" y="587"/>
                      <a:pt x="831" y="587"/>
                    </a:cubicBezTo>
                    <a:cubicBezTo>
                      <a:pt x="832" y="588"/>
                      <a:pt x="832" y="588"/>
                      <a:pt x="832" y="588"/>
                    </a:cubicBezTo>
                    <a:cubicBezTo>
                      <a:pt x="832" y="589"/>
                      <a:pt x="832" y="589"/>
                      <a:pt x="832" y="589"/>
                    </a:cubicBezTo>
                    <a:cubicBezTo>
                      <a:pt x="832" y="591"/>
                      <a:pt x="832" y="591"/>
                      <a:pt x="832" y="591"/>
                    </a:cubicBezTo>
                    <a:cubicBezTo>
                      <a:pt x="830" y="593"/>
                      <a:pt x="830" y="593"/>
                      <a:pt x="830" y="593"/>
                    </a:cubicBezTo>
                    <a:cubicBezTo>
                      <a:pt x="827" y="593"/>
                      <a:pt x="827" y="593"/>
                      <a:pt x="827" y="593"/>
                    </a:cubicBezTo>
                    <a:cubicBezTo>
                      <a:pt x="825" y="595"/>
                      <a:pt x="825" y="595"/>
                      <a:pt x="825" y="595"/>
                    </a:cubicBezTo>
                    <a:cubicBezTo>
                      <a:pt x="820" y="599"/>
                      <a:pt x="820" y="599"/>
                      <a:pt x="820" y="599"/>
                    </a:cubicBezTo>
                    <a:cubicBezTo>
                      <a:pt x="819" y="599"/>
                      <a:pt x="819" y="599"/>
                      <a:pt x="819" y="599"/>
                    </a:cubicBezTo>
                    <a:cubicBezTo>
                      <a:pt x="818" y="598"/>
                      <a:pt x="818" y="598"/>
                      <a:pt x="818" y="598"/>
                    </a:cubicBezTo>
                    <a:cubicBezTo>
                      <a:pt x="815" y="598"/>
                      <a:pt x="815" y="598"/>
                      <a:pt x="815" y="598"/>
                    </a:cubicBezTo>
                    <a:cubicBezTo>
                      <a:pt x="813" y="598"/>
                      <a:pt x="813" y="598"/>
                      <a:pt x="813" y="598"/>
                    </a:cubicBezTo>
                    <a:cubicBezTo>
                      <a:pt x="813" y="597"/>
                      <a:pt x="813" y="597"/>
                      <a:pt x="813" y="597"/>
                    </a:cubicBezTo>
                    <a:cubicBezTo>
                      <a:pt x="812" y="597"/>
                      <a:pt x="812" y="597"/>
                      <a:pt x="812" y="597"/>
                    </a:cubicBezTo>
                    <a:cubicBezTo>
                      <a:pt x="811" y="598"/>
                      <a:pt x="811" y="598"/>
                      <a:pt x="811" y="598"/>
                    </a:cubicBezTo>
                    <a:cubicBezTo>
                      <a:pt x="810" y="597"/>
                      <a:pt x="810" y="597"/>
                      <a:pt x="810" y="597"/>
                    </a:cubicBezTo>
                    <a:cubicBezTo>
                      <a:pt x="806" y="595"/>
                      <a:pt x="806" y="595"/>
                      <a:pt x="806" y="595"/>
                    </a:cubicBezTo>
                    <a:cubicBezTo>
                      <a:pt x="803" y="596"/>
                      <a:pt x="803" y="596"/>
                      <a:pt x="803" y="596"/>
                    </a:cubicBezTo>
                    <a:cubicBezTo>
                      <a:pt x="803" y="597"/>
                      <a:pt x="803" y="597"/>
                      <a:pt x="803" y="597"/>
                    </a:cubicBezTo>
                    <a:cubicBezTo>
                      <a:pt x="801" y="598"/>
                      <a:pt x="801" y="598"/>
                      <a:pt x="801" y="598"/>
                    </a:cubicBezTo>
                    <a:cubicBezTo>
                      <a:pt x="799" y="598"/>
                      <a:pt x="799" y="598"/>
                      <a:pt x="799" y="598"/>
                    </a:cubicBezTo>
                    <a:cubicBezTo>
                      <a:pt x="798" y="598"/>
                      <a:pt x="798" y="598"/>
                      <a:pt x="798" y="598"/>
                    </a:cubicBezTo>
                    <a:cubicBezTo>
                      <a:pt x="796" y="598"/>
                      <a:pt x="796" y="598"/>
                      <a:pt x="796" y="598"/>
                    </a:cubicBezTo>
                    <a:cubicBezTo>
                      <a:pt x="795" y="598"/>
                      <a:pt x="795" y="598"/>
                      <a:pt x="795" y="598"/>
                    </a:cubicBezTo>
                    <a:cubicBezTo>
                      <a:pt x="794" y="596"/>
                      <a:pt x="794" y="596"/>
                      <a:pt x="794" y="596"/>
                    </a:cubicBezTo>
                    <a:cubicBezTo>
                      <a:pt x="792" y="595"/>
                      <a:pt x="792" y="595"/>
                      <a:pt x="792" y="595"/>
                    </a:cubicBezTo>
                    <a:cubicBezTo>
                      <a:pt x="790" y="595"/>
                      <a:pt x="790" y="595"/>
                      <a:pt x="790" y="595"/>
                    </a:cubicBezTo>
                    <a:cubicBezTo>
                      <a:pt x="787" y="595"/>
                      <a:pt x="787" y="595"/>
                      <a:pt x="787" y="595"/>
                    </a:cubicBezTo>
                    <a:cubicBezTo>
                      <a:pt x="786" y="595"/>
                      <a:pt x="786" y="595"/>
                      <a:pt x="786" y="595"/>
                    </a:cubicBezTo>
                    <a:cubicBezTo>
                      <a:pt x="785" y="595"/>
                      <a:pt x="785" y="595"/>
                      <a:pt x="785" y="595"/>
                    </a:cubicBezTo>
                    <a:cubicBezTo>
                      <a:pt x="783" y="596"/>
                      <a:pt x="783" y="596"/>
                      <a:pt x="783" y="596"/>
                    </a:cubicBezTo>
                    <a:cubicBezTo>
                      <a:pt x="783" y="598"/>
                      <a:pt x="783" y="598"/>
                      <a:pt x="783" y="598"/>
                    </a:cubicBezTo>
                    <a:cubicBezTo>
                      <a:pt x="781" y="600"/>
                      <a:pt x="781" y="600"/>
                      <a:pt x="781" y="600"/>
                    </a:cubicBezTo>
                    <a:cubicBezTo>
                      <a:pt x="779" y="600"/>
                      <a:pt x="779" y="600"/>
                      <a:pt x="779" y="600"/>
                    </a:cubicBezTo>
                    <a:cubicBezTo>
                      <a:pt x="778" y="602"/>
                      <a:pt x="778" y="602"/>
                      <a:pt x="778" y="602"/>
                    </a:cubicBezTo>
                    <a:cubicBezTo>
                      <a:pt x="778" y="603"/>
                      <a:pt x="778" y="603"/>
                      <a:pt x="778" y="603"/>
                    </a:cubicBezTo>
                    <a:cubicBezTo>
                      <a:pt x="778" y="605"/>
                      <a:pt x="778" y="605"/>
                      <a:pt x="778" y="605"/>
                    </a:cubicBezTo>
                    <a:cubicBezTo>
                      <a:pt x="776" y="607"/>
                      <a:pt x="776" y="607"/>
                      <a:pt x="776" y="607"/>
                    </a:cubicBezTo>
                    <a:cubicBezTo>
                      <a:pt x="771" y="607"/>
                      <a:pt x="771" y="607"/>
                      <a:pt x="771" y="607"/>
                    </a:cubicBezTo>
                    <a:cubicBezTo>
                      <a:pt x="770" y="607"/>
                      <a:pt x="770" y="607"/>
                      <a:pt x="770" y="607"/>
                    </a:cubicBezTo>
                    <a:cubicBezTo>
                      <a:pt x="768" y="609"/>
                      <a:pt x="768" y="609"/>
                      <a:pt x="768" y="609"/>
                    </a:cubicBezTo>
                    <a:cubicBezTo>
                      <a:pt x="766" y="609"/>
                      <a:pt x="766" y="609"/>
                      <a:pt x="766" y="609"/>
                    </a:cubicBezTo>
                    <a:cubicBezTo>
                      <a:pt x="763" y="611"/>
                      <a:pt x="763" y="611"/>
                      <a:pt x="763" y="611"/>
                    </a:cubicBezTo>
                    <a:cubicBezTo>
                      <a:pt x="761" y="613"/>
                      <a:pt x="761" y="613"/>
                      <a:pt x="761" y="613"/>
                    </a:cubicBezTo>
                    <a:cubicBezTo>
                      <a:pt x="760" y="613"/>
                      <a:pt x="760" y="613"/>
                      <a:pt x="760" y="613"/>
                    </a:cubicBezTo>
                    <a:cubicBezTo>
                      <a:pt x="758" y="612"/>
                      <a:pt x="758" y="612"/>
                      <a:pt x="758" y="612"/>
                    </a:cubicBezTo>
                    <a:cubicBezTo>
                      <a:pt x="756" y="612"/>
                      <a:pt x="756" y="612"/>
                      <a:pt x="756" y="612"/>
                    </a:cubicBezTo>
                    <a:cubicBezTo>
                      <a:pt x="755" y="613"/>
                      <a:pt x="755" y="613"/>
                      <a:pt x="755" y="613"/>
                    </a:cubicBezTo>
                    <a:cubicBezTo>
                      <a:pt x="753" y="613"/>
                      <a:pt x="753" y="613"/>
                      <a:pt x="753" y="613"/>
                    </a:cubicBezTo>
                    <a:cubicBezTo>
                      <a:pt x="747" y="613"/>
                      <a:pt x="747" y="613"/>
                      <a:pt x="747" y="613"/>
                    </a:cubicBezTo>
                    <a:cubicBezTo>
                      <a:pt x="743" y="612"/>
                      <a:pt x="743" y="612"/>
                      <a:pt x="743" y="612"/>
                    </a:cubicBezTo>
                    <a:cubicBezTo>
                      <a:pt x="739" y="613"/>
                      <a:pt x="739" y="613"/>
                      <a:pt x="739" y="613"/>
                    </a:cubicBezTo>
                    <a:cubicBezTo>
                      <a:pt x="738" y="613"/>
                      <a:pt x="738" y="613"/>
                      <a:pt x="738" y="613"/>
                    </a:cubicBezTo>
                    <a:cubicBezTo>
                      <a:pt x="736" y="611"/>
                      <a:pt x="736" y="611"/>
                      <a:pt x="736" y="611"/>
                    </a:cubicBezTo>
                    <a:cubicBezTo>
                      <a:pt x="735" y="611"/>
                      <a:pt x="735" y="611"/>
                      <a:pt x="735" y="611"/>
                    </a:cubicBezTo>
                    <a:cubicBezTo>
                      <a:pt x="734" y="610"/>
                      <a:pt x="734" y="610"/>
                      <a:pt x="734" y="610"/>
                    </a:cubicBezTo>
                    <a:cubicBezTo>
                      <a:pt x="732" y="609"/>
                      <a:pt x="732" y="609"/>
                      <a:pt x="732" y="609"/>
                    </a:cubicBezTo>
                    <a:cubicBezTo>
                      <a:pt x="731" y="606"/>
                      <a:pt x="731" y="606"/>
                      <a:pt x="731" y="606"/>
                    </a:cubicBezTo>
                    <a:cubicBezTo>
                      <a:pt x="730" y="605"/>
                      <a:pt x="730" y="605"/>
                      <a:pt x="730" y="605"/>
                    </a:cubicBezTo>
                    <a:cubicBezTo>
                      <a:pt x="728" y="605"/>
                      <a:pt x="728" y="605"/>
                      <a:pt x="728" y="605"/>
                    </a:cubicBezTo>
                    <a:cubicBezTo>
                      <a:pt x="725" y="605"/>
                      <a:pt x="725" y="605"/>
                      <a:pt x="725" y="605"/>
                    </a:cubicBezTo>
                    <a:cubicBezTo>
                      <a:pt x="722" y="604"/>
                      <a:pt x="722" y="604"/>
                      <a:pt x="722" y="604"/>
                    </a:cubicBezTo>
                    <a:cubicBezTo>
                      <a:pt x="720" y="601"/>
                      <a:pt x="720" y="601"/>
                      <a:pt x="720" y="601"/>
                    </a:cubicBezTo>
                    <a:cubicBezTo>
                      <a:pt x="716" y="601"/>
                      <a:pt x="716" y="601"/>
                      <a:pt x="716" y="601"/>
                    </a:cubicBezTo>
                    <a:cubicBezTo>
                      <a:pt x="713" y="601"/>
                      <a:pt x="713" y="601"/>
                      <a:pt x="713" y="601"/>
                    </a:cubicBezTo>
                    <a:cubicBezTo>
                      <a:pt x="711" y="600"/>
                      <a:pt x="711" y="600"/>
                      <a:pt x="711" y="600"/>
                    </a:cubicBezTo>
                    <a:cubicBezTo>
                      <a:pt x="709" y="600"/>
                      <a:pt x="709" y="600"/>
                      <a:pt x="709" y="600"/>
                    </a:cubicBezTo>
                    <a:cubicBezTo>
                      <a:pt x="706" y="601"/>
                      <a:pt x="706" y="601"/>
                      <a:pt x="706" y="601"/>
                    </a:cubicBezTo>
                    <a:cubicBezTo>
                      <a:pt x="704" y="602"/>
                      <a:pt x="704" y="602"/>
                      <a:pt x="704" y="602"/>
                    </a:cubicBezTo>
                    <a:cubicBezTo>
                      <a:pt x="701" y="602"/>
                      <a:pt x="701" y="602"/>
                      <a:pt x="701" y="602"/>
                    </a:cubicBezTo>
                    <a:cubicBezTo>
                      <a:pt x="698" y="603"/>
                      <a:pt x="698" y="603"/>
                      <a:pt x="698" y="603"/>
                    </a:cubicBezTo>
                    <a:cubicBezTo>
                      <a:pt x="696" y="605"/>
                      <a:pt x="696" y="605"/>
                      <a:pt x="696" y="605"/>
                    </a:cubicBezTo>
                    <a:cubicBezTo>
                      <a:pt x="695" y="605"/>
                      <a:pt x="695" y="605"/>
                      <a:pt x="695" y="605"/>
                    </a:cubicBezTo>
                    <a:cubicBezTo>
                      <a:pt x="694" y="605"/>
                      <a:pt x="694" y="605"/>
                      <a:pt x="694" y="605"/>
                    </a:cubicBezTo>
                    <a:cubicBezTo>
                      <a:pt x="693" y="605"/>
                      <a:pt x="693" y="605"/>
                      <a:pt x="693" y="605"/>
                    </a:cubicBezTo>
                    <a:cubicBezTo>
                      <a:pt x="691" y="605"/>
                      <a:pt x="691" y="605"/>
                      <a:pt x="691" y="605"/>
                    </a:cubicBezTo>
                    <a:cubicBezTo>
                      <a:pt x="688" y="605"/>
                      <a:pt x="688" y="605"/>
                      <a:pt x="688" y="605"/>
                    </a:cubicBezTo>
                    <a:cubicBezTo>
                      <a:pt x="688" y="606"/>
                      <a:pt x="688" y="606"/>
                      <a:pt x="688" y="606"/>
                    </a:cubicBezTo>
                    <a:cubicBezTo>
                      <a:pt x="686" y="606"/>
                      <a:pt x="686" y="606"/>
                      <a:pt x="686" y="606"/>
                    </a:cubicBezTo>
                    <a:cubicBezTo>
                      <a:pt x="683" y="604"/>
                      <a:pt x="683" y="604"/>
                      <a:pt x="683" y="604"/>
                    </a:cubicBezTo>
                    <a:cubicBezTo>
                      <a:pt x="681" y="604"/>
                      <a:pt x="681" y="604"/>
                      <a:pt x="681" y="604"/>
                    </a:cubicBezTo>
                    <a:cubicBezTo>
                      <a:pt x="680" y="603"/>
                      <a:pt x="680" y="603"/>
                      <a:pt x="680" y="603"/>
                    </a:cubicBezTo>
                    <a:cubicBezTo>
                      <a:pt x="678" y="601"/>
                      <a:pt x="678" y="601"/>
                      <a:pt x="678" y="601"/>
                    </a:cubicBezTo>
                    <a:cubicBezTo>
                      <a:pt x="677" y="601"/>
                      <a:pt x="677" y="601"/>
                      <a:pt x="677" y="601"/>
                    </a:cubicBezTo>
                    <a:cubicBezTo>
                      <a:pt x="676" y="600"/>
                      <a:pt x="676" y="600"/>
                      <a:pt x="676" y="600"/>
                    </a:cubicBezTo>
                    <a:cubicBezTo>
                      <a:pt x="676" y="598"/>
                      <a:pt x="676" y="598"/>
                      <a:pt x="676" y="598"/>
                    </a:cubicBezTo>
                    <a:cubicBezTo>
                      <a:pt x="675" y="596"/>
                      <a:pt x="675" y="596"/>
                      <a:pt x="675" y="596"/>
                    </a:cubicBezTo>
                    <a:cubicBezTo>
                      <a:pt x="674" y="595"/>
                      <a:pt x="674" y="595"/>
                      <a:pt x="674" y="595"/>
                    </a:cubicBezTo>
                    <a:cubicBezTo>
                      <a:pt x="674" y="594"/>
                      <a:pt x="674" y="594"/>
                      <a:pt x="674" y="594"/>
                    </a:cubicBezTo>
                    <a:cubicBezTo>
                      <a:pt x="673" y="592"/>
                      <a:pt x="673" y="592"/>
                      <a:pt x="673" y="592"/>
                    </a:cubicBezTo>
                    <a:cubicBezTo>
                      <a:pt x="673" y="591"/>
                      <a:pt x="673" y="591"/>
                      <a:pt x="673" y="591"/>
                    </a:cubicBezTo>
                    <a:cubicBezTo>
                      <a:pt x="673" y="590"/>
                      <a:pt x="673" y="590"/>
                      <a:pt x="673" y="590"/>
                    </a:cubicBezTo>
                    <a:cubicBezTo>
                      <a:pt x="671" y="589"/>
                      <a:pt x="671" y="589"/>
                      <a:pt x="671" y="589"/>
                    </a:cubicBezTo>
                    <a:cubicBezTo>
                      <a:pt x="667" y="589"/>
                      <a:pt x="667" y="589"/>
                      <a:pt x="667" y="589"/>
                    </a:cubicBezTo>
                    <a:cubicBezTo>
                      <a:pt x="665" y="589"/>
                      <a:pt x="665" y="589"/>
                      <a:pt x="665" y="589"/>
                    </a:cubicBezTo>
                    <a:cubicBezTo>
                      <a:pt x="664" y="588"/>
                      <a:pt x="664" y="588"/>
                      <a:pt x="664" y="588"/>
                    </a:cubicBezTo>
                    <a:cubicBezTo>
                      <a:pt x="662" y="588"/>
                      <a:pt x="662" y="588"/>
                      <a:pt x="662" y="588"/>
                    </a:cubicBezTo>
                    <a:cubicBezTo>
                      <a:pt x="661" y="587"/>
                      <a:pt x="661" y="587"/>
                      <a:pt x="661" y="587"/>
                    </a:cubicBezTo>
                    <a:cubicBezTo>
                      <a:pt x="659" y="586"/>
                      <a:pt x="659" y="586"/>
                      <a:pt x="659" y="586"/>
                    </a:cubicBezTo>
                    <a:cubicBezTo>
                      <a:pt x="656" y="586"/>
                      <a:pt x="656" y="586"/>
                      <a:pt x="656" y="586"/>
                    </a:cubicBezTo>
                    <a:cubicBezTo>
                      <a:pt x="654" y="586"/>
                      <a:pt x="654" y="586"/>
                      <a:pt x="654" y="586"/>
                    </a:cubicBezTo>
                    <a:cubicBezTo>
                      <a:pt x="652" y="585"/>
                      <a:pt x="652" y="585"/>
                      <a:pt x="652" y="585"/>
                    </a:cubicBezTo>
                    <a:cubicBezTo>
                      <a:pt x="651" y="585"/>
                      <a:pt x="651" y="585"/>
                      <a:pt x="651" y="585"/>
                    </a:cubicBezTo>
                    <a:cubicBezTo>
                      <a:pt x="649" y="584"/>
                      <a:pt x="649" y="584"/>
                      <a:pt x="649" y="584"/>
                    </a:cubicBezTo>
                    <a:cubicBezTo>
                      <a:pt x="646" y="583"/>
                      <a:pt x="646" y="583"/>
                      <a:pt x="646" y="583"/>
                    </a:cubicBezTo>
                    <a:cubicBezTo>
                      <a:pt x="645" y="582"/>
                      <a:pt x="645" y="582"/>
                      <a:pt x="645" y="582"/>
                    </a:cubicBezTo>
                    <a:cubicBezTo>
                      <a:pt x="643" y="582"/>
                      <a:pt x="643" y="582"/>
                      <a:pt x="643" y="582"/>
                    </a:cubicBezTo>
                    <a:cubicBezTo>
                      <a:pt x="642" y="583"/>
                      <a:pt x="642" y="583"/>
                      <a:pt x="642" y="583"/>
                    </a:cubicBezTo>
                    <a:cubicBezTo>
                      <a:pt x="642" y="584"/>
                      <a:pt x="642" y="584"/>
                      <a:pt x="642" y="584"/>
                    </a:cubicBezTo>
                    <a:cubicBezTo>
                      <a:pt x="642" y="586"/>
                      <a:pt x="642" y="586"/>
                      <a:pt x="642" y="586"/>
                    </a:cubicBezTo>
                    <a:cubicBezTo>
                      <a:pt x="641" y="588"/>
                      <a:pt x="641" y="588"/>
                      <a:pt x="641" y="588"/>
                    </a:cubicBezTo>
                    <a:cubicBezTo>
                      <a:pt x="641" y="587"/>
                      <a:pt x="641" y="587"/>
                      <a:pt x="641" y="587"/>
                    </a:cubicBezTo>
                    <a:cubicBezTo>
                      <a:pt x="639" y="588"/>
                      <a:pt x="639" y="588"/>
                      <a:pt x="639" y="588"/>
                    </a:cubicBezTo>
                    <a:cubicBezTo>
                      <a:pt x="638" y="589"/>
                      <a:pt x="638" y="589"/>
                      <a:pt x="638" y="589"/>
                    </a:cubicBezTo>
                    <a:cubicBezTo>
                      <a:pt x="638" y="591"/>
                      <a:pt x="638" y="591"/>
                      <a:pt x="638" y="591"/>
                    </a:cubicBezTo>
                    <a:cubicBezTo>
                      <a:pt x="636" y="593"/>
                      <a:pt x="636" y="593"/>
                      <a:pt x="636" y="593"/>
                    </a:cubicBezTo>
                    <a:cubicBezTo>
                      <a:pt x="636" y="598"/>
                      <a:pt x="636" y="598"/>
                      <a:pt x="636" y="598"/>
                    </a:cubicBezTo>
                    <a:cubicBezTo>
                      <a:pt x="637" y="600"/>
                      <a:pt x="637" y="600"/>
                      <a:pt x="637" y="600"/>
                    </a:cubicBezTo>
                    <a:cubicBezTo>
                      <a:pt x="639" y="601"/>
                      <a:pt x="639" y="601"/>
                      <a:pt x="639" y="601"/>
                    </a:cubicBezTo>
                    <a:cubicBezTo>
                      <a:pt x="640" y="602"/>
                      <a:pt x="640" y="602"/>
                      <a:pt x="640" y="602"/>
                    </a:cubicBezTo>
                    <a:cubicBezTo>
                      <a:pt x="642" y="603"/>
                      <a:pt x="642" y="603"/>
                      <a:pt x="642" y="603"/>
                    </a:cubicBezTo>
                    <a:cubicBezTo>
                      <a:pt x="643" y="604"/>
                      <a:pt x="643" y="604"/>
                      <a:pt x="643" y="604"/>
                    </a:cubicBezTo>
                    <a:cubicBezTo>
                      <a:pt x="642" y="607"/>
                      <a:pt x="642" y="607"/>
                      <a:pt x="642" y="607"/>
                    </a:cubicBezTo>
                    <a:cubicBezTo>
                      <a:pt x="642" y="610"/>
                      <a:pt x="642" y="610"/>
                      <a:pt x="642" y="610"/>
                    </a:cubicBezTo>
                    <a:cubicBezTo>
                      <a:pt x="644" y="611"/>
                      <a:pt x="644" y="611"/>
                      <a:pt x="644" y="611"/>
                    </a:cubicBezTo>
                    <a:cubicBezTo>
                      <a:pt x="645" y="612"/>
                      <a:pt x="645" y="612"/>
                      <a:pt x="645" y="612"/>
                    </a:cubicBezTo>
                    <a:cubicBezTo>
                      <a:pt x="643" y="615"/>
                      <a:pt x="643" y="615"/>
                      <a:pt x="643" y="615"/>
                    </a:cubicBezTo>
                    <a:cubicBezTo>
                      <a:pt x="640" y="615"/>
                      <a:pt x="640" y="615"/>
                      <a:pt x="640" y="615"/>
                    </a:cubicBezTo>
                    <a:cubicBezTo>
                      <a:pt x="638" y="615"/>
                      <a:pt x="638" y="615"/>
                      <a:pt x="638" y="615"/>
                    </a:cubicBezTo>
                    <a:cubicBezTo>
                      <a:pt x="638" y="616"/>
                      <a:pt x="638" y="616"/>
                      <a:pt x="638" y="616"/>
                    </a:cubicBezTo>
                    <a:cubicBezTo>
                      <a:pt x="636" y="616"/>
                      <a:pt x="636" y="616"/>
                      <a:pt x="636" y="616"/>
                    </a:cubicBezTo>
                    <a:cubicBezTo>
                      <a:pt x="634" y="615"/>
                      <a:pt x="634" y="615"/>
                      <a:pt x="634" y="615"/>
                    </a:cubicBezTo>
                    <a:cubicBezTo>
                      <a:pt x="630" y="615"/>
                      <a:pt x="630" y="615"/>
                      <a:pt x="630" y="615"/>
                    </a:cubicBezTo>
                    <a:cubicBezTo>
                      <a:pt x="629" y="615"/>
                      <a:pt x="629" y="615"/>
                      <a:pt x="629" y="615"/>
                    </a:cubicBezTo>
                    <a:cubicBezTo>
                      <a:pt x="627" y="614"/>
                      <a:pt x="627" y="614"/>
                      <a:pt x="627" y="614"/>
                    </a:cubicBezTo>
                    <a:cubicBezTo>
                      <a:pt x="626" y="614"/>
                      <a:pt x="626" y="614"/>
                      <a:pt x="626" y="614"/>
                    </a:cubicBezTo>
                    <a:cubicBezTo>
                      <a:pt x="624" y="614"/>
                      <a:pt x="624" y="614"/>
                      <a:pt x="624" y="614"/>
                    </a:cubicBezTo>
                    <a:cubicBezTo>
                      <a:pt x="622" y="616"/>
                      <a:pt x="622" y="616"/>
                      <a:pt x="622" y="616"/>
                    </a:cubicBezTo>
                    <a:cubicBezTo>
                      <a:pt x="620" y="616"/>
                      <a:pt x="620" y="616"/>
                      <a:pt x="620" y="616"/>
                    </a:cubicBezTo>
                    <a:cubicBezTo>
                      <a:pt x="619" y="617"/>
                      <a:pt x="619" y="617"/>
                      <a:pt x="619" y="617"/>
                    </a:cubicBezTo>
                    <a:cubicBezTo>
                      <a:pt x="615" y="615"/>
                      <a:pt x="615" y="615"/>
                      <a:pt x="615" y="615"/>
                    </a:cubicBezTo>
                    <a:cubicBezTo>
                      <a:pt x="614" y="614"/>
                      <a:pt x="614" y="614"/>
                      <a:pt x="614" y="614"/>
                    </a:cubicBezTo>
                    <a:cubicBezTo>
                      <a:pt x="609" y="611"/>
                      <a:pt x="609" y="611"/>
                      <a:pt x="609" y="611"/>
                    </a:cubicBezTo>
                    <a:cubicBezTo>
                      <a:pt x="608" y="610"/>
                      <a:pt x="608" y="610"/>
                      <a:pt x="608" y="610"/>
                    </a:cubicBezTo>
                    <a:cubicBezTo>
                      <a:pt x="608" y="609"/>
                      <a:pt x="608" y="609"/>
                      <a:pt x="608" y="609"/>
                    </a:cubicBezTo>
                    <a:cubicBezTo>
                      <a:pt x="607" y="607"/>
                      <a:pt x="607" y="607"/>
                      <a:pt x="607" y="607"/>
                    </a:cubicBezTo>
                    <a:cubicBezTo>
                      <a:pt x="604" y="607"/>
                      <a:pt x="604" y="607"/>
                      <a:pt x="604" y="607"/>
                    </a:cubicBezTo>
                    <a:cubicBezTo>
                      <a:pt x="603" y="608"/>
                      <a:pt x="603" y="608"/>
                      <a:pt x="603" y="608"/>
                    </a:cubicBezTo>
                    <a:cubicBezTo>
                      <a:pt x="601" y="608"/>
                      <a:pt x="601" y="608"/>
                      <a:pt x="601" y="608"/>
                    </a:cubicBezTo>
                    <a:cubicBezTo>
                      <a:pt x="600" y="608"/>
                      <a:pt x="600" y="608"/>
                      <a:pt x="600" y="608"/>
                    </a:cubicBezTo>
                    <a:cubicBezTo>
                      <a:pt x="598" y="609"/>
                      <a:pt x="598" y="609"/>
                      <a:pt x="598" y="609"/>
                    </a:cubicBezTo>
                    <a:cubicBezTo>
                      <a:pt x="597" y="607"/>
                      <a:pt x="597" y="607"/>
                      <a:pt x="597" y="607"/>
                    </a:cubicBezTo>
                    <a:cubicBezTo>
                      <a:pt x="597" y="606"/>
                      <a:pt x="597" y="606"/>
                      <a:pt x="597" y="606"/>
                    </a:cubicBezTo>
                    <a:cubicBezTo>
                      <a:pt x="596" y="605"/>
                      <a:pt x="596" y="605"/>
                      <a:pt x="596" y="605"/>
                    </a:cubicBezTo>
                    <a:cubicBezTo>
                      <a:pt x="595" y="605"/>
                      <a:pt x="595" y="605"/>
                      <a:pt x="595" y="605"/>
                    </a:cubicBezTo>
                    <a:cubicBezTo>
                      <a:pt x="594" y="606"/>
                      <a:pt x="594" y="606"/>
                      <a:pt x="594" y="606"/>
                    </a:cubicBezTo>
                    <a:cubicBezTo>
                      <a:pt x="592" y="605"/>
                      <a:pt x="592" y="605"/>
                      <a:pt x="592" y="605"/>
                    </a:cubicBezTo>
                    <a:cubicBezTo>
                      <a:pt x="590" y="605"/>
                      <a:pt x="590" y="605"/>
                      <a:pt x="590" y="605"/>
                    </a:cubicBezTo>
                    <a:cubicBezTo>
                      <a:pt x="588" y="606"/>
                      <a:pt x="588" y="606"/>
                      <a:pt x="588" y="606"/>
                    </a:cubicBezTo>
                    <a:cubicBezTo>
                      <a:pt x="585" y="606"/>
                      <a:pt x="585" y="606"/>
                      <a:pt x="585" y="606"/>
                    </a:cubicBezTo>
                    <a:cubicBezTo>
                      <a:pt x="584" y="607"/>
                      <a:pt x="584" y="607"/>
                      <a:pt x="584" y="607"/>
                    </a:cubicBezTo>
                    <a:cubicBezTo>
                      <a:pt x="583" y="609"/>
                      <a:pt x="583" y="609"/>
                      <a:pt x="583" y="609"/>
                    </a:cubicBezTo>
                    <a:cubicBezTo>
                      <a:pt x="581" y="610"/>
                      <a:pt x="581" y="610"/>
                      <a:pt x="581" y="610"/>
                    </a:cubicBezTo>
                    <a:cubicBezTo>
                      <a:pt x="578" y="609"/>
                      <a:pt x="578" y="609"/>
                      <a:pt x="578" y="609"/>
                    </a:cubicBezTo>
                    <a:cubicBezTo>
                      <a:pt x="578" y="610"/>
                      <a:pt x="578" y="610"/>
                      <a:pt x="578" y="610"/>
                    </a:cubicBezTo>
                    <a:cubicBezTo>
                      <a:pt x="578" y="611"/>
                      <a:pt x="578" y="611"/>
                      <a:pt x="578" y="611"/>
                    </a:cubicBezTo>
                    <a:cubicBezTo>
                      <a:pt x="579" y="612"/>
                      <a:pt x="579" y="612"/>
                      <a:pt x="579" y="612"/>
                    </a:cubicBezTo>
                    <a:cubicBezTo>
                      <a:pt x="578" y="613"/>
                      <a:pt x="578" y="613"/>
                      <a:pt x="578" y="613"/>
                    </a:cubicBezTo>
                    <a:cubicBezTo>
                      <a:pt x="577" y="615"/>
                      <a:pt x="577" y="615"/>
                      <a:pt x="577" y="615"/>
                    </a:cubicBezTo>
                    <a:cubicBezTo>
                      <a:pt x="575" y="615"/>
                      <a:pt x="575" y="615"/>
                      <a:pt x="575" y="615"/>
                    </a:cubicBezTo>
                    <a:cubicBezTo>
                      <a:pt x="573" y="617"/>
                      <a:pt x="573" y="617"/>
                      <a:pt x="573" y="617"/>
                    </a:cubicBezTo>
                    <a:cubicBezTo>
                      <a:pt x="573" y="618"/>
                      <a:pt x="573" y="618"/>
                      <a:pt x="573" y="618"/>
                    </a:cubicBezTo>
                    <a:cubicBezTo>
                      <a:pt x="571" y="619"/>
                      <a:pt x="571" y="619"/>
                      <a:pt x="571" y="619"/>
                    </a:cubicBezTo>
                    <a:cubicBezTo>
                      <a:pt x="570" y="621"/>
                      <a:pt x="570" y="621"/>
                      <a:pt x="570" y="621"/>
                    </a:cubicBezTo>
                    <a:cubicBezTo>
                      <a:pt x="570" y="623"/>
                      <a:pt x="570" y="623"/>
                      <a:pt x="570" y="623"/>
                    </a:cubicBezTo>
                    <a:cubicBezTo>
                      <a:pt x="567" y="624"/>
                      <a:pt x="567" y="624"/>
                      <a:pt x="567" y="624"/>
                    </a:cubicBezTo>
                    <a:cubicBezTo>
                      <a:pt x="565" y="626"/>
                      <a:pt x="565" y="626"/>
                      <a:pt x="565" y="626"/>
                    </a:cubicBezTo>
                    <a:cubicBezTo>
                      <a:pt x="565" y="627"/>
                      <a:pt x="565" y="627"/>
                      <a:pt x="565" y="627"/>
                    </a:cubicBezTo>
                    <a:cubicBezTo>
                      <a:pt x="560" y="627"/>
                      <a:pt x="560" y="627"/>
                      <a:pt x="560" y="627"/>
                    </a:cubicBezTo>
                    <a:cubicBezTo>
                      <a:pt x="559" y="627"/>
                      <a:pt x="559" y="627"/>
                      <a:pt x="559" y="627"/>
                    </a:cubicBezTo>
                    <a:cubicBezTo>
                      <a:pt x="557" y="631"/>
                      <a:pt x="557" y="631"/>
                      <a:pt x="557" y="631"/>
                    </a:cubicBezTo>
                    <a:cubicBezTo>
                      <a:pt x="557" y="631"/>
                      <a:pt x="557" y="631"/>
                      <a:pt x="557" y="631"/>
                    </a:cubicBezTo>
                    <a:cubicBezTo>
                      <a:pt x="557" y="631"/>
                      <a:pt x="557" y="631"/>
                      <a:pt x="557" y="631"/>
                    </a:cubicBezTo>
                    <a:cubicBezTo>
                      <a:pt x="555" y="630"/>
                      <a:pt x="555" y="630"/>
                      <a:pt x="555" y="630"/>
                    </a:cubicBezTo>
                    <a:cubicBezTo>
                      <a:pt x="553" y="630"/>
                      <a:pt x="553" y="630"/>
                      <a:pt x="553" y="630"/>
                    </a:cubicBezTo>
                    <a:cubicBezTo>
                      <a:pt x="553" y="630"/>
                      <a:pt x="553" y="630"/>
                      <a:pt x="553" y="630"/>
                    </a:cubicBezTo>
                    <a:cubicBezTo>
                      <a:pt x="550" y="629"/>
                      <a:pt x="550" y="629"/>
                      <a:pt x="550" y="629"/>
                    </a:cubicBezTo>
                    <a:cubicBezTo>
                      <a:pt x="548" y="627"/>
                      <a:pt x="548" y="627"/>
                      <a:pt x="548" y="627"/>
                    </a:cubicBezTo>
                    <a:cubicBezTo>
                      <a:pt x="547" y="627"/>
                      <a:pt x="547" y="627"/>
                      <a:pt x="547" y="627"/>
                    </a:cubicBezTo>
                    <a:cubicBezTo>
                      <a:pt x="546" y="625"/>
                      <a:pt x="546" y="625"/>
                      <a:pt x="546" y="625"/>
                    </a:cubicBezTo>
                    <a:cubicBezTo>
                      <a:pt x="547" y="623"/>
                      <a:pt x="547" y="623"/>
                      <a:pt x="547" y="623"/>
                    </a:cubicBezTo>
                    <a:cubicBezTo>
                      <a:pt x="546" y="622"/>
                      <a:pt x="546" y="622"/>
                      <a:pt x="546" y="622"/>
                    </a:cubicBezTo>
                    <a:cubicBezTo>
                      <a:pt x="544" y="623"/>
                      <a:pt x="544" y="623"/>
                      <a:pt x="544" y="623"/>
                    </a:cubicBezTo>
                    <a:cubicBezTo>
                      <a:pt x="543" y="625"/>
                      <a:pt x="543" y="625"/>
                      <a:pt x="543" y="625"/>
                    </a:cubicBezTo>
                    <a:cubicBezTo>
                      <a:pt x="541" y="626"/>
                      <a:pt x="541" y="626"/>
                      <a:pt x="541" y="626"/>
                    </a:cubicBezTo>
                    <a:cubicBezTo>
                      <a:pt x="537" y="626"/>
                      <a:pt x="537" y="626"/>
                      <a:pt x="537" y="626"/>
                    </a:cubicBezTo>
                    <a:cubicBezTo>
                      <a:pt x="535" y="627"/>
                      <a:pt x="535" y="627"/>
                      <a:pt x="535" y="627"/>
                    </a:cubicBezTo>
                    <a:cubicBezTo>
                      <a:pt x="535" y="628"/>
                      <a:pt x="535" y="628"/>
                      <a:pt x="535" y="628"/>
                    </a:cubicBezTo>
                    <a:cubicBezTo>
                      <a:pt x="533" y="627"/>
                      <a:pt x="533" y="627"/>
                      <a:pt x="533" y="627"/>
                    </a:cubicBezTo>
                    <a:cubicBezTo>
                      <a:pt x="531" y="626"/>
                      <a:pt x="531" y="626"/>
                      <a:pt x="531" y="626"/>
                    </a:cubicBezTo>
                    <a:cubicBezTo>
                      <a:pt x="530" y="626"/>
                      <a:pt x="530" y="626"/>
                      <a:pt x="530" y="626"/>
                    </a:cubicBezTo>
                    <a:cubicBezTo>
                      <a:pt x="530" y="626"/>
                      <a:pt x="530" y="626"/>
                      <a:pt x="530" y="626"/>
                    </a:cubicBezTo>
                    <a:cubicBezTo>
                      <a:pt x="529" y="625"/>
                      <a:pt x="529" y="625"/>
                      <a:pt x="529" y="625"/>
                    </a:cubicBezTo>
                    <a:cubicBezTo>
                      <a:pt x="529" y="624"/>
                      <a:pt x="529" y="624"/>
                      <a:pt x="529" y="624"/>
                    </a:cubicBezTo>
                    <a:cubicBezTo>
                      <a:pt x="529" y="622"/>
                      <a:pt x="529" y="622"/>
                      <a:pt x="529" y="622"/>
                    </a:cubicBezTo>
                    <a:cubicBezTo>
                      <a:pt x="529" y="621"/>
                      <a:pt x="529" y="621"/>
                      <a:pt x="529" y="621"/>
                    </a:cubicBezTo>
                    <a:cubicBezTo>
                      <a:pt x="529" y="620"/>
                      <a:pt x="529" y="620"/>
                      <a:pt x="529" y="620"/>
                    </a:cubicBezTo>
                    <a:cubicBezTo>
                      <a:pt x="527" y="619"/>
                      <a:pt x="527" y="619"/>
                      <a:pt x="527" y="619"/>
                    </a:cubicBezTo>
                    <a:cubicBezTo>
                      <a:pt x="527" y="619"/>
                      <a:pt x="527" y="619"/>
                      <a:pt x="527" y="619"/>
                    </a:cubicBezTo>
                    <a:cubicBezTo>
                      <a:pt x="525" y="618"/>
                      <a:pt x="525" y="618"/>
                      <a:pt x="525" y="618"/>
                    </a:cubicBezTo>
                    <a:cubicBezTo>
                      <a:pt x="523" y="617"/>
                      <a:pt x="523" y="617"/>
                      <a:pt x="523" y="617"/>
                    </a:cubicBezTo>
                    <a:cubicBezTo>
                      <a:pt x="522" y="617"/>
                      <a:pt x="522" y="617"/>
                      <a:pt x="522" y="617"/>
                    </a:cubicBezTo>
                    <a:cubicBezTo>
                      <a:pt x="521" y="615"/>
                      <a:pt x="521" y="615"/>
                      <a:pt x="521" y="615"/>
                    </a:cubicBezTo>
                    <a:cubicBezTo>
                      <a:pt x="519" y="612"/>
                      <a:pt x="519" y="612"/>
                      <a:pt x="519" y="612"/>
                    </a:cubicBezTo>
                    <a:cubicBezTo>
                      <a:pt x="516" y="610"/>
                      <a:pt x="516" y="610"/>
                      <a:pt x="516" y="610"/>
                    </a:cubicBezTo>
                    <a:cubicBezTo>
                      <a:pt x="513" y="610"/>
                      <a:pt x="513" y="610"/>
                      <a:pt x="513" y="610"/>
                    </a:cubicBezTo>
                    <a:cubicBezTo>
                      <a:pt x="510" y="610"/>
                      <a:pt x="510" y="610"/>
                      <a:pt x="510" y="610"/>
                    </a:cubicBezTo>
                    <a:cubicBezTo>
                      <a:pt x="507" y="610"/>
                      <a:pt x="507" y="610"/>
                      <a:pt x="507" y="610"/>
                    </a:cubicBezTo>
                    <a:cubicBezTo>
                      <a:pt x="507" y="611"/>
                      <a:pt x="507" y="611"/>
                      <a:pt x="507" y="611"/>
                    </a:cubicBezTo>
                    <a:cubicBezTo>
                      <a:pt x="507" y="612"/>
                      <a:pt x="507" y="612"/>
                      <a:pt x="507" y="612"/>
                    </a:cubicBezTo>
                    <a:cubicBezTo>
                      <a:pt x="507" y="613"/>
                      <a:pt x="507" y="613"/>
                      <a:pt x="507" y="613"/>
                    </a:cubicBezTo>
                    <a:cubicBezTo>
                      <a:pt x="505" y="614"/>
                      <a:pt x="505" y="614"/>
                      <a:pt x="505" y="614"/>
                    </a:cubicBezTo>
                    <a:cubicBezTo>
                      <a:pt x="503" y="613"/>
                      <a:pt x="503" y="613"/>
                      <a:pt x="503" y="613"/>
                    </a:cubicBezTo>
                    <a:cubicBezTo>
                      <a:pt x="501" y="614"/>
                      <a:pt x="501" y="614"/>
                      <a:pt x="501" y="614"/>
                    </a:cubicBezTo>
                    <a:cubicBezTo>
                      <a:pt x="499" y="613"/>
                      <a:pt x="499" y="613"/>
                      <a:pt x="499" y="613"/>
                    </a:cubicBezTo>
                    <a:cubicBezTo>
                      <a:pt x="497" y="613"/>
                      <a:pt x="497" y="613"/>
                      <a:pt x="497" y="613"/>
                    </a:cubicBezTo>
                    <a:cubicBezTo>
                      <a:pt x="496" y="614"/>
                      <a:pt x="496" y="614"/>
                      <a:pt x="496" y="614"/>
                    </a:cubicBezTo>
                    <a:cubicBezTo>
                      <a:pt x="494" y="614"/>
                      <a:pt x="494" y="614"/>
                      <a:pt x="494" y="614"/>
                    </a:cubicBezTo>
                    <a:cubicBezTo>
                      <a:pt x="493" y="613"/>
                      <a:pt x="493" y="613"/>
                      <a:pt x="493" y="613"/>
                    </a:cubicBezTo>
                    <a:cubicBezTo>
                      <a:pt x="491" y="612"/>
                      <a:pt x="491" y="612"/>
                      <a:pt x="491" y="612"/>
                    </a:cubicBezTo>
                    <a:cubicBezTo>
                      <a:pt x="491" y="611"/>
                      <a:pt x="491" y="611"/>
                      <a:pt x="491" y="611"/>
                    </a:cubicBezTo>
                    <a:cubicBezTo>
                      <a:pt x="491" y="609"/>
                      <a:pt x="491" y="609"/>
                      <a:pt x="491" y="609"/>
                    </a:cubicBezTo>
                    <a:cubicBezTo>
                      <a:pt x="488" y="608"/>
                      <a:pt x="488" y="608"/>
                      <a:pt x="488" y="608"/>
                    </a:cubicBezTo>
                    <a:cubicBezTo>
                      <a:pt x="487" y="609"/>
                      <a:pt x="487" y="609"/>
                      <a:pt x="487" y="609"/>
                    </a:cubicBezTo>
                    <a:cubicBezTo>
                      <a:pt x="487" y="611"/>
                      <a:pt x="487" y="611"/>
                      <a:pt x="487" y="611"/>
                    </a:cubicBezTo>
                    <a:cubicBezTo>
                      <a:pt x="487" y="611"/>
                      <a:pt x="487" y="611"/>
                      <a:pt x="487" y="611"/>
                    </a:cubicBezTo>
                    <a:cubicBezTo>
                      <a:pt x="487" y="612"/>
                      <a:pt x="487" y="612"/>
                      <a:pt x="487" y="612"/>
                    </a:cubicBezTo>
                    <a:cubicBezTo>
                      <a:pt x="485" y="613"/>
                      <a:pt x="485" y="613"/>
                      <a:pt x="485" y="613"/>
                    </a:cubicBezTo>
                    <a:cubicBezTo>
                      <a:pt x="483" y="614"/>
                      <a:pt x="483" y="614"/>
                      <a:pt x="483" y="614"/>
                    </a:cubicBezTo>
                    <a:cubicBezTo>
                      <a:pt x="460" y="585"/>
                      <a:pt x="460" y="585"/>
                      <a:pt x="460" y="585"/>
                    </a:cubicBezTo>
                    <a:cubicBezTo>
                      <a:pt x="443" y="572"/>
                      <a:pt x="443" y="572"/>
                      <a:pt x="443" y="572"/>
                    </a:cubicBezTo>
                    <a:cubicBezTo>
                      <a:pt x="442" y="571"/>
                      <a:pt x="442" y="571"/>
                      <a:pt x="442" y="571"/>
                    </a:cubicBezTo>
                    <a:cubicBezTo>
                      <a:pt x="444" y="570"/>
                      <a:pt x="444" y="570"/>
                      <a:pt x="444" y="570"/>
                    </a:cubicBezTo>
                    <a:cubicBezTo>
                      <a:pt x="445" y="568"/>
                      <a:pt x="445" y="568"/>
                      <a:pt x="445" y="568"/>
                    </a:cubicBezTo>
                    <a:cubicBezTo>
                      <a:pt x="445" y="567"/>
                      <a:pt x="445" y="567"/>
                      <a:pt x="445" y="567"/>
                    </a:cubicBezTo>
                    <a:cubicBezTo>
                      <a:pt x="444" y="566"/>
                      <a:pt x="444" y="566"/>
                      <a:pt x="444" y="566"/>
                    </a:cubicBezTo>
                    <a:cubicBezTo>
                      <a:pt x="442" y="567"/>
                      <a:pt x="442" y="567"/>
                      <a:pt x="442" y="567"/>
                    </a:cubicBezTo>
                    <a:cubicBezTo>
                      <a:pt x="440" y="567"/>
                      <a:pt x="440" y="567"/>
                      <a:pt x="440" y="567"/>
                    </a:cubicBezTo>
                    <a:cubicBezTo>
                      <a:pt x="438" y="569"/>
                      <a:pt x="438" y="569"/>
                      <a:pt x="438" y="569"/>
                    </a:cubicBezTo>
                    <a:cubicBezTo>
                      <a:pt x="437" y="570"/>
                      <a:pt x="437" y="570"/>
                      <a:pt x="437" y="570"/>
                    </a:cubicBezTo>
                    <a:cubicBezTo>
                      <a:pt x="435" y="572"/>
                      <a:pt x="435" y="572"/>
                      <a:pt x="435" y="572"/>
                    </a:cubicBezTo>
                    <a:cubicBezTo>
                      <a:pt x="434" y="573"/>
                      <a:pt x="434" y="573"/>
                      <a:pt x="434" y="573"/>
                    </a:cubicBezTo>
                    <a:cubicBezTo>
                      <a:pt x="433" y="574"/>
                      <a:pt x="433" y="574"/>
                      <a:pt x="433" y="574"/>
                    </a:cubicBezTo>
                    <a:cubicBezTo>
                      <a:pt x="432" y="576"/>
                      <a:pt x="432" y="576"/>
                      <a:pt x="432" y="576"/>
                    </a:cubicBezTo>
                    <a:cubicBezTo>
                      <a:pt x="430" y="577"/>
                      <a:pt x="430" y="577"/>
                      <a:pt x="430" y="577"/>
                    </a:cubicBezTo>
                    <a:cubicBezTo>
                      <a:pt x="428" y="577"/>
                      <a:pt x="428" y="577"/>
                      <a:pt x="428" y="577"/>
                    </a:cubicBezTo>
                    <a:cubicBezTo>
                      <a:pt x="426" y="578"/>
                      <a:pt x="426" y="578"/>
                      <a:pt x="426" y="578"/>
                    </a:cubicBezTo>
                    <a:cubicBezTo>
                      <a:pt x="426" y="580"/>
                      <a:pt x="426" y="580"/>
                      <a:pt x="426" y="580"/>
                    </a:cubicBezTo>
                    <a:cubicBezTo>
                      <a:pt x="425" y="581"/>
                      <a:pt x="425" y="581"/>
                      <a:pt x="425" y="581"/>
                    </a:cubicBezTo>
                    <a:cubicBezTo>
                      <a:pt x="424" y="580"/>
                      <a:pt x="424" y="580"/>
                      <a:pt x="424" y="580"/>
                    </a:cubicBezTo>
                    <a:cubicBezTo>
                      <a:pt x="420" y="579"/>
                      <a:pt x="420" y="579"/>
                      <a:pt x="420" y="579"/>
                    </a:cubicBezTo>
                    <a:cubicBezTo>
                      <a:pt x="418" y="580"/>
                      <a:pt x="418" y="580"/>
                      <a:pt x="418" y="580"/>
                    </a:cubicBezTo>
                    <a:cubicBezTo>
                      <a:pt x="417" y="581"/>
                      <a:pt x="417" y="581"/>
                      <a:pt x="417" y="581"/>
                    </a:cubicBezTo>
                    <a:cubicBezTo>
                      <a:pt x="416" y="581"/>
                      <a:pt x="416" y="581"/>
                      <a:pt x="416" y="581"/>
                    </a:cubicBezTo>
                    <a:cubicBezTo>
                      <a:pt x="415" y="580"/>
                      <a:pt x="415" y="580"/>
                      <a:pt x="415" y="580"/>
                    </a:cubicBezTo>
                    <a:cubicBezTo>
                      <a:pt x="415" y="577"/>
                      <a:pt x="415" y="577"/>
                      <a:pt x="415" y="577"/>
                    </a:cubicBezTo>
                    <a:cubicBezTo>
                      <a:pt x="416" y="576"/>
                      <a:pt x="416" y="576"/>
                      <a:pt x="416" y="576"/>
                    </a:cubicBezTo>
                    <a:cubicBezTo>
                      <a:pt x="417" y="574"/>
                      <a:pt x="417" y="574"/>
                      <a:pt x="417" y="574"/>
                    </a:cubicBezTo>
                    <a:cubicBezTo>
                      <a:pt x="416" y="574"/>
                      <a:pt x="416" y="574"/>
                      <a:pt x="416" y="574"/>
                    </a:cubicBezTo>
                    <a:cubicBezTo>
                      <a:pt x="414" y="575"/>
                      <a:pt x="414" y="575"/>
                      <a:pt x="414" y="575"/>
                    </a:cubicBezTo>
                    <a:cubicBezTo>
                      <a:pt x="413" y="575"/>
                      <a:pt x="413" y="575"/>
                      <a:pt x="413" y="575"/>
                    </a:cubicBezTo>
                    <a:cubicBezTo>
                      <a:pt x="409" y="573"/>
                      <a:pt x="409" y="573"/>
                      <a:pt x="409" y="573"/>
                    </a:cubicBezTo>
                    <a:cubicBezTo>
                      <a:pt x="407" y="574"/>
                      <a:pt x="407" y="574"/>
                      <a:pt x="407" y="574"/>
                    </a:cubicBezTo>
                    <a:cubicBezTo>
                      <a:pt x="408" y="575"/>
                      <a:pt x="408" y="575"/>
                      <a:pt x="408" y="575"/>
                    </a:cubicBezTo>
                    <a:cubicBezTo>
                      <a:pt x="409" y="575"/>
                      <a:pt x="409" y="575"/>
                      <a:pt x="409" y="575"/>
                    </a:cubicBezTo>
                    <a:cubicBezTo>
                      <a:pt x="408" y="577"/>
                      <a:pt x="408" y="577"/>
                      <a:pt x="408" y="577"/>
                    </a:cubicBezTo>
                    <a:cubicBezTo>
                      <a:pt x="406" y="577"/>
                      <a:pt x="406" y="577"/>
                      <a:pt x="406" y="577"/>
                    </a:cubicBezTo>
                    <a:cubicBezTo>
                      <a:pt x="405" y="574"/>
                      <a:pt x="405" y="574"/>
                      <a:pt x="405" y="574"/>
                    </a:cubicBezTo>
                    <a:cubicBezTo>
                      <a:pt x="405" y="571"/>
                      <a:pt x="405" y="571"/>
                      <a:pt x="405" y="571"/>
                    </a:cubicBezTo>
                    <a:cubicBezTo>
                      <a:pt x="402" y="569"/>
                      <a:pt x="402" y="569"/>
                      <a:pt x="402" y="569"/>
                    </a:cubicBezTo>
                    <a:cubicBezTo>
                      <a:pt x="401" y="570"/>
                      <a:pt x="401" y="570"/>
                      <a:pt x="401" y="570"/>
                    </a:cubicBezTo>
                    <a:cubicBezTo>
                      <a:pt x="402" y="571"/>
                      <a:pt x="402" y="571"/>
                      <a:pt x="402" y="571"/>
                    </a:cubicBezTo>
                    <a:cubicBezTo>
                      <a:pt x="401" y="573"/>
                      <a:pt x="401" y="573"/>
                      <a:pt x="401" y="573"/>
                    </a:cubicBezTo>
                    <a:cubicBezTo>
                      <a:pt x="400" y="573"/>
                      <a:pt x="400" y="573"/>
                      <a:pt x="400" y="573"/>
                    </a:cubicBezTo>
                    <a:cubicBezTo>
                      <a:pt x="400" y="571"/>
                      <a:pt x="400" y="571"/>
                      <a:pt x="400" y="571"/>
                    </a:cubicBezTo>
                    <a:cubicBezTo>
                      <a:pt x="398" y="571"/>
                      <a:pt x="398" y="571"/>
                      <a:pt x="398" y="571"/>
                    </a:cubicBezTo>
                    <a:cubicBezTo>
                      <a:pt x="398" y="573"/>
                      <a:pt x="398" y="573"/>
                      <a:pt x="398" y="573"/>
                    </a:cubicBezTo>
                    <a:cubicBezTo>
                      <a:pt x="397" y="574"/>
                      <a:pt x="397" y="574"/>
                      <a:pt x="397" y="574"/>
                    </a:cubicBezTo>
                    <a:cubicBezTo>
                      <a:pt x="396" y="572"/>
                      <a:pt x="396" y="572"/>
                      <a:pt x="396" y="572"/>
                    </a:cubicBezTo>
                    <a:cubicBezTo>
                      <a:pt x="394" y="574"/>
                      <a:pt x="394" y="574"/>
                      <a:pt x="394" y="574"/>
                    </a:cubicBezTo>
                    <a:cubicBezTo>
                      <a:pt x="392" y="573"/>
                      <a:pt x="392" y="573"/>
                      <a:pt x="392" y="573"/>
                    </a:cubicBezTo>
                    <a:cubicBezTo>
                      <a:pt x="392" y="571"/>
                      <a:pt x="392" y="571"/>
                      <a:pt x="392" y="571"/>
                    </a:cubicBezTo>
                    <a:cubicBezTo>
                      <a:pt x="393" y="571"/>
                      <a:pt x="393" y="571"/>
                      <a:pt x="393" y="571"/>
                    </a:cubicBezTo>
                    <a:cubicBezTo>
                      <a:pt x="393" y="570"/>
                      <a:pt x="393" y="570"/>
                      <a:pt x="393" y="570"/>
                    </a:cubicBezTo>
                    <a:cubicBezTo>
                      <a:pt x="393" y="568"/>
                      <a:pt x="393" y="568"/>
                      <a:pt x="393" y="568"/>
                    </a:cubicBezTo>
                    <a:cubicBezTo>
                      <a:pt x="393" y="567"/>
                      <a:pt x="393" y="567"/>
                      <a:pt x="393" y="567"/>
                    </a:cubicBezTo>
                    <a:cubicBezTo>
                      <a:pt x="393" y="566"/>
                      <a:pt x="393" y="566"/>
                      <a:pt x="393" y="566"/>
                    </a:cubicBezTo>
                    <a:cubicBezTo>
                      <a:pt x="392" y="565"/>
                      <a:pt x="392" y="565"/>
                      <a:pt x="392" y="565"/>
                    </a:cubicBezTo>
                    <a:cubicBezTo>
                      <a:pt x="390" y="563"/>
                      <a:pt x="390" y="563"/>
                      <a:pt x="390" y="563"/>
                    </a:cubicBezTo>
                    <a:cubicBezTo>
                      <a:pt x="390" y="561"/>
                      <a:pt x="390" y="561"/>
                      <a:pt x="390" y="561"/>
                    </a:cubicBezTo>
                    <a:cubicBezTo>
                      <a:pt x="389" y="561"/>
                      <a:pt x="389" y="561"/>
                      <a:pt x="389" y="561"/>
                    </a:cubicBezTo>
                    <a:cubicBezTo>
                      <a:pt x="388" y="558"/>
                      <a:pt x="388" y="558"/>
                      <a:pt x="388" y="558"/>
                    </a:cubicBezTo>
                    <a:cubicBezTo>
                      <a:pt x="386" y="558"/>
                      <a:pt x="386" y="558"/>
                      <a:pt x="386" y="558"/>
                    </a:cubicBezTo>
                    <a:cubicBezTo>
                      <a:pt x="384" y="559"/>
                      <a:pt x="384" y="559"/>
                      <a:pt x="384" y="559"/>
                    </a:cubicBezTo>
                    <a:cubicBezTo>
                      <a:pt x="382" y="559"/>
                      <a:pt x="382" y="559"/>
                      <a:pt x="382" y="559"/>
                    </a:cubicBezTo>
                    <a:cubicBezTo>
                      <a:pt x="380" y="558"/>
                      <a:pt x="380" y="558"/>
                      <a:pt x="380" y="558"/>
                    </a:cubicBezTo>
                    <a:cubicBezTo>
                      <a:pt x="377" y="558"/>
                      <a:pt x="377" y="558"/>
                      <a:pt x="377" y="558"/>
                    </a:cubicBezTo>
                    <a:cubicBezTo>
                      <a:pt x="375" y="557"/>
                      <a:pt x="375" y="557"/>
                      <a:pt x="375" y="557"/>
                    </a:cubicBezTo>
                    <a:cubicBezTo>
                      <a:pt x="373" y="557"/>
                      <a:pt x="373" y="557"/>
                      <a:pt x="373" y="557"/>
                    </a:cubicBezTo>
                    <a:cubicBezTo>
                      <a:pt x="372" y="557"/>
                      <a:pt x="372" y="557"/>
                      <a:pt x="372" y="557"/>
                    </a:cubicBezTo>
                    <a:cubicBezTo>
                      <a:pt x="370" y="558"/>
                      <a:pt x="370" y="558"/>
                      <a:pt x="370" y="558"/>
                    </a:cubicBezTo>
                    <a:cubicBezTo>
                      <a:pt x="370" y="560"/>
                      <a:pt x="370" y="560"/>
                      <a:pt x="370" y="560"/>
                    </a:cubicBezTo>
                    <a:cubicBezTo>
                      <a:pt x="367" y="560"/>
                      <a:pt x="367" y="560"/>
                      <a:pt x="367" y="560"/>
                    </a:cubicBezTo>
                    <a:cubicBezTo>
                      <a:pt x="366" y="561"/>
                      <a:pt x="366" y="561"/>
                      <a:pt x="366" y="561"/>
                    </a:cubicBezTo>
                    <a:cubicBezTo>
                      <a:pt x="367" y="562"/>
                      <a:pt x="367" y="562"/>
                      <a:pt x="367" y="562"/>
                    </a:cubicBezTo>
                    <a:cubicBezTo>
                      <a:pt x="367" y="563"/>
                      <a:pt x="367" y="563"/>
                      <a:pt x="367" y="563"/>
                    </a:cubicBezTo>
                    <a:cubicBezTo>
                      <a:pt x="365" y="564"/>
                      <a:pt x="365" y="564"/>
                      <a:pt x="365" y="564"/>
                    </a:cubicBezTo>
                    <a:cubicBezTo>
                      <a:pt x="364" y="564"/>
                      <a:pt x="364" y="564"/>
                      <a:pt x="364" y="564"/>
                    </a:cubicBezTo>
                    <a:cubicBezTo>
                      <a:pt x="362" y="565"/>
                      <a:pt x="362" y="565"/>
                      <a:pt x="362" y="565"/>
                    </a:cubicBezTo>
                    <a:cubicBezTo>
                      <a:pt x="360" y="566"/>
                      <a:pt x="360" y="566"/>
                      <a:pt x="360" y="566"/>
                    </a:cubicBezTo>
                    <a:cubicBezTo>
                      <a:pt x="359" y="566"/>
                      <a:pt x="359" y="566"/>
                      <a:pt x="359" y="566"/>
                    </a:cubicBezTo>
                    <a:cubicBezTo>
                      <a:pt x="358" y="566"/>
                      <a:pt x="358" y="566"/>
                      <a:pt x="358" y="566"/>
                    </a:cubicBezTo>
                    <a:cubicBezTo>
                      <a:pt x="354" y="569"/>
                      <a:pt x="354" y="569"/>
                      <a:pt x="354" y="569"/>
                    </a:cubicBezTo>
                    <a:cubicBezTo>
                      <a:pt x="352" y="570"/>
                      <a:pt x="352" y="570"/>
                      <a:pt x="352" y="570"/>
                    </a:cubicBezTo>
                    <a:cubicBezTo>
                      <a:pt x="350" y="571"/>
                      <a:pt x="350" y="571"/>
                      <a:pt x="350" y="571"/>
                    </a:cubicBezTo>
                    <a:cubicBezTo>
                      <a:pt x="349" y="571"/>
                      <a:pt x="349" y="571"/>
                      <a:pt x="349" y="571"/>
                    </a:cubicBezTo>
                    <a:cubicBezTo>
                      <a:pt x="348" y="570"/>
                      <a:pt x="348" y="570"/>
                      <a:pt x="348" y="570"/>
                    </a:cubicBezTo>
                    <a:cubicBezTo>
                      <a:pt x="347" y="571"/>
                      <a:pt x="347" y="571"/>
                      <a:pt x="347" y="571"/>
                    </a:cubicBezTo>
                    <a:cubicBezTo>
                      <a:pt x="346" y="572"/>
                      <a:pt x="346" y="572"/>
                      <a:pt x="346" y="572"/>
                    </a:cubicBezTo>
                    <a:cubicBezTo>
                      <a:pt x="344" y="572"/>
                      <a:pt x="344" y="572"/>
                      <a:pt x="344" y="572"/>
                    </a:cubicBezTo>
                    <a:cubicBezTo>
                      <a:pt x="343" y="573"/>
                      <a:pt x="343" y="573"/>
                      <a:pt x="343" y="573"/>
                    </a:cubicBezTo>
                    <a:cubicBezTo>
                      <a:pt x="343" y="575"/>
                      <a:pt x="343" y="575"/>
                      <a:pt x="343" y="575"/>
                    </a:cubicBezTo>
                    <a:cubicBezTo>
                      <a:pt x="343" y="575"/>
                      <a:pt x="343" y="575"/>
                      <a:pt x="343" y="575"/>
                    </a:cubicBezTo>
                    <a:cubicBezTo>
                      <a:pt x="341" y="575"/>
                      <a:pt x="341" y="575"/>
                      <a:pt x="341" y="575"/>
                    </a:cubicBezTo>
                    <a:cubicBezTo>
                      <a:pt x="340" y="575"/>
                      <a:pt x="340" y="575"/>
                      <a:pt x="340" y="575"/>
                    </a:cubicBezTo>
                    <a:cubicBezTo>
                      <a:pt x="339" y="576"/>
                      <a:pt x="339" y="576"/>
                      <a:pt x="339" y="576"/>
                    </a:cubicBezTo>
                    <a:cubicBezTo>
                      <a:pt x="336" y="576"/>
                      <a:pt x="336" y="576"/>
                      <a:pt x="336" y="576"/>
                    </a:cubicBezTo>
                    <a:cubicBezTo>
                      <a:pt x="334" y="578"/>
                      <a:pt x="334" y="578"/>
                      <a:pt x="334" y="578"/>
                    </a:cubicBezTo>
                    <a:cubicBezTo>
                      <a:pt x="333" y="578"/>
                      <a:pt x="333" y="578"/>
                      <a:pt x="333" y="578"/>
                    </a:cubicBezTo>
                    <a:cubicBezTo>
                      <a:pt x="331" y="579"/>
                      <a:pt x="331" y="579"/>
                      <a:pt x="331" y="579"/>
                    </a:cubicBezTo>
                    <a:cubicBezTo>
                      <a:pt x="328" y="580"/>
                      <a:pt x="328" y="580"/>
                      <a:pt x="328" y="580"/>
                    </a:cubicBezTo>
                    <a:cubicBezTo>
                      <a:pt x="326" y="580"/>
                      <a:pt x="326" y="580"/>
                      <a:pt x="326" y="580"/>
                    </a:cubicBezTo>
                    <a:cubicBezTo>
                      <a:pt x="323" y="581"/>
                      <a:pt x="323" y="581"/>
                      <a:pt x="323" y="581"/>
                    </a:cubicBezTo>
                    <a:cubicBezTo>
                      <a:pt x="323" y="582"/>
                      <a:pt x="323" y="582"/>
                      <a:pt x="323" y="582"/>
                    </a:cubicBezTo>
                    <a:cubicBezTo>
                      <a:pt x="322" y="584"/>
                      <a:pt x="322" y="584"/>
                      <a:pt x="322" y="584"/>
                    </a:cubicBezTo>
                    <a:cubicBezTo>
                      <a:pt x="321" y="582"/>
                      <a:pt x="321" y="582"/>
                      <a:pt x="321" y="582"/>
                    </a:cubicBezTo>
                    <a:cubicBezTo>
                      <a:pt x="319" y="582"/>
                      <a:pt x="319" y="582"/>
                      <a:pt x="319" y="582"/>
                    </a:cubicBezTo>
                    <a:cubicBezTo>
                      <a:pt x="317" y="583"/>
                      <a:pt x="317" y="583"/>
                      <a:pt x="317" y="583"/>
                    </a:cubicBezTo>
                    <a:cubicBezTo>
                      <a:pt x="317" y="584"/>
                      <a:pt x="317" y="584"/>
                      <a:pt x="317" y="584"/>
                    </a:cubicBezTo>
                    <a:cubicBezTo>
                      <a:pt x="317" y="585"/>
                      <a:pt x="317" y="585"/>
                      <a:pt x="317" y="585"/>
                    </a:cubicBezTo>
                    <a:cubicBezTo>
                      <a:pt x="315" y="584"/>
                      <a:pt x="315" y="584"/>
                      <a:pt x="315" y="584"/>
                    </a:cubicBezTo>
                    <a:cubicBezTo>
                      <a:pt x="313" y="584"/>
                      <a:pt x="313" y="584"/>
                      <a:pt x="313" y="584"/>
                    </a:cubicBezTo>
                    <a:cubicBezTo>
                      <a:pt x="312" y="583"/>
                      <a:pt x="312" y="583"/>
                      <a:pt x="312" y="583"/>
                    </a:cubicBezTo>
                    <a:cubicBezTo>
                      <a:pt x="311" y="583"/>
                      <a:pt x="311" y="583"/>
                      <a:pt x="311" y="583"/>
                    </a:cubicBezTo>
                    <a:cubicBezTo>
                      <a:pt x="310" y="584"/>
                      <a:pt x="310" y="584"/>
                      <a:pt x="310" y="584"/>
                    </a:cubicBezTo>
                    <a:cubicBezTo>
                      <a:pt x="308" y="584"/>
                      <a:pt x="308" y="584"/>
                      <a:pt x="308" y="584"/>
                    </a:cubicBezTo>
                    <a:cubicBezTo>
                      <a:pt x="307" y="585"/>
                      <a:pt x="307" y="585"/>
                      <a:pt x="307" y="585"/>
                    </a:cubicBezTo>
                    <a:cubicBezTo>
                      <a:pt x="308" y="587"/>
                      <a:pt x="308" y="587"/>
                      <a:pt x="308" y="587"/>
                    </a:cubicBezTo>
                    <a:cubicBezTo>
                      <a:pt x="307" y="588"/>
                      <a:pt x="307" y="588"/>
                      <a:pt x="307" y="588"/>
                    </a:cubicBezTo>
                    <a:cubicBezTo>
                      <a:pt x="309" y="589"/>
                      <a:pt x="309" y="589"/>
                      <a:pt x="309" y="589"/>
                    </a:cubicBezTo>
                    <a:cubicBezTo>
                      <a:pt x="311" y="588"/>
                      <a:pt x="311" y="588"/>
                      <a:pt x="311" y="588"/>
                    </a:cubicBezTo>
                    <a:cubicBezTo>
                      <a:pt x="312" y="590"/>
                      <a:pt x="312" y="590"/>
                      <a:pt x="312" y="590"/>
                    </a:cubicBezTo>
                    <a:cubicBezTo>
                      <a:pt x="310" y="590"/>
                      <a:pt x="310" y="590"/>
                      <a:pt x="310" y="590"/>
                    </a:cubicBezTo>
                    <a:cubicBezTo>
                      <a:pt x="309" y="591"/>
                      <a:pt x="309" y="591"/>
                      <a:pt x="309" y="591"/>
                    </a:cubicBezTo>
                    <a:cubicBezTo>
                      <a:pt x="309" y="592"/>
                      <a:pt x="309" y="592"/>
                      <a:pt x="309" y="592"/>
                    </a:cubicBezTo>
                    <a:cubicBezTo>
                      <a:pt x="311" y="592"/>
                      <a:pt x="311" y="592"/>
                      <a:pt x="311" y="592"/>
                    </a:cubicBezTo>
                    <a:cubicBezTo>
                      <a:pt x="313" y="593"/>
                      <a:pt x="313" y="593"/>
                      <a:pt x="313" y="593"/>
                    </a:cubicBezTo>
                    <a:cubicBezTo>
                      <a:pt x="314" y="592"/>
                      <a:pt x="314" y="592"/>
                      <a:pt x="314" y="592"/>
                    </a:cubicBezTo>
                    <a:cubicBezTo>
                      <a:pt x="316" y="592"/>
                      <a:pt x="316" y="592"/>
                      <a:pt x="316" y="592"/>
                    </a:cubicBezTo>
                    <a:cubicBezTo>
                      <a:pt x="317" y="594"/>
                      <a:pt x="317" y="594"/>
                      <a:pt x="317" y="594"/>
                    </a:cubicBezTo>
                    <a:cubicBezTo>
                      <a:pt x="319" y="594"/>
                      <a:pt x="319" y="594"/>
                      <a:pt x="319" y="594"/>
                    </a:cubicBezTo>
                    <a:cubicBezTo>
                      <a:pt x="319" y="596"/>
                      <a:pt x="319" y="596"/>
                      <a:pt x="319" y="596"/>
                    </a:cubicBezTo>
                    <a:cubicBezTo>
                      <a:pt x="318" y="597"/>
                      <a:pt x="318" y="597"/>
                      <a:pt x="318" y="597"/>
                    </a:cubicBezTo>
                    <a:cubicBezTo>
                      <a:pt x="316" y="596"/>
                      <a:pt x="316" y="596"/>
                      <a:pt x="316" y="596"/>
                    </a:cubicBezTo>
                    <a:cubicBezTo>
                      <a:pt x="313" y="597"/>
                      <a:pt x="313" y="597"/>
                      <a:pt x="313" y="597"/>
                    </a:cubicBezTo>
                    <a:cubicBezTo>
                      <a:pt x="310" y="599"/>
                      <a:pt x="310" y="599"/>
                      <a:pt x="310" y="599"/>
                    </a:cubicBezTo>
                    <a:cubicBezTo>
                      <a:pt x="308" y="602"/>
                      <a:pt x="308" y="602"/>
                      <a:pt x="308" y="602"/>
                    </a:cubicBezTo>
                    <a:cubicBezTo>
                      <a:pt x="308" y="604"/>
                      <a:pt x="308" y="604"/>
                      <a:pt x="308" y="604"/>
                    </a:cubicBezTo>
                    <a:cubicBezTo>
                      <a:pt x="310" y="604"/>
                      <a:pt x="310" y="604"/>
                      <a:pt x="310" y="604"/>
                    </a:cubicBezTo>
                    <a:cubicBezTo>
                      <a:pt x="310" y="606"/>
                      <a:pt x="310" y="606"/>
                      <a:pt x="310" y="606"/>
                    </a:cubicBezTo>
                    <a:cubicBezTo>
                      <a:pt x="309" y="608"/>
                      <a:pt x="309" y="608"/>
                      <a:pt x="309" y="608"/>
                    </a:cubicBezTo>
                    <a:cubicBezTo>
                      <a:pt x="308" y="610"/>
                      <a:pt x="308" y="610"/>
                      <a:pt x="308" y="610"/>
                    </a:cubicBezTo>
                    <a:cubicBezTo>
                      <a:pt x="307" y="610"/>
                      <a:pt x="307" y="610"/>
                      <a:pt x="307" y="610"/>
                    </a:cubicBezTo>
                    <a:cubicBezTo>
                      <a:pt x="307" y="611"/>
                      <a:pt x="307" y="611"/>
                      <a:pt x="307" y="611"/>
                    </a:cubicBezTo>
                    <a:cubicBezTo>
                      <a:pt x="307" y="612"/>
                      <a:pt x="307" y="612"/>
                      <a:pt x="307" y="612"/>
                    </a:cubicBezTo>
                    <a:cubicBezTo>
                      <a:pt x="307" y="614"/>
                      <a:pt x="307" y="614"/>
                      <a:pt x="307" y="614"/>
                    </a:cubicBezTo>
                    <a:cubicBezTo>
                      <a:pt x="310" y="614"/>
                      <a:pt x="310" y="614"/>
                      <a:pt x="310" y="614"/>
                    </a:cubicBezTo>
                    <a:cubicBezTo>
                      <a:pt x="311" y="615"/>
                      <a:pt x="311" y="615"/>
                      <a:pt x="311" y="615"/>
                    </a:cubicBezTo>
                    <a:cubicBezTo>
                      <a:pt x="313" y="615"/>
                      <a:pt x="313" y="615"/>
                      <a:pt x="313" y="615"/>
                    </a:cubicBezTo>
                    <a:cubicBezTo>
                      <a:pt x="313" y="616"/>
                      <a:pt x="313" y="616"/>
                      <a:pt x="313" y="616"/>
                    </a:cubicBezTo>
                    <a:cubicBezTo>
                      <a:pt x="315" y="618"/>
                      <a:pt x="315" y="618"/>
                      <a:pt x="315" y="618"/>
                    </a:cubicBezTo>
                    <a:cubicBezTo>
                      <a:pt x="318" y="618"/>
                      <a:pt x="318" y="618"/>
                      <a:pt x="318" y="618"/>
                    </a:cubicBezTo>
                    <a:cubicBezTo>
                      <a:pt x="319" y="618"/>
                      <a:pt x="319" y="618"/>
                      <a:pt x="319" y="618"/>
                    </a:cubicBezTo>
                    <a:cubicBezTo>
                      <a:pt x="319" y="626"/>
                      <a:pt x="319" y="626"/>
                      <a:pt x="319" y="626"/>
                    </a:cubicBezTo>
                    <a:cubicBezTo>
                      <a:pt x="318" y="627"/>
                      <a:pt x="318" y="627"/>
                      <a:pt x="318" y="627"/>
                    </a:cubicBezTo>
                    <a:cubicBezTo>
                      <a:pt x="315" y="628"/>
                      <a:pt x="315" y="628"/>
                      <a:pt x="315" y="628"/>
                    </a:cubicBezTo>
                    <a:cubicBezTo>
                      <a:pt x="312" y="628"/>
                      <a:pt x="312" y="628"/>
                      <a:pt x="312" y="628"/>
                    </a:cubicBezTo>
                    <a:cubicBezTo>
                      <a:pt x="310" y="626"/>
                      <a:pt x="310" y="626"/>
                      <a:pt x="310" y="626"/>
                    </a:cubicBezTo>
                    <a:cubicBezTo>
                      <a:pt x="309" y="627"/>
                      <a:pt x="309" y="627"/>
                      <a:pt x="309" y="627"/>
                    </a:cubicBezTo>
                    <a:cubicBezTo>
                      <a:pt x="308" y="629"/>
                      <a:pt x="308" y="629"/>
                      <a:pt x="308" y="629"/>
                    </a:cubicBezTo>
                    <a:cubicBezTo>
                      <a:pt x="307" y="631"/>
                      <a:pt x="307" y="631"/>
                      <a:pt x="307" y="631"/>
                    </a:cubicBezTo>
                    <a:cubicBezTo>
                      <a:pt x="305" y="632"/>
                      <a:pt x="305" y="632"/>
                      <a:pt x="305" y="632"/>
                    </a:cubicBezTo>
                    <a:cubicBezTo>
                      <a:pt x="302" y="630"/>
                      <a:pt x="302" y="630"/>
                      <a:pt x="302" y="630"/>
                    </a:cubicBezTo>
                    <a:cubicBezTo>
                      <a:pt x="299" y="630"/>
                      <a:pt x="299" y="630"/>
                      <a:pt x="299" y="630"/>
                    </a:cubicBezTo>
                    <a:cubicBezTo>
                      <a:pt x="298" y="629"/>
                      <a:pt x="298" y="629"/>
                      <a:pt x="298" y="629"/>
                    </a:cubicBezTo>
                    <a:cubicBezTo>
                      <a:pt x="297" y="630"/>
                      <a:pt x="297" y="630"/>
                      <a:pt x="297" y="630"/>
                    </a:cubicBezTo>
                    <a:cubicBezTo>
                      <a:pt x="295" y="629"/>
                      <a:pt x="295" y="629"/>
                      <a:pt x="295" y="629"/>
                    </a:cubicBezTo>
                    <a:cubicBezTo>
                      <a:pt x="294" y="627"/>
                      <a:pt x="294" y="627"/>
                      <a:pt x="294" y="627"/>
                    </a:cubicBezTo>
                    <a:cubicBezTo>
                      <a:pt x="295" y="626"/>
                      <a:pt x="295" y="626"/>
                      <a:pt x="295" y="626"/>
                    </a:cubicBezTo>
                    <a:cubicBezTo>
                      <a:pt x="296" y="625"/>
                      <a:pt x="296" y="625"/>
                      <a:pt x="296" y="625"/>
                    </a:cubicBezTo>
                    <a:cubicBezTo>
                      <a:pt x="294" y="624"/>
                      <a:pt x="294" y="624"/>
                      <a:pt x="294" y="624"/>
                    </a:cubicBezTo>
                    <a:cubicBezTo>
                      <a:pt x="292" y="623"/>
                      <a:pt x="292" y="623"/>
                      <a:pt x="292" y="623"/>
                    </a:cubicBezTo>
                    <a:cubicBezTo>
                      <a:pt x="291" y="624"/>
                      <a:pt x="291" y="624"/>
                      <a:pt x="291" y="624"/>
                    </a:cubicBezTo>
                    <a:cubicBezTo>
                      <a:pt x="289" y="624"/>
                      <a:pt x="289" y="624"/>
                      <a:pt x="289" y="624"/>
                    </a:cubicBezTo>
                    <a:cubicBezTo>
                      <a:pt x="287" y="625"/>
                      <a:pt x="287" y="625"/>
                      <a:pt x="287" y="625"/>
                    </a:cubicBezTo>
                    <a:cubicBezTo>
                      <a:pt x="288" y="627"/>
                      <a:pt x="288" y="627"/>
                      <a:pt x="288" y="627"/>
                    </a:cubicBezTo>
                    <a:cubicBezTo>
                      <a:pt x="285" y="627"/>
                      <a:pt x="285" y="627"/>
                      <a:pt x="285" y="627"/>
                    </a:cubicBezTo>
                    <a:cubicBezTo>
                      <a:pt x="284" y="626"/>
                      <a:pt x="284" y="626"/>
                      <a:pt x="284" y="626"/>
                    </a:cubicBezTo>
                    <a:cubicBezTo>
                      <a:pt x="282" y="624"/>
                      <a:pt x="282" y="624"/>
                      <a:pt x="282" y="624"/>
                    </a:cubicBezTo>
                    <a:cubicBezTo>
                      <a:pt x="280" y="624"/>
                      <a:pt x="280" y="624"/>
                      <a:pt x="280" y="624"/>
                    </a:cubicBezTo>
                    <a:cubicBezTo>
                      <a:pt x="279" y="625"/>
                      <a:pt x="279" y="625"/>
                      <a:pt x="279" y="625"/>
                    </a:cubicBezTo>
                    <a:cubicBezTo>
                      <a:pt x="278" y="624"/>
                      <a:pt x="278" y="624"/>
                      <a:pt x="278" y="624"/>
                    </a:cubicBezTo>
                    <a:cubicBezTo>
                      <a:pt x="276" y="625"/>
                      <a:pt x="276" y="625"/>
                      <a:pt x="276" y="625"/>
                    </a:cubicBezTo>
                    <a:cubicBezTo>
                      <a:pt x="276" y="626"/>
                      <a:pt x="276" y="626"/>
                      <a:pt x="276" y="626"/>
                    </a:cubicBezTo>
                    <a:cubicBezTo>
                      <a:pt x="274" y="627"/>
                      <a:pt x="274" y="627"/>
                      <a:pt x="274" y="627"/>
                    </a:cubicBezTo>
                    <a:cubicBezTo>
                      <a:pt x="274" y="630"/>
                      <a:pt x="274" y="630"/>
                      <a:pt x="274" y="630"/>
                    </a:cubicBezTo>
                    <a:cubicBezTo>
                      <a:pt x="272" y="632"/>
                      <a:pt x="272" y="632"/>
                      <a:pt x="272" y="632"/>
                    </a:cubicBezTo>
                    <a:cubicBezTo>
                      <a:pt x="270" y="631"/>
                      <a:pt x="270" y="631"/>
                      <a:pt x="270" y="631"/>
                    </a:cubicBezTo>
                    <a:cubicBezTo>
                      <a:pt x="269" y="629"/>
                      <a:pt x="269" y="629"/>
                      <a:pt x="269" y="629"/>
                    </a:cubicBezTo>
                    <a:cubicBezTo>
                      <a:pt x="265" y="629"/>
                      <a:pt x="265" y="629"/>
                      <a:pt x="265" y="629"/>
                    </a:cubicBezTo>
                    <a:cubicBezTo>
                      <a:pt x="264" y="627"/>
                      <a:pt x="264" y="627"/>
                      <a:pt x="264" y="627"/>
                    </a:cubicBezTo>
                    <a:cubicBezTo>
                      <a:pt x="262" y="628"/>
                      <a:pt x="262" y="628"/>
                      <a:pt x="262" y="628"/>
                    </a:cubicBezTo>
                    <a:cubicBezTo>
                      <a:pt x="262" y="631"/>
                      <a:pt x="262" y="631"/>
                      <a:pt x="262" y="631"/>
                    </a:cubicBezTo>
                    <a:cubicBezTo>
                      <a:pt x="261" y="632"/>
                      <a:pt x="261" y="632"/>
                      <a:pt x="261" y="632"/>
                    </a:cubicBezTo>
                    <a:cubicBezTo>
                      <a:pt x="260" y="632"/>
                      <a:pt x="260" y="632"/>
                      <a:pt x="260" y="632"/>
                    </a:cubicBezTo>
                    <a:cubicBezTo>
                      <a:pt x="260" y="630"/>
                      <a:pt x="260" y="630"/>
                      <a:pt x="260" y="630"/>
                    </a:cubicBezTo>
                    <a:cubicBezTo>
                      <a:pt x="259" y="629"/>
                      <a:pt x="259" y="629"/>
                      <a:pt x="259" y="629"/>
                    </a:cubicBezTo>
                    <a:cubicBezTo>
                      <a:pt x="258" y="628"/>
                      <a:pt x="258" y="628"/>
                      <a:pt x="258" y="628"/>
                    </a:cubicBezTo>
                    <a:cubicBezTo>
                      <a:pt x="255" y="626"/>
                      <a:pt x="255" y="626"/>
                      <a:pt x="255" y="626"/>
                    </a:cubicBezTo>
                    <a:cubicBezTo>
                      <a:pt x="254" y="624"/>
                      <a:pt x="254" y="624"/>
                      <a:pt x="254" y="624"/>
                    </a:cubicBezTo>
                    <a:cubicBezTo>
                      <a:pt x="251" y="624"/>
                      <a:pt x="251" y="624"/>
                      <a:pt x="251" y="624"/>
                    </a:cubicBezTo>
                    <a:cubicBezTo>
                      <a:pt x="250" y="622"/>
                      <a:pt x="250" y="622"/>
                      <a:pt x="250" y="622"/>
                    </a:cubicBezTo>
                    <a:cubicBezTo>
                      <a:pt x="248" y="622"/>
                      <a:pt x="248" y="622"/>
                      <a:pt x="248" y="622"/>
                    </a:cubicBezTo>
                    <a:cubicBezTo>
                      <a:pt x="248" y="621"/>
                      <a:pt x="248" y="621"/>
                      <a:pt x="248" y="621"/>
                    </a:cubicBezTo>
                    <a:cubicBezTo>
                      <a:pt x="246" y="620"/>
                      <a:pt x="246" y="620"/>
                      <a:pt x="246" y="620"/>
                    </a:cubicBezTo>
                    <a:cubicBezTo>
                      <a:pt x="243" y="622"/>
                      <a:pt x="243" y="622"/>
                      <a:pt x="243" y="622"/>
                    </a:cubicBezTo>
                    <a:cubicBezTo>
                      <a:pt x="240" y="620"/>
                      <a:pt x="240" y="620"/>
                      <a:pt x="240" y="620"/>
                    </a:cubicBezTo>
                    <a:cubicBezTo>
                      <a:pt x="239" y="618"/>
                      <a:pt x="239" y="618"/>
                      <a:pt x="239" y="618"/>
                    </a:cubicBezTo>
                    <a:cubicBezTo>
                      <a:pt x="238" y="618"/>
                      <a:pt x="238" y="618"/>
                      <a:pt x="238" y="618"/>
                    </a:cubicBezTo>
                    <a:cubicBezTo>
                      <a:pt x="236" y="619"/>
                      <a:pt x="236" y="619"/>
                      <a:pt x="236" y="619"/>
                    </a:cubicBezTo>
                    <a:cubicBezTo>
                      <a:pt x="234" y="619"/>
                      <a:pt x="234" y="619"/>
                      <a:pt x="234" y="619"/>
                    </a:cubicBezTo>
                    <a:cubicBezTo>
                      <a:pt x="234" y="620"/>
                      <a:pt x="234" y="620"/>
                      <a:pt x="234" y="620"/>
                    </a:cubicBezTo>
                    <a:cubicBezTo>
                      <a:pt x="232" y="622"/>
                      <a:pt x="232" y="622"/>
                      <a:pt x="232" y="622"/>
                    </a:cubicBezTo>
                    <a:cubicBezTo>
                      <a:pt x="232" y="620"/>
                      <a:pt x="232" y="620"/>
                      <a:pt x="232" y="620"/>
                    </a:cubicBezTo>
                    <a:cubicBezTo>
                      <a:pt x="231" y="621"/>
                      <a:pt x="231" y="621"/>
                      <a:pt x="231" y="621"/>
                    </a:cubicBezTo>
                    <a:cubicBezTo>
                      <a:pt x="231" y="622"/>
                      <a:pt x="231" y="622"/>
                      <a:pt x="231" y="622"/>
                    </a:cubicBezTo>
                    <a:cubicBezTo>
                      <a:pt x="229" y="623"/>
                      <a:pt x="229" y="623"/>
                      <a:pt x="229" y="623"/>
                    </a:cubicBezTo>
                    <a:cubicBezTo>
                      <a:pt x="228" y="622"/>
                      <a:pt x="228" y="622"/>
                      <a:pt x="228" y="622"/>
                    </a:cubicBezTo>
                    <a:cubicBezTo>
                      <a:pt x="229" y="621"/>
                      <a:pt x="229" y="621"/>
                      <a:pt x="229" y="621"/>
                    </a:cubicBezTo>
                    <a:cubicBezTo>
                      <a:pt x="229" y="620"/>
                      <a:pt x="229" y="620"/>
                      <a:pt x="229" y="620"/>
                    </a:cubicBezTo>
                    <a:cubicBezTo>
                      <a:pt x="227" y="619"/>
                      <a:pt x="227" y="619"/>
                      <a:pt x="227" y="619"/>
                    </a:cubicBezTo>
                    <a:cubicBezTo>
                      <a:pt x="224" y="617"/>
                      <a:pt x="224" y="617"/>
                      <a:pt x="224" y="617"/>
                    </a:cubicBezTo>
                    <a:cubicBezTo>
                      <a:pt x="224" y="618"/>
                      <a:pt x="224" y="618"/>
                      <a:pt x="224" y="618"/>
                    </a:cubicBezTo>
                    <a:cubicBezTo>
                      <a:pt x="224" y="620"/>
                      <a:pt x="224" y="620"/>
                      <a:pt x="224" y="620"/>
                    </a:cubicBezTo>
                    <a:cubicBezTo>
                      <a:pt x="224" y="622"/>
                      <a:pt x="224" y="622"/>
                      <a:pt x="224" y="622"/>
                    </a:cubicBezTo>
                    <a:cubicBezTo>
                      <a:pt x="222" y="621"/>
                      <a:pt x="222" y="621"/>
                      <a:pt x="222" y="621"/>
                    </a:cubicBezTo>
                    <a:cubicBezTo>
                      <a:pt x="221" y="622"/>
                      <a:pt x="221" y="622"/>
                      <a:pt x="221" y="622"/>
                    </a:cubicBezTo>
                    <a:cubicBezTo>
                      <a:pt x="220" y="625"/>
                      <a:pt x="220" y="625"/>
                      <a:pt x="220" y="625"/>
                    </a:cubicBezTo>
                    <a:cubicBezTo>
                      <a:pt x="219" y="625"/>
                      <a:pt x="219" y="625"/>
                      <a:pt x="219" y="625"/>
                    </a:cubicBezTo>
                    <a:cubicBezTo>
                      <a:pt x="216" y="627"/>
                      <a:pt x="216" y="627"/>
                      <a:pt x="216" y="627"/>
                    </a:cubicBezTo>
                    <a:cubicBezTo>
                      <a:pt x="215" y="629"/>
                      <a:pt x="215" y="629"/>
                      <a:pt x="215" y="629"/>
                    </a:cubicBezTo>
                    <a:cubicBezTo>
                      <a:pt x="216" y="630"/>
                      <a:pt x="216" y="630"/>
                      <a:pt x="216" y="630"/>
                    </a:cubicBezTo>
                    <a:cubicBezTo>
                      <a:pt x="216" y="633"/>
                      <a:pt x="216" y="633"/>
                      <a:pt x="216" y="633"/>
                    </a:cubicBezTo>
                    <a:cubicBezTo>
                      <a:pt x="213" y="633"/>
                      <a:pt x="213" y="633"/>
                      <a:pt x="213" y="633"/>
                    </a:cubicBezTo>
                    <a:cubicBezTo>
                      <a:pt x="210" y="633"/>
                      <a:pt x="210" y="633"/>
                      <a:pt x="210" y="633"/>
                    </a:cubicBezTo>
                    <a:cubicBezTo>
                      <a:pt x="213" y="641"/>
                      <a:pt x="213" y="641"/>
                      <a:pt x="213" y="641"/>
                    </a:cubicBezTo>
                    <a:cubicBezTo>
                      <a:pt x="212" y="641"/>
                      <a:pt x="212" y="641"/>
                      <a:pt x="212" y="641"/>
                    </a:cubicBezTo>
                    <a:cubicBezTo>
                      <a:pt x="212" y="644"/>
                      <a:pt x="212" y="644"/>
                      <a:pt x="212" y="644"/>
                    </a:cubicBezTo>
                    <a:cubicBezTo>
                      <a:pt x="209" y="645"/>
                      <a:pt x="209" y="645"/>
                      <a:pt x="209" y="645"/>
                    </a:cubicBezTo>
                    <a:cubicBezTo>
                      <a:pt x="206" y="643"/>
                      <a:pt x="206" y="643"/>
                      <a:pt x="206" y="643"/>
                    </a:cubicBezTo>
                    <a:cubicBezTo>
                      <a:pt x="205" y="641"/>
                      <a:pt x="205" y="641"/>
                      <a:pt x="205" y="641"/>
                    </a:cubicBezTo>
                    <a:cubicBezTo>
                      <a:pt x="200" y="637"/>
                      <a:pt x="200" y="637"/>
                      <a:pt x="200" y="637"/>
                    </a:cubicBezTo>
                    <a:cubicBezTo>
                      <a:pt x="199" y="638"/>
                      <a:pt x="199" y="638"/>
                      <a:pt x="199" y="638"/>
                    </a:cubicBezTo>
                    <a:cubicBezTo>
                      <a:pt x="199" y="641"/>
                      <a:pt x="199" y="641"/>
                      <a:pt x="199" y="641"/>
                    </a:cubicBezTo>
                    <a:cubicBezTo>
                      <a:pt x="197" y="644"/>
                      <a:pt x="197" y="644"/>
                      <a:pt x="197" y="644"/>
                    </a:cubicBezTo>
                    <a:cubicBezTo>
                      <a:pt x="195" y="645"/>
                      <a:pt x="195" y="645"/>
                      <a:pt x="195" y="645"/>
                    </a:cubicBezTo>
                    <a:cubicBezTo>
                      <a:pt x="195" y="649"/>
                      <a:pt x="195" y="649"/>
                      <a:pt x="195" y="649"/>
                    </a:cubicBezTo>
                    <a:cubicBezTo>
                      <a:pt x="197" y="651"/>
                      <a:pt x="197" y="651"/>
                      <a:pt x="197" y="651"/>
                    </a:cubicBezTo>
                    <a:cubicBezTo>
                      <a:pt x="196" y="657"/>
                      <a:pt x="196" y="657"/>
                      <a:pt x="196" y="657"/>
                    </a:cubicBezTo>
                    <a:cubicBezTo>
                      <a:pt x="194" y="660"/>
                      <a:pt x="194" y="660"/>
                      <a:pt x="194" y="660"/>
                    </a:cubicBezTo>
                    <a:cubicBezTo>
                      <a:pt x="198" y="661"/>
                      <a:pt x="198" y="661"/>
                      <a:pt x="198" y="661"/>
                    </a:cubicBezTo>
                    <a:cubicBezTo>
                      <a:pt x="200" y="664"/>
                      <a:pt x="200" y="664"/>
                      <a:pt x="200" y="664"/>
                    </a:cubicBezTo>
                    <a:cubicBezTo>
                      <a:pt x="199" y="666"/>
                      <a:pt x="199" y="666"/>
                      <a:pt x="199" y="666"/>
                    </a:cubicBezTo>
                    <a:cubicBezTo>
                      <a:pt x="202" y="668"/>
                      <a:pt x="202" y="668"/>
                      <a:pt x="202" y="668"/>
                    </a:cubicBezTo>
                    <a:cubicBezTo>
                      <a:pt x="203" y="667"/>
                      <a:pt x="203" y="667"/>
                      <a:pt x="203" y="667"/>
                    </a:cubicBezTo>
                    <a:cubicBezTo>
                      <a:pt x="209" y="668"/>
                      <a:pt x="209" y="668"/>
                      <a:pt x="209" y="668"/>
                    </a:cubicBezTo>
                    <a:cubicBezTo>
                      <a:pt x="214" y="672"/>
                      <a:pt x="214" y="672"/>
                      <a:pt x="214" y="672"/>
                    </a:cubicBezTo>
                    <a:cubicBezTo>
                      <a:pt x="217" y="679"/>
                      <a:pt x="217" y="679"/>
                      <a:pt x="217" y="679"/>
                    </a:cubicBezTo>
                    <a:cubicBezTo>
                      <a:pt x="214" y="679"/>
                      <a:pt x="214" y="679"/>
                      <a:pt x="214" y="679"/>
                    </a:cubicBezTo>
                    <a:cubicBezTo>
                      <a:pt x="214" y="680"/>
                      <a:pt x="214" y="680"/>
                      <a:pt x="214" y="680"/>
                    </a:cubicBezTo>
                    <a:cubicBezTo>
                      <a:pt x="217" y="683"/>
                      <a:pt x="217" y="683"/>
                      <a:pt x="217" y="683"/>
                    </a:cubicBezTo>
                    <a:cubicBezTo>
                      <a:pt x="219" y="682"/>
                      <a:pt x="219" y="682"/>
                      <a:pt x="219" y="682"/>
                    </a:cubicBezTo>
                    <a:cubicBezTo>
                      <a:pt x="222" y="683"/>
                      <a:pt x="222" y="683"/>
                      <a:pt x="222" y="683"/>
                    </a:cubicBezTo>
                    <a:cubicBezTo>
                      <a:pt x="222" y="683"/>
                      <a:pt x="222" y="683"/>
                      <a:pt x="222" y="683"/>
                    </a:cubicBezTo>
                    <a:cubicBezTo>
                      <a:pt x="222" y="683"/>
                      <a:pt x="222" y="683"/>
                      <a:pt x="222" y="683"/>
                    </a:cubicBezTo>
                    <a:cubicBezTo>
                      <a:pt x="222" y="684"/>
                      <a:pt x="222" y="684"/>
                      <a:pt x="222" y="684"/>
                    </a:cubicBezTo>
                    <a:cubicBezTo>
                      <a:pt x="222" y="685"/>
                      <a:pt x="222" y="685"/>
                      <a:pt x="222" y="685"/>
                    </a:cubicBezTo>
                    <a:cubicBezTo>
                      <a:pt x="220" y="685"/>
                      <a:pt x="220" y="685"/>
                      <a:pt x="220" y="685"/>
                    </a:cubicBezTo>
                    <a:cubicBezTo>
                      <a:pt x="221" y="686"/>
                      <a:pt x="221" y="686"/>
                      <a:pt x="221" y="686"/>
                    </a:cubicBezTo>
                    <a:cubicBezTo>
                      <a:pt x="221" y="687"/>
                      <a:pt x="221" y="687"/>
                      <a:pt x="221" y="687"/>
                    </a:cubicBezTo>
                    <a:cubicBezTo>
                      <a:pt x="220" y="687"/>
                      <a:pt x="220" y="687"/>
                      <a:pt x="220" y="687"/>
                    </a:cubicBezTo>
                    <a:cubicBezTo>
                      <a:pt x="221" y="688"/>
                      <a:pt x="221" y="688"/>
                      <a:pt x="221" y="688"/>
                    </a:cubicBezTo>
                    <a:cubicBezTo>
                      <a:pt x="221" y="689"/>
                      <a:pt x="221" y="689"/>
                      <a:pt x="221" y="689"/>
                    </a:cubicBezTo>
                    <a:cubicBezTo>
                      <a:pt x="219" y="689"/>
                      <a:pt x="219" y="689"/>
                      <a:pt x="219" y="689"/>
                    </a:cubicBezTo>
                    <a:cubicBezTo>
                      <a:pt x="219" y="689"/>
                      <a:pt x="219" y="689"/>
                      <a:pt x="219" y="689"/>
                    </a:cubicBezTo>
                    <a:cubicBezTo>
                      <a:pt x="217" y="688"/>
                      <a:pt x="217" y="688"/>
                      <a:pt x="217" y="688"/>
                    </a:cubicBezTo>
                    <a:cubicBezTo>
                      <a:pt x="216" y="689"/>
                      <a:pt x="216" y="689"/>
                      <a:pt x="216" y="689"/>
                    </a:cubicBezTo>
                    <a:cubicBezTo>
                      <a:pt x="218" y="690"/>
                      <a:pt x="218" y="690"/>
                      <a:pt x="218" y="690"/>
                    </a:cubicBezTo>
                    <a:cubicBezTo>
                      <a:pt x="219" y="691"/>
                      <a:pt x="219" y="691"/>
                      <a:pt x="219" y="691"/>
                    </a:cubicBezTo>
                    <a:cubicBezTo>
                      <a:pt x="218" y="692"/>
                      <a:pt x="218" y="692"/>
                      <a:pt x="218" y="692"/>
                    </a:cubicBezTo>
                    <a:cubicBezTo>
                      <a:pt x="217" y="691"/>
                      <a:pt x="217" y="691"/>
                      <a:pt x="217" y="691"/>
                    </a:cubicBezTo>
                    <a:cubicBezTo>
                      <a:pt x="216" y="691"/>
                      <a:pt x="216" y="691"/>
                      <a:pt x="216" y="691"/>
                    </a:cubicBezTo>
                    <a:cubicBezTo>
                      <a:pt x="215" y="691"/>
                      <a:pt x="215" y="691"/>
                      <a:pt x="215" y="691"/>
                    </a:cubicBezTo>
                    <a:cubicBezTo>
                      <a:pt x="214" y="691"/>
                      <a:pt x="214" y="691"/>
                      <a:pt x="214" y="691"/>
                    </a:cubicBezTo>
                    <a:cubicBezTo>
                      <a:pt x="215" y="692"/>
                      <a:pt x="215" y="692"/>
                      <a:pt x="215" y="692"/>
                    </a:cubicBezTo>
                    <a:cubicBezTo>
                      <a:pt x="216" y="692"/>
                      <a:pt x="216" y="692"/>
                      <a:pt x="216" y="692"/>
                    </a:cubicBezTo>
                    <a:cubicBezTo>
                      <a:pt x="214" y="693"/>
                      <a:pt x="214" y="693"/>
                      <a:pt x="214" y="693"/>
                    </a:cubicBezTo>
                    <a:cubicBezTo>
                      <a:pt x="213" y="693"/>
                      <a:pt x="213" y="693"/>
                      <a:pt x="213" y="693"/>
                    </a:cubicBezTo>
                    <a:cubicBezTo>
                      <a:pt x="212" y="694"/>
                      <a:pt x="212" y="694"/>
                      <a:pt x="212" y="694"/>
                    </a:cubicBezTo>
                    <a:cubicBezTo>
                      <a:pt x="211" y="693"/>
                      <a:pt x="211" y="693"/>
                      <a:pt x="211" y="693"/>
                    </a:cubicBezTo>
                    <a:cubicBezTo>
                      <a:pt x="211" y="694"/>
                      <a:pt x="211" y="694"/>
                      <a:pt x="211" y="694"/>
                    </a:cubicBezTo>
                    <a:cubicBezTo>
                      <a:pt x="210" y="695"/>
                      <a:pt x="210" y="695"/>
                      <a:pt x="210" y="695"/>
                    </a:cubicBezTo>
                    <a:cubicBezTo>
                      <a:pt x="209" y="694"/>
                      <a:pt x="209" y="694"/>
                      <a:pt x="209" y="694"/>
                    </a:cubicBezTo>
                    <a:cubicBezTo>
                      <a:pt x="208" y="694"/>
                      <a:pt x="208" y="694"/>
                      <a:pt x="208" y="694"/>
                    </a:cubicBezTo>
                    <a:cubicBezTo>
                      <a:pt x="208" y="695"/>
                      <a:pt x="208" y="695"/>
                      <a:pt x="208" y="695"/>
                    </a:cubicBezTo>
                    <a:cubicBezTo>
                      <a:pt x="207" y="696"/>
                      <a:pt x="207" y="696"/>
                      <a:pt x="207" y="696"/>
                    </a:cubicBezTo>
                    <a:cubicBezTo>
                      <a:pt x="207" y="699"/>
                      <a:pt x="207" y="699"/>
                      <a:pt x="207" y="699"/>
                    </a:cubicBezTo>
                    <a:cubicBezTo>
                      <a:pt x="206" y="699"/>
                      <a:pt x="206" y="699"/>
                      <a:pt x="206" y="699"/>
                    </a:cubicBezTo>
                    <a:cubicBezTo>
                      <a:pt x="205" y="701"/>
                      <a:pt x="205" y="701"/>
                      <a:pt x="205" y="701"/>
                    </a:cubicBezTo>
                    <a:cubicBezTo>
                      <a:pt x="205" y="703"/>
                      <a:pt x="205" y="703"/>
                      <a:pt x="205" y="703"/>
                    </a:cubicBezTo>
                    <a:cubicBezTo>
                      <a:pt x="205" y="706"/>
                      <a:pt x="205" y="706"/>
                      <a:pt x="205" y="706"/>
                    </a:cubicBezTo>
                    <a:cubicBezTo>
                      <a:pt x="204" y="707"/>
                      <a:pt x="204" y="707"/>
                      <a:pt x="204" y="707"/>
                    </a:cubicBezTo>
                    <a:cubicBezTo>
                      <a:pt x="203" y="709"/>
                      <a:pt x="203" y="709"/>
                      <a:pt x="203" y="709"/>
                    </a:cubicBezTo>
                    <a:cubicBezTo>
                      <a:pt x="204" y="712"/>
                      <a:pt x="204" y="712"/>
                      <a:pt x="204" y="712"/>
                    </a:cubicBezTo>
                    <a:cubicBezTo>
                      <a:pt x="205" y="712"/>
                      <a:pt x="205" y="712"/>
                      <a:pt x="205" y="712"/>
                    </a:cubicBezTo>
                    <a:cubicBezTo>
                      <a:pt x="207" y="712"/>
                      <a:pt x="207" y="712"/>
                      <a:pt x="207" y="712"/>
                    </a:cubicBezTo>
                    <a:cubicBezTo>
                      <a:pt x="208" y="713"/>
                      <a:pt x="208" y="713"/>
                      <a:pt x="208" y="713"/>
                    </a:cubicBezTo>
                    <a:cubicBezTo>
                      <a:pt x="210" y="714"/>
                      <a:pt x="210" y="714"/>
                      <a:pt x="210" y="714"/>
                    </a:cubicBezTo>
                    <a:cubicBezTo>
                      <a:pt x="210" y="717"/>
                      <a:pt x="210" y="717"/>
                      <a:pt x="210" y="717"/>
                    </a:cubicBezTo>
                    <a:cubicBezTo>
                      <a:pt x="212" y="718"/>
                      <a:pt x="212" y="718"/>
                      <a:pt x="212" y="718"/>
                    </a:cubicBezTo>
                    <a:cubicBezTo>
                      <a:pt x="213" y="717"/>
                      <a:pt x="213" y="717"/>
                      <a:pt x="213" y="717"/>
                    </a:cubicBezTo>
                    <a:cubicBezTo>
                      <a:pt x="214" y="717"/>
                      <a:pt x="214" y="717"/>
                      <a:pt x="214" y="717"/>
                    </a:cubicBezTo>
                    <a:cubicBezTo>
                      <a:pt x="213" y="719"/>
                      <a:pt x="213" y="719"/>
                      <a:pt x="213" y="719"/>
                    </a:cubicBezTo>
                    <a:cubicBezTo>
                      <a:pt x="213" y="721"/>
                      <a:pt x="213" y="721"/>
                      <a:pt x="213" y="721"/>
                    </a:cubicBezTo>
                    <a:cubicBezTo>
                      <a:pt x="212" y="720"/>
                      <a:pt x="212" y="720"/>
                      <a:pt x="212" y="720"/>
                    </a:cubicBezTo>
                    <a:cubicBezTo>
                      <a:pt x="211" y="722"/>
                      <a:pt x="211" y="722"/>
                      <a:pt x="211" y="722"/>
                    </a:cubicBezTo>
                    <a:cubicBezTo>
                      <a:pt x="213" y="722"/>
                      <a:pt x="213" y="722"/>
                      <a:pt x="213" y="722"/>
                    </a:cubicBezTo>
                    <a:cubicBezTo>
                      <a:pt x="213" y="723"/>
                      <a:pt x="213" y="723"/>
                      <a:pt x="213" y="723"/>
                    </a:cubicBezTo>
                    <a:cubicBezTo>
                      <a:pt x="214" y="724"/>
                      <a:pt x="214" y="724"/>
                      <a:pt x="214" y="724"/>
                    </a:cubicBezTo>
                    <a:cubicBezTo>
                      <a:pt x="214" y="727"/>
                      <a:pt x="214" y="727"/>
                      <a:pt x="214" y="727"/>
                    </a:cubicBezTo>
                    <a:cubicBezTo>
                      <a:pt x="215" y="729"/>
                      <a:pt x="215" y="729"/>
                      <a:pt x="215" y="729"/>
                    </a:cubicBezTo>
                    <a:cubicBezTo>
                      <a:pt x="216" y="731"/>
                      <a:pt x="216" y="731"/>
                      <a:pt x="216" y="731"/>
                    </a:cubicBezTo>
                    <a:cubicBezTo>
                      <a:pt x="219" y="736"/>
                      <a:pt x="219" y="736"/>
                      <a:pt x="219" y="736"/>
                    </a:cubicBezTo>
                    <a:cubicBezTo>
                      <a:pt x="224" y="740"/>
                      <a:pt x="224" y="740"/>
                      <a:pt x="224" y="740"/>
                    </a:cubicBezTo>
                    <a:cubicBezTo>
                      <a:pt x="225" y="740"/>
                      <a:pt x="225" y="740"/>
                      <a:pt x="225" y="740"/>
                    </a:cubicBezTo>
                    <a:cubicBezTo>
                      <a:pt x="225" y="741"/>
                      <a:pt x="225" y="741"/>
                      <a:pt x="225" y="741"/>
                    </a:cubicBezTo>
                    <a:cubicBezTo>
                      <a:pt x="222" y="744"/>
                      <a:pt x="222" y="744"/>
                      <a:pt x="222" y="744"/>
                    </a:cubicBezTo>
                    <a:cubicBezTo>
                      <a:pt x="219" y="746"/>
                      <a:pt x="219" y="746"/>
                      <a:pt x="219" y="746"/>
                    </a:cubicBezTo>
                    <a:cubicBezTo>
                      <a:pt x="218" y="747"/>
                      <a:pt x="218" y="747"/>
                      <a:pt x="218" y="747"/>
                    </a:cubicBezTo>
                    <a:cubicBezTo>
                      <a:pt x="214" y="747"/>
                      <a:pt x="214" y="747"/>
                      <a:pt x="214" y="747"/>
                    </a:cubicBezTo>
                    <a:cubicBezTo>
                      <a:pt x="213" y="745"/>
                      <a:pt x="213" y="745"/>
                      <a:pt x="213" y="745"/>
                    </a:cubicBezTo>
                    <a:cubicBezTo>
                      <a:pt x="208" y="741"/>
                      <a:pt x="208" y="741"/>
                      <a:pt x="208" y="741"/>
                    </a:cubicBezTo>
                    <a:cubicBezTo>
                      <a:pt x="206" y="741"/>
                      <a:pt x="206" y="741"/>
                      <a:pt x="206" y="741"/>
                    </a:cubicBezTo>
                    <a:cubicBezTo>
                      <a:pt x="205" y="744"/>
                      <a:pt x="205" y="744"/>
                      <a:pt x="205" y="744"/>
                    </a:cubicBezTo>
                    <a:cubicBezTo>
                      <a:pt x="207" y="746"/>
                      <a:pt x="207" y="746"/>
                      <a:pt x="207" y="746"/>
                    </a:cubicBezTo>
                    <a:cubicBezTo>
                      <a:pt x="209" y="748"/>
                      <a:pt x="209" y="748"/>
                      <a:pt x="209" y="748"/>
                    </a:cubicBezTo>
                    <a:cubicBezTo>
                      <a:pt x="208" y="751"/>
                      <a:pt x="208" y="751"/>
                      <a:pt x="208" y="751"/>
                    </a:cubicBezTo>
                    <a:cubicBezTo>
                      <a:pt x="205" y="749"/>
                      <a:pt x="205" y="749"/>
                      <a:pt x="205" y="749"/>
                    </a:cubicBezTo>
                    <a:cubicBezTo>
                      <a:pt x="201" y="749"/>
                      <a:pt x="201" y="749"/>
                      <a:pt x="201" y="749"/>
                    </a:cubicBezTo>
                    <a:cubicBezTo>
                      <a:pt x="196" y="746"/>
                      <a:pt x="196" y="746"/>
                      <a:pt x="196" y="746"/>
                    </a:cubicBezTo>
                    <a:cubicBezTo>
                      <a:pt x="192" y="748"/>
                      <a:pt x="192" y="748"/>
                      <a:pt x="192" y="748"/>
                    </a:cubicBezTo>
                    <a:cubicBezTo>
                      <a:pt x="192" y="749"/>
                      <a:pt x="192" y="749"/>
                      <a:pt x="192" y="749"/>
                    </a:cubicBezTo>
                    <a:cubicBezTo>
                      <a:pt x="194" y="751"/>
                      <a:pt x="194" y="751"/>
                      <a:pt x="194" y="751"/>
                    </a:cubicBezTo>
                    <a:cubicBezTo>
                      <a:pt x="192" y="749"/>
                      <a:pt x="192" y="749"/>
                      <a:pt x="192" y="749"/>
                    </a:cubicBezTo>
                    <a:cubicBezTo>
                      <a:pt x="186" y="749"/>
                      <a:pt x="186" y="749"/>
                      <a:pt x="186" y="749"/>
                    </a:cubicBezTo>
                    <a:cubicBezTo>
                      <a:pt x="185" y="749"/>
                      <a:pt x="185" y="749"/>
                      <a:pt x="185" y="749"/>
                    </a:cubicBezTo>
                    <a:cubicBezTo>
                      <a:pt x="181" y="750"/>
                      <a:pt x="181" y="750"/>
                      <a:pt x="181" y="750"/>
                    </a:cubicBezTo>
                    <a:cubicBezTo>
                      <a:pt x="178" y="751"/>
                      <a:pt x="178" y="751"/>
                      <a:pt x="178" y="751"/>
                    </a:cubicBezTo>
                    <a:cubicBezTo>
                      <a:pt x="178" y="750"/>
                      <a:pt x="178" y="750"/>
                      <a:pt x="178" y="750"/>
                    </a:cubicBezTo>
                    <a:cubicBezTo>
                      <a:pt x="176" y="750"/>
                      <a:pt x="176" y="750"/>
                      <a:pt x="176" y="750"/>
                    </a:cubicBezTo>
                    <a:cubicBezTo>
                      <a:pt x="172" y="747"/>
                      <a:pt x="172" y="747"/>
                      <a:pt x="172" y="747"/>
                    </a:cubicBezTo>
                    <a:cubicBezTo>
                      <a:pt x="170" y="746"/>
                      <a:pt x="170" y="746"/>
                      <a:pt x="170" y="746"/>
                    </a:cubicBezTo>
                    <a:cubicBezTo>
                      <a:pt x="169" y="747"/>
                      <a:pt x="169" y="747"/>
                      <a:pt x="169" y="747"/>
                    </a:cubicBezTo>
                    <a:cubicBezTo>
                      <a:pt x="168" y="748"/>
                      <a:pt x="168" y="748"/>
                      <a:pt x="168" y="748"/>
                    </a:cubicBezTo>
                    <a:cubicBezTo>
                      <a:pt x="165" y="747"/>
                      <a:pt x="165" y="747"/>
                      <a:pt x="165" y="747"/>
                    </a:cubicBezTo>
                    <a:cubicBezTo>
                      <a:pt x="165" y="748"/>
                      <a:pt x="165" y="748"/>
                      <a:pt x="165" y="748"/>
                    </a:cubicBezTo>
                    <a:cubicBezTo>
                      <a:pt x="164" y="747"/>
                      <a:pt x="164" y="747"/>
                      <a:pt x="164" y="747"/>
                    </a:cubicBezTo>
                    <a:cubicBezTo>
                      <a:pt x="163" y="746"/>
                      <a:pt x="163" y="746"/>
                      <a:pt x="163" y="746"/>
                    </a:cubicBezTo>
                    <a:cubicBezTo>
                      <a:pt x="162" y="746"/>
                      <a:pt x="162" y="746"/>
                      <a:pt x="162" y="746"/>
                    </a:cubicBezTo>
                    <a:cubicBezTo>
                      <a:pt x="162" y="746"/>
                      <a:pt x="162" y="746"/>
                      <a:pt x="162" y="746"/>
                    </a:cubicBezTo>
                    <a:cubicBezTo>
                      <a:pt x="162" y="745"/>
                      <a:pt x="162" y="745"/>
                      <a:pt x="162" y="745"/>
                    </a:cubicBezTo>
                    <a:cubicBezTo>
                      <a:pt x="162" y="744"/>
                      <a:pt x="162" y="744"/>
                      <a:pt x="162" y="744"/>
                    </a:cubicBezTo>
                    <a:cubicBezTo>
                      <a:pt x="162" y="742"/>
                      <a:pt x="162" y="742"/>
                      <a:pt x="162" y="742"/>
                    </a:cubicBezTo>
                    <a:cubicBezTo>
                      <a:pt x="161" y="739"/>
                      <a:pt x="161" y="739"/>
                      <a:pt x="161" y="739"/>
                    </a:cubicBezTo>
                    <a:cubicBezTo>
                      <a:pt x="160" y="736"/>
                      <a:pt x="160" y="736"/>
                      <a:pt x="160" y="736"/>
                    </a:cubicBezTo>
                    <a:cubicBezTo>
                      <a:pt x="159" y="734"/>
                      <a:pt x="159" y="734"/>
                      <a:pt x="159" y="734"/>
                    </a:cubicBezTo>
                    <a:cubicBezTo>
                      <a:pt x="157" y="731"/>
                      <a:pt x="157" y="731"/>
                      <a:pt x="157" y="731"/>
                    </a:cubicBezTo>
                    <a:cubicBezTo>
                      <a:pt x="155" y="731"/>
                      <a:pt x="155" y="731"/>
                      <a:pt x="155" y="731"/>
                    </a:cubicBezTo>
                    <a:cubicBezTo>
                      <a:pt x="155" y="729"/>
                      <a:pt x="155" y="729"/>
                      <a:pt x="155" y="729"/>
                    </a:cubicBezTo>
                    <a:cubicBezTo>
                      <a:pt x="152" y="727"/>
                      <a:pt x="152" y="727"/>
                      <a:pt x="152" y="727"/>
                    </a:cubicBezTo>
                    <a:cubicBezTo>
                      <a:pt x="151" y="728"/>
                      <a:pt x="151" y="728"/>
                      <a:pt x="151" y="728"/>
                    </a:cubicBezTo>
                    <a:cubicBezTo>
                      <a:pt x="150" y="728"/>
                      <a:pt x="150" y="728"/>
                      <a:pt x="150" y="728"/>
                    </a:cubicBezTo>
                    <a:cubicBezTo>
                      <a:pt x="148" y="727"/>
                      <a:pt x="148" y="727"/>
                      <a:pt x="148" y="727"/>
                    </a:cubicBezTo>
                    <a:cubicBezTo>
                      <a:pt x="147" y="725"/>
                      <a:pt x="147" y="725"/>
                      <a:pt x="147" y="725"/>
                    </a:cubicBezTo>
                    <a:cubicBezTo>
                      <a:pt x="146" y="725"/>
                      <a:pt x="146" y="725"/>
                      <a:pt x="146" y="725"/>
                    </a:cubicBezTo>
                    <a:cubicBezTo>
                      <a:pt x="144" y="724"/>
                      <a:pt x="144" y="724"/>
                      <a:pt x="144" y="724"/>
                    </a:cubicBezTo>
                    <a:cubicBezTo>
                      <a:pt x="144" y="723"/>
                      <a:pt x="144" y="723"/>
                      <a:pt x="144" y="723"/>
                    </a:cubicBezTo>
                    <a:cubicBezTo>
                      <a:pt x="142" y="723"/>
                      <a:pt x="142" y="723"/>
                      <a:pt x="142" y="723"/>
                    </a:cubicBezTo>
                    <a:cubicBezTo>
                      <a:pt x="141" y="722"/>
                      <a:pt x="141" y="722"/>
                      <a:pt x="141" y="722"/>
                    </a:cubicBezTo>
                    <a:cubicBezTo>
                      <a:pt x="140" y="721"/>
                      <a:pt x="140" y="721"/>
                      <a:pt x="140" y="721"/>
                    </a:cubicBezTo>
                    <a:cubicBezTo>
                      <a:pt x="138" y="720"/>
                      <a:pt x="138" y="720"/>
                      <a:pt x="138" y="720"/>
                    </a:cubicBezTo>
                    <a:cubicBezTo>
                      <a:pt x="137" y="718"/>
                      <a:pt x="137" y="718"/>
                      <a:pt x="137" y="718"/>
                    </a:cubicBezTo>
                    <a:cubicBezTo>
                      <a:pt x="131" y="713"/>
                      <a:pt x="131" y="713"/>
                      <a:pt x="131" y="713"/>
                    </a:cubicBezTo>
                    <a:cubicBezTo>
                      <a:pt x="129" y="713"/>
                      <a:pt x="129" y="713"/>
                      <a:pt x="129" y="713"/>
                    </a:cubicBezTo>
                    <a:cubicBezTo>
                      <a:pt x="125" y="710"/>
                      <a:pt x="125" y="710"/>
                      <a:pt x="125" y="710"/>
                    </a:cubicBezTo>
                    <a:cubicBezTo>
                      <a:pt x="121" y="711"/>
                      <a:pt x="121" y="711"/>
                      <a:pt x="121" y="711"/>
                    </a:cubicBezTo>
                    <a:cubicBezTo>
                      <a:pt x="119" y="709"/>
                      <a:pt x="119" y="709"/>
                      <a:pt x="119" y="709"/>
                    </a:cubicBezTo>
                    <a:cubicBezTo>
                      <a:pt x="119" y="707"/>
                      <a:pt x="119" y="707"/>
                      <a:pt x="119" y="707"/>
                    </a:cubicBezTo>
                    <a:cubicBezTo>
                      <a:pt x="117" y="705"/>
                      <a:pt x="117" y="705"/>
                      <a:pt x="117" y="705"/>
                    </a:cubicBezTo>
                    <a:cubicBezTo>
                      <a:pt x="115" y="705"/>
                      <a:pt x="115" y="705"/>
                      <a:pt x="115" y="705"/>
                    </a:cubicBezTo>
                    <a:cubicBezTo>
                      <a:pt x="113" y="705"/>
                      <a:pt x="113" y="705"/>
                      <a:pt x="113" y="705"/>
                    </a:cubicBezTo>
                    <a:cubicBezTo>
                      <a:pt x="115" y="704"/>
                      <a:pt x="115" y="704"/>
                      <a:pt x="115" y="704"/>
                    </a:cubicBezTo>
                    <a:cubicBezTo>
                      <a:pt x="116" y="703"/>
                      <a:pt x="116" y="703"/>
                      <a:pt x="116" y="703"/>
                    </a:cubicBezTo>
                    <a:cubicBezTo>
                      <a:pt x="115" y="702"/>
                      <a:pt x="115" y="702"/>
                      <a:pt x="115" y="702"/>
                    </a:cubicBezTo>
                    <a:cubicBezTo>
                      <a:pt x="115" y="701"/>
                      <a:pt x="115" y="701"/>
                      <a:pt x="115" y="701"/>
                    </a:cubicBezTo>
                    <a:cubicBezTo>
                      <a:pt x="117" y="701"/>
                      <a:pt x="117" y="701"/>
                      <a:pt x="117" y="701"/>
                    </a:cubicBezTo>
                    <a:cubicBezTo>
                      <a:pt x="119" y="702"/>
                      <a:pt x="119" y="702"/>
                      <a:pt x="119" y="702"/>
                    </a:cubicBezTo>
                    <a:cubicBezTo>
                      <a:pt x="119" y="702"/>
                      <a:pt x="119" y="702"/>
                      <a:pt x="119" y="702"/>
                    </a:cubicBezTo>
                    <a:cubicBezTo>
                      <a:pt x="121" y="702"/>
                      <a:pt x="121" y="702"/>
                      <a:pt x="121" y="702"/>
                    </a:cubicBezTo>
                    <a:cubicBezTo>
                      <a:pt x="122" y="700"/>
                      <a:pt x="122" y="700"/>
                      <a:pt x="122" y="700"/>
                    </a:cubicBezTo>
                    <a:cubicBezTo>
                      <a:pt x="121" y="699"/>
                      <a:pt x="121" y="699"/>
                      <a:pt x="121" y="699"/>
                    </a:cubicBezTo>
                    <a:cubicBezTo>
                      <a:pt x="121" y="697"/>
                      <a:pt x="121" y="697"/>
                      <a:pt x="121" y="697"/>
                    </a:cubicBezTo>
                    <a:cubicBezTo>
                      <a:pt x="123" y="695"/>
                      <a:pt x="123" y="695"/>
                      <a:pt x="123" y="695"/>
                    </a:cubicBezTo>
                    <a:cubicBezTo>
                      <a:pt x="123" y="694"/>
                      <a:pt x="123" y="694"/>
                      <a:pt x="123" y="694"/>
                    </a:cubicBezTo>
                    <a:cubicBezTo>
                      <a:pt x="124" y="694"/>
                      <a:pt x="124" y="694"/>
                      <a:pt x="124" y="694"/>
                    </a:cubicBezTo>
                    <a:cubicBezTo>
                      <a:pt x="125" y="694"/>
                      <a:pt x="125" y="694"/>
                      <a:pt x="125" y="694"/>
                    </a:cubicBezTo>
                    <a:cubicBezTo>
                      <a:pt x="126" y="693"/>
                      <a:pt x="126" y="693"/>
                      <a:pt x="126" y="693"/>
                    </a:cubicBezTo>
                    <a:cubicBezTo>
                      <a:pt x="127" y="693"/>
                      <a:pt x="127" y="693"/>
                      <a:pt x="127" y="693"/>
                    </a:cubicBezTo>
                    <a:cubicBezTo>
                      <a:pt x="127" y="692"/>
                      <a:pt x="127" y="692"/>
                      <a:pt x="127" y="692"/>
                    </a:cubicBezTo>
                    <a:cubicBezTo>
                      <a:pt x="125" y="691"/>
                      <a:pt x="125" y="691"/>
                      <a:pt x="125" y="691"/>
                    </a:cubicBezTo>
                    <a:cubicBezTo>
                      <a:pt x="124" y="690"/>
                      <a:pt x="124" y="690"/>
                      <a:pt x="124" y="690"/>
                    </a:cubicBezTo>
                    <a:cubicBezTo>
                      <a:pt x="123" y="691"/>
                      <a:pt x="123" y="691"/>
                      <a:pt x="123" y="691"/>
                    </a:cubicBezTo>
                    <a:cubicBezTo>
                      <a:pt x="122" y="690"/>
                      <a:pt x="122" y="690"/>
                      <a:pt x="122" y="690"/>
                    </a:cubicBezTo>
                    <a:cubicBezTo>
                      <a:pt x="121" y="687"/>
                      <a:pt x="121" y="687"/>
                      <a:pt x="121" y="687"/>
                    </a:cubicBezTo>
                    <a:cubicBezTo>
                      <a:pt x="124" y="686"/>
                      <a:pt x="124" y="686"/>
                      <a:pt x="124" y="686"/>
                    </a:cubicBezTo>
                    <a:cubicBezTo>
                      <a:pt x="126" y="687"/>
                      <a:pt x="126" y="687"/>
                      <a:pt x="126" y="687"/>
                    </a:cubicBezTo>
                    <a:cubicBezTo>
                      <a:pt x="127" y="686"/>
                      <a:pt x="127" y="686"/>
                      <a:pt x="127" y="686"/>
                    </a:cubicBezTo>
                    <a:cubicBezTo>
                      <a:pt x="126" y="686"/>
                      <a:pt x="126" y="686"/>
                      <a:pt x="126" y="686"/>
                    </a:cubicBezTo>
                    <a:cubicBezTo>
                      <a:pt x="125" y="685"/>
                      <a:pt x="125" y="685"/>
                      <a:pt x="125" y="685"/>
                    </a:cubicBezTo>
                    <a:cubicBezTo>
                      <a:pt x="127" y="683"/>
                      <a:pt x="127" y="683"/>
                      <a:pt x="127" y="683"/>
                    </a:cubicBezTo>
                    <a:cubicBezTo>
                      <a:pt x="132" y="681"/>
                      <a:pt x="132" y="681"/>
                      <a:pt x="132" y="681"/>
                    </a:cubicBezTo>
                    <a:cubicBezTo>
                      <a:pt x="133" y="679"/>
                      <a:pt x="133" y="679"/>
                      <a:pt x="133" y="679"/>
                    </a:cubicBezTo>
                    <a:cubicBezTo>
                      <a:pt x="132" y="678"/>
                      <a:pt x="132" y="678"/>
                      <a:pt x="132" y="678"/>
                    </a:cubicBezTo>
                    <a:cubicBezTo>
                      <a:pt x="130" y="678"/>
                      <a:pt x="130" y="678"/>
                      <a:pt x="130" y="678"/>
                    </a:cubicBezTo>
                    <a:cubicBezTo>
                      <a:pt x="128" y="680"/>
                      <a:pt x="128" y="680"/>
                      <a:pt x="128" y="680"/>
                    </a:cubicBezTo>
                    <a:cubicBezTo>
                      <a:pt x="126" y="680"/>
                      <a:pt x="126" y="680"/>
                      <a:pt x="126" y="680"/>
                    </a:cubicBezTo>
                    <a:cubicBezTo>
                      <a:pt x="125" y="680"/>
                      <a:pt x="125" y="680"/>
                      <a:pt x="125" y="680"/>
                    </a:cubicBezTo>
                    <a:cubicBezTo>
                      <a:pt x="125" y="680"/>
                      <a:pt x="125" y="680"/>
                      <a:pt x="125" y="680"/>
                    </a:cubicBezTo>
                    <a:cubicBezTo>
                      <a:pt x="126" y="675"/>
                      <a:pt x="126" y="675"/>
                      <a:pt x="126" y="675"/>
                    </a:cubicBezTo>
                    <a:cubicBezTo>
                      <a:pt x="127" y="675"/>
                      <a:pt x="127" y="675"/>
                      <a:pt x="127" y="675"/>
                    </a:cubicBezTo>
                    <a:cubicBezTo>
                      <a:pt x="129" y="671"/>
                      <a:pt x="129" y="671"/>
                      <a:pt x="129" y="671"/>
                    </a:cubicBezTo>
                    <a:cubicBezTo>
                      <a:pt x="134" y="671"/>
                      <a:pt x="134" y="671"/>
                      <a:pt x="134" y="671"/>
                    </a:cubicBezTo>
                    <a:cubicBezTo>
                      <a:pt x="135" y="670"/>
                      <a:pt x="135" y="670"/>
                      <a:pt x="135" y="670"/>
                    </a:cubicBezTo>
                    <a:cubicBezTo>
                      <a:pt x="135" y="668"/>
                      <a:pt x="135" y="668"/>
                      <a:pt x="135" y="668"/>
                    </a:cubicBezTo>
                    <a:cubicBezTo>
                      <a:pt x="136" y="664"/>
                      <a:pt x="136" y="664"/>
                      <a:pt x="136" y="664"/>
                    </a:cubicBezTo>
                    <a:cubicBezTo>
                      <a:pt x="136" y="661"/>
                      <a:pt x="136" y="661"/>
                      <a:pt x="136" y="661"/>
                    </a:cubicBezTo>
                    <a:cubicBezTo>
                      <a:pt x="133" y="659"/>
                      <a:pt x="133" y="659"/>
                      <a:pt x="133" y="659"/>
                    </a:cubicBezTo>
                    <a:cubicBezTo>
                      <a:pt x="134" y="655"/>
                      <a:pt x="134" y="655"/>
                      <a:pt x="134" y="655"/>
                    </a:cubicBezTo>
                    <a:cubicBezTo>
                      <a:pt x="136" y="655"/>
                      <a:pt x="136" y="655"/>
                      <a:pt x="136" y="655"/>
                    </a:cubicBezTo>
                    <a:cubicBezTo>
                      <a:pt x="137" y="653"/>
                      <a:pt x="137" y="653"/>
                      <a:pt x="137" y="653"/>
                    </a:cubicBezTo>
                    <a:cubicBezTo>
                      <a:pt x="137" y="650"/>
                      <a:pt x="137" y="650"/>
                      <a:pt x="137" y="650"/>
                    </a:cubicBezTo>
                    <a:cubicBezTo>
                      <a:pt x="136" y="650"/>
                      <a:pt x="136" y="650"/>
                      <a:pt x="136" y="650"/>
                    </a:cubicBezTo>
                    <a:cubicBezTo>
                      <a:pt x="135" y="647"/>
                      <a:pt x="135" y="647"/>
                      <a:pt x="135" y="647"/>
                    </a:cubicBezTo>
                    <a:cubicBezTo>
                      <a:pt x="134" y="649"/>
                      <a:pt x="134" y="649"/>
                      <a:pt x="134" y="649"/>
                    </a:cubicBezTo>
                    <a:cubicBezTo>
                      <a:pt x="131" y="648"/>
                      <a:pt x="131" y="648"/>
                      <a:pt x="131" y="648"/>
                    </a:cubicBezTo>
                    <a:cubicBezTo>
                      <a:pt x="128" y="647"/>
                      <a:pt x="128" y="647"/>
                      <a:pt x="128" y="647"/>
                    </a:cubicBezTo>
                    <a:cubicBezTo>
                      <a:pt x="126" y="647"/>
                      <a:pt x="126" y="647"/>
                      <a:pt x="126" y="647"/>
                    </a:cubicBezTo>
                    <a:cubicBezTo>
                      <a:pt x="124" y="646"/>
                      <a:pt x="124" y="646"/>
                      <a:pt x="124" y="646"/>
                    </a:cubicBezTo>
                    <a:cubicBezTo>
                      <a:pt x="122" y="646"/>
                      <a:pt x="122" y="646"/>
                      <a:pt x="122" y="646"/>
                    </a:cubicBezTo>
                    <a:cubicBezTo>
                      <a:pt x="119" y="645"/>
                      <a:pt x="119" y="645"/>
                      <a:pt x="119" y="645"/>
                    </a:cubicBezTo>
                    <a:cubicBezTo>
                      <a:pt x="117" y="646"/>
                      <a:pt x="117" y="646"/>
                      <a:pt x="117" y="646"/>
                    </a:cubicBezTo>
                    <a:cubicBezTo>
                      <a:pt x="116" y="645"/>
                      <a:pt x="116" y="645"/>
                      <a:pt x="116" y="645"/>
                    </a:cubicBezTo>
                    <a:cubicBezTo>
                      <a:pt x="113" y="643"/>
                      <a:pt x="113" y="643"/>
                      <a:pt x="113" y="643"/>
                    </a:cubicBezTo>
                    <a:cubicBezTo>
                      <a:pt x="111" y="638"/>
                      <a:pt x="111" y="638"/>
                      <a:pt x="111" y="638"/>
                    </a:cubicBezTo>
                    <a:cubicBezTo>
                      <a:pt x="110" y="638"/>
                      <a:pt x="110" y="638"/>
                      <a:pt x="110" y="638"/>
                    </a:cubicBezTo>
                    <a:cubicBezTo>
                      <a:pt x="107" y="641"/>
                      <a:pt x="107" y="641"/>
                      <a:pt x="107" y="641"/>
                    </a:cubicBezTo>
                    <a:cubicBezTo>
                      <a:pt x="105" y="640"/>
                      <a:pt x="105" y="640"/>
                      <a:pt x="105" y="640"/>
                    </a:cubicBezTo>
                    <a:cubicBezTo>
                      <a:pt x="102" y="641"/>
                      <a:pt x="102" y="641"/>
                      <a:pt x="102" y="641"/>
                    </a:cubicBezTo>
                    <a:cubicBezTo>
                      <a:pt x="100" y="640"/>
                      <a:pt x="100" y="640"/>
                      <a:pt x="100" y="640"/>
                    </a:cubicBezTo>
                    <a:cubicBezTo>
                      <a:pt x="98" y="641"/>
                      <a:pt x="98" y="641"/>
                      <a:pt x="98" y="641"/>
                    </a:cubicBezTo>
                    <a:cubicBezTo>
                      <a:pt x="94" y="637"/>
                      <a:pt x="94" y="637"/>
                      <a:pt x="94" y="637"/>
                    </a:cubicBezTo>
                    <a:cubicBezTo>
                      <a:pt x="93" y="634"/>
                      <a:pt x="93" y="634"/>
                      <a:pt x="93" y="634"/>
                    </a:cubicBezTo>
                    <a:cubicBezTo>
                      <a:pt x="93" y="632"/>
                      <a:pt x="93" y="632"/>
                      <a:pt x="93" y="632"/>
                    </a:cubicBezTo>
                    <a:cubicBezTo>
                      <a:pt x="91" y="631"/>
                      <a:pt x="91" y="631"/>
                      <a:pt x="91" y="631"/>
                    </a:cubicBezTo>
                    <a:cubicBezTo>
                      <a:pt x="91" y="629"/>
                      <a:pt x="91" y="629"/>
                      <a:pt x="91" y="629"/>
                    </a:cubicBezTo>
                    <a:cubicBezTo>
                      <a:pt x="89" y="628"/>
                      <a:pt x="89" y="628"/>
                      <a:pt x="89" y="628"/>
                    </a:cubicBezTo>
                    <a:cubicBezTo>
                      <a:pt x="84" y="629"/>
                      <a:pt x="84" y="629"/>
                      <a:pt x="84" y="629"/>
                    </a:cubicBezTo>
                    <a:cubicBezTo>
                      <a:pt x="81" y="625"/>
                      <a:pt x="81" y="625"/>
                      <a:pt x="81" y="625"/>
                    </a:cubicBezTo>
                    <a:cubicBezTo>
                      <a:pt x="82" y="623"/>
                      <a:pt x="82" y="623"/>
                      <a:pt x="82" y="623"/>
                    </a:cubicBezTo>
                    <a:cubicBezTo>
                      <a:pt x="80" y="621"/>
                      <a:pt x="80" y="621"/>
                      <a:pt x="80" y="621"/>
                    </a:cubicBezTo>
                    <a:cubicBezTo>
                      <a:pt x="79" y="617"/>
                      <a:pt x="79" y="617"/>
                      <a:pt x="79" y="617"/>
                    </a:cubicBezTo>
                    <a:cubicBezTo>
                      <a:pt x="76" y="617"/>
                      <a:pt x="76" y="617"/>
                      <a:pt x="76" y="617"/>
                    </a:cubicBezTo>
                    <a:cubicBezTo>
                      <a:pt x="74" y="618"/>
                      <a:pt x="74" y="618"/>
                      <a:pt x="74" y="618"/>
                    </a:cubicBezTo>
                    <a:cubicBezTo>
                      <a:pt x="69" y="618"/>
                      <a:pt x="69" y="618"/>
                      <a:pt x="69" y="618"/>
                    </a:cubicBezTo>
                    <a:cubicBezTo>
                      <a:pt x="65" y="617"/>
                      <a:pt x="65" y="617"/>
                      <a:pt x="65" y="617"/>
                    </a:cubicBezTo>
                    <a:cubicBezTo>
                      <a:pt x="63" y="618"/>
                      <a:pt x="63" y="618"/>
                      <a:pt x="63" y="618"/>
                    </a:cubicBezTo>
                    <a:cubicBezTo>
                      <a:pt x="63" y="620"/>
                      <a:pt x="63" y="620"/>
                      <a:pt x="63" y="620"/>
                    </a:cubicBezTo>
                    <a:cubicBezTo>
                      <a:pt x="61" y="620"/>
                      <a:pt x="61" y="620"/>
                      <a:pt x="61" y="620"/>
                    </a:cubicBezTo>
                    <a:cubicBezTo>
                      <a:pt x="60" y="620"/>
                      <a:pt x="60" y="620"/>
                      <a:pt x="60" y="620"/>
                    </a:cubicBezTo>
                    <a:cubicBezTo>
                      <a:pt x="60" y="618"/>
                      <a:pt x="60" y="618"/>
                      <a:pt x="60" y="618"/>
                    </a:cubicBezTo>
                    <a:cubicBezTo>
                      <a:pt x="57" y="615"/>
                      <a:pt x="57" y="615"/>
                      <a:pt x="57" y="615"/>
                    </a:cubicBezTo>
                    <a:cubicBezTo>
                      <a:pt x="58" y="613"/>
                      <a:pt x="58" y="613"/>
                      <a:pt x="58" y="613"/>
                    </a:cubicBezTo>
                    <a:cubicBezTo>
                      <a:pt x="56" y="610"/>
                      <a:pt x="56" y="610"/>
                      <a:pt x="56" y="610"/>
                    </a:cubicBezTo>
                    <a:cubicBezTo>
                      <a:pt x="56" y="607"/>
                      <a:pt x="56" y="607"/>
                      <a:pt x="56" y="607"/>
                    </a:cubicBezTo>
                    <a:cubicBezTo>
                      <a:pt x="56" y="606"/>
                      <a:pt x="56" y="606"/>
                      <a:pt x="56" y="606"/>
                    </a:cubicBezTo>
                    <a:cubicBezTo>
                      <a:pt x="59" y="608"/>
                      <a:pt x="59" y="608"/>
                      <a:pt x="59" y="608"/>
                    </a:cubicBezTo>
                    <a:cubicBezTo>
                      <a:pt x="63" y="607"/>
                      <a:pt x="63" y="607"/>
                      <a:pt x="63" y="607"/>
                    </a:cubicBezTo>
                    <a:cubicBezTo>
                      <a:pt x="65" y="604"/>
                      <a:pt x="65" y="604"/>
                      <a:pt x="65" y="604"/>
                    </a:cubicBezTo>
                    <a:cubicBezTo>
                      <a:pt x="66" y="603"/>
                      <a:pt x="66" y="603"/>
                      <a:pt x="66" y="603"/>
                    </a:cubicBezTo>
                    <a:cubicBezTo>
                      <a:pt x="64" y="601"/>
                      <a:pt x="64" y="601"/>
                      <a:pt x="64" y="601"/>
                    </a:cubicBezTo>
                    <a:cubicBezTo>
                      <a:pt x="64" y="599"/>
                      <a:pt x="64" y="599"/>
                      <a:pt x="64" y="599"/>
                    </a:cubicBezTo>
                    <a:cubicBezTo>
                      <a:pt x="60" y="596"/>
                      <a:pt x="60" y="596"/>
                      <a:pt x="60" y="596"/>
                    </a:cubicBezTo>
                    <a:cubicBezTo>
                      <a:pt x="57" y="596"/>
                      <a:pt x="57" y="596"/>
                      <a:pt x="57" y="596"/>
                    </a:cubicBezTo>
                    <a:cubicBezTo>
                      <a:pt x="56" y="592"/>
                      <a:pt x="56" y="592"/>
                      <a:pt x="56" y="592"/>
                    </a:cubicBezTo>
                    <a:cubicBezTo>
                      <a:pt x="54" y="591"/>
                      <a:pt x="54" y="591"/>
                      <a:pt x="54" y="591"/>
                    </a:cubicBezTo>
                    <a:cubicBezTo>
                      <a:pt x="52" y="588"/>
                      <a:pt x="52" y="588"/>
                      <a:pt x="52" y="588"/>
                    </a:cubicBezTo>
                    <a:cubicBezTo>
                      <a:pt x="51" y="585"/>
                      <a:pt x="51" y="585"/>
                      <a:pt x="51" y="585"/>
                    </a:cubicBezTo>
                    <a:cubicBezTo>
                      <a:pt x="49" y="583"/>
                      <a:pt x="49" y="583"/>
                      <a:pt x="49" y="583"/>
                    </a:cubicBezTo>
                    <a:cubicBezTo>
                      <a:pt x="49" y="580"/>
                      <a:pt x="49" y="580"/>
                      <a:pt x="49" y="580"/>
                    </a:cubicBezTo>
                    <a:cubicBezTo>
                      <a:pt x="47" y="578"/>
                      <a:pt x="47" y="578"/>
                      <a:pt x="47" y="578"/>
                    </a:cubicBezTo>
                    <a:cubicBezTo>
                      <a:pt x="48" y="575"/>
                      <a:pt x="48" y="575"/>
                      <a:pt x="48" y="575"/>
                    </a:cubicBezTo>
                    <a:cubicBezTo>
                      <a:pt x="47" y="573"/>
                      <a:pt x="47" y="573"/>
                      <a:pt x="47" y="573"/>
                    </a:cubicBezTo>
                    <a:cubicBezTo>
                      <a:pt x="43" y="572"/>
                      <a:pt x="43" y="572"/>
                      <a:pt x="43" y="572"/>
                    </a:cubicBezTo>
                    <a:cubicBezTo>
                      <a:pt x="42" y="572"/>
                      <a:pt x="42" y="572"/>
                      <a:pt x="42" y="572"/>
                    </a:cubicBezTo>
                    <a:cubicBezTo>
                      <a:pt x="41" y="570"/>
                      <a:pt x="41" y="570"/>
                      <a:pt x="41" y="570"/>
                    </a:cubicBezTo>
                    <a:cubicBezTo>
                      <a:pt x="38" y="571"/>
                      <a:pt x="38" y="571"/>
                      <a:pt x="38" y="571"/>
                    </a:cubicBezTo>
                    <a:cubicBezTo>
                      <a:pt x="35" y="573"/>
                      <a:pt x="35" y="573"/>
                      <a:pt x="35" y="573"/>
                    </a:cubicBezTo>
                    <a:cubicBezTo>
                      <a:pt x="34" y="570"/>
                      <a:pt x="34" y="570"/>
                      <a:pt x="34" y="570"/>
                    </a:cubicBezTo>
                    <a:cubicBezTo>
                      <a:pt x="32" y="570"/>
                      <a:pt x="32" y="570"/>
                      <a:pt x="32" y="570"/>
                    </a:cubicBezTo>
                    <a:cubicBezTo>
                      <a:pt x="29" y="571"/>
                      <a:pt x="29" y="571"/>
                      <a:pt x="29" y="571"/>
                    </a:cubicBezTo>
                    <a:cubicBezTo>
                      <a:pt x="27" y="568"/>
                      <a:pt x="27" y="568"/>
                      <a:pt x="27" y="568"/>
                    </a:cubicBezTo>
                    <a:cubicBezTo>
                      <a:pt x="25" y="569"/>
                      <a:pt x="25" y="569"/>
                      <a:pt x="25" y="569"/>
                    </a:cubicBezTo>
                    <a:cubicBezTo>
                      <a:pt x="24" y="568"/>
                      <a:pt x="24" y="568"/>
                      <a:pt x="24" y="568"/>
                    </a:cubicBezTo>
                    <a:cubicBezTo>
                      <a:pt x="23" y="568"/>
                      <a:pt x="23" y="568"/>
                      <a:pt x="23" y="568"/>
                    </a:cubicBezTo>
                    <a:cubicBezTo>
                      <a:pt x="23" y="565"/>
                      <a:pt x="23" y="565"/>
                      <a:pt x="23" y="565"/>
                    </a:cubicBezTo>
                    <a:cubicBezTo>
                      <a:pt x="21" y="564"/>
                      <a:pt x="21" y="564"/>
                      <a:pt x="21" y="564"/>
                    </a:cubicBezTo>
                    <a:cubicBezTo>
                      <a:pt x="20" y="561"/>
                      <a:pt x="20" y="561"/>
                      <a:pt x="20" y="561"/>
                    </a:cubicBezTo>
                    <a:cubicBezTo>
                      <a:pt x="20" y="560"/>
                      <a:pt x="20" y="560"/>
                      <a:pt x="20" y="560"/>
                    </a:cubicBezTo>
                    <a:cubicBezTo>
                      <a:pt x="18" y="558"/>
                      <a:pt x="18" y="558"/>
                      <a:pt x="18" y="558"/>
                    </a:cubicBezTo>
                    <a:cubicBezTo>
                      <a:pt x="19" y="557"/>
                      <a:pt x="19" y="557"/>
                      <a:pt x="19" y="557"/>
                    </a:cubicBezTo>
                    <a:cubicBezTo>
                      <a:pt x="18" y="555"/>
                      <a:pt x="18" y="555"/>
                      <a:pt x="18" y="555"/>
                    </a:cubicBezTo>
                    <a:cubicBezTo>
                      <a:pt x="17" y="554"/>
                      <a:pt x="17" y="554"/>
                      <a:pt x="17" y="554"/>
                    </a:cubicBezTo>
                    <a:cubicBezTo>
                      <a:pt x="18" y="553"/>
                      <a:pt x="18" y="553"/>
                      <a:pt x="18" y="553"/>
                    </a:cubicBezTo>
                    <a:cubicBezTo>
                      <a:pt x="17" y="552"/>
                      <a:pt x="17" y="552"/>
                      <a:pt x="17" y="552"/>
                    </a:cubicBezTo>
                    <a:cubicBezTo>
                      <a:pt x="16" y="551"/>
                      <a:pt x="16" y="551"/>
                      <a:pt x="16" y="551"/>
                    </a:cubicBezTo>
                    <a:cubicBezTo>
                      <a:pt x="17" y="549"/>
                      <a:pt x="17" y="549"/>
                      <a:pt x="17" y="549"/>
                    </a:cubicBezTo>
                    <a:cubicBezTo>
                      <a:pt x="17" y="548"/>
                      <a:pt x="17" y="548"/>
                      <a:pt x="17" y="548"/>
                    </a:cubicBezTo>
                    <a:cubicBezTo>
                      <a:pt x="18" y="546"/>
                      <a:pt x="18" y="546"/>
                      <a:pt x="18" y="546"/>
                    </a:cubicBezTo>
                    <a:cubicBezTo>
                      <a:pt x="18" y="544"/>
                      <a:pt x="18" y="544"/>
                      <a:pt x="18" y="544"/>
                    </a:cubicBezTo>
                    <a:cubicBezTo>
                      <a:pt x="14" y="536"/>
                      <a:pt x="14" y="536"/>
                      <a:pt x="14" y="536"/>
                    </a:cubicBezTo>
                    <a:cubicBezTo>
                      <a:pt x="14" y="529"/>
                      <a:pt x="14" y="529"/>
                      <a:pt x="14" y="529"/>
                    </a:cubicBezTo>
                    <a:cubicBezTo>
                      <a:pt x="16" y="529"/>
                      <a:pt x="16" y="529"/>
                      <a:pt x="16" y="529"/>
                    </a:cubicBezTo>
                    <a:cubicBezTo>
                      <a:pt x="16" y="526"/>
                      <a:pt x="16" y="526"/>
                      <a:pt x="16" y="526"/>
                    </a:cubicBezTo>
                    <a:cubicBezTo>
                      <a:pt x="18" y="524"/>
                      <a:pt x="18" y="524"/>
                      <a:pt x="18" y="524"/>
                    </a:cubicBezTo>
                    <a:cubicBezTo>
                      <a:pt x="18" y="523"/>
                      <a:pt x="18" y="523"/>
                      <a:pt x="18" y="523"/>
                    </a:cubicBezTo>
                    <a:cubicBezTo>
                      <a:pt x="18" y="523"/>
                      <a:pt x="18" y="523"/>
                      <a:pt x="18" y="523"/>
                    </a:cubicBezTo>
                    <a:cubicBezTo>
                      <a:pt x="17" y="522"/>
                      <a:pt x="17" y="522"/>
                      <a:pt x="17" y="522"/>
                    </a:cubicBezTo>
                    <a:cubicBezTo>
                      <a:pt x="17" y="521"/>
                      <a:pt x="17" y="521"/>
                      <a:pt x="17" y="521"/>
                    </a:cubicBezTo>
                    <a:cubicBezTo>
                      <a:pt x="18" y="519"/>
                      <a:pt x="18" y="519"/>
                      <a:pt x="18" y="519"/>
                    </a:cubicBezTo>
                    <a:cubicBezTo>
                      <a:pt x="17" y="518"/>
                      <a:pt x="17" y="518"/>
                      <a:pt x="17" y="518"/>
                    </a:cubicBezTo>
                    <a:cubicBezTo>
                      <a:pt x="17" y="517"/>
                      <a:pt x="17" y="517"/>
                      <a:pt x="17" y="517"/>
                    </a:cubicBezTo>
                    <a:cubicBezTo>
                      <a:pt x="18" y="517"/>
                      <a:pt x="18" y="517"/>
                      <a:pt x="18" y="517"/>
                    </a:cubicBezTo>
                    <a:cubicBezTo>
                      <a:pt x="18" y="518"/>
                      <a:pt x="18" y="518"/>
                      <a:pt x="18" y="518"/>
                    </a:cubicBezTo>
                    <a:cubicBezTo>
                      <a:pt x="20" y="518"/>
                      <a:pt x="20" y="518"/>
                      <a:pt x="20" y="518"/>
                    </a:cubicBezTo>
                    <a:cubicBezTo>
                      <a:pt x="20" y="516"/>
                      <a:pt x="20" y="516"/>
                      <a:pt x="20" y="516"/>
                    </a:cubicBezTo>
                    <a:cubicBezTo>
                      <a:pt x="21" y="515"/>
                      <a:pt x="21" y="515"/>
                      <a:pt x="21" y="515"/>
                    </a:cubicBezTo>
                    <a:cubicBezTo>
                      <a:pt x="23" y="516"/>
                      <a:pt x="23" y="516"/>
                      <a:pt x="23" y="516"/>
                    </a:cubicBezTo>
                    <a:cubicBezTo>
                      <a:pt x="25" y="514"/>
                      <a:pt x="25" y="514"/>
                      <a:pt x="25" y="514"/>
                    </a:cubicBezTo>
                    <a:cubicBezTo>
                      <a:pt x="26" y="513"/>
                      <a:pt x="26" y="513"/>
                      <a:pt x="26" y="513"/>
                    </a:cubicBezTo>
                    <a:cubicBezTo>
                      <a:pt x="27" y="512"/>
                      <a:pt x="27" y="512"/>
                      <a:pt x="27" y="512"/>
                    </a:cubicBezTo>
                    <a:cubicBezTo>
                      <a:pt x="30" y="513"/>
                      <a:pt x="30" y="513"/>
                      <a:pt x="30" y="513"/>
                    </a:cubicBezTo>
                    <a:cubicBezTo>
                      <a:pt x="31" y="512"/>
                      <a:pt x="31" y="512"/>
                      <a:pt x="31" y="512"/>
                    </a:cubicBezTo>
                    <a:cubicBezTo>
                      <a:pt x="29" y="509"/>
                      <a:pt x="29" y="509"/>
                      <a:pt x="29" y="509"/>
                    </a:cubicBezTo>
                    <a:cubicBezTo>
                      <a:pt x="28" y="509"/>
                      <a:pt x="28" y="509"/>
                      <a:pt x="28" y="509"/>
                    </a:cubicBezTo>
                    <a:cubicBezTo>
                      <a:pt x="27" y="510"/>
                      <a:pt x="27" y="510"/>
                      <a:pt x="27" y="510"/>
                    </a:cubicBezTo>
                    <a:cubicBezTo>
                      <a:pt x="25" y="510"/>
                      <a:pt x="25" y="510"/>
                      <a:pt x="25" y="510"/>
                    </a:cubicBezTo>
                    <a:cubicBezTo>
                      <a:pt x="23" y="508"/>
                      <a:pt x="23" y="508"/>
                      <a:pt x="23" y="508"/>
                    </a:cubicBezTo>
                    <a:cubicBezTo>
                      <a:pt x="21" y="508"/>
                      <a:pt x="21" y="508"/>
                      <a:pt x="21" y="508"/>
                    </a:cubicBezTo>
                    <a:cubicBezTo>
                      <a:pt x="19" y="505"/>
                      <a:pt x="19" y="505"/>
                      <a:pt x="19" y="505"/>
                    </a:cubicBezTo>
                    <a:cubicBezTo>
                      <a:pt x="19" y="504"/>
                      <a:pt x="19" y="504"/>
                      <a:pt x="19" y="504"/>
                    </a:cubicBezTo>
                    <a:cubicBezTo>
                      <a:pt x="21" y="506"/>
                      <a:pt x="21" y="506"/>
                      <a:pt x="21" y="506"/>
                    </a:cubicBezTo>
                    <a:cubicBezTo>
                      <a:pt x="21" y="504"/>
                      <a:pt x="21" y="504"/>
                      <a:pt x="21" y="504"/>
                    </a:cubicBezTo>
                    <a:cubicBezTo>
                      <a:pt x="21" y="503"/>
                      <a:pt x="21" y="503"/>
                      <a:pt x="21" y="503"/>
                    </a:cubicBezTo>
                    <a:cubicBezTo>
                      <a:pt x="22" y="502"/>
                      <a:pt x="22" y="502"/>
                      <a:pt x="22" y="502"/>
                    </a:cubicBezTo>
                    <a:cubicBezTo>
                      <a:pt x="20" y="502"/>
                      <a:pt x="20" y="502"/>
                      <a:pt x="20" y="502"/>
                    </a:cubicBezTo>
                    <a:cubicBezTo>
                      <a:pt x="20" y="502"/>
                      <a:pt x="18" y="504"/>
                      <a:pt x="17" y="504"/>
                    </a:cubicBezTo>
                    <a:cubicBezTo>
                      <a:pt x="17" y="504"/>
                      <a:pt x="17" y="504"/>
                      <a:pt x="17" y="504"/>
                    </a:cubicBezTo>
                    <a:cubicBezTo>
                      <a:pt x="17" y="504"/>
                      <a:pt x="17" y="504"/>
                      <a:pt x="17" y="504"/>
                    </a:cubicBezTo>
                    <a:cubicBezTo>
                      <a:pt x="17" y="502"/>
                      <a:pt x="17" y="502"/>
                      <a:pt x="17" y="502"/>
                    </a:cubicBezTo>
                    <a:cubicBezTo>
                      <a:pt x="21" y="497"/>
                      <a:pt x="21" y="497"/>
                      <a:pt x="21" y="497"/>
                    </a:cubicBezTo>
                    <a:cubicBezTo>
                      <a:pt x="23" y="496"/>
                      <a:pt x="23" y="496"/>
                      <a:pt x="23" y="496"/>
                    </a:cubicBezTo>
                    <a:cubicBezTo>
                      <a:pt x="26" y="492"/>
                      <a:pt x="26" y="492"/>
                      <a:pt x="26" y="492"/>
                    </a:cubicBezTo>
                    <a:cubicBezTo>
                      <a:pt x="28" y="488"/>
                      <a:pt x="28" y="488"/>
                      <a:pt x="28" y="488"/>
                    </a:cubicBezTo>
                    <a:cubicBezTo>
                      <a:pt x="30" y="483"/>
                      <a:pt x="30" y="483"/>
                      <a:pt x="30" y="483"/>
                    </a:cubicBezTo>
                    <a:cubicBezTo>
                      <a:pt x="34" y="477"/>
                      <a:pt x="34" y="477"/>
                      <a:pt x="34" y="477"/>
                    </a:cubicBezTo>
                    <a:cubicBezTo>
                      <a:pt x="37" y="470"/>
                      <a:pt x="37" y="470"/>
                      <a:pt x="37" y="470"/>
                    </a:cubicBezTo>
                    <a:cubicBezTo>
                      <a:pt x="36" y="467"/>
                      <a:pt x="36" y="467"/>
                      <a:pt x="36" y="467"/>
                    </a:cubicBezTo>
                    <a:cubicBezTo>
                      <a:pt x="32" y="462"/>
                      <a:pt x="32" y="462"/>
                      <a:pt x="32" y="462"/>
                    </a:cubicBezTo>
                    <a:cubicBezTo>
                      <a:pt x="30" y="462"/>
                      <a:pt x="30" y="462"/>
                      <a:pt x="30" y="462"/>
                    </a:cubicBezTo>
                    <a:cubicBezTo>
                      <a:pt x="25" y="455"/>
                      <a:pt x="25" y="455"/>
                      <a:pt x="25" y="455"/>
                    </a:cubicBezTo>
                    <a:cubicBezTo>
                      <a:pt x="26" y="453"/>
                      <a:pt x="26" y="453"/>
                      <a:pt x="26" y="453"/>
                    </a:cubicBezTo>
                    <a:cubicBezTo>
                      <a:pt x="28" y="450"/>
                      <a:pt x="28" y="450"/>
                      <a:pt x="28" y="450"/>
                    </a:cubicBezTo>
                    <a:cubicBezTo>
                      <a:pt x="28" y="447"/>
                      <a:pt x="28" y="447"/>
                      <a:pt x="28" y="447"/>
                    </a:cubicBezTo>
                    <a:cubicBezTo>
                      <a:pt x="25" y="445"/>
                      <a:pt x="25" y="445"/>
                      <a:pt x="25" y="445"/>
                    </a:cubicBezTo>
                    <a:cubicBezTo>
                      <a:pt x="24" y="443"/>
                      <a:pt x="24" y="443"/>
                      <a:pt x="24" y="443"/>
                    </a:cubicBezTo>
                    <a:cubicBezTo>
                      <a:pt x="24" y="440"/>
                      <a:pt x="24" y="440"/>
                      <a:pt x="24" y="440"/>
                    </a:cubicBezTo>
                    <a:cubicBezTo>
                      <a:pt x="24" y="439"/>
                      <a:pt x="24" y="439"/>
                      <a:pt x="24" y="439"/>
                    </a:cubicBezTo>
                    <a:cubicBezTo>
                      <a:pt x="24" y="437"/>
                      <a:pt x="24" y="437"/>
                      <a:pt x="24" y="437"/>
                    </a:cubicBezTo>
                    <a:cubicBezTo>
                      <a:pt x="21" y="437"/>
                      <a:pt x="21" y="437"/>
                      <a:pt x="21" y="437"/>
                    </a:cubicBezTo>
                    <a:cubicBezTo>
                      <a:pt x="20" y="435"/>
                      <a:pt x="20" y="435"/>
                      <a:pt x="20" y="435"/>
                    </a:cubicBezTo>
                    <a:cubicBezTo>
                      <a:pt x="20" y="432"/>
                      <a:pt x="20" y="432"/>
                      <a:pt x="20" y="432"/>
                    </a:cubicBezTo>
                    <a:cubicBezTo>
                      <a:pt x="21" y="430"/>
                      <a:pt x="21" y="430"/>
                      <a:pt x="21" y="430"/>
                    </a:cubicBezTo>
                    <a:cubicBezTo>
                      <a:pt x="19" y="430"/>
                      <a:pt x="19" y="430"/>
                      <a:pt x="19" y="430"/>
                    </a:cubicBezTo>
                    <a:cubicBezTo>
                      <a:pt x="19" y="428"/>
                      <a:pt x="19" y="428"/>
                      <a:pt x="19" y="428"/>
                    </a:cubicBezTo>
                    <a:cubicBezTo>
                      <a:pt x="20" y="422"/>
                      <a:pt x="20" y="422"/>
                      <a:pt x="20" y="422"/>
                    </a:cubicBezTo>
                    <a:cubicBezTo>
                      <a:pt x="22" y="422"/>
                      <a:pt x="22" y="422"/>
                      <a:pt x="22" y="422"/>
                    </a:cubicBezTo>
                    <a:cubicBezTo>
                      <a:pt x="17" y="412"/>
                      <a:pt x="17" y="412"/>
                      <a:pt x="17" y="412"/>
                    </a:cubicBezTo>
                    <a:cubicBezTo>
                      <a:pt x="13" y="405"/>
                      <a:pt x="13" y="405"/>
                      <a:pt x="13" y="405"/>
                    </a:cubicBezTo>
                    <a:cubicBezTo>
                      <a:pt x="13" y="402"/>
                      <a:pt x="13" y="402"/>
                      <a:pt x="13" y="402"/>
                    </a:cubicBezTo>
                    <a:cubicBezTo>
                      <a:pt x="10" y="400"/>
                      <a:pt x="10" y="400"/>
                      <a:pt x="10" y="400"/>
                    </a:cubicBezTo>
                    <a:cubicBezTo>
                      <a:pt x="12" y="395"/>
                      <a:pt x="12" y="395"/>
                      <a:pt x="12" y="395"/>
                    </a:cubicBezTo>
                    <a:cubicBezTo>
                      <a:pt x="14" y="392"/>
                      <a:pt x="14" y="392"/>
                      <a:pt x="14" y="392"/>
                    </a:cubicBezTo>
                    <a:cubicBezTo>
                      <a:pt x="15" y="389"/>
                      <a:pt x="15" y="389"/>
                      <a:pt x="15" y="389"/>
                    </a:cubicBezTo>
                    <a:cubicBezTo>
                      <a:pt x="14" y="388"/>
                      <a:pt x="14" y="388"/>
                      <a:pt x="14" y="388"/>
                    </a:cubicBezTo>
                    <a:cubicBezTo>
                      <a:pt x="9" y="385"/>
                      <a:pt x="9" y="385"/>
                      <a:pt x="9" y="385"/>
                    </a:cubicBezTo>
                    <a:cubicBezTo>
                      <a:pt x="8" y="384"/>
                      <a:pt x="8" y="384"/>
                      <a:pt x="8" y="384"/>
                    </a:cubicBezTo>
                    <a:cubicBezTo>
                      <a:pt x="7" y="382"/>
                      <a:pt x="7" y="382"/>
                      <a:pt x="7" y="382"/>
                    </a:cubicBezTo>
                    <a:cubicBezTo>
                      <a:pt x="4" y="380"/>
                      <a:pt x="4" y="380"/>
                      <a:pt x="4" y="380"/>
                    </a:cubicBezTo>
                    <a:cubicBezTo>
                      <a:pt x="3" y="380"/>
                      <a:pt x="3" y="380"/>
                      <a:pt x="3" y="380"/>
                    </a:cubicBezTo>
                    <a:cubicBezTo>
                      <a:pt x="2" y="376"/>
                      <a:pt x="2" y="376"/>
                      <a:pt x="2" y="376"/>
                    </a:cubicBezTo>
                    <a:cubicBezTo>
                      <a:pt x="0" y="374"/>
                      <a:pt x="0" y="374"/>
                      <a:pt x="0" y="374"/>
                    </a:cubicBezTo>
                    <a:cubicBezTo>
                      <a:pt x="1" y="371"/>
                      <a:pt x="1" y="371"/>
                      <a:pt x="1" y="371"/>
                    </a:cubicBezTo>
                    <a:cubicBezTo>
                      <a:pt x="1" y="368"/>
                      <a:pt x="1" y="368"/>
                      <a:pt x="1" y="368"/>
                    </a:cubicBezTo>
                    <a:cubicBezTo>
                      <a:pt x="0" y="368"/>
                      <a:pt x="0" y="368"/>
                      <a:pt x="0" y="368"/>
                    </a:cubicBezTo>
                    <a:cubicBezTo>
                      <a:pt x="1" y="367"/>
                      <a:pt x="1" y="367"/>
                      <a:pt x="1" y="367"/>
                    </a:cubicBezTo>
                    <a:cubicBezTo>
                      <a:pt x="4" y="366"/>
                      <a:pt x="4" y="366"/>
                      <a:pt x="4" y="366"/>
                    </a:cubicBezTo>
                    <a:cubicBezTo>
                      <a:pt x="4" y="366"/>
                      <a:pt x="4" y="366"/>
                      <a:pt x="4" y="366"/>
                    </a:cubicBezTo>
                    <a:cubicBezTo>
                      <a:pt x="5" y="365"/>
                      <a:pt x="5" y="365"/>
                      <a:pt x="5" y="365"/>
                    </a:cubicBezTo>
                    <a:cubicBezTo>
                      <a:pt x="5" y="362"/>
                      <a:pt x="5" y="362"/>
                      <a:pt x="5" y="362"/>
                    </a:cubicBezTo>
                    <a:cubicBezTo>
                      <a:pt x="8" y="360"/>
                      <a:pt x="8" y="360"/>
                      <a:pt x="8" y="360"/>
                    </a:cubicBezTo>
                    <a:cubicBezTo>
                      <a:pt x="10" y="359"/>
                      <a:pt x="10" y="359"/>
                      <a:pt x="10" y="359"/>
                    </a:cubicBezTo>
                    <a:cubicBezTo>
                      <a:pt x="11" y="357"/>
                      <a:pt x="11" y="357"/>
                      <a:pt x="11" y="357"/>
                    </a:cubicBezTo>
                    <a:cubicBezTo>
                      <a:pt x="11" y="355"/>
                      <a:pt x="11" y="355"/>
                      <a:pt x="11" y="355"/>
                    </a:cubicBezTo>
                    <a:cubicBezTo>
                      <a:pt x="13" y="355"/>
                      <a:pt x="13" y="355"/>
                      <a:pt x="13" y="355"/>
                    </a:cubicBezTo>
                    <a:cubicBezTo>
                      <a:pt x="15" y="355"/>
                      <a:pt x="15" y="355"/>
                      <a:pt x="15" y="355"/>
                    </a:cubicBezTo>
                    <a:cubicBezTo>
                      <a:pt x="16" y="354"/>
                      <a:pt x="16" y="354"/>
                      <a:pt x="16" y="354"/>
                    </a:cubicBezTo>
                    <a:cubicBezTo>
                      <a:pt x="16" y="352"/>
                      <a:pt x="16" y="352"/>
                      <a:pt x="16" y="352"/>
                    </a:cubicBezTo>
                    <a:cubicBezTo>
                      <a:pt x="16" y="352"/>
                      <a:pt x="16" y="352"/>
                      <a:pt x="16" y="352"/>
                    </a:cubicBezTo>
                    <a:cubicBezTo>
                      <a:pt x="18" y="352"/>
                      <a:pt x="18" y="352"/>
                      <a:pt x="18" y="352"/>
                    </a:cubicBezTo>
                    <a:cubicBezTo>
                      <a:pt x="19" y="353"/>
                      <a:pt x="19" y="353"/>
                      <a:pt x="19" y="353"/>
                    </a:cubicBezTo>
                    <a:cubicBezTo>
                      <a:pt x="19" y="355"/>
                      <a:pt x="19" y="355"/>
                      <a:pt x="19" y="355"/>
                    </a:cubicBezTo>
                    <a:cubicBezTo>
                      <a:pt x="19" y="356"/>
                      <a:pt x="19" y="356"/>
                      <a:pt x="19" y="356"/>
                    </a:cubicBezTo>
                    <a:cubicBezTo>
                      <a:pt x="20" y="354"/>
                      <a:pt x="20" y="354"/>
                      <a:pt x="20" y="354"/>
                    </a:cubicBezTo>
                    <a:cubicBezTo>
                      <a:pt x="20" y="352"/>
                      <a:pt x="20" y="352"/>
                      <a:pt x="20" y="352"/>
                    </a:cubicBezTo>
                    <a:cubicBezTo>
                      <a:pt x="22" y="352"/>
                      <a:pt x="22" y="352"/>
                      <a:pt x="22" y="352"/>
                    </a:cubicBezTo>
                    <a:cubicBezTo>
                      <a:pt x="22" y="352"/>
                      <a:pt x="22" y="352"/>
                      <a:pt x="22" y="352"/>
                    </a:cubicBezTo>
                    <a:cubicBezTo>
                      <a:pt x="21" y="351"/>
                      <a:pt x="21" y="351"/>
                      <a:pt x="21" y="351"/>
                    </a:cubicBezTo>
                    <a:cubicBezTo>
                      <a:pt x="21" y="350"/>
                      <a:pt x="21" y="350"/>
                      <a:pt x="21" y="350"/>
                    </a:cubicBezTo>
                    <a:cubicBezTo>
                      <a:pt x="22" y="350"/>
                      <a:pt x="22" y="350"/>
                      <a:pt x="22" y="350"/>
                    </a:cubicBezTo>
                    <a:cubicBezTo>
                      <a:pt x="23" y="350"/>
                      <a:pt x="23" y="350"/>
                      <a:pt x="23" y="350"/>
                    </a:cubicBezTo>
                    <a:cubicBezTo>
                      <a:pt x="23" y="349"/>
                      <a:pt x="23" y="349"/>
                      <a:pt x="23" y="349"/>
                    </a:cubicBezTo>
                    <a:cubicBezTo>
                      <a:pt x="22" y="349"/>
                      <a:pt x="22" y="349"/>
                      <a:pt x="22" y="349"/>
                    </a:cubicBezTo>
                    <a:cubicBezTo>
                      <a:pt x="22" y="348"/>
                      <a:pt x="22" y="348"/>
                      <a:pt x="22" y="348"/>
                    </a:cubicBezTo>
                    <a:cubicBezTo>
                      <a:pt x="22" y="348"/>
                      <a:pt x="22" y="348"/>
                      <a:pt x="22" y="348"/>
                    </a:cubicBezTo>
                    <a:cubicBezTo>
                      <a:pt x="24" y="348"/>
                      <a:pt x="24" y="348"/>
                      <a:pt x="24" y="348"/>
                    </a:cubicBezTo>
                    <a:cubicBezTo>
                      <a:pt x="26" y="349"/>
                      <a:pt x="26" y="349"/>
                      <a:pt x="26" y="349"/>
                    </a:cubicBezTo>
                    <a:cubicBezTo>
                      <a:pt x="27" y="350"/>
                      <a:pt x="27" y="350"/>
                      <a:pt x="27" y="350"/>
                    </a:cubicBezTo>
                    <a:cubicBezTo>
                      <a:pt x="28" y="351"/>
                      <a:pt x="28" y="351"/>
                      <a:pt x="28" y="351"/>
                    </a:cubicBezTo>
                    <a:cubicBezTo>
                      <a:pt x="29" y="350"/>
                      <a:pt x="29" y="350"/>
                      <a:pt x="29" y="350"/>
                    </a:cubicBezTo>
                    <a:cubicBezTo>
                      <a:pt x="30" y="351"/>
                      <a:pt x="30" y="351"/>
                      <a:pt x="30" y="351"/>
                    </a:cubicBezTo>
                    <a:cubicBezTo>
                      <a:pt x="31" y="351"/>
                      <a:pt x="31" y="351"/>
                      <a:pt x="31" y="351"/>
                    </a:cubicBezTo>
                    <a:cubicBezTo>
                      <a:pt x="32" y="352"/>
                      <a:pt x="32" y="352"/>
                      <a:pt x="32" y="352"/>
                    </a:cubicBezTo>
                    <a:cubicBezTo>
                      <a:pt x="32" y="353"/>
                      <a:pt x="32" y="353"/>
                      <a:pt x="32" y="353"/>
                    </a:cubicBezTo>
                    <a:cubicBezTo>
                      <a:pt x="30" y="354"/>
                      <a:pt x="30" y="354"/>
                      <a:pt x="30" y="354"/>
                    </a:cubicBezTo>
                    <a:cubicBezTo>
                      <a:pt x="29" y="354"/>
                      <a:pt x="29" y="354"/>
                      <a:pt x="29" y="354"/>
                    </a:cubicBezTo>
                    <a:cubicBezTo>
                      <a:pt x="27" y="354"/>
                      <a:pt x="27" y="354"/>
                      <a:pt x="27" y="354"/>
                    </a:cubicBezTo>
                    <a:cubicBezTo>
                      <a:pt x="25" y="353"/>
                      <a:pt x="25" y="353"/>
                      <a:pt x="25" y="353"/>
                    </a:cubicBezTo>
                    <a:cubicBezTo>
                      <a:pt x="25" y="351"/>
                      <a:pt x="25" y="351"/>
                      <a:pt x="25" y="351"/>
                    </a:cubicBezTo>
                    <a:cubicBezTo>
                      <a:pt x="24" y="353"/>
                      <a:pt x="24" y="353"/>
                      <a:pt x="24" y="353"/>
                    </a:cubicBezTo>
                    <a:cubicBezTo>
                      <a:pt x="24" y="355"/>
                      <a:pt x="24" y="355"/>
                      <a:pt x="24" y="355"/>
                    </a:cubicBezTo>
                    <a:cubicBezTo>
                      <a:pt x="24" y="357"/>
                      <a:pt x="24" y="357"/>
                      <a:pt x="24" y="357"/>
                    </a:cubicBezTo>
                    <a:cubicBezTo>
                      <a:pt x="26" y="355"/>
                      <a:pt x="26" y="355"/>
                      <a:pt x="26" y="355"/>
                    </a:cubicBezTo>
                    <a:cubicBezTo>
                      <a:pt x="27" y="356"/>
                      <a:pt x="27" y="356"/>
                      <a:pt x="27" y="356"/>
                    </a:cubicBezTo>
                    <a:cubicBezTo>
                      <a:pt x="27" y="357"/>
                      <a:pt x="27" y="357"/>
                      <a:pt x="27" y="357"/>
                    </a:cubicBezTo>
                    <a:cubicBezTo>
                      <a:pt x="28" y="356"/>
                      <a:pt x="28" y="356"/>
                      <a:pt x="28" y="356"/>
                    </a:cubicBezTo>
                    <a:cubicBezTo>
                      <a:pt x="30" y="357"/>
                      <a:pt x="30" y="357"/>
                      <a:pt x="30" y="357"/>
                    </a:cubicBezTo>
                    <a:cubicBezTo>
                      <a:pt x="30" y="358"/>
                      <a:pt x="30" y="358"/>
                      <a:pt x="30" y="358"/>
                    </a:cubicBezTo>
                    <a:cubicBezTo>
                      <a:pt x="31" y="358"/>
                      <a:pt x="31" y="358"/>
                      <a:pt x="31" y="358"/>
                    </a:cubicBezTo>
                    <a:cubicBezTo>
                      <a:pt x="32" y="357"/>
                      <a:pt x="32" y="357"/>
                      <a:pt x="32" y="357"/>
                    </a:cubicBezTo>
                    <a:cubicBezTo>
                      <a:pt x="32" y="357"/>
                      <a:pt x="32" y="357"/>
                      <a:pt x="32" y="357"/>
                    </a:cubicBezTo>
                    <a:cubicBezTo>
                      <a:pt x="32" y="358"/>
                      <a:pt x="32" y="358"/>
                      <a:pt x="32" y="358"/>
                    </a:cubicBezTo>
                    <a:cubicBezTo>
                      <a:pt x="32" y="359"/>
                      <a:pt x="32" y="359"/>
                      <a:pt x="32" y="359"/>
                    </a:cubicBezTo>
                    <a:cubicBezTo>
                      <a:pt x="33" y="357"/>
                      <a:pt x="33" y="357"/>
                      <a:pt x="33" y="357"/>
                    </a:cubicBezTo>
                    <a:cubicBezTo>
                      <a:pt x="34" y="357"/>
                      <a:pt x="34" y="357"/>
                      <a:pt x="34" y="357"/>
                    </a:cubicBezTo>
                    <a:cubicBezTo>
                      <a:pt x="35" y="357"/>
                      <a:pt x="35" y="357"/>
                      <a:pt x="35" y="357"/>
                    </a:cubicBezTo>
                    <a:cubicBezTo>
                      <a:pt x="35" y="358"/>
                      <a:pt x="35" y="358"/>
                      <a:pt x="35" y="358"/>
                    </a:cubicBezTo>
                    <a:cubicBezTo>
                      <a:pt x="34" y="359"/>
                      <a:pt x="34" y="359"/>
                      <a:pt x="34" y="359"/>
                    </a:cubicBezTo>
                    <a:cubicBezTo>
                      <a:pt x="36" y="359"/>
                      <a:pt x="36" y="359"/>
                      <a:pt x="36" y="359"/>
                    </a:cubicBezTo>
                    <a:cubicBezTo>
                      <a:pt x="36" y="360"/>
                      <a:pt x="36" y="360"/>
                      <a:pt x="36" y="360"/>
                    </a:cubicBezTo>
                    <a:cubicBezTo>
                      <a:pt x="35" y="360"/>
                      <a:pt x="35" y="360"/>
                      <a:pt x="35" y="360"/>
                    </a:cubicBezTo>
                    <a:cubicBezTo>
                      <a:pt x="34" y="362"/>
                      <a:pt x="34" y="362"/>
                      <a:pt x="34" y="362"/>
                    </a:cubicBezTo>
                    <a:cubicBezTo>
                      <a:pt x="36" y="362"/>
                      <a:pt x="36" y="362"/>
                      <a:pt x="36" y="362"/>
                    </a:cubicBezTo>
                    <a:cubicBezTo>
                      <a:pt x="37" y="360"/>
                      <a:pt x="37" y="360"/>
                      <a:pt x="37" y="360"/>
                    </a:cubicBezTo>
                    <a:cubicBezTo>
                      <a:pt x="37" y="358"/>
                      <a:pt x="37" y="358"/>
                      <a:pt x="37" y="358"/>
                    </a:cubicBezTo>
                    <a:cubicBezTo>
                      <a:pt x="38" y="358"/>
                      <a:pt x="38" y="358"/>
                      <a:pt x="38" y="358"/>
                    </a:cubicBezTo>
                    <a:cubicBezTo>
                      <a:pt x="40" y="357"/>
                      <a:pt x="40" y="357"/>
                      <a:pt x="40" y="357"/>
                    </a:cubicBezTo>
                    <a:cubicBezTo>
                      <a:pt x="41" y="358"/>
                      <a:pt x="41" y="358"/>
                      <a:pt x="41" y="358"/>
                    </a:cubicBezTo>
                    <a:cubicBezTo>
                      <a:pt x="41" y="357"/>
                      <a:pt x="41" y="357"/>
                      <a:pt x="41" y="357"/>
                    </a:cubicBezTo>
                    <a:cubicBezTo>
                      <a:pt x="40" y="356"/>
                      <a:pt x="40" y="356"/>
                      <a:pt x="40" y="356"/>
                    </a:cubicBezTo>
                    <a:cubicBezTo>
                      <a:pt x="40" y="356"/>
                      <a:pt x="40" y="356"/>
                      <a:pt x="40" y="356"/>
                    </a:cubicBezTo>
                    <a:cubicBezTo>
                      <a:pt x="42" y="356"/>
                      <a:pt x="42" y="356"/>
                      <a:pt x="42" y="356"/>
                    </a:cubicBezTo>
                    <a:cubicBezTo>
                      <a:pt x="43" y="358"/>
                      <a:pt x="43" y="358"/>
                      <a:pt x="43" y="358"/>
                    </a:cubicBezTo>
                    <a:cubicBezTo>
                      <a:pt x="46" y="358"/>
                      <a:pt x="46" y="358"/>
                      <a:pt x="46" y="358"/>
                    </a:cubicBezTo>
                    <a:cubicBezTo>
                      <a:pt x="48" y="359"/>
                      <a:pt x="48" y="359"/>
                      <a:pt x="48" y="359"/>
                    </a:cubicBezTo>
                    <a:cubicBezTo>
                      <a:pt x="49" y="358"/>
                      <a:pt x="49" y="358"/>
                      <a:pt x="49" y="358"/>
                    </a:cubicBezTo>
                    <a:cubicBezTo>
                      <a:pt x="49" y="357"/>
                      <a:pt x="49" y="357"/>
                      <a:pt x="49" y="357"/>
                    </a:cubicBezTo>
                    <a:cubicBezTo>
                      <a:pt x="51" y="358"/>
                      <a:pt x="51" y="358"/>
                      <a:pt x="51" y="358"/>
                    </a:cubicBezTo>
                    <a:cubicBezTo>
                      <a:pt x="53" y="359"/>
                      <a:pt x="53" y="359"/>
                      <a:pt x="53" y="359"/>
                    </a:cubicBezTo>
                    <a:cubicBezTo>
                      <a:pt x="54" y="358"/>
                      <a:pt x="54" y="358"/>
                      <a:pt x="54" y="358"/>
                    </a:cubicBezTo>
                    <a:cubicBezTo>
                      <a:pt x="56" y="359"/>
                      <a:pt x="56" y="359"/>
                      <a:pt x="56" y="359"/>
                    </a:cubicBezTo>
                    <a:cubicBezTo>
                      <a:pt x="65" y="364"/>
                      <a:pt x="65" y="364"/>
                      <a:pt x="65" y="364"/>
                    </a:cubicBezTo>
                    <a:cubicBezTo>
                      <a:pt x="72" y="368"/>
                      <a:pt x="72" y="368"/>
                      <a:pt x="72" y="368"/>
                    </a:cubicBezTo>
                    <a:cubicBezTo>
                      <a:pt x="73" y="370"/>
                      <a:pt x="73" y="370"/>
                      <a:pt x="73" y="370"/>
                    </a:cubicBezTo>
                    <a:cubicBezTo>
                      <a:pt x="75" y="371"/>
                      <a:pt x="75" y="371"/>
                      <a:pt x="75" y="371"/>
                    </a:cubicBezTo>
                    <a:cubicBezTo>
                      <a:pt x="77" y="374"/>
                      <a:pt x="77" y="374"/>
                      <a:pt x="77" y="374"/>
                    </a:cubicBezTo>
                    <a:cubicBezTo>
                      <a:pt x="79" y="374"/>
                      <a:pt x="79" y="374"/>
                      <a:pt x="79" y="374"/>
                    </a:cubicBezTo>
                    <a:cubicBezTo>
                      <a:pt x="78" y="373"/>
                      <a:pt x="78" y="373"/>
                      <a:pt x="78" y="373"/>
                    </a:cubicBezTo>
                    <a:cubicBezTo>
                      <a:pt x="78" y="372"/>
                      <a:pt x="78" y="372"/>
                      <a:pt x="78" y="372"/>
                    </a:cubicBezTo>
                    <a:cubicBezTo>
                      <a:pt x="79" y="372"/>
                      <a:pt x="79" y="372"/>
                      <a:pt x="79" y="372"/>
                    </a:cubicBezTo>
                    <a:cubicBezTo>
                      <a:pt x="82" y="375"/>
                      <a:pt x="82" y="375"/>
                      <a:pt x="82" y="375"/>
                    </a:cubicBezTo>
                    <a:cubicBezTo>
                      <a:pt x="83" y="375"/>
                      <a:pt x="83" y="375"/>
                      <a:pt x="83" y="375"/>
                    </a:cubicBezTo>
                    <a:cubicBezTo>
                      <a:pt x="86" y="377"/>
                      <a:pt x="86" y="377"/>
                      <a:pt x="86" y="377"/>
                    </a:cubicBezTo>
                    <a:cubicBezTo>
                      <a:pt x="87" y="377"/>
                      <a:pt x="87" y="377"/>
                      <a:pt x="87" y="377"/>
                    </a:cubicBezTo>
                    <a:cubicBezTo>
                      <a:pt x="86" y="374"/>
                      <a:pt x="86" y="374"/>
                      <a:pt x="86" y="374"/>
                    </a:cubicBezTo>
                    <a:cubicBezTo>
                      <a:pt x="85" y="373"/>
                      <a:pt x="85" y="373"/>
                      <a:pt x="85" y="373"/>
                    </a:cubicBezTo>
                    <a:cubicBezTo>
                      <a:pt x="86" y="373"/>
                      <a:pt x="86" y="373"/>
                      <a:pt x="86" y="373"/>
                    </a:cubicBezTo>
                    <a:cubicBezTo>
                      <a:pt x="88" y="375"/>
                      <a:pt x="88" y="375"/>
                      <a:pt x="88" y="375"/>
                    </a:cubicBezTo>
                    <a:cubicBezTo>
                      <a:pt x="88" y="377"/>
                      <a:pt x="88" y="377"/>
                      <a:pt x="88" y="377"/>
                    </a:cubicBezTo>
                    <a:cubicBezTo>
                      <a:pt x="92" y="380"/>
                      <a:pt x="92" y="380"/>
                      <a:pt x="92" y="380"/>
                    </a:cubicBezTo>
                    <a:cubicBezTo>
                      <a:pt x="92" y="381"/>
                      <a:pt x="92" y="381"/>
                      <a:pt x="92" y="381"/>
                    </a:cubicBezTo>
                    <a:cubicBezTo>
                      <a:pt x="94" y="382"/>
                      <a:pt x="94" y="382"/>
                      <a:pt x="94" y="382"/>
                    </a:cubicBezTo>
                    <a:cubicBezTo>
                      <a:pt x="94" y="381"/>
                      <a:pt x="94" y="381"/>
                      <a:pt x="94" y="381"/>
                    </a:cubicBezTo>
                    <a:cubicBezTo>
                      <a:pt x="96" y="382"/>
                      <a:pt x="96" y="382"/>
                      <a:pt x="96" y="382"/>
                    </a:cubicBezTo>
                    <a:cubicBezTo>
                      <a:pt x="98" y="384"/>
                      <a:pt x="98" y="384"/>
                      <a:pt x="98" y="384"/>
                    </a:cubicBezTo>
                    <a:cubicBezTo>
                      <a:pt x="99" y="386"/>
                      <a:pt x="99" y="386"/>
                      <a:pt x="99" y="386"/>
                    </a:cubicBezTo>
                    <a:cubicBezTo>
                      <a:pt x="100" y="387"/>
                      <a:pt x="100" y="387"/>
                      <a:pt x="100" y="387"/>
                    </a:cubicBezTo>
                    <a:cubicBezTo>
                      <a:pt x="101" y="389"/>
                      <a:pt x="101" y="389"/>
                      <a:pt x="101" y="389"/>
                    </a:cubicBezTo>
                    <a:cubicBezTo>
                      <a:pt x="102" y="389"/>
                      <a:pt x="102" y="389"/>
                      <a:pt x="102" y="389"/>
                    </a:cubicBezTo>
                    <a:cubicBezTo>
                      <a:pt x="103" y="390"/>
                      <a:pt x="103" y="390"/>
                      <a:pt x="103" y="390"/>
                    </a:cubicBezTo>
                    <a:cubicBezTo>
                      <a:pt x="103" y="392"/>
                      <a:pt x="103" y="392"/>
                      <a:pt x="103" y="392"/>
                    </a:cubicBezTo>
                    <a:cubicBezTo>
                      <a:pt x="103" y="394"/>
                      <a:pt x="103" y="394"/>
                      <a:pt x="103" y="394"/>
                    </a:cubicBezTo>
                    <a:cubicBezTo>
                      <a:pt x="102" y="397"/>
                      <a:pt x="102" y="397"/>
                      <a:pt x="102" y="397"/>
                    </a:cubicBezTo>
                    <a:cubicBezTo>
                      <a:pt x="102" y="398"/>
                      <a:pt x="102" y="398"/>
                      <a:pt x="102" y="398"/>
                    </a:cubicBezTo>
                    <a:cubicBezTo>
                      <a:pt x="102" y="400"/>
                      <a:pt x="102" y="400"/>
                      <a:pt x="102" y="400"/>
                    </a:cubicBezTo>
                    <a:cubicBezTo>
                      <a:pt x="100" y="402"/>
                      <a:pt x="100" y="402"/>
                      <a:pt x="100" y="402"/>
                    </a:cubicBezTo>
                    <a:cubicBezTo>
                      <a:pt x="99" y="404"/>
                      <a:pt x="99" y="404"/>
                      <a:pt x="99" y="404"/>
                    </a:cubicBezTo>
                    <a:cubicBezTo>
                      <a:pt x="96" y="408"/>
                      <a:pt x="96" y="408"/>
                      <a:pt x="96" y="408"/>
                    </a:cubicBezTo>
                    <a:cubicBezTo>
                      <a:pt x="93" y="410"/>
                      <a:pt x="93" y="410"/>
                      <a:pt x="93" y="410"/>
                    </a:cubicBezTo>
                    <a:cubicBezTo>
                      <a:pt x="90" y="410"/>
                      <a:pt x="90" y="410"/>
                      <a:pt x="90" y="410"/>
                    </a:cubicBezTo>
                    <a:cubicBezTo>
                      <a:pt x="89" y="411"/>
                      <a:pt x="89" y="411"/>
                      <a:pt x="89" y="411"/>
                    </a:cubicBezTo>
                    <a:cubicBezTo>
                      <a:pt x="86" y="411"/>
                      <a:pt x="86" y="411"/>
                      <a:pt x="86" y="411"/>
                    </a:cubicBezTo>
                    <a:cubicBezTo>
                      <a:pt x="85" y="412"/>
                      <a:pt x="85" y="412"/>
                      <a:pt x="85" y="412"/>
                    </a:cubicBezTo>
                    <a:cubicBezTo>
                      <a:pt x="81" y="413"/>
                      <a:pt x="81" y="413"/>
                      <a:pt x="81" y="413"/>
                    </a:cubicBezTo>
                    <a:cubicBezTo>
                      <a:pt x="76" y="412"/>
                      <a:pt x="76" y="412"/>
                      <a:pt x="76" y="412"/>
                    </a:cubicBezTo>
                    <a:cubicBezTo>
                      <a:pt x="72" y="412"/>
                      <a:pt x="72" y="412"/>
                      <a:pt x="72" y="412"/>
                    </a:cubicBezTo>
                    <a:cubicBezTo>
                      <a:pt x="70" y="410"/>
                      <a:pt x="70" y="410"/>
                      <a:pt x="70" y="410"/>
                    </a:cubicBezTo>
                    <a:cubicBezTo>
                      <a:pt x="69" y="411"/>
                      <a:pt x="69" y="411"/>
                      <a:pt x="69" y="411"/>
                    </a:cubicBezTo>
                    <a:cubicBezTo>
                      <a:pt x="67" y="411"/>
                      <a:pt x="67" y="411"/>
                      <a:pt x="67" y="411"/>
                    </a:cubicBezTo>
                    <a:cubicBezTo>
                      <a:pt x="65" y="410"/>
                      <a:pt x="65" y="410"/>
                      <a:pt x="65" y="410"/>
                    </a:cubicBezTo>
                    <a:cubicBezTo>
                      <a:pt x="64" y="410"/>
                      <a:pt x="64" y="410"/>
                      <a:pt x="64" y="410"/>
                    </a:cubicBezTo>
                    <a:cubicBezTo>
                      <a:pt x="63" y="409"/>
                      <a:pt x="63" y="409"/>
                      <a:pt x="63" y="409"/>
                    </a:cubicBezTo>
                    <a:cubicBezTo>
                      <a:pt x="61" y="410"/>
                      <a:pt x="61" y="410"/>
                      <a:pt x="61" y="410"/>
                    </a:cubicBezTo>
                    <a:cubicBezTo>
                      <a:pt x="59" y="408"/>
                      <a:pt x="59" y="408"/>
                      <a:pt x="59" y="408"/>
                    </a:cubicBezTo>
                    <a:cubicBezTo>
                      <a:pt x="59" y="407"/>
                      <a:pt x="59" y="407"/>
                      <a:pt x="59" y="407"/>
                    </a:cubicBezTo>
                    <a:cubicBezTo>
                      <a:pt x="57" y="407"/>
                      <a:pt x="57" y="407"/>
                      <a:pt x="57" y="407"/>
                    </a:cubicBezTo>
                    <a:cubicBezTo>
                      <a:pt x="56" y="407"/>
                      <a:pt x="56" y="407"/>
                      <a:pt x="56" y="407"/>
                    </a:cubicBezTo>
                    <a:cubicBezTo>
                      <a:pt x="56" y="406"/>
                      <a:pt x="56" y="406"/>
                      <a:pt x="56" y="406"/>
                    </a:cubicBezTo>
                    <a:cubicBezTo>
                      <a:pt x="53" y="406"/>
                      <a:pt x="53" y="406"/>
                      <a:pt x="53" y="406"/>
                    </a:cubicBezTo>
                    <a:cubicBezTo>
                      <a:pt x="52" y="407"/>
                      <a:pt x="52" y="407"/>
                      <a:pt x="52" y="407"/>
                    </a:cubicBezTo>
                    <a:cubicBezTo>
                      <a:pt x="51" y="407"/>
                      <a:pt x="51" y="407"/>
                      <a:pt x="51" y="407"/>
                    </a:cubicBezTo>
                    <a:cubicBezTo>
                      <a:pt x="51" y="406"/>
                      <a:pt x="51" y="406"/>
                      <a:pt x="51" y="406"/>
                    </a:cubicBezTo>
                    <a:cubicBezTo>
                      <a:pt x="50" y="405"/>
                      <a:pt x="50" y="405"/>
                      <a:pt x="50" y="405"/>
                    </a:cubicBezTo>
                    <a:cubicBezTo>
                      <a:pt x="51" y="405"/>
                      <a:pt x="51" y="405"/>
                      <a:pt x="51" y="405"/>
                    </a:cubicBezTo>
                    <a:cubicBezTo>
                      <a:pt x="50" y="403"/>
                      <a:pt x="50" y="403"/>
                      <a:pt x="50" y="403"/>
                    </a:cubicBezTo>
                    <a:cubicBezTo>
                      <a:pt x="49" y="404"/>
                      <a:pt x="49" y="404"/>
                      <a:pt x="49" y="404"/>
                    </a:cubicBezTo>
                    <a:cubicBezTo>
                      <a:pt x="46" y="404"/>
                      <a:pt x="46" y="404"/>
                      <a:pt x="46" y="404"/>
                    </a:cubicBezTo>
                    <a:cubicBezTo>
                      <a:pt x="44" y="403"/>
                      <a:pt x="44" y="403"/>
                      <a:pt x="44" y="403"/>
                    </a:cubicBezTo>
                    <a:cubicBezTo>
                      <a:pt x="44" y="403"/>
                      <a:pt x="44" y="403"/>
                      <a:pt x="44" y="403"/>
                    </a:cubicBezTo>
                    <a:cubicBezTo>
                      <a:pt x="43" y="403"/>
                      <a:pt x="43" y="403"/>
                      <a:pt x="43" y="403"/>
                    </a:cubicBezTo>
                    <a:cubicBezTo>
                      <a:pt x="39" y="400"/>
                      <a:pt x="39" y="400"/>
                      <a:pt x="39" y="400"/>
                    </a:cubicBezTo>
                    <a:cubicBezTo>
                      <a:pt x="38" y="398"/>
                      <a:pt x="38" y="398"/>
                      <a:pt x="38" y="398"/>
                    </a:cubicBezTo>
                    <a:cubicBezTo>
                      <a:pt x="36" y="398"/>
                      <a:pt x="36" y="398"/>
                      <a:pt x="36" y="398"/>
                    </a:cubicBezTo>
                    <a:cubicBezTo>
                      <a:pt x="35" y="397"/>
                      <a:pt x="35" y="397"/>
                      <a:pt x="35" y="397"/>
                    </a:cubicBezTo>
                    <a:cubicBezTo>
                      <a:pt x="34" y="397"/>
                      <a:pt x="34" y="397"/>
                      <a:pt x="34" y="397"/>
                    </a:cubicBezTo>
                    <a:cubicBezTo>
                      <a:pt x="33" y="398"/>
                      <a:pt x="33" y="398"/>
                      <a:pt x="33" y="398"/>
                    </a:cubicBezTo>
                    <a:cubicBezTo>
                      <a:pt x="35" y="399"/>
                      <a:pt x="35" y="399"/>
                      <a:pt x="35" y="399"/>
                    </a:cubicBezTo>
                    <a:cubicBezTo>
                      <a:pt x="36" y="402"/>
                      <a:pt x="36" y="402"/>
                      <a:pt x="36" y="402"/>
                    </a:cubicBezTo>
                    <a:cubicBezTo>
                      <a:pt x="38" y="403"/>
                      <a:pt x="38" y="403"/>
                      <a:pt x="38" y="403"/>
                    </a:cubicBezTo>
                    <a:cubicBezTo>
                      <a:pt x="38" y="405"/>
                      <a:pt x="38" y="405"/>
                      <a:pt x="38" y="405"/>
                    </a:cubicBezTo>
                    <a:cubicBezTo>
                      <a:pt x="41" y="405"/>
                      <a:pt x="41" y="405"/>
                      <a:pt x="41" y="405"/>
                    </a:cubicBezTo>
                    <a:cubicBezTo>
                      <a:pt x="42" y="406"/>
                      <a:pt x="42" y="406"/>
                      <a:pt x="42" y="406"/>
                    </a:cubicBezTo>
                    <a:cubicBezTo>
                      <a:pt x="40" y="407"/>
                      <a:pt x="40" y="407"/>
                      <a:pt x="40" y="407"/>
                    </a:cubicBezTo>
                    <a:cubicBezTo>
                      <a:pt x="39" y="408"/>
                      <a:pt x="39" y="408"/>
                      <a:pt x="39" y="408"/>
                    </a:cubicBezTo>
                    <a:cubicBezTo>
                      <a:pt x="40" y="409"/>
                      <a:pt x="40" y="409"/>
                      <a:pt x="40" y="409"/>
                    </a:cubicBezTo>
                    <a:cubicBezTo>
                      <a:pt x="43" y="408"/>
                      <a:pt x="43" y="408"/>
                      <a:pt x="43" y="408"/>
                    </a:cubicBezTo>
                    <a:cubicBezTo>
                      <a:pt x="44" y="407"/>
                      <a:pt x="44" y="407"/>
                      <a:pt x="44" y="407"/>
                    </a:cubicBezTo>
                    <a:cubicBezTo>
                      <a:pt x="45" y="408"/>
                      <a:pt x="45" y="408"/>
                      <a:pt x="45" y="408"/>
                    </a:cubicBezTo>
                    <a:cubicBezTo>
                      <a:pt x="44" y="409"/>
                      <a:pt x="44" y="409"/>
                      <a:pt x="44" y="409"/>
                    </a:cubicBezTo>
                    <a:cubicBezTo>
                      <a:pt x="44" y="409"/>
                      <a:pt x="44" y="409"/>
                      <a:pt x="44" y="409"/>
                    </a:cubicBezTo>
                    <a:cubicBezTo>
                      <a:pt x="46" y="409"/>
                      <a:pt x="46" y="409"/>
                      <a:pt x="46" y="409"/>
                    </a:cubicBezTo>
                    <a:cubicBezTo>
                      <a:pt x="45" y="411"/>
                      <a:pt x="45" y="411"/>
                      <a:pt x="45" y="411"/>
                    </a:cubicBezTo>
                    <a:cubicBezTo>
                      <a:pt x="44" y="411"/>
                      <a:pt x="44" y="411"/>
                      <a:pt x="44" y="411"/>
                    </a:cubicBezTo>
                    <a:cubicBezTo>
                      <a:pt x="43" y="412"/>
                      <a:pt x="43" y="412"/>
                      <a:pt x="43" y="412"/>
                    </a:cubicBezTo>
                    <a:cubicBezTo>
                      <a:pt x="45" y="412"/>
                      <a:pt x="45" y="412"/>
                      <a:pt x="45" y="412"/>
                    </a:cubicBezTo>
                    <a:cubicBezTo>
                      <a:pt x="46" y="412"/>
                      <a:pt x="46" y="412"/>
                      <a:pt x="46" y="412"/>
                    </a:cubicBezTo>
                    <a:cubicBezTo>
                      <a:pt x="47" y="412"/>
                      <a:pt x="47" y="412"/>
                      <a:pt x="47" y="412"/>
                    </a:cubicBezTo>
                    <a:cubicBezTo>
                      <a:pt x="48" y="413"/>
                      <a:pt x="48" y="413"/>
                      <a:pt x="48" y="413"/>
                    </a:cubicBezTo>
                    <a:cubicBezTo>
                      <a:pt x="49" y="412"/>
                      <a:pt x="49" y="412"/>
                      <a:pt x="49" y="412"/>
                    </a:cubicBezTo>
                    <a:cubicBezTo>
                      <a:pt x="54" y="414"/>
                      <a:pt x="54" y="414"/>
                      <a:pt x="54" y="414"/>
                    </a:cubicBezTo>
                    <a:cubicBezTo>
                      <a:pt x="56" y="417"/>
                      <a:pt x="56" y="417"/>
                      <a:pt x="56" y="417"/>
                    </a:cubicBezTo>
                    <a:cubicBezTo>
                      <a:pt x="57" y="417"/>
                      <a:pt x="57" y="417"/>
                      <a:pt x="57" y="417"/>
                    </a:cubicBezTo>
                    <a:cubicBezTo>
                      <a:pt x="56" y="418"/>
                      <a:pt x="56" y="418"/>
                      <a:pt x="56" y="418"/>
                    </a:cubicBezTo>
                    <a:cubicBezTo>
                      <a:pt x="56" y="419"/>
                      <a:pt x="56" y="419"/>
                      <a:pt x="56" y="419"/>
                    </a:cubicBezTo>
                    <a:cubicBezTo>
                      <a:pt x="57" y="420"/>
                      <a:pt x="57" y="420"/>
                      <a:pt x="57" y="420"/>
                    </a:cubicBezTo>
                    <a:cubicBezTo>
                      <a:pt x="57" y="421"/>
                      <a:pt x="57" y="421"/>
                      <a:pt x="57" y="421"/>
                    </a:cubicBezTo>
                    <a:cubicBezTo>
                      <a:pt x="56" y="424"/>
                      <a:pt x="56" y="424"/>
                      <a:pt x="56" y="424"/>
                    </a:cubicBezTo>
                    <a:cubicBezTo>
                      <a:pt x="55" y="425"/>
                      <a:pt x="55" y="425"/>
                      <a:pt x="55" y="425"/>
                    </a:cubicBezTo>
                    <a:cubicBezTo>
                      <a:pt x="55" y="427"/>
                      <a:pt x="55" y="427"/>
                      <a:pt x="55" y="427"/>
                    </a:cubicBezTo>
                    <a:cubicBezTo>
                      <a:pt x="56" y="427"/>
                      <a:pt x="56" y="427"/>
                      <a:pt x="56" y="427"/>
                    </a:cubicBezTo>
                    <a:cubicBezTo>
                      <a:pt x="56" y="429"/>
                      <a:pt x="56" y="429"/>
                      <a:pt x="56" y="429"/>
                    </a:cubicBezTo>
                    <a:cubicBezTo>
                      <a:pt x="59" y="432"/>
                      <a:pt x="59" y="432"/>
                      <a:pt x="59" y="432"/>
                    </a:cubicBezTo>
                    <a:cubicBezTo>
                      <a:pt x="59" y="433"/>
                      <a:pt x="59" y="433"/>
                      <a:pt x="59" y="433"/>
                    </a:cubicBezTo>
                    <a:cubicBezTo>
                      <a:pt x="61" y="435"/>
                      <a:pt x="61" y="435"/>
                      <a:pt x="61" y="435"/>
                    </a:cubicBezTo>
                    <a:cubicBezTo>
                      <a:pt x="61" y="436"/>
                      <a:pt x="61" y="436"/>
                      <a:pt x="61" y="436"/>
                    </a:cubicBezTo>
                    <a:cubicBezTo>
                      <a:pt x="61" y="439"/>
                      <a:pt x="61" y="439"/>
                      <a:pt x="61" y="439"/>
                    </a:cubicBezTo>
                    <a:cubicBezTo>
                      <a:pt x="60" y="440"/>
                      <a:pt x="60" y="440"/>
                      <a:pt x="60" y="440"/>
                    </a:cubicBezTo>
                    <a:cubicBezTo>
                      <a:pt x="61" y="441"/>
                      <a:pt x="61" y="441"/>
                      <a:pt x="61" y="441"/>
                    </a:cubicBezTo>
                    <a:cubicBezTo>
                      <a:pt x="62" y="443"/>
                      <a:pt x="62" y="443"/>
                      <a:pt x="62" y="443"/>
                    </a:cubicBezTo>
                    <a:cubicBezTo>
                      <a:pt x="66" y="444"/>
                      <a:pt x="66" y="444"/>
                      <a:pt x="66" y="444"/>
                    </a:cubicBezTo>
                    <a:cubicBezTo>
                      <a:pt x="67" y="442"/>
                      <a:pt x="67" y="442"/>
                      <a:pt x="67" y="442"/>
                    </a:cubicBezTo>
                    <a:cubicBezTo>
                      <a:pt x="68" y="443"/>
                      <a:pt x="68" y="443"/>
                      <a:pt x="68" y="443"/>
                    </a:cubicBezTo>
                    <a:cubicBezTo>
                      <a:pt x="69" y="444"/>
                      <a:pt x="69" y="444"/>
                      <a:pt x="69" y="444"/>
                    </a:cubicBezTo>
                    <a:cubicBezTo>
                      <a:pt x="71" y="445"/>
                      <a:pt x="71" y="445"/>
                      <a:pt x="71" y="445"/>
                    </a:cubicBezTo>
                    <a:cubicBezTo>
                      <a:pt x="71" y="448"/>
                      <a:pt x="71" y="448"/>
                      <a:pt x="71" y="448"/>
                    </a:cubicBezTo>
                    <a:cubicBezTo>
                      <a:pt x="72" y="448"/>
                      <a:pt x="72" y="448"/>
                      <a:pt x="72" y="448"/>
                    </a:cubicBezTo>
                    <a:cubicBezTo>
                      <a:pt x="75" y="448"/>
                      <a:pt x="75" y="448"/>
                      <a:pt x="75" y="448"/>
                    </a:cubicBezTo>
                    <a:cubicBezTo>
                      <a:pt x="76" y="449"/>
                      <a:pt x="76" y="449"/>
                      <a:pt x="76" y="449"/>
                    </a:cubicBezTo>
                    <a:cubicBezTo>
                      <a:pt x="79" y="450"/>
                      <a:pt x="79" y="450"/>
                      <a:pt x="79" y="450"/>
                    </a:cubicBezTo>
                    <a:cubicBezTo>
                      <a:pt x="81" y="451"/>
                      <a:pt x="81" y="451"/>
                      <a:pt x="81" y="451"/>
                    </a:cubicBezTo>
                    <a:cubicBezTo>
                      <a:pt x="82" y="451"/>
                      <a:pt x="82" y="451"/>
                      <a:pt x="82" y="451"/>
                    </a:cubicBezTo>
                    <a:cubicBezTo>
                      <a:pt x="84" y="449"/>
                      <a:pt x="84" y="449"/>
                      <a:pt x="84" y="449"/>
                    </a:cubicBezTo>
                    <a:cubicBezTo>
                      <a:pt x="85" y="449"/>
                      <a:pt x="85" y="449"/>
                      <a:pt x="85" y="449"/>
                    </a:cubicBezTo>
                    <a:cubicBezTo>
                      <a:pt x="87" y="448"/>
                      <a:pt x="87" y="448"/>
                      <a:pt x="87" y="448"/>
                    </a:cubicBezTo>
                    <a:cubicBezTo>
                      <a:pt x="87" y="445"/>
                      <a:pt x="87" y="445"/>
                      <a:pt x="87" y="445"/>
                    </a:cubicBezTo>
                    <a:cubicBezTo>
                      <a:pt x="85" y="444"/>
                      <a:pt x="85" y="444"/>
                      <a:pt x="85" y="444"/>
                    </a:cubicBezTo>
                    <a:cubicBezTo>
                      <a:pt x="86" y="443"/>
                      <a:pt x="86" y="443"/>
                      <a:pt x="86" y="443"/>
                    </a:cubicBezTo>
                    <a:cubicBezTo>
                      <a:pt x="86" y="442"/>
                      <a:pt x="86" y="442"/>
                      <a:pt x="86" y="442"/>
                    </a:cubicBezTo>
                    <a:cubicBezTo>
                      <a:pt x="84" y="442"/>
                      <a:pt x="84" y="442"/>
                      <a:pt x="84" y="442"/>
                    </a:cubicBezTo>
                    <a:cubicBezTo>
                      <a:pt x="83" y="440"/>
                      <a:pt x="83" y="440"/>
                      <a:pt x="83" y="440"/>
                    </a:cubicBezTo>
                    <a:cubicBezTo>
                      <a:pt x="82" y="441"/>
                      <a:pt x="82" y="441"/>
                      <a:pt x="82" y="441"/>
                    </a:cubicBezTo>
                    <a:cubicBezTo>
                      <a:pt x="81" y="441"/>
                      <a:pt x="81" y="441"/>
                      <a:pt x="81" y="441"/>
                    </a:cubicBezTo>
                    <a:cubicBezTo>
                      <a:pt x="79" y="442"/>
                      <a:pt x="79" y="442"/>
                      <a:pt x="79" y="442"/>
                    </a:cubicBezTo>
                    <a:cubicBezTo>
                      <a:pt x="77" y="441"/>
                      <a:pt x="77" y="441"/>
                      <a:pt x="77" y="441"/>
                    </a:cubicBezTo>
                    <a:cubicBezTo>
                      <a:pt x="75" y="439"/>
                      <a:pt x="75" y="439"/>
                      <a:pt x="75" y="439"/>
                    </a:cubicBezTo>
                    <a:cubicBezTo>
                      <a:pt x="73" y="437"/>
                      <a:pt x="73" y="437"/>
                      <a:pt x="73" y="437"/>
                    </a:cubicBezTo>
                    <a:cubicBezTo>
                      <a:pt x="72" y="435"/>
                      <a:pt x="72" y="435"/>
                      <a:pt x="72" y="435"/>
                    </a:cubicBezTo>
                    <a:cubicBezTo>
                      <a:pt x="71" y="433"/>
                      <a:pt x="71" y="433"/>
                      <a:pt x="71" y="433"/>
                    </a:cubicBezTo>
                    <a:cubicBezTo>
                      <a:pt x="73" y="433"/>
                      <a:pt x="73" y="433"/>
                      <a:pt x="73" y="433"/>
                    </a:cubicBezTo>
                    <a:cubicBezTo>
                      <a:pt x="74" y="432"/>
                      <a:pt x="74" y="432"/>
                      <a:pt x="74" y="432"/>
                    </a:cubicBezTo>
                    <a:cubicBezTo>
                      <a:pt x="73" y="431"/>
                      <a:pt x="73" y="431"/>
                      <a:pt x="73" y="431"/>
                    </a:cubicBezTo>
                    <a:cubicBezTo>
                      <a:pt x="74" y="430"/>
                      <a:pt x="74" y="430"/>
                      <a:pt x="74" y="430"/>
                    </a:cubicBezTo>
                    <a:cubicBezTo>
                      <a:pt x="73" y="428"/>
                      <a:pt x="73" y="428"/>
                      <a:pt x="73" y="428"/>
                    </a:cubicBezTo>
                    <a:cubicBezTo>
                      <a:pt x="73" y="427"/>
                      <a:pt x="73" y="427"/>
                      <a:pt x="73" y="427"/>
                    </a:cubicBezTo>
                    <a:cubicBezTo>
                      <a:pt x="76" y="427"/>
                      <a:pt x="76" y="427"/>
                      <a:pt x="76" y="427"/>
                    </a:cubicBezTo>
                    <a:cubicBezTo>
                      <a:pt x="78" y="428"/>
                      <a:pt x="78" y="428"/>
                      <a:pt x="78" y="428"/>
                    </a:cubicBezTo>
                    <a:cubicBezTo>
                      <a:pt x="80" y="429"/>
                      <a:pt x="80" y="429"/>
                      <a:pt x="80" y="429"/>
                    </a:cubicBezTo>
                    <a:cubicBezTo>
                      <a:pt x="82" y="431"/>
                      <a:pt x="82" y="431"/>
                      <a:pt x="82" y="431"/>
                    </a:cubicBezTo>
                    <a:cubicBezTo>
                      <a:pt x="83" y="432"/>
                      <a:pt x="83" y="432"/>
                      <a:pt x="83" y="432"/>
                    </a:cubicBezTo>
                    <a:cubicBezTo>
                      <a:pt x="87" y="433"/>
                      <a:pt x="87" y="433"/>
                      <a:pt x="87" y="433"/>
                    </a:cubicBezTo>
                    <a:cubicBezTo>
                      <a:pt x="87" y="434"/>
                      <a:pt x="87" y="434"/>
                      <a:pt x="87" y="434"/>
                    </a:cubicBezTo>
                    <a:cubicBezTo>
                      <a:pt x="89" y="434"/>
                      <a:pt x="89" y="434"/>
                      <a:pt x="89" y="434"/>
                    </a:cubicBezTo>
                    <a:cubicBezTo>
                      <a:pt x="95" y="437"/>
                      <a:pt x="95" y="437"/>
                      <a:pt x="95" y="437"/>
                    </a:cubicBezTo>
                    <a:cubicBezTo>
                      <a:pt x="98" y="439"/>
                      <a:pt x="98" y="439"/>
                      <a:pt x="98" y="439"/>
                    </a:cubicBezTo>
                    <a:cubicBezTo>
                      <a:pt x="99" y="438"/>
                      <a:pt x="99" y="438"/>
                      <a:pt x="99" y="438"/>
                    </a:cubicBezTo>
                    <a:cubicBezTo>
                      <a:pt x="101" y="436"/>
                      <a:pt x="101" y="436"/>
                      <a:pt x="101" y="436"/>
                    </a:cubicBezTo>
                    <a:cubicBezTo>
                      <a:pt x="100" y="434"/>
                      <a:pt x="100" y="434"/>
                      <a:pt x="100" y="434"/>
                    </a:cubicBezTo>
                    <a:cubicBezTo>
                      <a:pt x="102" y="434"/>
                      <a:pt x="102" y="434"/>
                      <a:pt x="102" y="434"/>
                    </a:cubicBezTo>
                    <a:cubicBezTo>
                      <a:pt x="103" y="433"/>
                      <a:pt x="103" y="433"/>
                      <a:pt x="103" y="433"/>
                    </a:cubicBezTo>
                    <a:cubicBezTo>
                      <a:pt x="101" y="429"/>
                      <a:pt x="101" y="429"/>
                      <a:pt x="101" y="429"/>
                    </a:cubicBezTo>
                    <a:cubicBezTo>
                      <a:pt x="97" y="425"/>
                      <a:pt x="97" y="425"/>
                      <a:pt x="97" y="425"/>
                    </a:cubicBezTo>
                    <a:cubicBezTo>
                      <a:pt x="96" y="422"/>
                      <a:pt x="96" y="422"/>
                      <a:pt x="96" y="422"/>
                    </a:cubicBezTo>
                    <a:cubicBezTo>
                      <a:pt x="96" y="420"/>
                      <a:pt x="96" y="420"/>
                      <a:pt x="96" y="420"/>
                    </a:cubicBezTo>
                    <a:cubicBezTo>
                      <a:pt x="98" y="418"/>
                      <a:pt x="98" y="418"/>
                      <a:pt x="98" y="418"/>
                    </a:cubicBezTo>
                    <a:cubicBezTo>
                      <a:pt x="101" y="415"/>
                      <a:pt x="101" y="415"/>
                      <a:pt x="101" y="415"/>
                    </a:cubicBezTo>
                    <a:cubicBezTo>
                      <a:pt x="101" y="413"/>
                      <a:pt x="101" y="413"/>
                      <a:pt x="101" y="413"/>
                    </a:cubicBezTo>
                    <a:cubicBezTo>
                      <a:pt x="103" y="411"/>
                      <a:pt x="103" y="411"/>
                      <a:pt x="103" y="411"/>
                    </a:cubicBezTo>
                    <a:cubicBezTo>
                      <a:pt x="105" y="411"/>
                      <a:pt x="105" y="411"/>
                      <a:pt x="105" y="411"/>
                    </a:cubicBezTo>
                    <a:cubicBezTo>
                      <a:pt x="108" y="408"/>
                      <a:pt x="108" y="408"/>
                      <a:pt x="108" y="408"/>
                    </a:cubicBezTo>
                    <a:cubicBezTo>
                      <a:pt x="110" y="404"/>
                      <a:pt x="110" y="404"/>
                      <a:pt x="110" y="404"/>
                    </a:cubicBezTo>
                    <a:cubicBezTo>
                      <a:pt x="111" y="403"/>
                      <a:pt x="111" y="403"/>
                      <a:pt x="111" y="403"/>
                    </a:cubicBezTo>
                    <a:cubicBezTo>
                      <a:pt x="114" y="403"/>
                      <a:pt x="114" y="403"/>
                      <a:pt x="114" y="403"/>
                    </a:cubicBezTo>
                    <a:cubicBezTo>
                      <a:pt x="116" y="405"/>
                      <a:pt x="116" y="405"/>
                      <a:pt x="116" y="405"/>
                    </a:cubicBezTo>
                    <a:cubicBezTo>
                      <a:pt x="118" y="404"/>
                      <a:pt x="118" y="404"/>
                      <a:pt x="118" y="404"/>
                    </a:cubicBezTo>
                    <a:cubicBezTo>
                      <a:pt x="121" y="405"/>
                      <a:pt x="121" y="405"/>
                      <a:pt x="121" y="405"/>
                    </a:cubicBezTo>
                    <a:cubicBezTo>
                      <a:pt x="122" y="406"/>
                      <a:pt x="122" y="406"/>
                      <a:pt x="122" y="406"/>
                    </a:cubicBezTo>
                    <a:cubicBezTo>
                      <a:pt x="122" y="408"/>
                      <a:pt x="122" y="408"/>
                      <a:pt x="122" y="408"/>
                    </a:cubicBezTo>
                    <a:cubicBezTo>
                      <a:pt x="124" y="406"/>
                      <a:pt x="124" y="406"/>
                      <a:pt x="124" y="406"/>
                    </a:cubicBezTo>
                    <a:cubicBezTo>
                      <a:pt x="127" y="408"/>
                      <a:pt x="127" y="408"/>
                      <a:pt x="127" y="408"/>
                    </a:cubicBezTo>
                    <a:cubicBezTo>
                      <a:pt x="127" y="410"/>
                      <a:pt x="127" y="410"/>
                      <a:pt x="127" y="410"/>
                    </a:cubicBezTo>
                    <a:cubicBezTo>
                      <a:pt x="129" y="411"/>
                      <a:pt x="129" y="411"/>
                      <a:pt x="129" y="411"/>
                    </a:cubicBezTo>
                    <a:cubicBezTo>
                      <a:pt x="128" y="408"/>
                      <a:pt x="128" y="408"/>
                      <a:pt x="128" y="408"/>
                    </a:cubicBezTo>
                    <a:cubicBezTo>
                      <a:pt x="127" y="405"/>
                      <a:pt x="127" y="405"/>
                      <a:pt x="127" y="405"/>
                    </a:cubicBezTo>
                    <a:cubicBezTo>
                      <a:pt x="128" y="404"/>
                      <a:pt x="128" y="404"/>
                      <a:pt x="128" y="404"/>
                    </a:cubicBezTo>
                    <a:cubicBezTo>
                      <a:pt x="128" y="400"/>
                      <a:pt x="128" y="400"/>
                      <a:pt x="128" y="400"/>
                    </a:cubicBezTo>
                    <a:cubicBezTo>
                      <a:pt x="128" y="398"/>
                      <a:pt x="128" y="398"/>
                      <a:pt x="128" y="398"/>
                    </a:cubicBezTo>
                    <a:cubicBezTo>
                      <a:pt x="128" y="398"/>
                      <a:pt x="128" y="398"/>
                      <a:pt x="128" y="398"/>
                    </a:cubicBezTo>
                    <a:cubicBezTo>
                      <a:pt x="127" y="397"/>
                      <a:pt x="127" y="397"/>
                      <a:pt x="127" y="397"/>
                    </a:cubicBezTo>
                    <a:cubicBezTo>
                      <a:pt x="128" y="396"/>
                      <a:pt x="128" y="396"/>
                      <a:pt x="128" y="396"/>
                    </a:cubicBezTo>
                    <a:cubicBezTo>
                      <a:pt x="127" y="394"/>
                      <a:pt x="127" y="394"/>
                      <a:pt x="127" y="394"/>
                    </a:cubicBezTo>
                    <a:cubicBezTo>
                      <a:pt x="128" y="394"/>
                      <a:pt x="128" y="394"/>
                      <a:pt x="128" y="394"/>
                    </a:cubicBezTo>
                    <a:cubicBezTo>
                      <a:pt x="126" y="392"/>
                      <a:pt x="126" y="392"/>
                      <a:pt x="126" y="392"/>
                    </a:cubicBezTo>
                    <a:cubicBezTo>
                      <a:pt x="124" y="391"/>
                      <a:pt x="124" y="391"/>
                      <a:pt x="124" y="391"/>
                    </a:cubicBezTo>
                    <a:cubicBezTo>
                      <a:pt x="122" y="391"/>
                      <a:pt x="122" y="391"/>
                      <a:pt x="122" y="391"/>
                    </a:cubicBezTo>
                    <a:cubicBezTo>
                      <a:pt x="121" y="389"/>
                      <a:pt x="121" y="389"/>
                      <a:pt x="121" y="389"/>
                    </a:cubicBezTo>
                    <a:cubicBezTo>
                      <a:pt x="122" y="386"/>
                      <a:pt x="122" y="386"/>
                      <a:pt x="122" y="386"/>
                    </a:cubicBezTo>
                    <a:cubicBezTo>
                      <a:pt x="122" y="382"/>
                      <a:pt x="122" y="382"/>
                      <a:pt x="122" y="382"/>
                    </a:cubicBezTo>
                    <a:cubicBezTo>
                      <a:pt x="122" y="381"/>
                      <a:pt x="122" y="381"/>
                      <a:pt x="122" y="381"/>
                    </a:cubicBezTo>
                    <a:cubicBezTo>
                      <a:pt x="122" y="380"/>
                      <a:pt x="122" y="380"/>
                      <a:pt x="122" y="380"/>
                    </a:cubicBezTo>
                    <a:cubicBezTo>
                      <a:pt x="122" y="378"/>
                      <a:pt x="122" y="378"/>
                      <a:pt x="122" y="378"/>
                    </a:cubicBezTo>
                    <a:cubicBezTo>
                      <a:pt x="123" y="378"/>
                      <a:pt x="123" y="378"/>
                      <a:pt x="123" y="378"/>
                    </a:cubicBezTo>
                    <a:cubicBezTo>
                      <a:pt x="122" y="376"/>
                      <a:pt x="122" y="376"/>
                      <a:pt x="122" y="376"/>
                    </a:cubicBezTo>
                    <a:cubicBezTo>
                      <a:pt x="122" y="374"/>
                      <a:pt x="122" y="374"/>
                      <a:pt x="122" y="374"/>
                    </a:cubicBezTo>
                    <a:cubicBezTo>
                      <a:pt x="120" y="370"/>
                      <a:pt x="120" y="370"/>
                      <a:pt x="120" y="370"/>
                    </a:cubicBezTo>
                    <a:cubicBezTo>
                      <a:pt x="117" y="368"/>
                      <a:pt x="117" y="368"/>
                      <a:pt x="117" y="368"/>
                    </a:cubicBezTo>
                    <a:cubicBezTo>
                      <a:pt x="113" y="364"/>
                      <a:pt x="113" y="364"/>
                      <a:pt x="113" y="364"/>
                    </a:cubicBezTo>
                    <a:cubicBezTo>
                      <a:pt x="113" y="363"/>
                      <a:pt x="113" y="363"/>
                      <a:pt x="113" y="363"/>
                    </a:cubicBezTo>
                    <a:cubicBezTo>
                      <a:pt x="115" y="363"/>
                      <a:pt x="115" y="363"/>
                      <a:pt x="115" y="363"/>
                    </a:cubicBezTo>
                    <a:cubicBezTo>
                      <a:pt x="119" y="366"/>
                      <a:pt x="119" y="366"/>
                      <a:pt x="119" y="366"/>
                    </a:cubicBezTo>
                    <a:cubicBezTo>
                      <a:pt x="121" y="366"/>
                      <a:pt x="121" y="366"/>
                      <a:pt x="121" y="366"/>
                    </a:cubicBezTo>
                    <a:cubicBezTo>
                      <a:pt x="123" y="365"/>
                      <a:pt x="123" y="365"/>
                      <a:pt x="123" y="365"/>
                    </a:cubicBezTo>
                    <a:cubicBezTo>
                      <a:pt x="126" y="365"/>
                      <a:pt x="126" y="365"/>
                      <a:pt x="126" y="365"/>
                    </a:cubicBezTo>
                    <a:cubicBezTo>
                      <a:pt x="131" y="365"/>
                      <a:pt x="131" y="365"/>
                      <a:pt x="131" y="365"/>
                    </a:cubicBezTo>
                    <a:cubicBezTo>
                      <a:pt x="134" y="367"/>
                      <a:pt x="134" y="367"/>
                      <a:pt x="134" y="367"/>
                    </a:cubicBezTo>
                    <a:cubicBezTo>
                      <a:pt x="133" y="369"/>
                      <a:pt x="133" y="369"/>
                      <a:pt x="133" y="369"/>
                    </a:cubicBezTo>
                    <a:cubicBezTo>
                      <a:pt x="135" y="371"/>
                      <a:pt x="135" y="371"/>
                      <a:pt x="135" y="371"/>
                    </a:cubicBezTo>
                    <a:cubicBezTo>
                      <a:pt x="138" y="371"/>
                      <a:pt x="138" y="371"/>
                      <a:pt x="138" y="371"/>
                    </a:cubicBezTo>
                    <a:cubicBezTo>
                      <a:pt x="138" y="373"/>
                      <a:pt x="138" y="373"/>
                      <a:pt x="138" y="373"/>
                    </a:cubicBezTo>
                    <a:cubicBezTo>
                      <a:pt x="141" y="376"/>
                      <a:pt x="141" y="376"/>
                      <a:pt x="141" y="376"/>
                    </a:cubicBezTo>
                    <a:cubicBezTo>
                      <a:pt x="140" y="377"/>
                      <a:pt x="140" y="377"/>
                      <a:pt x="140" y="377"/>
                    </a:cubicBezTo>
                    <a:cubicBezTo>
                      <a:pt x="137" y="377"/>
                      <a:pt x="137" y="377"/>
                      <a:pt x="137" y="377"/>
                    </a:cubicBezTo>
                    <a:cubicBezTo>
                      <a:pt x="136" y="379"/>
                      <a:pt x="136" y="379"/>
                      <a:pt x="136" y="379"/>
                    </a:cubicBezTo>
                    <a:cubicBezTo>
                      <a:pt x="133" y="379"/>
                      <a:pt x="133" y="379"/>
                      <a:pt x="133" y="379"/>
                    </a:cubicBezTo>
                    <a:cubicBezTo>
                      <a:pt x="132" y="380"/>
                      <a:pt x="132" y="380"/>
                      <a:pt x="132" y="380"/>
                    </a:cubicBezTo>
                    <a:cubicBezTo>
                      <a:pt x="132" y="381"/>
                      <a:pt x="132" y="381"/>
                      <a:pt x="132" y="381"/>
                    </a:cubicBezTo>
                    <a:cubicBezTo>
                      <a:pt x="132" y="382"/>
                      <a:pt x="132" y="382"/>
                      <a:pt x="132" y="382"/>
                    </a:cubicBezTo>
                    <a:cubicBezTo>
                      <a:pt x="131" y="382"/>
                      <a:pt x="131" y="382"/>
                      <a:pt x="131" y="382"/>
                    </a:cubicBezTo>
                    <a:cubicBezTo>
                      <a:pt x="130" y="383"/>
                      <a:pt x="130" y="383"/>
                      <a:pt x="130" y="383"/>
                    </a:cubicBezTo>
                    <a:cubicBezTo>
                      <a:pt x="130" y="385"/>
                      <a:pt x="130" y="385"/>
                      <a:pt x="130" y="385"/>
                    </a:cubicBezTo>
                    <a:cubicBezTo>
                      <a:pt x="131" y="386"/>
                      <a:pt x="131" y="386"/>
                      <a:pt x="131" y="386"/>
                    </a:cubicBezTo>
                    <a:cubicBezTo>
                      <a:pt x="135" y="389"/>
                      <a:pt x="135" y="389"/>
                      <a:pt x="135" y="389"/>
                    </a:cubicBezTo>
                    <a:cubicBezTo>
                      <a:pt x="139" y="394"/>
                      <a:pt x="139" y="394"/>
                      <a:pt x="139" y="394"/>
                    </a:cubicBezTo>
                    <a:cubicBezTo>
                      <a:pt x="141" y="394"/>
                      <a:pt x="141" y="394"/>
                      <a:pt x="141" y="394"/>
                    </a:cubicBezTo>
                    <a:cubicBezTo>
                      <a:pt x="143" y="393"/>
                      <a:pt x="143" y="393"/>
                      <a:pt x="143" y="393"/>
                    </a:cubicBezTo>
                    <a:cubicBezTo>
                      <a:pt x="144" y="395"/>
                      <a:pt x="144" y="395"/>
                      <a:pt x="144" y="395"/>
                    </a:cubicBezTo>
                    <a:cubicBezTo>
                      <a:pt x="145" y="394"/>
                      <a:pt x="145" y="394"/>
                      <a:pt x="145" y="394"/>
                    </a:cubicBezTo>
                    <a:cubicBezTo>
                      <a:pt x="147" y="394"/>
                      <a:pt x="147" y="394"/>
                      <a:pt x="147" y="394"/>
                    </a:cubicBezTo>
                    <a:cubicBezTo>
                      <a:pt x="148" y="393"/>
                      <a:pt x="148" y="393"/>
                      <a:pt x="148" y="393"/>
                    </a:cubicBezTo>
                    <a:cubicBezTo>
                      <a:pt x="151" y="391"/>
                      <a:pt x="151" y="391"/>
                      <a:pt x="151" y="391"/>
                    </a:cubicBezTo>
                    <a:cubicBezTo>
                      <a:pt x="152" y="389"/>
                      <a:pt x="152" y="389"/>
                      <a:pt x="152" y="389"/>
                    </a:cubicBezTo>
                    <a:cubicBezTo>
                      <a:pt x="151" y="386"/>
                      <a:pt x="151" y="386"/>
                      <a:pt x="151" y="386"/>
                    </a:cubicBezTo>
                    <a:cubicBezTo>
                      <a:pt x="152" y="384"/>
                      <a:pt x="152" y="384"/>
                      <a:pt x="152" y="384"/>
                    </a:cubicBezTo>
                    <a:cubicBezTo>
                      <a:pt x="152" y="382"/>
                      <a:pt x="152" y="382"/>
                      <a:pt x="152" y="382"/>
                    </a:cubicBezTo>
                    <a:cubicBezTo>
                      <a:pt x="151" y="381"/>
                      <a:pt x="151" y="381"/>
                      <a:pt x="151" y="381"/>
                    </a:cubicBezTo>
                    <a:cubicBezTo>
                      <a:pt x="152" y="380"/>
                      <a:pt x="152" y="380"/>
                      <a:pt x="152" y="380"/>
                    </a:cubicBezTo>
                    <a:cubicBezTo>
                      <a:pt x="157" y="379"/>
                      <a:pt x="157" y="379"/>
                      <a:pt x="157" y="379"/>
                    </a:cubicBezTo>
                    <a:cubicBezTo>
                      <a:pt x="158" y="378"/>
                      <a:pt x="158" y="378"/>
                      <a:pt x="158" y="378"/>
                    </a:cubicBezTo>
                    <a:cubicBezTo>
                      <a:pt x="161" y="379"/>
                      <a:pt x="161" y="379"/>
                      <a:pt x="161" y="379"/>
                    </a:cubicBezTo>
                    <a:cubicBezTo>
                      <a:pt x="160" y="378"/>
                      <a:pt x="160" y="378"/>
                      <a:pt x="160" y="378"/>
                    </a:cubicBezTo>
                    <a:cubicBezTo>
                      <a:pt x="158" y="376"/>
                      <a:pt x="158" y="376"/>
                      <a:pt x="158" y="376"/>
                    </a:cubicBezTo>
                    <a:cubicBezTo>
                      <a:pt x="157" y="374"/>
                      <a:pt x="157" y="374"/>
                      <a:pt x="157" y="374"/>
                    </a:cubicBezTo>
                    <a:cubicBezTo>
                      <a:pt x="158" y="374"/>
                      <a:pt x="158" y="374"/>
                      <a:pt x="158" y="374"/>
                    </a:cubicBezTo>
                    <a:cubicBezTo>
                      <a:pt x="159" y="375"/>
                      <a:pt x="159" y="375"/>
                      <a:pt x="159" y="375"/>
                    </a:cubicBezTo>
                    <a:cubicBezTo>
                      <a:pt x="161" y="375"/>
                      <a:pt x="161" y="375"/>
                      <a:pt x="161" y="375"/>
                    </a:cubicBezTo>
                    <a:cubicBezTo>
                      <a:pt x="164" y="370"/>
                      <a:pt x="164" y="370"/>
                      <a:pt x="164" y="370"/>
                    </a:cubicBezTo>
                    <a:cubicBezTo>
                      <a:pt x="165" y="370"/>
                      <a:pt x="165" y="370"/>
                      <a:pt x="165" y="370"/>
                    </a:cubicBezTo>
                    <a:cubicBezTo>
                      <a:pt x="169" y="365"/>
                      <a:pt x="169" y="365"/>
                      <a:pt x="169" y="365"/>
                    </a:cubicBezTo>
                    <a:cubicBezTo>
                      <a:pt x="169" y="364"/>
                      <a:pt x="169" y="364"/>
                      <a:pt x="169" y="364"/>
                    </a:cubicBezTo>
                    <a:cubicBezTo>
                      <a:pt x="170" y="364"/>
                      <a:pt x="170" y="364"/>
                      <a:pt x="170" y="364"/>
                    </a:cubicBezTo>
                    <a:cubicBezTo>
                      <a:pt x="172" y="364"/>
                      <a:pt x="172" y="364"/>
                      <a:pt x="172" y="364"/>
                    </a:cubicBezTo>
                    <a:cubicBezTo>
                      <a:pt x="175" y="363"/>
                      <a:pt x="175" y="363"/>
                      <a:pt x="175" y="363"/>
                    </a:cubicBezTo>
                    <a:cubicBezTo>
                      <a:pt x="175" y="362"/>
                      <a:pt x="175" y="362"/>
                      <a:pt x="175" y="362"/>
                    </a:cubicBezTo>
                    <a:cubicBezTo>
                      <a:pt x="179" y="360"/>
                      <a:pt x="179" y="360"/>
                      <a:pt x="179" y="360"/>
                    </a:cubicBezTo>
                    <a:cubicBezTo>
                      <a:pt x="179" y="362"/>
                      <a:pt x="179" y="362"/>
                      <a:pt x="179" y="362"/>
                    </a:cubicBezTo>
                    <a:cubicBezTo>
                      <a:pt x="180" y="362"/>
                      <a:pt x="180" y="362"/>
                      <a:pt x="180" y="362"/>
                    </a:cubicBezTo>
                    <a:cubicBezTo>
                      <a:pt x="180" y="363"/>
                      <a:pt x="180" y="363"/>
                      <a:pt x="180" y="363"/>
                    </a:cubicBezTo>
                    <a:cubicBezTo>
                      <a:pt x="180" y="365"/>
                      <a:pt x="180" y="365"/>
                      <a:pt x="180" y="365"/>
                    </a:cubicBezTo>
                    <a:cubicBezTo>
                      <a:pt x="181" y="365"/>
                      <a:pt x="181" y="365"/>
                      <a:pt x="181" y="365"/>
                    </a:cubicBezTo>
                    <a:cubicBezTo>
                      <a:pt x="183" y="363"/>
                      <a:pt x="183" y="363"/>
                      <a:pt x="183" y="363"/>
                    </a:cubicBezTo>
                    <a:cubicBezTo>
                      <a:pt x="183" y="362"/>
                      <a:pt x="183" y="362"/>
                      <a:pt x="183" y="362"/>
                    </a:cubicBezTo>
                    <a:cubicBezTo>
                      <a:pt x="182" y="361"/>
                      <a:pt x="182" y="361"/>
                      <a:pt x="182" y="361"/>
                    </a:cubicBezTo>
                    <a:cubicBezTo>
                      <a:pt x="181" y="360"/>
                      <a:pt x="181" y="360"/>
                      <a:pt x="181" y="360"/>
                    </a:cubicBezTo>
                    <a:cubicBezTo>
                      <a:pt x="181" y="359"/>
                      <a:pt x="181" y="359"/>
                      <a:pt x="181" y="359"/>
                    </a:cubicBezTo>
                    <a:cubicBezTo>
                      <a:pt x="184" y="356"/>
                      <a:pt x="184" y="356"/>
                      <a:pt x="184" y="356"/>
                    </a:cubicBezTo>
                    <a:cubicBezTo>
                      <a:pt x="185" y="355"/>
                      <a:pt x="185" y="355"/>
                      <a:pt x="185" y="355"/>
                    </a:cubicBezTo>
                    <a:cubicBezTo>
                      <a:pt x="185" y="357"/>
                      <a:pt x="185" y="357"/>
                      <a:pt x="185" y="357"/>
                    </a:cubicBezTo>
                    <a:cubicBezTo>
                      <a:pt x="184" y="357"/>
                      <a:pt x="184" y="357"/>
                      <a:pt x="184" y="357"/>
                    </a:cubicBezTo>
                    <a:cubicBezTo>
                      <a:pt x="184" y="358"/>
                      <a:pt x="184" y="358"/>
                      <a:pt x="184" y="358"/>
                    </a:cubicBezTo>
                    <a:cubicBezTo>
                      <a:pt x="185" y="360"/>
                      <a:pt x="185" y="360"/>
                      <a:pt x="185" y="360"/>
                    </a:cubicBezTo>
                    <a:cubicBezTo>
                      <a:pt x="187" y="360"/>
                      <a:pt x="187" y="360"/>
                      <a:pt x="187" y="360"/>
                    </a:cubicBezTo>
                    <a:cubicBezTo>
                      <a:pt x="188" y="358"/>
                      <a:pt x="188" y="358"/>
                      <a:pt x="188" y="358"/>
                    </a:cubicBezTo>
                    <a:cubicBezTo>
                      <a:pt x="187" y="357"/>
                      <a:pt x="187" y="357"/>
                      <a:pt x="187" y="357"/>
                    </a:cubicBezTo>
                    <a:cubicBezTo>
                      <a:pt x="186" y="355"/>
                      <a:pt x="186" y="355"/>
                      <a:pt x="186" y="355"/>
                    </a:cubicBezTo>
                    <a:cubicBezTo>
                      <a:pt x="186" y="354"/>
                      <a:pt x="186" y="354"/>
                      <a:pt x="186" y="354"/>
                    </a:cubicBezTo>
                    <a:cubicBezTo>
                      <a:pt x="187" y="353"/>
                      <a:pt x="187" y="353"/>
                      <a:pt x="187" y="353"/>
                    </a:cubicBezTo>
                    <a:cubicBezTo>
                      <a:pt x="192" y="351"/>
                      <a:pt x="192" y="351"/>
                      <a:pt x="192" y="351"/>
                    </a:cubicBezTo>
                    <a:cubicBezTo>
                      <a:pt x="195" y="351"/>
                      <a:pt x="195" y="351"/>
                      <a:pt x="195" y="351"/>
                    </a:cubicBezTo>
                    <a:cubicBezTo>
                      <a:pt x="196" y="351"/>
                      <a:pt x="196" y="351"/>
                      <a:pt x="196" y="351"/>
                    </a:cubicBezTo>
                    <a:cubicBezTo>
                      <a:pt x="194" y="352"/>
                      <a:pt x="194" y="352"/>
                      <a:pt x="194" y="352"/>
                    </a:cubicBezTo>
                    <a:cubicBezTo>
                      <a:pt x="193" y="352"/>
                      <a:pt x="193" y="352"/>
                      <a:pt x="193" y="352"/>
                    </a:cubicBezTo>
                    <a:cubicBezTo>
                      <a:pt x="189" y="354"/>
                      <a:pt x="189" y="354"/>
                      <a:pt x="189" y="354"/>
                    </a:cubicBezTo>
                    <a:cubicBezTo>
                      <a:pt x="190" y="355"/>
                      <a:pt x="190" y="355"/>
                      <a:pt x="190" y="355"/>
                    </a:cubicBezTo>
                    <a:cubicBezTo>
                      <a:pt x="191" y="355"/>
                      <a:pt x="191" y="355"/>
                      <a:pt x="191" y="355"/>
                    </a:cubicBezTo>
                    <a:cubicBezTo>
                      <a:pt x="192" y="355"/>
                      <a:pt x="192" y="355"/>
                      <a:pt x="192" y="355"/>
                    </a:cubicBezTo>
                    <a:cubicBezTo>
                      <a:pt x="194" y="357"/>
                      <a:pt x="194" y="357"/>
                      <a:pt x="194" y="357"/>
                    </a:cubicBezTo>
                    <a:cubicBezTo>
                      <a:pt x="193" y="357"/>
                      <a:pt x="193" y="357"/>
                      <a:pt x="193" y="357"/>
                    </a:cubicBezTo>
                    <a:cubicBezTo>
                      <a:pt x="193" y="358"/>
                      <a:pt x="193" y="358"/>
                      <a:pt x="193" y="358"/>
                    </a:cubicBezTo>
                    <a:cubicBezTo>
                      <a:pt x="194" y="360"/>
                      <a:pt x="194" y="360"/>
                      <a:pt x="194" y="360"/>
                    </a:cubicBezTo>
                    <a:cubicBezTo>
                      <a:pt x="193" y="361"/>
                      <a:pt x="193" y="361"/>
                      <a:pt x="193" y="361"/>
                    </a:cubicBezTo>
                    <a:cubicBezTo>
                      <a:pt x="191" y="361"/>
                      <a:pt x="191" y="361"/>
                      <a:pt x="191" y="361"/>
                    </a:cubicBezTo>
                    <a:cubicBezTo>
                      <a:pt x="189" y="363"/>
                      <a:pt x="189" y="363"/>
                      <a:pt x="189" y="363"/>
                    </a:cubicBezTo>
                    <a:cubicBezTo>
                      <a:pt x="190" y="365"/>
                      <a:pt x="190" y="365"/>
                      <a:pt x="190" y="365"/>
                    </a:cubicBezTo>
                    <a:cubicBezTo>
                      <a:pt x="191" y="365"/>
                      <a:pt x="191" y="365"/>
                      <a:pt x="191" y="365"/>
                    </a:cubicBezTo>
                    <a:cubicBezTo>
                      <a:pt x="192" y="365"/>
                      <a:pt x="192" y="365"/>
                      <a:pt x="192" y="365"/>
                    </a:cubicBezTo>
                    <a:cubicBezTo>
                      <a:pt x="194" y="365"/>
                      <a:pt x="194" y="365"/>
                      <a:pt x="194" y="365"/>
                    </a:cubicBezTo>
                    <a:cubicBezTo>
                      <a:pt x="195" y="364"/>
                      <a:pt x="195" y="364"/>
                      <a:pt x="195" y="364"/>
                    </a:cubicBezTo>
                    <a:cubicBezTo>
                      <a:pt x="197" y="365"/>
                      <a:pt x="197" y="365"/>
                      <a:pt x="197" y="365"/>
                    </a:cubicBezTo>
                    <a:cubicBezTo>
                      <a:pt x="197" y="367"/>
                      <a:pt x="197" y="367"/>
                      <a:pt x="197" y="367"/>
                    </a:cubicBezTo>
                    <a:cubicBezTo>
                      <a:pt x="198" y="365"/>
                      <a:pt x="198" y="365"/>
                      <a:pt x="198" y="365"/>
                    </a:cubicBezTo>
                    <a:cubicBezTo>
                      <a:pt x="200" y="362"/>
                      <a:pt x="200" y="362"/>
                      <a:pt x="200" y="362"/>
                    </a:cubicBezTo>
                    <a:cubicBezTo>
                      <a:pt x="201" y="362"/>
                      <a:pt x="201" y="362"/>
                      <a:pt x="201" y="362"/>
                    </a:cubicBezTo>
                    <a:cubicBezTo>
                      <a:pt x="202" y="364"/>
                      <a:pt x="202" y="364"/>
                      <a:pt x="202" y="364"/>
                    </a:cubicBezTo>
                    <a:cubicBezTo>
                      <a:pt x="203" y="365"/>
                      <a:pt x="203" y="365"/>
                      <a:pt x="203" y="365"/>
                    </a:cubicBezTo>
                    <a:cubicBezTo>
                      <a:pt x="204" y="364"/>
                      <a:pt x="204" y="364"/>
                      <a:pt x="204" y="364"/>
                    </a:cubicBezTo>
                    <a:cubicBezTo>
                      <a:pt x="203" y="363"/>
                      <a:pt x="203" y="363"/>
                      <a:pt x="203" y="363"/>
                    </a:cubicBezTo>
                    <a:cubicBezTo>
                      <a:pt x="204" y="362"/>
                      <a:pt x="204" y="362"/>
                      <a:pt x="204" y="362"/>
                    </a:cubicBezTo>
                    <a:cubicBezTo>
                      <a:pt x="202" y="361"/>
                      <a:pt x="202" y="361"/>
                      <a:pt x="202" y="361"/>
                    </a:cubicBezTo>
                    <a:cubicBezTo>
                      <a:pt x="202" y="360"/>
                      <a:pt x="202" y="360"/>
                      <a:pt x="202" y="360"/>
                    </a:cubicBezTo>
                    <a:cubicBezTo>
                      <a:pt x="204" y="358"/>
                      <a:pt x="204" y="358"/>
                      <a:pt x="204" y="358"/>
                    </a:cubicBezTo>
                    <a:cubicBezTo>
                      <a:pt x="206" y="358"/>
                      <a:pt x="206" y="358"/>
                      <a:pt x="206" y="358"/>
                    </a:cubicBezTo>
                    <a:cubicBezTo>
                      <a:pt x="206" y="357"/>
                      <a:pt x="206" y="357"/>
                      <a:pt x="206" y="357"/>
                    </a:cubicBezTo>
                    <a:cubicBezTo>
                      <a:pt x="209" y="355"/>
                      <a:pt x="209" y="355"/>
                      <a:pt x="209" y="355"/>
                    </a:cubicBezTo>
                    <a:cubicBezTo>
                      <a:pt x="210" y="356"/>
                      <a:pt x="210" y="356"/>
                      <a:pt x="210" y="356"/>
                    </a:cubicBezTo>
                    <a:cubicBezTo>
                      <a:pt x="211" y="356"/>
                      <a:pt x="211" y="356"/>
                      <a:pt x="211" y="356"/>
                    </a:cubicBezTo>
                    <a:cubicBezTo>
                      <a:pt x="212" y="356"/>
                      <a:pt x="212" y="356"/>
                      <a:pt x="212" y="356"/>
                    </a:cubicBezTo>
                    <a:cubicBezTo>
                      <a:pt x="214" y="356"/>
                      <a:pt x="214" y="356"/>
                      <a:pt x="214" y="356"/>
                    </a:cubicBezTo>
                    <a:cubicBezTo>
                      <a:pt x="218" y="356"/>
                      <a:pt x="218" y="356"/>
                      <a:pt x="218" y="356"/>
                    </a:cubicBezTo>
                    <a:cubicBezTo>
                      <a:pt x="219" y="355"/>
                      <a:pt x="219" y="355"/>
                      <a:pt x="219" y="355"/>
                    </a:cubicBezTo>
                    <a:cubicBezTo>
                      <a:pt x="219" y="354"/>
                      <a:pt x="219" y="354"/>
                      <a:pt x="219" y="354"/>
                    </a:cubicBezTo>
                    <a:cubicBezTo>
                      <a:pt x="220" y="353"/>
                      <a:pt x="220" y="353"/>
                      <a:pt x="220" y="353"/>
                    </a:cubicBezTo>
                    <a:cubicBezTo>
                      <a:pt x="222" y="353"/>
                      <a:pt x="222" y="353"/>
                      <a:pt x="222" y="353"/>
                    </a:cubicBezTo>
                    <a:cubicBezTo>
                      <a:pt x="223" y="352"/>
                      <a:pt x="223" y="352"/>
                      <a:pt x="223" y="352"/>
                    </a:cubicBezTo>
                    <a:cubicBezTo>
                      <a:pt x="224" y="350"/>
                      <a:pt x="224" y="350"/>
                      <a:pt x="224" y="350"/>
                    </a:cubicBezTo>
                    <a:cubicBezTo>
                      <a:pt x="226" y="350"/>
                      <a:pt x="226" y="350"/>
                      <a:pt x="226" y="350"/>
                    </a:cubicBezTo>
                    <a:cubicBezTo>
                      <a:pt x="228" y="347"/>
                      <a:pt x="228" y="347"/>
                      <a:pt x="228" y="347"/>
                    </a:cubicBezTo>
                    <a:cubicBezTo>
                      <a:pt x="229" y="347"/>
                      <a:pt x="229" y="347"/>
                      <a:pt x="229" y="347"/>
                    </a:cubicBezTo>
                    <a:cubicBezTo>
                      <a:pt x="231" y="346"/>
                      <a:pt x="231" y="346"/>
                      <a:pt x="231" y="346"/>
                    </a:cubicBezTo>
                    <a:cubicBezTo>
                      <a:pt x="231" y="347"/>
                      <a:pt x="231" y="347"/>
                      <a:pt x="231" y="347"/>
                    </a:cubicBezTo>
                    <a:cubicBezTo>
                      <a:pt x="230" y="349"/>
                      <a:pt x="230" y="349"/>
                      <a:pt x="230" y="349"/>
                    </a:cubicBezTo>
                    <a:cubicBezTo>
                      <a:pt x="231" y="349"/>
                      <a:pt x="231" y="349"/>
                      <a:pt x="231" y="349"/>
                    </a:cubicBezTo>
                    <a:cubicBezTo>
                      <a:pt x="233" y="351"/>
                      <a:pt x="233" y="351"/>
                      <a:pt x="233" y="351"/>
                    </a:cubicBezTo>
                    <a:cubicBezTo>
                      <a:pt x="233" y="352"/>
                      <a:pt x="233" y="352"/>
                      <a:pt x="233" y="352"/>
                    </a:cubicBezTo>
                    <a:cubicBezTo>
                      <a:pt x="232" y="354"/>
                      <a:pt x="232" y="354"/>
                      <a:pt x="232" y="354"/>
                    </a:cubicBezTo>
                    <a:cubicBezTo>
                      <a:pt x="232" y="355"/>
                      <a:pt x="232" y="355"/>
                      <a:pt x="232" y="355"/>
                    </a:cubicBezTo>
                    <a:cubicBezTo>
                      <a:pt x="232" y="357"/>
                      <a:pt x="232" y="357"/>
                      <a:pt x="232" y="357"/>
                    </a:cubicBezTo>
                    <a:cubicBezTo>
                      <a:pt x="233" y="358"/>
                      <a:pt x="233" y="358"/>
                      <a:pt x="233" y="358"/>
                    </a:cubicBezTo>
                    <a:cubicBezTo>
                      <a:pt x="238" y="358"/>
                      <a:pt x="238" y="358"/>
                      <a:pt x="238" y="358"/>
                    </a:cubicBezTo>
                    <a:cubicBezTo>
                      <a:pt x="239" y="357"/>
                      <a:pt x="239" y="357"/>
                      <a:pt x="239" y="357"/>
                    </a:cubicBezTo>
                    <a:cubicBezTo>
                      <a:pt x="239" y="356"/>
                      <a:pt x="239" y="356"/>
                      <a:pt x="239" y="356"/>
                    </a:cubicBezTo>
                    <a:cubicBezTo>
                      <a:pt x="238" y="356"/>
                      <a:pt x="238" y="356"/>
                      <a:pt x="238" y="356"/>
                    </a:cubicBezTo>
                    <a:cubicBezTo>
                      <a:pt x="236" y="353"/>
                      <a:pt x="236" y="353"/>
                      <a:pt x="236" y="353"/>
                    </a:cubicBezTo>
                    <a:cubicBezTo>
                      <a:pt x="236" y="352"/>
                      <a:pt x="236" y="352"/>
                      <a:pt x="236" y="352"/>
                    </a:cubicBezTo>
                    <a:cubicBezTo>
                      <a:pt x="238" y="351"/>
                      <a:pt x="238" y="351"/>
                      <a:pt x="238" y="351"/>
                    </a:cubicBezTo>
                    <a:cubicBezTo>
                      <a:pt x="240" y="352"/>
                      <a:pt x="240" y="352"/>
                      <a:pt x="240" y="352"/>
                    </a:cubicBezTo>
                    <a:cubicBezTo>
                      <a:pt x="242" y="351"/>
                      <a:pt x="242" y="351"/>
                      <a:pt x="242" y="351"/>
                    </a:cubicBezTo>
                    <a:cubicBezTo>
                      <a:pt x="243" y="348"/>
                      <a:pt x="243" y="348"/>
                      <a:pt x="243" y="348"/>
                    </a:cubicBezTo>
                    <a:cubicBezTo>
                      <a:pt x="244" y="348"/>
                      <a:pt x="244" y="348"/>
                      <a:pt x="244" y="348"/>
                    </a:cubicBezTo>
                    <a:cubicBezTo>
                      <a:pt x="245" y="348"/>
                      <a:pt x="245" y="348"/>
                      <a:pt x="245" y="348"/>
                    </a:cubicBezTo>
                    <a:cubicBezTo>
                      <a:pt x="248" y="349"/>
                      <a:pt x="248" y="349"/>
                      <a:pt x="248" y="349"/>
                    </a:cubicBezTo>
                    <a:cubicBezTo>
                      <a:pt x="245" y="346"/>
                      <a:pt x="245" y="346"/>
                      <a:pt x="245" y="346"/>
                    </a:cubicBezTo>
                    <a:cubicBezTo>
                      <a:pt x="243" y="346"/>
                      <a:pt x="243" y="346"/>
                      <a:pt x="243" y="346"/>
                    </a:cubicBezTo>
                    <a:cubicBezTo>
                      <a:pt x="243" y="344"/>
                      <a:pt x="243" y="344"/>
                      <a:pt x="243" y="344"/>
                    </a:cubicBezTo>
                    <a:cubicBezTo>
                      <a:pt x="241" y="341"/>
                      <a:pt x="241" y="341"/>
                      <a:pt x="241" y="341"/>
                    </a:cubicBezTo>
                    <a:cubicBezTo>
                      <a:pt x="240" y="341"/>
                      <a:pt x="240" y="341"/>
                      <a:pt x="240" y="341"/>
                    </a:cubicBezTo>
                    <a:cubicBezTo>
                      <a:pt x="240" y="342"/>
                      <a:pt x="240" y="342"/>
                      <a:pt x="240" y="342"/>
                    </a:cubicBezTo>
                    <a:cubicBezTo>
                      <a:pt x="239" y="341"/>
                      <a:pt x="239" y="341"/>
                      <a:pt x="239" y="341"/>
                    </a:cubicBezTo>
                    <a:cubicBezTo>
                      <a:pt x="238" y="337"/>
                      <a:pt x="238" y="337"/>
                      <a:pt x="238" y="337"/>
                    </a:cubicBezTo>
                    <a:cubicBezTo>
                      <a:pt x="236" y="337"/>
                      <a:pt x="236" y="337"/>
                      <a:pt x="236" y="337"/>
                    </a:cubicBezTo>
                    <a:cubicBezTo>
                      <a:pt x="235" y="334"/>
                      <a:pt x="235" y="334"/>
                      <a:pt x="235" y="334"/>
                    </a:cubicBezTo>
                    <a:cubicBezTo>
                      <a:pt x="235" y="334"/>
                      <a:pt x="235" y="334"/>
                      <a:pt x="235" y="334"/>
                    </a:cubicBezTo>
                    <a:cubicBezTo>
                      <a:pt x="237" y="333"/>
                      <a:pt x="237" y="333"/>
                      <a:pt x="237" y="333"/>
                    </a:cubicBezTo>
                    <a:cubicBezTo>
                      <a:pt x="237" y="331"/>
                      <a:pt x="237" y="331"/>
                      <a:pt x="237" y="331"/>
                    </a:cubicBezTo>
                    <a:cubicBezTo>
                      <a:pt x="236" y="329"/>
                      <a:pt x="236" y="329"/>
                      <a:pt x="236" y="329"/>
                    </a:cubicBezTo>
                    <a:cubicBezTo>
                      <a:pt x="237" y="328"/>
                      <a:pt x="237" y="328"/>
                      <a:pt x="237" y="328"/>
                    </a:cubicBezTo>
                    <a:cubicBezTo>
                      <a:pt x="239" y="329"/>
                      <a:pt x="239" y="329"/>
                      <a:pt x="239" y="329"/>
                    </a:cubicBezTo>
                    <a:cubicBezTo>
                      <a:pt x="240" y="328"/>
                      <a:pt x="240" y="328"/>
                      <a:pt x="240" y="328"/>
                    </a:cubicBezTo>
                    <a:cubicBezTo>
                      <a:pt x="241" y="329"/>
                      <a:pt x="241" y="329"/>
                      <a:pt x="241" y="329"/>
                    </a:cubicBezTo>
                    <a:cubicBezTo>
                      <a:pt x="243" y="329"/>
                      <a:pt x="243" y="329"/>
                      <a:pt x="243" y="329"/>
                    </a:cubicBezTo>
                    <a:cubicBezTo>
                      <a:pt x="245" y="330"/>
                      <a:pt x="245" y="330"/>
                      <a:pt x="245" y="330"/>
                    </a:cubicBezTo>
                    <a:cubicBezTo>
                      <a:pt x="252" y="329"/>
                      <a:pt x="252" y="329"/>
                      <a:pt x="252" y="329"/>
                    </a:cubicBezTo>
                    <a:cubicBezTo>
                      <a:pt x="261" y="329"/>
                      <a:pt x="261" y="329"/>
                      <a:pt x="261" y="329"/>
                    </a:cubicBezTo>
                    <a:cubicBezTo>
                      <a:pt x="264" y="331"/>
                      <a:pt x="264" y="331"/>
                      <a:pt x="264" y="331"/>
                    </a:cubicBezTo>
                    <a:cubicBezTo>
                      <a:pt x="270" y="333"/>
                      <a:pt x="270" y="333"/>
                      <a:pt x="270" y="333"/>
                    </a:cubicBezTo>
                    <a:cubicBezTo>
                      <a:pt x="270" y="334"/>
                      <a:pt x="270" y="334"/>
                      <a:pt x="270" y="334"/>
                    </a:cubicBezTo>
                    <a:cubicBezTo>
                      <a:pt x="270" y="335"/>
                      <a:pt x="270" y="335"/>
                      <a:pt x="270" y="335"/>
                    </a:cubicBezTo>
                    <a:cubicBezTo>
                      <a:pt x="271" y="337"/>
                      <a:pt x="271" y="337"/>
                      <a:pt x="271" y="337"/>
                    </a:cubicBezTo>
                    <a:cubicBezTo>
                      <a:pt x="272" y="336"/>
                      <a:pt x="272" y="336"/>
                      <a:pt x="272" y="336"/>
                    </a:cubicBezTo>
                    <a:cubicBezTo>
                      <a:pt x="275" y="335"/>
                      <a:pt x="275" y="335"/>
                      <a:pt x="275" y="335"/>
                    </a:cubicBezTo>
                    <a:cubicBezTo>
                      <a:pt x="277" y="336"/>
                      <a:pt x="277" y="336"/>
                      <a:pt x="277" y="336"/>
                    </a:cubicBezTo>
                    <a:cubicBezTo>
                      <a:pt x="278" y="336"/>
                      <a:pt x="278" y="336"/>
                      <a:pt x="278" y="336"/>
                    </a:cubicBezTo>
                    <a:cubicBezTo>
                      <a:pt x="278" y="338"/>
                      <a:pt x="278" y="338"/>
                      <a:pt x="278" y="338"/>
                    </a:cubicBezTo>
                    <a:cubicBezTo>
                      <a:pt x="282" y="339"/>
                      <a:pt x="282" y="339"/>
                      <a:pt x="282" y="339"/>
                    </a:cubicBezTo>
                    <a:cubicBezTo>
                      <a:pt x="287" y="342"/>
                      <a:pt x="287" y="342"/>
                      <a:pt x="287" y="342"/>
                    </a:cubicBezTo>
                    <a:cubicBezTo>
                      <a:pt x="292" y="342"/>
                      <a:pt x="292" y="342"/>
                      <a:pt x="292" y="342"/>
                    </a:cubicBezTo>
                    <a:cubicBezTo>
                      <a:pt x="294" y="344"/>
                      <a:pt x="294" y="344"/>
                      <a:pt x="294" y="344"/>
                    </a:cubicBezTo>
                    <a:cubicBezTo>
                      <a:pt x="295" y="346"/>
                      <a:pt x="295" y="346"/>
                      <a:pt x="295" y="346"/>
                    </a:cubicBezTo>
                    <a:cubicBezTo>
                      <a:pt x="298" y="347"/>
                      <a:pt x="298" y="347"/>
                      <a:pt x="298" y="347"/>
                    </a:cubicBezTo>
                    <a:cubicBezTo>
                      <a:pt x="301" y="349"/>
                      <a:pt x="301" y="349"/>
                      <a:pt x="301" y="349"/>
                    </a:cubicBezTo>
                    <a:cubicBezTo>
                      <a:pt x="303" y="353"/>
                      <a:pt x="303" y="353"/>
                      <a:pt x="303" y="353"/>
                    </a:cubicBezTo>
                    <a:cubicBezTo>
                      <a:pt x="305" y="354"/>
                      <a:pt x="305" y="354"/>
                      <a:pt x="305" y="354"/>
                    </a:cubicBezTo>
                    <a:cubicBezTo>
                      <a:pt x="305" y="352"/>
                      <a:pt x="305" y="352"/>
                      <a:pt x="305" y="352"/>
                    </a:cubicBezTo>
                    <a:cubicBezTo>
                      <a:pt x="304" y="350"/>
                      <a:pt x="304" y="350"/>
                      <a:pt x="304" y="350"/>
                    </a:cubicBezTo>
                    <a:cubicBezTo>
                      <a:pt x="306" y="350"/>
                      <a:pt x="306" y="350"/>
                      <a:pt x="306" y="350"/>
                    </a:cubicBezTo>
                    <a:cubicBezTo>
                      <a:pt x="306" y="349"/>
                      <a:pt x="306" y="349"/>
                      <a:pt x="306" y="349"/>
                    </a:cubicBezTo>
                    <a:cubicBezTo>
                      <a:pt x="305" y="347"/>
                      <a:pt x="305" y="347"/>
                      <a:pt x="305" y="347"/>
                    </a:cubicBezTo>
                    <a:cubicBezTo>
                      <a:pt x="305" y="345"/>
                      <a:pt x="305" y="345"/>
                      <a:pt x="305" y="345"/>
                    </a:cubicBezTo>
                    <a:cubicBezTo>
                      <a:pt x="305" y="340"/>
                      <a:pt x="305" y="340"/>
                      <a:pt x="305" y="340"/>
                    </a:cubicBezTo>
                    <a:cubicBezTo>
                      <a:pt x="307" y="339"/>
                      <a:pt x="307" y="339"/>
                      <a:pt x="307" y="339"/>
                    </a:cubicBezTo>
                    <a:cubicBezTo>
                      <a:pt x="305" y="339"/>
                      <a:pt x="305" y="339"/>
                      <a:pt x="305" y="339"/>
                    </a:cubicBezTo>
                    <a:cubicBezTo>
                      <a:pt x="305" y="338"/>
                      <a:pt x="305" y="338"/>
                      <a:pt x="305" y="338"/>
                    </a:cubicBezTo>
                    <a:cubicBezTo>
                      <a:pt x="303" y="338"/>
                      <a:pt x="303" y="338"/>
                      <a:pt x="303" y="338"/>
                    </a:cubicBezTo>
                    <a:cubicBezTo>
                      <a:pt x="302" y="339"/>
                      <a:pt x="302" y="339"/>
                      <a:pt x="302" y="339"/>
                    </a:cubicBezTo>
                    <a:cubicBezTo>
                      <a:pt x="300" y="339"/>
                      <a:pt x="300" y="339"/>
                      <a:pt x="300" y="339"/>
                    </a:cubicBezTo>
                    <a:cubicBezTo>
                      <a:pt x="296" y="334"/>
                      <a:pt x="296" y="334"/>
                      <a:pt x="296" y="334"/>
                    </a:cubicBezTo>
                    <a:cubicBezTo>
                      <a:pt x="295" y="334"/>
                      <a:pt x="295" y="334"/>
                      <a:pt x="295" y="334"/>
                    </a:cubicBezTo>
                    <a:cubicBezTo>
                      <a:pt x="293" y="332"/>
                      <a:pt x="293" y="332"/>
                      <a:pt x="293" y="332"/>
                    </a:cubicBezTo>
                    <a:cubicBezTo>
                      <a:pt x="293" y="329"/>
                      <a:pt x="293" y="329"/>
                      <a:pt x="293" y="329"/>
                    </a:cubicBezTo>
                    <a:cubicBezTo>
                      <a:pt x="292" y="328"/>
                      <a:pt x="292" y="328"/>
                      <a:pt x="292" y="328"/>
                    </a:cubicBezTo>
                    <a:cubicBezTo>
                      <a:pt x="291" y="330"/>
                      <a:pt x="291" y="330"/>
                      <a:pt x="291" y="330"/>
                    </a:cubicBezTo>
                    <a:cubicBezTo>
                      <a:pt x="289" y="329"/>
                      <a:pt x="289" y="329"/>
                      <a:pt x="289" y="329"/>
                    </a:cubicBezTo>
                    <a:cubicBezTo>
                      <a:pt x="286" y="329"/>
                      <a:pt x="286" y="329"/>
                      <a:pt x="286" y="329"/>
                    </a:cubicBezTo>
                    <a:cubicBezTo>
                      <a:pt x="285" y="328"/>
                      <a:pt x="285" y="328"/>
                      <a:pt x="285" y="328"/>
                    </a:cubicBezTo>
                    <a:cubicBezTo>
                      <a:pt x="284" y="329"/>
                      <a:pt x="284" y="329"/>
                      <a:pt x="284" y="329"/>
                    </a:cubicBezTo>
                    <a:cubicBezTo>
                      <a:pt x="283" y="326"/>
                      <a:pt x="283" y="326"/>
                      <a:pt x="283" y="326"/>
                    </a:cubicBezTo>
                    <a:cubicBezTo>
                      <a:pt x="282" y="325"/>
                      <a:pt x="282" y="325"/>
                      <a:pt x="282" y="325"/>
                    </a:cubicBezTo>
                    <a:cubicBezTo>
                      <a:pt x="280" y="321"/>
                      <a:pt x="280" y="321"/>
                      <a:pt x="280" y="321"/>
                    </a:cubicBezTo>
                    <a:cubicBezTo>
                      <a:pt x="280" y="319"/>
                      <a:pt x="280" y="319"/>
                      <a:pt x="280" y="319"/>
                    </a:cubicBezTo>
                    <a:cubicBezTo>
                      <a:pt x="281" y="320"/>
                      <a:pt x="281" y="320"/>
                      <a:pt x="281" y="320"/>
                    </a:cubicBezTo>
                    <a:cubicBezTo>
                      <a:pt x="283" y="319"/>
                      <a:pt x="283" y="319"/>
                      <a:pt x="283" y="319"/>
                    </a:cubicBezTo>
                    <a:cubicBezTo>
                      <a:pt x="283" y="317"/>
                      <a:pt x="283" y="317"/>
                      <a:pt x="283" y="317"/>
                    </a:cubicBezTo>
                    <a:cubicBezTo>
                      <a:pt x="280" y="315"/>
                      <a:pt x="280" y="315"/>
                      <a:pt x="280" y="315"/>
                    </a:cubicBezTo>
                    <a:cubicBezTo>
                      <a:pt x="280" y="312"/>
                      <a:pt x="280" y="312"/>
                      <a:pt x="280" y="312"/>
                    </a:cubicBezTo>
                    <a:cubicBezTo>
                      <a:pt x="281" y="310"/>
                      <a:pt x="281" y="310"/>
                      <a:pt x="281" y="310"/>
                    </a:cubicBezTo>
                    <a:cubicBezTo>
                      <a:pt x="283" y="311"/>
                      <a:pt x="283" y="311"/>
                      <a:pt x="283" y="311"/>
                    </a:cubicBezTo>
                    <a:cubicBezTo>
                      <a:pt x="281" y="309"/>
                      <a:pt x="281" y="309"/>
                      <a:pt x="281" y="309"/>
                    </a:cubicBezTo>
                    <a:cubicBezTo>
                      <a:pt x="279" y="309"/>
                      <a:pt x="279" y="309"/>
                      <a:pt x="279" y="309"/>
                    </a:cubicBezTo>
                    <a:cubicBezTo>
                      <a:pt x="277" y="306"/>
                      <a:pt x="277" y="306"/>
                      <a:pt x="277" y="306"/>
                    </a:cubicBezTo>
                    <a:cubicBezTo>
                      <a:pt x="276" y="304"/>
                      <a:pt x="276" y="304"/>
                      <a:pt x="276" y="304"/>
                    </a:cubicBezTo>
                    <a:cubicBezTo>
                      <a:pt x="275" y="305"/>
                      <a:pt x="275" y="305"/>
                      <a:pt x="275" y="305"/>
                    </a:cubicBezTo>
                    <a:cubicBezTo>
                      <a:pt x="273" y="303"/>
                      <a:pt x="273" y="303"/>
                      <a:pt x="273" y="303"/>
                    </a:cubicBezTo>
                    <a:cubicBezTo>
                      <a:pt x="273" y="300"/>
                      <a:pt x="273" y="300"/>
                      <a:pt x="273" y="300"/>
                    </a:cubicBezTo>
                    <a:cubicBezTo>
                      <a:pt x="274" y="298"/>
                      <a:pt x="274" y="298"/>
                      <a:pt x="274" y="298"/>
                    </a:cubicBezTo>
                    <a:cubicBezTo>
                      <a:pt x="273" y="296"/>
                      <a:pt x="273" y="296"/>
                      <a:pt x="273" y="296"/>
                    </a:cubicBezTo>
                    <a:cubicBezTo>
                      <a:pt x="272" y="295"/>
                      <a:pt x="272" y="295"/>
                      <a:pt x="272" y="295"/>
                    </a:cubicBezTo>
                    <a:cubicBezTo>
                      <a:pt x="274" y="294"/>
                      <a:pt x="274" y="294"/>
                      <a:pt x="274" y="294"/>
                    </a:cubicBezTo>
                    <a:cubicBezTo>
                      <a:pt x="277" y="289"/>
                      <a:pt x="277" y="289"/>
                      <a:pt x="277" y="289"/>
                    </a:cubicBezTo>
                    <a:cubicBezTo>
                      <a:pt x="279" y="287"/>
                      <a:pt x="279" y="287"/>
                      <a:pt x="279" y="287"/>
                    </a:cubicBezTo>
                    <a:cubicBezTo>
                      <a:pt x="280" y="286"/>
                      <a:pt x="280" y="286"/>
                      <a:pt x="280" y="286"/>
                    </a:cubicBezTo>
                    <a:cubicBezTo>
                      <a:pt x="279" y="284"/>
                      <a:pt x="279" y="284"/>
                      <a:pt x="279" y="284"/>
                    </a:cubicBezTo>
                    <a:cubicBezTo>
                      <a:pt x="278" y="282"/>
                      <a:pt x="278" y="282"/>
                      <a:pt x="278" y="282"/>
                    </a:cubicBezTo>
                    <a:cubicBezTo>
                      <a:pt x="280" y="280"/>
                      <a:pt x="280" y="280"/>
                      <a:pt x="280" y="280"/>
                    </a:cubicBezTo>
                    <a:cubicBezTo>
                      <a:pt x="278" y="278"/>
                      <a:pt x="278" y="278"/>
                      <a:pt x="278" y="278"/>
                    </a:cubicBezTo>
                    <a:cubicBezTo>
                      <a:pt x="278" y="275"/>
                      <a:pt x="278" y="275"/>
                      <a:pt x="278" y="275"/>
                    </a:cubicBezTo>
                    <a:cubicBezTo>
                      <a:pt x="279" y="273"/>
                      <a:pt x="279" y="273"/>
                      <a:pt x="279" y="273"/>
                    </a:cubicBezTo>
                    <a:cubicBezTo>
                      <a:pt x="278" y="272"/>
                      <a:pt x="278" y="272"/>
                      <a:pt x="278" y="272"/>
                    </a:cubicBezTo>
                    <a:cubicBezTo>
                      <a:pt x="278" y="270"/>
                      <a:pt x="278" y="270"/>
                      <a:pt x="278" y="270"/>
                    </a:cubicBezTo>
                    <a:cubicBezTo>
                      <a:pt x="277" y="268"/>
                      <a:pt x="277" y="268"/>
                      <a:pt x="277" y="268"/>
                    </a:cubicBezTo>
                    <a:cubicBezTo>
                      <a:pt x="278" y="265"/>
                      <a:pt x="278" y="265"/>
                      <a:pt x="278" y="265"/>
                    </a:cubicBezTo>
                    <a:cubicBezTo>
                      <a:pt x="279" y="264"/>
                      <a:pt x="279" y="264"/>
                      <a:pt x="279" y="264"/>
                    </a:cubicBezTo>
                    <a:cubicBezTo>
                      <a:pt x="277" y="262"/>
                      <a:pt x="277" y="262"/>
                      <a:pt x="277" y="262"/>
                    </a:cubicBezTo>
                    <a:cubicBezTo>
                      <a:pt x="278" y="259"/>
                      <a:pt x="278" y="259"/>
                      <a:pt x="278" y="259"/>
                    </a:cubicBezTo>
                    <a:cubicBezTo>
                      <a:pt x="277" y="255"/>
                      <a:pt x="277" y="255"/>
                      <a:pt x="277" y="255"/>
                    </a:cubicBezTo>
                    <a:cubicBezTo>
                      <a:pt x="279" y="254"/>
                      <a:pt x="279" y="254"/>
                      <a:pt x="279" y="254"/>
                    </a:cubicBezTo>
                    <a:cubicBezTo>
                      <a:pt x="280" y="255"/>
                      <a:pt x="280" y="255"/>
                      <a:pt x="280" y="255"/>
                    </a:cubicBezTo>
                    <a:cubicBezTo>
                      <a:pt x="280" y="256"/>
                      <a:pt x="280" y="256"/>
                      <a:pt x="280" y="256"/>
                    </a:cubicBezTo>
                    <a:cubicBezTo>
                      <a:pt x="280" y="257"/>
                      <a:pt x="280" y="257"/>
                      <a:pt x="280" y="257"/>
                    </a:cubicBezTo>
                    <a:cubicBezTo>
                      <a:pt x="283" y="256"/>
                      <a:pt x="283" y="256"/>
                      <a:pt x="283" y="256"/>
                    </a:cubicBezTo>
                    <a:cubicBezTo>
                      <a:pt x="285" y="256"/>
                      <a:pt x="285" y="256"/>
                      <a:pt x="285" y="256"/>
                    </a:cubicBezTo>
                    <a:cubicBezTo>
                      <a:pt x="288" y="255"/>
                      <a:pt x="288" y="255"/>
                      <a:pt x="288" y="255"/>
                    </a:cubicBezTo>
                    <a:cubicBezTo>
                      <a:pt x="289" y="255"/>
                      <a:pt x="289" y="255"/>
                      <a:pt x="289" y="255"/>
                    </a:cubicBezTo>
                    <a:cubicBezTo>
                      <a:pt x="291" y="256"/>
                      <a:pt x="291" y="256"/>
                      <a:pt x="291" y="256"/>
                    </a:cubicBezTo>
                    <a:cubicBezTo>
                      <a:pt x="292" y="255"/>
                      <a:pt x="292" y="255"/>
                      <a:pt x="292" y="255"/>
                    </a:cubicBezTo>
                    <a:cubicBezTo>
                      <a:pt x="294" y="255"/>
                      <a:pt x="294" y="255"/>
                      <a:pt x="294" y="255"/>
                    </a:cubicBezTo>
                    <a:cubicBezTo>
                      <a:pt x="300" y="257"/>
                      <a:pt x="300" y="257"/>
                      <a:pt x="300" y="257"/>
                    </a:cubicBezTo>
                    <a:cubicBezTo>
                      <a:pt x="302" y="257"/>
                      <a:pt x="302" y="257"/>
                      <a:pt x="302" y="257"/>
                    </a:cubicBezTo>
                    <a:cubicBezTo>
                      <a:pt x="304" y="257"/>
                      <a:pt x="304" y="257"/>
                      <a:pt x="304" y="257"/>
                    </a:cubicBezTo>
                    <a:cubicBezTo>
                      <a:pt x="305" y="259"/>
                      <a:pt x="305" y="259"/>
                      <a:pt x="305" y="259"/>
                    </a:cubicBezTo>
                    <a:cubicBezTo>
                      <a:pt x="304" y="260"/>
                      <a:pt x="304" y="260"/>
                      <a:pt x="304" y="260"/>
                    </a:cubicBezTo>
                    <a:cubicBezTo>
                      <a:pt x="305" y="262"/>
                      <a:pt x="305" y="262"/>
                      <a:pt x="305" y="262"/>
                    </a:cubicBezTo>
                    <a:cubicBezTo>
                      <a:pt x="305" y="264"/>
                      <a:pt x="305" y="264"/>
                      <a:pt x="305" y="264"/>
                    </a:cubicBezTo>
                    <a:cubicBezTo>
                      <a:pt x="306" y="265"/>
                      <a:pt x="306" y="265"/>
                      <a:pt x="306" y="265"/>
                    </a:cubicBezTo>
                    <a:cubicBezTo>
                      <a:pt x="306" y="269"/>
                      <a:pt x="306" y="269"/>
                      <a:pt x="306" y="269"/>
                    </a:cubicBezTo>
                    <a:cubicBezTo>
                      <a:pt x="307" y="272"/>
                      <a:pt x="307" y="272"/>
                      <a:pt x="307" y="272"/>
                    </a:cubicBezTo>
                    <a:cubicBezTo>
                      <a:pt x="306" y="277"/>
                      <a:pt x="306" y="277"/>
                      <a:pt x="306" y="277"/>
                    </a:cubicBezTo>
                    <a:cubicBezTo>
                      <a:pt x="307" y="278"/>
                      <a:pt x="307" y="278"/>
                      <a:pt x="307" y="278"/>
                    </a:cubicBezTo>
                    <a:cubicBezTo>
                      <a:pt x="307" y="280"/>
                      <a:pt x="307" y="280"/>
                      <a:pt x="307" y="280"/>
                    </a:cubicBezTo>
                    <a:cubicBezTo>
                      <a:pt x="308" y="281"/>
                      <a:pt x="308" y="281"/>
                      <a:pt x="308" y="281"/>
                    </a:cubicBezTo>
                    <a:cubicBezTo>
                      <a:pt x="307" y="283"/>
                      <a:pt x="307" y="283"/>
                      <a:pt x="307" y="283"/>
                    </a:cubicBezTo>
                    <a:cubicBezTo>
                      <a:pt x="306" y="284"/>
                      <a:pt x="306" y="284"/>
                      <a:pt x="306" y="284"/>
                    </a:cubicBezTo>
                    <a:cubicBezTo>
                      <a:pt x="307" y="286"/>
                      <a:pt x="307" y="286"/>
                      <a:pt x="307" y="286"/>
                    </a:cubicBezTo>
                    <a:cubicBezTo>
                      <a:pt x="309" y="288"/>
                      <a:pt x="309" y="288"/>
                      <a:pt x="309" y="288"/>
                    </a:cubicBezTo>
                    <a:cubicBezTo>
                      <a:pt x="310" y="290"/>
                      <a:pt x="310" y="290"/>
                      <a:pt x="310" y="290"/>
                    </a:cubicBezTo>
                    <a:cubicBezTo>
                      <a:pt x="312" y="291"/>
                      <a:pt x="312" y="291"/>
                      <a:pt x="312" y="291"/>
                    </a:cubicBezTo>
                    <a:cubicBezTo>
                      <a:pt x="312" y="291"/>
                      <a:pt x="312" y="291"/>
                      <a:pt x="312" y="291"/>
                    </a:cubicBezTo>
                    <a:cubicBezTo>
                      <a:pt x="314" y="291"/>
                      <a:pt x="314" y="291"/>
                      <a:pt x="314" y="291"/>
                    </a:cubicBezTo>
                    <a:cubicBezTo>
                      <a:pt x="315" y="291"/>
                      <a:pt x="315" y="291"/>
                      <a:pt x="315" y="291"/>
                    </a:cubicBezTo>
                    <a:cubicBezTo>
                      <a:pt x="315" y="295"/>
                      <a:pt x="315" y="295"/>
                      <a:pt x="315" y="295"/>
                    </a:cubicBezTo>
                    <a:cubicBezTo>
                      <a:pt x="318" y="297"/>
                      <a:pt x="318" y="297"/>
                      <a:pt x="318" y="297"/>
                    </a:cubicBezTo>
                    <a:cubicBezTo>
                      <a:pt x="319" y="299"/>
                      <a:pt x="319" y="299"/>
                      <a:pt x="319" y="299"/>
                    </a:cubicBezTo>
                    <a:cubicBezTo>
                      <a:pt x="320" y="304"/>
                      <a:pt x="320" y="304"/>
                      <a:pt x="320" y="304"/>
                    </a:cubicBezTo>
                    <a:cubicBezTo>
                      <a:pt x="321" y="306"/>
                      <a:pt x="321" y="306"/>
                      <a:pt x="321" y="306"/>
                    </a:cubicBezTo>
                    <a:cubicBezTo>
                      <a:pt x="321" y="307"/>
                      <a:pt x="321" y="307"/>
                      <a:pt x="321" y="307"/>
                    </a:cubicBezTo>
                    <a:cubicBezTo>
                      <a:pt x="321" y="309"/>
                      <a:pt x="321" y="309"/>
                      <a:pt x="321" y="309"/>
                    </a:cubicBezTo>
                    <a:cubicBezTo>
                      <a:pt x="323" y="311"/>
                      <a:pt x="323" y="311"/>
                      <a:pt x="323" y="311"/>
                    </a:cubicBezTo>
                    <a:cubicBezTo>
                      <a:pt x="323" y="314"/>
                      <a:pt x="323" y="314"/>
                      <a:pt x="323" y="314"/>
                    </a:cubicBezTo>
                    <a:cubicBezTo>
                      <a:pt x="326" y="318"/>
                      <a:pt x="326" y="318"/>
                      <a:pt x="326" y="318"/>
                    </a:cubicBezTo>
                    <a:cubicBezTo>
                      <a:pt x="325" y="320"/>
                      <a:pt x="325" y="320"/>
                      <a:pt x="325" y="320"/>
                    </a:cubicBezTo>
                    <a:cubicBezTo>
                      <a:pt x="326" y="323"/>
                      <a:pt x="326" y="323"/>
                      <a:pt x="326" y="323"/>
                    </a:cubicBezTo>
                    <a:cubicBezTo>
                      <a:pt x="328" y="324"/>
                      <a:pt x="328" y="324"/>
                      <a:pt x="328" y="324"/>
                    </a:cubicBezTo>
                    <a:cubicBezTo>
                      <a:pt x="327" y="325"/>
                      <a:pt x="327" y="325"/>
                      <a:pt x="327" y="325"/>
                    </a:cubicBezTo>
                    <a:cubicBezTo>
                      <a:pt x="328" y="326"/>
                      <a:pt x="328" y="326"/>
                      <a:pt x="328" y="326"/>
                    </a:cubicBezTo>
                    <a:cubicBezTo>
                      <a:pt x="329" y="330"/>
                      <a:pt x="329" y="330"/>
                      <a:pt x="329" y="330"/>
                    </a:cubicBezTo>
                    <a:cubicBezTo>
                      <a:pt x="333" y="335"/>
                      <a:pt x="333" y="335"/>
                      <a:pt x="333" y="335"/>
                    </a:cubicBezTo>
                    <a:cubicBezTo>
                      <a:pt x="336" y="336"/>
                      <a:pt x="336" y="336"/>
                      <a:pt x="336" y="336"/>
                    </a:cubicBezTo>
                    <a:cubicBezTo>
                      <a:pt x="337" y="338"/>
                      <a:pt x="337" y="338"/>
                      <a:pt x="337" y="338"/>
                    </a:cubicBezTo>
                    <a:cubicBezTo>
                      <a:pt x="338" y="338"/>
                      <a:pt x="338" y="338"/>
                      <a:pt x="338" y="338"/>
                    </a:cubicBezTo>
                    <a:cubicBezTo>
                      <a:pt x="341" y="341"/>
                      <a:pt x="341" y="341"/>
                      <a:pt x="341" y="341"/>
                    </a:cubicBezTo>
                    <a:cubicBezTo>
                      <a:pt x="341" y="342"/>
                      <a:pt x="341" y="342"/>
                      <a:pt x="341" y="342"/>
                    </a:cubicBezTo>
                    <a:cubicBezTo>
                      <a:pt x="340" y="342"/>
                      <a:pt x="340" y="342"/>
                      <a:pt x="340" y="342"/>
                    </a:cubicBezTo>
                    <a:cubicBezTo>
                      <a:pt x="340" y="344"/>
                      <a:pt x="340" y="344"/>
                      <a:pt x="340" y="344"/>
                    </a:cubicBezTo>
                    <a:cubicBezTo>
                      <a:pt x="340" y="347"/>
                      <a:pt x="340" y="347"/>
                      <a:pt x="340" y="347"/>
                    </a:cubicBezTo>
                    <a:cubicBezTo>
                      <a:pt x="341" y="350"/>
                      <a:pt x="341" y="350"/>
                      <a:pt x="341" y="350"/>
                    </a:cubicBezTo>
                    <a:cubicBezTo>
                      <a:pt x="343" y="352"/>
                      <a:pt x="343" y="352"/>
                      <a:pt x="343" y="352"/>
                    </a:cubicBezTo>
                    <a:cubicBezTo>
                      <a:pt x="343" y="355"/>
                      <a:pt x="343" y="355"/>
                      <a:pt x="343" y="355"/>
                    </a:cubicBezTo>
                    <a:cubicBezTo>
                      <a:pt x="342" y="357"/>
                      <a:pt x="342" y="357"/>
                      <a:pt x="342" y="357"/>
                    </a:cubicBezTo>
                    <a:cubicBezTo>
                      <a:pt x="342" y="358"/>
                      <a:pt x="342" y="358"/>
                      <a:pt x="342" y="358"/>
                    </a:cubicBezTo>
                    <a:cubicBezTo>
                      <a:pt x="340" y="359"/>
                      <a:pt x="340" y="359"/>
                      <a:pt x="340" y="359"/>
                    </a:cubicBezTo>
                    <a:cubicBezTo>
                      <a:pt x="341" y="360"/>
                      <a:pt x="341" y="360"/>
                      <a:pt x="341" y="360"/>
                    </a:cubicBezTo>
                    <a:cubicBezTo>
                      <a:pt x="341" y="365"/>
                      <a:pt x="341" y="365"/>
                      <a:pt x="341" y="365"/>
                    </a:cubicBezTo>
                    <a:cubicBezTo>
                      <a:pt x="339" y="366"/>
                      <a:pt x="339" y="366"/>
                      <a:pt x="339" y="366"/>
                    </a:cubicBezTo>
                    <a:cubicBezTo>
                      <a:pt x="339" y="366"/>
                      <a:pt x="339" y="366"/>
                      <a:pt x="339" y="366"/>
                    </a:cubicBezTo>
                    <a:cubicBezTo>
                      <a:pt x="341" y="366"/>
                      <a:pt x="341" y="366"/>
                      <a:pt x="341" y="366"/>
                    </a:cubicBezTo>
                    <a:cubicBezTo>
                      <a:pt x="341" y="367"/>
                      <a:pt x="341" y="367"/>
                      <a:pt x="341" y="367"/>
                    </a:cubicBezTo>
                    <a:cubicBezTo>
                      <a:pt x="339" y="368"/>
                      <a:pt x="339" y="368"/>
                      <a:pt x="339" y="368"/>
                    </a:cubicBezTo>
                    <a:cubicBezTo>
                      <a:pt x="339" y="372"/>
                      <a:pt x="339" y="372"/>
                      <a:pt x="339" y="372"/>
                    </a:cubicBezTo>
                    <a:cubicBezTo>
                      <a:pt x="338" y="374"/>
                      <a:pt x="338" y="374"/>
                      <a:pt x="338" y="374"/>
                    </a:cubicBezTo>
                    <a:cubicBezTo>
                      <a:pt x="336" y="372"/>
                      <a:pt x="336" y="372"/>
                      <a:pt x="336" y="372"/>
                    </a:cubicBezTo>
                    <a:cubicBezTo>
                      <a:pt x="336" y="374"/>
                      <a:pt x="336" y="374"/>
                      <a:pt x="336" y="374"/>
                    </a:cubicBezTo>
                    <a:cubicBezTo>
                      <a:pt x="338" y="376"/>
                      <a:pt x="338" y="376"/>
                      <a:pt x="338" y="376"/>
                    </a:cubicBezTo>
                    <a:cubicBezTo>
                      <a:pt x="338" y="377"/>
                      <a:pt x="338" y="377"/>
                      <a:pt x="338" y="377"/>
                    </a:cubicBezTo>
                    <a:cubicBezTo>
                      <a:pt x="336" y="378"/>
                      <a:pt x="336" y="378"/>
                      <a:pt x="336" y="378"/>
                    </a:cubicBezTo>
                    <a:cubicBezTo>
                      <a:pt x="334" y="380"/>
                      <a:pt x="334" y="380"/>
                      <a:pt x="334" y="380"/>
                    </a:cubicBezTo>
                    <a:cubicBezTo>
                      <a:pt x="331" y="380"/>
                      <a:pt x="331" y="380"/>
                      <a:pt x="331" y="380"/>
                    </a:cubicBezTo>
                    <a:cubicBezTo>
                      <a:pt x="329" y="379"/>
                      <a:pt x="329" y="379"/>
                      <a:pt x="329" y="379"/>
                    </a:cubicBezTo>
                    <a:cubicBezTo>
                      <a:pt x="332" y="377"/>
                      <a:pt x="332" y="377"/>
                      <a:pt x="332" y="377"/>
                    </a:cubicBezTo>
                    <a:cubicBezTo>
                      <a:pt x="332" y="376"/>
                      <a:pt x="332" y="376"/>
                      <a:pt x="332" y="376"/>
                    </a:cubicBezTo>
                    <a:cubicBezTo>
                      <a:pt x="330" y="376"/>
                      <a:pt x="330" y="376"/>
                      <a:pt x="330" y="376"/>
                    </a:cubicBezTo>
                    <a:cubicBezTo>
                      <a:pt x="329" y="377"/>
                      <a:pt x="329" y="377"/>
                      <a:pt x="329" y="377"/>
                    </a:cubicBezTo>
                    <a:cubicBezTo>
                      <a:pt x="328" y="377"/>
                      <a:pt x="328" y="377"/>
                      <a:pt x="328" y="377"/>
                    </a:cubicBezTo>
                    <a:cubicBezTo>
                      <a:pt x="324" y="375"/>
                      <a:pt x="324" y="375"/>
                      <a:pt x="324" y="375"/>
                    </a:cubicBezTo>
                    <a:cubicBezTo>
                      <a:pt x="323" y="376"/>
                      <a:pt x="323" y="376"/>
                      <a:pt x="323" y="376"/>
                    </a:cubicBezTo>
                    <a:cubicBezTo>
                      <a:pt x="318" y="377"/>
                      <a:pt x="318" y="377"/>
                      <a:pt x="318" y="377"/>
                    </a:cubicBezTo>
                    <a:cubicBezTo>
                      <a:pt x="315" y="377"/>
                      <a:pt x="315" y="377"/>
                      <a:pt x="315" y="377"/>
                    </a:cubicBezTo>
                    <a:cubicBezTo>
                      <a:pt x="313" y="379"/>
                      <a:pt x="313" y="379"/>
                      <a:pt x="313" y="379"/>
                    </a:cubicBezTo>
                    <a:cubicBezTo>
                      <a:pt x="315" y="380"/>
                      <a:pt x="315" y="380"/>
                      <a:pt x="315" y="380"/>
                    </a:cubicBezTo>
                    <a:cubicBezTo>
                      <a:pt x="315" y="380"/>
                      <a:pt x="315" y="380"/>
                      <a:pt x="315" y="380"/>
                    </a:cubicBezTo>
                    <a:cubicBezTo>
                      <a:pt x="316" y="378"/>
                      <a:pt x="316" y="378"/>
                      <a:pt x="316" y="378"/>
                    </a:cubicBezTo>
                    <a:cubicBezTo>
                      <a:pt x="319" y="378"/>
                      <a:pt x="319" y="378"/>
                      <a:pt x="319" y="378"/>
                    </a:cubicBezTo>
                    <a:cubicBezTo>
                      <a:pt x="320" y="380"/>
                      <a:pt x="320" y="380"/>
                      <a:pt x="320" y="380"/>
                    </a:cubicBezTo>
                    <a:cubicBezTo>
                      <a:pt x="323" y="382"/>
                      <a:pt x="323" y="382"/>
                      <a:pt x="323" y="382"/>
                    </a:cubicBezTo>
                    <a:cubicBezTo>
                      <a:pt x="330" y="383"/>
                      <a:pt x="330" y="383"/>
                      <a:pt x="330" y="383"/>
                    </a:cubicBezTo>
                    <a:cubicBezTo>
                      <a:pt x="333" y="384"/>
                      <a:pt x="333" y="384"/>
                      <a:pt x="333" y="384"/>
                    </a:cubicBezTo>
                    <a:cubicBezTo>
                      <a:pt x="336" y="384"/>
                      <a:pt x="336" y="384"/>
                      <a:pt x="336" y="384"/>
                    </a:cubicBezTo>
                    <a:cubicBezTo>
                      <a:pt x="339" y="383"/>
                      <a:pt x="339" y="383"/>
                      <a:pt x="339" y="383"/>
                    </a:cubicBezTo>
                    <a:cubicBezTo>
                      <a:pt x="340" y="384"/>
                      <a:pt x="340" y="384"/>
                      <a:pt x="340" y="384"/>
                    </a:cubicBezTo>
                    <a:cubicBezTo>
                      <a:pt x="344" y="385"/>
                      <a:pt x="344" y="385"/>
                      <a:pt x="344" y="385"/>
                    </a:cubicBezTo>
                    <a:cubicBezTo>
                      <a:pt x="347" y="384"/>
                      <a:pt x="347" y="384"/>
                      <a:pt x="347" y="384"/>
                    </a:cubicBezTo>
                    <a:cubicBezTo>
                      <a:pt x="347" y="382"/>
                      <a:pt x="347" y="382"/>
                      <a:pt x="347" y="382"/>
                    </a:cubicBezTo>
                    <a:cubicBezTo>
                      <a:pt x="345" y="380"/>
                      <a:pt x="345" y="380"/>
                      <a:pt x="345" y="380"/>
                    </a:cubicBezTo>
                    <a:cubicBezTo>
                      <a:pt x="345" y="378"/>
                      <a:pt x="345" y="378"/>
                      <a:pt x="345" y="378"/>
                    </a:cubicBezTo>
                    <a:cubicBezTo>
                      <a:pt x="347" y="376"/>
                      <a:pt x="347" y="376"/>
                      <a:pt x="347" y="376"/>
                    </a:cubicBezTo>
                    <a:cubicBezTo>
                      <a:pt x="348" y="376"/>
                      <a:pt x="348" y="376"/>
                      <a:pt x="348" y="376"/>
                    </a:cubicBezTo>
                    <a:cubicBezTo>
                      <a:pt x="349" y="374"/>
                      <a:pt x="349" y="374"/>
                      <a:pt x="349" y="374"/>
                    </a:cubicBezTo>
                    <a:cubicBezTo>
                      <a:pt x="351" y="372"/>
                      <a:pt x="351" y="372"/>
                      <a:pt x="351" y="372"/>
                    </a:cubicBezTo>
                    <a:cubicBezTo>
                      <a:pt x="351" y="370"/>
                      <a:pt x="351" y="370"/>
                      <a:pt x="351" y="370"/>
                    </a:cubicBezTo>
                    <a:cubicBezTo>
                      <a:pt x="353" y="365"/>
                      <a:pt x="353" y="365"/>
                      <a:pt x="353" y="365"/>
                    </a:cubicBezTo>
                    <a:cubicBezTo>
                      <a:pt x="351" y="363"/>
                      <a:pt x="351" y="363"/>
                      <a:pt x="351" y="363"/>
                    </a:cubicBezTo>
                    <a:cubicBezTo>
                      <a:pt x="352" y="359"/>
                      <a:pt x="352" y="359"/>
                      <a:pt x="352" y="359"/>
                    </a:cubicBezTo>
                    <a:cubicBezTo>
                      <a:pt x="355" y="354"/>
                      <a:pt x="355" y="354"/>
                      <a:pt x="355" y="354"/>
                    </a:cubicBezTo>
                    <a:cubicBezTo>
                      <a:pt x="355" y="353"/>
                      <a:pt x="355" y="353"/>
                      <a:pt x="355" y="353"/>
                    </a:cubicBezTo>
                    <a:cubicBezTo>
                      <a:pt x="352" y="346"/>
                      <a:pt x="352" y="346"/>
                      <a:pt x="352" y="346"/>
                    </a:cubicBezTo>
                    <a:cubicBezTo>
                      <a:pt x="348" y="343"/>
                      <a:pt x="348" y="343"/>
                      <a:pt x="348" y="343"/>
                    </a:cubicBezTo>
                    <a:cubicBezTo>
                      <a:pt x="347" y="342"/>
                      <a:pt x="347" y="342"/>
                      <a:pt x="347" y="342"/>
                    </a:cubicBezTo>
                    <a:cubicBezTo>
                      <a:pt x="347" y="336"/>
                      <a:pt x="347" y="336"/>
                      <a:pt x="347" y="336"/>
                    </a:cubicBezTo>
                    <a:cubicBezTo>
                      <a:pt x="350" y="334"/>
                      <a:pt x="350" y="334"/>
                      <a:pt x="350" y="334"/>
                    </a:cubicBezTo>
                    <a:cubicBezTo>
                      <a:pt x="351" y="332"/>
                      <a:pt x="351" y="332"/>
                      <a:pt x="351" y="332"/>
                    </a:cubicBezTo>
                    <a:cubicBezTo>
                      <a:pt x="354" y="331"/>
                      <a:pt x="354" y="331"/>
                      <a:pt x="354" y="331"/>
                    </a:cubicBezTo>
                    <a:cubicBezTo>
                      <a:pt x="358" y="328"/>
                      <a:pt x="358" y="328"/>
                      <a:pt x="358" y="328"/>
                    </a:cubicBezTo>
                    <a:cubicBezTo>
                      <a:pt x="360" y="328"/>
                      <a:pt x="360" y="328"/>
                      <a:pt x="360" y="328"/>
                    </a:cubicBezTo>
                    <a:cubicBezTo>
                      <a:pt x="363" y="330"/>
                      <a:pt x="363" y="330"/>
                      <a:pt x="363" y="330"/>
                    </a:cubicBezTo>
                    <a:cubicBezTo>
                      <a:pt x="363" y="333"/>
                      <a:pt x="363" y="333"/>
                      <a:pt x="363" y="333"/>
                    </a:cubicBezTo>
                    <a:cubicBezTo>
                      <a:pt x="366" y="335"/>
                      <a:pt x="366" y="335"/>
                      <a:pt x="366" y="335"/>
                    </a:cubicBezTo>
                    <a:cubicBezTo>
                      <a:pt x="367" y="336"/>
                      <a:pt x="367" y="336"/>
                      <a:pt x="367" y="336"/>
                    </a:cubicBezTo>
                    <a:cubicBezTo>
                      <a:pt x="368" y="336"/>
                      <a:pt x="368" y="336"/>
                      <a:pt x="368" y="336"/>
                    </a:cubicBezTo>
                    <a:cubicBezTo>
                      <a:pt x="370" y="339"/>
                      <a:pt x="370" y="339"/>
                      <a:pt x="370" y="339"/>
                    </a:cubicBezTo>
                    <a:cubicBezTo>
                      <a:pt x="370" y="341"/>
                      <a:pt x="370" y="341"/>
                      <a:pt x="370" y="341"/>
                    </a:cubicBezTo>
                    <a:cubicBezTo>
                      <a:pt x="372" y="342"/>
                      <a:pt x="372" y="342"/>
                      <a:pt x="372" y="342"/>
                    </a:cubicBezTo>
                    <a:cubicBezTo>
                      <a:pt x="372" y="344"/>
                      <a:pt x="372" y="344"/>
                      <a:pt x="372" y="344"/>
                    </a:cubicBezTo>
                    <a:cubicBezTo>
                      <a:pt x="374" y="347"/>
                      <a:pt x="374" y="347"/>
                      <a:pt x="374" y="347"/>
                    </a:cubicBezTo>
                    <a:cubicBezTo>
                      <a:pt x="374" y="349"/>
                      <a:pt x="374" y="349"/>
                      <a:pt x="374" y="349"/>
                    </a:cubicBezTo>
                    <a:cubicBezTo>
                      <a:pt x="373" y="350"/>
                      <a:pt x="373" y="350"/>
                      <a:pt x="373" y="350"/>
                    </a:cubicBezTo>
                    <a:cubicBezTo>
                      <a:pt x="375" y="352"/>
                      <a:pt x="375" y="352"/>
                      <a:pt x="375" y="352"/>
                    </a:cubicBezTo>
                    <a:cubicBezTo>
                      <a:pt x="377" y="352"/>
                      <a:pt x="377" y="352"/>
                      <a:pt x="377" y="352"/>
                    </a:cubicBezTo>
                    <a:cubicBezTo>
                      <a:pt x="380" y="354"/>
                      <a:pt x="380" y="354"/>
                      <a:pt x="380" y="354"/>
                    </a:cubicBezTo>
                    <a:cubicBezTo>
                      <a:pt x="382" y="353"/>
                      <a:pt x="382" y="353"/>
                      <a:pt x="382" y="353"/>
                    </a:cubicBezTo>
                    <a:cubicBezTo>
                      <a:pt x="384" y="353"/>
                      <a:pt x="384" y="353"/>
                      <a:pt x="384" y="353"/>
                    </a:cubicBezTo>
                    <a:cubicBezTo>
                      <a:pt x="387" y="353"/>
                      <a:pt x="387" y="353"/>
                      <a:pt x="387" y="353"/>
                    </a:cubicBezTo>
                    <a:cubicBezTo>
                      <a:pt x="387" y="352"/>
                      <a:pt x="387" y="352"/>
                      <a:pt x="387" y="352"/>
                    </a:cubicBezTo>
                    <a:cubicBezTo>
                      <a:pt x="388" y="351"/>
                      <a:pt x="388" y="351"/>
                      <a:pt x="388" y="351"/>
                    </a:cubicBezTo>
                    <a:cubicBezTo>
                      <a:pt x="387" y="350"/>
                      <a:pt x="387" y="350"/>
                      <a:pt x="387" y="350"/>
                    </a:cubicBezTo>
                    <a:cubicBezTo>
                      <a:pt x="385" y="351"/>
                      <a:pt x="385" y="351"/>
                      <a:pt x="385" y="351"/>
                    </a:cubicBezTo>
                    <a:cubicBezTo>
                      <a:pt x="385" y="349"/>
                      <a:pt x="385" y="349"/>
                      <a:pt x="385" y="349"/>
                    </a:cubicBezTo>
                    <a:cubicBezTo>
                      <a:pt x="383" y="352"/>
                      <a:pt x="383" y="352"/>
                      <a:pt x="383" y="352"/>
                    </a:cubicBezTo>
                    <a:cubicBezTo>
                      <a:pt x="380" y="352"/>
                      <a:pt x="380" y="352"/>
                      <a:pt x="380" y="352"/>
                    </a:cubicBezTo>
                    <a:cubicBezTo>
                      <a:pt x="379" y="350"/>
                      <a:pt x="379" y="350"/>
                      <a:pt x="379" y="350"/>
                    </a:cubicBezTo>
                    <a:cubicBezTo>
                      <a:pt x="377" y="350"/>
                      <a:pt x="377" y="350"/>
                      <a:pt x="377" y="350"/>
                    </a:cubicBezTo>
                    <a:cubicBezTo>
                      <a:pt x="376" y="348"/>
                      <a:pt x="376" y="348"/>
                      <a:pt x="376" y="348"/>
                    </a:cubicBezTo>
                    <a:cubicBezTo>
                      <a:pt x="377" y="347"/>
                      <a:pt x="377" y="347"/>
                      <a:pt x="377" y="347"/>
                    </a:cubicBezTo>
                    <a:cubicBezTo>
                      <a:pt x="375" y="346"/>
                      <a:pt x="375" y="346"/>
                      <a:pt x="375" y="346"/>
                    </a:cubicBezTo>
                    <a:cubicBezTo>
                      <a:pt x="374" y="343"/>
                      <a:pt x="374" y="343"/>
                      <a:pt x="374" y="343"/>
                    </a:cubicBezTo>
                    <a:cubicBezTo>
                      <a:pt x="374" y="340"/>
                      <a:pt x="374" y="340"/>
                      <a:pt x="374" y="340"/>
                    </a:cubicBezTo>
                    <a:cubicBezTo>
                      <a:pt x="376" y="340"/>
                      <a:pt x="376" y="340"/>
                      <a:pt x="376" y="340"/>
                    </a:cubicBezTo>
                    <a:cubicBezTo>
                      <a:pt x="378" y="339"/>
                      <a:pt x="378" y="339"/>
                      <a:pt x="378" y="339"/>
                    </a:cubicBezTo>
                    <a:cubicBezTo>
                      <a:pt x="376" y="337"/>
                      <a:pt x="376" y="337"/>
                      <a:pt x="376" y="337"/>
                    </a:cubicBezTo>
                    <a:cubicBezTo>
                      <a:pt x="376" y="336"/>
                      <a:pt x="376" y="336"/>
                      <a:pt x="376" y="336"/>
                    </a:cubicBezTo>
                    <a:cubicBezTo>
                      <a:pt x="375" y="336"/>
                      <a:pt x="375" y="336"/>
                      <a:pt x="375" y="336"/>
                    </a:cubicBezTo>
                    <a:cubicBezTo>
                      <a:pt x="375" y="334"/>
                      <a:pt x="375" y="334"/>
                      <a:pt x="375" y="334"/>
                    </a:cubicBezTo>
                    <a:cubicBezTo>
                      <a:pt x="372" y="332"/>
                      <a:pt x="372" y="332"/>
                      <a:pt x="372" y="332"/>
                    </a:cubicBezTo>
                    <a:cubicBezTo>
                      <a:pt x="372" y="331"/>
                      <a:pt x="372" y="331"/>
                      <a:pt x="372" y="331"/>
                    </a:cubicBezTo>
                    <a:cubicBezTo>
                      <a:pt x="369" y="328"/>
                      <a:pt x="369" y="328"/>
                      <a:pt x="369" y="328"/>
                    </a:cubicBezTo>
                    <a:cubicBezTo>
                      <a:pt x="366" y="328"/>
                      <a:pt x="366" y="328"/>
                      <a:pt x="366" y="328"/>
                    </a:cubicBezTo>
                    <a:cubicBezTo>
                      <a:pt x="362" y="326"/>
                      <a:pt x="362" y="326"/>
                      <a:pt x="362" y="326"/>
                    </a:cubicBezTo>
                    <a:cubicBezTo>
                      <a:pt x="361" y="324"/>
                      <a:pt x="361" y="324"/>
                      <a:pt x="361" y="324"/>
                    </a:cubicBezTo>
                    <a:cubicBezTo>
                      <a:pt x="359" y="325"/>
                      <a:pt x="359" y="325"/>
                      <a:pt x="359" y="325"/>
                    </a:cubicBezTo>
                    <a:cubicBezTo>
                      <a:pt x="355" y="323"/>
                      <a:pt x="355" y="323"/>
                      <a:pt x="355" y="323"/>
                    </a:cubicBezTo>
                    <a:cubicBezTo>
                      <a:pt x="353" y="323"/>
                      <a:pt x="353" y="323"/>
                      <a:pt x="353" y="323"/>
                    </a:cubicBezTo>
                    <a:cubicBezTo>
                      <a:pt x="351" y="323"/>
                      <a:pt x="351" y="323"/>
                      <a:pt x="351" y="323"/>
                    </a:cubicBezTo>
                    <a:cubicBezTo>
                      <a:pt x="349" y="325"/>
                      <a:pt x="349" y="325"/>
                      <a:pt x="349" y="325"/>
                    </a:cubicBezTo>
                    <a:cubicBezTo>
                      <a:pt x="348" y="328"/>
                      <a:pt x="348" y="328"/>
                      <a:pt x="348" y="328"/>
                    </a:cubicBezTo>
                    <a:cubicBezTo>
                      <a:pt x="347" y="329"/>
                      <a:pt x="347" y="329"/>
                      <a:pt x="347" y="329"/>
                    </a:cubicBezTo>
                    <a:cubicBezTo>
                      <a:pt x="344" y="328"/>
                      <a:pt x="344" y="328"/>
                      <a:pt x="344" y="328"/>
                    </a:cubicBezTo>
                    <a:cubicBezTo>
                      <a:pt x="341" y="329"/>
                      <a:pt x="341" y="329"/>
                      <a:pt x="341" y="329"/>
                    </a:cubicBezTo>
                    <a:cubicBezTo>
                      <a:pt x="338" y="329"/>
                      <a:pt x="338" y="329"/>
                      <a:pt x="338" y="329"/>
                    </a:cubicBezTo>
                    <a:cubicBezTo>
                      <a:pt x="337" y="327"/>
                      <a:pt x="337" y="327"/>
                      <a:pt x="337" y="327"/>
                    </a:cubicBezTo>
                    <a:cubicBezTo>
                      <a:pt x="337" y="325"/>
                      <a:pt x="337" y="325"/>
                      <a:pt x="337" y="325"/>
                    </a:cubicBezTo>
                    <a:cubicBezTo>
                      <a:pt x="337" y="323"/>
                      <a:pt x="337" y="323"/>
                      <a:pt x="337" y="323"/>
                    </a:cubicBezTo>
                    <a:cubicBezTo>
                      <a:pt x="334" y="319"/>
                      <a:pt x="334" y="319"/>
                      <a:pt x="334" y="319"/>
                    </a:cubicBezTo>
                    <a:cubicBezTo>
                      <a:pt x="332" y="317"/>
                      <a:pt x="332" y="317"/>
                      <a:pt x="332" y="317"/>
                    </a:cubicBezTo>
                    <a:cubicBezTo>
                      <a:pt x="333" y="313"/>
                      <a:pt x="333" y="313"/>
                      <a:pt x="333" y="313"/>
                    </a:cubicBezTo>
                    <a:cubicBezTo>
                      <a:pt x="331" y="309"/>
                      <a:pt x="331" y="309"/>
                      <a:pt x="331" y="309"/>
                    </a:cubicBezTo>
                    <a:cubicBezTo>
                      <a:pt x="331" y="307"/>
                      <a:pt x="331" y="307"/>
                      <a:pt x="331" y="307"/>
                    </a:cubicBezTo>
                    <a:cubicBezTo>
                      <a:pt x="332" y="301"/>
                      <a:pt x="332" y="301"/>
                      <a:pt x="332" y="301"/>
                    </a:cubicBezTo>
                    <a:cubicBezTo>
                      <a:pt x="330" y="297"/>
                      <a:pt x="330" y="297"/>
                      <a:pt x="330" y="297"/>
                    </a:cubicBezTo>
                    <a:cubicBezTo>
                      <a:pt x="328" y="295"/>
                      <a:pt x="328" y="295"/>
                      <a:pt x="328" y="295"/>
                    </a:cubicBezTo>
                    <a:cubicBezTo>
                      <a:pt x="325" y="295"/>
                      <a:pt x="325" y="295"/>
                      <a:pt x="325" y="295"/>
                    </a:cubicBezTo>
                    <a:cubicBezTo>
                      <a:pt x="325" y="292"/>
                      <a:pt x="325" y="292"/>
                      <a:pt x="325" y="292"/>
                    </a:cubicBezTo>
                    <a:cubicBezTo>
                      <a:pt x="320" y="288"/>
                      <a:pt x="320" y="288"/>
                      <a:pt x="320" y="288"/>
                    </a:cubicBezTo>
                    <a:cubicBezTo>
                      <a:pt x="317" y="286"/>
                      <a:pt x="317" y="286"/>
                      <a:pt x="317" y="286"/>
                    </a:cubicBezTo>
                    <a:cubicBezTo>
                      <a:pt x="317" y="284"/>
                      <a:pt x="317" y="284"/>
                      <a:pt x="317" y="284"/>
                    </a:cubicBezTo>
                    <a:cubicBezTo>
                      <a:pt x="318" y="280"/>
                      <a:pt x="318" y="280"/>
                      <a:pt x="318" y="280"/>
                    </a:cubicBezTo>
                    <a:cubicBezTo>
                      <a:pt x="317" y="278"/>
                      <a:pt x="317" y="278"/>
                      <a:pt x="317" y="278"/>
                    </a:cubicBezTo>
                    <a:cubicBezTo>
                      <a:pt x="316" y="276"/>
                      <a:pt x="316" y="276"/>
                      <a:pt x="316" y="276"/>
                    </a:cubicBezTo>
                    <a:cubicBezTo>
                      <a:pt x="316" y="275"/>
                      <a:pt x="316" y="275"/>
                      <a:pt x="316" y="275"/>
                    </a:cubicBezTo>
                    <a:cubicBezTo>
                      <a:pt x="318" y="273"/>
                      <a:pt x="318" y="273"/>
                      <a:pt x="318" y="273"/>
                    </a:cubicBezTo>
                    <a:cubicBezTo>
                      <a:pt x="321" y="269"/>
                      <a:pt x="321" y="269"/>
                      <a:pt x="321" y="269"/>
                    </a:cubicBezTo>
                    <a:cubicBezTo>
                      <a:pt x="322" y="265"/>
                      <a:pt x="322" y="265"/>
                      <a:pt x="322" y="265"/>
                    </a:cubicBezTo>
                    <a:cubicBezTo>
                      <a:pt x="321" y="260"/>
                      <a:pt x="321" y="260"/>
                      <a:pt x="321" y="260"/>
                    </a:cubicBezTo>
                    <a:cubicBezTo>
                      <a:pt x="317" y="253"/>
                      <a:pt x="317" y="253"/>
                      <a:pt x="317" y="253"/>
                    </a:cubicBezTo>
                    <a:cubicBezTo>
                      <a:pt x="318" y="252"/>
                      <a:pt x="318" y="252"/>
                      <a:pt x="318" y="252"/>
                    </a:cubicBezTo>
                    <a:cubicBezTo>
                      <a:pt x="321" y="254"/>
                      <a:pt x="321" y="254"/>
                      <a:pt x="321" y="254"/>
                    </a:cubicBezTo>
                    <a:cubicBezTo>
                      <a:pt x="321" y="256"/>
                      <a:pt x="321" y="256"/>
                      <a:pt x="321" y="256"/>
                    </a:cubicBezTo>
                    <a:cubicBezTo>
                      <a:pt x="322" y="257"/>
                      <a:pt x="322" y="257"/>
                      <a:pt x="322" y="257"/>
                    </a:cubicBezTo>
                    <a:cubicBezTo>
                      <a:pt x="323" y="258"/>
                      <a:pt x="323" y="258"/>
                      <a:pt x="323" y="258"/>
                    </a:cubicBezTo>
                    <a:cubicBezTo>
                      <a:pt x="323" y="261"/>
                      <a:pt x="323" y="261"/>
                      <a:pt x="323" y="261"/>
                    </a:cubicBezTo>
                    <a:cubicBezTo>
                      <a:pt x="325" y="263"/>
                      <a:pt x="325" y="263"/>
                      <a:pt x="325" y="263"/>
                    </a:cubicBezTo>
                    <a:cubicBezTo>
                      <a:pt x="325" y="267"/>
                      <a:pt x="325" y="267"/>
                      <a:pt x="325" y="267"/>
                    </a:cubicBezTo>
                    <a:cubicBezTo>
                      <a:pt x="327" y="269"/>
                      <a:pt x="327" y="269"/>
                      <a:pt x="327" y="269"/>
                    </a:cubicBezTo>
                    <a:cubicBezTo>
                      <a:pt x="326" y="272"/>
                      <a:pt x="326" y="272"/>
                      <a:pt x="326" y="272"/>
                    </a:cubicBezTo>
                    <a:cubicBezTo>
                      <a:pt x="327" y="274"/>
                      <a:pt x="327" y="274"/>
                      <a:pt x="327" y="274"/>
                    </a:cubicBezTo>
                    <a:cubicBezTo>
                      <a:pt x="330" y="276"/>
                      <a:pt x="330" y="276"/>
                      <a:pt x="330" y="276"/>
                    </a:cubicBezTo>
                    <a:cubicBezTo>
                      <a:pt x="330" y="278"/>
                      <a:pt x="330" y="278"/>
                      <a:pt x="330" y="278"/>
                    </a:cubicBezTo>
                    <a:cubicBezTo>
                      <a:pt x="332" y="279"/>
                      <a:pt x="332" y="279"/>
                      <a:pt x="332" y="279"/>
                    </a:cubicBezTo>
                    <a:cubicBezTo>
                      <a:pt x="332" y="281"/>
                      <a:pt x="332" y="281"/>
                      <a:pt x="332" y="281"/>
                    </a:cubicBezTo>
                    <a:cubicBezTo>
                      <a:pt x="330" y="282"/>
                      <a:pt x="330" y="282"/>
                      <a:pt x="330" y="282"/>
                    </a:cubicBezTo>
                    <a:cubicBezTo>
                      <a:pt x="331" y="283"/>
                      <a:pt x="331" y="283"/>
                      <a:pt x="331" y="283"/>
                    </a:cubicBezTo>
                    <a:cubicBezTo>
                      <a:pt x="333" y="283"/>
                      <a:pt x="333" y="283"/>
                      <a:pt x="333" y="283"/>
                    </a:cubicBezTo>
                    <a:cubicBezTo>
                      <a:pt x="336" y="284"/>
                      <a:pt x="336" y="284"/>
                      <a:pt x="336" y="284"/>
                    </a:cubicBezTo>
                    <a:cubicBezTo>
                      <a:pt x="339" y="284"/>
                      <a:pt x="339" y="284"/>
                      <a:pt x="339" y="284"/>
                    </a:cubicBezTo>
                    <a:cubicBezTo>
                      <a:pt x="341" y="284"/>
                      <a:pt x="341" y="284"/>
                      <a:pt x="341" y="284"/>
                    </a:cubicBezTo>
                    <a:cubicBezTo>
                      <a:pt x="343" y="285"/>
                      <a:pt x="343" y="285"/>
                      <a:pt x="343" y="285"/>
                    </a:cubicBezTo>
                    <a:cubicBezTo>
                      <a:pt x="343" y="286"/>
                      <a:pt x="343" y="286"/>
                      <a:pt x="343" y="286"/>
                    </a:cubicBezTo>
                    <a:cubicBezTo>
                      <a:pt x="345" y="284"/>
                      <a:pt x="345" y="284"/>
                      <a:pt x="345" y="284"/>
                    </a:cubicBezTo>
                    <a:cubicBezTo>
                      <a:pt x="347" y="284"/>
                      <a:pt x="347" y="284"/>
                      <a:pt x="347" y="284"/>
                    </a:cubicBezTo>
                    <a:cubicBezTo>
                      <a:pt x="349" y="283"/>
                      <a:pt x="349" y="283"/>
                      <a:pt x="349" y="283"/>
                    </a:cubicBezTo>
                    <a:cubicBezTo>
                      <a:pt x="350" y="284"/>
                      <a:pt x="350" y="284"/>
                      <a:pt x="350" y="284"/>
                    </a:cubicBezTo>
                    <a:cubicBezTo>
                      <a:pt x="353" y="286"/>
                      <a:pt x="353" y="286"/>
                      <a:pt x="353" y="286"/>
                    </a:cubicBezTo>
                    <a:cubicBezTo>
                      <a:pt x="355" y="287"/>
                      <a:pt x="355" y="287"/>
                      <a:pt x="355" y="287"/>
                    </a:cubicBezTo>
                    <a:cubicBezTo>
                      <a:pt x="357" y="288"/>
                      <a:pt x="357" y="288"/>
                      <a:pt x="357" y="288"/>
                    </a:cubicBezTo>
                    <a:cubicBezTo>
                      <a:pt x="361" y="287"/>
                      <a:pt x="361" y="287"/>
                      <a:pt x="361" y="287"/>
                    </a:cubicBezTo>
                    <a:cubicBezTo>
                      <a:pt x="363" y="286"/>
                      <a:pt x="363" y="286"/>
                      <a:pt x="363" y="286"/>
                    </a:cubicBezTo>
                    <a:cubicBezTo>
                      <a:pt x="361" y="287"/>
                      <a:pt x="361" y="287"/>
                      <a:pt x="361" y="287"/>
                    </a:cubicBezTo>
                    <a:cubicBezTo>
                      <a:pt x="357" y="286"/>
                      <a:pt x="357" y="286"/>
                      <a:pt x="357" y="286"/>
                    </a:cubicBezTo>
                    <a:cubicBezTo>
                      <a:pt x="357" y="285"/>
                      <a:pt x="357" y="285"/>
                      <a:pt x="357" y="285"/>
                    </a:cubicBezTo>
                    <a:cubicBezTo>
                      <a:pt x="355" y="284"/>
                      <a:pt x="355" y="284"/>
                      <a:pt x="355" y="284"/>
                    </a:cubicBezTo>
                    <a:cubicBezTo>
                      <a:pt x="354" y="281"/>
                      <a:pt x="354" y="281"/>
                      <a:pt x="354" y="281"/>
                    </a:cubicBezTo>
                    <a:cubicBezTo>
                      <a:pt x="351" y="281"/>
                      <a:pt x="351" y="281"/>
                      <a:pt x="351" y="281"/>
                    </a:cubicBezTo>
                    <a:cubicBezTo>
                      <a:pt x="351" y="280"/>
                      <a:pt x="351" y="280"/>
                      <a:pt x="351" y="280"/>
                    </a:cubicBezTo>
                    <a:cubicBezTo>
                      <a:pt x="350" y="280"/>
                      <a:pt x="350" y="280"/>
                      <a:pt x="350" y="280"/>
                    </a:cubicBezTo>
                    <a:cubicBezTo>
                      <a:pt x="349" y="281"/>
                      <a:pt x="349" y="281"/>
                      <a:pt x="349" y="281"/>
                    </a:cubicBezTo>
                    <a:cubicBezTo>
                      <a:pt x="344" y="281"/>
                      <a:pt x="344" y="281"/>
                      <a:pt x="344" y="281"/>
                    </a:cubicBezTo>
                    <a:cubicBezTo>
                      <a:pt x="342" y="279"/>
                      <a:pt x="342" y="279"/>
                      <a:pt x="342" y="279"/>
                    </a:cubicBezTo>
                    <a:cubicBezTo>
                      <a:pt x="339" y="279"/>
                      <a:pt x="339" y="279"/>
                      <a:pt x="339" y="279"/>
                    </a:cubicBezTo>
                    <a:cubicBezTo>
                      <a:pt x="336" y="276"/>
                      <a:pt x="336" y="276"/>
                      <a:pt x="336" y="276"/>
                    </a:cubicBezTo>
                    <a:cubicBezTo>
                      <a:pt x="335" y="274"/>
                      <a:pt x="335" y="274"/>
                      <a:pt x="335" y="274"/>
                    </a:cubicBezTo>
                    <a:cubicBezTo>
                      <a:pt x="334" y="274"/>
                      <a:pt x="334" y="274"/>
                      <a:pt x="334" y="274"/>
                    </a:cubicBezTo>
                    <a:cubicBezTo>
                      <a:pt x="331" y="269"/>
                      <a:pt x="331" y="269"/>
                      <a:pt x="331" y="269"/>
                    </a:cubicBezTo>
                    <a:cubicBezTo>
                      <a:pt x="333" y="269"/>
                      <a:pt x="333" y="269"/>
                      <a:pt x="333" y="269"/>
                    </a:cubicBezTo>
                    <a:cubicBezTo>
                      <a:pt x="333" y="268"/>
                      <a:pt x="333" y="268"/>
                      <a:pt x="333" y="268"/>
                    </a:cubicBezTo>
                    <a:cubicBezTo>
                      <a:pt x="336" y="266"/>
                      <a:pt x="336" y="266"/>
                      <a:pt x="336" y="266"/>
                    </a:cubicBezTo>
                    <a:cubicBezTo>
                      <a:pt x="337" y="266"/>
                      <a:pt x="337" y="266"/>
                      <a:pt x="337" y="266"/>
                    </a:cubicBezTo>
                    <a:cubicBezTo>
                      <a:pt x="340" y="269"/>
                      <a:pt x="340" y="269"/>
                      <a:pt x="340" y="269"/>
                    </a:cubicBezTo>
                    <a:cubicBezTo>
                      <a:pt x="344" y="271"/>
                      <a:pt x="344" y="271"/>
                      <a:pt x="344" y="271"/>
                    </a:cubicBezTo>
                    <a:cubicBezTo>
                      <a:pt x="347" y="270"/>
                      <a:pt x="347" y="270"/>
                      <a:pt x="347" y="270"/>
                    </a:cubicBezTo>
                    <a:cubicBezTo>
                      <a:pt x="349" y="266"/>
                      <a:pt x="349" y="266"/>
                      <a:pt x="349" y="266"/>
                    </a:cubicBezTo>
                    <a:cubicBezTo>
                      <a:pt x="347" y="263"/>
                      <a:pt x="347" y="263"/>
                      <a:pt x="347" y="263"/>
                    </a:cubicBezTo>
                    <a:cubicBezTo>
                      <a:pt x="344" y="262"/>
                      <a:pt x="344" y="262"/>
                      <a:pt x="344" y="262"/>
                    </a:cubicBezTo>
                    <a:cubicBezTo>
                      <a:pt x="341" y="264"/>
                      <a:pt x="341" y="264"/>
                      <a:pt x="341" y="264"/>
                    </a:cubicBezTo>
                    <a:cubicBezTo>
                      <a:pt x="339" y="263"/>
                      <a:pt x="339" y="263"/>
                      <a:pt x="339" y="263"/>
                    </a:cubicBezTo>
                    <a:cubicBezTo>
                      <a:pt x="340" y="261"/>
                      <a:pt x="340" y="261"/>
                      <a:pt x="340" y="261"/>
                    </a:cubicBezTo>
                    <a:cubicBezTo>
                      <a:pt x="341" y="262"/>
                      <a:pt x="341" y="262"/>
                      <a:pt x="341" y="262"/>
                    </a:cubicBezTo>
                    <a:cubicBezTo>
                      <a:pt x="342" y="261"/>
                      <a:pt x="342" y="261"/>
                      <a:pt x="342" y="261"/>
                    </a:cubicBezTo>
                    <a:cubicBezTo>
                      <a:pt x="342" y="259"/>
                      <a:pt x="342" y="259"/>
                      <a:pt x="342" y="259"/>
                    </a:cubicBezTo>
                    <a:cubicBezTo>
                      <a:pt x="344" y="256"/>
                      <a:pt x="344" y="256"/>
                      <a:pt x="344" y="256"/>
                    </a:cubicBezTo>
                    <a:cubicBezTo>
                      <a:pt x="347" y="254"/>
                      <a:pt x="347" y="254"/>
                      <a:pt x="347" y="254"/>
                    </a:cubicBezTo>
                    <a:cubicBezTo>
                      <a:pt x="348" y="255"/>
                      <a:pt x="348" y="255"/>
                      <a:pt x="348" y="255"/>
                    </a:cubicBezTo>
                    <a:cubicBezTo>
                      <a:pt x="355" y="255"/>
                      <a:pt x="355" y="255"/>
                      <a:pt x="355" y="255"/>
                    </a:cubicBezTo>
                    <a:cubicBezTo>
                      <a:pt x="357" y="258"/>
                      <a:pt x="357" y="258"/>
                      <a:pt x="357" y="258"/>
                    </a:cubicBezTo>
                    <a:cubicBezTo>
                      <a:pt x="360" y="259"/>
                      <a:pt x="360" y="259"/>
                      <a:pt x="360" y="259"/>
                    </a:cubicBezTo>
                    <a:cubicBezTo>
                      <a:pt x="365" y="260"/>
                      <a:pt x="365" y="260"/>
                      <a:pt x="365" y="260"/>
                    </a:cubicBezTo>
                    <a:cubicBezTo>
                      <a:pt x="366" y="262"/>
                      <a:pt x="366" y="262"/>
                      <a:pt x="366" y="262"/>
                    </a:cubicBezTo>
                    <a:cubicBezTo>
                      <a:pt x="368" y="263"/>
                      <a:pt x="368" y="263"/>
                      <a:pt x="368" y="263"/>
                    </a:cubicBezTo>
                    <a:cubicBezTo>
                      <a:pt x="372" y="267"/>
                      <a:pt x="372" y="267"/>
                      <a:pt x="372" y="267"/>
                    </a:cubicBezTo>
                    <a:cubicBezTo>
                      <a:pt x="374" y="267"/>
                      <a:pt x="374" y="267"/>
                      <a:pt x="374" y="267"/>
                    </a:cubicBezTo>
                    <a:cubicBezTo>
                      <a:pt x="379" y="266"/>
                      <a:pt x="379" y="266"/>
                      <a:pt x="379" y="266"/>
                    </a:cubicBezTo>
                    <a:cubicBezTo>
                      <a:pt x="383" y="264"/>
                      <a:pt x="383" y="264"/>
                      <a:pt x="383" y="264"/>
                    </a:cubicBezTo>
                    <a:cubicBezTo>
                      <a:pt x="385" y="265"/>
                      <a:pt x="385" y="265"/>
                      <a:pt x="385" y="265"/>
                    </a:cubicBezTo>
                    <a:cubicBezTo>
                      <a:pt x="386" y="265"/>
                      <a:pt x="386" y="265"/>
                      <a:pt x="386" y="265"/>
                    </a:cubicBezTo>
                    <a:cubicBezTo>
                      <a:pt x="388" y="265"/>
                      <a:pt x="388" y="265"/>
                      <a:pt x="388" y="265"/>
                    </a:cubicBezTo>
                    <a:cubicBezTo>
                      <a:pt x="387" y="269"/>
                      <a:pt x="387" y="269"/>
                      <a:pt x="387" y="269"/>
                    </a:cubicBezTo>
                    <a:cubicBezTo>
                      <a:pt x="388" y="270"/>
                      <a:pt x="388" y="270"/>
                      <a:pt x="388" y="270"/>
                    </a:cubicBezTo>
                    <a:cubicBezTo>
                      <a:pt x="388" y="272"/>
                      <a:pt x="388" y="272"/>
                      <a:pt x="388" y="272"/>
                    </a:cubicBezTo>
                    <a:cubicBezTo>
                      <a:pt x="385" y="274"/>
                      <a:pt x="385" y="274"/>
                      <a:pt x="385" y="274"/>
                    </a:cubicBezTo>
                    <a:cubicBezTo>
                      <a:pt x="385" y="276"/>
                      <a:pt x="385" y="276"/>
                      <a:pt x="385" y="276"/>
                    </a:cubicBezTo>
                    <a:cubicBezTo>
                      <a:pt x="386" y="278"/>
                      <a:pt x="386" y="278"/>
                      <a:pt x="386" y="278"/>
                    </a:cubicBezTo>
                    <a:cubicBezTo>
                      <a:pt x="386" y="281"/>
                      <a:pt x="386" y="281"/>
                      <a:pt x="386" y="281"/>
                    </a:cubicBezTo>
                    <a:cubicBezTo>
                      <a:pt x="389" y="284"/>
                      <a:pt x="389" y="284"/>
                      <a:pt x="389" y="284"/>
                    </a:cubicBezTo>
                    <a:cubicBezTo>
                      <a:pt x="389" y="286"/>
                      <a:pt x="389" y="286"/>
                      <a:pt x="389" y="286"/>
                    </a:cubicBezTo>
                    <a:cubicBezTo>
                      <a:pt x="388" y="288"/>
                      <a:pt x="388" y="288"/>
                      <a:pt x="388" y="288"/>
                    </a:cubicBezTo>
                    <a:cubicBezTo>
                      <a:pt x="389" y="293"/>
                      <a:pt x="389" y="293"/>
                      <a:pt x="389" y="293"/>
                    </a:cubicBezTo>
                    <a:cubicBezTo>
                      <a:pt x="390" y="293"/>
                      <a:pt x="390" y="293"/>
                      <a:pt x="390" y="293"/>
                    </a:cubicBezTo>
                    <a:cubicBezTo>
                      <a:pt x="391" y="291"/>
                      <a:pt x="391" y="291"/>
                      <a:pt x="391" y="291"/>
                    </a:cubicBezTo>
                    <a:cubicBezTo>
                      <a:pt x="390" y="290"/>
                      <a:pt x="390" y="290"/>
                      <a:pt x="390" y="290"/>
                    </a:cubicBezTo>
                    <a:cubicBezTo>
                      <a:pt x="391" y="289"/>
                      <a:pt x="391" y="289"/>
                      <a:pt x="391" y="289"/>
                    </a:cubicBezTo>
                    <a:cubicBezTo>
                      <a:pt x="391" y="286"/>
                      <a:pt x="391" y="286"/>
                      <a:pt x="391" y="286"/>
                    </a:cubicBezTo>
                    <a:cubicBezTo>
                      <a:pt x="392" y="286"/>
                      <a:pt x="392" y="286"/>
                      <a:pt x="392" y="286"/>
                    </a:cubicBezTo>
                    <a:cubicBezTo>
                      <a:pt x="394" y="283"/>
                      <a:pt x="394" y="283"/>
                      <a:pt x="394" y="283"/>
                    </a:cubicBezTo>
                    <a:cubicBezTo>
                      <a:pt x="395" y="284"/>
                      <a:pt x="395" y="284"/>
                      <a:pt x="395" y="284"/>
                    </a:cubicBezTo>
                    <a:cubicBezTo>
                      <a:pt x="396" y="287"/>
                      <a:pt x="396" y="287"/>
                      <a:pt x="396" y="287"/>
                    </a:cubicBezTo>
                    <a:cubicBezTo>
                      <a:pt x="396" y="292"/>
                      <a:pt x="396" y="292"/>
                      <a:pt x="396" y="292"/>
                    </a:cubicBezTo>
                    <a:cubicBezTo>
                      <a:pt x="397" y="293"/>
                      <a:pt x="397" y="293"/>
                      <a:pt x="397" y="293"/>
                    </a:cubicBezTo>
                    <a:cubicBezTo>
                      <a:pt x="396" y="294"/>
                      <a:pt x="396" y="294"/>
                      <a:pt x="396" y="294"/>
                    </a:cubicBezTo>
                    <a:cubicBezTo>
                      <a:pt x="396" y="296"/>
                      <a:pt x="396" y="296"/>
                      <a:pt x="396" y="296"/>
                    </a:cubicBezTo>
                    <a:cubicBezTo>
                      <a:pt x="395" y="297"/>
                      <a:pt x="395" y="297"/>
                      <a:pt x="395" y="297"/>
                    </a:cubicBezTo>
                    <a:cubicBezTo>
                      <a:pt x="398" y="299"/>
                      <a:pt x="398" y="299"/>
                      <a:pt x="398" y="299"/>
                    </a:cubicBezTo>
                    <a:cubicBezTo>
                      <a:pt x="401" y="299"/>
                      <a:pt x="401" y="299"/>
                      <a:pt x="401" y="299"/>
                    </a:cubicBezTo>
                    <a:cubicBezTo>
                      <a:pt x="404" y="300"/>
                      <a:pt x="404" y="300"/>
                      <a:pt x="404" y="300"/>
                    </a:cubicBezTo>
                    <a:cubicBezTo>
                      <a:pt x="406" y="302"/>
                      <a:pt x="406" y="302"/>
                      <a:pt x="406" y="302"/>
                    </a:cubicBezTo>
                    <a:cubicBezTo>
                      <a:pt x="406" y="304"/>
                      <a:pt x="406" y="304"/>
                      <a:pt x="406" y="304"/>
                    </a:cubicBezTo>
                    <a:cubicBezTo>
                      <a:pt x="408" y="306"/>
                      <a:pt x="408" y="306"/>
                      <a:pt x="408" y="306"/>
                    </a:cubicBezTo>
                    <a:cubicBezTo>
                      <a:pt x="412" y="306"/>
                      <a:pt x="412" y="306"/>
                      <a:pt x="412" y="306"/>
                    </a:cubicBezTo>
                    <a:cubicBezTo>
                      <a:pt x="416" y="310"/>
                      <a:pt x="416" y="310"/>
                      <a:pt x="416" y="310"/>
                    </a:cubicBezTo>
                    <a:cubicBezTo>
                      <a:pt x="415" y="308"/>
                      <a:pt x="415" y="308"/>
                      <a:pt x="415" y="308"/>
                    </a:cubicBezTo>
                    <a:cubicBezTo>
                      <a:pt x="415" y="306"/>
                      <a:pt x="415" y="306"/>
                      <a:pt x="415" y="306"/>
                    </a:cubicBezTo>
                    <a:cubicBezTo>
                      <a:pt x="418" y="303"/>
                      <a:pt x="418" y="303"/>
                      <a:pt x="418" y="303"/>
                    </a:cubicBezTo>
                    <a:cubicBezTo>
                      <a:pt x="420" y="303"/>
                      <a:pt x="420" y="303"/>
                      <a:pt x="420" y="303"/>
                    </a:cubicBezTo>
                    <a:cubicBezTo>
                      <a:pt x="424" y="306"/>
                      <a:pt x="424" y="306"/>
                      <a:pt x="424" y="306"/>
                    </a:cubicBezTo>
                    <a:cubicBezTo>
                      <a:pt x="427" y="306"/>
                      <a:pt x="427" y="306"/>
                      <a:pt x="427" y="306"/>
                    </a:cubicBezTo>
                    <a:cubicBezTo>
                      <a:pt x="429" y="308"/>
                      <a:pt x="429" y="308"/>
                      <a:pt x="429" y="308"/>
                    </a:cubicBezTo>
                    <a:cubicBezTo>
                      <a:pt x="430" y="311"/>
                      <a:pt x="430" y="311"/>
                      <a:pt x="430" y="311"/>
                    </a:cubicBezTo>
                    <a:cubicBezTo>
                      <a:pt x="429" y="307"/>
                      <a:pt x="429" y="307"/>
                      <a:pt x="429" y="307"/>
                    </a:cubicBezTo>
                    <a:cubicBezTo>
                      <a:pt x="428" y="305"/>
                      <a:pt x="428" y="305"/>
                      <a:pt x="428" y="305"/>
                    </a:cubicBezTo>
                    <a:cubicBezTo>
                      <a:pt x="426" y="305"/>
                      <a:pt x="426" y="305"/>
                      <a:pt x="426" y="305"/>
                    </a:cubicBezTo>
                    <a:cubicBezTo>
                      <a:pt x="424" y="304"/>
                      <a:pt x="424" y="304"/>
                      <a:pt x="424" y="304"/>
                    </a:cubicBezTo>
                    <a:cubicBezTo>
                      <a:pt x="420" y="302"/>
                      <a:pt x="420" y="302"/>
                      <a:pt x="420" y="302"/>
                    </a:cubicBezTo>
                    <a:cubicBezTo>
                      <a:pt x="417" y="302"/>
                      <a:pt x="417" y="302"/>
                      <a:pt x="417" y="302"/>
                    </a:cubicBezTo>
                    <a:cubicBezTo>
                      <a:pt x="414" y="305"/>
                      <a:pt x="414" y="305"/>
                      <a:pt x="414" y="305"/>
                    </a:cubicBezTo>
                    <a:cubicBezTo>
                      <a:pt x="413" y="304"/>
                      <a:pt x="413" y="304"/>
                      <a:pt x="413" y="304"/>
                    </a:cubicBezTo>
                    <a:cubicBezTo>
                      <a:pt x="412" y="304"/>
                      <a:pt x="412" y="304"/>
                      <a:pt x="412" y="304"/>
                    </a:cubicBezTo>
                    <a:cubicBezTo>
                      <a:pt x="409" y="303"/>
                      <a:pt x="409" y="303"/>
                      <a:pt x="409" y="303"/>
                    </a:cubicBezTo>
                    <a:cubicBezTo>
                      <a:pt x="405" y="299"/>
                      <a:pt x="405" y="299"/>
                      <a:pt x="405" y="299"/>
                    </a:cubicBezTo>
                    <a:cubicBezTo>
                      <a:pt x="404" y="298"/>
                      <a:pt x="404" y="298"/>
                      <a:pt x="404" y="298"/>
                    </a:cubicBezTo>
                    <a:cubicBezTo>
                      <a:pt x="400" y="298"/>
                      <a:pt x="400" y="298"/>
                      <a:pt x="400" y="298"/>
                    </a:cubicBezTo>
                    <a:cubicBezTo>
                      <a:pt x="399" y="295"/>
                      <a:pt x="399" y="295"/>
                      <a:pt x="399" y="295"/>
                    </a:cubicBezTo>
                    <a:cubicBezTo>
                      <a:pt x="400" y="295"/>
                      <a:pt x="400" y="295"/>
                      <a:pt x="400" y="295"/>
                    </a:cubicBezTo>
                    <a:cubicBezTo>
                      <a:pt x="401" y="295"/>
                      <a:pt x="401" y="295"/>
                      <a:pt x="401" y="295"/>
                    </a:cubicBezTo>
                    <a:cubicBezTo>
                      <a:pt x="403" y="291"/>
                      <a:pt x="403" y="291"/>
                      <a:pt x="403" y="291"/>
                    </a:cubicBezTo>
                    <a:cubicBezTo>
                      <a:pt x="403" y="289"/>
                      <a:pt x="403" y="289"/>
                      <a:pt x="403" y="289"/>
                    </a:cubicBezTo>
                    <a:cubicBezTo>
                      <a:pt x="400" y="287"/>
                      <a:pt x="400" y="287"/>
                      <a:pt x="400" y="287"/>
                    </a:cubicBezTo>
                    <a:cubicBezTo>
                      <a:pt x="399" y="283"/>
                      <a:pt x="399" y="283"/>
                      <a:pt x="399" y="283"/>
                    </a:cubicBezTo>
                    <a:cubicBezTo>
                      <a:pt x="396" y="278"/>
                      <a:pt x="396" y="278"/>
                      <a:pt x="396" y="278"/>
                    </a:cubicBezTo>
                    <a:cubicBezTo>
                      <a:pt x="394" y="277"/>
                      <a:pt x="394" y="277"/>
                      <a:pt x="394" y="277"/>
                    </a:cubicBezTo>
                    <a:cubicBezTo>
                      <a:pt x="392" y="274"/>
                      <a:pt x="392" y="274"/>
                      <a:pt x="392" y="274"/>
                    </a:cubicBezTo>
                    <a:cubicBezTo>
                      <a:pt x="392" y="272"/>
                      <a:pt x="392" y="272"/>
                      <a:pt x="392" y="272"/>
                    </a:cubicBezTo>
                    <a:cubicBezTo>
                      <a:pt x="392" y="270"/>
                      <a:pt x="392" y="270"/>
                      <a:pt x="392" y="270"/>
                    </a:cubicBezTo>
                    <a:cubicBezTo>
                      <a:pt x="391" y="265"/>
                      <a:pt x="391" y="265"/>
                      <a:pt x="391" y="265"/>
                    </a:cubicBezTo>
                    <a:cubicBezTo>
                      <a:pt x="389" y="263"/>
                      <a:pt x="389" y="263"/>
                      <a:pt x="389" y="263"/>
                    </a:cubicBezTo>
                    <a:cubicBezTo>
                      <a:pt x="388" y="263"/>
                      <a:pt x="388" y="263"/>
                      <a:pt x="388" y="263"/>
                    </a:cubicBezTo>
                    <a:cubicBezTo>
                      <a:pt x="385" y="261"/>
                      <a:pt x="385" y="261"/>
                      <a:pt x="385" y="261"/>
                    </a:cubicBezTo>
                    <a:cubicBezTo>
                      <a:pt x="380" y="261"/>
                      <a:pt x="380" y="261"/>
                      <a:pt x="380" y="261"/>
                    </a:cubicBezTo>
                    <a:cubicBezTo>
                      <a:pt x="378" y="258"/>
                      <a:pt x="378" y="258"/>
                      <a:pt x="378" y="258"/>
                    </a:cubicBezTo>
                    <a:cubicBezTo>
                      <a:pt x="376" y="257"/>
                      <a:pt x="376" y="257"/>
                      <a:pt x="376" y="257"/>
                    </a:cubicBezTo>
                    <a:cubicBezTo>
                      <a:pt x="376" y="254"/>
                      <a:pt x="376" y="254"/>
                      <a:pt x="376" y="254"/>
                    </a:cubicBezTo>
                    <a:cubicBezTo>
                      <a:pt x="375" y="253"/>
                      <a:pt x="375" y="253"/>
                      <a:pt x="375" y="253"/>
                    </a:cubicBezTo>
                    <a:cubicBezTo>
                      <a:pt x="375" y="251"/>
                      <a:pt x="375" y="251"/>
                      <a:pt x="375" y="251"/>
                    </a:cubicBezTo>
                    <a:cubicBezTo>
                      <a:pt x="372" y="253"/>
                      <a:pt x="372" y="253"/>
                      <a:pt x="372" y="253"/>
                    </a:cubicBezTo>
                    <a:cubicBezTo>
                      <a:pt x="366" y="252"/>
                      <a:pt x="366" y="252"/>
                      <a:pt x="366" y="252"/>
                    </a:cubicBezTo>
                    <a:cubicBezTo>
                      <a:pt x="364" y="252"/>
                      <a:pt x="364" y="252"/>
                      <a:pt x="364" y="252"/>
                    </a:cubicBezTo>
                    <a:cubicBezTo>
                      <a:pt x="361" y="251"/>
                      <a:pt x="361" y="251"/>
                      <a:pt x="361" y="251"/>
                    </a:cubicBezTo>
                    <a:cubicBezTo>
                      <a:pt x="361" y="248"/>
                      <a:pt x="361" y="248"/>
                      <a:pt x="361" y="248"/>
                    </a:cubicBezTo>
                    <a:cubicBezTo>
                      <a:pt x="360" y="248"/>
                      <a:pt x="360" y="248"/>
                      <a:pt x="360" y="248"/>
                    </a:cubicBezTo>
                    <a:cubicBezTo>
                      <a:pt x="359" y="247"/>
                      <a:pt x="359" y="247"/>
                      <a:pt x="359" y="247"/>
                    </a:cubicBezTo>
                    <a:cubicBezTo>
                      <a:pt x="359" y="243"/>
                      <a:pt x="359" y="243"/>
                      <a:pt x="359" y="243"/>
                    </a:cubicBezTo>
                    <a:cubicBezTo>
                      <a:pt x="357" y="239"/>
                      <a:pt x="357" y="239"/>
                      <a:pt x="357" y="239"/>
                    </a:cubicBezTo>
                    <a:cubicBezTo>
                      <a:pt x="353" y="237"/>
                      <a:pt x="353" y="237"/>
                      <a:pt x="353" y="237"/>
                    </a:cubicBezTo>
                    <a:cubicBezTo>
                      <a:pt x="354" y="235"/>
                      <a:pt x="354" y="235"/>
                      <a:pt x="354" y="235"/>
                    </a:cubicBezTo>
                    <a:cubicBezTo>
                      <a:pt x="354" y="234"/>
                      <a:pt x="354" y="234"/>
                      <a:pt x="354" y="234"/>
                    </a:cubicBezTo>
                    <a:cubicBezTo>
                      <a:pt x="352" y="234"/>
                      <a:pt x="352" y="234"/>
                      <a:pt x="352" y="234"/>
                    </a:cubicBezTo>
                    <a:cubicBezTo>
                      <a:pt x="351" y="233"/>
                      <a:pt x="351" y="233"/>
                      <a:pt x="351" y="233"/>
                    </a:cubicBezTo>
                    <a:cubicBezTo>
                      <a:pt x="352" y="231"/>
                      <a:pt x="352" y="231"/>
                      <a:pt x="352" y="231"/>
                    </a:cubicBezTo>
                    <a:cubicBezTo>
                      <a:pt x="352" y="229"/>
                      <a:pt x="352" y="229"/>
                      <a:pt x="352" y="229"/>
                    </a:cubicBezTo>
                    <a:moveTo>
                      <a:pt x="314" y="697"/>
                    </a:moveTo>
                    <a:cubicBezTo>
                      <a:pt x="311" y="695"/>
                      <a:pt x="311" y="695"/>
                      <a:pt x="311" y="695"/>
                    </a:cubicBezTo>
                    <a:cubicBezTo>
                      <a:pt x="300" y="697"/>
                      <a:pt x="300" y="697"/>
                      <a:pt x="300" y="697"/>
                    </a:cubicBezTo>
                    <a:cubicBezTo>
                      <a:pt x="314" y="697"/>
                      <a:pt x="314" y="697"/>
                      <a:pt x="314" y="697"/>
                    </a:cubicBezTo>
                    <a:close/>
                    <a:moveTo>
                      <a:pt x="166" y="262"/>
                    </a:moveTo>
                    <a:cubicBezTo>
                      <a:pt x="168" y="263"/>
                      <a:pt x="168" y="263"/>
                      <a:pt x="168" y="263"/>
                    </a:cubicBezTo>
                    <a:cubicBezTo>
                      <a:pt x="171" y="261"/>
                      <a:pt x="171" y="261"/>
                      <a:pt x="171" y="261"/>
                    </a:cubicBezTo>
                    <a:cubicBezTo>
                      <a:pt x="173" y="260"/>
                      <a:pt x="173" y="260"/>
                      <a:pt x="173" y="260"/>
                    </a:cubicBezTo>
                    <a:cubicBezTo>
                      <a:pt x="175" y="261"/>
                      <a:pt x="175" y="261"/>
                      <a:pt x="175" y="261"/>
                    </a:cubicBezTo>
                    <a:cubicBezTo>
                      <a:pt x="176" y="262"/>
                      <a:pt x="176" y="262"/>
                      <a:pt x="176" y="262"/>
                    </a:cubicBezTo>
                    <a:cubicBezTo>
                      <a:pt x="178" y="262"/>
                      <a:pt x="178" y="262"/>
                      <a:pt x="178" y="262"/>
                    </a:cubicBezTo>
                    <a:cubicBezTo>
                      <a:pt x="180" y="261"/>
                      <a:pt x="180" y="261"/>
                      <a:pt x="180" y="261"/>
                    </a:cubicBezTo>
                    <a:cubicBezTo>
                      <a:pt x="179" y="260"/>
                      <a:pt x="179" y="260"/>
                      <a:pt x="179" y="260"/>
                    </a:cubicBezTo>
                    <a:cubicBezTo>
                      <a:pt x="179" y="259"/>
                      <a:pt x="179" y="259"/>
                      <a:pt x="179" y="259"/>
                    </a:cubicBezTo>
                    <a:cubicBezTo>
                      <a:pt x="180" y="259"/>
                      <a:pt x="180" y="259"/>
                      <a:pt x="180" y="259"/>
                    </a:cubicBezTo>
                    <a:cubicBezTo>
                      <a:pt x="181" y="261"/>
                      <a:pt x="181" y="261"/>
                      <a:pt x="181" y="261"/>
                    </a:cubicBezTo>
                    <a:cubicBezTo>
                      <a:pt x="182" y="262"/>
                      <a:pt x="182" y="262"/>
                      <a:pt x="182" y="262"/>
                    </a:cubicBezTo>
                    <a:cubicBezTo>
                      <a:pt x="185" y="262"/>
                      <a:pt x="185" y="262"/>
                      <a:pt x="185" y="262"/>
                    </a:cubicBezTo>
                    <a:cubicBezTo>
                      <a:pt x="185" y="261"/>
                      <a:pt x="185" y="261"/>
                      <a:pt x="185" y="261"/>
                    </a:cubicBezTo>
                    <a:cubicBezTo>
                      <a:pt x="187" y="260"/>
                      <a:pt x="187" y="260"/>
                      <a:pt x="187" y="260"/>
                    </a:cubicBezTo>
                    <a:cubicBezTo>
                      <a:pt x="188" y="258"/>
                      <a:pt x="188" y="258"/>
                      <a:pt x="188" y="258"/>
                    </a:cubicBezTo>
                    <a:cubicBezTo>
                      <a:pt x="188" y="256"/>
                      <a:pt x="188" y="256"/>
                      <a:pt x="188" y="256"/>
                    </a:cubicBezTo>
                    <a:cubicBezTo>
                      <a:pt x="189" y="254"/>
                      <a:pt x="189" y="254"/>
                      <a:pt x="189" y="254"/>
                    </a:cubicBezTo>
                    <a:cubicBezTo>
                      <a:pt x="189" y="252"/>
                      <a:pt x="189" y="252"/>
                      <a:pt x="189" y="252"/>
                    </a:cubicBezTo>
                    <a:cubicBezTo>
                      <a:pt x="188" y="251"/>
                      <a:pt x="188" y="251"/>
                      <a:pt x="188" y="251"/>
                    </a:cubicBezTo>
                    <a:cubicBezTo>
                      <a:pt x="187" y="249"/>
                      <a:pt x="187" y="249"/>
                      <a:pt x="187" y="249"/>
                    </a:cubicBezTo>
                    <a:cubicBezTo>
                      <a:pt x="185" y="248"/>
                      <a:pt x="185" y="248"/>
                      <a:pt x="185" y="248"/>
                    </a:cubicBezTo>
                    <a:cubicBezTo>
                      <a:pt x="184" y="248"/>
                      <a:pt x="184" y="248"/>
                      <a:pt x="184" y="248"/>
                    </a:cubicBezTo>
                    <a:cubicBezTo>
                      <a:pt x="183" y="248"/>
                      <a:pt x="183" y="248"/>
                      <a:pt x="183" y="248"/>
                    </a:cubicBezTo>
                    <a:cubicBezTo>
                      <a:pt x="184" y="247"/>
                      <a:pt x="184" y="247"/>
                      <a:pt x="184" y="247"/>
                    </a:cubicBezTo>
                    <a:cubicBezTo>
                      <a:pt x="186" y="247"/>
                      <a:pt x="186" y="247"/>
                      <a:pt x="186" y="247"/>
                    </a:cubicBezTo>
                    <a:cubicBezTo>
                      <a:pt x="187" y="247"/>
                      <a:pt x="187" y="247"/>
                      <a:pt x="187" y="247"/>
                    </a:cubicBezTo>
                    <a:cubicBezTo>
                      <a:pt x="188" y="249"/>
                      <a:pt x="188" y="249"/>
                      <a:pt x="188" y="249"/>
                    </a:cubicBezTo>
                    <a:cubicBezTo>
                      <a:pt x="188" y="250"/>
                      <a:pt x="188" y="250"/>
                      <a:pt x="188" y="250"/>
                    </a:cubicBezTo>
                    <a:cubicBezTo>
                      <a:pt x="189" y="250"/>
                      <a:pt x="189" y="250"/>
                      <a:pt x="189" y="250"/>
                    </a:cubicBezTo>
                    <a:cubicBezTo>
                      <a:pt x="190" y="249"/>
                      <a:pt x="190" y="249"/>
                      <a:pt x="190" y="249"/>
                    </a:cubicBezTo>
                    <a:cubicBezTo>
                      <a:pt x="189" y="246"/>
                      <a:pt x="189" y="246"/>
                      <a:pt x="189" y="246"/>
                    </a:cubicBezTo>
                    <a:cubicBezTo>
                      <a:pt x="187" y="244"/>
                      <a:pt x="187" y="244"/>
                      <a:pt x="187" y="244"/>
                    </a:cubicBezTo>
                    <a:cubicBezTo>
                      <a:pt x="185" y="241"/>
                      <a:pt x="185" y="241"/>
                      <a:pt x="185" y="241"/>
                    </a:cubicBezTo>
                    <a:cubicBezTo>
                      <a:pt x="186" y="240"/>
                      <a:pt x="186" y="240"/>
                      <a:pt x="186" y="240"/>
                    </a:cubicBezTo>
                    <a:cubicBezTo>
                      <a:pt x="187" y="241"/>
                      <a:pt x="187" y="241"/>
                      <a:pt x="187" y="241"/>
                    </a:cubicBezTo>
                    <a:cubicBezTo>
                      <a:pt x="187" y="243"/>
                      <a:pt x="187" y="243"/>
                      <a:pt x="187" y="243"/>
                    </a:cubicBezTo>
                    <a:cubicBezTo>
                      <a:pt x="189" y="244"/>
                      <a:pt x="189" y="244"/>
                      <a:pt x="189" y="244"/>
                    </a:cubicBezTo>
                    <a:cubicBezTo>
                      <a:pt x="191" y="244"/>
                      <a:pt x="191" y="244"/>
                      <a:pt x="191" y="244"/>
                    </a:cubicBezTo>
                    <a:cubicBezTo>
                      <a:pt x="191" y="243"/>
                      <a:pt x="191" y="243"/>
                      <a:pt x="191" y="243"/>
                    </a:cubicBezTo>
                    <a:cubicBezTo>
                      <a:pt x="191" y="242"/>
                      <a:pt x="191" y="242"/>
                      <a:pt x="191" y="242"/>
                    </a:cubicBezTo>
                    <a:cubicBezTo>
                      <a:pt x="190" y="241"/>
                      <a:pt x="190" y="241"/>
                      <a:pt x="190" y="241"/>
                    </a:cubicBezTo>
                    <a:cubicBezTo>
                      <a:pt x="190" y="240"/>
                      <a:pt x="190" y="240"/>
                      <a:pt x="190" y="240"/>
                    </a:cubicBezTo>
                    <a:cubicBezTo>
                      <a:pt x="191" y="238"/>
                      <a:pt x="191" y="238"/>
                      <a:pt x="191" y="238"/>
                    </a:cubicBezTo>
                    <a:cubicBezTo>
                      <a:pt x="191" y="236"/>
                      <a:pt x="191" y="236"/>
                      <a:pt x="191" y="236"/>
                    </a:cubicBezTo>
                    <a:cubicBezTo>
                      <a:pt x="190" y="234"/>
                      <a:pt x="190" y="234"/>
                      <a:pt x="190" y="234"/>
                    </a:cubicBezTo>
                    <a:cubicBezTo>
                      <a:pt x="188" y="232"/>
                      <a:pt x="188" y="232"/>
                      <a:pt x="188" y="232"/>
                    </a:cubicBezTo>
                    <a:cubicBezTo>
                      <a:pt x="189" y="232"/>
                      <a:pt x="189" y="232"/>
                      <a:pt x="189" y="232"/>
                    </a:cubicBezTo>
                    <a:cubicBezTo>
                      <a:pt x="191" y="233"/>
                      <a:pt x="191" y="233"/>
                      <a:pt x="191" y="233"/>
                    </a:cubicBezTo>
                    <a:cubicBezTo>
                      <a:pt x="192" y="233"/>
                      <a:pt x="192" y="233"/>
                      <a:pt x="192" y="233"/>
                    </a:cubicBezTo>
                    <a:cubicBezTo>
                      <a:pt x="193" y="231"/>
                      <a:pt x="193" y="231"/>
                      <a:pt x="193" y="231"/>
                    </a:cubicBezTo>
                    <a:cubicBezTo>
                      <a:pt x="192" y="230"/>
                      <a:pt x="192" y="230"/>
                      <a:pt x="192" y="230"/>
                    </a:cubicBezTo>
                    <a:cubicBezTo>
                      <a:pt x="191" y="230"/>
                      <a:pt x="191" y="230"/>
                      <a:pt x="191" y="230"/>
                    </a:cubicBezTo>
                    <a:cubicBezTo>
                      <a:pt x="191" y="228"/>
                      <a:pt x="191" y="228"/>
                      <a:pt x="191" y="228"/>
                    </a:cubicBezTo>
                    <a:cubicBezTo>
                      <a:pt x="192" y="227"/>
                      <a:pt x="192" y="227"/>
                      <a:pt x="192" y="227"/>
                    </a:cubicBezTo>
                    <a:cubicBezTo>
                      <a:pt x="194" y="229"/>
                      <a:pt x="194" y="229"/>
                      <a:pt x="194" y="229"/>
                    </a:cubicBezTo>
                    <a:cubicBezTo>
                      <a:pt x="196" y="230"/>
                      <a:pt x="196" y="230"/>
                      <a:pt x="196" y="230"/>
                    </a:cubicBezTo>
                    <a:cubicBezTo>
                      <a:pt x="197" y="228"/>
                      <a:pt x="197" y="228"/>
                      <a:pt x="197" y="228"/>
                    </a:cubicBezTo>
                    <a:cubicBezTo>
                      <a:pt x="196" y="228"/>
                      <a:pt x="196" y="228"/>
                      <a:pt x="196" y="228"/>
                    </a:cubicBezTo>
                    <a:cubicBezTo>
                      <a:pt x="196" y="227"/>
                      <a:pt x="196" y="227"/>
                      <a:pt x="196" y="227"/>
                    </a:cubicBezTo>
                    <a:cubicBezTo>
                      <a:pt x="197" y="227"/>
                      <a:pt x="197" y="227"/>
                      <a:pt x="197" y="227"/>
                    </a:cubicBezTo>
                    <a:cubicBezTo>
                      <a:pt x="198" y="227"/>
                      <a:pt x="198" y="227"/>
                      <a:pt x="198" y="227"/>
                    </a:cubicBezTo>
                    <a:cubicBezTo>
                      <a:pt x="200" y="226"/>
                      <a:pt x="200" y="226"/>
                      <a:pt x="200" y="226"/>
                    </a:cubicBezTo>
                    <a:cubicBezTo>
                      <a:pt x="200" y="224"/>
                      <a:pt x="200" y="224"/>
                      <a:pt x="200" y="224"/>
                    </a:cubicBezTo>
                    <a:cubicBezTo>
                      <a:pt x="199" y="223"/>
                      <a:pt x="199" y="223"/>
                      <a:pt x="199" y="223"/>
                    </a:cubicBezTo>
                    <a:cubicBezTo>
                      <a:pt x="199" y="223"/>
                      <a:pt x="199" y="223"/>
                      <a:pt x="199" y="223"/>
                    </a:cubicBezTo>
                    <a:cubicBezTo>
                      <a:pt x="202" y="221"/>
                      <a:pt x="202" y="221"/>
                      <a:pt x="202" y="221"/>
                    </a:cubicBezTo>
                    <a:cubicBezTo>
                      <a:pt x="202" y="220"/>
                      <a:pt x="202" y="220"/>
                      <a:pt x="202" y="220"/>
                    </a:cubicBezTo>
                    <a:cubicBezTo>
                      <a:pt x="201" y="219"/>
                      <a:pt x="201" y="219"/>
                      <a:pt x="201" y="219"/>
                    </a:cubicBezTo>
                    <a:cubicBezTo>
                      <a:pt x="200" y="218"/>
                      <a:pt x="200" y="218"/>
                      <a:pt x="200" y="218"/>
                    </a:cubicBezTo>
                    <a:cubicBezTo>
                      <a:pt x="201" y="216"/>
                      <a:pt x="201" y="216"/>
                      <a:pt x="201" y="216"/>
                    </a:cubicBezTo>
                    <a:cubicBezTo>
                      <a:pt x="202" y="218"/>
                      <a:pt x="202" y="218"/>
                      <a:pt x="202" y="218"/>
                    </a:cubicBezTo>
                    <a:cubicBezTo>
                      <a:pt x="203" y="217"/>
                      <a:pt x="203" y="217"/>
                      <a:pt x="203" y="217"/>
                    </a:cubicBezTo>
                    <a:cubicBezTo>
                      <a:pt x="206" y="213"/>
                      <a:pt x="206" y="213"/>
                      <a:pt x="206" y="213"/>
                    </a:cubicBezTo>
                    <a:cubicBezTo>
                      <a:pt x="206" y="211"/>
                      <a:pt x="206" y="211"/>
                      <a:pt x="206" y="211"/>
                    </a:cubicBezTo>
                    <a:cubicBezTo>
                      <a:pt x="207" y="210"/>
                      <a:pt x="207" y="210"/>
                      <a:pt x="207" y="210"/>
                    </a:cubicBezTo>
                    <a:cubicBezTo>
                      <a:pt x="208" y="208"/>
                      <a:pt x="208" y="208"/>
                      <a:pt x="208" y="208"/>
                    </a:cubicBezTo>
                    <a:cubicBezTo>
                      <a:pt x="210" y="206"/>
                      <a:pt x="210" y="206"/>
                      <a:pt x="210" y="206"/>
                    </a:cubicBezTo>
                    <a:cubicBezTo>
                      <a:pt x="212" y="204"/>
                      <a:pt x="212" y="204"/>
                      <a:pt x="212" y="204"/>
                    </a:cubicBezTo>
                    <a:cubicBezTo>
                      <a:pt x="213" y="200"/>
                      <a:pt x="213" y="200"/>
                      <a:pt x="213" y="200"/>
                    </a:cubicBezTo>
                    <a:cubicBezTo>
                      <a:pt x="215" y="200"/>
                      <a:pt x="215" y="200"/>
                      <a:pt x="215" y="200"/>
                    </a:cubicBezTo>
                    <a:cubicBezTo>
                      <a:pt x="218" y="197"/>
                      <a:pt x="218" y="197"/>
                      <a:pt x="218" y="197"/>
                    </a:cubicBezTo>
                    <a:cubicBezTo>
                      <a:pt x="222" y="193"/>
                      <a:pt x="222" y="193"/>
                      <a:pt x="222" y="193"/>
                    </a:cubicBezTo>
                    <a:cubicBezTo>
                      <a:pt x="225" y="191"/>
                      <a:pt x="225" y="191"/>
                      <a:pt x="225" y="191"/>
                    </a:cubicBezTo>
                    <a:cubicBezTo>
                      <a:pt x="226" y="190"/>
                      <a:pt x="226" y="190"/>
                      <a:pt x="226" y="190"/>
                    </a:cubicBezTo>
                    <a:cubicBezTo>
                      <a:pt x="229" y="188"/>
                      <a:pt x="229" y="188"/>
                      <a:pt x="229" y="188"/>
                    </a:cubicBezTo>
                    <a:cubicBezTo>
                      <a:pt x="232" y="187"/>
                      <a:pt x="232" y="187"/>
                      <a:pt x="232" y="187"/>
                    </a:cubicBezTo>
                    <a:cubicBezTo>
                      <a:pt x="233" y="186"/>
                      <a:pt x="233" y="186"/>
                      <a:pt x="233" y="186"/>
                    </a:cubicBezTo>
                    <a:cubicBezTo>
                      <a:pt x="236" y="183"/>
                      <a:pt x="236" y="183"/>
                      <a:pt x="236" y="183"/>
                    </a:cubicBezTo>
                    <a:cubicBezTo>
                      <a:pt x="237" y="182"/>
                      <a:pt x="237" y="182"/>
                      <a:pt x="237" y="182"/>
                    </a:cubicBezTo>
                    <a:cubicBezTo>
                      <a:pt x="238" y="182"/>
                      <a:pt x="238" y="182"/>
                      <a:pt x="238" y="182"/>
                    </a:cubicBezTo>
                    <a:cubicBezTo>
                      <a:pt x="240" y="181"/>
                      <a:pt x="240" y="181"/>
                      <a:pt x="240" y="181"/>
                    </a:cubicBezTo>
                    <a:cubicBezTo>
                      <a:pt x="240" y="180"/>
                      <a:pt x="240" y="180"/>
                      <a:pt x="240" y="180"/>
                    </a:cubicBezTo>
                    <a:cubicBezTo>
                      <a:pt x="239" y="179"/>
                      <a:pt x="239" y="179"/>
                      <a:pt x="239" y="179"/>
                    </a:cubicBezTo>
                    <a:cubicBezTo>
                      <a:pt x="240" y="177"/>
                      <a:pt x="240" y="177"/>
                      <a:pt x="240" y="177"/>
                    </a:cubicBezTo>
                    <a:cubicBezTo>
                      <a:pt x="240" y="176"/>
                      <a:pt x="240" y="176"/>
                      <a:pt x="240" y="176"/>
                    </a:cubicBezTo>
                    <a:cubicBezTo>
                      <a:pt x="240" y="173"/>
                      <a:pt x="240" y="173"/>
                      <a:pt x="240" y="173"/>
                    </a:cubicBezTo>
                    <a:cubicBezTo>
                      <a:pt x="239" y="173"/>
                      <a:pt x="239" y="173"/>
                      <a:pt x="239" y="173"/>
                    </a:cubicBezTo>
                    <a:cubicBezTo>
                      <a:pt x="238" y="173"/>
                      <a:pt x="238" y="173"/>
                      <a:pt x="238" y="173"/>
                    </a:cubicBezTo>
                    <a:cubicBezTo>
                      <a:pt x="238" y="170"/>
                      <a:pt x="238" y="170"/>
                      <a:pt x="238" y="170"/>
                    </a:cubicBezTo>
                    <a:cubicBezTo>
                      <a:pt x="239" y="168"/>
                      <a:pt x="239" y="168"/>
                      <a:pt x="239" y="168"/>
                    </a:cubicBezTo>
                    <a:cubicBezTo>
                      <a:pt x="238" y="167"/>
                      <a:pt x="238" y="167"/>
                      <a:pt x="238" y="167"/>
                    </a:cubicBezTo>
                    <a:cubicBezTo>
                      <a:pt x="237" y="167"/>
                      <a:pt x="237" y="167"/>
                      <a:pt x="237" y="167"/>
                    </a:cubicBezTo>
                    <a:cubicBezTo>
                      <a:pt x="236" y="166"/>
                      <a:pt x="236" y="166"/>
                      <a:pt x="236" y="166"/>
                    </a:cubicBezTo>
                    <a:cubicBezTo>
                      <a:pt x="234" y="165"/>
                      <a:pt x="234" y="165"/>
                      <a:pt x="234" y="165"/>
                    </a:cubicBezTo>
                    <a:cubicBezTo>
                      <a:pt x="233" y="164"/>
                      <a:pt x="233" y="164"/>
                      <a:pt x="233" y="164"/>
                    </a:cubicBezTo>
                    <a:cubicBezTo>
                      <a:pt x="233" y="163"/>
                      <a:pt x="233" y="163"/>
                      <a:pt x="233" y="163"/>
                    </a:cubicBezTo>
                    <a:cubicBezTo>
                      <a:pt x="232" y="162"/>
                      <a:pt x="232" y="162"/>
                      <a:pt x="232" y="162"/>
                    </a:cubicBezTo>
                    <a:cubicBezTo>
                      <a:pt x="230" y="163"/>
                      <a:pt x="230" y="163"/>
                      <a:pt x="230" y="163"/>
                    </a:cubicBezTo>
                    <a:cubicBezTo>
                      <a:pt x="229" y="164"/>
                      <a:pt x="229" y="164"/>
                      <a:pt x="229" y="164"/>
                    </a:cubicBezTo>
                    <a:cubicBezTo>
                      <a:pt x="228" y="163"/>
                      <a:pt x="228" y="163"/>
                      <a:pt x="228" y="163"/>
                    </a:cubicBezTo>
                    <a:cubicBezTo>
                      <a:pt x="227" y="163"/>
                      <a:pt x="227" y="163"/>
                      <a:pt x="227" y="163"/>
                    </a:cubicBezTo>
                    <a:cubicBezTo>
                      <a:pt x="225" y="163"/>
                      <a:pt x="225" y="163"/>
                      <a:pt x="225" y="163"/>
                    </a:cubicBezTo>
                    <a:cubicBezTo>
                      <a:pt x="223" y="165"/>
                      <a:pt x="223" y="165"/>
                      <a:pt x="223" y="165"/>
                    </a:cubicBezTo>
                    <a:cubicBezTo>
                      <a:pt x="222" y="166"/>
                      <a:pt x="222" y="166"/>
                      <a:pt x="222" y="166"/>
                    </a:cubicBezTo>
                    <a:cubicBezTo>
                      <a:pt x="221" y="167"/>
                      <a:pt x="221" y="167"/>
                      <a:pt x="221" y="167"/>
                    </a:cubicBezTo>
                    <a:cubicBezTo>
                      <a:pt x="220" y="168"/>
                      <a:pt x="220" y="168"/>
                      <a:pt x="220" y="168"/>
                    </a:cubicBezTo>
                    <a:cubicBezTo>
                      <a:pt x="219" y="169"/>
                      <a:pt x="219" y="169"/>
                      <a:pt x="219" y="169"/>
                    </a:cubicBezTo>
                    <a:cubicBezTo>
                      <a:pt x="219" y="170"/>
                      <a:pt x="219" y="170"/>
                      <a:pt x="219" y="170"/>
                    </a:cubicBezTo>
                    <a:cubicBezTo>
                      <a:pt x="217" y="172"/>
                      <a:pt x="217" y="172"/>
                      <a:pt x="217" y="172"/>
                    </a:cubicBezTo>
                    <a:cubicBezTo>
                      <a:pt x="217" y="173"/>
                      <a:pt x="217" y="173"/>
                      <a:pt x="217" y="173"/>
                    </a:cubicBezTo>
                    <a:cubicBezTo>
                      <a:pt x="218" y="174"/>
                      <a:pt x="218" y="174"/>
                      <a:pt x="218" y="174"/>
                    </a:cubicBezTo>
                    <a:cubicBezTo>
                      <a:pt x="218" y="176"/>
                      <a:pt x="218" y="176"/>
                      <a:pt x="218" y="176"/>
                    </a:cubicBezTo>
                    <a:cubicBezTo>
                      <a:pt x="217" y="176"/>
                      <a:pt x="217" y="176"/>
                      <a:pt x="217" y="176"/>
                    </a:cubicBezTo>
                    <a:cubicBezTo>
                      <a:pt x="216" y="177"/>
                      <a:pt x="216" y="177"/>
                      <a:pt x="216" y="177"/>
                    </a:cubicBezTo>
                    <a:cubicBezTo>
                      <a:pt x="216" y="178"/>
                      <a:pt x="216" y="178"/>
                      <a:pt x="216" y="178"/>
                    </a:cubicBezTo>
                    <a:cubicBezTo>
                      <a:pt x="215" y="179"/>
                      <a:pt x="215" y="179"/>
                      <a:pt x="215" y="179"/>
                    </a:cubicBezTo>
                    <a:cubicBezTo>
                      <a:pt x="214" y="180"/>
                      <a:pt x="214" y="180"/>
                      <a:pt x="214" y="180"/>
                    </a:cubicBezTo>
                    <a:cubicBezTo>
                      <a:pt x="211" y="182"/>
                      <a:pt x="211" y="182"/>
                      <a:pt x="211" y="182"/>
                    </a:cubicBezTo>
                    <a:cubicBezTo>
                      <a:pt x="209" y="183"/>
                      <a:pt x="209" y="183"/>
                      <a:pt x="209" y="183"/>
                    </a:cubicBezTo>
                    <a:cubicBezTo>
                      <a:pt x="209" y="183"/>
                      <a:pt x="209" y="183"/>
                      <a:pt x="209" y="183"/>
                    </a:cubicBezTo>
                    <a:cubicBezTo>
                      <a:pt x="207" y="183"/>
                      <a:pt x="207" y="183"/>
                      <a:pt x="207" y="183"/>
                    </a:cubicBezTo>
                    <a:cubicBezTo>
                      <a:pt x="206" y="184"/>
                      <a:pt x="206" y="184"/>
                      <a:pt x="206" y="184"/>
                    </a:cubicBezTo>
                    <a:cubicBezTo>
                      <a:pt x="204" y="186"/>
                      <a:pt x="204" y="186"/>
                      <a:pt x="204" y="186"/>
                    </a:cubicBezTo>
                    <a:cubicBezTo>
                      <a:pt x="203" y="187"/>
                      <a:pt x="203" y="187"/>
                      <a:pt x="203" y="187"/>
                    </a:cubicBezTo>
                    <a:cubicBezTo>
                      <a:pt x="202" y="187"/>
                      <a:pt x="202" y="187"/>
                      <a:pt x="202" y="187"/>
                    </a:cubicBezTo>
                    <a:cubicBezTo>
                      <a:pt x="201" y="185"/>
                      <a:pt x="201" y="185"/>
                      <a:pt x="201" y="185"/>
                    </a:cubicBezTo>
                    <a:cubicBezTo>
                      <a:pt x="201" y="185"/>
                      <a:pt x="201" y="185"/>
                      <a:pt x="201" y="185"/>
                    </a:cubicBezTo>
                    <a:cubicBezTo>
                      <a:pt x="200" y="186"/>
                      <a:pt x="200" y="186"/>
                      <a:pt x="200" y="186"/>
                    </a:cubicBezTo>
                    <a:cubicBezTo>
                      <a:pt x="201" y="189"/>
                      <a:pt x="201" y="189"/>
                      <a:pt x="201" y="189"/>
                    </a:cubicBezTo>
                    <a:cubicBezTo>
                      <a:pt x="200" y="189"/>
                      <a:pt x="200" y="189"/>
                      <a:pt x="200" y="189"/>
                    </a:cubicBezTo>
                    <a:cubicBezTo>
                      <a:pt x="199" y="188"/>
                      <a:pt x="199" y="188"/>
                      <a:pt x="199" y="188"/>
                    </a:cubicBezTo>
                    <a:cubicBezTo>
                      <a:pt x="199" y="186"/>
                      <a:pt x="199" y="186"/>
                      <a:pt x="199" y="186"/>
                    </a:cubicBezTo>
                    <a:cubicBezTo>
                      <a:pt x="196" y="186"/>
                      <a:pt x="196" y="186"/>
                      <a:pt x="196" y="186"/>
                    </a:cubicBezTo>
                    <a:cubicBezTo>
                      <a:pt x="192" y="187"/>
                      <a:pt x="192" y="187"/>
                      <a:pt x="192" y="187"/>
                    </a:cubicBezTo>
                    <a:cubicBezTo>
                      <a:pt x="191" y="188"/>
                      <a:pt x="191" y="188"/>
                      <a:pt x="191" y="188"/>
                    </a:cubicBezTo>
                    <a:cubicBezTo>
                      <a:pt x="190" y="188"/>
                      <a:pt x="190" y="188"/>
                      <a:pt x="190" y="188"/>
                    </a:cubicBezTo>
                    <a:cubicBezTo>
                      <a:pt x="190" y="189"/>
                      <a:pt x="190" y="189"/>
                      <a:pt x="190" y="189"/>
                    </a:cubicBezTo>
                    <a:cubicBezTo>
                      <a:pt x="191" y="192"/>
                      <a:pt x="191" y="192"/>
                      <a:pt x="191" y="192"/>
                    </a:cubicBezTo>
                    <a:cubicBezTo>
                      <a:pt x="191" y="192"/>
                      <a:pt x="191" y="192"/>
                      <a:pt x="191" y="192"/>
                    </a:cubicBezTo>
                    <a:cubicBezTo>
                      <a:pt x="191" y="193"/>
                      <a:pt x="191" y="193"/>
                      <a:pt x="191" y="193"/>
                    </a:cubicBezTo>
                    <a:cubicBezTo>
                      <a:pt x="190" y="194"/>
                      <a:pt x="190" y="194"/>
                      <a:pt x="190" y="194"/>
                    </a:cubicBezTo>
                    <a:cubicBezTo>
                      <a:pt x="189" y="195"/>
                      <a:pt x="189" y="195"/>
                      <a:pt x="189" y="195"/>
                    </a:cubicBezTo>
                    <a:cubicBezTo>
                      <a:pt x="188" y="195"/>
                      <a:pt x="188" y="195"/>
                      <a:pt x="188" y="195"/>
                    </a:cubicBezTo>
                    <a:cubicBezTo>
                      <a:pt x="188" y="194"/>
                      <a:pt x="188" y="194"/>
                      <a:pt x="188" y="194"/>
                    </a:cubicBezTo>
                    <a:cubicBezTo>
                      <a:pt x="189" y="193"/>
                      <a:pt x="189" y="193"/>
                      <a:pt x="189" y="193"/>
                    </a:cubicBezTo>
                    <a:cubicBezTo>
                      <a:pt x="189" y="192"/>
                      <a:pt x="189" y="192"/>
                      <a:pt x="189" y="192"/>
                    </a:cubicBezTo>
                    <a:cubicBezTo>
                      <a:pt x="188" y="192"/>
                      <a:pt x="188" y="192"/>
                      <a:pt x="188" y="192"/>
                    </a:cubicBezTo>
                    <a:cubicBezTo>
                      <a:pt x="186" y="194"/>
                      <a:pt x="186" y="194"/>
                      <a:pt x="186" y="194"/>
                    </a:cubicBezTo>
                    <a:cubicBezTo>
                      <a:pt x="185" y="195"/>
                      <a:pt x="185" y="195"/>
                      <a:pt x="185" y="195"/>
                    </a:cubicBezTo>
                    <a:cubicBezTo>
                      <a:pt x="185" y="196"/>
                      <a:pt x="185" y="196"/>
                      <a:pt x="185" y="196"/>
                    </a:cubicBezTo>
                    <a:cubicBezTo>
                      <a:pt x="186" y="197"/>
                      <a:pt x="186" y="197"/>
                      <a:pt x="186" y="197"/>
                    </a:cubicBezTo>
                    <a:cubicBezTo>
                      <a:pt x="185" y="198"/>
                      <a:pt x="185" y="198"/>
                      <a:pt x="185" y="198"/>
                    </a:cubicBezTo>
                    <a:cubicBezTo>
                      <a:pt x="185" y="199"/>
                      <a:pt x="185" y="199"/>
                      <a:pt x="185" y="199"/>
                    </a:cubicBezTo>
                    <a:cubicBezTo>
                      <a:pt x="183" y="199"/>
                      <a:pt x="183" y="199"/>
                      <a:pt x="183" y="199"/>
                    </a:cubicBezTo>
                    <a:cubicBezTo>
                      <a:pt x="181" y="200"/>
                      <a:pt x="181" y="200"/>
                      <a:pt x="181" y="200"/>
                    </a:cubicBezTo>
                    <a:cubicBezTo>
                      <a:pt x="181" y="201"/>
                      <a:pt x="181" y="201"/>
                      <a:pt x="181" y="201"/>
                    </a:cubicBezTo>
                    <a:cubicBezTo>
                      <a:pt x="179" y="202"/>
                      <a:pt x="179" y="202"/>
                      <a:pt x="179" y="202"/>
                    </a:cubicBezTo>
                    <a:cubicBezTo>
                      <a:pt x="178" y="203"/>
                      <a:pt x="178" y="203"/>
                      <a:pt x="178" y="203"/>
                    </a:cubicBezTo>
                    <a:cubicBezTo>
                      <a:pt x="178" y="205"/>
                      <a:pt x="178" y="205"/>
                      <a:pt x="178" y="205"/>
                    </a:cubicBezTo>
                    <a:cubicBezTo>
                      <a:pt x="178" y="206"/>
                      <a:pt x="178" y="206"/>
                      <a:pt x="178" y="206"/>
                    </a:cubicBezTo>
                    <a:cubicBezTo>
                      <a:pt x="180" y="206"/>
                      <a:pt x="180" y="206"/>
                      <a:pt x="180" y="206"/>
                    </a:cubicBezTo>
                    <a:cubicBezTo>
                      <a:pt x="178" y="208"/>
                      <a:pt x="178" y="208"/>
                      <a:pt x="178" y="208"/>
                    </a:cubicBezTo>
                    <a:cubicBezTo>
                      <a:pt x="175" y="208"/>
                      <a:pt x="175" y="208"/>
                      <a:pt x="175" y="208"/>
                    </a:cubicBezTo>
                    <a:cubicBezTo>
                      <a:pt x="174" y="208"/>
                      <a:pt x="174" y="208"/>
                      <a:pt x="174" y="208"/>
                    </a:cubicBezTo>
                    <a:cubicBezTo>
                      <a:pt x="174" y="211"/>
                      <a:pt x="174" y="211"/>
                      <a:pt x="174" y="211"/>
                    </a:cubicBezTo>
                    <a:cubicBezTo>
                      <a:pt x="174" y="212"/>
                      <a:pt x="174" y="212"/>
                      <a:pt x="174" y="212"/>
                    </a:cubicBezTo>
                    <a:cubicBezTo>
                      <a:pt x="175" y="212"/>
                      <a:pt x="175" y="212"/>
                      <a:pt x="175" y="212"/>
                    </a:cubicBezTo>
                    <a:cubicBezTo>
                      <a:pt x="177" y="212"/>
                      <a:pt x="177" y="212"/>
                      <a:pt x="177" y="212"/>
                    </a:cubicBezTo>
                    <a:cubicBezTo>
                      <a:pt x="177" y="213"/>
                      <a:pt x="177" y="213"/>
                      <a:pt x="177" y="213"/>
                    </a:cubicBezTo>
                    <a:cubicBezTo>
                      <a:pt x="177" y="214"/>
                      <a:pt x="177" y="214"/>
                      <a:pt x="177" y="214"/>
                    </a:cubicBezTo>
                    <a:cubicBezTo>
                      <a:pt x="177" y="215"/>
                      <a:pt x="177" y="215"/>
                      <a:pt x="177" y="215"/>
                    </a:cubicBezTo>
                    <a:cubicBezTo>
                      <a:pt x="176" y="217"/>
                      <a:pt x="176" y="217"/>
                      <a:pt x="176" y="217"/>
                    </a:cubicBezTo>
                    <a:cubicBezTo>
                      <a:pt x="175" y="216"/>
                      <a:pt x="175" y="216"/>
                      <a:pt x="175" y="216"/>
                    </a:cubicBezTo>
                    <a:cubicBezTo>
                      <a:pt x="172" y="216"/>
                      <a:pt x="172" y="216"/>
                      <a:pt x="172" y="216"/>
                    </a:cubicBezTo>
                    <a:cubicBezTo>
                      <a:pt x="170" y="217"/>
                      <a:pt x="170" y="217"/>
                      <a:pt x="170" y="217"/>
                    </a:cubicBezTo>
                    <a:cubicBezTo>
                      <a:pt x="170" y="218"/>
                      <a:pt x="170" y="218"/>
                      <a:pt x="170" y="218"/>
                    </a:cubicBezTo>
                    <a:cubicBezTo>
                      <a:pt x="170" y="219"/>
                      <a:pt x="170" y="219"/>
                      <a:pt x="170" y="219"/>
                    </a:cubicBezTo>
                    <a:cubicBezTo>
                      <a:pt x="169" y="221"/>
                      <a:pt x="169" y="221"/>
                      <a:pt x="169" y="221"/>
                    </a:cubicBezTo>
                    <a:cubicBezTo>
                      <a:pt x="167" y="222"/>
                      <a:pt x="167" y="222"/>
                      <a:pt x="167" y="222"/>
                    </a:cubicBezTo>
                    <a:cubicBezTo>
                      <a:pt x="166" y="222"/>
                      <a:pt x="166" y="222"/>
                      <a:pt x="166" y="222"/>
                    </a:cubicBezTo>
                    <a:cubicBezTo>
                      <a:pt x="165" y="220"/>
                      <a:pt x="165" y="220"/>
                      <a:pt x="165" y="220"/>
                    </a:cubicBezTo>
                    <a:cubicBezTo>
                      <a:pt x="165" y="219"/>
                      <a:pt x="165" y="219"/>
                      <a:pt x="165" y="219"/>
                    </a:cubicBezTo>
                    <a:cubicBezTo>
                      <a:pt x="164" y="219"/>
                      <a:pt x="164" y="219"/>
                      <a:pt x="164" y="219"/>
                    </a:cubicBezTo>
                    <a:cubicBezTo>
                      <a:pt x="163" y="222"/>
                      <a:pt x="163" y="222"/>
                      <a:pt x="163" y="222"/>
                    </a:cubicBezTo>
                    <a:cubicBezTo>
                      <a:pt x="164" y="224"/>
                      <a:pt x="164" y="224"/>
                      <a:pt x="164" y="224"/>
                    </a:cubicBezTo>
                    <a:cubicBezTo>
                      <a:pt x="165" y="225"/>
                      <a:pt x="165" y="225"/>
                      <a:pt x="165" y="225"/>
                    </a:cubicBezTo>
                    <a:cubicBezTo>
                      <a:pt x="167" y="225"/>
                      <a:pt x="167" y="225"/>
                      <a:pt x="167" y="225"/>
                    </a:cubicBezTo>
                    <a:cubicBezTo>
                      <a:pt x="167" y="225"/>
                      <a:pt x="167" y="225"/>
                      <a:pt x="167" y="225"/>
                    </a:cubicBezTo>
                    <a:cubicBezTo>
                      <a:pt x="167" y="226"/>
                      <a:pt x="167" y="226"/>
                      <a:pt x="167" y="226"/>
                    </a:cubicBezTo>
                    <a:cubicBezTo>
                      <a:pt x="166" y="228"/>
                      <a:pt x="166" y="228"/>
                      <a:pt x="166" y="228"/>
                    </a:cubicBezTo>
                    <a:cubicBezTo>
                      <a:pt x="167" y="229"/>
                      <a:pt x="167" y="229"/>
                      <a:pt x="167" y="229"/>
                    </a:cubicBezTo>
                    <a:cubicBezTo>
                      <a:pt x="168" y="230"/>
                      <a:pt x="168" y="230"/>
                      <a:pt x="168" y="230"/>
                    </a:cubicBezTo>
                    <a:cubicBezTo>
                      <a:pt x="169" y="229"/>
                      <a:pt x="169" y="229"/>
                      <a:pt x="169" y="229"/>
                    </a:cubicBezTo>
                    <a:cubicBezTo>
                      <a:pt x="170" y="229"/>
                      <a:pt x="170" y="229"/>
                      <a:pt x="170" y="229"/>
                    </a:cubicBezTo>
                    <a:cubicBezTo>
                      <a:pt x="170" y="229"/>
                      <a:pt x="170" y="229"/>
                      <a:pt x="170" y="229"/>
                    </a:cubicBezTo>
                    <a:cubicBezTo>
                      <a:pt x="172" y="229"/>
                      <a:pt x="172" y="229"/>
                      <a:pt x="172" y="229"/>
                    </a:cubicBezTo>
                    <a:cubicBezTo>
                      <a:pt x="173" y="228"/>
                      <a:pt x="173" y="228"/>
                      <a:pt x="173" y="228"/>
                    </a:cubicBezTo>
                    <a:cubicBezTo>
                      <a:pt x="174" y="229"/>
                      <a:pt x="174" y="229"/>
                      <a:pt x="174" y="229"/>
                    </a:cubicBezTo>
                    <a:cubicBezTo>
                      <a:pt x="173" y="230"/>
                      <a:pt x="173" y="230"/>
                      <a:pt x="173" y="230"/>
                    </a:cubicBezTo>
                    <a:cubicBezTo>
                      <a:pt x="172" y="231"/>
                      <a:pt x="172" y="231"/>
                      <a:pt x="172" y="231"/>
                    </a:cubicBezTo>
                    <a:cubicBezTo>
                      <a:pt x="170" y="231"/>
                      <a:pt x="170" y="231"/>
                      <a:pt x="170" y="231"/>
                    </a:cubicBezTo>
                    <a:cubicBezTo>
                      <a:pt x="169" y="232"/>
                      <a:pt x="169" y="232"/>
                      <a:pt x="169" y="232"/>
                    </a:cubicBezTo>
                    <a:cubicBezTo>
                      <a:pt x="168" y="231"/>
                      <a:pt x="168" y="231"/>
                      <a:pt x="168" y="231"/>
                    </a:cubicBezTo>
                    <a:cubicBezTo>
                      <a:pt x="167" y="232"/>
                      <a:pt x="167" y="232"/>
                      <a:pt x="167" y="232"/>
                    </a:cubicBezTo>
                    <a:cubicBezTo>
                      <a:pt x="168" y="234"/>
                      <a:pt x="168" y="234"/>
                      <a:pt x="168" y="234"/>
                    </a:cubicBezTo>
                    <a:cubicBezTo>
                      <a:pt x="169" y="235"/>
                      <a:pt x="169" y="235"/>
                      <a:pt x="169" y="235"/>
                    </a:cubicBezTo>
                    <a:cubicBezTo>
                      <a:pt x="170" y="235"/>
                      <a:pt x="170" y="235"/>
                      <a:pt x="170" y="235"/>
                    </a:cubicBezTo>
                    <a:cubicBezTo>
                      <a:pt x="172" y="235"/>
                      <a:pt x="172" y="235"/>
                      <a:pt x="172" y="235"/>
                    </a:cubicBezTo>
                    <a:cubicBezTo>
                      <a:pt x="172" y="236"/>
                      <a:pt x="172" y="236"/>
                      <a:pt x="172" y="236"/>
                    </a:cubicBezTo>
                    <a:cubicBezTo>
                      <a:pt x="172" y="236"/>
                      <a:pt x="172" y="236"/>
                      <a:pt x="172" y="236"/>
                    </a:cubicBezTo>
                    <a:cubicBezTo>
                      <a:pt x="170" y="237"/>
                      <a:pt x="170" y="237"/>
                      <a:pt x="170" y="237"/>
                    </a:cubicBezTo>
                    <a:cubicBezTo>
                      <a:pt x="167" y="237"/>
                      <a:pt x="167" y="237"/>
                      <a:pt x="167" y="237"/>
                    </a:cubicBezTo>
                    <a:cubicBezTo>
                      <a:pt x="166" y="238"/>
                      <a:pt x="166" y="238"/>
                      <a:pt x="166" y="238"/>
                    </a:cubicBezTo>
                    <a:cubicBezTo>
                      <a:pt x="166" y="239"/>
                      <a:pt x="166" y="239"/>
                      <a:pt x="166" y="239"/>
                    </a:cubicBezTo>
                    <a:cubicBezTo>
                      <a:pt x="167" y="240"/>
                      <a:pt x="167" y="240"/>
                      <a:pt x="167" y="240"/>
                    </a:cubicBezTo>
                    <a:cubicBezTo>
                      <a:pt x="169" y="239"/>
                      <a:pt x="169" y="239"/>
                      <a:pt x="169" y="239"/>
                    </a:cubicBezTo>
                    <a:cubicBezTo>
                      <a:pt x="171" y="239"/>
                      <a:pt x="171" y="239"/>
                      <a:pt x="171" y="239"/>
                    </a:cubicBezTo>
                    <a:cubicBezTo>
                      <a:pt x="171" y="240"/>
                      <a:pt x="171" y="240"/>
                      <a:pt x="171" y="240"/>
                    </a:cubicBezTo>
                    <a:cubicBezTo>
                      <a:pt x="169" y="241"/>
                      <a:pt x="169" y="241"/>
                      <a:pt x="169" y="241"/>
                    </a:cubicBezTo>
                    <a:cubicBezTo>
                      <a:pt x="167" y="241"/>
                      <a:pt x="167" y="241"/>
                      <a:pt x="167" y="241"/>
                    </a:cubicBezTo>
                    <a:cubicBezTo>
                      <a:pt x="168" y="242"/>
                      <a:pt x="168" y="242"/>
                      <a:pt x="168" y="242"/>
                    </a:cubicBezTo>
                    <a:cubicBezTo>
                      <a:pt x="168" y="242"/>
                      <a:pt x="168" y="242"/>
                      <a:pt x="168" y="242"/>
                    </a:cubicBezTo>
                    <a:cubicBezTo>
                      <a:pt x="171" y="243"/>
                      <a:pt x="171" y="243"/>
                      <a:pt x="171" y="243"/>
                    </a:cubicBezTo>
                    <a:cubicBezTo>
                      <a:pt x="173" y="244"/>
                      <a:pt x="173" y="244"/>
                      <a:pt x="173" y="244"/>
                    </a:cubicBezTo>
                    <a:cubicBezTo>
                      <a:pt x="175" y="245"/>
                      <a:pt x="175" y="245"/>
                      <a:pt x="175" y="245"/>
                    </a:cubicBezTo>
                    <a:cubicBezTo>
                      <a:pt x="175" y="245"/>
                      <a:pt x="175" y="245"/>
                      <a:pt x="175" y="245"/>
                    </a:cubicBezTo>
                    <a:cubicBezTo>
                      <a:pt x="175" y="247"/>
                      <a:pt x="175" y="247"/>
                      <a:pt x="175" y="247"/>
                    </a:cubicBezTo>
                    <a:cubicBezTo>
                      <a:pt x="174" y="245"/>
                      <a:pt x="174" y="245"/>
                      <a:pt x="174" y="245"/>
                    </a:cubicBezTo>
                    <a:cubicBezTo>
                      <a:pt x="172" y="244"/>
                      <a:pt x="172" y="244"/>
                      <a:pt x="172" y="244"/>
                    </a:cubicBezTo>
                    <a:cubicBezTo>
                      <a:pt x="170" y="244"/>
                      <a:pt x="170" y="244"/>
                      <a:pt x="170" y="244"/>
                    </a:cubicBezTo>
                    <a:cubicBezTo>
                      <a:pt x="168" y="243"/>
                      <a:pt x="168" y="243"/>
                      <a:pt x="168" y="243"/>
                    </a:cubicBezTo>
                    <a:cubicBezTo>
                      <a:pt x="167" y="243"/>
                      <a:pt x="167" y="243"/>
                      <a:pt x="167" y="243"/>
                    </a:cubicBezTo>
                    <a:cubicBezTo>
                      <a:pt x="166" y="244"/>
                      <a:pt x="166" y="244"/>
                      <a:pt x="166" y="244"/>
                    </a:cubicBezTo>
                    <a:cubicBezTo>
                      <a:pt x="165" y="245"/>
                      <a:pt x="165" y="245"/>
                      <a:pt x="165" y="245"/>
                    </a:cubicBezTo>
                    <a:cubicBezTo>
                      <a:pt x="165" y="246"/>
                      <a:pt x="165" y="246"/>
                      <a:pt x="165" y="246"/>
                    </a:cubicBezTo>
                    <a:cubicBezTo>
                      <a:pt x="165" y="247"/>
                      <a:pt x="165" y="247"/>
                      <a:pt x="165" y="247"/>
                    </a:cubicBezTo>
                    <a:cubicBezTo>
                      <a:pt x="165" y="248"/>
                      <a:pt x="165" y="248"/>
                      <a:pt x="165" y="248"/>
                    </a:cubicBezTo>
                    <a:cubicBezTo>
                      <a:pt x="165" y="249"/>
                      <a:pt x="165" y="249"/>
                      <a:pt x="165" y="249"/>
                    </a:cubicBezTo>
                    <a:cubicBezTo>
                      <a:pt x="164" y="249"/>
                      <a:pt x="164" y="249"/>
                      <a:pt x="164" y="249"/>
                    </a:cubicBezTo>
                    <a:cubicBezTo>
                      <a:pt x="163" y="249"/>
                      <a:pt x="163" y="249"/>
                      <a:pt x="163" y="249"/>
                    </a:cubicBezTo>
                    <a:cubicBezTo>
                      <a:pt x="162" y="250"/>
                      <a:pt x="162" y="250"/>
                      <a:pt x="162" y="250"/>
                    </a:cubicBezTo>
                    <a:cubicBezTo>
                      <a:pt x="162" y="252"/>
                      <a:pt x="162" y="252"/>
                      <a:pt x="162" y="252"/>
                    </a:cubicBezTo>
                    <a:cubicBezTo>
                      <a:pt x="162" y="253"/>
                      <a:pt x="162" y="253"/>
                      <a:pt x="162" y="253"/>
                    </a:cubicBezTo>
                    <a:cubicBezTo>
                      <a:pt x="162" y="253"/>
                      <a:pt x="162" y="253"/>
                      <a:pt x="162" y="253"/>
                    </a:cubicBezTo>
                    <a:cubicBezTo>
                      <a:pt x="160" y="254"/>
                      <a:pt x="160" y="254"/>
                      <a:pt x="160" y="254"/>
                    </a:cubicBezTo>
                    <a:cubicBezTo>
                      <a:pt x="160" y="254"/>
                      <a:pt x="160" y="254"/>
                      <a:pt x="160" y="254"/>
                    </a:cubicBezTo>
                    <a:cubicBezTo>
                      <a:pt x="162" y="256"/>
                      <a:pt x="162" y="256"/>
                      <a:pt x="162" y="256"/>
                    </a:cubicBezTo>
                    <a:cubicBezTo>
                      <a:pt x="164" y="257"/>
                      <a:pt x="164" y="257"/>
                      <a:pt x="164" y="257"/>
                    </a:cubicBezTo>
                    <a:cubicBezTo>
                      <a:pt x="164" y="257"/>
                      <a:pt x="164" y="257"/>
                      <a:pt x="164" y="257"/>
                    </a:cubicBezTo>
                    <a:cubicBezTo>
                      <a:pt x="165" y="256"/>
                      <a:pt x="165" y="256"/>
                      <a:pt x="165" y="256"/>
                    </a:cubicBezTo>
                    <a:cubicBezTo>
                      <a:pt x="166" y="255"/>
                      <a:pt x="166" y="255"/>
                      <a:pt x="166" y="255"/>
                    </a:cubicBezTo>
                    <a:cubicBezTo>
                      <a:pt x="169" y="253"/>
                      <a:pt x="169" y="253"/>
                      <a:pt x="169" y="253"/>
                    </a:cubicBezTo>
                    <a:cubicBezTo>
                      <a:pt x="171" y="252"/>
                      <a:pt x="171" y="252"/>
                      <a:pt x="171" y="252"/>
                    </a:cubicBezTo>
                    <a:cubicBezTo>
                      <a:pt x="172" y="253"/>
                      <a:pt x="172" y="253"/>
                      <a:pt x="172" y="253"/>
                    </a:cubicBezTo>
                    <a:cubicBezTo>
                      <a:pt x="173" y="253"/>
                      <a:pt x="173" y="253"/>
                      <a:pt x="173" y="253"/>
                    </a:cubicBezTo>
                    <a:cubicBezTo>
                      <a:pt x="173" y="254"/>
                      <a:pt x="173" y="254"/>
                      <a:pt x="173" y="254"/>
                    </a:cubicBezTo>
                    <a:cubicBezTo>
                      <a:pt x="172" y="254"/>
                      <a:pt x="172" y="254"/>
                      <a:pt x="172" y="254"/>
                    </a:cubicBezTo>
                    <a:cubicBezTo>
                      <a:pt x="171" y="253"/>
                      <a:pt x="171" y="253"/>
                      <a:pt x="171" y="253"/>
                    </a:cubicBezTo>
                    <a:cubicBezTo>
                      <a:pt x="170" y="253"/>
                      <a:pt x="170" y="253"/>
                      <a:pt x="170" y="253"/>
                    </a:cubicBezTo>
                    <a:cubicBezTo>
                      <a:pt x="170" y="255"/>
                      <a:pt x="170" y="255"/>
                      <a:pt x="170" y="255"/>
                    </a:cubicBezTo>
                    <a:cubicBezTo>
                      <a:pt x="167" y="256"/>
                      <a:pt x="167" y="256"/>
                      <a:pt x="167" y="256"/>
                    </a:cubicBezTo>
                    <a:cubicBezTo>
                      <a:pt x="166" y="258"/>
                      <a:pt x="166" y="258"/>
                      <a:pt x="166" y="258"/>
                    </a:cubicBezTo>
                    <a:cubicBezTo>
                      <a:pt x="166" y="259"/>
                      <a:pt x="166" y="259"/>
                      <a:pt x="166" y="259"/>
                    </a:cubicBezTo>
                    <a:cubicBezTo>
                      <a:pt x="166" y="261"/>
                      <a:pt x="166" y="261"/>
                      <a:pt x="166" y="261"/>
                    </a:cubicBezTo>
                    <a:cubicBezTo>
                      <a:pt x="166" y="262"/>
                      <a:pt x="166" y="262"/>
                      <a:pt x="166" y="262"/>
                    </a:cubicBezTo>
                    <a:cubicBezTo>
                      <a:pt x="166" y="262"/>
                      <a:pt x="166" y="262"/>
                      <a:pt x="166" y="262"/>
                    </a:cubicBezTo>
                    <a:close/>
                    <a:moveTo>
                      <a:pt x="208" y="313"/>
                    </a:moveTo>
                    <a:cubicBezTo>
                      <a:pt x="206" y="312"/>
                      <a:pt x="206" y="312"/>
                      <a:pt x="206" y="312"/>
                    </a:cubicBezTo>
                    <a:cubicBezTo>
                      <a:pt x="205" y="312"/>
                      <a:pt x="205" y="312"/>
                      <a:pt x="205" y="312"/>
                    </a:cubicBezTo>
                    <a:cubicBezTo>
                      <a:pt x="203" y="312"/>
                      <a:pt x="203" y="312"/>
                      <a:pt x="203" y="312"/>
                    </a:cubicBezTo>
                    <a:cubicBezTo>
                      <a:pt x="202" y="310"/>
                      <a:pt x="202" y="310"/>
                      <a:pt x="202" y="310"/>
                    </a:cubicBezTo>
                    <a:cubicBezTo>
                      <a:pt x="200" y="310"/>
                      <a:pt x="200" y="310"/>
                      <a:pt x="200" y="310"/>
                    </a:cubicBezTo>
                    <a:cubicBezTo>
                      <a:pt x="197" y="307"/>
                      <a:pt x="197" y="307"/>
                      <a:pt x="197" y="307"/>
                    </a:cubicBezTo>
                    <a:cubicBezTo>
                      <a:pt x="196" y="305"/>
                      <a:pt x="196" y="305"/>
                      <a:pt x="196" y="305"/>
                    </a:cubicBezTo>
                    <a:cubicBezTo>
                      <a:pt x="194" y="305"/>
                      <a:pt x="194" y="305"/>
                      <a:pt x="194" y="305"/>
                    </a:cubicBezTo>
                    <a:cubicBezTo>
                      <a:pt x="192" y="301"/>
                      <a:pt x="192" y="301"/>
                      <a:pt x="192" y="301"/>
                    </a:cubicBezTo>
                    <a:cubicBezTo>
                      <a:pt x="188" y="297"/>
                      <a:pt x="188" y="297"/>
                      <a:pt x="188" y="297"/>
                    </a:cubicBezTo>
                    <a:cubicBezTo>
                      <a:pt x="187" y="293"/>
                      <a:pt x="187" y="293"/>
                      <a:pt x="187" y="293"/>
                    </a:cubicBezTo>
                    <a:cubicBezTo>
                      <a:pt x="185" y="290"/>
                      <a:pt x="185" y="290"/>
                      <a:pt x="185" y="290"/>
                    </a:cubicBezTo>
                    <a:cubicBezTo>
                      <a:pt x="185" y="285"/>
                      <a:pt x="185" y="285"/>
                      <a:pt x="185" y="285"/>
                    </a:cubicBezTo>
                    <a:cubicBezTo>
                      <a:pt x="184" y="283"/>
                      <a:pt x="184" y="283"/>
                      <a:pt x="184" y="283"/>
                    </a:cubicBezTo>
                    <a:cubicBezTo>
                      <a:pt x="183" y="277"/>
                      <a:pt x="183" y="277"/>
                      <a:pt x="183" y="277"/>
                    </a:cubicBezTo>
                    <a:cubicBezTo>
                      <a:pt x="183" y="276"/>
                      <a:pt x="183" y="276"/>
                      <a:pt x="183" y="276"/>
                    </a:cubicBezTo>
                    <a:cubicBezTo>
                      <a:pt x="183" y="275"/>
                      <a:pt x="183" y="275"/>
                      <a:pt x="183" y="275"/>
                    </a:cubicBezTo>
                    <a:cubicBezTo>
                      <a:pt x="183" y="274"/>
                      <a:pt x="183" y="274"/>
                      <a:pt x="183" y="274"/>
                    </a:cubicBezTo>
                    <a:cubicBezTo>
                      <a:pt x="182" y="273"/>
                      <a:pt x="182" y="273"/>
                      <a:pt x="182" y="273"/>
                    </a:cubicBezTo>
                    <a:cubicBezTo>
                      <a:pt x="180" y="274"/>
                      <a:pt x="180" y="274"/>
                      <a:pt x="180" y="274"/>
                    </a:cubicBezTo>
                    <a:cubicBezTo>
                      <a:pt x="179" y="273"/>
                      <a:pt x="179" y="273"/>
                      <a:pt x="179" y="273"/>
                    </a:cubicBezTo>
                    <a:cubicBezTo>
                      <a:pt x="179" y="272"/>
                      <a:pt x="179" y="272"/>
                      <a:pt x="179" y="272"/>
                    </a:cubicBezTo>
                    <a:cubicBezTo>
                      <a:pt x="182" y="273"/>
                      <a:pt x="182" y="273"/>
                      <a:pt x="182" y="273"/>
                    </a:cubicBezTo>
                    <a:cubicBezTo>
                      <a:pt x="184" y="271"/>
                      <a:pt x="184" y="271"/>
                      <a:pt x="184" y="271"/>
                    </a:cubicBezTo>
                    <a:cubicBezTo>
                      <a:pt x="184" y="268"/>
                      <a:pt x="184" y="268"/>
                      <a:pt x="184" y="268"/>
                    </a:cubicBezTo>
                    <a:cubicBezTo>
                      <a:pt x="184" y="266"/>
                      <a:pt x="184" y="266"/>
                      <a:pt x="184" y="266"/>
                    </a:cubicBezTo>
                    <a:cubicBezTo>
                      <a:pt x="182" y="266"/>
                      <a:pt x="182" y="266"/>
                      <a:pt x="182" y="266"/>
                    </a:cubicBezTo>
                    <a:cubicBezTo>
                      <a:pt x="181" y="267"/>
                      <a:pt x="181" y="267"/>
                      <a:pt x="181" y="267"/>
                    </a:cubicBezTo>
                    <a:cubicBezTo>
                      <a:pt x="181" y="266"/>
                      <a:pt x="181" y="266"/>
                      <a:pt x="181" y="266"/>
                    </a:cubicBezTo>
                    <a:cubicBezTo>
                      <a:pt x="184" y="265"/>
                      <a:pt x="184" y="265"/>
                      <a:pt x="184" y="265"/>
                    </a:cubicBezTo>
                    <a:cubicBezTo>
                      <a:pt x="184" y="264"/>
                      <a:pt x="184" y="264"/>
                      <a:pt x="184" y="264"/>
                    </a:cubicBezTo>
                    <a:cubicBezTo>
                      <a:pt x="184" y="263"/>
                      <a:pt x="184" y="263"/>
                      <a:pt x="184" y="263"/>
                    </a:cubicBezTo>
                    <a:cubicBezTo>
                      <a:pt x="180" y="263"/>
                      <a:pt x="180" y="263"/>
                      <a:pt x="180" y="263"/>
                    </a:cubicBezTo>
                    <a:cubicBezTo>
                      <a:pt x="176" y="262"/>
                      <a:pt x="176" y="262"/>
                      <a:pt x="176" y="262"/>
                    </a:cubicBezTo>
                    <a:cubicBezTo>
                      <a:pt x="174" y="261"/>
                      <a:pt x="174" y="261"/>
                      <a:pt x="174" y="261"/>
                    </a:cubicBezTo>
                    <a:cubicBezTo>
                      <a:pt x="172" y="261"/>
                      <a:pt x="172" y="261"/>
                      <a:pt x="172" y="261"/>
                    </a:cubicBezTo>
                    <a:cubicBezTo>
                      <a:pt x="169" y="263"/>
                      <a:pt x="169" y="263"/>
                      <a:pt x="169" y="263"/>
                    </a:cubicBezTo>
                    <a:cubicBezTo>
                      <a:pt x="166" y="263"/>
                      <a:pt x="166" y="263"/>
                      <a:pt x="166" y="263"/>
                    </a:cubicBezTo>
                    <a:cubicBezTo>
                      <a:pt x="165" y="264"/>
                      <a:pt x="165" y="264"/>
                      <a:pt x="165" y="264"/>
                    </a:cubicBezTo>
                    <a:cubicBezTo>
                      <a:pt x="162" y="266"/>
                      <a:pt x="162" y="266"/>
                      <a:pt x="162" y="266"/>
                    </a:cubicBezTo>
                    <a:cubicBezTo>
                      <a:pt x="162" y="268"/>
                      <a:pt x="162" y="268"/>
                      <a:pt x="162" y="268"/>
                    </a:cubicBezTo>
                    <a:cubicBezTo>
                      <a:pt x="161" y="270"/>
                      <a:pt x="161" y="270"/>
                      <a:pt x="161" y="270"/>
                    </a:cubicBezTo>
                    <a:cubicBezTo>
                      <a:pt x="162" y="271"/>
                      <a:pt x="162" y="271"/>
                      <a:pt x="162" y="271"/>
                    </a:cubicBezTo>
                    <a:cubicBezTo>
                      <a:pt x="163" y="272"/>
                      <a:pt x="163" y="272"/>
                      <a:pt x="163" y="272"/>
                    </a:cubicBezTo>
                    <a:cubicBezTo>
                      <a:pt x="164" y="272"/>
                      <a:pt x="164" y="272"/>
                      <a:pt x="164" y="272"/>
                    </a:cubicBezTo>
                    <a:cubicBezTo>
                      <a:pt x="164" y="273"/>
                      <a:pt x="164" y="273"/>
                      <a:pt x="164" y="273"/>
                    </a:cubicBezTo>
                    <a:cubicBezTo>
                      <a:pt x="162" y="273"/>
                      <a:pt x="162" y="273"/>
                      <a:pt x="162" y="273"/>
                    </a:cubicBezTo>
                    <a:cubicBezTo>
                      <a:pt x="160" y="274"/>
                      <a:pt x="160" y="274"/>
                      <a:pt x="160" y="274"/>
                    </a:cubicBezTo>
                    <a:cubicBezTo>
                      <a:pt x="159" y="277"/>
                      <a:pt x="159" y="277"/>
                      <a:pt x="159" y="277"/>
                    </a:cubicBezTo>
                    <a:cubicBezTo>
                      <a:pt x="158" y="279"/>
                      <a:pt x="158" y="279"/>
                      <a:pt x="158" y="279"/>
                    </a:cubicBezTo>
                    <a:cubicBezTo>
                      <a:pt x="159" y="280"/>
                      <a:pt x="159" y="280"/>
                      <a:pt x="159" y="280"/>
                    </a:cubicBezTo>
                    <a:cubicBezTo>
                      <a:pt x="161" y="279"/>
                      <a:pt x="161" y="279"/>
                      <a:pt x="161" y="279"/>
                    </a:cubicBezTo>
                    <a:cubicBezTo>
                      <a:pt x="163" y="278"/>
                      <a:pt x="163" y="278"/>
                      <a:pt x="163" y="278"/>
                    </a:cubicBezTo>
                    <a:cubicBezTo>
                      <a:pt x="164" y="279"/>
                      <a:pt x="164" y="279"/>
                      <a:pt x="164" y="279"/>
                    </a:cubicBezTo>
                    <a:cubicBezTo>
                      <a:pt x="162" y="280"/>
                      <a:pt x="162" y="280"/>
                      <a:pt x="162" y="280"/>
                    </a:cubicBezTo>
                    <a:cubicBezTo>
                      <a:pt x="162" y="282"/>
                      <a:pt x="162" y="282"/>
                      <a:pt x="162" y="282"/>
                    </a:cubicBezTo>
                    <a:cubicBezTo>
                      <a:pt x="163" y="282"/>
                      <a:pt x="163" y="282"/>
                      <a:pt x="163" y="282"/>
                    </a:cubicBezTo>
                    <a:cubicBezTo>
                      <a:pt x="164" y="280"/>
                      <a:pt x="164" y="280"/>
                      <a:pt x="164" y="280"/>
                    </a:cubicBezTo>
                    <a:cubicBezTo>
                      <a:pt x="165" y="280"/>
                      <a:pt x="165" y="280"/>
                      <a:pt x="165" y="280"/>
                    </a:cubicBezTo>
                    <a:cubicBezTo>
                      <a:pt x="165" y="281"/>
                      <a:pt x="165" y="281"/>
                      <a:pt x="165" y="281"/>
                    </a:cubicBezTo>
                    <a:cubicBezTo>
                      <a:pt x="164" y="282"/>
                      <a:pt x="164" y="282"/>
                      <a:pt x="164" y="282"/>
                    </a:cubicBezTo>
                    <a:cubicBezTo>
                      <a:pt x="164" y="283"/>
                      <a:pt x="164" y="283"/>
                      <a:pt x="164" y="283"/>
                    </a:cubicBezTo>
                    <a:cubicBezTo>
                      <a:pt x="165" y="285"/>
                      <a:pt x="165" y="285"/>
                      <a:pt x="165" y="285"/>
                    </a:cubicBezTo>
                    <a:cubicBezTo>
                      <a:pt x="167" y="285"/>
                      <a:pt x="167" y="285"/>
                      <a:pt x="167" y="285"/>
                    </a:cubicBezTo>
                    <a:cubicBezTo>
                      <a:pt x="166" y="286"/>
                      <a:pt x="166" y="286"/>
                      <a:pt x="166" y="286"/>
                    </a:cubicBezTo>
                    <a:cubicBezTo>
                      <a:pt x="164" y="286"/>
                      <a:pt x="164" y="286"/>
                      <a:pt x="164" y="286"/>
                    </a:cubicBezTo>
                    <a:cubicBezTo>
                      <a:pt x="163" y="287"/>
                      <a:pt x="163" y="287"/>
                      <a:pt x="163" y="287"/>
                    </a:cubicBezTo>
                    <a:cubicBezTo>
                      <a:pt x="163" y="288"/>
                      <a:pt x="163" y="288"/>
                      <a:pt x="163" y="288"/>
                    </a:cubicBezTo>
                    <a:cubicBezTo>
                      <a:pt x="164" y="290"/>
                      <a:pt x="164" y="290"/>
                      <a:pt x="164" y="290"/>
                    </a:cubicBezTo>
                    <a:cubicBezTo>
                      <a:pt x="163" y="291"/>
                      <a:pt x="163" y="291"/>
                      <a:pt x="163" y="291"/>
                    </a:cubicBezTo>
                    <a:cubicBezTo>
                      <a:pt x="163" y="290"/>
                      <a:pt x="163" y="290"/>
                      <a:pt x="163" y="290"/>
                    </a:cubicBezTo>
                    <a:cubicBezTo>
                      <a:pt x="161" y="291"/>
                      <a:pt x="161" y="291"/>
                      <a:pt x="161" y="291"/>
                    </a:cubicBezTo>
                    <a:cubicBezTo>
                      <a:pt x="159" y="290"/>
                      <a:pt x="159" y="290"/>
                      <a:pt x="159" y="290"/>
                    </a:cubicBezTo>
                    <a:cubicBezTo>
                      <a:pt x="158" y="290"/>
                      <a:pt x="158" y="290"/>
                      <a:pt x="158" y="290"/>
                    </a:cubicBezTo>
                    <a:cubicBezTo>
                      <a:pt x="157" y="292"/>
                      <a:pt x="157" y="292"/>
                      <a:pt x="157" y="292"/>
                    </a:cubicBezTo>
                    <a:cubicBezTo>
                      <a:pt x="157" y="294"/>
                      <a:pt x="157" y="294"/>
                      <a:pt x="157" y="294"/>
                    </a:cubicBezTo>
                    <a:cubicBezTo>
                      <a:pt x="157" y="296"/>
                      <a:pt x="157" y="296"/>
                      <a:pt x="157" y="296"/>
                    </a:cubicBezTo>
                    <a:cubicBezTo>
                      <a:pt x="157" y="299"/>
                      <a:pt x="157" y="299"/>
                      <a:pt x="157" y="299"/>
                    </a:cubicBezTo>
                    <a:cubicBezTo>
                      <a:pt x="157" y="300"/>
                      <a:pt x="157" y="300"/>
                      <a:pt x="157" y="300"/>
                    </a:cubicBezTo>
                    <a:cubicBezTo>
                      <a:pt x="160" y="302"/>
                      <a:pt x="160" y="302"/>
                      <a:pt x="160" y="302"/>
                    </a:cubicBezTo>
                    <a:cubicBezTo>
                      <a:pt x="160" y="304"/>
                      <a:pt x="160" y="304"/>
                      <a:pt x="160" y="304"/>
                    </a:cubicBezTo>
                    <a:cubicBezTo>
                      <a:pt x="162" y="305"/>
                      <a:pt x="162" y="305"/>
                      <a:pt x="162" y="305"/>
                    </a:cubicBezTo>
                    <a:cubicBezTo>
                      <a:pt x="164" y="306"/>
                      <a:pt x="164" y="306"/>
                      <a:pt x="164" y="306"/>
                    </a:cubicBezTo>
                    <a:cubicBezTo>
                      <a:pt x="165" y="306"/>
                      <a:pt x="165" y="306"/>
                      <a:pt x="165" y="306"/>
                    </a:cubicBezTo>
                    <a:cubicBezTo>
                      <a:pt x="167" y="305"/>
                      <a:pt x="167" y="305"/>
                      <a:pt x="167" y="305"/>
                    </a:cubicBezTo>
                    <a:cubicBezTo>
                      <a:pt x="168" y="303"/>
                      <a:pt x="168" y="303"/>
                      <a:pt x="168" y="303"/>
                    </a:cubicBezTo>
                    <a:cubicBezTo>
                      <a:pt x="168" y="300"/>
                      <a:pt x="168" y="300"/>
                      <a:pt x="168" y="300"/>
                    </a:cubicBezTo>
                    <a:cubicBezTo>
                      <a:pt x="168" y="298"/>
                      <a:pt x="168" y="298"/>
                      <a:pt x="168" y="298"/>
                    </a:cubicBezTo>
                    <a:cubicBezTo>
                      <a:pt x="169" y="297"/>
                      <a:pt x="169" y="297"/>
                      <a:pt x="169" y="297"/>
                    </a:cubicBezTo>
                    <a:cubicBezTo>
                      <a:pt x="168" y="299"/>
                      <a:pt x="168" y="299"/>
                      <a:pt x="168" y="299"/>
                    </a:cubicBezTo>
                    <a:cubicBezTo>
                      <a:pt x="168" y="300"/>
                      <a:pt x="168" y="300"/>
                      <a:pt x="168" y="300"/>
                    </a:cubicBezTo>
                    <a:cubicBezTo>
                      <a:pt x="169" y="302"/>
                      <a:pt x="169" y="302"/>
                      <a:pt x="169" y="302"/>
                    </a:cubicBezTo>
                    <a:cubicBezTo>
                      <a:pt x="170" y="304"/>
                      <a:pt x="170" y="304"/>
                      <a:pt x="170" y="304"/>
                    </a:cubicBezTo>
                    <a:cubicBezTo>
                      <a:pt x="171" y="304"/>
                      <a:pt x="171" y="304"/>
                      <a:pt x="171" y="304"/>
                    </a:cubicBezTo>
                    <a:cubicBezTo>
                      <a:pt x="172" y="304"/>
                      <a:pt x="172" y="304"/>
                      <a:pt x="172" y="304"/>
                    </a:cubicBezTo>
                    <a:cubicBezTo>
                      <a:pt x="172" y="302"/>
                      <a:pt x="172" y="302"/>
                      <a:pt x="172" y="302"/>
                    </a:cubicBezTo>
                    <a:cubicBezTo>
                      <a:pt x="173" y="300"/>
                      <a:pt x="173" y="300"/>
                      <a:pt x="173" y="300"/>
                    </a:cubicBezTo>
                    <a:cubicBezTo>
                      <a:pt x="173" y="301"/>
                      <a:pt x="173" y="301"/>
                      <a:pt x="173" y="301"/>
                    </a:cubicBezTo>
                    <a:cubicBezTo>
                      <a:pt x="173" y="302"/>
                      <a:pt x="173" y="302"/>
                      <a:pt x="173" y="302"/>
                    </a:cubicBezTo>
                    <a:cubicBezTo>
                      <a:pt x="173" y="304"/>
                      <a:pt x="173" y="304"/>
                      <a:pt x="173" y="304"/>
                    </a:cubicBezTo>
                    <a:cubicBezTo>
                      <a:pt x="175" y="307"/>
                      <a:pt x="175" y="307"/>
                      <a:pt x="175" y="307"/>
                    </a:cubicBezTo>
                    <a:cubicBezTo>
                      <a:pt x="177" y="308"/>
                      <a:pt x="177" y="308"/>
                      <a:pt x="177" y="308"/>
                    </a:cubicBezTo>
                    <a:cubicBezTo>
                      <a:pt x="179" y="308"/>
                      <a:pt x="179" y="308"/>
                      <a:pt x="179" y="308"/>
                    </a:cubicBezTo>
                    <a:cubicBezTo>
                      <a:pt x="180" y="307"/>
                      <a:pt x="180" y="307"/>
                      <a:pt x="180" y="307"/>
                    </a:cubicBezTo>
                    <a:cubicBezTo>
                      <a:pt x="181" y="307"/>
                      <a:pt x="181" y="307"/>
                      <a:pt x="181" y="307"/>
                    </a:cubicBezTo>
                    <a:cubicBezTo>
                      <a:pt x="181" y="308"/>
                      <a:pt x="181" y="308"/>
                      <a:pt x="181" y="308"/>
                    </a:cubicBezTo>
                    <a:cubicBezTo>
                      <a:pt x="179" y="308"/>
                      <a:pt x="179" y="308"/>
                      <a:pt x="179" y="308"/>
                    </a:cubicBezTo>
                    <a:cubicBezTo>
                      <a:pt x="179" y="309"/>
                      <a:pt x="179" y="309"/>
                      <a:pt x="179" y="309"/>
                    </a:cubicBezTo>
                    <a:cubicBezTo>
                      <a:pt x="178" y="310"/>
                      <a:pt x="178" y="310"/>
                      <a:pt x="178" y="310"/>
                    </a:cubicBezTo>
                    <a:cubicBezTo>
                      <a:pt x="177" y="311"/>
                      <a:pt x="177" y="311"/>
                      <a:pt x="177" y="311"/>
                    </a:cubicBezTo>
                    <a:cubicBezTo>
                      <a:pt x="179" y="313"/>
                      <a:pt x="179" y="313"/>
                      <a:pt x="179" y="313"/>
                    </a:cubicBezTo>
                    <a:cubicBezTo>
                      <a:pt x="179" y="314"/>
                      <a:pt x="179" y="314"/>
                      <a:pt x="179" y="314"/>
                    </a:cubicBezTo>
                    <a:cubicBezTo>
                      <a:pt x="178" y="314"/>
                      <a:pt x="178" y="314"/>
                      <a:pt x="178" y="314"/>
                    </a:cubicBezTo>
                    <a:cubicBezTo>
                      <a:pt x="177" y="314"/>
                      <a:pt x="177" y="314"/>
                      <a:pt x="177" y="314"/>
                    </a:cubicBezTo>
                    <a:cubicBezTo>
                      <a:pt x="177" y="315"/>
                      <a:pt x="177" y="315"/>
                      <a:pt x="177" y="315"/>
                    </a:cubicBezTo>
                    <a:cubicBezTo>
                      <a:pt x="178" y="316"/>
                      <a:pt x="178" y="316"/>
                      <a:pt x="178" y="316"/>
                    </a:cubicBezTo>
                    <a:cubicBezTo>
                      <a:pt x="181" y="316"/>
                      <a:pt x="181" y="316"/>
                      <a:pt x="181" y="316"/>
                    </a:cubicBezTo>
                    <a:cubicBezTo>
                      <a:pt x="183" y="317"/>
                      <a:pt x="183" y="317"/>
                      <a:pt x="183" y="317"/>
                    </a:cubicBezTo>
                    <a:cubicBezTo>
                      <a:pt x="185" y="317"/>
                      <a:pt x="185" y="317"/>
                      <a:pt x="185" y="317"/>
                    </a:cubicBezTo>
                    <a:cubicBezTo>
                      <a:pt x="187" y="318"/>
                      <a:pt x="187" y="318"/>
                      <a:pt x="187" y="318"/>
                    </a:cubicBezTo>
                    <a:cubicBezTo>
                      <a:pt x="187" y="316"/>
                      <a:pt x="187" y="316"/>
                      <a:pt x="187" y="316"/>
                    </a:cubicBezTo>
                    <a:cubicBezTo>
                      <a:pt x="188" y="316"/>
                      <a:pt x="188" y="316"/>
                      <a:pt x="188" y="316"/>
                    </a:cubicBezTo>
                    <a:cubicBezTo>
                      <a:pt x="189" y="317"/>
                      <a:pt x="189" y="317"/>
                      <a:pt x="189" y="317"/>
                    </a:cubicBezTo>
                    <a:cubicBezTo>
                      <a:pt x="189" y="320"/>
                      <a:pt x="189" y="320"/>
                      <a:pt x="189" y="320"/>
                    </a:cubicBezTo>
                    <a:cubicBezTo>
                      <a:pt x="191" y="321"/>
                      <a:pt x="191" y="321"/>
                      <a:pt x="191" y="321"/>
                    </a:cubicBezTo>
                    <a:cubicBezTo>
                      <a:pt x="192" y="321"/>
                      <a:pt x="192" y="321"/>
                      <a:pt x="192" y="321"/>
                    </a:cubicBezTo>
                    <a:cubicBezTo>
                      <a:pt x="193" y="320"/>
                      <a:pt x="193" y="320"/>
                      <a:pt x="193" y="320"/>
                    </a:cubicBezTo>
                    <a:cubicBezTo>
                      <a:pt x="193" y="318"/>
                      <a:pt x="193" y="318"/>
                      <a:pt x="193" y="318"/>
                    </a:cubicBezTo>
                    <a:cubicBezTo>
                      <a:pt x="190" y="317"/>
                      <a:pt x="190" y="317"/>
                      <a:pt x="190" y="317"/>
                    </a:cubicBezTo>
                    <a:cubicBezTo>
                      <a:pt x="190" y="316"/>
                      <a:pt x="190" y="316"/>
                      <a:pt x="190" y="316"/>
                    </a:cubicBezTo>
                    <a:cubicBezTo>
                      <a:pt x="190" y="316"/>
                      <a:pt x="190" y="316"/>
                      <a:pt x="190" y="316"/>
                    </a:cubicBezTo>
                    <a:cubicBezTo>
                      <a:pt x="192" y="316"/>
                      <a:pt x="192" y="316"/>
                      <a:pt x="192" y="316"/>
                    </a:cubicBezTo>
                    <a:cubicBezTo>
                      <a:pt x="194" y="317"/>
                      <a:pt x="194" y="317"/>
                      <a:pt x="194" y="317"/>
                    </a:cubicBezTo>
                    <a:cubicBezTo>
                      <a:pt x="194" y="318"/>
                      <a:pt x="194" y="318"/>
                      <a:pt x="194" y="318"/>
                    </a:cubicBezTo>
                    <a:cubicBezTo>
                      <a:pt x="195" y="320"/>
                      <a:pt x="195" y="320"/>
                      <a:pt x="195" y="320"/>
                    </a:cubicBezTo>
                    <a:cubicBezTo>
                      <a:pt x="196" y="320"/>
                      <a:pt x="196" y="320"/>
                      <a:pt x="196" y="320"/>
                    </a:cubicBezTo>
                    <a:cubicBezTo>
                      <a:pt x="196" y="319"/>
                      <a:pt x="196" y="319"/>
                      <a:pt x="196" y="319"/>
                    </a:cubicBezTo>
                    <a:cubicBezTo>
                      <a:pt x="197" y="318"/>
                      <a:pt x="197" y="318"/>
                      <a:pt x="197" y="318"/>
                    </a:cubicBezTo>
                    <a:cubicBezTo>
                      <a:pt x="198" y="320"/>
                      <a:pt x="198" y="320"/>
                      <a:pt x="198" y="320"/>
                    </a:cubicBezTo>
                    <a:cubicBezTo>
                      <a:pt x="200" y="321"/>
                      <a:pt x="200" y="321"/>
                      <a:pt x="200" y="321"/>
                    </a:cubicBezTo>
                    <a:cubicBezTo>
                      <a:pt x="202" y="321"/>
                      <a:pt x="202" y="321"/>
                      <a:pt x="202" y="321"/>
                    </a:cubicBezTo>
                    <a:cubicBezTo>
                      <a:pt x="202" y="320"/>
                      <a:pt x="202" y="320"/>
                      <a:pt x="202" y="320"/>
                    </a:cubicBezTo>
                    <a:cubicBezTo>
                      <a:pt x="200" y="318"/>
                      <a:pt x="200" y="318"/>
                      <a:pt x="200" y="318"/>
                    </a:cubicBezTo>
                    <a:cubicBezTo>
                      <a:pt x="200" y="317"/>
                      <a:pt x="200" y="317"/>
                      <a:pt x="200" y="317"/>
                    </a:cubicBezTo>
                    <a:cubicBezTo>
                      <a:pt x="201" y="317"/>
                      <a:pt x="201" y="317"/>
                      <a:pt x="201" y="317"/>
                    </a:cubicBezTo>
                    <a:cubicBezTo>
                      <a:pt x="203" y="318"/>
                      <a:pt x="203" y="318"/>
                      <a:pt x="203" y="318"/>
                    </a:cubicBezTo>
                    <a:cubicBezTo>
                      <a:pt x="204" y="319"/>
                      <a:pt x="204" y="319"/>
                      <a:pt x="204" y="319"/>
                    </a:cubicBezTo>
                    <a:cubicBezTo>
                      <a:pt x="204" y="319"/>
                      <a:pt x="204" y="319"/>
                      <a:pt x="204" y="319"/>
                    </a:cubicBezTo>
                    <a:cubicBezTo>
                      <a:pt x="205" y="321"/>
                      <a:pt x="205" y="321"/>
                      <a:pt x="205" y="321"/>
                    </a:cubicBezTo>
                    <a:cubicBezTo>
                      <a:pt x="206" y="322"/>
                      <a:pt x="206" y="322"/>
                      <a:pt x="206" y="322"/>
                    </a:cubicBezTo>
                    <a:cubicBezTo>
                      <a:pt x="207" y="321"/>
                      <a:pt x="207" y="321"/>
                      <a:pt x="207" y="321"/>
                    </a:cubicBezTo>
                    <a:cubicBezTo>
                      <a:pt x="207" y="320"/>
                      <a:pt x="207" y="320"/>
                      <a:pt x="207" y="320"/>
                    </a:cubicBezTo>
                    <a:cubicBezTo>
                      <a:pt x="206" y="318"/>
                      <a:pt x="206" y="318"/>
                      <a:pt x="206" y="318"/>
                    </a:cubicBezTo>
                    <a:cubicBezTo>
                      <a:pt x="205" y="318"/>
                      <a:pt x="205" y="318"/>
                      <a:pt x="205" y="318"/>
                    </a:cubicBezTo>
                    <a:cubicBezTo>
                      <a:pt x="204" y="317"/>
                      <a:pt x="204" y="317"/>
                      <a:pt x="204" y="317"/>
                    </a:cubicBezTo>
                    <a:cubicBezTo>
                      <a:pt x="204" y="317"/>
                      <a:pt x="204" y="317"/>
                      <a:pt x="204" y="317"/>
                    </a:cubicBezTo>
                    <a:cubicBezTo>
                      <a:pt x="205" y="317"/>
                      <a:pt x="205" y="317"/>
                      <a:pt x="205" y="317"/>
                    </a:cubicBezTo>
                    <a:cubicBezTo>
                      <a:pt x="206" y="317"/>
                      <a:pt x="206" y="317"/>
                      <a:pt x="206" y="317"/>
                    </a:cubicBezTo>
                    <a:cubicBezTo>
                      <a:pt x="208" y="316"/>
                      <a:pt x="208" y="316"/>
                      <a:pt x="208" y="316"/>
                    </a:cubicBezTo>
                    <a:cubicBezTo>
                      <a:pt x="208" y="314"/>
                      <a:pt x="208" y="314"/>
                      <a:pt x="208" y="314"/>
                    </a:cubicBezTo>
                    <a:cubicBezTo>
                      <a:pt x="208" y="313"/>
                      <a:pt x="208" y="313"/>
                      <a:pt x="208" y="313"/>
                    </a:cubicBezTo>
                    <a:close/>
                    <a:moveTo>
                      <a:pt x="153" y="359"/>
                    </a:moveTo>
                    <a:cubicBezTo>
                      <a:pt x="155" y="359"/>
                      <a:pt x="155" y="359"/>
                      <a:pt x="155" y="359"/>
                    </a:cubicBezTo>
                    <a:cubicBezTo>
                      <a:pt x="157" y="357"/>
                      <a:pt x="157" y="357"/>
                      <a:pt x="157" y="357"/>
                    </a:cubicBezTo>
                    <a:cubicBezTo>
                      <a:pt x="159" y="355"/>
                      <a:pt x="159" y="355"/>
                      <a:pt x="159" y="355"/>
                    </a:cubicBezTo>
                    <a:cubicBezTo>
                      <a:pt x="159" y="352"/>
                      <a:pt x="159" y="352"/>
                      <a:pt x="159" y="352"/>
                    </a:cubicBezTo>
                    <a:cubicBezTo>
                      <a:pt x="160" y="351"/>
                      <a:pt x="160" y="351"/>
                      <a:pt x="160" y="351"/>
                    </a:cubicBezTo>
                    <a:cubicBezTo>
                      <a:pt x="161" y="352"/>
                      <a:pt x="161" y="352"/>
                      <a:pt x="161" y="352"/>
                    </a:cubicBezTo>
                    <a:cubicBezTo>
                      <a:pt x="160" y="355"/>
                      <a:pt x="160" y="355"/>
                      <a:pt x="160" y="355"/>
                    </a:cubicBezTo>
                    <a:cubicBezTo>
                      <a:pt x="162" y="352"/>
                      <a:pt x="162" y="352"/>
                      <a:pt x="162" y="352"/>
                    </a:cubicBezTo>
                    <a:cubicBezTo>
                      <a:pt x="162" y="350"/>
                      <a:pt x="162" y="350"/>
                      <a:pt x="162" y="350"/>
                    </a:cubicBezTo>
                    <a:cubicBezTo>
                      <a:pt x="160" y="348"/>
                      <a:pt x="160" y="348"/>
                      <a:pt x="160" y="348"/>
                    </a:cubicBezTo>
                    <a:cubicBezTo>
                      <a:pt x="153" y="345"/>
                      <a:pt x="153" y="345"/>
                      <a:pt x="153" y="345"/>
                    </a:cubicBezTo>
                    <a:cubicBezTo>
                      <a:pt x="150" y="345"/>
                      <a:pt x="150" y="345"/>
                      <a:pt x="150" y="345"/>
                    </a:cubicBezTo>
                    <a:cubicBezTo>
                      <a:pt x="148" y="346"/>
                      <a:pt x="148" y="346"/>
                      <a:pt x="148" y="346"/>
                    </a:cubicBezTo>
                    <a:cubicBezTo>
                      <a:pt x="147" y="350"/>
                      <a:pt x="147" y="350"/>
                      <a:pt x="147" y="350"/>
                    </a:cubicBezTo>
                    <a:cubicBezTo>
                      <a:pt x="147" y="355"/>
                      <a:pt x="147" y="355"/>
                      <a:pt x="147" y="355"/>
                    </a:cubicBezTo>
                    <a:cubicBezTo>
                      <a:pt x="148" y="357"/>
                      <a:pt x="148" y="357"/>
                      <a:pt x="148" y="357"/>
                    </a:cubicBezTo>
                    <a:cubicBezTo>
                      <a:pt x="149" y="359"/>
                      <a:pt x="149" y="359"/>
                      <a:pt x="149" y="359"/>
                    </a:cubicBezTo>
                    <a:cubicBezTo>
                      <a:pt x="149" y="359"/>
                      <a:pt x="149" y="359"/>
                      <a:pt x="149" y="359"/>
                    </a:cubicBezTo>
                    <a:cubicBezTo>
                      <a:pt x="151" y="359"/>
                      <a:pt x="151" y="359"/>
                      <a:pt x="151" y="359"/>
                    </a:cubicBezTo>
                    <a:cubicBezTo>
                      <a:pt x="150" y="361"/>
                      <a:pt x="150" y="361"/>
                      <a:pt x="150" y="361"/>
                    </a:cubicBezTo>
                    <a:cubicBezTo>
                      <a:pt x="152" y="361"/>
                      <a:pt x="152" y="361"/>
                      <a:pt x="152" y="361"/>
                    </a:cubicBezTo>
                    <a:cubicBezTo>
                      <a:pt x="153" y="359"/>
                      <a:pt x="153" y="359"/>
                      <a:pt x="153" y="359"/>
                    </a:cubicBezTo>
                    <a:close/>
                    <a:moveTo>
                      <a:pt x="235" y="333"/>
                    </a:moveTo>
                    <a:cubicBezTo>
                      <a:pt x="236" y="331"/>
                      <a:pt x="236" y="331"/>
                      <a:pt x="236" y="331"/>
                    </a:cubicBezTo>
                    <a:cubicBezTo>
                      <a:pt x="235" y="328"/>
                      <a:pt x="235" y="328"/>
                      <a:pt x="235" y="328"/>
                    </a:cubicBezTo>
                    <a:cubicBezTo>
                      <a:pt x="232" y="326"/>
                      <a:pt x="232" y="326"/>
                      <a:pt x="232" y="326"/>
                    </a:cubicBezTo>
                    <a:cubicBezTo>
                      <a:pt x="229" y="324"/>
                      <a:pt x="229" y="324"/>
                      <a:pt x="229" y="324"/>
                    </a:cubicBezTo>
                    <a:cubicBezTo>
                      <a:pt x="228" y="323"/>
                      <a:pt x="228" y="323"/>
                      <a:pt x="228" y="323"/>
                    </a:cubicBezTo>
                    <a:cubicBezTo>
                      <a:pt x="225" y="321"/>
                      <a:pt x="225" y="321"/>
                      <a:pt x="225" y="321"/>
                    </a:cubicBezTo>
                    <a:cubicBezTo>
                      <a:pt x="223" y="320"/>
                      <a:pt x="223" y="320"/>
                      <a:pt x="223" y="320"/>
                    </a:cubicBezTo>
                    <a:cubicBezTo>
                      <a:pt x="223" y="319"/>
                      <a:pt x="223" y="319"/>
                      <a:pt x="223" y="319"/>
                    </a:cubicBezTo>
                    <a:cubicBezTo>
                      <a:pt x="220" y="317"/>
                      <a:pt x="220" y="317"/>
                      <a:pt x="220" y="317"/>
                    </a:cubicBezTo>
                    <a:cubicBezTo>
                      <a:pt x="219" y="317"/>
                      <a:pt x="219" y="317"/>
                      <a:pt x="219" y="317"/>
                    </a:cubicBezTo>
                    <a:cubicBezTo>
                      <a:pt x="218" y="318"/>
                      <a:pt x="218" y="318"/>
                      <a:pt x="218" y="318"/>
                    </a:cubicBezTo>
                    <a:cubicBezTo>
                      <a:pt x="218" y="319"/>
                      <a:pt x="218" y="319"/>
                      <a:pt x="218" y="319"/>
                    </a:cubicBezTo>
                    <a:cubicBezTo>
                      <a:pt x="217" y="320"/>
                      <a:pt x="217" y="320"/>
                      <a:pt x="217" y="320"/>
                    </a:cubicBezTo>
                    <a:cubicBezTo>
                      <a:pt x="218" y="321"/>
                      <a:pt x="218" y="321"/>
                      <a:pt x="218" y="321"/>
                    </a:cubicBezTo>
                    <a:cubicBezTo>
                      <a:pt x="220" y="322"/>
                      <a:pt x="220" y="322"/>
                      <a:pt x="220" y="322"/>
                    </a:cubicBezTo>
                    <a:cubicBezTo>
                      <a:pt x="219" y="323"/>
                      <a:pt x="219" y="323"/>
                      <a:pt x="219" y="323"/>
                    </a:cubicBezTo>
                    <a:cubicBezTo>
                      <a:pt x="218" y="323"/>
                      <a:pt x="218" y="323"/>
                      <a:pt x="218" y="323"/>
                    </a:cubicBezTo>
                    <a:cubicBezTo>
                      <a:pt x="217" y="322"/>
                      <a:pt x="217" y="322"/>
                      <a:pt x="217" y="322"/>
                    </a:cubicBezTo>
                    <a:cubicBezTo>
                      <a:pt x="216" y="322"/>
                      <a:pt x="216" y="322"/>
                      <a:pt x="216" y="322"/>
                    </a:cubicBezTo>
                    <a:cubicBezTo>
                      <a:pt x="217" y="324"/>
                      <a:pt x="217" y="324"/>
                      <a:pt x="217" y="324"/>
                    </a:cubicBezTo>
                    <a:cubicBezTo>
                      <a:pt x="220" y="327"/>
                      <a:pt x="220" y="327"/>
                      <a:pt x="220" y="327"/>
                    </a:cubicBezTo>
                    <a:cubicBezTo>
                      <a:pt x="222" y="328"/>
                      <a:pt x="222" y="328"/>
                      <a:pt x="222" y="328"/>
                    </a:cubicBezTo>
                    <a:cubicBezTo>
                      <a:pt x="223" y="330"/>
                      <a:pt x="223" y="330"/>
                      <a:pt x="223" y="330"/>
                    </a:cubicBezTo>
                    <a:cubicBezTo>
                      <a:pt x="224" y="330"/>
                      <a:pt x="224" y="330"/>
                      <a:pt x="224" y="330"/>
                    </a:cubicBezTo>
                    <a:cubicBezTo>
                      <a:pt x="224" y="328"/>
                      <a:pt x="224" y="328"/>
                      <a:pt x="224" y="328"/>
                    </a:cubicBezTo>
                    <a:cubicBezTo>
                      <a:pt x="226" y="329"/>
                      <a:pt x="226" y="329"/>
                      <a:pt x="226" y="329"/>
                    </a:cubicBezTo>
                    <a:cubicBezTo>
                      <a:pt x="227" y="328"/>
                      <a:pt x="227" y="328"/>
                      <a:pt x="227" y="328"/>
                    </a:cubicBezTo>
                    <a:cubicBezTo>
                      <a:pt x="228" y="329"/>
                      <a:pt x="228" y="329"/>
                      <a:pt x="228" y="329"/>
                    </a:cubicBezTo>
                    <a:cubicBezTo>
                      <a:pt x="228" y="331"/>
                      <a:pt x="228" y="331"/>
                      <a:pt x="228" y="331"/>
                    </a:cubicBezTo>
                    <a:cubicBezTo>
                      <a:pt x="228" y="332"/>
                      <a:pt x="228" y="332"/>
                      <a:pt x="228" y="332"/>
                    </a:cubicBezTo>
                    <a:cubicBezTo>
                      <a:pt x="229" y="333"/>
                      <a:pt x="229" y="333"/>
                      <a:pt x="229" y="333"/>
                    </a:cubicBezTo>
                    <a:cubicBezTo>
                      <a:pt x="232" y="334"/>
                      <a:pt x="232" y="334"/>
                      <a:pt x="232" y="334"/>
                    </a:cubicBezTo>
                    <a:cubicBezTo>
                      <a:pt x="233" y="332"/>
                      <a:pt x="233" y="332"/>
                      <a:pt x="233" y="332"/>
                    </a:cubicBezTo>
                    <a:cubicBezTo>
                      <a:pt x="235" y="333"/>
                      <a:pt x="235" y="333"/>
                      <a:pt x="235" y="333"/>
                    </a:cubicBezTo>
                    <a:close/>
                    <a:moveTo>
                      <a:pt x="345" y="41"/>
                    </a:moveTo>
                    <a:cubicBezTo>
                      <a:pt x="348" y="39"/>
                      <a:pt x="348" y="39"/>
                      <a:pt x="348" y="39"/>
                    </a:cubicBezTo>
                    <a:cubicBezTo>
                      <a:pt x="349" y="37"/>
                      <a:pt x="349" y="37"/>
                      <a:pt x="349" y="37"/>
                    </a:cubicBezTo>
                    <a:cubicBezTo>
                      <a:pt x="350" y="35"/>
                      <a:pt x="350" y="35"/>
                      <a:pt x="350" y="35"/>
                    </a:cubicBezTo>
                    <a:cubicBezTo>
                      <a:pt x="352" y="33"/>
                      <a:pt x="352" y="33"/>
                      <a:pt x="352" y="33"/>
                    </a:cubicBezTo>
                    <a:cubicBezTo>
                      <a:pt x="356" y="30"/>
                      <a:pt x="356" y="30"/>
                      <a:pt x="356" y="30"/>
                    </a:cubicBezTo>
                    <a:cubicBezTo>
                      <a:pt x="358" y="29"/>
                      <a:pt x="358" y="29"/>
                      <a:pt x="358" y="29"/>
                    </a:cubicBezTo>
                    <a:cubicBezTo>
                      <a:pt x="359" y="27"/>
                      <a:pt x="359" y="27"/>
                      <a:pt x="359" y="27"/>
                    </a:cubicBezTo>
                    <a:cubicBezTo>
                      <a:pt x="359" y="25"/>
                      <a:pt x="359" y="25"/>
                      <a:pt x="359" y="25"/>
                    </a:cubicBezTo>
                    <a:cubicBezTo>
                      <a:pt x="356" y="24"/>
                      <a:pt x="356" y="24"/>
                      <a:pt x="356" y="24"/>
                    </a:cubicBezTo>
                    <a:cubicBezTo>
                      <a:pt x="353" y="21"/>
                      <a:pt x="353" y="21"/>
                      <a:pt x="353" y="21"/>
                    </a:cubicBezTo>
                    <a:cubicBezTo>
                      <a:pt x="351" y="18"/>
                      <a:pt x="351" y="18"/>
                      <a:pt x="351" y="18"/>
                    </a:cubicBezTo>
                    <a:cubicBezTo>
                      <a:pt x="351" y="16"/>
                      <a:pt x="351" y="16"/>
                      <a:pt x="351" y="16"/>
                    </a:cubicBezTo>
                    <a:cubicBezTo>
                      <a:pt x="352" y="14"/>
                      <a:pt x="352" y="14"/>
                      <a:pt x="352" y="14"/>
                    </a:cubicBezTo>
                    <a:cubicBezTo>
                      <a:pt x="352" y="12"/>
                      <a:pt x="352" y="12"/>
                      <a:pt x="352" y="12"/>
                    </a:cubicBezTo>
                    <a:cubicBezTo>
                      <a:pt x="351" y="12"/>
                      <a:pt x="351" y="12"/>
                      <a:pt x="351" y="12"/>
                    </a:cubicBezTo>
                    <a:cubicBezTo>
                      <a:pt x="347" y="12"/>
                      <a:pt x="347" y="12"/>
                      <a:pt x="347" y="12"/>
                    </a:cubicBezTo>
                    <a:cubicBezTo>
                      <a:pt x="343" y="11"/>
                      <a:pt x="343" y="11"/>
                      <a:pt x="343" y="11"/>
                    </a:cubicBezTo>
                    <a:cubicBezTo>
                      <a:pt x="341" y="9"/>
                      <a:pt x="341" y="9"/>
                      <a:pt x="341" y="9"/>
                    </a:cubicBezTo>
                    <a:cubicBezTo>
                      <a:pt x="337" y="4"/>
                      <a:pt x="337" y="4"/>
                      <a:pt x="337" y="4"/>
                    </a:cubicBezTo>
                    <a:cubicBezTo>
                      <a:pt x="334" y="2"/>
                      <a:pt x="334" y="2"/>
                      <a:pt x="334" y="2"/>
                    </a:cubicBezTo>
                    <a:cubicBezTo>
                      <a:pt x="331" y="0"/>
                      <a:pt x="331" y="0"/>
                      <a:pt x="331" y="0"/>
                    </a:cubicBezTo>
                    <a:cubicBezTo>
                      <a:pt x="330" y="0"/>
                      <a:pt x="330" y="0"/>
                      <a:pt x="330" y="0"/>
                    </a:cubicBezTo>
                    <a:cubicBezTo>
                      <a:pt x="329" y="1"/>
                      <a:pt x="329" y="1"/>
                      <a:pt x="329" y="1"/>
                    </a:cubicBezTo>
                    <a:cubicBezTo>
                      <a:pt x="329" y="3"/>
                      <a:pt x="329" y="3"/>
                      <a:pt x="329" y="3"/>
                    </a:cubicBezTo>
                    <a:cubicBezTo>
                      <a:pt x="329" y="4"/>
                      <a:pt x="329" y="4"/>
                      <a:pt x="329" y="4"/>
                    </a:cubicBezTo>
                    <a:cubicBezTo>
                      <a:pt x="329" y="7"/>
                      <a:pt x="329" y="7"/>
                      <a:pt x="329" y="7"/>
                    </a:cubicBezTo>
                    <a:cubicBezTo>
                      <a:pt x="327" y="9"/>
                      <a:pt x="327" y="9"/>
                      <a:pt x="327" y="9"/>
                    </a:cubicBezTo>
                    <a:cubicBezTo>
                      <a:pt x="326" y="12"/>
                      <a:pt x="326" y="12"/>
                      <a:pt x="326" y="12"/>
                    </a:cubicBezTo>
                    <a:cubicBezTo>
                      <a:pt x="324" y="14"/>
                      <a:pt x="324" y="14"/>
                      <a:pt x="324" y="14"/>
                    </a:cubicBezTo>
                    <a:cubicBezTo>
                      <a:pt x="323" y="16"/>
                      <a:pt x="323" y="16"/>
                      <a:pt x="323" y="16"/>
                    </a:cubicBezTo>
                    <a:cubicBezTo>
                      <a:pt x="324" y="24"/>
                      <a:pt x="324" y="24"/>
                      <a:pt x="324" y="24"/>
                    </a:cubicBezTo>
                    <a:cubicBezTo>
                      <a:pt x="325" y="26"/>
                      <a:pt x="325" y="26"/>
                      <a:pt x="325" y="26"/>
                    </a:cubicBezTo>
                    <a:cubicBezTo>
                      <a:pt x="327" y="27"/>
                      <a:pt x="327" y="27"/>
                      <a:pt x="327" y="27"/>
                    </a:cubicBezTo>
                    <a:cubicBezTo>
                      <a:pt x="327" y="28"/>
                      <a:pt x="327" y="28"/>
                      <a:pt x="327" y="28"/>
                    </a:cubicBezTo>
                    <a:cubicBezTo>
                      <a:pt x="326" y="34"/>
                      <a:pt x="326" y="34"/>
                      <a:pt x="326" y="34"/>
                    </a:cubicBezTo>
                    <a:cubicBezTo>
                      <a:pt x="325" y="36"/>
                      <a:pt x="325" y="36"/>
                      <a:pt x="325" y="36"/>
                    </a:cubicBezTo>
                    <a:cubicBezTo>
                      <a:pt x="325" y="37"/>
                      <a:pt x="325" y="37"/>
                      <a:pt x="325" y="37"/>
                    </a:cubicBezTo>
                    <a:cubicBezTo>
                      <a:pt x="325" y="39"/>
                      <a:pt x="325" y="39"/>
                      <a:pt x="325" y="39"/>
                    </a:cubicBezTo>
                    <a:cubicBezTo>
                      <a:pt x="326" y="38"/>
                      <a:pt x="326" y="38"/>
                      <a:pt x="326" y="38"/>
                    </a:cubicBezTo>
                    <a:cubicBezTo>
                      <a:pt x="327" y="36"/>
                      <a:pt x="327" y="36"/>
                      <a:pt x="327" y="36"/>
                    </a:cubicBezTo>
                    <a:cubicBezTo>
                      <a:pt x="330" y="35"/>
                      <a:pt x="330" y="35"/>
                      <a:pt x="330" y="35"/>
                    </a:cubicBezTo>
                    <a:cubicBezTo>
                      <a:pt x="331" y="36"/>
                      <a:pt x="331" y="36"/>
                      <a:pt x="331" y="36"/>
                    </a:cubicBezTo>
                    <a:cubicBezTo>
                      <a:pt x="331" y="38"/>
                      <a:pt x="331" y="38"/>
                      <a:pt x="331" y="38"/>
                    </a:cubicBezTo>
                    <a:cubicBezTo>
                      <a:pt x="334" y="40"/>
                      <a:pt x="334" y="40"/>
                      <a:pt x="334" y="40"/>
                    </a:cubicBezTo>
                    <a:cubicBezTo>
                      <a:pt x="336" y="40"/>
                      <a:pt x="336" y="40"/>
                      <a:pt x="336" y="40"/>
                    </a:cubicBezTo>
                    <a:cubicBezTo>
                      <a:pt x="336" y="39"/>
                      <a:pt x="336" y="39"/>
                      <a:pt x="336" y="39"/>
                    </a:cubicBezTo>
                    <a:cubicBezTo>
                      <a:pt x="338" y="39"/>
                      <a:pt x="338" y="39"/>
                      <a:pt x="338" y="39"/>
                    </a:cubicBezTo>
                    <a:cubicBezTo>
                      <a:pt x="340" y="41"/>
                      <a:pt x="340" y="41"/>
                      <a:pt x="340" y="41"/>
                    </a:cubicBezTo>
                    <a:cubicBezTo>
                      <a:pt x="343" y="41"/>
                      <a:pt x="343" y="41"/>
                      <a:pt x="343" y="41"/>
                    </a:cubicBezTo>
                    <a:cubicBezTo>
                      <a:pt x="345" y="41"/>
                      <a:pt x="345" y="41"/>
                      <a:pt x="345" y="41"/>
                    </a:cubicBezTo>
                    <a:close/>
                    <a:moveTo>
                      <a:pt x="336" y="54"/>
                    </a:moveTo>
                    <a:cubicBezTo>
                      <a:pt x="336" y="55"/>
                      <a:pt x="336" y="55"/>
                      <a:pt x="336" y="55"/>
                    </a:cubicBezTo>
                    <a:cubicBezTo>
                      <a:pt x="338" y="56"/>
                      <a:pt x="338" y="56"/>
                      <a:pt x="338" y="56"/>
                    </a:cubicBezTo>
                    <a:cubicBezTo>
                      <a:pt x="340" y="56"/>
                      <a:pt x="340" y="56"/>
                      <a:pt x="340" y="56"/>
                    </a:cubicBezTo>
                    <a:cubicBezTo>
                      <a:pt x="342" y="55"/>
                      <a:pt x="342" y="55"/>
                      <a:pt x="342" y="55"/>
                    </a:cubicBezTo>
                    <a:cubicBezTo>
                      <a:pt x="344" y="53"/>
                      <a:pt x="344" y="53"/>
                      <a:pt x="344" y="53"/>
                    </a:cubicBezTo>
                    <a:cubicBezTo>
                      <a:pt x="345" y="52"/>
                      <a:pt x="345" y="52"/>
                      <a:pt x="345" y="52"/>
                    </a:cubicBezTo>
                    <a:cubicBezTo>
                      <a:pt x="346" y="49"/>
                      <a:pt x="346" y="49"/>
                      <a:pt x="346" y="49"/>
                    </a:cubicBezTo>
                    <a:cubicBezTo>
                      <a:pt x="347" y="47"/>
                      <a:pt x="347" y="47"/>
                      <a:pt x="347" y="47"/>
                    </a:cubicBezTo>
                    <a:cubicBezTo>
                      <a:pt x="347" y="45"/>
                      <a:pt x="347" y="45"/>
                      <a:pt x="347" y="45"/>
                    </a:cubicBezTo>
                    <a:cubicBezTo>
                      <a:pt x="343" y="43"/>
                      <a:pt x="343" y="43"/>
                      <a:pt x="343" y="43"/>
                    </a:cubicBezTo>
                    <a:cubicBezTo>
                      <a:pt x="340" y="43"/>
                      <a:pt x="340" y="43"/>
                      <a:pt x="340" y="43"/>
                    </a:cubicBezTo>
                    <a:cubicBezTo>
                      <a:pt x="337" y="43"/>
                      <a:pt x="337" y="43"/>
                      <a:pt x="337" y="43"/>
                    </a:cubicBezTo>
                    <a:cubicBezTo>
                      <a:pt x="335" y="44"/>
                      <a:pt x="335" y="44"/>
                      <a:pt x="335" y="44"/>
                    </a:cubicBezTo>
                    <a:cubicBezTo>
                      <a:pt x="333" y="43"/>
                      <a:pt x="333" y="43"/>
                      <a:pt x="333" y="43"/>
                    </a:cubicBezTo>
                    <a:cubicBezTo>
                      <a:pt x="332" y="43"/>
                      <a:pt x="332" y="43"/>
                      <a:pt x="332" y="43"/>
                    </a:cubicBezTo>
                    <a:cubicBezTo>
                      <a:pt x="330" y="45"/>
                      <a:pt x="330" y="45"/>
                      <a:pt x="330" y="45"/>
                    </a:cubicBezTo>
                    <a:cubicBezTo>
                      <a:pt x="328" y="45"/>
                      <a:pt x="328" y="45"/>
                      <a:pt x="328" y="45"/>
                    </a:cubicBezTo>
                    <a:cubicBezTo>
                      <a:pt x="328" y="45"/>
                      <a:pt x="328" y="45"/>
                      <a:pt x="328" y="45"/>
                    </a:cubicBezTo>
                    <a:cubicBezTo>
                      <a:pt x="328" y="47"/>
                      <a:pt x="328" y="47"/>
                      <a:pt x="328" y="47"/>
                    </a:cubicBezTo>
                    <a:cubicBezTo>
                      <a:pt x="331" y="47"/>
                      <a:pt x="331" y="47"/>
                      <a:pt x="331" y="47"/>
                    </a:cubicBezTo>
                    <a:cubicBezTo>
                      <a:pt x="332" y="49"/>
                      <a:pt x="332" y="49"/>
                      <a:pt x="332" y="49"/>
                    </a:cubicBezTo>
                    <a:cubicBezTo>
                      <a:pt x="334" y="50"/>
                      <a:pt x="334" y="50"/>
                      <a:pt x="334" y="50"/>
                    </a:cubicBezTo>
                    <a:cubicBezTo>
                      <a:pt x="335" y="51"/>
                      <a:pt x="335" y="51"/>
                      <a:pt x="335" y="51"/>
                    </a:cubicBezTo>
                    <a:cubicBezTo>
                      <a:pt x="337" y="52"/>
                      <a:pt x="337" y="52"/>
                      <a:pt x="337" y="52"/>
                    </a:cubicBezTo>
                    <a:cubicBezTo>
                      <a:pt x="341" y="52"/>
                      <a:pt x="341" y="52"/>
                      <a:pt x="341" y="52"/>
                    </a:cubicBezTo>
                    <a:cubicBezTo>
                      <a:pt x="342" y="53"/>
                      <a:pt x="342" y="53"/>
                      <a:pt x="342" y="53"/>
                    </a:cubicBezTo>
                    <a:cubicBezTo>
                      <a:pt x="341" y="53"/>
                      <a:pt x="341" y="53"/>
                      <a:pt x="341" y="53"/>
                    </a:cubicBezTo>
                    <a:cubicBezTo>
                      <a:pt x="338" y="54"/>
                      <a:pt x="338" y="54"/>
                      <a:pt x="338" y="54"/>
                    </a:cubicBezTo>
                    <a:cubicBezTo>
                      <a:pt x="336" y="54"/>
                      <a:pt x="336" y="54"/>
                      <a:pt x="336" y="54"/>
                    </a:cubicBezTo>
                    <a:close/>
                    <a:moveTo>
                      <a:pt x="400" y="60"/>
                    </a:moveTo>
                    <a:cubicBezTo>
                      <a:pt x="400" y="61"/>
                      <a:pt x="400" y="61"/>
                      <a:pt x="400" y="61"/>
                    </a:cubicBezTo>
                    <a:cubicBezTo>
                      <a:pt x="398" y="64"/>
                      <a:pt x="398" y="64"/>
                      <a:pt x="398" y="64"/>
                    </a:cubicBezTo>
                    <a:cubicBezTo>
                      <a:pt x="395" y="65"/>
                      <a:pt x="395" y="65"/>
                      <a:pt x="395" y="65"/>
                    </a:cubicBezTo>
                    <a:cubicBezTo>
                      <a:pt x="393" y="67"/>
                      <a:pt x="393" y="67"/>
                      <a:pt x="393" y="67"/>
                    </a:cubicBezTo>
                    <a:cubicBezTo>
                      <a:pt x="391" y="69"/>
                      <a:pt x="391" y="69"/>
                      <a:pt x="391" y="69"/>
                    </a:cubicBezTo>
                    <a:cubicBezTo>
                      <a:pt x="390" y="69"/>
                      <a:pt x="390" y="69"/>
                      <a:pt x="390" y="69"/>
                    </a:cubicBezTo>
                    <a:cubicBezTo>
                      <a:pt x="388" y="67"/>
                      <a:pt x="388" y="67"/>
                      <a:pt x="388" y="67"/>
                    </a:cubicBezTo>
                    <a:cubicBezTo>
                      <a:pt x="387" y="66"/>
                      <a:pt x="387" y="66"/>
                      <a:pt x="387" y="66"/>
                    </a:cubicBezTo>
                    <a:cubicBezTo>
                      <a:pt x="385" y="66"/>
                      <a:pt x="385" y="66"/>
                      <a:pt x="385" y="66"/>
                    </a:cubicBezTo>
                    <a:cubicBezTo>
                      <a:pt x="383" y="66"/>
                      <a:pt x="383" y="66"/>
                      <a:pt x="383" y="66"/>
                    </a:cubicBezTo>
                    <a:cubicBezTo>
                      <a:pt x="381" y="66"/>
                      <a:pt x="381" y="66"/>
                      <a:pt x="381" y="66"/>
                    </a:cubicBezTo>
                    <a:cubicBezTo>
                      <a:pt x="377" y="66"/>
                      <a:pt x="377" y="66"/>
                      <a:pt x="377" y="66"/>
                    </a:cubicBezTo>
                    <a:cubicBezTo>
                      <a:pt x="374" y="65"/>
                      <a:pt x="374" y="65"/>
                      <a:pt x="374" y="65"/>
                    </a:cubicBezTo>
                    <a:cubicBezTo>
                      <a:pt x="373" y="64"/>
                      <a:pt x="373" y="64"/>
                      <a:pt x="373" y="64"/>
                    </a:cubicBezTo>
                    <a:cubicBezTo>
                      <a:pt x="371" y="65"/>
                      <a:pt x="371" y="65"/>
                      <a:pt x="371" y="65"/>
                    </a:cubicBezTo>
                    <a:cubicBezTo>
                      <a:pt x="368" y="66"/>
                      <a:pt x="368" y="66"/>
                      <a:pt x="368" y="66"/>
                    </a:cubicBezTo>
                    <a:cubicBezTo>
                      <a:pt x="367" y="65"/>
                      <a:pt x="367" y="65"/>
                      <a:pt x="367" y="65"/>
                    </a:cubicBezTo>
                    <a:cubicBezTo>
                      <a:pt x="365" y="64"/>
                      <a:pt x="365" y="64"/>
                      <a:pt x="365" y="64"/>
                    </a:cubicBezTo>
                    <a:cubicBezTo>
                      <a:pt x="362" y="64"/>
                      <a:pt x="362" y="64"/>
                      <a:pt x="362" y="64"/>
                    </a:cubicBezTo>
                    <a:cubicBezTo>
                      <a:pt x="361" y="62"/>
                      <a:pt x="361" y="62"/>
                      <a:pt x="361" y="62"/>
                    </a:cubicBezTo>
                    <a:cubicBezTo>
                      <a:pt x="360" y="59"/>
                      <a:pt x="360" y="59"/>
                      <a:pt x="360" y="59"/>
                    </a:cubicBezTo>
                    <a:cubicBezTo>
                      <a:pt x="358" y="57"/>
                      <a:pt x="358" y="57"/>
                      <a:pt x="358" y="57"/>
                    </a:cubicBezTo>
                    <a:cubicBezTo>
                      <a:pt x="357" y="57"/>
                      <a:pt x="357" y="57"/>
                      <a:pt x="357" y="57"/>
                    </a:cubicBezTo>
                    <a:cubicBezTo>
                      <a:pt x="356" y="58"/>
                      <a:pt x="356" y="58"/>
                      <a:pt x="356" y="58"/>
                    </a:cubicBezTo>
                    <a:cubicBezTo>
                      <a:pt x="354" y="56"/>
                      <a:pt x="354" y="56"/>
                      <a:pt x="354" y="56"/>
                    </a:cubicBezTo>
                    <a:cubicBezTo>
                      <a:pt x="352" y="56"/>
                      <a:pt x="352" y="56"/>
                      <a:pt x="352" y="56"/>
                    </a:cubicBezTo>
                    <a:cubicBezTo>
                      <a:pt x="352" y="57"/>
                      <a:pt x="352" y="57"/>
                      <a:pt x="352" y="57"/>
                    </a:cubicBezTo>
                    <a:cubicBezTo>
                      <a:pt x="352" y="58"/>
                      <a:pt x="352" y="58"/>
                      <a:pt x="352" y="58"/>
                    </a:cubicBezTo>
                    <a:cubicBezTo>
                      <a:pt x="351" y="58"/>
                      <a:pt x="351" y="58"/>
                      <a:pt x="351" y="58"/>
                    </a:cubicBezTo>
                    <a:cubicBezTo>
                      <a:pt x="351" y="58"/>
                      <a:pt x="351" y="58"/>
                      <a:pt x="351" y="58"/>
                    </a:cubicBezTo>
                    <a:cubicBezTo>
                      <a:pt x="349" y="56"/>
                      <a:pt x="349" y="56"/>
                      <a:pt x="349" y="56"/>
                    </a:cubicBezTo>
                    <a:cubicBezTo>
                      <a:pt x="349" y="55"/>
                      <a:pt x="349" y="55"/>
                      <a:pt x="349" y="55"/>
                    </a:cubicBezTo>
                    <a:cubicBezTo>
                      <a:pt x="351" y="54"/>
                      <a:pt x="351" y="54"/>
                      <a:pt x="351" y="54"/>
                    </a:cubicBezTo>
                    <a:cubicBezTo>
                      <a:pt x="352" y="53"/>
                      <a:pt x="352" y="53"/>
                      <a:pt x="352" y="53"/>
                    </a:cubicBezTo>
                    <a:cubicBezTo>
                      <a:pt x="351" y="50"/>
                      <a:pt x="351" y="50"/>
                      <a:pt x="351" y="50"/>
                    </a:cubicBezTo>
                    <a:cubicBezTo>
                      <a:pt x="351" y="48"/>
                      <a:pt x="351" y="48"/>
                      <a:pt x="351" y="48"/>
                    </a:cubicBezTo>
                    <a:cubicBezTo>
                      <a:pt x="353" y="46"/>
                      <a:pt x="353" y="46"/>
                      <a:pt x="353" y="46"/>
                    </a:cubicBezTo>
                    <a:cubicBezTo>
                      <a:pt x="353" y="45"/>
                      <a:pt x="353" y="45"/>
                      <a:pt x="353" y="45"/>
                    </a:cubicBezTo>
                    <a:cubicBezTo>
                      <a:pt x="352" y="45"/>
                      <a:pt x="352" y="45"/>
                      <a:pt x="352" y="45"/>
                    </a:cubicBezTo>
                    <a:cubicBezTo>
                      <a:pt x="350" y="44"/>
                      <a:pt x="350" y="44"/>
                      <a:pt x="350" y="44"/>
                    </a:cubicBezTo>
                    <a:cubicBezTo>
                      <a:pt x="349" y="42"/>
                      <a:pt x="349" y="42"/>
                      <a:pt x="349" y="42"/>
                    </a:cubicBezTo>
                    <a:cubicBezTo>
                      <a:pt x="350" y="39"/>
                      <a:pt x="350" y="39"/>
                      <a:pt x="350" y="39"/>
                    </a:cubicBezTo>
                    <a:cubicBezTo>
                      <a:pt x="352" y="38"/>
                      <a:pt x="352" y="38"/>
                      <a:pt x="352" y="38"/>
                    </a:cubicBezTo>
                    <a:cubicBezTo>
                      <a:pt x="355" y="37"/>
                      <a:pt x="355" y="37"/>
                      <a:pt x="355" y="37"/>
                    </a:cubicBezTo>
                    <a:cubicBezTo>
                      <a:pt x="355" y="36"/>
                      <a:pt x="355" y="36"/>
                      <a:pt x="355" y="36"/>
                    </a:cubicBezTo>
                    <a:cubicBezTo>
                      <a:pt x="356" y="34"/>
                      <a:pt x="356" y="34"/>
                      <a:pt x="356" y="34"/>
                    </a:cubicBezTo>
                    <a:cubicBezTo>
                      <a:pt x="358" y="33"/>
                      <a:pt x="358" y="33"/>
                      <a:pt x="358" y="33"/>
                    </a:cubicBezTo>
                    <a:cubicBezTo>
                      <a:pt x="361" y="31"/>
                      <a:pt x="361" y="31"/>
                      <a:pt x="361" y="31"/>
                    </a:cubicBezTo>
                    <a:cubicBezTo>
                      <a:pt x="362" y="29"/>
                      <a:pt x="362" y="29"/>
                      <a:pt x="362" y="29"/>
                    </a:cubicBezTo>
                    <a:cubicBezTo>
                      <a:pt x="363" y="29"/>
                      <a:pt x="363" y="29"/>
                      <a:pt x="363" y="29"/>
                    </a:cubicBezTo>
                    <a:cubicBezTo>
                      <a:pt x="366" y="29"/>
                      <a:pt x="366" y="29"/>
                      <a:pt x="366" y="29"/>
                    </a:cubicBezTo>
                    <a:cubicBezTo>
                      <a:pt x="369" y="31"/>
                      <a:pt x="369" y="31"/>
                      <a:pt x="369" y="31"/>
                    </a:cubicBezTo>
                    <a:cubicBezTo>
                      <a:pt x="372" y="35"/>
                      <a:pt x="372" y="35"/>
                      <a:pt x="372" y="35"/>
                    </a:cubicBezTo>
                    <a:cubicBezTo>
                      <a:pt x="373" y="37"/>
                      <a:pt x="373" y="37"/>
                      <a:pt x="373" y="37"/>
                    </a:cubicBezTo>
                    <a:cubicBezTo>
                      <a:pt x="372" y="40"/>
                      <a:pt x="372" y="40"/>
                      <a:pt x="372" y="40"/>
                    </a:cubicBezTo>
                    <a:cubicBezTo>
                      <a:pt x="373" y="41"/>
                      <a:pt x="373" y="41"/>
                      <a:pt x="373" y="41"/>
                    </a:cubicBezTo>
                    <a:cubicBezTo>
                      <a:pt x="372" y="42"/>
                      <a:pt x="372" y="42"/>
                      <a:pt x="372" y="42"/>
                    </a:cubicBezTo>
                    <a:cubicBezTo>
                      <a:pt x="371" y="44"/>
                      <a:pt x="371" y="44"/>
                      <a:pt x="371" y="44"/>
                    </a:cubicBezTo>
                    <a:cubicBezTo>
                      <a:pt x="371" y="45"/>
                      <a:pt x="371" y="45"/>
                      <a:pt x="371" y="45"/>
                    </a:cubicBezTo>
                    <a:cubicBezTo>
                      <a:pt x="372" y="45"/>
                      <a:pt x="372" y="45"/>
                      <a:pt x="372" y="45"/>
                    </a:cubicBezTo>
                    <a:cubicBezTo>
                      <a:pt x="374" y="42"/>
                      <a:pt x="374" y="42"/>
                      <a:pt x="374" y="42"/>
                    </a:cubicBezTo>
                    <a:cubicBezTo>
                      <a:pt x="374" y="40"/>
                      <a:pt x="374" y="40"/>
                      <a:pt x="374" y="40"/>
                    </a:cubicBezTo>
                    <a:cubicBezTo>
                      <a:pt x="374" y="38"/>
                      <a:pt x="374" y="38"/>
                      <a:pt x="374" y="38"/>
                    </a:cubicBezTo>
                    <a:cubicBezTo>
                      <a:pt x="375" y="37"/>
                      <a:pt x="375" y="37"/>
                      <a:pt x="375" y="37"/>
                    </a:cubicBezTo>
                    <a:cubicBezTo>
                      <a:pt x="375" y="35"/>
                      <a:pt x="375" y="35"/>
                      <a:pt x="375" y="35"/>
                    </a:cubicBezTo>
                    <a:cubicBezTo>
                      <a:pt x="372" y="33"/>
                      <a:pt x="372" y="33"/>
                      <a:pt x="372" y="33"/>
                    </a:cubicBezTo>
                    <a:cubicBezTo>
                      <a:pt x="372" y="31"/>
                      <a:pt x="372" y="31"/>
                      <a:pt x="372" y="31"/>
                    </a:cubicBezTo>
                    <a:cubicBezTo>
                      <a:pt x="372" y="30"/>
                      <a:pt x="372" y="30"/>
                      <a:pt x="372" y="30"/>
                    </a:cubicBezTo>
                    <a:cubicBezTo>
                      <a:pt x="375" y="30"/>
                      <a:pt x="375" y="30"/>
                      <a:pt x="375" y="30"/>
                    </a:cubicBezTo>
                    <a:cubicBezTo>
                      <a:pt x="379" y="30"/>
                      <a:pt x="379" y="30"/>
                      <a:pt x="379" y="30"/>
                    </a:cubicBezTo>
                    <a:cubicBezTo>
                      <a:pt x="385" y="35"/>
                      <a:pt x="385" y="35"/>
                      <a:pt x="385" y="35"/>
                    </a:cubicBezTo>
                    <a:cubicBezTo>
                      <a:pt x="386" y="35"/>
                      <a:pt x="386" y="35"/>
                      <a:pt x="386" y="35"/>
                    </a:cubicBezTo>
                    <a:cubicBezTo>
                      <a:pt x="387" y="36"/>
                      <a:pt x="387" y="36"/>
                      <a:pt x="387" y="36"/>
                    </a:cubicBezTo>
                    <a:cubicBezTo>
                      <a:pt x="387" y="38"/>
                      <a:pt x="387" y="38"/>
                      <a:pt x="387" y="38"/>
                    </a:cubicBezTo>
                    <a:cubicBezTo>
                      <a:pt x="388" y="39"/>
                      <a:pt x="388" y="39"/>
                      <a:pt x="388" y="39"/>
                    </a:cubicBezTo>
                    <a:cubicBezTo>
                      <a:pt x="389" y="42"/>
                      <a:pt x="389" y="42"/>
                      <a:pt x="389" y="42"/>
                    </a:cubicBezTo>
                    <a:cubicBezTo>
                      <a:pt x="389" y="44"/>
                      <a:pt x="389" y="44"/>
                      <a:pt x="389" y="44"/>
                    </a:cubicBezTo>
                    <a:cubicBezTo>
                      <a:pt x="392" y="47"/>
                      <a:pt x="392" y="47"/>
                      <a:pt x="392" y="47"/>
                    </a:cubicBezTo>
                    <a:cubicBezTo>
                      <a:pt x="394" y="50"/>
                      <a:pt x="394" y="50"/>
                      <a:pt x="394" y="50"/>
                    </a:cubicBezTo>
                    <a:cubicBezTo>
                      <a:pt x="394" y="51"/>
                      <a:pt x="394" y="51"/>
                      <a:pt x="394" y="51"/>
                    </a:cubicBezTo>
                    <a:cubicBezTo>
                      <a:pt x="392" y="51"/>
                      <a:pt x="392" y="51"/>
                      <a:pt x="392" y="51"/>
                    </a:cubicBezTo>
                    <a:cubicBezTo>
                      <a:pt x="391" y="50"/>
                      <a:pt x="391" y="50"/>
                      <a:pt x="391" y="50"/>
                    </a:cubicBezTo>
                    <a:cubicBezTo>
                      <a:pt x="389" y="50"/>
                      <a:pt x="389" y="50"/>
                      <a:pt x="389" y="50"/>
                    </a:cubicBezTo>
                    <a:cubicBezTo>
                      <a:pt x="390" y="52"/>
                      <a:pt x="390" y="52"/>
                      <a:pt x="390" y="52"/>
                    </a:cubicBezTo>
                    <a:cubicBezTo>
                      <a:pt x="392" y="54"/>
                      <a:pt x="392" y="54"/>
                      <a:pt x="392" y="54"/>
                    </a:cubicBezTo>
                    <a:cubicBezTo>
                      <a:pt x="394" y="54"/>
                      <a:pt x="394" y="54"/>
                      <a:pt x="394" y="54"/>
                    </a:cubicBezTo>
                    <a:cubicBezTo>
                      <a:pt x="397" y="57"/>
                      <a:pt x="397" y="57"/>
                      <a:pt x="397" y="57"/>
                    </a:cubicBezTo>
                    <a:cubicBezTo>
                      <a:pt x="398" y="57"/>
                      <a:pt x="398" y="57"/>
                      <a:pt x="398" y="57"/>
                    </a:cubicBezTo>
                    <a:cubicBezTo>
                      <a:pt x="400" y="60"/>
                      <a:pt x="400" y="60"/>
                      <a:pt x="400" y="60"/>
                    </a:cubicBezTo>
                    <a:close/>
                    <a:moveTo>
                      <a:pt x="417" y="88"/>
                    </a:moveTo>
                    <a:cubicBezTo>
                      <a:pt x="419" y="87"/>
                      <a:pt x="419" y="87"/>
                      <a:pt x="419" y="87"/>
                    </a:cubicBezTo>
                    <a:cubicBezTo>
                      <a:pt x="421" y="85"/>
                      <a:pt x="421" y="85"/>
                      <a:pt x="421" y="85"/>
                    </a:cubicBezTo>
                    <a:cubicBezTo>
                      <a:pt x="423" y="82"/>
                      <a:pt x="423" y="82"/>
                      <a:pt x="423" y="82"/>
                    </a:cubicBezTo>
                    <a:cubicBezTo>
                      <a:pt x="424" y="81"/>
                      <a:pt x="424" y="81"/>
                      <a:pt x="424" y="81"/>
                    </a:cubicBezTo>
                    <a:cubicBezTo>
                      <a:pt x="424" y="80"/>
                      <a:pt x="424" y="80"/>
                      <a:pt x="424" y="80"/>
                    </a:cubicBezTo>
                    <a:cubicBezTo>
                      <a:pt x="424" y="78"/>
                      <a:pt x="424" y="78"/>
                      <a:pt x="424" y="78"/>
                    </a:cubicBezTo>
                    <a:cubicBezTo>
                      <a:pt x="428" y="76"/>
                      <a:pt x="428" y="76"/>
                      <a:pt x="428" y="76"/>
                    </a:cubicBezTo>
                    <a:cubicBezTo>
                      <a:pt x="430" y="75"/>
                      <a:pt x="430" y="75"/>
                      <a:pt x="430" y="75"/>
                    </a:cubicBezTo>
                    <a:cubicBezTo>
                      <a:pt x="431" y="76"/>
                      <a:pt x="431" y="76"/>
                      <a:pt x="431" y="76"/>
                    </a:cubicBezTo>
                    <a:cubicBezTo>
                      <a:pt x="432" y="76"/>
                      <a:pt x="432" y="76"/>
                      <a:pt x="432" y="76"/>
                    </a:cubicBezTo>
                    <a:cubicBezTo>
                      <a:pt x="433" y="74"/>
                      <a:pt x="433" y="74"/>
                      <a:pt x="433" y="74"/>
                    </a:cubicBezTo>
                    <a:cubicBezTo>
                      <a:pt x="434" y="73"/>
                      <a:pt x="434" y="73"/>
                      <a:pt x="434" y="73"/>
                    </a:cubicBezTo>
                    <a:cubicBezTo>
                      <a:pt x="436" y="72"/>
                      <a:pt x="436" y="72"/>
                      <a:pt x="436" y="72"/>
                    </a:cubicBezTo>
                    <a:cubicBezTo>
                      <a:pt x="439" y="70"/>
                      <a:pt x="439" y="70"/>
                      <a:pt x="439" y="70"/>
                    </a:cubicBezTo>
                    <a:cubicBezTo>
                      <a:pt x="440" y="68"/>
                      <a:pt x="440" y="68"/>
                      <a:pt x="440" y="68"/>
                    </a:cubicBezTo>
                    <a:cubicBezTo>
                      <a:pt x="441" y="67"/>
                      <a:pt x="441" y="67"/>
                      <a:pt x="441" y="67"/>
                    </a:cubicBezTo>
                    <a:cubicBezTo>
                      <a:pt x="442" y="64"/>
                      <a:pt x="442" y="64"/>
                      <a:pt x="442" y="64"/>
                    </a:cubicBezTo>
                    <a:cubicBezTo>
                      <a:pt x="442" y="62"/>
                      <a:pt x="442" y="62"/>
                      <a:pt x="442" y="62"/>
                    </a:cubicBezTo>
                    <a:cubicBezTo>
                      <a:pt x="439" y="59"/>
                      <a:pt x="439" y="59"/>
                      <a:pt x="439" y="59"/>
                    </a:cubicBezTo>
                    <a:cubicBezTo>
                      <a:pt x="438" y="56"/>
                      <a:pt x="438" y="56"/>
                      <a:pt x="438" y="56"/>
                    </a:cubicBezTo>
                    <a:cubicBezTo>
                      <a:pt x="438" y="55"/>
                      <a:pt x="438" y="55"/>
                      <a:pt x="438" y="55"/>
                    </a:cubicBezTo>
                    <a:cubicBezTo>
                      <a:pt x="435" y="53"/>
                      <a:pt x="435" y="53"/>
                      <a:pt x="435" y="53"/>
                    </a:cubicBezTo>
                    <a:cubicBezTo>
                      <a:pt x="433" y="52"/>
                      <a:pt x="433" y="52"/>
                      <a:pt x="433" y="52"/>
                    </a:cubicBezTo>
                    <a:cubicBezTo>
                      <a:pt x="433" y="53"/>
                      <a:pt x="433" y="53"/>
                      <a:pt x="433" y="53"/>
                    </a:cubicBezTo>
                    <a:cubicBezTo>
                      <a:pt x="431" y="52"/>
                      <a:pt x="431" y="52"/>
                      <a:pt x="431" y="52"/>
                    </a:cubicBezTo>
                    <a:cubicBezTo>
                      <a:pt x="429" y="51"/>
                      <a:pt x="429" y="51"/>
                      <a:pt x="429" y="51"/>
                    </a:cubicBezTo>
                    <a:cubicBezTo>
                      <a:pt x="427" y="49"/>
                      <a:pt x="427" y="49"/>
                      <a:pt x="427" y="49"/>
                    </a:cubicBezTo>
                    <a:cubicBezTo>
                      <a:pt x="426" y="49"/>
                      <a:pt x="426" y="49"/>
                      <a:pt x="426" y="49"/>
                    </a:cubicBezTo>
                    <a:cubicBezTo>
                      <a:pt x="425" y="50"/>
                      <a:pt x="425" y="50"/>
                      <a:pt x="425" y="50"/>
                    </a:cubicBezTo>
                    <a:cubicBezTo>
                      <a:pt x="424" y="49"/>
                      <a:pt x="424" y="49"/>
                      <a:pt x="424" y="49"/>
                    </a:cubicBezTo>
                    <a:cubicBezTo>
                      <a:pt x="423" y="48"/>
                      <a:pt x="423" y="48"/>
                      <a:pt x="423" y="48"/>
                    </a:cubicBezTo>
                    <a:cubicBezTo>
                      <a:pt x="422" y="46"/>
                      <a:pt x="422" y="46"/>
                      <a:pt x="422" y="46"/>
                    </a:cubicBezTo>
                    <a:cubicBezTo>
                      <a:pt x="421" y="46"/>
                      <a:pt x="421" y="46"/>
                      <a:pt x="421" y="46"/>
                    </a:cubicBezTo>
                    <a:cubicBezTo>
                      <a:pt x="420" y="48"/>
                      <a:pt x="420" y="48"/>
                      <a:pt x="420" y="48"/>
                    </a:cubicBezTo>
                    <a:cubicBezTo>
                      <a:pt x="419" y="48"/>
                      <a:pt x="419" y="48"/>
                      <a:pt x="419" y="48"/>
                    </a:cubicBezTo>
                    <a:cubicBezTo>
                      <a:pt x="417" y="45"/>
                      <a:pt x="417" y="45"/>
                      <a:pt x="417" y="45"/>
                    </a:cubicBezTo>
                    <a:cubicBezTo>
                      <a:pt x="416" y="45"/>
                      <a:pt x="416" y="45"/>
                      <a:pt x="416" y="45"/>
                    </a:cubicBezTo>
                    <a:cubicBezTo>
                      <a:pt x="416" y="46"/>
                      <a:pt x="416" y="46"/>
                      <a:pt x="416" y="46"/>
                    </a:cubicBezTo>
                    <a:cubicBezTo>
                      <a:pt x="418" y="47"/>
                      <a:pt x="418" y="47"/>
                      <a:pt x="418" y="47"/>
                    </a:cubicBezTo>
                    <a:cubicBezTo>
                      <a:pt x="418" y="48"/>
                      <a:pt x="418" y="48"/>
                      <a:pt x="418" y="48"/>
                    </a:cubicBezTo>
                    <a:cubicBezTo>
                      <a:pt x="417" y="49"/>
                      <a:pt x="417" y="49"/>
                      <a:pt x="417" y="49"/>
                    </a:cubicBezTo>
                    <a:cubicBezTo>
                      <a:pt x="417" y="51"/>
                      <a:pt x="417" y="51"/>
                      <a:pt x="417" y="51"/>
                    </a:cubicBezTo>
                    <a:cubicBezTo>
                      <a:pt x="416" y="51"/>
                      <a:pt x="416" y="51"/>
                      <a:pt x="416" y="51"/>
                    </a:cubicBezTo>
                    <a:cubicBezTo>
                      <a:pt x="415" y="50"/>
                      <a:pt x="415" y="50"/>
                      <a:pt x="415" y="50"/>
                    </a:cubicBezTo>
                    <a:cubicBezTo>
                      <a:pt x="415" y="44"/>
                      <a:pt x="415" y="44"/>
                      <a:pt x="415" y="44"/>
                    </a:cubicBezTo>
                    <a:cubicBezTo>
                      <a:pt x="413" y="43"/>
                      <a:pt x="413" y="43"/>
                      <a:pt x="413" y="43"/>
                    </a:cubicBezTo>
                    <a:cubicBezTo>
                      <a:pt x="411" y="42"/>
                      <a:pt x="411" y="42"/>
                      <a:pt x="411" y="42"/>
                    </a:cubicBezTo>
                    <a:cubicBezTo>
                      <a:pt x="408" y="41"/>
                      <a:pt x="408" y="41"/>
                      <a:pt x="408" y="41"/>
                    </a:cubicBezTo>
                    <a:cubicBezTo>
                      <a:pt x="407" y="41"/>
                      <a:pt x="407" y="41"/>
                      <a:pt x="407" y="41"/>
                    </a:cubicBezTo>
                    <a:cubicBezTo>
                      <a:pt x="406" y="43"/>
                      <a:pt x="406" y="43"/>
                      <a:pt x="406" y="43"/>
                    </a:cubicBezTo>
                    <a:cubicBezTo>
                      <a:pt x="406" y="44"/>
                      <a:pt x="406" y="44"/>
                      <a:pt x="406" y="44"/>
                    </a:cubicBezTo>
                    <a:cubicBezTo>
                      <a:pt x="408" y="46"/>
                      <a:pt x="408" y="46"/>
                      <a:pt x="408" y="46"/>
                    </a:cubicBezTo>
                    <a:cubicBezTo>
                      <a:pt x="410" y="47"/>
                      <a:pt x="410" y="47"/>
                      <a:pt x="410" y="47"/>
                    </a:cubicBezTo>
                    <a:cubicBezTo>
                      <a:pt x="409" y="48"/>
                      <a:pt x="409" y="48"/>
                      <a:pt x="409" y="48"/>
                    </a:cubicBezTo>
                    <a:cubicBezTo>
                      <a:pt x="407" y="48"/>
                      <a:pt x="407" y="48"/>
                      <a:pt x="407" y="48"/>
                    </a:cubicBezTo>
                    <a:cubicBezTo>
                      <a:pt x="407" y="47"/>
                      <a:pt x="407" y="47"/>
                      <a:pt x="407" y="47"/>
                    </a:cubicBezTo>
                    <a:cubicBezTo>
                      <a:pt x="405" y="46"/>
                      <a:pt x="405" y="46"/>
                      <a:pt x="405" y="46"/>
                    </a:cubicBezTo>
                    <a:cubicBezTo>
                      <a:pt x="405" y="46"/>
                      <a:pt x="405" y="46"/>
                      <a:pt x="405" y="46"/>
                    </a:cubicBezTo>
                    <a:cubicBezTo>
                      <a:pt x="405" y="47"/>
                      <a:pt x="405" y="47"/>
                      <a:pt x="405" y="47"/>
                    </a:cubicBezTo>
                    <a:cubicBezTo>
                      <a:pt x="406" y="49"/>
                      <a:pt x="406" y="49"/>
                      <a:pt x="406" y="49"/>
                    </a:cubicBezTo>
                    <a:cubicBezTo>
                      <a:pt x="405" y="49"/>
                      <a:pt x="405" y="49"/>
                      <a:pt x="405" y="49"/>
                    </a:cubicBezTo>
                    <a:cubicBezTo>
                      <a:pt x="405" y="51"/>
                      <a:pt x="405" y="51"/>
                      <a:pt x="405" y="51"/>
                    </a:cubicBezTo>
                    <a:cubicBezTo>
                      <a:pt x="406" y="52"/>
                      <a:pt x="406" y="52"/>
                      <a:pt x="406" y="52"/>
                    </a:cubicBezTo>
                    <a:cubicBezTo>
                      <a:pt x="407" y="53"/>
                      <a:pt x="407" y="53"/>
                      <a:pt x="407" y="53"/>
                    </a:cubicBezTo>
                    <a:cubicBezTo>
                      <a:pt x="408" y="54"/>
                      <a:pt x="408" y="54"/>
                      <a:pt x="408" y="54"/>
                    </a:cubicBezTo>
                    <a:cubicBezTo>
                      <a:pt x="408" y="55"/>
                      <a:pt x="408" y="55"/>
                      <a:pt x="408" y="55"/>
                    </a:cubicBezTo>
                    <a:cubicBezTo>
                      <a:pt x="410" y="60"/>
                      <a:pt x="410" y="60"/>
                      <a:pt x="410" y="60"/>
                    </a:cubicBezTo>
                    <a:cubicBezTo>
                      <a:pt x="411" y="62"/>
                      <a:pt x="411" y="62"/>
                      <a:pt x="411" y="62"/>
                    </a:cubicBezTo>
                    <a:cubicBezTo>
                      <a:pt x="413" y="62"/>
                      <a:pt x="413" y="62"/>
                      <a:pt x="413" y="62"/>
                    </a:cubicBezTo>
                    <a:cubicBezTo>
                      <a:pt x="412" y="63"/>
                      <a:pt x="412" y="63"/>
                      <a:pt x="412" y="63"/>
                    </a:cubicBezTo>
                    <a:cubicBezTo>
                      <a:pt x="410" y="63"/>
                      <a:pt x="410" y="63"/>
                      <a:pt x="410" y="63"/>
                    </a:cubicBezTo>
                    <a:cubicBezTo>
                      <a:pt x="409" y="66"/>
                      <a:pt x="409" y="66"/>
                      <a:pt x="409" y="66"/>
                    </a:cubicBezTo>
                    <a:cubicBezTo>
                      <a:pt x="411" y="70"/>
                      <a:pt x="411" y="70"/>
                      <a:pt x="411" y="70"/>
                    </a:cubicBezTo>
                    <a:cubicBezTo>
                      <a:pt x="411" y="72"/>
                      <a:pt x="411" y="72"/>
                      <a:pt x="411" y="72"/>
                    </a:cubicBezTo>
                    <a:cubicBezTo>
                      <a:pt x="411" y="74"/>
                      <a:pt x="411" y="74"/>
                      <a:pt x="411" y="74"/>
                    </a:cubicBezTo>
                    <a:cubicBezTo>
                      <a:pt x="412" y="75"/>
                      <a:pt x="412" y="75"/>
                      <a:pt x="412" y="75"/>
                    </a:cubicBezTo>
                    <a:cubicBezTo>
                      <a:pt x="413" y="77"/>
                      <a:pt x="413" y="77"/>
                      <a:pt x="413" y="77"/>
                    </a:cubicBezTo>
                    <a:cubicBezTo>
                      <a:pt x="412" y="78"/>
                      <a:pt x="412" y="78"/>
                      <a:pt x="412" y="78"/>
                    </a:cubicBezTo>
                    <a:cubicBezTo>
                      <a:pt x="413" y="81"/>
                      <a:pt x="413" y="81"/>
                      <a:pt x="413" y="81"/>
                    </a:cubicBezTo>
                    <a:cubicBezTo>
                      <a:pt x="414" y="84"/>
                      <a:pt x="414" y="84"/>
                      <a:pt x="414" y="84"/>
                    </a:cubicBezTo>
                    <a:cubicBezTo>
                      <a:pt x="416" y="85"/>
                      <a:pt x="416" y="85"/>
                      <a:pt x="416" y="85"/>
                    </a:cubicBezTo>
                    <a:cubicBezTo>
                      <a:pt x="416" y="87"/>
                      <a:pt x="416" y="87"/>
                      <a:pt x="416" y="87"/>
                    </a:cubicBezTo>
                    <a:cubicBezTo>
                      <a:pt x="417" y="88"/>
                      <a:pt x="417" y="88"/>
                      <a:pt x="417" y="88"/>
                    </a:cubicBezTo>
                    <a:close/>
                    <a:moveTo>
                      <a:pt x="1056" y="630"/>
                    </a:moveTo>
                    <a:cubicBezTo>
                      <a:pt x="1055" y="628"/>
                      <a:pt x="1055" y="628"/>
                      <a:pt x="1055" y="628"/>
                    </a:cubicBezTo>
                    <a:cubicBezTo>
                      <a:pt x="1056" y="626"/>
                      <a:pt x="1056" y="626"/>
                      <a:pt x="1056" y="626"/>
                    </a:cubicBezTo>
                    <a:cubicBezTo>
                      <a:pt x="1055" y="624"/>
                      <a:pt x="1055" y="624"/>
                      <a:pt x="1055" y="624"/>
                    </a:cubicBezTo>
                    <a:cubicBezTo>
                      <a:pt x="1054" y="622"/>
                      <a:pt x="1054" y="622"/>
                      <a:pt x="1054" y="622"/>
                    </a:cubicBezTo>
                    <a:cubicBezTo>
                      <a:pt x="1055" y="619"/>
                      <a:pt x="1055" y="619"/>
                      <a:pt x="1055" y="619"/>
                    </a:cubicBezTo>
                    <a:cubicBezTo>
                      <a:pt x="1056" y="617"/>
                      <a:pt x="1056" y="617"/>
                      <a:pt x="1056" y="617"/>
                    </a:cubicBezTo>
                    <a:cubicBezTo>
                      <a:pt x="1057" y="618"/>
                      <a:pt x="1057" y="618"/>
                      <a:pt x="1057" y="618"/>
                    </a:cubicBezTo>
                    <a:cubicBezTo>
                      <a:pt x="1057" y="619"/>
                      <a:pt x="1057" y="619"/>
                      <a:pt x="1057" y="619"/>
                    </a:cubicBezTo>
                    <a:cubicBezTo>
                      <a:pt x="1058" y="620"/>
                      <a:pt x="1058" y="620"/>
                      <a:pt x="1058" y="620"/>
                    </a:cubicBezTo>
                    <a:cubicBezTo>
                      <a:pt x="1062" y="620"/>
                      <a:pt x="1062" y="620"/>
                      <a:pt x="1062" y="620"/>
                    </a:cubicBezTo>
                    <a:cubicBezTo>
                      <a:pt x="1062" y="619"/>
                      <a:pt x="1062" y="619"/>
                      <a:pt x="1062" y="619"/>
                    </a:cubicBezTo>
                    <a:cubicBezTo>
                      <a:pt x="1063" y="619"/>
                      <a:pt x="1063" y="619"/>
                      <a:pt x="1063" y="619"/>
                    </a:cubicBezTo>
                    <a:cubicBezTo>
                      <a:pt x="1064" y="620"/>
                      <a:pt x="1064" y="620"/>
                      <a:pt x="1064" y="620"/>
                    </a:cubicBezTo>
                    <a:cubicBezTo>
                      <a:pt x="1063" y="620"/>
                      <a:pt x="1063" y="620"/>
                      <a:pt x="1063" y="620"/>
                    </a:cubicBezTo>
                    <a:cubicBezTo>
                      <a:pt x="1063" y="622"/>
                      <a:pt x="1063" y="622"/>
                      <a:pt x="1063" y="622"/>
                    </a:cubicBezTo>
                    <a:cubicBezTo>
                      <a:pt x="1065" y="624"/>
                      <a:pt x="1065" y="624"/>
                      <a:pt x="1065" y="624"/>
                    </a:cubicBezTo>
                    <a:cubicBezTo>
                      <a:pt x="1066" y="625"/>
                      <a:pt x="1066" y="625"/>
                      <a:pt x="1066" y="625"/>
                    </a:cubicBezTo>
                    <a:cubicBezTo>
                      <a:pt x="1067" y="627"/>
                      <a:pt x="1067" y="627"/>
                      <a:pt x="1067" y="627"/>
                    </a:cubicBezTo>
                    <a:cubicBezTo>
                      <a:pt x="1067" y="625"/>
                      <a:pt x="1067" y="625"/>
                      <a:pt x="1067" y="625"/>
                    </a:cubicBezTo>
                    <a:cubicBezTo>
                      <a:pt x="1066" y="624"/>
                      <a:pt x="1066" y="624"/>
                      <a:pt x="1066" y="624"/>
                    </a:cubicBezTo>
                    <a:cubicBezTo>
                      <a:pt x="1067" y="622"/>
                      <a:pt x="1067" y="622"/>
                      <a:pt x="1067" y="622"/>
                    </a:cubicBezTo>
                    <a:cubicBezTo>
                      <a:pt x="1067" y="620"/>
                      <a:pt x="1067" y="620"/>
                      <a:pt x="1067" y="620"/>
                    </a:cubicBezTo>
                    <a:cubicBezTo>
                      <a:pt x="1065" y="619"/>
                      <a:pt x="1065" y="619"/>
                      <a:pt x="1065" y="619"/>
                    </a:cubicBezTo>
                    <a:cubicBezTo>
                      <a:pt x="1064" y="616"/>
                      <a:pt x="1064" y="616"/>
                      <a:pt x="1064" y="616"/>
                    </a:cubicBezTo>
                    <a:cubicBezTo>
                      <a:pt x="1064" y="615"/>
                      <a:pt x="1064" y="615"/>
                      <a:pt x="1064" y="615"/>
                    </a:cubicBezTo>
                    <a:cubicBezTo>
                      <a:pt x="1062" y="615"/>
                      <a:pt x="1062" y="615"/>
                      <a:pt x="1062" y="615"/>
                    </a:cubicBezTo>
                    <a:cubicBezTo>
                      <a:pt x="1061" y="615"/>
                      <a:pt x="1061" y="615"/>
                      <a:pt x="1061" y="615"/>
                    </a:cubicBezTo>
                    <a:cubicBezTo>
                      <a:pt x="1059" y="614"/>
                      <a:pt x="1059" y="614"/>
                      <a:pt x="1059" y="614"/>
                    </a:cubicBezTo>
                    <a:cubicBezTo>
                      <a:pt x="1058" y="611"/>
                      <a:pt x="1058" y="611"/>
                      <a:pt x="1058" y="611"/>
                    </a:cubicBezTo>
                    <a:cubicBezTo>
                      <a:pt x="1057" y="609"/>
                      <a:pt x="1057" y="609"/>
                      <a:pt x="1057" y="609"/>
                    </a:cubicBezTo>
                    <a:cubicBezTo>
                      <a:pt x="1055" y="607"/>
                      <a:pt x="1055" y="607"/>
                      <a:pt x="1055" y="607"/>
                    </a:cubicBezTo>
                    <a:cubicBezTo>
                      <a:pt x="1053" y="606"/>
                      <a:pt x="1053" y="606"/>
                      <a:pt x="1053" y="606"/>
                    </a:cubicBezTo>
                    <a:cubicBezTo>
                      <a:pt x="1052" y="604"/>
                      <a:pt x="1052" y="604"/>
                      <a:pt x="1052" y="604"/>
                    </a:cubicBezTo>
                    <a:cubicBezTo>
                      <a:pt x="1051" y="601"/>
                      <a:pt x="1051" y="601"/>
                      <a:pt x="1051" y="601"/>
                    </a:cubicBezTo>
                    <a:cubicBezTo>
                      <a:pt x="1049" y="599"/>
                      <a:pt x="1049" y="599"/>
                      <a:pt x="1049" y="599"/>
                    </a:cubicBezTo>
                    <a:cubicBezTo>
                      <a:pt x="1049" y="596"/>
                      <a:pt x="1049" y="596"/>
                      <a:pt x="1049" y="596"/>
                    </a:cubicBezTo>
                    <a:cubicBezTo>
                      <a:pt x="1049" y="593"/>
                      <a:pt x="1049" y="593"/>
                      <a:pt x="1049" y="593"/>
                    </a:cubicBezTo>
                    <a:cubicBezTo>
                      <a:pt x="1048" y="590"/>
                      <a:pt x="1048" y="590"/>
                      <a:pt x="1048" y="590"/>
                    </a:cubicBezTo>
                    <a:cubicBezTo>
                      <a:pt x="1047" y="588"/>
                      <a:pt x="1047" y="588"/>
                      <a:pt x="1047" y="588"/>
                    </a:cubicBezTo>
                    <a:cubicBezTo>
                      <a:pt x="1048" y="585"/>
                      <a:pt x="1048" y="585"/>
                      <a:pt x="1048" y="585"/>
                    </a:cubicBezTo>
                    <a:cubicBezTo>
                      <a:pt x="1048" y="583"/>
                      <a:pt x="1048" y="583"/>
                      <a:pt x="1048" y="583"/>
                    </a:cubicBezTo>
                    <a:cubicBezTo>
                      <a:pt x="1046" y="580"/>
                      <a:pt x="1046" y="580"/>
                      <a:pt x="1046" y="580"/>
                    </a:cubicBezTo>
                    <a:cubicBezTo>
                      <a:pt x="1047" y="579"/>
                      <a:pt x="1047" y="579"/>
                      <a:pt x="1047" y="579"/>
                    </a:cubicBezTo>
                    <a:cubicBezTo>
                      <a:pt x="1047" y="578"/>
                      <a:pt x="1047" y="578"/>
                      <a:pt x="1047" y="578"/>
                    </a:cubicBezTo>
                    <a:cubicBezTo>
                      <a:pt x="1047" y="577"/>
                      <a:pt x="1047" y="577"/>
                      <a:pt x="1047" y="577"/>
                    </a:cubicBezTo>
                    <a:cubicBezTo>
                      <a:pt x="1048" y="576"/>
                      <a:pt x="1048" y="576"/>
                      <a:pt x="1048" y="576"/>
                    </a:cubicBezTo>
                    <a:cubicBezTo>
                      <a:pt x="1049" y="577"/>
                      <a:pt x="1049" y="577"/>
                      <a:pt x="1049" y="577"/>
                    </a:cubicBezTo>
                    <a:cubicBezTo>
                      <a:pt x="1052" y="576"/>
                      <a:pt x="1052" y="576"/>
                      <a:pt x="1052" y="576"/>
                    </a:cubicBezTo>
                    <a:cubicBezTo>
                      <a:pt x="1054" y="576"/>
                      <a:pt x="1054" y="576"/>
                      <a:pt x="1054" y="576"/>
                    </a:cubicBezTo>
                    <a:cubicBezTo>
                      <a:pt x="1056" y="578"/>
                      <a:pt x="1056" y="578"/>
                      <a:pt x="1056" y="578"/>
                    </a:cubicBezTo>
                    <a:cubicBezTo>
                      <a:pt x="1057" y="580"/>
                      <a:pt x="1057" y="580"/>
                      <a:pt x="1057" y="580"/>
                    </a:cubicBezTo>
                    <a:cubicBezTo>
                      <a:pt x="1059" y="581"/>
                      <a:pt x="1059" y="581"/>
                      <a:pt x="1059" y="581"/>
                    </a:cubicBezTo>
                    <a:cubicBezTo>
                      <a:pt x="1061" y="582"/>
                      <a:pt x="1061" y="582"/>
                      <a:pt x="1061" y="582"/>
                    </a:cubicBezTo>
                    <a:cubicBezTo>
                      <a:pt x="1063" y="585"/>
                      <a:pt x="1063" y="585"/>
                      <a:pt x="1063" y="585"/>
                    </a:cubicBezTo>
                    <a:cubicBezTo>
                      <a:pt x="1064" y="585"/>
                      <a:pt x="1064" y="585"/>
                      <a:pt x="1064" y="585"/>
                    </a:cubicBezTo>
                    <a:cubicBezTo>
                      <a:pt x="1063" y="583"/>
                      <a:pt x="1063" y="583"/>
                      <a:pt x="1063" y="583"/>
                    </a:cubicBezTo>
                    <a:cubicBezTo>
                      <a:pt x="1061" y="581"/>
                      <a:pt x="1061" y="581"/>
                      <a:pt x="1061" y="581"/>
                    </a:cubicBezTo>
                    <a:cubicBezTo>
                      <a:pt x="1058" y="579"/>
                      <a:pt x="1058" y="579"/>
                      <a:pt x="1058" y="579"/>
                    </a:cubicBezTo>
                    <a:cubicBezTo>
                      <a:pt x="1057" y="576"/>
                      <a:pt x="1057" y="576"/>
                      <a:pt x="1057" y="576"/>
                    </a:cubicBezTo>
                    <a:cubicBezTo>
                      <a:pt x="1055" y="574"/>
                      <a:pt x="1055" y="574"/>
                      <a:pt x="1055" y="574"/>
                    </a:cubicBezTo>
                    <a:cubicBezTo>
                      <a:pt x="1055" y="573"/>
                      <a:pt x="1055" y="573"/>
                      <a:pt x="1055" y="573"/>
                    </a:cubicBezTo>
                    <a:cubicBezTo>
                      <a:pt x="1054" y="572"/>
                      <a:pt x="1054" y="572"/>
                      <a:pt x="1054" y="572"/>
                    </a:cubicBezTo>
                    <a:cubicBezTo>
                      <a:pt x="1052" y="568"/>
                      <a:pt x="1052" y="568"/>
                      <a:pt x="1052" y="568"/>
                    </a:cubicBezTo>
                    <a:cubicBezTo>
                      <a:pt x="1051" y="566"/>
                      <a:pt x="1051" y="566"/>
                      <a:pt x="1051" y="566"/>
                    </a:cubicBezTo>
                    <a:cubicBezTo>
                      <a:pt x="1050" y="565"/>
                      <a:pt x="1050" y="565"/>
                      <a:pt x="1050" y="565"/>
                    </a:cubicBezTo>
                    <a:cubicBezTo>
                      <a:pt x="1050" y="564"/>
                      <a:pt x="1050" y="564"/>
                      <a:pt x="1050" y="564"/>
                    </a:cubicBezTo>
                    <a:cubicBezTo>
                      <a:pt x="1047" y="560"/>
                      <a:pt x="1047" y="560"/>
                      <a:pt x="1047" y="560"/>
                    </a:cubicBezTo>
                    <a:cubicBezTo>
                      <a:pt x="1044" y="556"/>
                      <a:pt x="1044" y="556"/>
                      <a:pt x="1044" y="556"/>
                    </a:cubicBezTo>
                    <a:cubicBezTo>
                      <a:pt x="1044" y="553"/>
                      <a:pt x="1044" y="553"/>
                      <a:pt x="1044" y="553"/>
                    </a:cubicBezTo>
                    <a:cubicBezTo>
                      <a:pt x="1040" y="549"/>
                      <a:pt x="1040" y="549"/>
                      <a:pt x="1040" y="549"/>
                    </a:cubicBezTo>
                    <a:cubicBezTo>
                      <a:pt x="1039" y="546"/>
                      <a:pt x="1039" y="546"/>
                      <a:pt x="1039" y="546"/>
                    </a:cubicBezTo>
                    <a:cubicBezTo>
                      <a:pt x="1037" y="545"/>
                      <a:pt x="1037" y="545"/>
                      <a:pt x="1037" y="545"/>
                    </a:cubicBezTo>
                    <a:cubicBezTo>
                      <a:pt x="1037" y="543"/>
                      <a:pt x="1037" y="543"/>
                      <a:pt x="1037" y="543"/>
                    </a:cubicBezTo>
                    <a:cubicBezTo>
                      <a:pt x="1036" y="541"/>
                      <a:pt x="1036" y="541"/>
                      <a:pt x="1036" y="541"/>
                    </a:cubicBezTo>
                    <a:cubicBezTo>
                      <a:pt x="1035" y="540"/>
                      <a:pt x="1035" y="540"/>
                      <a:pt x="1035" y="540"/>
                    </a:cubicBezTo>
                    <a:cubicBezTo>
                      <a:pt x="1035" y="541"/>
                      <a:pt x="1035" y="541"/>
                      <a:pt x="1035" y="541"/>
                    </a:cubicBezTo>
                    <a:cubicBezTo>
                      <a:pt x="1034" y="541"/>
                      <a:pt x="1034" y="541"/>
                      <a:pt x="1034" y="541"/>
                    </a:cubicBezTo>
                    <a:cubicBezTo>
                      <a:pt x="1033" y="540"/>
                      <a:pt x="1033" y="540"/>
                      <a:pt x="1033" y="540"/>
                    </a:cubicBezTo>
                    <a:cubicBezTo>
                      <a:pt x="1034" y="539"/>
                      <a:pt x="1034" y="539"/>
                      <a:pt x="1034" y="539"/>
                    </a:cubicBezTo>
                    <a:cubicBezTo>
                      <a:pt x="1033" y="537"/>
                      <a:pt x="1033" y="537"/>
                      <a:pt x="1033" y="537"/>
                    </a:cubicBezTo>
                    <a:cubicBezTo>
                      <a:pt x="1031" y="536"/>
                      <a:pt x="1031" y="536"/>
                      <a:pt x="1031" y="536"/>
                    </a:cubicBezTo>
                    <a:cubicBezTo>
                      <a:pt x="1030" y="534"/>
                      <a:pt x="1030" y="534"/>
                      <a:pt x="1030" y="534"/>
                    </a:cubicBezTo>
                    <a:cubicBezTo>
                      <a:pt x="1029" y="532"/>
                      <a:pt x="1029" y="532"/>
                      <a:pt x="1029" y="532"/>
                    </a:cubicBezTo>
                    <a:cubicBezTo>
                      <a:pt x="1028" y="530"/>
                      <a:pt x="1028" y="530"/>
                      <a:pt x="1028" y="530"/>
                    </a:cubicBezTo>
                    <a:cubicBezTo>
                      <a:pt x="1028" y="528"/>
                      <a:pt x="1028" y="528"/>
                      <a:pt x="1028" y="528"/>
                    </a:cubicBezTo>
                    <a:cubicBezTo>
                      <a:pt x="1028" y="527"/>
                      <a:pt x="1028" y="527"/>
                      <a:pt x="1028" y="527"/>
                    </a:cubicBezTo>
                    <a:cubicBezTo>
                      <a:pt x="1028" y="527"/>
                      <a:pt x="1028" y="527"/>
                      <a:pt x="1028" y="527"/>
                    </a:cubicBezTo>
                    <a:cubicBezTo>
                      <a:pt x="1028" y="524"/>
                      <a:pt x="1028" y="524"/>
                      <a:pt x="1028" y="524"/>
                    </a:cubicBezTo>
                    <a:cubicBezTo>
                      <a:pt x="1028" y="521"/>
                      <a:pt x="1028" y="521"/>
                      <a:pt x="1028" y="521"/>
                    </a:cubicBezTo>
                    <a:cubicBezTo>
                      <a:pt x="1027" y="519"/>
                      <a:pt x="1027" y="519"/>
                      <a:pt x="1027" y="519"/>
                    </a:cubicBezTo>
                    <a:cubicBezTo>
                      <a:pt x="1025" y="518"/>
                      <a:pt x="1025" y="518"/>
                      <a:pt x="1025" y="518"/>
                    </a:cubicBezTo>
                    <a:cubicBezTo>
                      <a:pt x="1023" y="516"/>
                      <a:pt x="1023" y="516"/>
                      <a:pt x="1023" y="516"/>
                    </a:cubicBezTo>
                    <a:cubicBezTo>
                      <a:pt x="1023" y="515"/>
                      <a:pt x="1023" y="515"/>
                      <a:pt x="1023" y="515"/>
                    </a:cubicBezTo>
                    <a:cubicBezTo>
                      <a:pt x="1022" y="514"/>
                      <a:pt x="1022" y="514"/>
                      <a:pt x="1022" y="514"/>
                    </a:cubicBezTo>
                    <a:cubicBezTo>
                      <a:pt x="1022" y="513"/>
                      <a:pt x="1022" y="513"/>
                      <a:pt x="1022" y="513"/>
                    </a:cubicBezTo>
                    <a:cubicBezTo>
                      <a:pt x="1023" y="513"/>
                      <a:pt x="1023" y="513"/>
                      <a:pt x="1023" y="513"/>
                    </a:cubicBezTo>
                    <a:cubicBezTo>
                      <a:pt x="1025" y="514"/>
                      <a:pt x="1025" y="514"/>
                      <a:pt x="1025" y="514"/>
                    </a:cubicBezTo>
                    <a:cubicBezTo>
                      <a:pt x="1026" y="517"/>
                      <a:pt x="1026" y="517"/>
                      <a:pt x="1026" y="517"/>
                    </a:cubicBezTo>
                    <a:cubicBezTo>
                      <a:pt x="1025" y="515"/>
                      <a:pt x="1025" y="515"/>
                      <a:pt x="1025" y="515"/>
                    </a:cubicBezTo>
                    <a:cubicBezTo>
                      <a:pt x="1023" y="511"/>
                      <a:pt x="1023" y="511"/>
                      <a:pt x="1023" y="511"/>
                    </a:cubicBezTo>
                    <a:cubicBezTo>
                      <a:pt x="1021" y="509"/>
                      <a:pt x="1021" y="509"/>
                      <a:pt x="1021" y="509"/>
                    </a:cubicBezTo>
                    <a:cubicBezTo>
                      <a:pt x="1020" y="509"/>
                      <a:pt x="1020" y="509"/>
                      <a:pt x="1020" y="509"/>
                    </a:cubicBezTo>
                    <a:cubicBezTo>
                      <a:pt x="1020" y="507"/>
                      <a:pt x="1020" y="507"/>
                      <a:pt x="1020" y="507"/>
                    </a:cubicBezTo>
                    <a:cubicBezTo>
                      <a:pt x="1016" y="504"/>
                      <a:pt x="1016" y="504"/>
                      <a:pt x="1016" y="504"/>
                    </a:cubicBezTo>
                    <a:cubicBezTo>
                      <a:pt x="1015" y="502"/>
                      <a:pt x="1015" y="502"/>
                      <a:pt x="1015" y="502"/>
                    </a:cubicBezTo>
                    <a:cubicBezTo>
                      <a:pt x="1015" y="499"/>
                      <a:pt x="1015" y="499"/>
                      <a:pt x="1015" y="499"/>
                    </a:cubicBezTo>
                    <a:cubicBezTo>
                      <a:pt x="1014" y="498"/>
                      <a:pt x="1014" y="498"/>
                      <a:pt x="1014" y="498"/>
                    </a:cubicBezTo>
                    <a:cubicBezTo>
                      <a:pt x="1011" y="497"/>
                      <a:pt x="1011" y="497"/>
                      <a:pt x="1011" y="497"/>
                    </a:cubicBezTo>
                    <a:cubicBezTo>
                      <a:pt x="1010" y="494"/>
                      <a:pt x="1010" y="494"/>
                      <a:pt x="1010" y="494"/>
                    </a:cubicBezTo>
                    <a:cubicBezTo>
                      <a:pt x="1009" y="493"/>
                      <a:pt x="1009" y="493"/>
                      <a:pt x="1009" y="493"/>
                    </a:cubicBezTo>
                    <a:cubicBezTo>
                      <a:pt x="1008" y="494"/>
                      <a:pt x="1008" y="494"/>
                      <a:pt x="1008" y="494"/>
                    </a:cubicBezTo>
                    <a:cubicBezTo>
                      <a:pt x="1009" y="495"/>
                      <a:pt x="1009" y="495"/>
                      <a:pt x="1009" y="495"/>
                    </a:cubicBezTo>
                    <a:cubicBezTo>
                      <a:pt x="1009" y="497"/>
                      <a:pt x="1009" y="497"/>
                      <a:pt x="1009" y="497"/>
                    </a:cubicBezTo>
                    <a:cubicBezTo>
                      <a:pt x="1008" y="497"/>
                      <a:pt x="1008" y="497"/>
                      <a:pt x="1008" y="497"/>
                    </a:cubicBezTo>
                    <a:cubicBezTo>
                      <a:pt x="1006" y="496"/>
                      <a:pt x="1006" y="496"/>
                      <a:pt x="1006" y="496"/>
                    </a:cubicBezTo>
                    <a:cubicBezTo>
                      <a:pt x="1005" y="496"/>
                      <a:pt x="1005" y="496"/>
                      <a:pt x="1005" y="496"/>
                    </a:cubicBezTo>
                    <a:cubicBezTo>
                      <a:pt x="1007" y="499"/>
                      <a:pt x="1007" y="499"/>
                      <a:pt x="1007" y="499"/>
                    </a:cubicBezTo>
                    <a:cubicBezTo>
                      <a:pt x="1011" y="501"/>
                      <a:pt x="1011" y="501"/>
                      <a:pt x="1011" y="501"/>
                    </a:cubicBezTo>
                    <a:cubicBezTo>
                      <a:pt x="1012" y="502"/>
                      <a:pt x="1012" y="502"/>
                      <a:pt x="1012" y="502"/>
                    </a:cubicBezTo>
                    <a:cubicBezTo>
                      <a:pt x="1011" y="504"/>
                      <a:pt x="1011" y="504"/>
                      <a:pt x="1011" y="504"/>
                    </a:cubicBezTo>
                    <a:cubicBezTo>
                      <a:pt x="1012" y="503"/>
                      <a:pt x="1012" y="503"/>
                      <a:pt x="1012" y="503"/>
                    </a:cubicBezTo>
                    <a:cubicBezTo>
                      <a:pt x="1013" y="503"/>
                      <a:pt x="1013" y="503"/>
                      <a:pt x="1013" y="503"/>
                    </a:cubicBezTo>
                    <a:cubicBezTo>
                      <a:pt x="1014" y="505"/>
                      <a:pt x="1014" y="505"/>
                      <a:pt x="1014" y="505"/>
                    </a:cubicBezTo>
                    <a:cubicBezTo>
                      <a:pt x="1013" y="505"/>
                      <a:pt x="1013" y="505"/>
                      <a:pt x="1013" y="505"/>
                    </a:cubicBezTo>
                    <a:cubicBezTo>
                      <a:pt x="1012" y="506"/>
                      <a:pt x="1012" y="506"/>
                      <a:pt x="1012" y="506"/>
                    </a:cubicBezTo>
                    <a:cubicBezTo>
                      <a:pt x="1012" y="507"/>
                      <a:pt x="1012" y="507"/>
                      <a:pt x="1012" y="507"/>
                    </a:cubicBezTo>
                    <a:cubicBezTo>
                      <a:pt x="1014" y="507"/>
                      <a:pt x="1014" y="507"/>
                      <a:pt x="1014" y="507"/>
                    </a:cubicBezTo>
                    <a:cubicBezTo>
                      <a:pt x="1014" y="509"/>
                      <a:pt x="1014" y="509"/>
                      <a:pt x="1014" y="509"/>
                    </a:cubicBezTo>
                    <a:cubicBezTo>
                      <a:pt x="1012" y="510"/>
                      <a:pt x="1012" y="510"/>
                      <a:pt x="1012" y="510"/>
                    </a:cubicBezTo>
                    <a:cubicBezTo>
                      <a:pt x="1011" y="510"/>
                      <a:pt x="1011" y="510"/>
                      <a:pt x="1011" y="510"/>
                    </a:cubicBezTo>
                    <a:cubicBezTo>
                      <a:pt x="1010" y="508"/>
                      <a:pt x="1010" y="508"/>
                      <a:pt x="1010" y="508"/>
                    </a:cubicBezTo>
                    <a:cubicBezTo>
                      <a:pt x="1009" y="509"/>
                      <a:pt x="1009" y="509"/>
                      <a:pt x="1009" y="509"/>
                    </a:cubicBezTo>
                    <a:cubicBezTo>
                      <a:pt x="1008" y="512"/>
                      <a:pt x="1008" y="512"/>
                      <a:pt x="1008" y="512"/>
                    </a:cubicBezTo>
                    <a:cubicBezTo>
                      <a:pt x="1009" y="514"/>
                      <a:pt x="1009" y="514"/>
                      <a:pt x="1009" y="514"/>
                    </a:cubicBezTo>
                    <a:cubicBezTo>
                      <a:pt x="1010" y="516"/>
                      <a:pt x="1010" y="516"/>
                      <a:pt x="1010" y="516"/>
                    </a:cubicBezTo>
                    <a:cubicBezTo>
                      <a:pt x="1012" y="518"/>
                      <a:pt x="1012" y="518"/>
                      <a:pt x="1012" y="518"/>
                    </a:cubicBezTo>
                    <a:cubicBezTo>
                      <a:pt x="1013" y="521"/>
                      <a:pt x="1013" y="521"/>
                      <a:pt x="1013" y="521"/>
                    </a:cubicBezTo>
                    <a:cubicBezTo>
                      <a:pt x="1014" y="525"/>
                      <a:pt x="1014" y="525"/>
                      <a:pt x="1014" y="525"/>
                    </a:cubicBezTo>
                    <a:cubicBezTo>
                      <a:pt x="1014" y="526"/>
                      <a:pt x="1014" y="526"/>
                      <a:pt x="1014" y="526"/>
                    </a:cubicBezTo>
                    <a:cubicBezTo>
                      <a:pt x="1015" y="529"/>
                      <a:pt x="1015" y="529"/>
                      <a:pt x="1015" y="529"/>
                    </a:cubicBezTo>
                    <a:cubicBezTo>
                      <a:pt x="1016" y="534"/>
                      <a:pt x="1016" y="534"/>
                      <a:pt x="1016" y="534"/>
                    </a:cubicBezTo>
                    <a:cubicBezTo>
                      <a:pt x="1017" y="537"/>
                      <a:pt x="1017" y="537"/>
                      <a:pt x="1017" y="537"/>
                    </a:cubicBezTo>
                    <a:cubicBezTo>
                      <a:pt x="1020" y="538"/>
                      <a:pt x="1020" y="538"/>
                      <a:pt x="1020" y="538"/>
                    </a:cubicBezTo>
                    <a:cubicBezTo>
                      <a:pt x="1020" y="539"/>
                      <a:pt x="1020" y="539"/>
                      <a:pt x="1020" y="539"/>
                    </a:cubicBezTo>
                    <a:cubicBezTo>
                      <a:pt x="1019" y="539"/>
                      <a:pt x="1019" y="539"/>
                      <a:pt x="1019" y="539"/>
                    </a:cubicBezTo>
                    <a:cubicBezTo>
                      <a:pt x="1023" y="544"/>
                      <a:pt x="1023" y="544"/>
                      <a:pt x="1023" y="544"/>
                    </a:cubicBezTo>
                    <a:cubicBezTo>
                      <a:pt x="1025" y="544"/>
                      <a:pt x="1025" y="544"/>
                      <a:pt x="1025" y="544"/>
                    </a:cubicBezTo>
                    <a:cubicBezTo>
                      <a:pt x="1027" y="548"/>
                      <a:pt x="1027" y="548"/>
                      <a:pt x="1027" y="548"/>
                    </a:cubicBezTo>
                    <a:cubicBezTo>
                      <a:pt x="1028" y="551"/>
                      <a:pt x="1028" y="551"/>
                      <a:pt x="1028" y="551"/>
                    </a:cubicBezTo>
                    <a:cubicBezTo>
                      <a:pt x="1028" y="553"/>
                      <a:pt x="1028" y="553"/>
                      <a:pt x="1028" y="553"/>
                    </a:cubicBezTo>
                    <a:cubicBezTo>
                      <a:pt x="1029" y="556"/>
                      <a:pt x="1029" y="556"/>
                      <a:pt x="1029" y="556"/>
                    </a:cubicBezTo>
                    <a:cubicBezTo>
                      <a:pt x="1029" y="558"/>
                      <a:pt x="1029" y="558"/>
                      <a:pt x="1029" y="558"/>
                    </a:cubicBezTo>
                    <a:cubicBezTo>
                      <a:pt x="1031" y="559"/>
                      <a:pt x="1031" y="559"/>
                      <a:pt x="1031" y="559"/>
                    </a:cubicBezTo>
                    <a:cubicBezTo>
                      <a:pt x="1032" y="561"/>
                      <a:pt x="1032" y="561"/>
                      <a:pt x="1032" y="561"/>
                    </a:cubicBezTo>
                    <a:cubicBezTo>
                      <a:pt x="1032" y="561"/>
                      <a:pt x="1032" y="561"/>
                      <a:pt x="1032" y="561"/>
                    </a:cubicBezTo>
                    <a:cubicBezTo>
                      <a:pt x="1032" y="563"/>
                      <a:pt x="1032" y="563"/>
                      <a:pt x="1032" y="563"/>
                    </a:cubicBezTo>
                    <a:cubicBezTo>
                      <a:pt x="1034" y="566"/>
                      <a:pt x="1034" y="566"/>
                      <a:pt x="1034" y="566"/>
                    </a:cubicBezTo>
                    <a:cubicBezTo>
                      <a:pt x="1035" y="568"/>
                      <a:pt x="1035" y="568"/>
                      <a:pt x="1035" y="568"/>
                    </a:cubicBezTo>
                    <a:cubicBezTo>
                      <a:pt x="1036" y="571"/>
                      <a:pt x="1036" y="571"/>
                      <a:pt x="1036" y="571"/>
                    </a:cubicBezTo>
                    <a:cubicBezTo>
                      <a:pt x="1036" y="574"/>
                      <a:pt x="1036" y="574"/>
                      <a:pt x="1036" y="574"/>
                    </a:cubicBezTo>
                    <a:cubicBezTo>
                      <a:pt x="1037" y="575"/>
                      <a:pt x="1037" y="575"/>
                      <a:pt x="1037" y="575"/>
                    </a:cubicBezTo>
                    <a:cubicBezTo>
                      <a:pt x="1036" y="577"/>
                      <a:pt x="1036" y="577"/>
                      <a:pt x="1036" y="577"/>
                    </a:cubicBezTo>
                    <a:cubicBezTo>
                      <a:pt x="1037" y="580"/>
                      <a:pt x="1037" y="580"/>
                      <a:pt x="1037" y="580"/>
                    </a:cubicBezTo>
                    <a:cubicBezTo>
                      <a:pt x="1038" y="584"/>
                      <a:pt x="1038" y="584"/>
                      <a:pt x="1038" y="584"/>
                    </a:cubicBezTo>
                    <a:cubicBezTo>
                      <a:pt x="1038" y="585"/>
                      <a:pt x="1038" y="585"/>
                      <a:pt x="1038" y="585"/>
                    </a:cubicBezTo>
                    <a:cubicBezTo>
                      <a:pt x="1038" y="588"/>
                      <a:pt x="1038" y="588"/>
                      <a:pt x="1038" y="588"/>
                    </a:cubicBezTo>
                    <a:cubicBezTo>
                      <a:pt x="1040" y="590"/>
                      <a:pt x="1040" y="590"/>
                      <a:pt x="1040" y="590"/>
                    </a:cubicBezTo>
                    <a:cubicBezTo>
                      <a:pt x="1043" y="594"/>
                      <a:pt x="1043" y="594"/>
                      <a:pt x="1043" y="594"/>
                    </a:cubicBezTo>
                    <a:cubicBezTo>
                      <a:pt x="1043" y="596"/>
                      <a:pt x="1043" y="596"/>
                      <a:pt x="1043" y="596"/>
                    </a:cubicBezTo>
                    <a:cubicBezTo>
                      <a:pt x="1045" y="598"/>
                      <a:pt x="1045" y="598"/>
                      <a:pt x="1045" y="598"/>
                    </a:cubicBezTo>
                    <a:cubicBezTo>
                      <a:pt x="1045" y="602"/>
                      <a:pt x="1045" y="602"/>
                      <a:pt x="1045" y="602"/>
                    </a:cubicBezTo>
                    <a:cubicBezTo>
                      <a:pt x="1045" y="605"/>
                      <a:pt x="1045" y="605"/>
                      <a:pt x="1045" y="605"/>
                    </a:cubicBezTo>
                    <a:cubicBezTo>
                      <a:pt x="1047" y="608"/>
                      <a:pt x="1047" y="608"/>
                      <a:pt x="1047" y="608"/>
                    </a:cubicBezTo>
                    <a:cubicBezTo>
                      <a:pt x="1047" y="610"/>
                      <a:pt x="1047" y="610"/>
                      <a:pt x="1047" y="610"/>
                    </a:cubicBezTo>
                    <a:cubicBezTo>
                      <a:pt x="1050" y="614"/>
                      <a:pt x="1050" y="614"/>
                      <a:pt x="1050" y="614"/>
                    </a:cubicBezTo>
                    <a:cubicBezTo>
                      <a:pt x="1050" y="615"/>
                      <a:pt x="1050" y="615"/>
                      <a:pt x="1050" y="615"/>
                    </a:cubicBezTo>
                    <a:cubicBezTo>
                      <a:pt x="1049" y="618"/>
                      <a:pt x="1049" y="618"/>
                      <a:pt x="1049" y="618"/>
                    </a:cubicBezTo>
                    <a:cubicBezTo>
                      <a:pt x="1049" y="622"/>
                      <a:pt x="1049" y="622"/>
                      <a:pt x="1049" y="622"/>
                    </a:cubicBezTo>
                    <a:cubicBezTo>
                      <a:pt x="1050" y="624"/>
                      <a:pt x="1050" y="624"/>
                      <a:pt x="1050" y="624"/>
                    </a:cubicBezTo>
                    <a:cubicBezTo>
                      <a:pt x="1052" y="626"/>
                      <a:pt x="1052" y="626"/>
                      <a:pt x="1052" y="626"/>
                    </a:cubicBezTo>
                    <a:cubicBezTo>
                      <a:pt x="1053" y="629"/>
                      <a:pt x="1053" y="629"/>
                      <a:pt x="1053" y="629"/>
                    </a:cubicBezTo>
                    <a:cubicBezTo>
                      <a:pt x="1056" y="630"/>
                      <a:pt x="1056" y="630"/>
                      <a:pt x="1056" y="630"/>
                    </a:cubicBezTo>
                    <a:close/>
                    <a:moveTo>
                      <a:pt x="1152" y="385"/>
                    </a:moveTo>
                    <a:cubicBezTo>
                      <a:pt x="1153" y="385"/>
                      <a:pt x="1153" y="385"/>
                      <a:pt x="1153" y="385"/>
                    </a:cubicBezTo>
                    <a:cubicBezTo>
                      <a:pt x="1153" y="383"/>
                      <a:pt x="1153" y="383"/>
                      <a:pt x="1153" y="383"/>
                    </a:cubicBezTo>
                    <a:cubicBezTo>
                      <a:pt x="1152" y="381"/>
                      <a:pt x="1152" y="381"/>
                      <a:pt x="1152" y="381"/>
                    </a:cubicBezTo>
                    <a:cubicBezTo>
                      <a:pt x="1152" y="381"/>
                      <a:pt x="1152" y="381"/>
                      <a:pt x="1152" y="381"/>
                    </a:cubicBezTo>
                    <a:cubicBezTo>
                      <a:pt x="1152" y="379"/>
                      <a:pt x="1152" y="379"/>
                      <a:pt x="1152" y="379"/>
                    </a:cubicBezTo>
                    <a:cubicBezTo>
                      <a:pt x="1153" y="377"/>
                      <a:pt x="1153" y="377"/>
                      <a:pt x="1153" y="377"/>
                    </a:cubicBezTo>
                    <a:cubicBezTo>
                      <a:pt x="1155" y="375"/>
                      <a:pt x="1155" y="375"/>
                      <a:pt x="1155" y="375"/>
                    </a:cubicBezTo>
                    <a:cubicBezTo>
                      <a:pt x="1157" y="374"/>
                      <a:pt x="1157" y="374"/>
                      <a:pt x="1157" y="374"/>
                    </a:cubicBezTo>
                    <a:cubicBezTo>
                      <a:pt x="1158" y="373"/>
                      <a:pt x="1158" y="373"/>
                      <a:pt x="1158" y="373"/>
                    </a:cubicBezTo>
                    <a:cubicBezTo>
                      <a:pt x="1157" y="371"/>
                      <a:pt x="1157" y="371"/>
                      <a:pt x="1157" y="371"/>
                    </a:cubicBezTo>
                    <a:cubicBezTo>
                      <a:pt x="1157" y="369"/>
                      <a:pt x="1157" y="369"/>
                      <a:pt x="1157" y="369"/>
                    </a:cubicBezTo>
                    <a:cubicBezTo>
                      <a:pt x="1154" y="366"/>
                      <a:pt x="1154" y="366"/>
                      <a:pt x="1154" y="366"/>
                    </a:cubicBezTo>
                    <a:cubicBezTo>
                      <a:pt x="1153" y="366"/>
                      <a:pt x="1153" y="366"/>
                      <a:pt x="1153" y="366"/>
                    </a:cubicBezTo>
                    <a:cubicBezTo>
                      <a:pt x="1152" y="367"/>
                      <a:pt x="1152" y="367"/>
                      <a:pt x="1152" y="367"/>
                    </a:cubicBezTo>
                    <a:cubicBezTo>
                      <a:pt x="1152" y="368"/>
                      <a:pt x="1152" y="368"/>
                      <a:pt x="1152" y="368"/>
                    </a:cubicBezTo>
                    <a:cubicBezTo>
                      <a:pt x="1151" y="368"/>
                      <a:pt x="1151" y="368"/>
                      <a:pt x="1151" y="368"/>
                    </a:cubicBezTo>
                    <a:cubicBezTo>
                      <a:pt x="1149" y="371"/>
                      <a:pt x="1149" y="371"/>
                      <a:pt x="1149" y="371"/>
                    </a:cubicBezTo>
                    <a:cubicBezTo>
                      <a:pt x="1148" y="371"/>
                      <a:pt x="1148" y="371"/>
                      <a:pt x="1148" y="371"/>
                    </a:cubicBezTo>
                    <a:cubicBezTo>
                      <a:pt x="1147" y="373"/>
                      <a:pt x="1147" y="373"/>
                      <a:pt x="1147" y="373"/>
                    </a:cubicBezTo>
                    <a:cubicBezTo>
                      <a:pt x="1148" y="373"/>
                      <a:pt x="1148" y="373"/>
                      <a:pt x="1148" y="373"/>
                    </a:cubicBezTo>
                    <a:cubicBezTo>
                      <a:pt x="1150" y="373"/>
                      <a:pt x="1150" y="373"/>
                      <a:pt x="1150" y="373"/>
                    </a:cubicBezTo>
                    <a:cubicBezTo>
                      <a:pt x="1150" y="373"/>
                      <a:pt x="1150" y="373"/>
                      <a:pt x="1150" y="373"/>
                    </a:cubicBezTo>
                    <a:cubicBezTo>
                      <a:pt x="1149" y="375"/>
                      <a:pt x="1149" y="375"/>
                      <a:pt x="1149" y="375"/>
                    </a:cubicBezTo>
                    <a:cubicBezTo>
                      <a:pt x="1150" y="378"/>
                      <a:pt x="1150" y="378"/>
                      <a:pt x="1150" y="378"/>
                    </a:cubicBezTo>
                    <a:cubicBezTo>
                      <a:pt x="1151" y="379"/>
                      <a:pt x="1151" y="379"/>
                      <a:pt x="1151" y="379"/>
                    </a:cubicBezTo>
                    <a:cubicBezTo>
                      <a:pt x="1151" y="381"/>
                      <a:pt x="1151" y="381"/>
                      <a:pt x="1151" y="381"/>
                    </a:cubicBezTo>
                    <a:cubicBezTo>
                      <a:pt x="1150" y="382"/>
                      <a:pt x="1150" y="382"/>
                      <a:pt x="1150" y="382"/>
                    </a:cubicBezTo>
                    <a:cubicBezTo>
                      <a:pt x="1151" y="383"/>
                      <a:pt x="1151" y="383"/>
                      <a:pt x="1151" y="383"/>
                    </a:cubicBezTo>
                    <a:cubicBezTo>
                      <a:pt x="1152" y="385"/>
                      <a:pt x="1152" y="385"/>
                      <a:pt x="1152" y="385"/>
                    </a:cubicBez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grpSp>
        <p:sp>
          <p:nvSpPr>
            <p:cNvPr id="603" name="Romania">
              <a:extLst>
                <a:ext uri="{FF2B5EF4-FFF2-40B4-BE49-F238E27FC236}">
                  <a16:creationId xmlns:a16="http://schemas.microsoft.com/office/drawing/2014/main" xmlns="" id="{4C68394A-1012-4D7F-8E1A-35BFCECA7900}"/>
                </a:ext>
              </a:extLst>
            </p:cNvPr>
            <p:cNvSpPr>
              <a:spLocks/>
            </p:cNvSpPr>
            <p:nvPr/>
          </p:nvSpPr>
          <p:spPr bwMode="auto">
            <a:xfrm>
              <a:off x="6358664" y="2995657"/>
              <a:ext cx="223640" cy="143038"/>
            </a:xfrm>
            <a:custGeom>
              <a:avLst/>
              <a:gdLst>
                <a:gd name="T0" fmla="*/ 50 w 197"/>
                <a:gd name="T1" fmla="*/ 5 h 126"/>
                <a:gd name="T2" fmla="*/ 57 w 197"/>
                <a:gd name="T3" fmla="*/ 0 h 126"/>
                <a:gd name="T4" fmla="*/ 71 w 197"/>
                <a:gd name="T5" fmla="*/ 7 h 126"/>
                <a:gd name="T6" fmla="*/ 78 w 197"/>
                <a:gd name="T7" fmla="*/ 12 h 126"/>
                <a:gd name="T8" fmla="*/ 90 w 197"/>
                <a:gd name="T9" fmla="*/ 12 h 126"/>
                <a:gd name="T10" fmla="*/ 100 w 197"/>
                <a:gd name="T11" fmla="*/ 7 h 126"/>
                <a:gd name="T12" fmla="*/ 119 w 197"/>
                <a:gd name="T13" fmla="*/ 3 h 126"/>
                <a:gd name="T14" fmla="*/ 135 w 197"/>
                <a:gd name="T15" fmla="*/ 10 h 126"/>
                <a:gd name="T16" fmla="*/ 145 w 197"/>
                <a:gd name="T17" fmla="*/ 22 h 126"/>
                <a:gd name="T18" fmla="*/ 159 w 197"/>
                <a:gd name="T19" fmla="*/ 38 h 126"/>
                <a:gd name="T20" fmla="*/ 161 w 197"/>
                <a:gd name="T21" fmla="*/ 64 h 126"/>
                <a:gd name="T22" fmla="*/ 168 w 197"/>
                <a:gd name="T23" fmla="*/ 78 h 126"/>
                <a:gd name="T24" fmla="*/ 182 w 197"/>
                <a:gd name="T25" fmla="*/ 78 h 126"/>
                <a:gd name="T26" fmla="*/ 194 w 197"/>
                <a:gd name="T27" fmla="*/ 76 h 126"/>
                <a:gd name="T28" fmla="*/ 194 w 197"/>
                <a:gd name="T29" fmla="*/ 81 h 126"/>
                <a:gd name="T30" fmla="*/ 197 w 197"/>
                <a:gd name="T31" fmla="*/ 88 h 126"/>
                <a:gd name="T32" fmla="*/ 189 w 197"/>
                <a:gd name="T33" fmla="*/ 93 h 126"/>
                <a:gd name="T34" fmla="*/ 180 w 197"/>
                <a:gd name="T35" fmla="*/ 100 h 126"/>
                <a:gd name="T36" fmla="*/ 180 w 197"/>
                <a:gd name="T37" fmla="*/ 104 h 126"/>
                <a:gd name="T38" fmla="*/ 178 w 197"/>
                <a:gd name="T39" fmla="*/ 116 h 126"/>
                <a:gd name="T40" fmla="*/ 173 w 197"/>
                <a:gd name="T41" fmla="*/ 121 h 126"/>
                <a:gd name="T42" fmla="*/ 166 w 197"/>
                <a:gd name="T43" fmla="*/ 116 h 126"/>
                <a:gd name="T44" fmla="*/ 159 w 197"/>
                <a:gd name="T45" fmla="*/ 114 h 126"/>
                <a:gd name="T46" fmla="*/ 145 w 197"/>
                <a:gd name="T47" fmla="*/ 112 h 126"/>
                <a:gd name="T48" fmla="*/ 126 w 197"/>
                <a:gd name="T49" fmla="*/ 119 h 126"/>
                <a:gd name="T50" fmla="*/ 119 w 197"/>
                <a:gd name="T51" fmla="*/ 123 h 126"/>
                <a:gd name="T52" fmla="*/ 109 w 197"/>
                <a:gd name="T53" fmla="*/ 123 h 126"/>
                <a:gd name="T54" fmla="*/ 100 w 197"/>
                <a:gd name="T55" fmla="*/ 123 h 126"/>
                <a:gd name="T56" fmla="*/ 92 w 197"/>
                <a:gd name="T57" fmla="*/ 123 h 126"/>
                <a:gd name="T58" fmla="*/ 78 w 197"/>
                <a:gd name="T59" fmla="*/ 123 h 126"/>
                <a:gd name="T60" fmla="*/ 74 w 197"/>
                <a:gd name="T61" fmla="*/ 121 h 126"/>
                <a:gd name="T62" fmla="*/ 62 w 197"/>
                <a:gd name="T63" fmla="*/ 123 h 126"/>
                <a:gd name="T64" fmla="*/ 59 w 197"/>
                <a:gd name="T65" fmla="*/ 119 h 126"/>
                <a:gd name="T66" fmla="*/ 57 w 197"/>
                <a:gd name="T67" fmla="*/ 112 h 126"/>
                <a:gd name="T68" fmla="*/ 50 w 197"/>
                <a:gd name="T69" fmla="*/ 107 h 126"/>
                <a:gd name="T70" fmla="*/ 55 w 197"/>
                <a:gd name="T71" fmla="*/ 100 h 126"/>
                <a:gd name="T72" fmla="*/ 43 w 197"/>
                <a:gd name="T73" fmla="*/ 102 h 126"/>
                <a:gd name="T74" fmla="*/ 33 w 197"/>
                <a:gd name="T75" fmla="*/ 102 h 126"/>
                <a:gd name="T76" fmla="*/ 24 w 197"/>
                <a:gd name="T77" fmla="*/ 95 h 126"/>
                <a:gd name="T78" fmla="*/ 26 w 197"/>
                <a:gd name="T79" fmla="*/ 88 h 126"/>
                <a:gd name="T80" fmla="*/ 14 w 197"/>
                <a:gd name="T81" fmla="*/ 81 h 126"/>
                <a:gd name="T82" fmla="*/ 5 w 197"/>
                <a:gd name="T83" fmla="*/ 67 h 126"/>
                <a:gd name="T84" fmla="*/ 0 w 197"/>
                <a:gd name="T85" fmla="*/ 64 h 126"/>
                <a:gd name="T86" fmla="*/ 10 w 197"/>
                <a:gd name="T87" fmla="*/ 57 h 126"/>
                <a:gd name="T88" fmla="*/ 17 w 197"/>
                <a:gd name="T89" fmla="*/ 55 h 126"/>
                <a:gd name="T90" fmla="*/ 22 w 197"/>
                <a:gd name="T91" fmla="*/ 45 h 126"/>
                <a:gd name="T92" fmla="*/ 33 w 197"/>
                <a:gd name="T93" fmla="*/ 19 h 126"/>
                <a:gd name="T94" fmla="*/ 43 w 197"/>
                <a:gd name="T95" fmla="*/ 10 h 126"/>
                <a:gd name="T96" fmla="*/ 45 w 197"/>
                <a:gd name="T9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26">
                  <a:moveTo>
                    <a:pt x="45" y="5"/>
                  </a:moveTo>
                  <a:lnTo>
                    <a:pt x="50" y="5"/>
                  </a:lnTo>
                  <a:lnTo>
                    <a:pt x="52" y="0"/>
                  </a:lnTo>
                  <a:lnTo>
                    <a:pt x="57" y="0"/>
                  </a:lnTo>
                  <a:lnTo>
                    <a:pt x="64" y="5"/>
                  </a:lnTo>
                  <a:lnTo>
                    <a:pt x="71" y="7"/>
                  </a:lnTo>
                  <a:lnTo>
                    <a:pt x="76" y="10"/>
                  </a:lnTo>
                  <a:lnTo>
                    <a:pt x="78" y="12"/>
                  </a:lnTo>
                  <a:lnTo>
                    <a:pt x="83" y="15"/>
                  </a:lnTo>
                  <a:lnTo>
                    <a:pt x="90" y="12"/>
                  </a:lnTo>
                  <a:lnTo>
                    <a:pt x="95" y="12"/>
                  </a:lnTo>
                  <a:lnTo>
                    <a:pt x="100" y="7"/>
                  </a:lnTo>
                  <a:lnTo>
                    <a:pt x="114" y="5"/>
                  </a:lnTo>
                  <a:lnTo>
                    <a:pt x="119" y="3"/>
                  </a:lnTo>
                  <a:lnTo>
                    <a:pt x="133" y="0"/>
                  </a:lnTo>
                  <a:lnTo>
                    <a:pt x="135" y="10"/>
                  </a:lnTo>
                  <a:lnTo>
                    <a:pt x="145" y="17"/>
                  </a:lnTo>
                  <a:lnTo>
                    <a:pt x="145" y="22"/>
                  </a:lnTo>
                  <a:lnTo>
                    <a:pt x="159" y="31"/>
                  </a:lnTo>
                  <a:lnTo>
                    <a:pt x="159" y="38"/>
                  </a:lnTo>
                  <a:lnTo>
                    <a:pt x="163" y="45"/>
                  </a:lnTo>
                  <a:lnTo>
                    <a:pt x="161" y="64"/>
                  </a:lnTo>
                  <a:lnTo>
                    <a:pt x="166" y="71"/>
                  </a:lnTo>
                  <a:lnTo>
                    <a:pt x="168" y="78"/>
                  </a:lnTo>
                  <a:lnTo>
                    <a:pt x="175" y="78"/>
                  </a:lnTo>
                  <a:lnTo>
                    <a:pt x="182" y="78"/>
                  </a:lnTo>
                  <a:lnTo>
                    <a:pt x="187" y="76"/>
                  </a:lnTo>
                  <a:lnTo>
                    <a:pt x="194" y="76"/>
                  </a:lnTo>
                  <a:lnTo>
                    <a:pt x="197" y="78"/>
                  </a:lnTo>
                  <a:lnTo>
                    <a:pt x="194" y="81"/>
                  </a:lnTo>
                  <a:lnTo>
                    <a:pt x="197" y="83"/>
                  </a:lnTo>
                  <a:lnTo>
                    <a:pt x="197" y="88"/>
                  </a:lnTo>
                  <a:lnTo>
                    <a:pt x="194" y="93"/>
                  </a:lnTo>
                  <a:lnTo>
                    <a:pt x="189" y="93"/>
                  </a:lnTo>
                  <a:lnTo>
                    <a:pt x="182" y="95"/>
                  </a:lnTo>
                  <a:lnTo>
                    <a:pt x="180" y="100"/>
                  </a:lnTo>
                  <a:lnTo>
                    <a:pt x="178" y="102"/>
                  </a:lnTo>
                  <a:lnTo>
                    <a:pt x="180" y="104"/>
                  </a:lnTo>
                  <a:lnTo>
                    <a:pt x="180" y="112"/>
                  </a:lnTo>
                  <a:lnTo>
                    <a:pt x="178" y="116"/>
                  </a:lnTo>
                  <a:lnTo>
                    <a:pt x="178" y="121"/>
                  </a:lnTo>
                  <a:lnTo>
                    <a:pt x="173" y="121"/>
                  </a:lnTo>
                  <a:lnTo>
                    <a:pt x="173" y="119"/>
                  </a:lnTo>
                  <a:lnTo>
                    <a:pt x="166" y="116"/>
                  </a:lnTo>
                  <a:lnTo>
                    <a:pt x="161" y="119"/>
                  </a:lnTo>
                  <a:lnTo>
                    <a:pt x="159" y="114"/>
                  </a:lnTo>
                  <a:lnTo>
                    <a:pt x="152" y="112"/>
                  </a:lnTo>
                  <a:lnTo>
                    <a:pt x="145" y="112"/>
                  </a:lnTo>
                  <a:lnTo>
                    <a:pt x="140" y="112"/>
                  </a:lnTo>
                  <a:lnTo>
                    <a:pt x="126" y="119"/>
                  </a:lnTo>
                  <a:lnTo>
                    <a:pt x="126" y="121"/>
                  </a:lnTo>
                  <a:lnTo>
                    <a:pt x="119" y="123"/>
                  </a:lnTo>
                  <a:lnTo>
                    <a:pt x="116" y="126"/>
                  </a:lnTo>
                  <a:lnTo>
                    <a:pt x="109" y="123"/>
                  </a:lnTo>
                  <a:lnTo>
                    <a:pt x="104" y="123"/>
                  </a:lnTo>
                  <a:lnTo>
                    <a:pt x="100" y="123"/>
                  </a:lnTo>
                  <a:lnTo>
                    <a:pt x="95" y="123"/>
                  </a:lnTo>
                  <a:lnTo>
                    <a:pt x="92" y="123"/>
                  </a:lnTo>
                  <a:lnTo>
                    <a:pt x="85" y="126"/>
                  </a:lnTo>
                  <a:lnTo>
                    <a:pt x="78" y="123"/>
                  </a:lnTo>
                  <a:lnTo>
                    <a:pt x="76" y="123"/>
                  </a:lnTo>
                  <a:lnTo>
                    <a:pt x="74" y="121"/>
                  </a:lnTo>
                  <a:lnTo>
                    <a:pt x="66" y="121"/>
                  </a:lnTo>
                  <a:lnTo>
                    <a:pt x="62" y="123"/>
                  </a:lnTo>
                  <a:lnTo>
                    <a:pt x="59" y="121"/>
                  </a:lnTo>
                  <a:lnTo>
                    <a:pt x="59" y="119"/>
                  </a:lnTo>
                  <a:lnTo>
                    <a:pt x="62" y="114"/>
                  </a:lnTo>
                  <a:lnTo>
                    <a:pt x="57" y="112"/>
                  </a:lnTo>
                  <a:lnTo>
                    <a:pt x="52" y="112"/>
                  </a:lnTo>
                  <a:lnTo>
                    <a:pt x="50" y="107"/>
                  </a:lnTo>
                  <a:lnTo>
                    <a:pt x="50" y="104"/>
                  </a:lnTo>
                  <a:lnTo>
                    <a:pt x="55" y="100"/>
                  </a:lnTo>
                  <a:lnTo>
                    <a:pt x="45" y="97"/>
                  </a:lnTo>
                  <a:lnTo>
                    <a:pt x="43" y="102"/>
                  </a:lnTo>
                  <a:lnTo>
                    <a:pt x="38" y="100"/>
                  </a:lnTo>
                  <a:lnTo>
                    <a:pt x="33" y="102"/>
                  </a:lnTo>
                  <a:lnTo>
                    <a:pt x="31" y="97"/>
                  </a:lnTo>
                  <a:lnTo>
                    <a:pt x="24" y="95"/>
                  </a:lnTo>
                  <a:lnTo>
                    <a:pt x="24" y="93"/>
                  </a:lnTo>
                  <a:lnTo>
                    <a:pt x="26" y="88"/>
                  </a:lnTo>
                  <a:lnTo>
                    <a:pt x="19" y="83"/>
                  </a:lnTo>
                  <a:lnTo>
                    <a:pt x="14" y="81"/>
                  </a:lnTo>
                  <a:lnTo>
                    <a:pt x="12" y="76"/>
                  </a:lnTo>
                  <a:lnTo>
                    <a:pt x="5" y="67"/>
                  </a:lnTo>
                  <a:lnTo>
                    <a:pt x="5" y="64"/>
                  </a:lnTo>
                  <a:lnTo>
                    <a:pt x="0" y="64"/>
                  </a:lnTo>
                  <a:lnTo>
                    <a:pt x="5" y="59"/>
                  </a:lnTo>
                  <a:lnTo>
                    <a:pt x="10" y="57"/>
                  </a:lnTo>
                  <a:lnTo>
                    <a:pt x="10" y="55"/>
                  </a:lnTo>
                  <a:lnTo>
                    <a:pt x="17" y="55"/>
                  </a:lnTo>
                  <a:lnTo>
                    <a:pt x="22" y="50"/>
                  </a:lnTo>
                  <a:lnTo>
                    <a:pt x="22" y="45"/>
                  </a:lnTo>
                  <a:lnTo>
                    <a:pt x="29" y="33"/>
                  </a:lnTo>
                  <a:lnTo>
                    <a:pt x="33" y="19"/>
                  </a:lnTo>
                  <a:lnTo>
                    <a:pt x="38" y="12"/>
                  </a:lnTo>
                  <a:lnTo>
                    <a:pt x="43" y="10"/>
                  </a:lnTo>
                  <a:lnTo>
                    <a:pt x="45" y="5"/>
                  </a:lnTo>
                  <a:lnTo>
                    <a:pt x="45" y="5"/>
                  </a:lnTo>
                  <a:lnTo>
                    <a:pt x="45" y="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04" name="Republic of Congo">
              <a:extLst>
                <a:ext uri="{FF2B5EF4-FFF2-40B4-BE49-F238E27FC236}">
                  <a16:creationId xmlns:a16="http://schemas.microsoft.com/office/drawing/2014/main" xmlns="" id="{BA121305-A4FC-442B-909E-5C29B5575279}"/>
                </a:ext>
              </a:extLst>
            </p:cNvPr>
            <p:cNvSpPr>
              <a:spLocks/>
            </p:cNvSpPr>
            <p:nvPr/>
          </p:nvSpPr>
          <p:spPr bwMode="auto">
            <a:xfrm>
              <a:off x="6165675" y="4237594"/>
              <a:ext cx="196394" cy="230451"/>
            </a:xfrm>
            <a:custGeom>
              <a:avLst/>
              <a:gdLst>
                <a:gd name="T0" fmla="*/ 5 w 173"/>
                <a:gd name="T1" fmla="*/ 168 h 203"/>
                <a:gd name="T2" fmla="*/ 12 w 173"/>
                <a:gd name="T3" fmla="*/ 165 h 203"/>
                <a:gd name="T4" fmla="*/ 21 w 173"/>
                <a:gd name="T5" fmla="*/ 165 h 203"/>
                <a:gd name="T6" fmla="*/ 14 w 173"/>
                <a:gd name="T7" fmla="*/ 149 h 203"/>
                <a:gd name="T8" fmla="*/ 7 w 173"/>
                <a:gd name="T9" fmla="*/ 146 h 203"/>
                <a:gd name="T10" fmla="*/ 12 w 173"/>
                <a:gd name="T11" fmla="*/ 142 h 203"/>
                <a:gd name="T12" fmla="*/ 21 w 173"/>
                <a:gd name="T13" fmla="*/ 139 h 203"/>
                <a:gd name="T14" fmla="*/ 33 w 173"/>
                <a:gd name="T15" fmla="*/ 134 h 203"/>
                <a:gd name="T16" fmla="*/ 38 w 173"/>
                <a:gd name="T17" fmla="*/ 127 h 203"/>
                <a:gd name="T18" fmla="*/ 50 w 173"/>
                <a:gd name="T19" fmla="*/ 139 h 203"/>
                <a:gd name="T20" fmla="*/ 61 w 173"/>
                <a:gd name="T21" fmla="*/ 137 h 203"/>
                <a:gd name="T22" fmla="*/ 69 w 173"/>
                <a:gd name="T23" fmla="*/ 144 h 203"/>
                <a:gd name="T24" fmla="*/ 73 w 173"/>
                <a:gd name="T25" fmla="*/ 118 h 203"/>
                <a:gd name="T26" fmla="*/ 73 w 173"/>
                <a:gd name="T27" fmla="*/ 101 h 203"/>
                <a:gd name="T28" fmla="*/ 69 w 173"/>
                <a:gd name="T29" fmla="*/ 94 h 203"/>
                <a:gd name="T30" fmla="*/ 64 w 173"/>
                <a:gd name="T31" fmla="*/ 89 h 203"/>
                <a:gd name="T32" fmla="*/ 66 w 173"/>
                <a:gd name="T33" fmla="*/ 87 h 203"/>
                <a:gd name="T34" fmla="*/ 66 w 173"/>
                <a:gd name="T35" fmla="*/ 82 h 203"/>
                <a:gd name="T36" fmla="*/ 76 w 173"/>
                <a:gd name="T37" fmla="*/ 75 h 203"/>
                <a:gd name="T38" fmla="*/ 76 w 173"/>
                <a:gd name="T39" fmla="*/ 66 h 203"/>
                <a:gd name="T40" fmla="*/ 66 w 173"/>
                <a:gd name="T41" fmla="*/ 56 h 203"/>
                <a:gd name="T42" fmla="*/ 52 w 173"/>
                <a:gd name="T43" fmla="*/ 59 h 203"/>
                <a:gd name="T44" fmla="*/ 47 w 173"/>
                <a:gd name="T45" fmla="*/ 56 h 203"/>
                <a:gd name="T46" fmla="*/ 45 w 173"/>
                <a:gd name="T47" fmla="*/ 44 h 203"/>
                <a:gd name="T48" fmla="*/ 78 w 173"/>
                <a:gd name="T49" fmla="*/ 40 h 203"/>
                <a:gd name="T50" fmla="*/ 83 w 173"/>
                <a:gd name="T51" fmla="*/ 42 h 203"/>
                <a:gd name="T52" fmla="*/ 90 w 173"/>
                <a:gd name="T53" fmla="*/ 44 h 203"/>
                <a:gd name="T54" fmla="*/ 95 w 173"/>
                <a:gd name="T55" fmla="*/ 42 h 203"/>
                <a:gd name="T56" fmla="*/ 104 w 173"/>
                <a:gd name="T57" fmla="*/ 44 h 203"/>
                <a:gd name="T58" fmla="*/ 109 w 173"/>
                <a:gd name="T59" fmla="*/ 44 h 203"/>
                <a:gd name="T60" fmla="*/ 114 w 173"/>
                <a:gd name="T61" fmla="*/ 44 h 203"/>
                <a:gd name="T62" fmla="*/ 116 w 173"/>
                <a:gd name="T63" fmla="*/ 35 h 203"/>
                <a:gd name="T64" fmla="*/ 132 w 173"/>
                <a:gd name="T65" fmla="*/ 9 h 203"/>
                <a:gd name="T66" fmla="*/ 147 w 173"/>
                <a:gd name="T67" fmla="*/ 2 h 203"/>
                <a:gd name="T68" fmla="*/ 156 w 173"/>
                <a:gd name="T69" fmla="*/ 0 h 203"/>
                <a:gd name="T70" fmla="*/ 166 w 173"/>
                <a:gd name="T71" fmla="*/ 4 h 203"/>
                <a:gd name="T72" fmla="*/ 170 w 173"/>
                <a:gd name="T73" fmla="*/ 4 h 203"/>
                <a:gd name="T74" fmla="*/ 168 w 173"/>
                <a:gd name="T75" fmla="*/ 21 h 203"/>
                <a:gd name="T76" fmla="*/ 161 w 173"/>
                <a:gd name="T77" fmla="*/ 44 h 203"/>
                <a:gd name="T78" fmla="*/ 156 w 173"/>
                <a:gd name="T79" fmla="*/ 59 h 203"/>
                <a:gd name="T80" fmla="*/ 154 w 173"/>
                <a:gd name="T81" fmla="*/ 75 h 203"/>
                <a:gd name="T82" fmla="*/ 151 w 173"/>
                <a:gd name="T83" fmla="*/ 82 h 203"/>
                <a:gd name="T84" fmla="*/ 142 w 173"/>
                <a:gd name="T85" fmla="*/ 111 h 203"/>
                <a:gd name="T86" fmla="*/ 130 w 173"/>
                <a:gd name="T87" fmla="*/ 113 h 203"/>
                <a:gd name="T88" fmla="*/ 121 w 173"/>
                <a:gd name="T89" fmla="*/ 127 h 203"/>
                <a:gd name="T90" fmla="*/ 114 w 173"/>
                <a:gd name="T91" fmla="*/ 146 h 203"/>
                <a:gd name="T92" fmla="*/ 111 w 173"/>
                <a:gd name="T93" fmla="*/ 165 h 203"/>
                <a:gd name="T94" fmla="*/ 104 w 173"/>
                <a:gd name="T95" fmla="*/ 177 h 203"/>
                <a:gd name="T96" fmla="*/ 90 w 173"/>
                <a:gd name="T97" fmla="*/ 191 h 203"/>
                <a:gd name="T98" fmla="*/ 76 w 173"/>
                <a:gd name="T99" fmla="*/ 196 h 203"/>
                <a:gd name="T100" fmla="*/ 76 w 173"/>
                <a:gd name="T101" fmla="*/ 186 h 203"/>
                <a:gd name="T102" fmla="*/ 64 w 173"/>
                <a:gd name="T103" fmla="*/ 189 h 203"/>
                <a:gd name="T104" fmla="*/ 59 w 173"/>
                <a:gd name="T105" fmla="*/ 194 h 203"/>
                <a:gd name="T106" fmla="*/ 52 w 173"/>
                <a:gd name="T107" fmla="*/ 194 h 203"/>
                <a:gd name="T108" fmla="*/ 45 w 173"/>
                <a:gd name="T109" fmla="*/ 194 h 203"/>
                <a:gd name="T110" fmla="*/ 43 w 173"/>
                <a:gd name="T111" fmla="*/ 189 h 203"/>
                <a:gd name="T112" fmla="*/ 33 w 173"/>
                <a:gd name="T113" fmla="*/ 189 h 203"/>
                <a:gd name="T114" fmla="*/ 26 w 173"/>
                <a:gd name="T115" fmla="*/ 196 h 203"/>
                <a:gd name="T116" fmla="*/ 19 w 173"/>
                <a:gd name="T117" fmla="*/ 203 h 203"/>
                <a:gd name="T118" fmla="*/ 14 w 173"/>
                <a:gd name="T119" fmla="*/ 191 h 203"/>
                <a:gd name="T120" fmla="*/ 5 w 173"/>
                <a:gd name="T121" fmla="*/ 1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3" h="203">
                  <a:moveTo>
                    <a:pt x="0" y="175"/>
                  </a:moveTo>
                  <a:lnTo>
                    <a:pt x="5" y="170"/>
                  </a:lnTo>
                  <a:lnTo>
                    <a:pt x="5" y="168"/>
                  </a:lnTo>
                  <a:lnTo>
                    <a:pt x="7" y="168"/>
                  </a:lnTo>
                  <a:lnTo>
                    <a:pt x="12" y="168"/>
                  </a:lnTo>
                  <a:lnTo>
                    <a:pt x="12" y="165"/>
                  </a:lnTo>
                  <a:lnTo>
                    <a:pt x="14" y="165"/>
                  </a:lnTo>
                  <a:lnTo>
                    <a:pt x="21" y="170"/>
                  </a:lnTo>
                  <a:lnTo>
                    <a:pt x="21" y="165"/>
                  </a:lnTo>
                  <a:lnTo>
                    <a:pt x="19" y="153"/>
                  </a:lnTo>
                  <a:lnTo>
                    <a:pt x="17" y="151"/>
                  </a:lnTo>
                  <a:lnTo>
                    <a:pt x="14" y="149"/>
                  </a:lnTo>
                  <a:lnTo>
                    <a:pt x="9" y="151"/>
                  </a:lnTo>
                  <a:lnTo>
                    <a:pt x="7" y="151"/>
                  </a:lnTo>
                  <a:lnTo>
                    <a:pt x="7" y="146"/>
                  </a:lnTo>
                  <a:lnTo>
                    <a:pt x="7" y="144"/>
                  </a:lnTo>
                  <a:lnTo>
                    <a:pt x="7" y="142"/>
                  </a:lnTo>
                  <a:lnTo>
                    <a:pt x="12" y="142"/>
                  </a:lnTo>
                  <a:lnTo>
                    <a:pt x="17" y="144"/>
                  </a:lnTo>
                  <a:lnTo>
                    <a:pt x="19" y="142"/>
                  </a:lnTo>
                  <a:lnTo>
                    <a:pt x="21" y="139"/>
                  </a:lnTo>
                  <a:lnTo>
                    <a:pt x="24" y="139"/>
                  </a:lnTo>
                  <a:lnTo>
                    <a:pt x="31" y="139"/>
                  </a:lnTo>
                  <a:lnTo>
                    <a:pt x="33" y="134"/>
                  </a:lnTo>
                  <a:lnTo>
                    <a:pt x="33" y="130"/>
                  </a:lnTo>
                  <a:lnTo>
                    <a:pt x="33" y="127"/>
                  </a:lnTo>
                  <a:lnTo>
                    <a:pt x="38" y="127"/>
                  </a:lnTo>
                  <a:lnTo>
                    <a:pt x="43" y="137"/>
                  </a:lnTo>
                  <a:lnTo>
                    <a:pt x="45" y="142"/>
                  </a:lnTo>
                  <a:lnTo>
                    <a:pt x="50" y="139"/>
                  </a:lnTo>
                  <a:lnTo>
                    <a:pt x="54" y="139"/>
                  </a:lnTo>
                  <a:lnTo>
                    <a:pt x="57" y="139"/>
                  </a:lnTo>
                  <a:lnTo>
                    <a:pt x="61" y="137"/>
                  </a:lnTo>
                  <a:lnTo>
                    <a:pt x="66" y="139"/>
                  </a:lnTo>
                  <a:lnTo>
                    <a:pt x="66" y="144"/>
                  </a:lnTo>
                  <a:lnTo>
                    <a:pt x="69" y="144"/>
                  </a:lnTo>
                  <a:lnTo>
                    <a:pt x="69" y="139"/>
                  </a:lnTo>
                  <a:lnTo>
                    <a:pt x="69" y="134"/>
                  </a:lnTo>
                  <a:lnTo>
                    <a:pt x="73" y="118"/>
                  </a:lnTo>
                  <a:lnTo>
                    <a:pt x="76" y="108"/>
                  </a:lnTo>
                  <a:lnTo>
                    <a:pt x="76" y="104"/>
                  </a:lnTo>
                  <a:lnTo>
                    <a:pt x="73" y="101"/>
                  </a:lnTo>
                  <a:lnTo>
                    <a:pt x="73" y="99"/>
                  </a:lnTo>
                  <a:lnTo>
                    <a:pt x="69" y="97"/>
                  </a:lnTo>
                  <a:lnTo>
                    <a:pt x="69" y="94"/>
                  </a:lnTo>
                  <a:lnTo>
                    <a:pt x="66" y="94"/>
                  </a:lnTo>
                  <a:lnTo>
                    <a:pt x="64" y="92"/>
                  </a:lnTo>
                  <a:lnTo>
                    <a:pt x="64" y="89"/>
                  </a:lnTo>
                  <a:lnTo>
                    <a:pt x="64" y="89"/>
                  </a:lnTo>
                  <a:lnTo>
                    <a:pt x="66" y="87"/>
                  </a:lnTo>
                  <a:lnTo>
                    <a:pt x="66" y="87"/>
                  </a:lnTo>
                  <a:lnTo>
                    <a:pt x="69" y="85"/>
                  </a:lnTo>
                  <a:lnTo>
                    <a:pt x="66" y="82"/>
                  </a:lnTo>
                  <a:lnTo>
                    <a:pt x="66" y="82"/>
                  </a:lnTo>
                  <a:lnTo>
                    <a:pt x="66" y="78"/>
                  </a:lnTo>
                  <a:lnTo>
                    <a:pt x="71" y="75"/>
                  </a:lnTo>
                  <a:lnTo>
                    <a:pt x="76" y="75"/>
                  </a:lnTo>
                  <a:lnTo>
                    <a:pt x="76" y="71"/>
                  </a:lnTo>
                  <a:lnTo>
                    <a:pt x="73" y="68"/>
                  </a:lnTo>
                  <a:lnTo>
                    <a:pt x="76" y="66"/>
                  </a:lnTo>
                  <a:lnTo>
                    <a:pt x="76" y="59"/>
                  </a:lnTo>
                  <a:lnTo>
                    <a:pt x="73" y="56"/>
                  </a:lnTo>
                  <a:lnTo>
                    <a:pt x="66" y="56"/>
                  </a:lnTo>
                  <a:lnTo>
                    <a:pt x="61" y="59"/>
                  </a:lnTo>
                  <a:lnTo>
                    <a:pt x="57" y="61"/>
                  </a:lnTo>
                  <a:lnTo>
                    <a:pt x="52" y="59"/>
                  </a:lnTo>
                  <a:lnTo>
                    <a:pt x="50" y="61"/>
                  </a:lnTo>
                  <a:lnTo>
                    <a:pt x="47" y="61"/>
                  </a:lnTo>
                  <a:lnTo>
                    <a:pt x="47" y="56"/>
                  </a:lnTo>
                  <a:lnTo>
                    <a:pt x="47" y="54"/>
                  </a:lnTo>
                  <a:lnTo>
                    <a:pt x="47" y="47"/>
                  </a:lnTo>
                  <a:lnTo>
                    <a:pt x="45" y="44"/>
                  </a:lnTo>
                  <a:lnTo>
                    <a:pt x="47" y="40"/>
                  </a:lnTo>
                  <a:lnTo>
                    <a:pt x="76" y="40"/>
                  </a:lnTo>
                  <a:lnTo>
                    <a:pt x="78" y="40"/>
                  </a:lnTo>
                  <a:lnTo>
                    <a:pt x="78" y="40"/>
                  </a:lnTo>
                  <a:lnTo>
                    <a:pt x="80" y="40"/>
                  </a:lnTo>
                  <a:lnTo>
                    <a:pt x="83" y="42"/>
                  </a:lnTo>
                  <a:lnTo>
                    <a:pt x="85" y="42"/>
                  </a:lnTo>
                  <a:lnTo>
                    <a:pt x="88" y="42"/>
                  </a:lnTo>
                  <a:lnTo>
                    <a:pt x="90" y="44"/>
                  </a:lnTo>
                  <a:lnTo>
                    <a:pt x="92" y="44"/>
                  </a:lnTo>
                  <a:lnTo>
                    <a:pt x="92" y="42"/>
                  </a:lnTo>
                  <a:lnTo>
                    <a:pt x="95" y="42"/>
                  </a:lnTo>
                  <a:lnTo>
                    <a:pt x="97" y="44"/>
                  </a:lnTo>
                  <a:lnTo>
                    <a:pt x="99" y="44"/>
                  </a:lnTo>
                  <a:lnTo>
                    <a:pt x="104" y="44"/>
                  </a:lnTo>
                  <a:lnTo>
                    <a:pt x="106" y="44"/>
                  </a:lnTo>
                  <a:lnTo>
                    <a:pt x="109" y="47"/>
                  </a:lnTo>
                  <a:lnTo>
                    <a:pt x="109" y="44"/>
                  </a:lnTo>
                  <a:lnTo>
                    <a:pt x="111" y="47"/>
                  </a:lnTo>
                  <a:lnTo>
                    <a:pt x="114" y="47"/>
                  </a:lnTo>
                  <a:lnTo>
                    <a:pt x="114" y="44"/>
                  </a:lnTo>
                  <a:lnTo>
                    <a:pt x="111" y="40"/>
                  </a:lnTo>
                  <a:lnTo>
                    <a:pt x="114" y="40"/>
                  </a:lnTo>
                  <a:lnTo>
                    <a:pt x="116" y="35"/>
                  </a:lnTo>
                  <a:lnTo>
                    <a:pt x="116" y="33"/>
                  </a:lnTo>
                  <a:lnTo>
                    <a:pt x="128" y="14"/>
                  </a:lnTo>
                  <a:lnTo>
                    <a:pt x="132" y="9"/>
                  </a:lnTo>
                  <a:lnTo>
                    <a:pt x="137" y="9"/>
                  </a:lnTo>
                  <a:lnTo>
                    <a:pt x="137" y="7"/>
                  </a:lnTo>
                  <a:lnTo>
                    <a:pt x="147" y="2"/>
                  </a:lnTo>
                  <a:lnTo>
                    <a:pt x="151" y="2"/>
                  </a:lnTo>
                  <a:lnTo>
                    <a:pt x="154" y="0"/>
                  </a:lnTo>
                  <a:lnTo>
                    <a:pt x="156" y="0"/>
                  </a:lnTo>
                  <a:lnTo>
                    <a:pt x="161" y="0"/>
                  </a:lnTo>
                  <a:lnTo>
                    <a:pt x="161" y="2"/>
                  </a:lnTo>
                  <a:lnTo>
                    <a:pt x="166" y="4"/>
                  </a:lnTo>
                  <a:lnTo>
                    <a:pt x="168" y="4"/>
                  </a:lnTo>
                  <a:lnTo>
                    <a:pt x="170" y="4"/>
                  </a:lnTo>
                  <a:lnTo>
                    <a:pt x="170" y="4"/>
                  </a:lnTo>
                  <a:lnTo>
                    <a:pt x="173" y="9"/>
                  </a:lnTo>
                  <a:lnTo>
                    <a:pt x="173" y="18"/>
                  </a:lnTo>
                  <a:lnTo>
                    <a:pt x="168" y="21"/>
                  </a:lnTo>
                  <a:lnTo>
                    <a:pt x="168" y="23"/>
                  </a:lnTo>
                  <a:lnTo>
                    <a:pt x="158" y="37"/>
                  </a:lnTo>
                  <a:lnTo>
                    <a:pt x="161" y="44"/>
                  </a:lnTo>
                  <a:lnTo>
                    <a:pt x="158" y="49"/>
                  </a:lnTo>
                  <a:lnTo>
                    <a:pt x="158" y="54"/>
                  </a:lnTo>
                  <a:lnTo>
                    <a:pt x="156" y="59"/>
                  </a:lnTo>
                  <a:lnTo>
                    <a:pt x="154" y="66"/>
                  </a:lnTo>
                  <a:lnTo>
                    <a:pt x="156" y="68"/>
                  </a:lnTo>
                  <a:lnTo>
                    <a:pt x="154" y="75"/>
                  </a:lnTo>
                  <a:lnTo>
                    <a:pt x="154" y="75"/>
                  </a:lnTo>
                  <a:lnTo>
                    <a:pt x="154" y="82"/>
                  </a:lnTo>
                  <a:lnTo>
                    <a:pt x="151" y="82"/>
                  </a:lnTo>
                  <a:lnTo>
                    <a:pt x="149" y="92"/>
                  </a:lnTo>
                  <a:lnTo>
                    <a:pt x="149" y="99"/>
                  </a:lnTo>
                  <a:lnTo>
                    <a:pt x="142" y="111"/>
                  </a:lnTo>
                  <a:lnTo>
                    <a:pt x="137" y="111"/>
                  </a:lnTo>
                  <a:lnTo>
                    <a:pt x="132" y="115"/>
                  </a:lnTo>
                  <a:lnTo>
                    <a:pt x="130" y="113"/>
                  </a:lnTo>
                  <a:lnTo>
                    <a:pt x="125" y="118"/>
                  </a:lnTo>
                  <a:lnTo>
                    <a:pt x="121" y="123"/>
                  </a:lnTo>
                  <a:lnTo>
                    <a:pt x="121" y="127"/>
                  </a:lnTo>
                  <a:lnTo>
                    <a:pt x="114" y="134"/>
                  </a:lnTo>
                  <a:lnTo>
                    <a:pt x="111" y="139"/>
                  </a:lnTo>
                  <a:lnTo>
                    <a:pt x="114" y="146"/>
                  </a:lnTo>
                  <a:lnTo>
                    <a:pt x="114" y="146"/>
                  </a:lnTo>
                  <a:lnTo>
                    <a:pt x="114" y="160"/>
                  </a:lnTo>
                  <a:lnTo>
                    <a:pt x="111" y="165"/>
                  </a:lnTo>
                  <a:lnTo>
                    <a:pt x="111" y="170"/>
                  </a:lnTo>
                  <a:lnTo>
                    <a:pt x="109" y="175"/>
                  </a:lnTo>
                  <a:lnTo>
                    <a:pt x="104" y="177"/>
                  </a:lnTo>
                  <a:lnTo>
                    <a:pt x="99" y="179"/>
                  </a:lnTo>
                  <a:lnTo>
                    <a:pt x="99" y="182"/>
                  </a:lnTo>
                  <a:lnTo>
                    <a:pt x="90" y="191"/>
                  </a:lnTo>
                  <a:lnTo>
                    <a:pt x="88" y="196"/>
                  </a:lnTo>
                  <a:lnTo>
                    <a:pt x="80" y="198"/>
                  </a:lnTo>
                  <a:lnTo>
                    <a:pt x="76" y="196"/>
                  </a:lnTo>
                  <a:lnTo>
                    <a:pt x="76" y="191"/>
                  </a:lnTo>
                  <a:lnTo>
                    <a:pt x="73" y="191"/>
                  </a:lnTo>
                  <a:lnTo>
                    <a:pt x="76" y="186"/>
                  </a:lnTo>
                  <a:lnTo>
                    <a:pt x="76" y="184"/>
                  </a:lnTo>
                  <a:lnTo>
                    <a:pt x="69" y="186"/>
                  </a:lnTo>
                  <a:lnTo>
                    <a:pt x="64" y="189"/>
                  </a:lnTo>
                  <a:lnTo>
                    <a:pt x="61" y="189"/>
                  </a:lnTo>
                  <a:lnTo>
                    <a:pt x="59" y="189"/>
                  </a:lnTo>
                  <a:lnTo>
                    <a:pt x="59" y="194"/>
                  </a:lnTo>
                  <a:lnTo>
                    <a:pt x="57" y="196"/>
                  </a:lnTo>
                  <a:lnTo>
                    <a:pt x="52" y="196"/>
                  </a:lnTo>
                  <a:lnTo>
                    <a:pt x="52" y="194"/>
                  </a:lnTo>
                  <a:lnTo>
                    <a:pt x="50" y="191"/>
                  </a:lnTo>
                  <a:lnTo>
                    <a:pt x="47" y="194"/>
                  </a:lnTo>
                  <a:lnTo>
                    <a:pt x="45" y="194"/>
                  </a:lnTo>
                  <a:lnTo>
                    <a:pt x="45" y="194"/>
                  </a:lnTo>
                  <a:lnTo>
                    <a:pt x="45" y="191"/>
                  </a:lnTo>
                  <a:lnTo>
                    <a:pt x="43" y="189"/>
                  </a:lnTo>
                  <a:lnTo>
                    <a:pt x="40" y="186"/>
                  </a:lnTo>
                  <a:lnTo>
                    <a:pt x="38" y="186"/>
                  </a:lnTo>
                  <a:lnTo>
                    <a:pt x="33" y="189"/>
                  </a:lnTo>
                  <a:lnTo>
                    <a:pt x="31" y="189"/>
                  </a:lnTo>
                  <a:lnTo>
                    <a:pt x="28" y="194"/>
                  </a:lnTo>
                  <a:lnTo>
                    <a:pt x="26" y="196"/>
                  </a:lnTo>
                  <a:lnTo>
                    <a:pt x="24" y="196"/>
                  </a:lnTo>
                  <a:lnTo>
                    <a:pt x="21" y="201"/>
                  </a:lnTo>
                  <a:lnTo>
                    <a:pt x="19" y="203"/>
                  </a:lnTo>
                  <a:lnTo>
                    <a:pt x="17" y="198"/>
                  </a:lnTo>
                  <a:lnTo>
                    <a:pt x="17" y="196"/>
                  </a:lnTo>
                  <a:lnTo>
                    <a:pt x="14" y="191"/>
                  </a:lnTo>
                  <a:lnTo>
                    <a:pt x="14" y="186"/>
                  </a:lnTo>
                  <a:lnTo>
                    <a:pt x="7" y="182"/>
                  </a:lnTo>
                  <a:lnTo>
                    <a:pt x="5" y="179"/>
                  </a:lnTo>
                  <a:lnTo>
                    <a:pt x="0" y="175"/>
                  </a:lnTo>
                  <a:lnTo>
                    <a:pt x="0" y="1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05" name="Qatar">
              <a:extLst>
                <a:ext uri="{FF2B5EF4-FFF2-40B4-BE49-F238E27FC236}">
                  <a16:creationId xmlns:a16="http://schemas.microsoft.com/office/drawing/2014/main" xmlns="" id="{973E529C-9F9F-4A1B-99C9-AFE2C0AE6916}"/>
                </a:ext>
              </a:extLst>
            </p:cNvPr>
            <p:cNvSpPr>
              <a:spLocks/>
            </p:cNvSpPr>
            <p:nvPr/>
          </p:nvSpPr>
          <p:spPr bwMode="auto">
            <a:xfrm>
              <a:off x="7153322" y="3643871"/>
              <a:ext cx="21569" cy="42003"/>
            </a:xfrm>
            <a:custGeom>
              <a:avLst/>
              <a:gdLst>
                <a:gd name="T0" fmla="*/ 14 w 19"/>
                <a:gd name="T1" fmla="*/ 37 h 37"/>
                <a:gd name="T2" fmla="*/ 12 w 19"/>
                <a:gd name="T3" fmla="*/ 37 h 37"/>
                <a:gd name="T4" fmla="*/ 3 w 19"/>
                <a:gd name="T5" fmla="*/ 35 h 37"/>
                <a:gd name="T6" fmla="*/ 3 w 19"/>
                <a:gd name="T7" fmla="*/ 33 h 37"/>
                <a:gd name="T8" fmla="*/ 5 w 19"/>
                <a:gd name="T9" fmla="*/ 33 h 37"/>
                <a:gd name="T10" fmla="*/ 5 w 19"/>
                <a:gd name="T11" fmla="*/ 28 h 37"/>
                <a:gd name="T12" fmla="*/ 3 w 19"/>
                <a:gd name="T13" fmla="*/ 26 h 37"/>
                <a:gd name="T14" fmla="*/ 0 w 19"/>
                <a:gd name="T15" fmla="*/ 23 h 37"/>
                <a:gd name="T16" fmla="*/ 3 w 19"/>
                <a:gd name="T17" fmla="*/ 16 h 37"/>
                <a:gd name="T18" fmla="*/ 5 w 19"/>
                <a:gd name="T19" fmla="*/ 16 h 37"/>
                <a:gd name="T20" fmla="*/ 5 w 19"/>
                <a:gd name="T21" fmla="*/ 16 h 37"/>
                <a:gd name="T22" fmla="*/ 5 w 19"/>
                <a:gd name="T23" fmla="*/ 9 h 37"/>
                <a:gd name="T24" fmla="*/ 5 w 19"/>
                <a:gd name="T25" fmla="*/ 9 h 37"/>
                <a:gd name="T26" fmla="*/ 5 w 19"/>
                <a:gd name="T27" fmla="*/ 7 h 37"/>
                <a:gd name="T28" fmla="*/ 5 w 19"/>
                <a:gd name="T29" fmla="*/ 4 h 37"/>
                <a:gd name="T30" fmla="*/ 5 w 19"/>
                <a:gd name="T31" fmla="*/ 2 h 37"/>
                <a:gd name="T32" fmla="*/ 7 w 19"/>
                <a:gd name="T33" fmla="*/ 2 h 37"/>
                <a:gd name="T34" fmla="*/ 7 w 19"/>
                <a:gd name="T35" fmla="*/ 0 h 37"/>
                <a:gd name="T36" fmla="*/ 10 w 19"/>
                <a:gd name="T37" fmla="*/ 0 h 37"/>
                <a:gd name="T38" fmla="*/ 14 w 19"/>
                <a:gd name="T39" fmla="*/ 4 h 37"/>
                <a:gd name="T40" fmla="*/ 14 w 19"/>
                <a:gd name="T41" fmla="*/ 7 h 37"/>
                <a:gd name="T42" fmla="*/ 17 w 19"/>
                <a:gd name="T43" fmla="*/ 7 h 37"/>
                <a:gd name="T44" fmla="*/ 17 w 19"/>
                <a:gd name="T45" fmla="*/ 7 h 37"/>
                <a:gd name="T46" fmla="*/ 14 w 19"/>
                <a:gd name="T47" fmla="*/ 14 h 37"/>
                <a:gd name="T48" fmla="*/ 14 w 19"/>
                <a:gd name="T49" fmla="*/ 14 h 37"/>
                <a:gd name="T50" fmla="*/ 14 w 19"/>
                <a:gd name="T51" fmla="*/ 23 h 37"/>
                <a:gd name="T52" fmla="*/ 17 w 19"/>
                <a:gd name="T53" fmla="*/ 23 h 37"/>
                <a:gd name="T54" fmla="*/ 19 w 19"/>
                <a:gd name="T55" fmla="*/ 28 h 37"/>
                <a:gd name="T56" fmla="*/ 17 w 19"/>
                <a:gd name="T57" fmla="*/ 37 h 37"/>
                <a:gd name="T58" fmla="*/ 14 w 19"/>
                <a:gd name="T59" fmla="*/ 37 h 37"/>
                <a:gd name="T60" fmla="*/ 14 w 19"/>
                <a:gd name="T61" fmla="*/ 37 h 37"/>
                <a:gd name="T62" fmla="*/ 14 w 19"/>
                <a:gd name="T6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37">
                  <a:moveTo>
                    <a:pt x="14" y="37"/>
                  </a:moveTo>
                  <a:lnTo>
                    <a:pt x="12" y="37"/>
                  </a:lnTo>
                  <a:lnTo>
                    <a:pt x="3" y="35"/>
                  </a:lnTo>
                  <a:lnTo>
                    <a:pt x="3" y="33"/>
                  </a:lnTo>
                  <a:lnTo>
                    <a:pt x="5" y="33"/>
                  </a:lnTo>
                  <a:lnTo>
                    <a:pt x="5" y="28"/>
                  </a:lnTo>
                  <a:lnTo>
                    <a:pt x="3" y="26"/>
                  </a:lnTo>
                  <a:lnTo>
                    <a:pt x="0" y="23"/>
                  </a:lnTo>
                  <a:lnTo>
                    <a:pt x="3" y="16"/>
                  </a:lnTo>
                  <a:lnTo>
                    <a:pt x="5" y="16"/>
                  </a:lnTo>
                  <a:lnTo>
                    <a:pt x="5" y="16"/>
                  </a:lnTo>
                  <a:lnTo>
                    <a:pt x="5" y="9"/>
                  </a:lnTo>
                  <a:lnTo>
                    <a:pt x="5" y="9"/>
                  </a:lnTo>
                  <a:lnTo>
                    <a:pt x="5" y="7"/>
                  </a:lnTo>
                  <a:lnTo>
                    <a:pt x="5" y="4"/>
                  </a:lnTo>
                  <a:lnTo>
                    <a:pt x="5" y="2"/>
                  </a:lnTo>
                  <a:lnTo>
                    <a:pt x="7" y="2"/>
                  </a:lnTo>
                  <a:lnTo>
                    <a:pt x="7" y="0"/>
                  </a:lnTo>
                  <a:lnTo>
                    <a:pt x="10" y="0"/>
                  </a:lnTo>
                  <a:lnTo>
                    <a:pt x="14" y="4"/>
                  </a:lnTo>
                  <a:lnTo>
                    <a:pt x="14" y="7"/>
                  </a:lnTo>
                  <a:lnTo>
                    <a:pt x="17" y="7"/>
                  </a:lnTo>
                  <a:lnTo>
                    <a:pt x="17" y="7"/>
                  </a:lnTo>
                  <a:lnTo>
                    <a:pt x="14" y="14"/>
                  </a:lnTo>
                  <a:lnTo>
                    <a:pt x="14" y="14"/>
                  </a:lnTo>
                  <a:lnTo>
                    <a:pt x="14" y="23"/>
                  </a:lnTo>
                  <a:lnTo>
                    <a:pt x="17" y="23"/>
                  </a:lnTo>
                  <a:lnTo>
                    <a:pt x="19" y="28"/>
                  </a:lnTo>
                  <a:lnTo>
                    <a:pt x="17" y="37"/>
                  </a:lnTo>
                  <a:lnTo>
                    <a:pt x="14" y="37"/>
                  </a:lnTo>
                  <a:lnTo>
                    <a:pt x="14" y="37"/>
                  </a:lnTo>
                  <a:lnTo>
                    <a:pt x="14" y="3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07" name="Portugal">
              <a:extLst>
                <a:ext uri="{FF2B5EF4-FFF2-40B4-BE49-F238E27FC236}">
                  <a16:creationId xmlns:a16="http://schemas.microsoft.com/office/drawing/2014/main" xmlns="" id="{5A69316B-6A79-4440-901A-81CA9FF9E72D}"/>
                </a:ext>
              </a:extLst>
            </p:cNvPr>
            <p:cNvSpPr>
              <a:spLocks/>
            </p:cNvSpPr>
            <p:nvPr/>
          </p:nvSpPr>
          <p:spPr bwMode="auto">
            <a:xfrm>
              <a:off x="5660500" y="3189780"/>
              <a:ext cx="80601" cy="157796"/>
            </a:xfrm>
            <a:custGeom>
              <a:avLst/>
              <a:gdLst>
                <a:gd name="T0" fmla="*/ 45 w 71"/>
                <a:gd name="T1" fmla="*/ 127 h 139"/>
                <a:gd name="T2" fmla="*/ 48 w 71"/>
                <a:gd name="T3" fmla="*/ 113 h 139"/>
                <a:gd name="T4" fmla="*/ 55 w 71"/>
                <a:gd name="T5" fmla="*/ 104 h 139"/>
                <a:gd name="T6" fmla="*/ 45 w 71"/>
                <a:gd name="T7" fmla="*/ 97 h 139"/>
                <a:gd name="T8" fmla="*/ 52 w 71"/>
                <a:gd name="T9" fmla="*/ 80 h 139"/>
                <a:gd name="T10" fmla="*/ 41 w 71"/>
                <a:gd name="T11" fmla="*/ 66 h 139"/>
                <a:gd name="T12" fmla="*/ 50 w 71"/>
                <a:gd name="T13" fmla="*/ 66 h 139"/>
                <a:gd name="T14" fmla="*/ 52 w 71"/>
                <a:gd name="T15" fmla="*/ 54 h 139"/>
                <a:gd name="T16" fmla="*/ 60 w 71"/>
                <a:gd name="T17" fmla="*/ 35 h 139"/>
                <a:gd name="T18" fmla="*/ 67 w 71"/>
                <a:gd name="T19" fmla="*/ 21 h 139"/>
                <a:gd name="T20" fmla="*/ 71 w 71"/>
                <a:gd name="T21" fmla="*/ 16 h 139"/>
                <a:gd name="T22" fmla="*/ 64 w 71"/>
                <a:gd name="T23" fmla="*/ 4 h 139"/>
                <a:gd name="T24" fmla="*/ 50 w 71"/>
                <a:gd name="T25" fmla="*/ 7 h 139"/>
                <a:gd name="T26" fmla="*/ 31 w 71"/>
                <a:gd name="T27" fmla="*/ 9 h 139"/>
                <a:gd name="T28" fmla="*/ 29 w 71"/>
                <a:gd name="T29" fmla="*/ 2 h 139"/>
                <a:gd name="T30" fmla="*/ 15 w 71"/>
                <a:gd name="T31" fmla="*/ 2 h 139"/>
                <a:gd name="T32" fmla="*/ 19 w 71"/>
                <a:gd name="T33" fmla="*/ 14 h 139"/>
                <a:gd name="T34" fmla="*/ 19 w 71"/>
                <a:gd name="T35" fmla="*/ 30 h 139"/>
                <a:gd name="T36" fmla="*/ 19 w 71"/>
                <a:gd name="T37" fmla="*/ 40 h 139"/>
                <a:gd name="T38" fmla="*/ 15 w 71"/>
                <a:gd name="T39" fmla="*/ 49 h 139"/>
                <a:gd name="T40" fmla="*/ 10 w 71"/>
                <a:gd name="T41" fmla="*/ 64 h 139"/>
                <a:gd name="T42" fmla="*/ 3 w 71"/>
                <a:gd name="T43" fmla="*/ 75 h 139"/>
                <a:gd name="T44" fmla="*/ 0 w 71"/>
                <a:gd name="T45" fmla="*/ 92 h 139"/>
                <a:gd name="T46" fmla="*/ 8 w 71"/>
                <a:gd name="T47" fmla="*/ 90 h 139"/>
                <a:gd name="T48" fmla="*/ 12 w 71"/>
                <a:gd name="T49" fmla="*/ 90 h 139"/>
                <a:gd name="T50" fmla="*/ 5 w 71"/>
                <a:gd name="T51" fmla="*/ 94 h 139"/>
                <a:gd name="T52" fmla="*/ 8 w 71"/>
                <a:gd name="T53" fmla="*/ 101 h 139"/>
                <a:gd name="T54" fmla="*/ 17 w 71"/>
                <a:gd name="T55" fmla="*/ 99 h 139"/>
                <a:gd name="T56" fmla="*/ 17 w 71"/>
                <a:gd name="T57" fmla="*/ 109 h 139"/>
                <a:gd name="T58" fmla="*/ 15 w 71"/>
                <a:gd name="T59" fmla="*/ 125 h 139"/>
                <a:gd name="T60" fmla="*/ 10 w 71"/>
                <a:gd name="T61" fmla="*/ 135 h 139"/>
                <a:gd name="T62" fmla="*/ 19 w 71"/>
                <a:gd name="T63" fmla="*/ 132 h 139"/>
                <a:gd name="T64" fmla="*/ 31 w 71"/>
                <a:gd name="T65" fmla="*/ 139 h 139"/>
                <a:gd name="T66" fmla="*/ 45 w 71"/>
                <a:gd name="T67" fmla="*/ 135 h 139"/>
                <a:gd name="T68" fmla="*/ 45 w 71"/>
                <a:gd name="T69" fmla="*/ 13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139">
                  <a:moveTo>
                    <a:pt x="45" y="132"/>
                  </a:moveTo>
                  <a:lnTo>
                    <a:pt x="45" y="127"/>
                  </a:lnTo>
                  <a:lnTo>
                    <a:pt x="43" y="123"/>
                  </a:lnTo>
                  <a:lnTo>
                    <a:pt x="48" y="113"/>
                  </a:lnTo>
                  <a:lnTo>
                    <a:pt x="52" y="109"/>
                  </a:lnTo>
                  <a:lnTo>
                    <a:pt x="55" y="104"/>
                  </a:lnTo>
                  <a:lnTo>
                    <a:pt x="50" y="104"/>
                  </a:lnTo>
                  <a:lnTo>
                    <a:pt x="45" y="97"/>
                  </a:lnTo>
                  <a:lnTo>
                    <a:pt x="52" y="90"/>
                  </a:lnTo>
                  <a:lnTo>
                    <a:pt x="52" y="80"/>
                  </a:lnTo>
                  <a:lnTo>
                    <a:pt x="48" y="78"/>
                  </a:lnTo>
                  <a:lnTo>
                    <a:pt x="41" y="66"/>
                  </a:lnTo>
                  <a:lnTo>
                    <a:pt x="48" y="66"/>
                  </a:lnTo>
                  <a:lnTo>
                    <a:pt x="50" y="66"/>
                  </a:lnTo>
                  <a:lnTo>
                    <a:pt x="57" y="59"/>
                  </a:lnTo>
                  <a:lnTo>
                    <a:pt x="52" y="54"/>
                  </a:lnTo>
                  <a:lnTo>
                    <a:pt x="57" y="49"/>
                  </a:lnTo>
                  <a:lnTo>
                    <a:pt x="60" y="35"/>
                  </a:lnTo>
                  <a:lnTo>
                    <a:pt x="57" y="30"/>
                  </a:lnTo>
                  <a:lnTo>
                    <a:pt x="67" y="21"/>
                  </a:lnTo>
                  <a:lnTo>
                    <a:pt x="69" y="21"/>
                  </a:lnTo>
                  <a:lnTo>
                    <a:pt x="71" y="16"/>
                  </a:lnTo>
                  <a:lnTo>
                    <a:pt x="67" y="9"/>
                  </a:lnTo>
                  <a:lnTo>
                    <a:pt x="64" y="4"/>
                  </a:lnTo>
                  <a:lnTo>
                    <a:pt x="55" y="4"/>
                  </a:lnTo>
                  <a:lnTo>
                    <a:pt x="50" y="7"/>
                  </a:lnTo>
                  <a:lnTo>
                    <a:pt x="38" y="4"/>
                  </a:lnTo>
                  <a:lnTo>
                    <a:pt x="31" y="9"/>
                  </a:lnTo>
                  <a:lnTo>
                    <a:pt x="29" y="7"/>
                  </a:lnTo>
                  <a:lnTo>
                    <a:pt x="29" y="2"/>
                  </a:lnTo>
                  <a:lnTo>
                    <a:pt x="26" y="0"/>
                  </a:lnTo>
                  <a:lnTo>
                    <a:pt x="15" y="2"/>
                  </a:lnTo>
                  <a:lnTo>
                    <a:pt x="17" y="7"/>
                  </a:lnTo>
                  <a:lnTo>
                    <a:pt x="19" y="14"/>
                  </a:lnTo>
                  <a:lnTo>
                    <a:pt x="17" y="28"/>
                  </a:lnTo>
                  <a:lnTo>
                    <a:pt x="19" y="30"/>
                  </a:lnTo>
                  <a:lnTo>
                    <a:pt x="17" y="35"/>
                  </a:lnTo>
                  <a:lnTo>
                    <a:pt x="19" y="40"/>
                  </a:lnTo>
                  <a:lnTo>
                    <a:pt x="17" y="42"/>
                  </a:lnTo>
                  <a:lnTo>
                    <a:pt x="15" y="49"/>
                  </a:lnTo>
                  <a:lnTo>
                    <a:pt x="15" y="56"/>
                  </a:lnTo>
                  <a:lnTo>
                    <a:pt x="10" y="64"/>
                  </a:lnTo>
                  <a:lnTo>
                    <a:pt x="10" y="68"/>
                  </a:lnTo>
                  <a:lnTo>
                    <a:pt x="3" y="75"/>
                  </a:lnTo>
                  <a:lnTo>
                    <a:pt x="0" y="90"/>
                  </a:lnTo>
                  <a:lnTo>
                    <a:pt x="0" y="92"/>
                  </a:lnTo>
                  <a:lnTo>
                    <a:pt x="5" y="92"/>
                  </a:lnTo>
                  <a:lnTo>
                    <a:pt x="8" y="90"/>
                  </a:lnTo>
                  <a:lnTo>
                    <a:pt x="12" y="87"/>
                  </a:lnTo>
                  <a:lnTo>
                    <a:pt x="12" y="90"/>
                  </a:lnTo>
                  <a:lnTo>
                    <a:pt x="12" y="92"/>
                  </a:lnTo>
                  <a:lnTo>
                    <a:pt x="5" y="94"/>
                  </a:lnTo>
                  <a:lnTo>
                    <a:pt x="5" y="99"/>
                  </a:lnTo>
                  <a:lnTo>
                    <a:pt x="8" y="101"/>
                  </a:lnTo>
                  <a:lnTo>
                    <a:pt x="12" y="99"/>
                  </a:lnTo>
                  <a:lnTo>
                    <a:pt x="17" y="99"/>
                  </a:lnTo>
                  <a:lnTo>
                    <a:pt x="15" y="101"/>
                  </a:lnTo>
                  <a:lnTo>
                    <a:pt x="17" y="109"/>
                  </a:lnTo>
                  <a:lnTo>
                    <a:pt x="15" y="113"/>
                  </a:lnTo>
                  <a:lnTo>
                    <a:pt x="15" y="125"/>
                  </a:lnTo>
                  <a:lnTo>
                    <a:pt x="12" y="132"/>
                  </a:lnTo>
                  <a:lnTo>
                    <a:pt x="10" y="135"/>
                  </a:lnTo>
                  <a:lnTo>
                    <a:pt x="12" y="137"/>
                  </a:lnTo>
                  <a:lnTo>
                    <a:pt x="19" y="132"/>
                  </a:lnTo>
                  <a:lnTo>
                    <a:pt x="29" y="137"/>
                  </a:lnTo>
                  <a:lnTo>
                    <a:pt x="31" y="139"/>
                  </a:lnTo>
                  <a:lnTo>
                    <a:pt x="38" y="135"/>
                  </a:lnTo>
                  <a:lnTo>
                    <a:pt x="45" y="135"/>
                  </a:lnTo>
                  <a:lnTo>
                    <a:pt x="45" y="132"/>
                  </a:lnTo>
                  <a:lnTo>
                    <a:pt x="45" y="132"/>
                  </a:lnTo>
                  <a:lnTo>
                    <a:pt x="45" y="13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08" name="Poland">
              <a:extLst>
                <a:ext uri="{FF2B5EF4-FFF2-40B4-BE49-F238E27FC236}">
                  <a16:creationId xmlns:a16="http://schemas.microsoft.com/office/drawing/2014/main" xmlns="" id="{E8B7DA02-9F4C-424D-A350-C810B81A296D}"/>
                </a:ext>
              </a:extLst>
            </p:cNvPr>
            <p:cNvSpPr>
              <a:spLocks/>
            </p:cNvSpPr>
            <p:nvPr/>
          </p:nvSpPr>
          <p:spPr bwMode="auto">
            <a:xfrm>
              <a:off x="6200867" y="2767476"/>
              <a:ext cx="232721" cy="198665"/>
            </a:xfrm>
            <a:custGeom>
              <a:avLst/>
              <a:gdLst>
                <a:gd name="T0" fmla="*/ 125 w 205"/>
                <a:gd name="T1" fmla="*/ 175 h 175"/>
                <a:gd name="T2" fmla="*/ 132 w 205"/>
                <a:gd name="T3" fmla="*/ 171 h 175"/>
                <a:gd name="T4" fmla="*/ 139 w 205"/>
                <a:gd name="T5" fmla="*/ 171 h 175"/>
                <a:gd name="T6" fmla="*/ 146 w 205"/>
                <a:gd name="T7" fmla="*/ 173 h 175"/>
                <a:gd name="T8" fmla="*/ 153 w 205"/>
                <a:gd name="T9" fmla="*/ 168 h 175"/>
                <a:gd name="T10" fmla="*/ 161 w 205"/>
                <a:gd name="T11" fmla="*/ 168 h 175"/>
                <a:gd name="T12" fmla="*/ 177 w 205"/>
                <a:gd name="T13" fmla="*/ 175 h 175"/>
                <a:gd name="T14" fmla="*/ 182 w 205"/>
                <a:gd name="T15" fmla="*/ 168 h 175"/>
                <a:gd name="T16" fmla="*/ 196 w 205"/>
                <a:gd name="T17" fmla="*/ 147 h 175"/>
                <a:gd name="T18" fmla="*/ 201 w 205"/>
                <a:gd name="T19" fmla="*/ 137 h 175"/>
                <a:gd name="T20" fmla="*/ 205 w 205"/>
                <a:gd name="T21" fmla="*/ 130 h 175"/>
                <a:gd name="T22" fmla="*/ 203 w 205"/>
                <a:gd name="T23" fmla="*/ 123 h 175"/>
                <a:gd name="T24" fmla="*/ 201 w 205"/>
                <a:gd name="T25" fmla="*/ 119 h 175"/>
                <a:gd name="T26" fmla="*/ 194 w 205"/>
                <a:gd name="T27" fmla="*/ 109 h 175"/>
                <a:gd name="T28" fmla="*/ 194 w 205"/>
                <a:gd name="T29" fmla="*/ 92 h 175"/>
                <a:gd name="T30" fmla="*/ 189 w 205"/>
                <a:gd name="T31" fmla="*/ 78 h 175"/>
                <a:gd name="T32" fmla="*/ 196 w 205"/>
                <a:gd name="T33" fmla="*/ 71 h 175"/>
                <a:gd name="T34" fmla="*/ 194 w 205"/>
                <a:gd name="T35" fmla="*/ 55 h 175"/>
                <a:gd name="T36" fmla="*/ 189 w 205"/>
                <a:gd name="T37" fmla="*/ 45 h 175"/>
                <a:gd name="T38" fmla="*/ 182 w 205"/>
                <a:gd name="T39" fmla="*/ 29 h 175"/>
                <a:gd name="T40" fmla="*/ 179 w 205"/>
                <a:gd name="T41" fmla="*/ 14 h 175"/>
                <a:gd name="T42" fmla="*/ 172 w 205"/>
                <a:gd name="T43" fmla="*/ 10 h 175"/>
                <a:gd name="T44" fmla="*/ 113 w 205"/>
                <a:gd name="T45" fmla="*/ 12 h 175"/>
                <a:gd name="T46" fmla="*/ 104 w 205"/>
                <a:gd name="T47" fmla="*/ 19 h 175"/>
                <a:gd name="T48" fmla="*/ 97 w 205"/>
                <a:gd name="T49" fmla="*/ 19 h 175"/>
                <a:gd name="T50" fmla="*/ 109 w 205"/>
                <a:gd name="T51" fmla="*/ 10 h 175"/>
                <a:gd name="T52" fmla="*/ 101 w 205"/>
                <a:gd name="T53" fmla="*/ 14 h 175"/>
                <a:gd name="T54" fmla="*/ 83 w 205"/>
                <a:gd name="T55" fmla="*/ 14 h 175"/>
                <a:gd name="T56" fmla="*/ 83 w 205"/>
                <a:gd name="T57" fmla="*/ 7 h 175"/>
                <a:gd name="T58" fmla="*/ 90 w 205"/>
                <a:gd name="T59" fmla="*/ 10 h 175"/>
                <a:gd name="T60" fmla="*/ 85 w 205"/>
                <a:gd name="T61" fmla="*/ 5 h 175"/>
                <a:gd name="T62" fmla="*/ 64 w 205"/>
                <a:gd name="T63" fmla="*/ 5 h 175"/>
                <a:gd name="T64" fmla="*/ 52 w 205"/>
                <a:gd name="T65" fmla="*/ 7 h 175"/>
                <a:gd name="T66" fmla="*/ 40 w 205"/>
                <a:gd name="T67" fmla="*/ 14 h 175"/>
                <a:gd name="T68" fmla="*/ 38 w 205"/>
                <a:gd name="T69" fmla="*/ 21 h 175"/>
                <a:gd name="T70" fmla="*/ 19 w 205"/>
                <a:gd name="T71" fmla="*/ 29 h 175"/>
                <a:gd name="T72" fmla="*/ 9 w 205"/>
                <a:gd name="T73" fmla="*/ 33 h 175"/>
                <a:gd name="T74" fmla="*/ 7 w 205"/>
                <a:gd name="T75" fmla="*/ 40 h 175"/>
                <a:gd name="T76" fmla="*/ 4 w 205"/>
                <a:gd name="T77" fmla="*/ 43 h 175"/>
                <a:gd name="T78" fmla="*/ 7 w 205"/>
                <a:gd name="T79" fmla="*/ 59 h 175"/>
                <a:gd name="T80" fmla="*/ 0 w 205"/>
                <a:gd name="T81" fmla="*/ 66 h 175"/>
                <a:gd name="T82" fmla="*/ 7 w 205"/>
                <a:gd name="T83" fmla="*/ 78 h 175"/>
                <a:gd name="T84" fmla="*/ 9 w 205"/>
                <a:gd name="T85" fmla="*/ 85 h 175"/>
                <a:gd name="T86" fmla="*/ 9 w 205"/>
                <a:gd name="T87" fmla="*/ 95 h 175"/>
                <a:gd name="T88" fmla="*/ 16 w 205"/>
                <a:gd name="T89" fmla="*/ 104 h 175"/>
                <a:gd name="T90" fmla="*/ 19 w 205"/>
                <a:gd name="T91" fmla="*/ 121 h 175"/>
                <a:gd name="T92" fmla="*/ 19 w 205"/>
                <a:gd name="T93" fmla="*/ 126 h 175"/>
                <a:gd name="T94" fmla="*/ 26 w 205"/>
                <a:gd name="T95" fmla="*/ 123 h 175"/>
                <a:gd name="T96" fmla="*/ 38 w 205"/>
                <a:gd name="T97" fmla="*/ 123 h 175"/>
                <a:gd name="T98" fmla="*/ 40 w 205"/>
                <a:gd name="T99" fmla="*/ 130 h 175"/>
                <a:gd name="T100" fmla="*/ 47 w 205"/>
                <a:gd name="T101" fmla="*/ 133 h 175"/>
                <a:gd name="T102" fmla="*/ 47 w 205"/>
                <a:gd name="T103" fmla="*/ 140 h 175"/>
                <a:gd name="T104" fmla="*/ 49 w 205"/>
                <a:gd name="T105" fmla="*/ 147 h 175"/>
                <a:gd name="T106" fmla="*/ 54 w 205"/>
                <a:gd name="T107" fmla="*/ 145 h 175"/>
                <a:gd name="T108" fmla="*/ 52 w 205"/>
                <a:gd name="T109" fmla="*/ 137 h 175"/>
                <a:gd name="T110" fmla="*/ 64 w 205"/>
                <a:gd name="T111" fmla="*/ 142 h 175"/>
                <a:gd name="T112" fmla="*/ 68 w 205"/>
                <a:gd name="T113" fmla="*/ 145 h 175"/>
                <a:gd name="T114" fmla="*/ 83 w 205"/>
                <a:gd name="T115" fmla="*/ 147 h 175"/>
                <a:gd name="T116" fmla="*/ 104 w 205"/>
                <a:gd name="T117" fmla="*/ 159 h 175"/>
                <a:gd name="T118" fmla="*/ 111 w 205"/>
                <a:gd name="T119" fmla="*/ 166 h 175"/>
                <a:gd name="T120" fmla="*/ 118 w 205"/>
                <a:gd name="T121" fmla="*/ 166 h 175"/>
                <a:gd name="T122" fmla="*/ 123 w 205"/>
                <a:gd name="T123" fmla="*/ 1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5" h="175">
                  <a:moveTo>
                    <a:pt x="123" y="173"/>
                  </a:moveTo>
                  <a:lnTo>
                    <a:pt x="125" y="175"/>
                  </a:lnTo>
                  <a:lnTo>
                    <a:pt x="127" y="175"/>
                  </a:lnTo>
                  <a:lnTo>
                    <a:pt x="132" y="171"/>
                  </a:lnTo>
                  <a:lnTo>
                    <a:pt x="135" y="168"/>
                  </a:lnTo>
                  <a:lnTo>
                    <a:pt x="139" y="171"/>
                  </a:lnTo>
                  <a:lnTo>
                    <a:pt x="144" y="171"/>
                  </a:lnTo>
                  <a:lnTo>
                    <a:pt x="146" y="173"/>
                  </a:lnTo>
                  <a:lnTo>
                    <a:pt x="149" y="168"/>
                  </a:lnTo>
                  <a:lnTo>
                    <a:pt x="153" y="168"/>
                  </a:lnTo>
                  <a:lnTo>
                    <a:pt x="156" y="171"/>
                  </a:lnTo>
                  <a:lnTo>
                    <a:pt x="161" y="168"/>
                  </a:lnTo>
                  <a:lnTo>
                    <a:pt x="168" y="168"/>
                  </a:lnTo>
                  <a:lnTo>
                    <a:pt x="177" y="175"/>
                  </a:lnTo>
                  <a:lnTo>
                    <a:pt x="182" y="175"/>
                  </a:lnTo>
                  <a:lnTo>
                    <a:pt x="182" y="168"/>
                  </a:lnTo>
                  <a:lnTo>
                    <a:pt x="182" y="161"/>
                  </a:lnTo>
                  <a:lnTo>
                    <a:pt x="196" y="147"/>
                  </a:lnTo>
                  <a:lnTo>
                    <a:pt x="196" y="140"/>
                  </a:lnTo>
                  <a:lnTo>
                    <a:pt x="201" y="137"/>
                  </a:lnTo>
                  <a:lnTo>
                    <a:pt x="203" y="135"/>
                  </a:lnTo>
                  <a:lnTo>
                    <a:pt x="205" y="130"/>
                  </a:lnTo>
                  <a:lnTo>
                    <a:pt x="203" y="126"/>
                  </a:lnTo>
                  <a:lnTo>
                    <a:pt x="203" y="123"/>
                  </a:lnTo>
                  <a:lnTo>
                    <a:pt x="205" y="121"/>
                  </a:lnTo>
                  <a:lnTo>
                    <a:pt x="201" y="119"/>
                  </a:lnTo>
                  <a:lnTo>
                    <a:pt x="196" y="111"/>
                  </a:lnTo>
                  <a:lnTo>
                    <a:pt x="194" y="109"/>
                  </a:lnTo>
                  <a:lnTo>
                    <a:pt x="194" y="97"/>
                  </a:lnTo>
                  <a:lnTo>
                    <a:pt x="194" y="92"/>
                  </a:lnTo>
                  <a:lnTo>
                    <a:pt x="189" y="85"/>
                  </a:lnTo>
                  <a:lnTo>
                    <a:pt x="189" y="78"/>
                  </a:lnTo>
                  <a:lnTo>
                    <a:pt x="191" y="71"/>
                  </a:lnTo>
                  <a:lnTo>
                    <a:pt x="196" y="71"/>
                  </a:lnTo>
                  <a:lnTo>
                    <a:pt x="196" y="57"/>
                  </a:lnTo>
                  <a:lnTo>
                    <a:pt x="194" y="55"/>
                  </a:lnTo>
                  <a:lnTo>
                    <a:pt x="191" y="50"/>
                  </a:lnTo>
                  <a:lnTo>
                    <a:pt x="189" y="45"/>
                  </a:lnTo>
                  <a:lnTo>
                    <a:pt x="187" y="33"/>
                  </a:lnTo>
                  <a:lnTo>
                    <a:pt x="182" y="29"/>
                  </a:lnTo>
                  <a:lnTo>
                    <a:pt x="182" y="21"/>
                  </a:lnTo>
                  <a:lnTo>
                    <a:pt x="179" y="14"/>
                  </a:lnTo>
                  <a:lnTo>
                    <a:pt x="177" y="14"/>
                  </a:lnTo>
                  <a:lnTo>
                    <a:pt x="172" y="10"/>
                  </a:lnTo>
                  <a:lnTo>
                    <a:pt x="142" y="12"/>
                  </a:lnTo>
                  <a:lnTo>
                    <a:pt x="113" y="12"/>
                  </a:lnTo>
                  <a:lnTo>
                    <a:pt x="111" y="12"/>
                  </a:lnTo>
                  <a:lnTo>
                    <a:pt x="104" y="19"/>
                  </a:lnTo>
                  <a:lnTo>
                    <a:pt x="97" y="21"/>
                  </a:lnTo>
                  <a:lnTo>
                    <a:pt x="97" y="19"/>
                  </a:lnTo>
                  <a:lnTo>
                    <a:pt x="101" y="14"/>
                  </a:lnTo>
                  <a:lnTo>
                    <a:pt x="109" y="10"/>
                  </a:lnTo>
                  <a:lnTo>
                    <a:pt x="106" y="10"/>
                  </a:lnTo>
                  <a:lnTo>
                    <a:pt x="101" y="14"/>
                  </a:lnTo>
                  <a:lnTo>
                    <a:pt x="92" y="19"/>
                  </a:lnTo>
                  <a:lnTo>
                    <a:pt x="83" y="14"/>
                  </a:lnTo>
                  <a:lnTo>
                    <a:pt x="83" y="10"/>
                  </a:lnTo>
                  <a:lnTo>
                    <a:pt x="83" y="7"/>
                  </a:lnTo>
                  <a:lnTo>
                    <a:pt x="87" y="7"/>
                  </a:lnTo>
                  <a:lnTo>
                    <a:pt x="90" y="10"/>
                  </a:lnTo>
                  <a:lnTo>
                    <a:pt x="90" y="7"/>
                  </a:lnTo>
                  <a:lnTo>
                    <a:pt x="85" y="5"/>
                  </a:lnTo>
                  <a:lnTo>
                    <a:pt x="73" y="0"/>
                  </a:lnTo>
                  <a:lnTo>
                    <a:pt x="64" y="5"/>
                  </a:lnTo>
                  <a:lnTo>
                    <a:pt x="59" y="5"/>
                  </a:lnTo>
                  <a:lnTo>
                    <a:pt x="52" y="7"/>
                  </a:lnTo>
                  <a:lnTo>
                    <a:pt x="47" y="14"/>
                  </a:lnTo>
                  <a:lnTo>
                    <a:pt x="40" y="14"/>
                  </a:lnTo>
                  <a:lnTo>
                    <a:pt x="38" y="19"/>
                  </a:lnTo>
                  <a:lnTo>
                    <a:pt x="38" y="21"/>
                  </a:lnTo>
                  <a:lnTo>
                    <a:pt x="30" y="21"/>
                  </a:lnTo>
                  <a:lnTo>
                    <a:pt x="19" y="29"/>
                  </a:lnTo>
                  <a:lnTo>
                    <a:pt x="12" y="29"/>
                  </a:lnTo>
                  <a:lnTo>
                    <a:pt x="9" y="33"/>
                  </a:lnTo>
                  <a:lnTo>
                    <a:pt x="7" y="38"/>
                  </a:lnTo>
                  <a:lnTo>
                    <a:pt x="7" y="40"/>
                  </a:lnTo>
                  <a:lnTo>
                    <a:pt x="7" y="43"/>
                  </a:lnTo>
                  <a:lnTo>
                    <a:pt x="4" y="43"/>
                  </a:lnTo>
                  <a:lnTo>
                    <a:pt x="7" y="52"/>
                  </a:lnTo>
                  <a:lnTo>
                    <a:pt x="7" y="59"/>
                  </a:lnTo>
                  <a:lnTo>
                    <a:pt x="0" y="62"/>
                  </a:lnTo>
                  <a:lnTo>
                    <a:pt x="0" y="66"/>
                  </a:lnTo>
                  <a:lnTo>
                    <a:pt x="7" y="74"/>
                  </a:lnTo>
                  <a:lnTo>
                    <a:pt x="7" y="78"/>
                  </a:lnTo>
                  <a:lnTo>
                    <a:pt x="9" y="83"/>
                  </a:lnTo>
                  <a:lnTo>
                    <a:pt x="9" y="85"/>
                  </a:lnTo>
                  <a:lnTo>
                    <a:pt x="12" y="90"/>
                  </a:lnTo>
                  <a:lnTo>
                    <a:pt x="9" y="95"/>
                  </a:lnTo>
                  <a:lnTo>
                    <a:pt x="14" y="102"/>
                  </a:lnTo>
                  <a:lnTo>
                    <a:pt x="16" y="104"/>
                  </a:lnTo>
                  <a:lnTo>
                    <a:pt x="19" y="109"/>
                  </a:lnTo>
                  <a:lnTo>
                    <a:pt x="19" y="121"/>
                  </a:lnTo>
                  <a:lnTo>
                    <a:pt x="19" y="121"/>
                  </a:lnTo>
                  <a:lnTo>
                    <a:pt x="19" y="126"/>
                  </a:lnTo>
                  <a:lnTo>
                    <a:pt x="21" y="123"/>
                  </a:lnTo>
                  <a:lnTo>
                    <a:pt x="26" y="123"/>
                  </a:lnTo>
                  <a:lnTo>
                    <a:pt x="28" y="123"/>
                  </a:lnTo>
                  <a:lnTo>
                    <a:pt x="38" y="123"/>
                  </a:lnTo>
                  <a:lnTo>
                    <a:pt x="38" y="126"/>
                  </a:lnTo>
                  <a:lnTo>
                    <a:pt x="40" y="130"/>
                  </a:lnTo>
                  <a:lnTo>
                    <a:pt x="45" y="130"/>
                  </a:lnTo>
                  <a:lnTo>
                    <a:pt x="47" y="133"/>
                  </a:lnTo>
                  <a:lnTo>
                    <a:pt x="45" y="137"/>
                  </a:lnTo>
                  <a:lnTo>
                    <a:pt x="47" y="140"/>
                  </a:lnTo>
                  <a:lnTo>
                    <a:pt x="49" y="142"/>
                  </a:lnTo>
                  <a:lnTo>
                    <a:pt x="49" y="147"/>
                  </a:lnTo>
                  <a:lnTo>
                    <a:pt x="52" y="147"/>
                  </a:lnTo>
                  <a:lnTo>
                    <a:pt x="54" y="145"/>
                  </a:lnTo>
                  <a:lnTo>
                    <a:pt x="57" y="145"/>
                  </a:lnTo>
                  <a:lnTo>
                    <a:pt x="52" y="137"/>
                  </a:lnTo>
                  <a:lnTo>
                    <a:pt x="54" y="137"/>
                  </a:lnTo>
                  <a:lnTo>
                    <a:pt x="64" y="142"/>
                  </a:lnTo>
                  <a:lnTo>
                    <a:pt x="71" y="142"/>
                  </a:lnTo>
                  <a:lnTo>
                    <a:pt x="68" y="145"/>
                  </a:lnTo>
                  <a:lnTo>
                    <a:pt x="73" y="149"/>
                  </a:lnTo>
                  <a:lnTo>
                    <a:pt x="83" y="147"/>
                  </a:lnTo>
                  <a:lnTo>
                    <a:pt x="90" y="149"/>
                  </a:lnTo>
                  <a:lnTo>
                    <a:pt x="104" y="159"/>
                  </a:lnTo>
                  <a:lnTo>
                    <a:pt x="106" y="166"/>
                  </a:lnTo>
                  <a:lnTo>
                    <a:pt x="111" y="166"/>
                  </a:lnTo>
                  <a:lnTo>
                    <a:pt x="113" y="163"/>
                  </a:lnTo>
                  <a:lnTo>
                    <a:pt x="118" y="166"/>
                  </a:lnTo>
                  <a:lnTo>
                    <a:pt x="123" y="168"/>
                  </a:lnTo>
                  <a:lnTo>
                    <a:pt x="123" y="173"/>
                  </a:lnTo>
                  <a:lnTo>
                    <a:pt x="123" y="17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09" name="Philippines">
              <a:extLst>
                <a:ext uri="{FF2B5EF4-FFF2-40B4-BE49-F238E27FC236}">
                  <a16:creationId xmlns:a16="http://schemas.microsoft.com/office/drawing/2014/main" xmlns="" id="{42560F9A-FA50-42AB-9416-A2D9C2434672}"/>
                </a:ext>
              </a:extLst>
            </p:cNvPr>
            <p:cNvSpPr>
              <a:spLocks noEditPoints="1"/>
            </p:cNvSpPr>
            <p:nvPr/>
          </p:nvSpPr>
          <p:spPr bwMode="auto">
            <a:xfrm>
              <a:off x="8872054" y="3836859"/>
              <a:ext cx="244074" cy="357596"/>
            </a:xfrm>
            <a:custGeom>
              <a:avLst/>
              <a:gdLst>
                <a:gd name="T0" fmla="*/ 52 w 91"/>
                <a:gd name="T1" fmla="*/ 45 h 133"/>
                <a:gd name="T2" fmla="*/ 61 w 91"/>
                <a:gd name="T3" fmla="*/ 50 h 133"/>
                <a:gd name="T4" fmla="*/ 63 w 91"/>
                <a:gd name="T5" fmla="*/ 58 h 133"/>
                <a:gd name="T6" fmla="*/ 62 w 91"/>
                <a:gd name="T7" fmla="*/ 59 h 133"/>
                <a:gd name="T8" fmla="*/ 51 w 91"/>
                <a:gd name="T9" fmla="*/ 50 h 133"/>
                <a:gd name="T10" fmla="*/ 45 w 91"/>
                <a:gd name="T11" fmla="*/ 51 h 133"/>
                <a:gd name="T12" fmla="*/ 31 w 91"/>
                <a:gd name="T13" fmla="*/ 51 h 133"/>
                <a:gd name="T14" fmla="*/ 32 w 91"/>
                <a:gd name="T15" fmla="*/ 41 h 133"/>
                <a:gd name="T16" fmla="*/ 24 w 91"/>
                <a:gd name="T17" fmla="*/ 39 h 133"/>
                <a:gd name="T18" fmla="*/ 19 w 91"/>
                <a:gd name="T19" fmla="*/ 26 h 133"/>
                <a:gd name="T20" fmla="*/ 24 w 91"/>
                <a:gd name="T21" fmla="*/ 9 h 133"/>
                <a:gd name="T22" fmla="*/ 38 w 91"/>
                <a:gd name="T23" fmla="*/ 3 h 133"/>
                <a:gd name="T24" fmla="*/ 43 w 91"/>
                <a:gd name="T25" fmla="*/ 12 h 133"/>
                <a:gd name="T26" fmla="*/ 41 w 91"/>
                <a:gd name="T27" fmla="*/ 25 h 133"/>
                <a:gd name="T28" fmla="*/ 38 w 91"/>
                <a:gd name="T29" fmla="*/ 42 h 133"/>
                <a:gd name="T30" fmla="*/ 43 w 91"/>
                <a:gd name="T31" fmla="*/ 36 h 133"/>
                <a:gd name="T32" fmla="*/ 33 w 91"/>
                <a:gd name="T33" fmla="*/ 62 h 133"/>
                <a:gd name="T34" fmla="*/ 39 w 91"/>
                <a:gd name="T35" fmla="*/ 58 h 133"/>
                <a:gd name="T36" fmla="*/ 64 w 91"/>
                <a:gd name="T37" fmla="*/ 49 h 133"/>
                <a:gd name="T38" fmla="*/ 44 w 91"/>
                <a:gd name="T39" fmla="*/ 56 h 133"/>
                <a:gd name="T40" fmla="*/ 43 w 91"/>
                <a:gd name="T41" fmla="*/ 65 h 133"/>
                <a:gd name="T42" fmla="*/ 53 w 91"/>
                <a:gd name="T43" fmla="*/ 57 h 133"/>
                <a:gd name="T44" fmla="*/ 63 w 91"/>
                <a:gd name="T45" fmla="*/ 70 h 133"/>
                <a:gd name="T46" fmla="*/ 56 w 91"/>
                <a:gd name="T47" fmla="*/ 62 h 133"/>
                <a:gd name="T48" fmla="*/ 44 w 91"/>
                <a:gd name="T49" fmla="*/ 80 h 133"/>
                <a:gd name="T50" fmla="*/ 47 w 91"/>
                <a:gd name="T51" fmla="*/ 71 h 133"/>
                <a:gd name="T52" fmla="*/ 56 w 91"/>
                <a:gd name="T53" fmla="*/ 73 h 133"/>
                <a:gd name="T54" fmla="*/ 47 w 91"/>
                <a:gd name="T55" fmla="*/ 82 h 133"/>
                <a:gd name="T56" fmla="*/ 60 w 91"/>
                <a:gd name="T57" fmla="*/ 92 h 133"/>
                <a:gd name="T58" fmla="*/ 61 w 91"/>
                <a:gd name="T59" fmla="*/ 83 h 133"/>
                <a:gd name="T60" fmla="*/ 60 w 91"/>
                <a:gd name="T61" fmla="*/ 82 h 133"/>
                <a:gd name="T62" fmla="*/ 53 w 91"/>
                <a:gd name="T63" fmla="*/ 88 h 133"/>
                <a:gd name="T64" fmla="*/ 58 w 91"/>
                <a:gd name="T65" fmla="*/ 97 h 133"/>
                <a:gd name="T66" fmla="*/ 64 w 91"/>
                <a:gd name="T67" fmla="*/ 92 h 133"/>
                <a:gd name="T68" fmla="*/ 67 w 91"/>
                <a:gd name="T69" fmla="*/ 72 h 133"/>
                <a:gd name="T70" fmla="*/ 80 w 91"/>
                <a:gd name="T71" fmla="*/ 76 h 133"/>
                <a:gd name="T72" fmla="*/ 73 w 91"/>
                <a:gd name="T73" fmla="*/ 62 h 133"/>
                <a:gd name="T74" fmla="*/ 68 w 91"/>
                <a:gd name="T75" fmla="*/ 66 h 133"/>
                <a:gd name="T76" fmla="*/ 74 w 91"/>
                <a:gd name="T77" fmla="*/ 75 h 133"/>
                <a:gd name="T78" fmla="*/ 71 w 91"/>
                <a:gd name="T79" fmla="*/ 80 h 133"/>
                <a:gd name="T80" fmla="*/ 75 w 91"/>
                <a:gd name="T81" fmla="*/ 82 h 133"/>
                <a:gd name="T82" fmla="*/ 47 w 91"/>
                <a:gd name="T83" fmla="*/ 111 h 133"/>
                <a:gd name="T84" fmla="*/ 60 w 91"/>
                <a:gd name="T85" fmla="*/ 101 h 133"/>
                <a:gd name="T86" fmla="*/ 71 w 91"/>
                <a:gd name="T87" fmla="*/ 102 h 133"/>
                <a:gd name="T88" fmla="*/ 77 w 91"/>
                <a:gd name="T89" fmla="*/ 96 h 133"/>
                <a:gd name="T90" fmla="*/ 83 w 91"/>
                <a:gd name="T91" fmla="*/ 95 h 133"/>
                <a:gd name="T92" fmla="*/ 88 w 91"/>
                <a:gd name="T93" fmla="*/ 103 h 133"/>
                <a:gd name="T94" fmla="*/ 90 w 91"/>
                <a:gd name="T95" fmla="*/ 119 h 133"/>
                <a:gd name="T96" fmla="*/ 87 w 91"/>
                <a:gd name="T97" fmla="*/ 125 h 133"/>
                <a:gd name="T98" fmla="*/ 81 w 91"/>
                <a:gd name="T99" fmla="*/ 123 h 133"/>
                <a:gd name="T100" fmla="*/ 78 w 91"/>
                <a:gd name="T101" fmla="*/ 128 h 133"/>
                <a:gd name="T102" fmla="*/ 66 w 91"/>
                <a:gd name="T103" fmla="*/ 123 h 133"/>
                <a:gd name="T104" fmla="*/ 67 w 91"/>
                <a:gd name="T105" fmla="*/ 115 h 133"/>
                <a:gd name="T106" fmla="*/ 60 w 91"/>
                <a:gd name="T107" fmla="*/ 115 h 133"/>
                <a:gd name="T108" fmla="*/ 54 w 91"/>
                <a:gd name="T109" fmla="*/ 114 h 133"/>
                <a:gd name="T110" fmla="*/ 45 w 91"/>
                <a:gd name="T111" fmla="*/ 123 h 133"/>
                <a:gd name="T112" fmla="*/ 23 w 91"/>
                <a:gd name="T113" fmla="*/ 68 h 133"/>
                <a:gd name="T114" fmla="*/ 25 w 91"/>
                <a:gd name="T115" fmla="*/ 68 h 133"/>
                <a:gd name="T116" fmla="*/ 12 w 91"/>
                <a:gd name="T117" fmla="*/ 95 h 133"/>
                <a:gd name="T118" fmla="*/ 22 w 91"/>
                <a:gd name="T119" fmla="*/ 83 h 133"/>
                <a:gd name="T120" fmla="*/ 18 w 91"/>
                <a:gd name="T121" fmla="*/ 82 h 133"/>
                <a:gd name="T122" fmla="*/ 6 w 91"/>
                <a:gd name="T123"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133">
                  <a:moveTo>
                    <a:pt x="38" y="44"/>
                  </a:moveTo>
                  <a:cubicBezTo>
                    <a:pt x="40" y="45"/>
                    <a:pt x="40" y="45"/>
                    <a:pt x="40" y="45"/>
                  </a:cubicBezTo>
                  <a:cubicBezTo>
                    <a:pt x="41" y="47"/>
                    <a:pt x="41" y="47"/>
                    <a:pt x="41" y="47"/>
                  </a:cubicBezTo>
                  <a:cubicBezTo>
                    <a:pt x="43" y="47"/>
                    <a:pt x="43" y="47"/>
                    <a:pt x="43" y="47"/>
                  </a:cubicBezTo>
                  <a:cubicBezTo>
                    <a:pt x="44" y="47"/>
                    <a:pt x="44" y="47"/>
                    <a:pt x="44" y="47"/>
                  </a:cubicBezTo>
                  <a:cubicBezTo>
                    <a:pt x="45" y="45"/>
                    <a:pt x="45" y="45"/>
                    <a:pt x="45" y="45"/>
                  </a:cubicBezTo>
                  <a:cubicBezTo>
                    <a:pt x="47" y="43"/>
                    <a:pt x="47" y="43"/>
                    <a:pt x="47" y="43"/>
                  </a:cubicBezTo>
                  <a:cubicBezTo>
                    <a:pt x="49" y="43"/>
                    <a:pt x="49" y="43"/>
                    <a:pt x="49" y="43"/>
                  </a:cubicBezTo>
                  <a:cubicBezTo>
                    <a:pt x="52" y="45"/>
                    <a:pt x="52" y="45"/>
                    <a:pt x="52" y="45"/>
                  </a:cubicBezTo>
                  <a:cubicBezTo>
                    <a:pt x="53" y="47"/>
                    <a:pt x="53" y="47"/>
                    <a:pt x="53" y="47"/>
                  </a:cubicBezTo>
                  <a:cubicBezTo>
                    <a:pt x="53" y="49"/>
                    <a:pt x="53" y="49"/>
                    <a:pt x="53" y="49"/>
                  </a:cubicBezTo>
                  <a:cubicBezTo>
                    <a:pt x="54" y="50"/>
                    <a:pt x="54" y="50"/>
                    <a:pt x="54" y="50"/>
                  </a:cubicBezTo>
                  <a:cubicBezTo>
                    <a:pt x="55" y="49"/>
                    <a:pt x="55" y="49"/>
                    <a:pt x="55" y="49"/>
                  </a:cubicBezTo>
                  <a:cubicBezTo>
                    <a:pt x="55" y="48"/>
                    <a:pt x="55" y="48"/>
                    <a:pt x="55" y="48"/>
                  </a:cubicBezTo>
                  <a:cubicBezTo>
                    <a:pt x="56" y="47"/>
                    <a:pt x="56" y="47"/>
                    <a:pt x="56" y="47"/>
                  </a:cubicBezTo>
                  <a:cubicBezTo>
                    <a:pt x="57" y="49"/>
                    <a:pt x="57" y="49"/>
                    <a:pt x="57" y="49"/>
                  </a:cubicBezTo>
                  <a:cubicBezTo>
                    <a:pt x="59" y="49"/>
                    <a:pt x="59" y="49"/>
                    <a:pt x="59" y="49"/>
                  </a:cubicBezTo>
                  <a:cubicBezTo>
                    <a:pt x="61" y="50"/>
                    <a:pt x="61" y="50"/>
                    <a:pt x="61" y="50"/>
                  </a:cubicBezTo>
                  <a:cubicBezTo>
                    <a:pt x="61" y="51"/>
                    <a:pt x="61" y="51"/>
                    <a:pt x="61" y="51"/>
                  </a:cubicBezTo>
                  <a:cubicBezTo>
                    <a:pt x="60" y="51"/>
                    <a:pt x="60" y="51"/>
                    <a:pt x="60" y="51"/>
                  </a:cubicBezTo>
                  <a:cubicBezTo>
                    <a:pt x="59" y="50"/>
                    <a:pt x="59" y="50"/>
                    <a:pt x="59" y="50"/>
                  </a:cubicBezTo>
                  <a:cubicBezTo>
                    <a:pt x="58" y="51"/>
                    <a:pt x="58" y="51"/>
                    <a:pt x="58" y="51"/>
                  </a:cubicBezTo>
                  <a:cubicBezTo>
                    <a:pt x="58" y="53"/>
                    <a:pt x="58" y="53"/>
                    <a:pt x="58" y="53"/>
                  </a:cubicBezTo>
                  <a:cubicBezTo>
                    <a:pt x="60" y="56"/>
                    <a:pt x="60" y="56"/>
                    <a:pt x="60" y="56"/>
                  </a:cubicBezTo>
                  <a:cubicBezTo>
                    <a:pt x="60" y="57"/>
                    <a:pt x="60" y="57"/>
                    <a:pt x="60" y="57"/>
                  </a:cubicBezTo>
                  <a:cubicBezTo>
                    <a:pt x="62" y="57"/>
                    <a:pt x="62" y="57"/>
                    <a:pt x="62" y="57"/>
                  </a:cubicBezTo>
                  <a:cubicBezTo>
                    <a:pt x="63" y="58"/>
                    <a:pt x="63" y="58"/>
                    <a:pt x="63" y="58"/>
                  </a:cubicBezTo>
                  <a:cubicBezTo>
                    <a:pt x="65" y="58"/>
                    <a:pt x="65" y="58"/>
                    <a:pt x="65" y="58"/>
                  </a:cubicBezTo>
                  <a:cubicBezTo>
                    <a:pt x="65" y="59"/>
                    <a:pt x="65" y="59"/>
                    <a:pt x="65" y="59"/>
                  </a:cubicBezTo>
                  <a:cubicBezTo>
                    <a:pt x="64" y="60"/>
                    <a:pt x="64" y="60"/>
                    <a:pt x="64" y="60"/>
                  </a:cubicBezTo>
                  <a:cubicBezTo>
                    <a:pt x="65" y="61"/>
                    <a:pt x="65" y="61"/>
                    <a:pt x="65" y="61"/>
                  </a:cubicBezTo>
                  <a:cubicBezTo>
                    <a:pt x="64" y="63"/>
                    <a:pt x="64" y="63"/>
                    <a:pt x="64" y="63"/>
                  </a:cubicBezTo>
                  <a:cubicBezTo>
                    <a:pt x="62" y="63"/>
                    <a:pt x="62" y="63"/>
                    <a:pt x="62" y="63"/>
                  </a:cubicBezTo>
                  <a:cubicBezTo>
                    <a:pt x="61" y="61"/>
                    <a:pt x="61" y="61"/>
                    <a:pt x="61" y="61"/>
                  </a:cubicBezTo>
                  <a:cubicBezTo>
                    <a:pt x="62" y="60"/>
                    <a:pt x="62" y="60"/>
                    <a:pt x="62" y="60"/>
                  </a:cubicBezTo>
                  <a:cubicBezTo>
                    <a:pt x="62" y="59"/>
                    <a:pt x="62" y="59"/>
                    <a:pt x="62" y="59"/>
                  </a:cubicBezTo>
                  <a:cubicBezTo>
                    <a:pt x="61" y="59"/>
                    <a:pt x="61" y="59"/>
                    <a:pt x="61" y="59"/>
                  </a:cubicBezTo>
                  <a:cubicBezTo>
                    <a:pt x="61" y="59"/>
                    <a:pt x="61" y="59"/>
                    <a:pt x="61" y="59"/>
                  </a:cubicBezTo>
                  <a:cubicBezTo>
                    <a:pt x="59" y="60"/>
                    <a:pt x="59" y="60"/>
                    <a:pt x="59" y="60"/>
                  </a:cubicBezTo>
                  <a:cubicBezTo>
                    <a:pt x="57" y="58"/>
                    <a:pt x="57" y="58"/>
                    <a:pt x="57" y="58"/>
                  </a:cubicBezTo>
                  <a:cubicBezTo>
                    <a:pt x="56" y="57"/>
                    <a:pt x="56" y="57"/>
                    <a:pt x="56" y="57"/>
                  </a:cubicBezTo>
                  <a:cubicBezTo>
                    <a:pt x="56" y="55"/>
                    <a:pt x="56" y="55"/>
                    <a:pt x="56" y="55"/>
                  </a:cubicBezTo>
                  <a:cubicBezTo>
                    <a:pt x="55" y="53"/>
                    <a:pt x="55" y="53"/>
                    <a:pt x="55" y="53"/>
                  </a:cubicBezTo>
                  <a:cubicBezTo>
                    <a:pt x="52" y="52"/>
                    <a:pt x="52" y="52"/>
                    <a:pt x="52" y="52"/>
                  </a:cubicBezTo>
                  <a:cubicBezTo>
                    <a:pt x="51" y="50"/>
                    <a:pt x="51" y="50"/>
                    <a:pt x="51" y="50"/>
                  </a:cubicBezTo>
                  <a:cubicBezTo>
                    <a:pt x="50" y="49"/>
                    <a:pt x="50" y="49"/>
                    <a:pt x="50" y="49"/>
                  </a:cubicBezTo>
                  <a:cubicBezTo>
                    <a:pt x="49" y="48"/>
                    <a:pt x="49" y="48"/>
                    <a:pt x="49" y="48"/>
                  </a:cubicBezTo>
                  <a:cubicBezTo>
                    <a:pt x="48" y="48"/>
                    <a:pt x="48" y="48"/>
                    <a:pt x="48" y="48"/>
                  </a:cubicBezTo>
                  <a:cubicBezTo>
                    <a:pt x="47" y="49"/>
                    <a:pt x="47" y="49"/>
                    <a:pt x="47" y="49"/>
                  </a:cubicBezTo>
                  <a:cubicBezTo>
                    <a:pt x="49" y="53"/>
                    <a:pt x="49" y="53"/>
                    <a:pt x="49" y="53"/>
                  </a:cubicBezTo>
                  <a:cubicBezTo>
                    <a:pt x="50" y="56"/>
                    <a:pt x="50" y="56"/>
                    <a:pt x="50" y="56"/>
                  </a:cubicBezTo>
                  <a:cubicBezTo>
                    <a:pt x="49" y="56"/>
                    <a:pt x="49" y="56"/>
                    <a:pt x="49" y="56"/>
                  </a:cubicBezTo>
                  <a:cubicBezTo>
                    <a:pt x="47" y="53"/>
                    <a:pt x="47" y="53"/>
                    <a:pt x="47" y="53"/>
                  </a:cubicBezTo>
                  <a:cubicBezTo>
                    <a:pt x="45" y="51"/>
                    <a:pt x="45" y="51"/>
                    <a:pt x="45" y="51"/>
                  </a:cubicBezTo>
                  <a:cubicBezTo>
                    <a:pt x="45" y="50"/>
                    <a:pt x="45" y="50"/>
                    <a:pt x="45" y="50"/>
                  </a:cubicBezTo>
                  <a:cubicBezTo>
                    <a:pt x="41" y="48"/>
                    <a:pt x="41" y="48"/>
                    <a:pt x="41" y="48"/>
                  </a:cubicBezTo>
                  <a:cubicBezTo>
                    <a:pt x="39" y="48"/>
                    <a:pt x="39" y="48"/>
                    <a:pt x="39" y="48"/>
                  </a:cubicBezTo>
                  <a:cubicBezTo>
                    <a:pt x="38" y="50"/>
                    <a:pt x="38" y="50"/>
                    <a:pt x="38" y="50"/>
                  </a:cubicBezTo>
                  <a:cubicBezTo>
                    <a:pt x="38" y="51"/>
                    <a:pt x="38" y="51"/>
                    <a:pt x="38" y="51"/>
                  </a:cubicBezTo>
                  <a:cubicBezTo>
                    <a:pt x="36" y="52"/>
                    <a:pt x="36" y="52"/>
                    <a:pt x="36" y="52"/>
                  </a:cubicBezTo>
                  <a:cubicBezTo>
                    <a:pt x="34" y="50"/>
                    <a:pt x="34" y="50"/>
                    <a:pt x="34" y="50"/>
                  </a:cubicBezTo>
                  <a:cubicBezTo>
                    <a:pt x="33" y="51"/>
                    <a:pt x="33" y="51"/>
                    <a:pt x="33" y="51"/>
                  </a:cubicBezTo>
                  <a:cubicBezTo>
                    <a:pt x="31" y="51"/>
                    <a:pt x="31" y="51"/>
                    <a:pt x="31" y="51"/>
                  </a:cubicBezTo>
                  <a:cubicBezTo>
                    <a:pt x="32" y="50"/>
                    <a:pt x="32" y="50"/>
                    <a:pt x="32" y="50"/>
                  </a:cubicBezTo>
                  <a:cubicBezTo>
                    <a:pt x="32" y="48"/>
                    <a:pt x="32" y="48"/>
                    <a:pt x="32" y="48"/>
                  </a:cubicBezTo>
                  <a:cubicBezTo>
                    <a:pt x="30" y="49"/>
                    <a:pt x="30" y="49"/>
                    <a:pt x="30" y="49"/>
                  </a:cubicBezTo>
                  <a:cubicBezTo>
                    <a:pt x="30" y="50"/>
                    <a:pt x="30" y="50"/>
                    <a:pt x="30" y="50"/>
                  </a:cubicBezTo>
                  <a:cubicBezTo>
                    <a:pt x="29" y="48"/>
                    <a:pt x="29" y="48"/>
                    <a:pt x="29" y="48"/>
                  </a:cubicBezTo>
                  <a:cubicBezTo>
                    <a:pt x="29" y="46"/>
                    <a:pt x="29" y="46"/>
                    <a:pt x="29" y="46"/>
                  </a:cubicBezTo>
                  <a:cubicBezTo>
                    <a:pt x="29" y="45"/>
                    <a:pt x="29" y="45"/>
                    <a:pt x="29" y="45"/>
                  </a:cubicBezTo>
                  <a:cubicBezTo>
                    <a:pt x="30" y="44"/>
                    <a:pt x="30" y="44"/>
                    <a:pt x="30" y="44"/>
                  </a:cubicBezTo>
                  <a:cubicBezTo>
                    <a:pt x="32" y="41"/>
                    <a:pt x="32" y="41"/>
                    <a:pt x="32" y="41"/>
                  </a:cubicBezTo>
                  <a:cubicBezTo>
                    <a:pt x="30" y="40"/>
                    <a:pt x="30" y="40"/>
                    <a:pt x="30" y="40"/>
                  </a:cubicBezTo>
                  <a:cubicBezTo>
                    <a:pt x="28" y="40"/>
                    <a:pt x="28" y="40"/>
                    <a:pt x="28" y="40"/>
                  </a:cubicBezTo>
                  <a:cubicBezTo>
                    <a:pt x="28" y="41"/>
                    <a:pt x="28" y="41"/>
                    <a:pt x="28" y="41"/>
                  </a:cubicBezTo>
                  <a:cubicBezTo>
                    <a:pt x="29" y="42"/>
                    <a:pt x="29" y="42"/>
                    <a:pt x="29" y="42"/>
                  </a:cubicBezTo>
                  <a:cubicBezTo>
                    <a:pt x="28" y="43"/>
                    <a:pt x="28" y="43"/>
                    <a:pt x="28" y="43"/>
                  </a:cubicBezTo>
                  <a:cubicBezTo>
                    <a:pt x="27" y="43"/>
                    <a:pt x="27" y="43"/>
                    <a:pt x="27" y="43"/>
                  </a:cubicBezTo>
                  <a:cubicBezTo>
                    <a:pt x="25" y="41"/>
                    <a:pt x="25" y="41"/>
                    <a:pt x="25" y="41"/>
                  </a:cubicBezTo>
                  <a:cubicBezTo>
                    <a:pt x="25" y="39"/>
                    <a:pt x="25" y="39"/>
                    <a:pt x="25" y="39"/>
                  </a:cubicBezTo>
                  <a:cubicBezTo>
                    <a:pt x="24" y="39"/>
                    <a:pt x="24" y="39"/>
                    <a:pt x="24" y="39"/>
                  </a:cubicBezTo>
                  <a:cubicBezTo>
                    <a:pt x="23" y="39"/>
                    <a:pt x="23" y="39"/>
                    <a:pt x="23" y="39"/>
                  </a:cubicBezTo>
                  <a:cubicBezTo>
                    <a:pt x="23" y="39"/>
                    <a:pt x="23" y="39"/>
                    <a:pt x="23" y="39"/>
                  </a:cubicBezTo>
                  <a:cubicBezTo>
                    <a:pt x="22" y="35"/>
                    <a:pt x="22" y="35"/>
                    <a:pt x="22" y="35"/>
                  </a:cubicBezTo>
                  <a:cubicBezTo>
                    <a:pt x="21" y="33"/>
                    <a:pt x="21" y="33"/>
                    <a:pt x="21" y="33"/>
                  </a:cubicBezTo>
                  <a:cubicBezTo>
                    <a:pt x="20" y="30"/>
                    <a:pt x="20" y="30"/>
                    <a:pt x="20" y="30"/>
                  </a:cubicBezTo>
                  <a:cubicBezTo>
                    <a:pt x="21" y="29"/>
                    <a:pt x="21" y="29"/>
                    <a:pt x="21" y="29"/>
                  </a:cubicBezTo>
                  <a:cubicBezTo>
                    <a:pt x="21" y="28"/>
                    <a:pt x="21" y="28"/>
                    <a:pt x="21" y="28"/>
                  </a:cubicBezTo>
                  <a:cubicBezTo>
                    <a:pt x="20" y="28"/>
                    <a:pt x="20" y="28"/>
                    <a:pt x="20" y="28"/>
                  </a:cubicBezTo>
                  <a:cubicBezTo>
                    <a:pt x="19" y="26"/>
                    <a:pt x="19" y="26"/>
                    <a:pt x="19" y="26"/>
                  </a:cubicBezTo>
                  <a:cubicBezTo>
                    <a:pt x="19" y="24"/>
                    <a:pt x="19" y="24"/>
                    <a:pt x="19" y="24"/>
                  </a:cubicBezTo>
                  <a:cubicBezTo>
                    <a:pt x="21" y="25"/>
                    <a:pt x="21" y="25"/>
                    <a:pt x="21" y="25"/>
                  </a:cubicBezTo>
                  <a:cubicBezTo>
                    <a:pt x="22" y="25"/>
                    <a:pt x="22" y="25"/>
                    <a:pt x="22" y="25"/>
                  </a:cubicBezTo>
                  <a:cubicBezTo>
                    <a:pt x="24" y="25"/>
                    <a:pt x="24" y="25"/>
                    <a:pt x="24" y="25"/>
                  </a:cubicBezTo>
                  <a:cubicBezTo>
                    <a:pt x="24" y="23"/>
                    <a:pt x="24" y="23"/>
                    <a:pt x="24" y="23"/>
                  </a:cubicBezTo>
                  <a:cubicBezTo>
                    <a:pt x="22" y="20"/>
                    <a:pt x="22" y="20"/>
                    <a:pt x="22" y="20"/>
                  </a:cubicBezTo>
                  <a:cubicBezTo>
                    <a:pt x="23" y="18"/>
                    <a:pt x="23" y="18"/>
                    <a:pt x="23" y="18"/>
                  </a:cubicBezTo>
                  <a:cubicBezTo>
                    <a:pt x="24" y="13"/>
                    <a:pt x="24" y="13"/>
                    <a:pt x="24" y="13"/>
                  </a:cubicBezTo>
                  <a:cubicBezTo>
                    <a:pt x="24" y="9"/>
                    <a:pt x="24" y="9"/>
                    <a:pt x="24" y="9"/>
                  </a:cubicBezTo>
                  <a:cubicBezTo>
                    <a:pt x="24" y="7"/>
                    <a:pt x="24" y="7"/>
                    <a:pt x="24" y="7"/>
                  </a:cubicBezTo>
                  <a:cubicBezTo>
                    <a:pt x="25" y="3"/>
                    <a:pt x="25" y="3"/>
                    <a:pt x="25" y="3"/>
                  </a:cubicBezTo>
                  <a:cubicBezTo>
                    <a:pt x="26" y="1"/>
                    <a:pt x="26" y="1"/>
                    <a:pt x="26" y="1"/>
                  </a:cubicBezTo>
                  <a:cubicBezTo>
                    <a:pt x="29" y="0"/>
                    <a:pt x="29" y="0"/>
                    <a:pt x="29" y="0"/>
                  </a:cubicBezTo>
                  <a:cubicBezTo>
                    <a:pt x="32" y="1"/>
                    <a:pt x="32" y="1"/>
                    <a:pt x="32" y="1"/>
                  </a:cubicBezTo>
                  <a:cubicBezTo>
                    <a:pt x="34" y="3"/>
                    <a:pt x="34" y="3"/>
                    <a:pt x="34" y="3"/>
                  </a:cubicBezTo>
                  <a:cubicBezTo>
                    <a:pt x="35" y="4"/>
                    <a:pt x="35" y="4"/>
                    <a:pt x="35" y="4"/>
                  </a:cubicBezTo>
                  <a:cubicBezTo>
                    <a:pt x="36" y="3"/>
                    <a:pt x="36" y="3"/>
                    <a:pt x="36" y="3"/>
                  </a:cubicBezTo>
                  <a:cubicBezTo>
                    <a:pt x="38" y="3"/>
                    <a:pt x="38" y="3"/>
                    <a:pt x="38" y="3"/>
                  </a:cubicBezTo>
                  <a:cubicBezTo>
                    <a:pt x="39" y="2"/>
                    <a:pt x="39" y="2"/>
                    <a:pt x="39" y="2"/>
                  </a:cubicBezTo>
                  <a:cubicBezTo>
                    <a:pt x="40" y="1"/>
                    <a:pt x="40" y="1"/>
                    <a:pt x="40" y="1"/>
                  </a:cubicBezTo>
                  <a:cubicBezTo>
                    <a:pt x="41" y="0"/>
                    <a:pt x="41" y="0"/>
                    <a:pt x="41" y="0"/>
                  </a:cubicBezTo>
                  <a:cubicBezTo>
                    <a:pt x="42" y="2"/>
                    <a:pt x="42" y="2"/>
                    <a:pt x="42" y="2"/>
                  </a:cubicBezTo>
                  <a:cubicBezTo>
                    <a:pt x="42" y="3"/>
                    <a:pt x="42" y="3"/>
                    <a:pt x="42" y="3"/>
                  </a:cubicBezTo>
                  <a:cubicBezTo>
                    <a:pt x="41" y="5"/>
                    <a:pt x="41" y="5"/>
                    <a:pt x="41" y="5"/>
                  </a:cubicBezTo>
                  <a:cubicBezTo>
                    <a:pt x="40" y="8"/>
                    <a:pt x="40" y="8"/>
                    <a:pt x="40" y="8"/>
                  </a:cubicBezTo>
                  <a:cubicBezTo>
                    <a:pt x="42" y="11"/>
                    <a:pt x="42" y="11"/>
                    <a:pt x="42" y="11"/>
                  </a:cubicBezTo>
                  <a:cubicBezTo>
                    <a:pt x="43" y="12"/>
                    <a:pt x="43" y="12"/>
                    <a:pt x="43" y="12"/>
                  </a:cubicBezTo>
                  <a:cubicBezTo>
                    <a:pt x="43" y="14"/>
                    <a:pt x="43" y="14"/>
                    <a:pt x="43" y="14"/>
                  </a:cubicBezTo>
                  <a:cubicBezTo>
                    <a:pt x="44" y="15"/>
                    <a:pt x="44" y="15"/>
                    <a:pt x="44" y="15"/>
                  </a:cubicBezTo>
                  <a:cubicBezTo>
                    <a:pt x="44" y="20"/>
                    <a:pt x="44" y="20"/>
                    <a:pt x="44" y="20"/>
                  </a:cubicBezTo>
                  <a:cubicBezTo>
                    <a:pt x="42" y="22"/>
                    <a:pt x="42" y="22"/>
                    <a:pt x="42" y="22"/>
                  </a:cubicBezTo>
                  <a:cubicBezTo>
                    <a:pt x="43" y="25"/>
                    <a:pt x="43" y="25"/>
                    <a:pt x="43" y="25"/>
                  </a:cubicBezTo>
                  <a:cubicBezTo>
                    <a:pt x="41" y="27"/>
                    <a:pt x="41" y="27"/>
                    <a:pt x="41" y="27"/>
                  </a:cubicBezTo>
                  <a:cubicBezTo>
                    <a:pt x="41" y="26"/>
                    <a:pt x="41" y="26"/>
                    <a:pt x="41" y="26"/>
                  </a:cubicBezTo>
                  <a:cubicBezTo>
                    <a:pt x="42" y="25"/>
                    <a:pt x="42" y="25"/>
                    <a:pt x="42" y="25"/>
                  </a:cubicBezTo>
                  <a:cubicBezTo>
                    <a:pt x="41" y="25"/>
                    <a:pt x="41" y="25"/>
                    <a:pt x="41" y="25"/>
                  </a:cubicBezTo>
                  <a:cubicBezTo>
                    <a:pt x="38" y="28"/>
                    <a:pt x="38" y="28"/>
                    <a:pt x="38" y="28"/>
                  </a:cubicBezTo>
                  <a:cubicBezTo>
                    <a:pt x="37" y="30"/>
                    <a:pt x="37" y="30"/>
                    <a:pt x="37" y="30"/>
                  </a:cubicBezTo>
                  <a:cubicBezTo>
                    <a:pt x="37" y="32"/>
                    <a:pt x="37" y="32"/>
                    <a:pt x="37" y="32"/>
                  </a:cubicBezTo>
                  <a:cubicBezTo>
                    <a:pt x="36" y="33"/>
                    <a:pt x="36" y="33"/>
                    <a:pt x="36" y="33"/>
                  </a:cubicBezTo>
                  <a:cubicBezTo>
                    <a:pt x="36" y="36"/>
                    <a:pt x="36" y="36"/>
                    <a:pt x="36" y="36"/>
                  </a:cubicBezTo>
                  <a:cubicBezTo>
                    <a:pt x="37" y="37"/>
                    <a:pt x="37" y="37"/>
                    <a:pt x="37" y="37"/>
                  </a:cubicBezTo>
                  <a:cubicBezTo>
                    <a:pt x="38" y="39"/>
                    <a:pt x="38" y="39"/>
                    <a:pt x="38" y="39"/>
                  </a:cubicBezTo>
                  <a:cubicBezTo>
                    <a:pt x="39" y="40"/>
                    <a:pt x="39" y="40"/>
                    <a:pt x="39" y="40"/>
                  </a:cubicBezTo>
                  <a:cubicBezTo>
                    <a:pt x="38" y="42"/>
                    <a:pt x="38" y="42"/>
                    <a:pt x="38" y="42"/>
                  </a:cubicBezTo>
                  <a:cubicBezTo>
                    <a:pt x="38" y="44"/>
                    <a:pt x="38" y="44"/>
                    <a:pt x="38" y="44"/>
                  </a:cubicBezTo>
                  <a:close/>
                  <a:moveTo>
                    <a:pt x="40" y="37"/>
                  </a:moveTo>
                  <a:cubicBezTo>
                    <a:pt x="41" y="40"/>
                    <a:pt x="41" y="40"/>
                    <a:pt x="41" y="40"/>
                  </a:cubicBezTo>
                  <a:cubicBezTo>
                    <a:pt x="41" y="40"/>
                    <a:pt x="41" y="40"/>
                    <a:pt x="41" y="40"/>
                  </a:cubicBezTo>
                  <a:cubicBezTo>
                    <a:pt x="41" y="42"/>
                    <a:pt x="41" y="42"/>
                    <a:pt x="41" y="42"/>
                  </a:cubicBezTo>
                  <a:cubicBezTo>
                    <a:pt x="43" y="41"/>
                    <a:pt x="43" y="41"/>
                    <a:pt x="43" y="41"/>
                  </a:cubicBezTo>
                  <a:cubicBezTo>
                    <a:pt x="43" y="38"/>
                    <a:pt x="43" y="38"/>
                    <a:pt x="43" y="38"/>
                  </a:cubicBezTo>
                  <a:cubicBezTo>
                    <a:pt x="44" y="37"/>
                    <a:pt x="44" y="37"/>
                    <a:pt x="44" y="37"/>
                  </a:cubicBezTo>
                  <a:cubicBezTo>
                    <a:pt x="43" y="36"/>
                    <a:pt x="43" y="36"/>
                    <a:pt x="43" y="36"/>
                  </a:cubicBezTo>
                  <a:cubicBezTo>
                    <a:pt x="40" y="37"/>
                    <a:pt x="40" y="37"/>
                    <a:pt x="40" y="37"/>
                  </a:cubicBezTo>
                  <a:close/>
                  <a:moveTo>
                    <a:pt x="27" y="53"/>
                  </a:moveTo>
                  <a:cubicBezTo>
                    <a:pt x="27" y="54"/>
                    <a:pt x="27" y="54"/>
                    <a:pt x="27" y="54"/>
                  </a:cubicBezTo>
                  <a:cubicBezTo>
                    <a:pt x="29" y="54"/>
                    <a:pt x="29" y="54"/>
                    <a:pt x="29" y="54"/>
                  </a:cubicBezTo>
                  <a:cubicBezTo>
                    <a:pt x="29" y="56"/>
                    <a:pt x="29" y="56"/>
                    <a:pt x="29" y="56"/>
                  </a:cubicBezTo>
                  <a:cubicBezTo>
                    <a:pt x="30" y="57"/>
                    <a:pt x="30" y="57"/>
                    <a:pt x="30" y="57"/>
                  </a:cubicBezTo>
                  <a:cubicBezTo>
                    <a:pt x="32" y="58"/>
                    <a:pt x="32" y="58"/>
                    <a:pt x="32" y="58"/>
                  </a:cubicBezTo>
                  <a:cubicBezTo>
                    <a:pt x="32" y="61"/>
                    <a:pt x="32" y="61"/>
                    <a:pt x="32" y="61"/>
                  </a:cubicBezTo>
                  <a:cubicBezTo>
                    <a:pt x="33" y="62"/>
                    <a:pt x="33" y="62"/>
                    <a:pt x="33" y="62"/>
                  </a:cubicBezTo>
                  <a:cubicBezTo>
                    <a:pt x="33" y="64"/>
                    <a:pt x="33" y="64"/>
                    <a:pt x="33" y="64"/>
                  </a:cubicBezTo>
                  <a:cubicBezTo>
                    <a:pt x="35" y="66"/>
                    <a:pt x="35" y="66"/>
                    <a:pt x="35" y="66"/>
                  </a:cubicBezTo>
                  <a:cubicBezTo>
                    <a:pt x="36" y="66"/>
                    <a:pt x="36" y="66"/>
                    <a:pt x="36" y="66"/>
                  </a:cubicBezTo>
                  <a:cubicBezTo>
                    <a:pt x="38" y="65"/>
                    <a:pt x="38" y="65"/>
                    <a:pt x="38" y="65"/>
                  </a:cubicBezTo>
                  <a:cubicBezTo>
                    <a:pt x="38" y="63"/>
                    <a:pt x="38" y="63"/>
                    <a:pt x="38" y="63"/>
                  </a:cubicBezTo>
                  <a:cubicBezTo>
                    <a:pt x="39" y="63"/>
                    <a:pt x="39" y="63"/>
                    <a:pt x="39" y="63"/>
                  </a:cubicBezTo>
                  <a:cubicBezTo>
                    <a:pt x="39" y="61"/>
                    <a:pt x="39" y="61"/>
                    <a:pt x="39" y="61"/>
                  </a:cubicBezTo>
                  <a:cubicBezTo>
                    <a:pt x="38" y="60"/>
                    <a:pt x="38" y="60"/>
                    <a:pt x="38" y="60"/>
                  </a:cubicBezTo>
                  <a:cubicBezTo>
                    <a:pt x="39" y="58"/>
                    <a:pt x="39" y="58"/>
                    <a:pt x="39" y="58"/>
                  </a:cubicBezTo>
                  <a:cubicBezTo>
                    <a:pt x="39" y="57"/>
                    <a:pt x="39" y="57"/>
                    <a:pt x="39" y="57"/>
                  </a:cubicBezTo>
                  <a:cubicBezTo>
                    <a:pt x="37" y="56"/>
                    <a:pt x="37" y="56"/>
                    <a:pt x="37" y="56"/>
                  </a:cubicBezTo>
                  <a:cubicBezTo>
                    <a:pt x="33" y="53"/>
                    <a:pt x="33" y="53"/>
                    <a:pt x="33" y="53"/>
                  </a:cubicBezTo>
                  <a:cubicBezTo>
                    <a:pt x="31" y="53"/>
                    <a:pt x="31" y="53"/>
                    <a:pt x="31" y="53"/>
                  </a:cubicBezTo>
                  <a:cubicBezTo>
                    <a:pt x="29" y="52"/>
                    <a:pt x="29" y="52"/>
                    <a:pt x="29" y="52"/>
                  </a:cubicBezTo>
                  <a:cubicBezTo>
                    <a:pt x="27" y="53"/>
                    <a:pt x="27" y="53"/>
                    <a:pt x="27" y="53"/>
                  </a:cubicBezTo>
                  <a:close/>
                  <a:moveTo>
                    <a:pt x="64" y="47"/>
                  </a:moveTo>
                  <a:cubicBezTo>
                    <a:pt x="63" y="47"/>
                    <a:pt x="63" y="47"/>
                    <a:pt x="63" y="47"/>
                  </a:cubicBezTo>
                  <a:cubicBezTo>
                    <a:pt x="64" y="49"/>
                    <a:pt x="64" y="49"/>
                    <a:pt x="64" y="49"/>
                  </a:cubicBezTo>
                  <a:cubicBezTo>
                    <a:pt x="63" y="51"/>
                    <a:pt x="63" y="51"/>
                    <a:pt x="63" y="51"/>
                  </a:cubicBezTo>
                  <a:cubicBezTo>
                    <a:pt x="63" y="51"/>
                    <a:pt x="63" y="51"/>
                    <a:pt x="63" y="51"/>
                  </a:cubicBezTo>
                  <a:cubicBezTo>
                    <a:pt x="63" y="52"/>
                    <a:pt x="63" y="52"/>
                    <a:pt x="63" y="52"/>
                  </a:cubicBezTo>
                  <a:cubicBezTo>
                    <a:pt x="66" y="52"/>
                    <a:pt x="66" y="52"/>
                    <a:pt x="66" y="52"/>
                  </a:cubicBezTo>
                  <a:cubicBezTo>
                    <a:pt x="67" y="50"/>
                    <a:pt x="67" y="50"/>
                    <a:pt x="67" y="50"/>
                  </a:cubicBezTo>
                  <a:cubicBezTo>
                    <a:pt x="66" y="48"/>
                    <a:pt x="66" y="48"/>
                    <a:pt x="66" y="48"/>
                  </a:cubicBezTo>
                  <a:cubicBezTo>
                    <a:pt x="64" y="47"/>
                    <a:pt x="64" y="47"/>
                    <a:pt x="64" y="47"/>
                  </a:cubicBezTo>
                  <a:close/>
                  <a:moveTo>
                    <a:pt x="41" y="54"/>
                  </a:moveTo>
                  <a:cubicBezTo>
                    <a:pt x="44" y="56"/>
                    <a:pt x="44" y="56"/>
                    <a:pt x="44" y="56"/>
                  </a:cubicBezTo>
                  <a:cubicBezTo>
                    <a:pt x="44" y="55"/>
                    <a:pt x="44" y="55"/>
                    <a:pt x="44" y="55"/>
                  </a:cubicBezTo>
                  <a:cubicBezTo>
                    <a:pt x="45" y="54"/>
                    <a:pt x="45" y="54"/>
                    <a:pt x="45" y="54"/>
                  </a:cubicBezTo>
                  <a:cubicBezTo>
                    <a:pt x="44" y="52"/>
                    <a:pt x="44" y="52"/>
                    <a:pt x="44" y="52"/>
                  </a:cubicBezTo>
                  <a:cubicBezTo>
                    <a:pt x="42" y="52"/>
                    <a:pt x="42" y="52"/>
                    <a:pt x="42" y="52"/>
                  </a:cubicBezTo>
                  <a:cubicBezTo>
                    <a:pt x="41" y="53"/>
                    <a:pt x="41" y="53"/>
                    <a:pt x="41" y="53"/>
                  </a:cubicBezTo>
                  <a:cubicBezTo>
                    <a:pt x="41" y="54"/>
                    <a:pt x="41" y="54"/>
                    <a:pt x="41" y="54"/>
                  </a:cubicBezTo>
                  <a:close/>
                  <a:moveTo>
                    <a:pt x="45" y="61"/>
                  </a:moveTo>
                  <a:cubicBezTo>
                    <a:pt x="44" y="63"/>
                    <a:pt x="44" y="63"/>
                    <a:pt x="44" y="63"/>
                  </a:cubicBezTo>
                  <a:cubicBezTo>
                    <a:pt x="43" y="65"/>
                    <a:pt x="43" y="65"/>
                    <a:pt x="43" y="65"/>
                  </a:cubicBezTo>
                  <a:cubicBezTo>
                    <a:pt x="44" y="67"/>
                    <a:pt x="44" y="67"/>
                    <a:pt x="44" y="67"/>
                  </a:cubicBezTo>
                  <a:cubicBezTo>
                    <a:pt x="45" y="67"/>
                    <a:pt x="45" y="67"/>
                    <a:pt x="45" y="67"/>
                  </a:cubicBezTo>
                  <a:cubicBezTo>
                    <a:pt x="46" y="65"/>
                    <a:pt x="46" y="65"/>
                    <a:pt x="46" y="65"/>
                  </a:cubicBezTo>
                  <a:cubicBezTo>
                    <a:pt x="45" y="63"/>
                    <a:pt x="45" y="63"/>
                    <a:pt x="45" y="63"/>
                  </a:cubicBezTo>
                  <a:cubicBezTo>
                    <a:pt x="46" y="61"/>
                    <a:pt x="46" y="61"/>
                    <a:pt x="46" y="61"/>
                  </a:cubicBezTo>
                  <a:cubicBezTo>
                    <a:pt x="45" y="61"/>
                    <a:pt x="45" y="61"/>
                    <a:pt x="45" y="61"/>
                  </a:cubicBezTo>
                  <a:close/>
                  <a:moveTo>
                    <a:pt x="55" y="58"/>
                  </a:moveTo>
                  <a:cubicBezTo>
                    <a:pt x="53" y="56"/>
                    <a:pt x="53" y="56"/>
                    <a:pt x="53" y="56"/>
                  </a:cubicBezTo>
                  <a:cubicBezTo>
                    <a:pt x="53" y="57"/>
                    <a:pt x="53" y="57"/>
                    <a:pt x="53" y="57"/>
                  </a:cubicBezTo>
                  <a:cubicBezTo>
                    <a:pt x="53" y="58"/>
                    <a:pt x="53" y="58"/>
                    <a:pt x="53" y="58"/>
                  </a:cubicBezTo>
                  <a:cubicBezTo>
                    <a:pt x="55" y="60"/>
                    <a:pt x="55" y="60"/>
                    <a:pt x="55" y="60"/>
                  </a:cubicBezTo>
                  <a:cubicBezTo>
                    <a:pt x="56" y="59"/>
                    <a:pt x="56" y="59"/>
                    <a:pt x="56" y="59"/>
                  </a:cubicBezTo>
                  <a:cubicBezTo>
                    <a:pt x="55" y="58"/>
                    <a:pt x="55" y="58"/>
                    <a:pt x="55" y="58"/>
                  </a:cubicBezTo>
                  <a:close/>
                  <a:moveTo>
                    <a:pt x="56" y="69"/>
                  </a:moveTo>
                  <a:cubicBezTo>
                    <a:pt x="57" y="66"/>
                    <a:pt x="57" y="66"/>
                    <a:pt x="57" y="66"/>
                  </a:cubicBezTo>
                  <a:cubicBezTo>
                    <a:pt x="59" y="66"/>
                    <a:pt x="59" y="66"/>
                    <a:pt x="59" y="66"/>
                  </a:cubicBezTo>
                  <a:cubicBezTo>
                    <a:pt x="61" y="69"/>
                    <a:pt x="61" y="69"/>
                    <a:pt x="61" y="69"/>
                  </a:cubicBezTo>
                  <a:cubicBezTo>
                    <a:pt x="63" y="70"/>
                    <a:pt x="63" y="70"/>
                    <a:pt x="63" y="70"/>
                  </a:cubicBezTo>
                  <a:cubicBezTo>
                    <a:pt x="65" y="69"/>
                    <a:pt x="65" y="69"/>
                    <a:pt x="65" y="69"/>
                  </a:cubicBezTo>
                  <a:cubicBezTo>
                    <a:pt x="65" y="68"/>
                    <a:pt x="65" y="68"/>
                    <a:pt x="65" y="68"/>
                  </a:cubicBezTo>
                  <a:cubicBezTo>
                    <a:pt x="64" y="67"/>
                    <a:pt x="64" y="67"/>
                    <a:pt x="64" y="67"/>
                  </a:cubicBezTo>
                  <a:cubicBezTo>
                    <a:pt x="61" y="65"/>
                    <a:pt x="61" y="65"/>
                    <a:pt x="61" y="65"/>
                  </a:cubicBezTo>
                  <a:cubicBezTo>
                    <a:pt x="59" y="65"/>
                    <a:pt x="59" y="65"/>
                    <a:pt x="59" y="65"/>
                  </a:cubicBezTo>
                  <a:cubicBezTo>
                    <a:pt x="58" y="63"/>
                    <a:pt x="58" y="63"/>
                    <a:pt x="58" y="63"/>
                  </a:cubicBezTo>
                  <a:cubicBezTo>
                    <a:pt x="57" y="63"/>
                    <a:pt x="57" y="63"/>
                    <a:pt x="57" y="63"/>
                  </a:cubicBezTo>
                  <a:cubicBezTo>
                    <a:pt x="57" y="63"/>
                    <a:pt x="57" y="63"/>
                    <a:pt x="57" y="63"/>
                  </a:cubicBezTo>
                  <a:cubicBezTo>
                    <a:pt x="56" y="62"/>
                    <a:pt x="56" y="62"/>
                    <a:pt x="56" y="62"/>
                  </a:cubicBezTo>
                  <a:cubicBezTo>
                    <a:pt x="56" y="64"/>
                    <a:pt x="56" y="64"/>
                    <a:pt x="56" y="64"/>
                  </a:cubicBezTo>
                  <a:cubicBezTo>
                    <a:pt x="56" y="66"/>
                    <a:pt x="56" y="66"/>
                    <a:pt x="56" y="66"/>
                  </a:cubicBezTo>
                  <a:cubicBezTo>
                    <a:pt x="55" y="67"/>
                    <a:pt x="55" y="67"/>
                    <a:pt x="55" y="67"/>
                  </a:cubicBezTo>
                  <a:cubicBezTo>
                    <a:pt x="55" y="68"/>
                    <a:pt x="55" y="68"/>
                    <a:pt x="55" y="68"/>
                  </a:cubicBezTo>
                  <a:cubicBezTo>
                    <a:pt x="56" y="69"/>
                    <a:pt x="56" y="69"/>
                    <a:pt x="56" y="69"/>
                  </a:cubicBezTo>
                  <a:close/>
                  <a:moveTo>
                    <a:pt x="47" y="82"/>
                  </a:moveTo>
                  <a:cubicBezTo>
                    <a:pt x="46" y="83"/>
                    <a:pt x="46" y="83"/>
                    <a:pt x="46" y="83"/>
                  </a:cubicBezTo>
                  <a:cubicBezTo>
                    <a:pt x="45" y="84"/>
                    <a:pt x="45" y="84"/>
                    <a:pt x="45" y="84"/>
                  </a:cubicBezTo>
                  <a:cubicBezTo>
                    <a:pt x="44" y="80"/>
                    <a:pt x="44" y="80"/>
                    <a:pt x="44" y="80"/>
                  </a:cubicBezTo>
                  <a:cubicBezTo>
                    <a:pt x="45" y="78"/>
                    <a:pt x="45" y="78"/>
                    <a:pt x="45" y="78"/>
                  </a:cubicBezTo>
                  <a:cubicBezTo>
                    <a:pt x="45" y="75"/>
                    <a:pt x="45" y="75"/>
                    <a:pt x="45" y="75"/>
                  </a:cubicBezTo>
                  <a:cubicBezTo>
                    <a:pt x="45" y="73"/>
                    <a:pt x="45" y="73"/>
                    <a:pt x="45" y="73"/>
                  </a:cubicBezTo>
                  <a:cubicBezTo>
                    <a:pt x="45" y="71"/>
                    <a:pt x="45" y="71"/>
                    <a:pt x="45" y="71"/>
                  </a:cubicBezTo>
                  <a:cubicBezTo>
                    <a:pt x="45" y="71"/>
                    <a:pt x="45" y="71"/>
                    <a:pt x="45" y="71"/>
                  </a:cubicBezTo>
                  <a:cubicBezTo>
                    <a:pt x="43" y="70"/>
                    <a:pt x="43" y="70"/>
                    <a:pt x="43" y="70"/>
                  </a:cubicBezTo>
                  <a:cubicBezTo>
                    <a:pt x="43" y="69"/>
                    <a:pt x="43" y="69"/>
                    <a:pt x="43" y="69"/>
                  </a:cubicBezTo>
                  <a:cubicBezTo>
                    <a:pt x="45" y="69"/>
                    <a:pt x="45" y="69"/>
                    <a:pt x="45" y="69"/>
                  </a:cubicBezTo>
                  <a:cubicBezTo>
                    <a:pt x="47" y="71"/>
                    <a:pt x="47" y="71"/>
                    <a:pt x="47" y="71"/>
                  </a:cubicBezTo>
                  <a:cubicBezTo>
                    <a:pt x="48" y="71"/>
                    <a:pt x="48" y="71"/>
                    <a:pt x="48" y="71"/>
                  </a:cubicBezTo>
                  <a:cubicBezTo>
                    <a:pt x="48" y="72"/>
                    <a:pt x="48" y="72"/>
                    <a:pt x="48" y="72"/>
                  </a:cubicBezTo>
                  <a:cubicBezTo>
                    <a:pt x="49" y="72"/>
                    <a:pt x="49" y="72"/>
                    <a:pt x="49" y="72"/>
                  </a:cubicBezTo>
                  <a:cubicBezTo>
                    <a:pt x="51" y="72"/>
                    <a:pt x="51" y="72"/>
                    <a:pt x="51" y="72"/>
                  </a:cubicBezTo>
                  <a:cubicBezTo>
                    <a:pt x="52" y="72"/>
                    <a:pt x="52" y="72"/>
                    <a:pt x="52" y="72"/>
                  </a:cubicBezTo>
                  <a:cubicBezTo>
                    <a:pt x="53" y="74"/>
                    <a:pt x="53" y="74"/>
                    <a:pt x="53" y="74"/>
                  </a:cubicBezTo>
                  <a:cubicBezTo>
                    <a:pt x="54" y="72"/>
                    <a:pt x="54" y="72"/>
                    <a:pt x="54" y="72"/>
                  </a:cubicBezTo>
                  <a:cubicBezTo>
                    <a:pt x="56" y="72"/>
                    <a:pt x="56" y="72"/>
                    <a:pt x="56" y="72"/>
                  </a:cubicBezTo>
                  <a:cubicBezTo>
                    <a:pt x="56" y="73"/>
                    <a:pt x="56" y="73"/>
                    <a:pt x="56" y="73"/>
                  </a:cubicBezTo>
                  <a:cubicBezTo>
                    <a:pt x="56" y="75"/>
                    <a:pt x="56" y="75"/>
                    <a:pt x="56" y="75"/>
                  </a:cubicBezTo>
                  <a:cubicBezTo>
                    <a:pt x="55" y="75"/>
                    <a:pt x="55" y="75"/>
                    <a:pt x="55" y="75"/>
                  </a:cubicBezTo>
                  <a:cubicBezTo>
                    <a:pt x="54" y="77"/>
                    <a:pt x="54" y="77"/>
                    <a:pt x="54" y="77"/>
                  </a:cubicBezTo>
                  <a:cubicBezTo>
                    <a:pt x="52" y="79"/>
                    <a:pt x="52" y="79"/>
                    <a:pt x="52" y="79"/>
                  </a:cubicBezTo>
                  <a:cubicBezTo>
                    <a:pt x="51" y="81"/>
                    <a:pt x="51" y="81"/>
                    <a:pt x="51" y="81"/>
                  </a:cubicBezTo>
                  <a:cubicBezTo>
                    <a:pt x="50" y="81"/>
                    <a:pt x="50" y="81"/>
                    <a:pt x="50" y="81"/>
                  </a:cubicBezTo>
                  <a:cubicBezTo>
                    <a:pt x="50" y="81"/>
                    <a:pt x="50" y="81"/>
                    <a:pt x="50" y="81"/>
                  </a:cubicBezTo>
                  <a:cubicBezTo>
                    <a:pt x="49" y="81"/>
                    <a:pt x="49" y="81"/>
                    <a:pt x="49" y="81"/>
                  </a:cubicBezTo>
                  <a:cubicBezTo>
                    <a:pt x="47" y="82"/>
                    <a:pt x="47" y="82"/>
                    <a:pt x="47" y="82"/>
                  </a:cubicBezTo>
                  <a:close/>
                  <a:moveTo>
                    <a:pt x="51" y="81"/>
                  </a:moveTo>
                  <a:cubicBezTo>
                    <a:pt x="50" y="82"/>
                    <a:pt x="50" y="82"/>
                    <a:pt x="50" y="82"/>
                  </a:cubicBezTo>
                  <a:cubicBezTo>
                    <a:pt x="49" y="84"/>
                    <a:pt x="49" y="84"/>
                    <a:pt x="49" y="84"/>
                  </a:cubicBezTo>
                  <a:cubicBezTo>
                    <a:pt x="50" y="85"/>
                    <a:pt x="50" y="85"/>
                    <a:pt x="50" y="85"/>
                  </a:cubicBezTo>
                  <a:cubicBezTo>
                    <a:pt x="52" y="83"/>
                    <a:pt x="52" y="83"/>
                    <a:pt x="52" y="83"/>
                  </a:cubicBezTo>
                  <a:cubicBezTo>
                    <a:pt x="52" y="82"/>
                    <a:pt x="52" y="82"/>
                    <a:pt x="52" y="82"/>
                  </a:cubicBezTo>
                  <a:cubicBezTo>
                    <a:pt x="51" y="81"/>
                    <a:pt x="51" y="81"/>
                    <a:pt x="51" y="81"/>
                  </a:cubicBezTo>
                  <a:close/>
                  <a:moveTo>
                    <a:pt x="59" y="93"/>
                  </a:moveTo>
                  <a:cubicBezTo>
                    <a:pt x="60" y="92"/>
                    <a:pt x="60" y="92"/>
                    <a:pt x="60" y="92"/>
                  </a:cubicBezTo>
                  <a:cubicBezTo>
                    <a:pt x="61" y="88"/>
                    <a:pt x="61" y="88"/>
                    <a:pt x="61" y="88"/>
                  </a:cubicBezTo>
                  <a:cubicBezTo>
                    <a:pt x="64" y="85"/>
                    <a:pt x="64" y="85"/>
                    <a:pt x="64" y="85"/>
                  </a:cubicBezTo>
                  <a:cubicBezTo>
                    <a:pt x="64" y="83"/>
                    <a:pt x="64" y="83"/>
                    <a:pt x="64" y="83"/>
                  </a:cubicBezTo>
                  <a:cubicBezTo>
                    <a:pt x="64" y="81"/>
                    <a:pt x="64" y="81"/>
                    <a:pt x="64" y="81"/>
                  </a:cubicBezTo>
                  <a:cubicBezTo>
                    <a:pt x="65" y="80"/>
                    <a:pt x="65" y="80"/>
                    <a:pt x="65" y="80"/>
                  </a:cubicBezTo>
                  <a:cubicBezTo>
                    <a:pt x="65" y="76"/>
                    <a:pt x="65" y="76"/>
                    <a:pt x="65" y="76"/>
                  </a:cubicBezTo>
                  <a:cubicBezTo>
                    <a:pt x="64" y="77"/>
                    <a:pt x="64" y="77"/>
                    <a:pt x="64" y="77"/>
                  </a:cubicBezTo>
                  <a:cubicBezTo>
                    <a:pt x="63" y="80"/>
                    <a:pt x="63" y="80"/>
                    <a:pt x="63" y="80"/>
                  </a:cubicBezTo>
                  <a:cubicBezTo>
                    <a:pt x="61" y="83"/>
                    <a:pt x="61" y="83"/>
                    <a:pt x="61" y="83"/>
                  </a:cubicBezTo>
                  <a:cubicBezTo>
                    <a:pt x="61" y="85"/>
                    <a:pt x="61" y="85"/>
                    <a:pt x="61" y="85"/>
                  </a:cubicBezTo>
                  <a:cubicBezTo>
                    <a:pt x="60" y="88"/>
                    <a:pt x="60" y="88"/>
                    <a:pt x="60" y="88"/>
                  </a:cubicBezTo>
                  <a:cubicBezTo>
                    <a:pt x="59" y="90"/>
                    <a:pt x="59" y="90"/>
                    <a:pt x="59" y="90"/>
                  </a:cubicBezTo>
                  <a:cubicBezTo>
                    <a:pt x="59" y="92"/>
                    <a:pt x="59" y="92"/>
                    <a:pt x="59" y="92"/>
                  </a:cubicBezTo>
                  <a:cubicBezTo>
                    <a:pt x="59" y="93"/>
                    <a:pt x="59" y="93"/>
                    <a:pt x="59" y="93"/>
                  </a:cubicBezTo>
                  <a:close/>
                  <a:moveTo>
                    <a:pt x="57" y="92"/>
                  </a:moveTo>
                  <a:cubicBezTo>
                    <a:pt x="57" y="89"/>
                    <a:pt x="57" y="89"/>
                    <a:pt x="57" y="89"/>
                  </a:cubicBezTo>
                  <a:cubicBezTo>
                    <a:pt x="58" y="83"/>
                    <a:pt x="58" y="83"/>
                    <a:pt x="58" y="83"/>
                  </a:cubicBezTo>
                  <a:cubicBezTo>
                    <a:pt x="60" y="82"/>
                    <a:pt x="60" y="82"/>
                    <a:pt x="60" y="82"/>
                  </a:cubicBezTo>
                  <a:cubicBezTo>
                    <a:pt x="60" y="80"/>
                    <a:pt x="60" y="80"/>
                    <a:pt x="60" y="80"/>
                  </a:cubicBezTo>
                  <a:cubicBezTo>
                    <a:pt x="58" y="79"/>
                    <a:pt x="58" y="79"/>
                    <a:pt x="58" y="79"/>
                  </a:cubicBezTo>
                  <a:cubicBezTo>
                    <a:pt x="57" y="80"/>
                    <a:pt x="57" y="80"/>
                    <a:pt x="57" y="80"/>
                  </a:cubicBezTo>
                  <a:cubicBezTo>
                    <a:pt x="56" y="79"/>
                    <a:pt x="56" y="79"/>
                    <a:pt x="56" y="79"/>
                  </a:cubicBezTo>
                  <a:cubicBezTo>
                    <a:pt x="55" y="80"/>
                    <a:pt x="55" y="80"/>
                    <a:pt x="55" y="80"/>
                  </a:cubicBezTo>
                  <a:cubicBezTo>
                    <a:pt x="55" y="82"/>
                    <a:pt x="55" y="82"/>
                    <a:pt x="55" y="82"/>
                  </a:cubicBezTo>
                  <a:cubicBezTo>
                    <a:pt x="54" y="83"/>
                    <a:pt x="54" y="83"/>
                    <a:pt x="54" y="83"/>
                  </a:cubicBezTo>
                  <a:cubicBezTo>
                    <a:pt x="54" y="86"/>
                    <a:pt x="54" y="86"/>
                    <a:pt x="54" y="86"/>
                  </a:cubicBezTo>
                  <a:cubicBezTo>
                    <a:pt x="53" y="88"/>
                    <a:pt x="53" y="88"/>
                    <a:pt x="53" y="88"/>
                  </a:cubicBezTo>
                  <a:cubicBezTo>
                    <a:pt x="50" y="89"/>
                    <a:pt x="50" y="89"/>
                    <a:pt x="50" y="89"/>
                  </a:cubicBezTo>
                  <a:cubicBezTo>
                    <a:pt x="49" y="90"/>
                    <a:pt x="49" y="90"/>
                    <a:pt x="49" y="90"/>
                  </a:cubicBezTo>
                  <a:cubicBezTo>
                    <a:pt x="50" y="93"/>
                    <a:pt x="50" y="93"/>
                    <a:pt x="50" y="93"/>
                  </a:cubicBezTo>
                  <a:cubicBezTo>
                    <a:pt x="51" y="93"/>
                    <a:pt x="51" y="93"/>
                    <a:pt x="51" y="93"/>
                  </a:cubicBezTo>
                  <a:cubicBezTo>
                    <a:pt x="53" y="95"/>
                    <a:pt x="53" y="95"/>
                    <a:pt x="53" y="95"/>
                  </a:cubicBezTo>
                  <a:cubicBezTo>
                    <a:pt x="55" y="95"/>
                    <a:pt x="55" y="95"/>
                    <a:pt x="55" y="95"/>
                  </a:cubicBezTo>
                  <a:cubicBezTo>
                    <a:pt x="55" y="97"/>
                    <a:pt x="55" y="97"/>
                    <a:pt x="55" y="97"/>
                  </a:cubicBezTo>
                  <a:cubicBezTo>
                    <a:pt x="57" y="98"/>
                    <a:pt x="57" y="98"/>
                    <a:pt x="57" y="98"/>
                  </a:cubicBezTo>
                  <a:cubicBezTo>
                    <a:pt x="58" y="97"/>
                    <a:pt x="58" y="97"/>
                    <a:pt x="58" y="97"/>
                  </a:cubicBezTo>
                  <a:cubicBezTo>
                    <a:pt x="58" y="95"/>
                    <a:pt x="58" y="95"/>
                    <a:pt x="58" y="95"/>
                  </a:cubicBezTo>
                  <a:cubicBezTo>
                    <a:pt x="57" y="92"/>
                    <a:pt x="57" y="92"/>
                    <a:pt x="57" y="92"/>
                  </a:cubicBezTo>
                  <a:close/>
                  <a:moveTo>
                    <a:pt x="68" y="87"/>
                  </a:moveTo>
                  <a:cubicBezTo>
                    <a:pt x="69" y="87"/>
                    <a:pt x="69" y="87"/>
                    <a:pt x="69" y="87"/>
                  </a:cubicBezTo>
                  <a:cubicBezTo>
                    <a:pt x="70" y="88"/>
                    <a:pt x="70" y="88"/>
                    <a:pt x="70" y="88"/>
                  </a:cubicBezTo>
                  <a:cubicBezTo>
                    <a:pt x="70" y="90"/>
                    <a:pt x="70" y="90"/>
                    <a:pt x="70" y="90"/>
                  </a:cubicBezTo>
                  <a:cubicBezTo>
                    <a:pt x="69" y="91"/>
                    <a:pt x="69" y="91"/>
                    <a:pt x="69" y="91"/>
                  </a:cubicBezTo>
                  <a:cubicBezTo>
                    <a:pt x="66" y="92"/>
                    <a:pt x="66" y="92"/>
                    <a:pt x="66" y="92"/>
                  </a:cubicBezTo>
                  <a:cubicBezTo>
                    <a:pt x="64" y="92"/>
                    <a:pt x="64" y="92"/>
                    <a:pt x="64" y="92"/>
                  </a:cubicBezTo>
                  <a:cubicBezTo>
                    <a:pt x="64" y="92"/>
                    <a:pt x="64" y="92"/>
                    <a:pt x="64" y="92"/>
                  </a:cubicBezTo>
                  <a:cubicBezTo>
                    <a:pt x="63" y="90"/>
                    <a:pt x="63" y="90"/>
                    <a:pt x="63" y="90"/>
                  </a:cubicBezTo>
                  <a:cubicBezTo>
                    <a:pt x="64" y="89"/>
                    <a:pt x="64" y="89"/>
                    <a:pt x="64" y="89"/>
                  </a:cubicBezTo>
                  <a:cubicBezTo>
                    <a:pt x="68" y="87"/>
                    <a:pt x="68" y="87"/>
                    <a:pt x="68" y="87"/>
                  </a:cubicBezTo>
                  <a:close/>
                  <a:moveTo>
                    <a:pt x="70" y="72"/>
                  </a:moveTo>
                  <a:cubicBezTo>
                    <a:pt x="69" y="74"/>
                    <a:pt x="69" y="74"/>
                    <a:pt x="69" y="74"/>
                  </a:cubicBezTo>
                  <a:cubicBezTo>
                    <a:pt x="68" y="74"/>
                    <a:pt x="68" y="74"/>
                    <a:pt x="68" y="74"/>
                  </a:cubicBezTo>
                  <a:cubicBezTo>
                    <a:pt x="66" y="73"/>
                    <a:pt x="66" y="73"/>
                    <a:pt x="66" y="73"/>
                  </a:cubicBezTo>
                  <a:cubicBezTo>
                    <a:pt x="67" y="72"/>
                    <a:pt x="67" y="72"/>
                    <a:pt x="67" y="72"/>
                  </a:cubicBezTo>
                  <a:cubicBezTo>
                    <a:pt x="70" y="72"/>
                    <a:pt x="70" y="72"/>
                    <a:pt x="70" y="72"/>
                  </a:cubicBezTo>
                  <a:close/>
                  <a:moveTo>
                    <a:pt x="74" y="75"/>
                  </a:moveTo>
                  <a:cubicBezTo>
                    <a:pt x="75" y="76"/>
                    <a:pt x="75" y="76"/>
                    <a:pt x="75" y="76"/>
                  </a:cubicBezTo>
                  <a:cubicBezTo>
                    <a:pt x="76" y="77"/>
                    <a:pt x="76" y="77"/>
                    <a:pt x="76" y="77"/>
                  </a:cubicBezTo>
                  <a:cubicBezTo>
                    <a:pt x="78" y="77"/>
                    <a:pt x="78" y="77"/>
                    <a:pt x="78" y="77"/>
                  </a:cubicBezTo>
                  <a:cubicBezTo>
                    <a:pt x="79" y="77"/>
                    <a:pt x="79" y="77"/>
                    <a:pt x="79" y="77"/>
                  </a:cubicBezTo>
                  <a:cubicBezTo>
                    <a:pt x="79" y="77"/>
                    <a:pt x="79" y="77"/>
                    <a:pt x="79" y="77"/>
                  </a:cubicBezTo>
                  <a:cubicBezTo>
                    <a:pt x="80" y="77"/>
                    <a:pt x="80" y="77"/>
                    <a:pt x="80" y="77"/>
                  </a:cubicBezTo>
                  <a:cubicBezTo>
                    <a:pt x="80" y="76"/>
                    <a:pt x="80" y="76"/>
                    <a:pt x="80" y="76"/>
                  </a:cubicBezTo>
                  <a:cubicBezTo>
                    <a:pt x="79" y="74"/>
                    <a:pt x="79" y="74"/>
                    <a:pt x="79" y="74"/>
                  </a:cubicBezTo>
                  <a:cubicBezTo>
                    <a:pt x="78" y="74"/>
                    <a:pt x="78" y="74"/>
                    <a:pt x="78" y="74"/>
                  </a:cubicBezTo>
                  <a:cubicBezTo>
                    <a:pt x="78" y="71"/>
                    <a:pt x="78" y="71"/>
                    <a:pt x="78" y="71"/>
                  </a:cubicBezTo>
                  <a:cubicBezTo>
                    <a:pt x="78" y="67"/>
                    <a:pt x="78" y="67"/>
                    <a:pt x="78" y="67"/>
                  </a:cubicBezTo>
                  <a:cubicBezTo>
                    <a:pt x="78" y="66"/>
                    <a:pt x="78" y="66"/>
                    <a:pt x="78" y="66"/>
                  </a:cubicBezTo>
                  <a:cubicBezTo>
                    <a:pt x="77" y="66"/>
                    <a:pt x="77" y="66"/>
                    <a:pt x="77" y="66"/>
                  </a:cubicBezTo>
                  <a:cubicBezTo>
                    <a:pt x="76" y="64"/>
                    <a:pt x="76" y="64"/>
                    <a:pt x="76" y="64"/>
                  </a:cubicBezTo>
                  <a:cubicBezTo>
                    <a:pt x="75" y="62"/>
                    <a:pt x="75" y="62"/>
                    <a:pt x="75" y="62"/>
                  </a:cubicBezTo>
                  <a:cubicBezTo>
                    <a:pt x="73" y="62"/>
                    <a:pt x="73" y="62"/>
                    <a:pt x="73" y="62"/>
                  </a:cubicBezTo>
                  <a:cubicBezTo>
                    <a:pt x="73" y="62"/>
                    <a:pt x="73" y="62"/>
                    <a:pt x="73" y="62"/>
                  </a:cubicBezTo>
                  <a:cubicBezTo>
                    <a:pt x="72" y="62"/>
                    <a:pt x="72" y="62"/>
                    <a:pt x="72" y="62"/>
                  </a:cubicBezTo>
                  <a:cubicBezTo>
                    <a:pt x="71" y="62"/>
                    <a:pt x="71" y="62"/>
                    <a:pt x="71" y="62"/>
                  </a:cubicBezTo>
                  <a:cubicBezTo>
                    <a:pt x="70" y="63"/>
                    <a:pt x="70" y="63"/>
                    <a:pt x="70" y="63"/>
                  </a:cubicBezTo>
                  <a:cubicBezTo>
                    <a:pt x="68" y="63"/>
                    <a:pt x="68" y="63"/>
                    <a:pt x="68" y="63"/>
                  </a:cubicBezTo>
                  <a:cubicBezTo>
                    <a:pt x="67" y="63"/>
                    <a:pt x="67" y="63"/>
                    <a:pt x="67" y="63"/>
                  </a:cubicBezTo>
                  <a:cubicBezTo>
                    <a:pt x="66" y="62"/>
                    <a:pt x="66" y="62"/>
                    <a:pt x="66" y="62"/>
                  </a:cubicBezTo>
                  <a:cubicBezTo>
                    <a:pt x="66" y="63"/>
                    <a:pt x="66" y="63"/>
                    <a:pt x="66" y="63"/>
                  </a:cubicBezTo>
                  <a:cubicBezTo>
                    <a:pt x="68" y="66"/>
                    <a:pt x="68" y="66"/>
                    <a:pt x="68" y="66"/>
                  </a:cubicBezTo>
                  <a:cubicBezTo>
                    <a:pt x="70" y="68"/>
                    <a:pt x="70" y="68"/>
                    <a:pt x="70" y="68"/>
                  </a:cubicBezTo>
                  <a:cubicBezTo>
                    <a:pt x="72" y="71"/>
                    <a:pt x="72" y="71"/>
                    <a:pt x="72" y="71"/>
                  </a:cubicBezTo>
                  <a:cubicBezTo>
                    <a:pt x="73" y="72"/>
                    <a:pt x="73" y="72"/>
                    <a:pt x="73" y="72"/>
                  </a:cubicBezTo>
                  <a:cubicBezTo>
                    <a:pt x="73" y="72"/>
                    <a:pt x="73" y="72"/>
                    <a:pt x="73" y="72"/>
                  </a:cubicBezTo>
                  <a:cubicBezTo>
                    <a:pt x="72" y="74"/>
                    <a:pt x="72" y="74"/>
                    <a:pt x="72" y="74"/>
                  </a:cubicBezTo>
                  <a:cubicBezTo>
                    <a:pt x="72" y="74"/>
                    <a:pt x="72" y="74"/>
                    <a:pt x="72" y="74"/>
                  </a:cubicBezTo>
                  <a:cubicBezTo>
                    <a:pt x="73" y="74"/>
                    <a:pt x="73" y="74"/>
                    <a:pt x="73" y="74"/>
                  </a:cubicBezTo>
                  <a:cubicBezTo>
                    <a:pt x="73" y="74"/>
                    <a:pt x="73" y="74"/>
                    <a:pt x="73" y="74"/>
                  </a:cubicBezTo>
                  <a:cubicBezTo>
                    <a:pt x="74" y="75"/>
                    <a:pt x="74" y="75"/>
                    <a:pt x="74" y="75"/>
                  </a:cubicBezTo>
                  <a:close/>
                  <a:moveTo>
                    <a:pt x="72" y="75"/>
                  </a:moveTo>
                  <a:cubicBezTo>
                    <a:pt x="70" y="76"/>
                    <a:pt x="70" y="76"/>
                    <a:pt x="70" y="76"/>
                  </a:cubicBezTo>
                  <a:cubicBezTo>
                    <a:pt x="68" y="75"/>
                    <a:pt x="68" y="75"/>
                    <a:pt x="68" y="75"/>
                  </a:cubicBezTo>
                  <a:cubicBezTo>
                    <a:pt x="67" y="75"/>
                    <a:pt x="67" y="75"/>
                    <a:pt x="67" y="75"/>
                  </a:cubicBezTo>
                  <a:cubicBezTo>
                    <a:pt x="68" y="77"/>
                    <a:pt x="68" y="77"/>
                    <a:pt x="68" y="77"/>
                  </a:cubicBezTo>
                  <a:cubicBezTo>
                    <a:pt x="68" y="79"/>
                    <a:pt x="68" y="79"/>
                    <a:pt x="68" y="79"/>
                  </a:cubicBezTo>
                  <a:cubicBezTo>
                    <a:pt x="69" y="80"/>
                    <a:pt x="69" y="80"/>
                    <a:pt x="69" y="80"/>
                  </a:cubicBezTo>
                  <a:cubicBezTo>
                    <a:pt x="70" y="79"/>
                    <a:pt x="70" y="79"/>
                    <a:pt x="70" y="79"/>
                  </a:cubicBezTo>
                  <a:cubicBezTo>
                    <a:pt x="71" y="80"/>
                    <a:pt x="71" y="80"/>
                    <a:pt x="71" y="80"/>
                  </a:cubicBezTo>
                  <a:cubicBezTo>
                    <a:pt x="71" y="82"/>
                    <a:pt x="71" y="82"/>
                    <a:pt x="71" y="82"/>
                  </a:cubicBezTo>
                  <a:cubicBezTo>
                    <a:pt x="72" y="84"/>
                    <a:pt x="72" y="84"/>
                    <a:pt x="72" y="84"/>
                  </a:cubicBezTo>
                  <a:cubicBezTo>
                    <a:pt x="72" y="87"/>
                    <a:pt x="72" y="87"/>
                    <a:pt x="72" y="87"/>
                  </a:cubicBezTo>
                  <a:cubicBezTo>
                    <a:pt x="74" y="88"/>
                    <a:pt x="74" y="88"/>
                    <a:pt x="74" y="88"/>
                  </a:cubicBezTo>
                  <a:cubicBezTo>
                    <a:pt x="74" y="85"/>
                    <a:pt x="74" y="85"/>
                    <a:pt x="74" y="85"/>
                  </a:cubicBezTo>
                  <a:cubicBezTo>
                    <a:pt x="75" y="87"/>
                    <a:pt x="75" y="87"/>
                    <a:pt x="75" y="87"/>
                  </a:cubicBezTo>
                  <a:cubicBezTo>
                    <a:pt x="76" y="86"/>
                    <a:pt x="76" y="86"/>
                    <a:pt x="76" y="86"/>
                  </a:cubicBezTo>
                  <a:cubicBezTo>
                    <a:pt x="77" y="85"/>
                    <a:pt x="77" y="85"/>
                    <a:pt x="77" y="85"/>
                  </a:cubicBezTo>
                  <a:cubicBezTo>
                    <a:pt x="75" y="82"/>
                    <a:pt x="75" y="82"/>
                    <a:pt x="75" y="82"/>
                  </a:cubicBezTo>
                  <a:cubicBezTo>
                    <a:pt x="74" y="81"/>
                    <a:pt x="74" y="81"/>
                    <a:pt x="74" y="81"/>
                  </a:cubicBezTo>
                  <a:cubicBezTo>
                    <a:pt x="73" y="78"/>
                    <a:pt x="73" y="78"/>
                    <a:pt x="73" y="78"/>
                  </a:cubicBezTo>
                  <a:cubicBezTo>
                    <a:pt x="72" y="76"/>
                    <a:pt x="72" y="76"/>
                    <a:pt x="72" y="76"/>
                  </a:cubicBezTo>
                  <a:cubicBezTo>
                    <a:pt x="72" y="75"/>
                    <a:pt x="72" y="75"/>
                    <a:pt x="72" y="75"/>
                  </a:cubicBezTo>
                  <a:close/>
                  <a:moveTo>
                    <a:pt x="48" y="120"/>
                  </a:moveTo>
                  <a:cubicBezTo>
                    <a:pt x="46" y="118"/>
                    <a:pt x="46" y="118"/>
                    <a:pt x="46" y="118"/>
                  </a:cubicBezTo>
                  <a:cubicBezTo>
                    <a:pt x="47" y="115"/>
                    <a:pt x="47" y="115"/>
                    <a:pt x="47" y="115"/>
                  </a:cubicBezTo>
                  <a:cubicBezTo>
                    <a:pt x="48" y="113"/>
                    <a:pt x="48" y="113"/>
                    <a:pt x="48" y="113"/>
                  </a:cubicBezTo>
                  <a:cubicBezTo>
                    <a:pt x="47" y="111"/>
                    <a:pt x="47" y="111"/>
                    <a:pt x="47" y="111"/>
                  </a:cubicBezTo>
                  <a:cubicBezTo>
                    <a:pt x="49" y="109"/>
                    <a:pt x="49" y="109"/>
                    <a:pt x="49" y="109"/>
                  </a:cubicBezTo>
                  <a:cubicBezTo>
                    <a:pt x="51" y="109"/>
                    <a:pt x="51" y="109"/>
                    <a:pt x="51" y="109"/>
                  </a:cubicBezTo>
                  <a:cubicBezTo>
                    <a:pt x="52" y="107"/>
                    <a:pt x="52" y="107"/>
                    <a:pt x="52" y="107"/>
                  </a:cubicBezTo>
                  <a:cubicBezTo>
                    <a:pt x="54" y="108"/>
                    <a:pt x="54" y="108"/>
                    <a:pt x="54" y="108"/>
                  </a:cubicBezTo>
                  <a:cubicBezTo>
                    <a:pt x="56" y="107"/>
                    <a:pt x="56" y="107"/>
                    <a:pt x="56" y="107"/>
                  </a:cubicBezTo>
                  <a:cubicBezTo>
                    <a:pt x="56" y="106"/>
                    <a:pt x="56" y="106"/>
                    <a:pt x="56" y="106"/>
                  </a:cubicBezTo>
                  <a:cubicBezTo>
                    <a:pt x="56" y="104"/>
                    <a:pt x="56" y="104"/>
                    <a:pt x="56" y="104"/>
                  </a:cubicBezTo>
                  <a:cubicBezTo>
                    <a:pt x="59" y="103"/>
                    <a:pt x="59" y="103"/>
                    <a:pt x="59" y="103"/>
                  </a:cubicBezTo>
                  <a:cubicBezTo>
                    <a:pt x="60" y="101"/>
                    <a:pt x="60" y="101"/>
                    <a:pt x="60" y="101"/>
                  </a:cubicBezTo>
                  <a:cubicBezTo>
                    <a:pt x="61" y="101"/>
                    <a:pt x="61" y="101"/>
                    <a:pt x="61" y="101"/>
                  </a:cubicBezTo>
                  <a:cubicBezTo>
                    <a:pt x="64" y="103"/>
                    <a:pt x="64" y="103"/>
                    <a:pt x="64" y="103"/>
                  </a:cubicBezTo>
                  <a:cubicBezTo>
                    <a:pt x="64" y="107"/>
                    <a:pt x="64" y="107"/>
                    <a:pt x="64" y="107"/>
                  </a:cubicBezTo>
                  <a:cubicBezTo>
                    <a:pt x="62" y="110"/>
                    <a:pt x="62" y="110"/>
                    <a:pt x="62" y="110"/>
                  </a:cubicBezTo>
                  <a:cubicBezTo>
                    <a:pt x="64" y="108"/>
                    <a:pt x="64" y="108"/>
                    <a:pt x="64" y="108"/>
                  </a:cubicBezTo>
                  <a:cubicBezTo>
                    <a:pt x="65" y="107"/>
                    <a:pt x="65" y="107"/>
                    <a:pt x="65" y="107"/>
                  </a:cubicBezTo>
                  <a:cubicBezTo>
                    <a:pt x="68" y="106"/>
                    <a:pt x="68" y="106"/>
                    <a:pt x="68" y="106"/>
                  </a:cubicBezTo>
                  <a:cubicBezTo>
                    <a:pt x="69" y="103"/>
                    <a:pt x="69" y="103"/>
                    <a:pt x="69" y="103"/>
                  </a:cubicBezTo>
                  <a:cubicBezTo>
                    <a:pt x="71" y="102"/>
                    <a:pt x="71" y="102"/>
                    <a:pt x="71" y="102"/>
                  </a:cubicBezTo>
                  <a:cubicBezTo>
                    <a:pt x="71" y="104"/>
                    <a:pt x="71" y="104"/>
                    <a:pt x="71" y="104"/>
                  </a:cubicBezTo>
                  <a:cubicBezTo>
                    <a:pt x="73" y="104"/>
                    <a:pt x="73" y="104"/>
                    <a:pt x="73" y="104"/>
                  </a:cubicBezTo>
                  <a:cubicBezTo>
                    <a:pt x="73" y="102"/>
                    <a:pt x="73" y="102"/>
                    <a:pt x="73" y="102"/>
                  </a:cubicBezTo>
                  <a:cubicBezTo>
                    <a:pt x="72" y="102"/>
                    <a:pt x="72" y="102"/>
                    <a:pt x="72" y="102"/>
                  </a:cubicBezTo>
                  <a:cubicBezTo>
                    <a:pt x="73" y="98"/>
                    <a:pt x="73" y="98"/>
                    <a:pt x="73" y="98"/>
                  </a:cubicBezTo>
                  <a:cubicBezTo>
                    <a:pt x="75" y="99"/>
                    <a:pt x="75" y="99"/>
                    <a:pt x="75" y="99"/>
                  </a:cubicBezTo>
                  <a:cubicBezTo>
                    <a:pt x="76" y="100"/>
                    <a:pt x="76" y="100"/>
                    <a:pt x="76" y="100"/>
                  </a:cubicBezTo>
                  <a:cubicBezTo>
                    <a:pt x="77" y="99"/>
                    <a:pt x="77" y="99"/>
                    <a:pt x="77" y="99"/>
                  </a:cubicBezTo>
                  <a:cubicBezTo>
                    <a:pt x="77" y="96"/>
                    <a:pt x="77" y="96"/>
                    <a:pt x="77" y="96"/>
                  </a:cubicBezTo>
                  <a:cubicBezTo>
                    <a:pt x="77" y="96"/>
                    <a:pt x="77" y="96"/>
                    <a:pt x="77" y="96"/>
                  </a:cubicBezTo>
                  <a:cubicBezTo>
                    <a:pt x="79" y="98"/>
                    <a:pt x="79" y="98"/>
                    <a:pt x="79" y="98"/>
                  </a:cubicBezTo>
                  <a:cubicBezTo>
                    <a:pt x="79" y="96"/>
                    <a:pt x="79" y="96"/>
                    <a:pt x="79" y="96"/>
                  </a:cubicBezTo>
                  <a:cubicBezTo>
                    <a:pt x="78" y="93"/>
                    <a:pt x="78" y="93"/>
                    <a:pt x="78" y="93"/>
                  </a:cubicBezTo>
                  <a:cubicBezTo>
                    <a:pt x="78" y="91"/>
                    <a:pt x="78" y="91"/>
                    <a:pt x="78" y="91"/>
                  </a:cubicBezTo>
                  <a:cubicBezTo>
                    <a:pt x="80" y="91"/>
                    <a:pt x="80" y="91"/>
                    <a:pt x="80" y="91"/>
                  </a:cubicBezTo>
                  <a:cubicBezTo>
                    <a:pt x="80" y="91"/>
                    <a:pt x="80" y="91"/>
                    <a:pt x="80" y="91"/>
                  </a:cubicBezTo>
                  <a:cubicBezTo>
                    <a:pt x="81" y="92"/>
                    <a:pt x="81" y="92"/>
                    <a:pt x="81" y="92"/>
                  </a:cubicBezTo>
                  <a:cubicBezTo>
                    <a:pt x="83" y="95"/>
                    <a:pt x="83" y="95"/>
                    <a:pt x="83" y="95"/>
                  </a:cubicBezTo>
                  <a:cubicBezTo>
                    <a:pt x="85" y="96"/>
                    <a:pt x="85" y="96"/>
                    <a:pt x="85" y="96"/>
                  </a:cubicBezTo>
                  <a:cubicBezTo>
                    <a:pt x="86" y="95"/>
                    <a:pt x="86" y="95"/>
                    <a:pt x="86" y="95"/>
                  </a:cubicBezTo>
                  <a:cubicBezTo>
                    <a:pt x="86" y="97"/>
                    <a:pt x="86" y="97"/>
                    <a:pt x="86" y="97"/>
                  </a:cubicBezTo>
                  <a:cubicBezTo>
                    <a:pt x="88" y="99"/>
                    <a:pt x="88" y="99"/>
                    <a:pt x="88" y="99"/>
                  </a:cubicBezTo>
                  <a:cubicBezTo>
                    <a:pt x="88" y="101"/>
                    <a:pt x="88" y="101"/>
                    <a:pt x="88" y="101"/>
                  </a:cubicBezTo>
                  <a:cubicBezTo>
                    <a:pt x="86" y="101"/>
                    <a:pt x="86" y="101"/>
                    <a:pt x="86" y="101"/>
                  </a:cubicBezTo>
                  <a:cubicBezTo>
                    <a:pt x="86" y="102"/>
                    <a:pt x="86" y="102"/>
                    <a:pt x="86" y="102"/>
                  </a:cubicBezTo>
                  <a:cubicBezTo>
                    <a:pt x="87" y="103"/>
                    <a:pt x="87" y="103"/>
                    <a:pt x="87" y="103"/>
                  </a:cubicBezTo>
                  <a:cubicBezTo>
                    <a:pt x="88" y="103"/>
                    <a:pt x="88" y="103"/>
                    <a:pt x="88" y="103"/>
                  </a:cubicBezTo>
                  <a:cubicBezTo>
                    <a:pt x="88" y="105"/>
                    <a:pt x="88" y="105"/>
                    <a:pt x="88" y="105"/>
                  </a:cubicBezTo>
                  <a:cubicBezTo>
                    <a:pt x="88" y="107"/>
                    <a:pt x="88" y="107"/>
                    <a:pt x="88" y="107"/>
                  </a:cubicBezTo>
                  <a:cubicBezTo>
                    <a:pt x="89" y="106"/>
                    <a:pt x="89" y="106"/>
                    <a:pt x="89" y="106"/>
                  </a:cubicBezTo>
                  <a:cubicBezTo>
                    <a:pt x="89" y="108"/>
                    <a:pt x="89" y="108"/>
                    <a:pt x="89" y="108"/>
                  </a:cubicBezTo>
                  <a:cubicBezTo>
                    <a:pt x="89" y="110"/>
                    <a:pt x="89" y="110"/>
                    <a:pt x="89" y="110"/>
                  </a:cubicBezTo>
                  <a:cubicBezTo>
                    <a:pt x="90" y="112"/>
                    <a:pt x="90" y="112"/>
                    <a:pt x="90" y="112"/>
                  </a:cubicBezTo>
                  <a:cubicBezTo>
                    <a:pt x="91" y="113"/>
                    <a:pt x="91" y="113"/>
                    <a:pt x="91" y="113"/>
                  </a:cubicBezTo>
                  <a:cubicBezTo>
                    <a:pt x="91" y="116"/>
                    <a:pt x="91" y="116"/>
                    <a:pt x="91" y="116"/>
                  </a:cubicBezTo>
                  <a:cubicBezTo>
                    <a:pt x="90" y="119"/>
                    <a:pt x="90" y="119"/>
                    <a:pt x="90" y="119"/>
                  </a:cubicBezTo>
                  <a:cubicBezTo>
                    <a:pt x="90" y="119"/>
                    <a:pt x="90" y="119"/>
                    <a:pt x="90" y="119"/>
                  </a:cubicBezTo>
                  <a:cubicBezTo>
                    <a:pt x="90" y="120"/>
                    <a:pt x="90" y="120"/>
                    <a:pt x="90" y="120"/>
                  </a:cubicBezTo>
                  <a:cubicBezTo>
                    <a:pt x="89" y="119"/>
                    <a:pt x="89" y="119"/>
                    <a:pt x="89" y="119"/>
                  </a:cubicBezTo>
                  <a:cubicBezTo>
                    <a:pt x="88" y="119"/>
                    <a:pt x="88" y="119"/>
                    <a:pt x="88" y="119"/>
                  </a:cubicBezTo>
                  <a:cubicBezTo>
                    <a:pt x="87" y="120"/>
                    <a:pt x="87" y="120"/>
                    <a:pt x="87" y="120"/>
                  </a:cubicBezTo>
                  <a:cubicBezTo>
                    <a:pt x="88" y="123"/>
                    <a:pt x="88" y="123"/>
                    <a:pt x="88" y="123"/>
                  </a:cubicBezTo>
                  <a:cubicBezTo>
                    <a:pt x="88" y="125"/>
                    <a:pt x="88" y="125"/>
                    <a:pt x="88" y="125"/>
                  </a:cubicBezTo>
                  <a:cubicBezTo>
                    <a:pt x="88" y="126"/>
                    <a:pt x="88" y="126"/>
                    <a:pt x="88" y="126"/>
                  </a:cubicBezTo>
                  <a:cubicBezTo>
                    <a:pt x="87" y="125"/>
                    <a:pt x="87" y="125"/>
                    <a:pt x="87" y="125"/>
                  </a:cubicBezTo>
                  <a:cubicBezTo>
                    <a:pt x="86" y="122"/>
                    <a:pt x="86" y="122"/>
                    <a:pt x="86" y="122"/>
                  </a:cubicBezTo>
                  <a:cubicBezTo>
                    <a:pt x="86" y="120"/>
                    <a:pt x="86" y="120"/>
                    <a:pt x="86" y="120"/>
                  </a:cubicBezTo>
                  <a:cubicBezTo>
                    <a:pt x="86" y="119"/>
                    <a:pt x="86" y="119"/>
                    <a:pt x="86" y="119"/>
                  </a:cubicBezTo>
                  <a:cubicBezTo>
                    <a:pt x="85" y="117"/>
                    <a:pt x="85" y="117"/>
                    <a:pt x="85" y="117"/>
                  </a:cubicBezTo>
                  <a:cubicBezTo>
                    <a:pt x="84" y="115"/>
                    <a:pt x="84" y="115"/>
                    <a:pt x="84" y="115"/>
                  </a:cubicBezTo>
                  <a:cubicBezTo>
                    <a:pt x="83" y="116"/>
                    <a:pt x="83" y="116"/>
                    <a:pt x="83" y="116"/>
                  </a:cubicBezTo>
                  <a:cubicBezTo>
                    <a:pt x="80" y="120"/>
                    <a:pt x="80" y="120"/>
                    <a:pt x="80" y="120"/>
                  </a:cubicBezTo>
                  <a:cubicBezTo>
                    <a:pt x="80" y="122"/>
                    <a:pt x="80" y="122"/>
                    <a:pt x="80" y="122"/>
                  </a:cubicBezTo>
                  <a:cubicBezTo>
                    <a:pt x="81" y="123"/>
                    <a:pt x="81" y="123"/>
                    <a:pt x="81" y="123"/>
                  </a:cubicBezTo>
                  <a:cubicBezTo>
                    <a:pt x="83" y="125"/>
                    <a:pt x="83" y="125"/>
                    <a:pt x="83" y="125"/>
                  </a:cubicBezTo>
                  <a:cubicBezTo>
                    <a:pt x="83" y="126"/>
                    <a:pt x="83" y="126"/>
                    <a:pt x="83" y="126"/>
                  </a:cubicBezTo>
                  <a:cubicBezTo>
                    <a:pt x="83" y="128"/>
                    <a:pt x="83" y="128"/>
                    <a:pt x="83" y="128"/>
                  </a:cubicBezTo>
                  <a:cubicBezTo>
                    <a:pt x="81" y="132"/>
                    <a:pt x="81" y="132"/>
                    <a:pt x="81" y="132"/>
                  </a:cubicBezTo>
                  <a:cubicBezTo>
                    <a:pt x="79" y="133"/>
                    <a:pt x="79" y="133"/>
                    <a:pt x="79" y="133"/>
                  </a:cubicBezTo>
                  <a:cubicBezTo>
                    <a:pt x="79" y="132"/>
                    <a:pt x="79" y="132"/>
                    <a:pt x="79" y="132"/>
                  </a:cubicBezTo>
                  <a:cubicBezTo>
                    <a:pt x="78" y="130"/>
                    <a:pt x="78" y="130"/>
                    <a:pt x="78" y="130"/>
                  </a:cubicBezTo>
                  <a:cubicBezTo>
                    <a:pt x="79" y="129"/>
                    <a:pt x="79" y="129"/>
                    <a:pt x="79" y="129"/>
                  </a:cubicBezTo>
                  <a:cubicBezTo>
                    <a:pt x="78" y="128"/>
                    <a:pt x="78" y="128"/>
                    <a:pt x="78" y="128"/>
                  </a:cubicBezTo>
                  <a:cubicBezTo>
                    <a:pt x="77" y="129"/>
                    <a:pt x="77" y="129"/>
                    <a:pt x="77" y="129"/>
                  </a:cubicBezTo>
                  <a:cubicBezTo>
                    <a:pt x="77" y="130"/>
                    <a:pt x="77" y="130"/>
                    <a:pt x="77" y="130"/>
                  </a:cubicBezTo>
                  <a:cubicBezTo>
                    <a:pt x="75" y="131"/>
                    <a:pt x="75" y="131"/>
                    <a:pt x="75" y="131"/>
                  </a:cubicBezTo>
                  <a:cubicBezTo>
                    <a:pt x="74" y="130"/>
                    <a:pt x="74" y="130"/>
                    <a:pt x="74" y="130"/>
                  </a:cubicBezTo>
                  <a:cubicBezTo>
                    <a:pt x="72" y="129"/>
                    <a:pt x="72" y="129"/>
                    <a:pt x="72" y="129"/>
                  </a:cubicBezTo>
                  <a:cubicBezTo>
                    <a:pt x="70" y="129"/>
                    <a:pt x="70" y="129"/>
                    <a:pt x="70" y="129"/>
                  </a:cubicBezTo>
                  <a:cubicBezTo>
                    <a:pt x="68" y="127"/>
                    <a:pt x="68" y="127"/>
                    <a:pt x="68" y="127"/>
                  </a:cubicBezTo>
                  <a:cubicBezTo>
                    <a:pt x="68" y="125"/>
                    <a:pt x="68" y="125"/>
                    <a:pt x="68" y="125"/>
                  </a:cubicBezTo>
                  <a:cubicBezTo>
                    <a:pt x="66" y="123"/>
                    <a:pt x="66" y="123"/>
                    <a:pt x="66" y="123"/>
                  </a:cubicBezTo>
                  <a:cubicBezTo>
                    <a:pt x="67" y="122"/>
                    <a:pt x="67" y="122"/>
                    <a:pt x="67" y="122"/>
                  </a:cubicBezTo>
                  <a:cubicBezTo>
                    <a:pt x="67" y="121"/>
                    <a:pt x="67" y="121"/>
                    <a:pt x="67" y="121"/>
                  </a:cubicBezTo>
                  <a:cubicBezTo>
                    <a:pt x="66" y="120"/>
                    <a:pt x="66" y="120"/>
                    <a:pt x="66" y="120"/>
                  </a:cubicBezTo>
                  <a:cubicBezTo>
                    <a:pt x="67" y="118"/>
                    <a:pt x="67" y="118"/>
                    <a:pt x="67" y="118"/>
                  </a:cubicBezTo>
                  <a:cubicBezTo>
                    <a:pt x="66" y="117"/>
                    <a:pt x="66" y="117"/>
                    <a:pt x="66" y="117"/>
                  </a:cubicBezTo>
                  <a:cubicBezTo>
                    <a:pt x="67" y="117"/>
                    <a:pt x="67" y="117"/>
                    <a:pt x="67" y="117"/>
                  </a:cubicBezTo>
                  <a:cubicBezTo>
                    <a:pt x="69" y="118"/>
                    <a:pt x="69" y="118"/>
                    <a:pt x="69" y="118"/>
                  </a:cubicBezTo>
                  <a:cubicBezTo>
                    <a:pt x="67" y="116"/>
                    <a:pt x="67" y="116"/>
                    <a:pt x="67" y="116"/>
                  </a:cubicBezTo>
                  <a:cubicBezTo>
                    <a:pt x="67" y="115"/>
                    <a:pt x="67" y="115"/>
                    <a:pt x="67" y="115"/>
                  </a:cubicBezTo>
                  <a:cubicBezTo>
                    <a:pt x="65" y="113"/>
                    <a:pt x="65" y="113"/>
                    <a:pt x="65" y="113"/>
                  </a:cubicBezTo>
                  <a:cubicBezTo>
                    <a:pt x="64" y="113"/>
                    <a:pt x="64" y="113"/>
                    <a:pt x="64" y="113"/>
                  </a:cubicBezTo>
                  <a:cubicBezTo>
                    <a:pt x="62" y="111"/>
                    <a:pt x="62" y="111"/>
                    <a:pt x="62" y="111"/>
                  </a:cubicBezTo>
                  <a:cubicBezTo>
                    <a:pt x="61" y="111"/>
                    <a:pt x="61" y="111"/>
                    <a:pt x="61" y="111"/>
                  </a:cubicBezTo>
                  <a:cubicBezTo>
                    <a:pt x="60" y="112"/>
                    <a:pt x="60" y="112"/>
                    <a:pt x="60" y="112"/>
                  </a:cubicBezTo>
                  <a:cubicBezTo>
                    <a:pt x="61" y="113"/>
                    <a:pt x="61" y="113"/>
                    <a:pt x="61" y="113"/>
                  </a:cubicBezTo>
                  <a:cubicBezTo>
                    <a:pt x="60" y="114"/>
                    <a:pt x="60" y="114"/>
                    <a:pt x="60" y="114"/>
                  </a:cubicBezTo>
                  <a:cubicBezTo>
                    <a:pt x="61" y="115"/>
                    <a:pt x="61" y="115"/>
                    <a:pt x="61" y="115"/>
                  </a:cubicBezTo>
                  <a:cubicBezTo>
                    <a:pt x="60" y="115"/>
                    <a:pt x="60" y="115"/>
                    <a:pt x="60" y="115"/>
                  </a:cubicBezTo>
                  <a:cubicBezTo>
                    <a:pt x="59" y="114"/>
                    <a:pt x="59" y="114"/>
                    <a:pt x="59" y="114"/>
                  </a:cubicBezTo>
                  <a:cubicBezTo>
                    <a:pt x="58" y="114"/>
                    <a:pt x="58" y="114"/>
                    <a:pt x="58" y="114"/>
                  </a:cubicBezTo>
                  <a:cubicBezTo>
                    <a:pt x="58" y="113"/>
                    <a:pt x="58" y="113"/>
                    <a:pt x="58" y="113"/>
                  </a:cubicBezTo>
                  <a:cubicBezTo>
                    <a:pt x="57" y="113"/>
                    <a:pt x="57" y="113"/>
                    <a:pt x="57" y="113"/>
                  </a:cubicBezTo>
                  <a:cubicBezTo>
                    <a:pt x="56" y="113"/>
                    <a:pt x="56" y="113"/>
                    <a:pt x="56" y="113"/>
                  </a:cubicBezTo>
                  <a:cubicBezTo>
                    <a:pt x="56" y="115"/>
                    <a:pt x="56" y="115"/>
                    <a:pt x="56" y="115"/>
                  </a:cubicBezTo>
                  <a:cubicBezTo>
                    <a:pt x="55" y="114"/>
                    <a:pt x="55" y="114"/>
                    <a:pt x="55" y="114"/>
                  </a:cubicBezTo>
                  <a:cubicBezTo>
                    <a:pt x="55" y="115"/>
                    <a:pt x="55" y="115"/>
                    <a:pt x="55" y="115"/>
                  </a:cubicBezTo>
                  <a:cubicBezTo>
                    <a:pt x="54" y="114"/>
                    <a:pt x="54" y="114"/>
                    <a:pt x="54" y="114"/>
                  </a:cubicBezTo>
                  <a:cubicBezTo>
                    <a:pt x="54" y="112"/>
                    <a:pt x="54" y="112"/>
                    <a:pt x="54" y="112"/>
                  </a:cubicBezTo>
                  <a:cubicBezTo>
                    <a:pt x="53" y="111"/>
                    <a:pt x="53" y="111"/>
                    <a:pt x="53" y="111"/>
                  </a:cubicBezTo>
                  <a:cubicBezTo>
                    <a:pt x="52" y="112"/>
                    <a:pt x="52" y="112"/>
                    <a:pt x="52" y="112"/>
                  </a:cubicBezTo>
                  <a:cubicBezTo>
                    <a:pt x="51" y="114"/>
                    <a:pt x="51" y="114"/>
                    <a:pt x="51" y="114"/>
                  </a:cubicBezTo>
                  <a:cubicBezTo>
                    <a:pt x="50" y="115"/>
                    <a:pt x="50" y="115"/>
                    <a:pt x="50" y="115"/>
                  </a:cubicBezTo>
                  <a:cubicBezTo>
                    <a:pt x="49" y="119"/>
                    <a:pt x="49" y="119"/>
                    <a:pt x="49" y="119"/>
                  </a:cubicBezTo>
                  <a:cubicBezTo>
                    <a:pt x="48" y="120"/>
                    <a:pt x="48" y="120"/>
                    <a:pt x="48" y="120"/>
                  </a:cubicBezTo>
                  <a:close/>
                  <a:moveTo>
                    <a:pt x="45" y="122"/>
                  </a:moveTo>
                  <a:cubicBezTo>
                    <a:pt x="45" y="123"/>
                    <a:pt x="45" y="123"/>
                    <a:pt x="45" y="123"/>
                  </a:cubicBezTo>
                  <a:cubicBezTo>
                    <a:pt x="46" y="125"/>
                    <a:pt x="46" y="125"/>
                    <a:pt x="46" y="125"/>
                  </a:cubicBezTo>
                  <a:cubicBezTo>
                    <a:pt x="47" y="125"/>
                    <a:pt x="47" y="125"/>
                    <a:pt x="47" y="125"/>
                  </a:cubicBezTo>
                  <a:cubicBezTo>
                    <a:pt x="50" y="123"/>
                    <a:pt x="50" y="123"/>
                    <a:pt x="50" y="123"/>
                  </a:cubicBezTo>
                  <a:cubicBezTo>
                    <a:pt x="50" y="123"/>
                    <a:pt x="50" y="123"/>
                    <a:pt x="50" y="123"/>
                  </a:cubicBezTo>
                  <a:cubicBezTo>
                    <a:pt x="49" y="122"/>
                    <a:pt x="49" y="122"/>
                    <a:pt x="49" y="122"/>
                  </a:cubicBezTo>
                  <a:cubicBezTo>
                    <a:pt x="47" y="121"/>
                    <a:pt x="47" y="121"/>
                    <a:pt x="47" y="121"/>
                  </a:cubicBezTo>
                  <a:cubicBezTo>
                    <a:pt x="47" y="122"/>
                    <a:pt x="47" y="122"/>
                    <a:pt x="47" y="122"/>
                  </a:cubicBezTo>
                  <a:cubicBezTo>
                    <a:pt x="45" y="122"/>
                    <a:pt x="45" y="122"/>
                    <a:pt x="45" y="122"/>
                  </a:cubicBezTo>
                  <a:close/>
                  <a:moveTo>
                    <a:pt x="23" y="68"/>
                  </a:moveTo>
                  <a:cubicBezTo>
                    <a:pt x="22" y="67"/>
                    <a:pt x="22" y="67"/>
                    <a:pt x="22" y="67"/>
                  </a:cubicBezTo>
                  <a:cubicBezTo>
                    <a:pt x="22" y="66"/>
                    <a:pt x="22" y="66"/>
                    <a:pt x="22" y="66"/>
                  </a:cubicBezTo>
                  <a:cubicBezTo>
                    <a:pt x="22" y="65"/>
                    <a:pt x="22" y="65"/>
                    <a:pt x="22" y="65"/>
                  </a:cubicBezTo>
                  <a:cubicBezTo>
                    <a:pt x="24" y="65"/>
                    <a:pt x="24" y="65"/>
                    <a:pt x="24" y="65"/>
                  </a:cubicBezTo>
                  <a:cubicBezTo>
                    <a:pt x="25" y="66"/>
                    <a:pt x="25" y="66"/>
                    <a:pt x="25" y="66"/>
                  </a:cubicBezTo>
                  <a:cubicBezTo>
                    <a:pt x="27" y="67"/>
                    <a:pt x="27" y="67"/>
                    <a:pt x="27" y="67"/>
                  </a:cubicBezTo>
                  <a:cubicBezTo>
                    <a:pt x="27" y="68"/>
                    <a:pt x="27" y="68"/>
                    <a:pt x="27" y="68"/>
                  </a:cubicBezTo>
                  <a:cubicBezTo>
                    <a:pt x="27" y="69"/>
                    <a:pt x="27" y="69"/>
                    <a:pt x="27" y="69"/>
                  </a:cubicBezTo>
                  <a:cubicBezTo>
                    <a:pt x="25" y="68"/>
                    <a:pt x="25" y="68"/>
                    <a:pt x="25" y="68"/>
                  </a:cubicBezTo>
                  <a:cubicBezTo>
                    <a:pt x="23" y="68"/>
                    <a:pt x="23" y="68"/>
                    <a:pt x="23" y="68"/>
                  </a:cubicBezTo>
                  <a:close/>
                  <a:moveTo>
                    <a:pt x="0" y="104"/>
                  </a:moveTo>
                  <a:cubicBezTo>
                    <a:pt x="2" y="103"/>
                    <a:pt x="2" y="103"/>
                    <a:pt x="2" y="103"/>
                  </a:cubicBezTo>
                  <a:cubicBezTo>
                    <a:pt x="3" y="102"/>
                    <a:pt x="3" y="102"/>
                    <a:pt x="3" y="102"/>
                  </a:cubicBezTo>
                  <a:cubicBezTo>
                    <a:pt x="5" y="101"/>
                    <a:pt x="5" y="101"/>
                    <a:pt x="5" y="101"/>
                  </a:cubicBezTo>
                  <a:cubicBezTo>
                    <a:pt x="7" y="100"/>
                    <a:pt x="7" y="100"/>
                    <a:pt x="7" y="100"/>
                  </a:cubicBezTo>
                  <a:cubicBezTo>
                    <a:pt x="9" y="97"/>
                    <a:pt x="9" y="97"/>
                    <a:pt x="9" y="97"/>
                  </a:cubicBezTo>
                  <a:cubicBezTo>
                    <a:pt x="11" y="96"/>
                    <a:pt x="11" y="96"/>
                    <a:pt x="11" y="96"/>
                  </a:cubicBezTo>
                  <a:cubicBezTo>
                    <a:pt x="12" y="95"/>
                    <a:pt x="12" y="95"/>
                    <a:pt x="12" y="95"/>
                  </a:cubicBezTo>
                  <a:cubicBezTo>
                    <a:pt x="13" y="94"/>
                    <a:pt x="13" y="94"/>
                    <a:pt x="13" y="94"/>
                  </a:cubicBezTo>
                  <a:cubicBezTo>
                    <a:pt x="14" y="93"/>
                    <a:pt x="14" y="93"/>
                    <a:pt x="14" y="93"/>
                  </a:cubicBezTo>
                  <a:cubicBezTo>
                    <a:pt x="14" y="90"/>
                    <a:pt x="14" y="90"/>
                    <a:pt x="14" y="90"/>
                  </a:cubicBezTo>
                  <a:cubicBezTo>
                    <a:pt x="15" y="88"/>
                    <a:pt x="15" y="88"/>
                    <a:pt x="15" y="88"/>
                  </a:cubicBezTo>
                  <a:cubicBezTo>
                    <a:pt x="18" y="88"/>
                    <a:pt x="18" y="88"/>
                    <a:pt x="18" y="88"/>
                  </a:cubicBezTo>
                  <a:cubicBezTo>
                    <a:pt x="18" y="86"/>
                    <a:pt x="18" y="86"/>
                    <a:pt x="18" y="86"/>
                  </a:cubicBezTo>
                  <a:cubicBezTo>
                    <a:pt x="20" y="85"/>
                    <a:pt x="20" y="85"/>
                    <a:pt x="20" y="85"/>
                  </a:cubicBezTo>
                  <a:cubicBezTo>
                    <a:pt x="21" y="85"/>
                    <a:pt x="21" y="85"/>
                    <a:pt x="21" y="85"/>
                  </a:cubicBezTo>
                  <a:cubicBezTo>
                    <a:pt x="22" y="83"/>
                    <a:pt x="22" y="83"/>
                    <a:pt x="22" y="83"/>
                  </a:cubicBezTo>
                  <a:cubicBezTo>
                    <a:pt x="21" y="81"/>
                    <a:pt x="21" y="81"/>
                    <a:pt x="21" y="81"/>
                  </a:cubicBezTo>
                  <a:cubicBezTo>
                    <a:pt x="20" y="79"/>
                    <a:pt x="20" y="79"/>
                    <a:pt x="20" y="79"/>
                  </a:cubicBezTo>
                  <a:cubicBezTo>
                    <a:pt x="20" y="77"/>
                    <a:pt x="20" y="77"/>
                    <a:pt x="20" y="77"/>
                  </a:cubicBezTo>
                  <a:cubicBezTo>
                    <a:pt x="20" y="75"/>
                    <a:pt x="20" y="75"/>
                    <a:pt x="20" y="75"/>
                  </a:cubicBezTo>
                  <a:cubicBezTo>
                    <a:pt x="19" y="75"/>
                    <a:pt x="19" y="75"/>
                    <a:pt x="19" y="75"/>
                  </a:cubicBezTo>
                  <a:cubicBezTo>
                    <a:pt x="18" y="78"/>
                    <a:pt x="18" y="78"/>
                    <a:pt x="18" y="78"/>
                  </a:cubicBezTo>
                  <a:cubicBezTo>
                    <a:pt x="19" y="81"/>
                    <a:pt x="19" y="81"/>
                    <a:pt x="19" y="81"/>
                  </a:cubicBezTo>
                  <a:cubicBezTo>
                    <a:pt x="17" y="80"/>
                    <a:pt x="17" y="80"/>
                    <a:pt x="17" y="80"/>
                  </a:cubicBezTo>
                  <a:cubicBezTo>
                    <a:pt x="18" y="82"/>
                    <a:pt x="18" y="82"/>
                    <a:pt x="18" y="82"/>
                  </a:cubicBezTo>
                  <a:cubicBezTo>
                    <a:pt x="18" y="83"/>
                    <a:pt x="18" y="83"/>
                    <a:pt x="18" y="83"/>
                  </a:cubicBezTo>
                  <a:cubicBezTo>
                    <a:pt x="17" y="85"/>
                    <a:pt x="17" y="85"/>
                    <a:pt x="17" y="85"/>
                  </a:cubicBezTo>
                  <a:cubicBezTo>
                    <a:pt x="16" y="85"/>
                    <a:pt x="16" y="85"/>
                    <a:pt x="16" y="85"/>
                  </a:cubicBezTo>
                  <a:cubicBezTo>
                    <a:pt x="14" y="87"/>
                    <a:pt x="14" y="87"/>
                    <a:pt x="14" y="87"/>
                  </a:cubicBezTo>
                  <a:cubicBezTo>
                    <a:pt x="14" y="88"/>
                    <a:pt x="14" y="88"/>
                    <a:pt x="14" y="88"/>
                  </a:cubicBezTo>
                  <a:cubicBezTo>
                    <a:pt x="12" y="89"/>
                    <a:pt x="12" y="89"/>
                    <a:pt x="12" y="89"/>
                  </a:cubicBezTo>
                  <a:cubicBezTo>
                    <a:pt x="10" y="93"/>
                    <a:pt x="10" y="93"/>
                    <a:pt x="10" y="93"/>
                  </a:cubicBezTo>
                  <a:cubicBezTo>
                    <a:pt x="7" y="96"/>
                    <a:pt x="7" y="96"/>
                    <a:pt x="7" y="96"/>
                  </a:cubicBezTo>
                  <a:cubicBezTo>
                    <a:pt x="6" y="96"/>
                    <a:pt x="6" y="96"/>
                    <a:pt x="6" y="96"/>
                  </a:cubicBezTo>
                  <a:cubicBezTo>
                    <a:pt x="4" y="99"/>
                    <a:pt x="4" y="99"/>
                    <a:pt x="4" y="99"/>
                  </a:cubicBezTo>
                  <a:cubicBezTo>
                    <a:pt x="3" y="99"/>
                    <a:pt x="3" y="99"/>
                    <a:pt x="3" y="99"/>
                  </a:cubicBezTo>
                  <a:cubicBezTo>
                    <a:pt x="1" y="102"/>
                    <a:pt x="1" y="102"/>
                    <a:pt x="1" y="102"/>
                  </a:cubicBezTo>
                  <a:cubicBezTo>
                    <a:pt x="0" y="103"/>
                    <a:pt x="0" y="103"/>
                    <a:pt x="0" y="103"/>
                  </a:cubicBezTo>
                  <a:cubicBezTo>
                    <a:pt x="0" y="104"/>
                    <a:pt x="0" y="104"/>
                    <a:pt x="0" y="104"/>
                  </a:cubicBez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nvGrpSpPr>
            <p:cNvPr id="612" name="Papua New Guinea">
              <a:extLst>
                <a:ext uri="{FF2B5EF4-FFF2-40B4-BE49-F238E27FC236}">
                  <a16:creationId xmlns:a16="http://schemas.microsoft.com/office/drawing/2014/main" xmlns="" id="{5C393D46-2B79-4458-9D20-D0206D4E0FF1}"/>
                </a:ext>
              </a:extLst>
            </p:cNvPr>
            <p:cNvGrpSpPr/>
            <p:nvPr/>
          </p:nvGrpSpPr>
          <p:grpSpPr>
            <a:xfrm>
              <a:off x="9480535" y="4409013"/>
              <a:ext cx="692488" cy="481336"/>
              <a:chOff x="8245409" y="4409013"/>
              <a:chExt cx="692488" cy="481336"/>
            </a:xfrm>
            <a:grpFill/>
          </p:grpSpPr>
          <p:sp>
            <p:nvSpPr>
              <p:cNvPr id="728" name="Freeform 16">
                <a:extLst>
                  <a:ext uri="{FF2B5EF4-FFF2-40B4-BE49-F238E27FC236}">
                    <a16:creationId xmlns:a16="http://schemas.microsoft.com/office/drawing/2014/main" xmlns="" id="{BFB318CE-3982-4DA0-92C3-58F9C79A889B}"/>
                  </a:ext>
                </a:extLst>
              </p:cNvPr>
              <p:cNvSpPr>
                <a:spLocks noEditPoints="1"/>
              </p:cNvSpPr>
              <p:nvPr/>
            </p:nvSpPr>
            <p:spPr bwMode="auto">
              <a:xfrm>
                <a:off x="8878865" y="4739364"/>
                <a:ext cx="59032" cy="150985"/>
              </a:xfrm>
              <a:custGeom>
                <a:avLst/>
                <a:gdLst>
                  <a:gd name="T0" fmla="*/ 22 w 22"/>
                  <a:gd name="T1" fmla="*/ 55 h 56"/>
                  <a:gd name="T2" fmla="*/ 21 w 22"/>
                  <a:gd name="T3" fmla="*/ 55 h 56"/>
                  <a:gd name="T4" fmla="*/ 20 w 22"/>
                  <a:gd name="T5" fmla="*/ 45 h 56"/>
                  <a:gd name="T6" fmla="*/ 21 w 22"/>
                  <a:gd name="T7" fmla="*/ 49 h 56"/>
                  <a:gd name="T8" fmla="*/ 19 w 22"/>
                  <a:gd name="T9" fmla="*/ 45 h 56"/>
                  <a:gd name="T10" fmla="*/ 13 w 22"/>
                  <a:gd name="T11" fmla="*/ 33 h 56"/>
                  <a:gd name="T12" fmla="*/ 17 w 22"/>
                  <a:gd name="T13" fmla="*/ 33 h 56"/>
                  <a:gd name="T14" fmla="*/ 15 w 22"/>
                  <a:gd name="T15" fmla="*/ 36 h 56"/>
                  <a:gd name="T16" fmla="*/ 13 w 22"/>
                  <a:gd name="T17" fmla="*/ 33 h 56"/>
                  <a:gd name="T18" fmla="*/ 17 w 22"/>
                  <a:gd name="T19" fmla="*/ 6 h 56"/>
                  <a:gd name="T20" fmla="*/ 16 w 22"/>
                  <a:gd name="T21" fmla="*/ 6 h 56"/>
                  <a:gd name="T22" fmla="*/ 16 w 22"/>
                  <a:gd name="T23" fmla="*/ 10 h 56"/>
                  <a:gd name="T24" fmla="*/ 16 w 22"/>
                  <a:gd name="T25" fmla="*/ 13 h 56"/>
                  <a:gd name="T26" fmla="*/ 16 w 22"/>
                  <a:gd name="T27" fmla="*/ 15 h 56"/>
                  <a:gd name="T28" fmla="*/ 16 w 22"/>
                  <a:gd name="T29" fmla="*/ 10 h 56"/>
                  <a:gd name="T30" fmla="*/ 15 w 22"/>
                  <a:gd name="T31" fmla="*/ 23 h 56"/>
                  <a:gd name="T32" fmla="*/ 17 w 22"/>
                  <a:gd name="T33" fmla="*/ 25 h 56"/>
                  <a:gd name="T34" fmla="*/ 14 w 22"/>
                  <a:gd name="T35" fmla="*/ 25 h 56"/>
                  <a:gd name="T36" fmla="*/ 15 w 22"/>
                  <a:gd name="T37" fmla="*/ 17 h 56"/>
                  <a:gd name="T38" fmla="*/ 16 w 22"/>
                  <a:gd name="T39" fmla="*/ 19 h 56"/>
                  <a:gd name="T40" fmla="*/ 15 w 22"/>
                  <a:gd name="T41" fmla="*/ 20 h 56"/>
                  <a:gd name="T42" fmla="*/ 13 w 22"/>
                  <a:gd name="T43" fmla="*/ 21 h 56"/>
                  <a:gd name="T44" fmla="*/ 12 w 22"/>
                  <a:gd name="T45" fmla="*/ 19 h 56"/>
                  <a:gd name="T46" fmla="*/ 7 w 22"/>
                  <a:gd name="T47" fmla="*/ 14 h 56"/>
                  <a:gd name="T48" fmla="*/ 9 w 22"/>
                  <a:gd name="T49" fmla="*/ 17 h 56"/>
                  <a:gd name="T50" fmla="*/ 11 w 22"/>
                  <a:gd name="T51" fmla="*/ 21 h 56"/>
                  <a:gd name="T52" fmla="*/ 7 w 22"/>
                  <a:gd name="T53" fmla="*/ 23 h 56"/>
                  <a:gd name="T54" fmla="*/ 7 w 22"/>
                  <a:gd name="T55" fmla="*/ 19 h 56"/>
                  <a:gd name="T56" fmla="*/ 7 w 22"/>
                  <a:gd name="T57" fmla="*/ 17 h 56"/>
                  <a:gd name="T58" fmla="*/ 6 w 22"/>
                  <a:gd name="T59" fmla="*/ 15 h 56"/>
                  <a:gd name="T60" fmla="*/ 1 w 22"/>
                  <a:gd name="T61" fmla="*/ 0 h 56"/>
                  <a:gd name="T62" fmla="*/ 1 w 22"/>
                  <a:gd name="T63" fmla="*/ 7 h 56"/>
                  <a:gd name="T64" fmla="*/ 2 w 22"/>
                  <a:gd name="T65" fmla="*/ 11 h 56"/>
                  <a:gd name="T66" fmla="*/ 4 w 22"/>
                  <a:gd name="T67" fmla="*/ 10 h 56"/>
                  <a:gd name="T68" fmla="*/ 7 w 22"/>
                  <a:gd name="T69" fmla="*/ 10 h 56"/>
                  <a:gd name="T70" fmla="*/ 6 w 22"/>
                  <a:gd name="T71" fmla="*/ 6 h 56"/>
                  <a:gd name="T72" fmla="*/ 5 w 22"/>
                  <a:gd name="T73" fmla="*/ 3 h 56"/>
                  <a:gd name="T74" fmla="*/ 5 w 22"/>
                  <a:gd name="T75" fmla="*/ 6 h 56"/>
                  <a:gd name="T76" fmla="*/ 3 w 22"/>
                  <a:gd name="T77" fmla="*/ 5 h 56"/>
                  <a:gd name="T78" fmla="*/ 1 w 22"/>
                  <a:gd name="T7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 h="56">
                    <a:moveTo>
                      <a:pt x="21" y="53"/>
                    </a:moveTo>
                    <a:cubicBezTo>
                      <a:pt x="22" y="55"/>
                      <a:pt x="22" y="55"/>
                      <a:pt x="22" y="55"/>
                    </a:cubicBezTo>
                    <a:cubicBezTo>
                      <a:pt x="22" y="56"/>
                      <a:pt x="22" y="56"/>
                      <a:pt x="22" y="56"/>
                    </a:cubicBezTo>
                    <a:cubicBezTo>
                      <a:pt x="21" y="55"/>
                      <a:pt x="21" y="55"/>
                      <a:pt x="21" y="55"/>
                    </a:cubicBezTo>
                    <a:cubicBezTo>
                      <a:pt x="21" y="53"/>
                      <a:pt x="21" y="53"/>
                      <a:pt x="21" y="53"/>
                    </a:cubicBezTo>
                    <a:close/>
                    <a:moveTo>
                      <a:pt x="20" y="45"/>
                    </a:moveTo>
                    <a:cubicBezTo>
                      <a:pt x="21" y="46"/>
                      <a:pt x="21" y="46"/>
                      <a:pt x="21" y="46"/>
                    </a:cubicBezTo>
                    <a:cubicBezTo>
                      <a:pt x="21" y="49"/>
                      <a:pt x="21" y="49"/>
                      <a:pt x="21" y="49"/>
                    </a:cubicBezTo>
                    <a:cubicBezTo>
                      <a:pt x="19" y="47"/>
                      <a:pt x="19" y="47"/>
                      <a:pt x="19" y="47"/>
                    </a:cubicBezTo>
                    <a:cubicBezTo>
                      <a:pt x="19" y="45"/>
                      <a:pt x="19" y="45"/>
                      <a:pt x="19" y="45"/>
                    </a:cubicBezTo>
                    <a:cubicBezTo>
                      <a:pt x="20" y="45"/>
                      <a:pt x="20" y="45"/>
                      <a:pt x="20" y="45"/>
                    </a:cubicBezTo>
                    <a:close/>
                    <a:moveTo>
                      <a:pt x="13" y="33"/>
                    </a:moveTo>
                    <a:cubicBezTo>
                      <a:pt x="16" y="32"/>
                      <a:pt x="16" y="32"/>
                      <a:pt x="16" y="32"/>
                    </a:cubicBezTo>
                    <a:cubicBezTo>
                      <a:pt x="17" y="33"/>
                      <a:pt x="17" y="33"/>
                      <a:pt x="17" y="33"/>
                    </a:cubicBezTo>
                    <a:cubicBezTo>
                      <a:pt x="17" y="35"/>
                      <a:pt x="17" y="35"/>
                      <a:pt x="17" y="35"/>
                    </a:cubicBezTo>
                    <a:cubicBezTo>
                      <a:pt x="15" y="36"/>
                      <a:pt x="15" y="36"/>
                      <a:pt x="15" y="36"/>
                    </a:cubicBezTo>
                    <a:cubicBezTo>
                      <a:pt x="13" y="34"/>
                      <a:pt x="13" y="34"/>
                      <a:pt x="13" y="34"/>
                    </a:cubicBezTo>
                    <a:cubicBezTo>
                      <a:pt x="13" y="33"/>
                      <a:pt x="13" y="33"/>
                      <a:pt x="13" y="33"/>
                    </a:cubicBezTo>
                    <a:close/>
                    <a:moveTo>
                      <a:pt x="16" y="3"/>
                    </a:moveTo>
                    <a:cubicBezTo>
                      <a:pt x="17" y="6"/>
                      <a:pt x="17" y="6"/>
                      <a:pt x="17" y="6"/>
                    </a:cubicBezTo>
                    <a:cubicBezTo>
                      <a:pt x="16" y="8"/>
                      <a:pt x="16" y="8"/>
                      <a:pt x="16" y="8"/>
                    </a:cubicBezTo>
                    <a:cubicBezTo>
                      <a:pt x="16" y="6"/>
                      <a:pt x="16" y="6"/>
                      <a:pt x="16" y="6"/>
                    </a:cubicBezTo>
                    <a:cubicBezTo>
                      <a:pt x="16" y="3"/>
                      <a:pt x="16" y="3"/>
                      <a:pt x="16" y="3"/>
                    </a:cubicBezTo>
                    <a:close/>
                    <a:moveTo>
                      <a:pt x="16" y="10"/>
                    </a:moveTo>
                    <a:cubicBezTo>
                      <a:pt x="16" y="11"/>
                      <a:pt x="16" y="11"/>
                      <a:pt x="16" y="11"/>
                    </a:cubicBezTo>
                    <a:cubicBezTo>
                      <a:pt x="16" y="13"/>
                      <a:pt x="16" y="13"/>
                      <a:pt x="16" y="13"/>
                    </a:cubicBezTo>
                    <a:cubicBezTo>
                      <a:pt x="17" y="15"/>
                      <a:pt x="17" y="15"/>
                      <a:pt x="17" y="15"/>
                    </a:cubicBezTo>
                    <a:cubicBezTo>
                      <a:pt x="16" y="15"/>
                      <a:pt x="16" y="15"/>
                      <a:pt x="16" y="15"/>
                    </a:cubicBezTo>
                    <a:cubicBezTo>
                      <a:pt x="15" y="13"/>
                      <a:pt x="15" y="13"/>
                      <a:pt x="15" y="13"/>
                    </a:cubicBezTo>
                    <a:cubicBezTo>
                      <a:pt x="16" y="10"/>
                      <a:pt x="16" y="10"/>
                      <a:pt x="16" y="10"/>
                    </a:cubicBezTo>
                    <a:close/>
                    <a:moveTo>
                      <a:pt x="14" y="25"/>
                    </a:moveTo>
                    <a:cubicBezTo>
                      <a:pt x="15" y="23"/>
                      <a:pt x="15" y="23"/>
                      <a:pt x="15" y="23"/>
                    </a:cubicBezTo>
                    <a:cubicBezTo>
                      <a:pt x="17" y="24"/>
                      <a:pt x="17" y="24"/>
                      <a:pt x="17" y="24"/>
                    </a:cubicBezTo>
                    <a:cubicBezTo>
                      <a:pt x="17" y="25"/>
                      <a:pt x="17" y="25"/>
                      <a:pt x="17" y="25"/>
                    </a:cubicBezTo>
                    <a:cubicBezTo>
                      <a:pt x="15" y="25"/>
                      <a:pt x="15" y="25"/>
                      <a:pt x="15" y="25"/>
                    </a:cubicBezTo>
                    <a:cubicBezTo>
                      <a:pt x="14" y="25"/>
                      <a:pt x="14" y="25"/>
                      <a:pt x="14" y="25"/>
                    </a:cubicBezTo>
                    <a:close/>
                    <a:moveTo>
                      <a:pt x="12" y="19"/>
                    </a:moveTo>
                    <a:cubicBezTo>
                      <a:pt x="15" y="17"/>
                      <a:pt x="15" y="17"/>
                      <a:pt x="15" y="17"/>
                    </a:cubicBezTo>
                    <a:cubicBezTo>
                      <a:pt x="15" y="19"/>
                      <a:pt x="15" y="19"/>
                      <a:pt x="15" y="19"/>
                    </a:cubicBezTo>
                    <a:cubicBezTo>
                      <a:pt x="16" y="19"/>
                      <a:pt x="16" y="19"/>
                      <a:pt x="16" y="19"/>
                    </a:cubicBezTo>
                    <a:cubicBezTo>
                      <a:pt x="16" y="20"/>
                      <a:pt x="16" y="20"/>
                      <a:pt x="16" y="20"/>
                    </a:cubicBezTo>
                    <a:cubicBezTo>
                      <a:pt x="15" y="20"/>
                      <a:pt x="15" y="20"/>
                      <a:pt x="15" y="20"/>
                    </a:cubicBezTo>
                    <a:cubicBezTo>
                      <a:pt x="14" y="21"/>
                      <a:pt x="14" y="21"/>
                      <a:pt x="14" y="21"/>
                    </a:cubicBezTo>
                    <a:cubicBezTo>
                      <a:pt x="13" y="21"/>
                      <a:pt x="13" y="21"/>
                      <a:pt x="13" y="21"/>
                    </a:cubicBezTo>
                    <a:cubicBezTo>
                      <a:pt x="12" y="20"/>
                      <a:pt x="12" y="20"/>
                      <a:pt x="12" y="20"/>
                    </a:cubicBezTo>
                    <a:cubicBezTo>
                      <a:pt x="12" y="19"/>
                      <a:pt x="12" y="19"/>
                      <a:pt x="12" y="19"/>
                    </a:cubicBezTo>
                    <a:close/>
                    <a:moveTo>
                      <a:pt x="6" y="14"/>
                    </a:moveTo>
                    <a:cubicBezTo>
                      <a:pt x="7" y="14"/>
                      <a:pt x="7" y="14"/>
                      <a:pt x="7" y="14"/>
                    </a:cubicBezTo>
                    <a:cubicBezTo>
                      <a:pt x="9" y="16"/>
                      <a:pt x="9" y="16"/>
                      <a:pt x="9" y="16"/>
                    </a:cubicBezTo>
                    <a:cubicBezTo>
                      <a:pt x="9" y="17"/>
                      <a:pt x="9" y="17"/>
                      <a:pt x="9" y="17"/>
                    </a:cubicBezTo>
                    <a:cubicBezTo>
                      <a:pt x="10" y="20"/>
                      <a:pt x="10" y="20"/>
                      <a:pt x="10" y="20"/>
                    </a:cubicBezTo>
                    <a:cubicBezTo>
                      <a:pt x="11" y="21"/>
                      <a:pt x="11" y="21"/>
                      <a:pt x="11" y="21"/>
                    </a:cubicBezTo>
                    <a:cubicBezTo>
                      <a:pt x="10" y="22"/>
                      <a:pt x="10" y="22"/>
                      <a:pt x="10" y="22"/>
                    </a:cubicBezTo>
                    <a:cubicBezTo>
                      <a:pt x="7" y="23"/>
                      <a:pt x="7" y="23"/>
                      <a:pt x="7" y="23"/>
                    </a:cubicBezTo>
                    <a:cubicBezTo>
                      <a:pt x="7" y="21"/>
                      <a:pt x="7" y="21"/>
                      <a:pt x="7" y="21"/>
                    </a:cubicBezTo>
                    <a:cubicBezTo>
                      <a:pt x="7" y="19"/>
                      <a:pt x="7" y="19"/>
                      <a:pt x="7" y="19"/>
                    </a:cubicBezTo>
                    <a:cubicBezTo>
                      <a:pt x="8" y="17"/>
                      <a:pt x="8" y="17"/>
                      <a:pt x="8" y="17"/>
                    </a:cubicBezTo>
                    <a:cubicBezTo>
                      <a:pt x="7" y="17"/>
                      <a:pt x="7" y="17"/>
                      <a:pt x="7" y="17"/>
                    </a:cubicBezTo>
                    <a:cubicBezTo>
                      <a:pt x="6" y="16"/>
                      <a:pt x="6" y="16"/>
                      <a:pt x="6" y="16"/>
                    </a:cubicBezTo>
                    <a:cubicBezTo>
                      <a:pt x="6" y="15"/>
                      <a:pt x="6" y="15"/>
                      <a:pt x="6" y="15"/>
                    </a:cubicBezTo>
                    <a:cubicBezTo>
                      <a:pt x="6" y="14"/>
                      <a:pt x="6" y="14"/>
                      <a:pt x="6" y="14"/>
                    </a:cubicBezTo>
                    <a:close/>
                    <a:moveTo>
                      <a:pt x="1" y="0"/>
                    </a:moveTo>
                    <a:cubicBezTo>
                      <a:pt x="0" y="4"/>
                      <a:pt x="0" y="4"/>
                      <a:pt x="0" y="4"/>
                    </a:cubicBezTo>
                    <a:cubicBezTo>
                      <a:pt x="1" y="7"/>
                      <a:pt x="1" y="7"/>
                      <a:pt x="1" y="7"/>
                    </a:cubicBezTo>
                    <a:cubicBezTo>
                      <a:pt x="1" y="9"/>
                      <a:pt x="1" y="9"/>
                      <a:pt x="1" y="9"/>
                    </a:cubicBezTo>
                    <a:cubicBezTo>
                      <a:pt x="2" y="11"/>
                      <a:pt x="2" y="11"/>
                      <a:pt x="2" y="11"/>
                    </a:cubicBezTo>
                    <a:cubicBezTo>
                      <a:pt x="3" y="11"/>
                      <a:pt x="3" y="11"/>
                      <a:pt x="3" y="11"/>
                    </a:cubicBezTo>
                    <a:cubicBezTo>
                      <a:pt x="4" y="10"/>
                      <a:pt x="4" y="10"/>
                      <a:pt x="4" y="10"/>
                    </a:cubicBezTo>
                    <a:cubicBezTo>
                      <a:pt x="6" y="11"/>
                      <a:pt x="6" y="11"/>
                      <a:pt x="6" y="11"/>
                    </a:cubicBezTo>
                    <a:cubicBezTo>
                      <a:pt x="7" y="10"/>
                      <a:pt x="7" y="10"/>
                      <a:pt x="7" y="10"/>
                    </a:cubicBezTo>
                    <a:cubicBezTo>
                      <a:pt x="7" y="7"/>
                      <a:pt x="7" y="7"/>
                      <a:pt x="7" y="7"/>
                    </a:cubicBezTo>
                    <a:cubicBezTo>
                      <a:pt x="6" y="6"/>
                      <a:pt x="6" y="6"/>
                      <a:pt x="6" y="6"/>
                    </a:cubicBezTo>
                    <a:cubicBezTo>
                      <a:pt x="7" y="5"/>
                      <a:pt x="7" y="5"/>
                      <a:pt x="7" y="5"/>
                    </a:cubicBezTo>
                    <a:cubicBezTo>
                      <a:pt x="5" y="3"/>
                      <a:pt x="5" y="3"/>
                      <a:pt x="5" y="3"/>
                    </a:cubicBezTo>
                    <a:cubicBezTo>
                      <a:pt x="5" y="4"/>
                      <a:pt x="5" y="4"/>
                      <a:pt x="5" y="4"/>
                    </a:cubicBezTo>
                    <a:cubicBezTo>
                      <a:pt x="5" y="6"/>
                      <a:pt x="5" y="6"/>
                      <a:pt x="5" y="6"/>
                    </a:cubicBezTo>
                    <a:cubicBezTo>
                      <a:pt x="4" y="6"/>
                      <a:pt x="4" y="6"/>
                      <a:pt x="4" y="6"/>
                    </a:cubicBezTo>
                    <a:cubicBezTo>
                      <a:pt x="3" y="5"/>
                      <a:pt x="3" y="5"/>
                      <a:pt x="3" y="5"/>
                    </a:cubicBezTo>
                    <a:cubicBezTo>
                      <a:pt x="3" y="2"/>
                      <a:pt x="3" y="2"/>
                      <a:pt x="3" y="2"/>
                    </a:cubicBezTo>
                    <a:cubicBezTo>
                      <a:pt x="1" y="0"/>
                      <a:pt x="1" y="0"/>
                      <a:pt x="1" y="0"/>
                    </a:cubicBezTo>
                    <a:close/>
                  </a:path>
                </a:pathLst>
              </a:custGeom>
              <a:solidFill>
                <a:schemeClr val="accent1"/>
              </a:solid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729" name="Freeform 17">
                <a:extLst>
                  <a:ext uri="{FF2B5EF4-FFF2-40B4-BE49-F238E27FC236}">
                    <a16:creationId xmlns:a16="http://schemas.microsoft.com/office/drawing/2014/main" xmlns="" id="{9F1C5D2C-E835-44DA-B07A-4A5858814722}"/>
                  </a:ext>
                </a:extLst>
              </p:cNvPr>
              <p:cNvSpPr>
                <a:spLocks noEditPoints="1"/>
              </p:cNvSpPr>
              <p:nvPr/>
            </p:nvSpPr>
            <p:spPr bwMode="auto">
              <a:xfrm>
                <a:off x="8642738" y="4513454"/>
                <a:ext cx="143038" cy="118063"/>
              </a:xfrm>
              <a:custGeom>
                <a:avLst/>
                <a:gdLst>
                  <a:gd name="T0" fmla="*/ 44 w 53"/>
                  <a:gd name="T1" fmla="*/ 37 h 44"/>
                  <a:gd name="T2" fmla="*/ 46 w 53"/>
                  <a:gd name="T3" fmla="*/ 38 h 44"/>
                  <a:gd name="T4" fmla="*/ 47 w 53"/>
                  <a:gd name="T5" fmla="*/ 40 h 44"/>
                  <a:gd name="T6" fmla="*/ 51 w 53"/>
                  <a:gd name="T7" fmla="*/ 40 h 44"/>
                  <a:gd name="T8" fmla="*/ 52 w 53"/>
                  <a:gd name="T9" fmla="*/ 42 h 44"/>
                  <a:gd name="T10" fmla="*/ 52 w 53"/>
                  <a:gd name="T11" fmla="*/ 43 h 44"/>
                  <a:gd name="T12" fmla="*/ 53 w 53"/>
                  <a:gd name="T13" fmla="*/ 44 h 44"/>
                  <a:gd name="T14" fmla="*/ 50 w 53"/>
                  <a:gd name="T15" fmla="*/ 44 h 44"/>
                  <a:gd name="T16" fmla="*/ 47 w 53"/>
                  <a:gd name="T17" fmla="*/ 43 h 44"/>
                  <a:gd name="T18" fmla="*/ 45 w 53"/>
                  <a:gd name="T19" fmla="*/ 40 h 44"/>
                  <a:gd name="T20" fmla="*/ 45 w 53"/>
                  <a:gd name="T21" fmla="*/ 39 h 44"/>
                  <a:gd name="T22" fmla="*/ 44 w 53"/>
                  <a:gd name="T23" fmla="*/ 37 h 44"/>
                  <a:gd name="T24" fmla="*/ 30 w 53"/>
                  <a:gd name="T25" fmla="*/ 27 h 44"/>
                  <a:gd name="T26" fmla="*/ 32 w 53"/>
                  <a:gd name="T27" fmla="*/ 28 h 44"/>
                  <a:gd name="T28" fmla="*/ 34 w 53"/>
                  <a:gd name="T29" fmla="*/ 28 h 44"/>
                  <a:gd name="T30" fmla="*/ 37 w 53"/>
                  <a:gd name="T31" fmla="*/ 30 h 44"/>
                  <a:gd name="T32" fmla="*/ 38 w 53"/>
                  <a:gd name="T33" fmla="*/ 31 h 44"/>
                  <a:gd name="T34" fmla="*/ 39 w 53"/>
                  <a:gd name="T35" fmla="*/ 31 h 44"/>
                  <a:gd name="T36" fmla="*/ 40 w 53"/>
                  <a:gd name="T37" fmla="*/ 32 h 44"/>
                  <a:gd name="T38" fmla="*/ 39 w 53"/>
                  <a:gd name="T39" fmla="*/ 34 h 44"/>
                  <a:gd name="T40" fmla="*/ 37 w 53"/>
                  <a:gd name="T41" fmla="*/ 34 h 44"/>
                  <a:gd name="T42" fmla="*/ 35 w 53"/>
                  <a:gd name="T43" fmla="*/ 32 h 44"/>
                  <a:gd name="T44" fmla="*/ 33 w 53"/>
                  <a:gd name="T45" fmla="*/ 33 h 44"/>
                  <a:gd name="T46" fmla="*/ 31 w 53"/>
                  <a:gd name="T47" fmla="*/ 32 h 44"/>
                  <a:gd name="T48" fmla="*/ 29 w 53"/>
                  <a:gd name="T49" fmla="*/ 29 h 44"/>
                  <a:gd name="T50" fmla="*/ 29 w 53"/>
                  <a:gd name="T51" fmla="*/ 27 h 44"/>
                  <a:gd name="T52" fmla="*/ 30 w 53"/>
                  <a:gd name="T53" fmla="*/ 27 h 44"/>
                  <a:gd name="T54" fmla="*/ 37 w 53"/>
                  <a:gd name="T55" fmla="*/ 18 h 44"/>
                  <a:gd name="T56" fmla="*/ 37 w 53"/>
                  <a:gd name="T57" fmla="*/ 19 h 44"/>
                  <a:gd name="T58" fmla="*/ 39 w 53"/>
                  <a:gd name="T59" fmla="*/ 19 h 44"/>
                  <a:gd name="T60" fmla="*/ 38 w 53"/>
                  <a:gd name="T61" fmla="*/ 21 h 44"/>
                  <a:gd name="T62" fmla="*/ 40 w 53"/>
                  <a:gd name="T63" fmla="*/ 22 h 44"/>
                  <a:gd name="T64" fmla="*/ 40 w 53"/>
                  <a:gd name="T65" fmla="*/ 25 h 44"/>
                  <a:gd name="T66" fmla="*/ 44 w 53"/>
                  <a:gd name="T67" fmla="*/ 28 h 44"/>
                  <a:gd name="T68" fmla="*/ 45 w 53"/>
                  <a:gd name="T69" fmla="*/ 29 h 44"/>
                  <a:gd name="T70" fmla="*/ 46 w 53"/>
                  <a:gd name="T71" fmla="*/ 31 h 44"/>
                  <a:gd name="T72" fmla="*/ 47 w 53"/>
                  <a:gd name="T73" fmla="*/ 31 h 44"/>
                  <a:gd name="T74" fmla="*/ 48 w 53"/>
                  <a:gd name="T75" fmla="*/ 29 h 44"/>
                  <a:gd name="T76" fmla="*/ 46 w 53"/>
                  <a:gd name="T77" fmla="*/ 27 h 44"/>
                  <a:gd name="T78" fmla="*/ 44 w 53"/>
                  <a:gd name="T79" fmla="*/ 27 h 44"/>
                  <a:gd name="T80" fmla="*/ 43 w 53"/>
                  <a:gd name="T81" fmla="*/ 25 h 44"/>
                  <a:gd name="T82" fmla="*/ 41 w 53"/>
                  <a:gd name="T83" fmla="*/ 22 h 44"/>
                  <a:gd name="T84" fmla="*/ 41 w 53"/>
                  <a:gd name="T85" fmla="*/ 20 h 44"/>
                  <a:gd name="T86" fmla="*/ 40 w 53"/>
                  <a:gd name="T87" fmla="*/ 18 h 44"/>
                  <a:gd name="T88" fmla="*/ 37 w 53"/>
                  <a:gd name="T89" fmla="*/ 18 h 44"/>
                  <a:gd name="T90" fmla="*/ 1 w 53"/>
                  <a:gd name="T91" fmla="*/ 0 h 44"/>
                  <a:gd name="T92" fmla="*/ 0 w 53"/>
                  <a:gd name="T93" fmla="*/ 1 h 44"/>
                  <a:gd name="T94" fmla="*/ 1 w 53"/>
                  <a:gd name="T95" fmla="*/ 3 h 44"/>
                  <a:gd name="T96" fmla="*/ 4 w 53"/>
                  <a:gd name="T97" fmla="*/ 5 h 44"/>
                  <a:gd name="T98" fmla="*/ 6 w 53"/>
                  <a:gd name="T99" fmla="*/ 7 h 44"/>
                  <a:gd name="T100" fmla="*/ 8 w 53"/>
                  <a:gd name="T101" fmla="*/ 8 h 44"/>
                  <a:gd name="T102" fmla="*/ 10 w 53"/>
                  <a:gd name="T103" fmla="*/ 8 h 44"/>
                  <a:gd name="T104" fmla="*/ 10 w 53"/>
                  <a:gd name="T105" fmla="*/ 7 h 44"/>
                  <a:gd name="T106" fmla="*/ 8 w 53"/>
                  <a:gd name="T107" fmla="*/ 5 h 44"/>
                  <a:gd name="T108" fmla="*/ 7 w 53"/>
                  <a:gd name="T109" fmla="*/ 4 h 44"/>
                  <a:gd name="T110" fmla="*/ 6 w 53"/>
                  <a:gd name="T111" fmla="*/ 3 h 44"/>
                  <a:gd name="T112" fmla="*/ 5 w 53"/>
                  <a:gd name="T113" fmla="*/ 2 h 44"/>
                  <a:gd name="T114" fmla="*/ 2 w 53"/>
                  <a:gd name="T115" fmla="*/ 2 h 44"/>
                  <a:gd name="T116" fmla="*/ 2 w 53"/>
                  <a:gd name="T117" fmla="*/ 0 h 44"/>
                  <a:gd name="T118" fmla="*/ 1 w 53"/>
                  <a:gd name="T1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 h="44">
                    <a:moveTo>
                      <a:pt x="44" y="37"/>
                    </a:moveTo>
                    <a:cubicBezTo>
                      <a:pt x="46" y="38"/>
                      <a:pt x="46" y="38"/>
                      <a:pt x="46" y="38"/>
                    </a:cubicBezTo>
                    <a:cubicBezTo>
                      <a:pt x="47" y="40"/>
                      <a:pt x="47" y="40"/>
                      <a:pt x="47" y="40"/>
                    </a:cubicBezTo>
                    <a:cubicBezTo>
                      <a:pt x="51" y="40"/>
                      <a:pt x="51" y="40"/>
                      <a:pt x="51" y="40"/>
                    </a:cubicBezTo>
                    <a:cubicBezTo>
                      <a:pt x="52" y="42"/>
                      <a:pt x="52" y="42"/>
                      <a:pt x="52" y="42"/>
                    </a:cubicBezTo>
                    <a:cubicBezTo>
                      <a:pt x="52" y="43"/>
                      <a:pt x="52" y="43"/>
                      <a:pt x="52" y="43"/>
                    </a:cubicBezTo>
                    <a:cubicBezTo>
                      <a:pt x="53" y="44"/>
                      <a:pt x="53" y="44"/>
                      <a:pt x="53" y="44"/>
                    </a:cubicBezTo>
                    <a:cubicBezTo>
                      <a:pt x="50" y="44"/>
                      <a:pt x="50" y="44"/>
                      <a:pt x="50" y="44"/>
                    </a:cubicBezTo>
                    <a:cubicBezTo>
                      <a:pt x="47" y="43"/>
                      <a:pt x="47" y="43"/>
                      <a:pt x="47" y="43"/>
                    </a:cubicBezTo>
                    <a:cubicBezTo>
                      <a:pt x="45" y="40"/>
                      <a:pt x="45" y="40"/>
                      <a:pt x="45" y="40"/>
                    </a:cubicBezTo>
                    <a:cubicBezTo>
                      <a:pt x="45" y="39"/>
                      <a:pt x="45" y="39"/>
                      <a:pt x="45" y="39"/>
                    </a:cubicBezTo>
                    <a:cubicBezTo>
                      <a:pt x="44" y="37"/>
                      <a:pt x="44" y="37"/>
                      <a:pt x="44" y="37"/>
                    </a:cubicBezTo>
                    <a:close/>
                    <a:moveTo>
                      <a:pt x="30" y="27"/>
                    </a:moveTo>
                    <a:cubicBezTo>
                      <a:pt x="32" y="28"/>
                      <a:pt x="32" y="28"/>
                      <a:pt x="32" y="28"/>
                    </a:cubicBezTo>
                    <a:cubicBezTo>
                      <a:pt x="34" y="28"/>
                      <a:pt x="34" y="28"/>
                      <a:pt x="34" y="28"/>
                    </a:cubicBezTo>
                    <a:cubicBezTo>
                      <a:pt x="37" y="30"/>
                      <a:pt x="37" y="30"/>
                      <a:pt x="37" y="30"/>
                    </a:cubicBezTo>
                    <a:cubicBezTo>
                      <a:pt x="38" y="31"/>
                      <a:pt x="38" y="31"/>
                      <a:pt x="38" y="31"/>
                    </a:cubicBezTo>
                    <a:cubicBezTo>
                      <a:pt x="39" y="31"/>
                      <a:pt x="39" y="31"/>
                      <a:pt x="39" y="31"/>
                    </a:cubicBezTo>
                    <a:cubicBezTo>
                      <a:pt x="40" y="32"/>
                      <a:pt x="40" y="32"/>
                      <a:pt x="40" y="32"/>
                    </a:cubicBezTo>
                    <a:cubicBezTo>
                      <a:pt x="39" y="34"/>
                      <a:pt x="39" y="34"/>
                      <a:pt x="39" y="34"/>
                    </a:cubicBezTo>
                    <a:cubicBezTo>
                      <a:pt x="37" y="34"/>
                      <a:pt x="37" y="34"/>
                      <a:pt x="37" y="34"/>
                    </a:cubicBezTo>
                    <a:cubicBezTo>
                      <a:pt x="35" y="32"/>
                      <a:pt x="35" y="32"/>
                      <a:pt x="35" y="32"/>
                    </a:cubicBezTo>
                    <a:cubicBezTo>
                      <a:pt x="33" y="33"/>
                      <a:pt x="33" y="33"/>
                      <a:pt x="33" y="33"/>
                    </a:cubicBezTo>
                    <a:cubicBezTo>
                      <a:pt x="31" y="32"/>
                      <a:pt x="31" y="32"/>
                      <a:pt x="31" y="32"/>
                    </a:cubicBezTo>
                    <a:cubicBezTo>
                      <a:pt x="29" y="29"/>
                      <a:pt x="29" y="29"/>
                      <a:pt x="29" y="29"/>
                    </a:cubicBezTo>
                    <a:cubicBezTo>
                      <a:pt x="29" y="27"/>
                      <a:pt x="29" y="27"/>
                      <a:pt x="29" y="27"/>
                    </a:cubicBezTo>
                    <a:cubicBezTo>
                      <a:pt x="30" y="27"/>
                      <a:pt x="30" y="27"/>
                      <a:pt x="30" y="27"/>
                    </a:cubicBezTo>
                    <a:close/>
                    <a:moveTo>
                      <a:pt x="37" y="18"/>
                    </a:moveTo>
                    <a:cubicBezTo>
                      <a:pt x="37" y="19"/>
                      <a:pt x="37" y="19"/>
                      <a:pt x="37" y="19"/>
                    </a:cubicBezTo>
                    <a:cubicBezTo>
                      <a:pt x="39" y="19"/>
                      <a:pt x="39" y="19"/>
                      <a:pt x="39" y="19"/>
                    </a:cubicBezTo>
                    <a:cubicBezTo>
                      <a:pt x="38" y="21"/>
                      <a:pt x="38" y="21"/>
                      <a:pt x="38" y="21"/>
                    </a:cubicBezTo>
                    <a:cubicBezTo>
                      <a:pt x="40" y="22"/>
                      <a:pt x="40" y="22"/>
                      <a:pt x="40" y="22"/>
                    </a:cubicBezTo>
                    <a:cubicBezTo>
                      <a:pt x="40" y="25"/>
                      <a:pt x="40" y="25"/>
                      <a:pt x="40" y="25"/>
                    </a:cubicBezTo>
                    <a:cubicBezTo>
                      <a:pt x="44" y="28"/>
                      <a:pt x="44" y="28"/>
                      <a:pt x="44" y="28"/>
                    </a:cubicBezTo>
                    <a:cubicBezTo>
                      <a:pt x="45" y="29"/>
                      <a:pt x="45" y="29"/>
                      <a:pt x="45" y="29"/>
                    </a:cubicBezTo>
                    <a:cubicBezTo>
                      <a:pt x="46" y="31"/>
                      <a:pt x="46" y="31"/>
                      <a:pt x="46" y="31"/>
                    </a:cubicBezTo>
                    <a:cubicBezTo>
                      <a:pt x="47" y="31"/>
                      <a:pt x="47" y="31"/>
                      <a:pt x="47" y="31"/>
                    </a:cubicBezTo>
                    <a:cubicBezTo>
                      <a:pt x="48" y="29"/>
                      <a:pt x="48" y="29"/>
                      <a:pt x="48" y="29"/>
                    </a:cubicBezTo>
                    <a:cubicBezTo>
                      <a:pt x="46" y="27"/>
                      <a:pt x="46" y="27"/>
                      <a:pt x="46" y="27"/>
                    </a:cubicBezTo>
                    <a:cubicBezTo>
                      <a:pt x="44" y="27"/>
                      <a:pt x="44" y="27"/>
                      <a:pt x="44" y="27"/>
                    </a:cubicBezTo>
                    <a:cubicBezTo>
                      <a:pt x="43" y="25"/>
                      <a:pt x="43" y="25"/>
                      <a:pt x="43" y="25"/>
                    </a:cubicBezTo>
                    <a:cubicBezTo>
                      <a:pt x="41" y="22"/>
                      <a:pt x="41" y="22"/>
                      <a:pt x="41" y="22"/>
                    </a:cubicBezTo>
                    <a:cubicBezTo>
                      <a:pt x="41" y="20"/>
                      <a:pt x="41" y="20"/>
                      <a:pt x="41" y="20"/>
                    </a:cubicBezTo>
                    <a:cubicBezTo>
                      <a:pt x="40" y="18"/>
                      <a:pt x="40" y="18"/>
                      <a:pt x="40" y="18"/>
                    </a:cubicBezTo>
                    <a:cubicBezTo>
                      <a:pt x="37" y="18"/>
                      <a:pt x="37" y="18"/>
                      <a:pt x="37" y="18"/>
                    </a:cubicBezTo>
                    <a:close/>
                    <a:moveTo>
                      <a:pt x="1" y="0"/>
                    </a:moveTo>
                    <a:cubicBezTo>
                      <a:pt x="0" y="1"/>
                      <a:pt x="0" y="1"/>
                      <a:pt x="0" y="1"/>
                    </a:cubicBezTo>
                    <a:cubicBezTo>
                      <a:pt x="1" y="3"/>
                      <a:pt x="1" y="3"/>
                      <a:pt x="1" y="3"/>
                    </a:cubicBezTo>
                    <a:cubicBezTo>
                      <a:pt x="4" y="5"/>
                      <a:pt x="4" y="5"/>
                      <a:pt x="4" y="5"/>
                    </a:cubicBezTo>
                    <a:cubicBezTo>
                      <a:pt x="6" y="7"/>
                      <a:pt x="6" y="7"/>
                      <a:pt x="6" y="7"/>
                    </a:cubicBezTo>
                    <a:cubicBezTo>
                      <a:pt x="8" y="8"/>
                      <a:pt x="8" y="8"/>
                      <a:pt x="8" y="8"/>
                    </a:cubicBezTo>
                    <a:cubicBezTo>
                      <a:pt x="10" y="8"/>
                      <a:pt x="10" y="8"/>
                      <a:pt x="10" y="8"/>
                    </a:cubicBezTo>
                    <a:cubicBezTo>
                      <a:pt x="10" y="7"/>
                      <a:pt x="10" y="7"/>
                      <a:pt x="10" y="7"/>
                    </a:cubicBezTo>
                    <a:cubicBezTo>
                      <a:pt x="8" y="5"/>
                      <a:pt x="8" y="5"/>
                      <a:pt x="8" y="5"/>
                    </a:cubicBezTo>
                    <a:cubicBezTo>
                      <a:pt x="7" y="4"/>
                      <a:pt x="7" y="4"/>
                      <a:pt x="7" y="4"/>
                    </a:cubicBezTo>
                    <a:cubicBezTo>
                      <a:pt x="6" y="3"/>
                      <a:pt x="6" y="3"/>
                      <a:pt x="6" y="3"/>
                    </a:cubicBezTo>
                    <a:cubicBezTo>
                      <a:pt x="5" y="2"/>
                      <a:pt x="5" y="2"/>
                      <a:pt x="5" y="2"/>
                    </a:cubicBezTo>
                    <a:cubicBezTo>
                      <a:pt x="2" y="2"/>
                      <a:pt x="2" y="2"/>
                      <a:pt x="2" y="2"/>
                    </a:cubicBezTo>
                    <a:cubicBezTo>
                      <a:pt x="2" y="0"/>
                      <a:pt x="2" y="0"/>
                      <a:pt x="2" y="0"/>
                    </a:cubicBezTo>
                    <a:cubicBezTo>
                      <a:pt x="1" y="0"/>
                      <a:pt x="1" y="0"/>
                      <a:pt x="1" y="0"/>
                    </a:cubicBezTo>
                    <a:close/>
                  </a:path>
                </a:pathLst>
              </a:custGeom>
              <a:solidFill>
                <a:schemeClr val="accent1"/>
              </a:solid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730" name="Freeform 18">
                <a:extLst>
                  <a:ext uri="{FF2B5EF4-FFF2-40B4-BE49-F238E27FC236}">
                    <a16:creationId xmlns:a16="http://schemas.microsoft.com/office/drawing/2014/main" xmlns="" id="{48262363-C17A-4ACF-9BBB-54B36D717C91}"/>
                  </a:ext>
                </a:extLst>
              </p:cNvPr>
              <p:cNvSpPr>
                <a:spLocks noEditPoints="1"/>
              </p:cNvSpPr>
              <p:nvPr/>
            </p:nvSpPr>
            <p:spPr bwMode="auto">
              <a:xfrm>
                <a:off x="8245409" y="4409013"/>
                <a:ext cx="383706" cy="217963"/>
              </a:xfrm>
              <a:custGeom>
                <a:avLst/>
                <a:gdLst>
                  <a:gd name="T0" fmla="*/ 138 w 143"/>
                  <a:gd name="T1" fmla="*/ 33 h 81"/>
                  <a:gd name="T2" fmla="*/ 141 w 143"/>
                  <a:gd name="T3" fmla="*/ 41 h 81"/>
                  <a:gd name="T4" fmla="*/ 136 w 143"/>
                  <a:gd name="T5" fmla="*/ 39 h 81"/>
                  <a:gd name="T6" fmla="*/ 132 w 143"/>
                  <a:gd name="T7" fmla="*/ 28 h 81"/>
                  <a:gd name="T8" fmla="*/ 108 w 143"/>
                  <a:gd name="T9" fmla="*/ 7 h 81"/>
                  <a:gd name="T10" fmla="*/ 116 w 143"/>
                  <a:gd name="T11" fmla="*/ 16 h 81"/>
                  <a:gd name="T12" fmla="*/ 113 w 143"/>
                  <a:gd name="T13" fmla="*/ 20 h 81"/>
                  <a:gd name="T14" fmla="*/ 106 w 143"/>
                  <a:gd name="T15" fmla="*/ 8 h 81"/>
                  <a:gd name="T16" fmla="*/ 71 w 143"/>
                  <a:gd name="T17" fmla="*/ 27 h 81"/>
                  <a:gd name="T18" fmla="*/ 77 w 143"/>
                  <a:gd name="T19" fmla="*/ 36 h 81"/>
                  <a:gd name="T20" fmla="*/ 86 w 143"/>
                  <a:gd name="T21" fmla="*/ 37 h 81"/>
                  <a:gd name="T22" fmla="*/ 96 w 143"/>
                  <a:gd name="T23" fmla="*/ 36 h 81"/>
                  <a:gd name="T24" fmla="*/ 103 w 143"/>
                  <a:gd name="T25" fmla="*/ 28 h 81"/>
                  <a:gd name="T26" fmla="*/ 106 w 143"/>
                  <a:gd name="T27" fmla="*/ 24 h 81"/>
                  <a:gd name="T28" fmla="*/ 108 w 143"/>
                  <a:gd name="T29" fmla="*/ 15 h 81"/>
                  <a:gd name="T30" fmla="*/ 102 w 143"/>
                  <a:gd name="T31" fmla="*/ 17 h 81"/>
                  <a:gd name="T32" fmla="*/ 97 w 143"/>
                  <a:gd name="T33" fmla="*/ 26 h 81"/>
                  <a:gd name="T34" fmla="*/ 92 w 143"/>
                  <a:gd name="T35" fmla="*/ 28 h 81"/>
                  <a:gd name="T36" fmla="*/ 88 w 143"/>
                  <a:gd name="T37" fmla="*/ 26 h 81"/>
                  <a:gd name="T38" fmla="*/ 82 w 143"/>
                  <a:gd name="T39" fmla="*/ 28 h 81"/>
                  <a:gd name="T40" fmla="*/ 73 w 143"/>
                  <a:gd name="T41" fmla="*/ 29 h 81"/>
                  <a:gd name="T42" fmla="*/ 39 w 143"/>
                  <a:gd name="T43" fmla="*/ 51 h 81"/>
                  <a:gd name="T44" fmla="*/ 32 w 143"/>
                  <a:gd name="T45" fmla="*/ 50 h 81"/>
                  <a:gd name="T46" fmla="*/ 24 w 143"/>
                  <a:gd name="T47" fmla="*/ 55 h 81"/>
                  <a:gd name="T48" fmla="*/ 0 w 143"/>
                  <a:gd name="T49" fmla="*/ 42 h 81"/>
                  <a:gd name="T50" fmla="*/ 11 w 143"/>
                  <a:gd name="T51" fmla="*/ 65 h 81"/>
                  <a:gd name="T52" fmla="*/ 17 w 143"/>
                  <a:gd name="T53" fmla="*/ 66 h 81"/>
                  <a:gd name="T54" fmla="*/ 22 w 143"/>
                  <a:gd name="T55" fmla="*/ 61 h 81"/>
                  <a:gd name="T56" fmla="*/ 12 w 143"/>
                  <a:gd name="T57" fmla="*/ 56 h 81"/>
                  <a:gd name="T58" fmla="*/ 7 w 143"/>
                  <a:gd name="T59" fmla="*/ 51 h 81"/>
                  <a:gd name="T60" fmla="*/ 8 w 143"/>
                  <a:gd name="T61" fmla="*/ 51 h 81"/>
                  <a:gd name="T62" fmla="*/ 14 w 143"/>
                  <a:gd name="T63" fmla="*/ 56 h 81"/>
                  <a:gd name="T64" fmla="*/ 23 w 143"/>
                  <a:gd name="T65" fmla="*/ 57 h 81"/>
                  <a:gd name="T66" fmla="*/ 21 w 143"/>
                  <a:gd name="T67" fmla="*/ 53 h 81"/>
                  <a:gd name="T68" fmla="*/ 26 w 143"/>
                  <a:gd name="T69" fmla="*/ 55 h 81"/>
                  <a:gd name="T70" fmla="*/ 26 w 143"/>
                  <a:gd name="T71" fmla="*/ 49 h 81"/>
                  <a:gd name="T72" fmla="*/ 29 w 143"/>
                  <a:gd name="T73" fmla="*/ 51 h 81"/>
                  <a:gd name="T74" fmla="*/ 31 w 143"/>
                  <a:gd name="T75" fmla="*/ 51 h 81"/>
                  <a:gd name="T76" fmla="*/ 33 w 143"/>
                  <a:gd name="T77" fmla="*/ 48 h 81"/>
                  <a:gd name="T78" fmla="*/ 39 w 143"/>
                  <a:gd name="T79" fmla="*/ 50 h 81"/>
                  <a:gd name="T80" fmla="*/ 42 w 143"/>
                  <a:gd name="T81" fmla="*/ 53 h 81"/>
                  <a:gd name="T82" fmla="*/ 53 w 143"/>
                  <a:gd name="T83" fmla="*/ 63 h 81"/>
                  <a:gd name="T84" fmla="*/ 61 w 143"/>
                  <a:gd name="T85" fmla="*/ 72 h 81"/>
                  <a:gd name="T86" fmla="*/ 67 w 143"/>
                  <a:gd name="T87" fmla="*/ 75 h 81"/>
                  <a:gd name="T88" fmla="*/ 78 w 143"/>
                  <a:gd name="T89" fmla="*/ 76 h 81"/>
                  <a:gd name="T90" fmla="*/ 85 w 143"/>
                  <a:gd name="T91" fmla="*/ 78 h 81"/>
                  <a:gd name="T92" fmla="*/ 91 w 143"/>
                  <a:gd name="T93" fmla="*/ 79 h 81"/>
                  <a:gd name="T94" fmla="*/ 91 w 143"/>
                  <a:gd name="T95" fmla="*/ 77 h 81"/>
                  <a:gd name="T96" fmla="*/ 81 w 143"/>
                  <a:gd name="T97" fmla="*/ 72 h 81"/>
                  <a:gd name="T98" fmla="*/ 81 w 143"/>
                  <a:gd name="T99" fmla="*/ 70 h 81"/>
                  <a:gd name="T100" fmla="*/ 79 w 143"/>
                  <a:gd name="T101" fmla="*/ 64 h 81"/>
                  <a:gd name="T102" fmla="*/ 73 w 143"/>
                  <a:gd name="T103" fmla="*/ 64 h 81"/>
                  <a:gd name="T104" fmla="*/ 67 w 143"/>
                  <a:gd name="T105" fmla="*/ 54 h 81"/>
                  <a:gd name="T106" fmla="*/ 60 w 143"/>
                  <a:gd name="T107" fmla="*/ 48 h 81"/>
                  <a:gd name="T108" fmla="*/ 61 w 143"/>
                  <a:gd name="T109" fmla="*/ 42 h 81"/>
                  <a:gd name="T110" fmla="*/ 61 w 143"/>
                  <a:gd name="T111" fmla="*/ 33 h 81"/>
                  <a:gd name="T112" fmla="*/ 51 w 143"/>
                  <a:gd name="T113" fmla="*/ 30 h 81"/>
                  <a:gd name="T114" fmla="*/ 46 w 143"/>
                  <a:gd name="T115" fmla="*/ 22 h 81"/>
                  <a:gd name="T116" fmla="*/ 38 w 143"/>
                  <a:gd name="T117" fmla="*/ 16 h 81"/>
                  <a:gd name="T118" fmla="*/ 32 w 143"/>
                  <a:gd name="T119" fmla="*/ 12 h 81"/>
                  <a:gd name="T120" fmla="*/ 17 w 143"/>
                  <a:gd name="T121" fmla="*/ 7 h 81"/>
                  <a:gd name="T122" fmla="*/ 9 w 143"/>
                  <a:gd name="T123"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81">
                    <a:moveTo>
                      <a:pt x="132" y="28"/>
                    </a:moveTo>
                    <a:cubicBezTo>
                      <a:pt x="134" y="28"/>
                      <a:pt x="134" y="28"/>
                      <a:pt x="134" y="28"/>
                    </a:cubicBezTo>
                    <a:cubicBezTo>
                      <a:pt x="135" y="29"/>
                      <a:pt x="135" y="29"/>
                      <a:pt x="135" y="29"/>
                    </a:cubicBezTo>
                    <a:cubicBezTo>
                      <a:pt x="136" y="32"/>
                      <a:pt x="136" y="32"/>
                      <a:pt x="136" y="32"/>
                    </a:cubicBezTo>
                    <a:cubicBezTo>
                      <a:pt x="138" y="33"/>
                      <a:pt x="138" y="33"/>
                      <a:pt x="138" y="33"/>
                    </a:cubicBezTo>
                    <a:cubicBezTo>
                      <a:pt x="141" y="35"/>
                      <a:pt x="141" y="35"/>
                      <a:pt x="141" y="35"/>
                    </a:cubicBezTo>
                    <a:cubicBezTo>
                      <a:pt x="143" y="38"/>
                      <a:pt x="143" y="38"/>
                      <a:pt x="143" y="38"/>
                    </a:cubicBezTo>
                    <a:cubicBezTo>
                      <a:pt x="143" y="40"/>
                      <a:pt x="143" y="40"/>
                      <a:pt x="143" y="40"/>
                    </a:cubicBezTo>
                    <a:cubicBezTo>
                      <a:pt x="142" y="40"/>
                      <a:pt x="142" y="40"/>
                      <a:pt x="142" y="40"/>
                    </a:cubicBezTo>
                    <a:cubicBezTo>
                      <a:pt x="141" y="41"/>
                      <a:pt x="141" y="41"/>
                      <a:pt x="141" y="41"/>
                    </a:cubicBezTo>
                    <a:cubicBezTo>
                      <a:pt x="139" y="42"/>
                      <a:pt x="139" y="42"/>
                      <a:pt x="139" y="42"/>
                    </a:cubicBezTo>
                    <a:cubicBezTo>
                      <a:pt x="138" y="41"/>
                      <a:pt x="138" y="41"/>
                      <a:pt x="138" y="41"/>
                    </a:cubicBezTo>
                    <a:cubicBezTo>
                      <a:pt x="136" y="41"/>
                      <a:pt x="136" y="41"/>
                      <a:pt x="136" y="41"/>
                    </a:cubicBezTo>
                    <a:cubicBezTo>
                      <a:pt x="135" y="40"/>
                      <a:pt x="135" y="40"/>
                      <a:pt x="135" y="40"/>
                    </a:cubicBezTo>
                    <a:cubicBezTo>
                      <a:pt x="136" y="39"/>
                      <a:pt x="136" y="39"/>
                      <a:pt x="136" y="39"/>
                    </a:cubicBezTo>
                    <a:cubicBezTo>
                      <a:pt x="134" y="35"/>
                      <a:pt x="134" y="35"/>
                      <a:pt x="134" y="35"/>
                    </a:cubicBezTo>
                    <a:cubicBezTo>
                      <a:pt x="132" y="34"/>
                      <a:pt x="132" y="34"/>
                      <a:pt x="132" y="34"/>
                    </a:cubicBezTo>
                    <a:cubicBezTo>
                      <a:pt x="132" y="31"/>
                      <a:pt x="132" y="31"/>
                      <a:pt x="132" y="31"/>
                    </a:cubicBezTo>
                    <a:cubicBezTo>
                      <a:pt x="132" y="30"/>
                      <a:pt x="132" y="30"/>
                      <a:pt x="132" y="30"/>
                    </a:cubicBezTo>
                    <a:cubicBezTo>
                      <a:pt x="132" y="28"/>
                      <a:pt x="132" y="28"/>
                      <a:pt x="132" y="28"/>
                    </a:cubicBezTo>
                    <a:close/>
                    <a:moveTo>
                      <a:pt x="95" y="0"/>
                    </a:moveTo>
                    <a:cubicBezTo>
                      <a:pt x="99" y="3"/>
                      <a:pt x="99" y="3"/>
                      <a:pt x="99" y="3"/>
                    </a:cubicBezTo>
                    <a:cubicBezTo>
                      <a:pt x="102" y="3"/>
                      <a:pt x="102" y="3"/>
                      <a:pt x="102" y="3"/>
                    </a:cubicBezTo>
                    <a:cubicBezTo>
                      <a:pt x="106" y="6"/>
                      <a:pt x="106" y="6"/>
                      <a:pt x="106" y="6"/>
                    </a:cubicBezTo>
                    <a:cubicBezTo>
                      <a:pt x="108" y="7"/>
                      <a:pt x="108" y="7"/>
                      <a:pt x="108" y="7"/>
                    </a:cubicBezTo>
                    <a:cubicBezTo>
                      <a:pt x="110" y="8"/>
                      <a:pt x="110" y="8"/>
                      <a:pt x="110" y="8"/>
                    </a:cubicBezTo>
                    <a:cubicBezTo>
                      <a:pt x="112" y="9"/>
                      <a:pt x="112" y="9"/>
                      <a:pt x="112" y="9"/>
                    </a:cubicBezTo>
                    <a:cubicBezTo>
                      <a:pt x="114" y="12"/>
                      <a:pt x="114" y="12"/>
                      <a:pt x="114" y="12"/>
                    </a:cubicBezTo>
                    <a:cubicBezTo>
                      <a:pt x="115" y="12"/>
                      <a:pt x="115" y="12"/>
                      <a:pt x="115" y="12"/>
                    </a:cubicBezTo>
                    <a:cubicBezTo>
                      <a:pt x="116" y="16"/>
                      <a:pt x="116" y="16"/>
                      <a:pt x="116" y="16"/>
                    </a:cubicBezTo>
                    <a:cubicBezTo>
                      <a:pt x="117" y="17"/>
                      <a:pt x="117" y="17"/>
                      <a:pt x="117" y="17"/>
                    </a:cubicBezTo>
                    <a:cubicBezTo>
                      <a:pt x="117" y="18"/>
                      <a:pt x="117" y="18"/>
                      <a:pt x="117" y="18"/>
                    </a:cubicBezTo>
                    <a:cubicBezTo>
                      <a:pt x="116" y="20"/>
                      <a:pt x="116" y="20"/>
                      <a:pt x="116" y="20"/>
                    </a:cubicBezTo>
                    <a:cubicBezTo>
                      <a:pt x="115" y="22"/>
                      <a:pt x="115" y="22"/>
                      <a:pt x="115" y="22"/>
                    </a:cubicBezTo>
                    <a:cubicBezTo>
                      <a:pt x="113" y="20"/>
                      <a:pt x="113" y="20"/>
                      <a:pt x="113" y="20"/>
                    </a:cubicBezTo>
                    <a:cubicBezTo>
                      <a:pt x="113" y="18"/>
                      <a:pt x="113" y="18"/>
                      <a:pt x="113" y="18"/>
                    </a:cubicBezTo>
                    <a:cubicBezTo>
                      <a:pt x="113" y="17"/>
                      <a:pt x="113" y="17"/>
                      <a:pt x="113" y="17"/>
                    </a:cubicBezTo>
                    <a:cubicBezTo>
                      <a:pt x="112" y="12"/>
                      <a:pt x="112" y="12"/>
                      <a:pt x="112" y="12"/>
                    </a:cubicBezTo>
                    <a:cubicBezTo>
                      <a:pt x="109" y="8"/>
                      <a:pt x="109" y="8"/>
                      <a:pt x="109" y="8"/>
                    </a:cubicBezTo>
                    <a:cubicBezTo>
                      <a:pt x="106" y="8"/>
                      <a:pt x="106" y="8"/>
                      <a:pt x="106" y="8"/>
                    </a:cubicBezTo>
                    <a:cubicBezTo>
                      <a:pt x="103" y="6"/>
                      <a:pt x="103" y="6"/>
                      <a:pt x="103" y="6"/>
                    </a:cubicBezTo>
                    <a:cubicBezTo>
                      <a:pt x="97" y="2"/>
                      <a:pt x="97" y="2"/>
                      <a:pt x="97" y="2"/>
                    </a:cubicBezTo>
                    <a:cubicBezTo>
                      <a:pt x="95" y="1"/>
                      <a:pt x="95" y="1"/>
                      <a:pt x="95" y="1"/>
                    </a:cubicBezTo>
                    <a:cubicBezTo>
                      <a:pt x="95" y="0"/>
                      <a:pt x="95" y="0"/>
                      <a:pt x="95" y="0"/>
                    </a:cubicBezTo>
                    <a:close/>
                    <a:moveTo>
                      <a:pt x="71" y="27"/>
                    </a:moveTo>
                    <a:cubicBezTo>
                      <a:pt x="70" y="30"/>
                      <a:pt x="70" y="30"/>
                      <a:pt x="70" y="30"/>
                    </a:cubicBezTo>
                    <a:cubicBezTo>
                      <a:pt x="72" y="32"/>
                      <a:pt x="72" y="32"/>
                      <a:pt x="72" y="32"/>
                    </a:cubicBezTo>
                    <a:cubicBezTo>
                      <a:pt x="74" y="32"/>
                      <a:pt x="74" y="32"/>
                      <a:pt x="74" y="32"/>
                    </a:cubicBezTo>
                    <a:cubicBezTo>
                      <a:pt x="77" y="35"/>
                      <a:pt x="77" y="35"/>
                      <a:pt x="77" y="35"/>
                    </a:cubicBezTo>
                    <a:cubicBezTo>
                      <a:pt x="77" y="36"/>
                      <a:pt x="77" y="36"/>
                      <a:pt x="77" y="36"/>
                    </a:cubicBezTo>
                    <a:cubicBezTo>
                      <a:pt x="78" y="35"/>
                      <a:pt x="78" y="35"/>
                      <a:pt x="78" y="35"/>
                    </a:cubicBezTo>
                    <a:cubicBezTo>
                      <a:pt x="82" y="35"/>
                      <a:pt x="82" y="35"/>
                      <a:pt x="82" y="35"/>
                    </a:cubicBezTo>
                    <a:cubicBezTo>
                      <a:pt x="83" y="37"/>
                      <a:pt x="83" y="37"/>
                      <a:pt x="83" y="37"/>
                    </a:cubicBezTo>
                    <a:cubicBezTo>
                      <a:pt x="85" y="37"/>
                      <a:pt x="85" y="37"/>
                      <a:pt x="85" y="37"/>
                    </a:cubicBezTo>
                    <a:cubicBezTo>
                      <a:pt x="86" y="37"/>
                      <a:pt x="86" y="37"/>
                      <a:pt x="86" y="37"/>
                    </a:cubicBezTo>
                    <a:cubicBezTo>
                      <a:pt x="90" y="36"/>
                      <a:pt x="90" y="36"/>
                      <a:pt x="90" y="36"/>
                    </a:cubicBezTo>
                    <a:cubicBezTo>
                      <a:pt x="92" y="36"/>
                      <a:pt x="92" y="36"/>
                      <a:pt x="92" y="36"/>
                    </a:cubicBezTo>
                    <a:cubicBezTo>
                      <a:pt x="93" y="36"/>
                      <a:pt x="93" y="36"/>
                      <a:pt x="93" y="36"/>
                    </a:cubicBezTo>
                    <a:cubicBezTo>
                      <a:pt x="96" y="37"/>
                      <a:pt x="96" y="37"/>
                      <a:pt x="96" y="37"/>
                    </a:cubicBezTo>
                    <a:cubicBezTo>
                      <a:pt x="96" y="36"/>
                      <a:pt x="96" y="36"/>
                      <a:pt x="96" y="36"/>
                    </a:cubicBezTo>
                    <a:cubicBezTo>
                      <a:pt x="96" y="34"/>
                      <a:pt x="96" y="34"/>
                      <a:pt x="96" y="34"/>
                    </a:cubicBezTo>
                    <a:cubicBezTo>
                      <a:pt x="99" y="34"/>
                      <a:pt x="99" y="34"/>
                      <a:pt x="99" y="34"/>
                    </a:cubicBezTo>
                    <a:cubicBezTo>
                      <a:pt x="102" y="30"/>
                      <a:pt x="102" y="30"/>
                      <a:pt x="102" y="30"/>
                    </a:cubicBezTo>
                    <a:cubicBezTo>
                      <a:pt x="102" y="29"/>
                      <a:pt x="102" y="29"/>
                      <a:pt x="102" y="29"/>
                    </a:cubicBezTo>
                    <a:cubicBezTo>
                      <a:pt x="103" y="28"/>
                      <a:pt x="103" y="28"/>
                      <a:pt x="103" y="28"/>
                    </a:cubicBezTo>
                    <a:cubicBezTo>
                      <a:pt x="105" y="29"/>
                      <a:pt x="105" y="29"/>
                      <a:pt x="105" y="29"/>
                    </a:cubicBezTo>
                    <a:cubicBezTo>
                      <a:pt x="107" y="29"/>
                      <a:pt x="107" y="29"/>
                      <a:pt x="107" y="29"/>
                    </a:cubicBezTo>
                    <a:cubicBezTo>
                      <a:pt x="108" y="27"/>
                      <a:pt x="108" y="27"/>
                      <a:pt x="108" y="27"/>
                    </a:cubicBezTo>
                    <a:cubicBezTo>
                      <a:pt x="106" y="25"/>
                      <a:pt x="106" y="25"/>
                      <a:pt x="106" y="25"/>
                    </a:cubicBezTo>
                    <a:cubicBezTo>
                      <a:pt x="106" y="24"/>
                      <a:pt x="106" y="24"/>
                      <a:pt x="106" y="24"/>
                    </a:cubicBezTo>
                    <a:cubicBezTo>
                      <a:pt x="107" y="23"/>
                      <a:pt x="107" y="23"/>
                      <a:pt x="107" y="23"/>
                    </a:cubicBezTo>
                    <a:cubicBezTo>
                      <a:pt x="108" y="24"/>
                      <a:pt x="108" y="24"/>
                      <a:pt x="108" y="24"/>
                    </a:cubicBezTo>
                    <a:cubicBezTo>
                      <a:pt x="110" y="22"/>
                      <a:pt x="110" y="22"/>
                      <a:pt x="110" y="22"/>
                    </a:cubicBezTo>
                    <a:cubicBezTo>
                      <a:pt x="110" y="17"/>
                      <a:pt x="110" y="17"/>
                      <a:pt x="110" y="17"/>
                    </a:cubicBezTo>
                    <a:cubicBezTo>
                      <a:pt x="108" y="15"/>
                      <a:pt x="108" y="15"/>
                      <a:pt x="108" y="15"/>
                    </a:cubicBezTo>
                    <a:cubicBezTo>
                      <a:pt x="107" y="16"/>
                      <a:pt x="107" y="16"/>
                      <a:pt x="107" y="16"/>
                    </a:cubicBezTo>
                    <a:cubicBezTo>
                      <a:pt x="106" y="17"/>
                      <a:pt x="106" y="17"/>
                      <a:pt x="106" y="17"/>
                    </a:cubicBezTo>
                    <a:cubicBezTo>
                      <a:pt x="105" y="16"/>
                      <a:pt x="105" y="16"/>
                      <a:pt x="105" y="16"/>
                    </a:cubicBezTo>
                    <a:cubicBezTo>
                      <a:pt x="103" y="16"/>
                      <a:pt x="103" y="16"/>
                      <a:pt x="103" y="16"/>
                    </a:cubicBezTo>
                    <a:cubicBezTo>
                      <a:pt x="102" y="17"/>
                      <a:pt x="102" y="17"/>
                      <a:pt x="102" y="17"/>
                    </a:cubicBezTo>
                    <a:cubicBezTo>
                      <a:pt x="103" y="22"/>
                      <a:pt x="103" y="22"/>
                      <a:pt x="103" y="22"/>
                    </a:cubicBezTo>
                    <a:cubicBezTo>
                      <a:pt x="104" y="22"/>
                      <a:pt x="104" y="22"/>
                      <a:pt x="104" y="22"/>
                    </a:cubicBezTo>
                    <a:cubicBezTo>
                      <a:pt x="103" y="23"/>
                      <a:pt x="103" y="23"/>
                      <a:pt x="103" y="23"/>
                    </a:cubicBezTo>
                    <a:cubicBezTo>
                      <a:pt x="101" y="23"/>
                      <a:pt x="101" y="23"/>
                      <a:pt x="101" y="23"/>
                    </a:cubicBezTo>
                    <a:cubicBezTo>
                      <a:pt x="97" y="26"/>
                      <a:pt x="97" y="26"/>
                      <a:pt x="97" y="26"/>
                    </a:cubicBezTo>
                    <a:cubicBezTo>
                      <a:pt x="96" y="28"/>
                      <a:pt x="96" y="28"/>
                      <a:pt x="96" y="28"/>
                    </a:cubicBezTo>
                    <a:cubicBezTo>
                      <a:pt x="95" y="29"/>
                      <a:pt x="95" y="29"/>
                      <a:pt x="95" y="29"/>
                    </a:cubicBezTo>
                    <a:cubicBezTo>
                      <a:pt x="94" y="28"/>
                      <a:pt x="94" y="28"/>
                      <a:pt x="94" y="28"/>
                    </a:cubicBezTo>
                    <a:cubicBezTo>
                      <a:pt x="93" y="29"/>
                      <a:pt x="93" y="29"/>
                      <a:pt x="93" y="29"/>
                    </a:cubicBezTo>
                    <a:cubicBezTo>
                      <a:pt x="92" y="28"/>
                      <a:pt x="92" y="28"/>
                      <a:pt x="92" y="28"/>
                    </a:cubicBezTo>
                    <a:cubicBezTo>
                      <a:pt x="91" y="28"/>
                      <a:pt x="91" y="28"/>
                      <a:pt x="91" y="28"/>
                    </a:cubicBezTo>
                    <a:cubicBezTo>
                      <a:pt x="89" y="30"/>
                      <a:pt x="89" y="30"/>
                      <a:pt x="89" y="30"/>
                    </a:cubicBezTo>
                    <a:cubicBezTo>
                      <a:pt x="88" y="29"/>
                      <a:pt x="88" y="29"/>
                      <a:pt x="88" y="29"/>
                    </a:cubicBezTo>
                    <a:cubicBezTo>
                      <a:pt x="87" y="27"/>
                      <a:pt x="87" y="27"/>
                      <a:pt x="87" y="27"/>
                    </a:cubicBezTo>
                    <a:cubicBezTo>
                      <a:pt x="88" y="26"/>
                      <a:pt x="88" y="26"/>
                      <a:pt x="88" y="26"/>
                    </a:cubicBezTo>
                    <a:cubicBezTo>
                      <a:pt x="86" y="25"/>
                      <a:pt x="86" y="25"/>
                      <a:pt x="86" y="25"/>
                    </a:cubicBezTo>
                    <a:cubicBezTo>
                      <a:pt x="85" y="26"/>
                      <a:pt x="85" y="26"/>
                      <a:pt x="85" y="26"/>
                    </a:cubicBezTo>
                    <a:cubicBezTo>
                      <a:pt x="86" y="27"/>
                      <a:pt x="86" y="27"/>
                      <a:pt x="86" y="27"/>
                    </a:cubicBezTo>
                    <a:cubicBezTo>
                      <a:pt x="84" y="28"/>
                      <a:pt x="84" y="28"/>
                      <a:pt x="84" y="28"/>
                    </a:cubicBezTo>
                    <a:cubicBezTo>
                      <a:pt x="82" y="28"/>
                      <a:pt x="82" y="28"/>
                      <a:pt x="82" y="28"/>
                    </a:cubicBezTo>
                    <a:cubicBezTo>
                      <a:pt x="80" y="29"/>
                      <a:pt x="80" y="29"/>
                      <a:pt x="80" y="29"/>
                    </a:cubicBezTo>
                    <a:cubicBezTo>
                      <a:pt x="79" y="29"/>
                      <a:pt x="79" y="29"/>
                      <a:pt x="79" y="29"/>
                    </a:cubicBezTo>
                    <a:cubicBezTo>
                      <a:pt x="77" y="28"/>
                      <a:pt x="77" y="28"/>
                      <a:pt x="77" y="28"/>
                    </a:cubicBezTo>
                    <a:cubicBezTo>
                      <a:pt x="76" y="28"/>
                      <a:pt x="76" y="28"/>
                      <a:pt x="76" y="28"/>
                    </a:cubicBezTo>
                    <a:cubicBezTo>
                      <a:pt x="73" y="29"/>
                      <a:pt x="73" y="29"/>
                      <a:pt x="73" y="29"/>
                    </a:cubicBezTo>
                    <a:cubicBezTo>
                      <a:pt x="71" y="27"/>
                      <a:pt x="71" y="27"/>
                      <a:pt x="71" y="27"/>
                    </a:cubicBezTo>
                    <a:close/>
                    <a:moveTo>
                      <a:pt x="39" y="51"/>
                    </a:moveTo>
                    <a:cubicBezTo>
                      <a:pt x="38" y="51"/>
                      <a:pt x="38" y="51"/>
                      <a:pt x="38" y="51"/>
                    </a:cubicBezTo>
                    <a:cubicBezTo>
                      <a:pt x="39" y="52"/>
                      <a:pt x="39" y="52"/>
                      <a:pt x="39" y="52"/>
                    </a:cubicBezTo>
                    <a:cubicBezTo>
                      <a:pt x="39" y="51"/>
                      <a:pt x="39" y="51"/>
                      <a:pt x="39" y="51"/>
                    </a:cubicBezTo>
                    <a:close/>
                    <a:moveTo>
                      <a:pt x="32" y="50"/>
                    </a:moveTo>
                    <a:cubicBezTo>
                      <a:pt x="32" y="51"/>
                      <a:pt x="32" y="51"/>
                      <a:pt x="32" y="51"/>
                    </a:cubicBezTo>
                    <a:cubicBezTo>
                      <a:pt x="33" y="51"/>
                      <a:pt x="33" y="51"/>
                      <a:pt x="33" y="51"/>
                    </a:cubicBezTo>
                    <a:cubicBezTo>
                      <a:pt x="33" y="51"/>
                      <a:pt x="33" y="51"/>
                      <a:pt x="33" y="51"/>
                    </a:cubicBezTo>
                    <a:cubicBezTo>
                      <a:pt x="32" y="50"/>
                      <a:pt x="32" y="50"/>
                      <a:pt x="32" y="50"/>
                    </a:cubicBezTo>
                    <a:close/>
                    <a:moveTo>
                      <a:pt x="24" y="55"/>
                    </a:moveTo>
                    <a:cubicBezTo>
                      <a:pt x="26" y="55"/>
                      <a:pt x="26" y="55"/>
                      <a:pt x="26" y="55"/>
                    </a:cubicBezTo>
                    <a:cubicBezTo>
                      <a:pt x="25" y="55"/>
                      <a:pt x="25" y="55"/>
                      <a:pt x="25" y="55"/>
                    </a:cubicBezTo>
                    <a:cubicBezTo>
                      <a:pt x="24" y="55"/>
                      <a:pt x="24" y="55"/>
                      <a:pt x="24" y="55"/>
                    </a:cubicBezTo>
                    <a:cubicBezTo>
                      <a:pt x="24" y="55"/>
                      <a:pt x="24" y="55"/>
                      <a:pt x="24" y="55"/>
                    </a:cubicBezTo>
                    <a:close/>
                    <a:moveTo>
                      <a:pt x="2" y="1"/>
                    </a:moveTo>
                    <a:cubicBezTo>
                      <a:pt x="0" y="37"/>
                      <a:pt x="0" y="37"/>
                      <a:pt x="0" y="37"/>
                    </a:cubicBezTo>
                    <a:cubicBezTo>
                      <a:pt x="0" y="39"/>
                      <a:pt x="0" y="39"/>
                      <a:pt x="0" y="39"/>
                    </a:cubicBezTo>
                    <a:cubicBezTo>
                      <a:pt x="0" y="41"/>
                      <a:pt x="0" y="41"/>
                      <a:pt x="0" y="41"/>
                    </a:cubicBezTo>
                    <a:cubicBezTo>
                      <a:pt x="0" y="42"/>
                      <a:pt x="0" y="42"/>
                      <a:pt x="0" y="42"/>
                    </a:cubicBezTo>
                    <a:cubicBezTo>
                      <a:pt x="0" y="65"/>
                      <a:pt x="0" y="65"/>
                      <a:pt x="0" y="65"/>
                    </a:cubicBezTo>
                    <a:cubicBezTo>
                      <a:pt x="3" y="65"/>
                      <a:pt x="3" y="65"/>
                      <a:pt x="3" y="65"/>
                    </a:cubicBezTo>
                    <a:cubicBezTo>
                      <a:pt x="4" y="65"/>
                      <a:pt x="4" y="65"/>
                      <a:pt x="4" y="65"/>
                    </a:cubicBezTo>
                    <a:cubicBezTo>
                      <a:pt x="5" y="65"/>
                      <a:pt x="5" y="65"/>
                      <a:pt x="5" y="65"/>
                    </a:cubicBezTo>
                    <a:cubicBezTo>
                      <a:pt x="11" y="65"/>
                      <a:pt x="11" y="65"/>
                      <a:pt x="11" y="65"/>
                    </a:cubicBezTo>
                    <a:cubicBezTo>
                      <a:pt x="12" y="65"/>
                      <a:pt x="12" y="65"/>
                      <a:pt x="12" y="65"/>
                    </a:cubicBezTo>
                    <a:cubicBezTo>
                      <a:pt x="12" y="66"/>
                      <a:pt x="12" y="66"/>
                      <a:pt x="12" y="66"/>
                    </a:cubicBezTo>
                    <a:cubicBezTo>
                      <a:pt x="13" y="67"/>
                      <a:pt x="13" y="67"/>
                      <a:pt x="13" y="67"/>
                    </a:cubicBezTo>
                    <a:cubicBezTo>
                      <a:pt x="15" y="67"/>
                      <a:pt x="15" y="67"/>
                      <a:pt x="15" y="67"/>
                    </a:cubicBezTo>
                    <a:cubicBezTo>
                      <a:pt x="17" y="66"/>
                      <a:pt x="17" y="66"/>
                      <a:pt x="17" y="66"/>
                    </a:cubicBezTo>
                    <a:cubicBezTo>
                      <a:pt x="20" y="65"/>
                      <a:pt x="20" y="65"/>
                      <a:pt x="20" y="65"/>
                    </a:cubicBezTo>
                    <a:cubicBezTo>
                      <a:pt x="21" y="64"/>
                      <a:pt x="21" y="64"/>
                      <a:pt x="21" y="64"/>
                    </a:cubicBezTo>
                    <a:cubicBezTo>
                      <a:pt x="21" y="65"/>
                      <a:pt x="21" y="65"/>
                      <a:pt x="21" y="65"/>
                    </a:cubicBezTo>
                    <a:cubicBezTo>
                      <a:pt x="22" y="64"/>
                      <a:pt x="22" y="64"/>
                      <a:pt x="22" y="64"/>
                    </a:cubicBezTo>
                    <a:cubicBezTo>
                      <a:pt x="22" y="61"/>
                      <a:pt x="22" y="61"/>
                      <a:pt x="22" y="61"/>
                    </a:cubicBezTo>
                    <a:cubicBezTo>
                      <a:pt x="20" y="59"/>
                      <a:pt x="20" y="59"/>
                      <a:pt x="20" y="59"/>
                    </a:cubicBezTo>
                    <a:cubicBezTo>
                      <a:pt x="17" y="58"/>
                      <a:pt x="17" y="58"/>
                      <a:pt x="17" y="58"/>
                    </a:cubicBezTo>
                    <a:cubicBezTo>
                      <a:pt x="15" y="58"/>
                      <a:pt x="15" y="58"/>
                      <a:pt x="15" y="58"/>
                    </a:cubicBezTo>
                    <a:cubicBezTo>
                      <a:pt x="14" y="57"/>
                      <a:pt x="14" y="57"/>
                      <a:pt x="14" y="57"/>
                    </a:cubicBezTo>
                    <a:cubicBezTo>
                      <a:pt x="12" y="56"/>
                      <a:pt x="12" y="56"/>
                      <a:pt x="12" y="56"/>
                    </a:cubicBezTo>
                    <a:cubicBezTo>
                      <a:pt x="12" y="57"/>
                      <a:pt x="12" y="57"/>
                      <a:pt x="12" y="57"/>
                    </a:cubicBezTo>
                    <a:cubicBezTo>
                      <a:pt x="11" y="56"/>
                      <a:pt x="11" y="56"/>
                      <a:pt x="11" y="56"/>
                    </a:cubicBezTo>
                    <a:cubicBezTo>
                      <a:pt x="10" y="53"/>
                      <a:pt x="10" y="53"/>
                      <a:pt x="10" y="53"/>
                    </a:cubicBezTo>
                    <a:cubicBezTo>
                      <a:pt x="9" y="51"/>
                      <a:pt x="9" y="51"/>
                      <a:pt x="9" y="51"/>
                    </a:cubicBezTo>
                    <a:cubicBezTo>
                      <a:pt x="7" y="51"/>
                      <a:pt x="7" y="51"/>
                      <a:pt x="7" y="51"/>
                    </a:cubicBezTo>
                    <a:cubicBezTo>
                      <a:pt x="6" y="49"/>
                      <a:pt x="6" y="49"/>
                      <a:pt x="6" y="49"/>
                    </a:cubicBezTo>
                    <a:cubicBezTo>
                      <a:pt x="5" y="48"/>
                      <a:pt x="5" y="48"/>
                      <a:pt x="5" y="48"/>
                    </a:cubicBezTo>
                    <a:cubicBezTo>
                      <a:pt x="7" y="49"/>
                      <a:pt x="7" y="49"/>
                      <a:pt x="7" y="49"/>
                    </a:cubicBezTo>
                    <a:cubicBezTo>
                      <a:pt x="7" y="50"/>
                      <a:pt x="7" y="50"/>
                      <a:pt x="7" y="50"/>
                    </a:cubicBezTo>
                    <a:cubicBezTo>
                      <a:pt x="8" y="51"/>
                      <a:pt x="8" y="51"/>
                      <a:pt x="8" y="51"/>
                    </a:cubicBezTo>
                    <a:cubicBezTo>
                      <a:pt x="10" y="52"/>
                      <a:pt x="10" y="52"/>
                      <a:pt x="10" y="52"/>
                    </a:cubicBezTo>
                    <a:cubicBezTo>
                      <a:pt x="11" y="54"/>
                      <a:pt x="11" y="54"/>
                      <a:pt x="11" y="54"/>
                    </a:cubicBezTo>
                    <a:cubicBezTo>
                      <a:pt x="11" y="55"/>
                      <a:pt x="11" y="55"/>
                      <a:pt x="11" y="55"/>
                    </a:cubicBezTo>
                    <a:cubicBezTo>
                      <a:pt x="12" y="56"/>
                      <a:pt x="12" y="56"/>
                      <a:pt x="12" y="56"/>
                    </a:cubicBezTo>
                    <a:cubicBezTo>
                      <a:pt x="14" y="56"/>
                      <a:pt x="14" y="56"/>
                      <a:pt x="14" y="56"/>
                    </a:cubicBezTo>
                    <a:cubicBezTo>
                      <a:pt x="15" y="57"/>
                      <a:pt x="15" y="57"/>
                      <a:pt x="15" y="57"/>
                    </a:cubicBezTo>
                    <a:cubicBezTo>
                      <a:pt x="16" y="57"/>
                      <a:pt x="16" y="57"/>
                      <a:pt x="16" y="57"/>
                    </a:cubicBezTo>
                    <a:cubicBezTo>
                      <a:pt x="19" y="57"/>
                      <a:pt x="19" y="57"/>
                      <a:pt x="19" y="57"/>
                    </a:cubicBezTo>
                    <a:cubicBezTo>
                      <a:pt x="21" y="57"/>
                      <a:pt x="21" y="57"/>
                      <a:pt x="21" y="57"/>
                    </a:cubicBezTo>
                    <a:cubicBezTo>
                      <a:pt x="23" y="57"/>
                      <a:pt x="23" y="57"/>
                      <a:pt x="23" y="57"/>
                    </a:cubicBezTo>
                    <a:cubicBezTo>
                      <a:pt x="25" y="56"/>
                      <a:pt x="25" y="56"/>
                      <a:pt x="25" y="56"/>
                    </a:cubicBezTo>
                    <a:cubicBezTo>
                      <a:pt x="24" y="56"/>
                      <a:pt x="24" y="56"/>
                      <a:pt x="24" y="56"/>
                    </a:cubicBezTo>
                    <a:cubicBezTo>
                      <a:pt x="23" y="55"/>
                      <a:pt x="23" y="55"/>
                      <a:pt x="23" y="55"/>
                    </a:cubicBezTo>
                    <a:cubicBezTo>
                      <a:pt x="22" y="53"/>
                      <a:pt x="22" y="53"/>
                      <a:pt x="22" y="53"/>
                    </a:cubicBezTo>
                    <a:cubicBezTo>
                      <a:pt x="21" y="53"/>
                      <a:pt x="21" y="53"/>
                      <a:pt x="21" y="53"/>
                    </a:cubicBezTo>
                    <a:cubicBezTo>
                      <a:pt x="20" y="52"/>
                      <a:pt x="20" y="52"/>
                      <a:pt x="20" y="52"/>
                    </a:cubicBezTo>
                    <a:cubicBezTo>
                      <a:pt x="21" y="53"/>
                      <a:pt x="21" y="53"/>
                      <a:pt x="21" y="53"/>
                    </a:cubicBezTo>
                    <a:cubicBezTo>
                      <a:pt x="23" y="53"/>
                      <a:pt x="23" y="53"/>
                      <a:pt x="23" y="53"/>
                    </a:cubicBezTo>
                    <a:cubicBezTo>
                      <a:pt x="24" y="54"/>
                      <a:pt x="24" y="54"/>
                      <a:pt x="24" y="54"/>
                    </a:cubicBezTo>
                    <a:cubicBezTo>
                      <a:pt x="26" y="55"/>
                      <a:pt x="26" y="55"/>
                      <a:pt x="26" y="55"/>
                    </a:cubicBezTo>
                    <a:cubicBezTo>
                      <a:pt x="25" y="54"/>
                      <a:pt x="25" y="54"/>
                      <a:pt x="25" y="54"/>
                    </a:cubicBezTo>
                    <a:cubicBezTo>
                      <a:pt x="25" y="52"/>
                      <a:pt x="25" y="52"/>
                      <a:pt x="25" y="52"/>
                    </a:cubicBezTo>
                    <a:cubicBezTo>
                      <a:pt x="26" y="52"/>
                      <a:pt x="26" y="52"/>
                      <a:pt x="26" y="52"/>
                    </a:cubicBezTo>
                    <a:cubicBezTo>
                      <a:pt x="26" y="51"/>
                      <a:pt x="26" y="51"/>
                      <a:pt x="26" y="51"/>
                    </a:cubicBezTo>
                    <a:cubicBezTo>
                      <a:pt x="26" y="49"/>
                      <a:pt x="26" y="49"/>
                      <a:pt x="26" y="49"/>
                    </a:cubicBezTo>
                    <a:cubicBezTo>
                      <a:pt x="25" y="48"/>
                      <a:pt x="25" y="48"/>
                      <a:pt x="25" y="48"/>
                    </a:cubicBezTo>
                    <a:cubicBezTo>
                      <a:pt x="25" y="47"/>
                      <a:pt x="25" y="47"/>
                      <a:pt x="25" y="47"/>
                    </a:cubicBezTo>
                    <a:cubicBezTo>
                      <a:pt x="26" y="48"/>
                      <a:pt x="26" y="48"/>
                      <a:pt x="26" y="48"/>
                    </a:cubicBezTo>
                    <a:cubicBezTo>
                      <a:pt x="27" y="49"/>
                      <a:pt x="27" y="49"/>
                      <a:pt x="27" y="49"/>
                    </a:cubicBezTo>
                    <a:cubicBezTo>
                      <a:pt x="29" y="51"/>
                      <a:pt x="29" y="51"/>
                      <a:pt x="29" y="51"/>
                    </a:cubicBezTo>
                    <a:cubicBezTo>
                      <a:pt x="30" y="51"/>
                      <a:pt x="30" y="51"/>
                      <a:pt x="30" y="51"/>
                    </a:cubicBezTo>
                    <a:cubicBezTo>
                      <a:pt x="30" y="50"/>
                      <a:pt x="30" y="50"/>
                      <a:pt x="30" y="50"/>
                    </a:cubicBezTo>
                    <a:cubicBezTo>
                      <a:pt x="30" y="49"/>
                      <a:pt x="30" y="49"/>
                      <a:pt x="30" y="49"/>
                    </a:cubicBezTo>
                    <a:cubicBezTo>
                      <a:pt x="31" y="49"/>
                      <a:pt x="31" y="49"/>
                      <a:pt x="31" y="49"/>
                    </a:cubicBezTo>
                    <a:cubicBezTo>
                      <a:pt x="31" y="51"/>
                      <a:pt x="31" y="51"/>
                      <a:pt x="31" y="51"/>
                    </a:cubicBezTo>
                    <a:cubicBezTo>
                      <a:pt x="32" y="51"/>
                      <a:pt x="32" y="51"/>
                      <a:pt x="32" y="51"/>
                    </a:cubicBezTo>
                    <a:cubicBezTo>
                      <a:pt x="32" y="50"/>
                      <a:pt x="32" y="50"/>
                      <a:pt x="32" y="50"/>
                    </a:cubicBezTo>
                    <a:cubicBezTo>
                      <a:pt x="31" y="48"/>
                      <a:pt x="31" y="48"/>
                      <a:pt x="31" y="48"/>
                    </a:cubicBezTo>
                    <a:cubicBezTo>
                      <a:pt x="32" y="47"/>
                      <a:pt x="32" y="47"/>
                      <a:pt x="32" y="47"/>
                    </a:cubicBezTo>
                    <a:cubicBezTo>
                      <a:pt x="33" y="48"/>
                      <a:pt x="33" y="48"/>
                      <a:pt x="33" y="48"/>
                    </a:cubicBezTo>
                    <a:cubicBezTo>
                      <a:pt x="35" y="48"/>
                      <a:pt x="35" y="48"/>
                      <a:pt x="35" y="48"/>
                    </a:cubicBezTo>
                    <a:cubicBezTo>
                      <a:pt x="36" y="50"/>
                      <a:pt x="36" y="50"/>
                      <a:pt x="36" y="50"/>
                    </a:cubicBezTo>
                    <a:cubicBezTo>
                      <a:pt x="37" y="50"/>
                      <a:pt x="37" y="50"/>
                      <a:pt x="37" y="50"/>
                    </a:cubicBezTo>
                    <a:cubicBezTo>
                      <a:pt x="38" y="50"/>
                      <a:pt x="38" y="50"/>
                      <a:pt x="38" y="50"/>
                    </a:cubicBezTo>
                    <a:cubicBezTo>
                      <a:pt x="39" y="50"/>
                      <a:pt x="39" y="50"/>
                      <a:pt x="39" y="50"/>
                    </a:cubicBezTo>
                    <a:cubicBezTo>
                      <a:pt x="39" y="49"/>
                      <a:pt x="39" y="49"/>
                      <a:pt x="39" y="49"/>
                    </a:cubicBezTo>
                    <a:cubicBezTo>
                      <a:pt x="39" y="51"/>
                      <a:pt x="39" y="51"/>
                      <a:pt x="39" y="51"/>
                    </a:cubicBezTo>
                    <a:cubicBezTo>
                      <a:pt x="39" y="52"/>
                      <a:pt x="39" y="52"/>
                      <a:pt x="39" y="52"/>
                    </a:cubicBezTo>
                    <a:cubicBezTo>
                      <a:pt x="40" y="52"/>
                      <a:pt x="40" y="52"/>
                      <a:pt x="40" y="52"/>
                    </a:cubicBezTo>
                    <a:cubicBezTo>
                      <a:pt x="42" y="53"/>
                      <a:pt x="42" y="53"/>
                      <a:pt x="42" y="53"/>
                    </a:cubicBezTo>
                    <a:cubicBezTo>
                      <a:pt x="47" y="54"/>
                      <a:pt x="47" y="54"/>
                      <a:pt x="47" y="54"/>
                    </a:cubicBezTo>
                    <a:cubicBezTo>
                      <a:pt x="48" y="55"/>
                      <a:pt x="48" y="55"/>
                      <a:pt x="48" y="55"/>
                    </a:cubicBezTo>
                    <a:cubicBezTo>
                      <a:pt x="50" y="57"/>
                      <a:pt x="50" y="57"/>
                      <a:pt x="50" y="57"/>
                    </a:cubicBezTo>
                    <a:cubicBezTo>
                      <a:pt x="50" y="60"/>
                      <a:pt x="50" y="60"/>
                      <a:pt x="50" y="60"/>
                    </a:cubicBezTo>
                    <a:cubicBezTo>
                      <a:pt x="53" y="63"/>
                      <a:pt x="53" y="63"/>
                      <a:pt x="53" y="63"/>
                    </a:cubicBezTo>
                    <a:cubicBezTo>
                      <a:pt x="53" y="64"/>
                      <a:pt x="53" y="64"/>
                      <a:pt x="53" y="64"/>
                    </a:cubicBezTo>
                    <a:cubicBezTo>
                      <a:pt x="55" y="65"/>
                      <a:pt x="55" y="65"/>
                      <a:pt x="55" y="65"/>
                    </a:cubicBezTo>
                    <a:cubicBezTo>
                      <a:pt x="56" y="66"/>
                      <a:pt x="56" y="66"/>
                      <a:pt x="56" y="66"/>
                    </a:cubicBezTo>
                    <a:cubicBezTo>
                      <a:pt x="56" y="67"/>
                      <a:pt x="56" y="67"/>
                      <a:pt x="56" y="67"/>
                    </a:cubicBezTo>
                    <a:cubicBezTo>
                      <a:pt x="61" y="72"/>
                      <a:pt x="61" y="72"/>
                      <a:pt x="61" y="72"/>
                    </a:cubicBezTo>
                    <a:cubicBezTo>
                      <a:pt x="61" y="73"/>
                      <a:pt x="61" y="73"/>
                      <a:pt x="61" y="73"/>
                    </a:cubicBezTo>
                    <a:cubicBezTo>
                      <a:pt x="63" y="74"/>
                      <a:pt x="63" y="74"/>
                      <a:pt x="63" y="74"/>
                    </a:cubicBezTo>
                    <a:cubicBezTo>
                      <a:pt x="65" y="75"/>
                      <a:pt x="65" y="75"/>
                      <a:pt x="65" y="75"/>
                    </a:cubicBezTo>
                    <a:cubicBezTo>
                      <a:pt x="66" y="75"/>
                      <a:pt x="66" y="75"/>
                      <a:pt x="66" y="75"/>
                    </a:cubicBezTo>
                    <a:cubicBezTo>
                      <a:pt x="67" y="75"/>
                      <a:pt x="67" y="75"/>
                      <a:pt x="67" y="75"/>
                    </a:cubicBezTo>
                    <a:cubicBezTo>
                      <a:pt x="69" y="75"/>
                      <a:pt x="69" y="75"/>
                      <a:pt x="69" y="75"/>
                    </a:cubicBezTo>
                    <a:cubicBezTo>
                      <a:pt x="72" y="75"/>
                      <a:pt x="72" y="75"/>
                      <a:pt x="72" y="75"/>
                    </a:cubicBezTo>
                    <a:cubicBezTo>
                      <a:pt x="74" y="76"/>
                      <a:pt x="74" y="76"/>
                      <a:pt x="74" y="76"/>
                    </a:cubicBezTo>
                    <a:cubicBezTo>
                      <a:pt x="75" y="76"/>
                      <a:pt x="75" y="76"/>
                      <a:pt x="75" y="76"/>
                    </a:cubicBezTo>
                    <a:cubicBezTo>
                      <a:pt x="78" y="76"/>
                      <a:pt x="78" y="76"/>
                      <a:pt x="78" y="76"/>
                    </a:cubicBezTo>
                    <a:cubicBezTo>
                      <a:pt x="80" y="77"/>
                      <a:pt x="80" y="77"/>
                      <a:pt x="80" y="77"/>
                    </a:cubicBezTo>
                    <a:cubicBezTo>
                      <a:pt x="82" y="77"/>
                      <a:pt x="82" y="77"/>
                      <a:pt x="82" y="77"/>
                    </a:cubicBezTo>
                    <a:cubicBezTo>
                      <a:pt x="83" y="78"/>
                      <a:pt x="83" y="78"/>
                      <a:pt x="83" y="78"/>
                    </a:cubicBezTo>
                    <a:cubicBezTo>
                      <a:pt x="85" y="78"/>
                      <a:pt x="85" y="78"/>
                      <a:pt x="85" y="78"/>
                    </a:cubicBezTo>
                    <a:cubicBezTo>
                      <a:pt x="85" y="78"/>
                      <a:pt x="85" y="78"/>
                      <a:pt x="85" y="78"/>
                    </a:cubicBezTo>
                    <a:cubicBezTo>
                      <a:pt x="84" y="79"/>
                      <a:pt x="84" y="79"/>
                      <a:pt x="84" y="79"/>
                    </a:cubicBezTo>
                    <a:cubicBezTo>
                      <a:pt x="86" y="79"/>
                      <a:pt x="86" y="79"/>
                      <a:pt x="86" y="79"/>
                    </a:cubicBezTo>
                    <a:cubicBezTo>
                      <a:pt x="88" y="81"/>
                      <a:pt x="88" y="81"/>
                      <a:pt x="88" y="81"/>
                    </a:cubicBezTo>
                    <a:cubicBezTo>
                      <a:pt x="90" y="80"/>
                      <a:pt x="90" y="80"/>
                      <a:pt x="90" y="80"/>
                    </a:cubicBezTo>
                    <a:cubicBezTo>
                      <a:pt x="91" y="79"/>
                      <a:pt x="91" y="79"/>
                      <a:pt x="91" y="79"/>
                    </a:cubicBezTo>
                    <a:cubicBezTo>
                      <a:pt x="88" y="78"/>
                      <a:pt x="88" y="78"/>
                      <a:pt x="88" y="78"/>
                    </a:cubicBezTo>
                    <a:cubicBezTo>
                      <a:pt x="88" y="78"/>
                      <a:pt x="88" y="78"/>
                      <a:pt x="88" y="78"/>
                    </a:cubicBezTo>
                    <a:cubicBezTo>
                      <a:pt x="88" y="77"/>
                      <a:pt x="88" y="77"/>
                      <a:pt x="88" y="77"/>
                    </a:cubicBezTo>
                    <a:cubicBezTo>
                      <a:pt x="89" y="76"/>
                      <a:pt x="89" y="76"/>
                      <a:pt x="89" y="76"/>
                    </a:cubicBezTo>
                    <a:cubicBezTo>
                      <a:pt x="91" y="77"/>
                      <a:pt x="91" y="77"/>
                      <a:pt x="91" y="77"/>
                    </a:cubicBezTo>
                    <a:cubicBezTo>
                      <a:pt x="92" y="76"/>
                      <a:pt x="92" y="76"/>
                      <a:pt x="92" y="76"/>
                    </a:cubicBezTo>
                    <a:cubicBezTo>
                      <a:pt x="89" y="75"/>
                      <a:pt x="89" y="75"/>
                      <a:pt x="89" y="75"/>
                    </a:cubicBezTo>
                    <a:cubicBezTo>
                      <a:pt x="85" y="74"/>
                      <a:pt x="85" y="74"/>
                      <a:pt x="85" y="74"/>
                    </a:cubicBezTo>
                    <a:cubicBezTo>
                      <a:pt x="82" y="73"/>
                      <a:pt x="82" y="73"/>
                      <a:pt x="82" y="73"/>
                    </a:cubicBezTo>
                    <a:cubicBezTo>
                      <a:pt x="81" y="72"/>
                      <a:pt x="81" y="72"/>
                      <a:pt x="81" y="72"/>
                    </a:cubicBezTo>
                    <a:cubicBezTo>
                      <a:pt x="84" y="71"/>
                      <a:pt x="84" y="71"/>
                      <a:pt x="84" y="71"/>
                    </a:cubicBezTo>
                    <a:cubicBezTo>
                      <a:pt x="85" y="71"/>
                      <a:pt x="85" y="71"/>
                      <a:pt x="85" y="71"/>
                    </a:cubicBezTo>
                    <a:cubicBezTo>
                      <a:pt x="86" y="71"/>
                      <a:pt x="86" y="71"/>
                      <a:pt x="86" y="71"/>
                    </a:cubicBezTo>
                    <a:cubicBezTo>
                      <a:pt x="85" y="70"/>
                      <a:pt x="85" y="70"/>
                      <a:pt x="85" y="70"/>
                    </a:cubicBezTo>
                    <a:cubicBezTo>
                      <a:pt x="81" y="70"/>
                      <a:pt x="81" y="70"/>
                      <a:pt x="81" y="70"/>
                    </a:cubicBezTo>
                    <a:cubicBezTo>
                      <a:pt x="78" y="69"/>
                      <a:pt x="78" y="69"/>
                      <a:pt x="78" y="69"/>
                    </a:cubicBezTo>
                    <a:cubicBezTo>
                      <a:pt x="77" y="68"/>
                      <a:pt x="77" y="68"/>
                      <a:pt x="77" y="68"/>
                    </a:cubicBezTo>
                    <a:cubicBezTo>
                      <a:pt x="77" y="67"/>
                      <a:pt x="77" y="67"/>
                      <a:pt x="77" y="67"/>
                    </a:cubicBezTo>
                    <a:cubicBezTo>
                      <a:pt x="78" y="66"/>
                      <a:pt x="78" y="66"/>
                      <a:pt x="78" y="66"/>
                    </a:cubicBezTo>
                    <a:cubicBezTo>
                      <a:pt x="79" y="64"/>
                      <a:pt x="79" y="64"/>
                      <a:pt x="79" y="64"/>
                    </a:cubicBezTo>
                    <a:cubicBezTo>
                      <a:pt x="78" y="63"/>
                      <a:pt x="78" y="63"/>
                      <a:pt x="78" y="63"/>
                    </a:cubicBezTo>
                    <a:cubicBezTo>
                      <a:pt x="76" y="63"/>
                      <a:pt x="76" y="63"/>
                      <a:pt x="76" y="63"/>
                    </a:cubicBezTo>
                    <a:cubicBezTo>
                      <a:pt x="76" y="64"/>
                      <a:pt x="76" y="64"/>
                      <a:pt x="76" y="64"/>
                    </a:cubicBezTo>
                    <a:cubicBezTo>
                      <a:pt x="74" y="64"/>
                      <a:pt x="74" y="64"/>
                      <a:pt x="74" y="64"/>
                    </a:cubicBezTo>
                    <a:cubicBezTo>
                      <a:pt x="73" y="64"/>
                      <a:pt x="73" y="64"/>
                      <a:pt x="73" y="64"/>
                    </a:cubicBezTo>
                    <a:cubicBezTo>
                      <a:pt x="71" y="62"/>
                      <a:pt x="71" y="62"/>
                      <a:pt x="71" y="62"/>
                    </a:cubicBezTo>
                    <a:cubicBezTo>
                      <a:pt x="71" y="59"/>
                      <a:pt x="71" y="59"/>
                      <a:pt x="71" y="59"/>
                    </a:cubicBezTo>
                    <a:cubicBezTo>
                      <a:pt x="70" y="59"/>
                      <a:pt x="70" y="59"/>
                      <a:pt x="70" y="59"/>
                    </a:cubicBezTo>
                    <a:cubicBezTo>
                      <a:pt x="68" y="54"/>
                      <a:pt x="68" y="54"/>
                      <a:pt x="68" y="54"/>
                    </a:cubicBezTo>
                    <a:cubicBezTo>
                      <a:pt x="67" y="54"/>
                      <a:pt x="67" y="54"/>
                      <a:pt x="67" y="54"/>
                    </a:cubicBezTo>
                    <a:cubicBezTo>
                      <a:pt x="67" y="53"/>
                      <a:pt x="67" y="53"/>
                      <a:pt x="67" y="53"/>
                    </a:cubicBezTo>
                    <a:cubicBezTo>
                      <a:pt x="65" y="53"/>
                      <a:pt x="65" y="53"/>
                      <a:pt x="65" y="53"/>
                    </a:cubicBezTo>
                    <a:cubicBezTo>
                      <a:pt x="63" y="52"/>
                      <a:pt x="63" y="52"/>
                      <a:pt x="63" y="52"/>
                    </a:cubicBezTo>
                    <a:cubicBezTo>
                      <a:pt x="62" y="50"/>
                      <a:pt x="62" y="50"/>
                      <a:pt x="62" y="50"/>
                    </a:cubicBezTo>
                    <a:cubicBezTo>
                      <a:pt x="60" y="48"/>
                      <a:pt x="60" y="48"/>
                      <a:pt x="60" y="48"/>
                    </a:cubicBezTo>
                    <a:cubicBezTo>
                      <a:pt x="60" y="45"/>
                      <a:pt x="60" y="45"/>
                      <a:pt x="60" y="45"/>
                    </a:cubicBezTo>
                    <a:cubicBezTo>
                      <a:pt x="58" y="44"/>
                      <a:pt x="58" y="44"/>
                      <a:pt x="58" y="44"/>
                    </a:cubicBezTo>
                    <a:cubicBezTo>
                      <a:pt x="57" y="42"/>
                      <a:pt x="57" y="42"/>
                      <a:pt x="57" y="42"/>
                    </a:cubicBezTo>
                    <a:cubicBezTo>
                      <a:pt x="57" y="42"/>
                      <a:pt x="57" y="42"/>
                      <a:pt x="57" y="42"/>
                    </a:cubicBezTo>
                    <a:cubicBezTo>
                      <a:pt x="61" y="42"/>
                      <a:pt x="61" y="42"/>
                      <a:pt x="61" y="42"/>
                    </a:cubicBezTo>
                    <a:cubicBezTo>
                      <a:pt x="65" y="40"/>
                      <a:pt x="65" y="40"/>
                      <a:pt x="65" y="40"/>
                    </a:cubicBezTo>
                    <a:cubicBezTo>
                      <a:pt x="66" y="38"/>
                      <a:pt x="66" y="38"/>
                      <a:pt x="66" y="38"/>
                    </a:cubicBezTo>
                    <a:cubicBezTo>
                      <a:pt x="65" y="36"/>
                      <a:pt x="65" y="36"/>
                      <a:pt x="65" y="36"/>
                    </a:cubicBezTo>
                    <a:cubicBezTo>
                      <a:pt x="63" y="34"/>
                      <a:pt x="63" y="34"/>
                      <a:pt x="63" y="34"/>
                    </a:cubicBezTo>
                    <a:cubicBezTo>
                      <a:pt x="61" y="33"/>
                      <a:pt x="61" y="33"/>
                      <a:pt x="61" y="33"/>
                    </a:cubicBezTo>
                    <a:cubicBezTo>
                      <a:pt x="60" y="34"/>
                      <a:pt x="60" y="34"/>
                      <a:pt x="60" y="34"/>
                    </a:cubicBezTo>
                    <a:cubicBezTo>
                      <a:pt x="58" y="33"/>
                      <a:pt x="58" y="33"/>
                      <a:pt x="58" y="33"/>
                    </a:cubicBezTo>
                    <a:cubicBezTo>
                      <a:pt x="54" y="31"/>
                      <a:pt x="54" y="31"/>
                      <a:pt x="54" y="31"/>
                    </a:cubicBezTo>
                    <a:cubicBezTo>
                      <a:pt x="53" y="30"/>
                      <a:pt x="53" y="30"/>
                      <a:pt x="53" y="30"/>
                    </a:cubicBezTo>
                    <a:cubicBezTo>
                      <a:pt x="51" y="30"/>
                      <a:pt x="51" y="30"/>
                      <a:pt x="51" y="30"/>
                    </a:cubicBezTo>
                    <a:cubicBezTo>
                      <a:pt x="46" y="28"/>
                      <a:pt x="46" y="28"/>
                      <a:pt x="46" y="28"/>
                    </a:cubicBezTo>
                    <a:cubicBezTo>
                      <a:pt x="46" y="27"/>
                      <a:pt x="46" y="27"/>
                      <a:pt x="46" y="27"/>
                    </a:cubicBezTo>
                    <a:cubicBezTo>
                      <a:pt x="47" y="25"/>
                      <a:pt x="47" y="25"/>
                      <a:pt x="47" y="25"/>
                    </a:cubicBezTo>
                    <a:cubicBezTo>
                      <a:pt x="47" y="23"/>
                      <a:pt x="47" y="23"/>
                      <a:pt x="47" y="23"/>
                    </a:cubicBezTo>
                    <a:cubicBezTo>
                      <a:pt x="46" y="22"/>
                      <a:pt x="46" y="22"/>
                      <a:pt x="46" y="22"/>
                    </a:cubicBezTo>
                    <a:cubicBezTo>
                      <a:pt x="43" y="18"/>
                      <a:pt x="43" y="18"/>
                      <a:pt x="43" y="18"/>
                    </a:cubicBezTo>
                    <a:cubicBezTo>
                      <a:pt x="42" y="18"/>
                      <a:pt x="42" y="18"/>
                      <a:pt x="42" y="18"/>
                    </a:cubicBezTo>
                    <a:cubicBezTo>
                      <a:pt x="41" y="19"/>
                      <a:pt x="41" y="19"/>
                      <a:pt x="41" y="19"/>
                    </a:cubicBezTo>
                    <a:cubicBezTo>
                      <a:pt x="40" y="17"/>
                      <a:pt x="40" y="17"/>
                      <a:pt x="40" y="17"/>
                    </a:cubicBezTo>
                    <a:cubicBezTo>
                      <a:pt x="38" y="16"/>
                      <a:pt x="38" y="16"/>
                      <a:pt x="38" y="16"/>
                    </a:cubicBezTo>
                    <a:cubicBezTo>
                      <a:pt x="38" y="14"/>
                      <a:pt x="38" y="14"/>
                      <a:pt x="38" y="14"/>
                    </a:cubicBezTo>
                    <a:cubicBezTo>
                      <a:pt x="36" y="14"/>
                      <a:pt x="36" y="14"/>
                      <a:pt x="36" y="14"/>
                    </a:cubicBezTo>
                    <a:cubicBezTo>
                      <a:pt x="35" y="13"/>
                      <a:pt x="35" y="13"/>
                      <a:pt x="35" y="13"/>
                    </a:cubicBezTo>
                    <a:cubicBezTo>
                      <a:pt x="34" y="13"/>
                      <a:pt x="34" y="13"/>
                      <a:pt x="34" y="13"/>
                    </a:cubicBezTo>
                    <a:cubicBezTo>
                      <a:pt x="32" y="12"/>
                      <a:pt x="32" y="12"/>
                      <a:pt x="32" y="12"/>
                    </a:cubicBezTo>
                    <a:cubicBezTo>
                      <a:pt x="30" y="12"/>
                      <a:pt x="30" y="12"/>
                      <a:pt x="30" y="12"/>
                    </a:cubicBezTo>
                    <a:cubicBezTo>
                      <a:pt x="28" y="10"/>
                      <a:pt x="28" y="10"/>
                      <a:pt x="28" y="10"/>
                    </a:cubicBezTo>
                    <a:cubicBezTo>
                      <a:pt x="26" y="10"/>
                      <a:pt x="26" y="10"/>
                      <a:pt x="26" y="10"/>
                    </a:cubicBezTo>
                    <a:cubicBezTo>
                      <a:pt x="22" y="8"/>
                      <a:pt x="22" y="8"/>
                      <a:pt x="22" y="8"/>
                    </a:cubicBezTo>
                    <a:cubicBezTo>
                      <a:pt x="17" y="7"/>
                      <a:pt x="17" y="7"/>
                      <a:pt x="17" y="7"/>
                    </a:cubicBezTo>
                    <a:cubicBezTo>
                      <a:pt x="15" y="6"/>
                      <a:pt x="15" y="6"/>
                      <a:pt x="15" y="6"/>
                    </a:cubicBezTo>
                    <a:cubicBezTo>
                      <a:pt x="14" y="5"/>
                      <a:pt x="14" y="5"/>
                      <a:pt x="14" y="5"/>
                    </a:cubicBezTo>
                    <a:cubicBezTo>
                      <a:pt x="13" y="5"/>
                      <a:pt x="13" y="5"/>
                      <a:pt x="13" y="5"/>
                    </a:cubicBezTo>
                    <a:cubicBezTo>
                      <a:pt x="13" y="6"/>
                      <a:pt x="13" y="6"/>
                      <a:pt x="13" y="6"/>
                    </a:cubicBezTo>
                    <a:cubicBezTo>
                      <a:pt x="9" y="4"/>
                      <a:pt x="9" y="4"/>
                      <a:pt x="9" y="4"/>
                    </a:cubicBezTo>
                    <a:cubicBezTo>
                      <a:pt x="8" y="3"/>
                      <a:pt x="8" y="3"/>
                      <a:pt x="8" y="3"/>
                    </a:cubicBezTo>
                    <a:cubicBezTo>
                      <a:pt x="6" y="2"/>
                      <a:pt x="6" y="2"/>
                      <a:pt x="6" y="2"/>
                    </a:cubicBezTo>
                    <a:cubicBezTo>
                      <a:pt x="3" y="1"/>
                      <a:pt x="3" y="1"/>
                      <a:pt x="3" y="1"/>
                    </a:cubicBezTo>
                    <a:lnTo>
                      <a:pt x="2" y="1"/>
                    </a:lnTo>
                    <a:close/>
                  </a:path>
                </a:pathLst>
              </a:custGeom>
              <a:solidFill>
                <a:schemeClr val="accent1"/>
              </a:solid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grpSp>
        <p:sp>
          <p:nvSpPr>
            <p:cNvPr id="614" name="Pakistan">
              <a:extLst>
                <a:ext uri="{FF2B5EF4-FFF2-40B4-BE49-F238E27FC236}">
                  <a16:creationId xmlns:a16="http://schemas.microsoft.com/office/drawing/2014/main" xmlns="" id="{8A1418B1-2FA5-4FD5-B3CD-6D3C5C081DFF}"/>
                </a:ext>
              </a:extLst>
            </p:cNvPr>
            <p:cNvSpPr>
              <a:spLocks/>
            </p:cNvSpPr>
            <p:nvPr/>
          </p:nvSpPr>
          <p:spPr bwMode="auto">
            <a:xfrm>
              <a:off x="7397395" y="3326008"/>
              <a:ext cx="355326" cy="387112"/>
            </a:xfrm>
            <a:custGeom>
              <a:avLst/>
              <a:gdLst>
                <a:gd name="T0" fmla="*/ 190 w 313"/>
                <a:gd name="T1" fmla="*/ 329 h 341"/>
                <a:gd name="T2" fmla="*/ 213 w 313"/>
                <a:gd name="T3" fmla="*/ 325 h 341"/>
                <a:gd name="T4" fmla="*/ 227 w 313"/>
                <a:gd name="T5" fmla="*/ 320 h 341"/>
                <a:gd name="T6" fmla="*/ 237 w 313"/>
                <a:gd name="T7" fmla="*/ 317 h 341"/>
                <a:gd name="T8" fmla="*/ 230 w 313"/>
                <a:gd name="T9" fmla="*/ 291 h 341"/>
                <a:gd name="T10" fmla="*/ 213 w 313"/>
                <a:gd name="T11" fmla="*/ 275 h 341"/>
                <a:gd name="T12" fmla="*/ 204 w 313"/>
                <a:gd name="T13" fmla="*/ 263 h 341"/>
                <a:gd name="T14" fmla="*/ 199 w 313"/>
                <a:gd name="T15" fmla="*/ 246 h 341"/>
                <a:gd name="T16" fmla="*/ 213 w 313"/>
                <a:gd name="T17" fmla="*/ 232 h 341"/>
                <a:gd name="T18" fmla="*/ 225 w 313"/>
                <a:gd name="T19" fmla="*/ 237 h 341"/>
                <a:gd name="T20" fmla="*/ 256 w 313"/>
                <a:gd name="T21" fmla="*/ 211 h 341"/>
                <a:gd name="T22" fmla="*/ 275 w 313"/>
                <a:gd name="T23" fmla="*/ 185 h 341"/>
                <a:gd name="T24" fmla="*/ 282 w 313"/>
                <a:gd name="T25" fmla="*/ 168 h 341"/>
                <a:gd name="T26" fmla="*/ 294 w 313"/>
                <a:gd name="T27" fmla="*/ 142 h 341"/>
                <a:gd name="T28" fmla="*/ 301 w 313"/>
                <a:gd name="T29" fmla="*/ 123 h 341"/>
                <a:gd name="T30" fmla="*/ 313 w 313"/>
                <a:gd name="T31" fmla="*/ 112 h 341"/>
                <a:gd name="T32" fmla="*/ 291 w 313"/>
                <a:gd name="T33" fmla="*/ 107 h 341"/>
                <a:gd name="T34" fmla="*/ 265 w 313"/>
                <a:gd name="T35" fmla="*/ 86 h 341"/>
                <a:gd name="T36" fmla="*/ 263 w 313"/>
                <a:gd name="T37" fmla="*/ 57 h 341"/>
                <a:gd name="T38" fmla="*/ 263 w 313"/>
                <a:gd name="T39" fmla="*/ 41 h 341"/>
                <a:gd name="T40" fmla="*/ 244 w 313"/>
                <a:gd name="T41" fmla="*/ 22 h 341"/>
                <a:gd name="T42" fmla="*/ 232 w 313"/>
                <a:gd name="T43" fmla="*/ 12 h 341"/>
                <a:gd name="T44" fmla="*/ 230 w 313"/>
                <a:gd name="T45" fmla="*/ 0 h 341"/>
                <a:gd name="T46" fmla="*/ 208 w 313"/>
                <a:gd name="T47" fmla="*/ 15 h 341"/>
                <a:gd name="T48" fmla="*/ 204 w 313"/>
                <a:gd name="T49" fmla="*/ 55 h 341"/>
                <a:gd name="T50" fmla="*/ 194 w 313"/>
                <a:gd name="T51" fmla="*/ 76 h 341"/>
                <a:gd name="T52" fmla="*/ 187 w 313"/>
                <a:gd name="T53" fmla="*/ 86 h 341"/>
                <a:gd name="T54" fmla="*/ 180 w 313"/>
                <a:gd name="T55" fmla="*/ 97 h 341"/>
                <a:gd name="T56" fmla="*/ 175 w 313"/>
                <a:gd name="T57" fmla="*/ 116 h 341"/>
                <a:gd name="T58" fmla="*/ 166 w 313"/>
                <a:gd name="T59" fmla="*/ 131 h 341"/>
                <a:gd name="T60" fmla="*/ 156 w 313"/>
                <a:gd name="T61" fmla="*/ 133 h 341"/>
                <a:gd name="T62" fmla="*/ 145 w 313"/>
                <a:gd name="T63" fmla="*/ 142 h 341"/>
                <a:gd name="T64" fmla="*/ 126 w 313"/>
                <a:gd name="T65" fmla="*/ 149 h 341"/>
                <a:gd name="T66" fmla="*/ 116 w 313"/>
                <a:gd name="T67" fmla="*/ 161 h 341"/>
                <a:gd name="T68" fmla="*/ 119 w 313"/>
                <a:gd name="T69" fmla="*/ 183 h 341"/>
                <a:gd name="T70" fmla="*/ 95 w 313"/>
                <a:gd name="T71" fmla="*/ 192 h 341"/>
                <a:gd name="T72" fmla="*/ 64 w 313"/>
                <a:gd name="T73" fmla="*/ 197 h 341"/>
                <a:gd name="T74" fmla="*/ 0 w 313"/>
                <a:gd name="T75" fmla="*/ 192 h 341"/>
                <a:gd name="T76" fmla="*/ 26 w 313"/>
                <a:gd name="T77" fmla="*/ 220 h 341"/>
                <a:gd name="T78" fmla="*/ 41 w 313"/>
                <a:gd name="T79" fmla="*/ 228 h 341"/>
                <a:gd name="T80" fmla="*/ 48 w 313"/>
                <a:gd name="T81" fmla="*/ 246 h 341"/>
                <a:gd name="T82" fmla="*/ 62 w 313"/>
                <a:gd name="T83" fmla="*/ 263 h 341"/>
                <a:gd name="T84" fmla="*/ 41 w 313"/>
                <a:gd name="T85" fmla="*/ 270 h 341"/>
                <a:gd name="T86" fmla="*/ 29 w 313"/>
                <a:gd name="T87" fmla="*/ 287 h 341"/>
                <a:gd name="T88" fmla="*/ 31 w 313"/>
                <a:gd name="T89" fmla="*/ 303 h 341"/>
                <a:gd name="T90" fmla="*/ 45 w 313"/>
                <a:gd name="T91" fmla="*/ 303 h 341"/>
                <a:gd name="T92" fmla="*/ 55 w 313"/>
                <a:gd name="T93" fmla="*/ 301 h 341"/>
                <a:gd name="T94" fmla="*/ 67 w 313"/>
                <a:gd name="T95" fmla="*/ 301 h 341"/>
                <a:gd name="T96" fmla="*/ 76 w 313"/>
                <a:gd name="T97" fmla="*/ 299 h 341"/>
                <a:gd name="T98" fmla="*/ 86 w 313"/>
                <a:gd name="T99" fmla="*/ 301 h 341"/>
                <a:gd name="T100" fmla="*/ 102 w 313"/>
                <a:gd name="T101" fmla="*/ 299 h 341"/>
                <a:gd name="T102" fmla="*/ 114 w 313"/>
                <a:gd name="T103" fmla="*/ 296 h 341"/>
                <a:gd name="T104" fmla="*/ 133 w 313"/>
                <a:gd name="T105" fmla="*/ 296 h 341"/>
                <a:gd name="T106" fmla="*/ 140 w 313"/>
                <a:gd name="T107" fmla="*/ 308 h 341"/>
                <a:gd name="T108" fmla="*/ 149 w 313"/>
                <a:gd name="T109" fmla="*/ 308 h 341"/>
                <a:gd name="T110" fmla="*/ 156 w 313"/>
                <a:gd name="T111" fmla="*/ 327 h 341"/>
                <a:gd name="T112" fmla="*/ 156 w 313"/>
                <a:gd name="T113" fmla="*/ 332 h 341"/>
                <a:gd name="T114" fmla="*/ 178 w 313"/>
                <a:gd name="T115" fmla="*/ 33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3" h="341">
                  <a:moveTo>
                    <a:pt x="180" y="339"/>
                  </a:moveTo>
                  <a:lnTo>
                    <a:pt x="180" y="334"/>
                  </a:lnTo>
                  <a:lnTo>
                    <a:pt x="185" y="332"/>
                  </a:lnTo>
                  <a:lnTo>
                    <a:pt x="190" y="329"/>
                  </a:lnTo>
                  <a:lnTo>
                    <a:pt x="190" y="325"/>
                  </a:lnTo>
                  <a:lnTo>
                    <a:pt x="194" y="325"/>
                  </a:lnTo>
                  <a:lnTo>
                    <a:pt x="197" y="322"/>
                  </a:lnTo>
                  <a:lnTo>
                    <a:pt x="213" y="325"/>
                  </a:lnTo>
                  <a:lnTo>
                    <a:pt x="223" y="320"/>
                  </a:lnTo>
                  <a:lnTo>
                    <a:pt x="223" y="320"/>
                  </a:lnTo>
                  <a:lnTo>
                    <a:pt x="230" y="317"/>
                  </a:lnTo>
                  <a:lnTo>
                    <a:pt x="227" y="320"/>
                  </a:lnTo>
                  <a:lnTo>
                    <a:pt x="230" y="322"/>
                  </a:lnTo>
                  <a:lnTo>
                    <a:pt x="234" y="320"/>
                  </a:lnTo>
                  <a:lnTo>
                    <a:pt x="239" y="317"/>
                  </a:lnTo>
                  <a:lnTo>
                    <a:pt x="237" y="317"/>
                  </a:lnTo>
                  <a:lnTo>
                    <a:pt x="237" y="313"/>
                  </a:lnTo>
                  <a:lnTo>
                    <a:pt x="232" y="299"/>
                  </a:lnTo>
                  <a:lnTo>
                    <a:pt x="227" y="294"/>
                  </a:lnTo>
                  <a:lnTo>
                    <a:pt x="230" y="291"/>
                  </a:lnTo>
                  <a:lnTo>
                    <a:pt x="225" y="287"/>
                  </a:lnTo>
                  <a:lnTo>
                    <a:pt x="220" y="289"/>
                  </a:lnTo>
                  <a:lnTo>
                    <a:pt x="213" y="284"/>
                  </a:lnTo>
                  <a:lnTo>
                    <a:pt x="213" y="275"/>
                  </a:lnTo>
                  <a:lnTo>
                    <a:pt x="213" y="270"/>
                  </a:lnTo>
                  <a:lnTo>
                    <a:pt x="211" y="263"/>
                  </a:lnTo>
                  <a:lnTo>
                    <a:pt x="206" y="263"/>
                  </a:lnTo>
                  <a:lnTo>
                    <a:pt x="204" y="263"/>
                  </a:lnTo>
                  <a:lnTo>
                    <a:pt x="199" y="263"/>
                  </a:lnTo>
                  <a:lnTo>
                    <a:pt x="194" y="263"/>
                  </a:lnTo>
                  <a:lnTo>
                    <a:pt x="194" y="256"/>
                  </a:lnTo>
                  <a:lnTo>
                    <a:pt x="199" y="246"/>
                  </a:lnTo>
                  <a:lnTo>
                    <a:pt x="201" y="246"/>
                  </a:lnTo>
                  <a:lnTo>
                    <a:pt x="208" y="237"/>
                  </a:lnTo>
                  <a:lnTo>
                    <a:pt x="208" y="235"/>
                  </a:lnTo>
                  <a:lnTo>
                    <a:pt x="213" y="232"/>
                  </a:lnTo>
                  <a:lnTo>
                    <a:pt x="216" y="230"/>
                  </a:lnTo>
                  <a:lnTo>
                    <a:pt x="220" y="232"/>
                  </a:lnTo>
                  <a:lnTo>
                    <a:pt x="220" y="237"/>
                  </a:lnTo>
                  <a:lnTo>
                    <a:pt x="225" y="237"/>
                  </a:lnTo>
                  <a:lnTo>
                    <a:pt x="232" y="232"/>
                  </a:lnTo>
                  <a:lnTo>
                    <a:pt x="244" y="232"/>
                  </a:lnTo>
                  <a:lnTo>
                    <a:pt x="251" y="225"/>
                  </a:lnTo>
                  <a:lnTo>
                    <a:pt x="256" y="211"/>
                  </a:lnTo>
                  <a:lnTo>
                    <a:pt x="268" y="204"/>
                  </a:lnTo>
                  <a:lnTo>
                    <a:pt x="270" y="199"/>
                  </a:lnTo>
                  <a:lnTo>
                    <a:pt x="270" y="192"/>
                  </a:lnTo>
                  <a:lnTo>
                    <a:pt x="275" y="185"/>
                  </a:lnTo>
                  <a:lnTo>
                    <a:pt x="282" y="180"/>
                  </a:lnTo>
                  <a:lnTo>
                    <a:pt x="284" y="175"/>
                  </a:lnTo>
                  <a:lnTo>
                    <a:pt x="284" y="171"/>
                  </a:lnTo>
                  <a:lnTo>
                    <a:pt x="282" y="168"/>
                  </a:lnTo>
                  <a:lnTo>
                    <a:pt x="289" y="161"/>
                  </a:lnTo>
                  <a:lnTo>
                    <a:pt x="291" y="159"/>
                  </a:lnTo>
                  <a:lnTo>
                    <a:pt x="291" y="154"/>
                  </a:lnTo>
                  <a:lnTo>
                    <a:pt x="294" y="142"/>
                  </a:lnTo>
                  <a:lnTo>
                    <a:pt x="291" y="135"/>
                  </a:lnTo>
                  <a:lnTo>
                    <a:pt x="289" y="133"/>
                  </a:lnTo>
                  <a:lnTo>
                    <a:pt x="296" y="126"/>
                  </a:lnTo>
                  <a:lnTo>
                    <a:pt x="301" y="123"/>
                  </a:lnTo>
                  <a:lnTo>
                    <a:pt x="305" y="121"/>
                  </a:lnTo>
                  <a:lnTo>
                    <a:pt x="308" y="121"/>
                  </a:lnTo>
                  <a:lnTo>
                    <a:pt x="313" y="116"/>
                  </a:lnTo>
                  <a:lnTo>
                    <a:pt x="313" y="112"/>
                  </a:lnTo>
                  <a:lnTo>
                    <a:pt x="305" y="112"/>
                  </a:lnTo>
                  <a:lnTo>
                    <a:pt x="301" y="114"/>
                  </a:lnTo>
                  <a:lnTo>
                    <a:pt x="294" y="112"/>
                  </a:lnTo>
                  <a:lnTo>
                    <a:pt x="291" y="107"/>
                  </a:lnTo>
                  <a:lnTo>
                    <a:pt x="284" y="102"/>
                  </a:lnTo>
                  <a:lnTo>
                    <a:pt x="275" y="100"/>
                  </a:lnTo>
                  <a:lnTo>
                    <a:pt x="268" y="93"/>
                  </a:lnTo>
                  <a:lnTo>
                    <a:pt x="265" y="86"/>
                  </a:lnTo>
                  <a:lnTo>
                    <a:pt x="263" y="71"/>
                  </a:lnTo>
                  <a:lnTo>
                    <a:pt x="258" y="64"/>
                  </a:lnTo>
                  <a:lnTo>
                    <a:pt x="258" y="57"/>
                  </a:lnTo>
                  <a:lnTo>
                    <a:pt x="263" y="57"/>
                  </a:lnTo>
                  <a:lnTo>
                    <a:pt x="263" y="52"/>
                  </a:lnTo>
                  <a:lnTo>
                    <a:pt x="270" y="48"/>
                  </a:lnTo>
                  <a:lnTo>
                    <a:pt x="268" y="43"/>
                  </a:lnTo>
                  <a:lnTo>
                    <a:pt x="263" y="41"/>
                  </a:lnTo>
                  <a:lnTo>
                    <a:pt x="260" y="36"/>
                  </a:lnTo>
                  <a:lnTo>
                    <a:pt x="256" y="31"/>
                  </a:lnTo>
                  <a:lnTo>
                    <a:pt x="249" y="26"/>
                  </a:lnTo>
                  <a:lnTo>
                    <a:pt x="244" y="22"/>
                  </a:lnTo>
                  <a:lnTo>
                    <a:pt x="239" y="24"/>
                  </a:lnTo>
                  <a:lnTo>
                    <a:pt x="237" y="24"/>
                  </a:lnTo>
                  <a:lnTo>
                    <a:pt x="234" y="22"/>
                  </a:lnTo>
                  <a:lnTo>
                    <a:pt x="232" y="12"/>
                  </a:lnTo>
                  <a:lnTo>
                    <a:pt x="244" y="5"/>
                  </a:lnTo>
                  <a:lnTo>
                    <a:pt x="242" y="0"/>
                  </a:lnTo>
                  <a:lnTo>
                    <a:pt x="234" y="3"/>
                  </a:lnTo>
                  <a:lnTo>
                    <a:pt x="230" y="0"/>
                  </a:lnTo>
                  <a:lnTo>
                    <a:pt x="223" y="3"/>
                  </a:lnTo>
                  <a:lnTo>
                    <a:pt x="218" y="7"/>
                  </a:lnTo>
                  <a:lnTo>
                    <a:pt x="211" y="7"/>
                  </a:lnTo>
                  <a:lnTo>
                    <a:pt x="208" y="15"/>
                  </a:lnTo>
                  <a:lnTo>
                    <a:pt x="204" y="19"/>
                  </a:lnTo>
                  <a:lnTo>
                    <a:pt x="213" y="34"/>
                  </a:lnTo>
                  <a:lnTo>
                    <a:pt x="213" y="43"/>
                  </a:lnTo>
                  <a:lnTo>
                    <a:pt x="204" y="55"/>
                  </a:lnTo>
                  <a:lnTo>
                    <a:pt x="208" y="62"/>
                  </a:lnTo>
                  <a:lnTo>
                    <a:pt x="208" y="67"/>
                  </a:lnTo>
                  <a:lnTo>
                    <a:pt x="204" y="76"/>
                  </a:lnTo>
                  <a:lnTo>
                    <a:pt x="194" y="76"/>
                  </a:lnTo>
                  <a:lnTo>
                    <a:pt x="187" y="74"/>
                  </a:lnTo>
                  <a:lnTo>
                    <a:pt x="180" y="76"/>
                  </a:lnTo>
                  <a:lnTo>
                    <a:pt x="182" y="83"/>
                  </a:lnTo>
                  <a:lnTo>
                    <a:pt x="187" y="86"/>
                  </a:lnTo>
                  <a:lnTo>
                    <a:pt x="192" y="90"/>
                  </a:lnTo>
                  <a:lnTo>
                    <a:pt x="190" y="95"/>
                  </a:lnTo>
                  <a:lnTo>
                    <a:pt x="185" y="97"/>
                  </a:lnTo>
                  <a:lnTo>
                    <a:pt x="180" y="97"/>
                  </a:lnTo>
                  <a:lnTo>
                    <a:pt x="178" y="102"/>
                  </a:lnTo>
                  <a:lnTo>
                    <a:pt x="178" y="109"/>
                  </a:lnTo>
                  <a:lnTo>
                    <a:pt x="175" y="114"/>
                  </a:lnTo>
                  <a:lnTo>
                    <a:pt x="175" y="116"/>
                  </a:lnTo>
                  <a:lnTo>
                    <a:pt x="173" y="119"/>
                  </a:lnTo>
                  <a:lnTo>
                    <a:pt x="175" y="128"/>
                  </a:lnTo>
                  <a:lnTo>
                    <a:pt x="171" y="135"/>
                  </a:lnTo>
                  <a:lnTo>
                    <a:pt x="166" y="131"/>
                  </a:lnTo>
                  <a:lnTo>
                    <a:pt x="164" y="131"/>
                  </a:lnTo>
                  <a:lnTo>
                    <a:pt x="164" y="133"/>
                  </a:lnTo>
                  <a:lnTo>
                    <a:pt x="159" y="133"/>
                  </a:lnTo>
                  <a:lnTo>
                    <a:pt x="156" y="133"/>
                  </a:lnTo>
                  <a:lnTo>
                    <a:pt x="149" y="133"/>
                  </a:lnTo>
                  <a:lnTo>
                    <a:pt x="149" y="135"/>
                  </a:lnTo>
                  <a:lnTo>
                    <a:pt x="140" y="142"/>
                  </a:lnTo>
                  <a:lnTo>
                    <a:pt x="145" y="142"/>
                  </a:lnTo>
                  <a:lnTo>
                    <a:pt x="142" y="147"/>
                  </a:lnTo>
                  <a:lnTo>
                    <a:pt x="133" y="149"/>
                  </a:lnTo>
                  <a:lnTo>
                    <a:pt x="130" y="147"/>
                  </a:lnTo>
                  <a:lnTo>
                    <a:pt x="126" y="149"/>
                  </a:lnTo>
                  <a:lnTo>
                    <a:pt x="123" y="152"/>
                  </a:lnTo>
                  <a:lnTo>
                    <a:pt x="123" y="157"/>
                  </a:lnTo>
                  <a:lnTo>
                    <a:pt x="119" y="157"/>
                  </a:lnTo>
                  <a:lnTo>
                    <a:pt x="116" y="161"/>
                  </a:lnTo>
                  <a:lnTo>
                    <a:pt x="116" y="168"/>
                  </a:lnTo>
                  <a:lnTo>
                    <a:pt x="116" y="175"/>
                  </a:lnTo>
                  <a:lnTo>
                    <a:pt x="116" y="180"/>
                  </a:lnTo>
                  <a:lnTo>
                    <a:pt x="119" y="183"/>
                  </a:lnTo>
                  <a:lnTo>
                    <a:pt x="119" y="187"/>
                  </a:lnTo>
                  <a:lnTo>
                    <a:pt x="109" y="192"/>
                  </a:lnTo>
                  <a:lnTo>
                    <a:pt x="102" y="192"/>
                  </a:lnTo>
                  <a:lnTo>
                    <a:pt x="95" y="192"/>
                  </a:lnTo>
                  <a:lnTo>
                    <a:pt x="83" y="192"/>
                  </a:lnTo>
                  <a:lnTo>
                    <a:pt x="74" y="194"/>
                  </a:lnTo>
                  <a:lnTo>
                    <a:pt x="71" y="197"/>
                  </a:lnTo>
                  <a:lnTo>
                    <a:pt x="64" y="197"/>
                  </a:lnTo>
                  <a:lnTo>
                    <a:pt x="57" y="199"/>
                  </a:lnTo>
                  <a:lnTo>
                    <a:pt x="31" y="199"/>
                  </a:lnTo>
                  <a:lnTo>
                    <a:pt x="0" y="192"/>
                  </a:lnTo>
                  <a:lnTo>
                    <a:pt x="0" y="192"/>
                  </a:lnTo>
                  <a:lnTo>
                    <a:pt x="12" y="206"/>
                  </a:lnTo>
                  <a:lnTo>
                    <a:pt x="15" y="211"/>
                  </a:lnTo>
                  <a:lnTo>
                    <a:pt x="22" y="218"/>
                  </a:lnTo>
                  <a:lnTo>
                    <a:pt x="26" y="220"/>
                  </a:lnTo>
                  <a:lnTo>
                    <a:pt x="29" y="223"/>
                  </a:lnTo>
                  <a:lnTo>
                    <a:pt x="36" y="223"/>
                  </a:lnTo>
                  <a:lnTo>
                    <a:pt x="41" y="225"/>
                  </a:lnTo>
                  <a:lnTo>
                    <a:pt x="41" y="228"/>
                  </a:lnTo>
                  <a:lnTo>
                    <a:pt x="45" y="228"/>
                  </a:lnTo>
                  <a:lnTo>
                    <a:pt x="48" y="237"/>
                  </a:lnTo>
                  <a:lnTo>
                    <a:pt x="48" y="242"/>
                  </a:lnTo>
                  <a:lnTo>
                    <a:pt x="48" y="246"/>
                  </a:lnTo>
                  <a:lnTo>
                    <a:pt x="50" y="251"/>
                  </a:lnTo>
                  <a:lnTo>
                    <a:pt x="55" y="251"/>
                  </a:lnTo>
                  <a:lnTo>
                    <a:pt x="62" y="256"/>
                  </a:lnTo>
                  <a:lnTo>
                    <a:pt x="62" y="263"/>
                  </a:lnTo>
                  <a:lnTo>
                    <a:pt x="59" y="265"/>
                  </a:lnTo>
                  <a:lnTo>
                    <a:pt x="52" y="265"/>
                  </a:lnTo>
                  <a:lnTo>
                    <a:pt x="43" y="268"/>
                  </a:lnTo>
                  <a:lnTo>
                    <a:pt x="41" y="270"/>
                  </a:lnTo>
                  <a:lnTo>
                    <a:pt x="33" y="272"/>
                  </a:lnTo>
                  <a:lnTo>
                    <a:pt x="31" y="277"/>
                  </a:lnTo>
                  <a:lnTo>
                    <a:pt x="31" y="282"/>
                  </a:lnTo>
                  <a:lnTo>
                    <a:pt x="29" y="287"/>
                  </a:lnTo>
                  <a:lnTo>
                    <a:pt x="31" y="291"/>
                  </a:lnTo>
                  <a:lnTo>
                    <a:pt x="29" y="299"/>
                  </a:lnTo>
                  <a:lnTo>
                    <a:pt x="29" y="303"/>
                  </a:lnTo>
                  <a:lnTo>
                    <a:pt x="31" y="303"/>
                  </a:lnTo>
                  <a:lnTo>
                    <a:pt x="31" y="306"/>
                  </a:lnTo>
                  <a:lnTo>
                    <a:pt x="33" y="306"/>
                  </a:lnTo>
                  <a:lnTo>
                    <a:pt x="41" y="303"/>
                  </a:lnTo>
                  <a:lnTo>
                    <a:pt x="45" y="303"/>
                  </a:lnTo>
                  <a:lnTo>
                    <a:pt x="45" y="306"/>
                  </a:lnTo>
                  <a:lnTo>
                    <a:pt x="48" y="303"/>
                  </a:lnTo>
                  <a:lnTo>
                    <a:pt x="50" y="301"/>
                  </a:lnTo>
                  <a:lnTo>
                    <a:pt x="55" y="301"/>
                  </a:lnTo>
                  <a:lnTo>
                    <a:pt x="57" y="303"/>
                  </a:lnTo>
                  <a:lnTo>
                    <a:pt x="62" y="301"/>
                  </a:lnTo>
                  <a:lnTo>
                    <a:pt x="64" y="301"/>
                  </a:lnTo>
                  <a:lnTo>
                    <a:pt x="67" y="301"/>
                  </a:lnTo>
                  <a:lnTo>
                    <a:pt x="67" y="299"/>
                  </a:lnTo>
                  <a:lnTo>
                    <a:pt x="69" y="296"/>
                  </a:lnTo>
                  <a:lnTo>
                    <a:pt x="74" y="299"/>
                  </a:lnTo>
                  <a:lnTo>
                    <a:pt x="76" y="299"/>
                  </a:lnTo>
                  <a:lnTo>
                    <a:pt x="78" y="299"/>
                  </a:lnTo>
                  <a:lnTo>
                    <a:pt x="81" y="299"/>
                  </a:lnTo>
                  <a:lnTo>
                    <a:pt x="81" y="301"/>
                  </a:lnTo>
                  <a:lnTo>
                    <a:pt x="86" y="301"/>
                  </a:lnTo>
                  <a:lnTo>
                    <a:pt x="88" y="303"/>
                  </a:lnTo>
                  <a:lnTo>
                    <a:pt x="90" y="303"/>
                  </a:lnTo>
                  <a:lnTo>
                    <a:pt x="97" y="299"/>
                  </a:lnTo>
                  <a:lnTo>
                    <a:pt x="102" y="299"/>
                  </a:lnTo>
                  <a:lnTo>
                    <a:pt x="107" y="299"/>
                  </a:lnTo>
                  <a:lnTo>
                    <a:pt x="109" y="296"/>
                  </a:lnTo>
                  <a:lnTo>
                    <a:pt x="112" y="296"/>
                  </a:lnTo>
                  <a:lnTo>
                    <a:pt x="114" y="296"/>
                  </a:lnTo>
                  <a:lnTo>
                    <a:pt x="114" y="296"/>
                  </a:lnTo>
                  <a:lnTo>
                    <a:pt x="121" y="296"/>
                  </a:lnTo>
                  <a:lnTo>
                    <a:pt x="126" y="296"/>
                  </a:lnTo>
                  <a:lnTo>
                    <a:pt x="133" y="296"/>
                  </a:lnTo>
                  <a:lnTo>
                    <a:pt x="138" y="299"/>
                  </a:lnTo>
                  <a:lnTo>
                    <a:pt x="140" y="303"/>
                  </a:lnTo>
                  <a:lnTo>
                    <a:pt x="140" y="308"/>
                  </a:lnTo>
                  <a:lnTo>
                    <a:pt x="140" y="308"/>
                  </a:lnTo>
                  <a:lnTo>
                    <a:pt x="140" y="308"/>
                  </a:lnTo>
                  <a:lnTo>
                    <a:pt x="140" y="310"/>
                  </a:lnTo>
                  <a:lnTo>
                    <a:pt x="142" y="310"/>
                  </a:lnTo>
                  <a:lnTo>
                    <a:pt x="149" y="308"/>
                  </a:lnTo>
                  <a:lnTo>
                    <a:pt x="149" y="313"/>
                  </a:lnTo>
                  <a:lnTo>
                    <a:pt x="154" y="317"/>
                  </a:lnTo>
                  <a:lnTo>
                    <a:pt x="156" y="325"/>
                  </a:lnTo>
                  <a:lnTo>
                    <a:pt x="156" y="327"/>
                  </a:lnTo>
                  <a:lnTo>
                    <a:pt x="156" y="329"/>
                  </a:lnTo>
                  <a:lnTo>
                    <a:pt x="154" y="332"/>
                  </a:lnTo>
                  <a:lnTo>
                    <a:pt x="156" y="332"/>
                  </a:lnTo>
                  <a:lnTo>
                    <a:pt x="156" y="332"/>
                  </a:lnTo>
                  <a:lnTo>
                    <a:pt x="159" y="336"/>
                  </a:lnTo>
                  <a:lnTo>
                    <a:pt x="164" y="336"/>
                  </a:lnTo>
                  <a:lnTo>
                    <a:pt x="171" y="336"/>
                  </a:lnTo>
                  <a:lnTo>
                    <a:pt x="178" y="339"/>
                  </a:lnTo>
                  <a:lnTo>
                    <a:pt x="178" y="341"/>
                  </a:lnTo>
                  <a:lnTo>
                    <a:pt x="180" y="339"/>
                  </a:lnTo>
                  <a:lnTo>
                    <a:pt x="180" y="3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15" name="Oman">
              <a:extLst>
                <a:ext uri="{FF2B5EF4-FFF2-40B4-BE49-F238E27FC236}">
                  <a16:creationId xmlns:a16="http://schemas.microsoft.com/office/drawing/2014/main" xmlns="" id="{C93EFEF6-ACE3-4524-BAA8-56BD67D74A3F}"/>
                </a:ext>
              </a:extLst>
            </p:cNvPr>
            <p:cNvSpPr>
              <a:spLocks noEditPoints="1"/>
            </p:cNvSpPr>
            <p:nvPr/>
          </p:nvSpPr>
          <p:spPr bwMode="auto">
            <a:xfrm>
              <a:off x="7198731" y="3634789"/>
              <a:ext cx="190718" cy="269049"/>
            </a:xfrm>
            <a:custGeom>
              <a:avLst/>
              <a:gdLst>
                <a:gd name="T0" fmla="*/ 64 w 168"/>
                <a:gd name="T1" fmla="*/ 157 h 237"/>
                <a:gd name="T2" fmla="*/ 62 w 168"/>
                <a:gd name="T3" fmla="*/ 90 h 237"/>
                <a:gd name="T4" fmla="*/ 86 w 168"/>
                <a:gd name="T5" fmla="*/ 31 h 237"/>
                <a:gd name="T6" fmla="*/ 95 w 168"/>
                <a:gd name="T7" fmla="*/ 53 h 237"/>
                <a:gd name="T8" fmla="*/ 109 w 168"/>
                <a:gd name="T9" fmla="*/ 67 h 237"/>
                <a:gd name="T10" fmla="*/ 116 w 168"/>
                <a:gd name="T11" fmla="*/ 67 h 237"/>
                <a:gd name="T12" fmla="*/ 130 w 168"/>
                <a:gd name="T13" fmla="*/ 69 h 237"/>
                <a:gd name="T14" fmla="*/ 140 w 168"/>
                <a:gd name="T15" fmla="*/ 67 h 237"/>
                <a:gd name="T16" fmla="*/ 147 w 168"/>
                <a:gd name="T17" fmla="*/ 81 h 237"/>
                <a:gd name="T18" fmla="*/ 154 w 168"/>
                <a:gd name="T19" fmla="*/ 88 h 237"/>
                <a:gd name="T20" fmla="*/ 166 w 168"/>
                <a:gd name="T21" fmla="*/ 95 h 237"/>
                <a:gd name="T22" fmla="*/ 166 w 168"/>
                <a:gd name="T23" fmla="*/ 102 h 237"/>
                <a:gd name="T24" fmla="*/ 164 w 168"/>
                <a:gd name="T25" fmla="*/ 109 h 237"/>
                <a:gd name="T26" fmla="*/ 156 w 168"/>
                <a:gd name="T27" fmla="*/ 126 h 237"/>
                <a:gd name="T28" fmla="*/ 147 w 168"/>
                <a:gd name="T29" fmla="*/ 138 h 237"/>
                <a:gd name="T30" fmla="*/ 142 w 168"/>
                <a:gd name="T31" fmla="*/ 147 h 237"/>
                <a:gd name="T32" fmla="*/ 138 w 168"/>
                <a:gd name="T33" fmla="*/ 145 h 237"/>
                <a:gd name="T34" fmla="*/ 140 w 168"/>
                <a:gd name="T35" fmla="*/ 140 h 237"/>
                <a:gd name="T36" fmla="*/ 135 w 168"/>
                <a:gd name="T37" fmla="*/ 142 h 237"/>
                <a:gd name="T38" fmla="*/ 130 w 168"/>
                <a:gd name="T39" fmla="*/ 147 h 237"/>
                <a:gd name="T40" fmla="*/ 130 w 168"/>
                <a:gd name="T41" fmla="*/ 152 h 237"/>
                <a:gd name="T42" fmla="*/ 126 w 168"/>
                <a:gd name="T43" fmla="*/ 161 h 237"/>
                <a:gd name="T44" fmla="*/ 126 w 168"/>
                <a:gd name="T45" fmla="*/ 166 h 237"/>
                <a:gd name="T46" fmla="*/ 126 w 168"/>
                <a:gd name="T47" fmla="*/ 171 h 237"/>
                <a:gd name="T48" fmla="*/ 130 w 168"/>
                <a:gd name="T49" fmla="*/ 180 h 237"/>
                <a:gd name="T50" fmla="*/ 119 w 168"/>
                <a:gd name="T51" fmla="*/ 183 h 237"/>
                <a:gd name="T52" fmla="*/ 114 w 168"/>
                <a:gd name="T53" fmla="*/ 183 h 237"/>
                <a:gd name="T54" fmla="*/ 100 w 168"/>
                <a:gd name="T55" fmla="*/ 195 h 237"/>
                <a:gd name="T56" fmla="*/ 100 w 168"/>
                <a:gd name="T57" fmla="*/ 204 h 237"/>
                <a:gd name="T58" fmla="*/ 93 w 168"/>
                <a:gd name="T59" fmla="*/ 206 h 237"/>
                <a:gd name="T60" fmla="*/ 78 w 168"/>
                <a:gd name="T61" fmla="*/ 206 h 237"/>
                <a:gd name="T62" fmla="*/ 74 w 168"/>
                <a:gd name="T63" fmla="*/ 213 h 237"/>
                <a:gd name="T64" fmla="*/ 74 w 168"/>
                <a:gd name="T65" fmla="*/ 218 h 237"/>
                <a:gd name="T66" fmla="*/ 76 w 168"/>
                <a:gd name="T67" fmla="*/ 221 h 237"/>
                <a:gd name="T68" fmla="*/ 74 w 168"/>
                <a:gd name="T69" fmla="*/ 223 h 237"/>
                <a:gd name="T70" fmla="*/ 67 w 168"/>
                <a:gd name="T71" fmla="*/ 230 h 237"/>
                <a:gd name="T72" fmla="*/ 60 w 168"/>
                <a:gd name="T73" fmla="*/ 230 h 237"/>
                <a:gd name="T74" fmla="*/ 48 w 168"/>
                <a:gd name="T75" fmla="*/ 232 h 237"/>
                <a:gd name="T76" fmla="*/ 38 w 168"/>
                <a:gd name="T77" fmla="*/ 237 h 237"/>
                <a:gd name="T78" fmla="*/ 34 w 168"/>
                <a:gd name="T79" fmla="*/ 237 h 237"/>
                <a:gd name="T80" fmla="*/ 17 w 168"/>
                <a:gd name="T81" fmla="*/ 223 h 237"/>
                <a:gd name="T82" fmla="*/ 0 w 168"/>
                <a:gd name="T83" fmla="*/ 187 h 237"/>
                <a:gd name="T84" fmla="*/ 0 w 168"/>
                <a:gd name="T85" fmla="*/ 176 h 237"/>
                <a:gd name="T86" fmla="*/ 83 w 168"/>
                <a:gd name="T87" fmla="*/ 22 h 237"/>
                <a:gd name="T88" fmla="*/ 83 w 168"/>
                <a:gd name="T89" fmla="*/ 15 h 237"/>
                <a:gd name="T90" fmla="*/ 83 w 168"/>
                <a:gd name="T91" fmla="*/ 8 h 237"/>
                <a:gd name="T92" fmla="*/ 83 w 168"/>
                <a:gd name="T93" fmla="*/ 3 h 237"/>
                <a:gd name="T94" fmla="*/ 86 w 168"/>
                <a:gd name="T95" fmla="*/ 3 h 237"/>
                <a:gd name="T96" fmla="*/ 83 w 168"/>
                <a:gd name="T97" fmla="*/ 3 h 237"/>
                <a:gd name="T98" fmla="*/ 81 w 168"/>
                <a:gd name="T99" fmla="*/ 8 h 237"/>
                <a:gd name="T100" fmla="*/ 78 w 168"/>
                <a:gd name="T101" fmla="*/ 8 h 237"/>
                <a:gd name="T102" fmla="*/ 76 w 168"/>
                <a:gd name="T103" fmla="*/ 12 h 237"/>
                <a:gd name="T104" fmla="*/ 81 w 168"/>
                <a:gd name="T105" fmla="*/ 19 h 237"/>
                <a:gd name="T106" fmla="*/ 83 w 168"/>
                <a:gd name="T107" fmla="*/ 2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 h="237">
                  <a:moveTo>
                    <a:pt x="0" y="176"/>
                  </a:moveTo>
                  <a:lnTo>
                    <a:pt x="64" y="157"/>
                  </a:lnTo>
                  <a:lnTo>
                    <a:pt x="69" y="107"/>
                  </a:lnTo>
                  <a:lnTo>
                    <a:pt x="62" y="90"/>
                  </a:lnTo>
                  <a:lnTo>
                    <a:pt x="83" y="31"/>
                  </a:lnTo>
                  <a:lnTo>
                    <a:pt x="86" y="31"/>
                  </a:lnTo>
                  <a:lnTo>
                    <a:pt x="88" y="43"/>
                  </a:lnTo>
                  <a:lnTo>
                    <a:pt x="95" y="53"/>
                  </a:lnTo>
                  <a:lnTo>
                    <a:pt x="95" y="55"/>
                  </a:lnTo>
                  <a:lnTo>
                    <a:pt x="109" y="67"/>
                  </a:lnTo>
                  <a:lnTo>
                    <a:pt x="114" y="67"/>
                  </a:lnTo>
                  <a:lnTo>
                    <a:pt x="116" y="67"/>
                  </a:lnTo>
                  <a:lnTo>
                    <a:pt x="121" y="67"/>
                  </a:lnTo>
                  <a:lnTo>
                    <a:pt x="130" y="69"/>
                  </a:lnTo>
                  <a:lnTo>
                    <a:pt x="138" y="67"/>
                  </a:lnTo>
                  <a:lnTo>
                    <a:pt x="140" y="67"/>
                  </a:lnTo>
                  <a:lnTo>
                    <a:pt x="145" y="76"/>
                  </a:lnTo>
                  <a:lnTo>
                    <a:pt x="147" y="81"/>
                  </a:lnTo>
                  <a:lnTo>
                    <a:pt x="152" y="86"/>
                  </a:lnTo>
                  <a:lnTo>
                    <a:pt x="154" y="88"/>
                  </a:lnTo>
                  <a:lnTo>
                    <a:pt x="161" y="95"/>
                  </a:lnTo>
                  <a:lnTo>
                    <a:pt x="166" y="95"/>
                  </a:lnTo>
                  <a:lnTo>
                    <a:pt x="168" y="98"/>
                  </a:lnTo>
                  <a:lnTo>
                    <a:pt x="166" y="102"/>
                  </a:lnTo>
                  <a:lnTo>
                    <a:pt x="164" y="107"/>
                  </a:lnTo>
                  <a:lnTo>
                    <a:pt x="164" y="109"/>
                  </a:lnTo>
                  <a:lnTo>
                    <a:pt x="164" y="114"/>
                  </a:lnTo>
                  <a:lnTo>
                    <a:pt x="156" y="126"/>
                  </a:lnTo>
                  <a:lnTo>
                    <a:pt x="149" y="131"/>
                  </a:lnTo>
                  <a:lnTo>
                    <a:pt x="147" y="138"/>
                  </a:lnTo>
                  <a:lnTo>
                    <a:pt x="145" y="138"/>
                  </a:lnTo>
                  <a:lnTo>
                    <a:pt x="142" y="147"/>
                  </a:lnTo>
                  <a:lnTo>
                    <a:pt x="140" y="147"/>
                  </a:lnTo>
                  <a:lnTo>
                    <a:pt x="138" y="145"/>
                  </a:lnTo>
                  <a:lnTo>
                    <a:pt x="138" y="142"/>
                  </a:lnTo>
                  <a:lnTo>
                    <a:pt x="140" y="140"/>
                  </a:lnTo>
                  <a:lnTo>
                    <a:pt x="138" y="140"/>
                  </a:lnTo>
                  <a:lnTo>
                    <a:pt x="135" y="142"/>
                  </a:lnTo>
                  <a:lnTo>
                    <a:pt x="133" y="147"/>
                  </a:lnTo>
                  <a:lnTo>
                    <a:pt x="130" y="147"/>
                  </a:lnTo>
                  <a:lnTo>
                    <a:pt x="133" y="150"/>
                  </a:lnTo>
                  <a:lnTo>
                    <a:pt x="130" y="152"/>
                  </a:lnTo>
                  <a:lnTo>
                    <a:pt x="126" y="159"/>
                  </a:lnTo>
                  <a:lnTo>
                    <a:pt x="126" y="161"/>
                  </a:lnTo>
                  <a:lnTo>
                    <a:pt x="126" y="166"/>
                  </a:lnTo>
                  <a:lnTo>
                    <a:pt x="126" y="166"/>
                  </a:lnTo>
                  <a:lnTo>
                    <a:pt x="128" y="171"/>
                  </a:lnTo>
                  <a:lnTo>
                    <a:pt x="126" y="171"/>
                  </a:lnTo>
                  <a:lnTo>
                    <a:pt x="130" y="178"/>
                  </a:lnTo>
                  <a:lnTo>
                    <a:pt x="130" y="180"/>
                  </a:lnTo>
                  <a:lnTo>
                    <a:pt x="130" y="183"/>
                  </a:lnTo>
                  <a:lnTo>
                    <a:pt x="119" y="183"/>
                  </a:lnTo>
                  <a:lnTo>
                    <a:pt x="116" y="185"/>
                  </a:lnTo>
                  <a:lnTo>
                    <a:pt x="114" y="183"/>
                  </a:lnTo>
                  <a:lnTo>
                    <a:pt x="109" y="185"/>
                  </a:lnTo>
                  <a:lnTo>
                    <a:pt x="100" y="195"/>
                  </a:lnTo>
                  <a:lnTo>
                    <a:pt x="100" y="202"/>
                  </a:lnTo>
                  <a:lnTo>
                    <a:pt x="100" y="204"/>
                  </a:lnTo>
                  <a:lnTo>
                    <a:pt x="95" y="206"/>
                  </a:lnTo>
                  <a:lnTo>
                    <a:pt x="93" y="206"/>
                  </a:lnTo>
                  <a:lnTo>
                    <a:pt x="86" y="206"/>
                  </a:lnTo>
                  <a:lnTo>
                    <a:pt x="78" y="206"/>
                  </a:lnTo>
                  <a:lnTo>
                    <a:pt x="76" y="209"/>
                  </a:lnTo>
                  <a:lnTo>
                    <a:pt x="74" y="213"/>
                  </a:lnTo>
                  <a:lnTo>
                    <a:pt x="74" y="213"/>
                  </a:lnTo>
                  <a:lnTo>
                    <a:pt x="74" y="218"/>
                  </a:lnTo>
                  <a:lnTo>
                    <a:pt x="76" y="218"/>
                  </a:lnTo>
                  <a:lnTo>
                    <a:pt x="76" y="221"/>
                  </a:lnTo>
                  <a:lnTo>
                    <a:pt x="74" y="221"/>
                  </a:lnTo>
                  <a:lnTo>
                    <a:pt x="74" y="223"/>
                  </a:lnTo>
                  <a:lnTo>
                    <a:pt x="69" y="230"/>
                  </a:lnTo>
                  <a:lnTo>
                    <a:pt x="67" y="230"/>
                  </a:lnTo>
                  <a:lnTo>
                    <a:pt x="62" y="228"/>
                  </a:lnTo>
                  <a:lnTo>
                    <a:pt x="60" y="230"/>
                  </a:lnTo>
                  <a:lnTo>
                    <a:pt x="55" y="228"/>
                  </a:lnTo>
                  <a:lnTo>
                    <a:pt x="48" y="232"/>
                  </a:lnTo>
                  <a:lnTo>
                    <a:pt x="43" y="232"/>
                  </a:lnTo>
                  <a:lnTo>
                    <a:pt x="38" y="237"/>
                  </a:lnTo>
                  <a:lnTo>
                    <a:pt x="34" y="237"/>
                  </a:lnTo>
                  <a:lnTo>
                    <a:pt x="34" y="237"/>
                  </a:lnTo>
                  <a:lnTo>
                    <a:pt x="31" y="237"/>
                  </a:lnTo>
                  <a:lnTo>
                    <a:pt x="17" y="223"/>
                  </a:lnTo>
                  <a:lnTo>
                    <a:pt x="19" y="213"/>
                  </a:lnTo>
                  <a:lnTo>
                    <a:pt x="0" y="187"/>
                  </a:lnTo>
                  <a:lnTo>
                    <a:pt x="0" y="176"/>
                  </a:lnTo>
                  <a:lnTo>
                    <a:pt x="0" y="176"/>
                  </a:lnTo>
                  <a:lnTo>
                    <a:pt x="0" y="176"/>
                  </a:lnTo>
                  <a:close/>
                  <a:moveTo>
                    <a:pt x="83" y="22"/>
                  </a:moveTo>
                  <a:lnTo>
                    <a:pt x="83" y="17"/>
                  </a:lnTo>
                  <a:lnTo>
                    <a:pt x="83" y="15"/>
                  </a:lnTo>
                  <a:lnTo>
                    <a:pt x="86" y="8"/>
                  </a:lnTo>
                  <a:lnTo>
                    <a:pt x="83" y="8"/>
                  </a:lnTo>
                  <a:lnTo>
                    <a:pt x="86" y="5"/>
                  </a:lnTo>
                  <a:lnTo>
                    <a:pt x="83" y="3"/>
                  </a:lnTo>
                  <a:lnTo>
                    <a:pt x="83" y="3"/>
                  </a:lnTo>
                  <a:lnTo>
                    <a:pt x="86" y="3"/>
                  </a:lnTo>
                  <a:lnTo>
                    <a:pt x="83" y="0"/>
                  </a:lnTo>
                  <a:lnTo>
                    <a:pt x="83" y="3"/>
                  </a:lnTo>
                  <a:lnTo>
                    <a:pt x="81" y="0"/>
                  </a:lnTo>
                  <a:lnTo>
                    <a:pt x="81" y="8"/>
                  </a:lnTo>
                  <a:lnTo>
                    <a:pt x="78" y="10"/>
                  </a:lnTo>
                  <a:lnTo>
                    <a:pt x="78" y="8"/>
                  </a:lnTo>
                  <a:lnTo>
                    <a:pt x="76" y="10"/>
                  </a:lnTo>
                  <a:lnTo>
                    <a:pt x="76" y="12"/>
                  </a:lnTo>
                  <a:lnTo>
                    <a:pt x="78" y="12"/>
                  </a:lnTo>
                  <a:lnTo>
                    <a:pt x="81" y="19"/>
                  </a:lnTo>
                  <a:lnTo>
                    <a:pt x="83" y="22"/>
                  </a:lnTo>
                  <a:lnTo>
                    <a:pt x="83" y="2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16" name="Norway">
              <a:extLst>
                <a:ext uri="{FF2B5EF4-FFF2-40B4-BE49-F238E27FC236}">
                  <a16:creationId xmlns:a16="http://schemas.microsoft.com/office/drawing/2014/main" xmlns="" id="{0196DD16-6B10-40E5-9FF5-D8129912456E}"/>
                </a:ext>
              </a:extLst>
            </p:cNvPr>
            <p:cNvSpPr>
              <a:spLocks noEditPoints="1"/>
            </p:cNvSpPr>
            <p:nvPr/>
          </p:nvSpPr>
          <p:spPr bwMode="auto">
            <a:xfrm>
              <a:off x="5980633" y="2069312"/>
              <a:ext cx="513122" cy="593723"/>
            </a:xfrm>
            <a:custGeom>
              <a:avLst/>
              <a:gdLst>
                <a:gd name="T0" fmla="*/ 185 w 191"/>
                <a:gd name="T1" fmla="*/ 26 h 221"/>
                <a:gd name="T2" fmla="*/ 174 w 191"/>
                <a:gd name="T3" fmla="*/ 21 h 221"/>
                <a:gd name="T4" fmla="*/ 186 w 191"/>
                <a:gd name="T5" fmla="*/ 12 h 221"/>
                <a:gd name="T6" fmla="*/ 174 w 191"/>
                <a:gd name="T7" fmla="*/ 10 h 221"/>
                <a:gd name="T8" fmla="*/ 165 w 191"/>
                <a:gd name="T9" fmla="*/ 14 h 221"/>
                <a:gd name="T10" fmla="*/ 166 w 191"/>
                <a:gd name="T11" fmla="*/ 7 h 221"/>
                <a:gd name="T12" fmla="*/ 157 w 191"/>
                <a:gd name="T13" fmla="*/ 4 h 221"/>
                <a:gd name="T14" fmla="*/ 153 w 191"/>
                <a:gd name="T15" fmla="*/ 15 h 221"/>
                <a:gd name="T16" fmla="*/ 144 w 191"/>
                <a:gd name="T17" fmla="*/ 22 h 221"/>
                <a:gd name="T18" fmla="*/ 143 w 191"/>
                <a:gd name="T19" fmla="*/ 8 h 221"/>
                <a:gd name="T20" fmla="*/ 136 w 191"/>
                <a:gd name="T21" fmla="*/ 14 h 221"/>
                <a:gd name="T22" fmla="*/ 129 w 191"/>
                <a:gd name="T23" fmla="*/ 25 h 221"/>
                <a:gd name="T24" fmla="*/ 119 w 191"/>
                <a:gd name="T25" fmla="*/ 23 h 221"/>
                <a:gd name="T26" fmla="*/ 111 w 191"/>
                <a:gd name="T27" fmla="*/ 31 h 221"/>
                <a:gd name="T28" fmla="*/ 106 w 191"/>
                <a:gd name="T29" fmla="*/ 34 h 221"/>
                <a:gd name="T30" fmla="*/ 99 w 191"/>
                <a:gd name="T31" fmla="*/ 34 h 221"/>
                <a:gd name="T32" fmla="*/ 94 w 191"/>
                <a:gd name="T33" fmla="*/ 42 h 221"/>
                <a:gd name="T34" fmla="*/ 86 w 191"/>
                <a:gd name="T35" fmla="*/ 49 h 221"/>
                <a:gd name="T36" fmla="*/ 88 w 191"/>
                <a:gd name="T37" fmla="*/ 56 h 221"/>
                <a:gd name="T38" fmla="*/ 80 w 191"/>
                <a:gd name="T39" fmla="*/ 58 h 221"/>
                <a:gd name="T40" fmla="*/ 73 w 191"/>
                <a:gd name="T41" fmla="*/ 67 h 221"/>
                <a:gd name="T42" fmla="*/ 72 w 191"/>
                <a:gd name="T43" fmla="*/ 72 h 221"/>
                <a:gd name="T44" fmla="*/ 67 w 191"/>
                <a:gd name="T45" fmla="*/ 79 h 221"/>
                <a:gd name="T46" fmla="*/ 63 w 191"/>
                <a:gd name="T47" fmla="*/ 88 h 221"/>
                <a:gd name="T48" fmla="*/ 60 w 191"/>
                <a:gd name="T49" fmla="*/ 94 h 221"/>
                <a:gd name="T50" fmla="*/ 58 w 191"/>
                <a:gd name="T51" fmla="*/ 103 h 221"/>
                <a:gd name="T52" fmla="*/ 57 w 191"/>
                <a:gd name="T53" fmla="*/ 113 h 221"/>
                <a:gd name="T54" fmla="*/ 46 w 191"/>
                <a:gd name="T55" fmla="*/ 121 h 221"/>
                <a:gd name="T56" fmla="*/ 39 w 191"/>
                <a:gd name="T57" fmla="*/ 134 h 221"/>
                <a:gd name="T58" fmla="*/ 51 w 191"/>
                <a:gd name="T59" fmla="*/ 129 h 221"/>
                <a:gd name="T60" fmla="*/ 38 w 191"/>
                <a:gd name="T61" fmla="*/ 143 h 221"/>
                <a:gd name="T62" fmla="*/ 30 w 191"/>
                <a:gd name="T63" fmla="*/ 142 h 221"/>
                <a:gd name="T64" fmla="*/ 25 w 191"/>
                <a:gd name="T65" fmla="*/ 144 h 221"/>
                <a:gd name="T66" fmla="*/ 16 w 191"/>
                <a:gd name="T67" fmla="*/ 149 h 221"/>
                <a:gd name="T68" fmla="*/ 12 w 191"/>
                <a:gd name="T69" fmla="*/ 152 h 221"/>
                <a:gd name="T70" fmla="*/ 10 w 191"/>
                <a:gd name="T71" fmla="*/ 156 h 221"/>
                <a:gd name="T72" fmla="*/ 5 w 191"/>
                <a:gd name="T73" fmla="*/ 162 h 221"/>
                <a:gd name="T74" fmla="*/ 2 w 191"/>
                <a:gd name="T75" fmla="*/ 168 h 221"/>
                <a:gd name="T76" fmla="*/ 5 w 191"/>
                <a:gd name="T77" fmla="*/ 174 h 221"/>
                <a:gd name="T78" fmla="*/ 20 w 191"/>
                <a:gd name="T79" fmla="*/ 171 h 221"/>
                <a:gd name="T80" fmla="*/ 11 w 191"/>
                <a:gd name="T81" fmla="*/ 175 h 221"/>
                <a:gd name="T82" fmla="*/ 3 w 191"/>
                <a:gd name="T83" fmla="*/ 181 h 221"/>
                <a:gd name="T84" fmla="*/ 10 w 191"/>
                <a:gd name="T85" fmla="*/ 187 h 221"/>
                <a:gd name="T86" fmla="*/ 9 w 191"/>
                <a:gd name="T87" fmla="*/ 191 h 221"/>
                <a:gd name="T88" fmla="*/ 7 w 191"/>
                <a:gd name="T89" fmla="*/ 201 h 221"/>
                <a:gd name="T90" fmla="*/ 13 w 191"/>
                <a:gd name="T91" fmla="*/ 209 h 221"/>
                <a:gd name="T92" fmla="*/ 17 w 191"/>
                <a:gd name="T93" fmla="*/ 218 h 221"/>
                <a:gd name="T94" fmla="*/ 31 w 191"/>
                <a:gd name="T95" fmla="*/ 212 h 221"/>
                <a:gd name="T96" fmla="*/ 39 w 191"/>
                <a:gd name="T97" fmla="*/ 204 h 221"/>
                <a:gd name="T98" fmla="*/ 46 w 191"/>
                <a:gd name="T99" fmla="*/ 197 h 221"/>
                <a:gd name="T100" fmla="*/ 54 w 191"/>
                <a:gd name="T101" fmla="*/ 205 h 221"/>
                <a:gd name="T102" fmla="*/ 59 w 191"/>
                <a:gd name="T103" fmla="*/ 176 h 221"/>
                <a:gd name="T104" fmla="*/ 61 w 191"/>
                <a:gd name="T105" fmla="*/ 127 h 221"/>
                <a:gd name="T106" fmla="*/ 79 w 191"/>
                <a:gd name="T107" fmla="*/ 90 h 221"/>
                <a:gd name="T108" fmla="*/ 95 w 191"/>
                <a:gd name="T109" fmla="*/ 61 h 221"/>
                <a:gd name="T110" fmla="*/ 111 w 191"/>
                <a:gd name="T111" fmla="*/ 52 h 221"/>
                <a:gd name="T112" fmla="*/ 118 w 191"/>
                <a:gd name="T113" fmla="*/ 37 h 221"/>
                <a:gd name="T114" fmla="*/ 151 w 191"/>
                <a:gd name="T115" fmla="*/ 43 h 221"/>
                <a:gd name="T116" fmla="*/ 165 w 191"/>
                <a:gd name="T117" fmla="*/ 21 h 221"/>
                <a:gd name="T118" fmla="*/ 32 w 191"/>
                <a:gd name="T119" fmla="*/ 13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221">
                  <a:moveTo>
                    <a:pt x="177" y="40"/>
                  </a:moveTo>
                  <a:cubicBezTo>
                    <a:pt x="178" y="39"/>
                    <a:pt x="178" y="39"/>
                    <a:pt x="178" y="39"/>
                  </a:cubicBezTo>
                  <a:cubicBezTo>
                    <a:pt x="178" y="36"/>
                    <a:pt x="178" y="36"/>
                    <a:pt x="178" y="36"/>
                  </a:cubicBezTo>
                  <a:cubicBezTo>
                    <a:pt x="181" y="34"/>
                    <a:pt x="181" y="34"/>
                    <a:pt x="181" y="34"/>
                  </a:cubicBezTo>
                  <a:cubicBezTo>
                    <a:pt x="183" y="33"/>
                    <a:pt x="183" y="33"/>
                    <a:pt x="183" y="33"/>
                  </a:cubicBezTo>
                  <a:cubicBezTo>
                    <a:pt x="184" y="31"/>
                    <a:pt x="184" y="31"/>
                    <a:pt x="184" y="31"/>
                  </a:cubicBezTo>
                  <a:cubicBezTo>
                    <a:pt x="184" y="29"/>
                    <a:pt x="184" y="29"/>
                    <a:pt x="184" y="29"/>
                  </a:cubicBezTo>
                  <a:cubicBezTo>
                    <a:pt x="186" y="29"/>
                    <a:pt x="186" y="29"/>
                    <a:pt x="186" y="29"/>
                  </a:cubicBezTo>
                  <a:cubicBezTo>
                    <a:pt x="188" y="29"/>
                    <a:pt x="188" y="29"/>
                    <a:pt x="188" y="29"/>
                  </a:cubicBezTo>
                  <a:cubicBezTo>
                    <a:pt x="189" y="28"/>
                    <a:pt x="189" y="28"/>
                    <a:pt x="189" y="28"/>
                  </a:cubicBezTo>
                  <a:cubicBezTo>
                    <a:pt x="189" y="26"/>
                    <a:pt x="189" y="26"/>
                    <a:pt x="189" y="26"/>
                  </a:cubicBezTo>
                  <a:cubicBezTo>
                    <a:pt x="188" y="26"/>
                    <a:pt x="188" y="26"/>
                    <a:pt x="188" y="26"/>
                  </a:cubicBezTo>
                  <a:cubicBezTo>
                    <a:pt x="187" y="25"/>
                    <a:pt x="187" y="25"/>
                    <a:pt x="187" y="25"/>
                  </a:cubicBezTo>
                  <a:cubicBezTo>
                    <a:pt x="186" y="25"/>
                    <a:pt x="186" y="25"/>
                    <a:pt x="186" y="25"/>
                  </a:cubicBezTo>
                  <a:cubicBezTo>
                    <a:pt x="185" y="25"/>
                    <a:pt x="185" y="25"/>
                    <a:pt x="185" y="25"/>
                  </a:cubicBezTo>
                  <a:cubicBezTo>
                    <a:pt x="185" y="26"/>
                    <a:pt x="185" y="26"/>
                    <a:pt x="185" y="26"/>
                  </a:cubicBezTo>
                  <a:cubicBezTo>
                    <a:pt x="185" y="26"/>
                    <a:pt x="185" y="26"/>
                    <a:pt x="185" y="26"/>
                  </a:cubicBezTo>
                  <a:cubicBezTo>
                    <a:pt x="184" y="25"/>
                    <a:pt x="184" y="25"/>
                    <a:pt x="184" y="25"/>
                  </a:cubicBezTo>
                  <a:cubicBezTo>
                    <a:pt x="183" y="25"/>
                    <a:pt x="183" y="25"/>
                    <a:pt x="183" y="25"/>
                  </a:cubicBezTo>
                  <a:cubicBezTo>
                    <a:pt x="183" y="26"/>
                    <a:pt x="183" y="26"/>
                    <a:pt x="183" y="26"/>
                  </a:cubicBezTo>
                  <a:cubicBezTo>
                    <a:pt x="183" y="28"/>
                    <a:pt x="183" y="28"/>
                    <a:pt x="183" y="28"/>
                  </a:cubicBezTo>
                  <a:cubicBezTo>
                    <a:pt x="182" y="27"/>
                    <a:pt x="182" y="27"/>
                    <a:pt x="182" y="27"/>
                  </a:cubicBezTo>
                  <a:cubicBezTo>
                    <a:pt x="182" y="26"/>
                    <a:pt x="182" y="26"/>
                    <a:pt x="182" y="26"/>
                  </a:cubicBezTo>
                  <a:cubicBezTo>
                    <a:pt x="180" y="27"/>
                    <a:pt x="180" y="27"/>
                    <a:pt x="180" y="27"/>
                  </a:cubicBezTo>
                  <a:cubicBezTo>
                    <a:pt x="180" y="28"/>
                    <a:pt x="180" y="28"/>
                    <a:pt x="180" y="28"/>
                  </a:cubicBezTo>
                  <a:cubicBezTo>
                    <a:pt x="179" y="26"/>
                    <a:pt x="179" y="26"/>
                    <a:pt x="179" y="26"/>
                  </a:cubicBezTo>
                  <a:cubicBezTo>
                    <a:pt x="179" y="24"/>
                    <a:pt x="179" y="24"/>
                    <a:pt x="179" y="24"/>
                  </a:cubicBezTo>
                  <a:cubicBezTo>
                    <a:pt x="178" y="24"/>
                    <a:pt x="178" y="24"/>
                    <a:pt x="178" y="24"/>
                  </a:cubicBezTo>
                  <a:cubicBezTo>
                    <a:pt x="177" y="22"/>
                    <a:pt x="177" y="22"/>
                    <a:pt x="177" y="22"/>
                  </a:cubicBezTo>
                  <a:cubicBezTo>
                    <a:pt x="177" y="22"/>
                    <a:pt x="177" y="22"/>
                    <a:pt x="177" y="22"/>
                  </a:cubicBezTo>
                  <a:cubicBezTo>
                    <a:pt x="175" y="22"/>
                    <a:pt x="175" y="22"/>
                    <a:pt x="175" y="22"/>
                  </a:cubicBezTo>
                  <a:cubicBezTo>
                    <a:pt x="174" y="21"/>
                    <a:pt x="174" y="21"/>
                    <a:pt x="174" y="21"/>
                  </a:cubicBezTo>
                  <a:cubicBezTo>
                    <a:pt x="171" y="21"/>
                    <a:pt x="171" y="21"/>
                    <a:pt x="171" y="21"/>
                  </a:cubicBezTo>
                  <a:cubicBezTo>
                    <a:pt x="170" y="20"/>
                    <a:pt x="170" y="20"/>
                    <a:pt x="170" y="20"/>
                  </a:cubicBezTo>
                  <a:cubicBezTo>
                    <a:pt x="171" y="19"/>
                    <a:pt x="171" y="19"/>
                    <a:pt x="171" y="19"/>
                  </a:cubicBezTo>
                  <a:cubicBezTo>
                    <a:pt x="173" y="20"/>
                    <a:pt x="173" y="20"/>
                    <a:pt x="173" y="20"/>
                  </a:cubicBezTo>
                  <a:cubicBezTo>
                    <a:pt x="176" y="20"/>
                    <a:pt x="176" y="20"/>
                    <a:pt x="176" y="20"/>
                  </a:cubicBezTo>
                  <a:cubicBezTo>
                    <a:pt x="178" y="20"/>
                    <a:pt x="178" y="20"/>
                    <a:pt x="178" y="20"/>
                  </a:cubicBezTo>
                  <a:cubicBezTo>
                    <a:pt x="181" y="20"/>
                    <a:pt x="181" y="20"/>
                    <a:pt x="181" y="20"/>
                  </a:cubicBezTo>
                  <a:cubicBezTo>
                    <a:pt x="184" y="20"/>
                    <a:pt x="184" y="20"/>
                    <a:pt x="184" y="20"/>
                  </a:cubicBezTo>
                  <a:cubicBezTo>
                    <a:pt x="186" y="16"/>
                    <a:pt x="186" y="16"/>
                    <a:pt x="186" y="16"/>
                  </a:cubicBezTo>
                  <a:cubicBezTo>
                    <a:pt x="189" y="15"/>
                    <a:pt x="189" y="15"/>
                    <a:pt x="189" y="15"/>
                  </a:cubicBezTo>
                  <a:cubicBezTo>
                    <a:pt x="191" y="14"/>
                    <a:pt x="191" y="14"/>
                    <a:pt x="191" y="14"/>
                  </a:cubicBezTo>
                  <a:cubicBezTo>
                    <a:pt x="191" y="13"/>
                    <a:pt x="191" y="13"/>
                    <a:pt x="191" y="13"/>
                  </a:cubicBezTo>
                  <a:cubicBezTo>
                    <a:pt x="190" y="13"/>
                    <a:pt x="190" y="13"/>
                    <a:pt x="190" y="13"/>
                  </a:cubicBezTo>
                  <a:cubicBezTo>
                    <a:pt x="189" y="12"/>
                    <a:pt x="189" y="12"/>
                    <a:pt x="189" y="12"/>
                  </a:cubicBezTo>
                  <a:cubicBezTo>
                    <a:pt x="188" y="12"/>
                    <a:pt x="188" y="12"/>
                    <a:pt x="188" y="12"/>
                  </a:cubicBezTo>
                  <a:cubicBezTo>
                    <a:pt x="186" y="12"/>
                    <a:pt x="186" y="12"/>
                    <a:pt x="186" y="12"/>
                  </a:cubicBezTo>
                  <a:cubicBezTo>
                    <a:pt x="184" y="10"/>
                    <a:pt x="184" y="10"/>
                    <a:pt x="184" y="10"/>
                  </a:cubicBezTo>
                  <a:cubicBezTo>
                    <a:pt x="183" y="10"/>
                    <a:pt x="183" y="10"/>
                    <a:pt x="183" y="10"/>
                  </a:cubicBezTo>
                  <a:cubicBezTo>
                    <a:pt x="181" y="12"/>
                    <a:pt x="181" y="12"/>
                    <a:pt x="181" y="12"/>
                  </a:cubicBezTo>
                  <a:cubicBezTo>
                    <a:pt x="180" y="12"/>
                    <a:pt x="180" y="12"/>
                    <a:pt x="180" y="12"/>
                  </a:cubicBezTo>
                  <a:cubicBezTo>
                    <a:pt x="180" y="11"/>
                    <a:pt x="180" y="11"/>
                    <a:pt x="180" y="11"/>
                  </a:cubicBezTo>
                  <a:cubicBezTo>
                    <a:pt x="182" y="10"/>
                    <a:pt x="182" y="10"/>
                    <a:pt x="182" y="10"/>
                  </a:cubicBezTo>
                  <a:cubicBezTo>
                    <a:pt x="182" y="9"/>
                    <a:pt x="182" y="9"/>
                    <a:pt x="182" y="9"/>
                  </a:cubicBezTo>
                  <a:cubicBezTo>
                    <a:pt x="180" y="8"/>
                    <a:pt x="180" y="8"/>
                    <a:pt x="180" y="8"/>
                  </a:cubicBezTo>
                  <a:cubicBezTo>
                    <a:pt x="180" y="8"/>
                    <a:pt x="180" y="8"/>
                    <a:pt x="180" y="8"/>
                  </a:cubicBezTo>
                  <a:cubicBezTo>
                    <a:pt x="178" y="8"/>
                    <a:pt x="178" y="8"/>
                    <a:pt x="178" y="8"/>
                  </a:cubicBezTo>
                  <a:cubicBezTo>
                    <a:pt x="177" y="10"/>
                    <a:pt x="177" y="10"/>
                    <a:pt x="177" y="10"/>
                  </a:cubicBezTo>
                  <a:cubicBezTo>
                    <a:pt x="176" y="10"/>
                    <a:pt x="176" y="10"/>
                    <a:pt x="176" y="10"/>
                  </a:cubicBezTo>
                  <a:cubicBezTo>
                    <a:pt x="177" y="9"/>
                    <a:pt x="177" y="9"/>
                    <a:pt x="177" y="9"/>
                  </a:cubicBezTo>
                  <a:cubicBezTo>
                    <a:pt x="176" y="9"/>
                    <a:pt x="176" y="9"/>
                    <a:pt x="176" y="9"/>
                  </a:cubicBezTo>
                  <a:cubicBezTo>
                    <a:pt x="175" y="10"/>
                    <a:pt x="175" y="10"/>
                    <a:pt x="175" y="10"/>
                  </a:cubicBezTo>
                  <a:cubicBezTo>
                    <a:pt x="174" y="10"/>
                    <a:pt x="174" y="10"/>
                    <a:pt x="174" y="10"/>
                  </a:cubicBezTo>
                  <a:cubicBezTo>
                    <a:pt x="174" y="9"/>
                    <a:pt x="174" y="9"/>
                    <a:pt x="174" y="9"/>
                  </a:cubicBezTo>
                  <a:cubicBezTo>
                    <a:pt x="175" y="8"/>
                    <a:pt x="175" y="8"/>
                    <a:pt x="175" y="8"/>
                  </a:cubicBezTo>
                  <a:cubicBezTo>
                    <a:pt x="175" y="7"/>
                    <a:pt x="175" y="7"/>
                    <a:pt x="175" y="7"/>
                  </a:cubicBezTo>
                  <a:cubicBezTo>
                    <a:pt x="173" y="6"/>
                    <a:pt x="173" y="6"/>
                    <a:pt x="173" y="6"/>
                  </a:cubicBezTo>
                  <a:cubicBezTo>
                    <a:pt x="171" y="6"/>
                    <a:pt x="171" y="6"/>
                    <a:pt x="171" y="6"/>
                  </a:cubicBezTo>
                  <a:cubicBezTo>
                    <a:pt x="170" y="6"/>
                    <a:pt x="170" y="6"/>
                    <a:pt x="170" y="6"/>
                  </a:cubicBezTo>
                  <a:cubicBezTo>
                    <a:pt x="170" y="9"/>
                    <a:pt x="170" y="9"/>
                    <a:pt x="170" y="9"/>
                  </a:cubicBezTo>
                  <a:cubicBezTo>
                    <a:pt x="169" y="9"/>
                    <a:pt x="169" y="9"/>
                    <a:pt x="169" y="9"/>
                  </a:cubicBezTo>
                  <a:cubicBezTo>
                    <a:pt x="169" y="10"/>
                    <a:pt x="169" y="10"/>
                    <a:pt x="169" y="10"/>
                  </a:cubicBezTo>
                  <a:cubicBezTo>
                    <a:pt x="170" y="13"/>
                    <a:pt x="170" y="13"/>
                    <a:pt x="170" y="13"/>
                  </a:cubicBezTo>
                  <a:cubicBezTo>
                    <a:pt x="170" y="14"/>
                    <a:pt x="170" y="14"/>
                    <a:pt x="170" y="14"/>
                  </a:cubicBezTo>
                  <a:cubicBezTo>
                    <a:pt x="169" y="15"/>
                    <a:pt x="169" y="15"/>
                    <a:pt x="169" y="15"/>
                  </a:cubicBezTo>
                  <a:cubicBezTo>
                    <a:pt x="168" y="13"/>
                    <a:pt x="168" y="13"/>
                    <a:pt x="168" y="13"/>
                  </a:cubicBezTo>
                  <a:cubicBezTo>
                    <a:pt x="167" y="13"/>
                    <a:pt x="167" y="13"/>
                    <a:pt x="167" y="13"/>
                  </a:cubicBezTo>
                  <a:cubicBezTo>
                    <a:pt x="166" y="14"/>
                    <a:pt x="166" y="14"/>
                    <a:pt x="166" y="14"/>
                  </a:cubicBezTo>
                  <a:cubicBezTo>
                    <a:pt x="165" y="14"/>
                    <a:pt x="165" y="14"/>
                    <a:pt x="165" y="14"/>
                  </a:cubicBezTo>
                  <a:cubicBezTo>
                    <a:pt x="163" y="15"/>
                    <a:pt x="163" y="15"/>
                    <a:pt x="163" y="15"/>
                  </a:cubicBezTo>
                  <a:cubicBezTo>
                    <a:pt x="164" y="12"/>
                    <a:pt x="164" y="12"/>
                    <a:pt x="164" y="12"/>
                  </a:cubicBezTo>
                  <a:cubicBezTo>
                    <a:pt x="166" y="12"/>
                    <a:pt x="166" y="12"/>
                    <a:pt x="166" y="12"/>
                  </a:cubicBezTo>
                  <a:cubicBezTo>
                    <a:pt x="167" y="10"/>
                    <a:pt x="167" y="10"/>
                    <a:pt x="167" y="10"/>
                  </a:cubicBezTo>
                  <a:cubicBezTo>
                    <a:pt x="166" y="9"/>
                    <a:pt x="166" y="9"/>
                    <a:pt x="166" y="9"/>
                  </a:cubicBezTo>
                  <a:cubicBezTo>
                    <a:pt x="166" y="9"/>
                    <a:pt x="166" y="9"/>
                    <a:pt x="166" y="9"/>
                  </a:cubicBezTo>
                  <a:cubicBezTo>
                    <a:pt x="164" y="11"/>
                    <a:pt x="164" y="11"/>
                    <a:pt x="164" y="11"/>
                  </a:cubicBezTo>
                  <a:cubicBezTo>
                    <a:pt x="163" y="10"/>
                    <a:pt x="163" y="10"/>
                    <a:pt x="163" y="10"/>
                  </a:cubicBezTo>
                  <a:cubicBezTo>
                    <a:pt x="163" y="10"/>
                    <a:pt x="163" y="10"/>
                    <a:pt x="163" y="10"/>
                  </a:cubicBezTo>
                  <a:cubicBezTo>
                    <a:pt x="164" y="9"/>
                    <a:pt x="164" y="9"/>
                    <a:pt x="164" y="9"/>
                  </a:cubicBezTo>
                  <a:cubicBezTo>
                    <a:pt x="164" y="8"/>
                    <a:pt x="164" y="8"/>
                    <a:pt x="164" y="8"/>
                  </a:cubicBezTo>
                  <a:cubicBezTo>
                    <a:pt x="163" y="7"/>
                    <a:pt x="163" y="7"/>
                    <a:pt x="163" y="7"/>
                  </a:cubicBezTo>
                  <a:cubicBezTo>
                    <a:pt x="162" y="7"/>
                    <a:pt x="162" y="7"/>
                    <a:pt x="162" y="7"/>
                  </a:cubicBezTo>
                  <a:cubicBezTo>
                    <a:pt x="164" y="6"/>
                    <a:pt x="164" y="6"/>
                    <a:pt x="164" y="6"/>
                  </a:cubicBezTo>
                  <a:cubicBezTo>
                    <a:pt x="164" y="7"/>
                    <a:pt x="164" y="7"/>
                    <a:pt x="164" y="7"/>
                  </a:cubicBezTo>
                  <a:cubicBezTo>
                    <a:pt x="166" y="7"/>
                    <a:pt x="166" y="7"/>
                    <a:pt x="166" y="7"/>
                  </a:cubicBezTo>
                  <a:cubicBezTo>
                    <a:pt x="167" y="4"/>
                    <a:pt x="167" y="4"/>
                    <a:pt x="167" y="4"/>
                  </a:cubicBezTo>
                  <a:cubicBezTo>
                    <a:pt x="167" y="3"/>
                    <a:pt x="167" y="3"/>
                    <a:pt x="167" y="3"/>
                  </a:cubicBezTo>
                  <a:cubicBezTo>
                    <a:pt x="165" y="3"/>
                    <a:pt x="165" y="3"/>
                    <a:pt x="165" y="3"/>
                  </a:cubicBezTo>
                  <a:cubicBezTo>
                    <a:pt x="164" y="3"/>
                    <a:pt x="164" y="3"/>
                    <a:pt x="164" y="3"/>
                  </a:cubicBezTo>
                  <a:cubicBezTo>
                    <a:pt x="165" y="1"/>
                    <a:pt x="165" y="1"/>
                    <a:pt x="165" y="1"/>
                  </a:cubicBezTo>
                  <a:cubicBezTo>
                    <a:pt x="164" y="0"/>
                    <a:pt x="164" y="0"/>
                    <a:pt x="164" y="0"/>
                  </a:cubicBezTo>
                  <a:cubicBezTo>
                    <a:pt x="163" y="1"/>
                    <a:pt x="163" y="1"/>
                    <a:pt x="163" y="1"/>
                  </a:cubicBezTo>
                  <a:cubicBezTo>
                    <a:pt x="162" y="1"/>
                    <a:pt x="162" y="1"/>
                    <a:pt x="162" y="1"/>
                  </a:cubicBezTo>
                  <a:cubicBezTo>
                    <a:pt x="161" y="0"/>
                    <a:pt x="161" y="0"/>
                    <a:pt x="161" y="0"/>
                  </a:cubicBezTo>
                  <a:cubicBezTo>
                    <a:pt x="160" y="1"/>
                    <a:pt x="160" y="1"/>
                    <a:pt x="160" y="1"/>
                  </a:cubicBezTo>
                  <a:cubicBezTo>
                    <a:pt x="160" y="2"/>
                    <a:pt x="160" y="2"/>
                    <a:pt x="160" y="2"/>
                  </a:cubicBezTo>
                  <a:cubicBezTo>
                    <a:pt x="161" y="4"/>
                    <a:pt x="161" y="4"/>
                    <a:pt x="161" y="4"/>
                  </a:cubicBezTo>
                  <a:cubicBezTo>
                    <a:pt x="160" y="5"/>
                    <a:pt x="160" y="5"/>
                    <a:pt x="160" y="5"/>
                  </a:cubicBezTo>
                  <a:cubicBezTo>
                    <a:pt x="159" y="5"/>
                    <a:pt x="159" y="5"/>
                    <a:pt x="159" y="5"/>
                  </a:cubicBezTo>
                  <a:cubicBezTo>
                    <a:pt x="158" y="3"/>
                    <a:pt x="158" y="3"/>
                    <a:pt x="158" y="3"/>
                  </a:cubicBezTo>
                  <a:cubicBezTo>
                    <a:pt x="157" y="4"/>
                    <a:pt x="157" y="4"/>
                    <a:pt x="157" y="4"/>
                  </a:cubicBezTo>
                  <a:cubicBezTo>
                    <a:pt x="157" y="5"/>
                    <a:pt x="157" y="5"/>
                    <a:pt x="157" y="5"/>
                  </a:cubicBezTo>
                  <a:cubicBezTo>
                    <a:pt x="157" y="6"/>
                    <a:pt x="157" y="6"/>
                    <a:pt x="157" y="6"/>
                  </a:cubicBezTo>
                  <a:cubicBezTo>
                    <a:pt x="158" y="6"/>
                    <a:pt x="158" y="6"/>
                    <a:pt x="158" y="6"/>
                  </a:cubicBezTo>
                  <a:cubicBezTo>
                    <a:pt x="159" y="7"/>
                    <a:pt x="159" y="7"/>
                    <a:pt x="159" y="7"/>
                  </a:cubicBezTo>
                  <a:cubicBezTo>
                    <a:pt x="159" y="7"/>
                    <a:pt x="159" y="7"/>
                    <a:pt x="159" y="7"/>
                  </a:cubicBezTo>
                  <a:cubicBezTo>
                    <a:pt x="158" y="8"/>
                    <a:pt x="158" y="8"/>
                    <a:pt x="158" y="8"/>
                  </a:cubicBezTo>
                  <a:cubicBezTo>
                    <a:pt x="158" y="9"/>
                    <a:pt x="158" y="9"/>
                    <a:pt x="158" y="9"/>
                  </a:cubicBezTo>
                  <a:cubicBezTo>
                    <a:pt x="157" y="10"/>
                    <a:pt x="157" y="10"/>
                    <a:pt x="157" y="10"/>
                  </a:cubicBezTo>
                  <a:cubicBezTo>
                    <a:pt x="157" y="11"/>
                    <a:pt x="157" y="11"/>
                    <a:pt x="157" y="11"/>
                  </a:cubicBezTo>
                  <a:cubicBezTo>
                    <a:pt x="157" y="11"/>
                    <a:pt x="157" y="11"/>
                    <a:pt x="157" y="11"/>
                  </a:cubicBezTo>
                  <a:cubicBezTo>
                    <a:pt x="156" y="12"/>
                    <a:pt x="156" y="12"/>
                    <a:pt x="156" y="12"/>
                  </a:cubicBezTo>
                  <a:cubicBezTo>
                    <a:pt x="157" y="14"/>
                    <a:pt x="157" y="14"/>
                    <a:pt x="157" y="14"/>
                  </a:cubicBezTo>
                  <a:cubicBezTo>
                    <a:pt x="156" y="15"/>
                    <a:pt x="156" y="15"/>
                    <a:pt x="156" y="15"/>
                  </a:cubicBezTo>
                  <a:cubicBezTo>
                    <a:pt x="155" y="14"/>
                    <a:pt x="155" y="14"/>
                    <a:pt x="155" y="14"/>
                  </a:cubicBezTo>
                  <a:cubicBezTo>
                    <a:pt x="154" y="15"/>
                    <a:pt x="154" y="15"/>
                    <a:pt x="154" y="15"/>
                  </a:cubicBezTo>
                  <a:cubicBezTo>
                    <a:pt x="153" y="15"/>
                    <a:pt x="153" y="15"/>
                    <a:pt x="153" y="15"/>
                  </a:cubicBezTo>
                  <a:cubicBezTo>
                    <a:pt x="152" y="16"/>
                    <a:pt x="152" y="16"/>
                    <a:pt x="152" y="16"/>
                  </a:cubicBezTo>
                  <a:cubicBezTo>
                    <a:pt x="152" y="14"/>
                    <a:pt x="152" y="14"/>
                    <a:pt x="152" y="14"/>
                  </a:cubicBezTo>
                  <a:cubicBezTo>
                    <a:pt x="154" y="11"/>
                    <a:pt x="154" y="11"/>
                    <a:pt x="154" y="11"/>
                  </a:cubicBezTo>
                  <a:cubicBezTo>
                    <a:pt x="152" y="11"/>
                    <a:pt x="152" y="11"/>
                    <a:pt x="152" y="11"/>
                  </a:cubicBezTo>
                  <a:cubicBezTo>
                    <a:pt x="152" y="10"/>
                    <a:pt x="152" y="10"/>
                    <a:pt x="152" y="10"/>
                  </a:cubicBezTo>
                  <a:cubicBezTo>
                    <a:pt x="153" y="9"/>
                    <a:pt x="153" y="9"/>
                    <a:pt x="153" y="9"/>
                  </a:cubicBezTo>
                  <a:cubicBezTo>
                    <a:pt x="153" y="6"/>
                    <a:pt x="153" y="6"/>
                    <a:pt x="153" y="6"/>
                  </a:cubicBezTo>
                  <a:cubicBezTo>
                    <a:pt x="153" y="5"/>
                    <a:pt x="153" y="5"/>
                    <a:pt x="153" y="5"/>
                  </a:cubicBezTo>
                  <a:cubicBezTo>
                    <a:pt x="152" y="5"/>
                    <a:pt x="152" y="5"/>
                    <a:pt x="152" y="5"/>
                  </a:cubicBezTo>
                  <a:cubicBezTo>
                    <a:pt x="150" y="9"/>
                    <a:pt x="150" y="9"/>
                    <a:pt x="150" y="9"/>
                  </a:cubicBezTo>
                  <a:cubicBezTo>
                    <a:pt x="150" y="11"/>
                    <a:pt x="150" y="11"/>
                    <a:pt x="150" y="11"/>
                  </a:cubicBezTo>
                  <a:cubicBezTo>
                    <a:pt x="147" y="14"/>
                    <a:pt x="147" y="14"/>
                    <a:pt x="147" y="14"/>
                  </a:cubicBezTo>
                  <a:cubicBezTo>
                    <a:pt x="147" y="17"/>
                    <a:pt x="147" y="17"/>
                    <a:pt x="147" y="17"/>
                  </a:cubicBezTo>
                  <a:cubicBezTo>
                    <a:pt x="147" y="18"/>
                    <a:pt x="147" y="18"/>
                    <a:pt x="147" y="18"/>
                  </a:cubicBezTo>
                  <a:cubicBezTo>
                    <a:pt x="147" y="19"/>
                    <a:pt x="147" y="19"/>
                    <a:pt x="147" y="19"/>
                  </a:cubicBezTo>
                  <a:cubicBezTo>
                    <a:pt x="144" y="22"/>
                    <a:pt x="144" y="22"/>
                    <a:pt x="144" y="22"/>
                  </a:cubicBezTo>
                  <a:cubicBezTo>
                    <a:pt x="143" y="23"/>
                    <a:pt x="143" y="23"/>
                    <a:pt x="143" y="23"/>
                  </a:cubicBezTo>
                  <a:cubicBezTo>
                    <a:pt x="143" y="21"/>
                    <a:pt x="143" y="21"/>
                    <a:pt x="143" y="21"/>
                  </a:cubicBezTo>
                  <a:cubicBezTo>
                    <a:pt x="143" y="20"/>
                    <a:pt x="143" y="20"/>
                    <a:pt x="143" y="20"/>
                  </a:cubicBezTo>
                  <a:cubicBezTo>
                    <a:pt x="144" y="17"/>
                    <a:pt x="144" y="17"/>
                    <a:pt x="144" y="17"/>
                  </a:cubicBezTo>
                  <a:cubicBezTo>
                    <a:pt x="144" y="16"/>
                    <a:pt x="144" y="16"/>
                    <a:pt x="144" y="16"/>
                  </a:cubicBezTo>
                  <a:cubicBezTo>
                    <a:pt x="144" y="14"/>
                    <a:pt x="144" y="14"/>
                    <a:pt x="144" y="14"/>
                  </a:cubicBezTo>
                  <a:cubicBezTo>
                    <a:pt x="144" y="13"/>
                    <a:pt x="144" y="13"/>
                    <a:pt x="144" y="13"/>
                  </a:cubicBezTo>
                  <a:cubicBezTo>
                    <a:pt x="146" y="10"/>
                    <a:pt x="146" y="10"/>
                    <a:pt x="146" y="10"/>
                  </a:cubicBezTo>
                  <a:cubicBezTo>
                    <a:pt x="147" y="8"/>
                    <a:pt x="147" y="8"/>
                    <a:pt x="147" y="8"/>
                  </a:cubicBezTo>
                  <a:cubicBezTo>
                    <a:pt x="147" y="8"/>
                    <a:pt x="147" y="8"/>
                    <a:pt x="147" y="8"/>
                  </a:cubicBezTo>
                  <a:cubicBezTo>
                    <a:pt x="147" y="7"/>
                    <a:pt x="147" y="7"/>
                    <a:pt x="147" y="7"/>
                  </a:cubicBezTo>
                  <a:cubicBezTo>
                    <a:pt x="146" y="7"/>
                    <a:pt x="146" y="7"/>
                    <a:pt x="146" y="7"/>
                  </a:cubicBezTo>
                  <a:cubicBezTo>
                    <a:pt x="144" y="5"/>
                    <a:pt x="144" y="5"/>
                    <a:pt x="144" y="5"/>
                  </a:cubicBezTo>
                  <a:cubicBezTo>
                    <a:pt x="143" y="5"/>
                    <a:pt x="143" y="5"/>
                    <a:pt x="143" y="5"/>
                  </a:cubicBezTo>
                  <a:cubicBezTo>
                    <a:pt x="144" y="7"/>
                    <a:pt x="144" y="7"/>
                    <a:pt x="144" y="7"/>
                  </a:cubicBezTo>
                  <a:cubicBezTo>
                    <a:pt x="143" y="8"/>
                    <a:pt x="143" y="8"/>
                    <a:pt x="143" y="8"/>
                  </a:cubicBezTo>
                  <a:cubicBezTo>
                    <a:pt x="143" y="6"/>
                    <a:pt x="143" y="6"/>
                    <a:pt x="143" y="6"/>
                  </a:cubicBezTo>
                  <a:cubicBezTo>
                    <a:pt x="141" y="5"/>
                    <a:pt x="141" y="5"/>
                    <a:pt x="141" y="5"/>
                  </a:cubicBezTo>
                  <a:cubicBezTo>
                    <a:pt x="140" y="5"/>
                    <a:pt x="140" y="5"/>
                    <a:pt x="140" y="5"/>
                  </a:cubicBezTo>
                  <a:cubicBezTo>
                    <a:pt x="139" y="6"/>
                    <a:pt x="139" y="6"/>
                    <a:pt x="139" y="6"/>
                  </a:cubicBezTo>
                  <a:cubicBezTo>
                    <a:pt x="139" y="8"/>
                    <a:pt x="139" y="8"/>
                    <a:pt x="139" y="8"/>
                  </a:cubicBezTo>
                  <a:cubicBezTo>
                    <a:pt x="138" y="9"/>
                    <a:pt x="138" y="9"/>
                    <a:pt x="138" y="9"/>
                  </a:cubicBezTo>
                  <a:cubicBezTo>
                    <a:pt x="138" y="8"/>
                    <a:pt x="138" y="8"/>
                    <a:pt x="138" y="8"/>
                  </a:cubicBezTo>
                  <a:cubicBezTo>
                    <a:pt x="137" y="7"/>
                    <a:pt x="137" y="7"/>
                    <a:pt x="137" y="7"/>
                  </a:cubicBezTo>
                  <a:cubicBezTo>
                    <a:pt x="136" y="8"/>
                    <a:pt x="136" y="8"/>
                    <a:pt x="136" y="8"/>
                  </a:cubicBezTo>
                  <a:cubicBezTo>
                    <a:pt x="136" y="9"/>
                    <a:pt x="136" y="9"/>
                    <a:pt x="136" y="9"/>
                  </a:cubicBezTo>
                  <a:cubicBezTo>
                    <a:pt x="138" y="10"/>
                    <a:pt x="138" y="10"/>
                    <a:pt x="138" y="10"/>
                  </a:cubicBezTo>
                  <a:cubicBezTo>
                    <a:pt x="139" y="12"/>
                    <a:pt x="139" y="12"/>
                    <a:pt x="139" y="12"/>
                  </a:cubicBezTo>
                  <a:cubicBezTo>
                    <a:pt x="138" y="12"/>
                    <a:pt x="138" y="12"/>
                    <a:pt x="138" y="12"/>
                  </a:cubicBezTo>
                  <a:cubicBezTo>
                    <a:pt x="137" y="11"/>
                    <a:pt x="137" y="11"/>
                    <a:pt x="137" y="11"/>
                  </a:cubicBezTo>
                  <a:cubicBezTo>
                    <a:pt x="136" y="13"/>
                    <a:pt x="136" y="13"/>
                    <a:pt x="136" y="13"/>
                  </a:cubicBezTo>
                  <a:cubicBezTo>
                    <a:pt x="136" y="14"/>
                    <a:pt x="136" y="14"/>
                    <a:pt x="136" y="14"/>
                  </a:cubicBezTo>
                  <a:cubicBezTo>
                    <a:pt x="136" y="14"/>
                    <a:pt x="136" y="14"/>
                    <a:pt x="136" y="14"/>
                  </a:cubicBezTo>
                  <a:cubicBezTo>
                    <a:pt x="136" y="15"/>
                    <a:pt x="136" y="15"/>
                    <a:pt x="136" y="15"/>
                  </a:cubicBezTo>
                  <a:cubicBezTo>
                    <a:pt x="134" y="14"/>
                    <a:pt x="134" y="14"/>
                    <a:pt x="134" y="14"/>
                  </a:cubicBezTo>
                  <a:cubicBezTo>
                    <a:pt x="133" y="14"/>
                    <a:pt x="133" y="14"/>
                    <a:pt x="133" y="14"/>
                  </a:cubicBezTo>
                  <a:cubicBezTo>
                    <a:pt x="132" y="16"/>
                    <a:pt x="132" y="16"/>
                    <a:pt x="132" y="16"/>
                  </a:cubicBezTo>
                  <a:cubicBezTo>
                    <a:pt x="131" y="16"/>
                    <a:pt x="131" y="16"/>
                    <a:pt x="131" y="16"/>
                  </a:cubicBezTo>
                  <a:cubicBezTo>
                    <a:pt x="131" y="17"/>
                    <a:pt x="131" y="17"/>
                    <a:pt x="131" y="17"/>
                  </a:cubicBezTo>
                  <a:cubicBezTo>
                    <a:pt x="132" y="18"/>
                    <a:pt x="132" y="18"/>
                    <a:pt x="132" y="18"/>
                  </a:cubicBezTo>
                  <a:cubicBezTo>
                    <a:pt x="130" y="19"/>
                    <a:pt x="130" y="19"/>
                    <a:pt x="130" y="19"/>
                  </a:cubicBezTo>
                  <a:cubicBezTo>
                    <a:pt x="130" y="20"/>
                    <a:pt x="130" y="20"/>
                    <a:pt x="130" y="20"/>
                  </a:cubicBezTo>
                  <a:cubicBezTo>
                    <a:pt x="131" y="22"/>
                    <a:pt x="131" y="22"/>
                    <a:pt x="131" y="22"/>
                  </a:cubicBezTo>
                  <a:cubicBezTo>
                    <a:pt x="130" y="23"/>
                    <a:pt x="130" y="23"/>
                    <a:pt x="130" y="23"/>
                  </a:cubicBezTo>
                  <a:cubicBezTo>
                    <a:pt x="132" y="23"/>
                    <a:pt x="132" y="23"/>
                    <a:pt x="132" y="23"/>
                  </a:cubicBezTo>
                  <a:cubicBezTo>
                    <a:pt x="132" y="24"/>
                    <a:pt x="132" y="24"/>
                    <a:pt x="132" y="24"/>
                  </a:cubicBezTo>
                  <a:cubicBezTo>
                    <a:pt x="131" y="25"/>
                    <a:pt x="131" y="25"/>
                    <a:pt x="131" y="25"/>
                  </a:cubicBezTo>
                  <a:cubicBezTo>
                    <a:pt x="129" y="25"/>
                    <a:pt x="129" y="25"/>
                    <a:pt x="129" y="25"/>
                  </a:cubicBezTo>
                  <a:cubicBezTo>
                    <a:pt x="128" y="22"/>
                    <a:pt x="128" y="22"/>
                    <a:pt x="128" y="22"/>
                  </a:cubicBezTo>
                  <a:cubicBezTo>
                    <a:pt x="127" y="22"/>
                    <a:pt x="127" y="22"/>
                    <a:pt x="127" y="22"/>
                  </a:cubicBezTo>
                  <a:cubicBezTo>
                    <a:pt x="128" y="21"/>
                    <a:pt x="128" y="21"/>
                    <a:pt x="128" y="21"/>
                  </a:cubicBezTo>
                  <a:cubicBezTo>
                    <a:pt x="127" y="20"/>
                    <a:pt x="127" y="20"/>
                    <a:pt x="127" y="20"/>
                  </a:cubicBezTo>
                  <a:cubicBezTo>
                    <a:pt x="125" y="20"/>
                    <a:pt x="125" y="20"/>
                    <a:pt x="125" y="20"/>
                  </a:cubicBezTo>
                  <a:cubicBezTo>
                    <a:pt x="123" y="20"/>
                    <a:pt x="123" y="20"/>
                    <a:pt x="123" y="20"/>
                  </a:cubicBezTo>
                  <a:cubicBezTo>
                    <a:pt x="120" y="18"/>
                    <a:pt x="120" y="18"/>
                    <a:pt x="120" y="18"/>
                  </a:cubicBezTo>
                  <a:cubicBezTo>
                    <a:pt x="120" y="18"/>
                    <a:pt x="120" y="18"/>
                    <a:pt x="120" y="18"/>
                  </a:cubicBezTo>
                  <a:cubicBezTo>
                    <a:pt x="119" y="19"/>
                    <a:pt x="119" y="19"/>
                    <a:pt x="119" y="19"/>
                  </a:cubicBezTo>
                  <a:cubicBezTo>
                    <a:pt x="118" y="18"/>
                    <a:pt x="118" y="18"/>
                    <a:pt x="118" y="18"/>
                  </a:cubicBezTo>
                  <a:cubicBezTo>
                    <a:pt x="116" y="19"/>
                    <a:pt x="116" y="19"/>
                    <a:pt x="116" y="19"/>
                  </a:cubicBezTo>
                  <a:cubicBezTo>
                    <a:pt x="115" y="19"/>
                    <a:pt x="115" y="19"/>
                    <a:pt x="115" y="19"/>
                  </a:cubicBezTo>
                  <a:cubicBezTo>
                    <a:pt x="115" y="20"/>
                    <a:pt x="115" y="20"/>
                    <a:pt x="115" y="20"/>
                  </a:cubicBezTo>
                  <a:cubicBezTo>
                    <a:pt x="117" y="22"/>
                    <a:pt x="117" y="22"/>
                    <a:pt x="117" y="22"/>
                  </a:cubicBezTo>
                  <a:cubicBezTo>
                    <a:pt x="118" y="22"/>
                    <a:pt x="118" y="22"/>
                    <a:pt x="118" y="22"/>
                  </a:cubicBezTo>
                  <a:cubicBezTo>
                    <a:pt x="119" y="23"/>
                    <a:pt x="119" y="23"/>
                    <a:pt x="119" y="23"/>
                  </a:cubicBezTo>
                  <a:cubicBezTo>
                    <a:pt x="121" y="24"/>
                    <a:pt x="121" y="24"/>
                    <a:pt x="121" y="24"/>
                  </a:cubicBezTo>
                  <a:cubicBezTo>
                    <a:pt x="120" y="25"/>
                    <a:pt x="120" y="25"/>
                    <a:pt x="120" y="25"/>
                  </a:cubicBezTo>
                  <a:cubicBezTo>
                    <a:pt x="120" y="27"/>
                    <a:pt x="120" y="27"/>
                    <a:pt x="120" y="27"/>
                  </a:cubicBezTo>
                  <a:cubicBezTo>
                    <a:pt x="122" y="29"/>
                    <a:pt x="122" y="29"/>
                    <a:pt x="122" y="29"/>
                  </a:cubicBezTo>
                  <a:cubicBezTo>
                    <a:pt x="122" y="30"/>
                    <a:pt x="122" y="30"/>
                    <a:pt x="122" y="30"/>
                  </a:cubicBezTo>
                  <a:cubicBezTo>
                    <a:pt x="120" y="29"/>
                    <a:pt x="120" y="29"/>
                    <a:pt x="120" y="29"/>
                  </a:cubicBezTo>
                  <a:cubicBezTo>
                    <a:pt x="119" y="27"/>
                    <a:pt x="119" y="27"/>
                    <a:pt x="119" y="27"/>
                  </a:cubicBezTo>
                  <a:cubicBezTo>
                    <a:pt x="117" y="26"/>
                    <a:pt x="117" y="26"/>
                    <a:pt x="117" y="26"/>
                  </a:cubicBezTo>
                  <a:cubicBezTo>
                    <a:pt x="116" y="25"/>
                    <a:pt x="116" y="25"/>
                    <a:pt x="116" y="25"/>
                  </a:cubicBezTo>
                  <a:cubicBezTo>
                    <a:pt x="116" y="27"/>
                    <a:pt x="116" y="27"/>
                    <a:pt x="116" y="27"/>
                  </a:cubicBezTo>
                  <a:cubicBezTo>
                    <a:pt x="115" y="28"/>
                    <a:pt x="115" y="28"/>
                    <a:pt x="115" y="28"/>
                  </a:cubicBezTo>
                  <a:cubicBezTo>
                    <a:pt x="114" y="26"/>
                    <a:pt x="114" y="26"/>
                    <a:pt x="114" y="26"/>
                  </a:cubicBezTo>
                  <a:cubicBezTo>
                    <a:pt x="113" y="27"/>
                    <a:pt x="113" y="27"/>
                    <a:pt x="113" y="27"/>
                  </a:cubicBezTo>
                  <a:cubicBezTo>
                    <a:pt x="113" y="28"/>
                    <a:pt x="113" y="28"/>
                    <a:pt x="113" y="28"/>
                  </a:cubicBezTo>
                  <a:cubicBezTo>
                    <a:pt x="111" y="29"/>
                    <a:pt x="111" y="29"/>
                    <a:pt x="111" y="29"/>
                  </a:cubicBezTo>
                  <a:cubicBezTo>
                    <a:pt x="111" y="31"/>
                    <a:pt x="111" y="31"/>
                    <a:pt x="111" y="31"/>
                  </a:cubicBezTo>
                  <a:cubicBezTo>
                    <a:pt x="113" y="32"/>
                    <a:pt x="113" y="32"/>
                    <a:pt x="113" y="32"/>
                  </a:cubicBezTo>
                  <a:cubicBezTo>
                    <a:pt x="114" y="34"/>
                    <a:pt x="114" y="34"/>
                    <a:pt x="114" y="34"/>
                  </a:cubicBezTo>
                  <a:cubicBezTo>
                    <a:pt x="113" y="33"/>
                    <a:pt x="113" y="33"/>
                    <a:pt x="113" y="33"/>
                  </a:cubicBezTo>
                  <a:cubicBezTo>
                    <a:pt x="112" y="32"/>
                    <a:pt x="112" y="32"/>
                    <a:pt x="112" y="32"/>
                  </a:cubicBezTo>
                  <a:cubicBezTo>
                    <a:pt x="110" y="34"/>
                    <a:pt x="110" y="34"/>
                    <a:pt x="110" y="34"/>
                  </a:cubicBezTo>
                  <a:cubicBezTo>
                    <a:pt x="110" y="36"/>
                    <a:pt x="110" y="36"/>
                    <a:pt x="110" y="36"/>
                  </a:cubicBezTo>
                  <a:cubicBezTo>
                    <a:pt x="108" y="37"/>
                    <a:pt x="108" y="37"/>
                    <a:pt x="108" y="37"/>
                  </a:cubicBezTo>
                  <a:cubicBezTo>
                    <a:pt x="108" y="36"/>
                    <a:pt x="108" y="36"/>
                    <a:pt x="108" y="36"/>
                  </a:cubicBezTo>
                  <a:cubicBezTo>
                    <a:pt x="109" y="35"/>
                    <a:pt x="109" y="35"/>
                    <a:pt x="109" y="35"/>
                  </a:cubicBezTo>
                  <a:cubicBezTo>
                    <a:pt x="109" y="34"/>
                    <a:pt x="109" y="34"/>
                    <a:pt x="109" y="34"/>
                  </a:cubicBezTo>
                  <a:cubicBezTo>
                    <a:pt x="110" y="31"/>
                    <a:pt x="110" y="31"/>
                    <a:pt x="110" y="31"/>
                  </a:cubicBezTo>
                  <a:cubicBezTo>
                    <a:pt x="109" y="26"/>
                    <a:pt x="109" y="26"/>
                    <a:pt x="109" y="26"/>
                  </a:cubicBezTo>
                  <a:cubicBezTo>
                    <a:pt x="108" y="27"/>
                    <a:pt x="108" y="27"/>
                    <a:pt x="108" y="27"/>
                  </a:cubicBezTo>
                  <a:cubicBezTo>
                    <a:pt x="106" y="30"/>
                    <a:pt x="106" y="30"/>
                    <a:pt x="106" y="30"/>
                  </a:cubicBezTo>
                  <a:cubicBezTo>
                    <a:pt x="106" y="33"/>
                    <a:pt x="106" y="33"/>
                    <a:pt x="106" y="33"/>
                  </a:cubicBezTo>
                  <a:cubicBezTo>
                    <a:pt x="106" y="34"/>
                    <a:pt x="106" y="34"/>
                    <a:pt x="106" y="34"/>
                  </a:cubicBezTo>
                  <a:cubicBezTo>
                    <a:pt x="104" y="36"/>
                    <a:pt x="104" y="36"/>
                    <a:pt x="104" y="36"/>
                  </a:cubicBezTo>
                  <a:cubicBezTo>
                    <a:pt x="104" y="34"/>
                    <a:pt x="104" y="34"/>
                    <a:pt x="104" y="34"/>
                  </a:cubicBezTo>
                  <a:cubicBezTo>
                    <a:pt x="105" y="32"/>
                    <a:pt x="105" y="32"/>
                    <a:pt x="105" y="32"/>
                  </a:cubicBezTo>
                  <a:cubicBezTo>
                    <a:pt x="104" y="29"/>
                    <a:pt x="104" y="29"/>
                    <a:pt x="104" y="29"/>
                  </a:cubicBezTo>
                  <a:cubicBezTo>
                    <a:pt x="104" y="29"/>
                    <a:pt x="104" y="29"/>
                    <a:pt x="104" y="29"/>
                  </a:cubicBezTo>
                  <a:cubicBezTo>
                    <a:pt x="102" y="30"/>
                    <a:pt x="102" y="30"/>
                    <a:pt x="102" y="30"/>
                  </a:cubicBezTo>
                  <a:cubicBezTo>
                    <a:pt x="100" y="33"/>
                    <a:pt x="100" y="33"/>
                    <a:pt x="100" y="33"/>
                  </a:cubicBezTo>
                  <a:cubicBezTo>
                    <a:pt x="101" y="34"/>
                    <a:pt x="101" y="34"/>
                    <a:pt x="101" y="34"/>
                  </a:cubicBezTo>
                  <a:cubicBezTo>
                    <a:pt x="101" y="36"/>
                    <a:pt x="101" y="36"/>
                    <a:pt x="101" y="36"/>
                  </a:cubicBezTo>
                  <a:cubicBezTo>
                    <a:pt x="104" y="38"/>
                    <a:pt x="104" y="38"/>
                    <a:pt x="104" y="38"/>
                  </a:cubicBezTo>
                  <a:cubicBezTo>
                    <a:pt x="104" y="39"/>
                    <a:pt x="104" y="39"/>
                    <a:pt x="104" y="39"/>
                  </a:cubicBezTo>
                  <a:cubicBezTo>
                    <a:pt x="103" y="41"/>
                    <a:pt x="103" y="41"/>
                    <a:pt x="103" y="41"/>
                  </a:cubicBezTo>
                  <a:cubicBezTo>
                    <a:pt x="103" y="39"/>
                    <a:pt x="103" y="39"/>
                    <a:pt x="103" y="39"/>
                  </a:cubicBezTo>
                  <a:cubicBezTo>
                    <a:pt x="101" y="38"/>
                    <a:pt x="101" y="38"/>
                    <a:pt x="101" y="38"/>
                  </a:cubicBezTo>
                  <a:cubicBezTo>
                    <a:pt x="99" y="34"/>
                    <a:pt x="99" y="34"/>
                    <a:pt x="99" y="34"/>
                  </a:cubicBezTo>
                  <a:cubicBezTo>
                    <a:pt x="99" y="34"/>
                    <a:pt x="99" y="34"/>
                    <a:pt x="99" y="34"/>
                  </a:cubicBezTo>
                  <a:cubicBezTo>
                    <a:pt x="96" y="35"/>
                    <a:pt x="96" y="35"/>
                    <a:pt x="96" y="35"/>
                  </a:cubicBezTo>
                  <a:cubicBezTo>
                    <a:pt x="96" y="36"/>
                    <a:pt x="96" y="36"/>
                    <a:pt x="96" y="36"/>
                  </a:cubicBezTo>
                  <a:cubicBezTo>
                    <a:pt x="99" y="38"/>
                    <a:pt x="99" y="38"/>
                    <a:pt x="99" y="38"/>
                  </a:cubicBezTo>
                  <a:cubicBezTo>
                    <a:pt x="100" y="38"/>
                    <a:pt x="100" y="38"/>
                    <a:pt x="100" y="38"/>
                  </a:cubicBezTo>
                  <a:cubicBezTo>
                    <a:pt x="100" y="39"/>
                    <a:pt x="100" y="39"/>
                    <a:pt x="100" y="39"/>
                  </a:cubicBezTo>
                  <a:cubicBezTo>
                    <a:pt x="99" y="39"/>
                    <a:pt x="99" y="39"/>
                    <a:pt x="99" y="39"/>
                  </a:cubicBezTo>
                  <a:cubicBezTo>
                    <a:pt x="97" y="39"/>
                    <a:pt x="97" y="39"/>
                    <a:pt x="97" y="39"/>
                  </a:cubicBezTo>
                  <a:cubicBezTo>
                    <a:pt x="98" y="41"/>
                    <a:pt x="98" y="41"/>
                    <a:pt x="98" y="41"/>
                  </a:cubicBezTo>
                  <a:cubicBezTo>
                    <a:pt x="96" y="40"/>
                    <a:pt x="96" y="40"/>
                    <a:pt x="96" y="40"/>
                  </a:cubicBezTo>
                  <a:cubicBezTo>
                    <a:pt x="96" y="37"/>
                    <a:pt x="96" y="37"/>
                    <a:pt x="96" y="37"/>
                  </a:cubicBezTo>
                  <a:cubicBezTo>
                    <a:pt x="95" y="37"/>
                    <a:pt x="95" y="37"/>
                    <a:pt x="95" y="37"/>
                  </a:cubicBezTo>
                  <a:cubicBezTo>
                    <a:pt x="95" y="36"/>
                    <a:pt x="95" y="36"/>
                    <a:pt x="95" y="36"/>
                  </a:cubicBezTo>
                  <a:cubicBezTo>
                    <a:pt x="94" y="36"/>
                    <a:pt x="94" y="36"/>
                    <a:pt x="94" y="36"/>
                  </a:cubicBezTo>
                  <a:cubicBezTo>
                    <a:pt x="94" y="39"/>
                    <a:pt x="94" y="39"/>
                    <a:pt x="94" y="39"/>
                  </a:cubicBezTo>
                  <a:cubicBezTo>
                    <a:pt x="94" y="40"/>
                    <a:pt x="94" y="40"/>
                    <a:pt x="94" y="40"/>
                  </a:cubicBezTo>
                  <a:cubicBezTo>
                    <a:pt x="94" y="42"/>
                    <a:pt x="94" y="42"/>
                    <a:pt x="94" y="42"/>
                  </a:cubicBezTo>
                  <a:cubicBezTo>
                    <a:pt x="93" y="41"/>
                    <a:pt x="93" y="41"/>
                    <a:pt x="93" y="41"/>
                  </a:cubicBezTo>
                  <a:cubicBezTo>
                    <a:pt x="91" y="42"/>
                    <a:pt x="91" y="42"/>
                    <a:pt x="91" y="42"/>
                  </a:cubicBezTo>
                  <a:cubicBezTo>
                    <a:pt x="89" y="44"/>
                    <a:pt x="89" y="44"/>
                    <a:pt x="89" y="44"/>
                  </a:cubicBezTo>
                  <a:cubicBezTo>
                    <a:pt x="90" y="44"/>
                    <a:pt x="90" y="44"/>
                    <a:pt x="90" y="44"/>
                  </a:cubicBezTo>
                  <a:cubicBezTo>
                    <a:pt x="91" y="44"/>
                    <a:pt x="91" y="44"/>
                    <a:pt x="91" y="44"/>
                  </a:cubicBezTo>
                  <a:cubicBezTo>
                    <a:pt x="92" y="45"/>
                    <a:pt x="92" y="45"/>
                    <a:pt x="92" y="45"/>
                  </a:cubicBezTo>
                  <a:cubicBezTo>
                    <a:pt x="91" y="45"/>
                    <a:pt x="91" y="45"/>
                    <a:pt x="91" y="45"/>
                  </a:cubicBezTo>
                  <a:cubicBezTo>
                    <a:pt x="90" y="46"/>
                    <a:pt x="90" y="46"/>
                    <a:pt x="90" y="46"/>
                  </a:cubicBezTo>
                  <a:cubicBezTo>
                    <a:pt x="91" y="47"/>
                    <a:pt x="91" y="47"/>
                    <a:pt x="91" y="47"/>
                  </a:cubicBezTo>
                  <a:cubicBezTo>
                    <a:pt x="90" y="48"/>
                    <a:pt x="90" y="48"/>
                    <a:pt x="90" y="48"/>
                  </a:cubicBezTo>
                  <a:cubicBezTo>
                    <a:pt x="89" y="48"/>
                    <a:pt x="89" y="48"/>
                    <a:pt x="89" y="48"/>
                  </a:cubicBezTo>
                  <a:cubicBezTo>
                    <a:pt x="89" y="49"/>
                    <a:pt x="89" y="49"/>
                    <a:pt x="89" y="49"/>
                  </a:cubicBezTo>
                  <a:cubicBezTo>
                    <a:pt x="89" y="49"/>
                    <a:pt x="89" y="49"/>
                    <a:pt x="89" y="49"/>
                  </a:cubicBezTo>
                  <a:cubicBezTo>
                    <a:pt x="88" y="49"/>
                    <a:pt x="88" y="49"/>
                    <a:pt x="88" y="49"/>
                  </a:cubicBezTo>
                  <a:cubicBezTo>
                    <a:pt x="87" y="48"/>
                    <a:pt x="87" y="48"/>
                    <a:pt x="87" y="48"/>
                  </a:cubicBezTo>
                  <a:cubicBezTo>
                    <a:pt x="86" y="49"/>
                    <a:pt x="86" y="49"/>
                    <a:pt x="86" y="49"/>
                  </a:cubicBezTo>
                  <a:cubicBezTo>
                    <a:pt x="85" y="50"/>
                    <a:pt x="85" y="50"/>
                    <a:pt x="85" y="50"/>
                  </a:cubicBezTo>
                  <a:cubicBezTo>
                    <a:pt x="85" y="51"/>
                    <a:pt x="85" y="51"/>
                    <a:pt x="85" y="51"/>
                  </a:cubicBezTo>
                  <a:cubicBezTo>
                    <a:pt x="85" y="52"/>
                    <a:pt x="85" y="52"/>
                    <a:pt x="85" y="52"/>
                  </a:cubicBezTo>
                  <a:cubicBezTo>
                    <a:pt x="83" y="52"/>
                    <a:pt x="83" y="52"/>
                    <a:pt x="83" y="52"/>
                  </a:cubicBezTo>
                  <a:cubicBezTo>
                    <a:pt x="82" y="54"/>
                    <a:pt x="82" y="54"/>
                    <a:pt x="82" y="54"/>
                  </a:cubicBezTo>
                  <a:cubicBezTo>
                    <a:pt x="83" y="54"/>
                    <a:pt x="83" y="54"/>
                    <a:pt x="83" y="54"/>
                  </a:cubicBezTo>
                  <a:cubicBezTo>
                    <a:pt x="87" y="53"/>
                    <a:pt x="87" y="53"/>
                    <a:pt x="87" y="53"/>
                  </a:cubicBezTo>
                  <a:cubicBezTo>
                    <a:pt x="88" y="54"/>
                    <a:pt x="88" y="54"/>
                    <a:pt x="88" y="54"/>
                  </a:cubicBezTo>
                  <a:cubicBezTo>
                    <a:pt x="90" y="53"/>
                    <a:pt x="90" y="53"/>
                    <a:pt x="90" y="53"/>
                  </a:cubicBezTo>
                  <a:cubicBezTo>
                    <a:pt x="91" y="53"/>
                    <a:pt x="91" y="53"/>
                    <a:pt x="91" y="53"/>
                  </a:cubicBezTo>
                  <a:cubicBezTo>
                    <a:pt x="91" y="54"/>
                    <a:pt x="91" y="54"/>
                    <a:pt x="91" y="54"/>
                  </a:cubicBezTo>
                  <a:cubicBezTo>
                    <a:pt x="90" y="55"/>
                    <a:pt x="90" y="55"/>
                    <a:pt x="90" y="55"/>
                  </a:cubicBezTo>
                  <a:cubicBezTo>
                    <a:pt x="90" y="58"/>
                    <a:pt x="90" y="58"/>
                    <a:pt x="90" y="58"/>
                  </a:cubicBezTo>
                  <a:cubicBezTo>
                    <a:pt x="89" y="58"/>
                    <a:pt x="89" y="58"/>
                    <a:pt x="89" y="58"/>
                  </a:cubicBezTo>
                  <a:cubicBezTo>
                    <a:pt x="88" y="57"/>
                    <a:pt x="88" y="57"/>
                    <a:pt x="88" y="57"/>
                  </a:cubicBezTo>
                  <a:cubicBezTo>
                    <a:pt x="88" y="56"/>
                    <a:pt x="88" y="56"/>
                    <a:pt x="88" y="56"/>
                  </a:cubicBezTo>
                  <a:cubicBezTo>
                    <a:pt x="87" y="57"/>
                    <a:pt x="87" y="57"/>
                    <a:pt x="87" y="57"/>
                  </a:cubicBezTo>
                  <a:cubicBezTo>
                    <a:pt x="86" y="56"/>
                    <a:pt x="86" y="56"/>
                    <a:pt x="86" y="56"/>
                  </a:cubicBezTo>
                  <a:cubicBezTo>
                    <a:pt x="84" y="56"/>
                    <a:pt x="84" y="56"/>
                    <a:pt x="84" y="56"/>
                  </a:cubicBezTo>
                  <a:cubicBezTo>
                    <a:pt x="85" y="56"/>
                    <a:pt x="85" y="56"/>
                    <a:pt x="85" y="56"/>
                  </a:cubicBezTo>
                  <a:cubicBezTo>
                    <a:pt x="84" y="57"/>
                    <a:pt x="84" y="57"/>
                    <a:pt x="84" y="57"/>
                  </a:cubicBezTo>
                  <a:cubicBezTo>
                    <a:pt x="83" y="57"/>
                    <a:pt x="83" y="57"/>
                    <a:pt x="83" y="57"/>
                  </a:cubicBezTo>
                  <a:cubicBezTo>
                    <a:pt x="82" y="57"/>
                    <a:pt x="82" y="57"/>
                    <a:pt x="82" y="57"/>
                  </a:cubicBezTo>
                  <a:cubicBezTo>
                    <a:pt x="83" y="58"/>
                    <a:pt x="83" y="58"/>
                    <a:pt x="83" y="58"/>
                  </a:cubicBezTo>
                  <a:cubicBezTo>
                    <a:pt x="84" y="59"/>
                    <a:pt x="84" y="59"/>
                    <a:pt x="84" y="59"/>
                  </a:cubicBezTo>
                  <a:cubicBezTo>
                    <a:pt x="83" y="59"/>
                    <a:pt x="83" y="59"/>
                    <a:pt x="83" y="59"/>
                  </a:cubicBezTo>
                  <a:cubicBezTo>
                    <a:pt x="82" y="60"/>
                    <a:pt x="82" y="60"/>
                    <a:pt x="82" y="60"/>
                  </a:cubicBezTo>
                  <a:cubicBezTo>
                    <a:pt x="83" y="62"/>
                    <a:pt x="83" y="62"/>
                    <a:pt x="83" y="62"/>
                  </a:cubicBezTo>
                  <a:cubicBezTo>
                    <a:pt x="82" y="63"/>
                    <a:pt x="82" y="63"/>
                    <a:pt x="82" y="63"/>
                  </a:cubicBezTo>
                  <a:cubicBezTo>
                    <a:pt x="81" y="61"/>
                    <a:pt x="81" y="61"/>
                    <a:pt x="81" y="61"/>
                  </a:cubicBezTo>
                  <a:cubicBezTo>
                    <a:pt x="81" y="60"/>
                    <a:pt x="81" y="60"/>
                    <a:pt x="81" y="60"/>
                  </a:cubicBezTo>
                  <a:cubicBezTo>
                    <a:pt x="80" y="58"/>
                    <a:pt x="80" y="58"/>
                    <a:pt x="80" y="58"/>
                  </a:cubicBezTo>
                  <a:cubicBezTo>
                    <a:pt x="79" y="59"/>
                    <a:pt x="79" y="59"/>
                    <a:pt x="79" y="59"/>
                  </a:cubicBezTo>
                  <a:cubicBezTo>
                    <a:pt x="78" y="60"/>
                    <a:pt x="78" y="60"/>
                    <a:pt x="78" y="60"/>
                  </a:cubicBezTo>
                  <a:cubicBezTo>
                    <a:pt x="77" y="59"/>
                    <a:pt x="77" y="59"/>
                    <a:pt x="77" y="59"/>
                  </a:cubicBezTo>
                  <a:cubicBezTo>
                    <a:pt x="77" y="58"/>
                    <a:pt x="77" y="58"/>
                    <a:pt x="77" y="58"/>
                  </a:cubicBezTo>
                  <a:cubicBezTo>
                    <a:pt x="76" y="58"/>
                    <a:pt x="76" y="58"/>
                    <a:pt x="76" y="58"/>
                  </a:cubicBezTo>
                  <a:cubicBezTo>
                    <a:pt x="75" y="59"/>
                    <a:pt x="75" y="59"/>
                    <a:pt x="75" y="59"/>
                  </a:cubicBezTo>
                  <a:cubicBezTo>
                    <a:pt x="76" y="61"/>
                    <a:pt x="76" y="61"/>
                    <a:pt x="76" y="61"/>
                  </a:cubicBezTo>
                  <a:cubicBezTo>
                    <a:pt x="78" y="61"/>
                    <a:pt x="78" y="61"/>
                    <a:pt x="78" y="61"/>
                  </a:cubicBezTo>
                  <a:cubicBezTo>
                    <a:pt x="80" y="62"/>
                    <a:pt x="80" y="62"/>
                    <a:pt x="80" y="62"/>
                  </a:cubicBezTo>
                  <a:cubicBezTo>
                    <a:pt x="79" y="63"/>
                    <a:pt x="79" y="63"/>
                    <a:pt x="79" y="63"/>
                  </a:cubicBezTo>
                  <a:cubicBezTo>
                    <a:pt x="75" y="64"/>
                    <a:pt x="75" y="64"/>
                    <a:pt x="75" y="64"/>
                  </a:cubicBezTo>
                  <a:cubicBezTo>
                    <a:pt x="75" y="63"/>
                    <a:pt x="75" y="63"/>
                    <a:pt x="75" y="63"/>
                  </a:cubicBezTo>
                  <a:cubicBezTo>
                    <a:pt x="73" y="63"/>
                    <a:pt x="73" y="63"/>
                    <a:pt x="73" y="63"/>
                  </a:cubicBezTo>
                  <a:cubicBezTo>
                    <a:pt x="73" y="65"/>
                    <a:pt x="73" y="65"/>
                    <a:pt x="73" y="65"/>
                  </a:cubicBezTo>
                  <a:cubicBezTo>
                    <a:pt x="74" y="66"/>
                    <a:pt x="74" y="66"/>
                    <a:pt x="74" y="66"/>
                  </a:cubicBezTo>
                  <a:cubicBezTo>
                    <a:pt x="73" y="67"/>
                    <a:pt x="73" y="67"/>
                    <a:pt x="73" y="67"/>
                  </a:cubicBezTo>
                  <a:cubicBezTo>
                    <a:pt x="74" y="67"/>
                    <a:pt x="74" y="67"/>
                    <a:pt x="74" y="67"/>
                  </a:cubicBezTo>
                  <a:cubicBezTo>
                    <a:pt x="76" y="65"/>
                    <a:pt x="76" y="65"/>
                    <a:pt x="76" y="65"/>
                  </a:cubicBezTo>
                  <a:cubicBezTo>
                    <a:pt x="77" y="65"/>
                    <a:pt x="77" y="65"/>
                    <a:pt x="77" y="65"/>
                  </a:cubicBezTo>
                  <a:cubicBezTo>
                    <a:pt x="78" y="66"/>
                    <a:pt x="78" y="66"/>
                    <a:pt x="78" y="66"/>
                  </a:cubicBezTo>
                  <a:cubicBezTo>
                    <a:pt x="76" y="67"/>
                    <a:pt x="76" y="67"/>
                    <a:pt x="76" y="67"/>
                  </a:cubicBezTo>
                  <a:cubicBezTo>
                    <a:pt x="75" y="68"/>
                    <a:pt x="75" y="68"/>
                    <a:pt x="75" y="68"/>
                  </a:cubicBezTo>
                  <a:cubicBezTo>
                    <a:pt x="76" y="70"/>
                    <a:pt x="76" y="70"/>
                    <a:pt x="76" y="70"/>
                  </a:cubicBezTo>
                  <a:cubicBezTo>
                    <a:pt x="78" y="71"/>
                    <a:pt x="78" y="71"/>
                    <a:pt x="78" y="71"/>
                  </a:cubicBezTo>
                  <a:cubicBezTo>
                    <a:pt x="78" y="72"/>
                    <a:pt x="78" y="72"/>
                    <a:pt x="78" y="72"/>
                  </a:cubicBezTo>
                  <a:cubicBezTo>
                    <a:pt x="77" y="71"/>
                    <a:pt x="77" y="71"/>
                    <a:pt x="77" y="71"/>
                  </a:cubicBezTo>
                  <a:cubicBezTo>
                    <a:pt x="76" y="72"/>
                    <a:pt x="76" y="72"/>
                    <a:pt x="76" y="72"/>
                  </a:cubicBezTo>
                  <a:cubicBezTo>
                    <a:pt x="74" y="70"/>
                    <a:pt x="74" y="70"/>
                    <a:pt x="74" y="70"/>
                  </a:cubicBezTo>
                  <a:cubicBezTo>
                    <a:pt x="73" y="70"/>
                    <a:pt x="73" y="70"/>
                    <a:pt x="73" y="70"/>
                  </a:cubicBezTo>
                  <a:cubicBezTo>
                    <a:pt x="72" y="71"/>
                    <a:pt x="72" y="71"/>
                    <a:pt x="72" y="71"/>
                  </a:cubicBezTo>
                  <a:cubicBezTo>
                    <a:pt x="73" y="72"/>
                    <a:pt x="73" y="72"/>
                    <a:pt x="73" y="72"/>
                  </a:cubicBezTo>
                  <a:cubicBezTo>
                    <a:pt x="72" y="72"/>
                    <a:pt x="72" y="72"/>
                    <a:pt x="72" y="72"/>
                  </a:cubicBezTo>
                  <a:cubicBezTo>
                    <a:pt x="70" y="73"/>
                    <a:pt x="70" y="73"/>
                    <a:pt x="70" y="73"/>
                  </a:cubicBezTo>
                  <a:cubicBezTo>
                    <a:pt x="70" y="75"/>
                    <a:pt x="70" y="75"/>
                    <a:pt x="70" y="75"/>
                  </a:cubicBezTo>
                  <a:cubicBezTo>
                    <a:pt x="72" y="75"/>
                    <a:pt x="72" y="75"/>
                    <a:pt x="72" y="75"/>
                  </a:cubicBezTo>
                  <a:cubicBezTo>
                    <a:pt x="73" y="74"/>
                    <a:pt x="73" y="74"/>
                    <a:pt x="73" y="74"/>
                  </a:cubicBezTo>
                  <a:cubicBezTo>
                    <a:pt x="74" y="75"/>
                    <a:pt x="74" y="75"/>
                    <a:pt x="74" y="75"/>
                  </a:cubicBezTo>
                  <a:cubicBezTo>
                    <a:pt x="76" y="75"/>
                    <a:pt x="76" y="75"/>
                    <a:pt x="76" y="75"/>
                  </a:cubicBezTo>
                  <a:cubicBezTo>
                    <a:pt x="76" y="76"/>
                    <a:pt x="76" y="76"/>
                    <a:pt x="76" y="76"/>
                  </a:cubicBezTo>
                  <a:cubicBezTo>
                    <a:pt x="78" y="77"/>
                    <a:pt x="78" y="77"/>
                    <a:pt x="78" y="77"/>
                  </a:cubicBezTo>
                  <a:cubicBezTo>
                    <a:pt x="78" y="78"/>
                    <a:pt x="78" y="78"/>
                    <a:pt x="78" y="78"/>
                  </a:cubicBezTo>
                  <a:cubicBezTo>
                    <a:pt x="75" y="76"/>
                    <a:pt x="75" y="76"/>
                    <a:pt x="75" y="76"/>
                  </a:cubicBezTo>
                  <a:cubicBezTo>
                    <a:pt x="73" y="76"/>
                    <a:pt x="73" y="76"/>
                    <a:pt x="73" y="76"/>
                  </a:cubicBezTo>
                  <a:cubicBezTo>
                    <a:pt x="72" y="77"/>
                    <a:pt x="72" y="77"/>
                    <a:pt x="72" y="77"/>
                  </a:cubicBezTo>
                  <a:cubicBezTo>
                    <a:pt x="70" y="77"/>
                    <a:pt x="70" y="77"/>
                    <a:pt x="70" y="77"/>
                  </a:cubicBezTo>
                  <a:cubicBezTo>
                    <a:pt x="70" y="79"/>
                    <a:pt x="70" y="79"/>
                    <a:pt x="70" y="79"/>
                  </a:cubicBezTo>
                  <a:cubicBezTo>
                    <a:pt x="68" y="80"/>
                    <a:pt x="68" y="80"/>
                    <a:pt x="68" y="80"/>
                  </a:cubicBezTo>
                  <a:cubicBezTo>
                    <a:pt x="67" y="79"/>
                    <a:pt x="67" y="79"/>
                    <a:pt x="67" y="79"/>
                  </a:cubicBezTo>
                  <a:cubicBezTo>
                    <a:pt x="65" y="80"/>
                    <a:pt x="65" y="80"/>
                    <a:pt x="65" y="80"/>
                  </a:cubicBezTo>
                  <a:cubicBezTo>
                    <a:pt x="64" y="80"/>
                    <a:pt x="64" y="80"/>
                    <a:pt x="64" y="80"/>
                  </a:cubicBezTo>
                  <a:cubicBezTo>
                    <a:pt x="64" y="81"/>
                    <a:pt x="64" y="81"/>
                    <a:pt x="64" y="81"/>
                  </a:cubicBezTo>
                  <a:cubicBezTo>
                    <a:pt x="65" y="82"/>
                    <a:pt x="65" y="82"/>
                    <a:pt x="65" y="82"/>
                  </a:cubicBezTo>
                  <a:cubicBezTo>
                    <a:pt x="66" y="83"/>
                    <a:pt x="66" y="83"/>
                    <a:pt x="66" y="83"/>
                  </a:cubicBezTo>
                  <a:cubicBezTo>
                    <a:pt x="65" y="84"/>
                    <a:pt x="65" y="84"/>
                    <a:pt x="65" y="84"/>
                  </a:cubicBezTo>
                  <a:cubicBezTo>
                    <a:pt x="64" y="83"/>
                    <a:pt x="64" y="83"/>
                    <a:pt x="64" y="83"/>
                  </a:cubicBezTo>
                  <a:cubicBezTo>
                    <a:pt x="64" y="84"/>
                    <a:pt x="64" y="84"/>
                    <a:pt x="64" y="84"/>
                  </a:cubicBezTo>
                  <a:cubicBezTo>
                    <a:pt x="65" y="85"/>
                    <a:pt x="65" y="85"/>
                    <a:pt x="65" y="85"/>
                  </a:cubicBezTo>
                  <a:cubicBezTo>
                    <a:pt x="64" y="86"/>
                    <a:pt x="64" y="86"/>
                    <a:pt x="64" y="86"/>
                  </a:cubicBezTo>
                  <a:cubicBezTo>
                    <a:pt x="63" y="85"/>
                    <a:pt x="63" y="85"/>
                    <a:pt x="63" y="85"/>
                  </a:cubicBezTo>
                  <a:cubicBezTo>
                    <a:pt x="62" y="85"/>
                    <a:pt x="62" y="85"/>
                    <a:pt x="62" y="85"/>
                  </a:cubicBezTo>
                  <a:cubicBezTo>
                    <a:pt x="62" y="85"/>
                    <a:pt x="62" y="85"/>
                    <a:pt x="62" y="85"/>
                  </a:cubicBezTo>
                  <a:cubicBezTo>
                    <a:pt x="63" y="86"/>
                    <a:pt x="63" y="86"/>
                    <a:pt x="63" y="86"/>
                  </a:cubicBezTo>
                  <a:cubicBezTo>
                    <a:pt x="62" y="87"/>
                    <a:pt x="62" y="87"/>
                    <a:pt x="62" y="87"/>
                  </a:cubicBezTo>
                  <a:cubicBezTo>
                    <a:pt x="63" y="88"/>
                    <a:pt x="63" y="88"/>
                    <a:pt x="63" y="88"/>
                  </a:cubicBezTo>
                  <a:cubicBezTo>
                    <a:pt x="64" y="88"/>
                    <a:pt x="64" y="88"/>
                    <a:pt x="64" y="88"/>
                  </a:cubicBezTo>
                  <a:cubicBezTo>
                    <a:pt x="63" y="89"/>
                    <a:pt x="63" y="89"/>
                    <a:pt x="63" y="89"/>
                  </a:cubicBezTo>
                  <a:cubicBezTo>
                    <a:pt x="61" y="89"/>
                    <a:pt x="61" y="89"/>
                    <a:pt x="61" y="89"/>
                  </a:cubicBezTo>
                  <a:cubicBezTo>
                    <a:pt x="61" y="88"/>
                    <a:pt x="61" y="88"/>
                    <a:pt x="61" y="88"/>
                  </a:cubicBezTo>
                  <a:cubicBezTo>
                    <a:pt x="61" y="89"/>
                    <a:pt x="61" y="89"/>
                    <a:pt x="61" y="89"/>
                  </a:cubicBezTo>
                  <a:cubicBezTo>
                    <a:pt x="60" y="90"/>
                    <a:pt x="60" y="90"/>
                    <a:pt x="60" y="90"/>
                  </a:cubicBezTo>
                  <a:cubicBezTo>
                    <a:pt x="61" y="91"/>
                    <a:pt x="61" y="91"/>
                    <a:pt x="61" y="91"/>
                  </a:cubicBezTo>
                  <a:cubicBezTo>
                    <a:pt x="64" y="92"/>
                    <a:pt x="64" y="92"/>
                    <a:pt x="64" y="92"/>
                  </a:cubicBezTo>
                  <a:cubicBezTo>
                    <a:pt x="64" y="93"/>
                    <a:pt x="64" y="93"/>
                    <a:pt x="64" y="93"/>
                  </a:cubicBezTo>
                  <a:cubicBezTo>
                    <a:pt x="65" y="93"/>
                    <a:pt x="65" y="93"/>
                    <a:pt x="65" y="93"/>
                  </a:cubicBezTo>
                  <a:cubicBezTo>
                    <a:pt x="66" y="92"/>
                    <a:pt x="66" y="92"/>
                    <a:pt x="66" y="92"/>
                  </a:cubicBezTo>
                  <a:cubicBezTo>
                    <a:pt x="65" y="93"/>
                    <a:pt x="65" y="93"/>
                    <a:pt x="65" y="93"/>
                  </a:cubicBezTo>
                  <a:cubicBezTo>
                    <a:pt x="65" y="94"/>
                    <a:pt x="65" y="94"/>
                    <a:pt x="65" y="94"/>
                  </a:cubicBezTo>
                  <a:cubicBezTo>
                    <a:pt x="64" y="94"/>
                    <a:pt x="64" y="94"/>
                    <a:pt x="64" y="94"/>
                  </a:cubicBezTo>
                  <a:cubicBezTo>
                    <a:pt x="63" y="94"/>
                    <a:pt x="63" y="94"/>
                    <a:pt x="63" y="94"/>
                  </a:cubicBezTo>
                  <a:cubicBezTo>
                    <a:pt x="60" y="94"/>
                    <a:pt x="60" y="94"/>
                    <a:pt x="60" y="94"/>
                  </a:cubicBezTo>
                  <a:cubicBezTo>
                    <a:pt x="59" y="95"/>
                    <a:pt x="59" y="95"/>
                    <a:pt x="59" y="95"/>
                  </a:cubicBezTo>
                  <a:cubicBezTo>
                    <a:pt x="59" y="96"/>
                    <a:pt x="59" y="96"/>
                    <a:pt x="59" y="96"/>
                  </a:cubicBezTo>
                  <a:cubicBezTo>
                    <a:pt x="61" y="96"/>
                    <a:pt x="61" y="96"/>
                    <a:pt x="61" y="96"/>
                  </a:cubicBezTo>
                  <a:cubicBezTo>
                    <a:pt x="61" y="97"/>
                    <a:pt x="61" y="97"/>
                    <a:pt x="61" y="97"/>
                  </a:cubicBezTo>
                  <a:cubicBezTo>
                    <a:pt x="62" y="98"/>
                    <a:pt x="62" y="98"/>
                    <a:pt x="62" y="98"/>
                  </a:cubicBezTo>
                  <a:cubicBezTo>
                    <a:pt x="62" y="99"/>
                    <a:pt x="62" y="99"/>
                    <a:pt x="62" y="99"/>
                  </a:cubicBezTo>
                  <a:cubicBezTo>
                    <a:pt x="61" y="98"/>
                    <a:pt x="61" y="98"/>
                    <a:pt x="61" y="98"/>
                  </a:cubicBezTo>
                  <a:cubicBezTo>
                    <a:pt x="60" y="98"/>
                    <a:pt x="60" y="98"/>
                    <a:pt x="60" y="98"/>
                  </a:cubicBezTo>
                  <a:cubicBezTo>
                    <a:pt x="59" y="99"/>
                    <a:pt x="59" y="99"/>
                    <a:pt x="59" y="99"/>
                  </a:cubicBezTo>
                  <a:cubicBezTo>
                    <a:pt x="59" y="101"/>
                    <a:pt x="59" y="101"/>
                    <a:pt x="59" y="101"/>
                  </a:cubicBezTo>
                  <a:cubicBezTo>
                    <a:pt x="59" y="101"/>
                    <a:pt x="59" y="101"/>
                    <a:pt x="59" y="101"/>
                  </a:cubicBezTo>
                  <a:cubicBezTo>
                    <a:pt x="60" y="102"/>
                    <a:pt x="60" y="102"/>
                    <a:pt x="60" y="102"/>
                  </a:cubicBezTo>
                  <a:cubicBezTo>
                    <a:pt x="60" y="103"/>
                    <a:pt x="60" y="103"/>
                    <a:pt x="60" y="103"/>
                  </a:cubicBezTo>
                  <a:cubicBezTo>
                    <a:pt x="59" y="103"/>
                    <a:pt x="59" y="103"/>
                    <a:pt x="59" y="103"/>
                  </a:cubicBezTo>
                  <a:cubicBezTo>
                    <a:pt x="58" y="102"/>
                    <a:pt x="58" y="102"/>
                    <a:pt x="58" y="102"/>
                  </a:cubicBezTo>
                  <a:cubicBezTo>
                    <a:pt x="58" y="103"/>
                    <a:pt x="58" y="103"/>
                    <a:pt x="58" y="103"/>
                  </a:cubicBezTo>
                  <a:cubicBezTo>
                    <a:pt x="58" y="104"/>
                    <a:pt x="58" y="104"/>
                    <a:pt x="58" y="104"/>
                  </a:cubicBezTo>
                  <a:cubicBezTo>
                    <a:pt x="59" y="105"/>
                    <a:pt x="59" y="105"/>
                    <a:pt x="59" y="105"/>
                  </a:cubicBezTo>
                  <a:cubicBezTo>
                    <a:pt x="59" y="105"/>
                    <a:pt x="59" y="105"/>
                    <a:pt x="59" y="105"/>
                  </a:cubicBezTo>
                  <a:cubicBezTo>
                    <a:pt x="59" y="106"/>
                    <a:pt x="59" y="106"/>
                    <a:pt x="59" y="106"/>
                  </a:cubicBezTo>
                  <a:cubicBezTo>
                    <a:pt x="57" y="105"/>
                    <a:pt x="57" y="105"/>
                    <a:pt x="57" y="105"/>
                  </a:cubicBezTo>
                  <a:cubicBezTo>
                    <a:pt x="56" y="106"/>
                    <a:pt x="56" y="106"/>
                    <a:pt x="56" y="106"/>
                  </a:cubicBezTo>
                  <a:cubicBezTo>
                    <a:pt x="56" y="107"/>
                    <a:pt x="56" y="107"/>
                    <a:pt x="56" y="107"/>
                  </a:cubicBezTo>
                  <a:cubicBezTo>
                    <a:pt x="57" y="107"/>
                    <a:pt x="57" y="107"/>
                    <a:pt x="57" y="107"/>
                  </a:cubicBezTo>
                  <a:cubicBezTo>
                    <a:pt x="57" y="109"/>
                    <a:pt x="57" y="109"/>
                    <a:pt x="57" y="109"/>
                  </a:cubicBezTo>
                  <a:cubicBezTo>
                    <a:pt x="58" y="110"/>
                    <a:pt x="58" y="110"/>
                    <a:pt x="58" y="110"/>
                  </a:cubicBezTo>
                  <a:cubicBezTo>
                    <a:pt x="59" y="110"/>
                    <a:pt x="59" y="110"/>
                    <a:pt x="59" y="110"/>
                  </a:cubicBezTo>
                  <a:cubicBezTo>
                    <a:pt x="59" y="109"/>
                    <a:pt x="59" y="109"/>
                    <a:pt x="59" y="109"/>
                  </a:cubicBezTo>
                  <a:cubicBezTo>
                    <a:pt x="60" y="109"/>
                    <a:pt x="60" y="109"/>
                    <a:pt x="60" y="109"/>
                  </a:cubicBezTo>
                  <a:cubicBezTo>
                    <a:pt x="59" y="111"/>
                    <a:pt x="59" y="111"/>
                    <a:pt x="59" y="111"/>
                  </a:cubicBezTo>
                  <a:cubicBezTo>
                    <a:pt x="58" y="111"/>
                    <a:pt x="58" y="111"/>
                    <a:pt x="58" y="111"/>
                  </a:cubicBezTo>
                  <a:cubicBezTo>
                    <a:pt x="57" y="113"/>
                    <a:pt x="57" y="113"/>
                    <a:pt x="57" y="113"/>
                  </a:cubicBezTo>
                  <a:cubicBezTo>
                    <a:pt x="55" y="113"/>
                    <a:pt x="55" y="113"/>
                    <a:pt x="55" y="113"/>
                  </a:cubicBezTo>
                  <a:cubicBezTo>
                    <a:pt x="54" y="113"/>
                    <a:pt x="54" y="113"/>
                    <a:pt x="54" y="113"/>
                  </a:cubicBezTo>
                  <a:cubicBezTo>
                    <a:pt x="54" y="114"/>
                    <a:pt x="54" y="114"/>
                    <a:pt x="54" y="114"/>
                  </a:cubicBezTo>
                  <a:cubicBezTo>
                    <a:pt x="53" y="115"/>
                    <a:pt x="53" y="115"/>
                    <a:pt x="53" y="115"/>
                  </a:cubicBezTo>
                  <a:cubicBezTo>
                    <a:pt x="51" y="116"/>
                    <a:pt x="51" y="116"/>
                    <a:pt x="51" y="116"/>
                  </a:cubicBezTo>
                  <a:cubicBezTo>
                    <a:pt x="53" y="117"/>
                    <a:pt x="53" y="117"/>
                    <a:pt x="53" y="117"/>
                  </a:cubicBezTo>
                  <a:cubicBezTo>
                    <a:pt x="52" y="117"/>
                    <a:pt x="52" y="117"/>
                    <a:pt x="52" y="117"/>
                  </a:cubicBezTo>
                  <a:cubicBezTo>
                    <a:pt x="50" y="118"/>
                    <a:pt x="50" y="118"/>
                    <a:pt x="50" y="118"/>
                  </a:cubicBezTo>
                  <a:cubicBezTo>
                    <a:pt x="49" y="119"/>
                    <a:pt x="49" y="119"/>
                    <a:pt x="49" y="119"/>
                  </a:cubicBezTo>
                  <a:cubicBezTo>
                    <a:pt x="49" y="120"/>
                    <a:pt x="49" y="120"/>
                    <a:pt x="49" y="120"/>
                  </a:cubicBezTo>
                  <a:cubicBezTo>
                    <a:pt x="51" y="120"/>
                    <a:pt x="51" y="120"/>
                    <a:pt x="51" y="120"/>
                  </a:cubicBezTo>
                  <a:cubicBezTo>
                    <a:pt x="49" y="121"/>
                    <a:pt x="49" y="121"/>
                    <a:pt x="49" y="121"/>
                  </a:cubicBezTo>
                  <a:cubicBezTo>
                    <a:pt x="49" y="123"/>
                    <a:pt x="49" y="123"/>
                    <a:pt x="49" y="123"/>
                  </a:cubicBezTo>
                  <a:cubicBezTo>
                    <a:pt x="47" y="123"/>
                    <a:pt x="47" y="123"/>
                    <a:pt x="47" y="123"/>
                  </a:cubicBezTo>
                  <a:cubicBezTo>
                    <a:pt x="47" y="121"/>
                    <a:pt x="47" y="121"/>
                    <a:pt x="47" y="121"/>
                  </a:cubicBezTo>
                  <a:cubicBezTo>
                    <a:pt x="46" y="121"/>
                    <a:pt x="46" y="121"/>
                    <a:pt x="46" y="121"/>
                  </a:cubicBezTo>
                  <a:cubicBezTo>
                    <a:pt x="46" y="122"/>
                    <a:pt x="46" y="122"/>
                    <a:pt x="46" y="122"/>
                  </a:cubicBezTo>
                  <a:cubicBezTo>
                    <a:pt x="44" y="122"/>
                    <a:pt x="44" y="122"/>
                    <a:pt x="44" y="122"/>
                  </a:cubicBezTo>
                  <a:cubicBezTo>
                    <a:pt x="45" y="123"/>
                    <a:pt x="45" y="123"/>
                    <a:pt x="45" y="123"/>
                  </a:cubicBezTo>
                  <a:cubicBezTo>
                    <a:pt x="44" y="124"/>
                    <a:pt x="44" y="124"/>
                    <a:pt x="44" y="124"/>
                  </a:cubicBezTo>
                  <a:cubicBezTo>
                    <a:pt x="44" y="125"/>
                    <a:pt x="44" y="125"/>
                    <a:pt x="44" y="125"/>
                  </a:cubicBezTo>
                  <a:cubicBezTo>
                    <a:pt x="44" y="126"/>
                    <a:pt x="44" y="126"/>
                    <a:pt x="44" y="126"/>
                  </a:cubicBezTo>
                  <a:cubicBezTo>
                    <a:pt x="42" y="126"/>
                    <a:pt x="42" y="126"/>
                    <a:pt x="42" y="126"/>
                  </a:cubicBezTo>
                  <a:cubicBezTo>
                    <a:pt x="41" y="126"/>
                    <a:pt x="41" y="126"/>
                    <a:pt x="41" y="126"/>
                  </a:cubicBezTo>
                  <a:cubicBezTo>
                    <a:pt x="41" y="128"/>
                    <a:pt x="41" y="128"/>
                    <a:pt x="41" y="128"/>
                  </a:cubicBezTo>
                  <a:cubicBezTo>
                    <a:pt x="40" y="129"/>
                    <a:pt x="40" y="129"/>
                    <a:pt x="40" y="129"/>
                  </a:cubicBezTo>
                  <a:cubicBezTo>
                    <a:pt x="40" y="130"/>
                    <a:pt x="40" y="130"/>
                    <a:pt x="40" y="130"/>
                  </a:cubicBezTo>
                  <a:cubicBezTo>
                    <a:pt x="40" y="132"/>
                    <a:pt x="40" y="132"/>
                    <a:pt x="40" y="132"/>
                  </a:cubicBezTo>
                  <a:cubicBezTo>
                    <a:pt x="38" y="133"/>
                    <a:pt x="38" y="133"/>
                    <a:pt x="38" y="133"/>
                  </a:cubicBezTo>
                  <a:cubicBezTo>
                    <a:pt x="37" y="134"/>
                    <a:pt x="37" y="134"/>
                    <a:pt x="37" y="134"/>
                  </a:cubicBezTo>
                  <a:cubicBezTo>
                    <a:pt x="37" y="135"/>
                    <a:pt x="37" y="135"/>
                    <a:pt x="37" y="135"/>
                  </a:cubicBezTo>
                  <a:cubicBezTo>
                    <a:pt x="39" y="134"/>
                    <a:pt x="39" y="134"/>
                    <a:pt x="39" y="134"/>
                  </a:cubicBezTo>
                  <a:cubicBezTo>
                    <a:pt x="40" y="134"/>
                    <a:pt x="40" y="134"/>
                    <a:pt x="40" y="134"/>
                  </a:cubicBezTo>
                  <a:cubicBezTo>
                    <a:pt x="40" y="135"/>
                    <a:pt x="40" y="135"/>
                    <a:pt x="40" y="135"/>
                  </a:cubicBezTo>
                  <a:cubicBezTo>
                    <a:pt x="39" y="135"/>
                    <a:pt x="39" y="135"/>
                    <a:pt x="39" y="135"/>
                  </a:cubicBezTo>
                  <a:cubicBezTo>
                    <a:pt x="39" y="137"/>
                    <a:pt x="39" y="137"/>
                    <a:pt x="39" y="137"/>
                  </a:cubicBezTo>
                  <a:cubicBezTo>
                    <a:pt x="40" y="139"/>
                    <a:pt x="40" y="139"/>
                    <a:pt x="40" y="139"/>
                  </a:cubicBezTo>
                  <a:cubicBezTo>
                    <a:pt x="42" y="138"/>
                    <a:pt x="42" y="138"/>
                    <a:pt x="42" y="138"/>
                  </a:cubicBezTo>
                  <a:cubicBezTo>
                    <a:pt x="44" y="137"/>
                    <a:pt x="44" y="137"/>
                    <a:pt x="44" y="137"/>
                  </a:cubicBezTo>
                  <a:cubicBezTo>
                    <a:pt x="47" y="134"/>
                    <a:pt x="47" y="134"/>
                    <a:pt x="47" y="134"/>
                  </a:cubicBezTo>
                  <a:cubicBezTo>
                    <a:pt x="47" y="133"/>
                    <a:pt x="47" y="133"/>
                    <a:pt x="47" y="133"/>
                  </a:cubicBezTo>
                  <a:cubicBezTo>
                    <a:pt x="45" y="134"/>
                    <a:pt x="45" y="134"/>
                    <a:pt x="45" y="134"/>
                  </a:cubicBezTo>
                  <a:cubicBezTo>
                    <a:pt x="46" y="132"/>
                    <a:pt x="46" y="132"/>
                    <a:pt x="46" y="132"/>
                  </a:cubicBezTo>
                  <a:cubicBezTo>
                    <a:pt x="47" y="130"/>
                    <a:pt x="47" y="130"/>
                    <a:pt x="47" y="130"/>
                  </a:cubicBezTo>
                  <a:cubicBezTo>
                    <a:pt x="47" y="130"/>
                    <a:pt x="47" y="130"/>
                    <a:pt x="47" y="130"/>
                  </a:cubicBezTo>
                  <a:cubicBezTo>
                    <a:pt x="48" y="129"/>
                    <a:pt x="48" y="129"/>
                    <a:pt x="48" y="129"/>
                  </a:cubicBezTo>
                  <a:cubicBezTo>
                    <a:pt x="50" y="129"/>
                    <a:pt x="50" y="129"/>
                    <a:pt x="50" y="129"/>
                  </a:cubicBezTo>
                  <a:cubicBezTo>
                    <a:pt x="51" y="129"/>
                    <a:pt x="51" y="129"/>
                    <a:pt x="51" y="129"/>
                  </a:cubicBezTo>
                  <a:cubicBezTo>
                    <a:pt x="48" y="131"/>
                    <a:pt x="48" y="131"/>
                    <a:pt x="48" y="131"/>
                  </a:cubicBezTo>
                  <a:cubicBezTo>
                    <a:pt x="48" y="132"/>
                    <a:pt x="48" y="132"/>
                    <a:pt x="48" y="132"/>
                  </a:cubicBezTo>
                  <a:cubicBezTo>
                    <a:pt x="51" y="133"/>
                    <a:pt x="51" y="133"/>
                    <a:pt x="51" y="133"/>
                  </a:cubicBezTo>
                  <a:cubicBezTo>
                    <a:pt x="50" y="134"/>
                    <a:pt x="50" y="134"/>
                    <a:pt x="50" y="134"/>
                  </a:cubicBezTo>
                  <a:cubicBezTo>
                    <a:pt x="49" y="134"/>
                    <a:pt x="49" y="134"/>
                    <a:pt x="49" y="134"/>
                  </a:cubicBezTo>
                  <a:cubicBezTo>
                    <a:pt x="46" y="137"/>
                    <a:pt x="46" y="137"/>
                    <a:pt x="46" y="137"/>
                  </a:cubicBezTo>
                  <a:cubicBezTo>
                    <a:pt x="48" y="138"/>
                    <a:pt x="48" y="138"/>
                    <a:pt x="48" y="138"/>
                  </a:cubicBezTo>
                  <a:cubicBezTo>
                    <a:pt x="47" y="139"/>
                    <a:pt x="47" y="139"/>
                    <a:pt x="47" y="139"/>
                  </a:cubicBezTo>
                  <a:cubicBezTo>
                    <a:pt x="47" y="141"/>
                    <a:pt x="47" y="141"/>
                    <a:pt x="47" y="141"/>
                  </a:cubicBezTo>
                  <a:cubicBezTo>
                    <a:pt x="45" y="141"/>
                    <a:pt x="45" y="141"/>
                    <a:pt x="45" y="141"/>
                  </a:cubicBezTo>
                  <a:cubicBezTo>
                    <a:pt x="44" y="139"/>
                    <a:pt x="44" y="139"/>
                    <a:pt x="44" y="139"/>
                  </a:cubicBezTo>
                  <a:cubicBezTo>
                    <a:pt x="42" y="139"/>
                    <a:pt x="42" y="139"/>
                    <a:pt x="42" y="139"/>
                  </a:cubicBezTo>
                  <a:cubicBezTo>
                    <a:pt x="41" y="140"/>
                    <a:pt x="41" y="140"/>
                    <a:pt x="41" y="140"/>
                  </a:cubicBezTo>
                  <a:cubicBezTo>
                    <a:pt x="41" y="142"/>
                    <a:pt x="41" y="142"/>
                    <a:pt x="41" y="142"/>
                  </a:cubicBezTo>
                  <a:cubicBezTo>
                    <a:pt x="39" y="143"/>
                    <a:pt x="39" y="143"/>
                    <a:pt x="39" y="143"/>
                  </a:cubicBezTo>
                  <a:cubicBezTo>
                    <a:pt x="38" y="143"/>
                    <a:pt x="38" y="143"/>
                    <a:pt x="38" y="143"/>
                  </a:cubicBezTo>
                  <a:cubicBezTo>
                    <a:pt x="39" y="142"/>
                    <a:pt x="39" y="142"/>
                    <a:pt x="39" y="142"/>
                  </a:cubicBezTo>
                  <a:cubicBezTo>
                    <a:pt x="39" y="142"/>
                    <a:pt x="39" y="142"/>
                    <a:pt x="39" y="142"/>
                  </a:cubicBezTo>
                  <a:cubicBezTo>
                    <a:pt x="38" y="140"/>
                    <a:pt x="38" y="140"/>
                    <a:pt x="38" y="140"/>
                  </a:cubicBezTo>
                  <a:cubicBezTo>
                    <a:pt x="38" y="138"/>
                    <a:pt x="38" y="138"/>
                    <a:pt x="38" y="138"/>
                  </a:cubicBezTo>
                  <a:cubicBezTo>
                    <a:pt x="37" y="137"/>
                    <a:pt x="37" y="137"/>
                    <a:pt x="37" y="137"/>
                  </a:cubicBezTo>
                  <a:cubicBezTo>
                    <a:pt x="36" y="137"/>
                    <a:pt x="36" y="137"/>
                    <a:pt x="36" y="137"/>
                  </a:cubicBezTo>
                  <a:cubicBezTo>
                    <a:pt x="35" y="138"/>
                    <a:pt x="35" y="138"/>
                    <a:pt x="35" y="138"/>
                  </a:cubicBezTo>
                  <a:cubicBezTo>
                    <a:pt x="33" y="138"/>
                    <a:pt x="33" y="138"/>
                    <a:pt x="33" y="138"/>
                  </a:cubicBezTo>
                  <a:cubicBezTo>
                    <a:pt x="33" y="139"/>
                    <a:pt x="33" y="139"/>
                    <a:pt x="33" y="139"/>
                  </a:cubicBezTo>
                  <a:cubicBezTo>
                    <a:pt x="36" y="139"/>
                    <a:pt x="36" y="139"/>
                    <a:pt x="36" y="139"/>
                  </a:cubicBezTo>
                  <a:cubicBezTo>
                    <a:pt x="33" y="141"/>
                    <a:pt x="33" y="141"/>
                    <a:pt x="33" y="141"/>
                  </a:cubicBezTo>
                  <a:cubicBezTo>
                    <a:pt x="32" y="140"/>
                    <a:pt x="32" y="140"/>
                    <a:pt x="32" y="140"/>
                  </a:cubicBezTo>
                  <a:cubicBezTo>
                    <a:pt x="30" y="141"/>
                    <a:pt x="30" y="141"/>
                    <a:pt x="30" y="141"/>
                  </a:cubicBezTo>
                  <a:cubicBezTo>
                    <a:pt x="28" y="142"/>
                    <a:pt x="28" y="142"/>
                    <a:pt x="28" y="142"/>
                  </a:cubicBezTo>
                  <a:cubicBezTo>
                    <a:pt x="29" y="142"/>
                    <a:pt x="29" y="142"/>
                    <a:pt x="29" y="142"/>
                  </a:cubicBezTo>
                  <a:cubicBezTo>
                    <a:pt x="30" y="142"/>
                    <a:pt x="30" y="142"/>
                    <a:pt x="30" y="142"/>
                  </a:cubicBezTo>
                  <a:cubicBezTo>
                    <a:pt x="31" y="143"/>
                    <a:pt x="31" y="143"/>
                    <a:pt x="31" y="143"/>
                  </a:cubicBezTo>
                  <a:cubicBezTo>
                    <a:pt x="29" y="144"/>
                    <a:pt x="29" y="144"/>
                    <a:pt x="29" y="144"/>
                  </a:cubicBezTo>
                  <a:cubicBezTo>
                    <a:pt x="28" y="145"/>
                    <a:pt x="28" y="145"/>
                    <a:pt x="28" y="145"/>
                  </a:cubicBezTo>
                  <a:cubicBezTo>
                    <a:pt x="27" y="144"/>
                    <a:pt x="27" y="144"/>
                    <a:pt x="27" y="144"/>
                  </a:cubicBezTo>
                  <a:cubicBezTo>
                    <a:pt x="26" y="144"/>
                    <a:pt x="26" y="144"/>
                    <a:pt x="26" y="144"/>
                  </a:cubicBezTo>
                  <a:cubicBezTo>
                    <a:pt x="26" y="145"/>
                    <a:pt x="26" y="145"/>
                    <a:pt x="26" y="145"/>
                  </a:cubicBezTo>
                  <a:cubicBezTo>
                    <a:pt x="28" y="146"/>
                    <a:pt x="28" y="146"/>
                    <a:pt x="28" y="146"/>
                  </a:cubicBezTo>
                  <a:cubicBezTo>
                    <a:pt x="30" y="146"/>
                    <a:pt x="30" y="146"/>
                    <a:pt x="30" y="146"/>
                  </a:cubicBezTo>
                  <a:cubicBezTo>
                    <a:pt x="30" y="147"/>
                    <a:pt x="30" y="147"/>
                    <a:pt x="30" y="147"/>
                  </a:cubicBezTo>
                  <a:cubicBezTo>
                    <a:pt x="31" y="148"/>
                    <a:pt x="31" y="148"/>
                    <a:pt x="31" y="148"/>
                  </a:cubicBezTo>
                  <a:cubicBezTo>
                    <a:pt x="31" y="149"/>
                    <a:pt x="31" y="149"/>
                    <a:pt x="31" y="149"/>
                  </a:cubicBezTo>
                  <a:cubicBezTo>
                    <a:pt x="29" y="148"/>
                    <a:pt x="29" y="148"/>
                    <a:pt x="29" y="148"/>
                  </a:cubicBezTo>
                  <a:cubicBezTo>
                    <a:pt x="28" y="147"/>
                    <a:pt x="28" y="147"/>
                    <a:pt x="28" y="147"/>
                  </a:cubicBezTo>
                  <a:cubicBezTo>
                    <a:pt x="27" y="147"/>
                    <a:pt x="27" y="147"/>
                    <a:pt x="27" y="147"/>
                  </a:cubicBezTo>
                  <a:cubicBezTo>
                    <a:pt x="25" y="146"/>
                    <a:pt x="25" y="146"/>
                    <a:pt x="25" y="146"/>
                  </a:cubicBezTo>
                  <a:cubicBezTo>
                    <a:pt x="25" y="144"/>
                    <a:pt x="25" y="144"/>
                    <a:pt x="25" y="144"/>
                  </a:cubicBezTo>
                  <a:cubicBezTo>
                    <a:pt x="24" y="144"/>
                    <a:pt x="24" y="144"/>
                    <a:pt x="24" y="144"/>
                  </a:cubicBezTo>
                  <a:cubicBezTo>
                    <a:pt x="24" y="146"/>
                    <a:pt x="24" y="146"/>
                    <a:pt x="24" y="146"/>
                  </a:cubicBezTo>
                  <a:cubicBezTo>
                    <a:pt x="25" y="148"/>
                    <a:pt x="25" y="148"/>
                    <a:pt x="25" y="148"/>
                  </a:cubicBezTo>
                  <a:cubicBezTo>
                    <a:pt x="27" y="149"/>
                    <a:pt x="27" y="149"/>
                    <a:pt x="27" y="149"/>
                  </a:cubicBezTo>
                  <a:cubicBezTo>
                    <a:pt x="29" y="150"/>
                    <a:pt x="29" y="150"/>
                    <a:pt x="29" y="150"/>
                  </a:cubicBezTo>
                  <a:cubicBezTo>
                    <a:pt x="29" y="150"/>
                    <a:pt x="29" y="150"/>
                    <a:pt x="29" y="150"/>
                  </a:cubicBezTo>
                  <a:cubicBezTo>
                    <a:pt x="28" y="151"/>
                    <a:pt x="28" y="151"/>
                    <a:pt x="28" y="151"/>
                  </a:cubicBezTo>
                  <a:cubicBezTo>
                    <a:pt x="25" y="150"/>
                    <a:pt x="25" y="150"/>
                    <a:pt x="25" y="150"/>
                  </a:cubicBezTo>
                  <a:cubicBezTo>
                    <a:pt x="23" y="147"/>
                    <a:pt x="23" y="147"/>
                    <a:pt x="23" y="147"/>
                  </a:cubicBezTo>
                  <a:cubicBezTo>
                    <a:pt x="22" y="148"/>
                    <a:pt x="22" y="148"/>
                    <a:pt x="22" y="148"/>
                  </a:cubicBezTo>
                  <a:cubicBezTo>
                    <a:pt x="20" y="146"/>
                    <a:pt x="20" y="146"/>
                    <a:pt x="20" y="146"/>
                  </a:cubicBezTo>
                  <a:cubicBezTo>
                    <a:pt x="18" y="146"/>
                    <a:pt x="18" y="146"/>
                    <a:pt x="18" y="146"/>
                  </a:cubicBezTo>
                  <a:cubicBezTo>
                    <a:pt x="17" y="146"/>
                    <a:pt x="17" y="146"/>
                    <a:pt x="17" y="146"/>
                  </a:cubicBezTo>
                  <a:cubicBezTo>
                    <a:pt x="17" y="146"/>
                    <a:pt x="17" y="146"/>
                    <a:pt x="17" y="146"/>
                  </a:cubicBezTo>
                  <a:cubicBezTo>
                    <a:pt x="17" y="148"/>
                    <a:pt x="17" y="148"/>
                    <a:pt x="17" y="148"/>
                  </a:cubicBezTo>
                  <a:cubicBezTo>
                    <a:pt x="16" y="149"/>
                    <a:pt x="16" y="149"/>
                    <a:pt x="16" y="149"/>
                  </a:cubicBezTo>
                  <a:cubicBezTo>
                    <a:pt x="17" y="150"/>
                    <a:pt x="17" y="150"/>
                    <a:pt x="17" y="150"/>
                  </a:cubicBezTo>
                  <a:cubicBezTo>
                    <a:pt x="20" y="149"/>
                    <a:pt x="20" y="149"/>
                    <a:pt x="20" y="149"/>
                  </a:cubicBezTo>
                  <a:cubicBezTo>
                    <a:pt x="21" y="150"/>
                    <a:pt x="21" y="150"/>
                    <a:pt x="21" y="150"/>
                  </a:cubicBezTo>
                  <a:cubicBezTo>
                    <a:pt x="20" y="151"/>
                    <a:pt x="20" y="151"/>
                    <a:pt x="20" y="151"/>
                  </a:cubicBezTo>
                  <a:cubicBezTo>
                    <a:pt x="20" y="151"/>
                    <a:pt x="20" y="151"/>
                    <a:pt x="20" y="151"/>
                  </a:cubicBezTo>
                  <a:cubicBezTo>
                    <a:pt x="23" y="150"/>
                    <a:pt x="23" y="150"/>
                    <a:pt x="23" y="150"/>
                  </a:cubicBezTo>
                  <a:cubicBezTo>
                    <a:pt x="24" y="150"/>
                    <a:pt x="24" y="150"/>
                    <a:pt x="24" y="150"/>
                  </a:cubicBezTo>
                  <a:cubicBezTo>
                    <a:pt x="23" y="151"/>
                    <a:pt x="23" y="151"/>
                    <a:pt x="23" y="151"/>
                  </a:cubicBezTo>
                  <a:cubicBezTo>
                    <a:pt x="20" y="152"/>
                    <a:pt x="20" y="152"/>
                    <a:pt x="20" y="152"/>
                  </a:cubicBezTo>
                  <a:cubicBezTo>
                    <a:pt x="19" y="154"/>
                    <a:pt x="19" y="154"/>
                    <a:pt x="19" y="154"/>
                  </a:cubicBezTo>
                  <a:cubicBezTo>
                    <a:pt x="17" y="153"/>
                    <a:pt x="17" y="153"/>
                    <a:pt x="17" y="153"/>
                  </a:cubicBezTo>
                  <a:cubicBezTo>
                    <a:pt x="16" y="151"/>
                    <a:pt x="16" y="151"/>
                    <a:pt x="16" y="151"/>
                  </a:cubicBezTo>
                  <a:cubicBezTo>
                    <a:pt x="15" y="151"/>
                    <a:pt x="15" y="151"/>
                    <a:pt x="15" y="151"/>
                  </a:cubicBezTo>
                  <a:cubicBezTo>
                    <a:pt x="14" y="152"/>
                    <a:pt x="14" y="152"/>
                    <a:pt x="14" y="152"/>
                  </a:cubicBezTo>
                  <a:cubicBezTo>
                    <a:pt x="13" y="151"/>
                    <a:pt x="13" y="151"/>
                    <a:pt x="13" y="151"/>
                  </a:cubicBezTo>
                  <a:cubicBezTo>
                    <a:pt x="12" y="152"/>
                    <a:pt x="12" y="152"/>
                    <a:pt x="12" y="152"/>
                  </a:cubicBezTo>
                  <a:cubicBezTo>
                    <a:pt x="11" y="151"/>
                    <a:pt x="11" y="151"/>
                    <a:pt x="11" y="151"/>
                  </a:cubicBezTo>
                  <a:cubicBezTo>
                    <a:pt x="9" y="152"/>
                    <a:pt x="9" y="152"/>
                    <a:pt x="9" y="152"/>
                  </a:cubicBezTo>
                  <a:cubicBezTo>
                    <a:pt x="10" y="153"/>
                    <a:pt x="10" y="153"/>
                    <a:pt x="10" y="153"/>
                  </a:cubicBezTo>
                  <a:cubicBezTo>
                    <a:pt x="13" y="153"/>
                    <a:pt x="13" y="153"/>
                    <a:pt x="13" y="153"/>
                  </a:cubicBezTo>
                  <a:cubicBezTo>
                    <a:pt x="15" y="154"/>
                    <a:pt x="15" y="154"/>
                    <a:pt x="15" y="154"/>
                  </a:cubicBezTo>
                  <a:cubicBezTo>
                    <a:pt x="17" y="156"/>
                    <a:pt x="17" y="156"/>
                    <a:pt x="17" y="156"/>
                  </a:cubicBezTo>
                  <a:cubicBezTo>
                    <a:pt x="16" y="157"/>
                    <a:pt x="16" y="157"/>
                    <a:pt x="16" y="157"/>
                  </a:cubicBezTo>
                  <a:cubicBezTo>
                    <a:pt x="17" y="158"/>
                    <a:pt x="17" y="158"/>
                    <a:pt x="17" y="158"/>
                  </a:cubicBezTo>
                  <a:cubicBezTo>
                    <a:pt x="16" y="159"/>
                    <a:pt x="16" y="159"/>
                    <a:pt x="16" y="159"/>
                  </a:cubicBezTo>
                  <a:cubicBezTo>
                    <a:pt x="15" y="158"/>
                    <a:pt x="15" y="158"/>
                    <a:pt x="15" y="158"/>
                  </a:cubicBezTo>
                  <a:cubicBezTo>
                    <a:pt x="15" y="156"/>
                    <a:pt x="15" y="156"/>
                    <a:pt x="15" y="156"/>
                  </a:cubicBezTo>
                  <a:cubicBezTo>
                    <a:pt x="13" y="155"/>
                    <a:pt x="13" y="155"/>
                    <a:pt x="13" y="155"/>
                  </a:cubicBezTo>
                  <a:cubicBezTo>
                    <a:pt x="12" y="156"/>
                    <a:pt x="12" y="156"/>
                    <a:pt x="12" y="156"/>
                  </a:cubicBezTo>
                  <a:cubicBezTo>
                    <a:pt x="12" y="157"/>
                    <a:pt x="12" y="157"/>
                    <a:pt x="12" y="157"/>
                  </a:cubicBezTo>
                  <a:cubicBezTo>
                    <a:pt x="12" y="158"/>
                    <a:pt x="12" y="158"/>
                    <a:pt x="12" y="158"/>
                  </a:cubicBezTo>
                  <a:cubicBezTo>
                    <a:pt x="10" y="156"/>
                    <a:pt x="10" y="156"/>
                    <a:pt x="10" y="156"/>
                  </a:cubicBezTo>
                  <a:cubicBezTo>
                    <a:pt x="8" y="158"/>
                    <a:pt x="8" y="158"/>
                    <a:pt x="8" y="158"/>
                  </a:cubicBezTo>
                  <a:cubicBezTo>
                    <a:pt x="10" y="160"/>
                    <a:pt x="10" y="160"/>
                    <a:pt x="10" y="160"/>
                  </a:cubicBezTo>
                  <a:cubicBezTo>
                    <a:pt x="9" y="160"/>
                    <a:pt x="9" y="160"/>
                    <a:pt x="9" y="160"/>
                  </a:cubicBezTo>
                  <a:cubicBezTo>
                    <a:pt x="8" y="160"/>
                    <a:pt x="8" y="160"/>
                    <a:pt x="8" y="160"/>
                  </a:cubicBezTo>
                  <a:cubicBezTo>
                    <a:pt x="7" y="158"/>
                    <a:pt x="7" y="158"/>
                    <a:pt x="7" y="158"/>
                  </a:cubicBezTo>
                  <a:cubicBezTo>
                    <a:pt x="4" y="158"/>
                    <a:pt x="4" y="158"/>
                    <a:pt x="4" y="158"/>
                  </a:cubicBezTo>
                  <a:cubicBezTo>
                    <a:pt x="5" y="160"/>
                    <a:pt x="5" y="160"/>
                    <a:pt x="5" y="160"/>
                  </a:cubicBezTo>
                  <a:cubicBezTo>
                    <a:pt x="4" y="161"/>
                    <a:pt x="4" y="161"/>
                    <a:pt x="4" y="161"/>
                  </a:cubicBezTo>
                  <a:cubicBezTo>
                    <a:pt x="4" y="159"/>
                    <a:pt x="4" y="159"/>
                    <a:pt x="4" y="159"/>
                  </a:cubicBezTo>
                  <a:cubicBezTo>
                    <a:pt x="2" y="158"/>
                    <a:pt x="2" y="158"/>
                    <a:pt x="2" y="158"/>
                  </a:cubicBezTo>
                  <a:cubicBezTo>
                    <a:pt x="1" y="158"/>
                    <a:pt x="1" y="158"/>
                    <a:pt x="1" y="158"/>
                  </a:cubicBezTo>
                  <a:cubicBezTo>
                    <a:pt x="1" y="159"/>
                    <a:pt x="1" y="159"/>
                    <a:pt x="1" y="159"/>
                  </a:cubicBezTo>
                  <a:cubicBezTo>
                    <a:pt x="3" y="161"/>
                    <a:pt x="3" y="161"/>
                    <a:pt x="3" y="161"/>
                  </a:cubicBezTo>
                  <a:cubicBezTo>
                    <a:pt x="2" y="162"/>
                    <a:pt x="2" y="162"/>
                    <a:pt x="2" y="162"/>
                  </a:cubicBezTo>
                  <a:cubicBezTo>
                    <a:pt x="3" y="162"/>
                    <a:pt x="3" y="162"/>
                    <a:pt x="3" y="162"/>
                  </a:cubicBezTo>
                  <a:cubicBezTo>
                    <a:pt x="5" y="162"/>
                    <a:pt x="5" y="162"/>
                    <a:pt x="5" y="162"/>
                  </a:cubicBezTo>
                  <a:cubicBezTo>
                    <a:pt x="8" y="162"/>
                    <a:pt x="8" y="162"/>
                    <a:pt x="8" y="162"/>
                  </a:cubicBezTo>
                  <a:cubicBezTo>
                    <a:pt x="10" y="164"/>
                    <a:pt x="10" y="164"/>
                    <a:pt x="10" y="164"/>
                  </a:cubicBezTo>
                  <a:cubicBezTo>
                    <a:pt x="13" y="164"/>
                    <a:pt x="13" y="164"/>
                    <a:pt x="13" y="164"/>
                  </a:cubicBezTo>
                  <a:cubicBezTo>
                    <a:pt x="13" y="163"/>
                    <a:pt x="13" y="163"/>
                    <a:pt x="13" y="163"/>
                  </a:cubicBezTo>
                  <a:cubicBezTo>
                    <a:pt x="15" y="163"/>
                    <a:pt x="15" y="163"/>
                    <a:pt x="15" y="163"/>
                  </a:cubicBezTo>
                  <a:cubicBezTo>
                    <a:pt x="13" y="165"/>
                    <a:pt x="13" y="165"/>
                    <a:pt x="13" y="165"/>
                  </a:cubicBezTo>
                  <a:cubicBezTo>
                    <a:pt x="11" y="164"/>
                    <a:pt x="11" y="164"/>
                    <a:pt x="11" y="164"/>
                  </a:cubicBezTo>
                  <a:cubicBezTo>
                    <a:pt x="10" y="165"/>
                    <a:pt x="10" y="165"/>
                    <a:pt x="10" y="165"/>
                  </a:cubicBezTo>
                  <a:cubicBezTo>
                    <a:pt x="7" y="163"/>
                    <a:pt x="7" y="163"/>
                    <a:pt x="7" y="163"/>
                  </a:cubicBezTo>
                  <a:cubicBezTo>
                    <a:pt x="5" y="164"/>
                    <a:pt x="5" y="164"/>
                    <a:pt x="5" y="164"/>
                  </a:cubicBezTo>
                  <a:cubicBezTo>
                    <a:pt x="4" y="163"/>
                    <a:pt x="4" y="163"/>
                    <a:pt x="4" y="163"/>
                  </a:cubicBezTo>
                  <a:cubicBezTo>
                    <a:pt x="3" y="165"/>
                    <a:pt x="3" y="165"/>
                    <a:pt x="3" y="165"/>
                  </a:cubicBezTo>
                  <a:cubicBezTo>
                    <a:pt x="1" y="165"/>
                    <a:pt x="1" y="165"/>
                    <a:pt x="1" y="165"/>
                  </a:cubicBezTo>
                  <a:cubicBezTo>
                    <a:pt x="0" y="166"/>
                    <a:pt x="0" y="166"/>
                    <a:pt x="0" y="166"/>
                  </a:cubicBezTo>
                  <a:cubicBezTo>
                    <a:pt x="3" y="167"/>
                    <a:pt x="3" y="167"/>
                    <a:pt x="3" y="167"/>
                  </a:cubicBezTo>
                  <a:cubicBezTo>
                    <a:pt x="2" y="168"/>
                    <a:pt x="2" y="168"/>
                    <a:pt x="2" y="168"/>
                  </a:cubicBezTo>
                  <a:cubicBezTo>
                    <a:pt x="4" y="169"/>
                    <a:pt x="4" y="169"/>
                    <a:pt x="4" y="169"/>
                  </a:cubicBezTo>
                  <a:cubicBezTo>
                    <a:pt x="5" y="168"/>
                    <a:pt x="5" y="168"/>
                    <a:pt x="5" y="168"/>
                  </a:cubicBezTo>
                  <a:cubicBezTo>
                    <a:pt x="7" y="168"/>
                    <a:pt x="7" y="168"/>
                    <a:pt x="7" y="168"/>
                  </a:cubicBezTo>
                  <a:cubicBezTo>
                    <a:pt x="5" y="169"/>
                    <a:pt x="5" y="169"/>
                    <a:pt x="5" y="169"/>
                  </a:cubicBezTo>
                  <a:cubicBezTo>
                    <a:pt x="3" y="169"/>
                    <a:pt x="3" y="169"/>
                    <a:pt x="3" y="169"/>
                  </a:cubicBezTo>
                  <a:cubicBezTo>
                    <a:pt x="2" y="170"/>
                    <a:pt x="2" y="170"/>
                    <a:pt x="2" y="170"/>
                  </a:cubicBezTo>
                  <a:cubicBezTo>
                    <a:pt x="1" y="169"/>
                    <a:pt x="1" y="169"/>
                    <a:pt x="1" y="169"/>
                  </a:cubicBezTo>
                  <a:cubicBezTo>
                    <a:pt x="1" y="170"/>
                    <a:pt x="1" y="170"/>
                    <a:pt x="1" y="170"/>
                  </a:cubicBezTo>
                  <a:cubicBezTo>
                    <a:pt x="3" y="171"/>
                    <a:pt x="3" y="171"/>
                    <a:pt x="3" y="171"/>
                  </a:cubicBezTo>
                  <a:cubicBezTo>
                    <a:pt x="4" y="171"/>
                    <a:pt x="4" y="171"/>
                    <a:pt x="4" y="171"/>
                  </a:cubicBezTo>
                  <a:cubicBezTo>
                    <a:pt x="2" y="172"/>
                    <a:pt x="2" y="172"/>
                    <a:pt x="2" y="172"/>
                  </a:cubicBezTo>
                  <a:cubicBezTo>
                    <a:pt x="1" y="172"/>
                    <a:pt x="1" y="172"/>
                    <a:pt x="1" y="172"/>
                  </a:cubicBezTo>
                  <a:cubicBezTo>
                    <a:pt x="2" y="173"/>
                    <a:pt x="2" y="173"/>
                    <a:pt x="2" y="173"/>
                  </a:cubicBezTo>
                  <a:cubicBezTo>
                    <a:pt x="2" y="173"/>
                    <a:pt x="2" y="173"/>
                    <a:pt x="2" y="173"/>
                  </a:cubicBezTo>
                  <a:cubicBezTo>
                    <a:pt x="3" y="174"/>
                    <a:pt x="3" y="174"/>
                    <a:pt x="3" y="174"/>
                  </a:cubicBezTo>
                  <a:cubicBezTo>
                    <a:pt x="5" y="174"/>
                    <a:pt x="5" y="174"/>
                    <a:pt x="5" y="174"/>
                  </a:cubicBezTo>
                  <a:cubicBezTo>
                    <a:pt x="6" y="173"/>
                    <a:pt x="6" y="173"/>
                    <a:pt x="6" y="173"/>
                  </a:cubicBezTo>
                  <a:cubicBezTo>
                    <a:pt x="9" y="173"/>
                    <a:pt x="9" y="173"/>
                    <a:pt x="9" y="173"/>
                  </a:cubicBezTo>
                  <a:cubicBezTo>
                    <a:pt x="11" y="173"/>
                    <a:pt x="11" y="173"/>
                    <a:pt x="11" y="173"/>
                  </a:cubicBezTo>
                  <a:cubicBezTo>
                    <a:pt x="12" y="174"/>
                    <a:pt x="12" y="174"/>
                    <a:pt x="12" y="174"/>
                  </a:cubicBezTo>
                  <a:cubicBezTo>
                    <a:pt x="13" y="173"/>
                    <a:pt x="13" y="173"/>
                    <a:pt x="13" y="173"/>
                  </a:cubicBezTo>
                  <a:cubicBezTo>
                    <a:pt x="13" y="172"/>
                    <a:pt x="13" y="172"/>
                    <a:pt x="13" y="172"/>
                  </a:cubicBezTo>
                  <a:cubicBezTo>
                    <a:pt x="14" y="172"/>
                    <a:pt x="14" y="172"/>
                    <a:pt x="14" y="172"/>
                  </a:cubicBezTo>
                  <a:cubicBezTo>
                    <a:pt x="15" y="173"/>
                    <a:pt x="15" y="173"/>
                    <a:pt x="15" y="173"/>
                  </a:cubicBezTo>
                  <a:cubicBezTo>
                    <a:pt x="16" y="173"/>
                    <a:pt x="16" y="173"/>
                    <a:pt x="16" y="173"/>
                  </a:cubicBezTo>
                  <a:cubicBezTo>
                    <a:pt x="18" y="171"/>
                    <a:pt x="18" y="171"/>
                    <a:pt x="18" y="171"/>
                  </a:cubicBezTo>
                  <a:cubicBezTo>
                    <a:pt x="19" y="171"/>
                    <a:pt x="19" y="171"/>
                    <a:pt x="19" y="171"/>
                  </a:cubicBezTo>
                  <a:cubicBezTo>
                    <a:pt x="19" y="172"/>
                    <a:pt x="19" y="172"/>
                    <a:pt x="19" y="172"/>
                  </a:cubicBezTo>
                  <a:cubicBezTo>
                    <a:pt x="18" y="173"/>
                    <a:pt x="18" y="173"/>
                    <a:pt x="18" y="173"/>
                  </a:cubicBezTo>
                  <a:cubicBezTo>
                    <a:pt x="20" y="173"/>
                    <a:pt x="20" y="173"/>
                    <a:pt x="20" y="173"/>
                  </a:cubicBezTo>
                  <a:cubicBezTo>
                    <a:pt x="20" y="172"/>
                    <a:pt x="20" y="172"/>
                    <a:pt x="20" y="172"/>
                  </a:cubicBezTo>
                  <a:cubicBezTo>
                    <a:pt x="20" y="171"/>
                    <a:pt x="20" y="171"/>
                    <a:pt x="20" y="171"/>
                  </a:cubicBezTo>
                  <a:cubicBezTo>
                    <a:pt x="21" y="169"/>
                    <a:pt x="21" y="169"/>
                    <a:pt x="21" y="169"/>
                  </a:cubicBezTo>
                  <a:cubicBezTo>
                    <a:pt x="21" y="171"/>
                    <a:pt x="21" y="171"/>
                    <a:pt x="21" y="171"/>
                  </a:cubicBezTo>
                  <a:cubicBezTo>
                    <a:pt x="23" y="173"/>
                    <a:pt x="23" y="173"/>
                    <a:pt x="23" y="173"/>
                  </a:cubicBezTo>
                  <a:cubicBezTo>
                    <a:pt x="21" y="174"/>
                    <a:pt x="21" y="174"/>
                    <a:pt x="21" y="174"/>
                  </a:cubicBezTo>
                  <a:cubicBezTo>
                    <a:pt x="19" y="175"/>
                    <a:pt x="19" y="175"/>
                    <a:pt x="19" y="175"/>
                  </a:cubicBezTo>
                  <a:cubicBezTo>
                    <a:pt x="18" y="176"/>
                    <a:pt x="18" y="176"/>
                    <a:pt x="18" y="176"/>
                  </a:cubicBezTo>
                  <a:cubicBezTo>
                    <a:pt x="18" y="176"/>
                    <a:pt x="18" y="176"/>
                    <a:pt x="18" y="176"/>
                  </a:cubicBezTo>
                  <a:cubicBezTo>
                    <a:pt x="18" y="178"/>
                    <a:pt x="18" y="178"/>
                    <a:pt x="18" y="178"/>
                  </a:cubicBezTo>
                  <a:cubicBezTo>
                    <a:pt x="15" y="178"/>
                    <a:pt x="15" y="178"/>
                    <a:pt x="15" y="178"/>
                  </a:cubicBezTo>
                  <a:cubicBezTo>
                    <a:pt x="15" y="177"/>
                    <a:pt x="15" y="177"/>
                    <a:pt x="15" y="177"/>
                  </a:cubicBezTo>
                  <a:cubicBezTo>
                    <a:pt x="16" y="176"/>
                    <a:pt x="16" y="176"/>
                    <a:pt x="16" y="176"/>
                  </a:cubicBezTo>
                  <a:cubicBezTo>
                    <a:pt x="16" y="174"/>
                    <a:pt x="16" y="174"/>
                    <a:pt x="16" y="174"/>
                  </a:cubicBezTo>
                  <a:cubicBezTo>
                    <a:pt x="14" y="174"/>
                    <a:pt x="14" y="174"/>
                    <a:pt x="14" y="174"/>
                  </a:cubicBezTo>
                  <a:cubicBezTo>
                    <a:pt x="13" y="176"/>
                    <a:pt x="13" y="176"/>
                    <a:pt x="13" y="176"/>
                  </a:cubicBezTo>
                  <a:cubicBezTo>
                    <a:pt x="12" y="177"/>
                    <a:pt x="12" y="177"/>
                    <a:pt x="12" y="177"/>
                  </a:cubicBezTo>
                  <a:cubicBezTo>
                    <a:pt x="11" y="175"/>
                    <a:pt x="11" y="175"/>
                    <a:pt x="11" y="175"/>
                  </a:cubicBezTo>
                  <a:cubicBezTo>
                    <a:pt x="9" y="175"/>
                    <a:pt x="9" y="175"/>
                    <a:pt x="9" y="175"/>
                  </a:cubicBezTo>
                  <a:cubicBezTo>
                    <a:pt x="7" y="175"/>
                    <a:pt x="7" y="175"/>
                    <a:pt x="7" y="175"/>
                  </a:cubicBezTo>
                  <a:cubicBezTo>
                    <a:pt x="6" y="175"/>
                    <a:pt x="6" y="175"/>
                    <a:pt x="6" y="175"/>
                  </a:cubicBezTo>
                  <a:cubicBezTo>
                    <a:pt x="4" y="176"/>
                    <a:pt x="4" y="176"/>
                    <a:pt x="4" y="176"/>
                  </a:cubicBezTo>
                  <a:cubicBezTo>
                    <a:pt x="3" y="176"/>
                    <a:pt x="3" y="176"/>
                    <a:pt x="3" y="176"/>
                  </a:cubicBezTo>
                  <a:cubicBezTo>
                    <a:pt x="1" y="175"/>
                    <a:pt x="1" y="175"/>
                    <a:pt x="1" y="175"/>
                  </a:cubicBezTo>
                  <a:cubicBezTo>
                    <a:pt x="1" y="175"/>
                    <a:pt x="1" y="175"/>
                    <a:pt x="1" y="175"/>
                  </a:cubicBezTo>
                  <a:cubicBezTo>
                    <a:pt x="2" y="177"/>
                    <a:pt x="2" y="177"/>
                    <a:pt x="2" y="177"/>
                  </a:cubicBezTo>
                  <a:cubicBezTo>
                    <a:pt x="1" y="178"/>
                    <a:pt x="1" y="178"/>
                    <a:pt x="1" y="178"/>
                  </a:cubicBezTo>
                  <a:cubicBezTo>
                    <a:pt x="2" y="179"/>
                    <a:pt x="2" y="179"/>
                    <a:pt x="2" y="179"/>
                  </a:cubicBezTo>
                  <a:cubicBezTo>
                    <a:pt x="3" y="178"/>
                    <a:pt x="3" y="178"/>
                    <a:pt x="3" y="178"/>
                  </a:cubicBezTo>
                  <a:cubicBezTo>
                    <a:pt x="4" y="177"/>
                    <a:pt x="4" y="177"/>
                    <a:pt x="4" y="177"/>
                  </a:cubicBezTo>
                  <a:cubicBezTo>
                    <a:pt x="5" y="178"/>
                    <a:pt x="5" y="178"/>
                    <a:pt x="5" y="178"/>
                  </a:cubicBezTo>
                  <a:cubicBezTo>
                    <a:pt x="4" y="179"/>
                    <a:pt x="4" y="179"/>
                    <a:pt x="4" y="179"/>
                  </a:cubicBezTo>
                  <a:cubicBezTo>
                    <a:pt x="4" y="180"/>
                    <a:pt x="4" y="180"/>
                    <a:pt x="4" y="180"/>
                  </a:cubicBezTo>
                  <a:cubicBezTo>
                    <a:pt x="3" y="181"/>
                    <a:pt x="3" y="181"/>
                    <a:pt x="3" y="181"/>
                  </a:cubicBezTo>
                  <a:cubicBezTo>
                    <a:pt x="2" y="180"/>
                    <a:pt x="2" y="180"/>
                    <a:pt x="2" y="180"/>
                  </a:cubicBezTo>
                  <a:cubicBezTo>
                    <a:pt x="3" y="182"/>
                    <a:pt x="3" y="182"/>
                    <a:pt x="3" y="182"/>
                  </a:cubicBezTo>
                  <a:cubicBezTo>
                    <a:pt x="4" y="183"/>
                    <a:pt x="4" y="183"/>
                    <a:pt x="4" y="183"/>
                  </a:cubicBezTo>
                  <a:cubicBezTo>
                    <a:pt x="6" y="180"/>
                    <a:pt x="6" y="180"/>
                    <a:pt x="6" y="180"/>
                  </a:cubicBezTo>
                  <a:cubicBezTo>
                    <a:pt x="8" y="181"/>
                    <a:pt x="8" y="181"/>
                    <a:pt x="8" y="181"/>
                  </a:cubicBezTo>
                  <a:cubicBezTo>
                    <a:pt x="7" y="182"/>
                    <a:pt x="7" y="182"/>
                    <a:pt x="7" y="182"/>
                  </a:cubicBezTo>
                  <a:cubicBezTo>
                    <a:pt x="8" y="183"/>
                    <a:pt x="8" y="183"/>
                    <a:pt x="8" y="183"/>
                  </a:cubicBezTo>
                  <a:cubicBezTo>
                    <a:pt x="5" y="185"/>
                    <a:pt x="5" y="185"/>
                    <a:pt x="5" y="185"/>
                  </a:cubicBezTo>
                  <a:cubicBezTo>
                    <a:pt x="6" y="185"/>
                    <a:pt x="6" y="185"/>
                    <a:pt x="6" y="185"/>
                  </a:cubicBezTo>
                  <a:cubicBezTo>
                    <a:pt x="7" y="185"/>
                    <a:pt x="7" y="185"/>
                    <a:pt x="7" y="185"/>
                  </a:cubicBezTo>
                  <a:cubicBezTo>
                    <a:pt x="6" y="187"/>
                    <a:pt x="6" y="187"/>
                    <a:pt x="6" y="187"/>
                  </a:cubicBezTo>
                  <a:cubicBezTo>
                    <a:pt x="7" y="188"/>
                    <a:pt x="7" y="188"/>
                    <a:pt x="7" y="188"/>
                  </a:cubicBezTo>
                  <a:cubicBezTo>
                    <a:pt x="7" y="190"/>
                    <a:pt x="7" y="190"/>
                    <a:pt x="7" y="190"/>
                  </a:cubicBezTo>
                  <a:cubicBezTo>
                    <a:pt x="7" y="190"/>
                    <a:pt x="7" y="190"/>
                    <a:pt x="7" y="190"/>
                  </a:cubicBezTo>
                  <a:cubicBezTo>
                    <a:pt x="9" y="188"/>
                    <a:pt x="9" y="188"/>
                    <a:pt x="9" y="188"/>
                  </a:cubicBezTo>
                  <a:cubicBezTo>
                    <a:pt x="10" y="187"/>
                    <a:pt x="10" y="187"/>
                    <a:pt x="10" y="187"/>
                  </a:cubicBezTo>
                  <a:cubicBezTo>
                    <a:pt x="10" y="185"/>
                    <a:pt x="10" y="185"/>
                    <a:pt x="10" y="185"/>
                  </a:cubicBezTo>
                  <a:cubicBezTo>
                    <a:pt x="14" y="184"/>
                    <a:pt x="14" y="184"/>
                    <a:pt x="14" y="184"/>
                  </a:cubicBezTo>
                  <a:cubicBezTo>
                    <a:pt x="15" y="184"/>
                    <a:pt x="15" y="184"/>
                    <a:pt x="15" y="184"/>
                  </a:cubicBezTo>
                  <a:cubicBezTo>
                    <a:pt x="17" y="183"/>
                    <a:pt x="17" y="183"/>
                    <a:pt x="17" y="183"/>
                  </a:cubicBezTo>
                  <a:cubicBezTo>
                    <a:pt x="16" y="184"/>
                    <a:pt x="16" y="184"/>
                    <a:pt x="16" y="184"/>
                  </a:cubicBezTo>
                  <a:cubicBezTo>
                    <a:pt x="14" y="185"/>
                    <a:pt x="14" y="185"/>
                    <a:pt x="14" y="185"/>
                  </a:cubicBezTo>
                  <a:cubicBezTo>
                    <a:pt x="14" y="188"/>
                    <a:pt x="14" y="188"/>
                    <a:pt x="14" y="188"/>
                  </a:cubicBezTo>
                  <a:cubicBezTo>
                    <a:pt x="15" y="189"/>
                    <a:pt x="15" y="189"/>
                    <a:pt x="15" y="189"/>
                  </a:cubicBezTo>
                  <a:cubicBezTo>
                    <a:pt x="13" y="188"/>
                    <a:pt x="13" y="188"/>
                    <a:pt x="13" y="188"/>
                  </a:cubicBezTo>
                  <a:cubicBezTo>
                    <a:pt x="13" y="186"/>
                    <a:pt x="13" y="186"/>
                    <a:pt x="13" y="186"/>
                  </a:cubicBezTo>
                  <a:cubicBezTo>
                    <a:pt x="12" y="186"/>
                    <a:pt x="12" y="186"/>
                    <a:pt x="12" y="186"/>
                  </a:cubicBezTo>
                  <a:cubicBezTo>
                    <a:pt x="11" y="188"/>
                    <a:pt x="11" y="188"/>
                    <a:pt x="11" y="188"/>
                  </a:cubicBezTo>
                  <a:cubicBezTo>
                    <a:pt x="10" y="188"/>
                    <a:pt x="10" y="188"/>
                    <a:pt x="10" y="188"/>
                  </a:cubicBezTo>
                  <a:cubicBezTo>
                    <a:pt x="12" y="189"/>
                    <a:pt x="12" y="189"/>
                    <a:pt x="12" y="189"/>
                  </a:cubicBezTo>
                  <a:cubicBezTo>
                    <a:pt x="10" y="191"/>
                    <a:pt x="10" y="191"/>
                    <a:pt x="10" y="191"/>
                  </a:cubicBezTo>
                  <a:cubicBezTo>
                    <a:pt x="9" y="191"/>
                    <a:pt x="9" y="191"/>
                    <a:pt x="9" y="191"/>
                  </a:cubicBezTo>
                  <a:cubicBezTo>
                    <a:pt x="8" y="192"/>
                    <a:pt x="8" y="192"/>
                    <a:pt x="8" y="192"/>
                  </a:cubicBezTo>
                  <a:cubicBezTo>
                    <a:pt x="9" y="193"/>
                    <a:pt x="9" y="193"/>
                    <a:pt x="9" y="193"/>
                  </a:cubicBezTo>
                  <a:cubicBezTo>
                    <a:pt x="12" y="193"/>
                    <a:pt x="12" y="193"/>
                    <a:pt x="12" y="193"/>
                  </a:cubicBezTo>
                  <a:cubicBezTo>
                    <a:pt x="12" y="194"/>
                    <a:pt x="12" y="194"/>
                    <a:pt x="12" y="194"/>
                  </a:cubicBezTo>
                  <a:cubicBezTo>
                    <a:pt x="11" y="194"/>
                    <a:pt x="11" y="194"/>
                    <a:pt x="11" y="194"/>
                  </a:cubicBezTo>
                  <a:cubicBezTo>
                    <a:pt x="10" y="195"/>
                    <a:pt x="10" y="195"/>
                    <a:pt x="10" y="195"/>
                  </a:cubicBezTo>
                  <a:cubicBezTo>
                    <a:pt x="10" y="196"/>
                    <a:pt x="10" y="196"/>
                    <a:pt x="10" y="196"/>
                  </a:cubicBezTo>
                  <a:cubicBezTo>
                    <a:pt x="8" y="195"/>
                    <a:pt x="8" y="195"/>
                    <a:pt x="8" y="195"/>
                  </a:cubicBezTo>
                  <a:cubicBezTo>
                    <a:pt x="7" y="195"/>
                    <a:pt x="7" y="195"/>
                    <a:pt x="7" y="195"/>
                  </a:cubicBezTo>
                  <a:cubicBezTo>
                    <a:pt x="6" y="197"/>
                    <a:pt x="6" y="197"/>
                    <a:pt x="6" y="197"/>
                  </a:cubicBezTo>
                  <a:cubicBezTo>
                    <a:pt x="6" y="195"/>
                    <a:pt x="6" y="195"/>
                    <a:pt x="6" y="195"/>
                  </a:cubicBezTo>
                  <a:cubicBezTo>
                    <a:pt x="5" y="196"/>
                    <a:pt x="5" y="196"/>
                    <a:pt x="5" y="196"/>
                  </a:cubicBezTo>
                  <a:cubicBezTo>
                    <a:pt x="3" y="198"/>
                    <a:pt x="3" y="198"/>
                    <a:pt x="3" y="198"/>
                  </a:cubicBezTo>
                  <a:cubicBezTo>
                    <a:pt x="4" y="200"/>
                    <a:pt x="4" y="200"/>
                    <a:pt x="4" y="200"/>
                  </a:cubicBezTo>
                  <a:cubicBezTo>
                    <a:pt x="6" y="202"/>
                    <a:pt x="6" y="202"/>
                    <a:pt x="6" y="202"/>
                  </a:cubicBezTo>
                  <a:cubicBezTo>
                    <a:pt x="7" y="201"/>
                    <a:pt x="7" y="201"/>
                    <a:pt x="7" y="201"/>
                  </a:cubicBezTo>
                  <a:cubicBezTo>
                    <a:pt x="7" y="202"/>
                    <a:pt x="7" y="202"/>
                    <a:pt x="7" y="202"/>
                  </a:cubicBezTo>
                  <a:cubicBezTo>
                    <a:pt x="9" y="201"/>
                    <a:pt x="9" y="201"/>
                    <a:pt x="9" y="201"/>
                  </a:cubicBezTo>
                  <a:cubicBezTo>
                    <a:pt x="8" y="200"/>
                    <a:pt x="8" y="200"/>
                    <a:pt x="8" y="200"/>
                  </a:cubicBezTo>
                  <a:cubicBezTo>
                    <a:pt x="9" y="198"/>
                    <a:pt x="9" y="198"/>
                    <a:pt x="9" y="198"/>
                  </a:cubicBezTo>
                  <a:cubicBezTo>
                    <a:pt x="11" y="200"/>
                    <a:pt x="11" y="200"/>
                    <a:pt x="11" y="200"/>
                  </a:cubicBezTo>
                  <a:cubicBezTo>
                    <a:pt x="10" y="200"/>
                    <a:pt x="10" y="200"/>
                    <a:pt x="10" y="200"/>
                  </a:cubicBezTo>
                  <a:cubicBezTo>
                    <a:pt x="11" y="202"/>
                    <a:pt x="11" y="202"/>
                    <a:pt x="11" y="202"/>
                  </a:cubicBezTo>
                  <a:cubicBezTo>
                    <a:pt x="11" y="203"/>
                    <a:pt x="11" y="203"/>
                    <a:pt x="11" y="203"/>
                  </a:cubicBezTo>
                  <a:cubicBezTo>
                    <a:pt x="10" y="204"/>
                    <a:pt x="10" y="204"/>
                    <a:pt x="10" y="204"/>
                  </a:cubicBezTo>
                  <a:cubicBezTo>
                    <a:pt x="11" y="207"/>
                    <a:pt x="11" y="207"/>
                    <a:pt x="11" y="207"/>
                  </a:cubicBezTo>
                  <a:cubicBezTo>
                    <a:pt x="12" y="206"/>
                    <a:pt x="12" y="206"/>
                    <a:pt x="12" y="206"/>
                  </a:cubicBezTo>
                  <a:cubicBezTo>
                    <a:pt x="14" y="205"/>
                    <a:pt x="14" y="205"/>
                    <a:pt x="14" y="205"/>
                  </a:cubicBezTo>
                  <a:cubicBezTo>
                    <a:pt x="15" y="206"/>
                    <a:pt x="15" y="206"/>
                    <a:pt x="15" y="206"/>
                  </a:cubicBezTo>
                  <a:cubicBezTo>
                    <a:pt x="13" y="206"/>
                    <a:pt x="13" y="206"/>
                    <a:pt x="13" y="206"/>
                  </a:cubicBezTo>
                  <a:cubicBezTo>
                    <a:pt x="12" y="207"/>
                    <a:pt x="12" y="207"/>
                    <a:pt x="12" y="207"/>
                  </a:cubicBezTo>
                  <a:cubicBezTo>
                    <a:pt x="13" y="209"/>
                    <a:pt x="13" y="209"/>
                    <a:pt x="13" y="209"/>
                  </a:cubicBezTo>
                  <a:cubicBezTo>
                    <a:pt x="13" y="209"/>
                    <a:pt x="13" y="209"/>
                    <a:pt x="13" y="209"/>
                  </a:cubicBezTo>
                  <a:cubicBezTo>
                    <a:pt x="9" y="207"/>
                    <a:pt x="9" y="207"/>
                    <a:pt x="9" y="207"/>
                  </a:cubicBezTo>
                  <a:cubicBezTo>
                    <a:pt x="8" y="207"/>
                    <a:pt x="8" y="207"/>
                    <a:pt x="8" y="207"/>
                  </a:cubicBezTo>
                  <a:cubicBezTo>
                    <a:pt x="7" y="207"/>
                    <a:pt x="7" y="207"/>
                    <a:pt x="7" y="207"/>
                  </a:cubicBezTo>
                  <a:cubicBezTo>
                    <a:pt x="6" y="207"/>
                    <a:pt x="6" y="207"/>
                    <a:pt x="6" y="207"/>
                  </a:cubicBezTo>
                  <a:cubicBezTo>
                    <a:pt x="6" y="208"/>
                    <a:pt x="6" y="208"/>
                    <a:pt x="6" y="208"/>
                  </a:cubicBezTo>
                  <a:cubicBezTo>
                    <a:pt x="5" y="209"/>
                    <a:pt x="5" y="209"/>
                    <a:pt x="5" y="209"/>
                  </a:cubicBezTo>
                  <a:cubicBezTo>
                    <a:pt x="7" y="213"/>
                    <a:pt x="7" y="213"/>
                    <a:pt x="7" y="213"/>
                  </a:cubicBezTo>
                  <a:cubicBezTo>
                    <a:pt x="9" y="213"/>
                    <a:pt x="9" y="213"/>
                    <a:pt x="9" y="213"/>
                  </a:cubicBezTo>
                  <a:cubicBezTo>
                    <a:pt x="12" y="216"/>
                    <a:pt x="12" y="216"/>
                    <a:pt x="12" y="216"/>
                  </a:cubicBezTo>
                  <a:cubicBezTo>
                    <a:pt x="15" y="217"/>
                    <a:pt x="15" y="217"/>
                    <a:pt x="15" y="217"/>
                  </a:cubicBezTo>
                  <a:cubicBezTo>
                    <a:pt x="16" y="218"/>
                    <a:pt x="16" y="218"/>
                    <a:pt x="16" y="218"/>
                  </a:cubicBezTo>
                  <a:cubicBezTo>
                    <a:pt x="15" y="219"/>
                    <a:pt x="15" y="219"/>
                    <a:pt x="15" y="219"/>
                  </a:cubicBezTo>
                  <a:cubicBezTo>
                    <a:pt x="16" y="220"/>
                    <a:pt x="16" y="220"/>
                    <a:pt x="16" y="220"/>
                  </a:cubicBezTo>
                  <a:cubicBezTo>
                    <a:pt x="17" y="219"/>
                    <a:pt x="17" y="219"/>
                    <a:pt x="17" y="219"/>
                  </a:cubicBezTo>
                  <a:cubicBezTo>
                    <a:pt x="17" y="218"/>
                    <a:pt x="17" y="218"/>
                    <a:pt x="17" y="218"/>
                  </a:cubicBezTo>
                  <a:cubicBezTo>
                    <a:pt x="18" y="217"/>
                    <a:pt x="18" y="217"/>
                    <a:pt x="18" y="217"/>
                  </a:cubicBezTo>
                  <a:cubicBezTo>
                    <a:pt x="19" y="218"/>
                    <a:pt x="19" y="218"/>
                    <a:pt x="19" y="218"/>
                  </a:cubicBezTo>
                  <a:cubicBezTo>
                    <a:pt x="19" y="219"/>
                    <a:pt x="19" y="219"/>
                    <a:pt x="19" y="219"/>
                  </a:cubicBezTo>
                  <a:cubicBezTo>
                    <a:pt x="21" y="221"/>
                    <a:pt x="21" y="221"/>
                    <a:pt x="21" y="221"/>
                  </a:cubicBezTo>
                  <a:cubicBezTo>
                    <a:pt x="22" y="220"/>
                    <a:pt x="22" y="220"/>
                    <a:pt x="22" y="220"/>
                  </a:cubicBezTo>
                  <a:cubicBezTo>
                    <a:pt x="22" y="221"/>
                    <a:pt x="22" y="221"/>
                    <a:pt x="22" y="221"/>
                  </a:cubicBezTo>
                  <a:cubicBezTo>
                    <a:pt x="24" y="220"/>
                    <a:pt x="24" y="220"/>
                    <a:pt x="24" y="220"/>
                  </a:cubicBezTo>
                  <a:cubicBezTo>
                    <a:pt x="26" y="218"/>
                    <a:pt x="26" y="218"/>
                    <a:pt x="26" y="218"/>
                  </a:cubicBezTo>
                  <a:cubicBezTo>
                    <a:pt x="27" y="218"/>
                    <a:pt x="27" y="218"/>
                    <a:pt x="27" y="218"/>
                  </a:cubicBezTo>
                  <a:cubicBezTo>
                    <a:pt x="28" y="217"/>
                    <a:pt x="28" y="217"/>
                    <a:pt x="28" y="217"/>
                  </a:cubicBezTo>
                  <a:cubicBezTo>
                    <a:pt x="28" y="217"/>
                    <a:pt x="28" y="217"/>
                    <a:pt x="28" y="217"/>
                  </a:cubicBezTo>
                  <a:cubicBezTo>
                    <a:pt x="29" y="218"/>
                    <a:pt x="29" y="218"/>
                    <a:pt x="29" y="218"/>
                  </a:cubicBezTo>
                  <a:cubicBezTo>
                    <a:pt x="30" y="219"/>
                    <a:pt x="30" y="219"/>
                    <a:pt x="30" y="219"/>
                  </a:cubicBezTo>
                  <a:cubicBezTo>
                    <a:pt x="33" y="215"/>
                    <a:pt x="33" y="215"/>
                    <a:pt x="33" y="215"/>
                  </a:cubicBezTo>
                  <a:cubicBezTo>
                    <a:pt x="33" y="214"/>
                    <a:pt x="33" y="214"/>
                    <a:pt x="33" y="214"/>
                  </a:cubicBezTo>
                  <a:cubicBezTo>
                    <a:pt x="31" y="212"/>
                    <a:pt x="31" y="212"/>
                    <a:pt x="31" y="212"/>
                  </a:cubicBezTo>
                  <a:cubicBezTo>
                    <a:pt x="34" y="214"/>
                    <a:pt x="34" y="214"/>
                    <a:pt x="34" y="214"/>
                  </a:cubicBezTo>
                  <a:cubicBezTo>
                    <a:pt x="36" y="212"/>
                    <a:pt x="36" y="212"/>
                    <a:pt x="36" y="212"/>
                  </a:cubicBezTo>
                  <a:cubicBezTo>
                    <a:pt x="35" y="211"/>
                    <a:pt x="35" y="211"/>
                    <a:pt x="35" y="211"/>
                  </a:cubicBezTo>
                  <a:cubicBezTo>
                    <a:pt x="37" y="210"/>
                    <a:pt x="37" y="210"/>
                    <a:pt x="37" y="210"/>
                  </a:cubicBezTo>
                  <a:cubicBezTo>
                    <a:pt x="36" y="209"/>
                    <a:pt x="36" y="209"/>
                    <a:pt x="36" y="209"/>
                  </a:cubicBezTo>
                  <a:cubicBezTo>
                    <a:pt x="38" y="208"/>
                    <a:pt x="38" y="208"/>
                    <a:pt x="38" y="208"/>
                  </a:cubicBezTo>
                  <a:cubicBezTo>
                    <a:pt x="39" y="208"/>
                    <a:pt x="39" y="208"/>
                    <a:pt x="39" y="208"/>
                  </a:cubicBezTo>
                  <a:cubicBezTo>
                    <a:pt x="40" y="207"/>
                    <a:pt x="40" y="207"/>
                    <a:pt x="40" y="207"/>
                  </a:cubicBezTo>
                  <a:cubicBezTo>
                    <a:pt x="38" y="205"/>
                    <a:pt x="38" y="205"/>
                    <a:pt x="38" y="205"/>
                  </a:cubicBezTo>
                  <a:cubicBezTo>
                    <a:pt x="39" y="204"/>
                    <a:pt x="39" y="204"/>
                    <a:pt x="39" y="204"/>
                  </a:cubicBezTo>
                  <a:cubicBezTo>
                    <a:pt x="37" y="202"/>
                    <a:pt x="37" y="202"/>
                    <a:pt x="37" y="202"/>
                  </a:cubicBezTo>
                  <a:cubicBezTo>
                    <a:pt x="36" y="201"/>
                    <a:pt x="36" y="201"/>
                    <a:pt x="36" y="201"/>
                  </a:cubicBezTo>
                  <a:cubicBezTo>
                    <a:pt x="36" y="199"/>
                    <a:pt x="36" y="199"/>
                    <a:pt x="36" y="199"/>
                  </a:cubicBezTo>
                  <a:cubicBezTo>
                    <a:pt x="37" y="200"/>
                    <a:pt x="37" y="200"/>
                    <a:pt x="37" y="200"/>
                  </a:cubicBezTo>
                  <a:cubicBezTo>
                    <a:pt x="39" y="202"/>
                    <a:pt x="39" y="202"/>
                    <a:pt x="39" y="202"/>
                  </a:cubicBezTo>
                  <a:cubicBezTo>
                    <a:pt x="39" y="204"/>
                    <a:pt x="39" y="204"/>
                    <a:pt x="39" y="204"/>
                  </a:cubicBezTo>
                  <a:cubicBezTo>
                    <a:pt x="40" y="205"/>
                    <a:pt x="40" y="205"/>
                    <a:pt x="40" y="205"/>
                  </a:cubicBezTo>
                  <a:cubicBezTo>
                    <a:pt x="41" y="205"/>
                    <a:pt x="41" y="205"/>
                    <a:pt x="41" y="205"/>
                  </a:cubicBezTo>
                  <a:cubicBezTo>
                    <a:pt x="41" y="206"/>
                    <a:pt x="41" y="206"/>
                    <a:pt x="41" y="206"/>
                  </a:cubicBezTo>
                  <a:cubicBezTo>
                    <a:pt x="42" y="207"/>
                    <a:pt x="42" y="207"/>
                    <a:pt x="42" y="207"/>
                  </a:cubicBezTo>
                  <a:cubicBezTo>
                    <a:pt x="44" y="206"/>
                    <a:pt x="44" y="206"/>
                    <a:pt x="44" y="206"/>
                  </a:cubicBezTo>
                  <a:cubicBezTo>
                    <a:pt x="43" y="205"/>
                    <a:pt x="43" y="205"/>
                    <a:pt x="43" y="205"/>
                  </a:cubicBezTo>
                  <a:cubicBezTo>
                    <a:pt x="42" y="205"/>
                    <a:pt x="42" y="205"/>
                    <a:pt x="42" y="205"/>
                  </a:cubicBezTo>
                  <a:cubicBezTo>
                    <a:pt x="43" y="204"/>
                    <a:pt x="43" y="204"/>
                    <a:pt x="43" y="204"/>
                  </a:cubicBezTo>
                  <a:cubicBezTo>
                    <a:pt x="44" y="205"/>
                    <a:pt x="44" y="205"/>
                    <a:pt x="44" y="205"/>
                  </a:cubicBezTo>
                  <a:cubicBezTo>
                    <a:pt x="45" y="206"/>
                    <a:pt x="45" y="206"/>
                    <a:pt x="45" y="206"/>
                  </a:cubicBezTo>
                  <a:cubicBezTo>
                    <a:pt x="47" y="203"/>
                    <a:pt x="47" y="203"/>
                    <a:pt x="47" y="203"/>
                  </a:cubicBezTo>
                  <a:cubicBezTo>
                    <a:pt x="47" y="201"/>
                    <a:pt x="47" y="201"/>
                    <a:pt x="47" y="201"/>
                  </a:cubicBezTo>
                  <a:cubicBezTo>
                    <a:pt x="47" y="200"/>
                    <a:pt x="47" y="200"/>
                    <a:pt x="47" y="200"/>
                  </a:cubicBezTo>
                  <a:cubicBezTo>
                    <a:pt x="46" y="199"/>
                    <a:pt x="46" y="199"/>
                    <a:pt x="46" y="199"/>
                  </a:cubicBezTo>
                  <a:cubicBezTo>
                    <a:pt x="45" y="198"/>
                    <a:pt x="45" y="198"/>
                    <a:pt x="45" y="198"/>
                  </a:cubicBezTo>
                  <a:cubicBezTo>
                    <a:pt x="46" y="197"/>
                    <a:pt x="46" y="197"/>
                    <a:pt x="46" y="197"/>
                  </a:cubicBezTo>
                  <a:cubicBezTo>
                    <a:pt x="46" y="197"/>
                    <a:pt x="46" y="197"/>
                    <a:pt x="46" y="197"/>
                  </a:cubicBezTo>
                  <a:cubicBezTo>
                    <a:pt x="47" y="197"/>
                    <a:pt x="47" y="197"/>
                    <a:pt x="47" y="197"/>
                  </a:cubicBezTo>
                  <a:cubicBezTo>
                    <a:pt x="48" y="196"/>
                    <a:pt x="48" y="196"/>
                    <a:pt x="48" y="196"/>
                  </a:cubicBezTo>
                  <a:cubicBezTo>
                    <a:pt x="47" y="195"/>
                    <a:pt x="47" y="195"/>
                    <a:pt x="47" y="195"/>
                  </a:cubicBezTo>
                  <a:cubicBezTo>
                    <a:pt x="47" y="193"/>
                    <a:pt x="47" y="193"/>
                    <a:pt x="47" y="193"/>
                  </a:cubicBezTo>
                  <a:cubicBezTo>
                    <a:pt x="48" y="192"/>
                    <a:pt x="48" y="192"/>
                    <a:pt x="48" y="192"/>
                  </a:cubicBezTo>
                  <a:cubicBezTo>
                    <a:pt x="50" y="193"/>
                    <a:pt x="50" y="193"/>
                    <a:pt x="50" y="193"/>
                  </a:cubicBezTo>
                  <a:cubicBezTo>
                    <a:pt x="48" y="195"/>
                    <a:pt x="48" y="195"/>
                    <a:pt x="48" y="195"/>
                  </a:cubicBezTo>
                  <a:cubicBezTo>
                    <a:pt x="49" y="197"/>
                    <a:pt x="49" y="197"/>
                    <a:pt x="49" y="197"/>
                  </a:cubicBezTo>
                  <a:cubicBezTo>
                    <a:pt x="48" y="199"/>
                    <a:pt x="48" y="199"/>
                    <a:pt x="48" y="199"/>
                  </a:cubicBezTo>
                  <a:cubicBezTo>
                    <a:pt x="49" y="200"/>
                    <a:pt x="49" y="200"/>
                    <a:pt x="49" y="200"/>
                  </a:cubicBezTo>
                  <a:cubicBezTo>
                    <a:pt x="50" y="202"/>
                    <a:pt x="50" y="202"/>
                    <a:pt x="50" y="202"/>
                  </a:cubicBezTo>
                  <a:cubicBezTo>
                    <a:pt x="52" y="204"/>
                    <a:pt x="52" y="204"/>
                    <a:pt x="52" y="204"/>
                  </a:cubicBezTo>
                  <a:cubicBezTo>
                    <a:pt x="54" y="203"/>
                    <a:pt x="54" y="203"/>
                    <a:pt x="54" y="203"/>
                  </a:cubicBezTo>
                  <a:cubicBezTo>
                    <a:pt x="55" y="204"/>
                    <a:pt x="55" y="204"/>
                    <a:pt x="55" y="204"/>
                  </a:cubicBezTo>
                  <a:cubicBezTo>
                    <a:pt x="54" y="205"/>
                    <a:pt x="54" y="205"/>
                    <a:pt x="54" y="205"/>
                  </a:cubicBezTo>
                  <a:cubicBezTo>
                    <a:pt x="55" y="206"/>
                    <a:pt x="55" y="206"/>
                    <a:pt x="55" y="206"/>
                  </a:cubicBezTo>
                  <a:cubicBezTo>
                    <a:pt x="57" y="208"/>
                    <a:pt x="57" y="208"/>
                    <a:pt x="57" y="208"/>
                  </a:cubicBezTo>
                  <a:cubicBezTo>
                    <a:pt x="58" y="206"/>
                    <a:pt x="58" y="206"/>
                    <a:pt x="58" y="206"/>
                  </a:cubicBezTo>
                  <a:cubicBezTo>
                    <a:pt x="57" y="200"/>
                    <a:pt x="57" y="200"/>
                    <a:pt x="57" y="200"/>
                  </a:cubicBezTo>
                  <a:cubicBezTo>
                    <a:pt x="56" y="197"/>
                    <a:pt x="56" y="197"/>
                    <a:pt x="56" y="197"/>
                  </a:cubicBezTo>
                  <a:cubicBezTo>
                    <a:pt x="57" y="196"/>
                    <a:pt x="57" y="196"/>
                    <a:pt x="57" y="196"/>
                  </a:cubicBezTo>
                  <a:cubicBezTo>
                    <a:pt x="58" y="195"/>
                    <a:pt x="58" y="195"/>
                    <a:pt x="58" y="195"/>
                  </a:cubicBezTo>
                  <a:cubicBezTo>
                    <a:pt x="57" y="193"/>
                    <a:pt x="57" y="193"/>
                    <a:pt x="57" y="193"/>
                  </a:cubicBezTo>
                  <a:cubicBezTo>
                    <a:pt x="57" y="192"/>
                    <a:pt x="57" y="192"/>
                    <a:pt x="57" y="192"/>
                  </a:cubicBezTo>
                  <a:cubicBezTo>
                    <a:pt x="60" y="192"/>
                    <a:pt x="60" y="192"/>
                    <a:pt x="60" y="192"/>
                  </a:cubicBezTo>
                  <a:cubicBezTo>
                    <a:pt x="61" y="190"/>
                    <a:pt x="61" y="190"/>
                    <a:pt x="61" y="190"/>
                  </a:cubicBezTo>
                  <a:cubicBezTo>
                    <a:pt x="61" y="188"/>
                    <a:pt x="61" y="188"/>
                    <a:pt x="61" y="188"/>
                  </a:cubicBezTo>
                  <a:cubicBezTo>
                    <a:pt x="62" y="185"/>
                    <a:pt x="62" y="185"/>
                    <a:pt x="62" y="185"/>
                  </a:cubicBezTo>
                  <a:cubicBezTo>
                    <a:pt x="61" y="183"/>
                    <a:pt x="61" y="183"/>
                    <a:pt x="61" y="183"/>
                  </a:cubicBezTo>
                  <a:cubicBezTo>
                    <a:pt x="60" y="179"/>
                    <a:pt x="60" y="179"/>
                    <a:pt x="60" y="179"/>
                  </a:cubicBezTo>
                  <a:cubicBezTo>
                    <a:pt x="59" y="176"/>
                    <a:pt x="59" y="176"/>
                    <a:pt x="59" y="176"/>
                  </a:cubicBezTo>
                  <a:cubicBezTo>
                    <a:pt x="59" y="174"/>
                    <a:pt x="59" y="174"/>
                    <a:pt x="59" y="174"/>
                  </a:cubicBezTo>
                  <a:cubicBezTo>
                    <a:pt x="63" y="173"/>
                    <a:pt x="63" y="173"/>
                    <a:pt x="63" y="173"/>
                  </a:cubicBezTo>
                  <a:cubicBezTo>
                    <a:pt x="63" y="170"/>
                    <a:pt x="63" y="170"/>
                    <a:pt x="63" y="170"/>
                  </a:cubicBezTo>
                  <a:cubicBezTo>
                    <a:pt x="64" y="167"/>
                    <a:pt x="64" y="167"/>
                    <a:pt x="64" y="167"/>
                  </a:cubicBezTo>
                  <a:cubicBezTo>
                    <a:pt x="61" y="164"/>
                    <a:pt x="61" y="164"/>
                    <a:pt x="61" y="164"/>
                  </a:cubicBezTo>
                  <a:cubicBezTo>
                    <a:pt x="58" y="163"/>
                    <a:pt x="58" y="163"/>
                    <a:pt x="58" y="163"/>
                  </a:cubicBezTo>
                  <a:cubicBezTo>
                    <a:pt x="58" y="159"/>
                    <a:pt x="58" y="159"/>
                    <a:pt x="58" y="159"/>
                  </a:cubicBezTo>
                  <a:cubicBezTo>
                    <a:pt x="58" y="156"/>
                    <a:pt x="58" y="156"/>
                    <a:pt x="58" y="156"/>
                  </a:cubicBezTo>
                  <a:cubicBezTo>
                    <a:pt x="58" y="152"/>
                    <a:pt x="58" y="152"/>
                    <a:pt x="58" y="152"/>
                  </a:cubicBezTo>
                  <a:cubicBezTo>
                    <a:pt x="57" y="149"/>
                    <a:pt x="57" y="149"/>
                    <a:pt x="57" y="149"/>
                  </a:cubicBezTo>
                  <a:cubicBezTo>
                    <a:pt x="58" y="146"/>
                    <a:pt x="58" y="146"/>
                    <a:pt x="58" y="146"/>
                  </a:cubicBezTo>
                  <a:cubicBezTo>
                    <a:pt x="57" y="141"/>
                    <a:pt x="57" y="141"/>
                    <a:pt x="57" y="141"/>
                  </a:cubicBezTo>
                  <a:cubicBezTo>
                    <a:pt x="56" y="136"/>
                    <a:pt x="56" y="136"/>
                    <a:pt x="56" y="136"/>
                  </a:cubicBezTo>
                  <a:cubicBezTo>
                    <a:pt x="57" y="132"/>
                    <a:pt x="57" y="132"/>
                    <a:pt x="57" y="132"/>
                  </a:cubicBezTo>
                  <a:cubicBezTo>
                    <a:pt x="59" y="128"/>
                    <a:pt x="59" y="128"/>
                    <a:pt x="59" y="128"/>
                  </a:cubicBezTo>
                  <a:cubicBezTo>
                    <a:pt x="61" y="127"/>
                    <a:pt x="61" y="127"/>
                    <a:pt x="61" y="127"/>
                  </a:cubicBezTo>
                  <a:cubicBezTo>
                    <a:pt x="64" y="128"/>
                    <a:pt x="64" y="128"/>
                    <a:pt x="64" y="128"/>
                  </a:cubicBezTo>
                  <a:cubicBezTo>
                    <a:pt x="67" y="128"/>
                    <a:pt x="67" y="128"/>
                    <a:pt x="67" y="128"/>
                  </a:cubicBezTo>
                  <a:cubicBezTo>
                    <a:pt x="69" y="126"/>
                    <a:pt x="69" y="126"/>
                    <a:pt x="69" y="126"/>
                  </a:cubicBezTo>
                  <a:cubicBezTo>
                    <a:pt x="68" y="122"/>
                    <a:pt x="68" y="122"/>
                    <a:pt x="68" y="122"/>
                  </a:cubicBezTo>
                  <a:cubicBezTo>
                    <a:pt x="67" y="121"/>
                    <a:pt x="67" y="121"/>
                    <a:pt x="67" y="121"/>
                  </a:cubicBezTo>
                  <a:cubicBezTo>
                    <a:pt x="68" y="118"/>
                    <a:pt x="68" y="118"/>
                    <a:pt x="68" y="118"/>
                  </a:cubicBezTo>
                  <a:cubicBezTo>
                    <a:pt x="71" y="111"/>
                    <a:pt x="71" y="111"/>
                    <a:pt x="71" y="111"/>
                  </a:cubicBezTo>
                  <a:cubicBezTo>
                    <a:pt x="71" y="106"/>
                    <a:pt x="71" y="106"/>
                    <a:pt x="71" y="106"/>
                  </a:cubicBezTo>
                  <a:cubicBezTo>
                    <a:pt x="72" y="102"/>
                    <a:pt x="72" y="102"/>
                    <a:pt x="72" y="102"/>
                  </a:cubicBezTo>
                  <a:cubicBezTo>
                    <a:pt x="73" y="99"/>
                    <a:pt x="73" y="99"/>
                    <a:pt x="73" y="99"/>
                  </a:cubicBezTo>
                  <a:cubicBezTo>
                    <a:pt x="73" y="97"/>
                    <a:pt x="73" y="97"/>
                    <a:pt x="73" y="97"/>
                  </a:cubicBezTo>
                  <a:cubicBezTo>
                    <a:pt x="71" y="95"/>
                    <a:pt x="71" y="95"/>
                    <a:pt x="71" y="95"/>
                  </a:cubicBezTo>
                  <a:cubicBezTo>
                    <a:pt x="71" y="93"/>
                    <a:pt x="71" y="93"/>
                    <a:pt x="71" y="93"/>
                  </a:cubicBezTo>
                  <a:cubicBezTo>
                    <a:pt x="74" y="92"/>
                    <a:pt x="74" y="92"/>
                    <a:pt x="74" y="92"/>
                  </a:cubicBezTo>
                  <a:cubicBezTo>
                    <a:pt x="78" y="91"/>
                    <a:pt x="78" y="91"/>
                    <a:pt x="78" y="91"/>
                  </a:cubicBezTo>
                  <a:cubicBezTo>
                    <a:pt x="79" y="90"/>
                    <a:pt x="79" y="90"/>
                    <a:pt x="79" y="90"/>
                  </a:cubicBezTo>
                  <a:cubicBezTo>
                    <a:pt x="79" y="88"/>
                    <a:pt x="79" y="88"/>
                    <a:pt x="79" y="88"/>
                  </a:cubicBezTo>
                  <a:cubicBezTo>
                    <a:pt x="82" y="83"/>
                    <a:pt x="82" y="83"/>
                    <a:pt x="82" y="83"/>
                  </a:cubicBezTo>
                  <a:cubicBezTo>
                    <a:pt x="85" y="80"/>
                    <a:pt x="85" y="80"/>
                    <a:pt x="85" y="80"/>
                  </a:cubicBezTo>
                  <a:cubicBezTo>
                    <a:pt x="85" y="77"/>
                    <a:pt x="85" y="77"/>
                    <a:pt x="85" y="77"/>
                  </a:cubicBezTo>
                  <a:cubicBezTo>
                    <a:pt x="84" y="75"/>
                    <a:pt x="84" y="75"/>
                    <a:pt x="84" y="75"/>
                  </a:cubicBezTo>
                  <a:cubicBezTo>
                    <a:pt x="83" y="73"/>
                    <a:pt x="83" y="73"/>
                    <a:pt x="83" y="73"/>
                  </a:cubicBezTo>
                  <a:cubicBezTo>
                    <a:pt x="83" y="69"/>
                    <a:pt x="83" y="69"/>
                    <a:pt x="83" y="69"/>
                  </a:cubicBezTo>
                  <a:cubicBezTo>
                    <a:pt x="84" y="68"/>
                    <a:pt x="84" y="68"/>
                    <a:pt x="84" y="68"/>
                  </a:cubicBezTo>
                  <a:cubicBezTo>
                    <a:pt x="86" y="67"/>
                    <a:pt x="86" y="67"/>
                    <a:pt x="86" y="67"/>
                  </a:cubicBezTo>
                  <a:cubicBezTo>
                    <a:pt x="86" y="64"/>
                    <a:pt x="86" y="64"/>
                    <a:pt x="86" y="64"/>
                  </a:cubicBezTo>
                  <a:cubicBezTo>
                    <a:pt x="87" y="64"/>
                    <a:pt x="87" y="64"/>
                    <a:pt x="87" y="64"/>
                  </a:cubicBezTo>
                  <a:cubicBezTo>
                    <a:pt x="89" y="61"/>
                    <a:pt x="89" y="61"/>
                    <a:pt x="89" y="61"/>
                  </a:cubicBezTo>
                  <a:cubicBezTo>
                    <a:pt x="91" y="59"/>
                    <a:pt x="91" y="59"/>
                    <a:pt x="91" y="59"/>
                  </a:cubicBezTo>
                  <a:cubicBezTo>
                    <a:pt x="93" y="60"/>
                    <a:pt x="93" y="60"/>
                    <a:pt x="93" y="60"/>
                  </a:cubicBezTo>
                  <a:cubicBezTo>
                    <a:pt x="94" y="61"/>
                    <a:pt x="94" y="61"/>
                    <a:pt x="94" y="61"/>
                  </a:cubicBezTo>
                  <a:cubicBezTo>
                    <a:pt x="95" y="61"/>
                    <a:pt x="95" y="61"/>
                    <a:pt x="95" y="61"/>
                  </a:cubicBezTo>
                  <a:cubicBezTo>
                    <a:pt x="96" y="60"/>
                    <a:pt x="96" y="60"/>
                    <a:pt x="96" y="60"/>
                  </a:cubicBezTo>
                  <a:cubicBezTo>
                    <a:pt x="95" y="58"/>
                    <a:pt x="95" y="58"/>
                    <a:pt x="95" y="58"/>
                  </a:cubicBezTo>
                  <a:cubicBezTo>
                    <a:pt x="96" y="57"/>
                    <a:pt x="96" y="57"/>
                    <a:pt x="96" y="57"/>
                  </a:cubicBezTo>
                  <a:cubicBezTo>
                    <a:pt x="96" y="56"/>
                    <a:pt x="96" y="56"/>
                    <a:pt x="96" y="56"/>
                  </a:cubicBezTo>
                  <a:cubicBezTo>
                    <a:pt x="97" y="55"/>
                    <a:pt x="97" y="55"/>
                    <a:pt x="97" y="55"/>
                  </a:cubicBezTo>
                  <a:cubicBezTo>
                    <a:pt x="95" y="52"/>
                    <a:pt x="95" y="52"/>
                    <a:pt x="95" y="52"/>
                  </a:cubicBezTo>
                  <a:cubicBezTo>
                    <a:pt x="96" y="52"/>
                    <a:pt x="96" y="52"/>
                    <a:pt x="96" y="52"/>
                  </a:cubicBezTo>
                  <a:cubicBezTo>
                    <a:pt x="99" y="52"/>
                    <a:pt x="99" y="52"/>
                    <a:pt x="99" y="52"/>
                  </a:cubicBezTo>
                  <a:cubicBezTo>
                    <a:pt x="101" y="51"/>
                    <a:pt x="101" y="51"/>
                    <a:pt x="101" y="51"/>
                  </a:cubicBezTo>
                  <a:cubicBezTo>
                    <a:pt x="104" y="51"/>
                    <a:pt x="104" y="51"/>
                    <a:pt x="104" y="51"/>
                  </a:cubicBezTo>
                  <a:cubicBezTo>
                    <a:pt x="106" y="53"/>
                    <a:pt x="106" y="53"/>
                    <a:pt x="106" y="53"/>
                  </a:cubicBezTo>
                  <a:cubicBezTo>
                    <a:pt x="108" y="53"/>
                    <a:pt x="108" y="53"/>
                    <a:pt x="108" y="53"/>
                  </a:cubicBezTo>
                  <a:cubicBezTo>
                    <a:pt x="110" y="54"/>
                    <a:pt x="110" y="54"/>
                    <a:pt x="110" y="54"/>
                  </a:cubicBezTo>
                  <a:cubicBezTo>
                    <a:pt x="111" y="54"/>
                    <a:pt x="111" y="54"/>
                    <a:pt x="111" y="54"/>
                  </a:cubicBezTo>
                  <a:cubicBezTo>
                    <a:pt x="111" y="54"/>
                    <a:pt x="111" y="54"/>
                    <a:pt x="111" y="54"/>
                  </a:cubicBezTo>
                  <a:cubicBezTo>
                    <a:pt x="111" y="52"/>
                    <a:pt x="111" y="52"/>
                    <a:pt x="111" y="52"/>
                  </a:cubicBezTo>
                  <a:cubicBezTo>
                    <a:pt x="110" y="50"/>
                    <a:pt x="110" y="50"/>
                    <a:pt x="110" y="50"/>
                  </a:cubicBezTo>
                  <a:cubicBezTo>
                    <a:pt x="111" y="47"/>
                    <a:pt x="111" y="47"/>
                    <a:pt x="111" y="47"/>
                  </a:cubicBezTo>
                  <a:cubicBezTo>
                    <a:pt x="112" y="47"/>
                    <a:pt x="112" y="47"/>
                    <a:pt x="112" y="47"/>
                  </a:cubicBezTo>
                  <a:cubicBezTo>
                    <a:pt x="112" y="45"/>
                    <a:pt x="112" y="45"/>
                    <a:pt x="112" y="45"/>
                  </a:cubicBezTo>
                  <a:cubicBezTo>
                    <a:pt x="110" y="44"/>
                    <a:pt x="110" y="44"/>
                    <a:pt x="110" y="44"/>
                  </a:cubicBezTo>
                  <a:cubicBezTo>
                    <a:pt x="110" y="42"/>
                    <a:pt x="110" y="42"/>
                    <a:pt x="110" y="42"/>
                  </a:cubicBezTo>
                  <a:cubicBezTo>
                    <a:pt x="112" y="43"/>
                    <a:pt x="112" y="43"/>
                    <a:pt x="112" y="43"/>
                  </a:cubicBezTo>
                  <a:cubicBezTo>
                    <a:pt x="114" y="42"/>
                    <a:pt x="114" y="42"/>
                    <a:pt x="114" y="42"/>
                  </a:cubicBezTo>
                  <a:cubicBezTo>
                    <a:pt x="115" y="42"/>
                    <a:pt x="115" y="42"/>
                    <a:pt x="115" y="42"/>
                  </a:cubicBezTo>
                  <a:cubicBezTo>
                    <a:pt x="115" y="42"/>
                    <a:pt x="115" y="42"/>
                    <a:pt x="115" y="42"/>
                  </a:cubicBezTo>
                  <a:cubicBezTo>
                    <a:pt x="115" y="41"/>
                    <a:pt x="115" y="41"/>
                    <a:pt x="115" y="41"/>
                  </a:cubicBezTo>
                  <a:cubicBezTo>
                    <a:pt x="116" y="42"/>
                    <a:pt x="116" y="42"/>
                    <a:pt x="116" y="42"/>
                  </a:cubicBezTo>
                  <a:cubicBezTo>
                    <a:pt x="117" y="41"/>
                    <a:pt x="117" y="41"/>
                    <a:pt x="117" y="41"/>
                  </a:cubicBezTo>
                  <a:cubicBezTo>
                    <a:pt x="116" y="40"/>
                    <a:pt x="116" y="40"/>
                    <a:pt x="116" y="40"/>
                  </a:cubicBezTo>
                  <a:cubicBezTo>
                    <a:pt x="117" y="38"/>
                    <a:pt x="117" y="38"/>
                    <a:pt x="117" y="38"/>
                  </a:cubicBezTo>
                  <a:cubicBezTo>
                    <a:pt x="118" y="37"/>
                    <a:pt x="118" y="37"/>
                    <a:pt x="118" y="37"/>
                  </a:cubicBezTo>
                  <a:cubicBezTo>
                    <a:pt x="120" y="37"/>
                    <a:pt x="120" y="37"/>
                    <a:pt x="120" y="37"/>
                  </a:cubicBezTo>
                  <a:cubicBezTo>
                    <a:pt x="121" y="39"/>
                    <a:pt x="121" y="39"/>
                    <a:pt x="121" y="39"/>
                  </a:cubicBezTo>
                  <a:cubicBezTo>
                    <a:pt x="125" y="43"/>
                    <a:pt x="125" y="43"/>
                    <a:pt x="125" y="43"/>
                  </a:cubicBezTo>
                  <a:cubicBezTo>
                    <a:pt x="126" y="45"/>
                    <a:pt x="126" y="45"/>
                    <a:pt x="126" y="45"/>
                  </a:cubicBezTo>
                  <a:cubicBezTo>
                    <a:pt x="127" y="47"/>
                    <a:pt x="127" y="47"/>
                    <a:pt x="127" y="47"/>
                  </a:cubicBezTo>
                  <a:cubicBezTo>
                    <a:pt x="130" y="48"/>
                    <a:pt x="130" y="48"/>
                    <a:pt x="130" y="48"/>
                  </a:cubicBezTo>
                  <a:cubicBezTo>
                    <a:pt x="135" y="48"/>
                    <a:pt x="135" y="48"/>
                    <a:pt x="135" y="48"/>
                  </a:cubicBezTo>
                  <a:cubicBezTo>
                    <a:pt x="137" y="46"/>
                    <a:pt x="137" y="46"/>
                    <a:pt x="137" y="46"/>
                  </a:cubicBezTo>
                  <a:cubicBezTo>
                    <a:pt x="138" y="44"/>
                    <a:pt x="138" y="44"/>
                    <a:pt x="138" y="44"/>
                  </a:cubicBezTo>
                  <a:cubicBezTo>
                    <a:pt x="140" y="44"/>
                    <a:pt x="140" y="44"/>
                    <a:pt x="140" y="44"/>
                  </a:cubicBezTo>
                  <a:cubicBezTo>
                    <a:pt x="143" y="47"/>
                    <a:pt x="143" y="47"/>
                    <a:pt x="143" y="47"/>
                  </a:cubicBezTo>
                  <a:cubicBezTo>
                    <a:pt x="145" y="47"/>
                    <a:pt x="145" y="47"/>
                    <a:pt x="145" y="47"/>
                  </a:cubicBezTo>
                  <a:cubicBezTo>
                    <a:pt x="146" y="45"/>
                    <a:pt x="146" y="45"/>
                    <a:pt x="146" y="45"/>
                  </a:cubicBezTo>
                  <a:cubicBezTo>
                    <a:pt x="148" y="44"/>
                    <a:pt x="148" y="44"/>
                    <a:pt x="148" y="44"/>
                  </a:cubicBezTo>
                  <a:cubicBezTo>
                    <a:pt x="149" y="43"/>
                    <a:pt x="149" y="43"/>
                    <a:pt x="149" y="43"/>
                  </a:cubicBezTo>
                  <a:cubicBezTo>
                    <a:pt x="151" y="43"/>
                    <a:pt x="151" y="43"/>
                    <a:pt x="151" y="43"/>
                  </a:cubicBezTo>
                  <a:cubicBezTo>
                    <a:pt x="152" y="42"/>
                    <a:pt x="152" y="42"/>
                    <a:pt x="152" y="42"/>
                  </a:cubicBezTo>
                  <a:cubicBezTo>
                    <a:pt x="153" y="41"/>
                    <a:pt x="153" y="41"/>
                    <a:pt x="153" y="41"/>
                  </a:cubicBezTo>
                  <a:cubicBezTo>
                    <a:pt x="152" y="39"/>
                    <a:pt x="152" y="39"/>
                    <a:pt x="152" y="39"/>
                  </a:cubicBezTo>
                  <a:cubicBezTo>
                    <a:pt x="152" y="36"/>
                    <a:pt x="152" y="36"/>
                    <a:pt x="152" y="36"/>
                  </a:cubicBezTo>
                  <a:cubicBezTo>
                    <a:pt x="152" y="31"/>
                    <a:pt x="152" y="31"/>
                    <a:pt x="152" y="31"/>
                  </a:cubicBezTo>
                  <a:cubicBezTo>
                    <a:pt x="153" y="30"/>
                    <a:pt x="153" y="30"/>
                    <a:pt x="153" y="30"/>
                  </a:cubicBezTo>
                  <a:cubicBezTo>
                    <a:pt x="152" y="28"/>
                    <a:pt x="152" y="28"/>
                    <a:pt x="152" y="28"/>
                  </a:cubicBezTo>
                  <a:cubicBezTo>
                    <a:pt x="153" y="28"/>
                    <a:pt x="153" y="28"/>
                    <a:pt x="153" y="28"/>
                  </a:cubicBezTo>
                  <a:cubicBezTo>
                    <a:pt x="154" y="26"/>
                    <a:pt x="154" y="26"/>
                    <a:pt x="154" y="26"/>
                  </a:cubicBezTo>
                  <a:cubicBezTo>
                    <a:pt x="154" y="24"/>
                    <a:pt x="154" y="24"/>
                    <a:pt x="154" y="24"/>
                  </a:cubicBezTo>
                  <a:cubicBezTo>
                    <a:pt x="156" y="24"/>
                    <a:pt x="156" y="24"/>
                    <a:pt x="156" y="24"/>
                  </a:cubicBezTo>
                  <a:cubicBezTo>
                    <a:pt x="159" y="24"/>
                    <a:pt x="159" y="24"/>
                    <a:pt x="159" y="24"/>
                  </a:cubicBezTo>
                  <a:cubicBezTo>
                    <a:pt x="160" y="24"/>
                    <a:pt x="160" y="24"/>
                    <a:pt x="160" y="24"/>
                  </a:cubicBezTo>
                  <a:cubicBezTo>
                    <a:pt x="160" y="23"/>
                    <a:pt x="160" y="23"/>
                    <a:pt x="160" y="23"/>
                  </a:cubicBezTo>
                  <a:cubicBezTo>
                    <a:pt x="161" y="21"/>
                    <a:pt x="161" y="21"/>
                    <a:pt x="161" y="21"/>
                  </a:cubicBezTo>
                  <a:cubicBezTo>
                    <a:pt x="165" y="21"/>
                    <a:pt x="165" y="21"/>
                    <a:pt x="165" y="21"/>
                  </a:cubicBezTo>
                  <a:cubicBezTo>
                    <a:pt x="167" y="22"/>
                    <a:pt x="167" y="22"/>
                    <a:pt x="167" y="22"/>
                  </a:cubicBezTo>
                  <a:cubicBezTo>
                    <a:pt x="170" y="25"/>
                    <a:pt x="170" y="25"/>
                    <a:pt x="170" y="25"/>
                  </a:cubicBezTo>
                  <a:cubicBezTo>
                    <a:pt x="171" y="27"/>
                    <a:pt x="171" y="27"/>
                    <a:pt x="171" y="27"/>
                  </a:cubicBezTo>
                  <a:cubicBezTo>
                    <a:pt x="173" y="27"/>
                    <a:pt x="173" y="27"/>
                    <a:pt x="173" y="27"/>
                  </a:cubicBezTo>
                  <a:cubicBezTo>
                    <a:pt x="176" y="28"/>
                    <a:pt x="176" y="28"/>
                    <a:pt x="176" y="28"/>
                  </a:cubicBezTo>
                  <a:cubicBezTo>
                    <a:pt x="177" y="29"/>
                    <a:pt x="177" y="29"/>
                    <a:pt x="177" y="29"/>
                  </a:cubicBezTo>
                  <a:cubicBezTo>
                    <a:pt x="178" y="31"/>
                    <a:pt x="178" y="31"/>
                    <a:pt x="178" y="31"/>
                  </a:cubicBezTo>
                  <a:cubicBezTo>
                    <a:pt x="178" y="33"/>
                    <a:pt x="178" y="33"/>
                    <a:pt x="178" y="33"/>
                  </a:cubicBezTo>
                  <a:cubicBezTo>
                    <a:pt x="177" y="36"/>
                    <a:pt x="177" y="36"/>
                    <a:pt x="177" y="36"/>
                  </a:cubicBezTo>
                  <a:cubicBezTo>
                    <a:pt x="177" y="40"/>
                    <a:pt x="177" y="40"/>
                    <a:pt x="177" y="40"/>
                  </a:cubicBezTo>
                  <a:close/>
                  <a:moveTo>
                    <a:pt x="26" y="139"/>
                  </a:moveTo>
                  <a:cubicBezTo>
                    <a:pt x="28" y="137"/>
                    <a:pt x="28" y="137"/>
                    <a:pt x="28" y="137"/>
                  </a:cubicBezTo>
                  <a:cubicBezTo>
                    <a:pt x="30" y="137"/>
                    <a:pt x="30" y="137"/>
                    <a:pt x="30" y="137"/>
                  </a:cubicBezTo>
                  <a:cubicBezTo>
                    <a:pt x="30" y="136"/>
                    <a:pt x="30" y="136"/>
                    <a:pt x="30" y="136"/>
                  </a:cubicBezTo>
                  <a:cubicBezTo>
                    <a:pt x="32" y="136"/>
                    <a:pt x="32" y="136"/>
                    <a:pt x="32" y="136"/>
                  </a:cubicBezTo>
                  <a:cubicBezTo>
                    <a:pt x="32" y="137"/>
                    <a:pt x="32" y="137"/>
                    <a:pt x="32" y="137"/>
                  </a:cubicBezTo>
                  <a:cubicBezTo>
                    <a:pt x="31" y="139"/>
                    <a:pt x="31" y="139"/>
                    <a:pt x="31" y="139"/>
                  </a:cubicBezTo>
                  <a:cubicBezTo>
                    <a:pt x="29" y="139"/>
                    <a:pt x="29" y="139"/>
                    <a:pt x="29" y="139"/>
                  </a:cubicBezTo>
                  <a:cubicBezTo>
                    <a:pt x="28" y="139"/>
                    <a:pt x="28" y="139"/>
                    <a:pt x="28" y="139"/>
                  </a:cubicBezTo>
                  <a:cubicBezTo>
                    <a:pt x="26" y="139"/>
                    <a:pt x="26" y="139"/>
                    <a:pt x="26" y="139"/>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17" name="Nigeria">
              <a:extLst>
                <a:ext uri="{FF2B5EF4-FFF2-40B4-BE49-F238E27FC236}">
                  <a16:creationId xmlns:a16="http://schemas.microsoft.com/office/drawing/2014/main" xmlns="" id="{79D7B35C-A820-410C-8B46-15F119E8781C}"/>
                </a:ext>
              </a:extLst>
            </p:cNvPr>
            <p:cNvSpPr>
              <a:spLocks/>
            </p:cNvSpPr>
            <p:nvPr/>
          </p:nvSpPr>
          <p:spPr bwMode="auto">
            <a:xfrm>
              <a:off x="5964740" y="3978762"/>
              <a:ext cx="289483" cy="247479"/>
            </a:xfrm>
            <a:custGeom>
              <a:avLst/>
              <a:gdLst>
                <a:gd name="T0" fmla="*/ 241 w 255"/>
                <a:gd name="T1" fmla="*/ 12 h 218"/>
                <a:gd name="T2" fmla="*/ 224 w 255"/>
                <a:gd name="T3" fmla="*/ 7 h 218"/>
                <a:gd name="T4" fmla="*/ 220 w 255"/>
                <a:gd name="T5" fmla="*/ 10 h 218"/>
                <a:gd name="T6" fmla="*/ 210 w 255"/>
                <a:gd name="T7" fmla="*/ 15 h 218"/>
                <a:gd name="T8" fmla="*/ 201 w 255"/>
                <a:gd name="T9" fmla="*/ 17 h 218"/>
                <a:gd name="T10" fmla="*/ 177 w 255"/>
                <a:gd name="T11" fmla="*/ 12 h 218"/>
                <a:gd name="T12" fmla="*/ 156 w 255"/>
                <a:gd name="T13" fmla="*/ 15 h 218"/>
                <a:gd name="T14" fmla="*/ 139 w 255"/>
                <a:gd name="T15" fmla="*/ 24 h 218"/>
                <a:gd name="T16" fmla="*/ 118 w 255"/>
                <a:gd name="T17" fmla="*/ 17 h 218"/>
                <a:gd name="T18" fmla="*/ 111 w 255"/>
                <a:gd name="T19" fmla="*/ 10 h 218"/>
                <a:gd name="T20" fmla="*/ 99 w 255"/>
                <a:gd name="T21" fmla="*/ 12 h 218"/>
                <a:gd name="T22" fmla="*/ 90 w 255"/>
                <a:gd name="T23" fmla="*/ 17 h 218"/>
                <a:gd name="T24" fmla="*/ 78 w 255"/>
                <a:gd name="T25" fmla="*/ 7 h 218"/>
                <a:gd name="T26" fmla="*/ 66 w 255"/>
                <a:gd name="T27" fmla="*/ 3 h 218"/>
                <a:gd name="T28" fmla="*/ 54 w 255"/>
                <a:gd name="T29" fmla="*/ 0 h 218"/>
                <a:gd name="T30" fmla="*/ 42 w 255"/>
                <a:gd name="T31" fmla="*/ 0 h 218"/>
                <a:gd name="T32" fmla="*/ 33 w 255"/>
                <a:gd name="T33" fmla="*/ 3 h 218"/>
                <a:gd name="T34" fmla="*/ 23 w 255"/>
                <a:gd name="T35" fmla="*/ 7 h 218"/>
                <a:gd name="T36" fmla="*/ 23 w 255"/>
                <a:gd name="T37" fmla="*/ 15 h 218"/>
                <a:gd name="T38" fmla="*/ 26 w 255"/>
                <a:gd name="T39" fmla="*/ 22 h 218"/>
                <a:gd name="T40" fmla="*/ 16 w 255"/>
                <a:gd name="T41" fmla="*/ 29 h 218"/>
                <a:gd name="T42" fmla="*/ 19 w 255"/>
                <a:gd name="T43" fmla="*/ 41 h 218"/>
                <a:gd name="T44" fmla="*/ 19 w 255"/>
                <a:gd name="T45" fmla="*/ 45 h 218"/>
                <a:gd name="T46" fmla="*/ 23 w 255"/>
                <a:gd name="T47" fmla="*/ 60 h 218"/>
                <a:gd name="T48" fmla="*/ 26 w 255"/>
                <a:gd name="T49" fmla="*/ 76 h 218"/>
                <a:gd name="T50" fmla="*/ 19 w 255"/>
                <a:gd name="T51" fmla="*/ 81 h 218"/>
                <a:gd name="T52" fmla="*/ 19 w 255"/>
                <a:gd name="T53" fmla="*/ 88 h 218"/>
                <a:gd name="T54" fmla="*/ 11 w 255"/>
                <a:gd name="T55" fmla="*/ 100 h 218"/>
                <a:gd name="T56" fmla="*/ 4 w 255"/>
                <a:gd name="T57" fmla="*/ 104 h 218"/>
                <a:gd name="T58" fmla="*/ 0 w 255"/>
                <a:gd name="T59" fmla="*/ 114 h 218"/>
                <a:gd name="T60" fmla="*/ 0 w 255"/>
                <a:gd name="T61" fmla="*/ 123 h 218"/>
                <a:gd name="T62" fmla="*/ 0 w 255"/>
                <a:gd name="T63" fmla="*/ 131 h 218"/>
                <a:gd name="T64" fmla="*/ 0 w 255"/>
                <a:gd name="T65" fmla="*/ 145 h 218"/>
                <a:gd name="T66" fmla="*/ 0 w 255"/>
                <a:gd name="T67" fmla="*/ 164 h 218"/>
                <a:gd name="T68" fmla="*/ 16 w 255"/>
                <a:gd name="T69" fmla="*/ 166 h 218"/>
                <a:gd name="T70" fmla="*/ 47 w 255"/>
                <a:gd name="T71" fmla="*/ 194 h 218"/>
                <a:gd name="T72" fmla="*/ 54 w 255"/>
                <a:gd name="T73" fmla="*/ 211 h 218"/>
                <a:gd name="T74" fmla="*/ 90 w 255"/>
                <a:gd name="T75" fmla="*/ 218 h 218"/>
                <a:gd name="T76" fmla="*/ 106 w 255"/>
                <a:gd name="T77" fmla="*/ 213 h 218"/>
                <a:gd name="T78" fmla="*/ 118 w 255"/>
                <a:gd name="T79" fmla="*/ 206 h 218"/>
                <a:gd name="T80" fmla="*/ 125 w 255"/>
                <a:gd name="T81" fmla="*/ 211 h 218"/>
                <a:gd name="T82" fmla="*/ 132 w 255"/>
                <a:gd name="T83" fmla="*/ 194 h 218"/>
                <a:gd name="T84" fmla="*/ 134 w 255"/>
                <a:gd name="T85" fmla="*/ 183 h 218"/>
                <a:gd name="T86" fmla="*/ 142 w 255"/>
                <a:gd name="T87" fmla="*/ 173 h 218"/>
                <a:gd name="T88" fmla="*/ 149 w 255"/>
                <a:gd name="T89" fmla="*/ 161 h 218"/>
                <a:gd name="T90" fmla="*/ 158 w 255"/>
                <a:gd name="T91" fmla="*/ 157 h 218"/>
                <a:gd name="T92" fmla="*/ 168 w 255"/>
                <a:gd name="T93" fmla="*/ 159 h 218"/>
                <a:gd name="T94" fmla="*/ 177 w 255"/>
                <a:gd name="T95" fmla="*/ 168 h 218"/>
                <a:gd name="T96" fmla="*/ 189 w 255"/>
                <a:gd name="T97" fmla="*/ 164 h 218"/>
                <a:gd name="T98" fmla="*/ 194 w 255"/>
                <a:gd name="T99" fmla="*/ 157 h 218"/>
                <a:gd name="T100" fmla="*/ 196 w 255"/>
                <a:gd name="T101" fmla="*/ 145 h 218"/>
                <a:gd name="T102" fmla="*/ 203 w 255"/>
                <a:gd name="T103" fmla="*/ 131 h 218"/>
                <a:gd name="T104" fmla="*/ 217 w 255"/>
                <a:gd name="T105" fmla="*/ 119 h 218"/>
                <a:gd name="T106" fmla="*/ 217 w 255"/>
                <a:gd name="T107" fmla="*/ 102 h 218"/>
                <a:gd name="T108" fmla="*/ 231 w 255"/>
                <a:gd name="T109" fmla="*/ 93 h 218"/>
                <a:gd name="T110" fmla="*/ 231 w 255"/>
                <a:gd name="T111" fmla="*/ 78 h 218"/>
                <a:gd name="T112" fmla="*/ 238 w 255"/>
                <a:gd name="T113" fmla="*/ 64 h 218"/>
                <a:gd name="T114" fmla="*/ 248 w 255"/>
                <a:gd name="T115" fmla="*/ 60 h 218"/>
                <a:gd name="T116" fmla="*/ 255 w 255"/>
                <a:gd name="T117" fmla="*/ 52 h 218"/>
                <a:gd name="T118" fmla="*/ 253 w 255"/>
                <a:gd name="T119" fmla="*/ 38 h 218"/>
                <a:gd name="T120" fmla="*/ 246 w 255"/>
                <a:gd name="T121" fmla="*/ 26 h 218"/>
                <a:gd name="T122" fmla="*/ 243 w 255"/>
                <a:gd name="T123" fmla="*/ 1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5" h="218">
                  <a:moveTo>
                    <a:pt x="243" y="19"/>
                  </a:moveTo>
                  <a:lnTo>
                    <a:pt x="243" y="19"/>
                  </a:lnTo>
                  <a:lnTo>
                    <a:pt x="241" y="12"/>
                  </a:lnTo>
                  <a:lnTo>
                    <a:pt x="234" y="5"/>
                  </a:lnTo>
                  <a:lnTo>
                    <a:pt x="227" y="3"/>
                  </a:lnTo>
                  <a:lnTo>
                    <a:pt x="224" y="7"/>
                  </a:lnTo>
                  <a:lnTo>
                    <a:pt x="224" y="10"/>
                  </a:lnTo>
                  <a:lnTo>
                    <a:pt x="222" y="10"/>
                  </a:lnTo>
                  <a:lnTo>
                    <a:pt x="220" y="10"/>
                  </a:lnTo>
                  <a:lnTo>
                    <a:pt x="215" y="10"/>
                  </a:lnTo>
                  <a:lnTo>
                    <a:pt x="215" y="12"/>
                  </a:lnTo>
                  <a:lnTo>
                    <a:pt x="210" y="15"/>
                  </a:lnTo>
                  <a:lnTo>
                    <a:pt x="208" y="19"/>
                  </a:lnTo>
                  <a:lnTo>
                    <a:pt x="203" y="19"/>
                  </a:lnTo>
                  <a:lnTo>
                    <a:pt x="201" y="17"/>
                  </a:lnTo>
                  <a:lnTo>
                    <a:pt x="194" y="17"/>
                  </a:lnTo>
                  <a:lnTo>
                    <a:pt x="186" y="12"/>
                  </a:lnTo>
                  <a:lnTo>
                    <a:pt x="177" y="12"/>
                  </a:lnTo>
                  <a:lnTo>
                    <a:pt x="172" y="15"/>
                  </a:lnTo>
                  <a:lnTo>
                    <a:pt x="160" y="12"/>
                  </a:lnTo>
                  <a:lnTo>
                    <a:pt x="156" y="15"/>
                  </a:lnTo>
                  <a:lnTo>
                    <a:pt x="149" y="22"/>
                  </a:lnTo>
                  <a:lnTo>
                    <a:pt x="144" y="26"/>
                  </a:lnTo>
                  <a:lnTo>
                    <a:pt x="139" y="24"/>
                  </a:lnTo>
                  <a:lnTo>
                    <a:pt x="130" y="22"/>
                  </a:lnTo>
                  <a:lnTo>
                    <a:pt x="125" y="22"/>
                  </a:lnTo>
                  <a:lnTo>
                    <a:pt x="118" y="17"/>
                  </a:lnTo>
                  <a:lnTo>
                    <a:pt x="113" y="15"/>
                  </a:lnTo>
                  <a:lnTo>
                    <a:pt x="113" y="15"/>
                  </a:lnTo>
                  <a:lnTo>
                    <a:pt x="111" y="10"/>
                  </a:lnTo>
                  <a:lnTo>
                    <a:pt x="106" y="10"/>
                  </a:lnTo>
                  <a:lnTo>
                    <a:pt x="106" y="12"/>
                  </a:lnTo>
                  <a:lnTo>
                    <a:pt x="99" y="12"/>
                  </a:lnTo>
                  <a:lnTo>
                    <a:pt x="97" y="15"/>
                  </a:lnTo>
                  <a:lnTo>
                    <a:pt x="92" y="15"/>
                  </a:lnTo>
                  <a:lnTo>
                    <a:pt x="90" y="17"/>
                  </a:lnTo>
                  <a:lnTo>
                    <a:pt x="87" y="19"/>
                  </a:lnTo>
                  <a:lnTo>
                    <a:pt x="85" y="15"/>
                  </a:lnTo>
                  <a:lnTo>
                    <a:pt x="78" y="7"/>
                  </a:lnTo>
                  <a:lnTo>
                    <a:pt x="78" y="5"/>
                  </a:lnTo>
                  <a:lnTo>
                    <a:pt x="71" y="3"/>
                  </a:lnTo>
                  <a:lnTo>
                    <a:pt x="66" y="3"/>
                  </a:lnTo>
                  <a:lnTo>
                    <a:pt x="64" y="0"/>
                  </a:lnTo>
                  <a:lnTo>
                    <a:pt x="59" y="0"/>
                  </a:lnTo>
                  <a:lnTo>
                    <a:pt x="54" y="0"/>
                  </a:lnTo>
                  <a:lnTo>
                    <a:pt x="52" y="0"/>
                  </a:lnTo>
                  <a:lnTo>
                    <a:pt x="49" y="0"/>
                  </a:lnTo>
                  <a:lnTo>
                    <a:pt x="42" y="0"/>
                  </a:lnTo>
                  <a:lnTo>
                    <a:pt x="40" y="0"/>
                  </a:lnTo>
                  <a:lnTo>
                    <a:pt x="38" y="0"/>
                  </a:lnTo>
                  <a:lnTo>
                    <a:pt x="33" y="3"/>
                  </a:lnTo>
                  <a:lnTo>
                    <a:pt x="30" y="3"/>
                  </a:lnTo>
                  <a:lnTo>
                    <a:pt x="28" y="5"/>
                  </a:lnTo>
                  <a:lnTo>
                    <a:pt x="23" y="7"/>
                  </a:lnTo>
                  <a:lnTo>
                    <a:pt x="23" y="10"/>
                  </a:lnTo>
                  <a:lnTo>
                    <a:pt x="23" y="12"/>
                  </a:lnTo>
                  <a:lnTo>
                    <a:pt x="23" y="15"/>
                  </a:lnTo>
                  <a:lnTo>
                    <a:pt x="23" y="15"/>
                  </a:lnTo>
                  <a:lnTo>
                    <a:pt x="23" y="19"/>
                  </a:lnTo>
                  <a:lnTo>
                    <a:pt x="26" y="22"/>
                  </a:lnTo>
                  <a:lnTo>
                    <a:pt x="26" y="24"/>
                  </a:lnTo>
                  <a:lnTo>
                    <a:pt x="21" y="24"/>
                  </a:lnTo>
                  <a:lnTo>
                    <a:pt x="16" y="29"/>
                  </a:lnTo>
                  <a:lnTo>
                    <a:pt x="19" y="31"/>
                  </a:lnTo>
                  <a:lnTo>
                    <a:pt x="16" y="33"/>
                  </a:lnTo>
                  <a:lnTo>
                    <a:pt x="19" y="41"/>
                  </a:lnTo>
                  <a:lnTo>
                    <a:pt x="21" y="41"/>
                  </a:lnTo>
                  <a:lnTo>
                    <a:pt x="21" y="43"/>
                  </a:lnTo>
                  <a:lnTo>
                    <a:pt x="19" y="45"/>
                  </a:lnTo>
                  <a:lnTo>
                    <a:pt x="16" y="50"/>
                  </a:lnTo>
                  <a:lnTo>
                    <a:pt x="19" y="55"/>
                  </a:lnTo>
                  <a:lnTo>
                    <a:pt x="23" y="60"/>
                  </a:lnTo>
                  <a:lnTo>
                    <a:pt x="23" y="64"/>
                  </a:lnTo>
                  <a:lnTo>
                    <a:pt x="26" y="71"/>
                  </a:lnTo>
                  <a:lnTo>
                    <a:pt x="26" y="76"/>
                  </a:lnTo>
                  <a:lnTo>
                    <a:pt x="21" y="76"/>
                  </a:lnTo>
                  <a:lnTo>
                    <a:pt x="19" y="78"/>
                  </a:lnTo>
                  <a:lnTo>
                    <a:pt x="19" y="81"/>
                  </a:lnTo>
                  <a:lnTo>
                    <a:pt x="23" y="86"/>
                  </a:lnTo>
                  <a:lnTo>
                    <a:pt x="21" y="88"/>
                  </a:lnTo>
                  <a:lnTo>
                    <a:pt x="19" y="88"/>
                  </a:lnTo>
                  <a:lnTo>
                    <a:pt x="16" y="90"/>
                  </a:lnTo>
                  <a:lnTo>
                    <a:pt x="14" y="93"/>
                  </a:lnTo>
                  <a:lnTo>
                    <a:pt x="11" y="100"/>
                  </a:lnTo>
                  <a:lnTo>
                    <a:pt x="9" y="102"/>
                  </a:lnTo>
                  <a:lnTo>
                    <a:pt x="7" y="104"/>
                  </a:lnTo>
                  <a:lnTo>
                    <a:pt x="4" y="104"/>
                  </a:lnTo>
                  <a:lnTo>
                    <a:pt x="2" y="107"/>
                  </a:lnTo>
                  <a:lnTo>
                    <a:pt x="0" y="109"/>
                  </a:lnTo>
                  <a:lnTo>
                    <a:pt x="0" y="114"/>
                  </a:lnTo>
                  <a:lnTo>
                    <a:pt x="0" y="116"/>
                  </a:lnTo>
                  <a:lnTo>
                    <a:pt x="0" y="121"/>
                  </a:lnTo>
                  <a:lnTo>
                    <a:pt x="0" y="123"/>
                  </a:lnTo>
                  <a:lnTo>
                    <a:pt x="0" y="126"/>
                  </a:lnTo>
                  <a:lnTo>
                    <a:pt x="0" y="128"/>
                  </a:lnTo>
                  <a:lnTo>
                    <a:pt x="0" y="131"/>
                  </a:lnTo>
                  <a:lnTo>
                    <a:pt x="0" y="133"/>
                  </a:lnTo>
                  <a:lnTo>
                    <a:pt x="0" y="135"/>
                  </a:lnTo>
                  <a:lnTo>
                    <a:pt x="0" y="145"/>
                  </a:lnTo>
                  <a:lnTo>
                    <a:pt x="0" y="149"/>
                  </a:lnTo>
                  <a:lnTo>
                    <a:pt x="2" y="152"/>
                  </a:lnTo>
                  <a:lnTo>
                    <a:pt x="0" y="164"/>
                  </a:lnTo>
                  <a:lnTo>
                    <a:pt x="2" y="168"/>
                  </a:lnTo>
                  <a:lnTo>
                    <a:pt x="9" y="171"/>
                  </a:lnTo>
                  <a:lnTo>
                    <a:pt x="16" y="166"/>
                  </a:lnTo>
                  <a:lnTo>
                    <a:pt x="33" y="175"/>
                  </a:lnTo>
                  <a:lnTo>
                    <a:pt x="42" y="185"/>
                  </a:lnTo>
                  <a:lnTo>
                    <a:pt x="47" y="194"/>
                  </a:lnTo>
                  <a:lnTo>
                    <a:pt x="47" y="202"/>
                  </a:lnTo>
                  <a:lnTo>
                    <a:pt x="52" y="204"/>
                  </a:lnTo>
                  <a:lnTo>
                    <a:pt x="54" y="211"/>
                  </a:lnTo>
                  <a:lnTo>
                    <a:pt x="59" y="218"/>
                  </a:lnTo>
                  <a:lnTo>
                    <a:pt x="66" y="218"/>
                  </a:lnTo>
                  <a:lnTo>
                    <a:pt x="90" y="218"/>
                  </a:lnTo>
                  <a:lnTo>
                    <a:pt x="94" y="216"/>
                  </a:lnTo>
                  <a:lnTo>
                    <a:pt x="97" y="216"/>
                  </a:lnTo>
                  <a:lnTo>
                    <a:pt x="106" y="213"/>
                  </a:lnTo>
                  <a:lnTo>
                    <a:pt x="111" y="213"/>
                  </a:lnTo>
                  <a:lnTo>
                    <a:pt x="116" y="213"/>
                  </a:lnTo>
                  <a:lnTo>
                    <a:pt x="118" y="206"/>
                  </a:lnTo>
                  <a:lnTo>
                    <a:pt x="123" y="211"/>
                  </a:lnTo>
                  <a:lnTo>
                    <a:pt x="123" y="211"/>
                  </a:lnTo>
                  <a:lnTo>
                    <a:pt x="125" y="211"/>
                  </a:lnTo>
                  <a:lnTo>
                    <a:pt x="125" y="209"/>
                  </a:lnTo>
                  <a:lnTo>
                    <a:pt x="130" y="202"/>
                  </a:lnTo>
                  <a:lnTo>
                    <a:pt x="132" y="194"/>
                  </a:lnTo>
                  <a:lnTo>
                    <a:pt x="132" y="190"/>
                  </a:lnTo>
                  <a:lnTo>
                    <a:pt x="132" y="185"/>
                  </a:lnTo>
                  <a:lnTo>
                    <a:pt x="134" y="183"/>
                  </a:lnTo>
                  <a:lnTo>
                    <a:pt x="134" y="180"/>
                  </a:lnTo>
                  <a:lnTo>
                    <a:pt x="137" y="178"/>
                  </a:lnTo>
                  <a:lnTo>
                    <a:pt x="142" y="173"/>
                  </a:lnTo>
                  <a:lnTo>
                    <a:pt x="144" y="171"/>
                  </a:lnTo>
                  <a:lnTo>
                    <a:pt x="149" y="166"/>
                  </a:lnTo>
                  <a:lnTo>
                    <a:pt x="149" y="161"/>
                  </a:lnTo>
                  <a:lnTo>
                    <a:pt x="151" y="159"/>
                  </a:lnTo>
                  <a:lnTo>
                    <a:pt x="156" y="159"/>
                  </a:lnTo>
                  <a:lnTo>
                    <a:pt x="158" y="157"/>
                  </a:lnTo>
                  <a:lnTo>
                    <a:pt x="158" y="159"/>
                  </a:lnTo>
                  <a:lnTo>
                    <a:pt x="165" y="159"/>
                  </a:lnTo>
                  <a:lnTo>
                    <a:pt x="168" y="159"/>
                  </a:lnTo>
                  <a:lnTo>
                    <a:pt x="172" y="161"/>
                  </a:lnTo>
                  <a:lnTo>
                    <a:pt x="175" y="166"/>
                  </a:lnTo>
                  <a:lnTo>
                    <a:pt x="177" y="168"/>
                  </a:lnTo>
                  <a:lnTo>
                    <a:pt x="179" y="171"/>
                  </a:lnTo>
                  <a:lnTo>
                    <a:pt x="184" y="168"/>
                  </a:lnTo>
                  <a:lnTo>
                    <a:pt x="189" y="164"/>
                  </a:lnTo>
                  <a:lnTo>
                    <a:pt x="189" y="161"/>
                  </a:lnTo>
                  <a:lnTo>
                    <a:pt x="189" y="159"/>
                  </a:lnTo>
                  <a:lnTo>
                    <a:pt x="194" y="157"/>
                  </a:lnTo>
                  <a:lnTo>
                    <a:pt x="196" y="152"/>
                  </a:lnTo>
                  <a:lnTo>
                    <a:pt x="196" y="149"/>
                  </a:lnTo>
                  <a:lnTo>
                    <a:pt x="196" y="145"/>
                  </a:lnTo>
                  <a:lnTo>
                    <a:pt x="203" y="138"/>
                  </a:lnTo>
                  <a:lnTo>
                    <a:pt x="205" y="133"/>
                  </a:lnTo>
                  <a:lnTo>
                    <a:pt x="203" y="131"/>
                  </a:lnTo>
                  <a:lnTo>
                    <a:pt x="205" y="128"/>
                  </a:lnTo>
                  <a:lnTo>
                    <a:pt x="212" y="121"/>
                  </a:lnTo>
                  <a:lnTo>
                    <a:pt x="217" y="119"/>
                  </a:lnTo>
                  <a:lnTo>
                    <a:pt x="217" y="114"/>
                  </a:lnTo>
                  <a:lnTo>
                    <a:pt x="217" y="109"/>
                  </a:lnTo>
                  <a:lnTo>
                    <a:pt x="217" y="102"/>
                  </a:lnTo>
                  <a:lnTo>
                    <a:pt x="220" y="100"/>
                  </a:lnTo>
                  <a:lnTo>
                    <a:pt x="227" y="97"/>
                  </a:lnTo>
                  <a:lnTo>
                    <a:pt x="231" y="93"/>
                  </a:lnTo>
                  <a:lnTo>
                    <a:pt x="231" y="88"/>
                  </a:lnTo>
                  <a:lnTo>
                    <a:pt x="231" y="83"/>
                  </a:lnTo>
                  <a:lnTo>
                    <a:pt x="231" y="78"/>
                  </a:lnTo>
                  <a:lnTo>
                    <a:pt x="234" y="74"/>
                  </a:lnTo>
                  <a:lnTo>
                    <a:pt x="236" y="67"/>
                  </a:lnTo>
                  <a:lnTo>
                    <a:pt x="238" y="64"/>
                  </a:lnTo>
                  <a:lnTo>
                    <a:pt x="241" y="64"/>
                  </a:lnTo>
                  <a:lnTo>
                    <a:pt x="243" y="60"/>
                  </a:lnTo>
                  <a:lnTo>
                    <a:pt x="248" y="60"/>
                  </a:lnTo>
                  <a:lnTo>
                    <a:pt x="250" y="57"/>
                  </a:lnTo>
                  <a:lnTo>
                    <a:pt x="255" y="55"/>
                  </a:lnTo>
                  <a:lnTo>
                    <a:pt x="255" y="52"/>
                  </a:lnTo>
                  <a:lnTo>
                    <a:pt x="253" y="45"/>
                  </a:lnTo>
                  <a:lnTo>
                    <a:pt x="253" y="43"/>
                  </a:lnTo>
                  <a:lnTo>
                    <a:pt x="253" y="38"/>
                  </a:lnTo>
                  <a:lnTo>
                    <a:pt x="248" y="38"/>
                  </a:lnTo>
                  <a:lnTo>
                    <a:pt x="246" y="33"/>
                  </a:lnTo>
                  <a:lnTo>
                    <a:pt x="246" y="26"/>
                  </a:lnTo>
                  <a:lnTo>
                    <a:pt x="246" y="24"/>
                  </a:lnTo>
                  <a:lnTo>
                    <a:pt x="243" y="19"/>
                  </a:lnTo>
                  <a:lnTo>
                    <a:pt x="243" y="19"/>
                  </a:lnTo>
                  <a:lnTo>
                    <a:pt x="243" y="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18" name="Niger">
              <a:extLst>
                <a:ext uri="{FF2B5EF4-FFF2-40B4-BE49-F238E27FC236}">
                  <a16:creationId xmlns:a16="http://schemas.microsoft.com/office/drawing/2014/main" xmlns="" id="{9AC274FC-6BDE-4C0F-9896-5F8A304674DD}"/>
                </a:ext>
              </a:extLst>
            </p:cNvPr>
            <p:cNvSpPr>
              <a:spLocks/>
            </p:cNvSpPr>
            <p:nvPr/>
          </p:nvSpPr>
          <p:spPr bwMode="auto">
            <a:xfrm>
              <a:off x="5897762" y="3729013"/>
              <a:ext cx="388247" cy="300835"/>
            </a:xfrm>
            <a:custGeom>
              <a:avLst/>
              <a:gdLst>
                <a:gd name="T0" fmla="*/ 73 w 342"/>
                <a:gd name="T1" fmla="*/ 258 h 265"/>
                <a:gd name="T2" fmla="*/ 63 w 342"/>
                <a:gd name="T3" fmla="*/ 253 h 265"/>
                <a:gd name="T4" fmla="*/ 54 w 342"/>
                <a:gd name="T5" fmla="*/ 251 h 265"/>
                <a:gd name="T6" fmla="*/ 49 w 342"/>
                <a:gd name="T7" fmla="*/ 253 h 265"/>
                <a:gd name="T8" fmla="*/ 42 w 342"/>
                <a:gd name="T9" fmla="*/ 249 h 265"/>
                <a:gd name="T10" fmla="*/ 44 w 342"/>
                <a:gd name="T11" fmla="*/ 242 h 265"/>
                <a:gd name="T12" fmla="*/ 42 w 342"/>
                <a:gd name="T13" fmla="*/ 237 h 265"/>
                <a:gd name="T14" fmla="*/ 30 w 342"/>
                <a:gd name="T15" fmla="*/ 239 h 265"/>
                <a:gd name="T16" fmla="*/ 21 w 342"/>
                <a:gd name="T17" fmla="*/ 225 h 265"/>
                <a:gd name="T18" fmla="*/ 0 w 342"/>
                <a:gd name="T19" fmla="*/ 204 h 265"/>
                <a:gd name="T20" fmla="*/ 4 w 342"/>
                <a:gd name="T21" fmla="*/ 194 h 265"/>
                <a:gd name="T22" fmla="*/ 9 w 342"/>
                <a:gd name="T23" fmla="*/ 192 h 265"/>
                <a:gd name="T24" fmla="*/ 30 w 342"/>
                <a:gd name="T25" fmla="*/ 192 h 265"/>
                <a:gd name="T26" fmla="*/ 47 w 342"/>
                <a:gd name="T27" fmla="*/ 187 h 265"/>
                <a:gd name="T28" fmla="*/ 56 w 342"/>
                <a:gd name="T29" fmla="*/ 185 h 265"/>
                <a:gd name="T30" fmla="*/ 70 w 342"/>
                <a:gd name="T31" fmla="*/ 180 h 265"/>
                <a:gd name="T32" fmla="*/ 82 w 342"/>
                <a:gd name="T33" fmla="*/ 168 h 265"/>
                <a:gd name="T34" fmla="*/ 87 w 342"/>
                <a:gd name="T35" fmla="*/ 159 h 265"/>
                <a:gd name="T36" fmla="*/ 89 w 342"/>
                <a:gd name="T37" fmla="*/ 95 h 265"/>
                <a:gd name="T38" fmla="*/ 151 w 342"/>
                <a:gd name="T39" fmla="*/ 62 h 265"/>
                <a:gd name="T40" fmla="*/ 290 w 342"/>
                <a:gd name="T41" fmla="*/ 10 h 265"/>
                <a:gd name="T42" fmla="*/ 314 w 342"/>
                <a:gd name="T43" fmla="*/ 5 h 265"/>
                <a:gd name="T44" fmla="*/ 328 w 342"/>
                <a:gd name="T45" fmla="*/ 38 h 265"/>
                <a:gd name="T46" fmla="*/ 326 w 342"/>
                <a:gd name="T47" fmla="*/ 48 h 265"/>
                <a:gd name="T48" fmla="*/ 340 w 342"/>
                <a:gd name="T49" fmla="*/ 74 h 265"/>
                <a:gd name="T50" fmla="*/ 331 w 342"/>
                <a:gd name="T51" fmla="*/ 119 h 265"/>
                <a:gd name="T52" fmla="*/ 295 w 342"/>
                <a:gd name="T53" fmla="*/ 190 h 265"/>
                <a:gd name="T54" fmla="*/ 293 w 342"/>
                <a:gd name="T55" fmla="*/ 194 h 265"/>
                <a:gd name="T56" fmla="*/ 288 w 342"/>
                <a:gd name="T57" fmla="*/ 197 h 265"/>
                <a:gd name="T58" fmla="*/ 286 w 342"/>
                <a:gd name="T59" fmla="*/ 223 h 265"/>
                <a:gd name="T60" fmla="*/ 283 w 342"/>
                <a:gd name="T61" fmla="*/ 230 h 265"/>
                <a:gd name="T62" fmla="*/ 279 w 342"/>
                <a:gd name="T63" fmla="*/ 230 h 265"/>
                <a:gd name="T64" fmla="*/ 274 w 342"/>
                <a:gd name="T65" fmla="*/ 232 h 265"/>
                <a:gd name="T66" fmla="*/ 269 w 342"/>
                <a:gd name="T67" fmla="*/ 235 h 265"/>
                <a:gd name="T68" fmla="*/ 260 w 342"/>
                <a:gd name="T69" fmla="*/ 237 h 265"/>
                <a:gd name="T70" fmla="*/ 245 w 342"/>
                <a:gd name="T71" fmla="*/ 232 h 265"/>
                <a:gd name="T72" fmla="*/ 231 w 342"/>
                <a:gd name="T73" fmla="*/ 235 h 265"/>
                <a:gd name="T74" fmla="*/ 215 w 342"/>
                <a:gd name="T75" fmla="*/ 235 h 265"/>
                <a:gd name="T76" fmla="*/ 203 w 342"/>
                <a:gd name="T77" fmla="*/ 246 h 265"/>
                <a:gd name="T78" fmla="*/ 189 w 342"/>
                <a:gd name="T79" fmla="*/ 242 h 265"/>
                <a:gd name="T80" fmla="*/ 177 w 342"/>
                <a:gd name="T81" fmla="*/ 237 h 265"/>
                <a:gd name="T82" fmla="*/ 172 w 342"/>
                <a:gd name="T83" fmla="*/ 235 h 265"/>
                <a:gd name="T84" fmla="*/ 165 w 342"/>
                <a:gd name="T85" fmla="*/ 230 h 265"/>
                <a:gd name="T86" fmla="*/ 158 w 342"/>
                <a:gd name="T87" fmla="*/ 232 h 265"/>
                <a:gd name="T88" fmla="*/ 151 w 342"/>
                <a:gd name="T89" fmla="*/ 235 h 265"/>
                <a:gd name="T90" fmla="*/ 146 w 342"/>
                <a:gd name="T91" fmla="*/ 239 h 265"/>
                <a:gd name="T92" fmla="*/ 137 w 342"/>
                <a:gd name="T93" fmla="*/ 227 h 265"/>
                <a:gd name="T94" fmla="*/ 130 w 342"/>
                <a:gd name="T95" fmla="*/ 223 h 265"/>
                <a:gd name="T96" fmla="*/ 123 w 342"/>
                <a:gd name="T97" fmla="*/ 220 h 265"/>
                <a:gd name="T98" fmla="*/ 113 w 342"/>
                <a:gd name="T99" fmla="*/ 220 h 265"/>
                <a:gd name="T100" fmla="*/ 108 w 342"/>
                <a:gd name="T101" fmla="*/ 220 h 265"/>
                <a:gd name="T102" fmla="*/ 99 w 342"/>
                <a:gd name="T103" fmla="*/ 220 h 265"/>
                <a:gd name="T104" fmla="*/ 92 w 342"/>
                <a:gd name="T105" fmla="*/ 223 h 265"/>
                <a:gd name="T106" fmla="*/ 87 w 342"/>
                <a:gd name="T107" fmla="*/ 225 h 265"/>
                <a:gd name="T108" fmla="*/ 82 w 342"/>
                <a:gd name="T109" fmla="*/ 230 h 265"/>
                <a:gd name="T110" fmla="*/ 82 w 342"/>
                <a:gd name="T111" fmla="*/ 235 h 265"/>
                <a:gd name="T112" fmla="*/ 82 w 342"/>
                <a:gd name="T113" fmla="*/ 239 h 265"/>
                <a:gd name="T114" fmla="*/ 85 w 342"/>
                <a:gd name="T115" fmla="*/ 244 h 265"/>
                <a:gd name="T116" fmla="*/ 75 w 342"/>
                <a:gd name="T117" fmla="*/ 249 h 265"/>
                <a:gd name="T118" fmla="*/ 75 w 342"/>
                <a:gd name="T119" fmla="*/ 253 h 265"/>
                <a:gd name="T120" fmla="*/ 80 w 342"/>
                <a:gd name="T121" fmla="*/ 261 h 265"/>
                <a:gd name="T122" fmla="*/ 78 w 342"/>
                <a:gd name="T123"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2" h="265">
                  <a:moveTo>
                    <a:pt x="78" y="265"/>
                  </a:moveTo>
                  <a:lnTo>
                    <a:pt x="73" y="258"/>
                  </a:lnTo>
                  <a:lnTo>
                    <a:pt x="68" y="258"/>
                  </a:lnTo>
                  <a:lnTo>
                    <a:pt x="63" y="253"/>
                  </a:lnTo>
                  <a:lnTo>
                    <a:pt x="56" y="246"/>
                  </a:lnTo>
                  <a:lnTo>
                    <a:pt x="54" y="251"/>
                  </a:lnTo>
                  <a:lnTo>
                    <a:pt x="54" y="253"/>
                  </a:lnTo>
                  <a:lnTo>
                    <a:pt x="49" y="253"/>
                  </a:lnTo>
                  <a:lnTo>
                    <a:pt x="47" y="256"/>
                  </a:lnTo>
                  <a:lnTo>
                    <a:pt x="42" y="249"/>
                  </a:lnTo>
                  <a:lnTo>
                    <a:pt x="44" y="244"/>
                  </a:lnTo>
                  <a:lnTo>
                    <a:pt x="44" y="242"/>
                  </a:lnTo>
                  <a:lnTo>
                    <a:pt x="42" y="239"/>
                  </a:lnTo>
                  <a:lnTo>
                    <a:pt x="42" y="237"/>
                  </a:lnTo>
                  <a:lnTo>
                    <a:pt x="40" y="235"/>
                  </a:lnTo>
                  <a:lnTo>
                    <a:pt x="30" y="239"/>
                  </a:lnTo>
                  <a:lnTo>
                    <a:pt x="21" y="235"/>
                  </a:lnTo>
                  <a:lnTo>
                    <a:pt x="21" y="225"/>
                  </a:lnTo>
                  <a:lnTo>
                    <a:pt x="0" y="211"/>
                  </a:lnTo>
                  <a:lnTo>
                    <a:pt x="0" y="204"/>
                  </a:lnTo>
                  <a:lnTo>
                    <a:pt x="2" y="199"/>
                  </a:lnTo>
                  <a:lnTo>
                    <a:pt x="4" y="194"/>
                  </a:lnTo>
                  <a:lnTo>
                    <a:pt x="4" y="190"/>
                  </a:lnTo>
                  <a:lnTo>
                    <a:pt x="9" y="192"/>
                  </a:lnTo>
                  <a:lnTo>
                    <a:pt x="26" y="190"/>
                  </a:lnTo>
                  <a:lnTo>
                    <a:pt x="30" y="192"/>
                  </a:lnTo>
                  <a:lnTo>
                    <a:pt x="37" y="187"/>
                  </a:lnTo>
                  <a:lnTo>
                    <a:pt x="47" y="187"/>
                  </a:lnTo>
                  <a:lnTo>
                    <a:pt x="52" y="187"/>
                  </a:lnTo>
                  <a:lnTo>
                    <a:pt x="56" y="185"/>
                  </a:lnTo>
                  <a:lnTo>
                    <a:pt x="63" y="183"/>
                  </a:lnTo>
                  <a:lnTo>
                    <a:pt x="70" y="180"/>
                  </a:lnTo>
                  <a:lnTo>
                    <a:pt x="82" y="173"/>
                  </a:lnTo>
                  <a:lnTo>
                    <a:pt x="82" y="168"/>
                  </a:lnTo>
                  <a:lnTo>
                    <a:pt x="85" y="161"/>
                  </a:lnTo>
                  <a:lnTo>
                    <a:pt x="87" y="159"/>
                  </a:lnTo>
                  <a:lnTo>
                    <a:pt x="89" y="138"/>
                  </a:lnTo>
                  <a:lnTo>
                    <a:pt x="89" y="95"/>
                  </a:lnTo>
                  <a:lnTo>
                    <a:pt x="125" y="88"/>
                  </a:lnTo>
                  <a:lnTo>
                    <a:pt x="151" y="62"/>
                  </a:lnTo>
                  <a:lnTo>
                    <a:pt x="253" y="0"/>
                  </a:lnTo>
                  <a:lnTo>
                    <a:pt x="290" y="10"/>
                  </a:lnTo>
                  <a:lnTo>
                    <a:pt x="295" y="15"/>
                  </a:lnTo>
                  <a:lnTo>
                    <a:pt x="314" y="5"/>
                  </a:lnTo>
                  <a:lnTo>
                    <a:pt x="316" y="7"/>
                  </a:lnTo>
                  <a:lnTo>
                    <a:pt x="328" y="38"/>
                  </a:lnTo>
                  <a:lnTo>
                    <a:pt x="328" y="45"/>
                  </a:lnTo>
                  <a:lnTo>
                    <a:pt x="326" y="48"/>
                  </a:lnTo>
                  <a:lnTo>
                    <a:pt x="342" y="67"/>
                  </a:lnTo>
                  <a:lnTo>
                    <a:pt x="340" y="74"/>
                  </a:lnTo>
                  <a:lnTo>
                    <a:pt x="338" y="76"/>
                  </a:lnTo>
                  <a:lnTo>
                    <a:pt x="331" y="119"/>
                  </a:lnTo>
                  <a:lnTo>
                    <a:pt x="333" y="152"/>
                  </a:lnTo>
                  <a:lnTo>
                    <a:pt x="295" y="190"/>
                  </a:lnTo>
                  <a:lnTo>
                    <a:pt x="295" y="192"/>
                  </a:lnTo>
                  <a:lnTo>
                    <a:pt x="293" y="194"/>
                  </a:lnTo>
                  <a:lnTo>
                    <a:pt x="290" y="194"/>
                  </a:lnTo>
                  <a:lnTo>
                    <a:pt x="288" y="197"/>
                  </a:lnTo>
                  <a:lnTo>
                    <a:pt x="290" y="225"/>
                  </a:lnTo>
                  <a:lnTo>
                    <a:pt x="286" y="223"/>
                  </a:lnTo>
                  <a:lnTo>
                    <a:pt x="283" y="227"/>
                  </a:lnTo>
                  <a:lnTo>
                    <a:pt x="283" y="230"/>
                  </a:lnTo>
                  <a:lnTo>
                    <a:pt x="281" y="230"/>
                  </a:lnTo>
                  <a:lnTo>
                    <a:pt x="279" y="230"/>
                  </a:lnTo>
                  <a:lnTo>
                    <a:pt x="274" y="230"/>
                  </a:lnTo>
                  <a:lnTo>
                    <a:pt x="274" y="232"/>
                  </a:lnTo>
                  <a:lnTo>
                    <a:pt x="269" y="235"/>
                  </a:lnTo>
                  <a:lnTo>
                    <a:pt x="269" y="235"/>
                  </a:lnTo>
                  <a:lnTo>
                    <a:pt x="262" y="237"/>
                  </a:lnTo>
                  <a:lnTo>
                    <a:pt x="260" y="237"/>
                  </a:lnTo>
                  <a:lnTo>
                    <a:pt x="253" y="237"/>
                  </a:lnTo>
                  <a:lnTo>
                    <a:pt x="245" y="232"/>
                  </a:lnTo>
                  <a:lnTo>
                    <a:pt x="236" y="232"/>
                  </a:lnTo>
                  <a:lnTo>
                    <a:pt x="231" y="235"/>
                  </a:lnTo>
                  <a:lnTo>
                    <a:pt x="219" y="232"/>
                  </a:lnTo>
                  <a:lnTo>
                    <a:pt x="215" y="235"/>
                  </a:lnTo>
                  <a:lnTo>
                    <a:pt x="208" y="242"/>
                  </a:lnTo>
                  <a:lnTo>
                    <a:pt x="203" y="246"/>
                  </a:lnTo>
                  <a:lnTo>
                    <a:pt x="198" y="244"/>
                  </a:lnTo>
                  <a:lnTo>
                    <a:pt x="189" y="242"/>
                  </a:lnTo>
                  <a:lnTo>
                    <a:pt x="184" y="242"/>
                  </a:lnTo>
                  <a:lnTo>
                    <a:pt x="177" y="237"/>
                  </a:lnTo>
                  <a:lnTo>
                    <a:pt x="172" y="235"/>
                  </a:lnTo>
                  <a:lnTo>
                    <a:pt x="172" y="235"/>
                  </a:lnTo>
                  <a:lnTo>
                    <a:pt x="170" y="230"/>
                  </a:lnTo>
                  <a:lnTo>
                    <a:pt x="165" y="230"/>
                  </a:lnTo>
                  <a:lnTo>
                    <a:pt x="165" y="232"/>
                  </a:lnTo>
                  <a:lnTo>
                    <a:pt x="158" y="232"/>
                  </a:lnTo>
                  <a:lnTo>
                    <a:pt x="156" y="235"/>
                  </a:lnTo>
                  <a:lnTo>
                    <a:pt x="151" y="235"/>
                  </a:lnTo>
                  <a:lnTo>
                    <a:pt x="149" y="237"/>
                  </a:lnTo>
                  <a:lnTo>
                    <a:pt x="146" y="239"/>
                  </a:lnTo>
                  <a:lnTo>
                    <a:pt x="144" y="235"/>
                  </a:lnTo>
                  <a:lnTo>
                    <a:pt x="137" y="227"/>
                  </a:lnTo>
                  <a:lnTo>
                    <a:pt x="137" y="225"/>
                  </a:lnTo>
                  <a:lnTo>
                    <a:pt x="130" y="223"/>
                  </a:lnTo>
                  <a:lnTo>
                    <a:pt x="125" y="223"/>
                  </a:lnTo>
                  <a:lnTo>
                    <a:pt x="123" y="220"/>
                  </a:lnTo>
                  <a:lnTo>
                    <a:pt x="118" y="220"/>
                  </a:lnTo>
                  <a:lnTo>
                    <a:pt x="113" y="220"/>
                  </a:lnTo>
                  <a:lnTo>
                    <a:pt x="111" y="220"/>
                  </a:lnTo>
                  <a:lnTo>
                    <a:pt x="108" y="220"/>
                  </a:lnTo>
                  <a:lnTo>
                    <a:pt x="101" y="220"/>
                  </a:lnTo>
                  <a:lnTo>
                    <a:pt x="99" y="220"/>
                  </a:lnTo>
                  <a:lnTo>
                    <a:pt x="97" y="220"/>
                  </a:lnTo>
                  <a:lnTo>
                    <a:pt x="92" y="223"/>
                  </a:lnTo>
                  <a:lnTo>
                    <a:pt x="89" y="223"/>
                  </a:lnTo>
                  <a:lnTo>
                    <a:pt x="87" y="225"/>
                  </a:lnTo>
                  <a:lnTo>
                    <a:pt x="82" y="227"/>
                  </a:lnTo>
                  <a:lnTo>
                    <a:pt x="82" y="230"/>
                  </a:lnTo>
                  <a:lnTo>
                    <a:pt x="82" y="232"/>
                  </a:lnTo>
                  <a:lnTo>
                    <a:pt x="82" y="235"/>
                  </a:lnTo>
                  <a:lnTo>
                    <a:pt x="82" y="235"/>
                  </a:lnTo>
                  <a:lnTo>
                    <a:pt x="82" y="239"/>
                  </a:lnTo>
                  <a:lnTo>
                    <a:pt x="85" y="242"/>
                  </a:lnTo>
                  <a:lnTo>
                    <a:pt x="85" y="244"/>
                  </a:lnTo>
                  <a:lnTo>
                    <a:pt x="80" y="244"/>
                  </a:lnTo>
                  <a:lnTo>
                    <a:pt x="75" y="249"/>
                  </a:lnTo>
                  <a:lnTo>
                    <a:pt x="78" y="251"/>
                  </a:lnTo>
                  <a:lnTo>
                    <a:pt x="75" y="253"/>
                  </a:lnTo>
                  <a:lnTo>
                    <a:pt x="78" y="261"/>
                  </a:lnTo>
                  <a:lnTo>
                    <a:pt x="80" y="261"/>
                  </a:lnTo>
                  <a:lnTo>
                    <a:pt x="80" y="263"/>
                  </a:lnTo>
                  <a:lnTo>
                    <a:pt x="78" y="265"/>
                  </a:lnTo>
                  <a:lnTo>
                    <a:pt x="78" y="26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20" name="New Zealand">
              <a:extLst>
                <a:ext uri="{FF2B5EF4-FFF2-40B4-BE49-F238E27FC236}">
                  <a16:creationId xmlns:a16="http://schemas.microsoft.com/office/drawing/2014/main" xmlns="" id="{C633A8C0-90CD-4A9A-AAAE-4B12AE557926}"/>
                </a:ext>
              </a:extLst>
            </p:cNvPr>
            <p:cNvSpPr>
              <a:spLocks noEditPoints="1"/>
            </p:cNvSpPr>
            <p:nvPr/>
          </p:nvSpPr>
          <p:spPr bwMode="auto">
            <a:xfrm>
              <a:off x="9869917" y="5405741"/>
              <a:ext cx="410952" cy="507446"/>
            </a:xfrm>
            <a:custGeom>
              <a:avLst/>
              <a:gdLst>
                <a:gd name="T0" fmla="*/ 241 w 362"/>
                <a:gd name="T1" fmla="*/ 260 h 447"/>
                <a:gd name="T2" fmla="*/ 265 w 362"/>
                <a:gd name="T3" fmla="*/ 253 h 447"/>
                <a:gd name="T4" fmla="*/ 293 w 362"/>
                <a:gd name="T5" fmla="*/ 222 h 447"/>
                <a:gd name="T6" fmla="*/ 305 w 362"/>
                <a:gd name="T7" fmla="*/ 196 h 447"/>
                <a:gd name="T8" fmla="*/ 327 w 362"/>
                <a:gd name="T9" fmla="*/ 180 h 447"/>
                <a:gd name="T10" fmla="*/ 331 w 362"/>
                <a:gd name="T11" fmla="*/ 175 h 447"/>
                <a:gd name="T12" fmla="*/ 353 w 362"/>
                <a:gd name="T13" fmla="*/ 151 h 447"/>
                <a:gd name="T14" fmla="*/ 355 w 362"/>
                <a:gd name="T15" fmla="*/ 132 h 447"/>
                <a:gd name="T16" fmla="*/ 331 w 362"/>
                <a:gd name="T17" fmla="*/ 137 h 447"/>
                <a:gd name="T18" fmla="*/ 310 w 362"/>
                <a:gd name="T19" fmla="*/ 118 h 447"/>
                <a:gd name="T20" fmla="*/ 305 w 362"/>
                <a:gd name="T21" fmla="*/ 92 h 447"/>
                <a:gd name="T22" fmla="*/ 301 w 362"/>
                <a:gd name="T23" fmla="*/ 94 h 447"/>
                <a:gd name="T24" fmla="*/ 296 w 362"/>
                <a:gd name="T25" fmla="*/ 106 h 447"/>
                <a:gd name="T26" fmla="*/ 286 w 362"/>
                <a:gd name="T27" fmla="*/ 94 h 447"/>
                <a:gd name="T28" fmla="*/ 291 w 362"/>
                <a:gd name="T29" fmla="*/ 73 h 447"/>
                <a:gd name="T30" fmla="*/ 293 w 362"/>
                <a:gd name="T31" fmla="*/ 54 h 447"/>
                <a:gd name="T32" fmla="*/ 282 w 362"/>
                <a:gd name="T33" fmla="*/ 35 h 447"/>
                <a:gd name="T34" fmla="*/ 282 w 362"/>
                <a:gd name="T35" fmla="*/ 24 h 447"/>
                <a:gd name="T36" fmla="*/ 274 w 362"/>
                <a:gd name="T37" fmla="*/ 16 h 447"/>
                <a:gd name="T38" fmla="*/ 267 w 362"/>
                <a:gd name="T39" fmla="*/ 5 h 447"/>
                <a:gd name="T40" fmla="*/ 260 w 362"/>
                <a:gd name="T41" fmla="*/ 7 h 447"/>
                <a:gd name="T42" fmla="*/ 265 w 362"/>
                <a:gd name="T43" fmla="*/ 42 h 447"/>
                <a:gd name="T44" fmla="*/ 270 w 362"/>
                <a:gd name="T45" fmla="*/ 57 h 447"/>
                <a:gd name="T46" fmla="*/ 274 w 362"/>
                <a:gd name="T47" fmla="*/ 71 h 447"/>
                <a:gd name="T48" fmla="*/ 282 w 362"/>
                <a:gd name="T49" fmla="*/ 76 h 447"/>
                <a:gd name="T50" fmla="*/ 272 w 362"/>
                <a:gd name="T51" fmla="*/ 90 h 447"/>
                <a:gd name="T52" fmla="*/ 279 w 362"/>
                <a:gd name="T53" fmla="*/ 109 h 447"/>
                <a:gd name="T54" fmla="*/ 277 w 362"/>
                <a:gd name="T55" fmla="*/ 130 h 447"/>
                <a:gd name="T56" fmla="*/ 270 w 362"/>
                <a:gd name="T57" fmla="*/ 142 h 447"/>
                <a:gd name="T58" fmla="*/ 248 w 362"/>
                <a:gd name="T59" fmla="*/ 168 h 447"/>
                <a:gd name="T60" fmla="*/ 251 w 362"/>
                <a:gd name="T61" fmla="*/ 201 h 447"/>
                <a:gd name="T62" fmla="*/ 256 w 362"/>
                <a:gd name="T63" fmla="*/ 227 h 447"/>
                <a:gd name="T64" fmla="*/ 234 w 362"/>
                <a:gd name="T65" fmla="*/ 255 h 447"/>
                <a:gd name="T66" fmla="*/ 7 w 362"/>
                <a:gd name="T67" fmla="*/ 407 h 447"/>
                <a:gd name="T68" fmla="*/ 14 w 362"/>
                <a:gd name="T69" fmla="*/ 390 h 447"/>
                <a:gd name="T70" fmla="*/ 26 w 362"/>
                <a:gd name="T71" fmla="*/ 378 h 447"/>
                <a:gd name="T72" fmla="*/ 43 w 362"/>
                <a:gd name="T73" fmla="*/ 360 h 447"/>
                <a:gd name="T74" fmla="*/ 62 w 362"/>
                <a:gd name="T75" fmla="*/ 345 h 447"/>
                <a:gd name="T76" fmla="*/ 88 w 362"/>
                <a:gd name="T77" fmla="*/ 343 h 447"/>
                <a:gd name="T78" fmla="*/ 114 w 362"/>
                <a:gd name="T79" fmla="*/ 317 h 447"/>
                <a:gd name="T80" fmla="*/ 147 w 362"/>
                <a:gd name="T81" fmla="*/ 291 h 447"/>
                <a:gd name="T82" fmla="*/ 159 w 362"/>
                <a:gd name="T83" fmla="*/ 265 h 447"/>
                <a:gd name="T84" fmla="*/ 185 w 362"/>
                <a:gd name="T85" fmla="*/ 239 h 447"/>
                <a:gd name="T86" fmla="*/ 199 w 362"/>
                <a:gd name="T87" fmla="*/ 232 h 447"/>
                <a:gd name="T88" fmla="*/ 206 w 362"/>
                <a:gd name="T89" fmla="*/ 239 h 447"/>
                <a:gd name="T90" fmla="*/ 215 w 362"/>
                <a:gd name="T91" fmla="*/ 246 h 447"/>
                <a:gd name="T92" fmla="*/ 222 w 362"/>
                <a:gd name="T93" fmla="*/ 241 h 447"/>
                <a:gd name="T94" fmla="*/ 227 w 362"/>
                <a:gd name="T95" fmla="*/ 251 h 447"/>
                <a:gd name="T96" fmla="*/ 225 w 362"/>
                <a:gd name="T97" fmla="*/ 272 h 447"/>
                <a:gd name="T98" fmla="*/ 192 w 362"/>
                <a:gd name="T99" fmla="*/ 303 h 447"/>
                <a:gd name="T100" fmla="*/ 168 w 362"/>
                <a:gd name="T101" fmla="*/ 329 h 447"/>
                <a:gd name="T102" fmla="*/ 168 w 362"/>
                <a:gd name="T103" fmla="*/ 348 h 447"/>
                <a:gd name="T104" fmla="*/ 156 w 362"/>
                <a:gd name="T105" fmla="*/ 345 h 447"/>
                <a:gd name="T106" fmla="*/ 152 w 362"/>
                <a:gd name="T107" fmla="*/ 345 h 447"/>
                <a:gd name="T108" fmla="*/ 140 w 362"/>
                <a:gd name="T109" fmla="*/ 352 h 447"/>
                <a:gd name="T110" fmla="*/ 126 w 362"/>
                <a:gd name="T111" fmla="*/ 367 h 447"/>
                <a:gd name="T112" fmla="*/ 100 w 362"/>
                <a:gd name="T113" fmla="*/ 402 h 447"/>
                <a:gd name="T114" fmla="*/ 95 w 362"/>
                <a:gd name="T115" fmla="*/ 419 h 447"/>
                <a:gd name="T116" fmla="*/ 71 w 362"/>
                <a:gd name="T117" fmla="*/ 430 h 447"/>
                <a:gd name="T118" fmla="*/ 45 w 362"/>
                <a:gd name="T119" fmla="*/ 447 h 447"/>
                <a:gd name="T120" fmla="*/ 31 w 362"/>
                <a:gd name="T121" fmla="*/ 438 h 447"/>
                <a:gd name="T122" fmla="*/ 19 w 362"/>
                <a:gd name="T123" fmla="*/ 421 h 447"/>
                <a:gd name="T124" fmla="*/ 5 w 362"/>
                <a:gd name="T125" fmla="*/ 42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2" h="447">
                  <a:moveTo>
                    <a:pt x="234" y="255"/>
                  </a:moveTo>
                  <a:lnTo>
                    <a:pt x="237" y="258"/>
                  </a:lnTo>
                  <a:lnTo>
                    <a:pt x="239" y="255"/>
                  </a:lnTo>
                  <a:lnTo>
                    <a:pt x="241" y="255"/>
                  </a:lnTo>
                  <a:lnTo>
                    <a:pt x="241" y="258"/>
                  </a:lnTo>
                  <a:lnTo>
                    <a:pt x="241" y="260"/>
                  </a:lnTo>
                  <a:lnTo>
                    <a:pt x="241" y="260"/>
                  </a:lnTo>
                  <a:lnTo>
                    <a:pt x="244" y="260"/>
                  </a:lnTo>
                  <a:lnTo>
                    <a:pt x="244" y="262"/>
                  </a:lnTo>
                  <a:lnTo>
                    <a:pt x="244" y="265"/>
                  </a:lnTo>
                  <a:lnTo>
                    <a:pt x="246" y="267"/>
                  </a:lnTo>
                  <a:lnTo>
                    <a:pt x="248" y="265"/>
                  </a:lnTo>
                  <a:lnTo>
                    <a:pt x="258" y="260"/>
                  </a:lnTo>
                  <a:lnTo>
                    <a:pt x="265" y="253"/>
                  </a:lnTo>
                  <a:lnTo>
                    <a:pt x="270" y="248"/>
                  </a:lnTo>
                  <a:lnTo>
                    <a:pt x="277" y="241"/>
                  </a:lnTo>
                  <a:lnTo>
                    <a:pt x="284" y="232"/>
                  </a:lnTo>
                  <a:lnTo>
                    <a:pt x="289" y="227"/>
                  </a:lnTo>
                  <a:lnTo>
                    <a:pt x="291" y="227"/>
                  </a:lnTo>
                  <a:lnTo>
                    <a:pt x="293" y="225"/>
                  </a:lnTo>
                  <a:lnTo>
                    <a:pt x="293" y="222"/>
                  </a:lnTo>
                  <a:lnTo>
                    <a:pt x="296" y="220"/>
                  </a:lnTo>
                  <a:lnTo>
                    <a:pt x="301" y="218"/>
                  </a:lnTo>
                  <a:lnTo>
                    <a:pt x="303" y="208"/>
                  </a:lnTo>
                  <a:lnTo>
                    <a:pt x="308" y="203"/>
                  </a:lnTo>
                  <a:lnTo>
                    <a:pt x="308" y="201"/>
                  </a:lnTo>
                  <a:lnTo>
                    <a:pt x="310" y="199"/>
                  </a:lnTo>
                  <a:lnTo>
                    <a:pt x="305" y="196"/>
                  </a:lnTo>
                  <a:lnTo>
                    <a:pt x="303" y="194"/>
                  </a:lnTo>
                  <a:lnTo>
                    <a:pt x="298" y="194"/>
                  </a:lnTo>
                  <a:lnTo>
                    <a:pt x="303" y="192"/>
                  </a:lnTo>
                  <a:lnTo>
                    <a:pt x="305" y="192"/>
                  </a:lnTo>
                  <a:lnTo>
                    <a:pt x="315" y="182"/>
                  </a:lnTo>
                  <a:lnTo>
                    <a:pt x="319" y="180"/>
                  </a:lnTo>
                  <a:lnTo>
                    <a:pt x="327" y="180"/>
                  </a:lnTo>
                  <a:lnTo>
                    <a:pt x="331" y="180"/>
                  </a:lnTo>
                  <a:lnTo>
                    <a:pt x="329" y="184"/>
                  </a:lnTo>
                  <a:lnTo>
                    <a:pt x="331" y="187"/>
                  </a:lnTo>
                  <a:lnTo>
                    <a:pt x="334" y="182"/>
                  </a:lnTo>
                  <a:lnTo>
                    <a:pt x="336" y="182"/>
                  </a:lnTo>
                  <a:lnTo>
                    <a:pt x="331" y="180"/>
                  </a:lnTo>
                  <a:lnTo>
                    <a:pt x="331" y="175"/>
                  </a:lnTo>
                  <a:lnTo>
                    <a:pt x="334" y="168"/>
                  </a:lnTo>
                  <a:lnTo>
                    <a:pt x="338" y="165"/>
                  </a:lnTo>
                  <a:lnTo>
                    <a:pt x="341" y="165"/>
                  </a:lnTo>
                  <a:lnTo>
                    <a:pt x="343" y="168"/>
                  </a:lnTo>
                  <a:lnTo>
                    <a:pt x="343" y="165"/>
                  </a:lnTo>
                  <a:lnTo>
                    <a:pt x="345" y="161"/>
                  </a:lnTo>
                  <a:lnTo>
                    <a:pt x="353" y="151"/>
                  </a:lnTo>
                  <a:lnTo>
                    <a:pt x="353" y="149"/>
                  </a:lnTo>
                  <a:lnTo>
                    <a:pt x="353" y="147"/>
                  </a:lnTo>
                  <a:lnTo>
                    <a:pt x="353" y="142"/>
                  </a:lnTo>
                  <a:lnTo>
                    <a:pt x="357" y="137"/>
                  </a:lnTo>
                  <a:lnTo>
                    <a:pt x="362" y="135"/>
                  </a:lnTo>
                  <a:lnTo>
                    <a:pt x="360" y="132"/>
                  </a:lnTo>
                  <a:lnTo>
                    <a:pt x="355" y="132"/>
                  </a:lnTo>
                  <a:lnTo>
                    <a:pt x="353" y="130"/>
                  </a:lnTo>
                  <a:lnTo>
                    <a:pt x="355" y="128"/>
                  </a:lnTo>
                  <a:lnTo>
                    <a:pt x="355" y="128"/>
                  </a:lnTo>
                  <a:lnTo>
                    <a:pt x="350" y="125"/>
                  </a:lnTo>
                  <a:lnTo>
                    <a:pt x="345" y="130"/>
                  </a:lnTo>
                  <a:lnTo>
                    <a:pt x="336" y="137"/>
                  </a:lnTo>
                  <a:lnTo>
                    <a:pt x="331" y="137"/>
                  </a:lnTo>
                  <a:lnTo>
                    <a:pt x="329" y="139"/>
                  </a:lnTo>
                  <a:lnTo>
                    <a:pt x="324" y="137"/>
                  </a:lnTo>
                  <a:lnTo>
                    <a:pt x="315" y="128"/>
                  </a:lnTo>
                  <a:lnTo>
                    <a:pt x="312" y="130"/>
                  </a:lnTo>
                  <a:lnTo>
                    <a:pt x="310" y="125"/>
                  </a:lnTo>
                  <a:lnTo>
                    <a:pt x="308" y="121"/>
                  </a:lnTo>
                  <a:lnTo>
                    <a:pt x="310" y="118"/>
                  </a:lnTo>
                  <a:lnTo>
                    <a:pt x="312" y="113"/>
                  </a:lnTo>
                  <a:lnTo>
                    <a:pt x="308" y="106"/>
                  </a:lnTo>
                  <a:lnTo>
                    <a:pt x="308" y="104"/>
                  </a:lnTo>
                  <a:lnTo>
                    <a:pt x="308" y="102"/>
                  </a:lnTo>
                  <a:lnTo>
                    <a:pt x="308" y="97"/>
                  </a:lnTo>
                  <a:lnTo>
                    <a:pt x="308" y="94"/>
                  </a:lnTo>
                  <a:lnTo>
                    <a:pt x="305" y="92"/>
                  </a:lnTo>
                  <a:lnTo>
                    <a:pt x="305" y="87"/>
                  </a:lnTo>
                  <a:lnTo>
                    <a:pt x="305" y="85"/>
                  </a:lnTo>
                  <a:lnTo>
                    <a:pt x="303" y="87"/>
                  </a:lnTo>
                  <a:lnTo>
                    <a:pt x="298" y="85"/>
                  </a:lnTo>
                  <a:lnTo>
                    <a:pt x="298" y="85"/>
                  </a:lnTo>
                  <a:lnTo>
                    <a:pt x="301" y="90"/>
                  </a:lnTo>
                  <a:lnTo>
                    <a:pt x="301" y="94"/>
                  </a:lnTo>
                  <a:lnTo>
                    <a:pt x="301" y="94"/>
                  </a:lnTo>
                  <a:lnTo>
                    <a:pt x="298" y="99"/>
                  </a:lnTo>
                  <a:lnTo>
                    <a:pt x="298" y="102"/>
                  </a:lnTo>
                  <a:lnTo>
                    <a:pt x="301" y="106"/>
                  </a:lnTo>
                  <a:lnTo>
                    <a:pt x="301" y="109"/>
                  </a:lnTo>
                  <a:lnTo>
                    <a:pt x="298" y="109"/>
                  </a:lnTo>
                  <a:lnTo>
                    <a:pt x="296" y="106"/>
                  </a:lnTo>
                  <a:lnTo>
                    <a:pt x="296" y="102"/>
                  </a:lnTo>
                  <a:lnTo>
                    <a:pt x="291" y="102"/>
                  </a:lnTo>
                  <a:lnTo>
                    <a:pt x="291" y="99"/>
                  </a:lnTo>
                  <a:lnTo>
                    <a:pt x="286" y="97"/>
                  </a:lnTo>
                  <a:lnTo>
                    <a:pt x="284" y="99"/>
                  </a:lnTo>
                  <a:lnTo>
                    <a:pt x="284" y="97"/>
                  </a:lnTo>
                  <a:lnTo>
                    <a:pt x="286" y="94"/>
                  </a:lnTo>
                  <a:lnTo>
                    <a:pt x="289" y="92"/>
                  </a:lnTo>
                  <a:lnTo>
                    <a:pt x="284" y="87"/>
                  </a:lnTo>
                  <a:lnTo>
                    <a:pt x="286" y="83"/>
                  </a:lnTo>
                  <a:lnTo>
                    <a:pt x="291" y="83"/>
                  </a:lnTo>
                  <a:lnTo>
                    <a:pt x="291" y="78"/>
                  </a:lnTo>
                  <a:lnTo>
                    <a:pt x="291" y="76"/>
                  </a:lnTo>
                  <a:lnTo>
                    <a:pt x="291" y="73"/>
                  </a:lnTo>
                  <a:lnTo>
                    <a:pt x="289" y="68"/>
                  </a:lnTo>
                  <a:lnTo>
                    <a:pt x="291" y="64"/>
                  </a:lnTo>
                  <a:lnTo>
                    <a:pt x="286" y="59"/>
                  </a:lnTo>
                  <a:lnTo>
                    <a:pt x="286" y="59"/>
                  </a:lnTo>
                  <a:lnTo>
                    <a:pt x="289" y="59"/>
                  </a:lnTo>
                  <a:lnTo>
                    <a:pt x="293" y="59"/>
                  </a:lnTo>
                  <a:lnTo>
                    <a:pt x="293" y="54"/>
                  </a:lnTo>
                  <a:lnTo>
                    <a:pt x="296" y="52"/>
                  </a:lnTo>
                  <a:lnTo>
                    <a:pt x="296" y="45"/>
                  </a:lnTo>
                  <a:lnTo>
                    <a:pt x="293" y="40"/>
                  </a:lnTo>
                  <a:lnTo>
                    <a:pt x="293" y="35"/>
                  </a:lnTo>
                  <a:lnTo>
                    <a:pt x="291" y="38"/>
                  </a:lnTo>
                  <a:lnTo>
                    <a:pt x="286" y="40"/>
                  </a:lnTo>
                  <a:lnTo>
                    <a:pt x="282" y="35"/>
                  </a:lnTo>
                  <a:lnTo>
                    <a:pt x="284" y="33"/>
                  </a:lnTo>
                  <a:lnTo>
                    <a:pt x="282" y="31"/>
                  </a:lnTo>
                  <a:lnTo>
                    <a:pt x="282" y="31"/>
                  </a:lnTo>
                  <a:lnTo>
                    <a:pt x="282" y="28"/>
                  </a:lnTo>
                  <a:lnTo>
                    <a:pt x="286" y="26"/>
                  </a:lnTo>
                  <a:lnTo>
                    <a:pt x="286" y="24"/>
                  </a:lnTo>
                  <a:lnTo>
                    <a:pt x="282" y="24"/>
                  </a:lnTo>
                  <a:lnTo>
                    <a:pt x="279" y="21"/>
                  </a:lnTo>
                  <a:lnTo>
                    <a:pt x="274" y="21"/>
                  </a:lnTo>
                  <a:lnTo>
                    <a:pt x="274" y="19"/>
                  </a:lnTo>
                  <a:lnTo>
                    <a:pt x="277" y="19"/>
                  </a:lnTo>
                  <a:lnTo>
                    <a:pt x="279" y="16"/>
                  </a:lnTo>
                  <a:lnTo>
                    <a:pt x="277" y="14"/>
                  </a:lnTo>
                  <a:lnTo>
                    <a:pt x="274" y="16"/>
                  </a:lnTo>
                  <a:lnTo>
                    <a:pt x="274" y="19"/>
                  </a:lnTo>
                  <a:lnTo>
                    <a:pt x="272" y="21"/>
                  </a:lnTo>
                  <a:lnTo>
                    <a:pt x="270" y="21"/>
                  </a:lnTo>
                  <a:lnTo>
                    <a:pt x="270" y="16"/>
                  </a:lnTo>
                  <a:lnTo>
                    <a:pt x="267" y="14"/>
                  </a:lnTo>
                  <a:lnTo>
                    <a:pt x="267" y="9"/>
                  </a:lnTo>
                  <a:lnTo>
                    <a:pt x="267" y="5"/>
                  </a:lnTo>
                  <a:lnTo>
                    <a:pt x="267" y="2"/>
                  </a:lnTo>
                  <a:lnTo>
                    <a:pt x="270" y="2"/>
                  </a:lnTo>
                  <a:lnTo>
                    <a:pt x="267" y="0"/>
                  </a:lnTo>
                  <a:lnTo>
                    <a:pt x="265" y="2"/>
                  </a:lnTo>
                  <a:lnTo>
                    <a:pt x="258" y="2"/>
                  </a:lnTo>
                  <a:lnTo>
                    <a:pt x="258" y="2"/>
                  </a:lnTo>
                  <a:lnTo>
                    <a:pt x="260" y="7"/>
                  </a:lnTo>
                  <a:lnTo>
                    <a:pt x="265" y="19"/>
                  </a:lnTo>
                  <a:lnTo>
                    <a:pt x="267" y="21"/>
                  </a:lnTo>
                  <a:lnTo>
                    <a:pt x="265" y="28"/>
                  </a:lnTo>
                  <a:lnTo>
                    <a:pt x="265" y="31"/>
                  </a:lnTo>
                  <a:lnTo>
                    <a:pt x="263" y="31"/>
                  </a:lnTo>
                  <a:lnTo>
                    <a:pt x="263" y="33"/>
                  </a:lnTo>
                  <a:lnTo>
                    <a:pt x="265" y="42"/>
                  </a:lnTo>
                  <a:lnTo>
                    <a:pt x="265" y="42"/>
                  </a:lnTo>
                  <a:lnTo>
                    <a:pt x="270" y="40"/>
                  </a:lnTo>
                  <a:lnTo>
                    <a:pt x="274" y="40"/>
                  </a:lnTo>
                  <a:lnTo>
                    <a:pt x="270" y="42"/>
                  </a:lnTo>
                  <a:lnTo>
                    <a:pt x="267" y="45"/>
                  </a:lnTo>
                  <a:lnTo>
                    <a:pt x="267" y="50"/>
                  </a:lnTo>
                  <a:lnTo>
                    <a:pt x="270" y="57"/>
                  </a:lnTo>
                  <a:lnTo>
                    <a:pt x="272" y="68"/>
                  </a:lnTo>
                  <a:lnTo>
                    <a:pt x="272" y="76"/>
                  </a:lnTo>
                  <a:lnTo>
                    <a:pt x="272" y="80"/>
                  </a:lnTo>
                  <a:lnTo>
                    <a:pt x="274" y="78"/>
                  </a:lnTo>
                  <a:lnTo>
                    <a:pt x="274" y="76"/>
                  </a:lnTo>
                  <a:lnTo>
                    <a:pt x="274" y="71"/>
                  </a:lnTo>
                  <a:lnTo>
                    <a:pt x="274" y="71"/>
                  </a:lnTo>
                  <a:lnTo>
                    <a:pt x="277" y="73"/>
                  </a:lnTo>
                  <a:lnTo>
                    <a:pt x="277" y="78"/>
                  </a:lnTo>
                  <a:lnTo>
                    <a:pt x="279" y="76"/>
                  </a:lnTo>
                  <a:lnTo>
                    <a:pt x="279" y="76"/>
                  </a:lnTo>
                  <a:lnTo>
                    <a:pt x="279" y="73"/>
                  </a:lnTo>
                  <a:lnTo>
                    <a:pt x="282" y="73"/>
                  </a:lnTo>
                  <a:lnTo>
                    <a:pt x="282" y="76"/>
                  </a:lnTo>
                  <a:lnTo>
                    <a:pt x="279" y="80"/>
                  </a:lnTo>
                  <a:lnTo>
                    <a:pt x="277" y="85"/>
                  </a:lnTo>
                  <a:lnTo>
                    <a:pt x="277" y="85"/>
                  </a:lnTo>
                  <a:lnTo>
                    <a:pt x="277" y="87"/>
                  </a:lnTo>
                  <a:lnTo>
                    <a:pt x="274" y="85"/>
                  </a:lnTo>
                  <a:lnTo>
                    <a:pt x="272" y="85"/>
                  </a:lnTo>
                  <a:lnTo>
                    <a:pt x="272" y="90"/>
                  </a:lnTo>
                  <a:lnTo>
                    <a:pt x="277" y="99"/>
                  </a:lnTo>
                  <a:lnTo>
                    <a:pt x="279" y="99"/>
                  </a:lnTo>
                  <a:lnTo>
                    <a:pt x="279" y="99"/>
                  </a:lnTo>
                  <a:lnTo>
                    <a:pt x="282" y="102"/>
                  </a:lnTo>
                  <a:lnTo>
                    <a:pt x="282" y="104"/>
                  </a:lnTo>
                  <a:lnTo>
                    <a:pt x="284" y="106"/>
                  </a:lnTo>
                  <a:lnTo>
                    <a:pt x="279" y="109"/>
                  </a:lnTo>
                  <a:lnTo>
                    <a:pt x="279" y="111"/>
                  </a:lnTo>
                  <a:lnTo>
                    <a:pt x="282" y="111"/>
                  </a:lnTo>
                  <a:lnTo>
                    <a:pt x="279" y="116"/>
                  </a:lnTo>
                  <a:lnTo>
                    <a:pt x="277" y="123"/>
                  </a:lnTo>
                  <a:lnTo>
                    <a:pt x="277" y="128"/>
                  </a:lnTo>
                  <a:lnTo>
                    <a:pt x="274" y="128"/>
                  </a:lnTo>
                  <a:lnTo>
                    <a:pt x="277" y="130"/>
                  </a:lnTo>
                  <a:lnTo>
                    <a:pt x="277" y="132"/>
                  </a:lnTo>
                  <a:lnTo>
                    <a:pt x="274" y="132"/>
                  </a:lnTo>
                  <a:lnTo>
                    <a:pt x="272" y="135"/>
                  </a:lnTo>
                  <a:lnTo>
                    <a:pt x="272" y="137"/>
                  </a:lnTo>
                  <a:lnTo>
                    <a:pt x="274" y="139"/>
                  </a:lnTo>
                  <a:lnTo>
                    <a:pt x="272" y="142"/>
                  </a:lnTo>
                  <a:lnTo>
                    <a:pt x="270" y="142"/>
                  </a:lnTo>
                  <a:lnTo>
                    <a:pt x="267" y="147"/>
                  </a:lnTo>
                  <a:lnTo>
                    <a:pt x="265" y="163"/>
                  </a:lnTo>
                  <a:lnTo>
                    <a:pt x="263" y="165"/>
                  </a:lnTo>
                  <a:lnTo>
                    <a:pt x="260" y="168"/>
                  </a:lnTo>
                  <a:lnTo>
                    <a:pt x="258" y="170"/>
                  </a:lnTo>
                  <a:lnTo>
                    <a:pt x="253" y="168"/>
                  </a:lnTo>
                  <a:lnTo>
                    <a:pt x="248" y="168"/>
                  </a:lnTo>
                  <a:lnTo>
                    <a:pt x="241" y="173"/>
                  </a:lnTo>
                  <a:lnTo>
                    <a:pt x="237" y="177"/>
                  </a:lnTo>
                  <a:lnTo>
                    <a:pt x="237" y="182"/>
                  </a:lnTo>
                  <a:lnTo>
                    <a:pt x="237" y="189"/>
                  </a:lnTo>
                  <a:lnTo>
                    <a:pt x="241" y="192"/>
                  </a:lnTo>
                  <a:lnTo>
                    <a:pt x="246" y="196"/>
                  </a:lnTo>
                  <a:lnTo>
                    <a:pt x="251" y="201"/>
                  </a:lnTo>
                  <a:lnTo>
                    <a:pt x="256" y="203"/>
                  </a:lnTo>
                  <a:lnTo>
                    <a:pt x="258" y="206"/>
                  </a:lnTo>
                  <a:lnTo>
                    <a:pt x="260" y="215"/>
                  </a:lnTo>
                  <a:lnTo>
                    <a:pt x="260" y="218"/>
                  </a:lnTo>
                  <a:lnTo>
                    <a:pt x="258" y="218"/>
                  </a:lnTo>
                  <a:lnTo>
                    <a:pt x="258" y="222"/>
                  </a:lnTo>
                  <a:lnTo>
                    <a:pt x="256" y="227"/>
                  </a:lnTo>
                  <a:lnTo>
                    <a:pt x="248" y="239"/>
                  </a:lnTo>
                  <a:lnTo>
                    <a:pt x="241" y="246"/>
                  </a:lnTo>
                  <a:lnTo>
                    <a:pt x="234" y="251"/>
                  </a:lnTo>
                  <a:lnTo>
                    <a:pt x="232" y="253"/>
                  </a:lnTo>
                  <a:lnTo>
                    <a:pt x="234" y="255"/>
                  </a:lnTo>
                  <a:lnTo>
                    <a:pt x="234" y="255"/>
                  </a:lnTo>
                  <a:lnTo>
                    <a:pt x="234" y="255"/>
                  </a:lnTo>
                  <a:close/>
                  <a:moveTo>
                    <a:pt x="5" y="421"/>
                  </a:moveTo>
                  <a:lnTo>
                    <a:pt x="3" y="419"/>
                  </a:lnTo>
                  <a:lnTo>
                    <a:pt x="3" y="414"/>
                  </a:lnTo>
                  <a:lnTo>
                    <a:pt x="5" y="414"/>
                  </a:lnTo>
                  <a:lnTo>
                    <a:pt x="5" y="412"/>
                  </a:lnTo>
                  <a:lnTo>
                    <a:pt x="0" y="412"/>
                  </a:lnTo>
                  <a:lnTo>
                    <a:pt x="7" y="407"/>
                  </a:lnTo>
                  <a:lnTo>
                    <a:pt x="12" y="407"/>
                  </a:lnTo>
                  <a:lnTo>
                    <a:pt x="14" y="407"/>
                  </a:lnTo>
                  <a:lnTo>
                    <a:pt x="17" y="404"/>
                  </a:lnTo>
                  <a:lnTo>
                    <a:pt x="14" y="402"/>
                  </a:lnTo>
                  <a:lnTo>
                    <a:pt x="12" y="400"/>
                  </a:lnTo>
                  <a:lnTo>
                    <a:pt x="12" y="397"/>
                  </a:lnTo>
                  <a:lnTo>
                    <a:pt x="14" y="390"/>
                  </a:lnTo>
                  <a:lnTo>
                    <a:pt x="17" y="388"/>
                  </a:lnTo>
                  <a:lnTo>
                    <a:pt x="19" y="386"/>
                  </a:lnTo>
                  <a:lnTo>
                    <a:pt x="19" y="388"/>
                  </a:lnTo>
                  <a:lnTo>
                    <a:pt x="21" y="390"/>
                  </a:lnTo>
                  <a:lnTo>
                    <a:pt x="24" y="388"/>
                  </a:lnTo>
                  <a:lnTo>
                    <a:pt x="24" y="381"/>
                  </a:lnTo>
                  <a:lnTo>
                    <a:pt x="26" y="378"/>
                  </a:lnTo>
                  <a:lnTo>
                    <a:pt x="29" y="378"/>
                  </a:lnTo>
                  <a:lnTo>
                    <a:pt x="33" y="371"/>
                  </a:lnTo>
                  <a:lnTo>
                    <a:pt x="36" y="371"/>
                  </a:lnTo>
                  <a:lnTo>
                    <a:pt x="38" y="369"/>
                  </a:lnTo>
                  <a:lnTo>
                    <a:pt x="38" y="364"/>
                  </a:lnTo>
                  <a:lnTo>
                    <a:pt x="40" y="362"/>
                  </a:lnTo>
                  <a:lnTo>
                    <a:pt x="43" y="360"/>
                  </a:lnTo>
                  <a:lnTo>
                    <a:pt x="45" y="362"/>
                  </a:lnTo>
                  <a:lnTo>
                    <a:pt x="45" y="364"/>
                  </a:lnTo>
                  <a:lnTo>
                    <a:pt x="47" y="360"/>
                  </a:lnTo>
                  <a:lnTo>
                    <a:pt x="50" y="355"/>
                  </a:lnTo>
                  <a:lnTo>
                    <a:pt x="55" y="355"/>
                  </a:lnTo>
                  <a:lnTo>
                    <a:pt x="59" y="350"/>
                  </a:lnTo>
                  <a:lnTo>
                    <a:pt x="62" y="345"/>
                  </a:lnTo>
                  <a:lnTo>
                    <a:pt x="69" y="341"/>
                  </a:lnTo>
                  <a:lnTo>
                    <a:pt x="74" y="341"/>
                  </a:lnTo>
                  <a:lnTo>
                    <a:pt x="74" y="341"/>
                  </a:lnTo>
                  <a:lnTo>
                    <a:pt x="78" y="341"/>
                  </a:lnTo>
                  <a:lnTo>
                    <a:pt x="83" y="338"/>
                  </a:lnTo>
                  <a:lnTo>
                    <a:pt x="83" y="341"/>
                  </a:lnTo>
                  <a:lnTo>
                    <a:pt x="88" y="343"/>
                  </a:lnTo>
                  <a:lnTo>
                    <a:pt x="88" y="338"/>
                  </a:lnTo>
                  <a:lnTo>
                    <a:pt x="85" y="336"/>
                  </a:lnTo>
                  <a:lnTo>
                    <a:pt x="85" y="333"/>
                  </a:lnTo>
                  <a:lnTo>
                    <a:pt x="95" y="329"/>
                  </a:lnTo>
                  <a:lnTo>
                    <a:pt x="100" y="326"/>
                  </a:lnTo>
                  <a:lnTo>
                    <a:pt x="107" y="319"/>
                  </a:lnTo>
                  <a:lnTo>
                    <a:pt x="114" y="317"/>
                  </a:lnTo>
                  <a:lnTo>
                    <a:pt x="118" y="317"/>
                  </a:lnTo>
                  <a:lnTo>
                    <a:pt x="118" y="312"/>
                  </a:lnTo>
                  <a:lnTo>
                    <a:pt x="123" y="310"/>
                  </a:lnTo>
                  <a:lnTo>
                    <a:pt x="128" y="310"/>
                  </a:lnTo>
                  <a:lnTo>
                    <a:pt x="137" y="303"/>
                  </a:lnTo>
                  <a:lnTo>
                    <a:pt x="147" y="293"/>
                  </a:lnTo>
                  <a:lnTo>
                    <a:pt x="147" y="291"/>
                  </a:lnTo>
                  <a:lnTo>
                    <a:pt x="149" y="286"/>
                  </a:lnTo>
                  <a:lnTo>
                    <a:pt x="149" y="281"/>
                  </a:lnTo>
                  <a:lnTo>
                    <a:pt x="152" y="279"/>
                  </a:lnTo>
                  <a:lnTo>
                    <a:pt x="154" y="277"/>
                  </a:lnTo>
                  <a:lnTo>
                    <a:pt x="154" y="272"/>
                  </a:lnTo>
                  <a:lnTo>
                    <a:pt x="156" y="270"/>
                  </a:lnTo>
                  <a:lnTo>
                    <a:pt x="159" y="265"/>
                  </a:lnTo>
                  <a:lnTo>
                    <a:pt x="163" y="267"/>
                  </a:lnTo>
                  <a:lnTo>
                    <a:pt x="168" y="265"/>
                  </a:lnTo>
                  <a:lnTo>
                    <a:pt x="170" y="262"/>
                  </a:lnTo>
                  <a:lnTo>
                    <a:pt x="175" y="255"/>
                  </a:lnTo>
                  <a:lnTo>
                    <a:pt x="178" y="255"/>
                  </a:lnTo>
                  <a:lnTo>
                    <a:pt x="180" y="248"/>
                  </a:lnTo>
                  <a:lnTo>
                    <a:pt x="185" y="239"/>
                  </a:lnTo>
                  <a:lnTo>
                    <a:pt x="185" y="234"/>
                  </a:lnTo>
                  <a:lnTo>
                    <a:pt x="189" y="229"/>
                  </a:lnTo>
                  <a:lnTo>
                    <a:pt x="192" y="229"/>
                  </a:lnTo>
                  <a:lnTo>
                    <a:pt x="199" y="225"/>
                  </a:lnTo>
                  <a:lnTo>
                    <a:pt x="201" y="225"/>
                  </a:lnTo>
                  <a:lnTo>
                    <a:pt x="199" y="229"/>
                  </a:lnTo>
                  <a:lnTo>
                    <a:pt x="199" y="232"/>
                  </a:lnTo>
                  <a:lnTo>
                    <a:pt x="201" y="234"/>
                  </a:lnTo>
                  <a:lnTo>
                    <a:pt x="201" y="236"/>
                  </a:lnTo>
                  <a:lnTo>
                    <a:pt x="204" y="234"/>
                  </a:lnTo>
                  <a:lnTo>
                    <a:pt x="206" y="234"/>
                  </a:lnTo>
                  <a:lnTo>
                    <a:pt x="206" y="236"/>
                  </a:lnTo>
                  <a:lnTo>
                    <a:pt x="206" y="236"/>
                  </a:lnTo>
                  <a:lnTo>
                    <a:pt x="206" y="239"/>
                  </a:lnTo>
                  <a:lnTo>
                    <a:pt x="204" y="241"/>
                  </a:lnTo>
                  <a:lnTo>
                    <a:pt x="201" y="244"/>
                  </a:lnTo>
                  <a:lnTo>
                    <a:pt x="204" y="251"/>
                  </a:lnTo>
                  <a:lnTo>
                    <a:pt x="206" y="251"/>
                  </a:lnTo>
                  <a:lnTo>
                    <a:pt x="211" y="246"/>
                  </a:lnTo>
                  <a:lnTo>
                    <a:pt x="213" y="246"/>
                  </a:lnTo>
                  <a:lnTo>
                    <a:pt x="215" y="246"/>
                  </a:lnTo>
                  <a:lnTo>
                    <a:pt x="218" y="246"/>
                  </a:lnTo>
                  <a:lnTo>
                    <a:pt x="218" y="248"/>
                  </a:lnTo>
                  <a:lnTo>
                    <a:pt x="220" y="251"/>
                  </a:lnTo>
                  <a:lnTo>
                    <a:pt x="222" y="248"/>
                  </a:lnTo>
                  <a:lnTo>
                    <a:pt x="220" y="248"/>
                  </a:lnTo>
                  <a:lnTo>
                    <a:pt x="220" y="246"/>
                  </a:lnTo>
                  <a:lnTo>
                    <a:pt x="222" y="241"/>
                  </a:lnTo>
                  <a:lnTo>
                    <a:pt x="227" y="241"/>
                  </a:lnTo>
                  <a:lnTo>
                    <a:pt x="227" y="244"/>
                  </a:lnTo>
                  <a:lnTo>
                    <a:pt x="227" y="244"/>
                  </a:lnTo>
                  <a:lnTo>
                    <a:pt x="225" y="248"/>
                  </a:lnTo>
                  <a:lnTo>
                    <a:pt x="220" y="253"/>
                  </a:lnTo>
                  <a:lnTo>
                    <a:pt x="222" y="251"/>
                  </a:lnTo>
                  <a:lnTo>
                    <a:pt x="227" y="251"/>
                  </a:lnTo>
                  <a:lnTo>
                    <a:pt x="222" y="255"/>
                  </a:lnTo>
                  <a:lnTo>
                    <a:pt x="220" y="255"/>
                  </a:lnTo>
                  <a:lnTo>
                    <a:pt x="220" y="260"/>
                  </a:lnTo>
                  <a:lnTo>
                    <a:pt x="220" y="262"/>
                  </a:lnTo>
                  <a:lnTo>
                    <a:pt x="222" y="267"/>
                  </a:lnTo>
                  <a:lnTo>
                    <a:pt x="222" y="272"/>
                  </a:lnTo>
                  <a:lnTo>
                    <a:pt x="225" y="272"/>
                  </a:lnTo>
                  <a:lnTo>
                    <a:pt x="220" y="274"/>
                  </a:lnTo>
                  <a:lnTo>
                    <a:pt x="208" y="286"/>
                  </a:lnTo>
                  <a:lnTo>
                    <a:pt x="208" y="289"/>
                  </a:lnTo>
                  <a:lnTo>
                    <a:pt x="201" y="296"/>
                  </a:lnTo>
                  <a:lnTo>
                    <a:pt x="201" y="298"/>
                  </a:lnTo>
                  <a:lnTo>
                    <a:pt x="196" y="298"/>
                  </a:lnTo>
                  <a:lnTo>
                    <a:pt x="192" y="303"/>
                  </a:lnTo>
                  <a:lnTo>
                    <a:pt x="192" y="307"/>
                  </a:lnTo>
                  <a:lnTo>
                    <a:pt x="187" y="312"/>
                  </a:lnTo>
                  <a:lnTo>
                    <a:pt x="185" y="315"/>
                  </a:lnTo>
                  <a:lnTo>
                    <a:pt x="180" y="319"/>
                  </a:lnTo>
                  <a:lnTo>
                    <a:pt x="173" y="322"/>
                  </a:lnTo>
                  <a:lnTo>
                    <a:pt x="170" y="322"/>
                  </a:lnTo>
                  <a:lnTo>
                    <a:pt x="168" y="329"/>
                  </a:lnTo>
                  <a:lnTo>
                    <a:pt x="168" y="333"/>
                  </a:lnTo>
                  <a:lnTo>
                    <a:pt x="168" y="336"/>
                  </a:lnTo>
                  <a:lnTo>
                    <a:pt x="170" y="338"/>
                  </a:lnTo>
                  <a:lnTo>
                    <a:pt x="173" y="341"/>
                  </a:lnTo>
                  <a:lnTo>
                    <a:pt x="173" y="345"/>
                  </a:lnTo>
                  <a:lnTo>
                    <a:pt x="170" y="348"/>
                  </a:lnTo>
                  <a:lnTo>
                    <a:pt x="168" y="348"/>
                  </a:lnTo>
                  <a:lnTo>
                    <a:pt x="168" y="343"/>
                  </a:lnTo>
                  <a:lnTo>
                    <a:pt x="168" y="341"/>
                  </a:lnTo>
                  <a:lnTo>
                    <a:pt x="166" y="343"/>
                  </a:lnTo>
                  <a:lnTo>
                    <a:pt x="166" y="345"/>
                  </a:lnTo>
                  <a:lnTo>
                    <a:pt x="166" y="348"/>
                  </a:lnTo>
                  <a:lnTo>
                    <a:pt x="161" y="348"/>
                  </a:lnTo>
                  <a:lnTo>
                    <a:pt x="156" y="345"/>
                  </a:lnTo>
                  <a:lnTo>
                    <a:pt x="161" y="345"/>
                  </a:lnTo>
                  <a:lnTo>
                    <a:pt x="161" y="343"/>
                  </a:lnTo>
                  <a:lnTo>
                    <a:pt x="159" y="343"/>
                  </a:lnTo>
                  <a:lnTo>
                    <a:pt x="156" y="343"/>
                  </a:lnTo>
                  <a:lnTo>
                    <a:pt x="154" y="345"/>
                  </a:lnTo>
                  <a:lnTo>
                    <a:pt x="152" y="348"/>
                  </a:lnTo>
                  <a:lnTo>
                    <a:pt x="152" y="345"/>
                  </a:lnTo>
                  <a:lnTo>
                    <a:pt x="149" y="343"/>
                  </a:lnTo>
                  <a:lnTo>
                    <a:pt x="144" y="341"/>
                  </a:lnTo>
                  <a:lnTo>
                    <a:pt x="149" y="343"/>
                  </a:lnTo>
                  <a:lnTo>
                    <a:pt x="149" y="348"/>
                  </a:lnTo>
                  <a:lnTo>
                    <a:pt x="147" y="350"/>
                  </a:lnTo>
                  <a:lnTo>
                    <a:pt x="144" y="350"/>
                  </a:lnTo>
                  <a:lnTo>
                    <a:pt x="140" y="352"/>
                  </a:lnTo>
                  <a:lnTo>
                    <a:pt x="137" y="355"/>
                  </a:lnTo>
                  <a:lnTo>
                    <a:pt x="135" y="355"/>
                  </a:lnTo>
                  <a:lnTo>
                    <a:pt x="133" y="352"/>
                  </a:lnTo>
                  <a:lnTo>
                    <a:pt x="133" y="357"/>
                  </a:lnTo>
                  <a:lnTo>
                    <a:pt x="128" y="357"/>
                  </a:lnTo>
                  <a:lnTo>
                    <a:pt x="126" y="362"/>
                  </a:lnTo>
                  <a:lnTo>
                    <a:pt x="126" y="367"/>
                  </a:lnTo>
                  <a:lnTo>
                    <a:pt x="123" y="369"/>
                  </a:lnTo>
                  <a:lnTo>
                    <a:pt x="118" y="376"/>
                  </a:lnTo>
                  <a:lnTo>
                    <a:pt x="116" y="381"/>
                  </a:lnTo>
                  <a:lnTo>
                    <a:pt x="114" y="386"/>
                  </a:lnTo>
                  <a:lnTo>
                    <a:pt x="104" y="393"/>
                  </a:lnTo>
                  <a:lnTo>
                    <a:pt x="102" y="397"/>
                  </a:lnTo>
                  <a:lnTo>
                    <a:pt x="100" y="402"/>
                  </a:lnTo>
                  <a:lnTo>
                    <a:pt x="97" y="409"/>
                  </a:lnTo>
                  <a:lnTo>
                    <a:pt x="92" y="414"/>
                  </a:lnTo>
                  <a:lnTo>
                    <a:pt x="92" y="416"/>
                  </a:lnTo>
                  <a:lnTo>
                    <a:pt x="92" y="416"/>
                  </a:lnTo>
                  <a:lnTo>
                    <a:pt x="90" y="419"/>
                  </a:lnTo>
                  <a:lnTo>
                    <a:pt x="92" y="419"/>
                  </a:lnTo>
                  <a:lnTo>
                    <a:pt x="95" y="419"/>
                  </a:lnTo>
                  <a:lnTo>
                    <a:pt x="92" y="421"/>
                  </a:lnTo>
                  <a:lnTo>
                    <a:pt x="85" y="421"/>
                  </a:lnTo>
                  <a:lnTo>
                    <a:pt x="81" y="423"/>
                  </a:lnTo>
                  <a:lnTo>
                    <a:pt x="76" y="428"/>
                  </a:lnTo>
                  <a:lnTo>
                    <a:pt x="76" y="433"/>
                  </a:lnTo>
                  <a:lnTo>
                    <a:pt x="71" y="435"/>
                  </a:lnTo>
                  <a:lnTo>
                    <a:pt x="71" y="430"/>
                  </a:lnTo>
                  <a:lnTo>
                    <a:pt x="69" y="428"/>
                  </a:lnTo>
                  <a:lnTo>
                    <a:pt x="69" y="433"/>
                  </a:lnTo>
                  <a:lnTo>
                    <a:pt x="69" y="435"/>
                  </a:lnTo>
                  <a:lnTo>
                    <a:pt x="64" y="438"/>
                  </a:lnTo>
                  <a:lnTo>
                    <a:pt x="59" y="442"/>
                  </a:lnTo>
                  <a:lnTo>
                    <a:pt x="50" y="445"/>
                  </a:lnTo>
                  <a:lnTo>
                    <a:pt x="45" y="447"/>
                  </a:lnTo>
                  <a:lnTo>
                    <a:pt x="40" y="445"/>
                  </a:lnTo>
                  <a:lnTo>
                    <a:pt x="40" y="442"/>
                  </a:lnTo>
                  <a:lnTo>
                    <a:pt x="36" y="445"/>
                  </a:lnTo>
                  <a:lnTo>
                    <a:pt x="33" y="445"/>
                  </a:lnTo>
                  <a:lnTo>
                    <a:pt x="38" y="442"/>
                  </a:lnTo>
                  <a:lnTo>
                    <a:pt x="36" y="440"/>
                  </a:lnTo>
                  <a:lnTo>
                    <a:pt x="31" y="438"/>
                  </a:lnTo>
                  <a:lnTo>
                    <a:pt x="31" y="433"/>
                  </a:lnTo>
                  <a:lnTo>
                    <a:pt x="29" y="430"/>
                  </a:lnTo>
                  <a:lnTo>
                    <a:pt x="24" y="430"/>
                  </a:lnTo>
                  <a:lnTo>
                    <a:pt x="21" y="428"/>
                  </a:lnTo>
                  <a:lnTo>
                    <a:pt x="24" y="428"/>
                  </a:lnTo>
                  <a:lnTo>
                    <a:pt x="21" y="423"/>
                  </a:lnTo>
                  <a:lnTo>
                    <a:pt x="19" y="421"/>
                  </a:lnTo>
                  <a:lnTo>
                    <a:pt x="17" y="423"/>
                  </a:lnTo>
                  <a:lnTo>
                    <a:pt x="17" y="426"/>
                  </a:lnTo>
                  <a:lnTo>
                    <a:pt x="14" y="426"/>
                  </a:lnTo>
                  <a:lnTo>
                    <a:pt x="14" y="423"/>
                  </a:lnTo>
                  <a:lnTo>
                    <a:pt x="7" y="423"/>
                  </a:lnTo>
                  <a:lnTo>
                    <a:pt x="5" y="421"/>
                  </a:lnTo>
                  <a:lnTo>
                    <a:pt x="5" y="4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21" name="Netherlands">
              <a:extLst>
                <a:ext uri="{FF2B5EF4-FFF2-40B4-BE49-F238E27FC236}">
                  <a16:creationId xmlns:a16="http://schemas.microsoft.com/office/drawing/2014/main" xmlns="" id="{71D24AE7-3CE3-4798-AC71-3EB5545B8FCC}"/>
                </a:ext>
              </a:extLst>
            </p:cNvPr>
            <p:cNvSpPr>
              <a:spLocks noEditPoints="1"/>
            </p:cNvSpPr>
            <p:nvPr/>
          </p:nvSpPr>
          <p:spPr bwMode="auto">
            <a:xfrm>
              <a:off x="5953388" y="2826508"/>
              <a:ext cx="91953" cy="84007"/>
            </a:xfrm>
            <a:custGeom>
              <a:avLst/>
              <a:gdLst>
                <a:gd name="T0" fmla="*/ 52 w 81"/>
                <a:gd name="T1" fmla="*/ 69 h 74"/>
                <a:gd name="T2" fmla="*/ 52 w 81"/>
                <a:gd name="T3" fmla="*/ 55 h 74"/>
                <a:gd name="T4" fmla="*/ 59 w 81"/>
                <a:gd name="T5" fmla="*/ 45 h 74"/>
                <a:gd name="T6" fmla="*/ 71 w 81"/>
                <a:gd name="T7" fmla="*/ 45 h 74"/>
                <a:gd name="T8" fmla="*/ 71 w 81"/>
                <a:gd name="T9" fmla="*/ 40 h 74"/>
                <a:gd name="T10" fmla="*/ 76 w 81"/>
                <a:gd name="T11" fmla="*/ 33 h 74"/>
                <a:gd name="T12" fmla="*/ 74 w 81"/>
                <a:gd name="T13" fmla="*/ 29 h 74"/>
                <a:gd name="T14" fmla="*/ 69 w 81"/>
                <a:gd name="T15" fmla="*/ 26 h 74"/>
                <a:gd name="T16" fmla="*/ 74 w 81"/>
                <a:gd name="T17" fmla="*/ 24 h 74"/>
                <a:gd name="T18" fmla="*/ 78 w 81"/>
                <a:gd name="T19" fmla="*/ 17 h 74"/>
                <a:gd name="T20" fmla="*/ 78 w 81"/>
                <a:gd name="T21" fmla="*/ 10 h 74"/>
                <a:gd name="T22" fmla="*/ 81 w 81"/>
                <a:gd name="T23" fmla="*/ 7 h 74"/>
                <a:gd name="T24" fmla="*/ 74 w 81"/>
                <a:gd name="T25" fmla="*/ 3 h 74"/>
                <a:gd name="T26" fmla="*/ 59 w 81"/>
                <a:gd name="T27" fmla="*/ 0 h 74"/>
                <a:gd name="T28" fmla="*/ 52 w 81"/>
                <a:gd name="T29" fmla="*/ 3 h 74"/>
                <a:gd name="T30" fmla="*/ 45 w 81"/>
                <a:gd name="T31" fmla="*/ 5 h 74"/>
                <a:gd name="T32" fmla="*/ 31 w 81"/>
                <a:gd name="T33" fmla="*/ 14 h 74"/>
                <a:gd name="T34" fmla="*/ 26 w 81"/>
                <a:gd name="T35" fmla="*/ 14 h 74"/>
                <a:gd name="T36" fmla="*/ 21 w 81"/>
                <a:gd name="T37" fmla="*/ 24 h 74"/>
                <a:gd name="T38" fmla="*/ 21 w 81"/>
                <a:gd name="T39" fmla="*/ 33 h 74"/>
                <a:gd name="T40" fmla="*/ 17 w 81"/>
                <a:gd name="T41" fmla="*/ 40 h 74"/>
                <a:gd name="T42" fmla="*/ 14 w 81"/>
                <a:gd name="T43" fmla="*/ 45 h 74"/>
                <a:gd name="T44" fmla="*/ 24 w 81"/>
                <a:gd name="T45" fmla="*/ 52 h 74"/>
                <a:gd name="T46" fmla="*/ 17 w 81"/>
                <a:gd name="T47" fmla="*/ 55 h 74"/>
                <a:gd name="T48" fmla="*/ 17 w 81"/>
                <a:gd name="T49" fmla="*/ 57 h 74"/>
                <a:gd name="T50" fmla="*/ 19 w 81"/>
                <a:gd name="T51" fmla="*/ 59 h 74"/>
                <a:gd name="T52" fmla="*/ 12 w 81"/>
                <a:gd name="T53" fmla="*/ 57 h 74"/>
                <a:gd name="T54" fmla="*/ 5 w 81"/>
                <a:gd name="T55" fmla="*/ 57 h 74"/>
                <a:gd name="T56" fmla="*/ 10 w 81"/>
                <a:gd name="T57" fmla="*/ 59 h 74"/>
                <a:gd name="T58" fmla="*/ 14 w 81"/>
                <a:gd name="T59" fmla="*/ 62 h 74"/>
                <a:gd name="T60" fmla="*/ 14 w 81"/>
                <a:gd name="T61" fmla="*/ 62 h 74"/>
                <a:gd name="T62" fmla="*/ 5 w 81"/>
                <a:gd name="T63" fmla="*/ 62 h 74"/>
                <a:gd name="T64" fmla="*/ 0 w 81"/>
                <a:gd name="T65" fmla="*/ 62 h 74"/>
                <a:gd name="T66" fmla="*/ 5 w 81"/>
                <a:gd name="T67" fmla="*/ 67 h 74"/>
                <a:gd name="T68" fmla="*/ 12 w 81"/>
                <a:gd name="T69" fmla="*/ 69 h 74"/>
                <a:gd name="T70" fmla="*/ 19 w 81"/>
                <a:gd name="T71" fmla="*/ 64 h 74"/>
                <a:gd name="T72" fmla="*/ 21 w 81"/>
                <a:gd name="T73" fmla="*/ 62 h 74"/>
                <a:gd name="T74" fmla="*/ 31 w 81"/>
                <a:gd name="T75" fmla="*/ 59 h 74"/>
                <a:gd name="T76" fmla="*/ 38 w 81"/>
                <a:gd name="T77" fmla="*/ 62 h 74"/>
                <a:gd name="T78" fmla="*/ 45 w 81"/>
                <a:gd name="T79" fmla="*/ 64 h 74"/>
                <a:gd name="T80" fmla="*/ 48 w 81"/>
                <a:gd name="T81" fmla="*/ 71 h 74"/>
                <a:gd name="T82" fmla="*/ 52 w 81"/>
                <a:gd name="T83" fmla="*/ 74 h 74"/>
                <a:gd name="T84" fmla="*/ 7 w 81"/>
                <a:gd name="T85" fmla="*/ 52 h 74"/>
                <a:gd name="T86" fmla="*/ 14 w 81"/>
                <a:gd name="T87" fmla="*/ 55 h 74"/>
                <a:gd name="T88" fmla="*/ 12 w 81"/>
                <a:gd name="T89" fmla="*/ 55 h 74"/>
                <a:gd name="T90" fmla="*/ 7 w 81"/>
                <a:gd name="T91" fmla="*/ 52 h 74"/>
                <a:gd name="T92" fmla="*/ 10 w 81"/>
                <a:gd name="T93" fmla="*/ 50 h 74"/>
                <a:gd name="T94" fmla="*/ 17 w 81"/>
                <a:gd name="T95" fmla="*/ 50 h 74"/>
                <a:gd name="T96" fmla="*/ 14 w 81"/>
                <a:gd name="T97" fmla="*/ 52 h 74"/>
                <a:gd name="T98" fmla="*/ 12 w 81"/>
                <a:gd name="T99" fmla="*/ 50 h 74"/>
                <a:gd name="T100" fmla="*/ 10 w 81"/>
                <a:gd name="T10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1" h="74">
                  <a:moveTo>
                    <a:pt x="52" y="74"/>
                  </a:moveTo>
                  <a:lnTo>
                    <a:pt x="52" y="69"/>
                  </a:lnTo>
                  <a:lnTo>
                    <a:pt x="55" y="59"/>
                  </a:lnTo>
                  <a:lnTo>
                    <a:pt x="52" y="55"/>
                  </a:lnTo>
                  <a:lnTo>
                    <a:pt x="57" y="50"/>
                  </a:lnTo>
                  <a:lnTo>
                    <a:pt x="59" y="45"/>
                  </a:lnTo>
                  <a:lnTo>
                    <a:pt x="64" y="45"/>
                  </a:lnTo>
                  <a:lnTo>
                    <a:pt x="71" y="45"/>
                  </a:lnTo>
                  <a:lnTo>
                    <a:pt x="74" y="43"/>
                  </a:lnTo>
                  <a:lnTo>
                    <a:pt x="71" y="40"/>
                  </a:lnTo>
                  <a:lnTo>
                    <a:pt x="74" y="38"/>
                  </a:lnTo>
                  <a:lnTo>
                    <a:pt x="76" y="33"/>
                  </a:lnTo>
                  <a:lnTo>
                    <a:pt x="76" y="31"/>
                  </a:lnTo>
                  <a:lnTo>
                    <a:pt x="74" y="29"/>
                  </a:lnTo>
                  <a:lnTo>
                    <a:pt x="69" y="29"/>
                  </a:lnTo>
                  <a:lnTo>
                    <a:pt x="69" y="26"/>
                  </a:lnTo>
                  <a:lnTo>
                    <a:pt x="69" y="22"/>
                  </a:lnTo>
                  <a:lnTo>
                    <a:pt x="74" y="24"/>
                  </a:lnTo>
                  <a:lnTo>
                    <a:pt x="78" y="22"/>
                  </a:lnTo>
                  <a:lnTo>
                    <a:pt x="78" y="17"/>
                  </a:lnTo>
                  <a:lnTo>
                    <a:pt x="78" y="12"/>
                  </a:lnTo>
                  <a:lnTo>
                    <a:pt x="78" y="10"/>
                  </a:lnTo>
                  <a:lnTo>
                    <a:pt x="81" y="7"/>
                  </a:lnTo>
                  <a:lnTo>
                    <a:pt x="81" y="7"/>
                  </a:lnTo>
                  <a:lnTo>
                    <a:pt x="76" y="5"/>
                  </a:lnTo>
                  <a:lnTo>
                    <a:pt x="74" y="3"/>
                  </a:lnTo>
                  <a:lnTo>
                    <a:pt x="66" y="0"/>
                  </a:lnTo>
                  <a:lnTo>
                    <a:pt x="59" y="0"/>
                  </a:lnTo>
                  <a:lnTo>
                    <a:pt x="57" y="5"/>
                  </a:lnTo>
                  <a:lnTo>
                    <a:pt x="52" y="3"/>
                  </a:lnTo>
                  <a:lnTo>
                    <a:pt x="50" y="5"/>
                  </a:lnTo>
                  <a:lnTo>
                    <a:pt x="45" y="5"/>
                  </a:lnTo>
                  <a:lnTo>
                    <a:pt x="40" y="10"/>
                  </a:lnTo>
                  <a:lnTo>
                    <a:pt x="31" y="14"/>
                  </a:lnTo>
                  <a:lnTo>
                    <a:pt x="31" y="12"/>
                  </a:lnTo>
                  <a:lnTo>
                    <a:pt x="26" y="14"/>
                  </a:lnTo>
                  <a:lnTo>
                    <a:pt x="24" y="19"/>
                  </a:lnTo>
                  <a:lnTo>
                    <a:pt x="21" y="24"/>
                  </a:lnTo>
                  <a:lnTo>
                    <a:pt x="21" y="29"/>
                  </a:lnTo>
                  <a:lnTo>
                    <a:pt x="21" y="33"/>
                  </a:lnTo>
                  <a:lnTo>
                    <a:pt x="19" y="38"/>
                  </a:lnTo>
                  <a:lnTo>
                    <a:pt x="17" y="40"/>
                  </a:lnTo>
                  <a:lnTo>
                    <a:pt x="14" y="43"/>
                  </a:lnTo>
                  <a:lnTo>
                    <a:pt x="14" y="45"/>
                  </a:lnTo>
                  <a:lnTo>
                    <a:pt x="19" y="50"/>
                  </a:lnTo>
                  <a:lnTo>
                    <a:pt x="24" y="52"/>
                  </a:lnTo>
                  <a:lnTo>
                    <a:pt x="19" y="52"/>
                  </a:lnTo>
                  <a:lnTo>
                    <a:pt x="17" y="55"/>
                  </a:lnTo>
                  <a:lnTo>
                    <a:pt x="14" y="55"/>
                  </a:lnTo>
                  <a:lnTo>
                    <a:pt x="17" y="57"/>
                  </a:lnTo>
                  <a:lnTo>
                    <a:pt x="19" y="59"/>
                  </a:lnTo>
                  <a:lnTo>
                    <a:pt x="19" y="59"/>
                  </a:lnTo>
                  <a:lnTo>
                    <a:pt x="17" y="62"/>
                  </a:lnTo>
                  <a:lnTo>
                    <a:pt x="12" y="57"/>
                  </a:lnTo>
                  <a:lnTo>
                    <a:pt x="7" y="55"/>
                  </a:lnTo>
                  <a:lnTo>
                    <a:pt x="5" y="57"/>
                  </a:lnTo>
                  <a:lnTo>
                    <a:pt x="5" y="59"/>
                  </a:lnTo>
                  <a:lnTo>
                    <a:pt x="10" y="59"/>
                  </a:lnTo>
                  <a:lnTo>
                    <a:pt x="12" y="62"/>
                  </a:lnTo>
                  <a:lnTo>
                    <a:pt x="14" y="62"/>
                  </a:lnTo>
                  <a:lnTo>
                    <a:pt x="17" y="64"/>
                  </a:lnTo>
                  <a:lnTo>
                    <a:pt x="14" y="62"/>
                  </a:lnTo>
                  <a:lnTo>
                    <a:pt x="12" y="62"/>
                  </a:lnTo>
                  <a:lnTo>
                    <a:pt x="5" y="62"/>
                  </a:lnTo>
                  <a:lnTo>
                    <a:pt x="0" y="62"/>
                  </a:lnTo>
                  <a:lnTo>
                    <a:pt x="0" y="62"/>
                  </a:lnTo>
                  <a:lnTo>
                    <a:pt x="3" y="62"/>
                  </a:lnTo>
                  <a:lnTo>
                    <a:pt x="5" y="67"/>
                  </a:lnTo>
                  <a:lnTo>
                    <a:pt x="10" y="67"/>
                  </a:lnTo>
                  <a:lnTo>
                    <a:pt x="12" y="69"/>
                  </a:lnTo>
                  <a:lnTo>
                    <a:pt x="14" y="67"/>
                  </a:lnTo>
                  <a:lnTo>
                    <a:pt x="19" y="64"/>
                  </a:lnTo>
                  <a:lnTo>
                    <a:pt x="19" y="64"/>
                  </a:lnTo>
                  <a:lnTo>
                    <a:pt x="21" y="62"/>
                  </a:lnTo>
                  <a:lnTo>
                    <a:pt x="24" y="59"/>
                  </a:lnTo>
                  <a:lnTo>
                    <a:pt x="31" y="59"/>
                  </a:lnTo>
                  <a:lnTo>
                    <a:pt x="33" y="62"/>
                  </a:lnTo>
                  <a:lnTo>
                    <a:pt x="38" y="62"/>
                  </a:lnTo>
                  <a:lnTo>
                    <a:pt x="40" y="67"/>
                  </a:lnTo>
                  <a:lnTo>
                    <a:pt x="45" y="64"/>
                  </a:lnTo>
                  <a:lnTo>
                    <a:pt x="48" y="69"/>
                  </a:lnTo>
                  <a:lnTo>
                    <a:pt x="48" y="71"/>
                  </a:lnTo>
                  <a:lnTo>
                    <a:pt x="52" y="74"/>
                  </a:lnTo>
                  <a:lnTo>
                    <a:pt x="52" y="74"/>
                  </a:lnTo>
                  <a:lnTo>
                    <a:pt x="52" y="74"/>
                  </a:lnTo>
                  <a:close/>
                  <a:moveTo>
                    <a:pt x="7" y="52"/>
                  </a:moveTo>
                  <a:lnTo>
                    <a:pt x="12" y="52"/>
                  </a:lnTo>
                  <a:lnTo>
                    <a:pt x="14" y="55"/>
                  </a:lnTo>
                  <a:lnTo>
                    <a:pt x="12" y="55"/>
                  </a:lnTo>
                  <a:lnTo>
                    <a:pt x="12" y="55"/>
                  </a:lnTo>
                  <a:lnTo>
                    <a:pt x="7" y="52"/>
                  </a:lnTo>
                  <a:lnTo>
                    <a:pt x="7" y="52"/>
                  </a:lnTo>
                  <a:lnTo>
                    <a:pt x="7" y="52"/>
                  </a:lnTo>
                  <a:close/>
                  <a:moveTo>
                    <a:pt x="10" y="50"/>
                  </a:moveTo>
                  <a:lnTo>
                    <a:pt x="14" y="50"/>
                  </a:lnTo>
                  <a:lnTo>
                    <a:pt x="17" y="50"/>
                  </a:lnTo>
                  <a:lnTo>
                    <a:pt x="17" y="52"/>
                  </a:lnTo>
                  <a:lnTo>
                    <a:pt x="14" y="52"/>
                  </a:lnTo>
                  <a:lnTo>
                    <a:pt x="14" y="50"/>
                  </a:lnTo>
                  <a:lnTo>
                    <a:pt x="12" y="50"/>
                  </a:lnTo>
                  <a:lnTo>
                    <a:pt x="10" y="50"/>
                  </a:lnTo>
                  <a:lnTo>
                    <a:pt x="10" y="50"/>
                  </a:lnTo>
                  <a:close/>
                </a:path>
              </a:pathLst>
            </a:custGeom>
            <a:solidFill>
              <a:schemeClr val="accent1">
                <a:lumMod val="40000"/>
                <a:lumOff val="60000"/>
              </a:schemeClr>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22" name="Nepal">
              <a:extLst>
                <a:ext uri="{FF2B5EF4-FFF2-40B4-BE49-F238E27FC236}">
                  <a16:creationId xmlns:a16="http://schemas.microsoft.com/office/drawing/2014/main" xmlns="" id="{4C70D586-9064-4EE0-B41C-518F6DD686BC}"/>
                </a:ext>
              </a:extLst>
            </p:cNvPr>
            <p:cNvSpPr>
              <a:spLocks/>
            </p:cNvSpPr>
            <p:nvPr/>
          </p:nvSpPr>
          <p:spPr bwMode="auto">
            <a:xfrm>
              <a:off x="7881001" y="3514455"/>
              <a:ext cx="212287" cy="112387"/>
            </a:xfrm>
            <a:custGeom>
              <a:avLst/>
              <a:gdLst>
                <a:gd name="T0" fmla="*/ 9 w 187"/>
                <a:gd name="T1" fmla="*/ 0 h 99"/>
                <a:gd name="T2" fmla="*/ 17 w 187"/>
                <a:gd name="T3" fmla="*/ 7 h 99"/>
                <a:gd name="T4" fmla="*/ 24 w 187"/>
                <a:gd name="T5" fmla="*/ 7 h 99"/>
                <a:gd name="T6" fmla="*/ 33 w 187"/>
                <a:gd name="T7" fmla="*/ 2 h 99"/>
                <a:gd name="T8" fmla="*/ 43 w 187"/>
                <a:gd name="T9" fmla="*/ 7 h 99"/>
                <a:gd name="T10" fmla="*/ 52 w 187"/>
                <a:gd name="T11" fmla="*/ 9 h 99"/>
                <a:gd name="T12" fmla="*/ 64 w 187"/>
                <a:gd name="T13" fmla="*/ 17 h 99"/>
                <a:gd name="T14" fmla="*/ 71 w 187"/>
                <a:gd name="T15" fmla="*/ 24 h 99"/>
                <a:gd name="T16" fmla="*/ 76 w 187"/>
                <a:gd name="T17" fmla="*/ 33 h 99"/>
                <a:gd name="T18" fmla="*/ 78 w 187"/>
                <a:gd name="T19" fmla="*/ 26 h 99"/>
                <a:gd name="T20" fmla="*/ 83 w 187"/>
                <a:gd name="T21" fmla="*/ 24 h 99"/>
                <a:gd name="T22" fmla="*/ 92 w 187"/>
                <a:gd name="T23" fmla="*/ 28 h 99"/>
                <a:gd name="T24" fmla="*/ 99 w 187"/>
                <a:gd name="T25" fmla="*/ 38 h 99"/>
                <a:gd name="T26" fmla="*/ 111 w 187"/>
                <a:gd name="T27" fmla="*/ 38 h 99"/>
                <a:gd name="T28" fmla="*/ 114 w 187"/>
                <a:gd name="T29" fmla="*/ 52 h 99"/>
                <a:gd name="T30" fmla="*/ 123 w 187"/>
                <a:gd name="T31" fmla="*/ 54 h 99"/>
                <a:gd name="T32" fmla="*/ 130 w 187"/>
                <a:gd name="T33" fmla="*/ 50 h 99"/>
                <a:gd name="T34" fmla="*/ 142 w 187"/>
                <a:gd name="T35" fmla="*/ 47 h 99"/>
                <a:gd name="T36" fmla="*/ 149 w 187"/>
                <a:gd name="T37" fmla="*/ 54 h 99"/>
                <a:gd name="T38" fmla="*/ 161 w 187"/>
                <a:gd name="T39" fmla="*/ 64 h 99"/>
                <a:gd name="T40" fmla="*/ 170 w 187"/>
                <a:gd name="T41" fmla="*/ 62 h 99"/>
                <a:gd name="T42" fmla="*/ 177 w 187"/>
                <a:gd name="T43" fmla="*/ 62 h 99"/>
                <a:gd name="T44" fmla="*/ 184 w 187"/>
                <a:gd name="T45" fmla="*/ 66 h 99"/>
                <a:gd name="T46" fmla="*/ 187 w 187"/>
                <a:gd name="T47" fmla="*/ 85 h 99"/>
                <a:gd name="T48" fmla="*/ 170 w 187"/>
                <a:gd name="T49" fmla="*/ 99 h 99"/>
                <a:gd name="T50" fmla="*/ 158 w 187"/>
                <a:gd name="T51" fmla="*/ 97 h 99"/>
                <a:gd name="T52" fmla="*/ 130 w 187"/>
                <a:gd name="T53" fmla="*/ 90 h 99"/>
                <a:gd name="T54" fmla="*/ 114 w 187"/>
                <a:gd name="T55" fmla="*/ 90 h 99"/>
                <a:gd name="T56" fmla="*/ 106 w 187"/>
                <a:gd name="T57" fmla="*/ 78 h 99"/>
                <a:gd name="T58" fmla="*/ 85 w 187"/>
                <a:gd name="T59" fmla="*/ 78 h 99"/>
                <a:gd name="T60" fmla="*/ 69 w 187"/>
                <a:gd name="T61" fmla="*/ 76 h 99"/>
                <a:gd name="T62" fmla="*/ 57 w 187"/>
                <a:gd name="T63" fmla="*/ 71 h 99"/>
                <a:gd name="T64" fmla="*/ 43 w 187"/>
                <a:gd name="T65" fmla="*/ 66 h 99"/>
                <a:gd name="T66" fmla="*/ 26 w 187"/>
                <a:gd name="T67" fmla="*/ 52 h 99"/>
                <a:gd name="T68" fmla="*/ 14 w 187"/>
                <a:gd name="T69" fmla="*/ 45 h 99"/>
                <a:gd name="T70" fmla="*/ 7 w 187"/>
                <a:gd name="T71" fmla="*/ 43 h 99"/>
                <a:gd name="T72" fmla="*/ 0 w 187"/>
                <a:gd name="T73" fmla="*/ 36 h 99"/>
                <a:gd name="T74" fmla="*/ 5 w 187"/>
                <a:gd name="T75" fmla="*/ 21 h 99"/>
                <a:gd name="T76" fmla="*/ 9 w 187"/>
                <a:gd name="T77" fmla="*/ 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7" h="99">
                  <a:moveTo>
                    <a:pt x="9" y="2"/>
                  </a:moveTo>
                  <a:lnTo>
                    <a:pt x="9" y="0"/>
                  </a:lnTo>
                  <a:lnTo>
                    <a:pt x="17" y="5"/>
                  </a:lnTo>
                  <a:lnTo>
                    <a:pt x="17" y="7"/>
                  </a:lnTo>
                  <a:lnTo>
                    <a:pt x="21" y="7"/>
                  </a:lnTo>
                  <a:lnTo>
                    <a:pt x="24" y="7"/>
                  </a:lnTo>
                  <a:lnTo>
                    <a:pt x="28" y="2"/>
                  </a:lnTo>
                  <a:lnTo>
                    <a:pt x="33" y="2"/>
                  </a:lnTo>
                  <a:lnTo>
                    <a:pt x="40" y="5"/>
                  </a:lnTo>
                  <a:lnTo>
                    <a:pt x="43" y="7"/>
                  </a:lnTo>
                  <a:lnTo>
                    <a:pt x="50" y="7"/>
                  </a:lnTo>
                  <a:lnTo>
                    <a:pt x="52" y="9"/>
                  </a:lnTo>
                  <a:lnTo>
                    <a:pt x="59" y="17"/>
                  </a:lnTo>
                  <a:lnTo>
                    <a:pt x="64" y="17"/>
                  </a:lnTo>
                  <a:lnTo>
                    <a:pt x="69" y="21"/>
                  </a:lnTo>
                  <a:lnTo>
                    <a:pt x="71" y="24"/>
                  </a:lnTo>
                  <a:lnTo>
                    <a:pt x="73" y="28"/>
                  </a:lnTo>
                  <a:lnTo>
                    <a:pt x="76" y="33"/>
                  </a:lnTo>
                  <a:lnTo>
                    <a:pt x="78" y="31"/>
                  </a:lnTo>
                  <a:lnTo>
                    <a:pt x="78" y="26"/>
                  </a:lnTo>
                  <a:lnTo>
                    <a:pt x="80" y="24"/>
                  </a:lnTo>
                  <a:lnTo>
                    <a:pt x="83" y="24"/>
                  </a:lnTo>
                  <a:lnTo>
                    <a:pt x="88" y="24"/>
                  </a:lnTo>
                  <a:lnTo>
                    <a:pt x="92" y="28"/>
                  </a:lnTo>
                  <a:lnTo>
                    <a:pt x="92" y="33"/>
                  </a:lnTo>
                  <a:lnTo>
                    <a:pt x="99" y="38"/>
                  </a:lnTo>
                  <a:lnTo>
                    <a:pt x="106" y="36"/>
                  </a:lnTo>
                  <a:lnTo>
                    <a:pt x="111" y="38"/>
                  </a:lnTo>
                  <a:lnTo>
                    <a:pt x="111" y="47"/>
                  </a:lnTo>
                  <a:lnTo>
                    <a:pt x="114" y="52"/>
                  </a:lnTo>
                  <a:lnTo>
                    <a:pt x="116" y="50"/>
                  </a:lnTo>
                  <a:lnTo>
                    <a:pt x="123" y="54"/>
                  </a:lnTo>
                  <a:lnTo>
                    <a:pt x="125" y="52"/>
                  </a:lnTo>
                  <a:lnTo>
                    <a:pt x="130" y="50"/>
                  </a:lnTo>
                  <a:lnTo>
                    <a:pt x="135" y="45"/>
                  </a:lnTo>
                  <a:lnTo>
                    <a:pt x="142" y="47"/>
                  </a:lnTo>
                  <a:lnTo>
                    <a:pt x="149" y="50"/>
                  </a:lnTo>
                  <a:lnTo>
                    <a:pt x="149" y="54"/>
                  </a:lnTo>
                  <a:lnTo>
                    <a:pt x="156" y="57"/>
                  </a:lnTo>
                  <a:lnTo>
                    <a:pt x="161" y="64"/>
                  </a:lnTo>
                  <a:lnTo>
                    <a:pt x="163" y="64"/>
                  </a:lnTo>
                  <a:lnTo>
                    <a:pt x="170" y="62"/>
                  </a:lnTo>
                  <a:lnTo>
                    <a:pt x="173" y="62"/>
                  </a:lnTo>
                  <a:lnTo>
                    <a:pt x="177" y="62"/>
                  </a:lnTo>
                  <a:lnTo>
                    <a:pt x="182" y="62"/>
                  </a:lnTo>
                  <a:lnTo>
                    <a:pt x="184" y="66"/>
                  </a:lnTo>
                  <a:lnTo>
                    <a:pt x="182" y="76"/>
                  </a:lnTo>
                  <a:lnTo>
                    <a:pt x="187" y="85"/>
                  </a:lnTo>
                  <a:lnTo>
                    <a:pt x="184" y="95"/>
                  </a:lnTo>
                  <a:lnTo>
                    <a:pt x="170" y="99"/>
                  </a:lnTo>
                  <a:lnTo>
                    <a:pt x="163" y="95"/>
                  </a:lnTo>
                  <a:lnTo>
                    <a:pt x="158" y="97"/>
                  </a:lnTo>
                  <a:lnTo>
                    <a:pt x="137" y="90"/>
                  </a:lnTo>
                  <a:lnTo>
                    <a:pt x="130" y="90"/>
                  </a:lnTo>
                  <a:lnTo>
                    <a:pt x="125" y="92"/>
                  </a:lnTo>
                  <a:lnTo>
                    <a:pt x="114" y="90"/>
                  </a:lnTo>
                  <a:lnTo>
                    <a:pt x="109" y="83"/>
                  </a:lnTo>
                  <a:lnTo>
                    <a:pt x="106" y="78"/>
                  </a:lnTo>
                  <a:lnTo>
                    <a:pt x="97" y="76"/>
                  </a:lnTo>
                  <a:lnTo>
                    <a:pt x="85" y="78"/>
                  </a:lnTo>
                  <a:lnTo>
                    <a:pt x="80" y="76"/>
                  </a:lnTo>
                  <a:lnTo>
                    <a:pt x="69" y="76"/>
                  </a:lnTo>
                  <a:lnTo>
                    <a:pt x="61" y="71"/>
                  </a:lnTo>
                  <a:lnTo>
                    <a:pt x="57" y="71"/>
                  </a:lnTo>
                  <a:lnTo>
                    <a:pt x="52" y="69"/>
                  </a:lnTo>
                  <a:lnTo>
                    <a:pt x="43" y="66"/>
                  </a:lnTo>
                  <a:lnTo>
                    <a:pt x="35" y="57"/>
                  </a:lnTo>
                  <a:lnTo>
                    <a:pt x="26" y="52"/>
                  </a:lnTo>
                  <a:lnTo>
                    <a:pt x="19" y="50"/>
                  </a:lnTo>
                  <a:lnTo>
                    <a:pt x="14" y="45"/>
                  </a:lnTo>
                  <a:lnTo>
                    <a:pt x="9" y="45"/>
                  </a:lnTo>
                  <a:lnTo>
                    <a:pt x="7" y="43"/>
                  </a:lnTo>
                  <a:lnTo>
                    <a:pt x="2" y="43"/>
                  </a:lnTo>
                  <a:lnTo>
                    <a:pt x="0" y="36"/>
                  </a:lnTo>
                  <a:lnTo>
                    <a:pt x="5" y="28"/>
                  </a:lnTo>
                  <a:lnTo>
                    <a:pt x="5" y="21"/>
                  </a:lnTo>
                  <a:lnTo>
                    <a:pt x="9" y="9"/>
                  </a:lnTo>
                  <a:lnTo>
                    <a:pt x="9" y="2"/>
                  </a:lnTo>
                  <a:lnTo>
                    <a:pt x="9" y="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23" name="Namibia">
              <a:extLst>
                <a:ext uri="{FF2B5EF4-FFF2-40B4-BE49-F238E27FC236}">
                  <a16:creationId xmlns:a16="http://schemas.microsoft.com/office/drawing/2014/main" xmlns="" id="{17613F51-C04E-42D5-B9BF-A99B8B4F967D}"/>
                </a:ext>
              </a:extLst>
            </p:cNvPr>
            <p:cNvSpPr>
              <a:spLocks/>
            </p:cNvSpPr>
            <p:nvPr/>
          </p:nvSpPr>
          <p:spPr bwMode="auto">
            <a:xfrm>
              <a:off x="6173622" y="4771150"/>
              <a:ext cx="343973" cy="320134"/>
            </a:xfrm>
            <a:custGeom>
              <a:avLst/>
              <a:gdLst>
                <a:gd name="T0" fmla="*/ 185 w 303"/>
                <a:gd name="T1" fmla="*/ 116 h 282"/>
                <a:gd name="T2" fmla="*/ 225 w 303"/>
                <a:gd name="T3" fmla="*/ 36 h 282"/>
                <a:gd name="T4" fmla="*/ 258 w 303"/>
                <a:gd name="T5" fmla="*/ 29 h 282"/>
                <a:gd name="T6" fmla="*/ 260 w 303"/>
                <a:gd name="T7" fmla="*/ 34 h 282"/>
                <a:gd name="T8" fmla="*/ 260 w 303"/>
                <a:gd name="T9" fmla="*/ 38 h 282"/>
                <a:gd name="T10" fmla="*/ 274 w 303"/>
                <a:gd name="T11" fmla="*/ 29 h 282"/>
                <a:gd name="T12" fmla="*/ 284 w 303"/>
                <a:gd name="T13" fmla="*/ 26 h 282"/>
                <a:gd name="T14" fmla="*/ 298 w 303"/>
                <a:gd name="T15" fmla="*/ 22 h 282"/>
                <a:gd name="T16" fmla="*/ 298 w 303"/>
                <a:gd name="T17" fmla="*/ 15 h 282"/>
                <a:gd name="T18" fmla="*/ 293 w 303"/>
                <a:gd name="T19" fmla="*/ 15 h 282"/>
                <a:gd name="T20" fmla="*/ 284 w 303"/>
                <a:gd name="T21" fmla="*/ 15 h 282"/>
                <a:gd name="T22" fmla="*/ 225 w 303"/>
                <a:gd name="T23" fmla="*/ 26 h 282"/>
                <a:gd name="T24" fmla="*/ 220 w 303"/>
                <a:gd name="T25" fmla="*/ 26 h 282"/>
                <a:gd name="T26" fmla="*/ 215 w 303"/>
                <a:gd name="T27" fmla="*/ 24 h 282"/>
                <a:gd name="T28" fmla="*/ 208 w 303"/>
                <a:gd name="T29" fmla="*/ 24 h 282"/>
                <a:gd name="T30" fmla="*/ 203 w 303"/>
                <a:gd name="T31" fmla="*/ 26 h 282"/>
                <a:gd name="T32" fmla="*/ 192 w 303"/>
                <a:gd name="T33" fmla="*/ 19 h 282"/>
                <a:gd name="T34" fmla="*/ 187 w 303"/>
                <a:gd name="T35" fmla="*/ 22 h 282"/>
                <a:gd name="T36" fmla="*/ 173 w 303"/>
                <a:gd name="T37" fmla="*/ 24 h 282"/>
                <a:gd name="T38" fmla="*/ 168 w 303"/>
                <a:gd name="T39" fmla="*/ 19 h 282"/>
                <a:gd name="T40" fmla="*/ 154 w 303"/>
                <a:gd name="T41" fmla="*/ 17 h 282"/>
                <a:gd name="T42" fmla="*/ 149 w 303"/>
                <a:gd name="T43" fmla="*/ 10 h 282"/>
                <a:gd name="T44" fmla="*/ 62 w 303"/>
                <a:gd name="T45" fmla="*/ 10 h 282"/>
                <a:gd name="T46" fmla="*/ 54 w 303"/>
                <a:gd name="T47" fmla="*/ 15 h 282"/>
                <a:gd name="T48" fmla="*/ 43 w 303"/>
                <a:gd name="T49" fmla="*/ 8 h 282"/>
                <a:gd name="T50" fmla="*/ 40 w 303"/>
                <a:gd name="T51" fmla="*/ 3 h 282"/>
                <a:gd name="T52" fmla="*/ 36 w 303"/>
                <a:gd name="T53" fmla="*/ 3 h 282"/>
                <a:gd name="T54" fmla="*/ 28 w 303"/>
                <a:gd name="T55" fmla="*/ 0 h 282"/>
                <a:gd name="T56" fmla="*/ 19 w 303"/>
                <a:gd name="T57" fmla="*/ 10 h 282"/>
                <a:gd name="T58" fmla="*/ 10 w 303"/>
                <a:gd name="T59" fmla="*/ 8 h 282"/>
                <a:gd name="T60" fmla="*/ 5 w 303"/>
                <a:gd name="T61" fmla="*/ 10 h 282"/>
                <a:gd name="T62" fmla="*/ 2 w 303"/>
                <a:gd name="T63" fmla="*/ 29 h 282"/>
                <a:gd name="T64" fmla="*/ 33 w 303"/>
                <a:gd name="T65" fmla="*/ 78 h 282"/>
                <a:gd name="T66" fmla="*/ 47 w 303"/>
                <a:gd name="T67" fmla="*/ 112 h 282"/>
                <a:gd name="T68" fmla="*/ 54 w 303"/>
                <a:gd name="T69" fmla="*/ 140 h 282"/>
                <a:gd name="T70" fmla="*/ 66 w 303"/>
                <a:gd name="T71" fmla="*/ 185 h 282"/>
                <a:gd name="T72" fmla="*/ 64 w 303"/>
                <a:gd name="T73" fmla="*/ 204 h 282"/>
                <a:gd name="T74" fmla="*/ 71 w 303"/>
                <a:gd name="T75" fmla="*/ 220 h 282"/>
                <a:gd name="T76" fmla="*/ 71 w 303"/>
                <a:gd name="T77" fmla="*/ 230 h 282"/>
                <a:gd name="T78" fmla="*/ 78 w 303"/>
                <a:gd name="T79" fmla="*/ 249 h 282"/>
                <a:gd name="T80" fmla="*/ 90 w 303"/>
                <a:gd name="T81" fmla="*/ 268 h 282"/>
                <a:gd name="T82" fmla="*/ 107 w 303"/>
                <a:gd name="T83" fmla="*/ 270 h 282"/>
                <a:gd name="T84" fmla="*/ 107 w 303"/>
                <a:gd name="T85" fmla="*/ 263 h 282"/>
                <a:gd name="T86" fmla="*/ 121 w 303"/>
                <a:gd name="T87" fmla="*/ 265 h 282"/>
                <a:gd name="T88" fmla="*/ 128 w 303"/>
                <a:gd name="T89" fmla="*/ 277 h 282"/>
                <a:gd name="T90" fmla="*/ 140 w 303"/>
                <a:gd name="T91" fmla="*/ 282 h 282"/>
                <a:gd name="T92" fmla="*/ 149 w 303"/>
                <a:gd name="T93" fmla="*/ 280 h 282"/>
                <a:gd name="T94" fmla="*/ 156 w 303"/>
                <a:gd name="T95" fmla="*/ 282 h 282"/>
                <a:gd name="T96" fmla="*/ 161 w 303"/>
                <a:gd name="T97" fmla="*/ 275 h 282"/>
                <a:gd name="T98" fmla="*/ 175 w 303"/>
                <a:gd name="T99" fmla="*/ 268 h 282"/>
                <a:gd name="T100" fmla="*/ 182 w 303"/>
                <a:gd name="T101" fmla="*/ 18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3" h="282">
                  <a:moveTo>
                    <a:pt x="182" y="187"/>
                  </a:moveTo>
                  <a:lnTo>
                    <a:pt x="182" y="187"/>
                  </a:lnTo>
                  <a:lnTo>
                    <a:pt x="185" y="116"/>
                  </a:lnTo>
                  <a:lnTo>
                    <a:pt x="206" y="116"/>
                  </a:lnTo>
                  <a:lnTo>
                    <a:pt x="208" y="36"/>
                  </a:lnTo>
                  <a:lnTo>
                    <a:pt x="225" y="36"/>
                  </a:lnTo>
                  <a:lnTo>
                    <a:pt x="248" y="31"/>
                  </a:lnTo>
                  <a:lnTo>
                    <a:pt x="253" y="29"/>
                  </a:lnTo>
                  <a:lnTo>
                    <a:pt x="258" y="29"/>
                  </a:lnTo>
                  <a:lnTo>
                    <a:pt x="258" y="29"/>
                  </a:lnTo>
                  <a:lnTo>
                    <a:pt x="260" y="29"/>
                  </a:lnTo>
                  <a:lnTo>
                    <a:pt x="260" y="34"/>
                  </a:lnTo>
                  <a:lnTo>
                    <a:pt x="263" y="34"/>
                  </a:lnTo>
                  <a:lnTo>
                    <a:pt x="260" y="36"/>
                  </a:lnTo>
                  <a:lnTo>
                    <a:pt x="260" y="38"/>
                  </a:lnTo>
                  <a:lnTo>
                    <a:pt x="263" y="38"/>
                  </a:lnTo>
                  <a:lnTo>
                    <a:pt x="270" y="34"/>
                  </a:lnTo>
                  <a:lnTo>
                    <a:pt x="274" y="29"/>
                  </a:lnTo>
                  <a:lnTo>
                    <a:pt x="279" y="24"/>
                  </a:lnTo>
                  <a:lnTo>
                    <a:pt x="284" y="24"/>
                  </a:lnTo>
                  <a:lnTo>
                    <a:pt x="284" y="26"/>
                  </a:lnTo>
                  <a:lnTo>
                    <a:pt x="286" y="26"/>
                  </a:lnTo>
                  <a:lnTo>
                    <a:pt x="291" y="24"/>
                  </a:lnTo>
                  <a:lnTo>
                    <a:pt x="298" y="22"/>
                  </a:lnTo>
                  <a:lnTo>
                    <a:pt x="303" y="19"/>
                  </a:lnTo>
                  <a:lnTo>
                    <a:pt x="298" y="17"/>
                  </a:lnTo>
                  <a:lnTo>
                    <a:pt x="298" y="15"/>
                  </a:lnTo>
                  <a:lnTo>
                    <a:pt x="296" y="15"/>
                  </a:lnTo>
                  <a:lnTo>
                    <a:pt x="293" y="15"/>
                  </a:lnTo>
                  <a:lnTo>
                    <a:pt x="293" y="15"/>
                  </a:lnTo>
                  <a:lnTo>
                    <a:pt x="291" y="15"/>
                  </a:lnTo>
                  <a:lnTo>
                    <a:pt x="291" y="12"/>
                  </a:lnTo>
                  <a:lnTo>
                    <a:pt x="284" y="15"/>
                  </a:lnTo>
                  <a:lnTo>
                    <a:pt x="282" y="15"/>
                  </a:lnTo>
                  <a:lnTo>
                    <a:pt x="227" y="26"/>
                  </a:lnTo>
                  <a:lnTo>
                    <a:pt x="225" y="26"/>
                  </a:lnTo>
                  <a:lnTo>
                    <a:pt x="222" y="26"/>
                  </a:lnTo>
                  <a:lnTo>
                    <a:pt x="220" y="26"/>
                  </a:lnTo>
                  <a:lnTo>
                    <a:pt x="220" y="26"/>
                  </a:lnTo>
                  <a:lnTo>
                    <a:pt x="218" y="26"/>
                  </a:lnTo>
                  <a:lnTo>
                    <a:pt x="218" y="24"/>
                  </a:lnTo>
                  <a:lnTo>
                    <a:pt x="215" y="24"/>
                  </a:lnTo>
                  <a:lnTo>
                    <a:pt x="213" y="24"/>
                  </a:lnTo>
                  <a:lnTo>
                    <a:pt x="211" y="24"/>
                  </a:lnTo>
                  <a:lnTo>
                    <a:pt x="208" y="24"/>
                  </a:lnTo>
                  <a:lnTo>
                    <a:pt x="208" y="26"/>
                  </a:lnTo>
                  <a:lnTo>
                    <a:pt x="206" y="26"/>
                  </a:lnTo>
                  <a:lnTo>
                    <a:pt x="203" y="26"/>
                  </a:lnTo>
                  <a:lnTo>
                    <a:pt x="199" y="24"/>
                  </a:lnTo>
                  <a:lnTo>
                    <a:pt x="194" y="19"/>
                  </a:lnTo>
                  <a:lnTo>
                    <a:pt x="192" y="19"/>
                  </a:lnTo>
                  <a:lnTo>
                    <a:pt x="189" y="19"/>
                  </a:lnTo>
                  <a:lnTo>
                    <a:pt x="189" y="22"/>
                  </a:lnTo>
                  <a:lnTo>
                    <a:pt x="187" y="22"/>
                  </a:lnTo>
                  <a:lnTo>
                    <a:pt x="180" y="22"/>
                  </a:lnTo>
                  <a:lnTo>
                    <a:pt x="177" y="22"/>
                  </a:lnTo>
                  <a:lnTo>
                    <a:pt x="173" y="24"/>
                  </a:lnTo>
                  <a:lnTo>
                    <a:pt x="170" y="22"/>
                  </a:lnTo>
                  <a:lnTo>
                    <a:pt x="170" y="22"/>
                  </a:lnTo>
                  <a:lnTo>
                    <a:pt x="168" y="19"/>
                  </a:lnTo>
                  <a:lnTo>
                    <a:pt x="163" y="22"/>
                  </a:lnTo>
                  <a:lnTo>
                    <a:pt x="159" y="19"/>
                  </a:lnTo>
                  <a:lnTo>
                    <a:pt x="154" y="17"/>
                  </a:lnTo>
                  <a:lnTo>
                    <a:pt x="154" y="17"/>
                  </a:lnTo>
                  <a:lnTo>
                    <a:pt x="151" y="12"/>
                  </a:lnTo>
                  <a:lnTo>
                    <a:pt x="149" y="10"/>
                  </a:lnTo>
                  <a:lnTo>
                    <a:pt x="66" y="10"/>
                  </a:lnTo>
                  <a:lnTo>
                    <a:pt x="64" y="10"/>
                  </a:lnTo>
                  <a:lnTo>
                    <a:pt x="62" y="10"/>
                  </a:lnTo>
                  <a:lnTo>
                    <a:pt x="59" y="12"/>
                  </a:lnTo>
                  <a:lnTo>
                    <a:pt x="59" y="12"/>
                  </a:lnTo>
                  <a:lnTo>
                    <a:pt x="54" y="15"/>
                  </a:lnTo>
                  <a:lnTo>
                    <a:pt x="50" y="12"/>
                  </a:lnTo>
                  <a:lnTo>
                    <a:pt x="45" y="8"/>
                  </a:lnTo>
                  <a:lnTo>
                    <a:pt x="43" y="8"/>
                  </a:lnTo>
                  <a:lnTo>
                    <a:pt x="43" y="5"/>
                  </a:lnTo>
                  <a:lnTo>
                    <a:pt x="40" y="5"/>
                  </a:lnTo>
                  <a:lnTo>
                    <a:pt x="40" y="3"/>
                  </a:lnTo>
                  <a:lnTo>
                    <a:pt x="38" y="0"/>
                  </a:lnTo>
                  <a:lnTo>
                    <a:pt x="36" y="3"/>
                  </a:lnTo>
                  <a:lnTo>
                    <a:pt x="36" y="3"/>
                  </a:lnTo>
                  <a:lnTo>
                    <a:pt x="33" y="3"/>
                  </a:lnTo>
                  <a:lnTo>
                    <a:pt x="31" y="0"/>
                  </a:lnTo>
                  <a:lnTo>
                    <a:pt x="28" y="0"/>
                  </a:lnTo>
                  <a:lnTo>
                    <a:pt x="21" y="5"/>
                  </a:lnTo>
                  <a:lnTo>
                    <a:pt x="21" y="8"/>
                  </a:lnTo>
                  <a:lnTo>
                    <a:pt x="19" y="10"/>
                  </a:lnTo>
                  <a:lnTo>
                    <a:pt x="14" y="8"/>
                  </a:lnTo>
                  <a:lnTo>
                    <a:pt x="10" y="8"/>
                  </a:lnTo>
                  <a:lnTo>
                    <a:pt x="10" y="8"/>
                  </a:lnTo>
                  <a:lnTo>
                    <a:pt x="7" y="10"/>
                  </a:lnTo>
                  <a:lnTo>
                    <a:pt x="5" y="12"/>
                  </a:lnTo>
                  <a:lnTo>
                    <a:pt x="5" y="10"/>
                  </a:lnTo>
                  <a:lnTo>
                    <a:pt x="0" y="10"/>
                  </a:lnTo>
                  <a:lnTo>
                    <a:pt x="0" y="10"/>
                  </a:lnTo>
                  <a:lnTo>
                    <a:pt x="2" y="29"/>
                  </a:lnTo>
                  <a:lnTo>
                    <a:pt x="17" y="43"/>
                  </a:lnTo>
                  <a:lnTo>
                    <a:pt x="24" y="55"/>
                  </a:lnTo>
                  <a:lnTo>
                    <a:pt x="33" y="78"/>
                  </a:lnTo>
                  <a:lnTo>
                    <a:pt x="36" y="90"/>
                  </a:lnTo>
                  <a:lnTo>
                    <a:pt x="47" y="105"/>
                  </a:lnTo>
                  <a:lnTo>
                    <a:pt x="47" y="112"/>
                  </a:lnTo>
                  <a:lnTo>
                    <a:pt x="59" y="128"/>
                  </a:lnTo>
                  <a:lnTo>
                    <a:pt x="59" y="138"/>
                  </a:lnTo>
                  <a:lnTo>
                    <a:pt x="54" y="140"/>
                  </a:lnTo>
                  <a:lnTo>
                    <a:pt x="59" y="152"/>
                  </a:lnTo>
                  <a:lnTo>
                    <a:pt x="59" y="168"/>
                  </a:lnTo>
                  <a:lnTo>
                    <a:pt x="66" y="185"/>
                  </a:lnTo>
                  <a:lnTo>
                    <a:pt x="66" y="194"/>
                  </a:lnTo>
                  <a:lnTo>
                    <a:pt x="66" y="202"/>
                  </a:lnTo>
                  <a:lnTo>
                    <a:pt x="64" y="204"/>
                  </a:lnTo>
                  <a:lnTo>
                    <a:pt x="66" y="206"/>
                  </a:lnTo>
                  <a:lnTo>
                    <a:pt x="69" y="218"/>
                  </a:lnTo>
                  <a:lnTo>
                    <a:pt x="71" y="220"/>
                  </a:lnTo>
                  <a:lnTo>
                    <a:pt x="73" y="225"/>
                  </a:lnTo>
                  <a:lnTo>
                    <a:pt x="71" y="225"/>
                  </a:lnTo>
                  <a:lnTo>
                    <a:pt x="71" y="230"/>
                  </a:lnTo>
                  <a:lnTo>
                    <a:pt x="76" y="235"/>
                  </a:lnTo>
                  <a:lnTo>
                    <a:pt x="76" y="244"/>
                  </a:lnTo>
                  <a:lnTo>
                    <a:pt x="78" y="249"/>
                  </a:lnTo>
                  <a:lnTo>
                    <a:pt x="85" y="258"/>
                  </a:lnTo>
                  <a:lnTo>
                    <a:pt x="90" y="265"/>
                  </a:lnTo>
                  <a:lnTo>
                    <a:pt x="90" y="268"/>
                  </a:lnTo>
                  <a:lnTo>
                    <a:pt x="99" y="273"/>
                  </a:lnTo>
                  <a:lnTo>
                    <a:pt x="102" y="273"/>
                  </a:lnTo>
                  <a:lnTo>
                    <a:pt x="107" y="270"/>
                  </a:lnTo>
                  <a:lnTo>
                    <a:pt x="107" y="268"/>
                  </a:lnTo>
                  <a:lnTo>
                    <a:pt x="104" y="265"/>
                  </a:lnTo>
                  <a:lnTo>
                    <a:pt x="107" y="263"/>
                  </a:lnTo>
                  <a:lnTo>
                    <a:pt x="114" y="261"/>
                  </a:lnTo>
                  <a:lnTo>
                    <a:pt x="116" y="265"/>
                  </a:lnTo>
                  <a:lnTo>
                    <a:pt x="121" y="265"/>
                  </a:lnTo>
                  <a:lnTo>
                    <a:pt x="118" y="270"/>
                  </a:lnTo>
                  <a:lnTo>
                    <a:pt x="121" y="277"/>
                  </a:lnTo>
                  <a:lnTo>
                    <a:pt x="128" y="277"/>
                  </a:lnTo>
                  <a:lnTo>
                    <a:pt x="133" y="280"/>
                  </a:lnTo>
                  <a:lnTo>
                    <a:pt x="137" y="280"/>
                  </a:lnTo>
                  <a:lnTo>
                    <a:pt x="140" y="282"/>
                  </a:lnTo>
                  <a:lnTo>
                    <a:pt x="144" y="282"/>
                  </a:lnTo>
                  <a:lnTo>
                    <a:pt x="144" y="280"/>
                  </a:lnTo>
                  <a:lnTo>
                    <a:pt x="149" y="280"/>
                  </a:lnTo>
                  <a:lnTo>
                    <a:pt x="149" y="282"/>
                  </a:lnTo>
                  <a:lnTo>
                    <a:pt x="154" y="282"/>
                  </a:lnTo>
                  <a:lnTo>
                    <a:pt x="156" y="282"/>
                  </a:lnTo>
                  <a:lnTo>
                    <a:pt x="156" y="277"/>
                  </a:lnTo>
                  <a:lnTo>
                    <a:pt x="159" y="277"/>
                  </a:lnTo>
                  <a:lnTo>
                    <a:pt x="161" y="275"/>
                  </a:lnTo>
                  <a:lnTo>
                    <a:pt x="163" y="270"/>
                  </a:lnTo>
                  <a:lnTo>
                    <a:pt x="168" y="268"/>
                  </a:lnTo>
                  <a:lnTo>
                    <a:pt x="175" y="268"/>
                  </a:lnTo>
                  <a:lnTo>
                    <a:pt x="177" y="268"/>
                  </a:lnTo>
                  <a:lnTo>
                    <a:pt x="182" y="187"/>
                  </a:lnTo>
                  <a:lnTo>
                    <a:pt x="182" y="187"/>
                  </a:lnTo>
                  <a:lnTo>
                    <a:pt x="182" y="1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25" name="Mozambique">
              <a:extLst>
                <a:ext uri="{FF2B5EF4-FFF2-40B4-BE49-F238E27FC236}">
                  <a16:creationId xmlns:a16="http://schemas.microsoft.com/office/drawing/2014/main" xmlns="" id="{FD61A96D-4C64-494E-9173-77829CA20D48}"/>
                </a:ext>
              </a:extLst>
            </p:cNvPr>
            <p:cNvSpPr>
              <a:spLocks/>
            </p:cNvSpPr>
            <p:nvPr/>
          </p:nvSpPr>
          <p:spPr bwMode="auto">
            <a:xfrm>
              <a:off x="6651552" y="4605407"/>
              <a:ext cx="265643" cy="426845"/>
            </a:xfrm>
            <a:custGeom>
              <a:avLst/>
              <a:gdLst>
                <a:gd name="T0" fmla="*/ 40 w 234"/>
                <a:gd name="T1" fmla="*/ 234 h 376"/>
                <a:gd name="T2" fmla="*/ 45 w 234"/>
                <a:gd name="T3" fmla="*/ 222 h 376"/>
                <a:gd name="T4" fmla="*/ 50 w 234"/>
                <a:gd name="T5" fmla="*/ 206 h 376"/>
                <a:gd name="T6" fmla="*/ 50 w 234"/>
                <a:gd name="T7" fmla="*/ 194 h 376"/>
                <a:gd name="T8" fmla="*/ 52 w 234"/>
                <a:gd name="T9" fmla="*/ 180 h 376"/>
                <a:gd name="T10" fmla="*/ 54 w 234"/>
                <a:gd name="T11" fmla="*/ 161 h 376"/>
                <a:gd name="T12" fmla="*/ 57 w 234"/>
                <a:gd name="T13" fmla="*/ 144 h 376"/>
                <a:gd name="T14" fmla="*/ 33 w 234"/>
                <a:gd name="T15" fmla="*/ 137 h 376"/>
                <a:gd name="T16" fmla="*/ 14 w 234"/>
                <a:gd name="T17" fmla="*/ 130 h 376"/>
                <a:gd name="T18" fmla="*/ 0 w 234"/>
                <a:gd name="T19" fmla="*/ 109 h 376"/>
                <a:gd name="T20" fmla="*/ 40 w 234"/>
                <a:gd name="T21" fmla="*/ 90 h 376"/>
                <a:gd name="T22" fmla="*/ 69 w 234"/>
                <a:gd name="T23" fmla="*/ 85 h 376"/>
                <a:gd name="T24" fmla="*/ 80 w 234"/>
                <a:gd name="T25" fmla="*/ 92 h 376"/>
                <a:gd name="T26" fmla="*/ 95 w 234"/>
                <a:gd name="T27" fmla="*/ 101 h 376"/>
                <a:gd name="T28" fmla="*/ 85 w 234"/>
                <a:gd name="T29" fmla="*/ 123 h 376"/>
                <a:gd name="T30" fmla="*/ 99 w 234"/>
                <a:gd name="T31" fmla="*/ 142 h 376"/>
                <a:gd name="T32" fmla="*/ 109 w 234"/>
                <a:gd name="T33" fmla="*/ 154 h 376"/>
                <a:gd name="T34" fmla="*/ 114 w 234"/>
                <a:gd name="T35" fmla="*/ 130 h 376"/>
                <a:gd name="T36" fmla="*/ 121 w 234"/>
                <a:gd name="T37" fmla="*/ 111 h 376"/>
                <a:gd name="T38" fmla="*/ 123 w 234"/>
                <a:gd name="T39" fmla="*/ 104 h 376"/>
                <a:gd name="T40" fmla="*/ 118 w 234"/>
                <a:gd name="T41" fmla="*/ 85 h 376"/>
                <a:gd name="T42" fmla="*/ 102 w 234"/>
                <a:gd name="T43" fmla="*/ 68 h 376"/>
                <a:gd name="T44" fmla="*/ 121 w 234"/>
                <a:gd name="T45" fmla="*/ 23 h 376"/>
                <a:gd name="T46" fmla="*/ 130 w 234"/>
                <a:gd name="T47" fmla="*/ 26 h 376"/>
                <a:gd name="T48" fmla="*/ 147 w 234"/>
                <a:gd name="T49" fmla="*/ 23 h 376"/>
                <a:gd name="T50" fmla="*/ 156 w 234"/>
                <a:gd name="T51" fmla="*/ 26 h 376"/>
                <a:gd name="T52" fmla="*/ 170 w 234"/>
                <a:gd name="T53" fmla="*/ 19 h 376"/>
                <a:gd name="T54" fmla="*/ 187 w 234"/>
                <a:gd name="T55" fmla="*/ 19 h 376"/>
                <a:gd name="T56" fmla="*/ 206 w 234"/>
                <a:gd name="T57" fmla="*/ 14 h 376"/>
                <a:gd name="T58" fmla="*/ 225 w 234"/>
                <a:gd name="T59" fmla="*/ 2 h 376"/>
                <a:gd name="T60" fmla="*/ 232 w 234"/>
                <a:gd name="T61" fmla="*/ 7 h 376"/>
                <a:gd name="T62" fmla="*/ 227 w 234"/>
                <a:gd name="T63" fmla="*/ 21 h 376"/>
                <a:gd name="T64" fmla="*/ 229 w 234"/>
                <a:gd name="T65" fmla="*/ 38 h 376"/>
                <a:gd name="T66" fmla="*/ 229 w 234"/>
                <a:gd name="T67" fmla="*/ 59 h 376"/>
                <a:gd name="T68" fmla="*/ 225 w 234"/>
                <a:gd name="T69" fmla="*/ 83 h 376"/>
                <a:gd name="T70" fmla="*/ 232 w 234"/>
                <a:gd name="T71" fmla="*/ 97 h 376"/>
                <a:gd name="T72" fmla="*/ 225 w 234"/>
                <a:gd name="T73" fmla="*/ 104 h 376"/>
                <a:gd name="T74" fmla="*/ 225 w 234"/>
                <a:gd name="T75" fmla="*/ 111 h 376"/>
                <a:gd name="T76" fmla="*/ 213 w 234"/>
                <a:gd name="T77" fmla="*/ 132 h 376"/>
                <a:gd name="T78" fmla="*/ 189 w 234"/>
                <a:gd name="T79" fmla="*/ 146 h 376"/>
                <a:gd name="T80" fmla="*/ 154 w 234"/>
                <a:gd name="T81" fmla="*/ 165 h 376"/>
                <a:gd name="T82" fmla="*/ 142 w 234"/>
                <a:gd name="T83" fmla="*/ 170 h 376"/>
                <a:gd name="T84" fmla="*/ 130 w 234"/>
                <a:gd name="T85" fmla="*/ 187 h 376"/>
                <a:gd name="T86" fmla="*/ 109 w 234"/>
                <a:gd name="T87" fmla="*/ 201 h 376"/>
                <a:gd name="T88" fmla="*/ 92 w 234"/>
                <a:gd name="T89" fmla="*/ 210 h 376"/>
                <a:gd name="T90" fmla="*/ 90 w 234"/>
                <a:gd name="T91" fmla="*/ 220 h 376"/>
                <a:gd name="T92" fmla="*/ 92 w 234"/>
                <a:gd name="T93" fmla="*/ 241 h 376"/>
                <a:gd name="T94" fmla="*/ 99 w 234"/>
                <a:gd name="T95" fmla="*/ 269 h 376"/>
                <a:gd name="T96" fmla="*/ 104 w 234"/>
                <a:gd name="T97" fmla="*/ 269 h 376"/>
                <a:gd name="T98" fmla="*/ 104 w 234"/>
                <a:gd name="T99" fmla="*/ 286 h 376"/>
                <a:gd name="T100" fmla="*/ 97 w 234"/>
                <a:gd name="T101" fmla="*/ 303 h 376"/>
                <a:gd name="T102" fmla="*/ 99 w 234"/>
                <a:gd name="T103" fmla="*/ 317 h 376"/>
                <a:gd name="T104" fmla="*/ 43 w 234"/>
                <a:gd name="T105" fmla="*/ 345 h 376"/>
                <a:gd name="T106" fmla="*/ 33 w 234"/>
                <a:gd name="T107" fmla="*/ 357 h 376"/>
                <a:gd name="T108" fmla="*/ 40 w 234"/>
                <a:gd name="T109" fmla="*/ 364 h 376"/>
                <a:gd name="T110" fmla="*/ 40 w 234"/>
                <a:gd name="T111" fmla="*/ 374 h 376"/>
                <a:gd name="T112" fmla="*/ 26 w 234"/>
                <a:gd name="T113" fmla="*/ 374 h 376"/>
                <a:gd name="T114" fmla="*/ 24 w 234"/>
                <a:gd name="T115" fmla="*/ 359 h 376"/>
                <a:gd name="T116" fmla="*/ 24 w 234"/>
                <a:gd name="T117" fmla="*/ 338 h 376"/>
                <a:gd name="T118" fmla="*/ 21 w 234"/>
                <a:gd name="T119" fmla="*/ 305 h 376"/>
                <a:gd name="T120" fmla="*/ 14 w 234"/>
                <a:gd name="T121" fmla="*/ 27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 h="376">
                  <a:moveTo>
                    <a:pt x="14" y="277"/>
                  </a:moveTo>
                  <a:lnTo>
                    <a:pt x="38" y="251"/>
                  </a:lnTo>
                  <a:lnTo>
                    <a:pt x="40" y="243"/>
                  </a:lnTo>
                  <a:lnTo>
                    <a:pt x="40" y="241"/>
                  </a:lnTo>
                  <a:lnTo>
                    <a:pt x="40" y="234"/>
                  </a:lnTo>
                  <a:lnTo>
                    <a:pt x="43" y="232"/>
                  </a:lnTo>
                  <a:lnTo>
                    <a:pt x="40" y="229"/>
                  </a:lnTo>
                  <a:lnTo>
                    <a:pt x="43" y="224"/>
                  </a:lnTo>
                  <a:lnTo>
                    <a:pt x="45" y="224"/>
                  </a:lnTo>
                  <a:lnTo>
                    <a:pt x="45" y="222"/>
                  </a:lnTo>
                  <a:lnTo>
                    <a:pt x="50" y="220"/>
                  </a:lnTo>
                  <a:lnTo>
                    <a:pt x="54" y="215"/>
                  </a:lnTo>
                  <a:lnTo>
                    <a:pt x="52" y="213"/>
                  </a:lnTo>
                  <a:lnTo>
                    <a:pt x="50" y="210"/>
                  </a:lnTo>
                  <a:lnTo>
                    <a:pt x="50" y="206"/>
                  </a:lnTo>
                  <a:lnTo>
                    <a:pt x="52" y="203"/>
                  </a:lnTo>
                  <a:lnTo>
                    <a:pt x="52" y="201"/>
                  </a:lnTo>
                  <a:lnTo>
                    <a:pt x="47" y="196"/>
                  </a:lnTo>
                  <a:lnTo>
                    <a:pt x="47" y="194"/>
                  </a:lnTo>
                  <a:lnTo>
                    <a:pt x="50" y="194"/>
                  </a:lnTo>
                  <a:lnTo>
                    <a:pt x="50" y="189"/>
                  </a:lnTo>
                  <a:lnTo>
                    <a:pt x="50" y="184"/>
                  </a:lnTo>
                  <a:lnTo>
                    <a:pt x="54" y="182"/>
                  </a:lnTo>
                  <a:lnTo>
                    <a:pt x="57" y="180"/>
                  </a:lnTo>
                  <a:lnTo>
                    <a:pt x="52" y="180"/>
                  </a:lnTo>
                  <a:lnTo>
                    <a:pt x="50" y="177"/>
                  </a:lnTo>
                  <a:lnTo>
                    <a:pt x="52" y="172"/>
                  </a:lnTo>
                  <a:lnTo>
                    <a:pt x="52" y="168"/>
                  </a:lnTo>
                  <a:lnTo>
                    <a:pt x="54" y="163"/>
                  </a:lnTo>
                  <a:lnTo>
                    <a:pt x="54" y="161"/>
                  </a:lnTo>
                  <a:lnTo>
                    <a:pt x="54" y="158"/>
                  </a:lnTo>
                  <a:lnTo>
                    <a:pt x="54" y="154"/>
                  </a:lnTo>
                  <a:lnTo>
                    <a:pt x="54" y="151"/>
                  </a:lnTo>
                  <a:lnTo>
                    <a:pt x="57" y="149"/>
                  </a:lnTo>
                  <a:lnTo>
                    <a:pt x="57" y="144"/>
                  </a:lnTo>
                  <a:lnTo>
                    <a:pt x="52" y="144"/>
                  </a:lnTo>
                  <a:lnTo>
                    <a:pt x="50" y="142"/>
                  </a:lnTo>
                  <a:lnTo>
                    <a:pt x="45" y="137"/>
                  </a:lnTo>
                  <a:lnTo>
                    <a:pt x="38" y="137"/>
                  </a:lnTo>
                  <a:lnTo>
                    <a:pt x="33" y="137"/>
                  </a:lnTo>
                  <a:lnTo>
                    <a:pt x="31" y="132"/>
                  </a:lnTo>
                  <a:lnTo>
                    <a:pt x="24" y="127"/>
                  </a:lnTo>
                  <a:lnTo>
                    <a:pt x="17" y="125"/>
                  </a:lnTo>
                  <a:lnTo>
                    <a:pt x="17" y="127"/>
                  </a:lnTo>
                  <a:lnTo>
                    <a:pt x="14" y="130"/>
                  </a:lnTo>
                  <a:lnTo>
                    <a:pt x="12" y="127"/>
                  </a:lnTo>
                  <a:lnTo>
                    <a:pt x="9" y="125"/>
                  </a:lnTo>
                  <a:lnTo>
                    <a:pt x="2" y="125"/>
                  </a:lnTo>
                  <a:lnTo>
                    <a:pt x="0" y="116"/>
                  </a:lnTo>
                  <a:lnTo>
                    <a:pt x="0" y="109"/>
                  </a:lnTo>
                  <a:lnTo>
                    <a:pt x="0" y="106"/>
                  </a:lnTo>
                  <a:lnTo>
                    <a:pt x="9" y="101"/>
                  </a:lnTo>
                  <a:lnTo>
                    <a:pt x="14" y="101"/>
                  </a:lnTo>
                  <a:lnTo>
                    <a:pt x="38" y="92"/>
                  </a:lnTo>
                  <a:lnTo>
                    <a:pt x="40" y="90"/>
                  </a:lnTo>
                  <a:lnTo>
                    <a:pt x="54" y="85"/>
                  </a:lnTo>
                  <a:lnTo>
                    <a:pt x="61" y="83"/>
                  </a:lnTo>
                  <a:lnTo>
                    <a:pt x="66" y="80"/>
                  </a:lnTo>
                  <a:lnTo>
                    <a:pt x="69" y="83"/>
                  </a:lnTo>
                  <a:lnTo>
                    <a:pt x="69" y="85"/>
                  </a:lnTo>
                  <a:lnTo>
                    <a:pt x="71" y="87"/>
                  </a:lnTo>
                  <a:lnTo>
                    <a:pt x="71" y="90"/>
                  </a:lnTo>
                  <a:lnTo>
                    <a:pt x="76" y="92"/>
                  </a:lnTo>
                  <a:lnTo>
                    <a:pt x="78" y="92"/>
                  </a:lnTo>
                  <a:lnTo>
                    <a:pt x="80" y="92"/>
                  </a:lnTo>
                  <a:lnTo>
                    <a:pt x="83" y="90"/>
                  </a:lnTo>
                  <a:lnTo>
                    <a:pt x="88" y="90"/>
                  </a:lnTo>
                  <a:lnTo>
                    <a:pt x="92" y="92"/>
                  </a:lnTo>
                  <a:lnTo>
                    <a:pt x="95" y="94"/>
                  </a:lnTo>
                  <a:lnTo>
                    <a:pt x="95" y="101"/>
                  </a:lnTo>
                  <a:lnTo>
                    <a:pt x="95" y="106"/>
                  </a:lnTo>
                  <a:lnTo>
                    <a:pt x="90" y="111"/>
                  </a:lnTo>
                  <a:lnTo>
                    <a:pt x="88" y="116"/>
                  </a:lnTo>
                  <a:lnTo>
                    <a:pt x="85" y="120"/>
                  </a:lnTo>
                  <a:lnTo>
                    <a:pt x="85" y="123"/>
                  </a:lnTo>
                  <a:lnTo>
                    <a:pt x="88" y="130"/>
                  </a:lnTo>
                  <a:lnTo>
                    <a:pt x="88" y="132"/>
                  </a:lnTo>
                  <a:lnTo>
                    <a:pt x="92" y="137"/>
                  </a:lnTo>
                  <a:lnTo>
                    <a:pt x="95" y="142"/>
                  </a:lnTo>
                  <a:lnTo>
                    <a:pt x="99" y="142"/>
                  </a:lnTo>
                  <a:lnTo>
                    <a:pt x="102" y="144"/>
                  </a:lnTo>
                  <a:lnTo>
                    <a:pt x="104" y="149"/>
                  </a:lnTo>
                  <a:lnTo>
                    <a:pt x="102" y="151"/>
                  </a:lnTo>
                  <a:lnTo>
                    <a:pt x="104" y="154"/>
                  </a:lnTo>
                  <a:lnTo>
                    <a:pt x="109" y="154"/>
                  </a:lnTo>
                  <a:lnTo>
                    <a:pt x="109" y="149"/>
                  </a:lnTo>
                  <a:lnTo>
                    <a:pt x="106" y="144"/>
                  </a:lnTo>
                  <a:lnTo>
                    <a:pt x="109" y="139"/>
                  </a:lnTo>
                  <a:lnTo>
                    <a:pt x="111" y="135"/>
                  </a:lnTo>
                  <a:lnTo>
                    <a:pt x="114" y="130"/>
                  </a:lnTo>
                  <a:lnTo>
                    <a:pt x="118" y="127"/>
                  </a:lnTo>
                  <a:lnTo>
                    <a:pt x="121" y="125"/>
                  </a:lnTo>
                  <a:lnTo>
                    <a:pt x="121" y="123"/>
                  </a:lnTo>
                  <a:lnTo>
                    <a:pt x="121" y="113"/>
                  </a:lnTo>
                  <a:lnTo>
                    <a:pt x="121" y="111"/>
                  </a:lnTo>
                  <a:lnTo>
                    <a:pt x="121" y="109"/>
                  </a:lnTo>
                  <a:lnTo>
                    <a:pt x="118" y="109"/>
                  </a:lnTo>
                  <a:lnTo>
                    <a:pt x="121" y="106"/>
                  </a:lnTo>
                  <a:lnTo>
                    <a:pt x="123" y="106"/>
                  </a:lnTo>
                  <a:lnTo>
                    <a:pt x="123" y="104"/>
                  </a:lnTo>
                  <a:lnTo>
                    <a:pt x="125" y="101"/>
                  </a:lnTo>
                  <a:lnTo>
                    <a:pt x="125" y="99"/>
                  </a:lnTo>
                  <a:lnTo>
                    <a:pt x="125" y="97"/>
                  </a:lnTo>
                  <a:lnTo>
                    <a:pt x="123" y="92"/>
                  </a:lnTo>
                  <a:lnTo>
                    <a:pt x="118" y="85"/>
                  </a:lnTo>
                  <a:lnTo>
                    <a:pt x="116" y="80"/>
                  </a:lnTo>
                  <a:lnTo>
                    <a:pt x="109" y="73"/>
                  </a:lnTo>
                  <a:lnTo>
                    <a:pt x="106" y="73"/>
                  </a:lnTo>
                  <a:lnTo>
                    <a:pt x="104" y="71"/>
                  </a:lnTo>
                  <a:lnTo>
                    <a:pt x="102" y="68"/>
                  </a:lnTo>
                  <a:lnTo>
                    <a:pt x="95" y="64"/>
                  </a:lnTo>
                  <a:lnTo>
                    <a:pt x="90" y="42"/>
                  </a:lnTo>
                  <a:lnTo>
                    <a:pt x="97" y="23"/>
                  </a:lnTo>
                  <a:lnTo>
                    <a:pt x="118" y="23"/>
                  </a:lnTo>
                  <a:lnTo>
                    <a:pt x="121" y="23"/>
                  </a:lnTo>
                  <a:lnTo>
                    <a:pt x="123" y="21"/>
                  </a:lnTo>
                  <a:lnTo>
                    <a:pt x="125" y="21"/>
                  </a:lnTo>
                  <a:lnTo>
                    <a:pt x="125" y="21"/>
                  </a:lnTo>
                  <a:lnTo>
                    <a:pt x="128" y="23"/>
                  </a:lnTo>
                  <a:lnTo>
                    <a:pt x="130" y="26"/>
                  </a:lnTo>
                  <a:lnTo>
                    <a:pt x="135" y="26"/>
                  </a:lnTo>
                  <a:lnTo>
                    <a:pt x="137" y="28"/>
                  </a:lnTo>
                  <a:lnTo>
                    <a:pt x="135" y="30"/>
                  </a:lnTo>
                  <a:lnTo>
                    <a:pt x="142" y="28"/>
                  </a:lnTo>
                  <a:lnTo>
                    <a:pt x="147" y="23"/>
                  </a:lnTo>
                  <a:lnTo>
                    <a:pt x="149" y="23"/>
                  </a:lnTo>
                  <a:lnTo>
                    <a:pt x="151" y="21"/>
                  </a:lnTo>
                  <a:lnTo>
                    <a:pt x="154" y="23"/>
                  </a:lnTo>
                  <a:lnTo>
                    <a:pt x="154" y="23"/>
                  </a:lnTo>
                  <a:lnTo>
                    <a:pt x="156" y="26"/>
                  </a:lnTo>
                  <a:lnTo>
                    <a:pt x="161" y="26"/>
                  </a:lnTo>
                  <a:lnTo>
                    <a:pt x="163" y="26"/>
                  </a:lnTo>
                  <a:lnTo>
                    <a:pt x="170" y="23"/>
                  </a:lnTo>
                  <a:lnTo>
                    <a:pt x="173" y="21"/>
                  </a:lnTo>
                  <a:lnTo>
                    <a:pt x="170" y="19"/>
                  </a:lnTo>
                  <a:lnTo>
                    <a:pt x="173" y="16"/>
                  </a:lnTo>
                  <a:lnTo>
                    <a:pt x="177" y="19"/>
                  </a:lnTo>
                  <a:lnTo>
                    <a:pt x="180" y="16"/>
                  </a:lnTo>
                  <a:lnTo>
                    <a:pt x="182" y="19"/>
                  </a:lnTo>
                  <a:lnTo>
                    <a:pt x="187" y="19"/>
                  </a:lnTo>
                  <a:lnTo>
                    <a:pt x="189" y="16"/>
                  </a:lnTo>
                  <a:lnTo>
                    <a:pt x="196" y="14"/>
                  </a:lnTo>
                  <a:lnTo>
                    <a:pt x="201" y="16"/>
                  </a:lnTo>
                  <a:lnTo>
                    <a:pt x="203" y="14"/>
                  </a:lnTo>
                  <a:lnTo>
                    <a:pt x="206" y="14"/>
                  </a:lnTo>
                  <a:lnTo>
                    <a:pt x="210" y="12"/>
                  </a:lnTo>
                  <a:lnTo>
                    <a:pt x="213" y="9"/>
                  </a:lnTo>
                  <a:lnTo>
                    <a:pt x="218" y="9"/>
                  </a:lnTo>
                  <a:lnTo>
                    <a:pt x="222" y="7"/>
                  </a:lnTo>
                  <a:lnTo>
                    <a:pt x="225" y="2"/>
                  </a:lnTo>
                  <a:lnTo>
                    <a:pt x="229" y="4"/>
                  </a:lnTo>
                  <a:lnTo>
                    <a:pt x="232" y="2"/>
                  </a:lnTo>
                  <a:lnTo>
                    <a:pt x="232" y="0"/>
                  </a:lnTo>
                  <a:lnTo>
                    <a:pt x="234" y="2"/>
                  </a:lnTo>
                  <a:lnTo>
                    <a:pt x="232" y="7"/>
                  </a:lnTo>
                  <a:lnTo>
                    <a:pt x="232" y="9"/>
                  </a:lnTo>
                  <a:lnTo>
                    <a:pt x="232" y="12"/>
                  </a:lnTo>
                  <a:lnTo>
                    <a:pt x="227" y="16"/>
                  </a:lnTo>
                  <a:lnTo>
                    <a:pt x="227" y="19"/>
                  </a:lnTo>
                  <a:lnTo>
                    <a:pt x="227" y="21"/>
                  </a:lnTo>
                  <a:lnTo>
                    <a:pt x="229" y="23"/>
                  </a:lnTo>
                  <a:lnTo>
                    <a:pt x="227" y="23"/>
                  </a:lnTo>
                  <a:lnTo>
                    <a:pt x="227" y="33"/>
                  </a:lnTo>
                  <a:lnTo>
                    <a:pt x="229" y="38"/>
                  </a:lnTo>
                  <a:lnTo>
                    <a:pt x="229" y="38"/>
                  </a:lnTo>
                  <a:lnTo>
                    <a:pt x="229" y="45"/>
                  </a:lnTo>
                  <a:lnTo>
                    <a:pt x="229" y="45"/>
                  </a:lnTo>
                  <a:lnTo>
                    <a:pt x="229" y="52"/>
                  </a:lnTo>
                  <a:lnTo>
                    <a:pt x="227" y="54"/>
                  </a:lnTo>
                  <a:lnTo>
                    <a:pt x="229" y="59"/>
                  </a:lnTo>
                  <a:lnTo>
                    <a:pt x="227" y="71"/>
                  </a:lnTo>
                  <a:lnTo>
                    <a:pt x="227" y="71"/>
                  </a:lnTo>
                  <a:lnTo>
                    <a:pt x="227" y="73"/>
                  </a:lnTo>
                  <a:lnTo>
                    <a:pt x="227" y="83"/>
                  </a:lnTo>
                  <a:lnTo>
                    <a:pt x="225" y="83"/>
                  </a:lnTo>
                  <a:lnTo>
                    <a:pt x="225" y="85"/>
                  </a:lnTo>
                  <a:lnTo>
                    <a:pt x="225" y="85"/>
                  </a:lnTo>
                  <a:lnTo>
                    <a:pt x="229" y="85"/>
                  </a:lnTo>
                  <a:lnTo>
                    <a:pt x="232" y="87"/>
                  </a:lnTo>
                  <a:lnTo>
                    <a:pt x="232" y="97"/>
                  </a:lnTo>
                  <a:lnTo>
                    <a:pt x="229" y="99"/>
                  </a:lnTo>
                  <a:lnTo>
                    <a:pt x="227" y="99"/>
                  </a:lnTo>
                  <a:lnTo>
                    <a:pt x="229" y="101"/>
                  </a:lnTo>
                  <a:lnTo>
                    <a:pt x="227" y="104"/>
                  </a:lnTo>
                  <a:lnTo>
                    <a:pt x="225" y="104"/>
                  </a:lnTo>
                  <a:lnTo>
                    <a:pt x="222" y="109"/>
                  </a:lnTo>
                  <a:lnTo>
                    <a:pt x="222" y="109"/>
                  </a:lnTo>
                  <a:lnTo>
                    <a:pt x="225" y="109"/>
                  </a:lnTo>
                  <a:lnTo>
                    <a:pt x="227" y="109"/>
                  </a:lnTo>
                  <a:lnTo>
                    <a:pt x="225" y="111"/>
                  </a:lnTo>
                  <a:lnTo>
                    <a:pt x="225" y="116"/>
                  </a:lnTo>
                  <a:lnTo>
                    <a:pt x="222" y="116"/>
                  </a:lnTo>
                  <a:lnTo>
                    <a:pt x="215" y="123"/>
                  </a:lnTo>
                  <a:lnTo>
                    <a:pt x="215" y="125"/>
                  </a:lnTo>
                  <a:lnTo>
                    <a:pt x="213" y="132"/>
                  </a:lnTo>
                  <a:lnTo>
                    <a:pt x="208" y="132"/>
                  </a:lnTo>
                  <a:lnTo>
                    <a:pt x="208" y="137"/>
                  </a:lnTo>
                  <a:lnTo>
                    <a:pt x="194" y="144"/>
                  </a:lnTo>
                  <a:lnTo>
                    <a:pt x="192" y="144"/>
                  </a:lnTo>
                  <a:lnTo>
                    <a:pt x="189" y="146"/>
                  </a:lnTo>
                  <a:lnTo>
                    <a:pt x="175" y="156"/>
                  </a:lnTo>
                  <a:lnTo>
                    <a:pt x="170" y="154"/>
                  </a:lnTo>
                  <a:lnTo>
                    <a:pt x="170" y="156"/>
                  </a:lnTo>
                  <a:lnTo>
                    <a:pt x="163" y="158"/>
                  </a:lnTo>
                  <a:lnTo>
                    <a:pt x="154" y="165"/>
                  </a:lnTo>
                  <a:lnTo>
                    <a:pt x="154" y="163"/>
                  </a:lnTo>
                  <a:lnTo>
                    <a:pt x="154" y="165"/>
                  </a:lnTo>
                  <a:lnTo>
                    <a:pt x="147" y="172"/>
                  </a:lnTo>
                  <a:lnTo>
                    <a:pt x="144" y="172"/>
                  </a:lnTo>
                  <a:lnTo>
                    <a:pt x="142" y="170"/>
                  </a:lnTo>
                  <a:lnTo>
                    <a:pt x="142" y="175"/>
                  </a:lnTo>
                  <a:lnTo>
                    <a:pt x="140" y="177"/>
                  </a:lnTo>
                  <a:lnTo>
                    <a:pt x="140" y="180"/>
                  </a:lnTo>
                  <a:lnTo>
                    <a:pt x="130" y="184"/>
                  </a:lnTo>
                  <a:lnTo>
                    <a:pt x="130" y="187"/>
                  </a:lnTo>
                  <a:lnTo>
                    <a:pt x="128" y="189"/>
                  </a:lnTo>
                  <a:lnTo>
                    <a:pt x="125" y="191"/>
                  </a:lnTo>
                  <a:lnTo>
                    <a:pt x="125" y="194"/>
                  </a:lnTo>
                  <a:lnTo>
                    <a:pt x="121" y="194"/>
                  </a:lnTo>
                  <a:lnTo>
                    <a:pt x="109" y="201"/>
                  </a:lnTo>
                  <a:lnTo>
                    <a:pt x="109" y="206"/>
                  </a:lnTo>
                  <a:lnTo>
                    <a:pt x="104" y="210"/>
                  </a:lnTo>
                  <a:lnTo>
                    <a:pt x="99" y="210"/>
                  </a:lnTo>
                  <a:lnTo>
                    <a:pt x="97" y="213"/>
                  </a:lnTo>
                  <a:lnTo>
                    <a:pt x="92" y="210"/>
                  </a:lnTo>
                  <a:lnTo>
                    <a:pt x="90" y="210"/>
                  </a:lnTo>
                  <a:lnTo>
                    <a:pt x="90" y="213"/>
                  </a:lnTo>
                  <a:lnTo>
                    <a:pt x="92" y="215"/>
                  </a:lnTo>
                  <a:lnTo>
                    <a:pt x="92" y="217"/>
                  </a:lnTo>
                  <a:lnTo>
                    <a:pt x="90" y="220"/>
                  </a:lnTo>
                  <a:lnTo>
                    <a:pt x="92" y="224"/>
                  </a:lnTo>
                  <a:lnTo>
                    <a:pt x="90" y="227"/>
                  </a:lnTo>
                  <a:lnTo>
                    <a:pt x="95" y="236"/>
                  </a:lnTo>
                  <a:lnTo>
                    <a:pt x="95" y="239"/>
                  </a:lnTo>
                  <a:lnTo>
                    <a:pt x="92" y="241"/>
                  </a:lnTo>
                  <a:lnTo>
                    <a:pt x="95" y="241"/>
                  </a:lnTo>
                  <a:lnTo>
                    <a:pt x="97" y="246"/>
                  </a:lnTo>
                  <a:lnTo>
                    <a:pt x="97" y="251"/>
                  </a:lnTo>
                  <a:lnTo>
                    <a:pt x="99" y="255"/>
                  </a:lnTo>
                  <a:lnTo>
                    <a:pt x="99" y="269"/>
                  </a:lnTo>
                  <a:lnTo>
                    <a:pt x="99" y="274"/>
                  </a:lnTo>
                  <a:lnTo>
                    <a:pt x="102" y="274"/>
                  </a:lnTo>
                  <a:lnTo>
                    <a:pt x="102" y="272"/>
                  </a:lnTo>
                  <a:lnTo>
                    <a:pt x="104" y="265"/>
                  </a:lnTo>
                  <a:lnTo>
                    <a:pt x="104" y="269"/>
                  </a:lnTo>
                  <a:lnTo>
                    <a:pt x="106" y="269"/>
                  </a:lnTo>
                  <a:lnTo>
                    <a:pt x="106" y="277"/>
                  </a:lnTo>
                  <a:lnTo>
                    <a:pt x="104" y="279"/>
                  </a:lnTo>
                  <a:lnTo>
                    <a:pt x="104" y="284"/>
                  </a:lnTo>
                  <a:lnTo>
                    <a:pt x="104" y="286"/>
                  </a:lnTo>
                  <a:lnTo>
                    <a:pt x="102" y="293"/>
                  </a:lnTo>
                  <a:lnTo>
                    <a:pt x="102" y="295"/>
                  </a:lnTo>
                  <a:lnTo>
                    <a:pt x="99" y="298"/>
                  </a:lnTo>
                  <a:lnTo>
                    <a:pt x="99" y="303"/>
                  </a:lnTo>
                  <a:lnTo>
                    <a:pt x="97" y="303"/>
                  </a:lnTo>
                  <a:lnTo>
                    <a:pt x="99" y="307"/>
                  </a:lnTo>
                  <a:lnTo>
                    <a:pt x="102" y="305"/>
                  </a:lnTo>
                  <a:lnTo>
                    <a:pt x="104" y="307"/>
                  </a:lnTo>
                  <a:lnTo>
                    <a:pt x="99" y="312"/>
                  </a:lnTo>
                  <a:lnTo>
                    <a:pt x="99" y="317"/>
                  </a:lnTo>
                  <a:lnTo>
                    <a:pt x="90" y="326"/>
                  </a:lnTo>
                  <a:lnTo>
                    <a:pt x="76" y="333"/>
                  </a:lnTo>
                  <a:lnTo>
                    <a:pt x="57" y="336"/>
                  </a:lnTo>
                  <a:lnTo>
                    <a:pt x="50" y="345"/>
                  </a:lnTo>
                  <a:lnTo>
                    <a:pt x="43" y="345"/>
                  </a:lnTo>
                  <a:lnTo>
                    <a:pt x="43" y="348"/>
                  </a:lnTo>
                  <a:lnTo>
                    <a:pt x="38" y="350"/>
                  </a:lnTo>
                  <a:lnTo>
                    <a:pt x="38" y="357"/>
                  </a:lnTo>
                  <a:lnTo>
                    <a:pt x="35" y="357"/>
                  </a:lnTo>
                  <a:lnTo>
                    <a:pt x="33" y="357"/>
                  </a:lnTo>
                  <a:lnTo>
                    <a:pt x="33" y="359"/>
                  </a:lnTo>
                  <a:lnTo>
                    <a:pt x="35" y="362"/>
                  </a:lnTo>
                  <a:lnTo>
                    <a:pt x="35" y="366"/>
                  </a:lnTo>
                  <a:lnTo>
                    <a:pt x="38" y="364"/>
                  </a:lnTo>
                  <a:lnTo>
                    <a:pt x="40" y="364"/>
                  </a:lnTo>
                  <a:lnTo>
                    <a:pt x="43" y="362"/>
                  </a:lnTo>
                  <a:lnTo>
                    <a:pt x="43" y="362"/>
                  </a:lnTo>
                  <a:lnTo>
                    <a:pt x="43" y="364"/>
                  </a:lnTo>
                  <a:lnTo>
                    <a:pt x="43" y="369"/>
                  </a:lnTo>
                  <a:lnTo>
                    <a:pt x="40" y="374"/>
                  </a:lnTo>
                  <a:lnTo>
                    <a:pt x="40" y="376"/>
                  </a:lnTo>
                  <a:lnTo>
                    <a:pt x="35" y="376"/>
                  </a:lnTo>
                  <a:lnTo>
                    <a:pt x="28" y="374"/>
                  </a:lnTo>
                  <a:lnTo>
                    <a:pt x="26" y="376"/>
                  </a:lnTo>
                  <a:lnTo>
                    <a:pt x="26" y="374"/>
                  </a:lnTo>
                  <a:lnTo>
                    <a:pt x="26" y="369"/>
                  </a:lnTo>
                  <a:lnTo>
                    <a:pt x="26" y="366"/>
                  </a:lnTo>
                  <a:lnTo>
                    <a:pt x="28" y="364"/>
                  </a:lnTo>
                  <a:lnTo>
                    <a:pt x="26" y="362"/>
                  </a:lnTo>
                  <a:lnTo>
                    <a:pt x="24" y="359"/>
                  </a:lnTo>
                  <a:lnTo>
                    <a:pt x="21" y="359"/>
                  </a:lnTo>
                  <a:lnTo>
                    <a:pt x="21" y="357"/>
                  </a:lnTo>
                  <a:lnTo>
                    <a:pt x="21" y="350"/>
                  </a:lnTo>
                  <a:lnTo>
                    <a:pt x="21" y="343"/>
                  </a:lnTo>
                  <a:lnTo>
                    <a:pt x="24" y="338"/>
                  </a:lnTo>
                  <a:lnTo>
                    <a:pt x="24" y="319"/>
                  </a:lnTo>
                  <a:lnTo>
                    <a:pt x="21" y="314"/>
                  </a:lnTo>
                  <a:lnTo>
                    <a:pt x="21" y="310"/>
                  </a:lnTo>
                  <a:lnTo>
                    <a:pt x="19" y="305"/>
                  </a:lnTo>
                  <a:lnTo>
                    <a:pt x="21" y="305"/>
                  </a:lnTo>
                  <a:lnTo>
                    <a:pt x="21" y="293"/>
                  </a:lnTo>
                  <a:lnTo>
                    <a:pt x="17" y="288"/>
                  </a:lnTo>
                  <a:lnTo>
                    <a:pt x="17" y="284"/>
                  </a:lnTo>
                  <a:lnTo>
                    <a:pt x="14" y="277"/>
                  </a:lnTo>
                  <a:lnTo>
                    <a:pt x="14" y="277"/>
                  </a:lnTo>
                  <a:lnTo>
                    <a:pt x="14" y="27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26" name="Morocco">
              <a:extLst>
                <a:ext uri="{FF2B5EF4-FFF2-40B4-BE49-F238E27FC236}">
                  <a16:creationId xmlns:a16="http://schemas.microsoft.com/office/drawing/2014/main" xmlns="" id="{4B3B0B36-136F-473A-9C2E-2AF8B1EAA9DC}"/>
                </a:ext>
              </a:extLst>
            </p:cNvPr>
            <p:cNvSpPr>
              <a:spLocks/>
            </p:cNvSpPr>
            <p:nvPr/>
          </p:nvSpPr>
          <p:spPr bwMode="auto">
            <a:xfrm>
              <a:off x="5571952" y="3380498"/>
              <a:ext cx="296294" cy="233857"/>
            </a:xfrm>
            <a:custGeom>
              <a:avLst/>
              <a:gdLst>
                <a:gd name="T0" fmla="*/ 90 w 261"/>
                <a:gd name="T1" fmla="*/ 187 h 206"/>
                <a:gd name="T2" fmla="*/ 107 w 261"/>
                <a:gd name="T3" fmla="*/ 172 h 206"/>
                <a:gd name="T4" fmla="*/ 123 w 261"/>
                <a:gd name="T5" fmla="*/ 165 h 206"/>
                <a:gd name="T6" fmla="*/ 135 w 261"/>
                <a:gd name="T7" fmla="*/ 165 h 206"/>
                <a:gd name="T8" fmla="*/ 152 w 261"/>
                <a:gd name="T9" fmla="*/ 163 h 206"/>
                <a:gd name="T10" fmla="*/ 194 w 261"/>
                <a:gd name="T11" fmla="*/ 139 h 206"/>
                <a:gd name="T12" fmla="*/ 211 w 261"/>
                <a:gd name="T13" fmla="*/ 123 h 206"/>
                <a:gd name="T14" fmla="*/ 213 w 261"/>
                <a:gd name="T15" fmla="*/ 111 h 206"/>
                <a:gd name="T16" fmla="*/ 223 w 261"/>
                <a:gd name="T17" fmla="*/ 99 h 206"/>
                <a:gd name="T18" fmla="*/ 256 w 261"/>
                <a:gd name="T19" fmla="*/ 97 h 206"/>
                <a:gd name="T20" fmla="*/ 258 w 261"/>
                <a:gd name="T21" fmla="*/ 92 h 206"/>
                <a:gd name="T22" fmla="*/ 258 w 261"/>
                <a:gd name="T23" fmla="*/ 85 h 206"/>
                <a:gd name="T24" fmla="*/ 253 w 261"/>
                <a:gd name="T25" fmla="*/ 83 h 206"/>
                <a:gd name="T26" fmla="*/ 249 w 261"/>
                <a:gd name="T27" fmla="*/ 78 h 206"/>
                <a:gd name="T28" fmla="*/ 244 w 261"/>
                <a:gd name="T29" fmla="*/ 54 h 206"/>
                <a:gd name="T30" fmla="*/ 244 w 261"/>
                <a:gd name="T31" fmla="*/ 42 h 206"/>
                <a:gd name="T32" fmla="*/ 242 w 261"/>
                <a:gd name="T33" fmla="*/ 33 h 206"/>
                <a:gd name="T34" fmla="*/ 239 w 261"/>
                <a:gd name="T35" fmla="*/ 26 h 206"/>
                <a:gd name="T36" fmla="*/ 237 w 261"/>
                <a:gd name="T37" fmla="*/ 21 h 206"/>
                <a:gd name="T38" fmla="*/ 220 w 261"/>
                <a:gd name="T39" fmla="*/ 19 h 206"/>
                <a:gd name="T40" fmla="*/ 216 w 261"/>
                <a:gd name="T41" fmla="*/ 12 h 206"/>
                <a:gd name="T42" fmla="*/ 216 w 261"/>
                <a:gd name="T43" fmla="*/ 12 h 206"/>
                <a:gd name="T44" fmla="*/ 204 w 261"/>
                <a:gd name="T45" fmla="*/ 19 h 206"/>
                <a:gd name="T46" fmla="*/ 192 w 261"/>
                <a:gd name="T47" fmla="*/ 16 h 206"/>
                <a:gd name="T48" fmla="*/ 183 w 261"/>
                <a:gd name="T49" fmla="*/ 19 h 206"/>
                <a:gd name="T50" fmla="*/ 171 w 261"/>
                <a:gd name="T51" fmla="*/ 12 h 206"/>
                <a:gd name="T52" fmla="*/ 166 w 261"/>
                <a:gd name="T53" fmla="*/ 7 h 206"/>
                <a:gd name="T54" fmla="*/ 168 w 261"/>
                <a:gd name="T55" fmla="*/ 2 h 206"/>
                <a:gd name="T56" fmla="*/ 161 w 261"/>
                <a:gd name="T57" fmla="*/ 2 h 206"/>
                <a:gd name="T58" fmla="*/ 157 w 261"/>
                <a:gd name="T59" fmla="*/ 2 h 206"/>
                <a:gd name="T60" fmla="*/ 152 w 261"/>
                <a:gd name="T61" fmla="*/ 21 h 206"/>
                <a:gd name="T62" fmla="*/ 145 w 261"/>
                <a:gd name="T63" fmla="*/ 35 h 206"/>
                <a:gd name="T64" fmla="*/ 133 w 261"/>
                <a:gd name="T65" fmla="*/ 52 h 206"/>
                <a:gd name="T66" fmla="*/ 126 w 261"/>
                <a:gd name="T67" fmla="*/ 54 h 206"/>
                <a:gd name="T68" fmla="*/ 112 w 261"/>
                <a:gd name="T69" fmla="*/ 64 h 206"/>
                <a:gd name="T70" fmla="*/ 100 w 261"/>
                <a:gd name="T71" fmla="*/ 71 h 206"/>
                <a:gd name="T72" fmla="*/ 90 w 261"/>
                <a:gd name="T73" fmla="*/ 75 h 206"/>
                <a:gd name="T74" fmla="*/ 86 w 261"/>
                <a:gd name="T75" fmla="*/ 92 h 206"/>
                <a:gd name="T76" fmla="*/ 76 w 261"/>
                <a:gd name="T77" fmla="*/ 106 h 206"/>
                <a:gd name="T78" fmla="*/ 69 w 261"/>
                <a:gd name="T79" fmla="*/ 123 h 206"/>
                <a:gd name="T80" fmla="*/ 69 w 261"/>
                <a:gd name="T81" fmla="*/ 137 h 206"/>
                <a:gd name="T82" fmla="*/ 74 w 261"/>
                <a:gd name="T83" fmla="*/ 142 h 206"/>
                <a:gd name="T84" fmla="*/ 60 w 261"/>
                <a:gd name="T85" fmla="*/ 165 h 206"/>
                <a:gd name="T86" fmla="*/ 50 w 261"/>
                <a:gd name="T87" fmla="*/ 177 h 206"/>
                <a:gd name="T88" fmla="*/ 29 w 261"/>
                <a:gd name="T89" fmla="*/ 194 h 206"/>
                <a:gd name="T90" fmla="*/ 0 w 261"/>
                <a:gd name="T91" fmla="*/ 206 h 206"/>
                <a:gd name="T92" fmla="*/ 90 w 261"/>
                <a:gd name="T93" fmla="*/ 206 h 206"/>
                <a:gd name="T94" fmla="*/ 90 w 261"/>
                <a:gd name="T95" fmla="*/ 20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1" h="206">
                  <a:moveTo>
                    <a:pt x="90" y="206"/>
                  </a:moveTo>
                  <a:lnTo>
                    <a:pt x="90" y="187"/>
                  </a:lnTo>
                  <a:lnTo>
                    <a:pt x="102" y="180"/>
                  </a:lnTo>
                  <a:lnTo>
                    <a:pt x="107" y="172"/>
                  </a:lnTo>
                  <a:lnTo>
                    <a:pt x="112" y="168"/>
                  </a:lnTo>
                  <a:lnTo>
                    <a:pt x="123" y="165"/>
                  </a:lnTo>
                  <a:lnTo>
                    <a:pt x="130" y="165"/>
                  </a:lnTo>
                  <a:lnTo>
                    <a:pt x="135" y="165"/>
                  </a:lnTo>
                  <a:lnTo>
                    <a:pt x="142" y="165"/>
                  </a:lnTo>
                  <a:lnTo>
                    <a:pt x="152" y="163"/>
                  </a:lnTo>
                  <a:lnTo>
                    <a:pt x="171" y="154"/>
                  </a:lnTo>
                  <a:lnTo>
                    <a:pt x="194" y="139"/>
                  </a:lnTo>
                  <a:lnTo>
                    <a:pt x="211" y="127"/>
                  </a:lnTo>
                  <a:lnTo>
                    <a:pt x="211" y="123"/>
                  </a:lnTo>
                  <a:lnTo>
                    <a:pt x="211" y="116"/>
                  </a:lnTo>
                  <a:lnTo>
                    <a:pt x="213" y="111"/>
                  </a:lnTo>
                  <a:lnTo>
                    <a:pt x="218" y="109"/>
                  </a:lnTo>
                  <a:lnTo>
                    <a:pt x="223" y="99"/>
                  </a:lnTo>
                  <a:lnTo>
                    <a:pt x="230" y="97"/>
                  </a:lnTo>
                  <a:lnTo>
                    <a:pt x="256" y="97"/>
                  </a:lnTo>
                  <a:lnTo>
                    <a:pt x="258" y="94"/>
                  </a:lnTo>
                  <a:lnTo>
                    <a:pt x="258" y="92"/>
                  </a:lnTo>
                  <a:lnTo>
                    <a:pt x="261" y="85"/>
                  </a:lnTo>
                  <a:lnTo>
                    <a:pt x="258" y="85"/>
                  </a:lnTo>
                  <a:lnTo>
                    <a:pt x="256" y="85"/>
                  </a:lnTo>
                  <a:lnTo>
                    <a:pt x="253" y="83"/>
                  </a:lnTo>
                  <a:lnTo>
                    <a:pt x="251" y="80"/>
                  </a:lnTo>
                  <a:lnTo>
                    <a:pt x="249" y="78"/>
                  </a:lnTo>
                  <a:lnTo>
                    <a:pt x="246" y="71"/>
                  </a:lnTo>
                  <a:lnTo>
                    <a:pt x="244" y="54"/>
                  </a:lnTo>
                  <a:lnTo>
                    <a:pt x="244" y="49"/>
                  </a:lnTo>
                  <a:lnTo>
                    <a:pt x="244" y="42"/>
                  </a:lnTo>
                  <a:lnTo>
                    <a:pt x="244" y="35"/>
                  </a:lnTo>
                  <a:lnTo>
                    <a:pt x="242" y="33"/>
                  </a:lnTo>
                  <a:lnTo>
                    <a:pt x="242" y="28"/>
                  </a:lnTo>
                  <a:lnTo>
                    <a:pt x="239" y="26"/>
                  </a:lnTo>
                  <a:lnTo>
                    <a:pt x="237" y="23"/>
                  </a:lnTo>
                  <a:lnTo>
                    <a:pt x="237" y="21"/>
                  </a:lnTo>
                  <a:lnTo>
                    <a:pt x="235" y="21"/>
                  </a:lnTo>
                  <a:lnTo>
                    <a:pt x="220" y="19"/>
                  </a:lnTo>
                  <a:lnTo>
                    <a:pt x="218" y="16"/>
                  </a:lnTo>
                  <a:lnTo>
                    <a:pt x="216" y="12"/>
                  </a:lnTo>
                  <a:lnTo>
                    <a:pt x="216" y="12"/>
                  </a:lnTo>
                  <a:lnTo>
                    <a:pt x="216" y="12"/>
                  </a:lnTo>
                  <a:lnTo>
                    <a:pt x="211" y="16"/>
                  </a:lnTo>
                  <a:lnTo>
                    <a:pt x="204" y="19"/>
                  </a:lnTo>
                  <a:lnTo>
                    <a:pt x="197" y="16"/>
                  </a:lnTo>
                  <a:lnTo>
                    <a:pt x="192" y="16"/>
                  </a:lnTo>
                  <a:lnTo>
                    <a:pt x="187" y="19"/>
                  </a:lnTo>
                  <a:lnTo>
                    <a:pt x="183" y="19"/>
                  </a:lnTo>
                  <a:lnTo>
                    <a:pt x="178" y="19"/>
                  </a:lnTo>
                  <a:lnTo>
                    <a:pt x="171" y="12"/>
                  </a:lnTo>
                  <a:lnTo>
                    <a:pt x="168" y="9"/>
                  </a:lnTo>
                  <a:lnTo>
                    <a:pt x="166" y="7"/>
                  </a:lnTo>
                  <a:lnTo>
                    <a:pt x="166" y="4"/>
                  </a:lnTo>
                  <a:lnTo>
                    <a:pt x="168" y="2"/>
                  </a:lnTo>
                  <a:lnTo>
                    <a:pt x="166" y="0"/>
                  </a:lnTo>
                  <a:lnTo>
                    <a:pt x="161" y="2"/>
                  </a:lnTo>
                  <a:lnTo>
                    <a:pt x="161" y="4"/>
                  </a:lnTo>
                  <a:lnTo>
                    <a:pt x="157" y="2"/>
                  </a:lnTo>
                  <a:lnTo>
                    <a:pt x="152" y="7"/>
                  </a:lnTo>
                  <a:lnTo>
                    <a:pt x="152" y="21"/>
                  </a:lnTo>
                  <a:lnTo>
                    <a:pt x="147" y="26"/>
                  </a:lnTo>
                  <a:lnTo>
                    <a:pt x="145" y="35"/>
                  </a:lnTo>
                  <a:lnTo>
                    <a:pt x="142" y="42"/>
                  </a:lnTo>
                  <a:lnTo>
                    <a:pt x="133" y="52"/>
                  </a:lnTo>
                  <a:lnTo>
                    <a:pt x="130" y="52"/>
                  </a:lnTo>
                  <a:lnTo>
                    <a:pt x="126" y="54"/>
                  </a:lnTo>
                  <a:lnTo>
                    <a:pt x="116" y="56"/>
                  </a:lnTo>
                  <a:lnTo>
                    <a:pt x="112" y="64"/>
                  </a:lnTo>
                  <a:lnTo>
                    <a:pt x="109" y="64"/>
                  </a:lnTo>
                  <a:lnTo>
                    <a:pt x="100" y="71"/>
                  </a:lnTo>
                  <a:lnTo>
                    <a:pt x="95" y="71"/>
                  </a:lnTo>
                  <a:lnTo>
                    <a:pt x="90" y="75"/>
                  </a:lnTo>
                  <a:lnTo>
                    <a:pt x="81" y="85"/>
                  </a:lnTo>
                  <a:lnTo>
                    <a:pt x="86" y="92"/>
                  </a:lnTo>
                  <a:lnTo>
                    <a:pt x="83" y="97"/>
                  </a:lnTo>
                  <a:lnTo>
                    <a:pt x="76" y="106"/>
                  </a:lnTo>
                  <a:lnTo>
                    <a:pt x="69" y="118"/>
                  </a:lnTo>
                  <a:lnTo>
                    <a:pt x="69" y="123"/>
                  </a:lnTo>
                  <a:lnTo>
                    <a:pt x="74" y="130"/>
                  </a:lnTo>
                  <a:lnTo>
                    <a:pt x="69" y="137"/>
                  </a:lnTo>
                  <a:lnTo>
                    <a:pt x="71" y="139"/>
                  </a:lnTo>
                  <a:lnTo>
                    <a:pt x="74" y="142"/>
                  </a:lnTo>
                  <a:lnTo>
                    <a:pt x="74" y="149"/>
                  </a:lnTo>
                  <a:lnTo>
                    <a:pt x="60" y="165"/>
                  </a:lnTo>
                  <a:lnTo>
                    <a:pt x="57" y="170"/>
                  </a:lnTo>
                  <a:lnTo>
                    <a:pt x="50" y="177"/>
                  </a:lnTo>
                  <a:lnTo>
                    <a:pt x="43" y="180"/>
                  </a:lnTo>
                  <a:lnTo>
                    <a:pt x="29" y="194"/>
                  </a:lnTo>
                  <a:lnTo>
                    <a:pt x="5" y="196"/>
                  </a:lnTo>
                  <a:lnTo>
                    <a:pt x="0" y="206"/>
                  </a:lnTo>
                  <a:lnTo>
                    <a:pt x="90" y="206"/>
                  </a:lnTo>
                  <a:lnTo>
                    <a:pt x="90" y="206"/>
                  </a:lnTo>
                  <a:lnTo>
                    <a:pt x="90" y="206"/>
                  </a:lnTo>
                  <a:lnTo>
                    <a:pt x="90" y="20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27" name="Montenegro">
              <a:extLst>
                <a:ext uri="{FF2B5EF4-FFF2-40B4-BE49-F238E27FC236}">
                  <a16:creationId xmlns:a16="http://schemas.microsoft.com/office/drawing/2014/main" xmlns="" id="{877D2F20-EEF1-4B23-9236-92DB339FC838}"/>
                </a:ext>
              </a:extLst>
            </p:cNvPr>
            <p:cNvSpPr>
              <a:spLocks/>
            </p:cNvSpPr>
            <p:nvPr/>
          </p:nvSpPr>
          <p:spPr bwMode="auto">
            <a:xfrm>
              <a:off x="6318931" y="3140966"/>
              <a:ext cx="45409" cy="56761"/>
            </a:xfrm>
            <a:custGeom>
              <a:avLst/>
              <a:gdLst>
                <a:gd name="T0" fmla="*/ 21 w 40"/>
                <a:gd name="T1" fmla="*/ 50 h 50"/>
                <a:gd name="T2" fmla="*/ 21 w 40"/>
                <a:gd name="T3" fmla="*/ 43 h 50"/>
                <a:gd name="T4" fmla="*/ 23 w 40"/>
                <a:gd name="T5" fmla="*/ 36 h 50"/>
                <a:gd name="T6" fmla="*/ 28 w 40"/>
                <a:gd name="T7" fmla="*/ 31 h 50"/>
                <a:gd name="T8" fmla="*/ 31 w 40"/>
                <a:gd name="T9" fmla="*/ 31 h 50"/>
                <a:gd name="T10" fmla="*/ 33 w 40"/>
                <a:gd name="T11" fmla="*/ 36 h 50"/>
                <a:gd name="T12" fmla="*/ 38 w 40"/>
                <a:gd name="T13" fmla="*/ 31 h 50"/>
                <a:gd name="T14" fmla="*/ 38 w 40"/>
                <a:gd name="T15" fmla="*/ 29 h 50"/>
                <a:gd name="T16" fmla="*/ 40 w 40"/>
                <a:gd name="T17" fmla="*/ 24 h 50"/>
                <a:gd name="T18" fmla="*/ 40 w 40"/>
                <a:gd name="T19" fmla="*/ 19 h 50"/>
                <a:gd name="T20" fmla="*/ 35 w 40"/>
                <a:gd name="T21" fmla="*/ 19 h 50"/>
                <a:gd name="T22" fmla="*/ 31 w 40"/>
                <a:gd name="T23" fmla="*/ 14 h 50"/>
                <a:gd name="T24" fmla="*/ 26 w 40"/>
                <a:gd name="T25" fmla="*/ 14 h 50"/>
                <a:gd name="T26" fmla="*/ 23 w 40"/>
                <a:gd name="T27" fmla="*/ 12 h 50"/>
                <a:gd name="T28" fmla="*/ 23 w 40"/>
                <a:gd name="T29" fmla="*/ 10 h 50"/>
                <a:gd name="T30" fmla="*/ 19 w 40"/>
                <a:gd name="T31" fmla="*/ 5 h 50"/>
                <a:gd name="T32" fmla="*/ 19 w 40"/>
                <a:gd name="T33" fmla="*/ 5 h 50"/>
                <a:gd name="T34" fmla="*/ 16 w 40"/>
                <a:gd name="T35" fmla="*/ 5 h 50"/>
                <a:gd name="T36" fmla="*/ 12 w 40"/>
                <a:gd name="T37" fmla="*/ 0 h 50"/>
                <a:gd name="T38" fmla="*/ 9 w 40"/>
                <a:gd name="T39" fmla="*/ 2 h 50"/>
                <a:gd name="T40" fmla="*/ 9 w 40"/>
                <a:gd name="T41" fmla="*/ 7 h 50"/>
                <a:gd name="T42" fmla="*/ 12 w 40"/>
                <a:gd name="T43" fmla="*/ 10 h 50"/>
                <a:gd name="T44" fmla="*/ 14 w 40"/>
                <a:gd name="T45" fmla="*/ 12 h 50"/>
                <a:gd name="T46" fmla="*/ 12 w 40"/>
                <a:gd name="T47" fmla="*/ 14 h 50"/>
                <a:gd name="T48" fmla="*/ 7 w 40"/>
                <a:gd name="T49" fmla="*/ 14 h 50"/>
                <a:gd name="T50" fmla="*/ 5 w 40"/>
                <a:gd name="T51" fmla="*/ 19 h 50"/>
                <a:gd name="T52" fmla="*/ 5 w 40"/>
                <a:gd name="T53" fmla="*/ 24 h 50"/>
                <a:gd name="T54" fmla="*/ 2 w 40"/>
                <a:gd name="T55" fmla="*/ 29 h 50"/>
                <a:gd name="T56" fmla="*/ 0 w 40"/>
                <a:gd name="T57" fmla="*/ 31 h 50"/>
                <a:gd name="T58" fmla="*/ 2 w 40"/>
                <a:gd name="T59" fmla="*/ 33 h 50"/>
                <a:gd name="T60" fmla="*/ 7 w 40"/>
                <a:gd name="T61" fmla="*/ 33 h 50"/>
                <a:gd name="T62" fmla="*/ 14 w 40"/>
                <a:gd name="T63" fmla="*/ 45 h 50"/>
                <a:gd name="T64" fmla="*/ 16 w 40"/>
                <a:gd name="T65" fmla="*/ 47 h 50"/>
                <a:gd name="T66" fmla="*/ 21 w 40"/>
                <a:gd name="T67" fmla="*/ 50 h 50"/>
                <a:gd name="T68" fmla="*/ 21 w 40"/>
                <a:gd name="T6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50">
                  <a:moveTo>
                    <a:pt x="21" y="50"/>
                  </a:moveTo>
                  <a:lnTo>
                    <a:pt x="21" y="43"/>
                  </a:lnTo>
                  <a:lnTo>
                    <a:pt x="23" y="36"/>
                  </a:lnTo>
                  <a:lnTo>
                    <a:pt x="28" y="31"/>
                  </a:lnTo>
                  <a:lnTo>
                    <a:pt x="31" y="31"/>
                  </a:lnTo>
                  <a:lnTo>
                    <a:pt x="33" y="36"/>
                  </a:lnTo>
                  <a:lnTo>
                    <a:pt x="38" y="31"/>
                  </a:lnTo>
                  <a:lnTo>
                    <a:pt x="38" y="29"/>
                  </a:lnTo>
                  <a:lnTo>
                    <a:pt x="40" y="24"/>
                  </a:lnTo>
                  <a:lnTo>
                    <a:pt x="40" y="19"/>
                  </a:lnTo>
                  <a:lnTo>
                    <a:pt x="35" y="19"/>
                  </a:lnTo>
                  <a:lnTo>
                    <a:pt x="31" y="14"/>
                  </a:lnTo>
                  <a:lnTo>
                    <a:pt x="26" y="14"/>
                  </a:lnTo>
                  <a:lnTo>
                    <a:pt x="23" y="12"/>
                  </a:lnTo>
                  <a:lnTo>
                    <a:pt x="23" y="10"/>
                  </a:lnTo>
                  <a:lnTo>
                    <a:pt x="19" y="5"/>
                  </a:lnTo>
                  <a:lnTo>
                    <a:pt x="19" y="5"/>
                  </a:lnTo>
                  <a:lnTo>
                    <a:pt x="16" y="5"/>
                  </a:lnTo>
                  <a:lnTo>
                    <a:pt x="12" y="0"/>
                  </a:lnTo>
                  <a:lnTo>
                    <a:pt x="9" y="2"/>
                  </a:lnTo>
                  <a:lnTo>
                    <a:pt x="9" y="7"/>
                  </a:lnTo>
                  <a:lnTo>
                    <a:pt x="12" y="10"/>
                  </a:lnTo>
                  <a:lnTo>
                    <a:pt x="14" y="12"/>
                  </a:lnTo>
                  <a:lnTo>
                    <a:pt x="12" y="14"/>
                  </a:lnTo>
                  <a:lnTo>
                    <a:pt x="7" y="14"/>
                  </a:lnTo>
                  <a:lnTo>
                    <a:pt x="5" y="19"/>
                  </a:lnTo>
                  <a:lnTo>
                    <a:pt x="5" y="24"/>
                  </a:lnTo>
                  <a:lnTo>
                    <a:pt x="2" y="29"/>
                  </a:lnTo>
                  <a:lnTo>
                    <a:pt x="0" y="31"/>
                  </a:lnTo>
                  <a:lnTo>
                    <a:pt x="2" y="33"/>
                  </a:lnTo>
                  <a:lnTo>
                    <a:pt x="7" y="33"/>
                  </a:lnTo>
                  <a:lnTo>
                    <a:pt x="14" y="45"/>
                  </a:lnTo>
                  <a:lnTo>
                    <a:pt x="16" y="47"/>
                  </a:lnTo>
                  <a:lnTo>
                    <a:pt x="21" y="50"/>
                  </a:lnTo>
                  <a:lnTo>
                    <a:pt x="21" y="5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28" name="Mongolia">
              <a:extLst>
                <a:ext uri="{FF2B5EF4-FFF2-40B4-BE49-F238E27FC236}">
                  <a16:creationId xmlns:a16="http://schemas.microsoft.com/office/drawing/2014/main" xmlns="" id="{8B41939B-1A1D-42C8-862A-0A01F12DE0A5}"/>
                </a:ext>
              </a:extLst>
            </p:cNvPr>
            <p:cNvSpPr>
              <a:spLocks/>
            </p:cNvSpPr>
            <p:nvPr/>
          </p:nvSpPr>
          <p:spPr bwMode="auto">
            <a:xfrm>
              <a:off x="7940033" y="2757259"/>
              <a:ext cx="784441" cy="367813"/>
            </a:xfrm>
            <a:custGeom>
              <a:avLst/>
              <a:gdLst>
                <a:gd name="T0" fmla="*/ 24 w 691"/>
                <a:gd name="T1" fmla="*/ 99 h 324"/>
                <a:gd name="T2" fmla="*/ 43 w 691"/>
                <a:gd name="T3" fmla="*/ 78 h 324"/>
                <a:gd name="T4" fmla="*/ 50 w 691"/>
                <a:gd name="T5" fmla="*/ 64 h 324"/>
                <a:gd name="T6" fmla="*/ 78 w 691"/>
                <a:gd name="T7" fmla="*/ 54 h 324"/>
                <a:gd name="T8" fmla="*/ 95 w 691"/>
                <a:gd name="T9" fmla="*/ 59 h 324"/>
                <a:gd name="T10" fmla="*/ 118 w 691"/>
                <a:gd name="T11" fmla="*/ 59 h 324"/>
                <a:gd name="T12" fmla="*/ 147 w 691"/>
                <a:gd name="T13" fmla="*/ 83 h 324"/>
                <a:gd name="T14" fmla="*/ 170 w 691"/>
                <a:gd name="T15" fmla="*/ 78 h 324"/>
                <a:gd name="T16" fmla="*/ 196 w 691"/>
                <a:gd name="T17" fmla="*/ 78 h 324"/>
                <a:gd name="T18" fmla="*/ 203 w 691"/>
                <a:gd name="T19" fmla="*/ 52 h 324"/>
                <a:gd name="T20" fmla="*/ 187 w 691"/>
                <a:gd name="T21" fmla="*/ 26 h 324"/>
                <a:gd name="T22" fmla="*/ 201 w 691"/>
                <a:gd name="T23" fmla="*/ 9 h 324"/>
                <a:gd name="T24" fmla="*/ 218 w 691"/>
                <a:gd name="T25" fmla="*/ 4 h 324"/>
                <a:gd name="T26" fmla="*/ 246 w 691"/>
                <a:gd name="T27" fmla="*/ 12 h 324"/>
                <a:gd name="T28" fmla="*/ 274 w 691"/>
                <a:gd name="T29" fmla="*/ 19 h 324"/>
                <a:gd name="T30" fmla="*/ 281 w 691"/>
                <a:gd name="T31" fmla="*/ 38 h 324"/>
                <a:gd name="T32" fmla="*/ 298 w 691"/>
                <a:gd name="T33" fmla="*/ 52 h 324"/>
                <a:gd name="T34" fmla="*/ 324 w 691"/>
                <a:gd name="T35" fmla="*/ 54 h 324"/>
                <a:gd name="T36" fmla="*/ 352 w 691"/>
                <a:gd name="T37" fmla="*/ 45 h 324"/>
                <a:gd name="T38" fmla="*/ 390 w 691"/>
                <a:gd name="T39" fmla="*/ 52 h 324"/>
                <a:gd name="T40" fmla="*/ 419 w 691"/>
                <a:gd name="T41" fmla="*/ 66 h 324"/>
                <a:gd name="T42" fmla="*/ 449 w 691"/>
                <a:gd name="T43" fmla="*/ 73 h 324"/>
                <a:gd name="T44" fmla="*/ 482 w 691"/>
                <a:gd name="T45" fmla="*/ 73 h 324"/>
                <a:gd name="T46" fmla="*/ 518 w 691"/>
                <a:gd name="T47" fmla="*/ 59 h 324"/>
                <a:gd name="T48" fmla="*/ 534 w 691"/>
                <a:gd name="T49" fmla="*/ 38 h 324"/>
                <a:gd name="T50" fmla="*/ 556 w 691"/>
                <a:gd name="T51" fmla="*/ 30 h 324"/>
                <a:gd name="T52" fmla="*/ 577 w 691"/>
                <a:gd name="T53" fmla="*/ 38 h 324"/>
                <a:gd name="T54" fmla="*/ 596 w 691"/>
                <a:gd name="T55" fmla="*/ 71 h 324"/>
                <a:gd name="T56" fmla="*/ 605 w 691"/>
                <a:gd name="T57" fmla="*/ 111 h 324"/>
                <a:gd name="T58" fmla="*/ 641 w 691"/>
                <a:gd name="T59" fmla="*/ 99 h 324"/>
                <a:gd name="T60" fmla="*/ 674 w 691"/>
                <a:gd name="T61" fmla="*/ 109 h 324"/>
                <a:gd name="T62" fmla="*/ 688 w 691"/>
                <a:gd name="T63" fmla="*/ 135 h 324"/>
                <a:gd name="T64" fmla="*/ 674 w 691"/>
                <a:gd name="T65" fmla="*/ 142 h 324"/>
                <a:gd name="T66" fmla="*/ 646 w 691"/>
                <a:gd name="T67" fmla="*/ 149 h 324"/>
                <a:gd name="T68" fmla="*/ 636 w 691"/>
                <a:gd name="T69" fmla="*/ 158 h 324"/>
                <a:gd name="T70" fmla="*/ 612 w 691"/>
                <a:gd name="T71" fmla="*/ 187 h 324"/>
                <a:gd name="T72" fmla="*/ 586 w 691"/>
                <a:gd name="T73" fmla="*/ 203 h 324"/>
                <a:gd name="T74" fmla="*/ 563 w 691"/>
                <a:gd name="T75" fmla="*/ 206 h 324"/>
                <a:gd name="T76" fmla="*/ 534 w 691"/>
                <a:gd name="T77" fmla="*/ 220 h 324"/>
                <a:gd name="T78" fmla="*/ 551 w 691"/>
                <a:gd name="T79" fmla="*/ 248 h 324"/>
                <a:gd name="T80" fmla="*/ 520 w 691"/>
                <a:gd name="T81" fmla="*/ 281 h 324"/>
                <a:gd name="T82" fmla="*/ 480 w 691"/>
                <a:gd name="T83" fmla="*/ 296 h 324"/>
                <a:gd name="T84" fmla="*/ 426 w 691"/>
                <a:gd name="T85" fmla="*/ 324 h 324"/>
                <a:gd name="T86" fmla="*/ 395 w 691"/>
                <a:gd name="T87" fmla="*/ 322 h 324"/>
                <a:gd name="T88" fmla="*/ 338 w 691"/>
                <a:gd name="T89" fmla="*/ 298 h 324"/>
                <a:gd name="T90" fmla="*/ 296 w 691"/>
                <a:gd name="T91" fmla="*/ 303 h 324"/>
                <a:gd name="T92" fmla="*/ 227 w 691"/>
                <a:gd name="T93" fmla="*/ 303 h 324"/>
                <a:gd name="T94" fmla="*/ 206 w 691"/>
                <a:gd name="T95" fmla="*/ 269 h 324"/>
                <a:gd name="T96" fmla="*/ 196 w 691"/>
                <a:gd name="T97" fmla="*/ 255 h 324"/>
                <a:gd name="T98" fmla="*/ 170 w 691"/>
                <a:gd name="T99" fmla="*/ 246 h 324"/>
                <a:gd name="T100" fmla="*/ 137 w 691"/>
                <a:gd name="T101" fmla="*/ 234 h 324"/>
                <a:gd name="T102" fmla="*/ 88 w 691"/>
                <a:gd name="T103" fmla="*/ 222 h 324"/>
                <a:gd name="T104" fmla="*/ 90 w 691"/>
                <a:gd name="T105" fmla="*/ 203 h 324"/>
                <a:gd name="T106" fmla="*/ 83 w 691"/>
                <a:gd name="T107" fmla="*/ 180 h 324"/>
                <a:gd name="T108" fmla="*/ 71 w 691"/>
                <a:gd name="T109" fmla="*/ 158 h 324"/>
                <a:gd name="T110" fmla="*/ 52 w 691"/>
                <a:gd name="T111" fmla="*/ 154 h 324"/>
                <a:gd name="T112" fmla="*/ 36 w 691"/>
                <a:gd name="T113" fmla="*/ 151 h 324"/>
                <a:gd name="T114" fmla="*/ 26 w 691"/>
                <a:gd name="T115" fmla="*/ 146 h 324"/>
                <a:gd name="T116" fmla="*/ 7 w 691"/>
                <a:gd name="T117" fmla="*/ 130 h 324"/>
                <a:gd name="T118" fmla="*/ 2 w 691"/>
                <a:gd name="T119" fmla="*/ 12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1" h="324">
                  <a:moveTo>
                    <a:pt x="0" y="116"/>
                  </a:moveTo>
                  <a:lnTo>
                    <a:pt x="5" y="106"/>
                  </a:lnTo>
                  <a:lnTo>
                    <a:pt x="7" y="106"/>
                  </a:lnTo>
                  <a:lnTo>
                    <a:pt x="19" y="106"/>
                  </a:lnTo>
                  <a:lnTo>
                    <a:pt x="19" y="104"/>
                  </a:lnTo>
                  <a:lnTo>
                    <a:pt x="24" y="99"/>
                  </a:lnTo>
                  <a:lnTo>
                    <a:pt x="31" y="97"/>
                  </a:lnTo>
                  <a:lnTo>
                    <a:pt x="31" y="92"/>
                  </a:lnTo>
                  <a:lnTo>
                    <a:pt x="33" y="87"/>
                  </a:lnTo>
                  <a:lnTo>
                    <a:pt x="38" y="85"/>
                  </a:lnTo>
                  <a:lnTo>
                    <a:pt x="38" y="83"/>
                  </a:lnTo>
                  <a:lnTo>
                    <a:pt x="43" y="78"/>
                  </a:lnTo>
                  <a:lnTo>
                    <a:pt x="47" y="78"/>
                  </a:lnTo>
                  <a:lnTo>
                    <a:pt x="50" y="73"/>
                  </a:lnTo>
                  <a:lnTo>
                    <a:pt x="52" y="71"/>
                  </a:lnTo>
                  <a:lnTo>
                    <a:pt x="50" y="68"/>
                  </a:lnTo>
                  <a:lnTo>
                    <a:pt x="50" y="66"/>
                  </a:lnTo>
                  <a:lnTo>
                    <a:pt x="50" y="64"/>
                  </a:lnTo>
                  <a:lnTo>
                    <a:pt x="57" y="66"/>
                  </a:lnTo>
                  <a:lnTo>
                    <a:pt x="62" y="64"/>
                  </a:lnTo>
                  <a:lnTo>
                    <a:pt x="64" y="59"/>
                  </a:lnTo>
                  <a:lnTo>
                    <a:pt x="66" y="57"/>
                  </a:lnTo>
                  <a:lnTo>
                    <a:pt x="73" y="57"/>
                  </a:lnTo>
                  <a:lnTo>
                    <a:pt x="78" y="54"/>
                  </a:lnTo>
                  <a:lnTo>
                    <a:pt x="83" y="54"/>
                  </a:lnTo>
                  <a:lnTo>
                    <a:pt x="88" y="57"/>
                  </a:lnTo>
                  <a:lnTo>
                    <a:pt x="90" y="54"/>
                  </a:lnTo>
                  <a:lnTo>
                    <a:pt x="92" y="54"/>
                  </a:lnTo>
                  <a:lnTo>
                    <a:pt x="95" y="57"/>
                  </a:lnTo>
                  <a:lnTo>
                    <a:pt x="95" y="59"/>
                  </a:lnTo>
                  <a:lnTo>
                    <a:pt x="97" y="64"/>
                  </a:lnTo>
                  <a:lnTo>
                    <a:pt x="102" y="61"/>
                  </a:lnTo>
                  <a:lnTo>
                    <a:pt x="104" y="61"/>
                  </a:lnTo>
                  <a:lnTo>
                    <a:pt x="109" y="61"/>
                  </a:lnTo>
                  <a:lnTo>
                    <a:pt x="111" y="59"/>
                  </a:lnTo>
                  <a:lnTo>
                    <a:pt x="118" y="59"/>
                  </a:lnTo>
                  <a:lnTo>
                    <a:pt x="121" y="64"/>
                  </a:lnTo>
                  <a:lnTo>
                    <a:pt x="121" y="66"/>
                  </a:lnTo>
                  <a:lnTo>
                    <a:pt x="123" y="68"/>
                  </a:lnTo>
                  <a:lnTo>
                    <a:pt x="135" y="75"/>
                  </a:lnTo>
                  <a:lnTo>
                    <a:pt x="137" y="78"/>
                  </a:lnTo>
                  <a:lnTo>
                    <a:pt x="147" y="83"/>
                  </a:lnTo>
                  <a:lnTo>
                    <a:pt x="149" y="80"/>
                  </a:lnTo>
                  <a:lnTo>
                    <a:pt x="154" y="80"/>
                  </a:lnTo>
                  <a:lnTo>
                    <a:pt x="158" y="75"/>
                  </a:lnTo>
                  <a:lnTo>
                    <a:pt x="163" y="75"/>
                  </a:lnTo>
                  <a:lnTo>
                    <a:pt x="166" y="75"/>
                  </a:lnTo>
                  <a:lnTo>
                    <a:pt x="170" y="78"/>
                  </a:lnTo>
                  <a:lnTo>
                    <a:pt x="173" y="78"/>
                  </a:lnTo>
                  <a:lnTo>
                    <a:pt x="182" y="78"/>
                  </a:lnTo>
                  <a:lnTo>
                    <a:pt x="187" y="80"/>
                  </a:lnTo>
                  <a:lnTo>
                    <a:pt x="192" y="80"/>
                  </a:lnTo>
                  <a:lnTo>
                    <a:pt x="192" y="78"/>
                  </a:lnTo>
                  <a:lnTo>
                    <a:pt x="196" y="78"/>
                  </a:lnTo>
                  <a:lnTo>
                    <a:pt x="203" y="78"/>
                  </a:lnTo>
                  <a:lnTo>
                    <a:pt x="208" y="71"/>
                  </a:lnTo>
                  <a:lnTo>
                    <a:pt x="206" y="68"/>
                  </a:lnTo>
                  <a:lnTo>
                    <a:pt x="201" y="66"/>
                  </a:lnTo>
                  <a:lnTo>
                    <a:pt x="201" y="59"/>
                  </a:lnTo>
                  <a:lnTo>
                    <a:pt x="203" y="52"/>
                  </a:lnTo>
                  <a:lnTo>
                    <a:pt x="201" y="49"/>
                  </a:lnTo>
                  <a:lnTo>
                    <a:pt x="196" y="47"/>
                  </a:lnTo>
                  <a:lnTo>
                    <a:pt x="194" y="45"/>
                  </a:lnTo>
                  <a:lnTo>
                    <a:pt x="189" y="42"/>
                  </a:lnTo>
                  <a:lnTo>
                    <a:pt x="187" y="38"/>
                  </a:lnTo>
                  <a:lnTo>
                    <a:pt x="187" y="26"/>
                  </a:lnTo>
                  <a:lnTo>
                    <a:pt x="192" y="21"/>
                  </a:lnTo>
                  <a:lnTo>
                    <a:pt x="192" y="16"/>
                  </a:lnTo>
                  <a:lnTo>
                    <a:pt x="194" y="14"/>
                  </a:lnTo>
                  <a:lnTo>
                    <a:pt x="199" y="12"/>
                  </a:lnTo>
                  <a:lnTo>
                    <a:pt x="199" y="14"/>
                  </a:lnTo>
                  <a:lnTo>
                    <a:pt x="201" y="9"/>
                  </a:lnTo>
                  <a:lnTo>
                    <a:pt x="201" y="4"/>
                  </a:lnTo>
                  <a:lnTo>
                    <a:pt x="201" y="2"/>
                  </a:lnTo>
                  <a:lnTo>
                    <a:pt x="203" y="0"/>
                  </a:lnTo>
                  <a:lnTo>
                    <a:pt x="208" y="0"/>
                  </a:lnTo>
                  <a:lnTo>
                    <a:pt x="210" y="2"/>
                  </a:lnTo>
                  <a:lnTo>
                    <a:pt x="218" y="4"/>
                  </a:lnTo>
                  <a:lnTo>
                    <a:pt x="222" y="7"/>
                  </a:lnTo>
                  <a:lnTo>
                    <a:pt x="225" y="7"/>
                  </a:lnTo>
                  <a:lnTo>
                    <a:pt x="229" y="9"/>
                  </a:lnTo>
                  <a:lnTo>
                    <a:pt x="234" y="9"/>
                  </a:lnTo>
                  <a:lnTo>
                    <a:pt x="241" y="9"/>
                  </a:lnTo>
                  <a:lnTo>
                    <a:pt x="246" y="12"/>
                  </a:lnTo>
                  <a:lnTo>
                    <a:pt x="248" y="14"/>
                  </a:lnTo>
                  <a:lnTo>
                    <a:pt x="253" y="14"/>
                  </a:lnTo>
                  <a:lnTo>
                    <a:pt x="255" y="16"/>
                  </a:lnTo>
                  <a:lnTo>
                    <a:pt x="260" y="16"/>
                  </a:lnTo>
                  <a:lnTo>
                    <a:pt x="270" y="16"/>
                  </a:lnTo>
                  <a:lnTo>
                    <a:pt x="274" y="19"/>
                  </a:lnTo>
                  <a:lnTo>
                    <a:pt x="274" y="21"/>
                  </a:lnTo>
                  <a:lnTo>
                    <a:pt x="274" y="23"/>
                  </a:lnTo>
                  <a:lnTo>
                    <a:pt x="277" y="28"/>
                  </a:lnTo>
                  <a:lnTo>
                    <a:pt x="277" y="30"/>
                  </a:lnTo>
                  <a:lnTo>
                    <a:pt x="279" y="33"/>
                  </a:lnTo>
                  <a:lnTo>
                    <a:pt x="281" y="38"/>
                  </a:lnTo>
                  <a:lnTo>
                    <a:pt x="281" y="42"/>
                  </a:lnTo>
                  <a:lnTo>
                    <a:pt x="284" y="45"/>
                  </a:lnTo>
                  <a:lnTo>
                    <a:pt x="286" y="45"/>
                  </a:lnTo>
                  <a:lnTo>
                    <a:pt x="291" y="49"/>
                  </a:lnTo>
                  <a:lnTo>
                    <a:pt x="293" y="52"/>
                  </a:lnTo>
                  <a:lnTo>
                    <a:pt x="298" y="52"/>
                  </a:lnTo>
                  <a:lnTo>
                    <a:pt x="305" y="57"/>
                  </a:lnTo>
                  <a:lnTo>
                    <a:pt x="310" y="57"/>
                  </a:lnTo>
                  <a:lnTo>
                    <a:pt x="310" y="54"/>
                  </a:lnTo>
                  <a:lnTo>
                    <a:pt x="317" y="54"/>
                  </a:lnTo>
                  <a:lnTo>
                    <a:pt x="322" y="54"/>
                  </a:lnTo>
                  <a:lnTo>
                    <a:pt x="324" y="54"/>
                  </a:lnTo>
                  <a:lnTo>
                    <a:pt x="326" y="54"/>
                  </a:lnTo>
                  <a:lnTo>
                    <a:pt x="329" y="54"/>
                  </a:lnTo>
                  <a:lnTo>
                    <a:pt x="333" y="49"/>
                  </a:lnTo>
                  <a:lnTo>
                    <a:pt x="341" y="47"/>
                  </a:lnTo>
                  <a:lnTo>
                    <a:pt x="348" y="47"/>
                  </a:lnTo>
                  <a:lnTo>
                    <a:pt x="352" y="45"/>
                  </a:lnTo>
                  <a:lnTo>
                    <a:pt x="359" y="42"/>
                  </a:lnTo>
                  <a:lnTo>
                    <a:pt x="364" y="42"/>
                  </a:lnTo>
                  <a:lnTo>
                    <a:pt x="369" y="45"/>
                  </a:lnTo>
                  <a:lnTo>
                    <a:pt x="376" y="45"/>
                  </a:lnTo>
                  <a:lnTo>
                    <a:pt x="385" y="45"/>
                  </a:lnTo>
                  <a:lnTo>
                    <a:pt x="390" y="52"/>
                  </a:lnTo>
                  <a:lnTo>
                    <a:pt x="397" y="54"/>
                  </a:lnTo>
                  <a:lnTo>
                    <a:pt x="404" y="54"/>
                  </a:lnTo>
                  <a:lnTo>
                    <a:pt x="409" y="54"/>
                  </a:lnTo>
                  <a:lnTo>
                    <a:pt x="411" y="57"/>
                  </a:lnTo>
                  <a:lnTo>
                    <a:pt x="414" y="64"/>
                  </a:lnTo>
                  <a:lnTo>
                    <a:pt x="419" y="66"/>
                  </a:lnTo>
                  <a:lnTo>
                    <a:pt x="421" y="68"/>
                  </a:lnTo>
                  <a:lnTo>
                    <a:pt x="423" y="68"/>
                  </a:lnTo>
                  <a:lnTo>
                    <a:pt x="428" y="73"/>
                  </a:lnTo>
                  <a:lnTo>
                    <a:pt x="430" y="73"/>
                  </a:lnTo>
                  <a:lnTo>
                    <a:pt x="440" y="71"/>
                  </a:lnTo>
                  <a:lnTo>
                    <a:pt x="449" y="73"/>
                  </a:lnTo>
                  <a:lnTo>
                    <a:pt x="464" y="73"/>
                  </a:lnTo>
                  <a:lnTo>
                    <a:pt x="468" y="73"/>
                  </a:lnTo>
                  <a:lnTo>
                    <a:pt x="471" y="71"/>
                  </a:lnTo>
                  <a:lnTo>
                    <a:pt x="475" y="71"/>
                  </a:lnTo>
                  <a:lnTo>
                    <a:pt x="480" y="73"/>
                  </a:lnTo>
                  <a:lnTo>
                    <a:pt x="482" y="73"/>
                  </a:lnTo>
                  <a:lnTo>
                    <a:pt x="487" y="68"/>
                  </a:lnTo>
                  <a:lnTo>
                    <a:pt x="494" y="64"/>
                  </a:lnTo>
                  <a:lnTo>
                    <a:pt x="499" y="64"/>
                  </a:lnTo>
                  <a:lnTo>
                    <a:pt x="504" y="59"/>
                  </a:lnTo>
                  <a:lnTo>
                    <a:pt x="506" y="59"/>
                  </a:lnTo>
                  <a:lnTo>
                    <a:pt x="518" y="59"/>
                  </a:lnTo>
                  <a:lnTo>
                    <a:pt x="523" y="54"/>
                  </a:lnTo>
                  <a:lnTo>
                    <a:pt x="523" y="49"/>
                  </a:lnTo>
                  <a:lnTo>
                    <a:pt x="523" y="47"/>
                  </a:lnTo>
                  <a:lnTo>
                    <a:pt x="525" y="42"/>
                  </a:lnTo>
                  <a:lnTo>
                    <a:pt x="530" y="42"/>
                  </a:lnTo>
                  <a:lnTo>
                    <a:pt x="534" y="38"/>
                  </a:lnTo>
                  <a:lnTo>
                    <a:pt x="534" y="33"/>
                  </a:lnTo>
                  <a:lnTo>
                    <a:pt x="539" y="30"/>
                  </a:lnTo>
                  <a:lnTo>
                    <a:pt x="542" y="30"/>
                  </a:lnTo>
                  <a:lnTo>
                    <a:pt x="544" y="30"/>
                  </a:lnTo>
                  <a:lnTo>
                    <a:pt x="551" y="30"/>
                  </a:lnTo>
                  <a:lnTo>
                    <a:pt x="556" y="30"/>
                  </a:lnTo>
                  <a:lnTo>
                    <a:pt x="560" y="33"/>
                  </a:lnTo>
                  <a:lnTo>
                    <a:pt x="563" y="38"/>
                  </a:lnTo>
                  <a:lnTo>
                    <a:pt x="565" y="38"/>
                  </a:lnTo>
                  <a:lnTo>
                    <a:pt x="570" y="38"/>
                  </a:lnTo>
                  <a:lnTo>
                    <a:pt x="572" y="38"/>
                  </a:lnTo>
                  <a:lnTo>
                    <a:pt x="577" y="38"/>
                  </a:lnTo>
                  <a:lnTo>
                    <a:pt x="582" y="35"/>
                  </a:lnTo>
                  <a:lnTo>
                    <a:pt x="582" y="33"/>
                  </a:lnTo>
                  <a:lnTo>
                    <a:pt x="589" y="30"/>
                  </a:lnTo>
                  <a:lnTo>
                    <a:pt x="598" y="35"/>
                  </a:lnTo>
                  <a:lnTo>
                    <a:pt x="601" y="38"/>
                  </a:lnTo>
                  <a:lnTo>
                    <a:pt x="596" y="71"/>
                  </a:lnTo>
                  <a:lnTo>
                    <a:pt x="596" y="78"/>
                  </a:lnTo>
                  <a:lnTo>
                    <a:pt x="594" y="85"/>
                  </a:lnTo>
                  <a:lnTo>
                    <a:pt x="596" y="90"/>
                  </a:lnTo>
                  <a:lnTo>
                    <a:pt x="591" y="99"/>
                  </a:lnTo>
                  <a:lnTo>
                    <a:pt x="596" y="106"/>
                  </a:lnTo>
                  <a:lnTo>
                    <a:pt x="605" y="111"/>
                  </a:lnTo>
                  <a:lnTo>
                    <a:pt x="612" y="106"/>
                  </a:lnTo>
                  <a:lnTo>
                    <a:pt x="622" y="106"/>
                  </a:lnTo>
                  <a:lnTo>
                    <a:pt x="631" y="109"/>
                  </a:lnTo>
                  <a:lnTo>
                    <a:pt x="636" y="113"/>
                  </a:lnTo>
                  <a:lnTo>
                    <a:pt x="641" y="104"/>
                  </a:lnTo>
                  <a:lnTo>
                    <a:pt x="641" y="99"/>
                  </a:lnTo>
                  <a:lnTo>
                    <a:pt x="641" y="94"/>
                  </a:lnTo>
                  <a:lnTo>
                    <a:pt x="648" y="92"/>
                  </a:lnTo>
                  <a:lnTo>
                    <a:pt x="650" y="92"/>
                  </a:lnTo>
                  <a:lnTo>
                    <a:pt x="660" y="94"/>
                  </a:lnTo>
                  <a:lnTo>
                    <a:pt x="667" y="101"/>
                  </a:lnTo>
                  <a:lnTo>
                    <a:pt x="674" y="109"/>
                  </a:lnTo>
                  <a:lnTo>
                    <a:pt x="681" y="116"/>
                  </a:lnTo>
                  <a:lnTo>
                    <a:pt x="688" y="123"/>
                  </a:lnTo>
                  <a:lnTo>
                    <a:pt x="688" y="125"/>
                  </a:lnTo>
                  <a:lnTo>
                    <a:pt x="691" y="130"/>
                  </a:lnTo>
                  <a:lnTo>
                    <a:pt x="691" y="132"/>
                  </a:lnTo>
                  <a:lnTo>
                    <a:pt x="688" y="135"/>
                  </a:lnTo>
                  <a:lnTo>
                    <a:pt x="688" y="139"/>
                  </a:lnTo>
                  <a:lnTo>
                    <a:pt x="686" y="142"/>
                  </a:lnTo>
                  <a:lnTo>
                    <a:pt x="683" y="142"/>
                  </a:lnTo>
                  <a:lnTo>
                    <a:pt x="681" y="139"/>
                  </a:lnTo>
                  <a:lnTo>
                    <a:pt x="676" y="139"/>
                  </a:lnTo>
                  <a:lnTo>
                    <a:pt x="674" y="142"/>
                  </a:lnTo>
                  <a:lnTo>
                    <a:pt x="667" y="139"/>
                  </a:lnTo>
                  <a:lnTo>
                    <a:pt x="664" y="139"/>
                  </a:lnTo>
                  <a:lnTo>
                    <a:pt x="660" y="144"/>
                  </a:lnTo>
                  <a:lnTo>
                    <a:pt x="653" y="149"/>
                  </a:lnTo>
                  <a:lnTo>
                    <a:pt x="650" y="151"/>
                  </a:lnTo>
                  <a:lnTo>
                    <a:pt x="646" y="149"/>
                  </a:lnTo>
                  <a:lnTo>
                    <a:pt x="643" y="149"/>
                  </a:lnTo>
                  <a:lnTo>
                    <a:pt x="643" y="154"/>
                  </a:lnTo>
                  <a:lnTo>
                    <a:pt x="643" y="156"/>
                  </a:lnTo>
                  <a:lnTo>
                    <a:pt x="638" y="156"/>
                  </a:lnTo>
                  <a:lnTo>
                    <a:pt x="636" y="156"/>
                  </a:lnTo>
                  <a:lnTo>
                    <a:pt x="636" y="158"/>
                  </a:lnTo>
                  <a:lnTo>
                    <a:pt x="631" y="165"/>
                  </a:lnTo>
                  <a:lnTo>
                    <a:pt x="631" y="172"/>
                  </a:lnTo>
                  <a:lnTo>
                    <a:pt x="631" y="177"/>
                  </a:lnTo>
                  <a:lnTo>
                    <a:pt x="629" y="180"/>
                  </a:lnTo>
                  <a:lnTo>
                    <a:pt x="624" y="180"/>
                  </a:lnTo>
                  <a:lnTo>
                    <a:pt x="612" y="187"/>
                  </a:lnTo>
                  <a:lnTo>
                    <a:pt x="608" y="187"/>
                  </a:lnTo>
                  <a:lnTo>
                    <a:pt x="603" y="187"/>
                  </a:lnTo>
                  <a:lnTo>
                    <a:pt x="601" y="187"/>
                  </a:lnTo>
                  <a:lnTo>
                    <a:pt x="596" y="196"/>
                  </a:lnTo>
                  <a:lnTo>
                    <a:pt x="591" y="199"/>
                  </a:lnTo>
                  <a:lnTo>
                    <a:pt x="586" y="203"/>
                  </a:lnTo>
                  <a:lnTo>
                    <a:pt x="584" y="206"/>
                  </a:lnTo>
                  <a:lnTo>
                    <a:pt x="582" y="210"/>
                  </a:lnTo>
                  <a:lnTo>
                    <a:pt x="579" y="210"/>
                  </a:lnTo>
                  <a:lnTo>
                    <a:pt x="575" y="208"/>
                  </a:lnTo>
                  <a:lnTo>
                    <a:pt x="570" y="208"/>
                  </a:lnTo>
                  <a:lnTo>
                    <a:pt x="563" y="206"/>
                  </a:lnTo>
                  <a:lnTo>
                    <a:pt x="558" y="201"/>
                  </a:lnTo>
                  <a:lnTo>
                    <a:pt x="553" y="201"/>
                  </a:lnTo>
                  <a:lnTo>
                    <a:pt x="544" y="203"/>
                  </a:lnTo>
                  <a:lnTo>
                    <a:pt x="539" y="206"/>
                  </a:lnTo>
                  <a:lnTo>
                    <a:pt x="534" y="210"/>
                  </a:lnTo>
                  <a:lnTo>
                    <a:pt x="534" y="220"/>
                  </a:lnTo>
                  <a:lnTo>
                    <a:pt x="534" y="227"/>
                  </a:lnTo>
                  <a:lnTo>
                    <a:pt x="534" y="229"/>
                  </a:lnTo>
                  <a:lnTo>
                    <a:pt x="546" y="236"/>
                  </a:lnTo>
                  <a:lnTo>
                    <a:pt x="553" y="241"/>
                  </a:lnTo>
                  <a:lnTo>
                    <a:pt x="553" y="243"/>
                  </a:lnTo>
                  <a:lnTo>
                    <a:pt x="551" y="248"/>
                  </a:lnTo>
                  <a:lnTo>
                    <a:pt x="549" y="253"/>
                  </a:lnTo>
                  <a:lnTo>
                    <a:pt x="539" y="262"/>
                  </a:lnTo>
                  <a:lnTo>
                    <a:pt x="534" y="272"/>
                  </a:lnTo>
                  <a:lnTo>
                    <a:pt x="530" y="281"/>
                  </a:lnTo>
                  <a:lnTo>
                    <a:pt x="527" y="281"/>
                  </a:lnTo>
                  <a:lnTo>
                    <a:pt x="520" y="281"/>
                  </a:lnTo>
                  <a:lnTo>
                    <a:pt x="513" y="284"/>
                  </a:lnTo>
                  <a:lnTo>
                    <a:pt x="508" y="286"/>
                  </a:lnTo>
                  <a:lnTo>
                    <a:pt x="501" y="291"/>
                  </a:lnTo>
                  <a:lnTo>
                    <a:pt x="497" y="291"/>
                  </a:lnTo>
                  <a:lnTo>
                    <a:pt x="487" y="293"/>
                  </a:lnTo>
                  <a:lnTo>
                    <a:pt x="480" y="296"/>
                  </a:lnTo>
                  <a:lnTo>
                    <a:pt x="473" y="298"/>
                  </a:lnTo>
                  <a:lnTo>
                    <a:pt x="456" y="303"/>
                  </a:lnTo>
                  <a:lnTo>
                    <a:pt x="445" y="307"/>
                  </a:lnTo>
                  <a:lnTo>
                    <a:pt x="437" y="314"/>
                  </a:lnTo>
                  <a:lnTo>
                    <a:pt x="428" y="322"/>
                  </a:lnTo>
                  <a:lnTo>
                    <a:pt x="426" y="324"/>
                  </a:lnTo>
                  <a:lnTo>
                    <a:pt x="419" y="324"/>
                  </a:lnTo>
                  <a:lnTo>
                    <a:pt x="414" y="324"/>
                  </a:lnTo>
                  <a:lnTo>
                    <a:pt x="414" y="322"/>
                  </a:lnTo>
                  <a:lnTo>
                    <a:pt x="411" y="317"/>
                  </a:lnTo>
                  <a:lnTo>
                    <a:pt x="402" y="319"/>
                  </a:lnTo>
                  <a:lnTo>
                    <a:pt x="395" y="322"/>
                  </a:lnTo>
                  <a:lnTo>
                    <a:pt x="388" y="317"/>
                  </a:lnTo>
                  <a:lnTo>
                    <a:pt x="381" y="317"/>
                  </a:lnTo>
                  <a:lnTo>
                    <a:pt x="367" y="312"/>
                  </a:lnTo>
                  <a:lnTo>
                    <a:pt x="352" y="305"/>
                  </a:lnTo>
                  <a:lnTo>
                    <a:pt x="345" y="298"/>
                  </a:lnTo>
                  <a:lnTo>
                    <a:pt x="338" y="298"/>
                  </a:lnTo>
                  <a:lnTo>
                    <a:pt x="322" y="296"/>
                  </a:lnTo>
                  <a:lnTo>
                    <a:pt x="310" y="296"/>
                  </a:lnTo>
                  <a:lnTo>
                    <a:pt x="305" y="296"/>
                  </a:lnTo>
                  <a:lnTo>
                    <a:pt x="303" y="296"/>
                  </a:lnTo>
                  <a:lnTo>
                    <a:pt x="303" y="298"/>
                  </a:lnTo>
                  <a:lnTo>
                    <a:pt x="296" y="303"/>
                  </a:lnTo>
                  <a:lnTo>
                    <a:pt x="284" y="303"/>
                  </a:lnTo>
                  <a:lnTo>
                    <a:pt x="265" y="300"/>
                  </a:lnTo>
                  <a:lnTo>
                    <a:pt x="251" y="303"/>
                  </a:lnTo>
                  <a:lnTo>
                    <a:pt x="241" y="300"/>
                  </a:lnTo>
                  <a:lnTo>
                    <a:pt x="232" y="303"/>
                  </a:lnTo>
                  <a:lnTo>
                    <a:pt x="227" y="303"/>
                  </a:lnTo>
                  <a:lnTo>
                    <a:pt x="225" y="303"/>
                  </a:lnTo>
                  <a:lnTo>
                    <a:pt x="220" y="291"/>
                  </a:lnTo>
                  <a:lnTo>
                    <a:pt x="218" y="286"/>
                  </a:lnTo>
                  <a:lnTo>
                    <a:pt x="213" y="279"/>
                  </a:lnTo>
                  <a:lnTo>
                    <a:pt x="208" y="274"/>
                  </a:lnTo>
                  <a:lnTo>
                    <a:pt x="206" y="269"/>
                  </a:lnTo>
                  <a:lnTo>
                    <a:pt x="206" y="267"/>
                  </a:lnTo>
                  <a:lnTo>
                    <a:pt x="203" y="262"/>
                  </a:lnTo>
                  <a:lnTo>
                    <a:pt x="199" y="262"/>
                  </a:lnTo>
                  <a:lnTo>
                    <a:pt x="196" y="260"/>
                  </a:lnTo>
                  <a:lnTo>
                    <a:pt x="196" y="258"/>
                  </a:lnTo>
                  <a:lnTo>
                    <a:pt x="196" y="255"/>
                  </a:lnTo>
                  <a:lnTo>
                    <a:pt x="194" y="253"/>
                  </a:lnTo>
                  <a:lnTo>
                    <a:pt x="192" y="255"/>
                  </a:lnTo>
                  <a:lnTo>
                    <a:pt x="187" y="255"/>
                  </a:lnTo>
                  <a:lnTo>
                    <a:pt x="180" y="251"/>
                  </a:lnTo>
                  <a:lnTo>
                    <a:pt x="173" y="246"/>
                  </a:lnTo>
                  <a:lnTo>
                    <a:pt x="170" y="246"/>
                  </a:lnTo>
                  <a:lnTo>
                    <a:pt x="168" y="246"/>
                  </a:lnTo>
                  <a:lnTo>
                    <a:pt x="163" y="243"/>
                  </a:lnTo>
                  <a:lnTo>
                    <a:pt x="161" y="241"/>
                  </a:lnTo>
                  <a:lnTo>
                    <a:pt x="154" y="236"/>
                  </a:lnTo>
                  <a:lnTo>
                    <a:pt x="140" y="234"/>
                  </a:lnTo>
                  <a:lnTo>
                    <a:pt x="137" y="234"/>
                  </a:lnTo>
                  <a:lnTo>
                    <a:pt x="135" y="236"/>
                  </a:lnTo>
                  <a:lnTo>
                    <a:pt x="130" y="236"/>
                  </a:lnTo>
                  <a:lnTo>
                    <a:pt x="121" y="236"/>
                  </a:lnTo>
                  <a:lnTo>
                    <a:pt x="99" y="232"/>
                  </a:lnTo>
                  <a:lnTo>
                    <a:pt x="92" y="229"/>
                  </a:lnTo>
                  <a:lnTo>
                    <a:pt x="88" y="222"/>
                  </a:lnTo>
                  <a:lnTo>
                    <a:pt x="88" y="217"/>
                  </a:lnTo>
                  <a:lnTo>
                    <a:pt x="88" y="215"/>
                  </a:lnTo>
                  <a:lnTo>
                    <a:pt x="90" y="213"/>
                  </a:lnTo>
                  <a:lnTo>
                    <a:pt x="92" y="210"/>
                  </a:lnTo>
                  <a:lnTo>
                    <a:pt x="95" y="206"/>
                  </a:lnTo>
                  <a:lnTo>
                    <a:pt x="90" y="203"/>
                  </a:lnTo>
                  <a:lnTo>
                    <a:pt x="90" y="199"/>
                  </a:lnTo>
                  <a:lnTo>
                    <a:pt x="90" y="194"/>
                  </a:lnTo>
                  <a:lnTo>
                    <a:pt x="90" y="189"/>
                  </a:lnTo>
                  <a:lnTo>
                    <a:pt x="90" y="187"/>
                  </a:lnTo>
                  <a:lnTo>
                    <a:pt x="85" y="182"/>
                  </a:lnTo>
                  <a:lnTo>
                    <a:pt x="83" y="180"/>
                  </a:lnTo>
                  <a:lnTo>
                    <a:pt x="78" y="177"/>
                  </a:lnTo>
                  <a:lnTo>
                    <a:pt x="78" y="175"/>
                  </a:lnTo>
                  <a:lnTo>
                    <a:pt x="76" y="170"/>
                  </a:lnTo>
                  <a:lnTo>
                    <a:pt x="73" y="165"/>
                  </a:lnTo>
                  <a:lnTo>
                    <a:pt x="73" y="163"/>
                  </a:lnTo>
                  <a:lnTo>
                    <a:pt x="71" y="158"/>
                  </a:lnTo>
                  <a:lnTo>
                    <a:pt x="69" y="156"/>
                  </a:lnTo>
                  <a:lnTo>
                    <a:pt x="64" y="156"/>
                  </a:lnTo>
                  <a:lnTo>
                    <a:pt x="62" y="154"/>
                  </a:lnTo>
                  <a:lnTo>
                    <a:pt x="59" y="151"/>
                  </a:lnTo>
                  <a:lnTo>
                    <a:pt x="54" y="151"/>
                  </a:lnTo>
                  <a:lnTo>
                    <a:pt x="52" y="154"/>
                  </a:lnTo>
                  <a:lnTo>
                    <a:pt x="50" y="156"/>
                  </a:lnTo>
                  <a:lnTo>
                    <a:pt x="47" y="154"/>
                  </a:lnTo>
                  <a:lnTo>
                    <a:pt x="45" y="149"/>
                  </a:lnTo>
                  <a:lnTo>
                    <a:pt x="43" y="149"/>
                  </a:lnTo>
                  <a:lnTo>
                    <a:pt x="40" y="149"/>
                  </a:lnTo>
                  <a:lnTo>
                    <a:pt x="36" y="151"/>
                  </a:lnTo>
                  <a:lnTo>
                    <a:pt x="33" y="151"/>
                  </a:lnTo>
                  <a:lnTo>
                    <a:pt x="33" y="154"/>
                  </a:lnTo>
                  <a:lnTo>
                    <a:pt x="31" y="154"/>
                  </a:lnTo>
                  <a:lnTo>
                    <a:pt x="26" y="151"/>
                  </a:lnTo>
                  <a:lnTo>
                    <a:pt x="26" y="149"/>
                  </a:lnTo>
                  <a:lnTo>
                    <a:pt x="26" y="146"/>
                  </a:lnTo>
                  <a:lnTo>
                    <a:pt x="21" y="144"/>
                  </a:lnTo>
                  <a:lnTo>
                    <a:pt x="17" y="139"/>
                  </a:lnTo>
                  <a:lnTo>
                    <a:pt x="14" y="137"/>
                  </a:lnTo>
                  <a:lnTo>
                    <a:pt x="12" y="135"/>
                  </a:lnTo>
                  <a:lnTo>
                    <a:pt x="9" y="132"/>
                  </a:lnTo>
                  <a:lnTo>
                    <a:pt x="7" y="130"/>
                  </a:lnTo>
                  <a:lnTo>
                    <a:pt x="7" y="128"/>
                  </a:lnTo>
                  <a:lnTo>
                    <a:pt x="7" y="125"/>
                  </a:lnTo>
                  <a:lnTo>
                    <a:pt x="5" y="125"/>
                  </a:lnTo>
                  <a:lnTo>
                    <a:pt x="5" y="128"/>
                  </a:lnTo>
                  <a:lnTo>
                    <a:pt x="5" y="128"/>
                  </a:lnTo>
                  <a:lnTo>
                    <a:pt x="2" y="125"/>
                  </a:lnTo>
                  <a:lnTo>
                    <a:pt x="0" y="123"/>
                  </a:lnTo>
                  <a:lnTo>
                    <a:pt x="2" y="118"/>
                  </a:lnTo>
                  <a:lnTo>
                    <a:pt x="0" y="116"/>
                  </a:lnTo>
                  <a:lnTo>
                    <a:pt x="0" y="11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29" name="Moldova">
              <a:extLst>
                <a:ext uri="{FF2B5EF4-FFF2-40B4-BE49-F238E27FC236}">
                  <a16:creationId xmlns:a16="http://schemas.microsoft.com/office/drawing/2014/main" xmlns="" id="{A17089B0-E8CA-4B20-9849-13A42FF4DAB7}"/>
                </a:ext>
              </a:extLst>
            </p:cNvPr>
            <p:cNvSpPr>
              <a:spLocks/>
            </p:cNvSpPr>
            <p:nvPr/>
          </p:nvSpPr>
          <p:spPr bwMode="auto">
            <a:xfrm>
              <a:off x="6498296" y="2979764"/>
              <a:ext cx="88548" cy="96494"/>
            </a:xfrm>
            <a:custGeom>
              <a:avLst/>
              <a:gdLst>
                <a:gd name="T0" fmla="*/ 0 w 78"/>
                <a:gd name="T1" fmla="*/ 14 h 85"/>
                <a:gd name="T2" fmla="*/ 0 w 78"/>
                <a:gd name="T3" fmla="*/ 10 h 85"/>
                <a:gd name="T4" fmla="*/ 0 w 78"/>
                <a:gd name="T5" fmla="*/ 7 h 85"/>
                <a:gd name="T6" fmla="*/ 0 w 78"/>
                <a:gd name="T7" fmla="*/ 0 h 85"/>
                <a:gd name="T8" fmla="*/ 5 w 78"/>
                <a:gd name="T9" fmla="*/ 3 h 85"/>
                <a:gd name="T10" fmla="*/ 5 w 78"/>
                <a:gd name="T11" fmla="*/ 0 h 85"/>
                <a:gd name="T12" fmla="*/ 10 w 78"/>
                <a:gd name="T13" fmla="*/ 3 h 85"/>
                <a:gd name="T14" fmla="*/ 10 w 78"/>
                <a:gd name="T15" fmla="*/ 3 h 85"/>
                <a:gd name="T16" fmla="*/ 14 w 78"/>
                <a:gd name="T17" fmla="*/ 3 h 85"/>
                <a:gd name="T18" fmla="*/ 17 w 78"/>
                <a:gd name="T19" fmla="*/ 0 h 85"/>
                <a:gd name="T20" fmla="*/ 22 w 78"/>
                <a:gd name="T21" fmla="*/ 5 h 85"/>
                <a:gd name="T22" fmla="*/ 26 w 78"/>
                <a:gd name="T23" fmla="*/ 5 h 85"/>
                <a:gd name="T24" fmla="*/ 33 w 78"/>
                <a:gd name="T25" fmla="*/ 12 h 85"/>
                <a:gd name="T26" fmla="*/ 40 w 78"/>
                <a:gd name="T27" fmla="*/ 12 h 85"/>
                <a:gd name="T28" fmla="*/ 40 w 78"/>
                <a:gd name="T29" fmla="*/ 10 h 85"/>
                <a:gd name="T30" fmla="*/ 43 w 78"/>
                <a:gd name="T31" fmla="*/ 10 h 85"/>
                <a:gd name="T32" fmla="*/ 50 w 78"/>
                <a:gd name="T33" fmla="*/ 17 h 85"/>
                <a:gd name="T34" fmla="*/ 57 w 78"/>
                <a:gd name="T35" fmla="*/ 19 h 85"/>
                <a:gd name="T36" fmla="*/ 57 w 78"/>
                <a:gd name="T37" fmla="*/ 26 h 85"/>
                <a:gd name="T38" fmla="*/ 57 w 78"/>
                <a:gd name="T39" fmla="*/ 33 h 85"/>
                <a:gd name="T40" fmla="*/ 62 w 78"/>
                <a:gd name="T41" fmla="*/ 36 h 85"/>
                <a:gd name="T42" fmla="*/ 62 w 78"/>
                <a:gd name="T43" fmla="*/ 38 h 85"/>
                <a:gd name="T44" fmla="*/ 69 w 78"/>
                <a:gd name="T45" fmla="*/ 43 h 85"/>
                <a:gd name="T46" fmla="*/ 76 w 78"/>
                <a:gd name="T47" fmla="*/ 45 h 85"/>
                <a:gd name="T48" fmla="*/ 76 w 78"/>
                <a:gd name="T49" fmla="*/ 50 h 85"/>
                <a:gd name="T50" fmla="*/ 74 w 78"/>
                <a:gd name="T51" fmla="*/ 55 h 85"/>
                <a:gd name="T52" fmla="*/ 78 w 78"/>
                <a:gd name="T53" fmla="*/ 57 h 85"/>
                <a:gd name="T54" fmla="*/ 76 w 78"/>
                <a:gd name="T55" fmla="*/ 59 h 85"/>
                <a:gd name="T56" fmla="*/ 69 w 78"/>
                <a:gd name="T57" fmla="*/ 59 h 85"/>
                <a:gd name="T58" fmla="*/ 66 w 78"/>
                <a:gd name="T59" fmla="*/ 57 h 85"/>
                <a:gd name="T60" fmla="*/ 62 w 78"/>
                <a:gd name="T61" fmla="*/ 59 h 85"/>
                <a:gd name="T62" fmla="*/ 57 w 78"/>
                <a:gd name="T63" fmla="*/ 59 h 85"/>
                <a:gd name="T64" fmla="*/ 55 w 78"/>
                <a:gd name="T65" fmla="*/ 69 h 85"/>
                <a:gd name="T66" fmla="*/ 57 w 78"/>
                <a:gd name="T67" fmla="*/ 73 h 85"/>
                <a:gd name="T68" fmla="*/ 55 w 78"/>
                <a:gd name="T69" fmla="*/ 73 h 85"/>
                <a:gd name="T70" fmla="*/ 50 w 78"/>
                <a:gd name="T71" fmla="*/ 81 h 85"/>
                <a:gd name="T72" fmla="*/ 50 w 78"/>
                <a:gd name="T73" fmla="*/ 85 h 85"/>
                <a:gd name="T74" fmla="*/ 45 w 78"/>
                <a:gd name="T75" fmla="*/ 83 h 85"/>
                <a:gd name="T76" fmla="*/ 43 w 78"/>
                <a:gd name="T77" fmla="*/ 85 h 85"/>
                <a:gd name="T78" fmla="*/ 43 w 78"/>
                <a:gd name="T79" fmla="*/ 85 h 85"/>
                <a:gd name="T80" fmla="*/ 38 w 78"/>
                <a:gd name="T81" fmla="*/ 78 h 85"/>
                <a:gd name="T82" fmla="*/ 40 w 78"/>
                <a:gd name="T83" fmla="*/ 59 h 85"/>
                <a:gd name="T84" fmla="*/ 36 w 78"/>
                <a:gd name="T85" fmla="*/ 52 h 85"/>
                <a:gd name="T86" fmla="*/ 36 w 78"/>
                <a:gd name="T87" fmla="*/ 45 h 85"/>
                <a:gd name="T88" fmla="*/ 22 w 78"/>
                <a:gd name="T89" fmla="*/ 36 h 85"/>
                <a:gd name="T90" fmla="*/ 22 w 78"/>
                <a:gd name="T91" fmla="*/ 31 h 85"/>
                <a:gd name="T92" fmla="*/ 12 w 78"/>
                <a:gd name="T93" fmla="*/ 24 h 85"/>
                <a:gd name="T94" fmla="*/ 10 w 78"/>
                <a:gd name="T95" fmla="*/ 14 h 85"/>
                <a:gd name="T96" fmla="*/ 0 w 78"/>
                <a:gd name="T97" fmla="*/ 14 h 85"/>
                <a:gd name="T98" fmla="*/ 0 w 78"/>
                <a:gd name="T99" fmla="*/ 1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85">
                  <a:moveTo>
                    <a:pt x="0" y="14"/>
                  </a:moveTo>
                  <a:lnTo>
                    <a:pt x="0" y="10"/>
                  </a:lnTo>
                  <a:lnTo>
                    <a:pt x="0" y="7"/>
                  </a:lnTo>
                  <a:lnTo>
                    <a:pt x="0" y="0"/>
                  </a:lnTo>
                  <a:lnTo>
                    <a:pt x="5" y="3"/>
                  </a:lnTo>
                  <a:lnTo>
                    <a:pt x="5" y="0"/>
                  </a:lnTo>
                  <a:lnTo>
                    <a:pt x="10" y="3"/>
                  </a:lnTo>
                  <a:lnTo>
                    <a:pt x="10" y="3"/>
                  </a:lnTo>
                  <a:lnTo>
                    <a:pt x="14" y="3"/>
                  </a:lnTo>
                  <a:lnTo>
                    <a:pt x="17" y="0"/>
                  </a:lnTo>
                  <a:lnTo>
                    <a:pt x="22" y="5"/>
                  </a:lnTo>
                  <a:lnTo>
                    <a:pt x="26" y="5"/>
                  </a:lnTo>
                  <a:lnTo>
                    <a:pt x="33" y="12"/>
                  </a:lnTo>
                  <a:lnTo>
                    <a:pt x="40" y="12"/>
                  </a:lnTo>
                  <a:lnTo>
                    <a:pt x="40" y="10"/>
                  </a:lnTo>
                  <a:lnTo>
                    <a:pt x="43" y="10"/>
                  </a:lnTo>
                  <a:lnTo>
                    <a:pt x="50" y="17"/>
                  </a:lnTo>
                  <a:lnTo>
                    <a:pt x="57" y="19"/>
                  </a:lnTo>
                  <a:lnTo>
                    <a:pt x="57" y="26"/>
                  </a:lnTo>
                  <a:lnTo>
                    <a:pt x="57" y="33"/>
                  </a:lnTo>
                  <a:lnTo>
                    <a:pt x="62" y="36"/>
                  </a:lnTo>
                  <a:lnTo>
                    <a:pt x="62" y="38"/>
                  </a:lnTo>
                  <a:lnTo>
                    <a:pt x="69" y="43"/>
                  </a:lnTo>
                  <a:lnTo>
                    <a:pt x="76" y="45"/>
                  </a:lnTo>
                  <a:lnTo>
                    <a:pt x="76" y="50"/>
                  </a:lnTo>
                  <a:lnTo>
                    <a:pt x="74" y="55"/>
                  </a:lnTo>
                  <a:lnTo>
                    <a:pt x="78" y="57"/>
                  </a:lnTo>
                  <a:lnTo>
                    <a:pt x="76" y="59"/>
                  </a:lnTo>
                  <a:lnTo>
                    <a:pt x="69" y="59"/>
                  </a:lnTo>
                  <a:lnTo>
                    <a:pt x="66" y="57"/>
                  </a:lnTo>
                  <a:lnTo>
                    <a:pt x="62" y="59"/>
                  </a:lnTo>
                  <a:lnTo>
                    <a:pt x="57" y="59"/>
                  </a:lnTo>
                  <a:lnTo>
                    <a:pt x="55" y="69"/>
                  </a:lnTo>
                  <a:lnTo>
                    <a:pt x="57" y="73"/>
                  </a:lnTo>
                  <a:lnTo>
                    <a:pt x="55" y="73"/>
                  </a:lnTo>
                  <a:lnTo>
                    <a:pt x="50" y="81"/>
                  </a:lnTo>
                  <a:lnTo>
                    <a:pt x="50" y="85"/>
                  </a:lnTo>
                  <a:lnTo>
                    <a:pt x="45" y="83"/>
                  </a:lnTo>
                  <a:lnTo>
                    <a:pt x="43" y="85"/>
                  </a:lnTo>
                  <a:lnTo>
                    <a:pt x="43" y="85"/>
                  </a:lnTo>
                  <a:lnTo>
                    <a:pt x="38" y="78"/>
                  </a:lnTo>
                  <a:lnTo>
                    <a:pt x="40" y="59"/>
                  </a:lnTo>
                  <a:lnTo>
                    <a:pt x="36" y="52"/>
                  </a:lnTo>
                  <a:lnTo>
                    <a:pt x="36" y="45"/>
                  </a:lnTo>
                  <a:lnTo>
                    <a:pt x="22" y="36"/>
                  </a:lnTo>
                  <a:lnTo>
                    <a:pt x="22" y="31"/>
                  </a:lnTo>
                  <a:lnTo>
                    <a:pt x="12" y="24"/>
                  </a:lnTo>
                  <a:lnTo>
                    <a:pt x="10" y="14"/>
                  </a:lnTo>
                  <a:lnTo>
                    <a:pt x="0" y="14"/>
                  </a:lnTo>
                  <a:lnTo>
                    <a:pt x="0" y="1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31" name="Mauritania">
              <a:extLst>
                <a:ext uri="{FF2B5EF4-FFF2-40B4-BE49-F238E27FC236}">
                  <a16:creationId xmlns:a16="http://schemas.microsoft.com/office/drawing/2014/main" xmlns="" id="{61EC6DB5-1D97-4037-B153-CA85B98E1E01}"/>
                </a:ext>
              </a:extLst>
            </p:cNvPr>
            <p:cNvSpPr>
              <a:spLocks/>
            </p:cNvSpPr>
            <p:nvPr/>
          </p:nvSpPr>
          <p:spPr bwMode="auto">
            <a:xfrm>
              <a:off x="5465241" y="3622302"/>
              <a:ext cx="300835" cy="330351"/>
            </a:xfrm>
            <a:custGeom>
              <a:avLst/>
              <a:gdLst>
                <a:gd name="T0" fmla="*/ 92 w 265"/>
                <a:gd name="T1" fmla="*/ 139 h 291"/>
                <a:gd name="T2" fmla="*/ 94 w 265"/>
                <a:gd name="T3" fmla="*/ 92 h 291"/>
                <a:gd name="T4" fmla="*/ 104 w 265"/>
                <a:gd name="T5" fmla="*/ 87 h 291"/>
                <a:gd name="T6" fmla="*/ 113 w 265"/>
                <a:gd name="T7" fmla="*/ 28 h 291"/>
                <a:gd name="T8" fmla="*/ 184 w 265"/>
                <a:gd name="T9" fmla="*/ 0 h 291"/>
                <a:gd name="T10" fmla="*/ 265 w 265"/>
                <a:gd name="T11" fmla="*/ 54 h 291"/>
                <a:gd name="T12" fmla="*/ 239 w 265"/>
                <a:gd name="T13" fmla="*/ 54 h 291"/>
                <a:gd name="T14" fmla="*/ 262 w 265"/>
                <a:gd name="T15" fmla="*/ 255 h 291"/>
                <a:gd name="T16" fmla="*/ 175 w 265"/>
                <a:gd name="T17" fmla="*/ 277 h 291"/>
                <a:gd name="T18" fmla="*/ 170 w 265"/>
                <a:gd name="T19" fmla="*/ 272 h 291"/>
                <a:gd name="T20" fmla="*/ 163 w 265"/>
                <a:gd name="T21" fmla="*/ 277 h 291"/>
                <a:gd name="T22" fmla="*/ 161 w 265"/>
                <a:gd name="T23" fmla="*/ 267 h 291"/>
                <a:gd name="T24" fmla="*/ 144 w 265"/>
                <a:gd name="T25" fmla="*/ 269 h 291"/>
                <a:gd name="T26" fmla="*/ 137 w 265"/>
                <a:gd name="T27" fmla="*/ 279 h 291"/>
                <a:gd name="T28" fmla="*/ 132 w 265"/>
                <a:gd name="T29" fmla="*/ 267 h 291"/>
                <a:gd name="T30" fmla="*/ 120 w 265"/>
                <a:gd name="T31" fmla="*/ 267 h 291"/>
                <a:gd name="T32" fmla="*/ 120 w 265"/>
                <a:gd name="T33" fmla="*/ 279 h 291"/>
                <a:gd name="T34" fmla="*/ 111 w 265"/>
                <a:gd name="T35" fmla="*/ 286 h 291"/>
                <a:gd name="T36" fmla="*/ 106 w 265"/>
                <a:gd name="T37" fmla="*/ 291 h 291"/>
                <a:gd name="T38" fmla="*/ 99 w 265"/>
                <a:gd name="T39" fmla="*/ 284 h 291"/>
                <a:gd name="T40" fmla="*/ 94 w 265"/>
                <a:gd name="T41" fmla="*/ 277 h 291"/>
                <a:gd name="T42" fmla="*/ 90 w 265"/>
                <a:gd name="T43" fmla="*/ 272 h 291"/>
                <a:gd name="T44" fmla="*/ 83 w 265"/>
                <a:gd name="T45" fmla="*/ 262 h 291"/>
                <a:gd name="T46" fmla="*/ 78 w 265"/>
                <a:gd name="T47" fmla="*/ 260 h 291"/>
                <a:gd name="T48" fmla="*/ 73 w 265"/>
                <a:gd name="T49" fmla="*/ 260 h 291"/>
                <a:gd name="T50" fmla="*/ 68 w 265"/>
                <a:gd name="T51" fmla="*/ 258 h 291"/>
                <a:gd name="T52" fmla="*/ 59 w 265"/>
                <a:gd name="T53" fmla="*/ 250 h 291"/>
                <a:gd name="T54" fmla="*/ 45 w 265"/>
                <a:gd name="T55" fmla="*/ 246 h 291"/>
                <a:gd name="T56" fmla="*/ 21 w 265"/>
                <a:gd name="T57" fmla="*/ 253 h 291"/>
                <a:gd name="T58" fmla="*/ 14 w 265"/>
                <a:gd name="T59" fmla="*/ 258 h 291"/>
                <a:gd name="T60" fmla="*/ 9 w 265"/>
                <a:gd name="T61" fmla="*/ 250 h 291"/>
                <a:gd name="T62" fmla="*/ 19 w 265"/>
                <a:gd name="T63" fmla="*/ 229 h 291"/>
                <a:gd name="T64" fmla="*/ 16 w 265"/>
                <a:gd name="T65" fmla="*/ 189 h 291"/>
                <a:gd name="T66" fmla="*/ 12 w 265"/>
                <a:gd name="T67" fmla="*/ 177 h 291"/>
                <a:gd name="T68" fmla="*/ 16 w 265"/>
                <a:gd name="T69" fmla="*/ 170 h 291"/>
                <a:gd name="T70" fmla="*/ 19 w 265"/>
                <a:gd name="T71" fmla="*/ 163 h 291"/>
                <a:gd name="T72" fmla="*/ 9 w 265"/>
                <a:gd name="T73" fmla="*/ 156 h 291"/>
                <a:gd name="T74" fmla="*/ 5 w 265"/>
                <a:gd name="T75" fmla="*/ 149 h 291"/>
                <a:gd name="T76" fmla="*/ 0 w 265"/>
                <a:gd name="T77" fmla="*/ 146 h 291"/>
                <a:gd name="T78" fmla="*/ 2 w 265"/>
                <a:gd name="T79" fmla="*/ 139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5" h="291">
                  <a:moveTo>
                    <a:pt x="2" y="139"/>
                  </a:moveTo>
                  <a:lnTo>
                    <a:pt x="92" y="139"/>
                  </a:lnTo>
                  <a:lnTo>
                    <a:pt x="92" y="99"/>
                  </a:lnTo>
                  <a:lnTo>
                    <a:pt x="94" y="92"/>
                  </a:lnTo>
                  <a:lnTo>
                    <a:pt x="99" y="90"/>
                  </a:lnTo>
                  <a:lnTo>
                    <a:pt x="104" y="87"/>
                  </a:lnTo>
                  <a:lnTo>
                    <a:pt x="111" y="87"/>
                  </a:lnTo>
                  <a:lnTo>
                    <a:pt x="113" y="28"/>
                  </a:lnTo>
                  <a:lnTo>
                    <a:pt x="184" y="30"/>
                  </a:lnTo>
                  <a:lnTo>
                    <a:pt x="184" y="0"/>
                  </a:lnTo>
                  <a:lnTo>
                    <a:pt x="265" y="54"/>
                  </a:lnTo>
                  <a:lnTo>
                    <a:pt x="265" y="54"/>
                  </a:lnTo>
                  <a:lnTo>
                    <a:pt x="265" y="54"/>
                  </a:lnTo>
                  <a:lnTo>
                    <a:pt x="239" y="54"/>
                  </a:lnTo>
                  <a:lnTo>
                    <a:pt x="255" y="250"/>
                  </a:lnTo>
                  <a:lnTo>
                    <a:pt x="262" y="255"/>
                  </a:lnTo>
                  <a:lnTo>
                    <a:pt x="255" y="277"/>
                  </a:lnTo>
                  <a:lnTo>
                    <a:pt x="175" y="277"/>
                  </a:lnTo>
                  <a:lnTo>
                    <a:pt x="172" y="274"/>
                  </a:lnTo>
                  <a:lnTo>
                    <a:pt x="170" y="272"/>
                  </a:lnTo>
                  <a:lnTo>
                    <a:pt x="168" y="272"/>
                  </a:lnTo>
                  <a:lnTo>
                    <a:pt x="163" y="277"/>
                  </a:lnTo>
                  <a:lnTo>
                    <a:pt x="161" y="274"/>
                  </a:lnTo>
                  <a:lnTo>
                    <a:pt x="161" y="267"/>
                  </a:lnTo>
                  <a:lnTo>
                    <a:pt x="156" y="265"/>
                  </a:lnTo>
                  <a:lnTo>
                    <a:pt x="144" y="269"/>
                  </a:lnTo>
                  <a:lnTo>
                    <a:pt x="139" y="281"/>
                  </a:lnTo>
                  <a:lnTo>
                    <a:pt x="137" y="279"/>
                  </a:lnTo>
                  <a:lnTo>
                    <a:pt x="132" y="272"/>
                  </a:lnTo>
                  <a:lnTo>
                    <a:pt x="132" y="267"/>
                  </a:lnTo>
                  <a:lnTo>
                    <a:pt x="128" y="265"/>
                  </a:lnTo>
                  <a:lnTo>
                    <a:pt x="120" y="267"/>
                  </a:lnTo>
                  <a:lnTo>
                    <a:pt x="120" y="277"/>
                  </a:lnTo>
                  <a:lnTo>
                    <a:pt x="120" y="279"/>
                  </a:lnTo>
                  <a:lnTo>
                    <a:pt x="118" y="286"/>
                  </a:lnTo>
                  <a:lnTo>
                    <a:pt x="111" y="286"/>
                  </a:lnTo>
                  <a:lnTo>
                    <a:pt x="106" y="291"/>
                  </a:lnTo>
                  <a:lnTo>
                    <a:pt x="106" y="291"/>
                  </a:lnTo>
                  <a:lnTo>
                    <a:pt x="104" y="286"/>
                  </a:lnTo>
                  <a:lnTo>
                    <a:pt x="99" y="284"/>
                  </a:lnTo>
                  <a:lnTo>
                    <a:pt x="94" y="281"/>
                  </a:lnTo>
                  <a:lnTo>
                    <a:pt x="94" y="277"/>
                  </a:lnTo>
                  <a:lnTo>
                    <a:pt x="90" y="277"/>
                  </a:lnTo>
                  <a:lnTo>
                    <a:pt x="90" y="272"/>
                  </a:lnTo>
                  <a:lnTo>
                    <a:pt x="85" y="267"/>
                  </a:lnTo>
                  <a:lnTo>
                    <a:pt x="83" y="262"/>
                  </a:lnTo>
                  <a:lnTo>
                    <a:pt x="80" y="260"/>
                  </a:lnTo>
                  <a:lnTo>
                    <a:pt x="78" y="260"/>
                  </a:lnTo>
                  <a:lnTo>
                    <a:pt x="76" y="260"/>
                  </a:lnTo>
                  <a:lnTo>
                    <a:pt x="73" y="260"/>
                  </a:lnTo>
                  <a:lnTo>
                    <a:pt x="68" y="260"/>
                  </a:lnTo>
                  <a:lnTo>
                    <a:pt x="68" y="258"/>
                  </a:lnTo>
                  <a:lnTo>
                    <a:pt x="64" y="250"/>
                  </a:lnTo>
                  <a:lnTo>
                    <a:pt x="59" y="250"/>
                  </a:lnTo>
                  <a:lnTo>
                    <a:pt x="47" y="246"/>
                  </a:lnTo>
                  <a:lnTo>
                    <a:pt x="45" y="246"/>
                  </a:lnTo>
                  <a:lnTo>
                    <a:pt x="33" y="250"/>
                  </a:lnTo>
                  <a:lnTo>
                    <a:pt x="21" y="253"/>
                  </a:lnTo>
                  <a:lnTo>
                    <a:pt x="16" y="258"/>
                  </a:lnTo>
                  <a:lnTo>
                    <a:pt x="14" y="258"/>
                  </a:lnTo>
                  <a:lnTo>
                    <a:pt x="9" y="260"/>
                  </a:lnTo>
                  <a:lnTo>
                    <a:pt x="9" y="250"/>
                  </a:lnTo>
                  <a:lnTo>
                    <a:pt x="14" y="236"/>
                  </a:lnTo>
                  <a:lnTo>
                    <a:pt x="19" y="229"/>
                  </a:lnTo>
                  <a:lnTo>
                    <a:pt x="21" y="213"/>
                  </a:lnTo>
                  <a:lnTo>
                    <a:pt x="16" y="189"/>
                  </a:lnTo>
                  <a:lnTo>
                    <a:pt x="9" y="179"/>
                  </a:lnTo>
                  <a:lnTo>
                    <a:pt x="12" y="177"/>
                  </a:lnTo>
                  <a:lnTo>
                    <a:pt x="16" y="177"/>
                  </a:lnTo>
                  <a:lnTo>
                    <a:pt x="16" y="170"/>
                  </a:lnTo>
                  <a:lnTo>
                    <a:pt x="16" y="165"/>
                  </a:lnTo>
                  <a:lnTo>
                    <a:pt x="19" y="163"/>
                  </a:lnTo>
                  <a:lnTo>
                    <a:pt x="12" y="153"/>
                  </a:lnTo>
                  <a:lnTo>
                    <a:pt x="9" y="156"/>
                  </a:lnTo>
                  <a:lnTo>
                    <a:pt x="7" y="153"/>
                  </a:lnTo>
                  <a:lnTo>
                    <a:pt x="5" y="149"/>
                  </a:lnTo>
                  <a:lnTo>
                    <a:pt x="0" y="153"/>
                  </a:lnTo>
                  <a:lnTo>
                    <a:pt x="0" y="146"/>
                  </a:lnTo>
                  <a:lnTo>
                    <a:pt x="2" y="142"/>
                  </a:lnTo>
                  <a:lnTo>
                    <a:pt x="2" y="139"/>
                  </a:lnTo>
                  <a:lnTo>
                    <a:pt x="2" y="1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32" name="Mali">
              <a:extLst>
                <a:ext uri="{FF2B5EF4-FFF2-40B4-BE49-F238E27FC236}">
                  <a16:creationId xmlns:a16="http://schemas.microsoft.com/office/drawing/2014/main" xmlns="" id="{8A8CCE92-80A7-4BF2-92D7-9658159A4BC4}"/>
                </a:ext>
              </a:extLst>
            </p:cNvPr>
            <p:cNvSpPr>
              <a:spLocks/>
            </p:cNvSpPr>
            <p:nvPr/>
          </p:nvSpPr>
          <p:spPr bwMode="auto">
            <a:xfrm>
              <a:off x="5585575" y="3683604"/>
              <a:ext cx="413222" cy="383706"/>
            </a:xfrm>
            <a:custGeom>
              <a:avLst/>
              <a:gdLst>
                <a:gd name="T0" fmla="*/ 12 w 364"/>
                <a:gd name="T1" fmla="*/ 232 h 338"/>
                <a:gd name="T2" fmla="*/ 14 w 364"/>
                <a:gd name="T3" fmla="*/ 213 h 338"/>
                <a:gd name="T4" fmla="*/ 26 w 364"/>
                <a:gd name="T5" fmla="*/ 218 h 338"/>
                <a:gd name="T6" fmla="*/ 38 w 364"/>
                <a:gd name="T7" fmla="*/ 215 h 338"/>
                <a:gd name="T8" fmla="*/ 55 w 364"/>
                <a:gd name="T9" fmla="*/ 220 h 338"/>
                <a:gd name="T10" fmla="*/ 64 w 364"/>
                <a:gd name="T11" fmla="*/ 218 h 338"/>
                <a:gd name="T12" fmla="*/ 149 w 364"/>
                <a:gd name="T13" fmla="*/ 223 h 338"/>
                <a:gd name="T14" fmla="*/ 133 w 364"/>
                <a:gd name="T15" fmla="*/ 0 h 338"/>
                <a:gd name="T16" fmla="*/ 308 w 364"/>
                <a:gd name="T17" fmla="*/ 107 h 338"/>
                <a:gd name="T18" fmla="*/ 329 w 364"/>
                <a:gd name="T19" fmla="*/ 114 h 338"/>
                <a:gd name="T20" fmla="*/ 341 w 364"/>
                <a:gd name="T21" fmla="*/ 123 h 338"/>
                <a:gd name="T22" fmla="*/ 341 w 364"/>
                <a:gd name="T23" fmla="*/ 137 h 338"/>
                <a:gd name="T24" fmla="*/ 364 w 364"/>
                <a:gd name="T25" fmla="*/ 135 h 338"/>
                <a:gd name="T26" fmla="*/ 362 w 364"/>
                <a:gd name="T27" fmla="*/ 199 h 338"/>
                <a:gd name="T28" fmla="*/ 357 w 364"/>
                <a:gd name="T29" fmla="*/ 213 h 338"/>
                <a:gd name="T30" fmla="*/ 331 w 364"/>
                <a:gd name="T31" fmla="*/ 225 h 338"/>
                <a:gd name="T32" fmla="*/ 312 w 364"/>
                <a:gd name="T33" fmla="*/ 227 h 338"/>
                <a:gd name="T34" fmla="*/ 284 w 364"/>
                <a:gd name="T35" fmla="*/ 232 h 338"/>
                <a:gd name="T36" fmla="*/ 277 w 364"/>
                <a:gd name="T37" fmla="*/ 230 h 338"/>
                <a:gd name="T38" fmla="*/ 263 w 364"/>
                <a:gd name="T39" fmla="*/ 230 h 338"/>
                <a:gd name="T40" fmla="*/ 239 w 364"/>
                <a:gd name="T41" fmla="*/ 239 h 338"/>
                <a:gd name="T42" fmla="*/ 208 w 364"/>
                <a:gd name="T43" fmla="*/ 260 h 338"/>
                <a:gd name="T44" fmla="*/ 187 w 364"/>
                <a:gd name="T45" fmla="*/ 265 h 338"/>
                <a:gd name="T46" fmla="*/ 178 w 364"/>
                <a:gd name="T47" fmla="*/ 277 h 338"/>
                <a:gd name="T48" fmla="*/ 166 w 364"/>
                <a:gd name="T49" fmla="*/ 298 h 338"/>
                <a:gd name="T50" fmla="*/ 159 w 364"/>
                <a:gd name="T51" fmla="*/ 310 h 338"/>
                <a:gd name="T52" fmla="*/ 154 w 364"/>
                <a:gd name="T53" fmla="*/ 322 h 338"/>
                <a:gd name="T54" fmla="*/ 152 w 364"/>
                <a:gd name="T55" fmla="*/ 331 h 338"/>
                <a:gd name="T56" fmla="*/ 140 w 364"/>
                <a:gd name="T57" fmla="*/ 334 h 338"/>
                <a:gd name="T58" fmla="*/ 128 w 364"/>
                <a:gd name="T59" fmla="*/ 334 h 338"/>
                <a:gd name="T60" fmla="*/ 116 w 364"/>
                <a:gd name="T61" fmla="*/ 336 h 338"/>
                <a:gd name="T62" fmla="*/ 102 w 364"/>
                <a:gd name="T63" fmla="*/ 338 h 338"/>
                <a:gd name="T64" fmla="*/ 92 w 364"/>
                <a:gd name="T65" fmla="*/ 331 h 338"/>
                <a:gd name="T66" fmla="*/ 90 w 364"/>
                <a:gd name="T67" fmla="*/ 322 h 338"/>
                <a:gd name="T68" fmla="*/ 83 w 364"/>
                <a:gd name="T69" fmla="*/ 327 h 338"/>
                <a:gd name="T70" fmla="*/ 88 w 364"/>
                <a:gd name="T71" fmla="*/ 312 h 338"/>
                <a:gd name="T72" fmla="*/ 83 w 364"/>
                <a:gd name="T73" fmla="*/ 303 h 338"/>
                <a:gd name="T74" fmla="*/ 74 w 364"/>
                <a:gd name="T75" fmla="*/ 291 h 338"/>
                <a:gd name="T76" fmla="*/ 62 w 364"/>
                <a:gd name="T77" fmla="*/ 291 h 338"/>
                <a:gd name="T78" fmla="*/ 50 w 364"/>
                <a:gd name="T79" fmla="*/ 298 h 338"/>
                <a:gd name="T80" fmla="*/ 36 w 364"/>
                <a:gd name="T81" fmla="*/ 298 h 338"/>
                <a:gd name="T82" fmla="*/ 26 w 364"/>
                <a:gd name="T83" fmla="*/ 298 h 338"/>
                <a:gd name="T84" fmla="*/ 26 w 364"/>
                <a:gd name="T85" fmla="*/ 291 h 338"/>
                <a:gd name="T86" fmla="*/ 22 w 364"/>
                <a:gd name="T87" fmla="*/ 282 h 338"/>
                <a:gd name="T88" fmla="*/ 19 w 364"/>
                <a:gd name="T89" fmla="*/ 272 h 338"/>
                <a:gd name="T90" fmla="*/ 10 w 364"/>
                <a:gd name="T91" fmla="*/ 270 h 338"/>
                <a:gd name="T92" fmla="*/ 3 w 364"/>
                <a:gd name="T93" fmla="*/ 256 h 338"/>
                <a:gd name="T94" fmla="*/ 3 w 364"/>
                <a:gd name="T95" fmla="*/ 23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4" h="338">
                  <a:moveTo>
                    <a:pt x="0" y="237"/>
                  </a:moveTo>
                  <a:lnTo>
                    <a:pt x="5" y="232"/>
                  </a:lnTo>
                  <a:lnTo>
                    <a:pt x="12" y="232"/>
                  </a:lnTo>
                  <a:lnTo>
                    <a:pt x="14" y="225"/>
                  </a:lnTo>
                  <a:lnTo>
                    <a:pt x="14" y="223"/>
                  </a:lnTo>
                  <a:lnTo>
                    <a:pt x="14" y="213"/>
                  </a:lnTo>
                  <a:lnTo>
                    <a:pt x="22" y="211"/>
                  </a:lnTo>
                  <a:lnTo>
                    <a:pt x="26" y="213"/>
                  </a:lnTo>
                  <a:lnTo>
                    <a:pt x="26" y="218"/>
                  </a:lnTo>
                  <a:lnTo>
                    <a:pt x="31" y="225"/>
                  </a:lnTo>
                  <a:lnTo>
                    <a:pt x="33" y="227"/>
                  </a:lnTo>
                  <a:lnTo>
                    <a:pt x="38" y="215"/>
                  </a:lnTo>
                  <a:lnTo>
                    <a:pt x="50" y="211"/>
                  </a:lnTo>
                  <a:lnTo>
                    <a:pt x="55" y="213"/>
                  </a:lnTo>
                  <a:lnTo>
                    <a:pt x="55" y="220"/>
                  </a:lnTo>
                  <a:lnTo>
                    <a:pt x="57" y="223"/>
                  </a:lnTo>
                  <a:lnTo>
                    <a:pt x="62" y="218"/>
                  </a:lnTo>
                  <a:lnTo>
                    <a:pt x="64" y="218"/>
                  </a:lnTo>
                  <a:lnTo>
                    <a:pt x="66" y="220"/>
                  </a:lnTo>
                  <a:lnTo>
                    <a:pt x="69" y="223"/>
                  </a:lnTo>
                  <a:lnTo>
                    <a:pt x="149" y="223"/>
                  </a:lnTo>
                  <a:lnTo>
                    <a:pt x="156" y="201"/>
                  </a:lnTo>
                  <a:lnTo>
                    <a:pt x="149" y="196"/>
                  </a:lnTo>
                  <a:lnTo>
                    <a:pt x="133" y="0"/>
                  </a:lnTo>
                  <a:lnTo>
                    <a:pt x="159" y="0"/>
                  </a:lnTo>
                  <a:lnTo>
                    <a:pt x="305" y="97"/>
                  </a:lnTo>
                  <a:lnTo>
                    <a:pt x="308" y="107"/>
                  </a:lnTo>
                  <a:lnTo>
                    <a:pt x="312" y="111"/>
                  </a:lnTo>
                  <a:lnTo>
                    <a:pt x="322" y="111"/>
                  </a:lnTo>
                  <a:lnTo>
                    <a:pt x="329" y="114"/>
                  </a:lnTo>
                  <a:lnTo>
                    <a:pt x="331" y="118"/>
                  </a:lnTo>
                  <a:lnTo>
                    <a:pt x="338" y="121"/>
                  </a:lnTo>
                  <a:lnTo>
                    <a:pt x="341" y="123"/>
                  </a:lnTo>
                  <a:lnTo>
                    <a:pt x="341" y="128"/>
                  </a:lnTo>
                  <a:lnTo>
                    <a:pt x="338" y="135"/>
                  </a:lnTo>
                  <a:lnTo>
                    <a:pt x="341" y="137"/>
                  </a:lnTo>
                  <a:lnTo>
                    <a:pt x="345" y="140"/>
                  </a:lnTo>
                  <a:lnTo>
                    <a:pt x="357" y="137"/>
                  </a:lnTo>
                  <a:lnTo>
                    <a:pt x="364" y="135"/>
                  </a:lnTo>
                  <a:lnTo>
                    <a:pt x="364" y="135"/>
                  </a:lnTo>
                  <a:lnTo>
                    <a:pt x="364" y="178"/>
                  </a:lnTo>
                  <a:lnTo>
                    <a:pt x="362" y="199"/>
                  </a:lnTo>
                  <a:lnTo>
                    <a:pt x="360" y="201"/>
                  </a:lnTo>
                  <a:lnTo>
                    <a:pt x="357" y="208"/>
                  </a:lnTo>
                  <a:lnTo>
                    <a:pt x="357" y="213"/>
                  </a:lnTo>
                  <a:lnTo>
                    <a:pt x="345" y="220"/>
                  </a:lnTo>
                  <a:lnTo>
                    <a:pt x="338" y="223"/>
                  </a:lnTo>
                  <a:lnTo>
                    <a:pt x="331" y="225"/>
                  </a:lnTo>
                  <a:lnTo>
                    <a:pt x="327" y="227"/>
                  </a:lnTo>
                  <a:lnTo>
                    <a:pt x="322" y="227"/>
                  </a:lnTo>
                  <a:lnTo>
                    <a:pt x="312" y="227"/>
                  </a:lnTo>
                  <a:lnTo>
                    <a:pt x="305" y="232"/>
                  </a:lnTo>
                  <a:lnTo>
                    <a:pt x="301" y="230"/>
                  </a:lnTo>
                  <a:lnTo>
                    <a:pt x="284" y="232"/>
                  </a:lnTo>
                  <a:lnTo>
                    <a:pt x="279" y="230"/>
                  </a:lnTo>
                  <a:lnTo>
                    <a:pt x="279" y="232"/>
                  </a:lnTo>
                  <a:lnTo>
                    <a:pt x="277" y="230"/>
                  </a:lnTo>
                  <a:lnTo>
                    <a:pt x="275" y="230"/>
                  </a:lnTo>
                  <a:lnTo>
                    <a:pt x="267" y="227"/>
                  </a:lnTo>
                  <a:lnTo>
                    <a:pt x="263" y="230"/>
                  </a:lnTo>
                  <a:lnTo>
                    <a:pt x="251" y="230"/>
                  </a:lnTo>
                  <a:lnTo>
                    <a:pt x="244" y="234"/>
                  </a:lnTo>
                  <a:lnTo>
                    <a:pt x="239" y="239"/>
                  </a:lnTo>
                  <a:lnTo>
                    <a:pt x="223" y="249"/>
                  </a:lnTo>
                  <a:lnTo>
                    <a:pt x="208" y="256"/>
                  </a:lnTo>
                  <a:lnTo>
                    <a:pt x="208" y="260"/>
                  </a:lnTo>
                  <a:lnTo>
                    <a:pt x="197" y="265"/>
                  </a:lnTo>
                  <a:lnTo>
                    <a:pt x="194" y="263"/>
                  </a:lnTo>
                  <a:lnTo>
                    <a:pt x="187" y="265"/>
                  </a:lnTo>
                  <a:lnTo>
                    <a:pt x="185" y="267"/>
                  </a:lnTo>
                  <a:lnTo>
                    <a:pt x="182" y="267"/>
                  </a:lnTo>
                  <a:lnTo>
                    <a:pt x="178" y="277"/>
                  </a:lnTo>
                  <a:lnTo>
                    <a:pt x="178" y="279"/>
                  </a:lnTo>
                  <a:lnTo>
                    <a:pt x="173" y="286"/>
                  </a:lnTo>
                  <a:lnTo>
                    <a:pt x="166" y="298"/>
                  </a:lnTo>
                  <a:lnTo>
                    <a:pt x="161" y="303"/>
                  </a:lnTo>
                  <a:lnTo>
                    <a:pt x="156" y="305"/>
                  </a:lnTo>
                  <a:lnTo>
                    <a:pt x="159" y="310"/>
                  </a:lnTo>
                  <a:lnTo>
                    <a:pt x="159" y="317"/>
                  </a:lnTo>
                  <a:lnTo>
                    <a:pt x="154" y="317"/>
                  </a:lnTo>
                  <a:lnTo>
                    <a:pt x="154" y="322"/>
                  </a:lnTo>
                  <a:lnTo>
                    <a:pt x="156" y="324"/>
                  </a:lnTo>
                  <a:lnTo>
                    <a:pt x="154" y="331"/>
                  </a:lnTo>
                  <a:lnTo>
                    <a:pt x="152" y="331"/>
                  </a:lnTo>
                  <a:lnTo>
                    <a:pt x="147" y="338"/>
                  </a:lnTo>
                  <a:lnTo>
                    <a:pt x="140" y="336"/>
                  </a:lnTo>
                  <a:lnTo>
                    <a:pt x="140" y="334"/>
                  </a:lnTo>
                  <a:lnTo>
                    <a:pt x="140" y="331"/>
                  </a:lnTo>
                  <a:lnTo>
                    <a:pt x="135" y="331"/>
                  </a:lnTo>
                  <a:lnTo>
                    <a:pt x="128" y="334"/>
                  </a:lnTo>
                  <a:lnTo>
                    <a:pt x="126" y="336"/>
                  </a:lnTo>
                  <a:lnTo>
                    <a:pt x="126" y="336"/>
                  </a:lnTo>
                  <a:lnTo>
                    <a:pt x="116" y="336"/>
                  </a:lnTo>
                  <a:lnTo>
                    <a:pt x="111" y="334"/>
                  </a:lnTo>
                  <a:lnTo>
                    <a:pt x="107" y="334"/>
                  </a:lnTo>
                  <a:lnTo>
                    <a:pt x="102" y="338"/>
                  </a:lnTo>
                  <a:lnTo>
                    <a:pt x="102" y="334"/>
                  </a:lnTo>
                  <a:lnTo>
                    <a:pt x="100" y="331"/>
                  </a:lnTo>
                  <a:lnTo>
                    <a:pt x="92" y="331"/>
                  </a:lnTo>
                  <a:lnTo>
                    <a:pt x="92" y="329"/>
                  </a:lnTo>
                  <a:lnTo>
                    <a:pt x="90" y="327"/>
                  </a:lnTo>
                  <a:lnTo>
                    <a:pt x="90" y="322"/>
                  </a:lnTo>
                  <a:lnTo>
                    <a:pt x="88" y="322"/>
                  </a:lnTo>
                  <a:lnTo>
                    <a:pt x="85" y="324"/>
                  </a:lnTo>
                  <a:lnTo>
                    <a:pt x="83" y="327"/>
                  </a:lnTo>
                  <a:lnTo>
                    <a:pt x="85" y="320"/>
                  </a:lnTo>
                  <a:lnTo>
                    <a:pt x="88" y="315"/>
                  </a:lnTo>
                  <a:lnTo>
                    <a:pt x="88" y="312"/>
                  </a:lnTo>
                  <a:lnTo>
                    <a:pt x="83" y="310"/>
                  </a:lnTo>
                  <a:lnTo>
                    <a:pt x="81" y="308"/>
                  </a:lnTo>
                  <a:lnTo>
                    <a:pt x="83" y="303"/>
                  </a:lnTo>
                  <a:lnTo>
                    <a:pt x="81" y="298"/>
                  </a:lnTo>
                  <a:lnTo>
                    <a:pt x="76" y="293"/>
                  </a:lnTo>
                  <a:lnTo>
                    <a:pt x="74" y="291"/>
                  </a:lnTo>
                  <a:lnTo>
                    <a:pt x="71" y="293"/>
                  </a:lnTo>
                  <a:lnTo>
                    <a:pt x="69" y="293"/>
                  </a:lnTo>
                  <a:lnTo>
                    <a:pt x="62" y="291"/>
                  </a:lnTo>
                  <a:lnTo>
                    <a:pt x="59" y="291"/>
                  </a:lnTo>
                  <a:lnTo>
                    <a:pt x="55" y="298"/>
                  </a:lnTo>
                  <a:lnTo>
                    <a:pt x="50" y="298"/>
                  </a:lnTo>
                  <a:lnTo>
                    <a:pt x="48" y="301"/>
                  </a:lnTo>
                  <a:lnTo>
                    <a:pt x="40" y="301"/>
                  </a:lnTo>
                  <a:lnTo>
                    <a:pt x="36" y="298"/>
                  </a:lnTo>
                  <a:lnTo>
                    <a:pt x="33" y="296"/>
                  </a:lnTo>
                  <a:lnTo>
                    <a:pt x="29" y="298"/>
                  </a:lnTo>
                  <a:lnTo>
                    <a:pt x="26" y="298"/>
                  </a:lnTo>
                  <a:lnTo>
                    <a:pt x="26" y="298"/>
                  </a:lnTo>
                  <a:lnTo>
                    <a:pt x="26" y="296"/>
                  </a:lnTo>
                  <a:lnTo>
                    <a:pt x="26" y="291"/>
                  </a:lnTo>
                  <a:lnTo>
                    <a:pt x="22" y="289"/>
                  </a:lnTo>
                  <a:lnTo>
                    <a:pt x="22" y="284"/>
                  </a:lnTo>
                  <a:lnTo>
                    <a:pt x="22" y="282"/>
                  </a:lnTo>
                  <a:lnTo>
                    <a:pt x="22" y="279"/>
                  </a:lnTo>
                  <a:lnTo>
                    <a:pt x="19" y="275"/>
                  </a:lnTo>
                  <a:lnTo>
                    <a:pt x="19" y="272"/>
                  </a:lnTo>
                  <a:lnTo>
                    <a:pt x="17" y="270"/>
                  </a:lnTo>
                  <a:lnTo>
                    <a:pt x="14" y="272"/>
                  </a:lnTo>
                  <a:lnTo>
                    <a:pt x="10" y="270"/>
                  </a:lnTo>
                  <a:lnTo>
                    <a:pt x="7" y="263"/>
                  </a:lnTo>
                  <a:lnTo>
                    <a:pt x="3" y="258"/>
                  </a:lnTo>
                  <a:lnTo>
                    <a:pt x="3" y="256"/>
                  </a:lnTo>
                  <a:lnTo>
                    <a:pt x="5" y="246"/>
                  </a:lnTo>
                  <a:lnTo>
                    <a:pt x="3" y="244"/>
                  </a:lnTo>
                  <a:lnTo>
                    <a:pt x="3" y="239"/>
                  </a:lnTo>
                  <a:lnTo>
                    <a:pt x="0" y="237"/>
                  </a:lnTo>
                  <a:lnTo>
                    <a:pt x="0" y="23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33" name="Malaysia">
              <a:extLst>
                <a:ext uri="{FF2B5EF4-FFF2-40B4-BE49-F238E27FC236}">
                  <a16:creationId xmlns:a16="http://schemas.microsoft.com/office/drawing/2014/main" xmlns="" id="{F17E93CB-546C-4EA6-93D2-46F3D20495CB}"/>
                </a:ext>
              </a:extLst>
            </p:cNvPr>
            <p:cNvSpPr>
              <a:spLocks noEditPoints="1"/>
            </p:cNvSpPr>
            <p:nvPr/>
          </p:nvSpPr>
          <p:spPr bwMode="auto">
            <a:xfrm>
              <a:off x="8439533" y="4156993"/>
              <a:ext cx="488147" cy="163473"/>
            </a:xfrm>
            <a:custGeom>
              <a:avLst/>
              <a:gdLst>
                <a:gd name="T0" fmla="*/ 232 w 430"/>
                <a:gd name="T1" fmla="*/ 134 h 144"/>
                <a:gd name="T2" fmla="*/ 248 w 430"/>
                <a:gd name="T3" fmla="*/ 142 h 144"/>
                <a:gd name="T4" fmla="*/ 269 w 430"/>
                <a:gd name="T5" fmla="*/ 139 h 144"/>
                <a:gd name="T6" fmla="*/ 300 w 430"/>
                <a:gd name="T7" fmla="*/ 132 h 144"/>
                <a:gd name="T8" fmla="*/ 329 w 430"/>
                <a:gd name="T9" fmla="*/ 130 h 144"/>
                <a:gd name="T10" fmla="*/ 347 w 430"/>
                <a:gd name="T11" fmla="*/ 92 h 144"/>
                <a:gd name="T12" fmla="*/ 352 w 430"/>
                <a:gd name="T13" fmla="*/ 66 h 144"/>
                <a:gd name="T14" fmla="*/ 378 w 430"/>
                <a:gd name="T15" fmla="*/ 61 h 144"/>
                <a:gd name="T16" fmla="*/ 392 w 430"/>
                <a:gd name="T17" fmla="*/ 61 h 144"/>
                <a:gd name="T18" fmla="*/ 411 w 430"/>
                <a:gd name="T19" fmla="*/ 63 h 144"/>
                <a:gd name="T20" fmla="*/ 409 w 430"/>
                <a:gd name="T21" fmla="*/ 47 h 144"/>
                <a:gd name="T22" fmla="*/ 428 w 430"/>
                <a:gd name="T23" fmla="*/ 40 h 144"/>
                <a:gd name="T24" fmla="*/ 411 w 430"/>
                <a:gd name="T25" fmla="*/ 35 h 144"/>
                <a:gd name="T26" fmla="*/ 397 w 430"/>
                <a:gd name="T27" fmla="*/ 30 h 144"/>
                <a:gd name="T28" fmla="*/ 395 w 430"/>
                <a:gd name="T29" fmla="*/ 28 h 144"/>
                <a:gd name="T30" fmla="*/ 397 w 430"/>
                <a:gd name="T31" fmla="*/ 18 h 144"/>
                <a:gd name="T32" fmla="*/ 385 w 430"/>
                <a:gd name="T33" fmla="*/ 9 h 144"/>
                <a:gd name="T34" fmla="*/ 378 w 430"/>
                <a:gd name="T35" fmla="*/ 4 h 144"/>
                <a:gd name="T36" fmla="*/ 373 w 430"/>
                <a:gd name="T37" fmla="*/ 2 h 144"/>
                <a:gd name="T38" fmla="*/ 359 w 430"/>
                <a:gd name="T39" fmla="*/ 23 h 144"/>
                <a:gd name="T40" fmla="*/ 340 w 430"/>
                <a:gd name="T41" fmla="*/ 40 h 144"/>
                <a:gd name="T42" fmla="*/ 340 w 430"/>
                <a:gd name="T43" fmla="*/ 45 h 144"/>
                <a:gd name="T44" fmla="*/ 340 w 430"/>
                <a:gd name="T45" fmla="*/ 49 h 144"/>
                <a:gd name="T46" fmla="*/ 338 w 430"/>
                <a:gd name="T47" fmla="*/ 61 h 144"/>
                <a:gd name="T48" fmla="*/ 336 w 430"/>
                <a:gd name="T49" fmla="*/ 52 h 144"/>
                <a:gd name="T50" fmla="*/ 331 w 430"/>
                <a:gd name="T51" fmla="*/ 66 h 144"/>
                <a:gd name="T52" fmla="*/ 317 w 430"/>
                <a:gd name="T53" fmla="*/ 54 h 144"/>
                <a:gd name="T54" fmla="*/ 305 w 430"/>
                <a:gd name="T55" fmla="*/ 73 h 144"/>
                <a:gd name="T56" fmla="*/ 286 w 430"/>
                <a:gd name="T57" fmla="*/ 94 h 144"/>
                <a:gd name="T58" fmla="*/ 269 w 430"/>
                <a:gd name="T59" fmla="*/ 108 h 144"/>
                <a:gd name="T60" fmla="*/ 255 w 430"/>
                <a:gd name="T61" fmla="*/ 113 h 144"/>
                <a:gd name="T62" fmla="*/ 251 w 430"/>
                <a:gd name="T63" fmla="*/ 132 h 144"/>
                <a:gd name="T64" fmla="*/ 224 w 430"/>
                <a:gd name="T65" fmla="*/ 123 h 144"/>
                <a:gd name="T66" fmla="*/ 217 w 430"/>
                <a:gd name="T67" fmla="*/ 120 h 144"/>
                <a:gd name="T68" fmla="*/ 9 w 430"/>
                <a:gd name="T69" fmla="*/ 9 h 144"/>
                <a:gd name="T70" fmla="*/ 24 w 430"/>
                <a:gd name="T71" fmla="*/ 16 h 144"/>
                <a:gd name="T72" fmla="*/ 26 w 430"/>
                <a:gd name="T73" fmla="*/ 30 h 144"/>
                <a:gd name="T74" fmla="*/ 42 w 430"/>
                <a:gd name="T75" fmla="*/ 26 h 144"/>
                <a:gd name="T76" fmla="*/ 47 w 430"/>
                <a:gd name="T77" fmla="*/ 21 h 144"/>
                <a:gd name="T78" fmla="*/ 71 w 430"/>
                <a:gd name="T79" fmla="*/ 40 h 144"/>
                <a:gd name="T80" fmla="*/ 76 w 430"/>
                <a:gd name="T81" fmla="*/ 71 h 144"/>
                <a:gd name="T82" fmla="*/ 76 w 430"/>
                <a:gd name="T83" fmla="*/ 89 h 144"/>
                <a:gd name="T84" fmla="*/ 90 w 430"/>
                <a:gd name="T85" fmla="*/ 101 h 144"/>
                <a:gd name="T86" fmla="*/ 92 w 430"/>
                <a:gd name="T87" fmla="*/ 113 h 144"/>
                <a:gd name="T88" fmla="*/ 97 w 430"/>
                <a:gd name="T89" fmla="*/ 130 h 144"/>
                <a:gd name="T90" fmla="*/ 92 w 430"/>
                <a:gd name="T91" fmla="*/ 125 h 144"/>
                <a:gd name="T92" fmla="*/ 92 w 430"/>
                <a:gd name="T93" fmla="*/ 130 h 144"/>
                <a:gd name="T94" fmla="*/ 85 w 430"/>
                <a:gd name="T95" fmla="*/ 132 h 144"/>
                <a:gd name="T96" fmla="*/ 64 w 430"/>
                <a:gd name="T97" fmla="*/ 123 h 144"/>
                <a:gd name="T98" fmla="*/ 52 w 430"/>
                <a:gd name="T99" fmla="*/ 115 h 144"/>
                <a:gd name="T100" fmla="*/ 33 w 430"/>
                <a:gd name="T101" fmla="*/ 99 h 144"/>
                <a:gd name="T102" fmla="*/ 31 w 430"/>
                <a:gd name="T103" fmla="*/ 85 h 144"/>
                <a:gd name="T104" fmla="*/ 14 w 430"/>
                <a:gd name="T105" fmla="*/ 68 h 144"/>
                <a:gd name="T106" fmla="*/ 12 w 430"/>
                <a:gd name="T107" fmla="*/ 59 h 144"/>
                <a:gd name="T108" fmla="*/ 5 w 430"/>
                <a:gd name="T109" fmla="*/ 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0" h="144">
                  <a:moveTo>
                    <a:pt x="217" y="120"/>
                  </a:moveTo>
                  <a:lnTo>
                    <a:pt x="222" y="127"/>
                  </a:lnTo>
                  <a:lnTo>
                    <a:pt x="229" y="132"/>
                  </a:lnTo>
                  <a:lnTo>
                    <a:pt x="232" y="134"/>
                  </a:lnTo>
                  <a:lnTo>
                    <a:pt x="236" y="139"/>
                  </a:lnTo>
                  <a:lnTo>
                    <a:pt x="236" y="144"/>
                  </a:lnTo>
                  <a:lnTo>
                    <a:pt x="241" y="144"/>
                  </a:lnTo>
                  <a:lnTo>
                    <a:pt x="248" y="142"/>
                  </a:lnTo>
                  <a:lnTo>
                    <a:pt x="248" y="139"/>
                  </a:lnTo>
                  <a:lnTo>
                    <a:pt x="253" y="139"/>
                  </a:lnTo>
                  <a:lnTo>
                    <a:pt x="258" y="137"/>
                  </a:lnTo>
                  <a:lnTo>
                    <a:pt x="269" y="139"/>
                  </a:lnTo>
                  <a:lnTo>
                    <a:pt x="281" y="134"/>
                  </a:lnTo>
                  <a:lnTo>
                    <a:pt x="284" y="130"/>
                  </a:lnTo>
                  <a:lnTo>
                    <a:pt x="295" y="130"/>
                  </a:lnTo>
                  <a:lnTo>
                    <a:pt x="300" y="132"/>
                  </a:lnTo>
                  <a:lnTo>
                    <a:pt x="303" y="134"/>
                  </a:lnTo>
                  <a:lnTo>
                    <a:pt x="307" y="134"/>
                  </a:lnTo>
                  <a:lnTo>
                    <a:pt x="317" y="130"/>
                  </a:lnTo>
                  <a:lnTo>
                    <a:pt x="329" y="130"/>
                  </a:lnTo>
                  <a:lnTo>
                    <a:pt x="326" y="125"/>
                  </a:lnTo>
                  <a:lnTo>
                    <a:pt x="336" y="113"/>
                  </a:lnTo>
                  <a:lnTo>
                    <a:pt x="340" y="104"/>
                  </a:lnTo>
                  <a:lnTo>
                    <a:pt x="347" y="92"/>
                  </a:lnTo>
                  <a:lnTo>
                    <a:pt x="352" y="75"/>
                  </a:lnTo>
                  <a:lnTo>
                    <a:pt x="352" y="71"/>
                  </a:lnTo>
                  <a:lnTo>
                    <a:pt x="355" y="68"/>
                  </a:lnTo>
                  <a:lnTo>
                    <a:pt x="352" y="66"/>
                  </a:lnTo>
                  <a:lnTo>
                    <a:pt x="357" y="59"/>
                  </a:lnTo>
                  <a:lnTo>
                    <a:pt x="362" y="61"/>
                  </a:lnTo>
                  <a:lnTo>
                    <a:pt x="369" y="61"/>
                  </a:lnTo>
                  <a:lnTo>
                    <a:pt x="378" y="61"/>
                  </a:lnTo>
                  <a:lnTo>
                    <a:pt x="381" y="61"/>
                  </a:lnTo>
                  <a:lnTo>
                    <a:pt x="388" y="61"/>
                  </a:lnTo>
                  <a:lnTo>
                    <a:pt x="392" y="63"/>
                  </a:lnTo>
                  <a:lnTo>
                    <a:pt x="392" y="61"/>
                  </a:lnTo>
                  <a:lnTo>
                    <a:pt x="397" y="66"/>
                  </a:lnTo>
                  <a:lnTo>
                    <a:pt x="402" y="66"/>
                  </a:lnTo>
                  <a:lnTo>
                    <a:pt x="407" y="63"/>
                  </a:lnTo>
                  <a:lnTo>
                    <a:pt x="411" y="63"/>
                  </a:lnTo>
                  <a:lnTo>
                    <a:pt x="411" y="59"/>
                  </a:lnTo>
                  <a:lnTo>
                    <a:pt x="407" y="54"/>
                  </a:lnTo>
                  <a:lnTo>
                    <a:pt x="407" y="49"/>
                  </a:lnTo>
                  <a:lnTo>
                    <a:pt x="409" y="47"/>
                  </a:lnTo>
                  <a:lnTo>
                    <a:pt x="418" y="47"/>
                  </a:lnTo>
                  <a:lnTo>
                    <a:pt x="425" y="47"/>
                  </a:lnTo>
                  <a:lnTo>
                    <a:pt x="430" y="42"/>
                  </a:lnTo>
                  <a:lnTo>
                    <a:pt x="428" y="40"/>
                  </a:lnTo>
                  <a:lnTo>
                    <a:pt x="425" y="40"/>
                  </a:lnTo>
                  <a:lnTo>
                    <a:pt x="421" y="37"/>
                  </a:lnTo>
                  <a:lnTo>
                    <a:pt x="416" y="35"/>
                  </a:lnTo>
                  <a:lnTo>
                    <a:pt x="411" y="35"/>
                  </a:lnTo>
                  <a:lnTo>
                    <a:pt x="407" y="30"/>
                  </a:lnTo>
                  <a:lnTo>
                    <a:pt x="404" y="30"/>
                  </a:lnTo>
                  <a:lnTo>
                    <a:pt x="399" y="33"/>
                  </a:lnTo>
                  <a:lnTo>
                    <a:pt x="397" y="30"/>
                  </a:lnTo>
                  <a:lnTo>
                    <a:pt x="404" y="28"/>
                  </a:lnTo>
                  <a:lnTo>
                    <a:pt x="399" y="23"/>
                  </a:lnTo>
                  <a:lnTo>
                    <a:pt x="399" y="26"/>
                  </a:lnTo>
                  <a:lnTo>
                    <a:pt x="395" y="28"/>
                  </a:lnTo>
                  <a:lnTo>
                    <a:pt x="395" y="26"/>
                  </a:lnTo>
                  <a:lnTo>
                    <a:pt x="392" y="26"/>
                  </a:lnTo>
                  <a:lnTo>
                    <a:pt x="392" y="18"/>
                  </a:lnTo>
                  <a:lnTo>
                    <a:pt x="397" y="18"/>
                  </a:lnTo>
                  <a:lnTo>
                    <a:pt x="395" y="14"/>
                  </a:lnTo>
                  <a:lnTo>
                    <a:pt x="390" y="11"/>
                  </a:lnTo>
                  <a:lnTo>
                    <a:pt x="388" y="11"/>
                  </a:lnTo>
                  <a:lnTo>
                    <a:pt x="385" y="9"/>
                  </a:lnTo>
                  <a:lnTo>
                    <a:pt x="385" y="2"/>
                  </a:lnTo>
                  <a:lnTo>
                    <a:pt x="381" y="0"/>
                  </a:lnTo>
                  <a:lnTo>
                    <a:pt x="378" y="0"/>
                  </a:lnTo>
                  <a:lnTo>
                    <a:pt x="378" y="4"/>
                  </a:lnTo>
                  <a:lnTo>
                    <a:pt x="373" y="9"/>
                  </a:lnTo>
                  <a:lnTo>
                    <a:pt x="371" y="9"/>
                  </a:lnTo>
                  <a:lnTo>
                    <a:pt x="373" y="4"/>
                  </a:lnTo>
                  <a:lnTo>
                    <a:pt x="373" y="2"/>
                  </a:lnTo>
                  <a:lnTo>
                    <a:pt x="369" y="2"/>
                  </a:lnTo>
                  <a:lnTo>
                    <a:pt x="366" y="11"/>
                  </a:lnTo>
                  <a:lnTo>
                    <a:pt x="364" y="11"/>
                  </a:lnTo>
                  <a:lnTo>
                    <a:pt x="359" y="23"/>
                  </a:lnTo>
                  <a:lnTo>
                    <a:pt x="359" y="28"/>
                  </a:lnTo>
                  <a:lnTo>
                    <a:pt x="350" y="37"/>
                  </a:lnTo>
                  <a:lnTo>
                    <a:pt x="345" y="37"/>
                  </a:lnTo>
                  <a:lnTo>
                    <a:pt x="340" y="40"/>
                  </a:lnTo>
                  <a:lnTo>
                    <a:pt x="338" y="42"/>
                  </a:lnTo>
                  <a:lnTo>
                    <a:pt x="340" y="42"/>
                  </a:lnTo>
                  <a:lnTo>
                    <a:pt x="338" y="45"/>
                  </a:lnTo>
                  <a:lnTo>
                    <a:pt x="340" y="45"/>
                  </a:lnTo>
                  <a:lnTo>
                    <a:pt x="345" y="45"/>
                  </a:lnTo>
                  <a:lnTo>
                    <a:pt x="343" y="47"/>
                  </a:lnTo>
                  <a:lnTo>
                    <a:pt x="340" y="49"/>
                  </a:lnTo>
                  <a:lnTo>
                    <a:pt x="340" y="49"/>
                  </a:lnTo>
                  <a:lnTo>
                    <a:pt x="340" y="52"/>
                  </a:lnTo>
                  <a:lnTo>
                    <a:pt x="343" y="59"/>
                  </a:lnTo>
                  <a:lnTo>
                    <a:pt x="340" y="63"/>
                  </a:lnTo>
                  <a:lnTo>
                    <a:pt x="338" y="61"/>
                  </a:lnTo>
                  <a:lnTo>
                    <a:pt x="338" y="56"/>
                  </a:lnTo>
                  <a:lnTo>
                    <a:pt x="336" y="52"/>
                  </a:lnTo>
                  <a:lnTo>
                    <a:pt x="336" y="52"/>
                  </a:lnTo>
                  <a:lnTo>
                    <a:pt x="336" y="52"/>
                  </a:lnTo>
                  <a:lnTo>
                    <a:pt x="333" y="52"/>
                  </a:lnTo>
                  <a:lnTo>
                    <a:pt x="331" y="54"/>
                  </a:lnTo>
                  <a:lnTo>
                    <a:pt x="333" y="66"/>
                  </a:lnTo>
                  <a:lnTo>
                    <a:pt x="331" y="66"/>
                  </a:lnTo>
                  <a:lnTo>
                    <a:pt x="326" y="63"/>
                  </a:lnTo>
                  <a:lnTo>
                    <a:pt x="321" y="56"/>
                  </a:lnTo>
                  <a:lnTo>
                    <a:pt x="319" y="56"/>
                  </a:lnTo>
                  <a:lnTo>
                    <a:pt x="317" y="54"/>
                  </a:lnTo>
                  <a:lnTo>
                    <a:pt x="314" y="59"/>
                  </a:lnTo>
                  <a:lnTo>
                    <a:pt x="314" y="63"/>
                  </a:lnTo>
                  <a:lnTo>
                    <a:pt x="307" y="68"/>
                  </a:lnTo>
                  <a:lnTo>
                    <a:pt x="305" y="73"/>
                  </a:lnTo>
                  <a:lnTo>
                    <a:pt x="300" y="80"/>
                  </a:lnTo>
                  <a:lnTo>
                    <a:pt x="298" y="82"/>
                  </a:lnTo>
                  <a:lnTo>
                    <a:pt x="293" y="89"/>
                  </a:lnTo>
                  <a:lnTo>
                    <a:pt x="286" y="94"/>
                  </a:lnTo>
                  <a:lnTo>
                    <a:pt x="267" y="99"/>
                  </a:lnTo>
                  <a:lnTo>
                    <a:pt x="267" y="101"/>
                  </a:lnTo>
                  <a:lnTo>
                    <a:pt x="267" y="106"/>
                  </a:lnTo>
                  <a:lnTo>
                    <a:pt x="269" y="108"/>
                  </a:lnTo>
                  <a:lnTo>
                    <a:pt x="267" y="108"/>
                  </a:lnTo>
                  <a:lnTo>
                    <a:pt x="262" y="108"/>
                  </a:lnTo>
                  <a:lnTo>
                    <a:pt x="258" y="111"/>
                  </a:lnTo>
                  <a:lnTo>
                    <a:pt x="255" y="113"/>
                  </a:lnTo>
                  <a:lnTo>
                    <a:pt x="255" y="118"/>
                  </a:lnTo>
                  <a:lnTo>
                    <a:pt x="255" y="125"/>
                  </a:lnTo>
                  <a:lnTo>
                    <a:pt x="251" y="130"/>
                  </a:lnTo>
                  <a:lnTo>
                    <a:pt x="251" y="132"/>
                  </a:lnTo>
                  <a:lnTo>
                    <a:pt x="241" y="130"/>
                  </a:lnTo>
                  <a:lnTo>
                    <a:pt x="232" y="127"/>
                  </a:lnTo>
                  <a:lnTo>
                    <a:pt x="227" y="127"/>
                  </a:lnTo>
                  <a:lnTo>
                    <a:pt x="224" y="123"/>
                  </a:lnTo>
                  <a:lnTo>
                    <a:pt x="220" y="118"/>
                  </a:lnTo>
                  <a:lnTo>
                    <a:pt x="217" y="120"/>
                  </a:lnTo>
                  <a:lnTo>
                    <a:pt x="217" y="120"/>
                  </a:lnTo>
                  <a:lnTo>
                    <a:pt x="217" y="120"/>
                  </a:lnTo>
                  <a:close/>
                  <a:moveTo>
                    <a:pt x="0" y="14"/>
                  </a:moveTo>
                  <a:lnTo>
                    <a:pt x="2" y="9"/>
                  </a:lnTo>
                  <a:lnTo>
                    <a:pt x="5" y="4"/>
                  </a:lnTo>
                  <a:lnTo>
                    <a:pt x="9" y="9"/>
                  </a:lnTo>
                  <a:lnTo>
                    <a:pt x="16" y="9"/>
                  </a:lnTo>
                  <a:lnTo>
                    <a:pt x="16" y="11"/>
                  </a:lnTo>
                  <a:lnTo>
                    <a:pt x="21" y="11"/>
                  </a:lnTo>
                  <a:lnTo>
                    <a:pt x="24" y="16"/>
                  </a:lnTo>
                  <a:lnTo>
                    <a:pt x="24" y="21"/>
                  </a:lnTo>
                  <a:lnTo>
                    <a:pt x="21" y="26"/>
                  </a:lnTo>
                  <a:lnTo>
                    <a:pt x="21" y="28"/>
                  </a:lnTo>
                  <a:lnTo>
                    <a:pt x="26" y="30"/>
                  </a:lnTo>
                  <a:lnTo>
                    <a:pt x="33" y="26"/>
                  </a:lnTo>
                  <a:lnTo>
                    <a:pt x="35" y="26"/>
                  </a:lnTo>
                  <a:lnTo>
                    <a:pt x="40" y="28"/>
                  </a:lnTo>
                  <a:lnTo>
                    <a:pt x="42" y="26"/>
                  </a:lnTo>
                  <a:lnTo>
                    <a:pt x="42" y="21"/>
                  </a:lnTo>
                  <a:lnTo>
                    <a:pt x="42" y="21"/>
                  </a:lnTo>
                  <a:lnTo>
                    <a:pt x="42" y="21"/>
                  </a:lnTo>
                  <a:lnTo>
                    <a:pt x="47" y="21"/>
                  </a:lnTo>
                  <a:lnTo>
                    <a:pt x="50" y="18"/>
                  </a:lnTo>
                  <a:lnTo>
                    <a:pt x="50" y="16"/>
                  </a:lnTo>
                  <a:lnTo>
                    <a:pt x="54" y="23"/>
                  </a:lnTo>
                  <a:lnTo>
                    <a:pt x="71" y="40"/>
                  </a:lnTo>
                  <a:lnTo>
                    <a:pt x="76" y="47"/>
                  </a:lnTo>
                  <a:lnTo>
                    <a:pt x="78" y="56"/>
                  </a:lnTo>
                  <a:lnTo>
                    <a:pt x="76" y="59"/>
                  </a:lnTo>
                  <a:lnTo>
                    <a:pt x="76" y="71"/>
                  </a:lnTo>
                  <a:lnTo>
                    <a:pt x="76" y="73"/>
                  </a:lnTo>
                  <a:lnTo>
                    <a:pt x="76" y="75"/>
                  </a:lnTo>
                  <a:lnTo>
                    <a:pt x="76" y="78"/>
                  </a:lnTo>
                  <a:lnTo>
                    <a:pt x="76" y="89"/>
                  </a:lnTo>
                  <a:lnTo>
                    <a:pt x="80" y="97"/>
                  </a:lnTo>
                  <a:lnTo>
                    <a:pt x="85" y="101"/>
                  </a:lnTo>
                  <a:lnTo>
                    <a:pt x="87" y="101"/>
                  </a:lnTo>
                  <a:lnTo>
                    <a:pt x="90" y="101"/>
                  </a:lnTo>
                  <a:lnTo>
                    <a:pt x="87" y="104"/>
                  </a:lnTo>
                  <a:lnTo>
                    <a:pt x="90" y="111"/>
                  </a:lnTo>
                  <a:lnTo>
                    <a:pt x="90" y="113"/>
                  </a:lnTo>
                  <a:lnTo>
                    <a:pt x="92" y="113"/>
                  </a:lnTo>
                  <a:lnTo>
                    <a:pt x="92" y="115"/>
                  </a:lnTo>
                  <a:lnTo>
                    <a:pt x="92" y="115"/>
                  </a:lnTo>
                  <a:lnTo>
                    <a:pt x="97" y="125"/>
                  </a:lnTo>
                  <a:lnTo>
                    <a:pt x="97" y="130"/>
                  </a:lnTo>
                  <a:lnTo>
                    <a:pt x="94" y="130"/>
                  </a:lnTo>
                  <a:lnTo>
                    <a:pt x="94" y="127"/>
                  </a:lnTo>
                  <a:lnTo>
                    <a:pt x="94" y="125"/>
                  </a:lnTo>
                  <a:lnTo>
                    <a:pt x="92" y="125"/>
                  </a:lnTo>
                  <a:lnTo>
                    <a:pt x="92" y="125"/>
                  </a:lnTo>
                  <a:lnTo>
                    <a:pt x="92" y="127"/>
                  </a:lnTo>
                  <a:lnTo>
                    <a:pt x="90" y="130"/>
                  </a:lnTo>
                  <a:lnTo>
                    <a:pt x="92" y="130"/>
                  </a:lnTo>
                  <a:lnTo>
                    <a:pt x="92" y="130"/>
                  </a:lnTo>
                  <a:lnTo>
                    <a:pt x="87" y="132"/>
                  </a:lnTo>
                  <a:lnTo>
                    <a:pt x="87" y="130"/>
                  </a:lnTo>
                  <a:lnTo>
                    <a:pt x="85" y="132"/>
                  </a:lnTo>
                  <a:lnTo>
                    <a:pt x="80" y="130"/>
                  </a:lnTo>
                  <a:lnTo>
                    <a:pt x="78" y="127"/>
                  </a:lnTo>
                  <a:lnTo>
                    <a:pt x="71" y="125"/>
                  </a:lnTo>
                  <a:lnTo>
                    <a:pt x="64" y="123"/>
                  </a:lnTo>
                  <a:lnTo>
                    <a:pt x="61" y="118"/>
                  </a:lnTo>
                  <a:lnTo>
                    <a:pt x="59" y="115"/>
                  </a:lnTo>
                  <a:lnTo>
                    <a:pt x="54" y="115"/>
                  </a:lnTo>
                  <a:lnTo>
                    <a:pt x="52" y="115"/>
                  </a:lnTo>
                  <a:lnTo>
                    <a:pt x="47" y="111"/>
                  </a:lnTo>
                  <a:lnTo>
                    <a:pt x="47" y="106"/>
                  </a:lnTo>
                  <a:lnTo>
                    <a:pt x="40" y="101"/>
                  </a:lnTo>
                  <a:lnTo>
                    <a:pt x="33" y="99"/>
                  </a:lnTo>
                  <a:lnTo>
                    <a:pt x="28" y="97"/>
                  </a:lnTo>
                  <a:lnTo>
                    <a:pt x="31" y="92"/>
                  </a:lnTo>
                  <a:lnTo>
                    <a:pt x="33" y="89"/>
                  </a:lnTo>
                  <a:lnTo>
                    <a:pt x="31" y="85"/>
                  </a:lnTo>
                  <a:lnTo>
                    <a:pt x="26" y="82"/>
                  </a:lnTo>
                  <a:lnTo>
                    <a:pt x="24" y="78"/>
                  </a:lnTo>
                  <a:lnTo>
                    <a:pt x="16" y="73"/>
                  </a:lnTo>
                  <a:lnTo>
                    <a:pt x="14" y="68"/>
                  </a:lnTo>
                  <a:lnTo>
                    <a:pt x="14" y="68"/>
                  </a:lnTo>
                  <a:lnTo>
                    <a:pt x="12" y="63"/>
                  </a:lnTo>
                  <a:lnTo>
                    <a:pt x="12" y="59"/>
                  </a:lnTo>
                  <a:lnTo>
                    <a:pt x="12" y="59"/>
                  </a:lnTo>
                  <a:lnTo>
                    <a:pt x="14" y="52"/>
                  </a:lnTo>
                  <a:lnTo>
                    <a:pt x="12" y="45"/>
                  </a:lnTo>
                  <a:lnTo>
                    <a:pt x="7" y="40"/>
                  </a:lnTo>
                  <a:lnTo>
                    <a:pt x="5" y="21"/>
                  </a:lnTo>
                  <a:lnTo>
                    <a:pt x="0" y="14"/>
                  </a:lnTo>
                  <a:lnTo>
                    <a:pt x="0" y="1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34" name="Malawi">
              <a:extLst>
                <a:ext uri="{FF2B5EF4-FFF2-40B4-BE49-F238E27FC236}">
                  <a16:creationId xmlns:a16="http://schemas.microsoft.com/office/drawing/2014/main" xmlns="" id="{E8D5B59F-DB40-44BE-A51A-F0E18A6A5226}"/>
                </a:ext>
              </a:extLst>
            </p:cNvPr>
            <p:cNvSpPr>
              <a:spLocks/>
            </p:cNvSpPr>
            <p:nvPr/>
          </p:nvSpPr>
          <p:spPr bwMode="auto">
            <a:xfrm>
              <a:off x="6712854" y="4575891"/>
              <a:ext cx="80601" cy="204341"/>
            </a:xfrm>
            <a:custGeom>
              <a:avLst/>
              <a:gdLst>
                <a:gd name="T0" fmla="*/ 10 w 71"/>
                <a:gd name="T1" fmla="*/ 0 h 180"/>
                <a:gd name="T2" fmla="*/ 12 w 71"/>
                <a:gd name="T3" fmla="*/ 2 h 180"/>
                <a:gd name="T4" fmla="*/ 17 w 71"/>
                <a:gd name="T5" fmla="*/ 4 h 180"/>
                <a:gd name="T6" fmla="*/ 19 w 71"/>
                <a:gd name="T7" fmla="*/ 4 h 180"/>
                <a:gd name="T8" fmla="*/ 24 w 71"/>
                <a:gd name="T9" fmla="*/ 4 h 180"/>
                <a:gd name="T10" fmla="*/ 26 w 71"/>
                <a:gd name="T11" fmla="*/ 9 h 180"/>
                <a:gd name="T12" fmla="*/ 36 w 71"/>
                <a:gd name="T13" fmla="*/ 19 h 180"/>
                <a:gd name="T14" fmla="*/ 38 w 71"/>
                <a:gd name="T15" fmla="*/ 66 h 180"/>
                <a:gd name="T16" fmla="*/ 41 w 71"/>
                <a:gd name="T17" fmla="*/ 90 h 180"/>
                <a:gd name="T18" fmla="*/ 50 w 71"/>
                <a:gd name="T19" fmla="*/ 97 h 180"/>
                <a:gd name="T20" fmla="*/ 55 w 71"/>
                <a:gd name="T21" fmla="*/ 99 h 180"/>
                <a:gd name="T22" fmla="*/ 64 w 71"/>
                <a:gd name="T23" fmla="*/ 111 h 180"/>
                <a:gd name="T24" fmla="*/ 71 w 71"/>
                <a:gd name="T25" fmla="*/ 123 h 180"/>
                <a:gd name="T26" fmla="*/ 71 w 71"/>
                <a:gd name="T27" fmla="*/ 127 h 180"/>
                <a:gd name="T28" fmla="*/ 69 w 71"/>
                <a:gd name="T29" fmla="*/ 132 h 180"/>
                <a:gd name="T30" fmla="*/ 64 w 71"/>
                <a:gd name="T31" fmla="*/ 135 h 180"/>
                <a:gd name="T32" fmla="*/ 67 w 71"/>
                <a:gd name="T33" fmla="*/ 137 h 180"/>
                <a:gd name="T34" fmla="*/ 67 w 71"/>
                <a:gd name="T35" fmla="*/ 149 h 180"/>
                <a:gd name="T36" fmla="*/ 64 w 71"/>
                <a:gd name="T37" fmla="*/ 153 h 180"/>
                <a:gd name="T38" fmla="*/ 57 w 71"/>
                <a:gd name="T39" fmla="*/ 161 h 180"/>
                <a:gd name="T40" fmla="*/ 52 w 71"/>
                <a:gd name="T41" fmla="*/ 170 h 180"/>
                <a:gd name="T42" fmla="*/ 55 w 71"/>
                <a:gd name="T43" fmla="*/ 180 h 180"/>
                <a:gd name="T44" fmla="*/ 48 w 71"/>
                <a:gd name="T45" fmla="*/ 177 h 180"/>
                <a:gd name="T46" fmla="*/ 48 w 71"/>
                <a:gd name="T47" fmla="*/ 170 h 180"/>
                <a:gd name="T48" fmla="*/ 41 w 71"/>
                <a:gd name="T49" fmla="*/ 168 h 180"/>
                <a:gd name="T50" fmla="*/ 34 w 71"/>
                <a:gd name="T51" fmla="*/ 158 h 180"/>
                <a:gd name="T52" fmla="*/ 31 w 71"/>
                <a:gd name="T53" fmla="*/ 149 h 180"/>
                <a:gd name="T54" fmla="*/ 34 w 71"/>
                <a:gd name="T55" fmla="*/ 142 h 180"/>
                <a:gd name="T56" fmla="*/ 41 w 71"/>
                <a:gd name="T57" fmla="*/ 132 h 180"/>
                <a:gd name="T58" fmla="*/ 41 w 71"/>
                <a:gd name="T59" fmla="*/ 120 h 180"/>
                <a:gd name="T60" fmla="*/ 34 w 71"/>
                <a:gd name="T61" fmla="*/ 116 h 180"/>
                <a:gd name="T62" fmla="*/ 26 w 71"/>
                <a:gd name="T63" fmla="*/ 118 h 180"/>
                <a:gd name="T64" fmla="*/ 22 w 71"/>
                <a:gd name="T65" fmla="*/ 118 h 180"/>
                <a:gd name="T66" fmla="*/ 17 w 71"/>
                <a:gd name="T67" fmla="*/ 113 h 180"/>
                <a:gd name="T68" fmla="*/ 15 w 71"/>
                <a:gd name="T69" fmla="*/ 109 h 180"/>
                <a:gd name="T70" fmla="*/ 7 w 71"/>
                <a:gd name="T71" fmla="*/ 109 h 180"/>
                <a:gd name="T72" fmla="*/ 5 w 71"/>
                <a:gd name="T73" fmla="*/ 101 h 180"/>
                <a:gd name="T74" fmla="*/ 0 w 71"/>
                <a:gd name="T75" fmla="*/ 97 h 180"/>
                <a:gd name="T76" fmla="*/ 7 w 71"/>
                <a:gd name="T77" fmla="*/ 92 h 180"/>
                <a:gd name="T78" fmla="*/ 7 w 71"/>
                <a:gd name="T79" fmla="*/ 85 h 180"/>
                <a:gd name="T80" fmla="*/ 7 w 71"/>
                <a:gd name="T81" fmla="*/ 80 h 180"/>
                <a:gd name="T82" fmla="*/ 12 w 71"/>
                <a:gd name="T83" fmla="*/ 75 h 180"/>
                <a:gd name="T84" fmla="*/ 17 w 71"/>
                <a:gd name="T85" fmla="*/ 71 h 180"/>
                <a:gd name="T86" fmla="*/ 19 w 71"/>
                <a:gd name="T87" fmla="*/ 68 h 180"/>
                <a:gd name="T88" fmla="*/ 17 w 71"/>
                <a:gd name="T89" fmla="*/ 66 h 180"/>
                <a:gd name="T90" fmla="*/ 17 w 71"/>
                <a:gd name="T91" fmla="*/ 61 h 180"/>
                <a:gd name="T92" fmla="*/ 15 w 71"/>
                <a:gd name="T93" fmla="*/ 56 h 180"/>
                <a:gd name="T94" fmla="*/ 17 w 71"/>
                <a:gd name="T95" fmla="*/ 49 h 180"/>
                <a:gd name="T96" fmla="*/ 15 w 71"/>
                <a:gd name="T97" fmla="*/ 42 h 180"/>
                <a:gd name="T98" fmla="*/ 19 w 71"/>
                <a:gd name="T99" fmla="*/ 35 h 180"/>
                <a:gd name="T100" fmla="*/ 22 w 71"/>
                <a:gd name="T101" fmla="*/ 30 h 180"/>
                <a:gd name="T102" fmla="*/ 19 w 71"/>
                <a:gd name="T103" fmla="*/ 23 h 180"/>
                <a:gd name="T104" fmla="*/ 15 w 71"/>
                <a:gd name="T105" fmla="*/ 19 h 180"/>
                <a:gd name="T106" fmla="*/ 17 w 71"/>
                <a:gd name="T107" fmla="*/ 12 h 180"/>
                <a:gd name="T108" fmla="*/ 12 w 71"/>
                <a:gd name="T109" fmla="*/ 9 h 180"/>
                <a:gd name="T110" fmla="*/ 10 w 71"/>
                <a:gd name="T111" fmla="*/ 4 h 180"/>
                <a:gd name="T112" fmla="*/ 7 w 71"/>
                <a:gd name="T11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180">
                  <a:moveTo>
                    <a:pt x="7" y="0"/>
                  </a:moveTo>
                  <a:lnTo>
                    <a:pt x="10" y="0"/>
                  </a:lnTo>
                  <a:lnTo>
                    <a:pt x="12" y="0"/>
                  </a:lnTo>
                  <a:lnTo>
                    <a:pt x="12" y="2"/>
                  </a:lnTo>
                  <a:lnTo>
                    <a:pt x="15" y="2"/>
                  </a:lnTo>
                  <a:lnTo>
                    <a:pt x="17" y="4"/>
                  </a:lnTo>
                  <a:lnTo>
                    <a:pt x="17" y="4"/>
                  </a:lnTo>
                  <a:lnTo>
                    <a:pt x="19" y="4"/>
                  </a:lnTo>
                  <a:lnTo>
                    <a:pt x="22" y="4"/>
                  </a:lnTo>
                  <a:lnTo>
                    <a:pt x="24" y="4"/>
                  </a:lnTo>
                  <a:lnTo>
                    <a:pt x="24" y="7"/>
                  </a:lnTo>
                  <a:lnTo>
                    <a:pt x="26" y="9"/>
                  </a:lnTo>
                  <a:lnTo>
                    <a:pt x="29" y="12"/>
                  </a:lnTo>
                  <a:lnTo>
                    <a:pt x="36" y="19"/>
                  </a:lnTo>
                  <a:lnTo>
                    <a:pt x="38" y="28"/>
                  </a:lnTo>
                  <a:lnTo>
                    <a:pt x="38" y="66"/>
                  </a:lnTo>
                  <a:lnTo>
                    <a:pt x="36" y="68"/>
                  </a:lnTo>
                  <a:lnTo>
                    <a:pt x="41" y="90"/>
                  </a:lnTo>
                  <a:lnTo>
                    <a:pt x="48" y="94"/>
                  </a:lnTo>
                  <a:lnTo>
                    <a:pt x="50" y="97"/>
                  </a:lnTo>
                  <a:lnTo>
                    <a:pt x="52" y="99"/>
                  </a:lnTo>
                  <a:lnTo>
                    <a:pt x="55" y="99"/>
                  </a:lnTo>
                  <a:lnTo>
                    <a:pt x="62" y="106"/>
                  </a:lnTo>
                  <a:lnTo>
                    <a:pt x="64" y="111"/>
                  </a:lnTo>
                  <a:lnTo>
                    <a:pt x="69" y="118"/>
                  </a:lnTo>
                  <a:lnTo>
                    <a:pt x="71" y="123"/>
                  </a:lnTo>
                  <a:lnTo>
                    <a:pt x="71" y="125"/>
                  </a:lnTo>
                  <a:lnTo>
                    <a:pt x="71" y="127"/>
                  </a:lnTo>
                  <a:lnTo>
                    <a:pt x="69" y="130"/>
                  </a:lnTo>
                  <a:lnTo>
                    <a:pt x="69" y="132"/>
                  </a:lnTo>
                  <a:lnTo>
                    <a:pt x="67" y="132"/>
                  </a:lnTo>
                  <a:lnTo>
                    <a:pt x="64" y="135"/>
                  </a:lnTo>
                  <a:lnTo>
                    <a:pt x="67" y="135"/>
                  </a:lnTo>
                  <a:lnTo>
                    <a:pt x="67" y="137"/>
                  </a:lnTo>
                  <a:lnTo>
                    <a:pt x="67" y="139"/>
                  </a:lnTo>
                  <a:lnTo>
                    <a:pt x="67" y="149"/>
                  </a:lnTo>
                  <a:lnTo>
                    <a:pt x="67" y="151"/>
                  </a:lnTo>
                  <a:lnTo>
                    <a:pt x="64" y="153"/>
                  </a:lnTo>
                  <a:lnTo>
                    <a:pt x="60" y="156"/>
                  </a:lnTo>
                  <a:lnTo>
                    <a:pt x="57" y="161"/>
                  </a:lnTo>
                  <a:lnTo>
                    <a:pt x="55" y="165"/>
                  </a:lnTo>
                  <a:lnTo>
                    <a:pt x="52" y="170"/>
                  </a:lnTo>
                  <a:lnTo>
                    <a:pt x="55" y="175"/>
                  </a:lnTo>
                  <a:lnTo>
                    <a:pt x="55" y="180"/>
                  </a:lnTo>
                  <a:lnTo>
                    <a:pt x="50" y="180"/>
                  </a:lnTo>
                  <a:lnTo>
                    <a:pt x="48" y="177"/>
                  </a:lnTo>
                  <a:lnTo>
                    <a:pt x="50" y="175"/>
                  </a:lnTo>
                  <a:lnTo>
                    <a:pt x="48" y="170"/>
                  </a:lnTo>
                  <a:lnTo>
                    <a:pt x="45" y="168"/>
                  </a:lnTo>
                  <a:lnTo>
                    <a:pt x="41" y="168"/>
                  </a:lnTo>
                  <a:lnTo>
                    <a:pt x="38" y="163"/>
                  </a:lnTo>
                  <a:lnTo>
                    <a:pt x="34" y="158"/>
                  </a:lnTo>
                  <a:lnTo>
                    <a:pt x="34" y="156"/>
                  </a:lnTo>
                  <a:lnTo>
                    <a:pt x="31" y="149"/>
                  </a:lnTo>
                  <a:lnTo>
                    <a:pt x="31" y="146"/>
                  </a:lnTo>
                  <a:lnTo>
                    <a:pt x="34" y="142"/>
                  </a:lnTo>
                  <a:lnTo>
                    <a:pt x="36" y="137"/>
                  </a:lnTo>
                  <a:lnTo>
                    <a:pt x="41" y="132"/>
                  </a:lnTo>
                  <a:lnTo>
                    <a:pt x="41" y="127"/>
                  </a:lnTo>
                  <a:lnTo>
                    <a:pt x="41" y="120"/>
                  </a:lnTo>
                  <a:lnTo>
                    <a:pt x="38" y="118"/>
                  </a:lnTo>
                  <a:lnTo>
                    <a:pt x="34" y="116"/>
                  </a:lnTo>
                  <a:lnTo>
                    <a:pt x="29" y="116"/>
                  </a:lnTo>
                  <a:lnTo>
                    <a:pt x="26" y="118"/>
                  </a:lnTo>
                  <a:lnTo>
                    <a:pt x="24" y="118"/>
                  </a:lnTo>
                  <a:lnTo>
                    <a:pt x="22" y="118"/>
                  </a:lnTo>
                  <a:lnTo>
                    <a:pt x="17" y="116"/>
                  </a:lnTo>
                  <a:lnTo>
                    <a:pt x="17" y="113"/>
                  </a:lnTo>
                  <a:lnTo>
                    <a:pt x="15" y="111"/>
                  </a:lnTo>
                  <a:lnTo>
                    <a:pt x="15" y="109"/>
                  </a:lnTo>
                  <a:lnTo>
                    <a:pt x="12" y="106"/>
                  </a:lnTo>
                  <a:lnTo>
                    <a:pt x="7" y="109"/>
                  </a:lnTo>
                  <a:lnTo>
                    <a:pt x="7" y="106"/>
                  </a:lnTo>
                  <a:lnTo>
                    <a:pt x="5" y="101"/>
                  </a:lnTo>
                  <a:lnTo>
                    <a:pt x="3" y="99"/>
                  </a:lnTo>
                  <a:lnTo>
                    <a:pt x="0" y="97"/>
                  </a:lnTo>
                  <a:lnTo>
                    <a:pt x="3" y="94"/>
                  </a:lnTo>
                  <a:lnTo>
                    <a:pt x="7" y="92"/>
                  </a:lnTo>
                  <a:lnTo>
                    <a:pt x="7" y="87"/>
                  </a:lnTo>
                  <a:lnTo>
                    <a:pt x="7" y="85"/>
                  </a:lnTo>
                  <a:lnTo>
                    <a:pt x="7" y="85"/>
                  </a:lnTo>
                  <a:lnTo>
                    <a:pt x="7" y="80"/>
                  </a:lnTo>
                  <a:lnTo>
                    <a:pt x="7" y="78"/>
                  </a:lnTo>
                  <a:lnTo>
                    <a:pt x="12" y="75"/>
                  </a:lnTo>
                  <a:lnTo>
                    <a:pt x="15" y="73"/>
                  </a:lnTo>
                  <a:lnTo>
                    <a:pt x="17" y="71"/>
                  </a:lnTo>
                  <a:lnTo>
                    <a:pt x="19" y="71"/>
                  </a:lnTo>
                  <a:lnTo>
                    <a:pt x="19" y="68"/>
                  </a:lnTo>
                  <a:lnTo>
                    <a:pt x="17" y="68"/>
                  </a:lnTo>
                  <a:lnTo>
                    <a:pt x="17" y="66"/>
                  </a:lnTo>
                  <a:lnTo>
                    <a:pt x="15" y="64"/>
                  </a:lnTo>
                  <a:lnTo>
                    <a:pt x="17" y="61"/>
                  </a:lnTo>
                  <a:lnTo>
                    <a:pt x="17" y="59"/>
                  </a:lnTo>
                  <a:lnTo>
                    <a:pt x="15" y="56"/>
                  </a:lnTo>
                  <a:lnTo>
                    <a:pt x="17" y="52"/>
                  </a:lnTo>
                  <a:lnTo>
                    <a:pt x="17" y="49"/>
                  </a:lnTo>
                  <a:lnTo>
                    <a:pt x="15" y="47"/>
                  </a:lnTo>
                  <a:lnTo>
                    <a:pt x="15" y="42"/>
                  </a:lnTo>
                  <a:lnTo>
                    <a:pt x="15" y="40"/>
                  </a:lnTo>
                  <a:lnTo>
                    <a:pt x="19" y="35"/>
                  </a:lnTo>
                  <a:lnTo>
                    <a:pt x="19" y="33"/>
                  </a:lnTo>
                  <a:lnTo>
                    <a:pt x="22" y="30"/>
                  </a:lnTo>
                  <a:lnTo>
                    <a:pt x="22" y="26"/>
                  </a:lnTo>
                  <a:lnTo>
                    <a:pt x="19" y="23"/>
                  </a:lnTo>
                  <a:lnTo>
                    <a:pt x="15" y="21"/>
                  </a:lnTo>
                  <a:lnTo>
                    <a:pt x="15" y="19"/>
                  </a:lnTo>
                  <a:lnTo>
                    <a:pt x="17" y="12"/>
                  </a:lnTo>
                  <a:lnTo>
                    <a:pt x="17" y="12"/>
                  </a:lnTo>
                  <a:lnTo>
                    <a:pt x="15" y="9"/>
                  </a:lnTo>
                  <a:lnTo>
                    <a:pt x="12" y="9"/>
                  </a:lnTo>
                  <a:lnTo>
                    <a:pt x="10" y="4"/>
                  </a:lnTo>
                  <a:lnTo>
                    <a:pt x="10" y="4"/>
                  </a:lnTo>
                  <a:lnTo>
                    <a:pt x="7" y="0"/>
                  </a:lnTo>
                  <a:lnTo>
                    <a:pt x="7"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35" name="Madagascar">
              <a:extLst>
                <a:ext uri="{FF2B5EF4-FFF2-40B4-BE49-F238E27FC236}">
                  <a16:creationId xmlns:a16="http://schemas.microsoft.com/office/drawing/2014/main" xmlns="" id="{5445132D-D2A7-4C8E-ADB1-46958BBAB6F6}"/>
                </a:ext>
              </a:extLst>
            </p:cNvPr>
            <p:cNvSpPr>
              <a:spLocks/>
            </p:cNvSpPr>
            <p:nvPr/>
          </p:nvSpPr>
          <p:spPr bwMode="auto">
            <a:xfrm>
              <a:off x="6962604" y="4645140"/>
              <a:ext cx="194124" cy="359867"/>
            </a:xfrm>
            <a:custGeom>
              <a:avLst/>
              <a:gdLst>
                <a:gd name="T0" fmla="*/ 50 w 171"/>
                <a:gd name="T1" fmla="*/ 313 h 317"/>
                <a:gd name="T2" fmla="*/ 81 w 171"/>
                <a:gd name="T3" fmla="*/ 305 h 317"/>
                <a:gd name="T4" fmla="*/ 93 w 171"/>
                <a:gd name="T5" fmla="*/ 287 h 317"/>
                <a:gd name="T6" fmla="*/ 95 w 171"/>
                <a:gd name="T7" fmla="*/ 272 h 317"/>
                <a:gd name="T8" fmla="*/ 100 w 171"/>
                <a:gd name="T9" fmla="*/ 263 h 317"/>
                <a:gd name="T10" fmla="*/ 114 w 171"/>
                <a:gd name="T11" fmla="*/ 227 h 317"/>
                <a:gd name="T12" fmla="*/ 133 w 171"/>
                <a:gd name="T13" fmla="*/ 185 h 317"/>
                <a:gd name="T14" fmla="*/ 142 w 171"/>
                <a:gd name="T15" fmla="*/ 156 h 317"/>
                <a:gd name="T16" fmla="*/ 149 w 171"/>
                <a:gd name="T17" fmla="*/ 126 h 317"/>
                <a:gd name="T18" fmla="*/ 154 w 171"/>
                <a:gd name="T19" fmla="*/ 107 h 317"/>
                <a:gd name="T20" fmla="*/ 156 w 171"/>
                <a:gd name="T21" fmla="*/ 92 h 317"/>
                <a:gd name="T22" fmla="*/ 156 w 171"/>
                <a:gd name="T23" fmla="*/ 81 h 317"/>
                <a:gd name="T24" fmla="*/ 166 w 171"/>
                <a:gd name="T25" fmla="*/ 92 h 317"/>
                <a:gd name="T26" fmla="*/ 171 w 171"/>
                <a:gd name="T27" fmla="*/ 78 h 317"/>
                <a:gd name="T28" fmla="*/ 166 w 171"/>
                <a:gd name="T29" fmla="*/ 64 h 317"/>
                <a:gd name="T30" fmla="*/ 166 w 171"/>
                <a:gd name="T31" fmla="*/ 48 h 317"/>
                <a:gd name="T32" fmla="*/ 161 w 171"/>
                <a:gd name="T33" fmla="*/ 19 h 317"/>
                <a:gd name="T34" fmla="*/ 152 w 171"/>
                <a:gd name="T35" fmla="*/ 7 h 317"/>
                <a:gd name="T36" fmla="*/ 147 w 171"/>
                <a:gd name="T37" fmla="*/ 7 h 317"/>
                <a:gd name="T38" fmla="*/ 142 w 171"/>
                <a:gd name="T39" fmla="*/ 12 h 317"/>
                <a:gd name="T40" fmla="*/ 140 w 171"/>
                <a:gd name="T41" fmla="*/ 24 h 317"/>
                <a:gd name="T42" fmla="*/ 130 w 171"/>
                <a:gd name="T43" fmla="*/ 38 h 317"/>
                <a:gd name="T44" fmla="*/ 123 w 171"/>
                <a:gd name="T45" fmla="*/ 38 h 317"/>
                <a:gd name="T46" fmla="*/ 123 w 171"/>
                <a:gd name="T47" fmla="*/ 50 h 317"/>
                <a:gd name="T48" fmla="*/ 116 w 171"/>
                <a:gd name="T49" fmla="*/ 52 h 317"/>
                <a:gd name="T50" fmla="*/ 119 w 171"/>
                <a:gd name="T51" fmla="*/ 64 h 317"/>
                <a:gd name="T52" fmla="*/ 107 w 171"/>
                <a:gd name="T53" fmla="*/ 71 h 317"/>
                <a:gd name="T54" fmla="*/ 102 w 171"/>
                <a:gd name="T55" fmla="*/ 64 h 317"/>
                <a:gd name="T56" fmla="*/ 100 w 171"/>
                <a:gd name="T57" fmla="*/ 76 h 317"/>
                <a:gd name="T58" fmla="*/ 97 w 171"/>
                <a:gd name="T59" fmla="*/ 83 h 317"/>
                <a:gd name="T60" fmla="*/ 95 w 171"/>
                <a:gd name="T61" fmla="*/ 74 h 317"/>
                <a:gd name="T62" fmla="*/ 85 w 171"/>
                <a:gd name="T63" fmla="*/ 92 h 317"/>
                <a:gd name="T64" fmla="*/ 78 w 171"/>
                <a:gd name="T65" fmla="*/ 83 h 317"/>
                <a:gd name="T66" fmla="*/ 64 w 171"/>
                <a:gd name="T67" fmla="*/ 88 h 317"/>
                <a:gd name="T68" fmla="*/ 62 w 171"/>
                <a:gd name="T69" fmla="*/ 90 h 317"/>
                <a:gd name="T70" fmla="*/ 45 w 171"/>
                <a:gd name="T71" fmla="*/ 97 h 317"/>
                <a:gd name="T72" fmla="*/ 36 w 171"/>
                <a:gd name="T73" fmla="*/ 100 h 317"/>
                <a:gd name="T74" fmla="*/ 24 w 171"/>
                <a:gd name="T75" fmla="*/ 126 h 317"/>
                <a:gd name="T76" fmla="*/ 26 w 171"/>
                <a:gd name="T77" fmla="*/ 142 h 317"/>
                <a:gd name="T78" fmla="*/ 36 w 171"/>
                <a:gd name="T79" fmla="*/ 166 h 317"/>
                <a:gd name="T80" fmla="*/ 31 w 171"/>
                <a:gd name="T81" fmla="*/ 185 h 317"/>
                <a:gd name="T82" fmla="*/ 22 w 171"/>
                <a:gd name="T83" fmla="*/ 199 h 317"/>
                <a:gd name="T84" fmla="*/ 7 w 171"/>
                <a:gd name="T85" fmla="*/ 213 h 317"/>
                <a:gd name="T86" fmla="*/ 3 w 171"/>
                <a:gd name="T87" fmla="*/ 234 h 317"/>
                <a:gd name="T88" fmla="*/ 7 w 171"/>
                <a:gd name="T89" fmla="*/ 256 h 317"/>
                <a:gd name="T90" fmla="*/ 12 w 171"/>
                <a:gd name="T91" fmla="*/ 265 h 317"/>
                <a:gd name="T92" fmla="*/ 7 w 171"/>
                <a:gd name="T93" fmla="*/ 279 h 317"/>
                <a:gd name="T94" fmla="*/ 12 w 171"/>
                <a:gd name="T95" fmla="*/ 296 h 317"/>
                <a:gd name="T96" fmla="*/ 22 w 171"/>
                <a:gd name="T97" fmla="*/ 308 h 317"/>
                <a:gd name="T98" fmla="*/ 33 w 171"/>
                <a:gd name="T99" fmla="*/ 313 h 317"/>
                <a:gd name="T100" fmla="*/ 38 w 171"/>
                <a:gd name="T101" fmla="*/ 3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1" h="317">
                  <a:moveTo>
                    <a:pt x="38" y="317"/>
                  </a:moveTo>
                  <a:lnTo>
                    <a:pt x="41" y="315"/>
                  </a:lnTo>
                  <a:lnTo>
                    <a:pt x="45" y="315"/>
                  </a:lnTo>
                  <a:lnTo>
                    <a:pt x="50" y="313"/>
                  </a:lnTo>
                  <a:lnTo>
                    <a:pt x="55" y="308"/>
                  </a:lnTo>
                  <a:lnTo>
                    <a:pt x="69" y="305"/>
                  </a:lnTo>
                  <a:lnTo>
                    <a:pt x="74" y="308"/>
                  </a:lnTo>
                  <a:lnTo>
                    <a:pt x="81" y="305"/>
                  </a:lnTo>
                  <a:lnTo>
                    <a:pt x="83" y="301"/>
                  </a:lnTo>
                  <a:lnTo>
                    <a:pt x="85" y="301"/>
                  </a:lnTo>
                  <a:lnTo>
                    <a:pt x="88" y="294"/>
                  </a:lnTo>
                  <a:lnTo>
                    <a:pt x="93" y="287"/>
                  </a:lnTo>
                  <a:lnTo>
                    <a:pt x="93" y="284"/>
                  </a:lnTo>
                  <a:lnTo>
                    <a:pt x="95" y="279"/>
                  </a:lnTo>
                  <a:lnTo>
                    <a:pt x="95" y="275"/>
                  </a:lnTo>
                  <a:lnTo>
                    <a:pt x="95" y="272"/>
                  </a:lnTo>
                  <a:lnTo>
                    <a:pt x="97" y="270"/>
                  </a:lnTo>
                  <a:lnTo>
                    <a:pt x="100" y="263"/>
                  </a:lnTo>
                  <a:lnTo>
                    <a:pt x="100" y="263"/>
                  </a:lnTo>
                  <a:lnTo>
                    <a:pt x="100" y="263"/>
                  </a:lnTo>
                  <a:lnTo>
                    <a:pt x="104" y="256"/>
                  </a:lnTo>
                  <a:lnTo>
                    <a:pt x="109" y="239"/>
                  </a:lnTo>
                  <a:lnTo>
                    <a:pt x="111" y="232"/>
                  </a:lnTo>
                  <a:lnTo>
                    <a:pt x="114" y="227"/>
                  </a:lnTo>
                  <a:lnTo>
                    <a:pt x="116" y="220"/>
                  </a:lnTo>
                  <a:lnTo>
                    <a:pt x="121" y="208"/>
                  </a:lnTo>
                  <a:lnTo>
                    <a:pt x="128" y="189"/>
                  </a:lnTo>
                  <a:lnTo>
                    <a:pt x="133" y="185"/>
                  </a:lnTo>
                  <a:lnTo>
                    <a:pt x="133" y="175"/>
                  </a:lnTo>
                  <a:lnTo>
                    <a:pt x="135" y="168"/>
                  </a:lnTo>
                  <a:lnTo>
                    <a:pt x="137" y="166"/>
                  </a:lnTo>
                  <a:lnTo>
                    <a:pt x="142" y="156"/>
                  </a:lnTo>
                  <a:lnTo>
                    <a:pt x="145" y="145"/>
                  </a:lnTo>
                  <a:lnTo>
                    <a:pt x="147" y="135"/>
                  </a:lnTo>
                  <a:lnTo>
                    <a:pt x="149" y="133"/>
                  </a:lnTo>
                  <a:lnTo>
                    <a:pt x="149" y="126"/>
                  </a:lnTo>
                  <a:lnTo>
                    <a:pt x="147" y="123"/>
                  </a:lnTo>
                  <a:lnTo>
                    <a:pt x="149" y="116"/>
                  </a:lnTo>
                  <a:lnTo>
                    <a:pt x="154" y="111"/>
                  </a:lnTo>
                  <a:lnTo>
                    <a:pt x="154" y="107"/>
                  </a:lnTo>
                  <a:lnTo>
                    <a:pt x="156" y="104"/>
                  </a:lnTo>
                  <a:lnTo>
                    <a:pt x="156" y="100"/>
                  </a:lnTo>
                  <a:lnTo>
                    <a:pt x="154" y="97"/>
                  </a:lnTo>
                  <a:lnTo>
                    <a:pt x="156" y="92"/>
                  </a:lnTo>
                  <a:lnTo>
                    <a:pt x="156" y="88"/>
                  </a:lnTo>
                  <a:lnTo>
                    <a:pt x="154" y="85"/>
                  </a:lnTo>
                  <a:lnTo>
                    <a:pt x="154" y="81"/>
                  </a:lnTo>
                  <a:lnTo>
                    <a:pt x="156" y="81"/>
                  </a:lnTo>
                  <a:lnTo>
                    <a:pt x="159" y="81"/>
                  </a:lnTo>
                  <a:lnTo>
                    <a:pt x="159" y="85"/>
                  </a:lnTo>
                  <a:lnTo>
                    <a:pt x="163" y="90"/>
                  </a:lnTo>
                  <a:lnTo>
                    <a:pt x="166" y="92"/>
                  </a:lnTo>
                  <a:lnTo>
                    <a:pt x="168" y="88"/>
                  </a:lnTo>
                  <a:lnTo>
                    <a:pt x="168" y="85"/>
                  </a:lnTo>
                  <a:lnTo>
                    <a:pt x="168" y="83"/>
                  </a:lnTo>
                  <a:lnTo>
                    <a:pt x="171" y="78"/>
                  </a:lnTo>
                  <a:lnTo>
                    <a:pt x="171" y="78"/>
                  </a:lnTo>
                  <a:lnTo>
                    <a:pt x="171" y="74"/>
                  </a:lnTo>
                  <a:lnTo>
                    <a:pt x="166" y="66"/>
                  </a:lnTo>
                  <a:lnTo>
                    <a:pt x="166" y="64"/>
                  </a:lnTo>
                  <a:lnTo>
                    <a:pt x="166" y="62"/>
                  </a:lnTo>
                  <a:lnTo>
                    <a:pt x="166" y="57"/>
                  </a:lnTo>
                  <a:lnTo>
                    <a:pt x="166" y="50"/>
                  </a:lnTo>
                  <a:lnTo>
                    <a:pt x="166" y="48"/>
                  </a:lnTo>
                  <a:lnTo>
                    <a:pt x="168" y="36"/>
                  </a:lnTo>
                  <a:lnTo>
                    <a:pt x="163" y="33"/>
                  </a:lnTo>
                  <a:lnTo>
                    <a:pt x="163" y="21"/>
                  </a:lnTo>
                  <a:lnTo>
                    <a:pt x="161" y="19"/>
                  </a:lnTo>
                  <a:lnTo>
                    <a:pt x="159" y="19"/>
                  </a:lnTo>
                  <a:lnTo>
                    <a:pt x="156" y="14"/>
                  </a:lnTo>
                  <a:lnTo>
                    <a:pt x="156" y="10"/>
                  </a:lnTo>
                  <a:lnTo>
                    <a:pt x="152" y="7"/>
                  </a:lnTo>
                  <a:lnTo>
                    <a:pt x="154" y="5"/>
                  </a:lnTo>
                  <a:lnTo>
                    <a:pt x="152" y="0"/>
                  </a:lnTo>
                  <a:lnTo>
                    <a:pt x="147" y="5"/>
                  </a:lnTo>
                  <a:lnTo>
                    <a:pt x="147" y="7"/>
                  </a:lnTo>
                  <a:lnTo>
                    <a:pt x="145" y="10"/>
                  </a:lnTo>
                  <a:lnTo>
                    <a:pt x="140" y="7"/>
                  </a:lnTo>
                  <a:lnTo>
                    <a:pt x="137" y="7"/>
                  </a:lnTo>
                  <a:lnTo>
                    <a:pt x="142" y="12"/>
                  </a:lnTo>
                  <a:lnTo>
                    <a:pt x="142" y="14"/>
                  </a:lnTo>
                  <a:lnTo>
                    <a:pt x="145" y="19"/>
                  </a:lnTo>
                  <a:lnTo>
                    <a:pt x="145" y="19"/>
                  </a:lnTo>
                  <a:lnTo>
                    <a:pt x="140" y="24"/>
                  </a:lnTo>
                  <a:lnTo>
                    <a:pt x="140" y="31"/>
                  </a:lnTo>
                  <a:lnTo>
                    <a:pt x="137" y="36"/>
                  </a:lnTo>
                  <a:lnTo>
                    <a:pt x="135" y="33"/>
                  </a:lnTo>
                  <a:lnTo>
                    <a:pt x="130" y="38"/>
                  </a:lnTo>
                  <a:lnTo>
                    <a:pt x="130" y="43"/>
                  </a:lnTo>
                  <a:lnTo>
                    <a:pt x="128" y="43"/>
                  </a:lnTo>
                  <a:lnTo>
                    <a:pt x="126" y="43"/>
                  </a:lnTo>
                  <a:lnTo>
                    <a:pt x="123" y="38"/>
                  </a:lnTo>
                  <a:lnTo>
                    <a:pt x="121" y="36"/>
                  </a:lnTo>
                  <a:lnTo>
                    <a:pt x="119" y="40"/>
                  </a:lnTo>
                  <a:lnTo>
                    <a:pt x="119" y="45"/>
                  </a:lnTo>
                  <a:lnTo>
                    <a:pt x="123" y="50"/>
                  </a:lnTo>
                  <a:lnTo>
                    <a:pt x="123" y="50"/>
                  </a:lnTo>
                  <a:lnTo>
                    <a:pt x="123" y="52"/>
                  </a:lnTo>
                  <a:lnTo>
                    <a:pt x="121" y="52"/>
                  </a:lnTo>
                  <a:lnTo>
                    <a:pt x="116" y="52"/>
                  </a:lnTo>
                  <a:lnTo>
                    <a:pt x="116" y="57"/>
                  </a:lnTo>
                  <a:lnTo>
                    <a:pt x="121" y="59"/>
                  </a:lnTo>
                  <a:lnTo>
                    <a:pt x="121" y="62"/>
                  </a:lnTo>
                  <a:lnTo>
                    <a:pt x="119" y="64"/>
                  </a:lnTo>
                  <a:lnTo>
                    <a:pt x="119" y="62"/>
                  </a:lnTo>
                  <a:lnTo>
                    <a:pt x="114" y="62"/>
                  </a:lnTo>
                  <a:lnTo>
                    <a:pt x="114" y="64"/>
                  </a:lnTo>
                  <a:lnTo>
                    <a:pt x="107" y="71"/>
                  </a:lnTo>
                  <a:lnTo>
                    <a:pt x="107" y="66"/>
                  </a:lnTo>
                  <a:lnTo>
                    <a:pt x="109" y="64"/>
                  </a:lnTo>
                  <a:lnTo>
                    <a:pt x="107" y="62"/>
                  </a:lnTo>
                  <a:lnTo>
                    <a:pt x="102" y="64"/>
                  </a:lnTo>
                  <a:lnTo>
                    <a:pt x="104" y="66"/>
                  </a:lnTo>
                  <a:lnTo>
                    <a:pt x="104" y="69"/>
                  </a:lnTo>
                  <a:lnTo>
                    <a:pt x="100" y="71"/>
                  </a:lnTo>
                  <a:lnTo>
                    <a:pt x="100" y="76"/>
                  </a:lnTo>
                  <a:lnTo>
                    <a:pt x="104" y="76"/>
                  </a:lnTo>
                  <a:lnTo>
                    <a:pt x="104" y="78"/>
                  </a:lnTo>
                  <a:lnTo>
                    <a:pt x="100" y="81"/>
                  </a:lnTo>
                  <a:lnTo>
                    <a:pt x="97" y="83"/>
                  </a:lnTo>
                  <a:lnTo>
                    <a:pt x="97" y="78"/>
                  </a:lnTo>
                  <a:lnTo>
                    <a:pt x="95" y="78"/>
                  </a:lnTo>
                  <a:lnTo>
                    <a:pt x="97" y="76"/>
                  </a:lnTo>
                  <a:lnTo>
                    <a:pt x="95" y="74"/>
                  </a:lnTo>
                  <a:lnTo>
                    <a:pt x="85" y="81"/>
                  </a:lnTo>
                  <a:lnTo>
                    <a:pt x="85" y="88"/>
                  </a:lnTo>
                  <a:lnTo>
                    <a:pt x="85" y="90"/>
                  </a:lnTo>
                  <a:lnTo>
                    <a:pt x="85" y="92"/>
                  </a:lnTo>
                  <a:lnTo>
                    <a:pt x="83" y="92"/>
                  </a:lnTo>
                  <a:lnTo>
                    <a:pt x="81" y="90"/>
                  </a:lnTo>
                  <a:lnTo>
                    <a:pt x="81" y="85"/>
                  </a:lnTo>
                  <a:lnTo>
                    <a:pt x="78" y="83"/>
                  </a:lnTo>
                  <a:lnTo>
                    <a:pt x="74" y="90"/>
                  </a:lnTo>
                  <a:lnTo>
                    <a:pt x="67" y="85"/>
                  </a:lnTo>
                  <a:lnTo>
                    <a:pt x="67" y="88"/>
                  </a:lnTo>
                  <a:lnTo>
                    <a:pt x="64" y="88"/>
                  </a:lnTo>
                  <a:lnTo>
                    <a:pt x="64" y="95"/>
                  </a:lnTo>
                  <a:lnTo>
                    <a:pt x="64" y="92"/>
                  </a:lnTo>
                  <a:lnTo>
                    <a:pt x="62" y="95"/>
                  </a:lnTo>
                  <a:lnTo>
                    <a:pt x="62" y="90"/>
                  </a:lnTo>
                  <a:lnTo>
                    <a:pt x="59" y="90"/>
                  </a:lnTo>
                  <a:lnTo>
                    <a:pt x="57" y="92"/>
                  </a:lnTo>
                  <a:lnTo>
                    <a:pt x="55" y="90"/>
                  </a:lnTo>
                  <a:lnTo>
                    <a:pt x="45" y="97"/>
                  </a:lnTo>
                  <a:lnTo>
                    <a:pt x="43" y="97"/>
                  </a:lnTo>
                  <a:lnTo>
                    <a:pt x="41" y="97"/>
                  </a:lnTo>
                  <a:lnTo>
                    <a:pt x="38" y="95"/>
                  </a:lnTo>
                  <a:lnTo>
                    <a:pt x="36" y="100"/>
                  </a:lnTo>
                  <a:lnTo>
                    <a:pt x="36" y="107"/>
                  </a:lnTo>
                  <a:lnTo>
                    <a:pt x="29" y="116"/>
                  </a:lnTo>
                  <a:lnTo>
                    <a:pt x="29" y="119"/>
                  </a:lnTo>
                  <a:lnTo>
                    <a:pt x="24" y="126"/>
                  </a:lnTo>
                  <a:lnTo>
                    <a:pt x="24" y="128"/>
                  </a:lnTo>
                  <a:lnTo>
                    <a:pt x="26" y="130"/>
                  </a:lnTo>
                  <a:lnTo>
                    <a:pt x="24" y="135"/>
                  </a:lnTo>
                  <a:lnTo>
                    <a:pt x="26" y="142"/>
                  </a:lnTo>
                  <a:lnTo>
                    <a:pt x="26" y="147"/>
                  </a:lnTo>
                  <a:lnTo>
                    <a:pt x="31" y="159"/>
                  </a:lnTo>
                  <a:lnTo>
                    <a:pt x="31" y="163"/>
                  </a:lnTo>
                  <a:lnTo>
                    <a:pt x="36" y="166"/>
                  </a:lnTo>
                  <a:lnTo>
                    <a:pt x="36" y="168"/>
                  </a:lnTo>
                  <a:lnTo>
                    <a:pt x="31" y="173"/>
                  </a:lnTo>
                  <a:lnTo>
                    <a:pt x="33" y="175"/>
                  </a:lnTo>
                  <a:lnTo>
                    <a:pt x="31" y="185"/>
                  </a:lnTo>
                  <a:lnTo>
                    <a:pt x="26" y="187"/>
                  </a:lnTo>
                  <a:lnTo>
                    <a:pt x="26" y="194"/>
                  </a:lnTo>
                  <a:lnTo>
                    <a:pt x="24" y="194"/>
                  </a:lnTo>
                  <a:lnTo>
                    <a:pt x="22" y="199"/>
                  </a:lnTo>
                  <a:lnTo>
                    <a:pt x="17" y="201"/>
                  </a:lnTo>
                  <a:lnTo>
                    <a:pt x="17" y="211"/>
                  </a:lnTo>
                  <a:lnTo>
                    <a:pt x="14" y="213"/>
                  </a:lnTo>
                  <a:lnTo>
                    <a:pt x="7" y="213"/>
                  </a:lnTo>
                  <a:lnTo>
                    <a:pt x="7" y="216"/>
                  </a:lnTo>
                  <a:lnTo>
                    <a:pt x="7" y="223"/>
                  </a:lnTo>
                  <a:lnTo>
                    <a:pt x="3" y="230"/>
                  </a:lnTo>
                  <a:lnTo>
                    <a:pt x="3" y="234"/>
                  </a:lnTo>
                  <a:lnTo>
                    <a:pt x="0" y="239"/>
                  </a:lnTo>
                  <a:lnTo>
                    <a:pt x="3" y="242"/>
                  </a:lnTo>
                  <a:lnTo>
                    <a:pt x="3" y="249"/>
                  </a:lnTo>
                  <a:lnTo>
                    <a:pt x="7" y="256"/>
                  </a:lnTo>
                  <a:lnTo>
                    <a:pt x="7" y="260"/>
                  </a:lnTo>
                  <a:lnTo>
                    <a:pt x="7" y="263"/>
                  </a:lnTo>
                  <a:lnTo>
                    <a:pt x="10" y="265"/>
                  </a:lnTo>
                  <a:lnTo>
                    <a:pt x="12" y="265"/>
                  </a:lnTo>
                  <a:lnTo>
                    <a:pt x="12" y="265"/>
                  </a:lnTo>
                  <a:lnTo>
                    <a:pt x="7" y="268"/>
                  </a:lnTo>
                  <a:lnTo>
                    <a:pt x="7" y="272"/>
                  </a:lnTo>
                  <a:lnTo>
                    <a:pt x="7" y="279"/>
                  </a:lnTo>
                  <a:lnTo>
                    <a:pt x="7" y="289"/>
                  </a:lnTo>
                  <a:lnTo>
                    <a:pt x="7" y="291"/>
                  </a:lnTo>
                  <a:lnTo>
                    <a:pt x="10" y="294"/>
                  </a:lnTo>
                  <a:lnTo>
                    <a:pt x="12" y="296"/>
                  </a:lnTo>
                  <a:lnTo>
                    <a:pt x="14" y="298"/>
                  </a:lnTo>
                  <a:lnTo>
                    <a:pt x="17" y="301"/>
                  </a:lnTo>
                  <a:lnTo>
                    <a:pt x="19" y="303"/>
                  </a:lnTo>
                  <a:lnTo>
                    <a:pt x="22" y="308"/>
                  </a:lnTo>
                  <a:lnTo>
                    <a:pt x="24" y="305"/>
                  </a:lnTo>
                  <a:lnTo>
                    <a:pt x="26" y="308"/>
                  </a:lnTo>
                  <a:lnTo>
                    <a:pt x="29" y="308"/>
                  </a:lnTo>
                  <a:lnTo>
                    <a:pt x="33" y="313"/>
                  </a:lnTo>
                  <a:lnTo>
                    <a:pt x="36" y="315"/>
                  </a:lnTo>
                  <a:lnTo>
                    <a:pt x="36" y="315"/>
                  </a:lnTo>
                  <a:lnTo>
                    <a:pt x="38" y="317"/>
                  </a:lnTo>
                  <a:lnTo>
                    <a:pt x="38" y="317"/>
                  </a:lnTo>
                  <a:lnTo>
                    <a:pt x="38" y="31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36" name="Macedonia">
              <a:extLst>
                <a:ext uri="{FF2B5EF4-FFF2-40B4-BE49-F238E27FC236}">
                  <a16:creationId xmlns:a16="http://schemas.microsoft.com/office/drawing/2014/main" xmlns="" id="{65D21F0A-065C-4D53-B1C5-69CF49A04F7F}"/>
                </a:ext>
              </a:extLst>
            </p:cNvPr>
            <p:cNvSpPr>
              <a:spLocks/>
            </p:cNvSpPr>
            <p:nvPr/>
          </p:nvSpPr>
          <p:spPr bwMode="auto">
            <a:xfrm>
              <a:off x="6374557" y="3184104"/>
              <a:ext cx="64708" cy="51085"/>
            </a:xfrm>
            <a:custGeom>
              <a:avLst/>
              <a:gdLst>
                <a:gd name="T0" fmla="*/ 41 w 57"/>
                <a:gd name="T1" fmla="*/ 0 h 45"/>
                <a:gd name="T2" fmla="*/ 48 w 57"/>
                <a:gd name="T3" fmla="*/ 7 h 45"/>
                <a:gd name="T4" fmla="*/ 55 w 57"/>
                <a:gd name="T5" fmla="*/ 17 h 45"/>
                <a:gd name="T6" fmla="*/ 55 w 57"/>
                <a:gd name="T7" fmla="*/ 21 h 45"/>
                <a:gd name="T8" fmla="*/ 57 w 57"/>
                <a:gd name="T9" fmla="*/ 26 h 45"/>
                <a:gd name="T10" fmla="*/ 52 w 57"/>
                <a:gd name="T11" fmla="*/ 28 h 45"/>
                <a:gd name="T12" fmla="*/ 50 w 57"/>
                <a:gd name="T13" fmla="*/ 28 h 45"/>
                <a:gd name="T14" fmla="*/ 43 w 57"/>
                <a:gd name="T15" fmla="*/ 33 h 45"/>
                <a:gd name="T16" fmla="*/ 34 w 57"/>
                <a:gd name="T17" fmla="*/ 31 h 45"/>
                <a:gd name="T18" fmla="*/ 29 w 57"/>
                <a:gd name="T19" fmla="*/ 35 h 45"/>
                <a:gd name="T20" fmla="*/ 29 w 57"/>
                <a:gd name="T21" fmla="*/ 35 h 45"/>
                <a:gd name="T22" fmla="*/ 22 w 57"/>
                <a:gd name="T23" fmla="*/ 38 h 45"/>
                <a:gd name="T24" fmla="*/ 12 w 57"/>
                <a:gd name="T25" fmla="*/ 45 h 45"/>
                <a:gd name="T26" fmla="*/ 12 w 57"/>
                <a:gd name="T27" fmla="*/ 45 h 45"/>
                <a:gd name="T28" fmla="*/ 8 w 57"/>
                <a:gd name="T29" fmla="*/ 40 h 45"/>
                <a:gd name="T30" fmla="*/ 5 w 57"/>
                <a:gd name="T31" fmla="*/ 35 h 45"/>
                <a:gd name="T32" fmla="*/ 3 w 57"/>
                <a:gd name="T33" fmla="*/ 28 h 45"/>
                <a:gd name="T34" fmla="*/ 0 w 57"/>
                <a:gd name="T35" fmla="*/ 21 h 45"/>
                <a:gd name="T36" fmla="*/ 0 w 57"/>
                <a:gd name="T37" fmla="*/ 14 h 45"/>
                <a:gd name="T38" fmla="*/ 3 w 57"/>
                <a:gd name="T39" fmla="*/ 14 h 45"/>
                <a:gd name="T40" fmla="*/ 3 w 57"/>
                <a:gd name="T41" fmla="*/ 12 h 45"/>
                <a:gd name="T42" fmla="*/ 3 w 57"/>
                <a:gd name="T43" fmla="*/ 9 h 45"/>
                <a:gd name="T44" fmla="*/ 10 w 57"/>
                <a:gd name="T45" fmla="*/ 7 h 45"/>
                <a:gd name="T46" fmla="*/ 12 w 57"/>
                <a:gd name="T47" fmla="*/ 5 h 45"/>
                <a:gd name="T48" fmla="*/ 17 w 57"/>
                <a:gd name="T49" fmla="*/ 2 h 45"/>
                <a:gd name="T50" fmla="*/ 26 w 57"/>
                <a:gd name="T51" fmla="*/ 0 h 45"/>
                <a:gd name="T52" fmla="*/ 29 w 57"/>
                <a:gd name="T53" fmla="*/ 0 h 45"/>
                <a:gd name="T54" fmla="*/ 36 w 57"/>
                <a:gd name="T55" fmla="*/ 0 h 45"/>
                <a:gd name="T56" fmla="*/ 41 w 57"/>
                <a:gd name="T57" fmla="*/ 0 h 45"/>
                <a:gd name="T58" fmla="*/ 41 w 57"/>
                <a:gd name="T5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 h="45">
                  <a:moveTo>
                    <a:pt x="41" y="0"/>
                  </a:moveTo>
                  <a:lnTo>
                    <a:pt x="48" y="7"/>
                  </a:lnTo>
                  <a:lnTo>
                    <a:pt x="55" y="17"/>
                  </a:lnTo>
                  <a:lnTo>
                    <a:pt x="55" y="21"/>
                  </a:lnTo>
                  <a:lnTo>
                    <a:pt x="57" y="26"/>
                  </a:lnTo>
                  <a:lnTo>
                    <a:pt x="52" y="28"/>
                  </a:lnTo>
                  <a:lnTo>
                    <a:pt x="50" y="28"/>
                  </a:lnTo>
                  <a:lnTo>
                    <a:pt x="43" y="33"/>
                  </a:lnTo>
                  <a:lnTo>
                    <a:pt x="34" y="31"/>
                  </a:lnTo>
                  <a:lnTo>
                    <a:pt x="29" y="35"/>
                  </a:lnTo>
                  <a:lnTo>
                    <a:pt x="29" y="35"/>
                  </a:lnTo>
                  <a:lnTo>
                    <a:pt x="22" y="38"/>
                  </a:lnTo>
                  <a:lnTo>
                    <a:pt x="12" y="45"/>
                  </a:lnTo>
                  <a:lnTo>
                    <a:pt x="12" y="45"/>
                  </a:lnTo>
                  <a:lnTo>
                    <a:pt x="8" y="40"/>
                  </a:lnTo>
                  <a:lnTo>
                    <a:pt x="5" y="35"/>
                  </a:lnTo>
                  <a:lnTo>
                    <a:pt x="3" y="28"/>
                  </a:lnTo>
                  <a:lnTo>
                    <a:pt x="0" y="21"/>
                  </a:lnTo>
                  <a:lnTo>
                    <a:pt x="0" y="14"/>
                  </a:lnTo>
                  <a:lnTo>
                    <a:pt x="3" y="14"/>
                  </a:lnTo>
                  <a:lnTo>
                    <a:pt x="3" y="12"/>
                  </a:lnTo>
                  <a:lnTo>
                    <a:pt x="3" y="9"/>
                  </a:lnTo>
                  <a:lnTo>
                    <a:pt x="10" y="7"/>
                  </a:lnTo>
                  <a:lnTo>
                    <a:pt x="12" y="5"/>
                  </a:lnTo>
                  <a:lnTo>
                    <a:pt x="17" y="2"/>
                  </a:lnTo>
                  <a:lnTo>
                    <a:pt x="26" y="0"/>
                  </a:lnTo>
                  <a:lnTo>
                    <a:pt x="29" y="0"/>
                  </a:lnTo>
                  <a:lnTo>
                    <a:pt x="36" y="0"/>
                  </a:lnTo>
                  <a:lnTo>
                    <a:pt x="41" y="0"/>
                  </a:lnTo>
                  <a:lnTo>
                    <a:pt x="41"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37" name="Luxembourg">
              <a:extLst>
                <a:ext uri="{FF2B5EF4-FFF2-40B4-BE49-F238E27FC236}">
                  <a16:creationId xmlns:a16="http://schemas.microsoft.com/office/drawing/2014/main" xmlns="" id="{99574759-94A6-4612-BEE9-9154CD2DC1E2}"/>
                </a:ext>
              </a:extLst>
            </p:cNvPr>
            <p:cNvSpPr>
              <a:spLocks/>
            </p:cNvSpPr>
            <p:nvPr/>
          </p:nvSpPr>
          <p:spPr bwMode="auto">
            <a:xfrm>
              <a:off x="6007879" y="2936625"/>
              <a:ext cx="18164" cy="24975"/>
            </a:xfrm>
            <a:custGeom>
              <a:avLst/>
              <a:gdLst>
                <a:gd name="T0" fmla="*/ 4 w 16"/>
                <a:gd name="T1" fmla="*/ 14 h 22"/>
                <a:gd name="T2" fmla="*/ 4 w 16"/>
                <a:gd name="T3" fmla="*/ 12 h 22"/>
                <a:gd name="T4" fmla="*/ 2 w 16"/>
                <a:gd name="T5" fmla="*/ 12 h 22"/>
                <a:gd name="T6" fmla="*/ 2 w 16"/>
                <a:gd name="T7" fmla="*/ 7 h 22"/>
                <a:gd name="T8" fmla="*/ 0 w 16"/>
                <a:gd name="T9" fmla="*/ 7 h 22"/>
                <a:gd name="T10" fmla="*/ 2 w 16"/>
                <a:gd name="T11" fmla="*/ 3 h 22"/>
                <a:gd name="T12" fmla="*/ 4 w 16"/>
                <a:gd name="T13" fmla="*/ 0 h 22"/>
                <a:gd name="T14" fmla="*/ 7 w 16"/>
                <a:gd name="T15" fmla="*/ 0 h 22"/>
                <a:gd name="T16" fmla="*/ 11 w 16"/>
                <a:gd name="T17" fmla="*/ 5 h 22"/>
                <a:gd name="T18" fmla="*/ 14 w 16"/>
                <a:gd name="T19" fmla="*/ 10 h 22"/>
                <a:gd name="T20" fmla="*/ 16 w 16"/>
                <a:gd name="T21" fmla="*/ 12 h 22"/>
                <a:gd name="T22" fmla="*/ 16 w 16"/>
                <a:gd name="T23" fmla="*/ 19 h 22"/>
                <a:gd name="T24" fmla="*/ 11 w 16"/>
                <a:gd name="T25" fmla="*/ 22 h 22"/>
                <a:gd name="T26" fmla="*/ 7 w 16"/>
                <a:gd name="T27" fmla="*/ 19 h 22"/>
                <a:gd name="T28" fmla="*/ 4 w 16"/>
                <a:gd name="T29" fmla="*/ 14 h 22"/>
                <a:gd name="T30" fmla="*/ 4 w 16"/>
                <a:gd name="T31" fmla="*/ 14 h 22"/>
                <a:gd name="T32" fmla="*/ 4 w 16"/>
                <a:gd name="T33"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22">
                  <a:moveTo>
                    <a:pt x="4" y="14"/>
                  </a:moveTo>
                  <a:lnTo>
                    <a:pt x="4" y="12"/>
                  </a:lnTo>
                  <a:lnTo>
                    <a:pt x="2" y="12"/>
                  </a:lnTo>
                  <a:lnTo>
                    <a:pt x="2" y="7"/>
                  </a:lnTo>
                  <a:lnTo>
                    <a:pt x="0" y="7"/>
                  </a:lnTo>
                  <a:lnTo>
                    <a:pt x="2" y="3"/>
                  </a:lnTo>
                  <a:lnTo>
                    <a:pt x="4" y="0"/>
                  </a:lnTo>
                  <a:lnTo>
                    <a:pt x="7" y="0"/>
                  </a:lnTo>
                  <a:lnTo>
                    <a:pt x="11" y="5"/>
                  </a:lnTo>
                  <a:lnTo>
                    <a:pt x="14" y="10"/>
                  </a:lnTo>
                  <a:lnTo>
                    <a:pt x="16" y="12"/>
                  </a:lnTo>
                  <a:lnTo>
                    <a:pt x="16" y="19"/>
                  </a:lnTo>
                  <a:lnTo>
                    <a:pt x="11" y="22"/>
                  </a:lnTo>
                  <a:lnTo>
                    <a:pt x="7" y="19"/>
                  </a:lnTo>
                  <a:lnTo>
                    <a:pt x="4" y="14"/>
                  </a:lnTo>
                  <a:lnTo>
                    <a:pt x="4" y="14"/>
                  </a:lnTo>
                  <a:lnTo>
                    <a:pt x="4" y="14"/>
                  </a:lnTo>
                  <a:close/>
                </a:path>
              </a:pathLst>
            </a:custGeom>
            <a:solidFill>
              <a:schemeClr val="accent1">
                <a:lumMod val="40000"/>
                <a:lumOff val="60000"/>
              </a:schemeClr>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38" name="Lithuania">
              <a:extLst>
                <a:ext uri="{FF2B5EF4-FFF2-40B4-BE49-F238E27FC236}">
                  <a16:creationId xmlns:a16="http://schemas.microsoft.com/office/drawing/2014/main" xmlns="" id="{1C86B28C-A0F0-4489-B657-5BC8EC364BA6}"/>
                </a:ext>
              </a:extLst>
            </p:cNvPr>
            <p:cNvSpPr>
              <a:spLocks/>
            </p:cNvSpPr>
            <p:nvPr/>
          </p:nvSpPr>
          <p:spPr bwMode="auto">
            <a:xfrm>
              <a:off x="6350717" y="2711850"/>
              <a:ext cx="126010" cy="93089"/>
            </a:xfrm>
            <a:custGeom>
              <a:avLst/>
              <a:gdLst>
                <a:gd name="T0" fmla="*/ 36 w 111"/>
                <a:gd name="T1" fmla="*/ 52 h 82"/>
                <a:gd name="T2" fmla="*/ 36 w 111"/>
                <a:gd name="T3" fmla="*/ 44 h 82"/>
                <a:gd name="T4" fmla="*/ 31 w 111"/>
                <a:gd name="T5" fmla="*/ 40 h 82"/>
                <a:gd name="T6" fmla="*/ 19 w 111"/>
                <a:gd name="T7" fmla="*/ 40 h 82"/>
                <a:gd name="T8" fmla="*/ 7 w 111"/>
                <a:gd name="T9" fmla="*/ 30 h 82"/>
                <a:gd name="T10" fmla="*/ 0 w 111"/>
                <a:gd name="T11" fmla="*/ 30 h 82"/>
                <a:gd name="T12" fmla="*/ 0 w 111"/>
                <a:gd name="T13" fmla="*/ 21 h 82"/>
                <a:gd name="T14" fmla="*/ 3 w 111"/>
                <a:gd name="T15" fmla="*/ 14 h 82"/>
                <a:gd name="T16" fmla="*/ 12 w 111"/>
                <a:gd name="T17" fmla="*/ 4 h 82"/>
                <a:gd name="T18" fmla="*/ 29 w 111"/>
                <a:gd name="T19" fmla="*/ 2 h 82"/>
                <a:gd name="T20" fmla="*/ 38 w 111"/>
                <a:gd name="T21" fmla="*/ 4 h 82"/>
                <a:gd name="T22" fmla="*/ 47 w 111"/>
                <a:gd name="T23" fmla="*/ 0 h 82"/>
                <a:gd name="T24" fmla="*/ 52 w 111"/>
                <a:gd name="T25" fmla="*/ 2 h 82"/>
                <a:gd name="T26" fmla="*/ 62 w 111"/>
                <a:gd name="T27" fmla="*/ 7 h 82"/>
                <a:gd name="T28" fmla="*/ 71 w 111"/>
                <a:gd name="T29" fmla="*/ 4 h 82"/>
                <a:gd name="T30" fmla="*/ 85 w 111"/>
                <a:gd name="T31" fmla="*/ 9 h 82"/>
                <a:gd name="T32" fmla="*/ 97 w 111"/>
                <a:gd name="T33" fmla="*/ 16 h 82"/>
                <a:gd name="T34" fmla="*/ 109 w 111"/>
                <a:gd name="T35" fmla="*/ 23 h 82"/>
                <a:gd name="T36" fmla="*/ 104 w 111"/>
                <a:gd name="T37" fmla="*/ 30 h 82"/>
                <a:gd name="T38" fmla="*/ 109 w 111"/>
                <a:gd name="T39" fmla="*/ 37 h 82"/>
                <a:gd name="T40" fmla="*/ 97 w 111"/>
                <a:gd name="T41" fmla="*/ 49 h 82"/>
                <a:gd name="T42" fmla="*/ 92 w 111"/>
                <a:gd name="T43" fmla="*/ 56 h 82"/>
                <a:gd name="T44" fmla="*/ 97 w 111"/>
                <a:gd name="T45" fmla="*/ 63 h 82"/>
                <a:gd name="T46" fmla="*/ 92 w 111"/>
                <a:gd name="T47" fmla="*/ 61 h 82"/>
                <a:gd name="T48" fmla="*/ 85 w 111"/>
                <a:gd name="T49" fmla="*/ 68 h 82"/>
                <a:gd name="T50" fmla="*/ 81 w 111"/>
                <a:gd name="T51" fmla="*/ 75 h 82"/>
                <a:gd name="T52" fmla="*/ 71 w 111"/>
                <a:gd name="T53" fmla="*/ 78 h 82"/>
                <a:gd name="T54" fmla="*/ 57 w 111"/>
                <a:gd name="T55" fmla="*/ 78 h 82"/>
                <a:gd name="T56" fmla="*/ 50 w 111"/>
                <a:gd name="T57" fmla="*/ 78 h 82"/>
                <a:gd name="T58" fmla="*/ 47 w 111"/>
                <a:gd name="T59" fmla="*/ 63 h 82"/>
                <a:gd name="T60" fmla="*/ 40 w 111"/>
                <a:gd name="T61" fmla="*/ 59 h 82"/>
                <a:gd name="T62" fmla="*/ 36 w 111"/>
                <a:gd name="T63" fmla="*/ 5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82">
                  <a:moveTo>
                    <a:pt x="36" y="59"/>
                  </a:moveTo>
                  <a:lnTo>
                    <a:pt x="36" y="52"/>
                  </a:lnTo>
                  <a:lnTo>
                    <a:pt x="38" y="47"/>
                  </a:lnTo>
                  <a:lnTo>
                    <a:pt x="36" y="44"/>
                  </a:lnTo>
                  <a:lnTo>
                    <a:pt x="33" y="44"/>
                  </a:lnTo>
                  <a:lnTo>
                    <a:pt x="31" y="40"/>
                  </a:lnTo>
                  <a:lnTo>
                    <a:pt x="29" y="40"/>
                  </a:lnTo>
                  <a:lnTo>
                    <a:pt x="19" y="40"/>
                  </a:lnTo>
                  <a:lnTo>
                    <a:pt x="14" y="37"/>
                  </a:lnTo>
                  <a:lnTo>
                    <a:pt x="7" y="30"/>
                  </a:lnTo>
                  <a:lnTo>
                    <a:pt x="0" y="30"/>
                  </a:lnTo>
                  <a:lnTo>
                    <a:pt x="0" y="30"/>
                  </a:lnTo>
                  <a:lnTo>
                    <a:pt x="3" y="28"/>
                  </a:lnTo>
                  <a:lnTo>
                    <a:pt x="0" y="21"/>
                  </a:lnTo>
                  <a:lnTo>
                    <a:pt x="0" y="16"/>
                  </a:lnTo>
                  <a:lnTo>
                    <a:pt x="3" y="14"/>
                  </a:lnTo>
                  <a:lnTo>
                    <a:pt x="5" y="9"/>
                  </a:lnTo>
                  <a:lnTo>
                    <a:pt x="12" y="4"/>
                  </a:lnTo>
                  <a:lnTo>
                    <a:pt x="21" y="2"/>
                  </a:lnTo>
                  <a:lnTo>
                    <a:pt x="29" y="2"/>
                  </a:lnTo>
                  <a:lnTo>
                    <a:pt x="36" y="2"/>
                  </a:lnTo>
                  <a:lnTo>
                    <a:pt x="38" y="4"/>
                  </a:lnTo>
                  <a:lnTo>
                    <a:pt x="43" y="0"/>
                  </a:lnTo>
                  <a:lnTo>
                    <a:pt x="47" y="0"/>
                  </a:lnTo>
                  <a:lnTo>
                    <a:pt x="47" y="2"/>
                  </a:lnTo>
                  <a:lnTo>
                    <a:pt x="52" y="2"/>
                  </a:lnTo>
                  <a:lnTo>
                    <a:pt x="55" y="7"/>
                  </a:lnTo>
                  <a:lnTo>
                    <a:pt x="62" y="7"/>
                  </a:lnTo>
                  <a:lnTo>
                    <a:pt x="64" y="9"/>
                  </a:lnTo>
                  <a:lnTo>
                    <a:pt x="71" y="4"/>
                  </a:lnTo>
                  <a:lnTo>
                    <a:pt x="78" y="7"/>
                  </a:lnTo>
                  <a:lnTo>
                    <a:pt x="85" y="9"/>
                  </a:lnTo>
                  <a:lnTo>
                    <a:pt x="92" y="14"/>
                  </a:lnTo>
                  <a:lnTo>
                    <a:pt x="97" y="16"/>
                  </a:lnTo>
                  <a:lnTo>
                    <a:pt x="102" y="23"/>
                  </a:lnTo>
                  <a:lnTo>
                    <a:pt x="109" y="23"/>
                  </a:lnTo>
                  <a:lnTo>
                    <a:pt x="111" y="26"/>
                  </a:lnTo>
                  <a:lnTo>
                    <a:pt x="104" y="30"/>
                  </a:lnTo>
                  <a:lnTo>
                    <a:pt x="109" y="33"/>
                  </a:lnTo>
                  <a:lnTo>
                    <a:pt x="109" y="37"/>
                  </a:lnTo>
                  <a:lnTo>
                    <a:pt x="102" y="42"/>
                  </a:lnTo>
                  <a:lnTo>
                    <a:pt x="97" y="49"/>
                  </a:lnTo>
                  <a:lnTo>
                    <a:pt x="95" y="49"/>
                  </a:lnTo>
                  <a:lnTo>
                    <a:pt x="92" y="56"/>
                  </a:lnTo>
                  <a:lnTo>
                    <a:pt x="97" y="59"/>
                  </a:lnTo>
                  <a:lnTo>
                    <a:pt x="97" y="63"/>
                  </a:lnTo>
                  <a:lnTo>
                    <a:pt x="92" y="63"/>
                  </a:lnTo>
                  <a:lnTo>
                    <a:pt x="92" y="61"/>
                  </a:lnTo>
                  <a:lnTo>
                    <a:pt x="88" y="63"/>
                  </a:lnTo>
                  <a:lnTo>
                    <a:pt x="85" y="68"/>
                  </a:lnTo>
                  <a:lnTo>
                    <a:pt x="78" y="68"/>
                  </a:lnTo>
                  <a:lnTo>
                    <a:pt x="81" y="75"/>
                  </a:lnTo>
                  <a:lnTo>
                    <a:pt x="78" y="75"/>
                  </a:lnTo>
                  <a:lnTo>
                    <a:pt x="71" y="78"/>
                  </a:lnTo>
                  <a:lnTo>
                    <a:pt x="66" y="75"/>
                  </a:lnTo>
                  <a:lnTo>
                    <a:pt x="57" y="78"/>
                  </a:lnTo>
                  <a:lnTo>
                    <a:pt x="52" y="82"/>
                  </a:lnTo>
                  <a:lnTo>
                    <a:pt x="50" y="78"/>
                  </a:lnTo>
                  <a:lnTo>
                    <a:pt x="50" y="70"/>
                  </a:lnTo>
                  <a:lnTo>
                    <a:pt x="47" y="63"/>
                  </a:lnTo>
                  <a:lnTo>
                    <a:pt x="45" y="63"/>
                  </a:lnTo>
                  <a:lnTo>
                    <a:pt x="40" y="59"/>
                  </a:lnTo>
                  <a:lnTo>
                    <a:pt x="36" y="59"/>
                  </a:lnTo>
                  <a:lnTo>
                    <a:pt x="36" y="5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39" name="Liechtenstein">
              <a:extLst>
                <a:ext uri="{FF2B5EF4-FFF2-40B4-BE49-F238E27FC236}">
                  <a16:creationId xmlns:a16="http://schemas.microsoft.com/office/drawing/2014/main" xmlns="" id="{BD94C11C-583C-4AA8-9294-6989EE1408CE}"/>
                </a:ext>
              </a:extLst>
            </p:cNvPr>
            <p:cNvSpPr>
              <a:spLocks/>
            </p:cNvSpPr>
            <p:nvPr/>
          </p:nvSpPr>
          <p:spPr bwMode="auto">
            <a:xfrm>
              <a:off x="6100967" y="3028578"/>
              <a:ext cx="5676" cy="4541"/>
            </a:xfrm>
            <a:custGeom>
              <a:avLst/>
              <a:gdLst>
                <a:gd name="T0" fmla="*/ 3 w 5"/>
                <a:gd name="T1" fmla="*/ 0 h 4"/>
                <a:gd name="T2" fmla="*/ 5 w 5"/>
                <a:gd name="T3" fmla="*/ 2 h 4"/>
                <a:gd name="T4" fmla="*/ 5 w 5"/>
                <a:gd name="T5" fmla="*/ 4 h 4"/>
                <a:gd name="T6" fmla="*/ 3 w 5"/>
                <a:gd name="T7" fmla="*/ 4 h 4"/>
                <a:gd name="T8" fmla="*/ 0 w 5"/>
                <a:gd name="T9" fmla="*/ 2 h 4"/>
                <a:gd name="T10" fmla="*/ 3 w 5"/>
                <a:gd name="T11" fmla="*/ 0 h 4"/>
                <a:gd name="T12" fmla="*/ 3 w 5"/>
                <a:gd name="T13" fmla="*/ 0 h 4"/>
                <a:gd name="T14" fmla="*/ 3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3" y="0"/>
                  </a:moveTo>
                  <a:lnTo>
                    <a:pt x="5" y="2"/>
                  </a:lnTo>
                  <a:lnTo>
                    <a:pt x="5" y="4"/>
                  </a:lnTo>
                  <a:lnTo>
                    <a:pt x="3" y="4"/>
                  </a:lnTo>
                  <a:lnTo>
                    <a:pt x="0" y="2"/>
                  </a:lnTo>
                  <a:lnTo>
                    <a:pt x="3" y="0"/>
                  </a:lnTo>
                  <a:lnTo>
                    <a:pt x="3" y="0"/>
                  </a:lnTo>
                  <a:lnTo>
                    <a:pt x="3"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40" name="Libya">
              <a:extLst>
                <a:ext uri="{FF2B5EF4-FFF2-40B4-BE49-F238E27FC236}">
                  <a16:creationId xmlns:a16="http://schemas.microsoft.com/office/drawing/2014/main" xmlns="" id="{60D12111-5DAE-4B94-A9BE-B9BD50C6BB21}"/>
                </a:ext>
              </a:extLst>
            </p:cNvPr>
            <p:cNvSpPr>
              <a:spLocks/>
            </p:cNvSpPr>
            <p:nvPr/>
          </p:nvSpPr>
          <p:spPr bwMode="auto">
            <a:xfrm>
              <a:off x="6116860" y="3461099"/>
              <a:ext cx="395059" cy="364408"/>
            </a:xfrm>
            <a:custGeom>
              <a:avLst/>
              <a:gdLst>
                <a:gd name="T0" fmla="*/ 327 w 348"/>
                <a:gd name="T1" fmla="*/ 314 h 321"/>
                <a:gd name="T2" fmla="*/ 339 w 348"/>
                <a:gd name="T3" fmla="*/ 90 h 321"/>
                <a:gd name="T4" fmla="*/ 334 w 348"/>
                <a:gd name="T5" fmla="*/ 73 h 321"/>
                <a:gd name="T6" fmla="*/ 341 w 348"/>
                <a:gd name="T7" fmla="*/ 59 h 321"/>
                <a:gd name="T8" fmla="*/ 339 w 348"/>
                <a:gd name="T9" fmla="*/ 47 h 321"/>
                <a:gd name="T10" fmla="*/ 341 w 348"/>
                <a:gd name="T11" fmla="*/ 35 h 321"/>
                <a:gd name="T12" fmla="*/ 336 w 348"/>
                <a:gd name="T13" fmla="*/ 26 h 321"/>
                <a:gd name="T14" fmla="*/ 327 w 348"/>
                <a:gd name="T15" fmla="*/ 26 h 321"/>
                <a:gd name="T16" fmla="*/ 310 w 348"/>
                <a:gd name="T17" fmla="*/ 21 h 321"/>
                <a:gd name="T18" fmla="*/ 296 w 348"/>
                <a:gd name="T19" fmla="*/ 16 h 321"/>
                <a:gd name="T20" fmla="*/ 296 w 348"/>
                <a:gd name="T21" fmla="*/ 14 h 321"/>
                <a:gd name="T22" fmla="*/ 287 w 348"/>
                <a:gd name="T23" fmla="*/ 7 h 321"/>
                <a:gd name="T24" fmla="*/ 272 w 348"/>
                <a:gd name="T25" fmla="*/ 4 h 321"/>
                <a:gd name="T26" fmla="*/ 270 w 348"/>
                <a:gd name="T27" fmla="*/ 4 h 321"/>
                <a:gd name="T28" fmla="*/ 263 w 348"/>
                <a:gd name="T29" fmla="*/ 2 h 321"/>
                <a:gd name="T30" fmla="*/ 244 w 348"/>
                <a:gd name="T31" fmla="*/ 7 h 321"/>
                <a:gd name="T32" fmla="*/ 230 w 348"/>
                <a:gd name="T33" fmla="*/ 16 h 321"/>
                <a:gd name="T34" fmla="*/ 225 w 348"/>
                <a:gd name="T35" fmla="*/ 26 h 321"/>
                <a:gd name="T36" fmla="*/ 230 w 348"/>
                <a:gd name="T37" fmla="*/ 42 h 321"/>
                <a:gd name="T38" fmla="*/ 230 w 348"/>
                <a:gd name="T39" fmla="*/ 56 h 321"/>
                <a:gd name="T40" fmla="*/ 223 w 348"/>
                <a:gd name="T41" fmla="*/ 66 h 321"/>
                <a:gd name="T42" fmla="*/ 211 w 348"/>
                <a:gd name="T43" fmla="*/ 73 h 321"/>
                <a:gd name="T44" fmla="*/ 192 w 348"/>
                <a:gd name="T45" fmla="*/ 64 h 321"/>
                <a:gd name="T46" fmla="*/ 175 w 348"/>
                <a:gd name="T47" fmla="*/ 52 h 321"/>
                <a:gd name="T48" fmla="*/ 152 w 348"/>
                <a:gd name="T49" fmla="*/ 45 h 321"/>
                <a:gd name="T50" fmla="*/ 140 w 348"/>
                <a:gd name="T51" fmla="*/ 45 h 321"/>
                <a:gd name="T52" fmla="*/ 126 w 348"/>
                <a:gd name="T53" fmla="*/ 28 h 321"/>
                <a:gd name="T54" fmla="*/ 121 w 348"/>
                <a:gd name="T55" fmla="*/ 14 h 321"/>
                <a:gd name="T56" fmla="*/ 100 w 348"/>
                <a:gd name="T57" fmla="*/ 7 h 321"/>
                <a:gd name="T58" fmla="*/ 78 w 348"/>
                <a:gd name="T59" fmla="*/ 4 h 321"/>
                <a:gd name="T60" fmla="*/ 52 w 348"/>
                <a:gd name="T61" fmla="*/ 4 h 321"/>
                <a:gd name="T62" fmla="*/ 43 w 348"/>
                <a:gd name="T63" fmla="*/ 0 h 321"/>
                <a:gd name="T64" fmla="*/ 45 w 348"/>
                <a:gd name="T65" fmla="*/ 9 h 321"/>
                <a:gd name="T66" fmla="*/ 41 w 348"/>
                <a:gd name="T67" fmla="*/ 19 h 321"/>
                <a:gd name="T68" fmla="*/ 29 w 348"/>
                <a:gd name="T69" fmla="*/ 30 h 321"/>
                <a:gd name="T70" fmla="*/ 19 w 348"/>
                <a:gd name="T71" fmla="*/ 35 h 321"/>
                <a:gd name="T72" fmla="*/ 15 w 348"/>
                <a:gd name="T73" fmla="*/ 40 h 321"/>
                <a:gd name="T74" fmla="*/ 17 w 348"/>
                <a:gd name="T75" fmla="*/ 49 h 321"/>
                <a:gd name="T76" fmla="*/ 17 w 348"/>
                <a:gd name="T77" fmla="*/ 56 h 321"/>
                <a:gd name="T78" fmla="*/ 15 w 348"/>
                <a:gd name="T79" fmla="*/ 61 h 321"/>
                <a:gd name="T80" fmla="*/ 10 w 348"/>
                <a:gd name="T81" fmla="*/ 66 h 321"/>
                <a:gd name="T82" fmla="*/ 5 w 348"/>
                <a:gd name="T83" fmla="*/ 68 h 321"/>
                <a:gd name="T84" fmla="*/ 3 w 348"/>
                <a:gd name="T85" fmla="*/ 71 h 321"/>
                <a:gd name="T86" fmla="*/ 5 w 348"/>
                <a:gd name="T87" fmla="*/ 78 h 321"/>
                <a:gd name="T88" fmla="*/ 8 w 348"/>
                <a:gd name="T89" fmla="*/ 99 h 321"/>
                <a:gd name="T90" fmla="*/ 8 w 348"/>
                <a:gd name="T91" fmla="*/ 109 h 321"/>
                <a:gd name="T92" fmla="*/ 12 w 348"/>
                <a:gd name="T93" fmla="*/ 127 h 321"/>
                <a:gd name="T94" fmla="*/ 10 w 348"/>
                <a:gd name="T95" fmla="*/ 142 h 321"/>
                <a:gd name="T96" fmla="*/ 12 w 348"/>
                <a:gd name="T97" fmla="*/ 156 h 321"/>
                <a:gd name="T98" fmla="*/ 5 w 348"/>
                <a:gd name="T99" fmla="*/ 161 h 321"/>
                <a:gd name="T100" fmla="*/ 0 w 348"/>
                <a:gd name="T101" fmla="*/ 165 h 321"/>
                <a:gd name="T102" fmla="*/ 10 w 348"/>
                <a:gd name="T103" fmla="*/ 177 h 321"/>
                <a:gd name="T104" fmla="*/ 15 w 348"/>
                <a:gd name="T105" fmla="*/ 187 h 321"/>
                <a:gd name="T106" fmla="*/ 17 w 348"/>
                <a:gd name="T107" fmla="*/ 194 h 321"/>
                <a:gd name="T108" fmla="*/ 19 w 348"/>
                <a:gd name="T109" fmla="*/ 203 h 321"/>
                <a:gd name="T110" fmla="*/ 22 w 348"/>
                <a:gd name="T111" fmla="*/ 210 h 321"/>
                <a:gd name="T112" fmla="*/ 41 w 348"/>
                <a:gd name="T113" fmla="*/ 210 h 321"/>
                <a:gd name="T114" fmla="*/ 48 w 348"/>
                <a:gd name="T115" fmla="*/ 217 h 321"/>
                <a:gd name="T116" fmla="*/ 55 w 348"/>
                <a:gd name="T117" fmla="*/ 229 h 321"/>
                <a:gd name="T118" fmla="*/ 60 w 348"/>
                <a:gd name="T119" fmla="*/ 236 h 321"/>
                <a:gd name="T120" fmla="*/ 102 w 348"/>
                <a:gd name="T121" fmla="*/ 251 h 321"/>
                <a:gd name="T122" fmla="*/ 327 w 348"/>
                <a:gd name="T123" fmla="*/ 321 h 321"/>
                <a:gd name="T124" fmla="*/ 327 w 348"/>
                <a:gd name="T125"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8" h="321">
                  <a:moveTo>
                    <a:pt x="327" y="321"/>
                  </a:moveTo>
                  <a:lnTo>
                    <a:pt x="327" y="314"/>
                  </a:lnTo>
                  <a:lnTo>
                    <a:pt x="348" y="312"/>
                  </a:lnTo>
                  <a:lnTo>
                    <a:pt x="339" y="90"/>
                  </a:lnTo>
                  <a:lnTo>
                    <a:pt x="336" y="80"/>
                  </a:lnTo>
                  <a:lnTo>
                    <a:pt x="334" y="73"/>
                  </a:lnTo>
                  <a:lnTo>
                    <a:pt x="336" y="66"/>
                  </a:lnTo>
                  <a:lnTo>
                    <a:pt x="341" y="59"/>
                  </a:lnTo>
                  <a:lnTo>
                    <a:pt x="341" y="54"/>
                  </a:lnTo>
                  <a:lnTo>
                    <a:pt x="339" y="47"/>
                  </a:lnTo>
                  <a:lnTo>
                    <a:pt x="339" y="38"/>
                  </a:lnTo>
                  <a:lnTo>
                    <a:pt x="341" y="35"/>
                  </a:lnTo>
                  <a:lnTo>
                    <a:pt x="339" y="28"/>
                  </a:lnTo>
                  <a:lnTo>
                    <a:pt x="336" y="26"/>
                  </a:lnTo>
                  <a:lnTo>
                    <a:pt x="332" y="23"/>
                  </a:lnTo>
                  <a:lnTo>
                    <a:pt x="327" y="26"/>
                  </a:lnTo>
                  <a:lnTo>
                    <a:pt x="313" y="23"/>
                  </a:lnTo>
                  <a:lnTo>
                    <a:pt x="310" y="21"/>
                  </a:lnTo>
                  <a:lnTo>
                    <a:pt x="303" y="19"/>
                  </a:lnTo>
                  <a:lnTo>
                    <a:pt x="296" y="16"/>
                  </a:lnTo>
                  <a:lnTo>
                    <a:pt x="294" y="14"/>
                  </a:lnTo>
                  <a:lnTo>
                    <a:pt x="296" y="14"/>
                  </a:lnTo>
                  <a:lnTo>
                    <a:pt x="296" y="12"/>
                  </a:lnTo>
                  <a:lnTo>
                    <a:pt x="287" y="7"/>
                  </a:lnTo>
                  <a:lnTo>
                    <a:pt x="282" y="7"/>
                  </a:lnTo>
                  <a:lnTo>
                    <a:pt x="272" y="4"/>
                  </a:lnTo>
                  <a:lnTo>
                    <a:pt x="272" y="2"/>
                  </a:lnTo>
                  <a:lnTo>
                    <a:pt x="270" y="4"/>
                  </a:lnTo>
                  <a:lnTo>
                    <a:pt x="265" y="2"/>
                  </a:lnTo>
                  <a:lnTo>
                    <a:pt x="263" y="2"/>
                  </a:lnTo>
                  <a:lnTo>
                    <a:pt x="256" y="7"/>
                  </a:lnTo>
                  <a:lnTo>
                    <a:pt x="244" y="7"/>
                  </a:lnTo>
                  <a:lnTo>
                    <a:pt x="235" y="12"/>
                  </a:lnTo>
                  <a:lnTo>
                    <a:pt x="230" y="16"/>
                  </a:lnTo>
                  <a:lnTo>
                    <a:pt x="227" y="23"/>
                  </a:lnTo>
                  <a:lnTo>
                    <a:pt x="225" y="26"/>
                  </a:lnTo>
                  <a:lnTo>
                    <a:pt x="225" y="38"/>
                  </a:lnTo>
                  <a:lnTo>
                    <a:pt x="230" y="42"/>
                  </a:lnTo>
                  <a:lnTo>
                    <a:pt x="232" y="52"/>
                  </a:lnTo>
                  <a:lnTo>
                    <a:pt x="230" y="56"/>
                  </a:lnTo>
                  <a:lnTo>
                    <a:pt x="225" y="64"/>
                  </a:lnTo>
                  <a:lnTo>
                    <a:pt x="223" y="66"/>
                  </a:lnTo>
                  <a:lnTo>
                    <a:pt x="216" y="71"/>
                  </a:lnTo>
                  <a:lnTo>
                    <a:pt x="211" y="73"/>
                  </a:lnTo>
                  <a:lnTo>
                    <a:pt x="201" y="71"/>
                  </a:lnTo>
                  <a:lnTo>
                    <a:pt x="192" y="64"/>
                  </a:lnTo>
                  <a:lnTo>
                    <a:pt x="185" y="56"/>
                  </a:lnTo>
                  <a:lnTo>
                    <a:pt x="175" y="52"/>
                  </a:lnTo>
                  <a:lnTo>
                    <a:pt x="159" y="45"/>
                  </a:lnTo>
                  <a:lnTo>
                    <a:pt x="152" y="45"/>
                  </a:lnTo>
                  <a:lnTo>
                    <a:pt x="149" y="45"/>
                  </a:lnTo>
                  <a:lnTo>
                    <a:pt x="140" y="45"/>
                  </a:lnTo>
                  <a:lnTo>
                    <a:pt x="133" y="42"/>
                  </a:lnTo>
                  <a:lnTo>
                    <a:pt x="126" y="28"/>
                  </a:lnTo>
                  <a:lnTo>
                    <a:pt x="126" y="21"/>
                  </a:lnTo>
                  <a:lnTo>
                    <a:pt x="121" y="14"/>
                  </a:lnTo>
                  <a:lnTo>
                    <a:pt x="107" y="12"/>
                  </a:lnTo>
                  <a:lnTo>
                    <a:pt x="100" y="7"/>
                  </a:lnTo>
                  <a:lnTo>
                    <a:pt x="86" y="7"/>
                  </a:lnTo>
                  <a:lnTo>
                    <a:pt x="78" y="4"/>
                  </a:lnTo>
                  <a:lnTo>
                    <a:pt x="64" y="7"/>
                  </a:lnTo>
                  <a:lnTo>
                    <a:pt x="52" y="4"/>
                  </a:lnTo>
                  <a:lnTo>
                    <a:pt x="48" y="0"/>
                  </a:lnTo>
                  <a:lnTo>
                    <a:pt x="43" y="0"/>
                  </a:lnTo>
                  <a:lnTo>
                    <a:pt x="43" y="2"/>
                  </a:lnTo>
                  <a:lnTo>
                    <a:pt x="45" y="9"/>
                  </a:lnTo>
                  <a:lnTo>
                    <a:pt x="45" y="12"/>
                  </a:lnTo>
                  <a:lnTo>
                    <a:pt x="41" y="19"/>
                  </a:lnTo>
                  <a:lnTo>
                    <a:pt x="29" y="28"/>
                  </a:lnTo>
                  <a:lnTo>
                    <a:pt x="29" y="30"/>
                  </a:lnTo>
                  <a:lnTo>
                    <a:pt x="24" y="35"/>
                  </a:lnTo>
                  <a:lnTo>
                    <a:pt x="19" y="35"/>
                  </a:lnTo>
                  <a:lnTo>
                    <a:pt x="15" y="38"/>
                  </a:lnTo>
                  <a:lnTo>
                    <a:pt x="15" y="40"/>
                  </a:lnTo>
                  <a:lnTo>
                    <a:pt x="15" y="42"/>
                  </a:lnTo>
                  <a:lnTo>
                    <a:pt x="17" y="49"/>
                  </a:lnTo>
                  <a:lnTo>
                    <a:pt x="17" y="56"/>
                  </a:lnTo>
                  <a:lnTo>
                    <a:pt x="17" y="56"/>
                  </a:lnTo>
                  <a:lnTo>
                    <a:pt x="17" y="59"/>
                  </a:lnTo>
                  <a:lnTo>
                    <a:pt x="15" y="61"/>
                  </a:lnTo>
                  <a:lnTo>
                    <a:pt x="12" y="64"/>
                  </a:lnTo>
                  <a:lnTo>
                    <a:pt x="10" y="66"/>
                  </a:lnTo>
                  <a:lnTo>
                    <a:pt x="8" y="68"/>
                  </a:lnTo>
                  <a:lnTo>
                    <a:pt x="5" y="68"/>
                  </a:lnTo>
                  <a:lnTo>
                    <a:pt x="5" y="68"/>
                  </a:lnTo>
                  <a:lnTo>
                    <a:pt x="3" y="71"/>
                  </a:lnTo>
                  <a:lnTo>
                    <a:pt x="3" y="78"/>
                  </a:lnTo>
                  <a:lnTo>
                    <a:pt x="5" y="78"/>
                  </a:lnTo>
                  <a:lnTo>
                    <a:pt x="8" y="85"/>
                  </a:lnTo>
                  <a:lnTo>
                    <a:pt x="8" y="99"/>
                  </a:lnTo>
                  <a:lnTo>
                    <a:pt x="8" y="106"/>
                  </a:lnTo>
                  <a:lnTo>
                    <a:pt x="8" y="109"/>
                  </a:lnTo>
                  <a:lnTo>
                    <a:pt x="10" y="120"/>
                  </a:lnTo>
                  <a:lnTo>
                    <a:pt x="12" y="127"/>
                  </a:lnTo>
                  <a:lnTo>
                    <a:pt x="10" y="139"/>
                  </a:lnTo>
                  <a:lnTo>
                    <a:pt x="10" y="142"/>
                  </a:lnTo>
                  <a:lnTo>
                    <a:pt x="12" y="146"/>
                  </a:lnTo>
                  <a:lnTo>
                    <a:pt x="12" y="156"/>
                  </a:lnTo>
                  <a:lnTo>
                    <a:pt x="10" y="158"/>
                  </a:lnTo>
                  <a:lnTo>
                    <a:pt x="5" y="161"/>
                  </a:lnTo>
                  <a:lnTo>
                    <a:pt x="3" y="165"/>
                  </a:lnTo>
                  <a:lnTo>
                    <a:pt x="0" y="165"/>
                  </a:lnTo>
                  <a:lnTo>
                    <a:pt x="5" y="170"/>
                  </a:lnTo>
                  <a:lnTo>
                    <a:pt x="10" y="177"/>
                  </a:lnTo>
                  <a:lnTo>
                    <a:pt x="15" y="184"/>
                  </a:lnTo>
                  <a:lnTo>
                    <a:pt x="15" y="187"/>
                  </a:lnTo>
                  <a:lnTo>
                    <a:pt x="17" y="191"/>
                  </a:lnTo>
                  <a:lnTo>
                    <a:pt x="17" y="194"/>
                  </a:lnTo>
                  <a:lnTo>
                    <a:pt x="17" y="201"/>
                  </a:lnTo>
                  <a:lnTo>
                    <a:pt x="19" y="203"/>
                  </a:lnTo>
                  <a:lnTo>
                    <a:pt x="19" y="208"/>
                  </a:lnTo>
                  <a:lnTo>
                    <a:pt x="22" y="210"/>
                  </a:lnTo>
                  <a:lnTo>
                    <a:pt x="31" y="210"/>
                  </a:lnTo>
                  <a:lnTo>
                    <a:pt x="41" y="210"/>
                  </a:lnTo>
                  <a:lnTo>
                    <a:pt x="43" y="213"/>
                  </a:lnTo>
                  <a:lnTo>
                    <a:pt x="48" y="217"/>
                  </a:lnTo>
                  <a:lnTo>
                    <a:pt x="52" y="227"/>
                  </a:lnTo>
                  <a:lnTo>
                    <a:pt x="55" y="229"/>
                  </a:lnTo>
                  <a:lnTo>
                    <a:pt x="57" y="234"/>
                  </a:lnTo>
                  <a:lnTo>
                    <a:pt x="60" y="236"/>
                  </a:lnTo>
                  <a:lnTo>
                    <a:pt x="97" y="246"/>
                  </a:lnTo>
                  <a:lnTo>
                    <a:pt x="102" y="251"/>
                  </a:lnTo>
                  <a:lnTo>
                    <a:pt x="147" y="232"/>
                  </a:lnTo>
                  <a:lnTo>
                    <a:pt x="327" y="321"/>
                  </a:lnTo>
                  <a:lnTo>
                    <a:pt x="327" y="321"/>
                  </a:lnTo>
                  <a:lnTo>
                    <a:pt x="327" y="321"/>
                  </a:lnTo>
                  <a:lnTo>
                    <a:pt x="327" y="32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41" name="Liberia">
              <a:extLst>
                <a:ext uri="{FF2B5EF4-FFF2-40B4-BE49-F238E27FC236}">
                  <a16:creationId xmlns:a16="http://schemas.microsoft.com/office/drawing/2014/main" xmlns="" id="{5F0A0459-020D-4CF0-92C4-DEA6480ABA56}"/>
                </a:ext>
              </a:extLst>
            </p:cNvPr>
            <p:cNvSpPr>
              <a:spLocks/>
            </p:cNvSpPr>
            <p:nvPr/>
          </p:nvSpPr>
          <p:spPr bwMode="auto">
            <a:xfrm>
              <a:off x="5604874" y="4113854"/>
              <a:ext cx="102170" cy="110117"/>
            </a:xfrm>
            <a:custGeom>
              <a:avLst/>
              <a:gdLst>
                <a:gd name="T0" fmla="*/ 0 w 90"/>
                <a:gd name="T1" fmla="*/ 40 h 97"/>
                <a:gd name="T2" fmla="*/ 2 w 90"/>
                <a:gd name="T3" fmla="*/ 38 h 97"/>
                <a:gd name="T4" fmla="*/ 5 w 90"/>
                <a:gd name="T5" fmla="*/ 30 h 97"/>
                <a:gd name="T6" fmla="*/ 9 w 90"/>
                <a:gd name="T7" fmla="*/ 28 h 97"/>
                <a:gd name="T8" fmla="*/ 14 w 90"/>
                <a:gd name="T9" fmla="*/ 23 h 97"/>
                <a:gd name="T10" fmla="*/ 14 w 90"/>
                <a:gd name="T11" fmla="*/ 19 h 97"/>
                <a:gd name="T12" fmla="*/ 16 w 90"/>
                <a:gd name="T13" fmla="*/ 14 h 97"/>
                <a:gd name="T14" fmla="*/ 19 w 90"/>
                <a:gd name="T15" fmla="*/ 12 h 97"/>
                <a:gd name="T16" fmla="*/ 19 w 90"/>
                <a:gd name="T17" fmla="*/ 9 h 97"/>
                <a:gd name="T18" fmla="*/ 21 w 90"/>
                <a:gd name="T19" fmla="*/ 4 h 97"/>
                <a:gd name="T20" fmla="*/ 26 w 90"/>
                <a:gd name="T21" fmla="*/ 2 h 97"/>
                <a:gd name="T22" fmla="*/ 28 w 90"/>
                <a:gd name="T23" fmla="*/ 2 h 97"/>
                <a:gd name="T24" fmla="*/ 38 w 90"/>
                <a:gd name="T25" fmla="*/ 0 h 97"/>
                <a:gd name="T26" fmla="*/ 42 w 90"/>
                <a:gd name="T27" fmla="*/ 2 h 97"/>
                <a:gd name="T28" fmla="*/ 45 w 90"/>
                <a:gd name="T29" fmla="*/ 7 h 97"/>
                <a:gd name="T30" fmla="*/ 49 w 90"/>
                <a:gd name="T31" fmla="*/ 9 h 97"/>
                <a:gd name="T32" fmla="*/ 47 w 90"/>
                <a:gd name="T33" fmla="*/ 19 h 97"/>
                <a:gd name="T34" fmla="*/ 47 w 90"/>
                <a:gd name="T35" fmla="*/ 23 h 97"/>
                <a:gd name="T36" fmla="*/ 54 w 90"/>
                <a:gd name="T37" fmla="*/ 28 h 97"/>
                <a:gd name="T38" fmla="*/ 57 w 90"/>
                <a:gd name="T39" fmla="*/ 28 h 97"/>
                <a:gd name="T40" fmla="*/ 61 w 90"/>
                <a:gd name="T41" fmla="*/ 23 h 97"/>
                <a:gd name="T42" fmla="*/ 64 w 90"/>
                <a:gd name="T43" fmla="*/ 23 h 97"/>
                <a:gd name="T44" fmla="*/ 68 w 90"/>
                <a:gd name="T45" fmla="*/ 28 h 97"/>
                <a:gd name="T46" fmla="*/ 68 w 90"/>
                <a:gd name="T47" fmla="*/ 30 h 97"/>
                <a:gd name="T48" fmla="*/ 68 w 90"/>
                <a:gd name="T49" fmla="*/ 30 h 97"/>
                <a:gd name="T50" fmla="*/ 71 w 90"/>
                <a:gd name="T51" fmla="*/ 35 h 97"/>
                <a:gd name="T52" fmla="*/ 66 w 90"/>
                <a:gd name="T53" fmla="*/ 45 h 97"/>
                <a:gd name="T54" fmla="*/ 64 w 90"/>
                <a:gd name="T55" fmla="*/ 47 h 97"/>
                <a:gd name="T56" fmla="*/ 64 w 90"/>
                <a:gd name="T57" fmla="*/ 52 h 97"/>
                <a:gd name="T58" fmla="*/ 68 w 90"/>
                <a:gd name="T59" fmla="*/ 54 h 97"/>
                <a:gd name="T60" fmla="*/ 71 w 90"/>
                <a:gd name="T61" fmla="*/ 52 h 97"/>
                <a:gd name="T62" fmla="*/ 73 w 90"/>
                <a:gd name="T63" fmla="*/ 52 h 97"/>
                <a:gd name="T64" fmla="*/ 75 w 90"/>
                <a:gd name="T65" fmla="*/ 54 h 97"/>
                <a:gd name="T66" fmla="*/ 78 w 90"/>
                <a:gd name="T67" fmla="*/ 54 h 97"/>
                <a:gd name="T68" fmla="*/ 83 w 90"/>
                <a:gd name="T69" fmla="*/ 56 h 97"/>
                <a:gd name="T70" fmla="*/ 83 w 90"/>
                <a:gd name="T71" fmla="*/ 61 h 97"/>
                <a:gd name="T72" fmla="*/ 87 w 90"/>
                <a:gd name="T73" fmla="*/ 64 h 97"/>
                <a:gd name="T74" fmla="*/ 90 w 90"/>
                <a:gd name="T75" fmla="*/ 64 h 97"/>
                <a:gd name="T76" fmla="*/ 90 w 90"/>
                <a:gd name="T77" fmla="*/ 68 h 97"/>
                <a:gd name="T78" fmla="*/ 87 w 90"/>
                <a:gd name="T79" fmla="*/ 71 h 97"/>
                <a:gd name="T80" fmla="*/ 90 w 90"/>
                <a:gd name="T81" fmla="*/ 73 h 97"/>
                <a:gd name="T82" fmla="*/ 87 w 90"/>
                <a:gd name="T83" fmla="*/ 75 h 97"/>
                <a:gd name="T84" fmla="*/ 87 w 90"/>
                <a:gd name="T85" fmla="*/ 80 h 97"/>
                <a:gd name="T86" fmla="*/ 87 w 90"/>
                <a:gd name="T87" fmla="*/ 83 h 97"/>
                <a:gd name="T88" fmla="*/ 85 w 90"/>
                <a:gd name="T89" fmla="*/ 87 h 97"/>
                <a:gd name="T90" fmla="*/ 87 w 90"/>
                <a:gd name="T91" fmla="*/ 92 h 97"/>
                <a:gd name="T92" fmla="*/ 87 w 90"/>
                <a:gd name="T93" fmla="*/ 97 h 97"/>
                <a:gd name="T94" fmla="*/ 66 w 90"/>
                <a:gd name="T95" fmla="*/ 90 h 97"/>
                <a:gd name="T96" fmla="*/ 49 w 90"/>
                <a:gd name="T97" fmla="*/ 75 h 97"/>
                <a:gd name="T98" fmla="*/ 45 w 90"/>
                <a:gd name="T99" fmla="*/ 75 h 97"/>
                <a:gd name="T100" fmla="*/ 31 w 90"/>
                <a:gd name="T101" fmla="*/ 61 h 97"/>
                <a:gd name="T102" fmla="*/ 21 w 90"/>
                <a:gd name="T103" fmla="*/ 54 h 97"/>
                <a:gd name="T104" fmla="*/ 19 w 90"/>
                <a:gd name="T105" fmla="*/ 54 h 97"/>
                <a:gd name="T106" fmla="*/ 12 w 90"/>
                <a:gd name="T107" fmla="*/ 47 h 97"/>
                <a:gd name="T108" fmla="*/ 9 w 90"/>
                <a:gd name="T109" fmla="*/ 45 h 97"/>
                <a:gd name="T110" fmla="*/ 9 w 90"/>
                <a:gd name="T111" fmla="*/ 42 h 97"/>
                <a:gd name="T112" fmla="*/ 7 w 90"/>
                <a:gd name="T113" fmla="*/ 40 h 97"/>
                <a:gd name="T114" fmla="*/ 0 w 90"/>
                <a:gd name="T115" fmla="*/ 40 h 97"/>
                <a:gd name="T116" fmla="*/ 0 w 90"/>
                <a:gd name="T117"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0" h="97">
                  <a:moveTo>
                    <a:pt x="0" y="40"/>
                  </a:moveTo>
                  <a:lnTo>
                    <a:pt x="2" y="38"/>
                  </a:lnTo>
                  <a:lnTo>
                    <a:pt x="5" y="30"/>
                  </a:lnTo>
                  <a:lnTo>
                    <a:pt x="9" y="28"/>
                  </a:lnTo>
                  <a:lnTo>
                    <a:pt x="14" y="23"/>
                  </a:lnTo>
                  <a:lnTo>
                    <a:pt x="14" y="19"/>
                  </a:lnTo>
                  <a:lnTo>
                    <a:pt x="16" y="14"/>
                  </a:lnTo>
                  <a:lnTo>
                    <a:pt x="19" y="12"/>
                  </a:lnTo>
                  <a:lnTo>
                    <a:pt x="19" y="9"/>
                  </a:lnTo>
                  <a:lnTo>
                    <a:pt x="21" y="4"/>
                  </a:lnTo>
                  <a:lnTo>
                    <a:pt x="26" y="2"/>
                  </a:lnTo>
                  <a:lnTo>
                    <a:pt x="28" y="2"/>
                  </a:lnTo>
                  <a:lnTo>
                    <a:pt x="38" y="0"/>
                  </a:lnTo>
                  <a:lnTo>
                    <a:pt x="42" y="2"/>
                  </a:lnTo>
                  <a:lnTo>
                    <a:pt x="45" y="7"/>
                  </a:lnTo>
                  <a:lnTo>
                    <a:pt x="49" y="9"/>
                  </a:lnTo>
                  <a:lnTo>
                    <a:pt x="47" y="19"/>
                  </a:lnTo>
                  <a:lnTo>
                    <a:pt x="47" y="23"/>
                  </a:lnTo>
                  <a:lnTo>
                    <a:pt x="54" y="28"/>
                  </a:lnTo>
                  <a:lnTo>
                    <a:pt x="57" y="28"/>
                  </a:lnTo>
                  <a:lnTo>
                    <a:pt x="61" y="23"/>
                  </a:lnTo>
                  <a:lnTo>
                    <a:pt x="64" y="23"/>
                  </a:lnTo>
                  <a:lnTo>
                    <a:pt x="68" y="28"/>
                  </a:lnTo>
                  <a:lnTo>
                    <a:pt x="68" y="30"/>
                  </a:lnTo>
                  <a:lnTo>
                    <a:pt x="68" y="30"/>
                  </a:lnTo>
                  <a:lnTo>
                    <a:pt x="71" y="35"/>
                  </a:lnTo>
                  <a:lnTo>
                    <a:pt x="66" y="45"/>
                  </a:lnTo>
                  <a:lnTo>
                    <a:pt x="64" y="47"/>
                  </a:lnTo>
                  <a:lnTo>
                    <a:pt x="64" y="52"/>
                  </a:lnTo>
                  <a:lnTo>
                    <a:pt x="68" y="54"/>
                  </a:lnTo>
                  <a:lnTo>
                    <a:pt x="71" y="52"/>
                  </a:lnTo>
                  <a:lnTo>
                    <a:pt x="73" y="52"/>
                  </a:lnTo>
                  <a:lnTo>
                    <a:pt x="75" y="54"/>
                  </a:lnTo>
                  <a:lnTo>
                    <a:pt x="78" y="54"/>
                  </a:lnTo>
                  <a:lnTo>
                    <a:pt x="83" y="56"/>
                  </a:lnTo>
                  <a:lnTo>
                    <a:pt x="83" y="61"/>
                  </a:lnTo>
                  <a:lnTo>
                    <a:pt x="87" y="64"/>
                  </a:lnTo>
                  <a:lnTo>
                    <a:pt x="90" y="64"/>
                  </a:lnTo>
                  <a:lnTo>
                    <a:pt x="90" y="68"/>
                  </a:lnTo>
                  <a:lnTo>
                    <a:pt x="87" y="71"/>
                  </a:lnTo>
                  <a:lnTo>
                    <a:pt x="90" y="73"/>
                  </a:lnTo>
                  <a:lnTo>
                    <a:pt x="87" y="75"/>
                  </a:lnTo>
                  <a:lnTo>
                    <a:pt x="87" y="80"/>
                  </a:lnTo>
                  <a:lnTo>
                    <a:pt x="87" y="83"/>
                  </a:lnTo>
                  <a:lnTo>
                    <a:pt x="85" y="87"/>
                  </a:lnTo>
                  <a:lnTo>
                    <a:pt x="87" y="92"/>
                  </a:lnTo>
                  <a:lnTo>
                    <a:pt x="87" y="97"/>
                  </a:lnTo>
                  <a:lnTo>
                    <a:pt x="66" y="90"/>
                  </a:lnTo>
                  <a:lnTo>
                    <a:pt x="49" y="75"/>
                  </a:lnTo>
                  <a:lnTo>
                    <a:pt x="45" y="75"/>
                  </a:lnTo>
                  <a:lnTo>
                    <a:pt x="31" y="61"/>
                  </a:lnTo>
                  <a:lnTo>
                    <a:pt x="21" y="54"/>
                  </a:lnTo>
                  <a:lnTo>
                    <a:pt x="19" y="54"/>
                  </a:lnTo>
                  <a:lnTo>
                    <a:pt x="12" y="47"/>
                  </a:lnTo>
                  <a:lnTo>
                    <a:pt x="9" y="45"/>
                  </a:lnTo>
                  <a:lnTo>
                    <a:pt x="9" y="42"/>
                  </a:lnTo>
                  <a:lnTo>
                    <a:pt x="7" y="40"/>
                  </a:lnTo>
                  <a:lnTo>
                    <a:pt x="0" y="40"/>
                  </a:lnTo>
                  <a:lnTo>
                    <a:pt x="0" y="4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42" name="Lesotho">
              <a:extLst>
                <a:ext uri="{FF2B5EF4-FFF2-40B4-BE49-F238E27FC236}">
                  <a16:creationId xmlns:a16="http://schemas.microsoft.com/office/drawing/2014/main" xmlns="" id="{72BC87B0-68F4-453F-84C5-3E709D5BCCF1}"/>
                </a:ext>
              </a:extLst>
            </p:cNvPr>
            <p:cNvSpPr>
              <a:spLocks/>
            </p:cNvSpPr>
            <p:nvPr/>
          </p:nvSpPr>
          <p:spPr bwMode="auto">
            <a:xfrm>
              <a:off x="6547111" y="5083337"/>
              <a:ext cx="59032" cy="56761"/>
            </a:xfrm>
            <a:custGeom>
              <a:avLst/>
              <a:gdLst>
                <a:gd name="T0" fmla="*/ 9 w 52"/>
                <a:gd name="T1" fmla="*/ 42 h 50"/>
                <a:gd name="T2" fmla="*/ 9 w 52"/>
                <a:gd name="T3" fmla="*/ 38 h 50"/>
                <a:gd name="T4" fmla="*/ 5 w 52"/>
                <a:gd name="T5" fmla="*/ 33 h 50"/>
                <a:gd name="T6" fmla="*/ 5 w 52"/>
                <a:gd name="T7" fmla="*/ 33 h 50"/>
                <a:gd name="T8" fmla="*/ 2 w 52"/>
                <a:gd name="T9" fmla="*/ 28 h 50"/>
                <a:gd name="T10" fmla="*/ 0 w 52"/>
                <a:gd name="T11" fmla="*/ 26 h 50"/>
                <a:gd name="T12" fmla="*/ 5 w 52"/>
                <a:gd name="T13" fmla="*/ 24 h 50"/>
                <a:gd name="T14" fmla="*/ 9 w 52"/>
                <a:gd name="T15" fmla="*/ 19 h 50"/>
                <a:gd name="T16" fmla="*/ 12 w 52"/>
                <a:gd name="T17" fmla="*/ 12 h 50"/>
                <a:gd name="T18" fmla="*/ 16 w 52"/>
                <a:gd name="T19" fmla="*/ 7 h 50"/>
                <a:gd name="T20" fmla="*/ 26 w 52"/>
                <a:gd name="T21" fmla="*/ 7 h 50"/>
                <a:gd name="T22" fmla="*/ 26 w 52"/>
                <a:gd name="T23" fmla="*/ 5 h 50"/>
                <a:gd name="T24" fmla="*/ 31 w 52"/>
                <a:gd name="T25" fmla="*/ 2 h 50"/>
                <a:gd name="T26" fmla="*/ 31 w 52"/>
                <a:gd name="T27" fmla="*/ 0 h 50"/>
                <a:gd name="T28" fmla="*/ 33 w 52"/>
                <a:gd name="T29" fmla="*/ 2 h 50"/>
                <a:gd name="T30" fmla="*/ 35 w 52"/>
                <a:gd name="T31" fmla="*/ 2 h 50"/>
                <a:gd name="T32" fmla="*/ 38 w 52"/>
                <a:gd name="T33" fmla="*/ 2 h 50"/>
                <a:gd name="T34" fmla="*/ 40 w 52"/>
                <a:gd name="T35" fmla="*/ 5 h 50"/>
                <a:gd name="T36" fmla="*/ 45 w 52"/>
                <a:gd name="T37" fmla="*/ 2 h 50"/>
                <a:gd name="T38" fmla="*/ 49 w 52"/>
                <a:gd name="T39" fmla="*/ 7 h 50"/>
                <a:gd name="T40" fmla="*/ 52 w 52"/>
                <a:gd name="T41" fmla="*/ 16 h 50"/>
                <a:gd name="T42" fmla="*/ 52 w 52"/>
                <a:gd name="T43" fmla="*/ 21 h 50"/>
                <a:gd name="T44" fmla="*/ 47 w 52"/>
                <a:gd name="T45" fmla="*/ 24 h 50"/>
                <a:gd name="T46" fmla="*/ 45 w 52"/>
                <a:gd name="T47" fmla="*/ 26 h 50"/>
                <a:gd name="T48" fmla="*/ 45 w 52"/>
                <a:gd name="T49" fmla="*/ 28 h 50"/>
                <a:gd name="T50" fmla="*/ 47 w 52"/>
                <a:gd name="T51" fmla="*/ 31 h 50"/>
                <a:gd name="T52" fmla="*/ 45 w 52"/>
                <a:gd name="T53" fmla="*/ 35 h 50"/>
                <a:gd name="T54" fmla="*/ 42 w 52"/>
                <a:gd name="T55" fmla="*/ 38 h 50"/>
                <a:gd name="T56" fmla="*/ 38 w 52"/>
                <a:gd name="T57" fmla="*/ 35 h 50"/>
                <a:gd name="T58" fmla="*/ 35 w 52"/>
                <a:gd name="T59" fmla="*/ 38 h 50"/>
                <a:gd name="T60" fmla="*/ 33 w 52"/>
                <a:gd name="T61" fmla="*/ 38 h 50"/>
                <a:gd name="T62" fmla="*/ 28 w 52"/>
                <a:gd name="T63" fmla="*/ 40 h 50"/>
                <a:gd name="T64" fmla="*/ 26 w 52"/>
                <a:gd name="T65" fmla="*/ 45 h 50"/>
                <a:gd name="T66" fmla="*/ 23 w 52"/>
                <a:gd name="T67" fmla="*/ 47 h 50"/>
                <a:gd name="T68" fmla="*/ 23 w 52"/>
                <a:gd name="T69" fmla="*/ 50 h 50"/>
                <a:gd name="T70" fmla="*/ 19 w 52"/>
                <a:gd name="T71" fmla="*/ 50 h 50"/>
                <a:gd name="T72" fmla="*/ 14 w 52"/>
                <a:gd name="T73" fmla="*/ 47 h 50"/>
                <a:gd name="T74" fmla="*/ 12 w 52"/>
                <a:gd name="T75" fmla="*/ 45 h 50"/>
                <a:gd name="T76" fmla="*/ 9 w 52"/>
                <a:gd name="T77" fmla="*/ 42 h 50"/>
                <a:gd name="T78" fmla="*/ 9 w 52"/>
                <a:gd name="T79"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50">
                  <a:moveTo>
                    <a:pt x="9" y="42"/>
                  </a:moveTo>
                  <a:lnTo>
                    <a:pt x="9" y="38"/>
                  </a:lnTo>
                  <a:lnTo>
                    <a:pt x="5" y="33"/>
                  </a:lnTo>
                  <a:lnTo>
                    <a:pt x="5" y="33"/>
                  </a:lnTo>
                  <a:lnTo>
                    <a:pt x="2" y="28"/>
                  </a:lnTo>
                  <a:lnTo>
                    <a:pt x="0" y="26"/>
                  </a:lnTo>
                  <a:lnTo>
                    <a:pt x="5" y="24"/>
                  </a:lnTo>
                  <a:lnTo>
                    <a:pt x="9" y="19"/>
                  </a:lnTo>
                  <a:lnTo>
                    <a:pt x="12" y="12"/>
                  </a:lnTo>
                  <a:lnTo>
                    <a:pt x="16" y="7"/>
                  </a:lnTo>
                  <a:lnTo>
                    <a:pt x="26" y="7"/>
                  </a:lnTo>
                  <a:lnTo>
                    <a:pt x="26" y="5"/>
                  </a:lnTo>
                  <a:lnTo>
                    <a:pt x="31" y="2"/>
                  </a:lnTo>
                  <a:lnTo>
                    <a:pt x="31" y="0"/>
                  </a:lnTo>
                  <a:lnTo>
                    <a:pt x="33" y="2"/>
                  </a:lnTo>
                  <a:lnTo>
                    <a:pt x="35" y="2"/>
                  </a:lnTo>
                  <a:lnTo>
                    <a:pt x="38" y="2"/>
                  </a:lnTo>
                  <a:lnTo>
                    <a:pt x="40" y="5"/>
                  </a:lnTo>
                  <a:lnTo>
                    <a:pt x="45" y="2"/>
                  </a:lnTo>
                  <a:lnTo>
                    <a:pt x="49" y="7"/>
                  </a:lnTo>
                  <a:lnTo>
                    <a:pt x="52" y="16"/>
                  </a:lnTo>
                  <a:lnTo>
                    <a:pt x="52" y="21"/>
                  </a:lnTo>
                  <a:lnTo>
                    <a:pt x="47" y="24"/>
                  </a:lnTo>
                  <a:lnTo>
                    <a:pt x="45" y="26"/>
                  </a:lnTo>
                  <a:lnTo>
                    <a:pt x="45" y="28"/>
                  </a:lnTo>
                  <a:lnTo>
                    <a:pt x="47" y="31"/>
                  </a:lnTo>
                  <a:lnTo>
                    <a:pt x="45" y="35"/>
                  </a:lnTo>
                  <a:lnTo>
                    <a:pt x="42" y="38"/>
                  </a:lnTo>
                  <a:lnTo>
                    <a:pt x="38" y="35"/>
                  </a:lnTo>
                  <a:lnTo>
                    <a:pt x="35" y="38"/>
                  </a:lnTo>
                  <a:lnTo>
                    <a:pt x="33" y="38"/>
                  </a:lnTo>
                  <a:lnTo>
                    <a:pt x="28" y="40"/>
                  </a:lnTo>
                  <a:lnTo>
                    <a:pt x="26" y="45"/>
                  </a:lnTo>
                  <a:lnTo>
                    <a:pt x="23" y="47"/>
                  </a:lnTo>
                  <a:lnTo>
                    <a:pt x="23" y="50"/>
                  </a:lnTo>
                  <a:lnTo>
                    <a:pt x="19" y="50"/>
                  </a:lnTo>
                  <a:lnTo>
                    <a:pt x="14" y="47"/>
                  </a:lnTo>
                  <a:lnTo>
                    <a:pt x="12" y="45"/>
                  </a:lnTo>
                  <a:lnTo>
                    <a:pt x="9" y="42"/>
                  </a:lnTo>
                  <a:lnTo>
                    <a:pt x="9" y="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43" name="Lebanon">
              <a:extLst>
                <a:ext uri="{FF2B5EF4-FFF2-40B4-BE49-F238E27FC236}">
                  <a16:creationId xmlns:a16="http://schemas.microsoft.com/office/drawing/2014/main" xmlns="" id="{604659AD-33F5-42B5-BD33-03064B214769}"/>
                </a:ext>
              </a:extLst>
            </p:cNvPr>
            <p:cNvSpPr>
              <a:spLocks/>
            </p:cNvSpPr>
            <p:nvPr/>
          </p:nvSpPr>
          <p:spPr bwMode="auto">
            <a:xfrm>
              <a:off x="6748046" y="3414555"/>
              <a:ext cx="32922" cy="40868"/>
            </a:xfrm>
            <a:custGeom>
              <a:avLst/>
              <a:gdLst>
                <a:gd name="T0" fmla="*/ 0 w 29"/>
                <a:gd name="T1" fmla="*/ 36 h 36"/>
                <a:gd name="T2" fmla="*/ 3 w 29"/>
                <a:gd name="T3" fmla="*/ 36 h 36"/>
                <a:gd name="T4" fmla="*/ 10 w 29"/>
                <a:gd name="T5" fmla="*/ 36 h 36"/>
                <a:gd name="T6" fmla="*/ 12 w 29"/>
                <a:gd name="T7" fmla="*/ 31 h 36"/>
                <a:gd name="T8" fmla="*/ 17 w 29"/>
                <a:gd name="T9" fmla="*/ 31 h 36"/>
                <a:gd name="T10" fmla="*/ 19 w 29"/>
                <a:gd name="T11" fmla="*/ 26 h 36"/>
                <a:gd name="T12" fmla="*/ 21 w 29"/>
                <a:gd name="T13" fmla="*/ 19 h 36"/>
                <a:gd name="T14" fmla="*/ 24 w 29"/>
                <a:gd name="T15" fmla="*/ 17 h 36"/>
                <a:gd name="T16" fmla="*/ 26 w 29"/>
                <a:gd name="T17" fmla="*/ 17 h 36"/>
                <a:gd name="T18" fmla="*/ 29 w 29"/>
                <a:gd name="T19" fmla="*/ 17 h 36"/>
                <a:gd name="T20" fmla="*/ 29 w 29"/>
                <a:gd name="T21" fmla="*/ 12 h 36"/>
                <a:gd name="T22" fmla="*/ 29 w 29"/>
                <a:gd name="T23" fmla="*/ 8 h 36"/>
                <a:gd name="T24" fmla="*/ 24 w 29"/>
                <a:gd name="T25" fmla="*/ 5 h 36"/>
                <a:gd name="T26" fmla="*/ 21 w 29"/>
                <a:gd name="T27" fmla="*/ 0 h 36"/>
                <a:gd name="T28" fmla="*/ 12 w 29"/>
                <a:gd name="T29" fmla="*/ 0 h 36"/>
                <a:gd name="T30" fmla="*/ 12 w 29"/>
                <a:gd name="T31" fmla="*/ 0 h 36"/>
                <a:gd name="T32" fmla="*/ 10 w 29"/>
                <a:gd name="T33" fmla="*/ 0 h 36"/>
                <a:gd name="T34" fmla="*/ 10 w 29"/>
                <a:gd name="T35" fmla="*/ 17 h 36"/>
                <a:gd name="T36" fmla="*/ 5 w 29"/>
                <a:gd name="T37" fmla="*/ 24 h 36"/>
                <a:gd name="T38" fmla="*/ 0 w 29"/>
                <a:gd name="T39" fmla="*/ 29 h 36"/>
                <a:gd name="T40" fmla="*/ 0 w 29"/>
                <a:gd name="T41" fmla="*/ 36 h 36"/>
                <a:gd name="T42" fmla="*/ 0 w 29"/>
                <a:gd name="T43" fmla="*/ 36 h 36"/>
                <a:gd name="T44" fmla="*/ 0 w 29"/>
                <a:gd name="T4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36">
                  <a:moveTo>
                    <a:pt x="0" y="36"/>
                  </a:moveTo>
                  <a:lnTo>
                    <a:pt x="3" y="36"/>
                  </a:lnTo>
                  <a:lnTo>
                    <a:pt x="10" y="36"/>
                  </a:lnTo>
                  <a:lnTo>
                    <a:pt x="12" y="31"/>
                  </a:lnTo>
                  <a:lnTo>
                    <a:pt x="17" y="31"/>
                  </a:lnTo>
                  <a:lnTo>
                    <a:pt x="19" y="26"/>
                  </a:lnTo>
                  <a:lnTo>
                    <a:pt x="21" y="19"/>
                  </a:lnTo>
                  <a:lnTo>
                    <a:pt x="24" y="17"/>
                  </a:lnTo>
                  <a:lnTo>
                    <a:pt x="26" y="17"/>
                  </a:lnTo>
                  <a:lnTo>
                    <a:pt x="29" y="17"/>
                  </a:lnTo>
                  <a:lnTo>
                    <a:pt x="29" y="12"/>
                  </a:lnTo>
                  <a:lnTo>
                    <a:pt x="29" y="8"/>
                  </a:lnTo>
                  <a:lnTo>
                    <a:pt x="24" y="5"/>
                  </a:lnTo>
                  <a:lnTo>
                    <a:pt x="21" y="0"/>
                  </a:lnTo>
                  <a:lnTo>
                    <a:pt x="12" y="0"/>
                  </a:lnTo>
                  <a:lnTo>
                    <a:pt x="12" y="0"/>
                  </a:lnTo>
                  <a:lnTo>
                    <a:pt x="10" y="0"/>
                  </a:lnTo>
                  <a:lnTo>
                    <a:pt x="10" y="17"/>
                  </a:lnTo>
                  <a:lnTo>
                    <a:pt x="5" y="24"/>
                  </a:lnTo>
                  <a:lnTo>
                    <a:pt x="0" y="29"/>
                  </a:lnTo>
                  <a:lnTo>
                    <a:pt x="0" y="36"/>
                  </a:lnTo>
                  <a:lnTo>
                    <a:pt x="0" y="36"/>
                  </a:lnTo>
                  <a:lnTo>
                    <a:pt x="0" y="3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44" name="Latvia">
              <a:extLst>
                <a:ext uri="{FF2B5EF4-FFF2-40B4-BE49-F238E27FC236}">
                  <a16:creationId xmlns:a16="http://schemas.microsoft.com/office/drawing/2014/main" xmlns="" id="{F4690113-2221-4CB2-9E96-230B4383F302}"/>
                </a:ext>
              </a:extLst>
            </p:cNvPr>
            <p:cNvSpPr>
              <a:spLocks/>
            </p:cNvSpPr>
            <p:nvPr/>
          </p:nvSpPr>
          <p:spPr bwMode="auto">
            <a:xfrm>
              <a:off x="6345041" y="2651683"/>
              <a:ext cx="161202" cy="89683"/>
            </a:xfrm>
            <a:custGeom>
              <a:avLst/>
              <a:gdLst>
                <a:gd name="T0" fmla="*/ 142 w 142"/>
                <a:gd name="T1" fmla="*/ 53 h 79"/>
                <a:gd name="T2" fmla="*/ 135 w 142"/>
                <a:gd name="T3" fmla="*/ 43 h 79"/>
                <a:gd name="T4" fmla="*/ 131 w 142"/>
                <a:gd name="T5" fmla="*/ 36 h 79"/>
                <a:gd name="T6" fmla="*/ 131 w 142"/>
                <a:gd name="T7" fmla="*/ 29 h 79"/>
                <a:gd name="T8" fmla="*/ 131 w 142"/>
                <a:gd name="T9" fmla="*/ 24 h 79"/>
                <a:gd name="T10" fmla="*/ 119 w 142"/>
                <a:gd name="T11" fmla="*/ 19 h 79"/>
                <a:gd name="T12" fmla="*/ 107 w 142"/>
                <a:gd name="T13" fmla="*/ 17 h 79"/>
                <a:gd name="T14" fmla="*/ 100 w 142"/>
                <a:gd name="T15" fmla="*/ 10 h 79"/>
                <a:gd name="T16" fmla="*/ 90 w 142"/>
                <a:gd name="T17" fmla="*/ 5 h 79"/>
                <a:gd name="T18" fmla="*/ 86 w 142"/>
                <a:gd name="T19" fmla="*/ 0 h 79"/>
                <a:gd name="T20" fmla="*/ 81 w 142"/>
                <a:gd name="T21" fmla="*/ 5 h 79"/>
                <a:gd name="T22" fmla="*/ 71 w 142"/>
                <a:gd name="T23" fmla="*/ 3 h 79"/>
                <a:gd name="T24" fmla="*/ 62 w 142"/>
                <a:gd name="T25" fmla="*/ 8 h 79"/>
                <a:gd name="T26" fmla="*/ 64 w 142"/>
                <a:gd name="T27" fmla="*/ 22 h 79"/>
                <a:gd name="T28" fmla="*/ 55 w 142"/>
                <a:gd name="T29" fmla="*/ 38 h 79"/>
                <a:gd name="T30" fmla="*/ 43 w 142"/>
                <a:gd name="T31" fmla="*/ 34 h 79"/>
                <a:gd name="T32" fmla="*/ 31 w 142"/>
                <a:gd name="T33" fmla="*/ 17 h 79"/>
                <a:gd name="T34" fmla="*/ 31 w 142"/>
                <a:gd name="T35" fmla="*/ 10 h 79"/>
                <a:gd name="T36" fmla="*/ 19 w 142"/>
                <a:gd name="T37" fmla="*/ 17 h 79"/>
                <a:gd name="T38" fmla="*/ 12 w 142"/>
                <a:gd name="T39" fmla="*/ 19 h 79"/>
                <a:gd name="T40" fmla="*/ 10 w 142"/>
                <a:gd name="T41" fmla="*/ 29 h 79"/>
                <a:gd name="T42" fmla="*/ 8 w 142"/>
                <a:gd name="T43" fmla="*/ 36 h 79"/>
                <a:gd name="T44" fmla="*/ 3 w 142"/>
                <a:gd name="T45" fmla="*/ 48 h 79"/>
                <a:gd name="T46" fmla="*/ 0 w 142"/>
                <a:gd name="T47" fmla="*/ 55 h 79"/>
                <a:gd name="T48" fmla="*/ 5 w 142"/>
                <a:gd name="T49" fmla="*/ 67 h 79"/>
                <a:gd name="T50" fmla="*/ 8 w 142"/>
                <a:gd name="T51" fmla="*/ 67 h 79"/>
                <a:gd name="T52" fmla="*/ 17 w 142"/>
                <a:gd name="T53" fmla="*/ 57 h 79"/>
                <a:gd name="T54" fmla="*/ 34 w 142"/>
                <a:gd name="T55" fmla="*/ 55 h 79"/>
                <a:gd name="T56" fmla="*/ 43 w 142"/>
                <a:gd name="T57" fmla="*/ 57 h 79"/>
                <a:gd name="T58" fmla="*/ 52 w 142"/>
                <a:gd name="T59" fmla="*/ 53 h 79"/>
                <a:gd name="T60" fmla="*/ 57 w 142"/>
                <a:gd name="T61" fmla="*/ 55 h 79"/>
                <a:gd name="T62" fmla="*/ 67 w 142"/>
                <a:gd name="T63" fmla="*/ 60 h 79"/>
                <a:gd name="T64" fmla="*/ 76 w 142"/>
                <a:gd name="T65" fmla="*/ 57 h 79"/>
                <a:gd name="T66" fmla="*/ 90 w 142"/>
                <a:gd name="T67" fmla="*/ 62 h 79"/>
                <a:gd name="T68" fmla="*/ 102 w 142"/>
                <a:gd name="T69" fmla="*/ 69 h 79"/>
                <a:gd name="T70" fmla="*/ 114 w 142"/>
                <a:gd name="T71" fmla="*/ 76 h 79"/>
                <a:gd name="T72" fmla="*/ 116 w 142"/>
                <a:gd name="T73" fmla="*/ 79 h 79"/>
                <a:gd name="T74" fmla="*/ 133 w 142"/>
                <a:gd name="T75" fmla="*/ 74 h 79"/>
                <a:gd name="T76" fmla="*/ 138 w 142"/>
                <a:gd name="T77" fmla="*/ 64 h 79"/>
                <a:gd name="T78" fmla="*/ 142 w 142"/>
                <a:gd name="T79" fmla="*/ 6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79">
                  <a:moveTo>
                    <a:pt x="142" y="60"/>
                  </a:moveTo>
                  <a:lnTo>
                    <a:pt x="142" y="53"/>
                  </a:lnTo>
                  <a:lnTo>
                    <a:pt x="138" y="50"/>
                  </a:lnTo>
                  <a:lnTo>
                    <a:pt x="135" y="43"/>
                  </a:lnTo>
                  <a:lnTo>
                    <a:pt x="135" y="41"/>
                  </a:lnTo>
                  <a:lnTo>
                    <a:pt x="131" y="36"/>
                  </a:lnTo>
                  <a:lnTo>
                    <a:pt x="133" y="34"/>
                  </a:lnTo>
                  <a:lnTo>
                    <a:pt x="131" y="29"/>
                  </a:lnTo>
                  <a:lnTo>
                    <a:pt x="128" y="26"/>
                  </a:lnTo>
                  <a:lnTo>
                    <a:pt x="131" y="24"/>
                  </a:lnTo>
                  <a:lnTo>
                    <a:pt x="128" y="22"/>
                  </a:lnTo>
                  <a:lnTo>
                    <a:pt x="119" y="19"/>
                  </a:lnTo>
                  <a:lnTo>
                    <a:pt x="109" y="22"/>
                  </a:lnTo>
                  <a:lnTo>
                    <a:pt x="107" y="17"/>
                  </a:lnTo>
                  <a:lnTo>
                    <a:pt x="102" y="15"/>
                  </a:lnTo>
                  <a:lnTo>
                    <a:pt x="100" y="10"/>
                  </a:lnTo>
                  <a:lnTo>
                    <a:pt x="93" y="5"/>
                  </a:lnTo>
                  <a:lnTo>
                    <a:pt x="90" y="5"/>
                  </a:lnTo>
                  <a:lnTo>
                    <a:pt x="88" y="3"/>
                  </a:lnTo>
                  <a:lnTo>
                    <a:pt x="86" y="0"/>
                  </a:lnTo>
                  <a:lnTo>
                    <a:pt x="86" y="5"/>
                  </a:lnTo>
                  <a:lnTo>
                    <a:pt x="81" y="5"/>
                  </a:lnTo>
                  <a:lnTo>
                    <a:pt x="76" y="0"/>
                  </a:lnTo>
                  <a:lnTo>
                    <a:pt x="71" y="3"/>
                  </a:lnTo>
                  <a:lnTo>
                    <a:pt x="64" y="5"/>
                  </a:lnTo>
                  <a:lnTo>
                    <a:pt x="62" y="8"/>
                  </a:lnTo>
                  <a:lnTo>
                    <a:pt x="62" y="12"/>
                  </a:lnTo>
                  <a:lnTo>
                    <a:pt x="64" y="22"/>
                  </a:lnTo>
                  <a:lnTo>
                    <a:pt x="62" y="29"/>
                  </a:lnTo>
                  <a:lnTo>
                    <a:pt x="55" y="38"/>
                  </a:lnTo>
                  <a:lnTo>
                    <a:pt x="48" y="38"/>
                  </a:lnTo>
                  <a:lnTo>
                    <a:pt x="43" y="34"/>
                  </a:lnTo>
                  <a:lnTo>
                    <a:pt x="43" y="29"/>
                  </a:lnTo>
                  <a:lnTo>
                    <a:pt x="31" y="17"/>
                  </a:lnTo>
                  <a:lnTo>
                    <a:pt x="31" y="10"/>
                  </a:lnTo>
                  <a:lnTo>
                    <a:pt x="31" y="10"/>
                  </a:lnTo>
                  <a:lnTo>
                    <a:pt x="26" y="15"/>
                  </a:lnTo>
                  <a:lnTo>
                    <a:pt x="19" y="17"/>
                  </a:lnTo>
                  <a:lnTo>
                    <a:pt x="17" y="19"/>
                  </a:lnTo>
                  <a:lnTo>
                    <a:pt x="12" y="19"/>
                  </a:lnTo>
                  <a:lnTo>
                    <a:pt x="10" y="24"/>
                  </a:lnTo>
                  <a:lnTo>
                    <a:pt x="10" y="29"/>
                  </a:lnTo>
                  <a:lnTo>
                    <a:pt x="8" y="29"/>
                  </a:lnTo>
                  <a:lnTo>
                    <a:pt x="8" y="36"/>
                  </a:lnTo>
                  <a:lnTo>
                    <a:pt x="3" y="43"/>
                  </a:lnTo>
                  <a:lnTo>
                    <a:pt x="3" y="48"/>
                  </a:lnTo>
                  <a:lnTo>
                    <a:pt x="3" y="50"/>
                  </a:lnTo>
                  <a:lnTo>
                    <a:pt x="0" y="55"/>
                  </a:lnTo>
                  <a:lnTo>
                    <a:pt x="3" y="64"/>
                  </a:lnTo>
                  <a:lnTo>
                    <a:pt x="5" y="67"/>
                  </a:lnTo>
                  <a:lnTo>
                    <a:pt x="5" y="69"/>
                  </a:lnTo>
                  <a:lnTo>
                    <a:pt x="8" y="67"/>
                  </a:lnTo>
                  <a:lnTo>
                    <a:pt x="10" y="62"/>
                  </a:lnTo>
                  <a:lnTo>
                    <a:pt x="17" y="57"/>
                  </a:lnTo>
                  <a:lnTo>
                    <a:pt x="26" y="55"/>
                  </a:lnTo>
                  <a:lnTo>
                    <a:pt x="34" y="55"/>
                  </a:lnTo>
                  <a:lnTo>
                    <a:pt x="41" y="55"/>
                  </a:lnTo>
                  <a:lnTo>
                    <a:pt x="43" y="57"/>
                  </a:lnTo>
                  <a:lnTo>
                    <a:pt x="48" y="53"/>
                  </a:lnTo>
                  <a:lnTo>
                    <a:pt x="52" y="53"/>
                  </a:lnTo>
                  <a:lnTo>
                    <a:pt x="52" y="55"/>
                  </a:lnTo>
                  <a:lnTo>
                    <a:pt x="57" y="55"/>
                  </a:lnTo>
                  <a:lnTo>
                    <a:pt x="60" y="60"/>
                  </a:lnTo>
                  <a:lnTo>
                    <a:pt x="67" y="60"/>
                  </a:lnTo>
                  <a:lnTo>
                    <a:pt x="69" y="62"/>
                  </a:lnTo>
                  <a:lnTo>
                    <a:pt x="76" y="57"/>
                  </a:lnTo>
                  <a:lnTo>
                    <a:pt x="83" y="60"/>
                  </a:lnTo>
                  <a:lnTo>
                    <a:pt x="90" y="62"/>
                  </a:lnTo>
                  <a:lnTo>
                    <a:pt x="97" y="67"/>
                  </a:lnTo>
                  <a:lnTo>
                    <a:pt x="102" y="69"/>
                  </a:lnTo>
                  <a:lnTo>
                    <a:pt x="107" y="76"/>
                  </a:lnTo>
                  <a:lnTo>
                    <a:pt x="114" y="76"/>
                  </a:lnTo>
                  <a:lnTo>
                    <a:pt x="116" y="79"/>
                  </a:lnTo>
                  <a:lnTo>
                    <a:pt x="116" y="79"/>
                  </a:lnTo>
                  <a:lnTo>
                    <a:pt x="123" y="74"/>
                  </a:lnTo>
                  <a:lnTo>
                    <a:pt x="133" y="74"/>
                  </a:lnTo>
                  <a:lnTo>
                    <a:pt x="133" y="67"/>
                  </a:lnTo>
                  <a:lnTo>
                    <a:pt x="138" y="64"/>
                  </a:lnTo>
                  <a:lnTo>
                    <a:pt x="138" y="62"/>
                  </a:lnTo>
                  <a:lnTo>
                    <a:pt x="142" y="60"/>
                  </a:lnTo>
                  <a:lnTo>
                    <a:pt x="142" y="6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46" name="Kuwait">
              <a:extLst>
                <a:ext uri="{FF2B5EF4-FFF2-40B4-BE49-F238E27FC236}">
                  <a16:creationId xmlns:a16="http://schemas.microsoft.com/office/drawing/2014/main" xmlns="" id="{C5E022FA-15A0-44AA-84EF-30CA5C8EDE11}"/>
                </a:ext>
              </a:extLst>
            </p:cNvPr>
            <p:cNvSpPr>
              <a:spLocks/>
            </p:cNvSpPr>
            <p:nvPr/>
          </p:nvSpPr>
          <p:spPr bwMode="auto">
            <a:xfrm>
              <a:off x="7043205" y="3538295"/>
              <a:ext cx="43139" cy="43139"/>
            </a:xfrm>
            <a:custGeom>
              <a:avLst/>
              <a:gdLst>
                <a:gd name="T0" fmla="*/ 0 w 38"/>
                <a:gd name="T1" fmla="*/ 24 h 38"/>
                <a:gd name="T2" fmla="*/ 5 w 38"/>
                <a:gd name="T3" fmla="*/ 15 h 38"/>
                <a:gd name="T4" fmla="*/ 10 w 38"/>
                <a:gd name="T5" fmla="*/ 5 h 38"/>
                <a:gd name="T6" fmla="*/ 19 w 38"/>
                <a:gd name="T7" fmla="*/ 0 h 38"/>
                <a:gd name="T8" fmla="*/ 26 w 38"/>
                <a:gd name="T9" fmla="*/ 3 h 38"/>
                <a:gd name="T10" fmla="*/ 31 w 38"/>
                <a:gd name="T11" fmla="*/ 0 h 38"/>
                <a:gd name="T12" fmla="*/ 33 w 38"/>
                <a:gd name="T13" fmla="*/ 3 h 38"/>
                <a:gd name="T14" fmla="*/ 33 w 38"/>
                <a:gd name="T15" fmla="*/ 3 h 38"/>
                <a:gd name="T16" fmla="*/ 36 w 38"/>
                <a:gd name="T17" fmla="*/ 12 h 38"/>
                <a:gd name="T18" fmla="*/ 24 w 38"/>
                <a:gd name="T19" fmla="*/ 15 h 38"/>
                <a:gd name="T20" fmla="*/ 31 w 38"/>
                <a:gd name="T21" fmla="*/ 22 h 38"/>
                <a:gd name="T22" fmla="*/ 33 w 38"/>
                <a:gd name="T23" fmla="*/ 19 h 38"/>
                <a:gd name="T24" fmla="*/ 33 w 38"/>
                <a:gd name="T25" fmla="*/ 22 h 38"/>
                <a:gd name="T26" fmla="*/ 33 w 38"/>
                <a:gd name="T27" fmla="*/ 26 h 38"/>
                <a:gd name="T28" fmla="*/ 38 w 38"/>
                <a:gd name="T29" fmla="*/ 29 h 38"/>
                <a:gd name="T30" fmla="*/ 36 w 38"/>
                <a:gd name="T31" fmla="*/ 29 h 38"/>
                <a:gd name="T32" fmla="*/ 36 w 38"/>
                <a:gd name="T33" fmla="*/ 29 h 38"/>
                <a:gd name="T34" fmla="*/ 38 w 38"/>
                <a:gd name="T35" fmla="*/ 33 h 38"/>
                <a:gd name="T36" fmla="*/ 24 w 38"/>
                <a:gd name="T37" fmla="*/ 38 h 38"/>
                <a:gd name="T38" fmla="*/ 22 w 38"/>
                <a:gd name="T39" fmla="*/ 31 h 38"/>
                <a:gd name="T40" fmla="*/ 3 w 38"/>
                <a:gd name="T41" fmla="*/ 24 h 38"/>
                <a:gd name="T42" fmla="*/ 0 w 38"/>
                <a:gd name="T43" fmla="*/ 24 h 38"/>
                <a:gd name="T44" fmla="*/ 0 w 38"/>
                <a:gd name="T45"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38">
                  <a:moveTo>
                    <a:pt x="0" y="24"/>
                  </a:moveTo>
                  <a:lnTo>
                    <a:pt x="5" y="15"/>
                  </a:lnTo>
                  <a:lnTo>
                    <a:pt x="10" y="5"/>
                  </a:lnTo>
                  <a:lnTo>
                    <a:pt x="19" y="0"/>
                  </a:lnTo>
                  <a:lnTo>
                    <a:pt x="26" y="3"/>
                  </a:lnTo>
                  <a:lnTo>
                    <a:pt x="31" y="0"/>
                  </a:lnTo>
                  <a:lnTo>
                    <a:pt x="33" y="3"/>
                  </a:lnTo>
                  <a:lnTo>
                    <a:pt x="33" y="3"/>
                  </a:lnTo>
                  <a:lnTo>
                    <a:pt x="36" y="12"/>
                  </a:lnTo>
                  <a:lnTo>
                    <a:pt x="24" y="15"/>
                  </a:lnTo>
                  <a:lnTo>
                    <a:pt x="31" y="22"/>
                  </a:lnTo>
                  <a:lnTo>
                    <a:pt x="33" y="19"/>
                  </a:lnTo>
                  <a:lnTo>
                    <a:pt x="33" y="22"/>
                  </a:lnTo>
                  <a:lnTo>
                    <a:pt x="33" y="26"/>
                  </a:lnTo>
                  <a:lnTo>
                    <a:pt x="38" y="29"/>
                  </a:lnTo>
                  <a:lnTo>
                    <a:pt x="36" y="29"/>
                  </a:lnTo>
                  <a:lnTo>
                    <a:pt x="36" y="29"/>
                  </a:lnTo>
                  <a:lnTo>
                    <a:pt x="38" y="33"/>
                  </a:lnTo>
                  <a:lnTo>
                    <a:pt x="24" y="38"/>
                  </a:lnTo>
                  <a:lnTo>
                    <a:pt x="22" y="31"/>
                  </a:lnTo>
                  <a:lnTo>
                    <a:pt x="3" y="24"/>
                  </a:lnTo>
                  <a:lnTo>
                    <a:pt x="0" y="24"/>
                  </a:lnTo>
                  <a:lnTo>
                    <a:pt x="0" y="2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48" name="Kenya">
              <a:extLst>
                <a:ext uri="{FF2B5EF4-FFF2-40B4-BE49-F238E27FC236}">
                  <a16:creationId xmlns:a16="http://schemas.microsoft.com/office/drawing/2014/main" xmlns="" id="{1E0F144D-7645-434B-B673-375BE764C559}"/>
                </a:ext>
              </a:extLst>
            </p:cNvPr>
            <p:cNvSpPr>
              <a:spLocks noEditPoints="1"/>
            </p:cNvSpPr>
            <p:nvPr/>
          </p:nvSpPr>
          <p:spPr bwMode="auto">
            <a:xfrm>
              <a:off x="6689014" y="4194455"/>
              <a:ext cx="265643" cy="257696"/>
            </a:xfrm>
            <a:custGeom>
              <a:avLst/>
              <a:gdLst>
                <a:gd name="T0" fmla="*/ 62 w 234"/>
                <a:gd name="T1" fmla="*/ 26 h 227"/>
                <a:gd name="T2" fmla="*/ 64 w 234"/>
                <a:gd name="T3" fmla="*/ 21 h 227"/>
                <a:gd name="T4" fmla="*/ 71 w 234"/>
                <a:gd name="T5" fmla="*/ 19 h 227"/>
                <a:gd name="T6" fmla="*/ 85 w 234"/>
                <a:gd name="T7" fmla="*/ 0 h 227"/>
                <a:gd name="T8" fmla="*/ 92 w 234"/>
                <a:gd name="T9" fmla="*/ 2 h 227"/>
                <a:gd name="T10" fmla="*/ 95 w 234"/>
                <a:gd name="T11" fmla="*/ 16 h 227"/>
                <a:gd name="T12" fmla="*/ 104 w 234"/>
                <a:gd name="T13" fmla="*/ 21 h 227"/>
                <a:gd name="T14" fmla="*/ 114 w 234"/>
                <a:gd name="T15" fmla="*/ 21 h 227"/>
                <a:gd name="T16" fmla="*/ 130 w 234"/>
                <a:gd name="T17" fmla="*/ 23 h 227"/>
                <a:gd name="T18" fmla="*/ 144 w 234"/>
                <a:gd name="T19" fmla="*/ 35 h 227"/>
                <a:gd name="T20" fmla="*/ 151 w 234"/>
                <a:gd name="T21" fmla="*/ 42 h 227"/>
                <a:gd name="T22" fmla="*/ 166 w 234"/>
                <a:gd name="T23" fmla="*/ 45 h 227"/>
                <a:gd name="T24" fmla="*/ 175 w 234"/>
                <a:gd name="T25" fmla="*/ 45 h 227"/>
                <a:gd name="T26" fmla="*/ 182 w 234"/>
                <a:gd name="T27" fmla="*/ 45 h 227"/>
                <a:gd name="T28" fmla="*/ 189 w 234"/>
                <a:gd name="T29" fmla="*/ 30 h 227"/>
                <a:gd name="T30" fmla="*/ 199 w 234"/>
                <a:gd name="T31" fmla="*/ 30 h 227"/>
                <a:gd name="T32" fmla="*/ 211 w 234"/>
                <a:gd name="T33" fmla="*/ 28 h 227"/>
                <a:gd name="T34" fmla="*/ 218 w 234"/>
                <a:gd name="T35" fmla="*/ 33 h 227"/>
                <a:gd name="T36" fmla="*/ 229 w 234"/>
                <a:gd name="T37" fmla="*/ 35 h 227"/>
                <a:gd name="T38" fmla="*/ 215 w 234"/>
                <a:gd name="T39" fmla="*/ 54 h 227"/>
                <a:gd name="T40" fmla="*/ 229 w 234"/>
                <a:gd name="T41" fmla="*/ 156 h 227"/>
                <a:gd name="T42" fmla="*/ 222 w 234"/>
                <a:gd name="T43" fmla="*/ 168 h 227"/>
                <a:gd name="T44" fmla="*/ 218 w 234"/>
                <a:gd name="T45" fmla="*/ 170 h 227"/>
                <a:gd name="T46" fmla="*/ 211 w 234"/>
                <a:gd name="T47" fmla="*/ 175 h 227"/>
                <a:gd name="T48" fmla="*/ 201 w 234"/>
                <a:gd name="T49" fmla="*/ 182 h 227"/>
                <a:gd name="T50" fmla="*/ 196 w 234"/>
                <a:gd name="T51" fmla="*/ 184 h 227"/>
                <a:gd name="T52" fmla="*/ 194 w 234"/>
                <a:gd name="T53" fmla="*/ 191 h 227"/>
                <a:gd name="T54" fmla="*/ 192 w 234"/>
                <a:gd name="T55" fmla="*/ 196 h 227"/>
                <a:gd name="T56" fmla="*/ 189 w 234"/>
                <a:gd name="T57" fmla="*/ 206 h 227"/>
                <a:gd name="T58" fmla="*/ 177 w 234"/>
                <a:gd name="T59" fmla="*/ 224 h 227"/>
                <a:gd name="T60" fmla="*/ 170 w 234"/>
                <a:gd name="T61" fmla="*/ 227 h 227"/>
                <a:gd name="T62" fmla="*/ 140 w 234"/>
                <a:gd name="T63" fmla="*/ 206 h 227"/>
                <a:gd name="T64" fmla="*/ 140 w 234"/>
                <a:gd name="T65" fmla="*/ 201 h 227"/>
                <a:gd name="T66" fmla="*/ 55 w 234"/>
                <a:gd name="T67" fmla="*/ 144 h 227"/>
                <a:gd name="T68" fmla="*/ 55 w 234"/>
                <a:gd name="T69" fmla="*/ 123 h 227"/>
                <a:gd name="T70" fmla="*/ 59 w 234"/>
                <a:gd name="T71" fmla="*/ 113 h 227"/>
                <a:gd name="T72" fmla="*/ 64 w 234"/>
                <a:gd name="T73" fmla="*/ 104 h 227"/>
                <a:gd name="T74" fmla="*/ 69 w 234"/>
                <a:gd name="T75" fmla="*/ 99 h 227"/>
                <a:gd name="T76" fmla="*/ 76 w 234"/>
                <a:gd name="T77" fmla="*/ 97 h 227"/>
                <a:gd name="T78" fmla="*/ 78 w 234"/>
                <a:gd name="T79" fmla="*/ 87 h 227"/>
                <a:gd name="T80" fmla="*/ 85 w 234"/>
                <a:gd name="T81" fmla="*/ 78 h 227"/>
                <a:gd name="T82" fmla="*/ 81 w 234"/>
                <a:gd name="T83" fmla="*/ 68 h 227"/>
                <a:gd name="T84" fmla="*/ 78 w 234"/>
                <a:gd name="T85" fmla="*/ 64 h 227"/>
                <a:gd name="T86" fmla="*/ 73 w 234"/>
                <a:gd name="T87" fmla="*/ 56 h 227"/>
                <a:gd name="T88" fmla="*/ 69 w 234"/>
                <a:gd name="T89" fmla="*/ 47 h 227"/>
                <a:gd name="T90" fmla="*/ 64 w 234"/>
                <a:gd name="T91" fmla="*/ 42 h 227"/>
                <a:gd name="T92" fmla="*/ 62 w 234"/>
                <a:gd name="T93" fmla="*/ 35 h 227"/>
                <a:gd name="T94" fmla="*/ 59 w 234"/>
                <a:gd name="T95" fmla="*/ 28 h 227"/>
                <a:gd name="T96" fmla="*/ 57 w 234"/>
                <a:gd name="T97" fmla="*/ 28 h 227"/>
                <a:gd name="T98" fmla="*/ 57 w 234"/>
                <a:gd name="T99" fmla="*/ 28 h 227"/>
                <a:gd name="T100" fmla="*/ 7 w 234"/>
                <a:gd name="T101" fmla="*/ 146 h 227"/>
                <a:gd name="T102" fmla="*/ 0 w 234"/>
                <a:gd name="T103" fmla="*/ 146 h 227"/>
                <a:gd name="T104" fmla="*/ 0 w 234"/>
                <a:gd name="T105"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27">
                  <a:moveTo>
                    <a:pt x="57" y="28"/>
                  </a:moveTo>
                  <a:lnTo>
                    <a:pt x="62" y="26"/>
                  </a:lnTo>
                  <a:lnTo>
                    <a:pt x="62" y="23"/>
                  </a:lnTo>
                  <a:lnTo>
                    <a:pt x="64" y="21"/>
                  </a:lnTo>
                  <a:lnTo>
                    <a:pt x="69" y="16"/>
                  </a:lnTo>
                  <a:lnTo>
                    <a:pt x="71" y="19"/>
                  </a:lnTo>
                  <a:lnTo>
                    <a:pt x="76" y="9"/>
                  </a:lnTo>
                  <a:lnTo>
                    <a:pt x="85" y="0"/>
                  </a:lnTo>
                  <a:lnTo>
                    <a:pt x="88" y="4"/>
                  </a:lnTo>
                  <a:lnTo>
                    <a:pt x="92" y="2"/>
                  </a:lnTo>
                  <a:lnTo>
                    <a:pt x="95" y="2"/>
                  </a:lnTo>
                  <a:lnTo>
                    <a:pt x="95" y="16"/>
                  </a:lnTo>
                  <a:lnTo>
                    <a:pt x="99" y="21"/>
                  </a:lnTo>
                  <a:lnTo>
                    <a:pt x="104" y="21"/>
                  </a:lnTo>
                  <a:lnTo>
                    <a:pt x="109" y="21"/>
                  </a:lnTo>
                  <a:lnTo>
                    <a:pt x="114" y="21"/>
                  </a:lnTo>
                  <a:lnTo>
                    <a:pt x="125" y="21"/>
                  </a:lnTo>
                  <a:lnTo>
                    <a:pt x="130" y="23"/>
                  </a:lnTo>
                  <a:lnTo>
                    <a:pt x="140" y="33"/>
                  </a:lnTo>
                  <a:lnTo>
                    <a:pt x="144" y="35"/>
                  </a:lnTo>
                  <a:lnTo>
                    <a:pt x="149" y="40"/>
                  </a:lnTo>
                  <a:lnTo>
                    <a:pt x="151" y="42"/>
                  </a:lnTo>
                  <a:lnTo>
                    <a:pt x="159" y="42"/>
                  </a:lnTo>
                  <a:lnTo>
                    <a:pt x="166" y="45"/>
                  </a:lnTo>
                  <a:lnTo>
                    <a:pt x="170" y="42"/>
                  </a:lnTo>
                  <a:lnTo>
                    <a:pt x="175" y="45"/>
                  </a:lnTo>
                  <a:lnTo>
                    <a:pt x="177" y="45"/>
                  </a:lnTo>
                  <a:lnTo>
                    <a:pt x="182" y="45"/>
                  </a:lnTo>
                  <a:lnTo>
                    <a:pt x="187" y="35"/>
                  </a:lnTo>
                  <a:lnTo>
                    <a:pt x="189" y="30"/>
                  </a:lnTo>
                  <a:lnTo>
                    <a:pt x="194" y="30"/>
                  </a:lnTo>
                  <a:lnTo>
                    <a:pt x="199" y="30"/>
                  </a:lnTo>
                  <a:lnTo>
                    <a:pt x="201" y="28"/>
                  </a:lnTo>
                  <a:lnTo>
                    <a:pt x="211" y="28"/>
                  </a:lnTo>
                  <a:lnTo>
                    <a:pt x="215" y="28"/>
                  </a:lnTo>
                  <a:lnTo>
                    <a:pt x="218" y="33"/>
                  </a:lnTo>
                  <a:lnTo>
                    <a:pt x="220" y="35"/>
                  </a:lnTo>
                  <a:lnTo>
                    <a:pt x="229" y="35"/>
                  </a:lnTo>
                  <a:lnTo>
                    <a:pt x="234" y="35"/>
                  </a:lnTo>
                  <a:lnTo>
                    <a:pt x="215" y="54"/>
                  </a:lnTo>
                  <a:lnTo>
                    <a:pt x="213" y="142"/>
                  </a:lnTo>
                  <a:lnTo>
                    <a:pt x="229" y="156"/>
                  </a:lnTo>
                  <a:lnTo>
                    <a:pt x="229" y="158"/>
                  </a:lnTo>
                  <a:lnTo>
                    <a:pt x="222" y="168"/>
                  </a:lnTo>
                  <a:lnTo>
                    <a:pt x="220" y="168"/>
                  </a:lnTo>
                  <a:lnTo>
                    <a:pt x="218" y="170"/>
                  </a:lnTo>
                  <a:lnTo>
                    <a:pt x="220" y="172"/>
                  </a:lnTo>
                  <a:lnTo>
                    <a:pt x="211" y="175"/>
                  </a:lnTo>
                  <a:lnTo>
                    <a:pt x="208" y="182"/>
                  </a:lnTo>
                  <a:lnTo>
                    <a:pt x="201" y="182"/>
                  </a:lnTo>
                  <a:lnTo>
                    <a:pt x="199" y="182"/>
                  </a:lnTo>
                  <a:lnTo>
                    <a:pt x="196" y="184"/>
                  </a:lnTo>
                  <a:lnTo>
                    <a:pt x="194" y="187"/>
                  </a:lnTo>
                  <a:lnTo>
                    <a:pt x="194" y="191"/>
                  </a:lnTo>
                  <a:lnTo>
                    <a:pt x="196" y="191"/>
                  </a:lnTo>
                  <a:lnTo>
                    <a:pt x="192" y="196"/>
                  </a:lnTo>
                  <a:lnTo>
                    <a:pt x="189" y="201"/>
                  </a:lnTo>
                  <a:lnTo>
                    <a:pt x="189" y="206"/>
                  </a:lnTo>
                  <a:lnTo>
                    <a:pt x="185" y="213"/>
                  </a:lnTo>
                  <a:lnTo>
                    <a:pt x="177" y="224"/>
                  </a:lnTo>
                  <a:lnTo>
                    <a:pt x="173" y="227"/>
                  </a:lnTo>
                  <a:lnTo>
                    <a:pt x="170" y="227"/>
                  </a:lnTo>
                  <a:lnTo>
                    <a:pt x="142" y="208"/>
                  </a:lnTo>
                  <a:lnTo>
                    <a:pt x="140" y="206"/>
                  </a:lnTo>
                  <a:lnTo>
                    <a:pt x="140" y="203"/>
                  </a:lnTo>
                  <a:lnTo>
                    <a:pt x="140" y="201"/>
                  </a:lnTo>
                  <a:lnTo>
                    <a:pt x="137" y="194"/>
                  </a:lnTo>
                  <a:lnTo>
                    <a:pt x="55" y="144"/>
                  </a:lnTo>
                  <a:lnTo>
                    <a:pt x="47" y="146"/>
                  </a:lnTo>
                  <a:lnTo>
                    <a:pt x="55" y="123"/>
                  </a:lnTo>
                  <a:lnTo>
                    <a:pt x="55" y="118"/>
                  </a:lnTo>
                  <a:lnTo>
                    <a:pt x="59" y="113"/>
                  </a:lnTo>
                  <a:lnTo>
                    <a:pt x="62" y="109"/>
                  </a:lnTo>
                  <a:lnTo>
                    <a:pt x="64" y="104"/>
                  </a:lnTo>
                  <a:lnTo>
                    <a:pt x="66" y="101"/>
                  </a:lnTo>
                  <a:lnTo>
                    <a:pt x="69" y="99"/>
                  </a:lnTo>
                  <a:lnTo>
                    <a:pt x="69" y="97"/>
                  </a:lnTo>
                  <a:lnTo>
                    <a:pt x="76" y="97"/>
                  </a:lnTo>
                  <a:lnTo>
                    <a:pt x="78" y="92"/>
                  </a:lnTo>
                  <a:lnTo>
                    <a:pt x="78" y="87"/>
                  </a:lnTo>
                  <a:lnTo>
                    <a:pt x="83" y="82"/>
                  </a:lnTo>
                  <a:lnTo>
                    <a:pt x="85" y="78"/>
                  </a:lnTo>
                  <a:lnTo>
                    <a:pt x="83" y="73"/>
                  </a:lnTo>
                  <a:lnTo>
                    <a:pt x="81" y="68"/>
                  </a:lnTo>
                  <a:lnTo>
                    <a:pt x="81" y="66"/>
                  </a:lnTo>
                  <a:lnTo>
                    <a:pt x="78" y="64"/>
                  </a:lnTo>
                  <a:lnTo>
                    <a:pt x="76" y="64"/>
                  </a:lnTo>
                  <a:lnTo>
                    <a:pt x="73" y="56"/>
                  </a:lnTo>
                  <a:lnTo>
                    <a:pt x="69" y="52"/>
                  </a:lnTo>
                  <a:lnTo>
                    <a:pt x="69" y="47"/>
                  </a:lnTo>
                  <a:lnTo>
                    <a:pt x="66" y="42"/>
                  </a:lnTo>
                  <a:lnTo>
                    <a:pt x="64" y="42"/>
                  </a:lnTo>
                  <a:lnTo>
                    <a:pt x="64" y="38"/>
                  </a:lnTo>
                  <a:lnTo>
                    <a:pt x="62" y="35"/>
                  </a:lnTo>
                  <a:lnTo>
                    <a:pt x="59" y="30"/>
                  </a:lnTo>
                  <a:lnTo>
                    <a:pt x="59" y="28"/>
                  </a:lnTo>
                  <a:lnTo>
                    <a:pt x="57" y="28"/>
                  </a:lnTo>
                  <a:lnTo>
                    <a:pt x="57" y="28"/>
                  </a:lnTo>
                  <a:lnTo>
                    <a:pt x="57" y="28"/>
                  </a:lnTo>
                  <a:lnTo>
                    <a:pt x="57" y="28"/>
                  </a:lnTo>
                  <a:close/>
                  <a:moveTo>
                    <a:pt x="0" y="146"/>
                  </a:moveTo>
                  <a:lnTo>
                    <a:pt x="7" y="146"/>
                  </a:lnTo>
                  <a:lnTo>
                    <a:pt x="17" y="146"/>
                  </a:lnTo>
                  <a:lnTo>
                    <a:pt x="0" y="146"/>
                  </a:lnTo>
                  <a:lnTo>
                    <a:pt x="0" y="146"/>
                  </a:lnTo>
                  <a:lnTo>
                    <a:pt x="0" y="14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49" name="Kazakhstan">
              <a:extLst>
                <a:ext uri="{FF2B5EF4-FFF2-40B4-BE49-F238E27FC236}">
                  <a16:creationId xmlns:a16="http://schemas.microsoft.com/office/drawing/2014/main" xmlns="" id="{F9497FDA-6EE7-4E3E-A367-81771DBB69EC}"/>
                </a:ext>
              </a:extLst>
            </p:cNvPr>
            <p:cNvSpPr>
              <a:spLocks/>
            </p:cNvSpPr>
            <p:nvPr/>
          </p:nvSpPr>
          <p:spPr bwMode="auto">
            <a:xfrm>
              <a:off x="6966009" y="2690281"/>
              <a:ext cx="966077" cy="507446"/>
            </a:xfrm>
            <a:custGeom>
              <a:avLst/>
              <a:gdLst>
                <a:gd name="T0" fmla="*/ 21 w 851"/>
                <a:gd name="T1" fmla="*/ 260 h 447"/>
                <a:gd name="T2" fmla="*/ 2 w 851"/>
                <a:gd name="T3" fmla="*/ 208 h 447"/>
                <a:gd name="T4" fmla="*/ 42 w 851"/>
                <a:gd name="T5" fmla="*/ 198 h 447"/>
                <a:gd name="T6" fmla="*/ 61 w 851"/>
                <a:gd name="T7" fmla="*/ 160 h 447"/>
                <a:gd name="T8" fmla="*/ 82 w 851"/>
                <a:gd name="T9" fmla="*/ 151 h 447"/>
                <a:gd name="T10" fmla="*/ 99 w 851"/>
                <a:gd name="T11" fmla="*/ 146 h 447"/>
                <a:gd name="T12" fmla="*/ 134 w 851"/>
                <a:gd name="T13" fmla="*/ 158 h 447"/>
                <a:gd name="T14" fmla="*/ 160 w 851"/>
                <a:gd name="T15" fmla="*/ 168 h 447"/>
                <a:gd name="T16" fmla="*/ 194 w 851"/>
                <a:gd name="T17" fmla="*/ 160 h 447"/>
                <a:gd name="T18" fmla="*/ 224 w 851"/>
                <a:gd name="T19" fmla="*/ 158 h 447"/>
                <a:gd name="T20" fmla="*/ 246 w 851"/>
                <a:gd name="T21" fmla="*/ 170 h 447"/>
                <a:gd name="T22" fmla="*/ 286 w 851"/>
                <a:gd name="T23" fmla="*/ 168 h 447"/>
                <a:gd name="T24" fmla="*/ 274 w 851"/>
                <a:gd name="T25" fmla="*/ 134 h 447"/>
                <a:gd name="T26" fmla="*/ 269 w 851"/>
                <a:gd name="T27" fmla="*/ 111 h 447"/>
                <a:gd name="T28" fmla="*/ 288 w 851"/>
                <a:gd name="T29" fmla="*/ 82 h 447"/>
                <a:gd name="T30" fmla="*/ 272 w 851"/>
                <a:gd name="T31" fmla="*/ 75 h 447"/>
                <a:gd name="T32" fmla="*/ 286 w 851"/>
                <a:gd name="T33" fmla="*/ 63 h 447"/>
                <a:gd name="T34" fmla="*/ 312 w 851"/>
                <a:gd name="T35" fmla="*/ 54 h 447"/>
                <a:gd name="T36" fmla="*/ 352 w 851"/>
                <a:gd name="T37" fmla="*/ 42 h 447"/>
                <a:gd name="T38" fmla="*/ 373 w 851"/>
                <a:gd name="T39" fmla="*/ 30 h 447"/>
                <a:gd name="T40" fmla="*/ 409 w 851"/>
                <a:gd name="T41" fmla="*/ 11 h 447"/>
                <a:gd name="T42" fmla="*/ 439 w 851"/>
                <a:gd name="T43" fmla="*/ 2 h 447"/>
                <a:gd name="T44" fmla="*/ 470 w 851"/>
                <a:gd name="T45" fmla="*/ 21 h 447"/>
                <a:gd name="T46" fmla="*/ 480 w 851"/>
                <a:gd name="T47" fmla="*/ 40 h 447"/>
                <a:gd name="T48" fmla="*/ 499 w 851"/>
                <a:gd name="T49" fmla="*/ 33 h 447"/>
                <a:gd name="T50" fmla="*/ 520 w 851"/>
                <a:gd name="T51" fmla="*/ 42 h 447"/>
                <a:gd name="T52" fmla="*/ 534 w 851"/>
                <a:gd name="T53" fmla="*/ 52 h 447"/>
                <a:gd name="T54" fmla="*/ 567 w 851"/>
                <a:gd name="T55" fmla="*/ 37 h 447"/>
                <a:gd name="T56" fmla="*/ 591 w 851"/>
                <a:gd name="T57" fmla="*/ 30 h 447"/>
                <a:gd name="T58" fmla="*/ 693 w 851"/>
                <a:gd name="T59" fmla="*/ 123 h 447"/>
                <a:gd name="T60" fmla="*/ 721 w 851"/>
                <a:gd name="T61" fmla="*/ 132 h 447"/>
                <a:gd name="T62" fmla="*/ 754 w 851"/>
                <a:gd name="T63" fmla="*/ 125 h 447"/>
                <a:gd name="T64" fmla="*/ 792 w 851"/>
                <a:gd name="T65" fmla="*/ 149 h 447"/>
                <a:gd name="T66" fmla="*/ 806 w 851"/>
                <a:gd name="T67" fmla="*/ 168 h 447"/>
                <a:gd name="T68" fmla="*/ 834 w 851"/>
                <a:gd name="T69" fmla="*/ 165 h 447"/>
                <a:gd name="T70" fmla="*/ 837 w 851"/>
                <a:gd name="T71" fmla="*/ 191 h 447"/>
                <a:gd name="T72" fmla="*/ 827 w 851"/>
                <a:gd name="T73" fmla="*/ 241 h 447"/>
                <a:gd name="T74" fmla="*/ 785 w 851"/>
                <a:gd name="T75" fmla="*/ 243 h 447"/>
                <a:gd name="T76" fmla="*/ 771 w 851"/>
                <a:gd name="T77" fmla="*/ 293 h 447"/>
                <a:gd name="T78" fmla="*/ 754 w 851"/>
                <a:gd name="T79" fmla="*/ 305 h 447"/>
                <a:gd name="T80" fmla="*/ 733 w 851"/>
                <a:gd name="T81" fmla="*/ 319 h 447"/>
                <a:gd name="T82" fmla="*/ 747 w 851"/>
                <a:gd name="T83" fmla="*/ 355 h 447"/>
                <a:gd name="T84" fmla="*/ 745 w 851"/>
                <a:gd name="T85" fmla="*/ 390 h 447"/>
                <a:gd name="T86" fmla="*/ 667 w 851"/>
                <a:gd name="T87" fmla="*/ 376 h 447"/>
                <a:gd name="T88" fmla="*/ 612 w 851"/>
                <a:gd name="T89" fmla="*/ 376 h 447"/>
                <a:gd name="T90" fmla="*/ 565 w 851"/>
                <a:gd name="T91" fmla="*/ 392 h 447"/>
                <a:gd name="T92" fmla="*/ 534 w 851"/>
                <a:gd name="T93" fmla="*/ 409 h 447"/>
                <a:gd name="T94" fmla="*/ 480 w 851"/>
                <a:gd name="T95" fmla="*/ 437 h 447"/>
                <a:gd name="T96" fmla="*/ 378 w 851"/>
                <a:gd name="T97" fmla="*/ 364 h 447"/>
                <a:gd name="T98" fmla="*/ 210 w 851"/>
                <a:gd name="T99" fmla="*/ 428 h 447"/>
                <a:gd name="T100" fmla="*/ 156 w 851"/>
                <a:gd name="T101" fmla="*/ 409 h 447"/>
                <a:gd name="T102" fmla="*/ 134 w 851"/>
                <a:gd name="T103" fmla="*/ 399 h 447"/>
                <a:gd name="T104" fmla="*/ 116 w 851"/>
                <a:gd name="T105" fmla="*/ 376 h 447"/>
                <a:gd name="T106" fmla="*/ 99 w 851"/>
                <a:gd name="T107" fmla="*/ 357 h 447"/>
                <a:gd name="T108" fmla="*/ 123 w 851"/>
                <a:gd name="T109" fmla="*/ 355 h 447"/>
                <a:gd name="T110" fmla="*/ 113 w 851"/>
                <a:gd name="T111" fmla="*/ 336 h 447"/>
                <a:gd name="T112" fmla="*/ 144 w 851"/>
                <a:gd name="T113" fmla="*/ 331 h 447"/>
                <a:gd name="T114" fmla="*/ 149 w 851"/>
                <a:gd name="T115" fmla="*/ 314 h 447"/>
                <a:gd name="T116" fmla="*/ 149 w 851"/>
                <a:gd name="T117" fmla="*/ 291 h 447"/>
                <a:gd name="T118" fmla="*/ 125 w 851"/>
                <a:gd name="T119" fmla="*/ 286 h 447"/>
                <a:gd name="T120" fmla="*/ 113 w 851"/>
                <a:gd name="T121" fmla="*/ 281 h 447"/>
                <a:gd name="T122" fmla="*/ 92 w 851"/>
                <a:gd name="T123" fmla="*/ 288 h 447"/>
                <a:gd name="T124" fmla="*/ 73 w 851"/>
                <a:gd name="T125" fmla="*/ 298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1" h="447">
                  <a:moveTo>
                    <a:pt x="66" y="298"/>
                  </a:moveTo>
                  <a:lnTo>
                    <a:pt x="59" y="295"/>
                  </a:lnTo>
                  <a:lnTo>
                    <a:pt x="54" y="298"/>
                  </a:lnTo>
                  <a:lnTo>
                    <a:pt x="47" y="291"/>
                  </a:lnTo>
                  <a:lnTo>
                    <a:pt x="47" y="288"/>
                  </a:lnTo>
                  <a:lnTo>
                    <a:pt x="54" y="288"/>
                  </a:lnTo>
                  <a:lnTo>
                    <a:pt x="47" y="272"/>
                  </a:lnTo>
                  <a:lnTo>
                    <a:pt x="35" y="262"/>
                  </a:lnTo>
                  <a:lnTo>
                    <a:pt x="21" y="260"/>
                  </a:lnTo>
                  <a:lnTo>
                    <a:pt x="19" y="262"/>
                  </a:lnTo>
                  <a:lnTo>
                    <a:pt x="11" y="258"/>
                  </a:lnTo>
                  <a:lnTo>
                    <a:pt x="14" y="253"/>
                  </a:lnTo>
                  <a:lnTo>
                    <a:pt x="9" y="246"/>
                  </a:lnTo>
                  <a:lnTo>
                    <a:pt x="0" y="243"/>
                  </a:lnTo>
                  <a:lnTo>
                    <a:pt x="4" y="236"/>
                  </a:lnTo>
                  <a:lnTo>
                    <a:pt x="7" y="222"/>
                  </a:lnTo>
                  <a:lnTo>
                    <a:pt x="2" y="217"/>
                  </a:lnTo>
                  <a:lnTo>
                    <a:pt x="2" y="208"/>
                  </a:lnTo>
                  <a:lnTo>
                    <a:pt x="7" y="205"/>
                  </a:lnTo>
                  <a:lnTo>
                    <a:pt x="11" y="198"/>
                  </a:lnTo>
                  <a:lnTo>
                    <a:pt x="11" y="191"/>
                  </a:lnTo>
                  <a:lnTo>
                    <a:pt x="14" y="189"/>
                  </a:lnTo>
                  <a:lnTo>
                    <a:pt x="26" y="198"/>
                  </a:lnTo>
                  <a:lnTo>
                    <a:pt x="28" y="203"/>
                  </a:lnTo>
                  <a:lnTo>
                    <a:pt x="35" y="208"/>
                  </a:lnTo>
                  <a:lnTo>
                    <a:pt x="42" y="205"/>
                  </a:lnTo>
                  <a:lnTo>
                    <a:pt x="42" y="198"/>
                  </a:lnTo>
                  <a:lnTo>
                    <a:pt x="45" y="198"/>
                  </a:lnTo>
                  <a:lnTo>
                    <a:pt x="38" y="179"/>
                  </a:lnTo>
                  <a:lnTo>
                    <a:pt x="45" y="179"/>
                  </a:lnTo>
                  <a:lnTo>
                    <a:pt x="52" y="179"/>
                  </a:lnTo>
                  <a:lnTo>
                    <a:pt x="52" y="172"/>
                  </a:lnTo>
                  <a:lnTo>
                    <a:pt x="49" y="170"/>
                  </a:lnTo>
                  <a:lnTo>
                    <a:pt x="52" y="165"/>
                  </a:lnTo>
                  <a:lnTo>
                    <a:pt x="59" y="160"/>
                  </a:lnTo>
                  <a:lnTo>
                    <a:pt x="61" y="160"/>
                  </a:lnTo>
                  <a:lnTo>
                    <a:pt x="64" y="153"/>
                  </a:lnTo>
                  <a:lnTo>
                    <a:pt x="66" y="151"/>
                  </a:lnTo>
                  <a:lnTo>
                    <a:pt x="71" y="153"/>
                  </a:lnTo>
                  <a:lnTo>
                    <a:pt x="71" y="149"/>
                  </a:lnTo>
                  <a:lnTo>
                    <a:pt x="71" y="144"/>
                  </a:lnTo>
                  <a:lnTo>
                    <a:pt x="71" y="142"/>
                  </a:lnTo>
                  <a:lnTo>
                    <a:pt x="78" y="146"/>
                  </a:lnTo>
                  <a:lnTo>
                    <a:pt x="82" y="149"/>
                  </a:lnTo>
                  <a:lnTo>
                    <a:pt x="82" y="151"/>
                  </a:lnTo>
                  <a:lnTo>
                    <a:pt x="80" y="153"/>
                  </a:lnTo>
                  <a:lnTo>
                    <a:pt x="82" y="156"/>
                  </a:lnTo>
                  <a:lnTo>
                    <a:pt x="87" y="153"/>
                  </a:lnTo>
                  <a:lnTo>
                    <a:pt x="87" y="151"/>
                  </a:lnTo>
                  <a:lnTo>
                    <a:pt x="90" y="149"/>
                  </a:lnTo>
                  <a:lnTo>
                    <a:pt x="90" y="153"/>
                  </a:lnTo>
                  <a:lnTo>
                    <a:pt x="94" y="149"/>
                  </a:lnTo>
                  <a:lnTo>
                    <a:pt x="94" y="146"/>
                  </a:lnTo>
                  <a:lnTo>
                    <a:pt x="99" y="146"/>
                  </a:lnTo>
                  <a:lnTo>
                    <a:pt x="104" y="144"/>
                  </a:lnTo>
                  <a:lnTo>
                    <a:pt x="106" y="144"/>
                  </a:lnTo>
                  <a:lnTo>
                    <a:pt x="108" y="149"/>
                  </a:lnTo>
                  <a:lnTo>
                    <a:pt x="116" y="153"/>
                  </a:lnTo>
                  <a:lnTo>
                    <a:pt x="123" y="149"/>
                  </a:lnTo>
                  <a:lnTo>
                    <a:pt x="127" y="151"/>
                  </a:lnTo>
                  <a:lnTo>
                    <a:pt x="127" y="153"/>
                  </a:lnTo>
                  <a:lnTo>
                    <a:pt x="132" y="153"/>
                  </a:lnTo>
                  <a:lnTo>
                    <a:pt x="134" y="158"/>
                  </a:lnTo>
                  <a:lnTo>
                    <a:pt x="142" y="158"/>
                  </a:lnTo>
                  <a:lnTo>
                    <a:pt x="144" y="163"/>
                  </a:lnTo>
                  <a:lnTo>
                    <a:pt x="151" y="168"/>
                  </a:lnTo>
                  <a:lnTo>
                    <a:pt x="153" y="170"/>
                  </a:lnTo>
                  <a:lnTo>
                    <a:pt x="156" y="172"/>
                  </a:lnTo>
                  <a:lnTo>
                    <a:pt x="156" y="177"/>
                  </a:lnTo>
                  <a:lnTo>
                    <a:pt x="158" y="177"/>
                  </a:lnTo>
                  <a:lnTo>
                    <a:pt x="160" y="175"/>
                  </a:lnTo>
                  <a:lnTo>
                    <a:pt x="160" y="168"/>
                  </a:lnTo>
                  <a:lnTo>
                    <a:pt x="165" y="165"/>
                  </a:lnTo>
                  <a:lnTo>
                    <a:pt x="168" y="170"/>
                  </a:lnTo>
                  <a:lnTo>
                    <a:pt x="177" y="170"/>
                  </a:lnTo>
                  <a:lnTo>
                    <a:pt x="179" y="175"/>
                  </a:lnTo>
                  <a:lnTo>
                    <a:pt x="184" y="177"/>
                  </a:lnTo>
                  <a:lnTo>
                    <a:pt x="189" y="172"/>
                  </a:lnTo>
                  <a:lnTo>
                    <a:pt x="189" y="165"/>
                  </a:lnTo>
                  <a:lnTo>
                    <a:pt x="194" y="163"/>
                  </a:lnTo>
                  <a:lnTo>
                    <a:pt x="194" y="160"/>
                  </a:lnTo>
                  <a:lnTo>
                    <a:pt x="198" y="158"/>
                  </a:lnTo>
                  <a:lnTo>
                    <a:pt x="201" y="160"/>
                  </a:lnTo>
                  <a:lnTo>
                    <a:pt x="203" y="158"/>
                  </a:lnTo>
                  <a:lnTo>
                    <a:pt x="208" y="158"/>
                  </a:lnTo>
                  <a:lnTo>
                    <a:pt x="212" y="163"/>
                  </a:lnTo>
                  <a:lnTo>
                    <a:pt x="215" y="165"/>
                  </a:lnTo>
                  <a:lnTo>
                    <a:pt x="222" y="165"/>
                  </a:lnTo>
                  <a:lnTo>
                    <a:pt x="220" y="160"/>
                  </a:lnTo>
                  <a:lnTo>
                    <a:pt x="224" y="158"/>
                  </a:lnTo>
                  <a:lnTo>
                    <a:pt x="229" y="158"/>
                  </a:lnTo>
                  <a:lnTo>
                    <a:pt x="231" y="156"/>
                  </a:lnTo>
                  <a:lnTo>
                    <a:pt x="236" y="158"/>
                  </a:lnTo>
                  <a:lnTo>
                    <a:pt x="241" y="160"/>
                  </a:lnTo>
                  <a:lnTo>
                    <a:pt x="239" y="163"/>
                  </a:lnTo>
                  <a:lnTo>
                    <a:pt x="236" y="165"/>
                  </a:lnTo>
                  <a:lnTo>
                    <a:pt x="239" y="170"/>
                  </a:lnTo>
                  <a:lnTo>
                    <a:pt x="243" y="172"/>
                  </a:lnTo>
                  <a:lnTo>
                    <a:pt x="246" y="170"/>
                  </a:lnTo>
                  <a:lnTo>
                    <a:pt x="248" y="172"/>
                  </a:lnTo>
                  <a:lnTo>
                    <a:pt x="255" y="172"/>
                  </a:lnTo>
                  <a:lnTo>
                    <a:pt x="262" y="177"/>
                  </a:lnTo>
                  <a:lnTo>
                    <a:pt x="267" y="175"/>
                  </a:lnTo>
                  <a:lnTo>
                    <a:pt x="269" y="170"/>
                  </a:lnTo>
                  <a:lnTo>
                    <a:pt x="272" y="165"/>
                  </a:lnTo>
                  <a:lnTo>
                    <a:pt x="274" y="163"/>
                  </a:lnTo>
                  <a:lnTo>
                    <a:pt x="279" y="168"/>
                  </a:lnTo>
                  <a:lnTo>
                    <a:pt x="286" y="168"/>
                  </a:lnTo>
                  <a:lnTo>
                    <a:pt x="293" y="165"/>
                  </a:lnTo>
                  <a:lnTo>
                    <a:pt x="295" y="163"/>
                  </a:lnTo>
                  <a:lnTo>
                    <a:pt x="295" y="144"/>
                  </a:lnTo>
                  <a:lnTo>
                    <a:pt x="293" y="144"/>
                  </a:lnTo>
                  <a:lnTo>
                    <a:pt x="286" y="144"/>
                  </a:lnTo>
                  <a:lnTo>
                    <a:pt x="281" y="139"/>
                  </a:lnTo>
                  <a:lnTo>
                    <a:pt x="281" y="137"/>
                  </a:lnTo>
                  <a:lnTo>
                    <a:pt x="276" y="137"/>
                  </a:lnTo>
                  <a:lnTo>
                    <a:pt x="274" y="134"/>
                  </a:lnTo>
                  <a:lnTo>
                    <a:pt x="267" y="134"/>
                  </a:lnTo>
                  <a:lnTo>
                    <a:pt x="267" y="130"/>
                  </a:lnTo>
                  <a:lnTo>
                    <a:pt x="267" y="127"/>
                  </a:lnTo>
                  <a:lnTo>
                    <a:pt x="267" y="125"/>
                  </a:lnTo>
                  <a:lnTo>
                    <a:pt x="269" y="125"/>
                  </a:lnTo>
                  <a:lnTo>
                    <a:pt x="272" y="120"/>
                  </a:lnTo>
                  <a:lnTo>
                    <a:pt x="274" y="116"/>
                  </a:lnTo>
                  <a:lnTo>
                    <a:pt x="274" y="111"/>
                  </a:lnTo>
                  <a:lnTo>
                    <a:pt x="269" y="111"/>
                  </a:lnTo>
                  <a:lnTo>
                    <a:pt x="269" y="106"/>
                  </a:lnTo>
                  <a:lnTo>
                    <a:pt x="274" y="99"/>
                  </a:lnTo>
                  <a:lnTo>
                    <a:pt x="281" y="94"/>
                  </a:lnTo>
                  <a:lnTo>
                    <a:pt x="288" y="92"/>
                  </a:lnTo>
                  <a:lnTo>
                    <a:pt x="293" y="94"/>
                  </a:lnTo>
                  <a:lnTo>
                    <a:pt x="295" y="92"/>
                  </a:lnTo>
                  <a:lnTo>
                    <a:pt x="295" y="87"/>
                  </a:lnTo>
                  <a:lnTo>
                    <a:pt x="291" y="87"/>
                  </a:lnTo>
                  <a:lnTo>
                    <a:pt x="288" y="82"/>
                  </a:lnTo>
                  <a:lnTo>
                    <a:pt x="283" y="82"/>
                  </a:lnTo>
                  <a:lnTo>
                    <a:pt x="281" y="85"/>
                  </a:lnTo>
                  <a:lnTo>
                    <a:pt x="276" y="82"/>
                  </a:lnTo>
                  <a:lnTo>
                    <a:pt x="272" y="82"/>
                  </a:lnTo>
                  <a:lnTo>
                    <a:pt x="272" y="80"/>
                  </a:lnTo>
                  <a:lnTo>
                    <a:pt x="274" y="78"/>
                  </a:lnTo>
                  <a:lnTo>
                    <a:pt x="279" y="78"/>
                  </a:lnTo>
                  <a:lnTo>
                    <a:pt x="276" y="73"/>
                  </a:lnTo>
                  <a:lnTo>
                    <a:pt x="272" y="75"/>
                  </a:lnTo>
                  <a:lnTo>
                    <a:pt x="267" y="73"/>
                  </a:lnTo>
                  <a:lnTo>
                    <a:pt x="269" y="71"/>
                  </a:lnTo>
                  <a:lnTo>
                    <a:pt x="267" y="66"/>
                  </a:lnTo>
                  <a:lnTo>
                    <a:pt x="269" y="63"/>
                  </a:lnTo>
                  <a:lnTo>
                    <a:pt x="274" y="63"/>
                  </a:lnTo>
                  <a:lnTo>
                    <a:pt x="276" y="61"/>
                  </a:lnTo>
                  <a:lnTo>
                    <a:pt x="279" y="61"/>
                  </a:lnTo>
                  <a:lnTo>
                    <a:pt x="281" y="63"/>
                  </a:lnTo>
                  <a:lnTo>
                    <a:pt x="286" y="63"/>
                  </a:lnTo>
                  <a:lnTo>
                    <a:pt x="291" y="66"/>
                  </a:lnTo>
                  <a:lnTo>
                    <a:pt x="291" y="63"/>
                  </a:lnTo>
                  <a:lnTo>
                    <a:pt x="291" y="61"/>
                  </a:lnTo>
                  <a:lnTo>
                    <a:pt x="295" y="59"/>
                  </a:lnTo>
                  <a:lnTo>
                    <a:pt x="300" y="59"/>
                  </a:lnTo>
                  <a:lnTo>
                    <a:pt x="302" y="63"/>
                  </a:lnTo>
                  <a:lnTo>
                    <a:pt x="305" y="59"/>
                  </a:lnTo>
                  <a:lnTo>
                    <a:pt x="305" y="56"/>
                  </a:lnTo>
                  <a:lnTo>
                    <a:pt x="312" y="54"/>
                  </a:lnTo>
                  <a:lnTo>
                    <a:pt x="317" y="54"/>
                  </a:lnTo>
                  <a:lnTo>
                    <a:pt x="324" y="52"/>
                  </a:lnTo>
                  <a:lnTo>
                    <a:pt x="328" y="49"/>
                  </a:lnTo>
                  <a:lnTo>
                    <a:pt x="331" y="49"/>
                  </a:lnTo>
                  <a:lnTo>
                    <a:pt x="335" y="45"/>
                  </a:lnTo>
                  <a:lnTo>
                    <a:pt x="343" y="45"/>
                  </a:lnTo>
                  <a:lnTo>
                    <a:pt x="345" y="42"/>
                  </a:lnTo>
                  <a:lnTo>
                    <a:pt x="347" y="42"/>
                  </a:lnTo>
                  <a:lnTo>
                    <a:pt x="352" y="42"/>
                  </a:lnTo>
                  <a:lnTo>
                    <a:pt x="352" y="42"/>
                  </a:lnTo>
                  <a:lnTo>
                    <a:pt x="352" y="37"/>
                  </a:lnTo>
                  <a:lnTo>
                    <a:pt x="354" y="35"/>
                  </a:lnTo>
                  <a:lnTo>
                    <a:pt x="359" y="35"/>
                  </a:lnTo>
                  <a:lnTo>
                    <a:pt x="361" y="33"/>
                  </a:lnTo>
                  <a:lnTo>
                    <a:pt x="364" y="30"/>
                  </a:lnTo>
                  <a:lnTo>
                    <a:pt x="366" y="33"/>
                  </a:lnTo>
                  <a:lnTo>
                    <a:pt x="369" y="33"/>
                  </a:lnTo>
                  <a:lnTo>
                    <a:pt x="373" y="30"/>
                  </a:lnTo>
                  <a:lnTo>
                    <a:pt x="378" y="28"/>
                  </a:lnTo>
                  <a:lnTo>
                    <a:pt x="387" y="21"/>
                  </a:lnTo>
                  <a:lnTo>
                    <a:pt x="390" y="21"/>
                  </a:lnTo>
                  <a:lnTo>
                    <a:pt x="392" y="21"/>
                  </a:lnTo>
                  <a:lnTo>
                    <a:pt x="397" y="19"/>
                  </a:lnTo>
                  <a:lnTo>
                    <a:pt x="402" y="16"/>
                  </a:lnTo>
                  <a:lnTo>
                    <a:pt x="404" y="16"/>
                  </a:lnTo>
                  <a:lnTo>
                    <a:pt x="409" y="14"/>
                  </a:lnTo>
                  <a:lnTo>
                    <a:pt x="409" y="11"/>
                  </a:lnTo>
                  <a:lnTo>
                    <a:pt x="406" y="9"/>
                  </a:lnTo>
                  <a:lnTo>
                    <a:pt x="409" y="7"/>
                  </a:lnTo>
                  <a:lnTo>
                    <a:pt x="416" y="7"/>
                  </a:lnTo>
                  <a:lnTo>
                    <a:pt x="416" y="2"/>
                  </a:lnTo>
                  <a:lnTo>
                    <a:pt x="421" y="0"/>
                  </a:lnTo>
                  <a:lnTo>
                    <a:pt x="423" y="0"/>
                  </a:lnTo>
                  <a:lnTo>
                    <a:pt x="428" y="0"/>
                  </a:lnTo>
                  <a:lnTo>
                    <a:pt x="432" y="2"/>
                  </a:lnTo>
                  <a:lnTo>
                    <a:pt x="439" y="2"/>
                  </a:lnTo>
                  <a:lnTo>
                    <a:pt x="444" y="4"/>
                  </a:lnTo>
                  <a:lnTo>
                    <a:pt x="449" y="4"/>
                  </a:lnTo>
                  <a:lnTo>
                    <a:pt x="454" y="2"/>
                  </a:lnTo>
                  <a:lnTo>
                    <a:pt x="458" y="2"/>
                  </a:lnTo>
                  <a:lnTo>
                    <a:pt x="461" y="9"/>
                  </a:lnTo>
                  <a:lnTo>
                    <a:pt x="463" y="9"/>
                  </a:lnTo>
                  <a:lnTo>
                    <a:pt x="463" y="14"/>
                  </a:lnTo>
                  <a:lnTo>
                    <a:pt x="468" y="19"/>
                  </a:lnTo>
                  <a:lnTo>
                    <a:pt x="470" y="21"/>
                  </a:lnTo>
                  <a:lnTo>
                    <a:pt x="470" y="23"/>
                  </a:lnTo>
                  <a:lnTo>
                    <a:pt x="470" y="26"/>
                  </a:lnTo>
                  <a:lnTo>
                    <a:pt x="470" y="30"/>
                  </a:lnTo>
                  <a:lnTo>
                    <a:pt x="470" y="33"/>
                  </a:lnTo>
                  <a:lnTo>
                    <a:pt x="468" y="33"/>
                  </a:lnTo>
                  <a:lnTo>
                    <a:pt x="468" y="37"/>
                  </a:lnTo>
                  <a:lnTo>
                    <a:pt x="473" y="40"/>
                  </a:lnTo>
                  <a:lnTo>
                    <a:pt x="477" y="35"/>
                  </a:lnTo>
                  <a:lnTo>
                    <a:pt x="480" y="40"/>
                  </a:lnTo>
                  <a:lnTo>
                    <a:pt x="482" y="37"/>
                  </a:lnTo>
                  <a:lnTo>
                    <a:pt x="482" y="33"/>
                  </a:lnTo>
                  <a:lnTo>
                    <a:pt x="487" y="33"/>
                  </a:lnTo>
                  <a:lnTo>
                    <a:pt x="487" y="37"/>
                  </a:lnTo>
                  <a:lnTo>
                    <a:pt x="489" y="37"/>
                  </a:lnTo>
                  <a:lnTo>
                    <a:pt x="492" y="33"/>
                  </a:lnTo>
                  <a:lnTo>
                    <a:pt x="489" y="30"/>
                  </a:lnTo>
                  <a:lnTo>
                    <a:pt x="492" y="28"/>
                  </a:lnTo>
                  <a:lnTo>
                    <a:pt x="499" y="33"/>
                  </a:lnTo>
                  <a:lnTo>
                    <a:pt x="499" y="40"/>
                  </a:lnTo>
                  <a:lnTo>
                    <a:pt x="501" y="47"/>
                  </a:lnTo>
                  <a:lnTo>
                    <a:pt x="506" y="47"/>
                  </a:lnTo>
                  <a:lnTo>
                    <a:pt x="508" y="42"/>
                  </a:lnTo>
                  <a:lnTo>
                    <a:pt x="506" y="42"/>
                  </a:lnTo>
                  <a:lnTo>
                    <a:pt x="503" y="40"/>
                  </a:lnTo>
                  <a:lnTo>
                    <a:pt x="508" y="37"/>
                  </a:lnTo>
                  <a:lnTo>
                    <a:pt x="518" y="42"/>
                  </a:lnTo>
                  <a:lnTo>
                    <a:pt x="520" y="42"/>
                  </a:lnTo>
                  <a:lnTo>
                    <a:pt x="525" y="40"/>
                  </a:lnTo>
                  <a:lnTo>
                    <a:pt x="527" y="40"/>
                  </a:lnTo>
                  <a:lnTo>
                    <a:pt x="525" y="45"/>
                  </a:lnTo>
                  <a:lnTo>
                    <a:pt x="522" y="47"/>
                  </a:lnTo>
                  <a:lnTo>
                    <a:pt x="522" y="54"/>
                  </a:lnTo>
                  <a:lnTo>
                    <a:pt x="525" y="56"/>
                  </a:lnTo>
                  <a:lnTo>
                    <a:pt x="527" y="56"/>
                  </a:lnTo>
                  <a:lnTo>
                    <a:pt x="529" y="54"/>
                  </a:lnTo>
                  <a:lnTo>
                    <a:pt x="534" y="52"/>
                  </a:lnTo>
                  <a:lnTo>
                    <a:pt x="544" y="54"/>
                  </a:lnTo>
                  <a:lnTo>
                    <a:pt x="546" y="56"/>
                  </a:lnTo>
                  <a:lnTo>
                    <a:pt x="548" y="54"/>
                  </a:lnTo>
                  <a:lnTo>
                    <a:pt x="548" y="49"/>
                  </a:lnTo>
                  <a:lnTo>
                    <a:pt x="553" y="47"/>
                  </a:lnTo>
                  <a:lnTo>
                    <a:pt x="558" y="47"/>
                  </a:lnTo>
                  <a:lnTo>
                    <a:pt x="562" y="45"/>
                  </a:lnTo>
                  <a:lnTo>
                    <a:pt x="565" y="40"/>
                  </a:lnTo>
                  <a:lnTo>
                    <a:pt x="567" y="37"/>
                  </a:lnTo>
                  <a:lnTo>
                    <a:pt x="570" y="35"/>
                  </a:lnTo>
                  <a:lnTo>
                    <a:pt x="574" y="30"/>
                  </a:lnTo>
                  <a:lnTo>
                    <a:pt x="577" y="28"/>
                  </a:lnTo>
                  <a:lnTo>
                    <a:pt x="581" y="23"/>
                  </a:lnTo>
                  <a:lnTo>
                    <a:pt x="586" y="23"/>
                  </a:lnTo>
                  <a:lnTo>
                    <a:pt x="591" y="21"/>
                  </a:lnTo>
                  <a:lnTo>
                    <a:pt x="593" y="23"/>
                  </a:lnTo>
                  <a:lnTo>
                    <a:pt x="593" y="26"/>
                  </a:lnTo>
                  <a:lnTo>
                    <a:pt x="591" y="30"/>
                  </a:lnTo>
                  <a:lnTo>
                    <a:pt x="586" y="33"/>
                  </a:lnTo>
                  <a:lnTo>
                    <a:pt x="588" y="35"/>
                  </a:lnTo>
                  <a:lnTo>
                    <a:pt x="629" y="66"/>
                  </a:lnTo>
                  <a:lnTo>
                    <a:pt x="683" y="134"/>
                  </a:lnTo>
                  <a:lnTo>
                    <a:pt x="688" y="132"/>
                  </a:lnTo>
                  <a:lnTo>
                    <a:pt x="693" y="130"/>
                  </a:lnTo>
                  <a:lnTo>
                    <a:pt x="693" y="127"/>
                  </a:lnTo>
                  <a:lnTo>
                    <a:pt x="693" y="127"/>
                  </a:lnTo>
                  <a:lnTo>
                    <a:pt x="693" y="123"/>
                  </a:lnTo>
                  <a:lnTo>
                    <a:pt x="695" y="120"/>
                  </a:lnTo>
                  <a:lnTo>
                    <a:pt x="702" y="123"/>
                  </a:lnTo>
                  <a:lnTo>
                    <a:pt x="702" y="127"/>
                  </a:lnTo>
                  <a:lnTo>
                    <a:pt x="702" y="130"/>
                  </a:lnTo>
                  <a:lnTo>
                    <a:pt x="707" y="132"/>
                  </a:lnTo>
                  <a:lnTo>
                    <a:pt x="709" y="134"/>
                  </a:lnTo>
                  <a:lnTo>
                    <a:pt x="714" y="134"/>
                  </a:lnTo>
                  <a:lnTo>
                    <a:pt x="716" y="132"/>
                  </a:lnTo>
                  <a:lnTo>
                    <a:pt x="721" y="132"/>
                  </a:lnTo>
                  <a:lnTo>
                    <a:pt x="726" y="134"/>
                  </a:lnTo>
                  <a:lnTo>
                    <a:pt x="730" y="132"/>
                  </a:lnTo>
                  <a:lnTo>
                    <a:pt x="735" y="134"/>
                  </a:lnTo>
                  <a:lnTo>
                    <a:pt x="740" y="132"/>
                  </a:lnTo>
                  <a:lnTo>
                    <a:pt x="740" y="130"/>
                  </a:lnTo>
                  <a:lnTo>
                    <a:pt x="740" y="127"/>
                  </a:lnTo>
                  <a:lnTo>
                    <a:pt x="740" y="125"/>
                  </a:lnTo>
                  <a:lnTo>
                    <a:pt x="747" y="125"/>
                  </a:lnTo>
                  <a:lnTo>
                    <a:pt x="754" y="125"/>
                  </a:lnTo>
                  <a:lnTo>
                    <a:pt x="761" y="125"/>
                  </a:lnTo>
                  <a:lnTo>
                    <a:pt x="768" y="130"/>
                  </a:lnTo>
                  <a:lnTo>
                    <a:pt x="773" y="137"/>
                  </a:lnTo>
                  <a:lnTo>
                    <a:pt x="775" y="142"/>
                  </a:lnTo>
                  <a:lnTo>
                    <a:pt x="778" y="142"/>
                  </a:lnTo>
                  <a:lnTo>
                    <a:pt x="782" y="144"/>
                  </a:lnTo>
                  <a:lnTo>
                    <a:pt x="787" y="146"/>
                  </a:lnTo>
                  <a:lnTo>
                    <a:pt x="787" y="146"/>
                  </a:lnTo>
                  <a:lnTo>
                    <a:pt x="792" y="149"/>
                  </a:lnTo>
                  <a:lnTo>
                    <a:pt x="792" y="151"/>
                  </a:lnTo>
                  <a:lnTo>
                    <a:pt x="792" y="153"/>
                  </a:lnTo>
                  <a:lnTo>
                    <a:pt x="792" y="158"/>
                  </a:lnTo>
                  <a:lnTo>
                    <a:pt x="792" y="160"/>
                  </a:lnTo>
                  <a:lnTo>
                    <a:pt x="794" y="163"/>
                  </a:lnTo>
                  <a:lnTo>
                    <a:pt x="794" y="163"/>
                  </a:lnTo>
                  <a:lnTo>
                    <a:pt x="797" y="163"/>
                  </a:lnTo>
                  <a:lnTo>
                    <a:pt x="801" y="165"/>
                  </a:lnTo>
                  <a:lnTo>
                    <a:pt x="806" y="168"/>
                  </a:lnTo>
                  <a:lnTo>
                    <a:pt x="806" y="165"/>
                  </a:lnTo>
                  <a:lnTo>
                    <a:pt x="811" y="163"/>
                  </a:lnTo>
                  <a:lnTo>
                    <a:pt x="820" y="163"/>
                  </a:lnTo>
                  <a:lnTo>
                    <a:pt x="825" y="160"/>
                  </a:lnTo>
                  <a:lnTo>
                    <a:pt x="827" y="156"/>
                  </a:lnTo>
                  <a:lnTo>
                    <a:pt x="832" y="153"/>
                  </a:lnTo>
                  <a:lnTo>
                    <a:pt x="834" y="156"/>
                  </a:lnTo>
                  <a:lnTo>
                    <a:pt x="832" y="160"/>
                  </a:lnTo>
                  <a:lnTo>
                    <a:pt x="834" y="165"/>
                  </a:lnTo>
                  <a:lnTo>
                    <a:pt x="837" y="165"/>
                  </a:lnTo>
                  <a:lnTo>
                    <a:pt x="841" y="170"/>
                  </a:lnTo>
                  <a:lnTo>
                    <a:pt x="849" y="172"/>
                  </a:lnTo>
                  <a:lnTo>
                    <a:pt x="851" y="175"/>
                  </a:lnTo>
                  <a:lnTo>
                    <a:pt x="846" y="179"/>
                  </a:lnTo>
                  <a:lnTo>
                    <a:pt x="841" y="179"/>
                  </a:lnTo>
                  <a:lnTo>
                    <a:pt x="837" y="187"/>
                  </a:lnTo>
                  <a:lnTo>
                    <a:pt x="837" y="189"/>
                  </a:lnTo>
                  <a:lnTo>
                    <a:pt x="837" y="191"/>
                  </a:lnTo>
                  <a:lnTo>
                    <a:pt x="834" y="198"/>
                  </a:lnTo>
                  <a:lnTo>
                    <a:pt x="827" y="201"/>
                  </a:lnTo>
                  <a:lnTo>
                    <a:pt x="825" y="203"/>
                  </a:lnTo>
                  <a:lnTo>
                    <a:pt x="823" y="208"/>
                  </a:lnTo>
                  <a:lnTo>
                    <a:pt x="825" y="217"/>
                  </a:lnTo>
                  <a:lnTo>
                    <a:pt x="827" y="227"/>
                  </a:lnTo>
                  <a:lnTo>
                    <a:pt x="832" y="231"/>
                  </a:lnTo>
                  <a:lnTo>
                    <a:pt x="832" y="234"/>
                  </a:lnTo>
                  <a:lnTo>
                    <a:pt x="827" y="241"/>
                  </a:lnTo>
                  <a:lnTo>
                    <a:pt x="820" y="243"/>
                  </a:lnTo>
                  <a:lnTo>
                    <a:pt x="818" y="248"/>
                  </a:lnTo>
                  <a:lnTo>
                    <a:pt x="813" y="248"/>
                  </a:lnTo>
                  <a:lnTo>
                    <a:pt x="813" y="248"/>
                  </a:lnTo>
                  <a:lnTo>
                    <a:pt x="811" y="246"/>
                  </a:lnTo>
                  <a:lnTo>
                    <a:pt x="806" y="246"/>
                  </a:lnTo>
                  <a:lnTo>
                    <a:pt x="799" y="248"/>
                  </a:lnTo>
                  <a:lnTo>
                    <a:pt x="792" y="246"/>
                  </a:lnTo>
                  <a:lnTo>
                    <a:pt x="785" y="243"/>
                  </a:lnTo>
                  <a:lnTo>
                    <a:pt x="778" y="243"/>
                  </a:lnTo>
                  <a:lnTo>
                    <a:pt x="775" y="243"/>
                  </a:lnTo>
                  <a:lnTo>
                    <a:pt x="775" y="253"/>
                  </a:lnTo>
                  <a:lnTo>
                    <a:pt x="773" y="260"/>
                  </a:lnTo>
                  <a:lnTo>
                    <a:pt x="773" y="265"/>
                  </a:lnTo>
                  <a:lnTo>
                    <a:pt x="771" y="279"/>
                  </a:lnTo>
                  <a:lnTo>
                    <a:pt x="771" y="288"/>
                  </a:lnTo>
                  <a:lnTo>
                    <a:pt x="768" y="291"/>
                  </a:lnTo>
                  <a:lnTo>
                    <a:pt x="771" y="293"/>
                  </a:lnTo>
                  <a:lnTo>
                    <a:pt x="775" y="295"/>
                  </a:lnTo>
                  <a:lnTo>
                    <a:pt x="775" y="300"/>
                  </a:lnTo>
                  <a:lnTo>
                    <a:pt x="773" y="302"/>
                  </a:lnTo>
                  <a:lnTo>
                    <a:pt x="771" y="302"/>
                  </a:lnTo>
                  <a:lnTo>
                    <a:pt x="768" y="305"/>
                  </a:lnTo>
                  <a:lnTo>
                    <a:pt x="766" y="305"/>
                  </a:lnTo>
                  <a:lnTo>
                    <a:pt x="761" y="302"/>
                  </a:lnTo>
                  <a:lnTo>
                    <a:pt x="759" y="305"/>
                  </a:lnTo>
                  <a:lnTo>
                    <a:pt x="754" y="305"/>
                  </a:lnTo>
                  <a:lnTo>
                    <a:pt x="745" y="307"/>
                  </a:lnTo>
                  <a:lnTo>
                    <a:pt x="737" y="310"/>
                  </a:lnTo>
                  <a:lnTo>
                    <a:pt x="735" y="310"/>
                  </a:lnTo>
                  <a:lnTo>
                    <a:pt x="730" y="310"/>
                  </a:lnTo>
                  <a:lnTo>
                    <a:pt x="728" y="310"/>
                  </a:lnTo>
                  <a:lnTo>
                    <a:pt x="723" y="314"/>
                  </a:lnTo>
                  <a:lnTo>
                    <a:pt x="723" y="317"/>
                  </a:lnTo>
                  <a:lnTo>
                    <a:pt x="728" y="319"/>
                  </a:lnTo>
                  <a:lnTo>
                    <a:pt x="733" y="319"/>
                  </a:lnTo>
                  <a:lnTo>
                    <a:pt x="740" y="319"/>
                  </a:lnTo>
                  <a:lnTo>
                    <a:pt x="740" y="321"/>
                  </a:lnTo>
                  <a:lnTo>
                    <a:pt x="735" y="326"/>
                  </a:lnTo>
                  <a:lnTo>
                    <a:pt x="737" y="331"/>
                  </a:lnTo>
                  <a:lnTo>
                    <a:pt x="737" y="336"/>
                  </a:lnTo>
                  <a:lnTo>
                    <a:pt x="740" y="338"/>
                  </a:lnTo>
                  <a:lnTo>
                    <a:pt x="740" y="343"/>
                  </a:lnTo>
                  <a:lnTo>
                    <a:pt x="745" y="350"/>
                  </a:lnTo>
                  <a:lnTo>
                    <a:pt x="747" y="355"/>
                  </a:lnTo>
                  <a:lnTo>
                    <a:pt x="752" y="357"/>
                  </a:lnTo>
                  <a:lnTo>
                    <a:pt x="752" y="366"/>
                  </a:lnTo>
                  <a:lnTo>
                    <a:pt x="749" y="369"/>
                  </a:lnTo>
                  <a:lnTo>
                    <a:pt x="749" y="373"/>
                  </a:lnTo>
                  <a:lnTo>
                    <a:pt x="752" y="376"/>
                  </a:lnTo>
                  <a:lnTo>
                    <a:pt x="749" y="378"/>
                  </a:lnTo>
                  <a:lnTo>
                    <a:pt x="749" y="381"/>
                  </a:lnTo>
                  <a:lnTo>
                    <a:pt x="745" y="383"/>
                  </a:lnTo>
                  <a:lnTo>
                    <a:pt x="745" y="390"/>
                  </a:lnTo>
                  <a:lnTo>
                    <a:pt x="742" y="392"/>
                  </a:lnTo>
                  <a:lnTo>
                    <a:pt x="730" y="390"/>
                  </a:lnTo>
                  <a:lnTo>
                    <a:pt x="721" y="378"/>
                  </a:lnTo>
                  <a:lnTo>
                    <a:pt x="719" y="378"/>
                  </a:lnTo>
                  <a:lnTo>
                    <a:pt x="709" y="376"/>
                  </a:lnTo>
                  <a:lnTo>
                    <a:pt x="695" y="376"/>
                  </a:lnTo>
                  <a:lnTo>
                    <a:pt x="688" y="378"/>
                  </a:lnTo>
                  <a:lnTo>
                    <a:pt x="676" y="373"/>
                  </a:lnTo>
                  <a:lnTo>
                    <a:pt x="667" y="376"/>
                  </a:lnTo>
                  <a:lnTo>
                    <a:pt x="659" y="378"/>
                  </a:lnTo>
                  <a:lnTo>
                    <a:pt x="655" y="376"/>
                  </a:lnTo>
                  <a:lnTo>
                    <a:pt x="650" y="381"/>
                  </a:lnTo>
                  <a:lnTo>
                    <a:pt x="648" y="381"/>
                  </a:lnTo>
                  <a:lnTo>
                    <a:pt x="636" y="381"/>
                  </a:lnTo>
                  <a:lnTo>
                    <a:pt x="626" y="378"/>
                  </a:lnTo>
                  <a:lnTo>
                    <a:pt x="622" y="373"/>
                  </a:lnTo>
                  <a:lnTo>
                    <a:pt x="614" y="373"/>
                  </a:lnTo>
                  <a:lnTo>
                    <a:pt x="612" y="376"/>
                  </a:lnTo>
                  <a:lnTo>
                    <a:pt x="605" y="376"/>
                  </a:lnTo>
                  <a:lnTo>
                    <a:pt x="603" y="373"/>
                  </a:lnTo>
                  <a:lnTo>
                    <a:pt x="600" y="376"/>
                  </a:lnTo>
                  <a:lnTo>
                    <a:pt x="600" y="381"/>
                  </a:lnTo>
                  <a:lnTo>
                    <a:pt x="600" y="385"/>
                  </a:lnTo>
                  <a:lnTo>
                    <a:pt x="600" y="392"/>
                  </a:lnTo>
                  <a:lnTo>
                    <a:pt x="596" y="392"/>
                  </a:lnTo>
                  <a:lnTo>
                    <a:pt x="581" y="392"/>
                  </a:lnTo>
                  <a:lnTo>
                    <a:pt x="565" y="392"/>
                  </a:lnTo>
                  <a:lnTo>
                    <a:pt x="560" y="390"/>
                  </a:lnTo>
                  <a:lnTo>
                    <a:pt x="553" y="388"/>
                  </a:lnTo>
                  <a:lnTo>
                    <a:pt x="548" y="392"/>
                  </a:lnTo>
                  <a:lnTo>
                    <a:pt x="551" y="395"/>
                  </a:lnTo>
                  <a:lnTo>
                    <a:pt x="546" y="399"/>
                  </a:lnTo>
                  <a:lnTo>
                    <a:pt x="544" y="399"/>
                  </a:lnTo>
                  <a:lnTo>
                    <a:pt x="544" y="399"/>
                  </a:lnTo>
                  <a:lnTo>
                    <a:pt x="539" y="407"/>
                  </a:lnTo>
                  <a:lnTo>
                    <a:pt x="534" y="409"/>
                  </a:lnTo>
                  <a:lnTo>
                    <a:pt x="527" y="418"/>
                  </a:lnTo>
                  <a:lnTo>
                    <a:pt x="522" y="426"/>
                  </a:lnTo>
                  <a:lnTo>
                    <a:pt x="520" y="428"/>
                  </a:lnTo>
                  <a:lnTo>
                    <a:pt x="515" y="435"/>
                  </a:lnTo>
                  <a:lnTo>
                    <a:pt x="508" y="444"/>
                  </a:lnTo>
                  <a:lnTo>
                    <a:pt x="506" y="442"/>
                  </a:lnTo>
                  <a:lnTo>
                    <a:pt x="494" y="437"/>
                  </a:lnTo>
                  <a:lnTo>
                    <a:pt x="487" y="437"/>
                  </a:lnTo>
                  <a:lnTo>
                    <a:pt x="480" y="437"/>
                  </a:lnTo>
                  <a:lnTo>
                    <a:pt x="470" y="444"/>
                  </a:lnTo>
                  <a:lnTo>
                    <a:pt x="466" y="442"/>
                  </a:lnTo>
                  <a:lnTo>
                    <a:pt x="456" y="416"/>
                  </a:lnTo>
                  <a:lnTo>
                    <a:pt x="439" y="416"/>
                  </a:lnTo>
                  <a:lnTo>
                    <a:pt x="439" y="383"/>
                  </a:lnTo>
                  <a:lnTo>
                    <a:pt x="432" y="385"/>
                  </a:lnTo>
                  <a:lnTo>
                    <a:pt x="425" y="373"/>
                  </a:lnTo>
                  <a:lnTo>
                    <a:pt x="416" y="364"/>
                  </a:lnTo>
                  <a:lnTo>
                    <a:pt x="378" y="364"/>
                  </a:lnTo>
                  <a:lnTo>
                    <a:pt x="345" y="366"/>
                  </a:lnTo>
                  <a:lnTo>
                    <a:pt x="326" y="357"/>
                  </a:lnTo>
                  <a:lnTo>
                    <a:pt x="312" y="350"/>
                  </a:lnTo>
                  <a:lnTo>
                    <a:pt x="276" y="326"/>
                  </a:lnTo>
                  <a:lnTo>
                    <a:pt x="217" y="338"/>
                  </a:lnTo>
                  <a:lnTo>
                    <a:pt x="236" y="444"/>
                  </a:lnTo>
                  <a:lnTo>
                    <a:pt x="234" y="444"/>
                  </a:lnTo>
                  <a:lnTo>
                    <a:pt x="224" y="447"/>
                  </a:lnTo>
                  <a:lnTo>
                    <a:pt x="210" y="428"/>
                  </a:lnTo>
                  <a:lnTo>
                    <a:pt x="194" y="421"/>
                  </a:lnTo>
                  <a:lnTo>
                    <a:pt x="179" y="418"/>
                  </a:lnTo>
                  <a:lnTo>
                    <a:pt x="168" y="421"/>
                  </a:lnTo>
                  <a:lnTo>
                    <a:pt x="153" y="435"/>
                  </a:lnTo>
                  <a:lnTo>
                    <a:pt x="153" y="428"/>
                  </a:lnTo>
                  <a:lnTo>
                    <a:pt x="153" y="423"/>
                  </a:lnTo>
                  <a:lnTo>
                    <a:pt x="156" y="416"/>
                  </a:lnTo>
                  <a:lnTo>
                    <a:pt x="156" y="411"/>
                  </a:lnTo>
                  <a:lnTo>
                    <a:pt x="156" y="409"/>
                  </a:lnTo>
                  <a:lnTo>
                    <a:pt x="156" y="407"/>
                  </a:lnTo>
                  <a:lnTo>
                    <a:pt x="156" y="407"/>
                  </a:lnTo>
                  <a:lnTo>
                    <a:pt x="151" y="407"/>
                  </a:lnTo>
                  <a:lnTo>
                    <a:pt x="146" y="404"/>
                  </a:lnTo>
                  <a:lnTo>
                    <a:pt x="142" y="404"/>
                  </a:lnTo>
                  <a:lnTo>
                    <a:pt x="139" y="404"/>
                  </a:lnTo>
                  <a:lnTo>
                    <a:pt x="137" y="404"/>
                  </a:lnTo>
                  <a:lnTo>
                    <a:pt x="134" y="399"/>
                  </a:lnTo>
                  <a:lnTo>
                    <a:pt x="134" y="399"/>
                  </a:lnTo>
                  <a:lnTo>
                    <a:pt x="132" y="395"/>
                  </a:lnTo>
                  <a:lnTo>
                    <a:pt x="130" y="395"/>
                  </a:lnTo>
                  <a:lnTo>
                    <a:pt x="127" y="395"/>
                  </a:lnTo>
                  <a:lnTo>
                    <a:pt x="125" y="395"/>
                  </a:lnTo>
                  <a:lnTo>
                    <a:pt x="123" y="395"/>
                  </a:lnTo>
                  <a:lnTo>
                    <a:pt x="123" y="390"/>
                  </a:lnTo>
                  <a:lnTo>
                    <a:pt x="123" y="385"/>
                  </a:lnTo>
                  <a:lnTo>
                    <a:pt x="116" y="378"/>
                  </a:lnTo>
                  <a:lnTo>
                    <a:pt x="116" y="376"/>
                  </a:lnTo>
                  <a:lnTo>
                    <a:pt x="113" y="376"/>
                  </a:lnTo>
                  <a:lnTo>
                    <a:pt x="111" y="371"/>
                  </a:lnTo>
                  <a:lnTo>
                    <a:pt x="108" y="369"/>
                  </a:lnTo>
                  <a:lnTo>
                    <a:pt x="106" y="366"/>
                  </a:lnTo>
                  <a:lnTo>
                    <a:pt x="104" y="364"/>
                  </a:lnTo>
                  <a:lnTo>
                    <a:pt x="99" y="364"/>
                  </a:lnTo>
                  <a:lnTo>
                    <a:pt x="97" y="359"/>
                  </a:lnTo>
                  <a:lnTo>
                    <a:pt x="97" y="359"/>
                  </a:lnTo>
                  <a:lnTo>
                    <a:pt x="99" y="357"/>
                  </a:lnTo>
                  <a:lnTo>
                    <a:pt x="101" y="357"/>
                  </a:lnTo>
                  <a:lnTo>
                    <a:pt x="108" y="357"/>
                  </a:lnTo>
                  <a:lnTo>
                    <a:pt x="111" y="357"/>
                  </a:lnTo>
                  <a:lnTo>
                    <a:pt x="113" y="357"/>
                  </a:lnTo>
                  <a:lnTo>
                    <a:pt x="113" y="357"/>
                  </a:lnTo>
                  <a:lnTo>
                    <a:pt x="116" y="357"/>
                  </a:lnTo>
                  <a:lnTo>
                    <a:pt x="118" y="355"/>
                  </a:lnTo>
                  <a:lnTo>
                    <a:pt x="123" y="357"/>
                  </a:lnTo>
                  <a:lnTo>
                    <a:pt x="123" y="355"/>
                  </a:lnTo>
                  <a:lnTo>
                    <a:pt x="123" y="352"/>
                  </a:lnTo>
                  <a:lnTo>
                    <a:pt x="118" y="355"/>
                  </a:lnTo>
                  <a:lnTo>
                    <a:pt x="118" y="352"/>
                  </a:lnTo>
                  <a:lnTo>
                    <a:pt x="118" y="350"/>
                  </a:lnTo>
                  <a:lnTo>
                    <a:pt x="113" y="345"/>
                  </a:lnTo>
                  <a:lnTo>
                    <a:pt x="111" y="343"/>
                  </a:lnTo>
                  <a:lnTo>
                    <a:pt x="113" y="340"/>
                  </a:lnTo>
                  <a:lnTo>
                    <a:pt x="113" y="338"/>
                  </a:lnTo>
                  <a:lnTo>
                    <a:pt x="113" y="336"/>
                  </a:lnTo>
                  <a:lnTo>
                    <a:pt x="116" y="333"/>
                  </a:lnTo>
                  <a:lnTo>
                    <a:pt x="120" y="331"/>
                  </a:lnTo>
                  <a:lnTo>
                    <a:pt x="125" y="328"/>
                  </a:lnTo>
                  <a:lnTo>
                    <a:pt x="127" y="331"/>
                  </a:lnTo>
                  <a:lnTo>
                    <a:pt x="132" y="331"/>
                  </a:lnTo>
                  <a:lnTo>
                    <a:pt x="137" y="328"/>
                  </a:lnTo>
                  <a:lnTo>
                    <a:pt x="139" y="331"/>
                  </a:lnTo>
                  <a:lnTo>
                    <a:pt x="139" y="331"/>
                  </a:lnTo>
                  <a:lnTo>
                    <a:pt x="144" y="331"/>
                  </a:lnTo>
                  <a:lnTo>
                    <a:pt x="146" y="333"/>
                  </a:lnTo>
                  <a:lnTo>
                    <a:pt x="151" y="333"/>
                  </a:lnTo>
                  <a:lnTo>
                    <a:pt x="156" y="331"/>
                  </a:lnTo>
                  <a:lnTo>
                    <a:pt x="156" y="328"/>
                  </a:lnTo>
                  <a:lnTo>
                    <a:pt x="153" y="328"/>
                  </a:lnTo>
                  <a:lnTo>
                    <a:pt x="149" y="328"/>
                  </a:lnTo>
                  <a:lnTo>
                    <a:pt x="146" y="321"/>
                  </a:lnTo>
                  <a:lnTo>
                    <a:pt x="146" y="317"/>
                  </a:lnTo>
                  <a:lnTo>
                    <a:pt x="149" y="314"/>
                  </a:lnTo>
                  <a:lnTo>
                    <a:pt x="151" y="312"/>
                  </a:lnTo>
                  <a:lnTo>
                    <a:pt x="149" y="312"/>
                  </a:lnTo>
                  <a:lnTo>
                    <a:pt x="149" y="310"/>
                  </a:lnTo>
                  <a:lnTo>
                    <a:pt x="146" y="307"/>
                  </a:lnTo>
                  <a:lnTo>
                    <a:pt x="149" y="302"/>
                  </a:lnTo>
                  <a:lnTo>
                    <a:pt x="151" y="300"/>
                  </a:lnTo>
                  <a:lnTo>
                    <a:pt x="146" y="295"/>
                  </a:lnTo>
                  <a:lnTo>
                    <a:pt x="146" y="293"/>
                  </a:lnTo>
                  <a:lnTo>
                    <a:pt x="149" y="291"/>
                  </a:lnTo>
                  <a:lnTo>
                    <a:pt x="146" y="291"/>
                  </a:lnTo>
                  <a:lnTo>
                    <a:pt x="144" y="288"/>
                  </a:lnTo>
                  <a:lnTo>
                    <a:pt x="142" y="286"/>
                  </a:lnTo>
                  <a:lnTo>
                    <a:pt x="142" y="284"/>
                  </a:lnTo>
                  <a:lnTo>
                    <a:pt x="134" y="284"/>
                  </a:lnTo>
                  <a:lnTo>
                    <a:pt x="132" y="284"/>
                  </a:lnTo>
                  <a:lnTo>
                    <a:pt x="130" y="284"/>
                  </a:lnTo>
                  <a:lnTo>
                    <a:pt x="127" y="286"/>
                  </a:lnTo>
                  <a:lnTo>
                    <a:pt x="125" y="286"/>
                  </a:lnTo>
                  <a:lnTo>
                    <a:pt x="125" y="288"/>
                  </a:lnTo>
                  <a:lnTo>
                    <a:pt x="123" y="291"/>
                  </a:lnTo>
                  <a:lnTo>
                    <a:pt x="120" y="288"/>
                  </a:lnTo>
                  <a:lnTo>
                    <a:pt x="120" y="286"/>
                  </a:lnTo>
                  <a:lnTo>
                    <a:pt x="118" y="288"/>
                  </a:lnTo>
                  <a:lnTo>
                    <a:pt x="116" y="288"/>
                  </a:lnTo>
                  <a:lnTo>
                    <a:pt x="113" y="286"/>
                  </a:lnTo>
                  <a:lnTo>
                    <a:pt x="113" y="284"/>
                  </a:lnTo>
                  <a:lnTo>
                    <a:pt x="113" y="281"/>
                  </a:lnTo>
                  <a:lnTo>
                    <a:pt x="111" y="284"/>
                  </a:lnTo>
                  <a:lnTo>
                    <a:pt x="108" y="284"/>
                  </a:lnTo>
                  <a:lnTo>
                    <a:pt x="106" y="281"/>
                  </a:lnTo>
                  <a:lnTo>
                    <a:pt x="101" y="281"/>
                  </a:lnTo>
                  <a:lnTo>
                    <a:pt x="97" y="286"/>
                  </a:lnTo>
                  <a:lnTo>
                    <a:pt x="97" y="288"/>
                  </a:lnTo>
                  <a:lnTo>
                    <a:pt x="94" y="288"/>
                  </a:lnTo>
                  <a:lnTo>
                    <a:pt x="94" y="288"/>
                  </a:lnTo>
                  <a:lnTo>
                    <a:pt x="92" y="288"/>
                  </a:lnTo>
                  <a:lnTo>
                    <a:pt x="90" y="291"/>
                  </a:lnTo>
                  <a:lnTo>
                    <a:pt x="87" y="291"/>
                  </a:lnTo>
                  <a:lnTo>
                    <a:pt x="85" y="293"/>
                  </a:lnTo>
                  <a:lnTo>
                    <a:pt x="80" y="298"/>
                  </a:lnTo>
                  <a:lnTo>
                    <a:pt x="78" y="295"/>
                  </a:lnTo>
                  <a:lnTo>
                    <a:pt x="78" y="300"/>
                  </a:lnTo>
                  <a:lnTo>
                    <a:pt x="75" y="300"/>
                  </a:lnTo>
                  <a:lnTo>
                    <a:pt x="75" y="300"/>
                  </a:lnTo>
                  <a:lnTo>
                    <a:pt x="73" y="298"/>
                  </a:lnTo>
                  <a:lnTo>
                    <a:pt x="71" y="300"/>
                  </a:lnTo>
                  <a:lnTo>
                    <a:pt x="68" y="300"/>
                  </a:lnTo>
                  <a:lnTo>
                    <a:pt x="68" y="298"/>
                  </a:lnTo>
                  <a:lnTo>
                    <a:pt x="66" y="298"/>
                  </a:lnTo>
                  <a:lnTo>
                    <a:pt x="66" y="29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50" name="Jordan">
              <a:extLst>
                <a:ext uri="{FF2B5EF4-FFF2-40B4-BE49-F238E27FC236}">
                  <a16:creationId xmlns:a16="http://schemas.microsoft.com/office/drawing/2014/main" xmlns="" id="{9A89E585-7E55-4E3D-AE3A-BF584BC61D38}"/>
                </a:ext>
              </a:extLst>
            </p:cNvPr>
            <p:cNvSpPr>
              <a:spLocks/>
            </p:cNvSpPr>
            <p:nvPr/>
          </p:nvSpPr>
          <p:spPr bwMode="auto">
            <a:xfrm>
              <a:off x="6751452" y="3447477"/>
              <a:ext cx="101035" cy="126010"/>
            </a:xfrm>
            <a:custGeom>
              <a:avLst/>
              <a:gdLst>
                <a:gd name="T0" fmla="*/ 2 w 89"/>
                <a:gd name="T1" fmla="*/ 97 h 111"/>
                <a:gd name="T2" fmla="*/ 2 w 89"/>
                <a:gd name="T3" fmla="*/ 97 h 111"/>
                <a:gd name="T4" fmla="*/ 2 w 89"/>
                <a:gd name="T5" fmla="*/ 92 h 111"/>
                <a:gd name="T6" fmla="*/ 4 w 89"/>
                <a:gd name="T7" fmla="*/ 90 h 111"/>
                <a:gd name="T8" fmla="*/ 4 w 89"/>
                <a:gd name="T9" fmla="*/ 85 h 111"/>
                <a:gd name="T10" fmla="*/ 4 w 89"/>
                <a:gd name="T11" fmla="*/ 80 h 111"/>
                <a:gd name="T12" fmla="*/ 4 w 89"/>
                <a:gd name="T13" fmla="*/ 73 h 111"/>
                <a:gd name="T14" fmla="*/ 7 w 89"/>
                <a:gd name="T15" fmla="*/ 73 h 111"/>
                <a:gd name="T16" fmla="*/ 7 w 89"/>
                <a:gd name="T17" fmla="*/ 68 h 111"/>
                <a:gd name="T18" fmla="*/ 7 w 89"/>
                <a:gd name="T19" fmla="*/ 61 h 111"/>
                <a:gd name="T20" fmla="*/ 7 w 89"/>
                <a:gd name="T21" fmla="*/ 59 h 111"/>
                <a:gd name="T22" fmla="*/ 9 w 89"/>
                <a:gd name="T23" fmla="*/ 40 h 111"/>
                <a:gd name="T24" fmla="*/ 9 w 89"/>
                <a:gd name="T25" fmla="*/ 38 h 111"/>
                <a:gd name="T26" fmla="*/ 9 w 89"/>
                <a:gd name="T27" fmla="*/ 31 h 111"/>
                <a:gd name="T28" fmla="*/ 9 w 89"/>
                <a:gd name="T29" fmla="*/ 31 h 111"/>
                <a:gd name="T30" fmla="*/ 9 w 89"/>
                <a:gd name="T31" fmla="*/ 26 h 111"/>
                <a:gd name="T32" fmla="*/ 9 w 89"/>
                <a:gd name="T33" fmla="*/ 24 h 111"/>
                <a:gd name="T34" fmla="*/ 11 w 89"/>
                <a:gd name="T35" fmla="*/ 24 h 111"/>
                <a:gd name="T36" fmla="*/ 14 w 89"/>
                <a:gd name="T37" fmla="*/ 21 h 111"/>
                <a:gd name="T38" fmla="*/ 16 w 89"/>
                <a:gd name="T39" fmla="*/ 19 h 111"/>
                <a:gd name="T40" fmla="*/ 18 w 89"/>
                <a:gd name="T41" fmla="*/ 19 h 111"/>
                <a:gd name="T42" fmla="*/ 26 w 89"/>
                <a:gd name="T43" fmla="*/ 21 h 111"/>
                <a:gd name="T44" fmla="*/ 30 w 89"/>
                <a:gd name="T45" fmla="*/ 26 h 111"/>
                <a:gd name="T46" fmla="*/ 30 w 89"/>
                <a:gd name="T47" fmla="*/ 26 h 111"/>
                <a:gd name="T48" fmla="*/ 35 w 89"/>
                <a:gd name="T49" fmla="*/ 28 h 111"/>
                <a:gd name="T50" fmla="*/ 78 w 89"/>
                <a:gd name="T51" fmla="*/ 0 h 111"/>
                <a:gd name="T52" fmla="*/ 89 w 89"/>
                <a:gd name="T53" fmla="*/ 28 h 111"/>
                <a:gd name="T54" fmla="*/ 89 w 89"/>
                <a:gd name="T55" fmla="*/ 28 h 111"/>
                <a:gd name="T56" fmla="*/ 80 w 89"/>
                <a:gd name="T57" fmla="*/ 38 h 111"/>
                <a:gd name="T58" fmla="*/ 47 w 89"/>
                <a:gd name="T59" fmla="*/ 47 h 111"/>
                <a:gd name="T60" fmla="*/ 73 w 89"/>
                <a:gd name="T61" fmla="*/ 76 h 111"/>
                <a:gd name="T62" fmla="*/ 63 w 89"/>
                <a:gd name="T63" fmla="*/ 85 h 111"/>
                <a:gd name="T64" fmla="*/ 63 w 89"/>
                <a:gd name="T65" fmla="*/ 92 h 111"/>
                <a:gd name="T66" fmla="*/ 44 w 89"/>
                <a:gd name="T67" fmla="*/ 95 h 111"/>
                <a:gd name="T68" fmla="*/ 30 w 89"/>
                <a:gd name="T69" fmla="*/ 111 h 111"/>
                <a:gd name="T70" fmla="*/ 7 w 89"/>
                <a:gd name="T71" fmla="*/ 104 h 111"/>
                <a:gd name="T72" fmla="*/ 0 w 89"/>
                <a:gd name="T73" fmla="*/ 104 h 111"/>
                <a:gd name="T74" fmla="*/ 0 w 89"/>
                <a:gd name="T75" fmla="*/ 104 h 111"/>
                <a:gd name="T76" fmla="*/ 2 w 89"/>
                <a:gd name="T77" fmla="*/ 99 h 111"/>
                <a:gd name="T78" fmla="*/ 2 w 89"/>
                <a:gd name="T79" fmla="*/ 97 h 111"/>
                <a:gd name="T80" fmla="*/ 2 w 89"/>
                <a:gd name="T81" fmla="*/ 97 h 111"/>
                <a:gd name="T82" fmla="*/ 2 w 89"/>
                <a:gd name="T83" fmla="*/ 9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111">
                  <a:moveTo>
                    <a:pt x="2" y="97"/>
                  </a:moveTo>
                  <a:lnTo>
                    <a:pt x="2" y="97"/>
                  </a:lnTo>
                  <a:lnTo>
                    <a:pt x="2" y="92"/>
                  </a:lnTo>
                  <a:lnTo>
                    <a:pt x="4" y="90"/>
                  </a:lnTo>
                  <a:lnTo>
                    <a:pt x="4" y="85"/>
                  </a:lnTo>
                  <a:lnTo>
                    <a:pt x="4" y="80"/>
                  </a:lnTo>
                  <a:lnTo>
                    <a:pt x="4" y="73"/>
                  </a:lnTo>
                  <a:lnTo>
                    <a:pt x="7" y="73"/>
                  </a:lnTo>
                  <a:lnTo>
                    <a:pt x="7" y="68"/>
                  </a:lnTo>
                  <a:lnTo>
                    <a:pt x="7" y="61"/>
                  </a:lnTo>
                  <a:lnTo>
                    <a:pt x="7" y="59"/>
                  </a:lnTo>
                  <a:lnTo>
                    <a:pt x="9" y="40"/>
                  </a:lnTo>
                  <a:lnTo>
                    <a:pt x="9" y="38"/>
                  </a:lnTo>
                  <a:lnTo>
                    <a:pt x="9" y="31"/>
                  </a:lnTo>
                  <a:lnTo>
                    <a:pt x="9" y="31"/>
                  </a:lnTo>
                  <a:lnTo>
                    <a:pt x="9" y="26"/>
                  </a:lnTo>
                  <a:lnTo>
                    <a:pt x="9" y="24"/>
                  </a:lnTo>
                  <a:lnTo>
                    <a:pt x="11" y="24"/>
                  </a:lnTo>
                  <a:lnTo>
                    <a:pt x="14" y="21"/>
                  </a:lnTo>
                  <a:lnTo>
                    <a:pt x="16" y="19"/>
                  </a:lnTo>
                  <a:lnTo>
                    <a:pt x="18" y="19"/>
                  </a:lnTo>
                  <a:lnTo>
                    <a:pt x="26" y="21"/>
                  </a:lnTo>
                  <a:lnTo>
                    <a:pt x="30" y="26"/>
                  </a:lnTo>
                  <a:lnTo>
                    <a:pt x="30" y="26"/>
                  </a:lnTo>
                  <a:lnTo>
                    <a:pt x="35" y="28"/>
                  </a:lnTo>
                  <a:lnTo>
                    <a:pt x="78" y="0"/>
                  </a:lnTo>
                  <a:lnTo>
                    <a:pt x="89" y="28"/>
                  </a:lnTo>
                  <a:lnTo>
                    <a:pt x="89" y="28"/>
                  </a:lnTo>
                  <a:lnTo>
                    <a:pt x="80" y="38"/>
                  </a:lnTo>
                  <a:lnTo>
                    <a:pt x="47" y="47"/>
                  </a:lnTo>
                  <a:lnTo>
                    <a:pt x="73" y="76"/>
                  </a:lnTo>
                  <a:lnTo>
                    <a:pt x="63" y="85"/>
                  </a:lnTo>
                  <a:lnTo>
                    <a:pt x="63" y="92"/>
                  </a:lnTo>
                  <a:lnTo>
                    <a:pt x="44" y="95"/>
                  </a:lnTo>
                  <a:lnTo>
                    <a:pt x="30" y="111"/>
                  </a:lnTo>
                  <a:lnTo>
                    <a:pt x="7" y="104"/>
                  </a:lnTo>
                  <a:lnTo>
                    <a:pt x="0" y="104"/>
                  </a:lnTo>
                  <a:lnTo>
                    <a:pt x="0" y="104"/>
                  </a:lnTo>
                  <a:lnTo>
                    <a:pt x="2" y="99"/>
                  </a:lnTo>
                  <a:lnTo>
                    <a:pt x="2" y="97"/>
                  </a:lnTo>
                  <a:lnTo>
                    <a:pt x="2" y="97"/>
                  </a:lnTo>
                  <a:lnTo>
                    <a:pt x="2" y="9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52" name="Jammu And Kashmir">
              <a:extLst>
                <a:ext uri="{FF2B5EF4-FFF2-40B4-BE49-F238E27FC236}">
                  <a16:creationId xmlns:a16="http://schemas.microsoft.com/office/drawing/2014/main" xmlns="" id="{5E0CC6C6-4A2D-427E-8BC6-07D4737EFDB7}"/>
                </a:ext>
              </a:extLst>
            </p:cNvPr>
            <p:cNvSpPr>
              <a:spLocks/>
            </p:cNvSpPr>
            <p:nvPr/>
          </p:nvSpPr>
          <p:spPr bwMode="auto">
            <a:xfrm>
              <a:off x="7660768" y="3304438"/>
              <a:ext cx="185042" cy="153255"/>
            </a:xfrm>
            <a:custGeom>
              <a:avLst/>
              <a:gdLst>
                <a:gd name="T0" fmla="*/ 83 w 163"/>
                <a:gd name="T1" fmla="*/ 135 h 135"/>
                <a:gd name="T2" fmla="*/ 95 w 163"/>
                <a:gd name="T3" fmla="*/ 119 h 135"/>
                <a:gd name="T4" fmla="*/ 104 w 163"/>
                <a:gd name="T5" fmla="*/ 112 h 135"/>
                <a:gd name="T6" fmla="*/ 121 w 163"/>
                <a:gd name="T7" fmla="*/ 121 h 135"/>
                <a:gd name="T8" fmla="*/ 133 w 163"/>
                <a:gd name="T9" fmla="*/ 119 h 135"/>
                <a:gd name="T10" fmla="*/ 142 w 163"/>
                <a:gd name="T11" fmla="*/ 126 h 135"/>
                <a:gd name="T12" fmla="*/ 156 w 163"/>
                <a:gd name="T13" fmla="*/ 123 h 135"/>
                <a:gd name="T14" fmla="*/ 161 w 163"/>
                <a:gd name="T15" fmla="*/ 128 h 135"/>
                <a:gd name="T16" fmla="*/ 163 w 163"/>
                <a:gd name="T17" fmla="*/ 116 h 135"/>
                <a:gd name="T18" fmla="*/ 154 w 163"/>
                <a:gd name="T19" fmla="*/ 105 h 135"/>
                <a:gd name="T20" fmla="*/ 149 w 163"/>
                <a:gd name="T21" fmla="*/ 83 h 135"/>
                <a:gd name="T22" fmla="*/ 140 w 163"/>
                <a:gd name="T23" fmla="*/ 74 h 135"/>
                <a:gd name="T24" fmla="*/ 130 w 163"/>
                <a:gd name="T25" fmla="*/ 57 h 135"/>
                <a:gd name="T26" fmla="*/ 114 w 163"/>
                <a:gd name="T27" fmla="*/ 50 h 135"/>
                <a:gd name="T28" fmla="*/ 109 w 163"/>
                <a:gd name="T29" fmla="*/ 43 h 135"/>
                <a:gd name="T30" fmla="*/ 90 w 163"/>
                <a:gd name="T31" fmla="*/ 43 h 135"/>
                <a:gd name="T32" fmla="*/ 85 w 163"/>
                <a:gd name="T33" fmla="*/ 36 h 135"/>
                <a:gd name="T34" fmla="*/ 78 w 163"/>
                <a:gd name="T35" fmla="*/ 26 h 135"/>
                <a:gd name="T36" fmla="*/ 66 w 163"/>
                <a:gd name="T37" fmla="*/ 5 h 135"/>
                <a:gd name="T38" fmla="*/ 59 w 163"/>
                <a:gd name="T39" fmla="*/ 0 h 135"/>
                <a:gd name="T40" fmla="*/ 55 w 163"/>
                <a:gd name="T41" fmla="*/ 5 h 135"/>
                <a:gd name="T42" fmla="*/ 50 w 163"/>
                <a:gd name="T43" fmla="*/ 8 h 135"/>
                <a:gd name="T44" fmla="*/ 43 w 163"/>
                <a:gd name="T45" fmla="*/ 3 h 135"/>
                <a:gd name="T46" fmla="*/ 40 w 163"/>
                <a:gd name="T47" fmla="*/ 5 h 135"/>
                <a:gd name="T48" fmla="*/ 26 w 163"/>
                <a:gd name="T49" fmla="*/ 17 h 135"/>
                <a:gd name="T50" fmla="*/ 12 w 163"/>
                <a:gd name="T51" fmla="*/ 24 h 135"/>
                <a:gd name="T52" fmla="*/ 2 w 163"/>
                <a:gd name="T53" fmla="*/ 41 h 135"/>
                <a:gd name="T54" fmla="*/ 7 w 163"/>
                <a:gd name="T55" fmla="*/ 43 h 135"/>
                <a:gd name="T56" fmla="*/ 17 w 163"/>
                <a:gd name="T57" fmla="*/ 45 h 135"/>
                <a:gd name="T58" fmla="*/ 28 w 163"/>
                <a:gd name="T59" fmla="*/ 55 h 135"/>
                <a:gd name="T60" fmla="*/ 36 w 163"/>
                <a:gd name="T61" fmla="*/ 62 h 135"/>
                <a:gd name="T62" fmla="*/ 31 w 163"/>
                <a:gd name="T63" fmla="*/ 71 h 135"/>
                <a:gd name="T64" fmla="*/ 26 w 163"/>
                <a:gd name="T65" fmla="*/ 76 h 135"/>
                <a:gd name="T66" fmla="*/ 31 w 163"/>
                <a:gd name="T67" fmla="*/ 90 h 135"/>
                <a:gd name="T68" fmla="*/ 36 w 163"/>
                <a:gd name="T69" fmla="*/ 112 h 135"/>
                <a:gd name="T70" fmla="*/ 52 w 163"/>
                <a:gd name="T71" fmla="*/ 121 h 135"/>
                <a:gd name="T72" fmla="*/ 62 w 163"/>
                <a:gd name="T73" fmla="*/ 131 h 135"/>
                <a:gd name="T74" fmla="*/ 73 w 163"/>
                <a:gd name="T75" fmla="*/ 131 h 135"/>
                <a:gd name="T76" fmla="*/ 81 w 163"/>
                <a:gd name="T77" fmla="*/ 13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3" h="135">
                  <a:moveTo>
                    <a:pt x="81" y="135"/>
                  </a:moveTo>
                  <a:lnTo>
                    <a:pt x="83" y="135"/>
                  </a:lnTo>
                  <a:lnTo>
                    <a:pt x="88" y="123"/>
                  </a:lnTo>
                  <a:lnTo>
                    <a:pt x="95" y="119"/>
                  </a:lnTo>
                  <a:lnTo>
                    <a:pt x="102" y="116"/>
                  </a:lnTo>
                  <a:lnTo>
                    <a:pt x="104" y="112"/>
                  </a:lnTo>
                  <a:lnTo>
                    <a:pt x="109" y="112"/>
                  </a:lnTo>
                  <a:lnTo>
                    <a:pt x="121" y="121"/>
                  </a:lnTo>
                  <a:lnTo>
                    <a:pt x="128" y="116"/>
                  </a:lnTo>
                  <a:lnTo>
                    <a:pt x="133" y="119"/>
                  </a:lnTo>
                  <a:lnTo>
                    <a:pt x="135" y="126"/>
                  </a:lnTo>
                  <a:lnTo>
                    <a:pt x="142" y="126"/>
                  </a:lnTo>
                  <a:lnTo>
                    <a:pt x="149" y="131"/>
                  </a:lnTo>
                  <a:lnTo>
                    <a:pt x="156" y="123"/>
                  </a:lnTo>
                  <a:lnTo>
                    <a:pt x="161" y="126"/>
                  </a:lnTo>
                  <a:lnTo>
                    <a:pt x="161" y="128"/>
                  </a:lnTo>
                  <a:lnTo>
                    <a:pt x="163" y="123"/>
                  </a:lnTo>
                  <a:lnTo>
                    <a:pt x="163" y="116"/>
                  </a:lnTo>
                  <a:lnTo>
                    <a:pt x="161" y="105"/>
                  </a:lnTo>
                  <a:lnTo>
                    <a:pt x="154" y="105"/>
                  </a:lnTo>
                  <a:lnTo>
                    <a:pt x="149" y="95"/>
                  </a:lnTo>
                  <a:lnTo>
                    <a:pt x="149" y="83"/>
                  </a:lnTo>
                  <a:lnTo>
                    <a:pt x="147" y="79"/>
                  </a:lnTo>
                  <a:lnTo>
                    <a:pt x="140" y="74"/>
                  </a:lnTo>
                  <a:lnTo>
                    <a:pt x="133" y="67"/>
                  </a:lnTo>
                  <a:lnTo>
                    <a:pt x="130" y="57"/>
                  </a:lnTo>
                  <a:lnTo>
                    <a:pt x="123" y="53"/>
                  </a:lnTo>
                  <a:lnTo>
                    <a:pt x="114" y="50"/>
                  </a:lnTo>
                  <a:lnTo>
                    <a:pt x="114" y="45"/>
                  </a:lnTo>
                  <a:lnTo>
                    <a:pt x="109" y="43"/>
                  </a:lnTo>
                  <a:lnTo>
                    <a:pt x="99" y="43"/>
                  </a:lnTo>
                  <a:lnTo>
                    <a:pt x="90" y="43"/>
                  </a:lnTo>
                  <a:lnTo>
                    <a:pt x="88" y="38"/>
                  </a:lnTo>
                  <a:lnTo>
                    <a:pt x="85" y="36"/>
                  </a:lnTo>
                  <a:lnTo>
                    <a:pt x="85" y="31"/>
                  </a:lnTo>
                  <a:lnTo>
                    <a:pt x="78" y="26"/>
                  </a:lnTo>
                  <a:lnTo>
                    <a:pt x="69" y="12"/>
                  </a:lnTo>
                  <a:lnTo>
                    <a:pt x="66" y="5"/>
                  </a:lnTo>
                  <a:lnTo>
                    <a:pt x="62" y="0"/>
                  </a:lnTo>
                  <a:lnTo>
                    <a:pt x="59" y="0"/>
                  </a:lnTo>
                  <a:lnTo>
                    <a:pt x="57" y="3"/>
                  </a:lnTo>
                  <a:lnTo>
                    <a:pt x="55" y="5"/>
                  </a:lnTo>
                  <a:lnTo>
                    <a:pt x="52" y="5"/>
                  </a:lnTo>
                  <a:lnTo>
                    <a:pt x="50" y="8"/>
                  </a:lnTo>
                  <a:lnTo>
                    <a:pt x="45" y="3"/>
                  </a:lnTo>
                  <a:lnTo>
                    <a:pt x="43" y="3"/>
                  </a:lnTo>
                  <a:lnTo>
                    <a:pt x="40" y="5"/>
                  </a:lnTo>
                  <a:lnTo>
                    <a:pt x="40" y="5"/>
                  </a:lnTo>
                  <a:lnTo>
                    <a:pt x="36" y="12"/>
                  </a:lnTo>
                  <a:lnTo>
                    <a:pt x="26" y="17"/>
                  </a:lnTo>
                  <a:lnTo>
                    <a:pt x="10" y="19"/>
                  </a:lnTo>
                  <a:lnTo>
                    <a:pt x="12" y="24"/>
                  </a:lnTo>
                  <a:lnTo>
                    <a:pt x="0" y="31"/>
                  </a:lnTo>
                  <a:lnTo>
                    <a:pt x="2" y="41"/>
                  </a:lnTo>
                  <a:lnTo>
                    <a:pt x="5" y="43"/>
                  </a:lnTo>
                  <a:lnTo>
                    <a:pt x="7" y="43"/>
                  </a:lnTo>
                  <a:lnTo>
                    <a:pt x="12" y="41"/>
                  </a:lnTo>
                  <a:lnTo>
                    <a:pt x="17" y="45"/>
                  </a:lnTo>
                  <a:lnTo>
                    <a:pt x="24" y="50"/>
                  </a:lnTo>
                  <a:lnTo>
                    <a:pt x="28" y="55"/>
                  </a:lnTo>
                  <a:lnTo>
                    <a:pt x="31" y="60"/>
                  </a:lnTo>
                  <a:lnTo>
                    <a:pt x="36" y="62"/>
                  </a:lnTo>
                  <a:lnTo>
                    <a:pt x="38" y="67"/>
                  </a:lnTo>
                  <a:lnTo>
                    <a:pt x="31" y="71"/>
                  </a:lnTo>
                  <a:lnTo>
                    <a:pt x="31" y="76"/>
                  </a:lnTo>
                  <a:lnTo>
                    <a:pt x="26" y="76"/>
                  </a:lnTo>
                  <a:lnTo>
                    <a:pt x="26" y="83"/>
                  </a:lnTo>
                  <a:lnTo>
                    <a:pt x="31" y="90"/>
                  </a:lnTo>
                  <a:lnTo>
                    <a:pt x="33" y="105"/>
                  </a:lnTo>
                  <a:lnTo>
                    <a:pt x="36" y="112"/>
                  </a:lnTo>
                  <a:lnTo>
                    <a:pt x="43" y="119"/>
                  </a:lnTo>
                  <a:lnTo>
                    <a:pt x="52" y="121"/>
                  </a:lnTo>
                  <a:lnTo>
                    <a:pt x="59" y="126"/>
                  </a:lnTo>
                  <a:lnTo>
                    <a:pt x="62" y="131"/>
                  </a:lnTo>
                  <a:lnTo>
                    <a:pt x="69" y="133"/>
                  </a:lnTo>
                  <a:lnTo>
                    <a:pt x="73" y="131"/>
                  </a:lnTo>
                  <a:lnTo>
                    <a:pt x="81" y="131"/>
                  </a:lnTo>
                  <a:lnTo>
                    <a:pt x="81" y="135"/>
                  </a:lnTo>
                  <a:lnTo>
                    <a:pt x="81" y="13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54" name="Italy">
              <a:extLst>
                <a:ext uri="{FF2B5EF4-FFF2-40B4-BE49-F238E27FC236}">
                  <a16:creationId xmlns:a16="http://schemas.microsoft.com/office/drawing/2014/main" xmlns="" id="{8D94572B-580D-4150-8553-A044E2540C42}"/>
                </a:ext>
              </a:extLst>
            </p:cNvPr>
            <p:cNvSpPr>
              <a:spLocks noEditPoints="1"/>
            </p:cNvSpPr>
            <p:nvPr/>
          </p:nvSpPr>
          <p:spPr bwMode="auto">
            <a:xfrm>
              <a:off x="6037395" y="3033119"/>
              <a:ext cx="287212" cy="328080"/>
            </a:xfrm>
            <a:custGeom>
              <a:avLst/>
              <a:gdLst>
                <a:gd name="T0" fmla="*/ 4 w 253"/>
                <a:gd name="T1" fmla="*/ 76 h 289"/>
                <a:gd name="T2" fmla="*/ 9 w 253"/>
                <a:gd name="T3" fmla="*/ 48 h 289"/>
                <a:gd name="T4" fmla="*/ 21 w 253"/>
                <a:gd name="T5" fmla="*/ 31 h 289"/>
                <a:gd name="T6" fmla="*/ 44 w 253"/>
                <a:gd name="T7" fmla="*/ 31 h 289"/>
                <a:gd name="T8" fmla="*/ 66 w 253"/>
                <a:gd name="T9" fmla="*/ 24 h 289"/>
                <a:gd name="T10" fmla="*/ 82 w 253"/>
                <a:gd name="T11" fmla="*/ 5 h 289"/>
                <a:gd name="T12" fmla="*/ 113 w 253"/>
                <a:gd name="T13" fmla="*/ 5 h 289"/>
                <a:gd name="T14" fmla="*/ 141 w 253"/>
                <a:gd name="T15" fmla="*/ 24 h 289"/>
                <a:gd name="T16" fmla="*/ 134 w 253"/>
                <a:gd name="T17" fmla="*/ 41 h 289"/>
                <a:gd name="T18" fmla="*/ 115 w 253"/>
                <a:gd name="T19" fmla="*/ 53 h 289"/>
                <a:gd name="T20" fmla="*/ 118 w 253"/>
                <a:gd name="T21" fmla="*/ 74 h 289"/>
                <a:gd name="T22" fmla="*/ 139 w 253"/>
                <a:gd name="T23" fmla="*/ 95 h 289"/>
                <a:gd name="T24" fmla="*/ 158 w 253"/>
                <a:gd name="T25" fmla="*/ 124 h 289"/>
                <a:gd name="T26" fmla="*/ 179 w 253"/>
                <a:gd name="T27" fmla="*/ 142 h 289"/>
                <a:gd name="T28" fmla="*/ 203 w 253"/>
                <a:gd name="T29" fmla="*/ 145 h 289"/>
                <a:gd name="T30" fmla="*/ 203 w 253"/>
                <a:gd name="T31" fmla="*/ 159 h 289"/>
                <a:gd name="T32" fmla="*/ 248 w 253"/>
                <a:gd name="T33" fmla="*/ 180 h 289"/>
                <a:gd name="T34" fmla="*/ 253 w 253"/>
                <a:gd name="T35" fmla="*/ 199 h 289"/>
                <a:gd name="T36" fmla="*/ 241 w 253"/>
                <a:gd name="T37" fmla="*/ 192 h 289"/>
                <a:gd name="T38" fmla="*/ 227 w 253"/>
                <a:gd name="T39" fmla="*/ 183 h 289"/>
                <a:gd name="T40" fmla="*/ 217 w 253"/>
                <a:gd name="T41" fmla="*/ 194 h 289"/>
                <a:gd name="T42" fmla="*/ 219 w 253"/>
                <a:gd name="T43" fmla="*/ 206 h 289"/>
                <a:gd name="T44" fmla="*/ 224 w 253"/>
                <a:gd name="T45" fmla="*/ 225 h 289"/>
                <a:gd name="T46" fmla="*/ 210 w 253"/>
                <a:gd name="T47" fmla="*/ 251 h 289"/>
                <a:gd name="T48" fmla="*/ 196 w 253"/>
                <a:gd name="T49" fmla="*/ 247 h 289"/>
                <a:gd name="T50" fmla="*/ 203 w 253"/>
                <a:gd name="T51" fmla="*/ 232 h 289"/>
                <a:gd name="T52" fmla="*/ 203 w 253"/>
                <a:gd name="T53" fmla="*/ 213 h 289"/>
                <a:gd name="T54" fmla="*/ 191 w 253"/>
                <a:gd name="T55" fmla="*/ 197 h 289"/>
                <a:gd name="T56" fmla="*/ 179 w 253"/>
                <a:gd name="T57" fmla="*/ 187 h 289"/>
                <a:gd name="T58" fmla="*/ 167 w 253"/>
                <a:gd name="T59" fmla="*/ 176 h 289"/>
                <a:gd name="T60" fmla="*/ 151 w 253"/>
                <a:gd name="T61" fmla="*/ 164 h 289"/>
                <a:gd name="T62" fmla="*/ 134 w 253"/>
                <a:gd name="T63" fmla="*/ 159 h 289"/>
                <a:gd name="T64" fmla="*/ 108 w 253"/>
                <a:gd name="T65" fmla="*/ 135 h 289"/>
                <a:gd name="T66" fmla="*/ 87 w 253"/>
                <a:gd name="T67" fmla="*/ 116 h 289"/>
                <a:gd name="T68" fmla="*/ 75 w 253"/>
                <a:gd name="T69" fmla="*/ 95 h 289"/>
                <a:gd name="T70" fmla="*/ 59 w 253"/>
                <a:gd name="T71" fmla="*/ 81 h 289"/>
                <a:gd name="T72" fmla="*/ 18 w 253"/>
                <a:gd name="T73" fmla="*/ 93 h 289"/>
                <a:gd name="T74" fmla="*/ 49 w 253"/>
                <a:gd name="T75" fmla="*/ 228 h 289"/>
                <a:gd name="T76" fmla="*/ 61 w 253"/>
                <a:gd name="T77" fmla="*/ 223 h 289"/>
                <a:gd name="T78" fmla="*/ 66 w 253"/>
                <a:gd name="T79" fmla="*/ 199 h 289"/>
                <a:gd name="T80" fmla="*/ 66 w 253"/>
                <a:gd name="T81" fmla="*/ 173 h 289"/>
                <a:gd name="T82" fmla="*/ 52 w 253"/>
                <a:gd name="T83" fmla="*/ 164 h 289"/>
                <a:gd name="T84" fmla="*/ 33 w 253"/>
                <a:gd name="T85" fmla="*/ 178 h 289"/>
                <a:gd name="T86" fmla="*/ 37 w 253"/>
                <a:gd name="T87" fmla="*/ 197 h 289"/>
                <a:gd name="T88" fmla="*/ 37 w 253"/>
                <a:gd name="T89" fmla="*/ 213 h 289"/>
                <a:gd name="T90" fmla="*/ 47 w 253"/>
                <a:gd name="T91" fmla="*/ 228 h 289"/>
                <a:gd name="T92" fmla="*/ 184 w 253"/>
                <a:gd name="T93" fmla="*/ 268 h 289"/>
                <a:gd name="T94" fmla="*/ 184 w 253"/>
                <a:gd name="T95" fmla="*/ 249 h 289"/>
                <a:gd name="T96" fmla="*/ 153 w 253"/>
                <a:gd name="T97" fmla="*/ 254 h 289"/>
                <a:gd name="T98" fmla="*/ 134 w 253"/>
                <a:gd name="T99" fmla="*/ 249 h 289"/>
                <a:gd name="T100" fmla="*/ 146 w 253"/>
                <a:gd name="T101" fmla="*/ 268 h 289"/>
                <a:gd name="T102" fmla="*/ 172 w 253"/>
                <a:gd name="T103" fmla="*/ 28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289">
                  <a:moveTo>
                    <a:pt x="18" y="93"/>
                  </a:moveTo>
                  <a:lnTo>
                    <a:pt x="16" y="88"/>
                  </a:lnTo>
                  <a:lnTo>
                    <a:pt x="18" y="81"/>
                  </a:lnTo>
                  <a:lnTo>
                    <a:pt x="14" y="81"/>
                  </a:lnTo>
                  <a:lnTo>
                    <a:pt x="4" y="76"/>
                  </a:lnTo>
                  <a:lnTo>
                    <a:pt x="4" y="64"/>
                  </a:lnTo>
                  <a:lnTo>
                    <a:pt x="0" y="60"/>
                  </a:lnTo>
                  <a:lnTo>
                    <a:pt x="2" y="55"/>
                  </a:lnTo>
                  <a:lnTo>
                    <a:pt x="7" y="55"/>
                  </a:lnTo>
                  <a:lnTo>
                    <a:pt x="9" y="48"/>
                  </a:lnTo>
                  <a:lnTo>
                    <a:pt x="4" y="43"/>
                  </a:lnTo>
                  <a:lnTo>
                    <a:pt x="4" y="38"/>
                  </a:lnTo>
                  <a:lnTo>
                    <a:pt x="7" y="36"/>
                  </a:lnTo>
                  <a:lnTo>
                    <a:pt x="11" y="38"/>
                  </a:lnTo>
                  <a:lnTo>
                    <a:pt x="21" y="31"/>
                  </a:lnTo>
                  <a:lnTo>
                    <a:pt x="26" y="34"/>
                  </a:lnTo>
                  <a:lnTo>
                    <a:pt x="33" y="19"/>
                  </a:lnTo>
                  <a:lnTo>
                    <a:pt x="40" y="24"/>
                  </a:lnTo>
                  <a:lnTo>
                    <a:pt x="37" y="29"/>
                  </a:lnTo>
                  <a:lnTo>
                    <a:pt x="44" y="31"/>
                  </a:lnTo>
                  <a:lnTo>
                    <a:pt x="47" y="36"/>
                  </a:lnTo>
                  <a:lnTo>
                    <a:pt x="52" y="29"/>
                  </a:lnTo>
                  <a:lnTo>
                    <a:pt x="52" y="22"/>
                  </a:lnTo>
                  <a:lnTo>
                    <a:pt x="61" y="24"/>
                  </a:lnTo>
                  <a:lnTo>
                    <a:pt x="66" y="24"/>
                  </a:lnTo>
                  <a:lnTo>
                    <a:pt x="70" y="26"/>
                  </a:lnTo>
                  <a:lnTo>
                    <a:pt x="70" y="19"/>
                  </a:lnTo>
                  <a:lnTo>
                    <a:pt x="80" y="17"/>
                  </a:lnTo>
                  <a:lnTo>
                    <a:pt x="78" y="10"/>
                  </a:lnTo>
                  <a:lnTo>
                    <a:pt x="82" y="5"/>
                  </a:lnTo>
                  <a:lnTo>
                    <a:pt x="89" y="8"/>
                  </a:lnTo>
                  <a:lnTo>
                    <a:pt x="101" y="0"/>
                  </a:lnTo>
                  <a:lnTo>
                    <a:pt x="106" y="3"/>
                  </a:lnTo>
                  <a:lnTo>
                    <a:pt x="113" y="3"/>
                  </a:lnTo>
                  <a:lnTo>
                    <a:pt x="113" y="5"/>
                  </a:lnTo>
                  <a:lnTo>
                    <a:pt x="122" y="12"/>
                  </a:lnTo>
                  <a:lnTo>
                    <a:pt x="137" y="15"/>
                  </a:lnTo>
                  <a:lnTo>
                    <a:pt x="144" y="15"/>
                  </a:lnTo>
                  <a:lnTo>
                    <a:pt x="148" y="17"/>
                  </a:lnTo>
                  <a:lnTo>
                    <a:pt x="141" y="24"/>
                  </a:lnTo>
                  <a:lnTo>
                    <a:pt x="144" y="29"/>
                  </a:lnTo>
                  <a:lnTo>
                    <a:pt x="141" y="34"/>
                  </a:lnTo>
                  <a:lnTo>
                    <a:pt x="141" y="41"/>
                  </a:lnTo>
                  <a:lnTo>
                    <a:pt x="137" y="38"/>
                  </a:lnTo>
                  <a:lnTo>
                    <a:pt x="134" y="41"/>
                  </a:lnTo>
                  <a:lnTo>
                    <a:pt x="130" y="43"/>
                  </a:lnTo>
                  <a:lnTo>
                    <a:pt x="125" y="43"/>
                  </a:lnTo>
                  <a:lnTo>
                    <a:pt x="120" y="48"/>
                  </a:lnTo>
                  <a:lnTo>
                    <a:pt x="115" y="48"/>
                  </a:lnTo>
                  <a:lnTo>
                    <a:pt x="115" y="53"/>
                  </a:lnTo>
                  <a:lnTo>
                    <a:pt x="118" y="57"/>
                  </a:lnTo>
                  <a:lnTo>
                    <a:pt x="120" y="62"/>
                  </a:lnTo>
                  <a:lnTo>
                    <a:pt x="118" y="67"/>
                  </a:lnTo>
                  <a:lnTo>
                    <a:pt x="115" y="67"/>
                  </a:lnTo>
                  <a:lnTo>
                    <a:pt x="118" y="74"/>
                  </a:lnTo>
                  <a:lnTo>
                    <a:pt x="118" y="81"/>
                  </a:lnTo>
                  <a:lnTo>
                    <a:pt x="120" y="83"/>
                  </a:lnTo>
                  <a:lnTo>
                    <a:pt x="130" y="88"/>
                  </a:lnTo>
                  <a:lnTo>
                    <a:pt x="134" y="90"/>
                  </a:lnTo>
                  <a:lnTo>
                    <a:pt x="139" y="95"/>
                  </a:lnTo>
                  <a:lnTo>
                    <a:pt x="153" y="109"/>
                  </a:lnTo>
                  <a:lnTo>
                    <a:pt x="153" y="114"/>
                  </a:lnTo>
                  <a:lnTo>
                    <a:pt x="156" y="114"/>
                  </a:lnTo>
                  <a:lnTo>
                    <a:pt x="156" y="119"/>
                  </a:lnTo>
                  <a:lnTo>
                    <a:pt x="158" y="124"/>
                  </a:lnTo>
                  <a:lnTo>
                    <a:pt x="163" y="128"/>
                  </a:lnTo>
                  <a:lnTo>
                    <a:pt x="165" y="133"/>
                  </a:lnTo>
                  <a:lnTo>
                    <a:pt x="172" y="138"/>
                  </a:lnTo>
                  <a:lnTo>
                    <a:pt x="174" y="140"/>
                  </a:lnTo>
                  <a:lnTo>
                    <a:pt x="179" y="142"/>
                  </a:lnTo>
                  <a:lnTo>
                    <a:pt x="182" y="142"/>
                  </a:lnTo>
                  <a:lnTo>
                    <a:pt x="191" y="142"/>
                  </a:lnTo>
                  <a:lnTo>
                    <a:pt x="193" y="145"/>
                  </a:lnTo>
                  <a:lnTo>
                    <a:pt x="201" y="145"/>
                  </a:lnTo>
                  <a:lnTo>
                    <a:pt x="203" y="145"/>
                  </a:lnTo>
                  <a:lnTo>
                    <a:pt x="203" y="150"/>
                  </a:lnTo>
                  <a:lnTo>
                    <a:pt x="198" y="152"/>
                  </a:lnTo>
                  <a:lnTo>
                    <a:pt x="196" y="154"/>
                  </a:lnTo>
                  <a:lnTo>
                    <a:pt x="198" y="159"/>
                  </a:lnTo>
                  <a:lnTo>
                    <a:pt x="203" y="159"/>
                  </a:lnTo>
                  <a:lnTo>
                    <a:pt x="212" y="161"/>
                  </a:lnTo>
                  <a:lnTo>
                    <a:pt x="229" y="171"/>
                  </a:lnTo>
                  <a:lnTo>
                    <a:pt x="236" y="176"/>
                  </a:lnTo>
                  <a:lnTo>
                    <a:pt x="241" y="180"/>
                  </a:lnTo>
                  <a:lnTo>
                    <a:pt x="248" y="180"/>
                  </a:lnTo>
                  <a:lnTo>
                    <a:pt x="253" y="185"/>
                  </a:lnTo>
                  <a:lnTo>
                    <a:pt x="253" y="187"/>
                  </a:lnTo>
                  <a:lnTo>
                    <a:pt x="253" y="192"/>
                  </a:lnTo>
                  <a:lnTo>
                    <a:pt x="250" y="194"/>
                  </a:lnTo>
                  <a:lnTo>
                    <a:pt x="253" y="199"/>
                  </a:lnTo>
                  <a:lnTo>
                    <a:pt x="250" y="199"/>
                  </a:lnTo>
                  <a:lnTo>
                    <a:pt x="250" y="202"/>
                  </a:lnTo>
                  <a:lnTo>
                    <a:pt x="245" y="199"/>
                  </a:lnTo>
                  <a:lnTo>
                    <a:pt x="243" y="197"/>
                  </a:lnTo>
                  <a:lnTo>
                    <a:pt x="241" y="192"/>
                  </a:lnTo>
                  <a:lnTo>
                    <a:pt x="241" y="187"/>
                  </a:lnTo>
                  <a:lnTo>
                    <a:pt x="238" y="187"/>
                  </a:lnTo>
                  <a:lnTo>
                    <a:pt x="234" y="187"/>
                  </a:lnTo>
                  <a:lnTo>
                    <a:pt x="231" y="185"/>
                  </a:lnTo>
                  <a:lnTo>
                    <a:pt x="227" y="183"/>
                  </a:lnTo>
                  <a:lnTo>
                    <a:pt x="224" y="183"/>
                  </a:lnTo>
                  <a:lnTo>
                    <a:pt x="222" y="185"/>
                  </a:lnTo>
                  <a:lnTo>
                    <a:pt x="219" y="190"/>
                  </a:lnTo>
                  <a:lnTo>
                    <a:pt x="217" y="192"/>
                  </a:lnTo>
                  <a:lnTo>
                    <a:pt x="217" y="194"/>
                  </a:lnTo>
                  <a:lnTo>
                    <a:pt x="217" y="199"/>
                  </a:lnTo>
                  <a:lnTo>
                    <a:pt x="215" y="202"/>
                  </a:lnTo>
                  <a:lnTo>
                    <a:pt x="215" y="204"/>
                  </a:lnTo>
                  <a:lnTo>
                    <a:pt x="215" y="206"/>
                  </a:lnTo>
                  <a:lnTo>
                    <a:pt x="219" y="206"/>
                  </a:lnTo>
                  <a:lnTo>
                    <a:pt x="224" y="213"/>
                  </a:lnTo>
                  <a:lnTo>
                    <a:pt x="227" y="216"/>
                  </a:lnTo>
                  <a:lnTo>
                    <a:pt x="227" y="221"/>
                  </a:lnTo>
                  <a:lnTo>
                    <a:pt x="227" y="223"/>
                  </a:lnTo>
                  <a:lnTo>
                    <a:pt x="224" y="225"/>
                  </a:lnTo>
                  <a:lnTo>
                    <a:pt x="222" y="228"/>
                  </a:lnTo>
                  <a:lnTo>
                    <a:pt x="217" y="232"/>
                  </a:lnTo>
                  <a:lnTo>
                    <a:pt x="217" y="242"/>
                  </a:lnTo>
                  <a:lnTo>
                    <a:pt x="210" y="247"/>
                  </a:lnTo>
                  <a:lnTo>
                    <a:pt x="210" y="251"/>
                  </a:lnTo>
                  <a:lnTo>
                    <a:pt x="208" y="256"/>
                  </a:lnTo>
                  <a:lnTo>
                    <a:pt x="201" y="256"/>
                  </a:lnTo>
                  <a:lnTo>
                    <a:pt x="196" y="251"/>
                  </a:lnTo>
                  <a:lnTo>
                    <a:pt x="196" y="249"/>
                  </a:lnTo>
                  <a:lnTo>
                    <a:pt x="196" y="247"/>
                  </a:lnTo>
                  <a:lnTo>
                    <a:pt x="198" y="244"/>
                  </a:lnTo>
                  <a:lnTo>
                    <a:pt x="203" y="242"/>
                  </a:lnTo>
                  <a:lnTo>
                    <a:pt x="203" y="237"/>
                  </a:lnTo>
                  <a:lnTo>
                    <a:pt x="203" y="232"/>
                  </a:lnTo>
                  <a:lnTo>
                    <a:pt x="203" y="232"/>
                  </a:lnTo>
                  <a:lnTo>
                    <a:pt x="205" y="232"/>
                  </a:lnTo>
                  <a:lnTo>
                    <a:pt x="208" y="230"/>
                  </a:lnTo>
                  <a:lnTo>
                    <a:pt x="208" y="225"/>
                  </a:lnTo>
                  <a:lnTo>
                    <a:pt x="205" y="221"/>
                  </a:lnTo>
                  <a:lnTo>
                    <a:pt x="203" y="213"/>
                  </a:lnTo>
                  <a:lnTo>
                    <a:pt x="201" y="211"/>
                  </a:lnTo>
                  <a:lnTo>
                    <a:pt x="201" y="204"/>
                  </a:lnTo>
                  <a:lnTo>
                    <a:pt x="198" y="197"/>
                  </a:lnTo>
                  <a:lnTo>
                    <a:pt x="193" y="194"/>
                  </a:lnTo>
                  <a:lnTo>
                    <a:pt x="191" y="197"/>
                  </a:lnTo>
                  <a:lnTo>
                    <a:pt x="186" y="194"/>
                  </a:lnTo>
                  <a:lnTo>
                    <a:pt x="184" y="192"/>
                  </a:lnTo>
                  <a:lnTo>
                    <a:pt x="179" y="190"/>
                  </a:lnTo>
                  <a:lnTo>
                    <a:pt x="177" y="187"/>
                  </a:lnTo>
                  <a:lnTo>
                    <a:pt x="179" y="187"/>
                  </a:lnTo>
                  <a:lnTo>
                    <a:pt x="179" y="183"/>
                  </a:lnTo>
                  <a:lnTo>
                    <a:pt x="177" y="178"/>
                  </a:lnTo>
                  <a:lnTo>
                    <a:pt x="172" y="178"/>
                  </a:lnTo>
                  <a:lnTo>
                    <a:pt x="167" y="178"/>
                  </a:lnTo>
                  <a:lnTo>
                    <a:pt x="167" y="176"/>
                  </a:lnTo>
                  <a:lnTo>
                    <a:pt x="165" y="173"/>
                  </a:lnTo>
                  <a:lnTo>
                    <a:pt x="163" y="176"/>
                  </a:lnTo>
                  <a:lnTo>
                    <a:pt x="160" y="173"/>
                  </a:lnTo>
                  <a:lnTo>
                    <a:pt x="156" y="164"/>
                  </a:lnTo>
                  <a:lnTo>
                    <a:pt x="151" y="164"/>
                  </a:lnTo>
                  <a:lnTo>
                    <a:pt x="146" y="161"/>
                  </a:lnTo>
                  <a:lnTo>
                    <a:pt x="144" y="164"/>
                  </a:lnTo>
                  <a:lnTo>
                    <a:pt x="139" y="164"/>
                  </a:lnTo>
                  <a:lnTo>
                    <a:pt x="139" y="161"/>
                  </a:lnTo>
                  <a:lnTo>
                    <a:pt x="134" y="159"/>
                  </a:lnTo>
                  <a:lnTo>
                    <a:pt x="130" y="159"/>
                  </a:lnTo>
                  <a:lnTo>
                    <a:pt x="120" y="152"/>
                  </a:lnTo>
                  <a:lnTo>
                    <a:pt x="113" y="140"/>
                  </a:lnTo>
                  <a:lnTo>
                    <a:pt x="108" y="138"/>
                  </a:lnTo>
                  <a:lnTo>
                    <a:pt x="108" y="135"/>
                  </a:lnTo>
                  <a:lnTo>
                    <a:pt x="104" y="131"/>
                  </a:lnTo>
                  <a:lnTo>
                    <a:pt x="99" y="131"/>
                  </a:lnTo>
                  <a:lnTo>
                    <a:pt x="96" y="126"/>
                  </a:lnTo>
                  <a:lnTo>
                    <a:pt x="92" y="119"/>
                  </a:lnTo>
                  <a:lnTo>
                    <a:pt x="87" y="116"/>
                  </a:lnTo>
                  <a:lnTo>
                    <a:pt x="82" y="114"/>
                  </a:lnTo>
                  <a:lnTo>
                    <a:pt x="82" y="107"/>
                  </a:lnTo>
                  <a:lnTo>
                    <a:pt x="80" y="105"/>
                  </a:lnTo>
                  <a:lnTo>
                    <a:pt x="80" y="100"/>
                  </a:lnTo>
                  <a:lnTo>
                    <a:pt x="75" y="95"/>
                  </a:lnTo>
                  <a:lnTo>
                    <a:pt x="73" y="90"/>
                  </a:lnTo>
                  <a:lnTo>
                    <a:pt x="73" y="88"/>
                  </a:lnTo>
                  <a:lnTo>
                    <a:pt x="70" y="86"/>
                  </a:lnTo>
                  <a:lnTo>
                    <a:pt x="63" y="83"/>
                  </a:lnTo>
                  <a:lnTo>
                    <a:pt x="59" y="81"/>
                  </a:lnTo>
                  <a:lnTo>
                    <a:pt x="44" y="76"/>
                  </a:lnTo>
                  <a:lnTo>
                    <a:pt x="33" y="83"/>
                  </a:lnTo>
                  <a:lnTo>
                    <a:pt x="33" y="86"/>
                  </a:lnTo>
                  <a:lnTo>
                    <a:pt x="28" y="90"/>
                  </a:lnTo>
                  <a:lnTo>
                    <a:pt x="18" y="93"/>
                  </a:lnTo>
                  <a:lnTo>
                    <a:pt x="18" y="93"/>
                  </a:lnTo>
                  <a:lnTo>
                    <a:pt x="18" y="93"/>
                  </a:lnTo>
                  <a:close/>
                  <a:moveTo>
                    <a:pt x="47" y="228"/>
                  </a:moveTo>
                  <a:lnTo>
                    <a:pt x="47" y="228"/>
                  </a:lnTo>
                  <a:lnTo>
                    <a:pt x="49" y="228"/>
                  </a:lnTo>
                  <a:lnTo>
                    <a:pt x="54" y="228"/>
                  </a:lnTo>
                  <a:lnTo>
                    <a:pt x="54" y="223"/>
                  </a:lnTo>
                  <a:lnTo>
                    <a:pt x="54" y="218"/>
                  </a:lnTo>
                  <a:lnTo>
                    <a:pt x="59" y="218"/>
                  </a:lnTo>
                  <a:lnTo>
                    <a:pt x="61" y="223"/>
                  </a:lnTo>
                  <a:lnTo>
                    <a:pt x="63" y="223"/>
                  </a:lnTo>
                  <a:lnTo>
                    <a:pt x="66" y="218"/>
                  </a:lnTo>
                  <a:lnTo>
                    <a:pt x="66" y="211"/>
                  </a:lnTo>
                  <a:lnTo>
                    <a:pt x="66" y="209"/>
                  </a:lnTo>
                  <a:lnTo>
                    <a:pt x="66" y="199"/>
                  </a:lnTo>
                  <a:lnTo>
                    <a:pt x="68" y="192"/>
                  </a:lnTo>
                  <a:lnTo>
                    <a:pt x="61" y="185"/>
                  </a:lnTo>
                  <a:lnTo>
                    <a:pt x="66" y="183"/>
                  </a:lnTo>
                  <a:lnTo>
                    <a:pt x="68" y="180"/>
                  </a:lnTo>
                  <a:lnTo>
                    <a:pt x="66" y="173"/>
                  </a:lnTo>
                  <a:lnTo>
                    <a:pt x="63" y="171"/>
                  </a:lnTo>
                  <a:lnTo>
                    <a:pt x="61" y="166"/>
                  </a:lnTo>
                  <a:lnTo>
                    <a:pt x="59" y="166"/>
                  </a:lnTo>
                  <a:lnTo>
                    <a:pt x="54" y="164"/>
                  </a:lnTo>
                  <a:lnTo>
                    <a:pt x="52" y="164"/>
                  </a:lnTo>
                  <a:lnTo>
                    <a:pt x="42" y="173"/>
                  </a:lnTo>
                  <a:lnTo>
                    <a:pt x="40" y="173"/>
                  </a:lnTo>
                  <a:lnTo>
                    <a:pt x="35" y="171"/>
                  </a:lnTo>
                  <a:lnTo>
                    <a:pt x="35" y="176"/>
                  </a:lnTo>
                  <a:lnTo>
                    <a:pt x="33" y="178"/>
                  </a:lnTo>
                  <a:lnTo>
                    <a:pt x="37" y="183"/>
                  </a:lnTo>
                  <a:lnTo>
                    <a:pt x="37" y="185"/>
                  </a:lnTo>
                  <a:lnTo>
                    <a:pt x="40" y="187"/>
                  </a:lnTo>
                  <a:lnTo>
                    <a:pt x="40" y="194"/>
                  </a:lnTo>
                  <a:lnTo>
                    <a:pt x="37" y="197"/>
                  </a:lnTo>
                  <a:lnTo>
                    <a:pt x="40" y="199"/>
                  </a:lnTo>
                  <a:lnTo>
                    <a:pt x="42" y="199"/>
                  </a:lnTo>
                  <a:lnTo>
                    <a:pt x="42" y="202"/>
                  </a:lnTo>
                  <a:lnTo>
                    <a:pt x="40" y="204"/>
                  </a:lnTo>
                  <a:lnTo>
                    <a:pt x="37" y="213"/>
                  </a:lnTo>
                  <a:lnTo>
                    <a:pt x="40" y="216"/>
                  </a:lnTo>
                  <a:lnTo>
                    <a:pt x="42" y="225"/>
                  </a:lnTo>
                  <a:lnTo>
                    <a:pt x="47" y="228"/>
                  </a:lnTo>
                  <a:lnTo>
                    <a:pt x="47" y="228"/>
                  </a:lnTo>
                  <a:lnTo>
                    <a:pt x="47" y="228"/>
                  </a:lnTo>
                  <a:close/>
                  <a:moveTo>
                    <a:pt x="186" y="287"/>
                  </a:moveTo>
                  <a:lnTo>
                    <a:pt x="186" y="282"/>
                  </a:lnTo>
                  <a:lnTo>
                    <a:pt x="189" y="280"/>
                  </a:lnTo>
                  <a:lnTo>
                    <a:pt x="189" y="275"/>
                  </a:lnTo>
                  <a:lnTo>
                    <a:pt x="184" y="268"/>
                  </a:lnTo>
                  <a:lnTo>
                    <a:pt x="189" y="258"/>
                  </a:lnTo>
                  <a:lnTo>
                    <a:pt x="193" y="254"/>
                  </a:lnTo>
                  <a:lnTo>
                    <a:pt x="193" y="249"/>
                  </a:lnTo>
                  <a:lnTo>
                    <a:pt x="191" y="244"/>
                  </a:lnTo>
                  <a:lnTo>
                    <a:pt x="184" y="249"/>
                  </a:lnTo>
                  <a:lnTo>
                    <a:pt x="182" y="249"/>
                  </a:lnTo>
                  <a:lnTo>
                    <a:pt x="177" y="247"/>
                  </a:lnTo>
                  <a:lnTo>
                    <a:pt x="172" y="251"/>
                  </a:lnTo>
                  <a:lnTo>
                    <a:pt x="163" y="251"/>
                  </a:lnTo>
                  <a:lnTo>
                    <a:pt x="153" y="254"/>
                  </a:lnTo>
                  <a:lnTo>
                    <a:pt x="148" y="251"/>
                  </a:lnTo>
                  <a:lnTo>
                    <a:pt x="144" y="249"/>
                  </a:lnTo>
                  <a:lnTo>
                    <a:pt x="139" y="249"/>
                  </a:lnTo>
                  <a:lnTo>
                    <a:pt x="137" y="251"/>
                  </a:lnTo>
                  <a:lnTo>
                    <a:pt x="134" y="249"/>
                  </a:lnTo>
                  <a:lnTo>
                    <a:pt x="130" y="251"/>
                  </a:lnTo>
                  <a:lnTo>
                    <a:pt x="130" y="261"/>
                  </a:lnTo>
                  <a:lnTo>
                    <a:pt x="134" y="263"/>
                  </a:lnTo>
                  <a:lnTo>
                    <a:pt x="139" y="263"/>
                  </a:lnTo>
                  <a:lnTo>
                    <a:pt x="146" y="268"/>
                  </a:lnTo>
                  <a:lnTo>
                    <a:pt x="151" y="270"/>
                  </a:lnTo>
                  <a:lnTo>
                    <a:pt x="156" y="275"/>
                  </a:lnTo>
                  <a:lnTo>
                    <a:pt x="165" y="280"/>
                  </a:lnTo>
                  <a:lnTo>
                    <a:pt x="167" y="277"/>
                  </a:lnTo>
                  <a:lnTo>
                    <a:pt x="172" y="280"/>
                  </a:lnTo>
                  <a:lnTo>
                    <a:pt x="172" y="284"/>
                  </a:lnTo>
                  <a:lnTo>
                    <a:pt x="184" y="289"/>
                  </a:lnTo>
                  <a:lnTo>
                    <a:pt x="186" y="287"/>
                  </a:lnTo>
                  <a:lnTo>
                    <a:pt x="186" y="2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55" name="Israel">
              <a:extLst>
                <a:ext uri="{FF2B5EF4-FFF2-40B4-BE49-F238E27FC236}">
                  <a16:creationId xmlns:a16="http://schemas.microsoft.com/office/drawing/2014/main" xmlns="" id="{3A6265B0-2DB6-42B8-B9EF-075C9A4DBDF8}"/>
                </a:ext>
              </a:extLst>
            </p:cNvPr>
            <p:cNvSpPr>
              <a:spLocks/>
            </p:cNvSpPr>
            <p:nvPr/>
          </p:nvSpPr>
          <p:spPr bwMode="auto">
            <a:xfrm>
              <a:off x="6726477" y="3449747"/>
              <a:ext cx="37462" cy="113523"/>
            </a:xfrm>
            <a:custGeom>
              <a:avLst/>
              <a:gdLst>
                <a:gd name="T0" fmla="*/ 22 w 33"/>
                <a:gd name="T1" fmla="*/ 100 h 100"/>
                <a:gd name="T2" fmla="*/ 24 w 33"/>
                <a:gd name="T3" fmla="*/ 95 h 100"/>
                <a:gd name="T4" fmla="*/ 24 w 33"/>
                <a:gd name="T5" fmla="*/ 95 h 100"/>
                <a:gd name="T6" fmla="*/ 24 w 33"/>
                <a:gd name="T7" fmla="*/ 90 h 100"/>
                <a:gd name="T8" fmla="*/ 26 w 33"/>
                <a:gd name="T9" fmla="*/ 88 h 100"/>
                <a:gd name="T10" fmla="*/ 26 w 33"/>
                <a:gd name="T11" fmla="*/ 83 h 100"/>
                <a:gd name="T12" fmla="*/ 26 w 33"/>
                <a:gd name="T13" fmla="*/ 78 h 100"/>
                <a:gd name="T14" fmla="*/ 26 w 33"/>
                <a:gd name="T15" fmla="*/ 71 h 100"/>
                <a:gd name="T16" fmla="*/ 29 w 33"/>
                <a:gd name="T17" fmla="*/ 71 h 100"/>
                <a:gd name="T18" fmla="*/ 29 w 33"/>
                <a:gd name="T19" fmla="*/ 66 h 100"/>
                <a:gd name="T20" fmla="*/ 29 w 33"/>
                <a:gd name="T21" fmla="*/ 59 h 100"/>
                <a:gd name="T22" fmla="*/ 29 w 33"/>
                <a:gd name="T23" fmla="*/ 57 h 100"/>
                <a:gd name="T24" fmla="*/ 31 w 33"/>
                <a:gd name="T25" fmla="*/ 48 h 100"/>
                <a:gd name="T26" fmla="*/ 29 w 33"/>
                <a:gd name="T27" fmla="*/ 48 h 100"/>
                <a:gd name="T28" fmla="*/ 26 w 33"/>
                <a:gd name="T29" fmla="*/ 48 h 100"/>
                <a:gd name="T30" fmla="*/ 22 w 33"/>
                <a:gd name="T31" fmla="*/ 50 h 100"/>
                <a:gd name="T32" fmla="*/ 19 w 33"/>
                <a:gd name="T33" fmla="*/ 48 h 100"/>
                <a:gd name="T34" fmla="*/ 22 w 33"/>
                <a:gd name="T35" fmla="*/ 40 h 100"/>
                <a:gd name="T36" fmla="*/ 22 w 33"/>
                <a:gd name="T37" fmla="*/ 31 h 100"/>
                <a:gd name="T38" fmla="*/ 19 w 33"/>
                <a:gd name="T39" fmla="*/ 29 h 100"/>
                <a:gd name="T40" fmla="*/ 22 w 33"/>
                <a:gd name="T41" fmla="*/ 22 h 100"/>
                <a:gd name="T42" fmla="*/ 26 w 33"/>
                <a:gd name="T43" fmla="*/ 22 h 100"/>
                <a:gd name="T44" fmla="*/ 26 w 33"/>
                <a:gd name="T45" fmla="*/ 26 h 100"/>
                <a:gd name="T46" fmla="*/ 29 w 33"/>
                <a:gd name="T47" fmla="*/ 26 h 100"/>
                <a:gd name="T48" fmla="*/ 31 w 33"/>
                <a:gd name="T49" fmla="*/ 24 h 100"/>
                <a:gd name="T50" fmla="*/ 31 w 33"/>
                <a:gd name="T51" fmla="*/ 22 h 100"/>
                <a:gd name="T52" fmla="*/ 31 w 33"/>
                <a:gd name="T53" fmla="*/ 22 h 100"/>
                <a:gd name="T54" fmla="*/ 31 w 33"/>
                <a:gd name="T55" fmla="*/ 19 h 100"/>
                <a:gd name="T56" fmla="*/ 31 w 33"/>
                <a:gd name="T57" fmla="*/ 14 h 100"/>
                <a:gd name="T58" fmla="*/ 31 w 33"/>
                <a:gd name="T59" fmla="*/ 7 h 100"/>
                <a:gd name="T60" fmla="*/ 33 w 33"/>
                <a:gd name="T61" fmla="*/ 3 h 100"/>
                <a:gd name="T62" fmla="*/ 33 w 33"/>
                <a:gd name="T63" fmla="*/ 0 h 100"/>
                <a:gd name="T64" fmla="*/ 31 w 33"/>
                <a:gd name="T65" fmla="*/ 0 h 100"/>
                <a:gd name="T66" fmla="*/ 29 w 33"/>
                <a:gd name="T67" fmla="*/ 5 h 100"/>
                <a:gd name="T68" fmla="*/ 22 w 33"/>
                <a:gd name="T69" fmla="*/ 5 h 100"/>
                <a:gd name="T70" fmla="*/ 19 w 33"/>
                <a:gd name="T71" fmla="*/ 5 h 100"/>
                <a:gd name="T72" fmla="*/ 14 w 33"/>
                <a:gd name="T73" fmla="*/ 10 h 100"/>
                <a:gd name="T74" fmla="*/ 12 w 33"/>
                <a:gd name="T75" fmla="*/ 26 h 100"/>
                <a:gd name="T76" fmla="*/ 7 w 33"/>
                <a:gd name="T77" fmla="*/ 38 h 100"/>
                <a:gd name="T78" fmla="*/ 0 w 33"/>
                <a:gd name="T79" fmla="*/ 48 h 100"/>
                <a:gd name="T80" fmla="*/ 3 w 33"/>
                <a:gd name="T81" fmla="*/ 50 h 100"/>
                <a:gd name="T82" fmla="*/ 7 w 33"/>
                <a:gd name="T83" fmla="*/ 57 h 100"/>
                <a:gd name="T84" fmla="*/ 10 w 33"/>
                <a:gd name="T85" fmla="*/ 64 h 100"/>
                <a:gd name="T86" fmla="*/ 14 w 33"/>
                <a:gd name="T87" fmla="*/ 74 h 100"/>
                <a:gd name="T88" fmla="*/ 19 w 33"/>
                <a:gd name="T89" fmla="*/ 85 h 100"/>
                <a:gd name="T90" fmla="*/ 17 w 33"/>
                <a:gd name="T91" fmla="*/ 90 h 100"/>
                <a:gd name="T92" fmla="*/ 22 w 33"/>
                <a:gd name="T93" fmla="*/ 100 h 100"/>
                <a:gd name="T94" fmla="*/ 22 w 33"/>
                <a:gd name="T9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 h="100">
                  <a:moveTo>
                    <a:pt x="22" y="100"/>
                  </a:moveTo>
                  <a:lnTo>
                    <a:pt x="24" y="95"/>
                  </a:lnTo>
                  <a:lnTo>
                    <a:pt x="24" y="95"/>
                  </a:lnTo>
                  <a:lnTo>
                    <a:pt x="24" y="90"/>
                  </a:lnTo>
                  <a:lnTo>
                    <a:pt x="26" y="88"/>
                  </a:lnTo>
                  <a:lnTo>
                    <a:pt x="26" y="83"/>
                  </a:lnTo>
                  <a:lnTo>
                    <a:pt x="26" y="78"/>
                  </a:lnTo>
                  <a:lnTo>
                    <a:pt x="26" y="71"/>
                  </a:lnTo>
                  <a:lnTo>
                    <a:pt x="29" y="71"/>
                  </a:lnTo>
                  <a:lnTo>
                    <a:pt x="29" y="66"/>
                  </a:lnTo>
                  <a:lnTo>
                    <a:pt x="29" y="59"/>
                  </a:lnTo>
                  <a:lnTo>
                    <a:pt x="29" y="57"/>
                  </a:lnTo>
                  <a:lnTo>
                    <a:pt x="31" y="48"/>
                  </a:lnTo>
                  <a:lnTo>
                    <a:pt x="29" y="48"/>
                  </a:lnTo>
                  <a:lnTo>
                    <a:pt x="26" y="48"/>
                  </a:lnTo>
                  <a:lnTo>
                    <a:pt x="22" y="50"/>
                  </a:lnTo>
                  <a:lnTo>
                    <a:pt x="19" y="48"/>
                  </a:lnTo>
                  <a:lnTo>
                    <a:pt x="22" y="40"/>
                  </a:lnTo>
                  <a:lnTo>
                    <a:pt x="22" y="31"/>
                  </a:lnTo>
                  <a:lnTo>
                    <a:pt x="19" y="29"/>
                  </a:lnTo>
                  <a:lnTo>
                    <a:pt x="22" y="22"/>
                  </a:lnTo>
                  <a:lnTo>
                    <a:pt x="26" y="22"/>
                  </a:lnTo>
                  <a:lnTo>
                    <a:pt x="26" y="26"/>
                  </a:lnTo>
                  <a:lnTo>
                    <a:pt x="29" y="26"/>
                  </a:lnTo>
                  <a:lnTo>
                    <a:pt x="31" y="24"/>
                  </a:lnTo>
                  <a:lnTo>
                    <a:pt x="31" y="22"/>
                  </a:lnTo>
                  <a:lnTo>
                    <a:pt x="31" y="22"/>
                  </a:lnTo>
                  <a:lnTo>
                    <a:pt x="31" y="19"/>
                  </a:lnTo>
                  <a:lnTo>
                    <a:pt x="31" y="14"/>
                  </a:lnTo>
                  <a:lnTo>
                    <a:pt x="31" y="7"/>
                  </a:lnTo>
                  <a:lnTo>
                    <a:pt x="33" y="3"/>
                  </a:lnTo>
                  <a:lnTo>
                    <a:pt x="33" y="0"/>
                  </a:lnTo>
                  <a:lnTo>
                    <a:pt x="31" y="0"/>
                  </a:lnTo>
                  <a:lnTo>
                    <a:pt x="29" y="5"/>
                  </a:lnTo>
                  <a:lnTo>
                    <a:pt x="22" y="5"/>
                  </a:lnTo>
                  <a:lnTo>
                    <a:pt x="19" y="5"/>
                  </a:lnTo>
                  <a:lnTo>
                    <a:pt x="14" y="10"/>
                  </a:lnTo>
                  <a:lnTo>
                    <a:pt x="12" y="26"/>
                  </a:lnTo>
                  <a:lnTo>
                    <a:pt x="7" y="38"/>
                  </a:lnTo>
                  <a:lnTo>
                    <a:pt x="0" y="48"/>
                  </a:lnTo>
                  <a:lnTo>
                    <a:pt x="3" y="50"/>
                  </a:lnTo>
                  <a:lnTo>
                    <a:pt x="7" y="57"/>
                  </a:lnTo>
                  <a:lnTo>
                    <a:pt x="10" y="64"/>
                  </a:lnTo>
                  <a:lnTo>
                    <a:pt x="14" y="74"/>
                  </a:lnTo>
                  <a:lnTo>
                    <a:pt x="19" y="85"/>
                  </a:lnTo>
                  <a:lnTo>
                    <a:pt x="17" y="90"/>
                  </a:lnTo>
                  <a:lnTo>
                    <a:pt x="22" y="100"/>
                  </a:lnTo>
                  <a:lnTo>
                    <a:pt x="22" y="10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56" name="Ireland">
              <a:extLst>
                <a:ext uri="{FF2B5EF4-FFF2-40B4-BE49-F238E27FC236}">
                  <a16:creationId xmlns:a16="http://schemas.microsoft.com/office/drawing/2014/main" xmlns="" id="{A3E47090-E63D-439F-BBDD-5BA608437691}"/>
                </a:ext>
              </a:extLst>
            </p:cNvPr>
            <p:cNvSpPr>
              <a:spLocks/>
            </p:cNvSpPr>
            <p:nvPr/>
          </p:nvSpPr>
          <p:spPr bwMode="auto">
            <a:xfrm>
              <a:off x="5644606" y="2753854"/>
              <a:ext cx="105576" cy="135092"/>
            </a:xfrm>
            <a:custGeom>
              <a:avLst/>
              <a:gdLst>
                <a:gd name="T0" fmla="*/ 38 w 93"/>
                <a:gd name="T1" fmla="*/ 116 h 119"/>
                <a:gd name="T2" fmla="*/ 48 w 93"/>
                <a:gd name="T3" fmla="*/ 109 h 119"/>
                <a:gd name="T4" fmla="*/ 55 w 93"/>
                <a:gd name="T5" fmla="*/ 107 h 119"/>
                <a:gd name="T6" fmla="*/ 71 w 93"/>
                <a:gd name="T7" fmla="*/ 102 h 119"/>
                <a:gd name="T8" fmla="*/ 76 w 93"/>
                <a:gd name="T9" fmla="*/ 100 h 119"/>
                <a:gd name="T10" fmla="*/ 81 w 93"/>
                <a:gd name="T11" fmla="*/ 95 h 119"/>
                <a:gd name="T12" fmla="*/ 88 w 93"/>
                <a:gd name="T13" fmla="*/ 86 h 119"/>
                <a:gd name="T14" fmla="*/ 90 w 93"/>
                <a:gd name="T15" fmla="*/ 67 h 119"/>
                <a:gd name="T16" fmla="*/ 90 w 93"/>
                <a:gd name="T17" fmla="*/ 57 h 119"/>
                <a:gd name="T18" fmla="*/ 85 w 93"/>
                <a:gd name="T19" fmla="*/ 48 h 119"/>
                <a:gd name="T20" fmla="*/ 85 w 93"/>
                <a:gd name="T21" fmla="*/ 41 h 119"/>
                <a:gd name="T22" fmla="*/ 71 w 93"/>
                <a:gd name="T23" fmla="*/ 29 h 119"/>
                <a:gd name="T24" fmla="*/ 64 w 93"/>
                <a:gd name="T25" fmla="*/ 38 h 119"/>
                <a:gd name="T26" fmla="*/ 64 w 93"/>
                <a:gd name="T27" fmla="*/ 19 h 119"/>
                <a:gd name="T28" fmla="*/ 69 w 93"/>
                <a:gd name="T29" fmla="*/ 10 h 119"/>
                <a:gd name="T30" fmla="*/ 76 w 93"/>
                <a:gd name="T31" fmla="*/ 5 h 119"/>
                <a:gd name="T32" fmla="*/ 69 w 93"/>
                <a:gd name="T33" fmla="*/ 3 h 119"/>
                <a:gd name="T34" fmla="*/ 62 w 93"/>
                <a:gd name="T35" fmla="*/ 12 h 119"/>
                <a:gd name="T36" fmla="*/ 62 w 93"/>
                <a:gd name="T37" fmla="*/ 3 h 119"/>
                <a:gd name="T38" fmla="*/ 57 w 93"/>
                <a:gd name="T39" fmla="*/ 7 h 119"/>
                <a:gd name="T40" fmla="*/ 50 w 93"/>
                <a:gd name="T41" fmla="*/ 10 h 119"/>
                <a:gd name="T42" fmla="*/ 50 w 93"/>
                <a:gd name="T43" fmla="*/ 15 h 119"/>
                <a:gd name="T44" fmla="*/ 45 w 93"/>
                <a:gd name="T45" fmla="*/ 19 h 119"/>
                <a:gd name="T46" fmla="*/ 48 w 93"/>
                <a:gd name="T47" fmla="*/ 22 h 119"/>
                <a:gd name="T48" fmla="*/ 52 w 93"/>
                <a:gd name="T49" fmla="*/ 24 h 119"/>
                <a:gd name="T50" fmla="*/ 45 w 93"/>
                <a:gd name="T51" fmla="*/ 33 h 119"/>
                <a:gd name="T52" fmla="*/ 31 w 93"/>
                <a:gd name="T53" fmla="*/ 36 h 119"/>
                <a:gd name="T54" fmla="*/ 19 w 93"/>
                <a:gd name="T55" fmla="*/ 31 h 119"/>
                <a:gd name="T56" fmla="*/ 17 w 93"/>
                <a:gd name="T57" fmla="*/ 33 h 119"/>
                <a:gd name="T58" fmla="*/ 19 w 93"/>
                <a:gd name="T59" fmla="*/ 41 h 119"/>
                <a:gd name="T60" fmla="*/ 12 w 93"/>
                <a:gd name="T61" fmla="*/ 41 h 119"/>
                <a:gd name="T62" fmla="*/ 24 w 93"/>
                <a:gd name="T63" fmla="*/ 48 h 119"/>
                <a:gd name="T64" fmla="*/ 19 w 93"/>
                <a:gd name="T65" fmla="*/ 52 h 119"/>
                <a:gd name="T66" fmla="*/ 12 w 93"/>
                <a:gd name="T67" fmla="*/ 57 h 119"/>
                <a:gd name="T68" fmla="*/ 17 w 93"/>
                <a:gd name="T69" fmla="*/ 60 h 119"/>
                <a:gd name="T70" fmla="*/ 33 w 93"/>
                <a:gd name="T71" fmla="*/ 64 h 119"/>
                <a:gd name="T72" fmla="*/ 24 w 93"/>
                <a:gd name="T73" fmla="*/ 74 h 119"/>
                <a:gd name="T74" fmla="*/ 14 w 93"/>
                <a:gd name="T75" fmla="*/ 86 h 119"/>
                <a:gd name="T76" fmla="*/ 24 w 93"/>
                <a:gd name="T77" fmla="*/ 83 h 119"/>
                <a:gd name="T78" fmla="*/ 33 w 93"/>
                <a:gd name="T79" fmla="*/ 81 h 119"/>
                <a:gd name="T80" fmla="*/ 19 w 93"/>
                <a:gd name="T81" fmla="*/ 86 h 119"/>
                <a:gd name="T82" fmla="*/ 14 w 93"/>
                <a:gd name="T83" fmla="*/ 93 h 119"/>
                <a:gd name="T84" fmla="*/ 12 w 93"/>
                <a:gd name="T85" fmla="*/ 95 h 119"/>
                <a:gd name="T86" fmla="*/ 7 w 93"/>
                <a:gd name="T87" fmla="*/ 93 h 119"/>
                <a:gd name="T88" fmla="*/ 17 w 93"/>
                <a:gd name="T89" fmla="*/ 97 h 119"/>
                <a:gd name="T90" fmla="*/ 3 w 93"/>
                <a:gd name="T91" fmla="*/ 107 h 119"/>
                <a:gd name="T92" fmla="*/ 19 w 93"/>
                <a:gd name="T93" fmla="*/ 107 h 119"/>
                <a:gd name="T94" fmla="*/ 12 w 93"/>
                <a:gd name="T95" fmla="*/ 114 h 119"/>
                <a:gd name="T96" fmla="*/ 14 w 93"/>
                <a:gd name="T97" fmla="*/ 116 h 119"/>
                <a:gd name="T98" fmla="*/ 22 w 93"/>
                <a:gd name="T99" fmla="*/ 1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119">
                  <a:moveTo>
                    <a:pt x="24" y="119"/>
                  </a:moveTo>
                  <a:lnTo>
                    <a:pt x="31" y="119"/>
                  </a:lnTo>
                  <a:lnTo>
                    <a:pt x="38" y="116"/>
                  </a:lnTo>
                  <a:lnTo>
                    <a:pt x="45" y="112"/>
                  </a:lnTo>
                  <a:lnTo>
                    <a:pt x="43" y="107"/>
                  </a:lnTo>
                  <a:lnTo>
                    <a:pt x="48" y="109"/>
                  </a:lnTo>
                  <a:lnTo>
                    <a:pt x="45" y="112"/>
                  </a:lnTo>
                  <a:lnTo>
                    <a:pt x="50" y="112"/>
                  </a:lnTo>
                  <a:lnTo>
                    <a:pt x="55" y="107"/>
                  </a:lnTo>
                  <a:lnTo>
                    <a:pt x="57" y="107"/>
                  </a:lnTo>
                  <a:lnTo>
                    <a:pt x="57" y="102"/>
                  </a:lnTo>
                  <a:lnTo>
                    <a:pt x="71" y="102"/>
                  </a:lnTo>
                  <a:lnTo>
                    <a:pt x="71" y="97"/>
                  </a:lnTo>
                  <a:lnTo>
                    <a:pt x="74" y="102"/>
                  </a:lnTo>
                  <a:lnTo>
                    <a:pt x="76" y="100"/>
                  </a:lnTo>
                  <a:lnTo>
                    <a:pt x="78" y="100"/>
                  </a:lnTo>
                  <a:lnTo>
                    <a:pt x="85" y="100"/>
                  </a:lnTo>
                  <a:lnTo>
                    <a:pt x="81" y="95"/>
                  </a:lnTo>
                  <a:lnTo>
                    <a:pt x="83" y="93"/>
                  </a:lnTo>
                  <a:lnTo>
                    <a:pt x="88" y="88"/>
                  </a:lnTo>
                  <a:lnTo>
                    <a:pt x="88" y="86"/>
                  </a:lnTo>
                  <a:lnTo>
                    <a:pt x="90" y="81"/>
                  </a:lnTo>
                  <a:lnTo>
                    <a:pt x="93" y="76"/>
                  </a:lnTo>
                  <a:lnTo>
                    <a:pt x="90" y="67"/>
                  </a:lnTo>
                  <a:lnTo>
                    <a:pt x="88" y="64"/>
                  </a:lnTo>
                  <a:lnTo>
                    <a:pt x="90" y="62"/>
                  </a:lnTo>
                  <a:lnTo>
                    <a:pt x="90" y="57"/>
                  </a:lnTo>
                  <a:lnTo>
                    <a:pt x="88" y="55"/>
                  </a:lnTo>
                  <a:lnTo>
                    <a:pt x="88" y="50"/>
                  </a:lnTo>
                  <a:lnTo>
                    <a:pt x="85" y="48"/>
                  </a:lnTo>
                  <a:lnTo>
                    <a:pt x="85" y="45"/>
                  </a:lnTo>
                  <a:lnTo>
                    <a:pt x="90" y="45"/>
                  </a:lnTo>
                  <a:lnTo>
                    <a:pt x="85" y="41"/>
                  </a:lnTo>
                  <a:lnTo>
                    <a:pt x="81" y="41"/>
                  </a:lnTo>
                  <a:lnTo>
                    <a:pt x="76" y="33"/>
                  </a:lnTo>
                  <a:lnTo>
                    <a:pt x="71" y="29"/>
                  </a:lnTo>
                  <a:lnTo>
                    <a:pt x="69" y="31"/>
                  </a:lnTo>
                  <a:lnTo>
                    <a:pt x="66" y="38"/>
                  </a:lnTo>
                  <a:lnTo>
                    <a:pt x="64" y="38"/>
                  </a:lnTo>
                  <a:lnTo>
                    <a:pt x="55" y="29"/>
                  </a:lnTo>
                  <a:lnTo>
                    <a:pt x="59" y="19"/>
                  </a:lnTo>
                  <a:lnTo>
                    <a:pt x="64" y="19"/>
                  </a:lnTo>
                  <a:lnTo>
                    <a:pt x="64" y="15"/>
                  </a:lnTo>
                  <a:lnTo>
                    <a:pt x="66" y="12"/>
                  </a:lnTo>
                  <a:lnTo>
                    <a:pt x="69" y="10"/>
                  </a:lnTo>
                  <a:lnTo>
                    <a:pt x="69" y="12"/>
                  </a:lnTo>
                  <a:lnTo>
                    <a:pt x="71" y="7"/>
                  </a:lnTo>
                  <a:lnTo>
                    <a:pt x="76" y="5"/>
                  </a:lnTo>
                  <a:lnTo>
                    <a:pt x="71" y="3"/>
                  </a:lnTo>
                  <a:lnTo>
                    <a:pt x="69" y="0"/>
                  </a:lnTo>
                  <a:lnTo>
                    <a:pt x="69" y="3"/>
                  </a:lnTo>
                  <a:lnTo>
                    <a:pt x="64" y="3"/>
                  </a:lnTo>
                  <a:lnTo>
                    <a:pt x="66" y="7"/>
                  </a:lnTo>
                  <a:lnTo>
                    <a:pt x="62" y="12"/>
                  </a:lnTo>
                  <a:lnTo>
                    <a:pt x="64" y="10"/>
                  </a:lnTo>
                  <a:lnTo>
                    <a:pt x="64" y="7"/>
                  </a:lnTo>
                  <a:lnTo>
                    <a:pt x="62" y="3"/>
                  </a:lnTo>
                  <a:lnTo>
                    <a:pt x="59" y="5"/>
                  </a:lnTo>
                  <a:lnTo>
                    <a:pt x="62" y="7"/>
                  </a:lnTo>
                  <a:lnTo>
                    <a:pt x="57" y="7"/>
                  </a:lnTo>
                  <a:lnTo>
                    <a:pt x="57" y="5"/>
                  </a:lnTo>
                  <a:lnTo>
                    <a:pt x="50" y="7"/>
                  </a:lnTo>
                  <a:lnTo>
                    <a:pt x="50" y="10"/>
                  </a:lnTo>
                  <a:lnTo>
                    <a:pt x="48" y="10"/>
                  </a:lnTo>
                  <a:lnTo>
                    <a:pt x="48" y="12"/>
                  </a:lnTo>
                  <a:lnTo>
                    <a:pt x="50" y="15"/>
                  </a:lnTo>
                  <a:lnTo>
                    <a:pt x="50" y="17"/>
                  </a:lnTo>
                  <a:lnTo>
                    <a:pt x="45" y="17"/>
                  </a:lnTo>
                  <a:lnTo>
                    <a:pt x="45" y="19"/>
                  </a:lnTo>
                  <a:lnTo>
                    <a:pt x="40" y="19"/>
                  </a:lnTo>
                  <a:lnTo>
                    <a:pt x="43" y="22"/>
                  </a:lnTo>
                  <a:lnTo>
                    <a:pt x="48" y="22"/>
                  </a:lnTo>
                  <a:lnTo>
                    <a:pt x="48" y="24"/>
                  </a:lnTo>
                  <a:lnTo>
                    <a:pt x="50" y="22"/>
                  </a:lnTo>
                  <a:lnTo>
                    <a:pt x="52" y="24"/>
                  </a:lnTo>
                  <a:lnTo>
                    <a:pt x="48" y="29"/>
                  </a:lnTo>
                  <a:lnTo>
                    <a:pt x="43" y="31"/>
                  </a:lnTo>
                  <a:lnTo>
                    <a:pt x="45" y="33"/>
                  </a:lnTo>
                  <a:lnTo>
                    <a:pt x="38" y="33"/>
                  </a:lnTo>
                  <a:lnTo>
                    <a:pt x="36" y="33"/>
                  </a:lnTo>
                  <a:lnTo>
                    <a:pt x="31" y="36"/>
                  </a:lnTo>
                  <a:lnTo>
                    <a:pt x="31" y="31"/>
                  </a:lnTo>
                  <a:lnTo>
                    <a:pt x="19" y="29"/>
                  </a:lnTo>
                  <a:lnTo>
                    <a:pt x="19" y="31"/>
                  </a:lnTo>
                  <a:lnTo>
                    <a:pt x="14" y="31"/>
                  </a:lnTo>
                  <a:lnTo>
                    <a:pt x="14" y="36"/>
                  </a:lnTo>
                  <a:lnTo>
                    <a:pt x="17" y="33"/>
                  </a:lnTo>
                  <a:lnTo>
                    <a:pt x="17" y="38"/>
                  </a:lnTo>
                  <a:lnTo>
                    <a:pt x="19" y="38"/>
                  </a:lnTo>
                  <a:lnTo>
                    <a:pt x="19" y="41"/>
                  </a:lnTo>
                  <a:lnTo>
                    <a:pt x="17" y="43"/>
                  </a:lnTo>
                  <a:lnTo>
                    <a:pt x="17" y="41"/>
                  </a:lnTo>
                  <a:lnTo>
                    <a:pt x="12" y="41"/>
                  </a:lnTo>
                  <a:lnTo>
                    <a:pt x="17" y="45"/>
                  </a:lnTo>
                  <a:lnTo>
                    <a:pt x="22" y="43"/>
                  </a:lnTo>
                  <a:lnTo>
                    <a:pt x="24" y="48"/>
                  </a:lnTo>
                  <a:lnTo>
                    <a:pt x="17" y="48"/>
                  </a:lnTo>
                  <a:lnTo>
                    <a:pt x="17" y="50"/>
                  </a:lnTo>
                  <a:lnTo>
                    <a:pt x="19" y="52"/>
                  </a:lnTo>
                  <a:lnTo>
                    <a:pt x="12" y="52"/>
                  </a:lnTo>
                  <a:lnTo>
                    <a:pt x="14" y="57"/>
                  </a:lnTo>
                  <a:lnTo>
                    <a:pt x="12" y="57"/>
                  </a:lnTo>
                  <a:lnTo>
                    <a:pt x="14" y="60"/>
                  </a:lnTo>
                  <a:lnTo>
                    <a:pt x="17" y="60"/>
                  </a:lnTo>
                  <a:lnTo>
                    <a:pt x="17" y="60"/>
                  </a:lnTo>
                  <a:lnTo>
                    <a:pt x="22" y="60"/>
                  </a:lnTo>
                  <a:lnTo>
                    <a:pt x="22" y="64"/>
                  </a:lnTo>
                  <a:lnTo>
                    <a:pt x="33" y="64"/>
                  </a:lnTo>
                  <a:lnTo>
                    <a:pt x="31" y="69"/>
                  </a:lnTo>
                  <a:lnTo>
                    <a:pt x="29" y="67"/>
                  </a:lnTo>
                  <a:lnTo>
                    <a:pt x="24" y="74"/>
                  </a:lnTo>
                  <a:lnTo>
                    <a:pt x="26" y="74"/>
                  </a:lnTo>
                  <a:lnTo>
                    <a:pt x="22" y="78"/>
                  </a:lnTo>
                  <a:lnTo>
                    <a:pt x="14" y="86"/>
                  </a:lnTo>
                  <a:lnTo>
                    <a:pt x="17" y="86"/>
                  </a:lnTo>
                  <a:lnTo>
                    <a:pt x="22" y="83"/>
                  </a:lnTo>
                  <a:lnTo>
                    <a:pt x="24" y="83"/>
                  </a:lnTo>
                  <a:lnTo>
                    <a:pt x="29" y="83"/>
                  </a:lnTo>
                  <a:lnTo>
                    <a:pt x="33" y="81"/>
                  </a:lnTo>
                  <a:lnTo>
                    <a:pt x="33" y="81"/>
                  </a:lnTo>
                  <a:lnTo>
                    <a:pt x="38" y="83"/>
                  </a:lnTo>
                  <a:lnTo>
                    <a:pt x="26" y="86"/>
                  </a:lnTo>
                  <a:lnTo>
                    <a:pt x="19" y="86"/>
                  </a:lnTo>
                  <a:lnTo>
                    <a:pt x="19" y="88"/>
                  </a:lnTo>
                  <a:lnTo>
                    <a:pt x="14" y="90"/>
                  </a:lnTo>
                  <a:lnTo>
                    <a:pt x="14" y="93"/>
                  </a:lnTo>
                  <a:lnTo>
                    <a:pt x="14" y="95"/>
                  </a:lnTo>
                  <a:lnTo>
                    <a:pt x="17" y="95"/>
                  </a:lnTo>
                  <a:lnTo>
                    <a:pt x="12" y="95"/>
                  </a:lnTo>
                  <a:lnTo>
                    <a:pt x="10" y="93"/>
                  </a:lnTo>
                  <a:lnTo>
                    <a:pt x="7" y="95"/>
                  </a:lnTo>
                  <a:lnTo>
                    <a:pt x="7" y="93"/>
                  </a:lnTo>
                  <a:lnTo>
                    <a:pt x="0" y="97"/>
                  </a:lnTo>
                  <a:lnTo>
                    <a:pt x="3" y="97"/>
                  </a:lnTo>
                  <a:lnTo>
                    <a:pt x="17" y="97"/>
                  </a:lnTo>
                  <a:lnTo>
                    <a:pt x="12" y="102"/>
                  </a:lnTo>
                  <a:lnTo>
                    <a:pt x="5" y="102"/>
                  </a:lnTo>
                  <a:lnTo>
                    <a:pt x="3" y="107"/>
                  </a:lnTo>
                  <a:lnTo>
                    <a:pt x="7" y="107"/>
                  </a:lnTo>
                  <a:lnTo>
                    <a:pt x="7" y="109"/>
                  </a:lnTo>
                  <a:lnTo>
                    <a:pt x="19" y="107"/>
                  </a:lnTo>
                  <a:lnTo>
                    <a:pt x="10" y="112"/>
                  </a:lnTo>
                  <a:lnTo>
                    <a:pt x="7" y="114"/>
                  </a:lnTo>
                  <a:lnTo>
                    <a:pt x="12" y="114"/>
                  </a:lnTo>
                  <a:lnTo>
                    <a:pt x="19" y="112"/>
                  </a:lnTo>
                  <a:lnTo>
                    <a:pt x="19" y="114"/>
                  </a:lnTo>
                  <a:lnTo>
                    <a:pt x="14" y="116"/>
                  </a:lnTo>
                  <a:lnTo>
                    <a:pt x="17" y="116"/>
                  </a:lnTo>
                  <a:lnTo>
                    <a:pt x="17" y="119"/>
                  </a:lnTo>
                  <a:lnTo>
                    <a:pt x="22" y="116"/>
                  </a:lnTo>
                  <a:lnTo>
                    <a:pt x="24" y="119"/>
                  </a:lnTo>
                  <a:lnTo>
                    <a:pt x="24" y="11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57" name="Iraq">
              <a:extLst>
                <a:ext uri="{FF2B5EF4-FFF2-40B4-BE49-F238E27FC236}">
                  <a16:creationId xmlns:a16="http://schemas.microsoft.com/office/drawing/2014/main" xmlns="" id="{800AAF63-54FA-4A18-9E46-BE11C1068E5D}"/>
                </a:ext>
              </a:extLst>
            </p:cNvPr>
            <p:cNvSpPr>
              <a:spLocks/>
            </p:cNvSpPr>
            <p:nvPr/>
          </p:nvSpPr>
          <p:spPr bwMode="auto">
            <a:xfrm>
              <a:off x="6839999" y="3329413"/>
              <a:ext cx="246344" cy="236127"/>
            </a:xfrm>
            <a:custGeom>
              <a:avLst/>
              <a:gdLst>
                <a:gd name="T0" fmla="*/ 217 w 217"/>
                <a:gd name="T1" fmla="*/ 177 h 208"/>
                <a:gd name="T2" fmla="*/ 208 w 217"/>
                <a:gd name="T3" fmla="*/ 172 h 208"/>
                <a:gd name="T4" fmla="*/ 198 w 217"/>
                <a:gd name="T5" fmla="*/ 161 h 208"/>
                <a:gd name="T6" fmla="*/ 198 w 217"/>
                <a:gd name="T7" fmla="*/ 146 h 208"/>
                <a:gd name="T8" fmla="*/ 198 w 217"/>
                <a:gd name="T9" fmla="*/ 132 h 208"/>
                <a:gd name="T10" fmla="*/ 189 w 217"/>
                <a:gd name="T11" fmla="*/ 123 h 208"/>
                <a:gd name="T12" fmla="*/ 184 w 217"/>
                <a:gd name="T13" fmla="*/ 123 h 208"/>
                <a:gd name="T14" fmla="*/ 163 w 217"/>
                <a:gd name="T15" fmla="*/ 111 h 208"/>
                <a:gd name="T16" fmla="*/ 156 w 217"/>
                <a:gd name="T17" fmla="*/ 109 h 208"/>
                <a:gd name="T18" fmla="*/ 156 w 217"/>
                <a:gd name="T19" fmla="*/ 104 h 208"/>
                <a:gd name="T20" fmla="*/ 153 w 217"/>
                <a:gd name="T21" fmla="*/ 97 h 208"/>
                <a:gd name="T22" fmla="*/ 149 w 217"/>
                <a:gd name="T23" fmla="*/ 92 h 208"/>
                <a:gd name="T24" fmla="*/ 141 w 217"/>
                <a:gd name="T25" fmla="*/ 90 h 208"/>
                <a:gd name="T26" fmla="*/ 144 w 217"/>
                <a:gd name="T27" fmla="*/ 83 h 208"/>
                <a:gd name="T28" fmla="*/ 144 w 217"/>
                <a:gd name="T29" fmla="*/ 78 h 208"/>
                <a:gd name="T30" fmla="*/ 146 w 217"/>
                <a:gd name="T31" fmla="*/ 68 h 208"/>
                <a:gd name="T32" fmla="*/ 151 w 217"/>
                <a:gd name="T33" fmla="*/ 61 h 208"/>
                <a:gd name="T34" fmla="*/ 153 w 217"/>
                <a:gd name="T35" fmla="*/ 52 h 208"/>
                <a:gd name="T36" fmla="*/ 151 w 217"/>
                <a:gd name="T37" fmla="*/ 45 h 208"/>
                <a:gd name="T38" fmla="*/ 158 w 217"/>
                <a:gd name="T39" fmla="*/ 42 h 208"/>
                <a:gd name="T40" fmla="*/ 156 w 217"/>
                <a:gd name="T41" fmla="*/ 40 h 208"/>
                <a:gd name="T42" fmla="*/ 149 w 217"/>
                <a:gd name="T43" fmla="*/ 40 h 208"/>
                <a:gd name="T44" fmla="*/ 139 w 217"/>
                <a:gd name="T45" fmla="*/ 35 h 208"/>
                <a:gd name="T46" fmla="*/ 130 w 217"/>
                <a:gd name="T47" fmla="*/ 31 h 208"/>
                <a:gd name="T48" fmla="*/ 127 w 217"/>
                <a:gd name="T49" fmla="*/ 23 h 208"/>
                <a:gd name="T50" fmla="*/ 120 w 217"/>
                <a:gd name="T51" fmla="*/ 16 h 208"/>
                <a:gd name="T52" fmla="*/ 118 w 217"/>
                <a:gd name="T53" fmla="*/ 7 h 208"/>
                <a:gd name="T54" fmla="*/ 108 w 217"/>
                <a:gd name="T55" fmla="*/ 9 h 208"/>
                <a:gd name="T56" fmla="*/ 106 w 217"/>
                <a:gd name="T57" fmla="*/ 2 h 208"/>
                <a:gd name="T58" fmla="*/ 96 w 217"/>
                <a:gd name="T59" fmla="*/ 2 h 208"/>
                <a:gd name="T60" fmla="*/ 80 w 217"/>
                <a:gd name="T61" fmla="*/ 0 h 208"/>
                <a:gd name="T62" fmla="*/ 73 w 217"/>
                <a:gd name="T63" fmla="*/ 2 h 208"/>
                <a:gd name="T64" fmla="*/ 68 w 217"/>
                <a:gd name="T65" fmla="*/ 9 h 208"/>
                <a:gd name="T66" fmla="*/ 63 w 217"/>
                <a:gd name="T67" fmla="*/ 14 h 208"/>
                <a:gd name="T68" fmla="*/ 49 w 217"/>
                <a:gd name="T69" fmla="*/ 19 h 208"/>
                <a:gd name="T70" fmla="*/ 44 w 217"/>
                <a:gd name="T71" fmla="*/ 33 h 208"/>
                <a:gd name="T72" fmla="*/ 49 w 217"/>
                <a:gd name="T73" fmla="*/ 49 h 208"/>
                <a:gd name="T74" fmla="*/ 47 w 217"/>
                <a:gd name="T75" fmla="*/ 61 h 208"/>
                <a:gd name="T76" fmla="*/ 42 w 217"/>
                <a:gd name="T77" fmla="*/ 71 h 208"/>
                <a:gd name="T78" fmla="*/ 0 w 217"/>
                <a:gd name="T79" fmla="*/ 104 h 208"/>
                <a:gd name="T80" fmla="*/ 0 w 217"/>
                <a:gd name="T81" fmla="*/ 104 h 208"/>
                <a:gd name="T82" fmla="*/ 33 w 217"/>
                <a:gd name="T83" fmla="*/ 135 h 208"/>
                <a:gd name="T84" fmla="*/ 179 w 217"/>
                <a:gd name="T85" fmla="*/ 208 h 208"/>
                <a:gd name="T86" fmla="*/ 189 w 217"/>
                <a:gd name="T87" fmla="*/ 189 h 208"/>
                <a:gd name="T88" fmla="*/ 205 w 217"/>
                <a:gd name="T89" fmla="*/ 187 h 208"/>
                <a:gd name="T90" fmla="*/ 212 w 217"/>
                <a:gd name="T91" fmla="*/ 187 h 208"/>
                <a:gd name="T92" fmla="*/ 217 w 217"/>
                <a:gd name="T93" fmla="*/ 1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7" h="208">
                  <a:moveTo>
                    <a:pt x="217" y="180"/>
                  </a:moveTo>
                  <a:lnTo>
                    <a:pt x="217" y="177"/>
                  </a:lnTo>
                  <a:lnTo>
                    <a:pt x="212" y="177"/>
                  </a:lnTo>
                  <a:lnTo>
                    <a:pt x="208" y="172"/>
                  </a:lnTo>
                  <a:lnTo>
                    <a:pt x="205" y="161"/>
                  </a:lnTo>
                  <a:lnTo>
                    <a:pt x="198" y="161"/>
                  </a:lnTo>
                  <a:lnTo>
                    <a:pt x="198" y="154"/>
                  </a:lnTo>
                  <a:lnTo>
                    <a:pt x="198" y="146"/>
                  </a:lnTo>
                  <a:lnTo>
                    <a:pt x="203" y="144"/>
                  </a:lnTo>
                  <a:lnTo>
                    <a:pt x="198" y="132"/>
                  </a:lnTo>
                  <a:lnTo>
                    <a:pt x="193" y="130"/>
                  </a:lnTo>
                  <a:lnTo>
                    <a:pt x="189" y="123"/>
                  </a:lnTo>
                  <a:lnTo>
                    <a:pt x="186" y="120"/>
                  </a:lnTo>
                  <a:lnTo>
                    <a:pt x="184" y="123"/>
                  </a:lnTo>
                  <a:lnTo>
                    <a:pt x="167" y="111"/>
                  </a:lnTo>
                  <a:lnTo>
                    <a:pt x="163" y="111"/>
                  </a:lnTo>
                  <a:lnTo>
                    <a:pt x="160" y="113"/>
                  </a:lnTo>
                  <a:lnTo>
                    <a:pt x="156" y="109"/>
                  </a:lnTo>
                  <a:lnTo>
                    <a:pt x="158" y="106"/>
                  </a:lnTo>
                  <a:lnTo>
                    <a:pt x="156" y="104"/>
                  </a:lnTo>
                  <a:lnTo>
                    <a:pt x="158" y="101"/>
                  </a:lnTo>
                  <a:lnTo>
                    <a:pt x="153" y="97"/>
                  </a:lnTo>
                  <a:lnTo>
                    <a:pt x="153" y="92"/>
                  </a:lnTo>
                  <a:lnTo>
                    <a:pt x="149" y="92"/>
                  </a:lnTo>
                  <a:lnTo>
                    <a:pt x="146" y="90"/>
                  </a:lnTo>
                  <a:lnTo>
                    <a:pt x="141" y="90"/>
                  </a:lnTo>
                  <a:lnTo>
                    <a:pt x="141" y="85"/>
                  </a:lnTo>
                  <a:lnTo>
                    <a:pt x="144" y="83"/>
                  </a:lnTo>
                  <a:lnTo>
                    <a:pt x="141" y="80"/>
                  </a:lnTo>
                  <a:lnTo>
                    <a:pt x="144" y="78"/>
                  </a:lnTo>
                  <a:lnTo>
                    <a:pt x="144" y="68"/>
                  </a:lnTo>
                  <a:lnTo>
                    <a:pt x="146" y="68"/>
                  </a:lnTo>
                  <a:lnTo>
                    <a:pt x="146" y="61"/>
                  </a:lnTo>
                  <a:lnTo>
                    <a:pt x="151" y="61"/>
                  </a:lnTo>
                  <a:lnTo>
                    <a:pt x="153" y="59"/>
                  </a:lnTo>
                  <a:lnTo>
                    <a:pt x="153" y="52"/>
                  </a:lnTo>
                  <a:lnTo>
                    <a:pt x="151" y="49"/>
                  </a:lnTo>
                  <a:lnTo>
                    <a:pt x="151" y="45"/>
                  </a:lnTo>
                  <a:lnTo>
                    <a:pt x="153" y="45"/>
                  </a:lnTo>
                  <a:lnTo>
                    <a:pt x="158" y="42"/>
                  </a:lnTo>
                  <a:lnTo>
                    <a:pt x="158" y="42"/>
                  </a:lnTo>
                  <a:lnTo>
                    <a:pt x="156" y="40"/>
                  </a:lnTo>
                  <a:lnTo>
                    <a:pt x="153" y="38"/>
                  </a:lnTo>
                  <a:lnTo>
                    <a:pt x="149" y="40"/>
                  </a:lnTo>
                  <a:lnTo>
                    <a:pt x="146" y="38"/>
                  </a:lnTo>
                  <a:lnTo>
                    <a:pt x="139" y="35"/>
                  </a:lnTo>
                  <a:lnTo>
                    <a:pt x="134" y="33"/>
                  </a:lnTo>
                  <a:lnTo>
                    <a:pt x="130" y="31"/>
                  </a:lnTo>
                  <a:lnTo>
                    <a:pt x="130" y="26"/>
                  </a:lnTo>
                  <a:lnTo>
                    <a:pt x="127" y="23"/>
                  </a:lnTo>
                  <a:lnTo>
                    <a:pt x="122" y="21"/>
                  </a:lnTo>
                  <a:lnTo>
                    <a:pt x="120" y="16"/>
                  </a:lnTo>
                  <a:lnTo>
                    <a:pt x="120" y="14"/>
                  </a:lnTo>
                  <a:lnTo>
                    <a:pt x="118" y="7"/>
                  </a:lnTo>
                  <a:lnTo>
                    <a:pt x="115" y="7"/>
                  </a:lnTo>
                  <a:lnTo>
                    <a:pt x="108" y="9"/>
                  </a:lnTo>
                  <a:lnTo>
                    <a:pt x="106" y="7"/>
                  </a:lnTo>
                  <a:lnTo>
                    <a:pt x="106" y="2"/>
                  </a:lnTo>
                  <a:lnTo>
                    <a:pt x="104" y="0"/>
                  </a:lnTo>
                  <a:lnTo>
                    <a:pt x="96" y="2"/>
                  </a:lnTo>
                  <a:lnTo>
                    <a:pt x="89" y="0"/>
                  </a:lnTo>
                  <a:lnTo>
                    <a:pt x="80" y="0"/>
                  </a:lnTo>
                  <a:lnTo>
                    <a:pt x="78" y="2"/>
                  </a:lnTo>
                  <a:lnTo>
                    <a:pt x="73" y="2"/>
                  </a:lnTo>
                  <a:lnTo>
                    <a:pt x="66" y="7"/>
                  </a:lnTo>
                  <a:lnTo>
                    <a:pt x="68" y="9"/>
                  </a:lnTo>
                  <a:lnTo>
                    <a:pt x="63" y="14"/>
                  </a:lnTo>
                  <a:lnTo>
                    <a:pt x="63" y="14"/>
                  </a:lnTo>
                  <a:lnTo>
                    <a:pt x="59" y="16"/>
                  </a:lnTo>
                  <a:lnTo>
                    <a:pt x="49" y="19"/>
                  </a:lnTo>
                  <a:lnTo>
                    <a:pt x="44" y="26"/>
                  </a:lnTo>
                  <a:lnTo>
                    <a:pt x="44" y="33"/>
                  </a:lnTo>
                  <a:lnTo>
                    <a:pt x="49" y="42"/>
                  </a:lnTo>
                  <a:lnTo>
                    <a:pt x="49" y="49"/>
                  </a:lnTo>
                  <a:lnTo>
                    <a:pt x="44" y="57"/>
                  </a:lnTo>
                  <a:lnTo>
                    <a:pt x="47" y="61"/>
                  </a:lnTo>
                  <a:lnTo>
                    <a:pt x="47" y="66"/>
                  </a:lnTo>
                  <a:lnTo>
                    <a:pt x="42" y="71"/>
                  </a:lnTo>
                  <a:lnTo>
                    <a:pt x="40" y="75"/>
                  </a:lnTo>
                  <a:lnTo>
                    <a:pt x="0" y="104"/>
                  </a:lnTo>
                  <a:lnTo>
                    <a:pt x="0" y="104"/>
                  </a:lnTo>
                  <a:lnTo>
                    <a:pt x="0" y="104"/>
                  </a:lnTo>
                  <a:lnTo>
                    <a:pt x="11" y="132"/>
                  </a:lnTo>
                  <a:lnTo>
                    <a:pt x="33" y="135"/>
                  </a:lnTo>
                  <a:lnTo>
                    <a:pt x="137" y="208"/>
                  </a:lnTo>
                  <a:lnTo>
                    <a:pt x="179" y="208"/>
                  </a:lnTo>
                  <a:lnTo>
                    <a:pt x="184" y="199"/>
                  </a:lnTo>
                  <a:lnTo>
                    <a:pt x="189" y="189"/>
                  </a:lnTo>
                  <a:lnTo>
                    <a:pt x="198" y="184"/>
                  </a:lnTo>
                  <a:lnTo>
                    <a:pt x="205" y="187"/>
                  </a:lnTo>
                  <a:lnTo>
                    <a:pt x="210" y="184"/>
                  </a:lnTo>
                  <a:lnTo>
                    <a:pt x="212" y="187"/>
                  </a:lnTo>
                  <a:lnTo>
                    <a:pt x="215" y="180"/>
                  </a:lnTo>
                  <a:lnTo>
                    <a:pt x="217" y="180"/>
                  </a:lnTo>
                  <a:lnTo>
                    <a:pt x="217" y="18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58" name="Iran">
              <a:extLst>
                <a:ext uri="{FF2B5EF4-FFF2-40B4-BE49-F238E27FC236}">
                  <a16:creationId xmlns:a16="http://schemas.microsoft.com/office/drawing/2014/main" xmlns="" id="{8BD94C8D-AAF7-45A8-9FB9-9C87B7D908D9}"/>
                </a:ext>
              </a:extLst>
            </p:cNvPr>
            <p:cNvSpPr>
              <a:spLocks/>
            </p:cNvSpPr>
            <p:nvPr/>
          </p:nvSpPr>
          <p:spPr bwMode="auto">
            <a:xfrm>
              <a:off x="6946711" y="3253353"/>
              <a:ext cx="521069" cy="420034"/>
            </a:xfrm>
            <a:custGeom>
              <a:avLst/>
              <a:gdLst>
                <a:gd name="T0" fmla="*/ 19 w 459"/>
                <a:gd name="T1" fmla="*/ 10 h 370"/>
                <a:gd name="T2" fmla="*/ 43 w 459"/>
                <a:gd name="T3" fmla="*/ 24 h 370"/>
                <a:gd name="T4" fmla="*/ 57 w 459"/>
                <a:gd name="T5" fmla="*/ 24 h 370"/>
                <a:gd name="T6" fmla="*/ 71 w 459"/>
                <a:gd name="T7" fmla="*/ 12 h 370"/>
                <a:gd name="T8" fmla="*/ 85 w 459"/>
                <a:gd name="T9" fmla="*/ 5 h 370"/>
                <a:gd name="T10" fmla="*/ 90 w 459"/>
                <a:gd name="T11" fmla="*/ 15 h 370"/>
                <a:gd name="T12" fmla="*/ 99 w 459"/>
                <a:gd name="T13" fmla="*/ 36 h 370"/>
                <a:gd name="T14" fmla="*/ 111 w 459"/>
                <a:gd name="T15" fmla="*/ 43 h 370"/>
                <a:gd name="T16" fmla="*/ 118 w 459"/>
                <a:gd name="T17" fmla="*/ 62 h 370"/>
                <a:gd name="T18" fmla="*/ 142 w 459"/>
                <a:gd name="T19" fmla="*/ 64 h 370"/>
                <a:gd name="T20" fmla="*/ 177 w 459"/>
                <a:gd name="T21" fmla="*/ 81 h 370"/>
                <a:gd name="T22" fmla="*/ 227 w 459"/>
                <a:gd name="T23" fmla="*/ 79 h 370"/>
                <a:gd name="T24" fmla="*/ 239 w 459"/>
                <a:gd name="T25" fmla="*/ 60 h 370"/>
                <a:gd name="T26" fmla="*/ 265 w 459"/>
                <a:gd name="T27" fmla="*/ 38 h 370"/>
                <a:gd name="T28" fmla="*/ 291 w 459"/>
                <a:gd name="T29" fmla="*/ 36 h 370"/>
                <a:gd name="T30" fmla="*/ 324 w 459"/>
                <a:gd name="T31" fmla="*/ 50 h 370"/>
                <a:gd name="T32" fmla="*/ 348 w 459"/>
                <a:gd name="T33" fmla="*/ 62 h 370"/>
                <a:gd name="T34" fmla="*/ 383 w 459"/>
                <a:gd name="T35" fmla="*/ 86 h 370"/>
                <a:gd name="T36" fmla="*/ 386 w 459"/>
                <a:gd name="T37" fmla="*/ 107 h 370"/>
                <a:gd name="T38" fmla="*/ 386 w 459"/>
                <a:gd name="T39" fmla="*/ 124 h 370"/>
                <a:gd name="T40" fmla="*/ 376 w 459"/>
                <a:gd name="T41" fmla="*/ 140 h 370"/>
                <a:gd name="T42" fmla="*/ 388 w 459"/>
                <a:gd name="T43" fmla="*/ 154 h 370"/>
                <a:gd name="T44" fmla="*/ 388 w 459"/>
                <a:gd name="T45" fmla="*/ 195 h 370"/>
                <a:gd name="T46" fmla="*/ 414 w 459"/>
                <a:gd name="T47" fmla="*/ 221 h 370"/>
                <a:gd name="T48" fmla="*/ 412 w 459"/>
                <a:gd name="T49" fmla="*/ 275 h 370"/>
                <a:gd name="T50" fmla="*/ 438 w 459"/>
                <a:gd name="T51" fmla="*/ 289 h 370"/>
                <a:gd name="T52" fmla="*/ 445 w 459"/>
                <a:gd name="T53" fmla="*/ 310 h 370"/>
                <a:gd name="T54" fmla="*/ 456 w 459"/>
                <a:gd name="T55" fmla="*/ 329 h 370"/>
                <a:gd name="T56" fmla="*/ 428 w 459"/>
                <a:gd name="T57" fmla="*/ 341 h 370"/>
                <a:gd name="T58" fmla="*/ 426 w 459"/>
                <a:gd name="T59" fmla="*/ 367 h 370"/>
                <a:gd name="T60" fmla="*/ 407 w 459"/>
                <a:gd name="T61" fmla="*/ 365 h 370"/>
                <a:gd name="T62" fmla="*/ 397 w 459"/>
                <a:gd name="T63" fmla="*/ 363 h 370"/>
                <a:gd name="T64" fmla="*/ 362 w 459"/>
                <a:gd name="T65" fmla="*/ 360 h 370"/>
                <a:gd name="T66" fmla="*/ 341 w 459"/>
                <a:gd name="T67" fmla="*/ 355 h 370"/>
                <a:gd name="T68" fmla="*/ 319 w 459"/>
                <a:gd name="T69" fmla="*/ 336 h 370"/>
                <a:gd name="T70" fmla="*/ 312 w 459"/>
                <a:gd name="T71" fmla="*/ 320 h 370"/>
                <a:gd name="T72" fmla="*/ 289 w 459"/>
                <a:gd name="T73" fmla="*/ 322 h 370"/>
                <a:gd name="T74" fmla="*/ 256 w 459"/>
                <a:gd name="T75" fmla="*/ 329 h 370"/>
                <a:gd name="T76" fmla="*/ 232 w 459"/>
                <a:gd name="T77" fmla="*/ 322 h 370"/>
                <a:gd name="T78" fmla="*/ 218 w 459"/>
                <a:gd name="T79" fmla="*/ 308 h 370"/>
                <a:gd name="T80" fmla="*/ 194 w 459"/>
                <a:gd name="T81" fmla="*/ 303 h 370"/>
                <a:gd name="T82" fmla="*/ 175 w 459"/>
                <a:gd name="T83" fmla="*/ 280 h 370"/>
                <a:gd name="T84" fmla="*/ 173 w 459"/>
                <a:gd name="T85" fmla="*/ 275 h 370"/>
                <a:gd name="T86" fmla="*/ 156 w 459"/>
                <a:gd name="T87" fmla="*/ 247 h 370"/>
                <a:gd name="T88" fmla="*/ 142 w 459"/>
                <a:gd name="T89" fmla="*/ 249 h 370"/>
                <a:gd name="T90" fmla="*/ 135 w 459"/>
                <a:gd name="T91" fmla="*/ 242 h 370"/>
                <a:gd name="T92" fmla="*/ 130 w 459"/>
                <a:gd name="T93" fmla="*/ 251 h 370"/>
                <a:gd name="T94" fmla="*/ 118 w 459"/>
                <a:gd name="T95" fmla="*/ 244 h 370"/>
                <a:gd name="T96" fmla="*/ 104 w 459"/>
                <a:gd name="T97" fmla="*/ 213 h 370"/>
                <a:gd name="T98" fmla="*/ 92 w 459"/>
                <a:gd name="T99" fmla="*/ 187 h 370"/>
                <a:gd name="T100" fmla="*/ 62 w 459"/>
                <a:gd name="T101" fmla="*/ 176 h 370"/>
                <a:gd name="T102" fmla="*/ 59 w 459"/>
                <a:gd name="T103" fmla="*/ 159 h 370"/>
                <a:gd name="T104" fmla="*/ 50 w 459"/>
                <a:gd name="T105" fmla="*/ 150 h 370"/>
                <a:gd name="T106" fmla="*/ 52 w 459"/>
                <a:gd name="T107" fmla="*/ 128 h 370"/>
                <a:gd name="T108" fmla="*/ 57 w 459"/>
                <a:gd name="T109" fmla="*/ 112 h 370"/>
                <a:gd name="T110" fmla="*/ 59 w 459"/>
                <a:gd name="T111" fmla="*/ 105 h 370"/>
                <a:gd name="T112" fmla="*/ 36 w 459"/>
                <a:gd name="T113" fmla="*/ 98 h 370"/>
                <a:gd name="T114" fmla="*/ 26 w 459"/>
                <a:gd name="T115" fmla="*/ 81 h 370"/>
                <a:gd name="T116" fmla="*/ 19 w 459"/>
                <a:gd name="T117" fmla="*/ 64 h 370"/>
                <a:gd name="T118" fmla="*/ 12 w 459"/>
                <a:gd name="T119" fmla="*/ 38 h 370"/>
                <a:gd name="T120" fmla="*/ 2 w 459"/>
                <a:gd name="T121" fmla="*/ 17 h 370"/>
                <a:gd name="T122" fmla="*/ 12 w 459"/>
                <a:gd name="T12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9" h="370">
                  <a:moveTo>
                    <a:pt x="12" y="0"/>
                  </a:moveTo>
                  <a:lnTo>
                    <a:pt x="12" y="0"/>
                  </a:lnTo>
                  <a:lnTo>
                    <a:pt x="17" y="5"/>
                  </a:lnTo>
                  <a:lnTo>
                    <a:pt x="19" y="5"/>
                  </a:lnTo>
                  <a:lnTo>
                    <a:pt x="19" y="10"/>
                  </a:lnTo>
                  <a:lnTo>
                    <a:pt x="19" y="12"/>
                  </a:lnTo>
                  <a:lnTo>
                    <a:pt x="28" y="17"/>
                  </a:lnTo>
                  <a:lnTo>
                    <a:pt x="31" y="22"/>
                  </a:lnTo>
                  <a:lnTo>
                    <a:pt x="36" y="24"/>
                  </a:lnTo>
                  <a:lnTo>
                    <a:pt x="43" y="24"/>
                  </a:lnTo>
                  <a:lnTo>
                    <a:pt x="47" y="29"/>
                  </a:lnTo>
                  <a:lnTo>
                    <a:pt x="50" y="24"/>
                  </a:lnTo>
                  <a:lnTo>
                    <a:pt x="50" y="24"/>
                  </a:lnTo>
                  <a:lnTo>
                    <a:pt x="55" y="24"/>
                  </a:lnTo>
                  <a:lnTo>
                    <a:pt x="57" y="24"/>
                  </a:lnTo>
                  <a:lnTo>
                    <a:pt x="62" y="24"/>
                  </a:lnTo>
                  <a:lnTo>
                    <a:pt x="62" y="22"/>
                  </a:lnTo>
                  <a:lnTo>
                    <a:pt x="64" y="19"/>
                  </a:lnTo>
                  <a:lnTo>
                    <a:pt x="66" y="19"/>
                  </a:lnTo>
                  <a:lnTo>
                    <a:pt x="71" y="12"/>
                  </a:lnTo>
                  <a:lnTo>
                    <a:pt x="73" y="12"/>
                  </a:lnTo>
                  <a:lnTo>
                    <a:pt x="76" y="8"/>
                  </a:lnTo>
                  <a:lnTo>
                    <a:pt x="78" y="8"/>
                  </a:lnTo>
                  <a:lnTo>
                    <a:pt x="83" y="5"/>
                  </a:lnTo>
                  <a:lnTo>
                    <a:pt x="85" y="5"/>
                  </a:lnTo>
                  <a:lnTo>
                    <a:pt x="85" y="5"/>
                  </a:lnTo>
                  <a:lnTo>
                    <a:pt x="88" y="5"/>
                  </a:lnTo>
                  <a:lnTo>
                    <a:pt x="90" y="10"/>
                  </a:lnTo>
                  <a:lnTo>
                    <a:pt x="92" y="12"/>
                  </a:lnTo>
                  <a:lnTo>
                    <a:pt x="90" y="15"/>
                  </a:lnTo>
                  <a:lnTo>
                    <a:pt x="90" y="17"/>
                  </a:lnTo>
                  <a:lnTo>
                    <a:pt x="97" y="19"/>
                  </a:lnTo>
                  <a:lnTo>
                    <a:pt x="90" y="27"/>
                  </a:lnTo>
                  <a:lnTo>
                    <a:pt x="97" y="34"/>
                  </a:lnTo>
                  <a:lnTo>
                    <a:pt x="99" y="36"/>
                  </a:lnTo>
                  <a:lnTo>
                    <a:pt x="102" y="38"/>
                  </a:lnTo>
                  <a:lnTo>
                    <a:pt x="104" y="38"/>
                  </a:lnTo>
                  <a:lnTo>
                    <a:pt x="107" y="38"/>
                  </a:lnTo>
                  <a:lnTo>
                    <a:pt x="107" y="38"/>
                  </a:lnTo>
                  <a:lnTo>
                    <a:pt x="111" y="43"/>
                  </a:lnTo>
                  <a:lnTo>
                    <a:pt x="111" y="48"/>
                  </a:lnTo>
                  <a:lnTo>
                    <a:pt x="111" y="55"/>
                  </a:lnTo>
                  <a:lnTo>
                    <a:pt x="111" y="55"/>
                  </a:lnTo>
                  <a:lnTo>
                    <a:pt x="116" y="57"/>
                  </a:lnTo>
                  <a:lnTo>
                    <a:pt x="118" y="62"/>
                  </a:lnTo>
                  <a:lnTo>
                    <a:pt x="125" y="62"/>
                  </a:lnTo>
                  <a:lnTo>
                    <a:pt x="128" y="62"/>
                  </a:lnTo>
                  <a:lnTo>
                    <a:pt x="133" y="60"/>
                  </a:lnTo>
                  <a:lnTo>
                    <a:pt x="140" y="64"/>
                  </a:lnTo>
                  <a:lnTo>
                    <a:pt x="142" y="64"/>
                  </a:lnTo>
                  <a:lnTo>
                    <a:pt x="144" y="69"/>
                  </a:lnTo>
                  <a:lnTo>
                    <a:pt x="147" y="74"/>
                  </a:lnTo>
                  <a:lnTo>
                    <a:pt x="159" y="79"/>
                  </a:lnTo>
                  <a:lnTo>
                    <a:pt x="163" y="79"/>
                  </a:lnTo>
                  <a:lnTo>
                    <a:pt x="177" y="81"/>
                  </a:lnTo>
                  <a:lnTo>
                    <a:pt x="182" y="81"/>
                  </a:lnTo>
                  <a:lnTo>
                    <a:pt x="199" y="79"/>
                  </a:lnTo>
                  <a:lnTo>
                    <a:pt x="208" y="76"/>
                  </a:lnTo>
                  <a:lnTo>
                    <a:pt x="222" y="79"/>
                  </a:lnTo>
                  <a:lnTo>
                    <a:pt x="227" y="79"/>
                  </a:lnTo>
                  <a:lnTo>
                    <a:pt x="229" y="74"/>
                  </a:lnTo>
                  <a:lnTo>
                    <a:pt x="225" y="67"/>
                  </a:lnTo>
                  <a:lnTo>
                    <a:pt x="222" y="62"/>
                  </a:lnTo>
                  <a:lnTo>
                    <a:pt x="227" y="60"/>
                  </a:lnTo>
                  <a:lnTo>
                    <a:pt x="239" y="60"/>
                  </a:lnTo>
                  <a:lnTo>
                    <a:pt x="241" y="53"/>
                  </a:lnTo>
                  <a:lnTo>
                    <a:pt x="244" y="48"/>
                  </a:lnTo>
                  <a:lnTo>
                    <a:pt x="246" y="48"/>
                  </a:lnTo>
                  <a:lnTo>
                    <a:pt x="256" y="41"/>
                  </a:lnTo>
                  <a:lnTo>
                    <a:pt x="265" y="38"/>
                  </a:lnTo>
                  <a:lnTo>
                    <a:pt x="274" y="41"/>
                  </a:lnTo>
                  <a:lnTo>
                    <a:pt x="277" y="36"/>
                  </a:lnTo>
                  <a:lnTo>
                    <a:pt x="282" y="34"/>
                  </a:lnTo>
                  <a:lnTo>
                    <a:pt x="284" y="36"/>
                  </a:lnTo>
                  <a:lnTo>
                    <a:pt x="291" y="36"/>
                  </a:lnTo>
                  <a:lnTo>
                    <a:pt x="298" y="43"/>
                  </a:lnTo>
                  <a:lnTo>
                    <a:pt x="305" y="43"/>
                  </a:lnTo>
                  <a:lnTo>
                    <a:pt x="317" y="53"/>
                  </a:lnTo>
                  <a:lnTo>
                    <a:pt x="322" y="53"/>
                  </a:lnTo>
                  <a:lnTo>
                    <a:pt x="324" y="50"/>
                  </a:lnTo>
                  <a:lnTo>
                    <a:pt x="334" y="53"/>
                  </a:lnTo>
                  <a:lnTo>
                    <a:pt x="338" y="55"/>
                  </a:lnTo>
                  <a:lnTo>
                    <a:pt x="341" y="62"/>
                  </a:lnTo>
                  <a:lnTo>
                    <a:pt x="343" y="62"/>
                  </a:lnTo>
                  <a:lnTo>
                    <a:pt x="348" y="62"/>
                  </a:lnTo>
                  <a:lnTo>
                    <a:pt x="355" y="64"/>
                  </a:lnTo>
                  <a:lnTo>
                    <a:pt x="364" y="76"/>
                  </a:lnTo>
                  <a:lnTo>
                    <a:pt x="374" y="76"/>
                  </a:lnTo>
                  <a:lnTo>
                    <a:pt x="378" y="79"/>
                  </a:lnTo>
                  <a:lnTo>
                    <a:pt x="383" y="86"/>
                  </a:lnTo>
                  <a:lnTo>
                    <a:pt x="381" y="88"/>
                  </a:lnTo>
                  <a:lnTo>
                    <a:pt x="383" y="95"/>
                  </a:lnTo>
                  <a:lnTo>
                    <a:pt x="383" y="98"/>
                  </a:lnTo>
                  <a:lnTo>
                    <a:pt x="386" y="102"/>
                  </a:lnTo>
                  <a:lnTo>
                    <a:pt x="386" y="107"/>
                  </a:lnTo>
                  <a:lnTo>
                    <a:pt x="386" y="112"/>
                  </a:lnTo>
                  <a:lnTo>
                    <a:pt x="383" y="114"/>
                  </a:lnTo>
                  <a:lnTo>
                    <a:pt x="388" y="119"/>
                  </a:lnTo>
                  <a:lnTo>
                    <a:pt x="386" y="119"/>
                  </a:lnTo>
                  <a:lnTo>
                    <a:pt x="386" y="124"/>
                  </a:lnTo>
                  <a:lnTo>
                    <a:pt x="381" y="126"/>
                  </a:lnTo>
                  <a:lnTo>
                    <a:pt x="376" y="128"/>
                  </a:lnTo>
                  <a:lnTo>
                    <a:pt x="376" y="131"/>
                  </a:lnTo>
                  <a:lnTo>
                    <a:pt x="381" y="133"/>
                  </a:lnTo>
                  <a:lnTo>
                    <a:pt x="376" y="140"/>
                  </a:lnTo>
                  <a:lnTo>
                    <a:pt x="378" y="140"/>
                  </a:lnTo>
                  <a:lnTo>
                    <a:pt x="378" y="150"/>
                  </a:lnTo>
                  <a:lnTo>
                    <a:pt x="378" y="152"/>
                  </a:lnTo>
                  <a:lnTo>
                    <a:pt x="388" y="154"/>
                  </a:lnTo>
                  <a:lnTo>
                    <a:pt x="388" y="154"/>
                  </a:lnTo>
                  <a:lnTo>
                    <a:pt x="381" y="164"/>
                  </a:lnTo>
                  <a:lnTo>
                    <a:pt x="381" y="168"/>
                  </a:lnTo>
                  <a:lnTo>
                    <a:pt x="388" y="180"/>
                  </a:lnTo>
                  <a:lnTo>
                    <a:pt x="390" y="192"/>
                  </a:lnTo>
                  <a:lnTo>
                    <a:pt x="388" y="195"/>
                  </a:lnTo>
                  <a:lnTo>
                    <a:pt x="390" y="199"/>
                  </a:lnTo>
                  <a:lnTo>
                    <a:pt x="390" y="206"/>
                  </a:lnTo>
                  <a:lnTo>
                    <a:pt x="412" y="206"/>
                  </a:lnTo>
                  <a:lnTo>
                    <a:pt x="414" y="213"/>
                  </a:lnTo>
                  <a:lnTo>
                    <a:pt x="414" y="221"/>
                  </a:lnTo>
                  <a:lnTo>
                    <a:pt x="416" y="230"/>
                  </a:lnTo>
                  <a:lnTo>
                    <a:pt x="414" y="232"/>
                  </a:lnTo>
                  <a:lnTo>
                    <a:pt x="397" y="256"/>
                  </a:lnTo>
                  <a:lnTo>
                    <a:pt x="409" y="270"/>
                  </a:lnTo>
                  <a:lnTo>
                    <a:pt x="412" y="275"/>
                  </a:lnTo>
                  <a:lnTo>
                    <a:pt x="419" y="282"/>
                  </a:lnTo>
                  <a:lnTo>
                    <a:pt x="423" y="284"/>
                  </a:lnTo>
                  <a:lnTo>
                    <a:pt x="426" y="287"/>
                  </a:lnTo>
                  <a:lnTo>
                    <a:pt x="433" y="287"/>
                  </a:lnTo>
                  <a:lnTo>
                    <a:pt x="438" y="289"/>
                  </a:lnTo>
                  <a:lnTo>
                    <a:pt x="438" y="292"/>
                  </a:lnTo>
                  <a:lnTo>
                    <a:pt x="442" y="292"/>
                  </a:lnTo>
                  <a:lnTo>
                    <a:pt x="445" y="301"/>
                  </a:lnTo>
                  <a:lnTo>
                    <a:pt x="445" y="306"/>
                  </a:lnTo>
                  <a:lnTo>
                    <a:pt x="445" y="310"/>
                  </a:lnTo>
                  <a:lnTo>
                    <a:pt x="447" y="315"/>
                  </a:lnTo>
                  <a:lnTo>
                    <a:pt x="452" y="315"/>
                  </a:lnTo>
                  <a:lnTo>
                    <a:pt x="459" y="320"/>
                  </a:lnTo>
                  <a:lnTo>
                    <a:pt x="459" y="327"/>
                  </a:lnTo>
                  <a:lnTo>
                    <a:pt x="456" y="329"/>
                  </a:lnTo>
                  <a:lnTo>
                    <a:pt x="449" y="329"/>
                  </a:lnTo>
                  <a:lnTo>
                    <a:pt x="440" y="332"/>
                  </a:lnTo>
                  <a:lnTo>
                    <a:pt x="438" y="334"/>
                  </a:lnTo>
                  <a:lnTo>
                    <a:pt x="430" y="336"/>
                  </a:lnTo>
                  <a:lnTo>
                    <a:pt x="428" y="341"/>
                  </a:lnTo>
                  <a:lnTo>
                    <a:pt x="428" y="346"/>
                  </a:lnTo>
                  <a:lnTo>
                    <a:pt x="426" y="351"/>
                  </a:lnTo>
                  <a:lnTo>
                    <a:pt x="428" y="355"/>
                  </a:lnTo>
                  <a:lnTo>
                    <a:pt x="426" y="363"/>
                  </a:lnTo>
                  <a:lnTo>
                    <a:pt x="426" y="367"/>
                  </a:lnTo>
                  <a:lnTo>
                    <a:pt x="426" y="367"/>
                  </a:lnTo>
                  <a:lnTo>
                    <a:pt x="423" y="370"/>
                  </a:lnTo>
                  <a:lnTo>
                    <a:pt x="421" y="370"/>
                  </a:lnTo>
                  <a:lnTo>
                    <a:pt x="414" y="367"/>
                  </a:lnTo>
                  <a:lnTo>
                    <a:pt x="407" y="365"/>
                  </a:lnTo>
                  <a:lnTo>
                    <a:pt x="404" y="363"/>
                  </a:lnTo>
                  <a:lnTo>
                    <a:pt x="402" y="363"/>
                  </a:lnTo>
                  <a:lnTo>
                    <a:pt x="402" y="367"/>
                  </a:lnTo>
                  <a:lnTo>
                    <a:pt x="400" y="367"/>
                  </a:lnTo>
                  <a:lnTo>
                    <a:pt x="397" y="363"/>
                  </a:lnTo>
                  <a:lnTo>
                    <a:pt x="395" y="365"/>
                  </a:lnTo>
                  <a:lnTo>
                    <a:pt x="390" y="363"/>
                  </a:lnTo>
                  <a:lnTo>
                    <a:pt x="381" y="363"/>
                  </a:lnTo>
                  <a:lnTo>
                    <a:pt x="374" y="360"/>
                  </a:lnTo>
                  <a:lnTo>
                    <a:pt x="362" y="360"/>
                  </a:lnTo>
                  <a:lnTo>
                    <a:pt x="357" y="355"/>
                  </a:lnTo>
                  <a:lnTo>
                    <a:pt x="355" y="355"/>
                  </a:lnTo>
                  <a:lnTo>
                    <a:pt x="350" y="358"/>
                  </a:lnTo>
                  <a:lnTo>
                    <a:pt x="345" y="355"/>
                  </a:lnTo>
                  <a:lnTo>
                    <a:pt x="341" y="355"/>
                  </a:lnTo>
                  <a:lnTo>
                    <a:pt x="329" y="355"/>
                  </a:lnTo>
                  <a:lnTo>
                    <a:pt x="326" y="353"/>
                  </a:lnTo>
                  <a:lnTo>
                    <a:pt x="324" y="353"/>
                  </a:lnTo>
                  <a:lnTo>
                    <a:pt x="324" y="346"/>
                  </a:lnTo>
                  <a:lnTo>
                    <a:pt x="319" y="336"/>
                  </a:lnTo>
                  <a:lnTo>
                    <a:pt x="317" y="329"/>
                  </a:lnTo>
                  <a:lnTo>
                    <a:pt x="315" y="325"/>
                  </a:lnTo>
                  <a:lnTo>
                    <a:pt x="312" y="322"/>
                  </a:lnTo>
                  <a:lnTo>
                    <a:pt x="312" y="322"/>
                  </a:lnTo>
                  <a:lnTo>
                    <a:pt x="312" y="320"/>
                  </a:lnTo>
                  <a:lnTo>
                    <a:pt x="303" y="320"/>
                  </a:lnTo>
                  <a:lnTo>
                    <a:pt x="298" y="320"/>
                  </a:lnTo>
                  <a:lnTo>
                    <a:pt x="293" y="325"/>
                  </a:lnTo>
                  <a:lnTo>
                    <a:pt x="289" y="325"/>
                  </a:lnTo>
                  <a:lnTo>
                    <a:pt x="289" y="322"/>
                  </a:lnTo>
                  <a:lnTo>
                    <a:pt x="289" y="325"/>
                  </a:lnTo>
                  <a:lnTo>
                    <a:pt x="279" y="332"/>
                  </a:lnTo>
                  <a:lnTo>
                    <a:pt x="270" y="336"/>
                  </a:lnTo>
                  <a:lnTo>
                    <a:pt x="263" y="332"/>
                  </a:lnTo>
                  <a:lnTo>
                    <a:pt x="256" y="329"/>
                  </a:lnTo>
                  <a:lnTo>
                    <a:pt x="248" y="332"/>
                  </a:lnTo>
                  <a:lnTo>
                    <a:pt x="246" y="332"/>
                  </a:lnTo>
                  <a:lnTo>
                    <a:pt x="239" y="325"/>
                  </a:lnTo>
                  <a:lnTo>
                    <a:pt x="234" y="325"/>
                  </a:lnTo>
                  <a:lnTo>
                    <a:pt x="232" y="322"/>
                  </a:lnTo>
                  <a:lnTo>
                    <a:pt x="227" y="320"/>
                  </a:lnTo>
                  <a:lnTo>
                    <a:pt x="220" y="313"/>
                  </a:lnTo>
                  <a:lnTo>
                    <a:pt x="222" y="310"/>
                  </a:lnTo>
                  <a:lnTo>
                    <a:pt x="222" y="310"/>
                  </a:lnTo>
                  <a:lnTo>
                    <a:pt x="218" y="308"/>
                  </a:lnTo>
                  <a:lnTo>
                    <a:pt x="218" y="308"/>
                  </a:lnTo>
                  <a:lnTo>
                    <a:pt x="211" y="308"/>
                  </a:lnTo>
                  <a:lnTo>
                    <a:pt x="208" y="306"/>
                  </a:lnTo>
                  <a:lnTo>
                    <a:pt x="201" y="303"/>
                  </a:lnTo>
                  <a:lnTo>
                    <a:pt x="194" y="303"/>
                  </a:lnTo>
                  <a:lnTo>
                    <a:pt x="189" y="301"/>
                  </a:lnTo>
                  <a:lnTo>
                    <a:pt x="182" y="287"/>
                  </a:lnTo>
                  <a:lnTo>
                    <a:pt x="182" y="282"/>
                  </a:lnTo>
                  <a:lnTo>
                    <a:pt x="180" y="282"/>
                  </a:lnTo>
                  <a:lnTo>
                    <a:pt x="175" y="280"/>
                  </a:lnTo>
                  <a:lnTo>
                    <a:pt x="175" y="280"/>
                  </a:lnTo>
                  <a:lnTo>
                    <a:pt x="177" y="280"/>
                  </a:lnTo>
                  <a:lnTo>
                    <a:pt x="180" y="280"/>
                  </a:lnTo>
                  <a:lnTo>
                    <a:pt x="177" y="275"/>
                  </a:lnTo>
                  <a:lnTo>
                    <a:pt x="173" y="275"/>
                  </a:lnTo>
                  <a:lnTo>
                    <a:pt x="170" y="275"/>
                  </a:lnTo>
                  <a:lnTo>
                    <a:pt x="170" y="268"/>
                  </a:lnTo>
                  <a:lnTo>
                    <a:pt x="163" y="258"/>
                  </a:lnTo>
                  <a:lnTo>
                    <a:pt x="161" y="254"/>
                  </a:lnTo>
                  <a:lnTo>
                    <a:pt x="156" y="247"/>
                  </a:lnTo>
                  <a:lnTo>
                    <a:pt x="154" y="247"/>
                  </a:lnTo>
                  <a:lnTo>
                    <a:pt x="149" y="251"/>
                  </a:lnTo>
                  <a:lnTo>
                    <a:pt x="147" y="251"/>
                  </a:lnTo>
                  <a:lnTo>
                    <a:pt x="144" y="247"/>
                  </a:lnTo>
                  <a:lnTo>
                    <a:pt x="142" y="249"/>
                  </a:lnTo>
                  <a:lnTo>
                    <a:pt x="137" y="247"/>
                  </a:lnTo>
                  <a:lnTo>
                    <a:pt x="137" y="244"/>
                  </a:lnTo>
                  <a:lnTo>
                    <a:pt x="137" y="242"/>
                  </a:lnTo>
                  <a:lnTo>
                    <a:pt x="137" y="242"/>
                  </a:lnTo>
                  <a:lnTo>
                    <a:pt x="135" y="242"/>
                  </a:lnTo>
                  <a:lnTo>
                    <a:pt x="130" y="242"/>
                  </a:lnTo>
                  <a:lnTo>
                    <a:pt x="135" y="244"/>
                  </a:lnTo>
                  <a:lnTo>
                    <a:pt x="135" y="249"/>
                  </a:lnTo>
                  <a:lnTo>
                    <a:pt x="133" y="251"/>
                  </a:lnTo>
                  <a:lnTo>
                    <a:pt x="130" y="251"/>
                  </a:lnTo>
                  <a:lnTo>
                    <a:pt x="125" y="247"/>
                  </a:lnTo>
                  <a:lnTo>
                    <a:pt x="125" y="247"/>
                  </a:lnTo>
                  <a:lnTo>
                    <a:pt x="123" y="247"/>
                  </a:lnTo>
                  <a:lnTo>
                    <a:pt x="123" y="244"/>
                  </a:lnTo>
                  <a:lnTo>
                    <a:pt x="118" y="244"/>
                  </a:lnTo>
                  <a:lnTo>
                    <a:pt x="114" y="239"/>
                  </a:lnTo>
                  <a:lnTo>
                    <a:pt x="111" y="228"/>
                  </a:lnTo>
                  <a:lnTo>
                    <a:pt x="104" y="228"/>
                  </a:lnTo>
                  <a:lnTo>
                    <a:pt x="104" y="221"/>
                  </a:lnTo>
                  <a:lnTo>
                    <a:pt x="104" y="213"/>
                  </a:lnTo>
                  <a:lnTo>
                    <a:pt x="109" y="211"/>
                  </a:lnTo>
                  <a:lnTo>
                    <a:pt x="104" y="199"/>
                  </a:lnTo>
                  <a:lnTo>
                    <a:pt x="99" y="197"/>
                  </a:lnTo>
                  <a:lnTo>
                    <a:pt x="95" y="190"/>
                  </a:lnTo>
                  <a:lnTo>
                    <a:pt x="92" y="187"/>
                  </a:lnTo>
                  <a:lnTo>
                    <a:pt x="90" y="190"/>
                  </a:lnTo>
                  <a:lnTo>
                    <a:pt x="73" y="178"/>
                  </a:lnTo>
                  <a:lnTo>
                    <a:pt x="69" y="178"/>
                  </a:lnTo>
                  <a:lnTo>
                    <a:pt x="66" y="180"/>
                  </a:lnTo>
                  <a:lnTo>
                    <a:pt x="62" y="176"/>
                  </a:lnTo>
                  <a:lnTo>
                    <a:pt x="64" y="173"/>
                  </a:lnTo>
                  <a:lnTo>
                    <a:pt x="62" y="171"/>
                  </a:lnTo>
                  <a:lnTo>
                    <a:pt x="64" y="168"/>
                  </a:lnTo>
                  <a:lnTo>
                    <a:pt x="59" y="164"/>
                  </a:lnTo>
                  <a:lnTo>
                    <a:pt x="59" y="159"/>
                  </a:lnTo>
                  <a:lnTo>
                    <a:pt x="55" y="159"/>
                  </a:lnTo>
                  <a:lnTo>
                    <a:pt x="52" y="157"/>
                  </a:lnTo>
                  <a:lnTo>
                    <a:pt x="47" y="157"/>
                  </a:lnTo>
                  <a:lnTo>
                    <a:pt x="47" y="152"/>
                  </a:lnTo>
                  <a:lnTo>
                    <a:pt x="50" y="150"/>
                  </a:lnTo>
                  <a:lnTo>
                    <a:pt x="47" y="147"/>
                  </a:lnTo>
                  <a:lnTo>
                    <a:pt x="50" y="145"/>
                  </a:lnTo>
                  <a:lnTo>
                    <a:pt x="50" y="135"/>
                  </a:lnTo>
                  <a:lnTo>
                    <a:pt x="52" y="135"/>
                  </a:lnTo>
                  <a:lnTo>
                    <a:pt x="52" y="128"/>
                  </a:lnTo>
                  <a:lnTo>
                    <a:pt x="57" y="128"/>
                  </a:lnTo>
                  <a:lnTo>
                    <a:pt x="59" y="126"/>
                  </a:lnTo>
                  <a:lnTo>
                    <a:pt x="59" y="119"/>
                  </a:lnTo>
                  <a:lnTo>
                    <a:pt x="57" y="116"/>
                  </a:lnTo>
                  <a:lnTo>
                    <a:pt x="57" y="112"/>
                  </a:lnTo>
                  <a:lnTo>
                    <a:pt x="59" y="112"/>
                  </a:lnTo>
                  <a:lnTo>
                    <a:pt x="64" y="109"/>
                  </a:lnTo>
                  <a:lnTo>
                    <a:pt x="64" y="109"/>
                  </a:lnTo>
                  <a:lnTo>
                    <a:pt x="62" y="107"/>
                  </a:lnTo>
                  <a:lnTo>
                    <a:pt x="59" y="105"/>
                  </a:lnTo>
                  <a:lnTo>
                    <a:pt x="55" y="107"/>
                  </a:lnTo>
                  <a:lnTo>
                    <a:pt x="52" y="105"/>
                  </a:lnTo>
                  <a:lnTo>
                    <a:pt x="45" y="102"/>
                  </a:lnTo>
                  <a:lnTo>
                    <a:pt x="40" y="100"/>
                  </a:lnTo>
                  <a:lnTo>
                    <a:pt x="36" y="98"/>
                  </a:lnTo>
                  <a:lnTo>
                    <a:pt x="36" y="93"/>
                  </a:lnTo>
                  <a:lnTo>
                    <a:pt x="33" y="90"/>
                  </a:lnTo>
                  <a:lnTo>
                    <a:pt x="28" y="88"/>
                  </a:lnTo>
                  <a:lnTo>
                    <a:pt x="26" y="83"/>
                  </a:lnTo>
                  <a:lnTo>
                    <a:pt x="26" y="81"/>
                  </a:lnTo>
                  <a:lnTo>
                    <a:pt x="24" y="74"/>
                  </a:lnTo>
                  <a:lnTo>
                    <a:pt x="21" y="74"/>
                  </a:lnTo>
                  <a:lnTo>
                    <a:pt x="21" y="74"/>
                  </a:lnTo>
                  <a:lnTo>
                    <a:pt x="21" y="71"/>
                  </a:lnTo>
                  <a:lnTo>
                    <a:pt x="19" y="64"/>
                  </a:lnTo>
                  <a:lnTo>
                    <a:pt x="14" y="57"/>
                  </a:lnTo>
                  <a:lnTo>
                    <a:pt x="10" y="55"/>
                  </a:lnTo>
                  <a:lnTo>
                    <a:pt x="10" y="53"/>
                  </a:lnTo>
                  <a:lnTo>
                    <a:pt x="10" y="45"/>
                  </a:lnTo>
                  <a:lnTo>
                    <a:pt x="12" y="38"/>
                  </a:lnTo>
                  <a:lnTo>
                    <a:pt x="10" y="36"/>
                  </a:lnTo>
                  <a:lnTo>
                    <a:pt x="5" y="36"/>
                  </a:lnTo>
                  <a:lnTo>
                    <a:pt x="5" y="29"/>
                  </a:lnTo>
                  <a:lnTo>
                    <a:pt x="5" y="24"/>
                  </a:lnTo>
                  <a:lnTo>
                    <a:pt x="2" y="17"/>
                  </a:lnTo>
                  <a:lnTo>
                    <a:pt x="0" y="12"/>
                  </a:lnTo>
                  <a:lnTo>
                    <a:pt x="0" y="10"/>
                  </a:lnTo>
                  <a:lnTo>
                    <a:pt x="7" y="10"/>
                  </a:lnTo>
                  <a:lnTo>
                    <a:pt x="10" y="3"/>
                  </a:lnTo>
                  <a:lnTo>
                    <a:pt x="12" y="0"/>
                  </a:lnTo>
                  <a:lnTo>
                    <a:pt x="12" y="0"/>
                  </a:lnTo>
                  <a:lnTo>
                    <a:pt x="1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59" name="Indonesia">
              <a:extLst>
                <a:ext uri="{FF2B5EF4-FFF2-40B4-BE49-F238E27FC236}">
                  <a16:creationId xmlns:a16="http://schemas.microsoft.com/office/drawing/2014/main" xmlns="" id="{EEDD90AB-B3C6-4362-B039-EA7BE1B97625}"/>
                </a:ext>
              </a:extLst>
            </p:cNvPr>
            <p:cNvSpPr>
              <a:spLocks noEditPoints="1"/>
            </p:cNvSpPr>
            <p:nvPr/>
          </p:nvSpPr>
          <p:spPr bwMode="auto">
            <a:xfrm>
              <a:off x="8315793" y="4191050"/>
              <a:ext cx="1170418" cy="427980"/>
            </a:xfrm>
            <a:custGeom>
              <a:avLst/>
              <a:gdLst>
                <a:gd name="T0" fmla="*/ 419 w 436"/>
                <a:gd name="T1" fmla="*/ 136 h 159"/>
                <a:gd name="T2" fmla="*/ 412 w 436"/>
                <a:gd name="T3" fmla="*/ 123 h 159"/>
                <a:gd name="T4" fmla="*/ 405 w 436"/>
                <a:gd name="T5" fmla="*/ 106 h 159"/>
                <a:gd name="T6" fmla="*/ 373 w 436"/>
                <a:gd name="T7" fmla="*/ 95 h 159"/>
                <a:gd name="T8" fmla="*/ 359 w 436"/>
                <a:gd name="T9" fmla="*/ 97 h 159"/>
                <a:gd name="T10" fmla="*/ 361 w 436"/>
                <a:gd name="T11" fmla="*/ 81 h 159"/>
                <a:gd name="T12" fmla="*/ 350 w 436"/>
                <a:gd name="T13" fmla="*/ 74 h 159"/>
                <a:gd name="T14" fmla="*/ 367 w 436"/>
                <a:gd name="T15" fmla="*/ 63 h 159"/>
                <a:gd name="T16" fmla="*/ 377 w 436"/>
                <a:gd name="T17" fmla="*/ 87 h 159"/>
                <a:gd name="T18" fmla="*/ 399 w 436"/>
                <a:gd name="T19" fmla="*/ 73 h 159"/>
                <a:gd name="T20" fmla="*/ 342 w 436"/>
                <a:gd name="T21" fmla="*/ 60 h 159"/>
                <a:gd name="T22" fmla="*/ 340 w 436"/>
                <a:gd name="T23" fmla="*/ 65 h 159"/>
                <a:gd name="T24" fmla="*/ 313 w 436"/>
                <a:gd name="T25" fmla="*/ 65 h 159"/>
                <a:gd name="T26" fmla="*/ 311 w 436"/>
                <a:gd name="T27" fmla="*/ 39 h 159"/>
                <a:gd name="T28" fmla="*/ 315 w 436"/>
                <a:gd name="T29" fmla="*/ 50 h 159"/>
                <a:gd name="T30" fmla="*/ 335 w 436"/>
                <a:gd name="T31" fmla="*/ 76 h 159"/>
                <a:gd name="T32" fmla="*/ 338 w 436"/>
                <a:gd name="T33" fmla="*/ 89 h 159"/>
                <a:gd name="T34" fmla="*/ 303 w 436"/>
                <a:gd name="T35" fmla="*/ 88 h 159"/>
                <a:gd name="T36" fmla="*/ 255 w 436"/>
                <a:gd name="T37" fmla="*/ 53 h 159"/>
                <a:gd name="T38" fmla="*/ 282 w 436"/>
                <a:gd name="T39" fmla="*/ 41 h 159"/>
                <a:gd name="T40" fmla="*/ 248 w 436"/>
                <a:gd name="T41" fmla="*/ 44 h 159"/>
                <a:gd name="T42" fmla="*/ 231 w 436"/>
                <a:gd name="T43" fmla="*/ 64 h 159"/>
                <a:gd name="T44" fmla="*/ 229 w 436"/>
                <a:gd name="T45" fmla="*/ 91 h 159"/>
                <a:gd name="T46" fmla="*/ 238 w 436"/>
                <a:gd name="T47" fmla="*/ 100 h 159"/>
                <a:gd name="T48" fmla="*/ 249 w 436"/>
                <a:gd name="T49" fmla="*/ 96 h 159"/>
                <a:gd name="T50" fmla="*/ 264 w 436"/>
                <a:gd name="T51" fmla="*/ 96 h 159"/>
                <a:gd name="T52" fmla="*/ 257 w 436"/>
                <a:gd name="T53" fmla="*/ 85 h 159"/>
                <a:gd name="T54" fmla="*/ 267 w 436"/>
                <a:gd name="T55" fmla="*/ 66 h 159"/>
                <a:gd name="T56" fmla="*/ 237 w 436"/>
                <a:gd name="T57" fmla="*/ 65 h 159"/>
                <a:gd name="T58" fmla="*/ 160 w 436"/>
                <a:gd name="T59" fmla="*/ 46 h 159"/>
                <a:gd name="T60" fmla="*/ 206 w 436"/>
                <a:gd name="T61" fmla="*/ 13 h 159"/>
                <a:gd name="T62" fmla="*/ 215 w 436"/>
                <a:gd name="T63" fmla="*/ 32 h 159"/>
                <a:gd name="T64" fmla="*/ 215 w 436"/>
                <a:gd name="T65" fmla="*/ 50 h 159"/>
                <a:gd name="T66" fmla="*/ 199 w 436"/>
                <a:gd name="T67" fmla="*/ 75 h 159"/>
                <a:gd name="T68" fmla="*/ 195 w 436"/>
                <a:gd name="T69" fmla="*/ 92 h 159"/>
                <a:gd name="T70" fmla="*/ 173 w 436"/>
                <a:gd name="T71" fmla="*/ 88 h 159"/>
                <a:gd name="T72" fmla="*/ 153 w 436"/>
                <a:gd name="T73" fmla="*/ 87 h 159"/>
                <a:gd name="T74" fmla="*/ 136 w 436"/>
                <a:gd name="T75" fmla="*/ 63 h 159"/>
                <a:gd name="T76" fmla="*/ 266 w 436"/>
                <a:gd name="T77" fmla="*/ 156 h 159"/>
                <a:gd name="T78" fmla="*/ 271 w 436"/>
                <a:gd name="T79" fmla="*/ 148 h 159"/>
                <a:gd name="T80" fmla="*/ 238 w 436"/>
                <a:gd name="T81" fmla="*/ 157 h 159"/>
                <a:gd name="T82" fmla="*/ 292 w 436"/>
                <a:gd name="T83" fmla="*/ 131 h 159"/>
                <a:gd name="T84" fmla="*/ 259 w 436"/>
                <a:gd name="T85" fmla="*/ 136 h 159"/>
                <a:gd name="T86" fmla="*/ 236 w 436"/>
                <a:gd name="T87" fmla="*/ 143 h 159"/>
                <a:gd name="T88" fmla="*/ 221 w 436"/>
                <a:gd name="T89" fmla="*/ 143 h 159"/>
                <a:gd name="T90" fmla="*/ 214 w 436"/>
                <a:gd name="T91" fmla="*/ 141 h 159"/>
                <a:gd name="T92" fmla="*/ 196 w 436"/>
                <a:gd name="T93" fmla="*/ 142 h 159"/>
                <a:gd name="T94" fmla="*/ 406 w 436"/>
                <a:gd name="T95" fmla="*/ 137 h 159"/>
                <a:gd name="T96" fmla="*/ 99 w 436"/>
                <a:gd name="T97" fmla="*/ 120 h 159"/>
                <a:gd name="T98" fmla="*/ 141 w 436"/>
                <a:gd name="T99" fmla="*/ 124 h 159"/>
                <a:gd name="T100" fmla="*/ 173 w 436"/>
                <a:gd name="T101" fmla="*/ 132 h 159"/>
                <a:gd name="T102" fmla="*/ 160 w 436"/>
                <a:gd name="T103" fmla="*/ 137 h 159"/>
                <a:gd name="T104" fmla="*/ 111 w 436"/>
                <a:gd name="T105" fmla="*/ 130 h 159"/>
                <a:gd name="T106" fmla="*/ 102 w 436"/>
                <a:gd name="T107" fmla="*/ 79 h 159"/>
                <a:gd name="T108" fmla="*/ 100 w 436"/>
                <a:gd name="T109" fmla="*/ 74 h 159"/>
                <a:gd name="T110" fmla="*/ 28 w 436"/>
                <a:gd name="T111" fmla="*/ 36 h 159"/>
                <a:gd name="T112" fmla="*/ 54 w 436"/>
                <a:gd name="T113" fmla="*/ 81 h 159"/>
                <a:gd name="T114" fmla="*/ 89 w 436"/>
                <a:gd name="T115" fmla="*/ 110 h 159"/>
                <a:gd name="T116" fmla="*/ 101 w 436"/>
                <a:gd name="T117" fmla="*/ 85 h 159"/>
                <a:gd name="T118" fmla="*/ 82 w 436"/>
                <a:gd name="T119" fmla="*/ 61 h 159"/>
                <a:gd name="T120" fmla="*/ 67 w 436"/>
                <a:gd name="T121" fmla="*/ 48 h 159"/>
                <a:gd name="T122" fmla="*/ 36 w 436"/>
                <a:gd name="T123" fmla="*/ 1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6" h="159">
                  <a:moveTo>
                    <a:pt x="436" y="82"/>
                  </a:moveTo>
                  <a:cubicBezTo>
                    <a:pt x="434" y="118"/>
                    <a:pt x="434" y="118"/>
                    <a:pt x="434" y="118"/>
                  </a:cubicBezTo>
                  <a:cubicBezTo>
                    <a:pt x="434" y="120"/>
                    <a:pt x="434" y="120"/>
                    <a:pt x="434" y="120"/>
                  </a:cubicBezTo>
                  <a:cubicBezTo>
                    <a:pt x="434" y="122"/>
                    <a:pt x="434" y="122"/>
                    <a:pt x="434" y="122"/>
                  </a:cubicBezTo>
                  <a:cubicBezTo>
                    <a:pt x="434" y="123"/>
                    <a:pt x="434" y="123"/>
                    <a:pt x="434" y="123"/>
                  </a:cubicBezTo>
                  <a:cubicBezTo>
                    <a:pt x="434" y="146"/>
                    <a:pt x="434" y="146"/>
                    <a:pt x="434" y="146"/>
                  </a:cubicBezTo>
                  <a:cubicBezTo>
                    <a:pt x="433" y="145"/>
                    <a:pt x="433" y="145"/>
                    <a:pt x="433" y="145"/>
                  </a:cubicBezTo>
                  <a:cubicBezTo>
                    <a:pt x="431" y="145"/>
                    <a:pt x="431" y="145"/>
                    <a:pt x="431" y="145"/>
                  </a:cubicBezTo>
                  <a:cubicBezTo>
                    <a:pt x="428" y="142"/>
                    <a:pt x="428" y="142"/>
                    <a:pt x="428" y="142"/>
                  </a:cubicBezTo>
                  <a:cubicBezTo>
                    <a:pt x="427" y="140"/>
                    <a:pt x="427" y="140"/>
                    <a:pt x="427" y="140"/>
                  </a:cubicBezTo>
                  <a:cubicBezTo>
                    <a:pt x="427" y="140"/>
                    <a:pt x="427" y="140"/>
                    <a:pt x="427" y="140"/>
                  </a:cubicBezTo>
                  <a:cubicBezTo>
                    <a:pt x="426" y="138"/>
                    <a:pt x="426" y="138"/>
                    <a:pt x="426" y="138"/>
                  </a:cubicBezTo>
                  <a:cubicBezTo>
                    <a:pt x="425" y="138"/>
                    <a:pt x="425" y="138"/>
                    <a:pt x="425" y="138"/>
                  </a:cubicBezTo>
                  <a:cubicBezTo>
                    <a:pt x="424" y="136"/>
                    <a:pt x="424" y="136"/>
                    <a:pt x="424" y="136"/>
                  </a:cubicBezTo>
                  <a:cubicBezTo>
                    <a:pt x="425" y="135"/>
                    <a:pt x="425" y="135"/>
                    <a:pt x="425" y="135"/>
                  </a:cubicBezTo>
                  <a:cubicBezTo>
                    <a:pt x="425" y="133"/>
                    <a:pt x="425" y="133"/>
                    <a:pt x="425" y="133"/>
                  </a:cubicBezTo>
                  <a:cubicBezTo>
                    <a:pt x="425" y="135"/>
                    <a:pt x="425" y="135"/>
                    <a:pt x="425" y="135"/>
                  </a:cubicBezTo>
                  <a:cubicBezTo>
                    <a:pt x="423" y="136"/>
                    <a:pt x="423" y="136"/>
                    <a:pt x="423" y="136"/>
                  </a:cubicBezTo>
                  <a:cubicBezTo>
                    <a:pt x="421" y="135"/>
                    <a:pt x="421" y="135"/>
                    <a:pt x="421" y="135"/>
                  </a:cubicBezTo>
                  <a:cubicBezTo>
                    <a:pt x="419" y="136"/>
                    <a:pt x="419" y="136"/>
                    <a:pt x="419" y="136"/>
                  </a:cubicBezTo>
                  <a:cubicBezTo>
                    <a:pt x="418" y="136"/>
                    <a:pt x="418" y="136"/>
                    <a:pt x="418" y="136"/>
                  </a:cubicBezTo>
                  <a:cubicBezTo>
                    <a:pt x="417" y="135"/>
                    <a:pt x="417" y="135"/>
                    <a:pt x="417" y="135"/>
                  </a:cubicBezTo>
                  <a:cubicBezTo>
                    <a:pt x="415" y="136"/>
                    <a:pt x="415" y="136"/>
                    <a:pt x="415" y="136"/>
                  </a:cubicBezTo>
                  <a:cubicBezTo>
                    <a:pt x="413" y="135"/>
                    <a:pt x="413" y="135"/>
                    <a:pt x="413" y="135"/>
                  </a:cubicBezTo>
                  <a:cubicBezTo>
                    <a:pt x="414" y="135"/>
                    <a:pt x="414" y="135"/>
                    <a:pt x="414" y="135"/>
                  </a:cubicBezTo>
                  <a:cubicBezTo>
                    <a:pt x="415" y="133"/>
                    <a:pt x="415" y="133"/>
                    <a:pt x="415" y="133"/>
                  </a:cubicBezTo>
                  <a:cubicBezTo>
                    <a:pt x="415" y="132"/>
                    <a:pt x="415" y="132"/>
                    <a:pt x="415" y="132"/>
                  </a:cubicBezTo>
                  <a:cubicBezTo>
                    <a:pt x="415" y="131"/>
                    <a:pt x="415" y="131"/>
                    <a:pt x="415" y="131"/>
                  </a:cubicBezTo>
                  <a:cubicBezTo>
                    <a:pt x="416" y="129"/>
                    <a:pt x="416" y="129"/>
                    <a:pt x="416" y="129"/>
                  </a:cubicBezTo>
                  <a:cubicBezTo>
                    <a:pt x="414" y="129"/>
                    <a:pt x="414" y="129"/>
                    <a:pt x="414" y="129"/>
                  </a:cubicBezTo>
                  <a:cubicBezTo>
                    <a:pt x="413" y="127"/>
                    <a:pt x="413" y="127"/>
                    <a:pt x="413" y="127"/>
                  </a:cubicBezTo>
                  <a:cubicBezTo>
                    <a:pt x="414" y="127"/>
                    <a:pt x="414" y="127"/>
                    <a:pt x="414" y="127"/>
                  </a:cubicBezTo>
                  <a:cubicBezTo>
                    <a:pt x="415" y="127"/>
                    <a:pt x="415" y="127"/>
                    <a:pt x="415" y="127"/>
                  </a:cubicBezTo>
                  <a:cubicBezTo>
                    <a:pt x="417" y="126"/>
                    <a:pt x="417" y="126"/>
                    <a:pt x="417" y="126"/>
                  </a:cubicBezTo>
                  <a:cubicBezTo>
                    <a:pt x="418" y="126"/>
                    <a:pt x="418" y="126"/>
                    <a:pt x="418" y="126"/>
                  </a:cubicBezTo>
                  <a:cubicBezTo>
                    <a:pt x="417" y="126"/>
                    <a:pt x="417" y="126"/>
                    <a:pt x="417" y="126"/>
                  </a:cubicBezTo>
                  <a:cubicBezTo>
                    <a:pt x="415" y="126"/>
                    <a:pt x="415" y="126"/>
                    <a:pt x="415" y="126"/>
                  </a:cubicBezTo>
                  <a:cubicBezTo>
                    <a:pt x="413" y="125"/>
                    <a:pt x="413" y="125"/>
                    <a:pt x="413" y="125"/>
                  </a:cubicBezTo>
                  <a:cubicBezTo>
                    <a:pt x="412" y="124"/>
                    <a:pt x="412" y="124"/>
                    <a:pt x="412" y="124"/>
                  </a:cubicBezTo>
                  <a:cubicBezTo>
                    <a:pt x="412" y="123"/>
                    <a:pt x="412" y="123"/>
                    <a:pt x="412" y="123"/>
                  </a:cubicBezTo>
                  <a:cubicBezTo>
                    <a:pt x="413" y="123"/>
                    <a:pt x="413" y="123"/>
                    <a:pt x="413" y="123"/>
                  </a:cubicBezTo>
                  <a:cubicBezTo>
                    <a:pt x="415" y="123"/>
                    <a:pt x="415" y="123"/>
                    <a:pt x="415" y="123"/>
                  </a:cubicBezTo>
                  <a:cubicBezTo>
                    <a:pt x="414" y="122"/>
                    <a:pt x="414" y="122"/>
                    <a:pt x="414" y="122"/>
                  </a:cubicBezTo>
                  <a:cubicBezTo>
                    <a:pt x="411" y="120"/>
                    <a:pt x="411" y="120"/>
                    <a:pt x="411" y="120"/>
                  </a:cubicBezTo>
                  <a:cubicBezTo>
                    <a:pt x="410" y="119"/>
                    <a:pt x="410" y="119"/>
                    <a:pt x="410" y="119"/>
                  </a:cubicBezTo>
                  <a:cubicBezTo>
                    <a:pt x="409" y="118"/>
                    <a:pt x="409" y="118"/>
                    <a:pt x="409" y="118"/>
                  </a:cubicBezTo>
                  <a:cubicBezTo>
                    <a:pt x="410" y="116"/>
                    <a:pt x="410" y="116"/>
                    <a:pt x="410" y="116"/>
                  </a:cubicBezTo>
                  <a:cubicBezTo>
                    <a:pt x="407" y="114"/>
                    <a:pt x="407" y="114"/>
                    <a:pt x="407" y="114"/>
                  </a:cubicBezTo>
                  <a:cubicBezTo>
                    <a:pt x="407" y="113"/>
                    <a:pt x="407" y="113"/>
                    <a:pt x="407" y="113"/>
                  </a:cubicBezTo>
                  <a:cubicBezTo>
                    <a:pt x="409" y="112"/>
                    <a:pt x="409" y="112"/>
                    <a:pt x="409" y="112"/>
                  </a:cubicBezTo>
                  <a:cubicBezTo>
                    <a:pt x="408" y="112"/>
                    <a:pt x="408" y="112"/>
                    <a:pt x="408" y="112"/>
                  </a:cubicBezTo>
                  <a:cubicBezTo>
                    <a:pt x="407" y="111"/>
                    <a:pt x="407" y="111"/>
                    <a:pt x="407" y="111"/>
                  </a:cubicBezTo>
                  <a:cubicBezTo>
                    <a:pt x="407" y="110"/>
                    <a:pt x="407" y="110"/>
                    <a:pt x="407" y="110"/>
                  </a:cubicBezTo>
                  <a:cubicBezTo>
                    <a:pt x="406" y="109"/>
                    <a:pt x="406" y="109"/>
                    <a:pt x="406" y="109"/>
                  </a:cubicBezTo>
                  <a:cubicBezTo>
                    <a:pt x="408" y="108"/>
                    <a:pt x="408" y="108"/>
                    <a:pt x="408" y="108"/>
                  </a:cubicBezTo>
                  <a:cubicBezTo>
                    <a:pt x="405" y="109"/>
                    <a:pt x="405" y="109"/>
                    <a:pt x="405" y="109"/>
                  </a:cubicBezTo>
                  <a:cubicBezTo>
                    <a:pt x="405" y="108"/>
                    <a:pt x="405" y="108"/>
                    <a:pt x="405" y="108"/>
                  </a:cubicBezTo>
                  <a:cubicBezTo>
                    <a:pt x="404" y="108"/>
                    <a:pt x="404" y="108"/>
                    <a:pt x="404" y="108"/>
                  </a:cubicBezTo>
                  <a:cubicBezTo>
                    <a:pt x="403" y="108"/>
                    <a:pt x="403" y="108"/>
                    <a:pt x="403" y="108"/>
                  </a:cubicBezTo>
                  <a:cubicBezTo>
                    <a:pt x="405" y="106"/>
                    <a:pt x="405" y="106"/>
                    <a:pt x="405" y="106"/>
                  </a:cubicBezTo>
                  <a:cubicBezTo>
                    <a:pt x="403" y="107"/>
                    <a:pt x="403" y="107"/>
                    <a:pt x="403" y="107"/>
                  </a:cubicBezTo>
                  <a:cubicBezTo>
                    <a:pt x="401" y="107"/>
                    <a:pt x="401" y="107"/>
                    <a:pt x="401" y="107"/>
                  </a:cubicBezTo>
                  <a:cubicBezTo>
                    <a:pt x="399" y="106"/>
                    <a:pt x="399" y="106"/>
                    <a:pt x="399" y="106"/>
                  </a:cubicBezTo>
                  <a:cubicBezTo>
                    <a:pt x="398" y="104"/>
                    <a:pt x="398" y="104"/>
                    <a:pt x="398" y="104"/>
                  </a:cubicBezTo>
                  <a:cubicBezTo>
                    <a:pt x="396" y="103"/>
                    <a:pt x="396" y="103"/>
                    <a:pt x="396" y="103"/>
                  </a:cubicBezTo>
                  <a:cubicBezTo>
                    <a:pt x="394" y="103"/>
                    <a:pt x="394" y="103"/>
                    <a:pt x="394" y="103"/>
                  </a:cubicBezTo>
                  <a:cubicBezTo>
                    <a:pt x="388" y="102"/>
                    <a:pt x="388" y="102"/>
                    <a:pt x="388" y="102"/>
                  </a:cubicBezTo>
                  <a:cubicBezTo>
                    <a:pt x="383" y="100"/>
                    <a:pt x="383" y="100"/>
                    <a:pt x="383" y="100"/>
                  </a:cubicBezTo>
                  <a:cubicBezTo>
                    <a:pt x="380" y="100"/>
                    <a:pt x="380" y="100"/>
                    <a:pt x="380" y="100"/>
                  </a:cubicBezTo>
                  <a:cubicBezTo>
                    <a:pt x="378" y="99"/>
                    <a:pt x="378" y="99"/>
                    <a:pt x="378" y="99"/>
                  </a:cubicBezTo>
                  <a:cubicBezTo>
                    <a:pt x="377" y="98"/>
                    <a:pt x="377" y="98"/>
                    <a:pt x="377" y="98"/>
                  </a:cubicBezTo>
                  <a:cubicBezTo>
                    <a:pt x="377" y="97"/>
                    <a:pt x="377" y="97"/>
                    <a:pt x="377" y="97"/>
                  </a:cubicBezTo>
                  <a:cubicBezTo>
                    <a:pt x="375" y="97"/>
                    <a:pt x="375" y="97"/>
                    <a:pt x="375" y="97"/>
                  </a:cubicBezTo>
                  <a:cubicBezTo>
                    <a:pt x="375" y="95"/>
                    <a:pt x="375" y="95"/>
                    <a:pt x="375" y="95"/>
                  </a:cubicBezTo>
                  <a:cubicBezTo>
                    <a:pt x="376" y="95"/>
                    <a:pt x="376" y="95"/>
                    <a:pt x="376" y="95"/>
                  </a:cubicBezTo>
                  <a:cubicBezTo>
                    <a:pt x="377" y="95"/>
                    <a:pt x="377" y="95"/>
                    <a:pt x="377" y="95"/>
                  </a:cubicBezTo>
                  <a:cubicBezTo>
                    <a:pt x="377" y="95"/>
                    <a:pt x="377" y="95"/>
                    <a:pt x="377" y="95"/>
                  </a:cubicBezTo>
                  <a:cubicBezTo>
                    <a:pt x="376" y="95"/>
                    <a:pt x="376" y="95"/>
                    <a:pt x="376" y="95"/>
                  </a:cubicBezTo>
                  <a:cubicBezTo>
                    <a:pt x="374" y="95"/>
                    <a:pt x="374" y="95"/>
                    <a:pt x="374" y="95"/>
                  </a:cubicBezTo>
                  <a:cubicBezTo>
                    <a:pt x="373" y="95"/>
                    <a:pt x="373" y="95"/>
                    <a:pt x="373" y="95"/>
                  </a:cubicBezTo>
                  <a:cubicBezTo>
                    <a:pt x="372" y="94"/>
                    <a:pt x="372" y="94"/>
                    <a:pt x="372" y="94"/>
                  </a:cubicBezTo>
                  <a:cubicBezTo>
                    <a:pt x="372" y="94"/>
                    <a:pt x="372" y="94"/>
                    <a:pt x="372" y="94"/>
                  </a:cubicBezTo>
                  <a:cubicBezTo>
                    <a:pt x="371" y="95"/>
                    <a:pt x="371" y="95"/>
                    <a:pt x="371" y="95"/>
                  </a:cubicBezTo>
                  <a:cubicBezTo>
                    <a:pt x="370" y="93"/>
                    <a:pt x="370" y="93"/>
                    <a:pt x="370" y="93"/>
                  </a:cubicBezTo>
                  <a:cubicBezTo>
                    <a:pt x="370" y="92"/>
                    <a:pt x="370" y="92"/>
                    <a:pt x="370" y="92"/>
                  </a:cubicBezTo>
                  <a:cubicBezTo>
                    <a:pt x="369" y="93"/>
                    <a:pt x="369" y="93"/>
                    <a:pt x="369" y="93"/>
                  </a:cubicBezTo>
                  <a:cubicBezTo>
                    <a:pt x="368" y="93"/>
                    <a:pt x="368" y="93"/>
                    <a:pt x="368" y="93"/>
                  </a:cubicBezTo>
                  <a:cubicBezTo>
                    <a:pt x="367" y="92"/>
                    <a:pt x="367" y="92"/>
                    <a:pt x="367" y="92"/>
                  </a:cubicBezTo>
                  <a:cubicBezTo>
                    <a:pt x="367" y="90"/>
                    <a:pt x="367" y="90"/>
                    <a:pt x="367" y="90"/>
                  </a:cubicBezTo>
                  <a:cubicBezTo>
                    <a:pt x="366" y="88"/>
                    <a:pt x="366" y="88"/>
                    <a:pt x="366" y="88"/>
                  </a:cubicBezTo>
                  <a:cubicBezTo>
                    <a:pt x="367" y="87"/>
                    <a:pt x="367" y="87"/>
                    <a:pt x="367" y="87"/>
                  </a:cubicBezTo>
                  <a:cubicBezTo>
                    <a:pt x="367" y="84"/>
                    <a:pt x="367" y="84"/>
                    <a:pt x="367" y="84"/>
                  </a:cubicBezTo>
                  <a:cubicBezTo>
                    <a:pt x="366" y="86"/>
                    <a:pt x="366" y="86"/>
                    <a:pt x="366" y="86"/>
                  </a:cubicBezTo>
                  <a:cubicBezTo>
                    <a:pt x="365" y="88"/>
                    <a:pt x="365" y="88"/>
                    <a:pt x="365" y="88"/>
                  </a:cubicBezTo>
                  <a:cubicBezTo>
                    <a:pt x="365" y="90"/>
                    <a:pt x="365" y="90"/>
                    <a:pt x="365" y="90"/>
                  </a:cubicBezTo>
                  <a:cubicBezTo>
                    <a:pt x="364" y="90"/>
                    <a:pt x="364" y="90"/>
                    <a:pt x="364" y="90"/>
                  </a:cubicBezTo>
                  <a:cubicBezTo>
                    <a:pt x="363" y="93"/>
                    <a:pt x="363" y="93"/>
                    <a:pt x="363" y="93"/>
                  </a:cubicBezTo>
                  <a:cubicBezTo>
                    <a:pt x="363" y="94"/>
                    <a:pt x="363" y="94"/>
                    <a:pt x="363" y="94"/>
                  </a:cubicBezTo>
                  <a:cubicBezTo>
                    <a:pt x="361" y="97"/>
                    <a:pt x="361" y="97"/>
                    <a:pt x="361" y="97"/>
                  </a:cubicBezTo>
                  <a:cubicBezTo>
                    <a:pt x="359" y="97"/>
                    <a:pt x="359" y="97"/>
                    <a:pt x="359" y="97"/>
                  </a:cubicBezTo>
                  <a:cubicBezTo>
                    <a:pt x="358" y="96"/>
                    <a:pt x="358" y="96"/>
                    <a:pt x="358" y="96"/>
                  </a:cubicBezTo>
                  <a:cubicBezTo>
                    <a:pt x="356" y="93"/>
                    <a:pt x="356" y="93"/>
                    <a:pt x="356" y="93"/>
                  </a:cubicBezTo>
                  <a:cubicBezTo>
                    <a:pt x="356" y="92"/>
                    <a:pt x="356" y="92"/>
                    <a:pt x="356" y="92"/>
                  </a:cubicBezTo>
                  <a:cubicBezTo>
                    <a:pt x="357" y="92"/>
                    <a:pt x="357" y="92"/>
                    <a:pt x="357" y="92"/>
                  </a:cubicBezTo>
                  <a:cubicBezTo>
                    <a:pt x="357" y="90"/>
                    <a:pt x="357" y="90"/>
                    <a:pt x="357" y="90"/>
                  </a:cubicBezTo>
                  <a:cubicBezTo>
                    <a:pt x="357" y="89"/>
                    <a:pt x="357" y="89"/>
                    <a:pt x="357" y="89"/>
                  </a:cubicBezTo>
                  <a:cubicBezTo>
                    <a:pt x="356" y="90"/>
                    <a:pt x="356" y="90"/>
                    <a:pt x="356" y="90"/>
                  </a:cubicBezTo>
                  <a:cubicBezTo>
                    <a:pt x="355" y="89"/>
                    <a:pt x="355" y="89"/>
                    <a:pt x="355" y="89"/>
                  </a:cubicBezTo>
                  <a:cubicBezTo>
                    <a:pt x="354" y="87"/>
                    <a:pt x="354" y="87"/>
                    <a:pt x="354" y="87"/>
                  </a:cubicBezTo>
                  <a:cubicBezTo>
                    <a:pt x="353" y="86"/>
                    <a:pt x="353" y="86"/>
                    <a:pt x="353" y="86"/>
                  </a:cubicBezTo>
                  <a:cubicBezTo>
                    <a:pt x="350" y="85"/>
                    <a:pt x="350" y="85"/>
                    <a:pt x="350" y="85"/>
                  </a:cubicBezTo>
                  <a:cubicBezTo>
                    <a:pt x="350" y="84"/>
                    <a:pt x="350" y="84"/>
                    <a:pt x="350" y="84"/>
                  </a:cubicBezTo>
                  <a:cubicBezTo>
                    <a:pt x="351" y="83"/>
                    <a:pt x="351" y="83"/>
                    <a:pt x="351" y="83"/>
                  </a:cubicBezTo>
                  <a:cubicBezTo>
                    <a:pt x="353" y="83"/>
                    <a:pt x="353" y="83"/>
                    <a:pt x="353" y="83"/>
                  </a:cubicBezTo>
                  <a:cubicBezTo>
                    <a:pt x="354" y="83"/>
                    <a:pt x="354" y="83"/>
                    <a:pt x="354" y="83"/>
                  </a:cubicBezTo>
                  <a:cubicBezTo>
                    <a:pt x="356" y="84"/>
                    <a:pt x="356" y="84"/>
                    <a:pt x="356" y="84"/>
                  </a:cubicBezTo>
                  <a:cubicBezTo>
                    <a:pt x="357" y="84"/>
                    <a:pt x="357" y="84"/>
                    <a:pt x="357" y="84"/>
                  </a:cubicBezTo>
                  <a:cubicBezTo>
                    <a:pt x="359" y="83"/>
                    <a:pt x="359" y="83"/>
                    <a:pt x="359" y="83"/>
                  </a:cubicBezTo>
                  <a:cubicBezTo>
                    <a:pt x="360" y="81"/>
                    <a:pt x="360" y="81"/>
                    <a:pt x="360" y="81"/>
                  </a:cubicBezTo>
                  <a:cubicBezTo>
                    <a:pt x="361" y="81"/>
                    <a:pt x="361" y="81"/>
                    <a:pt x="361" y="81"/>
                  </a:cubicBezTo>
                  <a:cubicBezTo>
                    <a:pt x="364" y="82"/>
                    <a:pt x="364" y="82"/>
                    <a:pt x="364" y="82"/>
                  </a:cubicBezTo>
                  <a:cubicBezTo>
                    <a:pt x="365" y="84"/>
                    <a:pt x="365" y="84"/>
                    <a:pt x="365" y="84"/>
                  </a:cubicBezTo>
                  <a:cubicBezTo>
                    <a:pt x="366" y="82"/>
                    <a:pt x="366" y="82"/>
                    <a:pt x="366" y="82"/>
                  </a:cubicBezTo>
                  <a:cubicBezTo>
                    <a:pt x="367" y="80"/>
                    <a:pt x="367" y="80"/>
                    <a:pt x="367" y="80"/>
                  </a:cubicBezTo>
                  <a:cubicBezTo>
                    <a:pt x="368" y="81"/>
                    <a:pt x="368" y="81"/>
                    <a:pt x="368" y="81"/>
                  </a:cubicBezTo>
                  <a:cubicBezTo>
                    <a:pt x="368" y="79"/>
                    <a:pt x="368" y="79"/>
                    <a:pt x="368" y="79"/>
                  </a:cubicBezTo>
                  <a:cubicBezTo>
                    <a:pt x="368" y="78"/>
                    <a:pt x="368" y="78"/>
                    <a:pt x="368" y="78"/>
                  </a:cubicBezTo>
                  <a:cubicBezTo>
                    <a:pt x="363" y="77"/>
                    <a:pt x="363" y="77"/>
                    <a:pt x="363" y="77"/>
                  </a:cubicBezTo>
                  <a:cubicBezTo>
                    <a:pt x="364" y="78"/>
                    <a:pt x="364" y="78"/>
                    <a:pt x="364" y="78"/>
                  </a:cubicBezTo>
                  <a:cubicBezTo>
                    <a:pt x="362" y="78"/>
                    <a:pt x="362" y="78"/>
                    <a:pt x="362" y="78"/>
                  </a:cubicBezTo>
                  <a:cubicBezTo>
                    <a:pt x="362" y="78"/>
                    <a:pt x="362" y="78"/>
                    <a:pt x="362" y="78"/>
                  </a:cubicBezTo>
                  <a:cubicBezTo>
                    <a:pt x="359" y="79"/>
                    <a:pt x="359" y="79"/>
                    <a:pt x="359" y="79"/>
                  </a:cubicBezTo>
                  <a:cubicBezTo>
                    <a:pt x="357" y="78"/>
                    <a:pt x="357" y="78"/>
                    <a:pt x="357" y="78"/>
                  </a:cubicBezTo>
                  <a:cubicBezTo>
                    <a:pt x="356" y="79"/>
                    <a:pt x="356" y="79"/>
                    <a:pt x="356" y="79"/>
                  </a:cubicBezTo>
                  <a:cubicBezTo>
                    <a:pt x="355" y="78"/>
                    <a:pt x="355" y="78"/>
                    <a:pt x="355" y="78"/>
                  </a:cubicBezTo>
                  <a:cubicBezTo>
                    <a:pt x="353" y="78"/>
                    <a:pt x="353" y="78"/>
                    <a:pt x="353" y="78"/>
                  </a:cubicBezTo>
                  <a:cubicBezTo>
                    <a:pt x="352" y="78"/>
                    <a:pt x="352" y="78"/>
                    <a:pt x="352" y="78"/>
                  </a:cubicBezTo>
                  <a:cubicBezTo>
                    <a:pt x="350" y="77"/>
                    <a:pt x="350" y="77"/>
                    <a:pt x="350" y="77"/>
                  </a:cubicBezTo>
                  <a:cubicBezTo>
                    <a:pt x="349" y="74"/>
                    <a:pt x="349" y="74"/>
                    <a:pt x="349" y="74"/>
                  </a:cubicBezTo>
                  <a:cubicBezTo>
                    <a:pt x="350" y="74"/>
                    <a:pt x="350" y="74"/>
                    <a:pt x="350" y="74"/>
                  </a:cubicBezTo>
                  <a:cubicBezTo>
                    <a:pt x="349" y="72"/>
                    <a:pt x="349" y="72"/>
                    <a:pt x="349" y="72"/>
                  </a:cubicBezTo>
                  <a:cubicBezTo>
                    <a:pt x="346" y="71"/>
                    <a:pt x="346" y="71"/>
                    <a:pt x="346" y="71"/>
                  </a:cubicBezTo>
                  <a:cubicBezTo>
                    <a:pt x="345" y="69"/>
                    <a:pt x="345" y="69"/>
                    <a:pt x="345" y="69"/>
                  </a:cubicBezTo>
                  <a:cubicBezTo>
                    <a:pt x="344" y="70"/>
                    <a:pt x="344" y="70"/>
                    <a:pt x="344" y="70"/>
                  </a:cubicBezTo>
                  <a:cubicBezTo>
                    <a:pt x="343" y="71"/>
                    <a:pt x="343" y="71"/>
                    <a:pt x="343" y="71"/>
                  </a:cubicBezTo>
                  <a:cubicBezTo>
                    <a:pt x="341" y="71"/>
                    <a:pt x="341" y="71"/>
                    <a:pt x="341" y="71"/>
                  </a:cubicBezTo>
                  <a:cubicBezTo>
                    <a:pt x="341" y="69"/>
                    <a:pt x="341" y="69"/>
                    <a:pt x="341" y="69"/>
                  </a:cubicBezTo>
                  <a:cubicBezTo>
                    <a:pt x="343" y="68"/>
                    <a:pt x="343" y="68"/>
                    <a:pt x="343" y="68"/>
                  </a:cubicBezTo>
                  <a:cubicBezTo>
                    <a:pt x="343" y="67"/>
                    <a:pt x="343" y="67"/>
                    <a:pt x="343" y="67"/>
                  </a:cubicBezTo>
                  <a:cubicBezTo>
                    <a:pt x="343" y="65"/>
                    <a:pt x="343" y="65"/>
                    <a:pt x="343" y="65"/>
                  </a:cubicBezTo>
                  <a:cubicBezTo>
                    <a:pt x="344" y="64"/>
                    <a:pt x="344" y="64"/>
                    <a:pt x="344" y="64"/>
                  </a:cubicBezTo>
                  <a:cubicBezTo>
                    <a:pt x="347" y="64"/>
                    <a:pt x="347" y="64"/>
                    <a:pt x="347" y="64"/>
                  </a:cubicBezTo>
                  <a:cubicBezTo>
                    <a:pt x="348" y="63"/>
                    <a:pt x="348" y="63"/>
                    <a:pt x="348" y="63"/>
                  </a:cubicBezTo>
                  <a:cubicBezTo>
                    <a:pt x="350" y="63"/>
                    <a:pt x="350" y="63"/>
                    <a:pt x="350" y="63"/>
                  </a:cubicBezTo>
                  <a:cubicBezTo>
                    <a:pt x="352" y="61"/>
                    <a:pt x="352" y="61"/>
                    <a:pt x="352" y="61"/>
                  </a:cubicBezTo>
                  <a:cubicBezTo>
                    <a:pt x="353" y="60"/>
                    <a:pt x="353" y="60"/>
                    <a:pt x="353" y="60"/>
                  </a:cubicBezTo>
                  <a:cubicBezTo>
                    <a:pt x="356" y="59"/>
                    <a:pt x="356" y="59"/>
                    <a:pt x="356" y="59"/>
                  </a:cubicBezTo>
                  <a:cubicBezTo>
                    <a:pt x="361" y="61"/>
                    <a:pt x="361" y="61"/>
                    <a:pt x="361" y="61"/>
                  </a:cubicBezTo>
                  <a:cubicBezTo>
                    <a:pt x="364" y="63"/>
                    <a:pt x="364" y="63"/>
                    <a:pt x="364" y="63"/>
                  </a:cubicBezTo>
                  <a:cubicBezTo>
                    <a:pt x="367" y="63"/>
                    <a:pt x="367" y="63"/>
                    <a:pt x="367" y="63"/>
                  </a:cubicBezTo>
                  <a:cubicBezTo>
                    <a:pt x="370" y="63"/>
                    <a:pt x="370" y="63"/>
                    <a:pt x="370" y="63"/>
                  </a:cubicBezTo>
                  <a:cubicBezTo>
                    <a:pt x="371" y="64"/>
                    <a:pt x="371" y="64"/>
                    <a:pt x="371" y="64"/>
                  </a:cubicBezTo>
                  <a:cubicBezTo>
                    <a:pt x="370" y="65"/>
                    <a:pt x="370" y="65"/>
                    <a:pt x="370" y="65"/>
                  </a:cubicBezTo>
                  <a:cubicBezTo>
                    <a:pt x="370" y="68"/>
                    <a:pt x="370" y="68"/>
                    <a:pt x="370" y="68"/>
                  </a:cubicBezTo>
                  <a:cubicBezTo>
                    <a:pt x="372" y="69"/>
                    <a:pt x="372" y="69"/>
                    <a:pt x="372" y="69"/>
                  </a:cubicBezTo>
                  <a:cubicBezTo>
                    <a:pt x="372" y="71"/>
                    <a:pt x="372" y="71"/>
                    <a:pt x="372" y="71"/>
                  </a:cubicBezTo>
                  <a:cubicBezTo>
                    <a:pt x="371" y="72"/>
                    <a:pt x="371" y="72"/>
                    <a:pt x="371" y="72"/>
                  </a:cubicBezTo>
                  <a:cubicBezTo>
                    <a:pt x="370" y="74"/>
                    <a:pt x="370" y="74"/>
                    <a:pt x="370" y="74"/>
                  </a:cubicBezTo>
                  <a:cubicBezTo>
                    <a:pt x="371" y="77"/>
                    <a:pt x="371" y="77"/>
                    <a:pt x="371" y="77"/>
                  </a:cubicBezTo>
                  <a:cubicBezTo>
                    <a:pt x="371" y="81"/>
                    <a:pt x="371" y="81"/>
                    <a:pt x="371" y="81"/>
                  </a:cubicBezTo>
                  <a:cubicBezTo>
                    <a:pt x="372" y="83"/>
                    <a:pt x="372" y="83"/>
                    <a:pt x="372" y="83"/>
                  </a:cubicBezTo>
                  <a:cubicBezTo>
                    <a:pt x="373" y="84"/>
                    <a:pt x="373" y="84"/>
                    <a:pt x="373" y="84"/>
                  </a:cubicBezTo>
                  <a:cubicBezTo>
                    <a:pt x="374" y="84"/>
                    <a:pt x="374" y="84"/>
                    <a:pt x="374" y="84"/>
                  </a:cubicBezTo>
                  <a:cubicBezTo>
                    <a:pt x="374" y="82"/>
                    <a:pt x="374" y="82"/>
                    <a:pt x="374" y="82"/>
                  </a:cubicBezTo>
                  <a:cubicBezTo>
                    <a:pt x="375" y="81"/>
                    <a:pt x="375" y="81"/>
                    <a:pt x="375" y="81"/>
                  </a:cubicBezTo>
                  <a:cubicBezTo>
                    <a:pt x="376" y="82"/>
                    <a:pt x="376" y="82"/>
                    <a:pt x="376" y="82"/>
                  </a:cubicBezTo>
                  <a:cubicBezTo>
                    <a:pt x="376" y="84"/>
                    <a:pt x="376" y="84"/>
                    <a:pt x="376" y="84"/>
                  </a:cubicBezTo>
                  <a:cubicBezTo>
                    <a:pt x="376" y="86"/>
                    <a:pt x="376" y="86"/>
                    <a:pt x="376" y="86"/>
                  </a:cubicBezTo>
                  <a:cubicBezTo>
                    <a:pt x="377" y="85"/>
                    <a:pt x="377" y="85"/>
                    <a:pt x="377" y="85"/>
                  </a:cubicBezTo>
                  <a:cubicBezTo>
                    <a:pt x="377" y="87"/>
                    <a:pt x="377" y="87"/>
                    <a:pt x="377" y="87"/>
                  </a:cubicBezTo>
                  <a:cubicBezTo>
                    <a:pt x="380" y="89"/>
                    <a:pt x="380" y="89"/>
                    <a:pt x="380" y="89"/>
                  </a:cubicBezTo>
                  <a:cubicBezTo>
                    <a:pt x="381" y="90"/>
                    <a:pt x="381" y="90"/>
                    <a:pt x="381" y="90"/>
                  </a:cubicBezTo>
                  <a:cubicBezTo>
                    <a:pt x="382" y="90"/>
                    <a:pt x="382" y="90"/>
                    <a:pt x="382" y="90"/>
                  </a:cubicBezTo>
                  <a:cubicBezTo>
                    <a:pt x="384" y="89"/>
                    <a:pt x="384" y="89"/>
                    <a:pt x="384" y="89"/>
                  </a:cubicBezTo>
                  <a:cubicBezTo>
                    <a:pt x="385" y="87"/>
                    <a:pt x="385" y="87"/>
                    <a:pt x="385" y="87"/>
                  </a:cubicBezTo>
                  <a:cubicBezTo>
                    <a:pt x="386" y="86"/>
                    <a:pt x="386" y="86"/>
                    <a:pt x="386" y="86"/>
                  </a:cubicBezTo>
                  <a:cubicBezTo>
                    <a:pt x="387" y="86"/>
                    <a:pt x="387" y="86"/>
                    <a:pt x="387" y="86"/>
                  </a:cubicBezTo>
                  <a:cubicBezTo>
                    <a:pt x="387" y="84"/>
                    <a:pt x="387" y="84"/>
                    <a:pt x="387" y="84"/>
                  </a:cubicBezTo>
                  <a:cubicBezTo>
                    <a:pt x="388" y="82"/>
                    <a:pt x="388" y="82"/>
                    <a:pt x="388" y="82"/>
                  </a:cubicBezTo>
                  <a:cubicBezTo>
                    <a:pt x="390" y="82"/>
                    <a:pt x="390" y="82"/>
                    <a:pt x="390" y="82"/>
                  </a:cubicBezTo>
                  <a:cubicBezTo>
                    <a:pt x="391" y="80"/>
                    <a:pt x="391" y="80"/>
                    <a:pt x="391" y="80"/>
                  </a:cubicBezTo>
                  <a:cubicBezTo>
                    <a:pt x="392" y="79"/>
                    <a:pt x="392" y="79"/>
                    <a:pt x="392" y="79"/>
                  </a:cubicBezTo>
                  <a:cubicBezTo>
                    <a:pt x="392" y="78"/>
                    <a:pt x="392" y="78"/>
                    <a:pt x="392" y="78"/>
                  </a:cubicBezTo>
                  <a:cubicBezTo>
                    <a:pt x="393" y="78"/>
                    <a:pt x="393" y="78"/>
                    <a:pt x="393" y="78"/>
                  </a:cubicBezTo>
                  <a:cubicBezTo>
                    <a:pt x="394" y="78"/>
                    <a:pt x="394" y="78"/>
                    <a:pt x="394" y="78"/>
                  </a:cubicBezTo>
                  <a:cubicBezTo>
                    <a:pt x="396" y="77"/>
                    <a:pt x="396" y="77"/>
                    <a:pt x="396" y="77"/>
                  </a:cubicBezTo>
                  <a:cubicBezTo>
                    <a:pt x="399" y="77"/>
                    <a:pt x="399" y="77"/>
                    <a:pt x="399" y="77"/>
                  </a:cubicBezTo>
                  <a:cubicBezTo>
                    <a:pt x="399" y="76"/>
                    <a:pt x="399" y="76"/>
                    <a:pt x="399" y="76"/>
                  </a:cubicBezTo>
                  <a:cubicBezTo>
                    <a:pt x="398" y="74"/>
                    <a:pt x="398" y="74"/>
                    <a:pt x="398" y="74"/>
                  </a:cubicBezTo>
                  <a:cubicBezTo>
                    <a:pt x="399" y="73"/>
                    <a:pt x="399" y="73"/>
                    <a:pt x="399" y="73"/>
                  </a:cubicBezTo>
                  <a:cubicBezTo>
                    <a:pt x="403" y="70"/>
                    <a:pt x="403" y="70"/>
                    <a:pt x="403" y="70"/>
                  </a:cubicBezTo>
                  <a:cubicBezTo>
                    <a:pt x="406" y="71"/>
                    <a:pt x="406" y="71"/>
                    <a:pt x="406" y="71"/>
                  </a:cubicBezTo>
                  <a:cubicBezTo>
                    <a:pt x="407" y="72"/>
                    <a:pt x="407" y="72"/>
                    <a:pt x="407" y="72"/>
                  </a:cubicBezTo>
                  <a:cubicBezTo>
                    <a:pt x="410" y="73"/>
                    <a:pt x="410" y="73"/>
                    <a:pt x="410" y="73"/>
                  </a:cubicBezTo>
                  <a:cubicBezTo>
                    <a:pt x="413" y="74"/>
                    <a:pt x="413" y="74"/>
                    <a:pt x="413" y="74"/>
                  </a:cubicBezTo>
                  <a:cubicBezTo>
                    <a:pt x="415" y="75"/>
                    <a:pt x="415" y="75"/>
                    <a:pt x="415" y="75"/>
                  </a:cubicBezTo>
                  <a:cubicBezTo>
                    <a:pt x="417" y="76"/>
                    <a:pt x="417" y="76"/>
                    <a:pt x="417" y="76"/>
                  </a:cubicBezTo>
                  <a:cubicBezTo>
                    <a:pt x="419" y="76"/>
                    <a:pt x="419" y="76"/>
                    <a:pt x="419" y="76"/>
                  </a:cubicBezTo>
                  <a:cubicBezTo>
                    <a:pt x="425" y="79"/>
                    <a:pt x="425" y="79"/>
                    <a:pt x="425" y="79"/>
                  </a:cubicBezTo>
                  <a:cubicBezTo>
                    <a:pt x="426" y="79"/>
                    <a:pt x="426" y="79"/>
                    <a:pt x="426" y="79"/>
                  </a:cubicBezTo>
                  <a:cubicBezTo>
                    <a:pt x="428" y="79"/>
                    <a:pt x="428" y="79"/>
                    <a:pt x="428" y="79"/>
                  </a:cubicBezTo>
                  <a:cubicBezTo>
                    <a:pt x="430" y="79"/>
                    <a:pt x="430" y="79"/>
                    <a:pt x="430" y="79"/>
                  </a:cubicBezTo>
                  <a:cubicBezTo>
                    <a:pt x="432" y="79"/>
                    <a:pt x="432" y="79"/>
                    <a:pt x="432" y="79"/>
                  </a:cubicBezTo>
                  <a:cubicBezTo>
                    <a:pt x="433" y="80"/>
                    <a:pt x="433" y="80"/>
                    <a:pt x="433" y="80"/>
                  </a:cubicBezTo>
                  <a:cubicBezTo>
                    <a:pt x="433" y="81"/>
                    <a:pt x="433" y="81"/>
                    <a:pt x="433" y="81"/>
                  </a:cubicBezTo>
                  <a:cubicBezTo>
                    <a:pt x="433" y="82"/>
                    <a:pt x="433" y="82"/>
                    <a:pt x="433" y="82"/>
                  </a:cubicBezTo>
                  <a:cubicBezTo>
                    <a:pt x="434" y="83"/>
                    <a:pt x="434" y="83"/>
                    <a:pt x="434" y="83"/>
                  </a:cubicBezTo>
                  <a:cubicBezTo>
                    <a:pt x="436" y="82"/>
                    <a:pt x="436" y="82"/>
                    <a:pt x="436" y="82"/>
                  </a:cubicBezTo>
                  <a:cubicBezTo>
                    <a:pt x="436" y="82"/>
                    <a:pt x="436" y="82"/>
                    <a:pt x="436" y="82"/>
                  </a:cubicBezTo>
                  <a:close/>
                  <a:moveTo>
                    <a:pt x="342" y="60"/>
                  </a:moveTo>
                  <a:cubicBezTo>
                    <a:pt x="343" y="60"/>
                    <a:pt x="343" y="60"/>
                    <a:pt x="343" y="60"/>
                  </a:cubicBezTo>
                  <a:cubicBezTo>
                    <a:pt x="345" y="60"/>
                    <a:pt x="345" y="60"/>
                    <a:pt x="345" y="60"/>
                  </a:cubicBezTo>
                  <a:cubicBezTo>
                    <a:pt x="344" y="58"/>
                    <a:pt x="344" y="58"/>
                    <a:pt x="344" y="58"/>
                  </a:cubicBezTo>
                  <a:cubicBezTo>
                    <a:pt x="342" y="57"/>
                    <a:pt x="342" y="57"/>
                    <a:pt x="342" y="57"/>
                  </a:cubicBezTo>
                  <a:cubicBezTo>
                    <a:pt x="339" y="57"/>
                    <a:pt x="339" y="57"/>
                    <a:pt x="339" y="57"/>
                  </a:cubicBezTo>
                  <a:cubicBezTo>
                    <a:pt x="337" y="58"/>
                    <a:pt x="337" y="58"/>
                    <a:pt x="337" y="58"/>
                  </a:cubicBezTo>
                  <a:cubicBezTo>
                    <a:pt x="336" y="58"/>
                    <a:pt x="336" y="58"/>
                    <a:pt x="336" y="58"/>
                  </a:cubicBezTo>
                  <a:cubicBezTo>
                    <a:pt x="335" y="58"/>
                    <a:pt x="335" y="58"/>
                    <a:pt x="335" y="58"/>
                  </a:cubicBezTo>
                  <a:cubicBezTo>
                    <a:pt x="336" y="59"/>
                    <a:pt x="336" y="59"/>
                    <a:pt x="336" y="59"/>
                  </a:cubicBezTo>
                  <a:cubicBezTo>
                    <a:pt x="334" y="59"/>
                    <a:pt x="334" y="59"/>
                    <a:pt x="334" y="59"/>
                  </a:cubicBezTo>
                  <a:cubicBezTo>
                    <a:pt x="337" y="60"/>
                    <a:pt x="337" y="60"/>
                    <a:pt x="337" y="60"/>
                  </a:cubicBezTo>
                  <a:cubicBezTo>
                    <a:pt x="339" y="61"/>
                    <a:pt x="339" y="61"/>
                    <a:pt x="339" y="61"/>
                  </a:cubicBezTo>
                  <a:cubicBezTo>
                    <a:pt x="340" y="60"/>
                    <a:pt x="340" y="60"/>
                    <a:pt x="340" y="60"/>
                  </a:cubicBezTo>
                  <a:cubicBezTo>
                    <a:pt x="340" y="59"/>
                    <a:pt x="340" y="59"/>
                    <a:pt x="340" y="59"/>
                  </a:cubicBezTo>
                  <a:cubicBezTo>
                    <a:pt x="339" y="59"/>
                    <a:pt x="339" y="59"/>
                    <a:pt x="339" y="59"/>
                  </a:cubicBezTo>
                  <a:cubicBezTo>
                    <a:pt x="339" y="58"/>
                    <a:pt x="339" y="58"/>
                    <a:pt x="339" y="58"/>
                  </a:cubicBezTo>
                  <a:cubicBezTo>
                    <a:pt x="339" y="58"/>
                    <a:pt x="339" y="58"/>
                    <a:pt x="339" y="58"/>
                  </a:cubicBezTo>
                  <a:cubicBezTo>
                    <a:pt x="342" y="60"/>
                    <a:pt x="342" y="60"/>
                    <a:pt x="342" y="60"/>
                  </a:cubicBezTo>
                  <a:close/>
                  <a:moveTo>
                    <a:pt x="340" y="64"/>
                  </a:moveTo>
                  <a:cubicBezTo>
                    <a:pt x="340" y="65"/>
                    <a:pt x="340" y="65"/>
                    <a:pt x="340" y="65"/>
                  </a:cubicBezTo>
                  <a:cubicBezTo>
                    <a:pt x="339" y="64"/>
                    <a:pt x="339" y="64"/>
                    <a:pt x="339" y="64"/>
                  </a:cubicBezTo>
                  <a:cubicBezTo>
                    <a:pt x="340" y="64"/>
                    <a:pt x="340" y="64"/>
                    <a:pt x="340" y="64"/>
                  </a:cubicBezTo>
                  <a:close/>
                  <a:moveTo>
                    <a:pt x="340" y="65"/>
                  </a:moveTo>
                  <a:cubicBezTo>
                    <a:pt x="338" y="67"/>
                    <a:pt x="338" y="67"/>
                    <a:pt x="338" y="67"/>
                  </a:cubicBezTo>
                  <a:cubicBezTo>
                    <a:pt x="338" y="69"/>
                    <a:pt x="338" y="69"/>
                    <a:pt x="338" y="69"/>
                  </a:cubicBezTo>
                  <a:cubicBezTo>
                    <a:pt x="340" y="70"/>
                    <a:pt x="340" y="70"/>
                    <a:pt x="340" y="70"/>
                  </a:cubicBezTo>
                  <a:cubicBezTo>
                    <a:pt x="341" y="69"/>
                    <a:pt x="341" y="69"/>
                    <a:pt x="341" y="69"/>
                  </a:cubicBezTo>
                  <a:cubicBezTo>
                    <a:pt x="341" y="66"/>
                    <a:pt x="341" y="66"/>
                    <a:pt x="341" y="66"/>
                  </a:cubicBezTo>
                  <a:cubicBezTo>
                    <a:pt x="340" y="65"/>
                    <a:pt x="340" y="65"/>
                    <a:pt x="340" y="65"/>
                  </a:cubicBezTo>
                  <a:close/>
                  <a:moveTo>
                    <a:pt x="314" y="34"/>
                  </a:moveTo>
                  <a:cubicBezTo>
                    <a:pt x="314" y="37"/>
                    <a:pt x="314" y="37"/>
                    <a:pt x="314" y="37"/>
                  </a:cubicBezTo>
                  <a:cubicBezTo>
                    <a:pt x="316" y="37"/>
                    <a:pt x="316" y="37"/>
                    <a:pt x="316" y="37"/>
                  </a:cubicBezTo>
                  <a:cubicBezTo>
                    <a:pt x="317" y="37"/>
                    <a:pt x="317" y="37"/>
                    <a:pt x="317" y="37"/>
                  </a:cubicBezTo>
                  <a:cubicBezTo>
                    <a:pt x="318" y="35"/>
                    <a:pt x="318" y="35"/>
                    <a:pt x="318" y="35"/>
                  </a:cubicBezTo>
                  <a:cubicBezTo>
                    <a:pt x="318" y="34"/>
                    <a:pt x="318" y="34"/>
                    <a:pt x="318" y="34"/>
                  </a:cubicBezTo>
                  <a:cubicBezTo>
                    <a:pt x="317" y="33"/>
                    <a:pt x="317" y="33"/>
                    <a:pt x="317" y="33"/>
                  </a:cubicBezTo>
                  <a:cubicBezTo>
                    <a:pt x="315" y="34"/>
                    <a:pt x="315" y="34"/>
                    <a:pt x="315" y="34"/>
                  </a:cubicBezTo>
                  <a:cubicBezTo>
                    <a:pt x="314" y="34"/>
                    <a:pt x="314" y="34"/>
                    <a:pt x="314" y="34"/>
                  </a:cubicBezTo>
                  <a:close/>
                  <a:moveTo>
                    <a:pt x="315" y="65"/>
                  </a:moveTo>
                  <a:cubicBezTo>
                    <a:pt x="313" y="65"/>
                    <a:pt x="313" y="65"/>
                    <a:pt x="313" y="65"/>
                  </a:cubicBezTo>
                  <a:cubicBezTo>
                    <a:pt x="311" y="62"/>
                    <a:pt x="311" y="62"/>
                    <a:pt x="311" y="62"/>
                  </a:cubicBezTo>
                  <a:cubicBezTo>
                    <a:pt x="309" y="60"/>
                    <a:pt x="309" y="60"/>
                    <a:pt x="309" y="60"/>
                  </a:cubicBezTo>
                  <a:cubicBezTo>
                    <a:pt x="308" y="58"/>
                    <a:pt x="308" y="58"/>
                    <a:pt x="308" y="58"/>
                  </a:cubicBezTo>
                  <a:cubicBezTo>
                    <a:pt x="309" y="56"/>
                    <a:pt x="309" y="56"/>
                    <a:pt x="309" y="56"/>
                  </a:cubicBezTo>
                  <a:cubicBezTo>
                    <a:pt x="309" y="55"/>
                    <a:pt x="309" y="55"/>
                    <a:pt x="309" y="55"/>
                  </a:cubicBezTo>
                  <a:cubicBezTo>
                    <a:pt x="309" y="54"/>
                    <a:pt x="309" y="54"/>
                    <a:pt x="309" y="54"/>
                  </a:cubicBezTo>
                  <a:cubicBezTo>
                    <a:pt x="307" y="53"/>
                    <a:pt x="307" y="53"/>
                    <a:pt x="307" y="53"/>
                  </a:cubicBezTo>
                  <a:cubicBezTo>
                    <a:pt x="307" y="51"/>
                    <a:pt x="307" y="51"/>
                    <a:pt x="307" y="51"/>
                  </a:cubicBezTo>
                  <a:cubicBezTo>
                    <a:pt x="308" y="49"/>
                    <a:pt x="308" y="49"/>
                    <a:pt x="308" y="49"/>
                  </a:cubicBezTo>
                  <a:cubicBezTo>
                    <a:pt x="307" y="47"/>
                    <a:pt x="307" y="47"/>
                    <a:pt x="307" y="47"/>
                  </a:cubicBezTo>
                  <a:cubicBezTo>
                    <a:pt x="306" y="46"/>
                    <a:pt x="306" y="46"/>
                    <a:pt x="306" y="46"/>
                  </a:cubicBezTo>
                  <a:cubicBezTo>
                    <a:pt x="307" y="44"/>
                    <a:pt x="307" y="44"/>
                    <a:pt x="307" y="44"/>
                  </a:cubicBezTo>
                  <a:cubicBezTo>
                    <a:pt x="308" y="43"/>
                    <a:pt x="308" y="43"/>
                    <a:pt x="308" y="43"/>
                  </a:cubicBezTo>
                  <a:cubicBezTo>
                    <a:pt x="308" y="41"/>
                    <a:pt x="308" y="41"/>
                    <a:pt x="308" y="41"/>
                  </a:cubicBezTo>
                  <a:cubicBezTo>
                    <a:pt x="308" y="38"/>
                    <a:pt x="308" y="38"/>
                    <a:pt x="308" y="38"/>
                  </a:cubicBezTo>
                  <a:cubicBezTo>
                    <a:pt x="311" y="35"/>
                    <a:pt x="311" y="35"/>
                    <a:pt x="311" y="35"/>
                  </a:cubicBezTo>
                  <a:cubicBezTo>
                    <a:pt x="312" y="35"/>
                    <a:pt x="312" y="35"/>
                    <a:pt x="312" y="35"/>
                  </a:cubicBezTo>
                  <a:cubicBezTo>
                    <a:pt x="312" y="36"/>
                    <a:pt x="312" y="36"/>
                    <a:pt x="312" y="36"/>
                  </a:cubicBezTo>
                  <a:cubicBezTo>
                    <a:pt x="311" y="38"/>
                    <a:pt x="311" y="38"/>
                    <a:pt x="311" y="38"/>
                  </a:cubicBezTo>
                  <a:cubicBezTo>
                    <a:pt x="311" y="39"/>
                    <a:pt x="311" y="39"/>
                    <a:pt x="311" y="39"/>
                  </a:cubicBezTo>
                  <a:cubicBezTo>
                    <a:pt x="312" y="40"/>
                    <a:pt x="312" y="40"/>
                    <a:pt x="312" y="40"/>
                  </a:cubicBezTo>
                  <a:cubicBezTo>
                    <a:pt x="312" y="43"/>
                    <a:pt x="312" y="43"/>
                    <a:pt x="312" y="43"/>
                  </a:cubicBezTo>
                  <a:cubicBezTo>
                    <a:pt x="312" y="45"/>
                    <a:pt x="312" y="45"/>
                    <a:pt x="312" y="45"/>
                  </a:cubicBezTo>
                  <a:cubicBezTo>
                    <a:pt x="310" y="45"/>
                    <a:pt x="310" y="45"/>
                    <a:pt x="310" y="45"/>
                  </a:cubicBezTo>
                  <a:cubicBezTo>
                    <a:pt x="309" y="46"/>
                    <a:pt x="309" y="46"/>
                    <a:pt x="309" y="46"/>
                  </a:cubicBezTo>
                  <a:cubicBezTo>
                    <a:pt x="310" y="48"/>
                    <a:pt x="310" y="48"/>
                    <a:pt x="310" y="48"/>
                  </a:cubicBezTo>
                  <a:cubicBezTo>
                    <a:pt x="311" y="48"/>
                    <a:pt x="311" y="48"/>
                    <a:pt x="311" y="48"/>
                  </a:cubicBezTo>
                  <a:cubicBezTo>
                    <a:pt x="311" y="46"/>
                    <a:pt x="311" y="46"/>
                    <a:pt x="311" y="46"/>
                  </a:cubicBezTo>
                  <a:cubicBezTo>
                    <a:pt x="313" y="45"/>
                    <a:pt x="313" y="45"/>
                    <a:pt x="313" y="45"/>
                  </a:cubicBezTo>
                  <a:cubicBezTo>
                    <a:pt x="314" y="44"/>
                    <a:pt x="314" y="44"/>
                    <a:pt x="314" y="44"/>
                  </a:cubicBezTo>
                  <a:cubicBezTo>
                    <a:pt x="313" y="44"/>
                    <a:pt x="313" y="44"/>
                    <a:pt x="313" y="44"/>
                  </a:cubicBezTo>
                  <a:cubicBezTo>
                    <a:pt x="313" y="43"/>
                    <a:pt x="313" y="43"/>
                    <a:pt x="313" y="43"/>
                  </a:cubicBezTo>
                  <a:cubicBezTo>
                    <a:pt x="316" y="42"/>
                    <a:pt x="316" y="42"/>
                    <a:pt x="316" y="42"/>
                  </a:cubicBezTo>
                  <a:cubicBezTo>
                    <a:pt x="319" y="41"/>
                    <a:pt x="319" y="41"/>
                    <a:pt x="319" y="41"/>
                  </a:cubicBezTo>
                  <a:cubicBezTo>
                    <a:pt x="320" y="42"/>
                    <a:pt x="320" y="42"/>
                    <a:pt x="320" y="42"/>
                  </a:cubicBezTo>
                  <a:cubicBezTo>
                    <a:pt x="320" y="43"/>
                    <a:pt x="320" y="43"/>
                    <a:pt x="320" y="43"/>
                  </a:cubicBezTo>
                  <a:cubicBezTo>
                    <a:pt x="319" y="46"/>
                    <a:pt x="319" y="46"/>
                    <a:pt x="319" y="46"/>
                  </a:cubicBezTo>
                  <a:cubicBezTo>
                    <a:pt x="315" y="48"/>
                    <a:pt x="315" y="48"/>
                    <a:pt x="315" y="48"/>
                  </a:cubicBezTo>
                  <a:cubicBezTo>
                    <a:pt x="314" y="49"/>
                    <a:pt x="314" y="49"/>
                    <a:pt x="314" y="49"/>
                  </a:cubicBezTo>
                  <a:cubicBezTo>
                    <a:pt x="315" y="50"/>
                    <a:pt x="315" y="50"/>
                    <a:pt x="315" y="50"/>
                  </a:cubicBezTo>
                  <a:cubicBezTo>
                    <a:pt x="316" y="50"/>
                    <a:pt x="316" y="50"/>
                    <a:pt x="316" y="50"/>
                  </a:cubicBezTo>
                  <a:cubicBezTo>
                    <a:pt x="318" y="52"/>
                    <a:pt x="318" y="52"/>
                    <a:pt x="318" y="52"/>
                  </a:cubicBezTo>
                  <a:cubicBezTo>
                    <a:pt x="319" y="54"/>
                    <a:pt x="319" y="54"/>
                    <a:pt x="319" y="54"/>
                  </a:cubicBezTo>
                  <a:cubicBezTo>
                    <a:pt x="320" y="54"/>
                    <a:pt x="320" y="54"/>
                    <a:pt x="320" y="54"/>
                  </a:cubicBezTo>
                  <a:cubicBezTo>
                    <a:pt x="318" y="54"/>
                    <a:pt x="318" y="54"/>
                    <a:pt x="318" y="54"/>
                  </a:cubicBezTo>
                  <a:cubicBezTo>
                    <a:pt x="317" y="53"/>
                    <a:pt x="317" y="53"/>
                    <a:pt x="317" y="53"/>
                  </a:cubicBezTo>
                  <a:cubicBezTo>
                    <a:pt x="314" y="53"/>
                    <a:pt x="314" y="53"/>
                    <a:pt x="314" y="53"/>
                  </a:cubicBezTo>
                  <a:cubicBezTo>
                    <a:pt x="312" y="53"/>
                    <a:pt x="312" y="53"/>
                    <a:pt x="312" y="53"/>
                  </a:cubicBezTo>
                  <a:cubicBezTo>
                    <a:pt x="311" y="53"/>
                    <a:pt x="311" y="53"/>
                    <a:pt x="311" y="53"/>
                  </a:cubicBezTo>
                  <a:cubicBezTo>
                    <a:pt x="311" y="57"/>
                    <a:pt x="311" y="57"/>
                    <a:pt x="311" y="57"/>
                  </a:cubicBezTo>
                  <a:cubicBezTo>
                    <a:pt x="312" y="60"/>
                    <a:pt x="312" y="60"/>
                    <a:pt x="312" y="60"/>
                  </a:cubicBezTo>
                  <a:cubicBezTo>
                    <a:pt x="312" y="60"/>
                    <a:pt x="312" y="60"/>
                    <a:pt x="312" y="60"/>
                  </a:cubicBezTo>
                  <a:cubicBezTo>
                    <a:pt x="313" y="62"/>
                    <a:pt x="313" y="62"/>
                    <a:pt x="313" y="62"/>
                  </a:cubicBezTo>
                  <a:cubicBezTo>
                    <a:pt x="315" y="65"/>
                    <a:pt x="315" y="65"/>
                    <a:pt x="315" y="65"/>
                  </a:cubicBezTo>
                  <a:moveTo>
                    <a:pt x="333" y="73"/>
                  </a:moveTo>
                  <a:cubicBezTo>
                    <a:pt x="330" y="74"/>
                    <a:pt x="330" y="74"/>
                    <a:pt x="330" y="74"/>
                  </a:cubicBezTo>
                  <a:cubicBezTo>
                    <a:pt x="328" y="75"/>
                    <a:pt x="328" y="75"/>
                    <a:pt x="328" y="75"/>
                  </a:cubicBezTo>
                  <a:cubicBezTo>
                    <a:pt x="329" y="76"/>
                    <a:pt x="329" y="76"/>
                    <a:pt x="329" y="76"/>
                  </a:cubicBezTo>
                  <a:cubicBezTo>
                    <a:pt x="332" y="77"/>
                    <a:pt x="332" y="77"/>
                    <a:pt x="332" y="77"/>
                  </a:cubicBezTo>
                  <a:cubicBezTo>
                    <a:pt x="335" y="76"/>
                    <a:pt x="335" y="76"/>
                    <a:pt x="335" y="76"/>
                  </a:cubicBezTo>
                  <a:cubicBezTo>
                    <a:pt x="334" y="75"/>
                    <a:pt x="334" y="75"/>
                    <a:pt x="334" y="75"/>
                  </a:cubicBezTo>
                  <a:cubicBezTo>
                    <a:pt x="334" y="74"/>
                    <a:pt x="334" y="74"/>
                    <a:pt x="334" y="74"/>
                  </a:cubicBezTo>
                  <a:cubicBezTo>
                    <a:pt x="333" y="73"/>
                    <a:pt x="333" y="73"/>
                    <a:pt x="333" y="73"/>
                  </a:cubicBezTo>
                  <a:close/>
                  <a:moveTo>
                    <a:pt x="312" y="90"/>
                  </a:moveTo>
                  <a:cubicBezTo>
                    <a:pt x="314" y="88"/>
                    <a:pt x="314" y="88"/>
                    <a:pt x="314" y="88"/>
                  </a:cubicBezTo>
                  <a:cubicBezTo>
                    <a:pt x="315" y="89"/>
                    <a:pt x="315" y="89"/>
                    <a:pt x="315" y="89"/>
                  </a:cubicBezTo>
                  <a:cubicBezTo>
                    <a:pt x="316" y="90"/>
                    <a:pt x="316" y="90"/>
                    <a:pt x="316" y="90"/>
                  </a:cubicBezTo>
                  <a:cubicBezTo>
                    <a:pt x="318" y="90"/>
                    <a:pt x="318" y="90"/>
                    <a:pt x="318" y="90"/>
                  </a:cubicBezTo>
                  <a:cubicBezTo>
                    <a:pt x="319" y="88"/>
                    <a:pt x="319" y="88"/>
                    <a:pt x="319" y="88"/>
                  </a:cubicBezTo>
                  <a:cubicBezTo>
                    <a:pt x="321" y="88"/>
                    <a:pt x="321" y="88"/>
                    <a:pt x="321" y="88"/>
                  </a:cubicBezTo>
                  <a:cubicBezTo>
                    <a:pt x="322" y="90"/>
                    <a:pt x="322" y="90"/>
                    <a:pt x="322" y="90"/>
                  </a:cubicBezTo>
                  <a:cubicBezTo>
                    <a:pt x="326" y="91"/>
                    <a:pt x="326" y="91"/>
                    <a:pt x="326" y="91"/>
                  </a:cubicBezTo>
                  <a:cubicBezTo>
                    <a:pt x="326" y="89"/>
                    <a:pt x="326" y="89"/>
                    <a:pt x="326" y="89"/>
                  </a:cubicBezTo>
                  <a:cubicBezTo>
                    <a:pt x="328" y="89"/>
                    <a:pt x="328" y="89"/>
                    <a:pt x="328" y="89"/>
                  </a:cubicBezTo>
                  <a:cubicBezTo>
                    <a:pt x="332" y="92"/>
                    <a:pt x="332" y="92"/>
                    <a:pt x="332" y="92"/>
                  </a:cubicBezTo>
                  <a:cubicBezTo>
                    <a:pt x="334" y="92"/>
                    <a:pt x="334" y="92"/>
                    <a:pt x="334" y="92"/>
                  </a:cubicBezTo>
                  <a:cubicBezTo>
                    <a:pt x="336" y="94"/>
                    <a:pt x="336" y="94"/>
                    <a:pt x="336" y="94"/>
                  </a:cubicBezTo>
                  <a:cubicBezTo>
                    <a:pt x="338" y="94"/>
                    <a:pt x="338" y="94"/>
                    <a:pt x="338" y="94"/>
                  </a:cubicBezTo>
                  <a:cubicBezTo>
                    <a:pt x="339" y="93"/>
                    <a:pt x="339" y="93"/>
                    <a:pt x="339" y="93"/>
                  </a:cubicBezTo>
                  <a:cubicBezTo>
                    <a:pt x="338" y="89"/>
                    <a:pt x="338" y="89"/>
                    <a:pt x="338" y="89"/>
                  </a:cubicBezTo>
                  <a:cubicBezTo>
                    <a:pt x="333" y="86"/>
                    <a:pt x="333" y="86"/>
                    <a:pt x="333" y="86"/>
                  </a:cubicBezTo>
                  <a:cubicBezTo>
                    <a:pt x="329" y="86"/>
                    <a:pt x="329" y="86"/>
                    <a:pt x="329" y="86"/>
                  </a:cubicBezTo>
                  <a:cubicBezTo>
                    <a:pt x="327" y="84"/>
                    <a:pt x="327" y="84"/>
                    <a:pt x="327" y="84"/>
                  </a:cubicBezTo>
                  <a:cubicBezTo>
                    <a:pt x="325" y="84"/>
                    <a:pt x="325" y="84"/>
                    <a:pt x="325" y="84"/>
                  </a:cubicBezTo>
                  <a:cubicBezTo>
                    <a:pt x="324" y="85"/>
                    <a:pt x="324" y="85"/>
                    <a:pt x="324" y="85"/>
                  </a:cubicBezTo>
                  <a:cubicBezTo>
                    <a:pt x="322" y="85"/>
                    <a:pt x="322" y="85"/>
                    <a:pt x="322" y="85"/>
                  </a:cubicBezTo>
                  <a:cubicBezTo>
                    <a:pt x="320" y="85"/>
                    <a:pt x="320" y="85"/>
                    <a:pt x="320" y="85"/>
                  </a:cubicBezTo>
                  <a:cubicBezTo>
                    <a:pt x="317" y="85"/>
                    <a:pt x="317" y="85"/>
                    <a:pt x="317" y="85"/>
                  </a:cubicBezTo>
                  <a:cubicBezTo>
                    <a:pt x="313" y="85"/>
                    <a:pt x="313" y="85"/>
                    <a:pt x="313" y="85"/>
                  </a:cubicBezTo>
                  <a:cubicBezTo>
                    <a:pt x="313" y="86"/>
                    <a:pt x="313" y="86"/>
                    <a:pt x="313" y="86"/>
                  </a:cubicBezTo>
                  <a:cubicBezTo>
                    <a:pt x="313" y="87"/>
                    <a:pt x="313" y="87"/>
                    <a:pt x="313" y="87"/>
                  </a:cubicBezTo>
                  <a:cubicBezTo>
                    <a:pt x="311" y="87"/>
                    <a:pt x="311" y="87"/>
                    <a:pt x="311" y="87"/>
                  </a:cubicBezTo>
                  <a:cubicBezTo>
                    <a:pt x="310" y="89"/>
                    <a:pt x="310" y="89"/>
                    <a:pt x="310" y="89"/>
                  </a:cubicBezTo>
                  <a:cubicBezTo>
                    <a:pt x="311" y="90"/>
                    <a:pt x="311" y="90"/>
                    <a:pt x="311" y="90"/>
                  </a:cubicBezTo>
                  <a:cubicBezTo>
                    <a:pt x="312" y="90"/>
                    <a:pt x="312" y="90"/>
                    <a:pt x="312" y="90"/>
                  </a:cubicBezTo>
                  <a:close/>
                  <a:moveTo>
                    <a:pt x="293" y="87"/>
                  </a:moveTo>
                  <a:cubicBezTo>
                    <a:pt x="295" y="88"/>
                    <a:pt x="295" y="88"/>
                    <a:pt x="295" y="88"/>
                  </a:cubicBezTo>
                  <a:cubicBezTo>
                    <a:pt x="297" y="87"/>
                    <a:pt x="297" y="87"/>
                    <a:pt x="297" y="87"/>
                  </a:cubicBezTo>
                  <a:cubicBezTo>
                    <a:pt x="300" y="87"/>
                    <a:pt x="300" y="87"/>
                    <a:pt x="300" y="87"/>
                  </a:cubicBezTo>
                  <a:cubicBezTo>
                    <a:pt x="303" y="88"/>
                    <a:pt x="303" y="88"/>
                    <a:pt x="303" y="88"/>
                  </a:cubicBezTo>
                  <a:cubicBezTo>
                    <a:pt x="303" y="89"/>
                    <a:pt x="303" y="89"/>
                    <a:pt x="303" y="89"/>
                  </a:cubicBezTo>
                  <a:cubicBezTo>
                    <a:pt x="305" y="91"/>
                    <a:pt x="305" y="91"/>
                    <a:pt x="305" y="91"/>
                  </a:cubicBezTo>
                  <a:cubicBezTo>
                    <a:pt x="304" y="92"/>
                    <a:pt x="304" y="92"/>
                    <a:pt x="304" y="92"/>
                  </a:cubicBezTo>
                  <a:cubicBezTo>
                    <a:pt x="303" y="92"/>
                    <a:pt x="303" y="92"/>
                    <a:pt x="303" y="92"/>
                  </a:cubicBezTo>
                  <a:cubicBezTo>
                    <a:pt x="301" y="94"/>
                    <a:pt x="301" y="94"/>
                    <a:pt x="301" y="94"/>
                  </a:cubicBezTo>
                  <a:cubicBezTo>
                    <a:pt x="299" y="94"/>
                    <a:pt x="299" y="94"/>
                    <a:pt x="299" y="94"/>
                  </a:cubicBezTo>
                  <a:cubicBezTo>
                    <a:pt x="297" y="94"/>
                    <a:pt x="297" y="94"/>
                    <a:pt x="297" y="94"/>
                  </a:cubicBezTo>
                  <a:cubicBezTo>
                    <a:pt x="296" y="93"/>
                    <a:pt x="296" y="93"/>
                    <a:pt x="296" y="93"/>
                  </a:cubicBezTo>
                  <a:cubicBezTo>
                    <a:pt x="293" y="93"/>
                    <a:pt x="293" y="93"/>
                    <a:pt x="293" y="93"/>
                  </a:cubicBezTo>
                  <a:cubicBezTo>
                    <a:pt x="291" y="91"/>
                    <a:pt x="291" y="91"/>
                    <a:pt x="291" y="91"/>
                  </a:cubicBezTo>
                  <a:cubicBezTo>
                    <a:pt x="292" y="88"/>
                    <a:pt x="292" y="88"/>
                    <a:pt x="292" y="88"/>
                  </a:cubicBezTo>
                  <a:cubicBezTo>
                    <a:pt x="293" y="87"/>
                    <a:pt x="293" y="87"/>
                    <a:pt x="293" y="87"/>
                  </a:cubicBezTo>
                  <a:close/>
                  <a:moveTo>
                    <a:pt x="239" y="53"/>
                  </a:moveTo>
                  <a:cubicBezTo>
                    <a:pt x="241" y="52"/>
                    <a:pt x="241" y="52"/>
                    <a:pt x="241" y="52"/>
                  </a:cubicBezTo>
                  <a:cubicBezTo>
                    <a:pt x="244" y="53"/>
                    <a:pt x="244" y="53"/>
                    <a:pt x="244" y="53"/>
                  </a:cubicBezTo>
                  <a:cubicBezTo>
                    <a:pt x="247" y="53"/>
                    <a:pt x="247" y="53"/>
                    <a:pt x="247" y="53"/>
                  </a:cubicBezTo>
                  <a:cubicBezTo>
                    <a:pt x="250" y="52"/>
                    <a:pt x="250" y="52"/>
                    <a:pt x="250" y="52"/>
                  </a:cubicBezTo>
                  <a:cubicBezTo>
                    <a:pt x="252" y="52"/>
                    <a:pt x="252" y="52"/>
                    <a:pt x="252" y="52"/>
                  </a:cubicBezTo>
                  <a:cubicBezTo>
                    <a:pt x="253" y="53"/>
                    <a:pt x="253" y="53"/>
                    <a:pt x="253" y="53"/>
                  </a:cubicBezTo>
                  <a:cubicBezTo>
                    <a:pt x="255" y="53"/>
                    <a:pt x="255" y="53"/>
                    <a:pt x="255" y="53"/>
                  </a:cubicBezTo>
                  <a:cubicBezTo>
                    <a:pt x="256" y="52"/>
                    <a:pt x="256" y="52"/>
                    <a:pt x="256" y="52"/>
                  </a:cubicBezTo>
                  <a:cubicBezTo>
                    <a:pt x="260" y="53"/>
                    <a:pt x="260" y="53"/>
                    <a:pt x="260" y="53"/>
                  </a:cubicBezTo>
                  <a:cubicBezTo>
                    <a:pt x="263" y="53"/>
                    <a:pt x="263" y="53"/>
                    <a:pt x="263" y="53"/>
                  </a:cubicBezTo>
                  <a:cubicBezTo>
                    <a:pt x="263" y="52"/>
                    <a:pt x="263" y="52"/>
                    <a:pt x="263" y="52"/>
                  </a:cubicBezTo>
                  <a:cubicBezTo>
                    <a:pt x="265" y="52"/>
                    <a:pt x="265" y="52"/>
                    <a:pt x="265" y="52"/>
                  </a:cubicBezTo>
                  <a:cubicBezTo>
                    <a:pt x="267" y="53"/>
                    <a:pt x="267" y="53"/>
                    <a:pt x="267" y="53"/>
                  </a:cubicBezTo>
                  <a:cubicBezTo>
                    <a:pt x="267" y="54"/>
                    <a:pt x="267" y="54"/>
                    <a:pt x="267" y="54"/>
                  </a:cubicBezTo>
                  <a:cubicBezTo>
                    <a:pt x="269" y="55"/>
                    <a:pt x="269" y="55"/>
                    <a:pt x="269" y="55"/>
                  </a:cubicBezTo>
                  <a:cubicBezTo>
                    <a:pt x="276" y="53"/>
                    <a:pt x="276" y="53"/>
                    <a:pt x="276" y="53"/>
                  </a:cubicBezTo>
                  <a:cubicBezTo>
                    <a:pt x="279" y="51"/>
                    <a:pt x="279" y="51"/>
                    <a:pt x="279" y="51"/>
                  </a:cubicBezTo>
                  <a:cubicBezTo>
                    <a:pt x="280" y="49"/>
                    <a:pt x="280" y="49"/>
                    <a:pt x="280" y="49"/>
                  </a:cubicBezTo>
                  <a:cubicBezTo>
                    <a:pt x="281" y="49"/>
                    <a:pt x="281" y="49"/>
                    <a:pt x="281" y="49"/>
                  </a:cubicBezTo>
                  <a:cubicBezTo>
                    <a:pt x="282" y="48"/>
                    <a:pt x="282" y="48"/>
                    <a:pt x="282" y="48"/>
                  </a:cubicBezTo>
                  <a:cubicBezTo>
                    <a:pt x="284" y="47"/>
                    <a:pt x="284" y="47"/>
                    <a:pt x="284" y="47"/>
                  </a:cubicBezTo>
                  <a:cubicBezTo>
                    <a:pt x="284" y="45"/>
                    <a:pt x="284" y="45"/>
                    <a:pt x="284" y="45"/>
                  </a:cubicBezTo>
                  <a:cubicBezTo>
                    <a:pt x="285" y="44"/>
                    <a:pt x="285" y="44"/>
                    <a:pt x="285" y="44"/>
                  </a:cubicBezTo>
                  <a:cubicBezTo>
                    <a:pt x="286" y="43"/>
                    <a:pt x="286" y="43"/>
                    <a:pt x="286" y="43"/>
                  </a:cubicBezTo>
                  <a:cubicBezTo>
                    <a:pt x="285" y="42"/>
                    <a:pt x="285" y="42"/>
                    <a:pt x="285" y="42"/>
                  </a:cubicBezTo>
                  <a:cubicBezTo>
                    <a:pt x="285" y="41"/>
                    <a:pt x="285" y="41"/>
                    <a:pt x="285" y="41"/>
                  </a:cubicBezTo>
                  <a:cubicBezTo>
                    <a:pt x="282" y="41"/>
                    <a:pt x="282" y="41"/>
                    <a:pt x="282" y="41"/>
                  </a:cubicBezTo>
                  <a:cubicBezTo>
                    <a:pt x="280" y="41"/>
                    <a:pt x="280" y="41"/>
                    <a:pt x="280" y="41"/>
                  </a:cubicBezTo>
                  <a:cubicBezTo>
                    <a:pt x="280" y="43"/>
                    <a:pt x="280" y="43"/>
                    <a:pt x="280" y="43"/>
                  </a:cubicBezTo>
                  <a:cubicBezTo>
                    <a:pt x="279" y="44"/>
                    <a:pt x="279" y="44"/>
                    <a:pt x="279" y="44"/>
                  </a:cubicBezTo>
                  <a:cubicBezTo>
                    <a:pt x="278" y="45"/>
                    <a:pt x="278" y="45"/>
                    <a:pt x="278" y="45"/>
                  </a:cubicBezTo>
                  <a:cubicBezTo>
                    <a:pt x="276" y="47"/>
                    <a:pt x="276" y="47"/>
                    <a:pt x="276" y="47"/>
                  </a:cubicBezTo>
                  <a:cubicBezTo>
                    <a:pt x="275" y="47"/>
                    <a:pt x="275" y="47"/>
                    <a:pt x="275" y="47"/>
                  </a:cubicBezTo>
                  <a:cubicBezTo>
                    <a:pt x="274" y="48"/>
                    <a:pt x="274" y="48"/>
                    <a:pt x="274" y="48"/>
                  </a:cubicBezTo>
                  <a:cubicBezTo>
                    <a:pt x="272" y="49"/>
                    <a:pt x="272" y="49"/>
                    <a:pt x="272" y="49"/>
                  </a:cubicBezTo>
                  <a:cubicBezTo>
                    <a:pt x="267" y="48"/>
                    <a:pt x="267" y="48"/>
                    <a:pt x="267" y="48"/>
                  </a:cubicBezTo>
                  <a:cubicBezTo>
                    <a:pt x="263" y="48"/>
                    <a:pt x="263" y="48"/>
                    <a:pt x="263" y="48"/>
                  </a:cubicBezTo>
                  <a:cubicBezTo>
                    <a:pt x="263" y="49"/>
                    <a:pt x="263" y="49"/>
                    <a:pt x="263" y="49"/>
                  </a:cubicBezTo>
                  <a:cubicBezTo>
                    <a:pt x="262" y="49"/>
                    <a:pt x="262" y="49"/>
                    <a:pt x="262" y="49"/>
                  </a:cubicBezTo>
                  <a:cubicBezTo>
                    <a:pt x="260" y="47"/>
                    <a:pt x="260" y="47"/>
                    <a:pt x="260" y="47"/>
                  </a:cubicBezTo>
                  <a:cubicBezTo>
                    <a:pt x="259" y="47"/>
                    <a:pt x="259" y="47"/>
                    <a:pt x="259" y="47"/>
                  </a:cubicBezTo>
                  <a:cubicBezTo>
                    <a:pt x="257" y="47"/>
                    <a:pt x="257" y="47"/>
                    <a:pt x="257" y="47"/>
                  </a:cubicBezTo>
                  <a:cubicBezTo>
                    <a:pt x="255" y="47"/>
                    <a:pt x="255" y="47"/>
                    <a:pt x="255" y="47"/>
                  </a:cubicBezTo>
                  <a:cubicBezTo>
                    <a:pt x="253" y="46"/>
                    <a:pt x="253" y="46"/>
                    <a:pt x="253" y="46"/>
                  </a:cubicBezTo>
                  <a:cubicBezTo>
                    <a:pt x="251" y="47"/>
                    <a:pt x="251" y="47"/>
                    <a:pt x="251" y="47"/>
                  </a:cubicBezTo>
                  <a:cubicBezTo>
                    <a:pt x="250" y="46"/>
                    <a:pt x="250" y="46"/>
                    <a:pt x="250" y="46"/>
                  </a:cubicBezTo>
                  <a:cubicBezTo>
                    <a:pt x="248" y="44"/>
                    <a:pt x="248" y="44"/>
                    <a:pt x="248" y="44"/>
                  </a:cubicBezTo>
                  <a:cubicBezTo>
                    <a:pt x="245" y="44"/>
                    <a:pt x="245" y="44"/>
                    <a:pt x="245" y="44"/>
                  </a:cubicBezTo>
                  <a:cubicBezTo>
                    <a:pt x="244" y="44"/>
                    <a:pt x="244" y="44"/>
                    <a:pt x="244" y="44"/>
                  </a:cubicBezTo>
                  <a:cubicBezTo>
                    <a:pt x="244" y="46"/>
                    <a:pt x="244" y="46"/>
                    <a:pt x="244" y="46"/>
                  </a:cubicBezTo>
                  <a:cubicBezTo>
                    <a:pt x="242" y="47"/>
                    <a:pt x="242" y="47"/>
                    <a:pt x="242" y="47"/>
                  </a:cubicBezTo>
                  <a:cubicBezTo>
                    <a:pt x="241" y="49"/>
                    <a:pt x="241" y="49"/>
                    <a:pt x="241" y="49"/>
                  </a:cubicBezTo>
                  <a:cubicBezTo>
                    <a:pt x="240" y="50"/>
                    <a:pt x="240" y="50"/>
                    <a:pt x="240" y="50"/>
                  </a:cubicBezTo>
                  <a:cubicBezTo>
                    <a:pt x="238" y="49"/>
                    <a:pt x="238" y="49"/>
                    <a:pt x="238" y="49"/>
                  </a:cubicBezTo>
                  <a:cubicBezTo>
                    <a:pt x="236" y="50"/>
                    <a:pt x="236" y="50"/>
                    <a:pt x="236" y="50"/>
                  </a:cubicBezTo>
                  <a:cubicBezTo>
                    <a:pt x="235" y="51"/>
                    <a:pt x="235" y="51"/>
                    <a:pt x="235" y="51"/>
                  </a:cubicBezTo>
                  <a:cubicBezTo>
                    <a:pt x="235" y="51"/>
                    <a:pt x="235" y="51"/>
                    <a:pt x="235" y="51"/>
                  </a:cubicBezTo>
                  <a:cubicBezTo>
                    <a:pt x="232" y="54"/>
                    <a:pt x="232" y="54"/>
                    <a:pt x="232" y="54"/>
                  </a:cubicBezTo>
                  <a:cubicBezTo>
                    <a:pt x="232" y="56"/>
                    <a:pt x="232" y="56"/>
                    <a:pt x="232" y="56"/>
                  </a:cubicBezTo>
                  <a:cubicBezTo>
                    <a:pt x="233" y="58"/>
                    <a:pt x="233" y="58"/>
                    <a:pt x="233" y="58"/>
                  </a:cubicBezTo>
                  <a:cubicBezTo>
                    <a:pt x="233" y="61"/>
                    <a:pt x="233" y="61"/>
                    <a:pt x="233" y="61"/>
                  </a:cubicBezTo>
                  <a:cubicBezTo>
                    <a:pt x="232" y="62"/>
                    <a:pt x="232" y="62"/>
                    <a:pt x="232" y="62"/>
                  </a:cubicBezTo>
                  <a:cubicBezTo>
                    <a:pt x="233" y="64"/>
                    <a:pt x="233" y="64"/>
                    <a:pt x="233" y="64"/>
                  </a:cubicBezTo>
                  <a:cubicBezTo>
                    <a:pt x="234" y="66"/>
                    <a:pt x="234" y="66"/>
                    <a:pt x="234" y="66"/>
                  </a:cubicBezTo>
                  <a:cubicBezTo>
                    <a:pt x="233" y="65"/>
                    <a:pt x="233" y="65"/>
                    <a:pt x="233" y="65"/>
                  </a:cubicBezTo>
                  <a:cubicBezTo>
                    <a:pt x="232" y="64"/>
                    <a:pt x="232" y="64"/>
                    <a:pt x="232" y="64"/>
                  </a:cubicBezTo>
                  <a:cubicBezTo>
                    <a:pt x="231" y="64"/>
                    <a:pt x="231" y="64"/>
                    <a:pt x="231" y="64"/>
                  </a:cubicBezTo>
                  <a:cubicBezTo>
                    <a:pt x="230" y="66"/>
                    <a:pt x="230" y="66"/>
                    <a:pt x="230" y="66"/>
                  </a:cubicBezTo>
                  <a:cubicBezTo>
                    <a:pt x="228" y="66"/>
                    <a:pt x="228" y="66"/>
                    <a:pt x="228" y="66"/>
                  </a:cubicBezTo>
                  <a:cubicBezTo>
                    <a:pt x="228" y="68"/>
                    <a:pt x="228" y="68"/>
                    <a:pt x="228" y="68"/>
                  </a:cubicBezTo>
                  <a:cubicBezTo>
                    <a:pt x="228" y="70"/>
                    <a:pt x="228" y="70"/>
                    <a:pt x="228" y="70"/>
                  </a:cubicBezTo>
                  <a:cubicBezTo>
                    <a:pt x="228" y="72"/>
                    <a:pt x="228" y="72"/>
                    <a:pt x="228" y="72"/>
                  </a:cubicBezTo>
                  <a:cubicBezTo>
                    <a:pt x="228" y="76"/>
                    <a:pt x="228" y="76"/>
                    <a:pt x="228" y="76"/>
                  </a:cubicBezTo>
                  <a:cubicBezTo>
                    <a:pt x="228" y="77"/>
                    <a:pt x="228" y="77"/>
                    <a:pt x="228" y="77"/>
                  </a:cubicBezTo>
                  <a:cubicBezTo>
                    <a:pt x="227" y="78"/>
                    <a:pt x="227" y="78"/>
                    <a:pt x="227" y="78"/>
                  </a:cubicBezTo>
                  <a:cubicBezTo>
                    <a:pt x="226" y="79"/>
                    <a:pt x="226" y="79"/>
                    <a:pt x="226" y="79"/>
                  </a:cubicBezTo>
                  <a:cubicBezTo>
                    <a:pt x="226" y="81"/>
                    <a:pt x="226" y="81"/>
                    <a:pt x="226" y="81"/>
                  </a:cubicBezTo>
                  <a:cubicBezTo>
                    <a:pt x="224" y="83"/>
                    <a:pt x="224" y="83"/>
                    <a:pt x="224" y="83"/>
                  </a:cubicBezTo>
                  <a:cubicBezTo>
                    <a:pt x="223" y="85"/>
                    <a:pt x="223" y="85"/>
                    <a:pt x="223" y="85"/>
                  </a:cubicBezTo>
                  <a:cubicBezTo>
                    <a:pt x="224" y="86"/>
                    <a:pt x="224" y="86"/>
                    <a:pt x="224" y="86"/>
                  </a:cubicBezTo>
                  <a:cubicBezTo>
                    <a:pt x="223" y="87"/>
                    <a:pt x="223" y="87"/>
                    <a:pt x="223" y="87"/>
                  </a:cubicBezTo>
                  <a:cubicBezTo>
                    <a:pt x="224" y="90"/>
                    <a:pt x="224" y="90"/>
                    <a:pt x="224" y="90"/>
                  </a:cubicBezTo>
                  <a:cubicBezTo>
                    <a:pt x="225" y="92"/>
                    <a:pt x="225" y="92"/>
                    <a:pt x="225" y="92"/>
                  </a:cubicBezTo>
                  <a:cubicBezTo>
                    <a:pt x="226" y="91"/>
                    <a:pt x="226" y="91"/>
                    <a:pt x="226" y="91"/>
                  </a:cubicBezTo>
                  <a:cubicBezTo>
                    <a:pt x="227" y="91"/>
                    <a:pt x="227" y="91"/>
                    <a:pt x="227" y="91"/>
                  </a:cubicBezTo>
                  <a:cubicBezTo>
                    <a:pt x="228" y="91"/>
                    <a:pt x="228" y="91"/>
                    <a:pt x="228" y="91"/>
                  </a:cubicBezTo>
                  <a:cubicBezTo>
                    <a:pt x="229" y="91"/>
                    <a:pt x="229" y="91"/>
                    <a:pt x="229" y="91"/>
                  </a:cubicBezTo>
                  <a:cubicBezTo>
                    <a:pt x="230" y="94"/>
                    <a:pt x="230" y="94"/>
                    <a:pt x="230" y="94"/>
                  </a:cubicBezTo>
                  <a:cubicBezTo>
                    <a:pt x="231" y="98"/>
                    <a:pt x="231" y="98"/>
                    <a:pt x="231" y="98"/>
                  </a:cubicBezTo>
                  <a:cubicBezTo>
                    <a:pt x="231" y="99"/>
                    <a:pt x="231" y="99"/>
                    <a:pt x="231" y="99"/>
                  </a:cubicBezTo>
                  <a:cubicBezTo>
                    <a:pt x="230" y="101"/>
                    <a:pt x="230" y="101"/>
                    <a:pt x="230" y="101"/>
                  </a:cubicBezTo>
                  <a:cubicBezTo>
                    <a:pt x="229" y="103"/>
                    <a:pt x="229" y="103"/>
                    <a:pt x="229" y="103"/>
                  </a:cubicBezTo>
                  <a:cubicBezTo>
                    <a:pt x="228" y="108"/>
                    <a:pt x="228" y="108"/>
                    <a:pt x="228" y="108"/>
                  </a:cubicBezTo>
                  <a:cubicBezTo>
                    <a:pt x="229" y="111"/>
                    <a:pt x="229" y="111"/>
                    <a:pt x="229" y="111"/>
                  </a:cubicBezTo>
                  <a:cubicBezTo>
                    <a:pt x="230" y="111"/>
                    <a:pt x="230" y="111"/>
                    <a:pt x="230" y="111"/>
                  </a:cubicBezTo>
                  <a:cubicBezTo>
                    <a:pt x="231" y="112"/>
                    <a:pt x="231" y="112"/>
                    <a:pt x="231" y="112"/>
                  </a:cubicBezTo>
                  <a:cubicBezTo>
                    <a:pt x="233" y="112"/>
                    <a:pt x="233" y="112"/>
                    <a:pt x="233" y="112"/>
                  </a:cubicBezTo>
                  <a:cubicBezTo>
                    <a:pt x="234" y="110"/>
                    <a:pt x="234" y="110"/>
                    <a:pt x="234" y="110"/>
                  </a:cubicBezTo>
                  <a:cubicBezTo>
                    <a:pt x="236" y="111"/>
                    <a:pt x="236" y="111"/>
                    <a:pt x="236" y="111"/>
                  </a:cubicBezTo>
                  <a:cubicBezTo>
                    <a:pt x="237" y="111"/>
                    <a:pt x="237" y="111"/>
                    <a:pt x="237" y="111"/>
                  </a:cubicBezTo>
                  <a:cubicBezTo>
                    <a:pt x="238" y="112"/>
                    <a:pt x="238" y="112"/>
                    <a:pt x="238" y="112"/>
                  </a:cubicBezTo>
                  <a:cubicBezTo>
                    <a:pt x="239" y="110"/>
                    <a:pt x="239" y="110"/>
                    <a:pt x="239" y="110"/>
                  </a:cubicBezTo>
                  <a:cubicBezTo>
                    <a:pt x="239" y="108"/>
                    <a:pt x="239" y="108"/>
                    <a:pt x="239" y="108"/>
                  </a:cubicBezTo>
                  <a:cubicBezTo>
                    <a:pt x="237" y="107"/>
                    <a:pt x="237" y="107"/>
                    <a:pt x="237" y="107"/>
                  </a:cubicBezTo>
                  <a:cubicBezTo>
                    <a:pt x="237" y="105"/>
                    <a:pt x="237" y="105"/>
                    <a:pt x="237" y="105"/>
                  </a:cubicBezTo>
                  <a:cubicBezTo>
                    <a:pt x="238" y="103"/>
                    <a:pt x="238" y="103"/>
                    <a:pt x="238" y="103"/>
                  </a:cubicBezTo>
                  <a:cubicBezTo>
                    <a:pt x="238" y="100"/>
                    <a:pt x="238" y="100"/>
                    <a:pt x="238" y="100"/>
                  </a:cubicBezTo>
                  <a:cubicBezTo>
                    <a:pt x="238" y="97"/>
                    <a:pt x="238" y="97"/>
                    <a:pt x="238" y="97"/>
                  </a:cubicBezTo>
                  <a:cubicBezTo>
                    <a:pt x="237" y="96"/>
                    <a:pt x="237" y="96"/>
                    <a:pt x="237" y="96"/>
                  </a:cubicBezTo>
                  <a:cubicBezTo>
                    <a:pt x="239" y="93"/>
                    <a:pt x="239" y="93"/>
                    <a:pt x="239" y="93"/>
                  </a:cubicBezTo>
                  <a:cubicBezTo>
                    <a:pt x="240" y="91"/>
                    <a:pt x="240" y="91"/>
                    <a:pt x="240" y="91"/>
                  </a:cubicBezTo>
                  <a:cubicBezTo>
                    <a:pt x="239" y="88"/>
                    <a:pt x="239" y="88"/>
                    <a:pt x="239" y="88"/>
                  </a:cubicBezTo>
                  <a:cubicBezTo>
                    <a:pt x="238" y="87"/>
                    <a:pt x="238" y="87"/>
                    <a:pt x="238" y="87"/>
                  </a:cubicBezTo>
                  <a:cubicBezTo>
                    <a:pt x="238" y="86"/>
                    <a:pt x="238" y="86"/>
                    <a:pt x="238" y="86"/>
                  </a:cubicBezTo>
                  <a:cubicBezTo>
                    <a:pt x="240" y="85"/>
                    <a:pt x="240" y="85"/>
                    <a:pt x="240" y="85"/>
                  </a:cubicBezTo>
                  <a:cubicBezTo>
                    <a:pt x="241" y="84"/>
                    <a:pt x="241" y="84"/>
                    <a:pt x="241" y="84"/>
                  </a:cubicBezTo>
                  <a:cubicBezTo>
                    <a:pt x="243" y="83"/>
                    <a:pt x="243" y="83"/>
                    <a:pt x="243" y="83"/>
                  </a:cubicBezTo>
                  <a:cubicBezTo>
                    <a:pt x="245" y="84"/>
                    <a:pt x="245" y="84"/>
                    <a:pt x="245" y="84"/>
                  </a:cubicBezTo>
                  <a:cubicBezTo>
                    <a:pt x="244" y="85"/>
                    <a:pt x="244" y="85"/>
                    <a:pt x="244" y="85"/>
                  </a:cubicBezTo>
                  <a:cubicBezTo>
                    <a:pt x="245" y="86"/>
                    <a:pt x="245" y="86"/>
                    <a:pt x="245" y="86"/>
                  </a:cubicBezTo>
                  <a:cubicBezTo>
                    <a:pt x="245" y="88"/>
                    <a:pt x="245" y="88"/>
                    <a:pt x="245" y="88"/>
                  </a:cubicBezTo>
                  <a:cubicBezTo>
                    <a:pt x="244" y="90"/>
                    <a:pt x="244" y="90"/>
                    <a:pt x="244" y="90"/>
                  </a:cubicBezTo>
                  <a:cubicBezTo>
                    <a:pt x="243" y="92"/>
                    <a:pt x="243" y="92"/>
                    <a:pt x="243" y="92"/>
                  </a:cubicBezTo>
                  <a:cubicBezTo>
                    <a:pt x="244" y="94"/>
                    <a:pt x="244" y="94"/>
                    <a:pt x="244" y="94"/>
                  </a:cubicBezTo>
                  <a:cubicBezTo>
                    <a:pt x="246" y="94"/>
                    <a:pt x="246" y="94"/>
                    <a:pt x="246" y="94"/>
                  </a:cubicBezTo>
                  <a:cubicBezTo>
                    <a:pt x="247" y="95"/>
                    <a:pt x="247" y="95"/>
                    <a:pt x="247" y="95"/>
                  </a:cubicBezTo>
                  <a:cubicBezTo>
                    <a:pt x="249" y="96"/>
                    <a:pt x="249" y="96"/>
                    <a:pt x="249" y="96"/>
                  </a:cubicBezTo>
                  <a:cubicBezTo>
                    <a:pt x="249" y="98"/>
                    <a:pt x="249" y="98"/>
                    <a:pt x="249" y="98"/>
                  </a:cubicBezTo>
                  <a:cubicBezTo>
                    <a:pt x="249" y="98"/>
                    <a:pt x="249" y="98"/>
                    <a:pt x="249" y="98"/>
                  </a:cubicBezTo>
                  <a:cubicBezTo>
                    <a:pt x="248" y="102"/>
                    <a:pt x="248" y="102"/>
                    <a:pt x="248" y="102"/>
                  </a:cubicBezTo>
                  <a:cubicBezTo>
                    <a:pt x="249" y="103"/>
                    <a:pt x="249" y="103"/>
                    <a:pt x="249" y="103"/>
                  </a:cubicBezTo>
                  <a:cubicBezTo>
                    <a:pt x="250" y="104"/>
                    <a:pt x="250" y="104"/>
                    <a:pt x="250" y="104"/>
                  </a:cubicBezTo>
                  <a:cubicBezTo>
                    <a:pt x="251" y="104"/>
                    <a:pt x="251" y="104"/>
                    <a:pt x="251" y="104"/>
                  </a:cubicBezTo>
                  <a:cubicBezTo>
                    <a:pt x="253" y="104"/>
                    <a:pt x="253" y="104"/>
                    <a:pt x="253" y="104"/>
                  </a:cubicBezTo>
                  <a:cubicBezTo>
                    <a:pt x="255" y="104"/>
                    <a:pt x="255" y="104"/>
                    <a:pt x="255" y="104"/>
                  </a:cubicBezTo>
                  <a:cubicBezTo>
                    <a:pt x="255" y="104"/>
                    <a:pt x="255" y="104"/>
                    <a:pt x="255" y="104"/>
                  </a:cubicBezTo>
                  <a:cubicBezTo>
                    <a:pt x="254" y="102"/>
                    <a:pt x="254" y="102"/>
                    <a:pt x="254" y="102"/>
                  </a:cubicBezTo>
                  <a:cubicBezTo>
                    <a:pt x="256" y="101"/>
                    <a:pt x="256" y="101"/>
                    <a:pt x="256" y="101"/>
                  </a:cubicBezTo>
                  <a:cubicBezTo>
                    <a:pt x="258" y="100"/>
                    <a:pt x="258" y="100"/>
                    <a:pt x="258" y="100"/>
                  </a:cubicBezTo>
                  <a:cubicBezTo>
                    <a:pt x="260" y="99"/>
                    <a:pt x="260" y="99"/>
                    <a:pt x="260" y="99"/>
                  </a:cubicBezTo>
                  <a:cubicBezTo>
                    <a:pt x="263" y="99"/>
                    <a:pt x="263" y="99"/>
                    <a:pt x="263" y="99"/>
                  </a:cubicBezTo>
                  <a:cubicBezTo>
                    <a:pt x="264" y="98"/>
                    <a:pt x="264" y="98"/>
                    <a:pt x="264" y="98"/>
                  </a:cubicBezTo>
                  <a:cubicBezTo>
                    <a:pt x="264" y="98"/>
                    <a:pt x="264" y="98"/>
                    <a:pt x="264" y="98"/>
                  </a:cubicBezTo>
                  <a:cubicBezTo>
                    <a:pt x="266" y="98"/>
                    <a:pt x="266" y="98"/>
                    <a:pt x="266" y="98"/>
                  </a:cubicBezTo>
                  <a:cubicBezTo>
                    <a:pt x="267" y="97"/>
                    <a:pt x="267" y="97"/>
                    <a:pt x="267" y="97"/>
                  </a:cubicBezTo>
                  <a:cubicBezTo>
                    <a:pt x="266" y="96"/>
                    <a:pt x="266" y="96"/>
                    <a:pt x="266" y="96"/>
                  </a:cubicBezTo>
                  <a:cubicBezTo>
                    <a:pt x="264" y="96"/>
                    <a:pt x="264" y="96"/>
                    <a:pt x="264" y="96"/>
                  </a:cubicBezTo>
                  <a:cubicBezTo>
                    <a:pt x="263" y="96"/>
                    <a:pt x="263" y="96"/>
                    <a:pt x="263" y="96"/>
                  </a:cubicBezTo>
                  <a:cubicBezTo>
                    <a:pt x="262" y="96"/>
                    <a:pt x="262" y="96"/>
                    <a:pt x="262" y="96"/>
                  </a:cubicBezTo>
                  <a:cubicBezTo>
                    <a:pt x="260" y="96"/>
                    <a:pt x="260" y="96"/>
                    <a:pt x="260" y="96"/>
                  </a:cubicBezTo>
                  <a:cubicBezTo>
                    <a:pt x="260" y="95"/>
                    <a:pt x="260" y="95"/>
                    <a:pt x="260" y="95"/>
                  </a:cubicBezTo>
                  <a:cubicBezTo>
                    <a:pt x="259" y="95"/>
                    <a:pt x="259" y="95"/>
                    <a:pt x="259" y="95"/>
                  </a:cubicBezTo>
                  <a:cubicBezTo>
                    <a:pt x="259" y="94"/>
                    <a:pt x="259" y="94"/>
                    <a:pt x="259" y="94"/>
                  </a:cubicBezTo>
                  <a:cubicBezTo>
                    <a:pt x="259" y="94"/>
                    <a:pt x="259" y="94"/>
                    <a:pt x="259" y="94"/>
                  </a:cubicBezTo>
                  <a:cubicBezTo>
                    <a:pt x="258" y="94"/>
                    <a:pt x="258" y="94"/>
                    <a:pt x="258" y="94"/>
                  </a:cubicBezTo>
                  <a:cubicBezTo>
                    <a:pt x="258" y="93"/>
                    <a:pt x="258" y="93"/>
                    <a:pt x="258" y="93"/>
                  </a:cubicBezTo>
                  <a:cubicBezTo>
                    <a:pt x="256" y="93"/>
                    <a:pt x="256" y="93"/>
                    <a:pt x="256" y="93"/>
                  </a:cubicBezTo>
                  <a:cubicBezTo>
                    <a:pt x="256" y="92"/>
                    <a:pt x="256" y="92"/>
                    <a:pt x="256" y="92"/>
                  </a:cubicBezTo>
                  <a:cubicBezTo>
                    <a:pt x="257" y="91"/>
                    <a:pt x="257" y="91"/>
                    <a:pt x="257" y="91"/>
                  </a:cubicBezTo>
                  <a:cubicBezTo>
                    <a:pt x="257" y="90"/>
                    <a:pt x="257" y="90"/>
                    <a:pt x="257" y="90"/>
                  </a:cubicBezTo>
                  <a:cubicBezTo>
                    <a:pt x="258" y="90"/>
                    <a:pt x="258" y="90"/>
                    <a:pt x="258" y="90"/>
                  </a:cubicBezTo>
                  <a:cubicBezTo>
                    <a:pt x="257" y="89"/>
                    <a:pt x="257" y="89"/>
                    <a:pt x="257" y="89"/>
                  </a:cubicBezTo>
                  <a:cubicBezTo>
                    <a:pt x="258" y="89"/>
                    <a:pt x="258" y="89"/>
                    <a:pt x="258" y="89"/>
                  </a:cubicBezTo>
                  <a:cubicBezTo>
                    <a:pt x="258" y="88"/>
                    <a:pt x="258" y="88"/>
                    <a:pt x="258" y="88"/>
                  </a:cubicBezTo>
                  <a:cubicBezTo>
                    <a:pt x="258" y="87"/>
                    <a:pt x="258" y="87"/>
                    <a:pt x="258" y="87"/>
                  </a:cubicBezTo>
                  <a:cubicBezTo>
                    <a:pt x="256" y="86"/>
                    <a:pt x="256" y="86"/>
                    <a:pt x="256" y="86"/>
                  </a:cubicBezTo>
                  <a:cubicBezTo>
                    <a:pt x="257" y="85"/>
                    <a:pt x="257" y="85"/>
                    <a:pt x="257" y="85"/>
                  </a:cubicBezTo>
                  <a:cubicBezTo>
                    <a:pt x="257" y="84"/>
                    <a:pt x="257" y="84"/>
                    <a:pt x="257" y="84"/>
                  </a:cubicBezTo>
                  <a:cubicBezTo>
                    <a:pt x="255" y="83"/>
                    <a:pt x="255" y="83"/>
                    <a:pt x="255" y="83"/>
                  </a:cubicBezTo>
                  <a:cubicBezTo>
                    <a:pt x="254" y="83"/>
                    <a:pt x="254" y="83"/>
                    <a:pt x="254" y="83"/>
                  </a:cubicBezTo>
                  <a:cubicBezTo>
                    <a:pt x="253" y="82"/>
                    <a:pt x="253" y="82"/>
                    <a:pt x="253" y="82"/>
                  </a:cubicBezTo>
                  <a:cubicBezTo>
                    <a:pt x="251" y="79"/>
                    <a:pt x="251" y="79"/>
                    <a:pt x="251" y="79"/>
                  </a:cubicBezTo>
                  <a:cubicBezTo>
                    <a:pt x="249" y="78"/>
                    <a:pt x="249" y="78"/>
                    <a:pt x="249" y="78"/>
                  </a:cubicBezTo>
                  <a:cubicBezTo>
                    <a:pt x="248" y="76"/>
                    <a:pt x="248" y="76"/>
                    <a:pt x="248" y="76"/>
                  </a:cubicBezTo>
                  <a:cubicBezTo>
                    <a:pt x="249" y="75"/>
                    <a:pt x="249" y="75"/>
                    <a:pt x="249" y="75"/>
                  </a:cubicBezTo>
                  <a:cubicBezTo>
                    <a:pt x="249" y="75"/>
                    <a:pt x="249" y="75"/>
                    <a:pt x="249" y="75"/>
                  </a:cubicBezTo>
                  <a:cubicBezTo>
                    <a:pt x="250" y="76"/>
                    <a:pt x="250" y="76"/>
                    <a:pt x="250" y="76"/>
                  </a:cubicBezTo>
                  <a:cubicBezTo>
                    <a:pt x="251" y="76"/>
                    <a:pt x="251" y="76"/>
                    <a:pt x="251" y="76"/>
                  </a:cubicBezTo>
                  <a:cubicBezTo>
                    <a:pt x="253" y="75"/>
                    <a:pt x="253" y="75"/>
                    <a:pt x="253" y="75"/>
                  </a:cubicBezTo>
                  <a:cubicBezTo>
                    <a:pt x="253" y="74"/>
                    <a:pt x="253" y="74"/>
                    <a:pt x="253" y="74"/>
                  </a:cubicBezTo>
                  <a:cubicBezTo>
                    <a:pt x="257" y="72"/>
                    <a:pt x="257" y="72"/>
                    <a:pt x="257" y="72"/>
                  </a:cubicBezTo>
                  <a:cubicBezTo>
                    <a:pt x="260" y="70"/>
                    <a:pt x="260" y="70"/>
                    <a:pt x="260" y="70"/>
                  </a:cubicBezTo>
                  <a:cubicBezTo>
                    <a:pt x="261" y="68"/>
                    <a:pt x="261" y="68"/>
                    <a:pt x="261" y="68"/>
                  </a:cubicBezTo>
                  <a:cubicBezTo>
                    <a:pt x="263" y="67"/>
                    <a:pt x="263" y="67"/>
                    <a:pt x="263" y="67"/>
                  </a:cubicBezTo>
                  <a:cubicBezTo>
                    <a:pt x="263" y="66"/>
                    <a:pt x="263" y="66"/>
                    <a:pt x="263" y="66"/>
                  </a:cubicBezTo>
                  <a:cubicBezTo>
                    <a:pt x="265" y="66"/>
                    <a:pt x="265" y="66"/>
                    <a:pt x="265" y="66"/>
                  </a:cubicBezTo>
                  <a:cubicBezTo>
                    <a:pt x="267" y="66"/>
                    <a:pt x="267" y="66"/>
                    <a:pt x="267" y="66"/>
                  </a:cubicBezTo>
                  <a:cubicBezTo>
                    <a:pt x="268" y="67"/>
                    <a:pt x="268" y="67"/>
                    <a:pt x="268" y="67"/>
                  </a:cubicBezTo>
                  <a:cubicBezTo>
                    <a:pt x="270" y="64"/>
                    <a:pt x="270" y="64"/>
                    <a:pt x="270" y="64"/>
                  </a:cubicBezTo>
                  <a:cubicBezTo>
                    <a:pt x="270" y="63"/>
                    <a:pt x="270" y="63"/>
                    <a:pt x="270" y="63"/>
                  </a:cubicBezTo>
                  <a:cubicBezTo>
                    <a:pt x="268" y="62"/>
                    <a:pt x="268" y="62"/>
                    <a:pt x="268" y="62"/>
                  </a:cubicBezTo>
                  <a:cubicBezTo>
                    <a:pt x="263" y="62"/>
                    <a:pt x="263" y="62"/>
                    <a:pt x="263" y="62"/>
                  </a:cubicBezTo>
                  <a:cubicBezTo>
                    <a:pt x="262" y="64"/>
                    <a:pt x="262" y="64"/>
                    <a:pt x="262" y="64"/>
                  </a:cubicBezTo>
                  <a:cubicBezTo>
                    <a:pt x="259" y="64"/>
                    <a:pt x="259" y="64"/>
                    <a:pt x="259" y="64"/>
                  </a:cubicBezTo>
                  <a:cubicBezTo>
                    <a:pt x="257" y="64"/>
                    <a:pt x="257" y="64"/>
                    <a:pt x="257" y="64"/>
                  </a:cubicBezTo>
                  <a:cubicBezTo>
                    <a:pt x="256" y="66"/>
                    <a:pt x="256" y="66"/>
                    <a:pt x="256" y="66"/>
                  </a:cubicBezTo>
                  <a:cubicBezTo>
                    <a:pt x="254" y="66"/>
                    <a:pt x="254" y="66"/>
                    <a:pt x="254" y="66"/>
                  </a:cubicBezTo>
                  <a:cubicBezTo>
                    <a:pt x="253" y="66"/>
                    <a:pt x="253" y="66"/>
                    <a:pt x="253" y="66"/>
                  </a:cubicBezTo>
                  <a:cubicBezTo>
                    <a:pt x="251" y="65"/>
                    <a:pt x="251" y="65"/>
                    <a:pt x="251" y="65"/>
                  </a:cubicBezTo>
                  <a:cubicBezTo>
                    <a:pt x="249" y="65"/>
                    <a:pt x="249" y="65"/>
                    <a:pt x="249" y="65"/>
                  </a:cubicBezTo>
                  <a:cubicBezTo>
                    <a:pt x="247" y="67"/>
                    <a:pt x="247" y="67"/>
                    <a:pt x="247" y="67"/>
                  </a:cubicBezTo>
                  <a:cubicBezTo>
                    <a:pt x="246" y="70"/>
                    <a:pt x="246" y="70"/>
                    <a:pt x="246" y="70"/>
                  </a:cubicBezTo>
                  <a:cubicBezTo>
                    <a:pt x="244" y="71"/>
                    <a:pt x="244" y="71"/>
                    <a:pt x="244" y="71"/>
                  </a:cubicBezTo>
                  <a:cubicBezTo>
                    <a:pt x="242" y="71"/>
                    <a:pt x="242" y="71"/>
                    <a:pt x="242" y="71"/>
                  </a:cubicBezTo>
                  <a:cubicBezTo>
                    <a:pt x="242" y="70"/>
                    <a:pt x="242" y="70"/>
                    <a:pt x="242" y="70"/>
                  </a:cubicBezTo>
                  <a:cubicBezTo>
                    <a:pt x="239" y="67"/>
                    <a:pt x="239" y="67"/>
                    <a:pt x="239" y="67"/>
                  </a:cubicBezTo>
                  <a:cubicBezTo>
                    <a:pt x="237" y="65"/>
                    <a:pt x="237" y="65"/>
                    <a:pt x="237" y="65"/>
                  </a:cubicBezTo>
                  <a:cubicBezTo>
                    <a:pt x="236" y="62"/>
                    <a:pt x="236" y="62"/>
                    <a:pt x="236" y="62"/>
                  </a:cubicBezTo>
                  <a:cubicBezTo>
                    <a:pt x="236" y="58"/>
                    <a:pt x="236" y="58"/>
                    <a:pt x="236" y="58"/>
                  </a:cubicBezTo>
                  <a:cubicBezTo>
                    <a:pt x="237" y="54"/>
                    <a:pt x="237" y="54"/>
                    <a:pt x="237" y="54"/>
                  </a:cubicBezTo>
                  <a:cubicBezTo>
                    <a:pt x="239" y="53"/>
                    <a:pt x="239" y="53"/>
                    <a:pt x="239" y="53"/>
                  </a:cubicBezTo>
                  <a:close/>
                  <a:moveTo>
                    <a:pt x="132" y="45"/>
                  </a:moveTo>
                  <a:cubicBezTo>
                    <a:pt x="134" y="42"/>
                    <a:pt x="134" y="42"/>
                    <a:pt x="134" y="42"/>
                  </a:cubicBezTo>
                  <a:cubicBezTo>
                    <a:pt x="136" y="39"/>
                    <a:pt x="136" y="39"/>
                    <a:pt x="136" y="39"/>
                  </a:cubicBezTo>
                  <a:cubicBezTo>
                    <a:pt x="137" y="38"/>
                    <a:pt x="137" y="38"/>
                    <a:pt x="137" y="38"/>
                  </a:cubicBezTo>
                  <a:cubicBezTo>
                    <a:pt x="138" y="38"/>
                    <a:pt x="138" y="38"/>
                    <a:pt x="138" y="38"/>
                  </a:cubicBezTo>
                  <a:cubicBezTo>
                    <a:pt x="140" y="41"/>
                    <a:pt x="140" y="41"/>
                    <a:pt x="140" y="41"/>
                  </a:cubicBezTo>
                  <a:cubicBezTo>
                    <a:pt x="143" y="43"/>
                    <a:pt x="143" y="43"/>
                    <a:pt x="143" y="43"/>
                  </a:cubicBezTo>
                  <a:cubicBezTo>
                    <a:pt x="144" y="44"/>
                    <a:pt x="144" y="44"/>
                    <a:pt x="144" y="44"/>
                  </a:cubicBezTo>
                  <a:cubicBezTo>
                    <a:pt x="146" y="46"/>
                    <a:pt x="146" y="46"/>
                    <a:pt x="146" y="46"/>
                  </a:cubicBezTo>
                  <a:cubicBezTo>
                    <a:pt x="146" y="48"/>
                    <a:pt x="146" y="48"/>
                    <a:pt x="146" y="48"/>
                  </a:cubicBezTo>
                  <a:cubicBezTo>
                    <a:pt x="148" y="48"/>
                    <a:pt x="148" y="48"/>
                    <a:pt x="148" y="48"/>
                  </a:cubicBezTo>
                  <a:cubicBezTo>
                    <a:pt x="151" y="47"/>
                    <a:pt x="151" y="47"/>
                    <a:pt x="151" y="47"/>
                  </a:cubicBezTo>
                  <a:cubicBezTo>
                    <a:pt x="151" y="46"/>
                    <a:pt x="151" y="46"/>
                    <a:pt x="151" y="46"/>
                  </a:cubicBezTo>
                  <a:cubicBezTo>
                    <a:pt x="153" y="46"/>
                    <a:pt x="153" y="46"/>
                    <a:pt x="153" y="46"/>
                  </a:cubicBezTo>
                  <a:cubicBezTo>
                    <a:pt x="155" y="45"/>
                    <a:pt x="155" y="45"/>
                    <a:pt x="155" y="45"/>
                  </a:cubicBezTo>
                  <a:cubicBezTo>
                    <a:pt x="160" y="46"/>
                    <a:pt x="160" y="46"/>
                    <a:pt x="160" y="46"/>
                  </a:cubicBezTo>
                  <a:cubicBezTo>
                    <a:pt x="165" y="44"/>
                    <a:pt x="165" y="44"/>
                    <a:pt x="165" y="44"/>
                  </a:cubicBezTo>
                  <a:cubicBezTo>
                    <a:pt x="166" y="42"/>
                    <a:pt x="166" y="42"/>
                    <a:pt x="166" y="42"/>
                  </a:cubicBezTo>
                  <a:cubicBezTo>
                    <a:pt x="171" y="42"/>
                    <a:pt x="171" y="42"/>
                    <a:pt x="171" y="42"/>
                  </a:cubicBezTo>
                  <a:cubicBezTo>
                    <a:pt x="173" y="43"/>
                    <a:pt x="173" y="43"/>
                    <a:pt x="173" y="43"/>
                  </a:cubicBezTo>
                  <a:cubicBezTo>
                    <a:pt x="174" y="44"/>
                    <a:pt x="174" y="44"/>
                    <a:pt x="174" y="44"/>
                  </a:cubicBezTo>
                  <a:cubicBezTo>
                    <a:pt x="176" y="44"/>
                    <a:pt x="176" y="44"/>
                    <a:pt x="176" y="44"/>
                  </a:cubicBezTo>
                  <a:cubicBezTo>
                    <a:pt x="180" y="42"/>
                    <a:pt x="180" y="42"/>
                    <a:pt x="180" y="42"/>
                  </a:cubicBezTo>
                  <a:cubicBezTo>
                    <a:pt x="185" y="42"/>
                    <a:pt x="185" y="42"/>
                    <a:pt x="185" y="42"/>
                  </a:cubicBezTo>
                  <a:cubicBezTo>
                    <a:pt x="184" y="40"/>
                    <a:pt x="184" y="40"/>
                    <a:pt x="184" y="40"/>
                  </a:cubicBezTo>
                  <a:cubicBezTo>
                    <a:pt x="188" y="35"/>
                    <a:pt x="188" y="35"/>
                    <a:pt x="188" y="35"/>
                  </a:cubicBezTo>
                  <a:cubicBezTo>
                    <a:pt x="190" y="31"/>
                    <a:pt x="190" y="31"/>
                    <a:pt x="190" y="31"/>
                  </a:cubicBezTo>
                  <a:cubicBezTo>
                    <a:pt x="193" y="26"/>
                    <a:pt x="193" y="26"/>
                    <a:pt x="193" y="26"/>
                  </a:cubicBezTo>
                  <a:cubicBezTo>
                    <a:pt x="195" y="19"/>
                    <a:pt x="195" y="19"/>
                    <a:pt x="195" y="19"/>
                  </a:cubicBezTo>
                  <a:cubicBezTo>
                    <a:pt x="195" y="17"/>
                    <a:pt x="195" y="17"/>
                    <a:pt x="195" y="17"/>
                  </a:cubicBezTo>
                  <a:cubicBezTo>
                    <a:pt x="196" y="16"/>
                    <a:pt x="196" y="16"/>
                    <a:pt x="196" y="16"/>
                  </a:cubicBezTo>
                  <a:cubicBezTo>
                    <a:pt x="195" y="15"/>
                    <a:pt x="195" y="15"/>
                    <a:pt x="195" y="15"/>
                  </a:cubicBezTo>
                  <a:cubicBezTo>
                    <a:pt x="197" y="12"/>
                    <a:pt x="197" y="12"/>
                    <a:pt x="197" y="12"/>
                  </a:cubicBezTo>
                  <a:cubicBezTo>
                    <a:pt x="199" y="13"/>
                    <a:pt x="199" y="13"/>
                    <a:pt x="199" y="13"/>
                  </a:cubicBezTo>
                  <a:cubicBezTo>
                    <a:pt x="202" y="13"/>
                    <a:pt x="202" y="13"/>
                    <a:pt x="202" y="13"/>
                  </a:cubicBezTo>
                  <a:cubicBezTo>
                    <a:pt x="206" y="13"/>
                    <a:pt x="206" y="13"/>
                    <a:pt x="206" y="13"/>
                  </a:cubicBezTo>
                  <a:cubicBezTo>
                    <a:pt x="207" y="13"/>
                    <a:pt x="207" y="13"/>
                    <a:pt x="207" y="13"/>
                  </a:cubicBezTo>
                  <a:cubicBezTo>
                    <a:pt x="210" y="13"/>
                    <a:pt x="210" y="13"/>
                    <a:pt x="210" y="13"/>
                  </a:cubicBezTo>
                  <a:cubicBezTo>
                    <a:pt x="212" y="14"/>
                    <a:pt x="212" y="14"/>
                    <a:pt x="212" y="14"/>
                  </a:cubicBezTo>
                  <a:cubicBezTo>
                    <a:pt x="212" y="15"/>
                    <a:pt x="212" y="15"/>
                    <a:pt x="212" y="15"/>
                  </a:cubicBezTo>
                  <a:cubicBezTo>
                    <a:pt x="211" y="15"/>
                    <a:pt x="211" y="15"/>
                    <a:pt x="211" y="15"/>
                  </a:cubicBezTo>
                  <a:cubicBezTo>
                    <a:pt x="211" y="16"/>
                    <a:pt x="211" y="16"/>
                    <a:pt x="211" y="16"/>
                  </a:cubicBezTo>
                  <a:cubicBezTo>
                    <a:pt x="210" y="17"/>
                    <a:pt x="210" y="17"/>
                    <a:pt x="210" y="17"/>
                  </a:cubicBezTo>
                  <a:cubicBezTo>
                    <a:pt x="212" y="17"/>
                    <a:pt x="212" y="17"/>
                    <a:pt x="212" y="17"/>
                  </a:cubicBezTo>
                  <a:cubicBezTo>
                    <a:pt x="214" y="20"/>
                    <a:pt x="214" y="20"/>
                    <a:pt x="214" y="20"/>
                  </a:cubicBezTo>
                  <a:cubicBezTo>
                    <a:pt x="212" y="20"/>
                    <a:pt x="212" y="20"/>
                    <a:pt x="212" y="20"/>
                  </a:cubicBezTo>
                  <a:cubicBezTo>
                    <a:pt x="210" y="20"/>
                    <a:pt x="210" y="20"/>
                    <a:pt x="210" y="20"/>
                  </a:cubicBezTo>
                  <a:cubicBezTo>
                    <a:pt x="209" y="20"/>
                    <a:pt x="209" y="20"/>
                    <a:pt x="209" y="20"/>
                  </a:cubicBezTo>
                  <a:cubicBezTo>
                    <a:pt x="211" y="22"/>
                    <a:pt x="211" y="22"/>
                    <a:pt x="211" y="22"/>
                  </a:cubicBezTo>
                  <a:cubicBezTo>
                    <a:pt x="211" y="22"/>
                    <a:pt x="211" y="22"/>
                    <a:pt x="211" y="22"/>
                  </a:cubicBezTo>
                  <a:cubicBezTo>
                    <a:pt x="212" y="24"/>
                    <a:pt x="212" y="24"/>
                    <a:pt x="212" y="24"/>
                  </a:cubicBezTo>
                  <a:cubicBezTo>
                    <a:pt x="211" y="24"/>
                    <a:pt x="211" y="24"/>
                    <a:pt x="211" y="24"/>
                  </a:cubicBezTo>
                  <a:cubicBezTo>
                    <a:pt x="210" y="25"/>
                    <a:pt x="210" y="25"/>
                    <a:pt x="210" y="25"/>
                  </a:cubicBezTo>
                  <a:cubicBezTo>
                    <a:pt x="212" y="27"/>
                    <a:pt x="212" y="27"/>
                    <a:pt x="212" y="27"/>
                  </a:cubicBezTo>
                  <a:cubicBezTo>
                    <a:pt x="212" y="28"/>
                    <a:pt x="212" y="28"/>
                    <a:pt x="212" y="28"/>
                  </a:cubicBezTo>
                  <a:cubicBezTo>
                    <a:pt x="215" y="32"/>
                    <a:pt x="215" y="32"/>
                    <a:pt x="215" y="32"/>
                  </a:cubicBezTo>
                  <a:cubicBezTo>
                    <a:pt x="217" y="33"/>
                    <a:pt x="217" y="33"/>
                    <a:pt x="217" y="33"/>
                  </a:cubicBezTo>
                  <a:cubicBezTo>
                    <a:pt x="216" y="35"/>
                    <a:pt x="216" y="35"/>
                    <a:pt x="216" y="35"/>
                  </a:cubicBezTo>
                  <a:cubicBezTo>
                    <a:pt x="213" y="35"/>
                    <a:pt x="213" y="35"/>
                    <a:pt x="213" y="35"/>
                  </a:cubicBezTo>
                  <a:cubicBezTo>
                    <a:pt x="213" y="37"/>
                    <a:pt x="213" y="37"/>
                    <a:pt x="213" y="37"/>
                  </a:cubicBezTo>
                  <a:cubicBezTo>
                    <a:pt x="214" y="37"/>
                    <a:pt x="214" y="37"/>
                    <a:pt x="214" y="37"/>
                  </a:cubicBezTo>
                  <a:cubicBezTo>
                    <a:pt x="214" y="39"/>
                    <a:pt x="214" y="39"/>
                    <a:pt x="214" y="39"/>
                  </a:cubicBezTo>
                  <a:cubicBezTo>
                    <a:pt x="216" y="40"/>
                    <a:pt x="216" y="40"/>
                    <a:pt x="216" y="40"/>
                  </a:cubicBezTo>
                  <a:cubicBezTo>
                    <a:pt x="220" y="43"/>
                    <a:pt x="220" y="43"/>
                    <a:pt x="220" y="43"/>
                  </a:cubicBezTo>
                  <a:cubicBezTo>
                    <a:pt x="221" y="43"/>
                    <a:pt x="221" y="43"/>
                    <a:pt x="221" y="43"/>
                  </a:cubicBezTo>
                  <a:cubicBezTo>
                    <a:pt x="223" y="45"/>
                    <a:pt x="223" y="45"/>
                    <a:pt x="223" y="45"/>
                  </a:cubicBezTo>
                  <a:cubicBezTo>
                    <a:pt x="223" y="46"/>
                    <a:pt x="223" y="46"/>
                    <a:pt x="223" y="46"/>
                  </a:cubicBezTo>
                  <a:cubicBezTo>
                    <a:pt x="225" y="47"/>
                    <a:pt x="225" y="47"/>
                    <a:pt x="225" y="47"/>
                  </a:cubicBezTo>
                  <a:cubicBezTo>
                    <a:pt x="224" y="48"/>
                    <a:pt x="224" y="48"/>
                    <a:pt x="224" y="48"/>
                  </a:cubicBezTo>
                  <a:cubicBezTo>
                    <a:pt x="223" y="49"/>
                    <a:pt x="223" y="49"/>
                    <a:pt x="223" y="49"/>
                  </a:cubicBezTo>
                  <a:cubicBezTo>
                    <a:pt x="222" y="48"/>
                    <a:pt x="222" y="48"/>
                    <a:pt x="222" y="48"/>
                  </a:cubicBezTo>
                  <a:cubicBezTo>
                    <a:pt x="220" y="49"/>
                    <a:pt x="220" y="49"/>
                    <a:pt x="220" y="49"/>
                  </a:cubicBezTo>
                  <a:cubicBezTo>
                    <a:pt x="218" y="49"/>
                    <a:pt x="218" y="49"/>
                    <a:pt x="218" y="49"/>
                  </a:cubicBezTo>
                  <a:cubicBezTo>
                    <a:pt x="215" y="46"/>
                    <a:pt x="215" y="46"/>
                    <a:pt x="215" y="46"/>
                  </a:cubicBezTo>
                  <a:cubicBezTo>
                    <a:pt x="216" y="49"/>
                    <a:pt x="216" y="49"/>
                    <a:pt x="216" y="49"/>
                  </a:cubicBezTo>
                  <a:cubicBezTo>
                    <a:pt x="215" y="50"/>
                    <a:pt x="215" y="50"/>
                    <a:pt x="215" y="50"/>
                  </a:cubicBezTo>
                  <a:cubicBezTo>
                    <a:pt x="214" y="48"/>
                    <a:pt x="214" y="48"/>
                    <a:pt x="214" y="48"/>
                  </a:cubicBezTo>
                  <a:cubicBezTo>
                    <a:pt x="212" y="50"/>
                    <a:pt x="212" y="50"/>
                    <a:pt x="212" y="50"/>
                  </a:cubicBezTo>
                  <a:cubicBezTo>
                    <a:pt x="212" y="52"/>
                    <a:pt x="212" y="52"/>
                    <a:pt x="212" y="52"/>
                  </a:cubicBezTo>
                  <a:cubicBezTo>
                    <a:pt x="211" y="53"/>
                    <a:pt x="211" y="53"/>
                    <a:pt x="211" y="53"/>
                  </a:cubicBezTo>
                  <a:cubicBezTo>
                    <a:pt x="211" y="56"/>
                    <a:pt x="211" y="56"/>
                    <a:pt x="211" y="56"/>
                  </a:cubicBezTo>
                  <a:cubicBezTo>
                    <a:pt x="210" y="58"/>
                    <a:pt x="210" y="58"/>
                    <a:pt x="210" y="58"/>
                  </a:cubicBezTo>
                  <a:cubicBezTo>
                    <a:pt x="210" y="61"/>
                    <a:pt x="210" y="61"/>
                    <a:pt x="210" y="61"/>
                  </a:cubicBezTo>
                  <a:cubicBezTo>
                    <a:pt x="207" y="63"/>
                    <a:pt x="207" y="63"/>
                    <a:pt x="207" y="63"/>
                  </a:cubicBezTo>
                  <a:cubicBezTo>
                    <a:pt x="208" y="65"/>
                    <a:pt x="208" y="65"/>
                    <a:pt x="208" y="65"/>
                  </a:cubicBezTo>
                  <a:cubicBezTo>
                    <a:pt x="207" y="67"/>
                    <a:pt x="207" y="67"/>
                    <a:pt x="207" y="67"/>
                  </a:cubicBezTo>
                  <a:cubicBezTo>
                    <a:pt x="205" y="69"/>
                    <a:pt x="205" y="69"/>
                    <a:pt x="205" y="69"/>
                  </a:cubicBezTo>
                  <a:cubicBezTo>
                    <a:pt x="204" y="67"/>
                    <a:pt x="204" y="67"/>
                    <a:pt x="204" y="67"/>
                  </a:cubicBezTo>
                  <a:cubicBezTo>
                    <a:pt x="204" y="67"/>
                    <a:pt x="204" y="67"/>
                    <a:pt x="204" y="67"/>
                  </a:cubicBezTo>
                  <a:cubicBezTo>
                    <a:pt x="204" y="68"/>
                    <a:pt x="204" y="68"/>
                    <a:pt x="204" y="68"/>
                  </a:cubicBezTo>
                  <a:cubicBezTo>
                    <a:pt x="204" y="70"/>
                    <a:pt x="204" y="70"/>
                    <a:pt x="204" y="70"/>
                  </a:cubicBezTo>
                  <a:cubicBezTo>
                    <a:pt x="202" y="72"/>
                    <a:pt x="202" y="72"/>
                    <a:pt x="202" y="72"/>
                  </a:cubicBezTo>
                  <a:cubicBezTo>
                    <a:pt x="202" y="73"/>
                    <a:pt x="202" y="73"/>
                    <a:pt x="202" y="73"/>
                  </a:cubicBezTo>
                  <a:cubicBezTo>
                    <a:pt x="200" y="74"/>
                    <a:pt x="200" y="74"/>
                    <a:pt x="200" y="74"/>
                  </a:cubicBezTo>
                  <a:cubicBezTo>
                    <a:pt x="199" y="74"/>
                    <a:pt x="199" y="74"/>
                    <a:pt x="199" y="74"/>
                  </a:cubicBezTo>
                  <a:cubicBezTo>
                    <a:pt x="199" y="75"/>
                    <a:pt x="199" y="75"/>
                    <a:pt x="199" y="75"/>
                  </a:cubicBezTo>
                  <a:cubicBezTo>
                    <a:pt x="199" y="76"/>
                    <a:pt x="199" y="76"/>
                    <a:pt x="199" y="76"/>
                  </a:cubicBezTo>
                  <a:cubicBezTo>
                    <a:pt x="201" y="76"/>
                    <a:pt x="201" y="76"/>
                    <a:pt x="201" y="76"/>
                  </a:cubicBezTo>
                  <a:cubicBezTo>
                    <a:pt x="201" y="76"/>
                    <a:pt x="201" y="76"/>
                    <a:pt x="201" y="76"/>
                  </a:cubicBezTo>
                  <a:cubicBezTo>
                    <a:pt x="201" y="78"/>
                    <a:pt x="201" y="78"/>
                    <a:pt x="201" y="78"/>
                  </a:cubicBezTo>
                  <a:cubicBezTo>
                    <a:pt x="200" y="78"/>
                    <a:pt x="200" y="78"/>
                    <a:pt x="200" y="78"/>
                  </a:cubicBezTo>
                  <a:cubicBezTo>
                    <a:pt x="201" y="79"/>
                    <a:pt x="201" y="79"/>
                    <a:pt x="201" y="79"/>
                  </a:cubicBezTo>
                  <a:cubicBezTo>
                    <a:pt x="202" y="79"/>
                    <a:pt x="202" y="79"/>
                    <a:pt x="202" y="79"/>
                  </a:cubicBezTo>
                  <a:cubicBezTo>
                    <a:pt x="202" y="80"/>
                    <a:pt x="202" y="80"/>
                    <a:pt x="202" y="80"/>
                  </a:cubicBezTo>
                  <a:cubicBezTo>
                    <a:pt x="201" y="82"/>
                    <a:pt x="201" y="82"/>
                    <a:pt x="201" y="82"/>
                  </a:cubicBezTo>
                  <a:cubicBezTo>
                    <a:pt x="200" y="81"/>
                    <a:pt x="200" y="81"/>
                    <a:pt x="200" y="81"/>
                  </a:cubicBezTo>
                  <a:cubicBezTo>
                    <a:pt x="199" y="81"/>
                    <a:pt x="199" y="81"/>
                    <a:pt x="199" y="81"/>
                  </a:cubicBezTo>
                  <a:cubicBezTo>
                    <a:pt x="199" y="81"/>
                    <a:pt x="199" y="81"/>
                    <a:pt x="199" y="81"/>
                  </a:cubicBezTo>
                  <a:cubicBezTo>
                    <a:pt x="200" y="82"/>
                    <a:pt x="200" y="82"/>
                    <a:pt x="200" y="82"/>
                  </a:cubicBezTo>
                  <a:cubicBezTo>
                    <a:pt x="201" y="83"/>
                    <a:pt x="201" y="83"/>
                    <a:pt x="201" y="83"/>
                  </a:cubicBezTo>
                  <a:cubicBezTo>
                    <a:pt x="199" y="86"/>
                    <a:pt x="199" y="86"/>
                    <a:pt x="199" y="86"/>
                  </a:cubicBezTo>
                  <a:cubicBezTo>
                    <a:pt x="198" y="86"/>
                    <a:pt x="198" y="86"/>
                    <a:pt x="198" y="86"/>
                  </a:cubicBezTo>
                  <a:cubicBezTo>
                    <a:pt x="198" y="85"/>
                    <a:pt x="198" y="85"/>
                    <a:pt x="198" y="85"/>
                  </a:cubicBezTo>
                  <a:cubicBezTo>
                    <a:pt x="197" y="87"/>
                    <a:pt x="197" y="87"/>
                    <a:pt x="197" y="87"/>
                  </a:cubicBezTo>
                  <a:cubicBezTo>
                    <a:pt x="197" y="89"/>
                    <a:pt x="197" y="89"/>
                    <a:pt x="197" y="89"/>
                  </a:cubicBezTo>
                  <a:cubicBezTo>
                    <a:pt x="195" y="92"/>
                    <a:pt x="195" y="92"/>
                    <a:pt x="195" y="92"/>
                  </a:cubicBezTo>
                  <a:cubicBezTo>
                    <a:pt x="192" y="95"/>
                    <a:pt x="192" y="95"/>
                    <a:pt x="192" y="95"/>
                  </a:cubicBezTo>
                  <a:cubicBezTo>
                    <a:pt x="190" y="95"/>
                    <a:pt x="190" y="95"/>
                    <a:pt x="190" y="95"/>
                  </a:cubicBezTo>
                  <a:cubicBezTo>
                    <a:pt x="186" y="97"/>
                    <a:pt x="186" y="97"/>
                    <a:pt x="186" y="97"/>
                  </a:cubicBezTo>
                  <a:cubicBezTo>
                    <a:pt x="184" y="97"/>
                    <a:pt x="184" y="97"/>
                    <a:pt x="184" y="97"/>
                  </a:cubicBezTo>
                  <a:cubicBezTo>
                    <a:pt x="183" y="95"/>
                    <a:pt x="183" y="95"/>
                    <a:pt x="183" y="95"/>
                  </a:cubicBezTo>
                  <a:cubicBezTo>
                    <a:pt x="184" y="93"/>
                    <a:pt x="184" y="93"/>
                    <a:pt x="184" y="93"/>
                  </a:cubicBezTo>
                  <a:cubicBezTo>
                    <a:pt x="183" y="92"/>
                    <a:pt x="183" y="92"/>
                    <a:pt x="183" y="92"/>
                  </a:cubicBezTo>
                  <a:cubicBezTo>
                    <a:pt x="182" y="91"/>
                    <a:pt x="182" y="91"/>
                    <a:pt x="182" y="91"/>
                  </a:cubicBezTo>
                  <a:cubicBezTo>
                    <a:pt x="181" y="91"/>
                    <a:pt x="181" y="91"/>
                    <a:pt x="181" y="91"/>
                  </a:cubicBezTo>
                  <a:cubicBezTo>
                    <a:pt x="180" y="90"/>
                    <a:pt x="180" y="90"/>
                    <a:pt x="180" y="90"/>
                  </a:cubicBezTo>
                  <a:cubicBezTo>
                    <a:pt x="180" y="91"/>
                    <a:pt x="180" y="91"/>
                    <a:pt x="180" y="91"/>
                  </a:cubicBezTo>
                  <a:cubicBezTo>
                    <a:pt x="178" y="90"/>
                    <a:pt x="178" y="90"/>
                    <a:pt x="178" y="90"/>
                  </a:cubicBezTo>
                  <a:cubicBezTo>
                    <a:pt x="177" y="89"/>
                    <a:pt x="177" y="89"/>
                    <a:pt x="177" y="89"/>
                  </a:cubicBezTo>
                  <a:cubicBezTo>
                    <a:pt x="177" y="90"/>
                    <a:pt x="177" y="90"/>
                    <a:pt x="177" y="90"/>
                  </a:cubicBezTo>
                  <a:cubicBezTo>
                    <a:pt x="177" y="91"/>
                    <a:pt x="177" y="91"/>
                    <a:pt x="177" y="91"/>
                  </a:cubicBezTo>
                  <a:cubicBezTo>
                    <a:pt x="175" y="91"/>
                    <a:pt x="175" y="91"/>
                    <a:pt x="175" y="91"/>
                  </a:cubicBezTo>
                  <a:cubicBezTo>
                    <a:pt x="175" y="90"/>
                    <a:pt x="175" y="90"/>
                    <a:pt x="175" y="90"/>
                  </a:cubicBezTo>
                  <a:cubicBezTo>
                    <a:pt x="175" y="88"/>
                    <a:pt x="175" y="88"/>
                    <a:pt x="175" y="88"/>
                  </a:cubicBezTo>
                  <a:cubicBezTo>
                    <a:pt x="174" y="88"/>
                    <a:pt x="174" y="88"/>
                    <a:pt x="174" y="88"/>
                  </a:cubicBezTo>
                  <a:cubicBezTo>
                    <a:pt x="173" y="88"/>
                    <a:pt x="173" y="88"/>
                    <a:pt x="173" y="88"/>
                  </a:cubicBezTo>
                  <a:cubicBezTo>
                    <a:pt x="171" y="87"/>
                    <a:pt x="171" y="87"/>
                    <a:pt x="171" y="87"/>
                  </a:cubicBezTo>
                  <a:cubicBezTo>
                    <a:pt x="170" y="87"/>
                    <a:pt x="170" y="87"/>
                    <a:pt x="170" y="87"/>
                  </a:cubicBezTo>
                  <a:cubicBezTo>
                    <a:pt x="168" y="89"/>
                    <a:pt x="168" y="89"/>
                    <a:pt x="168" y="89"/>
                  </a:cubicBezTo>
                  <a:cubicBezTo>
                    <a:pt x="166" y="89"/>
                    <a:pt x="166" y="89"/>
                    <a:pt x="166" y="89"/>
                  </a:cubicBezTo>
                  <a:cubicBezTo>
                    <a:pt x="166" y="90"/>
                    <a:pt x="166" y="90"/>
                    <a:pt x="166" y="90"/>
                  </a:cubicBezTo>
                  <a:cubicBezTo>
                    <a:pt x="164" y="90"/>
                    <a:pt x="164" y="90"/>
                    <a:pt x="164" y="90"/>
                  </a:cubicBezTo>
                  <a:cubicBezTo>
                    <a:pt x="163" y="89"/>
                    <a:pt x="163" y="89"/>
                    <a:pt x="163" y="89"/>
                  </a:cubicBezTo>
                  <a:cubicBezTo>
                    <a:pt x="162" y="90"/>
                    <a:pt x="162" y="90"/>
                    <a:pt x="162" y="90"/>
                  </a:cubicBezTo>
                  <a:cubicBezTo>
                    <a:pt x="160" y="92"/>
                    <a:pt x="160" y="92"/>
                    <a:pt x="160" y="92"/>
                  </a:cubicBezTo>
                  <a:cubicBezTo>
                    <a:pt x="159" y="92"/>
                    <a:pt x="159" y="92"/>
                    <a:pt x="159" y="92"/>
                  </a:cubicBezTo>
                  <a:cubicBezTo>
                    <a:pt x="159" y="91"/>
                    <a:pt x="159" y="91"/>
                    <a:pt x="159" y="91"/>
                  </a:cubicBezTo>
                  <a:cubicBezTo>
                    <a:pt x="159" y="88"/>
                    <a:pt x="159" y="88"/>
                    <a:pt x="159" y="88"/>
                  </a:cubicBezTo>
                  <a:cubicBezTo>
                    <a:pt x="158" y="85"/>
                    <a:pt x="158" y="85"/>
                    <a:pt x="158" y="85"/>
                  </a:cubicBezTo>
                  <a:cubicBezTo>
                    <a:pt x="158" y="84"/>
                    <a:pt x="158" y="84"/>
                    <a:pt x="158" y="84"/>
                  </a:cubicBezTo>
                  <a:cubicBezTo>
                    <a:pt x="158" y="83"/>
                    <a:pt x="158" y="83"/>
                    <a:pt x="158" y="83"/>
                  </a:cubicBezTo>
                  <a:cubicBezTo>
                    <a:pt x="158" y="84"/>
                    <a:pt x="158" y="84"/>
                    <a:pt x="158" y="84"/>
                  </a:cubicBezTo>
                  <a:cubicBezTo>
                    <a:pt x="157" y="85"/>
                    <a:pt x="157" y="85"/>
                    <a:pt x="157" y="85"/>
                  </a:cubicBezTo>
                  <a:cubicBezTo>
                    <a:pt x="156" y="86"/>
                    <a:pt x="156" y="86"/>
                    <a:pt x="156" y="86"/>
                  </a:cubicBezTo>
                  <a:cubicBezTo>
                    <a:pt x="155" y="85"/>
                    <a:pt x="155" y="85"/>
                    <a:pt x="155" y="85"/>
                  </a:cubicBezTo>
                  <a:cubicBezTo>
                    <a:pt x="153" y="87"/>
                    <a:pt x="153" y="87"/>
                    <a:pt x="153" y="87"/>
                  </a:cubicBezTo>
                  <a:cubicBezTo>
                    <a:pt x="151" y="87"/>
                    <a:pt x="151" y="87"/>
                    <a:pt x="151" y="87"/>
                  </a:cubicBezTo>
                  <a:cubicBezTo>
                    <a:pt x="149" y="86"/>
                    <a:pt x="149" y="86"/>
                    <a:pt x="149" y="86"/>
                  </a:cubicBezTo>
                  <a:cubicBezTo>
                    <a:pt x="147" y="86"/>
                    <a:pt x="147" y="86"/>
                    <a:pt x="147" y="86"/>
                  </a:cubicBezTo>
                  <a:cubicBezTo>
                    <a:pt x="147" y="85"/>
                    <a:pt x="147" y="85"/>
                    <a:pt x="147" y="85"/>
                  </a:cubicBezTo>
                  <a:cubicBezTo>
                    <a:pt x="145" y="86"/>
                    <a:pt x="145" y="86"/>
                    <a:pt x="145" y="86"/>
                  </a:cubicBezTo>
                  <a:cubicBezTo>
                    <a:pt x="144" y="86"/>
                    <a:pt x="144" y="86"/>
                    <a:pt x="144" y="86"/>
                  </a:cubicBezTo>
                  <a:cubicBezTo>
                    <a:pt x="143" y="83"/>
                    <a:pt x="143" y="83"/>
                    <a:pt x="143" y="83"/>
                  </a:cubicBezTo>
                  <a:cubicBezTo>
                    <a:pt x="143" y="81"/>
                    <a:pt x="143" y="81"/>
                    <a:pt x="143" y="81"/>
                  </a:cubicBezTo>
                  <a:cubicBezTo>
                    <a:pt x="142" y="77"/>
                    <a:pt x="142" y="77"/>
                    <a:pt x="142" y="77"/>
                  </a:cubicBezTo>
                  <a:cubicBezTo>
                    <a:pt x="141" y="76"/>
                    <a:pt x="141" y="76"/>
                    <a:pt x="141" y="76"/>
                  </a:cubicBezTo>
                  <a:cubicBezTo>
                    <a:pt x="140" y="75"/>
                    <a:pt x="140" y="75"/>
                    <a:pt x="140" y="75"/>
                  </a:cubicBezTo>
                  <a:cubicBezTo>
                    <a:pt x="141" y="74"/>
                    <a:pt x="141" y="74"/>
                    <a:pt x="141" y="74"/>
                  </a:cubicBezTo>
                  <a:cubicBezTo>
                    <a:pt x="143" y="72"/>
                    <a:pt x="143" y="72"/>
                    <a:pt x="143" y="72"/>
                  </a:cubicBezTo>
                  <a:cubicBezTo>
                    <a:pt x="142" y="70"/>
                    <a:pt x="142" y="70"/>
                    <a:pt x="142" y="70"/>
                  </a:cubicBezTo>
                  <a:cubicBezTo>
                    <a:pt x="142" y="68"/>
                    <a:pt x="142" y="68"/>
                    <a:pt x="142" y="68"/>
                  </a:cubicBezTo>
                  <a:cubicBezTo>
                    <a:pt x="139" y="66"/>
                    <a:pt x="139" y="66"/>
                    <a:pt x="139" y="66"/>
                  </a:cubicBezTo>
                  <a:cubicBezTo>
                    <a:pt x="137" y="64"/>
                    <a:pt x="137" y="64"/>
                    <a:pt x="137" y="64"/>
                  </a:cubicBezTo>
                  <a:cubicBezTo>
                    <a:pt x="134" y="64"/>
                    <a:pt x="134" y="64"/>
                    <a:pt x="134" y="64"/>
                  </a:cubicBezTo>
                  <a:cubicBezTo>
                    <a:pt x="134" y="63"/>
                    <a:pt x="134" y="63"/>
                    <a:pt x="134" y="63"/>
                  </a:cubicBezTo>
                  <a:cubicBezTo>
                    <a:pt x="136" y="63"/>
                    <a:pt x="136" y="63"/>
                    <a:pt x="136" y="63"/>
                  </a:cubicBezTo>
                  <a:cubicBezTo>
                    <a:pt x="137" y="61"/>
                    <a:pt x="137" y="61"/>
                    <a:pt x="137" y="61"/>
                  </a:cubicBezTo>
                  <a:cubicBezTo>
                    <a:pt x="141" y="61"/>
                    <a:pt x="141" y="61"/>
                    <a:pt x="141" y="61"/>
                  </a:cubicBezTo>
                  <a:cubicBezTo>
                    <a:pt x="143" y="59"/>
                    <a:pt x="143" y="59"/>
                    <a:pt x="143" y="59"/>
                  </a:cubicBezTo>
                  <a:cubicBezTo>
                    <a:pt x="145" y="59"/>
                    <a:pt x="145" y="59"/>
                    <a:pt x="145" y="59"/>
                  </a:cubicBezTo>
                  <a:cubicBezTo>
                    <a:pt x="143" y="59"/>
                    <a:pt x="143" y="59"/>
                    <a:pt x="143" y="59"/>
                  </a:cubicBezTo>
                  <a:cubicBezTo>
                    <a:pt x="140" y="60"/>
                    <a:pt x="140" y="60"/>
                    <a:pt x="140" y="60"/>
                  </a:cubicBezTo>
                  <a:cubicBezTo>
                    <a:pt x="138" y="61"/>
                    <a:pt x="138" y="61"/>
                    <a:pt x="138" y="61"/>
                  </a:cubicBezTo>
                  <a:cubicBezTo>
                    <a:pt x="136" y="61"/>
                    <a:pt x="136" y="61"/>
                    <a:pt x="136" y="61"/>
                  </a:cubicBezTo>
                  <a:cubicBezTo>
                    <a:pt x="134" y="60"/>
                    <a:pt x="134" y="60"/>
                    <a:pt x="134" y="60"/>
                  </a:cubicBezTo>
                  <a:cubicBezTo>
                    <a:pt x="133" y="58"/>
                    <a:pt x="133" y="58"/>
                    <a:pt x="133" y="58"/>
                  </a:cubicBezTo>
                  <a:cubicBezTo>
                    <a:pt x="134" y="58"/>
                    <a:pt x="134" y="58"/>
                    <a:pt x="134" y="58"/>
                  </a:cubicBezTo>
                  <a:cubicBezTo>
                    <a:pt x="135" y="58"/>
                    <a:pt x="135" y="58"/>
                    <a:pt x="135" y="58"/>
                  </a:cubicBezTo>
                  <a:cubicBezTo>
                    <a:pt x="134" y="57"/>
                    <a:pt x="134" y="57"/>
                    <a:pt x="134" y="57"/>
                  </a:cubicBezTo>
                  <a:cubicBezTo>
                    <a:pt x="131" y="53"/>
                    <a:pt x="131" y="53"/>
                    <a:pt x="131" y="53"/>
                  </a:cubicBezTo>
                  <a:cubicBezTo>
                    <a:pt x="131" y="50"/>
                    <a:pt x="131" y="50"/>
                    <a:pt x="131" y="50"/>
                  </a:cubicBezTo>
                  <a:cubicBezTo>
                    <a:pt x="132" y="49"/>
                    <a:pt x="132" y="49"/>
                    <a:pt x="132" y="49"/>
                  </a:cubicBezTo>
                  <a:cubicBezTo>
                    <a:pt x="132" y="48"/>
                    <a:pt x="132" y="48"/>
                    <a:pt x="132" y="48"/>
                  </a:cubicBezTo>
                  <a:cubicBezTo>
                    <a:pt x="132" y="46"/>
                    <a:pt x="132" y="46"/>
                    <a:pt x="132" y="46"/>
                  </a:cubicBezTo>
                  <a:cubicBezTo>
                    <a:pt x="132" y="45"/>
                    <a:pt x="132" y="45"/>
                    <a:pt x="132" y="45"/>
                  </a:cubicBezTo>
                  <a:close/>
                  <a:moveTo>
                    <a:pt x="266" y="156"/>
                  </a:moveTo>
                  <a:cubicBezTo>
                    <a:pt x="265" y="158"/>
                    <a:pt x="265" y="158"/>
                    <a:pt x="265" y="158"/>
                  </a:cubicBezTo>
                  <a:cubicBezTo>
                    <a:pt x="266" y="159"/>
                    <a:pt x="266" y="159"/>
                    <a:pt x="266" y="159"/>
                  </a:cubicBezTo>
                  <a:cubicBezTo>
                    <a:pt x="269" y="159"/>
                    <a:pt x="269" y="159"/>
                    <a:pt x="269" y="159"/>
                  </a:cubicBezTo>
                  <a:cubicBezTo>
                    <a:pt x="272" y="157"/>
                    <a:pt x="272" y="157"/>
                    <a:pt x="272" y="157"/>
                  </a:cubicBezTo>
                  <a:cubicBezTo>
                    <a:pt x="273" y="156"/>
                    <a:pt x="273" y="156"/>
                    <a:pt x="273" y="156"/>
                  </a:cubicBezTo>
                  <a:cubicBezTo>
                    <a:pt x="275" y="157"/>
                    <a:pt x="275" y="157"/>
                    <a:pt x="275" y="157"/>
                  </a:cubicBezTo>
                  <a:cubicBezTo>
                    <a:pt x="277" y="155"/>
                    <a:pt x="277" y="155"/>
                    <a:pt x="277" y="155"/>
                  </a:cubicBezTo>
                  <a:cubicBezTo>
                    <a:pt x="278" y="154"/>
                    <a:pt x="278" y="154"/>
                    <a:pt x="278" y="154"/>
                  </a:cubicBezTo>
                  <a:cubicBezTo>
                    <a:pt x="281" y="151"/>
                    <a:pt x="281" y="151"/>
                    <a:pt x="281" y="151"/>
                  </a:cubicBezTo>
                  <a:cubicBezTo>
                    <a:pt x="282" y="150"/>
                    <a:pt x="282" y="150"/>
                    <a:pt x="282" y="150"/>
                  </a:cubicBezTo>
                  <a:cubicBezTo>
                    <a:pt x="283" y="149"/>
                    <a:pt x="283" y="149"/>
                    <a:pt x="283" y="149"/>
                  </a:cubicBezTo>
                  <a:cubicBezTo>
                    <a:pt x="281" y="147"/>
                    <a:pt x="281" y="147"/>
                    <a:pt x="281" y="147"/>
                  </a:cubicBezTo>
                  <a:cubicBezTo>
                    <a:pt x="279" y="145"/>
                    <a:pt x="279" y="145"/>
                    <a:pt x="279" y="145"/>
                  </a:cubicBezTo>
                  <a:cubicBezTo>
                    <a:pt x="278" y="145"/>
                    <a:pt x="278" y="145"/>
                    <a:pt x="278" y="145"/>
                  </a:cubicBezTo>
                  <a:cubicBezTo>
                    <a:pt x="277" y="146"/>
                    <a:pt x="277" y="146"/>
                    <a:pt x="277" y="146"/>
                  </a:cubicBezTo>
                  <a:cubicBezTo>
                    <a:pt x="276" y="148"/>
                    <a:pt x="276" y="148"/>
                    <a:pt x="276" y="148"/>
                  </a:cubicBezTo>
                  <a:cubicBezTo>
                    <a:pt x="275" y="149"/>
                    <a:pt x="275" y="149"/>
                    <a:pt x="275" y="149"/>
                  </a:cubicBezTo>
                  <a:cubicBezTo>
                    <a:pt x="273" y="150"/>
                    <a:pt x="273" y="150"/>
                    <a:pt x="273" y="150"/>
                  </a:cubicBezTo>
                  <a:cubicBezTo>
                    <a:pt x="271" y="148"/>
                    <a:pt x="271" y="148"/>
                    <a:pt x="271" y="148"/>
                  </a:cubicBezTo>
                  <a:cubicBezTo>
                    <a:pt x="271" y="148"/>
                    <a:pt x="271" y="148"/>
                    <a:pt x="271" y="148"/>
                  </a:cubicBezTo>
                  <a:cubicBezTo>
                    <a:pt x="269" y="150"/>
                    <a:pt x="269" y="150"/>
                    <a:pt x="269" y="150"/>
                  </a:cubicBezTo>
                  <a:cubicBezTo>
                    <a:pt x="268" y="152"/>
                    <a:pt x="268" y="152"/>
                    <a:pt x="268" y="152"/>
                  </a:cubicBezTo>
                  <a:cubicBezTo>
                    <a:pt x="267" y="154"/>
                    <a:pt x="267" y="154"/>
                    <a:pt x="267" y="154"/>
                  </a:cubicBezTo>
                  <a:cubicBezTo>
                    <a:pt x="266" y="155"/>
                    <a:pt x="266" y="155"/>
                    <a:pt x="266" y="155"/>
                  </a:cubicBezTo>
                  <a:cubicBezTo>
                    <a:pt x="267" y="156"/>
                    <a:pt x="267" y="156"/>
                    <a:pt x="267" y="156"/>
                  </a:cubicBezTo>
                  <a:cubicBezTo>
                    <a:pt x="267" y="157"/>
                    <a:pt x="267" y="157"/>
                    <a:pt x="267" y="157"/>
                  </a:cubicBezTo>
                  <a:cubicBezTo>
                    <a:pt x="266" y="157"/>
                    <a:pt x="266" y="157"/>
                    <a:pt x="266" y="157"/>
                  </a:cubicBezTo>
                  <a:cubicBezTo>
                    <a:pt x="266" y="156"/>
                    <a:pt x="266" y="156"/>
                    <a:pt x="266" y="156"/>
                  </a:cubicBezTo>
                  <a:close/>
                  <a:moveTo>
                    <a:pt x="223" y="149"/>
                  </a:moveTo>
                  <a:cubicBezTo>
                    <a:pt x="227" y="147"/>
                    <a:pt x="227" y="147"/>
                    <a:pt x="227" y="147"/>
                  </a:cubicBezTo>
                  <a:cubicBezTo>
                    <a:pt x="229" y="149"/>
                    <a:pt x="229" y="149"/>
                    <a:pt x="229" y="149"/>
                  </a:cubicBezTo>
                  <a:cubicBezTo>
                    <a:pt x="231" y="149"/>
                    <a:pt x="231" y="149"/>
                    <a:pt x="231" y="149"/>
                  </a:cubicBezTo>
                  <a:cubicBezTo>
                    <a:pt x="233" y="148"/>
                    <a:pt x="233" y="148"/>
                    <a:pt x="233" y="148"/>
                  </a:cubicBezTo>
                  <a:cubicBezTo>
                    <a:pt x="235" y="149"/>
                    <a:pt x="235" y="149"/>
                    <a:pt x="235" y="149"/>
                  </a:cubicBezTo>
                  <a:cubicBezTo>
                    <a:pt x="235" y="151"/>
                    <a:pt x="235" y="151"/>
                    <a:pt x="235" y="151"/>
                  </a:cubicBezTo>
                  <a:cubicBezTo>
                    <a:pt x="237" y="151"/>
                    <a:pt x="237" y="151"/>
                    <a:pt x="237" y="151"/>
                  </a:cubicBezTo>
                  <a:cubicBezTo>
                    <a:pt x="239" y="153"/>
                    <a:pt x="239" y="153"/>
                    <a:pt x="239" y="153"/>
                  </a:cubicBezTo>
                  <a:cubicBezTo>
                    <a:pt x="240" y="155"/>
                    <a:pt x="240" y="155"/>
                    <a:pt x="240" y="155"/>
                  </a:cubicBezTo>
                  <a:cubicBezTo>
                    <a:pt x="240" y="156"/>
                    <a:pt x="240" y="156"/>
                    <a:pt x="240" y="156"/>
                  </a:cubicBezTo>
                  <a:cubicBezTo>
                    <a:pt x="238" y="157"/>
                    <a:pt x="238" y="157"/>
                    <a:pt x="238" y="157"/>
                  </a:cubicBezTo>
                  <a:cubicBezTo>
                    <a:pt x="235" y="157"/>
                    <a:pt x="235" y="157"/>
                    <a:pt x="235" y="157"/>
                  </a:cubicBezTo>
                  <a:cubicBezTo>
                    <a:pt x="233" y="157"/>
                    <a:pt x="233" y="157"/>
                    <a:pt x="233" y="157"/>
                  </a:cubicBezTo>
                  <a:cubicBezTo>
                    <a:pt x="232" y="154"/>
                    <a:pt x="232" y="154"/>
                    <a:pt x="232" y="154"/>
                  </a:cubicBezTo>
                  <a:cubicBezTo>
                    <a:pt x="230" y="154"/>
                    <a:pt x="230" y="154"/>
                    <a:pt x="230" y="154"/>
                  </a:cubicBezTo>
                  <a:cubicBezTo>
                    <a:pt x="229" y="152"/>
                    <a:pt x="229" y="152"/>
                    <a:pt x="229" y="152"/>
                  </a:cubicBezTo>
                  <a:cubicBezTo>
                    <a:pt x="226" y="152"/>
                    <a:pt x="226" y="152"/>
                    <a:pt x="226" y="152"/>
                  </a:cubicBezTo>
                  <a:cubicBezTo>
                    <a:pt x="224" y="152"/>
                    <a:pt x="224" y="152"/>
                    <a:pt x="224" y="152"/>
                  </a:cubicBezTo>
                  <a:cubicBezTo>
                    <a:pt x="222" y="151"/>
                    <a:pt x="222" y="151"/>
                    <a:pt x="222" y="151"/>
                  </a:cubicBezTo>
                  <a:cubicBezTo>
                    <a:pt x="223" y="149"/>
                    <a:pt x="223" y="149"/>
                    <a:pt x="223" y="149"/>
                  </a:cubicBezTo>
                  <a:close/>
                  <a:moveTo>
                    <a:pt x="289" y="134"/>
                  </a:moveTo>
                  <a:cubicBezTo>
                    <a:pt x="291" y="133"/>
                    <a:pt x="291" y="133"/>
                    <a:pt x="291" y="133"/>
                  </a:cubicBezTo>
                  <a:cubicBezTo>
                    <a:pt x="294" y="134"/>
                    <a:pt x="294" y="134"/>
                    <a:pt x="294" y="134"/>
                  </a:cubicBezTo>
                  <a:cubicBezTo>
                    <a:pt x="295" y="134"/>
                    <a:pt x="295" y="134"/>
                    <a:pt x="295" y="134"/>
                  </a:cubicBezTo>
                  <a:cubicBezTo>
                    <a:pt x="296" y="134"/>
                    <a:pt x="296" y="134"/>
                    <a:pt x="296" y="134"/>
                  </a:cubicBezTo>
                  <a:cubicBezTo>
                    <a:pt x="297" y="133"/>
                    <a:pt x="297" y="133"/>
                    <a:pt x="297" y="133"/>
                  </a:cubicBezTo>
                  <a:cubicBezTo>
                    <a:pt x="299" y="132"/>
                    <a:pt x="299" y="132"/>
                    <a:pt x="299" y="132"/>
                  </a:cubicBezTo>
                  <a:cubicBezTo>
                    <a:pt x="298" y="131"/>
                    <a:pt x="298" y="131"/>
                    <a:pt x="298" y="131"/>
                  </a:cubicBezTo>
                  <a:cubicBezTo>
                    <a:pt x="297" y="130"/>
                    <a:pt x="297" y="130"/>
                    <a:pt x="297" y="130"/>
                  </a:cubicBezTo>
                  <a:cubicBezTo>
                    <a:pt x="295" y="131"/>
                    <a:pt x="295" y="131"/>
                    <a:pt x="295" y="131"/>
                  </a:cubicBezTo>
                  <a:cubicBezTo>
                    <a:pt x="292" y="131"/>
                    <a:pt x="292" y="131"/>
                    <a:pt x="292" y="131"/>
                  </a:cubicBezTo>
                  <a:cubicBezTo>
                    <a:pt x="291" y="131"/>
                    <a:pt x="291" y="131"/>
                    <a:pt x="291" y="131"/>
                  </a:cubicBezTo>
                  <a:cubicBezTo>
                    <a:pt x="290" y="131"/>
                    <a:pt x="290" y="131"/>
                    <a:pt x="290" y="131"/>
                  </a:cubicBezTo>
                  <a:cubicBezTo>
                    <a:pt x="289" y="133"/>
                    <a:pt x="289" y="133"/>
                    <a:pt x="289" y="133"/>
                  </a:cubicBezTo>
                  <a:cubicBezTo>
                    <a:pt x="289" y="134"/>
                    <a:pt x="289" y="134"/>
                    <a:pt x="289" y="134"/>
                  </a:cubicBezTo>
                  <a:close/>
                  <a:moveTo>
                    <a:pt x="231" y="141"/>
                  </a:moveTo>
                  <a:cubicBezTo>
                    <a:pt x="231" y="139"/>
                    <a:pt x="231" y="139"/>
                    <a:pt x="231" y="139"/>
                  </a:cubicBezTo>
                  <a:cubicBezTo>
                    <a:pt x="234" y="138"/>
                    <a:pt x="234" y="138"/>
                    <a:pt x="234" y="138"/>
                  </a:cubicBezTo>
                  <a:cubicBezTo>
                    <a:pt x="239" y="137"/>
                    <a:pt x="239" y="137"/>
                    <a:pt x="239" y="137"/>
                  </a:cubicBezTo>
                  <a:cubicBezTo>
                    <a:pt x="241" y="138"/>
                    <a:pt x="241" y="138"/>
                    <a:pt x="241" y="138"/>
                  </a:cubicBezTo>
                  <a:cubicBezTo>
                    <a:pt x="242" y="138"/>
                    <a:pt x="242" y="138"/>
                    <a:pt x="242" y="138"/>
                  </a:cubicBezTo>
                  <a:cubicBezTo>
                    <a:pt x="245" y="138"/>
                    <a:pt x="245" y="138"/>
                    <a:pt x="245" y="138"/>
                  </a:cubicBezTo>
                  <a:cubicBezTo>
                    <a:pt x="248" y="140"/>
                    <a:pt x="248" y="140"/>
                    <a:pt x="248" y="140"/>
                  </a:cubicBezTo>
                  <a:cubicBezTo>
                    <a:pt x="249" y="139"/>
                    <a:pt x="249" y="139"/>
                    <a:pt x="249" y="139"/>
                  </a:cubicBezTo>
                  <a:cubicBezTo>
                    <a:pt x="252" y="139"/>
                    <a:pt x="252" y="139"/>
                    <a:pt x="252" y="139"/>
                  </a:cubicBezTo>
                  <a:cubicBezTo>
                    <a:pt x="253" y="140"/>
                    <a:pt x="253" y="140"/>
                    <a:pt x="253" y="140"/>
                  </a:cubicBezTo>
                  <a:cubicBezTo>
                    <a:pt x="256" y="140"/>
                    <a:pt x="256" y="140"/>
                    <a:pt x="256" y="140"/>
                  </a:cubicBezTo>
                  <a:cubicBezTo>
                    <a:pt x="257" y="139"/>
                    <a:pt x="257" y="139"/>
                    <a:pt x="257" y="139"/>
                  </a:cubicBezTo>
                  <a:cubicBezTo>
                    <a:pt x="258" y="138"/>
                    <a:pt x="258" y="138"/>
                    <a:pt x="258" y="138"/>
                  </a:cubicBezTo>
                  <a:cubicBezTo>
                    <a:pt x="259" y="137"/>
                    <a:pt x="259" y="137"/>
                    <a:pt x="259" y="137"/>
                  </a:cubicBezTo>
                  <a:cubicBezTo>
                    <a:pt x="259" y="136"/>
                    <a:pt x="259" y="136"/>
                    <a:pt x="259" y="136"/>
                  </a:cubicBezTo>
                  <a:cubicBezTo>
                    <a:pt x="260" y="135"/>
                    <a:pt x="260" y="135"/>
                    <a:pt x="260" y="135"/>
                  </a:cubicBezTo>
                  <a:cubicBezTo>
                    <a:pt x="262" y="136"/>
                    <a:pt x="262" y="136"/>
                    <a:pt x="262" y="136"/>
                  </a:cubicBezTo>
                  <a:cubicBezTo>
                    <a:pt x="262" y="138"/>
                    <a:pt x="262" y="138"/>
                    <a:pt x="262" y="138"/>
                  </a:cubicBezTo>
                  <a:cubicBezTo>
                    <a:pt x="262" y="139"/>
                    <a:pt x="262" y="139"/>
                    <a:pt x="262" y="139"/>
                  </a:cubicBezTo>
                  <a:cubicBezTo>
                    <a:pt x="260" y="140"/>
                    <a:pt x="260" y="140"/>
                    <a:pt x="260" y="140"/>
                  </a:cubicBezTo>
                  <a:cubicBezTo>
                    <a:pt x="259" y="142"/>
                    <a:pt x="259" y="142"/>
                    <a:pt x="259" y="142"/>
                  </a:cubicBezTo>
                  <a:cubicBezTo>
                    <a:pt x="257" y="142"/>
                    <a:pt x="257" y="142"/>
                    <a:pt x="257" y="142"/>
                  </a:cubicBezTo>
                  <a:cubicBezTo>
                    <a:pt x="256" y="143"/>
                    <a:pt x="256" y="143"/>
                    <a:pt x="256" y="143"/>
                  </a:cubicBezTo>
                  <a:cubicBezTo>
                    <a:pt x="255" y="142"/>
                    <a:pt x="255" y="142"/>
                    <a:pt x="255" y="142"/>
                  </a:cubicBezTo>
                  <a:cubicBezTo>
                    <a:pt x="252" y="142"/>
                    <a:pt x="252" y="142"/>
                    <a:pt x="252" y="142"/>
                  </a:cubicBezTo>
                  <a:cubicBezTo>
                    <a:pt x="249" y="143"/>
                    <a:pt x="249" y="143"/>
                    <a:pt x="249" y="143"/>
                  </a:cubicBezTo>
                  <a:cubicBezTo>
                    <a:pt x="246" y="143"/>
                    <a:pt x="246" y="143"/>
                    <a:pt x="246" y="143"/>
                  </a:cubicBezTo>
                  <a:cubicBezTo>
                    <a:pt x="244" y="144"/>
                    <a:pt x="244" y="144"/>
                    <a:pt x="244" y="144"/>
                  </a:cubicBezTo>
                  <a:cubicBezTo>
                    <a:pt x="244" y="144"/>
                    <a:pt x="244" y="144"/>
                    <a:pt x="244" y="144"/>
                  </a:cubicBezTo>
                  <a:cubicBezTo>
                    <a:pt x="242" y="144"/>
                    <a:pt x="242" y="144"/>
                    <a:pt x="242" y="144"/>
                  </a:cubicBezTo>
                  <a:cubicBezTo>
                    <a:pt x="241" y="144"/>
                    <a:pt x="241" y="144"/>
                    <a:pt x="241" y="144"/>
                  </a:cubicBezTo>
                  <a:cubicBezTo>
                    <a:pt x="240" y="144"/>
                    <a:pt x="240" y="144"/>
                    <a:pt x="240" y="144"/>
                  </a:cubicBezTo>
                  <a:cubicBezTo>
                    <a:pt x="239" y="143"/>
                    <a:pt x="239" y="143"/>
                    <a:pt x="239" y="143"/>
                  </a:cubicBezTo>
                  <a:cubicBezTo>
                    <a:pt x="237" y="143"/>
                    <a:pt x="237" y="143"/>
                    <a:pt x="237" y="143"/>
                  </a:cubicBezTo>
                  <a:cubicBezTo>
                    <a:pt x="236" y="143"/>
                    <a:pt x="236" y="143"/>
                    <a:pt x="236" y="143"/>
                  </a:cubicBezTo>
                  <a:cubicBezTo>
                    <a:pt x="234" y="143"/>
                    <a:pt x="234" y="143"/>
                    <a:pt x="234" y="143"/>
                  </a:cubicBezTo>
                  <a:cubicBezTo>
                    <a:pt x="233" y="143"/>
                    <a:pt x="233" y="143"/>
                    <a:pt x="233" y="143"/>
                  </a:cubicBezTo>
                  <a:cubicBezTo>
                    <a:pt x="231" y="143"/>
                    <a:pt x="231" y="143"/>
                    <a:pt x="231" y="143"/>
                  </a:cubicBezTo>
                  <a:cubicBezTo>
                    <a:pt x="231" y="141"/>
                    <a:pt x="231" y="141"/>
                    <a:pt x="231" y="141"/>
                  </a:cubicBezTo>
                  <a:close/>
                  <a:moveTo>
                    <a:pt x="202" y="141"/>
                  </a:moveTo>
                  <a:cubicBezTo>
                    <a:pt x="201" y="143"/>
                    <a:pt x="201" y="143"/>
                    <a:pt x="201" y="143"/>
                  </a:cubicBezTo>
                  <a:cubicBezTo>
                    <a:pt x="202" y="143"/>
                    <a:pt x="202" y="143"/>
                    <a:pt x="202" y="143"/>
                  </a:cubicBezTo>
                  <a:cubicBezTo>
                    <a:pt x="202" y="144"/>
                    <a:pt x="202" y="144"/>
                    <a:pt x="202" y="144"/>
                  </a:cubicBezTo>
                  <a:cubicBezTo>
                    <a:pt x="202" y="145"/>
                    <a:pt x="202" y="145"/>
                    <a:pt x="202" y="145"/>
                  </a:cubicBezTo>
                  <a:cubicBezTo>
                    <a:pt x="204" y="146"/>
                    <a:pt x="204" y="146"/>
                    <a:pt x="204" y="146"/>
                  </a:cubicBezTo>
                  <a:cubicBezTo>
                    <a:pt x="207" y="145"/>
                    <a:pt x="207" y="145"/>
                    <a:pt x="207" y="145"/>
                  </a:cubicBezTo>
                  <a:cubicBezTo>
                    <a:pt x="208" y="146"/>
                    <a:pt x="208" y="146"/>
                    <a:pt x="208" y="146"/>
                  </a:cubicBezTo>
                  <a:cubicBezTo>
                    <a:pt x="210" y="145"/>
                    <a:pt x="210" y="145"/>
                    <a:pt x="210" y="145"/>
                  </a:cubicBezTo>
                  <a:cubicBezTo>
                    <a:pt x="211" y="144"/>
                    <a:pt x="211" y="144"/>
                    <a:pt x="211" y="144"/>
                  </a:cubicBezTo>
                  <a:cubicBezTo>
                    <a:pt x="212" y="145"/>
                    <a:pt x="212" y="145"/>
                    <a:pt x="212" y="145"/>
                  </a:cubicBezTo>
                  <a:cubicBezTo>
                    <a:pt x="215" y="144"/>
                    <a:pt x="215" y="144"/>
                    <a:pt x="215" y="144"/>
                  </a:cubicBezTo>
                  <a:cubicBezTo>
                    <a:pt x="216" y="144"/>
                    <a:pt x="216" y="144"/>
                    <a:pt x="216" y="144"/>
                  </a:cubicBezTo>
                  <a:cubicBezTo>
                    <a:pt x="218" y="142"/>
                    <a:pt x="218" y="142"/>
                    <a:pt x="218" y="142"/>
                  </a:cubicBezTo>
                  <a:cubicBezTo>
                    <a:pt x="219" y="144"/>
                    <a:pt x="219" y="144"/>
                    <a:pt x="219" y="144"/>
                  </a:cubicBezTo>
                  <a:cubicBezTo>
                    <a:pt x="221" y="143"/>
                    <a:pt x="221" y="143"/>
                    <a:pt x="221" y="143"/>
                  </a:cubicBezTo>
                  <a:cubicBezTo>
                    <a:pt x="224" y="144"/>
                    <a:pt x="224" y="144"/>
                    <a:pt x="224" y="144"/>
                  </a:cubicBezTo>
                  <a:cubicBezTo>
                    <a:pt x="222" y="143"/>
                    <a:pt x="222" y="143"/>
                    <a:pt x="222" y="143"/>
                  </a:cubicBezTo>
                  <a:cubicBezTo>
                    <a:pt x="225" y="143"/>
                    <a:pt x="225" y="143"/>
                    <a:pt x="225" y="143"/>
                  </a:cubicBezTo>
                  <a:cubicBezTo>
                    <a:pt x="225" y="141"/>
                    <a:pt x="225" y="141"/>
                    <a:pt x="225" y="141"/>
                  </a:cubicBezTo>
                  <a:cubicBezTo>
                    <a:pt x="224" y="141"/>
                    <a:pt x="224" y="141"/>
                    <a:pt x="224" y="141"/>
                  </a:cubicBezTo>
                  <a:cubicBezTo>
                    <a:pt x="224" y="140"/>
                    <a:pt x="224" y="140"/>
                    <a:pt x="224" y="140"/>
                  </a:cubicBezTo>
                  <a:cubicBezTo>
                    <a:pt x="224" y="138"/>
                    <a:pt x="224" y="138"/>
                    <a:pt x="224" y="138"/>
                  </a:cubicBezTo>
                  <a:cubicBezTo>
                    <a:pt x="222" y="138"/>
                    <a:pt x="222" y="138"/>
                    <a:pt x="222" y="138"/>
                  </a:cubicBezTo>
                  <a:cubicBezTo>
                    <a:pt x="222" y="139"/>
                    <a:pt x="222" y="139"/>
                    <a:pt x="222" y="139"/>
                  </a:cubicBezTo>
                  <a:cubicBezTo>
                    <a:pt x="221" y="140"/>
                    <a:pt x="221" y="140"/>
                    <a:pt x="221" y="140"/>
                  </a:cubicBezTo>
                  <a:cubicBezTo>
                    <a:pt x="221" y="138"/>
                    <a:pt x="221" y="138"/>
                    <a:pt x="221" y="138"/>
                  </a:cubicBezTo>
                  <a:cubicBezTo>
                    <a:pt x="219" y="137"/>
                    <a:pt x="219" y="137"/>
                    <a:pt x="219" y="137"/>
                  </a:cubicBezTo>
                  <a:cubicBezTo>
                    <a:pt x="217" y="138"/>
                    <a:pt x="217" y="138"/>
                    <a:pt x="217" y="138"/>
                  </a:cubicBezTo>
                  <a:cubicBezTo>
                    <a:pt x="215" y="136"/>
                    <a:pt x="215" y="136"/>
                    <a:pt x="215" y="136"/>
                  </a:cubicBezTo>
                  <a:cubicBezTo>
                    <a:pt x="214" y="136"/>
                    <a:pt x="214" y="136"/>
                    <a:pt x="214" y="136"/>
                  </a:cubicBezTo>
                  <a:cubicBezTo>
                    <a:pt x="212" y="137"/>
                    <a:pt x="212" y="137"/>
                    <a:pt x="212" y="137"/>
                  </a:cubicBezTo>
                  <a:cubicBezTo>
                    <a:pt x="212" y="138"/>
                    <a:pt x="212" y="138"/>
                    <a:pt x="212" y="138"/>
                  </a:cubicBezTo>
                  <a:cubicBezTo>
                    <a:pt x="215" y="140"/>
                    <a:pt x="215" y="140"/>
                    <a:pt x="215" y="140"/>
                  </a:cubicBezTo>
                  <a:cubicBezTo>
                    <a:pt x="217" y="141"/>
                    <a:pt x="217" y="141"/>
                    <a:pt x="217" y="141"/>
                  </a:cubicBezTo>
                  <a:cubicBezTo>
                    <a:pt x="214" y="141"/>
                    <a:pt x="214" y="141"/>
                    <a:pt x="214" y="141"/>
                  </a:cubicBezTo>
                  <a:cubicBezTo>
                    <a:pt x="213" y="142"/>
                    <a:pt x="213" y="142"/>
                    <a:pt x="213" y="142"/>
                  </a:cubicBezTo>
                  <a:cubicBezTo>
                    <a:pt x="211" y="141"/>
                    <a:pt x="211" y="141"/>
                    <a:pt x="211" y="141"/>
                  </a:cubicBezTo>
                  <a:cubicBezTo>
                    <a:pt x="210" y="139"/>
                    <a:pt x="210" y="139"/>
                    <a:pt x="210" y="139"/>
                  </a:cubicBezTo>
                  <a:cubicBezTo>
                    <a:pt x="209" y="139"/>
                    <a:pt x="209" y="139"/>
                    <a:pt x="209" y="139"/>
                  </a:cubicBezTo>
                  <a:cubicBezTo>
                    <a:pt x="207" y="139"/>
                    <a:pt x="207" y="139"/>
                    <a:pt x="207" y="139"/>
                  </a:cubicBezTo>
                  <a:cubicBezTo>
                    <a:pt x="206" y="139"/>
                    <a:pt x="206" y="139"/>
                    <a:pt x="206" y="139"/>
                  </a:cubicBezTo>
                  <a:cubicBezTo>
                    <a:pt x="203" y="140"/>
                    <a:pt x="203" y="140"/>
                    <a:pt x="203" y="140"/>
                  </a:cubicBezTo>
                  <a:cubicBezTo>
                    <a:pt x="202" y="141"/>
                    <a:pt x="202" y="141"/>
                    <a:pt x="202" y="141"/>
                  </a:cubicBezTo>
                  <a:close/>
                  <a:moveTo>
                    <a:pt x="196" y="139"/>
                  </a:moveTo>
                  <a:cubicBezTo>
                    <a:pt x="198" y="138"/>
                    <a:pt x="198" y="138"/>
                    <a:pt x="198" y="138"/>
                  </a:cubicBezTo>
                  <a:cubicBezTo>
                    <a:pt x="201" y="139"/>
                    <a:pt x="201" y="139"/>
                    <a:pt x="201" y="139"/>
                  </a:cubicBezTo>
                  <a:cubicBezTo>
                    <a:pt x="201" y="141"/>
                    <a:pt x="201" y="141"/>
                    <a:pt x="201" y="141"/>
                  </a:cubicBezTo>
                  <a:cubicBezTo>
                    <a:pt x="200" y="142"/>
                    <a:pt x="200" y="142"/>
                    <a:pt x="200" y="142"/>
                  </a:cubicBezTo>
                  <a:cubicBezTo>
                    <a:pt x="200" y="144"/>
                    <a:pt x="200" y="144"/>
                    <a:pt x="200" y="144"/>
                  </a:cubicBezTo>
                  <a:cubicBezTo>
                    <a:pt x="199" y="143"/>
                    <a:pt x="199" y="143"/>
                    <a:pt x="199" y="143"/>
                  </a:cubicBezTo>
                  <a:cubicBezTo>
                    <a:pt x="197" y="144"/>
                    <a:pt x="197" y="144"/>
                    <a:pt x="197" y="144"/>
                  </a:cubicBezTo>
                  <a:cubicBezTo>
                    <a:pt x="194" y="143"/>
                    <a:pt x="194" y="143"/>
                    <a:pt x="194" y="143"/>
                  </a:cubicBezTo>
                  <a:cubicBezTo>
                    <a:pt x="193" y="142"/>
                    <a:pt x="193" y="142"/>
                    <a:pt x="193" y="142"/>
                  </a:cubicBezTo>
                  <a:cubicBezTo>
                    <a:pt x="194" y="141"/>
                    <a:pt x="194" y="141"/>
                    <a:pt x="194" y="141"/>
                  </a:cubicBezTo>
                  <a:cubicBezTo>
                    <a:pt x="196" y="142"/>
                    <a:pt x="196" y="142"/>
                    <a:pt x="196" y="142"/>
                  </a:cubicBezTo>
                  <a:cubicBezTo>
                    <a:pt x="196" y="139"/>
                    <a:pt x="196" y="139"/>
                    <a:pt x="196" y="139"/>
                  </a:cubicBezTo>
                  <a:close/>
                  <a:moveTo>
                    <a:pt x="181" y="136"/>
                  </a:moveTo>
                  <a:cubicBezTo>
                    <a:pt x="181" y="138"/>
                    <a:pt x="181" y="138"/>
                    <a:pt x="181" y="138"/>
                  </a:cubicBezTo>
                  <a:cubicBezTo>
                    <a:pt x="182" y="139"/>
                    <a:pt x="182" y="139"/>
                    <a:pt x="182" y="139"/>
                  </a:cubicBezTo>
                  <a:cubicBezTo>
                    <a:pt x="185" y="139"/>
                    <a:pt x="185" y="139"/>
                    <a:pt x="185" y="139"/>
                  </a:cubicBezTo>
                  <a:cubicBezTo>
                    <a:pt x="187" y="141"/>
                    <a:pt x="187" y="141"/>
                    <a:pt x="187" y="141"/>
                  </a:cubicBezTo>
                  <a:cubicBezTo>
                    <a:pt x="187" y="142"/>
                    <a:pt x="187" y="142"/>
                    <a:pt x="187" y="142"/>
                  </a:cubicBezTo>
                  <a:cubicBezTo>
                    <a:pt x="188" y="141"/>
                    <a:pt x="188" y="141"/>
                    <a:pt x="188" y="141"/>
                  </a:cubicBezTo>
                  <a:cubicBezTo>
                    <a:pt x="190" y="140"/>
                    <a:pt x="190" y="140"/>
                    <a:pt x="190" y="140"/>
                  </a:cubicBezTo>
                  <a:cubicBezTo>
                    <a:pt x="190" y="140"/>
                    <a:pt x="190" y="140"/>
                    <a:pt x="190" y="140"/>
                  </a:cubicBezTo>
                  <a:cubicBezTo>
                    <a:pt x="192" y="139"/>
                    <a:pt x="192" y="139"/>
                    <a:pt x="192" y="139"/>
                  </a:cubicBezTo>
                  <a:cubicBezTo>
                    <a:pt x="192" y="138"/>
                    <a:pt x="192" y="138"/>
                    <a:pt x="192" y="138"/>
                  </a:cubicBezTo>
                  <a:cubicBezTo>
                    <a:pt x="190" y="136"/>
                    <a:pt x="190" y="136"/>
                    <a:pt x="190" y="136"/>
                  </a:cubicBezTo>
                  <a:cubicBezTo>
                    <a:pt x="188" y="135"/>
                    <a:pt x="188" y="135"/>
                    <a:pt x="188" y="135"/>
                  </a:cubicBezTo>
                  <a:cubicBezTo>
                    <a:pt x="185" y="136"/>
                    <a:pt x="185" y="136"/>
                    <a:pt x="185" y="136"/>
                  </a:cubicBezTo>
                  <a:cubicBezTo>
                    <a:pt x="183" y="136"/>
                    <a:pt x="183" y="136"/>
                    <a:pt x="183" y="136"/>
                  </a:cubicBezTo>
                  <a:cubicBezTo>
                    <a:pt x="181" y="136"/>
                    <a:pt x="181" y="136"/>
                    <a:pt x="181" y="136"/>
                  </a:cubicBezTo>
                  <a:close/>
                  <a:moveTo>
                    <a:pt x="401" y="138"/>
                  </a:moveTo>
                  <a:cubicBezTo>
                    <a:pt x="405" y="138"/>
                    <a:pt x="405" y="138"/>
                    <a:pt x="405" y="138"/>
                  </a:cubicBezTo>
                  <a:cubicBezTo>
                    <a:pt x="406" y="137"/>
                    <a:pt x="406" y="137"/>
                    <a:pt x="406" y="137"/>
                  </a:cubicBezTo>
                  <a:cubicBezTo>
                    <a:pt x="408" y="138"/>
                    <a:pt x="408" y="138"/>
                    <a:pt x="408" y="138"/>
                  </a:cubicBezTo>
                  <a:cubicBezTo>
                    <a:pt x="410" y="137"/>
                    <a:pt x="410" y="137"/>
                    <a:pt x="410" y="137"/>
                  </a:cubicBezTo>
                  <a:cubicBezTo>
                    <a:pt x="411" y="135"/>
                    <a:pt x="411" y="135"/>
                    <a:pt x="411" y="135"/>
                  </a:cubicBezTo>
                  <a:cubicBezTo>
                    <a:pt x="413" y="135"/>
                    <a:pt x="413" y="135"/>
                    <a:pt x="413" y="135"/>
                  </a:cubicBezTo>
                  <a:cubicBezTo>
                    <a:pt x="413" y="134"/>
                    <a:pt x="413" y="134"/>
                    <a:pt x="413" y="134"/>
                  </a:cubicBezTo>
                  <a:cubicBezTo>
                    <a:pt x="413" y="133"/>
                    <a:pt x="413" y="133"/>
                    <a:pt x="413" y="133"/>
                  </a:cubicBezTo>
                  <a:cubicBezTo>
                    <a:pt x="414" y="133"/>
                    <a:pt x="414" y="133"/>
                    <a:pt x="414" y="133"/>
                  </a:cubicBezTo>
                  <a:cubicBezTo>
                    <a:pt x="414" y="131"/>
                    <a:pt x="414" y="131"/>
                    <a:pt x="414" y="131"/>
                  </a:cubicBezTo>
                  <a:cubicBezTo>
                    <a:pt x="415" y="130"/>
                    <a:pt x="415" y="130"/>
                    <a:pt x="415" y="130"/>
                  </a:cubicBezTo>
                  <a:cubicBezTo>
                    <a:pt x="413" y="129"/>
                    <a:pt x="413" y="129"/>
                    <a:pt x="413" y="129"/>
                  </a:cubicBezTo>
                  <a:cubicBezTo>
                    <a:pt x="413" y="129"/>
                    <a:pt x="413" y="129"/>
                    <a:pt x="413" y="129"/>
                  </a:cubicBezTo>
                  <a:cubicBezTo>
                    <a:pt x="409" y="128"/>
                    <a:pt x="409" y="128"/>
                    <a:pt x="409" y="128"/>
                  </a:cubicBezTo>
                  <a:cubicBezTo>
                    <a:pt x="407" y="129"/>
                    <a:pt x="407" y="129"/>
                    <a:pt x="407" y="129"/>
                  </a:cubicBezTo>
                  <a:cubicBezTo>
                    <a:pt x="406" y="132"/>
                    <a:pt x="406" y="132"/>
                    <a:pt x="406" y="132"/>
                  </a:cubicBezTo>
                  <a:cubicBezTo>
                    <a:pt x="405" y="134"/>
                    <a:pt x="405" y="134"/>
                    <a:pt x="405" y="134"/>
                  </a:cubicBezTo>
                  <a:cubicBezTo>
                    <a:pt x="401" y="138"/>
                    <a:pt x="401" y="138"/>
                    <a:pt x="401" y="138"/>
                  </a:cubicBezTo>
                  <a:close/>
                  <a:moveTo>
                    <a:pt x="97" y="122"/>
                  </a:moveTo>
                  <a:cubicBezTo>
                    <a:pt x="98" y="123"/>
                    <a:pt x="98" y="123"/>
                    <a:pt x="98" y="123"/>
                  </a:cubicBezTo>
                  <a:cubicBezTo>
                    <a:pt x="99" y="122"/>
                    <a:pt x="99" y="122"/>
                    <a:pt x="99" y="122"/>
                  </a:cubicBezTo>
                  <a:cubicBezTo>
                    <a:pt x="99" y="120"/>
                    <a:pt x="99" y="120"/>
                    <a:pt x="99" y="120"/>
                  </a:cubicBezTo>
                  <a:cubicBezTo>
                    <a:pt x="101" y="120"/>
                    <a:pt x="101" y="120"/>
                    <a:pt x="101" y="120"/>
                  </a:cubicBezTo>
                  <a:cubicBezTo>
                    <a:pt x="102" y="118"/>
                    <a:pt x="102" y="118"/>
                    <a:pt x="102" y="118"/>
                  </a:cubicBezTo>
                  <a:cubicBezTo>
                    <a:pt x="102" y="116"/>
                    <a:pt x="102" y="116"/>
                    <a:pt x="102" y="116"/>
                  </a:cubicBezTo>
                  <a:cubicBezTo>
                    <a:pt x="104" y="114"/>
                    <a:pt x="104" y="114"/>
                    <a:pt x="104" y="114"/>
                  </a:cubicBezTo>
                  <a:cubicBezTo>
                    <a:pt x="105" y="115"/>
                    <a:pt x="105" y="115"/>
                    <a:pt x="105" y="115"/>
                  </a:cubicBezTo>
                  <a:cubicBezTo>
                    <a:pt x="107" y="115"/>
                    <a:pt x="107" y="115"/>
                    <a:pt x="107" y="115"/>
                  </a:cubicBezTo>
                  <a:cubicBezTo>
                    <a:pt x="110" y="115"/>
                    <a:pt x="110" y="115"/>
                    <a:pt x="110" y="115"/>
                  </a:cubicBezTo>
                  <a:cubicBezTo>
                    <a:pt x="111" y="116"/>
                    <a:pt x="111" y="116"/>
                    <a:pt x="111" y="116"/>
                  </a:cubicBezTo>
                  <a:cubicBezTo>
                    <a:pt x="112" y="115"/>
                    <a:pt x="112" y="115"/>
                    <a:pt x="112" y="115"/>
                  </a:cubicBezTo>
                  <a:cubicBezTo>
                    <a:pt x="113" y="115"/>
                    <a:pt x="113" y="115"/>
                    <a:pt x="113" y="115"/>
                  </a:cubicBezTo>
                  <a:cubicBezTo>
                    <a:pt x="116" y="115"/>
                    <a:pt x="116" y="115"/>
                    <a:pt x="116" y="115"/>
                  </a:cubicBezTo>
                  <a:cubicBezTo>
                    <a:pt x="118" y="116"/>
                    <a:pt x="118" y="116"/>
                    <a:pt x="118" y="116"/>
                  </a:cubicBezTo>
                  <a:cubicBezTo>
                    <a:pt x="121" y="117"/>
                    <a:pt x="121" y="117"/>
                    <a:pt x="121" y="117"/>
                  </a:cubicBezTo>
                  <a:cubicBezTo>
                    <a:pt x="125" y="117"/>
                    <a:pt x="125" y="117"/>
                    <a:pt x="125" y="117"/>
                  </a:cubicBezTo>
                  <a:cubicBezTo>
                    <a:pt x="126" y="119"/>
                    <a:pt x="126" y="119"/>
                    <a:pt x="126" y="119"/>
                  </a:cubicBezTo>
                  <a:cubicBezTo>
                    <a:pt x="126" y="121"/>
                    <a:pt x="126" y="121"/>
                    <a:pt x="126" y="121"/>
                  </a:cubicBezTo>
                  <a:cubicBezTo>
                    <a:pt x="127" y="122"/>
                    <a:pt x="127" y="122"/>
                    <a:pt x="127" y="122"/>
                  </a:cubicBezTo>
                  <a:cubicBezTo>
                    <a:pt x="130" y="124"/>
                    <a:pt x="130" y="124"/>
                    <a:pt x="130" y="124"/>
                  </a:cubicBezTo>
                  <a:cubicBezTo>
                    <a:pt x="136" y="123"/>
                    <a:pt x="136" y="123"/>
                    <a:pt x="136" y="123"/>
                  </a:cubicBezTo>
                  <a:cubicBezTo>
                    <a:pt x="141" y="124"/>
                    <a:pt x="141" y="124"/>
                    <a:pt x="141" y="124"/>
                  </a:cubicBezTo>
                  <a:cubicBezTo>
                    <a:pt x="145" y="124"/>
                    <a:pt x="145" y="124"/>
                    <a:pt x="145" y="124"/>
                  </a:cubicBezTo>
                  <a:cubicBezTo>
                    <a:pt x="146" y="122"/>
                    <a:pt x="146" y="122"/>
                    <a:pt x="146" y="122"/>
                  </a:cubicBezTo>
                  <a:cubicBezTo>
                    <a:pt x="147" y="118"/>
                    <a:pt x="147" y="118"/>
                    <a:pt x="147" y="118"/>
                  </a:cubicBezTo>
                  <a:cubicBezTo>
                    <a:pt x="149" y="118"/>
                    <a:pt x="149" y="118"/>
                    <a:pt x="149" y="118"/>
                  </a:cubicBezTo>
                  <a:cubicBezTo>
                    <a:pt x="151" y="121"/>
                    <a:pt x="151" y="121"/>
                    <a:pt x="151" y="121"/>
                  </a:cubicBezTo>
                  <a:cubicBezTo>
                    <a:pt x="152" y="121"/>
                    <a:pt x="152" y="121"/>
                    <a:pt x="152" y="121"/>
                  </a:cubicBezTo>
                  <a:cubicBezTo>
                    <a:pt x="154" y="120"/>
                    <a:pt x="154" y="120"/>
                    <a:pt x="154" y="120"/>
                  </a:cubicBezTo>
                  <a:cubicBezTo>
                    <a:pt x="155" y="121"/>
                    <a:pt x="155" y="121"/>
                    <a:pt x="155" y="121"/>
                  </a:cubicBezTo>
                  <a:cubicBezTo>
                    <a:pt x="157" y="123"/>
                    <a:pt x="157" y="123"/>
                    <a:pt x="157" y="123"/>
                  </a:cubicBezTo>
                  <a:cubicBezTo>
                    <a:pt x="159" y="123"/>
                    <a:pt x="159" y="123"/>
                    <a:pt x="159" y="123"/>
                  </a:cubicBezTo>
                  <a:cubicBezTo>
                    <a:pt x="160" y="124"/>
                    <a:pt x="160" y="124"/>
                    <a:pt x="160" y="124"/>
                  </a:cubicBezTo>
                  <a:cubicBezTo>
                    <a:pt x="162" y="124"/>
                    <a:pt x="162" y="124"/>
                    <a:pt x="162" y="124"/>
                  </a:cubicBezTo>
                  <a:cubicBezTo>
                    <a:pt x="164" y="124"/>
                    <a:pt x="164" y="124"/>
                    <a:pt x="164" y="124"/>
                  </a:cubicBezTo>
                  <a:cubicBezTo>
                    <a:pt x="164" y="126"/>
                    <a:pt x="164" y="126"/>
                    <a:pt x="164" y="126"/>
                  </a:cubicBezTo>
                  <a:cubicBezTo>
                    <a:pt x="166" y="129"/>
                    <a:pt x="166" y="129"/>
                    <a:pt x="166" y="129"/>
                  </a:cubicBezTo>
                  <a:cubicBezTo>
                    <a:pt x="166" y="130"/>
                    <a:pt x="166" y="130"/>
                    <a:pt x="166" y="130"/>
                  </a:cubicBezTo>
                  <a:cubicBezTo>
                    <a:pt x="167" y="131"/>
                    <a:pt x="167" y="131"/>
                    <a:pt x="167" y="131"/>
                  </a:cubicBezTo>
                  <a:cubicBezTo>
                    <a:pt x="170" y="132"/>
                    <a:pt x="170" y="132"/>
                    <a:pt x="170" y="132"/>
                  </a:cubicBezTo>
                  <a:cubicBezTo>
                    <a:pt x="172" y="132"/>
                    <a:pt x="172" y="132"/>
                    <a:pt x="172" y="132"/>
                  </a:cubicBezTo>
                  <a:cubicBezTo>
                    <a:pt x="173" y="132"/>
                    <a:pt x="173" y="132"/>
                    <a:pt x="173" y="132"/>
                  </a:cubicBezTo>
                  <a:cubicBezTo>
                    <a:pt x="175" y="132"/>
                    <a:pt x="175" y="132"/>
                    <a:pt x="175" y="132"/>
                  </a:cubicBezTo>
                  <a:cubicBezTo>
                    <a:pt x="176" y="132"/>
                    <a:pt x="176" y="132"/>
                    <a:pt x="176" y="132"/>
                  </a:cubicBezTo>
                  <a:cubicBezTo>
                    <a:pt x="177" y="132"/>
                    <a:pt x="177" y="132"/>
                    <a:pt x="177" y="132"/>
                  </a:cubicBezTo>
                  <a:cubicBezTo>
                    <a:pt x="178" y="132"/>
                    <a:pt x="178" y="132"/>
                    <a:pt x="178" y="132"/>
                  </a:cubicBezTo>
                  <a:cubicBezTo>
                    <a:pt x="179" y="132"/>
                    <a:pt x="179" y="132"/>
                    <a:pt x="179" y="132"/>
                  </a:cubicBezTo>
                  <a:cubicBezTo>
                    <a:pt x="181" y="134"/>
                    <a:pt x="181" y="134"/>
                    <a:pt x="181" y="134"/>
                  </a:cubicBezTo>
                  <a:cubicBezTo>
                    <a:pt x="180" y="138"/>
                    <a:pt x="180" y="138"/>
                    <a:pt x="180" y="138"/>
                  </a:cubicBezTo>
                  <a:cubicBezTo>
                    <a:pt x="179" y="139"/>
                    <a:pt x="179" y="139"/>
                    <a:pt x="179" y="139"/>
                  </a:cubicBezTo>
                  <a:cubicBezTo>
                    <a:pt x="180" y="140"/>
                    <a:pt x="180" y="140"/>
                    <a:pt x="180" y="140"/>
                  </a:cubicBezTo>
                  <a:cubicBezTo>
                    <a:pt x="181" y="143"/>
                    <a:pt x="181" y="143"/>
                    <a:pt x="181" y="143"/>
                  </a:cubicBezTo>
                  <a:cubicBezTo>
                    <a:pt x="179" y="143"/>
                    <a:pt x="179" y="143"/>
                    <a:pt x="179" y="143"/>
                  </a:cubicBezTo>
                  <a:cubicBezTo>
                    <a:pt x="178" y="141"/>
                    <a:pt x="178" y="141"/>
                    <a:pt x="178" y="141"/>
                  </a:cubicBezTo>
                  <a:cubicBezTo>
                    <a:pt x="176" y="142"/>
                    <a:pt x="176" y="142"/>
                    <a:pt x="176" y="142"/>
                  </a:cubicBezTo>
                  <a:cubicBezTo>
                    <a:pt x="174" y="140"/>
                    <a:pt x="174" y="140"/>
                    <a:pt x="174" y="140"/>
                  </a:cubicBezTo>
                  <a:cubicBezTo>
                    <a:pt x="172" y="139"/>
                    <a:pt x="172" y="139"/>
                    <a:pt x="172" y="139"/>
                  </a:cubicBezTo>
                  <a:cubicBezTo>
                    <a:pt x="170" y="137"/>
                    <a:pt x="170" y="137"/>
                    <a:pt x="170" y="137"/>
                  </a:cubicBezTo>
                  <a:cubicBezTo>
                    <a:pt x="168" y="137"/>
                    <a:pt x="168" y="137"/>
                    <a:pt x="168" y="137"/>
                  </a:cubicBezTo>
                  <a:cubicBezTo>
                    <a:pt x="166" y="139"/>
                    <a:pt x="166" y="139"/>
                    <a:pt x="166" y="139"/>
                  </a:cubicBezTo>
                  <a:cubicBezTo>
                    <a:pt x="163" y="139"/>
                    <a:pt x="163" y="139"/>
                    <a:pt x="163" y="139"/>
                  </a:cubicBezTo>
                  <a:cubicBezTo>
                    <a:pt x="160" y="137"/>
                    <a:pt x="160" y="137"/>
                    <a:pt x="160" y="137"/>
                  </a:cubicBezTo>
                  <a:cubicBezTo>
                    <a:pt x="158" y="137"/>
                    <a:pt x="158" y="137"/>
                    <a:pt x="158" y="137"/>
                  </a:cubicBezTo>
                  <a:cubicBezTo>
                    <a:pt x="156" y="139"/>
                    <a:pt x="156" y="139"/>
                    <a:pt x="156" y="139"/>
                  </a:cubicBezTo>
                  <a:cubicBezTo>
                    <a:pt x="153" y="137"/>
                    <a:pt x="153" y="137"/>
                    <a:pt x="153" y="137"/>
                  </a:cubicBezTo>
                  <a:cubicBezTo>
                    <a:pt x="150" y="137"/>
                    <a:pt x="150" y="137"/>
                    <a:pt x="150" y="137"/>
                  </a:cubicBezTo>
                  <a:cubicBezTo>
                    <a:pt x="148" y="138"/>
                    <a:pt x="148" y="138"/>
                    <a:pt x="148" y="138"/>
                  </a:cubicBezTo>
                  <a:cubicBezTo>
                    <a:pt x="143" y="136"/>
                    <a:pt x="143" y="136"/>
                    <a:pt x="143" y="136"/>
                  </a:cubicBezTo>
                  <a:cubicBezTo>
                    <a:pt x="138" y="133"/>
                    <a:pt x="138" y="133"/>
                    <a:pt x="138" y="133"/>
                  </a:cubicBezTo>
                  <a:cubicBezTo>
                    <a:pt x="135" y="133"/>
                    <a:pt x="135" y="133"/>
                    <a:pt x="135" y="133"/>
                  </a:cubicBezTo>
                  <a:cubicBezTo>
                    <a:pt x="133" y="132"/>
                    <a:pt x="133" y="132"/>
                    <a:pt x="133" y="132"/>
                  </a:cubicBezTo>
                  <a:cubicBezTo>
                    <a:pt x="132" y="132"/>
                    <a:pt x="132" y="132"/>
                    <a:pt x="132" y="132"/>
                  </a:cubicBezTo>
                  <a:cubicBezTo>
                    <a:pt x="131" y="133"/>
                    <a:pt x="131" y="133"/>
                    <a:pt x="131" y="133"/>
                  </a:cubicBezTo>
                  <a:cubicBezTo>
                    <a:pt x="129" y="133"/>
                    <a:pt x="129" y="133"/>
                    <a:pt x="129" y="133"/>
                  </a:cubicBezTo>
                  <a:cubicBezTo>
                    <a:pt x="127" y="131"/>
                    <a:pt x="127" y="131"/>
                    <a:pt x="127" y="131"/>
                  </a:cubicBezTo>
                  <a:cubicBezTo>
                    <a:pt x="126" y="131"/>
                    <a:pt x="126" y="131"/>
                    <a:pt x="126" y="131"/>
                  </a:cubicBezTo>
                  <a:cubicBezTo>
                    <a:pt x="124" y="133"/>
                    <a:pt x="124" y="133"/>
                    <a:pt x="124" y="133"/>
                  </a:cubicBezTo>
                  <a:cubicBezTo>
                    <a:pt x="120" y="132"/>
                    <a:pt x="120" y="132"/>
                    <a:pt x="120" y="132"/>
                  </a:cubicBezTo>
                  <a:cubicBezTo>
                    <a:pt x="117" y="130"/>
                    <a:pt x="117" y="130"/>
                    <a:pt x="117" y="130"/>
                  </a:cubicBezTo>
                  <a:cubicBezTo>
                    <a:pt x="114" y="130"/>
                    <a:pt x="114" y="130"/>
                    <a:pt x="114" y="130"/>
                  </a:cubicBezTo>
                  <a:cubicBezTo>
                    <a:pt x="113" y="129"/>
                    <a:pt x="113" y="129"/>
                    <a:pt x="113" y="129"/>
                  </a:cubicBezTo>
                  <a:cubicBezTo>
                    <a:pt x="111" y="130"/>
                    <a:pt x="111" y="130"/>
                    <a:pt x="111" y="130"/>
                  </a:cubicBezTo>
                  <a:cubicBezTo>
                    <a:pt x="109" y="129"/>
                    <a:pt x="109" y="129"/>
                    <a:pt x="109" y="129"/>
                  </a:cubicBezTo>
                  <a:cubicBezTo>
                    <a:pt x="107" y="129"/>
                    <a:pt x="107" y="129"/>
                    <a:pt x="107" y="129"/>
                  </a:cubicBezTo>
                  <a:cubicBezTo>
                    <a:pt x="106" y="128"/>
                    <a:pt x="106" y="128"/>
                    <a:pt x="106" y="128"/>
                  </a:cubicBezTo>
                  <a:cubicBezTo>
                    <a:pt x="107" y="126"/>
                    <a:pt x="107" y="126"/>
                    <a:pt x="107" y="126"/>
                  </a:cubicBezTo>
                  <a:cubicBezTo>
                    <a:pt x="108" y="125"/>
                    <a:pt x="108" y="125"/>
                    <a:pt x="108" y="125"/>
                  </a:cubicBezTo>
                  <a:cubicBezTo>
                    <a:pt x="107" y="125"/>
                    <a:pt x="107" y="125"/>
                    <a:pt x="107" y="125"/>
                  </a:cubicBezTo>
                  <a:cubicBezTo>
                    <a:pt x="106" y="125"/>
                    <a:pt x="106" y="125"/>
                    <a:pt x="106" y="125"/>
                  </a:cubicBezTo>
                  <a:cubicBezTo>
                    <a:pt x="104" y="125"/>
                    <a:pt x="104" y="125"/>
                    <a:pt x="104" y="125"/>
                  </a:cubicBezTo>
                  <a:cubicBezTo>
                    <a:pt x="103" y="123"/>
                    <a:pt x="103" y="123"/>
                    <a:pt x="103" y="123"/>
                  </a:cubicBezTo>
                  <a:cubicBezTo>
                    <a:pt x="101" y="124"/>
                    <a:pt x="101" y="124"/>
                    <a:pt x="101" y="124"/>
                  </a:cubicBezTo>
                  <a:cubicBezTo>
                    <a:pt x="98" y="124"/>
                    <a:pt x="98" y="124"/>
                    <a:pt x="98" y="124"/>
                  </a:cubicBezTo>
                  <a:cubicBezTo>
                    <a:pt x="96" y="123"/>
                    <a:pt x="96" y="123"/>
                    <a:pt x="96" y="123"/>
                  </a:cubicBezTo>
                  <a:cubicBezTo>
                    <a:pt x="96" y="122"/>
                    <a:pt x="96" y="122"/>
                    <a:pt x="96" y="122"/>
                  </a:cubicBezTo>
                  <a:cubicBezTo>
                    <a:pt x="97" y="122"/>
                    <a:pt x="97" y="122"/>
                    <a:pt x="97" y="122"/>
                  </a:cubicBezTo>
                  <a:close/>
                  <a:moveTo>
                    <a:pt x="98" y="73"/>
                  </a:moveTo>
                  <a:cubicBezTo>
                    <a:pt x="98" y="75"/>
                    <a:pt x="98" y="75"/>
                    <a:pt x="98" y="75"/>
                  </a:cubicBezTo>
                  <a:cubicBezTo>
                    <a:pt x="96" y="76"/>
                    <a:pt x="96" y="76"/>
                    <a:pt x="96" y="76"/>
                  </a:cubicBezTo>
                  <a:cubicBezTo>
                    <a:pt x="98" y="78"/>
                    <a:pt x="98" y="78"/>
                    <a:pt x="98" y="78"/>
                  </a:cubicBezTo>
                  <a:cubicBezTo>
                    <a:pt x="101" y="78"/>
                    <a:pt x="101" y="78"/>
                    <a:pt x="101" y="78"/>
                  </a:cubicBezTo>
                  <a:cubicBezTo>
                    <a:pt x="102" y="79"/>
                    <a:pt x="102" y="79"/>
                    <a:pt x="102" y="79"/>
                  </a:cubicBezTo>
                  <a:cubicBezTo>
                    <a:pt x="102" y="81"/>
                    <a:pt x="102" y="81"/>
                    <a:pt x="102" y="81"/>
                  </a:cubicBezTo>
                  <a:cubicBezTo>
                    <a:pt x="103" y="81"/>
                    <a:pt x="103" y="81"/>
                    <a:pt x="103" y="81"/>
                  </a:cubicBezTo>
                  <a:cubicBezTo>
                    <a:pt x="104" y="84"/>
                    <a:pt x="104" y="84"/>
                    <a:pt x="104" y="84"/>
                  </a:cubicBezTo>
                  <a:cubicBezTo>
                    <a:pt x="106" y="85"/>
                    <a:pt x="106" y="85"/>
                    <a:pt x="106" y="85"/>
                  </a:cubicBezTo>
                  <a:cubicBezTo>
                    <a:pt x="108" y="85"/>
                    <a:pt x="108" y="85"/>
                    <a:pt x="108" y="85"/>
                  </a:cubicBezTo>
                  <a:cubicBezTo>
                    <a:pt x="108" y="87"/>
                    <a:pt x="108" y="87"/>
                    <a:pt x="108" y="87"/>
                  </a:cubicBezTo>
                  <a:cubicBezTo>
                    <a:pt x="109" y="88"/>
                    <a:pt x="109" y="88"/>
                    <a:pt x="109" y="88"/>
                  </a:cubicBezTo>
                  <a:cubicBezTo>
                    <a:pt x="110" y="86"/>
                    <a:pt x="110" y="86"/>
                    <a:pt x="110" y="86"/>
                  </a:cubicBezTo>
                  <a:cubicBezTo>
                    <a:pt x="109" y="84"/>
                    <a:pt x="109" y="84"/>
                    <a:pt x="109" y="84"/>
                  </a:cubicBezTo>
                  <a:cubicBezTo>
                    <a:pt x="110" y="82"/>
                    <a:pt x="110" y="82"/>
                    <a:pt x="110" y="82"/>
                  </a:cubicBezTo>
                  <a:cubicBezTo>
                    <a:pt x="107" y="81"/>
                    <a:pt x="107" y="81"/>
                    <a:pt x="107" y="81"/>
                  </a:cubicBezTo>
                  <a:cubicBezTo>
                    <a:pt x="105" y="79"/>
                    <a:pt x="105" y="79"/>
                    <a:pt x="105" y="79"/>
                  </a:cubicBezTo>
                  <a:cubicBezTo>
                    <a:pt x="105" y="75"/>
                    <a:pt x="105" y="75"/>
                    <a:pt x="105" y="75"/>
                  </a:cubicBezTo>
                  <a:cubicBezTo>
                    <a:pt x="104" y="74"/>
                    <a:pt x="104" y="74"/>
                    <a:pt x="104" y="74"/>
                  </a:cubicBezTo>
                  <a:cubicBezTo>
                    <a:pt x="104" y="73"/>
                    <a:pt x="104" y="73"/>
                    <a:pt x="104" y="73"/>
                  </a:cubicBezTo>
                  <a:cubicBezTo>
                    <a:pt x="102" y="72"/>
                    <a:pt x="102" y="72"/>
                    <a:pt x="102" y="72"/>
                  </a:cubicBezTo>
                  <a:cubicBezTo>
                    <a:pt x="101" y="72"/>
                    <a:pt x="101" y="72"/>
                    <a:pt x="101" y="72"/>
                  </a:cubicBezTo>
                  <a:cubicBezTo>
                    <a:pt x="101" y="74"/>
                    <a:pt x="101" y="74"/>
                    <a:pt x="101" y="74"/>
                  </a:cubicBezTo>
                  <a:cubicBezTo>
                    <a:pt x="102" y="75"/>
                    <a:pt x="102" y="75"/>
                    <a:pt x="102" y="75"/>
                  </a:cubicBezTo>
                  <a:cubicBezTo>
                    <a:pt x="100" y="74"/>
                    <a:pt x="100" y="74"/>
                    <a:pt x="100" y="74"/>
                  </a:cubicBezTo>
                  <a:cubicBezTo>
                    <a:pt x="99" y="73"/>
                    <a:pt x="99" y="73"/>
                    <a:pt x="99" y="73"/>
                  </a:cubicBezTo>
                  <a:cubicBezTo>
                    <a:pt x="98" y="73"/>
                    <a:pt x="98" y="73"/>
                    <a:pt x="98" y="73"/>
                  </a:cubicBezTo>
                  <a:close/>
                  <a:moveTo>
                    <a:pt x="1" y="1"/>
                  </a:moveTo>
                  <a:cubicBezTo>
                    <a:pt x="0" y="2"/>
                    <a:pt x="0" y="2"/>
                    <a:pt x="0" y="2"/>
                  </a:cubicBezTo>
                  <a:cubicBezTo>
                    <a:pt x="1" y="5"/>
                    <a:pt x="1" y="5"/>
                    <a:pt x="1" y="5"/>
                  </a:cubicBezTo>
                  <a:cubicBezTo>
                    <a:pt x="3" y="10"/>
                    <a:pt x="3" y="10"/>
                    <a:pt x="3" y="10"/>
                  </a:cubicBezTo>
                  <a:cubicBezTo>
                    <a:pt x="4" y="11"/>
                    <a:pt x="4" y="11"/>
                    <a:pt x="4" y="11"/>
                  </a:cubicBezTo>
                  <a:cubicBezTo>
                    <a:pt x="9" y="15"/>
                    <a:pt x="9" y="15"/>
                    <a:pt x="9" y="15"/>
                  </a:cubicBezTo>
                  <a:cubicBezTo>
                    <a:pt x="10" y="15"/>
                    <a:pt x="10" y="15"/>
                    <a:pt x="10" y="15"/>
                  </a:cubicBezTo>
                  <a:cubicBezTo>
                    <a:pt x="12" y="18"/>
                    <a:pt x="12" y="18"/>
                    <a:pt x="12" y="18"/>
                  </a:cubicBezTo>
                  <a:cubicBezTo>
                    <a:pt x="14" y="19"/>
                    <a:pt x="14" y="19"/>
                    <a:pt x="14" y="19"/>
                  </a:cubicBezTo>
                  <a:cubicBezTo>
                    <a:pt x="15" y="18"/>
                    <a:pt x="15" y="18"/>
                    <a:pt x="15" y="18"/>
                  </a:cubicBezTo>
                  <a:cubicBezTo>
                    <a:pt x="18" y="21"/>
                    <a:pt x="18" y="21"/>
                    <a:pt x="18" y="21"/>
                  </a:cubicBezTo>
                  <a:cubicBezTo>
                    <a:pt x="21" y="26"/>
                    <a:pt x="21" y="26"/>
                    <a:pt x="21" y="26"/>
                  </a:cubicBezTo>
                  <a:cubicBezTo>
                    <a:pt x="25" y="29"/>
                    <a:pt x="25" y="29"/>
                    <a:pt x="25" y="29"/>
                  </a:cubicBezTo>
                  <a:cubicBezTo>
                    <a:pt x="26" y="29"/>
                    <a:pt x="26" y="29"/>
                    <a:pt x="26" y="29"/>
                  </a:cubicBezTo>
                  <a:cubicBezTo>
                    <a:pt x="26" y="32"/>
                    <a:pt x="26" y="32"/>
                    <a:pt x="26" y="32"/>
                  </a:cubicBezTo>
                  <a:cubicBezTo>
                    <a:pt x="27" y="33"/>
                    <a:pt x="27" y="33"/>
                    <a:pt x="27" y="33"/>
                  </a:cubicBezTo>
                  <a:cubicBezTo>
                    <a:pt x="27" y="35"/>
                    <a:pt x="27" y="35"/>
                    <a:pt x="27" y="35"/>
                  </a:cubicBezTo>
                  <a:cubicBezTo>
                    <a:pt x="28" y="36"/>
                    <a:pt x="28" y="36"/>
                    <a:pt x="28" y="36"/>
                  </a:cubicBezTo>
                  <a:cubicBezTo>
                    <a:pt x="30" y="36"/>
                    <a:pt x="30" y="36"/>
                    <a:pt x="30" y="36"/>
                  </a:cubicBezTo>
                  <a:cubicBezTo>
                    <a:pt x="33" y="39"/>
                    <a:pt x="33" y="39"/>
                    <a:pt x="33" y="39"/>
                  </a:cubicBezTo>
                  <a:cubicBezTo>
                    <a:pt x="34" y="40"/>
                    <a:pt x="34" y="40"/>
                    <a:pt x="34" y="40"/>
                  </a:cubicBezTo>
                  <a:cubicBezTo>
                    <a:pt x="35" y="40"/>
                    <a:pt x="35" y="40"/>
                    <a:pt x="35" y="40"/>
                  </a:cubicBezTo>
                  <a:cubicBezTo>
                    <a:pt x="35" y="41"/>
                    <a:pt x="35" y="41"/>
                    <a:pt x="35" y="41"/>
                  </a:cubicBezTo>
                  <a:cubicBezTo>
                    <a:pt x="35" y="42"/>
                    <a:pt x="35" y="42"/>
                    <a:pt x="35" y="42"/>
                  </a:cubicBezTo>
                  <a:cubicBezTo>
                    <a:pt x="36" y="44"/>
                    <a:pt x="36" y="44"/>
                    <a:pt x="36" y="44"/>
                  </a:cubicBezTo>
                  <a:cubicBezTo>
                    <a:pt x="37" y="46"/>
                    <a:pt x="37" y="46"/>
                    <a:pt x="37" y="46"/>
                  </a:cubicBezTo>
                  <a:cubicBezTo>
                    <a:pt x="37" y="47"/>
                    <a:pt x="37" y="47"/>
                    <a:pt x="37" y="47"/>
                  </a:cubicBezTo>
                  <a:cubicBezTo>
                    <a:pt x="39" y="52"/>
                    <a:pt x="39" y="52"/>
                    <a:pt x="39" y="52"/>
                  </a:cubicBezTo>
                  <a:cubicBezTo>
                    <a:pt x="39" y="54"/>
                    <a:pt x="39" y="54"/>
                    <a:pt x="39" y="54"/>
                  </a:cubicBezTo>
                  <a:cubicBezTo>
                    <a:pt x="42" y="55"/>
                    <a:pt x="42" y="55"/>
                    <a:pt x="42" y="55"/>
                  </a:cubicBezTo>
                  <a:cubicBezTo>
                    <a:pt x="45" y="57"/>
                    <a:pt x="45" y="57"/>
                    <a:pt x="45" y="57"/>
                  </a:cubicBezTo>
                  <a:cubicBezTo>
                    <a:pt x="45" y="59"/>
                    <a:pt x="45" y="59"/>
                    <a:pt x="45" y="59"/>
                  </a:cubicBezTo>
                  <a:cubicBezTo>
                    <a:pt x="47" y="63"/>
                    <a:pt x="47" y="63"/>
                    <a:pt x="47" y="63"/>
                  </a:cubicBezTo>
                  <a:cubicBezTo>
                    <a:pt x="49" y="64"/>
                    <a:pt x="49" y="64"/>
                    <a:pt x="49" y="64"/>
                  </a:cubicBezTo>
                  <a:cubicBezTo>
                    <a:pt x="50" y="69"/>
                    <a:pt x="50" y="69"/>
                    <a:pt x="50" y="69"/>
                  </a:cubicBezTo>
                  <a:cubicBezTo>
                    <a:pt x="53" y="76"/>
                    <a:pt x="53" y="76"/>
                    <a:pt x="53" y="76"/>
                  </a:cubicBezTo>
                  <a:cubicBezTo>
                    <a:pt x="53" y="78"/>
                    <a:pt x="53" y="78"/>
                    <a:pt x="53" y="78"/>
                  </a:cubicBezTo>
                  <a:cubicBezTo>
                    <a:pt x="54" y="81"/>
                    <a:pt x="54" y="81"/>
                    <a:pt x="54" y="81"/>
                  </a:cubicBezTo>
                  <a:cubicBezTo>
                    <a:pt x="57" y="83"/>
                    <a:pt x="57" y="83"/>
                    <a:pt x="57" y="83"/>
                  </a:cubicBezTo>
                  <a:cubicBezTo>
                    <a:pt x="61" y="87"/>
                    <a:pt x="61" y="87"/>
                    <a:pt x="61" y="87"/>
                  </a:cubicBezTo>
                  <a:cubicBezTo>
                    <a:pt x="62" y="90"/>
                    <a:pt x="62" y="90"/>
                    <a:pt x="62" y="90"/>
                  </a:cubicBezTo>
                  <a:cubicBezTo>
                    <a:pt x="64" y="90"/>
                    <a:pt x="64" y="90"/>
                    <a:pt x="64" y="90"/>
                  </a:cubicBezTo>
                  <a:cubicBezTo>
                    <a:pt x="65" y="91"/>
                    <a:pt x="65" y="91"/>
                    <a:pt x="65" y="91"/>
                  </a:cubicBezTo>
                  <a:cubicBezTo>
                    <a:pt x="68" y="93"/>
                    <a:pt x="68" y="93"/>
                    <a:pt x="68" y="93"/>
                  </a:cubicBezTo>
                  <a:cubicBezTo>
                    <a:pt x="68" y="96"/>
                    <a:pt x="68" y="96"/>
                    <a:pt x="68" y="96"/>
                  </a:cubicBezTo>
                  <a:cubicBezTo>
                    <a:pt x="70" y="97"/>
                    <a:pt x="70" y="97"/>
                    <a:pt x="70" y="97"/>
                  </a:cubicBezTo>
                  <a:cubicBezTo>
                    <a:pt x="72" y="100"/>
                    <a:pt x="72" y="100"/>
                    <a:pt x="72" y="100"/>
                  </a:cubicBezTo>
                  <a:cubicBezTo>
                    <a:pt x="77" y="102"/>
                    <a:pt x="77" y="102"/>
                    <a:pt x="77" y="102"/>
                  </a:cubicBezTo>
                  <a:cubicBezTo>
                    <a:pt x="78" y="104"/>
                    <a:pt x="78" y="104"/>
                    <a:pt x="78" y="104"/>
                  </a:cubicBezTo>
                  <a:cubicBezTo>
                    <a:pt x="80" y="105"/>
                    <a:pt x="80" y="105"/>
                    <a:pt x="80" y="105"/>
                  </a:cubicBezTo>
                  <a:cubicBezTo>
                    <a:pt x="86" y="110"/>
                    <a:pt x="86" y="110"/>
                    <a:pt x="86" y="110"/>
                  </a:cubicBezTo>
                  <a:cubicBezTo>
                    <a:pt x="86" y="112"/>
                    <a:pt x="86" y="112"/>
                    <a:pt x="86" y="112"/>
                  </a:cubicBezTo>
                  <a:cubicBezTo>
                    <a:pt x="88" y="112"/>
                    <a:pt x="88" y="112"/>
                    <a:pt x="88" y="112"/>
                  </a:cubicBezTo>
                  <a:cubicBezTo>
                    <a:pt x="89" y="115"/>
                    <a:pt x="89" y="115"/>
                    <a:pt x="89" y="115"/>
                  </a:cubicBezTo>
                  <a:cubicBezTo>
                    <a:pt x="90" y="114"/>
                    <a:pt x="90" y="114"/>
                    <a:pt x="90" y="114"/>
                  </a:cubicBezTo>
                  <a:cubicBezTo>
                    <a:pt x="90" y="112"/>
                    <a:pt x="90" y="112"/>
                    <a:pt x="90" y="112"/>
                  </a:cubicBezTo>
                  <a:cubicBezTo>
                    <a:pt x="89" y="111"/>
                    <a:pt x="89" y="111"/>
                    <a:pt x="89" y="111"/>
                  </a:cubicBezTo>
                  <a:cubicBezTo>
                    <a:pt x="89" y="110"/>
                    <a:pt x="89" y="110"/>
                    <a:pt x="89" y="110"/>
                  </a:cubicBezTo>
                  <a:cubicBezTo>
                    <a:pt x="91" y="110"/>
                    <a:pt x="91" y="110"/>
                    <a:pt x="91" y="110"/>
                  </a:cubicBezTo>
                  <a:cubicBezTo>
                    <a:pt x="94" y="114"/>
                    <a:pt x="94" y="114"/>
                    <a:pt x="94" y="114"/>
                  </a:cubicBezTo>
                  <a:cubicBezTo>
                    <a:pt x="95" y="113"/>
                    <a:pt x="95" y="113"/>
                    <a:pt x="95" y="113"/>
                  </a:cubicBezTo>
                  <a:cubicBezTo>
                    <a:pt x="95" y="111"/>
                    <a:pt x="95" y="111"/>
                    <a:pt x="95" y="111"/>
                  </a:cubicBezTo>
                  <a:cubicBezTo>
                    <a:pt x="96" y="109"/>
                    <a:pt x="96" y="109"/>
                    <a:pt x="96" y="109"/>
                  </a:cubicBezTo>
                  <a:cubicBezTo>
                    <a:pt x="97" y="110"/>
                    <a:pt x="97" y="110"/>
                    <a:pt x="97" y="110"/>
                  </a:cubicBezTo>
                  <a:cubicBezTo>
                    <a:pt x="99" y="112"/>
                    <a:pt x="99" y="112"/>
                    <a:pt x="99" y="112"/>
                  </a:cubicBezTo>
                  <a:cubicBezTo>
                    <a:pt x="100" y="113"/>
                    <a:pt x="100" y="113"/>
                    <a:pt x="100" y="113"/>
                  </a:cubicBezTo>
                  <a:cubicBezTo>
                    <a:pt x="102" y="112"/>
                    <a:pt x="102" y="112"/>
                    <a:pt x="102" y="112"/>
                  </a:cubicBezTo>
                  <a:cubicBezTo>
                    <a:pt x="101" y="107"/>
                    <a:pt x="101" y="107"/>
                    <a:pt x="101" y="107"/>
                  </a:cubicBezTo>
                  <a:cubicBezTo>
                    <a:pt x="102" y="102"/>
                    <a:pt x="102" y="102"/>
                    <a:pt x="102" y="102"/>
                  </a:cubicBezTo>
                  <a:cubicBezTo>
                    <a:pt x="101" y="99"/>
                    <a:pt x="101" y="99"/>
                    <a:pt x="101" y="99"/>
                  </a:cubicBezTo>
                  <a:cubicBezTo>
                    <a:pt x="103" y="95"/>
                    <a:pt x="103" y="95"/>
                    <a:pt x="103" y="95"/>
                  </a:cubicBezTo>
                  <a:cubicBezTo>
                    <a:pt x="102" y="94"/>
                    <a:pt x="102" y="94"/>
                    <a:pt x="102" y="94"/>
                  </a:cubicBezTo>
                  <a:cubicBezTo>
                    <a:pt x="102" y="91"/>
                    <a:pt x="102" y="91"/>
                    <a:pt x="102" y="91"/>
                  </a:cubicBezTo>
                  <a:cubicBezTo>
                    <a:pt x="104" y="90"/>
                    <a:pt x="104" y="90"/>
                    <a:pt x="104" y="90"/>
                  </a:cubicBezTo>
                  <a:cubicBezTo>
                    <a:pt x="105" y="88"/>
                    <a:pt x="105" y="88"/>
                    <a:pt x="105" y="88"/>
                  </a:cubicBezTo>
                  <a:cubicBezTo>
                    <a:pt x="104" y="87"/>
                    <a:pt x="104" y="87"/>
                    <a:pt x="104" y="87"/>
                  </a:cubicBezTo>
                  <a:cubicBezTo>
                    <a:pt x="103" y="86"/>
                    <a:pt x="103" y="86"/>
                    <a:pt x="103" y="86"/>
                  </a:cubicBezTo>
                  <a:cubicBezTo>
                    <a:pt x="101" y="85"/>
                    <a:pt x="101" y="85"/>
                    <a:pt x="101" y="85"/>
                  </a:cubicBezTo>
                  <a:cubicBezTo>
                    <a:pt x="100" y="82"/>
                    <a:pt x="100" y="82"/>
                    <a:pt x="100" y="82"/>
                  </a:cubicBezTo>
                  <a:cubicBezTo>
                    <a:pt x="99" y="82"/>
                    <a:pt x="99" y="82"/>
                    <a:pt x="99" y="82"/>
                  </a:cubicBezTo>
                  <a:cubicBezTo>
                    <a:pt x="99" y="80"/>
                    <a:pt x="99" y="80"/>
                    <a:pt x="99" y="80"/>
                  </a:cubicBezTo>
                  <a:cubicBezTo>
                    <a:pt x="97" y="80"/>
                    <a:pt x="97" y="80"/>
                    <a:pt x="97" y="80"/>
                  </a:cubicBezTo>
                  <a:cubicBezTo>
                    <a:pt x="94" y="80"/>
                    <a:pt x="94" y="80"/>
                    <a:pt x="94" y="80"/>
                  </a:cubicBezTo>
                  <a:cubicBezTo>
                    <a:pt x="92" y="80"/>
                    <a:pt x="92" y="80"/>
                    <a:pt x="92" y="80"/>
                  </a:cubicBezTo>
                  <a:cubicBezTo>
                    <a:pt x="92" y="77"/>
                    <a:pt x="92" y="77"/>
                    <a:pt x="92" y="77"/>
                  </a:cubicBezTo>
                  <a:cubicBezTo>
                    <a:pt x="91" y="75"/>
                    <a:pt x="91" y="75"/>
                    <a:pt x="91" y="75"/>
                  </a:cubicBezTo>
                  <a:cubicBezTo>
                    <a:pt x="89" y="76"/>
                    <a:pt x="89" y="76"/>
                    <a:pt x="89" y="76"/>
                  </a:cubicBezTo>
                  <a:cubicBezTo>
                    <a:pt x="90" y="74"/>
                    <a:pt x="90" y="74"/>
                    <a:pt x="90" y="74"/>
                  </a:cubicBezTo>
                  <a:cubicBezTo>
                    <a:pt x="90" y="72"/>
                    <a:pt x="90" y="72"/>
                    <a:pt x="90" y="72"/>
                  </a:cubicBezTo>
                  <a:cubicBezTo>
                    <a:pt x="89" y="67"/>
                    <a:pt x="89" y="67"/>
                    <a:pt x="89" y="67"/>
                  </a:cubicBezTo>
                  <a:cubicBezTo>
                    <a:pt x="87" y="68"/>
                    <a:pt x="87" y="68"/>
                    <a:pt x="87" y="68"/>
                  </a:cubicBezTo>
                  <a:cubicBezTo>
                    <a:pt x="86" y="67"/>
                    <a:pt x="86" y="67"/>
                    <a:pt x="86" y="67"/>
                  </a:cubicBezTo>
                  <a:cubicBezTo>
                    <a:pt x="82" y="67"/>
                    <a:pt x="82" y="67"/>
                    <a:pt x="82" y="67"/>
                  </a:cubicBezTo>
                  <a:cubicBezTo>
                    <a:pt x="79" y="65"/>
                    <a:pt x="79" y="65"/>
                    <a:pt x="79" y="65"/>
                  </a:cubicBezTo>
                  <a:cubicBezTo>
                    <a:pt x="79" y="63"/>
                    <a:pt x="79" y="63"/>
                    <a:pt x="79" y="63"/>
                  </a:cubicBezTo>
                  <a:cubicBezTo>
                    <a:pt x="81" y="63"/>
                    <a:pt x="81" y="63"/>
                    <a:pt x="81" y="63"/>
                  </a:cubicBezTo>
                  <a:cubicBezTo>
                    <a:pt x="83" y="61"/>
                    <a:pt x="83" y="61"/>
                    <a:pt x="83" y="61"/>
                  </a:cubicBezTo>
                  <a:cubicBezTo>
                    <a:pt x="82" y="61"/>
                    <a:pt x="82" y="61"/>
                    <a:pt x="82" y="61"/>
                  </a:cubicBezTo>
                  <a:cubicBezTo>
                    <a:pt x="80" y="61"/>
                    <a:pt x="80" y="61"/>
                    <a:pt x="80" y="61"/>
                  </a:cubicBezTo>
                  <a:cubicBezTo>
                    <a:pt x="79" y="60"/>
                    <a:pt x="79" y="60"/>
                    <a:pt x="79" y="60"/>
                  </a:cubicBezTo>
                  <a:cubicBezTo>
                    <a:pt x="77" y="61"/>
                    <a:pt x="77" y="61"/>
                    <a:pt x="77" y="61"/>
                  </a:cubicBezTo>
                  <a:cubicBezTo>
                    <a:pt x="78" y="60"/>
                    <a:pt x="78" y="60"/>
                    <a:pt x="78" y="60"/>
                  </a:cubicBezTo>
                  <a:cubicBezTo>
                    <a:pt x="80" y="58"/>
                    <a:pt x="80" y="58"/>
                    <a:pt x="80" y="58"/>
                  </a:cubicBezTo>
                  <a:cubicBezTo>
                    <a:pt x="83" y="58"/>
                    <a:pt x="83" y="58"/>
                    <a:pt x="83" y="58"/>
                  </a:cubicBezTo>
                  <a:cubicBezTo>
                    <a:pt x="83" y="56"/>
                    <a:pt x="83" y="56"/>
                    <a:pt x="83" y="56"/>
                  </a:cubicBezTo>
                  <a:cubicBezTo>
                    <a:pt x="80" y="53"/>
                    <a:pt x="80" y="53"/>
                    <a:pt x="80" y="53"/>
                  </a:cubicBezTo>
                  <a:cubicBezTo>
                    <a:pt x="78" y="52"/>
                    <a:pt x="78" y="52"/>
                    <a:pt x="78" y="52"/>
                  </a:cubicBezTo>
                  <a:cubicBezTo>
                    <a:pt x="76" y="54"/>
                    <a:pt x="76" y="54"/>
                    <a:pt x="76" y="54"/>
                  </a:cubicBezTo>
                  <a:cubicBezTo>
                    <a:pt x="74" y="55"/>
                    <a:pt x="74" y="55"/>
                    <a:pt x="74" y="55"/>
                  </a:cubicBezTo>
                  <a:cubicBezTo>
                    <a:pt x="72" y="55"/>
                    <a:pt x="72" y="55"/>
                    <a:pt x="72" y="55"/>
                  </a:cubicBezTo>
                  <a:cubicBezTo>
                    <a:pt x="73" y="55"/>
                    <a:pt x="73" y="55"/>
                    <a:pt x="73" y="55"/>
                  </a:cubicBezTo>
                  <a:cubicBezTo>
                    <a:pt x="74" y="54"/>
                    <a:pt x="74" y="54"/>
                    <a:pt x="74" y="54"/>
                  </a:cubicBezTo>
                  <a:cubicBezTo>
                    <a:pt x="75" y="54"/>
                    <a:pt x="75" y="54"/>
                    <a:pt x="75" y="54"/>
                  </a:cubicBezTo>
                  <a:cubicBezTo>
                    <a:pt x="76" y="53"/>
                    <a:pt x="76" y="53"/>
                    <a:pt x="76" y="53"/>
                  </a:cubicBezTo>
                  <a:cubicBezTo>
                    <a:pt x="75" y="51"/>
                    <a:pt x="75" y="51"/>
                    <a:pt x="75" y="51"/>
                  </a:cubicBezTo>
                  <a:cubicBezTo>
                    <a:pt x="73" y="50"/>
                    <a:pt x="73" y="50"/>
                    <a:pt x="73" y="50"/>
                  </a:cubicBezTo>
                  <a:cubicBezTo>
                    <a:pt x="70" y="50"/>
                    <a:pt x="70" y="50"/>
                    <a:pt x="70" y="50"/>
                  </a:cubicBezTo>
                  <a:cubicBezTo>
                    <a:pt x="67" y="48"/>
                    <a:pt x="67" y="48"/>
                    <a:pt x="67" y="48"/>
                  </a:cubicBezTo>
                  <a:cubicBezTo>
                    <a:pt x="67" y="47"/>
                    <a:pt x="67" y="47"/>
                    <a:pt x="67" y="47"/>
                  </a:cubicBezTo>
                  <a:cubicBezTo>
                    <a:pt x="67" y="45"/>
                    <a:pt x="67" y="45"/>
                    <a:pt x="67" y="45"/>
                  </a:cubicBezTo>
                  <a:cubicBezTo>
                    <a:pt x="63" y="41"/>
                    <a:pt x="63" y="41"/>
                    <a:pt x="63" y="41"/>
                  </a:cubicBezTo>
                  <a:cubicBezTo>
                    <a:pt x="62" y="41"/>
                    <a:pt x="62" y="41"/>
                    <a:pt x="62" y="41"/>
                  </a:cubicBezTo>
                  <a:cubicBezTo>
                    <a:pt x="61" y="41"/>
                    <a:pt x="61" y="41"/>
                    <a:pt x="61" y="41"/>
                  </a:cubicBezTo>
                  <a:cubicBezTo>
                    <a:pt x="59" y="40"/>
                    <a:pt x="59" y="40"/>
                    <a:pt x="59" y="40"/>
                  </a:cubicBezTo>
                  <a:cubicBezTo>
                    <a:pt x="59" y="36"/>
                    <a:pt x="59" y="36"/>
                    <a:pt x="59" y="36"/>
                  </a:cubicBezTo>
                  <a:cubicBezTo>
                    <a:pt x="56" y="34"/>
                    <a:pt x="56" y="34"/>
                    <a:pt x="56" y="34"/>
                  </a:cubicBezTo>
                  <a:cubicBezTo>
                    <a:pt x="52" y="32"/>
                    <a:pt x="52" y="32"/>
                    <a:pt x="52" y="32"/>
                  </a:cubicBezTo>
                  <a:cubicBezTo>
                    <a:pt x="50" y="31"/>
                    <a:pt x="50" y="31"/>
                    <a:pt x="50" y="31"/>
                  </a:cubicBezTo>
                  <a:cubicBezTo>
                    <a:pt x="50" y="32"/>
                    <a:pt x="50" y="32"/>
                    <a:pt x="50" y="32"/>
                  </a:cubicBezTo>
                  <a:cubicBezTo>
                    <a:pt x="49" y="32"/>
                    <a:pt x="49" y="32"/>
                    <a:pt x="49" y="32"/>
                  </a:cubicBezTo>
                  <a:cubicBezTo>
                    <a:pt x="48" y="29"/>
                    <a:pt x="48" y="29"/>
                    <a:pt x="48" y="29"/>
                  </a:cubicBezTo>
                  <a:cubicBezTo>
                    <a:pt x="47" y="30"/>
                    <a:pt x="47" y="30"/>
                    <a:pt x="47" y="30"/>
                  </a:cubicBezTo>
                  <a:cubicBezTo>
                    <a:pt x="46" y="29"/>
                    <a:pt x="46" y="29"/>
                    <a:pt x="46" y="29"/>
                  </a:cubicBezTo>
                  <a:cubicBezTo>
                    <a:pt x="46" y="26"/>
                    <a:pt x="46" y="26"/>
                    <a:pt x="46" y="26"/>
                  </a:cubicBezTo>
                  <a:cubicBezTo>
                    <a:pt x="44" y="24"/>
                    <a:pt x="44" y="24"/>
                    <a:pt x="44" y="24"/>
                  </a:cubicBezTo>
                  <a:cubicBezTo>
                    <a:pt x="42" y="24"/>
                    <a:pt x="42" y="24"/>
                    <a:pt x="42" y="24"/>
                  </a:cubicBezTo>
                  <a:cubicBezTo>
                    <a:pt x="41" y="22"/>
                    <a:pt x="41" y="22"/>
                    <a:pt x="41" y="22"/>
                  </a:cubicBezTo>
                  <a:cubicBezTo>
                    <a:pt x="36" y="19"/>
                    <a:pt x="36" y="19"/>
                    <a:pt x="36" y="19"/>
                  </a:cubicBezTo>
                  <a:cubicBezTo>
                    <a:pt x="34" y="19"/>
                    <a:pt x="34" y="19"/>
                    <a:pt x="34" y="19"/>
                  </a:cubicBezTo>
                  <a:cubicBezTo>
                    <a:pt x="32" y="16"/>
                    <a:pt x="32" y="16"/>
                    <a:pt x="32" y="16"/>
                  </a:cubicBezTo>
                  <a:cubicBezTo>
                    <a:pt x="29" y="16"/>
                    <a:pt x="29" y="16"/>
                    <a:pt x="29" y="16"/>
                  </a:cubicBezTo>
                  <a:cubicBezTo>
                    <a:pt x="29" y="14"/>
                    <a:pt x="29" y="14"/>
                    <a:pt x="29" y="14"/>
                  </a:cubicBezTo>
                  <a:cubicBezTo>
                    <a:pt x="28" y="11"/>
                    <a:pt x="28" y="11"/>
                    <a:pt x="28" y="11"/>
                  </a:cubicBezTo>
                  <a:cubicBezTo>
                    <a:pt x="26" y="10"/>
                    <a:pt x="26" y="10"/>
                    <a:pt x="26" y="10"/>
                  </a:cubicBezTo>
                  <a:cubicBezTo>
                    <a:pt x="25" y="8"/>
                    <a:pt x="25" y="8"/>
                    <a:pt x="25" y="8"/>
                  </a:cubicBezTo>
                  <a:cubicBezTo>
                    <a:pt x="24" y="8"/>
                    <a:pt x="24" y="8"/>
                    <a:pt x="24" y="8"/>
                  </a:cubicBezTo>
                  <a:cubicBezTo>
                    <a:pt x="23" y="5"/>
                    <a:pt x="23" y="5"/>
                    <a:pt x="23" y="5"/>
                  </a:cubicBezTo>
                  <a:cubicBezTo>
                    <a:pt x="21" y="4"/>
                    <a:pt x="21" y="4"/>
                    <a:pt x="21" y="4"/>
                  </a:cubicBezTo>
                  <a:cubicBezTo>
                    <a:pt x="19" y="4"/>
                    <a:pt x="19" y="4"/>
                    <a:pt x="19" y="4"/>
                  </a:cubicBezTo>
                  <a:cubicBezTo>
                    <a:pt x="18" y="5"/>
                    <a:pt x="18" y="5"/>
                    <a:pt x="18" y="5"/>
                  </a:cubicBezTo>
                  <a:cubicBezTo>
                    <a:pt x="17" y="4"/>
                    <a:pt x="17" y="4"/>
                    <a:pt x="17" y="4"/>
                  </a:cubicBezTo>
                  <a:cubicBezTo>
                    <a:pt x="14" y="4"/>
                    <a:pt x="14" y="4"/>
                    <a:pt x="14" y="4"/>
                  </a:cubicBezTo>
                  <a:cubicBezTo>
                    <a:pt x="11" y="5"/>
                    <a:pt x="11" y="5"/>
                    <a:pt x="11" y="5"/>
                  </a:cubicBezTo>
                  <a:cubicBezTo>
                    <a:pt x="10" y="4"/>
                    <a:pt x="10" y="4"/>
                    <a:pt x="10" y="4"/>
                  </a:cubicBezTo>
                  <a:cubicBezTo>
                    <a:pt x="6" y="1"/>
                    <a:pt x="6" y="1"/>
                    <a:pt x="6" y="1"/>
                  </a:cubicBezTo>
                  <a:cubicBezTo>
                    <a:pt x="2" y="0"/>
                    <a:pt x="2" y="0"/>
                    <a:pt x="2" y="0"/>
                  </a:cubicBezTo>
                  <a:lnTo>
                    <a:pt x="1" y="1"/>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60" name="India">
              <a:extLst>
                <a:ext uri="{FF2B5EF4-FFF2-40B4-BE49-F238E27FC236}">
                  <a16:creationId xmlns:a16="http://schemas.microsoft.com/office/drawing/2014/main" xmlns="" id="{A5222364-3EBA-470A-AC51-934BFA703113}"/>
                </a:ext>
              </a:extLst>
            </p:cNvPr>
            <p:cNvSpPr>
              <a:spLocks noEditPoints="1"/>
            </p:cNvSpPr>
            <p:nvPr/>
          </p:nvSpPr>
          <p:spPr bwMode="auto">
            <a:xfrm>
              <a:off x="7575900" y="3431584"/>
              <a:ext cx="714057" cy="698164"/>
            </a:xfrm>
            <a:custGeom>
              <a:avLst/>
              <a:gdLst>
                <a:gd name="T0" fmla="*/ 215 w 629"/>
                <a:gd name="T1" fmla="*/ 52 h 615"/>
                <a:gd name="T2" fmla="*/ 248 w 629"/>
                <a:gd name="T3" fmla="*/ 71 h 615"/>
                <a:gd name="T4" fmla="*/ 255 w 629"/>
                <a:gd name="T5" fmla="*/ 118 h 615"/>
                <a:gd name="T6" fmla="*/ 326 w 629"/>
                <a:gd name="T7" fmla="*/ 149 h 615"/>
                <a:gd name="T8" fmla="*/ 409 w 629"/>
                <a:gd name="T9" fmla="*/ 168 h 615"/>
                <a:gd name="T10" fmla="*/ 440 w 629"/>
                <a:gd name="T11" fmla="*/ 135 h 615"/>
                <a:gd name="T12" fmla="*/ 475 w 629"/>
                <a:gd name="T13" fmla="*/ 165 h 615"/>
                <a:gd name="T14" fmla="*/ 506 w 629"/>
                <a:gd name="T15" fmla="*/ 139 h 615"/>
                <a:gd name="T16" fmla="*/ 537 w 629"/>
                <a:gd name="T17" fmla="*/ 116 h 615"/>
                <a:gd name="T18" fmla="*/ 584 w 629"/>
                <a:gd name="T19" fmla="*/ 99 h 615"/>
                <a:gd name="T20" fmla="*/ 608 w 629"/>
                <a:gd name="T21" fmla="*/ 101 h 615"/>
                <a:gd name="T22" fmla="*/ 629 w 629"/>
                <a:gd name="T23" fmla="*/ 125 h 615"/>
                <a:gd name="T24" fmla="*/ 596 w 629"/>
                <a:gd name="T25" fmla="*/ 156 h 615"/>
                <a:gd name="T26" fmla="*/ 575 w 629"/>
                <a:gd name="T27" fmla="*/ 224 h 615"/>
                <a:gd name="T28" fmla="*/ 553 w 629"/>
                <a:gd name="T29" fmla="*/ 267 h 615"/>
                <a:gd name="T30" fmla="*/ 544 w 629"/>
                <a:gd name="T31" fmla="*/ 279 h 615"/>
                <a:gd name="T32" fmla="*/ 527 w 629"/>
                <a:gd name="T33" fmla="*/ 239 h 615"/>
                <a:gd name="T34" fmla="*/ 513 w 629"/>
                <a:gd name="T35" fmla="*/ 248 h 615"/>
                <a:gd name="T36" fmla="*/ 520 w 629"/>
                <a:gd name="T37" fmla="*/ 227 h 615"/>
                <a:gd name="T38" fmla="*/ 516 w 629"/>
                <a:gd name="T39" fmla="*/ 201 h 615"/>
                <a:gd name="T40" fmla="*/ 471 w 629"/>
                <a:gd name="T41" fmla="*/ 187 h 615"/>
                <a:gd name="T42" fmla="*/ 456 w 629"/>
                <a:gd name="T43" fmla="*/ 175 h 615"/>
                <a:gd name="T44" fmla="*/ 440 w 629"/>
                <a:gd name="T45" fmla="*/ 172 h 615"/>
                <a:gd name="T46" fmla="*/ 447 w 629"/>
                <a:gd name="T47" fmla="*/ 201 h 615"/>
                <a:gd name="T48" fmla="*/ 456 w 629"/>
                <a:gd name="T49" fmla="*/ 250 h 615"/>
                <a:gd name="T50" fmla="*/ 461 w 629"/>
                <a:gd name="T51" fmla="*/ 291 h 615"/>
                <a:gd name="T52" fmla="*/ 447 w 629"/>
                <a:gd name="T53" fmla="*/ 286 h 615"/>
                <a:gd name="T54" fmla="*/ 440 w 629"/>
                <a:gd name="T55" fmla="*/ 286 h 615"/>
                <a:gd name="T56" fmla="*/ 416 w 629"/>
                <a:gd name="T57" fmla="*/ 319 h 615"/>
                <a:gd name="T58" fmla="*/ 390 w 629"/>
                <a:gd name="T59" fmla="*/ 336 h 615"/>
                <a:gd name="T60" fmla="*/ 348 w 629"/>
                <a:gd name="T61" fmla="*/ 390 h 615"/>
                <a:gd name="T62" fmla="*/ 305 w 629"/>
                <a:gd name="T63" fmla="*/ 428 h 615"/>
                <a:gd name="T64" fmla="*/ 281 w 629"/>
                <a:gd name="T65" fmla="*/ 473 h 615"/>
                <a:gd name="T66" fmla="*/ 277 w 629"/>
                <a:gd name="T67" fmla="*/ 565 h 615"/>
                <a:gd name="T68" fmla="*/ 270 w 629"/>
                <a:gd name="T69" fmla="*/ 591 h 615"/>
                <a:gd name="T70" fmla="*/ 241 w 629"/>
                <a:gd name="T71" fmla="*/ 608 h 615"/>
                <a:gd name="T72" fmla="*/ 194 w 629"/>
                <a:gd name="T73" fmla="*/ 553 h 615"/>
                <a:gd name="T74" fmla="*/ 163 w 629"/>
                <a:gd name="T75" fmla="*/ 497 h 615"/>
                <a:gd name="T76" fmla="*/ 140 w 629"/>
                <a:gd name="T77" fmla="*/ 445 h 615"/>
                <a:gd name="T78" fmla="*/ 118 w 629"/>
                <a:gd name="T79" fmla="*/ 378 h 615"/>
                <a:gd name="T80" fmla="*/ 104 w 629"/>
                <a:gd name="T81" fmla="*/ 329 h 615"/>
                <a:gd name="T82" fmla="*/ 102 w 629"/>
                <a:gd name="T83" fmla="*/ 293 h 615"/>
                <a:gd name="T84" fmla="*/ 99 w 629"/>
                <a:gd name="T85" fmla="*/ 274 h 615"/>
                <a:gd name="T86" fmla="*/ 80 w 629"/>
                <a:gd name="T87" fmla="*/ 310 h 615"/>
                <a:gd name="T88" fmla="*/ 14 w 629"/>
                <a:gd name="T89" fmla="*/ 279 h 615"/>
                <a:gd name="T90" fmla="*/ 33 w 629"/>
                <a:gd name="T91" fmla="*/ 279 h 615"/>
                <a:gd name="T92" fmla="*/ 38 w 629"/>
                <a:gd name="T93" fmla="*/ 267 h 615"/>
                <a:gd name="T94" fmla="*/ 0 w 629"/>
                <a:gd name="T95" fmla="*/ 246 h 615"/>
                <a:gd name="T96" fmla="*/ 50 w 629"/>
                <a:gd name="T97" fmla="*/ 224 h 615"/>
                <a:gd name="T98" fmla="*/ 45 w 629"/>
                <a:gd name="T99" fmla="*/ 194 h 615"/>
                <a:gd name="T100" fmla="*/ 14 w 629"/>
                <a:gd name="T101" fmla="*/ 163 h 615"/>
                <a:gd name="T102" fmla="*/ 52 w 629"/>
                <a:gd name="T103" fmla="*/ 139 h 615"/>
                <a:gd name="T104" fmla="*/ 104 w 629"/>
                <a:gd name="T105" fmla="*/ 78 h 615"/>
                <a:gd name="T106" fmla="*/ 125 w 629"/>
                <a:gd name="T107" fmla="*/ 28 h 615"/>
                <a:gd name="T108" fmla="*/ 185 w 629"/>
                <a:gd name="T109" fmla="*/ 7 h 615"/>
                <a:gd name="T110" fmla="*/ 456 w 629"/>
                <a:gd name="T111" fmla="*/ 291 h 615"/>
                <a:gd name="T112" fmla="*/ 454 w 629"/>
                <a:gd name="T113" fmla="*/ 288 h 615"/>
                <a:gd name="T114" fmla="*/ 442 w 629"/>
                <a:gd name="T115" fmla="*/ 293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9" h="615">
                  <a:moveTo>
                    <a:pt x="201" y="19"/>
                  </a:moveTo>
                  <a:lnTo>
                    <a:pt x="203" y="21"/>
                  </a:lnTo>
                  <a:lnTo>
                    <a:pt x="203" y="26"/>
                  </a:lnTo>
                  <a:lnTo>
                    <a:pt x="211" y="28"/>
                  </a:lnTo>
                  <a:lnTo>
                    <a:pt x="208" y="38"/>
                  </a:lnTo>
                  <a:lnTo>
                    <a:pt x="211" y="40"/>
                  </a:lnTo>
                  <a:lnTo>
                    <a:pt x="211" y="45"/>
                  </a:lnTo>
                  <a:lnTo>
                    <a:pt x="213" y="45"/>
                  </a:lnTo>
                  <a:lnTo>
                    <a:pt x="215" y="49"/>
                  </a:lnTo>
                  <a:lnTo>
                    <a:pt x="215" y="52"/>
                  </a:lnTo>
                  <a:lnTo>
                    <a:pt x="218" y="54"/>
                  </a:lnTo>
                  <a:lnTo>
                    <a:pt x="218" y="59"/>
                  </a:lnTo>
                  <a:lnTo>
                    <a:pt x="222" y="61"/>
                  </a:lnTo>
                  <a:lnTo>
                    <a:pt x="227" y="56"/>
                  </a:lnTo>
                  <a:lnTo>
                    <a:pt x="232" y="56"/>
                  </a:lnTo>
                  <a:lnTo>
                    <a:pt x="234" y="59"/>
                  </a:lnTo>
                  <a:lnTo>
                    <a:pt x="239" y="59"/>
                  </a:lnTo>
                  <a:lnTo>
                    <a:pt x="244" y="64"/>
                  </a:lnTo>
                  <a:lnTo>
                    <a:pt x="246" y="66"/>
                  </a:lnTo>
                  <a:lnTo>
                    <a:pt x="248" y="71"/>
                  </a:lnTo>
                  <a:lnTo>
                    <a:pt x="253" y="71"/>
                  </a:lnTo>
                  <a:lnTo>
                    <a:pt x="253" y="75"/>
                  </a:lnTo>
                  <a:lnTo>
                    <a:pt x="255" y="75"/>
                  </a:lnTo>
                  <a:lnTo>
                    <a:pt x="255" y="82"/>
                  </a:lnTo>
                  <a:lnTo>
                    <a:pt x="251" y="94"/>
                  </a:lnTo>
                  <a:lnTo>
                    <a:pt x="251" y="101"/>
                  </a:lnTo>
                  <a:lnTo>
                    <a:pt x="246" y="109"/>
                  </a:lnTo>
                  <a:lnTo>
                    <a:pt x="248" y="116"/>
                  </a:lnTo>
                  <a:lnTo>
                    <a:pt x="253" y="116"/>
                  </a:lnTo>
                  <a:lnTo>
                    <a:pt x="255" y="118"/>
                  </a:lnTo>
                  <a:lnTo>
                    <a:pt x="260" y="118"/>
                  </a:lnTo>
                  <a:lnTo>
                    <a:pt x="265" y="123"/>
                  </a:lnTo>
                  <a:lnTo>
                    <a:pt x="272" y="125"/>
                  </a:lnTo>
                  <a:lnTo>
                    <a:pt x="281" y="130"/>
                  </a:lnTo>
                  <a:lnTo>
                    <a:pt x="289" y="139"/>
                  </a:lnTo>
                  <a:lnTo>
                    <a:pt x="298" y="142"/>
                  </a:lnTo>
                  <a:lnTo>
                    <a:pt x="303" y="144"/>
                  </a:lnTo>
                  <a:lnTo>
                    <a:pt x="307" y="144"/>
                  </a:lnTo>
                  <a:lnTo>
                    <a:pt x="315" y="149"/>
                  </a:lnTo>
                  <a:lnTo>
                    <a:pt x="326" y="149"/>
                  </a:lnTo>
                  <a:lnTo>
                    <a:pt x="331" y="151"/>
                  </a:lnTo>
                  <a:lnTo>
                    <a:pt x="343" y="149"/>
                  </a:lnTo>
                  <a:lnTo>
                    <a:pt x="352" y="151"/>
                  </a:lnTo>
                  <a:lnTo>
                    <a:pt x="355" y="156"/>
                  </a:lnTo>
                  <a:lnTo>
                    <a:pt x="360" y="163"/>
                  </a:lnTo>
                  <a:lnTo>
                    <a:pt x="371" y="165"/>
                  </a:lnTo>
                  <a:lnTo>
                    <a:pt x="376" y="163"/>
                  </a:lnTo>
                  <a:lnTo>
                    <a:pt x="383" y="163"/>
                  </a:lnTo>
                  <a:lnTo>
                    <a:pt x="404" y="170"/>
                  </a:lnTo>
                  <a:lnTo>
                    <a:pt x="409" y="168"/>
                  </a:lnTo>
                  <a:lnTo>
                    <a:pt x="416" y="172"/>
                  </a:lnTo>
                  <a:lnTo>
                    <a:pt x="430" y="168"/>
                  </a:lnTo>
                  <a:lnTo>
                    <a:pt x="433" y="158"/>
                  </a:lnTo>
                  <a:lnTo>
                    <a:pt x="428" y="149"/>
                  </a:lnTo>
                  <a:lnTo>
                    <a:pt x="430" y="139"/>
                  </a:lnTo>
                  <a:lnTo>
                    <a:pt x="428" y="135"/>
                  </a:lnTo>
                  <a:lnTo>
                    <a:pt x="428" y="135"/>
                  </a:lnTo>
                  <a:lnTo>
                    <a:pt x="433" y="130"/>
                  </a:lnTo>
                  <a:lnTo>
                    <a:pt x="438" y="130"/>
                  </a:lnTo>
                  <a:lnTo>
                    <a:pt x="440" y="135"/>
                  </a:lnTo>
                  <a:lnTo>
                    <a:pt x="440" y="139"/>
                  </a:lnTo>
                  <a:lnTo>
                    <a:pt x="445" y="144"/>
                  </a:lnTo>
                  <a:lnTo>
                    <a:pt x="445" y="144"/>
                  </a:lnTo>
                  <a:lnTo>
                    <a:pt x="445" y="149"/>
                  </a:lnTo>
                  <a:lnTo>
                    <a:pt x="445" y="151"/>
                  </a:lnTo>
                  <a:lnTo>
                    <a:pt x="447" y="158"/>
                  </a:lnTo>
                  <a:lnTo>
                    <a:pt x="456" y="161"/>
                  </a:lnTo>
                  <a:lnTo>
                    <a:pt x="459" y="158"/>
                  </a:lnTo>
                  <a:lnTo>
                    <a:pt x="468" y="165"/>
                  </a:lnTo>
                  <a:lnTo>
                    <a:pt x="475" y="165"/>
                  </a:lnTo>
                  <a:lnTo>
                    <a:pt x="480" y="161"/>
                  </a:lnTo>
                  <a:lnTo>
                    <a:pt x="485" y="158"/>
                  </a:lnTo>
                  <a:lnTo>
                    <a:pt x="490" y="161"/>
                  </a:lnTo>
                  <a:lnTo>
                    <a:pt x="497" y="158"/>
                  </a:lnTo>
                  <a:lnTo>
                    <a:pt x="504" y="158"/>
                  </a:lnTo>
                  <a:lnTo>
                    <a:pt x="513" y="156"/>
                  </a:lnTo>
                  <a:lnTo>
                    <a:pt x="513" y="153"/>
                  </a:lnTo>
                  <a:lnTo>
                    <a:pt x="513" y="146"/>
                  </a:lnTo>
                  <a:lnTo>
                    <a:pt x="506" y="144"/>
                  </a:lnTo>
                  <a:lnTo>
                    <a:pt x="506" y="139"/>
                  </a:lnTo>
                  <a:lnTo>
                    <a:pt x="506" y="135"/>
                  </a:lnTo>
                  <a:lnTo>
                    <a:pt x="508" y="132"/>
                  </a:lnTo>
                  <a:lnTo>
                    <a:pt x="518" y="132"/>
                  </a:lnTo>
                  <a:lnTo>
                    <a:pt x="520" y="130"/>
                  </a:lnTo>
                  <a:lnTo>
                    <a:pt x="523" y="125"/>
                  </a:lnTo>
                  <a:lnTo>
                    <a:pt x="527" y="123"/>
                  </a:lnTo>
                  <a:lnTo>
                    <a:pt x="530" y="125"/>
                  </a:lnTo>
                  <a:lnTo>
                    <a:pt x="530" y="120"/>
                  </a:lnTo>
                  <a:lnTo>
                    <a:pt x="534" y="120"/>
                  </a:lnTo>
                  <a:lnTo>
                    <a:pt x="537" y="116"/>
                  </a:lnTo>
                  <a:lnTo>
                    <a:pt x="542" y="111"/>
                  </a:lnTo>
                  <a:lnTo>
                    <a:pt x="546" y="111"/>
                  </a:lnTo>
                  <a:lnTo>
                    <a:pt x="553" y="109"/>
                  </a:lnTo>
                  <a:lnTo>
                    <a:pt x="558" y="101"/>
                  </a:lnTo>
                  <a:lnTo>
                    <a:pt x="558" y="97"/>
                  </a:lnTo>
                  <a:lnTo>
                    <a:pt x="561" y="97"/>
                  </a:lnTo>
                  <a:lnTo>
                    <a:pt x="565" y="92"/>
                  </a:lnTo>
                  <a:lnTo>
                    <a:pt x="570" y="99"/>
                  </a:lnTo>
                  <a:lnTo>
                    <a:pt x="577" y="97"/>
                  </a:lnTo>
                  <a:lnTo>
                    <a:pt x="584" y="99"/>
                  </a:lnTo>
                  <a:lnTo>
                    <a:pt x="587" y="97"/>
                  </a:lnTo>
                  <a:lnTo>
                    <a:pt x="587" y="94"/>
                  </a:lnTo>
                  <a:lnTo>
                    <a:pt x="596" y="87"/>
                  </a:lnTo>
                  <a:lnTo>
                    <a:pt x="601" y="90"/>
                  </a:lnTo>
                  <a:lnTo>
                    <a:pt x="603" y="92"/>
                  </a:lnTo>
                  <a:lnTo>
                    <a:pt x="605" y="92"/>
                  </a:lnTo>
                  <a:lnTo>
                    <a:pt x="605" y="94"/>
                  </a:lnTo>
                  <a:lnTo>
                    <a:pt x="603" y="99"/>
                  </a:lnTo>
                  <a:lnTo>
                    <a:pt x="605" y="104"/>
                  </a:lnTo>
                  <a:lnTo>
                    <a:pt x="608" y="101"/>
                  </a:lnTo>
                  <a:lnTo>
                    <a:pt x="610" y="101"/>
                  </a:lnTo>
                  <a:lnTo>
                    <a:pt x="610" y="104"/>
                  </a:lnTo>
                  <a:lnTo>
                    <a:pt x="615" y="109"/>
                  </a:lnTo>
                  <a:lnTo>
                    <a:pt x="615" y="113"/>
                  </a:lnTo>
                  <a:lnTo>
                    <a:pt x="610" y="116"/>
                  </a:lnTo>
                  <a:lnTo>
                    <a:pt x="613" y="120"/>
                  </a:lnTo>
                  <a:lnTo>
                    <a:pt x="617" y="120"/>
                  </a:lnTo>
                  <a:lnTo>
                    <a:pt x="620" y="120"/>
                  </a:lnTo>
                  <a:lnTo>
                    <a:pt x="624" y="120"/>
                  </a:lnTo>
                  <a:lnTo>
                    <a:pt x="629" y="125"/>
                  </a:lnTo>
                  <a:lnTo>
                    <a:pt x="629" y="130"/>
                  </a:lnTo>
                  <a:lnTo>
                    <a:pt x="624" y="132"/>
                  </a:lnTo>
                  <a:lnTo>
                    <a:pt x="624" y="139"/>
                  </a:lnTo>
                  <a:lnTo>
                    <a:pt x="627" y="144"/>
                  </a:lnTo>
                  <a:lnTo>
                    <a:pt x="622" y="142"/>
                  </a:lnTo>
                  <a:lnTo>
                    <a:pt x="617" y="137"/>
                  </a:lnTo>
                  <a:lnTo>
                    <a:pt x="610" y="142"/>
                  </a:lnTo>
                  <a:lnTo>
                    <a:pt x="603" y="144"/>
                  </a:lnTo>
                  <a:lnTo>
                    <a:pt x="601" y="151"/>
                  </a:lnTo>
                  <a:lnTo>
                    <a:pt x="596" y="156"/>
                  </a:lnTo>
                  <a:lnTo>
                    <a:pt x="591" y="158"/>
                  </a:lnTo>
                  <a:lnTo>
                    <a:pt x="584" y="170"/>
                  </a:lnTo>
                  <a:lnTo>
                    <a:pt x="582" y="175"/>
                  </a:lnTo>
                  <a:lnTo>
                    <a:pt x="584" y="177"/>
                  </a:lnTo>
                  <a:lnTo>
                    <a:pt x="582" y="187"/>
                  </a:lnTo>
                  <a:lnTo>
                    <a:pt x="577" y="198"/>
                  </a:lnTo>
                  <a:lnTo>
                    <a:pt x="577" y="201"/>
                  </a:lnTo>
                  <a:lnTo>
                    <a:pt x="582" y="203"/>
                  </a:lnTo>
                  <a:lnTo>
                    <a:pt x="577" y="215"/>
                  </a:lnTo>
                  <a:lnTo>
                    <a:pt x="575" y="224"/>
                  </a:lnTo>
                  <a:lnTo>
                    <a:pt x="570" y="234"/>
                  </a:lnTo>
                  <a:lnTo>
                    <a:pt x="565" y="234"/>
                  </a:lnTo>
                  <a:lnTo>
                    <a:pt x="561" y="232"/>
                  </a:lnTo>
                  <a:lnTo>
                    <a:pt x="556" y="232"/>
                  </a:lnTo>
                  <a:lnTo>
                    <a:pt x="558" y="243"/>
                  </a:lnTo>
                  <a:lnTo>
                    <a:pt x="558" y="248"/>
                  </a:lnTo>
                  <a:lnTo>
                    <a:pt x="558" y="255"/>
                  </a:lnTo>
                  <a:lnTo>
                    <a:pt x="553" y="255"/>
                  </a:lnTo>
                  <a:lnTo>
                    <a:pt x="556" y="262"/>
                  </a:lnTo>
                  <a:lnTo>
                    <a:pt x="553" y="267"/>
                  </a:lnTo>
                  <a:lnTo>
                    <a:pt x="556" y="272"/>
                  </a:lnTo>
                  <a:lnTo>
                    <a:pt x="553" y="279"/>
                  </a:lnTo>
                  <a:lnTo>
                    <a:pt x="551" y="281"/>
                  </a:lnTo>
                  <a:lnTo>
                    <a:pt x="549" y="279"/>
                  </a:lnTo>
                  <a:lnTo>
                    <a:pt x="546" y="284"/>
                  </a:lnTo>
                  <a:lnTo>
                    <a:pt x="546" y="286"/>
                  </a:lnTo>
                  <a:lnTo>
                    <a:pt x="546" y="286"/>
                  </a:lnTo>
                  <a:lnTo>
                    <a:pt x="544" y="284"/>
                  </a:lnTo>
                  <a:lnTo>
                    <a:pt x="544" y="281"/>
                  </a:lnTo>
                  <a:lnTo>
                    <a:pt x="544" y="279"/>
                  </a:lnTo>
                  <a:lnTo>
                    <a:pt x="542" y="277"/>
                  </a:lnTo>
                  <a:lnTo>
                    <a:pt x="542" y="269"/>
                  </a:lnTo>
                  <a:lnTo>
                    <a:pt x="539" y="260"/>
                  </a:lnTo>
                  <a:lnTo>
                    <a:pt x="537" y="258"/>
                  </a:lnTo>
                  <a:lnTo>
                    <a:pt x="537" y="253"/>
                  </a:lnTo>
                  <a:lnTo>
                    <a:pt x="537" y="246"/>
                  </a:lnTo>
                  <a:lnTo>
                    <a:pt x="534" y="243"/>
                  </a:lnTo>
                  <a:lnTo>
                    <a:pt x="532" y="241"/>
                  </a:lnTo>
                  <a:lnTo>
                    <a:pt x="530" y="241"/>
                  </a:lnTo>
                  <a:lnTo>
                    <a:pt x="527" y="239"/>
                  </a:lnTo>
                  <a:lnTo>
                    <a:pt x="525" y="241"/>
                  </a:lnTo>
                  <a:lnTo>
                    <a:pt x="525" y="243"/>
                  </a:lnTo>
                  <a:lnTo>
                    <a:pt x="525" y="246"/>
                  </a:lnTo>
                  <a:lnTo>
                    <a:pt x="525" y="248"/>
                  </a:lnTo>
                  <a:lnTo>
                    <a:pt x="523" y="250"/>
                  </a:lnTo>
                  <a:lnTo>
                    <a:pt x="523" y="253"/>
                  </a:lnTo>
                  <a:lnTo>
                    <a:pt x="523" y="255"/>
                  </a:lnTo>
                  <a:lnTo>
                    <a:pt x="520" y="255"/>
                  </a:lnTo>
                  <a:lnTo>
                    <a:pt x="518" y="250"/>
                  </a:lnTo>
                  <a:lnTo>
                    <a:pt x="513" y="248"/>
                  </a:lnTo>
                  <a:lnTo>
                    <a:pt x="513" y="246"/>
                  </a:lnTo>
                  <a:lnTo>
                    <a:pt x="511" y="243"/>
                  </a:lnTo>
                  <a:lnTo>
                    <a:pt x="508" y="239"/>
                  </a:lnTo>
                  <a:lnTo>
                    <a:pt x="508" y="234"/>
                  </a:lnTo>
                  <a:lnTo>
                    <a:pt x="511" y="234"/>
                  </a:lnTo>
                  <a:lnTo>
                    <a:pt x="511" y="232"/>
                  </a:lnTo>
                  <a:lnTo>
                    <a:pt x="516" y="227"/>
                  </a:lnTo>
                  <a:lnTo>
                    <a:pt x="518" y="229"/>
                  </a:lnTo>
                  <a:lnTo>
                    <a:pt x="520" y="229"/>
                  </a:lnTo>
                  <a:lnTo>
                    <a:pt x="520" y="227"/>
                  </a:lnTo>
                  <a:lnTo>
                    <a:pt x="520" y="224"/>
                  </a:lnTo>
                  <a:lnTo>
                    <a:pt x="525" y="222"/>
                  </a:lnTo>
                  <a:lnTo>
                    <a:pt x="527" y="215"/>
                  </a:lnTo>
                  <a:lnTo>
                    <a:pt x="527" y="210"/>
                  </a:lnTo>
                  <a:lnTo>
                    <a:pt x="530" y="206"/>
                  </a:lnTo>
                  <a:lnTo>
                    <a:pt x="527" y="206"/>
                  </a:lnTo>
                  <a:lnTo>
                    <a:pt x="525" y="201"/>
                  </a:lnTo>
                  <a:lnTo>
                    <a:pt x="520" y="201"/>
                  </a:lnTo>
                  <a:lnTo>
                    <a:pt x="520" y="201"/>
                  </a:lnTo>
                  <a:lnTo>
                    <a:pt x="516" y="201"/>
                  </a:lnTo>
                  <a:lnTo>
                    <a:pt x="508" y="201"/>
                  </a:lnTo>
                  <a:lnTo>
                    <a:pt x="501" y="201"/>
                  </a:lnTo>
                  <a:lnTo>
                    <a:pt x="492" y="201"/>
                  </a:lnTo>
                  <a:lnTo>
                    <a:pt x="487" y="201"/>
                  </a:lnTo>
                  <a:lnTo>
                    <a:pt x="482" y="198"/>
                  </a:lnTo>
                  <a:lnTo>
                    <a:pt x="478" y="198"/>
                  </a:lnTo>
                  <a:lnTo>
                    <a:pt x="473" y="196"/>
                  </a:lnTo>
                  <a:lnTo>
                    <a:pt x="473" y="194"/>
                  </a:lnTo>
                  <a:lnTo>
                    <a:pt x="473" y="189"/>
                  </a:lnTo>
                  <a:lnTo>
                    <a:pt x="471" y="187"/>
                  </a:lnTo>
                  <a:lnTo>
                    <a:pt x="471" y="182"/>
                  </a:lnTo>
                  <a:lnTo>
                    <a:pt x="468" y="175"/>
                  </a:lnTo>
                  <a:lnTo>
                    <a:pt x="466" y="177"/>
                  </a:lnTo>
                  <a:lnTo>
                    <a:pt x="466" y="177"/>
                  </a:lnTo>
                  <a:lnTo>
                    <a:pt x="461" y="177"/>
                  </a:lnTo>
                  <a:lnTo>
                    <a:pt x="459" y="175"/>
                  </a:lnTo>
                  <a:lnTo>
                    <a:pt x="454" y="170"/>
                  </a:lnTo>
                  <a:lnTo>
                    <a:pt x="454" y="170"/>
                  </a:lnTo>
                  <a:lnTo>
                    <a:pt x="452" y="172"/>
                  </a:lnTo>
                  <a:lnTo>
                    <a:pt x="456" y="175"/>
                  </a:lnTo>
                  <a:lnTo>
                    <a:pt x="454" y="177"/>
                  </a:lnTo>
                  <a:lnTo>
                    <a:pt x="449" y="177"/>
                  </a:lnTo>
                  <a:lnTo>
                    <a:pt x="445" y="172"/>
                  </a:lnTo>
                  <a:lnTo>
                    <a:pt x="445" y="170"/>
                  </a:lnTo>
                  <a:lnTo>
                    <a:pt x="442" y="165"/>
                  </a:lnTo>
                  <a:lnTo>
                    <a:pt x="440" y="163"/>
                  </a:lnTo>
                  <a:lnTo>
                    <a:pt x="440" y="168"/>
                  </a:lnTo>
                  <a:lnTo>
                    <a:pt x="438" y="168"/>
                  </a:lnTo>
                  <a:lnTo>
                    <a:pt x="438" y="170"/>
                  </a:lnTo>
                  <a:lnTo>
                    <a:pt x="440" y="172"/>
                  </a:lnTo>
                  <a:lnTo>
                    <a:pt x="438" y="177"/>
                  </a:lnTo>
                  <a:lnTo>
                    <a:pt x="433" y="182"/>
                  </a:lnTo>
                  <a:lnTo>
                    <a:pt x="433" y="189"/>
                  </a:lnTo>
                  <a:lnTo>
                    <a:pt x="442" y="191"/>
                  </a:lnTo>
                  <a:lnTo>
                    <a:pt x="447" y="189"/>
                  </a:lnTo>
                  <a:lnTo>
                    <a:pt x="454" y="191"/>
                  </a:lnTo>
                  <a:lnTo>
                    <a:pt x="452" y="194"/>
                  </a:lnTo>
                  <a:lnTo>
                    <a:pt x="454" y="198"/>
                  </a:lnTo>
                  <a:lnTo>
                    <a:pt x="449" y="201"/>
                  </a:lnTo>
                  <a:lnTo>
                    <a:pt x="447" y="201"/>
                  </a:lnTo>
                  <a:lnTo>
                    <a:pt x="445" y="203"/>
                  </a:lnTo>
                  <a:lnTo>
                    <a:pt x="442" y="208"/>
                  </a:lnTo>
                  <a:lnTo>
                    <a:pt x="438" y="210"/>
                  </a:lnTo>
                  <a:lnTo>
                    <a:pt x="438" y="217"/>
                  </a:lnTo>
                  <a:lnTo>
                    <a:pt x="442" y="224"/>
                  </a:lnTo>
                  <a:lnTo>
                    <a:pt x="449" y="227"/>
                  </a:lnTo>
                  <a:lnTo>
                    <a:pt x="454" y="234"/>
                  </a:lnTo>
                  <a:lnTo>
                    <a:pt x="454" y="241"/>
                  </a:lnTo>
                  <a:lnTo>
                    <a:pt x="456" y="246"/>
                  </a:lnTo>
                  <a:lnTo>
                    <a:pt x="456" y="250"/>
                  </a:lnTo>
                  <a:lnTo>
                    <a:pt x="456" y="258"/>
                  </a:lnTo>
                  <a:lnTo>
                    <a:pt x="464" y="267"/>
                  </a:lnTo>
                  <a:lnTo>
                    <a:pt x="464" y="272"/>
                  </a:lnTo>
                  <a:lnTo>
                    <a:pt x="466" y="277"/>
                  </a:lnTo>
                  <a:lnTo>
                    <a:pt x="466" y="284"/>
                  </a:lnTo>
                  <a:lnTo>
                    <a:pt x="464" y="284"/>
                  </a:lnTo>
                  <a:lnTo>
                    <a:pt x="466" y="288"/>
                  </a:lnTo>
                  <a:lnTo>
                    <a:pt x="464" y="293"/>
                  </a:lnTo>
                  <a:lnTo>
                    <a:pt x="461" y="288"/>
                  </a:lnTo>
                  <a:lnTo>
                    <a:pt x="461" y="291"/>
                  </a:lnTo>
                  <a:lnTo>
                    <a:pt x="459" y="291"/>
                  </a:lnTo>
                  <a:lnTo>
                    <a:pt x="456" y="286"/>
                  </a:lnTo>
                  <a:lnTo>
                    <a:pt x="456" y="281"/>
                  </a:lnTo>
                  <a:lnTo>
                    <a:pt x="456" y="284"/>
                  </a:lnTo>
                  <a:lnTo>
                    <a:pt x="454" y="286"/>
                  </a:lnTo>
                  <a:lnTo>
                    <a:pt x="454" y="286"/>
                  </a:lnTo>
                  <a:lnTo>
                    <a:pt x="454" y="288"/>
                  </a:lnTo>
                  <a:lnTo>
                    <a:pt x="449" y="288"/>
                  </a:lnTo>
                  <a:lnTo>
                    <a:pt x="449" y="288"/>
                  </a:lnTo>
                  <a:lnTo>
                    <a:pt x="447" y="286"/>
                  </a:lnTo>
                  <a:lnTo>
                    <a:pt x="445" y="281"/>
                  </a:lnTo>
                  <a:lnTo>
                    <a:pt x="447" y="279"/>
                  </a:lnTo>
                  <a:lnTo>
                    <a:pt x="442" y="274"/>
                  </a:lnTo>
                  <a:lnTo>
                    <a:pt x="438" y="274"/>
                  </a:lnTo>
                  <a:lnTo>
                    <a:pt x="440" y="277"/>
                  </a:lnTo>
                  <a:lnTo>
                    <a:pt x="442" y="277"/>
                  </a:lnTo>
                  <a:lnTo>
                    <a:pt x="442" y="279"/>
                  </a:lnTo>
                  <a:lnTo>
                    <a:pt x="442" y="279"/>
                  </a:lnTo>
                  <a:lnTo>
                    <a:pt x="440" y="284"/>
                  </a:lnTo>
                  <a:lnTo>
                    <a:pt x="440" y="286"/>
                  </a:lnTo>
                  <a:lnTo>
                    <a:pt x="438" y="291"/>
                  </a:lnTo>
                  <a:lnTo>
                    <a:pt x="423" y="295"/>
                  </a:lnTo>
                  <a:lnTo>
                    <a:pt x="421" y="298"/>
                  </a:lnTo>
                  <a:lnTo>
                    <a:pt x="421" y="300"/>
                  </a:lnTo>
                  <a:lnTo>
                    <a:pt x="419" y="305"/>
                  </a:lnTo>
                  <a:lnTo>
                    <a:pt x="419" y="307"/>
                  </a:lnTo>
                  <a:lnTo>
                    <a:pt x="421" y="312"/>
                  </a:lnTo>
                  <a:lnTo>
                    <a:pt x="421" y="314"/>
                  </a:lnTo>
                  <a:lnTo>
                    <a:pt x="421" y="314"/>
                  </a:lnTo>
                  <a:lnTo>
                    <a:pt x="416" y="319"/>
                  </a:lnTo>
                  <a:lnTo>
                    <a:pt x="416" y="324"/>
                  </a:lnTo>
                  <a:lnTo>
                    <a:pt x="414" y="324"/>
                  </a:lnTo>
                  <a:lnTo>
                    <a:pt x="414" y="326"/>
                  </a:lnTo>
                  <a:lnTo>
                    <a:pt x="407" y="331"/>
                  </a:lnTo>
                  <a:lnTo>
                    <a:pt x="407" y="336"/>
                  </a:lnTo>
                  <a:lnTo>
                    <a:pt x="393" y="340"/>
                  </a:lnTo>
                  <a:lnTo>
                    <a:pt x="393" y="338"/>
                  </a:lnTo>
                  <a:lnTo>
                    <a:pt x="393" y="336"/>
                  </a:lnTo>
                  <a:lnTo>
                    <a:pt x="390" y="336"/>
                  </a:lnTo>
                  <a:lnTo>
                    <a:pt x="390" y="336"/>
                  </a:lnTo>
                  <a:lnTo>
                    <a:pt x="386" y="338"/>
                  </a:lnTo>
                  <a:lnTo>
                    <a:pt x="383" y="338"/>
                  </a:lnTo>
                  <a:lnTo>
                    <a:pt x="383" y="345"/>
                  </a:lnTo>
                  <a:lnTo>
                    <a:pt x="386" y="343"/>
                  </a:lnTo>
                  <a:lnTo>
                    <a:pt x="388" y="343"/>
                  </a:lnTo>
                  <a:lnTo>
                    <a:pt x="390" y="343"/>
                  </a:lnTo>
                  <a:lnTo>
                    <a:pt x="374" y="357"/>
                  </a:lnTo>
                  <a:lnTo>
                    <a:pt x="369" y="366"/>
                  </a:lnTo>
                  <a:lnTo>
                    <a:pt x="350" y="383"/>
                  </a:lnTo>
                  <a:lnTo>
                    <a:pt x="348" y="390"/>
                  </a:lnTo>
                  <a:lnTo>
                    <a:pt x="343" y="392"/>
                  </a:lnTo>
                  <a:lnTo>
                    <a:pt x="334" y="397"/>
                  </a:lnTo>
                  <a:lnTo>
                    <a:pt x="329" y="402"/>
                  </a:lnTo>
                  <a:lnTo>
                    <a:pt x="326" y="407"/>
                  </a:lnTo>
                  <a:lnTo>
                    <a:pt x="329" y="411"/>
                  </a:lnTo>
                  <a:lnTo>
                    <a:pt x="324" y="416"/>
                  </a:lnTo>
                  <a:lnTo>
                    <a:pt x="319" y="421"/>
                  </a:lnTo>
                  <a:lnTo>
                    <a:pt x="310" y="418"/>
                  </a:lnTo>
                  <a:lnTo>
                    <a:pt x="305" y="423"/>
                  </a:lnTo>
                  <a:lnTo>
                    <a:pt x="305" y="428"/>
                  </a:lnTo>
                  <a:lnTo>
                    <a:pt x="298" y="435"/>
                  </a:lnTo>
                  <a:lnTo>
                    <a:pt x="296" y="435"/>
                  </a:lnTo>
                  <a:lnTo>
                    <a:pt x="293" y="433"/>
                  </a:lnTo>
                  <a:lnTo>
                    <a:pt x="291" y="433"/>
                  </a:lnTo>
                  <a:lnTo>
                    <a:pt x="284" y="440"/>
                  </a:lnTo>
                  <a:lnTo>
                    <a:pt x="281" y="442"/>
                  </a:lnTo>
                  <a:lnTo>
                    <a:pt x="281" y="452"/>
                  </a:lnTo>
                  <a:lnTo>
                    <a:pt x="286" y="461"/>
                  </a:lnTo>
                  <a:lnTo>
                    <a:pt x="281" y="466"/>
                  </a:lnTo>
                  <a:lnTo>
                    <a:pt x="281" y="473"/>
                  </a:lnTo>
                  <a:lnTo>
                    <a:pt x="281" y="489"/>
                  </a:lnTo>
                  <a:lnTo>
                    <a:pt x="289" y="492"/>
                  </a:lnTo>
                  <a:lnTo>
                    <a:pt x="289" y="501"/>
                  </a:lnTo>
                  <a:lnTo>
                    <a:pt x="284" y="518"/>
                  </a:lnTo>
                  <a:lnTo>
                    <a:pt x="277" y="527"/>
                  </a:lnTo>
                  <a:lnTo>
                    <a:pt x="277" y="537"/>
                  </a:lnTo>
                  <a:lnTo>
                    <a:pt x="279" y="539"/>
                  </a:lnTo>
                  <a:lnTo>
                    <a:pt x="281" y="558"/>
                  </a:lnTo>
                  <a:lnTo>
                    <a:pt x="281" y="563"/>
                  </a:lnTo>
                  <a:lnTo>
                    <a:pt x="277" y="565"/>
                  </a:lnTo>
                  <a:lnTo>
                    <a:pt x="274" y="563"/>
                  </a:lnTo>
                  <a:lnTo>
                    <a:pt x="270" y="565"/>
                  </a:lnTo>
                  <a:lnTo>
                    <a:pt x="267" y="570"/>
                  </a:lnTo>
                  <a:lnTo>
                    <a:pt x="267" y="570"/>
                  </a:lnTo>
                  <a:lnTo>
                    <a:pt x="263" y="579"/>
                  </a:lnTo>
                  <a:lnTo>
                    <a:pt x="260" y="582"/>
                  </a:lnTo>
                  <a:lnTo>
                    <a:pt x="260" y="584"/>
                  </a:lnTo>
                  <a:lnTo>
                    <a:pt x="267" y="586"/>
                  </a:lnTo>
                  <a:lnTo>
                    <a:pt x="270" y="589"/>
                  </a:lnTo>
                  <a:lnTo>
                    <a:pt x="270" y="591"/>
                  </a:lnTo>
                  <a:lnTo>
                    <a:pt x="267" y="589"/>
                  </a:lnTo>
                  <a:lnTo>
                    <a:pt x="265" y="586"/>
                  </a:lnTo>
                  <a:lnTo>
                    <a:pt x="255" y="591"/>
                  </a:lnTo>
                  <a:lnTo>
                    <a:pt x="253" y="591"/>
                  </a:lnTo>
                  <a:lnTo>
                    <a:pt x="246" y="594"/>
                  </a:lnTo>
                  <a:lnTo>
                    <a:pt x="244" y="598"/>
                  </a:lnTo>
                  <a:lnTo>
                    <a:pt x="244" y="601"/>
                  </a:lnTo>
                  <a:lnTo>
                    <a:pt x="241" y="601"/>
                  </a:lnTo>
                  <a:lnTo>
                    <a:pt x="244" y="603"/>
                  </a:lnTo>
                  <a:lnTo>
                    <a:pt x="241" y="608"/>
                  </a:lnTo>
                  <a:lnTo>
                    <a:pt x="232" y="615"/>
                  </a:lnTo>
                  <a:lnTo>
                    <a:pt x="225" y="613"/>
                  </a:lnTo>
                  <a:lnTo>
                    <a:pt x="218" y="608"/>
                  </a:lnTo>
                  <a:lnTo>
                    <a:pt x="211" y="601"/>
                  </a:lnTo>
                  <a:lnTo>
                    <a:pt x="203" y="584"/>
                  </a:lnTo>
                  <a:lnTo>
                    <a:pt x="203" y="575"/>
                  </a:lnTo>
                  <a:lnTo>
                    <a:pt x="201" y="568"/>
                  </a:lnTo>
                  <a:lnTo>
                    <a:pt x="196" y="558"/>
                  </a:lnTo>
                  <a:lnTo>
                    <a:pt x="196" y="553"/>
                  </a:lnTo>
                  <a:lnTo>
                    <a:pt x="194" y="553"/>
                  </a:lnTo>
                  <a:lnTo>
                    <a:pt x="192" y="546"/>
                  </a:lnTo>
                  <a:lnTo>
                    <a:pt x="189" y="539"/>
                  </a:lnTo>
                  <a:lnTo>
                    <a:pt x="182" y="532"/>
                  </a:lnTo>
                  <a:lnTo>
                    <a:pt x="180" y="525"/>
                  </a:lnTo>
                  <a:lnTo>
                    <a:pt x="177" y="525"/>
                  </a:lnTo>
                  <a:lnTo>
                    <a:pt x="170" y="518"/>
                  </a:lnTo>
                  <a:lnTo>
                    <a:pt x="168" y="513"/>
                  </a:lnTo>
                  <a:lnTo>
                    <a:pt x="166" y="511"/>
                  </a:lnTo>
                  <a:lnTo>
                    <a:pt x="166" y="501"/>
                  </a:lnTo>
                  <a:lnTo>
                    <a:pt x="163" y="497"/>
                  </a:lnTo>
                  <a:lnTo>
                    <a:pt x="159" y="487"/>
                  </a:lnTo>
                  <a:lnTo>
                    <a:pt x="159" y="480"/>
                  </a:lnTo>
                  <a:lnTo>
                    <a:pt x="156" y="475"/>
                  </a:lnTo>
                  <a:lnTo>
                    <a:pt x="154" y="473"/>
                  </a:lnTo>
                  <a:lnTo>
                    <a:pt x="154" y="463"/>
                  </a:lnTo>
                  <a:lnTo>
                    <a:pt x="151" y="463"/>
                  </a:lnTo>
                  <a:lnTo>
                    <a:pt x="147" y="456"/>
                  </a:lnTo>
                  <a:lnTo>
                    <a:pt x="147" y="454"/>
                  </a:lnTo>
                  <a:lnTo>
                    <a:pt x="144" y="454"/>
                  </a:lnTo>
                  <a:lnTo>
                    <a:pt x="140" y="445"/>
                  </a:lnTo>
                  <a:lnTo>
                    <a:pt x="140" y="442"/>
                  </a:lnTo>
                  <a:lnTo>
                    <a:pt x="137" y="440"/>
                  </a:lnTo>
                  <a:lnTo>
                    <a:pt x="135" y="433"/>
                  </a:lnTo>
                  <a:lnTo>
                    <a:pt x="130" y="430"/>
                  </a:lnTo>
                  <a:lnTo>
                    <a:pt x="128" y="421"/>
                  </a:lnTo>
                  <a:lnTo>
                    <a:pt x="128" y="409"/>
                  </a:lnTo>
                  <a:lnTo>
                    <a:pt x="118" y="390"/>
                  </a:lnTo>
                  <a:lnTo>
                    <a:pt x="118" y="385"/>
                  </a:lnTo>
                  <a:lnTo>
                    <a:pt x="114" y="378"/>
                  </a:lnTo>
                  <a:lnTo>
                    <a:pt x="118" y="378"/>
                  </a:lnTo>
                  <a:lnTo>
                    <a:pt x="111" y="369"/>
                  </a:lnTo>
                  <a:lnTo>
                    <a:pt x="111" y="364"/>
                  </a:lnTo>
                  <a:lnTo>
                    <a:pt x="116" y="364"/>
                  </a:lnTo>
                  <a:lnTo>
                    <a:pt x="114" y="362"/>
                  </a:lnTo>
                  <a:lnTo>
                    <a:pt x="111" y="357"/>
                  </a:lnTo>
                  <a:lnTo>
                    <a:pt x="107" y="345"/>
                  </a:lnTo>
                  <a:lnTo>
                    <a:pt x="104" y="336"/>
                  </a:lnTo>
                  <a:lnTo>
                    <a:pt x="109" y="336"/>
                  </a:lnTo>
                  <a:lnTo>
                    <a:pt x="104" y="333"/>
                  </a:lnTo>
                  <a:lnTo>
                    <a:pt x="104" y="329"/>
                  </a:lnTo>
                  <a:lnTo>
                    <a:pt x="107" y="324"/>
                  </a:lnTo>
                  <a:lnTo>
                    <a:pt x="107" y="317"/>
                  </a:lnTo>
                  <a:lnTo>
                    <a:pt x="104" y="312"/>
                  </a:lnTo>
                  <a:lnTo>
                    <a:pt x="102" y="310"/>
                  </a:lnTo>
                  <a:lnTo>
                    <a:pt x="99" y="298"/>
                  </a:lnTo>
                  <a:lnTo>
                    <a:pt x="104" y="295"/>
                  </a:lnTo>
                  <a:lnTo>
                    <a:pt x="107" y="293"/>
                  </a:lnTo>
                  <a:lnTo>
                    <a:pt x="111" y="293"/>
                  </a:lnTo>
                  <a:lnTo>
                    <a:pt x="107" y="293"/>
                  </a:lnTo>
                  <a:lnTo>
                    <a:pt x="102" y="293"/>
                  </a:lnTo>
                  <a:lnTo>
                    <a:pt x="97" y="293"/>
                  </a:lnTo>
                  <a:lnTo>
                    <a:pt x="99" y="288"/>
                  </a:lnTo>
                  <a:lnTo>
                    <a:pt x="97" y="286"/>
                  </a:lnTo>
                  <a:lnTo>
                    <a:pt x="97" y="281"/>
                  </a:lnTo>
                  <a:lnTo>
                    <a:pt x="99" y="279"/>
                  </a:lnTo>
                  <a:lnTo>
                    <a:pt x="102" y="281"/>
                  </a:lnTo>
                  <a:lnTo>
                    <a:pt x="104" y="277"/>
                  </a:lnTo>
                  <a:lnTo>
                    <a:pt x="107" y="274"/>
                  </a:lnTo>
                  <a:lnTo>
                    <a:pt x="104" y="277"/>
                  </a:lnTo>
                  <a:lnTo>
                    <a:pt x="99" y="274"/>
                  </a:lnTo>
                  <a:lnTo>
                    <a:pt x="95" y="277"/>
                  </a:lnTo>
                  <a:lnTo>
                    <a:pt x="92" y="272"/>
                  </a:lnTo>
                  <a:lnTo>
                    <a:pt x="92" y="274"/>
                  </a:lnTo>
                  <a:lnTo>
                    <a:pt x="92" y="279"/>
                  </a:lnTo>
                  <a:lnTo>
                    <a:pt x="90" y="288"/>
                  </a:lnTo>
                  <a:lnTo>
                    <a:pt x="92" y="293"/>
                  </a:lnTo>
                  <a:lnTo>
                    <a:pt x="92" y="300"/>
                  </a:lnTo>
                  <a:lnTo>
                    <a:pt x="88" y="303"/>
                  </a:lnTo>
                  <a:lnTo>
                    <a:pt x="88" y="305"/>
                  </a:lnTo>
                  <a:lnTo>
                    <a:pt x="80" y="310"/>
                  </a:lnTo>
                  <a:lnTo>
                    <a:pt x="69" y="317"/>
                  </a:lnTo>
                  <a:lnTo>
                    <a:pt x="64" y="319"/>
                  </a:lnTo>
                  <a:lnTo>
                    <a:pt x="54" y="317"/>
                  </a:lnTo>
                  <a:lnTo>
                    <a:pt x="38" y="303"/>
                  </a:lnTo>
                  <a:lnTo>
                    <a:pt x="31" y="293"/>
                  </a:lnTo>
                  <a:lnTo>
                    <a:pt x="31" y="293"/>
                  </a:lnTo>
                  <a:lnTo>
                    <a:pt x="28" y="293"/>
                  </a:lnTo>
                  <a:lnTo>
                    <a:pt x="26" y="291"/>
                  </a:lnTo>
                  <a:lnTo>
                    <a:pt x="17" y="281"/>
                  </a:lnTo>
                  <a:lnTo>
                    <a:pt x="14" y="279"/>
                  </a:lnTo>
                  <a:lnTo>
                    <a:pt x="17" y="277"/>
                  </a:lnTo>
                  <a:lnTo>
                    <a:pt x="19" y="274"/>
                  </a:lnTo>
                  <a:lnTo>
                    <a:pt x="19" y="277"/>
                  </a:lnTo>
                  <a:lnTo>
                    <a:pt x="21" y="277"/>
                  </a:lnTo>
                  <a:lnTo>
                    <a:pt x="21" y="281"/>
                  </a:lnTo>
                  <a:lnTo>
                    <a:pt x="26" y="281"/>
                  </a:lnTo>
                  <a:lnTo>
                    <a:pt x="28" y="279"/>
                  </a:lnTo>
                  <a:lnTo>
                    <a:pt x="31" y="279"/>
                  </a:lnTo>
                  <a:lnTo>
                    <a:pt x="33" y="281"/>
                  </a:lnTo>
                  <a:lnTo>
                    <a:pt x="33" y="279"/>
                  </a:lnTo>
                  <a:lnTo>
                    <a:pt x="43" y="272"/>
                  </a:lnTo>
                  <a:lnTo>
                    <a:pt x="45" y="272"/>
                  </a:lnTo>
                  <a:lnTo>
                    <a:pt x="50" y="265"/>
                  </a:lnTo>
                  <a:lnTo>
                    <a:pt x="50" y="265"/>
                  </a:lnTo>
                  <a:lnTo>
                    <a:pt x="52" y="260"/>
                  </a:lnTo>
                  <a:lnTo>
                    <a:pt x="47" y="260"/>
                  </a:lnTo>
                  <a:lnTo>
                    <a:pt x="47" y="260"/>
                  </a:lnTo>
                  <a:lnTo>
                    <a:pt x="47" y="260"/>
                  </a:lnTo>
                  <a:lnTo>
                    <a:pt x="47" y="262"/>
                  </a:lnTo>
                  <a:lnTo>
                    <a:pt x="38" y="267"/>
                  </a:lnTo>
                  <a:lnTo>
                    <a:pt x="31" y="267"/>
                  </a:lnTo>
                  <a:lnTo>
                    <a:pt x="28" y="269"/>
                  </a:lnTo>
                  <a:lnTo>
                    <a:pt x="14" y="262"/>
                  </a:lnTo>
                  <a:lnTo>
                    <a:pt x="7" y="255"/>
                  </a:lnTo>
                  <a:lnTo>
                    <a:pt x="2" y="255"/>
                  </a:lnTo>
                  <a:lnTo>
                    <a:pt x="5" y="250"/>
                  </a:lnTo>
                  <a:lnTo>
                    <a:pt x="7" y="243"/>
                  </a:lnTo>
                  <a:lnTo>
                    <a:pt x="12" y="241"/>
                  </a:lnTo>
                  <a:lnTo>
                    <a:pt x="7" y="243"/>
                  </a:lnTo>
                  <a:lnTo>
                    <a:pt x="0" y="246"/>
                  </a:lnTo>
                  <a:lnTo>
                    <a:pt x="0" y="241"/>
                  </a:lnTo>
                  <a:lnTo>
                    <a:pt x="5" y="239"/>
                  </a:lnTo>
                  <a:lnTo>
                    <a:pt x="10" y="236"/>
                  </a:lnTo>
                  <a:lnTo>
                    <a:pt x="10" y="232"/>
                  </a:lnTo>
                  <a:lnTo>
                    <a:pt x="14" y="232"/>
                  </a:lnTo>
                  <a:lnTo>
                    <a:pt x="17" y="229"/>
                  </a:lnTo>
                  <a:lnTo>
                    <a:pt x="33" y="232"/>
                  </a:lnTo>
                  <a:lnTo>
                    <a:pt x="43" y="227"/>
                  </a:lnTo>
                  <a:lnTo>
                    <a:pt x="43" y="227"/>
                  </a:lnTo>
                  <a:lnTo>
                    <a:pt x="50" y="224"/>
                  </a:lnTo>
                  <a:lnTo>
                    <a:pt x="47" y="227"/>
                  </a:lnTo>
                  <a:lnTo>
                    <a:pt x="50" y="229"/>
                  </a:lnTo>
                  <a:lnTo>
                    <a:pt x="54" y="227"/>
                  </a:lnTo>
                  <a:lnTo>
                    <a:pt x="59" y="224"/>
                  </a:lnTo>
                  <a:lnTo>
                    <a:pt x="57" y="224"/>
                  </a:lnTo>
                  <a:lnTo>
                    <a:pt x="57" y="220"/>
                  </a:lnTo>
                  <a:lnTo>
                    <a:pt x="52" y="206"/>
                  </a:lnTo>
                  <a:lnTo>
                    <a:pt x="47" y="201"/>
                  </a:lnTo>
                  <a:lnTo>
                    <a:pt x="50" y="198"/>
                  </a:lnTo>
                  <a:lnTo>
                    <a:pt x="45" y="194"/>
                  </a:lnTo>
                  <a:lnTo>
                    <a:pt x="40" y="196"/>
                  </a:lnTo>
                  <a:lnTo>
                    <a:pt x="33" y="191"/>
                  </a:lnTo>
                  <a:lnTo>
                    <a:pt x="33" y="182"/>
                  </a:lnTo>
                  <a:lnTo>
                    <a:pt x="33" y="177"/>
                  </a:lnTo>
                  <a:lnTo>
                    <a:pt x="31" y="170"/>
                  </a:lnTo>
                  <a:lnTo>
                    <a:pt x="26" y="170"/>
                  </a:lnTo>
                  <a:lnTo>
                    <a:pt x="24" y="170"/>
                  </a:lnTo>
                  <a:lnTo>
                    <a:pt x="19" y="170"/>
                  </a:lnTo>
                  <a:lnTo>
                    <a:pt x="14" y="170"/>
                  </a:lnTo>
                  <a:lnTo>
                    <a:pt x="14" y="163"/>
                  </a:lnTo>
                  <a:lnTo>
                    <a:pt x="19" y="153"/>
                  </a:lnTo>
                  <a:lnTo>
                    <a:pt x="21" y="153"/>
                  </a:lnTo>
                  <a:lnTo>
                    <a:pt x="28" y="144"/>
                  </a:lnTo>
                  <a:lnTo>
                    <a:pt x="28" y="142"/>
                  </a:lnTo>
                  <a:lnTo>
                    <a:pt x="33" y="139"/>
                  </a:lnTo>
                  <a:lnTo>
                    <a:pt x="36" y="137"/>
                  </a:lnTo>
                  <a:lnTo>
                    <a:pt x="40" y="139"/>
                  </a:lnTo>
                  <a:lnTo>
                    <a:pt x="40" y="144"/>
                  </a:lnTo>
                  <a:lnTo>
                    <a:pt x="45" y="144"/>
                  </a:lnTo>
                  <a:lnTo>
                    <a:pt x="52" y="139"/>
                  </a:lnTo>
                  <a:lnTo>
                    <a:pt x="64" y="139"/>
                  </a:lnTo>
                  <a:lnTo>
                    <a:pt x="71" y="132"/>
                  </a:lnTo>
                  <a:lnTo>
                    <a:pt x="76" y="118"/>
                  </a:lnTo>
                  <a:lnTo>
                    <a:pt x="88" y="111"/>
                  </a:lnTo>
                  <a:lnTo>
                    <a:pt x="90" y="106"/>
                  </a:lnTo>
                  <a:lnTo>
                    <a:pt x="90" y="99"/>
                  </a:lnTo>
                  <a:lnTo>
                    <a:pt x="95" y="92"/>
                  </a:lnTo>
                  <a:lnTo>
                    <a:pt x="102" y="87"/>
                  </a:lnTo>
                  <a:lnTo>
                    <a:pt x="104" y="82"/>
                  </a:lnTo>
                  <a:lnTo>
                    <a:pt x="104" y="78"/>
                  </a:lnTo>
                  <a:lnTo>
                    <a:pt x="102" y="75"/>
                  </a:lnTo>
                  <a:lnTo>
                    <a:pt x="109" y="68"/>
                  </a:lnTo>
                  <a:lnTo>
                    <a:pt x="111" y="66"/>
                  </a:lnTo>
                  <a:lnTo>
                    <a:pt x="111" y="61"/>
                  </a:lnTo>
                  <a:lnTo>
                    <a:pt x="114" y="49"/>
                  </a:lnTo>
                  <a:lnTo>
                    <a:pt x="111" y="42"/>
                  </a:lnTo>
                  <a:lnTo>
                    <a:pt x="109" y="40"/>
                  </a:lnTo>
                  <a:lnTo>
                    <a:pt x="116" y="33"/>
                  </a:lnTo>
                  <a:lnTo>
                    <a:pt x="121" y="30"/>
                  </a:lnTo>
                  <a:lnTo>
                    <a:pt x="125" y="28"/>
                  </a:lnTo>
                  <a:lnTo>
                    <a:pt x="128" y="28"/>
                  </a:lnTo>
                  <a:lnTo>
                    <a:pt x="135" y="23"/>
                  </a:lnTo>
                  <a:lnTo>
                    <a:pt x="140" y="11"/>
                  </a:lnTo>
                  <a:lnTo>
                    <a:pt x="147" y="7"/>
                  </a:lnTo>
                  <a:lnTo>
                    <a:pt x="154" y="4"/>
                  </a:lnTo>
                  <a:lnTo>
                    <a:pt x="156" y="0"/>
                  </a:lnTo>
                  <a:lnTo>
                    <a:pt x="161" y="0"/>
                  </a:lnTo>
                  <a:lnTo>
                    <a:pt x="173" y="9"/>
                  </a:lnTo>
                  <a:lnTo>
                    <a:pt x="180" y="4"/>
                  </a:lnTo>
                  <a:lnTo>
                    <a:pt x="185" y="7"/>
                  </a:lnTo>
                  <a:lnTo>
                    <a:pt x="187" y="14"/>
                  </a:lnTo>
                  <a:lnTo>
                    <a:pt x="194" y="14"/>
                  </a:lnTo>
                  <a:lnTo>
                    <a:pt x="201" y="19"/>
                  </a:lnTo>
                  <a:lnTo>
                    <a:pt x="201" y="19"/>
                  </a:lnTo>
                  <a:lnTo>
                    <a:pt x="201" y="19"/>
                  </a:lnTo>
                  <a:lnTo>
                    <a:pt x="201" y="19"/>
                  </a:lnTo>
                  <a:close/>
                  <a:moveTo>
                    <a:pt x="456" y="291"/>
                  </a:moveTo>
                  <a:lnTo>
                    <a:pt x="456" y="293"/>
                  </a:lnTo>
                  <a:lnTo>
                    <a:pt x="456" y="293"/>
                  </a:lnTo>
                  <a:lnTo>
                    <a:pt x="456" y="291"/>
                  </a:lnTo>
                  <a:lnTo>
                    <a:pt x="456" y="291"/>
                  </a:lnTo>
                  <a:lnTo>
                    <a:pt x="456" y="291"/>
                  </a:lnTo>
                  <a:close/>
                  <a:moveTo>
                    <a:pt x="454" y="288"/>
                  </a:moveTo>
                  <a:lnTo>
                    <a:pt x="452" y="291"/>
                  </a:lnTo>
                  <a:lnTo>
                    <a:pt x="452" y="293"/>
                  </a:lnTo>
                  <a:lnTo>
                    <a:pt x="454" y="293"/>
                  </a:lnTo>
                  <a:lnTo>
                    <a:pt x="454" y="291"/>
                  </a:lnTo>
                  <a:lnTo>
                    <a:pt x="454" y="288"/>
                  </a:lnTo>
                  <a:lnTo>
                    <a:pt x="454" y="288"/>
                  </a:lnTo>
                  <a:lnTo>
                    <a:pt x="454" y="288"/>
                  </a:lnTo>
                  <a:close/>
                  <a:moveTo>
                    <a:pt x="447" y="291"/>
                  </a:moveTo>
                  <a:lnTo>
                    <a:pt x="447" y="293"/>
                  </a:lnTo>
                  <a:lnTo>
                    <a:pt x="449" y="295"/>
                  </a:lnTo>
                  <a:lnTo>
                    <a:pt x="449" y="291"/>
                  </a:lnTo>
                  <a:lnTo>
                    <a:pt x="447" y="291"/>
                  </a:lnTo>
                  <a:lnTo>
                    <a:pt x="447" y="291"/>
                  </a:lnTo>
                  <a:lnTo>
                    <a:pt x="447" y="291"/>
                  </a:lnTo>
                  <a:close/>
                  <a:moveTo>
                    <a:pt x="440" y="291"/>
                  </a:moveTo>
                  <a:lnTo>
                    <a:pt x="442" y="293"/>
                  </a:lnTo>
                  <a:lnTo>
                    <a:pt x="442" y="293"/>
                  </a:lnTo>
                  <a:lnTo>
                    <a:pt x="445" y="286"/>
                  </a:lnTo>
                  <a:lnTo>
                    <a:pt x="445" y="286"/>
                  </a:lnTo>
                  <a:lnTo>
                    <a:pt x="440" y="291"/>
                  </a:lnTo>
                  <a:lnTo>
                    <a:pt x="440" y="291"/>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62" name="Hungary">
              <a:extLst>
                <a:ext uri="{FF2B5EF4-FFF2-40B4-BE49-F238E27FC236}">
                  <a16:creationId xmlns:a16="http://schemas.microsoft.com/office/drawing/2014/main" xmlns="" id="{943F2D72-E7C4-44B6-B589-EA207D48CCFF}"/>
                </a:ext>
              </a:extLst>
            </p:cNvPr>
            <p:cNvSpPr>
              <a:spLocks/>
            </p:cNvSpPr>
            <p:nvPr/>
          </p:nvSpPr>
          <p:spPr bwMode="auto">
            <a:xfrm>
              <a:off x="6265575" y="2985440"/>
              <a:ext cx="144174" cy="96494"/>
            </a:xfrm>
            <a:custGeom>
              <a:avLst/>
              <a:gdLst>
                <a:gd name="T0" fmla="*/ 82 w 127"/>
                <a:gd name="T1" fmla="*/ 73 h 85"/>
                <a:gd name="T2" fmla="*/ 87 w 127"/>
                <a:gd name="T3" fmla="*/ 68 h 85"/>
                <a:gd name="T4" fmla="*/ 92 w 127"/>
                <a:gd name="T5" fmla="*/ 66 h 85"/>
                <a:gd name="T6" fmla="*/ 92 w 127"/>
                <a:gd name="T7" fmla="*/ 64 h 85"/>
                <a:gd name="T8" fmla="*/ 99 w 127"/>
                <a:gd name="T9" fmla="*/ 64 h 85"/>
                <a:gd name="T10" fmla="*/ 104 w 127"/>
                <a:gd name="T11" fmla="*/ 59 h 85"/>
                <a:gd name="T12" fmla="*/ 104 w 127"/>
                <a:gd name="T13" fmla="*/ 54 h 85"/>
                <a:gd name="T14" fmla="*/ 111 w 127"/>
                <a:gd name="T15" fmla="*/ 42 h 85"/>
                <a:gd name="T16" fmla="*/ 115 w 127"/>
                <a:gd name="T17" fmla="*/ 28 h 85"/>
                <a:gd name="T18" fmla="*/ 120 w 127"/>
                <a:gd name="T19" fmla="*/ 21 h 85"/>
                <a:gd name="T20" fmla="*/ 125 w 127"/>
                <a:gd name="T21" fmla="*/ 19 h 85"/>
                <a:gd name="T22" fmla="*/ 127 w 127"/>
                <a:gd name="T23" fmla="*/ 14 h 85"/>
                <a:gd name="T24" fmla="*/ 125 w 127"/>
                <a:gd name="T25" fmla="*/ 9 h 85"/>
                <a:gd name="T26" fmla="*/ 120 w 127"/>
                <a:gd name="T27" fmla="*/ 5 h 85"/>
                <a:gd name="T28" fmla="*/ 115 w 127"/>
                <a:gd name="T29" fmla="*/ 0 h 85"/>
                <a:gd name="T30" fmla="*/ 108 w 127"/>
                <a:gd name="T31" fmla="*/ 5 h 85"/>
                <a:gd name="T32" fmla="*/ 101 w 127"/>
                <a:gd name="T33" fmla="*/ 2 h 85"/>
                <a:gd name="T34" fmla="*/ 94 w 127"/>
                <a:gd name="T35" fmla="*/ 2 h 85"/>
                <a:gd name="T36" fmla="*/ 87 w 127"/>
                <a:gd name="T37" fmla="*/ 2 h 85"/>
                <a:gd name="T38" fmla="*/ 80 w 127"/>
                <a:gd name="T39" fmla="*/ 2 h 85"/>
                <a:gd name="T40" fmla="*/ 78 w 127"/>
                <a:gd name="T41" fmla="*/ 7 h 85"/>
                <a:gd name="T42" fmla="*/ 73 w 127"/>
                <a:gd name="T43" fmla="*/ 12 h 85"/>
                <a:gd name="T44" fmla="*/ 73 w 127"/>
                <a:gd name="T45" fmla="*/ 16 h 85"/>
                <a:gd name="T46" fmla="*/ 66 w 127"/>
                <a:gd name="T47" fmla="*/ 9 h 85"/>
                <a:gd name="T48" fmla="*/ 59 w 127"/>
                <a:gd name="T49" fmla="*/ 14 h 85"/>
                <a:gd name="T50" fmla="*/ 52 w 127"/>
                <a:gd name="T51" fmla="*/ 16 h 85"/>
                <a:gd name="T52" fmla="*/ 52 w 127"/>
                <a:gd name="T53" fmla="*/ 21 h 85"/>
                <a:gd name="T54" fmla="*/ 40 w 127"/>
                <a:gd name="T55" fmla="*/ 24 h 85"/>
                <a:gd name="T56" fmla="*/ 33 w 127"/>
                <a:gd name="T57" fmla="*/ 26 h 85"/>
                <a:gd name="T58" fmla="*/ 26 w 127"/>
                <a:gd name="T59" fmla="*/ 24 h 85"/>
                <a:gd name="T60" fmla="*/ 9 w 127"/>
                <a:gd name="T61" fmla="*/ 14 h 85"/>
                <a:gd name="T62" fmla="*/ 9 w 127"/>
                <a:gd name="T63" fmla="*/ 19 h 85"/>
                <a:gd name="T64" fmla="*/ 11 w 127"/>
                <a:gd name="T65" fmla="*/ 24 h 85"/>
                <a:gd name="T66" fmla="*/ 9 w 127"/>
                <a:gd name="T67" fmla="*/ 26 h 85"/>
                <a:gd name="T68" fmla="*/ 0 w 127"/>
                <a:gd name="T69" fmla="*/ 26 h 85"/>
                <a:gd name="T70" fmla="*/ 0 w 127"/>
                <a:gd name="T71" fmla="*/ 28 h 85"/>
                <a:gd name="T72" fmla="*/ 4 w 127"/>
                <a:gd name="T73" fmla="*/ 33 h 85"/>
                <a:gd name="T74" fmla="*/ 2 w 127"/>
                <a:gd name="T75" fmla="*/ 38 h 85"/>
                <a:gd name="T76" fmla="*/ 2 w 127"/>
                <a:gd name="T77" fmla="*/ 42 h 85"/>
                <a:gd name="T78" fmla="*/ 4 w 127"/>
                <a:gd name="T79" fmla="*/ 47 h 85"/>
                <a:gd name="T80" fmla="*/ 0 w 127"/>
                <a:gd name="T81" fmla="*/ 52 h 85"/>
                <a:gd name="T82" fmla="*/ 0 w 127"/>
                <a:gd name="T83" fmla="*/ 52 h 85"/>
                <a:gd name="T84" fmla="*/ 4 w 127"/>
                <a:gd name="T85" fmla="*/ 59 h 85"/>
                <a:gd name="T86" fmla="*/ 4 w 127"/>
                <a:gd name="T87" fmla="*/ 66 h 85"/>
                <a:gd name="T88" fmla="*/ 9 w 127"/>
                <a:gd name="T89" fmla="*/ 66 h 85"/>
                <a:gd name="T90" fmla="*/ 18 w 127"/>
                <a:gd name="T91" fmla="*/ 76 h 85"/>
                <a:gd name="T92" fmla="*/ 23 w 127"/>
                <a:gd name="T93" fmla="*/ 76 h 85"/>
                <a:gd name="T94" fmla="*/ 26 w 127"/>
                <a:gd name="T95" fmla="*/ 80 h 85"/>
                <a:gd name="T96" fmla="*/ 37 w 127"/>
                <a:gd name="T97" fmla="*/ 80 h 85"/>
                <a:gd name="T98" fmla="*/ 47 w 127"/>
                <a:gd name="T99" fmla="*/ 85 h 85"/>
                <a:gd name="T100" fmla="*/ 49 w 127"/>
                <a:gd name="T101" fmla="*/ 80 h 85"/>
                <a:gd name="T102" fmla="*/ 52 w 127"/>
                <a:gd name="T103" fmla="*/ 80 h 85"/>
                <a:gd name="T104" fmla="*/ 56 w 127"/>
                <a:gd name="T105" fmla="*/ 78 h 85"/>
                <a:gd name="T106" fmla="*/ 61 w 127"/>
                <a:gd name="T107" fmla="*/ 76 h 85"/>
                <a:gd name="T108" fmla="*/ 63 w 127"/>
                <a:gd name="T109" fmla="*/ 76 h 85"/>
                <a:gd name="T110" fmla="*/ 66 w 127"/>
                <a:gd name="T111" fmla="*/ 73 h 85"/>
                <a:gd name="T112" fmla="*/ 70 w 127"/>
                <a:gd name="T113" fmla="*/ 68 h 85"/>
                <a:gd name="T114" fmla="*/ 75 w 127"/>
                <a:gd name="T115" fmla="*/ 71 h 85"/>
                <a:gd name="T116" fmla="*/ 80 w 127"/>
                <a:gd name="T117" fmla="*/ 71 h 85"/>
                <a:gd name="T118" fmla="*/ 82 w 127"/>
                <a:gd name="T119" fmla="*/ 73 h 85"/>
                <a:gd name="T120" fmla="*/ 82 w 127"/>
                <a:gd name="T121" fmla="*/ 7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 h="85">
                  <a:moveTo>
                    <a:pt x="82" y="73"/>
                  </a:moveTo>
                  <a:lnTo>
                    <a:pt x="87" y="68"/>
                  </a:lnTo>
                  <a:lnTo>
                    <a:pt x="92" y="66"/>
                  </a:lnTo>
                  <a:lnTo>
                    <a:pt x="92" y="64"/>
                  </a:lnTo>
                  <a:lnTo>
                    <a:pt x="99" y="64"/>
                  </a:lnTo>
                  <a:lnTo>
                    <a:pt x="104" y="59"/>
                  </a:lnTo>
                  <a:lnTo>
                    <a:pt x="104" y="54"/>
                  </a:lnTo>
                  <a:lnTo>
                    <a:pt x="111" y="42"/>
                  </a:lnTo>
                  <a:lnTo>
                    <a:pt x="115" y="28"/>
                  </a:lnTo>
                  <a:lnTo>
                    <a:pt x="120" y="21"/>
                  </a:lnTo>
                  <a:lnTo>
                    <a:pt x="125" y="19"/>
                  </a:lnTo>
                  <a:lnTo>
                    <a:pt x="127" y="14"/>
                  </a:lnTo>
                  <a:lnTo>
                    <a:pt x="125" y="9"/>
                  </a:lnTo>
                  <a:lnTo>
                    <a:pt x="120" y="5"/>
                  </a:lnTo>
                  <a:lnTo>
                    <a:pt x="115" y="0"/>
                  </a:lnTo>
                  <a:lnTo>
                    <a:pt x="108" y="5"/>
                  </a:lnTo>
                  <a:lnTo>
                    <a:pt x="101" y="2"/>
                  </a:lnTo>
                  <a:lnTo>
                    <a:pt x="94" y="2"/>
                  </a:lnTo>
                  <a:lnTo>
                    <a:pt x="87" y="2"/>
                  </a:lnTo>
                  <a:lnTo>
                    <a:pt x="80" y="2"/>
                  </a:lnTo>
                  <a:lnTo>
                    <a:pt x="78" y="7"/>
                  </a:lnTo>
                  <a:lnTo>
                    <a:pt x="73" y="12"/>
                  </a:lnTo>
                  <a:lnTo>
                    <a:pt x="73" y="16"/>
                  </a:lnTo>
                  <a:lnTo>
                    <a:pt x="66" y="9"/>
                  </a:lnTo>
                  <a:lnTo>
                    <a:pt x="59" y="14"/>
                  </a:lnTo>
                  <a:lnTo>
                    <a:pt x="52" y="16"/>
                  </a:lnTo>
                  <a:lnTo>
                    <a:pt x="52" y="21"/>
                  </a:lnTo>
                  <a:lnTo>
                    <a:pt x="40" y="24"/>
                  </a:lnTo>
                  <a:lnTo>
                    <a:pt x="33" y="26"/>
                  </a:lnTo>
                  <a:lnTo>
                    <a:pt x="26" y="24"/>
                  </a:lnTo>
                  <a:lnTo>
                    <a:pt x="9" y="14"/>
                  </a:lnTo>
                  <a:lnTo>
                    <a:pt x="9" y="19"/>
                  </a:lnTo>
                  <a:lnTo>
                    <a:pt x="11" y="24"/>
                  </a:lnTo>
                  <a:lnTo>
                    <a:pt x="9" y="26"/>
                  </a:lnTo>
                  <a:lnTo>
                    <a:pt x="0" y="26"/>
                  </a:lnTo>
                  <a:lnTo>
                    <a:pt x="0" y="28"/>
                  </a:lnTo>
                  <a:lnTo>
                    <a:pt x="4" y="33"/>
                  </a:lnTo>
                  <a:lnTo>
                    <a:pt x="2" y="38"/>
                  </a:lnTo>
                  <a:lnTo>
                    <a:pt x="2" y="42"/>
                  </a:lnTo>
                  <a:lnTo>
                    <a:pt x="4" y="47"/>
                  </a:lnTo>
                  <a:lnTo>
                    <a:pt x="0" y="52"/>
                  </a:lnTo>
                  <a:lnTo>
                    <a:pt x="0" y="52"/>
                  </a:lnTo>
                  <a:lnTo>
                    <a:pt x="4" y="59"/>
                  </a:lnTo>
                  <a:lnTo>
                    <a:pt x="4" y="66"/>
                  </a:lnTo>
                  <a:lnTo>
                    <a:pt x="9" y="66"/>
                  </a:lnTo>
                  <a:lnTo>
                    <a:pt x="18" y="76"/>
                  </a:lnTo>
                  <a:lnTo>
                    <a:pt x="23" y="76"/>
                  </a:lnTo>
                  <a:lnTo>
                    <a:pt x="26" y="80"/>
                  </a:lnTo>
                  <a:lnTo>
                    <a:pt x="37" y="80"/>
                  </a:lnTo>
                  <a:lnTo>
                    <a:pt x="47" y="85"/>
                  </a:lnTo>
                  <a:lnTo>
                    <a:pt x="49" y="80"/>
                  </a:lnTo>
                  <a:lnTo>
                    <a:pt x="52" y="80"/>
                  </a:lnTo>
                  <a:lnTo>
                    <a:pt x="56" y="78"/>
                  </a:lnTo>
                  <a:lnTo>
                    <a:pt x="61" y="76"/>
                  </a:lnTo>
                  <a:lnTo>
                    <a:pt x="63" y="76"/>
                  </a:lnTo>
                  <a:lnTo>
                    <a:pt x="66" y="73"/>
                  </a:lnTo>
                  <a:lnTo>
                    <a:pt x="70" y="68"/>
                  </a:lnTo>
                  <a:lnTo>
                    <a:pt x="75" y="71"/>
                  </a:lnTo>
                  <a:lnTo>
                    <a:pt x="80" y="71"/>
                  </a:lnTo>
                  <a:lnTo>
                    <a:pt x="82" y="73"/>
                  </a:lnTo>
                  <a:lnTo>
                    <a:pt x="82" y="7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66" name="Guinea-Bissau">
              <a:extLst>
                <a:ext uri="{FF2B5EF4-FFF2-40B4-BE49-F238E27FC236}">
                  <a16:creationId xmlns:a16="http://schemas.microsoft.com/office/drawing/2014/main" xmlns="" id="{F704DA37-FA46-4A2E-9410-0CEFEC30A9F7}"/>
                </a:ext>
              </a:extLst>
            </p:cNvPr>
            <p:cNvSpPr>
              <a:spLocks/>
            </p:cNvSpPr>
            <p:nvPr/>
          </p:nvSpPr>
          <p:spPr bwMode="auto">
            <a:xfrm>
              <a:off x="5470917" y="4003737"/>
              <a:ext cx="77195" cy="47679"/>
            </a:xfrm>
            <a:custGeom>
              <a:avLst/>
              <a:gdLst>
                <a:gd name="T0" fmla="*/ 0 w 68"/>
                <a:gd name="T1" fmla="*/ 9 h 42"/>
                <a:gd name="T2" fmla="*/ 7 w 68"/>
                <a:gd name="T3" fmla="*/ 11 h 42"/>
                <a:gd name="T4" fmla="*/ 14 w 68"/>
                <a:gd name="T5" fmla="*/ 7 h 42"/>
                <a:gd name="T6" fmla="*/ 28 w 68"/>
                <a:gd name="T7" fmla="*/ 9 h 42"/>
                <a:gd name="T8" fmla="*/ 33 w 68"/>
                <a:gd name="T9" fmla="*/ 4 h 42"/>
                <a:gd name="T10" fmla="*/ 40 w 68"/>
                <a:gd name="T11" fmla="*/ 0 h 42"/>
                <a:gd name="T12" fmla="*/ 61 w 68"/>
                <a:gd name="T13" fmla="*/ 0 h 42"/>
                <a:gd name="T14" fmla="*/ 66 w 68"/>
                <a:gd name="T15" fmla="*/ 2 h 42"/>
                <a:gd name="T16" fmla="*/ 66 w 68"/>
                <a:gd name="T17" fmla="*/ 9 h 42"/>
                <a:gd name="T18" fmla="*/ 66 w 68"/>
                <a:gd name="T19" fmla="*/ 11 h 42"/>
                <a:gd name="T20" fmla="*/ 66 w 68"/>
                <a:gd name="T21" fmla="*/ 21 h 42"/>
                <a:gd name="T22" fmla="*/ 68 w 68"/>
                <a:gd name="T23" fmla="*/ 23 h 42"/>
                <a:gd name="T24" fmla="*/ 68 w 68"/>
                <a:gd name="T25" fmla="*/ 26 h 42"/>
                <a:gd name="T26" fmla="*/ 63 w 68"/>
                <a:gd name="T27" fmla="*/ 30 h 42"/>
                <a:gd name="T28" fmla="*/ 56 w 68"/>
                <a:gd name="T29" fmla="*/ 30 h 42"/>
                <a:gd name="T30" fmla="*/ 52 w 68"/>
                <a:gd name="T31" fmla="*/ 35 h 42"/>
                <a:gd name="T32" fmla="*/ 47 w 68"/>
                <a:gd name="T33" fmla="*/ 35 h 42"/>
                <a:gd name="T34" fmla="*/ 45 w 68"/>
                <a:gd name="T35" fmla="*/ 40 h 42"/>
                <a:gd name="T36" fmla="*/ 37 w 68"/>
                <a:gd name="T37" fmla="*/ 42 h 42"/>
                <a:gd name="T38" fmla="*/ 37 w 68"/>
                <a:gd name="T39" fmla="*/ 40 h 42"/>
                <a:gd name="T40" fmla="*/ 37 w 68"/>
                <a:gd name="T41" fmla="*/ 38 h 42"/>
                <a:gd name="T42" fmla="*/ 28 w 68"/>
                <a:gd name="T43" fmla="*/ 38 h 42"/>
                <a:gd name="T44" fmla="*/ 33 w 68"/>
                <a:gd name="T45" fmla="*/ 33 h 42"/>
                <a:gd name="T46" fmla="*/ 30 w 68"/>
                <a:gd name="T47" fmla="*/ 33 h 42"/>
                <a:gd name="T48" fmla="*/ 33 w 68"/>
                <a:gd name="T49" fmla="*/ 30 h 42"/>
                <a:gd name="T50" fmla="*/ 30 w 68"/>
                <a:gd name="T51" fmla="*/ 28 h 42"/>
                <a:gd name="T52" fmla="*/ 26 w 68"/>
                <a:gd name="T53" fmla="*/ 28 h 42"/>
                <a:gd name="T54" fmla="*/ 26 w 68"/>
                <a:gd name="T55" fmla="*/ 26 h 42"/>
                <a:gd name="T56" fmla="*/ 35 w 68"/>
                <a:gd name="T57" fmla="*/ 26 h 42"/>
                <a:gd name="T58" fmla="*/ 37 w 68"/>
                <a:gd name="T59" fmla="*/ 23 h 42"/>
                <a:gd name="T60" fmla="*/ 33 w 68"/>
                <a:gd name="T61" fmla="*/ 21 h 42"/>
                <a:gd name="T62" fmla="*/ 26 w 68"/>
                <a:gd name="T63" fmla="*/ 21 h 42"/>
                <a:gd name="T64" fmla="*/ 21 w 68"/>
                <a:gd name="T65" fmla="*/ 23 h 42"/>
                <a:gd name="T66" fmla="*/ 18 w 68"/>
                <a:gd name="T67" fmla="*/ 23 h 42"/>
                <a:gd name="T68" fmla="*/ 16 w 68"/>
                <a:gd name="T69" fmla="*/ 21 h 42"/>
                <a:gd name="T70" fmla="*/ 11 w 68"/>
                <a:gd name="T71" fmla="*/ 21 h 42"/>
                <a:gd name="T72" fmla="*/ 9 w 68"/>
                <a:gd name="T73" fmla="*/ 16 h 42"/>
                <a:gd name="T74" fmla="*/ 11 w 68"/>
                <a:gd name="T75" fmla="*/ 14 h 42"/>
                <a:gd name="T76" fmla="*/ 9 w 68"/>
                <a:gd name="T77" fmla="*/ 14 h 42"/>
                <a:gd name="T78" fmla="*/ 2 w 68"/>
                <a:gd name="T79" fmla="*/ 14 h 42"/>
                <a:gd name="T80" fmla="*/ 0 w 68"/>
                <a:gd name="T81" fmla="*/ 9 h 42"/>
                <a:gd name="T82" fmla="*/ 0 w 68"/>
                <a:gd name="T83" fmla="*/ 9 h 42"/>
                <a:gd name="T84" fmla="*/ 0 w 68"/>
                <a:gd name="T85"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42">
                  <a:moveTo>
                    <a:pt x="0" y="9"/>
                  </a:moveTo>
                  <a:lnTo>
                    <a:pt x="7" y="11"/>
                  </a:lnTo>
                  <a:lnTo>
                    <a:pt x="14" y="7"/>
                  </a:lnTo>
                  <a:lnTo>
                    <a:pt x="28" y="9"/>
                  </a:lnTo>
                  <a:lnTo>
                    <a:pt x="33" y="4"/>
                  </a:lnTo>
                  <a:lnTo>
                    <a:pt x="40" y="0"/>
                  </a:lnTo>
                  <a:lnTo>
                    <a:pt x="61" y="0"/>
                  </a:lnTo>
                  <a:lnTo>
                    <a:pt x="66" y="2"/>
                  </a:lnTo>
                  <a:lnTo>
                    <a:pt x="66" y="9"/>
                  </a:lnTo>
                  <a:lnTo>
                    <a:pt x="66" y="11"/>
                  </a:lnTo>
                  <a:lnTo>
                    <a:pt x="66" y="21"/>
                  </a:lnTo>
                  <a:lnTo>
                    <a:pt x="68" y="23"/>
                  </a:lnTo>
                  <a:lnTo>
                    <a:pt x="68" y="26"/>
                  </a:lnTo>
                  <a:lnTo>
                    <a:pt x="63" y="30"/>
                  </a:lnTo>
                  <a:lnTo>
                    <a:pt x="56" y="30"/>
                  </a:lnTo>
                  <a:lnTo>
                    <a:pt x="52" y="35"/>
                  </a:lnTo>
                  <a:lnTo>
                    <a:pt x="47" y="35"/>
                  </a:lnTo>
                  <a:lnTo>
                    <a:pt x="45" y="40"/>
                  </a:lnTo>
                  <a:lnTo>
                    <a:pt x="37" y="42"/>
                  </a:lnTo>
                  <a:lnTo>
                    <a:pt x="37" y="40"/>
                  </a:lnTo>
                  <a:lnTo>
                    <a:pt x="37" y="38"/>
                  </a:lnTo>
                  <a:lnTo>
                    <a:pt x="28" y="38"/>
                  </a:lnTo>
                  <a:lnTo>
                    <a:pt x="33" y="33"/>
                  </a:lnTo>
                  <a:lnTo>
                    <a:pt x="30" y="33"/>
                  </a:lnTo>
                  <a:lnTo>
                    <a:pt x="33" y="30"/>
                  </a:lnTo>
                  <a:lnTo>
                    <a:pt x="30" y="28"/>
                  </a:lnTo>
                  <a:lnTo>
                    <a:pt x="26" y="28"/>
                  </a:lnTo>
                  <a:lnTo>
                    <a:pt x="26" y="26"/>
                  </a:lnTo>
                  <a:lnTo>
                    <a:pt x="35" y="26"/>
                  </a:lnTo>
                  <a:lnTo>
                    <a:pt x="37" y="23"/>
                  </a:lnTo>
                  <a:lnTo>
                    <a:pt x="33" y="21"/>
                  </a:lnTo>
                  <a:lnTo>
                    <a:pt x="26" y="21"/>
                  </a:lnTo>
                  <a:lnTo>
                    <a:pt x="21" y="23"/>
                  </a:lnTo>
                  <a:lnTo>
                    <a:pt x="18" y="23"/>
                  </a:lnTo>
                  <a:lnTo>
                    <a:pt x="16" y="21"/>
                  </a:lnTo>
                  <a:lnTo>
                    <a:pt x="11" y="21"/>
                  </a:lnTo>
                  <a:lnTo>
                    <a:pt x="9" y="16"/>
                  </a:lnTo>
                  <a:lnTo>
                    <a:pt x="11" y="14"/>
                  </a:lnTo>
                  <a:lnTo>
                    <a:pt x="9" y="14"/>
                  </a:lnTo>
                  <a:lnTo>
                    <a:pt x="2" y="14"/>
                  </a:lnTo>
                  <a:lnTo>
                    <a:pt x="0" y="9"/>
                  </a:lnTo>
                  <a:lnTo>
                    <a:pt x="0" y="9"/>
                  </a:lnTo>
                  <a:lnTo>
                    <a:pt x="0" y="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67" name="Guinea">
              <a:extLst>
                <a:ext uri="{FF2B5EF4-FFF2-40B4-BE49-F238E27FC236}">
                  <a16:creationId xmlns:a16="http://schemas.microsoft.com/office/drawing/2014/main" xmlns="" id="{192A095F-3F20-412B-AA8E-96751D35EE50}"/>
                </a:ext>
              </a:extLst>
            </p:cNvPr>
            <p:cNvSpPr>
              <a:spLocks/>
            </p:cNvSpPr>
            <p:nvPr/>
          </p:nvSpPr>
          <p:spPr bwMode="auto">
            <a:xfrm>
              <a:off x="5522002" y="4006008"/>
              <a:ext cx="179366" cy="177095"/>
            </a:xfrm>
            <a:custGeom>
              <a:avLst/>
              <a:gdLst>
                <a:gd name="T0" fmla="*/ 2 w 158"/>
                <a:gd name="T1" fmla="*/ 33 h 156"/>
                <a:gd name="T2" fmla="*/ 11 w 158"/>
                <a:gd name="T3" fmla="*/ 28 h 156"/>
                <a:gd name="T4" fmla="*/ 23 w 158"/>
                <a:gd name="T5" fmla="*/ 24 h 156"/>
                <a:gd name="T6" fmla="*/ 21 w 158"/>
                <a:gd name="T7" fmla="*/ 19 h 156"/>
                <a:gd name="T8" fmla="*/ 21 w 158"/>
                <a:gd name="T9" fmla="*/ 7 h 156"/>
                <a:gd name="T10" fmla="*/ 26 w 158"/>
                <a:gd name="T11" fmla="*/ 0 h 156"/>
                <a:gd name="T12" fmla="*/ 49 w 158"/>
                <a:gd name="T13" fmla="*/ 5 h 156"/>
                <a:gd name="T14" fmla="*/ 59 w 158"/>
                <a:gd name="T15" fmla="*/ 7 h 156"/>
                <a:gd name="T16" fmla="*/ 70 w 158"/>
                <a:gd name="T17" fmla="*/ 7 h 156"/>
                <a:gd name="T18" fmla="*/ 78 w 158"/>
                <a:gd name="T19" fmla="*/ 9 h 156"/>
                <a:gd name="T20" fmla="*/ 82 w 158"/>
                <a:gd name="T21" fmla="*/ 14 h 156"/>
                <a:gd name="T22" fmla="*/ 89 w 158"/>
                <a:gd name="T23" fmla="*/ 12 h 156"/>
                <a:gd name="T24" fmla="*/ 96 w 158"/>
                <a:gd name="T25" fmla="*/ 17 h 156"/>
                <a:gd name="T26" fmla="*/ 106 w 158"/>
                <a:gd name="T27" fmla="*/ 14 h 156"/>
                <a:gd name="T28" fmla="*/ 115 w 158"/>
                <a:gd name="T29" fmla="*/ 7 h 156"/>
                <a:gd name="T30" fmla="*/ 125 w 158"/>
                <a:gd name="T31" fmla="*/ 9 h 156"/>
                <a:gd name="T32" fmla="*/ 130 w 158"/>
                <a:gd name="T33" fmla="*/ 7 h 156"/>
                <a:gd name="T34" fmla="*/ 137 w 158"/>
                <a:gd name="T35" fmla="*/ 14 h 156"/>
                <a:gd name="T36" fmla="*/ 137 w 158"/>
                <a:gd name="T37" fmla="*/ 24 h 156"/>
                <a:gd name="T38" fmla="*/ 144 w 158"/>
                <a:gd name="T39" fmla="*/ 28 h 156"/>
                <a:gd name="T40" fmla="*/ 141 w 158"/>
                <a:gd name="T41" fmla="*/ 36 h 156"/>
                <a:gd name="T42" fmla="*/ 141 w 158"/>
                <a:gd name="T43" fmla="*/ 40 h 156"/>
                <a:gd name="T44" fmla="*/ 146 w 158"/>
                <a:gd name="T45" fmla="*/ 38 h 156"/>
                <a:gd name="T46" fmla="*/ 148 w 158"/>
                <a:gd name="T47" fmla="*/ 45 h 156"/>
                <a:gd name="T48" fmla="*/ 156 w 158"/>
                <a:gd name="T49" fmla="*/ 47 h 156"/>
                <a:gd name="T50" fmla="*/ 158 w 158"/>
                <a:gd name="T51" fmla="*/ 54 h 156"/>
                <a:gd name="T52" fmla="*/ 146 w 158"/>
                <a:gd name="T53" fmla="*/ 57 h 156"/>
                <a:gd name="T54" fmla="*/ 148 w 158"/>
                <a:gd name="T55" fmla="*/ 64 h 156"/>
                <a:gd name="T56" fmla="*/ 148 w 158"/>
                <a:gd name="T57" fmla="*/ 76 h 156"/>
                <a:gd name="T58" fmla="*/ 151 w 158"/>
                <a:gd name="T59" fmla="*/ 85 h 156"/>
                <a:gd name="T60" fmla="*/ 153 w 158"/>
                <a:gd name="T61" fmla="*/ 95 h 156"/>
                <a:gd name="T62" fmla="*/ 146 w 158"/>
                <a:gd name="T63" fmla="*/ 95 h 156"/>
                <a:gd name="T64" fmla="*/ 151 w 158"/>
                <a:gd name="T65" fmla="*/ 102 h 156"/>
                <a:gd name="T66" fmla="*/ 153 w 158"/>
                <a:gd name="T67" fmla="*/ 109 h 156"/>
                <a:gd name="T68" fmla="*/ 141 w 158"/>
                <a:gd name="T69" fmla="*/ 123 h 156"/>
                <a:gd name="T70" fmla="*/ 144 w 158"/>
                <a:gd name="T71" fmla="*/ 130 h 156"/>
                <a:gd name="T72" fmla="*/ 137 w 158"/>
                <a:gd name="T73" fmla="*/ 142 h 156"/>
                <a:gd name="T74" fmla="*/ 104 w 158"/>
                <a:gd name="T75" fmla="*/ 156 h 156"/>
                <a:gd name="T76" fmla="*/ 92 w 158"/>
                <a:gd name="T77" fmla="*/ 149 h 156"/>
                <a:gd name="T78" fmla="*/ 82 w 158"/>
                <a:gd name="T79" fmla="*/ 140 h 156"/>
                <a:gd name="T80" fmla="*/ 82 w 158"/>
                <a:gd name="T81" fmla="*/ 137 h 156"/>
                <a:gd name="T82" fmla="*/ 94 w 158"/>
                <a:gd name="T83" fmla="*/ 99 h 156"/>
                <a:gd name="T84" fmla="*/ 92 w 158"/>
                <a:gd name="T85" fmla="*/ 95 h 156"/>
                <a:gd name="T86" fmla="*/ 94 w 158"/>
                <a:gd name="T87" fmla="*/ 90 h 156"/>
                <a:gd name="T88" fmla="*/ 92 w 158"/>
                <a:gd name="T89" fmla="*/ 83 h 156"/>
                <a:gd name="T90" fmla="*/ 87 w 158"/>
                <a:gd name="T91" fmla="*/ 69 h 156"/>
                <a:gd name="T92" fmla="*/ 80 w 158"/>
                <a:gd name="T93" fmla="*/ 59 h 156"/>
                <a:gd name="T94" fmla="*/ 56 w 158"/>
                <a:gd name="T95" fmla="*/ 62 h 156"/>
                <a:gd name="T96" fmla="*/ 47 w 158"/>
                <a:gd name="T97" fmla="*/ 71 h 156"/>
                <a:gd name="T98" fmla="*/ 40 w 158"/>
                <a:gd name="T99" fmla="*/ 78 h 156"/>
                <a:gd name="T100" fmla="*/ 33 w 158"/>
                <a:gd name="T101" fmla="*/ 76 h 156"/>
                <a:gd name="T102" fmla="*/ 26 w 158"/>
                <a:gd name="T103" fmla="*/ 66 h 156"/>
                <a:gd name="T104" fmla="*/ 18 w 158"/>
                <a:gd name="T105" fmla="*/ 64 h 156"/>
                <a:gd name="T106" fmla="*/ 21 w 158"/>
                <a:gd name="T107" fmla="*/ 59 h 156"/>
                <a:gd name="T108" fmla="*/ 14 w 158"/>
                <a:gd name="T109" fmla="*/ 59 h 156"/>
                <a:gd name="T110" fmla="*/ 7 w 158"/>
                <a:gd name="T111" fmla="*/ 57 h 156"/>
                <a:gd name="T112" fmla="*/ 2 w 158"/>
                <a:gd name="T113" fmla="*/ 43 h 156"/>
                <a:gd name="T114" fmla="*/ 0 w 158"/>
                <a:gd name="T115" fmla="*/ 3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8" h="156">
                  <a:moveTo>
                    <a:pt x="0" y="38"/>
                  </a:moveTo>
                  <a:lnTo>
                    <a:pt x="2" y="33"/>
                  </a:lnTo>
                  <a:lnTo>
                    <a:pt x="7" y="33"/>
                  </a:lnTo>
                  <a:lnTo>
                    <a:pt x="11" y="28"/>
                  </a:lnTo>
                  <a:lnTo>
                    <a:pt x="18" y="28"/>
                  </a:lnTo>
                  <a:lnTo>
                    <a:pt x="23" y="24"/>
                  </a:lnTo>
                  <a:lnTo>
                    <a:pt x="23" y="21"/>
                  </a:lnTo>
                  <a:lnTo>
                    <a:pt x="21" y="19"/>
                  </a:lnTo>
                  <a:lnTo>
                    <a:pt x="21" y="9"/>
                  </a:lnTo>
                  <a:lnTo>
                    <a:pt x="21" y="7"/>
                  </a:lnTo>
                  <a:lnTo>
                    <a:pt x="21" y="0"/>
                  </a:lnTo>
                  <a:lnTo>
                    <a:pt x="26" y="0"/>
                  </a:lnTo>
                  <a:lnTo>
                    <a:pt x="40" y="0"/>
                  </a:lnTo>
                  <a:lnTo>
                    <a:pt x="49" y="5"/>
                  </a:lnTo>
                  <a:lnTo>
                    <a:pt x="52" y="7"/>
                  </a:lnTo>
                  <a:lnTo>
                    <a:pt x="59" y="7"/>
                  </a:lnTo>
                  <a:lnTo>
                    <a:pt x="66" y="9"/>
                  </a:lnTo>
                  <a:lnTo>
                    <a:pt x="70" y="7"/>
                  </a:lnTo>
                  <a:lnTo>
                    <a:pt x="75" y="7"/>
                  </a:lnTo>
                  <a:lnTo>
                    <a:pt x="78" y="9"/>
                  </a:lnTo>
                  <a:lnTo>
                    <a:pt x="82" y="9"/>
                  </a:lnTo>
                  <a:lnTo>
                    <a:pt x="82" y="14"/>
                  </a:lnTo>
                  <a:lnTo>
                    <a:pt x="85" y="14"/>
                  </a:lnTo>
                  <a:lnTo>
                    <a:pt x="89" y="12"/>
                  </a:lnTo>
                  <a:lnTo>
                    <a:pt x="92" y="14"/>
                  </a:lnTo>
                  <a:lnTo>
                    <a:pt x="96" y="17"/>
                  </a:lnTo>
                  <a:lnTo>
                    <a:pt x="104" y="17"/>
                  </a:lnTo>
                  <a:lnTo>
                    <a:pt x="106" y="14"/>
                  </a:lnTo>
                  <a:lnTo>
                    <a:pt x="111" y="14"/>
                  </a:lnTo>
                  <a:lnTo>
                    <a:pt x="115" y="7"/>
                  </a:lnTo>
                  <a:lnTo>
                    <a:pt x="118" y="7"/>
                  </a:lnTo>
                  <a:lnTo>
                    <a:pt x="125" y="9"/>
                  </a:lnTo>
                  <a:lnTo>
                    <a:pt x="127" y="9"/>
                  </a:lnTo>
                  <a:lnTo>
                    <a:pt x="130" y="7"/>
                  </a:lnTo>
                  <a:lnTo>
                    <a:pt x="132" y="9"/>
                  </a:lnTo>
                  <a:lnTo>
                    <a:pt x="137" y="14"/>
                  </a:lnTo>
                  <a:lnTo>
                    <a:pt x="139" y="19"/>
                  </a:lnTo>
                  <a:lnTo>
                    <a:pt x="137" y="24"/>
                  </a:lnTo>
                  <a:lnTo>
                    <a:pt x="139" y="26"/>
                  </a:lnTo>
                  <a:lnTo>
                    <a:pt x="144" y="28"/>
                  </a:lnTo>
                  <a:lnTo>
                    <a:pt x="144" y="31"/>
                  </a:lnTo>
                  <a:lnTo>
                    <a:pt x="141" y="36"/>
                  </a:lnTo>
                  <a:lnTo>
                    <a:pt x="139" y="43"/>
                  </a:lnTo>
                  <a:lnTo>
                    <a:pt x="141" y="40"/>
                  </a:lnTo>
                  <a:lnTo>
                    <a:pt x="144" y="38"/>
                  </a:lnTo>
                  <a:lnTo>
                    <a:pt x="146" y="38"/>
                  </a:lnTo>
                  <a:lnTo>
                    <a:pt x="146" y="43"/>
                  </a:lnTo>
                  <a:lnTo>
                    <a:pt x="148" y="45"/>
                  </a:lnTo>
                  <a:lnTo>
                    <a:pt x="148" y="47"/>
                  </a:lnTo>
                  <a:lnTo>
                    <a:pt x="156" y="47"/>
                  </a:lnTo>
                  <a:lnTo>
                    <a:pt x="158" y="50"/>
                  </a:lnTo>
                  <a:lnTo>
                    <a:pt x="158" y="54"/>
                  </a:lnTo>
                  <a:lnTo>
                    <a:pt x="156" y="54"/>
                  </a:lnTo>
                  <a:lnTo>
                    <a:pt x="146" y="57"/>
                  </a:lnTo>
                  <a:lnTo>
                    <a:pt x="146" y="62"/>
                  </a:lnTo>
                  <a:lnTo>
                    <a:pt x="148" y="64"/>
                  </a:lnTo>
                  <a:lnTo>
                    <a:pt x="148" y="73"/>
                  </a:lnTo>
                  <a:lnTo>
                    <a:pt x="148" y="76"/>
                  </a:lnTo>
                  <a:lnTo>
                    <a:pt x="148" y="85"/>
                  </a:lnTo>
                  <a:lnTo>
                    <a:pt x="151" y="85"/>
                  </a:lnTo>
                  <a:lnTo>
                    <a:pt x="153" y="90"/>
                  </a:lnTo>
                  <a:lnTo>
                    <a:pt x="153" y="95"/>
                  </a:lnTo>
                  <a:lnTo>
                    <a:pt x="151" y="92"/>
                  </a:lnTo>
                  <a:lnTo>
                    <a:pt x="146" y="95"/>
                  </a:lnTo>
                  <a:lnTo>
                    <a:pt x="146" y="97"/>
                  </a:lnTo>
                  <a:lnTo>
                    <a:pt x="151" y="102"/>
                  </a:lnTo>
                  <a:lnTo>
                    <a:pt x="153" y="104"/>
                  </a:lnTo>
                  <a:lnTo>
                    <a:pt x="153" y="109"/>
                  </a:lnTo>
                  <a:lnTo>
                    <a:pt x="146" y="123"/>
                  </a:lnTo>
                  <a:lnTo>
                    <a:pt x="141" y="123"/>
                  </a:lnTo>
                  <a:lnTo>
                    <a:pt x="141" y="125"/>
                  </a:lnTo>
                  <a:lnTo>
                    <a:pt x="144" y="130"/>
                  </a:lnTo>
                  <a:lnTo>
                    <a:pt x="139" y="140"/>
                  </a:lnTo>
                  <a:lnTo>
                    <a:pt x="137" y="142"/>
                  </a:lnTo>
                  <a:lnTo>
                    <a:pt x="137" y="144"/>
                  </a:lnTo>
                  <a:lnTo>
                    <a:pt x="104" y="156"/>
                  </a:lnTo>
                  <a:lnTo>
                    <a:pt x="94" y="149"/>
                  </a:lnTo>
                  <a:lnTo>
                    <a:pt x="92" y="149"/>
                  </a:lnTo>
                  <a:lnTo>
                    <a:pt x="85" y="142"/>
                  </a:lnTo>
                  <a:lnTo>
                    <a:pt x="82" y="140"/>
                  </a:lnTo>
                  <a:lnTo>
                    <a:pt x="82" y="137"/>
                  </a:lnTo>
                  <a:lnTo>
                    <a:pt x="82" y="137"/>
                  </a:lnTo>
                  <a:lnTo>
                    <a:pt x="92" y="130"/>
                  </a:lnTo>
                  <a:lnTo>
                    <a:pt x="94" y="99"/>
                  </a:lnTo>
                  <a:lnTo>
                    <a:pt x="94" y="97"/>
                  </a:lnTo>
                  <a:lnTo>
                    <a:pt x="92" y="95"/>
                  </a:lnTo>
                  <a:lnTo>
                    <a:pt x="92" y="92"/>
                  </a:lnTo>
                  <a:lnTo>
                    <a:pt x="94" y="90"/>
                  </a:lnTo>
                  <a:lnTo>
                    <a:pt x="94" y="88"/>
                  </a:lnTo>
                  <a:lnTo>
                    <a:pt x="92" y="83"/>
                  </a:lnTo>
                  <a:lnTo>
                    <a:pt x="92" y="80"/>
                  </a:lnTo>
                  <a:lnTo>
                    <a:pt x="87" y="69"/>
                  </a:lnTo>
                  <a:lnTo>
                    <a:pt x="85" y="66"/>
                  </a:lnTo>
                  <a:lnTo>
                    <a:pt x="80" y="59"/>
                  </a:lnTo>
                  <a:lnTo>
                    <a:pt x="61" y="59"/>
                  </a:lnTo>
                  <a:lnTo>
                    <a:pt x="56" y="62"/>
                  </a:lnTo>
                  <a:lnTo>
                    <a:pt x="52" y="66"/>
                  </a:lnTo>
                  <a:lnTo>
                    <a:pt x="47" y="71"/>
                  </a:lnTo>
                  <a:lnTo>
                    <a:pt x="47" y="73"/>
                  </a:lnTo>
                  <a:lnTo>
                    <a:pt x="40" y="78"/>
                  </a:lnTo>
                  <a:lnTo>
                    <a:pt x="35" y="78"/>
                  </a:lnTo>
                  <a:lnTo>
                    <a:pt x="33" y="76"/>
                  </a:lnTo>
                  <a:lnTo>
                    <a:pt x="26" y="73"/>
                  </a:lnTo>
                  <a:lnTo>
                    <a:pt x="26" y="66"/>
                  </a:lnTo>
                  <a:lnTo>
                    <a:pt x="21" y="66"/>
                  </a:lnTo>
                  <a:lnTo>
                    <a:pt x="18" y="64"/>
                  </a:lnTo>
                  <a:lnTo>
                    <a:pt x="18" y="59"/>
                  </a:lnTo>
                  <a:lnTo>
                    <a:pt x="21" y="59"/>
                  </a:lnTo>
                  <a:lnTo>
                    <a:pt x="16" y="57"/>
                  </a:lnTo>
                  <a:lnTo>
                    <a:pt x="14" y="59"/>
                  </a:lnTo>
                  <a:lnTo>
                    <a:pt x="11" y="59"/>
                  </a:lnTo>
                  <a:lnTo>
                    <a:pt x="7" y="57"/>
                  </a:lnTo>
                  <a:lnTo>
                    <a:pt x="0" y="50"/>
                  </a:lnTo>
                  <a:lnTo>
                    <a:pt x="2" y="43"/>
                  </a:lnTo>
                  <a:lnTo>
                    <a:pt x="0" y="38"/>
                  </a:lnTo>
                  <a:lnTo>
                    <a:pt x="0" y="38"/>
                  </a:lnTo>
                  <a:lnTo>
                    <a:pt x="0"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70" name="Greece">
              <a:extLst>
                <a:ext uri="{FF2B5EF4-FFF2-40B4-BE49-F238E27FC236}">
                  <a16:creationId xmlns:a16="http://schemas.microsoft.com/office/drawing/2014/main" xmlns="" id="{EB258FAC-28DE-4033-AB03-449F0099D941}"/>
                </a:ext>
              </a:extLst>
            </p:cNvPr>
            <p:cNvSpPr>
              <a:spLocks noEditPoints="1"/>
            </p:cNvSpPr>
            <p:nvPr/>
          </p:nvSpPr>
          <p:spPr bwMode="auto">
            <a:xfrm>
              <a:off x="6366610" y="3194321"/>
              <a:ext cx="158932" cy="212287"/>
            </a:xfrm>
            <a:custGeom>
              <a:avLst/>
              <a:gdLst>
                <a:gd name="T0" fmla="*/ 53 w 59"/>
                <a:gd name="T1" fmla="*/ 6 h 79"/>
                <a:gd name="T2" fmla="*/ 43 w 59"/>
                <a:gd name="T3" fmla="*/ 6 h 79"/>
                <a:gd name="T4" fmla="*/ 35 w 59"/>
                <a:gd name="T5" fmla="*/ 5 h 79"/>
                <a:gd name="T6" fmla="*/ 25 w 59"/>
                <a:gd name="T7" fmla="*/ 8 h 79"/>
                <a:gd name="T8" fmla="*/ 15 w 59"/>
                <a:gd name="T9" fmla="*/ 11 h 79"/>
                <a:gd name="T10" fmla="*/ 3 w 59"/>
                <a:gd name="T11" fmla="*/ 21 h 79"/>
                <a:gd name="T12" fmla="*/ 0 w 59"/>
                <a:gd name="T13" fmla="*/ 30 h 79"/>
                <a:gd name="T14" fmla="*/ 9 w 59"/>
                <a:gd name="T15" fmla="*/ 40 h 79"/>
                <a:gd name="T16" fmla="*/ 16 w 59"/>
                <a:gd name="T17" fmla="*/ 43 h 79"/>
                <a:gd name="T18" fmla="*/ 23 w 59"/>
                <a:gd name="T19" fmla="*/ 44 h 79"/>
                <a:gd name="T20" fmla="*/ 24 w 59"/>
                <a:gd name="T21" fmla="*/ 47 h 79"/>
                <a:gd name="T22" fmla="*/ 14 w 59"/>
                <a:gd name="T23" fmla="*/ 45 h 79"/>
                <a:gd name="T24" fmla="*/ 12 w 59"/>
                <a:gd name="T25" fmla="*/ 50 h 79"/>
                <a:gd name="T26" fmla="*/ 15 w 59"/>
                <a:gd name="T27" fmla="*/ 57 h 79"/>
                <a:gd name="T28" fmla="*/ 19 w 59"/>
                <a:gd name="T29" fmla="*/ 56 h 79"/>
                <a:gd name="T30" fmla="*/ 24 w 59"/>
                <a:gd name="T31" fmla="*/ 64 h 79"/>
                <a:gd name="T32" fmla="*/ 30 w 59"/>
                <a:gd name="T33" fmla="*/ 63 h 79"/>
                <a:gd name="T34" fmla="*/ 25 w 59"/>
                <a:gd name="T35" fmla="*/ 53 h 79"/>
                <a:gd name="T36" fmla="*/ 29 w 59"/>
                <a:gd name="T37" fmla="*/ 54 h 79"/>
                <a:gd name="T38" fmla="*/ 31 w 59"/>
                <a:gd name="T39" fmla="*/ 52 h 79"/>
                <a:gd name="T40" fmla="*/ 29 w 59"/>
                <a:gd name="T41" fmla="*/ 47 h 79"/>
                <a:gd name="T42" fmla="*/ 36 w 59"/>
                <a:gd name="T43" fmla="*/ 49 h 79"/>
                <a:gd name="T44" fmla="*/ 30 w 59"/>
                <a:gd name="T45" fmla="*/ 40 h 79"/>
                <a:gd name="T46" fmla="*/ 24 w 59"/>
                <a:gd name="T47" fmla="*/ 37 h 79"/>
                <a:gd name="T48" fmla="*/ 24 w 59"/>
                <a:gd name="T49" fmla="*/ 33 h 79"/>
                <a:gd name="T50" fmla="*/ 27 w 59"/>
                <a:gd name="T51" fmla="*/ 33 h 79"/>
                <a:gd name="T52" fmla="*/ 24 w 59"/>
                <a:gd name="T53" fmla="*/ 26 h 79"/>
                <a:gd name="T54" fmla="*/ 21 w 59"/>
                <a:gd name="T55" fmla="*/ 18 h 79"/>
                <a:gd name="T56" fmla="*/ 24 w 59"/>
                <a:gd name="T57" fmla="*/ 18 h 79"/>
                <a:gd name="T58" fmla="*/ 30 w 59"/>
                <a:gd name="T59" fmla="*/ 22 h 79"/>
                <a:gd name="T60" fmla="*/ 34 w 59"/>
                <a:gd name="T61" fmla="*/ 23 h 79"/>
                <a:gd name="T62" fmla="*/ 36 w 59"/>
                <a:gd name="T63" fmla="*/ 19 h 79"/>
                <a:gd name="T64" fmla="*/ 32 w 59"/>
                <a:gd name="T65" fmla="*/ 15 h 79"/>
                <a:gd name="T66" fmla="*/ 38 w 59"/>
                <a:gd name="T67" fmla="*/ 11 h 79"/>
                <a:gd name="T68" fmla="*/ 44 w 59"/>
                <a:gd name="T69" fmla="*/ 10 h 79"/>
                <a:gd name="T70" fmla="*/ 55 w 59"/>
                <a:gd name="T71" fmla="*/ 9 h 79"/>
                <a:gd name="T72" fmla="*/ 56 w 59"/>
                <a:gd name="T73" fmla="*/ 0 h 79"/>
                <a:gd name="T74" fmla="*/ 34 w 59"/>
                <a:gd name="T75" fmla="*/ 76 h 79"/>
                <a:gd name="T76" fmla="*/ 43 w 59"/>
                <a:gd name="T77" fmla="*/ 77 h 79"/>
                <a:gd name="T78" fmla="*/ 52 w 59"/>
                <a:gd name="T79" fmla="*/ 78 h 79"/>
                <a:gd name="T80" fmla="*/ 59 w 59"/>
                <a:gd name="T81" fmla="*/ 75 h 79"/>
                <a:gd name="T82" fmla="*/ 57 w 59"/>
                <a:gd name="T83" fmla="*/ 76 h 79"/>
                <a:gd name="T84" fmla="*/ 53 w 59"/>
                <a:gd name="T85" fmla="*/ 74 h 79"/>
                <a:gd name="T86" fmla="*/ 42 w 59"/>
                <a:gd name="T87" fmla="*/ 75 h 79"/>
                <a:gd name="T88" fmla="*/ 39 w 59"/>
                <a:gd name="T89" fmla="*/ 72 h 79"/>
                <a:gd name="T90" fmla="*/ 36 w 59"/>
                <a:gd name="T91" fmla="*/ 73 h 79"/>
                <a:gd name="T92" fmla="*/ 35 w 59"/>
                <a:gd name="T93" fmla="*/ 74 h 79"/>
                <a:gd name="T94" fmla="*/ 32 w 59"/>
                <a:gd name="T95" fmla="*/ 37 h 79"/>
                <a:gd name="T96" fmla="*/ 37 w 59"/>
                <a:gd name="T97" fmla="*/ 40 h 79"/>
                <a:gd name="T98" fmla="*/ 39 w 59"/>
                <a:gd name="T99" fmla="*/ 46 h 79"/>
                <a:gd name="T100" fmla="*/ 39 w 59"/>
                <a:gd name="T101" fmla="*/ 47 h 79"/>
                <a:gd name="T102" fmla="*/ 36 w 59"/>
                <a:gd name="T103" fmla="*/ 42 h 79"/>
                <a:gd name="T104" fmla="*/ 30 w 59"/>
                <a:gd name="T105" fmla="*/ 39 h 79"/>
                <a:gd name="T106" fmla="*/ 26 w 59"/>
                <a:gd name="T10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79">
                  <a:moveTo>
                    <a:pt x="56" y="0"/>
                  </a:moveTo>
                  <a:cubicBezTo>
                    <a:pt x="55" y="0"/>
                    <a:pt x="55" y="0"/>
                    <a:pt x="55" y="0"/>
                  </a:cubicBezTo>
                  <a:cubicBezTo>
                    <a:pt x="53" y="2"/>
                    <a:pt x="53" y="2"/>
                    <a:pt x="53" y="2"/>
                  </a:cubicBezTo>
                  <a:cubicBezTo>
                    <a:pt x="53" y="4"/>
                    <a:pt x="53" y="4"/>
                    <a:pt x="53" y="4"/>
                  </a:cubicBezTo>
                  <a:cubicBezTo>
                    <a:pt x="53" y="6"/>
                    <a:pt x="53" y="6"/>
                    <a:pt x="53" y="6"/>
                  </a:cubicBezTo>
                  <a:cubicBezTo>
                    <a:pt x="52" y="7"/>
                    <a:pt x="52" y="7"/>
                    <a:pt x="52" y="7"/>
                  </a:cubicBezTo>
                  <a:cubicBezTo>
                    <a:pt x="48" y="7"/>
                    <a:pt x="48" y="7"/>
                    <a:pt x="48" y="7"/>
                  </a:cubicBezTo>
                  <a:cubicBezTo>
                    <a:pt x="46" y="7"/>
                    <a:pt x="46" y="7"/>
                    <a:pt x="46" y="7"/>
                  </a:cubicBezTo>
                  <a:cubicBezTo>
                    <a:pt x="45" y="6"/>
                    <a:pt x="45" y="6"/>
                    <a:pt x="45" y="6"/>
                  </a:cubicBezTo>
                  <a:cubicBezTo>
                    <a:pt x="43" y="6"/>
                    <a:pt x="43" y="6"/>
                    <a:pt x="43" y="6"/>
                  </a:cubicBezTo>
                  <a:cubicBezTo>
                    <a:pt x="42" y="8"/>
                    <a:pt x="42" y="8"/>
                    <a:pt x="42" y="8"/>
                  </a:cubicBezTo>
                  <a:cubicBezTo>
                    <a:pt x="40" y="7"/>
                    <a:pt x="40" y="7"/>
                    <a:pt x="40" y="7"/>
                  </a:cubicBezTo>
                  <a:cubicBezTo>
                    <a:pt x="39" y="6"/>
                    <a:pt x="39" y="6"/>
                    <a:pt x="39" y="6"/>
                  </a:cubicBezTo>
                  <a:cubicBezTo>
                    <a:pt x="37" y="6"/>
                    <a:pt x="37" y="6"/>
                    <a:pt x="37" y="6"/>
                  </a:cubicBezTo>
                  <a:cubicBezTo>
                    <a:pt x="35" y="5"/>
                    <a:pt x="35" y="5"/>
                    <a:pt x="35" y="5"/>
                  </a:cubicBezTo>
                  <a:cubicBezTo>
                    <a:pt x="33" y="7"/>
                    <a:pt x="33" y="7"/>
                    <a:pt x="33" y="7"/>
                  </a:cubicBezTo>
                  <a:cubicBezTo>
                    <a:pt x="31" y="8"/>
                    <a:pt x="31" y="8"/>
                    <a:pt x="31" y="8"/>
                  </a:cubicBezTo>
                  <a:cubicBezTo>
                    <a:pt x="28" y="8"/>
                    <a:pt x="28" y="8"/>
                    <a:pt x="28" y="8"/>
                  </a:cubicBezTo>
                  <a:cubicBezTo>
                    <a:pt x="27" y="7"/>
                    <a:pt x="27" y="7"/>
                    <a:pt x="27" y="7"/>
                  </a:cubicBezTo>
                  <a:cubicBezTo>
                    <a:pt x="25" y="8"/>
                    <a:pt x="25" y="8"/>
                    <a:pt x="25" y="8"/>
                  </a:cubicBezTo>
                  <a:cubicBezTo>
                    <a:pt x="24" y="8"/>
                    <a:pt x="24" y="8"/>
                    <a:pt x="24" y="8"/>
                  </a:cubicBezTo>
                  <a:cubicBezTo>
                    <a:pt x="21" y="10"/>
                    <a:pt x="21" y="10"/>
                    <a:pt x="21" y="10"/>
                  </a:cubicBezTo>
                  <a:cubicBezTo>
                    <a:pt x="17" y="9"/>
                    <a:pt x="17" y="9"/>
                    <a:pt x="17" y="9"/>
                  </a:cubicBezTo>
                  <a:cubicBezTo>
                    <a:pt x="15" y="11"/>
                    <a:pt x="15" y="11"/>
                    <a:pt x="15" y="11"/>
                  </a:cubicBezTo>
                  <a:cubicBezTo>
                    <a:pt x="15" y="11"/>
                    <a:pt x="15" y="11"/>
                    <a:pt x="15" y="11"/>
                  </a:cubicBezTo>
                  <a:cubicBezTo>
                    <a:pt x="12" y="12"/>
                    <a:pt x="12" y="12"/>
                    <a:pt x="12" y="12"/>
                  </a:cubicBezTo>
                  <a:cubicBezTo>
                    <a:pt x="8" y="15"/>
                    <a:pt x="8" y="15"/>
                    <a:pt x="8" y="15"/>
                  </a:cubicBezTo>
                  <a:cubicBezTo>
                    <a:pt x="8" y="17"/>
                    <a:pt x="8" y="17"/>
                    <a:pt x="8" y="17"/>
                  </a:cubicBezTo>
                  <a:cubicBezTo>
                    <a:pt x="6" y="20"/>
                    <a:pt x="6" y="20"/>
                    <a:pt x="6" y="20"/>
                  </a:cubicBezTo>
                  <a:cubicBezTo>
                    <a:pt x="3" y="21"/>
                    <a:pt x="3" y="21"/>
                    <a:pt x="3" y="21"/>
                  </a:cubicBezTo>
                  <a:cubicBezTo>
                    <a:pt x="2" y="23"/>
                    <a:pt x="2" y="23"/>
                    <a:pt x="2" y="23"/>
                  </a:cubicBezTo>
                  <a:cubicBezTo>
                    <a:pt x="1" y="26"/>
                    <a:pt x="1" y="26"/>
                    <a:pt x="1" y="26"/>
                  </a:cubicBezTo>
                  <a:cubicBezTo>
                    <a:pt x="0" y="27"/>
                    <a:pt x="0" y="27"/>
                    <a:pt x="0" y="27"/>
                  </a:cubicBezTo>
                  <a:cubicBezTo>
                    <a:pt x="0" y="27"/>
                    <a:pt x="0" y="27"/>
                    <a:pt x="0" y="27"/>
                  </a:cubicBezTo>
                  <a:cubicBezTo>
                    <a:pt x="0" y="30"/>
                    <a:pt x="0" y="30"/>
                    <a:pt x="0" y="30"/>
                  </a:cubicBezTo>
                  <a:cubicBezTo>
                    <a:pt x="4" y="32"/>
                    <a:pt x="4" y="32"/>
                    <a:pt x="4" y="32"/>
                  </a:cubicBezTo>
                  <a:cubicBezTo>
                    <a:pt x="6" y="35"/>
                    <a:pt x="6" y="35"/>
                    <a:pt x="6" y="35"/>
                  </a:cubicBezTo>
                  <a:cubicBezTo>
                    <a:pt x="7" y="35"/>
                    <a:pt x="7" y="35"/>
                    <a:pt x="7" y="35"/>
                  </a:cubicBezTo>
                  <a:cubicBezTo>
                    <a:pt x="6" y="36"/>
                    <a:pt x="6" y="36"/>
                    <a:pt x="6" y="36"/>
                  </a:cubicBezTo>
                  <a:cubicBezTo>
                    <a:pt x="9" y="40"/>
                    <a:pt x="9" y="40"/>
                    <a:pt x="9" y="40"/>
                  </a:cubicBezTo>
                  <a:cubicBezTo>
                    <a:pt x="10" y="42"/>
                    <a:pt x="10" y="42"/>
                    <a:pt x="10" y="42"/>
                  </a:cubicBezTo>
                  <a:cubicBezTo>
                    <a:pt x="11" y="43"/>
                    <a:pt x="11" y="43"/>
                    <a:pt x="11" y="43"/>
                  </a:cubicBezTo>
                  <a:cubicBezTo>
                    <a:pt x="12" y="41"/>
                    <a:pt x="12" y="41"/>
                    <a:pt x="12" y="41"/>
                  </a:cubicBezTo>
                  <a:cubicBezTo>
                    <a:pt x="14" y="43"/>
                    <a:pt x="14" y="43"/>
                    <a:pt x="14" y="43"/>
                  </a:cubicBezTo>
                  <a:cubicBezTo>
                    <a:pt x="16" y="43"/>
                    <a:pt x="16" y="43"/>
                    <a:pt x="16" y="43"/>
                  </a:cubicBezTo>
                  <a:cubicBezTo>
                    <a:pt x="17" y="42"/>
                    <a:pt x="17" y="42"/>
                    <a:pt x="17" y="42"/>
                  </a:cubicBezTo>
                  <a:cubicBezTo>
                    <a:pt x="19" y="42"/>
                    <a:pt x="19" y="42"/>
                    <a:pt x="19" y="42"/>
                  </a:cubicBezTo>
                  <a:cubicBezTo>
                    <a:pt x="21" y="43"/>
                    <a:pt x="21" y="43"/>
                    <a:pt x="21" y="43"/>
                  </a:cubicBezTo>
                  <a:cubicBezTo>
                    <a:pt x="23" y="43"/>
                    <a:pt x="23" y="43"/>
                    <a:pt x="23" y="43"/>
                  </a:cubicBezTo>
                  <a:cubicBezTo>
                    <a:pt x="23" y="44"/>
                    <a:pt x="23" y="44"/>
                    <a:pt x="23" y="44"/>
                  </a:cubicBezTo>
                  <a:cubicBezTo>
                    <a:pt x="24" y="44"/>
                    <a:pt x="24" y="44"/>
                    <a:pt x="24" y="44"/>
                  </a:cubicBezTo>
                  <a:cubicBezTo>
                    <a:pt x="25" y="45"/>
                    <a:pt x="25" y="45"/>
                    <a:pt x="25" y="45"/>
                  </a:cubicBezTo>
                  <a:cubicBezTo>
                    <a:pt x="27" y="45"/>
                    <a:pt x="27" y="45"/>
                    <a:pt x="27" y="45"/>
                  </a:cubicBezTo>
                  <a:cubicBezTo>
                    <a:pt x="26" y="46"/>
                    <a:pt x="26" y="46"/>
                    <a:pt x="26" y="46"/>
                  </a:cubicBezTo>
                  <a:cubicBezTo>
                    <a:pt x="24" y="47"/>
                    <a:pt x="24" y="47"/>
                    <a:pt x="24" y="47"/>
                  </a:cubicBezTo>
                  <a:cubicBezTo>
                    <a:pt x="23" y="46"/>
                    <a:pt x="23" y="46"/>
                    <a:pt x="23" y="46"/>
                  </a:cubicBezTo>
                  <a:cubicBezTo>
                    <a:pt x="21" y="46"/>
                    <a:pt x="21" y="46"/>
                    <a:pt x="21" y="46"/>
                  </a:cubicBezTo>
                  <a:cubicBezTo>
                    <a:pt x="18" y="43"/>
                    <a:pt x="18" y="43"/>
                    <a:pt x="18" y="43"/>
                  </a:cubicBezTo>
                  <a:cubicBezTo>
                    <a:pt x="16" y="44"/>
                    <a:pt x="16" y="44"/>
                    <a:pt x="16" y="44"/>
                  </a:cubicBezTo>
                  <a:cubicBezTo>
                    <a:pt x="14" y="45"/>
                    <a:pt x="14" y="45"/>
                    <a:pt x="14" y="45"/>
                  </a:cubicBezTo>
                  <a:cubicBezTo>
                    <a:pt x="13" y="44"/>
                    <a:pt x="13" y="44"/>
                    <a:pt x="13" y="44"/>
                  </a:cubicBezTo>
                  <a:cubicBezTo>
                    <a:pt x="11" y="46"/>
                    <a:pt x="11" y="46"/>
                    <a:pt x="11" y="46"/>
                  </a:cubicBezTo>
                  <a:cubicBezTo>
                    <a:pt x="10" y="46"/>
                    <a:pt x="10" y="46"/>
                    <a:pt x="10" y="46"/>
                  </a:cubicBezTo>
                  <a:cubicBezTo>
                    <a:pt x="10" y="47"/>
                    <a:pt x="10" y="47"/>
                    <a:pt x="10" y="47"/>
                  </a:cubicBezTo>
                  <a:cubicBezTo>
                    <a:pt x="12" y="50"/>
                    <a:pt x="12" y="50"/>
                    <a:pt x="12" y="50"/>
                  </a:cubicBezTo>
                  <a:cubicBezTo>
                    <a:pt x="14" y="51"/>
                    <a:pt x="14" y="51"/>
                    <a:pt x="14" y="51"/>
                  </a:cubicBezTo>
                  <a:cubicBezTo>
                    <a:pt x="16" y="53"/>
                    <a:pt x="16" y="53"/>
                    <a:pt x="16" y="53"/>
                  </a:cubicBezTo>
                  <a:cubicBezTo>
                    <a:pt x="16" y="54"/>
                    <a:pt x="16" y="54"/>
                    <a:pt x="16" y="54"/>
                  </a:cubicBezTo>
                  <a:cubicBezTo>
                    <a:pt x="15" y="55"/>
                    <a:pt x="15" y="55"/>
                    <a:pt x="15" y="55"/>
                  </a:cubicBezTo>
                  <a:cubicBezTo>
                    <a:pt x="15" y="57"/>
                    <a:pt x="15" y="57"/>
                    <a:pt x="15" y="57"/>
                  </a:cubicBezTo>
                  <a:cubicBezTo>
                    <a:pt x="17" y="59"/>
                    <a:pt x="17" y="59"/>
                    <a:pt x="17" y="59"/>
                  </a:cubicBezTo>
                  <a:cubicBezTo>
                    <a:pt x="18" y="60"/>
                    <a:pt x="18" y="60"/>
                    <a:pt x="18" y="60"/>
                  </a:cubicBezTo>
                  <a:cubicBezTo>
                    <a:pt x="19" y="59"/>
                    <a:pt x="19" y="59"/>
                    <a:pt x="19" y="59"/>
                  </a:cubicBezTo>
                  <a:cubicBezTo>
                    <a:pt x="18" y="58"/>
                    <a:pt x="18" y="58"/>
                    <a:pt x="18" y="58"/>
                  </a:cubicBezTo>
                  <a:cubicBezTo>
                    <a:pt x="19" y="56"/>
                    <a:pt x="19" y="56"/>
                    <a:pt x="19" y="56"/>
                  </a:cubicBezTo>
                  <a:cubicBezTo>
                    <a:pt x="20" y="59"/>
                    <a:pt x="20" y="59"/>
                    <a:pt x="20" y="59"/>
                  </a:cubicBezTo>
                  <a:cubicBezTo>
                    <a:pt x="22" y="60"/>
                    <a:pt x="22" y="60"/>
                    <a:pt x="22" y="60"/>
                  </a:cubicBezTo>
                  <a:cubicBezTo>
                    <a:pt x="23" y="61"/>
                    <a:pt x="23" y="61"/>
                    <a:pt x="23" y="61"/>
                  </a:cubicBezTo>
                  <a:cubicBezTo>
                    <a:pt x="22" y="63"/>
                    <a:pt x="22" y="63"/>
                    <a:pt x="22" y="63"/>
                  </a:cubicBezTo>
                  <a:cubicBezTo>
                    <a:pt x="24" y="64"/>
                    <a:pt x="24" y="64"/>
                    <a:pt x="24" y="64"/>
                  </a:cubicBezTo>
                  <a:cubicBezTo>
                    <a:pt x="24" y="61"/>
                    <a:pt x="24" y="61"/>
                    <a:pt x="24" y="61"/>
                  </a:cubicBezTo>
                  <a:cubicBezTo>
                    <a:pt x="24" y="59"/>
                    <a:pt x="24" y="59"/>
                    <a:pt x="24" y="59"/>
                  </a:cubicBezTo>
                  <a:cubicBezTo>
                    <a:pt x="26" y="59"/>
                    <a:pt x="26" y="59"/>
                    <a:pt x="26" y="59"/>
                  </a:cubicBezTo>
                  <a:cubicBezTo>
                    <a:pt x="27" y="61"/>
                    <a:pt x="27" y="61"/>
                    <a:pt x="27" y="61"/>
                  </a:cubicBezTo>
                  <a:cubicBezTo>
                    <a:pt x="30" y="63"/>
                    <a:pt x="30" y="63"/>
                    <a:pt x="30" y="63"/>
                  </a:cubicBezTo>
                  <a:cubicBezTo>
                    <a:pt x="28" y="61"/>
                    <a:pt x="28" y="61"/>
                    <a:pt x="28" y="61"/>
                  </a:cubicBezTo>
                  <a:cubicBezTo>
                    <a:pt x="29" y="59"/>
                    <a:pt x="29" y="59"/>
                    <a:pt x="29" y="59"/>
                  </a:cubicBezTo>
                  <a:cubicBezTo>
                    <a:pt x="28" y="58"/>
                    <a:pt x="28" y="58"/>
                    <a:pt x="28" y="58"/>
                  </a:cubicBezTo>
                  <a:cubicBezTo>
                    <a:pt x="26" y="54"/>
                    <a:pt x="26" y="54"/>
                    <a:pt x="26" y="54"/>
                  </a:cubicBezTo>
                  <a:cubicBezTo>
                    <a:pt x="25" y="53"/>
                    <a:pt x="25" y="53"/>
                    <a:pt x="25" y="53"/>
                  </a:cubicBezTo>
                  <a:cubicBezTo>
                    <a:pt x="25" y="52"/>
                    <a:pt x="25" y="52"/>
                    <a:pt x="25" y="52"/>
                  </a:cubicBezTo>
                  <a:cubicBezTo>
                    <a:pt x="26" y="52"/>
                    <a:pt x="26" y="52"/>
                    <a:pt x="26" y="52"/>
                  </a:cubicBezTo>
                  <a:cubicBezTo>
                    <a:pt x="29" y="53"/>
                    <a:pt x="29" y="53"/>
                    <a:pt x="29" y="53"/>
                  </a:cubicBezTo>
                  <a:cubicBezTo>
                    <a:pt x="28" y="54"/>
                    <a:pt x="28" y="54"/>
                    <a:pt x="28" y="54"/>
                  </a:cubicBezTo>
                  <a:cubicBezTo>
                    <a:pt x="29" y="54"/>
                    <a:pt x="29" y="54"/>
                    <a:pt x="29" y="54"/>
                  </a:cubicBezTo>
                  <a:cubicBezTo>
                    <a:pt x="30" y="53"/>
                    <a:pt x="30" y="53"/>
                    <a:pt x="30" y="53"/>
                  </a:cubicBezTo>
                  <a:cubicBezTo>
                    <a:pt x="32" y="54"/>
                    <a:pt x="32" y="54"/>
                    <a:pt x="32" y="54"/>
                  </a:cubicBezTo>
                  <a:cubicBezTo>
                    <a:pt x="32" y="53"/>
                    <a:pt x="32" y="53"/>
                    <a:pt x="32" y="53"/>
                  </a:cubicBezTo>
                  <a:cubicBezTo>
                    <a:pt x="31" y="53"/>
                    <a:pt x="31" y="53"/>
                    <a:pt x="31" y="53"/>
                  </a:cubicBezTo>
                  <a:cubicBezTo>
                    <a:pt x="31" y="52"/>
                    <a:pt x="31" y="52"/>
                    <a:pt x="31" y="52"/>
                  </a:cubicBezTo>
                  <a:cubicBezTo>
                    <a:pt x="30" y="52"/>
                    <a:pt x="30" y="52"/>
                    <a:pt x="30" y="52"/>
                  </a:cubicBezTo>
                  <a:cubicBezTo>
                    <a:pt x="28" y="51"/>
                    <a:pt x="28" y="51"/>
                    <a:pt x="28" y="51"/>
                  </a:cubicBezTo>
                  <a:cubicBezTo>
                    <a:pt x="29" y="50"/>
                    <a:pt x="29" y="50"/>
                    <a:pt x="29" y="50"/>
                  </a:cubicBezTo>
                  <a:cubicBezTo>
                    <a:pt x="27" y="48"/>
                    <a:pt x="27" y="48"/>
                    <a:pt x="27" y="48"/>
                  </a:cubicBezTo>
                  <a:cubicBezTo>
                    <a:pt x="29" y="47"/>
                    <a:pt x="29" y="47"/>
                    <a:pt x="29" y="47"/>
                  </a:cubicBezTo>
                  <a:cubicBezTo>
                    <a:pt x="30" y="47"/>
                    <a:pt x="30" y="47"/>
                    <a:pt x="30" y="47"/>
                  </a:cubicBezTo>
                  <a:cubicBezTo>
                    <a:pt x="31" y="47"/>
                    <a:pt x="31" y="47"/>
                    <a:pt x="31" y="47"/>
                  </a:cubicBezTo>
                  <a:cubicBezTo>
                    <a:pt x="34" y="48"/>
                    <a:pt x="34" y="48"/>
                    <a:pt x="34" y="48"/>
                  </a:cubicBezTo>
                  <a:cubicBezTo>
                    <a:pt x="34" y="49"/>
                    <a:pt x="34" y="49"/>
                    <a:pt x="34" y="49"/>
                  </a:cubicBezTo>
                  <a:cubicBezTo>
                    <a:pt x="36" y="49"/>
                    <a:pt x="36" y="49"/>
                    <a:pt x="36" y="49"/>
                  </a:cubicBezTo>
                  <a:cubicBezTo>
                    <a:pt x="36" y="48"/>
                    <a:pt x="36" y="48"/>
                    <a:pt x="36" y="48"/>
                  </a:cubicBezTo>
                  <a:cubicBezTo>
                    <a:pt x="35" y="46"/>
                    <a:pt x="35" y="46"/>
                    <a:pt x="35" y="46"/>
                  </a:cubicBezTo>
                  <a:cubicBezTo>
                    <a:pt x="35" y="44"/>
                    <a:pt x="35" y="44"/>
                    <a:pt x="35" y="44"/>
                  </a:cubicBezTo>
                  <a:cubicBezTo>
                    <a:pt x="35" y="43"/>
                    <a:pt x="35" y="43"/>
                    <a:pt x="35" y="43"/>
                  </a:cubicBezTo>
                  <a:cubicBezTo>
                    <a:pt x="30" y="40"/>
                    <a:pt x="30" y="40"/>
                    <a:pt x="30" y="40"/>
                  </a:cubicBezTo>
                  <a:cubicBezTo>
                    <a:pt x="29" y="40"/>
                    <a:pt x="29" y="40"/>
                    <a:pt x="29" y="40"/>
                  </a:cubicBezTo>
                  <a:cubicBezTo>
                    <a:pt x="28" y="39"/>
                    <a:pt x="28" y="39"/>
                    <a:pt x="28" y="39"/>
                  </a:cubicBezTo>
                  <a:cubicBezTo>
                    <a:pt x="27" y="39"/>
                    <a:pt x="27" y="39"/>
                    <a:pt x="27" y="39"/>
                  </a:cubicBezTo>
                  <a:cubicBezTo>
                    <a:pt x="26" y="38"/>
                    <a:pt x="26" y="38"/>
                    <a:pt x="26" y="38"/>
                  </a:cubicBezTo>
                  <a:cubicBezTo>
                    <a:pt x="24" y="37"/>
                    <a:pt x="24" y="37"/>
                    <a:pt x="24" y="37"/>
                  </a:cubicBezTo>
                  <a:cubicBezTo>
                    <a:pt x="22" y="36"/>
                    <a:pt x="22" y="36"/>
                    <a:pt x="22" y="36"/>
                  </a:cubicBezTo>
                  <a:cubicBezTo>
                    <a:pt x="24" y="35"/>
                    <a:pt x="24" y="35"/>
                    <a:pt x="24" y="35"/>
                  </a:cubicBezTo>
                  <a:cubicBezTo>
                    <a:pt x="26" y="34"/>
                    <a:pt x="26" y="34"/>
                    <a:pt x="26" y="34"/>
                  </a:cubicBezTo>
                  <a:cubicBezTo>
                    <a:pt x="26" y="33"/>
                    <a:pt x="26" y="33"/>
                    <a:pt x="26" y="33"/>
                  </a:cubicBezTo>
                  <a:cubicBezTo>
                    <a:pt x="24" y="33"/>
                    <a:pt x="24" y="33"/>
                    <a:pt x="24" y="33"/>
                  </a:cubicBezTo>
                  <a:cubicBezTo>
                    <a:pt x="25" y="31"/>
                    <a:pt x="25" y="31"/>
                    <a:pt x="25" y="31"/>
                  </a:cubicBezTo>
                  <a:cubicBezTo>
                    <a:pt x="25" y="30"/>
                    <a:pt x="25" y="30"/>
                    <a:pt x="25" y="30"/>
                  </a:cubicBezTo>
                  <a:cubicBezTo>
                    <a:pt x="26" y="31"/>
                    <a:pt x="26" y="31"/>
                    <a:pt x="26" y="31"/>
                  </a:cubicBezTo>
                  <a:cubicBezTo>
                    <a:pt x="27" y="32"/>
                    <a:pt x="27" y="32"/>
                    <a:pt x="27" y="32"/>
                  </a:cubicBezTo>
                  <a:cubicBezTo>
                    <a:pt x="27" y="33"/>
                    <a:pt x="27" y="33"/>
                    <a:pt x="27" y="33"/>
                  </a:cubicBezTo>
                  <a:cubicBezTo>
                    <a:pt x="27" y="34"/>
                    <a:pt x="27" y="34"/>
                    <a:pt x="27" y="34"/>
                  </a:cubicBezTo>
                  <a:cubicBezTo>
                    <a:pt x="28" y="34"/>
                    <a:pt x="28" y="34"/>
                    <a:pt x="28" y="34"/>
                  </a:cubicBezTo>
                  <a:cubicBezTo>
                    <a:pt x="29" y="31"/>
                    <a:pt x="29" y="31"/>
                    <a:pt x="29" y="31"/>
                  </a:cubicBezTo>
                  <a:cubicBezTo>
                    <a:pt x="27" y="30"/>
                    <a:pt x="27" y="30"/>
                    <a:pt x="27" y="30"/>
                  </a:cubicBezTo>
                  <a:cubicBezTo>
                    <a:pt x="24" y="26"/>
                    <a:pt x="24" y="26"/>
                    <a:pt x="24" y="26"/>
                  </a:cubicBezTo>
                  <a:cubicBezTo>
                    <a:pt x="23" y="25"/>
                    <a:pt x="23" y="25"/>
                    <a:pt x="23" y="25"/>
                  </a:cubicBezTo>
                  <a:cubicBezTo>
                    <a:pt x="23" y="24"/>
                    <a:pt x="23" y="24"/>
                    <a:pt x="23" y="24"/>
                  </a:cubicBezTo>
                  <a:cubicBezTo>
                    <a:pt x="21" y="22"/>
                    <a:pt x="21" y="22"/>
                    <a:pt x="21" y="22"/>
                  </a:cubicBezTo>
                  <a:cubicBezTo>
                    <a:pt x="22" y="21"/>
                    <a:pt x="22" y="21"/>
                    <a:pt x="22" y="21"/>
                  </a:cubicBezTo>
                  <a:cubicBezTo>
                    <a:pt x="21" y="18"/>
                    <a:pt x="21" y="18"/>
                    <a:pt x="21" y="18"/>
                  </a:cubicBezTo>
                  <a:cubicBezTo>
                    <a:pt x="22" y="16"/>
                    <a:pt x="22" y="16"/>
                    <a:pt x="22" y="16"/>
                  </a:cubicBezTo>
                  <a:cubicBezTo>
                    <a:pt x="25" y="15"/>
                    <a:pt x="25" y="15"/>
                    <a:pt x="25" y="15"/>
                  </a:cubicBezTo>
                  <a:cubicBezTo>
                    <a:pt x="25" y="17"/>
                    <a:pt x="25" y="17"/>
                    <a:pt x="25" y="17"/>
                  </a:cubicBezTo>
                  <a:cubicBezTo>
                    <a:pt x="24" y="17"/>
                    <a:pt x="24" y="17"/>
                    <a:pt x="24" y="17"/>
                  </a:cubicBezTo>
                  <a:cubicBezTo>
                    <a:pt x="24" y="18"/>
                    <a:pt x="24" y="18"/>
                    <a:pt x="24" y="18"/>
                  </a:cubicBezTo>
                  <a:cubicBezTo>
                    <a:pt x="27" y="19"/>
                    <a:pt x="27" y="19"/>
                    <a:pt x="27" y="19"/>
                  </a:cubicBezTo>
                  <a:cubicBezTo>
                    <a:pt x="27" y="22"/>
                    <a:pt x="27" y="22"/>
                    <a:pt x="27" y="22"/>
                  </a:cubicBezTo>
                  <a:cubicBezTo>
                    <a:pt x="29" y="23"/>
                    <a:pt x="29" y="23"/>
                    <a:pt x="29" y="23"/>
                  </a:cubicBezTo>
                  <a:cubicBezTo>
                    <a:pt x="31" y="23"/>
                    <a:pt x="31" y="23"/>
                    <a:pt x="31" y="23"/>
                  </a:cubicBezTo>
                  <a:cubicBezTo>
                    <a:pt x="30" y="22"/>
                    <a:pt x="30" y="22"/>
                    <a:pt x="30" y="22"/>
                  </a:cubicBezTo>
                  <a:cubicBezTo>
                    <a:pt x="29" y="21"/>
                    <a:pt x="29" y="21"/>
                    <a:pt x="29" y="21"/>
                  </a:cubicBezTo>
                  <a:cubicBezTo>
                    <a:pt x="29" y="19"/>
                    <a:pt x="29" y="19"/>
                    <a:pt x="29" y="19"/>
                  </a:cubicBezTo>
                  <a:cubicBezTo>
                    <a:pt x="31" y="20"/>
                    <a:pt x="31" y="20"/>
                    <a:pt x="31" y="20"/>
                  </a:cubicBezTo>
                  <a:cubicBezTo>
                    <a:pt x="33" y="22"/>
                    <a:pt x="33" y="22"/>
                    <a:pt x="33" y="22"/>
                  </a:cubicBezTo>
                  <a:cubicBezTo>
                    <a:pt x="34" y="23"/>
                    <a:pt x="34" y="23"/>
                    <a:pt x="34" y="23"/>
                  </a:cubicBezTo>
                  <a:cubicBezTo>
                    <a:pt x="35" y="21"/>
                    <a:pt x="35" y="21"/>
                    <a:pt x="35" y="21"/>
                  </a:cubicBezTo>
                  <a:cubicBezTo>
                    <a:pt x="33" y="20"/>
                    <a:pt x="33" y="20"/>
                    <a:pt x="33" y="20"/>
                  </a:cubicBezTo>
                  <a:cubicBezTo>
                    <a:pt x="32" y="20"/>
                    <a:pt x="32" y="20"/>
                    <a:pt x="32" y="20"/>
                  </a:cubicBezTo>
                  <a:cubicBezTo>
                    <a:pt x="32" y="19"/>
                    <a:pt x="32" y="19"/>
                    <a:pt x="32" y="19"/>
                  </a:cubicBezTo>
                  <a:cubicBezTo>
                    <a:pt x="36" y="19"/>
                    <a:pt x="36" y="19"/>
                    <a:pt x="36" y="19"/>
                  </a:cubicBezTo>
                  <a:cubicBezTo>
                    <a:pt x="37" y="20"/>
                    <a:pt x="37" y="20"/>
                    <a:pt x="37" y="20"/>
                  </a:cubicBezTo>
                  <a:cubicBezTo>
                    <a:pt x="37" y="19"/>
                    <a:pt x="37" y="19"/>
                    <a:pt x="37" y="19"/>
                  </a:cubicBezTo>
                  <a:cubicBezTo>
                    <a:pt x="35" y="18"/>
                    <a:pt x="35" y="18"/>
                    <a:pt x="35" y="18"/>
                  </a:cubicBezTo>
                  <a:cubicBezTo>
                    <a:pt x="33" y="17"/>
                    <a:pt x="33" y="17"/>
                    <a:pt x="33" y="17"/>
                  </a:cubicBezTo>
                  <a:cubicBezTo>
                    <a:pt x="32" y="15"/>
                    <a:pt x="32" y="15"/>
                    <a:pt x="32" y="15"/>
                  </a:cubicBezTo>
                  <a:cubicBezTo>
                    <a:pt x="33" y="14"/>
                    <a:pt x="33" y="14"/>
                    <a:pt x="33" y="14"/>
                  </a:cubicBezTo>
                  <a:cubicBezTo>
                    <a:pt x="34" y="15"/>
                    <a:pt x="34" y="15"/>
                    <a:pt x="34" y="15"/>
                  </a:cubicBezTo>
                  <a:cubicBezTo>
                    <a:pt x="36" y="14"/>
                    <a:pt x="36" y="14"/>
                    <a:pt x="36" y="14"/>
                  </a:cubicBezTo>
                  <a:cubicBezTo>
                    <a:pt x="37" y="11"/>
                    <a:pt x="37" y="11"/>
                    <a:pt x="37" y="11"/>
                  </a:cubicBezTo>
                  <a:cubicBezTo>
                    <a:pt x="38" y="11"/>
                    <a:pt x="38" y="11"/>
                    <a:pt x="38" y="11"/>
                  </a:cubicBezTo>
                  <a:cubicBezTo>
                    <a:pt x="40" y="12"/>
                    <a:pt x="40" y="12"/>
                    <a:pt x="40" y="12"/>
                  </a:cubicBezTo>
                  <a:cubicBezTo>
                    <a:pt x="42" y="13"/>
                    <a:pt x="42" y="13"/>
                    <a:pt x="42" y="13"/>
                  </a:cubicBezTo>
                  <a:cubicBezTo>
                    <a:pt x="43" y="11"/>
                    <a:pt x="43" y="11"/>
                    <a:pt x="43" y="11"/>
                  </a:cubicBezTo>
                  <a:cubicBezTo>
                    <a:pt x="44" y="10"/>
                    <a:pt x="44" y="10"/>
                    <a:pt x="44" y="10"/>
                  </a:cubicBezTo>
                  <a:cubicBezTo>
                    <a:pt x="44" y="10"/>
                    <a:pt x="44" y="10"/>
                    <a:pt x="44" y="10"/>
                  </a:cubicBezTo>
                  <a:cubicBezTo>
                    <a:pt x="46" y="11"/>
                    <a:pt x="46" y="11"/>
                    <a:pt x="46" y="11"/>
                  </a:cubicBezTo>
                  <a:cubicBezTo>
                    <a:pt x="49" y="11"/>
                    <a:pt x="49" y="11"/>
                    <a:pt x="49" y="11"/>
                  </a:cubicBezTo>
                  <a:cubicBezTo>
                    <a:pt x="52" y="12"/>
                    <a:pt x="52" y="12"/>
                    <a:pt x="52" y="12"/>
                  </a:cubicBezTo>
                  <a:cubicBezTo>
                    <a:pt x="54" y="12"/>
                    <a:pt x="54" y="12"/>
                    <a:pt x="54" y="12"/>
                  </a:cubicBezTo>
                  <a:cubicBezTo>
                    <a:pt x="55" y="9"/>
                    <a:pt x="55" y="9"/>
                    <a:pt x="55" y="9"/>
                  </a:cubicBezTo>
                  <a:cubicBezTo>
                    <a:pt x="55" y="7"/>
                    <a:pt x="55" y="7"/>
                    <a:pt x="55" y="7"/>
                  </a:cubicBezTo>
                  <a:cubicBezTo>
                    <a:pt x="58" y="6"/>
                    <a:pt x="58" y="6"/>
                    <a:pt x="58" y="6"/>
                  </a:cubicBezTo>
                  <a:cubicBezTo>
                    <a:pt x="58" y="4"/>
                    <a:pt x="58" y="4"/>
                    <a:pt x="58" y="4"/>
                  </a:cubicBezTo>
                  <a:cubicBezTo>
                    <a:pt x="56" y="3"/>
                    <a:pt x="56" y="3"/>
                    <a:pt x="56" y="3"/>
                  </a:cubicBezTo>
                  <a:cubicBezTo>
                    <a:pt x="56" y="0"/>
                    <a:pt x="56" y="0"/>
                    <a:pt x="56" y="0"/>
                  </a:cubicBezTo>
                  <a:close/>
                  <a:moveTo>
                    <a:pt x="35" y="74"/>
                  </a:moveTo>
                  <a:cubicBezTo>
                    <a:pt x="34" y="72"/>
                    <a:pt x="34" y="72"/>
                    <a:pt x="34" y="72"/>
                  </a:cubicBezTo>
                  <a:cubicBezTo>
                    <a:pt x="34" y="74"/>
                    <a:pt x="34" y="74"/>
                    <a:pt x="34" y="74"/>
                  </a:cubicBezTo>
                  <a:cubicBezTo>
                    <a:pt x="34" y="75"/>
                    <a:pt x="34" y="75"/>
                    <a:pt x="34" y="75"/>
                  </a:cubicBezTo>
                  <a:cubicBezTo>
                    <a:pt x="34" y="76"/>
                    <a:pt x="34" y="76"/>
                    <a:pt x="34" y="76"/>
                  </a:cubicBezTo>
                  <a:cubicBezTo>
                    <a:pt x="35" y="77"/>
                    <a:pt x="35" y="77"/>
                    <a:pt x="35" y="77"/>
                  </a:cubicBezTo>
                  <a:cubicBezTo>
                    <a:pt x="38" y="77"/>
                    <a:pt x="38" y="77"/>
                    <a:pt x="38" y="77"/>
                  </a:cubicBezTo>
                  <a:cubicBezTo>
                    <a:pt x="40" y="77"/>
                    <a:pt x="40" y="77"/>
                    <a:pt x="40" y="77"/>
                  </a:cubicBezTo>
                  <a:cubicBezTo>
                    <a:pt x="41" y="76"/>
                    <a:pt x="41" y="76"/>
                    <a:pt x="41" y="76"/>
                  </a:cubicBezTo>
                  <a:cubicBezTo>
                    <a:pt x="43" y="77"/>
                    <a:pt x="43" y="77"/>
                    <a:pt x="43" y="77"/>
                  </a:cubicBezTo>
                  <a:cubicBezTo>
                    <a:pt x="45" y="78"/>
                    <a:pt x="45" y="78"/>
                    <a:pt x="45" y="78"/>
                  </a:cubicBezTo>
                  <a:cubicBezTo>
                    <a:pt x="45" y="79"/>
                    <a:pt x="45" y="79"/>
                    <a:pt x="45" y="79"/>
                  </a:cubicBezTo>
                  <a:cubicBezTo>
                    <a:pt x="48" y="79"/>
                    <a:pt x="48" y="79"/>
                    <a:pt x="48" y="79"/>
                  </a:cubicBezTo>
                  <a:cubicBezTo>
                    <a:pt x="49" y="78"/>
                    <a:pt x="49" y="78"/>
                    <a:pt x="49" y="78"/>
                  </a:cubicBezTo>
                  <a:cubicBezTo>
                    <a:pt x="52" y="78"/>
                    <a:pt x="52" y="78"/>
                    <a:pt x="52" y="78"/>
                  </a:cubicBezTo>
                  <a:cubicBezTo>
                    <a:pt x="55" y="78"/>
                    <a:pt x="55" y="78"/>
                    <a:pt x="55" y="78"/>
                  </a:cubicBezTo>
                  <a:cubicBezTo>
                    <a:pt x="57" y="78"/>
                    <a:pt x="57" y="78"/>
                    <a:pt x="57" y="78"/>
                  </a:cubicBezTo>
                  <a:cubicBezTo>
                    <a:pt x="59" y="77"/>
                    <a:pt x="59" y="77"/>
                    <a:pt x="59" y="77"/>
                  </a:cubicBezTo>
                  <a:cubicBezTo>
                    <a:pt x="59" y="76"/>
                    <a:pt x="59" y="76"/>
                    <a:pt x="59" y="76"/>
                  </a:cubicBezTo>
                  <a:cubicBezTo>
                    <a:pt x="59" y="75"/>
                    <a:pt x="59" y="75"/>
                    <a:pt x="59" y="75"/>
                  </a:cubicBezTo>
                  <a:cubicBezTo>
                    <a:pt x="59" y="74"/>
                    <a:pt x="59" y="74"/>
                    <a:pt x="59" y="74"/>
                  </a:cubicBezTo>
                  <a:cubicBezTo>
                    <a:pt x="59" y="75"/>
                    <a:pt x="59" y="75"/>
                    <a:pt x="59" y="75"/>
                  </a:cubicBezTo>
                  <a:cubicBezTo>
                    <a:pt x="59" y="76"/>
                    <a:pt x="59" y="76"/>
                    <a:pt x="59" y="76"/>
                  </a:cubicBezTo>
                  <a:cubicBezTo>
                    <a:pt x="57" y="77"/>
                    <a:pt x="57" y="77"/>
                    <a:pt x="57" y="77"/>
                  </a:cubicBezTo>
                  <a:cubicBezTo>
                    <a:pt x="57" y="76"/>
                    <a:pt x="57" y="76"/>
                    <a:pt x="57" y="76"/>
                  </a:cubicBezTo>
                  <a:cubicBezTo>
                    <a:pt x="56" y="76"/>
                    <a:pt x="56" y="76"/>
                    <a:pt x="56" y="76"/>
                  </a:cubicBezTo>
                  <a:cubicBezTo>
                    <a:pt x="55" y="76"/>
                    <a:pt x="55" y="76"/>
                    <a:pt x="55" y="76"/>
                  </a:cubicBezTo>
                  <a:cubicBezTo>
                    <a:pt x="55" y="75"/>
                    <a:pt x="55" y="75"/>
                    <a:pt x="55" y="75"/>
                  </a:cubicBezTo>
                  <a:cubicBezTo>
                    <a:pt x="54" y="74"/>
                    <a:pt x="54" y="74"/>
                    <a:pt x="54" y="74"/>
                  </a:cubicBezTo>
                  <a:cubicBezTo>
                    <a:pt x="53" y="74"/>
                    <a:pt x="53" y="74"/>
                    <a:pt x="53" y="74"/>
                  </a:cubicBezTo>
                  <a:cubicBezTo>
                    <a:pt x="51" y="74"/>
                    <a:pt x="51" y="74"/>
                    <a:pt x="51" y="74"/>
                  </a:cubicBezTo>
                  <a:cubicBezTo>
                    <a:pt x="49" y="73"/>
                    <a:pt x="49" y="73"/>
                    <a:pt x="49" y="73"/>
                  </a:cubicBezTo>
                  <a:cubicBezTo>
                    <a:pt x="46" y="73"/>
                    <a:pt x="46" y="73"/>
                    <a:pt x="46" y="73"/>
                  </a:cubicBezTo>
                  <a:cubicBezTo>
                    <a:pt x="44" y="74"/>
                    <a:pt x="44" y="74"/>
                    <a:pt x="44" y="74"/>
                  </a:cubicBezTo>
                  <a:cubicBezTo>
                    <a:pt x="42" y="75"/>
                    <a:pt x="42" y="75"/>
                    <a:pt x="42" y="75"/>
                  </a:cubicBezTo>
                  <a:cubicBezTo>
                    <a:pt x="41" y="74"/>
                    <a:pt x="41" y="74"/>
                    <a:pt x="41" y="74"/>
                  </a:cubicBezTo>
                  <a:cubicBezTo>
                    <a:pt x="40" y="73"/>
                    <a:pt x="40" y="73"/>
                    <a:pt x="40" y="73"/>
                  </a:cubicBezTo>
                  <a:cubicBezTo>
                    <a:pt x="39" y="73"/>
                    <a:pt x="39" y="73"/>
                    <a:pt x="39" y="73"/>
                  </a:cubicBezTo>
                  <a:cubicBezTo>
                    <a:pt x="40" y="73"/>
                    <a:pt x="40" y="73"/>
                    <a:pt x="40" y="73"/>
                  </a:cubicBezTo>
                  <a:cubicBezTo>
                    <a:pt x="39" y="72"/>
                    <a:pt x="39" y="72"/>
                    <a:pt x="39" y="72"/>
                  </a:cubicBezTo>
                  <a:cubicBezTo>
                    <a:pt x="38" y="72"/>
                    <a:pt x="38" y="72"/>
                    <a:pt x="38" y="72"/>
                  </a:cubicBezTo>
                  <a:cubicBezTo>
                    <a:pt x="38" y="72"/>
                    <a:pt x="38" y="72"/>
                    <a:pt x="38" y="72"/>
                  </a:cubicBezTo>
                  <a:cubicBezTo>
                    <a:pt x="38" y="73"/>
                    <a:pt x="38" y="73"/>
                    <a:pt x="38" y="73"/>
                  </a:cubicBezTo>
                  <a:cubicBezTo>
                    <a:pt x="38" y="73"/>
                    <a:pt x="38" y="73"/>
                    <a:pt x="38" y="73"/>
                  </a:cubicBezTo>
                  <a:cubicBezTo>
                    <a:pt x="36" y="73"/>
                    <a:pt x="36" y="73"/>
                    <a:pt x="36" y="73"/>
                  </a:cubicBezTo>
                  <a:cubicBezTo>
                    <a:pt x="36" y="72"/>
                    <a:pt x="36" y="72"/>
                    <a:pt x="36" y="72"/>
                  </a:cubicBezTo>
                  <a:cubicBezTo>
                    <a:pt x="36" y="72"/>
                    <a:pt x="36" y="72"/>
                    <a:pt x="36" y="72"/>
                  </a:cubicBezTo>
                  <a:cubicBezTo>
                    <a:pt x="35" y="72"/>
                    <a:pt x="35" y="72"/>
                    <a:pt x="35" y="72"/>
                  </a:cubicBezTo>
                  <a:cubicBezTo>
                    <a:pt x="36" y="73"/>
                    <a:pt x="36" y="73"/>
                    <a:pt x="36" y="73"/>
                  </a:cubicBezTo>
                  <a:cubicBezTo>
                    <a:pt x="35" y="74"/>
                    <a:pt x="35" y="74"/>
                    <a:pt x="35" y="74"/>
                  </a:cubicBezTo>
                  <a:close/>
                  <a:moveTo>
                    <a:pt x="25" y="36"/>
                  </a:moveTo>
                  <a:cubicBezTo>
                    <a:pt x="26" y="35"/>
                    <a:pt x="26" y="35"/>
                    <a:pt x="26" y="35"/>
                  </a:cubicBezTo>
                  <a:cubicBezTo>
                    <a:pt x="29" y="34"/>
                    <a:pt x="29" y="34"/>
                    <a:pt x="29" y="34"/>
                  </a:cubicBezTo>
                  <a:cubicBezTo>
                    <a:pt x="30" y="36"/>
                    <a:pt x="30" y="36"/>
                    <a:pt x="30" y="36"/>
                  </a:cubicBezTo>
                  <a:cubicBezTo>
                    <a:pt x="32" y="37"/>
                    <a:pt x="32" y="37"/>
                    <a:pt x="32" y="37"/>
                  </a:cubicBezTo>
                  <a:cubicBezTo>
                    <a:pt x="33" y="37"/>
                    <a:pt x="33" y="37"/>
                    <a:pt x="33" y="37"/>
                  </a:cubicBezTo>
                  <a:cubicBezTo>
                    <a:pt x="34" y="38"/>
                    <a:pt x="34" y="38"/>
                    <a:pt x="34" y="38"/>
                  </a:cubicBezTo>
                  <a:cubicBezTo>
                    <a:pt x="35" y="38"/>
                    <a:pt x="35" y="38"/>
                    <a:pt x="35" y="38"/>
                  </a:cubicBezTo>
                  <a:cubicBezTo>
                    <a:pt x="35" y="38"/>
                    <a:pt x="35" y="38"/>
                    <a:pt x="35" y="38"/>
                  </a:cubicBezTo>
                  <a:cubicBezTo>
                    <a:pt x="37" y="40"/>
                    <a:pt x="37" y="40"/>
                    <a:pt x="37" y="40"/>
                  </a:cubicBezTo>
                  <a:cubicBezTo>
                    <a:pt x="38" y="41"/>
                    <a:pt x="38" y="41"/>
                    <a:pt x="38" y="41"/>
                  </a:cubicBezTo>
                  <a:cubicBezTo>
                    <a:pt x="38" y="42"/>
                    <a:pt x="38" y="42"/>
                    <a:pt x="38" y="42"/>
                  </a:cubicBezTo>
                  <a:cubicBezTo>
                    <a:pt x="38" y="43"/>
                    <a:pt x="38" y="43"/>
                    <a:pt x="38" y="43"/>
                  </a:cubicBezTo>
                  <a:cubicBezTo>
                    <a:pt x="38" y="44"/>
                    <a:pt x="38" y="44"/>
                    <a:pt x="38" y="44"/>
                  </a:cubicBezTo>
                  <a:cubicBezTo>
                    <a:pt x="39" y="46"/>
                    <a:pt x="39" y="46"/>
                    <a:pt x="39" y="46"/>
                  </a:cubicBezTo>
                  <a:cubicBezTo>
                    <a:pt x="40" y="45"/>
                    <a:pt x="40" y="45"/>
                    <a:pt x="40" y="45"/>
                  </a:cubicBezTo>
                  <a:cubicBezTo>
                    <a:pt x="42" y="45"/>
                    <a:pt x="42" y="45"/>
                    <a:pt x="42" y="45"/>
                  </a:cubicBezTo>
                  <a:cubicBezTo>
                    <a:pt x="41" y="47"/>
                    <a:pt x="41" y="47"/>
                    <a:pt x="41" y="47"/>
                  </a:cubicBezTo>
                  <a:cubicBezTo>
                    <a:pt x="40" y="47"/>
                    <a:pt x="40" y="47"/>
                    <a:pt x="40" y="47"/>
                  </a:cubicBezTo>
                  <a:cubicBezTo>
                    <a:pt x="39" y="47"/>
                    <a:pt x="39" y="47"/>
                    <a:pt x="39" y="47"/>
                  </a:cubicBezTo>
                  <a:cubicBezTo>
                    <a:pt x="38" y="46"/>
                    <a:pt x="38" y="46"/>
                    <a:pt x="38" y="46"/>
                  </a:cubicBezTo>
                  <a:cubicBezTo>
                    <a:pt x="37" y="45"/>
                    <a:pt x="37" y="45"/>
                    <a:pt x="37" y="45"/>
                  </a:cubicBezTo>
                  <a:cubicBezTo>
                    <a:pt x="38" y="44"/>
                    <a:pt x="38" y="44"/>
                    <a:pt x="38" y="44"/>
                  </a:cubicBezTo>
                  <a:cubicBezTo>
                    <a:pt x="37" y="44"/>
                    <a:pt x="37" y="44"/>
                    <a:pt x="37" y="44"/>
                  </a:cubicBezTo>
                  <a:cubicBezTo>
                    <a:pt x="36" y="42"/>
                    <a:pt x="36" y="42"/>
                    <a:pt x="36" y="42"/>
                  </a:cubicBezTo>
                  <a:cubicBezTo>
                    <a:pt x="35" y="41"/>
                    <a:pt x="35" y="41"/>
                    <a:pt x="35" y="41"/>
                  </a:cubicBezTo>
                  <a:cubicBezTo>
                    <a:pt x="34" y="41"/>
                    <a:pt x="34" y="41"/>
                    <a:pt x="34" y="41"/>
                  </a:cubicBezTo>
                  <a:cubicBezTo>
                    <a:pt x="32" y="40"/>
                    <a:pt x="32" y="40"/>
                    <a:pt x="32" y="40"/>
                  </a:cubicBezTo>
                  <a:cubicBezTo>
                    <a:pt x="31" y="39"/>
                    <a:pt x="31" y="39"/>
                    <a:pt x="31" y="39"/>
                  </a:cubicBezTo>
                  <a:cubicBezTo>
                    <a:pt x="30" y="39"/>
                    <a:pt x="30" y="39"/>
                    <a:pt x="30" y="39"/>
                  </a:cubicBezTo>
                  <a:cubicBezTo>
                    <a:pt x="30" y="38"/>
                    <a:pt x="30" y="38"/>
                    <a:pt x="30" y="38"/>
                  </a:cubicBezTo>
                  <a:cubicBezTo>
                    <a:pt x="29" y="37"/>
                    <a:pt x="29" y="37"/>
                    <a:pt x="29" y="37"/>
                  </a:cubicBezTo>
                  <a:cubicBezTo>
                    <a:pt x="28" y="37"/>
                    <a:pt x="28" y="37"/>
                    <a:pt x="28" y="37"/>
                  </a:cubicBezTo>
                  <a:cubicBezTo>
                    <a:pt x="27" y="36"/>
                    <a:pt x="27" y="36"/>
                    <a:pt x="27" y="36"/>
                  </a:cubicBezTo>
                  <a:cubicBezTo>
                    <a:pt x="26" y="36"/>
                    <a:pt x="26" y="36"/>
                    <a:pt x="26" y="36"/>
                  </a:cubicBezTo>
                  <a:cubicBezTo>
                    <a:pt x="25" y="36"/>
                    <a:pt x="25" y="36"/>
                    <a:pt x="25" y="36"/>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71" name="Ghana">
              <a:extLst>
                <a:ext uri="{FF2B5EF4-FFF2-40B4-BE49-F238E27FC236}">
                  <a16:creationId xmlns:a16="http://schemas.microsoft.com/office/drawing/2014/main" xmlns="" id="{805DADE3-1B37-4125-A344-6212B628D5AE}"/>
                </a:ext>
              </a:extLst>
            </p:cNvPr>
            <p:cNvSpPr>
              <a:spLocks/>
            </p:cNvSpPr>
            <p:nvPr/>
          </p:nvSpPr>
          <p:spPr bwMode="auto">
            <a:xfrm>
              <a:off x="5813755" y="4043470"/>
              <a:ext cx="104441" cy="169149"/>
            </a:xfrm>
            <a:custGeom>
              <a:avLst/>
              <a:gdLst>
                <a:gd name="T0" fmla="*/ 5 w 92"/>
                <a:gd name="T1" fmla="*/ 140 h 149"/>
                <a:gd name="T2" fmla="*/ 12 w 92"/>
                <a:gd name="T3" fmla="*/ 140 h 149"/>
                <a:gd name="T4" fmla="*/ 12 w 92"/>
                <a:gd name="T5" fmla="*/ 130 h 149"/>
                <a:gd name="T6" fmla="*/ 5 w 92"/>
                <a:gd name="T7" fmla="*/ 123 h 149"/>
                <a:gd name="T8" fmla="*/ 0 w 92"/>
                <a:gd name="T9" fmla="*/ 111 h 149"/>
                <a:gd name="T10" fmla="*/ 3 w 92"/>
                <a:gd name="T11" fmla="*/ 107 h 149"/>
                <a:gd name="T12" fmla="*/ 3 w 92"/>
                <a:gd name="T13" fmla="*/ 95 h 149"/>
                <a:gd name="T14" fmla="*/ 5 w 92"/>
                <a:gd name="T15" fmla="*/ 85 h 149"/>
                <a:gd name="T16" fmla="*/ 12 w 92"/>
                <a:gd name="T17" fmla="*/ 71 h 149"/>
                <a:gd name="T18" fmla="*/ 17 w 92"/>
                <a:gd name="T19" fmla="*/ 64 h 149"/>
                <a:gd name="T20" fmla="*/ 17 w 92"/>
                <a:gd name="T21" fmla="*/ 52 h 149"/>
                <a:gd name="T22" fmla="*/ 14 w 92"/>
                <a:gd name="T23" fmla="*/ 47 h 149"/>
                <a:gd name="T24" fmla="*/ 12 w 92"/>
                <a:gd name="T25" fmla="*/ 36 h 149"/>
                <a:gd name="T26" fmla="*/ 10 w 92"/>
                <a:gd name="T27" fmla="*/ 19 h 149"/>
                <a:gd name="T28" fmla="*/ 7 w 92"/>
                <a:gd name="T29" fmla="*/ 12 h 149"/>
                <a:gd name="T30" fmla="*/ 14 w 92"/>
                <a:gd name="T31" fmla="*/ 5 h 149"/>
                <a:gd name="T32" fmla="*/ 33 w 92"/>
                <a:gd name="T33" fmla="*/ 5 h 149"/>
                <a:gd name="T34" fmla="*/ 52 w 92"/>
                <a:gd name="T35" fmla="*/ 3 h 149"/>
                <a:gd name="T36" fmla="*/ 64 w 92"/>
                <a:gd name="T37" fmla="*/ 0 h 149"/>
                <a:gd name="T38" fmla="*/ 66 w 92"/>
                <a:gd name="T39" fmla="*/ 7 h 149"/>
                <a:gd name="T40" fmla="*/ 69 w 92"/>
                <a:gd name="T41" fmla="*/ 12 h 149"/>
                <a:gd name="T42" fmla="*/ 76 w 92"/>
                <a:gd name="T43" fmla="*/ 19 h 149"/>
                <a:gd name="T44" fmla="*/ 81 w 92"/>
                <a:gd name="T45" fmla="*/ 29 h 149"/>
                <a:gd name="T46" fmla="*/ 83 w 92"/>
                <a:gd name="T47" fmla="*/ 40 h 149"/>
                <a:gd name="T48" fmla="*/ 85 w 92"/>
                <a:gd name="T49" fmla="*/ 47 h 149"/>
                <a:gd name="T50" fmla="*/ 83 w 92"/>
                <a:gd name="T51" fmla="*/ 55 h 149"/>
                <a:gd name="T52" fmla="*/ 85 w 92"/>
                <a:gd name="T53" fmla="*/ 59 h 149"/>
                <a:gd name="T54" fmla="*/ 85 w 92"/>
                <a:gd name="T55" fmla="*/ 66 h 149"/>
                <a:gd name="T56" fmla="*/ 85 w 92"/>
                <a:gd name="T57" fmla="*/ 78 h 149"/>
                <a:gd name="T58" fmla="*/ 85 w 92"/>
                <a:gd name="T59" fmla="*/ 95 h 149"/>
                <a:gd name="T60" fmla="*/ 83 w 92"/>
                <a:gd name="T61" fmla="*/ 104 h 149"/>
                <a:gd name="T62" fmla="*/ 85 w 92"/>
                <a:gd name="T63" fmla="*/ 116 h 149"/>
                <a:gd name="T64" fmla="*/ 90 w 92"/>
                <a:gd name="T65" fmla="*/ 118 h 149"/>
                <a:gd name="T66" fmla="*/ 81 w 92"/>
                <a:gd name="T67" fmla="*/ 123 h 149"/>
                <a:gd name="T68" fmla="*/ 59 w 92"/>
                <a:gd name="T69" fmla="*/ 140 h 149"/>
                <a:gd name="T70" fmla="*/ 26 w 92"/>
                <a:gd name="T71" fmla="*/ 149 h 149"/>
                <a:gd name="T72" fmla="*/ 5 w 92"/>
                <a:gd name="T73" fmla="*/ 145 h 149"/>
                <a:gd name="T74" fmla="*/ 5 w 92"/>
                <a:gd name="T75" fmla="*/ 14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149">
                  <a:moveTo>
                    <a:pt x="5" y="142"/>
                  </a:moveTo>
                  <a:lnTo>
                    <a:pt x="5" y="140"/>
                  </a:lnTo>
                  <a:lnTo>
                    <a:pt x="10" y="140"/>
                  </a:lnTo>
                  <a:lnTo>
                    <a:pt x="12" y="140"/>
                  </a:lnTo>
                  <a:lnTo>
                    <a:pt x="12" y="133"/>
                  </a:lnTo>
                  <a:lnTo>
                    <a:pt x="12" y="130"/>
                  </a:lnTo>
                  <a:lnTo>
                    <a:pt x="5" y="128"/>
                  </a:lnTo>
                  <a:lnTo>
                    <a:pt x="5" y="123"/>
                  </a:lnTo>
                  <a:lnTo>
                    <a:pt x="3" y="114"/>
                  </a:lnTo>
                  <a:lnTo>
                    <a:pt x="0" y="111"/>
                  </a:lnTo>
                  <a:lnTo>
                    <a:pt x="0" y="109"/>
                  </a:lnTo>
                  <a:lnTo>
                    <a:pt x="3" y="107"/>
                  </a:lnTo>
                  <a:lnTo>
                    <a:pt x="0" y="97"/>
                  </a:lnTo>
                  <a:lnTo>
                    <a:pt x="3" y="95"/>
                  </a:lnTo>
                  <a:lnTo>
                    <a:pt x="3" y="90"/>
                  </a:lnTo>
                  <a:lnTo>
                    <a:pt x="5" y="85"/>
                  </a:lnTo>
                  <a:lnTo>
                    <a:pt x="5" y="81"/>
                  </a:lnTo>
                  <a:lnTo>
                    <a:pt x="12" y="71"/>
                  </a:lnTo>
                  <a:lnTo>
                    <a:pt x="17" y="69"/>
                  </a:lnTo>
                  <a:lnTo>
                    <a:pt x="17" y="64"/>
                  </a:lnTo>
                  <a:lnTo>
                    <a:pt x="19" y="59"/>
                  </a:lnTo>
                  <a:lnTo>
                    <a:pt x="17" y="52"/>
                  </a:lnTo>
                  <a:lnTo>
                    <a:pt x="14" y="50"/>
                  </a:lnTo>
                  <a:lnTo>
                    <a:pt x="14" y="47"/>
                  </a:lnTo>
                  <a:lnTo>
                    <a:pt x="12" y="43"/>
                  </a:lnTo>
                  <a:lnTo>
                    <a:pt x="12" y="36"/>
                  </a:lnTo>
                  <a:lnTo>
                    <a:pt x="12" y="26"/>
                  </a:lnTo>
                  <a:lnTo>
                    <a:pt x="10" y="19"/>
                  </a:lnTo>
                  <a:lnTo>
                    <a:pt x="7" y="19"/>
                  </a:lnTo>
                  <a:lnTo>
                    <a:pt x="7" y="12"/>
                  </a:lnTo>
                  <a:lnTo>
                    <a:pt x="7" y="5"/>
                  </a:lnTo>
                  <a:lnTo>
                    <a:pt x="14" y="5"/>
                  </a:lnTo>
                  <a:lnTo>
                    <a:pt x="31" y="5"/>
                  </a:lnTo>
                  <a:lnTo>
                    <a:pt x="33" y="5"/>
                  </a:lnTo>
                  <a:lnTo>
                    <a:pt x="45" y="5"/>
                  </a:lnTo>
                  <a:lnTo>
                    <a:pt x="52" y="3"/>
                  </a:lnTo>
                  <a:lnTo>
                    <a:pt x="59" y="3"/>
                  </a:lnTo>
                  <a:lnTo>
                    <a:pt x="64" y="0"/>
                  </a:lnTo>
                  <a:lnTo>
                    <a:pt x="64" y="0"/>
                  </a:lnTo>
                  <a:lnTo>
                    <a:pt x="66" y="7"/>
                  </a:lnTo>
                  <a:lnTo>
                    <a:pt x="69" y="10"/>
                  </a:lnTo>
                  <a:lnTo>
                    <a:pt x="69" y="12"/>
                  </a:lnTo>
                  <a:lnTo>
                    <a:pt x="74" y="17"/>
                  </a:lnTo>
                  <a:lnTo>
                    <a:pt x="76" y="19"/>
                  </a:lnTo>
                  <a:lnTo>
                    <a:pt x="81" y="24"/>
                  </a:lnTo>
                  <a:lnTo>
                    <a:pt x="81" y="29"/>
                  </a:lnTo>
                  <a:lnTo>
                    <a:pt x="81" y="38"/>
                  </a:lnTo>
                  <a:lnTo>
                    <a:pt x="83" y="40"/>
                  </a:lnTo>
                  <a:lnTo>
                    <a:pt x="83" y="40"/>
                  </a:lnTo>
                  <a:lnTo>
                    <a:pt x="85" y="47"/>
                  </a:lnTo>
                  <a:lnTo>
                    <a:pt x="83" y="50"/>
                  </a:lnTo>
                  <a:lnTo>
                    <a:pt x="83" y="55"/>
                  </a:lnTo>
                  <a:lnTo>
                    <a:pt x="85" y="57"/>
                  </a:lnTo>
                  <a:lnTo>
                    <a:pt x="85" y="59"/>
                  </a:lnTo>
                  <a:lnTo>
                    <a:pt x="83" y="64"/>
                  </a:lnTo>
                  <a:lnTo>
                    <a:pt x="85" y="66"/>
                  </a:lnTo>
                  <a:lnTo>
                    <a:pt x="85" y="74"/>
                  </a:lnTo>
                  <a:lnTo>
                    <a:pt x="85" y="78"/>
                  </a:lnTo>
                  <a:lnTo>
                    <a:pt x="88" y="90"/>
                  </a:lnTo>
                  <a:lnTo>
                    <a:pt x="85" y="95"/>
                  </a:lnTo>
                  <a:lnTo>
                    <a:pt x="83" y="97"/>
                  </a:lnTo>
                  <a:lnTo>
                    <a:pt x="83" y="104"/>
                  </a:lnTo>
                  <a:lnTo>
                    <a:pt x="85" y="109"/>
                  </a:lnTo>
                  <a:lnTo>
                    <a:pt x="85" y="116"/>
                  </a:lnTo>
                  <a:lnTo>
                    <a:pt x="88" y="116"/>
                  </a:lnTo>
                  <a:lnTo>
                    <a:pt x="90" y="118"/>
                  </a:lnTo>
                  <a:lnTo>
                    <a:pt x="92" y="123"/>
                  </a:lnTo>
                  <a:lnTo>
                    <a:pt x="81" y="123"/>
                  </a:lnTo>
                  <a:lnTo>
                    <a:pt x="71" y="128"/>
                  </a:lnTo>
                  <a:lnTo>
                    <a:pt x="59" y="140"/>
                  </a:lnTo>
                  <a:lnTo>
                    <a:pt x="45" y="140"/>
                  </a:lnTo>
                  <a:lnTo>
                    <a:pt x="26" y="149"/>
                  </a:lnTo>
                  <a:lnTo>
                    <a:pt x="17" y="145"/>
                  </a:lnTo>
                  <a:lnTo>
                    <a:pt x="5" y="145"/>
                  </a:lnTo>
                  <a:lnTo>
                    <a:pt x="5" y="142"/>
                  </a:lnTo>
                  <a:lnTo>
                    <a:pt x="5" y="14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72" name="Germany">
              <a:extLst>
                <a:ext uri="{FF2B5EF4-FFF2-40B4-BE49-F238E27FC236}">
                  <a16:creationId xmlns:a16="http://schemas.microsoft.com/office/drawing/2014/main" xmlns="" id="{50F96BE1-59A0-4A7E-9672-B4301292A8CA}"/>
                </a:ext>
              </a:extLst>
            </p:cNvPr>
            <p:cNvSpPr>
              <a:spLocks/>
            </p:cNvSpPr>
            <p:nvPr/>
          </p:nvSpPr>
          <p:spPr bwMode="auto">
            <a:xfrm>
              <a:off x="6010149" y="2770882"/>
              <a:ext cx="212287" cy="252020"/>
            </a:xfrm>
            <a:custGeom>
              <a:avLst/>
              <a:gdLst>
                <a:gd name="T0" fmla="*/ 68 w 187"/>
                <a:gd name="T1" fmla="*/ 2 h 222"/>
                <a:gd name="T2" fmla="*/ 80 w 187"/>
                <a:gd name="T3" fmla="*/ 11 h 222"/>
                <a:gd name="T4" fmla="*/ 83 w 187"/>
                <a:gd name="T5" fmla="*/ 21 h 222"/>
                <a:gd name="T6" fmla="*/ 92 w 187"/>
                <a:gd name="T7" fmla="*/ 18 h 222"/>
                <a:gd name="T8" fmla="*/ 104 w 187"/>
                <a:gd name="T9" fmla="*/ 18 h 222"/>
                <a:gd name="T10" fmla="*/ 94 w 187"/>
                <a:gd name="T11" fmla="*/ 28 h 222"/>
                <a:gd name="T12" fmla="*/ 106 w 187"/>
                <a:gd name="T13" fmla="*/ 33 h 222"/>
                <a:gd name="T14" fmla="*/ 123 w 187"/>
                <a:gd name="T15" fmla="*/ 23 h 222"/>
                <a:gd name="T16" fmla="*/ 130 w 187"/>
                <a:gd name="T17" fmla="*/ 16 h 222"/>
                <a:gd name="T18" fmla="*/ 130 w 187"/>
                <a:gd name="T19" fmla="*/ 18 h 222"/>
                <a:gd name="T20" fmla="*/ 139 w 187"/>
                <a:gd name="T21" fmla="*/ 18 h 222"/>
                <a:gd name="T22" fmla="*/ 151 w 187"/>
                <a:gd name="T23" fmla="*/ 28 h 222"/>
                <a:gd name="T24" fmla="*/ 163 w 187"/>
                <a:gd name="T25" fmla="*/ 37 h 222"/>
                <a:gd name="T26" fmla="*/ 175 w 187"/>
                <a:gd name="T27" fmla="*/ 49 h 222"/>
                <a:gd name="T28" fmla="*/ 175 w 187"/>
                <a:gd name="T29" fmla="*/ 71 h 222"/>
                <a:gd name="T30" fmla="*/ 180 w 187"/>
                <a:gd name="T31" fmla="*/ 87 h 222"/>
                <a:gd name="T32" fmla="*/ 187 w 187"/>
                <a:gd name="T33" fmla="*/ 106 h 222"/>
                <a:gd name="T34" fmla="*/ 180 w 187"/>
                <a:gd name="T35" fmla="*/ 120 h 222"/>
                <a:gd name="T36" fmla="*/ 165 w 187"/>
                <a:gd name="T37" fmla="*/ 125 h 222"/>
                <a:gd name="T38" fmla="*/ 146 w 187"/>
                <a:gd name="T39" fmla="*/ 134 h 222"/>
                <a:gd name="T40" fmla="*/ 128 w 187"/>
                <a:gd name="T41" fmla="*/ 137 h 222"/>
                <a:gd name="T42" fmla="*/ 137 w 187"/>
                <a:gd name="T43" fmla="*/ 153 h 222"/>
                <a:gd name="T44" fmla="*/ 151 w 187"/>
                <a:gd name="T45" fmla="*/ 170 h 222"/>
                <a:gd name="T46" fmla="*/ 163 w 187"/>
                <a:gd name="T47" fmla="*/ 191 h 222"/>
                <a:gd name="T48" fmla="*/ 146 w 187"/>
                <a:gd name="T49" fmla="*/ 205 h 222"/>
                <a:gd name="T50" fmla="*/ 149 w 187"/>
                <a:gd name="T51" fmla="*/ 217 h 222"/>
                <a:gd name="T52" fmla="*/ 132 w 187"/>
                <a:gd name="T53" fmla="*/ 215 h 222"/>
                <a:gd name="T54" fmla="*/ 113 w 187"/>
                <a:gd name="T55" fmla="*/ 220 h 222"/>
                <a:gd name="T56" fmla="*/ 97 w 187"/>
                <a:gd name="T57" fmla="*/ 222 h 222"/>
                <a:gd name="T58" fmla="*/ 85 w 187"/>
                <a:gd name="T59" fmla="*/ 220 h 222"/>
                <a:gd name="T60" fmla="*/ 71 w 187"/>
                <a:gd name="T61" fmla="*/ 215 h 222"/>
                <a:gd name="T62" fmla="*/ 61 w 187"/>
                <a:gd name="T63" fmla="*/ 213 h 222"/>
                <a:gd name="T64" fmla="*/ 52 w 187"/>
                <a:gd name="T65" fmla="*/ 217 h 222"/>
                <a:gd name="T66" fmla="*/ 42 w 187"/>
                <a:gd name="T67" fmla="*/ 213 h 222"/>
                <a:gd name="T68" fmla="*/ 42 w 187"/>
                <a:gd name="T69" fmla="*/ 194 h 222"/>
                <a:gd name="T70" fmla="*/ 45 w 187"/>
                <a:gd name="T71" fmla="*/ 177 h 222"/>
                <a:gd name="T72" fmla="*/ 28 w 187"/>
                <a:gd name="T73" fmla="*/ 175 h 222"/>
                <a:gd name="T74" fmla="*/ 19 w 187"/>
                <a:gd name="T75" fmla="*/ 170 h 222"/>
                <a:gd name="T76" fmla="*/ 12 w 187"/>
                <a:gd name="T77" fmla="*/ 156 h 222"/>
                <a:gd name="T78" fmla="*/ 7 w 187"/>
                <a:gd name="T79" fmla="*/ 139 h 222"/>
                <a:gd name="T80" fmla="*/ 2 w 187"/>
                <a:gd name="T81" fmla="*/ 123 h 222"/>
                <a:gd name="T82" fmla="*/ 2 w 187"/>
                <a:gd name="T83" fmla="*/ 104 h 222"/>
                <a:gd name="T84" fmla="*/ 21 w 187"/>
                <a:gd name="T85" fmla="*/ 94 h 222"/>
                <a:gd name="T86" fmla="*/ 26 w 187"/>
                <a:gd name="T87" fmla="*/ 82 h 222"/>
                <a:gd name="T88" fmla="*/ 19 w 187"/>
                <a:gd name="T89" fmla="*/ 75 h 222"/>
                <a:gd name="T90" fmla="*/ 28 w 187"/>
                <a:gd name="T91" fmla="*/ 66 h 222"/>
                <a:gd name="T92" fmla="*/ 31 w 187"/>
                <a:gd name="T93" fmla="*/ 56 h 222"/>
                <a:gd name="T94" fmla="*/ 24 w 187"/>
                <a:gd name="T95" fmla="*/ 47 h 222"/>
                <a:gd name="T96" fmla="*/ 42 w 187"/>
                <a:gd name="T97" fmla="*/ 42 h 222"/>
                <a:gd name="T98" fmla="*/ 45 w 187"/>
                <a:gd name="T99" fmla="*/ 45 h 222"/>
                <a:gd name="T100" fmla="*/ 50 w 187"/>
                <a:gd name="T101" fmla="*/ 49 h 222"/>
                <a:gd name="T102" fmla="*/ 52 w 187"/>
                <a:gd name="T103" fmla="*/ 40 h 222"/>
                <a:gd name="T104" fmla="*/ 66 w 187"/>
                <a:gd name="T105" fmla="*/ 35 h 222"/>
                <a:gd name="T106" fmla="*/ 68 w 187"/>
                <a:gd name="T107" fmla="*/ 35 h 222"/>
                <a:gd name="T108" fmla="*/ 64 w 187"/>
                <a:gd name="T109" fmla="*/ 26 h 222"/>
                <a:gd name="T110" fmla="*/ 54 w 187"/>
                <a:gd name="T111" fmla="*/ 16 h 222"/>
                <a:gd name="T112" fmla="*/ 57 w 187"/>
                <a:gd name="T113" fmla="*/ 7 h 222"/>
                <a:gd name="T114" fmla="*/ 52 w 187"/>
                <a:gd name="T115"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7" h="222">
                  <a:moveTo>
                    <a:pt x="52" y="0"/>
                  </a:moveTo>
                  <a:lnTo>
                    <a:pt x="59" y="0"/>
                  </a:lnTo>
                  <a:lnTo>
                    <a:pt x="66" y="2"/>
                  </a:lnTo>
                  <a:lnTo>
                    <a:pt x="68" y="2"/>
                  </a:lnTo>
                  <a:lnTo>
                    <a:pt x="73" y="2"/>
                  </a:lnTo>
                  <a:lnTo>
                    <a:pt x="78" y="7"/>
                  </a:lnTo>
                  <a:lnTo>
                    <a:pt x="83" y="7"/>
                  </a:lnTo>
                  <a:lnTo>
                    <a:pt x="80" y="11"/>
                  </a:lnTo>
                  <a:lnTo>
                    <a:pt x="78" y="14"/>
                  </a:lnTo>
                  <a:lnTo>
                    <a:pt x="78" y="16"/>
                  </a:lnTo>
                  <a:lnTo>
                    <a:pt x="83" y="18"/>
                  </a:lnTo>
                  <a:lnTo>
                    <a:pt x="83" y="21"/>
                  </a:lnTo>
                  <a:lnTo>
                    <a:pt x="87" y="18"/>
                  </a:lnTo>
                  <a:lnTo>
                    <a:pt x="87" y="16"/>
                  </a:lnTo>
                  <a:lnTo>
                    <a:pt x="90" y="16"/>
                  </a:lnTo>
                  <a:lnTo>
                    <a:pt x="92" y="18"/>
                  </a:lnTo>
                  <a:lnTo>
                    <a:pt x="97" y="23"/>
                  </a:lnTo>
                  <a:lnTo>
                    <a:pt x="99" y="21"/>
                  </a:lnTo>
                  <a:lnTo>
                    <a:pt x="102" y="18"/>
                  </a:lnTo>
                  <a:lnTo>
                    <a:pt x="104" y="18"/>
                  </a:lnTo>
                  <a:lnTo>
                    <a:pt x="104" y="23"/>
                  </a:lnTo>
                  <a:lnTo>
                    <a:pt x="102" y="26"/>
                  </a:lnTo>
                  <a:lnTo>
                    <a:pt x="99" y="26"/>
                  </a:lnTo>
                  <a:lnTo>
                    <a:pt x="94" y="28"/>
                  </a:lnTo>
                  <a:lnTo>
                    <a:pt x="99" y="30"/>
                  </a:lnTo>
                  <a:lnTo>
                    <a:pt x="102" y="30"/>
                  </a:lnTo>
                  <a:lnTo>
                    <a:pt x="106" y="30"/>
                  </a:lnTo>
                  <a:lnTo>
                    <a:pt x="106" y="33"/>
                  </a:lnTo>
                  <a:lnTo>
                    <a:pt x="111" y="33"/>
                  </a:lnTo>
                  <a:lnTo>
                    <a:pt x="113" y="28"/>
                  </a:lnTo>
                  <a:lnTo>
                    <a:pt x="116" y="23"/>
                  </a:lnTo>
                  <a:lnTo>
                    <a:pt x="123" y="23"/>
                  </a:lnTo>
                  <a:lnTo>
                    <a:pt x="125" y="21"/>
                  </a:lnTo>
                  <a:lnTo>
                    <a:pt x="128" y="18"/>
                  </a:lnTo>
                  <a:lnTo>
                    <a:pt x="130" y="16"/>
                  </a:lnTo>
                  <a:lnTo>
                    <a:pt x="130" y="16"/>
                  </a:lnTo>
                  <a:lnTo>
                    <a:pt x="137" y="16"/>
                  </a:lnTo>
                  <a:lnTo>
                    <a:pt x="132" y="18"/>
                  </a:lnTo>
                  <a:lnTo>
                    <a:pt x="130" y="18"/>
                  </a:lnTo>
                  <a:lnTo>
                    <a:pt x="130" y="18"/>
                  </a:lnTo>
                  <a:lnTo>
                    <a:pt x="128" y="21"/>
                  </a:lnTo>
                  <a:lnTo>
                    <a:pt x="130" y="23"/>
                  </a:lnTo>
                  <a:lnTo>
                    <a:pt x="135" y="21"/>
                  </a:lnTo>
                  <a:lnTo>
                    <a:pt x="139" y="18"/>
                  </a:lnTo>
                  <a:lnTo>
                    <a:pt x="142" y="18"/>
                  </a:lnTo>
                  <a:lnTo>
                    <a:pt x="142" y="21"/>
                  </a:lnTo>
                  <a:lnTo>
                    <a:pt x="146" y="21"/>
                  </a:lnTo>
                  <a:lnTo>
                    <a:pt x="151" y="28"/>
                  </a:lnTo>
                  <a:lnTo>
                    <a:pt x="156" y="26"/>
                  </a:lnTo>
                  <a:lnTo>
                    <a:pt x="158" y="30"/>
                  </a:lnTo>
                  <a:lnTo>
                    <a:pt x="158" y="35"/>
                  </a:lnTo>
                  <a:lnTo>
                    <a:pt x="163" y="37"/>
                  </a:lnTo>
                  <a:lnTo>
                    <a:pt x="165" y="37"/>
                  </a:lnTo>
                  <a:lnTo>
                    <a:pt x="168" y="40"/>
                  </a:lnTo>
                  <a:lnTo>
                    <a:pt x="172" y="40"/>
                  </a:lnTo>
                  <a:lnTo>
                    <a:pt x="175" y="49"/>
                  </a:lnTo>
                  <a:lnTo>
                    <a:pt x="175" y="56"/>
                  </a:lnTo>
                  <a:lnTo>
                    <a:pt x="168" y="59"/>
                  </a:lnTo>
                  <a:lnTo>
                    <a:pt x="168" y="63"/>
                  </a:lnTo>
                  <a:lnTo>
                    <a:pt x="175" y="71"/>
                  </a:lnTo>
                  <a:lnTo>
                    <a:pt x="175" y="75"/>
                  </a:lnTo>
                  <a:lnTo>
                    <a:pt x="177" y="80"/>
                  </a:lnTo>
                  <a:lnTo>
                    <a:pt x="177" y="82"/>
                  </a:lnTo>
                  <a:lnTo>
                    <a:pt x="180" y="87"/>
                  </a:lnTo>
                  <a:lnTo>
                    <a:pt x="177" y="92"/>
                  </a:lnTo>
                  <a:lnTo>
                    <a:pt x="182" y="99"/>
                  </a:lnTo>
                  <a:lnTo>
                    <a:pt x="184" y="101"/>
                  </a:lnTo>
                  <a:lnTo>
                    <a:pt x="187" y="106"/>
                  </a:lnTo>
                  <a:lnTo>
                    <a:pt x="187" y="118"/>
                  </a:lnTo>
                  <a:lnTo>
                    <a:pt x="184" y="120"/>
                  </a:lnTo>
                  <a:lnTo>
                    <a:pt x="182" y="118"/>
                  </a:lnTo>
                  <a:lnTo>
                    <a:pt x="180" y="120"/>
                  </a:lnTo>
                  <a:lnTo>
                    <a:pt x="172" y="118"/>
                  </a:lnTo>
                  <a:lnTo>
                    <a:pt x="172" y="123"/>
                  </a:lnTo>
                  <a:lnTo>
                    <a:pt x="168" y="125"/>
                  </a:lnTo>
                  <a:lnTo>
                    <a:pt x="165" y="125"/>
                  </a:lnTo>
                  <a:lnTo>
                    <a:pt x="158" y="125"/>
                  </a:lnTo>
                  <a:lnTo>
                    <a:pt x="156" y="127"/>
                  </a:lnTo>
                  <a:lnTo>
                    <a:pt x="151" y="127"/>
                  </a:lnTo>
                  <a:lnTo>
                    <a:pt x="146" y="134"/>
                  </a:lnTo>
                  <a:lnTo>
                    <a:pt x="142" y="134"/>
                  </a:lnTo>
                  <a:lnTo>
                    <a:pt x="135" y="142"/>
                  </a:lnTo>
                  <a:lnTo>
                    <a:pt x="130" y="139"/>
                  </a:lnTo>
                  <a:lnTo>
                    <a:pt x="128" y="137"/>
                  </a:lnTo>
                  <a:lnTo>
                    <a:pt x="128" y="139"/>
                  </a:lnTo>
                  <a:lnTo>
                    <a:pt x="128" y="142"/>
                  </a:lnTo>
                  <a:lnTo>
                    <a:pt x="132" y="146"/>
                  </a:lnTo>
                  <a:lnTo>
                    <a:pt x="137" y="153"/>
                  </a:lnTo>
                  <a:lnTo>
                    <a:pt x="137" y="158"/>
                  </a:lnTo>
                  <a:lnTo>
                    <a:pt x="139" y="163"/>
                  </a:lnTo>
                  <a:lnTo>
                    <a:pt x="142" y="165"/>
                  </a:lnTo>
                  <a:lnTo>
                    <a:pt x="151" y="170"/>
                  </a:lnTo>
                  <a:lnTo>
                    <a:pt x="156" y="172"/>
                  </a:lnTo>
                  <a:lnTo>
                    <a:pt x="163" y="182"/>
                  </a:lnTo>
                  <a:lnTo>
                    <a:pt x="163" y="187"/>
                  </a:lnTo>
                  <a:lnTo>
                    <a:pt x="163" y="191"/>
                  </a:lnTo>
                  <a:lnTo>
                    <a:pt x="161" y="191"/>
                  </a:lnTo>
                  <a:lnTo>
                    <a:pt x="158" y="196"/>
                  </a:lnTo>
                  <a:lnTo>
                    <a:pt x="151" y="198"/>
                  </a:lnTo>
                  <a:lnTo>
                    <a:pt x="146" y="205"/>
                  </a:lnTo>
                  <a:lnTo>
                    <a:pt x="146" y="208"/>
                  </a:lnTo>
                  <a:lnTo>
                    <a:pt x="151" y="213"/>
                  </a:lnTo>
                  <a:lnTo>
                    <a:pt x="151" y="215"/>
                  </a:lnTo>
                  <a:lnTo>
                    <a:pt x="149" y="217"/>
                  </a:lnTo>
                  <a:lnTo>
                    <a:pt x="144" y="215"/>
                  </a:lnTo>
                  <a:lnTo>
                    <a:pt x="139" y="215"/>
                  </a:lnTo>
                  <a:lnTo>
                    <a:pt x="135" y="215"/>
                  </a:lnTo>
                  <a:lnTo>
                    <a:pt x="132" y="215"/>
                  </a:lnTo>
                  <a:lnTo>
                    <a:pt x="125" y="220"/>
                  </a:lnTo>
                  <a:lnTo>
                    <a:pt x="120" y="220"/>
                  </a:lnTo>
                  <a:lnTo>
                    <a:pt x="116" y="220"/>
                  </a:lnTo>
                  <a:lnTo>
                    <a:pt x="113" y="220"/>
                  </a:lnTo>
                  <a:lnTo>
                    <a:pt x="109" y="217"/>
                  </a:lnTo>
                  <a:lnTo>
                    <a:pt x="104" y="217"/>
                  </a:lnTo>
                  <a:lnTo>
                    <a:pt x="97" y="217"/>
                  </a:lnTo>
                  <a:lnTo>
                    <a:pt x="97" y="222"/>
                  </a:lnTo>
                  <a:lnTo>
                    <a:pt x="97" y="222"/>
                  </a:lnTo>
                  <a:lnTo>
                    <a:pt x="92" y="222"/>
                  </a:lnTo>
                  <a:lnTo>
                    <a:pt x="87" y="217"/>
                  </a:lnTo>
                  <a:lnTo>
                    <a:pt x="85" y="220"/>
                  </a:lnTo>
                  <a:lnTo>
                    <a:pt x="80" y="222"/>
                  </a:lnTo>
                  <a:lnTo>
                    <a:pt x="80" y="222"/>
                  </a:lnTo>
                  <a:lnTo>
                    <a:pt x="78" y="220"/>
                  </a:lnTo>
                  <a:lnTo>
                    <a:pt x="71" y="215"/>
                  </a:lnTo>
                  <a:lnTo>
                    <a:pt x="68" y="215"/>
                  </a:lnTo>
                  <a:lnTo>
                    <a:pt x="66" y="217"/>
                  </a:lnTo>
                  <a:lnTo>
                    <a:pt x="64" y="215"/>
                  </a:lnTo>
                  <a:lnTo>
                    <a:pt x="61" y="213"/>
                  </a:lnTo>
                  <a:lnTo>
                    <a:pt x="57" y="213"/>
                  </a:lnTo>
                  <a:lnTo>
                    <a:pt x="59" y="215"/>
                  </a:lnTo>
                  <a:lnTo>
                    <a:pt x="57" y="220"/>
                  </a:lnTo>
                  <a:lnTo>
                    <a:pt x="52" y="217"/>
                  </a:lnTo>
                  <a:lnTo>
                    <a:pt x="47" y="220"/>
                  </a:lnTo>
                  <a:lnTo>
                    <a:pt x="42" y="217"/>
                  </a:lnTo>
                  <a:lnTo>
                    <a:pt x="42" y="217"/>
                  </a:lnTo>
                  <a:lnTo>
                    <a:pt x="42" y="213"/>
                  </a:lnTo>
                  <a:lnTo>
                    <a:pt x="38" y="210"/>
                  </a:lnTo>
                  <a:lnTo>
                    <a:pt x="38" y="205"/>
                  </a:lnTo>
                  <a:lnTo>
                    <a:pt x="40" y="196"/>
                  </a:lnTo>
                  <a:lnTo>
                    <a:pt x="42" y="194"/>
                  </a:lnTo>
                  <a:lnTo>
                    <a:pt x="42" y="191"/>
                  </a:lnTo>
                  <a:lnTo>
                    <a:pt x="45" y="184"/>
                  </a:lnTo>
                  <a:lnTo>
                    <a:pt x="50" y="179"/>
                  </a:lnTo>
                  <a:lnTo>
                    <a:pt x="45" y="177"/>
                  </a:lnTo>
                  <a:lnTo>
                    <a:pt x="42" y="177"/>
                  </a:lnTo>
                  <a:lnTo>
                    <a:pt x="35" y="172"/>
                  </a:lnTo>
                  <a:lnTo>
                    <a:pt x="33" y="175"/>
                  </a:lnTo>
                  <a:lnTo>
                    <a:pt x="28" y="175"/>
                  </a:lnTo>
                  <a:lnTo>
                    <a:pt x="26" y="175"/>
                  </a:lnTo>
                  <a:lnTo>
                    <a:pt x="21" y="175"/>
                  </a:lnTo>
                  <a:lnTo>
                    <a:pt x="19" y="172"/>
                  </a:lnTo>
                  <a:lnTo>
                    <a:pt x="19" y="170"/>
                  </a:lnTo>
                  <a:lnTo>
                    <a:pt x="14" y="165"/>
                  </a:lnTo>
                  <a:lnTo>
                    <a:pt x="14" y="165"/>
                  </a:lnTo>
                  <a:lnTo>
                    <a:pt x="14" y="158"/>
                  </a:lnTo>
                  <a:lnTo>
                    <a:pt x="12" y="156"/>
                  </a:lnTo>
                  <a:lnTo>
                    <a:pt x="9" y="151"/>
                  </a:lnTo>
                  <a:lnTo>
                    <a:pt x="5" y="146"/>
                  </a:lnTo>
                  <a:lnTo>
                    <a:pt x="5" y="146"/>
                  </a:lnTo>
                  <a:lnTo>
                    <a:pt x="7" y="139"/>
                  </a:lnTo>
                  <a:lnTo>
                    <a:pt x="5" y="134"/>
                  </a:lnTo>
                  <a:lnTo>
                    <a:pt x="5" y="132"/>
                  </a:lnTo>
                  <a:lnTo>
                    <a:pt x="0" y="125"/>
                  </a:lnTo>
                  <a:lnTo>
                    <a:pt x="2" y="123"/>
                  </a:lnTo>
                  <a:lnTo>
                    <a:pt x="2" y="123"/>
                  </a:lnTo>
                  <a:lnTo>
                    <a:pt x="2" y="118"/>
                  </a:lnTo>
                  <a:lnTo>
                    <a:pt x="5" y="108"/>
                  </a:lnTo>
                  <a:lnTo>
                    <a:pt x="2" y="104"/>
                  </a:lnTo>
                  <a:lnTo>
                    <a:pt x="7" y="99"/>
                  </a:lnTo>
                  <a:lnTo>
                    <a:pt x="9" y="94"/>
                  </a:lnTo>
                  <a:lnTo>
                    <a:pt x="14" y="94"/>
                  </a:lnTo>
                  <a:lnTo>
                    <a:pt x="21" y="94"/>
                  </a:lnTo>
                  <a:lnTo>
                    <a:pt x="24" y="92"/>
                  </a:lnTo>
                  <a:lnTo>
                    <a:pt x="21" y="89"/>
                  </a:lnTo>
                  <a:lnTo>
                    <a:pt x="24" y="87"/>
                  </a:lnTo>
                  <a:lnTo>
                    <a:pt x="26" y="82"/>
                  </a:lnTo>
                  <a:lnTo>
                    <a:pt x="26" y="80"/>
                  </a:lnTo>
                  <a:lnTo>
                    <a:pt x="24" y="78"/>
                  </a:lnTo>
                  <a:lnTo>
                    <a:pt x="19" y="78"/>
                  </a:lnTo>
                  <a:lnTo>
                    <a:pt x="19" y="75"/>
                  </a:lnTo>
                  <a:lnTo>
                    <a:pt x="19" y="71"/>
                  </a:lnTo>
                  <a:lnTo>
                    <a:pt x="24" y="73"/>
                  </a:lnTo>
                  <a:lnTo>
                    <a:pt x="28" y="71"/>
                  </a:lnTo>
                  <a:lnTo>
                    <a:pt x="28" y="66"/>
                  </a:lnTo>
                  <a:lnTo>
                    <a:pt x="28" y="61"/>
                  </a:lnTo>
                  <a:lnTo>
                    <a:pt x="28" y="59"/>
                  </a:lnTo>
                  <a:lnTo>
                    <a:pt x="31" y="56"/>
                  </a:lnTo>
                  <a:lnTo>
                    <a:pt x="31" y="56"/>
                  </a:lnTo>
                  <a:lnTo>
                    <a:pt x="31" y="56"/>
                  </a:lnTo>
                  <a:lnTo>
                    <a:pt x="31" y="52"/>
                  </a:lnTo>
                  <a:lnTo>
                    <a:pt x="26" y="52"/>
                  </a:lnTo>
                  <a:lnTo>
                    <a:pt x="24" y="47"/>
                  </a:lnTo>
                  <a:lnTo>
                    <a:pt x="24" y="42"/>
                  </a:lnTo>
                  <a:lnTo>
                    <a:pt x="33" y="40"/>
                  </a:lnTo>
                  <a:lnTo>
                    <a:pt x="38" y="40"/>
                  </a:lnTo>
                  <a:lnTo>
                    <a:pt x="42" y="42"/>
                  </a:lnTo>
                  <a:lnTo>
                    <a:pt x="42" y="47"/>
                  </a:lnTo>
                  <a:lnTo>
                    <a:pt x="45" y="52"/>
                  </a:lnTo>
                  <a:lnTo>
                    <a:pt x="47" y="49"/>
                  </a:lnTo>
                  <a:lnTo>
                    <a:pt x="45" y="45"/>
                  </a:lnTo>
                  <a:lnTo>
                    <a:pt x="45" y="42"/>
                  </a:lnTo>
                  <a:lnTo>
                    <a:pt x="47" y="42"/>
                  </a:lnTo>
                  <a:lnTo>
                    <a:pt x="52" y="45"/>
                  </a:lnTo>
                  <a:lnTo>
                    <a:pt x="50" y="49"/>
                  </a:lnTo>
                  <a:lnTo>
                    <a:pt x="57" y="54"/>
                  </a:lnTo>
                  <a:lnTo>
                    <a:pt x="54" y="52"/>
                  </a:lnTo>
                  <a:lnTo>
                    <a:pt x="54" y="45"/>
                  </a:lnTo>
                  <a:lnTo>
                    <a:pt x="52" y="40"/>
                  </a:lnTo>
                  <a:lnTo>
                    <a:pt x="54" y="37"/>
                  </a:lnTo>
                  <a:lnTo>
                    <a:pt x="59" y="35"/>
                  </a:lnTo>
                  <a:lnTo>
                    <a:pt x="61" y="37"/>
                  </a:lnTo>
                  <a:lnTo>
                    <a:pt x="66" y="35"/>
                  </a:lnTo>
                  <a:lnTo>
                    <a:pt x="73" y="45"/>
                  </a:lnTo>
                  <a:lnTo>
                    <a:pt x="83" y="45"/>
                  </a:lnTo>
                  <a:lnTo>
                    <a:pt x="76" y="42"/>
                  </a:lnTo>
                  <a:lnTo>
                    <a:pt x="68" y="35"/>
                  </a:lnTo>
                  <a:lnTo>
                    <a:pt x="61" y="33"/>
                  </a:lnTo>
                  <a:lnTo>
                    <a:pt x="59" y="33"/>
                  </a:lnTo>
                  <a:lnTo>
                    <a:pt x="59" y="28"/>
                  </a:lnTo>
                  <a:lnTo>
                    <a:pt x="64" y="26"/>
                  </a:lnTo>
                  <a:lnTo>
                    <a:pt x="59" y="23"/>
                  </a:lnTo>
                  <a:lnTo>
                    <a:pt x="59" y="18"/>
                  </a:lnTo>
                  <a:lnTo>
                    <a:pt x="54" y="21"/>
                  </a:lnTo>
                  <a:lnTo>
                    <a:pt x="54" y="16"/>
                  </a:lnTo>
                  <a:lnTo>
                    <a:pt x="59" y="16"/>
                  </a:lnTo>
                  <a:lnTo>
                    <a:pt x="61" y="14"/>
                  </a:lnTo>
                  <a:lnTo>
                    <a:pt x="57" y="9"/>
                  </a:lnTo>
                  <a:lnTo>
                    <a:pt x="57" y="7"/>
                  </a:lnTo>
                  <a:lnTo>
                    <a:pt x="54" y="7"/>
                  </a:lnTo>
                  <a:lnTo>
                    <a:pt x="52" y="4"/>
                  </a:lnTo>
                  <a:lnTo>
                    <a:pt x="52" y="2"/>
                  </a:lnTo>
                  <a:lnTo>
                    <a:pt x="52" y="0"/>
                  </a:lnTo>
                  <a:lnTo>
                    <a:pt x="52" y="0"/>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73" name="Gambia">
              <a:extLst>
                <a:ext uri="{FF2B5EF4-FFF2-40B4-BE49-F238E27FC236}">
                  <a16:creationId xmlns:a16="http://schemas.microsoft.com/office/drawing/2014/main" xmlns="" id="{92F9CAEB-0276-452F-AB60-9D15C57D9560}"/>
                </a:ext>
              </a:extLst>
            </p:cNvPr>
            <p:cNvSpPr>
              <a:spLocks/>
            </p:cNvSpPr>
            <p:nvPr/>
          </p:nvSpPr>
          <p:spPr bwMode="auto">
            <a:xfrm>
              <a:off x="5465241" y="3970816"/>
              <a:ext cx="80601" cy="24975"/>
            </a:xfrm>
            <a:custGeom>
              <a:avLst/>
              <a:gdLst>
                <a:gd name="T0" fmla="*/ 2 w 71"/>
                <a:gd name="T1" fmla="*/ 22 h 22"/>
                <a:gd name="T2" fmla="*/ 5 w 71"/>
                <a:gd name="T3" fmla="*/ 19 h 22"/>
                <a:gd name="T4" fmla="*/ 19 w 71"/>
                <a:gd name="T5" fmla="*/ 19 h 22"/>
                <a:gd name="T6" fmla="*/ 23 w 71"/>
                <a:gd name="T7" fmla="*/ 17 h 22"/>
                <a:gd name="T8" fmla="*/ 26 w 71"/>
                <a:gd name="T9" fmla="*/ 14 h 22"/>
                <a:gd name="T10" fmla="*/ 33 w 71"/>
                <a:gd name="T11" fmla="*/ 12 h 22"/>
                <a:gd name="T12" fmla="*/ 35 w 71"/>
                <a:gd name="T13" fmla="*/ 12 h 22"/>
                <a:gd name="T14" fmla="*/ 35 w 71"/>
                <a:gd name="T15" fmla="*/ 12 h 22"/>
                <a:gd name="T16" fmla="*/ 40 w 71"/>
                <a:gd name="T17" fmla="*/ 10 h 22"/>
                <a:gd name="T18" fmla="*/ 42 w 71"/>
                <a:gd name="T19" fmla="*/ 10 h 22"/>
                <a:gd name="T20" fmla="*/ 47 w 71"/>
                <a:gd name="T21" fmla="*/ 12 h 22"/>
                <a:gd name="T22" fmla="*/ 52 w 71"/>
                <a:gd name="T23" fmla="*/ 12 h 22"/>
                <a:gd name="T24" fmla="*/ 57 w 71"/>
                <a:gd name="T25" fmla="*/ 14 h 22"/>
                <a:gd name="T26" fmla="*/ 64 w 71"/>
                <a:gd name="T27" fmla="*/ 19 h 22"/>
                <a:gd name="T28" fmla="*/ 71 w 71"/>
                <a:gd name="T29" fmla="*/ 19 h 22"/>
                <a:gd name="T30" fmla="*/ 71 w 71"/>
                <a:gd name="T31" fmla="*/ 14 h 22"/>
                <a:gd name="T32" fmla="*/ 68 w 71"/>
                <a:gd name="T33" fmla="*/ 12 h 22"/>
                <a:gd name="T34" fmla="*/ 68 w 71"/>
                <a:gd name="T35" fmla="*/ 12 h 22"/>
                <a:gd name="T36" fmla="*/ 59 w 71"/>
                <a:gd name="T37" fmla="*/ 7 h 22"/>
                <a:gd name="T38" fmla="*/ 54 w 71"/>
                <a:gd name="T39" fmla="*/ 7 h 22"/>
                <a:gd name="T40" fmla="*/ 47 w 71"/>
                <a:gd name="T41" fmla="*/ 3 h 22"/>
                <a:gd name="T42" fmla="*/ 40 w 71"/>
                <a:gd name="T43" fmla="*/ 3 h 22"/>
                <a:gd name="T44" fmla="*/ 38 w 71"/>
                <a:gd name="T45" fmla="*/ 0 h 22"/>
                <a:gd name="T46" fmla="*/ 31 w 71"/>
                <a:gd name="T47" fmla="*/ 3 h 22"/>
                <a:gd name="T48" fmla="*/ 23 w 71"/>
                <a:gd name="T49" fmla="*/ 10 h 22"/>
                <a:gd name="T50" fmla="*/ 19 w 71"/>
                <a:gd name="T51" fmla="*/ 10 h 22"/>
                <a:gd name="T52" fmla="*/ 16 w 71"/>
                <a:gd name="T53" fmla="*/ 12 h 22"/>
                <a:gd name="T54" fmla="*/ 7 w 71"/>
                <a:gd name="T55" fmla="*/ 12 h 22"/>
                <a:gd name="T56" fmla="*/ 7 w 71"/>
                <a:gd name="T57" fmla="*/ 14 h 22"/>
                <a:gd name="T58" fmla="*/ 14 w 71"/>
                <a:gd name="T59" fmla="*/ 17 h 22"/>
                <a:gd name="T60" fmla="*/ 19 w 71"/>
                <a:gd name="T61" fmla="*/ 17 h 22"/>
                <a:gd name="T62" fmla="*/ 14 w 71"/>
                <a:gd name="T63" fmla="*/ 19 h 22"/>
                <a:gd name="T64" fmla="*/ 9 w 71"/>
                <a:gd name="T65" fmla="*/ 19 h 22"/>
                <a:gd name="T66" fmla="*/ 5 w 71"/>
                <a:gd name="T67" fmla="*/ 14 h 22"/>
                <a:gd name="T68" fmla="*/ 0 w 71"/>
                <a:gd name="T69" fmla="*/ 17 h 22"/>
                <a:gd name="T70" fmla="*/ 2 w 71"/>
                <a:gd name="T71" fmla="*/ 22 h 22"/>
                <a:gd name="T72" fmla="*/ 2 w 71"/>
                <a:gd name="T73" fmla="*/ 22 h 22"/>
                <a:gd name="T74" fmla="*/ 2 w 71"/>
                <a:gd name="T7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22">
                  <a:moveTo>
                    <a:pt x="2" y="22"/>
                  </a:moveTo>
                  <a:lnTo>
                    <a:pt x="5" y="19"/>
                  </a:lnTo>
                  <a:lnTo>
                    <a:pt x="19" y="19"/>
                  </a:lnTo>
                  <a:lnTo>
                    <a:pt x="23" y="17"/>
                  </a:lnTo>
                  <a:lnTo>
                    <a:pt x="26" y="14"/>
                  </a:lnTo>
                  <a:lnTo>
                    <a:pt x="33" y="12"/>
                  </a:lnTo>
                  <a:lnTo>
                    <a:pt x="35" y="12"/>
                  </a:lnTo>
                  <a:lnTo>
                    <a:pt x="35" y="12"/>
                  </a:lnTo>
                  <a:lnTo>
                    <a:pt x="40" y="10"/>
                  </a:lnTo>
                  <a:lnTo>
                    <a:pt x="42" y="10"/>
                  </a:lnTo>
                  <a:lnTo>
                    <a:pt x="47" y="12"/>
                  </a:lnTo>
                  <a:lnTo>
                    <a:pt x="52" y="12"/>
                  </a:lnTo>
                  <a:lnTo>
                    <a:pt x="57" y="14"/>
                  </a:lnTo>
                  <a:lnTo>
                    <a:pt x="64" y="19"/>
                  </a:lnTo>
                  <a:lnTo>
                    <a:pt x="71" y="19"/>
                  </a:lnTo>
                  <a:lnTo>
                    <a:pt x="71" y="14"/>
                  </a:lnTo>
                  <a:lnTo>
                    <a:pt x="68" y="12"/>
                  </a:lnTo>
                  <a:lnTo>
                    <a:pt x="68" y="12"/>
                  </a:lnTo>
                  <a:lnTo>
                    <a:pt x="59" y="7"/>
                  </a:lnTo>
                  <a:lnTo>
                    <a:pt x="54" y="7"/>
                  </a:lnTo>
                  <a:lnTo>
                    <a:pt x="47" y="3"/>
                  </a:lnTo>
                  <a:lnTo>
                    <a:pt x="40" y="3"/>
                  </a:lnTo>
                  <a:lnTo>
                    <a:pt x="38" y="0"/>
                  </a:lnTo>
                  <a:lnTo>
                    <a:pt x="31" y="3"/>
                  </a:lnTo>
                  <a:lnTo>
                    <a:pt x="23" y="10"/>
                  </a:lnTo>
                  <a:lnTo>
                    <a:pt x="19" y="10"/>
                  </a:lnTo>
                  <a:lnTo>
                    <a:pt x="16" y="12"/>
                  </a:lnTo>
                  <a:lnTo>
                    <a:pt x="7" y="12"/>
                  </a:lnTo>
                  <a:lnTo>
                    <a:pt x="7" y="14"/>
                  </a:lnTo>
                  <a:lnTo>
                    <a:pt x="14" y="17"/>
                  </a:lnTo>
                  <a:lnTo>
                    <a:pt x="19" y="17"/>
                  </a:lnTo>
                  <a:lnTo>
                    <a:pt x="14" y="19"/>
                  </a:lnTo>
                  <a:lnTo>
                    <a:pt x="9" y="19"/>
                  </a:lnTo>
                  <a:lnTo>
                    <a:pt x="5" y="14"/>
                  </a:lnTo>
                  <a:lnTo>
                    <a:pt x="0" y="17"/>
                  </a:lnTo>
                  <a:lnTo>
                    <a:pt x="2" y="22"/>
                  </a:lnTo>
                  <a:lnTo>
                    <a:pt x="2" y="22"/>
                  </a:lnTo>
                  <a:lnTo>
                    <a:pt x="2" y="2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74" name="Gabon">
              <a:extLst>
                <a:ext uri="{FF2B5EF4-FFF2-40B4-BE49-F238E27FC236}">
                  <a16:creationId xmlns:a16="http://schemas.microsoft.com/office/drawing/2014/main" xmlns="" id="{7002FE4A-2838-4664-9AEC-42BE912860CC}"/>
                </a:ext>
              </a:extLst>
            </p:cNvPr>
            <p:cNvSpPr>
              <a:spLocks/>
            </p:cNvSpPr>
            <p:nvPr/>
          </p:nvSpPr>
          <p:spPr bwMode="auto">
            <a:xfrm>
              <a:off x="6106643" y="4279597"/>
              <a:ext cx="145309" cy="156661"/>
            </a:xfrm>
            <a:custGeom>
              <a:avLst/>
              <a:gdLst>
                <a:gd name="T0" fmla="*/ 59 w 128"/>
                <a:gd name="T1" fmla="*/ 0 h 138"/>
                <a:gd name="T2" fmla="*/ 61 w 128"/>
                <a:gd name="T3" fmla="*/ 0 h 138"/>
                <a:gd name="T4" fmla="*/ 71 w 128"/>
                <a:gd name="T5" fmla="*/ 0 h 138"/>
                <a:gd name="T6" fmla="*/ 80 w 128"/>
                <a:gd name="T7" fmla="*/ 0 h 138"/>
                <a:gd name="T8" fmla="*/ 85 w 128"/>
                <a:gd name="T9" fmla="*/ 0 h 138"/>
                <a:gd name="T10" fmla="*/ 90 w 128"/>
                <a:gd name="T11" fmla="*/ 0 h 138"/>
                <a:gd name="T12" fmla="*/ 97 w 128"/>
                <a:gd name="T13" fmla="*/ 0 h 138"/>
                <a:gd name="T14" fmla="*/ 99 w 128"/>
                <a:gd name="T15" fmla="*/ 3 h 138"/>
                <a:gd name="T16" fmla="*/ 97 w 128"/>
                <a:gd name="T17" fmla="*/ 7 h 138"/>
                <a:gd name="T18" fmla="*/ 99 w 128"/>
                <a:gd name="T19" fmla="*/ 17 h 138"/>
                <a:gd name="T20" fmla="*/ 99 w 128"/>
                <a:gd name="T21" fmla="*/ 24 h 138"/>
                <a:gd name="T22" fmla="*/ 104 w 128"/>
                <a:gd name="T23" fmla="*/ 22 h 138"/>
                <a:gd name="T24" fmla="*/ 113 w 128"/>
                <a:gd name="T25" fmla="*/ 22 h 138"/>
                <a:gd name="T26" fmla="*/ 125 w 128"/>
                <a:gd name="T27" fmla="*/ 19 h 138"/>
                <a:gd name="T28" fmla="*/ 128 w 128"/>
                <a:gd name="T29" fmla="*/ 29 h 138"/>
                <a:gd name="T30" fmla="*/ 128 w 128"/>
                <a:gd name="T31" fmla="*/ 34 h 138"/>
                <a:gd name="T32" fmla="*/ 123 w 128"/>
                <a:gd name="T33" fmla="*/ 38 h 138"/>
                <a:gd name="T34" fmla="*/ 118 w 128"/>
                <a:gd name="T35" fmla="*/ 45 h 138"/>
                <a:gd name="T36" fmla="*/ 121 w 128"/>
                <a:gd name="T37" fmla="*/ 48 h 138"/>
                <a:gd name="T38" fmla="*/ 118 w 128"/>
                <a:gd name="T39" fmla="*/ 50 h 138"/>
                <a:gd name="T40" fmla="*/ 116 w 128"/>
                <a:gd name="T41" fmla="*/ 52 h 138"/>
                <a:gd name="T42" fmla="*/ 118 w 128"/>
                <a:gd name="T43" fmla="*/ 57 h 138"/>
                <a:gd name="T44" fmla="*/ 121 w 128"/>
                <a:gd name="T45" fmla="*/ 60 h 138"/>
                <a:gd name="T46" fmla="*/ 125 w 128"/>
                <a:gd name="T47" fmla="*/ 64 h 138"/>
                <a:gd name="T48" fmla="*/ 128 w 128"/>
                <a:gd name="T49" fmla="*/ 71 h 138"/>
                <a:gd name="T50" fmla="*/ 121 w 128"/>
                <a:gd name="T51" fmla="*/ 97 h 138"/>
                <a:gd name="T52" fmla="*/ 121 w 128"/>
                <a:gd name="T53" fmla="*/ 107 h 138"/>
                <a:gd name="T54" fmla="*/ 118 w 128"/>
                <a:gd name="T55" fmla="*/ 102 h 138"/>
                <a:gd name="T56" fmla="*/ 109 w 128"/>
                <a:gd name="T57" fmla="*/ 102 h 138"/>
                <a:gd name="T58" fmla="*/ 102 w 128"/>
                <a:gd name="T59" fmla="*/ 102 h 138"/>
                <a:gd name="T60" fmla="*/ 95 w 128"/>
                <a:gd name="T61" fmla="*/ 100 h 138"/>
                <a:gd name="T62" fmla="*/ 85 w 128"/>
                <a:gd name="T63" fmla="*/ 90 h 138"/>
                <a:gd name="T64" fmla="*/ 85 w 128"/>
                <a:gd name="T65" fmla="*/ 97 h 138"/>
                <a:gd name="T66" fmla="*/ 76 w 128"/>
                <a:gd name="T67" fmla="*/ 102 h 138"/>
                <a:gd name="T68" fmla="*/ 71 w 128"/>
                <a:gd name="T69" fmla="*/ 105 h 138"/>
                <a:gd name="T70" fmla="*/ 64 w 128"/>
                <a:gd name="T71" fmla="*/ 105 h 138"/>
                <a:gd name="T72" fmla="*/ 59 w 128"/>
                <a:gd name="T73" fmla="*/ 107 h 138"/>
                <a:gd name="T74" fmla="*/ 59 w 128"/>
                <a:gd name="T75" fmla="*/ 114 h 138"/>
                <a:gd name="T76" fmla="*/ 66 w 128"/>
                <a:gd name="T77" fmla="*/ 112 h 138"/>
                <a:gd name="T78" fmla="*/ 71 w 128"/>
                <a:gd name="T79" fmla="*/ 116 h 138"/>
                <a:gd name="T80" fmla="*/ 73 w 128"/>
                <a:gd name="T81" fmla="*/ 133 h 138"/>
                <a:gd name="T82" fmla="*/ 64 w 128"/>
                <a:gd name="T83" fmla="*/ 128 h 138"/>
                <a:gd name="T84" fmla="*/ 59 w 128"/>
                <a:gd name="T85" fmla="*/ 131 h 138"/>
                <a:gd name="T86" fmla="*/ 57 w 128"/>
                <a:gd name="T87" fmla="*/ 133 h 138"/>
                <a:gd name="T88" fmla="*/ 52 w 128"/>
                <a:gd name="T89" fmla="*/ 138 h 138"/>
                <a:gd name="T90" fmla="*/ 47 w 128"/>
                <a:gd name="T91" fmla="*/ 133 h 138"/>
                <a:gd name="T92" fmla="*/ 38 w 128"/>
                <a:gd name="T93" fmla="*/ 123 h 138"/>
                <a:gd name="T94" fmla="*/ 21 w 128"/>
                <a:gd name="T95" fmla="*/ 109 h 138"/>
                <a:gd name="T96" fmla="*/ 17 w 128"/>
                <a:gd name="T97" fmla="*/ 102 h 138"/>
                <a:gd name="T98" fmla="*/ 12 w 128"/>
                <a:gd name="T99" fmla="*/ 95 h 138"/>
                <a:gd name="T100" fmla="*/ 7 w 128"/>
                <a:gd name="T101" fmla="*/ 83 h 138"/>
                <a:gd name="T102" fmla="*/ 5 w 128"/>
                <a:gd name="T103" fmla="*/ 76 h 138"/>
                <a:gd name="T104" fmla="*/ 0 w 128"/>
                <a:gd name="T105" fmla="*/ 64 h 138"/>
                <a:gd name="T106" fmla="*/ 9 w 128"/>
                <a:gd name="T107" fmla="*/ 62 h 138"/>
                <a:gd name="T108" fmla="*/ 12 w 128"/>
                <a:gd name="T109" fmla="*/ 45 h 138"/>
                <a:gd name="T110" fmla="*/ 24 w 128"/>
                <a:gd name="T111" fmla="*/ 45 h 138"/>
                <a:gd name="T112" fmla="*/ 12 w 128"/>
                <a:gd name="T113" fmla="*/ 36 h 138"/>
                <a:gd name="T114" fmla="*/ 17 w 128"/>
                <a:gd name="T115" fmla="*/ 29 h 138"/>
                <a:gd name="T116" fmla="*/ 24 w 128"/>
                <a:gd name="T117" fmla="*/ 29 h 138"/>
                <a:gd name="T118" fmla="*/ 26 w 128"/>
                <a:gd name="T119" fmla="*/ 29 h 138"/>
                <a:gd name="T120" fmla="*/ 57 w 128"/>
                <a:gd name="T121" fmla="*/ 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8" h="138">
                  <a:moveTo>
                    <a:pt x="57" y="3"/>
                  </a:moveTo>
                  <a:lnTo>
                    <a:pt x="59" y="0"/>
                  </a:lnTo>
                  <a:lnTo>
                    <a:pt x="59" y="0"/>
                  </a:lnTo>
                  <a:lnTo>
                    <a:pt x="61" y="0"/>
                  </a:lnTo>
                  <a:lnTo>
                    <a:pt x="64" y="0"/>
                  </a:lnTo>
                  <a:lnTo>
                    <a:pt x="71" y="0"/>
                  </a:lnTo>
                  <a:lnTo>
                    <a:pt x="73" y="0"/>
                  </a:lnTo>
                  <a:lnTo>
                    <a:pt x="80" y="0"/>
                  </a:lnTo>
                  <a:lnTo>
                    <a:pt x="83" y="0"/>
                  </a:lnTo>
                  <a:lnTo>
                    <a:pt x="85" y="0"/>
                  </a:lnTo>
                  <a:lnTo>
                    <a:pt x="87" y="0"/>
                  </a:lnTo>
                  <a:lnTo>
                    <a:pt x="90" y="0"/>
                  </a:lnTo>
                  <a:lnTo>
                    <a:pt x="95" y="0"/>
                  </a:lnTo>
                  <a:lnTo>
                    <a:pt x="97" y="0"/>
                  </a:lnTo>
                  <a:lnTo>
                    <a:pt x="97" y="0"/>
                  </a:lnTo>
                  <a:lnTo>
                    <a:pt x="99" y="3"/>
                  </a:lnTo>
                  <a:lnTo>
                    <a:pt x="99" y="3"/>
                  </a:lnTo>
                  <a:lnTo>
                    <a:pt x="97" y="7"/>
                  </a:lnTo>
                  <a:lnTo>
                    <a:pt x="99" y="10"/>
                  </a:lnTo>
                  <a:lnTo>
                    <a:pt x="99" y="17"/>
                  </a:lnTo>
                  <a:lnTo>
                    <a:pt x="99" y="19"/>
                  </a:lnTo>
                  <a:lnTo>
                    <a:pt x="99" y="24"/>
                  </a:lnTo>
                  <a:lnTo>
                    <a:pt x="102" y="24"/>
                  </a:lnTo>
                  <a:lnTo>
                    <a:pt x="104" y="22"/>
                  </a:lnTo>
                  <a:lnTo>
                    <a:pt x="109" y="24"/>
                  </a:lnTo>
                  <a:lnTo>
                    <a:pt x="113" y="22"/>
                  </a:lnTo>
                  <a:lnTo>
                    <a:pt x="118" y="19"/>
                  </a:lnTo>
                  <a:lnTo>
                    <a:pt x="125" y="19"/>
                  </a:lnTo>
                  <a:lnTo>
                    <a:pt x="128" y="22"/>
                  </a:lnTo>
                  <a:lnTo>
                    <a:pt x="128" y="29"/>
                  </a:lnTo>
                  <a:lnTo>
                    <a:pt x="125" y="31"/>
                  </a:lnTo>
                  <a:lnTo>
                    <a:pt x="128" y="34"/>
                  </a:lnTo>
                  <a:lnTo>
                    <a:pt x="128" y="38"/>
                  </a:lnTo>
                  <a:lnTo>
                    <a:pt x="123" y="38"/>
                  </a:lnTo>
                  <a:lnTo>
                    <a:pt x="118" y="41"/>
                  </a:lnTo>
                  <a:lnTo>
                    <a:pt x="118" y="45"/>
                  </a:lnTo>
                  <a:lnTo>
                    <a:pt x="118" y="45"/>
                  </a:lnTo>
                  <a:lnTo>
                    <a:pt x="121" y="48"/>
                  </a:lnTo>
                  <a:lnTo>
                    <a:pt x="118" y="50"/>
                  </a:lnTo>
                  <a:lnTo>
                    <a:pt x="118" y="50"/>
                  </a:lnTo>
                  <a:lnTo>
                    <a:pt x="116" y="52"/>
                  </a:lnTo>
                  <a:lnTo>
                    <a:pt x="116" y="52"/>
                  </a:lnTo>
                  <a:lnTo>
                    <a:pt x="116" y="55"/>
                  </a:lnTo>
                  <a:lnTo>
                    <a:pt x="118" y="57"/>
                  </a:lnTo>
                  <a:lnTo>
                    <a:pt x="121" y="57"/>
                  </a:lnTo>
                  <a:lnTo>
                    <a:pt x="121" y="60"/>
                  </a:lnTo>
                  <a:lnTo>
                    <a:pt x="125" y="62"/>
                  </a:lnTo>
                  <a:lnTo>
                    <a:pt x="125" y="64"/>
                  </a:lnTo>
                  <a:lnTo>
                    <a:pt x="128" y="67"/>
                  </a:lnTo>
                  <a:lnTo>
                    <a:pt x="128" y="71"/>
                  </a:lnTo>
                  <a:lnTo>
                    <a:pt x="125" y="81"/>
                  </a:lnTo>
                  <a:lnTo>
                    <a:pt x="121" y="97"/>
                  </a:lnTo>
                  <a:lnTo>
                    <a:pt x="121" y="102"/>
                  </a:lnTo>
                  <a:lnTo>
                    <a:pt x="121" y="107"/>
                  </a:lnTo>
                  <a:lnTo>
                    <a:pt x="118" y="107"/>
                  </a:lnTo>
                  <a:lnTo>
                    <a:pt x="118" y="102"/>
                  </a:lnTo>
                  <a:lnTo>
                    <a:pt x="113" y="100"/>
                  </a:lnTo>
                  <a:lnTo>
                    <a:pt x="109" y="102"/>
                  </a:lnTo>
                  <a:lnTo>
                    <a:pt x="106" y="102"/>
                  </a:lnTo>
                  <a:lnTo>
                    <a:pt x="102" y="102"/>
                  </a:lnTo>
                  <a:lnTo>
                    <a:pt x="97" y="105"/>
                  </a:lnTo>
                  <a:lnTo>
                    <a:pt x="95" y="100"/>
                  </a:lnTo>
                  <a:lnTo>
                    <a:pt x="90" y="90"/>
                  </a:lnTo>
                  <a:lnTo>
                    <a:pt x="85" y="90"/>
                  </a:lnTo>
                  <a:lnTo>
                    <a:pt x="85" y="93"/>
                  </a:lnTo>
                  <a:lnTo>
                    <a:pt x="85" y="97"/>
                  </a:lnTo>
                  <a:lnTo>
                    <a:pt x="83" y="102"/>
                  </a:lnTo>
                  <a:lnTo>
                    <a:pt x="76" y="102"/>
                  </a:lnTo>
                  <a:lnTo>
                    <a:pt x="73" y="102"/>
                  </a:lnTo>
                  <a:lnTo>
                    <a:pt x="71" y="105"/>
                  </a:lnTo>
                  <a:lnTo>
                    <a:pt x="69" y="107"/>
                  </a:lnTo>
                  <a:lnTo>
                    <a:pt x="64" y="105"/>
                  </a:lnTo>
                  <a:lnTo>
                    <a:pt x="59" y="105"/>
                  </a:lnTo>
                  <a:lnTo>
                    <a:pt x="59" y="107"/>
                  </a:lnTo>
                  <a:lnTo>
                    <a:pt x="59" y="109"/>
                  </a:lnTo>
                  <a:lnTo>
                    <a:pt x="59" y="114"/>
                  </a:lnTo>
                  <a:lnTo>
                    <a:pt x="61" y="114"/>
                  </a:lnTo>
                  <a:lnTo>
                    <a:pt x="66" y="112"/>
                  </a:lnTo>
                  <a:lnTo>
                    <a:pt x="69" y="114"/>
                  </a:lnTo>
                  <a:lnTo>
                    <a:pt x="71" y="116"/>
                  </a:lnTo>
                  <a:lnTo>
                    <a:pt x="73" y="128"/>
                  </a:lnTo>
                  <a:lnTo>
                    <a:pt x="73" y="133"/>
                  </a:lnTo>
                  <a:lnTo>
                    <a:pt x="66" y="128"/>
                  </a:lnTo>
                  <a:lnTo>
                    <a:pt x="64" y="128"/>
                  </a:lnTo>
                  <a:lnTo>
                    <a:pt x="64" y="131"/>
                  </a:lnTo>
                  <a:lnTo>
                    <a:pt x="59" y="131"/>
                  </a:lnTo>
                  <a:lnTo>
                    <a:pt x="57" y="131"/>
                  </a:lnTo>
                  <a:lnTo>
                    <a:pt x="57" y="133"/>
                  </a:lnTo>
                  <a:lnTo>
                    <a:pt x="52" y="138"/>
                  </a:lnTo>
                  <a:lnTo>
                    <a:pt x="52" y="138"/>
                  </a:lnTo>
                  <a:lnTo>
                    <a:pt x="47" y="135"/>
                  </a:lnTo>
                  <a:lnTo>
                    <a:pt x="47" y="133"/>
                  </a:lnTo>
                  <a:lnTo>
                    <a:pt x="40" y="128"/>
                  </a:lnTo>
                  <a:lnTo>
                    <a:pt x="38" y="123"/>
                  </a:lnTo>
                  <a:lnTo>
                    <a:pt x="28" y="116"/>
                  </a:lnTo>
                  <a:lnTo>
                    <a:pt x="21" y="109"/>
                  </a:lnTo>
                  <a:lnTo>
                    <a:pt x="24" y="107"/>
                  </a:lnTo>
                  <a:lnTo>
                    <a:pt x="17" y="102"/>
                  </a:lnTo>
                  <a:lnTo>
                    <a:pt x="14" y="97"/>
                  </a:lnTo>
                  <a:lnTo>
                    <a:pt x="12" y="95"/>
                  </a:lnTo>
                  <a:lnTo>
                    <a:pt x="12" y="88"/>
                  </a:lnTo>
                  <a:lnTo>
                    <a:pt x="7" y="83"/>
                  </a:lnTo>
                  <a:lnTo>
                    <a:pt x="7" y="78"/>
                  </a:lnTo>
                  <a:lnTo>
                    <a:pt x="5" y="76"/>
                  </a:lnTo>
                  <a:lnTo>
                    <a:pt x="0" y="67"/>
                  </a:lnTo>
                  <a:lnTo>
                    <a:pt x="0" y="64"/>
                  </a:lnTo>
                  <a:lnTo>
                    <a:pt x="5" y="67"/>
                  </a:lnTo>
                  <a:lnTo>
                    <a:pt x="9" y="62"/>
                  </a:lnTo>
                  <a:lnTo>
                    <a:pt x="12" y="50"/>
                  </a:lnTo>
                  <a:lnTo>
                    <a:pt x="12" y="45"/>
                  </a:lnTo>
                  <a:lnTo>
                    <a:pt x="14" y="48"/>
                  </a:lnTo>
                  <a:lnTo>
                    <a:pt x="24" y="45"/>
                  </a:lnTo>
                  <a:lnTo>
                    <a:pt x="17" y="43"/>
                  </a:lnTo>
                  <a:lnTo>
                    <a:pt x="12" y="36"/>
                  </a:lnTo>
                  <a:lnTo>
                    <a:pt x="17" y="36"/>
                  </a:lnTo>
                  <a:lnTo>
                    <a:pt x="17" y="29"/>
                  </a:lnTo>
                  <a:lnTo>
                    <a:pt x="21" y="31"/>
                  </a:lnTo>
                  <a:lnTo>
                    <a:pt x="24" y="29"/>
                  </a:lnTo>
                  <a:lnTo>
                    <a:pt x="26" y="29"/>
                  </a:lnTo>
                  <a:lnTo>
                    <a:pt x="26" y="29"/>
                  </a:lnTo>
                  <a:lnTo>
                    <a:pt x="57" y="29"/>
                  </a:lnTo>
                  <a:lnTo>
                    <a:pt x="57" y="3"/>
                  </a:lnTo>
                  <a:lnTo>
                    <a:pt x="57" y="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76" name="Finland">
              <a:extLst>
                <a:ext uri="{FF2B5EF4-FFF2-40B4-BE49-F238E27FC236}">
                  <a16:creationId xmlns:a16="http://schemas.microsoft.com/office/drawing/2014/main" xmlns="" id="{2B4374EC-1F37-4AB1-9B05-93B254445D44}"/>
                </a:ext>
              </a:extLst>
            </p:cNvPr>
            <p:cNvSpPr>
              <a:spLocks noEditPoints="1"/>
            </p:cNvSpPr>
            <p:nvPr/>
          </p:nvSpPr>
          <p:spPr bwMode="auto">
            <a:xfrm>
              <a:off x="6289415" y="2126074"/>
              <a:ext cx="254291" cy="456361"/>
            </a:xfrm>
            <a:custGeom>
              <a:avLst/>
              <a:gdLst>
                <a:gd name="T0" fmla="*/ 84 w 95"/>
                <a:gd name="T1" fmla="*/ 145 h 170"/>
                <a:gd name="T2" fmla="*/ 94 w 95"/>
                <a:gd name="T3" fmla="*/ 120 h 170"/>
                <a:gd name="T4" fmla="*/ 86 w 95"/>
                <a:gd name="T5" fmla="*/ 103 h 170"/>
                <a:gd name="T6" fmla="*/ 82 w 95"/>
                <a:gd name="T7" fmla="*/ 92 h 170"/>
                <a:gd name="T8" fmla="*/ 79 w 95"/>
                <a:gd name="T9" fmla="*/ 83 h 170"/>
                <a:gd name="T10" fmla="*/ 75 w 95"/>
                <a:gd name="T11" fmla="*/ 65 h 170"/>
                <a:gd name="T12" fmla="*/ 72 w 95"/>
                <a:gd name="T13" fmla="*/ 45 h 170"/>
                <a:gd name="T14" fmla="*/ 65 w 95"/>
                <a:gd name="T15" fmla="*/ 35 h 170"/>
                <a:gd name="T16" fmla="*/ 59 w 95"/>
                <a:gd name="T17" fmla="*/ 24 h 170"/>
                <a:gd name="T18" fmla="*/ 62 w 95"/>
                <a:gd name="T19" fmla="*/ 15 h 170"/>
                <a:gd name="T20" fmla="*/ 58 w 95"/>
                <a:gd name="T21" fmla="*/ 6 h 170"/>
                <a:gd name="T22" fmla="*/ 46 w 95"/>
                <a:gd name="T23" fmla="*/ 0 h 170"/>
                <a:gd name="T24" fmla="*/ 39 w 95"/>
                <a:gd name="T25" fmla="*/ 3 h 170"/>
                <a:gd name="T26" fmla="*/ 37 w 95"/>
                <a:gd name="T27" fmla="*/ 10 h 170"/>
                <a:gd name="T28" fmla="*/ 36 w 95"/>
                <a:gd name="T29" fmla="*/ 22 h 170"/>
                <a:gd name="T30" fmla="*/ 28 w 95"/>
                <a:gd name="T31" fmla="*/ 26 h 170"/>
                <a:gd name="T32" fmla="*/ 15 w 95"/>
                <a:gd name="T33" fmla="*/ 27 h 170"/>
                <a:gd name="T34" fmla="*/ 5 w 95"/>
                <a:gd name="T35" fmla="*/ 16 h 170"/>
                <a:gd name="T36" fmla="*/ 1 w 95"/>
                <a:gd name="T37" fmla="*/ 21 h 170"/>
                <a:gd name="T38" fmla="*/ 7 w 95"/>
                <a:gd name="T39" fmla="*/ 28 h 170"/>
                <a:gd name="T40" fmla="*/ 18 w 95"/>
                <a:gd name="T41" fmla="*/ 33 h 170"/>
                <a:gd name="T42" fmla="*/ 23 w 95"/>
                <a:gd name="T43" fmla="*/ 37 h 170"/>
                <a:gd name="T44" fmla="*/ 23 w 95"/>
                <a:gd name="T45" fmla="*/ 47 h 170"/>
                <a:gd name="T46" fmla="*/ 27 w 95"/>
                <a:gd name="T47" fmla="*/ 55 h 170"/>
                <a:gd name="T48" fmla="*/ 27 w 95"/>
                <a:gd name="T49" fmla="*/ 66 h 170"/>
                <a:gd name="T50" fmla="*/ 32 w 95"/>
                <a:gd name="T51" fmla="*/ 76 h 170"/>
                <a:gd name="T52" fmla="*/ 42 w 95"/>
                <a:gd name="T53" fmla="*/ 81 h 170"/>
                <a:gd name="T54" fmla="*/ 44 w 95"/>
                <a:gd name="T55" fmla="*/ 89 h 170"/>
                <a:gd name="T56" fmla="*/ 41 w 95"/>
                <a:gd name="T57" fmla="*/ 91 h 170"/>
                <a:gd name="T58" fmla="*/ 34 w 95"/>
                <a:gd name="T59" fmla="*/ 97 h 170"/>
                <a:gd name="T60" fmla="*/ 29 w 95"/>
                <a:gd name="T61" fmla="*/ 103 h 170"/>
                <a:gd name="T62" fmla="*/ 25 w 95"/>
                <a:gd name="T63" fmla="*/ 108 h 170"/>
                <a:gd name="T64" fmla="*/ 23 w 95"/>
                <a:gd name="T65" fmla="*/ 111 h 170"/>
                <a:gd name="T66" fmla="*/ 22 w 95"/>
                <a:gd name="T67" fmla="*/ 115 h 170"/>
                <a:gd name="T68" fmla="*/ 18 w 95"/>
                <a:gd name="T69" fmla="*/ 119 h 170"/>
                <a:gd name="T70" fmla="*/ 14 w 95"/>
                <a:gd name="T71" fmla="*/ 121 h 170"/>
                <a:gd name="T72" fmla="*/ 13 w 95"/>
                <a:gd name="T73" fmla="*/ 128 h 170"/>
                <a:gd name="T74" fmla="*/ 16 w 95"/>
                <a:gd name="T75" fmla="*/ 132 h 170"/>
                <a:gd name="T76" fmla="*/ 17 w 95"/>
                <a:gd name="T77" fmla="*/ 140 h 170"/>
                <a:gd name="T78" fmla="*/ 18 w 95"/>
                <a:gd name="T79" fmla="*/ 148 h 170"/>
                <a:gd name="T80" fmla="*/ 17 w 95"/>
                <a:gd name="T81" fmla="*/ 158 h 170"/>
                <a:gd name="T82" fmla="*/ 24 w 95"/>
                <a:gd name="T83" fmla="*/ 160 h 170"/>
                <a:gd name="T84" fmla="*/ 29 w 95"/>
                <a:gd name="T85" fmla="*/ 162 h 170"/>
                <a:gd name="T86" fmla="*/ 34 w 95"/>
                <a:gd name="T87" fmla="*/ 167 h 170"/>
                <a:gd name="T88" fmla="*/ 36 w 95"/>
                <a:gd name="T89" fmla="*/ 167 h 170"/>
                <a:gd name="T90" fmla="*/ 44 w 95"/>
                <a:gd name="T91" fmla="*/ 165 h 170"/>
                <a:gd name="T92" fmla="*/ 54 w 95"/>
                <a:gd name="T93" fmla="*/ 160 h 170"/>
                <a:gd name="T94" fmla="*/ 56 w 95"/>
                <a:gd name="T95" fmla="*/ 160 h 170"/>
                <a:gd name="T96" fmla="*/ 59 w 95"/>
                <a:gd name="T97" fmla="*/ 158 h 170"/>
                <a:gd name="T98" fmla="*/ 62 w 95"/>
                <a:gd name="T99" fmla="*/ 160 h 170"/>
                <a:gd name="T100" fmla="*/ 71 w 95"/>
                <a:gd name="T101" fmla="*/ 158 h 170"/>
                <a:gd name="T102" fmla="*/ 74 w 95"/>
                <a:gd name="T103"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 h="170">
                  <a:moveTo>
                    <a:pt x="75" y="157"/>
                  </a:moveTo>
                  <a:cubicBezTo>
                    <a:pt x="75" y="155"/>
                    <a:pt x="75" y="155"/>
                    <a:pt x="75" y="155"/>
                  </a:cubicBezTo>
                  <a:cubicBezTo>
                    <a:pt x="79" y="150"/>
                    <a:pt x="79" y="150"/>
                    <a:pt x="79" y="150"/>
                  </a:cubicBezTo>
                  <a:cubicBezTo>
                    <a:pt x="81" y="149"/>
                    <a:pt x="81" y="149"/>
                    <a:pt x="81" y="149"/>
                  </a:cubicBezTo>
                  <a:cubicBezTo>
                    <a:pt x="84" y="145"/>
                    <a:pt x="84" y="145"/>
                    <a:pt x="84" y="145"/>
                  </a:cubicBezTo>
                  <a:cubicBezTo>
                    <a:pt x="86" y="141"/>
                    <a:pt x="86" y="141"/>
                    <a:pt x="86" y="141"/>
                  </a:cubicBezTo>
                  <a:cubicBezTo>
                    <a:pt x="88" y="136"/>
                    <a:pt x="88" y="136"/>
                    <a:pt x="88" y="136"/>
                  </a:cubicBezTo>
                  <a:cubicBezTo>
                    <a:pt x="92" y="130"/>
                    <a:pt x="92" y="130"/>
                    <a:pt x="92" y="130"/>
                  </a:cubicBezTo>
                  <a:cubicBezTo>
                    <a:pt x="95" y="123"/>
                    <a:pt x="95" y="123"/>
                    <a:pt x="95" y="123"/>
                  </a:cubicBezTo>
                  <a:cubicBezTo>
                    <a:pt x="94" y="120"/>
                    <a:pt x="94" y="120"/>
                    <a:pt x="94" y="120"/>
                  </a:cubicBezTo>
                  <a:cubicBezTo>
                    <a:pt x="90" y="115"/>
                    <a:pt x="90" y="115"/>
                    <a:pt x="90" y="115"/>
                  </a:cubicBezTo>
                  <a:cubicBezTo>
                    <a:pt x="88" y="115"/>
                    <a:pt x="88" y="115"/>
                    <a:pt x="88" y="115"/>
                  </a:cubicBezTo>
                  <a:cubicBezTo>
                    <a:pt x="83" y="108"/>
                    <a:pt x="83" y="108"/>
                    <a:pt x="83" y="108"/>
                  </a:cubicBezTo>
                  <a:cubicBezTo>
                    <a:pt x="84" y="106"/>
                    <a:pt x="84" y="106"/>
                    <a:pt x="84" y="106"/>
                  </a:cubicBezTo>
                  <a:cubicBezTo>
                    <a:pt x="86" y="103"/>
                    <a:pt x="86" y="103"/>
                    <a:pt x="86" y="103"/>
                  </a:cubicBezTo>
                  <a:cubicBezTo>
                    <a:pt x="86" y="100"/>
                    <a:pt x="86" y="100"/>
                    <a:pt x="86" y="100"/>
                  </a:cubicBezTo>
                  <a:cubicBezTo>
                    <a:pt x="83" y="98"/>
                    <a:pt x="83" y="98"/>
                    <a:pt x="83" y="98"/>
                  </a:cubicBezTo>
                  <a:cubicBezTo>
                    <a:pt x="82" y="96"/>
                    <a:pt x="82" y="96"/>
                    <a:pt x="82" y="96"/>
                  </a:cubicBezTo>
                  <a:cubicBezTo>
                    <a:pt x="82" y="93"/>
                    <a:pt x="82" y="93"/>
                    <a:pt x="82" y="93"/>
                  </a:cubicBezTo>
                  <a:cubicBezTo>
                    <a:pt x="82" y="92"/>
                    <a:pt x="82" y="92"/>
                    <a:pt x="82" y="92"/>
                  </a:cubicBezTo>
                  <a:cubicBezTo>
                    <a:pt x="82" y="90"/>
                    <a:pt x="82" y="90"/>
                    <a:pt x="82" y="90"/>
                  </a:cubicBezTo>
                  <a:cubicBezTo>
                    <a:pt x="79" y="90"/>
                    <a:pt x="79" y="90"/>
                    <a:pt x="79" y="90"/>
                  </a:cubicBezTo>
                  <a:cubicBezTo>
                    <a:pt x="78" y="88"/>
                    <a:pt x="78" y="88"/>
                    <a:pt x="78" y="88"/>
                  </a:cubicBezTo>
                  <a:cubicBezTo>
                    <a:pt x="78" y="85"/>
                    <a:pt x="78" y="85"/>
                    <a:pt x="78" y="85"/>
                  </a:cubicBezTo>
                  <a:cubicBezTo>
                    <a:pt x="79" y="83"/>
                    <a:pt x="79" y="83"/>
                    <a:pt x="79" y="83"/>
                  </a:cubicBezTo>
                  <a:cubicBezTo>
                    <a:pt x="77" y="83"/>
                    <a:pt x="77" y="83"/>
                    <a:pt x="77" y="83"/>
                  </a:cubicBezTo>
                  <a:cubicBezTo>
                    <a:pt x="77" y="81"/>
                    <a:pt x="77" y="81"/>
                    <a:pt x="77" y="81"/>
                  </a:cubicBezTo>
                  <a:cubicBezTo>
                    <a:pt x="78" y="75"/>
                    <a:pt x="78" y="75"/>
                    <a:pt x="78" y="75"/>
                  </a:cubicBezTo>
                  <a:cubicBezTo>
                    <a:pt x="80" y="75"/>
                    <a:pt x="80" y="75"/>
                    <a:pt x="80" y="75"/>
                  </a:cubicBezTo>
                  <a:cubicBezTo>
                    <a:pt x="75" y="65"/>
                    <a:pt x="75" y="65"/>
                    <a:pt x="75" y="65"/>
                  </a:cubicBezTo>
                  <a:cubicBezTo>
                    <a:pt x="71" y="58"/>
                    <a:pt x="71" y="58"/>
                    <a:pt x="71" y="58"/>
                  </a:cubicBezTo>
                  <a:cubicBezTo>
                    <a:pt x="71" y="55"/>
                    <a:pt x="71" y="55"/>
                    <a:pt x="71" y="55"/>
                  </a:cubicBezTo>
                  <a:cubicBezTo>
                    <a:pt x="68" y="53"/>
                    <a:pt x="68" y="53"/>
                    <a:pt x="68" y="53"/>
                  </a:cubicBezTo>
                  <a:cubicBezTo>
                    <a:pt x="70" y="48"/>
                    <a:pt x="70" y="48"/>
                    <a:pt x="70" y="48"/>
                  </a:cubicBezTo>
                  <a:cubicBezTo>
                    <a:pt x="72" y="45"/>
                    <a:pt x="72" y="45"/>
                    <a:pt x="72" y="45"/>
                  </a:cubicBezTo>
                  <a:cubicBezTo>
                    <a:pt x="73" y="42"/>
                    <a:pt x="73" y="42"/>
                    <a:pt x="73" y="42"/>
                  </a:cubicBezTo>
                  <a:cubicBezTo>
                    <a:pt x="72" y="41"/>
                    <a:pt x="72" y="41"/>
                    <a:pt x="72" y="41"/>
                  </a:cubicBezTo>
                  <a:cubicBezTo>
                    <a:pt x="67" y="38"/>
                    <a:pt x="67" y="38"/>
                    <a:pt x="67" y="38"/>
                  </a:cubicBezTo>
                  <a:cubicBezTo>
                    <a:pt x="66" y="37"/>
                    <a:pt x="66" y="37"/>
                    <a:pt x="66" y="37"/>
                  </a:cubicBezTo>
                  <a:cubicBezTo>
                    <a:pt x="65" y="35"/>
                    <a:pt x="65" y="35"/>
                    <a:pt x="65" y="35"/>
                  </a:cubicBezTo>
                  <a:cubicBezTo>
                    <a:pt x="62" y="33"/>
                    <a:pt x="62" y="33"/>
                    <a:pt x="62" y="33"/>
                  </a:cubicBezTo>
                  <a:cubicBezTo>
                    <a:pt x="61" y="33"/>
                    <a:pt x="61" y="33"/>
                    <a:pt x="61" y="33"/>
                  </a:cubicBezTo>
                  <a:cubicBezTo>
                    <a:pt x="60" y="29"/>
                    <a:pt x="60" y="29"/>
                    <a:pt x="60" y="29"/>
                  </a:cubicBezTo>
                  <a:cubicBezTo>
                    <a:pt x="58" y="27"/>
                    <a:pt x="58" y="27"/>
                    <a:pt x="58" y="27"/>
                  </a:cubicBezTo>
                  <a:cubicBezTo>
                    <a:pt x="59" y="24"/>
                    <a:pt x="59" y="24"/>
                    <a:pt x="59" y="24"/>
                  </a:cubicBezTo>
                  <a:cubicBezTo>
                    <a:pt x="59" y="21"/>
                    <a:pt x="59" y="21"/>
                    <a:pt x="59" y="21"/>
                  </a:cubicBezTo>
                  <a:cubicBezTo>
                    <a:pt x="58" y="21"/>
                    <a:pt x="58" y="21"/>
                    <a:pt x="58" y="21"/>
                  </a:cubicBezTo>
                  <a:cubicBezTo>
                    <a:pt x="59" y="20"/>
                    <a:pt x="59" y="20"/>
                    <a:pt x="59" y="20"/>
                  </a:cubicBezTo>
                  <a:cubicBezTo>
                    <a:pt x="62" y="19"/>
                    <a:pt x="62" y="19"/>
                    <a:pt x="62" y="19"/>
                  </a:cubicBezTo>
                  <a:cubicBezTo>
                    <a:pt x="62" y="15"/>
                    <a:pt x="62" y="15"/>
                    <a:pt x="62" y="15"/>
                  </a:cubicBezTo>
                  <a:cubicBezTo>
                    <a:pt x="63" y="12"/>
                    <a:pt x="63" y="12"/>
                    <a:pt x="63" y="12"/>
                  </a:cubicBezTo>
                  <a:cubicBezTo>
                    <a:pt x="63" y="10"/>
                    <a:pt x="63" y="10"/>
                    <a:pt x="63" y="10"/>
                  </a:cubicBezTo>
                  <a:cubicBezTo>
                    <a:pt x="62" y="8"/>
                    <a:pt x="62" y="8"/>
                    <a:pt x="62" y="8"/>
                  </a:cubicBezTo>
                  <a:cubicBezTo>
                    <a:pt x="61" y="7"/>
                    <a:pt x="61" y="7"/>
                    <a:pt x="61" y="7"/>
                  </a:cubicBezTo>
                  <a:cubicBezTo>
                    <a:pt x="58" y="6"/>
                    <a:pt x="58" y="6"/>
                    <a:pt x="58" y="6"/>
                  </a:cubicBezTo>
                  <a:cubicBezTo>
                    <a:pt x="56" y="6"/>
                    <a:pt x="56" y="6"/>
                    <a:pt x="56" y="6"/>
                  </a:cubicBezTo>
                  <a:cubicBezTo>
                    <a:pt x="55" y="4"/>
                    <a:pt x="55" y="4"/>
                    <a:pt x="55" y="4"/>
                  </a:cubicBezTo>
                  <a:cubicBezTo>
                    <a:pt x="52" y="1"/>
                    <a:pt x="52" y="1"/>
                    <a:pt x="52" y="1"/>
                  </a:cubicBezTo>
                  <a:cubicBezTo>
                    <a:pt x="50" y="0"/>
                    <a:pt x="50" y="0"/>
                    <a:pt x="50" y="0"/>
                  </a:cubicBezTo>
                  <a:cubicBezTo>
                    <a:pt x="46" y="0"/>
                    <a:pt x="46" y="0"/>
                    <a:pt x="46" y="0"/>
                  </a:cubicBezTo>
                  <a:cubicBezTo>
                    <a:pt x="45" y="2"/>
                    <a:pt x="45" y="2"/>
                    <a:pt x="45" y="2"/>
                  </a:cubicBezTo>
                  <a:cubicBezTo>
                    <a:pt x="45" y="3"/>
                    <a:pt x="45" y="3"/>
                    <a:pt x="45" y="3"/>
                  </a:cubicBezTo>
                  <a:cubicBezTo>
                    <a:pt x="44" y="3"/>
                    <a:pt x="44" y="3"/>
                    <a:pt x="44" y="3"/>
                  </a:cubicBezTo>
                  <a:cubicBezTo>
                    <a:pt x="41" y="3"/>
                    <a:pt x="41" y="3"/>
                    <a:pt x="41" y="3"/>
                  </a:cubicBezTo>
                  <a:cubicBezTo>
                    <a:pt x="39" y="3"/>
                    <a:pt x="39" y="3"/>
                    <a:pt x="39" y="3"/>
                  </a:cubicBezTo>
                  <a:cubicBezTo>
                    <a:pt x="39" y="5"/>
                    <a:pt x="39" y="5"/>
                    <a:pt x="39" y="5"/>
                  </a:cubicBezTo>
                  <a:cubicBezTo>
                    <a:pt x="38" y="7"/>
                    <a:pt x="38" y="7"/>
                    <a:pt x="38" y="7"/>
                  </a:cubicBezTo>
                  <a:cubicBezTo>
                    <a:pt x="37" y="7"/>
                    <a:pt x="37" y="7"/>
                    <a:pt x="37" y="7"/>
                  </a:cubicBezTo>
                  <a:cubicBezTo>
                    <a:pt x="38" y="9"/>
                    <a:pt x="38" y="9"/>
                    <a:pt x="38" y="9"/>
                  </a:cubicBezTo>
                  <a:cubicBezTo>
                    <a:pt x="37" y="10"/>
                    <a:pt x="37" y="10"/>
                    <a:pt x="37" y="10"/>
                  </a:cubicBezTo>
                  <a:cubicBezTo>
                    <a:pt x="37" y="15"/>
                    <a:pt x="37" y="15"/>
                    <a:pt x="37" y="15"/>
                  </a:cubicBezTo>
                  <a:cubicBezTo>
                    <a:pt x="37" y="18"/>
                    <a:pt x="37" y="18"/>
                    <a:pt x="37" y="18"/>
                  </a:cubicBezTo>
                  <a:cubicBezTo>
                    <a:pt x="38" y="20"/>
                    <a:pt x="38" y="20"/>
                    <a:pt x="38" y="20"/>
                  </a:cubicBezTo>
                  <a:cubicBezTo>
                    <a:pt x="37" y="21"/>
                    <a:pt x="37" y="21"/>
                    <a:pt x="37" y="21"/>
                  </a:cubicBezTo>
                  <a:cubicBezTo>
                    <a:pt x="36" y="22"/>
                    <a:pt x="36" y="22"/>
                    <a:pt x="36" y="22"/>
                  </a:cubicBezTo>
                  <a:cubicBezTo>
                    <a:pt x="34" y="22"/>
                    <a:pt x="34" y="22"/>
                    <a:pt x="34" y="22"/>
                  </a:cubicBezTo>
                  <a:cubicBezTo>
                    <a:pt x="33" y="23"/>
                    <a:pt x="33" y="23"/>
                    <a:pt x="33" y="23"/>
                  </a:cubicBezTo>
                  <a:cubicBezTo>
                    <a:pt x="31" y="24"/>
                    <a:pt x="31" y="24"/>
                    <a:pt x="31" y="24"/>
                  </a:cubicBezTo>
                  <a:cubicBezTo>
                    <a:pt x="30" y="26"/>
                    <a:pt x="30" y="26"/>
                    <a:pt x="30" y="26"/>
                  </a:cubicBezTo>
                  <a:cubicBezTo>
                    <a:pt x="28" y="26"/>
                    <a:pt x="28" y="26"/>
                    <a:pt x="28" y="26"/>
                  </a:cubicBezTo>
                  <a:cubicBezTo>
                    <a:pt x="25" y="23"/>
                    <a:pt x="25" y="23"/>
                    <a:pt x="25" y="23"/>
                  </a:cubicBezTo>
                  <a:cubicBezTo>
                    <a:pt x="23" y="23"/>
                    <a:pt x="23" y="23"/>
                    <a:pt x="23" y="23"/>
                  </a:cubicBezTo>
                  <a:cubicBezTo>
                    <a:pt x="22" y="25"/>
                    <a:pt x="22" y="25"/>
                    <a:pt x="22" y="25"/>
                  </a:cubicBezTo>
                  <a:cubicBezTo>
                    <a:pt x="20" y="27"/>
                    <a:pt x="20" y="27"/>
                    <a:pt x="20" y="27"/>
                  </a:cubicBezTo>
                  <a:cubicBezTo>
                    <a:pt x="15" y="27"/>
                    <a:pt x="15" y="27"/>
                    <a:pt x="15" y="27"/>
                  </a:cubicBezTo>
                  <a:cubicBezTo>
                    <a:pt x="12" y="26"/>
                    <a:pt x="12" y="26"/>
                    <a:pt x="12" y="26"/>
                  </a:cubicBezTo>
                  <a:cubicBezTo>
                    <a:pt x="11" y="24"/>
                    <a:pt x="11" y="24"/>
                    <a:pt x="11" y="24"/>
                  </a:cubicBezTo>
                  <a:cubicBezTo>
                    <a:pt x="10" y="22"/>
                    <a:pt x="10" y="22"/>
                    <a:pt x="10" y="22"/>
                  </a:cubicBezTo>
                  <a:cubicBezTo>
                    <a:pt x="6" y="18"/>
                    <a:pt x="6" y="18"/>
                    <a:pt x="6" y="18"/>
                  </a:cubicBezTo>
                  <a:cubicBezTo>
                    <a:pt x="5" y="16"/>
                    <a:pt x="5" y="16"/>
                    <a:pt x="5" y="16"/>
                  </a:cubicBezTo>
                  <a:cubicBezTo>
                    <a:pt x="3" y="16"/>
                    <a:pt x="3" y="16"/>
                    <a:pt x="3" y="16"/>
                  </a:cubicBezTo>
                  <a:cubicBezTo>
                    <a:pt x="2" y="17"/>
                    <a:pt x="2" y="17"/>
                    <a:pt x="2" y="17"/>
                  </a:cubicBezTo>
                  <a:cubicBezTo>
                    <a:pt x="1" y="19"/>
                    <a:pt x="1" y="19"/>
                    <a:pt x="1" y="19"/>
                  </a:cubicBezTo>
                  <a:cubicBezTo>
                    <a:pt x="2" y="20"/>
                    <a:pt x="2" y="20"/>
                    <a:pt x="2" y="20"/>
                  </a:cubicBezTo>
                  <a:cubicBezTo>
                    <a:pt x="1" y="21"/>
                    <a:pt x="1" y="21"/>
                    <a:pt x="1" y="21"/>
                  </a:cubicBezTo>
                  <a:cubicBezTo>
                    <a:pt x="0" y="20"/>
                    <a:pt x="0" y="20"/>
                    <a:pt x="0" y="20"/>
                  </a:cubicBezTo>
                  <a:cubicBezTo>
                    <a:pt x="0" y="21"/>
                    <a:pt x="0" y="21"/>
                    <a:pt x="0" y="21"/>
                  </a:cubicBezTo>
                  <a:cubicBezTo>
                    <a:pt x="2" y="23"/>
                    <a:pt x="2" y="23"/>
                    <a:pt x="2" y="23"/>
                  </a:cubicBezTo>
                  <a:cubicBezTo>
                    <a:pt x="4" y="24"/>
                    <a:pt x="4" y="24"/>
                    <a:pt x="4" y="24"/>
                  </a:cubicBezTo>
                  <a:cubicBezTo>
                    <a:pt x="7" y="28"/>
                    <a:pt x="7" y="28"/>
                    <a:pt x="7" y="28"/>
                  </a:cubicBezTo>
                  <a:cubicBezTo>
                    <a:pt x="10" y="30"/>
                    <a:pt x="10" y="30"/>
                    <a:pt x="10" y="30"/>
                  </a:cubicBezTo>
                  <a:cubicBezTo>
                    <a:pt x="14" y="30"/>
                    <a:pt x="14" y="30"/>
                    <a:pt x="14" y="30"/>
                  </a:cubicBezTo>
                  <a:cubicBezTo>
                    <a:pt x="15" y="31"/>
                    <a:pt x="15" y="31"/>
                    <a:pt x="15" y="31"/>
                  </a:cubicBezTo>
                  <a:cubicBezTo>
                    <a:pt x="16" y="31"/>
                    <a:pt x="16" y="31"/>
                    <a:pt x="16" y="31"/>
                  </a:cubicBezTo>
                  <a:cubicBezTo>
                    <a:pt x="18" y="33"/>
                    <a:pt x="18" y="33"/>
                    <a:pt x="18" y="33"/>
                  </a:cubicBezTo>
                  <a:cubicBezTo>
                    <a:pt x="19" y="35"/>
                    <a:pt x="19" y="35"/>
                    <a:pt x="19" y="35"/>
                  </a:cubicBezTo>
                  <a:cubicBezTo>
                    <a:pt x="20" y="35"/>
                    <a:pt x="20" y="35"/>
                    <a:pt x="20" y="35"/>
                  </a:cubicBezTo>
                  <a:cubicBezTo>
                    <a:pt x="20" y="35"/>
                    <a:pt x="20" y="35"/>
                    <a:pt x="20" y="35"/>
                  </a:cubicBezTo>
                  <a:cubicBezTo>
                    <a:pt x="22" y="37"/>
                    <a:pt x="22" y="37"/>
                    <a:pt x="22" y="37"/>
                  </a:cubicBezTo>
                  <a:cubicBezTo>
                    <a:pt x="23" y="37"/>
                    <a:pt x="23" y="37"/>
                    <a:pt x="23" y="37"/>
                  </a:cubicBezTo>
                  <a:cubicBezTo>
                    <a:pt x="24" y="39"/>
                    <a:pt x="24" y="39"/>
                    <a:pt x="24" y="39"/>
                  </a:cubicBezTo>
                  <a:cubicBezTo>
                    <a:pt x="23" y="40"/>
                    <a:pt x="23" y="40"/>
                    <a:pt x="23" y="40"/>
                  </a:cubicBezTo>
                  <a:cubicBezTo>
                    <a:pt x="24" y="43"/>
                    <a:pt x="24" y="43"/>
                    <a:pt x="24" y="43"/>
                  </a:cubicBezTo>
                  <a:cubicBezTo>
                    <a:pt x="23" y="45"/>
                    <a:pt x="23" y="45"/>
                    <a:pt x="23" y="45"/>
                  </a:cubicBezTo>
                  <a:cubicBezTo>
                    <a:pt x="23" y="47"/>
                    <a:pt x="23" y="47"/>
                    <a:pt x="23" y="47"/>
                  </a:cubicBezTo>
                  <a:cubicBezTo>
                    <a:pt x="26" y="47"/>
                    <a:pt x="26" y="47"/>
                    <a:pt x="26" y="47"/>
                  </a:cubicBezTo>
                  <a:cubicBezTo>
                    <a:pt x="26" y="49"/>
                    <a:pt x="26" y="49"/>
                    <a:pt x="26" y="49"/>
                  </a:cubicBezTo>
                  <a:cubicBezTo>
                    <a:pt x="25" y="51"/>
                    <a:pt x="25" y="51"/>
                    <a:pt x="25" y="51"/>
                  </a:cubicBezTo>
                  <a:cubicBezTo>
                    <a:pt x="26" y="53"/>
                    <a:pt x="26" y="53"/>
                    <a:pt x="26" y="53"/>
                  </a:cubicBezTo>
                  <a:cubicBezTo>
                    <a:pt x="27" y="55"/>
                    <a:pt x="27" y="55"/>
                    <a:pt x="27" y="55"/>
                  </a:cubicBezTo>
                  <a:cubicBezTo>
                    <a:pt x="27" y="58"/>
                    <a:pt x="27" y="58"/>
                    <a:pt x="27" y="58"/>
                  </a:cubicBezTo>
                  <a:cubicBezTo>
                    <a:pt x="27" y="60"/>
                    <a:pt x="27" y="60"/>
                    <a:pt x="27" y="60"/>
                  </a:cubicBezTo>
                  <a:cubicBezTo>
                    <a:pt x="27" y="61"/>
                    <a:pt x="27" y="61"/>
                    <a:pt x="27" y="61"/>
                  </a:cubicBezTo>
                  <a:cubicBezTo>
                    <a:pt x="27" y="65"/>
                    <a:pt x="27" y="65"/>
                    <a:pt x="27" y="65"/>
                  </a:cubicBezTo>
                  <a:cubicBezTo>
                    <a:pt x="27" y="66"/>
                    <a:pt x="27" y="66"/>
                    <a:pt x="27" y="66"/>
                  </a:cubicBezTo>
                  <a:cubicBezTo>
                    <a:pt x="28" y="69"/>
                    <a:pt x="28" y="69"/>
                    <a:pt x="28" y="69"/>
                  </a:cubicBezTo>
                  <a:cubicBezTo>
                    <a:pt x="29" y="70"/>
                    <a:pt x="29" y="70"/>
                    <a:pt x="29" y="70"/>
                  </a:cubicBezTo>
                  <a:cubicBezTo>
                    <a:pt x="31" y="73"/>
                    <a:pt x="31" y="73"/>
                    <a:pt x="31" y="73"/>
                  </a:cubicBezTo>
                  <a:cubicBezTo>
                    <a:pt x="32" y="74"/>
                    <a:pt x="32" y="74"/>
                    <a:pt x="32" y="74"/>
                  </a:cubicBezTo>
                  <a:cubicBezTo>
                    <a:pt x="32" y="76"/>
                    <a:pt x="32" y="76"/>
                    <a:pt x="32" y="76"/>
                  </a:cubicBezTo>
                  <a:cubicBezTo>
                    <a:pt x="33" y="77"/>
                    <a:pt x="33" y="77"/>
                    <a:pt x="33" y="77"/>
                  </a:cubicBezTo>
                  <a:cubicBezTo>
                    <a:pt x="34" y="77"/>
                    <a:pt x="34" y="77"/>
                    <a:pt x="34" y="77"/>
                  </a:cubicBezTo>
                  <a:cubicBezTo>
                    <a:pt x="36" y="79"/>
                    <a:pt x="36" y="79"/>
                    <a:pt x="36" y="79"/>
                  </a:cubicBezTo>
                  <a:cubicBezTo>
                    <a:pt x="40" y="79"/>
                    <a:pt x="40" y="79"/>
                    <a:pt x="40" y="79"/>
                  </a:cubicBezTo>
                  <a:cubicBezTo>
                    <a:pt x="42" y="81"/>
                    <a:pt x="42" y="81"/>
                    <a:pt x="42" y="81"/>
                  </a:cubicBezTo>
                  <a:cubicBezTo>
                    <a:pt x="41" y="82"/>
                    <a:pt x="41" y="82"/>
                    <a:pt x="41" y="82"/>
                  </a:cubicBezTo>
                  <a:cubicBezTo>
                    <a:pt x="42" y="83"/>
                    <a:pt x="42" y="83"/>
                    <a:pt x="42" y="83"/>
                  </a:cubicBezTo>
                  <a:cubicBezTo>
                    <a:pt x="42" y="86"/>
                    <a:pt x="42" y="86"/>
                    <a:pt x="42" y="86"/>
                  </a:cubicBezTo>
                  <a:cubicBezTo>
                    <a:pt x="41" y="87"/>
                    <a:pt x="41" y="87"/>
                    <a:pt x="41" y="87"/>
                  </a:cubicBezTo>
                  <a:cubicBezTo>
                    <a:pt x="44" y="89"/>
                    <a:pt x="44" y="89"/>
                    <a:pt x="44" y="89"/>
                  </a:cubicBezTo>
                  <a:cubicBezTo>
                    <a:pt x="42" y="89"/>
                    <a:pt x="42" y="89"/>
                    <a:pt x="42" y="89"/>
                  </a:cubicBezTo>
                  <a:cubicBezTo>
                    <a:pt x="41" y="89"/>
                    <a:pt x="41" y="89"/>
                    <a:pt x="41" y="89"/>
                  </a:cubicBezTo>
                  <a:cubicBezTo>
                    <a:pt x="44" y="91"/>
                    <a:pt x="44" y="91"/>
                    <a:pt x="44" y="91"/>
                  </a:cubicBezTo>
                  <a:cubicBezTo>
                    <a:pt x="44" y="92"/>
                    <a:pt x="44" y="92"/>
                    <a:pt x="44" y="92"/>
                  </a:cubicBezTo>
                  <a:cubicBezTo>
                    <a:pt x="41" y="91"/>
                    <a:pt x="41" y="91"/>
                    <a:pt x="41" y="91"/>
                  </a:cubicBezTo>
                  <a:cubicBezTo>
                    <a:pt x="39" y="91"/>
                    <a:pt x="39" y="91"/>
                    <a:pt x="39" y="91"/>
                  </a:cubicBezTo>
                  <a:cubicBezTo>
                    <a:pt x="36" y="92"/>
                    <a:pt x="36" y="92"/>
                    <a:pt x="36" y="92"/>
                  </a:cubicBezTo>
                  <a:cubicBezTo>
                    <a:pt x="36" y="94"/>
                    <a:pt x="36" y="94"/>
                    <a:pt x="36" y="94"/>
                  </a:cubicBezTo>
                  <a:cubicBezTo>
                    <a:pt x="34" y="96"/>
                    <a:pt x="34" y="96"/>
                    <a:pt x="34" y="96"/>
                  </a:cubicBezTo>
                  <a:cubicBezTo>
                    <a:pt x="34" y="97"/>
                    <a:pt x="34" y="97"/>
                    <a:pt x="34" y="97"/>
                  </a:cubicBezTo>
                  <a:cubicBezTo>
                    <a:pt x="34" y="98"/>
                    <a:pt x="34" y="98"/>
                    <a:pt x="34" y="98"/>
                  </a:cubicBezTo>
                  <a:cubicBezTo>
                    <a:pt x="31" y="101"/>
                    <a:pt x="31" y="101"/>
                    <a:pt x="31" y="101"/>
                  </a:cubicBezTo>
                  <a:cubicBezTo>
                    <a:pt x="30" y="104"/>
                    <a:pt x="30" y="104"/>
                    <a:pt x="30" y="104"/>
                  </a:cubicBezTo>
                  <a:cubicBezTo>
                    <a:pt x="30" y="104"/>
                    <a:pt x="30" y="104"/>
                    <a:pt x="30" y="104"/>
                  </a:cubicBezTo>
                  <a:cubicBezTo>
                    <a:pt x="29" y="103"/>
                    <a:pt x="29" y="103"/>
                    <a:pt x="29" y="103"/>
                  </a:cubicBezTo>
                  <a:cubicBezTo>
                    <a:pt x="28" y="103"/>
                    <a:pt x="28" y="103"/>
                    <a:pt x="28" y="103"/>
                  </a:cubicBezTo>
                  <a:cubicBezTo>
                    <a:pt x="29" y="105"/>
                    <a:pt x="29" y="105"/>
                    <a:pt x="29" y="105"/>
                  </a:cubicBezTo>
                  <a:cubicBezTo>
                    <a:pt x="28" y="107"/>
                    <a:pt x="28" y="107"/>
                    <a:pt x="28" y="107"/>
                  </a:cubicBezTo>
                  <a:cubicBezTo>
                    <a:pt x="26" y="107"/>
                    <a:pt x="26" y="107"/>
                    <a:pt x="26" y="107"/>
                  </a:cubicBezTo>
                  <a:cubicBezTo>
                    <a:pt x="25" y="108"/>
                    <a:pt x="25" y="108"/>
                    <a:pt x="25" y="108"/>
                  </a:cubicBezTo>
                  <a:cubicBezTo>
                    <a:pt x="26" y="111"/>
                    <a:pt x="26" y="111"/>
                    <a:pt x="26" y="111"/>
                  </a:cubicBezTo>
                  <a:cubicBezTo>
                    <a:pt x="27" y="112"/>
                    <a:pt x="27" y="112"/>
                    <a:pt x="27" y="112"/>
                  </a:cubicBezTo>
                  <a:cubicBezTo>
                    <a:pt x="25" y="111"/>
                    <a:pt x="25" y="111"/>
                    <a:pt x="25" y="111"/>
                  </a:cubicBezTo>
                  <a:cubicBezTo>
                    <a:pt x="24" y="110"/>
                    <a:pt x="24" y="110"/>
                    <a:pt x="24" y="110"/>
                  </a:cubicBezTo>
                  <a:cubicBezTo>
                    <a:pt x="23" y="111"/>
                    <a:pt x="23" y="111"/>
                    <a:pt x="23" y="111"/>
                  </a:cubicBezTo>
                  <a:cubicBezTo>
                    <a:pt x="22" y="113"/>
                    <a:pt x="22" y="113"/>
                    <a:pt x="22" y="113"/>
                  </a:cubicBezTo>
                  <a:cubicBezTo>
                    <a:pt x="22" y="114"/>
                    <a:pt x="22" y="114"/>
                    <a:pt x="22" y="114"/>
                  </a:cubicBezTo>
                  <a:cubicBezTo>
                    <a:pt x="21" y="113"/>
                    <a:pt x="21" y="113"/>
                    <a:pt x="21" y="113"/>
                  </a:cubicBezTo>
                  <a:cubicBezTo>
                    <a:pt x="21" y="114"/>
                    <a:pt x="21" y="114"/>
                    <a:pt x="21" y="114"/>
                  </a:cubicBezTo>
                  <a:cubicBezTo>
                    <a:pt x="22" y="115"/>
                    <a:pt x="22" y="115"/>
                    <a:pt x="22" y="115"/>
                  </a:cubicBezTo>
                  <a:cubicBezTo>
                    <a:pt x="22" y="116"/>
                    <a:pt x="22" y="116"/>
                    <a:pt x="22" y="116"/>
                  </a:cubicBezTo>
                  <a:cubicBezTo>
                    <a:pt x="21" y="117"/>
                    <a:pt x="21" y="117"/>
                    <a:pt x="21" y="117"/>
                  </a:cubicBezTo>
                  <a:cubicBezTo>
                    <a:pt x="20" y="118"/>
                    <a:pt x="20" y="118"/>
                    <a:pt x="20" y="118"/>
                  </a:cubicBezTo>
                  <a:cubicBezTo>
                    <a:pt x="19" y="119"/>
                    <a:pt x="19" y="119"/>
                    <a:pt x="19" y="119"/>
                  </a:cubicBezTo>
                  <a:cubicBezTo>
                    <a:pt x="18" y="119"/>
                    <a:pt x="18" y="119"/>
                    <a:pt x="18" y="119"/>
                  </a:cubicBezTo>
                  <a:cubicBezTo>
                    <a:pt x="18" y="118"/>
                    <a:pt x="18" y="118"/>
                    <a:pt x="18" y="118"/>
                  </a:cubicBezTo>
                  <a:cubicBezTo>
                    <a:pt x="16" y="117"/>
                    <a:pt x="16" y="117"/>
                    <a:pt x="16" y="117"/>
                  </a:cubicBezTo>
                  <a:cubicBezTo>
                    <a:pt x="15" y="118"/>
                    <a:pt x="15" y="118"/>
                    <a:pt x="15" y="118"/>
                  </a:cubicBezTo>
                  <a:cubicBezTo>
                    <a:pt x="15" y="120"/>
                    <a:pt x="15" y="120"/>
                    <a:pt x="15" y="120"/>
                  </a:cubicBezTo>
                  <a:cubicBezTo>
                    <a:pt x="14" y="121"/>
                    <a:pt x="14" y="121"/>
                    <a:pt x="14" y="121"/>
                  </a:cubicBezTo>
                  <a:cubicBezTo>
                    <a:pt x="15" y="122"/>
                    <a:pt x="15" y="122"/>
                    <a:pt x="15" y="122"/>
                  </a:cubicBezTo>
                  <a:cubicBezTo>
                    <a:pt x="14" y="124"/>
                    <a:pt x="14" y="124"/>
                    <a:pt x="14" y="124"/>
                  </a:cubicBezTo>
                  <a:cubicBezTo>
                    <a:pt x="14" y="124"/>
                    <a:pt x="14" y="124"/>
                    <a:pt x="14" y="124"/>
                  </a:cubicBezTo>
                  <a:cubicBezTo>
                    <a:pt x="13" y="126"/>
                    <a:pt x="13" y="126"/>
                    <a:pt x="13" y="126"/>
                  </a:cubicBezTo>
                  <a:cubicBezTo>
                    <a:pt x="13" y="128"/>
                    <a:pt x="13" y="128"/>
                    <a:pt x="13" y="128"/>
                  </a:cubicBezTo>
                  <a:cubicBezTo>
                    <a:pt x="14" y="128"/>
                    <a:pt x="14" y="128"/>
                    <a:pt x="14" y="128"/>
                  </a:cubicBezTo>
                  <a:cubicBezTo>
                    <a:pt x="13" y="130"/>
                    <a:pt x="13" y="130"/>
                    <a:pt x="13" y="130"/>
                  </a:cubicBezTo>
                  <a:cubicBezTo>
                    <a:pt x="14" y="131"/>
                    <a:pt x="14" y="131"/>
                    <a:pt x="14" y="131"/>
                  </a:cubicBezTo>
                  <a:cubicBezTo>
                    <a:pt x="15" y="131"/>
                    <a:pt x="15" y="131"/>
                    <a:pt x="15" y="131"/>
                  </a:cubicBezTo>
                  <a:cubicBezTo>
                    <a:pt x="16" y="132"/>
                    <a:pt x="16" y="132"/>
                    <a:pt x="16" y="132"/>
                  </a:cubicBezTo>
                  <a:cubicBezTo>
                    <a:pt x="16" y="134"/>
                    <a:pt x="16" y="134"/>
                    <a:pt x="16" y="134"/>
                  </a:cubicBezTo>
                  <a:cubicBezTo>
                    <a:pt x="15" y="135"/>
                    <a:pt x="15" y="135"/>
                    <a:pt x="15" y="135"/>
                  </a:cubicBezTo>
                  <a:cubicBezTo>
                    <a:pt x="16" y="137"/>
                    <a:pt x="16" y="137"/>
                    <a:pt x="16" y="137"/>
                  </a:cubicBezTo>
                  <a:cubicBezTo>
                    <a:pt x="15" y="137"/>
                    <a:pt x="15" y="137"/>
                    <a:pt x="15" y="137"/>
                  </a:cubicBezTo>
                  <a:cubicBezTo>
                    <a:pt x="17" y="140"/>
                    <a:pt x="17" y="140"/>
                    <a:pt x="17" y="140"/>
                  </a:cubicBezTo>
                  <a:cubicBezTo>
                    <a:pt x="18" y="141"/>
                    <a:pt x="18" y="141"/>
                    <a:pt x="18" y="141"/>
                  </a:cubicBezTo>
                  <a:cubicBezTo>
                    <a:pt x="17" y="142"/>
                    <a:pt x="17" y="142"/>
                    <a:pt x="17" y="142"/>
                  </a:cubicBezTo>
                  <a:cubicBezTo>
                    <a:pt x="19" y="145"/>
                    <a:pt x="19" y="145"/>
                    <a:pt x="19" y="145"/>
                  </a:cubicBezTo>
                  <a:cubicBezTo>
                    <a:pt x="17" y="145"/>
                    <a:pt x="17" y="145"/>
                    <a:pt x="17" y="145"/>
                  </a:cubicBezTo>
                  <a:cubicBezTo>
                    <a:pt x="18" y="148"/>
                    <a:pt x="18" y="148"/>
                    <a:pt x="18" y="148"/>
                  </a:cubicBezTo>
                  <a:cubicBezTo>
                    <a:pt x="17" y="149"/>
                    <a:pt x="17" y="149"/>
                    <a:pt x="17" y="149"/>
                  </a:cubicBezTo>
                  <a:cubicBezTo>
                    <a:pt x="17" y="153"/>
                    <a:pt x="17" y="153"/>
                    <a:pt x="17" y="153"/>
                  </a:cubicBezTo>
                  <a:cubicBezTo>
                    <a:pt x="18" y="154"/>
                    <a:pt x="18" y="154"/>
                    <a:pt x="18" y="154"/>
                  </a:cubicBezTo>
                  <a:cubicBezTo>
                    <a:pt x="17" y="156"/>
                    <a:pt x="17" y="156"/>
                    <a:pt x="17" y="156"/>
                  </a:cubicBezTo>
                  <a:cubicBezTo>
                    <a:pt x="17" y="158"/>
                    <a:pt x="17" y="158"/>
                    <a:pt x="17" y="158"/>
                  </a:cubicBezTo>
                  <a:cubicBezTo>
                    <a:pt x="18" y="159"/>
                    <a:pt x="18" y="159"/>
                    <a:pt x="18" y="159"/>
                  </a:cubicBezTo>
                  <a:cubicBezTo>
                    <a:pt x="20" y="158"/>
                    <a:pt x="20" y="158"/>
                    <a:pt x="20" y="158"/>
                  </a:cubicBezTo>
                  <a:cubicBezTo>
                    <a:pt x="21" y="158"/>
                    <a:pt x="21" y="158"/>
                    <a:pt x="21" y="158"/>
                  </a:cubicBezTo>
                  <a:cubicBezTo>
                    <a:pt x="22" y="157"/>
                    <a:pt x="22" y="157"/>
                    <a:pt x="22" y="157"/>
                  </a:cubicBezTo>
                  <a:cubicBezTo>
                    <a:pt x="24" y="160"/>
                    <a:pt x="24" y="160"/>
                    <a:pt x="24" y="160"/>
                  </a:cubicBezTo>
                  <a:cubicBezTo>
                    <a:pt x="25" y="159"/>
                    <a:pt x="25" y="159"/>
                    <a:pt x="25" y="159"/>
                  </a:cubicBezTo>
                  <a:cubicBezTo>
                    <a:pt x="26" y="161"/>
                    <a:pt x="26" y="161"/>
                    <a:pt x="26" y="161"/>
                  </a:cubicBezTo>
                  <a:cubicBezTo>
                    <a:pt x="29" y="160"/>
                    <a:pt x="29" y="160"/>
                    <a:pt x="29" y="160"/>
                  </a:cubicBezTo>
                  <a:cubicBezTo>
                    <a:pt x="30" y="161"/>
                    <a:pt x="30" y="161"/>
                    <a:pt x="30" y="161"/>
                  </a:cubicBezTo>
                  <a:cubicBezTo>
                    <a:pt x="29" y="162"/>
                    <a:pt x="29" y="162"/>
                    <a:pt x="29" y="162"/>
                  </a:cubicBezTo>
                  <a:cubicBezTo>
                    <a:pt x="30" y="162"/>
                    <a:pt x="30" y="162"/>
                    <a:pt x="30" y="162"/>
                  </a:cubicBezTo>
                  <a:cubicBezTo>
                    <a:pt x="32" y="160"/>
                    <a:pt x="32" y="160"/>
                    <a:pt x="32" y="160"/>
                  </a:cubicBezTo>
                  <a:cubicBezTo>
                    <a:pt x="32" y="162"/>
                    <a:pt x="32" y="162"/>
                    <a:pt x="32" y="162"/>
                  </a:cubicBezTo>
                  <a:cubicBezTo>
                    <a:pt x="31" y="163"/>
                    <a:pt x="31" y="163"/>
                    <a:pt x="31" y="163"/>
                  </a:cubicBezTo>
                  <a:cubicBezTo>
                    <a:pt x="34" y="167"/>
                    <a:pt x="34" y="167"/>
                    <a:pt x="34" y="167"/>
                  </a:cubicBezTo>
                  <a:cubicBezTo>
                    <a:pt x="34" y="168"/>
                    <a:pt x="34" y="168"/>
                    <a:pt x="34" y="168"/>
                  </a:cubicBezTo>
                  <a:cubicBezTo>
                    <a:pt x="34" y="170"/>
                    <a:pt x="34" y="170"/>
                    <a:pt x="34" y="170"/>
                  </a:cubicBezTo>
                  <a:cubicBezTo>
                    <a:pt x="34" y="170"/>
                    <a:pt x="34" y="170"/>
                    <a:pt x="34" y="170"/>
                  </a:cubicBezTo>
                  <a:cubicBezTo>
                    <a:pt x="35" y="167"/>
                    <a:pt x="35" y="167"/>
                    <a:pt x="35" y="167"/>
                  </a:cubicBezTo>
                  <a:cubicBezTo>
                    <a:pt x="36" y="167"/>
                    <a:pt x="36" y="167"/>
                    <a:pt x="36" y="167"/>
                  </a:cubicBezTo>
                  <a:cubicBezTo>
                    <a:pt x="37" y="168"/>
                    <a:pt x="37" y="168"/>
                    <a:pt x="37" y="168"/>
                  </a:cubicBezTo>
                  <a:cubicBezTo>
                    <a:pt x="38" y="167"/>
                    <a:pt x="38" y="167"/>
                    <a:pt x="38" y="167"/>
                  </a:cubicBezTo>
                  <a:cubicBezTo>
                    <a:pt x="40" y="167"/>
                    <a:pt x="40" y="167"/>
                    <a:pt x="40" y="167"/>
                  </a:cubicBezTo>
                  <a:cubicBezTo>
                    <a:pt x="43" y="165"/>
                    <a:pt x="43" y="165"/>
                    <a:pt x="43" y="165"/>
                  </a:cubicBezTo>
                  <a:cubicBezTo>
                    <a:pt x="44" y="165"/>
                    <a:pt x="44" y="165"/>
                    <a:pt x="44" y="165"/>
                  </a:cubicBezTo>
                  <a:cubicBezTo>
                    <a:pt x="48" y="162"/>
                    <a:pt x="48" y="162"/>
                    <a:pt x="48" y="162"/>
                  </a:cubicBezTo>
                  <a:cubicBezTo>
                    <a:pt x="48" y="161"/>
                    <a:pt x="48" y="161"/>
                    <a:pt x="48" y="161"/>
                  </a:cubicBezTo>
                  <a:cubicBezTo>
                    <a:pt x="51" y="162"/>
                    <a:pt x="51" y="162"/>
                    <a:pt x="51" y="162"/>
                  </a:cubicBezTo>
                  <a:cubicBezTo>
                    <a:pt x="52" y="162"/>
                    <a:pt x="52" y="162"/>
                    <a:pt x="52" y="162"/>
                  </a:cubicBezTo>
                  <a:cubicBezTo>
                    <a:pt x="54" y="160"/>
                    <a:pt x="54" y="160"/>
                    <a:pt x="54" y="160"/>
                  </a:cubicBezTo>
                  <a:cubicBezTo>
                    <a:pt x="54" y="160"/>
                    <a:pt x="54" y="160"/>
                    <a:pt x="54" y="160"/>
                  </a:cubicBezTo>
                  <a:cubicBezTo>
                    <a:pt x="53" y="162"/>
                    <a:pt x="53" y="162"/>
                    <a:pt x="53" y="162"/>
                  </a:cubicBezTo>
                  <a:cubicBezTo>
                    <a:pt x="54" y="162"/>
                    <a:pt x="54" y="162"/>
                    <a:pt x="54" y="162"/>
                  </a:cubicBezTo>
                  <a:cubicBezTo>
                    <a:pt x="55" y="160"/>
                    <a:pt x="55" y="160"/>
                    <a:pt x="55" y="160"/>
                  </a:cubicBezTo>
                  <a:cubicBezTo>
                    <a:pt x="56" y="160"/>
                    <a:pt x="56" y="160"/>
                    <a:pt x="56" y="160"/>
                  </a:cubicBezTo>
                  <a:cubicBezTo>
                    <a:pt x="55" y="158"/>
                    <a:pt x="55" y="158"/>
                    <a:pt x="55" y="158"/>
                  </a:cubicBezTo>
                  <a:cubicBezTo>
                    <a:pt x="56" y="158"/>
                    <a:pt x="56" y="158"/>
                    <a:pt x="56" y="158"/>
                  </a:cubicBezTo>
                  <a:cubicBezTo>
                    <a:pt x="57" y="159"/>
                    <a:pt x="57" y="159"/>
                    <a:pt x="57" y="159"/>
                  </a:cubicBezTo>
                  <a:cubicBezTo>
                    <a:pt x="58" y="160"/>
                    <a:pt x="58" y="160"/>
                    <a:pt x="58" y="160"/>
                  </a:cubicBezTo>
                  <a:cubicBezTo>
                    <a:pt x="59" y="158"/>
                    <a:pt x="59" y="158"/>
                    <a:pt x="59" y="158"/>
                  </a:cubicBezTo>
                  <a:cubicBezTo>
                    <a:pt x="60" y="160"/>
                    <a:pt x="60" y="160"/>
                    <a:pt x="60" y="160"/>
                  </a:cubicBezTo>
                  <a:cubicBezTo>
                    <a:pt x="61" y="160"/>
                    <a:pt x="61" y="160"/>
                    <a:pt x="61" y="160"/>
                  </a:cubicBezTo>
                  <a:cubicBezTo>
                    <a:pt x="61" y="159"/>
                    <a:pt x="61" y="159"/>
                    <a:pt x="61" y="159"/>
                  </a:cubicBezTo>
                  <a:cubicBezTo>
                    <a:pt x="62" y="159"/>
                    <a:pt x="62" y="159"/>
                    <a:pt x="62" y="159"/>
                  </a:cubicBezTo>
                  <a:cubicBezTo>
                    <a:pt x="62" y="160"/>
                    <a:pt x="62" y="160"/>
                    <a:pt x="62" y="160"/>
                  </a:cubicBezTo>
                  <a:cubicBezTo>
                    <a:pt x="64" y="159"/>
                    <a:pt x="64" y="159"/>
                    <a:pt x="64" y="159"/>
                  </a:cubicBezTo>
                  <a:cubicBezTo>
                    <a:pt x="66" y="158"/>
                    <a:pt x="66" y="158"/>
                    <a:pt x="66" y="158"/>
                  </a:cubicBezTo>
                  <a:cubicBezTo>
                    <a:pt x="67" y="160"/>
                    <a:pt x="67" y="160"/>
                    <a:pt x="67" y="160"/>
                  </a:cubicBezTo>
                  <a:cubicBezTo>
                    <a:pt x="70" y="159"/>
                    <a:pt x="70" y="159"/>
                    <a:pt x="70" y="159"/>
                  </a:cubicBezTo>
                  <a:cubicBezTo>
                    <a:pt x="71" y="158"/>
                    <a:pt x="71" y="158"/>
                    <a:pt x="71" y="158"/>
                  </a:cubicBezTo>
                  <a:cubicBezTo>
                    <a:pt x="70" y="157"/>
                    <a:pt x="70" y="157"/>
                    <a:pt x="70" y="157"/>
                  </a:cubicBezTo>
                  <a:cubicBezTo>
                    <a:pt x="71" y="157"/>
                    <a:pt x="71" y="157"/>
                    <a:pt x="71" y="157"/>
                  </a:cubicBezTo>
                  <a:cubicBezTo>
                    <a:pt x="72" y="157"/>
                    <a:pt x="72" y="157"/>
                    <a:pt x="72" y="157"/>
                  </a:cubicBezTo>
                  <a:cubicBezTo>
                    <a:pt x="72" y="158"/>
                    <a:pt x="72" y="158"/>
                    <a:pt x="72" y="158"/>
                  </a:cubicBezTo>
                  <a:cubicBezTo>
                    <a:pt x="74" y="159"/>
                    <a:pt x="74" y="159"/>
                    <a:pt x="74" y="159"/>
                  </a:cubicBezTo>
                  <a:cubicBezTo>
                    <a:pt x="74" y="159"/>
                    <a:pt x="75" y="158"/>
                    <a:pt x="75" y="157"/>
                  </a:cubicBezTo>
                  <a:close/>
                  <a:moveTo>
                    <a:pt x="4" y="164"/>
                  </a:moveTo>
                  <a:cubicBezTo>
                    <a:pt x="4" y="164"/>
                    <a:pt x="4" y="164"/>
                    <a:pt x="4" y="164"/>
                  </a:cubicBezTo>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77" name="Ethiopia">
              <a:extLst>
                <a:ext uri="{FF2B5EF4-FFF2-40B4-BE49-F238E27FC236}">
                  <a16:creationId xmlns:a16="http://schemas.microsoft.com/office/drawing/2014/main" xmlns="" id="{A0F283EF-B80F-49BD-9C11-1ADB61796306}"/>
                </a:ext>
              </a:extLst>
            </p:cNvPr>
            <p:cNvSpPr>
              <a:spLocks/>
            </p:cNvSpPr>
            <p:nvPr/>
          </p:nvSpPr>
          <p:spPr bwMode="auto">
            <a:xfrm>
              <a:off x="6726477" y="3949247"/>
              <a:ext cx="387112" cy="296294"/>
            </a:xfrm>
            <a:custGeom>
              <a:avLst/>
              <a:gdLst>
                <a:gd name="T0" fmla="*/ 48 w 341"/>
                <a:gd name="T1" fmla="*/ 206 h 261"/>
                <a:gd name="T2" fmla="*/ 40 w 341"/>
                <a:gd name="T3" fmla="*/ 190 h 261"/>
                <a:gd name="T4" fmla="*/ 31 w 341"/>
                <a:gd name="T5" fmla="*/ 185 h 261"/>
                <a:gd name="T6" fmla="*/ 24 w 341"/>
                <a:gd name="T7" fmla="*/ 173 h 261"/>
                <a:gd name="T8" fmla="*/ 17 w 341"/>
                <a:gd name="T9" fmla="*/ 166 h 261"/>
                <a:gd name="T10" fmla="*/ 3 w 341"/>
                <a:gd name="T11" fmla="*/ 161 h 261"/>
                <a:gd name="T12" fmla="*/ 5 w 341"/>
                <a:gd name="T13" fmla="*/ 152 h 261"/>
                <a:gd name="T14" fmla="*/ 14 w 341"/>
                <a:gd name="T15" fmla="*/ 147 h 261"/>
                <a:gd name="T16" fmla="*/ 22 w 341"/>
                <a:gd name="T17" fmla="*/ 147 h 261"/>
                <a:gd name="T18" fmla="*/ 26 w 341"/>
                <a:gd name="T19" fmla="*/ 126 h 261"/>
                <a:gd name="T20" fmla="*/ 31 w 341"/>
                <a:gd name="T21" fmla="*/ 109 h 261"/>
                <a:gd name="T22" fmla="*/ 36 w 341"/>
                <a:gd name="T23" fmla="*/ 97 h 261"/>
                <a:gd name="T24" fmla="*/ 40 w 341"/>
                <a:gd name="T25" fmla="*/ 95 h 261"/>
                <a:gd name="T26" fmla="*/ 55 w 341"/>
                <a:gd name="T27" fmla="*/ 67 h 261"/>
                <a:gd name="T28" fmla="*/ 59 w 341"/>
                <a:gd name="T29" fmla="*/ 50 h 261"/>
                <a:gd name="T30" fmla="*/ 69 w 341"/>
                <a:gd name="T31" fmla="*/ 41 h 261"/>
                <a:gd name="T32" fmla="*/ 78 w 341"/>
                <a:gd name="T33" fmla="*/ 17 h 261"/>
                <a:gd name="T34" fmla="*/ 85 w 341"/>
                <a:gd name="T35" fmla="*/ 17 h 261"/>
                <a:gd name="T36" fmla="*/ 97 w 341"/>
                <a:gd name="T37" fmla="*/ 0 h 261"/>
                <a:gd name="T38" fmla="*/ 109 w 341"/>
                <a:gd name="T39" fmla="*/ 7 h 261"/>
                <a:gd name="T40" fmla="*/ 123 w 341"/>
                <a:gd name="T41" fmla="*/ 5 h 261"/>
                <a:gd name="T42" fmla="*/ 130 w 341"/>
                <a:gd name="T43" fmla="*/ 5 h 261"/>
                <a:gd name="T44" fmla="*/ 142 w 341"/>
                <a:gd name="T45" fmla="*/ 10 h 261"/>
                <a:gd name="T46" fmla="*/ 154 w 341"/>
                <a:gd name="T47" fmla="*/ 15 h 261"/>
                <a:gd name="T48" fmla="*/ 170 w 341"/>
                <a:gd name="T49" fmla="*/ 26 h 261"/>
                <a:gd name="T50" fmla="*/ 178 w 341"/>
                <a:gd name="T51" fmla="*/ 29 h 261"/>
                <a:gd name="T52" fmla="*/ 192 w 341"/>
                <a:gd name="T53" fmla="*/ 41 h 261"/>
                <a:gd name="T54" fmla="*/ 199 w 341"/>
                <a:gd name="T55" fmla="*/ 52 h 261"/>
                <a:gd name="T56" fmla="*/ 204 w 341"/>
                <a:gd name="T57" fmla="*/ 62 h 261"/>
                <a:gd name="T58" fmla="*/ 201 w 341"/>
                <a:gd name="T59" fmla="*/ 78 h 261"/>
                <a:gd name="T60" fmla="*/ 196 w 341"/>
                <a:gd name="T61" fmla="*/ 90 h 261"/>
                <a:gd name="T62" fmla="*/ 211 w 341"/>
                <a:gd name="T63" fmla="*/ 90 h 261"/>
                <a:gd name="T64" fmla="*/ 220 w 341"/>
                <a:gd name="T65" fmla="*/ 93 h 261"/>
                <a:gd name="T66" fmla="*/ 232 w 341"/>
                <a:gd name="T67" fmla="*/ 116 h 261"/>
                <a:gd name="T68" fmla="*/ 241 w 341"/>
                <a:gd name="T69" fmla="*/ 133 h 261"/>
                <a:gd name="T70" fmla="*/ 341 w 341"/>
                <a:gd name="T71" fmla="*/ 157 h 261"/>
                <a:gd name="T72" fmla="*/ 244 w 341"/>
                <a:gd name="T73" fmla="*/ 225 h 261"/>
                <a:gd name="T74" fmla="*/ 230 w 341"/>
                <a:gd name="T75" fmla="*/ 232 h 261"/>
                <a:gd name="T76" fmla="*/ 218 w 341"/>
                <a:gd name="T77" fmla="*/ 242 h 261"/>
                <a:gd name="T78" fmla="*/ 204 w 341"/>
                <a:gd name="T79" fmla="*/ 251 h 261"/>
                <a:gd name="T80" fmla="*/ 187 w 341"/>
                <a:gd name="T81" fmla="*/ 251 h 261"/>
                <a:gd name="T82" fmla="*/ 178 w 341"/>
                <a:gd name="T83" fmla="*/ 244 h 261"/>
                <a:gd name="T84" fmla="*/ 161 w 341"/>
                <a:gd name="T85" fmla="*/ 246 h 261"/>
                <a:gd name="T86" fmla="*/ 149 w 341"/>
                <a:gd name="T87" fmla="*/ 261 h 261"/>
                <a:gd name="T88" fmla="*/ 137 w 341"/>
                <a:gd name="T89" fmla="*/ 258 h 261"/>
                <a:gd name="T90" fmla="*/ 118 w 341"/>
                <a:gd name="T91" fmla="*/ 258 h 261"/>
                <a:gd name="T92" fmla="*/ 107 w 341"/>
                <a:gd name="T93" fmla="*/ 249 h 261"/>
                <a:gd name="T94" fmla="*/ 81 w 341"/>
                <a:gd name="T95" fmla="*/ 237 h 261"/>
                <a:gd name="T96" fmla="*/ 66 w 341"/>
                <a:gd name="T97" fmla="*/ 237 h 261"/>
                <a:gd name="T98" fmla="*/ 59 w 341"/>
                <a:gd name="T99" fmla="*/ 218 h 261"/>
                <a:gd name="T100" fmla="*/ 50 w 341"/>
                <a:gd name="T101" fmla="*/ 21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1" h="261">
                  <a:moveTo>
                    <a:pt x="50" y="218"/>
                  </a:moveTo>
                  <a:lnTo>
                    <a:pt x="50" y="209"/>
                  </a:lnTo>
                  <a:lnTo>
                    <a:pt x="48" y="206"/>
                  </a:lnTo>
                  <a:lnTo>
                    <a:pt x="45" y="199"/>
                  </a:lnTo>
                  <a:lnTo>
                    <a:pt x="43" y="194"/>
                  </a:lnTo>
                  <a:lnTo>
                    <a:pt x="40" y="190"/>
                  </a:lnTo>
                  <a:lnTo>
                    <a:pt x="38" y="187"/>
                  </a:lnTo>
                  <a:lnTo>
                    <a:pt x="33" y="187"/>
                  </a:lnTo>
                  <a:lnTo>
                    <a:pt x="31" y="185"/>
                  </a:lnTo>
                  <a:lnTo>
                    <a:pt x="31" y="185"/>
                  </a:lnTo>
                  <a:lnTo>
                    <a:pt x="29" y="183"/>
                  </a:lnTo>
                  <a:lnTo>
                    <a:pt x="24" y="173"/>
                  </a:lnTo>
                  <a:lnTo>
                    <a:pt x="22" y="173"/>
                  </a:lnTo>
                  <a:lnTo>
                    <a:pt x="22" y="171"/>
                  </a:lnTo>
                  <a:lnTo>
                    <a:pt x="17" y="166"/>
                  </a:lnTo>
                  <a:lnTo>
                    <a:pt x="14" y="164"/>
                  </a:lnTo>
                  <a:lnTo>
                    <a:pt x="5" y="164"/>
                  </a:lnTo>
                  <a:lnTo>
                    <a:pt x="3" y="161"/>
                  </a:lnTo>
                  <a:lnTo>
                    <a:pt x="0" y="159"/>
                  </a:lnTo>
                  <a:lnTo>
                    <a:pt x="5" y="154"/>
                  </a:lnTo>
                  <a:lnTo>
                    <a:pt x="5" y="152"/>
                  </a:lnTo>
                  <a:lnTo>
                    <a:pt x="7" y="147"/>
                  </a:lnTo>
                  <a:lnTo>
                    <a:pt x="12" y="149"/>
                  </a:lnTo>
                  <a:lnTo>
                    <a:pt x="14" y="147"/>
                  </a:lnTo>
                  <a:lnTo>
                    <a:pt x="17" y="149"/>
                  </a:lnTo>
                  <a:lnTo>
                    <a:pt x="22" y="149"/>
                  </a:lnTo>
                  <a:lnTo>
                    <a:pt x="22" y="147"/>
                  </a:lnTo>
                  <a:lnTo>
                    <a:pt x="24" y="145"/>
                  </a:lnTo>
                  <a:lnTo>
                    <a:pt x="26" y="135"/>
                  </a:lnTo>
                  <a:lnTo>
                    <a:pt x="26" y="126"/>
                  </a:lnTo>
                  <a:lnTo>
                    <a:pt x="26" y="121"/>
                  </a:lnTo>
                  <a:lnTo>
                    <a:pt x="31" y="114"/>
                  </a:lnTo>
                  <a:lnTo>
                    <a:pt x="31" y="109"/>
                  </a:lnTo>
                  <a:lnTo>
                    <a:pt x="29" y="107"/>
                  </a:lnTo>
                  <a:lnTo>
                    <a:pt x="31" y="102"/>
                  </a:lnTo>
                  <a:lnTo>
                    <a:pt x="36" y="97"/>
                  </a:lnTo>
                  <a:lnTo>
                    <a:pt x="36" y="93"/>
                  </a:lnTo>
                  <a:lnTo>
                    <a:pt x="38" y="93"/>
                  </a:lnTo>
                  <a:lnTo>
                    <a:pt x="40" y="95"/>
                  </a:lnTo>
                  <a:lnTo>
                    <a:pt x="45" y="76"/>
                  </a:lnTo>
                  <a:lnTo>
                    <a:pt x="48" y="71"/>
                  </a:lnTo>
                  <a:lnTo>
                    <a:pt x="55" y="67"/>
                  </a:lnTo>
                  <a:lnTo>
                    <a:pt x="55" y="62"/>
                  </a:lnTo>
                  <a:lnTo>
                    <a:pt x="59" y="52"/>
                  </a:lnTo>
                  <a:lnTo>
                    <a:pt x="59" y="50"/>
                  </a:lnTo>
                  <a:lnTo>
                    <a:pt x="64" y="48"/>
                  </a:lnTo>
                  <a:lnTo>
                    <a:pt x="66" y="48"/>
                  </a:lnTo>
                  <a:lnTo>
                    <a:pt x="69" y="41"/>
                  </a:lnTo>
                  <a:lnTo>
                    <a:pt x="76" y="31"/>
                  </a:lnTo>
                  <a:lnTo>
                    <a:pt x="76" y="24"/>
                  </a:lnTo>
                  <a:lnTo>
                    <a:pt x="78" y="17"/>
                  </a:lnTo>
                  <a:lnTo>
                    <a:pt x="78" y="15"/>
                  </a:lnTo>
                  <a:lnTo>
                    <a:pt x="81" y="17"/>
                  </a:lnTo>
                  <a:lnTo>
                    <a:pt x="85" y="17"/>
                  </a:lnTo>
                  <a:lnTo>
                    <a:pt x="88" y="15"/>
                  </a:lnTo>
                  <a:lnTo>
                    <a:pt x="90" y="15"/>
                  </a:lnTo>
                  <a:lnTo>
                    <a:pt x="97" y="0"/>
                  </a:lnTo>
                  <a:lnTo>
                    <a:pt x="100" y="3"/>
                  </a:lnTo>
                  <a:lnTo>
                    <a:pt x="102" y="5"/>
                  </a:lnTo>
                  <a:lnTo>
                    <a:pt x="109" y="7"/>
                  </a:lnTo>
                  <a:lnTo>
                    <a:pt x="114" y="7"/>
                  </a:lnTo>
                  <a:lnTo>
                    <a:pt x="118" y="5"/>
                  </a:lnTo>
                  <a:lnTo>
                    <a:pt x="123" y="5"/>
                  </a:lnTo>
                  <a:lnTo>
                    <a:pt x="126" y="7"/>
                  </a:lnTo>
                  <a:lnTo>
                    <a:pt x="128" y="5"/>
                  </a:lnTo>
                  <a:lnTo>
                    <a:pt x="130" y="5"/>
                  </a:lnTo>
                  <a:lnTo>
                    <a:pt x="137" y="10"/>
                  </a:lnTo>
                  <a:lnTo>
                    <a:pt x="140" y="10"/>
                  </a:lnTo>
                  <a:lnTo>
                    <a:pt x="142" y="10"/>
                  </a:lnTo>
                  <a:lnTo>
                    <a:pt x="147" y="10"/>
                  </a:lnTo>
                  <a:lnTo>
                    <a:pt x="152" y="15"/>
                  </a:lnTo>
                  <a:lnTo>
                    <a:pt x="154" y="15"/>
                  </a:lnTo>
                  <a:lnTo>
                    <a:pt x="163" y="22"/>
                  </a:lnTo>
                  <a:lnTo>
                    <a:pt x="163" y="24"/>
                  </a:lnTo>
                  <a:lnTo>
                    <a:pt x="170" y="26"/>
                  </a:lnTo>
                  <a:lnTo>
                    <a:pt x="170" y="26"/>
                  </a:lnTo>
                  <a:lnTo>
                    <a:pt x="175" y="29"/>
                  </a:lnTo>
                  <a:lnTo>
                    <a:pt x="178" y="29"/>
                  </a:lnTo>
                  <a:lnTo>
                    <a:pt x="182" y="33"/>
                  </a:lnTo>
                  <a:lnTo>
                    <a:pt x="189" y="41"/>
                  </a:lnTo>
                  <a:lnTo>
                    <a:pt x="192" y="41"/>
                  </a:lnTo>
                  <a:lnTo>
                    <a:pt x="196" y="45"/>
                  </a:lnTo>
                  <a:lnTo>
                    <a:pt x="196" y="50"/>
                  </a:lnTo>
                  <a:lnTo>
                    <a:pt x="199" y="52"/>
                  </a:lnTo>
                  <a:lnTo>
                    <a:pt x="201" y="52"/>
                  </a:lnTo>
                  <a:lnTo>
                    <a:pt x="208" y="62"/>
                  </a:lnTo>
                  <a:lnTo>
                    <a:pt x="204" y="62"/>
                  </a:lnTo>
                  <a:lnTo>
                    <a:pt x="204" y="69"/>
                  </a:lnTo>
                  <a:lnTo>
                    <a:pt x="201" y="71"/>
                  </a:lnTo>
                  <a:lnTo>
                    <a:pt x="201" y="78"/>
                  </a:lnTo>
                  <a:lnTo>
                    <a:pt x="199" y="83"/>
                  </a:lnTo>
                  <a:lnTo>
                    <a:pt x="199" y="86"/>
                  </a:lnTo>
                  <a:lnTo>
                    <a:pt x="196" y="90"/>
                  </a:lnTo>
                  <a:lnTo>
                    <a:pt x="196" y="93"/>
                  </a:lnTo>
                  <a:lnTo>
                    <a:pt x="206" y="93"/>
                  </a:lnTo>
                  <a:lnTo>
                    <a:pt x="211" y="90"/>
                  </a:lnTo>
                  <a:lnTo>
                    <a:pt x="218" y="88"/>
                  </a:lnTo>
                  <a:lnTo>
                    <a:pt x="220" y="90"/>
                  </a:lnTo>
                  <a:lnTo>
                    <a:pt x="220" y="93"/>
                  </a:lnTo>
                  <a:lnTo>
                    <a:pt x="220" y="102"/>
                  </a:lnTo>
                  <a:lnTo>
                    <a:pt x="225" y="114"/>
                  </a:lnTo>
                  <a:lnTo>
                    <a:pt x="232" y="116"/>
                  </a:lnTo>
                  <a:lnTo>
                    <a:pt x="230" y="123"/>
                  </a:lnTo>
                  <a:lnTo>
                    <a:pt x="234" y="130"/>
                  </a:lnTo>
                  <a:lnTo>
                    <a:pt x="241" y="133"/>
                  </a:lnTo>
                  <a:lnTo>
                    <a:pt x="246" y="138"/>
                  </a:lnTo>
                  <a:lnTo>
                    <a:pt x="312" y="157"/>
                  </a:lnTo>
                  <a:lnTo>
                    <a:pt x="341" y="157"/>
                  </a:lnTo>
                  <a:lnTo>
                    <a:pt x="272" y="225"/>
                  </a:lnTo>
                  <a:lnTo>
                    <a:pt x="258" y="225"/>
                  </a:lnTo>
                  <a:lnTo>
                    <a:pt x="244" y="225"/>
                  </a:lnTo>
                  <a:lnTo>
                    <a:pt x="239" y="230"/>
                  </a:lnTo>
                  <a:lnTo>
                    <a:pt x="237" y="230"/>
                  </a:lnTo>
                  <a:lnTo>
                    <a:pt x="230" y="232"/>
                  </a:lnTo>
                  <a:lnTo>
                    <a:pt x="230" y="237"/>
                  </a:lnTo>
                  <a:lnTo>
                    <a:pt x="225" y="239"/>
                  </a:lnTo>
                  <a:lnTo>
                    <a:pt x="218" y="242"/>
                  </a:lnTo>
                  <a:lnTo>
                    <a:pt x="211" y="244"/>
                  </a:lnTo>
                  <a:lnTo>
                    <a:pt x="204" y="246"/>
                  </a:lnTo>
                  <a:lnTo>
                    <a:pt x="204" y="251"/>
                  </a:lnTo>
                  <a:lnTo>
                    <a:pt x="201" y="251"/>
                  </a:lnTo>
                  <a:lnTo>
                    <a:pt x="196" y="251"/>
                  </a:lnTo>
                  <a:lnTo>
                    <a:pt x="187" y="251"/>
                  </a:lnTo>
                  <a:lnTo>
                    <a:pt x="185" y="249"/>
                  </a:lnTo>
                  <a:lnTo>
                    <a:pt x="182" y="244"/>
                  </a:lnTo>
                  <a:lnTo>
                    <a:pt x="178" y="244"/>
                  </a:lnTo>
                  <a:lnTo>
                    <a:pt x="168" y="244"/>
                  </a:lnTo>
                  <a:lnTo>
                    <a:pt x="166" y="246"/>
                  </a:lnTo>
                  <a:lnTo>
                    <a:pt x="161" y="246"/>
                  </a:lnTo>
                  <a:lnTo>
                    <a:pt x="156" y="246"/>
                  </a:lnTo>
                  <a:lnTo>
                    <a:pt x="154" y="251"/>
                  </a:lnTo>
                  <a:lnTo>
                    <a:pt x="149" y="261"/>
                  </a:lnTo>
                  <a:lnTo>
                    <a:pt x="144" y="261"/>
                  </a:lnTo>
                  <a:lnTo>
                    <a:pt x="142" y="261"/>
                  </a:lnTo>
                  <a:lnTo>
                    <a:pt x="137" y="258"/>
                  </a:lnTo>
                  <a:lnTo>
                    <a:pt x="133" y="261"/>
                  </a:lnTo>
                  <a:lnTo>
                    <a:pt x="126" y="258"/>
                  </a:lnTo>
                  <a:lnTo>
                    <a:pt x="118" y="258"/>
                  </a:lnTo>
                  <a:lnTo>
                    <a:pt x="116" y="256"/>
                  </a:lnTo>
                  <a:lnTo>
                    <a:pt x="111" y="251"/>
                  </a:lnTo>
                  <a:lnTo>
                    <a:pt x="107" y="249"/>
                  </a:lnTo>
                  <a:lnTo>
                    <a:pt x="97" y="239"/>
                  </a:lnTo>
                  <a:lnTo>
                    <a:pt x="92" y="237"/>
                  </a:lnTo>
                  <a:lnTo>
                    <a:pt x="81" y="237"/>
                  </a:lnTo>
                  <a:lnTo>
                    <a:pt x="76" y="237"/>
                  </a:lnTo>
                  <a:lnTo>
                    <a:pt x="71" y="237"/>
                  </a:lnTo>
                  <a:lnTo>
                    <a:pt x="66" y="237"/>
                  </a:lnTo>
                  <a:lnTo>
                    <a:pt x="62" y="232"/>
                  </a:lnTo>
                  <a:lnTo>
                    <a:pt x="62" y="218"/>
                  </a:lnTo>
                  <a:lnTo>
                    <a:pt x="59" y="218"/>
                  </a:lnTo>
                  <a:lnTo>
                    <a:pt x="55" y="220"/>
                  </a:lnTo>
                  <a:lnTo>
                    <a:pt x="52" y="216"/>
                  </a:lnTo>
                  <a:lnTo>
                    <a:pt x="50" y="218"/>
                  </a:lnTo>
                  <a:lnTo>
                    <a:pt x="50" y="21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78" name="Estonia">
              <a:extLst>
                <a:ext uri="{FF2B5EF4-FFF2-40B4-BE49-F238E27FC236}">
                  <a16:creationId xmlns:a16="http://schemas.microsoft.com/office/drawing/2014/main" xmlns="" id="{89C2C88E-4BEF-4399-A3E4-1B6A9921EF19}"/>
                </a:ext>
              </a:extLst>
            </p:cNvPr>
            <p:cNvSpPr>
              <a:spLocks/>
            </p:cNvSpPr>
            <p:nvPr/>
          </p:nvSpPr>
          <p:spPr bwMode="auto">
            <a:xfrm>
              <a:off x="6391585" y="2584705"/>
              <a:ext cx="102170" cy="91953"/>
            </a:xfrm>
            <a:custGeom>
              <a:avLst/>
              <a:gdLst>
                <a:gd name="T0" fmla="*/ 87 w 90"/>
                <a:gd name="T1" fmla="*/ 74 h 81"/>
                <a:gd name="T2" fmla="*/ 90 w 90"/>
                <a:gd name="T3" fmla="*/ 67 h 81"/>
                <a:gd name="T4" fmla="*/ 80 w 90"/>
                <a:gd name="T5" fmla="*/ 43 h 81"/>
                <a:gd name="T6" fmla="*/ 85 w 90"/>
                <a:gd name="T7" fmla="*/ 26 h 81"/>
                <a:gd name="T8" fmla="*/ 90 w 90"/>
                <a:gd name="T9" fmla="*/ 14 h 81"/>
                <a:gd name="T10" fmla="*/ 90 w 90"/>
                <a:gd name="T11" fmla="*/ 12 h 81"/>
                <a:gd name="T12" fmla="*/ 87 w 90"/>
                <a:gd name="T13" fmla="*/ 10 h 81"/>
                <a:gd name="T14" fmla="*/ 61 w 90"/>
                <a:gd name="T15" fmla="*/ 5 h 81"/>
                <a:gd name="T16" fmla="*/ 47 w 90"/>
                <a:gd name="T17" fmla="*/ 3 h 81"/>
                <a:gd name="T18" fmla="*/ 40 w 90"/>
                <a:gd name="T19" fmla="*/ 0 h 81"/>
                <a:gd name="T20" fmla="*/ 37 w 90"/>
                <a:gd name="T21" fmla="*/ 3 h 81"/>
                <a:gd name="T22" fmla="*/ 40 w 90"/>
                <a:gd name="T23" fmla="*/ 7 h 81"/>
                <a:gd name="T24" fmla="*/ 33 w 90"/>
                <a:gd name="T25" fmla="*/ 7 h 81"/>
                <a:gd name="T26" fmla="*/ 23 w 90"/>
                <a:gd name="T27" fmla="*/ 5 h 81"/>
                <a:gd name="T28" fmla="*/ 19 w 90"/>
                <a:gd name="T29" fmla="*/ 10 h 81"/>
                <a:gd name="T30" fmla="*/ 14 w 90"/>
                <a:gd name="T31" fmla="*/ 14 h 81"/>
                <a:gd name="T32" fmla="*/ 2 w 90"/>
                <a:gd name="T33" fmla="*/ 17 h 81"/>
                <a:gd name="T34" fmla="*/ 0 w 90"/>
                <a:gd name="T35" fmla="*/ 36 h 81"/>
                <a:gd name="T36" fmla="*/ 4 w 90"/>
                <a:gd name="T37" fmla="*/ 36 h 81"/>
                <a:gd name="T38" fmla="*/ 7 w 90"/>
                <a:gd name="T39" fmla="*/ 38 h 81"/>
                <a:gd name="T40" fmla="*/ 4 w 90"/>
                <a:gd name="T41" fmla="*/ 45 h 81"/>
                <a:gd name="T42" fmla="*/ 14 w 90"/>
                <a:gd name="T43" fmla="*/ 57 h 81"/>
                <a:gd name="T44" fmla="*/ 16 w 90"/>
                <a:gd name="T45" fmla="*/ 52 h 81"/>
                <a:gd name="T46" fmla="*/ 23 w 90"/>
                <a:gd name="T47" fmla="*/ 52 h 81"/>
                <a:gd name="T48" fmla="*/ 21 w 90"/>
                <a:gd name="T49" fmla="*/ 67 h 81"/>
                <a:gd name="T50" fmla="*/ 30 w 90"/>
                <a:gd name="T51" fmla="*/ 62 h 81"/>
                <a:gd name="T52" fmla="*/ 40 w 90"/>
                <a:gd name="T53" fmla="*/ 64 h 81"/>
                <a:gd name="T54" fmla="*/ 45 w 90"/>
                <a:gd name="T55" fmla="*/ 59 h 81"/>
                <a:gd name="T56" fmla="*/ 49 w 90"/>
                <a:gd name="T57" fmla="*/ 64 h 81"/>
                <a:gd name="T58" fmla="*/ 59 w 90"/>
                <a:gd name="T59" fmla="*/ 69 h 81"/>
                <a:gd name="T60" fmla="*/ 66 w 90"/>
                <a:gd name="T61" fmla="*/ 76 h 81"/>
                <a:gd name="T62" fmla="*/ 78 w 90"/>
                <a:gd name="T63" fmla="*/ 78 h 81"/>
                <a:gd name="T64" fmla="*/ 85 w 90"/>
                <a:gd name="T65" fmla="*/ 7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81">
                  <a:moveTo>
                    <a:pt x="85" y="78"/>
                  </a:moveTo>
                  <a:lnTo>
                    <a:pt x="87" y="74"/>
                  </a:lnTo>
                  <a:lnTo>
                    <a:pt x="87" y="71"/>
                  </a:lnTo>
                  <a:lnTo>
                    <a:pt x="90" y="67"/>
                  </a:lnTo>
                  <a:lnTo>
                    <a:pt x="90" y="62"/>
                  </a:lnTo>
                  <a:lnTo>
                    <a:pt x="80" y="43"/>
                  </a:lnTo>
                  <a:lnTo>
                    <a:pt x="80" y="26"/>
                  </a:lnTo>
                  <a:lnTo>
                    <a:pt x="85" y="26"/>
                  </a:lnTo>
                  <a:lnTo>
                    <a:pt x="85" y="19"/>
                  </a:lnTo>
                  <a:lnTo>
                    <a:pt x="90" y="14"/>
                  </a:lnTo>
                  <a:lnTo>
                    <a:pt x="90" y="12"/>
                  </a:lnTo>
                  <a:lnTo>
                    <a:pt x="90" y="12"/>
                  </a:lnTo>
                  <a:lnTo>
                    <a:pt x="87" y="10"/>
                  </a:lnTo>
                  <a:lnTo>
                    <a:pt x="87" y="10"/>
                  </a:lnTo>
                  <a:lnTo>
                    <a:pt x="68" y="10"/>
                  </a:lnTo>
                  <a:lnTo>
                    <a:pt x="61" y="5"/>
                  </a:lnTo>
                  <a:lnTo>
                    <a:pt x="52" y="5"/>
                  </a:lnTo>
                  <a:lnTo>
                    <a:pt x="47" y="3"/>
                  </a:lnTo>
                  <a:lnTo>
                    <a:pt x="45" y="5"/>
                  </a:lnTo>
                  <a:lnTo>
                    <a:pt x="40" y="0"/>
                  </a:lnTo>
                  <a:lnTo>
                    <a:pt x="40" y="3"/>
                  </a:lnTo>
                  <a:lnTo>
                    <a:pt x="37" y="3"/>
                  </a:lnTo>
                  <a:lnTo>
                    <a:pt x="37" y="5"/>
                  </a:lnTo>
                  <a:lnTo>
                    <a:pt x="40" y="7"/>
                  </a:lnTo>
                  <a:lnTo>
                    <a:pt x="35" y="10"/>
                  </a:lnTo>
                  <a:lnTo>
                    <a:pt x="33" y="7"/>
                  </a:lnTo>
                  <a:lnTo>
                    <a:pt x="26" y="7"/>
                  </a:lnTo>
                  <a:lnTo>
                    <a:pt x="23" y="5"/>
                  </a:lnTo>
                  <a:lnTo>
                    <a:pt x="23" y="10"/>
                  </a:lnTo>
                  <a:lnTo>
                    <a:pt x="19" y="10"/>
                  </a:lnTo>
                  <a:lnTo>
                    <a:pt x="14" y="12"/>
                  </a:lnTo>
                  <a:lnTo>
                    <a:pt x="14" y="14"/>
                  </a:lnTo>
                  <a:lnTo>
                    <a:pt x="9" y="14"/>
                  </a:lnTo>
                  <a:lnTo>
                    <a:pt x="2" y="17"/>
                  </a:lnTo>
                  <a:lnTo>
                    <a:pt x="0" y="22"/>
                  </a:lnTo>
                  <a:lnTo>
                    <a:pt x="0" y="36"/>
                  </a:lnTo>
                  <a:lnTo>
                    <a:pt x="4" y="36"/>
                  </a:lnTo>
                  <a:lnTo>
                    <a:pt x="4" y="36"/>
                  </a:lnTo>
                  <a:lnTo>
                    <a:pt x="9" y="36"/>
                  </a:lnTo>
                  <a:lnTo>
                    <a:pt x="7" y="38"/>
                  </a:lnTo>
                  <a:lnTo>
                    <a:pt x="4" y="38"/>
                  </a:lnTo>
                  <a:lnTo>
                    <a:pt x="4" y="45"/>
                  </a:lnTo>
                  <a:lnTo>
                    <a:pt x="9" y="50"/>
                  </a:lnTo>
                  <a:lnTo>
                    <a:pt x="14" y="57"/>
                  </a:lnTo>
                  <a:lnTo>
                    <a:pt x="16" y="55"/>
                  </a:lnTo>
                  <a:lnTo>
                    <a:pt x="16" y="52"/>
                  </a:lnTo>
                  <a:lnTo>
                    <a:pt x="21" y="48"/>
                  </a:lnTo>
                  <a:lnTo>
                    <a:pt x="23" y="52"/>
                  </a:lnTo>
                  <a:lnTo>
                    <a:pt x="21" y="64"/>
                  </a:lnTo>
                  <a:lnTo>
                    <a:pt x="21" y="67"/>
                  </a:lnTo>
                  <a:lnTo>
                    <a:pt x="23" y="64"/>
                  </a:lnTo>
                  <a:lnTo>
                    <a:pt x="30" y="62"/>
                  </a:lnTo>
                  <a:lnTo>
                    <a:pt x="35" y="59"/>
                  </a:lnTo>
                  <a:lnTo>
                    <a:pt x="40" y="64"/>
                  </a:lnTo>
                  <a:lnTo>
                    <a:pt x="45" y="64"/>
                  </a:lnTo>
                  <a:lnTo>
                    <a:pt x="45" y="59"/>
                  </a:lnTo>
                  <a:lnTo>
                    <a:pt x="47" y="62"/>
                  </a:lnTo>
                  <a:lnTo>
                    <a:pt x="49" y="64"/>
                  </a:lnTo>
                  <a:lnTo>
                    <a:pt x="52" y="64"/>
                  </a:lnTo>
                  <a:lnTo>
                    <a:pt x="59" y="69"/>
                  </a:lnTo>
                  <a:lnTo>
                    <a:pt x="61" y="74"/>
                  </a:lnTo>
                  <a:lnTo>
                    <a:pt x="66" y="76"/>
                  </a:lnTo>
                  <a:lnTo>
                    <a:pt x="68" y="81"/>
                  </a:lnTo>
                  <a:lnTo>
                    <a:pt x="78" y="78"/>
                  </a:lnTo>
                  <a:lnTo>
                    <a:pt x="85" y="78"/>
                  </a:lnTo>
                  <a:lnTo>
                    <a:pt x="85" y="78"/>
                  </a:lnTo>
                  <a:lnTo>
                    <a:pt x="85" y="7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79" name="Eritrea">
              <a:extLst>
                <a:ext uri="{FF2B5EF4-FFF2-40B4-BE49-F238E27FC236}">
                  <a16:creationId xmlns:a16="http://schemas.microsoft.com/office/drawing/2014/main" xmlns="" id="{6455C69D-5F24-4A67-85AA-0DA1CA20096F}"/>
                </a:ext>
              </a:extLst>
            </p:cNvPr>
            <p:cNvSpPr>
              <a:spLocks/>
            </p:cNvSpPr>
            <p:nvPr/>
          </p:nvSpPr>
          <p:spPr bwMode="auto">
            <a:xfrm>
              <a:off x="6810483" y="3868646"/>
              <a:ext cx="168013" cy="150985"/>
            </a:xfrm>
            <a:custGeom>
              <a:avLst/>
              <a:gdLst>
                <a:gd name="T0" fmla="*/ 127 w 148"/>
                <a:gd name="T1" fmla="*/ 123 h 133"/>
                <a:gd name="T2" fmla="*/ 122 w 148"/>
                <a:gd name="T3" fmla="*/ 121 h 133"/>
                <a:gd name="T4" fmla="*/ 118 w 148"/>
                <a:gd name="T5" fmla="*/ 112 h 133"/>
                <a:gd name="T6" fmla="*/ 108 w 148"/>
                <a:gd name="T7" fmla="*/ 104 h 133"/>
                <a:gd name="T8" fmla="*/ 101 w 148"/>
                <a:gd name="T9" fmla="*/ 100 h 133"/>
                <a:gd name="T10" fmla="*/ 96 w 148"/>
                <a:gd name="T11" fmla="*/ 97 h 133"/>
                <a:gd name="T12" fmla="*/ 89 w 148"/>
                <a:gd name="T13" fmla="*/ 93 h 133"/>
                <a:gd name="T14" fmla="*/ 78 w 148"/>
                <a:gd name="T15" fmla="*/ 86 h 133"/>
                <a:gd name="T16" fmla="*/ 68 w 148"/>
                <a:gd name="T17" fmla="*/ 81 h 133"/>
                <a:gd name="T18" fmla="*/ 63 w 148"/>
                <a:gd name="T19" fmla="*/ 81 h 133"/>
                <a:gd name="T20" fmla="*/ 54 w 148"/>
                <a:gd name="T21" fmla="*/ 76 h 133"/>
                <a:gd name="T22" fmla="*/ 49 w 148"/>
                <a:gd name="T23" fmla="*/ 76 h 133"/>
                <a:gd name="T24" fmla="*/ 40 w 148"/>
                <a:gd name="T25" fmla="*/ 78 h 133"/>
                <a:gd name="T26" fmla="*/ 28 w 148"/>
                <a:gd name="T27" fmla="*/ 76 h 133"/>
                <a:gd name="T28" fmla="*/ 23 w 148"/>
                <a:gd name="T29" fmla="*/ 71 h 133"/>
                <a:gd name="T30" fmla="*/ 14 w 148"/>
                <a:gd name="T31" fmla="*/ 86 h 133"/>
                <a:gd name="T32" fmla="*/ 7 w 148"/>
                <a:gd name="T33" fmla="*/ 88 h 133"/>
                <a:gd name="T34" fmla="*/ 2 w 148"/>
                <a:gd name="T35" fmla="*/ 81 h 133"/>
                <a:gd name="T36" fmla="*/ 0 w 148"/>
                <a:gd name="T37" fmla="*/ 67 h 133"/>
                <a:gd name="T38" fmla="*/ 2 w 148"/>
                <a:gd name="T39" fmla="*/ 60 h 133"/>
                <a:gd name="T40" fmla="*/ 9 w 148"/>
                <a:gd name="T41" fmla="*/ 43 h 133"/>
                <a:gd name="T42" fmla="*/ 11 w 148"/>
                <a:gd name="T43" fmla="*/ 33 h 133"/>
                <a:gd name="T44" fmla="*/ 9 w 148"/>
                <a:gd name="T45" fmla="*/ 31 h 133"/>
                <a:gd name="T46" fmla="*/ 11 w 148"/>
                <a:gd name="T47" fmla="*/ 22 h 133"/>
                <a:gd name="T48" fmla="*/ 18 w 148"/>
                <a:gd name="T49" fmla="*/ 19 h 133"/>
                <a:gd name="T50" fmla="*/ 18 w 148"/>
                <a:gd name="T51" fmla="*/ 15 h 133"/>
                <a:gd name="T52" fmla="*/ 23 w 148"/>
                <a:gd name="T53" fmla="*/ 12 h 133"/>
                <a:gd name="T54" fmla="*/ 33 w 148"/>
                <a:gd name="T55" fmla="*/ 10 h 133"/>
                <a:gd name="T56" fmla="*/ 37 w 148"/>
                <a:gd name="T57" fmla="*/ 5 h 133"/>
                <a:gd name="T58" fmla="*/ 44 w 148"/>
                <a:gd name="T59" fmla="*/ 0 h 133"/>
                <a:gd name="T60" fmla="*/ 49 w 148"/>
                <a:gd name="T61" fmla="*/ 5 h 133"/>
                <a:gd name="T62" fmla="*/ 61 w 148"/>
                <a:gd name="T63" fmla="*/ 45 h 133"/>
                <a:gd name="T64" fmla="*/ 63 w 148"/>
                <a:gd name="T65" fmla="*/ 52 h 133"/>
                <a:gd name="T66" fmla="*/ 68 w 148"/>
                <a:gd name="T67" fmla="*/ 55 h 133"/>
                <a:gd name="T68" fmla="*/ 70 w 148"/>
                <a:gd name="T69" fmla="*/ 67 h 133"/>
                <a:gd name="T70" fmla="*/ 73 w 148"/>
                <a:gd name="T71" fmla="*/ 62 h 133"/>
                <a:gd name="T72" fmla="*/ 73 w 148"/>
                <a:gd name="T73" fmla="*/ 57 h 133"/>
                <a:gd name="T74" fmla="*/ 80 w 148"/>
                <a:gd name="T75" fmla="*/ 62 h 133"/>
                <a:gd name="T76" fmla="*/ 82 w 148"/>
                <a:gd name="T77" fmla="*/ 69 h 133"/>
                <a:gd name="T78" fmla="*/ 87 w 148"/>
                <a:gd name="T79" fmla="*/ 71 h 133"/>
                <a:gd name="T80" fmla="*/ 92 w 148"/>
                <a:gd name="T81" fmla="*/ 71 h 133"/>
                <a:gd name="T82" fmla="*/ 99 w 148"/>
                <a:gd name="T83" fmla="*/ 74 h 133"/>
                <a:gd name="T84" fmla="*/ 106 w 148"/>
                <a:gd name="T85" fmla="*/ 78 h 133"/>
                <a:gd name="T86" fmla="*/ 115 w 148"/>
                <a:gd name="T87" fmla="*/ 90 h 133"/>
                <a:gd name="T88" fmla="*/ 122 w 148"/>
                <a:gd name="T89" fmla="*/ 97 h 133"/>
                <a:gd name="T90" fmla="*/ 127 w 148"/>
                <a:gd name="T91" fmla="*/ 102 h 133"/>
                <a:gd name="T92" fmla="*/ 130 w 148"/>
                <a:gd name="T93" fmla="*/ 102 h 133"/>
                <a:gd name="T94" fmla="*/ 137 w 148"/>
                <a:gd name="T95" fmla="*/ 112 h 133"/>
                <a:gd name="T96" fmla="*/ 139 w 148"/>
                <a:gd name="T97" fmla="*/ 119 h 133"/>
                <a:gd name="T98" fmla="*/ 144 w 148"/>
                <a:gd name="T99" fmla="*/ 121 h 133"/>
                <a:gd name="T100" fmla="*/ 146 w 148"/>
                <a:gd name="T101" fmla="*/ 121 h 133"/>
                <a:gd name="T102" fmla="*/ 148 w 148"/>
                <a:gd name="T103" fmla="*/ 123 h 133"/>
                <a:gd name="T104" fmla="*/ 141 w 148"/>
                <a:gd name="T105" fmla="*/ 128 h 133"/>
                <a:gd name="T106" fmla="*/ 134 w 148"/>
                <a:gd name="T107"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33">
                  <a:moveTo>
                    <a:pt x="134" y="133"/>
                  </a:moveTo>
                  <a:lnTo>
                    <a:pt x="127" y="123"/>
                  </a:lnTo>
                  <a:lnTo>
                    <a:pt x="125" y="123"/>
                  </a:lnTo>
                  <a:lnTo>
                    <a:pt x="122" y="121"/>
                  </a:lnTo>
                  <a:lnTo>
                    <a:pt x="122" y="116"/>
                  </a:lnTo>
                  <a:lnTo>
                    <a:pt x="118" y="112"/>
                  </a:lnTo>
                  <a:lnTo>
                    <a:pt x="115" y="112"/>
                  </a:lnTo>
                  <a:lnTo>
                    <a:pt x="108" y="104"/>
                  </a:lnTo>
                  <a:lnTo>
                    <a:pt x="104" y="100"/>
                  </a:lnTo>
                  <a:lnTo>
                    <a:pt x="101" y="100"/>
                  </a:lnTo>
                  <a:lnTo>
                    <a:pt x="96" y="97"/>
                  </a:lnTo>
                  <a:lnTo>
                    <a:pt x="96" y="97"/>
                  </a:lnTo>
                  <a:lnTo>
                    <a:pt x="89" y="95"/>
                  </a:lnTo>
                  <a:lnTo>
                    <a:pt x="89" y="93"/>
                  </a:lnTo>
                  <a:lnTo>
                    <a:pt x="80" y="86"/>
                  </a:lnTo>
                  <a:lnTo>
                    <a:pt x="78" y="86"/>
                  </a:lnTo>
                  <a:lnTo>
                    <a:pt x="73" y="81"/>
                  </a:lnTo>
                  <a:lnTo>
                    <a:pt x="68" y="81"/>
                  </a:lnTo>
                  <a:lnTo>
                    <a:pt x="66" y="81"/>
                  </a:lnTo>
                  <a:lnTo>
                    <a:pt x="63" y="81"/>
                  </a:lnTo>
                  <a:lnTo>
                    <a:pt x="56" y="76"/>
                  </a:lnTo>
                  <a:lnTo>
                    <a:pt x="54" y="76"/>
                  </a:lnTo>
                  <a:lnTo>
                    <a:pt x="52" y="78"/>
                  </a:lnTo>
                  <a:lnTo>
                    <a:pt x="49" y="76"/>
                  </a:lnTo>
                  <a:lnTo>
                    <a:pt x="44" y="76"/>
                  </a:lnTo>
                  <a:lnTo>
                    <a:pt x="40" y="78"/>
                  </a:lnTo>
                  <a:lnTo>
                    <a:pt x="35" y="78"/>
                  </a:lnTo>
                  <a:lnTo>
                    <a:pt x="28" y="76"/>
                  </a:lnTo>
                  <a:lnTo>
                    <a:pt x="26" y="74"/>
                  </a:lnTo>
                  <a:lnTo>
                    <a:pt x="23" y="71"/>
                  </a:lnTo>
                  <a:lnTo>
                    <a:pt x="16" y="86"/>
                  </a:lnTo>
                  <a:lnTo>
                    <a:pt x="14" y="86"/>
                  </a:lnTo>
                  <a:lnTo>
                    <a:pt x="11" y="88"/>
                  </a:lnTo>
                  <a:lnTo>
                    <a:pt x="7" y="88"/>
                  </a:lnTo>
                  <a:lnTo>
                    <a:pt x="4" y="86"/>
                  </a:lnTo>
                  <a:lnTo>
                    <a:pt x="2" y="81"/>
                  </a:lnTo>
                  <a:lnTo>
                    <a:pt x="0" y="71"/>
                  </a:lnTo>
                  <a:lnTo>
                    <a:pt x="0" y="67"/>
                  </a:lnTo>
                  <a:lnTo>
                    <a:pt x="2" y="64"/>
                  </a:lnTo>
                  <a:lnTo>
                    <a:pt x="2" y="60"/>
                  </a:lnTo>
                  <a:lnTo>
                    <a:pt x="7" y="55"/>
                  </a:lnTo>
                  <a:lnTo>
                    <a:pt x="9" y="43"/>
                  </a:lnTo>
                  <a:lnTo>
                    <a:pt x="11" y="36"/>
                  </a:lnTo>
                  <a:lnTo>
                    <a:pt x="11" y="33"/>
                  </a:lnTo>
                  <a:lnTo>
                    <a:pt x="11" y="33"/>
                  </a:lnTo>
                  <a:lnTo>
                    <a:pt x="9" y="31"/>
                  </a:lnTo>
                  <a:lnTo>
                    <a:pt x="11" y="26"/>
                  </a:lnTo>
                  <a:lnTo>
                    <a:pt x="11" y="22"/>
                  </a:lnTo>
                  <a:lnTo>
                    <a:pt x="14" y="19"/>
                  </a:lnTo>
                  <a:lnTo>
                    <a:pt x="18" y="19"/>
                  </a:lnTo>
                  <a:lnTo>
                    <a:pt x="21" y="17"/>
                  </a:lnTo>
                  <a:lnTo>
                    <a:pt x="18" y="15"/>
                  </a:lnTo>
                  <a:lnTo>
                    <a:pt x="18" y="12"/>
                  </a:lnTo>
                  <a:lnTo>
                    <a:pt x="23" y="12"/>
                  </a:lnTo>
                  <a:lnTo>
                    <a:pt x="26" y="10"/>
                  </a:lnTo>
                  <a:lnTo>
                    <a:pt x="33" y="10"/>
                  </a:lnTo>
                  <a:lnTo>
                    <a:pt x="33" y="7"/>
                  </a:lnTo>
                  <a:lnTo>
                    <a:pt x="37" y="5"/>
                  </a:lnTo>
                  <a:lnTo>
                    <a:pt x="40" y="5"/>
                  </a:lnTo>
                  <a:lnTo>
                    <a:pt x="44" y="0"/>
                  </a:lnTo>
                  <a:lnTo>
                    <a:pt x="44" y="0"/>
                  </a:lnTo>
                  <a:lnTo>
                    <a:pt x="49" y="5"/>
                  </a:lnTo>
                  <a:lnTo>
                    <a:pt x="59" y="29"/>
                  </a:lnTo>
                  <a:lnTo>
                    <a:pt x="61" y="45"/>
                  </a:lnTo>
                  <a:lnTo>
                    <a:pt x="63" y="45"/>
                  </a:lnTo>
                  <a:lnTo>
                    <a:pt x="63" y="52"/>
                  </a:lnTo>
                  <a:lnTo>
                    <a:pt x="63" y="55"/>
                  </a:lnTo>
                  <a:lnTo>
                    <a:pt x="68" y="55"/>
                  </a:lnTo>
                  <a:lnTo>
                    <a:pt x="68" y="60"/>
                  </a:lnTo>
                  <a:lnTo>
                    <a:pt x="70" y="67"/>
                  </a:lnTo>
                  <a:lnTo>
                    <a:pt x="75" y="69"/>
                  </a:lnTo>
                  <a:lnTo>
                    <a:pt x="73" y="62"/>
                  </a:lnTo>
                  <a:lnTo>
                    <a:pt x="73" y="62"/>
                  </a:lnTo>
                  <a:lnTo>
                    <a:pt x="73" y="57"/>
                  </a:lnTo>
                  <a:lnTo>
                    <a:pt x="75" y="57"/>
                  </a:lnTo>
                  <a:lnTo>
                    <a:pt x="80" y="62"/>
                  </a:lnTo>
                  <a:lnTo>
                    <a:pt x="78" y="64"/>
                  </a:lnTo>
                  <a:lnTo>
                    <a:pt x="82" y="69"/>
                  </a:lnTo>
                  <a:lnTo>
                    <a:pt x="85" y="71"/>
                  </a:lnTo>
                  <a:lnTo>
                    <a:pt x="87" y="71"/>
                  </a:lnTo>
                  <a:lnTo>
                    <a:pt x="89" y="71"/>
                  </a:lnTo>
                  <a:lnTo>
                    <a:pt x="92" y="71"/>
                  </a:lnTo>
                  <a:lnTo>
                    <a:pt x="94" y="71"/>
                  </a:lnTo>
                  <a:lnTo>
                    <a:pt x="99" y="74"/>
                  </a:lnTo>
                  <a:lnTo>
                    <a:pt x="99" y="78"/>
                  </a:lnTo>
                  <a:lnTo>
                    <a:pt x="106" y="78"/>
                  </a:lnTo>
                  <a:lnTo>
                    <a:pt x="108" y="81"/>
                  </a:lnTo>
                  <a:lnTo>
                    <a:pt x="115" y="90"/>
                  </a:lnTo>
                  <a:lnTo>
                    <a:pt x="118" y="95"/>
                  </a:lnTo>
                  <a:lnTo>
                    <a:pt x="122" y="97"/>
                  </a:lnTo>
                  <a:lnTo>
                    <a:pt x="127" y="102"/>
                  </a:lnTo>
                  <a:lnTo>
                    <a:pt x="127" y="102"/>
                  </a:lnTo>
                  <a:lnTo>
                    <a:pt x="127" y="100"/>
                  </a:lnTo>
                  <a:lnTo>
                    <a:pt x="130" y="102"/>
                  </a:lnTo>
                  <a:lnTo>
                    <a:pt x="134" y="112"/>
                  </a:lnTo>
                  <a:lnTo>
                    <a:pt x="137" y="112"/>
                  </a:lnTo>
                  <a:lnTo>
                    <a:pt x="139" y="116"/>
                  </a:lnTo>
                  <a:lnTo>
                    <a:pt x="139" y="119"/>
                  </a:lnTo>
                  <a:lnTo>
                    <a:pt x="141" y="121"/>
                  </a:lnTo>
                  <a:lnTo>
                    <a:pt x="144" y="121"/>
                  </a:lnTo>
                  <a:lnTo>
                    <a:pt x="146" y="123"/>
                  </a:lnTo>
                  <a:lnTo>
                    <a:pt x="146" y="121"/>
                  </a:lnTo>
                  <a:lnTo>
                    <a:pt x="148" y="123"/>
                  </a:lnTo>
                  <a:lnTo>
                    <a:pt x="148" y="123"/>
                  </a:lnTo>
                  <a:lnTo>
                    <a:pt x="144" y="128"/>
                  </a:lnTo>
                  <a:lnTo>
                    <a:pt x="141" y="128"/>
                  </a:lnTo>
                  <a:lnTo>
                    <a:pt x="139" y="130"/>
                  </a:lnTo>
                  <a:lnTo>
                    <a:pt x="134" y="133"/>
                  </a:lnTo>
                  <a:lnTo>
                    <a:pt x="134" y="13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80" name="Equitorial Guinea">
              <a:extLst>
                <a:ext uri="{FF2B5EF4-FFF2-40B4-BE49-F238E27FC236}">
                  <a16:creationId xmlns:a16="http://schemas.microsoft.com/office/drawing/2014/main" xmlns="" id="{F10DC7C5-5E0A-4DEF-A54F-ECD68979150B}"/>
                </a:ext>
              </a:extLst>
            </p:cNvPr>
            <p:cNvSpPr>
              <a:spLocks/>
            </p:cNvSpPr>
            <p:nvPr/>
          </p:nvSpPr>
          <p:spPr bwMode="auto">
            <a:xfrm>
              <a:off x="6120266" y="4283003"/>
              <a:ext cx="51085" cy="31786"/>
            </a:xfrm>
            <a:custGeom>
              <a:avLst/>
              <a:gdLst>
                <a:gd name="T0" fmla="*/ 5 w 45"/>
                <a:gd name="T1" fmla="*/ 26 h 28"/>
                <a:gd name="T2" fmla="*/ 9 w 45"/>
                <a:gd name="T3" fmla="*/ 28 h 28"/>
                <a:gd name="T4" fmla="*/ 12 w 45"/>
                <a:gd name="T5" fmla="*/ 26 h 28"/>
                <a:gd name="T6" fmla="*/ 14 w 45"/>
                <a:gd name="T7" fmla="*/ 26 h 28"/>
                <a:gd name="T8" fmla="*/ 14 w 45"/>
                <a:gd name="T9" fmla="*/ 26 h 28"/>
                <a:gd name="T10" fmla="*/ 45 w 45"/>
                <a:gd name="T11" fmla="*/ 26 h 28"/>
                <a:gd name="T12" fmla="*/ 45 w 45"/>
                <a:gd name="T13" fmla="*/ 0 h 28"/>
                <a:gd name="T14" fmla="*/ 19 w 45"/>
                <a:gd name="T15" fmla="*/ 0 h 28"/>
                <a:gd name="T16" fmla="*/ 19 w 45"/>
                <a:gd name="T17" fmla="*/ 0 h 28"/>
                <a:gd name="T18" fmla="*/ 14 w 45"/>
                <a:gd name="T19" fmla="*/ 0 h 28"/>
                <a:gd name="T20" fmla="*/ 12 w 45"/>
                <a:gd name="T21" fmla="*/ 0 h 28"/>
                <a:gd name="T22" fmla="*/ 12 w 45"/>
                <a:gd name="T23" fmla="*/ 0 h 28"/>
                <a:gd name="T24" fmla="*/ 14 w 45"/>
                <a:gd name="T25" fmla="*/ 4 h 28"/>
                <a:gd name="T26" fmla="*/ 7 w 45"/>
                <a:gd name="T27" fmla="*/ 12 h 28"/>
                <a:gd name="T28" fmla="*/ 0 w 45"/>
                <a:gd name="T29" fmla="*/ 23 h 28"/>
                <a:gd name="T30" fmla="*/ 7 w 45"/>
                <a:gd name="T31" fmla="*/ 26 h 28"/>
                <a:gd name="T32" fmla="*/ 5 w 45"/>
                <a:gd name="T33" fmla="*/ 26 h 28"/>
                <a:gd name="T34" fmla="*/ 5 w 45"/>
                <a:gd name="T35"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28">
                  <a:moveTo>
                    <a:pt x="5" y="26"/>
                  </a:moveTo>
                  <a:lnTo>
                    <a:pt x="9" y="28"/>
                  </a:lnTo>
                  <a:lnTo>
                    <a:pt x="12" y="26"/>
                  </a:lnTo>
                  <a:lnTo>
                    <a:pt x="14" y="26"/>
                  </a:lnTo>
                  <a:lnTo>
                    <a:pt x="14" y="26"/>
                  </a:lnTo>
                  <a:lnTo>
                    <a:pt x="45" y="26"/>
                  </a:lnTo>
                  <a:lnTo>
                    <a:pt x="45" y="0"/>
                  </a:lnTo>
                  <a:lnTo>
                    <a:pt x="19" y="0"/>
                  </a:lnTo>
                  <a:lnTo>
                    <a:pt x="19" y="0"/>
                  </a:lnTo>
                  <a:lnTo>
                    <a:pt x="14" y="0"/>
                  </a:lnTo>
                  <a:lnTo>
                    <a:pt x="12" y="0"/>
                  </a:lnTo>
                  <a:lnTo>
                    <a:pt x="12" y="0"/>
                  </a:lnTo>
                  <a:lnTo>
                    <a:pt x="14" y="4"/>
                  </a:lnTo>
                  <a:lnTo>
                    <a:pt x="7" y="12"/>
                  </a:lnTo>
                  <a:lnTo>
                    <a:pt x="0" y="23"/>
                  </a:lnTo>
                  <a:lnTo>
                    <a:pt x="7" y="26"/>
                  </a:lnTo>
                  <a:lnTo>
                    <a:pt x="5" y="26"/>
                  </a:lnTo>
                  <a:lnTo>
                    <a:pt x="5" y="2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82" name="Egypt">
              <a:extLst>
                <a:ext uri="{FF2B5EF4-FFF2-40B4-BE49-F238E27FC236}">
                  <a16:creationId xmlns:a16="http://schemas.microsoft.com/office/drawing/2014/main" xmlns="" id="{0AF4C84D-93F9-44C1-A40D-B16792D093F3}"/>
                </a:ext>
              </a:extLst>
            </p:cNvPr>
            <p:cNvSpPr>
              <a:spLocks/>
            </p:cNvSpPr>
            <p:nvPr/>
          </p:nvSpPr>
          <p:spPr bwMode="auto">
            <a:xfrm>
              <a:off x="6496026" y="3498562"/>
              <a:ext cx="318998" cy="265643"/>
            </a:xfrm>
            <a:custGeom>
              <a:avLst/>
              <a:gdLst>
                <a:gd name="T0" fmla="*/ 222 w 281"/>
                <a:gd name="T1" fmla="*/ 42 h 234"/>
                <a:gd name="T2" fmla="*/ 210 w 281"/>
                <a:gd name="T3" fmla="*/ 14 h 234"/>
                <a:gd name="T4" fmla="*/ 198 w 281"/>
                <a:gd name="T5" fmla="*/ 9 h 234"/>
                <a:gd name="T6" fmla="*/ 168 w 281"/>
                <a:gd name="T7" fmla="*/ 12 h 234"/>
                <a:gd name="T8" fmla="*/ 163 w 281"/>
                <a:gd name="T9" fmla="*/ 14 h 234"/>
                <a:gd name="T10" fmla="*/ 154 w 281"/>
                <a:gd name="T11" fmla="*/ 12 h 234"/>
                <a:gd name="T12" fmla="*/ 154 w 281"/>
                <a:gd name="T13" fmla="*/ 5 h 234"/>
                <a:gd name="T14" fmla="*/ 137 w 281"/>
                <a:gd name="T15" fmla="*/ 0 h 234"/>
                <a:gd name="T16" fmla="*/ 139 w 281"/>
                <a:gd name="T17" fmla="*/ 5 h 234"/>
                <a:gd name="T18" fmla="*/ 128 w 281"/>
                <a:gd name="T19" fmla="*/ 7 h 234"/>
                <a:gd name="T20" fmla="*/ 130 w 281"/>
                <a:gd name="T21" fmla="*/ 5 h 234"/>
                <a:gd name="T22" fmla="*/ 123 w 281"/>
                <a:gd name="T23" fmla="*/ 2 h 234"/>
                <a:gd name="T24" fmla="*/ 111 w 281"/>
                <a:gd name="T25" fmla="*/ 9 h 234"/>
                <a:gd name="T26" fmla="*/ 99 w 281"/>
                <a:gd name="T27" fmla="*/ 19 h 234"/>
                <a:gd name="T28" fmla="*/ 78 w 281"/>
                <a:gd name="T29" fmla="*/ 12 h 234"/>
                <a:gd name="T30" fmla="*/ 61 w 281"/>
                <a:gd name="T31" fmla="*/ 9 h 234"/>
                <a:gd name="T32" fmla="*/ 47 w 281"/>
                <a:gd name="T33" fmla="*/ 5 h 234"/>
                <a:gd name="T34" fmla="*/ 9 w 281"/>
                <a:gd name="T35" fmla="*/ 0 h 234"/>
                <a:gd name="T36" fmla="*/ 5 w 281"/>
                <a:gd name="T37" fmla="*/ 5 h 234"/>
                <a:gd name="T38" fmla="*/ 7 w 281"/>
                <a:gd name="T39" fmla="*/ 26 h 234"/>
                <a:gd name="T40" fmla="*/ 2 w 281"/>
                <a:gd name="T41" fmla="*/ 47 h 234"/>
                <a:gd name="T42" fmla="*/ 281 w 281"/>
                <a:gd name="T43" fmla="*/ 234 h 234"/>
                <a:gd name="T44" fmla="*/ 272 w 281"/>
                <a:gd name="T45" fmla="*/ 227 h 234"/>
                <a:gd name="T46" fmla="*/ 262 w 281"/>
                <a:gd name="T47" fmla="*/ 215 h 234"/>
                <a:gd name="T48" fmla="*/ 248 w 281"/>
                <a:gd name="T49" fmla="*/ 213 h 234"/>
                <a:gd name="T50" fmla="*/ 246 w 281"/>
                <a:gd name="T51" fmla="*/ 191 h 234"/>
                <a:gd name="T52" fmla="*/ 246 w 281"/>
                <a:gd name="T53" fmla="*/ 189 h 234"/>
                <a:gd name="T54" fmla="*/ 248 w 281"/>
                <a:gd name="T55" fmla="*/ 187 h 234"/>
                <a:gd name="T56" fmla="*/ 243 w 281"/>
                <a:gd name="T57" fmla="*/ 180 h 234"/>
                <a:gd name="T58" fmla="*/ 229 w 281"/>
                <a:gd name="T59" fmla="*/ 158 h 234"/>
                <a:gd name="T60" fmla="*/ 210 w 281"/>
                <a:gd name="T61" fmla="*/ 130 h 234"/>
                <a:gd name="T62" fmla="*/ 208 w 281"/>
                <a:gd name="T63" fmla="*/ 111 h 234"/>
                <a:gd name="T64" fmla="*/ 198 w 281"/>
                <a:gd name="T65" fmla="*/ 99 h 234"/>
                <a:gd name="T66" fmla="*/ 196 w 281"/>
                <a:gd name="T67" fmla="*/ 87 h 234"/>
                <a:gd name="T68" fmla="*/ 175 w 281"/>
                <a:gd name="T69" fmla="*/ 64 h 234"/>
                <a:gd name="T70" fmla="*/ 170 w 281"/>
                <a:gd name="T71" fmla="*/ 50 h 234"/>
                <a:gd name="T72" fmla="*/ 170 w 281"/>
                <a:gd name="T73" fmla="*/ 47 h 234"/>
                <a:gd name="T74" fmla="*/ 177 w 281"/>
                <a:gd name="T75" fmla="*/ 54 h 234"/>
                <a:gd name="T76" fmla="*/ 187 w 281"/>
                <a:gd name="T77" fmla="*/ 68 h 234"/>
                <a:gd name="T78" fmla="*/ 196 w 281"/>
                <a:gd name="T79" fmla="*/ 80 h 234"/>
                <a:gd name="T80" fmla="*/ 213 w 281"/>
                <a:gd name="T81" fmla="*/ 97 h 234"/>
                <a:gd name="T82" fmla="*/ 217 w 281"/>
                <a:gd name="T83" fmla="*/ 83 h 234"/>
                <a:gd name="T84" fmla="*/ 220 w 281"/>
                <a:gd name="T85" fmla="*/ 68 h 234"/>
                <a:gd name="T86" fmla="*/ 225 w 281"/>
                <a:gd name="T87" fmla="*/ 5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1" h="234">
                  <a:moveTo>
                    <a:pt x="225" y="57"/>
                  </a:moveTo>
                  <a:lnTo>
                    <a:pt x="220" y="47"/>
                  </a:lnTo>
                  <a:lnTo>
                    <a:pt x="222" y="42"/>
                  </a:lnTo>
                  <a:lnTo>
                    <a:pt x="217" y="31"/>
                  </a:lnTo>
                  <a:lnTo>
                    <a:pt x="213" y="21"/>
                  </a:lnTo>
                  <a:lnTo>
                    <a:pt x="210" y="14"/>
                  </a:lnTo>
                  <a:lnTo>
                    <a:pt x="206" y="7"/>
                  </a:lnTo>
                  <a:lnTo>
                    <a:pt x="203" y="5"/>
                  </a:lnTo>
                  <a:lnTo>
                    <a:pt x="198" y="9"/>
                  </a:lnTo>
                  <a:lnTo>
                    <a:pt x="194" y="12"/>
                  </a:lnTo>
                  <a:lnTo>
                    <a:pt x="180" y="9"/>
                  </a:lnTo>
                  <a:lnTo>
                    <a:pt x="168" y="12"/>
                  </a:lnTo>
                  <a:lnTo>
                    <a:pt x="161" y="7"/>
                  </a:lnTo>
                  <a:lnTo>
                    <a:pt x="158" y="9"/>
                  </a:lnTo>
                  <a:lnTo>
                    <a:pt x="163" y="14"/>
                  </a:lnTo>
                  <a:lnTo>
                    <a:pt x="161" y="19"/>
                  </a:lnTo>
                  <a:lnTo>
                    <a:pt x="158" y="14"/>
                  </a:lnTo>
                  <a:lnTo>
                    <a:pt x="154" y="12"/>
                  </a:lnTo>
                  <a:lnTo>
                    <a:pt x="154" y="7"/>
                  </a:lnTo>
                  <a:lnTo>
                    <a:pt x="156" y="7"/>
                  </a:lnTo>
                  <a:lnTo>
                    <a:pt x="154" y="5"/>
                  </a:lnTo>
                  <a:lnTo>
                    <a:pt x="149" y="5"/>
                  </a:lnTo>
                  <a:lnTo>
                    <a:pt x="144" y="2"/>
                  </a:lnTo>
                  <a:lnTo>
                    <a:pt x="137" y="0"/>
                  </a:lnTo>
                  <a:lnTo>
                    <a:pt x="137" y="2"/>
                  </a:lnTo>
                  <a:lnTo>
                    <a:pt x="139" y="2"/>
                  </a:lnTo>
                  <a:lnTo>
                    <a:pt x="139" y="5"/>
                  </a:lnTo>
                  <a:lnTo>
                    <a:pt x="137" y="5"/>
                  </a:lnTo>
                  <a:lnTo>
                    <a:pt x="132" y="5"/>
                  </a:lnTo>
                  <a:lnTo>
                    <a:pt x="128" y="7"/>
                  </a:lnTo>
                  <a:lnTo>
                    <a:pt x="125" y="5"/>
                  </a:lnTo>
                  <a:lnTo>
                    <a:pt x="125" y="5"/>
                  </a:lnTo>
                  <a:lnTo>
                    <a:pt x="130" y="5"/>
                  </a:lnTo>
                  <a:lnTo>
                    <a:pt x="132" y="2"/>
                  </a:lnTo>
                  <a:lnTo>
                    <a:pt x="130" y="2"/>
                  </a:lnTo>
                  <a:lnTo>
                    <a:pt x="123" y="2"/>
                  </a:lnTo>
                  <a:lnTo>
                    <a:pt x="120" y="5"/>
                  </a:lnTo>
                  <a:lnTo>
                    <a:pt x="113" y="7"/>
                  </a:lnTo>
                  <a:lnTo>
                    <a:pt x="111" y="9"/>
                  </a:lnTo>
                  <a:lnTo>
                    <a:pt x="106" y="12"/>
                  </a:lnTo>
                  <a:lnTo>
                    <a:pt x="102" y="16"/>
                  </a:lnTo>
                  <a:lnTo>
                    <a:pt x="99" y="19"/>
                  </a:lnTo>
                  <a:lnTo>
                    <a:pt x="92" y="19"/>
                  </a:lnTo>
                  <a:lnTo>
                    <a:pt x="85" y="12"/>
                  </a:lnTo>
                  <a:lnTo>
                    <a:pt x="78" y="12"/>
                  </a:lnTo>
                  <a:lnTo>
                    <a:pt x="71" y="12"/>
                  </a:lnTo>
                  <a:lnTo>
                    <a:pt x="66" y="9"/>
                  </a:lnTo>
                  <a:lnTo>
                    <a:pt x="61" y="9"/>
                  </a:lnTo>
                  <a:lnTo>
                    <a:pt x="59" y="9"/>
                  </a:lnTo>
                  <a:lnTo>
                    <a:pt x="54" y="7"/>
                  </a:lnTo>
                  <a:lnTo>
                    <a:pt x="47" y="5"/>
                  </a:lnTo>
                  <a:lnTo>
                    <a:pt x="28" y="2"/>
                  </a:lnTo>
                  <a:lnTo>
                    <a:pt x="21" y="0"/>
                  </a:lnTo>
                  <a:lnTo>
                    <a:pt x="9" y="0"/>
                  </a:lnTo>
                  <a:lnTo>
                    <a:pt x="7" y="2"/>
                  </a:lnTo>
                  <a:lnTo>
                    <a:pt x="7" y="2"/>
                  </a:lnTo>
                  <a:lnTo>
                    <a:pt x="5" y="5"/>
                  </a:lnTo>
                  <a:lnTo>
                    <a:pt x="5" y="14"/>
                  </a:lnTo>
                  <a:lnTo>
                    <a:pt x="7" y="21"/>
                  </a:lnTo>
                  <a:lnTo>
                    <a:pt x="7" y="26"/>
                  </a:lnTo>
                  <a:lnTo>
                    <a:pt x="2" y="33"/>
                  </a:lnTo>
                  <a:lnTo>
                    <a:pt x="0" y="40"/>
                  </a:lnTo>
                  <a:lnTo>
                    <a:pt x="2" y="47"/>
                  </a:lnTo>
                  <a:lnTo>
                    <a:pt x="5" y="57"/>
                  </a:lnTo>
                  <a:lnTo>
                    <a:pt x="14" y="234"/>
                  </a:lnTo>
                  <a:lnTo>
                    <a:pt x="281" y="234"/>
                  </a:lnTo>
                  <a:lnTo>
                    <a:pt x="281" y="232"/>
                  </a:lnTo>
                  <a:lnTo>
                    <a:pt x="277" y="232"/>
                  </a:lnTo>
                  <a:lnTo>
                    <a:pt x="272" y="227"/>
                  </a:lnTo>
                  <a:lnTo>
                    <a:pt x="269" y="222"/>
                  </a:lnTo>
                  <a:lnTo>
                    <a:pt x="265" y="222"/>
                  </a:lnTo>
                  <a:lnTo>
                    <a:pt x="262" y="215"/>
                  </a:lnTo>
                  <a:lnTo>
                    <a:pt x="260" y="218"/>
                  </a:lnTo>
                  <a:lnTo>
                    <a:pt x="255" y="218"/>
                  </a:lnTo>
                  <a:lnTo>
                    <a:pt x="248" y="213"/>
                  </a:lnTo>
                  <a:lnTo>
                    <a:pt x="246" y="201"/>
                  </a:lnTo>
                  <a:lnTo>
                    <a:pt x="246" y="199"/>
                  </a:lnTo>
                  <a:lnTo>
                    <a:pt x="246" y="191"/>
                  </a:lnTo>
                  <a:lnTo>
                    <a:pt x="243" y="189"/>
                  </a:lnTo>
                  <a:lnTo>
                    <a:pt x="243" y="187"/>
                  </a:lnTo>
                  <a:lnTo>
                    <a:pt x="246" y="189"/>
                  </a:lnTo>
                  <a:lnTo>
                    <a:pt x="253" y="189"/>
                  </a:lnTo>
                  <a:lnTo>
                    <a:pt x="251" y="187"/>
                  </a:lnTo>
                  <a:lnTo>
                    <a:pt x="248" y="187"/>
                  </a:lnTo>
                  <a:lnTo>
                    <a:pt x="243" y="180"/>
                  </a:lnTo>
                  <a:lnTo>
                    <a:pt x="243" y="180"/>
                  </a:lnTo>
                  <a:lnTo>
                    <a:pt x="243" y="180"/>
                  </a:lnTo>
                  <a:lnTo>
                    <a:pt x="241" y="177"/>
                  </a:lnTo>
                  <a:lnTo>
                    <a:pt x="239" y="173"/>
                  </a:lnTo>
                  <a:lnTo>
                    <a:pt x="229" y="158"/>
                  </a:lnTo>
                  <a:lnTo>
                    <a:pt x="227" y="156"/>
                  </a:lnTo>
                  <a:lnTo>
                    <a:pt x="225" y="149"/>
                  </a:lnTo>
                  <a:lnTo>
                    <a:pt x="210" y="130"/>
                  </a:lnTo>
                  <a:lnTo>
                    <a:pt x="210" y="125"/>
                  </a:lnTo>
                  <a:lnTo>
                    <a:pt x="208" y="120"/>
                  </a:lnTo>
                  <a:lnTo>
                    <a:pt x="208" y="111"/>
                  </a:lnTo>
                  <a:lnTo>
                    <a:pt x="206" y="109"/>
                  </a:lnTo>
                  <a:lnTo>
                    <a:pt x="206" y="106"/>
                  </a:lnTo>
                  <a:lnTo>
                    <a:pt x="198" y="99"/>
                  </a:lnTo>
                  <a:lnTo>
                    <a:pt x="196" y="94"/>
                  </a:lnTo>
                  <a:lnTo>
                    <a:pt x="198" y="92"/>
                  </a:lnTo>
                  <a:lnTo>
                    <a:pt x="196" y="87"/>
                  </a:lnTo>
                  <a:lnTo>
                    <a:pt x="184" y="78"/>
                  </a:lnTo>
                  <a:lnTo>
                    <a:pt x="182" y="73"/>
                  </a:lnTo>
                  <a:lnTo>
                    <a:pt x="175" y="64"/>
                  </a:lnTo>
                  <a:lnTo>
                    <a:pt x="175" y="59"/>
                  </a:lnTo>
                  <a:lnTo>
                    <a:pt x="170" y="52"/>
                  </a:lnTo>
                  <a:lnTo>
                    <a:pt x="170" y="50"/>
                  </a:lnTo>
                  <a:lnTo>
                    <a:pt x="170" y="47"/>
                  </a:lnTo>
                  <a:lnTo>
                    <a:pt x="170" y="45"/>
                  </a:lnTo>
                  <a:lnTo>
                    <a:pt x="170" y="47"/>
                  </a:lnTo>
                  <a:lnTo>
                    <a:pt x="172" y="47"/>
                  </a:lnTo>
                  <a:lnTo>
                    <a:pt x="175" y="52"/>
                  </a:lnTo>
                  <a:lnTo>
                    <a:pt x="177" y="54"/>
                  </a:lnTo>
                  <a:lnTo>
                    <a:pt x="177" y="57"/>
                  </a:lnTo>
                  <a:lnTo>
                    <a:pt x="187" y="64"/>
                  </a:lnTo>
                  <a:lnTo>
                    <a:pt x="187" y="68"/>
                  </a:lnTo>
                  <a:lnTo>
                    <a:pt x="189" y="73"/>
                  </a:lnTo>
                  <a:lnTo>
                    <a:pt x="194" y="76"/>
                  </a:lnTo>
                  <a:lnTo>
                    <a:pt x="196" y="80"/>
                  </a:lnTo>
                  <a:lnTo>
                    <a:pt x="206" y="92"/>
                  </a:lnTo>
                  <a:lnTo>
                    <a:pt x="213" y="94"/>
                  </a:lnTo>
                  <a:lnTo>
                    <a:pt x="213" y="97"/>
                  </a:lnTo>
                  <a:lnTo>
                    <a:pt x="213" y="94"/>
                  </a:lnTo>
                  <a:lnTo>
                    <a:pt x="217" y="90"/>
                  </a:lnTo>
                  <a:lnTo>
                    <a:pt x="217" y="83"/>
                  </a:lnTo>
                  <a:lnTo>
                    <a:pt x="217" y="80"/>
                  </a:lnTo>
                  <a:lnTo>
                    <a:pt x="220" y="73"/>
                  </a:lnTo>
                  <a:lnTo>
                    <a:pt x="220" y="68"/>
                  </a:lnTo>
                  <a:lnTo>
                    <a:pt x="222" y="57"/>
                  </a:lnTo>
                  <a:lnTo>
                    <a:pt x="225" y="57"/>
                  </a:lnTo>
                  <a:lnTo>
                    <a:pt x="225" y="5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86" name="Djibouti">
              <a:extLst>
                <a:ext uri="{FF2B5EF4-FFF2-40B4-BE49-F238E27FC236}">
                  <a16:creationId xmlns:a16="http://schemas.microsoft.com/office/drawing/2014/main" xmlns="" id="{D61AA4EF-0E5B-41CA-A60D-7DC50BED4105}"/>
                </a:ext>
              </a:extLst>
            </p:cNvPr>
            <p:cNvSpPr>
              <a:spLocks/>
            </p:cNvSpPr>
            <p:nvPr/>
          </p:nvSpPr>
          <p:spPr bwMode="auto">
            <a:xfrm>
              <a:off x="6948981" y="4008278"/>
              <a:ext cx="38598" cy="46544"/>
            </a:xfrm>
            <a:custGeom>
              <a:avLst/>
              <a:gdLst>
                <a:gd name="T0" fmla="*/ 24 w 34"/>
                <a:gd name="T1" fmla="*/ 38 h 41"/>
                <a:gd name="T2" fmla="*/ 22 w 34"/>
                <a:gd name="T3" fmla="*/ 36 h 41"/>
                <a:gd name="T4" fmla="*/ 15 w 34"/>
                <a:gd name="T5" fmla="*/ 38 h 41"/>
                <a:gd name="T6" fmla="*/ 10 w 34"/>
                <a:gd name="T7" fmla="*/ 41 h 41"/>
                <a:gd name="T8" fmla="*/ 0 w 34"/>
                <a:gd name="T9" fmla="*/ 41 h 41"/>
                <a:gd name="T10" fmla="*/ 0 w 34"/>
                <a:gd name="T11" fmla="*/ 38 h 41"/>
                <a:gd name="T12" fmla="*/ 3 w 34"/>
                <a:gd name="T13" fmla="*/ 34 h 41"/>
                <a:gd name="T14" fmla="*/ 3 w 34"/>
                <a:gd name="T15" fmla="*/ 31 h 41"/>
                <a:gd name="T16" fmla="*/ 5 w 34"/>
                <a:gd name="T17" fmla="*/ 26 h 41"/>
                <a:gd name="T18" fmla="*/ 5 w 34"/>
                <a:gd name="T19" fmla="*/ 19 h 41"/>
                <a:gd name="T20" fmla="*/ 8 w 34"/>
                <a:gd name="T21" fmla="*/ 17 h 41"/>
                <a:gd name="T22" fmla="*/ 8 w 34"/>
                <a:gd name="T23" fmla="*/ 10 h 41"/>
                <a:gd name="T24" fmla="*/ 17 w 34"/>
                <a:gd name="T25" fmla="*/ 7 h 41"/>
                <a:gd name="T26" fmla="*/ 19 w 34"/>
                <a:gd name="T27" fmla="*/ 5 h 41"/>
                <a:gd name="T28" fmla="*/ 22 w 34"/>
                <a:gd name="T29" fmla="*/ 5 h 41"/>
                <a:gd name="T30" fmla="*/ 26 w 34"/>
                <a:gd name="T31" fmla="*/ 0 h 41"/>
                <a:gd name="T32" fmla="*/ 26 w 34"/>
                <a:gd name="T33" fmla="*/ 0 h 41"/>
                <a:gd name="T34" fmla="*/ 26 w 34"/>
                <a:gd name="T35" fmla="*/ 3 h 41"/>
                <a:gd name="T36" fmla="*/ 31 w 34"/>
                <a:gd name="T37" fmla="*/ 7 h 41"/>
                <a:gd name="T38" fmla="*/ 34 w 34"/>
                <a:gd name="T39" fmla="*/ 7 h 41"/>
                <a:gd name="T40" fmla="*/ 34 w 34"/>
                <a:gd name="T41" fmla="*/ 10 h 41"/>
                <a:gd name="T42" fmla="*/ 34 w 34"/>
                <a:gd name="T43" fmla="*/ 17 h 41"/>
                <a:gd name="T44" fmla="*/ 31 w 34"/>
                <a:gd name="T45" fmla="*/ 17 h 41"/>
                <a:gd name="T46" fmla="*/ 26 w 34"/>
                <a:gd name="T47" fmla="*/ 22 h 41"/>
                <a:gd name="T48" fmla="*/ 24 w 34"/>
                <a:gd name="T49" fmla="*/ 22 h 41"/>
                <a:gd name="T50" fmla="*/ 22 w 34"/>
                <a:gd name="T51" fmla="*/ 26 h 41"/>
                <a:gd name="T52" fmla="*/ 17 w 34"/>
                <a:gd name="T53" fmla="*/ 26 h 41"/>
                <a:gd name="T54" fmla="*/ 19 w 34"/>
                <a:gd name="T55" fmla="*/ 29 h 41"/>
                <a:gd name="T56" fmla="*/ 22 w 34"/>
                <a:gd name="T57" fmla="*/ 29 h 41"/>
                <a:gd name="T58" fmla="*/ 24 w 34"/>
                <a:gd name="T59" fmla="*/ 26 h 41"/>
                <a:gd name="T60" fmla="*/ 31 w 34"/>
                <a:gd name="T61" fmla="*/ 26 h 41"/>
                <a:gd name="T62" fmla="*/ 31 w 34"/>
                <a:gd name="T63" fmla="*/ 29 h 41"/>
                <a:gd name="T64" fmla="*/ 26 w 34"/>
                <a:gd name="T65" fmla="*/ 38 h 41"/>
                <a:gd name="T66" fmla="*/ 24 w 34"/>
                <a:gd name="T67" fmla="*/ 38 h 41"/>
                <a:gd name="T68" fmla="*/ 24 w 34"/>
                <a:gd name="T69"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41">
                  <a:moveTo>
                    <a:pt x="24" y="38"/>
                  </a:moveTo>
                  <a:lnTo>
                    <a:pt x="22" y="36"/>
                  </a:lnTo>
                  <a:lnTo>
                    <a:pt x="15" y="38"/>
                  </a:lnTo>
                  <a:lnTo>
                    <a:pt x="10" y="41"/>
                  </a:lnTo>
                  <a:lnTo>
                    <a:pt x="0" y="41"/>
                  </a:lnTo>
                  <a:lnTo>
                    <a:pt x="0" y="38"/>
                  </a:lnTo>
                  <a:lnTo>
                    <a:pt x="3" y="34"/>
                  </a:lnTo>
                  <a:lnTo>
                    <a:pt x="3" y="31"/>
                  </a:lnTo>
                  <a:lnTo>
                    <a:pt x="5" y="26"/>
                  </a:lnTo>
                  <a:lnTo>
                    <a:pt x="5" y="19"/>
                  </a:lnTo>
                  <a:lnTo>
                    <a:pt x="8" y="17"/>
                  </a:lnTo>
                  <a:lnTo>
                    <a:pt x="8" y="10"/>
                  </a:lnTo>
                  <a:lnTo>
                    <a:pt x="17" y="7"/>
                  </a:lnTo>
                  <a:lnTo>
                    <a:pt x="19" y="5"/>
                  </a:lnTo>
                  <a:lnTo>
                    <a:pt x="22" y="5"/>
                  </a:lnTo>
                  <a:lnTo>
                    <a:pt x="26" y="0"/>
                  </a:lnTo>
                  <a:lnTo>
                    <a:pt x="26" y="0"/>
                  </a:lnTo>
                  <a:lnTo>
                    <a:pt x="26" y="3"/>
                  </a:lnTo>
                  <a:lnTo>
                    <a:pt x="31" y="7"/>
                  </a:lnTo>
                  <a:lnTo>
                    <a:pt x="34" y="7"/>
                  </a:lnTo>
                  <a:lnTo>
                    <a:pt x="34" y="10"/>
                  </a:lnTo>
                  <a:lnTo>
                    <a:pt x="34" y="17"/>
                  </a:lnTo>
                  <a:lnTo>
                    <a:pt x="31" y="17"/>
                  </a:lnTo>
                  <a:lnTo>
                    <a:pt x="26" y="22"/>
                  </a:lnTo>
                  <a:lnTo>
                    <a:pt x="24" y="22"/>
                  </a:lnTo>
                  <a:lnTo>
                    <a:pt x="22" y="26"/>
                  </a:lnTo>
                  <a:lnTo>
                    <a:pt x="17" y="26"/>
                  </a:lnTo>
                  <a:lnTo>
                    <a:pt x="19" y="29"/>
                  </a:lnTo>
                  <a:lnTo>
                    <a:pt x="22" y="29"/>
                  </a:lnTo>
                  <a:lnTo>
                    <a:pt x="24" y="26"/>
                  </a:lnTo>
                  <a:lnTo>
                    <a:pt x="31" y="26"/>
                  </a:lnTo>
                  <a:lnTo>
                    <a:pt x="31" y="29"/>
                  </a:lnTo>
                  <a:lnTo>
                    <a:pt x="26" y="38"/>
                  </a:lnTo>
                  <a:lnTo>
                    <a:pt x="24" y="38"/>
                  </a:lnTo>
                  <a:lnTo>
                    <a:pt x="24" y="3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87" name="Denmark">
              <a:extLst>
                <a:ext uri="{FF2B5EF4-FFF2-40B4-BE49-F238E27FC236}">
                  <a16:creationId xmlns:a16="http://schemas.microsoft.com/office/drawing/2014/main" xmlns="" id="{5DB88F5B-EBA0-4AF1-BF30-5A3BBEDBA984}"/>
                </a:ext>
              </a:extLst>
            </p:cNvPr>
            <p:cNvSpPr>
              <a:spLocks noEditPoints="1"/>
            </p:cNvSpPr>
            <p:nvPr/>
          </p:nvSpPr>
          <p:spPr bwMode="auto">
            <a:xfrm>
              <a:off x="6055558" y="2668712"/>
              <a:ext cx="104441" cy="112387"/>
            </a:xfrm>
            <a:custGeom>
              <a:avLst/>
              <a:gdLst>
                <a:gd name="T0" fmla="*/ 38 w 39"/>
                <a:gd name="T1" fmla="*/ 28 h 42"/>
                <a:gd name="T2" fmla="*/ 32 w 39"/>
                <a:gd name="T3" fmla="*/ 36 h 42"/>
                <a:gd name="T4" fmla="*/ 27 w 39"/>
                <a:gd name="T5" fmla="*/ 33 h 42"/>
                <a:gd name="T6" fmla="*/ 28 w 39"/>
                <a:gd name="T7" fmla="*/ 28 h 42"/>
                <a:gd name="T8" fmla="*/ 30 w 39"/>
                <a:gd name="T9" fmla="*/ 28 h 42"/>
                <a:gd name="T10" fmla="*/ 33 w 39"/>
                <a:gd name="T11" fmla="*/ 28 h 42"/>
                <a:gd name="T12" fmla="*/ 35 w 39"/>
                <a:gd name="T13" fmla="*/ 24 h 42"/>
                <a:gd name="T14" fmla="*/ 37 w 39"/>
                <a:gd name="T15" fmla="*/ 30 h 42"/>
                <a:gd name="T16" fmla="*/ 37 w 39"/>
                <a:gd name="T17" fmla="*/ 34 h 42"/>
                <a:gd name="T18" fmla="*/ 34 w 39"/>
                <a:gd name="T19" fmla="*/ 38 h 42"/>
                <a:gd name="T20" fmla="*/ 37 w 39"/>
                <a:gd name="T21" fmla="*/ 37 h 42"/>
                <a:gd name="T22" fmla="*/ 34 w 39"/>
                <a:gd name="T23" fmla="*/ 38 h 42"/>
                <a:gd name="T24" fmla="*/ 29 w 39"/>
                <a:gd name="T25" fmla="*/ 42 h 42"/>
                <a:gd name="T26" fmla="*/ 26 w 39"/>
                <a:gd name="T27" fmla="*/ 39 h 42"/>
                <a:gd name="T28" fmla="*/ 29 w 39"/>
                <a:gd name="T29" fmla="*/ 40 h 42"/>
                <a:gd name="T30" fmla="*/ 34 w 39"/>
                <a:gd name="T31" fmla="*/ 39 h 42"/>
                <a:gd name="T32" fmla="*/ 23 w 39"/>
                <a:gd name="T33" fmla="*/ 27 h 42"/>
                <a:gd name="T34" fmla="*/ 21 w 39"/>
                <a:gd name="T35" fmla="*/ 40 h 42"/>
                <a:gd name="T36" fmla="*/ 24 w 39"/>
                <a:gd name="T37" fmla="*/ 38 h 42"/>
                <a:gd name="T38" fmla="*/ 25 w 39"/>
                <a:gd name="T39" fmla="*/ 37 h 42"/>
                <a:gd name="T40" fmla="*/ 20 w 39"/>
                <a:gd name="T41" fmla="*/ 31 h 42"/>
                <a:gd name="T42" fmla="*/ 22 w 39"/>
                <a:gd name="T43" fmla="*/ 37 h 42"/>
                <a:gd name="T44" fmla="*/ 16 w 39"/>
                <a:gd name="T45" fmla="*/ 35 h 42"/>
                <a:gd name="T46" fmla="*/ 6 w 39"/>
                <a:gd name="T47" fmla="*/ 14 h 42"/>
                <a:gd name="T48" fmla="*/ 7 w 39"/>
                <a:gd name="T49" fmla="*/ 15 h 42"/>
                <a:gd name="T50" fmla="*/ 6 w 39"/>
                <a:gd name="T51" fmla="*/ 13 h 42"/>
                <a:gd name="T52" fmla="*/ 13 w 39"/>
                <a:gd name="T53" fmla="*/ 12 h 42"/>
                <a:gd name="T54" fmla="*/ 19 w 39"/>
                <a:gd name="T55" fmla="*/ 11 h 42"/>
                <a:gd name="T56" fmla="*/ 20 w 39"/>
                <a:gd name="T57" fmla="*/ 3 h 42"/>
                <a:gd name="T58" fmla="*/ 16 w 39"/>
                <a:gd name="T59" fmla="*/ 4 h 42"/>
                <a:gd name="T60" fmla="*/ 11 w 39"/>
                <a:gd name="T61" fmla="*/ 9 h 42"/>
                <a:gd name="T62" fmla="*/ 4 w 39"/>
                <a:gd name="T63" fmla="*/ 11 h 42"/>
                <a:gd name="T64" fmla="*/ 4 w 39"/>
                <a:gd name="T65" fmla="*/ 15 h 42"/>
                <a:gd name="T66" fmla="*/ 14 w 39"/>
                <a:gd name="T67" fmla="*/ 38 h 42"/>
                <a:gd name="T68" fmla="*/ 13 w 39"/>
                <a:gd name="T69" fmla="*/ 34 h 42"/>
                <a:gd name="T70" fmla="*/ 16 w 39"/>
                <a:gd name="T71" fmla="*/ 29 h 42"/>
                <a:gd name="T72" fmla="*/ 20 w 39"/>
                <a:gd name="T73" fmla="*/ 27 h 42"/>
                <a:gd name="T74" fmla="*/ 21 w 39"/>
                <a:gd name="T75" fmla="*/ 21 h 42"/>
                <a:gd name="T76" fmla="*/ 25 w 39"/>
                <a:gd name="T77" fmla="*/ 22 h 42"/>
                <a:gd name="T78" fmla="*/ 20 w 39"/>
                <a:gd name="T79" fmla="*/ 19 h 42"/>
                <a:gd name="T80" fmla="*/ 18 w 39"/>
                <a:gd name="T81" fmla="*/ 15 h 42"/>
                <a:gd name="T82" fmla="*/ 12 w 39"/>
                <a:gd name="T83" fmla="*/ 13 h 42"/>
                <a:gd name="T84" fmla="*/ 11 w 39"/>
                <a:gd name="T85" fmla="*/ 16 h 42"/>
                <a:gd name="T86" fmla="*/ 10 w 39"/>
                <a:gd name="T87" fmla="*/ 18 h 42"/>
                <a:gd name="T88" fmla="*/ 9 w 39"/>
                <a:gd name="T89" fmla="*/ 14 h 42"/>
                <a:gd name="T90" fmla="*/ 5 w 39"/>
                <a:gd name="T91" fmla="*/ 18 h 42"/>
                <a:gd name="T92" fmla="*/ 3 w 39"/>
                <a:gd name="T93" fmla="*/ 20 h 42"/>
                <a:gd name="T94" fmla="*/ 2 w 39"/>
                <a:gd name="T95" fmla="*/ 24 h 42"/>
                <a:gd name="T96" fmla="*/ 1 w 39"/>
                <a:gd name="T97" fmla="*/ 29 h 42"/>
                <a:gd name="T98" fmla="*/ 5 w 39"/>
                <a:gd name="T99" fmla="*/ 33 h 42"/>
                <a:gd name="T100" fmla="*/ 8 w 39"/>
                <a:gd name="T101" fmla="*/ 3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 h="42">
                  <a:moveTo>
                    <a:pt x="38" y="28"/>
                  </a:moveTo>
                  <a:cubicBezTo>
                    <a:pt x="38" y="30"/>
                    <a:pt x="38" y="30"/>
                    <a:pt x="38" y="30"/>
                  </a:cubicBezTo>
                  <a:cubicBezTo>
                    <a:pt x="39" y="31"/>
                    <a:pt x="39" y="31"/>
                    <a:pt x="39" y="31"/>
                  </a:cubicBezTo>
                  <a:cubicBezTo>
                    <a:pt x="38" y="28"/>
                    <a:pt x="38" y="28"/>
                    <a:pt x="38" y="28"/>
                  </a:cubicBezTo>
                  <a:close/>
                  <a:moveTo>
                    <a:pt x="34" y="38"/>
                  </a:moveTo>
                  <a:cubicBezTo>
                    <a:pt x="32" y="38"/>
                    <a:pt x="32" y="38"/>
                    <a:pt x="32" y="38"/>
                  </a:cubicBezTo>
                  <a:cubicBezTo>
                    <a:pt x="31" y="37"/>
                    <a:pt x="31" y="37"/>
                    <a:pt x="31" y="37"/>
                  </a:cubicBezTo>
                  <a:cubicBezTo>
                    <a:pt x="32" y="36"/>
                    <a:pt x="32" y="36"/>
                    <a:pt x="32" y="36"/>
                  </a:cubicBezTo>
                  <a:cubicBezTo>
                    <a:pt x="32" y="35"/>
                    <a:pt x="32" y="35"/>
                    <a:pt x="32" y="35"/>
                  </a:cubicBezTo>
                  <a:cubicBezTo>
                    <a:pt x="30" y="34"/>
                    <a:pt x="30" y="34"/>
                    <a:pt x="30" y="34"/>
                  </a:cubicBezTo>
                  <a:cubicBezTo>
                    <a:pt x="29" y="34"/>
                    <a:pt x="29" y="34"/>
                    <a:pt x="29" y="34"/>
                  </a:cubicBezTo>
                  <a:cubicBezTo>
                    <a:pt x="27" y="33"/>
                    <a:pt x="27" y="33"/>
                    <a:pt x="27" y="33"/>
                  </a:cubicBezTo>
                  <a:cubicBezTo>
                    <a:pt x="28" y="31"/>
                    <a:pt x="28" y="31"/>
                    <a:pt x="28" y="31"/>
                  </a:cubicBezTo>
                  <a:cubicBezTo>
                    <a:pt x="27" y="30"/>
                    <a:pt x="27" y="30"/>
                    <a:pt x="27" y="30"/>
                  </a:cubicBezTo>
                  <a:cubicBezTo>
                    <a:pt x="27" y="28"/>
                    <a:pt x="27" y="28"/>
                    <a:pt x="27" y="28"/>
                  </a:cubicBezTo>
                  <a:cubicBezTo>
                    <a:pt x="28" y="28"/>
                    <a:pt x="28" y="28"/>
                    <a:pt x="28" y="28"/>
                  </a:cubicBezTo>
                  <a:cubicBezTo>
                    <a:pt x="28" y="27"/>
                    <a:pt x="28" y="27"/>
                    <a:pt x="28" y="27"/>
                  </a:cubicBezTo>
                  <a:cubicBezTo>
                    <a:pt x="29" y="26"/>
                    <a:pt x="29" y="26"/>
                    <a:pt x="29" y="26"/>
                  </a:cubicBezTo>
                  <a:cubicBezTo>
                    <a:pt x="30" y="27"/>
                    <a:pt x="30" y="27"/>
                    <a:pt x="30" y="27"/>
                  </a:cubicBezTo>
                  <a:cubicBezTo>
                    <a:pt x="30" y="28"/>
                    <a:pt x="30" y="28"/>
                    <a:pt x="30" y="28"/>
                  </a:cubicBezTo>
                  <a:cubicBezTo>
                    <a:pt x="32" y="29"/>
                    <a:pt x="32" y="29"/>
                    <a:pt x="32" y="29"/>
                  </a:cubicBezTo>
                  <a:cubicBezTo>
                    <a:pt x="32" y="29"/>
                    <a:pt x="32" y="29"/>
                    <a:pt x="32" y="29"/>
                  </a:cubicBezTo>
                  <a:cubicBezTo>
                    <a:pt x="33" y="29"/>
                    <a:pt x="33" y="29"/>
                    <a:pt x="33" y="29"/>
                  </a:cubicBezTo>
                  <a:cubicBezTo>
                    <a:pt x="33" y="28"/>
                    <a:pt x="33" y="28"/>
                    <a:pt x="33" y="28"/>
                  </a:cubicBezTo>
                  <a:cubicBezTo>
                    <a:pt x="32" y="27"/>
                    <a:pt x="32" y="27"/>
                    <a:pt x="32" y="27"/>
                  </a:cubicBezTo>
                  <a:cubicBezTo>
                    <a:pt x="31" y="26"/>
                    <a:pt x="31" y="26"/>
                    <a:pt x="31" y="26"/>
                  </a:cubicBezTo>
                  <a:cubicBezTo>
                    <a:pt x="32" y="24"/>
                    <a:pt x="32" y="24"/>
                    <a:pt x="32" y="24"/>
                  </a:cubicBezTo>
                  <a:cubicBezTo>
                    <a:pt x="35" y="24"/>
                    <a:pt x="35" y="24"/>
                    <a:pt x="35" y="24"/>
                  </a:cubicBezTo>
                  <a:cubicBezTo>
                    <a:pt x="37" y="24"/>
                    <a:pt x="37" y="24"/>
                    <a:pt x="37" y="24"/>
                  </a:cubicBezTo>
                  <a:cubicBezTo>
                    <a:pt x="37" y="25"/>
                    <a:pt x="37" y="25"/>
                    <a:pt x="37" y="25"/>
                  </a:cubicBezTo>
                  <a:cubicBezTo>
                    <a:pt x="38" y="27"/>
                    <a:pt x="38" y="27"/>
                    <a:pt x="38" y="27"/>
                  </a:cubicBezTo>
                  <a:cubicBezTo>
                    <a:pt x="37" y="30"/>
                    <a:pt x="37" y="30"/>
                    <a:pt x="37" y="30"/>
                  </a:cubicBezTo>
                  <a:cubicBezTo>
                    <a:pt x="35" y="31"/>
                    <a:pt x="35" y="31"/>
                    <a:pt x="35" y="31"/>
                  </a:cubicBezTo>
                  <a:cubicBezTo>
                    <a:pt x="35" y="31"/>
                    <a:pt x="35" y="31"/>
                    <a:pt x="35" y="31"/>
                  </a:cubicBezTo>
                  <a:cubicBezTo>
                    <a:pt x="37" y="32"/>
                    <a:pt x="37" y="32"/>
                    <a:pt x="37" y="32"/>
                  </a:cubicBezTo>
                  <a:cubicBezTo>
                    <a:pt x="37" y="34"/>
                    <a:pt x="37" y="34"/>
                    <a:pt x="37" y="34"/>
                  </a:cubicBezTo>
                  <a:cubicBezTo>
                    <a:pt x="36" y="34"/>
                    <a:pt x="36" y="34"/>
                    <a:pt x="36" y="34"/>
                  </a:cubicBezTo>
                  <a:cubicBezTo>
                    <a:pt x="34" y="35"/>
                    <a:pt x="34" y="35"/>
                    <a:pt x="34" y="35"/>
                  </a:cubicBezTo>
                  <a:cubicBezTo>
                    <a:pt x="34" y="37"/>
                    <a:pt x="34" y="37"/>
                    <a:pt x="34" y="37"/>
                  </a:cubicBezTo>
                  <a:cubicBezTo>
                    <a:pt x="34" y="38"/>
                    <a:pt x="34" y="38"/>
                    <a:pt x="34" y="38"/>
                  </a:cubicBezTo>
                  <a:close/>
                  <a:moveTo>
                    <a:pt x="35" y="38"/>
                  </a:moveTo>
                  <a:cubicBezTo>
                    <a:pt x="35" y="39"/>
                    <a:pt x="35" y="39"/>
                    <a:pt x="35" y="39"/>
                  </a:cubicBezTo>
                  <a:cubicBezTo>
                    <a:pt x="36" y="38"/>
                    <a:pt x="36" y="38"/>
                    <a:pt x="36" y="38"/>
                  </a:cubicBezTo>
                  <a:cubicBezTo>
                    <a:pt x="37" y="37"/>
                    <a:pt x="37" y="37"/>
                    <a:pt x="37" y="37"/>
                  </a:cubicBezTo>
                  <a:cubicBezTo>
                    <a:pt x="37" y="36"/>
                    <a:pt x="37" y="36"/>
                    <a:pt x="37" y="36"/>
                  </a:cubicBezTo>
                  <a:cubicBezTo>
                    <a:pt x="35" y="37"/>
                    <a:pt x="35" y="37"/>
                    <a:pt x="35" y="37"/>
                  </a:cubicBezTo>
                  <a:cubicBezTo>
                    <a:pt x="35" y="38"/>
                    <a:pt x="35" y="38"/>
                    <a:pt x="35" y="38"/>
                  </a:cubicBezTo>
                  <a:close/>
                  <a:moveTo>
                    <a:pt x="34" y="38"/>
                  </a:moveTo>
                  <a:cubicBezTo>
                    <a:pt x="34" y="38"/>
                    <a:pt x="34" y="38"/>
                    <a:pt x="34" y="38"/>
                  </a:cubicBezTo>
                  <a:moveTo>
                    <a:pt x="33" y="41"/>
                  </a:moveTo>
                  <a:cubicBezTo>
                    <a:pt x="32" y="42"/>
                    <a:pt x="32" y="42"/>
                    <a:pt x="32" y="42"/>
                  </a:cubicBezTo>
                  <a:cubicBezTo>
                    <a:pt x="29" y="42"/>
                    <a:pt x="29" y="42"/>
                    <a:pt x="29" y="42"/>
                  </a:cubicBezTo>
                  <a:cubicBezTo>
                    <a:pt x="26" y="42"/>
                    <a:pt x="26" y="42"/>
                    <a:pt x="26" y="42"/>
                  </a:cubicBezTo>
                  <a:cubicBezTo>
                    <a:pt x="26" y="40"/>
                    <a:pt x="26" y="40"/>
                    <a:pt x="26" y="40"/>
                  </a:cubicBezTo>
                  <a:cubicBezTo>
                    <a:pt x="27" y="40"/>
                    <a:pt x="27" y="40"/>
                    <a:pt x="27" y="40"/>
                  </a:cubicBezTo>
                  <a:cubicBezTo>
                    <a:pt x="26" y="39"/>
                    <a:pt x="26" y="39"/>
                    <a:pt x="26" y="39"/>
                  </a:cubicBezTo>
                  <a:cubicBezTo>
                    <a:pt x="27" y="38"/>
                    <a:pt x="27" y="38"/>
                    <a:pt x="27" y="38"/>
                  </a:cubicBezTo>
                  <a:cubicBezTo>
                    <a:pt x="28" y="38"/>
                    <a:pt x="28" y="38"/>
                    <a:pt x="28" y="38"/>
                  </a:cubicBezTo>
                  <a:cubicBezTo>
                    <a:pt x="28" y="38"/>
                    <a:pt x="28" y="38"/>
                    <a:pt x="28" y="38"/>
                  </a:cubicBezTo>
                  <a:cubicBezTo>
                    <a:pt x="29" y="40"/>
                    <a:pt x="29" y="40"/>
                    <a:pt x="29" y="40"/>
                  </a:cubicBezTo>
                  <a:cubicBezTo>
                    <a:pt x="31" y="40"/>
                    <a:pt x="31" y="40"/>
                    <a:pt x="31" y="40"/>
                  </a:cubicBezTo>
                  <a:cubicBezTo>
                    <a:pt x="31" y="40"/>
                    <a:pt x="31" y="40"/>
                    <a:pt x="31" y="40"/>
                  </a:cubicBezTo>
                  <a:cubicBezTo>
                    <a:pt x="32" y="38"/>
                    <a:pt x="32" y="38"/>
                    <a:pt x="32" y="38"/>
                  </a:cubicBezTo>
                  <a:cubicBezTo>
                    <a:pt x="34" y="39"/>
                    <a:pt x="34" y="39"/>
                    <a:pt x="34" y="39"/>
                  </a:cubicBezTo>
                  <a:moveTo>
                    <a:pt x="21" y="28"/>
                  </a:moveTo>
                  <a:cubicBezTo>
                    <a:pt x="22" y="27"/>
                    <a:pt x="22" y="27"/>
                    <a:pt x="22" y="27"/>
                  </a:cubicBezTo>
                  <a:cubicBezTo>
                    <a:pt x="22" y="24"/>
                    <a:pt x="22" y="24"/>
                    <a:pt x="22" y="24"/>
                  </a:cubicBezTo>
                  <a:cubicBezTo>
                    <a:pt x="23" y="27"/>
                    <a:pt x="23" y="27"/>
                    <a:pt x="23" y="27"/>
                  </a:cubicBezTo>
                  <a:cubicBezTo>
                    <a:pt x="22" y="28"/>
                    <a:pt x="22" y="28"/>
                    <a:pt x="22" y="28"/>
                  </a:cubicBezTo>
                  <a:cubicBezTo>
                    <a:pt x="21" y="28"/>
                    <a:pt x="21" y="28"/>
                    <a:pt x="21" y="28"/>
                  </a:cubicBezTo>
                  <a:close/>
                  <a:moveTo>
                    <a:pt x="20" y="38"/>
                  </a:moveTo>
                  <a:cubicBezTo>
                    <a:pt x="21" y="40"/>
                    <a:pt x="21" y="40"/>
                    <a:pt x="21" y="40"/>
                  </a:cubicBezTo>
                  <a:cubicBezTo>
                    <a:pt x="22" y="39"/>
                    <a:pt x="22" y="39"/>
                    <a:pt x="22" y="39"/>
                  </a:cubicBezTo>
                  <a:cubicBezTo>
                    <a:pt x="20" y="38"/>
                    <a:pt x="20" y="38"/>
                    <a:pt x="20" y="38"/>
                  </a:cubicBezTo>
                  <a:close/>
                  <a:moveTo>
                    <a:pt x="24" y="35"/>
                  </a:moveTo>
                  <a:cubicBezTo>
                    <a:pt x="24" y="38"/>
                    <a:pt x="24" y="38"/>
                    <a:pt x="24" y="38"/>
                  </a:cubicBezTo>
                  <a:cubicBezTo>
                    <a:pt x="23" y="40"/>
                    <a:pt x="23" y="40"/>
                    <a:pt x="23" y="40"/>
                  </a:cubicBezTo>
                  <a:cubicBezTo>
                    <a:pt x="23" y="40"/>
                    <a:pt x="23" y="40"/>
                    <a:pt x="23" y="40"/>
                  </a:cubicBezTo>
                  <a:cubicBezTo>
                    <a:pt x="24" y="39"/>
                    <a:pt x="24" y="39"/>
                    <a:pt x="24" y="39"/>
                  </a:cubicBezTo>
                  <a:cubicBezTo>
                    <a:pt x="25" y="37"/>
                    <a:pt x="25" y="37"/>
                    <a:pt x="25" y="37"/>
                  </a:cubicBezTo>
                  <a:cubicBezTo>
                    <a:pt x="24" y="35"/>
                    <a:pt x="24" y="35"/>
                    <a:pt x="24" y="35"/>
                  </a:cubicBezTo>
                  <a:close/>
                  <a:moveTo>
                    <a:pt x="16" y="31"/>
                  </a:moveTo>
                  <a:cubicBezTo>
                    <a:pt x="18" y="30"/>
                    <a:pt x="18" y="30"/>
                    <a:pt x="18" y="30"/>
                  </a:cubicBezTo>
                  <a:cubicBezTo>
                    <a:pt x="20" y="31"/>
                    <a:pt x="20" y="31"/>
                    <a:pt x="20" y="31"/>
                  </a:cubicBezTo>
                  <a:cubicBezTo>
                    <a:pt x="22" y="31"/>
                    <a:pt x="22" y="31"/>
                    <a:pt x="22" y="31"/>
                  </a:cubicBezTo>
                  <a:cubicBezTo>
                    <a:pt x="23" y="34"/>
                    <a:pt x="23" y="34"/>
                    <a:pt x="23" y="34"/>
                  </a:cubicBezTo>
                  <a:cubicBezTo>
                    <a:pt x="23" y="35"/>
                    <a:pt x="23" y="35"/>
                    <a:pt x="23" y="35"/>
                  </a:cubicBezTo>
                  <a:cubicBezTo>
                    <a:pt x="22" y="37"/>
                    <a:pt x="22" y="37"/>
                    <a:pt x="22" y="37"/>
                  </a:cubicBezTo>
                  <a:cubicBezTo>
                    <a:pt x="20" y="38"/>
                    <a:pt x="20" y="38"/>
                    <a:pt x="20" y="38"/>
                  </a:cubicBezTo>
                  <a:cubicBezTo>
                    <a:pt x="19" y="37"/>
                    <a:pt x="19" y="37"/>
                    <a:pt x="19" y="37"/>
                  </a:cubicBezTo>
                  <a:cubicBezTo>
                    <a:pt x="18" y="37"/>
                    <a:pt x="18" y="37"/>
                    <a:pt x="18" y="37"/>
                  </a:cubicBezTo>
                  <a:cubicBezTo>
                    <a:pt x="16" y="35"/>
                    <a:pt x="16" y="35"/>
                    <a:pt x="16" y="35"/>
                  </a:cubicBezTo>
                  <a:cubicBezTo>
                    <a:pt x="15" y="33"/>
                    <a:pt x="15" y="33"/>
                    <a:pt x="15" y="33"/>
                  </a:cubicBezTo>
                  <a:cubicBezTo>
                    <a:pt x="16" y="31"/>
                    <a:pt x="16" y="31"/>
                    <a:pt x="16" y="31"/>
                  </a:cubicBezTo>
                  <a:close/>
                  <a:moveTo>
                    <a:pt x="6" y="16"/>
                  </a:moveTo>
                  <a:cubicBezTo>
                    <a:pt x="6" y="14"/>
                    <a:pt x="6" y="14"/>
                    <a:pt x="6" y="14"/>
                  </a:cubicBezTo>
                  <a:cubicBezTo>
                    <a:pt x="8" y="13"/>
                    <a:pt x="8" y="13"/>
                    <a:pt x="8" y="13"/>
                  </a:cubicBezTo>
                  <a:cubicBezTo>
                    <a:pt x="9" y="12"/>
                    <a:pt x="9" y="12"/>
                    <a:pt x="9" y="12"/>
                  </a:cubicBezTo>
                  <a:cubicBezTo>
                    <a:pt x="9" y="14"/>
                    <a:pt x="9" y="14"/>
                    <a:pt x="9" y="14"/>
                  </a:cubicBezTo>
                  <a:cubicBezTo>
                    <a:pt x="7" y="15"/>
                    <a:pt x="7" y="15"/>
                    <a:pt x="7" y="15"/>
                  </a:cubicBezTo>
                  <a:cubicBezTo>
                    <a:pt x="6" y="16"/>
                    <a:pt x="6" y="16"/>
                    <a:pt x="6" y="16"/>
                  </a:cubicBezTo>
                  <a:close/>
                  <a:moveTo>
                    <a:pt x="6" y="17"/>
                  </a:moveTo>
                  <a:cubicBezTo>
                    <a:pt x="5" y="14"/>
                    <a:pt x="5" y="14"/>
                    <a:pt x="5" y="14"/>
                  </a:cubicBezTo>
                  <a:cubicBezTo>
                    <a:pt x="6" y="13"/>
                    <a:pt x="6" y="13"/>
                    <a:pt x="6" y="13"/>
                  </a:cubicBezTo>
                  <a:cubicBezTo>
                    <a:pt x="9" y="11"/>
                    <a:pt x="9" y="11"/>
                    <a:pt x="9" y="11"/>
                  </a:cubicBezTo>
                  <a:cubicBezTo>
                    <a:pt x="9" y="11"/>
                    <a:pt x="9" y="11"/>
                    <a:pt x="9" y="11"/>
                  </a:cubicBezTo>
                  <a:cubicBezTo>
                    <a:pt x="11" y="11"/>
                    <a:pt x="11" y="11"/>
                    <a:pt x="11" y="11"/>
                  </a:cubicBezTo>
                  <a:cubicBezTo>
                    <a:pt x="13" y="12"/>
                    <a:pt x="13" y="12"/>
                    <a:pt x="13" y="12"/>
                  </a:cubicBezTo>
                  <a:cubicBezTo>
                    <a:pt x="14" y="11"/>
                    <a:pt x="14" y="11"/>
                    <a:pt x="14" y="11"/>
                  </a:cubicBezTo>
                  <a:cubicBezTo>
                    <a:pt x="16" y="11"/>
                    <a:pt x="16" y="11"/>
                    <a:pt x="16" y="11"/>
                  </a:cubicBezTo>
                  <a:cubicBezTo>
                    <a:pt x="18" y="12"/>
                    <a:pt x="18" y="12"/>
                    <a:pt x="18" y="12"/>
                  </a:cubicBezTo>
                  <a:cubicBezTo>
                    <a:pt x="19" y="11"/>
                    <a:pt x="19" y="11"/>
                    <a:pt x="19" y="11"/>
                  </a:cubicBezTo>
                  <a:cubicBezTo>
                    <a:pt x="20" y="8"/>
                    <a:pt x="20" y="8"/>
                    <a:pt x="20" y="8"/>
                  </a:cubicBezTo>
                  <a:cubicBezTo>
                    <a:pt x="20" y="6"/>
                    <a:pt x="20" y="6"/>
                    <a:pt x="20" y="6"/>
                  </a:cubicBezTo>
                  <a:cubicBezTo>
                    <a:pt x="20" y="5"/>
                    <a:pt x="20" y="5"/>
                    <a:pt x="20" y="5"/>
                  </a:cubicBezTo>
                  <a:cubicBezTo>
                    <a:pt x="20" y="3"/>
                    <a:pt x="20" y="3"/>
                    <a:pt x="20" y="3"/>
                  </a:cubicBezTo>
                  <a:cubicBezTo>
                    <a:pt x="21" y="1"/>
                    <a:pt x="21" y="1"/>
                    <a:pt x="21" y="1"/>
                  </a:cubicBezTo>
                  <a:cubicBezTo>
                    <a:pt x="21" y="0"/>
                    <a:pt x="21" y="0"/>
                    <a:pt x="21" y="0"/>
                  </a:cubicBezTo>
                  <a:cubicBezTo>
                    <a:pt x="19" y="3"/>
                    <a:pt x="19" y="3"/>
                    <a:pt x="19" y="3"/>
                  </a:cubicBezTo>
                  <a:cubicBezTo>
                    <a:pt x="16" y="4"/>
                    <a:pt x="16" y="4"/>
                    <a:pt x="16" y="4"/>
                  </a:cubicBezTo>
                  <a:cubicBezTo>
                    <a:pt x="14" y="4"/>
                    <a:pt x="14" y="4"/>
                    <a:pt x="14" y="4"/>
                  </a:cubicBezTo>
                  <a:cubicBezTo>
                    <a:pt x="13" y="6"/>
                    <a:pt x="13" y="6"/>
                    <a:pt x="13" y="6"/>
                  </a:cubicBezTo>
                  <a:cubicBezTo>
                    <a:pt x="12" y="8"/>
                    <a:pt x="12" y="8"/>
                    <a:pt x="12" y="8"/>
                  </a:cubicBezTo>
                  <a:cubicBezTo>
                    <a:pt x="11" y="9"/>
                    <a:pt x="11" y="9"/>
                    <a:pt x="11" y="9"/>
                  </a:cubicBezTo>
                  <a:cubicBezTo>
                    <a:pt x="8" y="9"/>
                    <a:pt x="8" y="9"/>
                    <a:pt x="8" y="9"/>
                  </a:cubicBezTo>
                  <a:cubicBezTo>
                    <a:pt x="6" y="11"/>
                    <a:pt x="6" y="11"/>
                    <a:pt x="6" y="11"/>
                  </a:cubicBezTo>
                  <a:cubicBezTo>
                    <a:pt x="5" y="11"/>
                    <a:pt x="5" y="11"/>
                    <a:pt x="5" y="11"/>
                  </a:cubicBezTo>
                  <a:cubicBezTo>
                    <a:pt x="4" y="11"/>
                    <a:pt x="4" y="11"/>
                    <a:pt x="4" y="11"/>
                  </a:cubicBezTo>
                  <a:cubicBezTo>
                    <a:pt x="3" y="13"/>
                    <a:pt x="3" y="13"/>
                    <a:pt x="3" y="13"/>
                  </a:cubicBezTo>
                  <a:cubicBezTo>
                    <a:pt x="2" y="14"/>
                    <a:pt x="2" y="14"/>
                    <a:pt x="2" y="14"/>
                  </a:cubicBezTo>
                  <a:cubicBezTo>
                    <a:pt x="3" y="15"/>
                    <a:pt x="3" y="15"/>
                    <a:pt x="3" y="15"/>
                  </a:cubicBezTo>
                  <a:cubicBezTo>
                    <a:pt x="4" y="15"/>
                    <a:pt x="4" y="15"/>
                    <a:pt x="4" y="15"/>
                  </a:cubicBezTo>
                  <a:cubicBezTo>
                    <a:pt x="6" y="17"/>
                    <a:pt x="6" y="17"/>
                    <a:pt x="6" y="17"/>
                  </a:cubicBezTo>
                  <a:close/>
                  <a:moveTo>
                    <a:pt x="14" y="39"/>
                  </a:moveTo>
                  <a:cubicBezTo>
                    <a:pt x="14" y="39"/>
                    <a:pt x="14" y="39"/>
                    <a:pt x="14" y="39"/>
                  </a:cubicBezTo>
                  <a:cubicBezTo>
                    <a:pt x="14" y="38"/>
                    <a:pt x="14" y="38"/>
                    <a:pt x="14" y="38"/>
                  </a:cubicBezTo>
                  <a:cubicBezTo>
                    <a:pt x="13" y="37"/>
                    <a:pt x="13" y="37"/>
                    <a:pt x="13" y="37"/>
                  </a:cubicBezTo>
                  <a:cubicBezTo>
                    <a:pt x="12" y="37"/>
                    <a:pt x="12" y="37"/>
                    <a:pt x="12" y="37"/>
                  </a:cubicBezTo>
                  <a:cubicBezTo>
                    <a:pt x="12" y="35"/>
                    <a:pt x="12" y="35"/>
                    <a:pt x="12" y="35"/>
                  </a:cubicBezTo>
                  <a:cubicBezTo>
                    <a:pt x="13" y="34"/>
                    <a:pt x="13" y="34"/>
                    <a:pt x="13" y="34"/>
                  </a:cubicBezTo>
                  <a:cubicBezTo>
                    <a:pt x="14" y="33"/>
                    <a:pt x="14" y="33"/>
                    <a:pt x="14" y="33"/>
                  </a:cubicBezTo>
                  <a:cubicBezTo>
                    <a:pt x="13" y="33"/>
                    <a:pt x="13" y="33"/>
                    <a:pt x="13" y="33"/>
                  </a:cubicBezTo>
                  <a:cubicBezTo>
                    <a:pt x="13" y="31"/>
                    <a:pt x="13" y="31"/>
                    <a:pt x="13" y="31"/>
                  </a:cubicBezTo>
                  <a:cubicBezTo>
                    <a:pt x="16" y="29"/>
                    <a:pt x="16" y="29"/>
                    <a:pt x="16" y="29"/>
                  </a:cubicBezTo>
                  <a:cubicBezTo>
                    <a:pt x="16" y="29"/>
                    <a:pt x="16" y="29"/>
                    <a:pt x="16" y="29"/>
                  </a:cubicBezTo>
                  <a:cubicBezTo>
                    <a:pt x="17" y="27"/>
                    <a:pt x="17" y="27"/>
                    <a:pt x="17" y="27"/>
                  </a:cubicBezTo>
                  <a:cubicBezTo>
                    <a:pt x="18" y="28"/>
                    <a:pt x="18" y="28"/>
                    <a:pt x="18" y="28"/>
                  </a:cubicBezTo>
                  <a:cubicBezTo>
                    <a:pt x="20" y="27"/>
                    <a:pt x="20" y="27"/>
                    <a:pt x="20" y="27"/>
                  </a:cubicBezTo>
                  <a:cubicBezTo>
                    <a:pt x="20" y="24"/>
                    <a:pt x="20" y="24"/>
                    <a:pt x="20" y="24"/>
                  </a:cubicBezTo>
                  <a:cubicBezTo>
                    <a:pt x="19" y="23"/>
                    <a:pt x="19" y="23"/>
                    <a:pt x="19" y="23"/>
                  </a:cubicBezTo>
                  <a:cubicBezTo>
                    <a:pt x="20" y="22"/>
                    <a:pt x="20" y="22"/>
                    <a:pt x="20" y="22"/>
                  </a:cubicBezTo>
                  <a:cubicBezTo>
                    <a:pt x="21" y="21"/>
                    <a:pt x="21" y="21"/>
                    <a:pt x="21" y="21"/>
                  </a:cubicBezTo>
                  <a:cubicBezTo>
                    <a:pt x="23" y="23"/>
                    <a:pt x="23" y="23"/>
                    <a:pt x="23" y="23"/>
                  </a:cubicBezTo>
                  <a:cubicBezTo>
                    <a:pt x="23" y="22"/>
                    <a:pt x="23" y="22"/>
                    <a:pt x="23" y="22"/>
                  </a:cubicBezTo>
                  <a:cubicBezTo>
                    <a:pt x="24" y="22"/>
                    <a:pt x="24" y="22"/>
                    <a:pt x="24" y="22"/>
                  </a:cubicBezTo>
                  <a:cubicBezTo>
                    <a:pt x="25" y="22"/>
                    <a:pt x="25" y="22"/>
                    <a:pt x="25" y="22"/>
                  </a:cubicBezTo>
                  <a:cubicBezTo>
                    <a:pt x="25" y="20"/>
                    <a:pt x="25" y="20"/>
                    <a:pt x="25" y="20"/>
                  </a:cubicBezTo>
                  <a:cubicBezTo>
                    <a:pt x="24" y="18"/>
                    <a:pt x="24" y="18"/>
                    <a:pt x="24" y="18"/>
                  </a:cubicBezTo>
                  <a:cubicBezTo>
                    <a:pt x="23" y="19"/>
                    <a:pt x="23" y="19"/>
                    <a:pt x="23" y="19"/>
                  </a:cubicBezTo>
                  <a:cubicBezTo>
                    <a:pt x="20" y="19"/>
                    <a:pt x="20" y="19"/>
                    <a:pt x="20" y="19"/>
                  </a:cubicBezTo>
                  <a:cubicBezTo>
                    <a:pt x="19" y="18"/>
                    <a:pt x="19" y="18"/>
                    <a:pt x="19" y="18"/>
                  </a:cubicBezTo>
                  <a:cubicBezTo>
                    <a:pt x="18" y="16"/>
                    <a:pt x="18" y="16"/>
                    <a:pt x="18" y="16"/>
                  </a:cubicBezTo>
                  <a:cubicBezTo>
                    <a:pt x="17" y="16"/>
                    <a:pt x="17" y="16"/>
                    <a:pt x="17" y="16"/>
                  </a:cubicBezTo>
                  <a:cubicBezTo>
                    <a:pt x="18" y="15"/>
                    <a:pt x="18" y="15"/>
                    <a:pt x="18" y="15"/>
                  </a:cubicBezTo>
                  <a:cubicBezTo>
                    <a:pt x="18" y="13"/>
                    <a:pt x="18" y="13"/>
                    <a:pt x="18" y="13"/>
                  </a:cubicBezTo>
                  <a:cubicBezTo>
                    <a:pt x="16" y="12"/>
                    <a:pt x="16" y="12"/>
                    <a:pt x="16" y="12"/>
                  </a:cubicBezTo>
                  <a:cubicBezTo>
                    <a:pt x="14" y="12"/>
                    <a:pt x="14" y="12"/>
                    <a:pt x="14" y="12"/>
                  </a:cubicBezTo>
                  <a:cubicBezTo>
                    <a:pt x="12" y="13"/>
                    <a:pt x="12" y="13"/>
                    <a:pt x="12" y="13"/>
                  </a:cubicBezTo>
                  <a:cubicBezTo>
                    <a:pt x="11" y="12"/>
                    <a:pt x="11" y="12"/>
                    <a:pt x="11" y="12"/>
                  </a:cubicBezTo>
                  <a:cubicBezTo>
                    <a:pt x="10" y="13"/>
                    <a:pt x="10" y="13"/>
                    <a:pt x="10" y="13"/>
                  </a:cubicBezTo>
                  <a:cubicBezTo>
                    <a:pt x="12" y="15"/>
                    <a:pt x="12" y="15"/>
                    <a:pt x="12" y="15"/>
                  </a:cubicBezTo>
                  <a:cubicBezTo>
                    <a:pt x="11" y="16"/>
                    <a:pt x="11" y="16"/>
                    <a:pt x="11" y="16"/>
                  </a:cubicBezTo>
                  <a:cubicBezTo>
                    <a:pt x="13" y="18"/>
                    <a:pt x="13" y="18"/>
                    <a:pt x="13" y="18"/>
                  </a:cubicBezTo>
                  <a:cubicBezTo>
                    <a:pt x="13" y="18"/>
                    <a:pt x="13" y="18"/>
                    <a:pt x="13" y="18"/>
                  </a:cubicBezTo>
                  <a:cubicBezTo>
                    <a:pt x="11" y="18"/>
                    <a:pt x="11" y="18"/>
                    <a:pt x="11" y="18"/>
                  </a:cubicBezTo>
                  <a:cubicBezTo>
                    <a:pt x="10" y="18"/>
                    <a:pt x="10" y="18"/>
                    <a:pt x="10" y="18"/>
                  </a:cubicBezTo>
                  <a:cubicBezTo>
                    <a:pt x="9" y="17"/>
                    <a:pt x="9" y="17"/>
                    <a:pt x="9" y="17"/>
                  </a:cubicBezTo>
                  <a:cubicBezTo>
                    <a:pt x="10" y="16"/>
                    <a:pt x="10" y="16"/>
                    <a:pt x="10" y="16"/>
                  </a:cubicBezTo>
                  <a:cubicBezTo>
                    <a:pt x="9" y="14"/>
                    <a:pt x="9" y="14"/>
                    <a:pt x="9" y="14"/>
                  </a:cubicBezTo>
                  <a:cubicBezTo>
                    <a:pt x="9" y="14"/>
                    <a:pt x="9" y="14"/>
                    <a:pt x="9" y="14"/>
                  </a:cubicBezTo>
                  <a:cubicBezTo>
                    <a:pt x="7" y="17"/>
                    <a:pt x="7" y="17"/>
                    <a:pt x="7" y="17"/>
                  </a:cubicBezTo>
                  <a:cubicBezTo>
                    <a:pt x="8" y="18"/>
                    <a:pt x="8" y="18"/>
                    <a:pt x="8" y="18"/>
                  </a:cubicBezTo>
                  <a:cubicBezTo>
                    <a:pt x="6" y="19"/>
                    <a:pt x="6" y="19"/>
                    <a:pt x="6" y="19"/>
                  </a:cubicBezTo>
                  <a:cubicBezTo>
                    <a:pt x="5" y="18"/>
                    <a:pt x="5" y="18"/>
                    <a:pt x="5" y="18"/>
                  </a:cubicBezTo>
                  <a:cubicBezTo>
                    <a:pt x="4" y="18"/>
                    <a:pt x="4" y="18"/>
                    <a:pt x="4" y="18"/>
                  </a:cubicBezTo>
                  <a:cubicBezTo>
                    <a:pt x="3" y="17"/>
                    <a:pt x="3" y="17"/>
                    <a:pt x="3" y="17"/>
                  </a:cubicBezTo>
                  <a:cubicBezTo>
                    <a:pt x="1" y="19"/>
                    <a:pt x="1" y="19"/>
                    <a:pt x="1" y="19"/>
                  </a:cubicBezTo>
                  <a:cubicBezTo>
                    <a:pt x="3" y="20"/>
                    <a:pt x="3" y="20"/>
                    <a:pt x="3" y="20"/>
                  </a:cubicBezTo>
                  <a:cubicBezTo>
                    <a:pt x="3" y="22"/>
                    <a:pt x="3" y="22"/>
                    <a:pt x="3" y="22"/>
                  </a:cubicBezTo>
                  <a:cubicBezTo>
                    <a:pt x="2" y="21"/>
                    <a:pt x="2" y="21"/>
                    <a:pt x="2" y="21"/>
                  </a:cubicBezTo>
                  <a:cubicBezTo>
                    <a:pt x="1" y="21"/>
                    <a:pt x="1" y="21"/>
                    <a:pt x="1" y="21"/>
                  </a:cubicBezTo>
                  <a:cubicBezTo>
                    <a:pt x="2" y="24"/>
                    <a:pt x="2" y="24"/>
                    <a:pt x="2" y="24"/>
                  </a:cubicBezTo>
                  <a:cubicBezTo>
                    <a:pt x="3" y="24"/>
                    <a:pt x="3" y="24"/>
                    <a:pt x="3" y="24"/>
                  </a:cubicBezTo>
                  <a:cubicBezTo>
                    <a:pt x="3" y="26"/>
                    <a:pt x="3" y="26"/>
                    <a:pt x="3" y="26"/>
                  </a:cubicBezTo>
                  <a:cubicBezTo>
                    <a:pt x="4" y="27"/>
                    <a:pt x="4" y="27"/>
                    <a:pt x="4" y="27"/>
                  </a:cubicBezTo>
                  <a:cubicBezTo>
                    <a:pt x="1" y="29"/>
                    <a:pt x="1" y="29"/>
                    <a:pt x="1" y="29"/>
                  </a:cubicBezTo>
                  <a:cubicBezTo>
                    <a:pt x="0" y="31"/>
                    <a:pt x="0" y="31"/>
                    <a:pt x="0" y="31"/>
                  </a:cubicBezTo>
                  <a:cubicBezTo>
                    <a:pt x="1" y="32"/>
                    <a:pt x="1" y="32"/>
                    <a:pt x="1" y="32"/>
                  </a:cubicBezTo>
                  <a:cubicBezTo>
                    <a:pt x="3" y="31"/>
                    <a:pt x="3" y="31"/>
                    <a:pt x="3" y="31"/>
                  </a:cubicBezTo>
                  <a:cubicBezTo>
                    <a:pt x="5" y="33"/>
                    <a:pt x="5" y="33"/>
                    <a:pt x="5" y="33"/>
                  </a:cubicBezTo>
                  <a:cubicBezTo>
                    <a:pt x="6" y="36"/>
                    <a:pt x="6" y="36"/>
                    <a:pt x="6" y="36"/>
                  </a:cubicBezTo>
                  <a:cubicBezTo>
                    <a:pt x="5" y="37"/>
                    <a:pt x="5" y="37"/>
                    <a:pt x="5" y="37"/>
                  </a:cubicBezTo>
                  <a:cubicBezTo>
                    <a:pt x="5" y="38"/>
                    <a:pt x="5" y="38"/>
                    <a:pt x="5" y="38"/>
                  </a:cubicBezTo>
                  <a:cubicBezTo>
                    <a:pt x="8" y="38"/>
                    <a:pt x="8" y="38"/>
                    <a:pt x="8" y="38"/>
                  </a:cubicBezTo>
                  <a:cubicBezTo>
                    <a:pt x="11" y="39"/>
                    <a:pt x="11" y="39"/>
                    <a:pt x="11" y="39"/>
                  </a:cubicBezTo>
                  <a:cubicBezTo>
                    <a:pt x="12" y="39"/>
                    <a:pt x="12" y="39"/>
                    <a:pt x="12" y="39"/>
                  </a:cubicBezTo>
                  <a:lnTo>
                    <a:pt x="14" y="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88" name="Democratic Republic of Congo">
              <a:extLst>
                <a:ext uri="{FF2B5EF4-FFF2-40B4-BE49-F238E27FC236}">
                  <a16:creationId xmlns:a16="http://schemas.microsoft.com/office/drawing/2014/main" xmlns="" id="{AD296CCA-6021-4224-AC81-1B380CADB36C}"/>
                </a:ext>
              </a:extLst>
            </p:cNvPr>
            <p:cNvSpPr>
              <a:spLocks/>
            </p:cNvSpPr>
            <p:nvPr/>
          </p:nvSpPr>
          <p:spPr bwMode="auto">
            <a:xfrm>
              <a:off x="6192921" y="4198996"/>
              <a:ext cx="482471" cy="481336"/>
            </a:xfrm>
            <a:custGeom>
              <a:avLst/>
              <a:gdLst>
                <a:gd name="T0" fmla="*/ 11 w 425"/>
                <a:gd name="T1" fmla="*/ 237 h 424"/>
                <a:gd name="T2" fmla="*/ 28 w 425"/>
                <a:gd name="T3" fmla="*/ 230 h 424"/>
                <a:gd name="T4" fmla="*/ 45 w 425"/>
                <a:gd name="T5" fmla="*/ 220 h 424"/>
                <a:gd name="T6" fmla="*/ 56 w 425"/>
                <a:gd name="T7" fmla="*/ 232 h 424"/>
                <a:gd name="T8" fmla="*/ 85 w 425"/>
                <a:gd name="T9" fmla="*/ 209 h 424"/>
                <a:gd name="T10" fmla="*/ 87 w 425"/>
                <a:gd name="T11" fmla="*/ 173 h 424"/>
                <a:gd name="T12" fmla="*/ 108 w 425"/>
                <a:gd name="T13" fmla="*/ 149 h 424"/>
                <a:gd name="T14" fmla="*/ 130 w 425"/>
                <a:gd name="T15" fmla="*/ 116 h 424"/>
                <a:gd name="T16" fmla="*/ 134 w 425"/>
                <a:gd name="T17" fmla="*/ 88 h 424"/>
                <a:gd name="T18" fmla="*/ 149 w 425"/>
                <a:gd name="T19" fmla="*/ 52 h 424"/>
                <a:gd name="T20" fmla="*/ 146 w 425"/>
                <a:gd name="T21" fmla="*/ 24 h 424"/>
                <a:gd name="T22" fmla="*/ 153 w 425"/>
                <a:gd name="T23" fmla="*/ 12 h 424"/>
                <a:gd name="T24" fmla="*/ 168 w 425"/>
                <a:gd name="T25" fmla="*/ 5 h 424"/>
                <a:gd name="T26" fmla="*/ 191 w 425"/>
                <a:gd name="T27" fmla="*/ 22 h 424"/>
                <a:gd name="T28" fmla="*/ 215 w 425"/>
                <a:gd name="T29" fmla="*/ 24 h 424"/>
                <a:gd name="T30" fmla="*/ 229 w 425"/>
                <a:gd name="T31" fmla="*/ 22 h 424"/>
                <a:gd name="T32" fmla="*/ 248 w 425"/>
                <a:gd name="T33" fmla="*/ 15 h 424"/>
                <a:gd name="T34" fmla="*/ 276 w 425"/>
                <a:gd name="T35" fmla="*/ 5 h 424"/>
                <a:gd name="T36" fmla="*/ 291 w 425"/>
                <a:gd name="T37" fmla="*/ 8 h 424"/>
                <a:gd name="T38" fmla="*/ 302 w 425"/>
                <a:gd name="T39" fmla="*/ 0 h 424"/>
                <a:gd name="T40" fmla="*/ 319 w 425"/>
                <a:gd name="T41" fmla="*/ 5 h 424"/>
                <a:gd name="T42" fmla="*/ 347 w 425"/>
                <a:gd name="T43" fmla="*/ 8 h 424"/>
                <a:gd name="T44" fmla="*/ 364 w 425"/>
                <a:gd name="T45" fmla="*/ 22 h 424"/>
                <a:gd name="T46" fmla="*/ 380 w 425"/>
                <a:gd name="T47" fmla="*/ 19 h 424"/>
                <a:gd name="T48" fmla="*/ 397 w 425"/>
                <a:gd name="T49" fmla="*/ 15 h 424"/>
                <a:gd name="T50" fmla="*/ 413 w 425"/>
                <a:gd name="T51" fmla="*/ 31 h 424"/>
                <a:gd name="T52" fmla="*/ 425 w 425"/>
                <a:gd name="T53" fmla="*/ 41 h 424"/>
                <a:gd name="T54" fmla="*/ 423 w 425"/>
                <a:gd name="T55" fmla="*/ 69 h 424"/>
                <a:gd name="T56" fmla="*/ 406 w 425"/>
                <a:gd name="T57" fmla="*/ 105 h 424"/>
                <a:gd name="T58" fmla="*/ 392 w 425"/>
                <a:gd name="T59" fmla="*/ 149 h 424"/>
                <a:gd name="T60" fmla="*/ 380 w 425"/>
                <a:gd name="T61" fmla="*/ 190 h 424"/>
                <a:gd name="T62" fmla="*/ 411 w 425"/>
                <a:gd name="T63" fmla="*/ 306 h 424"/>
                <a:gd name="T64" fmla="*/ 371 w 425"/>
                <a:gd name="T65" fmla="*/ 344 h 424"/>
                <a:gd name="T66" fmla="*/ 369 w 425"/>
                <a:gd name="T67" fmla="*/ 360 h 424"/>
                <a:gd name="T68" fmla="*/ 364 w 425"/>
                <a:gd name="T69" fmla="*/ 388 h 424"/>
                <a:gd name="T70" fmla="*/ 385 w 425"/>
                <a:gd name="T71" fmla="*/ 403 h 424"/>
                <a:gd name="T72" fmla="*/ 392 w 425"/>
                <a:gd name="T73" fmla="*/ 424 h 424"/>
                <a:gd name="T74" fmla="*/ 376 w 425"/>
                <a:gd name="T75" fmla="*/ 424 h 424"/>
                <a:gd name="T76" fmla="*/ 345 w 425"/>
                <a:gd name="T77" fmla="*/ 398 h 424"/>
                <a:gd name="T78" fmla="*/ 333 w 425"/>
                <a:gd name="T79" fmla="*/ 384 h 424"/>
                <a:gd name="T80" fmla="*/ 317 w 425"/>
                <a:gd name="T81" fmla="*/ 393 h 424"/>
                <a:gd name="T82" fmla="*/ 293 w 425"/>
                <a:gd name="T83" fmla="*/ 386 h 424"/>
                <a:gd name="T84" fmla="*/ 283 w 425"/>
                <a:gd name="T85" fmla="*/ 377 h 424"/>
                <a:gd name="T86" fmla="*/ 272 w 425"/>
                <a:gd name="T87" fmla="*/ 379 h 424"/>
                <a:gd name="T88" fmla="*/ 262 w 425"/>
                <a:gd name="T89" fmla="*/ 370 h 424"/>
                <a:gd name="T90" fmla="*/ 243 w 425"/>
                <a:gd name="T91" fmla="*/ 374 h 424"/>
                <a:gd name="T92" fmla="*/ 227 w 425"/>
                <a:gd name="T93" fmla="*/ 374 h 424"/>
                <a:gd name="T94" fmla="*/ 224 w 425"/>
                <a:gd name="T95" fmla="*/ 367 h 424"/>
                <a:gd name="T96" fmla="*/ 220 w 425"/>
                <a:gd name="T97" fmla="*/ 351 h 424"/>
                <a:gd name="T98" fmla="*/ 217 w 425"/>
                <a:gd name="T99" fmla="*/ 339 h 424"/>
                <a:gd name="T100" fmla="*/ 215 w 425"/>
                <a:gd name="T101" fmla="*/ 315 h 424"/>
                <a:gd name="T102" fmla="*/ 212 w 425"/>
                <a:gd name="T103" fmla="*/ 299 h 424"/>
                <a:gd name="T104" fmla="*/ 189 w 425"/>
                <a:gd name="T105" fmla="*/ 282 h 424"/>
                <a:gd name="T106" fmla="*/ 160 w 425"/>
                <a:gd name="T107" fmla="*/ 284 h 424"/>
                <a:gd name="T108" fmla="*/ 139 w 425"/>
                <a:gd name="T109" fmla="*/ 303 h 424"/>
                <a:gd name="T110" fmla="*/ 113 w 425"/>
                <a:gd name="T111" fmla="*/ 294 h 424"/>
                <a:gd name="T112" fmla="*/ 106 w 425"/>
                <a:gd name="T113" fmla="*/ 275 h 424"/>
                <a:gd name="T114" fmla="*/ 101 w 425"/>
                <a:gd name="T115" fmla="*/ 258 h 424"/>
                <a:gd name="T116" fmla="*/ 47 w 425"/>
                <a:gd name="T117" fmla="*/ 254 h 424"/>
                <a:gd name="T118" fmla="*/ 21 w 425"/>
                <a:gd name="T119" fmla="*/ 254 h 424"/>
                <a:gd name="T120" fmla="*/ 9 w 425"/>
                <a:gd name="T121" fmla="*/ 258 h 424"/>
                <a:gd name="T122" fmla="*/ 0 w 425"/>
                <a:gd name="T123" fmla="*/ 25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424">
                  <a:moveTo>
                    <a:pt x="0" y="254"/>
                  </a:moveTo>
                  <a:lnTo>
                    <a:pt x="2" y="249"/>
                  </a:lnTo>
                  <a:lnTo>
                    <a:pt x="7" y="249"/>
                  </a:lnTo>
                  <a:lnTo>
                    <a:pt x="9" y="246"/>
                  </a:lnTo>
                  <a:lnTo>
                    <a:pt x="9" y="239"/>
                  </a:lnTo>
                  <a:lnTo>
                    <a:pt x="11" y="237"/>
                  </a:lnTo>
                  <a:lnTo>
                    <a:pt x="16" y="232"/>
                  </a:lnTo>
                  <a:lnTo>
                    <a:pt x="21" y="228"/>
                  </a:lnTo>
                  <a:lnTo>
                    <a:pt x="23" y="228"/>
                  </a:lnTo>
                  <a:lnTo>
                    <a:pt x="26" y="225"/>
                  </a:lnTo>
                  <a:lnTo>
                    <a:pt x="28" y="228"/>
                  </a:lnTo>
                  <a:lnTo>
                    <a:pt x="28" y="230"/>
                  </a:lnTo>
                  <a:lnTo>
                    <a:pt x="33" y="230"/>
                  </a:lnTo>
                  <a:lnTo>
                    <a:pt x="35" y="228"/>
                  </a:lnTo>
                  <a:lnTo>
                    <a:pt x="35" y="223"/>
                  </a:lnTo>
                  <a:lnTo>
                    <a:pt x="37" y="223"/>
                  </a:lnTo>
                  <a:lnTo>
                    <a:pt x="40" y="223"/>
                  </a:lnTo>
                  <a:lnTo>
                    <a:pt x="45" y="220"/>
                  </a:lnTo>
                  <a:lnTo>
                    <a:pt x="52" y="218"/>
                  </a:lnTo>
                  <a:lnTo>
                    <a:pt x="52" y="220"/>
                  </a:lnTo>
                  <a:lnTo>
                    <a:pt x="49" y="225"/>
                  </a:lnTo>
                  <a:lnTo>
                    <a:pt x="52" y="225"/>
                  </a:lnTo>
                  <a:lnTo>
                    <a:pt x="52" y="230"/>
                  </a:lnTo>
                  <a:lnTo>
                    <a:pt x="56" y="232"/>
                  </a:lnTo>
                  <a:lnTo>
                    <a:pt x="64" y="230"/>
                  </a:lnTo>
                  <a:lnTo>
                    <a:pt x="66" y="225"/>
                  </a:lnTo>
                  <a:lnTo>
                    <a:pt x="75" y="216"/>
                  </a:lnTo>
                  <a:lnTo>
                    <a:pt x="75" y="213"/>
                  </a:lnTo>
                  <a:lnTo>
                    <a:pt x="80" y="211"/>
                  </a:lnTo>
                  <a:lnTo>
                    <a:pt x="85" y="209"/>
                  </a:lnTo>
                  <a:lnTo>
                    <a:pt x="87" y="204"/>
                  </a:lnTo>
                  <a:lnTo>
                    <a:pt x="87" y="199"/>
                  </a:lnTo>
                  <a:lnTo>
                    <a:pt x="90" y="194"/>
                  </a:lnTo>
                  <a:lnTo>
                    <a:pt x="90" y="180"/>
                  </a:lnTo>
                  <a:lnTo>
                    <a:pt x="90" y="180"/>
                  </a:lnTo>
                  <a:lnTo>
                    <a:pt x="87" y="173"/>
                  </a:lnTo>
                  <a:lnTo>
                    <a:pt x="90" y="168"/>
                  </a:lnTo>
                  <a:lnTo>
                    <a:pt x="97" y="161"/>
                  </a:lnTo>
                  <a:lnTo>
                    <a:pt x="97" y="157"/>
                  </a:lnTo>
                  <a:lnTo>
                    <a:pt x="101" y="152"/>
                  </a:lnTo>
                  <a:lnTo>
                    <a:pt x="106" y="147"/>
                  </a:lnTo>
                  <a:lnTo>
                    <a:pt x="108" y="149"/>
                  </a:lnTo>
                  <a:lnTo>
                    <a:pt x="113" y="145"/>
                  </a:lnTo>
                  <a:lnTo>
                    <a:pt x="118" y="145"/>
                  </a:lnTo>
                  <a:lnTo>
                    <a:pt x="125" y="133"/>
                  </a:lnTo>
                  <a:lnTo>
                    <a:pt x="125" y="126"/>
                  </a:lnTo>
                  <a:lnTo>
                    <a:pt x="127" y="116"/>
                  </a:lnTo>
                  <a:lnTo>
                    <a:pt x="130" y="116"/>
                  </a:lnTo>
                  <a:lnTo>
                    <a:pt x="130" y="109"/>
                  </a:lnTo>
                  <a:lnTo>
                    <a:pt x="130" y="109"/>
                  </a:lnTo>
                  <a:lnTo>
                    <a:pt x="132" y="102"/>
                  </a:lnTo>
                  <a:lnTo>
                    <a:pt x="130" y="100"/>
                  </a:lnTo>
                  <a:lnTo>
                    <a:pt x="132" y="93"/>
                  </a:lnTo>
                  <a:lnTo>
                    <a:pt x="134" y="88"/>
                  </a:lnTo>
                  <a:lnTo>
                    <a:pt x="134" y="83"/>
                  </a:lnTo>
                  <a:lnTo>
                    <a:pt x="137" y="78"/>
                  </a:lnTo>
                  <a:lnTo>
                    <a:pt x="134" y="71"/>
                  </a:lnTo>
                  <a:lnTo>
                    <a:pt x="144" y="57"/>
                  </a:lnTo>
                  <a:lnTo>
                    <a:pt x="144" y="55"/>
                  </a:lnTo>
                  <a:lnTo>
                    <a:pt x="149" y="52"/>
                  </a:lnTo>
                  <a:lnTo>
                    <a:pt x="149" y="43"/>
                  </a:lnTo>
                  <a:lnTo>
                    <a:pt x="146" y="38"/>
                  </a:lnTo>
                  <a:lnTo>
                    <a:pt x="146" y="34"/>
                  </a:lnTo>
                  <a:lnTo>
                    <a:pt x="149" y="31"/>
                  </a:lnTo>
                  <a:lnTo>
                    <a:pt x="149" y="29"/>
                  </a:lnTo>
                  <a:lnTo>
                    <a:pt x="146" y="24"/>
                  </a:lnTo>
                  <a:lnTo>
                    <a:pt x="146" y="22"/>
                  </a:lnTo>
                  <a:lnTo>
                    <a:pt x="149" y="22"/>
                  </a:lnTo>
                  <a:lnTo>
                    <a:pt x="151" y="19"/>
                  </a:lnTo>
                  <a:lnTo>
                    <a:pt x="151" y="17"/>
                  </a:lnTo>
                  <a:lnTo>
                    <a:pt x="153" y="15"/>
                  </a:lnTo>
                  <a:lnTo>
                    <a:pt x="153" y="12"/>
                  </a:lnTo>
                  <a:lnTo>
                    <a:pt x="156" y="10"/>
                  </a:lnTo>
                  <a:lnTo>
                    <a:pt x="158" y="10"/>
                  </a:lnTo>
                  <a:lnTo>
                    <a:pt x="160" y="8"/>
                  </a:lnTo>
                  <a:lnTo>
                    <a:pt x="165" y="8"/>
                  </a:lnTo>
                  <a:lnTo>
                    <a:pt x="165" y="5"/>
                  </a:lnTo>
                  <a:lnTo>
                    <a:pt x="168" y="5"/>
                  </a:lnTo>
                  <a:lnTo>
                    <a:pt x="170" y="8"/>
                  </a:lnTo>
                  <a:lnTo>
                    <a:pt x="175" y="8"/>
                  </a:lnTo>
                  <a:lnTo>
                    <a:pt x="179" y="15"/>
                  </a:lnTo>
                  <a:lnTo>
                    <a:pt x="184" y="15"/>
                  </a:lnTo>
                  <a:lnTo>
                    <a:pt x="189" y="19"/>
                  </a:lnTo>
                  <a:lnTo>
                    <a:pt x="191" y="22"/>
                  </a:lnTo>
                  <a:lnTo>
                    <a:pt x="196" y="22"/>
                  </a:lnTo>
                  <a:lnTo>
                    <a:pt x="201" y="24"/>
                  </a:lnTo>
                  <a:lnTo>
                    <a:pt x="205" y="24"/>
                  </a:lnTo>
                  <a:lnTo>
                    <a:pt x="208" y="24"/>
                  </a:lnTo>
                  <a:lnTo>
                    <a:pt x="212" y="22"/>
                  </a:lnTo>
                  <a:lnTo>
                    <a:pt x="215" y="24"/>
                  </a:lnTo>
                  <a:lnTo>
                    <a:pt x="220" y="24"/>
                  </a:lnTo>
                  <a:lnTo>
                    <a:pt x="224" y="26"/>
                  </a:lnTo>
                  <a:lnTo>
                    <a:pt x="227" y="26"/>
                  </a:lnTo>
                  <a:lnTo>
                    <a:pt x="231" y="26"/>
                  </a:lnTo>
                  <a:lnTo>
                    <a:pt x="231" y="24"/>
                  </a:lnTo>
                  <a:lnTo>
                    <a:pt x="229" y="22"/>
                  </a:lnTo>
                  <a:lnTo>
                    <a:pt x="229" y="19"/>
                  </a:lnTo>
                  <a:lnTo>
                    <a:pt x="234" y="15"/>
                  </a:lnTo>
                  <a:lnTo>
                    <a:pt x="236" y="12"/>
                  </a:lnTo>
                  <a:lnTo>
                    <a:pt x="241" y="12"/>
                  </a:lnTo>
                  <a:lnTo>
                    <a:pt x="246" y="12"/>
                  </a:lnTo>
                  <a:lnTo>
                    <a:pt x="248" y="15"/>
                  </a:lnTo>
                  <a:lnTo>
                    <a:pt x="250" y="15"/>
                  </a:lnTo>
                  <a:lnTo>
                    <a:pt x="260" y="12"/>
                  </a:lnTo>
                  <a:lnTo>
                    <a:pt x="262" y="10"/>
                  </a:lnTo>
                  <a:lnTo>
                    <a:pt x="265" y="10"/>
                  </a:lnTo>
                  <a:lnTo>
                    <a:pt x="274" y="5"/>
                  </a:lnTo>
                  <a:lnTo>
                    <a:pt x="276" y="5"/>
                  </a:lnTo>
                  <a:lnTo>
                    <a:pt x="279" y="8"/>
                  </a:lnTo>
                  <a:lnTo>
                    <a:pt x="279" y="8"/>
                  </a:lnTo>
                  <a:lnTo>
                    <a:pt x="281" y="10"/>
                  </a:lnTo>
                  <a:lnTo>
                    <a:pt x="281" y="10"/>
                  </a:lnTo>
                  <a:lnTo>
                    <a:pt x="286" y="8"/>
                  </a:lnTo>
                  <a:lnTo>
                    <a:pt x="291" y="8"/>
                  </a:lnTo>
                  <a:lnTo>
                    <a:pt x="293" y="8"/>
                  </a:lnTo>
                  <a:lnTo>
                    <a:pt x="295" y="8"/>
                  </a:lnTo>
                  <a:lnTo>
                    <a:pt x="298" y="3"/>
                  </a:lnTo>
                  <a:lnTo>
                    <a:pt x="298" y="3"/>
                  </a:lnTo>
                  <a:lnTo>
                    <a:pt x="298" y="0"/>
                  </a:lnTo>
                  <a:lnTo>
                    <a:pt x="302" y="0"/>
                  </a:lnTo>
                  <a:lnTo>
                    <a:pt x="302" y="3"/>
                  </a:lnTo>
                  <a:lnTo>
                    <a:pt x="309" y="3"/>
                  </a:lnTo>
                  <a:lnTo>
                    <a:pt x="312" y="3"/>
                  </a:lnTo>
                  <a:lnTo>
                    <a:pt x="314" y="3"/>
                  </a:lnTo>
                  <a:lnTo>
                    <a:pt x="317" y="5"/>
                  </a:lnTo>
                  <a:lnTo>
                    <a:pt x="319" y="5"/>
                  </a:lnTo>
                  <a:lnTo>
                    <a:pt x="328" y="5"/>
                  </a:lnTo>
                  <a:lnTo>
                    <a:pt x="328" y="8"/>
                  </a:lnTo>
                  <a:lnTo>
                    <a:pt x="335" y="3"/>
                  </a:lnTo>
                  <a:lnTo>
                    <a:pt x="340" y="5"/>
                  </a:lnTo>
                  <a:lnTo>
                    <a:pt x="345" y="8"/>
                  </a:lnTo>
                  <a:lnTo>
                    <a:pt x="347" y="8"/>
                  </a:lnTo>
                  <a:lnTo>
                    <a:pt x="347" y="10"/>
                  </a:lnTo>
                  <a:lnTo>
                    <a:pt x="350" y="15"/>
                  </a:lnTo>
                  <a:lnTo>
                    <a:pt x="352" y="15"/>
                  </a:lnTo>
                  <a:lnTo>
                    <a:pt x="354" y="17"/>
                  </a:lnTo>
                  <a:lnTo>
                    <a:pt x="359" y="22"/>
                  </a:lnTo>
                  <a:lnTo>
                    <a:pt x="364" y="22"/>
                  </a:lnTo>
                  <a:lnTo>
                    <a:pt x="366" y="22"/>
                  </a:lnTo>
                  <a:lnTo>
                    <a:pt x="369" y="19"/>
                  </a:lnTo>
                  <a:lnTo>
                    <a:pt x="371" y="17"/>
                  </a:lnTo>
                  <a:lnTo>
                    <a:pt x="376" y="17"/>
                  </a:lnTo>
                  <a:lnTo>
                    <a:pt x="380" y="17"/>
                  </a:lnTo>
                  <a:lnTo>
                    <a:pt x="380" y="19"/>
                  </a:lnTo>
                  <a:lnTo>
                    <a:pt x="383" y="19"/>
                  </a:lnTo>
                  <a:lnTo>
                    <a:pt x="387" y="17"/>
                  </a:lnTo>
                  <a:lnTo>
                    <a:pt x="387" y="15"/>
                  </a:lnTo>
                  <a:lnTo>
                    <a:pt x="390" y="12"/>
                  </a:lnTo>
                  <a:lnTo>
                    <a:pt x="395" y="12"/>
                  </a:lnTo>
                  <a:lnTo>
                    <a:pt x="397" y="15"/>
                  </a:lnTo>
                  <a:lnTo>
                    <a:pt x="399" y="19"/>
                  </a:lnTo>
                  <a:lnTo>
                    <a:pt x="402" y="22"/>
                  </a:lnTo>
                  <a:lnTo>
                    <a:pt x="404" y="24"/>
                  </a:lnTo>
                  <a:lnTo>
                    <a:pt x="409" y="26"/>
                  </a:lnTo>
                  <a:lnTo>
                    <a:pt x="411" y="29"/>
                  </a:lnTo>
                  <a:lnTo>
                    <a:pt x="413" y="31"/>
                  </a:lnTo>
                  <a:lnTo>
                    <a:pt x="416" y="34"/>
                  </a:lnTo>
                  <a:lnTo>
                    <a:pt x="416" y="38"/>
                  </a:lnTo>
                  <a:lnTo>
                    <a:pt x="416" y="41"/>
                  </a:lnTo>
                  <a:lnTo>
                    <a:pt x="418" y="41"/>
                  </a:lnTo>
                  <a:lnTo>
                    <a:pt x="423" y="41"/>
                  </a:lnTo>
                  <a:lnTo>
                    <a:pt x="425" y="41"/>
                  </a:lnTo>
                  <a:lnTo>
                    <a:pt x="423" y="45"/>
                  </a:lnTo>
                  <a:lnTo>
                    <a:pt x="421" y="48"/>
                  </a:lnTo>
                  <a:lnTo>
                    <a:pt x="421" y="55"/>
                  </a:lnTo>
                  <a:lnTo>
                    <a:pt x="421" y="62"/>
                  </a:lnTo>
                  <a:lnTo>
                    <a:pt x="421" y="67"/>
                  </a:lnTo>
                  <a:lnTo>
                    <a:pt x="423" y="69"/>
                  </a:lnTo>
                  <a:lnTo>
                    <a:pt x="425" y="71"/>
                  </a:lnTo>
                  <a:lnTo>
                    <a:pt x="425" y="76"/>
                  </a:lnTo>
                  <a:lnTo>
                    <a:pt x="425" y="78"/>
                  </a:lnTo>
                  <a:lnTo>
                    <a:pt x="413" y="93"/>
                  </a:lnTo>
                  <a:lnTo>
                    <a:pt x="406" y="102"/>
                  </a:lnTo>
                  <a:lnTo>
                    <a:pt x="406" y="105"/>
                  </a:lnTo>
                  <a:lnTo>
                    <a:pt x="397" y="121"/>
                  </a:lnTo>
                  <a:lnTo>
                    <a:pt x="395" y="123"/>
                  </a:lnTo>
                  <a:lnTo>
                    <a:pt x="395" y="128"/>
                  </a:lnTo>
                  <a:lnTo>
                    <a:pt x="395" y="138"/>
                  </a:lnTo>
                  <a:lnTo>
                    <a:pt x="392" y="145"/>
                  </a:lnTo>
                  <a:lnTo>
                    <a:pt x="392" y="149"/>
                  </a:lnTo>
                  <a:lnTo>
                    <a:pt x="385" y="157"/>
                  </a:lnTo>
                  <a:lnTo>
                    <a:pt x="383" y="161"/>
                  </a:lnTo>
                  <a:lnTo>
                    <a:pt x="378" y="176"/>
                  </a:lnTo>
                  <a:lnTo>
                    <a:pt x="378" y="180"/>
                  </a:lnTo>
                  <a:lnTo>
                    <a:pt x="380" y="185"/>
                  </a:lnTo>
                  <a:lnTo>
                    <a:pt x="380" y="190"/>
                  </a:lnTo>
                  <a:lnTo>
                    <a:pt x="380" y="197"/>
                  </a:lnTo>
                  <a:lnTo>
                    <a:pt x="387" y="242"/>
                  </a:lnTo>
                  <a:lnTo>
                    <a:pt x="392" y="268"/>
                  </a:lnTo>
                  <a:lnTo>
                    <a:pt x="409" y="289"/>
                  </a:lnTo>
                  <a:lnTo>
                    <a:pt x="413" y="306"/>
                  </a:lnTo>
                  <a:lnTo>
                    <a:pt x="411" y="306"/>
                  </a:lnTo>
                  <a:lnTo>
                    <a:pt x="376" y="315"/>
                  </a:lnTo>
                  <a:lnTo>
                    <a:pt x="366" y="332"/>
                  </a:lnTo>
                  <a:lnTo>
                    <a:pt x="366" y="336"/>
                  </a:lnTo>
                  <a:lnTo>
                    <a:pt x="369" y="339"/>
                  </a:lnTo>
                  <a:lnTo>
                    <a:pt x="371" y="341"/>
                  </a:lnTo>
                  <a:lnTo>
                    <a:pt x="371" y="344"/>
                  </a:lnTo>
                  <a:lnTo>
                    <a:pt x="371" y="344"/>
                  </a:lnTo>
                  <a:lnTo>
                    <a:pt x="371" y="348"/>
                  </a:lnTo>
                  <a:lnTo>
                    <a:pt x="371" y="351"/>
                  </a:lnTo>
                  <a:lnTo>
                    <a:pt x="371" y="353"/>
                  </a:lnTo>
                  <a:lnTo>
                    <a:pt x="371" y="358"/>
                  </a:lnTo>
                  <a:lnTo>
                    <a:pt x="369" y="360"/>
                  </a:lnTo>
                  <a:lnTo>
                    <a:pt x="369" y="360"/>
                  </a:lnTo>
                  <a:lnTo>
                    <a:pt x="366" y="362"/>
                  </a:lnTo>
                  <a:lnTo>
                    <a:pt x="364" y="367"/>
                  </a:lnTo>
                  <a:lnTo>
                    <a:pt x="361" y="370"/>
                  </a:lnTo>
                  <a:lnTo>
                    <a:pt x="364" y="381"/>
                  </a:lnTo>
                  <a:lnTo>
                    <a:pt x="364" y="388"/>
                  </a:lnTo>
                  <a:lnTo>
                    <a:pt x="366" y="391"/>
                  </a:lnTo>
                  <a:lnTo>
                    <a:pt x="371" y="398"/>
                  </a:lnTo>
                  <a:lnTo>
                    <a:pt x="373" y="400"/>
                  </a:lnTo>
                  <a:lnTo>
                    <a:pt x="376" y="403"/>
                  </a:lnTo>
                  <a:lnTo>
                    <a:pt x="385" y="403"/>
                  </a:lnTo>
                  <a:lnTo>
                    <a:pt x="385" y="403"/>
                  </a:lnTo>
                  <a:lnTo>
                    <a:pt x="385" y="400"/>
                  </a:lnTo>
                  <a:lnTo>
                    <a:pt x="383" y="398"/>
                  </a:lnTo>
                  <a:lnTo>
                    <a:pt x="390" y="398"/>
                  </a:lnTo>
                  <a:lnTo>
                    <a:pt x="392" y="398"/>
                  </a:lnTo>
                  <a:lnTo>
                    <a:pt x="392" y="422"/>
                  </a:lnTo>
                  <a:lnTo>
                    <a:pt x="392" y="424"/>
                  </a:lnTo>
                  <a:lnTo>
                    <a:pt x="387" y="424"/>
                  </a:lnTo>
                  <a:lnTo>
                    <a:pt x="387" y="422"/>
                  </a:lnTo>
                  <a:lnTo>
                    <a:pt x="385" y="422"/>
                  </a:lnTo>
                  <a:lnTo>
                    <a:pt x="383" y="424"/>
                  </a:lnTo>
                  <a:lnTo>
                    <a:pt x="378" y="424"/>
                  </a:lnTo>
                  <a:lnTo>
                    <a:pt x="376" y="424"/>
                  </a:lnTo>
                  <a:lnTo>
                    <a:pt x="371" y="419"/>
                  </a:lnTo>
                  <a:lnTo>
                    <a:pt x="366" y="414"/>
                  </a:lnTo>
                  <a:lnTo>
                    <a:pt x="364" y="412"/>
                  </a:lnTo>
                  <a:lnTo>
                    <a:pt x="359" y="405"/>
                  </a:lnTo>
                  <a:lnTo>
                    <a:pt x="354" y="400"/>
                  </a:lnTo>
                  <a:lnTo>
                    <a:pt x="345" y="398"/>
                  </a:lnTo>
                  <a:lnTo>
                    <a:pt x="340" y="396"/>
                  </a:lnTo>
                  <a:lnTo>
                    <a:pt x="340" y="393"/>
                  </a:lnTo>
                  <a:lnTo>
                    <a:pt x="335" y="388"/>
                  </a:lnTo>
                  <a:lnTo>
                    <a:pt x="335" y="384"/>
                  </a:lnTo>
                  <a:lnTo>
                    <a:pt x="333" y="381"/>
                  </a:lnTo>
                  <a:lnTo>
                    <a:pt x="333" y="384"/>
                  </a:lnTo>
                  <a:lnTo>
                    <a:pt x="328" y="384"/>
                  </a:lnTo>
                  <a:lnTo>
                    <a:pt x="326" y="391"/>
                  </a:lnTo>
                  <a:lnTo>
                    <a:pt x="326" y="391"/>
                  </a:lnTo>
                  <a:lnTo>
                    <a:pt x="319" y="393"/>
                  </a:lnTo>
                  <a:lnTo>
                    <a:pt x="317" y="393"/>
                  </a:lnTo>
                  <a:lnTo>
                    <a:pt x="317" y="393"/>
                  </a:lnTo>
                  <a:lnTo>
                    <a:pt x="312" y="391"/>
                  </a:lnTo>
                  <a:lnTo>
                    <a:pt x="307" y="391"/>
                  </a:lnTo>
                  <a:lnTo>
                    <a:pt x="300" y="388"/>
                  </a:lnTo>
                  <a:lnTo>
                    <a:pt x="300" y="388"/>
                  </a:lnTo>
                  <a:lnTo>
                    <a:pt x="295" y="386"/>
                  </a:lnTo>
                  <a:lnTo>
                    <a:pt x="293" y="386"/>
                  </a:lnTo>
                  <a:lnTo>
                    <a:pt x="293" y="384"/>
                  </a:lnTo>
                  <a:lnTo>
                    <a:pt x="293" y="381"/>
                  </a:lnTo>
                  <a:lnTo>
                    <a:pt x="291" y="379"/>
                  </a:lnTo>
                  <a:lnTo>
                    <a:pt x="291" y="374"/>
                  </a:lnTo>
                  <a:lnTo>
                    <a:pt x="291" y="374"/>
                  </a:lnTo>
                  <a:lnTo>
                    <a:pt x="283" y="377"/>
                  </a:lnTo>
                  <a:lnTo>
                    <a:pt x="283" y="377"/>
                  </a:lnTo>
                  <a:lnTo>
                    <a:pt x="279" y="377"/>
                  </a:lnTo>
                  <a:lnTo>
                    <a:pt x="276" y="379"/>
                  </a:lnTo>
                  <a:lnTo>
                    <a:pt x="274" y="381"/>
                  </a:lnTo>
                  <a:lnTo>
                    <a:pt x="272" y="379"/>
                  </a:lnTo>
                  <a:lnTo>
                    <a:pt x="272" y="379"/>
                  </a:lnTo>
                  <a:lnTo>
                    <a:pt x="272" y="374"/>
                  </a:lnTo>
                  <a:lnTo>
                    <a:pt x="269" y="374"/>
                  </a:lnTo>
                  <a:lnTo>
                    <a:pt x="267" y="372"/>
                  </a:lnTo>
                  <a:lnTo>
                    <a:pt x="265" y="372"/>
                  </a:lnTo>
                  <a:lnTo>
                    <a:pt x="262" y="370"/>
                  </a:lnTo>
                  <a:lnTo>
                    <a:pt x="262" y="370"/>
                  </a:lnTo>
                  <a:lnTo>
                    <a:pt x="257" y="370"/>
                  </a:lnTo>
                  <a:lnTo>
                    <a:pt x="255" y="372"/>
                  </a:lnTo>
                  <a:lnTo>
                    <a:pt x="250" y="374"/>
                  </a:lnTo>
                  <a:lnTo>
                    <a:pt x="248" y="374"/>
                  </a:lnTo>
                  <a:lnTo>
                    <a:pt x="246" y="374"/>
                  </a:lnTo>
                  <a:lnTo>
                    <a:pt x="243" y="374"/>
                  </a:lnTo>
                  <a:lnTo>
                    <a:pt x="238" y="374"/>
                  </a:lnTo>
                  <a:lnTo>
                    <a:pt x="236" y="374"/>
                  </a:lnTo>
                  <a:lnTo>
                    <a:pt x="234" y="372"/>
                  </a:lnTo>
                  <a:lnTo>
                    <a:pt x="231" y="372"/>
                  </a:lnTo>
                  <a:lnTo>
                    <a:pt x="229" y="372"/>
                  </a:lnTo>
                  <a:lnTo>
                    <a:pt x="227" y="374"/>
                  </a:lnTo>
                  <a:lnTo>
                    <a:pt x="227" y="374"/>
                  </a:lnTo>
                  <a:lnTo>
                    <a:pt x="224" y="374"/>
                  </a:lnTo>
                  <a:lnTo>
                    <a:pt x="222" y="374"/>
                  </a:lnTo>
                  <a:lnTo>
                    <a:pt x="224" y="370"/>
                  </a:lnTo>
                  <a:lnTo>
                    <a:pt x="224" y="367"/>
                  </a:lnTo>
                  <a:lnTo>
                    <a:pt x="224" y="367"/>
                  </a:lnTo>
                  <a:lnTo>
                    <a:pt x="227" y="362"/>
                  </a:lnTo>
                  <a:lnTo>
                    <a:pt x="224" y="360"/>
                  </a:lnTo>
                  <a:lnTo>
                    <a:pt x="222" y="358"/>
                  </a:lnTo>
                  <a:lnTo>
                    <a:pt x="224" y="355"/>
                  </a:lnTo>
                  <a:lnTo>
                    <a:pt x="224" y="353"/>
                  </a:lnTo>
                  <a:lnTo>
                    <a:pt x="220" y="351"/>
                  </a:lnTo>
                  <a:lnTo>
                    <a:pt x="220" y="348"/>
                  </a:lnTo>
                  <a:lnTo>
                    <a:pt x="222" y="344"/>
                  </a:lnTo>
                  <a:lnTo>
                    <a:pt x="222" y="341"/>
                  </a:lnTo>
                  <a:lnTo>
                    <a:pt x="220" y="341"/>
                  </a:lnTo>
                  <a:lnTo>
                    <a:pt x="217" y="339"/>
                  </a:lnTo>
                  <a:lnTo>
                    <a:pt x="217" y="339"/>
                  </a:lnTo>
                  <a:lnTo>
                    <a:pt x="217" y="336"/>
                  </a:lnTo>
                  <a:lnTo>
                    <a:pt x="215" y="332"/>
                  </a:lnTo>
                  <a:lnTo>
                    <a:pt x="215" y="329"/>
                  </a:lnTo>
                  <a:lnTo>
                    <a:pt x="212" y="329"/>
                  </a:lnTo>
                  <a:lnTo>
                    <a:pt x="215" y="325"/>
                  </a:lnTo>
                  <a:lnTo>
                    <a:pt x="215" y="315"/>
                  </a:lnTo>
                  <a:lnTo>
                    <a:pt x="212" y="313"/>
                  </a:lnTo>
                  <a:lnTo>
                    <a:pt x="215" y="310"/>
                  </a:lnTo>
                  <a:lnTo>
                    <a:pt x="215" y="310"/>
                  </a:lnTo>
                  <a:lnTo>
                    <a:pt x="215" y="306"/>
                  </a:lnTo>
                  <a:lnTo>
                    <a:pt x="212" y="303"/>
                  </a:lnTo>
                  <a:lnTo>
                    <a:pt x="212" y="299"/>
                  </a:lnTo>
                  <a:lnTo>
                    <a:pt x="215" y="296"/>
                  </a:lnTo>
                  <a:lnTo>
                    <a:pt x="215" y="291"/>
                  </a:lnTo>
                  <a:lnTo>
                    <a:pt x="215" y="289"/>
                  </a:lnTo>
                  <a:lnTo>
                    <a:pt x="215" y="287"/>
                  </a:lnTo>
                  <a:lnTo>
                    <a:pt x="189" y="284"/>
                  </a:lnTo>
                  <a:lnTo>
                    <a:pt x="189" y="282"/>
                  </a:lnTo>
                  <a:lnTo>
                    <a:pt x="189" y="280"/>
                  </a:lnTo>
                  <a:lnTo>
                    <a:pt x="189" y="277"/>
                  </a:lnTo>
                  <a:lnTo>
                    <a:pt x="184" y="277"/>
                  </a:lnTo>
                  <a:lnTo>
                    <a:pt x="184" y="280"/>
                  </a:lnTo>
                  <a:lnTo>
                    <a:pt x="160" y="280"/>
                  </a:lnTo>
                  <a:lnTo>
                    <a:pt x="160" y="284"/>
                  </a:lnTo>
                  <a:lnTo>
                    <a:pt x="158" y="289"/>
                  </a:lnTo>
                  <a:lnTo>
                    <a:pt x="158" y="289"/>
                  </a:lnTo>
                  <a:lnTo>
                    <a:pt x="158" y="294"/>
                  </a:lnTo>
                  <a:lnTo>
                    <a:pt x="158" y="301"/>
                  </a:lnTo>
                  <a:lnTo>
                    <a:pt x="142" y="301"/>
                  </a:lnTo>
                  <a:lnTo>
                    <a:pt x="139" y="303"/>
                  </a:lnTo>
                  <a:lnTo>
                    <a:pt x="130" y="303"/>
                  </a:lnTo>
                  <a:lnTo>
                    <a:pt x="127" y="301"/>
                  </a:lnTo>
                  <a:lnTo>
                    <a:pt x="125" y="303"/>
                  </a:lnTo>
                  <a:lnTo>
                    <a:pt x="118" y="303"/>
                  </a:lnTo>
                  <a:lnTo>
                    <a:pt x="116" y="301"/>
                  </a:lnTo>
                  <a:lnTo>
                    <a:pt x="113" y="294"/>
                  </a:lnTo>
                  <a:lnTo>
                    <a:pt x="111" y="289"/>
                  </a:lnTo>
                  <a:lnTo>
                    <a:pt x="108" y="287"/>
                  </a:lnTo>
                  <a:lnTo>
                    <a:pt x="108" y="284"/>
                  </a:lnTo>
                  <a:lnTo>
                    <a:pt x="106" y="282"/>
                  </a:lnTo>
                  <a:lnTo>
                    <a:pt x="106" y="280"/>
                  </a:lnTo>
                  <a:lnTo>
                    <a:pt x="106" y="275"/>
                  </a:lnTo>
                  <a:lnTo>
                    <a:pt x="104" y="270"/>
                  </a:lnTo>
                  <a:lnTo>
                    <a:pt x="104" y="268"/>
                  </a:lnTo>
                  <a:lnTo>
                    <a:pt x="104" y="265"/>
                  </a:lnTo>
                  <a:lnTo>
                    <a:pt x="104" y="263"/>
                  </a:lnTo>
                  <a:lnTo>
                    <a:pt x="101" y="261"/>
                  </a:lnTo>
                  <a:lnTo>
                    <a:pt x="101" y="258"/>
                  </a:lnTo>
                  <a:lnTo>
                    <a:pt x="101" y="258"/>
                  </a:lnTo>
                  <a:lnTo>
                    <a:pt x="101" y="254"/>
                  </a:lnTo>
                  <a:lnTo>
                    <a:pt x="78" y="254"/>
                  </a:lnTo>
                  <a:lnTo>
                    <a:pt x="61" y="254"/>
                  </a:lnTo>
                  <a:lnTo>
                    <a:pt x="54" y="254"/>
                  </a:lnTo>
                  <a:lnTo>
                    <a:pt x="47" y="254"/>
                  </a:lnTo>
                  <a:lnTo>
                    <a:pt x="45" y="254"/>
                  </a:lnTo>
                  <a:lnTo>
                    <a:pt x="37" y="254"/>
                  </a:lnTo>
                  <a:lnTo>
                    <a:pt x="33" y="254"/>
                  </a:lnTo>
                  <a:lnTo>
                    <a:pt x="28" y="254"/>
                  </a:lnTo>
                  <a:lnTo>
                    <a:pt x="26" y="254"/>
                  </a:lnTo>
                  <a:lnTo>
                    <a:pt x="21" y="254"/>
                  </a:lnTo>
                  <a:lnTo>
                    <a:pt x="19" y="254"/>
                  </a:lnTo>
                  <a:lnTo>
                    <a:pt x="14" y="256"/>
                  </a:lnTo>
                  <a:lnTo>
                    <a:pt x="11" y="256"/>
                  </a:lnTo>
                  <a:lnTo>
                    <a:pt x="11" y="256"/>
                  </a:lnTo>
                  <a:lnTo>
                    <a:pt x="9" y="258"/>
                  </a:lnTo>
                  <a:lnTo>
                    <a:pt x="9" y="258"/>
                  </a:lnTo>
                  <a:lnTo>
                    <a:pt x="9" y="258"/>
                  </a:lnTo>
                  <a:lnTo>
                    <a:pt x="9" y="258"/>
                  </a:lnTo>
                  <a:lnTo>
                    <a:pt x="7" y="256"/>
                  </a:lnTo>
                  <a:lnTo>
                    <a:pt x="0" y="256"/>
                  </a:lnTo>
                  <a:lnTo>
                    <a:pt x="0" y="254"/>
                  </a:lnTo>
                  <a:lnTo>
                    <a:pt x="0" y="25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89" name="Czech Republic">
              <a:extLst>
                <a:ext uri="{FF2B5EF4-FFF2-40B4-BE49-F238E27FC236}">
                  <a16:creationId xmlns:a16="http://schemas.microsoft.com/office/drawing/2014/main" xmlns="" id="{D319A1E9-9BB7-4623-AEE4-ECDAD6FC2A71}"/>
                </a:ext>
              </a:extLst>
            </p:cNvPr>
            <p:cNvSpPr>
              <a:spLocks/>
            </p:cNvSpPr>
            <p:nvPr/>
          </p:nvSpPr>
          <p:spPr bwMode="auto">
            <a:xfrm>
              <a:off x="6155458" y="2904839"/>
              <a:ext cx="185042" cy="80601"/>
            </a:xfrm>
            <a:custGeom>
              <a:avLst/>
              <a:gdLst>
                <a:gd name="T0" fmla="*/ 59 w 163"/>
                <a:gd name="T1" fmla="*/ 5 h 71"/>
                <a:gd name="T2" fmla="*/ 66 w 163"/>
                <a:gd name="T3" fmla="*/ 2 h 71"/>
                <a:gd name="T4" fmla="*/ 78 w 163"/>
                <a:gd name="T5" fmla="*/ 2 h 71"/>
                <a:gd name="T6" fmla="*/ 80 w 163"/>
                <a:gd name="T7" fmla="*/ 9 h 71"/>
                <a:gd name="T8" fmla="*/ 87 w 163"/>
                <a:gd name="T9" fmla="*/ 12 h 71"/>
                <a:gd name="T10" fmla="*/ 87 w 163"/>
                <a:gd name="T11" fmla="*/ 19 h 71"/>
                <a:gd name="T12" fmla="*/ 89 w 163"/>
                <a:gd name="T13" fmla="*/ 26 h 71"/>
                <a:gd name="T14" fmla="*/ 94 w 163"/>
                <a:gd name="T15" fmla="*/ 24 h 71"/>
                <a:gd name="T16" fmla="*/ 92 w 163"/>
                <a:gd name="T17" fmla="*/ 16 h 71"/>
                <a:gd name="T18" fmla="*/ 104 w 163"/>
                <a:gd name="T19" fmla="*/ 21 h 71"/>
                <a:gd name="T20" fmla="*/ 108 w 163"/>
                <a:gd name="T21" fmla="*/ 24 h 71"/>
                <a:gd name="T22" fmla="*/ 123 w 163"/>
                <a:gd name="T23" fmla="*/ 26 h 71"/>
                <a:gd name="T24" fmla="*/ 144 w 163"/>
                <a:gd name="T25" fmla="*/ 38 h 71"/>
                <a:gd name="T26" fmla="*/ 151 w 163"/>
                <a:gd name="T27" fmla="*/ 45 h 71"/>
                <a:gd name="T28" fmla="*/ 158 w 163"/>
                <a:gd name="T29" fmla="*/ 45 h 71"/>
                <a:gd name="T30" fmla="*/ 163 w 163"/>
                <a:gd name="T31" fmla="*/ 54 h 71"/>
                <a:gd name="T32" fmla="*/ 149 w 163"/>
                <a:gd name="T33" fmla="*/ 57 h 71"/>
                <a:gd name="T34" fmla="*/ 137 w 163"/>
                <a:gd name="T35" fmla="*/ 64 h 71"/>
                <a:gd name="T36" fmla="*/ 120 w 163"/>
                <a:gd name="T37" fmla="*/ 69 h 71"/>
                <a:gd name="T38" fmla="*/ 113 w 163"/>
                <a:gd name="T39" fmla="*/ 66 h 71"/>
                <a:gd name="T40" fmla="*/ 97 w 163"/>
                <a:gd name="T41" fmla="*/ 66 h 71"/>
                <a:gd name="T42" fmla="*/ 87 w 163"/>
                <a:gd name="T43" fmla="*/ 66 h 71"/>
                <a:gd name="T44" fmla="*/ 75 w 163"/>
                <a:gd name="T45" fmla="*/ 61 h 71"/>
                <a:gd name="T46" fmla="*/ 63 w 163"/>
                <a:gd name="T47" fmla="*/ 59 h 71"/>
                <a:gd name="T48" fmla="*/ 59 w 163"/>
                <a:gd name="T49" fmla="*/ 66 h 71"/>
                <a:gd name="T50" fmla="*/ 52 w 163"/>
                <a:gd name="T51" fmla="*/ 69 h 71"/>
                <a:gd name="T52" fmla="*/ 40 w 163"/>
                <a:gd name="T53" fmla="*/ 66 h 71"/>
                <a:gd name="T54" fmla="*/ 35 w 163"/>
                <a:gd name="T55" fmla="*/ 64 h 71"/>
                <a:gd name="T56" fmla="*/ 23 w 163"/>
                <a:gd name="T57" fmla="*/ 52 h 71"/>
                <a:gd name="T58" fmla="*/ 11 w 163"/>
                <a:gd name="T59" fmla="*/ 45 h 71"/>
                <a:gd name="T60" fmla="*/ 9 w 163"/>
                <a:gd name="T61" fmla="*/ 35 h 71"/>
                <a:gd name="T62" fmla="*/ 0 w 163"/>
                <a:gd name="T63" fmla="*/ 24 h 71"/>
                <a:gd name="T64" fmla="*/ 0 w 163"/>
                <a:gd name="T65" fmla="*/ 19 h 71"/>
                <a:gd name="T66" fmla="*/ 7 w 163"/>
                <a:gd name="T67" fmla="*/ 24 h 71"/>
                <a:gd name="T68" fmla="*/ 18 w 163"/>
                <a:gd name="T69" fmla="*/ 16 h 71"/>
                <a:gd name="T70" fmla="*/ 28 w 163"/>
                <a:gd name="T71" fmla="*/ 9 h 71"/>
                <a:gd name="T72" fmla="*/ 37 w 163"/>
                <a:gd name="T73" fmla="*/ 7 h 71"/>
                <a:gd name="T74" fmla="*/ 44 w 163"/>
                <a:gd name="T75" fmla="*/ 5 h 71"/>
                <a:gd name="T76" fmla="*/ 52 w 163"/>
                <a:gd name="T77" fmla="*/ 2 h 71"/>
                <a:gd name="T78" fmla="*/ 56 w 163"/>
                <a:gd name="T79" fmla="*/ 2 h 71"/>
                <a:gd name="T80" fmla="*/ 59 w 163"/>
                <a:gd name="T8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71">
                  <a:moveTo>
                    <a:pt x="59" y="0"/>
                  </a:moveTo>
                  <a:lnTo>
                    <a:pt x="59" y="5"/>
                  </a:lnTo>
                  <a:lnTo>
                    <a:pt x="61" y="2"/>
                  </a:lnTo>
                  <a:lnTo>
                    <a:pt x="66" y="2"/>
                  </a:lnTo>
                  <a:lnTo>
                    <a:pt x="68" y="2"/>
                  </a:lnTo>
                  <a:lnTo>
                    <a:pt x="78" y="2"/>
                  </a:lnTo>
                  <a:lnTo>
                    <a:pt x="78" y="5"/>
                  </a:lnTo>
                  <a:lnTo>
                    <a:pt x="80" y="9"/>
                  </a:lnTo>
                  <a:lnTo>
                    <a:pt x="85" y="9"/>
                  </a:lnTo>
                  <a:lnTo>
                    <a:pt x="87" y="12"/>
                  </a:lnTo>
                  <a:lnTo>
                    <a:pt x="85" y="16"/>
                  </a:lnTo>
                  <a:lnTo>
                    <a:pt x="87" y="19"/>
                  </a:lnTo>
                  <a:lnTo>
                    <a:pt x="89" y="21"/>
                  </a:lnTo>
                  <a:lnTo>
                    <a:pt x="89" y="26"/>
                  </a:lnTo>
                  <a:lnTo>
                    <a:pt x="92" y="26"/>
                  </a:lnTo>
                  <a:lnTo>
                    <a:pt x="94" y="24"/>
                  </a:lnTo>
                  <a:lnTo>
                    <a:pt x="97" y="24"/>
                  </a:lnTo>
                  <a:lnTo>
                    <a:pt x="92" y="16"/>
                  </a:lnTo>
                  <a:lnTo>
                    <a:pt x="94" y="16"/>
                  </a:lnTo>
                  <a:lnTo>
                    <a:pt x="104" y="21"/>
                  </a:lnTo>
                  <a:lnTo>
                    <a:pt x="111" y="21"/>
                  </a:lnTo>
                  <a:lnTo>
                    <a:pt x="108" y="24"/>
                  </a:lnTo>
                  <a:lnTo>
                    <a:pt x="113" y="28"/>
                  </a:lnTo>
                  <a:lnTo>
                    <a:pt x="123" y="26"/>
                  </a:lnTo>
                  <a:lnTo>
                    <a:pt x="130" y="28"/>
                  </a:lnTo>
                  <a:lnTo>
                    <a:pt x="144" y="38"/>
                  </a:lnTo>
                  <a:lnTo>
                    <a:pt x="146" y="45"/>
                  </a:lnTo>
                  <a:lnTo>
                    <a:pt x="151" y="45"/>
                  </a:lnTo>
                  <a:lnTo>
                    <a:pt x="153" y="42"/>
                  </a:lnTo>
                  <a:lnTo>
                    <a:pt x="158" y="45"/>
                  </a:lnTo>
                  <a:lnTo>
                    <a:pt x="163" y="47"/>
                  </a:lnTo>
                  <a:lnTo>
                    <a:pt x="163" y="54"/>
                  </a:lnTo>
                  <a:lnTo>
                    <a:pt x="153" y="52"/>
                  </a:lnTo>
                  <a:lnTo>
                    <a:pt x="149" y="57"/>
                  </a:lnTo>
                  <a:lnTo>
                    <a:pt x="141" y="57"/>
                  </a:lnTo>
                  <a:lnTo>
                    <a:pt x="137" y="64"/>
                  </a:lnTo>
                  <a:lnTo>
                    <a:pt x="127" y="64"/>
                  </a:lnTo>
                  <a:lnTo>
                    <a:pt x="120" y="69"/>
                  </a:lnTo>
                  <a:lnTo>
                    <a:pt x="118" y="66"/>
                  </a:lnTo>
                  <a:lnTo>
                    <a:pt x="113" y="66"/>
                  </a:lnTo>
                  <a:lnTo>
                    <a:pt x="106" y="69"/>
                  </a:lnTo>
                  <a:lnTo>
                    <a:pt x="97" y="66"/>
                  </a:lnTo>
                  <a:lnTo>
                    <a:pt x="94" y="64"/>
                  </a:lnTo>
                  <a:lnTo>
                    <a:pt x="87" y="66"/>
                  </a:lnTo>
                  <a:lnTo>
                    <a:pt x="80" y="66"/>
                  </a:lnTo>
                  <a:lnTo>
                    <a:pt x="75" y="61"/>
                  </a:lnTo>
                  <a:lnTo>
                    <a:pt x="68" y="61"/>
                  </a:lnTo>
                  <a:lnTo>
                    <a:pt x="63" y="59"/>
                  </a:lnTo>
                  <a:lnTo>
                    <a:pt x="61" y="64"/>
                  </a:lnTo>
                  <a:lnTo>
                    <a:pt x="59" y="66"/>
                  </a:lnTo>
                  <a:lnTo>
                    <a:pt x="59" y="69"/>
                  </a:lnTo>
                  <a:lnTo>
                    <a:pt x="52" y="69"/>
                  </a:lnTo>
                  <a:lnTo>
                    <a:pt x="49" y="71"/>
                  </a:lnTo>
                  <a:lnTo>
                    <a:pt x="40" y="66"/>
                  </a:lnTo>
                  <a:lnTo>
                    <a:pt x="35" y="66"/>
                  </a:lnTo>
                  <a:lnTo>
                    <a:pt x="35" y="64"/>
                  </a:lnTo>
                  <a:lnTo>
                    <a:pt x="28" y="54"/>
                  </a:lnTo>
                  <a:lnTo>
                    <a:pt x="23" y="52"/>
                  </a:lnTo>
                  <a:lnTo>
                    <a:pt x="14" y="47"/>
                  </a:lnTo>
                  <a:lnTo>
                    <a:pt x="11" y="45"/>
                  </a:lnTo>
                  <a:lnTo>
                    <a:pt x="9" y="40"/>
                  </a:lnTo>
                  <a:lnTo>
                    <a:pt x="9" y="35"/>
                  </a:lnTo>
                  <a:lnTo>
                    <a:pt x="4" y="28"/>
                  </a:lnTo>
                  <a:lnTo>
                    <a:pt x="0" y="24"/>
                  </a:lnTo>
                  <a:lnTo>
                    <a:pt x="0" y="21"/>
                  </a:lnTo>
                  <a:lnTo>
                    <a:pt x="0" y="19"/>
                  </a:lnTo>
                  <a:lnTo>
                    <a:pt x="2" y="21"/>
                  </a:lnTo>
                  <a:lnTo>
                    <a:pt x="7" y="24"/>
                  </a:lnTo>
                  <a:lnTo>
                    <a:pt x="14" y="16"/>
                  </a:lnTo>
                  <a:lnTo>
                    <a:pt x="18" y="16"/>
                  </a:lnTo>
                  <a:lnTo>
                    <a:pt x="23" y="9"/>
                  </a:lnTo>
                  <a:lnTo>
                    <a:pt x="28" y="9"/>
                  </a:lnTo>
                  <a:lnTo>
                    <a:pt x="30" y="7"/>
                  </a:lnTo>
                  <a:lnTo>
                    <a:pt x="37" y="7"/>
                  </a:lnTo>
                  <a:lnTo>
                    <a:pt x="40" y="7"/>
                  </a:lnTo>
                  <a:lnTo>
                    <a:pt x="44" y="5"/>
                  </a:lnTo>
                  <a:lnTo>
                    <a:pt x="44" y="0"/>
                  </a:lnTo>
                  <a:lnTo>
                    <a:pt x="52" y="2"/>
                  </a:lnTo>
                  <a:lnTo>
                    <a:pt x="54" y="0"/>
                  </a:lnTo>
                  <a:lnTo>
                    <a:pt x="56" y="2"/>
                  </a:lnTo>
                  <a:lnTo>
                    <a:pt x="59" y="0"/>
                  </a:lnTo>
                  <a:lnTo>
                    <a:pt x="59"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90" name="Cyprus">
              <a:extLst>
                <a:ext uri="{FF2B5EF4-FFF2-40B4-BE49-F238E27FC236}">
                  <a16:creationId xmlns:a16="http://schemas.microsoft.com/office/drawing/2014/main" xmlns="" id="{CD24F836-ED6A-45E5-B471-80969F7F1D9E}"/>
                </a:ext>
              </a:extLst>
            </p:cNvPr>
            <p:cNvSpPr>
              <a:spLocks/>
            </p:cNvSpPr>
            <p:nvPr/>
          </p:nvSpPr>
          <p:spPr bwMode="auto">
            <a:xfrm>
              <a:off x="6673121" y="3382769"/>
              <a:ext cx="56761" cy="35192"/>
            </a:xfrm>
            <a:custGeom>
              <a:avLst/>
              <a:gdLst>
                <a:gd name="T0" fmla="*/ 9 w 50"/>
                <a:gd name="T1" fmla="*/ 28 h 31"/>
                <a:gd name="T2" fmla="*/ 5 w 50"/>
                <a:gd name="T3" fmla="*/ 26 h 31"/>
                <a:gd name="T4" fmla="*/ 0 w 50"/>
                <a:gd name="T5" fmla="*/ 21 h 31"/>
                <a:gd name="T6" fmla="*/ 0 w 50"/>
                <a:gd name="T7" fmla="*/ 17 h 31"/>
                <a:gd name="T8" fmla="*/ 2 w 50"/>
                <a:gd name="T9" fmla="*/ 17 h 31"/>
                <a:gd name="T10" fmla="*/ 7 w 50"/>
                <a:gd name="T11" fmla="*/ 12 h 31"/>
                <a:gd name="T12" fmla="*/ 9 w 50"/>
                <a:gd name="T13" fmla="*/ 14 h 31"/>
                <a:gd name="T14" fmla="*/ 14 w 50"/>
                <a:gd name="T15" fmla="*/ 14 h 31"/>
                <a:gd name="T16" fmla="*/ 14 w 50"/>
                <a:gd name="T17" fmla="*/ 10 h 31"/>
                <a:gd name="T18" fmla="*/ 14 w 50"/>
                <a:gd name="T19" fmla="*/ 7 h 31"/>
                <a:gd name="T20" fmla="*/ 19 w 50"/>
                <a:gd name="T21" fmla="*/ 7 h 31"/>
                <a:gd name="T22" fmla="*/ 24 w 50"/>
                <a:gd name="T23" fmla="*/ 10 h 31"/>
                <a:gd name="T24" fmla="*/ 31 w 50"/>
                <a:gd name="T25" fmla="*/ 10 h 31"/>
                <a:gd name="T26" fmla="*/ 40 w 50"/>
                <a:gd name="T27" fmla="*/ 5 h 31"/>
                <a:gd name="T28" fmla="*/ 47 w 50"/>
                <a:gd name="T29" fmla="*/ 2 h 31"/>
                <a:gd name="T30" fmla="*/ 50 w 50"/>
                <a:gd name="T31" fmla="*/ 0 h 31"/>
                <a:gd name="T32" fmla="*/ 50 w 50"/>
                <a:gd name="T33" fmla="*/ 2 h 31"/>
                <a:gd name="T34" fmla="*/ 47 w 50"/>
                <a:gd name="T35" fmla="*/ 5 h 31"/>
                <a:gd name="T36" fmla="*/ 42 w 50"/>
                <a:gd name="T37" fmla="*/ 7 h 31"/>
                <a:gd name="T38" fmla="*/ 38 w 50"/>
                <a:gd name="T39" fmla="*/ 14 h 31"/>
                <a:gd name="T40" fmla="*/ 40 w 50"/>
                <a:gd name="T41" fmla="*/ 17 h 31"/>
                <a:gd name="T42" fmla="*/ 40 w 50"/>
                <a:gd name="T43" fmla="*/ 21 h 31"/>
                <a:gd name="T44" fmla="*/ 33 w 50"/>
                <a:gd name="T45" fmla="*/ 21 h 31"/>
                <a:gd name="T46" fmla="*/ 31 w 50"/>
                <a:gd name="T47" fmla="*/ 21 h 31"/>
                <a:gd name="T48" fmla="*/ 26 w 50"/>
                <a:gd name="T49" fmla="*/ 26 h 31"/>
                <a:gd name="T50" fmla="*/ 21 w 50"/>
                <a:gd name="T51" fmla="*/ 28 h 31"/>
                <a:gd name="T52" fmla="*/ 16 w 50"/>
                <a:gd name="T53" fmla="*/ 31 h 31"/>
                <a:gd name="T54" fmla="*/ 14 w 50"/>
                <a:gd name="T55" fmla="*/ 28 h 31"/>
                <a:gd name="T56" fmla="*/ 9 w 50"/>
                <a:gd name="T57" fmla="*/ 28 h 31"/>
                <a:gd name="T58" fmla="*/ 9 w 50"/>
                <a:gd name="T59" fmla="*/ 2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1">
                  <a:moveTo>
                    <a:pt x="9" y="28"/>
                  </a:moveTo>
                  <a:lnTo>
                    <a:pt x="5" y="26"/>
                  </a:lnTo>
                  <a:lnTo>
                    <a:pt x="0" y="21"/>
                  </a:lnTo>
                  <a:lnTo>
                    <a:pt x="0" y="17"/>
                  </a:lnTo>
                  <a:lnTo>
                    <a:pt x="2" y="17"/>
                  </a:lnTo>
                  <a:lnTo>
                    <a:pt x="7" y="12"/>
                  </a:lnTo>
                  <a:lnTo>
                    <a:pt x="9" y="14"/>
                  </a:lnTo>
                  <a:lnTo>
                    <a:pt x="14" y="14"/>
                  </a:lnTo>
                  <a:lnTo>
                    <a:pt x="14" y="10"/>
                  </a:lnTo>
                  <a:lnTo>
                    <a:pt x="14" y="7"/>
                  </a:lnTo>
                  <a:lnTo>
                    <a:pt x="19" y="7"/>
                  </a:lnTo>
                  <a:lnTo>
                    <a:pt x="24" y="10"/>
                  </a:lnTo>
                  <a:lnTo>
                    <a:pt x="31" y="10"/>
                  </a:lnTo>
                  <a:lnTo>
                    <a:pt x="40" y="5"/>
                  </a:lnTo>
                  <a:lnTo>
                    <a:pt x="47" y="2"/>
                  </a:lnTo>
                  <a:lnTo>
                    <a:pt x="50" y="0"/>
                  </a:lnTo>
                  <a:lnTo>
                    <a:pt x="50" y="2"/>
                  </a:lnTo>
                  <a:lnTo>
                    <a:pt x="47" y="5"/>
                  </a:lnTo>
                  <a:lnTo>
                    <a:pt x="42" y="7"/>
                  </a:lnTo>
                  <a:lnTo>
                    <a:pt x="38" y="14"/>
                  </a:lnTo>
                  <a:lnTo>
                    <a:pt x="40" y="17"/>
                  </a:lnTo>
                  <a:lnTo>
                    <a:pt x="40" y="21"/>
                  </a:lnTo>
                  <a:lnTo>
                    <a:pt x="33" y="21"/>
                  </a:lnTo>
                  <a:lnTo>
                    <a:pt x="31" y="21"/>
                  </a:lnTo>
                  <a:lnTo>
                    <a:pt x="26" y="26"/>
                  </a:lnTo>
                  <a:lnTo>
                    <a:pt x="21" y="28"/>
                  </a:lnTo>
                  <a:lnTo>
                    <a:pt x="16" y="31"/>
                  </a:lnTo>
                  <a:lnTo>
                    <a:pt x="14" y="28"/>
                  </a:lnTo>
                  <a:lnTo>
                    <a:pt x="9" y="28"/>
                  </a:lnTo>
                  <a:lnTo>
                    <a:pt x="9" y="28"/>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92" name="Croatia">
              <a:extLst>
                <a:ext uri="{FF2B5EF4-FFF2-40B4-BE49-F238E27FC236}">
                  <a16:creationId xmlns:a16="http://schemas.microsoft.com/office/drawing/2014/main" xmlns="" id="{FC5C9E4E-7310-477B-90C1-E4F5B06976C3}"/>
                </a:ext>
              </a:extLst>
            </p:cNvPr>
            <p:cNvSpPr>
              <a:spLocks/>
            </p:cNvSpPr>
            <p:nvPr/>
          </p:nvSpPr>
          <p:spPr bwMode="auto">
            <a:xfrm>
              <a:off x="6200867" y="3060365"/>
              <a:ext cx="136227" cy="107846"/>
            </a:xfrm>
            <a:custGeom>
              <a:avLst/>
              <a:gdLst>
                <a:gd name="T0" fmla="*/ 48 w 51"/>
                <a:gd name="T1" fmla="*/ 14 h 40"/>
                <a:gd name="T2" fmla="*/ 51 w 51"/>
                <a:gd name="T3" fmla="*/ 14 h 40"/>
                <a:gd name="T4" fmla="*/ 49 w 51"/>
                <a:gd name="T5" fmla="*/ 12 h 40"/>
                <a:gd name="T6" fmla="*/ 48 w 51"/>
                <a:gd name="T7" fmla="*/ 9 h 40"/>
                <a:gd name="T8" fmla="*/ 45 w 51"/>
                <a:gd name="T9" fmla="*/ 6 h 40"/>
                <a:gd name="T10" fmla="*/ 40 w 51"/>
                <a:gd name="T11" fmla="*/ 6 h 40"/>
                <a:gd name="T12" fmla="*/ 34 w 51"/>
                <a:gd name="T13" fmla="*/ 4 h 40"/>
                <a:gd name="T14" fmla="*/ 28 w 51"/>
                <a:gd name="T15" fmla="*/ 0 h 40"/>
                <a:gd name="T16" fmla="*/ 26 w 51"/>
                <a:gd name="T17" fmla="*/ 0 h 40"/>
                <a:gd name="T18" fmla="*/ 17 w 51"/>
                <a:gd name="T19" fmla="*/ 3 h 40"/>
                <a:gd name="T20" fmla="*/ 13 w 51"/>
                <a:gd name="T21" fmla="*/ 7 h 40"/>
                <a:gd name="T22" fmla="*/ 11 w 51"/>
                <a:gd name="T23" fmla="*/ 10 h 40"/>
                <a:gd name="T24" fmla="*/ 5 w 51"/>
                <a:gd name="T25" fmla="*/ 9 h 40"/>
                <a:gd name="T26" fmla="*/ 0 w 51"/>
                <a:gd name="T27" fmla="*/ 11 h 40"/>
                <a:gd name="T28" fmla="*/ 0 w 51"/>
                <a:gd name="T29" fmla="*/ 15 h 40"/>
                <a:gd name="T30" fmla="*/ 2 w 51"/>
                <a:gd name="T31" fmla="*/ 18 h 40"/>
                <a:gd name="T32" fmla="*/ 5 w 51"/>
                <a:gd name="T33" fmla="*/ 15 h 40"/>
                <a:gd name="T34" fmla="*/ 7 w 51"/>
                <a:gd name="T35" fmla="*/ 11 h 40"/>
                <a:gd name="T36" fmla="*/ 10 w 51"/>
                <a:gd name="T37" fmla="*/ 13 h 40"/>
                <a:gd name="T38" fmla="*/ 12 w 51"/>
                <a:gd name="T39" fmla="*/ 17 h 40"/>
                <a:gd name="T40" fmla="*/ 16 w 51"/>
                <a:gd name="T41" fmla="*/ 23 h 40"/>
                <a:gd name="T42" fmla="*/ 19 w 51"/>
                <a:gd name="T43" fmla="*/ 25 h 40"/>
                <a:gd name="T44" fmla="*/ 16 w 51"/>
                <a:gd name="T45" fmla="*/ 24 h 40"/>
                <a:gd name="T46" fmla="*/ 16 w 51"/>
                <a:gd name="T47" fmla="*/ 28 h 40"/>
                <a:gd name="T48" fmla="*/ 20 w 51"/>
                <a:gd name="T49" fmla="*/ 30 h 40"/>
                <a:gd name="T50" fmla="*/ 23 w 51"/>
                <a:gd name="T51" fmla="*/ 32 h 40"/>
                <a:gd name="T52" fmla="*/ 26 w 51"/>
                <a:gd name="T53" fmla="*/ 33 h 40"/>
                <a:gd name="T54" fmla="*/ 32 w 51"/>
                <a:gd name="T55" fmla="*/ 34 h 40"/>
                <a:gd name="T56" fmla="*/ 36 w 51"/>
                <a:gd name="T57" fmla="*/ 39 h 40"/>
                <a:gd name="T58" fmla="*/ 35 w 51"/>
                <a:gd name="T59" fmla="*/ 39 h 40"/>
                <a:gd name="T60" fmla="*/ 37 w 51"/>
                <a:gd name="T61" fmla="*/ 40 h 40"/>
                <a:gd name="T62" fmla="*/ 31 w 51"/>
                <a:gd name="T63" fmla="*/ 31 h 40"/>
                <a:gd name="T64" fmla="*/ 23 w 51"/>
                <a:gd name="T65" fmla="*/ 23 h 40"/>
                <a:gd name="T66" fmla="*/ 22 w 51"/>
                <a:gd name="T67" fmla="*/ 21 h 40"/>
                <a:gd name="T68" fmla="*/ 20 w 51"/>
                <a:gd name="T69" fmla="*/ 17 h 40"/>
                <a:gd name="T70" fmla="*/ 19 w 51"/>
                <a:gd name="T71" fmla="*/ 16 h 40"/>
                <a:gd name="T72" fmla="*/ 19 w 51"/>
                <a:gd name="T73" fmla="*/ 12 h 40"/>
                <a:gd name="T74" fmla="*/ 22 w 51"/>
                <a:gd name="T75" fmla="*/ 13 h 40"/>
                <a:gd name="T76" fmla="*/ 24 w 51"/>
                <a:gd name="T77" fmla="*/ 14 h 40"/>
                <a:gd name="T78" fmla="*/ 26 w 51"/>
                <a:gd name="T79" fmla="*/ 13 h 40"/>
                <a:gd name="T80" fmla="*/ 28 w 51"/>
                <a:gd name="T81" fmla="*/ 12 h 40"/>
                <a:gd name="T82" fmla="*/ 31 w 51"/>
                <a:gd name="T83" fmla="*/ 12 h 40"/>
                <a:gd name="T84" fmla="*/ 33 w 51"/>
                <a:gd name="T85" fmla="*/ 14 h 40"/>
                <a:gd name="T86" fmla="*/ 36 w 51"/>
                <a:gd name="T87" fmla="*/ 14 h 40"/>
                <a:gd name="T88" fmla="*/ 38 w 51"/>
                <a:gd name="T89" fmla="*/ 14 h 40"/>
                <a:gd name="T90" fmla="*/ 42 w 51"/>
                <a:gd name="T91" fmla="*/ 14 h 40"/>
                <a:gd name="T92" fmla="*/ 46 w 51"/>
                <a:gd name="T93" fmla="*/ 15 h 40"/>
                <a:gd name="T94" fmla="*/ 49 w 51"/>
                <a:gd name="T95"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 h="40">
                  <a:moveTo>
                    <a:pt x="49" y="16"/>
                  </a:moveTo>
                  <a:cubicBezTo>
                    <a:pt x="48" y="14"/>
                    <a:pt x="48" y="14"/>
                    <a:pt x="48" y="14"/>
                  </a:cubicBezTo>
                  <a:cubicBezTo>
                    <a:pt x="50" y="14"/>
                    <a:pt x="50" y="14"/>
                    <a:pt x="50" y="14"/>
                  </a:cubicBezTo>
                  <a:cubicBezTo>
                    <a:pt x="51" y="14"/>
                    <a:pt x="51" y="14"/>
                    <a:pt x="51" y="14"/>
                  </a:cubicBezTo>
                  <a:cubicBezTo>
                    <a:pt x="51" y="13"/>
                    <a:pt x="51" y="13"/>
                    <a:pt x="51" y="13"/>
                  </a:cubicBezTo>
                  <a:cubicBezTo>
                    <a:pt x="49" y="12"/>
                    <a:pt x="49" y="12"/>
                    <a:pt x="49" y="12"/>
                  </a:cubicBezTo>
                  <a:cubicBezTo>
                    <a:pt x="48" y="12"/>
                    <a:pt x="48" y="12"/>
                    <a:pt x="48" y="12"/>
                  </a:cubicBezTo>
                  <a:cubicBezTo>
                    <a:pt x="48" y="9"/>
                    <a:pt x="48" y="9"/>
                    <a:pt x="48" y="9"/>
                  </a:cubicBezTo>
                  <a:cubicBezTo>
                    <a:pt x="47" y="6"/>
                    <a:pt x="47" y="6"/>
                    <a:pt x="47" y="6"/>
                  </a:cubicBezTo>
                  <a:cubicBezTo>
                    <a:pt x="45" y="6"/>
                    <a:pt x="45" y="6"/>
                    <a:pt x="45" y="6"/>
                  </a:cubicBezTo>
                  <a:cubicBezTo>
                    <a:pt x="44" y="8"/>
                    <a:pt x="44" y="8"/>
                    <a:pt x="44" y="8"/>
                  </a:cubicBezTo>
                  <a:cubicBezTo>
                    <a:pt x="40" y="6"/>
                    <a:pt x="40" y="6"/>
                    <a:pt x="40" y="6"/>
                  </a:cubicBezTo>
                  <a:cubicBezTo>
                    <a:pt x="35" y="6"/>
                    <a:pt x="35" y="6"/>
                    <a:pt x="35" y="6"/>
                  </a:cubicBezTo>
                  <a:cubicBezTo>
                    <a:pt x="34" y="4"/>
                    <a:pt x="34" y="4"/>
                    <a:pt x="34" y="4"/>
                  </a:cubicBezTo>
                  <a:cubicBezTo>
                    <a:pt x="32" y="4"/>
                    <a:pt x="32" y="4"/>
                    <a:pt x="32" y="4"/>
                  </a:cubicBezTo>
                  <a:cubicBezTo>
                    <a:pt x="28" y="0"/>
                    <a:pt x="28" y="0"/>
                    <a:pt x="28" y="0"/>
                  </a:cubicBezTo>
                  <a:cubicBezTo>
                    <a:pt x="26" y="0"/>
                    <a:pt x="26" y="0"/>
                    <a:pt x="26" y="0"/>
                  </a:cubicBezTo>
                  <a:cubicBezTo>
                    <a:pt x="26" y="0"/>
                    <a:pt x="26" y="0"/>
                    <a:pt x="26" y="0"/>
                  </a:cubicBezTo>
                  <a:cubicBezTo>
                    <a:pt x="22" y="0"/>
                    <a:pt x="22" y="0"/>
                    <a:pt x="22" y="0"/>
                  </a:cubicBezTo>
                  <a:cubicBezTo>
                    <a:pt x="17" y="3"/>
                    <a:pt x="17" y="3"/>
                    <a:pt x="17" y="3"/>
                  </a:cubicBezTo>
                  <a:cubicBezTo>
                    <a:pt x="16" y="6"/>
                    <a:pt x="16" y="6"/>
                    <a:pt x="16" y="6"/>
                  </a:cubicBezTo>
                  <a:cubicBezTo>
                    <a:pt x="13" y="7"/>
                    <a:pt x="13" y="7"/>
                    <a:pt x="13" y="7"/>
                  </a:cubicBezTo>
                  <a:cubicBezTo>
                    <a:pt x="13" y="10"/>
                    <a:pt x="13" y="10"/>
                    <a:pt x="13" y="10"/>
                  </a:cubicBezTo>
                  <a:cubicBezTo>
                    <a:pt x="11" y="10"/>
                    <a:pt x="11" y="10"/>
                    <a:pt x="11" y="10"/>
                  </a:cubicBezTo>
                  <a:cubicBezTo>
                    <a:pt x="7" y="9"/>
                    <a:pt x="7" y="9"/>
                    <a:pt x="7" y="9"/>
                  </a:cubicBezTo>
                  <a:cubicBezTo>
                    <a:pt x="5" y="9"/>
                    <a:pt x="5" y="9"/>
                    <a:pt x="5" y="9"/>
                  </a:cubicBezTo>
                  <a:cubicBezTo>
                    <a:pt x="3" y="11"/>
                    <a:pt x="3" y="11"/>
                    <a:pt x="3" y="11"/>
                  </a:cubicBezTo>
                  <a:cubicBezTo>
                    <a:pt x="0" y="11"/>
                    <a:pt x="0" y="11"/>
                    <a:pt x="0" y="11"/>
                  </a:cubicBezTo>
                  <a:cubicBezTo>
                    <a:pt x="0" y="12"/>
                    <a:pt x="0" y="12"/>
                    <a:pt x="0" y="12"/>
                  </a:cubicBezTo>
                  <a:cubicBezTo>
                    <a:pt x="0" y="15"/>
                    <a:pt x="0" y="15"/>
                    <a:pt x="0" y="15"/>
                  </a:cubicBezTo>
                  <a:cubicBezTo>
                    <a:pt x="2" y="17"/>
                    <a:pt x="2" y="17"/>
                    <a:pt x="2" y="17"/>
                  </a:cubicBezTo>
                  <a:cubicBezTo>
                    <a:pt x="2" y="18"/>
                    <a:pt x="2" y="18"/>
                    <a:pt x="2" y="18"/>
                  </a:cubicBezTo>
                  <a:cubicBezTo>
                    <a:pt x="3" y="19"/>
                    <a:pt x="3" y="19"/>
                    <a:pt x="3" y="19"/>
                  </a:cubicBezTo>
                  <a:cubicBezTo>
                    <a:pt x="5" y="15"/>
                    <a:pt x="5" y="15"/>
                    <a:pt x="5" y="15"/>
                  </a:cubicBezTo>
                  <a:cubicBezTo>
                    <a:pt x="6" y="13"/>
                    <a:pt x="6" y="13"/>
                    <a:pt x="6" y="13"/>
                  </a:cubicBezTo>
                  <a:cubicBezTo>
                    <a:pt x="7" y="11"/>
                    <a:pt x="7" y="11"/>
                    <a:pt x="7" y="11"/>
                  </a:cubicBezTo>
                  <a:cubicBezTo>
                    <a:pt x="9" y="11"/>
                    <a:pt x="9" y="11"/>
                    <a:pt x="9" y="11"/>
                  </a:cubicBezTo>
                  <a:cubicBezTo>
                    <a:pt x="10" y="13"/>
                    <a:pt x="10" y="13"/>
                    <a:pt x="10" y="13"/>
                  </a:cubicBezTo>
                  <a:cubicBezTo>
                    <a:pt x="12" y="15"/>
                    <a:pt x="12" y="15"/>
                    <a:pt x="12" y="15"/>
                  </a:cubicBezTo>
                  <a:cubicBezTo>
                    <a:pt x="12" y="17"/>
                    <a:pt x="12" y="17"/>
                    <a:pt x="12" y="17"/>
                  </a:cubicBezTo>
                  <a:cubicBezTo>
                    <a:pt x="14" y="20"/>
                    <a:pt x="14" y="20"/>
                    <a:pt x="14" y="20"/>
                  </a:cubicBezTo>
                  <a:cubicBezTo>
                    <a:pt x="16" y="23"/>
                    <a:pt x="16" y="23"/>
                    <a:pt x="16" y="23"/>
                  </a:cubicBezTo>
                  <a:cubicBezTo>
                    <a:pt x="17" y="23"/>
                    <a:pt x="17" y="23"/>
                    <a:pt x="17" y="23"/>
                  </a:cubicBezTo>
                  <a:cubicBezTo>
                    <a:pt x="19" y="25"/>
                    <a:pt x="19" y="25"/>
                    <a:pt x="19" y="25"/>
                  </a:cubicBezTo>
                  <a:cubicBezTo>
                    <a:pt x="17" y="24"/>
                    <a:pt x="17" y="24"/>
                    <a:pt x="17" y="24"/>
                  </a:cubicBezTo>
                  <a:cubicBezTo>
                    <a:pt x="16" y="24"/>
                    <a:pt x="16" y="24"/>
                    <a:pt x="16" y="24"/>
                  </a:cubicBezTo>
                  <a:cubicBezTo>
                    <a:pt x="15" y="26"/>
                    <a:pt x="15" y="26"/>
                    <a:pt x="15" y="26"/>
                  </a:cubicBezTo>
                  <a:cubicBezTo>
                    <a:pt x="16" y="28"/>
                    <a:pt x="16" y="28"/>
                    <a:pt x="16" y="28"/>
                  </a:cubicBezTo>
                  <a:cubicBezTo>
                    <a:pt x="18" y="28"/>
                    <a:pt x="18" y="28"/>
                    <a:pt x="18" y="28"/>
                  </a:cubicBezTo>
                  <a:cubicBezTo>
                    <a:pt x="20" y="30"/>
                    <a:pt x="20" y="30"/>
                    <a:pt x="20" y="30"/>
                  </a:cubicBezTo>
                  <a:cubicBezTo>
                    <a:pt x="22" y="30"/>
                    <a:pt x="22" y="30"/>
                    <a:pt x="22" y="30"/>
                  </a:cubicBezTo>
                  <a:cubicBezTo>
                    <a:pt x="23" y="32"/>
                    <a:pt x="23" y="32"/>
                    <a:pt x="23" y="32"/>
                  </a:cubicBezTo>
                  <a:cubicBezTo>
                    <a:pt x="24" y="33"/>
                    <a:pt x="24" y="33"/>
                    <a:pt x="24" y="33"/>
                  </a:cubicBezTo>
                  <a:cubicBezTo>
                    <a:pt x="26" y="33"/>
                    <a:pt x="26" y="33"/>
                    <a:pt x="26" y="33"/>
                  </a:cubicBezTo>
                  <a:cubicBezTo>
                    <a:pt x="30" y="33"/>
                    <a:pt x="30" y="33"/>
                    <a:pt x="30" y="33"/>
                  </a:cubicBezTo>
                  <a:cubicBezTo>
                    <a:pt x="32" y="34"/>
                    <a:pt x="32" y="34"/>
                    <a:pt x="32" y="34"/>
                  </a:cubicBezTo>
                  <a:cubicBezTo>
                    <a:pt x="37" y="39"/>
                    <a:pt x="37" y="39"/>
                    <a:pt x="37" y="39"/>
                  </a:cubicBezTo>
                  <a:cubicBezTo>
                    <a:pt x="36" y="39"/>
                    <a:pt x="36" y="39"/>
                    <a:pt x="36" y="39"/>
                  </a:cubicBezTo>
                  <a:cubicBezTo>
                    <a:pt x="34" y="38"/>
                    <a:pt x="34" y="38"/>
                    <a:pt x="34" y="38"/>
                  </a:cubicBezTo>
                  <a:cubicBezTo>
                    <a:pt x="35" y="39"/>
                    <a:pt x="35" y="39"/>
                    <a:pt x="35" y="39"/>
                  </a:cubicBezTo>
                  <a:cubicBezTo>
                    <a:pt x="37" y="40"/>
                    <a:pt x="37" y="40"/>
                    <a:pt x="37" y="40"/>
                  </a:cubicBezTo>
                  <a:cubicBezTo>
                    <a:pt x="37" y="40"/>
                    <a:pt x="37" y="40"/>
                    <a:pt x="37" y="40"/>
                  </a:cubicBezTo>
                  <a:cubicBezTo>
                    <a:pt x="37" y="38"/>
                    <a:pt x="37" y="38"/>
                    <a:pt x="37" y="38"/>
                  </a:cubicBezTo>
                  <a:cubicBezTo>
                    <a:pt x="31" y="31"/>
                    <a:pt x="31" y="31"/>
                    <a:pt x="31" y="31"/>
                  </a:cubicBezTo>
                  <a:cubicBezTo>
                    <a:pt x="23" y="24"/>
                    <a:pt x="23" y="24"/>
                    <a:pt x="23" y="24"/>
                  </a:cubicBezTo>
                  <a:cubicBezTo>
                    <a:pt x="23" y="23"/>
                    <a:pt x="23" y="23"/>
                    <a:pt x="23" y="23"/>
                  </a:cubicBezTo>
                  <a:cubicBezTo>
                    <a:pt x="23" y="22"/>
                    <a:pt x="23" y="22"/>
                    <a:pt x="23" y="22"/>
                  </a:cubicBezTo>
                  <a:cubicBezTo>
                    <a:pt x="22" y="21"/>
                    <a:pt x="22" y="21"/>
                    <a:pt x="22" y="21"/>
                  </a:cubicBezTo>
                  <a:cubicBezTo>
                    <a:pt x="22" y="19"/>
                    <a:pt x="22" y="19"/>
                    <a:pt x="22" y="19"/>
                  </a:cubicBezTo>
                  <a:cubicBezTo>
                    <a:pt x="20" y="17"/>
                    <a:pt x="20" y="17"/>
                    <a:pt x="20" y="17"/>
                  </a:cubicBezTo>
                  <a:cubicBezTo>
                    <a:pt x="19" y="17"/>
                    <a:pt x="19" y="17"/>
                    <a:pt x="19" y="17"/>
                  </a:cubicBezTo>
                  <a:cubicBezTo>
                    <a:pt x="19" y="16"/>
                    <a:pt x="19" y="16"/>
                    <a:pt x="19" y="16"/>
                  </a:cubicBezTo>
                  <a:cubicBezTo>
                    <a:pt x="19" y="15"/>
                    <a:pt x="19" y="15"/>
                    <a:pt x="19" y="15"/>
                  </a:cubicBezTo>
                  <a:cubicBezTo>
                    <a:pt x="19" y="12"/>
                    <a:pt x="19" y="12"/>
                    <a:pt x="19" y="12"/>
                  </a:cubicBezTo>
                  <a:cubicBezTo>
                    <a:pt x="20" y="12"/>
                    <a:pt x="20" y="12"/>
                    <a:pt x="20" y="12"/>
                  </a:cubicBezTo>
                  <a:cubicBezTo>
                    <a:pt x="22" y="13"/>
                    <a:pt x="22" y="13"/>
                    <a:pt x="22" y="13"/>
                  </a:cubicBezTo>
                  <a:cubicBezTo>
                    <a:pt x="23" y="15"/>
                    <a:pt x="23" y="15"/>
                    <a:pt x="23" y="15"/>
                  </a:cubicBezTo>
                  <a:cubicBezTo>
                    <a:pt x="24" y="14"/>
                    <a:pt x="24" y="14"/>
                    <a:pt x="24" y="14"/>
                  </a:cubicBezTo>
                  <a:cubicBezTo>
                    <a:pt x="24" y="13"/>
                    <a:pt x="24" y="13"/>
                    <a:pt x="24" y="13"/>
                  </a:cubicBezTo>
                  <a:cubicBezTo>
                    <a:pt x="26" y="13"/>
                    <a:pt x="26" y="13"/>
                    <a:pt x="26" y="13"/>
                  </a:cubicBezTo>
                  <a:cubicBezTo>
                    <a:pt x="27" y="13"/>
                    <a:pt x="27" y="13"/>
                    <a:pt x="27" y="13"/>
                  </a:cubicBezTo>
                  <a:cubicBezTo>
                    <a:pt x="28" y="12"/>
                    <a:pt x="28" y="12"/>
                    <a:pt x="28" y="12"/>
                  </a:cubicBezTo>
                  <a:cubicBezTo>
                    <a:pt x="30" y="13"/>
                    <a:pt x="30" y="13"/>
                    <a:pt x="30" y="13"/>
                  </a:cubicBezTo>
                  <a:cubicBezTo>
                    <a:pt x="31" y="12"/>
                    <a:pt x="31" y="12"/>
                    <a:pt x="31" y="12"/>
                  </a:cubicBezTo>
                  <a:cubicBezTo>
                    <a:pt x="32" y="12"/>
                    <a:pt x="32" y="12"/>
                    <a:pt x="32" y="12"/>
                  </a:cubicBezTo>
                  <a:cubicBezTo>
                    <a:pt x="33" y="14"/>
                    <a:pt x="33" y="14"/>
                    <a:pt x="33" y="14"/>
                  </a:cubicBezTo>
                  <a:cubicBezTo>
                    <a:pt x="34" y="13"/>
                    <a:pt x="34" y="13"/>
                    <a:pt x="34" y="13"/>
                  </a:cubicBezTo>
                  <a:cubicBezTo>
                    <a:pt x="36" y="14"/>
                    <a:pt x="36" y="14"/>
                    <a:pt x="36" y="14"/>
                  </a:cubicBezTo>
                  <a:cubicBezTo>
                    <a:pt x="38" y="13"/>
                    <a:pt x="38" y="13"/>
                    <a:pt x="38" y="13"/>
                  </a:cubicBezTo>
                  <a:cubicBezTo>
                    <a:pt x="38" y="14"/>
                    <a:pt x="38" y="14"/>
                    <a:pt x="38" y="14"/>
                  </a:cubicBezTo>
                  <a:cubicBezTo>
                    <a:pt x="41" y="13"/>
                    <a:pt x="41" y="13"/>
                    <a:pt x="41" y="13"/>
                  </a:cubicBezTo>
                  <a:cubicBezTo>
                    <a:pt x="42" y="14"/>
                    <a:pt x="42" y="14"/>
                    <a:pt x="42" y="14"/>
                  </a:cubicBezTo>
                  <a:cubicBezTo>
                    <a:pt x="44" y="14"/>
                    <a:pt x="44" y="14"/>
                    <a:pt x="44" y="14"/>
                  </a:cubicBezTo>
                  <a:cubicBezTo>
                    <a:pt x="46" y="15"/>
                    <a:pt x="46" y="15"/>
                    <a:pt x="46" y="15"/>
                  </a:cubicBezTo>
                  <a:cubicBezTo>
                    <a:pt x="48" y="16"/>
                    <a:pt x="48" y="16"/>
                    <a:pt x="48" y="16"/>
                  </a:cubicBezTo>
                  <a:cubicBezTo>
                    <a:pt x="49" y="16"/>
                    <a:pt x="49" y="16"/>
                    <a:pt x="49" y="16"/>
                  </a:cubicBez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93" name="Cote d'Ivoire">
              <a:extLst>
                <a:ext uri="{FF2B5EF4-FFF2-40B4-BE49-F238E27FC236}">
                  <a16:creationId xmlns:a16="http://schemas.microsoft.com/office/drawing/2014/main" xmlns="" id="{B2794DBD-D8B5-4688-A15C-8D5B64F5C8DD}"/>
                </a:ext>
              </a:extLst>
            </p:cNvPr>
            <p:cNvSpPr>
              <a:spLocks/>
            </p:cNvSpPr>
            <p:nvPr/>
          </p:nvSpPr>
          <p:spPr bwMode="auto">
            <a:xfrm>
              <a:off x="5677528" y="4057093"/>
              <a:ext cx="157796" cy="166878"/>
            </a:xfrm>
            <a:custGeom>
              <a:avLst/>
              <a:gdLst>
                <a:gd name="T0" fmla="*/ 23 w 139"/>
                <a:gd name="T1" fmla="*/ 142 h 147"/>
                <a:gd name="T2" fmla="*/ 23 w 139"/>
                <a:gd name="T3" fmla="*/ 133 h 147"/>
                <a:gd name="T4" fmla="*/ 23 w 139"/>
                <a:gd name="T5" fmla="*/ 125 h 147"/>
                <a:gd name="T6" fmla="*/ 23 w 139"/>
                <a:gd name="T7" fmla="*/ 121 h 147"/>
                <a:gd name="T8" fmla="*/ 26 w 139"/>
                <a:gd name="T9" fmla="*/ 114 h 147"/>
                <a:gd name="T10" fmla="*/ 19 w 139"/>
                <a:gd name="T11" fmla="*/ 111 h 147"/>
                <a:gd name="T12" fmla="*/ 14 w 139"/>
                <a:gd name="T13" fmla="*/ 104 h 147"/>
                <a:gd name="T14" fmla="*/ 9 w 139"/>
                <a:gd name="T15" fmla="*/ 102 h 147"/>
                <a:gd name="T16" fmla="*/ 4 w 139"/>
                <a:gd name="T17" fmla="*/ 104 h 147"/>
                <a:gd name="T18" fmla="*/ 0 w 139"/>
                <a:gd name="T19" fmla="*/ 97 h 147"/>
                <a:gd name="T20" fmla="*/ 7 w 139"/>
                <a:gd name="T21" fmla="*/ 85 h 147"/>
                <a:gd name="T22" fmla="*/ 4 w 139"/>
                <a:gd name="T23" fmla="*/ 78 h 147"/>
                <a:gd name="T24" fmla="*/ 16 w 139"/>
                <a:gd name="T25" fmla="*/ 64 h 147"/>
                <a:gd name="T26" fmla="*/ 14 w 139"/>
                <a:gd name="T27" fmla="*/ 57 h 147"/>
                <a:gd name="T28" fmla="*/ 9 w 139"/>
                <a:gd name="T29" fmla="*/ 50 h 147"/>
                <a:gd name="T30" fmla="*/ 16 w 139"/>
                <a:gd name="T31" fmla="*/ 50 h 147"/>
                <a:gd name="T32" fmla="*/ 14 w 139"/>
                <a:gd name="T33" fmla="*/ 40 h 147"/>
                <a:gd name="T34" fmla="*/ 11 w 139"/>
                <a:gd name="T35" fmla="*/ 31 h 147"/>
                <a:gd name="T36" fmla="*/ 11 w 139"/>
                <a:gd name="T37" fmla="*/ 19 h 147"/>
                <a:gd name="T38" fmla="*/ 9 w 139"/>
                <a:gd name="T39" fmla="*/ 12 h 147"/>
                <a:gd name="T40" fmla="*/ 26 w 139"/>
                <a:gd name="T41" fmla="*/ 5 h 147"/>
                <a:gd name="T42" fmla="*/ 35 w 139"/>
                <a:gd name="T43" fmla="*/ 7 h 147"/>
                <a:gd name="T44" fmla="*/ 45 w 139"/>
                <a:gd name="T45" fmla="*/ 7 h 147"/>
                <a:gd name="T46" fmla="*/ 54 w 139"/>
                <a:gd name="T47" fmla="*/ 2 h 147"/>
                <a:gd name="T48" fmla="*/ 59 w 139"/>
                <a:gd name="T49" fmla="*/ 5 h 147"/>
                <a:gd name="T50" fmla="*/ 66 w 139"/>
                <a:gd name="T51" fmla="*/ 9 h 147"/>
                <a:gd name="T52" fmla="*/ 75 w 139"/>
                <a:gd name="T53" fmla="*/ 0 h 147"/>
                <a:gd name="T54" fmla="*/ 90 w 139"/>
                <a:gd name="T55" fmla="*/ 12 h 147"/>
                <a:gd name="T56" fmla="*/ 94 w 139"/>
                <a:gd name="T57" fmla="*/ 12 h 147"/>
                <a:gd name="T58" fmla="*/ 104 w 139"/>
                <a:gd name="T59" fmla="*/ 14 h 147"/>
                <a:gd name="T60" fmla="*/ 113 w 139"/>
                <a:gd name="T61" fmla="*/ 21 h 147"/>
                <a:gd name="T62" fmla="*/ 123 w 139"/>
                <a:gd name="T63" fmla="*/ 19 h 147"/>
                <a:gd name="T64" fmla="*/ 127 w 139"/>
                <a:gd name="T65" fmla="*/ 21 h 147"/>
                <a:gd name="T66" fmla="*/ 132 w 139"/>
                <a:gd name="T67" fmla="*/ 24 h 147"/>
                <a:gd name="T68" fmla="*/ 134 w 139"/>
                <a:gd name="T69" fmla="*/ 35 h 147"/>
                <a:gd name="T70" fmla="*/ 137 w 139"/>
                <a:gd name="T71" fmla="*/ 40 h 147"/>
                <a:gd name="T72" fmla="*/ 137 w 139"/>
                <a:gd name="T73" fmla="*/ 52 h 147"/>
                <a:gd name="T74" fmla="*/ 132 w 139"/>
                <a:gd name="T75" fmla="*/ 59 h 147"/>
                <a:gd name="T76" fmla="*/ 125 w 139"/>
                <a:gd name="T77" fmla="*/ 73 h 147"/>
                <a:gd name="T78" fmla="*/ 123 w 139"/>
                <a:gd name="T79" fmla="*/ 83 h 147"/>
                <a:gd name="T80" fmla="*/ 123 w 139"/>
                <a:gd name="T81" fmla="*/ 95 h 147"/>
                <a:gd name="T82" fmla="*/ 120 w 139"/>
                <a:gd name="T83" fmla="*/ 99 h 147"/>
                <a:gd name="T84" fmla="*/ 125 w 139"/>
                <a:gd name="T85" fmla="*/ 111 h 147"/>
                <a:gd name="T86" fmla="*/ 132 w 139"/>
                <a:gd name="T87" fmla="*/ 118 h 147"/>
                <a:gd name="T88" fmla="*/ 132 w 139"/>
                <a:gd name="T89" fmla="*/ 128 h 147"/>
                <a:gd name="T90" fmla="*/ 125 w 139"/>
                <a:gd name="T91" fmla="*/ 128 h 147"/>
                <a:gd name="T92" fmla="*/ 120 w 139"/>
                <a:gd name="T93" fmla="*/ 123 h 147"/>
                <a:gd name="T94" fmla="*/ 116 w 139"/>
                <a:gd name="T95" fmla="*/ 130 h 147"/>
                <a:gd name="T96" fmla="*/ 94 w 139"/>
                <a:gd name="T97" fmla="*/ 130 h 147"/>
                <a:gd name="T98" fmla="*/ 56 w 139"/>
                <a:gd name="T99" fmla="*/ 130 h 147"/>
                <a:gd name="T100" fmla="*/ 40 w 139"/>
                <a:gd name="T101" fmla="*/ 137 h 147"/>
                <a:gd name="T102" fmla="*/ 35 w 139"/>
                <a:gd name="T103" fmla="*/ 140 h 147"/>
                <a:gd name="T104" fmla="*/ 23 w 139"/>
                <a:gd name="T105"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9" h="147">
                  <a:moveTo>
                    <a:pt x="23" y="147"/>
                  </a:moveTo>
                  <a:lnTo>
                    <a:pt x="23" y="142"/>
                  </a:lnTo>
                  <a:lnTo>
                    <a:pt x="21" y="137"/>
                  </a:lnTo>
                  <a:lnTo>
                    <a:pt x="23" y="133"/>
                  </a:lnTo>
                  <a:lnTo>
                    <a:pt x="23" y="130"/>
                  </a:lnTo>
                  <a:lnTo>
                    <a:pt x="23" y="125"/>
                  </a:lnTo>
                  <a:lnTo>
                    <a:pt x="26" y="123"/>
                  </a:lnTo>
                  <a:lnTo>
                    <a:pt x="23" y="121"/>
                  </a:lnTo>
                  <a:lnTo>
                    <a:pt x="26" y="118"/>
                  </a:lnTo>
                  <a:lnTo>
                    <a:pt x="26" y="114"/>
                  </a:lnTo>
                  <a:lnTo>
                    <a:pt x="23" y="114"/>
                  </a:lnTo>
                  <a:lnTo>
                    <a:pt x="19" y="111"/>
                  </a:lnTo>
                  <a:lnTo>
                    <a:pt x="19" y="106"/>
                  </a:lnTo>
                  <a:lnTo>
                    <a:pt x="14" y="104"/>
                  </a:lnTo>
                  <a:lnTo>
                    <a:pt x="11" y="104"/>
                  </a:lnTo>
                  <a:lnTo>
                    <a:pt x="9" y="102"/>
                  </a:lnTo>
                  <a:lnTo>
                    <a:pt x="7" y="102"/>
                  </a:lnTo>
                  <a:lnTo>
                    <a:pt x="4" y="104"/>
                  </a:lnTo>
                  <a:lnTo>
                    <a:pt x="0" y="102"/>
                  </a:lnTo>
                  <a:lnTo>
                    <a:pt x="0" y="97"/>
                  </a:lnTo>
                  <a:lnTo>
                    <a:pt x="2" y="95"/>
                  </a:lnTo>
                  <a:lnTo>
                    <a:pt x="7" y="85"/>
                  </a:lnTo>
                  <a:lnTo>
                    <a:pt x="4" y="80"/>
                  </a:lnTo>
                  <a:lnTo>
                    <a:pt x="4" y="78"/>
                  </a:lnTo>
                  <a:lnTo>
                    <a:pt x="9" y="78"/>
                  </a:lnTo>
                  <a:lnTo>
                    <a:pt x="16" y="64"/>
                  </a:lnTo>
                  <a:lnTo>
                    <a:pt x="16" y="59"/>
                  </a:lnTo>
                  <a:lnTo>
                    <a:pt x="14" y="57"/>
                  </a:lnTo>
                  <a:lnTo>
                    <a:pt x="9" y="52"/>
                  </a:lnTo>
                  <a:lnTo>
                    <a:pt x="9" y="50"/>
                  </a:lnTo>
                  <a:lnTo>
                    <a:pt x="14" y="47"/>
                  </a:lnTo>
                  <a:lnTo>
                    <a:pt x="16" y="50"/>
                  </a:lnTo>
                  <a:lnTo>
                    <a:pt x="16" y="45"/>
                  </a:lnTo>
                  <a:lnTo>
                    <a:pt x="14" y="40"/>
                  </a:lnTo>
                  <a:lnTo>
                    <a:pt x="11" y="40"/>
                  </a:lnTo>
                  <a:lnTo>
                    <a:pt x="11" y="31"/>
                  </a:lnTo>
                  <a:lnTo>
                    <a:pt x="11" y="28"/>
                  </a:lnTo>
                  <a:lnTo>
                    <a:pt x="11" y="19"/>
                  </a:lnTo>
                  <a:lnTo>
                    <a:pt x="9" y="17"/>
                  </a:lnTo>
                  <a:lnTo>
                    <a:pt x="9" y="12"/>
                  </a:lnTo>
                  <a:lnTo>
                    <a:pt x="19" y="9"/>
                  </a:lnTo>
                  <a:lnTo>
                    <a:pt x="26" y="5"/>
                  </a:lnTo>
                  <a:lnTo>
                    <a:pt x="30" y="5"/>
                  </a:lnTo>
                  <a:lnTo>
                    <a:pt x="35" y="7"/>
                  </a:lnTo>
                  <a:lnTo>
                    <a:pt x="45" y="7"/>
                  </a:lnTo>
                  <a:lnTo>
                    <a:pt x="45" y="7"/>
                  </a:lnTo>
                  <a:lnTo>
                    <a:pt x="47" y="5"/>
                  </a:lnTo>
                  <a:lnTo>
                    <a:pt x="54" y="2"/>
                  </a:lnTo>
                  <a:lnTo>
                    <a:pt x="59" y="2"/>
                  </a:lnTo>
                  <a:lnTo>
                    <a:pt x="59" y="5"/>
                  </a:lnTo>
                  <a:lnTo>
                    <a:pt x="59" y="7"/>
                  </a:lnTo>
                  <a:lnTo>
                    <a:pt x="66" y="9"/>
                  </a:lnTo>
                  <a:lnTo>
                    <a:pt x="71" y="2"/>
                  </a:lnTo>
                  <a:lnTo>
                    <a:pt x="75" y="0"/>
                  </a:lnTo>
                  <a:lnTo>
                    <a:pt x="80" y="7"/>
                  </a:lnTo>
                  <a:lnTo>
                    <a:pt x="90" y="12"/>
                  </a:lnTo>
                  <a:lnTo>
                    <a:pt x="92" y="12"/>
                  </a:lnTo>
                  <a:lnTo>
                    <a:pt x="94" y="12"/>
                  </a:lnTo>
                  <a:lnTo>
                    <a:pt x="99" y="12"/>
                  </a:lnTo>
                  <a:lnTo>
                    <a:pt x="104" y="14"/>
                  </a:lnTo>
                  <a:lnTo>
                    <a:pt x="106" y="19"/>
                  </a:lnTo>
                  <a:lnTo>
                    <a:pt x="113" y="21"/>
                  </a:lnTo>
                  <a:lnTo>
                    <a:pt x="118" y="21"/>
                  </a:lnTo>
                  <a:lnTo>
                    <a:pt x="123" y="19"/>
                  </a:lnTo>
                  <a:lnTo>
                    <a:pt x="125" y="19"/>
                  </a:lnTo>
                  <a:lnTo>
                    <a:pt x="127" y="21"/>
                  </a:lnTo>
                  <a:lnTo>
                    <a:pt x="132" y="21"/>
                  </a:lnTo>
                  <a:lnTo>
                    <a:pt x="132" y="24"/>
                  </a:lnTo>
                  <a:lnTo>
                    <a:pt x="132" y="31"/>
                  </a:lnTo>
                  <a:lnTo>
                    <a:pt x="134" y="35"/>
                  </a:lnTo>
                  <a:lnTo>
                    <a:pt x="134" y="38"/>
                  </a:lnTo>
                  <a:lnTo>
                    <a:pt x="137" y="40"/>
                  </a:lnTo>
                  <a:lnTo>
                    <a:pt x="139" y="47"/>
                  </a:lnTo>
                  <a:lnTo>
                    <a:pt x="137" y="52"/>
                  </a:lnTo>
                  <a:lnTo>
                    <a:pt x="137" y="57"/>
                  </a:lnTo>
                  <a:lnTo>
                    <a:pt x="132" y="59"/>
                  </a:lnTo>
                  <a:lnTo>
                    <a:pt x="125" y="69"/>
                  </a:lnTo>
                  <a:lnTo>
                    <a:pt x="125" y="73"/>
                  </a:lnTo>
                  <a:lnTo>
                    <a:pt x="123" y="78"/>
                  </a:lnTo>
                  <a:lnTo>
                    <a:pt x="123" y="83"/>
                  </a:lnTo>
                  <a:lnTo>
                    <a:pt x="120" y="85"/>
                  </a:lnTo>
                  <a:lnTo>
                    <a:pt x="123" y="95"/>
                  </a:lnTo>
                  <a:lnTo>
                    <a:pt x="120" y="97"/>
                  </a:lnTo>
                  <a:lnTo>
                    <a:pt x="120" y="99"/>
                  </a:lnTo>
                  <a:lnTo>
                    <a:pt x="123" y="102"/>
                  </a:lnTo>
                  <a:lnTo>
                    <a:pt x="125" y="111"/>
                  </a:lnTo>
                  <a:lnTo>
                    <a:pt x="125" y="116"/>
                  </a:lnTo>
                  <a:lnTo>
                    <a:pt x="132" y="118"/>
                  </a:lnTo>
                  <a:lnTo>
                    <a:pt x="132" y="121"/>
                  </a:lnTo>
                  <a:lnTo>
                    <a:pt x="132" y="128"/>
                  </a:lnTo>
                  <a:lnTo>
                    <a:pt x="130" y="128"/>
                  </a:lnTo>
                  <a:lnTo>
                    <a:pt x="125" y="128"/>
                  </a:lnTo>
                  <a:lnTo>
                    <a:pt x="125" y="130"/>
                  </a:lnTo>
                  <a:lnTo>
                    <a:pt x="120" y="123"/>
                  </a:lnTo>
                  <a:lnTo>
                    <a:pt x="116" y="125"/>
                  </a:lnTo>
                  <a:lnTo>
                    <a:pt x="116" y="130"/>
                  </a:lnTo>
                  <a:lnTo>
                    <a:pt x="106" y="125"/>
                  </a:lnTo>
                  <a:lnTo>
                    <a:pt x="94" y="130"/>
                  </a:lnTo>
                  <a:lnTo>
                    <a:pt x="64" y="130"/>
                  </a:lnTo>
                  <a:lnTo>
                    <a:pt x="56" y="130"/>
                  </a:lnTo>
                  <a:lnTo>
                    <a:pt x="56" y="133"/>
                  </a:lnTo>
                  <a:lnTo>
                    <a:pt x="40" y="137"/>
                  </a:lnTo>
                  <a:lnTo>
                    <a:pt x="40" y="140"/>
                  </a:lnTo>
                  <a:lnTo>
                    <a:pt x="35" y="140"/>
                  </a:lnTo>
                  <a:lnTo>
                    <a:pt x="26" y="147"/>
                  </a:lnTo>
                  <a:lnTo>
                    <a:pt x="23" y="147"/>
                  </a:lnTo>
                  <a:lnTo>
                    <a:pt x="23" y="14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97" name="Chad">
              <a:extLst>
                <a:ext uri="{FF2B5EF4-FFF2-40B4-BE49-F238E27FC236}">
                  <a16:creationId xmlns:a16="http://schemas.microsoft.com/office/drawing/2014/main" xmlns="" id="{07F8E2A7-F3AC-4A57-89A0-6978C8481494}"/>
                </a:ext>
              </a:extLst>
            </p:cNvPr>
            <p:cNvSpPr>
              <a:spLocks noEditPoints="1"/>
            </p:cNvSpPr>
            <p:nvPr/>
          </p:nvSpPr>
          <p:spPr bwMode="auto">
            <a:xfrm>
              <a:off x="6195191" y="3724472"/>
              <a:ext cx="295159" cy="421169"/>
            </a:xfrm>
            <a:custGeom>
              <a:avLst/>
              <a:gdLst>
                <a:gd name="T0" fmla="*/ 258 w 260"/>
                <a:gd name="T1" fmla="*/ 89 h 371"/>
                <a:gd name="T2" fmla="*/ 253 w 260"/>
                <a:gd name="T3" fmla="*/ 182 h 371"/>
                <a:gd name="T4" fmla="*/ 239 w 260"/>
                <a:gd name="T5" fmla="*/ 184 h 371"/>
                <a:gd name="T6" fmla="*/ 239 w 260"/>
                <a:gd name="T7" fmla="*/ 198 h 371"/>
                <a:gd name="T8" fmla="*/ 225 w 260"/>
                <a:gd name="T9" fmla="*/ 210 h 371"/>
                <a:gd name="T10" fmla="*/ 225 w 260"/>
                <a:gd name="T11" fmla="*/ 222 h 371"/>
                <a:gd name="T12" fmla="*/ 225 w 260"/>
                <a:gd name="T13" fmla="*/ 229 h 371"/>
                <a:gd name="T14" fmla="*/ 215 w 260"/>
                <a:gd name="T15" fmla="*/ 246 h 371"/>
                <a:gd name="T16" fmla="*/ 225 w 260"/>
                <a:gd name="T17" fmla="*/ 248 h 371"/>
                <a:gd name="T18" fmla="*/ 225 w 260"/>
                <a:gd name="T19" fmla="*/ 255 h 371"/>
                <a:gd name="T20" fmla="*/ 227 w 260"/>
                <a:gd name="T21" fmla="*/ 262 h 371"/>
                <a:gd name="T22" fmla="*/ 236 w 260"/>
                <a:gd name="T23" fmla="*/ 276 h 371"/>
                <a:gd name="T24" fmla="*/ 236 w 260"/>
                <a:gd name="T25" fmla="*/ 286 h 371"/>
                <a:gd name="T26" fmla="*/ 227 w 260"/>
                <a:gd name="T27" fmla="*/ 288 h 371"/>
                <a:gd name="T28" fmla="*/ 213 w 260"/>
                <a:gd name="T29" fmla="*/ 295 h 371"/>
                <a:gd name="T30" fmla="*/ 208 w 260"/>
                <a:gd name="T31" fmla="*/ 302 h 371"/>
                <a:gd name="T32" fmla="*/ 201 w 260"/>
                <a:gd name="T33" fmla="*/ 307 h 371"/>
                <a:gd name="T34" fmla="*/ 194 w 260"/>
                <a:gd name="T35" fmla="*/ 317 h 371"/>
                <a:gd name="T36" fmla="*/ 194 w 260"/>
                <a:gd name="T37" fmla="*/ 328 h 371"/>
                <a:gd name="T38" fmla="*/ 177 w 260"/>
                <a:gd name="T39" fmla="*/ 333 h 371"/>
                <a:gd name="T40" fmla="*/ 161 w 260"/>
                <a:gd name="T41" fmla="*/ 333 h 371"/>
                <a:gd name="T42" fmla="*/ 149 w 260"/>
                <a:gd name="T43" fmla="*/ 333 h 371"/>
                <a:gd name="T44" fmla="*/ 156 w 260"/>
                <a:gd name="T45" fmla="*/ 343 h 371"/>
                <a:gd name="T46" fmla="*/ 147 w 260"/>
                <a:gd name="T47" fmla="*/ 352 h 371"/>
                <a:gd name="T48" fmla="*/ 123 w 260"/>
                <a:gd name="T49" fmla="*/ 359 h 371"/>
                <a:gd name="T50" fmla="*/ 106 w 260"/>
                <a:gd name="T51" fmla="*/ 366 h 371"/>
                <a:gd name="T52" fmla="*/ 99 w 260"/>
                <a:gd name="T53" fmla="*/ 359 h 371"/>
                <a:gd name="T54" fmla="*/ 95 w 260"/>
                <a:gd name="T55" fmla="*/ 371 h 371"/>
                <a:gd name="T56" fmla="*/ 80 w 260"/>
                <a:gd name="T57" fmla="*/ 371 h 371"/>
                <a:gd name="T58" fmla="*/ 78 w 260"/>
                <a:gd name="T59" fmla="*/ 359 h 371"/>
                <a:gd name="T60" fmla="*/ 66 w 260"/>
                <a:gd name="T61" fmla="*/ 345 h 371"/>
                <a:gd name="T62" fmla="*/ 47 w 260"/>
                <a:gd name="T63" fmla="*/ 328 h 371"/>
                <a:gd name="T64" fmla="*/ 43 w 260"/>
                <a:gd name="T65" fmla="*/ 321 h 371"/>
                <a:gd name="T66" fmla="*/ 45 w 260"/>
                <a:gd name="T67" fmla="*/ 312 h 371"/>
                <a:gd name="T68" fmla="*/ 54 w 260"/>
                <a:gd name="T69" fmla="*/ 312 h 371"/>
                <a:gd name="T70" fmla="*/ 64 w 260"/>
                <a:gd name="T71" fmla="*/ 312 h 371"/>
                <a:gd name="T72" fmla="*/ 73 w 260"/>
                <a:gd name="T73" fmla="*/ 314 h 371"/>
                <a:gd name="T74" fmla="*/ 69 w 260"/>
                <a:gd name="T75" fmla="*/ 307 h 371"/>
                <a:gd name="T76" fmla="*/ 59 w 260"/>
                <a:gd name="T77" fmla="*/ 295 h 371"/>
                <a:gd name="T78" fmla="*/ 64 w 260"/>
                <a:gd name="T79" fmla="*/ 281 h 371"/>
                <a:gd name="T80" fmla="*/ 64 w 260"/>
                <a:gd name="T81" fmla="*/ 274 h 371"/>
                <a:gd name="T82" fmla="*/ 59 w 260"/>
                <a:gd name="T83" fmla="*/ 262 h 371"/>
                <a:gd name="T84" fmla="*/ 52 w 260"/>
                <a:gd name="T85" fmla="*/ 248 h 371"/>
                <a:gd name="T86" fmla="*/ 38 w 260"/>
                <a:gd name="T87" fmla="*/ 236 h 371"/>
                <a:gd name="T88" fmla="*/ 26 w 260"/>
                <a:gd name="T89" fmla="*/ 201 h 371"/>
                <a:gd name="T90" fmla="*/ 33 w 260"/>
                <a:gd name="T91" fmla="*/ 196 h 371"/>
                <a:gd name="T92" fmla="*/ 69 w 260"/>
                <a:gd name="T93" fmla="*/ 123 h 371"/>
                <a:gd name="T94" fmla="*/ 80 w 260"/>
                <a:gd name="T95" fmla="*/ 71 h 371"/>
                <a:gd name="T96" fmla="*/ 66 w 260"/>
                <a:gd name="T97" fmla="*/ 42 h 371"/>
                <a:gd name="T98" fmla="*/ 52 w 260"/>
                <a:gd name="T99" fmla="*/ 9 h 371"/>
                <a:gd name="T100" fmla="*/ 5 w 260"/>
                <a:gd name="T101" fmla="*/ 243 h 371"/>
                <a:gd name="T102" fmla="*/ 7 w 260"/>
                <a:gd name="T103" fmla="*/ 23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0" h="371">
                  <a:moveTo>
                    <a:pt x="52" y="9"/>
                  </a:moveTo>
                  <a:lnTo>
                    <a:pt x="78" y="0"/>
                  </a:lnTo>
                  <a:lnTo>
                    <a:pt x="258" y="89"/>
                  </a:lnTo>
                  <a:lnTo>
                    <a:pt x="260" y="179"/>
                  </a:lnTo>
                  <a:lnTo>
                    <a:pt x="258" y="179"/>
                  </a:lnTo>
                  <a:lnTo>
                    <a:pt x="253" y="182"/>
                  </a:lnTo>
                  <a:lnTo>
                    <a:pt x="248" y="179"/>
                  </a:lnTo>
                  <a:lnTo>
                    <a:pt x="244" y="179"/>
                  </a:lnTo>
                  <a:lnTo>
                    <a:pt x="239" y="184"/>
                  </a:lnTo>
                  <a:lnTo>
                    <a:pt x="239" y="189"/>
                  </a:lnTo>
                  <a:lnTo>
                    <a:pt x="241" y="191"/>
                  </a:lnTo>
                  <a:lnTo>
                    <a:pt x="239" y="198"/>
                  </a:lnTo>
                  <a:lnTo>
                    <a:pt x="232" y="208"/>
                  </a:lnTo>
                  <a:lnTo>
                    <a:pt x="229" y="208"/>
                  </a:lnTo>
                  <a:lnTo>
                    <a:pt x="225" y="210"/>
                  </a:lnTo>
                  <a:lnTo>
                    <a:pt x="225" y="215"/>
                  </a:lnTo>
                  <a:lnTo>
                    <a:pt x="227" y="217"/>
                  </a:lnTo>
                  <a:lnTo>
                    <a:pt x="225" y="222"/>
                  </a:lnTo>
                  <a:lnTo>
                    <a:pt x="222" y="224"/>
                  </a:lnTo>
                  <a:lnTo>
                    <a:pt x="220" y="227"/>
                  </a:lnTo>
                  <a:lnTo>
                    <a:pt x="225" y="229"/>
                  </a:lnTo>
                  <a:lnTo>
                    <a:pt x="225" y="234"/>
                  </a:lnTo>
                  <a:lnTo>
                    <a:pt x="222" y="239"/>
                  </a:lnTo>
                  <a:lnTo>
                    <a:pt x="215" y="246"/>
                  </a:lnTo>
                  <a:lnTo>
                    <a:pt x="215" y="250"/>
                  </a:lnTo>
                  <a:lnTo>
                    <a:pt x="218" y="253"/>
                  </a:lnTo>
                  <a:lnTo>
                    <a:pt x="225" y="248"/>
                  </a:lnTo>
                  <a:lnTo>
                    <a:pt x="227" y="250"/>
                  </a:lnTo>
                  <a:lnTo>
                    <a:pt x="227" y="253"/>
                  </a:lnTo>
                  <a:lnTo>
                    <a:pt x="225" y="255"/>
                  </a:lnTo>
                  <a:lnTo>
                    <a:pt x="227" y="257"/>
                  </a:lnTo>
                  <a:lnTo>
                    <a:pt x="225" y="260"/>
                  </a:lnTo>
                  <a:lnTo>
                    <a:pt x="227" y="262"/>
                  </a:lnTo>
                  <a:lnTo>
                    <a:pt x="227" y="269"/>
                  </a:lnTo>
                  <a:lnTo>
                    <a:pt x="229" y="274"/>
                  </a:lnTo>
                  <a:lnTo>
                    <a:pt x="236" y="276"/>
                  </a:lnTo>
                  <a:lnTo>
                    <a:pt x="239" y="279"/>
                  </a:lnTo>
                  <a:lnTo>
                    <a:pt x="236" y="281"/>
                  </a:lnTo>
                  <a:lnTo>
                    <a:pt x="236" y="286"/>
                  </a:lnTo>
                  <a:lnTo>
                    <a:pt x="236" y="288"/>
                  </a:lnTo>
                  <a:lnTo>
                    <a:pt x="229" y="291"/>
                  </a:lnTo>
                  <a:lnTo>
                    <a:pt x="227" y="288"/>
                  </a:lnTo>
                  <a:lnTo>
                    <a:pt x="222" y="288"/>
                  </a:lnTo>
                  <a:lnTo>
                    <a:pt x="218" y="293"/>
                  </a:lnTo>
                  <a:lnTo>
                    <a:pt x="213" y="295"/>
                  </a:lnTo>
                  <a:lnTo>
                    <a:pt x="210" y="298"/>
                  </a:lnTo>
                  <a:lnTo>
                    <a:pt x="210" y="300"/>
                  </a:lnTo>
                  <a:lnTo>
                    <a:pt x="208" y="302"/>
                  </a:lnTo>
                  <a:lnTo>
                    <a:pt x="206" y="310"/>
                  </a:lnTo>
                  <a:lnTo>
                    <a:pt x="203" y="310"/>
                  </a:lnTo>
                  <a:lnTo>
                    <a:pt x="201" y="307"/>
                  </a:lnTo>
                  <a:lnTo>
                    <a:pt x="196" y="312"/>
                  </a:lnTo>
                  <a:lnTo>
                    <a:pt x="199" y="314"/>
                  </a:lnTo>
                  <a:lnTo>
                    <a:pt x="194" y="317"/>
                  </a:lnTo>
                  <a:lnTo>
                    <a:pt x="194" y="321"/>
                  </a:lnTo>
                  <a:lnTo>
                    <a:pt x="194" y="324"/>
                  </a:lnTo>
                  <a:lnTo>
                    <a:pt x="194" y="328"/>
                  </a:lnTo>
                  <a:lnTo>
                    <a:pt x="189" y="328"/>
                  </a:lnTo>
                  <a:lnTo>
                    <a:pt x="184" y="333"/>
                  </a:lnTo>
                  <a:lnTo>
                    <a:pt x="177" y="333"/>
                  </a:lnTo>
                  <a:lnTo>
                    <a:pt x="170" y="336"/>
                  </a:lnTo>
                  <a:lnTo>
                    <a:pt x="166" y="333"/>
                  </a:lnTo>
                  <a:lnTo>
                    <a:pt x="161" y="333"/>
                  </a:lnTo>
                  <a:lnTo>
                    <a:pt x="156" y="333"/>
                  </a:lnTo>
                  <a:lnTo>
                    <a:pt x="151" y="331"/>
                  </a:lnTo>
                  <a:lnTo>
                    <a:pt x="149" y="333"/>
                  </a:lnTo>
                  <a:lnTo>
                    <a:pt x="149" y="338"/>
                  </a:lnTo>
                  <a:lnTo>
                    <a:pt x="154" y="343"/>
                  </a:lnTo>
                  <a:lnTo>
                    <a:pt x="156" y="343"/>
                  </a:lnTo>
                  <a:lnTo>
                    <a:pt x="156" y="345"/>
                  </a:lnTo>
                  <a:lnTo>
                    <a:pt x="149" y="350"/>
                  </a:lnTo>
                  <a:lnTo>
                    <a:pt x="147" y="352"/>
                  </a:lnTo>
                  <a:lnTo>
                    <a:pt x="142" y="352"/>
                  </a:lnTo>
                  <a:lnTo>
                    <a:pt x="128" y="357"/>
                  </a:lnTo>
                  <a:lnTo>
                    <a:pt x="123" y="359"/>
                  </a:lnTo>
                  <a:lnTo>
                    <a:pt x="116" y="362"/>
                  </a:lnTo>
                  <a:lnTo>
                    <a:pt x="109" y="366"/>
                  </a:lnTo>
                  <a:lnTo>
                    <a:pt x="106" y="366"/>
                  </a:lnTo>
                  <a:lnTo>
                    <a:pt x="104" y="366"/>
                  </a:lnTo>
                  <a:lnTo>
                    <a:pt x="102" y="359"/>
                  </a:lnTo>
                  <a:lnTo>
                    <a:pt x="99" y="359"/>
                  </a:lnTo>
                  <a:lnTo>
                    <a:pt x="97" y="362"/>
                  </a:lnTo>
                  <a:lnTo>
                    <a:pt x="97" y="364"/>
                  </a:lnTo>
                  <a:lnTo>
                    <a:pt x="95" y="371"/>
                  </a:lnTo>
                  <a:lnTo>
                    <a:pt x="88" y="371"/>
                  </a:lnTo>
                  <a:lnTo>
                    <a:pt x="85" y="371"/>
                  </a:lnTo>
                  <a:lnTo>
                    <a:pt x="80" y="371"/>
                  </a:lnTo>
                  <a:lnTo>
                    <a:pt x="80" y="366"/>
                  </a:lnTo>
                  <a:lnTo>
                    <a:pt x="78" y="364"/>
                  </a:lnTo>
                  <a:lnTo>
                    <a:pt x="78" y="359"/>
                  </a:lnTo>
                  <a:lnTo>
                    <a:pt x="73" y="355"/>
                  </a:lnTo>
                  <a:lnTo>
                    <a:pt x="71" y="347"/>
                  </a:lnTo>
                  <a:lnTo>
                    <a:pt x="66" y="345"/>
                  </a:lnTo>
                  <a:lnTo>
                    <a:pt x="59" y="338"/>
                  </a:lnTo>
                  <a:lnTo>
                    <a:pt x="50" y="331"/>
                  </a:lnTo>
                  <a:lnTo>
                    <a:pt x="47" y="328"/>
                  </a:lnTo>
                  <a:lnTo>
                    <a:pt x="45" y="326"/>
                  </a:lnTo>
                  <a:lnTo>
                    <a:pt x="43" y="324"/>
                  </a:lnTo>
                  <a:lnTo>
                    <a:pt x="43" y="321"/>
                  </a:lnTo>
                  <a:lnTo>
                    <a:pt x="43" y="319"/>
                  </a:lnTo>
                  <a:lnTo>
                    <a:pt x="45" y="317"/>
                  </a:lnTo>
                  <a:lnTo>
                    <a:pt x="45" y="312"/>
                  </a:lnTo>
                  <a:lnTo>
                    <a:pt x="47" y="312"/>
                  </a:lnTo>
                  <a:lnTo>
                    <a:pt x="52" y="312"/>
                  </a:lnTo>
                  <a:lnTo>
                    <a:pt x="54" y="312"/>
                  </a:lnTo>
                  <a:lnTo>
                    <a:pt x="57" y="312"/>
                  </a:lnTo>
                  <a:lnTo>
                    <a:pt x="62" y="312"/>
                  </a:lnTo>
                  <a:lnTo>
                    <a:pt x="64" y="312"/>
                  </a:lnTo>
                  <a:lnTo>
                    <a:pt x="69" y="312"/>
                  </a:lnTo>
                  <a:lnTo>
                    <a:pt x="71" y="314"/>
                  </a:lnTo>
                  <a:lnTo>
                    <a:pt x="73" y="314"/>
                  </a:lnTo>
                  <a:lnTo>
                    <a:pt x="78" y="312"/>
                  </a:lnTo>
                  <a:lnTo>
                    <a:pt x="76" y="312"/>
                  </a:lnTo>
                  <a:lnTo>
                    <a:pt x="69" y="307"/>
                  </a:lnTo>
                  <a:lnTo>
                    <a:pt x="69" y="302"/>
                  </a:lnTo>
                  <a:lnTo>
                    <a:pt x="64" y="300"/>
                  </a:lnTo>
                  <a:lnTo>
                    <a:pt x="59" y="295"/>
                  </a:lnTo>
                  <a:lnTo>
                    <a:pt x="59" y="291"/>
                  </a:lnTo>
                  <a:lnTo>
                    <a:pt x="64" y="288"/>
                  </a:lnTo>
                  <a:lnTo>
                    <a:pt x="64" y="281"/>
                  </a:lnTo>
                  <a:lnTo>
                    <a:pt x="62" y="279"/>
                  </a:lnTo>
                  <a:lnTo>
                    <a:pt x="62" y="276"/>
                  </a:lnTo>
                  <a:lnTo>
                    <a:pt x="64" y="274"/>
                  </a:lnTo>
                  <a:lnTo>
                    <a:pt x="64" y="272"/>
                  </a:lnTo>
                  <a:lnTo>
                    <a:pt x="62" y="265"/>
                  </a:lnTo>
                  <a:lnTo>
                    <a:pt x="59" y="262"/>
                  </a:lnTo>
                  <a:lnTo>
                    <a:pt x="59" y="260"/>
                  </a:lnTo>
                  <a:lnTo>
                    <a:pt x="57" y="253"/>
                  </a:lnTo>
                  <a:lnTo>
                    <a:pt x="52" y="248"/>
                  </a:lnTo>
                  <a:lnTo>
                    <a:pt x="40" y="243"/>
                  </a:lnTo>
                  <a:lnTo>
                    <a:pt x="40" y="243"/>
                  </a:lnTo>
                  <a:lnTo>
                    <a:pt x="38" y="236"/>
                  </a:lnTo>
                  <a:lnTo>
                    <a:pt x="31" y="229"/>
                  </a:lnTo>
                  <a:lnTo>
                    <a:pt x="28" y="229"/>
                  </a:lnTo>
                  <a:lnTo>
                    <a:pt x="26" y="201"/>
                  </a:lnTo>
                  <a:lnTo>
                    <a:pt x="28" y="198"/>
                  </a:lnTo>
                  <a:lnTo>
                    <a:pt x="31" y="198"/>
                  </a:lnTo>
                  <a:lnTo>
                    <a:pt x="33" y="196"/>
                  </a:lnTo>
                  <a:lnTo>
                    <a:pt x="33" y="194"/>
                  </a:lnTo>
                  <a:lnTo>
                    <a:pt x="71" y="156"/>
                  </a:lnTo>
                  <a:lnTo>
                    <a:pt x="69" y="123"/>
                  </a:lnTo>
                  <a:lnTo>
                    <a:pt x="76" y="80"/>
                  </a:lnTo>
                  <a:lnTo>
                    <a:pt x="78" y="78"/>
                  </a:lnTo>
                  <a:lnTo>
                    <a:pt x="80" y="71"/>
                  </a:lnTo>
                  <a:lnTo>
                    <a:pt x="64" y="52"/>
                  </a:lnTo>
                  <a:lnTo>
                    <a:pt x="66" y="49"/>
                  </a:lnTo>
                  <a:lnTo>
                    <a:pt x="66" y="42"/>
                  </a:lnTo>
                  <a:lnTo>
                    <a:pt x="54" y="11"/>
                  </a:lnTo>
                  <a:lnTo>
                    <a:pt x="52" y="9"/>
                  </a:lnTo>
                  <a:lnTo>
                    <a:pt x="52" y="9"/>
                  </a:lnTo>
                  <a:lnTo>
                    <a:pt x="52" y="9"/>
                  </a:lnTo>
                  <a:close/>
                  <a:moveTo>
                    <a:pt x="7" y="239"/>
                  </a:moveTo>
                  <a:lnTo>
                    <a:pt x="5" y="243"/>
                  </a:lnTo>
                  <a:lnTo>
                    <a:pt x="0" y="243"/>
                  </a:lnTo>
                  <a:lnTo>
                    <a:pt x="0" y="241"/>
                  </a:lnTo>
                  <a:lnTo>
                    <a:pt x="7" y="239"/>
                  </a:lnTo>
                  <a:lnTo>
                    <a:pt x="7" y="239"/>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698" name="Central African Republic">
              <a:extLst>
                <a:ext uri="{FF2B5EF4-FFF2-40B4-BE49-F238E27FC236}">
                  <a16:creationId xmlns:a16="http://schemas.microsoft.com/office/drawing/2014/main" xmlns="" id="{EB998F09-6B4B-4A57-8295-40126F09CEDD}"/>
                </a:ext>
              </a:extLst>
            </p:cNvPr>
            <p:cNvSpPr>
              <a:spLocks/>
            </p:cNvSpPr>
            <p:nvPr/>
          </p:nvSpPr>
          <p:spPr bwMode="auto">
            <a:xfrm>
              <a:off x="6254223" y="4049146"/>
              <a:ext cx="332621" cy="222504"/>
            </a:xfrm>
            <a:custGeom>
              <a:avLst/>
              <a:gdLst>
                <a:gd name="T0" fmla="*/ 184 w 293"/>
                <a:gd name="T1" fmla="*/ 7 h 196"/>
                <a:gd name="T2" fmla="*/ 201 w 293"/>
                <a:gd name="T3" fmla="*/ 31 h 196"/>
                <a:gd name="T4" fmla="*/ 199 w 293"/>
                <a:gd name="T5" fmla="*/ 45 h 196"/>
                <a:gd name="T6" fmla="*/ 208 w 293"/>
                <a:gd name="T7" fmla="*/ 52 h 196"/>
                <a:gd name="T8" fmla="*/ 218 w 293"/>
                <a:gd name="T9" fmla="*/ 61 h 196"/>
                <a:gd name="T10" fmla="*/ 234 w 293"/>
                <a:gd name="T11" fmla="*/ 69 h 196"/>
                <a:gd name="T12" fmla="*/ 244 w 293"/>
                <a:gd name="T13" fmla="*/ 78 h 196"/>
                <a:gd name="T14" fmla="*/ 239 w 293"/>
                <a:gd name="T15" fmla="*/ 87 h 196"/>
                <a:gd name="T16" fmla="*/ 253 w 293"/>
                <a:gd name="T17" fmla="*/ 92 h 196"/>
                <a:gd name="T18" fmla="*/ 263 w 293"/>
                <a:gd name="T19" fmla="*/ 106 h 196"/>
                <a:gd name="T20" fmla="*/ 270 w 293"/>
                <a:gd name="T21" fmla="*/ 116 h 196"/>
                <a:gd name="T22" fmla="*/ 284 w 293"/>
                <a:gd name="T23" fmla="*/ 125 h 196"/>
                <a:gd name="T24" fmla="*/ 293 w 293"/>
                <a:gd name="T25" fmla="*/ 137 h 196"/>
                <a:gd name="T26" fmla="*/ 281 w 293"/>
                <a:gd name="T27" fmla="*/ 135 h 196"/>
                <a:gd name="T28" fmla="*/ 263 w 293"/>
                <a:gd name="T29" fmla="*/ 137 h 196"/>
                <a:gd name="T30" fmla="*/ 248 w 293"/>
                <a:gd name="T31" fmla="*/ 135 h 196"/>
                <a:gd name="T32" fmla="*/ 244 w 293"/>
                <a:gd name="T33" fmla="*/ 135 h 196"/>
                <a:gd name="T34" fmla="*/ 232 w 293"/>
                <a:gd name="T35" fmla="*/ 140 h 196"/>
                <a:gd name="T36" fmla="*/ 225 w 293"/>
                <a:gd name="T37" fmla="*/ 140 h 196"/>
                <a:gd name="T38" fmla="*/ 208 w 293"/>
                <a:gd name="T39" fmla="*/ 142 h 196"/>
                <a:gd name="T40" fmla="*/ 192 w 293"/>
                <a:gd name="T41" fmla="*/ 144 h 196"/>
                <a:gd name="T42" fmla="*/ 175 w 293"/>
                <a:gd name="T43" fmla="*/ 151 h 196"/>
                <a:gd name="T44" fmla="*/ 173 w 293"/>
                <a:gd name="T45" fmla="*/ 158 h 196"/>
                <a:gd name="T46" fmla="*/ 158 w 293"/>
                <a:gd name="T47" fmla="*/ 154 h 196"/>
                <a:gd name="T48" fmla="*/ 142 w 293"/>
                <a:gd name="T49" fmla="*/ 154 h 196"/>
                <a:gd name="T50" fmla="*/ 125 w 293"/>
                <a:gd name="T51" fmla="*/ 147 h 196"/>
                <a:gd name="T52" fmla="*/ 111 w 293"/>
                <a:gd name="T53" fmla="*/ 137 h 196"/>
                <a:gd name="T54" fmla="*/ 102 w 293"/>
                <a:gd name="T55" fmla="*/ 142 h 196"/>
                <a:gd name="T56" fmla="*/ 97 w 293"/>
                <a:gd name="T57" fmla="*/ 151 h 196"/>
                <a:gd name="T58" fmla="*/ 95 w 293"/>
                <a:gd name="T59" fmla="*/ 161 h 196"/>
                <a:gd name="T60" fmla="*/ 90 w 293"/>
                <a:gd name="T61" fmla="*/ 170 h 196"/>
                <a:gd name="T62" fmla="*/ 78 w 293"/>
                <a:gd name="T63" fmla="*/ 166 h 196"/>
                <a:gd name="T64" fmla="*/ 59 w 293"/>
                <a:gd name="T65" fmla="*/ 173 h 196"/>
                <a:gd name="T66" fmla="*/ 38 w 293"/>
                <a:gd name="T67" fmla="*/ 196 h 196"/>
                <a:gd name="T68" fmla="*/ 38 w 293"/>
                <a:gd name="T69" fmla="*/ 187 h 196"/>
                <a:gd name="T70" fmla="*/ 19 w 293"/>
                <a:gd name="T71" fmla="*/ 163 h 196"/>
                <a:gd name="T72" fmla="*/ 5 w 293"/>
                <a:gd name="T73" fmla="*/ 151 h 196"/>
                <a:gd name="T74" fmla="*/ 2 w 293"/>
                <a:gd name="T75" fmla="*/ 125 h 196"/>
                <a:gd name="T76" fmla="*/ 5 w 293"/>
                <a:gd name="T77" fmla="*/ 111 h 196"/>
                <a:gd name="T78" fmla="*/ 19 w 293"/>
                <a:gd name="T79" fmla="*/ 87 h 196"/>
                <a:gd name="T80" fmla="*/ 28 w 293"/>
                <a:gd name="T81" fmla="*/ 80 h 196"/>
                <a:gd name="T82" fmla="*/ 43 w 293"/>
                <a:gd name="T83" fmla="*/ 85 h 196"/>
                <a:gd name="T84" fmla="*/ 50 w 293"/>
                <a:gd name="T85" fmla="*/ 73 h 196"/>
                <a:gd name="T86" fmla="*/ 64 w 293"/>
                <a:gd name="T87" fmla="*/ 76 h 196"/>
                <a:gd name="T88" fmla="*/ 95 w 293"/>
                <a:gd name="T89" fmla="*/ 66 h 196"/>
                <a:gd name="T90" fmla="*/ 102 w 293"/>
                <a:gd name="T91" fmla="*/ 57 h 196"/>
                <a:gd name="T92" fmla="*/ 104 w 293"/>
                <a:gd name="T93" fmla="*/ 47 h 196"/>
                <a:gd name="T94" fmla="*/ 125 w 293"/>
                <a:gd name="T95" fmla="*/ 47 h 196"/>
                <a:gd name="T96" fmla="*/ 142 w 293"/>
                <a:gd name="T97" fmla="*/ 38 h 196"/>
                <a:gd name="T98" fmla="*/ 144 w 293"/>
                <a:gd name="T99" fmla="*/ 26 h 196"/>
                <a:gd name="T100" fmla="*/ 156 w 293"/>
                <a:gd name="T101" fmla="*/ 16 h 196"/>
                <a:gd name="T102" fmla="*/ 166 w 293"/>
                <a:gd name="T103" fmla="*/ 7 h 196"/>
                <a:gd name="T104" fmla="*/ 184 w 293"/>
                <a:gd name="T105" fmla="*/ 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3" h="196">
                  <a:moveTo>
                    <a:pt x="184" y="0"/>
                  </a:moveTo>
                  <a:lnTo>
                    <a:pt x="187" y="2"/>
                  </a:lnTo>
                  <a:lnTo>
                    <a:pt x="187" y="7"/>
                  </a:lnTo>
                  <a:lnTo>
                    <a:pt x="184" y="7"/>
                  </a:lnTo>
                  <a:lnTo>
                    <a:pt x="189" y="12"/>
                  </a:lnTo>
                  <a:lnTo>
                    <a:pt x="192" y="14"/>
                  </a:lnTo>
                  <a:lnTo>
                    <a:pt x="196" y="21"/>
                  </a:lnTo>
                  <a:lnTo>
                    <a:pt x="201" y="31"/>
                  </a:lnTo>
                  <a:lnTo>
                    <a:pt x="203" y="33"/>
                  </a:lnTo>
                  <a:lnTo>
                    <a:pt x="201" y="38"/>
                  </a:lnTo>
                  <a:lnTo>
                    <a:pt x="201" y="40"/>
                  </a:lnTo>
                  <a:lnTo>
                    <a:pt x="199" y="45"/>
                  </a:lnTo>
                  <a:lnTo>
                    <a:pt x="199" y="52"/>
                  </a:lnTo>
                  <a:lnTo>
                    <a:pt x="201" y="54"/>
                  </a:lnTo>
                  <a:lnTo>
                    <a:pt x="208" y="54"/>
                  </a:lnTo>
                  <a:lnTo>
                    <a:pt x="208" y="52"/>
                  </a:lnTo>
                  <a:lnTo>
                    <a:pt x="215" y="52"/>
                  </a:lnTo>
                  <a:lnTo>
                    <a:pt x="218" y="54"/>
                  </a:lnTo>
                  <a:lnTo>
                    <a:pt x="218" y="57"/>
                  </a:lnTo>
                  <a:lnTo>
                    <a:pt x="218" y="61"/>
                  </a:lnTo>
                  <a:lnTo>
                    <a:pt x="220" y="64"/>
                  </a:lnTo>
                  <a:lnTo>
                    <a:pt x="227" y="66"/>
                  </a:lnTo>
                  <a:lnTo>
                    <a:pt x="229" y="66"/>
                  </a:lnTo>
                  <a:lnTo>
                    <a:pt x="234" y="69"/>
                  </a:lnTo>
                  <a:lnTo>
                    <a:pt x="234" y="71"/>
                  </a:lnTo>
                  <a:lnTo>
                    <a:pt x="239" y="73"/>
                  </a:lnTo>
                  <a:lnTo>
                    <a:pt x="244" y="76"/>
                  </a:lnTo>
                  <a:lnTo>
                    <a:pt x="244" y="78"/>
                  </a:lnTo>
                  <a:lnTo>
                    <a:pt x="244" y="80"/>
                  </a:lnTo>
                  <a:lnTo>
                    <a:pt x="241" y="83"/>
                  </a:lnTo>
                  <a:lnTo>
                    <a:pt x="239" y="85"/>
                  </a:lnTo>
                  <a:lnTo>
                    <a:pt x="239" y="87"/>
                  </a:lnTo>
                  <a:lnTo>
                    <a:pt x="244" y="90"/>
                  </a:lnTo>
                  <a:lnTo>
                    <a:pt x="246" y="92"/>
                  </a:lnTo>
                  <a:lnTo>
                    <a:pt x="248" y="90"/>
                  </a:lnTo>
                  <a:lnTo>
                    <a:pt x="253" y="92"/>
                  </a:lnTo>
                  <a:lnTo>
                    <a:pt x="253" y="92"/>
                  </a:lnTo>
                  <a:lnTo>
                    <a:pt x="260" y="97"/>
                  </a:lnTo>
                  <a:lnTo>
                    <a:pt x="263" y="99"/>
                  </a:lnTo>
                  <a:lnTo>
                    <a:pt x="263" y="106"/>
                  </a:lnTo>
                  <a:lnTo>
                    <a:pt x="265" y="109"/>
                  </a:lnTo>
                  <a:lnTo>
                    <a:pt x="270" y="109"/>
                  </a:lnTo>
                  <a:lnTo>
                    <a:pt x="272" y="111"/>
                  </a:lnTo>
                  <a:lnTo>
                    <a:pt x="270" y="116"/>
                  </a:lnTo>
                  <a:lnTo>
                    <a:pt x="272" y="118"/>
                  </a:lnTo>
                  <a:lnTo>
                    <a:pt x="279" y="118"/>
                  </a:lnTo>
                  <a:lnTo>
                    <a:pt x="284" y="123"/>
                  </a:lnTo>
                  <a:lnTo>
                    <a:pt x="284" y="125"/>
                  </a:lnTo>
                  <a:lnTo>
                    <a:pt x="284" y="130"/>
                  </a:lnTo>
                  <a:lnTo>
                    <a:pt x="286" y="132"/>
                  </a:lnTo>
                  <a:lnTo>
                    <a:pt x="291" y="135"/>
                  </a:lnTo>
                  <a:lnTo>
                    <a:pt x="293" y="137"/>
                  </a:lnTo>
                  <a:lnTo>
                    <a:pt x="293" y="140"/>
                  </a:lnTo>
                  <a:lnTo>
                    <a:pt x="291" y="140"/>
                  </a:lnTo>
                  <a:lnTo>
                    <a:pt x="286" y="137"/>
                  </a:lnTo>
                  <a:lnTo>
                    <a:pt x="281" y="135"/>
                  </a:lnTo>
                  <a:lnTo>
                    <a:pt x="274" y="140"/>
                  </a:lnTo>
                  <a:lnTo>
                    <a:pt x="274" y="137"/>
                  </a:lnTo>
                  <a:lnTo>
                    <a:pt x="265" y="137"/>
                  </a:lnTo>
                  <a:lnTo>
                    <a:pt x="263" y="137"/>
                  </a:lnTo>
                  <a:lnTo>
                    <a:pt x="260" y="135"/>
                  </a:lnTo>
                  <a:lnTo>
                    <a:pt x="258" y="135"/>
                  </a:lnTo>
                  <a:lnTo>
                    <a:pt x="255" y="135"/>
                  </a:lnTo>
                  <a:lnTo>
                    <a:pt x="248" y="135"/>
                  </a:lnTo>
                  <a:lnTo>
                    <a:pt x="248" y="132"/>
                  </a:lnTo>
                  <a:lnTo>
                    <a:pt x="244" y="132"/>
                  </a:lnTo>
                  <a:lnTo>
                    <a:pt x="244" y="135"/>
                  </a:lnTo>
                  <a:lnTo>
                    <a:pt x="244" y="135"/>
                  </a:lnTo>
                  <a:lnTo>
                    <a:pt x="241" y="140"/>
                  </a:lnTo>
                  <a:lnTo>
                    <a:pt x="239" y="140"/>
                  </a:lnTo>
                  <a:lnTo>
                    <a:pt x="237" y="140"/>
                  </a:lnTo>
                  <a:lnTo>
                    <a:pt x="232" y="140"/>
                  </a:lnTo>
                  <a:lnTo>
                    <a:pt x="227" y="142"/>
                  </a:lnTo>
                  <a:lnTo>
                    <a:pt x="227" y="142"/>
                  </a:lnTo>
                  <a:lnTo>
                    <a:pt x="225" y="140"/>
                  </a:lnTo>
                  <a:lnTo>
                    <a:pt x="225" y="140"/>
                  </a:lnTo>
                  <a:lnTo>
                    <a:pt x="222" y="137"/>
                  </a:lnTo>
                  <a:lnTo>
                    <a:pt x="220" y="137"/>
                  </a:lnTo>
                  <a:lnTo>
                    <a:pt x="211" y="142"/>
                  </a:lnTo>
                  <a:lnTo>
                    <a:pt x="208" y="142"/>
                  </a:lnTo>
                  <a:lnTo>
                    <a:pt x="206" y="144"/>
                  </a:lnTo>
                  <a:lnTo>
                    <a:pt x="196" y="147"/>
                  </a:lnTo>
                  <a:lnTo>
                    <a:pt x="194" y="147"/>
                  </a:lnTo>
                  <a:lnTo>
                    <a:pt x="192" y="144"/>
                  </a:lnTo>
                  <a:lnTo>
                    <a:pt x="187" y="144"/>
                  </a:lnTo>
                  <a:lnTo>
                    <a:pt x="182" y="144"/>
                  </a:lnTo>
                  <a:lnTo>
                    <a:pt x="180" y="147"/>
                  </a:lnTo>
                  <a:lnTo>
                    <a:pt x="175" y="151"/>
                  </a:lnTo>
                  <a:lnTo>
                    <a:pt x="175" y="154"/>
                  </a:lnTo>
                  <a:lnTo>
                    <a:pt x="177" y="156"/>
                  </a:lnTo>
                  <a:lnTo>
                    <a:pt x="177" y="158"/>
                  </a:lnTo>
                  <a:lnTo>
                    <a:pt x="173" y="158"/>
                  </a:lnTo>
                  <a:lnTo>
                    <a:pt x="170" y="158"/>
                  </a:lnTo>
                  <a:lnTo>
                    <a:pt x="166" y="156"/>
                  </a:lnTo>
                  <a:lnTo>
                    <a:pt x="161" y="156"/>
                  </a:lnTo>
                  <a:lnTo>
                    <a:pt x="158" y="154"/>
                  </a:lnTo>
                  <a:lnTo>
                    <a:pt x="154" y="156"/>
                  </a:lnTo>
                  <a:lnTo>
                    <a:pt x="151" y="156"/>
                  </a:lnTo>
                  <a:lnTo>
                    <a:pt x="147" y="156"/>
                  </a:lnTo>
                  <a:lnTo>
                    <a:pt x="142" y="154"/>
                  </a:lnTo>
                  <a:lnTo>
                    <a:pt x="137" y="154"/>
                  </a:lnTo>
                  <a:lnTo>
                    <a:pt x="135" y="151"/>
                  </a:lnTo>
                  <a:lnTo>
                    <a:pt x="130" y="147"/>
                  </a:lnTo>
                  <a:lnTo>
                    <a:pt x="125" y="147"/>
                  </a:lnTo>
                  <a:lnTo>
                    <a:pt x="121" y="140"/>
                  </a:lnTo>
                  <a:lnTo>
                    <a:pt x="116" y="140"/>
                  </a:lnTo>
                  <a:lnTo>
                    <a:pt x="114" y="137"/>
                  </a:lnTo>
                  <a:lnTo>
                    <a:pt x="111" y="137"/>
                  </a:lnTo>
                  <a:lnTo>
                    <a:pt x="111" y="140"/>
                  </a:lnTo>
                  <a:lnTo>
                    <a:pt x="106" y="140"/>
                  </a:lnTo>
                  <a:lnTo>
                    <a:pt x="104" y="142"/>
                  </a:lnTo>
                  <a:lnTo>
                    <a:pt x="102" y="142"/>
                  </a:lnTo>
                  <a:lnTo>
                    <a:pt x="99" y="144"/>
                  </a:lnTo>
                  <a:lnTo>
                    <a:pt x="99" y="147"/>
                  </a:lnTo>
                  <a:lnTo>
                    <a:pt x="97" y="149"/>
                  </a:lnTo>
                  <a:lnTo>
                    <a:pt x="97" y="151"/>
                  </a:lnTo>
                  <a:lnTo>
                    <a:pt x="95" y="154"/>
                  </a:lnTo>
                  <a:lnTo>
                    <a:pt x="92" y="154"/>
                  </a:lnTo>
                  <a:lnTo>
                    <a:pt x="92" y="156"/>
                  </a:lnTo>
                  <a:lnTo>
                    <a:pt x="95" y="161"/>
                  </a:lnTo>
                  <a:lnTo>
                    <a:pt x="95" y="163"/>
                  </a:lnTo>
                  <a:lnTo>
                    <a:pt x="92" y="166"/>
                  </a:lnTo>
                  <a:lnTo>
                    <a:pt x="92" y="170"/>
                  </a:lnTo>
                  <a:lnTo>
                    <a:pt x="90" y="170"/>
                  </a:lnTo>
                  <a:lnTo>
                    <a:pt x="88" y="170"/>
                  </a:lnTo>
                  <a:lnTo>
                    <a:pt x="83" y="168"/>
                  </a:lnTo>
                  <a:lnTo>
                    <a:pt x="83" y="166"/>
                  </a:lnTo>
                  <a:lnTo>
                    <a:pt x="78" y="166"/>
                  </a:lnTo>
                  <a:lnTo>
                    <a:pt x="76" y="166"/>
                  </a:lnTo>
                  <a:lnTo>
                    <a:pt x="73" y="168"/>
                  </a:lnTo>
                  <a:lnTo>
                    <a:pt x="69" y="168"/>
                  </a:lnTo>
                  <a:lnTo>
                    <a:pt x="59" y="173"/>
                  </a:lnTo>
                  <a:lnTo>
                    <a:pt x="59" y="175"/>
                  </a:lnTo>
                  <a:lnTo>
                    <a:pt x="54" y="175"/>
                  </a:lnTo>
                  <a:lnTo>
                    <a:pt x="50" y="180"/>
                  </a:lnTo>
                  <a:lnTo>
                    <a:pt x="38" y="196"/>
                  </a:lnTo>
                  <a:lnTo>
                    <a:pt x="38" y="196"/>
                  </a:lnTo>
                  <a:lnTo>
                    <a:pt x="38" y="194"/>
                  </a:lnTo>
                  <a:lnTo>
                    <a:pt x="38" y="192"/>
                  </a:lnTo>
                  <a:lnTo>
                    <a:pt x="38" y="187"/>
                  </a:lnTo>
                  <a:lnTo>
                    <a:pt x="28" y="182"/>
                  </a:lnTo>
                  <a:lnTo>
                    <a:pt x="26" y="180"/>
                  </a:lnTo>
                  <a:lnTo>
                    <a:pt x="24" y="173"/>
                  </a:lnTo>
                  <a:lnTo>
                    <a:pt x="19" y="163"/>
                  </a:lnTo>
                  <a:lnTo>
                    <a:pt x="17" y="158"/>
                  </a:lnTo>
                  <a:lnTo>
                    <a:pt x="14" y="156"/>
                  </a:lnTo>
                  <a:lnTo>
                    <a:pt x="7" y="151"/>
                  </a:lnTo>
                  <a:lnTo>
                    <a:pt x="5" y="151"/>
                  </a:lnTo>
                  <a:lnTo>
                    <a:pt x="5" y="142"/>
                  </a:lnTo>
                  <a:lnTo>
                    <a:pt x="5" y="137"/>
                  </a:lnTo>
                  <a:lnTo>
                    <a:pt x="2" y="130"/>
                  </a:lnTo>
                  <a:lnTo>
                    <a:pt x="2" y="125"/>
                  </a:lnTo>
                  <a:lnTo>
                    <a:pt x="2" y="118"/>
                  </a:lnTo>
                  <a:lnTo>
                    <a:pt x="0" y="113"/>
                  </a:lnTo>
                  <a:lnTo>
                    <a:pt x="2" y="111"/>
                  </a:lnTo>
                  <a:lnTo>
                    <a:pt x="5" y="111"/>
                  </a:lnTo>
                  <a:lnTo>
                    <a:pt x="10" y="104"/>
                  </a:lnTo>
                  <a:lnTo>
                    <a:pt x="12" y="99"/>
                  </a:lnTo>
                  <a:lnTo>
                    <a:pt x="17" y="92"/>
                  </a:lnTo>
                  <a:lnTo>
                    <a:pt x="19" y="87"/>
                  </a:lnTo>
                  <a:lnTo>
                    <a:pt x="21" y="85"/>
                  </a:lnTo>
                  <a:lnTo>
                    <a:pt x="26" y="80"/>
                  </a:lnTo>
                  <a:lnTo>
                    <a:pt x="26" y="78"/>
                  </a:lnTo>
                  <a:lnTo>
                    <a:pt x="28" y="80"/>
                  </a:lnTo>
                  <a:lnTo>
                    <a:pt x="28" y="85"/>
                  </a:lnTo>
                  <a:lnTo>
                    <a:pt x="33" y="85"/>
                  </a:lnTo>
                  <a:lnTo>
                    <a:pt x="36" y="85"/>
                  </a:lnTo>
                  <a:lnTo>
                    <a:pt x="43" y="85"/>
                  </a:lnTo>
                  <a:lnTo>
                    <a:pt x="45" y="78"/>
                  </a:lnTo>
                  <a:lnTo>
                    <a:pt x="45" y="76"/>
                  </a:lnTo>
                  <a:lnTo>
                    <a:pt x="47" y="73"/>
                  </a:lnTo>
                  <a:lnTo>
                    <a:pt x="50" y="73"/>
                  </a:lnTo>
                  <a:lnTo>
                    <a:pt x="52" y="80"/>
                  </a:lnTo>
                  <a:lnTo>
                    <a:pt x="54" y="80"/>
                  </a:lnTo>
                  <a:lnTo>
                    <a:pt x="57" y="80"/>
                  </a:lnTo>
                  <a:lnTo>
                    <a:pt x="64" y="76"/>
                  </a:lnTo>
                  <a:lnTo>
                    <a:pt x="71" y="73"/>
                  </a:lnTo>
                  <a:lnTo>
                    <a:pt x="76" y="71"/>
                  </a:lnTo>
                  <a:lnTo>
                    <a:pt x="90" y="66"/>
                  </a:lnTo>
                  <a:lnTo>
                    <a:pt x="95" y="66"/>
                  </a:lnTo>
                  <a:lnTo>
                    <a:pt x="97" y="64"/>
                  </a:lnTo>
                  <a:lnTo>
                    <a:pt x="104" y="59"/>
                  </a:lnTo>
                  <a:lnTo>
                    <a:pt x="104" y="57"/>
                  </a:lnTo>
                  <a:lnTo>
                    <a:pt x="102" y="57"/>
                  </a:lnTo>
                  <a:lnTo>
                    <a:pt x="97" y="52"/>
                  </a:lnTo>
                  <a:lnTo>
                    <a:pt x="97" y="47"/>
                  </a:lnTo>
                  <a:lnTo>
                    <a:pt x="99" y="45"/>
                  </a:lnTo>
                  <a:lnTo>
                    <a:pt x="104" y="47"/>
                  </a:lnTo>
                  <a:lnTo>
                    <a:pt x="109" y="47"/>
                  </a:lnTo>
                  <a:lnTo>
                    <a:pt x="114" y="47"/>
                  </a:lnTo>
                  <a:lnTo>
                    <a:pt x="118" y="50"/>
                  </a:lnTo>
                  <a:lnTo>
                    <a:pt x="125" y="47"/>
                  </a:lnTo>
                  <a:lnTo>
                    <a:pt x="132" y="47"/>
                  </a:lnTo>
                  <a:lnTo>
                    <a:pt x="137" y="42"/>
                  </a:lnTo>
                  <a:lnTo>
                    <a:pt x="142" y="42"/>
                  </a:lnTo>
                  <a:lnTo>
                    <a:pt x="142" y="38"/>
                  </a:lnTo>
                  <a:lnTo>
                    <a:pt x="142" y="35"/>
                  </a:lnTo>
                  <a:lnTo>
                    <a:pt x="142" y="31"/>
                  </a:lnTo>
                  <a:lnTo>
                    <a:pt x="147" y="28"/>
                  </a:lnTo>
                  <a:lnTo>
                    <a:pt x="144" y="26"/>
                  </a:lnTo>
                  <a:lnTo>
                    <a:pt x="149" y="21"/>
                  </a:lnTo>
                  <a:lnTo>
                    <a:pt x="151" y="24"/>
                  </a:lnTo>
                  <a:lnTo>
                    <a:pt x="154" y="24"/>
                  </a:lnTo>
                  <a:lnTo>
                    <a:pt x="156" y="16"/>
                  </a:lnTo>
                  <a:lnTo>
                    <a:pt x="158" y="14"/>
                  </a:lnTo>
                  <a:lnTo>
                    <a:pt x="158" y="12"/>
                  </a:lnTo>
                  <a:lnTo>
                    <a:pt x="161" y="9"/>
                  </a:lnTo>
                  <a:lnTo>
                    <a:pt x="166" y="7"/>
                  </a:lnTo>
                  <a:lnTo>
                    <a:pt x="170" y="2"/>
                  </a:lnTo>
                  <a:lnTo>
                    <a:pt x="175" y="2"/>
                  </a:lnTo>
                  <a:lnTo>
                    <a:pt x="177" y="5"/>
                  </a:lnTo>
                  <a:lnTo>
                    <a:pt x="184" y="2"/>
                  </a:lnTo>
                  <a:lnTo>
                    <a:pt x="184" y="0"/>
                  </a:lnTo>
                  <a:lnTo>
                    <a:pt x="184"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00" name="Cameroon">
              <a:extLst>
                <a:ext uri="{FF2B5EF4-FFF2-40B4-BE49-F238E27FC236}">
                  <a16:creationId xmlns:a16="http://schemas.microsoft.com/office/drawing/2014/main" xmlns="" id="{DE0A8AF3-6806-4272-818A-89E1A82C53A3}"/>
                </a:ext>
              </a:extLst>
            </p:cNvPr>
            <p:cNvSpPr>
              <a:spLocks/>
            </p:cNvSpPr>
            <p:nvPr/>
          </p:nvSpPr>
          <p:spPr bwMode="auto">
            <a:xfrm>
              <a:off x="6106643" y="4000332"/>
              <a:ext cx="190718" cy="290618"/>
            </a:xfrm>
            <a:custGeom>
              <a:avLst/>
              <a:gdLst>
                <a:gd name="T0" fmla="*/ 5 w 168"/>
                <a:gd name="T1" fmla="*/ 183 h 256"/>
                <a:gd name="T2" fmla="*/ 7 w 168"/>
                <a:gd name="T3" fmla="*/ 166 h 256"/>
                <a:gd name="T4" fmla="*/ 12 w 168"/>
                <a:gd name="T5" fmla="*/ 159 h 256"/>
                <a:gd name="T6" fmla="*/ 24 w 168"/>
                <a:gd name="T7" fmla="*/ 147 h 256"/>
                <a:gd name="T8" fmla="*/ 31 w 168"/>
                <a:gd name="T9" fmla="*/ 140 h 256"/>
                <a:gd name="T10" fmla="*/ 40 w 168"/>
                <a:gd name="T11" fmla="*/ 140 h 256"/>
                <a:gd name="T12" fmla="*/ 50 w 168"/>
                <a:gd name="T13" fmla="*/ 147 h 256"/>
                <a:gd name="T14" fmla="*/ 59 w 168"/>
                <a:gd name="T15" fmla="*/ 149 h 256"/>
                <a:gd name="T16" fmla="*/ 64 w 168"/>
                <a:gd name="T17" fmla="*/ 140 h 256"/>
                <a:gd name="T18" fmla="*/ 71 w 168"/>
                <a:gd name="T19" fmla="*/ 130 h 256"/>
                <a:gd name="T20" fmla="*/ 80 w 168"/>
                <a:gd name="T21" fmla="*/ 114 h 256"/>
                <a:gd name="T22" fmla="*/ 87 w 168"/>
                <a:gd name="T23" fmla="*/ 102 h 256"/>
                <a:gd name="T24" fmla="*/ 92 w 168"/>
                <a:gd name="T25" fmla="*/ 90 h 256"/>
                <a:gd name="T26" fmla="*/ 102 w 168"/>
                <a:gd name="T27" fmla="*/ 78 h 256"/>
                <a:gd name="T28" fmla="*/ 106 w 168"/>
                <a:gd name="T29" fmla="*/ 64 h 256"/>
                <a:gd name="T30" fmla="*/ 111 w 168"/>
                <a:gd name="T31" fmla="*/ 48 h 256"/>
                <a:gd name="T32" fmla="*/ 118 w 168"/>
                <a:gd name="T33" fmla="*/ 41 h 256"/>
                <a:gd name="T34" fmla="*/ 130 w 168"/>
                <a:gd name="T35" fmla="*/ 36 h 256"/>
                <a:gd name="T36" fmla="*/ 128 w 168"/>
                <a:gd name="T37" fmla="*/ 24 h 256"/>
                <a:gd name="T38" fmla="*/ 121 w 168"/>
                <a:gd name="T39" fmla="*/ 14 h 256"/>
                <a:gd name="T40" fmla="*/ 118 w 168"/>
                <a:gd name="T41" fmla="*/ 0 h 256"/>
                <a:gd name="T42" fmla="*/ 137 w 168"/>
                <a:gd name="T43" fmla="*/ 17 h 256"/>
                <a:gd name="T44" fmla="*/ 142 w 168"/>
                <a:gd name="T45" fmla="*/ 29 h 256"/>
                <a:gd name="T46" fmla="*/ 140 w 168"/>
                <a:gd name="T47" fmla="*/ 36 h 256"/>
                <a:gd name="T48" fmla="*/ 137 w 168"/>
                <a:gd name="T49" fmla="*/ 48 h 256"/>
                <a:gd name="T50" fmla="*/ 147 w 168"/>
                <a:gd name="T51" fmla="*/ 59 h 256"/>
                <a:gd name="T52" fmla="*/ 156 w 168"/>
                <a:gd name="T53" fmla="*/ 69 h 256"/>
                <a:gd name="T54" fmla="*/ 147 w 168"/>
                <a:gd name="T55" fmla="*/ 69 h 256"/>
                <a:gd name="T56" fmla="*/ 135 w 168"/>
                <a:gd name="T57" fmla="*/ 69 h 256"/>
                <a:gd name="T58" fmla="*/ 125 w 168"/>
                <a:gd name="T59" fmla="*/ 69 h 256"/>
                <a:gd name="T60" fmla="*/ 121 w 168"/>
                <a:gd name="T61" fmla="*/ 76 h 256"/>
                <a:gd name="T62" fmla="*/ 123 w 168"/>
                <a:gd name="T63" fmla="*/ 83 h 256"/>
                <a:gd name="T64" fmla="*/ 137 w 168"/>
                <a:gd name="T65" fmla="*/ 95 h 256"/>
                <a:gd name="T66" fmla="*/ 151 w 168"/>
                <a:gd name="T67" fmla="*/ 112 h 256"/>
                <a:gd name="T68" fmla="*/ 151 w 168"/>
                <a:gd name="T69" fmla="*/ 128 h 256"/>
                <a:gd name="T70" fmla="*/ 142 w 168"/>
                <a:gd name="T71" fmla="*/ 142 h 256"/>
                <a:gd name="T72" fmla="*/ 132 w 168"/>
                <a:gd name="T73" fmla="*/ 154 h 256"/>
                <a:gd name="T74" fmla="*/ 132 w 168"/>
                <a:gd name="T75" fmla="*/ 168 h 256"/>
                <a:gd name="T76" fmla="*/ 135 w 168"/>
                <a:gd name="T77" fmla="*/ 185 h 256"/>
                <a:gd name="T78" fmla="*/ 144 w 168"/>
                <a:gd name="T79" fmla="*/ 199 h 256"/>
                <a:gd name="T80" fmla="*/ 154 w 168"/>
                <a:gd name="T81" fmla="*/ 216 h 256"/>
                <a:gd name="T82" fmla="*/ 168 w 168"/>
                <a:gd name="T83" fmla="*/ 230 h 256"/>
                <a:gd name="T84" fmla="*/ 168 w 168"/>
                <a:gd name="T85" fmla="*/ 239 h 256"/>
                <a:gd name="T86" fmla="*/ 168 w 168"/>
                <a:gd name="T87" fmla="*/ 244 h 256"/>
                <a:gd name="T88" fmla="*/ 166 w 168"/>
                <a:gd name="T89" fmla="*/ 253 h 256"/>
                <a:gd name="T90" fmla="*/ 161 w 168"/>
                <a:gd name="T91" fmla="*/ 253 h 256"/>
                <a:gd name="T92" fmla="*/ 156 w 168"/>
                <a:gd name="T93" fmla="*/ 253 h 256"/>
                <a:gd name="T94" fmla="*/ 147 w 168"/>
                <a:gd name="T95" fmla="*/ 251 h 256"/>
                <a:gd name="T96" fmla="*/ 142 w 168"/>
                <a:gd name="T97" fmla="*/ 253 h 256"/>
                <a:gd name="T98" fmla="*/ 135 w 168"/>
                <a:gd name="T99" fmla="*/ 251 h 256"/>
                <a:gd name="T100" fmla="*/ 130 w 168"/>
                <a:gd name="T101" fmla="*/ 249 h 256"/>
                <a:gd name="T102" fmla="*/ 97 w 168"/>
                <a:gd name="T103" fmla="*/ 246 h 256"/>
                <a:gd name="T104" fmla="*/ 90 w 168"/>
                <a:gd name="T105" fmla="*/ 246 h 256"/>
                <a:gd name="T106" fmla="*/ 83 w 168"/>
                <a:gd name="T107" fmla="*/ 246 h 256"/>
                <a:gd name="T108" fmla="*/ 71 w 168"/>
                <a:gd name="T109" fmla="*/ 246 h 256"/>
                <a:gd name="T110" fmla="*/ 59 w 168"/>
                <a:gd name="T111" fmla="*/ 246 h 256"/>
                <a:gd name="T112" fmla="*/ 57 w 168"/>
                <a:gd name="T113" fmla="*/ 249 h 256"/>
                <a:gd name="T114" fmla="*/ 26 w 168"/>
                <a:gd name="T115" fmla="*/ 249 h 256"/>
                <a:gd name="T116" fmla="*/ 24 w 168"/>
                <a:gd name="T117" fmla="*/ 242 h 256"/>
                <a:gd name="T118" fmla="*/ 24 w 168"/>
                <a:gd name="T119" fmla="*/ 218 h 256"/>
                <a:gd name="T120" fmla="*/ 21 w 168"/>
                <a:gd name="T121" fmla="*/ 204 h 256"/>
                <a:gd name="T122" fmla="*/ 7 w 168"/>
                <a:gd name="T123" fmla="*/ 204 h 256"/>
                <a:gd name="T124" fmla="*/ 0 w 168"/>
                <a:gd name="T125" fmla="*/ 1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 h="256">
                  <a:moveTo>
                    <a:pt x="0" y="192"/>
                  </a:moveTo>
                  <a:lnTo>
                    <a:pt x="0" y="190"/>
                  </a:lnTo>
                  <a:lnTo>
                    <a:pt x="5" y="183"/>
                  </a:lnTo>
                  <a:lnTo>
                    <a:pt x="7" y="175"/>
                  </a:lnTo>
                  <a:lnTo>
                    <a:pt x="7" y="171"/>
                  </a:lnTo>
                  <a:lnTo>
                    <a:pt x="7" y="166"/>
                  </a:lnTo>
                  <a:lnTo>
                    <a:pt x="9" y="164"/>
                  </a:lnTo>
                  <a:lnTo>
                    <a:pt x="9" y="161"/>
                  </a:lnTo>
                  <a:lnTo>
                    <a:pt x="12" y="159"/>
                  </a:lnTo>
                  <a:lnTo>
                    <a:pt x="17" y="154"/>
                  </a:lnTo>
                  <a:lnTo>
                    <a:pt x="19" y="152"/>
                  </a:lnTo>
                  <a:lnTo>
                    <a:pt x="24" y="147"/>
                  </a:lnTo>
                  <a:lnTo>
                    <a:pt x="24" y="142"/>
                  </a:lnTo>
                  <a:lnTo>
                    <a:pt x="26" y="140"/>
                  </a:lnTo>
                  <a:lnTo>
                    <a:pt x="31" y="140"/>
                  </a:lnTo>
                  <a:lnTo>
                    <a:pt x="33" y="138"/>
                  </a:lnTo>
                  <a:lnTo>
                    <a:pt x="33" y="140"/>
                  </a:lnTo>
                  <a:lnTo>
                    <a:pt x="40" y="140"/>
                  </a:lnTo>
                  <a:lnTo>
                    <a:pt x="43" y="140"/>
                  </a:lnTo>
                  <a:lnTo>
                    <a:pt x="47" y="142"/>
                  </a:lnTo>
                  <a:lnTo>
                    <a:pt x="50" y="147"/>
                  </a:lnTo>
                  <a:lnTo>
                    <a:pt x="52" y="149"/>
                  </a:lnTo>
                  <a:lnTo>
                    <a:pt x="54" y="152"/>
                  </a:lnTo>
                  <a:lnTo>
                    <a:pt x="59" y="149"/>
                  </a:lnTo>
                  <a:lnTo>
                    <a:pt x="64" y="145"/>
                  </a:lnTo>
                  <a:lnTo>
                    <a:pt x="64" y="142"/>
                  </a:lnTo>
                  <a:lnTo>
                    <a:pt x="64" y="140"/>
                  </a:lnTo>
                  <a:lnTo>
                    <a:pt x="69" y="138"/>
                  </a:lnTo>
                  <a:lnTo>
                    <a:pt x="71" y="133"/>
                  </a:lnTo>
                  <a:lnTo>
                    <a:pt x="71" y="130"/>
                  </a:lnTo>
                  <a:lnTo>
                    <a:pt x="71" y="126"/>
                  </a:lnTo>
                  <a:lnTo>
                    <a:pt x="78" y="119"/>
                  </a:lnTo>
                  <a:lnTo>
                    <a:pt x="80" y="114"/>
                  </a:lnTo>
                  <a:lnTo>
                    <a:pt x="78" y="112"/>
                  </a:lnTo>
                  <a:lnTo>
                    <a:pt x="80" y="109"/>
                  </a:lnTo>
                  <a:lnTo>
                    <a:pt x="87" y="102"/>
                  </a:lnTo>
                  <a:lnTo>
                    <a:pt x="92" y="100"/>
                  </a:lnTo>
                  <a:lnTo>
                    <a:pt x="92" y="95"/>
                  </a:lnTo>
                  <a:lnTo>
                    <a:pt x="92" y="90"/>
                  </a:lnTo>
                  <a:lnTo>
                    <a:pt x="92" y="83"/>
                  </a:lnTo>
                  <a:lnTo>
                    <a:pt x="95" y="81"/>
                  </a:lnTo>
                  <a:lnTo>
                    <a:pt x="102" y="78"/>
                  </a:lnTo>
                  <a:lnTo>
                    <a:pt x="106" y="74"/>
                  </a:lnTo>
                  <a:lnTo>
                    <a:pt x="106" y="69"/>
                  </a:lnTo>
                  <a:lnTo>
                    <a:pt x="106" y="64"/>
                  </a:lnTo>
                  <a:lnTo>
                    <a:pt x="106" y="59"/>
                  </a:lnTo>
                  <a:lnTo>
                    <a:pt x="109" y="55"/>
                  </a:lnTo>
                  <a:lnTo>
                    <a:pt x="111" y="48"/>
                  </a:lnTo>
                  <a:lnTo>
                    <a:pt x="113" y="45"/>
                  </a:lnTo>
                  <a:lnTo>
                    <a:pt x="116" y="45"/>
                  </a:lnTo>
                  <a:lnTo>
                    <a:pt x="118" y="41"/>
                  </a:lnTo>
                  <a:lnTo>
                    <a:pt x="123" y="41"/>
                  </a:lnTo>
                  <a:lnTo>
                    <a:pt x="125" y="38"/>
                  </a:lnTo>
                  <a:lnTo>
                    <a:pt x="130" y="36"/>
                  </a:lnTo>
                  <a:lnTo>
                    <a:pt x="130" y="33"/>
                  </a:lnTo>
                  <a:lnTo>
                    <a:pt x="128" y="26"/>
                  </a:lnTo>
                  <a:lnTo>
                    <a:pt x="128" y="24"/>
                  </a:lnTo>
                  <a:lnTo>
                    <a:pt x="128" y="19"/>
                  </a:lnTo>
                  <a:lnTo>
                    <a:pt x="123" y="19"/>
                  </a:lnTo>
                  <a:lnTo>
                    <a:pt x="121" y="14"/>
                  </a:lnTo>
                  <a:lnTo>
                    <a:pt x="121" y="7"/>
                  </a:lnTo>
                  <a:lnTo>
                    <a:pt x="121" y="5"/>
                  </a:lnTo>
                  <a:lnTo>
                    <a:pt x="118" y="0"/>
                  </a:lnTo>
                  <a:lnTo>
                    <a:pt x="130" y="5"/>
                  </a:lnTo>
                  <a:lnTo>
                    <a:pt x="135" y="10"/>
                  </a:lnTo>
                  <a:lnTo>
                    <a:pt x="137" y="17"/>
                  </a:lnTo>
                  <a:lnTo>
                    <a:pt x="137" y="19"/>
                  </a:lnTo>
                  <a:lnTo>
                    <a:pt x="140" y="22"/>
                  </a:lnTo>
                  <a:lnTo>
                    <a:pt x="142" y="29"/>
                  </a:lnTo>
                  <a:lnTo>
                    <a:pt x="142" y="31"/>
                  </a:lnTo>
                  <a:lnTo>
                    <a:pt x="140" y="33"/>
                  </a:lnTo>
                  <a:lnTo>
                    <a:pt x="140" y="36"/>
                  </a:lnTo>
                  <a:lnTo>
                    <a:pt x="142" y="38"/>
                  </a:lnTo>
                  <a:lnTo>
                    <a:pt x="142" y="45"/>
                  </a:lnTo>
                  <a:lnTo>
                    <a:pt x="137" y="48"/>
                  </a:lnTo>
                  <a:lnTo>
                    <a:pt x="137" y="52"/>
                  </a:lnTo>
                  <a:lnTo>
                    <a:pt x="142" y="57"/>
                  </a:lnTo>
                  <a:lnTo>
                    <a:pt x="147" y="59"/>
                  </a:lnTo>
                  <a:lnTo>
                    <a:pt x="147" y="64"/>
                  </a:lnTo>
                  <a:lnTo>
                    <a:pt x="154" y="69"/>
                  </a:lnTo>
                  <a:lnTo>
                    <a:pt x="156" y="69"/>
                  </a:lnTo>
                  <a:lnTo>
                    <a:pt x="151" y="71"/>
                  </a:lnTo>
                  <a:lnTo>
                    <a:pt x="149" y="71"/>
                  </a:lnTo>
                  <a:lnTo>
                    <a:pt x="147" y="69"/>
                  </a:lnTo>
                  <a:lnTo>
                    <a:pt x="142" y="69"/>
                  </a:lnTo>
                  <a:lnTo>
                    <a:pt x="140" y="69"/>
                  </a:lnTo>
                  <a:lnTo>
                    <a:pt x="135" y="69"/>
                  </a:lnTo>
                  <a:lnTo>
                    <a:pt x="132" y="69"/>
                  </a:lnTo>
                  <a:lnTo>
                    <a:pt x="130" y="69"/>
                  </a:lnTo>
                  <a:lnTo>
                    <a:pt x="125" y="69"/>
                  </a:lnTo>
                  <a:lnTo>
                    <a:pt x="123" y="69"/>
                  </a:lnTo>
                  <a:lnTo>
                    <a:pt x="123" y="74"/>
                  </a:lnTo>
                  <a:lnTo>
                    <a:pt x="121" y="76"/>
                  </a:lnTo>
                  <a:lnTo>
                    <a:pt x="121" y="78"/>
                  </a:lnTo>
                  <a:lnTo>
                    <a:pt x="121" y="81"/>
                  </a:lnTo>
                  <a:lnTo>
                    <a:pt x="123" y="83"/>
                  </a:lnTo>
                  <a:lnTo>
                    <a:pt x="125" y="85"/>
                  </a:lnTo>
                  <a:lnTo>
                    <a:pt x="128" y="88"/>
                  </a:lnTo>
                  <a:lnTo>
                    <a:pt x="137" y="95"/>
                  </a:lnTo>
                  <a:lnTo>
                    <a:pt x="144" y="102"/>
                  </a:lnTo>
                  <a:lnTo>
                    <a:pt x="149" y="104"/>
                  </a:lnTo>
                  <a:lnTo>
                    <a:pt x="151" y="112"/>
                  </a:lnTo>
                  <a:lnTo>
                    <a:pt x="156" y="116"/>
                  </a:lnTo>
                  <a:lnTo>
                    <a:pt x="156" y="123"/>
                  </a:lnTo>
                  <a:lnTo>
                    <a:pt x="151" y="128"/>
                  </a:lnTo>
                  <a:lnTo>
                    <a:pt x="149" y="130"/>
                  </a:lnTo>
                  <a:lnTo>
                    <a:pt x="147" y="135"/>
                  </a:lnTo>
                  <a:lnTo>
                    <a:pt x="142" y="142"/>
                  </a:lnTo>
                  <a:lnTo>
                    <a:pt x="140" y="147"/>
                  </a:lnTo>
                  <a:lnTo>
                    <a:pt x="135" y="154"/>
                  </a:lnTo>
                  <a:lnTo>
                    <a:pt x="132" y="154"/>
                  </a:lnTo>
                  <a:lnTo>
                    <a:pt x="130" y="156"/>
                  </a:lnTo>
                  <a:lnTo>
                    <a:pt x="132" y="161"/>
                  </a:lnTo>
                  <a:lnTo>
                    <a:pt x="132" y="168"/>
                  </a:lnTo>
                  <a:lnTo>
                    <a:pt x="132" y="173"/>
                  </a:lnTo>
                  <a:lnTo>
                    <a:pt x="135" y="180"/>
                  </a:lnTo>
                  <a:lnTo>
                    <a:pt x="135" y="185"/>
                  </a:lnTo>
                  <a:lnTo>
                    <a:pt x="135" y="194"/>
                  </a:lnTo>
                  <a:lnTo>
                    <a:pt x="137" y="194"/>
                  </a:lnTo>
                  <a:lnTo>
                    <a:pt x="144" y="199"/>
                  </a:lnTo>
                  <a:lnTo>
                    <a:pt x="147" y="201"/>
                  </a:lnTo>
                  <a:lnTo>
                    <a:pt x="149" y="206"/>
                  </a:lnTo>
                  <a:lnTo>
                    <a:pt x="154" y="216"/>
                  </a:lnTo>
                  <a:lnTo>
                    <a:pt x="156" y="223"/>
                  </a:lnTo>
                  <a:lnTo>
                    <a:pt x="158" y="225"/>
                  </a:lnTo>
                  <a:lnTo>
                    <a:pt x="168" y="230"/>
                  </a:lnTo>
                  <a:lnTo>
                    <a:pt x="168" y="235"/>
                  </a:lnTo>
                  <a:lnTo>
                    <a:pt x="168" y="237"/>
                  </a:lnTo>
                  <a:lnTo>
                    <a:pt x="168" y="239"/>
                  </a:lnTo>
                  <a:lnTo>
                    <a:pt x="168" y="239"/>
                  </a:lnTo>
                  <a:lnTo>
                    <a:pt x="168" y="242"/>
                  </a:lnTo>
                  <a:lnTo>
                    <a:pt x="168" y="244"/>
                  </a:lnTo>
                  <a:lnTo>
                    <a:pt x="166" y="249"/>
                  </a:lnTo>
                  <a:lnTo>
                    <a:pt x="163" y="249"/>
                  </a:lnTo>
                  <a:lnTo>
                    <a:pt x="166" y="253"/>
                  </a:lnTo>
                  <a:lnTo>
                    <a:pt x="166" y="256"/>
                  </a:lnTo>
                  <a:lnTo>
                    <a:pt x="163" y="256"/>
                  </a:lnTo>
                  <a:lnTo>
                    <a:pt x="161" y="253"/>
                  </a:lnTo>
                  <a:lnTo>
                    <a:pt x="161" y="256"/>
                  </a:lnTo>
                  <a:lnTo>
                    <a:pt x="158" y="253"/>
                  </a:lnTo>
                  <a:lnTo>
                    <a:pt x="156" y="253"/>
                  </a:lnTo>
                  <a:lnTo>
                    <a:pt x="151" y="253"/>
                  </a:lnTo>
                  <a:lnTo>
                    <a:pt x="149" y="253"/>
                  </a:lnTo>
                  <a:lnTo>
                    <a:pt x="147" y="251"/>
                  </a:lnTo>
                  <a:lnTo>
                    <a:pt x="144" y="251"/>
                  </a:lnTo>
                  <a:lnTo>
                    <a:pt x="144" y="253"/>
                  </a:lnTo>
                  <a:lnTo>
                    <a:pt x="142" y="253"/>
                  </a:lnTo>
                  <a:lnTo>
                    <a:pt x="140" y="251"/>
                  </a:lnTo>
                  <a:lnTo>
                    <a:pt x="137" y="251"/>
                  </a:lnTo>
                  <a:lnTo>
                    <a:pt x="135" y="251"/>
                  </a:lnTo>
                  <a:lnTo>
                    <a:pt x="132" y="249"/>
                  </a:lnTo>
                  <a:lnTo>
                    <a:pt x="130" y="249"/>
                  </a:lnTo>
                  <a:lnTo>
                    <a:pt x="130" y="249"/>
                  </a:lnTo>
                  <a:lnTo>
                    <a:pt x="128" y="249"/>
                  </a:lnTo>
                  <a:lnTo>
                    <a:pt x="99" y="249"/>
                  </a:lnTo>
                  <a:lnTo>
                    <a:pt x="97" y="246"/>
                  </a:lnTo>
                  <a:lnTo>
                    <a:pt x="97" y="246"/>
                  </a:lnTo>
                  <a:lnTo>
                    <a:pt x="95" y="246"/>
                  </a:lnTo>
                  <a:lnTo>
                    <a:pt x="90" y="246"/>
                  </a:lnTo>
                  <a:lnTo>
                    <a:pt x="87" y="246"/>
                  </a:lnTo>
                  <a:lnTo>
                    <a:pt x="85" y="246"/>
                  </a:lnTo>
                  <a:lnTo>
                    <a:pt x="83" y="246"/>
                  </a:lnTo>
                  <a:lnTo>
                    <a:pt x="80" y="246"/>
                  </a:lnTo>
                  <a:lnTo>
                    <a:pt x="73" y="246"/>
                  </a:lnTo>
                  <a:lnTo>
                    <a:pt x="71" y="246"/>
                  </a:lnTo>
                  <a:lnTo>
                    <a:pt x="64" y="246"/>
                  </a:lnTo>
                  <a:lnTo>
                    <a:pt x="61" y="246"/>
                  </a:lnTo>
                  <a:lnTo>
                    <a:pt x="59" y="246"/>
                  </a:lnTo>
                  <a:lnTo>
                    <a:pt x="59" y="246"/>
                  </a:lnTo>
                  <a:lnTo>
                    <a:pt x="57" y="249"/>
                  </a:lnTo>
                  <a:lnTo>
                    <a:pt x="57" y="249"/>
                  </a:lnTo>
                  <a:lnTo>
                    <a:pt x="31" y="249"/>
                  </a:lnTo>
                  <a:lnTo>
                    <a:pt x="31" y="249"/>
                  </a:lnTo>
                  <a:lnTo>
                    <a:pt x="26" y="249"/>
                  </a:lnTo>
                  <a:lnTo>
                    <a:pt x="24" y="249"/>
                  </a:lnTo>
                  <a:lnTo>
                    <a:pt x="28" y="244"/>
                  </a:lnTo>
                  <a:lnTo>
                    <a:pt x="24" y="242"/>
                  </a:lnTo>
                  <a:lnTo>
                    <a:pt x="28" y="235"/>
                  </a:lnTo>
                  <a:lnTo>
                    <a:pt x="26" y="225"/>
                  </a:lnTo>
                  <a:lnTo>
                    <a:pt x="24" y="218"/>
                  </a:lnTo>
                  <a:lnTo>
                    <a:pt x="24" y="213"/>
                  </a:lnTo>
                  <a:lnTo>
                    <a:pt x="24" y="211"/>
                  </a:lnTo>
                  <a:lnTo>
                    <a:pt x="21" y="204"/>
                  </a:lnTo>
                  <a:lnTo>
                    <a:pt x="14" y="209"/>
                  </a:lnTo>
                  <a:lnTo>
                    <a:pt x="12" y="206"/>
                  </a:lnTo>
                  <a:lnTo>
                    <a:pt x="7" y="204"/>
                  </a:lnTo>
                  <a:lnTo>
                    <a:pt x="5" y="192"/>
                  </a:lnTo>
                  <a:lnTo>
                    <a:pt x="2" y="192"/>
                  </a:lnTo>
                  <a:lnTo>
                    <a:pt x="0" y="192"/>
                  </a:lnTo>
                  <a:lnTo>
                    <a:pt x="0" y="192"/>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02" name="Burundi">
              <a:extLst>
                <a:ext uri="{FF2B5EF4-FFF2-40B4-BE49-F238E27FC236}">
                  <a16:creationId xmlns:a16="http://schemas.microsoft.com/office/drawing/2014/main" xmlns="" id="{87FB29AD-4834-4ABC-9B55-7CCF595543BE}"/>
                </a:ext>
              </a:extLst>
            </p:cNvPr>
            <p:cNvSpPr>
              <a:spLocks/>
            </p:cNvSpPr>
            <p:nvPr/>
          </p:nvSpPr>
          <p:spPr bwMode="auto">
            <a:xfrm>
              <a:off x="6622036" y="4389714"/>
              <a:ext cx="51085" cy="62437"/>
            </a:xfrm>
            <a:custGeom>
              <a:avLst/>
              <a:gdLst>
                <a:gd name="T0" fmla="*/ 7 w 45"/>
                <a:gd name="T1" fmla="*/ 55 h 55"/>
                <a:gd name="T2" fmla="*/ 19 w 45"/>
                <a:gd name="T3" fmla="*/ 55 h 55"/>
                <a:gd name="T4" fmla="*/ 26 w 45"/>
                <a:gd name="T5" fmla="*/ 52 h 55"/>
                <a:gd name="T6" fmla="*/ 31 w 45"/>
                <a:gd name="T7" fmla="*/ 48 h 55"/>
                <a:gd name="T8" fmla="*/ 35 w 45"/>
                <a:gd name="T9" fmla="*/ 41 h 55"/>
                <a:gd name="T10" fmla="*/ 38 w 45"/>
                <a:gd name="T11" fmla="*/ 38 h 55"/>
                <a:gd name="T12" fmla="*/ 40 w 45"/>
                <a:gd name="T13" fmla="*/ 36 h 55"/>
                <a:gd name="T14" fmla="*/ 45 w 45"/>
                <a:gd name="T15" fmla="*/ 31 h 55"/>
                <a:gd name="T16" fmla="*/ 45 w 45"/>
                <a:gd name="T17" fmla="*/ 29 h 55"/>
                <a:gd name="T18" fmla="*/ 45 w 45"/>
                <a:gd name="T19" fmla="*/ 22 h 55"/>
                <a:gd name="T20" fmla="*/ 40 w 45"/>
                <a:gd name="T21" fmla="*/ 22 h 55"/>
                <a:gd name="T22" fmla="*/ 40 w 45"/>
                <a:gd name="T23" fmla="*/ 19 h 55"/>
                <a:gd name="T24" fmla="*/ 38 w 45"/>
                <a:gd name="T25" fmla="*/ 17 h 55"/>
                <a:gd name="T26" fmla="*/ 38 w 45"/>
                <a:gd name="T27" fmla="*/ 15 h 55"/>
                <a:gd name="T28" fmla="*/ 35 w 45"/>
                <a:gd name="T29" fmla="*/ 12 h 55"/>
                <a:gd name="T30" fmla="*/ 35 w 45"/>
                <a:gd name="T31" fmla="*/ 8 h 55"/>
                <a:gd name="T32" fmla="*/ 33 w 45"/>
                <a:gd name="T33" fmla="*/ 8 h 55"/>
                <a:gd name="T34" fmla="*/ 33 w 45"/>
                <a:gd name="T35" fmla="*/ 3 h 55"/>
                <a:gd name="T36" fmla="*/ 28 w 45"/>
                <a:gd name="T37" fmla="*/ 3 h 55"/>
                <a:gd name="T38" fmla="*/ 28 w 45"/>
                <a:gd name="T39" fmla="*/ 0 h 55"/>
                <a:gd name="T40" fmla="*/ 26 w 45"/>
                <a:gd name="T41" fmla="*/ 0 h 55"/>
                <a:gd name="T42" fmla="*/ 26 w 45"/>
                <a:gd name="T43" fmla="*/ 5 h 55"/>
                <a:gd name="T44" fmla="*/ 24 w 45"/>
                <a:gd name="T45" fmla="*/ 12 h 55"/>
                <a:gd name="T46" fmla="*/ 24 w 45"/>
                <a:gd name="T47" fmla="*/ 15 h 55"/>
                <a:gd name="T48" fmla="*/ 19 w 45"/>
                <a:gd name="T49" fmla="*/ 15 h 55"/>
                <a:gd name="T50" fmla="*/ 17 w 45"/>
                <a:gd name="T51" fmla="*/ 15 h 55"/>
                <a:gd name="T52" fmla="*/ 14 w 45"/>
                <a:gd name="T53" fmla="*/ 15 h 55"/>
                <a:gd name="T54" fmla="*/ 14 w 45"/>
                <a:gd name="T55" fmla="*/ 15 h 55"/>
                <a:gd name="T56" fmla="*/ 9 w 45"/>
                <a:gd name="T57" fmla="*/ 15 h 55"/>
                <a:gd name="T58" fmla="*/ 7 w 45"/>
                <a:gd name="T59" fmla="*/ 10 h 55"/>
                <a:gd name="T60" fmla="*/ 5 w 45"/>
                <a:gd name="T61" fmla="*/ 10 h 55"/>
                <a:gd name="T62" fmla="*/ 2 w 45"/>
                <a:gd name="T63" fmla="*/ 10 h 55"/>
                <a:gd name="T64" fmla="*/ 0 w 45"/>
                <a:gd name="T65" fmla="*/ 10 h 55"/>
                <a:gd name="T66" fmla="*/ 0 w 45"/>
                <a:gd name="T67" fmla="*/ 12 h 55"/>
                <a:gd name="T68" fmla="*/ 2 w 45"/>
                <a:gd name="T69" fmla="*/ 17 h 55"/>
                <a:gd name="T70" fmla="*/ 2 w 45"/>
                <a:gd name="T71" fmla="*/ 22 h 55"/>
                <a:gd name="T72" fmla="*/ 2 w 45"/>
                <a:gd name="T73" fmla="*/ 29 h 55"/>
                <a:gd name="T74" fmla="*/ 7 w 45"/>
                <a:gd name="T75" fmla="*/ 55 h 55"/>
                <a:gd name="T76" fmla="*/ 7 w 45"/>
                <a:gd name="T7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5" h="55">
                  <a:moveTo>
                    <a:pt x="7" y="55"/>
                  </a:moveTo>
                  <a:lnTo>
                    <a:pt x="19" y="55"/>
                  </a:lnTo>
                  <a:lnTo>
                    <a:pt x="26" y="52"/>
                  </a:lnTo>
                  <a:lnTo>
                    <a:pt x="31" y="48"/>
                  </a:lnTo>
                  <a:lnTo>
                    <a:pt x="35" y="41"/>
                  </a:lnTo>
                  <a:lnTo>
                    <a:pt x="38" y="38"/>
                  </a:lnTo>
                  <a:lnTo>
                    <a:pt x="40" y="36"/>
                  </a:lnTo>
                  <a:lnTo>
                    <a:pt x="45" y="31"/>
                  </a:lnTo>
                  <a:lnTo>
                    <a:pt x="45" y="29"/>
                  </a:lnTo>
                  <a:lnTo>
                    <a:pt x="45" y="22"/>
                  </a:lnTo>
                  <a:lnTo>
                    <a:pt x="40" y="22"/>
                  </a:lnTo>
                  <a:lnTo>
                    <a:pt x="40" y="19"/>
                  </a:lnTo>
                  <a:lnTo>
                    <a:pt x="38" y="17"/>
                  </a:lnTo>
                  <a:lnTo>
                    <a:pt x="38" y="15"/>
                  </a:lnTo>
                  <a:lnTo>
                    <a:pt x="35" y="12"/>
                  </a:lnTo>
                  <a:lnTo>
                    <a:pt x="35" y="8"/>
                  </a:lnTo>
                  <a:lnTo>
                    <a:pt x="33" y="8"/>
                  </a:lnTo>
                  <a:lnTo>
                    <a:pt x="33" y="3"/>
                  </a:lnTo>
                  <a:lnTo>
                    <a:pt x="28" y="3"/>
                  </a:lnTo>
                  <a:lnTo>
                    <a:pt x="28" y="0"/>
                  </a:lnTo>
                  <a:lnTo>
                    <a:pt x="26" y="0"/>
                  </a:lnTo>
                  <a:lnTo>
                    <a:pt x="26" y="5"/>
                  </a:lnTo>
                  <a:lnTo>
                    <a:pt x="24" y="12"/>
                  </a:lnTo>
                  <a:lnTo>
                    <a:pt x="24" y="15"/>
                  </a:lnTo>
                  <a:lnTo>
                    <a:pt x="19" y="15"/>
                  </a:lnTo>
                  <a:lnTo>
                    <a:pt x="17" y="15"/>
                  </a:lnTo>
                  <a:lnTo>
                    <a:pt x="14" y="15"/>
                  </a:lnTo>
                  <a:lnTo>
                    <a:pt x="14" y="15"/>
                  </a:lnTo>
                  <a:lnTo>
                    <a:pt x="9" y="15"/>
                  </a:lnTo>
                  <a:lnTo>
                    <a:pt x="7" y="10"/>
                  </a:lnTo>
                  <a:lnTo>
                    <a:pt x="5" y="10"/>
                  </a:lnTo>
                  <a:lnTo>
                    <a:pt x="2" y="10"/>
                  </a:lnTo>
                  <a:lnTo>
                    <a:pt x="0" y="10"/>
                  </a:lnTo>
                  <a:lnTo>
                    <a:pt x="0" y="12"/>
                  </a:lnTo>
                  <a:lnTo>
                    <a:pt x="2" y="17"/>
                  </a:lnTo>
                  <a:lnTo>
                    <a:pt x="2" y="22"/>
                  </a:lnTo>
                  <a:lnTo>
                    <a:pt x="2" y="29"/>
                  </a:lnTo>
                  <a:lnTo>
                    <a:pt x="7" y="55"/>
                  </a:lnTo>
                  <a:lnTo>
                    <a:pt x="7" y="5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03" name="Burkina Faso">
              <a:extLst>
                <a:ext uri="{FF2B5EF4-FFF2-40B4-BE49-F238E27FC236}">
                  <a16:creationId xmlns:a16="http://schemas.microsoft.com/office/drawing/2014/main" xmlns="" id="{0D7D7EDD-2183-43E9-8DC1-A58FC6E87154}"/>
                </a:ext>
              </a:extLst>
            </p:cNvPr>
            <p:cNvSpPr>
              <a:spLocks/>
            </p:cNvSpPr>
            <p:nvPr/>
          </p:nvSpPr>
          <p:spPr bwMode="auto">
            <a:xfrm>
              <a:off x="5760399" y="3941300"/>
              <a:ext cx="190718" cy="139633"/>
            </a:xfrm>
            <a:custGeom>
              <a:avLst/>
              <a:gdLst>
                <a:gd name="T0" fmla="*/ 2 w 168"/>
                <a:gd name="T1" fmla="*/ 97 h 123"/>
                <a:gd name="T2" fmla="*/ 0 w 168"/>
                <a:gd name="T3" fmla="*/ 90 h 123"/>
                <a:gd name="T4" fmla="*/ 5 w 168"/>
                <a:gd name="T5" fmla="*/ 83 h 123"/>
                <a:gd name="T6" fmla="*/ 7 w 168"/>
                <a:gd name="T7" fmla="*/ 76 h 123"/>
                <a:gd name="T8" fmla="*/ 19 w 168"/>
                <a:gd name="T9" fmla="*/ 59 h 123"/>
                <a:gd name="T10" fmla="*/ 24 w 168"/>
                <a:gd name="T11" fmla="*/ 50 h 123"/>
                <a:gd name="T12" fmla="*/ 31 w 168"/>
                <a:gd name="T13" fmla="*/ 40 h 123"/>
                <a:gd name="T14" fmla="*/ 40 w 168"/>
                <a:gd name="T15" fmla="*/ 36 h 123"/>
                <a:gd name="T16" fmla="*/ 54 w 168"/>
                <a:gd name="T17" fmla="*/ 33 h 123"/>
                <a:gd name="T18" fmla="*/ 69 w 168"/>
                <a:gd name="T19" fmla="*/ 22 h 123"/>
                <a:gd name="T20" fmla="*/ 90 w 168"/>
                <a:gd name="T21" fmla="*/ 7 h 123"/>
                <a:gd name="T22" fmla="*/ 109 w 168"/>
                <a:gd name="T23" fmla="*/ 3 h 123"/>
                <a:gd name="T24" fmla="*/ 121 w 168"/>
                <a:gd name="T25" fmla="*/ 3 h 123"/>
                <a:gd name="T26" fmla="*/ 125 w 168"/>
                <a:gd name="T27" fmla="*/ 5 h 123"/>
                <a:gd name="T28" fmla="*/ 123 w 168"/>
                <a:gd name="T29" fmla="*/ 12 h 123"/>
                <a:gd name="T30" fmla="*/ 121 w 168"/>
                <a:gd name="T31" fmla="*/ 24 h 123"/>
                <a:gd name="T32" fmla="*/ 142 w 168"/>
                <a:gd name="T33" fmla="*/ 48 h 123"/>
                <a:gd name="T34" fmla="*/ 161 w 168"/>
                <a:gd name="T35" fmla="*/ 48 h 123"/>
                <a:gd name="T36" fmla="*/ 163 w 168"/>
                <a:gd name="T37" fmla="*/ 52 h 123"/>
                <a:gd name="T38" fmla="*/ 165 w 168"/>
                <a:gd name="T39" fmla="*/ 57 h 123"/>
                <a:gd name="T40" fmla="*/ 168 w 168"/>
                <a:gd name="T41" fmla="*/ 69 h 123"/>
                <a:gd name="T42" fmla="*/ 168 w 168"/>
                <a:gd name="T43" fmla="*/ 71 h 123"/>
                <a:gd name="T44" fmla="*/ 161 w 168"/>
                <a:gd name="T45" fmla="*/ 78 h 123"/>
                <a:gd name="T46" fmla="*/ 151 w 168"/>
                <a:gd name="T47" fmla="*/ 81 h 123"/>
                <a:gd name="T48" fmla="*/ 147 w 168"/>
                <a:gd name="T49" fmla="*/ 85 h 123"/>
                <a:gd name="T50" fmla="*/ 144 w 168"/>
                <a:gd name="T51" fmla="*/ 93 h 123"/>
                <a:gd name="T52" fmla="*/ 137 w 168"/>
                <a:gd name="T53" fmla="*/ 97 h 123"/>
                <a:gd name="T54" fmla="*/ 111 w 168"/>
                <a:gd name="T55" fmla="*/ 90 h 123"/>
                <a:gd name="T56" fmla="*/ 111 w 168"/>
                <a:gd name="T57" fmla="*/ 90 h 123"/>
                <a:gd name="T58" fmla="*/ 99 w 168"/>
                <a:gd name="T59" fmla="*/ 93 h 123"/>
                <a:gd name="T60" fmla="*/ 80 w 168"/>
                <a:gd name="T61" fmla="*/ 95 h 123"/>
                <a:gd name="T62" fmla="*/ 61 w 168"/>
                <a:gd name="T63" fmla="*/ 95 h 123"/>
                <a:gd name="T64" fmla="*/ 54 w 168"/>
                <a:gd name="T65" fmla="*/ 102 h 123"/>
                <a:gd name="T66" fmla="*/ 57 w 168"/>
                <a:gd name="T67" fmla="*/ 109 h 123"/>
                <a:gd name="T68" fmla="*/ 59 w 168"/>
                <a:gd name="T69" fmla="*/ 123 h 123"/>
                <a:gd name="T70" fmla="*/ 52 w 168"/>
                <a:gd name="T71" fmla="*/ 121 h 123"/>
                <a:gd name="T72" fmla="*/ 45 w 168"/>
                <a:gd name="T73" fmla="*/ 123 h 123"/>
                <a:gd name="T74" fmla="*/ 33 w 168"/>
                <a:gd name="T75" fmla="*/ 121 h 123"/>
                <a:gd name="T76" fmla="*/ 26 w 168"/>
                <a:gd name="T77" fmla="*/ 114 h 123"/>
                <a:gd name="T78" fmla="*/ 19 w 168"/>
                <a:gd name="T79" fmla="*/ 114 h 123"/>
                <a:gd name="T80" fmla="*/ 7 w 168"/>
                <a:gd name="T81" fmla="*/ 109 h 123"/>
                <a:gd name="T82" fmla="*/ 0 w 168"/>
                <a:gd name="T83" fmla="*/ 10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123">
                  <a:moveTo>
                    <a:pt x="0" y="104"/>
                  </a:moveTo>
                  <a:lnTo>
                    <a:pt x="2" y="97"/>
                  </a:lnTo>
                  <a:lnTo>
                    <a:pt x="0" y="95"/>
                  </a:lnTo>
                  <a:lnTo>
                    <a:pt x="0" y="90"/>
                  </a:lnTo>
                  <a:lnTo>
                    <a:pt x="5" y="90"/>
                  </a:lnTo>
                  <a:lnTo>
                    <a:pt x="5" y="83"/>
                  </a:lnTo>
                  <a:lnTo>
                    <a:pt x="2" y="78"/>
                  </a:lnTo>
                  <a:lnTo>
                    <a:pt x="7" y="76"/>
                  </a:lnTo>
                  <a:lnTo>
                    <a:pt x="12" y="71"/>
                  </a:lnTo>
                  <a:lnTo>
                    <a:pt x="19" y="59"/>
                  </a:lnTo>
                  <a:lnTo>
                    <a:pt x="24" y="52"/>
                  </a:lnTo>
                  <a:lnTo>
                    <a:pt x="24" y="50"/>
                  </a:lnTo>
                  <a:lnTo>
                    <a:pt x="28" y="40"/>
                  </a:lnTo>
                  <a:lnTo>
                    <a:pt x="31" y="40"/>
                  </a:lnTo>
                  <a:lnTo>
                    <a:pt x="33" y="38"/>
                  </a:lnTo>
                  <a:lnTo>
                    <a:pt x="40" y="36"/>
                  </a:lnTo>
                  <a:lnTo>
                    <a:pt x="43" y="38"/>
                  </a:lnTo>
                  <a:lnTo>
                    <a:pt x="54" y="33"/>
                  </a:lnTo>
                  <a:lnTo>
                    <a:pt x="54" y="29"/>
                  </a:lnTo>
                  <a:lnTo>
                    <a:pt x="69" y="22"/>
                  </a:lnTo>
                  <a:lnTo>
                    <a:pt x="85" y="12"/>
                  </a:lnTo>
                  <a:lnTo>
                    <a:pt x="90" y="7"/>
                  </a:lnTo>
                  <a:lnTo>
                    <a:pt x="97" y="3"/>
                  </a:lnTo>
                  <a:lnTo>
                    <a:pt x="109" y="3"/>
                  </a:lnTo>
                  <a:lnTo>
                    <a:pt x="113" y="0"/>
                  </a:lnTo>
                  <a:lnTo>
                    <a:pt x="121" y="3"/>
                  </a:lnTo>
                  <a:lnTo>
                    <a:pt x="123" y="3"/>
                  </a:lnTo>
                  <a:lnTo>
                    <a:pt x="125" y="5"/>
                  </a:lnTo>
                  <a:lnTo>
                    <a:pt x="125" y="7"/>
                  </a:lnTo>
                  <a:lnTo>
                    <a:pt x="123" y="12"/>
                  </a:lnTo>
                  <a:lnTo>
                    <a:pt x="121" y="17"/>
                  </a:lnTo>
                  <a:lnTo>
                    <a:pt x="121" y="24"/>
                  </a:lnTo>
                  <a:lnTo>
                    <a:pt x="142" y="38"/>
                  </a:lnTo>
                  <a:lnTo>
                    <a:pt x="142" y="48"/>
                  </a:lnTo>
                  <a:lnTo>
                    <a:pt x="151" y="52"/>
                  </a:lnTo>
                  <a:lnTo>
                    <a:pt x="161" y="48"/>
                  </a:lnTo>
                  <a:lnTo>
                    <a:pt x="163" y="50"/>
                  </a:lnTo>
                  <a:lnTo>
                    <a:pt x="163" y="52"/>
                  </a:lnTo>
                  <a:lnTo>
                    <a:pt x="165" y="55"/>
                  </a:lnTo>
                  <a:lnTo>
                    <a:pt x="165" y="57"/>
                  </a:lnTo>
                  <a:lnTo>
                    <a:pt x="163" y="62"/>
                  </a:lnTo>
                  <a:lnTo>
                    <a:pt x="168" y="69"/>
                  </a:lnTo>
                  <a:lnTo>
                    <a:pt x="168" y="69"/>
                  </a:lnTo>
                  <a:lnTo>
                    <a:pt x="168" y="71"/>
                  </a:lnTo>
                  <a:lnTo>
                    <a:pt x="163" y="76"/>
                  </a:lnTo>
                  <a:lnTo>
                    <a:pt x="161" y="78"/>
                  </a:lnTo>
                  <a:lnTo>
                    <a:pt x="154" y="81"/>
                  </a:lnTo>
                  <a:lnTo>
                    <a:pt x="151" y="81"/>
                  </a:lnTo>
                  <a:lnTo>
                    <a:pt x="147" y="83"/>
                  </a:lnTo>
                  <a:lnTo>
                    <a:pt x="147" y="85"/>
                  </a:lnTo>
                  <a:lnTo>
                    <a:pt x="142" y="88"/>
                  </a:lnTo>
                  <a:lnTo>
                    <a:pt x="144" y="93"/>
                  </a:lnTo>
                  <a:lnTo>
                    <a:pt x="137" y="95"/>
                  </a:lnTo>
                  <a:lnTo>
                    <a:pt x="137" y="97"/>
                  </a:lnTo>
                  <a:lnTo>
                    <a:pt x="113" y="90"/>
                  </a:lnTo>
                  <a:lnTo>
                    <a:pt x="111" y="90"/>
                  </a:lnTo>
                  <a:lnTo>
                    <a:pt x="111" y="90"/>
                  </a:lnTo>
                  <a:lnTo>
                    <a:pt x="111" y="90"/>
                  </a:lnTo>
                  <a:lnTo>
                    <a:pt x="106" y="93"/>
                  </a:lnTo>
                  <a:lnTo>
                    <a:pt x="99" y="93"/>
                  </a:lnTo>
                  <a:lnTo>
                    <a:pt x="92" y="95"/>
                  </a:lnTo>
                  <a:lnTo>
                    <a:pt x="80" y="95"/>
                  </a:lnTo>
                  <a:lnTo>
                    <a:pt x="78" y="95"/>
                  </a:lnTo>
                  <a:lnTo>
                    <a:pt x="61" y="95"/>
                  </a:lnTo>
                  <a:lnTo>
                    <a:pt x="54" y="95"/>
                  </a:lnTo>
                  <a:lnTo>
                    <a:pt x="54" y="102"/>
                  </a:lnTo>
                  <a:lnTo>
                    <a:pt x="54" y="109"/>
                  </a:lnTo>
                  <a:lnTo>
                    <a:pt x="57" y="109"/>
                  </a:lnTo>
                  <a:lnTo>
                    <a:pt x="59" y="116"/>
                  </a:lnTo>
                  <a:lnTo>
                    <a:pt x="59" y="123"/>
                  </a:lnTo>
                  <a:lnTo>
                    <a:pt x="54" y="123"/>
                  </a:lnTo>
                  <a:lnTo>
                    <a:pt x="52" y="121"/>
                  </a:lnTo>
                  <a:lnTo>
                    <a:pt x="50" y="121"/>
                  </a:lnTo>
                  <a:lnTo>
                    <a:pt x="45" y="123"/>
                  </a:lnTo>
                  <a:lnTo>
                    <a:pt x="40" y="123"/>
                  </a:lnTo>
                  <a:lnTo>
                    <a:pt x="33" y="121"/>
                  </a:lnTo>
                  <a:lnTo>
                    <a:pt x="31" y="116"/>
                  </a:lnTo>
                  <a:lnTo>
                    <a:pt x="26" y="114"/>
                  </a:lnTo>
                  <a:lnTo>
                    <a:pt x="21" y="114"/>
                  </a:lnTo>
                  <a:lnTo>
                    <a:pt x="19" y="114"/>
                  </a:lnTo>
                  <a:lnTo>
                    <a:pt x="17" y="114"/>
                  </a:lnTo>
                  <a:lnTo>
                    <a:pt x="7" y="109"/>
                  </a:lnTo>
                  <a:lnTo>
                    <a:pt x="2" y="102"/>
                  </a:lnTo>
                  <a:lnTo>
                    <a:pt x="0" y="104"/>
                  </a:lnTo>
                  <a:lnTo>
                    <a:pt x="0" y="104"/>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04" name="Bulgaria">
              <a:extLst>
                <a:ext uri="{FF2B5EF4-FFF2-40B4-BE49-F238E27FC236}">
                  <a16:creationId xmlns:a16="http://schemas.microsoft.com/office/drawing/2014/main" xmlns="" id="{45E954BA-B675-4859-9078-B7A862427CD9}"/>
                </a:ext>
              </a:extLst>
            </p:cNvPr>
            <p:cNvSpPr>
              <a:spLocks/>
            </p:cNvSpPr>
            <p:nvPr/>
          </p:nvSpPr>
          <p:spPr bwMode="auto">
            <a:xfrm>
              <a:off x="6415425" y="3122802"/>
              <a:ext cx="147579" cy="93089"/>
            </a:xfrm>
            <a:custGeom>
              <a:avLst/>
              <a:gdLst>
                <a:gd name="T0" fmla="*/ 7 w 130"/>
                <a:gd name="T1" fmla="*/ 0 h 82"/>
                <a:gd name="T2" fmla="*/ 9 w 130"/>
                <a:gd name="T3" fmla="*/ 7 h 82"/>
                <a:gd name="T4" fmla="*/ 12 w 130"/>
                <a:gd name="T5" fmla="*/ 11 h 82"/>
                <a:gd name="T6" fmla="*/ 24 w 130"/>
                <a:gd name="T7" fmla="*/ 9 h 82"/>
                <a:gd name="T8" fmla="*/ 28 w 130"/>
                <a:gd name="T9" fmla="*/ 11 h 82"/>
                <a:gd name="T10" fmla="*/ 42 w 130"/>
                <a:gd name="T11" fmla="*/ 11 h 82"/>
                <a:gd name="T12" fmla="*/ 50 w 130"/>
                <a:gd name="T13" fmla="*/ 11 h 82"/>
                <a:gd name="T14" fmla="*/ 59 w 130"/>
                <a:gd name="T15" fmla="*/ 11 h 82"/>
                <a:gd name="T16" fmla="*/ 69 w 130"/>
                <a:gd name="T17" fmla="*/ 11 h 82"/>
                <a:gd name="T18" fmla="*/ 76 w 130"/>
                <a:gd name="T19" fmla="*/ 7 h 82"/>
                <a:gd name="T20" fmla="*/ 95 w 130"/>
                <a:gd name="T21" fmla="*/ 0 h 82"/>
                <a:gd name="T22" fmla="*/ 109 w 130"/>
                <a:gd name="T23" fmla="*/ 2 h 82"/>
                <a:gd name="T24" fmla="*/ 116 w 130"/>
                <a:gd name="T25" fmla="*/ 4 h 82"/>
                <a:gd name="T26" fmla="*/ 123 w 130"/>
                <a:gd name="T27" fmla="*/ 9 h 82"/>
                <a:gd name="T28" fmla="*/ 130 w 130"/>
                <a:gd name="T29" fmla="*/ 11 h 82"/>
                <a:gd name="T30" fmla="*/ 125 w 130"/>
                <a:gd name="T31" fmla="*/ 21 h 82"/>
                <a:gd name="T32" fmla="*/ 116 w 130"/>
                <a:gd name="T33" fmla="*/ 26 h 82"/>
                <a:gd name="T34" fmla="*/ 113 w 130"/>
                <a:gd name="T35" fmla="*/ 40 h 82"/>
                <a:gd name="T36" fmla="*/ 109 w 130"/>
                <a:gd name="T37" fmla="*/ 47 h 82"/>
                <a:gd name="T38" fmla="*/ 118 w 130"/>
                <a:gd name="T39" fmla="*/ 54 h 82"/>
                <a:gd name="T40" fmla="*/ 121 w 130"/>
                <a:gd name="T41" fmla="*/ 61 h 82"/>
                <a:gd name="T42" fmla="*/ 113 w 130"/>
                <a:gd name="T43" fmla="*/ 61 h 82"/>
                <a:gd name="T44" fmla="*/ 99 w 130"/>
                <a:gd name="T45" fmla="*/ 56 h 82"/>
                <a:gd name="T46" fmla="*/ 95 w 130"/>
                <a:gd name="T47" fmla="*/ 61 h 82"/>
                <a:gd name="T48" fmla="*/ 90 w 130"/>
                <a:gd name="T49" fmla="*/ 63 h 82"/>
                <a:gd name="T50" fmla="*/ 83 w 130"/>
                <a:gd name="T51" fmla="*/ 68 h 82"/>
                <a:gd name="T52" fmla="*/ 83 w 130"/>
                <a:gd name="T53" fmla="*/ 78 h 82"/>
                <a:gd name="T54" fmla="*/ 71 w 130"/>
                <a:gd name="T55" fmla="*/ 80 h 82"/>
                <a:gd name="T56" fmla="*/ 64 w 130"/>
                <a:gd name="T57" fmla="*/ 78 h 82"/>
                <a:gd name="T58" fmla="*/ 57 w 130"/>
                <a:gd name="T59" fmla="*/ 82 h 82"/>
                <a:gd name="T60" fmla="*/ 50 w 130"/>
                <a:gd name="T61" fmla="*/ 78 h 82"/>
                <a:gd name="T62" fmla="*/ 40 w 130"/>
                <a:gd name="T63" fmla="*/ 75 h 82"/>
                <a:gd name="T64" fmla="*/ 31 w 130"/>
                <a:gd name="T65" fmla="*/ 82 h 82"/>
                <a:gd name="T66" fmla="*/ 21 w 130"/>
                <a:gd name="T67" fmla="*/ 80 h 82"/>
                <a:gd name="T68" fmla="*/ 19 w 130"/>
                <a:gd name="T69" fmla="*/ 75 h 82"/>
                <a:gd name="T70" fmla="*/ 12 w 130"/>
                <a:gd name="T71" fmla="*/ 61 h 82"/>
                <a:gd name="T72" fmla="*/ 5 w 130"/>
                <a:gd name="T73" fmla="*/ 54 h 82"/>
                <a:gd name="T74" fmla="*/ 2 w 130"/>
                <a:gd name="T75" fmla="*/ 45 h 82"/>
                <a:gd name="T76" fmla="*/ 9 w 130"/>
                <a:gd name="T77" fmla="*/ 33 h 82"/>
                <a:gd name="T78" fmla="*/ 7 w 130"/>
                <a:gd name="T79" fmla="*/ 23 h 82"/>
                <a:gd name="T80" fmla="*/ 0 w 130"/>
                <a:gd name="T81" fmla="*/ 7 h 82"/>
                <a:gd name="T82" fmla="*/ 2 w 130"/>
                <a:gd name="T8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82">
                  <a:moveTo>
                    <a:pt x="2" y="0"/>
                  </a:moveTo>
                  <a:lnTo>
                    <a:pt x="7" y="0"/>
                  </a:lnTo>
                  <a:lnTo>
                    <a:pt x="12" y="2"/>
                  </a:lnTo>
                  <a:lnTo>
                    <a:pt x="9" y="7"/>
                  </a:lnTo>
                  <a:lnTo>
                    <a:pt x="9" y="9"/>
                  </a:lnTo>
                  <a:lnTo>
                    <a:pt x="12" y="11"/>
                  </a:lnTo>
                  <a:lnTo>
                    <a:pt x="16" y="9"/>
                  </a:lnTo>
                  <a:lnTo>
                    <a:pt x="24" y="9"/>
                  </a:lnTo>
                  <a:lnTo>
                    <a:pt x="26" y="11"/>
                  </a:lnTo>
                  <a:lnTo>
                    <a:pt x="28" y="11"/>
                  </a:lnTo>
                  <a:lnTo>
                    <a:pt x="35" y="14"/>
                  </a:lnTo>
                  <a:lnTo>
                    <a:pt x="42" y="11"/>
                  </a:lnTo>
                  <a:lnTo>
                    <a:pt x="45" y="11"/>
                  </a:lnTo>
                  <a:lnTo>
                    <a:pt x="50" y="11"/>
                  </a:lnTo>
                  <a:lnTo>
                    <a:pt x="54" y="11"/>
                  </a:lnTo>
                  <a:lnTo>
                    <a:pt x="59" y="11"/>
                  </a:lnTo>
                  <a:lnTo>
                    <a:pt x="66" y="14"/>
                  </a:lnTo>
                  <a:lnTo>
                    <a:pt x="69" y="11"/>
                  </a:lnTo>
                  <a:lnTo>
                    <a:pt x="76" y="9"/>
                  </a:lnTo>
                  <a:lnTo>
                    <a:pt x="76" y="7"/>
                  </a:lnTo>
                  <a:lnTo>
                    <a:pt x="90" y="0"/>
                  </a:lnTo>
                  <a:lnTo>
                    <a:pt x="95" y="0"/>
                  </a:lnTo>
                  <a:lnTo>
                    <a:pt x="102" y="0"/>
                  </a:lnTo>
                  <a:lnTo>
                    <a:pt x="109" y="2"/>
                  </a:lnTo>
                  <a:lnTo>
                    <a:pt x="111" y="7"/>
                  </a:lnTo>
                  <a:lnTo>
                    <a:pt x="116" y="4"/>
                  </a:lnTo>
                  <a:lnTo>
                    <a:pt x="123" y="7"/>
                  </a:lnTo>
                  <a:lnTo>
                    <a:pt x="123" y="9"/>
                  </a:lnTo>
                  <a:lnTo>
                    <a:pt x="128" y="9"/>
                  </a:lnTo>
                  <a:lnTo>
                    <a:pt x="130" y="11"/>
                  </a:lnTo>
                  <a:lnTo>
                    <a:pt x="128" y="18"/>
                  </a:lnTo>
                  <a:lnTo>
                    <a:pt x="125" y="21"/>
                  </a:lnTo>
                  <a:lnTo>
                    <a:pt x="121" y="21"/>
                  </a:lnTo>
                  <a:lnTo>
                    <a:pt x="116" y="26"/>
                  </a:lnTo>
                  <a:lnTo>
                    <a:pt x="116" y="35"/>
                  </a:lnTo>
                  <a:lnTo>
                    <a:pt x="113" y="40"/>
                  </a:lnTo>
                  <a:lnTo>
                    <a:pt x="109" y="45"/>
                  </a:lnTo>
                  <a:lnTo>
                    <a:pt x="109" y="47"/>
                  </a:lnTo>
                  <a:lnTo>
                    <a:pt x="113" y="49"/>
                  </a:lnTo>
                  <a:lnTo>
                    <a:pt x="118" y="54"/>
                  </a:lnTo>
                  <a:lnTo>
                    <a:pt x="121" y="61"/>
                  </a:lnTo>
                  <a:lnTo>
                    <a:pt x="121" y="61"/>
                  </a:lnTo>
                  <a:lnTo>
                    <a:pt x="116" y="59"/>
                  </a:lnTo>
                  <a:lnTo>
                    <a:pt x="113" y="61"/>
                  </a:lnTo>
                  <a:lnTo>
                    <a:pt x="106" y="56"/>
                  </a:lnTo>
                  <a:lnTo>
                    <a:pt x="99" y="56"/>
                  </a:lnTo>
                  <a:lnTo>
                    <a:pt x="97" y="59"/>
                  </a:lnTo>
                  <a:lnTo>
                    <a:pt x="95" y="61"/>
                  </a:lnTo>
                  <a:lnTo>
                    <a:pt x="90" y="63"/>
                  </a:lnTo>
                  <a:lnTo>
                    <a:pt x="90" y="63"/>
                  </a:lnTo>
                  <a:lnTo>
                    <a:pt x="87" y="63"/>
                  </a:lnTo>
                  <a:lnTo>
                    <a:pt x="83" y="68"/>
                  </a:lnTo>
                  <a:lnTo>
                    <a:pt x="83" y="73"/>
                  </a:lnTo>
                  <a:lnTo>
                    <a:pt x="83" y="78"/>
                  </a:lnTo>
                  <a:lnTo>
                    <a:pt x="80" y="80"/>
                  </a:lnTo>
                  <a:lnTo>
                    <a:pt x="71" y="80"/>
                  </a:lnTo>
                  <a:lnTo>
                    <a:pt x="66" y="80"/>
                  </a:lnTo>
                  <a:lnTo>
                    <a:pt x="64" y="78"/>
                  </a:lnTo>
                  <a:lnTo>
                    <a:pt x="59" y="78"/>
                  </a:lnTo>
                  <a:lnTo>
                    <a:pt x="57" y="82"/>
                  </a:lnTo>
                  <a:lnTo>
                    <a:pt x="52" y="80"/>
                  </a:lnTo>
                  <a:lnTo>
                    <a:pt x="50" y="78"/>
                  </a:lnTo>
                  <a:lnTo>
                    <a:pt x="45" y="78"/>
                  </a:lnTo>
                  <a:lnTo>
                    <a:pt x="40" y="75"/>
                  </a:lnTo>
                  <a:lnTo>
                    <a:pt x="35" y="80"/>
                  </a:lnTo>
                  <a:lnTo>
                    <a:pt x="31" y="82"/>
                  </a:lnTo>
                  <a:lnTo>
                    <a:pt x="24" y="82"/>
                  </a:lnTo>
                  <a:lnTo>
                    <a:pt x="21" y="80"/>
                  </a:lnTo>
                  <a:lnTo>
                    <a:pt x="21" y="80"/>
                  </a:lnTo>
                  <a:lnTo>
                    <a:pt x="19" y="75"/>
                  </a:lnTo>
                  <a:lnTo>
                    <a:pt x="19" y="71"/>
                  </a:lnTo>
                  <a:lnTo>
                    <a:pt x="12" y="61"/>
                  </a:lnTo>
                  <a:lnTo>
                    <a:pt x="5" y="54"/>
                  </a:lnTo>
                  <a:lnTo>
                    <a:pt x="5" y="54"/>
                  </a:lnTo>
                  <a:lnTo>
                    <a:pt x="5" y="49"/>
                  </a:lnTo>
                  <a:lnTo>
                    <a:pt x="2" y="45"/>
                  </a:lnTo>
                  <a:lnTo>
                    <a:pt x="2" y="40"/>
                  </a:lnTo>
                  <a:lnTo>
                    <a:pt x="9" y="33"/>
                  </a:lnTo>
                  <a:lnTo>
                    <a:pt x="12" y="28"/>
                  </a:lnTo>
                  <a:lnTo>
                    <a:pt x="7" y="23"/>
                  </a:lnTo>
                  <a:lnTo>
                    <a:pt x="2" y="16"/>
                  </a:lnTo>
                  <a:lnTo>
                    <a:pt x="0" y="7"/>
                  </a:lnTo>
                  <a:lnTo>
                    <a:pt x="2" y="4"/>
                  </a:lnTo>
                  <a:lnTo>
                    <a:pt x="2" y="0"/>
                  </a:lnTo>
                  <a:lnTo>
                    <a:pt x="2"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05" name="Brunei">
              <a:extLst>
                <a:ext uri="{FF2B5EF4-FFF2-40B4-BE49-F238E27FC236}">
                  <a16:creationId xmlns:a16="http://schemas.microsoft.com/office/drawing/2014/main" xmlns="" id="{C86CA816-FD65-4749-8FCD-3A6B35BEB6B0}"/>
                </a:ext>
              </a:extLst>
            </p:cNvPr>
            <p:cNvSpPr>
              <a:spLocks noEditPoints="1"/>
            </p:cNvSpPr>
            <p:nvPr/>
          </p:nvSpPr>
          <p:spPr bwMode="auto">
            <a:xfrm>
              <a:off x="8799399" y="4208078"/>
              <a:ext cx="29516" cy="23840"/>
            </a:xfrm>
            <a:custGeom>
              <a:avLst/>
              <a:gdLst>
                <a:gd name="T0" fmla="*/ 0 w 26"/>
                <a:gd name="T1" fmla="*/ 9 h 21"/>
                <a:gd name="T2" fmla="*/ 2 w 26"/>
                <a:gd name="T3" fmla="*/ 11 h 21"/>
                <a:gd name="T4" fmla="*/ 4 w 26"/>
                <a:gd name="T5" fmla="*/ 11 h 21"/>
                <a:gd name="T6" fmla="*/ 9 w 26"/>
                <a:gd name="T7" fmla="*/ 18 h 21"/>
                <a:gd name="T8" fmla="*/ 14 w 26"/>
                <a:gd name="T9" fmla="*/ 21 h 21"/>
                <a:gd name="T10" fmla="*/ 16 w 26"/>
                <a:gd name="T11" fmla="*/ 21 h 21"/>
                <a:gd name="T12" fmla="*/ 14 w 26"/>
                <a:gd name="T13" fmla="*/ 9 h 21"/>
                <a:gd name="T14" fmla="*/ 16 w 26"/>
                <a:gd name="T15" fmla="*/ 7 h 21"/>
                <a:gd name="T16" fmla="*/ 19 w 26"/>
                <a:gd name="T17" fmla="*/ 7 h 21"/>
                <a:gd name="T18" fmla="*/ 19 w 26"/>
                <a:gd name="T19" fmla="*/ 4 h 21"/>
                <a:gd name="T20" fmla="*/ 19 w 26"/>
                <a:gd name="T21" fmla="*/ 0 h 21"/>
                <a:gd name="T22" fmla="*/ 14 w 26"/>
                <a:gd name="T23" fmla="*/ 2 h 21"/>
                <a:gd name="T24" fmla="*/ 9 w 26"/>
                <a:gd name="T25" fmla="*/ 7 h 21"/>
                <a:gd name="T26" fmla="*/ 0 w 26"/>
                <a:gd name="T27" fmla="*/ 9 h 21"/>
                <a:gd name="T28" fmla="*/ 0 w 26"/>
                <a:gd name="T29" fmla="*/ 9 h 21"/>
                <a:gd name="T30" fmla="*/ 0 w 26"/>
                <a:gd name="T31" fmla="*/ 9 h 21"/>
                <a:gd name="T32" fmla="*/ 0 w 26"/>
                <a:gd name="T33" fmla="*/ 9 h 21"/>
                <a:gd name="T34" fmla="*/ 19 w 26"/>
                <a:gd name="T35" fmla="*/ 7 h 21"/>
                <a:gd name="T36" fmla="*/ 21 w 26"/>
                <a:gd name="T37" fmla="*/ 11 h 21"/>
                <a:gd name="T38" fmla="*/ 21 w 26"/>
                <a:gd name="T39" fmla="*/ 16 h 21"/>
                <a:gd name="T40" fmla="*/ 23 w 26"/>
                <a:gd name="T41" fmla="*/ 18 h 21"/>
                <a:gd name="T42" fmla="*/ 26 w 26"/>
                <a:gd name="T43" fmla="*/ 14 h 21"/>
                <a:gd name="T44" fmla="*/ 23 w 26"/>
                <a:gd name="T45" fmla="*/ 7 h 21"/>
                <a:gd name="T46" fmla="*/ 23 w 26"/>
                <a:gd name="T47" fmla="*/ 4 h 21"/>
                <a:gd name="T48" fmla="*/ 21 w 26"/>
                <a:gd name="T49" fmla="*/ 7 h 21"/>
                <a:gd name="T50" fmla="*/ 19 w 26"/>
                <a:gd name="T51" fmla="*/ 7 h 21"/>
                <a:gd name="T52" fmla="*/ 19 w 26"/>
                <a:gd name="T53"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21">
                  <a:moveTo>
                    <a:pt x="0" y="9"/>
                  </a:moveTo>
                  <a:lnTo>
                    <a:pt x="2" y="11"/>
                  </a:lnTo>
                  <a:lnTo>
                    <a:pt x="4" y="11"/>
                  </a:lnTo>
                  <a:lnTo>
                    <a:pt x="9" y="18"/>
                  </a:lnTo>
                  <a:lnTo>
                    <a:pt x="14" y="21"/>
                  </a:lnTo>
                  <a:lnTo>
                    <a:pt x="16" y="21"/>
                  </a:lnTo>
                  <a:lnTo>
                    <a:pt x="14" y="9"/>
                  </a:lnTo>
                  <a:lnTo>
                    <a:pt x="16" y="7"/>
                  </a:lnTo>
                  <a:lnTo>
                    <a:pt x="19" y="7"/>
                  </a:lnTo>
                  <a:lnTo>
                    <a:pt x="19" y="4"/>
                  </a:lnTo>
                  <a:lnTo>
                    <a:pt x="19" y="0"/>
                  </a:lnTo>
                  <a:lnTo>
                    <a:pt x="14" y="2"/>
                  </a:lnTo>
                  <a:lnTo>
                    <a:pt x="9" y="7"/>
                  </a:lnTo>
                  <a:lnTo>
                    <a:pt x="0" y="9"/>
                  </a:lnTo>
                  <a:lnTo>
                    <a:pt x="0" y="9"/>
                  </a:lnTo>
                  <a:lnTo>
                    <a:pt x="0" y="9"/>
                  </a:lnTo>
                  <a:lnTo>
                    <a:pt x="0" y="9"/>
                  </a:lnTo>
                  <a:close/>
                  <a:moveTo>
                    <a:pt x="19" y="7"/>
                  </a:moveTo>
                  <a:lnTo>
                    <a:pt x="21" y="11"/>
                  </a:lnTo>
                  <a:lnTo>
                    <a:pt x="21" y="16"/>
                  </a:lnTo>
                  <a:lnTo>
                    <a:pt x="23" y="18"/>
                  </a:lnTo>
                  <a:lnTo>
                    <a:pt x="26" y="14"/>
                  </a:lnTo>
                  <a:lnTo>
                    <a:pt x="23" y="7"/>
                  </a:lnTo>
                  <a:lnTo>
                    <a:pt x="23" y="4"/>
                  </a:lnTo>
                  <a:lnTo>
                    <a:pt x="21" y="7"/>
                  </a:lnTo>
                  <a:lnTo>
                    <a:pt x="19" y="7"/>
                  </a:lnTo>
                  <a:lnTo>
                    <a:pt x="19" y="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07" name="Botswana">
              <a:extLst>
                <a:ext uri="{FF2B5EF4-FFF2-40B4-BE49-F238E27FC236}">
                  <a16:creationId xmlns:a16="http://schemas.microsoft.com/office/drawing/2014/main" xmlns="" id="{355A0AFA-6FE1-422C-9B98-44F61E856EFD}"/>
                </a:ext>
              </a:extLst>
            </p:cNvPr>
            <p:cNvSpPr>
              <a:spLocks/>
            </p:cNvSpPr>
            <p:nvPr/>
          </p:nvSpPr>
          <p:spPr bwMode="auto">
            <a:xfrm>
              <a:off x="6380233" y="4792719"/>
              <a:ext cx="236127" cy="239533"/>
            </a:xfrm>
            <a:custGeom>
              <a:avLst/>
              <a:gdLst>
                <a:gd name="T0" fmla="*/ 121 w 208"/>
                <a:gd name="T1" fmla="*/ 5 h 211"/>
                <a:gd name="T2" fmla="*/ 123 w 208"/>
                <a:gd name="T3" fmla="*/ 12 h 211"/>
                <a:gd name="T4" fmla="*/ 130 w 208"/>
                <a:gd name="T5" fmla="*/ 17 h 211"/>
                <a:gd name="T6" fmla="*/ 135 w 208"/>
                <a:gd name="T7" fmla="*/ 24 h 211"/>
                <a:gd name="T8" fmla="*/ 137 w 208"/>
                <a:gd name="T9" fmla="*/ 33 h 211"/>
                <a:gd name="T10" fmla="*/ 144 w 208"/>
                <a:gd name="T11" fmla="*/ 38 h 211"/>
                <a:gd name="T12" fmla="*/ 159 w 208"/>
                <a:gd name="T13" fmla="*/ 55 h 211"/>
                <a:gd name="T14" fmla="*/ 163 w 208"/>
                <a:gd name="T15" fmla="*/ 59 h 211"/>
                <a:gd name="T16" fmla="*/ 168 w 208"/>
                <a:gd name="T17" fmla="*/ 64 h 211"/>
                <a:gd name="T18" fmla="*/ 170 w 208"/>
                <a:gd name="T19" fmla="*/ 76 h 211"/>
                <a:gd name="T20" fmla="*/ 178 w 208"/>
                <a:gd name="T21" fmla="*/ 86 h 211"/>
                <a:gd name="T22" fmla="*/ 187 w 208"/>
                <a:gd name="T23" fmla="*/ 90 h 211"/>
                <a:gd name="T24" fmla="*/ 201 w 208"/>
                <a:gd name="T25" fmla="*/ 95 h 211"/>
                <a:gd name="T26" fmla="*/ 206 w 208"/>
                <a:gd name="T27" fmla="*/ 97 h 211"/>
                <a:gd name="T28" fmla="*/ 206 w 208"/>
                <a:gd name="T29" fmla="*/ 102 h 211"/>
                <a:gd name="T30" fmla="*/ 199 w 208"/>
                <a:gd name="T31" fmla="*/ 107 h 211"/>
                <a:gd name="T32" fmla="*/ 194 w 208"/>
                <a:gd name="T33" fmla="*/ 114 h 211"/>
                <a:gd name="T34" fmla="*/ 185 w 208"/>
                <a:gd name="T35" fmla="*/ 116 h 211"/>
                <a:gd name="T36" fmla="*/ 175 w 208"/>
                <a:gd name="T37" fmla="*/ 121 h 211"/>
                <a:gd name="T38" fmla="*/ 168 w 208"/>
                <a:gd name="T39" fmla="*/ 126 h 211"/>
                <a:gd name="T40" fmla="*/ 161 w 208"/>
                <a:gd name="T41" fmla="*/ 130 h 211"/>
                <a:gd name="T42" fmla="*/ 152 w 208"/>
                <a:gd name="T43" fmla="*/ 145 h 211"/>
                <a:gd name="T44" fmla="*/ 149 w 208"/>
                <a:gd name="T45" fmla="*/ 152 h 211"/>
                <a:gd name="T46" fmla="*/ 142 w 208"/>
                <a:gd name="T47" fmla="*/ 157 h 211"/>
                <a:gd name="T48" fmla="*/ 137 w 208"/>
                <a:gd name="T49" fmla="*/ 161 h 211"/>
                <a:gd name="T50" fmla="*/ 128 w 208"/>
                <a:gd name="T51" fmla="*/ 166 h 211"/>
                <a:gd name="T52" fmla="*/ 123 w 208"/>
                <a:gd name="T53" fmla="*/ 178 h 211"/>
                <a:gd name="T54" fmla="*/ 123 w 208"/>
                <a:gd name="T55" fmla="*/ 185 h 211"/>
                <a:gd name="T56" fmla="*/ 114 w 208"/>
                <a:gd name="T57" fmla="*/ 185 h 211"/>
                <a:gd name="T58" fmla="*/ 102 w 208"/>
                <a:gd name="T59" fmla="*/ 187 h 211"/>
                <a:gd name="T60" fmla="*/ 85 w 208"/>
                <a:gd name="T61" fmla="*/ 183 h 211"/>
                <a:gd name="T62" fmla="*/ 73 w 208"/>
                <a:gd name="T63" fmla="*/ 178 h 211"/>
                <a:gd name="T64" fmla="*/ 57 w 208"/>
                <a:gd name="T65" fmla="*/ 192 h 211"/>
                <a:gd name="T66" fmla="*/ 45 w 208"/>
                <a:gd name="T67" fmla="*/ 204 h 211"/>
                <a:gd name="T68" fmla="*/ 31 w 208"/>
                <a:gd name="T69" fmla="*/ 209 h 211"/>
                <a:gd name="T70" fmla="*/ 17 w 208"/>
                <a:gd name="T71" fmla="*/ 209 h 211"/>
                <a:gd name="T72" fmla="*/ 14 w 208"/>
                <a:gd name="T73" fmla="*/ 199 h 211"/>
                <a:gd name="T74" fmla="*/ 7 w 208"/>
                <a:gd name="T75" fmla="*/ 173 h 211"/>
                <a:gd name="T76" fmla="*/ 0 w 208"/>
                <a:gd name="T77" fmla="*/ 168 h 211"/>
                <a:gd name="T78" fmla="*/ 24 w 208"/>
                <a:gd name="T79" fmla="*/ 97 h 211"/>
                <a:gd name="T80" fmla="*/ 66 w 208"/>
                <a:gd name="T81" fmla="*/ 12 h 211"/>
                <a:gd name="T82" fmla="*/ 76 w 208"/>
                <a:gd name="T83" fmla="*/ 10 h 211"/>
                <a:gd name="T84" fmla="*/ 81 w 208"/>
                <a:gd name="T85" fmla="*/ 15 h 211"/>
                <a:gd name="T86" fmla="*/ 81 w 208"/>
                <a:gd name="T87" fmla="*/ 19 h 211"/>
                <a:gd name="T88" fmla="*/ 97 w 208"/>
                <a:gd name="T89" fmla="*/ 5 h 211"/>
                <a:gd name="T90" fmla="*/ 104 w 208"/>
                <a:gd name="T91" fmla="*/ 7 h 211"/>
                <a:gd name="T92" fmla="*/ 121 w 208"/>
                <a:gd name="T93" fmla="*/ 0 h 211"/>
                <a:gd name="T94" fmla="*/ 121 w 208"/>
                <a:gd name="T9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8" h="211">
                  <a:moveTo>
                    <a:pt x="121" y="0"/>
                  </a:moveTo>
                  <a:lnTo>
                    <a:pt x="121" y="3"/>
                  </a:lnTo>
                  <a:lnTo>
                    <a:pt x="121" y="5"/>
                  </a:lnTo>
                  <a:lnTo>
                    <a:pt x="121" y="7"/>
                  </a:lnTo>
                  <a:lnTo>
                    <a:pt x="121" y="10"/>
                  </a:lnTo>
                  <a:lnTo>
                    <a:pt x="123" y="12"/>
                  </a:lnTo>
                  <a:lnTo>
                    <a:pt x="126" y="12"/>
                  </a:lnTo>
                  <a:lnTo>
                    <a:pt x="128" y="15"/>
                  </a:lnTo>
                  <a:lnTo>
                    <a:pt x="130" y="17"/>
                  </a:lnTo>
                  <a:lnTo>
                    <a:pt x="130" y="19"/>
                  </a:lnTo>
                  <a:lnTo>
                    <a:pt x="133" y="22"/>
                  </a:lnTo>
                  <a:lnTo>
                    <a:pt x="135" y="24"/>
                  </a:lnTo>
                  <a:lnTo>
                    <a:pt x="135" y="29"/>
                  </a:lnTo>
                  <a:lnTo>
                    <a:pt x="137" y="31"/>
                  </a:lnTo>
                  <a:lnTo>
                    <a:pt x="137" y="33"/>
                  </a:lnTo>
                  <a:lnTo>
                    <a:pt x="142" y="36"/>
                  </a:lnTo>
                  <a:lnTo>
                    <a:pt x="142" y="36"/>
                  </a:lnTo>
                  <a:lnTo>
                    <a:pt x="144" y="38"/>
                  </a:lnTo>
                  <a:lnTo>
                    <a:pt x="149" y="48"/>
                  </a:lnTo>
                  <a:lnTo>
                    <a:pt x="154" y="50"/>
                  </a:lnTo>
                  <a:lnTo>
                    <a:pt x="159" y="55"/>
                  </a:lnTo>
                  <a:lnTo>
                    <a:pt x="161" y="57"/>
                  </a:lnTo>
                  <a:lnTo>
                    <a:pt x="163" y="57"/>
                  </a:lnTo>
                  <a:lnTo>
                    <a:pt x="163" y="59"/>
                  </a:lnTo>
                  <a:lnTo>
                    <a:pt x="163" y="59"/>
                  </a:lnTo>
                  <a:lnTo>
                    <a:pt x="163" y="62"/>
                  </a:lnTo>
                  <a:lnTo>
                    <a:pt x="168" y="64"/>
                  </a:lnTo>
                  <a:lnTo>
                    <a:pt x="173" y="67"/>
                  </a:lnTo>
                  <a:lnTo>
                    <a:pt x="170" y="69"/>
                  </a:lnTo>
                  <a:lnTo>
                    <a:pt x="170" y="76"/>
                  </a:lnTo>
                  <a:lnTo>
                    <a:pt x="173" y="78"/>
                  </a:lnTo>
                  <a:lnTo>
                    <a:pt x="173" y="83"/>
                  </a:lnTo>
                  <a:lnTo>
                    <a:pt x="178" y="86"/>
                  </a:lnTo>
                  <a:lnTo>
                    <a:pt x="180" y="90"/>
                  </a:lnTo>
                  <a:lnTo>
                    <a:pt x="185" y="90"/>
                  </a:lnTo>
                  <a:lnTo>
                    <a:pt x="187" y="90"/>
                  </a:lnTo>
                  <a:lnTo>
                    <a:pt x="194" y="90"/>
                  </a:lnTo>
                  <a:lnTo>
                    <a:pt x="196" y="90"/>
                  </a:lnTo>
                  <a:lnTo>
                    <a:pt x="201" y="95"/>
                  </a:lnTo>
                  <a:lnTo>
                    <a:pt x="204" y="95"/>
                  </a:lnTo>
                  <a:lnTo>
                    <a:pt x="206" y="95"/>
                  </a:lnTo>
                  <a:lnTo>
                    <a:pt x="206" y="97"/>
                  </a:lnTo>
                  <a:lnTo>
                    <a:pt x="206" y="100"/>
                  </a:lnTo>
                  <a:lnTo>
                    <a:pt x="208" y="102"/>
                  </a:lnTo>
                  <a:lnTo>
                    <a:pt x="206" y="102"/>
                  </a:lnTo>
                  <a:lnTo>
                    <a:pt x="204" y="104"/>
                  </a:lnTo>
                  <a:lnTo>
                    <a:pt x="201" y="104"/>
                  </a:lnTo>
                  <a:lnTo>
                    <a:pt x="199" y="107"/>
                  </a:lnTo>
                  <a:lnTo>
                    <a:pt x="199" y="109"/>
                  </a:lnTo>
                  <a:lnTo>
                    <a:pt x="196" y="112"/>
                  </a:lnTo>
                  <a:lnTo>
                    <a:pt x="194" y="114"/>
                  </a:lnTo>
                  <a:lnTo>
                    <a:pt x="192" y="116"/>
                  </a:lnTo>
                  <a:lnTo>
                    <a:pt x="187" y="116"/>
                  </a:lnTo>
                  <a:lnTo>
                    <a:pt x="185" y="116"/>
                  </a:lnTo>
                  <a:lnTo>
                    <a:pt x="185" y="116"/>
                  </a:lnTo>
                  <a:lnTo>
                    <a:pt x="180" y="116"/>
                  </a:lnTo>
                  <a:lnTo>
                    <a:pt x="175" y="121"/>
                  </a:lnTo>
                  <a:lnTo>
                    <a:pt x="173" y="123"/>
                  </a:lnTo>
                  <a:lnTo>
                    <a:pt x="168" y="123"/>
                  </a:lnTo>
                  <a:lnTo>
                    <a:pt x="168" y="126"/>
                  </a:lnTo>
                  <a:lnTo>
                    <a:pt x="166" y="128"/>
                  </a:lnTo>
                  <a:lnTo>
                    <a:pt x="163" y="130"/>
                  </a:lnTo>
                  <a:lnTo>
                    <a:pt x="161" y="130"/>
                  </a:lnTo>
                  <a:lnTo>
                    <a:pt x="159" y="130"/>
                  </a:lnTo>
                  <a:lnTo>
                    <a:pt x="152" y="140"/>
                  </a:lnTo>
                  <a:lnTo>
                    <a:pt x="152" y="145"/>
                  </a:lnTo>
                  <a:lnTo>
                    <a:pt x="152" y="147"/>
                  </a:lnTo>
                  <a:lnTo>
                    <a:pt x="152" y="149"/>
                  </a:lnTo>
                  <a:lnTo>
                    <a:pt x="149" y="152"/>
                  </a:lnTo>
                  <a:lnTo>
                    <a:pt x="147" y="154"/>
                  </a:lnTo>
                  <a:lnTo>
                    <a:pt x="144" y="154"/>
                  </a:lnTo>
                  <a:lnTo>
                    <a:pt x="142" y="157"/>
                  </a:lnTo>
                  <a:lnTo>
                    <a:pt x="142" y="159"/>
                  </a:lnTo>
                  <a:lnTo>
                    <a:pt x="140" y="161"/>
                  </a:lnTo>
                  <a:lnTo>
                    <a:pt x="137" y="161"/>
                  </a:lnTo>
                  <a:lnTo>
                    <a:pt x="135" y="164"/>
                  </a:lnTo>
                  <a:lnTo>
                    <a:pt x="133" y="164"/>
                  </a:lnTo>
                  <a:lnTo>
                    <a:pt x="128" y="166"/>
                  </a:lnTo>
                  <a:lnTo>
                    <a:pt x="126" y="168"/>
                  </a:lnTo>
                  <a:lnTo>
                    <a:pt x="126" y="175"/>
                  </a:lnTo>
                  <a:lnTo>
                    <a:pt x="123" y="178"/>
                  </a:lnTo>
                  <a:lnTo>
                    <a:pt x="123" y="180"/>
                  </a:lnTo>
                  <a:lnTo>
                    <a:pt x="123" y="185"/>
                  </a:lnTo>
                  <a:lnTo>
                    <a:pt x="123" y="185"/>
                  </a:lnTo>
                  <a:lnTo>
                    <a:pt x="118" y="190"/>
                  </a:lnTo>
                  <a:lnTo>
                    <a:pt x="116" y="187"/>
                  </a:lnTo>
                  <a:lnTo>
                    <a:pt x="114" y="185"/>
                  </a:lnTo>
                  <a:lnTo>
                    <a:pt x="111" y="187"/>
                  </a:lnTo>
                  <a:lnTo>
                    <a:pt x="104" y="187"/>
                  </a:lnTo>
                  <a:lnTo>
                    <a:pt x="102" y="187"/>
                  </a:lnTo>
                  <a:lnTo>
                    <a:pt x="97" y="187"/>
                  </a:lnTo>
                  <a:lnTo>
                    <a:pt x="92" y="187"/>
                  </a:lnTo>
                  <a:lnTo>
                    <a:pt x="85" y="183"/>
                  </a:lnTo>
                  <a:lnTo>
                    <a:pt x="83" y="183"/>
                  </a:lnTo>
                  <a:lnTo>
                    <a:pt x="81" y="180"/>
                  </a:lnTo>
                  <a:lnTo>
                    <a:pt x="73" y="178"/>
                  </a:lnTo>
                  <a:lnTo>
                    <a:pt x="66" y="178"/>
                  </a:lnTo>
                  <a:lnTo>
                    <a:pt x="62" y="185"/>
                  </a:lnTo>
                  <a:lnTo>
                    <a:pt x="57" y="192"/>
                  </a:lnTo>
                  <a:lnTo>
                    <a:pt x="55" y="197"/>
                  </a:lnTo>
                  <a:lnTo>
                    <a:pt x="45" y="199"/>
                  </a:lnTo>
                  <a:lnTo>
                    <a:pt x="45" y="204"/>
                  </a:lnTo>
                  <a:lnTo>
                    <a:pt x="40" y="206"/>
                  </a:lnTo>
                  <a:lnTo>
                    <a:pt x="36" y="206"/>
                  </a:lnTo>
                  <a:lnTo>
                    <a:pt x="31" y="209"/>
                  </a:lnTo>
                  <a:lnTo>
                    <a:pt x="26" y="209"/>
                  </a:lnTo>
                  <a:lnTo>
                    <a:pt x="24" y="211"/>
                  </a:lnTo>
                  <a:lnTo>
                    <a:pt x="17" y="209"/>
                  </a:lnTo>
                  <a:lnTo>
                    <a:pt x="12" y="211"/>
                  </a:lnTo>
                  <a:lnTo>
                    <a:pt x="12" y="206"/>
                  </a:lnTo>
                  <a:lnTo>
                    <a:pt x="14" y="199"/>
                  </a:lnTo>
                  <a:lnTo>
                    <a:pt x="14" y="192"/>
                  </a:lnTo>
                  <a:lnTo>
                    <a:pt x="10" y="180"/>
                  </a:lnTo>
                  <a:lnTo>
                    <a:pt x="7" y="173"/>
                  </a:lnTo>
                  <a:lnTo>
                    <a:pt x="0" y="168"/>
                  </a:lnTo>
                  <a:lnTo>
                    <a:pt x="0" y="168"/>
                  </a:lnTo>
                  <a:lnTo>
                    <a:pt x="0" y="168"/>
                  </a:lnTo>
                  <a:lnTo>
                    <a:pt x="0" y="168"/>
                  </a:lnTo>
                  <a:lnTo>
                    <a:pt x="3" y="97"/>
                  </a:lnTo>
                  <a:lnTo>
                    <a:pt x="24" y="97"/>
                  </a:lnTo>
                  <a:lnTo>
                    <a:pt x="26" y="17"/>
                  </a:lnTo>
                  <a:lnTo>
                    <a:pt x="43" y="17"/>
                  </a:lnTo>
                  <a:lnTo>
                    <a:pt x="66" y="12"/>
                  </a:lnTo>
                  <a:lnTo>
                    <a:pt x="71" y="10"/>
                  </a:lnTo>
                  <a:lnTo>
                    <a:pt x="76" y="10"/>
                  </a:lnTo>
                  <a:lnTo>
                    <a:pt x="76" y="10"/>
                  </a:lnTo>
                  <a:lnTo>
                    <a:pt x="78" y="10"/>
                  </a:lnTo>
                  <a:lnTo>
                    <a:pt x="78" y="15"/>
                  </a:lnTo>
                  <a:lnTo>
                    <a:pt x="81" y="15"/>
                  </a:lnTo>
                  <a:lnTo>
                    <a:pt x="78" y="17"/>
                  </a:lnTo>
                  <a:lnTo>
                    <a:pt x="78" y="19"/>
                  </a:lnTo>
                  <a:lnTo>
                    <a:pt x="81" y="19"/>
                  </a:lnTo>
                  <a:lnTo>
                    <a:pt x="88" y="15"/>
                  </a:lnTo>
                  <a:lnTo>
                    <a:pt x="92" y="10"/>
                  </a:lnTo>
                  <a:lnTo>
                    <a:pt x="97" y="5"/>
                  </a:lnTo>
                  <a:lnTo>
                    <a:pt x="102" y="5"/>
                  </a:lnTo>
                  <a:lnTo>
                    <a:pt x="102" y="7"/>
                  </a:lnTo>
                  <a:lnTo>
                    <a:pt x="104" y="7"/>
                  </a:lnTo>
                  <a:lnTo>
                    <a:pt x="109" y="5"/>
                  </a:lnTo>
                  <a:lnTo>
                    <a:pt x="116" y="3"/>
                  </a:lnTo>
                  <a:lnTo>
                    <a:pt x="121" y="0"/>
                  </a:lnTo>
                  <a:lnTo>
                    <a:pt x="121" y="0"/>
                  </a:lnTo>
                  <a:lnTo>
                    <a:pt x="121" y="0"/>
                  </a:lnTo>
                  <a:lnTo>
                    <a:pt x="121" y="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08" name="Bosnia and Herzegovina">
              <a:extLst>
                <a:ext uri="{FF2B5EF4-FFF2-40B4-BE49-F238E27FC236}">
                  <a16:creationId xmlns:a16="http://schemas.microsoft.com/office/drawing/2014/main" xmlns="" id="{A0DA7BB3-0649-4FCA-89CF-132049DFB7F4}"/>
                </a:ext>
              </a:extLst>
            </p:cNvPr>
            <p:cNvSpPr>
              <a:spLocks/>
            </p:cNvSpPr>
            <p:nvPr/>
          </p:nvSpPr>
          <p:spPr bwMode="auto">
            <a:xfrm>
              <a:off x="6251952" y="3093286"/>
              <a:ext cx="93089" cy="82871"/>
            </a:xfrm>
            <a:custGeom>
              <a:avLst/>
              <a:gdLst>
                <a:gd name="T0" fmla="*/ 42 w 82"/>
                <a:gd name="T1" fmla="*/ 61 h 73"/>
                <a:gd name="T2" fmla="*/ 9 w 82"/>
                <a:gd name="T3" fmla="*/ 28 h 73"/>
                <a:gd name="T4" fmla="*/ 9 w 82"/>
                <a:gd name="T5" fmla="*/ 23 h 73"/>
                <a:gd name="T6" fmla="*/ 7 w 82"/>
                <a:gd name="T7" fmla="*/ 16 h 73"/>
                <a:gd name="T8" fmla="*/ 0 w 82"/>
                <a:gd name="T9" fmla="*/ 11 h 73"/>
                <a:gd name="T10" fmla="*/ 0 w 82"/>
                <a:gd name="T11" fmla="*/ 7 h 73"/>
                <a:gd name="T12" fmla="*/ 2 w 82"/>
                <a:gd name="T13" fmla="*/ 0 h 73"/>
                <a:gd name="T14" fmla="*/ 9 w 82"/>
                <a:gd name="T15" fmla="*/ 7 h 73"/>
                <a:gd name="T16" fmla="*/ 12 w 82"/>
                <a:gd name="T17" fmla="*/ 2 h 73"/>
                <a:gd name="T18" fmla="*/ 19 w 82"/>
                <a:gd name="T19" fmla="*/ 2 h 73"/>
                <a:gd name="T20" fmla="*/ 26 w 82"/>
                <a:gd name="T21" fmla="*/ 2 h 73"/>
                <a:gd name="T22" fmla="*/ 30 w 82"/>
                <a:gd name="T23" fmla="*/ 0 h 73"/>
                <a:gd name="T24" fmla="*/ 35 w 82"/>
                <a:gd name="T25" fmla="*/ 2 h 73"/>
                <a:gd name="T26" fmla="*/ 45 w 82"/>
                <a:gd name="T27" fmla="*/ 2 h 73"/>
                <a:gd name="T28" fmla="*/ 52 w 82"/>
                <a:gd name="T29" fmla="*/ 2 h 73"/>
                <a:gd name="T30" fmla="*/ 59 w 82"/>
                <a:gd name="T31" fmla="*/ 4 h 73"/>
                <a:gd name="T32" fmla="*/ 68 w 82"/>
                <a:gd name="T33" fmla="*/ 9 h 73"/>
                <a:gd name="T34" fmla="*/ 73 w 82"/>
                <a:gd name="T35" fmla="*/ 9 h 73"/>
                <a:gd name="T36" fmla="*/ 75 w 82"/>
                <a:gd name="T37" fmla="*/ 14 h 73"/>
                <a:gd name="T38" fmla="*/ 71 w 82"/>
                <a:gd name="T39" fmla="*/ 26 h 73"/>
                <a:gd name="T40" fmla="*/ 80 w 82"/>
                <a:gd name="T41" fmla="*/ 30 h 73"/>
                <a:gd name="T42" fmla="*/ 80 w 82"/>
                <a:gd name="T43" fmla="*/ 35 h 73"/>
                <a:gd name="T44" fmla="*/ 75 w 82"/>
                <a:gd name="T45" fmla="*/ 35 h 73"/>
                <a:gd name="T46" fmla="*/ 80 w 82"/>
                <a:gd name="T47" fmla="*/ 44 h 73"/>
                <a:gd name="T48" fmla="*/ 75 w 82"/>
                <a:gd name="T49" fmla="*/ 47 h 73"/>
                <a:gd name="T50" fmla="*/ 68 w 82"/>
                <a:gd name="T51" fmla="*/ 44 h 73"/>
                <a:gd name="T52" fmla="*/ 71 w 82"/>
                <a:gd name="T53" fmla="*/ 52 h 73"/>
                <a:gd name="T54" fmla="*/ 71 w 82"/>
                <a:gd name="T55" fmla="*/ 56 h 73"/>
                <a:gd name="T56" fmla="*/ 64 w 82"/>
                <a:gd name="T57" fmla="*/ 61 h 73"/>
                <a:gd name="T58" fmla="*/ 61 w 82"/>
                <a:gd name="T59" fmla="*/ 71 h 73"/>
                <a:gd name="T60" fmla="*/ 54 w 82"/>
                <a:gd name="T61" fmla="*/ 66 h 73"/>
                <a:gd name="T62" fmla="*/ 45 w 82"/>
                <a:gd name="T63" fmla="*/ 66 h 73"/>
                <a:gd name="T64" fmla="*/ 42 w 82"/>
                <a:gd name="T65"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73">
                  <a:moveTo>
                    <a:pt x="42" y="66"/>
                  </a:moveTo>
                  <a:lnTo>
                    <a:pt x="42" y="61"/>
                  </a:lnTo>
                  <a:lnTo>
                    <a:pt x="28" y="44"/>
                  </a:lnTo>
                  <a:lnTo>
                    <a:pt x="9" y="28"/>
                  </a:lnTo>
                  <a:lnTo>
                    <a:pt x="9" y="26"/>
                  </a:lnTo>
                  <a:lnTo>
                    <a:pt x="9" y="23"/>
                  </a:lnTo>
                  <a:lnTo>
                    <a:pt x="7" y="21"/>
                  </a:lnTo>
                  <a:lnTo>
                    <a:pt x="7" y="16"/>
                  </a:lnTo>
                  <a:lnTo>
                    <a:pt x="2" y="11"/>
                  </a:lnTo>
                  <a:lnTo>
                    <a:pt x="0" y="11"/>
                  </a:lnTo>
                  <a:lnTo>
                    <a:pt x="0" y="9"/>
                  </a:lnTo>
                  <a:lnTo>
                    <a:pt x="0" y="7"/>
                  </a:lnTo>
                  <a:lnTo>
                    <a:pt x="0" y="0"/>
                  </a:lnTo>
                  <a:lnTo>
                    <a:pt x="2" y="0"/>
                  </a:lnTo>
                  <a:lnTo>
                    <a:pt x="7" y="2"/>
                  </a:lnTo>
                  <a:lnTo>
                    <a:pt x="9" y="7"/>
                  </a:lnTo>
                  <a:lnTo>
                    <a:pt x="12" y="4"/>
                  </a:lnTo>
                  <a:lnTo>
                    <a:pt x="12" y="2"/>
                  </a:lnTo>
                  <a:lnTo>
                    <a:pt x="16" y="2"/>
                  </a:lnTo>
                  <a:lnTo>
                    <a:pt x="19" y="2"/>
                  </a:lnTo>
                  <a:lnTo>
                    <a:pt x="21" y="0"/>
                  </a:lnTo>
                  <a:lnTo>
                    <a:pt x="26" y="2"/>
                  </a:lnTo>
                  <a:lnTo>
                    <a:pt x="28" y="0"/>
                  </a:lnTo>
                  <a:lnTo>
                    <a:pt x="30" y="0"/>
                  </a:lnTo>
                  <a:lnTo>
                    <a:pt x="33" y="4"/>
                  </a:lnTo>
                  <a:lnTo>
                    <a:pt x="35" y="2"/>
                  </a:lnTo>
                  <a:lnTo>
                    <a:pt x="40" y="4"/>
                  </a:lnTo>
                  <a:lnTo>
                    <a:pt x="45" y="2"/>
                  </a:lnTo>
                  <a:lnTo>
                    <a:pt x="45" y="4"/>
                  </a:lnTo>
                  <a:lnTo>
                    <a:pt x="52" y="2"/>
                  </a:lnTo>
                  <a:lnTo>
                    <a:pt x="54" y="4"/>
                  </a:lnTo>
                  <a:lnTo>
                    <a:pt x="59" y="4"/>
                  </a:lnTo>
                  <a:lnTo>
                    <a:pt x="64" y="7"/>
                  </a:lnTo>
                  <a:lnTo>
                    <a:pt x="68" y="9"/>
                  </a:lnTo>
                  <a:lnTo>
                    <a:pt x="71" y="11"/>
                  </a:lnTo>
                  <a:lnTo>
                    <a:pt x="73" y="9"/>
                  </a:lnTo>
                  <a:lnTo>
                    <a:pt x="75" y="9"/>
                  </a:lnTo>
                  <a:lnTo>
                    <a:pt x="75" y="14"/>
                  </a:lnTo>
                  <a:lnTo>
                    <a:pt x="71" y="21"/>
                  </a:lnTo>
                  <a:lnTo>
                    <a:pt x="71" y="26"/>
                  </a:lnTo>
                  <a:lnTo>
                    <a:pt x="78" y="30"/>
                  </a:lnTo>
                  <a:lnTo>
                    <a:pt x="80" y="30"/>
                  </a:lnTo>
                  <a:lnTo>
                    <a:pt x="82" y="33"/>
                  </a:lnTo>
                  <a:lnTo>
                    <a:pt x="80" y="35"/>
                  </a:lnTo>
                  <a:lnTo>
                    <a:pt x="78" y="33"/>
                  </a:lnTo>
                  <a:lnTo>
                    <a:pt x="75" y="35"/>
                  </a:lnTo>
                  <a:lnTo>
                    <a:pt x="75" y="40"/>
                  </a:lnTo>
                  <a:lnTo>
                    <a:pt x="80" y="44"/>
                  </a:lnTo>
                  <a:lnTo>
                    <a:pt x="78" y="47"/>
                  </a:lnTo>
                  <a:lnTo>
                    <a:pt x="75" y="47"/>
                  </a:lnTo>
                  <a:lnTo>
                    <a:pt x="71" y="42"/>
                  </a:lnTo>
                  <a:lnTo>
                    <a:pt x="68" y="44"/>
                  </a:lnTo>
                  <a:lnTo>
                    <a:pt x="68" y="49"/>
                  </a:lnTo>
                  <a:lnTo>
                    <a:pt x="71" y="52"/>
                  </a:lnTo>
                  <a:lnTo>
                    <a:pt x="73" y="54"/>
                  </a:lnTo>
                  <a:lnTo>
                    <a:pt x="71" y="56"/>
                  </a:lnTo>
                  <a:lnTo>
                    <a:pt x="66" y="56"/>
                  </a:lnTo>
                  <a:lnTo>
                    <a:pt x="64" y="61"/>
                  </a:lnTo>
                  <a:lnTo>
                    <a:pt x="64" y="66"/>
                  </a:lnTo>
                  <a:lnTo>
                    <a:pt x="61" y="71"/>
                  </a:lnTo>
                  <a:lnTo>
                    <a:pt x="59" y="73"/>
                  </a:lnTo>
                  <a:lnTo>
                    <a:pt x="54" y="66"/>
                  </a:lnTo>
                  <a:lnTo>
                    <a:pt x="52" y="68"/>
                  </a:lnTo>
                  <a:lnTo>
                    <a:pt x="45" y="66"/>
                  </a:lnTo>
                  <a:lnTo>
                    <a:pt x="42" y="66"/>
                  </a:lnTo>
                  <a:lnTo>
                    <a:pt x="42" y="66"/>
                  </a:lnTo>
                  <a:lnTo>
                    <a:pt x="42" y="6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11" name="Benin">
              <a:extLst>
                <a:ext uri="{FF2B5EF4-FFF2-40B4-BE49-F238E27FC236}">
                  <a16:creationId xmlns:a16="http://schemas.microsoft.com/office/drawing/2014/main" xmlns="" id="{EF485FC0-0985-4E18-90DB-EBA1A2E18CDD}"/>
                </a:ext>
              </a:extLst>
            </p:cNvPr>
            <p:cNvSpPr>
              <a:spLocks/>
            </p:cNvSpPr>
            <p:nvPr/>
          </p:nvSpPr>
          <p:spPr bwMode="auto">
            <a:xfrm>
              <a:off x="5913655" y="4008278"/>
              <a:ext cx="80601" cy="166878"/>
            </a:xfrm>
            <a:custGeom>
              <a:avLst/>
              <a:gdLst>
                <a:gd name="T0" fmla="*/ 33 w 71"/>
                <a:gd name="T1" fmla="*/ 12 h 147"/>
                <a:gd name="T2" fmla="*/ 26 w 71"/>
                <a:gd name="T3" fmla="*/ 19 h 147"/>
                <a:gd name="T4" fmla="*/ 16 w 71"/>
                <a:gd name="T5" fmla="*/ 22 h 147"/>
                <a:gd name="T6" fmla="*/ 12 w 71"/>
                <a:gd name="T7" fmla="*/ 26 h 147"/>
                <a:gd name="T8" fmla="*/ 9 w 71"/>
                <a:gd name="T9" fmla="*/ 34 h 147"/>
                <a:gd name="T10" fmla="*/ 0 w 71"/>
                <a:gd name="T11" fmla="*/ 41 h 147"/>
                <a:gd name="T12" fmla="*/ 7 w 71"/>
                <a:gd name="T13" fmla="*/ 50 h 147"/>
                <a:gd name="T14" fmla="*/ 14 w 71"/>
                <a:gd name="T15" fmla="*/ 55 h 147"/>
                <a:gd name="T16" fmla="*/ 19 w 71"/>
                <a:gd name="T17" fmla="*/ 76 h 147"/>
                <a:gd name="T18" fmla="*/ 21 w 71"/>
                <a:gd name="T19" fmla="*/ 86 h 147"/>
                <a:gd name="T20" fmla="*/ 19 w 71"/>
                <a:gd name="T21" fmla="*/ 95 h 147"/>
                <a:gd name="T22" fmla="*/ 19 w 71"/>
                <a:gd name="T23" fmla="*/ 126 h 147"/>
                <a:gd name="T24" fmla="*/ 19 w 71"/>
                <a:gd name="T25" fmla="*/ 138 h 147"/>
                <a:gd name="T26" fmla="*/ 21 w 71"/>
                <a:gd name="T27" fmla="*/ 145 h 147"/>
                <a:gd name="T28" fmla="*/ 45 w 71"/>
                <a:gd name="T29" fmla="*/ 142 h 147"/>
                <a:gd name="T30" fmla="*/ 45 w 71"/>
                <a:gd name="T31" fmla="*/ 138 h 147"/>
                <a:gd name="T32" fmla="*/ 45 w 71"/>
                <a:gd name="T33" fmla="*/ 123 h 147"/>
                <a:gd name="T34" fmla="*/ 45 w 71"/>
                <a:gd name="T35" fmla="*/ 109 h 147"/>
                <a:gd name="T36" fmla="*/ 45 w 71"/>
                <a:gd name="T37" fmla="*/ 105 h 147"/>
                <a:gd name="T38" fmla="*/ 45 w 71"/>
                <a:gd name="T39" fmla="*/ 100 h 147"/>
                <a:gd name="T40" fmla="*/ 45 w 71"/>
                <a:gd name="T41" fmla="*/ 95 h 147"/>
                <a:gd name="T42" fmla="*/ 45 w 71"/>
                <a:gd name="T43" fmla="*/ 88 h 147"/>
                <a:gd name="T44" fmla="*/ 47 w 71"/>
                <a:gd name="T45" fmla="*/ 81 h 147"/>
                <a:gd name="T46" fmla="*/ 52 w 71"/>
                <a:gd name="T47" fmla="*/ 78 h 147"/>
                <a:gd name="T48" fmla="*/ 56 w 71"/>
                <a:gd name="T49" fmla="*/ 74 h 147"/>
                <a:gd name="T50" fmla="*/ 61 w 71"/>
                <a:gd name="T51" fmla="*/ 64 h 147"/>
                <a:gd name="T52" fmla="*/ 66 w 71"/>
                <a:gd name="T53" fmla="*/ 62 h 147"/>
                <a:gd name="T54" fmla="*/ 64 w 71"/>
                <a:gd name="T55" fmla="*/ 55 h 147"/>
                <a:gd name="T56" fmla="*/ 66 w 71"/>
                <a:gd name="T57" fmla="*/ 50 h 147"/>
                <a:gd name="T58" fmla="*/ 71 w 71"/>
                <a:gd name="T59" fmla="*/ 45 h 147"/>
                <a:gd name="T60" fmla="*/ 68 w 71"/>
                <a:gd name="T61" fmla="*/ 34 h 147"/>
                <a:gd name="T62" fmla="*/ 61 w 71"/>
                <a:gd name="T63" fmla="*/ 24 h 147"/>
                <a:gd name="T64" fmla="*/ 64 w 71"/>
                <a:gd name="T65" fmla="*/ 19 h 147"/>
                <a:gd name="T66" fmla="*/ 54 w 71"/>
                <a:gd name="T67" fmla="*/ 12 h 147"/>
                <a:gd name="T68" fmla="*/ 42 w 71"/>
                <a:gd name="T69" fmla="*/ 0 h 147"/>
                <a:gd name="T70" fmla="*/ 40 w 71"/>
                <a:gd name="T71" fmla="*/ 7 h 147"/>
                <a:gd name="T72" fmla="*/ 33 w 71"/>
                <a:gd name="T73" fmla="*/ 1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147">
                  <a:moveTo>
                    <a:pt x="33" y="10"/>
                  </a:moveTo>
                  <a:lnTo>
                    <a:pt x="33" y="12"/>
                  </a:lnTo>
                  <a:lnTo>
                    <a:pt x="28" y="17"/>
                  </a:lnTo>
                  <a:lnTo>
                    <a:pt x="26" y="19"/>
                  </a:lnTo>
                  <a:lnTo>
                    <a:pt x="19" y="22"/>
                  </a:lnTo>
                  <a:lnTo>
                    <a:pt x="16" y="22"/>
                  </a:lnTo>
                  <a:lnTo>
                    <a:pt x="12" y="24"/>
                  </a:lnTo>
                  <a:lnTo>
                    <a:pt x="12" y="26"/>
                  </a:lnTo>
                  <a:lnTo>
                    <a:pt x="7" y="29"/>
                  </a:lnTo>
                  <a:lnTo>
                    <a:pt x="9" y="34"/>
                  </a:lnTo>
                  <a:lnTo>
                    <a:pt x="2" y="36"/>
                  </a:lnTo>
                  <a:lnTo>
                    <a:pt x="0" y="41"/>
                  </a:lnTo>
                  <a:lnTo>
                    <a:pt x="2" y="48"/>
                  </a:lnTo>
                  <a:lnTo>
                    <a:pt x="7" y="50"/>
                  </a:lnTo>
                  <a:lnTo>
                    <a:pt x="12" y="52"/>
                  </a:lnTo>
                  <a:lnTo>
                    <a:pt x="14" y="55"/>
                  </a:lnTo>
                  <a:lnTo>
                    <a:pt x="16" y="67"/>
                  </a:lnTo>
                  <a:lnTo>
                    <a:pt x="19" y="76"/>
                  </a:lnTo>
                  <a:lnTo>
                    <a:pt x="19" y="83"/>
                  </a:lnTo>
                  <a:lnTo>
                    <a:pt x="21" y="86"/>
                  </a:lnTo>
                  <a:lnTo>
                    <a:pt x="21" y="90"/>
                  </a:lnTo>
                  <a:lnTo>
                    <a:pt x="19" y="95"/>
                  </a:lnTo>
                  <a:lnTo>
                    <a:pt x="19" y="97"/>
                  </a:lnTo>
                  <a:lnTo>
                    <a:pt x="19" y="126"/>
                  </a:lnTo>
                  <a:lnTo>
                    <a:pt x="19" y="131"/>
                  </a:lnTo>
                  <a:lnTo>
                    <a:pt x="19" y="138"/>
                  </a:lnTo>
                  <a:lnTo>
                    <a:pt x="23" y="142"/>
                  </a:lnTo>
                  <a:lnTo>
                    <a:pt x="21" y="145"/>
                  </a:lnTo>
                  <a:lnTo>
                    <a:pt x="30" y="147"/>
                  </a:lnTo>
                  <a:lnTo>
                    <a:pt x="45" y="142"/>
                  </a:lnTo>
                  <a:lnTo>
                    <a:pt x="47" y="142"/>
                  </a:lnTo>
                  <a:lnTo>
                    <a:pt x="45" y="138"/>
                  </a:lnTo>
                  <a:lnTo>
                    <a:pt x="47" y="126"/>
                  </a:lnTo>
                  <a:lnTo>
                    <a:pt x="45" y="123"/>
                  </a:lnTo>
                  <a:lnTo>
                    <a:pt x="45" y="119"/>
                  </a:lnTo>
                  <a:lnTo>
                    <a:pt x="45" y="109"/>
                  </a:lnTo>
                  <a:lnTo>
                    <a:pt x="45" y="107"/>
                  </a:lnTo>
                  <a:lnTo>
                    <a:pt x="45" y="105"/>
                  </a:lnTo>
                  <a:lnTo>
                    <a:pt x="45" y="102"/>
                  </a:lnTo>
                  <a:lnTo>
                    <a:pt x="45" y="100"/>
                  </a:lnTo>
                  <a:lnTo>
                    <a:pt x="45" y="97"/>
                  </a:lnTo>
                  <a:lnTo>
                    <a:pt x="45" y="95"/>
                  </a:lnTo>
                  <a:lnTo>
                    <a:pt x="45" y="90"/>
                  </a:lnTo>
                  <a:lnTo>
                    <a:pt x="45" y="88"/>
                  </a:lnTo>
                  <a:lnTo>
                    <a:pt x="45" y="83"/>
                  </a:lnTo>
                  <a:lnTo>
                    <a:pt x="47" y="81"/>
                  </a:lnTo>
                  <a:lnTo>
                    <a:pt x="49" y="78"/>
                  </a:lnTo>
                  <a:lnTo>
                    <a:pt x="52" y="78"/>
                  </a:lnTo>
                  <a:lnTo>
                    <a:pt x="54" y="76"/>
                  </a:lnTo>
                  <a:lnTo>
                    <a:pt x="56" y="74"/>
                  </a:lnTo>
                  <a:lnTo>
                    <a:pt x="59" y="67"/>
                  </a:lnTo>
                  <a:lnTo>
                    <a:pt x="61" y="64"/>
                  </a:lnTo>
                  <a:lnTo>
                    <a:pt x="64" y="62"/>
                  </a:lnTo>
                  <a:lnTo>
                    <a:pt x="66" y="62"/>
                  </a:lnTo>
                  <a:lnTo>
                    <a:pt x="68" y="60"/>
                  </a:lnTo>
                  <a:lnTo>
                    <a:pt x="64" y="55"/>
                  </a:lnTo>
                  <a:lnTo>
                    <a:pt x="64" y="52"/>
                  </a:lnTo>
                  <a:lnTo>
                    <a:pt x="66" y="50"/>
                  </a:lnTo>
                  <a:lnTo>
                    <a:pt x="71" y="50"/>
                  </a:lnTo>
                  <a:lnTo>
                    <a:pt x="71" y="45"/>
                  </a:lnTo>
                  <a:lnTo>
                    <a:pt x="68" y="38"/>
                  </a:lnTo>
                  <a:lnTo>
                    <a:pt x="68" y="34"/>
                  </a:lnTo>
                  <a:lnTo>
                    <a:pt x="64" y="29"/>
                  </a:lnTo>
                  <a:lnTo>
                    <a:pt x="61" y="24"/>
                  </a:lnTo>
                  <a:lnTo>
                    <a:pt x="64" y="19"/>
                  </a:lnTo>
                  <a:lnTo>
                    <a:pt x="64" y="19"/>
                  </a:lnTo>
                  <a:lnTo>
                    <a:pt x="59" y="12"/>
                  </a:lnTo>
                  <a:lnTo>
                    <a:pt x="54" y="12"/>
                  </a:lnTo>
                  <a:lnTo>
                    <a:pt x="49" y="7"/>
                  </a:lnTo>
                  <a:lnTo>
                    <a:pt x="42" y="0"/>
                  </a:lnTo>
                  <a:lnTo>
                    <a:pt x="40" y="5"/>
                  </a:lnTo>
                  <a:lnTo>
                    <a:pt x="40" y="7"/>
                  </a:lnTo>
                  <a:lnTo>
                    <a:pt x="35" y="7"/>
                  </a:lnTo>
                  <a:lnTo>
                    <a:pt x="33" y="10"/>
                  </a:lnTo>
                  <a:lnTo>
                    <a:pt x="33" y="10"/>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13" name="Belgium">
              <a:extLst>
                <a:ext uri="{FF2B5EF4-FFF2-40B4-BE49-F238E27FC236}">
                  <a16:creationId xmlns:a16="http://schemas.microsoft.com/office/drawing/2014/main" xmlns="" id="{E707B3EC-E1F0-4BDC-91F3-3F4670CFDBAB}"/>
                </a:ext>
              </a:extLst>
            </p:cNvPr>
            <p:cNvSpPr>
              <a:spLocks/>
            </p:cNvSpPr>
            <p:nvPr/>
          </p:nvSpPr>
          <p:spPr bwMode="auto">
            <a:xfrm>
              <a:off x="5945441" y="2893486"/>
              <a:ext cx="72654" cy="62437"/>
            </a:xfrm>
            <a:custGeom>
              <a:avLst/>
              <a:gdLst>
                <a:gd name="T0" fmla="*/ 62 w 64"/>
                <a:gd name="T1" fmla="*/ 38 h 55"/>
                <a:gd name="T2" fmla="*/ 64 w 64"/>
                <a:gd name="T3" fmla="*/ 31 h 55"/>
                <a:gd name="T4" fmla="*/ 62 w 64"/>
                <a:gd name="T5" fmla="*/ 26 h 55"/>
                <a:gd name="T6" fmla="*/ 62 w 64"/>
                <a:gd name="T7" fmla="*/ 24 h 55"/>
                <a:gd name="T8" fmla="*/ 57 w 64"/>
                <a:gd name="T9" fmla="*/ 17 h 55"/>
                <a:gd name="T10" fmla="*/ 59 w 64"/>
                <a:gd name="T11" fmla="*/ 15 h 55"/>
                <a:gd name="T12" fmla="*/ 55 w 64"/>
                <a:gd name="T13" fmla="*/ 12 h 55"/>
                <a:gd name="T14" fmla="*/ 55 w 64"/>
                <a:gd name="T15" fmla="*/ 10 h 55"/>
                <a:gd name="T16" fmla="*/ 52 w 64"/>
                <a:gd name="T17" fmla="*/ 5 h 55"/>
                <a:gd name="T18" fmla="*/ 47 w 64"/>
                <a:gd name="T19" fmla="*/ 8 h 55"/>
                <a:gd name="T20" fmla="*/ 45 w 64"/>
                <a:gd name="T21" fmla="*/ 3 h 55"/>
                <a:gd name="T22" fmla="*/ 40 w 64"/>
                <a:gd name="T23" fmla="*/ 3 h 55"/>
                <a:gd name="T24" fmla="*/ 38 w 64"/>
                <a:gd name="T25" fmla="*/ 0 h 55"/>
                <a:gd name="T26" fmla="*/ 31 w 64"/>
                <a:gd name="T27" fmla="*/ 0 h 55"/>
                <a:gd name="T28" fmla="*/ 28 w 64"/>
                <a:gd name="T29" fmla="*/ 3 h 55"/>
                <a:gd name="T30" fmla="*/ 26 w 64"/>
                <a:gd name="T31" fmla="*/ 5 h 55"/>
                <a:gd name="T32" fmla="*/ 26 w 64"/>
                <a:gd name="T33" fmla="*/ 5 h 55"/>
                <a:gd name="T34" fmla="*/ 21 w 64"/>
                <a:gd name="T35" fmla="*/ 8 h 55"/>
                <a:gd name="T36" fmla="*/ 19 w 64"/>
                <a:gd name="T37" fmla="*/ 10 h 55"/>
                <a:gd name="T38" fmla="*/ 17 w 64"/>
                <a:gd name="T39" fmla="*/ 8 h 55"/>
                <a:gd name="T40" fmla="*/ 12 w 64"/>
                <a:gd name="T41" fmla="*/ 8 h 55"/>
                <a:gd name="T42" fmla="*/ 10 w 64"/>
                <a:gd name="T43" fmla="*/ 3 h 55"/>
                <a:gd name="T44" fmla="*/ 7 w 64"/>
                <a:gd name="T45" fmla="*/ 3 h 55"/>
                <a:gd name="T46" fmla="*/ 2 w 64"/>
                <a:gd name="T47" fmla="*/ 5 h 55"/>
                <a:gd name="T48" fmla="*/ 0 w 64"/>
                <a:gd name="T49" fmla="*/ 10 h 55"/>
                <a:gd name="T50" fmla="*/ 2 w 64"/>
                <a:gd name="T51" fmla="*/ 12 h 55"/>
                <a:gd name="T52" fmla="*/ 5 w 64"/>
                <a:gd name="T53" fmla="*/ 22 h 55"/>
                <a:gd name="T54" fmla="*/ 10 w 64"/>
                <a:gd name="T55" fmla="*/ 22 h 55"/>
                <a:gd name="T56" fmla="*/ 10 w 64"/>
                <a:gd name="T57" fmla="*/ 26 h 55"/>
                <a:gd name="T58" fmla="*/ 17 w 64"/>
                <a:gd name="T59" fmla="*/ 31 h 55"/>
                <a:gd name="T60" fmla="*/ 19 w 64"/>
                <a:gd name="T61" fmla="*/ 31 h 55"/>
                <a:gd name="T62" fmla="*/ 21 w 64"/>
                <a:gd name="T63" fmla="*/ 34 h 55"/>
                <a:gd name="T64" fmla="*/ 24 w 64"/>
                <a:gd name="T65" fmla="*/ 36 h 55"/>
                <a:gd name="T66" fmla="*/ 26 w 64"/>
                <a:gd name="T67" fmla="*/ 41 h 55"/>
                <a:gd name="T68" fmla="*/ 31 w 64"/>
                <a:gd name="T69" fmla="*/ 43 h 55"/>
                <a:gd name="T70" fmla="*/ 33 w 64"/>
                <a:gd name="T71" fmla="*/ 43 h 55"/>
                <a:gd name="T72" fmla="*/ 36 w 64"/>
                <a:gd name="T73" fmla="*/ 43 h 55"/>
                <a:gd name="T74" fmla="*/ 38 w 64"/>
                <a:gd name="T75" fmla="*/ 45 h 55"/>
                <a:gd name="T76" fmla="*/ 40 w 64"/>
                <a:gd name="T77" fmla="*/ 45 h 55"/>
                <a:gd name="T78" fmla="*/ 45 w 64"/>
                <a:gd name="T79" fmla="*/ 52 h 55"/>
                <a:gd name="T80" fmla="*/ 50 w 64"/>
                <a:gd name="T81" fmla="*/ 52 h 55"/>
                <a:gd name="T82" fmla="*/ 55 w 64"/>
                <a:gd name="T83" fmla="*/ 55 h 55"/>
                <a:gd name="T84" fmla="*/ 55 w 64"/>
                <a:gd name="T85" fmla="*/ 52 h 55"/>
                <a:gd name="T86" fmla="*/ 59 w 64"/>
                <a:gd name="T87" fmla="*/ 52 h 55"/>
                <a:gd name="T88" fmla="*/ 59 w 64"/>
                <a:gd name="T89" fmla="*/ 50 h 55"/>
                <a:gd name="T90" fmla="*/ 57 w 64"/>
                <a:gd name="T91" fmla="*/ 50 h 55"/>
                <a:gd name="T92" fmla="*/ 57 w 64"/>
                <a:gd name="T93" fmla="*/ 45 h 55"/>
                <a:gd name="T94" fmla="*/ 55 w 64"/>
                <a:gd name="T95" fmla="*/ 45 h 55"/>
                <a:gd name="T96" fmla="*/ 57 w 64"/>
                <a:gd name="T97" fmla="*/ 41 h 55"/>
                <a:gd name="T98" fmla="*/ 59 w 64"/>
                <a:gd name="T99" fmla="*/ 38 h 55"/>
                <a:gd name="T100" fmla="*/ 62 w 64"/>
                <a:gd name="T101" fmla="*/ 38 h 55"/>
                <a:gd name="T102" fmla="*/ 62 w 64"/>
                <a:gd name="T103"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55">
                  <a:moveTo>
                    <a:pt x="62" y="38"/>
                  </a:moveTo>
                  <a:lnTo>
                    <a:pt x="64" y="31"/>
                  </a:lnTo>
                  <a:lnTo>
                    <a:pt x="62" y="26"/>
                  </a:lnTo>
                  <a:lnTo>
                    <a:pt x="62" y="24"/>
                  </a:lnTo>
                  <a:lnTo>
                    <a:pt x="57" y="17"/>
                  </a:lnTo>
                  <a:lnTo>
                    <a:pt x="59" y="15"/>
                  </a:lnTo>
                  <a:lnTo>
                    <a:pt x="55" y="12"/>
                  </a:lnTo>
                  <a:lnTo>
                    <a:pt x="55" y="10"/>
                  </a:lnTo>
                  <a:lnTo>
                    <a:pt x="52" y="5"/>
                  </a:lnTo>
                  <a:lnTo>
                    <a:pt x="47" y="8"/>
                  </a:lnTo>
                  <a:lnTo>
                    <a:pt x="45" y="3"/>
                  </a:lnTo>
                  <a:lnTo>
                    <a:pt x="40" y="3"/>
                  </a:lnTo>
                  <a:lnTo>
                    <a:pt x="38" y="0"/>
                  </a:lnTo>
                  <a:lnTo>
                    <a:pt x="31" y="0"/>
                  </a:lnTo>
                  <a:lnTo>
                    <a:pt x="28" y="3"/>
                  </a:lnTo>
                  <a:lnTo>
                    <a:pt x="26" y="5"/>
                  </a:lnTo>
                  <a:lnTo>
                    <a:pt x="26" y="5"/>
                  </a:lnTo>
                  <a:lnTo>
                    <a:pt x="21" y="8"/>
                  </a:lnTo>
                  <a:lnTo>
                    <a:pt x="19" y="10"/>
                  </a:lnTo>
                  <a:lnTo>
                    <a:pt x="17" y="8"/>
                  </a:lnTo>
                  <a:lnTo>
                    <a:pt x="12" y="8"/>
                  </a:lnTo>
                  <a:lnTo>
                    <a:pt x="10" y="3"/>
                  </a:lnTo>
                  <a:lnTo>
                    <a:pt x="7" y="3"/>
                  </a:lnTo>
                  <a:lnTo>
                    <a:pt x="2" y="5"/>
                  </a:lnTo>
                  <a:lnTo>
                    <a:pt x="0" y="10"/>
                  </a:lnTo>
                  <a:lnTo>
                    <a:pt x="2" y="12"/>
                  </a:lnTo>
                  <a:lnTo>
                    <a:pt x="5" y="22"/>
                  </a:lnTo>
                  <a:lnTo>
                    <a:pt x="10" y="22"/>
                  </a:lnTo>
                  <a:lnTo>
                    <a:pt x="10" y="26"/>
                  </a:lnTo>
                  <a:lnTo>
                    <a:pt x="17" y="31"/>
                  </a:lnTo>
                  <a:lnTo>
                    <a:pt x="19" y="31"/>
                  </a:lnTo>
                  <a:lnTo>
                    <a:pt x="21" y="34"/>
                  </a:lnTo>
                  <a:lnTo>
                    <a:pt x="24" y="36"/>
                  </a:lnTo>
                  <a:lnTo>
                    <a:pt x="26" y="41"/>
                  </a:lnTo>
                  <a:lnTo>
                    <a:pt x="31" y="43"/>
                  </a:lnTo>
                  <a:lnTo>
                    <a:pt x="33" y="43"/>
                  </a:lnTo>
                  <a:lnTo>
                    <a:pt x="36" y="43"/>
                  </a:lnTo>
                  <a:lnTo>
                    <a:pt x="38" y="45"/>
                  </a:lnTo>
                  <a:lnTo>
                    <a:pt x="40" y="45"/>
                  </a:lnTo>
                  <a:lnTo>
                    <a:pt x="45" y="52"/>
                  </a:lnTo>
                  <a:lnTo>
                    <a:pt x="50" y="52"/>
                  </a:lnTo>
                  <a:lnTo>
                    <a:pt x="55" y="55"/>
                  </a:lnTo>
                  <a:lnTo>
                    <a:pt x="55" y="52"/>
                  </a:lnTo>
                  <a:lnTo>
                    <a:pt x="59" y="52"/>
                  </a:lnTo>
                  <a:lnTo>
                    <a:pt x="59" y="50"/>
                  </a:lnTo>
                  <a:lnTo>
                    <a:pt x="57" y="50"/>
                  </a:lnTo>
                  <a:lnTo>
                    <a:pt x="57" y="45"/>
                  </a:lnTo>
                  <a:lnTo>
                    <a:pt x="55" y="45"/>
                  </a:lnTo>
                  <a:lnTo>
                    <a:pt x="57" y="41"/>
                  </a:lnTo>
                  <a:lnTo>
                    <a:pt x="59" y="38"/>
                  </a:lnTo>
                  <a:lnTo>
                    <a:pt x="62" y="38"/>
                  </a:lnTo>
                  <a:lnTo>
                    <a:pt x="62" y="38"/>
                  </a:lnTo>
                  <a:close/>
                </a:path>
              </a:pathLst>
            </a:custGeom>
            <a:solidFill>
              <a:schemeClr val="accent1">
                <a:lumMod val="40000"/>
                <a:lumOff val="60000"/>
              </a:schemeClr>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14" name="Belarus">
              <a:extLst>
                <a:ext uri="{FF2B5EF4-FFF2-40B4-BE49-F238E27FC236}">
                  <a16:creationId xmlns:a16="http://schemas.microsoft.com/office/drawing/2014/main" xmlns="" id="{CA013168-2D66-4049-9500-55A76B9D10B7}"/>
                </a:ext>
              </a:extLst>
            </p:cNvPr>
            <p:cNvSpPr>
              <a:spLocks/>
            </p:cNvSpPr>
            <p:nvPr/>
          </p:nvSpPr>
          <p:spPr bwMode="auto">
            <a:xfrm>
              <a:off x="6409749" y="2719797"/>
              <a:ext cx="212287" cy="163473"/>
            </a:xfrm>
            <a:custGeom>
              <a:avLst/>
              <a:gdLst>
                <a:gd name="T0" fmla="*/ 5 w 187"/>
                <a:gd name="T1" fmla="*/ 71 h 144"/>
                <a:gd name="T2" fmla="*/ 19 w 187"/>
                <a:gd name="T3" fmla="*/ 71 h 144"/>
                <a:gd name="T4" fmla="*/ 29 w 187"/>
                <a:gd name="T5" fmla="*/ 68 h 144"/>
                <a:gd name="T6" fmla="*/ 33 w 187"/>
                <a:gd name="T7" fmla="*/ 61 h 144"/>
                <a:gd name="T8" fmla="*/ 40 w 187"/>
                <a:gd name="T9" fmla="*/ 54 h 144"/>
                <a:gd name="T10" fmla="*/ 45 w 187"/>
                <a:gd name="T11" fmla="*/ 56 h 144"/>
                <a:gd name="T12" fmla="*/ 40 w 187"/>
                <a:gd name="T13" fmla="*/ 49 h 144"/>
                <a:gd name="T14" fmla="*/ 45 w 187"/>
                <a:gd name="T15" fmla="*/ 42 h 144"/>
                <a:gd name="T16" fmla="*/ 57 w 187"/>
                <a:gd name="T17" fmla="*/ 30 h 144"/>
                <a:gd name="T18" fmla="*/ 52 w 187"/>
                <a:gd name="T19" fmla="*/ 23 h 144"/>
                <a:gd name="T20" fmla="*/ 66 w 187"/>
                <a:gd name="T21" fmla="*/ 14 h 144"/>
                <a:gd name="T22" fmla="*/ 76 w 187"/>
                <a:gd name="T23" fmla="*/ 7 h 144"/>
                <a:gd name="T24" fmla="*/ 81 w 187"/>
                <a:gd name="T25" fmla="*/ 2 h 144"/>
                <a:gd name="T26" fmla="*/ 90 w 187"/>
                <a:gd name="T27" fmla="*/ 2 h 144"/>
                <a:gd name="T28" fmla="*/ 100 w 187"/>
                <a:gd name="T29" fmla="*/ 7 h 144"/>
                <a:gd name="T30" fmla="*/ 111 w 187"/>
                <a:gd name="T31" fmla="*/ 4 h 144"/>
                <a:gd name="T32" fmla="*/ 121 w 187"/>
                <a:gd name="T33" fmla="*/ 7 h 144"/>
                <a:gd name="T34" fmla="*/ 130 w 187"/>
                <a:gd name="T35" fmla="*/ 9 h 144"/>
                <a:gd name="T36" fmla="*/ 142 w 187"/>
                <a:gd name="T37" fmla="*/ 11 h 144"/>
                <a:gd name="T38" fmla="*/ 142 w 187"/>
                <a:gd name="T39" fmla="*/ 23 h 144"/>
                <a:gd name="T40" fmla="*/ 147 w 187"/>
                <a:gd name="T41" fmla="*/ 35 h 144"/>
                <a:gd name="T42" fmla="*/ 154 w 187"/>
                <a:gd name="T43" fmla="*/ 47 h 144"/>
                <a:gd name="T44" fmla="*/ 163 w 187"/>
                <a:gd name="T45" fmla="*/ 56 h 144"/>
                <a:gd name="T46" fmla="*/ 173 w 187"/>
                <a:gd name="T47" fmla="*/ 66 h 144"/>
                <a:gd name="T48" fmla="*/ 182 w 187"/>
                <a:gd name="T49" fmla="*/ 78 h 144"/>
                <a:gd name="T50" fmla="*/ 185 w 187"/>
                <a:gd name="T51" fmla="*/ 85 h 144"/>
                <a:gd name="T52" fmla="*/ 170 w 187"/>
                <a:gd name="T53" fmla="*/ 94 h 144"/>
                <a:gd name="T54" fmla="*/ 163 w 187"/>
                <a:gd name="T55" fmla="*/ 92 h 144"/>
                <a:gd name="T56" fmla="*/ 168 w 187"/>
                <a:gd name="T57" fmla="*/ 106 h 144"/>
                <a:gd name="T58" fmla="*/ 173 w 187"/>
                <a:gd name="T59" fmla="*/ 118 h 144"/>
                <a:gd name="T60" fmla="*/ 170 w 187"/>
                <a:gd name="T61" fmla="*/ 123 h 144"/>
                <a:gd name="T62" fmla="*/ 156 w 187"/>
                <a:gd name="T63" fmla="*/ 125 h 144"/>
                <a:gd name="T64" fmla="*/ 152 w 187"/>
                <a:gd name="T65" fmla="*/ 142 h 144"/>
                <a:gd name="T66" fmla="*/ 142 w 187"/>
                <a:gd name="T67" fmla="*/ 139 h 144"/>
                <a:gd name="T68" fmla="*/ 133 w 187"/>
                <a:gd name="T69" fmla="*/ 139 h 144"/>
                <a:gd name="T70" fmla="*/ 123 w 187"/>
                <a:gd name="T71" fmla="*/ 144 h 144"/>
                <a:gd name="T72" fmla="*/ 118 w 187"/>
                <a:gd name="T73" fmla="*/ 139 h 144"/>
                <a:gd name="T74" fmla="*/ 107 w 187"/>
                <a:gd name="T75" fmla="*/ 142 h 144"/>
                <a:gd name="T76" fmla="*/ 97 w 187"/>
                <a:gd name="T77" fmla="*/ 139 h 144"/>
                <a:gd name="T78" fmla="*/ 92 w 187"/>
                <a:gd name="T79" fmla="*/ 142 h 144"/>
                <a:gd name="T80" fmla="*/ 81 w 187"/>
                <a:gd name="T81" fmla="*/ 142 h 144"/>
                <a:gd name="T82" fmla="*/ 74 w 187"/>
                <a:gd name="T83" fmla="*/ 137 h 144"/>
                <a:gd name="T84" fmla="*/ 55 w 187"/>
                <a:gd name="T85" fmla="*/ 130 h 144"/>
                <a:gd name="T86" fmla="*/ 47 w 187"/>
                <a:gd name="T87" fmla="*/ 134 h 144"/>
                <a:gd name="T88" fmla="*/ 24 w 187"/>
                <a:gd name="T89" fmla="*/ 137 h 144"/>
                <a:gd name="T90" fmla="*/ 14 w 187"/>
                <a:gd name="T91" fmla="*/ 134 h 144"/>
                <a:gd name="T92" fmla="*/ 10 w 187"/>
                <a:gd name="T93" fmla="*/ 134 h 144"/>
                <a:gd name="T94" fmla="*/ 5 w 187"/>
                <a:gd name="T95" fmla="*/ 120 h 144"/>
                <a:gd name="T96" fmla="*/ 12 w 187"/>
                <a:gd name="T97" fmla="*/ 113 h 144"/>
                <a:gd name="T98" fmla="*/ 10 w 187"/>
                <a:gd name="T99" fmla="*/ 97 h 144"/>
                <a:gd name="T100" fmla="*/ 5 w 187"/>
                <a:gd name="T101" fmla="*/ 87 h 144"/>
                <a:gd name="T102" fmla="*/ 0 w 187"/>
                <a:gd name="T103" fmla="*/ 7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7" h="144">
                  <a:moveTo>
                    <a:pt x="0" y="75"/>
                  </a:moveTo>
                  <a:lnTo>
                    <a:pt x="5" y="71"/>
                  </a:lnTo>
                  <a:lnTo>
                    <a:pt x="14" y="68"/>
                  </a:lnTo>
                  <a:lnTo>
                    <a:pt x="19" y="71"/>
                  </a:lnTo>
                  <a:lnTo>
                    <a:pt x="26" y="68"/>
                  </a:lnTo>
                  <a:lnTo>
                    <a:pt x="29" y="68"/>
                  </a:lnTo>
                  <a:lnTo>
                    <a:pt x="26" y="61"/>
                  </a:lnTo>
                  <a:lnTo>
                    <a:pt x="33" y="61"/>
                  </a:lnTo>
                  <a:lnTo>
                    <a:pt x="36" y="56"/>
                  </a:lnTo>
                  <a:lnTo>
                    <a:pt x="40" y="54"/>
                  </a:lnTo>
                  <a:lnTo>
                    <a:pt x="40" y="56"/>
                  </a:lnTo>
                  <a:lnTo>
                    <a:pt x="45" y="56"/>
                  </a:lnTo>
                  <a:lnTo>
                    <a:pt x="45" y="52"/>
                  </a:lnTo>
                  <a:lnTo>
                    <a:pt x="40" y="49"/>
                  </a:lnTo>
                  <a:lnTo>
                    <a:pt x="43" y="42"/>
                  </a:lnTo>
                  <a:lnTo>
                    <a:pt x="45" y="42"/>
                  </a:lnTo>
                  <a:lnTo>
                    <a:pt x="50" y="35"/>
                  </a:lnTo>
                  <a:lnTo>
                    <a:pt x="57" y="30"/>
                  </a:lnTo>
                  <a:lnTo>
                    <a:pt x="57" y="26"/>
                  </a:lnTo>
                  <a:lnTo>
                    <a:pt x="52" y="23"/>
                  </a:lnTo>
                  <a:lnTo>
                    <a:pt x="59" y="19"/>
                  </a:lnTo>
                  <a:lnTo>
                    <a:pt x="66" y="14"/>
                  </a:lnTo>
                  <a:lnTo>
                    <a:pt x="76" y="14"/>
                  </a:lnTo>
                  <a:lnTo>
                    <a:pt x="76" y="7"/>
                  </a:lnTo>
                  <a:lnTo>
                    <a:pt x="81" y="4"/>
                  </a:lnTo>
                  <a:lnTo>
                    <a:pt x="81" y="2"/>
                  </a:lnTo>
                  <a:lnTo>
                    <a:pt x="88" y="0"/>
                  </a:lnTo>
                  <a:lnTo>
                    <a:pt x="90" y="2"/>
                  </a:lnTo>
                  <a:lnTo>
                    <a:pt x="95" y="0"/>
                  </a:lnTo>
                  <a:lnTo>
                    <a:pt x="100" y="7"/>
                  </a:lnTo>
                  <a:lnTo>
                    <a:pt x="107" y="4"/>
                  </a:lnTo>
                  <a:lnTo>
                    <a:pt x="111" y="4"/>
                  </a:lnTo>
                  <a:lnTo>
                    <a:pt x="114" y="11"/>
                  </a:lnTo>
                  <a:lnTo>
                    <a:pt x="121" y="7"/>
                  </a:lnTo>
                  <a:lnTo>
                    <a:pt x="128" y="4"/>
                  </a:lnTo>
                  <a:lnTo>
                    <a:pt x="130" y="9"/>
                  </a:lnTo>
                  <a:lnTo>
                    <a:pt x="133" y="9"/>
                  </a:lnTo>
                  <a:lnTo>
                    <a:pt x="142" y="11"/>
                  </a:lnTo>
                  <a:lnTo>
                    <a:pt x="144" y="16"/>
                  </a:lnTo>
                  <a:lnTo>
                    <a:pt x="142" y="23"/>
                  </a:lnTo>
                  <a:lnTo>
                    <a:pt x="147" y="28"/>
                  </a:lnTo>
                  <a:lnTo>
                    <a:pt x="147" y="35"/>
                  </a:lnTo>
                  <a:lnTo>
                    <a:pt x="152" y="40"/>
                  </a:lnTo>
                  <a:lnTo>
                    <a:pt x="154" y="47"/>
                  </a:lnTo>
                  <a:lnTo>
                    <a:pt x="159" y="54"/>
                  </a:lnTo>
                  <a:lnTo>
                    <a:pt x="163" y="56"/>
                  </a:lnTo>
                  <a:lnTo>
                    <a:pt x="166" y="66"/>
                  </a:lnTo>
                  <a:lnTo>
                    <a:pt x="173" y="66"/>
                  </a:lnTo>
                  <a:lnTo>
                    <a:pt x="182" y="73"/>
                  </a:lnTo>
                  <a:lnTo>
                    <a:pt x="182" y="78"/>
                  </a:lnTo>
                  <a:lnTo>
                    <a:pt x="187" y="82"/>
                  </a:lnTo>
                  <a:lnTo>
                    <a:pt x="185" y="85"/>
                  </a:lnTo>
                  <a:lnTo>
                    <a:pt x="180" y="92"/>
                  </a:lnTo>
                  <a:lnTo>
                    <a:pt x="170" y="94"/>
                  </a:lnTo>
                  <a:lnTo>
                    <a:pt x="163" y="90"/>
                  </a:lnTo>
                  <a:lnTo>
                    <a:pt x="163" y="92"/>
                  </a:lnTo>
                  <a:lnTo>
                    <a:pt x="163" y="99"/>
                  </a:lnTo>
                  <a:lnTo>
                    <a:pt x="168" y="106"/>
                  </a:lnTo>
                  <a:lnTo>
                    <a:pt x="166" y="111"/>
                  </a:lnTo>
                  <a:lnTo>
                    <a:pt x="173" y="118"/>
                  </a:lnTo>
                  <a:lnTo>
                    <a:pt x="173" y="123"/>
                  </a:lnTo>
                  <a:lnTo>
                    <a:pt x="170" y="123"/>
                  </a:lnTo>
                  <a:lnTo>
                    <a:pt x="161" y="125"/>
                  </a:lnTo>
                  <a:lnTo>
                    <a:pt x="156" y="125"/>
                  </a:lnTo>
                  <a:lnTo>
                    <a:pt x="152" y="134"/>
                  </a:lnTo>
                  <a:lnTo>
                    <a:pt x="152" y="142"/>
                  </a:lnTo>
                  <a:lnTo>
                    <a:pt x="147" y="142"/>
                  </a:lnTo>
                  <a:lnTo>
                    <a:pt x="142" y="139"/>
                  </a:lnTo>
                  <a:lnTo>
                    <a:pt x="137" y="142"/>
                  </a:lnTo>
                  <a:lnTo>
                    <a:pt x="133" y="139"/>
                  </a:lnTo>
                  <a:lnTo>
                    <a:pt x="128" y="139"/>
                  </a:lnTo>
                  <a:lnTo>
                    <a:pt x="123" y="144"/>
                  </a:lnTo>
                  <a:lnTo>
                    <a:pt x="121" y="142"/>
                  </a:lnTo>
                  <a:lnTo>
                    <a:pt x="118" y="139"/>
                  </a:lnTo>
                  <a:lnTo>
                    <a:pt x="114" y="137"/>
                  </a:lnTo>
                  <a:lnTo>
                    <a:pt x="107" y="142"/>
                  </a:lnTo>
                  <a:lnTo>
                    <a:pt x="102" y="139"/>
                  </a:lnTo>
                  <a:lnTo>
                    <a:pt x="97" y="139"/>
                  </a:lnTo>
                  <a:lnTo>
                    <a:pt x="95" y="142"/>
                  </a:lnTo>
                  <a:lnTo>
                    <a:pt x="92" y="142"/>
                  </a:lnTo>
                  <a:lnTo>
                    <a:pt x="88" y="139"/>
                  </a:lnTo>
                  <a:lnTo>
                    <a:pt x="81" y="142"/>
                  </a:lnTo>
                  <a:lnTo>
                    <a:pt x="78" y="139"/>
                  </a:lnTo>
                  <a:lnTo>
                    <a:pt x="74" y="137"/>
                  </a:lnTo>
                  <a:lnTo>
                    <a:pt x="62" y="134"/>
                  </a:lnTo>
                  <a:lnTo>
                    <a:pt x="55" y="130"/>
                  </a:lnTo>
                  <a:lnTo>
                    <a:pt x="52" y="130"/>
                  </a:lnTo>
                  <a:lnTo>
                    <a:pt x="47" y="134"/>
                  </a:lnTo>
                  <a:lnTo>
                    <a:pt x="40" y="134"/>
                  </a:lnTo>
                  <a:lnTo>
                    <a:pt x="24" y="137"/>
                  </a:lnTo>
                  <a:lnTo>
                    <a:pt x="21" y="139"/>
                  </a:lnTo>
                  <a:lnTo>
                    <a:pt x="14" y="134"/>
                  </a:lnTo>
                  <a:lnTo>
                    <a:pt x="10" y="137"/>
                  </a:lnTo>
                  <a:lnTo>
                    <a:pt x="10" y="134"/>
                  </a:lnTo>
                  <a:lnTo>
                    <a:pt x="5" y="127"/>
                  </a:lnTo>
                  <a:lnTo>
                    <a:pt x="5" y="120"/>
                  </a:lnTo>
                  <a:lnTo>
                    <a:pt x="7" y="113"/>
                  </a:lnTo>
                  <a:lnTo>
                    <a:pt x="12" y="113"/>
                  </a:lnTo>
                  <a:lnTo>
                    <a:pt x="12" y="99"/>
                  </a:lnTo>
                  <a:lnTo>
                    <a:pt x="10" y="97"/>
                  </a:lnTo>
                  <a:lnTo>
                    <a:pt x="7" y="92"/>
                  </a:lnTo>
                  <a:lnTo>
                    <a:pt x="5" y="87"/>
                  </a:lnTo>
                  <a:lnTo>
                    <a:pt x="3" y="75"/>
                  </a:lnTo>
                  <a:lnTo>
                    <a:pt x="0" y="75"/>
                  </a:lnTo>
                  <a:lnTo>
                    <a:pt x="0" y="7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16" name="Bahrain">
              <a:extLst>
                <a:ext uri="{FF2B5EF4-FFF2-40B4-BE49-F238E27FC236}">
                  <a16:creationId xmlns:a16="http://schemas.microsoft.com/office/drawing/2014/main" xmlns="" id="{54113064-070B-40DF-821C-C88FF6652BB8}"/>
                </a:ext>
              </a:extLst>
            </p:cNvPr>
            <p:cNvSpPr/>
            <p:nvPr/>
          </p:nvSpPr>
          <p:spPr>
            <a:xfrm>
              <a:off x="7132939" y="3639821"/>
              <a:ext cx="9144" cy="27432"/>
            </a:xfrm>
            <a:custGeom>
              <a:avLst/>
              <a:gdLst>
                <a:gd name="connsiteX0" fmla="*/ 0 w 45719"/>
                <a:gd name="connsiteY0" fmla="*/ 0 h 48815"/>
                <a:gd name="connsiteX1" fmla="*/ 45719 w 45719"/>
                <a:gd name="connsiteY1" fmla="*/ 0 h 48815"/>
                <a:gd name="connsiteX2" fmla="*/ 45719 w 45719"/>
                <a:gd name="connsiteY2" fmla="*/ 48815 h 48815"/>
                <a:gd name="connsiteX3" fmla="*/ 0 w 45719"/>
                <a:gd name="connsiteY3" fmla="*/ 48815 h 48815"/>
                <a:gd name="connsiteX4" fmla="*/ 0 w 45719"/>
                <a:gd name="connsiteY4" fmla="*/ 0 h 48815"/>
                <a:gd name="connsiteX0" fmla="*/ 0 w 45719"/>
                <a:gd name="connsiteY0" fmla="*/ 0 h 48815"/>
                <a:gd name="connsiteX1" fmla="*/ 45719 w 45719"/>
                <a:gd name="connsiteY1" fmla="*/ 0 h 48815"/>
                <a:gd name="connsiteX2" fmla="*/ 10000 w 45719"/>
                <a:gd name="connsiteY2" fmla="*/ 25002 h 48815"/>
                <a:gd name="connsiteX3" fmla="*/ 0 w 45719"/>
                <a:gd name="connsiteY3" fmla="*/ 48815 h 48815"/>
                <a:gd name="connsiteX4" fmla="*/ 0 w 45719"/>
                <a:gd name="connsiteY4" fmla="*/ 0 h 48815"/>
                <a:gd name="connsiteX0" fmla="*/ 0 w 24287"/>
                <a:gd name="connsiteY0" fmla="*/ 0 h 48815"/>
                <a:gd name="connsiteX1" fmla="*/ 24287 w 24287"/>
                <a:gd name="connsiteY1" fmla="*/ 9525 h 48815"/>
                <a:gd name="connsiteX2" fmla="*/ 10000 w 24287"/>
                <a:gd name="connsiteY2" fmla="*/ 25002 h 48815"/>
                <a:gd name="connsiteX3" fmla="*/ 0 w 24287"/>
                <a:gd name="connsiteY3" fmla="*/ 48815 h 48815"/>
                <a:gd name="connsiteX4" fmla="*/ 0 w 24287"/>
                <a:gd name="connsiteY4" fmla="*/ 0 h 48815"/>
                <a:gd name="connsiteX0" fmla="*/ 0 w 24287"/>
                <a:gd name="connsiteY0" fmla="*/ 7144 h 39290"/>
                <a:gd name="connsiteX1" fmla="*/ 24287 w 24287"/>
                <a:gd name="connsiteY1" fmla="*/ 0 h 39290"/>
                <a:gd name="connsiteX2" fmla="*/ 10000 w 24287"/>
                <a:gd name="connsiteY2" fmla="*/ 15477 h 39290"/>
                <a:gd name="connsiteX3" fmla="*/ 0 w 24287"/>
                <a:gd name="connsiteY3" fmla="*/ 39290 h 39290"/>
                <a:gd name="connsiteX4" fmla="*/ 0 w 24287"/>
                <a:gd name="connsiteY4" fmla="*/ 7144 h 39290"/>
                <a:gd name="connsiteX0" fmla="*/ 0 w 24287"/>
                <a:gd name="connsiteY0" fmla="*/ 7144 h 25003"/>
                <a:gd name="connsiteX1" fmla="*/ 24287 w 24287"/>
                <a:gd name="connsiteY1" fmla="*/ 0 h 25003"/>
                <a:gd name="connsiteX2" fmla="*/ 10000 w 24287"/>
                <a:gd name="connsiteY2" fmla="*/ 15477 h 25003"/>
                <a:gd name="connsiteX3" fmla="*/ 4763 w 24287"/>
                <a:gd name="connsiteY3" fmla="*/ 25003 h 25003"/>
                <a:gd name="connsiteX4" fmla="*/ 0 w 24287"/>
                <a:gd name="connsiteY4" fmla="*/ 7144 h 25003"/>
                <a:gd name="connsiteX0" fmla="*/ 0 w 10000"/>
                <a:gd name="connsiteY0" fmla="*/ 0 h 17859"/>
                <a:gd name="connsiteX1" fmla="*/ 7720 w 10000"/>
                <a:gd name="connsiteY1" fmla="*/ 104 h 17859"/>
                <a:gd name="connsiteX2" fmla="*/ 10000 w 10000"/>
                <a:gd name="connsiteY2" fmla="*/ 8333 h 17859"/>
                <a:gd name="connsiteX3" fmla="*/ 4763 w 10000"/>
                <a:gd name="connsiteY3" fmla="*/ 17859 h 17859"/>
                <a:gd name="connsiteX4" fmla="*/ 0 w 10000"/>
                <a:gd name="connsiteY4" fmla="*/ 0 h 17859"/>
                <a:gd name="connsiteX0" fmla="*/ 0 w 8447"/>
                <a:gd name="connsiteY0" fmla="*/ 0 h 17859"/>
                <a:gd name="connsiteX1" fmla="*/ 7720 w 8447"/>
                <a:gd name="connsiteY1" fmla="*/ 104 h 17859"/>
                <a:gd name="connsiteX2" fmla="*/ 8447 w 8447"/>
                <a:gd name="connsiteY2" fmla="*/ 8333 h 17859"/>
                <a:gd name="connsiteX3" fmla="*/ 4763 w 8447"/>
                <a:gd name="connsiteY3" fmla="*/ 17859 h 17859"/>
                <a:gd name="connsiteX4" fmla="*/ 0 w 8447"/>
                <a:gd name="connsiteY4" fmla="*/ 0 h 17859"/>
                <a:gd name="connsiteX0" fmla="*/ 0 w 10000"/>
                <a:gd name="connsiteY0" fmla="*/ 0 h 7043"/>
                <a:gd name="connsiteX1" fmla="*/ 9139 w 10000"/>
                <a:gd name="connsiteY1" fmla="*/ 58 h 7043"/>
                <a:gd name="connsiteX2" fmla="*/ 10000 w 10000"/>
                <a:gd name="connsiteY2" fmla="*/ 4666 h 7043"/>
                <a:gd name="connsiteX3" fmla="*/ 1962 w 10000"/>
                <a:gd name="connsiteY3" fmla="*/ 7043 h 7043"/>
                <a:gd name="connsiteX4" fmla="*/ 0 w 10000"/>
                <a:gd name="connsiteY4" fmla="*/ 0 h 7043"/>
                <a:gd name="connsiteX0" fmla="*/ 0 w 9019"/>
                <a:gd name="connsiteY0" fmla="*/ 1400 h 9918"/>
                <a:gd name="connsiteX1" fmla="*/ 8158 w 9019"/>
                <a:gd name="connsiteY1" fmla="*/ 0 h 9918"/>
                <a:gd name="connsiteX2" fmla="*/ 9019 w 9019"/>
                <a:gd name="connsiteY2" fmla="*/ 6543 h 9918"/>
                <a:gd name="connsiteX3" fmla="*/ 981 w 9019"/>
                <a:gd name="connsiteY3" fmla="*/ 9918 h 9918"/>
                <a:gd name="connsiteX4" fmla="*/ 0 w 9019"/>
                <a:gd name="connsiteY4" fmla="*/ 1400 h 9918"/>
                <a:gd name="connsiteX0" fmla="*/ 0 w 10000"/>
                <a:gd name="connsiteY0" fmla="*/ 2076 h 10664"/>
                <a:gd name="connsiteX1" fmla="*/ 8909 w 10000"/>
                <a:gd name="connsiteY1" fmla="*/ 0 h 10664"/>
                <a:gd name="connsiteX2" fmla="*/ 10000 w 10000"/>
                <a:gd name="connsiteY2" fmla="*/ 7261 h 10664"/>
                <a:gd name="connsiteX3" fmla="*/ 1088 w 10000"/>
                <a:gd name="connsiteY3" fmla="*/ 10664 h 10664"/>
                <a:gd name="connsiteX4" fmla="*/ 0 w 10000"/>
                <a:gd name="connsiteY4" fmla="*/ 2076 h 10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664">
                  <a:moveTo>
                    <a:pt x="0" y="2076"/>
                  </a:moveTo>
                  <a:lnTo>
                    <a:pt x="8909" y="0"/>
                  </a:lnTo>
                  <a:lnTo>
                    <a:pt x="10000" y="7261"/>
                  </a:lnTo>
                  <a:lnTo>
                    <a:pt x="1088" y="10664"/>
                  </a:lnTo>
                  <a:lnTo>
                    <a:pt x="0" y="207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17" name="Azerbaijan">
              <a:extLst>
                <a:ext uri="{FF2B5EF4-FFF2-40B4-BE49-F238E27FC236}">
                  <a16:creationId xmlns:a16="http://schemas.microsoft.com/office/drawing/2014/main" xmlns="" id="{8E1082E4-E299-436D-AECA-7FFE96CD3EC8}"/>
                </a:ext>
              </a:extLst>
            </p:cNvPr>
            <p:cNvSpPr>
              <a:spLocks noEditPoints="1"/>
            </p:cNvSpPr>
            <p:nvPr/>
          </p:nvSpPr>
          <p:spPr bwMode="auto">
            <a:xfrm>
              <a:off x="6960333" y="3181834"/>
              <a:ext cx="137362" cy="114658"/>
            </a:xfrm>
            <a:custGeom>
              <a:avLst/>
              <a:gdLst>
                <a:gd name="T0" fmla="*/ 0 w 121"/>
                <a:gd name="T1" fmla="*/ 19 h 101"/>
                <a:gd name="T2" fmla="*/ 21 w 121"/>
                <a:gd name="T3" fmla="*/ 21 h 101"/>
                <a:gd name="T4" fmla="*/ 38 w 121"/>
                <a:gd name="T5" fmla="*/ 26 h 101"/>
                <a:gd name="T6" fmla="*/ 35 w 121"/>
                <a:gd name="T7" fmla="*/ 14 h 101"/>
                <a:gd name="T8" fmla="*/ 33 w 121"/>
                <a:gd name="T9" fmla="*/ 2 h 101"/>
                <a:gd name="T10" fmla="*/ 50 w 121"/>
                <a:gd name="T11" fmla="*/ 11 h 101"/>
                <a:gd name="T12" fmla="*/ 61 w 121"/>
                <a:gd name="T13" fmla="*/ 16 h 101"/>
                <a:gd name="T14" fmla="*/ 71 w 121"/>
                <a:gd name="T15" fmla="*/ 9 h 101"/>
                <a:gd name="T16" fmla="*/ 83 w 121"/>
                <a:gd name="T17" fmla="*/ 4 h 101"/>
                <a:gd name="T18" fmla="*/ 90 w 121"/>
                <a:gd name="T19" fmla="*/ 16 h 101"/>
                <a:gd name="T20" fmla="*/ 102 w 121"/>
                <a:gd name="T21" fmla="*/ 28 h 101"/>
                <a:gd name="T22" fmla="*/ 106 w 121"/>
                <a:gd name="T23" fmla="*/ 35 h 101"/>
                <a:gd name="T24" fmla="*/ 118 w 121"/>
                <a:gd name="T25" fmla="*/ 37 h 101"/>
                <a:gd name="T26" fmla="*/ 118 w 121"/>
                <a:gd name="T27" fmla="*/ 42 h 101"/>
                <a:gd name="T28" fmla="*/ 109 w 121"/>
                <a:gd name="T29" fmla="*/ 45 h 101"/>
                <a:gd name="T30" fmla="*/ 104 w 121"/>
                <a:gd name="T31" fmla="*/ 56 h 101"/>
                <a:gd name="T32" fmla="*/ 102 w 121"/>
                <a:gd name="T33" fmla="*/ 63 h 101"/>
                <a:gd name="T34" fmla="*/ 102 w 121"/>
                <a:gd name="T35" fmla="*/ 71 h 101"/>
                <a:gd name="T36" fmla="*/ 102 w 121"/>
                <a:gd name="T37" fmla="*/ 75 h 101"/>
                <a:gd name="T38" fmla="*/ 99 w 121"/>
                <a:gd name="T39" fmla="*/ 87 h 101"/>
                <a:gd name="T40" fmla="*/ 99 w 121"/>
                <a:gd name="T41" fmla="*/ 78 h 101"/>
                <a:gd name="T42" fmla="*/ 95 w 121"/>
                <a:gd name="T43" fmla="*/ 78 h 101"/>
                <a:gd name="T44" fmla="*/ 95 w 121"/>
                <a:gd name="T45" fmla="*/ 87 h 101"/>
                <a:gd name="T46" fmla="*/ 95 w 121"/>
                <a:gd name="T47" fmla="*/ 92 h 101"/>
                <a:gd name="T48" fmla="*/ 92 w 121"/>
                <a:gd name="T49" fmla="*/ 101 h 101"/>
                <a:gd name="T50" fmla="*/ 87 w 121"/>
                <a:gd name="T51" fmla="*/ 99 h 101"/>
                <a:gd name="T52" fmla="*/ 78 w 121"/>
                <a:gd name="T53" fmla="*/ 90 h 101"/>
                <a:gd name="T54" fmla="*/ 78 w 121"/>
                <a:gd name="T55" fmla="*/ 80 h 101"/>
                <a:gd name="T56" fmla="*/ 80 w 121"/>
                <a:gd name="T57" fmla="*/ 75 h 101"/>
                <a:gd name="T58" fmla="*/ 76 w 121"/>
                <a:gd name="T59" fmla="*/ 68 h 101"/>
                <a:gd name="T60" fmla="*/ 73 w 121"/>
                <a:gd name="T61" fmla="*/ 68 h 101"/>
                <a:gd name="T62" fmla="*/ 66 w 121"/>
                <a:gd name="T63" fmla="*/ 71 h 101"/>
                <a:gd name="T64" fmla="*/ 61 w 121"/>
                <a:gd name="T65" fmla="*/ 75 h 101"/>
                <a:gd name="T66" fmla="*/ 54 w 121"/>
                <a:gd name="T67" fmla="*/ 82 h 101"/>
                <a:gd name="T68" fmla="*/ 50 w 121"/>
                <a:gd name="T69" fmla="*/ 85 h 101"/>
                <a:gd name="T70" fmla="*/ 45 w 121"/>
                <a:gd name="T71" fmla="*/ 87 h 101"/>
                <a:gd name="T72" fmla="*/ 43 w 121"/>
                <a:gd name="T73" fmla="*/ 87 h 101"/>
                <a:gd name="T74" fmla="*/ 45 w 121"/>
                <a:gd name="T75" fmla="*/ 80 h 101"/>
                <a:gd name="T76" fmla="*/ 47 w 121"/>
                <a:gd name="T77" fmla="*/ 73 h 101"/>
                <a:gd name="T78" fmla="*/ 35 w 121"/>
                <a:gd name="T79" fmla="*/ 68 h 101"/>
                <a:gd name="T80" fmla="*/ 21 w 121"/>
                <a:gd name="T81" fmla="*/ 56 h 101"/>
                <a:gd name="T82" fmla="*/ 24 w 121"/>
                <a:gd name="T83" fmla="*/ 47 h 101"/>
                <a:gd name="T84" fmla="*/ 14 w 121"/>
                <a:gd name="T85" fmla="*/ 35 h 101"/>
                <a:gd name="T86" fmla="*/ 12 w 121"/>
                <a:gd name="T87" fmla="*/ 26 h 101"/>
                <a:gd name="T88" fmla="*/ 0 w 121"/>
                <a:gd name="T89" fmla="*/ 21 h 101"/>
                <a:gd name="T90" fmla="*/ 0 w 121"/>
                <a:gd name="T91" fmla="*/ 21 h 101"/>
                <a:gd name="T92" fmla="*/ 28 w 121"/>
                <a:gd name="T93" fmla="*/ 73 h 101"/>
                <a:gd name="T94" fmla="*/ 19 w 121"/>
                <a:gd name="T95" fmla="*/ 63 h 101"/>
                <a:gd name="T96" fmla="*/ 12 w 121"/>
                <a:gd name="T97" fmla="*/ 66 h 101"/>
                <a:gd name="T98" fmla="*/ 2 w 121"/>
                <a:gd name="T99" fmla="*/ 63 h 101"/>
                <a:gd name="T100" fmla="*/ 0 w 121"/>
                <a:gd name="T101" fmla="*/ 63 h 101"/>
                <a:gd name="T102" fmla="*/ 5 w 121"/>
                <a:gd name="T103" fmla="*/ 68 h 101"/>
                <a:gd name="T104" fmla="*/ 7 w 121"/>
                <a:gd name="T105" fmla="*/ 73 h 101"/>
                <a:gd name="T106" fmla="*/ 16 w 121"/>
                <a:gd name="T107" fmla="*/ 80 h 101"/>
                <a:gd name="T108" fmla="*/ 24 w 121"/>
                <a:gd name="T109" fmla="*/ 87 h 101"/>
                <a:gd name="T110" fmla="*/ 35 w 121"/>
                <a:gd name="T111" fmla="*/ 92 h 101"/>
                <a:gd name="T112" fmla="*/ 38 w 121"/>
                <a:gd name="T113" fmla="*/ 8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1" h="101">
                  <a:moveTo>
                    <a:pt x="0" y="21"/>
                  </a:moveTo>
                  <a:lnTo>
                    <a:pt x="0" y="19"/>
                  </a:lnTo>
                  <a:lnTo>
                    <a:pt x="9" y="14"/>
                  </a:lnTo>
                  <a:lnTo>
                    <a:pt x="21" y="21"/>
                  </a:lnTo>
                  <a:lnTo>
                    <a:pt x="31" y="21"/>
                  </a:lnTo>
                  <a:lnTo>
                    <a:pt x="38" y="26"/>
                  </a:lnTo>
                  <a:lnTo>
                    <a:pt x="40" y="19"/>
                  </a:lnTo>
                  <a:lnTo>
                    <a:pt x="35" y="14"/>
                  </a:lnTo>
                  <a:lnTo>
                    <a:pt x="31" y="9"/>
                  </a:lnTo>
                  <a:lnTo>
                    <a:pt x="33" y="2"/>
                  </a:lnTo>
                  <a:lnTo>
                    <a:pt x="38" y="2"/>
                  </a:lnTo>
                  <a:lnTo>
                    <a:pt x="50" y="11"/>
                  </a:lnTo>
                  <a:lnTo>
                    <a:pt x="52" y="16"/>
                  </a:lnTo>
                  <a:lnTo>
                    <a:pt x="61" y="16"/>
                  </a:lnTo>
                  <a:lnTo>
                    <a:pt x="64" y="14"/>
                  </a:lnTo>
                  <a:lnTo>
                    <a:pt x="71" y="9"/>
                  </a:lnTo>
                  <a:lnTo>
                    <a:pt x="78" y="0"/>
                  </a:lnTo>
                  <a:lnTo>
                    <a:pt x="83" y="4"/>
                  </a:lnTo>
                  <a:lnTo>
                    <a:pt x="90" y="14"/>
                  </a:lnTo>
                  <a:lnTo>
                    <a:pt x="90" y="16"/>
                  </a:lnTo>
                  <a:lnTo>
                    <a:pt x="95" y="23"/>
                  </a:lnTo>
                  <a:lnTo>
                    <a:pt x="102" y="28"/>
                  </a:lnTo>
                  <a:lnTo>
                    <a:pt x="102" y="33"/>
                  </a:lnTo>
                  <a:lnTo>
                    <a:pt x="106" y="35"/>
                  </a:lnTo>
                  <a:lnTo>
                    <a:pt x="113" y="35"/>
                  </a:lnTo>
                  <a:lnTo>
                    <a:pt x="118" y="37"/>
                  </a:lnTo>
                  <a:lnTo>
                    <a:pt x="121" y="42"/>
                  </a:lnTo>
                  <a:lnTo>
                    <a:pt x="118" y="42"/>
                  </a:lnTo>
                  <a:lnTo>
                    <a:pt x="116" y="45"/>
                  </a:lnTo>
                  <a:lnTo>
                    <a:pt x="109" y="45"/>
                  </a:lnTo>
                  <a:lnTo>
                    <a:pt x="102" y="52"/>
                  </a:lnTo>
                  <a:lnTo>
                    <a:pt x="104" y="56"/>
                  </a:lnTo>
                  <a:lnTo>
                    <a:pt x="104" y="61"/>
                  </a:lnTo>
                  <a:lnTo>
                    <a:pt x="102" y="63"/>
                  </a:lnTo>
                  <a:lnTo>
                    <a:pt x="102" y="68"/>
                  </a:lnTo>
                  <a:lnTo>
                    <a:pt x="102" y="71"/>
                  </a:lnTo>
                  <a:lnTo>
                    <a:pt x="102" y="73"/>
                  </a:lnTo>
                  <a:lnTo>
                    <a:pt x="102" y="75"/>
                  </a:lnTo>
                  <a:lnTo>
                    <a:pt x="102" y="82"/>
                  </a:lnTo>
                  <a:lnTo>
                    <a:pt x="99" y="87"/>
                  </a:lnTo>
                  <a:lnTo>
                    <a:pt x="97" y="85"/>
                  </a:lnTo>
                  <a:lnTo>
                    <a:pt x="99" y="78"/>
                  </a:lnTo>
                  <a:lnTo>
                    <a:pt x="97" y="75"/>
                  </a:lnTo>
                  <a:lnTo>
                    <a:pt x="95" y="78"/>
                  </a:lnTo>
                  <a:lnTo>
                    <a:pt x="92" y="80"/>
                  </a:lnTo>
                  <a:lnTo>
                    <a:pt x="95" y="87"/>
                  </a:lnTo>
                  <a:lnTo>
                    <a:pt x="95" y="90"/>
                  </a:lnTo>
                  <a:lnTo>
                    <a:pt x="95" y="92"/>
                  </a:lnTo>
                  <a:lnTo>
                    <a:pt x="95" y="101"/>
                  </a:lnTo>
                  <a:lnTo>
                    <a:pt x="92" y="101"/>
                  </a:lnTo>
                  <a:lnTo>
                    <a:pt x="90" y="101"/>
                  </a:lnTo>
                  <a:lnTo>
                    <a:pt x="87" y="99"/>
                  </a:lnTo>
                  <a:lnTo>
                    <a:pt x="85" y="97"/>
                  </a:lnTo>
                  <a:lnTo>
                    <a:pt x="78" y="90"/>
                  </a:lnTo>
                  <a:lnTo>
                    <a:pt x="85" y="82"/>
                  </a:lnTo>
                  <a:lnTo>
                    <a:pt x="78" y="80"/>
                  </a:lnTo>
                  <a:lnTo>
                    <a:pt x="78" y="78"/>
                  </a:lnTo>
                  <a:lnTo>
                    <a:pt x="80" y="75"/>
                  </a:lnTo>
                  <a:lnTo>
                    <a:pt x="78" y="73"/>
                  </a:lnTo>
                  <a:lnTo>
                    <a:pt x="76" y="68"/>
                  </a:lnTo>
                  <a:lnTo>
                    <a:pt x="73" y="68"/>
                  </a:lnTo>
                  <a:lnTo>
                    <a:pt x="73" y="68"/>
                  </a:lnTo>
                  <a:lnTo>
                    <a:pt x="71" y="68"/>
                  </a:lnTo>
                  <a:lnTo>
                    <a:pt x="66" y="71"/>
                  </a:lnTo>
                  <a:lnTo>
                    <a:pt x="64" y="71"/>
                  </a:lnTo>
                  <a:lnTo>
                    <a:pt x="61" y="75"/>
                  </a:lnTo>
                  <a:lnTo>
                    <a:pt x="59" y="75"/>
                  </a:lnTo>
                  <a:lnTo>
                    <a:pt x="54" y="82"/>
                  </a:lnTo>
                  <a:lnTo>
                    <a:pt x="52" y="82"/>
                  </a:lnTo>
                  <a:lnTo>
                    <a:pt x="50" y="85"/>
                  </a:lnTo>
                  <a:lnTo>
                    <a:pt x="50" y="87"/>
                  </a:lnTo>
                  <a:lnTo>
                    <a:pt x="45" y="87"/>
                  </a:lnTo>
                  <a:lnTo>
                    <a:pt x="43" y="87"/>
                  </a:lnTo>
                  <a:lnTo>
                    <a:pt x="43" y="87"/>
                  </a:lnTo>
                  <a:lnTo>
                    <a:pt x="43" y="82"/>
                  </a:lnTo>
                  <a:lnTo>
                    <a:pt x="45" y="80"/>
                  </a:lnTo>
                  <a:lnTo>
                    <a:pt x="40" y="75"/>
                  </a:lnTo>
                  <a:lnTo>
                    <a:pt x="47" y="73"/>
                  </a:lnTo>
                  <a:lnTo>
                    <a:pt x="43" y="68"/>
                  </a:lnTo>
                  <a:lnTo>
                    <a:pt x="35" y="68"/>
                  </a:lnTo>
                  <a:lnTo>
                    <a:pt x="26" y="63"/>
                  </a:lnTo>
                  <a:lnTo>
                    <a:pt x="21" y="56"/>
                  </a:lnTo>
                  <a:lnTo>
                    <a:pt x="26" y="52"/>
                  </a:lnTo>
                  <a:lnTo>
                    <a:pt x="24" y="47"/>
                  </a:lnTo>
                  <a:lnTo>
                    <a:pt x="16" y="40"/>
                  </a:lnTo>
                  <a:lnTo>
                    <a:pt x="14" y="35"/>
                  </a:lnTo>
                  <a:lnTo>
                    <a:pt x="16" y="30"/>
                  </a:lnTo>
                  <a:lnTo>
                    <a:pt x="12" y="26"/>
                  </a:lnTo>
                  <a:lnTo>
                    <a:pt x="5" y="26"/>
                  </a:lnTo>
                  <a:lnTo>
                    <a:pt x="0" y="21"/>
                  </a:lnTo>
                  <a:lnTo>
                    <a:pt x="0" y="21"/>
                  </a:lnTo>
                  <a:lnTo>
                    <a:pt x="0" y="21"/>
                  </a:lnTo>
                  <a:close/>
                  <a:moveTo>
                    <a:pt x="38" y="87"/>
                  </a:moveTo>
                  <a:lnTo>
                    <a:pt x="28" y="73"/>
                  </a:lnTo>
                  <a:lnTo>
                    <a:pt x="21" y="71"/>
                  </a:lnTo>
                  <a:lnTo>
                    <a:pt x="19" y="63"/>
                  </a:lnTo>
                  <a:lnTo>
                    <a:pt x="14" y="63"/>
                  </a:lnTo>
                  <a:lnTo>
                    <a:pt x="12" y="66"/>
                  </a:lnTo>
                  <a:lnTo>
                    <a:pt x="7" y="61"/>
                  </a:lnTo>
                  <a:lnTo>
                    <a:pt x="2" y="63"/>
                  </a:lnTo>
                  <a:lnTo>
                    <a:pt x="0" y="63"/>
                  </a:lnTo>
                  <a:lnTo>
                    <a:pt x="0" y="63"/>
                  </a:lnTo>
                  <a:lnTo>
                    <a:pt x="0" y="63"/>
                  </a:lnTo>
                  <a:lnTo>
                    <a:pt x="5" y="68"/>
                  </a:lnTo>
                  <a:lnTo>
                    <a:pt x="7" y="68"/>
                  </a:lnTo>
                  <a:lnTo>
                    <a:pt x="7" y="73"/>
                  </a:lnTo>
                  <a:lnTo>
                    <a:pt x="7" y="75"/>
                  </a:lnTo>
                  <a:lnTo>
                    <a:pt x="16" y="80"/>
                  </a:lnTo>
                  <a:lnTo>
                    <a:pt x="19" y="85"/>
                  </a:lnTo>
                  <a:lnTo>
                    <a:pt x="24" y="87"/>
                  </a:lnTo>
                  <a:lnTo>
                    <a:pt x="31" y="87"/>
                  </a:lnTo>
                  <a:lnTo>
                    <a:pt x="35" y="92"/>
                  </a:lnTo>
                  <a:lnTo>
                    <a:pt x="38" y="87"/>
                  </a:lnTo>
                  <a:lnTo>
                    <a:pt x="38" y="87"/>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18" name="Austria">
              <a:extLst>
                <a:ext uri="{FF2B5EF4-FFF2-40B4-BE49-F238E27FC236}">
                  <a16:creationId xmlns:a16="http://schemas.microsoft.com/office/drawing/2014/main" xmlns="" id="{C7B423F4-7282-447D-91CC-EA7A524109C8}"/>
                </a:ext>
              </a:extLst>
            </p:cNvPr>
            <p:cNvSpPr>
              <a:spLocks/>
            </p:cNvSpPr>
            <p:nvPr/>
          </p:nvSpPr>
          <p:spPr bwMode="auto">
            <a:xfrm>
              <a:off x="6100967" y="2971817"/>
              <a:ext cx="177095" cy="86277"/>
            </a:xfrm>
            <a:custGeom>
              <a:avLst/>
              <a:gdLst>
                <a:gd name="T0" fmla="*/ 95 w 156"/>
                <a:gd name="T1" fmla="*/ 71 h 76"/>
                <a:gd name="T2" fmla="*/ 107 w 156"/>
                <a:gd name="T3" fmla="*/ 76 h 76"/>
                <a:gd name="T4" fmla="*/ 118 w 156"/>
                <a:gd name="T5" fmla="*/ 73 h 76"/>
                <a:gd name="T6" fmla="*/ 126 w 156"/>
                <a:gd name="T7" fmla="*/ 71 h 76"/>
                <a:gd name="T8" fmla="*/ 137 w 156"/>
                <a:gd name="T9" fmla="*/ 66 h 76"/>
                <a:gd name="T10" fmla="*/ 149 w 156"/>
                <a:gd name="T11" fmla="*/ 59 h 76"/>
                <a:gd name="T12" fmla="*/ 147 w 156"/>
                <a:gd name="T13" fmla="*/ 50 h 76"/>
                <a:gd name="T14" fmla="*/ 145 w 156"/>
                <a:gd name="T15" fmla="*/ 40 h 76"/>
                <a:gd name="T16" fmla="*/ 154 w 156"/>
                <a:gd name="T17" fmla="*/ 38 h 76"/>
                <a:gd name="T18" fmla="*/ 154 w 156"/>
                <a:gd name="T19" fmla="*/ 31 h 76"/>
                <a:gd name="T20" fmla="*/ 154 w 156"/>
                <a:gd name="T21" fmla="*/ 10 h 76"/>
                <a:gd name="T22" fmla="*/ 142 w 156"/>
                <a:gd name="T23" fmla="*/ 5 h 76"/>
                <a:gd name="T24" fmla="*/ 128 w 156"/>
                <a:gd name="T25" fmla="*/ 7 h 76"/>
                <a:gd name="T26" fmla="*/ 116 w 156"/>
                <a:gd name="T27" fmla="*/ 2 h 76"/>
                <a:gd name="T28" fmla="*/ 109 w 156"/>
                <a:gd name="T29" fmla="*/ 5 h 76"/>
                <a:gd name="T30" fmla="*/ 107 w 156"/>
                <a:gd name="T31" fmla="*/ 10 h 76"/>
                <a:gd name="T32" fmla="*/ 97 w 156"/>
                <a:gd name="T33" fmla="*/ 12 h 76"/>
                <a:gd name="T34" fmla="*/ 83 w 156"/>
                <a:gd name="T35" fmla="*/ 7 h 76"/>
                <a:gd name="T36" fmla="*/ 83 w 156"/>
                <a:gd name="T37" fmla="*/ 14 h 76"/>
                <a:gd name="T38" fmla="*/ 78 w 156"/>
                <a:gd name="T39" fmla="*/ 19 h 76"/>
                <a:gd name="T40" fmla="*/ 66 w 156"/>
                <a:gd name="T41" fmla="*/ 28 h 76"/>
                <a:gd name="T42" fmla="*/ 71 w 156"/>
                <a:gd name="T43" fmla="*/ 36 h 76"/>
                <a:gd name="T44" fmla="*/ 69 w 156"/>
                <a:gd name="T45" fmla="*/ 40 h 76"/>
                <a:gd name="T46" fmla="*/ 59 w 156"/>
                <a:gd name="T47" fmla="*/ 38 h 76"/>
                <a:gd name="T48" fmla="*/ 52 w 156"/>
                <a:gd name="T49" fmla="*/ 38 h 76"/>
                <a:gd name="T50" fmla="*/ 40 w 156"/>
                <a:gd name="T51" fmla="*/ 43 h 76"/>
                <a:gd name="T52" fmla="*/ 33 w 156"/>
                <a:gd name="T53" fmla="*/ 43 h 76"/>
                <a:gd name="T54" fmla="*/ 24 w 156"/>
                <a:gd name="T55" fmla="*/ 40 h 76"/>
                <a:gd name="T56" fmla="*/ 17 w 156"/>
                <a:gd name="T57" fmla="*/ 45 h 76"/>
                <a:gd name="T58" fmla="*/ 12 w 156"/>
                <a:gd name="T59" fmla="*/ 45 h 76"/>
                <a:gd name="T60" fmla="*/ 5 w 156"/>
                <a:gd name="T61" fmla="*/ 43 h 76"/>
                <a:gd name="T62" fmla="*/ 0 w 156"/>
                <a:gd name="T63" fmla="*/ 45 h 76"/>
                <a:gd name="T64" fmla="*/ 3 w 156"/>
                <a:gd name="T65" fmla="*/ 50 h 76"/>
                <a:gd name="T66" fmla="*/ 5 w 156"/>
                <a:gd name="T67" fmla="*/ 54 h 76"/>
                <a:gd name="T68" fmla="*/ 12 w 156"/>
                <a:gd name="T69" fmla="*/ 54 h 76"/>
                <a:gd name="T70" fmla="*/ 19 w 156"/>
                <a:gd name="T71" fmla="*/ 54 h 76"/>
                <a:gd name="T72" fmla="*/ 26 w 156"/>
                <a:gd name="T73" fmla="*/ 59 h 76"/>
                <a:gd name="T74" fmla="*/ 33 w 156"/>
                <a:gd name="T75" fmla="*/ 62 h 76"/>
                <a:gd name="T76" fmla="*/ 50 w 156"/>
                <a:gd name="T77" fmla="*/ 57 h 76"/>
                <a:gd name="T78" fmla="*/ 57 w 156"/>
                <a:gd name="T79" fmla="*/ 59 h 76"/>
                <a:gd name="T80" fmla="*/ 81 w 156"/>
                <a:gd name="T81" fmla="*/ 69 h 76"/>
                <a:gd name="T82" fmla="*/ 92 w 156"/>
                <a:gd name="T83" fmla="*/ 71 h 76"/>
                <a:gd name="T84" fmla="*/ 92 w 156"/>
                <a:gd name="T85" fmla="*/ 7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76">
                  <a:moveTo>
                    <a:pt x="92" y="71"/>
                  </a:moveTo>
                  <a:lnTo>
                    <a:pt x="95" y="71"/>
                  </a:lnTo>
                  <a:lnTo>
                    <a:pt x="104" y="71"/>
                  </a:lnTo>
                  <a:lnTo>
                    <a:pt x="107" y="76"/>
                  </a:lnTo>
                  <a:lnTo>
                    <a:pt x="114" y="73"/>
                  </a:lnTo>
                  <a:lnTo>
                    <a:pt x="118" y="73"/>
                  </a:lnTo>
                  <a:lnTo>
                    <a:pt x="123" y="71"/>
                  </a:lnTo>
                  <a:lnTo>
                    <a:pt x="126" y="71"/>
                  </a:lnTo>
                  <a:lnTo>
                    <a:pt x="128" y="71"/>
                  </a:lnTo>
                  <a:lnTo>
                    <a:pt x="137" y="66"/>
                  </a:lnTo>
                  <a:lnTo>
                    <a:pt x="145" y="64"/>
                  </a:lnTo>
                  <a:lnTo>
                    <a:pt x="149" y="59"/>
                  </a:lnTo>
                  <a:lnTo>
                    <a:pt x="147" y="54"/>
                  </a:lnTo>
                  <a:lnTo>
                    <a:pt x="147" y="50"/>
                  </a:lnTo>
                  <a:lnTo>
                    <a:pt x="149" y="45"/>
                  </a:lnTo>
                  <a:lnTo>
                    <a:pt x="145" y="40"/>
                  </a:lnTo>
                  <a:lnTo>
                    <a:pt x="145" y="38"/>
                  </a:lnTo>
                  <a:lnTo>
                    <a:pt x="154" y="38"/>
                  </a:lnTo>
                  <a:lnTo>
                    <a:pt x="156" y="36"/>
                  </a:lnTo>
                  <a:lnTo>
                    <a:pt x="154" y="31"/>
                  </a:lnTo>
                  <a:lnTo>
                    <a:pt x="154" y="17"/>
                  </a:lnTo>
                  <a:lnTo>
                    <a:pt x="154" y="10"/>
                  </a:lnTo>
                  <a:lnTo>
                    <a:pt x="145" y="7"/>
                  </a:lnTo>
                  <a:lnTo>
                    <a:pt x="142" y="5"/>
                  </a:lnTo>
                  <a:lnTo>
                    <a:pt x="135" y="7"/>
                  </a:lnTo>
                  <a:lnTo>
                    <a:pt x="128" y="7"/>
                  </a:lnTo>
                  <a:lnTo>
                    <a:pt x="123" y="2"/>
                  </a:lnTo>
                  <a:lnTo>
                    <a:pt x="116" y="2"/>
                  </a:lnTo>
                  <a:lnTo>
                    <a:pt x="111" y="0"/>
                  </a:lnTo>
                  <a:lnTo>
                    <a:pt x="109" y="5"/>
                  </a:lnTo>
                  <a:lnTo>
                    <a:pt x="107" y="7"/>
                  </a:lnTo>
                  <a:lnTo>
                    <a:pt x="107" y="10"/>
                  </a:lnTo>
                  <a:lnTo>
                    <a:pt x="100" y="10"/>
                  </a:lnTo>
                  <a:lnTo>
                    <a:pt x="97" y="12"/>
                  </a:lnTo>
                  <a:lnTo>
                    <a:pt x="88" y="7"/>
                  </a:lnTo>
                  <a:lnTo>
                    <a:pt x="83" y="7"/>
                  </a:lnTo>
                  <a:lnTo>
                    <a:pt x="83" y="10"/>
                  </a:lnTo>
                  <a:lnTo>
                    <a:pt x="83" y="14"/>
                  </a:lnTo>
                  <a:lnTo>
                    <a:pt x="81" y="14"/>
                  </a:lnTo>
                  <a:lnTo>
                    <a:pt x="78" y="19"/>
                  </a:lnTo>
                  <a:lnTo>
                    <a:pt x="71" y="21"/>
                  </a:lnTo>
                  <a:lnTo>
                    <a:pt x="66" y="28"/>
                  </a:lnTo>
                  <a:lnTo>
                    <a:pt x="66" y="31"/>
                  </a:lnTo>
                  <a:lnTo>
                    <a:pt x="71" y="36"/>
                  </a:lnTo>
                  <a:lnTo>
                    <a:pt x="71" y="38"/>
                  </a:lnTo>
                  <a:lnTo>
                    <a:pt x="69" y="40"/>
                  </a:lnTo>
                  <a:lnTo>
                    <a:pt x="64" y="38"/>
                  </a:lnTo>
                  <a:lnTo>
                    <a:pt x="59" y="38"/>
                  </a:lnTo>
                  <a:lnTo>
                    <a:pt x="55" y="38"/>
                  </a:lnTo>
                  <a:lnTo>
                    <a:pt x="52" y="38"/>
                  </a:lnTo>
                  <a:lnTo>
                    <a:pt x="45" y="43"/>
                  </a:lnTo>
                  <a:lnTo>
                    <a:pt x="40" y="43"/>
                  </a:lnTo>
                  <a:lnTo>
                    <a:pt x="36" y="43"/>
                  </a:lnTo>
                  <a:lnTo>
                    <a:pt x="33" y="43"/>
                  </a:lnTo>
                  <a:lnTo>
                    <a:pt x="29" y="40"/>
                  </a:lnTo>
                  <a:lnTo>
                    <a:pt x="24" y="40"/>
                  </a:lnTo>
                  <a:lnTo>
                    <a:pt x="17" y="40"/>
                  </a:lnTo>
                  <a:lnTo>
                    <a:pt x="17" y="45"/>
                  </a:lnTo>
                  <a:lnTo>
                    <a:pt x="17" y="45"/>
                  </a:lnTo>
                  <a:lnTo>
                    <a:pt x="12" y="45"/>
                  </a:lnTo>
                  <a:lnTo>
                    <a:pt x="7" y="40"/>
                  </a:lnTo>
                  <a:lnTo>
                    <a:pt x="5" y="43"/>
                  </a:lnTo>
                  <a:lnTo>
                    <a:pt x="0" y="45"/>
                  </a:lnTo>
                  <a:lnTo>
                    <a:pt x="0" y="45"/>
                  </a:lnTo>
                  <a:lnTo>
                    <a:pt x="3" y="45"/>
                  </a:lnTo>
                  <a:lnTo>
                    <a:pt x="3" y="50"/>
                  </a:lnTo>
                  <a:lnTo>
                    <a:pt x="5" y="52"/>
                  </a:lnTo>
                  <a:lnTo>
                    <a:pt x="5" y="54"/>
                  </a:lnTo>
                  <a:lnTo>
                    <a:pt x="7" y="54"/>
                  </a:lnTo>
                  <a:lnTo>
                    <a:pt x="12" y="54"/>
                  </a:lnTo>
                  <a:lnTo>
                    <a:pt x="17" y="59"/>
                  </a:lnTo>
                  <a:lnTo>
                    <a:pt x="19" y="54"/>
                  </a:lnTo>
                  <a:lnTo>
                    <a:pt x="24" y="54"/>
                  </a:lnTo>
                  <a:lnTo>
                    <a:pt x="26" y="59"/>
                  </a:lnTo>
                  <a:lnTo>
                    <a:pt x="26" y="59"/>
                  </a:lnTo>
                  <a:lnTo>
                    <a:pt x="33" y="62"/>
                  </a:lnTo>
                  <a:lnTo>
                    <a:pt x="45" y="54"/>
                  </a:lnTo>
                  <a:lnTo>
                    <a:pt x="50" y="57"/>
                  </a:lnTo>
                  <a:lnTo>
                    <a:pt x="57" y="57"/>
                  </a:lnTo>
                  <a:lnTo>
                    <a:pt x="57" y="59"/>
                  </a:lnTo>
                  <a:lnTo>
                    <a:pt x="66" y="66"/>
                  </a:lnTo>
                  <a:lnTo>
                    <a:pt x="81" y="69"/>
                  </a:lnTo>
                  <a:lnTo>
                    <a:pt x="88" y="69"/>
                  </a:lnTo>
                  <a:lnTo>
                    <a:pt x="92" y="71"/>
                  </a:lnTo>
                  <a:lnTo>
                    <a:pt x="92" y="71"/>
                  </a:lnTo>
                  <a:lnTo>
                    <a:pt x="92" y="71"/>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19" name="Australia">
              <a:extLst>
                <a:ext uri="{FF2B5EF4-FFF2-40B4-BE49-F238E27FC236}">
                  <a16:creationId xmlns:a16="http://schemas.microsoft.com/office/drawing/2014/main" xmlns="" id="{4943186A-9F65-457D-ADFB-041704FF8C1D}"/>
                </a:ext>
              </a:extLst>
            </p:cNvPr>
            <p:cNvSpPr>
              <a:spLocks noEditPoints="1"/>
            </p:cNvSpPr>
            <p:nvPr/>
          </p:nvSpPr>
          <p:spPr bwMode="auto">
            <a:xfrm>
              <a:off x="8697273" y="4631517"/>
              <a:ext cx="1025109" cy="1085276"/>
            </a:xfrm>
            <a:custGeom>
              <a:avLst/>
              <a:gdLst>
                <a:gd name="T0" fmla="*/ 378 w 382"/>
                <a:gd name="T1" fmla="*/ 165 h 404"/>
                <a:gd name="T2" fmla="*/ 254 w 382"/>
                <a:gd name="T3" fmla="*/ 394 h 404"/>
                <a:gd name="T4" fmla="*/ 254 w 382"/>
                <a:gd name="T5" fmla="*/ 367 h 404"/>
                <a:gd name="T6" fmla="*/ 270 w 382"/>
                <a:gd name="T7" fmla="*/ 366 h 404"/>
                <a:gd name="T8" fmla="*/ 284 w 382"/>
                <a:gd name="T9" fmla="*/ 373 h 404"/>
                <a:gd name="T10" fmla="*/ 275 w 382"/>
                <a:gd name="T11" fmla="*/ 393 h 404"/>
                <a:gd name="T12" fmla="*/ 267 w 382"/>
                <a:gd name="T13" fmla="*/ 397 h 404"/>
                <a:gd name="T14" fmla="*/ 5 w 382"/>
                <a:gd name="T15" fmla="*/ 254 h 404"/>
                <a:gd name="T16" fmla="*/ 29 w 382"/>
                <a:gd name="T17" fmla="*/ 263 h 404"/>
                <a:gd name="T18" fmla="*/ 52 w 382"/>
                <a:gd name="T19" fmla="*/ 252 h 404"/>
                <a:gd name="T20" fmla="*/ 77 w 382"/>
                <a:gd name="T21" fmla="*/ 253 h 404"/>
                <a:gd name="T22" fmla="*/ 109 w 382"/>
                <a:gd name="T23" fmla="*/ 233 h 404"/>
                <a:gd name="T24" fmla="*/ 159 w 382"/>
                <a:gd name="T25" fmla="*/ 226 h 404"/>
                <a:gd name="T26" fmla="*/ 185 w 382"/>
                <a:gd name="T27" fmla="*/ 240 h 404"/>
                <a:gd name="T28" fmla="*/ 189 w 382"/>
                <a:gd name="T29" fmla="*/ 266 h 404"/>
                <a:gd name="T30" fmla="*/ 203 w 382"/>
                <a:gd name="T31" fmla="*/ 259 h 404"/>
                <a:gd name="T32" fmla="*/ 217 w 382"/>
                <a:gd name="T33" fmla="*/ 255 h 404"/>
                <a:gd name="T34" fmla="*/ 214 w 382"/>
                <a:gd name="T35" fmla="*/ 271 h 404"/>
                <a:gd name="T36" fmla="*/ 223 w 382"/>
                <a:gd name="T37" fmla="*/ 279 h 404"/>
                <a:gd name="T38" fmla="*/ 225 w 382"/>
                <a:gd name="T39" fmla="*/ 307 h 404"/>
                <a:gd name="T40" fmla="*/ 250 w 382"/>
                <a:gd name="T41" fmla="*/ 329 h 404"/>
                <a:gd name="T42" fmla="*/ 271 w 382"/>
                <a:gd name="T43" fmla="*/ 322 h 404"/>
                <a:gd name="T44" fmla="*/ 278 w 382"/>
                <a:gd name="T45" fmla="*/ 338 h 404"/>
                <a:gd name="T46" fmla="*/ 290 w 382"/>
                <a:gd name="T47" fmla="*/ 323 h 404"/>
                <a:gd name="T48" fmla="*/ 323 w 382"/>
                <a:gd name="T49" fmla="*/ 297 h 404"/>
                <a:gd name="T50" fmla="*/ 346 w 382"/>
                <a:gd name="T51" fmla="*/ 258 h 404"/>
                <a:gd name="T52" fmla="*/ 365 w 382"/>
                <a:gd name="T53" fmla="*/ 234 h 404"/>
                <a:gd name="T54" fmla="*/ 377 w 382"/>
                <a:gd name="T55" fmla="*/ 189 h 404"/>
                <a:gd name="T56" fmla="*/ 375 w 382"/>
                <a:gd name="T57" fmla="*/ 158 h 404"/>
                <a:gd name="T58" fmla="*/ 361 w 382"/>
                <a:gd name="T59" fmla="*/ 135 h 404"/>
                <a:gd name="T60" fmla="*/ 354 w 382"/>
                <a:gd name="T61" fmla="*/ 127 h 404"/>
                <a:gd name="T62" fmla="*/ 346 w 382"/>
                <a:gd name="T63" fmla="*/ 103 h 404"/>
                <a:gd name="T64" fmla="*/ 335 w 382"/>
                <a:gd name="T65" fmla="*/ 91 h 404"/>
                <a:gd name="T66" fmla="*/ 322 w 382"/>
                <a:gd name="T67" fmla="*/ 63 h 404"/>
                <a:gd name="T68" fmla="*/ 312 w 382"/>
                <a:gd name="T69" fmla="*/ 34 h 404"/>
                <a:gd name="T70" fmla="*/ 301 w 382"/>
                <a:gd name="T71" fmla="*/ 15 h 404"/>
                <a:gd name="T72" fmla="*/ 291 w 382"/>
                <a:gd name="T73" fmla="*/ 9 h 404"/>
                <a:gd name="T74" fmla="*/ 284 w 382"/>
                <a:gd name="T75" fmla="*/ 32 h 404"/>
                <a:gd name="T76" fmla="*/ 268 w 382"/>
                <a:gd name="T77" fmla="*/ 73 h 404"/>
                <a:gd name="T78" fmla="*/ 241 w 382"/>
                <a:gd name="T79" fmla="*/ 54 h 404"/>
                <a:gd name="T80" fmla="*/ 231 w 382"/>
                <a:gd name="T81" fmla="*/ 33 h 404"/>
                <a:gd name="T82" fmla="*/ 239 w 382"/>
                <a:gd name="T83" fmla="*/ 19 h 404"/>
                <a:gd name="T84" fmla="*/ 232 w 382"/>
                <a:gd name="T85" fmla="*/ 14 h 404"/>
                <a:gd name="T86" fmla="*/ 221 w 382"/>
                <a:gd name="T87" fmla="*/ 10 h 404"/>
                <a:gd name="T88" fmla="*/ 201 w 382"/>
                <a:gd name="T89" fmla="*/ 6 h 404"/>
                <a:gd name="T90" fmla="*/ 198 w 382"/>
                <a:gd name="T91" fmla="*/ 14 h 404"/>
                <a:gd name="T92" fmla="*/ 181 w 382"/>
                <a:gd name="T93" fmla="*/ 19 h 404"/>
                <a:gd name="T94" fmla="*/ 168 w 382"/>
                <a:gd name="T95" fmla="*/ 34 h 404"/>
                <a:gd name="T96" fmla="*/ 168 w 382"/>
                <a:gd name="T97" fmla="*/ 41 h 404"/>
                <a:gd name="T98" fmla="*/ 155 w 382"/>
                <a:gd name="T99" fmla="*/ 45 h 404"/>
                <a:gd name="T100" fmla="*/ 144 w 382"/>
                <a:gd name="T101" fmla="*/ 31 h 404"/>
                <a:gd name="T102" fmla="*/ 133 w 382"/>
                <a:gd name="T103" fmla="*/ 37 h 404"/>
                <a:gd name="T104" fmla="*/ 126 w 382"/>
                <a:gd name="T105" fmla="*/ 47 h 404"/>
                <a:gd name="T106" fmla="*/ 119 w 382"/>
                <a:gd name="T107" fmla="*/ 58 h 404"/>
                <a:gd name="T108" fmla="*/ 112 w 382"/>
                <a:gd name="T109" fmla="*/ 63 h 404"/>
                <a:gd name="T110" fmla="*/ 97 w 382"/>
                <a:gd name="T111" fmla="*/ 63 h 404"/>
                <a:gd name="T112" fmla="*/ 75 w 382"/>
                <a:gd name="T113" fmla="*/ 92 h 404"/>
                <a:gd name="T114" fmla="*/ 42 w 382"/>
                <a:gd name="T115" fmla="*/ 99 h 404"/>
                <a:gd name="T116" fmla="*/ 16 w 382"/>
                <a:gd name="T117" fmla="*/ 112 h 404"/>
                <a:gd name="T118" fmla="*/ 10 w 382"/>
                <a:gd name="T119" fmla="*/ 160 h 404"/>
                <a:gd name="T120" fmla="*/ 2 w 382"/>
                <a:gd name="T121" fmla="*/ 159 h 404"/>
                <a:gd name="T122" fmla="*/ 14 w 382"/>
                <a:gd name="T123" fmla="*/ 223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2" h="404">
                  <a:moveTo>
                    <a:pt x="378" y="165"/>
                  </a:moveTo>
                  <a:cubicBezTo>
                    <a:pt x="377" y="162"/>
                    <a:pt x="377" y="162"/>
                    <a:pt x="377" y="162"/>
                  </a:cubicBezTo>
                  <a:cubicBezTo>
                    <a:pt x="378" y="160"/>
                    <a:pt x="378" y="160"/>
                    <a:pt x="378" y="160"/>
                  </a:cubicBezTo>
                  <a:cubicBezTo>
                    <a:pt x="378" y="158"/>
                    <a:pt x="378" y="158"/>
                    <a:pt x="378" y="158"/>
                  </a:cubicBezTo>
                  <a:cubicBezTo>
                    <a:pt x="380" y="157"/>
                    <a:pt x="380" y="157"/>
                    <a:pt x="380" y="157"/>
                  </a:cubicBezTo>
                  <a:cubicBezTo>
                    <a:pt x="381" y="154"/>
                    <a:pt x="381" y="154"/>
                    <a:pt x="381" y="154"/>
                  </a:cubicBezTo>
                  <a:cubicBezTo>
                    <a:pt x="380" y="153"/>
                    <a:pt x="380" y="153"/>
                    <a:pt x="380" y="153"/>
                  </a:cubicBezTo>
                  <a:cubicBezTo>
                    <a:pt x="381" y="152"/>
                    <a:pt x="381" y="152"/>
                    <a:pt x="381" y="152"/>
                  </a:cubicBezTo>
                  <a:cubicBezTo>
                    <a:pt x="382" y="152"/>
                    <a:pt x="382" y="152"/>
                    <a:pt x="382" y="152"/>
                  </a:cubicBezTo>
                  <a:cubicBezTo>
                    <a:pt x="382" y="154"/>
                    <a:pt x="382" y="154"/>
                    <a:pt x="382" y="154"/>
                  </a:cubicBezTo>
                  <a:cubicBezTo>
                    <a:pt x="382" y="157"/>
                    <a:pt x="382" y="157"/>
                    <a:pt x="382" y="157"/>
                  </a:cubicBezTo>
                  <a:cubicBezTo>
                    <a:pt x="379" y="160"/>
                    <a:pt x="379" y="160"/>
                    <a:pt x="379" y="160"/>
                  </a:cubicBezTo>
                  <a:cubicBezTo>
                    <a:pt x="379" y="163"/>
                    <a:pt x="379" y="163"/>
                    <a:pt x="379" y="163"/>
                  </a:cubicBezTo>
                  <a:cubicBezTo>
                    <a:pt x="379" y="165"/>
                    <a:pt x="379" y="165"/>
                    <a:pt x="379" y="165"/>
                  </a:cubicBezTo>
                  <a:cubicBezTo>
                    <a:pt x="378" y="165"/>
                    <a:pt x="378" y="165"/>
                    <a:pt x="378" y="165"/>
                  </a:cubicBezTo>
                  <a:close/>
                  <a:moveTo>
                    <a:pt x="120" y="51"/>
                  </a:moveTo>
                  <a:cubicBezTo>
                    <a:pt x="119" y="49"/>
                    <a:pt x="119" y="49"/>
                    <a:pt x="119" y="49"/>
                  </a:cubicBezTo>
                  <a:cubicBezTo>
                    <a:pt x="118" y="48"/>
                    <a:pt x="118" y="48"/>
                    <a:pt x="118" y="48"/>
                  </a:cubicBezTo>
                  <a:cubicBezTo>
                    <a:pt x="119" y="51"/>
                    <a:pt x="119" y="51"/>
                    <a:pt x="119" y="51"/>
                  </a:cubicBezTo>
                  <a:cubicBezTo>
                    <a:pt x="120" y="51"/>
                    <a:pt x="120" y="51"/>
                    <a:pt x="120" y="51"/>
                  </a:cubicBezTo>
                  <a:close/>
                  <a:moveTo>
                    <a:pt x="280" y="332"/>
                  </a:moveTo>
                  <a:cubicBezTo>
                    <a:pt x="281" y="333"/>
                    <a:pt x="281" y="333"/>
                    <a:pt x="281" y="333"/>
                  </a:cubicBezTo>
                  <a:cubicBezTo>
                    <a:pt x="281" y="332"/>
                    <a:pt x="281" y="332"/>
                    <a:pt x="281" y="332"/>
                  </a:cubicBezTo>
                  <a:cubicBezTo>
                    <a:pt x="280" y="332"/>
                    <a:pt x="280" y="332"/>
                    <a:pt x="280" y="332"/>
                  </a:cubicBezTo>
                  <a:close/>
                  <a:moveTo>
                    <a:pt x="255" y="401"/>
                  </a:moveTo>
                  <a:cubicBezTo>
                    <a:pt x="255" y="399"/>
                    <a:pt x="255" y="399"/>
                    <a:pt x="255" y="399"/>
                  </a:cubicBezTo>
                  <a:cubicBezTo>
                    <a:pt x="256" y="398"/>
                    <a:pt x="256" y="398"/>
                    <a:pt x="256" y="398"/>
                  </a:cubicBezTo>
                  <a:cubicBezTo>
                    <a:pt x="254" y="398"/>
                    <a:pt x="254" y="398"/>
                    <a:pt x="254" y="398"/>
                  </a:cubicBezTo>
                  <a:cubicBezTo>
                    <a:pt x="253" y="395"/>
                    <a:pt x="253" y="395"/>
                    <a:pt x="253" y="395"/>
                  </a:cubicBezTo>
                  <a:cubicBezTo>
                    <a:pt x="254" y="394"/>
                    <a:pt x="254" y="394"/>
                    <a:pt x="254" y="394"/>
                  </a:cubicBezTo>
                  <a:cubicBezTo>
                    <a:pt x="253" y="394"/>
                    <a:pt x="253" y="394"/>
                    <a:pt x="253" y="394"/>
                  </a:cubicBezTo>
                  <a:cubicBezTo>
                    <a:pt x="253" y="388"/>
                    <a:pt x="253" y="388"/>
                    <a:pt x="253" y="388"/>
                  </a:cubicBezTo>
                  <a:cubicBezTo>
                    <a:pt x="253" y="387"/>
                    <a:pt x="253" y="387"/>
                    <a:pt x="253" y="387"/>
                  </a:cubicBezTo>
                  <a:cubicBezTo>
                    <a:pt x="252" y="386"/>
                    <a:pt x="252" y="386"/>
                    <a:pt x="252" y="386"/>
                  </a:cubicBezTo>
                  <a:cubicBezTo>
                    <a:pt x="252" y="383"/>
                    <a:pt x="252" y="383"/>
                    <a:pt x="252" y="383"/>
                  </a:cubicBezTo>
                  <a:cubicBezTo>
                    <a:pt x="253" y="381"/>
                    <a:pt x="253" y="381"/>
                    <a:pt x="253" y="381"/>
                  </a:cubicBezTo>
                  <a:cubicBezTo>
                    <a:pt x="254" y="383"/>
                    <a:pt x="254" y="383"/>
                    <a:pt x="254" y="383"/>
                  </a:cubicBezTo>
                  <a:cubicBezTo>
                    <a:pt x="256" y="383"/>
                    <a:pt x="256" y="383"/>
                    <a:pt x="256" y="383"/>
                  </a:cubicBezTo>
                  <a:cubicBezTo>
                    <a:pt x="254" y="381"/>
                    <a:pt x="254" y="381"/>
                    <a:pt x="254" y="381"/>
                  </a:cubicBezTo>
                  <a:cubicBezTo>
                    <a:pt x="254" y="380"/>
                    <a:pt x="254" y="380"/>
                    <a:pt x="254" y="380"/>
                  </a:cubicBezTo>
                  <a:cubicBezTo>
                    <a:pt x="253" y="379"/>
                    <a:pt x="253" y="379"/>
                    <a:pt x="253" y="379"/>
                  </a:cubicBezTo>
                  <a:cubicBezTo>
                    <a:pt x="254" y="377"/>
                    <a:pt x="254" y="377"/>
                    <a:pt x="254" y="377"/>
                  </a:cubicBezTo>
                  <a:cubicBezTo>
                    <a:pt x="254" y="373"/>
                    <a:pt x="254" y="373"/>
                    <a:pt x="254" y="373"/>
                  </a:cubicBezTo>
                  <a:cubicBezTo>
                    <a:pt x="253" y="369"/>
                    <a:pt x="253" y="369"/>
                    <a:pt x="253" y="369"/>
                  </a:cubicBezTo>
                  <a:cubicBezTo>
                    <a:pt x="254" y="367"/>
                    <a:pt x="254" y="367"/>
                    <a:pt x="254" y="367"/>
                  </a:cubicBezTo>
                  <a:cubicBezTo>
                    <a:pt x="253" y="363"/>
                    <a:pt x="253" y="363"/>
                    <a:pt x="253" y="363"/>
                  </a:cubicBezTo>
                  <a:cubicBezTo>
                    <a:pt x="253" y="361"/>
                    <a:pt x="253" y="361"/>
                    <a:pt x="253" y="361"/>
                  </a:cubicBezTo>
                  <a:cubicBezTo>
                    <a:pt x="254" y="361"/>
                    <a:pt x="254" y="361"/>
                    <a:pt x="254" y="361"/>
                  </a:cubicBezTo>
                  <a:cubicBezTo>
                    <a:pt x="254" y="359"/>
                    <a:pt x="254" y="359"/>
                    <a:pt x="254" y="359"/>
                  </a:cubicBezTo>
                  <a:cubicBezTo>
                    <a:pt x="255" y="358"/>
                    <a:pt x="255" y="358"/>
                    <a:pt x="255" y="358"/>
                  </a:cubicBezTo>
                  <a:cubicBezTo>
                    <a:pt x="257" y="359"/>
                    <a:pt x="257" y="359"/>
                    <a:pt x="257" y="359"/>
                  </a:cubicBezTo>
                  <a:cubicBezTo>
                    <a:pt x="258" y="360"/>
                    <a:pt x="258" y="360"/>
                    <a:pt x="258" y="360"/>
                  </a:cubicBezTo>
                  <a:cubicBezTo>
                    <a:pt x="260" y="361"/>
                    <a:pt x="260" y="361"/>
                    <a:pt x="260" y="361"/>
                  </a:cubicBezTo>
                  <a:cubicBezTo>
                    <a:pt x="260" y="360"/>
                    <a:pt x="260" y="360"/>
                    <a:pt x="260" y="360"/>
                  </a:cubicBezTo>
                  <a:cubicBezTo>
                    <a:pt x="261" y="359"/>
                    <a:pt x="261" y="359"/>
                    <a:pt x="261" y="359"/>
                  </a:cubicBezTo>
                  <a:cubicBezTo>
                    <a:pt x="261" y="362"/>
                    <a:pt x="261" y="362"/>
                    <a:pt x="261" y="362"/>
                  </a:cubicBezTo>
                  <a:cubicBezTo>
                    <a:pt x="264" y="364"/>
                    <a:pt x="264" y="364"/>
                    <a:pt x="264" y="364"/>
                  </a:cubicBezTo>
                  <a:cubicBezTo>
                    <a:pt x="267" y="366"/>
                    <a:pt x="267" y="366"/>
                    <a:pt x="267" y="366"/>
                  </a:cubicBezTo>
                  <a:cubicBezTo>
                    <a:pt x="268" y="367"/>
                    <a:pt x="268" y="367"/>
                    <a:pt x="268" y="367"/>
                  </a:cubicBezTo>
                  <a:cubicBezTo>
                    <a:pt x="270" y="366"/>
                    <a:pt x="270" y="366"/>
                    <a:pt x="270" y="366"/>
                  </a:cubicBezTo>
                  <a:cubicBezTo>
                    <a:pt x="271" y="366"/>
                    <a:pt x="271" y="366"/>
                    <a:pt x="271" y="366"/>
                  </a:cubicBezTo>
                  <a:cubicBezTo>
                    <a:pt x="273" y="368"/>
                    <a:pt x="273" y="368"/>
                    <a:pt x="273" y="368"/>
                  </a:cubicBezTo>
                  <a:cubicBezTo>
                    <a:pt x="273" y="366"/>
                    <a:pt x="273" y="366"/>
                    <a:pt x="273" y="366"/>
                  </a:cubicBezTo>
                  <a:cubicBezTo>
                    <a:pt x="274" y="365"/>
                    <a:pt x="274" y="365"/>
                    <a:pt x="274" y="365"/>
                  </a:cubicBezTo>
                  <a:cubicBezTo>
                    <a:pt x="280" y="366"/>
                    <a:pt x="280" y="366"/>
                    <a:pt x="280" y="366"/>
                  </a:cubicBezTo>
                  <a:cubicBezTo>
                    <a:pt x="281" y="365"/>
                    <a:pt x="281" y="365"/>
                    <a:pt x="281" y="365"/>
                  </a:cubicBezTo>
                  <a:cubicBezTo>
                    <a:pt x="282" y="364"/>
                    <a:pt x="282" y="364"/>
                    <a:pt x="282" y="364"/>
                  </a:cubicBezTo>
                  <a:cubicBezTo>
                    <a:pt x="283" y="364"/>
                    <a:pt x="283" y="364"/>
                    <a:pt x="283" y="364"/>
                  </a:cubicBezTo>
                  <a:cubicBezTo>
                    <a:pt x="283" y="364"/>
                    <a:pt x="283" y="364"/>
                    <a:pt x="283" y="364"/>
                  </a:cubicBezTo>
                  <a:cubicBezTo>
                    <a:pt x="285" y="363"/>
                    <a:pt x="285" y="363"/>
                    <a:pt x="285" y="363"/>
                  </a:cubicBezTo>
                  <a:cubicBezTo>
                    <a:pt x="285" y="363"/>
                    <a:pt x="285" y="363"/>
                    <a:pt x="285" y="363"/>
                  </a:cubicBezTo>
                  <a:cubicBezTo>
                    <a:pt x="288" y="364"/>
                    <a:pt x="288" y="364"/>
                    <a:pt x="288" y="364"/>
                  </a:cubicBezTo>
                  <a:cubicBezTo>
                    <a:pt x="287" y="366"/>
                    <a:pt x="287" y="366"/>
                    <a:pt x="287" y="366"/>
                  </a:cubicBezTo>
                  <a:cubicBezTo>
                    <a:pt x="286" y="371"/>
                    <a:pt x="286" y="371"/>
                    <a:pt x="286" y="371"/>
                  </a:cubicBezTo>
                  <a:cubicBezTo>
                    <a:pt x="284" y="373"/>
                    <a:pt x="284" y="373"/>
                    <a:pt x="284" y="373"/>
                  </a:cubicBezTo>
                  <a:cubicBezTo>
                    <a:pt x="284" y="376"/>
                    <a:pt x="284" y="376"/>
                    <a:pt x="284" y="376"/>
                  </a:cubicBezTo>
                  <a:cubicBezTo>
                    <a:pt x="283" y="378"/>
                    <a:pt x="283" y="378"/>
                    <a:pt x="283" y="378"/>
                  </a:cubicBezTo>
                  <a:cubicBezTo>
                    <a:pt x="283" y="381"/>
                    <a:pt x="283" y="381"/>
                    <a:pt x="283" y="381"/>
                  </a:cubicBezTo>
                  <a:cubicBezTo>
                    <a:pt x="283" y="381"/>
                    <a:pt x="283" y="381"/>
                    <a:pt x="283" y="381"/>
                  </a:cubicBezTo>
                  <a:cubicBezTo>
                    <a:pt x="283" y="383"/>
                    <a:pt x="283" y="383"/>
                    <a:pt x="283" y="383"/>
                  </a:cubicBezTo>
                  <a:cubicBezTo>
                    <a:pt x="282" y="385"/>
                    <a:pt x="282" y="385"/>
                    <a:pt x="282" y="385"/>
                  </a:cubicBezTo>
                  <a:cubicBezTo>
                    <a:pt x="282" y="384"/>
                    <a:pt x="282" y="384"/>
                    <a:pt x="282" y="384"/>
                  </a:cubicBezTo>
                  <a:cubicBezTo>
                    <a:pt x="281" y="381"/>
                    <a:pt x="281" y="381"/>
                    <a:pt x="281" y="381"/>
                  </a:cubicBezTo>
                  <a:cubicBezTo>
                    <a:pt x="280" y="383"/>
                    <a:pt x="280" y="383"/>
                    <a:pt x="280" y="383"/>
                  </a:cubicBezTo>
                  <a:cubicBezTo>
                    <a:pt x="279" y="384"/>
                    <a:pt x="279" y="384"/>
                    <a:pt x="279" y="384"/>
                  </a:cubicBezTo>
                  <a:cubicBezTo>
                    <a:pt x="279" y="388"/>
                    <a:pt x="279" y="388"/>
                    <a:pt x="279" y="388"/>
                  </a:cubicBezTo>
                  <a:cubicBezTo>
                    <a:pt x="278" y="389"/>
                    <a:pt x="278" y="389"/>
                    <a:pt x="278" y="389"/>
                  </a:cubicBezTo>
                  <a:cubicBezTo>
                    <a:pt x="276" y="389"/>
                    <a:pt x="276" y="389"/>
                    <a:pt x="276" y="389"/>
                  </a:cubicBezTo>
                  <a:cubicBezTo>
                    <a:pt x="277" y="391"/>
                    <a:pt x="277" y="391"/>
                    <a:pt x="277" y="391"/>
                  </a:cubicBezTo>
                  <a:cubicBezTo>
                    <a:pt x="275" y="393"/>
                    <a:pt x="275" y="393"/>
                    <a:pt x="275" y="393"/>
                  </a:cubicBezTo>
                  <a:cubicBezTo>
                    <a:pt x="277" y="394"/>
                    <a:pt x="277" y="394"/>
                    <a:pt x="277" y="394"/>
                  </a:cubicBezTo>
                  <a:cubicBezTo>
                    <a:pt x="277" y="395"/>
                    <a:pt x="277" y="395"/>
                    <a:pt x="277" y="395"/>
                  </a:cubicBezTo>
                  <a:cubicBezTo>
                    <a:pt x="275" y="398"/>
                    <a:pt x="275" y="398"/>
                    <a:pt x="275" y="398"/>
                  </a:cubicBezTo>
                  <a:cubicBezTo>
                    <a:pt x="274" y="398"/>
                    <a:pt x="274" y="398"/>
                    <a:pt x="274" y="398"/>
                  </a:cubicBezTo>
                  <a:cubicBezTo>
                    <a:pt x="272" y="398"/>
                    <a:pt x="272" y="398"/>
                    <a:pt x="272" y="398"/>
                  </a:cubicBezTo>
                  <a:cubicBezTo>
                    <a:pt x="272" y="396"/>
                    <a:pt x="272" y="396"/>
                    <a:pt x="272" y="396"/>
                  </a:cubicBezTo>
                  <a:cubicBezTo>
                    <a:pt x="274" y="396"/>
                    <a:pt x="274" y="396"/>
                    <a:pt x="274" y="396"/>
                  </a:cubicBezTo>
                  <a:cubicBezTo>
                    <a:pt x="274" y="395"/>
                    <a:pt x="274" y="395"/>
                    <a:pt x="274" y="395"/>
                  </a:cubicBezTo>
                  <a:cubicBezTo>
                    <a:pt x="273" y="394"/>
                    <a:pt x="273" y="394"/>
                    <a:pt x="273" y="394"/>
                  </a:cubicBezTo>
                  <a:cubicBezTo>
                    <a:pt x="272" y="394"/>
                    <a:pt x="272" y="394"/>
                    <a:pt x="272" y="394"/>
                  </a:cubicBezTo>
                  <a:cubicBezTo>
                    <a:pt x="271" y="396"/>
                    <a:pt x="271" y="396"/>
                    <a:pt x="271" y="396"/>
                  </a:cubicBezTo>
                  <a:cubicBezTo>
                    <a:pt x="269" y="395"/>
                    <a:pt x="269" y="395"/>
                    <a:pt x="269" y="395"/>
                  </a:cubicBezTo>
                  <a:cubicBezTo>
                    <a:pt x="269" y="393"/>
                    <a:pt x="269" y="393"/>
                    <a:pt x="269" y="393"/>
                  </a:cubicBezTo>
                  <a:cubicBezTo>
                    <a:pt x="269" y="395"/>
                    <a:pt x="269" y="395"/>
                    <a:pt x="269" y="395"/>
                  </a:cubicBezTo>
                  <a:cubicBezTo>
                    <a:pt x="267" y="397"/>
                    <a:pt x="267" y="397"/>
                    <a:pt x="267" y="397"/>
                  </a:cubicBezTo>
                  <a:cubicBezTo>
                    <a:pt x="266" y="398"/>
                    <a:pt x="266" y="398"/>
                    <a:pt x="266" y="398"/>
                  </a:cubicBezTo>
                  <a:cubicBezTo>
                    <a:pt x="265" y="396"/>
                    <a:pt x="265" y="396"/>
                    <a:pt x="265" y="396"/>
                  </a:cubicBezTo>
                  <a:cubicBezTo>
                    <a:pt x="264" y="400"/>
                    <a:pt x="264" y="400"/>
                    <a:pt x="264" y="400"/>
                  </a:cubicBezTo>
                  <a:cubicBezTo>
                    <a:pt x="264" y="401"/>
                    <a:pt x="264" y="401"/>
                    <a:pt x="264" y="401"/>
                  </a:cubicBezTo>
                  <a:cubicBezTo>
                    <a:pt x="262" y="404"/>
                    <a:pt x="262" y="404"/>
                    <a:pt x="262" y="404"/>
                  </a:cubicBezTo>
                  <a:cubicBezTo>
                    <a:pt x="261" y="404"/>
                    <a:pt x="261" y="404"/>
                    <a:pt x="261" y="404"/>
                  </a:cubicBezTo>
                  <a:cubicBezTo>
                    <a:pt x="260" y="402"/>
                    <a:pt x="260" y="402"/>
                    <a:pt x="260" y="402"/>
                  </a:cubicBezTo>
                  <a:cubicBezTo>
                    <a:pt x="260" y="401"/>
                    <a:pt x="260" y="401"/>
                    <a:pt x="260" y="401"/>
                  </a:cubicBezTo>
                  <a:cubicBezTo>
                    <a:pt x="258" y="403"/>
                    <a:pt x="258" y="403"/>
                    <a:pt x="258" y="403"/>
                  </a:cubicBezTo>
                  <a:cubicBezTo>
                    <a:pt x="257" y="401"/>
                    <a:pt x="257" y="401"/>
                    <a:pt x="257" y="401"/>
                  </a:cubicBezTo>
                  <a:cubicBezTo>
                    <a:pt x="255" y="402"/>
                    <a:pt x="255" y="402"/>
                    <a:pt x="255" y="402"/>
                  </a:cubicBezTo>
                  <a:cubicBezTo>
                    <a:pt x="255" y="402"/>
                    <a:pt x="254" y="401"/>
                    <a:pt x="255" y="401"/>
                  </a:cubicBezTo>
                  <a:close/>
                  <a:moveTo>
                    <a:pt x="2" y="253"/>
                  </a:moveTo>
                  <a:cubicBezTo>
                    <a:pt x="3" y="254"/>
                    <a:pt x="3" y="254"/>
                    <a:pt x="3" y="254"/>
                  </a:cubicBezTo>
                  <a:cubicBezTo>
                    <a:pt x="5" y="254"/>
                    <a:pt x="5" y="254"/>
                    <a:pt x="5" y="254"/>
                  </a:cubicBezTo>
                  <a:cubicBezTo>
                    <a:pt x="9" y="259"/>
                    <a:pt x="9" y="259"/>
                    <a:pt x="9" y="259"/>
                  </a:cubicBezTo>
                  <a:cubicBezTo>
                    <a:pt x="9" y="260"/>
                    <a:pt x="9" y="260"/>
                    <a:pt x="9" y="260"/>
                  </a:cubicBezTo>
                  <a:cubicBezTo>
                    <a:pt x="10" y="261"/>
                    <a:pt x="10" y="261"/>
                    <a:pt x="10" y="261"/>
                  </a:cubicBezTo>
                  <a:cubicBezTo>
                    <a:pt x="12" y="261"/>
                    <a:pt x="12" y="261"/>
                    <a:pt x="12" y="261"/>
                  </a:cubicBezTo>
                  <a:cubicBezTo>
                    <a:pt x="13" y="262"/>
                    <a:pt x="13" y="262"/>
                    <a:pt x="13" y="262"/>
                  </a:cubicBezTo>
                  <a:cubicBezTo>
                    <a:pt x="15" y="263"/>
                    <a:pt x="15" y="263"/>
                    <a:pt x="15" y="263"/>
                  </a:cubicBezTo>
                  <a:cubicBezTo>
                    <a:pt x="16" y="263"/>
                    <a:pt x="16" y="263"/>
                    <a:pt x="16" y="263"/>
                  </a:cubicBezTo>
                  <a:cubicBezTo>
                    <a:pt x="17" y="263"/>
                    <a:pt x="17" y="263"/>
                    <a:pt x="17" y="263"/>
                  </a:cubicBezTo>
                  <a:cubicBezTo>
                    <a:pt x="19" y="264"/>
                    <a:pt x="19" y="264"/>
                    <a:pt x="19" y="264"/>
                  </a:cubicBezTo>
                  <a:cubicBezTo>
                    <a:pt x="21" y="263"/>
                    <a:pt x="21" y="263"/>
                    <a:pt x="21" y="263"/>
                  </a:cubicBezTo>
                  <a:cubicBezTo>
                    <a:pt x="22" y="265"/>
                    <a:pt x="22" y="265"/>
                    <a:pt x="22" y="265"/>
                  </a:cubicBezTo>
                  <a:cubicBezTo>
                    <a:pt x="23" y="264"/>
                    <a:pt x="23" y="264"/>
                    <a:pt x="23" y="264"/>
                  </a:cubicBezTo>
                  <a:cubicBezTo>
                    <a:pt x="24" y="264"/>
                    <a:pt x="24" y="264"/>
                    <a:pt x="24" y="264"/>
                  </a:cubicBezTo>
                  <a:cubicBezTo>
                    <a:pt x="26" y="264"/>
                    <a:pt x="26" y="264"/>
                    <a:pt x="26" y="264"/>
                  </a:cubicBezTo>
                  <a:cubicBezTo>
                    <a:pt x="29" y="263"/>
                    <a:pt x="29" y="263"/>
                    <a:pt x="29" y="263"/>
                  </a:cubicBezTo>
                  <a:cubicBezTo>
                    <a:pt x="29" y="262"/>
                    <a:pt x="29" y="262"/>
                    <a:pt x="29" y="262"/>
                  </a:cubicBezTo>
                  <a:cubicBezTo>
                    <a:pt x="30" y="262"/>
                    <a:pt x="30" y="262"/>
                    <a:pt x="30" y="262"/>
                  </a:cubicBezTo>
                  <a:cubicBezTo>
                    <a:pt x="32" y="260"/>
                    <a:pt x="32" y="260"/>
                    <a:pt x="32" y="260"/>
                  </a:cubicBezTo>
                  <a:cubicBezTo>
                    <a:pt x="35" y="260"/>
                    <a:pt x="35" y="260"/>
                    <a:pt x="35" y="260"/>
                  </a:cubicBezTo>
                  <a:cubicBezTo>
                    <a:pt x="35" y="258"/>
                    <a:pt x="35" y="258"/>
                    <a:pt x="35" y="258"/>
                  </a:cubicBezTo>
                  <a:cubicBezTo>
                    <a:pt x="37" y="257"/>
                    <a:pt x="37" y="257"/>
                    <a:pt x="37" y="257"/>
                  </a:cubicBezTo>
                  <a:cubicBezTo>
                    <a:pt x="38" y="257"/>
                    <a:pt x="38" y="257"/>
                    <a:pt x="38" y="257"/>
                  </a:cubicBezTo>
                  <a:cubicBezTo>
                    <a:pt x="39" y="259"/>
                    <a:pt x="39" y="259"/>
                    <a:pt x="39" y="259"/>
                  </a:cubicBezTo>
                  <a:cubicBezTo>
                    <a:pt x="41" y="257"/>
                    <a:pt x="41" y="257"/>
                    <a:pt x="41" y="257"/>
                  </a:cubicBezTo>
                  <a:cubicBezTo>
                    <a:pt x="42" y="257"/>
                    <a:pt x="42" y="257"/>
                    <a:pt x="42" y="257"/>
                  </a:cubicBezTo>
                  <a:cubicBezTo>
                    <a:pt x="43" y="257"/>
                    <a:pt x="43" y="257"/>
                    <a:pt x="43" y="257"/>
                  </a:cubicBezTo>
                  <a:cubicBezTo>
                    <a:pt x="43" y="254"/>
                    <a:pt x="43" y="254"/>
                    <a:pt x="43" y="254"/>
                  </a:cubicBezTo>
                  <a:cubicBezTo>
                    <a:pt x="48" y="251"/>
                    <a:pt x="48" y="251"/>
                    <a:pt x="48" y="251"/>
                  </a:cubicBezTo>
                  <a:cubicBezTo>
                    <a:pt x="50" y="251"/>
                    <a:pt x="50" y="251"/>
                    <a:pt x="50" y="251"/>
                  </a:cubicBezTo>
                  <a:cubicBezTo>
                    <a:pt x="52" y="252"/>
                    <a:pt x="52" y="252"/>
                    <a:pt x="52" y="252"/>
                  </a:cubicBezTo>
                  <a:cubicBezTo>
                    <a:pt x="53" y="251"/>
                    <a:pt x="53" y="251"/>
                    <a:pt x="53" y="251"/>
                  </a:cubicBezTo>
                  <a:cubicBezTo>
                    <a:pt x="58" y="250"/>
                    <a:pt x="58" y="250"/>
                    <a:pt x="58" y="250"/>
                  </a:cubicBezTo>
                  <a:cubicBezTo>
                    <a:pt x="59" y="251"/>
                    <a:pt x="59" y="251"/>
                    <a:pt x="59" y="251"/>
                  </a:cubicBezTo>
                  <a:cubicBezTo>
                    <a:pt x="62" y="250"/>
                    <a:pt x="62" y="250"/>
                    <a:pt x="62" y="250"/>
                  </a:cubicBezTo>
                  <a:cubicBezTo>
                    <a:pt x="63" y="251"/>
                    <a:pt x="63" y="251"/>
                    <a:pt x="63" y="251"/>
                  </a:cubicBezTo>
                  <a:cubicBezTo>
                    <a:pt x="65" y="251"/>
                    <a:pt x="65" y="251"/>
                    <a:pt x="65" y="251"/>
                  </a:cubicBezTo>
                  <a:cubicBezTo>
                    <a:pt x="67" y="250"/>
                    <a:pt x="67" y="250"/>
                    <a:pt x="67" y="250"/>
                  </a:cubicBezTo>
                  <a:cubicBezTo>
                    <a:pt x="67" y="252"/>
                    <a:pt x="67" y="252"/>
                    <a:pt x="67" y="252"/>
                  </a:cubicBezTo>
                  <a:cubicBezTo>
                    <a:pt x="69" y="252"/>
                    <a:pt x="69" y="252"/>
                    <a:pt x="69" y="252"/>
                  </a:cubicBezTo>
                  <a:cubicBezTo>
                    <a:pt x="70" y="252"/>
                    <a:pt x="70" y="252"/>
                    <a:pt x="70" y="252"/>
                  </a:cubicBezTo>
                  <a:cubicBezTo>
                    <a:pt x="71" y="253"/>
                    <a:pt x="71" y="253"/>
                    <a:pt x="71" y="253"/>
                  </a:cubicBezTo>
                  <a:cubicBezTo>
                    <a:pt x="72" y="252"/>
                    <a:pt x="72" y="252"/>
                    <a:pt x="72" y="252"/>
                  </a:cubicBezTo>
                  <a:cubicBezTo>
                    <a:pt x="76" y="252"/>
                    <a:pt x="76" y="252"/>
                    <a:pt x="76" y="252"/>
                  </a:cubicBezTo>
                  <a:cubicBezTo>
                    <a:pt x="76" y="253"/>
                    <a:pt x="76" y="253"/>
                    <a:pt x="76" y="253"/>
                  </a:cubicBezTo>
                  <a:cubicBezTo>
                    <a:pt x="77" y="253"/>
                    <a:pt x="77" y="253"/>
                    <a:pt x="77" y="253"/>
                  </a:cubicBezTo>
                  <a:cubicBezTo>
                    <a:pt x="79" y="251"/>
                    <a:pt x="79" y="251"/>
                    <a:pt x="79" y="251"/>
                  </a:cubicBezTo>
                  <a:cubicBezTo>
                    <a:pt x="81" y="252"/>
                    <a:pt x="81" y="252"/>
                    <a:pt x="81" y="252"/>
                  </a:cubicBezTo>
                  <a:cubicBezTo>
                    <a:pt x="83" y="250"/>
                    <a:pt x="83" y="250"/>
                    <a:pt x="83" y="250"/>
                  </a:cubicBezTo>
                  <a:cubicBezTo>
                    <a:pt x="84" y="248"/>
                    <a:pt x="84" y="248"/>
                    <a:pt x="84" y="248"/>
                  </a:cubicBezTo>
                  <a:cubicBezTo>
                    <a:pt x="85" y="248"/>
                    <a:pt x="85" y="248"/>
                    <a:pt x="85" y="248"/>
                  </a:cubicBezTo>
                  <a:cubicBezTo>
                    <a:pt x="87" y="246"/>
                    <a:pt x="87" y="246"/>
                    <a:pt x="87" y="246"/>
                  </a:cubicBezTo>
                  <a:cubicBezTo>
                    <a:pt x="88" y="242"/>
                    <a:pt x="88" y="242"/>
                    <a:pt x="88" y="242"/>
                  </a:cubicBezTo>
                  <a:cubicBezTo>
                    <a:pt x="90" y="241"/>
                    <a:pt x="90" y="241"/>
                    <a:pt x="90" y="241"/>
                  </a:cubicBezTo>
                  <a:cubicBezTo>
                    <a:pt x="93" y="240"/>
                    <a:pt x="93" y="240"/>
                    <a:pt x="93" y="240"/>
                  </a:cubicBezTo>
                  <a:cubicBezTo>
                    <a:pt x="94" y="240"/>
                    <a:pt x="94" y="240"/>
                    <a:pt x="94" y="240"/>
                  </a:cubicBezTo>
                  <a:cubicBezTo>
                    <a:pt x="98" y="239"/>
                    <a:pt x="98" y="239"/>
                    <a:pt x="98" y="239"/>
                  </a:cubicBezTo>
                  <a:cubicBezTo>
                    <a:pt x="103" y="236"/>
                    <a:pt x="103" y="236"/>
                    <a:pt x="103" y="236"/>
                  </a:cubicBezTo>
                  <a:cubicBezTo>
                    <a:pt x="106" y="233"/>
                    <a:pt x="106" y="233"/>
                    <a:pt x="106" y="233"/>
                  </a:cubicBezTo>
                  <a:cubicBezTo>
                    <a:pt x="108" y="233"/>
                    <a:pt x="108" y="233"/>
                    <a:pt x="108" y="233"/>
                  </a:cubicBezTo>
                  <a:cubicBezTo>
                    <a:pt x="109" y="233"/>
                    <a:pt x="109" y="233"/>
                    <a:pt x="109" y="233"/>
                  </a:cubicBezTo>
                  <a:cubicBezTo>
                    <a:pt x="111" y="233"/>
                    <a:pt x="111" y="233"/>
                    <a:pt x="111" y="233"/>
                  </a:cubicBezTo>
                  <a:cubicBezTo>
                    <a:pt x="113" y="234"/>
                    <a:pt x="113" y="234"/>
                    <a:pt x="113" y="234"/>
                  </a:cubicBezTo>
                  <a:cubicBezTo>
                    <a:pt x="116" y="234"/>
                    <a:pt x="116" y="234"/>
                    <a:pt x="116" y="234"/>
                  </a:cubicBezTo>
                  <a:cubicBezTo>
                    <a:pt x="118" y="233"/>
                    <a:pt x="118" y="233"/>
                    <a:pt x="118" y="233"/>
                  </a:cubicBezTo>
                  <a:cubicBezTo>
                    <a:pt x="122" y="233"/>
                    <a:pt x="122" y="233"/>
                    <a:pt x="122" y="233"/>
                  </a:cubicBezTo>
                  <a:cubicBezTo>
                    <a:pt x="127" y="232"/>
                    <a:pt x="127" y="232"/>
                    <a:pt x="127" y="232"/>
                  </a:cubicBezTo>
                  <a:cubicBezTo>
                    <a:pt x="130" y="231"/>
                    <a:pt x="130" y="231"/>
                    <a:pt x="130" y="231"/>
                  </a:cubicBezTo>
                  <a:cubicBezTo>
                    <a:pt x="132" y="229"/>
                    <a:pt x="132" y="229"/>
                    <a:pt x="132" y="229"/>
                  </a:cubicBezTo>
                  <a:cubicBezTo>
                    <a:pt x="134" y="229"/>
                    <a:pt x="134" y="229"/>
                    <a:pt x="134" y="229"/>
                  </a:cubicBezTo>
                  <a:cubicBezTo>
                    <a:pt x="136" y="227"/>
                    <a:pt x="136" y="227"/>
                    <a:pt x="136" y="227"/>
                  </a:cubicBezTo>
                  <a:cubicBezTo>
                    <a:pt x="140" y="227"/>
                    <a:pt x="140" y="227"/>
                    <a:pt x="140" y="227"/>
                  </a:cubicBezTo>
                  <a:cubicBezTo>
                    <a:pt x="151" y="226"/>
                    <a:pt x="151" y="226"/>
                    <a:pt x="151" y="226"/>
                  </a:cubicBezTo>
                  <a:cubicBezTo>
                    <a:pt x="154" y="227"/>
                    <a:pt x="154" y="227"/>
                    <a:pt x="154" y="227"/>
                  </a:cubicBezTo>
                  <a:cubicBezTo>
                    <a:pt x="156" y="227"/>
                    <a:pt x="156" y="227"/>
                    <a:pt x="156" y="227"/>
                  </a:cubicBezTo>
                  <a:cubicBezTo>
                    <a:pt x="159" y="226"/>
                    <a:pt x="159" y="226"/>
                    <a:pt x="159" y="226"/>
                  </a:cubicBezTo>
                  <a:cubicBezTo>
                    <a:pt x="161" y="227"/>
                    <a:pt x="161" y="227"/>
                    <a:pt x="161" y="227"/>
                  </a:cubicBezTo>
                  <a:cubicBezTo>
                    <a:pt x="164" y="229"/>
                    <a:pt x="164" y="229"/>
                    <a:pt x="164" y="229"/>
                  </a:cubicBezTo>
                  <a:cubicBezTo>
                    <a:pt x="166" y="233"/>
                    <a:pt x="166" y="233"/>
                    <a:pt x="166" y="233"/>
                  </a:cubicBezTo>
                  <a:cubicBezTo>
                    <a:pt x="168" y="234"/>
                    <a:pt x="168" y="234"/>
                    <a:pt x="168" y="234"/>
                  </a:cubicBezTo>
                  <a:cubicBezTo>
                    <a:pt x="169" y="233"/>
                    <a:pt x="169" y="233"/>
                    <a:pt x="169" y="233"/>
                  </a:cubicBezTo>
                  <a:cubicBezTo>
                    <a:pt x="170" y="232"/>
                    <a:pt x="170" y="232"/>
                    <a:pt x="170" y="232"/>
                  </a:cubicBezTo>
                  <a:cubicBezTo>
                    <a:pt x="171" y="233"/>
                    <a:pt x="171" y="233"/>
                    <a:pt x="171" y="233"/>
                  </a:cubicBezTo>
                  <a:cubicBezTo>
                    <a:pt x="172" y="233"/>
                    <a:pt x="172" y="233"/>
                    <a:pt x="172" y="233"/>
                  </a:cubicBezTo>
                  <a:cubicBezTo>
                    <a:pt x="174" y="233"/>
                    <a:pt x="174" y="233"/>
                    <a:pt x="174" y="233"/>
                  </a:cubicBezTo>
                  <a:cubicBezTo>
                    <a:pt x="176" y="235"/>
                    <a:pt x="176" y="235"/>
                    <a:pt x="176" y="235"/>
                  </a:cubicBezTo>
                  <a:cubicBezTo>
                    <a:pt x="179" y="236"/>
                    <a:pt x="179" y="236"/>
                    <a:pt x="179" y="236"/>
                  </a:cubicBezTo>
                  <a:cubicBezTo>
                    <a:pt x="180" y="235"/>
                    <a:pt x="180" y="235"/>
                    <a:pt x="180" y="235"/>
                  </a:cubicBezTo>
                  <a:cubicBezTo>
                    <a:pt x="184" y="238"/>
                    <a:pt x="184" y="238"/>
                    <a:pt x="184" y="238"/>
                  </a:cubicBezTo>
                  <a:cubicBezTo>
                    <a:pt x="183" y="240"/>
                    <a:pt x="183" y="240"/>
                    <a:pt x="183" y="240"/>
                  </a:cubicBezTo>
                  <a:cubicBezTo>
                    <a:pt x="185" y="240"/>
                    <a:pt x="185" y="240"/>
                    <a:pt x="185" y="240"/>
                  </a:cubicBezTo>
                  <a:cubicBezTo>
                    <a:pt x="186" y="242"/>
                    <a:pt x="186" y="242"/>
                    <a:pt x="186" y="242"/>
                  </a:cubicBezTo>
                  <a:cubicBezTo>
                    <a:pt x="186" y="243"/>
                    <a:pt x="186" y="243"/>
                    <a:pt x="186" y="243"/>
                  </a:cubicBezTo>
                  <a:cubicBezTo>
                    <a:pt x="184" y="243"/>
                    <a:pt x="184" y="243"/>
                    <a:pt x="184" y="243"/>
                  </a:cubicBezTo>
                  <a:cubicBezTo>
                    <a:pt x="184" y="244"/>
                    <a:pt x="184" y="244"/>
                    <a:pt x="184" y="244"/>
                  </a:cubicBezTo>
                  <a:cubicBezTo>
                    <a:pt x="185" y="248"/>
                    <a:pt x="185" y="248"/>
                    <a:pt x="185" y="248"/>
                  </a:cubicBezTo>
                  <a:cubicBezTo>
                    <a:pt x="187" y="248"/>
                    <a:pt x="187" y="248"/>
                    <a:pt x="187" y="248"/>
                  </a:cubicBezTo>
                  <a:cubicBezTo>
                    <a:pt x="189" y="250"/>
                    <a:pt x="189" y="250"/>
                    <a:pt x="189" y="250"/>
                  </a:cubicBezTo>
                  <a:cubicBezTo>
                    <a:pt x="190" y="253"/>
                    <a:pt x="190" y="253"/>
                    <a:pt x="190" y="253"/>
                  </a:cubicBezTo>
                  <a:cubicBezTo>
                    <a:pt x="189" y="255"/>
                    <a:pt x="189" y="255"/>
                    <a:pt x="189" y="255"/>
                  </a:cubicBezTo>
                  <a:cubicBezTo>
                    <a:pt x="191" y="259"/>
                    <a:pt x="191" y="259"/>
                    <a:pt x="191" y="259"/>
                  </a:cubicBezTo>
                  <a:cubicBezTo>
                    <a:pt x="191" y="261"/>
                    <a:pt x="191" y="261"/>
                    <a:pt x="191" y="261"/>
                  </a:cubicBezTo>
                  <a:cubicBezTo>
                    <a:pt x="191" y="262"/>
                    <a:pt x="191" y="262"/>
                    <a:pt x="191" y="262"/>
                  </a:cubicBezTo>
                  <a:cubicBezTo>
                    <a:pt x="191" y="265"/>
                    <a:pt x="191" y="265"/>
                    <a:pt x="191" y="265"/>
                  </a:cubicBezTo>
                  <a:cubicBezTo>
                    <a:pt x="190" y="266"/>
                    <a:pt x="190" y="266"/>
                    <a:pt x="190" y="266"/>
                  </a:cubicBezTo>
                  <a:cubicBezTo>
                    <a:pt x="189" y="266"/>
                    <a:pt x="189" y="266"/>
                    <a:pt x="189" y="266"/>
                  </a:cubicBezTo>
                  <a:cubicBezTo>
                    <a:pt x="189" y="266"/>
                    <a:pt x="189" y="266"/>
                    <a:pt x="189" y="266"/>
                  </a:cubicBezTo>
                  <a:cubicBezTo>
                    <a:pt x="190" y="268"/>
                    <a:pt x="190" y="268"/>
                    <a:pt x="190" y="268"/>
                  </a:cubicBezTo>
                  <a:cubicBezTo>
                    <a:pt x="191" y="269"/>
                    <a:pt x="191" y="269"/>
                    <a:pt x="191" y="269"/>
                  </a:cubicBezTo>
                  <a:cubicBezTo>
                    <a:pt x="192" y="271"/>
                    <a:pt x="192" y="271"/>
                    <a:pt x="192" y="271"/>
                  </a:cubicBezTo>
                  <a:cubicBezTo>
                    <a:pt x="194" y="270"/>
                    <a:pt x="194" y="270"/>
                    <a:pt x="194" y="270"/>
                  </a:cubicBezTo>
                  <a:cubicBezTo>
                    <a:pt x="195" y="272"/>
                    <a:pt x="195" y="272"/>
                    <a:pt x="195" y="272"/>
                  </a:cubicBezTo>
                  <a:cubicBezTo>
                    <a:pt x="195" y="270"/>
                    <a:pt x="195" y="270"/>
                    <a:pt x="195" y="270"/>
                  </a:cubicBezTo>
                  <a:cubicBezTo>
                    <a:pt x="195" y="268"/>
                    <a:pt x="195" y="268"/>
                    <a:pt x="195" y="268"/>
                  </a:cubicBezTo>
                  <a:cubicBezTo>
                    <a:pt x="196" y="267"/>
                    <a:pt x="196" y="267"/>
                    <a:pt x="196" y="267"/>
                  </a:cubicBezTo>
                  <a:cubicBezTo>
                    <a:pt x="197" y="265"/>
                    <a:pt x="197" y="265"/>
                    <a:pt x="197" y="265"/>
                  </a:cubicBezTo>
                  <a:cubicBezTo>
                    <a:pt x="198" y="265"/>
                    <a:pt x="198" y="265"/>
                    <a:pt x="198" y="265"/>
                  </a:cubicBezTo>
                  <a:cubicBezTo>
                    <a:pt x="199" y="264"/>
                    <a:pt x="199" y="264"/>
                    <a:pt x="199" y="264"/>
                  </a:cubicBezTo>
                  <a:cubicBezTo>
                    <a:pt x="201" y="263"/>
                    <a:pt x="201" y="263"/>
                    <a:pt x="201" y="263"/>
                  </a:cubicBezTo>
                  <a:cubicBezTo>
                    <a:pt x="201" y="261"/>
                    <a:pt x="201" y="261"/>
                    <a:pt x="201" y="261"/>
                  </a:cubicBezTo>
                  <a:cubicBezTo>
                    <a:pt x="203" y="259"/>
                    <a:pt x="203" y="259"/>
                    <a:pt x="203" y="259"/>
                  </a:cubicBezTo>
                  <a:cubicBezTo>
                    <a:pt x="207" y="257"/>
                    <a:pt x="207" y="257"/>
                    <a:pt x="207" y="257"/>
                  </a:cubicBezTo>
                  <a:cubicBezTo>
                    <a:pt x="207" y="256"/>
                    <a:pt x="207" y="256"/>
                    <a:pt x="207" y="256"/>
                  </a:cubicBezTo>
                  <a:cubicBezTo>
                    <a:pt x="208" y="256"/>
                    <a:pt x="208" y="256"/>
                    <a:pt x="208" y="256"/>
                  </a:cubicBezTo>
                  <a:cubicBezTo>
                    <a:pt x="211" y="254"/>
                    <a:pt x="211" y="254"/>
                    <a:pt x="211" y="254"/>
                  </a:cubicBezTo>
                  <a:cubicBezTo>
                    <a:pt x="212" y="252"/>
                    <a:pt x="212" y="252"/>
                    <a:pt x="212" y="252"/>
                  </a:cubicBezTo>
                  <a:cubicBezTo>
                    <a:pt x="214" y="248"/>
                    <a:pt x="214" y="248"/>
                    <a:pt x="214" y="248"/>
                  </a:cubicBezTo>
                  <a:cubicBezTo>
                    <a:pt x="217" y="247"/>
                    <a:pt x="217" y="247"/>
                    <a:pt x="217" y="247"/>
                  </a:cubicBezTo>
                  <a:cubicBezTo>
                    <a:pt x="218" y="246"/>
                    <a:pt x="218" y="246"/>
                    <a:pt x="218" y="246"/>
                  </a:cubicBezTo>
                  <a:cubicBezTo>
                    <a:pt x="217" y="244"/>
                    <a:pt x="217" y="244"/>
                    <a:pt x="217" y="244"/>
                  </a:cubicBezTo>
                  <a:cubicBezTo>
                    <a:pt x="218" y="241"/>
                    <a:pt x="218" y="241"/>
                    <a:pt x="218" y="241"/>
                  </a:cubicBezTo>
                  <a:cubicBezTo>
                    <a:pt x="219" y="244"/>
                    <a:pt x="219" y="244"/>
                    <a:pt x="219" y="244"/>
                  </a:cubicBezTo>
                  <a:cubicBezTo>
                    <a:pt x="219" y="246"/>
                    <a:pt x="219" y="246"/>
                    <a:pt x="219" y="246"/>
                  </a:cubicBezTo>
                  <a:cubicBezTo>
                    <a:pt x="219" y="249"/>
                    <a:pt x="219" y="249"/>
                    <a:pt x="219" y="249"/>
                  </a:cubicBezTo>
                  <a:cubicBezTo>
                    <a:pt x="218" y="250"/>
                    <a:pt x="218" y="250"/>
                    <a:pt x="218" y="250"/>
                  </a:cubicBezTo>
                  <a:cubicBezTo>
                    <a:pt x="217" y="255"/>
                    <a:pt x="217" y="255"/>
                    <a:pt x="217" y="255"/>
                  </a:cubicBezTo>
                  <a:cubicBezTo>
                    <a:pt x="213" y="258"/>
                    <a:pt x="213" y="258"/>
                    <a:pt x="213" y="258"/>
                  </a:cubicBezTo>
                  <a:cubicBezTo>
                    <a:pt x="213" y="260"/>
                    <a:pt x="213" y="260"/>
                    <a:pt x="213" y="260"/>
                  </a:cubicBezTo>
                  <a:cubicBezTo>
                    <a:pt x="212" y="261"/>
                    <a:pt x="212" y="261"/>
                    <a:pt x="212" y="261"/>
                  </a:cubicBezTo>
                  <a:cubicBezTo>
                    <a:pt x="212" y="263"/>
                    <a:pt x="212" y="263"/>
                    <a:pt x="212" y="263"/>
                  </a:cubicBezTo>
                  <a:cubicBezTo>
                    <a:pt x="210" y="267"/>
                    <a:pt x="210" y="267"/>
                    <a:pt x="210" y="267"/>
                  </a:cubicBezTo>
                  <a:cubicBezTo>
                    <a:pt x="210" y="267"/>
                    <a:pt x="210" y="267"/>
                    <a:pt x="210" y="267"/>
                  </a:cubicBezTo>
                  <a:cubicBezTo>
                    <a:pt x="209" y="272"/>
                    <a:pt x="209" y="272"/>
                    <a:pt x="209" y="272"/>
                  </a:cubicBezTo>
                  <a:cubicBezTo>
                    <a:pt x="204" y="272"/>
                    <a:pt x="204" y="272"/>
                    <a:pt x="204" y="272"/>
                  </a:cubicBezTo>
                  <a:cubicBezTo>
                    <a:pt x="203" y="274"/>
                    <a:pt x="203" y="274"/>
                    <a:pt x="203" y="274"/>
                  </a:cubicBezTo>
                  <a:cubicBezTo>
                    <a:pt x="202" y="276"/>
                    <a:pt x="202" y="276"/>
                    <a:pt x="202" y="276"/>
                  </a:cubicBezTo>
                  <a:cubicBezTo>
                    <a:pt x="202" y="277"/>
                    <a:pt x="202" y="277"/>
                    <a:pt x="202" y="277"/>
                  </a:cubicBezTo>
                  <a:cubicBezTo>
                    <a:pt x="205" y="276"/>
                    <a:pt x="205" y="276"/>
                    <a:pt x="205" y="276"/>
                  </a:cubicBezTo>
                  <a:cubicBezTo>
                    <a:pt x="208" y="275"/>
                    <a:pt x="208" y="275"/>
                    <a:pt x="208" y="275"/>
                  </a:cubicBezTo>
                  <a:cubicBezTo>
                    <a:pt x="211" y="276"/>
                    <a:pt x="211" y="276"/>
                    <a:pt x="211" y="276"/>
                  </a:cubicBezTo>
                  <a:cubicBezTo>
                    <a:pt x="214" y="271"/>
                    <a:pt x="214" y="271"/>
                    <a:pt x="214" y="271"/>
                  </a:cubicBezTo>
                  <a:cubicBezTo>
                    <a:pt x="215" y="266"/>
                    <a:pt x="215" y="266"/>
                    <a:pt x="215" y="266"/>
                  </a:cubicBezTo>
                  <a:cubicBezTo>
                    <a:pt x="217" y="263"/>
                    <a:pt x="217" y="263"/>
                    <a:pt x="217" y="263"/>
                  </a:cubicBezTo>
                  <a:cubicBezTo>
                    <a:pt x="218" y="264"/>
                    <a:pt x="218" y="264"/>
                    <a:pt x="218" y="264"/>
                  </a:cubicBezTo>
                  <a:cubicBezTo>
                    <a:pt x="218" y="268"/>
                    <a:pt x="218" y="268"/>
                    <a:pt x="218" y="268"/>
                  </a:cubicBezTo>
                  <a:cubicBezTo>
                    <a:pt x="219" y="271"/>
                    <a:pt x="219" y="271"/>
                    <a:pt x="219" y="271"/>
                  </a:cubicBezTo>
                  <a:cubicBezTo>
                    <a:pt x="218" y="271"/>
                    <a:pt x="218" y="271"/>
                    <a:pt x="218" y="271"/>
                  </a:cubicBezTo>
                  <a:cubicBezTo>
                    <a:pt x="219" y="276"/>
                    <a:pt x="219" y="276"/>
                    <a:pt x="219" y="276"/>
                  </a:cubicBezTo>
                  <a:cubicBezTo>
                    <a:pt x="217" y="280"/>
                    <a:pt x="217" y="280"/>
                    <a:pt x="217" y="280"/>
                  </a:cubicBezTo>
                  <a:cubicBezTo>
                    <a:pt x="213" y="281"/>
                    <a:pt x="213" y="281"/>
                    <a:pt x="213" y="281"/>
                  </a:cubicBezTo>
                  <a:cubicBezTo>
                    <a:pt x="214" y="282"/>
                    <a:pt x="214" y="282"/>
                    <a:pt x="214" y="282"/>
                  </a:cubicBezTo>
                  <a:cubicBezTo>
                    <a:pt x="216" y="282"/>
                    <a:pt x="216" y="282"/>
                    <a:pt x="216" y="282"/>
                  </a:cubicBezTo>
                  <a:cubicBezTo>
                    <a:pt x="218" y="282"/>
                    <a:pt x="218" y="282"/>
                    <a:pt x="218" y="282"/>
                  </a:cubicBezTo>
                  <a:cubicBezTo>
                    <a:pt x="219" y="281"/>
                    <a:pt x="219" y="281"/>
                    <a:pt x="219" y="281"/>
                  </a:cubicBezTo>
                  <a:cubicBezTo>
                    <a:pt x="221" y="281"/>
                    <a:pt x="221" y="281"/>
                    <a:pt x="221" y="281"/>
                  </a:cubicBezTo>
                  <a:cubicBezTo>
                    <a:pt x="223" y="279"/>
                    <a:pt x="223" y="279"/>
                    <a:pt x="223" y="279"/>
                  </a:cubicBezTo>
                  <a:cubicBezTo>
                    <a:pt x="225" y="280"/>
                    <a:pt x="225" y="280"/>
                    <a:pt x="225" y="280"/>
                  </a:cubicBezTo>
                  <a:cubicBezTo>
                    <a:pt x="226" y="279"/>
                    <a:pt x="226" y="279"/>
                    <a:pt x="226" y="279"/>
                  </a:cubicBezTo>
                  <a:cubicBezTo>
                    <a:pt x="225" y="281"/>
                    <a:pt x="225" y="281"/>
                    <a:pt x="225" y="281"/>
                  </a:cubicBezTo>
                  <a:cubicBezTo>
                    <a:pt x="224" y="283"/>
                    <a:pt x="224" y="283"/>
                    <a:pt x="224" y="283"/>
                  </a:cubicBezTo>
                  <a:cubicBezTo>
                    <a:pt x="222" y="282"/>
                    <a:pt x="222" y="282"/>
                    <a:pt x="222" y="282"/>
                  </a:cubicBezTo>
                  <a:cubicBezTo>
                    <a:pt x="222" y="283"/>
                    <a:pt x="222" y="283"/>
                    <a:pt x="222" y="283"/>
                  </a:cubicBezTo>
                  <a:cubicBezTo>
                    <a:pt x="224" y="286"/>
                    <a:pt x="224" y="286"/>
                    <a:pt x="224" y="286"/>
                  </a:cubicBezTo>
                  <a:cubicBezTo>
                    <a:pt x="224" y="288"/>
                    <a:pt x="224" y="288"/>
                    <a:pt x="224" y="288"/>
                  </a:cubicBezTo>
                  <a:cubicBezTo>
                    <a:pt x="225" y="291"/>
                    <a:pt x="225" y="291"/>
                    <a:pt x="225" y="291"/>
                  </a:cubicBezTo>
                  <a:cubicBezTo>
                    <a:pt x="226" y="294"/>
                    <a:pt x="226" y="294"/>
                    <a:pt x="226" y="294"/>
                  </a:cubicBezTo>
                  <a:cubicBezTo>
                    <a:pt x="225" y="299"/>
                    <a:pt x="225" y="299"/>
                    <a:pt x="225" y="299"/>
                  </a:cubicBezTo>
                  <a:cubicBezTo>
                    <a:pt x="223" y="301"/>
                    <a:pt x="223" y="301"/>
                    <a:pt x="223" y="301"/>
                  </a:cubicBezTo>
                  <a:cubicBezTo>
                    <a:pt x="223" y="303"/>
                    <a:pt x="223" y="303"/>
                    <a:pt x="223" y="303"/>
                  </a:cubicBezTo>
                  <a:cubicBezTo>
                    <a:pt x="223" y="306"/>
                    <a:pt x="223" y="306"/>
                    <a:pt x="223" y="306"/>
                  </a:cubicBezTo>
                  <a:cubicBezTo>
                    <a:pt x="225" y="307"/>
                    <a:pt x="225" y="307"/>
                    <a:pt x="225" y="307"/>
                  </a:cubicBezTo>
                  <a:cubicBezTo>
                    <a:pt x="226" y="310"/>
                    <a:pt x="226" y="310"/>
                    <a:pt x="226" y="310"/>
                  </a:cubicBezTo>
                  <a:cubicBezTo>
                    <a:pt x="226" y="313"/>
                    <a:pt x="226" y="313"/>
                    <a:pt x="226" y="313"/>
                  </a:cubicBezTo>
                  <a:cubicBezTo>
                    <a:pt x="230" y="317"/>
                    <a:pt x="230" y="317"/>
                    <a:pt x="230" y="317"/>
                  </a:cubicBezTo>
                  <a:cubicBezTo>
                    <a:pt x="232" y="318"/>
                    <a:pt x="232" y="318"/>
                    <a:pt x="232" y="318"/>
                  </a:cubicBezTo>
                  <a:cubicBezTo>
                    <a:pt x="234" y="319"/>
                    <a:pt x="234" y="319"/>
                    <a:pt x="234" y="319"/>
                  </a:cubicBezTo>
                  <a:cubicBezTo>
                    <a:pt x="235" y="322"/>
                    <a:pt x="235" y="322"/>
                    <a:pt x="235" y="322"/>
                  </a:cubicBezTo>
                  <a:cubicBezTo>
                    <a:pt x="237" y="322"/>
                    <a:pt x="237" y="322"/>
                    <a:pt x="237" y="322"/>
                  </a:cubicBezTo>
                  <a:cubicBezTo>
                    <a:pt x="237" y="321"/>
                    <a:pt x="237" y="321"/>
                    <a:pt x="237" y="321"/>
                  </a:cubicBezTo>
                  <a:cubicBezTo>
                    <a:pt x="239" y="320"/>
                    <a:pt x="239" y="320"/>
                    <a:pt x="239" y="320"/>
                  </a:cubicBezTo>
                  <a:cubicBezTo>
                    <a:pt x="241" y="321"/>
                    <a:pt x="241" y="321"/>
                    <a:pt x="241" y="321"/>
                  </a:cubicBezTo>
                  <a:cubicBezTo>
                    <a:pt x="243" y="324"/>
                    <a:pt x="243" y="324"/>
                    <a:pt x="243" y="324"/>
                  </a:cubicBezTo>
                  <a:cubicBezTo>
                    <a:pt x="245" y="324"/>
                    <a:pt x="245" y="324"/>
                    <a:pt x="245" y="324"/>
                  </a:cubicBezTo>
                  <a:cubicBezTo>
                    <a:pt x="248" y="326"/>
                    <a:pt x="248" y="326"/>
                    <a:pt x="248" y="326"/>
                  </a:cubicBezTo>
                  <a:cubicBezTo>
                    <a:pt x="248" y="328"/>
                    <a:pt x="248" y="328"/>
                    <a:pt x="248" y="328"/>
                  </a:cubicBezTo>
                  <a:cubicBezTo>
                    <a:pt x="250" y="329"/>
                    <a:pt x="250" y="329"/>
                    <a:pt x="250" y="329"/>
                  </a:cubicBezTo>
                  <a:cubicBezTo>
                    <a:pt x="252" y="331"/>
                    <a:pt x="252" y="331"/>
                    <a:pt x="252" y="331"/>
                  </a:cubicBezTo>
                  <a:cubicBezTo>
                    <a:pt x="253" y="331"/>
                    <a:pt x="253" y="331"/>
                    <a:pt x="253" y="331"/>
                  </a:cubicBezTo>
                  <a:cubicBezTo>
                    <a:pt x="254" y="330"/>
                    <a:pt x="254" y="330"/>
                    <a:pt x="254" y="330"/>
                  </a:cubicBezTo>
                  <a:cubicBezTo>
                    <a:pt x="257" y="328"/>
                    <a:pt x="257" y="328"/>
                    <a:pt x="257" y="328"/>
                  </a:cubicBezTo>
                  <a:cubicBezTo>
                    <a:pt x="258" y="326"/>
                    <a:pt x="258" y="326"/>
                    <a:pt x="258" y="326"/>
                  </a:cubicBezTo>
                  <a:cubicBezTo>
                    <a:pt x="261" y="326"/>
                    <a:pt x="261" y="326"/>
                    <a:pt x="261" y="326"/>
                  </a:cubicBezTo>
                  <a:cubicBezTo>
                    <a:pt x="263" y="324"/>
                    <a:pt x="263" y="324"/>
                    <a:pt x="263" y="324"/>
                  </a:cubicBezTo>
                  <a:cubicBezTo>
                    <a:pt x="265" y="324"/>
                    <a:pt x="265" y="324"/>
                    <a:pt x="265" y="324"/>
                  </a:cubicBezTo>
                  <a:cubicBezTo>
                    <a:pt x="266" y="323"/>
                    <a:pt x="266" y="323"/>
                    <a:pt x="266" y="323"/>
                  </a:cubicBezTo>
                  <a:cubicBezTo>
                    <a:pt x="265" y="322"/>
                    <a:pt x="265" y="322"/>
                    <a:pt x="265" y="322"/>
                  </a:cubicBezTo>
                  <a:cubicBezTo>
                    <a:pt x="263" y="322"/>
                    <a:pt x="263" y="322"/>
                    <a:pt x="263" y="322"/>
                  </a:cubicBezTo>
                  <a:cubicBezTo>
                    <a:pt x="264" y="320"/>
                    <a:pt x="264" y="320"/>
                    <a:pt x="264" y="320"/>
                  </a:cubicBezTo>
                  <a:cubicBezTo>
                    <a:pt x="268" y="318"/>
                    <a:pt x="268" y="318"/>
                    <a:pt x="268" y="318"/>
                  </a:cubicBezTo>
                  <a:cubicBezTo>
                    <a:pt x="271" y="320"/>
                    <a:pt x="271" y="320"/>
                    <a:pt x="271" y="320"/>
                  </a:cubicBezTo>
                  <a:cubicBezTo>
                    <a:pt x="271" y="322"/>
                    <a:pt x="271" y="322"/>
                    <a:pt x="271" y="322"/>
                  </a:cubicBezTo>
                  <a:cubicBezTo>
                    <a:pt x="267" y="324"/>
                    <a:pt x="267" y="324"/>
                    <a:pt x="267" y="324"/>
                  </a:cubicBezTo>
                  <a:cubicBezTo>
                    <a:pt x="268" y="326"/>
                    <a:pt x="268" y="326"/>
                    <a:pt x="268" y="326"/>
                  </a:cubicBezTo>
                  <a:cubicBezTo>
                    <a:pt x="269" y="326"/>
                    <a:pt x="269" y="326"/>
                    <a:pt x="269" y="326"/>
                  </a:cubicBezTo>
                  <a:cubicBezTo>
                    <a:pt x="270" y="325"/>
                    <a:pt x="270" y="325"/>
                    <a:pt x="270" y="325"/>
                  </a:cubicBezTo>
                  <a:cubicBezTo>
                    <a:pt x="272" y="324"/>
                    <a:pt x="272" y="324"/>
                    <a:pt x="272" y="324"/>
                  </a:cubicBezTo>
                  <a:cubicBezTo>
                    <a:pt x="274" y="325"/>
                    <a:pt x="274" y="325"/>
                    <a:pt x="274" y="325"/>
                  </a:cubicBezTo>
                  <a:cubicBezTo>
                    <a:pt x="273" y="327"/>
                    <a:pt x="273" y="327"/>
                    <a:pt x="273" y="327"/>
                  </a:cubicBezTo>
                  <a:cubicBezTo>
                    <a:pt x="272" y="327"/>
                    <a:pt x="272" y="327"/>
                    <a:pt x="272" y="327"/>
                  </a:cubicBezTo>
                  <a:cubicBezTo>
                    <a:pt x="271" y="328"/>
                    <a:pt x="271" y="328"/>
                    <a:pt x="271" y="328"/>
                  </a:cubicBezTo>
                  <a:cubicBezTo>
                    <a:pt x="273" y="331"/>
                    <a:pt x="273" y="331"/>
                    <a:pt x="273" y="331"/>
                  </a:cubicBezTo>
                  <a:cubicBezTo>
                    <a:pt x="274" y="334"/>
                    <a:pt x="274" y="334"/>
                    <a:pt x="274" y="334"/>
                  </a:cubicBezTo>
                  <a:cubicBezTo>
                    <a:pt x="275" y="334"/>
                    <a:pt x="275" y="334"/>
                    <a:pt x="275" y="334"/>
                  </a:cubicBezTo>
                  <a:cubicBezTo>
                    <a:pt x="276" y="334"/>
                    <a:pt x="276" y="334"/>
                    <a:pt x="276" y="334"/>
                  </a:cubicBezTo>
                  <a:cubicBezTo>
                    <a:pt x="276" y="336"/>
                    <a:pt x="276" y="336"/>
                    <a:pt x="276" y="336"/>
                  </a:cubicBezTo>
                  <a:cubicBezTo>
                    <a:pt x="278" y="338"/>
                    <a:pt x="278" y="338"/>
                    <a:pt x="278" y="338"/>
                  </a:cubicBezTo>
                  <a:cubicBezTo>
                    <a:pt x="279" y="335"/>
                    <a:pt x="279" y="335"/>
                    <a:pt x="279" y="335"/>
                  </a:cubicBezTo>
                  <a:cubicBezTo>
                    <a:pt x="279" y="333"/>
                    <a:pt x="279" y="333"/>
                    <a:pt x="279" y="333"/>
                  </a:cubicBezTo>
                  <a:cubicBezTo>
                    <a:pt x="277" y="334"/>
                    <a:pt x="277" y="334"/>
                    <a:pt x="277" y="334"/>
                  </a:cubicBezTo>
                  <a:cubicBezTo>
                    <a:pt x="277" y="333"/>
                    <a:pt x="277" y="333"/>
                    <a:pt x="277" y="333"/>
                  </a:cubicBezTo>
                  <a:cubicBezTo>
                    <a:pt x="278" y="332"/>
                    <a:pt x="278" y="332"/>
                    <a:pt x="278" y="332"/>
                  </a:cubicBezTo>
                  <a:cubicBezTo>
                    <a:pt x="283" y="332"/>
                    <a:pt x="283" y="332"/>
                    <a:pt x="283" y="332"/>
                  </a:cubicBezTo>
                  <a:cubicBezTo>
                    <a:pt x="283" y="333"/>
                    <a:pt x="283" y="333"/>
                    <a:pt x="283" y="333"/>
                  </a:cubicBezTo>
                  <a:cubicBezTo>
                    <a:pt x="284" y="332"/>
                    <a:pt x="284" y="332"/>
                    <a:pt x="284" y="332"/>
                  </a:cubicBezTo>
                  <a:cubicBezTo>
                    <a:pt x="286" y="328"/>
                    <a:pt x="286" y="328"/>
                    <a:pt x="286" y="328"/>
                  </a:cubicBezTo>
                  <a:cubicBezTo>
                    <a:pt x="291" y="325"/>
                    <a:pt x="291" y="325"/>
                    <a:pt x="291" y="325"/>
                  </a:cubicBezTo>
                  <a:cubicBezTo>
                    <a:pt x="294" y="323"/>
                    <a:pt x="294" y="323"/>
                    <a:pt x="294" y="323"/>
                  </a:cubicBezTo>
                  <a:cubicBezTo>
                    <a:pt x="292" y="323"/>
                    <a:pt x="292" y="323"/>
                    <a:pt x="292" y="323"/>
                  </a:cubicBezTo>
                  <a:cubicBezTo>
                    <a:pt x="291" y="324"/>
                    <a:pt x="291" y="324"/>
                    <a:pt x="291" y="324"/>
                  </a:cubicBezTo>
                  <a:cubicBezTo>
                    <a:pt x="292" y="323"/>
                    <a:pt x="292" y="323"/>
                    <a:pt x="292" y="323"/>
                  </a:cubicBezTo>
                  <a:cubicBezTo>
                    <a:pt x="290" y="323"/>
                    <a:pt x="290" y="323"/>
                    <a:pt x="290" y="323"/>
                  </a:cubicBezTo>
                  <a:cubicBezTo>
                    <a:pt x="292" y="322"/>
                    <a:pt x="292" y="322"/>
                    <a:pt x="292" y="322"/>
                  </a:cubicBezTo>
                  <a:cubicBezTo>
                    <a:pt x="294" y="322"/>
                    <a:pt x="294" y="322"/>
                    <a:pt x="294" y="322"/>
                  </a:cubicBezTo>
                  <a:cubicBezTo>
                    <a:pt x="298" y="321"/>
                    <a:pt x="298" y="321"/>
                    <a:pt x="298" y="321"/>
                  </a:cubicBezTo>
                  <a:cubicBezTo>
                    <a:pt x="305" y="320"/>
                    <a:pt x="305" y="320"/>
                    <a:pt x="305" y="320"/>
                  </a:cubicBezTo>
                  <a:cubicBezTo>
                    <a:pt x="311" y="321"/>
                    <a:pt x="311" y="321"/>
                    <a:pt x="311" y="321"/>
                  </a:cubicBezTo>
                  <a:cubicBezTo>
                    <a:pt x="313" y="320"/>
                    <a:pt x="313" y="320"/>
                    <a:pt x="313" y="320"/>
                  </a:cubicBezTo>
                  <a:cubicBezTo>
                    <a:pt x="313" y="318"/>
                    <a:pt x="313" y="318"/>
                    <a:pt x="313" y="318"/>
                  </a:cubicBezTo>
                  <a:cubicBezTo>
                    <a:pt x="315" y="318"/>
                    <a:pt x="315" y="318"/>
                    <a:pt x="315" y="318"/>
                  </a:cubicBezTo>
                  <a:cubicBezTo>
                    <a:pt x="317" y="317"/>
                    <a:pt x="317" y="317"/>
                    <a:pt x="317" y="317"/>
                  </a:cubicBezTo>
                  <a:cubicBezTo>
                    <a:pt x="319" y="313"/>
                    <a:pt x="319" y="313"/>
                    <a:pt x="319" y="313"/>
                  </a:cubicBezTo>
                  <a:cubicBezTo>
                    <a:pt x="318" y="310"/>
                    <a:pt x="318" y="310"/>
                    <a:pt x="318" y="310"/>
                  </a:cubicBezTo>
                  <a:cubicBezTo>
                    <a:pt x="318" y="308"/>
                    <a:pt x="318" y="308"/>
                    <a:pt x="318" y="308"/>
                  </a:cubicBezTo>
                  <a:cubicBezTo>
                    <a:pt x="321" y="304"/>
                    <a:pt x="321" y="304"/>
                    <a:pt x="321" y="304"/>
                  </a:cubicBezTo>
                  <a:cubicBezTo>
                    <a:pt x="321" y="299"/>
                    <a:pt x="321" y="299"/>
                    <a:pt x="321" y="299"/>
                  </a:cubicBezTo>
                  <a:cubicBezTo>
                    <a:pt x="323" y="297"/>
                    <a:pt x="323" y="297"/>
                    <a:pt x="323" y="297"/>
                  </a:cubicBezTo>
                  <a:cubicBezTo>
                    <a:pt x="323" y="293"/>
                    <a:pt x="323" y="293"/>
                    <a:pt x="323" y="293"/>
                  </a:cubicBezTo>
                  <a:cubicBezTo>
                    <a:pt x="325" y="292"/>
                    <a:pt x="325" y="292"/>
                    <a:pt x="325" y="292"/>
                  </a:cubicBezTo>
                  <a:cubicBezTo>
                    <a:pt x="325" y="290"/>
                    <a:pt x="325" y="290"/>
                    <a:pt x="325" y="290"/>
                  </a:cubicBezTo>
                  <a:cubicBezTo>
                    <a:pt x="331" y="283"/>
                    <a:pt x="331" y="283"/>
                    <a:pt x="331" y="283"/>
                  </a:cubicBezTo>
                  <a:cubicBezTo>
                    <a:pt x="332" y="283"/>
                    <a:pt x="332" y="283"/>
                    <a:pt x="332" y="283"/>
                  </a:cubicBezTo>
                  <a:cubicBezTo>
                    <a:pt x="333" y="279"/>
                    <a:pt x="333" y="279"/>
                    <a:pt x="333" y="279"/>
                  </a:cubicBezTo>
                  <a:cubicBezTo>
                    <a:pt x="336" y="276"/>
                    <a:pt x="336" y="276"/>
                    <a:pt x="336" y="276"/>
                  </a:cubicBezTo>
                  <a:cubicBezTo>
                    <a:pt x="337" y="272"/>
                    <a:pt x="337" y="272"/>
                    <a:pt x="337" y="272"/>
                  </a:cubicBezTo>
                  <a:cubicBezTo>
                    <a:pt x="339" y="270"/>
                    <a:pt x="339" y="270"/>
                    <a:pt x="339" y="270"/>
                  </a:cubicBezTo>
                  <a:cubicBezTo>
                    <a:pt x="339" y="268"/>
                    <a:pt x="339" y="268"/>
                    <a:pt x="339" y="268"/>
                  </a:cubicBezTo>
                  <a:cubicBezTo>
                    <a:pt x="341" y="267"/>
                    <a:pt x="341" y="267"/>
                    <a:pt x="341" y="267"/>
                  </a:cubicBezTo>
                  <a:cubicBezTo>
                    <a:pt x="342" y="263"/>
                    <a:pt x="342" y="263"/>
                    <a:pt x="342" y="263"/>
                  </a:cubicBezTo>
                  <a:cubicBezTo>
                    <a:pt x="341" y="262"/>
                    <a:pt x="341" y="262"/>
                    <a:pt x="341" y="262"/>
                  </a:cubicBezTo>
                  <a:cubicBezTo>
                    <a:pt x="344" y="261"/>
                    <a:pt x="344" y="261"/>
                    <a:pt x="344" y="261"/>
                  </a:cubicBezTo>
                  <a:cubicBezTo>
                    <a:pt x="346" y="258"/>
                    <a:pt x="346" y="258"/>
                    <a:pt x="346" y="258"/>
                  </a:cubicBezTo>
                  <a:cubicBezTo>
                    <a:pt x="347" y="256"/>
                    <a:pt x="347" y="256"/>
                    <a:pt x="347" y="256"/>
                  </a:cubicBezTo>
                  <a:cubicBezTo>
                    <a:pt x="349" y="253"/>
                    <a:pt x="349" y="253"/>
                    <a:pt x="349" y="253"/>
                  </a:cubicBezTo>
                  <a:cubicBezTo>
                    <a:pt x="351" y="252"/>
                    <a:pt x="351" y="252"/>
                    <a:pt x="351" y="252"/>
                  </a:cubicBezTo>
                  <a:cubicBezTo>
                    <a:pt x="353" y="252"/>
                    <a:pt x="353" y="252"/>
                    <a:pt x="353" y="252"/>
                  </a:cubicBezTo>
                  <a:cubicBezTo>
                    <a:pt x="350" y="252"/>
                    <a:pt x="350" y="252"/>
                    <a:pt x="350" y="252"/>
                  </a:cubicBezTo>
                  <a:cubicBezTo>
                    <a:pt x="351" y="251"/>
                    <a:pt x="351" y="251"/>
                    <a:pt x="351" y="251"/>
                  </a:cubicBezTo>
                  <a:cubicBezTo>
                    <a:pt x="354" y="250"/>
                    <a:pt x="354" y="250"/>
                    <a:pt x="354" y="250"/>
                  </a:cubicBezTo>
                  <a:cubicBezTo>
                    <a:pt x="357" y="248"/>
                    <a:pt x="357" y="248"/>
                    <a:pt x="357" y="248"/>
                  </a:cubicBezTo>
                  <a:cubicBezTo>
                    <a:pt x="358" y="246"/>
                    <a:pt x="358" y="246"/>
                    <a:pt x="358" y="246"/>
                  </a:cubicBezTo>
                  <a:cubicBezTo>
                    <a:pt x="357" y="245"/>
                    <a:pt x="357" y="245"/>
                    <a:pt x="357" y="245"/>
                  </a:cubicBezTo>
                  <a:cubicBezTo>
                    <a:pt x="358" y="243"/>
                    <a:pt x="358" y="243"/>
                    <a:pt x="358" y="243"/>
                  </a:cubicBezTo>
                  <a:cubicBezTo>
                    <a:pt x="361" y="241"/>
                    <a:pt x="361" y="241"/>
                    <a:pt x="361" y="241"/>
                  </a:cubicBezTo>
                  <a:cubicBezTo>
                    <a:pt x="361" y="239"/>
                    <a:pt x="361" y="239"/>
                    <a:pt x="361" y="239"/>
                  </a:cubicBezTo>
                  <a:cubicBezTo>
                    <a:pt x="363" y="238"/>
                    <a:pt x="363" y="238"/>
                    <a:pt x="363" y="238"/>
                  </a:cubicBezTo>
                  <a:cubicBezTo>
                    <a:pt x="365" y="234"/>
                    <a:pt x="365" y="234"/>
                    <a:pt x="365" y="234"/>
                  </a:cubicBezTo>
                  <a:cubicBezTo>
                    <a:pt x="365" y="233"/>
                    <a:pt x="365" y="233"/>
                    <a:pt x="365" y="233"/>
                  </a:cubicBezTo>
                  <a:cubicBezTo>
                    <a:pt x="366" y="230"/>
                    <a:pt x="366" y="230"/>
                    <a:pt x="366" y="230"/>
                  </a:cubicBezTo>
                  <a:cubicBezTo>
                    <a:pt x="365" y="229"/>
                    <a:pt x="365" y="229"/>
                    <a:pt x="365" y="229"/>
                  </a:cubicBezTo>
                  <a:cubicBezTo>
                    <a:pt x="366" y="227"/>
                    <a:pt x="366" y="227"/>
                    <a:pt x="366" y="227"/>
                  </a:cubicBezTo>
                  <a:cubicBezTo>
                    <a:pt x="368" y="221"/>
                    <a:pt x="368" y="221"/>
                    <a:pt x="368" y="221"/>
                  </a:cubicBezTo>
                  <a:cubicBezTo>
                    <a:pt x="369" y="218"/>
                    <a:pt x="369" y="218"/>
                    <a:pt x="369" y="218"/>
                  </a:cubicBezTo>
                  <a:cubicBezTo>
                    <a:pt x="372" y="212"/>
                    <a:pt x="372" y="212"/>
                    <a:pt x="372" y="212"/>
                  </a:cubicBezTo>
                  <a:cubicBezTo>
                    <a:pt x="372" y="209"/>
                    <a:pt x="372" y="209"/>
                    <a:pt x="372" y="209"/>
                  </a:cubicBezTo>
                  <a:cubicBezTo>
                    <a:pt x="374" y="205"/>
                    <a:pt x="374" y="205"/>
                    <a:pt x="374" y="205"/>
                  </a:cubicBezTo>
                  <a:cubicBezTo>
                    <a:pt x="376" y="203"/>
                    <a:pt x="376" y="203"/>
                    <a:pt x="376" y="203"/>
                  </a:cubicBezTo>
                  <a:cubicBezTo>
                    <a:pt x="377" y="200"/>
                    <a:pt x="377" y="200"/>
                    <a:pt x="377" y="200"/>
                  </a:cubicBezTo>
                  <a:cubicBezTo>
                    <a:pt x="377" y="197"/>
                    <a:pt x="377" y="197"/>
                    <a:pt x="377" y="197"/>
                  </a:cubicBezTo>
                  <a:cubicBezTo>
                    <a:pt x="378" y="195"/>
                    <a:pt x="378" y="195"/>
                    <a:pt x="378" y="195"/>
                  </a:cubicBezTo>
                  <a:cubicBezTo>
                    <a:pt x="377" y="191"/>
                    <a:pt x="377" y="191"/>
                    <a:pt x="377" y="191"/>
                  </a:cubicBezTo>
                  <a:cubicBezTo>
                    <a:pt x="377" y="189"/>
                    <a:pt x="377" y="189"/>
                    <a:pt x="377" y="189"/>
                  </a:cubicBezTo>
                  <a:cubicBezTo>
                    <a:pt x="376" y="185"/>
                    <a:pt x="376" y="185"/>
                    <a:pt x="376" y="185"/>
                  </a:cubicBezTo>
                  <a:cubicBezTo>
                    <a:pt x="375" y="184"/>
                    <a:pt x="375" y="184"/>
                    <a:pt x="375" y="184"/>
                  </a:cubicBezTo>
                  <a:cubicBezTo>
                    <a:pt x="375" y="182"/>
                    <a:pt x="375" y="182"/>
                    <a:pt x="375" y="182"/>
                  </a:cubicBezTo>
                  <a:cubicBezTo>
                    <a:pt x="376" y="181"/>
                    <a:pt x="376" y="181"/>
                    <a:pt x="376" y="181"/>
                  </a:cubicBezTo>
                  <a:cubicBezTo>
                    <a:pt x="376" y="179"/>
                    <a:pt x="376" y="179"/>
                    <a:pt x="376" y="179"/>
                  </a:cubicBezTo>
                  <a:cubicBezTo>
                    <a:pt x="377" y="176"/>
                    <a:pt x="377" y="176"/>
                    <a:pt x="377" y="176"/>
                  </a:cubicBezTo>
                  <a:cubicBezTo>
                    <a:pt x="377" y="175"/>
                    <a:pt x="377" y="175"/>
                    <a:pt x="377" y="175"/>
                  </a:cubicBezTo>
                  <a:cubicBezTo>
                    <a:pt x="377" y="170"/>
                    <a:pt x="377" y="170"/>
                    <a:pt x="377" y="170"/>
                  </a:cubicBezTo>
                  <a:cubicBezTo>
                    <a:pt x="378" y="168"/>
                    <a:pt x="378" y="168"/>
                    <a:pt x="378" y="168"/>
                  </a:cubicBezTo>
                  <a:cubicBezTo>
                    <a:pt x="377" y="167"/>
                    <a:pt x="377" y="167"/>
                    <a:pt x="377" y="167"/>
                  </a:cubicBezTo>
                  <a:cubicBezTo>
                    <a:pt x="377" y="165"/>
                    <a:pt x="377" y="165"/>
                    <a:pt x="377" y="165"/>
                  </a:cubicBezTo>
                  <a:cubicBezTo>
                    <a:pt x="377" y="161"/>
                    <a:pt x="377" y="161"/>
                    <a:pt x="377" y="161"/>
                  </a:cubicBezTo>
                  <a:cubicBezTo>
                    <a:pt x="376" y="161"/>
                    <a:pt x="376" y="161"/>
                    <a:pt x="376" y="161"/>
                  </a:cubicBezTo>
                  <a:cubicBezTo>
                    <a:pt x="377" y="159"/>
                    <a:pt x="377" y="159"/>
                    <a:pt x="377" y="159"/>
                  </a:cubicBezTo>
                  <a:cubicBezTo>
                    <a:pt x="375" y="158"/>
                    <a:pt x="375" y="158"/>
                    <a:pt x="375" y="158"/>
                  </a:cubicBezTo>
                  <a:cubicBezTo>
                    <a:pt x="374" y="156"/>
                    <a:pt x="374" y="156"/>
                    <a:pt x="374" y="156"/>
                  </a:cubicBezTo>
                  <a:cubicBezTo>
                    <a:pt x="374" y="154"/>
                    <a:pt x="374" y="154"/>
                    <a:pt x="374" y="154"/>
                  </a:cubicBezTo>
                  <a:cubicBezTo>
                    <a:pt x="372" y="152"/>
                    <a:pt x="372" y="152"/>
                    <a:pt x="372" y="152"/>
                  </a:cubicBezTo>
                  <a:cubicBezTo>
                    <a:pt x="371" y="150"/>
                    <a:pt x="371" y="150"/>
                    <a:pt x="371" y="150"/>
                  </a:cubicBezTo>
                  <a:cubicBezTo>
                    <a:pt x="370" y="147"/>
                    <a:pt x="370" y="147"/>
                    <a:pt x="370" y="147"/>
                  </a:cubicBezTo>
                  <a:cubicBezTo>
                    <a:pt x="369" y="145"/>
                    <a:pt x="369" y="145"/>
                    <a:pt x="369" y="145"/>
                  </a:cubicBezTo>
                  <a:cubicBezTo>
                    <a:pt x="368" y="145"/>
                    <a:pt x="368" y="145"/>
                    <a:pt x="368" y="145"/>
                  </a:cubicBezTo>
                  <a:cubicBezTo>
                    <a:pt x="367" y="145"/>
                    <a:pt x="367" y="145"/>
                    <a:pt x="367" y="145"/>
                  </a:cubicBezTo>
                  <a:cubicBezTo>
                    <a:pt x="365" y="144"/>
                    <a:pt x="365" y="144"/>
                    <a:pt x="365" y="144"/>
                  </a:cubicBezTo>
                  <a:cubicBezTo>
                    <a:pt x="365" y="142"/>
                    <a:pt x="365" y="142"/>
                    <a:pt x="365" y="142"/>
                  </a:cubicBezTo>
                  <a:cubicBezTo>
                    <a:pt x="364" y="141"/>
                    <a:pt x="364" y="141"/>
                    <a:pt x="364" y="141"/>
                  </a:cubicBezTo>
                  <a:cubicBezTo>
                    <a:pt x="364" y="140"/>
                    <a:pt x="364" y="140"/>
                    <a:pt x="364" y="140"/>
                  </a:cubicBezTo>
                  <a:cubicBezTo>
                    <a:pt x="362" y="138"/>
                    <a:pt x="362" y="138"/>
                    <a:pt x="362" y="138"/>
                  </a:cubicBezTo>
                  <a:cubicBezTo>
                    <a:pt x="360" y="137"/>
                    <a:pt x="360" y="137"/>
                    <a:pt x="360" y="137"/>
                  </a:cubicBezTo>
                  <a:cubicBezTo>
                    <a:pt x="361" y="135"/>
                    <a:pt x="361" y="135"/>
                    <a:pt x="361" y="135"/>
                  </a:cubicBezTo>
                  <a:cubicBezTo>
                    <a:pt x="360" y="133"/>
                    <a:pt x="360" y="133"/>
                    <a:pt x="360" y="133"/>
                  </a:cubicBezTo>
                  <a:cubicBezTo>
                    <a:pt x="361" y="131"/>
                    <a:pt x="361" y="131"/>
                    <a:pt x="361" y="131"/>
                  </a:cubicBezTo>
                  <a:cubicBezTo>
                    <a:pt x="362" y="128"/>
                    <a:pt x="362" y="128"/>
                    <a:pt x="362" y="128"/>
                  </a:cubicBezTo>
                  <a:cubicBezTo>
                    <a:pt x="361" y="127"/>
                    <a:pt x="361" y="127"/>
                    <a:pt x="361" y="127"/>
                  </a:cubicBezTo>
                  <a:cubicBezTo>
                    <a:pt x="362" y="125"/>
                    <a:pt x="362" y="125"/>
                    <a:pt x="362" y="125"/>
                  </a:cubicBezTo>
                  <a:cubicBezTo>
                    <a:pt x="360" y="124"/>
                    <a:pt x="360" y="124"/>
                    <a:pt x="360" y="124"/>
                  </a:cubicBezTo>
                  <a:cubicBezTo>
                    <a:pt x="360" y="125"/>
                    <a:pt x="360" y="125"/>
                    <a:pt x="360" y="125"/>
                  </a:cubicBezTo>
                  <a:cubicBezTo>
                    <a:pt x="361" y="126"/>
                    <a:pt x="361" y="126"/>
                    <a:pt x="361" y="126"/>
                  </a:cubicBezTo>
                  <a:cubicBezTo>
                    <a:pt x="360" y="127"/>
                    <a:pt x="360" y="127"/>
                    <a:pt x="360" y="127"/>
                  </a:cubicBezTo>
                  <a:cubicBezTo>
                    <a:pt x="356" y="123"/>
                    <a:pt x="356" y="123"/>
                    <a:pt x="356" y="123"/>
                  </a:cubicBezTo>
                  <a:cubicBezTo>
                    <a:pt x="355" y="121"/>
                    <a:pt x="355" y="121"/>
                    <a:pt x="355" y="121"/>
                  </a:cubicBezTo>
                  <a:cubicBezTo>
                    <a:pt x="354" y="121"/>
                    <a:pt x="354" y="121"/>
                    <a:pt x="354" y="121"/>
                  </a:cubicBezTo>
                  <a:cubicBezTo>
                    <a:pt x="354" y="123"/>
                    <a:pt x="354" y="123"/>
                    <a:pt x="354" y="123"/>
                  </a:cubicBezTo>
                  <a:cubicBezTo>
                    <a:pt x="353" y="124"/>
                    <a:pt x="353" y="124"/>
                    <a:pt x="353" y="124"/>
                  </a:cubicBezTo>
                  <a:cubicBezTo>
                    <a:pt x="354" y="127"/>
                    <a:pt x="354" y="127"/>
                    <a:pt x="354" y="127"/>
                  </a:cubicBezTo>
                  <a:cubicBezTo>
                    <a:pt x="352" y="124"/>
                    <a:pt x="352" y="124"/>
                    <a:pt x="352" y="124"/>
                  </a:cubicBezTo>
                  <a:cubicBezTo>
                    <a:pt x="351" y="126"/>
                    <a:pt x="351" y="126"/>
                    <a:pt x="351" y="126"/>
                  </a:cubicBezTo>
                  <a:cubicBezTo>
                    <a:pt x="351" y="124"/>
                    <a:pt x="351" y="124"/>
                    <a:pt x="351" y="124"/>
                  </a:cubicBezTo>
                  <a:cubicBezTo>
                    <a:pt x="351" y="122"/>
                    <a:pt x="351" y="122"/>
                    <a:pt x="351" y="122"/>
                  </a:cubicBezTo>
                  <a:cubicBezTo>
                    <a:pt x="350" y="117"/>
                    <a:pt x="350" y="117"/>
                    <a:pt x="350" y="117"/>
                  </a:cubicBezTo>
                  <a:cubicBezTo>
                    <a:pt x="351" y="116"/>
                    <a:pt x="351" y="116"/>
                    <a:pt x="351" y="116"/>
                  </a:cubicBezTo>
                  <a:cubicBezTo>
                    <a:pt x="351" y="115"/>
                    <a:pt x="351" y="115"/>
                    <a:pt x="351" y="115"/>
                  </a:cubicBezTo>
                  <a:cubicBezTo>
                    <a:pt x="349" y="114"/>
                    <a:pt x="349" y="114"/>
                    <a:pt x="349" y="114"/>
                  </a:cubicBezTo>
                  <a:cubicBezTo>
                    <a:pt x="350" y="112"/>
                    <a:pt x="350" y="112"/>
                    <a:pt x="350" y="112"/>
                  </a:cubicBezTo>
                  <a:cubicBezTo>
                    <a:pt x="348" y="111"/>
                    <a:pt x="348" y="111"/>
                    <a:pt x="348" y="111"/>
                  </a:cubicBezTo>
                  <a:cubicBezTo>
                    <a:pt x="349" y="110"/>
                    <a:pt x="349" y="110"/>
                    <a:pt x="349" y="110"/>
                  </a:cubicBezTo>
                  <a:cubicBezTo>
                    <a:pt x="346" y="107"/>
                    <a:pt x="346" y="107"/>
                    <a:pt x="346" y="107"/>
                  </a:cubicBezTo>
                  <a:cubicBezTo>
                    <a:pt x="345" y="105"/>
                    <a:pt x="345" y="105"/>
                    <a:pt x="345" y="105"/>
                  </a:cubicBezTo>
                  <a:cubicBezTo>
                    <a:pt x="345" y="103"/>
                    <a:pt x="345" y="103"/>
                    <a:pt x="345" y="103"/>
                  </a:cubicBezTo>
                  <a:cubicBezTo>
                    <a:pt x="346" y="103"/>
                    <a:pt x="346" y="103"/>
                    <a:pt x="346" y="103"/>
                  </a:cubicBezTo>
                  <a:cubicBezTo>
                    <a:pt x="346" y="102"/>
                    <a:pt x="346" y="102"/>
                    <a:pt x="346" y="102"/>
                  </a:cubicBezTo>
                  <a:cubicBezTo>
                    <a:pt x="345" y="99"/>
                    <a:pt x="345" y="99"/>
                    <a:pt x="345" y="99"/>
                  </a:cubicBezTo>
                  <a:cubicBezTo>
                    <a:pt x="344" y="99"/>
                    <a:pt x="344" y="99"/>
                    <a:pt x="344" y="99"/>
                  </a:cubicBezTo>
                  <a:cubicBezTo>
                    <a:pt x="342" y="99"/>
                    <a:pt x="342" y="99"/>
                    <a:pt x="342" y="99"/>
                  </a:cubicBezTo>
                  <a:cubicBezTo>
                    <a:pt x="341" y="96"/>
                    <a:pt x="341" y="96"/>
                    <a:pt x="341" y="96"/>
                  </a:cubicBezTo>
                  <a:cubicBezTo>
                    <a:pt x="339" y="96"/>
                    <a:pt x="339" y="96"/>
                    <a:pt x="339" y="96"/>
                  </a:cubicBezTo>
                  <a:cubicBezTo>
                    <a:pt x="337" y="95"/>
                    <a:pt x="337" y="95"/>
                    <a:pt x="337" y="95"/>
                  </a:cubicBezTo>
                  <a:cubicBezTo>
                    <a:pt x="336" y="96"/>
                    <a:pt x="336" y="96"/>
                    <a:pt x="336" y="96"/>
                  </a:cubicBezTo>
                  <a:cubicBezTo>
                    <a:pt x="336" y="95"/>
                    <a:pt x="336" y="95"/>
                    <a:pt x="336" y="95"/>
                  </a:cubicBezTo>
                  <a:cubicBezTo>
                    <a:pt x="334" y="94"/>
                    <a:pt x="334" y="94"/>
                    <a:pt x="334" y="94"/>
                  </a:cubicBezTo>
                  <a:cubicBezTo>
                    <a:pt x="332" y="95"/>
                    <a:pt x="332" y="95"/>
                    <a:pt x="332" y="95"/>
                  </a:cubicBezTo>
                  <a:cubicBezTo>
                    <a:pt x="333" y="94"/>
                    <a:pt x="333" y="94"/>
                    <a:pt x="333" y="94"/>
                  </a:cubicBezTo>
                  <a:cubicBezTo>
                    <a:pt x="335" y="93"/>
                    <a:pt x="335" y="93"/>
                    <a:pt x="335" y="93"/>
                  </a:cubicBezTo>
                  <a:cubicBezTo>
                    <a:pt x="335" y="92"/>
                    <a:pt x="335" y="92"/>
                    <a:pt x="335" y="92"/>
                  </a:cubicBezTo>
                  <a:cubicBezTo>
                    <a:pt x="335" y="91"/>
                    <a:pt x="335" y="91"/>
                    <a:pt x="335" y="91"/>
                  </a:cubicBezTo>
                  <a:cubicBezTo>
                    <a:pt x="333" y="91"/>
                    <a:pt x="333" y="91"/>
                    <a:pt x="333" y="91"/>
                  </a:cubicBezTo>
                  <a:cubicBezTo>
                    <a:pt x="331" y="91"/>
                    <a:pt x="331" y="91"/>
                    <a:pt x="331" y="91"/>
                  </a:cubicBezTo>
                  <a:cubicBezTo>
                    <a:pt x="331" y="90"/>
                    <a:pt x="331" y="90"/>
                    <a:pt x="331" y="90"/>
                  </a:cubicBezTo>
                  <a:cubicBezTo>
                    <a:pt x="330" y="90"/>
                    <a:pt x="330" y="90"/>
                    <a:pt x="330" y="90"/>
                  </a:cubicBezTo>
                  <a:cubicBezTo>
                    <a:pt x="326" y="87"/>
                    <a:pt x="326" y="87"/>
                    <a:pt x="326" y="87"/>
                  </a:cubicBezTo>
                  <a:cubicBezTo>
                    <a:pt x="324" y="84"/>
                    <a:pt x="324" y="84"/>
                    <a:pt x="324" y="84"/>
                  </a:cubicBezTo>
                  <a:cubicBezTo>
                    <a:pt x="324" y="81"/>
                    <a:pt x="324" y="81"/>
                    <a:pt x="324" y="81"/>
                  </a:cubicBezTo>
                  <a:cubicBezTo>
                    <a:pt x="322" y="78"/>
                    <a:pt x="322" y="78"/>
                    <a:pt x="322" y="78"/>
                  </a:cubicBezTo>
                  <a:cubicBezTo>
                    <a:pt x="323" y="77"/>
                    <a:pt x="323" y="77"/>
                    <a:pt x="323" y="77"/>
                  </a:cubicBezTo>
                  <a:cubicBezTo>
                    <a:pt x="323" y="76"/>
                    <a:pt x="323" y="76"/>
                    <a:pt x="323" y="76"/>
                  </a:cubicBezTo>
                  <a:cubicBezTo>
                    <a:pt x="324" y="72"/>
                    <a:pt x="324" y="72"/>
                    <a:pt x="324" y="72"/>
                  </a:cubicBezTo>
                  <a:cubicBezTo>
                    <a:pt x="323" y="67"/>
                    <a:pt x="323" y="67"/>
                    <a:pt x="323" y="67"/>
                  </a:cubicBezTo>
                  <a:cubicBezTo>
                    <a:pt x="322" y="65"/>
                    <a:pt x="322" y="65"/>
                    <a:pt x="322" y="65"/>
                  </a:cubicBezTo>
                  <a:cubicBezTo>
                    <a:pt x="323" y="65"/>
                    <a:pt x="323" y="65"/>
                    <a:pt x="323" y="65"/>
                  </a:cubicBezTo>
                  <a:cubicBezTo>
                    <a:pt x="322" y="63"/>
                    <a:pt x="322" y="63"/>
                    <a:pt x="322" y="63"/>
                  </a:cubicBezTo>
                  <a:cubicBezTo>
                    <a:pt x="320" y="63"/>
                    <a:pt x="320" y="63"/>
                    <a:pt x="320" y="63"/>
                  </a:cubicBezTo>
                  <a:cubicBezTo>
                    <a:pt x="319" y="60"/>
                    <a:pt x="319" y="60"/>
                    <a:pt x="319" y="60"/>
                  </a:cubicBezTo>
                  <a:cubicBezTo>
                    <a:pt x="319" y="55"/>
                    <a:pt x="319" y="55"/>
                    <a:pt x="319" y="55"/>
                  </a:cubicBezTo>
                  <a:cubicBezTo>
                    <a:pt x="319" y="55"/>
                    <a:pt x="319" y="55"/>
                    <a:pt x="319" y="55"/>
                  </a:cubicBezTo>
                  <a:cubicBezTo>
                    <a:pt x="319" y="54"/>
                    <a:pt x="319" y="54"/>
                    <a:pt x="319" y="54"/>
                  </a:cubicBezTo>
                  <a:cubicBezTo>
                    <a:pt x="318" y="52"/>
                    <a:pt x="318" y="52"/>
                    <a:pt x="318" y="52"/>
                  </a:cubicBezTo>
                  <a:cubicBezTo>
                    <a:pt x="318" y="47"/>
                    <a:pt x="318" y="47"/>
                    <a:pt x="318" y="47"/>
                  </a:cubicBezTo>
                  <a:cubicBezTo>
                    <a:pt x="319" y="45"/>
                    <a:pt x="319" y="45"/>
                    <a:pt x="319" y="45"/>
                  </a:cubicBezTo>
                  <a:cubicBezTo>
                    <a:pt x="318" y="43"/>
                    <a:pt x="318" y="43"/>
                    <a:pt x="318" y="43"/>
                  </a:cubicBezTo>
                  <a:cubicBezTo>
                    <a:pt x="319" y="43"/>
                    <a:pt x="319" y="43"/>
                    <a:pt x="319" y="43"/>
                  </a:cubicBezTo>
                  <a:cubicBezTo>
                    <a:pt x="319" y="41"/>
                    <a:pt x="319" y="41"/>
                    <a:pt x="319" y="41"/>
                  </a:cubicBezTo>
                  <a:cubicBezTo>
                    <a:pt x="316" y="38"/>
                    <a:pt x="316" y="38"/>
                    <a:pt x="316" y="38"/>
                  </a:cubicBezTo>
                  <a:cubicBezTo>
                    <a:pt x="314" y="37"/>
                    <a:pt x="314" y="37"/>
                    <a:pt x="314" y="37"/>
                  </a:cubicBezTo>
                  <a:cubicBezTo>
                    <a:pt x="314" y="36"/>
                    <a:pt x="314" y="36"/>
                    <a:pt x="314" y="36"/>
                  </a:cubicBezTo>
                  <a:cubicBezTo>
                    <a:pt x="312" y="34"/>
                    <a:pt x="312" y="34"/>
                    <a:pt x="312" y="34"/>
                  </a:cubicBezTo>
                  <a:cubicBezTo>
                    <a:pt x="310" y="35"/>
                    <a:pt x="310" y="35"/>
                    <a:pt x="310" y="35"/>
                  </a:cubicBezTo>
                  <a:cubicBezTo>
                    <a:pt x="309" y="34"/>
                    <a:pt x="309" y="34"/>
                    <a:pt x="309" y="34"/>
                  </a:cubicBezTo>
                  <a:cubicBezTo>
                    <a:pt x="308" y="37"/>
                    <a:pt x="308" y="37"/>
                    <a:pt x="308" y="37"/>
                  </a:cubicBezTo>
                  <a:cubicBezTo>
                    <a:pt x="306" y="37"/>
                    <a:pt x="306" y="37"/>
                    <a:pt x="306" y="37"/>
                  </a:cubicBezTo>
                  <a:cubicBezTo>
                    <a:pt x="305" y="34"/>
                    <a:pt x="305" y="34"/>
                    <a:pt x="305" y="34"/>
                  </a:cubicBezTo>
                  <a:cubicBezTo>
                    <a:pt x="305" y="32"/>
                    <a:pt x="305" y="32"/>
                    <a:pt x="305" y="32"/>
                  </a:cubicBezTo>
                  <a:cubicBezTo>
                    <a:pt x="304" y="29"/>
                    <a:pt x="304" y="29"/>
                    <a:pt x="304" y="29"/>
                  </a:cubicBezTo>
                  <a:cubicBezTo>
                    <a:pt x="304" y="26"/>
                    <a:pt x="304" y="26"/>
                    <a:pt x="304" y="26"/>
                  </a:cubicBezTo>
                  <a:cubicBezTo>
                    <a:pt x="304" y="22"/>
                    <a:pt x="304" y="22"/>
                    <a:pt x="304" y="22"/>
                  </a:cubicBezTo>
                  <a:cubicBezTo>
                    <a:pt x="303" y="22"/>
                    <a:pt x="303" y="22"/>
                    <a:pt x="303" y="22"/>
                  </a:cubicBezTo>
                  <a:cubicBezTo>
                    <a:pt x="302" y="20"/>
                    <a:pt x="302" y="20"/>
                    <a:pt x="302" y="20"/>
                  </a:cubicBezTo>
                  <a:cubicBezTo>
                    <a:pt x="303" y="19"/>
                    <a:pt x="303" y="19"/>
                    <a:pt x="303" y="19"/>
                  </a:cubicBezTo>
                  <a:cubicBezTo>
                    <a:pt x="302" y="17"/>
                    <a:pt x="302" y="17"/>
                    <a:pt x="302" y="17"/>
                  </a:cubicBezTo>
                  <a:cubicBezTo>
                    <a:pt x="302" y="15"/>
                    <a:pt x="302" y="15"/>
                    <a:pt x="302" y="15"/>
                  </a:cubicBezTo>
                  <a:cubicBezTo>
                    <a:pt x="301" y="15"/>
                    <a:pt x="301" y="15"/>
                    <a:pt x="301" y="15"/>
                  </a:cubicBezTo>
                  <a:cubicBezTo>
                    <a:pt x="301" y="12"/>
                    <a:pt x="301" y="12"/>
                    <a:pt x="301" y="12"/>
                  </a:cubicBezTo>
                  <a:cubicBezTo>
                    <a:pt x="302" y="11"/>
                    <a:pt x="302" y="11"/>
                    <a:pt x="302" y="11"/>
                  </a:cubicBezTo>
                  <a:cubicBezTo>
                    <a:pt x="301" y="10"/>
                    <a:pt x="301" y="10"/>
                    <a:pt x="301" y="10"/>
                  </a:cubicBezTo>
                  <a:cubicBezTo>
                    <a:pt x="299" y="11"/>
                    <a:pt x="299" y="11"/>
                    <a:pt x="299" y="11"/>
                  </a:cubicBezTo>
                  <a:cubicBezTo>
                    <a:pt x="298" y="10"/>
                    <a:pt x="298" y="10"/>
                    <a:pt x="298" y="10"/>
                  </a:cubicBezTo>
                  <a:cubicBezTo>
                    <a:pt x="299" y="5"/>
                    <a:pt x="299" y="5"/>
                    <a:pt x="299" y="5"/>
                  </a:cubicBezTo>
                  <a:cubicBezTo>
                    <a:pt x="298" y="4"/>
                    <a:pt x="298" y="4"/>
                    <a:pt x="298" y="4"/>
                  </a:cubicBezTo>
                  <a:cubicBezTo>
                    <a:pt x="297" y="1"/>
                    <a:pt x="297" y="1"/>
                    <a:pt x="297" y="1"/>
                  </a:cubicBezTo>
                  <a:cubicBezTo>
                    <a:pt x="295" y="1"/>
                    <a:pt x="295" y="1"/>
                    <a:pt x="295" y="1"/>
                  </a:cubicBezTo>
                  <a:cubicBezTo>
                    <a:pt x="295" y="0"/>
                    <a:pt x="295" y="0"/>
                    <a:pt x="295" y="0"/>
                  </a:cubicBezTo>
                  <a:cubicBezTo>
                    <a:pt x="293" y="1"/>
                    <a:pt x="293" y="1"/>
                    <a:pt x="293" y="1"/>
                  </a:cubicBezTo>
                  <a:cubicBezTo>
                    <a:pt x="292" y="2"/>
                    <a:pt x="292" y="2"/>
                    <a:pt x="292" y="2"/>
                  </a:cubicBezTo>
                  <a:cubicBezTo>
                    <a:pt x="292" y="5"/>
                    <a:pt x="292" y="5"/>
                    <a:pt x="292" y="5"/>
                  </a:cubicBezTo>
                  <a:cubicBezTo>
                    <a:pt x="291" y="8"/>
                    <a:pt x="291" y="8"/>
                    <a:pt x="291" y="8"/>
                  </a:cubicBezTo>
                  <a:cubicBezTo>
                    <a:pt x="291" y="9"/>
                    <a:pt x="291" y="9"/>
                    <a:pt x="291" y="9"/>
                  </a:cubicBezTo>
                  <a:cubicBezTo>
                    <a:pt x="291" y="11"/>
                    <a:pt x="291" y="11"/>
                    <a:pt x="291" y="11"/>
                  </a:cubicBezTo>
                  <a:cubicBezTo>
                    <a:pt x="290" y="11"/>
                    <a:pt x="290" y="11"/>
                    <a:pt x="290" y="11"/>
                  </a:cubicBezTo>
                  <a:cubicBezTo>
                    <a:pt x="288" y="14"/>
                    <a:pt x="288" y="14"/>
                    <a:pt x="288" y="14"/>
                  </a:cubicBezTo>
                  <a:cubicBezTo>
                    <a:pt x="287" y="16"/>
                    <a:pt x="287" y="16"/>
                    <a:pt x="287" y="16"/>
                  </a:cubicBezTo>
                  <a:cubicBezTo>
                    <a:pt x="288" y="18"/>
                    <a:pt x="288" y="18"/>
                    <a:pt x="288" y="18"/>
                  </a:cubicBezTo>
                  <a:cubicBezTo>
                    <a:pt x="290" y="19"/>
                    <a:pt x="290" y="19"/>
                    <a:pt x="290" y="19"/>
                  </a:cubicBezTo>
                  <a:cubicBezTo>
                    <a:pt x="289" y="20"/>
                    <a:pt x="289" y="20"/>
                    <a:pt x="289" y="20"/>
                  </a:cubicBezTo>
                  <a:cubicBezTo>
                    <a:pt x="288" y="20"/>
                    <a:pt x="288" y="20"/>
                    <a:pt x="288" y="20"/>
                  </a:cubicBezTo>
                  <a:cubicBezTo>
                    <a:pt x="287" y="21"/>
                    <a:pt x="287" y="21"/>
                    <a:pt x="287" y="21"/>
                  </a:cubicBezTo>
                  <a:cubicBezTo>
                    <a:pt x="286" y="23"/>
                    <a:pt x="286" y="23"/>
                    <a:pt x="286" y="23"/>
                  </a:cubicBezTo>
                  <a:cubicBezTo>
                    <a:pt x="287" y="26"/>
                    <a:pt x="287" y="26"/>
                    <a:pt x="287" y="26"/>
                  </a:cubicBezTo>
                  <a:cubicBezTo>
                    <a:pt x="287" y="27"/>
                    <a:pt x="287" y="27"/>
                    <a:pt x="287" y="27"/>
                  </a:cubicBezTo>
                  <a:cubicBezTo>
                    <a:pt x="286" y="27"/>
                    <a:pt x="286" y="27"/>
                    <a:pt x="286" y="27"/>
                  </a:cubicBezTo>
                  <a:cubicBezTo>
                    <a:pt x="285" y="27"/>
                    <a:pt x="285" y="27"/>
                    <a:pt x="285" y="27"/>
                  </a:cubicBezTo>
                  <a:cubicBezTo>
                    <a:pt x="284" y="32"/>
                    <a:pt x="284" y="32"/>
                    <a:pt x="284" y="32"/>
                  </a:cubicBezTo>
                  <a:cubicBezTo>
                    <a:pt x="285" y="35"/>
                    <a:pt x="285" y="35"/>
                    <a:pt x="285" y="35"/>
                  </a:cubicBezTo>
                  <a:cubicBezTo>
                    <a:pt x="284" y="39"/>
                    <a:pt x="284" y="39"/>
                    <a:pt x="284" y="39"/>
                  </a:cubicBezTo>
                  <a:cubicBezTo>
                    <a:pt x="285" y="41"/>
                    <a:pt x="285" y="41"/>
                    <a:pt x="285" y="41"/>
                  </a:cubicBezTo>
                  <a:cubicBezTo>
                    <a:pt x="285" y="44"/>
                    <a:pt x="285" y="44"/>
                    <a:pt x="285" y="44"/>
                  </a:cubicBezTo>
                  <a:cubicBezTo>
                    <a:pt x="283" y="45"/>
                    <a:pt x="283" y="45"/>
                    <a:pt x="283" y="45"/>
                  </a:cubicBezTo>
                  <a:cubicBezTo>
                    <a:pt x="283" y="47"/>
                    <a:pt x="283" y="47"/>
                    <a:pt x="283" y="47"/>
                  </a:cubicBezTo>
                  <a:cubicBezTo>
                    <a:pt x="281" y="51"/>
                    <a:pt x="281" y="51"/>
                    <a:pt x="281" y="51"/>
                  </a:cubicBezTo>
                  <a:cubicBezTo>
                    <a:pt x="281" y="56"/>
                    <a:pt x="281" y="56"/>
                    <a:pt x="281" y="56"/>
                  </a:cubicBezTo>
                  <a:cubicBezTo>
                    <a:pt x="279" y="58"/>
                    <a:pt x="279" y="58"/>
                    <a:pt x="279" y="58"/>
                  </a:cubicBezTo>
                  <a:cubicBezTo>
                    <a:pt x="280" y="60"/>
                    <a:pt x="280" y="60"/>
                    <a:pt x="280" y="60"/>
                  </a:cubicBezTo>
                  <a:cubicBezTo>
                    <a:pt x="279" y="63"/>
                    <a:pt x="279" y="63"/>
                    <a:pt x="279" y="63"/>
                  </a:cubicBezTo>
                  <a:cubicBezTo>
                    <a:pt x="277" y="64"/>
                    <a:pt x="277" y="64"/>
                    <a:pt x="277" y="64"/>
                  </a:cubicBezTo>
                  <a:cubicBezTo>
                    <a:pt x="277" y="68"/>
                    <a:pt x="277" y="68"/>
                    <a:pt x="277" y="68"/>
                  </a:cubicBezTo>
                  <a:cubicBezTo>
                    <a:pt x="274" y="70"/>
                    <a:pt x="274" y="70"/>
                    <a:pt x="274" y="70"/>
                  </a:cubicBezTo>
                  <a:cubicBezTo>
                    <a:pt x="268" y="73"/>
                    <a:pt x="268" y="73"/>
                    <a:pt x="268" y="73"/>
                  </a:cubicBezTo>
                  <a:cubicBezTo>
                    <a:pt x="266" y="71"/>
                    <a:pt x="266" y="71"/>
                    <a:pt x="266" y="71"/>
                  </a:cubicBezTo>
                  <a:cubicBezTo>
                    <a:pt x="263" y="71"/>
                    <a:pt x="263" y="71"/>
                    <a:pt x="263" y="71"/>
                  </a:cubicBezTo>
                  <a:cubicBezTo>
                    <a:pt x="262" y="69"/>
                    <a:pt x="262" y="69"/>
                    <a:pt x="262" y="69"/>
                  </a:cubicBezTo>
                  <a:cubicBezTo>
                    <a:pt x="259" y="67"/>
                    <a:pt x="259" y="67"/>
                    <a:pt x="259" y="67"/>
                  </a:cubicBezTo>
                  <a:cubicBezTo>
                    <a:pt x="259" y="66"/>
                    <a:pt x="259" y="66"/>
                    <a:pt x="259" y="66"/>
                  </a:cubicBezTo>
                  <a:cubicBezTo>
                    <a:pt x="259" y="65"/>
                    <a:pt x="259" y="65"/>
                    <a:pt x="259" y="65"/>
                  </a:cubicBezTo>
                  <a:cubicBezTo>
                    <a:pt x="258" y="63"/>
                    <a:pt x="258" y="63"/>
                    <a:pt x="258" y="63"/>
                  </a:cubicBezTo>
                  <a:cubicBezTo>
                    <a:pt x="256" y="63"/>
                    <a:pt x="256" y="63"/>
                    <a:pt x="256" y="63"/>
                  </a:cubicBezTo>
                  <a:cubicBezTo>
                    <a:pt x="254" y="62"/>
                    <a:pt x="254" y="62"/>
                    <a:pt x="254" y="62"/>
                  </a:cubicBezTo>
                  <a:cubicBezTo>
                    <a:pt x="251" y="62"/>
                    <a:pt x="251" y="62"/>
                    <a:pt x="251" y="62"/>
                  </a:cubicBezTo>
                  <a:cubicBezTo>
                    <a:pt x="248" y="60"/>
                    <a:pt x="248" y="60"/>
                    <a:pt x="248" y="60"/>
                  </a:cubicBezTo>
                  <a:cubicBezTo>
                    <a:pt x="248" y="58"/>
                    <a:pt x="248" y="58"/>
                    <a:pt x="248" y="58"/>
                  </a:cubicBezTo>
                  <a:cubicBezTo>
                    <a:pt x="246" y="56"/>
                    <a:pt x="246" y="56"/>
                    <a:pt x="246" y="56"/>
                  </a:cubicBezTo>
                  <a:cubicBezTo>
                    <a:pt x="243" y="56"/>
                    <a:pt x="243" y="56"/>
                    <a:pt x="243" y="56"/>
                  </a:cubicBezTo>
                  <a:cubicBezTo>
                    <a:pt x="241" y="54"/>
                    <a:pt x="241" y="54"/>
                    <a:pt x="241" y="54"/>
                  </a:cubicBezTo>
                  <a:cubicBezTo>
                    <a:pt x="241" y="53"/>
                    <a:pt x="241" y="53"/>
                    <a:pt x="241" y="53"/>
                  </a:cubicBezTo>
                  <a:cubicBezTo>
                    <a:pt x="240" y="53"/>
                    <a:pt x="240" y="53"/>
                    <a:pt x="240" y="53"/>
                  </a:cubicBezTo>
                  <a:cubicBezTo>
                    <a:pt x="239" y="52"/>
                    <a:pt x="239" y="52"/>
                    <a:pt x="239" y="52"/>
                  </a:cubicBezTo>
                  <a:cubicBezTo>
                    <a:pt x="237" y="52"/>
                    <a:pt x="237" y="52"/>
                    <a:pt x="237" y="52"/>
                  </a:cubicBezTo>
                  <a:cubicBezTo>
                    <a:pt x="235" y="52"/>
                    <a:pt x="235" y="52"/>
                    <a:pt x="235" y="52"/>
                  </a:cubicBezTo>
                  <a:cubicBezTo>
                    <a:pt x="235" y="51"/>
                    <a:pt x="235" y="51"/>
                    <a:pt x="235" y="51"/>
                  </a:cubicBezTo>
                  <a:cubicBezTo>
                    <a:pt x="233" y="49"/>
                    <a:pt x="233" y="49"/>
                    <a:pt x="233" y="49"/>
                  </a:cubicBezTo>
                  <a:cubicBezTo>
                    <a:pt x="233" y="47"/>
                    <a:pt x="233" y="47"/>
                    <a:pt x="233" y="47"/>
                  </a:cubicBezTo>
                  <a:cubicBezTo>
                    <a:pt x="230" y="44"/>
                    <a:pt x="230" y="44"/>
                    <a:pt x="230" y="44"/>
                  </a:cubicBezTo>
                  <a:cubicBezTo>
                    <a:pt x="229" y="44"/>
                    <a:pt x="229" y="44"/>
                    <a:pt x="229" y="44"/>
                  </a:cubicBezTo>
                  <a:cubicBezTo>
                    <a:pt x="227" y="42"/>
                    <a:pt x="227" y="42"/>
                    <a:pt x="227" y="42"/>
                  </a:cubicBezTo>
                  <a:cubicBezTo>
                    <a:pt x="226" y="39"/>
                    <a:pt x="226" y="39"/>
                    <a:pt x="226" y="39"/>
                  </a:cubicBezTo>
                  <a:cubicBezTo>
                    <a:pt x="228" y="37"/>
                    <a:pt x="228" y="37"/>
                    <a:pt x="228" y="37"/>
                  </a:cubicBezTo>
                  <a:cubicBezTo>
                    <a:pt x="229" y="34"/>
                    <a:pt x="229" y="34"/>
                    <a:pt x="229" y="34"/>
                  </a:cubicBezTo>
                  <a:cubicBezTo>
                    <a:pt x="231" y="33"/>
                    <a:pt x="231" y="33"/>
                    <a:pt x="231" y="33"/>
                  </a:cubicBezTo>
                  <a:cubicBezTo>
                    <a:pt x="231" y="30"/>
                    <a:pt x="231" y="30"/>
                    <a:pt x="231" y="30"/>
                  </a:cubicBezTo>
                  <a:cubicBezTo>
                    <a:pt x="232" y="29"/>
                    <a:pt x="232" y="29"/>
                    <a:pt x="232" y="29"/>
                  </a:cubicBezTo>
                  <a:cubicBezTo>
                    <a:pt x="230" y="30"/>
                    <a:pt x="230" y="30"/>
                    <a:pt x="230" y="30"/>
                  </a:cubicBezTo>
                  <a:cubicBezTo>
                    <a:pt x="229" y="27"/>
                    <a:pt x="229" y="27"/>
                    <a:pt x="229" y="27"/>
                  </a:cubicBezTo>
                  <a:cubicBezTo>
                    <a:pt x="231" y="26"/>
                    <a:pt x="231" y="26"/>
                    <a:pt x="231" y="26"/>
                  </a:cubicBezTo>
                  <a:cubicBezTo>
                    <a:pt x="231" y="24"/>
                    <a:pt x="231" y="24"/>
                    <a:pt x="231" y="24"/>
                  </a:cubicBezTo>
                  <a:cubicBezTo>
                    <a:pt x="232" y="24"/>
                    <a:pt x="232" y="24"/>
                    <a:pt x="232" y="24"/>
                  </a:cubicBezTo>
                  <a:cubicBezTo>
                    <a:pt x="233" y="24"/>
                    <a:pt x="233" y="24"/>
                    <a:pt x="233" y="24"/>
                  </a:cubicBezTo>
                  <a:cubicBezTo>
                    <a:pt x="233" y="24"/>
                    <a:pt x="233" y="24"/>
                    <a:pt x="233" y="24"/>
                  </a:cubicBezTo>
                  <a:cubicBezTo>
                    <a:pt x="235" y="25"/>
                    <a:pt x="235" y="25"/>
                    <a:pt x="235" y="25"/>
                  </a:cubicBezTo>
                  <a:cubicBezTo>
                    <a:pt x="237" y="24"/>
                    <a:pt x="237" y="24"/>
                    <a:pt x="237" y="24"/>
                  </a:cubicBezTo>
                  <a:cubicBezTo>
                    <a:pt x="238" y="21"/>
                    <a:pt x="238" y="21"/>
                    <a:pt x="238" y="21"/>
                  </a:cubicBezTo>
                  <a:cubicBezTo>
                    <a:pt x="236" y="20"/>
                    <a:pt x="236" y="20"/>
                    <a:pt x="236" y="20"/>
                  </a:cubicBezTo>
                  <a:cubicBezTo>
                    <a:pt x="238" y="19"/>
                    <a:pt x="238" y="19"/>
                    <a:pt x="238" y="19"/>
                  </a:cubicBezTo>
                  <a:cubicBezTo>
                    <a:pt x="239" y="19"/>
                    <a:pt x="239" y="19"/>
                    <a:pt x="239" y="19"/>
                  </a:cubicBezTo>
                  <a:cubicBezTo>
                    <a:pt x="240" y="16"/>
                    <a:pt x="240" y="16"/>
                    <a:pt x="240" y="16"/>
                  </a:cubicBezTo>
                  <a:cubicBezTo>
                    <a:pt x="241" y="16"/>
                    <a:pt x="241" y="16"/>
                    <a:pt x="241" y="16"/>
                  </a:cubicBezTo>
                  <a:cubicBezTo>
                    <a:pt x="242" y="14"/>
                    <a:pt x="242" y="14"/>
                    <a:pt x="242" y="14"/>
                  </a:cubicBezTo>
                  <a:cubicBezTo>
                    <a:pt x="243" y="13"/>
                    <a:pt x="243" y="13"/>
                    <a:pt x="243" y="13"/>
                  </a:cubicBezTo>
                  <a:cubicBezTo>
                    <a:pt x="241" y="12"/>
                    <a:pt x="241" y="12"/>
                    <a:pt x="241" y="12"/>
                  </a:cubicBezTo>
                  <a:cubicBezTo>
                    <a:pt x="239" y="13"/>
                    <a:pt x="239" y="13"/>
                    <a:pt x="239" y="13"/>
                  </a:cubicBezTo>
                  <a:cubicBezTo>
                    <a:pt x="238" y="13"/>
                    <a:pt x="238" y="13"/>
                    <a:pt x="238" y="13"/>
                  </a:cubicBezTo>
                  <a:cubicBezTo>
                    <a:pt x="238" y="10"/>
                    <a:pt x="238" y="10"/>
                    <a:pt x="238" y="10"/>
                  </a:cubicBezTo>
                  <a:cubicBezTo>
                    <a:pt x="236" y="10"/>
                    <a:pt x="236" y="10"/>
                    <a:pt x="236" y="10"/>
                  </a:cubicBezTo>
                  <a:cubicBezTo>
                    <a:pt x="234" y="13"/>
                    <a:pt x="234" y="13"/>
                    <a:pt x="234" y="13"/>
                  </a:cubicBezTo>
                  <a:cubicBezTo>
                    <a:pt x="235" y="14"/>
                    <a:pt x="235" y="14"/>
                    <a:pt x="235" y="14"/>
                  </a:cubicBezTo>
                  <a:cubicBezTo>
                    <a:pt x="235" y="15"/>
                    <a:pt x="235" y="15"/>
                    <a:pt x="235" y="15"/>
                  </a:cubicBezTo>
                  <a:cubicBezTo>
                    <a:pt x="234" y="16"/>
                    <a:pt x="234" y="16"/>
                    <a:pt x="234" y="16"/>
                  </a:cubicBezTo>
                  <a:cubicBezTo>
                    <a:pt x="232" y="15"/>
                    <a:pt x="232" y="15"/>
                    <a:pt x="232" y="15"/>
                  </a:cubicBezTo>
                  <a:cubicBezTo>
                    <a:pt x="232" y="14"/>
                    <a:pt x="232" y="14"/>
                    <a:pt x="232" y="14"/>
                  </a:cubicBezTo>
                  <a:cubicBezTo>
                    <a:pt x="231" y="13"/>
                    <a:pt x="231" y="13"/>
                    <a:pt x="231" y="13"/>
                  </a:cubicBezTo>
                  <a:cubicBezTo>
                    <a:pt x="230" y="14"/>
                    <a:pt x="230" y="14"/>
                    <a:pt x="230" y="14"/>
                  </a:cubicBezTo>
                  <a:cubicBezTo>
                    <a:pt x="229" y="14"/>
                    <a:pt x="229" y="14"/>
                    <a:pt x="229" y="14"/>
                  </a:cubicBezTo>
                  <a:cubicBezTo>
                    <a:pt x="229" y="13"/>
                    <a:pt x="229" y="13"/>
                    <a:pt x="229" y="13"/>
                  </a:cubicBezTo>
                  <a:cubicBezTo>
                    <a:pt x="230" y="12"/>
                    <a:pt x="230" y="12"/>
                    <a:pt x="230" y="12"/>
                  </a:cubicBezTo>
                  <a:cubicBezTo>
                    <a:pt x="231" y="11"/>
                    <a:pt x="231" y="11"/>
                    <a:pt x="231" y="11"/>
                  </a:cubicBezTo>
                  <a:cubicBezTo>
                    <a:pt x="229" y="11"/>
                    <a:pt x="229" y="11"/>
                    <a:pt x="229" y="11"/>
                  </a:cubicBezTo>
                  <a:cubicBezTo>
                    <a:pt x="228" y="13"/>
                    <a:pt x="228" y="13"/>
                    <a:pt x="228" y="13"/>
                  </a:cubicBezTo>
                  <a:cubicBezTo>
                    <a:pt x="226" y="13"/>
                    <a:pt x="226" y="13"/>
                    <a:pt x="226" y="13"/>
                  </a:cubicBezTo>
                  <a:cubicBezTo>
                    <a:pt x="226" y="14"/>
                    <a:pt x="226" y="14"/>
                    <a:pt x="226" y="14"/>
                  </a:cubicBezTo>
                  <a:cubicBezTo>
                    <a:pt x="225" y="14"/>
                    <a:pt x="225" y="14"/>
                    <a:pt x="225" y="14"/>
                  </a:cubicBezTo>
                  <a:cubicBezTo>
                    <a:pt x="224" y="13"/>
                    <a:pt x="224" y="13"/>
                    <a:pt x="224" y="13"/>
                  </a:cubicBezTo>
                  <a:cubicBezTo>
                    <a:pt x="222" y="13"/>
                    <a:pt x="222" y="13"/>
                    <a:pt x="222" y="13"/>
                  </a:cubicBezTo>
                  <a:cubicBezTo>
                    <a:pt x="222" y="12"/>
                    <a:pt x="222" y="12"/>
                    <a:pt x="222" y="12"/>
                  </a:cubicBezTo>
                  <a:cubicBezTo>
                    <a:pt x="221" y="10"/>
                    <a:pt x="221" y="10"/>
                    <a:pt x="221" y="10"/>
                  </a:cubicBezTo>
                  <a:cubicBezTo>
                    <a:pt x="220" y="10"/>
                    <a:pt x="220" y="10"/>
                    <a:pt x="220" y="10"/>
                  </a:cubicBezTo>
                  <a:cubicBezTo>
                    <a:pt x="218" y="11"/>
                    <a:pt x="218" y="11"/>
                    <a:pt x="218" y="11"/>
                  </a:cubicBezTo>
                  <a:cubicBezTo>
                    <a:pt x="216" y="11"/>
                    <a:pt x="216" y="11"/>
                    <a:pt x="216" y="11"/>
                  </a:cubicBezTo>
                  <a:cubicBezTo>
                    <a:pt x="215" y="11"/>
                    <a:pt x="215" y="11"/>
                    <a:pt x="215" y="11"/>
                  </a:cubicBezTo>
                  <a:cubicBezTo>
                    <a:pt x="215" y="10"/>
                    <a:pt x="215" y="10"/>
                    <a:pt x="215" y="10"/>
                  </a:cubicBezTo>
                  <a:cubicBezTo>
                    <a:pt x="214" y="10"/>
                    <a:pt x="214" y="10"/>
                    <a:pt x="214" y="10"/>
                  </a:cubicBezTo>
                  <a:cubicBezTo>
                    <a:pt x="213" y="8"/>
                    <a:pt x="213" y="8"/>
                    <a:pt x="213" y="8"/>
                  </a:cubicBezTo>
                  <a:cubicBezTo>
                    <a:pt x="211" y="9"/>
                    <a:pt x="211" y="9"/>
                    <a:pt x="211" y="9"/>
                  </a:cubicBezTo>
                  <a:cubicBezTo>
                    <a:pt x="208" y="8"/>
                    <a:pt x="208" y="8"/>
                    <a:pt x="208" y="8"/>
                  </a:cubicBezTo>
                  <a:cubicBezTo>
                    <a:pt x="206" y="8"/>
                    <a:pt x="206" y="8"/>
                    <a:pt x="206" y="8"/>
                  </a:cubicBezTo>
                  <a:cubicBezTo>
                    <a:pt x="206" y="6"/>
                    <a:pt x="206" y="6"/>
                    <a:pt x="206" y="6"/>
                  </a:cubicBezTo>
                  <a:cubicBezTo>
                    <a:pt x="205" y="4"/>
                    <a:pt x="205" y="4"/>
                    <a:pt x="205" y="4"/>
                  </a:cubicBezTo>
                  <a:cubicBezTo>
                    <a:pt x="204" y="5"/>
                    <a:pt x="204" y="5"/>
                    <a:pt x="204" y="5"/>
                  </a:cubicBezTo>
                  <a:cubicBezTo>
                    <a:pt x="204" y="5"/>
                    <a:pt x="204" y="5"/>
                    <a:pt x="204" y="5"/>
                  </a:cubicBezTo>
                  <a:cubicBezTo>
                    <a:pt x="201" y="6"/>
                    <a:pt x="201" y="6"/>
                    <a:pt x="201" y="6"/>
                  </a:cubicBezTo>
                  <a:cubicBezTo>
                    <a:pt x="201" y="5"/>
                    <a:pt x="201" y="5"/>
                    <a:pt x="201" y="5"/>
                  </a:cubicBezTo>
                  <a:cubicBezTo>
                    <a:pt x="199" y="4"/>
                    <a:pt x="199" y="4"/>
                    <a:pt x="199" y="4"/>
                  </a:cubicBezTo>
                  <a:cubicBezTo>
                    <a:pt x="197" y="3"/>
                    <a:pt x="197" y="3"/>
                    <a:pt x="197" y="3"/>
                  </a:cubicBezTo>
                  <a:cubicBezTo>
                    <a:pt x="196" y="3"/>
                    <a:pt x="196" y="3"/>
                    <a:pt x="196" y="3"/>
                  </a:cubicBezTo>
                  <a:cubicBezTo>
                    <a:pt x="195" y="2"/>
                    <a:pt x="195" y="2"/>
                    <a:pt x="195" y="2"/>
                  </a:cubicBezTo>
                  <a:cubicBezTo>
                    <a:pt x="193" y="4"/>
                    <a:pt x="193" y="4"/>
                    <a:pt x="193" y="4"/>
                  </a:cubicBezTo>
                  <a:cubicBezTo>
                    <a:pt x="195" y="5"/>
                    <a:pt x="195" y="5"/>
                    <a:pt x="195" y="5"/>
                  </a:cubicBezTo>
                  <a:cubicBezTo>
                    <a:pt x="195" y="5"/>
                    <a:pt x="195" y="5"/>
                    <a:pt x="195" y="5"/>
                  </a:cubicBezTo>
                  <a:cubicBezTo>
                    <a:pt x="196" y="6"/>
                    <a:pt x="196" y="6"/>
                    <a:pt x="196" y="6"/>
                  </a:cubicBezTo>
                  <a:cubicBezTo>
                    <a:pt x="198" y="5"/>
                    <a:pt x="198" y="5"/>
                    <a:pt x="198" y="5"/>
                  </a:cubicBezTo>
                  <a:cubicBezTo>
                    <a:pt x="201" y="7"/>
                    <a:pt x="201" y="7"/>
                    <a:pt x="201" y="7"/>
                  </a:cubicBezTo>
                  <a:cubicBezTo>
                    <a:pt x="201" y="9"/>
                    <a:pt x="201" y="9"/>
                    <a:pt x="201" y="9"/>
                  </a:cubicBezTo>
                  <a:cubicBezTo>
                    <a:pt x="201" y="12"/>
                    <a:pt x="201" y="12"/>
                    <a:pt x="201" y="12"/>
                  </a:cubicBezTo>
                  <a:cubicBezTo>
                    <a:pt x="199" y="12"/>
                    <a:pt x="199" y="12"/>
                    <a:pt x="199" y="12"/>
                  </a:cubicBezTo>
                  <a:cubicBezTo>
                    <a:pt x="198" y="14"/>
                    <a:pt x="198" y="14"/>
                    <a:pt x="198" y="14"/>
                  </a:cubicBezTo>
                  <a:cubicBezTo>
                    <a:pt x="198" y="13"/>
                    <a:pt x="198" y="13"/>
                    <a:pt x="198" y="13"/>
                  </a:cubicBezTo>
                  <a:cubicBezTo>
                    <a:pt x="196" y="12"/>
                    <a:pt x="196" y="12"/>
                    <a:pt x="196" y="12"/>
                  </a:cubicBezTo>
                  <a:cubicBezTo>
                    <a:pt x="195" y="13"/>
                    <a:pt x="195" y="13"/>
                    <a:pt x="195" y="13"/>
                  </a:cubicBezTo>
                  <a:cubicBezTo>
                    <a:pt x="189" y="14"/>
                    <a:pt x="189" y="14"/>
                    <a:pt x="189" y="14"/>
                  </a:cubicBezTo>
                  <a:cubicBezTo>
                    <a:pt x="187" y="12"/>
                    <a:pt x="187" y="12"/>
                    <a:pt x="187" y="12"/>
                  </a:cubicBezTo>
                  <a:cubicBezTo>
                    <a:pt x="187" y="13"/>
                    <a:pt x="187" y="13"/>
                    <a:pt x="187" y="13"/>
                  </a:cubicBezTo>
                  <a:cubicBezTo>
                    <a:pt x="185" y="13"/>
                    <a:pt x="185" y="13"/>
                    <a:pt x="185" y="13"/>
                  </a:cubicBezTo>
                  <a:cubicBezTo>
                    <a:pt x="185" y="15"/>
                    <a:pt x="185" y="15"/>
                    <a:pt x="185" y="15"/>
                  </a:cubicBezTo>
                  <a:cubicBezTo>
                    <a:pt x="183" y="15"/>
                    <a:pt x="183" y="15"/>
                    <a:pt x="183" y="15"/>
                  </a:cubicBezTo>
                  <a:cubicBezTo>
                    <a:pt x="184" y="17"/>
                    <a:pt x="184" y="17"/>
                    <a:pt x="184" y="17"/>
                  </a:cubicBezTo>
                  <a:cubicBezTo>
                    <a:pt x="183" y="16"/>
                    <a:pt x="183" y="16"/>
                    <a:pt x="183" y="16"/>
                  </a:cubicBezTo>
                  <a:cubicBezTo>
                    <a:pt x="181" y="16"/>
                    <a:pt x="181" y="16"/>
                    <a:pt x="181" y="16"/>
                  </a:cubicBezTo>
                  <a:cubicBezTo>
                    <a:pt x="180" y="17"/>
                    <a:pt x="180" y="17"/>
                    <a:pt x="180" y="17"/>
                  </a:cubicBezTo>
                  <a:cubicBezTo>
                    <a:pt x="181" y="18"/>
                    <a:pt x="181" y="18"/>
                    <a:pt x="181" y="18"/>
                  </a:cubicBezTo>
                  <a:cubicBezTo>
                    <a:pt x="181" y="19"/>
                    <a:pt x="181" y="19"/>
                    <a:pt x="181" y="19"/>
                  </a:cubicBezTo>
                  <a:cubicBezTo>
                    <a:pt x="179" y="18"/>
                    <a:pt x="179" y="18"/>
                    <a:pt x="179" y="18"/>
                  </a:cubicBezTo>
                  <a:cubicBezTo>
                    <a:pt x="177" y="19"/>
                    <a:pt x="177" y="19"/>
                    <a:pt x="177" y="19"/>
                  </a:cubicBezTo>
                  <a:cubicBezTo>
                    <a:pt x="178" y="20"/>
                    <a:pt x="178" y="20"/>
                    <a:pt x="178" y="20"/>
                  </a:cubicBezTo>
                  <a:cubicBezTo>
                    <a:pt x="177" y="21"/>
                    <a:pt x="177" y="21"/>
                    <a:pt x="177" y="21"/>
                  </a:cubicBezTo>
                  <a:cubicBezTo>
                    <a:pt x="176" y="22"/>
                    <a:pt x="176" y="22"/>
                    <a:pt x="176" y="22"/>
                  </a:cubicBezTo>
                  <a:cubicBezTo>
                    <a:pt x="176" y="23"/>
                    <a:pt x="176" y="23"/>
                    <a:pt x="176" y="23"/>
                  </a:cubicBezTo>
                  <a:cubicBezTo>
                    <a:pt x="177" y="25"/>
                    <a:pt x="177" y="25"/>
                    <a:pt x="177" y="25"/>
                  </a:cubicBezTo>
                  <a:cubicBezTo>
                    <a:pt x="178" y="26"/>
                    <a:pt x="178" y="26"/>
                    <a:pt x="178" y="26"/>
                  </a:cubicBezTo>
                  <a:cubicBezTo>
                    <a:pt x="176" y="25"/>
                    <a:pt x="176" y="25"/>
                    <a:pt x="176" y="25"/>
                  </a:cubicBezTo>
                  <a:cubicBezTo>
                    <a:pt x="175" y="26"/>
                    <a:pt x="175" y="26"/>
                    <a:pt x="175" y="26"/>
                  </a:cubicBezTo>
                  <a:cubicBezTo>
                    <a:pt x="173" y="26"/>
                    <a:pt x="173" y="26"/>
                    <a:pt x="173" y="26"/>
                  </a:cubicBezTo>
                  <a:cubicBezTo>
                    <a:pt x="171" y="28"/>
                    <a:pt x="171" y="28"/>
                    <a:pt x="171" y="28"/>
                  </a:cubicBezTo>
                  <a:cubicBezTo>
                    <a:pt x="170" y="31"/>
                    <a:pt x="170" y="31"/>
                    <a:pt x="170" y="31"/>
                  </a:cubicBezTo>
                  <a:cubicBezTo>
                    <a:pt x="169" y="32"/>
                    <a:pt x="169" y="32"/>
                    <a:pt x="169" y="32"/>
                  </a:cubicBezTo>
                  <a:cubicBezTo>
                    <a:pt x="168" y="34"/>
                    <a:pt x="168" y="34"/>
                    <a:pt x="168" y="34"/>
                  </a:cubicBezTo>
                  <a:cubicBezTo>
                    <a:pt x="167" y="35"/>
                    <a:pt x="167" y="35"/>
                    <a:pt x="167" y="35"/>
                  </a:cubicBezTo>
                  <a:cubicBezTo>
                    <a:pt x="168" y="37"/>
                    <a:pt x="168" y="37"/>
                    <a:pt x="168" y="37"/>
                  </a:cubicBezTo>
                  <a:cubicBezTo>
                    <a:pt x="171" y="37"/>
                    <a:pt x="171" y="37"/>
                    <a:pt x="171" y="37"/>
                  </a:cubicBezTo>
                  <a:cubicBezTo>
                    <a:pt x="170" y="37"/>
                    <a:pt x="170" y="37"/>
                    <a:pt x="170" y="37"/>
                  </a:cubicBezTo>
                  <a:cubicBezTo>
                    <a:pt x="169" y="39"/>
                    <a:pt x="169" y="39"/>
                    <a:pt x="169" y="39"/>
                  </a:cubicBezTo>
                  <a:cubicBezTo>
                    <a:pt x="173" y="40"/>
                    <a:pt x="173" y="40"/>
                    <a:pt x="173" y="40"/>
                  </a:cubicBezTo>
                  <a:cubicBezTo>
                    <a:pt x="172" y="41"/>
                    <a:pt x="172" y="41"/>
                    <a:pt x="172" y="41"/>
                  </a:cubicBezTo>
                  <a:cubicBezTo>
                    <a:pt x="169" y="40"/>
                    <a:pt x="169" y="40"/>
                    <a:pt x="169" y="40"/>
                  </a:cubicBezTo>
                  <a:cubicBezTo>
                    <a:pt x="168" y="39"/>
                    <a:pt x="168" y="39"/>
                    <a:pt x="168" y="39"/>
                  </a:cubicBezTo>
                  <a:cubicBezTo>
                    <a:pt x="168" y="40"/>
                    <a:pt x="168" y="40"/>
                    <a:pt x="168" y="40"/>
                  </a:cubicBezTo>
                  <a:cubicBezTo>
                    <a:pt x="170" y="42"/>
                    <a:pt x="170" y="42"/>
                    <a:pt x="170" y="42"/>
                  </a:cubicBezTo>
                  <a:cubicBezTo>
                    <a:pt x="170" y="44"/>
                    <a:pt x="170" y="44"/>
                    <a:pt x="170" y="44"/>
                  </a:cubicBezTo>
                  <a:cubicBezTo>
                    <a:pt x="172" y="46"/>
                    <a:pt x="172" y="46"/>
                    <a:pt x="172" y="46"/>
                  </a:cubicBezTo>
                  <a:cubicBezTo>
                    <a:pt x="169" y="44"/>
                    <a:pt x="169" y="44"/>
                    <a:pt x="169" y="44"/>
                  </a:cubicBezTo>
                  <a:cubicBezTo>
                    <a:pt x="168" y="41"/>
                    <a:pt x="168" y="41"/>
                    <a:pt x="168" y="41"/>
                  </a:cubicBezTo>
                  <a:cubicBezTo>
                    <a:pt x="166" y="41"/>
                    <a:pt x="166" y="41"/>
                    <a:pt x="166" y="41"/>
                  </a:cubicBezTo>
                  <a:cubicBezTo>
                    <a:pt x="166" y="42"/>
                    <a:pt x="166" y="42"/>
                    <a:pt x="166" y="42"/>
                  </a:cubicBezTo>
                  <a:cubicBezTo>
                    <a:pt x="165" y="43"/>
                    <a:pt x="165" y="43"/>
                    <a:pt x="165" y="43"/>
                  </a:cubicBezTo>
                  <a:cubicBezTo>
                    <a:pt x="165" y="42"/>
                    <a:pt x="165" y="42"/>
                    <a:pt x="165" y="42"/>
                  </a:cubicBezTo>
                  <a:cubicBezTo>
                    <a:pt x="161" y="39"/>
                    <a:pt x="161" y="39"/>
                    <a:pt x="161" y="39"/>
                  </a:cubicBezTo>
                  <a:cubicBezTo>
                    <a:pt x="158" y="40"/>
                    <a:pt x="158" y="40"/>
                    <a:pt x="158" y="40"/>
                  </a:cubicBezTo>
                  <a:cubicBezTo>
                    <a:pt x="159" y="41"/>
                    <a:pt x="159" y="41"/>
                    <a:pt x="159" y="41"/>
                  </a:cubicBezTo>
                  <a:cubicBezTo>
                    <a:pt x="158" y="42"/>
                    <a:pt x="158" y="42"/>
                    <a:pt x="158" y="42"/>
                  </a:cubicBezTo>
                  <a:cubicBezTo>
                    <a:pt x="157" y="41"/>
                    <a:pt x="157" y="41"/>
                    <a:pt x="157" y="41"/>
                  </a:cubicBezTo>
                  <a:cubicBezTo>
                    <a:pt x="156" y="41"/>
                    <a:pt x="156" y="41"/>
                    <a:pt x="156" y="41"/>
                  </a:cubicBezTo>
                  <a:cubicBezTo>
                    <a:pt x="155" y="42"/>
                    <a:pt x="155" y="42"/>
                    <a:pt x="155" y="42"/>
                  </a:cubicBezTo>
                  <a:cubicBezTo>
                    <a:pt x="157" y="44"/>
                    <a:pt x="157" y="44"/>
                    <a:pt x="157" y="44"/>
                  </a:cubicBezTo>
                  <a:cubicBezTo>
                    <a:pt x="156" y="45"/>
                    <a:pt x="156" y="45"/>
                    <a:pt x="156" y="45"/>
                  </a:cubicBezTo>
                  <a:cubicBezTo>
                    <a:pt x="156" y="44"/>
                    <a:pt x="156" y="44"/>
                    <a:pt x="156" y="44"/>
                  </a:cubicBezTo>
                  <a:cubicBezTo>
                    <a:pt x="155" y="45"/>
                    <a:pt x="155" y="45"/>
                    <a:pt x="155" y="45"/>
                  </a:cubicBezTo>
                  <a:cubicBezTo>
                    <a:pt x="155" y="46"/>
                    <a:pt x="155" y="46"/>
                    <a:pt x="155" y="46"/>
                  </a:cubicBezTo>
                  <a:cubicBezTo>
                    <a:pt x="153" y="47"/>
                    <a:pt x="153" y="47"/>
                    <a:pt x="153" y="47"/>
                  </a:cubicBezTo>
                  <a:cubicBezTo>
                    <a:pt x="150" y="47"/>
                    <a:pt x="150" y="47"/>
                    <a:pt x="150" y="47"/>
                  </a:cubicBezTo>
                  <a:cubicBezTo>
                    <a:pt x="153" y="46"/>
                    <a:pt x="153" y="46"/>
                    <a:pt x="153" y="46"/>
                  </a:cubicBezTo>
                  <a:cubicBezTo>
                    <a:pt x="154" y="44"/>
                    <a:pt x="154" y="44"/>
                    <a:pt x="154" y="44"/>
                  </a:cubicBezTo>
                  <a:cubicBezTo>
                    <a:pt x="154" y="41"/>
                    <a:pt x="154" y="41"/>
                    <a:pt x="154" y="41"/>
                  </a:cubicBezTo>
                  <a:cubicBezTo>
                    <a:pt x="155" y="39"/>
                    <a:pt x="155" y="39"/>
                    <a:pt x="155" y="39"/>
                  </a:cubicBezTo>
                  <a:cubicBezTo>
                    <a:pt x="154" y="38"/>
                    <a:pt x="154" y="38"/>
                    <a:pt x="154" y="38"/>
                  </a:cubicBezTo>
                  <a:cubicBezTo>
                    <a:pt x="153" y="38"/>
                    <a:pt x="153" y="38"/>
                    <a:pt x="153" y="38"/>
                  </a:cubicBezTo>
                  <a:cubicBezTo>
                    <a:pt x="150" y="33"/>
                    <a:pt x="150" y="33"/>
                    <a:pt x="150" y="33"/>
                  </a:cubicBezTo>
                  <a:cubicBezTo>
                    <a:pt x="149" y="31"/>
                    <a:pt x="149" y="31"/>
                    <a:pt x="149" y="31"/>
                  </a:cubicBezTo>
                  <a:cubicBezTo>
                    <a:pt x="146" y="30"/>
                    <a:pt x="146" y="30"/>
                    <a:pt x="146" y="30"/>
                  </a:cubicBezTo>
                  <a:cubicBezTo>
                    <a:pt x="144" y="29"/>
                    <a:pt x="144" y="29"/>
                    <a:pt x="144" y="29"/>
                  </a:cubicBezTo>
                  <a:cubicBezTo>
                    <a:pt x="143" y="30"/>
                    <a:pt x="143" y="30"/>
                    <a:pt x="143" y="30"/>
                  </a:cubicBezTo>
                  <a:cubicBezTo>
                    <a:pt x="144" y="31"/>
                    <a:pt x="144" y="31"/>
                    <a:pt x="144" y="31"/>
                  </a:cubicBezTo>
                  <a:cubicBezTo>
                    <a:pt x="143" y="31"/>
                    <a:pt x="143" y="31"/>
                    <a:pt x="143" y="31"/>
                  </a:cubicBezTo>
                  <a:cubicBezTo>
                    <a:pt x="142" y="33"/>
                    <a:pt x="142" y="33"/>
                    <a:pt x="142" y="33"/>
                  </a:cubicBezTo>
                  <a:cubicBezTo>
                    <a:pt x="140" y="33"/>
                    <a:pt x="140" y="33"/>
                    <a:pt x="140" y="33"/>
                  </a:cubicBezTo>
                  <a:cubicBezTo>
                    <a:pt x="141" y="32"/>
                    <a:pt x="141" y="32"/>
                    <a:pt x="141" y="32"/>
                  </a:cubicBezTo>
                  <a:cubicBezTo>
                    <a:pt x="139" y="32"/>
                    <a:pt x="139" y="32"/>
                    <a:pt x="139" y="32"/>
                  </a:cubicBezTo>
                  <a:cubicBezTo>
                    <a:pt x="139" y="33"/>
                    <a:pt x="139" y="33"/>
                    <a:pt x="139" y="33"/>
                  </a:cubicBezTo>
                  <a:cubicBezTo>
                    <a:pt x="137" y="31"/>
                    <a:pt x="137" y="31"/>
                    <a:pt x="137" y="31"/>
                  </a:cubicBezTo>
                  <a:cubicBezTo>
                    <a:pt x="136" y="30"/>
                    <a:pt x="136" y="30"/>
                    <a:pt x="136" y="30"/>
                  </a:cubicBezTo>
                  <a:cubicBezTo>
                    <a:pt x="136" y="32"/>
                    <a:pt x="136" y="32"/>
                    <a:pt x="136" y="32"/>
                  </a:cubicBezTo>
                  <a:cubicBezTo>
                    <a:pt x="137" y="33"/>
                    <a:pt x="137" y="33"/>
                    <a:pt x="137" y="33"/>
                  </a:cubicBezTo>
                  <a:cubicBezTo>
                    <a:pt x="135" y="34"/>
                    <a:pt x="135" y="34"/>
                    <a:pt x="135" y="34"/>
                  </a:cubicBezTo>
                  <a:cubicBezTo>
                    <a:pt x="135" y="36"/>
                    <a:pt x="135" y="36"/>
                    <a:pt x="135" y="36"/>
                  </a:cubicBezTo>
                  <a:cubicBezTo>
                    <a:pt x="135" y="37"/>
                    <a:pt x="135" y="37"/>
                    <a:pt x="135" y="37"/>
                  </a:cubicBezTo>
                  <a:cubicBezTo>
                    <a:pt x="134" y="38"/>
                    <a:pt x="134" y="38"/>
                    <a:pt x="134" y="38"/>
                  </a:cubicBezTo>
                  <a:cubicBezTo>
                    <a:pt x="133" y="37"/>
                    <a:pt x="133" y="37"/>
                    <a:pt x="133" y="37"/>
                  </a:cubicBezTo>
                  <a:cubicBezTo>
                    <a:pt x="132" y="37"/>
                    <a:pt x="132" y="37"/>
                    <a:pt x="132" y="37"/>
                  </a:cubicBezTo>
                  <a:cubicBezTo>
                    <a:pt x="131" y="36"/>
                    <a:pt x="131" y="36"/>
                    <a:pt x="131" y="36"/>
                  </a:cubicBezTo>
                  <a:cubicBezTo>
                    <a:pt x="133" y="34"/>
                    <a:pt x="133" y="34"/>
                    <a:pt x="133" y="34"/>
                  </a:cubicBezTo>
                  <a:cubicBezTo>
                    <a:pt x="131" y="34"/>
                    <a:pt x="131" y="34"/>
                    <a:pt x="131" y="34"/>
                  </a:cubicBezTo>
                  <a:cubicBezTo>
                    <a:pt x="130" y="36"/>
                    <a:pt x="130" y="36"/>
                    <a:pt x="130" y="36"/>
                  </a:cubicBezTo>
                  <a:cubicBezTo>
                    <a:pt x="128" y="37"/>
                    <a:pt x="128" y="37"/>
                    <a:pt x="128" y="37"/>
                  </a:cubicBezTo>
                  <a:cubicBezTo>
                    <a:pt x="128" y="38"/>
                    <a:pt x="128" y="38"/>
                    <a:pt x="128" y="38"/>
                  </a:cubicBezTo>
                  <a:cubicBezTo>
                    <a:pt x="127" y="40"/>
                    <a:pt x="127" y="40"/>
                    <a:pt x="127" y="40"/>
                  </a:cubicBezTo>
                  <a:cubicBezTo>
                    <a:pt x="130" y="41"/>
                    <a:pt x="130" y="41"/>
                    <a:pt x="130" y="41"/>
                  </a:cubicBezTo>
                  <a:cubicBezTo>
                    <a:pt x="128" y="43"/>
                    <a:pt x="128" y="43"/>
                    <a:pt x="128" y="43"/>
                  </a:cubicBezTo>
                  <a:cubicBezTo>
                    <a:pt x="126" y="42"/>
                    <a:pt x="126" y="42"/>
                    <a:pt x="126" y="42"/>
                  </a:cubicBezTo>
                  <a:cubicBezTo>
                    <a:pt x="124" y="43"/>
                    <a:pt x="124" y="43"/>
                    <a:pt x="124" y="43"/>
                  </a:cubicBezTo>
                  <a:cubicBezTo>
                    <a:pt x="124" y="45"/>
                    <a:pt x="124" y="45"/>
                    <a:pt x="124" y="45"/>
                  </a:cubicBezTo>
                  <a:cubicBezTo>
                    <a:pt x="127" y="45"/>
                    <a:pt x="127" y="45"/>
                    <a:pt x="127" y="45"/>
                  </a:cubicBezTo>
                  <a:cubicBezTo>
                    <a:pt x="126" y="47"/>
                    <a:pt x="126" y="47"/>
                    <a:pt x="126" y="47"/>
                  </a:cubicBezTo>
                  <a:cubicBezTo>
                    <a:pt x="125" y="47"/>
                    <a:pt x="125" y="47"/>
                    <a:pt x="125" y="47"/>
                  </a:cubicBezTo>
                  <a:cubicBezTo>
                    <a:pt x="123" y="45"/>
                    <a:pt x="123" y="45"/>
                    <a:pt x="123" y="45"/>
                  </a:cubicBezTo>
                  <a:cubicBezTo>
                    <a:pt x="121" y="47"/>
                    <a:pt x="121" y="47"/>
                    <a:pt x="121" y="47"/>
                  </a:cubicBezTo>
                  <a:cubicBezTo>
                    <a:pt x="119" y="47"/>
                    <a:pt x="119" y="47"/>
                    <a:pt x="119" y="47"/>
                  </a:cubicBezTo>
                  <a:cubicBezTo>
                    <a:pt x="120" y="48"/>
                    <a:pt x="120" y="48"/>
                    <a:pt x="120" y="48"/>
                  </a:cubicBezTo>
                  <a:cubicBezTo>
                    <a:pt x="120" y="50"/>
                    <a:pt x="120" y="50"/>
                    <a:pt x="120" y="50"/>
                  </a:cubicBezTo>
                  <a:cubicBezTo>
                    <a:pt x="120" y="51"/>
                    <a:pt x="120" y="51"/>
                    <a:pt x="120" y="51"/>
                  </a:cubicBezTo>
                  <a:cubicBezTo>
                    <a:pt x="121" y="50"/>
                    <a:pt x="121" y="50"/>
                    <a:pt x="121" y="50"/>
                  </a:cubicBezTo>
                  <a:cubicBezTo>
                    <a:pt x="120" y="52"/>
                    <a:pt x="120" y="52"/>
                    <a:pt x="120" y="52"/>
                  </a:cubicBezTo>
                  <a:cubicBezTo>
                    <a:pt x="121" y="54"/>
                    <a:pt x="121" y="54"/>
                    <a:pt x="121" y="54"/>
                  </a:cubicBezTo>
                  <a:cubicBezTo>
                    <a:pt x="119" y="54"/>
                    <a:pt x="119" y="54"/>
                    <a:pt x="119" y="54"/>
                  </a:cubicBezTo>
                  <a:cubicBezTo>
                    <a:pt x="118" y="56"/>
                    <a:pt x="118" y="56"/>
                    <a:pt x="118" y="56"/>
                  </a:cubicBezTo>
                  <a:cubicBezTo>
                    <a:pt x="122" y="56"/>
                    <a:pt x="122" y="56"/>
                    <a:pt x="122" y="56"/>
                  </a:cubicBezTo>
                  <a:cubicBezTo>
                    <a:pt x="119" y="57"/>
                    <a:pt x="119" y="57"/>
                    <a:pt x="119" y="57"/>
                  </a:cubicBezTo>
                  <a:cubicBezTo>
                    <a:pt x="119" y="58"/>
                    <a:pt x="119" y="58"/>
                    <a:pt x="119" y="58"/>
                  </a:cubicBezTo>
                  <a:cubicBezTo>
                    <a:pt x="117" y="58"/>
                    <a:pt x="117" y="58"/>
                    <a:pt x="117" y="58"/>
                  </a:cubicBezTo>
                  <a:cubicBezTo>
                    <a:pt x="116" y="56"/>
                    <a:pt x="116" y="56"/>
                    <a:pt x="116" y="56"/>
                  </a:cubicBezTo>
                  <a:cubicBezTo>
                    <a:pt x="115" y="55"/>
                    <a:pt x="115" y="55"/>
                    <a:pt x="115" y="55"/>
                  </a:cubicBezTo>
                  <a:cubicBezTo>
                    <a:pt x="113" y="57"/>
                    <a:pt x="113" y="57"/>
                    <a:pt x="113" y="57"/>
                  </a:cubicBezTo>
                  <a:cubicBezTo>
                    <a:pt x="113" y="55"/>
                    <a:pt x="113" y="55"/>
                    <a:pt x="113" y="55"/>
                  </a:cubicBezTo>
                  <a:cubicBezTo>
                    <a:pt x="111" y="54"/>
                    <a:pt x="111" y="54"/>
                    <a:pt x="111" y="54"/>
                  </a:cubicBezTo>
                  <a:cubicBezTo>
                    <a:pt x="110" y="55"/>
                    <a:pt x="110" y="55"/>
                    <a:pt x="110" y="55"/>
                  </a:cubicBezTo>
                  <a:cubicBezTo>
                    <a:pt x="112" y="57"/>
                    <a:pt x="112" y="57"/>
                    <a:pt x="112" y="57"/>
                  </a:cubicBezTo>
                  <a:cubicBezTo>
                    <a:pt x="111" y="57"/>
                    <a:pt x="111" y="57"/>
                    <a:pt x="111" y="57"/>
                  </a:cubicBezTo>
                  <a:cubicBezTo>
                    <a:pt x="110" y="59"/>
                    <a:pt x="110" y="59"/>
                    <a:pt x="110" y="59"/>
                  </a:cubicBezTo>
                  <a:cubicBezTo>
                    <a:pt x="112" y="61"/>
                    <a:pt x="112" y="61"/>
                    <a:pt x="112" y="61"/>
                  </a:cubicBezTo>
                  <a:cubicBezTo>
                    <a:pt x="114" y="61"/>
                    <a:pt x="114" y="61"/>
                    <a:pt x="114" y="61"/>
                  </a:cubicBezTo>
                  <a:cubicBezTo>
                    <a:pt x="113" y="62"/>
                    <a:pt x="113" y="62"/>
                    <a:pt x="113" y="62"/>
                  </a:cubicBezTo>
                  <a:cubicBezTo>
                    <a:pt x="113" y="64"/>
                    <a:pt x="113" y="64"/>
                    <a:pt x="113" y="64"/>
                  </a:cubicBezTo>
                  <a:cubicBezTo>
                    <a:pt x="112" y="63"/>
                    <a:pt x="112" y="63"/>
                    <a:pt x="112" y="63"/>
                  </a:cubicBezTo>
                  <a:cubicBezTo>
                    <a:pt x="111" y="63"/>
                    <a:pt x="111" y="63"/>
                    <a:pt x="111" y="63"/>
                  </a:cubicBezTo>
                  <a:cubicBezTo>
                    <a:pt x="112" y="65"/>
                    <a:pt x="112" y="65"/>
                    <a:pt x="112" y="65"/>
                  </a:cubicBezTo>
                  <a:cubicBezTo>
                    <a:pt x="111" y="67"/>
                    <a:pt x="111" y="67"/>
                    <a:pt x="111" y="67"/>
                  </a:cubicBezTo>
                  <a:cubicBezTo>
                    <a:pt x="111" y="70"/>
                    <a:pt x="111" y="70"/>
                    <a:pt x="111" y="70"/>
                  </a:cubicBezTo>
                  <a:cubicBezTo>
                    <a:pt x="108" y="63"/>
                    <a:pt x="108" y="63"/>
                    <a:pt x="108" y="63"/>
                  </a:cubicBezTo>
                  <a:cubicBezTo>
                    <a:pt x="106" y="59"/>
                    <a:pt x="106" y="59"/>
                    <a:pt x="106" y="59"/>
                  </a:cubicBezTo>
                  <a:cubicBezTo>
                    <a:pt x="104" y="58"/>
                    <a:pt x="104" y="58"/>
                    <a:pt x="104" y="58"/>
                  </a:cubicBezTo>
                  <a:cubicBezTo>
                    <a:pt x="105" y="56"/>
                    <a:pt x="105" y="56"/>
                    <a:pt x="105" y="56"/>
                  </a:cubicBezTo>
                  <a:cubicBezTo>
                    <a:pt x="104" y="57"/>
                    <a:pt x="104" y="57"/>
                    <a:pt x="104" y="57"/>
                  </a:cubicBezTo>
                  <a:cubicBezTo>
                    <a:pt x="102" y="58"/>
                    <a:pt x="102" y="58"/>
                    <a:pt x="102" y="58"/>
                  </a:cubicBezTo>
                  <a:cubicBezTo>
                    <a:pt x="102" y="61"/>
                    <a:pt x="102" y="61"/>
                    <a:pt x="102" y="61"/>
                  </a:cubicBezTo>
                  <a:cubicBezTo>
                    <a:pt x="100" y="61"/>
                    <a:pt x="100" y="61"/>
                    <a:pt x="100" y="61"/>
                  </a:cubicBezTo>
                  <a:cubicBezTo>
                    <a:pt x="100" y="62"/>
                    <a:pt x="100" y="62"/>
                    <a:pt x="100" y="62"/>
                  </a:cubicBezTo>
                  <a:cubicBezTo>
                    <a:pt x="98" y="62"/>
                    <a:pt x="98" y="62"/>
                    <a:pt x="98" y="62"/>
                  </a:cubicBezTo>
                  <a:cubicBezTo>
                    <a:pt x="97" y="63"/>
                    <a:pt x="97" y="63"/>
                    <a:pt x="97" y="63"/>
                  </a:cubicBezTo>
                  <a:cubicBezTo>
                    <a:pt x="96" y="65"/>
                    <a:pt x="96" y="65"/>
                    <a:pt x="96" y="65"/>
                  </a:cubicBezTo>
                  <a:cubicBezTo>
                    <a:pt x="96" y="67"/>
                    <a:pt x="96" y="67"/>
                    <a:pt x="96" y="67"/>
                  </a:cubicBezTo>
                  <a:cubicBezTo>
                    <a:pt x="96" y="72"/>
                    <a:pt x="96" y="72"/>
                    <a:pt x="96" y="72"/>
                  </a:cubicBezTo>
                  <a:cubicBezTo>
                    <a:pt x="97" y="73"/>
                    <a:pt x="97" y="73"/>
                    <a:pt x="97" y="73"/>
                  </a:cubicBezTo>
                  <a:cubicBezTo>
                    <a:pt x="97" y="74"/>
                    <a:pt x="97" y="74"/>
                    <a:pt x="97" y="74"/>
                  </a:cubicBezTo>
                  <a:cubicBezTo>
                    <a:pt x="95" y="75"/>
                    <a:pt x="95" y="75"/>
                    <a:pt x="95" y="75"/>
                  </a:cubicBezTo>
                  <a:cubicBezTo>
                    <a:pt x="94" y="77"/>
                    <a:pt x="94" y="77"/>
                    <a:pt x="94" y="77"/>
                  </a:cubicBezTo>
                  <a:cubicBezTo>
                    <a:pt x="92" y="78"/>
                    <a:pt x="92" y="78"/>
                    <a:pt x="92" y="78"/>
                  </a:cubicBezTo>
                  <a:cubicBezTo>
                    <a:pt x="92" y="79"/>
                    <a:pt x="92" y="79"/>
                    <a:pt x="92" y="79"/>
                  </a:cubicBezTo>
                  <a:cubicBezTo>
                    <a:pt x="90" y="80"/>
                    <a:pt x="90" y="80"/>
                    <a:pt x="90" y="80"/>
                  </a:cubicBezTo>
                  <a:cubicBezTo>
                    <a:pt x="90" y="83"/>
                    <a:pt x="90" y="83"/>
                    <a:pt x="90" y="83"/>
                  </a:cubicBezTo>
                  <a:cubicBezTo>
                    <a:pt x="88" y="84"/>
                    <a:pt x="88" y="84"/>
                    <a:pt x="88" y="84"/>
                  </a:cubicBezTo>
                  <a:cubicBezTo>
                    <a:pt x="85" y="88"/>
                    <a:pt x="85" y="88"/>
                    <a:pt x="85" y="88"/>
                  </a:cubicBezTo>
                  <a:cubicBezTo>
                    <a:pt x="80" y="91"/>
                    <a:pt x="80" y="91"/>
                    <a:pt x="80" y="91"/>
                  </a:cubicBezTo>
                  <a:cubicBezTo>
                    <a:pt x="75" y="92"/>
                    <a:pt x="75" y="92"/>
                    <a:pt x="75" y="92"/>
                  </a:cubicBezTo>
                  <a:cubicBezTo>
                    <a:pt x="73" y="93"/>
                    <a:pt x="73" y="93"/>
                    <a:pt x="73" y="93"/>
                  </a:cubicBezTo>
                  <a:cubicBezTo>
                    <a:pt x="70" y="93"/>
                    <a:pt x="70" y="93"/>
                    <a:pt x="70" y="93"/>
                  </a:cubicBezTo>
                  <a:cubicBezTo>
                    <a:pt x="68" y="93"/>
                    <a:pt x="68" y="93"/>
                    <a:pt x="68" y="93"/>
                  </a:cubicBezTo>
                  <a:cubicBezTo>
                    <a:pt x="66" y="93"/>
                    <a:pt x="66" y="93"/>
                    <a:pt x="66" y="93"/>
                  </a:cubicBezTo>
                  <a:cubicBezTo>
                    <a:pt x="63" y="94"/>
                    <a:pt x="63" y="94"/>
                    <a:pt x="63" y="94"/>
                  </a:cubicBezTo>
                  <a:cubicBezTo>
                    <a:pt x="62" y="96"/>
                    <a:pt x="62" y="96"/>
                    <a:pt x="62" y="96"/>
                  </a:cubicBezTo>
                  <a:cubicBezTo>
                    <a:pt x="60" y="97"/>
                    <a:pt x="60" y="97"/>
                    <a:pt x="60" y="97"/>
                  </a:cubicBezTo>
                  <a:cubicBezTo>
                    <a:pt x="54" y="96"/>
                    <a:pt x="54" y="96"/>
                    <a:pt x="54" y="96"/>
                  </a:cubicBezTo>
                  <a:cubicBezTo>
                    <a:pt x="53" y="97"/>
                    <a:pt x="53" y="97"/>
                    <a:pt x="53" y="97"/>
                  </a:cubicBezTo>
                  <a:cubicBezTo>
                    <a:pt x="52" y="99"/>
                    <a:pt x="52" y="99"/>
                    <a:pt x="52" y="99"/>
                  </a:cubicBezTo>
                  <a:cubicBezTo>
                    <a:pt x="48" y="100"/>
                    <a:pt x="48" y="100"/>
                    <a:pt x="48" y="100"/>
                  </a:cubicBezTo>
                  <a:cubicBezTo>
                    <a:pt x="45" y="100"/>
                    <a:pt x="45" y="100"/>
                    <a:pt x="45" y="100"/>
                  </a:cubicBezTo>
                  <a:cubicBezTo>
                    <a:pt x="44" y="100"/>
                    <a:pt x="44" y="100"/>
                    <a:pt x="44" y="100"/>
                  </a:cubicBezTo>
                  <a:cubicBezTo>
                    <a:pt x="42" y="100"/>
                    <a:pt x="42" y="100"/>
                    <a:pt x="42" y="100"/>
                  </a:cubicBezTo>
                  <a:cubicBezTo>
                    <a:pt x="42" y="99"/>
                    <a:pt x="42" y="99"/>
                    <a:pt x="42" y="99"/>
                  </a:cubicBezTo>
                  <a:cubicBezTo>
                    <a:pt x="40" y="100"/>
                    <a:pt x="40" y="100"/>
                    <a:pt x="40" y="100"/>
                  </a:cubicBezTo>
                  <a:cubicBezTo>
                    <a:pt x="39" y="102"/>
                    <a:pt x="39" y="102"/>
                    <a:pt x="39" y="102"/>
                  </a:cubicBezTo>
                  <a:cubicBezTo>
                    <a:pt x="35" y="103"/>
                    <a:pt x="35" y="103"/>
                    <a:pt x="35" y="103"/>
                  </a:cubicBezTo>
                  <a:cubicBezTo>
                    <a:pt x="34" y="104"/>
                    <a:pt x="34" y="104"/>
                    <a:pt x="34" y="104"/>
                  </a:cubicBezTo>
                  <a:cubicBezTo>
                    <a:pt x="33" y="104"/>
                    <a:pt x="33" y="104"/>
                    <a:pt x="33" y="104"/>
                  </a:cubicBezTo>
                  <a:cubicBezTo>
                    <a:pt x="30" y="106"/>
                    <a:pt x="30" y="106"/>
                    <a:pt x="30" y="106"/>
                  </a:cubicBezTo>
                  <a:cubicBezTo>
                    <a:pt x="26" y="108"/>
                    <a:pt x="26" y="108"/>
                    <a:pt x="26" y="108"/>
                  </a:cubicBezTo>
                  <a:cubicBezTo>
                    <a:pt x="21" y="110"/>
                    <a:pt x="21" y="110"/>
                    <a:pt x="21" y="110"/>
                  </a:cubicBezTo>
                  <a:cubicBezTo>
                    <a:pt x="18" y="113"/>
                    <a:pt x="18" y="113"/>
                    <a:pt x="18" y="113"/>
                  </a:cubicBezTo>
                  <a:cubicBezTo>
                    <a:pt x="18" y="116"/>
                    <a:pt x="18" y="116"/>
                    <a:pt x="18" y="116"/>
                  </a:cubicBezTo>
                  <a:cubicBezTo>
                    <a:pt x="16" y="118"/>
                    <a:pt x="16" y="118"/>
                    <a:pt x="16" y="118"/>
                  </a:cubicBezTo>
                  <a:cubicBezTo>
                    <a:pt x="14" y="117"/>
                    <a:pt x="14" y="117"/>
                    <a:pt x="14" y="117"/>
                  </a:cubicBezTo>
                  <a:cubicBezTo>
                    <a:pt x="15" y="116"/>
                    <a:pt x="15" y="116"/>
                    <a:pt x="15" y="116"/>
                  </a:cubicBezTo>
                  <a:cubicBezTo>
                    <a:pt x="15" y="114"/>
                    <a:pt x="15" y="114"/>
                    <a:pt x="15" y="114"/>
                  </a:cubicBezTo>
                  <a:cubicBezTo>
                    <a:pt x="16" y="112"/>
                    <a:pt x="16" y="112"/>
                    <a:pt x="16" y="112"/>
                  </a:cubicBezTo>
                  <a:cubicBezTo>
                    <a:pt x="16" y="110"/>
                    <a:pt x="16" y="110"/>
                    <a:pt x="16" y="110"/>
                  </a:cubicBezTo>
                  <a:cubicBezTo>
                    <a:pt x="13" y="113"/>
                    <a:pt x="13" y="113"/>
                    <a:pt x="13" y="113"/>
                  </a:cubicBezTo>
                  <a:cubicBezTo>
                    <a:pt x="12" y="115"/>
                    <a:pt x="12" y="115"/>
                    <a:pt x="12" y="115"/>
                  </a:cubicBezTo>
                  <a:cubicBezTo>
                    <a:pt x="10" y="120"/>
                    <a:pt x="10" y="120"/>
                    <a:pt x="10" y="120"/>
                  </a:cubicBezTo>
                  <a:cubicBezTo>
                    <a:pt x="11" y="122"/>
                    <a:pt x="11" y="122"/>
                    <a:pt x="11" y="122"/>
                  </a:cubicBezTo>
                  <a:cubicBezTo>
                    <a:pt x="10" y="125"/>
                    <a:pt x="10" y="125"/>
                    <a:pt x="10" y="125"/>
                  </a:cubicBezTo>
                  <a:cubicBezTo>
                    <a:pt x="11" y="129"/>
                    <a:pt x="11" y="129"/>
                    <a:pt x="11" y="129"/>
                  </a:cubicBezTo>
                  <a:cubicBezTo>
                    <a:pt x="7" y="134"/>
                    <a:pt x="7" y="134"/>
                    <a:pt x="7" y="134"/>
                  </a:cubicBezTo>
                  <a:cubicBezTo>
                    <a:pt x="5" y="140"/>
                    <a:pt x="5" y="140"/>
                    <a:pt x="5" y="140"/>
                  </a:cubicBezTo>
                  <a:cubicBezTo>
                    <a:pt x="6" y="143"/>
                    <a:pt x="6" y="143"/>
                    <a:pt x="6" y="143"/>
                  </a:cubicBezTo>
                  <a:cubicBezTo>
                    <a:pt x="6" y="148"/>
                    <a:pt x="6" y="148"/>
                    <a:pt x="6" y="148"/>
                  </a:cubicBezTo>
                  <a:cubicBezTo>
                    <a:pt x="9" y="153"/>
                    <a:pt x="9" y="153"/>
                    <a:pt x="9" y="153"/>
                  </a:cubicBezTo>
                  <a:cubicBezTo>
                    <a:pt x="9" y="155"/>
                    <a:pt x="9" y="155"/>
                    <a:pt x="9" y="155"/>
                  </a:cubicBezTo>
                  <a:cubicBezTo>
                    <a:pt x="11" y="157"/>
                    <a:pt x="11" y="157"/>
                    <a:pt x="11" y="157"/>
                  </a:cubicBezTo>
                  <a:cubicBezTo>
                    <a:pt x="10" y="160"/>
                    <a:pt x="10" y="160"/>
                    <a:pt x="10" y="160"/>
                  </a:cubicBezTo>
                  <a:cubicBezTo>
                    <a:pt x="10" y="162"/>
                    <a:pt x="10" y="162"/>
                    <a:pt x="10" y="162"/>
                  </a:cubicBezTo>
                  <a:cubicBezTo>
                    <a:pt x="8" y="163"/>
                    <a:pt x="8" y="163"/>
                    <a:pt x="8" y="163"/>
                  </a:cubicBezTo>
                  <a:cubicBezTo>
                    <a:pt x="7" y="162"/>
                    <a:pt x="7" y="162"/>
                    <a:pt x="7" y="162"/>
                  </a:cubicBezTo>
                  <a:cubicBezTo>
                    <a:pt x="7" y="158"/>
                    <a:pt x="7" y="158"/>
                    <a:pt x="7" y="158"/>
                  </a:cubicBezTo>
                  <a:cubicBezTo>
                    <a:pt x="6" y="160"/>
                    <a:pt x="6" y="160"/>
                    <a:pt x="6" y="160"/>
                  </a:cubicBezTo>
                  <a:cubicBezTo>
                    <a:pt x="5" y="159"/>
                    <a:pt x="5" y="159"/>
                    <a:pt x="5" y="159"/>
                  </a:cubicBezTo>
                  <a:cubicBezTo>
                    <a:pt x="6" y="156"/>
                    <a:pt x="6" y="156"/>
                    <a:pt x="6" y="156"/>
                  </a:cubicBezTo>
                  <a:cubicBezTo>
                    <a:pt x="4" y="152"/>
                    <a:pt x="4" y="152"/>
                    <a:pt x="4" y="152"/>
                  </a:cubicBezTo>
                  <a:cubicBezTo>
                    <a:pt x="2" y="154"/>
                    <a:pt x="2" y="154"/>
                    <a:pt x="2" y="154"/>
                  </a:cubicBezTo>
                  <a:cubicBezTo>
                    <a:pt x="3" y="158"/>
                    <a:pt x="3" y="158"/>
                    <a:pt x="3" y="158"/>
                  </a:cubicBezTo>
                  <a:cubicBezTo>
                    <a:pt x="5" y="161"/>
                    <a:pt x="5" y="161"/>
                    <a:pt x="5" y="161"/>
                  </a:cubicBezTo>
                  <a:cubicBezTo>
                    <a:pt x="7" y="165"/>
                    <a:pt x="7" y="165"/>
                    <a:pt x="7" y="165"/>
                  </a:cubicBezTo>
                  <a:cubicBezTo>
                    <a:pt x="5" y="165"/>
                    <a:pt x="5" y="165"/>
                    <a:pt x="5" y="165"/>
                  </a:cubicBezTo>
                  <a:cubicBezTo>
                    <a:pt x="2" y="162"/>
                    <a:pt x="2" y="162"/>
                    <a:pt x="2" y="162"/>
                  </a:cubicBezTo>
                  <a:cubicBezTo>
                    <a:pt x="2" y="159"/>
                    <a:pt x="2" y="159"/>
                    <a:pt x="2" y="159"/>
                  </a:cubicBezTo>
                  <a:cubicBezTo>
                    <a:pt x="1" y="160"/>
                    <a:pt x="1" y="160"/>
                    <a:pt x="1" y="160"/>
                  </a:cubicBezTo>
                  <a:cubicBezTo>
                    <a:pt x="0" y="161"/>
                    <a:pt x="0" y="161"/>
                    <a:pt x="0" y="161"/>
                  </a:cubicBezTo>
                  <a:cubicBezTo>
                    <a:pt x="2" y="164"/>
                    <a:pt x="2" y="164"/>
                    <a:pt x="2" y="164"/>
                  </a:cubicBezTo>
                  <a:cubicBezTo>
                    <a:pt x="5" y="168"/>
                    <a:pt x="5" y="168"/>
                    <a:pt x="5" y="168"/>
                  </a:cubicBezTo>
                  <a:cubicBezTo>
                    <a:pt x="7" y="173"/>
                    <a:pt x="7" y="173"/>
                    <a:pt x="7" y="173"/>
                  </a:cubicBezTo>
                  <a:cubicBezTo>
                    <a:pt x="7" y="183"/>
                    <a:pt x="7" y="183"/>
                    <a:pt x="7" y="183"/>
                  </a:cubicBezTo>
                  <a:cubicBezTo>
                    <a:pt x="8" y="185"/>
                    <a:pt x="8" y="185"/>
                    <a:pt x="8" y="185"/>
                  </a:cubicBezTo>
                  <a:cubicBezTo>
                    <a:pt x="9" y="190"/>
                    <a:pt x="9" y="190"/>
                    <a:pt x="9" y="190"/>
                  </a:cubicBezTo>
                  <a:cubicBezTo>
                    <a:pt x="12" y="197"/>
                    <a:pt x="12" y="197"/>
                    <a:pt x="12" y="197"/>
                  </a:cubicBezTo>
                  <a:cubicBezTo>
                    <a:pt x="11" y="200"/>
                    <a:pt x="11" y="200"/>
                    <a:pt x="11" y="200"/>
                  </a:cubicBezTo>
                  <a:cubicBezTo>
                    <a:pt x="11" y="210"/>
                    <a:pt x="11" y="210"/>
                    <a:pt x="11" y="210"/>
                  </a:cubicBezTo>
                  <a:cubicBezTo>
                    <a:pt x="11" y="212"/>
                    <a:pt x="11" y="212"/>
                    <a:pt x="11" y="212"/>
                  </a:cubicBezTo>
                  <a:cubicBezTo>
                    <a:pt x="12" y="215"/>
                    <a:pt x="12" y="215"/>
                    <a:pt x="12" y="215"/>
                  </a:cubicBezTo>
                  <a:cubicBezTo>
                    <a:pt x="12" y="218"/>
                    <a:pt x="12" y="218"/>
                    <a:pt x="12" y="218"/>
                  </a:cubicBezTo>
                  <a:cubicBezTo>
                    <a:pt x="14" y="223"/>
                    <a:pt x="14" y="223"/>
                    <a:pt x="14" y="223"/>
                  </a:cubicBezTo>
                  <a:cubicBezTo>
                    <a:pt x="14" y="225"/>
                    <a:pt x="14" y="225"/>
                    <a:pt x="14" y="225"/>
                  </a:cubicBezTo>
                  <a:cubicBezTo>
                    <a:pt x="12" y="226"/>
                    <a:pt x="12" y="226"/>
                    <a:pt x="12" y="226"/>
                  </a:cubicBezTo>
                  <a:cubicBezTo>
                    <a:pt x="13" y="227"/>
                    <a:pt x="13" y="227"/>
                    <a:pt x="13" y="227"/>
                  </a:cubicBezTo>
                  <a:cubicBezTo>
                    <a:pt x="12" y="230"/>
                    <a:pt x="12" y="230"/>
                    <a:pt x="12" y="230"/>
                  </a:cubicBezTo>
                  <a:cubicBezTo>
                    <a:pt x="12" y="234"/>
                    <a:pt x="12" y="234"/>
                    <a:pt x="12" y="234"/>
                  </a:cubicBezTo>
                  <a:cubicBezTo>
                    <a:pt x="10" y="235"/>
                    <a:pt x="10" y="235"/>
                    <a:pt x="10" y="235"/>
                  </a:cubicBezTo>
                  <a:cubicBezTo>
                    <a:pt x="11" y="237"/>
                    <a:pt x="11" y="237"/>
                    <a:pt x="11" y="237"/>
                  </a:cubicBezTo>
                  <a:cubicBezTo>
                    <a:pt x="10" y="239"/>
                    <a:pt x="10" y="239"/>
                    <a:pt x="10" y="239"/>
                  </a:cubicBezTo>
                  <a:cubicBezTo>
                    <a:pt x="8" y="240"/>
                    <a:pt x="8" y="240"/>
                    <a:pt x="8" y="240"/>
                  </a:cubicBezTo>
                  <a:cubicBezTo>
                    <a:pt x="9" y="243"/>
                    <a:pt x="9" y="243"/>
                    <a:pt x="9" y="243"/>
                  </a:cubicBezTo>
                  <a:cubicBezTo>
                    <a:pt x="6" y="245"/>
                    <a:pt x="6" y="245"/>
                    <a:pt x="6" y="245"/>
                  </a:cubicBezTo>
                  <a:cubicBezTo>
                    <a:pt x="4" y="244"/>
                    <a:pt x="4" y="244"/>
                    <a:pt x="4" y="244"/>
                  </a:cubicBezTo>
                  <a:cubicBezTo>
                    <a:pt x="2" y="247"/>
                    <a:pt x="2" y="247"/>
                    <a:pt x="2" y="247"/>
                  </a:cubicBezTo>
                  <a:lnTo>
                    <a:pt x="2" y="253"/>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20" name="Armenia\Georgia">
              <a:extLst>
                <a:ext uri="{FF2B5EF4-FFF2-40B4-BE49-F238E27FC236}">
                  <a16:creationId xmlns:a16="http://schemas.microsoft.com/office/drawing/2014/main" xmlns="" id="{4799052B-E92D-46F8-92F0-A96282E0A483}"/>
                </a:ext>
              </a:extLst>
            </p:cNvPr>
            <p:cNvSpPr>
              <a:spLocks/>
            </p:cNvSpPr>
            <p:nvPr/>
          </p:nvSpPr>
          <p:spPr bwMode="auto">
            <a:xfrm>
              <a:off x="6922871" y="3205674"/>
              <a:ext cx="90818" cy="74925"/>
            </a:xfrm>
            <a:custGeom>
              <a:avLst/>
              <a:gdLst>
                <a:gd name="T0" fmla="*/ 0 w 80"/>
                <a:gd name="T1" fmla="*/ 5 h 66"/>
                <a:gd name="T2" fmla="*/ 7 w 80"/>
                <a:gd name="T3" fmla="*/ 2 h 66"/>
                <a:gd name="T4" fmla="*/ 16 w 80"/>
                <a:gd name="T5" fmla="*/ 0 h 66"/>
                <a:gd name="T6" fmla="*/ 19 w 80"/>
                <a:gd name="T7" fmla="*/ 0 h 66"/>
                <a:gd name="T8" fmla="*/ 33 w 80"/>
                <a:gd name="T9" fmla="*/ 0 h 66"/>
                <a:gd name="T10" fmla="*/ 38 w 80"/>
                <a:gd name="T11" fmla="*/ 5 h 66"/>
                <a:gd name="T12" fmla="*/ 45 w 80"/>
                <a:gd name="T13" fmla="*/ 5 h 66"/>
                <a:gd name="T14" fmla="*/ 49 w 80"/>
                <a:gd name="T15" fmla="*/ 9 h 66"/>
                <a:gd name="T16" fmla="*/ 47 w 80"/>
                <a:gd name="T17" fmla="*/ 14 h 66"/>
                <a:gd name="T18" fmla="*/ 49 w 80"/>
                <a:gd name="T19" fmla="*/ 19 h 66"/>
                <a:gd name="T20" fmla="*/ 57 w 80"/>
                <a:gd name="T21" fmla="*/ 26 h 66"/>
                <a:gd name="T22" fmla="*/ 59 w 80"/>
                <a:gd name="T23" fmla="*/ 31 h 66"/>
                <a:gd name="T24" fmla="*/ 54 w 80"/>
                <a:gd name="T25" fmla="*/ 35 h 66"/>
                <a:gd name="T26" fmla="*/ 59 w 80"/>
                <a:gd name="T27" fmla="*/ 42 h 66"/>
                <a:gd name="T28" fmla="*/ 68 w 80"/>
                <a:gd name="T29" fmla="*/ 47 h 66"/>
                <a:gd name="T30" fmla="*/ 76 w 80"/>
                <a:gd name="T31" fmla="*/ 47 h 66"/>
                <a:gd name="T32" fmla="*/ 80 w 80"/>
                <a:gd name="T33" fmla="*/ 52 h 66"/>
                <a:gd name="T34" fmla="*/ 73 w 80"/>
                <a:gd name="T35" fmla="*/ 54 h 66"/>
                <a:gd name="T36" fmla="*/ 78 w 80"/>
                <a:gd name="T37" fmla="*/ 59 h 66"/>
                <a:gd name="T38" fmla="*/ 76 w 80"/>
                <a:gd name="T39" fmla="*/ 61 h 66"/>
                <a:gd name="T40" fmla="*/ 76 w 80"/>
                <a:gd name="T41" fmla="*/ 66 h 66"/>
                <a:gd name="T42" fmla="*/ 71 w 80"/>
                <a:gd name="T43" fmla="*/ 66 h 66"/>
                <a:gd name="T44" fmla="*/ 61 w 80"/>
                <a:gd name="T45" fmla="*/ 52 h 66"/>
                <a:gd name="T46" fmla="*/ 54 w 80"/>
                <a:gd name="T47" fmla="*/ 50 h 66"/>
                <a:gd name="T48" fmla="*/ 52 w 80"/>
                <a:gd name="T49" fmla="*/ 42 h 66"/>
                <a:gd name="T50" fmla="*/ 47 w 80"/>
                <a:gd name="T51" fmla="*/ 42 h 66"/>
                <a:gd name="T52" fmla="*/ 45 w 80"/>
                <a:gd name="T53" fmla="*/ 45 h 66"/>
                <a:gd name="T54" fmla="*/ 40 w 80"/>
                <a:gd name="T55" fmla="*/ 40 h 66"/>
                <a:gd name="T56" fmla="*/ 35 w 80"/>
                <a:gd name="T57" fmla="*/ 42 h 66"/>
                <a:gd name="T58" fmla="*/ 33 w 80"/>
                <a:gd name="T59" fmla="*/ 42 h 66"/>
                <a:gd name="T60" fmla="*/ 31 w 80"/>
                <a:gd name="T61" fmla="*/ 40 h 66"/>
                <a:gd name="T62" fmla="*/ 26 w 80"/>
                <a:gd name="T63" fmla="*/ 35 h 66"/>
                <a:gd name="T64" fmla="*/ 21 w 80"/>
                <a:gd name="T65" fmla="*/ 35 h 66"/>
                <a:gd name="T66" fmla="*/ 14 w 80"/>
                <a:gd name="T67" fmla="*/ 35 h 66"/>
                <a:gd name="T68" fmla="*/ 9 w 80"/>
                <a:gd name="T69" fmla="*/ 31 h 66"/>
                <a:gd name="T70" fmla="*/ 9 w 80"/>
                <a:gd name="T71" fmla="*/ 24 h 66"/>
                <a:gd name="T72" fmla="*/ 9 w 80"/>
                <a:gd name="T73" fmla="*/ 16 h 66"/>
                <a:gd name="T74" fmla="*/ 7 w 80"/>
                <a:gd name="T75" fmla="*/ 12 h 66"/>
                <a:gd name="T76" fmla="*/ 2 w 80"/>
                <a:gd name="T77" fmla="*/ 9 h 66"/>
                <a:gd name="T78" fmla="*/ 2 w 80"/>
                <a:gd name="T79" fmla="*/ 7 h 66"/>
                <a:gd name="T80" fmla="*/ 0 w 80"/>
                <a:gd name="T81" fmla="*/ 5 h 66"/>
                <a:gd name="T82" fmla="*/ 0 w 80"/>
                <a:gd name="T83"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0" h="66">
                  <a:moveTo>
                    <a:pt x="0" y="5"/>
                  </a:moveTo>
                  <a:lnTo>
                    <a:pt x="7" y="2"/>
                  </a:lnTo>
                  <a:lnTo>
                    <a:pt x="16" y="0"/>
                  </a:lnTo>
                  <a:lnTo>
                    <a:pt x="19" y="0"/>
                  </a:lnTo>
                  <a:lnTo>
                    <a:pt x="33" y="0"/>
                  </a:lnTo>
                  <a:lnTo>
                    <a:pt x="38" y="5"/>
                  </a:lnTo>
                  <a:lnTo>
                    <a:pt x="45" y="5"/>
                  </a:lnTo>
                  <a:lnTo>
                    <a:pt x="49" y="9"/>
                  </a:lnTo>
                  <a:lnTo>
                    <a:pt x="47" y="14"/>
                  </a:lnTo>
                  <a:lnTo>
                    <a:pt x="49" y="19"/>
                  </a:lnTo>
                  <a:lnTo>
                    <a:pt x="57" y="26"/>
                  </a:lnTo>
                  <a:lnTo>
                    <a:pt x="59" y="31"/>
                  </a:lnTo>
                  <a:lnTo>
                    <a:pt x="54" y="35"/>
                  </a:lnTo>
                  <a:lnTo>
                    <a:pt x="59" y="42"/>
                  </a:lnTo>
                  <a:lnTo>
                    <a:pt x="68" y="47"/>
                  </a:lnTo>
                  <a:lnTo>
                    <a:pt x="76" y="47"/>
                  </a:lnTo>
                  <a:lnTo>
                    <a:pt x="80" y="52"/>
                  </a:lnTo>
                  <a:lnTo>
                    <a:pt x="73" y="54"/>
                  </a:lnTo>
                  <a:lnTo>
                    <a:pt x="78" y="59"/>
                  </a:lnTo>
                  <a:lnTo>
                    <a:pt x="76" y="61"/>
                  </a:lnTo>
                  <a:lnTo>
                    <a:pt x="76" y="66"/>
                  </a:lnTo>
                  <a:lnTo>
                    <a:pt x="71" y="66"/>
                  </a:lnTo>
                  <a:lnTo>
                    <a:pt x="61" y="52"/>
                  </a:lnTo>
                  <a:lnTo>
                    <a:pt x="54" y="50"/>
                  </a:lnTo>
                  <a:lnTo>
                    <a:pt x="52" y="42"/>
                  </a:lnTo>
                  <a:lnTo>
                    <a:pt x="47" y="42"/>
                  </a:lnTo>
                  <a:lnTo>
                    <a:pt x="45" y="45"/>
                  </a:lnTo>
                  <a:lnTo>
                    <a:pt x="40" y="40"/>
                  </a:lnTo>
                  <a:lnTo>
                    <a:pt x="35" y="42"/>
                  </a:lnTo>
                  <a:lnTo>
                    <a:pt x="33" y="42"/>
                  </a:lnTo>
                  <a:lnTo>
                    <a:pt x="31" y="40"/>
                  </a:lnTo>
                  <a:lnTo>
                    <a:pt x="26" y="35"/>
                  </a:lnTo>
                  <a:lnTo>
                    <a:pt x="21" y="35"/>
                  </a:lnTo>
                  <a:lnTo>
                    <a:pt x="14" y="35"/>
                  </a:lnTo>
                  <a:lnTo>
                    <a:pt x="9" y="31"/>
                  </a:lnTo>
                  <a:lnTo>
                    <a:pt x="9" y="24"/>
                  </a:lnTo>
                  <a:lnTo>
                    <a:pt x="9" y="16"/>
                  </a:lnTo>
                  <a:lnTo>
                    <a:pt x="7" y="12"/>
                  </a:lnTo>
                  <a:lnTo>
                    <a:pt x="2" y="9"/>
                  </a:lnTo>
                  <a:lnTo>
                    <a:pt x="2" y="7"/>
                  </a:lnTo>
                  <a:lnTo>
                    <a:pt x="0" y="5"/>
                  </a:lnTo>
                  <a:lnTo>
                    <a:pt x="0" y="5"/>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nvGrpSpPr>
            <p:cNvPr id="722" name="Angola">
              <a:extLst>
                <a:ext uri="{FF2B5EF4-FFF2-40B4-BE49-F238E27FC236}">
                  <a16:creationId xmlns:a16="http://schemas.microsoft.com/office/drawing/2014/main" xmlns="" id="{11552227-BD5F-4D6D-8C29-BA7B8349C0E4}"/>
                </a:ext>
              </a:extLst>
            </p:cNvPr>
            <p:cNvGrpSpPr/>
            <p:nvPr/>
          </p:nvGrpSpPr>
          <p:grpSpPr>
            <a:xfrm>
              <a:off x="6173622" y="4448746"/>
              <a:ext cx="320134" cy="351920"/>
              <a:chOff x="4938496" y="4448746"/>
              <a:chExt cx="320134" cy="351920"/>
            </a:xfrm>
            <a:grpFill/>
          </p:grpSpPr>
          <p:sp>
            <p:nvSpPr>
              <p:cNvPr id="726" name="Angola">
                <a:extLst>
                  <a:ext uri="{FF2B5EF4-FFF2-40B4-BE49-F238E27FC236}">
                    <a16:creationId xmlns:a16="http://schemas.microsoft.com/office/drawing/2014/main" xmlns="" id="{697410B2-A52B-4002-9F80-FA64D95BD16E}"/>
                  </a:ext>
                </a:extLst>
              </p:cNvPr>
              <p:cNvSpPr>
                <a:spLocks/>
              </p:cNvSpPr>
              <p:nvPr/>
            </p:nvSpPr>
            <p:spPr bwMode="auto">
              <a:xfrm>
                <a:off x="4952118" y="4448746"/>
                <a:ext cx="29516" cy="38598"/>
              </a:xfrm>
              <a:custGeom>
                <a:avLst/>
                <a:gdLst>
                  <a:gd name="T0" fmla="*/ 26 w 26"/>
                  <a:gd name="T1" fmla="*/ 8 h 34"/>
                  <a:gd name="T2" fmla="*/ 26 w 26"/>
                  <a:gd name="T3" fmla="*/ 5 h 34"/>
                  <a:gd name="T4" fmla="*/ 24 w 26"/>
                  <a:gd name="T5" fmla="*/ 3 h 34"/>
                  <a:gd name="T6" fmla="*/ 21 w 26"/>
                  <a:gd name="T7" fmla="*/ 0 h 34"/>
                  <a:gd name="T8" fmla="*/ 19 w 26"/>
                  <a:gd name="T9" fmla="*/ 0 h 34"/>
                  <a:gd name="T10" fmla="*/ 14 w 26"/>
                  <a:gd name="T11" fmla="*/ 3 h 34"/>
                  <a:gd name="T12" fmla="*/ 12 w 26"/>
                  <a:gd name="T13" fmla="*/ 3 h 34"/>
                  <a:gd name="T14" fmla="*/ 9 w 26"/>
                  <a:gd name="T15" fmla="*/ 8 h 34"/>
                  <a:gd name="T16" fmla="*/ 7 w 26"/>
                  <a:gd name="T17" fmla="*/ 10 h 34"/>
                  <a:gd name="T18" fmla="*/ 5 w 26"/>
                  <a:gd name="T19" fmla="*/ 10 h 34"/>
                  <a:gd name="T20" fmla="*/ 2 w 26"/>
                  <a:gd name="T21" fmla="*/ 15 h 34"/>
                  <a:gd name="T22" fmla="*/ 0 w 26"/>
                  <a:gd name="T23" fmla="*/ 17 h 34"/>
                  <a:gd name="T24" fmla="*/ 5 w 26"/>
                  <a:gd name="T25" fmla="*/ 19 h 34"/>
                  <a:gd name="T26" fmla="*/ 5 w 26"/>
                  <a:gd name="T27" fmla="*/ 26 h 34"/>
                  <a:gd name="T28" fmla="*/ 2 w 26"/>
                  <a:gd name="T29" fmla="*/ 31 h 34"/>
                  <a:gd name="T30" fmla="*/ 5 w 26"/>
                  <a:gd name="T31" fmla="*/ 34 h 34"/>
                  <a:gd name="T32" fmla="*/ 7 w 26"/>
                  <a:gd name="T33" fmla="*/ 29 h 34"/>
                  <a:gd name="T34" fmla="*/ 12 w 26"/>
                  <a:gd name="T35" fmla="*/ 29 h 34"/>
                  <a:gd name="T36" fmla="*/ 14 w 26"/>
                  <a:gd name="T37" fmla="*/ 26 h 34"/>
                  <a:gd name="T38" fmla="*/ 14 w 26"/>
                  <a:gd name="T39" fmla="*/ 19 h 34"/>
                  <a:gd name="T40" fmla="*/ 16 w 26"/>
                  <a:gd name="T41" fmla="*/ 17 h 34"/>
                  <a:gd name="T42" fmla="*/ 21 w 26"/>
                  <a:gd name="T43" fmla="*/ 12 h 34"/>
                  <a:gd name="T44" fmla="*/ 26 w 26"/>
                  <a:gd name="T45" fmla="*/ 8 h 34"/>
                  <a:gd name="T46" fmla="*/ 26 w 26"/>
                  <a:gd name="T47"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4">
                    <a:moveTo>
                      <a:pt x="26" y="8"/>
                    </a:moveTo>
                    <a:lnTo>
                      <a:pt x="26" y="5"/>
                    </a:lnTo>
                    <a:lnTo>
                      <a:pt x="24" y="3"/>
                    </a:lnTo>
                    <a:lnTo>
                      <a:pt x="21" y="0"/>
                    </a:lnTo>
                    <a:lnTo>
                      <a:pt x="19" y="0"/>
                    </a:lnTo>
                    <a:lnTo>
                      <a:pt x="14" y="3"/>
                    </a:lnTo>
                    <a:lnTo>
                      <a:pt x="12" y="3"/>
                    </a:lnTo>
                    <a:lnTo>
                      <a:pt x="9" y="8"/>
                    </a:lnTo>
                    <a:lnTo>
                      <a:pt x="7" y="10"/>
                    </a:lnTo>
                    <a:lnTo>
                      <a:pt x="5" y="10"/>
                    </a:lnTo>
                    <a:lnTo>
                      <a:pt x="2" y="15"/>
                    </a:lnTo>
                    <a:lnTo>
                      <a:pt x="0" y="17"/>
                    </a:lnTo>
                    <a:lnTo>
                      <a:pt x="5" y="19"/>
                    </a:lnTo>
                    <a:lnTo>
                      <a:pt x="5" y="26"/>
                    </a:lnTo>
                    <a:lnTo>
                      <a:pt x="2" y="31"/>
                    </a:lnTo>
                    <a:lnTo>
                      <a:pt x="5" y="34"/>
                    </a:lnTo>
                    <a:lnTo>
                      <a:pt x="7" y="29"/>
                    </a:lnTo>
                    <a:lnTo>
                      <a:pt x="12" y="29"/>
                    </a:lnTo>
                    <a:lnTo>
                      <a:pt x="14" y="26"/>
                    </a:lnTo>
                    <a:lnTo>
                      <a:pt x="14" y="19"/>
                    </a:lnTo>
                    <a:lnTo>
                      <a:pt x="16" y="17"/>
                    </a:lnTo>
                    <a:lnTo>
                      <a:pt x="21" y="12"/>
                    </a:lnTo>
                    <a:lnTo>
                      <a:pt x="26" y="8"/>
                    </a:lnTo>
                    <a:lnTo>
                      <a:pt x="26" y="8"/>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sp>
            <p:nvSpPr>
              <p:cNvPr id="727" name="Angola">
                <a:extLst>
                  <a:ext uri="{FF2B5EF4-FFF2-40B4-BE49-F238E27FC236}">
                    <a16:creationId xmlns:a16="http://schemas.microsoft.com/office/drawing/2014/main" xmlns="" id="{3F05F1DB-7519-421E-A889-9943B8C0C6D0}"/>
                  </a:ext>
                </a:extLst>
              </p:cNvPr>
              <p:cNvSpPr>
                <a:spLocks/>
              </p:cNvSpPr>
              <p:nvPr/>
            </p:nvSpPr>
            <p:spPr bwMode="auto">
              <a:xfrm>
                <a:off x="4938496" y="4487344"/>
                <a:ext cx="320134" cy="313322"/>
              </a:xfrm>
              <a:custGeom>
                <a:avLst/>
                <a:gdLst>
                  <a:gd name="T0" fmla="*/ 255 w 282"/>
                  <a:gd name="T1" fmla="*/ 260 h 276"/>
                  <a:gd name="T2" fmla="*/ 241 w 282"/>
                  <a:gd name="T3" fmla="*/ 248 h 276"/>
                  <a:gd name="T4" fmla="*/ 232 w 282"/>
                  <a:gd name="T5" fmla="*/ 239 h 276"/>
                  <a:gd name="T6" fmla="*/ 279 w 282"/>
                  <a:gd name="T7" fmla="*/ 158 h 276"/>
                  <a:gd name="T8" fmla="*/ 279 w 282"/>
                  <a:gd name="T9" fmla="*/ 144 h 276"/>
                  <a:gd name="T10" fmla="*/ 279 w 282"/>
                  <a:gd name="T11" fmla="*/ 120 h 276"/>
                  <a:gd name="T12" fmla="*/ 272 w 282"/>
                  <a:gd name="T13" fmla="*/ 118 h 276"/>
                  <a:gd name="T14" fmla="*/ 260 w 282"/>
                  <a:gd name="T15" fmla="*/ 120 h 276"/>
                  <a:gd name="T16" fmla="*/ 248 w 282"/>
                  <a:gd name="T17" fmla="*/ 118 h 276"/>
                  <a:gd name="T18" fmla="*/ 241 w 282"/>
                  <a:gd name="T19" fmla="*/ 120 h 276"/>
                  <a:gd name="T20" fmla="*/ 241 w 282"/>
                  <a:gd name="T21" fmla="*/ 113 h 276"/>
                  <a:gd name="T22" fmla="*/ 241 w 282"/>
                  <a:gd name="T23" fmla="*/ 101 h 276"/>
                  <a:gd name="T24" fmla="*/ 239 w 282"/>
                  <a:gd name="T25" fmla="*/ 90 h 276"/>
                  <a:gd name="T26" fmla="*/ 234 w 282"/>
                  <a:gd name="T27" fmla="*/ 85 h 276"/>
                  <a:gd name="T28" fmla="*/ 229 w 282"/>
                  <a:gd name="T29" fmla="*/ 75 h 276"/>
                  <a:gd name="T30" fmla="*/ 232 w 282"/>
                  <a:gd name="T31" fmla="*/ 56 h 276"/>
                  <a:gd name="T32" fmla="*/ 229 w 282"/>
                  <a:gd name="T33" fmla="*/ 45 h 276"/>
                  <a:gd name="T34" fmla="*/ 232 w 282"/>
                  <a:gd name="T35" fmla="*/ 33 h 276"/>
                  <a:gd name="T36" fmla="*/ 206 w 282"/>
                  <a:gd name="T37" fmla="*/ 23 h 276"/>
                  <a:gd name="T38" fmla="*/ 177 w 282"/>
                  <a:gd name="T39" fmla="*/ 30 h 276"/>
                  <a:gd name="T40" fmla="*/ 175 w 282"/>
                  <a:gd name="T41" fmla="*/ 47 h 276"/>
                  <a:gd name="T42" fmla="*/ 144 w 282"/>
                  <a:gd name="T43" fmla="*/ 47 h 276"/>
                  <a:gd name="T44" fmla="*/ 130 w 282"/>
                  <a:gd name="T45" fmla="*/ 40 h 276"/>
                  <a:gd name="T46" fmla="*/ 123 w 282"/>
                  <a:gd name="T47" fmla="*/ 28 h 276"/>
                  <a:gd name="T48" fmla="*/ 121 w 282"/>
                  <a:gd name="T49" fmla="*/ 14 h 276"/>
                  <a:gd name="T50" fmla="*/ 118 w 282"/>
                  <a:gd name="T51" fmla="*/ 4 h 276"/>
                  <a:gd name="T52" fmla="*/ 78 w 282"/>
                  <a:gd name="T53" fmla="*/ 0 h 276"/>
                  <a:gd name="T54" fmla="*/ 54 w 282"/>
                  <a:gd name="T55" fmla="*/ 0 h 276"/>
                  <a:gd name="T56" fmla="*/ 38 w 282"/>
                  <a:gd name="T57" fmla="*/ 0 h 276"/>
                  <a:gd name="T58" fmla="*/ 28 w 282"/>
                  <a:gd name="T59" fmla="*/ 2 h 276"/>
                  <a:gd name="T60" fmla="*/ 19 w 282"/>
                  <a:gd name="T61" fmla="*/ 7 h 276"/>
                  <a:gd name="T62" fmla="*/ 36 w 282"/>
                  <a:gd name="T63" fmla="*/ 45 h 276"/>
                  <a:gd name="T64" fmla="*/ 38 w 282"/>
                  <a:gd name="T65" fmla="*/ 73 h 276"/>
                  <a:gd name="T66" fmla="*/ 50 w 282"/>
                  <a:gd name="T67" fmla="*/ 106 h 276"/>
                  <a:gd name="T68" fmla="*/ 43 w 282"/>
                  <a:gd name="T69" fmla="*/ 151 h 276"/>
                  <a:gd name="T70" fmla="*/ 19 w 282"/>
                  <a:gd name="T71" fmla="*/ 175 h 276"/>
                  <a:gd name="T72" fmla="*/ 10 w 282"/>
                  <a:gd name="T73" fmla="*/ 208 h 276"/>
                  <a:gd name="T74" fmla="*/ 2 w 282"/>
                  <a:gd name="T75" fmla="*/ 239 h 276"/>
                  <a:gd name="T76" fmla="*/ 0 w 282"/>
                  <a:gd name="T77" fmla="*/ 260 h 276"/>
                  <a:gd name="T78" fmla="*/ 10 w 282"/>
                  <a:gd name="T79" fmla="*/ 258 h 276"/>
                  <a:gd name="T80" fmla="*/ 21 w 282"/>
                  <a:gd name="T81" fmla="*/ 258 h 276"/>
                  <a:gd name="T82" fmla="*/ 33 w 282"/>
                  <a:gd name="T83" fmla="*/ 253 h 276"/>
                  <a:gd name="T84" fmla="*/ 40 w 282"/>
                  <a:gd name="T85" fmla="*/ 253 h 276"/>
                  <a:gd name="T86" fmla="*/ 45 w 282"/>
                  <a:gd name="T87" fmla="*/ 258 h 276"/>
                  <a:gd name="T88" fmla="*/ 59 w 282"/>
                  <a:gd name="T89" fmla="*/ 262 h 276"/>
                  <a:gd name="T90" fmla="*/ 149 w 282"/>
                  <a:gd name="T91" fmla="*/ 260 h 276"/>
                  <a:gd name="T92" fmla="*/ 159 w 282"/>
                  <a:gd name="T93" fmla="*/ 269 h 276"/>
                  <a:gd name="T94" fmla="*/ 170 w 282"/>
                  <a:gd name="T95" fmla="*/ 272 h 276"/>
                  <a:gd name="T96" fmla="*/ 187 w 282"/>
                  <a:gd name="T97" fmla="*/ 272 h 276"/>
                  <a:gd name="T98" fmla="*/ 194 w 282"/>
                  <a:gd name="T99" fmla="*/ 269 h 276"/>
                  <a:gd name="T100" fmla="*/ 208 w 282"/>
                  <a:gd name="T101" fmla="*/ 276 h 276"/>
                  <a:gd name="T102" fmla="*/ 215 w 282"/>
                  <a:gd name="T103" fmla="*/ 274 h 276"/>
                  <a:gd name="T104" fmla="*/ 220 w 282"/>
                  <a:gd name="T105" fmla="*/ 276 h 276"/>
                  <a:gd name="T106" fmla="*/ 263 w 282"/>
                  <a:gd name="T107" fmla="*/ 26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2" h="276">
                    <a:moveTo>
                      <a:pt x="263" y="269"/>
                    </a:moveTo>
                    <a:lnTo>
                      <a:pt x="260" y="265"/>
                    </a:lnTo>
                    <a:lnTo>
                      <a:pt x="258" y="265"/>
                    </a:lnTo>
                    <a:lnTo>
                      <a:pt x="255" y="260"/>
                    </a:lnTo>
                    <a:lnTo>
                      <a:pt x="253" y="258"/>
                    </a:lnTo>
                    <a:lnTo>
                      <a:pt x="251" y="258"/>
                    </a:lnTo>
                    <a:lnTo>
                      <a:pt x="246" y="255"/>
                    </a:lnTo>
                    <a:lnTo>
                      <a:pt x="241" y="248"/>
                    </a:lnTo>
                    <a:lnTo>
                      <a:pt x="239" y="248"/>
                    </a:lnTo>
                    <a:lnTo>
                      <a:pt x="237" y="246"/>
                    </a:lnTo>
                    <a:lnTo>
                      <a:pt x="234" y="243"/>
                    </a:lnTo>
                    <a:lnTo>
                      <a:pt x="232" y="239"/>
                    </a:lnTo>
                    <a:lnTo>
                      <a:pt x="232" y="236"/>
                    </a:lnTo>
                    <a:lnTo>
                      <a:pt x="232" y="160"/>
                    </a:lnTo>
                    <a:lnTo>
                      <a:pt x="282" y="160"/>
                    </a:lnTo>
                    <a:lnTo>
                      <a:pt x="279" y="158"/>
                    </a:lnTo>
                    <a:lnTo>
                      <a:pt x="279" y="153"/>
                    </a:lnTo>
                    <a:lnTo>
                      <a:pt x="282" y="151"/>
                    </a:lnTo>
                    <a:lnTo>
                      <a:pt x="282" y="146"/>
                    </a:lnTo>
                    <a:lnTo>
                      <a:pt x="279" y="144"/>
                    </a:lnTo>
                    <a:lnTo>
                      <a:pt x="279" y="139"/>
                    </a:lnTo>
                    <a:lnTo>
                      <a:pt x="279" y="130"/>
                    </a:lnTo>
                    <a:lnTo>
                      <a:pt x="279" y="120"/>
                    </a:lnTo>
                    <a:lnTo>
                      <a:pt x="279" y="120"/>
                    </a:lnTo>
                    <a:lnTo>
                      <a:pt x="279" y="118"/>
                    </a:lnTo>
                    <a:lnTo>
                      <a:pt x="279" y="116"/>
                    </a:lnTo>
                    <a:lnTo>
                      <a:pt x="274" y="116"/>
                    </a:lnTo>
                    <a:lnTo>
                      <a:pt x="272" y="118"/>
                    </a:lnTo>
                    <a:lnTo>
                      <a:pt x="267" y="120"/>
                    </a:lnTo>
                    <a:lnTo>
                      <a:pt x="265" y="120"/>
                    </a:lnTo>
                    <a:lnTo>
                      <a:pt x="263" y="120"/>
                    </a:lnTo>
                    <a:lnTo>
                      <a:pt x="260" y="120"/>
                    </a:lnTo>
                    <a:lnTo>
                      <a:pt x="255" y="120"/>
                    </a:lnTo>
                    <a:lnTo>
                      <a:pt x="253" y="120"/>
                    </a:lnTo>
                    <a:lnTo>
                      <a:pt x="251" y="118"/>
                    </a:lnTo>
                    <a:lnTo>
                      <a:pt x="248" y="118"/>
                    </a:lnTo>
                    <a:lnTo>
                      <a:pt x="246" y="118"/>
                    </a:lnTo>
                    <a:lnTo>
                      <a:pt x="244" y="120"/>
                    </a:lnTo>
                    <a:lnTo>
                      <a:pt x="244" y="120"/>
                    </a:lnTo>
                    <a:lnTo>
                      <a:pt x="241" y="120"/>
                    </a:lnTo>
                    <a:lnTo>
                      <a:pt x="239" y="120"/>
                    </a:lnTo>
                    <a:lnTo>
                      <a:pt x="241" y="116"/>
                    </a:lnTo>
                    <a:lnTo>
                      <a:pt x="241" y="113"/>
                    </a:lnTo>
                    <a:lnTo>
                      <a:pt x="241" y="113"/>
                    </a:lnTo>
                    <a:lnTo>
                      <a:pt x="244" y="108"/>
                    </a:lnTo>
                    <a:lnTo>
                      <a:pt x="241" y="106"/>
                    </a:lnTo>
                    <a:lnTo>
                      <a:pt x="239" y="104"/>
                    </a:lnTo>
                    <a:lnTo>
                      <a:pt x="241" y="101"/>
                    </a:lnTo>
                    <a:lnTo>
                      <a:pt x="241" y="99"/>
                    </a:lnTo>
                    <a:lnTo>
                      <a:pt x="237" y="97"/>
                    </a:lnTo>
                    <a:lnTo>
                      <a:pt x="237" y="94"/>
                    </a:lnTo>
                    <a:lnTo>
                      <a:pt x="239" y="90"/>
                    </a:lnTo>
                    <a:lnTo>
                      <a:pt x="239" y="87"/>
                    </a:lnTo>
                    <a:lnTo>
                      <a:pt x="237" y="87"/>
                    </a:lnTo>
                    <a:lnTo>
                      <a:pt x="234" y="85"/>
                    </a:lnTo>
                    <a:lnTo>
                      <a:pt x="234" y="85"/>
                    </a:lnTo>
                    <a:lnTo>
                      <a:pt x="234" y="82"/>
                    </a:lnTo>
                    <a:lnTo>
                      <a:pt x="232" y="78"/>
                    </a:lnTo>
                    <a:lnTo>
                      <a:pt x="232" y="75"/>
                    </a:lnTo>
                    <a:lnTo>
                      <a:pt x="229" y="75"/>
                    </a:lnTo>
                    <a:lnTo>
                      <a:pt x="232" y="71"/>
                    </a:lnTo>
                    <a:lnTo>
                      <a:pt x="232" y="61"/>
                    </a:lnTo>
                    <a:lnTo>
                      <a:pt x="229" y="59"/>
                    </a:lnTo>
                    <a:lnTo>
                      <a:pt x="232" y="56"/>
                    </a:lnTo>
                    <a:lnTo>
                      <a:pt x="232" y="56"/>
                    </a:lnTo>
                    <a:lnTo>
                      <a:pt x="232" y="52"/>
                    </a:lnTo>
                    <a:lnTo>
                      <a:pt x="229" y="49"/>
                    </a:lnTo>
                    <a:lnTo>
                      <a:pt x="229" y="45"/>
                    </a:lnTo>
                    <a:lnTo>
                      <a:pt x="232" y="42"/>
                    </a:lnTo>
                    <a:lnTo>
                      <a:pt x="232" y="37"/>
                    </a:lnTo>
                    <a:lnTo>
                      <a:pt x="232" y="35"/>
                    </a:lnTo>
                    <a:lnTo>
                      <a:pt x="232" y="33"/>
                    </a:lnTo>
                    <a:lnTo>
                      <a:pt x="206" y="30"/>
                    </a:lnTo>
                    <a:lnTo>
                      <a:pt x="206" y="28"/>
                    </a:lnTo>
                    <a:lnTo>
                      <a:pt x="206" y="26"/>
                    </a:lnTo>
                    <a:lnTo>
                      <a:pt x="206" y="23"/>
                    </a:lnTo>
                    <a:lnTo>
                      <a:pt x="201" y="23"/>
                    </a:lnTo>
                    <a:lnTo>
                      <a:pt x="201" y="26"/>
                    </a:lnTo>
                    <a:lnTo>
                      <a:pt x="177" y="26"/>
                    </a:lnTo>
                    <a:lnTo>
                      <a:pt x="177" y="30"/>
                    </a:lnTo>
                    <a:lnTo>
                      <a:pt x="175" y="35"/>
                    </a:lnTo>
                    <a:lnTo>
                      <a:pt x="175" y="35"/>
                    </a:lnTo>
                    <a:lnTo>
                      <a:pt x="175" y="40"/>
                    </a:lnTo>
                    <a:lnTo>
                      <a:pt x="175" y="47"/>
                    </a:lnTo>
                    <a:lnTo>
                      <a:pt x="159" y="47"/>
                    </a:lnTo>
                    <a:lnTo>
                      <a:pt x="156" y="49"/>
                    </a:lnTo>
                    <a:lnTo>
                      <a:pt x="147" y="49"/>
                    </a:lnTo>
                    <a:lnTo>
                      <a:pt x="144" y="47"/>
                    </a:lnTo>
                    <a:lnTo>
                      <a:pt x="142" y="49"/>
                    </a:lnTo>
                    <a:lnTo>
                      <a:pt x="135" y="49"/>
                    </a:lnTo>
                    <a:lnTo>
                      <a:pt x="133" y="47"/>
                    </a:lnTo>
                    <a:lnTo>
                      <a:pt x="130" y="40"/>
                    </a:lnTo>
                    <a:lnTo>
                      <a:pt x="128" y="35"/>
                    </a:lnTo>
                    <a:lnTo>
                      <a:pt x="125" y="33"/>
                    </a:lnTo>
                    <a:lnTo>
                      <a:pt x="125" y="30"/>
                    </a:lnTo>
                    <a:lnTo>
                      <a:pt x="123" y="28"/>
                    </a:lnTo>
                    <a:lnTo>
                      <a:pt x="123" y="26"/>
                    </a:lnTo>
                    <a:lnTo>
                      <a:pt x="123" y="21"/>
                    </a:lnTo>
                    <a:lnTo>
                      <a:pt x="121" y="16"/>
                    </a:lnTo>
                    <a:lnTo>
                      <a:pt x="121" y="14"/>
                    </a:lnTo>
                    <a:lnTo>
                      <a:pt x="121" y="11"/>
                    </a:lnTo>
                    <a:lnTo>
                      <a:pt x="121" y="9"/>
                    </a:lnTo>
                    <a:lnTo>
                      <a:pt x="118" y="7"/>
                    </a:lnTo>
                    <a:lnTo>
                      <a:pt x="118" y="4"/>
                    </a:lnTo>
                    <a:lnTo>
                      <a:pt x="118" y="4"/>
                    </a:lnTo>
                    <a:lnTo>
                      <a:pt x="118" y="0"/>
                    </a:lnTo>
                    <a:lnTo>
                      <a:pt x="95" y="0"/>
                    </a:lnTo>
                    <a:lnTo>
                      <a:pt x="78" y="0"/>
                    </a:lnTo>
                    <a:lnTo>
                      <a:pt x="71" y="0"/>
                    </a:lnTo>
                    <a:lnTo>
                      <a:pt x="64" y="0"/>
                    </a:lnTo>
                    <a:lnTo>
                      <a:pt x="62" y="0"/>
                    </a:lnTo>
                    <a:lnTo>
                      <a:pt x="54" y="0"/>
                    </a:lnTo>
                    <a:lnTo>
                      <a:pt x="50" y="0"/>
                    </a:lnTo>
                    <a:lnTo>
                      <a:pt x="45" y="0"/>
                    </a:lnTo>
                    <a:lnTo>
                      <a:pt x="43" y="0"/>
                    </a:lnTo>
                    <a:lnTo>
                      <a:pt x="38" y="0"/>
                    </a:lnTo>
                    <a:lnTo>
                      <a:pt x="36" y="0"/>
                    </a:lnTo>
                    <a:lnTo>
                      <a:pt x="31" y="2"/>
                    </a:lnTo>
                    <a:lnTo>
                      <a:pt x="28" y="2"/>
                    </a:lnTo>
                    <a:lnTo>
                      <a:pt x="28" y="2"/>
                    </a:lnTo>
                    <a:lnTo>
                      <a:pt x="26" y="4"/>
                    </a:lnTo>
                    <a:lnTo>
                      <a:pt x="26" y="4"/>
                    </a:lnTo>
                    <a:lnTo>
                      <a:pt x="26" y="4"/>
                    </a:lnTo>
                    <a:lnTo>
                      <a:pt x="19" y="7"/>
                    </a:lnTo>
                    <a:lnTo>
                      <a:pt x="21" y="9"/>
                    </a:lnTo>
                    <a:lnTo>
                      <a:pt x="21" y="14"/>
                    </a:lnTo>
                    <a:lnTo>
                      <a:pt x="33" y="28"/>
                    </a:lnTo>
                    <a:lnTo>
                      <a:pt x="36" y="45"/>
                    </a:lnTo>
                    <a:lnTo>
                      <a:pt x="43" y="54"/>
                    </a:lnTo>
                    <a:lnTo>
                      <a:pt x="40" y="63"/>
                    </a:lnTo>
                    <a:lnTo>
                      <a:pt x="33" y="73"/>
                    </a:lnTo>
                    <a:lnTo>
                      <a:pt x="38" y="73"/>
                    </a:lnTo>
                    <a:lnTo>
                      <a:pt x="38" y="82"/>
                    </a:lnTo>
                    <a:lnTo>
                      <a:pt x="40" y="87"/>
                    </a:lnTo>
                    <a:lnTo>
                      <a:pt x="40" y="94"/>
                    </a:lnTo>
                    <a:lnTo>
                      <a:pt x="50" y="106"/>
                    </a:lnTo>
                    <a:lnTo>
                      <a:pt x="50" y="111"/>
                    </a:lnTo>
                    <a:lnTo>
                      <a:pt x="52" y="113"/>
                    </a:lnTo>
                    <a:lnTo>
                      <a:pt x="52" y="134"/>
                    </a:lnTo>
                    <a:lnTo>
                      <a:pt x="43" y="151"/>
                    </a:lnTo>
                    <a:lnTo>
                      <a:pt x="40" y="151"/>
                    </a:lnTo>
                    <a:lnTo>
                      <a:pt x="31" y="158"/>
                    </a:lnTo>
                    <a:lnTo>
                      <a:pt x="31" y="163"/>
                    </a:lnTo>
                    <a:lnTo>
                      <a:pt x="19" y="175"/>
                    </a:lnTo>
                    <a:lnTo>
                      <a:pt x="17" y="182"/>
                    </a:lnTo>
                    <a:lnTo>
                      <a:pt x="17" y="184"/>
                    </a:lnTo>
                    <a:lnTo>
                      <a:pt x="17" y="201"/>
                    </a:lnTo>
                    <a:lnTo>
                      <a:pt x="10" y="208"/>
                    </a:lnTo>
                    <a:lnTo>
                      <a:pt x="10" y="217"/>
                    </a:lnTo>
                    <a:lnTo>
                      <a:pt x="2" y="224"/>
                    </a:lnTo>
                    <a:lnTo>
                      <a:pt x="2" y="231"/>
                    </a:lnTo>
                    <a:lnTo>
                      <a:pt x="2" y="239"/>
                    </a:lnTo>
                    <a:lnTo>
                      <a:pt x="2" y="250"/>
                    </a:lnTo>
                    <a:lnTo>
                      <a:pt x="0" y="258"/>
                    </a:lnTo>
                    <a:lnTo>
                      <a:pt x="0" y="260"/>
                    </a:lnTo>
                    <a:lnTo>
                      <a:pt x="0" y="260"/>
                    </a:lnTo>
                    <a:lnTo>
                      <a:pt x="5" y="260"/>
                    </a:lnTo>
                    <a:lnTo>
                      <a:pt x="5" y="262"/>
                    </a:lnTo>
                    <a:lnTo>
                      <a:pt x="7" y="260"/>
                    </a:lnTo>
                    <a:lnTo>
                      <a:pt x="10" y="258"/>
                    </a:lnTo>
                    <a:lnTo>
                      <a:pt x="10" y="258"/>
                    </a:lnTo>
                    <a:lnTo>
                      <a:pt x="14" y="258"/>
                    </a:lnTo>
                    <a:lnTo>
                      <a:pt x="19" y="260"/>
                    </a:lnTo>
                    <a:lnTo>
                      <a:pt x="21" y="258"/>
                    </a:lnTo>
                    <a:lnTo>
                      <a:pt x="21" y="255"/>
                    </a:lnTo>
                    <a:lnTo>
                      <a:pt x="28" y="250"/>
                    </a:lnTo>
                    <a:lnTo>
                      <a:pt x="31" y="250"/>
                    </a:lnTo>
                    <a:lnTo>
                      <a:pt x="33" y="253"/>
                    </a:lnTo>
                    <a:lnTo>
                      <a:pt x="36" y="253"/>
                    </a:lnTo>
                    <a:lnTo>
                      <a:pt x="36" y="253"/>
                    </a:lnTo>
                    <a:lnTo>
                      <a:pt x="38" y="250"/>
                    </a:lnTo>
                    <a:lnTo>
                      <a:pt x="40" y="253"/>
                    </a:lnTo>
                    <a:lnTo>
                      <a:pt x="40" y="255"/>
                    </a:lnTo>
                    <a:lnTo>
                      <a:pt x="43" y="255"/>
                    </a:lnTo>
                    <a:lnTo>
                      <a:pt x="43" y="258"/>
                    </a:lnTo>
                    <a:lnTo>
                      <a:pt x="45" y="258"/>
                    </a:lnTo>
                    <a:lnTo>
                      <a:pt x="50" y="262"/>
                    </a:lnTo>
                    <a:lnTo>
                      <a:pt x="54" y="265"/>
                    </a:lnTo>
                    <a:lnTo>
                      <a:pt x="59" y="262"/>
                    </a:lnTo>
                    <a:lnTo>
                      <a:pt x="59" y="262"/>
                    </a:lnTo>
                    <a:lnTo>
                      <a:pt x="62" y="260"/>
                    </a:lnTo>
                    <a:lnTo>
                      <a:pt x="64" y="260"/>
                    </a:lnTo>
                    <a:lnTo>
                      <a:pt x="66" y="260"/>
                    </a:lnTo>
                    <a:lnTo>
                      <a:pt x="149" y="260"/>
                    </a:lnTo>
                    <a:lnTo>
                      <a:pt x="151" y="262"/>
                    </a:lnTo>
                    <a:lnTo>
                      <a:pt x="154" y="267"/>
                    </a:lnTo>
                    <a:lnTo>
                      <a:pt x="154" y="267"/>
                    </a:lnTo>
                    <a:lnTo>
                      <a:pt x="159" y="269"/>
                    </a:lnTo>
                    <a:lnTo>
                      <a:pt x="163" y="272"/>
                    </a:lnTo>
                    <a:lnTo>
                      <a:pt x="168" y="269"/>
                    </a:lnTo>
                    <a:lnTo>
                      <a:pt x="170" y="272"/>
                    </a:lnTo>
                    <a:lnTo>
                      <a:pt x="170" y="272"/>
                    </a:lnTo>
                    <a:lnTo>
                      <a:pt x="173" y="274"/>
                    </a:lnTo>
                    <a:lnTo>
                      <a:pt x="177" y="272"/>
                    </a:lnTo>
                    <a:lnTo>
                      <a:pt x="180" y="272"/>
                    </a:lnTo>
                    <a:lnTo>
                      <a:pt x="187" y="272"/>
                    </a:lnTo>
                    <a:lnTo>
                      <a:pt x="189" y="272"/>
                    </a:lnTo>
                    <a:lnTo>
                      <a:pt x="189" y="269"/>
                    </a:lnTo>
                    <a:lnTo>
                      <a:pt x="192" y="269"/>
                    </a:lnTo>
                    <a:lnTo>
                      <a:pt x="194" y="269"/>
                    </a:lnTo>
                    <a:lnTo>
                      <a:pt x="199" y="274"/>
                    </a:lnTo>
                    <a:lnTo>
                      <a:pt x="203" y="276"/>
                    </a:lnTo>
                    <a:lnTo>
                      <a:pt x="206" y="276"/>
                    </a:lnTo>
                    <a:lnTo>
                      <a:pt x="208" y="276"/>
                    </a:lnTo>
                    <a:lnTo>
                      <a:pt x="208" y="274"/>
                    </a:lnTo>
                    <a:lnTo>
                      <a:pt x="211" y="274"/>
                    </a:lnTo>
                    <a:lnTo>
                      <a:pt x="213" y="274"/>
                    </a:lnTo>
                    <a:lnTo>
                      <a:pt x="215" y="274"/>
                    </a:lnTo>
                    <a:lnTo>
                      <a:pt x="218" y="274"/>
                    </a:lnTo>
                    <a:lnTo>
                      <a:pt x="218" y="276"/>
                    </a:lnTo>
                    <a:lnTo>
                      <a:pt x="220" y="276"/>
                    </a:lnTo>
                    <a:lnTo>
                      <a:pt x="220" y="276"/>
                    </a:lnTo>
                    <a:lnTo>
                      <a:pt x="222" y="276"/>
                    </a:lnTo>
                    <a:lnTo>
                      <a:pt x="225" y="276"/>
                    </a:lnTo>
                    <a:lnTo>
                      <a:pt x="227" y="276"/>
                    </a:lnTo>
                    <a:lnTo>
                      <a:pt x="263" y="269"/>
                    </a:lnTo>
                    <a:lnTo>
                      <a:pt x="263" y="269"/>
                    </a:lnTo>
                    <a:close/>
                  </a:path>
                </a:pathLst>
              </a:custGeom>
              <a:grpFill/>
              <a:ln w="9525">
                <a:solidFill>
                  <a:srgbClr val="D9D9D9"/>
                </a:solidFill>
                <a:round/>
                <a:headEnd/>
                <a:tailEnd/>
              </a:ln>
            </p:spPr>
            <p:txBody>
              <a:bodyPr vert="horz" wrap="square" lIns="91416" tIns="45708" rIns="91416" bIns="45708" numCol="1" anchor="t" anchorCtr="0" compatLnSpc="1">
                <a:prstTxWarp prst="textNoShape">
                  <a:avLst/>
                </a:prstTxWarp>
              </a:bodyPr>
              <a:lstStyle/>
              <a:p>
                <a:endParaRPr lang="en-US" sz="1799"/>
              </a:p>
            </p:txBody>
          </p:sp>
        </p:grpSp>
        <p:sp>
          <p:nvSpPr>
            <p:cNvPr id="723" name="Algeria">
              <a:extLst>
                <a:ext uri="{FF2B5EF4-FFF2-40B4-BE49-F238E27FC236}">
                  <a16:creationId xmlns:a16="http://schemas.microsoft.com/office/drawing/2014/main" xmlns="" id="{E2D4C213-40F3-47B2-930B-72FDFACA3F5E}"/>
                </a:ext>
              </a:extLst>
            </p:cNvPr>
            <p:cNvSpPr>
              <a:spLocks/>
            </p:cNvSpPr>
            <p:nvPr/>
          </p:nvSpPr>
          <p:spPr bwMode="auto">
            <a:xfrm>
              <a:off x="5674122" y="3347577"/>
              <a:ext cx="510852" cy="494958"/>
            </a:xfrm>
            <a:custGeom>
              <a:avLst/>
              <a:gdLst>
                <a:gd name="T0" fmla="*/ 445 w 450"/>
                <a:gd name="T1" fmla="*/ 329 h 436"/>
                <a:gd name="T2" fmla="*/ 433 w 450"/>
                <a:gd name="T3" fmla="*/ 313 h 436"/>
                <a:gd name="T4" fmla="*/ 412 w 450"/>
                <a:gd name="T5" fmla="*/ 310 h 436"/>
                <a:gd name="T6" fmla="*/ 407 w 450"/>
                <a:gd name="T7" fmla="*/ 301 h 436"/>
                <a:gd name="T8" fmla="*/ 405 w 450"/>
                <a:gd name="T9" fmla="*/ 287 h 436"/>
                <a:gd name="T10" fmla="*/ 395 w 450"/>
                <a:gd name="T11" fmla="*/ 270 h 436"/>
                <a:gd name="T12" fmla="*/ 395 w 450"/>
                <a:gd name="T13" fmla="*/ 261 h 436"/>
                <a:gd name="T14" fmla="*/ 402 w 450"/>
                <a:gd name="T15" fmla="*/ 246 h 436"/>
                <a:gd name="T16" fmla="*/ 402 w 450"/>
                <a:gd name="T17" fmla="*/ 227 h 436"/>
                <a:gd name="T18" fmla="*/ 398 w 450"/>
                <a:gd name="T19" fmla="*/ 206 h 436"/>
                <a:gd name="T20" fmla="*/ 395 w 450"/>
                <a:gd name="T21" fmla="*/ 178 h 436"/>
                <a:gd name="T22" fmla="*/ 395 w 450"/>
                <a:gd name="T23" fmla="*/ 168 h 436"/>
                <a:gd name="T24" fmla="*/ 372 w 450"/>
                <a:gd name="T25" fmla="*/ 116 h 436"/>
                <a:gd name="T26" fmla="*/ 362 w 450"/>
                <a:gd name="T27" fmla="*/ 107 h 436"/>
                <a:gd name="T28" fmla="*/ 353 w 450"/>
                <a:gd name="T29" fmla="*/ 95 h 436"/>
                <a:gd name="T30" fmla="*/ 348 w 450"/>
                <a:gd name="T31" fmla="*/ 85 h 436"/>
                <a:gd name="T32" fmla="*/ 360 w 450"/>
                <a:gd name="T33" fmla="*/ 69 h 436"/>
                <a:gd name="T34" fmla="*/ 364 w 450"/>
                <a:gd name="T35" fmla="*/ 57 h 436"/>
                <a:gd name="T36" fmla="*/ 367 w 450"/>
                <a:gd name="T37" fmla="*/ 48 h 436"/>
                <a:gd name="T38" fmla="*/ 364 w 450"/>
                <a:gd name="T39" fmla="*/ 41 h 436"/>
                <a:gd name="T40" fmla="*/ 367 w 450"/>
                <a:gd name="T41" fmla="*/ 17 h 436"/>
                <a:gd name="T42" fmla="*/ 369 w 450"/>
                <a:gd name="T43" fmla="*/ 5 h 436"/>
                <a:gd name="T44" fmla="*/ 357 w 450"/>
                <a:gd name="T45" fmla="*/ 5 h 436"/>
                <a:gd name="T46" fmla="*/ 336 w 450"/>
                <a:gd name="T47" fmla="*/ 0 h 436"/>
                <a:gd name="T48" fmla="*/ 324 w 450"/>
                <a:gd name="T49" fmla="*/ 5 h 436"/>
                <a:gd name="T50" fmla="*/ 317 w 450"/>
                <a:gd name="T51" fmla="*/ 0 h 436"/>
                <a:gd name="T52" fmla="*/ 310 w 450"/>
                <a:gd name="T53" fmla="*/ 7 h 436"/>
                <a:gd name="T54" fmla="*/ 298 w 450"/>
                <a:gd name="T55" fmla="*/ 10 h 436"/>
                <a:gd name="T56" fmla="*/ 284 w 450"/>
                <a:gd name="T57" fmla="*/ 5 h 436"/>
                <a:gd name="T58" fmla="*/ 270 w 450"/>
                <a:gd name="T59" fmla="*/ 5 h 436"/>
                <a:gd name="T60" fmla="*/ 263 w 450"/>
                <a:gd name="T61" fmla="*/ 5 h 436"/>
                <a:gd name="T62" fmla="*/ 251 w 450"/>
                <a:gd name="T63" fmla="*/ 7 h 436"/>
                <a:gd name="T64" fmla="*/ 237 w 450"/>
                <a:gd name="T65" fmla="*/ 10 h 436"/>
                <a:gd name="T66" fmla="*/ 218 w 450"/>
                <a:gd name="T67" fmla="*/ 12 h 436"/>
                <a:gd name="T68" fmla="*/ 199 w 450"/>
                <a:gd name="T69" fmla="*/ 22 h 436"/>
                <a:gd name="T70" fmla="*/ 189 w 450"/>
                <a:gd name="T71" fmla="*/ 31 h 436"/>
                <a:gd name="T72" fmla="*/ 182 w 450"/>
                <a:gd name="T73" fmla="*/ 31 h 436"/>
                <a:gd name="T74" fmla="*/ 173 w 450"/>
                <a:gd name="T75" fmla="*/ 33 h 436"/>
                <a:gd name="T76" fmla="*/ 163 w 450"/>
                <a:gd name="T77" fmla="*/ 43 h 436"/>
                <a:gd name="T78" fmla="*/ 147 w 450"/>
                <a:gd name="T79" fmla="*/ 50 h 436"/>
                <a:gd name="T80" fmla="*/ 152 w 450"/>
                <a:gd name="T81" fmla="*/ 57 h 436"/>
                <a:gd name="T82" fmla="*/ 154 w 450"/>
                <a:gd name="T83" fmla="*/ 71 h 436"/>
                <a:gd name="T84" fmla="*/ 156 w 450"/>
                <a:gd name="T85" fmla="*/ 100 h 436"/>
                <a:gd name="T86" fmla="*/ 163 w 450"/>
                <a:gd name="T87" fmla="*/ 112 h 436"/>
                <a:gd name="T88" fmla="*/ 171 w 450"/>
                <a:gd name="T89" fmla="*/ 114 h 436"/>
                <a:gd name="T90" fmla="*/ 166 w 450"/>
                <a:gd name="T91" fmla="*/ 126 h 436"/>
                <a:gd name="T92" fmla="*/ 128 w 450"/>
                <a:gd name="T93" fmla="*/ 138 h 436"/>
                <a:gd name="T94" fmla="*/ 121 w 450"/>
                <a:gd name="T95" fmla="*/ 152 h 436"/>
                <a:gd name="T96" fmla="*/ 81 w 450"/>
                <a:gd name="T97" fmla="*/ 183 h 436"/>
                <a:gd name="T98" fmla="*/ 45 w 450"/>
                <a:gd name="T99" fmla="*/ 194 h 436"/>
                <a:gd name="T100" fmla="*/ 22 w 450"/>
                <a:gd name="T101" fmla="*/ 197 h 436"/>
                <a:gd name="T102" fmla="*/ 0 w 450"/>
                <a:gd name="T103" fmla="*/ 216 h 436"/>
                <a:gd name="T104" fmla="*/ 0 w 450"/>
                <a:gd name="T105" fmla="*/ 242 h 436"/>
                <a:gd name="T106" fmla="*/ 81 w 450"/>
                <a:gd name="T107" fmla="*/ 296 h 436"/>
                <a:gd name="T108" fmla="*/ 230 w 450"/>
                <a:gd name="T109" fmla="*/ 403 h 436"/>
                <a:gd name="T110" fmla="*/ 251 w 450"/>
                <a:gd name="T111" fmla="*/ 410 h 436"/>
                <a:gd name="T112" fmla="*/ 263 w 450"/>
                <a:gd name="T113" fmla="*/ 419 h 436"/>
                <a:gd name="T114" fmla="*/ 263 w 450"/>
                <a:gd name="T115" fmla="*/ 433 h 436"/>
                <a:gd name="T116" fmla="*/ 286 w 450"/>
                <a:gd name="T117" fmla="*/ 431 h 436"/>
                <a:gd name="T118" fmla="*/ 322 w 450"/>
                <a:gd name="T119" fmla="*/ 424 h 436"/>
                <a:gd name="T120" fmla="*/ 450 w 450"/>
                <a:gd name="T121" fmla="*/ 3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0" h="436">
                  <a:moveTo>
                    <a:pt x="450" y="336"/>
                  </a:moveTo>
                  <a:lnTo>
                    <a:pt x="447" y="334"/>
                  </a:lnTo>
                  <a:lnTo>
                    <a:pt x="445" y="329"/>
                  </a:lnTo>
                  <a:lnTo>
                    <a:pt x="442" y="327"/>
                  </a:lnTo>
                  <a:lnTo>
                    <a:pt x="438" y="317"/>
                  </a:lnTo>
                  <a:lnTo>
                    <a:pt x="433" y="313"/>
                  </a:lnTo>
                  <a:lnTo>
                    <a:pt x="431" y="310"/>
                  </a:lnTo>
                  <a:lnTo>
                    <a:pt x="421" y="310"/>
                  </a:lnTo>
                  <a:lnTo>
                    <a:pt x="412" y="310"/>
                  </a:lnTo>
                  <a:lnTo>
                    <a:pt x="409" y="308"/>
                  </a:lnTo>
                  <a:lnTo>
                    <a:pt x="409" y="303"/>
                  </a:lnTo>
                  <a:lnTo>
                    <a:pt x="407" y="301"/>
                  </a:lnTo>
                  <a:lnTo>
                    <a:pt x="407" y="294"/>
                  </a:lnTo>
                  <a:lnTo>
                    <a:pt x="407" y="291"/>
                  </a:lnTo>
                  <a:lnTo>
                    <a:pt x="405" y="287"/>
                  </a:lnTo>
                  <a:lnTo>
                    <a:pt x="405" y="284"/>
                  </a:lnTo>
                  <a:lnTo>
                    <a:pt x="400" y="277"/>
                  </a:lnTo>
                  <a:lnTo>
                    <a:pt x="395" y="270"/>
                  </a:lnTo>
                  <a:lnTo>
                    <a:pt x="390" y="265"/>
                  </a:lnTo>
                  <a:lnTo>
                    <a:pt x="393" y="265"/>
                  </a:lnTo>
                  <a:lnTo>
                    <a:pt x="395" y="261"/>
                  </a:lnTo>
                  <a:lnTo>
                    <a:pt x="400" y="258"/>
                  </a:lnTo>
                  <a:lnTo>
                    <a:pt x="402" y="256"/>
                  </a:lnTo>
                  <a:lnTo>
                    <a:pt x="402" y="246"/>
                  </a:lnTo>
                  <a:lnTo>
                    <a:pt x="400" y="242"/>
                  </a:lnTo>
                  <a:lnTo>
                    <a:pt x="400" y="239"/>
                  </a:lnTo>
                  <a:lnTo>
                    <a:pt x="402" y="227"/>
                  </a:lnTo>
                  <a:lnTo>
                    <a:pt x="400" y="220"/>
                  </a:lnTo>
                  <a:lnTo>
                    <a:pt x="398" y="209"/>
                  </a:lnTo>
                  <a:lnTo>
                    <a:pt x="398" y="206"/>
                  </a:lnTo>
                  <a:lnTo>
                    <a:pt x="398" y="199"/>
                  </a:lnTo>
                  <a:lnTo>
                    <a:pt x="398" y="185"/>
                  </a:lnTo>
                  <a:lnTo>
                    <a:pt x="395" y="178"/>
                  </a:lnTo>
                  <a:lnTo>
                    <a:pt x="393" y="178"/>
                  </a:lnTo>
                  <a:lnTo>
                    <a:pt x="393" y="171"/>
                  </a:lnTo>
                  <a:lnTo>
                    <a:pt x="395" y="168"/>
                  </a:lnTo>
                  <a:lnTo>
                    <a:pt x="381" y="123"/>
                  </a:lnTo>
                  <a:lnTo>
                    <a:pt x="376" y="116"/>
                  </a:lnTo>
                  <a:lnTo>
                    <a:pt x="372" y="116"/>
                  </a:lnTo>
                  <a:lnTo>
                    <a:pt x="369" y="114"/>
                  </a:lnTo>
                  <a:lnTo>
                    <a:pt x="364" y="112"/>
                  </a:lnTo>
                  <a:lnTo>
                    <a:pt x="362" y="107"/>
                  </a:lnTo>
                  <a:lnTo>
                    <a:pt x="357" y="100"/>
                  </a:lnTo>
                  <a:lnTo>
                    <a:pt x="355" y="100"/>
                  </a:lnTo>
                  <a:lnTo>
                    <a:pt x="353" y="95"/>
                  </a:lnTo>
                  <a:lnTo>
                    <a:pt x="353" y="93"/>
                  </a:lnTo>
                  <a:lnTo>
                    <a:pt x="350" y="88"/>
                  </a:lnTo>
                  <a:lnTo>
                    <a:pt x="348" y="85"/>
                  </a:lnTo>
                  <a:lnTo>
                    <a:pt x="350" y="76"/>
                  </a:lnTo>
                  <a:lnTo>
                    <a:pt x="355" y="69"/>
                  </a:lnTo>
                  <a:lnTo>
                    <a:pt x="360" y="69"/>
                  </a:lnTo>
                  <a:lnTo>
                    <a:pt x="362" y="67"/>
                  </a:lnTo>
                  <a:lnTo>
                    <a:pt x="364" y="64"/>
                  </a:lnTo>
                  <a:lnTo>
                    <a:pt x="364" y="57"/>
                  </a:lnTo>
                  <a:lnTo>
                    <a:pt x="367" y="55"/>
                  </a:lnTo>
                  <a:lnTo>
                    <a:pt x="364" y="50"/>
                  </a:lnTo>
                  <a:lnTo>
                    <a:pt x="367" y="48"/>
                  </a:lnTo>
                  <a:lnTo>
                    <a:pt x="369" y="45"/>
                  </a:lnTo>
                  <a:lnTo>
                    <a:pt x="367" y="45"/>
                  </a:lnTo>
                  <a:lnTo>
                    <a:pt x="364" y="41"/>
                  </a:lnTo>
                  <a:lnTo>
                    <a:pt x="364" y="36"/>
                  </a:lnTo>
                  <a:lnTo>
                    <a:pt x="367" y="24"/>
                  </a:lnTo>
                  <a:lnTo>
                    <a:pt x="367" y="17"/>
                  </a:lnTo>
                  <a:lnTo>
                    <a:pt x="369" y="10"/>
                  </a:lnTo>
                  <a:lnTo>
                    <a:pt x="367" y="7"/>
                  </a:lnTo>
                  <a:lnTo>
                    <a:pt x="369" y="5"/>
                  </a:lnTo>
                  <a:lnTo>
                    <a:pt x="367" y="5"/>
                  </a:lnTo>
                  <a:lnTo>
                    <a:pt x="360" y="5"/>
                  </a:lnTo>
                  <a:lnTo>
                    <a:pt x="357" y="5"/>
                  </a:lnTo>
                  <a:lnTo>
                    <a:pt x="348" y="7"/>
                  </a:lnTo>
                  <a:lnTo>
                    <a:pt x="343" y="3"/>
                  </a:lnTo>
                  <a:lnTo>
                    <a:pt x="336" y="0"/>
                  </a:lnTo>
                  <a:lnTo>
                    <a:pt x="336" y="3"/>
                  </a:lnTo>
                  <a:lnTo>
                    <a:pt x="334" y="7"/>
                  </a:lnTo>
                  <a:lnTo>
                    <a:pt x="324" y="5"/>
                  </a:lnTo>
                  <a:lnTo>
                    <a:pt x="324" y="3"/>
                  </a:lnTo>
                  <a:lnTo>
                    <a:pt x="322" y="0"/>
                  </a:lnTo>
                  <a:lnTo>
                    <a:pt x="317" y="0"/>
                  </a:lnTo>
                  <a:lnTo>
                    <a:pt x="317" y="5"/>
                  </a:lnTo>
                  <a:lnTo>
                    <a:pt x="312" y="5"/>
                  </a:lnTo>
                  <a:lnTo>
                    <a:pt x="310" y="7"/>
                  </a:lnTo>
                  <a:lnTo>
                    <a:pt x="308" y="7"/>
                  </a:lnTo>
                  <a:lnTo>
                    <a:pt x="303" y="7"/>
                  </a:lnTo>
                  <a:lnTo>
                    <a:pt x="298" y="10"/>
                  </a:lnTo>
                  <a:lnTo>
                    <a:pt x="294" y="10"/>
                  </a:lnTo>
                  <a:lnTo>
                    <a:pt x="291" y="7"/>
                  </a:lnTo>
                  <a:lnTo>
                    <a:pt x="284" y="5"/>
                  </a:lnTo>
                  <a:lnTo>
                    <a:pt x="282" y="5"/>
                  </a:lnTo>
                  <a:lnTo>
                    <a:pt x="275" y="5"/>
                  </a:lnTo>
                  <a:lnTo>
                    <a:pt x="270" y="5"/>
                  </a:lnTo>
                  <a:lnTo>
                    <a:pt x="270" y="5"/>
                  </a:lnTo>
                  <a:lnTo>
                    <a:pt x="265" y="5"/>
                  </a:lnTo>
                  <a:lnTo>
                    <a:pt x="263" y="5"/>
                  </a:lnTo>
                  <a:lnTo>
                    <a:pt x="260" y="10"/>
                  </a:lnTo>
                  <a:lnTo>
                    <a:pt x="256" y="10"/>
                  </a:lnTo>
                  <a:lnTo>
                    <a:pt x="251" y="7"/>
                  </a:lnTo>
                  <a:lnTo>
                    <a:pt x="244" y="15"/>
                  </a:lnTo>
                  <a:lnTo>
                    <a:pt x="241" y="15"/>
                  </a:lnTo>
                  <a:lnTo>
                    <a:pt x="237" y="10"/>
                  </a:lnTo>
                  <a:lnTo>
                    <a:pt x="232" y="12"/>
                  </a:lnTo>
                  <a:lnTo>
                    <a:pt x="223" y="12"/>
                  </a:lnTo>
                  <a:lnTo>
                    <a:pt x="218" y="12"/>
                  </a:lnTo>
                  <a:lnTo>
                    <a:pt x="208" y="19"/>
                  </a:lnTo>
                  <a:lnTo>
                    <a:pt x="201" y="22"/>
                  </a:lnTo>
                  <a:lnTo>
                    <a:pt x="199" y="22"/>
                  </a:lnTo>
                  <a:lnTo>
                    <a:pt x="192" y="24"/>
                  </a:lnTo>
                  <a:lnTo>
                    <a:pt x="192" y="29"/>
                  </a:lnTo>
                  <a:lnTo>
                    <a:pt x="189" y="31"/>
                  </a:lnTo>
                  <a:lnTo>
                    <a:pt x="187" y="31"/>
                  </a:lnTo>
                  <a:lnTo>
                    <a:pt x="185" y="31"/>
                  </a:lnTo>
                  <a:lnTo>
                    <a:pt x="182" y="31"/>
                  </a:lnTo>
                  <a:lnTo>
                    <a:pt x="180" y="31"/>
                  </a:lnTo>
                  <a:lnTo>
                    <a:pt x="180" y="33"/>
                  </a:lnTo>
                  <a:lnTo>
                    <a:pt x="173" y="33"/>
                  </a:lnTo>
                  <a:lnTo>
                    <a:pt x="168" y="36"/>
                  </a:lnTo>
                  <a:lnTo>
                    <a:pt x="163" y="41"/>
                  </a:lnTo>
                  <a:lnTo>
                    <a:pt x="163" y="43"/>
                  </a:lnTo>
                  <a:lnTo>
                    <a:pt x="159" y="48"/>
                  </a:lnTo>
                  <a:lnTo>
                    <a:pt x="152" y="50"/>
                  </a:lnTo>
                  <a:lnTo>
                    <a:pt x="147" y="50"/>
                  </a:lnTo>
                  <a:lnTo>
                    <a:pt x="147" y="52"/>
                  </a:lnTo>
                  <a:lnTo>
                    <a:pt x="149" y="55"/>
                  </a:lnTo>
                  <a:lnTo>
                    <a:pt x="152" y="57"/>
                  </a:lnTo>
                  <a:lnTo>
                    <a:pt x="152" y="62"/>
                  </a:lnTo>
                  <a:lnTo>
                    <a:pt x="154" y="64"/>
                  </a:lnTo>
                  <a:lnTo>
                    <a:pt x="154" y="71"/>
                  </a:lnTo>
                  <a:lnTo>
                    <a:pt x="154" y="78"/>
                  </a:lnTo>
                  <a:lnTo>
                    <a:pt x="154" y="83"/>
                  </a:lnTo>
                  <a:lnTo>
                    <a:pt x="156" y="100"/>
                  </a:lnTo>
                  <a:lnTo>
                    <a:pt x="159" y="107"/>
                  </a:lnTo>
                  <a:lnTo>
                    <a:pt x="161" y="109"/>
                  </a:lnTo>
                  <a:lnTo>
                    <a:pt x="163" y="112"/>
                  </a:lnTo>
                  <a:lnTo>
                    <a:pt x="166" y="114"/>
                  </a:lnTo>
                  <a:lnTo>
                    <a:pt x="168" y="114"/>
                  </a:lnTo>
                  <a:lnTo>
                    <a:pt x="171" y="114"/>
                  </a:lnTo>
                  <a:lnTo>
                    <a:pt x="168" y="121"/>
                  </a:lnTo>
                  <a:lnTo>
                    <a:pt x="168" y="123"/>
                  </a:lnTo>
                  <a:lnTo>
                    <a:pt x="166" y="126"/>
                  </a:lnTo>
                  <a:lnTo>
                    <a:pt x="140" y="126"/>
                  </a:lnTo>
                  <a:lnTo>
                    <a:pt x="133" y="128"/>
                  </a:lnTo>
                  <a:lnTo>
                    <a:pt x="128" y="138"/>
                  </a:lnTo>
                  <a:lnTo>
                    <a:pt x="123" y="140"/>
                  </a:lnTo>
                  <a:lnTo>
                    <a:pt x="121" y="145"/>
                  </a:lnTo>
                  <a:lnTo>
                    <a:pt x="121" y="152"/>
                  </a:lnTo>
                  <a:lnTo>
                    <a:pt x="121" y="156"/>
                  </a:lnTo>
                  <a:lnTo>
                    <a:pt x="104" y="168"/>
                  </a:lnTo>
                  <a:lnTo>
                    <a:pt x="81" y="183"/>
                  </a:lnTo>
                  <a:lnTo>
                    <a:pt x="62" y="192"/>
                  </a:lnTo>
                  <a:lnTo>
                    <a:pt x="52" y="194"/>
                  </a:lnTo>
                  <a:lnTo>
                    <a:pt x="45" y="194"/>
                  </a:lnTo>
                  <a:lnTo>
                    <a:pt x="40" y="194"/>
                  </a:lnTo>
                  <a:lnTo>
                    <a:pt x="33" y="194"/>
                  </a:lnTo>
                  <a:lnTo>
                    <a:pt x="22" y="197"/>
                  </a:lnTo>
                  <a:lnTo>
                    <a:pt x="17" y="201"/>
                  </a:lnTo>
                  <a:lnTo>
                    <a:pt x="12" y="209"/>
                  </a:lnTo>
                  <a:lnTo>
                    <a:pt x="0" y="216"/>
                  </a:lnTo>
                  <a:lnTo>
                    <a:pt x="0" y="235"/>
                  </a:lnTo>
                  <a:lnTo>
                    <a:pt x="0" y="235"/>
                  </a:lnTo>
                  <a:lnTo>
                    <a:pt x="0" y="242"/>
                  </a:lnTo>
                  <a:lnTo>
                    <a:pt x="0" y="242"/>
                  </a:lnTo>
                  <a:lnTo>
                    <a:pt x="0" y="242"/>
                  </a:lnTo>
                  <a:lnTo>
                    <a:pt x="81" y="296"/>
                  </a:lnTo>
                  <a:lnTo>
                    <a:pt x="81" y="296"/>
                  </a:lnTo>
                  <a:lnTo>
                    <a:pt x="227" y="393"/>
                  </a:lnTo>
                  <a:lnTo>
                    <a:pt x="230" y="403"/>
                  </a:lnTo>
                  <a:lnTo>
                    <a:pt x="234" y="407"/>
                  </a:lnTo>
                  <a:lnTo>
                    <a:pt x="244" y="407"/>
                  </a:lnTo>
                  <a:lnTo>
                    <a:pt x="251" y="410"/>
                  </a:lnTo>
                  <a:lnTo>
                    <a:pt x="253" y="414"/>
                  </a:lnTo>
                  <a:lnTo>
                    <a:pt x="260" y="417"/>
                  </a:lnTo>
                  <a:lnTo>
                    <a:pt x="263" y="419"/>
                  </a:lnTo>
                  <a:lnTo>
                    <a:pt x="263" y="424"/>
                  </a:lnTo>
                  <a:lnTo>
                    <a:pt x="260" y="431"/>
                  </a:lnTo>
                  <a:lnTo>
                    <a:pt x="263" y="433"/>
                  </a:lnTo>
                  <a:lnTo>
                    <a:pt x="267" y="436"/>
                  </a:lnTo>
                  <a:lnTo>
                    <a:pt x="279" y="433"/>
                  </a:lnTo>
                  <a:lnTo>
                    <a:pt x="286" y="431"/>
                  </a:lnTo>
                  <a:lnTo>
                    <a:pt x="286" y="431"/>
                  </a:lnTo>
                  <a:lnTo>
                    <a:pt x="286" y="431"/>
                  </a:lnTo>
                  <a:lnTo>
                    <a:pt x="322" y="424"/>
                  </a:lnTo>
                  <a:lnTo>
                    <a:pt x="348" y="398"/>
                  </a:lnTo>
                  <a:lnTo>
                    <a:pt x="450" y="336"/>
                  </a:lnTo>
                  <a:lnTo>
                    <a:pt x="450" y="336"/>
                  </a:lnTo>
                  <a:lnTo>
                    <a:pt x="450" y="336"/>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24" name="Albania">
              <a:extLst>
                <a:ext uri="{FF2B5EF4-FFF2-40B4-BE49-F238E27FC236}">
                  <a16:creationId xmlns:a16="http://schemas.microsoft.com/office/drawing/2014/main" xmlns="" id="{DA7441A0-81A1-4AFB-97F8-62033068114A}"/>
                </a:ext>
              </a:extLst>
            </p:cNvPr>
            <p:cNvSpPr>
              <a:spLocks/>
            </p:cNvSpPr>
            <p:nvPr/>
          </p:nvSpPr>
          <p:spPr bwMode="auto">
            <a:xfrm>
              <a:off x="6342770" y="3173887"/>
              <a:ext cx="45409" cy="93089"/>
            </a:xfrm>
            <a:custGeom>
              <a:avLst/>
              <a:gdLst>
                <a:gd name="T0" fmla="*/ 28 w 40"/>
                <a:gd name="T1" fmla="*/ 23 h 82"/>
                <a:gd name="T2" fmla="*/ 28 w 40"/>
                <a:gd name="T3" fmla="*/ 30 h 82"/>
                <a:gd name="T4" fmla="*/ 31 w 40"/>
                <a:gd name="T5" fmla="*/ 37 h 82"/>
                <a:gd name="T6" fmla="*/ 33 w 40"/>
                <a:gd name="T7" fmla="*/ 44 h 82"/>
                <a:gd name="T8" fmla="*/ 36 w 40"/>
                <a:gd name="T9" fmla="*/ 49 h 82"/>
                <a:gd name="T10" fmla="*/ 40 w 40"/>
                <a:gd name="T11" fmla="*/ 54 h 82"/>
                <a:gd name="T12" fmla="*/ 40 w 40"/>
                <a:gd name="T13" fmla="*/ 59 h 82"/>
                <a:gd name="T14" fmla="*/ 36 w 40"/>
                <a:gd name="T15" fmla="*/ 66 h 82"/>
                <a:gd name="T16" fmla="*/ 28 w 40"/>
                <a:gd name="T17" fmla="*/ 68 h 82"/>
                <a:gd name="T18" fmla="*/ 26 w 40"/>
                <a:gd name="T19" fmla="*/ 73 h 82"/>
                <a:gd name="T20" fmla="*/ 24 w 40"/>
                <a:gd name="T21" fmla="*/ 80 h 82"/>
                <a:gd name="T22" fmla="*/ 21 w 40"/>
                <a:gd name="T23" fmla="*/ 82 h 82"/>
                <a:gd name="T24" fmla="*/ 17 w 40"/>
                <a:gd name="T25" fmla="*/ 80 h 82"/>
                <a:gd name="T26" fmla="*/ 14 w 40"/>
                <a:gd name="T27" fmla="*/ 68 h 82"/>
                <a:gd name="T28" fmla="*/ 5 w 40"/>
                <a:gd name="T29" fmla="*/ 68 h 82"/>
                <a:gd name="T30" fmla="*/ 2 w 40"/>
                <a:gd name="T31" fmla="*/ 66 h 82"/>
                <a:gd name="T32" fmla="*/ 5 w 40"/>
                <a:gd name="T33" fmla="*/ 61 h 82"/>
                <a:gd name="T34" fmla="*/ 2 w 40"/>
                <a:gd name="T35" fmla="*/ 56 h 82"/>
                <a:gd name="T36" fmla="*/ 2 w 40"/>
                <a:gd name="T37" fmla="*/ 52 h 82"/>
                <a:gd name="T38" fmla="*/ 5 w 40"/>
                <a:gd name="T39" fmla="*/ 47 h 82"/>
                <a:gd name="T40" fmla="*/ 2 w 40"/>
                <a:gd name="T41" fmla="*/ 40 h 82"/>
                <a:gd name="T42" fmla="*/ 2 w 40"/>
                <a:gd name="T43" fmla="*/ 30 h 82"/>
                <a:gd name="T44" fmla="*/ 5 w 40"/>
                <a:gd name="T45" fmla="*/ 28 h 82"/>
                <a:gd name="T46" fmla="*/ 7 w 40"/>
                <a:gd name="T47" fmla="*/ 26 h 82"/>
                <a:gd name="T48" fmla="*/ 0 w 40"/>
                <a:gd name="T49" fmla="*/ 21 h 82"/>
                <a:gd name="T50" fmla="*/ 0 w 40"/>
                <a:gd name="T51" fmla="*/ 14 h 82"/>
                <a:gd name="T52" fmla="*/ 2 w 40"/>
                <a:gd name="T53" fmla="*/ 7 h 82"/>
                <a:gd name="T54" fmla="*/ 7 w 40"/>
                <a:gd name="T55" fmla="*/ 2 h 82"/>
                <a:gd name="T56" fmla="*/ 10 w 40"/>
                <a:gd name="T57" fmla="*/ 2 h 82"/>
                <a:gd name="T58" fmla="*/ 12 w 40"/>
                <a:gd name="T59" fmla="*/ 7 h 82"/>
                <a:gd name="T60" fmla="*/ 17 w 40"/>
                <a:gd name="T61" fmla="*/ 2 h 82"/>
                <a:gd name="T62" fmla="*/ 17 w 40"/>
                <a:gd name="T63" fmla="*/ 0 h 82"/>
                <a:gd name="T64" fmla="*/ 17 w 40"/>
                <a:gd name="T65" fmla="*/ 2 h 82"/>
                <a:gd name="T66" fmla="*/ 21 w 40"/>
                <a:gd name="T67" fmla="*/ 7 h 82"/>
                <a:gd name="T68" fmla="*/ 24 w 40"/>
                <a:gd name="T69" fmla="*/ 7 h 82"/>
                <a:gd name="T70" fmla="*/ 28 w 40"/>
                <a:gd name="T71" fmla="*/ 11 h 82"/>
                <a:gd name="T72" fmla="*/ 28 w 40"/>
                <a:gd name="T73" fmla="*/ 14 h 82"/>
                <a:gd name="T74" fmla="*/ 28 w 40"/>
                <a:gd name="T75" fmla="*/ 21 h 82"/>
                <a:gd name="T76" fmla="*/ 28 w 40"/>
                <a:gd name="T77" fmla="*/ 23 h 82"/>
                <a:gd name="T78" fmla="*/ 28 w 40"/>
                <a:gd name="T79"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 h="82">
                  <a:moveTo>
                    <a:pt x="28" y="23"/>
                  </a:moveTo>
                  <a:lnTo>
                    <a:pt x="28" y="30"/>
                  </a:lnTo>
                  <a:lnTo>
                    <a:pt x="31" y="37"/>
                  </a:lnTo>
                  <a:lnTo>
                    <a:pt x="33" y="44"/>
                  </a:lnTo>
                  <a:lnTo>
                    <a:pt x="36" y="49"/>
                  </a:lnTo>
                  <a:lnTo>
                    <a:pt x="40" y="54"/>
                  </a:lnTo>
                  <a:lnTo>
                    <a:pt x="40" y="59"/>
                  </a:lnTo>
                  <a:lnTo>
                    <a:pt x="36" y="66"/>
                  </a:lnTo>
                  <a:lnTo>
                    <a:pt x="28" y="68"/>
                  </a:lnTo>
                  <a:lnTo>
                    <a:pt x="26" y="73"/>
                  </a:lnTo>
                  <a:lnTo>
                    <a:pt x="24" y="80"/>
                  </a:lnTo>
                  <a:lnTo>
                    <a:pt x="21" y="82"/>
                  </a:lnTo>
                  <a:lnTo>
                    <a:pt x="17" y="80"/>
                  </a:lnTo>
                  <a:lnTo>
                    <a:pt x="14" y="68"/>
                  </a:lnTo>
                  <a:lnTo>
                    <a:pt x="5" y="68"/>
                  </a:lnTo>
                  <a:lnTo>
                    <a:pt x="2" y="66"/>
                  </a:lnTo>
                  <a:lnTo>
                    <a:pt x="5" y="61"/>
                  </a:lnTo>
                  <a:lnTo>
                    <a:pt x="2" y="56"/>
                  </a:lnTo>
                  <a:lnTo>
                    <a:pt x="2" y="52"/>
                  </a:lnTo>
                  <a:lnTo>
                    <a:pt x="5" y="47"/>
                  </a:lnTo>
                  <a:lnTo>
                    <a:pt x="2" y="40"/>
                  </a:lnTo>
                  <a:lnTo>
                    <a:pt x="2" y="30"/>
                  </a:lnTo>
                  <a:lnTo>
                    <a:pt x="5" y="28"/>
                  </a:lnTo>
                  <a:lnTo>
                    <a:pt x="7" y="26"/>
                  </a:lnTo>
                  <a:lnTo>
                    <a:pt x="0" y="21"/>
                  </a:lnTo>
                  <a:lnTo>
                    <a:pt x="0" y="14"/>
                  </a:lnTo>
                  <a:lnTo>
                    <a:pt x="2" y="7"/>
                  </a:lnTo>
                  <a:lnTo>
                    <a:pt x="7" y="2"/>
                  </a:lnTo>
                  <a:lnTo>
                    <a:pt x="10" y="2"/>
                  </a:lnTo>
                  <a:lnTo>
                    <a:pt x="12" y="7"/>
                  </a:lnTo>
                  <a:lnTo>
                    <a:pt x="17" y="2"/>
                  </a:lnTo>
                  <a:lnTo>
                    <a:pt x="17" y="0"/>
                  </a:lnTo>
                  <a:lnTo>
                    <a:pt x="17" y="2"/>
                  </a:lnTo>
                  <a:lnTo>
                    <a:pt x="21" y="7"/>
                  </a:lnTo>
                  <a:lnTo>
                    <a:pt x="24" y="7"/>
                  </a:lnTo>
                  <a:lnTo>
                    <a:pt x="28" y="11"/>
                  </a:lnTo>
                  <a:lnTo>
                    <a:pt x="28" y="14"/>
                  </a:lnTo>
                  <a:lnTo>
                    <a:pt x="28" y="21"/>
                  </a:lnTo>
                  <a:lnTo>
                    <a:pt x="28" y="23"/>
                  </a:lnTo>
                  <a:lnTo>
                    <a:pt x="28" y="23"/>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25" name="Afghanistan">
              <a:extLst>
                <a:ext uri="{FF2B5EF4-FFF2-40B4-BE49-F238E27FC236}">
                  <a16:creationId xmlns:a16="http://schemas.microsoft.com/office/drawing/2014/main" xmlns="" id="{BC453C31-8B46-4288-A339-0BA35BCAC85E}"/>
                </a:ext>
              </a:extLst>
            </p:cNvPr>
            <p:cNvSpPr>
              <a:spLocks/>
            </p:cNvSpPr>
            <p:nvPr/>
          </p:nvSpPr>
          <p:spPr bwMode="auto">
            <a:xfrm>
              <a:off x="7373555" y="3272652"/>
              <a:ext cx="336027" cy="279266"/>
            </a:xfrm>
            <a:custGeom>
              <a:avLst/>
              <a:gdLst>
                <a:gd name="T0" fmla="*/ 274 w 296"/>
                <a:gd name="T1" fmla="*/ 21 h 246"/>
                <a:gd name="T2" fmla="*/ 286 w 296"/>
                <a:gd name="T3" fmla="*/ 24 h 246"/>
                <a:gd name="T4" fmla="*/ 289 w 296"/>
                <a:gd name="T5" fmla="*/ 33 h 246"/>
                <a:gd name="T6" fmla="*/ 279 w 296"/>
                <a:gd name="T7" fmla="*/ 45 h 246"/>
                <a:gd name="T8" fmla="*/ 244 w 296"/>
                <a:gd name="T9" fmla="*/ 50 h 246"/>
                <a:gd name="T10" fmla="*/ 229 w 296"/>
                <a:gd name="T11" fmla="*/ 62 h 246"/>
                <a:gd name="T12" fmla="*/ 234 w 296"/>
                <a:gd name="T13" fmla="*/ 90 h 246"/>
                <a:gd name="T14" fmla="*/ 229 w 296"/>
                <a:gd name="T15" fmla="*/ 114 h 246"/>
                <a:gd name="T16" fmla="*/ 208 w 296"/>
                <a:gd name="T17" fmla="*/ 121 h 246"/>
                <a:gd name="T18" fmla="*/ 208 w 296"/>
                <a:gd name="T19" fmla="*/ 133 h 246"/>
                <a:gd name="T20" fmla="*/ 206 w 296"/>
                <a:gd name="T21" fmla="*/ 144 h 246"/>
                <a:gd name="T22" fmla="*/ 199 w 296"/>
                <a:gd name="T23" fmla="*/ 156 h 246"/>
                <a:gd name="T24" fmla="*/ 194 w 296"/>
                <a:gd name="T25" fmla="*/ 166 h 246"/>
                <a:gd name="T26" fmla="*/ 187 w 296"/>
                <a:gd name="T27" fmla="*/ 178 h 246"/>
                <a:gd name="T28" fmla="*/ 180 w 296"/>
                <a:gd name="T29" fmla="*/ 180 h 246"/>
                <a:gd name="T30" fmla="*/ 170 w 296"/>
                <a:gd name="T31" fmla="*/ 182 h 246"/>
                <a:gd name="T32" fmla="*/ 163 w 296"/>
                <a:gd name="T33" fmla="*/ 194 h 246"/>
                <a:gd name="T34" fmla="*/ 147 w 296"/>
                <a:gd name="T35" fmla="*/ 196 h 246"/>
                <a:gd name="T36" fmla="*/ 140 w 296"/>
                <a:gd name="T37" fmla="*/ 204 h 246"/>
                <a:gd name="T38" fmla="*/ 137 w 296"/>
                <a:gd name="T39" fmla="*/ 222 h 246"/>
                <a:gd name="T40" fmla="*/ 140 w 296"/>
                <a:gd name="T41" fmla="*/ 234 h 246"/>
                <a:gd name="T42" fmla="*/ 116 w 296"/>
                <a:gd name="T43" fmla="*/ 239 h 246"/>
                <a:gd name="T44" fmla="*/ 92 w 296"/>
                <a:gd name="T45" fmla="*/ 244 h 246"/>
                <a:gd name="T46" fmla="*/ 52 w 296"/>
                <a:gd name="T47" fmla="*/ 246 h 246"/>
                <a:gd name="T48" fmla="*/ 40 w 296"/>
                <a:gd name="T49" fmla="*/ 213 h 246"/>
                <a:gd name="T50" fmla="*/ 36 w 296"/>
                <a:gd name="T51" fmla="*/ 189 h 246"/>
                <a:gd name="T52" fmla="*/ 12 w 296"/>
                <a:gd name="T53" fmla="*/ 178 h 246"/>
                <a:gd name="T54" fmla="*/ 5 w 296"/>
                <a:gd name="T55" fmla="*/ 151 h 246"/>
                <a:gd name="T56" fmla="*/ 12 w 296"/>
                <a:gd name="T57" fmla="*/ 137 h 246"/>
                <a:gd name="T58" fmla="*/ 2 w 296"/>
                <a:gd name="T59" fmla="*/ 123 h 246"/>
                <a:gd name="T60" fmla="*/ 0 w 296"/>
                <a:gd name="T61" fmla="*/ 114 h 246"/>
                <a:gd name="T62" fmla="*/ 10 w 296"/>
                <a:gd name="T63" fmla="*/ 107 h 246"/>
                <a:gd name="T64" fmla="*/ 7 w 296"/>
                <a:gd name="T65" fmla="*/ 97 h 246"/>
                <a:gd name="T66" fmla="*/ 10 w 296"/>
                <a:gd name="T67" fmla="*/ 85 h 246"/>
                <a:gd name="T68" fmla="*/ 17 w 296"/>
                <a:gd name="T69" fmla="*/ 85 h 246"/>
                <a:gd name="T70" fmla="*/ 26 w 296"/>
                <a:gd name="T71" fmla="*/ 85 h 246"/>
                <a:gd name="T72" fmla="*/ 36 w 296"/>
                <a:gd name="T73" fmla="*/ 92 h 246"/>
                <a:gd name="T74" fmla="*/ 47 w 296"/>
                <a:gd name="T75" fmla="*/ 90 h 246"/>
                <a:gd name="T76" fmla="*/ 54 w 296"/>
                <a:gd name="T77" fmla="*/ 81 h 246"/>
                <a:gd name="T78" fmla="*/ 69 w 296"/>
                <a:gd name="T79" fmla="*/ 73 h 246"/>
                <a:gd name="T80" fmla="*/ 76 w 296"/>
                <a:gd name="T81" fmla="*/ 66 h 246"/>
                <a:gd name="T82" fmla="*/ 83 w 296"/>
                <a:gd name="T83" fmla="*/ 50 h 246"/>
                <a:gd name="T84" fmla="*/ 80 w 296"/>
                <a:gd name="T85" fmla="*/ 40 h 246"/>
                <a:gd name="T86" fmla="*/ 92 w 296"/>
                <a:gd name="T87" fmla="*/ 36 h 246"/>
                <a:gd name="T88" fmla="*/ 107 w 296"/>
                <a:gd name="T89" fmla="*/ 28 h 246"/>
                <a:gd name="T90" fmla="*/ 116 w 296"/>
                <a:gd name="T91" fmla="*/ 33 h 246"/>
                <a:gd name="T92" fmla="*/ 130 w 296"/>
                <a:gd name="T93" fmla="*/ 38 h 246"/>
                <a:gd name="T94" fmla="*/ 142 w 296"/>
                <a:gd name="T95" fmla="*/ 33 h 246"/>
                <a:gd name="T96" fmla="*/ 159 w 296"/>
                <a:gd name="T97" fmla="*/ 40 h 246"/>
                <a:gd name="T98" fmla="*/ 168 w 296"/>
                <a:gd name="T99" fmla="*/ 33 h 246"/>
                <a:gd name="T100" fmla="*/ 175 w 296"/>
                <a:gd name="T101" fmla="*/ 36 h 246"/>
                <a:gd name="T102" fmla="*/ 180 w 296"/>
                <a:gd name="T103" fmla="*/ 31 h 246"/>
                <a:gd name="T104" fmla="*/ 187 w 296"/>
                <a:gd name="T105" fmla="*/ 24 h 246"/>
                <a:gd name="T106" fmla="*/ 194 w 296"/>
                <a:gd name="T107" fmla="*/ 26 h 246"/>
                <a:gd name="T108" fmla="*/ 199 w 296"/>
                <a:gd name="T109" fmla="*/ 12 h 246"/>
                <a:gd name="T110" fmla="*/ 203 w 296"/>
                <a:gd name="T111" fmla="*/ 0 h 246"/>
                <a:gd name="T112" fmla="*/ 218 w 296"/>
                <a:gd name="T113" fmla="*/ 5 h 246"/>
                <a:gd name="T114" fmla="*/ 218 w 296"/>
                <a:gd name="T115" fmla="*/ 17 h 246"/>
                <a:gd name="T116" fmla="*/ 222 w 296"/>
                <a:gd name="T117" fmla="*/ 26 h 246"/>
                <a:gd name="T118" fmla="*/ 227 w 296"/>
                <a:gd name="T119" fmla="*/ 45 h 246"/>
                <a:gd name="T120" fmla="*/ 237 w 296"/>
                <a:gd name="T121" fmla="*/ 50 h 246"/>
                <a:gd name="T122" fmla="*/ 248 w 296"/>
                <a:gd name="T123" fmla="*/ 40 h 246"/>
                <a:gd name="T124" fmla="*/ 258 w 296"/>
                <a:gd name="T125" fmla="*/ 3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 h="246">
                  <a:moveTo>
                    <a:pt x="258" y="31"/>
                  </a:moveTo>
                  <a:lnTo>
                    <a:pt x="267" y="24"/>
                  </a:lnTo>
                  <a:lnTo>
                    <a:pt x="274" y="21"/>
                  </a:lnTo>
                  <a:lnTo>
                    <a:pt x="274" y="26"/>
                  </a:lnTo>
                  <a:lnTo>
                    <a:pt x="284" y="26"/>
                  </a:lnTo>
                  <a:lnTo>
                    <a:pt x="286" y="24"/>
                  </a:lnTo>
                  <a:lnTo>
                    <a:pt x="296" y="24"/>
                  </a:lnTo>
                  <a:lnTo>
                    <a:pt x="296" y="26"/>
                  </a:lnTo>
                  <a:lnTo>
                    <a:pt x="289" y="33"/>
                  </a:lnTo>
                  <a:lnTo>
                    <a:pt x="293" y="33"/>
                  </a:lnTo>
                  <a:lnTo>
                    <a:pt x="289" y="40"/>
                  </a:lnTo>
                  <a:lnTo>
                    <a:pt x="279" y="45"/>
                  </a:lnTo>
                  <a:lnTo>
                    <a:pt x="255" y="50"/>
                  </a:lnTo>
                  <a:lnTo>
                    <a:pt x="251" y="47"/>
                  </a:lnTo>
                  <a:lnTo>
                    <a:pt x="244" y="50"/>
                  </a:lnTo>
                  <a:lnTo>
                    <a:pt x="239" y="54"/>
                  </a:lnTo>
                  <a:lnTo>
                    <a:pt x="232" y="54"/>
                  </a:lnTo>
                  <a:lnTo>
                    <a:pt x="229" y="62"/>
                  </a:lnTo>
                  <a:lnTo>
                    <a:pt x="225" y="66"/>
                  </a:lnTo>
                  <a:lnTo>
                    <a:pt x="234" y="81"/>
                  </a:lnTo>
                  <a:lnTo>
                    <a:pt x="234" y="90"/>
                  </a:lnTo>
                  <a:lnTo>
                    <a:pt x="225" y="102"/>
                  </a:lnTo>
                  <a:lnTo>
                    <a:pt x="229" y="109"/>
                  </a:lnTo>
                  <a:lnTo>
                    <a:pt x="229" y="114"/>
                  </a:lnTo>
                  <a:lnTo>
                    <a:pt x="225" y="123"/>
                  </a:lnTo>
                  <a:lnTo>
                    <a:pt x="215" y="123"/>
                  </a:lnTo>
                  <a:lnTo>
                    <a:pt x="208" y="121"/>
                  </a:lnTo>
                  <a:lnTo>
                    <a:pt x="201" y="123"/>
                  </a:lnTo>
                  <a:lnTo>
                    <a:pt x="203" y="130"/>
                  </a:lnTo>
                  <a:lnTo>
                    <a:pt x="208" y="133"/>
                  </a:lnTo>
                  <a:lnTo>
                    <a:pt x="213" y="137"/>
                  </a:lnTo>
                  <a:lnTo>
                    <a:pt x="211" y="142"/>
                  </a:lnTo>
                  <a:lnTo>
                    <a:pt x="206" y="144"/>
                  </a:lnTo>
                  <a:lnTo>
                    <a:pt x="201" y="144"/>
                  </a:lnTo>
                  <a:lnTo>
                    <a:pt x="199" y="149"/>
                  </a:lnTo>
                  <a:lnTo>
                    <a:pt x="199" y="156"/>
                  </a:lnTo>
                  <a:lnTo>
                    <a:pt x="196" y="161"/>
                  </a:lnTo>
                  <a:lnTo>
                    <a:pt x="196" y="163"/>
                  </a:lnTo>
                  <a:lnTo>
                    <a:pt x="194" y="166"/>
                  </a:lnTo>
                  <a:lnTo>
                    <a:pt x="196" y="175"/>
                  </a:lnTo>
                  <a:lnTo>
                    <a:pt x="192" y="182"/>
                  </a:lnTo>
                  <a:lnTo>
                    <a:pt x="187" y="178"/>
                  </a:lnTo>
                  <a:lnTo>
                    <a:pt x="185" y="178"/>
                  </a:lnTo>
                  <a:lnTo>
                    <a:pt x="185" y="180"/>
                  </a:lnTo>
                  <a:lnTo>
                    <a:pt x="180" y="180"/>
                  </a:lnTo>
                  <a:lnTo>
                    <a:pt x="177" y="180"/>
                  </a:lnTo>
                  <a:lnTo>
                    <a:pt x="170" y="180"/>
                  </a:lnTo>
                  <a:lnTo>
                    <a:pt x="170" y="182"/>
                  </a:lnTo>
                  <a:lnTo>
                    <a:pt x="161" y="189"/>
                  </a:lnTo>
                  <a:lnTo>
                    <a:pt x="166" y="189"/>
                  </a:lnTo>
                  <a:lnTo>
                    <a:pt x="163" y="194"/>
                  </a:lnTo>
                  <a:lnTo>
                    <a:pt x="154" y="196"/>
                  </a:lnTo>
                  <a:lnTo>
                    <a:pt x="151" y="194"/>
                  </a:lnTo>
                  <a:lnTo>
                    <a:pt x="147" y="196"/>
                  </a:lnTo>
                  <a:lnTo>
                    <a:pt x="144" y="199"/>
                  </a:lnTo>
                  <a:lnTo>
                    <a:pt x="144" y="204"/>
                  </a:lnTo>
                  <a:lnTo>
                    <a:pt x="140" y="204"/>
                  </a:lnTo>
                  <a:lnTo>
                    <a:pt x="137" y="208"/>
                  </a:lnTo>
                  <a:lnTo>
                    <a:pt x="137" y="215"/>
                  </a:lnTo>
                  <a:lnTo>
                    <a:pt x="137" y="222"/>
                  </a:lnTo>
                  <a:lnTo>
                    <a:pt x="137" y="227"/>
                  </a:lnTo>
                  <a:lnTo>
                    <a:pt x="140" y="230"/>
                  </a:lnTo>
                  <a:lnTo>
                    <a:pt x="140" y="234"/>
                  </a:lnTo>
                  <a:lnTo>
                    <a:pt x="130" y="239"/>
                  </a:lnTo>
                  <a:lnTo>
                    <a:pt x="123" y="239"/>
                  </a:lnTo>
                  <a:lnTo>
                    <a:pt x="116" y="239"/>
                  </a:lnTo>
                  <a:lnTo>
                    <a:pt x="104" y="239"/>
                  </a:lnTo>
                  <a:lnTo>
                    <a:pt x="95" y="241"/>
                  </a:lnTo>
                  <a:lnTo>
                    <a:pt x="92" y="244"/>
                  </a:lnTo>
                  <a:lnTo>
                    <a:pt x="85" y="244"/>
                  </a:lnTo>
                  <a:lnTo>
                    <a:pt x="78" y="246"/>
                  </a:lnTo>
                  <a:lnTo>
                    <a:pt x="52" y="246"/>
                  </a:lnTo>
                  <a:lnTo>
                    <a:pt x="21" y="239"/>
                  </a:lnTo>
                  <a:lnTo>
                    <a:pt x="38" y="215"/>
                  </a:lnTo>
                  <a:lnTo>
                    <a:pt x="40" y="213"/>
                  </a:lnTo>
                  <a:lnTo>
                    <a:pt x="38" y="204"/>
                  </a:lnTo>
                  <a:lnTo>
                    <a:pt x="38" y="196"/>
                  </a:lnTo>
                  <a:lnTo>
                    <a:pt x="36" y="189"/>
                  </a:lnTo>
                  <a:lnTo>
                    <a:pt x="14" y="189"/>
                  </a:lnTo>
                  <a:lnTo>
                    <a:pt x="14" y="182"/>
                  </a:lnTo>
                  <a:lnTo>
                    <a:pt x="12" y="178"/>
                  </a:lnTo>
                  <a:lnTo>
                    <a:pt x="14" y="175"/>
                  </a:lnTo>
                  <a:lnTo>
                    <a:pt x="12" y="163"/>
                  </a:lnTo>
                  <a:lnTo>
                    <a:pt x="5" y="151"/>
                  </a:lnTo>
                  <a:lnTo>
                    <a:pt x="5" y="147"/>
                  </a:lnTo>
                  <a:lnTo>
                    <a:pt x="12" y="137"/>
                  </a:lnTo>
                  <a:lnTo>
                    <a:pt x="12" y="137"/>
                  </a:lnTo>
                  <a:lnTo>
                    <a:pt x="2" y="135"/>
                  </a:lnTo>
                  <a:lnTo>
                    <a:pt x="2" y="133"/>
                  </a:lnTo>
                  <a:lnTo>
                    <a:pt x="2" y="123"/>
                  </a:lnTo>
                  <a:lnTo>
                    <a:pt x="0" y="123"/>
                  </a:lnTo>
                  <a:lnTo>
                    <a:pt x="5" y="116"/>
                  </a:lnTo>
                  <a:lnTo>
                    <a:pt x="0" y="114"/>
                  </a:lnTo>
                  <a:lnTo>
                    <a:pt x="0" y="111"/>
                  </a:lnTo>
                  <a:lnTo>
                    <a:pt x="5" y="109"/>
                  </a:lnTo>
                  <a:lnTo>
                    <a:pt x="10" y="107"/>
                  </a:lnTo>
                  <a:lnTo>
                    <a:pt x="10" y="102"/>
                  </a:lnTo>
                  <a:lnTo>
                    <a:pt x="12" y="102"/>
                  </a:lnTo>
                  <a:lnTo>
                    <a:pt x="7" y="97"/>
                  </a:lnTo>
                  <a:lnTo>
                    <a:pt x="10" y="95"/>
                  </a:lnTo>
                  <a:lnTo>
                    <a:pt x="10" y="90"/>
                  </a:lnTo>
                  <a:lnTo>
                    <a:pt x="10" y="85"/>
                  </a:lnTo>
                  <a:lnTo>
                    <a:pt x="10" y="85"/>
                  </a:lnTo>
                  <a:lnTo>
                    <a:pt x="12" y="83"/>
                  </a:lnTo>
                  <a:lnTo>
                    <a:pt x="17" y="85"/>
                  </a:lnTo>
                  <a:lnTo>
                    <a:pt x="19" y="88"/>
                  </a:lnTo>
                  <a:lnTo>
                    <a:pt x="24" y="88"/>
                  </a:lnTo>
                  <a:lnTo>
                    <a:pt x="26" y="85"/>
                  </a:lnTo>
                  <a:lnTo>
                    <a:pt x="31" y="85"/>
                  </a:lnTo>
                  <a:lnTo>
                    <a:pt x="36" y="88"/>
                  </a:lnTo>
                  <a:lnTo>
                    <a:pt x="36" y="92"/>
                  </a:lnTo>
                  <a:lnTo>
                    <a:pt x="38" y="92"/>
                  </a:lnTo>
                  <a:lnTo>
                    <a:pt x="40" y="90"/>
                  </a:lnTo>
                  <a:lnTo>
                    <a:pt x="47" y="90"/>
                  </a:lnTo>
                  <a:lnTo>
                    <a:pt x="50" y="85"/>
                  </a:lnTo>
                  <a:lnTo>
                    <a:pt x="52" y="83"/>
                  </a:lnTo>
                  <a:lnTo>
                    <a:pt x="54" y="81"/>
                  </a:lnTo>
                  <a:lnTo>
                    <a:pt x="52" y="78"/>
                  </a:lnTo>
                  <a:lnTo>
                    <a:pt x="59" y="73"/>
                  </a:lnTo>
                  <a:lnTo>
                    <a:pt x="69" y="73"/>
                  </a:lnTo>
                  <a:lnTo>
                    <a:pt x="69" y="71"/>
                  </a:lnTo>
                  <a:lnTo>
                    <a:pt x="73" y="66"/>
                  </a:lnTo>
                  <a:lnTo>
                    <a:pt x="76" y="66"/>
                  </a:lnTo>
                  <a:lnTo>
                    <a:pt x="78" y="62"/>
                  </a:lnTo>
                  <a:lnTo>
                    <a:pt x="78" y="54"/>
                  </a:lnTo>
                  <a:lnTo>
                    <a:pt x="83" y="50"/>
                  </a:lnTo>
                  <a:lnTo>
                    <a:pt x="83" y="45"/>
                  </a:lnTo>
                  <a:lnTo>
                    <a:pt x="80" y="43"/>
                  </a:lnTo>
                  <a:lnTo>
                    <a:pt x="80" y="40"/>
                  </a:lnTo>
                  <a:lnTo>
                    <a:pt x="83" y="40"/>
                  </a:lnTo>
                  <a:lnTo>
                    <a:pt x="85" y="38"/>
                  </a:lnTo>
                  <a:lnTo>
                    <a:pt x="92" y="36"/>
                  </a:lnTo>
                  <a:lnTo>
                    <a:pt x="95" y="36"/>
                  </a:lnTo>
                  <a:lnTo>
                    <a:pt x="99" y="31"/>
                  </a:lnTo>
                  <a:lnTo>
                    <a:pt x="107" y="28"/>
                  </a:lnTo>
                  <a:lnTo>
                    <a:pt x="109" y="33"/>
                  </a:lnTo>
                  <a:lnTo>
                    <a:pt x="116" y="31"/>
                  </a:lnTo>
                  <a:lnTo>
                    <a:pt x="116" y="33"/>
                  </a:lnTo>
                  <a:lnTo>
                    <a:pt x="123" y="31"/>
                  </a:lnTo>
                  <a:lnTo>
                    <a:pt x="128" y="33"/>
                  </a:lnTo>
                  <a:lnTo>
                    <a:pt x="130" y="38"/>
                  </a:lnTo>
                  <a:lnTo>
                    <a:pt x="135" y="38"/>
                  </a:lnTo>
                  <a:lnTo>
                    <a:pt x="137" y="33"/>
                  </a:lnTo>
                  <a:lnTo>
                    <a:pt x="142" y="33"/>
                  </a:lnTo>
                  <a:lnTo>
                    <a:pt x="147" y="40"/>
                  </a:lnTo>
                  <a:lnTo>
                    <a:pt x="149" y="43"/>
                  </a:lnTo>
                  <a:lnTo>
                    <a:pt x="159" y="40"/>
                  </a:lnTo>
                  <a:lnTo>
                    <a:pt x="163" y="38"/>
                  </a:lnTo>
                  <a:lnTo>
                    <a:pt x="166" y="33"/>
                  </a:lnTo>
                  <a:lnTo>
                    <a:pt x="168" y="33"/>
                  </a:lnTo>
                  <a:lnTo>
                    <a:pt x="170" y="31"/>
                  </a:lnTo>
                  <a:lnTo>
                    <a:pt x="173" y="33"/>
                  </a:lnTo>
                  <a:lnTo>
                    <a:pt x="175" y="36"/>
                  </a:lnTo>
                  <a:lnTo>
                    <a:pt x="182" y="36"/>
                  </a:lnTo>
                  <a:lnTo>
                    <a:pt x="182" y="33"/>
                  </a:lnTo>
                  <a:lnTo>
                    <a:pt x="180" y="31"/>
                  </a:lnTo>
                  <a:lnTo>
                    <a:pt x="180" y="28"/>
                  </a:lnTo>
                  <a:lnTo>
                    <a:pt x="185" y="26"/>
                  </a:lnTo>
                  <a:lnTo>
                    <a:pt x="187" y="24"/>
                  </a:lnTo>
                  <a:lnTo>
                    <a:pt x="189" y="24"/>
                  </a:lnTo>
                  <a:lnTo>
                    <a:pt x="189" y="26"/>
                  </a:lnTo>
                  <a:lnTo>
                    <a:pt x="194" y="26"/>
                  </a:lnTo>
                  <a:lnTo>
                    <a:pt x="199" y="21"/>
                  </a:lnTo>
                  <a:lnTo>
                    <a:pt x="196" y="14"/>
                  </a:lnTo>
                  <a:lnTo>
                    <a:pt x="199" y="12"/>
                  </a:lnTo>
                  <a:lnTo>
                    <a:pt x="201" y="10"/>
                  </a:lnTo>
                  <a:lnTo>
                    <a:pt x="201" y="2"/>
                  </a:lnTo>
                  <a:lnTo>
                    <a:pt x="203" y="0"/>
                  </a:lnTo>
                  <a:lnTo>
                    <a:pt x="211" y="0"/>
                  </a:lnTo>
                  <a:lnTo>
                    <a:pt x="213" y="2"/>
                  </a:lnTo>
                  <a:lnTo>
                    <a:pt x="218" y="5"/>
                  </a:lnTo>
                  <a:lnTo>
                    <a:pt x="218" y="7"/>
                  </a:lnTo>
                  <a:lnTo>
                    <a:pt x="218" y="12"/>
                  </a:lnTo>
                  <a:lnTo>
                    <a:pt x="218" y="17"/>
                  </a:lnTo>
                  <a:lnTo>
                    <a:pt x="222" y="17"/>
                  </a:lnTo>
                  <a:lnTo>
                    <a:pt x="222" y="21"/>
                  </a:lnTo>
                  <a:lnTo>
                    <a:pt x="222" y="26"/>
                  </a:lnTo>
                  <a:lnTo>
                    <a:pt x="222" y="31"/>
                  </a:lnTo>
                  <a:lnTo>
                    <a:pt x="225" y="40"/>
                  </a:lnTo>
                  <a:lnTo>
                    <a:pt x="227" y="45"/>
                  </a:lnTo>
                  <a:lnTo>
                    <a:pt x="227" y="47"/>
                  </a:lnTo>
                  <a:lnTo>
                    <a:pt x="232" y="50"/>
                  </a:lnTo>
                  <a:lnTo>
                    <a:pt x="237" y="50"/>
                  </a:lnTo>
                  <a:lnTo>
                    <a:pt x="241" y="47"/>
                  </a:lnTo>
                  <a:lnTo>
                    <a:pt x="241" y="45"/>
                  </a:lnTo>
                  <a:lnTo>
                    <a:pt x="248" y="40"/>
                  </a:lnTo>
                  <a:lnTo>
                    <a:pt x="253" y="38"/>
                  </a:lnTo>
                  <a:lnTo>
                    <a:pt x="253" y="33"/>
                  </a:lnTo>
                  <a:lnTo>
                    <a:pt x="258" y="31"/>
                  </a:lnTo>
                  <a:lnTo>
                    <a:pt x="258" y="31"/>
                  </a:lnTo>
                  <a:close/>
                </a:path>
              </a:pathLst>
            </a:custGeom>
            <a:grp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grpSp>
      <p:grpSp>
        <p:nvGrpSpPr>
          <p:cNvPr id="737" name="Group 736">
            <a:extLst>
              <a:ext uri="{FF2B5EF4-FFF2-40B4-BE49-F238E27FC236}">
                <a16:creationId xmlns:a16="http://schemas.microsoft.com/office/drawing/2014/main" xmlns="" id="{46CA997B-6876-4417-95EC-7FB2E4511F64}"/>
              </a:ext>
            </a:extLst>
          </p:cNvPr>
          <p:cNvGrpSpPr/>
          <p:nvPr/>
        </p:nvGrpSpPr>
        <p:grpSpPr>
          <a:xfrm>
            <a:off x="2828213" y="1302353"/>
            <a:ext cx="6783356" cy="4629337"/>
            <a:chOff x="4567910" y="1287190"/>
            <a:chExt cx="6785123" cy="4630544"/>
          </a:xfrm>
        </p:grpSpPr>
        <p:grpSp>
          <p:nvGrpSpPr>
            <p:cNvPr id="738" name="Group 737">
              <a:extLst>
                <a:ext uri="{FF2B5EF4-FFF2-40B4-BE49-F238E27FC236}">
                  <a16:creationId xmlns:a16="http://schemas.microsoft.com/office/drawing/2014/main" xmlns="" id="{A5DC0837-3B11-41AC-8721-9F5F7C2AE971}"/>
                </a:ext>
              </a:extLst>
            </p:cNvPr>
            <p:cNvGrpSpPr/>
            <p:nvPr/>
          </p:nvGrpSpPr>
          <p:grpSpPr>
            <a:xfrm>
              <a:off x="4567910" y="3164639"/>
              <a:ext cx="1287791" cy="1285078"/>
              <a:chOff x="4541369" y="3105557"/>
              <a:chExt cx="1287791" cy="1285078"/>
            </a:xfrm>
          </p:grpSpPr>
          <p:cxnSp>
            <p:nvCxnSpPr>
              <p:cNvPr id="749" name="Straight Connector 748">
                <a:extLst>
                  <a:ext uri="{FF2B5EF4-FFF2-40B4-BE49-F238E27FC236}">
                    <a16:creationId xmlns:a16="http://schemas.microsoft.com/office/drawing/2014/main" xmlns="" id="{639CADC6-B7F1-4376-BD8F-FB4082E708A9}"/>
                  </a:ext>
                </a:extLst>
              </p:cNvPr>
              <p:cNvCxnSpPr>
                <a:cxnSpLocks/>
              </p:cNvCxnSpPr>
              <p:nvPr/>
            </p:nvCxnSpPr>
            <p:spPr>
              <a:xfrm>
                <a:off x="4589829" y="3395405"/>
                <a:ext cx="1111870" cy="0"/>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50" name="TextBox 749">
                <a:extLst>
                  <a:ext uri="{FF2B5EF4-FFF2-40B4-BE49-F238E27FC236}">
                    <a16:creationId xmlns:a16="http://schemas.microsoft.com/office/drawing/2014/main" xmlns="" id="{0EF9CF6D-7A50-4463-ADD0-73A0B5D61923}"/>
                  </a:ext>
                </a:extLst>
              </p:cNvPr>
              <p:cNvSpPr txBox="1"/>
              <p:nvPr/>
            </p:nvSpPr>
            <p:spPr>
              <a:xfrm>
                <a:off x="4642828" y="3105557"/>
                <a:ext cx="1186332" cy="338554"/>
              </a:xfrm>
              <a:prstGeom prst="rect">
                <a:avLst/>
              </a:prstGeom>
              <a:noFill/>
            </p:spPr>
            <p:txBody>
              <a:bodyPr wrap="square" lIns="0" rtlCol="0">
                <a:spAutoFit/>
              </a:bodyPr>
              <a:lstStyle/>
              <a:p>
                <a:r>
                  <a:rPr lang="en-US" sz="1600" b="1">
                    <a:gradFill>
                      <a:gsLst>
                        <a:gs pos="0">
                          <a:schemeClr val="accent3"/>
                        </a:gs>
                        <a:gs pos="100000">
                          <a:schemeClr val="accent3"/>
                        </a:gs>
                      </a:gsLst>
                      <a:lin ang="5400000" scaled="1"/>
                    </a:gradFill>
                  </a:rPr>
                  <a:t>DACH</a:t>
                </a:r>
              </a:p>
            </p:txBody>
          </p:sp>
          <p:sp>
            <p:nvSpPr>
              <p:cNvPr id="751" name="TextBox 750">
                <a:extLst>
                  <a:ext uri="{FF2B5EF4-FFF2-40B4-BE49-F238E27FC236}">
                    <a16:creationId xmlns:a16="http://schemas.microsoft.com/office/drawing/2014/main" xmlns="" id="{1B18E714-51D0-4E32-9C86-49C0CB91B9CC}"/>
                  </a:ext>
                </a:extLst>
              </p:cNvPr>
              <p:cNvSpPr txBox="1"/>
              <p:nvPr/>
            </p:nvSpPr>
            <p:spPr>
              <a:xfrm>
                <a:off x="4541369" y="4113636"/>
                <a:ext cx="1241628" cy="276999"/>
              </a:xfrm>
              <a:prstGeom prst="rect">
                <a:avLst/>
              </a:prstGeom>
              <a:noFill/>
            </p:spPr>
            <p:txBody>
              <a:bodyPr wrap="square" lIns="0" rtlCol="0">
                <a:spAutoFit/>
              </a:bodyPr>
              <a:lstStyle/>
              <a:p>
                <a:endParaRPr lang="en-US" sz="1200">
                  <a:gradFill>
                    <a:gsLst>
                      <a:gs pos="0">
                        <a:schemeClr val="bg1"/>
                      </a:gs>
                      <a:gs pos="100000">
                        <a:schemeClr val="bg1"/>
                      </a:gs>
                    </a:gsLst>
                    <a:lin ang="5400000" scaled="1"/>
                  </a:gradFill>
                </a:endParaRPr>
              </a:p>
            </p:txBody>
          </p:sp>
        </p:grpSp>
        <p:grpSp>
          <p:nvGrpSpPr>
            <p:cNvPr id="739" name="Group 738">
              <a:extLst>
                <a:ext uri="{FF2B5EF4-FFF2-40B4-BE49-F238E27FC236}">
                  <a16:creationId xmlns:a16="http://schemas.microsoft.com/office/drawing/2014/main" xmlns="" id="{5D60E4A4-0676-4AA2-9460-27291E1B5048}"/>
                </a:ext>
              </a:extLst>
            </p:cNvPr>
            <p:cNvGrpSpPr/>
            <p:nvPr/>
          </p:nvGrpSpPr>
          <p:grpSpPr>
            <a:xfrm>
              <a:off x="9124705" y="4627314"/>
              <a:ext cx="2228328" cy="1290420"/>
              <a:chOff x="9229201" y="4537097"/>
              <a:chExt cx="2228328" cy="1290420"/>
            </a:xfrm>
          </p:grpSpPr>
          <p:cxnSp>
            <p:nvCxnSpPr>
              <p:cNvPr id="745" name="Straight Connector 744">
                <a:extLst>
                  <a:ext uri="{FF2B5EF4-FFF2-40B4-BE49-F238E27FC236}">
                    <a16:creationId xmlns:a16="http://schemas.microsoft.com/office/drawing/2014/main" xmlns="" id="{2C74831D-D7D8-44CA-BC7C-A07574DA24EF}"/>
                  </a:ext>
                </a:extLst>
              </p:cNvPr>
              <p:cNvCxnSpPr>
                <a:cxnSpLocks/>
              </p:cNvCxnSpPr>
              <p:nvPr/>
            </p:nvCxnSpPr>
            <p:spPr>
              <a:xfrm flipH="1">
                <a:off x="9229201" y="4827864"/>
                <a:ext cx="1241684" cy="0"/>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46" name="TextBox 745">
                <a:extLst>
                  <a:ext uri="{FF2B5EF4-FFF2-40B4-BE49-F238E27FC236}">
                    <a16:creationId xmlns:a16="http://schemas.microsoft.com/office/drawing/2014/main" xmlns="" id="{863D68A3-C3DE-4C43-95F5-6A0191D34C6F}"/>
                  </a:ext>
                </a:extLst>
              </p:cNvPr>
              <p:cNvSpPr txBox="1"/>
              <p:nvPr/>
            </p:nvSpPr>
            <p:spPr>
              <a:xfrm>
                <a:off x="10011200" y="4537097"/>
                <a:ext cx="1074109" cy="338554"/>
              </a:xfrm>
              <a:prstGeom prst="rect">
                <a:avLst/>
              </a:prstGeom>
              <a:noFill/>
            </p:spPr>
            <p:txBody>
              <a:bodyPr wrap="square" lIns="0" rtlCol="0">
                <a:spAutoFit/>
              </a:bodyPr>
              <a:lstStyle/>
              <a:p>
                <a:r>
                  <a:rPr lang="en-US" sz="1600" b="1">
                    <a:gradFill>
                      <a:gsLst>
                        <a:gs pos="0">
                          <a:schemeClr val="accent3"/>
                        </a:gs>
                        <a:gs pos="100000">
                          <a:schemeClr val="accent3"/>
                        </a:gs>
                      </a:gsLst>
                      <a:lin ang="5400000" scaled="1"/>
                    </a:gradFill>
                  </a:rPr>
                  <a:t>SEA</a:t>
                </a:r>
              </a:p>
            </p:txBody>
          </p:sp>
          <p:cxnSp>
            <p:nvCxnSpPr>
              <p:cNvPr id="747" name="Straight Connector 746">
                <a:extLst>
                  <a:ext uri="{FF2B5EF4-FFF2-40B4-BE49-F238E27FC236}">
                    <a16:creationId xmlns:a16="http://schemas.microsoft.com/office/drawing/2014/main" xmlns="" id="{51169B9B-1B2D-41E7-8D31-8BDB4149985A}"/>
                  </a:ext>
                </a:extLst>
              </p:cNvPr>
              <p:cNvCxnSpPr>
                <a:cxnSpLocks/>
              </p:cNvCxnSpPr>
              <p:nvPr/>
            </p:nvCxnSpPr>
            <p:spPr>
              <a:xfrm flipH="1">
                <a:off x="9256394" y="5779641"/>
                <a:ext cx="2003099" cy="0"/>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48" name="TextBox 747">
                <a:extLst>
                  <a:ext uri="{FF2B5EF4-FFF2-40B4-BE49-F238E27FC236}">
                    <a16:creationId xmlns:a16="http://schemas.microsoft.com/office/drawing/2014/main" xmlns="" id="{F4A842CF-76F4-41D7-AF42-AA4FA241B2A8}"/>
                  </a:ext>
                </a:extLst>
              </p:cNvPr>
              <p:cNvSpPr txBox="1"/>
              <p:nvPr/>
            </p:nvSpPr>
            <p:spPr>
              <a:xfrm>
                <a:off x="10038393" y="5488875"/>
                <a:ext cx="1419136" cy="338642"/>
              </a:xfrm>
              <a:prstGeom prst="rect">
                <a:avLst/>
              </a:prstGeom>
              <a:noFill/>
            </p:spPr>
            <p:txBody>
              <a:bodyPr wrap="square" lIns="0" rtlCol="0">
                <a:spAutoFit/>
              </a:bodyPr>
              <a:lstStyle/>
              <a:p>
                <a:r>
                  <a:rPr lang="en-US" sz="1600" b="1">
                    <a:gradFill>
                      <a:gsLst>
                        <a:gs pos="0">
                          <a:schemeClr val="accent3"/>
                        </a:gs>
                        <a:gs pos="100000">
                          <a:schemeClr val="accent3"/>
                        </a:gs>
                      </a:gsLst>
                      <a:lin ang="5400000" scaled="1"/>
                    </a:gradFill>
                  </a:rPr>
                  <a:t>AUSTRALIA</a:t>
                </a:r>
              </a:p>
            </p:txBody>
          </p:sp>
        </p:grpSp>
        <p:sp>
          <p:nvSpPr>
            <p:cNvPr id="740" name="TextBox 739">
              <a:extLst>
                <a:ext uri="{FF2B5EF4-FFF2-40B4-BE49-F238E27FC236}">
                  <a16:creationId xmlns:a16="http://schemas.microsoft.com/office/drawing/2014/main" xmlns="" id="{C110ED2F-6F04-4A83-9D46-D4CC2BD30E06}"/>
                </a:ext>
              </a:extLst>
            </p:cNvPr>
            <p:cNvSpPr txBox="1"/>
            <p:nvPr/>
          </p:nvSpPr>
          <p:spPr>
            <a:xfrm>
              <a:off x="6092976" y="1287190"/>
              <a:ext cx="1719323" cy="277071"/>
            </a:xfrm>
            <a:prstGeom prst="rect">
              <a:avLst/>
            </a:prstGeom>
            <a:noFill/>
          </p:spPr>
          <p:txBody>
            <a:bodyPr wrap="square" lIns="0" rtlCol="0">
              <a:spAutoFit/>
            </a:bodyPr>
            <a:lstStyle/>
            <a:p>
              <a:endParaRPr lang="en-US" sz="1200">
                <a:gradFill>
                  <a:gsLst>
                    <a:gs pos="0">
                      <a:schemeClr val="bg1"/>
                    </a:gs>
                    <a:gs pos="100000">
                      <a:schemeClr val="bg1"/>
                    </a:gs>
                  </a:gsLst>
                  <a:lin ang="5400000" scaled="1"/>
                </a:gradFill>
              </a:endParaRPr>
            </a:p>
          </p:txBody>
        </p:sp>
        <p:grpSp>
          <p:nvGrpSpPr>
            <p:cNvPr id="741" name="Group 740">
              <a:extLst>
                <a:ext uri="{FF2B5EF4-FFF2-40B4-BE49-F238E27FC236}">
                  <a16:creationId xmlns:a16="http://schemas.microsoft.com/office/drawing/2014/main" xmlns="" id="{778CF2BF-73CC-4481-A8D4-1473FD5B9E0F}"/>
                </a:ext>
              </a:extLst>
            </p:cNvPr>
            <p:cNvGrpSpPr/>
            <p:nvPr/>
          </p:nvGrpSpPr>
          <p:grpSpPr>
            <a:xfrm>
              <a:off x="5500882" y="1887973"/>
              <a:ext cx="2143613" cy="1332821"/>
              <a:chOff x="5500882" y="1887973"/>
              <a:chExt cx="2143613" cy="1332821"/>
            </a:xfrm>
          </p:grpSpPr>
          <p:cxnSp>
            <p:nvCxnSpPr>
              <p:cNvPr id="742" name="Straight Connector 741">
                <a:extLst>
                  <a:ext uri="{FF2B5EF4-FFF2-40B4-BE49-F238E27FC236}">
                    <a16:creationId xmlns:a16="http://schemas.microsoft.com/office/drawing/2014/main" xmlns="" id="{C68B04B5-3EC4-4B73-BA5C-1F57C2C657F1}"/>
                  </a:ext>
                </a:extLst>
              </p:cNvPr>
              <p:cNvCxnSpPr>
                <a:cxnSpLocks/>
              </p:cNvCxnSpPr>
              <p:nvPr/>
            </p:nvCxnSpPr>
            <p:spPr>
              <a:xfrm>
                <a:off x="5511230" y="2192670"/>
                <a:ext cx="0" cy="1028124"/>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43" name="TextBox 742">
                <a:extLst>
                  <a:ext uri="{FF2B5EF4-FFF2-40B4-BE49-F238E27FC236}">
                    <a16:creationId xmlns:a16="http://schemas.microsoft.com/office/drawing/2014/main" xmlns="" id="{2C01726F-6B45-46B3-B859-97F885715E66}"/>
                  </a:ext>
                </a:extLst>
              </p:cNvPr>
              <p:cNvSpPr txBox="1"/>
              <p:nvPr/>
            </p:nvSpPr>
            <p:spPr>
              <a:xfrm>
                <a:off x="5516709" y="1887973"/>
                <a:ext cx="2127786" cy="338554"/>
              </a:xfrm>
              <a:prstGeom prst="rect">
                <a:avLst/>
              </a:prstGeom>
              <a:noFill/>
            </p:spPr>
            <p:txBody>
              <a:bodyPr wrap="square" lIns="0" rtlCol="0">
                <a:spAutoFit/>
              </a:bodyPr>
              <a:lstStyle/>
              <a:p>
                <a:r>
                  <a:rPr lang="en-US" sz="1600" b="1">
                    <a:gradFill>
                      <a:gsLst>
                        <a:gs pos="0">
                          <a:schemeClr val="accent3"/>
                        </a:gs>
                        <a:gs pos="100000">
                          <a:schemeClr val="accent3"/>
                        </a:gs>
                      </a:gsLst>
                      <a:lin ang="5400000" scaled="1"/>
                    </a:gradFill>
                  </a:rPr>
                  <a:t>UNITED KINGDOM</a:t>
                </a:r>
              </a:p>
            </p:txBody>
          </p:sp>
          <p:cxnSp>
            <p:nvCxnSpPr>
              <p:cNvPr id="744" name="Straight Connector 743">
                <a:extLst>
                  <a:ext uri="{FF2B5EF4-FFF2-40B4-BE49-F238E27FC236}">
                    <a16:creationId xmlns:a16="http://schemas.microsoft.com/office/drawing/2014/main" xmlns="" id="{6A9211E5-2995-4F68-9599-4F86D4DFA79E}"/>
                  </a:ext>
                </a:extLst>
              </p:cNvPr>
              <p:cNvCxnSpPr>
                <a:cxnSpLocks/>
              </p:cNvCxnSpPr>
              <p:nvPr/>
            </p:nvCxnSpPr>
            <p:spPr>
              <a:xfrm>
                <a:off x="5500882" y="2192670"/>
                <a:ext cx="1943100" cy="0"/>
              </a:xfrm>
              <a:prstGeom prst="line">
                <a:avLst/>
              </a:prstGeom>
              <a:ln w="19050">
                <a:solidFill>
                  <a:schemeClr val="accent3"/>
                </a:solidFill>
                <a:tailEnd type="none" w="lg" len="lg"/>
              </a:ln>
            </p:spPr>
            <p:style>
              <a:lnRef idx="1">
                <a:schemeClr val="accent1"/>
              </a:lnRef>
              <a:fillRef idx="0">
                <a:schemeClr val="accent1"/>
              </a:fillRef>
              <a:effectRef idx="0">
                <a:schemeClr val="accent1"/>
              </a:effectRef>
              <a:fontRef idx="minor">
                <a:schemeClr val="tx1"/>
              </a:fontRef>
            </p:style>
          </p:cxnSp>
        </p:grpSp>
      </p:grpSp>
      <p:cxnSp>
        <p:nvCxnSpPr>
          <p:cNvPr id="756" name="Straight Connector 755">
            <a:extLst>
              <a:ext uri="{FF2B5EF4-FFF2-40B4-BE49-F238E27FC236}">
                <a16:creationId xmlns:a16="http://schemas.microsoft.com/office/drawing/2014/main" xmlns="" id="{F9500AB1-A8D2-49FE-80A3-3B8441ADB4BC}"/>
              </a:ext>
            </a:extLst>
          </p:cNvPr>
          <p:cNvCxnSpPr>
            <a:cxnSpLocks/>
          </p:cNvCxnSpPr>
          <p:nvPr/>
        </p:nvCxnSpPr>
        <p:spPr>
          <a:xfrm flipV="1">
            <a:off x="5847169" y="4406540"/>
            <a:ext cx="0" cy="599015"/>
          </a:xfrm>
          <a:prstGeom prst="line">
            <a:avLst/>
          </a:prstGeom>
          <a:ln w="19050">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sp>
        <p:nvSpPr>
          <p:cNvPr id="757" name="TextBox 756">
            <a:extLst>
              <a:ext uri="{FF2B5EF4-FFF2-40B4-BE49-F238E27FC236}">
                <a16:creationId xmlns:a16="http://schemas.microsoft.com/office/drawing/2014/main" xmlns="" id="{48FDC91B-9721-4399-B7E5-B1D5D4592527}"/>
              </a:ext>
            </a:extLst>
          </p:cNvPr>
          <p:cNvSpPr txBox="1"/>
          <p:nvPr/>
        </p:nvSpPr>
        <p:spPr>
          <a:xfrm>
            <a:off x="5167358" y="4703845"/>
            <a:ext cx="1073829" cy="338466"/>
          </a:xfrm>
          <a:prstGeom prst="rect">
            <a:avLst/>
          </a:prstGeom>
          <a:noFill/>
        </p:spPr>
        <p:txBody>
          <a:bodyPr wrap="square" lIns="0" rtlCol="0">
            <a:spAutoFit/>
          </a:bodyPr>
          <a:lstStyle/>
          <a:p>
            <a:r>
              <a:rPr lang="en-US" sz="1600" b="1">
                <a:gradFill>
                  <a:gsLst>
                    <a:gs pos="0">
                      <a:schemeClr val="accent3"/>
                    </a:gs>
                    <a:gs pos="100000">
                      <a:schemeClr val="accent3"/>
                    </a:gs>
                  </a:gsLst>
                  <a:lin ang="5400000" scaled="1"/>
                </a:gradFill>
              </a:rPr>
              <a:t>INDIA</a:t>
            </a:r>
          </a:p>
        </p:txBody>
      </p:sp>
      <p:cxnSp>
        <p:nvCxnSpPr>
          <p:cNvPr id="758" name="Straight Connector 757">
            <a:extLst>
              <a:ext uri="{FF2B5EF4-FFF2-40B4-BE49-F238E27FC236}">
                <a16:creationId xmlns:a16="http://schemas.microsoft.com/office/drawing/2014/main" xmlns="" id="{AEF00516-52D4-4F17-A512-A3B505550E92}"/>
              </a:ext>
            </a:extLst>
          </p:cNvPr>
          <p:cNvCxnSpPr>
            <a:cxnSpLocks/>
          </p:cNvCxnSpPr>
          <p:nvPr/>
        </p:nvCxnSpPr>
        <p:spPr>
          <a:xfrm flipH="1">
            <a:off x="5131021" y="4994292"/>
            <a:ext cx="722202" cy="0"/>
          </a:xfrm>
          <a:prstGeom prst="line">
            <a:avLst/>
          </a:prstGeom>
          <a:ln w="1905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59" name="Laos">
            <a:extLst>
              <a:ext uri="{FF2B5EF4-FFF2-40B4-BE49-F238E27FC236}">
                <a16:creationId xmlns:a16="http://schemas.microsoft.com/office/drawing/2014/main" xmlns="" id="{CA22E9AA-E7E8-4940-AC57-AB1B86B4FF25}"/>
              </a:ext>
            </a:extLst>
          </p:cNvPr>
          <p:cNvSpPr>
            <a:spLocks/>
          </p:cNvSpPr>
          <p:nvPr/>
        </p:nvSpPr>
        <p:spPr bwMode="auto">
          <a:xfrm>
            <a:off x="6385052" y="4356978"/>
            <a:ext cx="208938" cy="242230"/>
          </a:xfrm>
          <a:custGeom>
            <a:avLst/>
            <a:gdLst>
              <a:gd name="T0" fmla="*/ 26 w 182"/>
              <a:gd name="T1" fmla="*/ 28 h 211"/>
              <a:gd name="T2" fmla="*/ 33 w 182"/>
              <a:gd name="T3" fmla="*/ 24 h 211"/>
              <a:gd name="T4" fmla="*/ 31 w 182"/>
              <a:gd name="T5" fmla="*/ 5 h 211"/>
              <a:gd name="T6" fmla="*/ 43 w 182"/>
              <a:gd name="T7" fmla="*/ 0 h 211"/>
              <a:gd name="T8" fmla="*/ 57 w 182"/>
              <a:gd name="T9" fmla="*/ 12 h 211"/>
              <a:gd name="T10" fmla="*/ 59 w 182"/>
              <a:gd name="T11" fmla="*/ 24 h 211"/>
              <a:gd name="T12" fmla="*/ 81 w 182"/>
              <a:gd name="T13" fmla="*/ 38 h 211"/>
              <a:gd name="T14" fmla="*/ 97 w 182"/>
              <a:gd name="T15" fmla="*/ 38 h 211"/>
              <a:gd name="T16" fmla="*/ 107 w 182"/>
              <a:gd name="T17" fmla="*/ 47 h 211"/>
              <a:gd name="T18" fmla="*/ 114 w 182"/>
              <a:gd name="T19" fmla="*/ 54 h 211"/>
              <a:gd name="T20" fmla="*/ 104 w 182"/>
              <a:gd name="T21" fmla="*/ 69 h 211"/>
              <a:gd name="T22" fmla="*/ 90 w 182"/>
              <a:gd name="T23" fmla="*/ 71 h 211"/>
              <a:gd name="T24" fmla="*/ 92 w 182"/>
              <a:gd name="T25" fmla="*/ 83 h 211"/>
              <a:gd name="T26" fmla="*/ 102 w 182"/>
              <a:gd name="T27" fmla="*/ 92 h 211"/>
              <a:gd name="T28" fmla="*/ 118 w 182"/>
              <a:gd name="T29" fmla="*/ 97 h 211"/>
              <a:gd name="T30" fmla="*/ 135 w 182"/>
              <a:gd name="T31" fmla="*/ 114 h 211"/>
              <a:gd name="T32" fmla="*/ 144 w 182"/>
              <a:gd name="T33" fmla="*/ 130 h 211"/>
              <a:gd name="T34" fmla="*/ 154 w 182"/>
              <a:gd name="T35" fmla="*/ 135 h 211"/>
              <a:gd name="T36" fmla="*/ 161 w 182"/>
              <a:gd name="T37" fmla="*/ 142 h 211"/>
              <a:gd name="T38" fmla="*/ 166 w 182"/>
              <a:gd name="T39" fmla="*/ 149 h 211"/>
              <a:gd name="T40" fmla="*/ 175 w 182"/>
              <a:gd name="T41" fmla="*/ 154 h 211"/>
              <a:gd name="T42" fmla="*/ 178 w 182"/>
              <a:gd name="T43" fmla="*/ 159 h 211"/>
              <a:gd name="T44" fmla="*/ 182 w 182"/>
              <a:gd name="T45" fmla="*/ 168 h 211"/>
              <a:gd name="T46" fmla="*/ 178 w 182"/>
              <a:gd name="T47" fmla="*/ 185 h 211"/>
              <a:gd name="T48" fmla="*/ 175 w 182"/>
              <a:gd name="T49" fmla="*/ 196 h 211"/>
              <a:gd name="T50" fmla="*/ 163 w 182"/>
              <a:gd name="T51" fmla="*/ 192 h 211"/>
              <a:gd name="T52" fmla="*/ 149 w 182"/>
              <a:gd name="T53" fmla="*/ 194 h 211"/>
              <a:gd name="T54" fmla="*/ 154 w 182"/>
              <a:gd name="T55" fmla="*/ 208 h 211"/>
              <a:gd name="T56" fmla="*/ 144 w 182"/>
              <a:gd name="T57" fmla="*/ 201 h 211"/>
              <a:gd name="T58" fmla="*/ 130 w 182"/>
              <a:gd name="T59" fmla="*/ 194 h 211"/>
              <a:gd name="T60" fmla="*/ 135 w 182"/>
              <a:gd name="T61" fmla="*/ 182 h 211"/>
              <a:gd name="T62" fmla="*/ 135 w 182"/>
              <a:gd name="T63" fmla="*/ 170 h 211"/>
              <a:gd name="T64" fmla="*/ 130 w 182"/>
              <a:gd name="T65" fmla="*/ 159 h 211"/>
              <a:gd name="T66" fmla="*/ 123 w 182"/>
              <a:gd name="T67" fmla="*/ 156 h 211"/>
              <a:gd name="T68" fmla="*/ 116 w 182"/>
              <a:gd name="T69" fmla="*/ 144 h 211"/>
              <a:gd name="T70" fmla="*/ 116 w 182"/>
              <a:gd name="T71" fmla="*/ 130 h 211"/>
              <a:gd name="T72" fmla="*/ 109 w 182"/>
              <a:gd name="T73" fmla="*/ 116 h 211"/>
              <a:gd name="T74" fmla="*/ 85 w 182"/>
              <a:gd name="T75" fmla="*/ 102 h 211"/>
              <a:gd name="T76" fmla="*/ 64 w 182"/>
              <a:gd name="T77" fmla="*/ 114 h 211"/>
              <a:gd name="T78" fmla="*/ 48 w 182"/>
              <a:gd name="T79" fmla="*/ 104 h 211"/>
              <a:gd name="T80" fmla="*/ 36 w 182"/>
              <a:gd name="T81" fmla="*/ 114 h 211"/>
              <a:gd name="T82" fmla="*/ 29 w 182"/>
              <a:gd name="T83" fmla="*/ 97 h 211"/>
              <a:gd name="T84" fmla="*/ 29 w 182"/>
              <a:gd name="T85" fmla="*/ 85 h 211"/>
              <a:gd name="T86" fmla="*/ 29 w 182"/>
              <a:gd name="T87" fmla="*/ 71 h 211"/>
              <a:gd name="T88" fmla="*/ 14 w 182"/>
              <a:gd name="T89" fmla="*/ 73 h 211"/>
              <a:gd name="T90" fmla="*/ 12 w 182"/>
              <a:gd name="T91" fmla="*/ 57 h 211"/>
              <a:gd name="T92" fmla="*/ 0 w 182"/>
              <a:gd name="T93" fmla="*/ 50 h 211"/>
              <a:gd name="T94" fmla="*/ 10 w 182"/>
              <a:gd name="T95" fmla="*/ 40 h 211"/>
              <a:gd name="T96" fmla="*/ 10 w 182"/>
              <a:gd name="T97" fmla="*/ 28 h 211"/>
              <a:gd name="T98" fmla="*/ 21 w 182"/>
              <a:gd name="T99" fmla="*/ 2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2" h="211">
                <a:moveTo>
                  <a:pt x="21" y="24"/>
                </a:moveTo>
                <a:lnTo>
                  <a:pt x="24" y="26"/>
                </a:lnTo>
                <a:lnTo>
                  <a:pt x="26" y="28"/>
                </a:lnTo>
                <a:lnTo>
                  <a:pt x="31" y="28"/>
                </a:lnTo>
                <a:lnTo>
                  <a:pt x="36" y="28"/>
                </a:lnTo>
                <a:lnTo>
                  <a:pt x="33" y="24"/>
                </a:lnTo>
                <a:lnTo>
                  <a:pt x="33" y="17"/>
                </a:lnTo>
                <a:lnTo>
                  <a:pt x="31" y="12"/>
                </a:lnTo>
                <a:lnTo>
                  <a:pt x="31" y="5"/>
                </a:lnTo>
                <a:lnTo>
                  <a:pt x="36" y="2"/>
                </a:lnTo>
                <a:lnTo>
                  <a:pt x="36" y="0"/>
                </a:lnTo>
                <a:lnTo>
                  <a:pt x="43" y="0"/>
                </a:lnTo>
                <a:lnTo>
                  <a:pt x="45" y="2"/>
                </a:lnTo>
                <a:lnTo>
                  <a:pt x="52" y="7"/>
                </a:lnTo>
                <a:lnTo>
                  <a:pt x="57" y="12"/>
                </a:lnTo>
                <a:lnTo>
                  <a:pt x="59" y="14"/>
                </a:lnTo>
                <a:lnTo>
                  <a:pt x="62" y="19"/>
                </a:lnTo>
                <a:lnTo>
                  <a:pt x="59" y="24"/>
                </a:lnTo>
                <a:lnTo>
                  <a:pt x="66" y="31"/>
                </a:lnTo>
                <a:lnTo>
                  <a:pt x="71" y="38"/>
                </a:lnTo>
                <a:lnTo>
                  <a:pt x="81" y="38"/>
                </a:lnTo>
                <a:lnTo>
                  <a:pt x="85" y="40"/>
                </a:lnTo>
                <a:lnTo>
                  <a:pt x="90" y="38"/>
                </a:lnTo>
                <a:lnTo>
                  <a:pt x="97" y="38"/>
                </a:lnTo>
                <a:lnTo>
                  <a:pt x="102" y="40"/>
                </a:lnTo>
                <a:lnTo>
                  <a:pt x="107" y="43"/>
                </a:lnTo>
                <a:lnTo>
                  <a:pt x="107" y="47"/>
                </a:lnTo>
                <a:lnTo>
                  <a:pt x="107" y="50"/>
                </a:lnTo>
                <a:lnTo>
                  <a:pt x="114" y="52"/>
                </a:lnTo>
                <a:lnTo>
                  <a:pt x="114" y="54"/>
                </a:lnTo>
                <a:lnTo>
                  <a:pt x="111" y="57"/>
                </a:lnTo>
                <a:lnTo>
                  <a:pt x="107" y="66"/>
                </a:lnTo>
                <a:lnTo>
                  <a:pt x="104" y="69"/>
                </a:lnTo>
                <a:lnTo>
                  <a:pt x="102" y="69"/>
                </a:lnTo>
                <a:lnTo>
                  <a:pt x="95" y="71"/>
                </a:lnTo>
                <a:lnTo>
                  <a:pt x="90" y="71"/>
                </a:lnTo>
                <a:lnTo>
                  <a:pt x="92" y="76"/>
                </a:lnTo>
                <a:lnTo>
                  <a:pt x="97" y="80"/>
                </a:lnTo>
                <a:lnTo>
                  <a:pt x="92" y="83"/>
                </a:lnTo>
                <a:lnTo>
                  <a:pt x="95" y="85"/>
                </a:lnTo>
                <a:lnTo>
                  <a:pt x="97" y="85"/>
                </a:lnTo>
                <a:lnTo>
                  <a:pt x="102" y="92"/>
                </a:lnTo>
                <a:lnTo>
                  <a:pt x="109" y="92"/>
                </a:lnTo>
                <a:lnTo>
                  <a:pt x="114" y="97"/>
                </a:lnTo>
                <a:lnTo>
                  <a:pt x="118" y="97"/>
                </a:lnTo>
                <a:lnTo>
                  <a:pt x="126" y="104"/>
                </a:lnTo>
                <a:lnTo>
                  <a:pt x="130" y="107"/>
                </a:lnTo>
                <a:lnTo>
                  <a:pt x="135" y="114"/>
                </a:lnTo>
                <a:lnTo>
                  <a:pt x="135" y="118"/>
                </a:lnTo>
                <a:lnTo>
                  <a:pt x="142" y="125"/>
                </a:lnTo>
                <a:lnTo>
                  <a:pt x="144" y="130"/>
                </a:lnTo>
                <a:lnTo>
                  <a:pt x="147" y="133"/>
                </a:lnTo>
                <a:lnTo>
                  <a:pt x="152" y="133"/>
                </a:lnTo>
                <a:lnTo>
                  <a:pt x="154" y="135"/>
                </a:lnTo>
                <a:lnTo>
                  <a:pt x="156" y="140"/>
                </a:lnTo>
                <a:lnTo>
                  <a:pt x="159" y="142"/>
                </a:lnTo>
                <a:lnTo>
                  <a:pt x="161" y="142"/>
                </a:lnTo>
                <a:lnTo>
                  <a:pt x="163" y="144"/>
                </a:lnTo>
                <a:lnTo>
                  <a:pt x="163" y="147"/>
                </a:lnTo>
                <a:lnTo>
                  <a:pt x="166" y="149"/>
                </a:lnTo>
                <a:lnTo>
                  <a:pt x="170" y="149"/>
                </a:lnTo>
                <a:lnTo>
                  <a:pt x="173" y="154"/>
                </a:lnTo>
                <a:lnTo>
                  <a:pt x="175" y="154"/>
                </a:lnTo>
                <a:lnTo>
                  <a:pt x="180" y="151"/>
                </a:lnTo>
                <a:lnTo>
                  <a:pt x="180" y="156"/>
                </a:lnTo>
                <a:lnTo>
                  <a:pt x="178" y="159"/>
                </a:lnTo>
                <a:lnTo>
                  <a:pt x="178" y="166"/>
                </a:lnTo>
                <a:lnTo>
                  <a:pt x="178" y="168"/>
                </a:lnTo>
                <a:lnTo>
                  <a:pt x="182" y="168"/>
                </a:lnTo>
                <a:lnTo>
                  <a:pt x="182" y="173"/>
                </a:lnTo>
                <a:lnTo>
                  <a:pt x="175" y="178"/>
                </a:lnTo>
                <a:lnTo>
                  <a:pt x="178" y="185"/>
                </a:lnTo>
                <a:lnTo>
                  <a:pt x="178" y="187"/>
                </a:lnTo>
                <a:lnTo>
                  <a:pt x="180" y="194"/>
                </a:lnTo>
                <a:lnTo>
                  <a:pt x="175" y="196"/>
                </a:lnTo>
                <a:lnTo>
                  <a:pt x="170" y="196"/>
                </a:lnTo>
                <a:lnTo>
                  <a:pt x="166" y="194"/>
                </a:lnTo>
                <a:lnTo>
                  <a:pt x="163" y="192"/>
                </a:lnTo>
                <a:lnTo>
                  <a:pt x="161" y="189"/>
                </a:lnTo>
                <a:lnTo>
                  <a:pt x="154" y="192"/>
                </a:lnTo>
                <a:lnTo>
                  <a:pt x="149" y="194"/>
                </a:lnTo>
                <a:lnTo>
                  <a:pt x="154" y="199"/>
                </a:lnTo>
                <a:lnTo>
                  <a:pt x="154" y="204"/>
                </a:lnTo>
                <a:lnTo>
                  <a:pt x="154" y="208"/>
                </a:lnTo>
                <a:lnTo>
                  <a:pt x="154" y="211"/>
                </a:lnTo>
                <a:lnTo>
                  <a:pt x="147" y="208"/>
                </a:lnTo>
                <a:lnTo>
                  <a:pt x="144" y="201"/>
                </a:lnTo>
                <a:lnTo>
                  <a:pt x="137" y="201"/>
                </a:lnTo>
                <a:lnTo>
                  <a:pt x="135" y="199"/>
                </a:lnTo>
                <a:lnTo>
                  <a:pt x="130" y="194"/>
                </a:lnTo>
                <a:lnTo>
                  <a:pt x="133" y="194"/>
                </a:lnTo>
                <a:lnTo>
                  <a:pt x="135" y="189"/>
                </a:lnTo>
                <a:lnTo>
                  <a:pt x="135" y="182"/>
                </a:lnTo>
                <a:lnTo>
                  <a:pt x="135" y="178"/>
                </a:lnTo>
                <a:lnTo>
                  <a:pt x="135" y="175"/>
                </a:lnTo>
                <a:lnTo>
                  <a:pt x="135" y="170"/>
                </a:lnTo>
                <a:lnTo>
                  <a:pt x="137" y="166"/>
                </a:lnTo>
                <a:lnTo>
                  <a:pt x="135" y="163"/>
                </a:lnTo>
                <a:lnTo>
                  <a:pt x="130" y="159"/>
                </a:lnTo>
                <a:lnTo>
                  <a:pt x="133" y="156"/>
                </a:lnTo>
                <a:lnTo>
                  <a:pt x="128" y="156"/>
                </a:lnTo>
                <a:lnTo>
                  <a:pt x="123" y="156"/>
                </a:lnTo>
                <a:lnTo>
                  <a:pt x="118" y="149"/>
                </a:lnTo>
                <a:lnTo>
                  <a:pt x="114" y="147"/>
                </a:lnTo>
                <a:lnTo>
                  <a:pt x="116" y="144"/>
                </a:lnTo>
                <a:lnTo>
                  <a:pt x="116" y="137"/>
                </a:lnTo>
                <a:lnTo>
                  <a:pt x="114" y="133"/>
                </a:lnTo>
                <a:lnTo>
                  <a:pt x="116" y="130"/>
                </a:lnTo>
                <a:lnTo>
                  <a:pt x="116" y="125"/>
                </a:lnTo>
                <a:lnTo>
                  <a:pt x="114" y="121"/>
                </a:lnTo>
                <a:lnTo>
                  <a:pt x="109" y="116"/>
                </a:lnTo>
                <a:lnTo>
                  <a:pt x="100" y="109"/>
                </a:lnTo>
                <a:lnTo>
                  <a:pt x="95" y="104"/>
                </a:lnTo>
                <a:lnTo>
                  <a:pt x="85" y="102"/>
                </a:lnTo>
                <a:lnTo>
                  <a:pt x="78" y="102"/>
                </a:lnTo>
                <a:lnTo>
                  <a:pt x="74" y="111"/>
                </a:lnTo>
                <a:lnTo>
                  <a:pt x="64" y="114"/>
                </a:lnTo>
                <a:lnTo>
                  <a:pt x="59" y="109"/>
                </a:lnTo>
                <a:lnTo>
                  <a:pt x="55" y="109"/>
                </a:lnTo>
                <a:lnTo>
                  <a:pt x="48" y="104"/>
                </a:lnTo>
                <a:lnTo>
                  <a:pt x="40" y="109"/>
                </a:lnTo>
                <a:lnTo>
                  <a:pt x="40" y="114"/>
                </a:lnTo>
                <a:lnTo>
                  <a:pt x="36" y="114"/>
                </a:lnTo>
                <a:lnTo>
                  <a:pt x="29" y="116"/>
                </a:lnTo>
                <a:lnTo>
                  <a:pt x="29" y="107"/>
                </a:lnTo>
                <a:lnTo>
                  <a:pt x="29" y="97"/>
                </a:lnTo>
                <a:lnTo>
                  <a:pt x="26" y="92"/>
                </a:lnTo>
                <a:lnTo>
                  <a:pt x="29" y="90"/>
                </a:lnTo>
                <a:lnTo>
                  <a:pt x="29" y="85"/>
                </a:lnTo>
                <a:lnTo>
                  <a:pt x="26" y="80"/>
                </a:lnTo>
                <a:lnTo>
                  <a:pt x="29" y="76"/>
                </a:lnTo>
                <a:lnTo>
                  <a:pt x="29" y="71"/>
                </a:lnTo>
                <a:lnTo>
                  <a:pt x="21" y="71"/>
                </a:lnTo>
                <a:lnTo>
                  <a:pt x="17" y="76"/>
                </a:lnTo>
                <a:lnTo>
                  <a:pt x="14" y="73"/>
                </a:lnTo>
                <a:lnTo>
                  <a:pt x="10" y="69"/>
                </a:lnTo>
                <a:lnTo>
                  <a:pt x="14" y="66"/>
                </a:lnTo>
                <a:lnTo>
                  <a:pt x="12" y="57"/>
                </a:lnTo>
                <a:lnTo>
                  <a:pt x="7" y="52"/>
                </a:lnTo>
                <a:lnTo>
                  <a:pt x="3" y="54"/>
                </a:lnTo>
                <a:lnTo>
                  <a:pt x="0" y="50"/>
                </a:lnTo>
                <a:lnTo>
                  <a:pt x="3" y="43"/>
                </a:lnTo>
                <a:lnTo>
                  <a:pt x="5" y="43"/>
                </a:lnTo>
                <a:lnTo>
                  <a:pt x="10" y="40"/>
                </a:lnTo>
                <a:lnTo>
                  <a:pt x="7" y="36"/>
                </a:lnTo>
                <a:lnTo>
                  <a:pt x="10" y="33"/>
                </a:lnTo>
                <a:lnTo>
                  <a:pt x="10" y="28"/>
                </a:lnTo>
                <a:lnTo>
                  <a:pt x="17" y="28"/>
                </a:lnTo>
                <a:lnTo>
                  <a:pt x="21" y="24"/>
                </a:lnTo>
                <a:lnTo>
                  <a:pt x="21" y="2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60" name="Myanmar">
            <a:extLst>
              <a:ext uri="{FF2B5EF4-FFF2-40B4-BE49-F238E27FC236}">
                <a16:creationId xmlns:a16="http://schemas.microsoft.com/office/drawing/2014/main" xmlns="" id="{8204BA1B-6FF4-4BD8-B01B-8732AE95E7D8}"/>
              </a:ext>
            </a:extLst>
          </p:cNvPr>
          <p:cNvSpPr>
            <a:spLocks noEditPoints="1"/>
          </p:cNvSpPr>
          <p:nvPr/>
        </p:nvSpPr>
        <p:spPr bwMode="auto">
          <a:xfrm>
            <a:off x="6181855" y="4191664"/>
            <a:ext cx="230750" cy="513160"/>
          </a:xfrm>
          <a:custGeom>
            <a:avLst/>
            <a:gdLst>
              <a:gd name="T0" fmla="*/ 111 w 201"/>
              <a:gd name="T1" fmla="*/ 7 h 447"/>
              <a:gd name="T2" fmla="*/ 128 w 201"/>
              <a:gd name="T3" fmla="*/ 35 h 447"/>
              <a:gd name="T4" fmla="*/ 120 w 201"/>
              <a:gd name="T5" fmla="*/ 66 h 447"/>
              <a:gd name="T6" fmla="*/ 113 w 201"/>
              <a:gd name="T7" fmla="*/ 78 h 447"/>
              <a:gd name="T8" fmla="*/ 116 w 201"/>
              <a:gd name="T9" fmla="*/ 97 h 447"/>
              <a:gd name="T10" fmla="*/ 137 w 201"/>
              <a:gd name="T11" fmla="*/ 106 h 447"/>
              <a:gd name="T12" fmla="*/ 146 w 201"/>
              <a:gd name="T13" fmla="*/ 123 h 447"/>
              <a:gd name="T14" fmla="*/ 165 w 201"/>
              <a:gd name="T15" fmla="*/ 127 h 447"/>
              <a:gd name="T16" fmla="*/ 154 w 201"/>
              <a:gd name="T17" fmla="*/ 154 h 447"/>
              <a:gd name="T18" fmla="*/ 170 w 201"/>
              <a:gd name="T19" fmla="*/ 161 h 447"/>
              <a:gd name="T20" fmla="*/ 201 w 201"/>
              <a:gd name="T21" fmla="*/ 161 h 447"/>
              <a:gd name="T22" fmla="*/ 187 w 201"/>
              <a:gd name="T23" fmla="*/ 184 h 447"/>
              <a:gd name="T24" fmla="*/ 165 w 201"/>
              <a:gd name="T25" fmla="*/ 198 h 447"/>
              <a:gd name="T26" fmla="*/ 156 w 201"/>
              <a:gd name="T27" fmla="*/ 213 h 447"/>
              <a:gd name="T28" fmla="*/ 132 w 201"/>
              <a:gd name="T29" fmla="*/ 229 h 447"/>
              <a:gd name="T30" fmla="*/ 128 w 201"/>
              <a:gd name="T31" fmla="*/ 251 h 447"/>
              <a:gd name="T32" fmla="*/ 149 w 201"/>
              <a:gd name="T33" fmla="*/ 279 h 447"/>
              <a:gd name="T34" fmla="*/ 154 w 201"/>
              <a:gd name="T35" fmla="*/ 303 h 447"/>
              <a:gd name="T36" fmla="*/ 158 w 201"/>
              <a:gd name="T37" fmla="*/ 338 h 447"/>
              <a:gd name="T38" fmla="*/ 172 w 201"/>
              <a:gd name="T39" fmla="*/ 374 h 447"/>
              <a:gd name="T40" fmla="*/ 182 w 201"/>
              <a:gd name="T41" fmla="*/ 404 h 447"/>
              <a:gd name="T42" fmla="*/ 165 w 201"/>
              <a:gd name="T43" fmla="*/ 437 h 447"/>
              <a:gd name="T44" fmla="*/ 158 w 201"/>
              <a:gd name="T45" fmla="*/ 430 h 447"/>
              <a:gd name="T46" fmla="*/ 163 w 201"/>
              <a:gd name="T47" fmla="*/ 419 h 447"/>
              <a:gd name="T48" fmla="*/ 163 w 201"/>
              <a:gd name="T49" fmla="*/ 397 h 447"/>
              <a:gd name="T50" fmla="*/ 158 w 201"/>
              <a:gd name="T51" fmla="*/ 366 h 447"/>
              <a:gd name="T52" fmla="*/ 149 w 201"/>
              <a:gd name="T53" fmla="*/ 359 h 447"/>
              <a:gd name="T54" fmla="*/ 139 w 201"/>
              <a:gd name="T55" fmla="*/ 331 h 447"/>
              <a:gd name="T56" fmla="*/ 135 w 201"/>
              <a:gd name="T57" fmla="*/ 300 h 447"/>
              <a:gd name="T58" fmla="*/ 128 w 201"/>
              <a:gd name="T59" fmla="*/ 291 h 447"/>
              <a:gd name="T60" fmla="*/ 113 w 201"/>
              <a:gd name="T61" fmla="*/ 272 h 447"/>
              <a:gd name="T62" fmla="*/ 113 w 201"/>
              <a:gd name="T63" fmla="*/ 277 h 447"/>
              <a:gd name="T64" fmla="*/ 99 w 201"/>
              <a:gd name="T65" fmla="*/ 286 h 447"/>
              <a:gd name="T66" fmla="*/ 94 w 201"/>
              <a:gd name="T67" fmla="*/ 295 h 447"/>
              <a:gd name="T68" fmla="*/ 76 w 201"/>
              <a:gd name="T69" fmla="*/ 305 h 447"/>
              <a:gd name="T70" fmla="*/ 64 w 201"/>
              <a:gd name="T71" fmla="*/ 310 h 447"/>
              <a:gd name="T72" fmla="*/ 59 w 201"/>
              <a:gd name="T73" fmla="*/ 300 h 447"/>
              <a:gd name="T74" fmla="*/ 64 w 201"/>
              <a:gd name="T75" fmla="*/ 272 h 447"/>
              <a:gd name="T76" fmla="*/ 54 w 201"/>
              <a:gd name="T77" fmla="*/ 248 h 447"/>
              <a:gd name="T78" fmla="*/ 40 w 201"/>
              <a:gd name="T79" fmla="*/ 224 h 447"/>
              <a:gd name="T80" fmla="*/ 26 w 201"/>
              <a:gd name="T81" fmla="*/ 222 h 447"/>
              <a:gd name="T82" fmla="*/ 35 w 201"/>
              <a:gd name="T83" fmla="*/ 224 h 447"/>
              <a:gd name="T84" fmla="*/ 35 w 201"/>
              <a:gd name="T85" fmla="*/ 210 h 447"/>
              <a:gd name="T86" fmla="*/ 19 w 201"/>
              <a:gd name="T87" fmla="*/ 206 h 447"/>
              <a:gd name="T88" fmla="*/ 14 w 201"/>
              <a:gd name="T89" fmla="*/ 203 h 447"/>
              <a:gd name="T90" fmla="*/ 2 w 201"/>
              <a:gd name="T91" fmla="*/ 177 h 447"/>
              <a:gd name="T92" fmla="*/ 14 w 201"/>
              <a:gd name="T93" fmla="*/ 158 h 447"/>
              <a:gd name="T94" fmla="*/ 21 w 201"/>
              <a:gd name="T95" fmla="*/ 132 h 447"/>
              <a:gd name="T96" fmla="*/ 33 w 201"/>
              <a:gd name="T97" fmla="*/ 111 h 447"/>
              <a:gd name="T98" fmla="*/ 45 w 201"/>
              <a:gd name="T99" fmla="*/ 64 h 447"/>
              <a:gd name="T100" fmla="*/ 64 w 201"/>
              <a:gd name="T101" fmla="*/ 28 h 447"/>
              <a:gd name="T102" fmla="*/ 87 w 201"/>
              <a:gd name="T103" fmla="*/ 16 h 447"/>
              <a:gd name="T104" fmla="*/ 90 w 201"/>
              <a:gd name="T105" fmla="*/ 2 h 447"/>
              <a:gd name="T106" fmla="*/ 31 w 201"/>
              <a:gd name="T107" fmla="*/ 239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 h="447">
                <a:moveTo>
                  <a:pt x="90" y="2"/>
                </a:moveTo>
                <a:lnTo>
                  <a:pt x="94" y="0"/>
                </a:lnTo>
                <a:lnTo>
                  <a:pt x="99" y="2"/>
                </a:lnTo>
                <a:lnTo>
                  <a:pt x="102" y="0"/>
                </a:lnTo>
                <a:lnTo>
                  <a:pt x="109" y="0"/>
                </a:lnTo>
                <a:lnTo>
                  <a:pt x="111" y="7"/>
                </a:lnTo>
                <a:lnTo>
                  <a:pt x="116" y="9"/>
                </a:lnTo>
                <a:lnTo>
                  <a:pt x="116" y="16"/>
                </a:lnTo>
                <a:lnTo>
                  <a:pt x="120" y="16"/>
                </a:lnTo>
                <a:lnTo>
                  <a:pt x="125" y="21"/>
                </a:lnTo>
                <a:lnTo>
                  <a:pt x="125" y="28"/>
                </a:lnTo>
                <a:lnTo>
                  <a:pt x="128" y="35"/>
                </a:lnTo>
                <a:lnTo>
                  <a:pt x="128" y="42"/>
                </a:lnTo>
                <a:lnTo>
                  <a:pt x="128" y="52"/>
                </a:lnTo>
                <a:lnTo>
                  <a:pt x="128" y="56"/>
                </a:lnTo>
                <a:lnTo>
                  <a:pt x="125" y="59"/>
                </a:lnTo>
                <a:lnTo>
                  <a:pt x="123" y="61"/>
                </a:lnTo>
                <a:lnTo>
                  <a:pt x="120" y="66"/>
                </a:lnTo>
                <a:lnTo>
                  <a:pt x="120" y="66"/>
                </a:lnTo>
                <a:lnTo>
                  <a:pt x="118" y="68"/>
                </a:lnTo>
                <a:lnTo>
                  <a:pt x="120" y="73"/>
                </a:lnTo>
                <a:lnTo>
                  <a:pt x="118" y="75"/>
                </a:lnTo>
                <a:lnTo>
                  <a:pt x="116" y="75"/>
                </a:lnTo>
                <a:lnTo>
                  <a:pt x="113" y="78"/>
                </a:lnTo>
                <a:lnTo>
                  <a:pt x="111" y="83"/>
                </a:lnTo>
                <a:lnTo>
                  <a:pt x="113" y="85"/>
                </a:lnTo>
                <a:lnTo>
                  <a:pt x="111" y="87"/>
                </a:lnTo>
                <a:lnTo>
                  <a:pt x="111" y="92"/>
                </a:lnTo>
                <a:lnTo>
                  <a:pt x="113" y="92"/>
                </a:lnTo>
                <a:lnTo>
                  <a:pt x="116" y="97"/>
                </a:lnTo>
                <a:lnTo>
                  <a:pt x="118" y="99"/>
                </a:lnTo>
                <a:lnTo>
                  <a:pt x="118" y="104"/>
                </a:lnTo>
                <a:lnTo>
                  <a:pt x="120" y="109"/>
                </a:lnTo>
                <a:lnTo>
                  <a:pt x="125" y="106"/>
                </a:lnTo>
                <a:lnTo>
                  <a:pt x="137" y="104"/>
                </a:lnTo>
                <a:lnTo>
                  <a:pt x="137" y="106"/>
                </a:lnTo>
                <a:lnTo>
                  <a:pt x="135" y="109"/>
                </a:lnTo>
                <a:lnTo>
                  <a:pt x="139" y="111"/>
                </a:lnTo>
                <a:lnTo>
                  <a:pt x="144" y="111"/>
                </a:lnTo>
                <a:lnTo>
                  <a:pt x="144" y="113"/>
                </a:lnTo>
                <a:lnTo>
                  <a:pt x="144" y="118"/>
                </a:lnTo>
                <a:lnTo>
                  <a:pt x="146" y="123"/>
                </a:lnTo>
                <a:lnTo>
                  <a:pt x="151" y="123"/>
                </a:lnTo>
                <a:lnTo>
                  <a:pt x="151" y="125"/>
                </a:lnTo>
                <a:lnTo>
                  <a:pt x="154" y="127"/>
                </a:lnTo>
                <a:lnTo>
                  <a:pt x="154" y="127"/>
                </a:lnTo>
                <a:lnTo>
                  <a:pt x="161" y="125"/>
                </a:lnTo>
                <a:lnTo>
                  <a:pt x="165" y="127"/>
                </a:lnTo>
                <a:lnTo>
                  <a:pt x="165" y="132"/>
                </a:lnTo>
                <a:lnTo>
                  <a:pt x="163" y="135"/>
                </a:lnTo>
                <a:lnTo>
                  <a:pt x="163" y="139"/>
                </a:lnTo>
                <a:lnTo>
                  <a:pt x="158" y="146"/>
                </a:lnTo>
                <a:lnTo>
                  <a:pt x="154" y="151"/>
                </a:lnTo>
                <a:lnTo>
                  <a:pt x="154" y="154"/>
                </a:lnTo>
                <a:lnTo>
                  <a:pt x="158" y="151"/>
                </a:lnTo>
                <a:lnTo>
                  <a:pt x="165" y="154"/>
                </a:lnTo>
                <a:lnTo>
                  <a:pt x="165" y="154"/>
                </a:lnTo>
                <a:lnTo>
                  <a:pt x="170" y="151"/>
                </a:lnTo>
                <a:lnTo>
                  <a:pt x="172" y="156"/>
                </a:lnTo>
                <a:lnTo>
                  <a:pt x="170" y="161"/>
                </a:lnTo>
                <a:lnTo>
                  <a:pt x="172" y="165"/>
                </a:lnTo>
                <a:lnTo>
                  <a:pt x="177" y="168"/>
                </a:lnTo>
                <a:lnTo>
                  <a:pt x="180" y="165"/>
                </a:lnTo>
                <a:lnTo>
                  <a:pt x="184" y="165"/>
                </a:lnTo>
                <a:lnTo>
                  <a:pt x="196" y="161"/>
                </a:lnTo>
                <a:lnTo>
                  <a:pt x="201" y="161"/>
                </a:lnTo>
                <a:lnTo>
                  <a:pt x="198" y="165"/>
                </a:lnTo>
                <a:lnTo>
                  <a:pt x="194" y="172"/>
                </a:lnTo>
                <a:lnTo>
                  <a:pt x="187" y="172"/>
                </a:lnTo>
                <a:lnTo>
                  <a:pt x="187" y="177"/>
                </a:lnTo>
                <a:lnTo>
                  <a:pt x="184" y="180"/>
                </a:lnTo>
                <a:lnTo>
                  <a:pt x="187" y="184"/>
                </a:lnTo>
                <a:lnTo>
                  <a:pt x="182" y="187"/>
                </a:lnTo>
                <a:lnTo>
                  <a:pt x="180" y="187"/>
                </a:lnTo>
                <a:lnTo>
                  <a:pt x="177" y="194"/>
                </a:lnTo>
                <a:lnTo>
                  <a:pt x="170" y="194"/>
                </a:lnTo>
                <a:lnTo>
                  <a:pt x="165" y="196"/>
                </a:lnTo>
                <a:lnTo>
                  <a:pt x="165" y="198"/>
                </a:lnTo>
                <a:lnTo>
                  <a:pt x="168" y="201"/>
                </a:lnTo>
                <a:lnTo>
                  <a:pt x="165" y="203"/>
                </a:lnTo>
                <a:lnTo>
                  <a:pt x="161" y="203"/>
                </a:lnTo>
                <a:lnTo>
                  <a:pt x="158" y="206"/>
                </a:lnTo>
                <a:lnTo>
                  <a:pt x="156" y="210"/>
                </a:lnTo>
                <a:lnTo>
                  <a:pt x="156" y="213"/>
                </a:lnTo>
                <a:lnTo>
                  <a:pt x="151" y="213"/>
                </a:lnTo>
                <a:lnTo>
                  <a:pt x="146" y="217"/>
                </a:lnTo>
                <a:lnTo>
                  <a:pt x="137" y="215"/>
                </a:lnTo>
                <a:lnTo>
                  <a:pt x="135" y="220"/>
                </a:lnTo>
                <a:lnTo>
                  <a:pt x="135" y="227"/>
                </a:lnTo>
                <a:lnTo>
                  <a:pt x="132" y="229"/>
                </a:lnTo>
                <a:lnTo>
                  <a:pt x="132" y="236"/>
                </a:lnTo>
                <a:lnTo>
                  <a:pt x="132" y="241"/>
                </a:lnTo>
                <a:lnTo>
                  <a:pt x="130" y="243"/>
                </a:lnTo>
                <a:lnTo>
                  <a:pt x="123" y="246"/>
                </a:lnTo>
                <a:lnTo>
                  <a:pt x="123" y="248"/>
                </a:lnTo>
                <a:lnTo>
                  <a:pt x="128" y="251"/>
                </a:lnTo>
                <a:lnTo>
                  <a:pt x="130" y="255"/>
                </a:lnTo>
                <a:lnTo>
                  <a:pt x="135" y="260"/>
                </a:lnTo>
                <a:lnTo>
                  <a:pt x="135" y="262"/>
                </a:lnTo>
                <a:lnTo>
                  <a:pt x="142" y="267"/>
                </a:lnTo>
                <a:lnTo>
                  <a:pt x="146" y="279"/>
                </a:lnTo>
                <a:lnTo>
                  <a:pt x="149" y="279"/>
                </a:lnTo>
                <a:lnTo>
                  <a:pt x="154" y="286"/>
                </a:lnTo>
                <a:lnTo>
                  <a:pt x="154" y="291"/>
                </a:lnTo>
                <a:lnTo>
                  <a:pt x="158" y="293"/>
                </a:lnTo>
                <a:lnTo>
                  <a:pt x="158" y="298"/>
                </a:lnTo>
                <a:lnTo>
                  <a:pt x="154" y="300"/>
                </a:lnTo>
                <a:lnTo>
                  <a:pt x="154" y="303"/>
                </a:lnTo>
                <a:lnTo>
                  <a:pt x="156" y="314"/>
                </a:lnTo>
                <a:lnTo>
                  <a:pt x="154" y="317"/>
                </a:lnTo>
                <a:lnTo>
                  <a:pt x="149" y="319"/>
                </a:lnTo>
                <a:lnTo>
                  <a:pt x="154" y="329"/>
                </a:lnTo>
                <a:lnTo>
                  <a:pt x="154" y="331"/>
                </a:lnTo>
                <a:lnTo>
                  <a:pt x="158" y="338"/>
                </a:lnTo>
                <a:lnTo>
                  <a:pt x="165" y="345"/>
                </a:lnTo>
                <a:lnTo>
                  <a:pt x="172" y="350"/>
                </a:lnTo>
                <a:lnTo>
                  <a:pt x="175" y="359"/>
                </a:lnTo>
                <a:lnTo>
                  <a:pt x="172" y="364"/>
                </a:lnTo>
                <a:lnTo>
                  <a:pt x="175" y="369"/>
                </a:lnTo>
                <a:lnTo>
                  <a:pt x="172" y="374"/>
                </a:lnTo>
                <a:lnTo>
                  <a:pt x="177" y="376"/>
                </a:lnTo>
                <a:lnTo>
                  <a:pt x="177" y="383"/>
                </a:lnTo>
                <a:lnTo>
                  <a:pt x="180" y="385"/>
                </a:lnTo>
                <a:lnTo>
                  <a:pt x="180" y="392"/>
                </a:lnTo>
                <a:lnTo>
                  <a:pt x="182" y="397"/>
                </a:lnTo>
                <a:lnTo>
                  <a:pt x="182" y="404"/>
                </a:lnTo>
                <a:lnTo>
                  <a:pt x="180" y="407"/>
                </a:lnTo>
                <a:lnTo>
                  <a:pt x="172" y="421"/>
                </a:lnTo>
                <a:lnTo>
                  <a:pt x="168" y="423"/>
                </a:lnTo>
                <a:lnTo>
                  <a:pt x="168" y="430"/>
                </a:lnTo>
                <a:lnTo>
                  <a:pt x="165" y="433"/>
                </a:lnTo>
                <a:lnTo>
                  <a:pt x="165" y="437"/>
                </a:lnTo>
                <a:lnTo>
                  <a:pt x="165" y="435"/>
                </a:lnTo>
                <a:lnTo>
                  <a:pt x="163" y="440"/>
                </a:lnTo>
                <a:lnTo>
                  <a:pt x="163" y="447"/>
                </a:lnTo>
                <a:lnTo>
                  <a:pt x="161" y="440"/>
                </a:lnTo>
                <a:lnTo>
                  <a:pt x="161" y="435"/>
                </a:lnTo>
                <a:lnTo>
                  <a:pt x="158" y="430"/>
                </a:lnTo>
                <a:lnTo>
                  <a:pt x="158" y="428"/>
                </a:lnTo>
                <a:lnTo>
                  <a:pt x="161" y="430"/>
                </a:lnTo>
                <a:lnTo>
                  <a:pt x="161" y="428"/>
                </a:lnTo>
                <a:lnTo>
                  <a:pt x="163" y="423"/>
                </a:lnTo>
                <a:lnTo>
                  <a:pt x="163" y="421"/>
                </a:lnTo>
                <a:lnTo>
                  <a:pt x="163" y="419"/>
                </a:lnTo>
                <a:lnTo>
                  <a:pt x="163" y="414"/>
                </a:lnTo>
                <a:lnTo>
                  <a:pt x="165" y="411"/>
                </a:lnTo>
                <a:lnTo>
                  <a:pt x="165" y="409"/>
                </a:lnTo>
                <a:lnTo>
                  <a:pt x="163" y="404"/>
                </a:lnTo>
                <a:lnTo>
                  <a:pt x="168" y="402"/>
                </a:lnTo>
                <a:lnTo>
                  <a:pt x="163" y="397"/>
                </a:lnTo>
                <a:lnTo>
                  <a:pt x="161" y="395"/>
                </a:lnTo>
                <a:lnTo>
                  <a:pt x="161" y="388"/>
                </a:lnTo>
                <a:lnTo>
                  <a:pt x="163" y="385"/>
                </a:lnTo>
                <a:lnTo>
                  <a:pt x="161" y="383"/>
                </a:lnTo>
                <a:lnTo>
                  <a:pt x="158" y="381"/>
                </a:lnTo>
                <a:lnTo>
                  <a:pt x="158" y="366"/>
                </a:lnTo>
                <a:lnTo>
                  <a:pt x="156" y="364"/>
                </a:lnTo>
                <a:lnTo>
                  <a:pt x="154" y="359"/>
                </a:lnTo>
                <a:lnTo>
                  <a:pt x="151" y="355"/>
                </a:lnTo>
                <a:lnTo>
                  <a:pt x="149" y="362"/>
                </a:lnTo>
                <a:lnTo>
                  <a:pt x="149" y="362"/>
                </a:lnTo>
                <a:lnTo>
                  <a:pt x="149" y="359"/>
                </a:lnTo>
                <a:lnTo>
                  <a:pt x="146" y="355"/>
                </a:lnTo>
                <a:lnTo>
                  <a:pt x="146" y="345"/>
                </a:lnTo>
                <a:lnTo>
                  <a:pt x="144" y="340"/>
                </a:lnTo>
                <a:lnTo>
                  <a:pt x="144" y="336"/>
                </a:lnTo>
                <a:lnTo>
                  <a:pt x="144" y="333"/>
                </a:lnTo>
                <a:lnTo>
                  <a:pt x="139" y="331"/>
                </a:lnTo>
                <a:lnTo>
                  <a:pt x="139" y="324"/>
                </a:lnTo>
                <a:lnTo>
                  <a:pt x="137" y="324"/>
                </a:lnTo>
                <a:lnTo>
                  <a:pt x="137" y="307"/>
                </a:lnTo>
                <a:lnTo>
                  <a:pt x="132" y="305"/>
                </a:lnTo>
                <a:lnTo>
                  <a:pt x="132" y="300"/>
                </a:lnTo>
                <a:lnTo>
                  <a:pt x="135" y="300"/>
                </a:lnTo>
                <a:lnTo>
                  <a:pt x="135" y="298"/>
                </a:lnTo>
                <a:lnTo>
                  <a:pt x="132" y="291"/>
                </a:lnTo>
                <a:lnTo>
                  <a:pt x="132" y="291"/>
                </a:lnTo>
                <a:lnTo>
                  <a:pt x="132" y="288"/>
                </a:lnTo>
                <a:lnTo>
                  <a:pt x="132" y="291"/>
                </a:lnTo>
                <a:lnTo>
                  <a:pt x="128" y="291"/>
                </a:lnTo>
                <a:lnTo>
                  <a:pt x="125" y="291"/>
                </a:lnTo>
                <a:lnTo>
                  <a:pt x="123" y="286"/>
                </a:lnTo>
                <a:lnTo>
                  <a:pt x="120" y="284"/>
                </a:lnTo>
                <a:lnTo>
                  <a:pt x="116" y="274"/>
                </a:lnTo>
                <a:lnTo>
                  <a:pt x="116" y="272"/>
                </a:lnTo>
                <a:lnTo>
                  <a:pt x="113" y="272"/>
                </a:lnTo>
                <a:lnTo>
                  <a:pt x="113" y="269"/>
                </a:lnTo>
                <a:lnTo>
                  <a:pt x="109" y="267"/>
                </a:lnTo>
                <a:lnTo>
                  <a:pt x="113" y="269"/>
                </a:lnTo>
                <a:lnTo>
                  <a:pt x="111" y="272"/>
                </a:lnTo>
                <a:lnTo>
                  <a:pt x="111" y="274"/>
                </a:lnTo>
                <a:lnTo>
                  <a:pt x="113" y="277"/>
                </a:lnTo>
                <a:lnTo>
                  <a:pt x="113" y="281"/>
                </a:lnTo>
                <a:lnTo>
                  <a:pt x="111" y="284"/>
                </a:lnTo>
                <a:lnTo>
                  <a:pt x="111" y="286"/>
                </a:lnTo>
                <a:lnTo>
                  <a:pt x="106" y="291"/>
                </a:lnTo>
                <a:lnTo>
                  <a:pt x="102" y="291"/>
                </a:lnTo>
                <a:lnTo>
                  <a:pt x="99" y="286"/>
                </a:lnTo>
                <a:lnTo>
                  <a:pt x="99" y="286"/>
                </a:lnTo>
                <a:lnTo>
                  <a:pt x="99" y="291"/>
                </a:lnTo>
                <a:lnTo>
                  <a:pt x="99" y="291"/>
                </a:lnTo>
                <a:lnTo>
                  <a:pt x="104" y="293"/>
                </a:lnTo>
                <a:lnTo>
                  <a:pt x="99" y="295"/>
                </a:lnTo>
                <a:lnTo>
                  <a:pt x="94" y="295"/>
                </a:lnTo>
                <a:lnTo>
                  <a:pt x="92" y="293"/>
                </a:lnTo>
                <a:lnTo>
                  <a:pt x="92" y="298"/>
                </a:lnTo>
                <a:lnTo>
                  <a:pt x="83" y="305"/>
                </a:lnTo>
                <a:lnTo>
                  <a:pt x="78" y="303"/>
                </a:lnTo>
                <a:lnTo>
                  <a:pt x="78" y="305"/>
                </a:lnTo>
                <a:lnTo>
                  <a:pt x="76" y="305"/>
                </a:lnTo>
                <a:lnTo>
                  <a:pt x="76" y="303"/>
                </a:lnTo>
                <a:lnTo>
                  <a:pt x="76" y="305"/>
                </a:lnTo>
                <a:lnTo>
                  <a:pt x="73" y="305"/>
                </a:lnTo>
                <a:lnTo>
                  <a:pt x="71" y="303"/>
                </a:lnTo>
                <a:lnTo>
                  <a:pt x="64" y="305"/>
                </a:lnTo>
                <a:lnTo>
                  <a:pt x="64" y="310"/>
                </a:lnTo>
                <a:lnTo>
                  <a:pt x="61" y="310"/>
                </a:lnTo>
                <a:lnTo>
                  <a:pt x="61" y="303"/>
                </a:lnTo>
                <a:lnTo>
                  <a:pt x="66" y="298"/>
                </a:lnTo>
                <a:lnTo>
                  <a:pt x="66" y="291"/>
                </a:lnTo>
                <a:lnTo>
                  <a:pt x="64" y="298"/>
                </a:lnTo>
                <a:lnTo>
                  <a:pt x="59" y="300"/>
                </a:lnTo>
                <a:lnTo>
                  <a:pt x="57" y="307"/>
                </a:lnTo>
                <a:lnTo>
                  <a:pt x="57" y="305"/>
                </a:lnTo>
                <a:lnTo>
                  <a:pt x="57" y="303"/>
                </a:lnTo>
                <a:lnTo>
                  <a:pt x="54" y="298"/>
                </a:lnTo>
                <a:lnTo>
                  <a:pt x="59" y="277"/>
                </a:lnTo>
                <a:lnTo>
                  <a:pt x="64" y="272"/>
                </a:lnTo>
                <a:lnTo>
                  <a:pt x="61" y="269"/>
                </a:lnTo>
                <a:lnTo>
                  <a:pt x="57" y="260"/>
                </a:lnTo>
                <a:lnTo>
                  <a:pt x="57" y="253"/>
                </a:lnTo>
                <a:lnTo>
                  <a:pt x="54" y="251"/>
                </a:lnTo>
                <a:lnTo>
                  <a:pt x="54" y="248"/>
                </a:lnTo>
                <a:lnTo>
                  <a:pt x="54" y="248"/>
                </a:lnTo>
                <a:lnTo>
                  <a:pt x="52" y="246"/>
                </a:lnTo>
                <a:lnTo>
                  <a:pt x="50" y="239"/>
                </a:lnTo>
                <a:lnTo>
                  <a:pt x="47" y="236"/>
                </a:lnTo>
                <a:lnTo>
                  <a:pt x="45" y="232"/>
                </a:lnTo>
                <a:lnTo>
                  <a:pt x="45" y="227"/>
                </a:lnTo>
                <a:lnTo>
                  <a:pt x="40" y="224"/>
                </a:lnTo>
                <a:lnTo>
                  <a:pt x="42" y="229"/>
                </a:lnTo>
                <a:lnTo>
                  <a:pt x="42" y="236"/>
                </a:lnTo>
                <a:lnTo>
                  <a:pt x="35" y="234"/>
                </a:lnTo>
                <a:lnTo>
                  <a:pt x="31" y="229"/>
                </a:lnTo>
                <a:lnTo>
                  <a:pt x="31" y="227"/>
                </a:lnTo>
                <a:lnTo>
                  <a:pt x="26" y="222"/>
                </a:lnTo>
                <a:lnTo>
                  <a:pt x="26" y="220"/>
                </a:lnTo>
                <a:lnTo>
                  <a:pt x="31" y="220"/>
                </a:lnTo>
                <a:lnTo>
                  <a:pt x="31" y="224"/>
                </a:lnTo>
                <a:lnTo>
                  <a:pt x="35" y="224"/>
                </a:lnTo>
                <a:lnTo>
                  <a:pt x="35" y="224"/>
                </a:lnTo>
                <a:lnTo>
                  <a:pt x="35" y="224"/>
                </a:lnTo>
                <a:lnTo>
                  <a:pt x="33" y="220"/>
                </a:lnTo>
                <a:lnTo>
                  <a:pt x="35" y="217"/>
                </a:lnTo>
                <a:lnTo>
                  <a:pt x="38" y="220"/>
                </a:lnTo>
                <a:lnTo>
                  <a:pt x="40" y="220"/>
                </a:lnTo>
                <a:lnTo>
                  <a:pt x="40" y="215"/>
                </a:lnTo>
                <a:lnTo>
                  <a:pt x="35" y="210"/>
                </a:lnTo>
                <a:lnTo>
                  <a:pt x="28" y="208"/>
                </a:lnTo>
                <a:lnTo>
                  <a:pt x="28" y="206"/>
                </a:lnTo>
                <a:lnTo>
                  <a:pt x="24" y="206"/>
                </a:lnTo>
                <a:lnTo>
                  <a:pt x="21" y="201"/>
                </a:lnTo>
                <a:lnTo>
                  <a:pt x="21" y="206"/>
                </a:lnTo>
                <a:lnTo>
                  <a:pt x="19" y="206"/>
                </a:lnTo>
                <a:lnTo>
                  <a:pt x="16" y="203"/>
                </a:lnTo>
                <a:lnTo>
                  <a:pt x="21" y="198"/>
                </a:lnTo>
                <a:lnTo>
                  <a:pt x="16" y="201"/>
                </a:lnTo>
                <a:lnTo>
                  <a:pt x="14" y="196"/>
                </a:lnTo>
                <a:lnTo>
                  <a:pt x="14" y="198"/>
                </a:lnTo>
                <a:lnTo>
                  <a:pt x="14" y="203"/>
                </a:lnTo>
                <a:lnTo>
                  <a:pt x="5" y="194"/>
                </a:lnTo>
                <a:lnTo>
                  <a:pt x="5" y="189"/>
                </a:lnTo>
                <a:lnTo>
                  <a:pt x="2" y="184"/>
                </a:lnTo>
                <a:lnTo>
                  <a:pt x="2" y="184"/>
                </a:lnTo>
                <a:lnTo>
                  <a:pt x="0" y="182"/>
                </a:lnTo>
                <a:lnTo>
                  <a:pt x="2" y="177"/>
                </a:lnTo>
                <a:lnTo>
                  <a:pt x="7" y="172"/>
                </a:lnTo>
                <a:lnTo>
                  <a:pt x="7" y="175"/>
                </a:lnTo>
                <a:lnTo>
                  <a:pt x="9" y="168"/>
                </a:lnTo>
                <a:lnTo>
                  <a:pt x="9" y="161"/>
                </a:lnTo>
                <a:lnTo>
                  <a:pt x="12" y="156"/>
                </a:lnTo>
                <a:lnTo>
                  <a:pt x="14" y="158"/>
                </a:lnTo>
                <a:lnTo>
                  <a:pt x="16" y="156"/>
                </a:lnTo>
                <a:lnTo>
                  <a:pt x="19" y="149"/>
                </a:lnTo>
                <a:lnTo>
                  <a:pt x="16" y="144"/>
                </a:lnTo>
                <a:lnTo>
                  <a:pt x="19" y="139"/>
                </a:lnTo>
                <a:lnTo>
                  <a:pt x="16" y="132"/>
                </a:lnTo>
                <a:lnTo>
                  <a:pt x="21" y="132"/>
                </a:lnTo>
                <a:lnTo>
                  <a:pt x="21" y="125"/>
                </a:lnTo>
                <a:lnTo>
                  <a:pt x="21" y="120"/>
                </a:lnTo>
                <a:lnTo>
                  <a:pt x="19" y="109"/>
                </a:lnTo>
                <a:lnTo>
                  <a:pt x="24" y="109"/>
                </a:lnTo>
                <a:lnTo>
                  <a:pt x="28" y="111"/>
                </a:lnTo>
                <a:lnTo>
                  <a:pt x="33" y="111"/>
                </a:lnTo>
                <a:lnTo>
                  <a:pt x="38" y="101"/>
                </a:lnTo>
                <a:lnTo>
                  <a:pt x="40" y="92"/>
                </a:lnTo>
                <a:lnTo>
                  <a:pt x="45" y="80"/>
                </a:lnTo>
                <a:lnTo>
                  <a:pt x="40" y="78"/>
                </a:lnTo>
                <a:lnTo>
                  <a:pt x="40" y="75"/>
                </a:lnTo>
                <a:lnTo>
                  <a:pt x="45" y="64"/>
                </a:lnTo>
                <a:lnTo>
                  <a:pt x="47" y="54"/>
                </a:lnTo>
                <a:lnTo>
                  <a:pt x="45" y="52"/>
                </a:lnTo>
                <a:lnTo>
                  <a:pt x="47" y="47"/>
                </a:lnTo>
                <a:lnTo>
                  <a:pt x="54" y="35"/>
                </a:lnTo>
                <a:lnTo>
                  <a:pt x="59" y="33"/>
                </a:lnTo>
                <a:lnTo>
                  <a:pt x="64" y="28"/>
                </a:lnTo>
                <a:lnTo>
                  <a:pt x="66" y="21"/>
                </a:lnTo>
                <a:lnTo>
                  <a:pt x="73" y="19"/>
                </a:lnTo>
                <a:lnTo>
                  <a:pt x="80" y="14"/>
                </a:lnTo>
                <a:lnTo>
                  <a:pt x="85" y="19"/>
                </a:lnTo>
                <a:lnTo>
                  <a:pt x="90" y="21"/>
                </a:lnTo>
                <a:lnTo>
                  <a:pt x="87" y="16"/>
                </a:lnTo>
                <a:lnTo>
                  <a:pt x="87" y="9"/>
                </a:lnTo>
                <a:lnTo>
                  <a:pt x="92" y="7"/>
                </a:lnTo>
                <a:lnTo>
                  <a:pt x="92" y="2"/>
                </a:lnTo>
                <a:lnTo>
                  <a:pt x="90" y="2"/>
                </a:lnTo>
                <a:lnTo>
                  <a:pt x="90" y="2"/>
                </a:lnTo>
                <a:lnTo>
                  <a:pt x="90" y="2"/>
                </a:lnTo>
                <a:close/>
                <a:moveTo>
                  <a:pt x="31" y="239"/>
                </a:moveTo>
                <a:lnTo>
                  <a:pt x="31" y="241"/>
                </a:lnTo>
                <a:lnTo>
                  <a:pt x="35" y="243"/>
                </a:lnTo>
                <a:lnTo>
                  <a:pt x="38" y="239"/>
                </a:lnTo>
                <a:lnTo>
                  <a:pt x="33" y="236"/>
                </a:lnTo>
                <a:lnTo>
                  <a:pt x="31" y="239"/>
                </a:lnTo>
                <a:lnTo>
                  <a:pt x="31" y="239"/>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61" name="Cambodia">
            <a:extLst>
              <a:ext uri="{FF2B5EF4-FFF2-40B4-BE49-F238E27FC236}">
                <a16:creationId xmlns:a16="http://schemas.microsoft.com/office/drawing/2014/main" xmlns="" id="{4FE91505-04F7-43B9-AA1C-C40DD425F094}"/>
              </a:ext>
            </a:extLst>
          </p:cNvPr>
          <p:cNvSpPr>
            <a:spLocks/>
          </p:cNvSpPr>
          <p:nvPr/>
        </p:nvSpPr>
        <p:spPr bwMode="auto">
          <a:xfrm>
            <a:off x="6460821" y="4573952"/>
            <a:ext cx="136613" cy="117097"/>
          </a:xfrm>
          <a:custGeom>
            <a:avLst/>
            <a:gdLst>
              <a:gd name="T0" fmla="*/ 57 w 119"/>
              <a:gd name="T1" fmla="*/ 97 h 102"/>
              <a:gd name="T2" fmla="*/ 64 w 119"/>
              <a:gd name="T3" fmla="*/ 90 h 102"/>
              <a:gd name="T4" fmla="*/ 71 w 119"/>
              <a:gd name="T5" fmla="*/ 90 h 102"/>
              <a:gd name="T6" fmla="*/ 86 w 119"/>
              <a:gd name="T7" fmla="*/ 90 h 102"/>
              <a:gd name="T8" fmla="*/ 95 w 119"/>
              <a:gd name="T9" fmla="*/ 93 h 102"/>
              <a:gd name="T10" fmla="*/ 93 w 119"/>
              <a:gd name="T11" fmla="*/ 86 h 102"/>
              <a:gd name="T12" fmla="*/ 83 w 119"/>
              <a:gd name="T13" fmla="*/ 81 h 102"/>
              <a:gd name="T14" fmla="*/ 88 w 119"/>
              <a:gd name="T15" fmla="*/ 69 h 102"/>
              <a:gd name="T16" fmla="*/ 97 w 119"/>
              <a:gd name="T17" fmla="*/ 64 h 102"/>
              <a:gd name="T18" fmla="*/ 112 w 119"/>
              <a:gd name="T19" fmla="*/ 59 h 102"/>
              <a:gd name="T20" fmla="*/ 116 w 119"/>
              <a:gd name="T21" fmla="*/ 55 h 102"/>
              <a:gd name="T22" fmla="*/ 119 w 119"/>
              <a:gd name="T23" fmla="*/ 43 h 102"/>
              <a:gd name="T24" fmla="*/ 119 w 119"/>
              <a:gd name="T25" fmla="*/ 33 h 102"/>
              <a:gd name="T26" fmla="*/ 114 w 119"/>
              <a:gd name="T27" fmla="*/ 17 h 102"/>
              <a:gd name="T28" fmla="*/ 107 w 119"/>
              <a:gd name="T29" fmla="*/ 7 h 102"/>
              <a:gd name="T30" fmla="*/ 100 w 119"/>
              <a:gd name="T31" fmla="*/ 5 h 102"/>
              <a:gd name="T32" fmla="*/ 95 w 119"/>
              <a:gd name="T33" fmla="*/ 0 h 102"/>
              <a:gd name="T34" fmla="*/ 83 w 119"/>
              <a:gd name="T35" fmla="*/ 5 h 102"/>
              <a:gd name="T36" fmla="*/ 88 w 119"/>
              <a:gd name="T37" fmla="*/ 15 h 102"/>
              <a:gd name="T38" fmla="*/ 88 w 119"/>
              <a:gd name="T39" fmla="*/ 22 h 102"/>
              <a:gd name="T40" fmla="*/ 78 w 119"/>
              <a:gd name="T41" fmla="*/ 12 h 102"/>
              <a:gd name="T42" fmla="*/ 69 w 119"/>
              <a:gd name="T43" fmla="*/ 10 h 102"/>
              <a:gd name="T44" fmla="*/ 62 w 119"/>
              <a:gd name="T45" fmla="*/ 7 h 102"/>
              <a:gd name="T46" fmla="*/ 50 w 119"/>
              <a:gd name="T47" fmla="*/ 5 h 102"/>
              <a:gd name="T48" fmla="*/ 41 w 119"/>
              <a:gd name="T49" fmla="*/ 3 h 102"/>
              <a:gd name="T50" fmla="*/ 34 w 119"/>
              <a:gd name="T51" fmla="*/ 3 h 102"/>
              <a:gd name="T52" fmla="*/ 17 w 119"/>
              <a:gd name="T53" fmla="*/ 7 h 102"/>
              <a:gd name="T54" fmla="*/ 8 w 119"/>
              <a:gd name="T55" fmla="*/ 15 h 102"/>
              <a:gd name="T56" fmla="*/ 3 w 119"/>
              <a:gd name="T57" fmla="*/ 24 h 102"/>
              <a:gd name="T58" fmla="*/ 3 w 119"/>
              <a:gd name="T59" fmla="*/ 43 h 102"/>
              <a:gd name="T60" fmla="*/ 10 w 119"/>
              <a:gd name="T61" fmla="*/ 50 h 102"/>
              <a:gd name="T62" fmla="*/ 8 w 119"/>
              <a:gd name="T63" fmla="*/ 62 h 102"/>
              <a:gd name="T64" fmla="*/ 12 w 119"/>
              <a:gd name="T65" fmla="*/ 64 h 102"/>
              <a:gd name="T66" fmla="*/ 15 w 119"/>
              <a:gd name="T67" fmla="*/ 71 h 102"/>
              <a:gd name="T68" fmla="*/ 17 w 119"/>
              <a:gd name="T69" fmla="*/ 81 h 102"/>
              <a:gd name="T70" fmla="*/ 22 w 119"/>
              <a:gd name="T71" fmla="*/ 83 h 102"/>
              <a:gd name="T72" fmla="*/ 22 w 119"/>
              <a:gd name="T73" fmla="*/ 88 h 102"/>
              <a:gd name="T74" fmla="*/ 26 w 119"/>
              <a:gd name="T75" fmla="*/ 93 h 102"/>
              <a:gd name="T76" fmla="*/ 29 w 119"/>
              <a:gd name="T77" fmla="*/ 88 h 102"/>
              <a:gd name="T78" fmla="*/ 34 w 119"/>
              <a:gd name="T79" fmla="*/ 86 h 102"/>
              <a:gd name="T80" fmla="*/ 36 w 119"/>
              <a:gd name="T81" fmla="*/ 90 h 102"/>
              <a:gd name="T82" fmla="*/ 31 w 119"/>
              <a:gd name="T83" fmla="*/ 97 h 102"/>
              <a:gd name="T84" fmla="*/ 34 w 119"/>
              <a:gd name="T85" fmla="*/ 100 h 102"/>
              <a:gd name="T86" fmla="*/ 41 w 119"/>
              <a:gd name="T87" fmla="*/ 97 h 102"/>
              <a:gd name="T88" fmla="*/ 43 w 119"/>
              <a:gd name="T89" fmla="*/ 97 h 102"/>
              <a:gd name="T90" fmla="*/ 48 w 119"/>
              <a:gd name="T91" fmla="*/ 97 h 102"/>
              <a:gd name="T92" fmla="*/ 52 w 119"/>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9" h="102">
                <a:moveTo>
                  <a:pt x="52" y="102"/>
                </a:moveTo>
                <a:lnTo>
                  <a:pt x="57" y="97"/>
                </a:lnTo>
                <a:lnTo>
                  <a:pt x="62" y="95"/>
                </a:lnTo>
                <a:lnTo>
                  <a:pt x="64" y="90"/>
                </a:lnTo>
                <a:lnTo>
                  <a:pt x="69" y="88"/>
                </a:lnTo>
                <a:lnTo>
                  <a:pt x="71" y="90"/>
                </a:lnTo>
                <a:lnTo>
                  <a:pt x="81" y="88"/>
                </a:lnTo>
                <a:lnTo>
                  <a:pt x="86" y="90"/>
                </a:lnTo>
                <a:lnTo>
                  <a:pt x="88" y="93"/>
                </a:lnTo>
                <a:lnTo>
                  <a:pt x="95" y="93"/>
                </a:lnTo>
                <a:lnTo>
                  <a:pt x="93" y="88"/>
                </a:lnTo>
                <a:lnTo>
                  <a:pt x="93" y="86"/>
                </a:lnTo>
                <a:lnTo>
                  <a:pt x="90" y="81"/>
                </a:lnTo>
                <a:lnTo>
                  <a:pt x="83" y="81"/>
                </a:lnTo>
                <a:lnTo>
                  <a:pt x="83" y="71"/>
                </a:lnTo>
                <a:lnTo>
                  <a:pt x="88" y="69"/>
                </a:lnTo>
                <a:lnTo>
                  <a:pt x="95" y="69"/>
                </a:lnTo>
                <a:lnTo>
                  <a:pt x="97" y="64"/>
                </a:lnTo>
                <a:lnTo>
                  <a:pt x="104" y="59"/>
                </a:lnTo>
                <a:lnTo>
                  <a:pt x="112" y="59"/>
                </a:lnTo>
                <a:lnTo>
                  <a:pt x="112" y="55"/>
                </a:lnTo>
                <a:lnTo>
                  <a:pt x="116" y="55"/>
                </a:lnTo>
                <a:lnTo>
                  <a:pt x="119" y="48"/>
                </a:lnTo>
                <a:lnTo>
                  <a:pt x="119" y="43"/>
                </a:lnTo>
                <a:lnTo>
                  <a:pt x="119" y="36"/>
                </a:lnTo>
                <a:lnTo>
                  <a:pt x="119" y="33"/>
                </a:lnTo>
                <a:lnTo>
                  <a:pt x="119" y="26"/>
                </a:lnTo>
                <a:lnTo>
                  <a:pt x="114" y="17"/>
                </a:lnTo>
                <a:lnTo>
                  <a:pt x="112" y="15"/>
                </a:lnTo>
                <a:lnTo>
                  <a:pt x="107" y="7"/>
                </a:lnTo>
                <a:lnTo>
                  <a:pt x="104" y="7"/>
                </a:lnTo>
                <a:lnTo>
                  <a:pt x="100" y="5"/>
                </a:lnTo>
                <a:lnTo>
                  <a:pt x="97" y="3"/>
                </a:lnTo>
                <a:lnTo>
                  <a:pt x="95" y="0"/>
                </a:lnTo>
                <a:lnTo>
                  <a:pt x="88" y="3"/>
                </a:lnTo>
                <a:lnTo>
                  <a:pt x="83" y="5"/>
                </a:lnTo>
                <a:lnTo>
                  <a:pt x="88" y="10"/>
                </a:lnTo>
                <a:lnTo>
                  <a:pt x="88" y="15"/>
                </a:lnTo>
                <a:lnTo>
                  <a:pt x="88" y="19"/>
                </a:lnTo>
                <a:lnTo>
                  <a:pt x="88" y="22"/>
                </a:lnTo>
                <a:lnTo>
                  <a:pt x="81" y="19"/>
                </a:lnTo>
                <a:lnTo>
                  <a:pt x="78" y="12"/>
                </a:lnTo>
                <a:lnTo>
                  <a:pt x="71" y="12"/>
                </a:lnTo>
                <a:lnTo>
                  <a:pt x="69" y="10"/>
                </a:lnTo>
                <a:lnTo>
                  <a:pt x="64" y="5"/>
                </a:lnTo>
                <a:lnTo>
                  <a:pt x="62" y="7"/>
                </a:lnTo>
                <a:lnTo>
                  <a:pt x="57" y="3"/>
                </a:lnTo>
                <a:lnTo>
                  <a:pt x="50" y="5"/>
                </a:lnTo>
                <a:lnTo>
                  <a:pt x="45" y="3"/>
                </a:lnTo>
                <a:lnTo>
                  <a:pt x="41" y="3"/>
                </a:lnTo>
                <a:lnTo>
                  <a:pt x="36" y="5"/>
                </a:lnTo>
                <a:lnTo>
                  <a:pt x="34" y="3"/>
                </a:lnTo>
                <a:lnTo>
                  <a:pt x="26" y="3"/>
                </a:lnTo>
                <a:lnTo>
                  <a:pt x="17" y="7"/>
                </a:lnTo>
                <a:lnTo>
                  <a:pt x="12" y="7"/>
                </a:lnTo>
                <a:lnTo>
                  <a:pt x="8" y="15"/>
                </a:lnTo>
                <a:lnTo>
                  <a:pt x="5" y="19"/>
                </a:lnTo>
                <a:lnTo>
                  <a:pt x="3" y="24"/>
                </a:lnTo>
                <a:lnTo>
                  <a:pt x="0" y="33"/>
                </a:lnTo>
                <a:lnTo>
                  <a:pt x="3" y="43"/>
                </a:lnTo>
                <a:lnTo>
                  <a:pt x="8" y="45"/>
                </a:lnTo>
                <a:lnTo>
                  <a:pt x="10" y="50"/>
                </a:lnTo>
                <a:lnTo>
                  <a:pt x="10" y="57"/>
                </a:lnTo>
                <a:lnTo>
                  <a:pt x="8" y="62"/>
                </a:lnTo>
                <a:lnTo>
                  <a:pt x="8" y="62"/>
                </a:lnTo>
                <a:lnTo>
                  <a:pt x="12" y="64"/>
                </a:lnTo>
                <a:lnTo>
                  <a:pt x="12" y="69"/>
                </a:lnTo>
                <a:lnTo>
                  <a:pt x="15" y="71"/>
                </a:lnTo>
                <a:lnTo>
                  <a:pt x="15" y="76"/>
                </a:lnTo>
                <a:lnTo>
                  <a:pt x="17" y="81"/>
                </a:lnTo>
                <a:lnTo>
                  <a:pt x="19" y="78"/>
                </a:lnTo>
                <a:lnTo>
                  <a:pt x="22" y="83"/>
                </a:lnTo>
                <a:lnTo>
                  <a:pt x="22" y="86"/>
                </a:lnTo>
                <a:lnTo>
                  <a:pt x="22" y="88"/>
                </a:lnTo>
                <a:lnTo>
                  <a:pt x="24" y="93"/>
                </a:lnTo>
                <a:lnTo>
                  <a:pt x="26" y="93"/>
                </a:lnTo>
                <a:lnTo>
                  <a:pt x="29" y="93"/>
                </a:lnTo>
                <a:lnTo>
                  <a:pt x="29" y="88"/>
                </a:lnTo>
                <a:lnTo>
                  <a:pt x="31" y="86"/>
                </a:lnTo>
                <a:lnTo>
                  <a:pt x="34" y="86"/>
                </a:lnTo>
                <a:lnTo>
                  <a:pt x="34" y="88"/>
                </a:lnTo>
                <a:lnTo>
                  <a:pt x="36" y="90"/>
                </a:lnTo>
                <a:lnTo>
                  <a:pt x="36" y="93"/>
                </a:lnTo>
                <a:lnTo>
                  <a:pt x="31" y="97"/>
                </a:lnTo>
                <a:lnTo>
                  <a:pt x="34" y="100"/>
                </a:lnTo>
                <a:lnTo>
                  <a:pt x="34" y="100"/>
                </a:lnTo>
                <a:lnTo>
                  <a:pt x="36" y="100"/>
                </a:lnTo>
                <a:lnTo>
                  <a:pt x="41" y="97"/>
                </a:lnTo>
                <a:lnTo>
                  <a:pt x="41" y="95"/>
                </a:lnTo>
                <a:lnTo>
                  <a:pt x="43" y="97"/>
                </a:lnTo>
                <a:lnTo>
                  <a:pt x="48" y="100"/>
                </a:lnTo>
                <a:lnTo>
                  <a:pt x="48" y="97"/>
                </a:lnTo>
                <a:lnTo>
                  <a:pt x="52" y="102"/>
                </a:lnTo>
                <a:lnTo>
                  <a:pt x="52" y="102"/>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62" name="Thailand">
            <a:extLst>
              <a:ext uri="{FF2B5EF4-FFF2-40B4-BE49-F238E27FC236}">
                <a16:creationId xmlns:a16="http://schemas.microsoft.com/office/drawing/2014/main" xmlns="" id="{F8D89819-C704-4FF0-ABC0-79FA9CEFD98F}"/>
              </a:ext>
            </a:extLst>
          </p:cNvPr>
          <p:cNvSpPr>
            <a:spLocks noEditPoints="1"/>
          </p:cNvSpPr>
          <p:nvPr/>
        </p:nvSpPr>
        <p:spPr bwMode="auto">
          <a:xfrm>
            <a:off x="6323060" y="4414378"/>
            <a:ext cx="219270" cy="404100"/>
          </a:xfrm>
          <a:custGeom>
            <a:avLst/>
            <a:gdLst>
              <a:gd name="T0" fmla="*/ 29 w 81"/>
              <a:gd name="T1" fmla="*/ 7 h 149"/>
              <a:gd name="T2" fmla="*/ 35 w 81"/>
              <a:gd name="T3" fmla="*/ 9 h 149"/>
              <a:gd name="T4" fmla="*/ 34 w 81"/>
              <a:gd name="T5" fmla="*/ 18 h 149"/>
              <a:gd name="T6" fmla="*/ 40 w 81"/>
              <a:gd name="T7" fmla="*/ 27 h 149"/>
              <a:gd name="T8" fmla="*/ 50 w 81"/>
              <a:gd name="T9" fmla="*/ 27 h 149"/>
              <a:gd name="T10" fmla="*/ 65 w 81"/>
              <a:gd name="T11" fmla="*/ 25 h 149"/>
              <a:gd name="T12" fmla="*/ 71 w 81"/>
              <a:gd name="T13" fmla="*/ 35 h 149"/>
              <a:gd name="T14" fmla="*/ 75 w 81"/>
              <a:gd name="T15" fmla="*/ 45 h 149"/>
              <a:gd name="T16" fmla="*/ 81 w 81"/>
              <a:gd name="T17" fmla="*/ 49 h 149"/>
              <a:gd name="T18" fmla="*/ 80 w 81"/>
              <a:gd name="T19" fmla="*/ 59 h 149"/>
              <a:gd name="T20" fmla="*/ 70 w 81"/>
              <a:gd name="T21" fmla="*/ 60 h 149"/>
              <a:gd name="T22" fmla="*/ 58 w 81"/>
              <a:gd name="T23" fmla="*/ 62 h 149"/>
              <a:gd name="T24" fmla="*/ 51 w 81"/>
              <a:gd name="T25" fmla="*/ 73 h 149"/>
              <a:gd name="T26" fmla="*/ 54 w 81"/>
              <a:gd name="T27" fmla="*/ 85 h 149"/>
              <a:gd name="T28" fmla="*/ 51 w 81"/>
              <a:gd name="T29" fmla="*/ 84 h 149"/>
              <a:gd name="T30" fmla="*/ 45 w 81"/>
              <a:gd name="T31" fmla="*/ 79 h 149"/>
              <a:gd name="T32" fmla="*/ 41 w 81"/>
              <a:gd name="T33" fmla="*/ 80 h 149"/>
              <a:gd name="T34" fmla="*/ 38 w 81"/>
              <a:gd name="T35" fmla="*/ 78 h 149"/>
              <a:gd name="T36" fmla="*/ 35 w 81"/>
              <a:gd name="T37" fmla="*/ 72 h 149"/>
              <a:gd name="T38" fmla="*/ 31 w 81"/>
              <a:gd name="T39" fmla="*/ 72 h 149"/>
              <a:gd name="T40" fmla="*/ 28 w 81"/>
              <a:gd name="T41" fmla="*/ 72 h 149"/>
              <a:gd name="T42" fmla="*/ 29 w 81"/>
              <a:gd name="T43" fmla="*/ 80 h 149"/>
              <a:gd name="T44" fmla="*/ 27 w 81"/>
              <a:gd name="T45" fmla="*/ 88 h 149"/>
              <a:gd name="T46" fmla="*/ 22 w 81"/>
              <a:gd name="T47" fmla="*/ 104 h 149"/>
              <a:gd name="T48" fmla="*/ 23 w 81"/>
              <a:gd name="T49" fmla="*/ 108 h 149"/>
              <a:gd name="T50" fmla="*/ 26 w 81"/>
              <a:gd name="T51" fmla="*/ 115 h 149"/>
              <a:gd name="T52" fmla="*/ 29 w 81"/>
              <a:gd name="T53" fmla="*/ 114 h 149"/>
              <a:gd name="T54" fmla="*/ 32 w 81"/>
              <a:gd name="T55" fmla="*/ 122 h 149"/>
              <a:gd name="T56" fmla="*/ 35 w 81"/>
              <a:gd name="T57" fmla="*/ 123 h 149"/>
              <a:gd name="T58" fmla="*/ 36 w 81"/>
              <a:gd name="T59" fmla="*/ 130 h 149"/>
              <a:gd name="T60" fmla="*/ 37 w 81"/>
              <a:gd name="T61" fmla="*/ 132 h 149"/>
              <a:gd name="T62" fmla="*/ 43 w 81"/>
              <a:gd name="T63" fmla="*/ 138 h 149"/>
              <a:gd name="T64" fmla="*/ 49 w 81"/>
              <a:gd name="T65" fmla="*/ 143 h 149"/>
              <a:gd name="T66" fmla="*/ 50 w 81"/>
              <a:gd name="T67" fmla="*/ 148 h 149"/>
              <a:gd name="T68" fmla="*/ 42 w 81"/>
              <a:gd name="T69" fmla="*/ 147 h 149"/>
              <a:gd name="T70" fmla="*/ 40 w 81"/>
              <a:gd name="T71" fmla="*/ 140 h 149"/>
              <a:gd name="T72" fmla="*/ 33 w 81"/>
              <a:gd name="T73" fmla="*/ 140 h 149"/>
              <a:gd name="T74" fmla="*/ 28 w 81"/>
              <a:gd name="T75" fmla="*/ 135 h 149"/>
              <a:gd name="T76" fmla="*/ 22 w 81"/>
              <a:gd name="T77" fmla="*/ 129 h 149"/>
              <a:gd name="T78" fmla="*/ 19 w 81"/>
              <a:gd name="T79" fmla="*/ 122 h 149"/>
              <a:gd name="T80" fmla="*/ 14 w 81"/>
              <a:gd name="T81" fmla="*/ 120 h 149"/>
              <a:gd name="T82" fmla="*/ 17 w 81"/>
              <a:gd name="T83" fmla="*/ 112 h 149"/>
              <a:gd name="T84" fmla="*/ 18 w 81"/>
              <a:gd name="T85" fmla="*/ 106 h 149"/>
              <a:gd name="T86" fmla="*/ 19 w 81"/>
              <a:gd name="T87" fmla="*/ 97 h 149"/>
              <a:gd name="T88" fmla="*/ 24 w 81"/>
              <a:gd name="T89" fmla="*/ 84 h 149"/>
              <a:gd name="T90" fmla="*/ 22 w 81"/>
              <a:gd name="T91" fmla="*/ 74 h 149"/>
              <a:gd name="T92" fmla="*/ 15 w 81"/>
              <a:gd name="T93" fmla="*/ 61 h 149"/>
              <a:gd name="T94" fmla="*/ 14 w 81"/>
              <a:gd name="T95" fmla="*/ 51 h 149"/>
              <a:gd name="T96" fmla="*/ 13 w 81"/>
              <a:gd name="T97" fmla="*/ 41 h 149"/>
              <a:gd name="T98" fmla="*/ 5 w 81"/>
              <a:gd name="T99" fmla="*/ 29 h 149"/>
              <a:gd name="T100" fmla="*/ 0 w 81"/>
              <a:gd name="T101" fmla="*/ 22 h 149"/>
              <a:gd name="T102" fmla="*/ 5 w 81"/>
              <a:gd name="T103" fmla="*/ 14 h 149"/>
              <a:gd name="T104" fmla="*/ 14 w 81"/>
              <a:gd name="T105" fmla="*/ 8 h 149"/>
              <a:gd name="T106" fmla="*/ 19 w 81"/>
              <a:gd name="T107" fmla="*/ 3 h 149"/>
              <a:gd name="T108" fmla="*/ 23 w 81"/>
              <a:gd name="T109" fmla="*/ 0 h 149"/>
              <a:gd name="T110" fmla="*/ 50 w 81"/>
              <a:gd name="T111" fmla="*/ 8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1" h="149">
                <a:moveTo>
                  <a:pt x="23" y="0"/>
                </a:moveTo>
                <a:cubicBezTo>
                  <a:pt x="24" y="2"/>
                  <a:pt x="24" y="2"/>
                  <a:pt x="24" y="2"/>
                </a:cubicBezTo>
                <a:cubicBezTo>
                  <a:pt x="26" y="1"/>
                  <a:pt x="26" y="1"/>
                  <a:pt x="26" y="1"/>
                </a:cubicBezTo>
                <a:cubicBezTo>
                  <a:pt x="28" y="3"/>
                  <a:pt x="28" y="3"/>
                  <a:pt x="28" y="3"/>
                </a:cubicBezTo>
                <a:cubicBezTo>
                  <a:pt x="29" y="7"/>
                  <a:pt x="29" y="7"/>
                  <a:pt x="29" y="7"/>
                </a:cubicBezTo>
                <a:cubicBezTo>
                  <a:pt x="27" y="8"/>
                  <a:pt x="27" y="8"/>
                  <a:pt x="27" y="8"/>
                </a:cubicBezTo>
                <a:cubicBezTo>
                  <a:pt x="29" y="10"/>
                  <a:pt x="29" y="10"/>
                  <a:pt x="29" y="10"/>
                </a:cubicBezTo>
                <a:cubicBezTo>
                  <a:pt x="30" y="11"/>
                  <a:pt x="30" y="11"/>
                  <a:pt x="30" y="11"/>
                </a:cubicBezTo>
                <a:cubicBezTo>
                  <a:pt x="32" y="9"/>
                  <a:pt x="32" y="9"/>
                  <a:pt x="32" y="9"/>
                </a:cubicBezTo>
                <a:cubicBezTo>
                  <a:pt x="35" y="9"/>
                  <a:pt x="35" y="9"/>
                  <a:pt x="35" y="9"/>
                </a:cubicBezTo>
                <a:cubicBezTo>
                  <a:pt x="35" y="11"/>
                  <a:pt x="35" y="11"/>
                  <a:pt x="35" y="11"/>
                </a:cubicBezTo>
                <a:cubicBezTo>
                  <a:pt x="34" y="13"/>
                  <a:pt x="34" y="13"/>
                  <a:pt x="34" y="13"/>
                </a:cubicBezTo>
                <a:cubicBezTo>
                  <a:pt x="35" y="15"/>
                  <a:pt x="35" y="15"/>
                  <a:pt x="35" y="15"/>
                </a:cubicBezTo>
                <a:cubicBezTo>
                  <a:pt x="35" y="17"/>
                  <a:pt x="35" y="17"/>
                  <a:pt x="35" y="17"/>
                </a:cubicBezTo>
                <a:cubicBezTo>
                  <a:pt x="34" y="18"/>
                  <a:pt x="34" y="18"/>
                  <a:pt x="34" y="18"/>
                </a:cubicBezTo>
                <a:cubicBezTo>
                  <a:pt x="35" y="20"/>
                  <a:pt x="35" y="20"/>
                  <a:pt x="35" y="20"/>
                </a:cubicBezTo>
                <a:cubicBezTo>
                  <a:pt x="35" y="24"/>
                  <a:pt x="35" y="24"/>
                  <a:pt x="35" y="24"/>
                </a:cubicBezTo>
                <a:cubicBezTo>
                  <a:pt x="35" y="28"/>
                  <a:pt x="35" y="28"/>
                  <a:pt x="35" y="28"/>
                </a:cubicBezTo>
                <a:cubicBezTo>
                  <a:pt x="38" y="27"/>
                  <a:pt x="38" y="27"/>
                  <a:pt x="38" y="27"/>
                </a:cubicBezTo>
                <a:cubicBezTo>
                  <a:pt x="40" y="27"/>
                  <a:pt x="40" y="27"/>
                  <a:pt x="40" y="27"/>
                </a:cubicBezTo>
                <a:cubicBezTo>
                  <a:pt x="40" y="25"/>
                  <a:pt x="40" y="25"/>
                  <a:pt x="40" y="25"/>
                </a:cubicBezTo>
                <a:cubicBezTo>
                  <a:pt x="43" y="23"/>
                  <a:pt x="43" y="23"/>
                  <a:pt x="43" y="23"/>
                </a:cubicBezTo>
                <a:cubicBezTo>
                  <a:pt x="46" y="25"/>
                  <a:pt x="46" y="25"/>
                  <a:pt x="46" y="25"/>
                </a:cubicBezTo>
                <a:cubicBezTo>
                  <a:pt x="48" y="25"/>
                  <a:pt x="48" y="25"/>
                  <a:pt x="48" y="25"/>
                </a:cubicBezTo>
                <a:cubicBezTo>
                  <a:pt x="50" y="27"/>
                  <a:pt x="50" y="27"/>
                  <a:pt x="50" y="27"/>
                </a:cubicBezTo>
                <a:cubicBezTo>
                  <a:pt x="54" y="26"/>
                  <a:pt x="54" y="26"/>
                  <a:pt x="54" y="26"/>
                </a:cubicBezTo>
                <a:cubicBezTo>
                  <a:pt x="56" y="22"/>
                  <a:pt x="56" y="22"/>
                  <a:pt x="56" y="22"/>
                </a:cubicBezTo>
                <a:cubicBezTo>
                  <a:pt x="59" y="22"/>
                  <a:pt x="59" y="22"/>
                  <a:pt x="59" y="22"/>
                </a:cubicBezTo>
                <a:cubicBezTo>
                  <a:pt x="63" y="23"/>
                  <a:pt x="63" y="23"/>
                  <a:pt x="63" y="23"/>
                </a:cubicBezTo>
                <a:cubicBezTo>
                  <a:pt x="65" y="25"/>
                  <a:pt x="65" y="25"/>
                  <a:pt x="65" y="25"/>
                </a:cubicBezTo>
                <a:cubicBezTo>
                  <a:pt x="69" y="28"/>
                  <a:pt x="69" y="28"/>
                  <a:pt x="69" y="28"/>
                </a:cubicBezTo>
                <a:cubicBezTo>
                  <a:pt x="71" y="30"/>
                  <a:pt x="71" y="30"/>
                  <a:pt x="71" y="30"/>
                </a:cubicBezTo>
                <a:cubicBezTo>
                  <a:pt x="72" y="32"/>
                  <a:pt x="72" y="32"/>
                  <a:pt x="72" y="32"/>
                </a:cubicBezTo>
                <a:cubicBezTo>
                  <a:pt x="72" y="34"/>
                  <a:pt x="72" y="34"/>
                  <a:pt x="72" y="34"/>
                </a:cubicBezTo>
                <a:cubicBezTo>
                  <a:pt x="71" y="35"/>
                  <a:pt x="71" y="35"/>
                  <a:pt x="71" y="35"/>
                </a:cubicBezTo>
                <a:cubicBezTo>
                  <a:pt x="72" y="37"/>
                  <a:pt x="72" y="37"/>
                  <a:pt x="72" y="37"/>
                </a:cubicBezTo>
                <a:cubicBezTo>
                  <a:pt x="72" y="40"/>
                  <a:pt x="72" y="40"/>
                  <a:pt x="72" y="40"/>
                </a:cubicBezTo>
                <a:cubicBezTo>
                  <a:pt x="71" y="41"/>
                  <a:pt x="71" y="41"/>
                  <a:pt x="71" y="41"/>
                </a:cubicBezTo>
                <a:cubicBezTo>
                  <a:pt x="73" y="42"/>
                  <a:pt x="73" y="42"/>
                  <a:pt x="73" y="42"/>
                </a:cubicBezTo>
                <a:cubicBezTo>
                  <a:pt x="75" y="45"/>
                  <a:pt x="75" y="45"/>
                  <a:pt x="75" y="45"/>
                </a:cubicBezTo>
                <a:cubicBezTo>
                  <a:pt x="77" y="45"/>
                  <a:pt x="77" y="45"/>
                  <a:pt x="77" y="45"/>
                </a:cubicBezTo>
                <a:cubicBezTo>
                  <a:pt x="79" y="45"/>
                  <a:pt x="79" y="45"/>
                  <a:pt x="79" y="45"/>
                </a:cubicBezTo>
                <a:cubicBezTo>
                  <a:pt x="78" y="46"/>
                  <a:pt x="78" y="46"/>
                  <a:pt x="78" y="46"/>
                </a:cubicBezTo>
                <a:cubicBezTo>
                  <a:pt x="80" y="48"/>
                  <a:pt x="80" y="48"/>
                  <a:pt x="80" y="48"/>
                </a:cubicBezTo>
                <a:cubicBezTo>
                  <a:pt x="81" y="49"/>
                  <a:pt x="81" y="49"/>
                  <a:pt x="81" y="49"/>
                </a:cubicBezTo>
                <a:cubicBezTo>
                  <a:pt x="80" y="51"/>
                  <a:pt x="80" y="51"/>
                  <a:pt x="80" y="51"/>
                </a:cubicBezTo>
                <a:cubicBezTo>
                  <a:pt x="80" y="53"/>
                  <a:pt x="80" y="53"/>
                  <a:pt x="80" y="53"/>
                </a:cubicBezTo>
                <a:cubicBezTo>
                  <a:pt x="80" y="54"/>
                  <a:pt x="80" y="54"/>
                  <a:pt x="80" y="54"/>
                </a:cubicBezTo>
                <a:cubicBezTo>
                  <a:pt x="80" y="56"/>
                  <a:pt x="80" y="56"/>
                  <a:pt x="80" y="56"/>
                </a:cubicBezTo>
                <a:cubicBezTo>
                  <a:pt x="80" y="59"/>
                  <a:pt x="80" y="59"/>
                  <a:pt x="80" y="59"/>
                </a:cubicBezTo>
                <a:cubicBezTo>
                  <a:pt x="79" y="61"/>
                  <a:pt x="79" y="61"/>
                  <a:pt x="79" y="61"/>
                </a:cubicBezTo>
                <a:cubicBezTo>
                  <a:pt x="77" y="62"/>
                  <a:pt x="77" y="62"/>
                  <a:pt x="77" y="62"/>
                </a:cubicBezTo>
                <a:cubicBezTo>
                  <a:pt x="75" y="60"/>
                  <a:pt x="75" y="60"/>
                  <a:pt x="75" y="60"/>
                </a:cubicBezTo>
                <a:cubicBezTo>
                  <a:pt x="72" y="61"/>
                  <a:pt x="72" y="61"/>
                  <a:pt x="72" y="61"/>
                </a:cubicBezTo>
                <a:cubicBezTo>
                  <a:pt x="70" y="60"/>
                  <a:pt x="70" y="60"/>
                  <a:pt x="70" y="60"/>
                </a:cubicBezTo>
                <a:cubicBezTo>
                  <a:pt x="68" y="60"/>
                  <a:pt x="68" y="60"/>
                  <a:pt x="68" y="60"/>
                </a:cubicBezTo>
                <a:cubicBezTo>
                  <a:pt x="66" y="61"/>
                  <a:pt x="66" y="61"/>
                  <a:pt x="66" y="61"/>
                </a:cubicBezTo>
                <a:cubicBezTo>
                  <a:pt x="65" y="60"/>
                  <a:pt x="65" y="60"/>
                  <a:pt x="65" y="60"/>
                </a:cubicBezTo>
                <a:cubicBezTo>
                  <a:pt x="62" y="60"/>
                  <a:pt x="62" y="60"/>
                  <a:pt x="62" y="60"/>
                </a:cubicBezTo>
                <a:cubicBezTo>
                  <a:pt x="58" y="62"/>
                  <a:pt x="58" y="62"/>
                  <a:pt x="58" y="62"/>
                </a:cubicBezTo>
                <a:cubicBezTo>
                  <a:pt x="56" y="62"/>
                  <a:pt x="56" y="62"/>
                  <a:pt x="56" y="62"/>
                </a:cubicBezTo>
                <a:cubicBezTo>
                  <a:pt x="54" y="65"/>
                  <a:pt x="54" y="65"/>
                  <a:pt x="54" y="65"/>
                </a:cubicBezTo>
                <a:cubicBezTo>
                  <a:pt x="53" y="67"/>
                  <a:pt x="53" y="67"/>
                  <a:pt x="53" y="67"/>
                </a:cubicBezTo>
                <a:cubicBezTo>
                  <a:pt x="52" y="69"/>
                  <a:pt x="52" y="69"/>
                  <a:pt x="52" y="69"/>
                </a:cubicBezTo>
                <a:cubicBezTo>
                  <a:pt x="51" y="73"/>
                  <a:pt x="51" y="73"/>
                  <a:pt x="51" y="73"/>
                </a:cubicBezTo>
                <a:cubicBezTo>
                  <a:pt x="52" y="77"/>
                  <a:pt x="52" y="77"/>
                  <a:pt x="52" y="77"/>
                </a:cubicBezTo>
                <a:cubicBezTo>
                  <a:pt x="54" y="78"/>
                  <a:pt x="54" y="78"/>
                  <a:pt x="54" y="78"/>
                </a:cubicBezTo>
                <a:cubicBezTo>
                  <a:pt x="55" y="80"/>
                  <a:pt x="55" y="80"/>
                  <a:pt x="55" y="80"/>
                </a:cubicBezTo>
                <a:cubicBezTo>
                  <a:pt x="55" y="83"/>
                  <a:pt x="55" y="83"/>
                  <a:pt x="55" y="83"/>
                </a:cubicBezTo>
                <a:cubicBezTo>
                  <a:pt x="54" y="85"/>
                  <a:pt x="54" y="85"/>
                  <a:pt x="54" y="85"/>
                </a:cubicBezTo>
                <a:cubicBezTo>
                  <a:pt x="53" y="84"/>
                  <a:pt x="53" y="84"/>
                  <a:pt x="53" y="84"/>
                </a:cubicBezTo>
                <a:cubicBezTo>
                  <a:pt x="53" y="86"/>
                  <a:pt x="53" y="86"/>
                  <a:pt x="53" y="86"/>
                </a:cubicBezTo>
                <a:cubicBezTo>
                  <a:pt x="53" y="86"/>
                  <a:pt x="53" y="86"/>
                  <a:pt x="53" y="86"/>
                </a:cubicBezTo>
                <a:cubicBezTo>
                  <a:pt x="53" y="85"/>
                  <a:pt x="53" y="85"/>
                  <a:pt x="53" y="85"/>
                </a:cubicBezTo>
                <a:cubicBezTo>
                  <a:pt x="51" y="84"/>
                  <a:pt x="51" y="84"/>
                  <a:pt x="51" y="84"/>
                </a:cubicBezTo>
                <a:cubicBezTo>
                  <a:pt x="50" y="84"/>
                  <a:pt x="50" y="84"/>
                  <a:pt x="50" y="84"/>
                </a:cubicBezTo>
                <a:cubicBezTo>
                  <a:pt x="50" y="83"/>
                  <a:pt x="50" y="83"/>
                  <a:pt x="50" y="83"/>
                </a:cubicBezTo>
                <a:cubicBezTo>
                  <a:pt x="49" y="82"/>
                  <a:pt x="49" y="82"/>
                  <a:pt x="49" y="82"/>
                </a:cubicBezTo>
                <a:cubicBezTo>
                  <a:pt x="46" y="80"/>
                  <a:pt x="46" y="80"/>
                  <a:pt x="46" y="80"/>
                </a:cubicBezTo>
                <a:cubicBezTo>
                  <a:pt x="45" y="79"/>
                  <a:pt x="45" y="79"/>
                  <a:pt x="45" y="79"/>
                </a:cubicBezTo>
                <a:cubicBezTo>
                  <a:pt x="44" y="80"/>
                  <a:pt x="44" y="80"/>
                  <a:pt x="44" y="80"/>
                </a:cubicBezTo>
                <a:cubicBezTo>
                  <a:pt x="44" y="81"/>
                  <a:pt x="44" y="81"/>
                  <a:pt x="44" y="81"/>
                </a:cubicBezTo>
                <a:cubicBezTo>
                  <a:pt x="44" y="81"/>
                  <a:pt x="44" y="81"/>
                  <a:pt x="44" y="81"/>
                </a:cubicBezTo>
                <a:cubicBezTo>
                  <a:pt x="43" y="80"/>
                  <a:pt x="43" y="80"/>
                  <a:pt x="43" y="80"/>
                </a:cubicBezTo>
                <a:cubicBezTo>
                  <a:pt x="41" y="80"/>
                  <a:pt x="41" y="80"/>
                  <a:pt x="41" y="80"/>
                </a:cubicBezTo>
                <a:cubicBezTo>
                  <a:pt x="39" y="80"/>
                  <a:pt x="39" y="80"/>
                  <a:pt x="39" y="80"/>
                </a:cubicBezTo>
                <a:cubicBezTo>
                  <a:pt x="38" y="80"/>
                  <a:pt x="38" y="80"/>
                  <a:pt x="38" y="80"/>
                </a:cubicBezTo>
                <a:cubicBezTo>
                  <a:pt x="36" y="80"/>
                  <a:pt x="36" y="80"/>
                  <a:pt x="36" y="80"/>
                </a:cubicBezTo>
                <a:cubicBezTo>
                  <a:pt x="37" y="79"/>
                  <a:pt x="37" y="79"/>
                  <a:pt x="37" y="79"/>
                </a:cubicBezTo>
                <a:cubicBezTo>
                  <a:pt x="38" y="78"/>
                  <a:pt x="38" y="78"/>
                  <a:pt x="38" y="78"/>
                </a:cubicBezTo>
                <a:cubicBezTo>
                  <a:pt x="37" y="76"/>
                  <a:pt x="37" y="76"/>
                  <a:pt x="37" y="76"/>
                </a:cubicBezTo>
                <a:cubicBezTo>
                  <a:pt x="37" y="74"/>
                  <a:pt x="37" y="74"/>
                  <a:pt x="37" y="74"/>
                </a:cubicBezTo>
                <a:cubicBezTo>
                  <a:pt x="37" y="73"/>
                  <a:pt x="37" y="73"/>
                  <a:pt x="37" y="73"/>
                </a:cubicBezTo>
                <a:cubicBezTo>
                  <a:pt x="37" y="72"/>
                  <a:pt x="37" y="72"/>
                  <a:pt x="37" y="72"/>
                </a:cubicBezTo>
                <a:cubicBezTo>
                  <a:pt x="35" y="72"/>
                  <a:pt x="35" y="72"/>
                  <a:pt x="35" y="72"/>
                </a:cubicBezTo>
                <a:cubicBezTo>
                  <a:pt x="35" y="72"/>
                  <a:pt x="35" y="72"/>
                  <a:pt x="35" y="72"/>
                </a:cubicBezTo>
                <a:cubicBezTo>
                  <a:pt x="34" y="72"/>
                  <a:pt x="34" y="72"/>
                  <a:pt x="34" y="72"/>
                </a:cubicBezTo>
                <a:cubicBezTo>
                  <a:pt x="34" y="71"/>
                  <a:pt x="34" y="71"/>
                  <a:pt x="34" y="71"/>
                </a:cubicBezTo>
                <a:cubicBezTo>
                  <a:pt x="32" y="72"/>
                  <a:pt x="32" y="72"/>
                  <a:pt x="32" y="72"/>
                </a:cubicBezTo>
                <a:cubicBezTo>
                  <a:pt x="31" y="72"/>
                  <a:pt x="31" y="72"/>
                  <a:pt x="31" y="72"/>
                </a:cubicBezTo>
                <a:cubicBezTo>
                  <a:pt x="30" y="71"/>
                  <a:pt x="30" y="71"/>
                  <a:pt x="30" y="71"/>
                </a:cubicBezTo>
                <a:cubicBezTo>
                  <a:pt x="30" y="72"/>
                  <a:pt x="30" y="72"/>
                  <a:pt x="30" y="72"/>
                </a:cubicBezTo>
                <a:cubicBezTo>
                  <a:pt x="29" y="72"/>
                  <a:pt x="29" y="72"/>
                  <a:pt x="29" y="72"/>
                </a:cubicBezTo>
                <a:cubicBezTo>
                  <a:pt x="28" y="72"/>
                  <a:pt x="28" y="72"/>
                  <a:pt x="28" y="72"/>
                </a:cubicBezTo>
                <a:cubicBezTo>
                  <a:pt x="28" y="72"/>
                  <a:pt x="28" y="72"/>
                  <a:pt x="28" y="72"/>
                </a:cubicBezTo>
                <a:cubicBezTo>
                  <a:pt x="28" y="74"/>
                  <a:pt x="28" y="74"/>
                  <a:pt x="28" y="74"/>
                </a:cubicBezTo>
                <a:cubicBezTo>
                  <a:pt x="29" y="74"/>
                  <a:pt x="29" y="74"/>
                  <a:pt x="29" y="74"/>
                </a:cubicBezTo>
                <a:cubicBezTo>
                  <a:pt x="30" y="76"/>
                  <a:pt x="30" y="76"/>
                  <a:pt x="30" y="76"/>
                </a:cubicBezTo>
                <a:cubicBezTo>
                  <a:pt x="29" y="78"/>
                  <a:pt x="29" y="78"/>
                  <a:pt x="29" y="78"/>
                </a:cubicBezTo>
                <a:cubicBezTo>
                  <a:pt x="29" y="80"/>
                  <a:pt x="29" y="80"/>
                  <a:pt x="29" y="80"/>
                </a:cubicBezTo>
                <a:cubicBezTo>
                  <a:pt x="28" y="81"/>
                  <a:pt x="28" y="81"/>
                  <a:pt x="28" y="81"/>
                </a:cubicBezTo>
                <a:cubicBezTo>
                  <a:pt x="29" y="82"/>
                  <a:pt x="29" y="82"/>
                  <a:pt x="29" y="82"/>
                </a:cubicBezTo>
                <a:cubicBezTo>
                  <a:pt x="29" y="84"/>
                  <a:pt x="29" y="84"/>
                  <a:pt x="29" y="84"/>
                </a:cubicBezTo>
                <a:cubicBezTo>
                  <a:pt x="27" y="86"/>
                  <a:pt x="27" y="86"/>
                  <a:pt x="27" y="86"/>
                </a:cubicBezTo>
                <a:cubicBezTo>
                  <a:pt x="27" y="88"/>
                  <a:pt x="27" y="88"/>
                  <a:pt x="27" y="88"/>
                </a:cubicBezTo>
                <a:cubicBezTo>
                  <a:pt x="26" y="90"/>
                  <a:pt x="26" y="90"/>
                  <a:pt x="26" y="90"/>
                </a:cubicBezTo>
                <a:cubicBezTo>
                  <a:pt x="25" y="97"/>
                  <a:pt x="25" y="97"/>
                  <a:pt x="25" y="97"/>
                </a:cubicBezTo>
                <a:cubicBezTo>
                  <a:pt x="23" y="100"/>
                  <a:pt x="23" y="100"/>
                  <a:pt x="23" y="100"/>
                </a:cubicBezTo>
                <a:cubicBezTo>
                  <a:pt x="23" y="102"/>
                  <a:pt x="23" y="102"/>
                  <a:pt x="23" y="102"/>
                </a:cubicBezTo>
                <a:cubicBezTo>
                  <a:pt x="22" y="104"/>
                  <a:pt x="22" y="104"/>
                  <a:pt x="22" y="104"/>
                </a:cubicBezTo>
                <a:cubicBezTo>
                  <a:pt x="23" y="104"/>
                  <a:pt x="23" y="104"/>
                  <a:pt x="23" y="104"/>
                </a:cubicBezTo>
                <a:cubicBezTo>
                  <a:pt x="23" y="104"/>
                  <a:pt x="23" y="104"/>
                  <a:pt x="23" y="104"/>
                </a:cubicBezTo>
                <a:cubicBezTo>
                  <a:pt x="22" y="106"/>
                  <a:pt x="22" y="106"/>
                  <a:pt x="22" y="106"/>
                </a:cubicBezTo>
                <a:cubicBezTo>
                  <a:pt x="23" y="106"/>
                  <a:pt x="23" y="106"/>
                  <a:pt x="23" y="106"/>
                </a:cubicBezTo>
                <a:cubicBezTo>
                  <a:pt x="23" y="108"/>
                  <a:pt x="23" y="108"/>
                  <a:pt x="23" y="108"/>
                </a:cubicBezTo>
                <a:cubicBezTo>
                  <a:pt x="23" y="110"/>
                  <a:pt x="23" y="110"/>
                  <a:pt x="23" y="110"/>
                </a:cubicBezTo>
                <a:cubicBezTo>
                  <a:pt x="25" y="112"/>
                  <a:pt x="25" y="112"/>
                  <a:pt x="25" y="112"/>
                </a:cubicBezTo>
                <a:cubicBezTo>
                  <a:pt x="24" y="114"/>
                  <a:pt x="24" y="114"/>
                  <a:pt x="24" y="114"/>
                </a:cubicBezTo>
                <a:cubicBezTo>
                  <a:pt x="25" y="115"/>
                  <a:pt x="25" y="115"/>
                  <a:pt x="25" y="115"/>
                </a:cubicBezTo>
                <a:cubicBezTo>
                  <a:pt x="26" y="115"/>
                  <a:pt x="26" y="115"/>
                  <a:pt x="26" y="115"/>
                </a:cubicBezTo>
                <a:cubicBezTo>
                  <a:pt x="26" y="114"/>
                  <a:pt x="26" y="114"/>
                  <a:pt x="26" y="114"/>
                </a:cubicBezTo>
                <a:cubicBezTo>
                  <a:pt x="27" y="113"/>
                  <a:pt x="27" y="113"/>
                  <a:pt x="27" y="113"/>
                </a:cubicBezTo>
                <a:cubicBezTo>
                  <a:pt x="27" y="113"/>
                  <a:pt x="27" y="113"/>
                  <a:pt x="27" y="113"/>
                </a:cubicBezTo>
                <a:cubicBezTo>
                  <a:pt x="29" y="113"/>
                  <a:pt x="29" y="113"/>
                  <a:pt x="29" y="113"/>
                </a:cubicBezTo>
                <a:cubicBezTo>
                  <a:pt x="29" y="114"/>
                  <a:pt x="29" y="114"/>
                  <a:pt x="29" y="114"/>
                </a:cubicBezTo>
                <a:cubicBezTo>
                  <a:pt x="30" y="116"/>
                  <a:pt x="30" y="116"/>
                  <a:pt x="30" y="116"/>
                </a:cubicBezTo>
                <a:cubicBezTo>
                  <a:pt x="31" y="117"/>
                  <a:pt x="31" y="117"/>
                  <a:pt x="31" y="117"/>
                </a:cubicBezTo>
                <a:cubicBezTo>
                  <a:pt x="30" y="119"/>
                  <a:pt x="30" y="119"/>
                  <a:pt x="30" y="119"/>
                </a:cubicBezTo>
                <a:cubicBezTo>
                  <a:pt x="31" y="120"/>
                  <a:pt x="31" y="120"/>
                  <a:pt x="31" y="120"/>
                </a:cubicBezTo>
                <a:cubicBezTo>
                  <a:pt x="32" y="122"/>
                  <a:pt x="32" y="122"/>
                  <a:pt x="32" y="122"/>
                </a:cubicBezTo>
                <a:cubicBezTo>
                  <a:pt x="33" y="122"/>
                  <a:pt x="33" y="122"/>
                  <a:pt x="33" y="122"/>
                </a:cubicBezTo>
                <a:cubicBezTo>
                  <a:pt x="33" y="121"/>
                  <a:pt x="33" y="121"/>
                  <a:pt x="33" y="121"/>
                </a:cubicBezTo>
                <a:cubicBezTo>
                  <a:pt x="33" y="120"/>
                  <a:pt x="33" y="120"/>
                  <a:pt x="33" y="120"/>
                </a:cubicBezTo>
                <a:cubicBezTo>
                  <a:pt x="34" y="121"/>
                  <a:pt x="34" y="121"/>
                  <a:pt x="34" y="121"/>
                </a:cubicBezTo>
                <a:cubicBezTo>
                  <a:pt x="35" y="123"/>
                  <a:pt x="35" y="123"/>
                  <a:pt x="35" y="123"/>
                </a:cubicBezTo>
                <a:cubicBezTo>
                  <a:pt x="35" y="125"/>
                  <a:pt x="35" y="125"/>
                  <a:pt x="35" y="125"/>
                </a:cubicBezTo>
                <a:cubicBezTo>
                  <a:pt x="36" y="125"/>
                  <a:pt x="36" y="125"/>
                  <a:pt x="36" y="125"/>
                </a:cubicBezTo>
                <a:cubicBezTo>
                  <a:pt x="37" y="129"/>
                  <a:pt x="37" y="129"/>
                  <a:pt x="37" y="129"/>
                </a:cubicBezTo>
                <a:cubicBezTo>
                  <a:pt x="36" y="129"/>
                  <a:pt x="36" y="129"/>
                  <a:pt x="36" y="129"/>
                </a:cubicBezTo>
                <a:cubicBezTo>
                  <a:pt x="36" y="130"/>
                  <a:pt x="36" y="130"/>
                  <a:pt x="36" y="130"/>
                </a:cubicBezTo>
                <a:cubicBezTo>
                  <a:pt x="36" y="130"/>
                  <a:pt x="36" y="130"/>
                  <a:pt x="36" y="130"/>
                </a:cubicBezTo>
                <a:cubicBezTo>
                  <a:pt x="34" y="131"/>
                  <a:pt x="34" y="131"/>
                  <a:pt x="34" y="131"/>
                </a:cubicBezTo>
                <a:cubicBezTo>
                  <a:pt x="34" y="132"/>
                  <a:pt x="34" y="132"/>
                  <a:pt x="34" y="132"/>
                </a:cubicBezTo>
                <a:cubicBezTo>
                  <a:pt x="37" y="133"/>
                  <a:pt x="37" y="133"/>
                  <a:pt x="37" y="133"/>
                </a:cubicBezTo>
                <a:cubicBezTo>
                  <a:pt x="37" y="132"/>
                  <a:pt x="37" y="132"/>
                  <a:pt x="37" y="132"/>
                </a:cubicBezTo>
                <a:cubicBezTo>
                  <a:pt x="37" y="132"/>
                  <a:pt x="37" y="132"/>
                  <a:pt x="37" y="132"/>
                </a:cubicBezTo>
                <a:cubicBezTo>
                  <a:pt x="38" y="134"/>
                  <a:pt x="38" y="134"/>
                  <a:pt x="38" y="134"/>
                </a:cubicBezTo>
                <a:cubicBezTo>
                  <a:pt x="39" y="135"/>
                  <a:pt x="39" y="135"/>
                  <a:pt x="39" y="135"/>
                </a:cubicBezTo>
                <a:cubicBezTo>
                  <a:pt x="42" y="137"/>
                  <a:pt x="42" y="137"/>
                  <a:pt x="42" y="137"/>
                </a:cubicBezTo>
                <a:cubicBezTo>
                  <a:pt x="43" y="138"/>
                  <a:pt x="43" y="138"/>
                  <a:pt x="43" y="138"/>
                </a:cubicBezTo>
                <a:cubicBezTo>
                  <a:pt x="43" y="138"/>
                  <a:pt x="43" y="138"/>
                  <a:pt x="43" y="138"/>
                </a:cubicBezTo>
                <a:cubicBezTo>
                  <a:pt x="45" y="138"/>
                  <a:pt x="45" y="138"/>
                  <a:pt x="45" y="138"/>
                </a:cubicBezTo>
                <a:cubicBezTo>
                  <a:pt x="47" y="138"/>
                  <a:pt x="47" y="138"/>
                  <a:pt x="47" y="138"/>
                </a:cubicBezTo>
                <a:cubicBezTo>
                  <a:pt x="48" y="141"/>
                  <a:pt x="48" y="141"/>
                  <a:pt x="48" y="141"/>
                </a:cubicBezTo>
                <a:cubicBezTo>
                  <a:pt x="49" y="143"/>
                  <a:pt x="49" y="143"/>
                  <a:pt x="49" y="143"/>
                </a:cubicBezTo>
                <a:cubicBezTo>
                  <a:pt x="51" y="144"/>
                  <a:pt x="51" y="144"/>
                  <a:pt x="51" y="144"/>
                </a:cubicBezTo>
                <a:cubicBezTo>
                  <a:pt x="51" y="145"/>
                  <a:pt x="51" y="145"/>
                  <a:pt x="51" y="145"/>
                </a:cubicBezTo>
                <a:cubicBezTo>
                  <a:pt x="51" y="145"/>
                  <a:pt x="51" y="145"/>
                  <a:pt x="51" y="145"/>
                </a:cubicBezTo>
                <a:cubicBezTo>
                  <a:pt x="51" y="147"/>
                  <a:pt x="51" y="147"/>
                  <a:pt x="51" y="147"/>
                </a:cubicBezTo>
                <a:cubicBezTo>
                  <a:pt x="50" y="148"/>
                  <a:pt x="50" y="148"/>
                  <a:pt x="50" y="148"/>
                </a:cubicBezTo>
                <a:cubicBezTo>
                  <a:pt x="48" y="147"/>
                  <a:pt x="48" y="147"/>
                  <a:pt x="48" y="147"/>
                </a:cubicBezTo>
                <a:cubicBezTo>
                  <a:pt x="47" y="147"/>
                  <a:pt x="47" y="147"/>
                  <a:pt x="47" y="147"/>
                </a:cubicBezTo>
                <a:cubicBezTo>
                  <a:pt x="44" y="149"/>
                  <a:pt x="44" y="149"/>
                  <a:pt x="44" y="149"/>
                </a:cubicBezTo>
                <a:cubicBezTo>
                  <a:pt x="42" y="148"/>
                  <a:pt x="42" y="148"/>
                  <a:pt x="42" y="148"/>
                </a:cubicBezTo>
                <a:cubicBezTo>
                  <a:pt x="42" y="147"/>
                  <a:pt x="42" y="147"/>
                  <a:pt x="42" y="147"/>
                </a:cubicBezTo>
                <a:cubicBezTo>
                  <a:pt x="43" y="145"/>
                  <a:pt x="43" y="145"/>
                  <a:pt x="43" y="145"/>
                </a:cubicBezTo>
                <a:cubicBezTo>
                  <a:pt x="43" y="143"/>
                  <a:pt x="43" y="143"/>
                  <a:pt x="43" y="143"/>
                </a:cubicBezTo>
                <a:cubicBezTo>
                  <a:pt x="42" y="141"/>
                  <a:pt x="42" y="141"/>
                  <a:pt x="42" y="141"/>
                </a:cubicBezTo>
                <a:cubicBezTo>
                  <a:pt x="40" y="141"/>
                  <a:pt x="40" y="141"/>
                  <a:pt x="40" y="141"/>
                </a:cubicBezTo>
                <a:cubicBezTo>
                  <a:pt x="40" y="140"/>
                  <a:pt x="40" y="140"/>
                  <a:pt x="40" y="140"/>
                </a:cubicBezTo>
                <a:cubicBezTo>
                  <a:pt x="37" y="140"/>
                  <a:pt x="37" y="140"/>
                  <a:pt x="37" y="140"/>
                </a:cubicBezTo>
                <a:cubicBezTo>
                  <a:pt x="35" y="138"/>
                  <a:pt x="35" y="138"/>
                  <a:pt x="35" y="138"/>
                </a:cubicBezTo>
                <a:cubicBezTo>
                  <a:pt x="34" y="140"/>
                  <a:pt x="34" y="140"/>
                  <a:pt x="34" y="140"/>
                </a:cubicBezTo>
                <a:cubicBezTo>
                  <a:pt x="33" y="142"/>
                  <a:pt x="33" y="142"/>
                  <a:pt x="33" y="142"/>
                </a:cubicBezTo>
                <a:cubicBezTo>
                  <a:pt x="33" y="140"/>
                  <a:pt x="33" y="140"/>
                  <a:pt x="33" y="140"/>
                </a:cubicBezTo>
                <a:cubicBezTo>
                  <a:pt x="29" y="137"/>
                  <a:pt x="29" y="137"/>
                  <a:pt x="29" y="137"/>
                </a:cubicBezTo>
                <a:cubicBezTo>
                  <a:pt x="29" y="137"/>
                  <a:pt x="29" y="137"/>
                  <a:pt x="29" y="137"/>
                </a:cubicBezTo>
                <a:cubicBezTo>
                  <a:pt x="29" y="136"/>
                  <a:pt x="29" y="136"/>
                  <a:pt x="29" y="136"/>
                </a:cubicBezTo>
                <a:cubicBezTo>
                  <a:pt x="29" y="135"/>
                  <a:pt x="29" y="135"/>
                  <a:pt x="29" y="135"/>
                </a:cubicBezTo>
                <a:cubicBezTo>
                  <a:pt x="28" y="135"/>
                  <a:pt x="28" y="135"/>
                  <a:pt x="28" y="135"/>
                </a:cubicBezTo>
                <a:cubicBezTo>
                  <a:pt x="28" y="133"/>
                  <a:pt x="28" y="133"/>
                  <a:pt x="28" y="133"/>
                </a:cubicBezTo>
                <a:cubicBezTo>
                  <a:pt x="26" y="133"/>
                  <a:pt x="26" y="133"/>
                  <a:pt x="26" y="133"/>
                </a:cubicBezTo>
                <a:cubicBezTo>
                  <a:pt x="26" y="132"/>
                  <a:pt x="26" y="132"/>
                  <a:pt x="26" y="132"/>
                </a:cubicBezTo>
                <a:cubicBezTo>
                  <a:pt x="24" y="129"/>
                  <a:pt x="24" y="129"/>
                  <a:pt x="24" y="129"/>
                </a:cubicBezTo>
                <a:cubicBezTo>
                  <a:pt x="22" y="129"/>
                  <a:pt x="22" y="129"/>
                  <a:pt x="22" y="129"/>
                </a:cubicBezTo>
                <a:cubicBezTo>
                  <a:pt x="21" y="125"/>
                  <a:pt x="21" y="125"/>
                  <a:pt x="21" y="125"/>
                </a:cubicBezTo>
                <a:cubicBezTo>
                  <a:pt x="20" y="125"/>
                  <a:pt x="20" y="125"/>
                  <a:pt x="20" y="125"/>
                </a:cubicBezTo>
                <a:cubicBezTo>
                  <a:pt x="20" y="123"/>
                  <a:pt x="20" y="123"/>
                  <a:pt x="20" y="123"/>
                </a:cubicBezTo>
                <a:cubicBezTo>
                  <a:pt x="18" y="123"/>
                  <a:pt x="18" y="123"/>
                  <a:pt x="18" y="123"/>
                </a:cubicBezTo>
                <a:cubicBezTo>
                  <a:pt x="19" y="122"/>
                  <a:pt x="19" y="122"/>
                  <a:pt x="19" y="122"/>
                </a:cubicBezTo>
                <a:cubicBezTo>
                  <a:pt x="17" y="123"/>
                  <a:pt x="17" y="123"/>
                  <a:pt x="17" y="123"/>
                </a:cubicBezTo>
                <a:cubicBezTo>
                  <a:pt x="17" y="124"/>
                  <a:pt x="17" y="124"/>
                  <a:pt x="17" y="124"/>
                </a:cubicBezTo>
                <a:cubicBezTo>
                  <a:pt x="16" y="124"/>
                  <a:pt x="16" y="124"/>
                  <a:pt x="16" y="124"/>
                </a:cubicBezTo>
                <a:cubicBezTo>
                  <a:pt x="15" y="123"/>
                  <a:pt x="15" y="123"/>
                  <a:pt x="15" y="123"/>
                </a:cubicBezTo>
                <a:cubicBezTo>
                  <a:pt x="14" y="120"/>
                  <a:pt x="14" y="120"/>
                  <a:pt x="14" y="120"/>
                </a:cubicBezTo>
                <a:cubicBezTo>
                  <a:pt x="15" y="119"/>
                  <a:pt x="15" y="119"/>
                  <a:pt x="15" y="119"/>
                </a:cubicBezTo>
                <a:cubicBezTo>
                  <a:pt x="14" y="116"/>
                  <a:pt x="14" y="116"/>
                  <a:pt x="14" y="116"/>
                </a:cubicBezTo>
                <a:cubicBezTo>
                  <a:pt x="16" y="116"/>
                  <a:pt x="16" y="116"/>
                  <a:pt x="16" y="116"/>
                </a:cubicBezTo>
                <a:cubicBezTo>
                  <a:pt x="16" y="112"/>
                  <a:pt x="16" y="112"/>
                  <a:pt x="16" y="112"/>
                </a:cubicBezTo>
                <a:cubicBezTo>
                  <a:pt x="17" y="112"/>
                  <a:pt x="17" y="112"/>
                  <a:pt x="17" y="112"/>
                </a:cubicBezTo>
                <a:cubicBezTo>
                  <a:pt x="17" y="111"/>
                  <a:pt x="17" y="111"/>
                  <a:pt x="17" y="111"/>
                </a:cubicBezTo>
                <a:cubicBezTo>
                  <a:pt x="16" y="111"/>
                  <a:pt x="16" y="111"/>
                  <a:pt x="16" y="111"/>
                </a:cubicBezTo>
                <a:cubicBezTo>
                  <a:pt x="18" y="109"/>
                  <a:pt x="18" y="109"/>
                  <a:pt x="18" y="109"/>
                </a:cubicBezTo>
                <a:cubicBezTo>
                  <a:pt x="17" y="108"/>
                  <a:pt x="17" y="108"/>
                  <a:pt x="17" y="108"/>
                </a:cubicBezTo>
                <a:cubicBezTo>
                  <a:pt x="18" y="106"/>
                  <a:pt x="18" y="106"/>
                  <a:pt x="18" y="106"/>
                </a:cubicBezTo>
                <a:cubicBezTo>
                  <a:pt x="17" y="106"/>
                  <a:pt x="17" y="106"/>
                  <a:pt x="17" y="106"/>
                </a:cubicBezTo>
                <a:cubicBezTo>
                  <a:pt x="18" y="103"/>
                  <a:pt x="18" y="103"/>
                  <a:pt x="18" y="103"/>
                </a:cubicBezTo>
                <a:cubicBezTo>
                  <a:pt x="18" y="101"/>
                  <a:pt x="18" y="101"/>
                  <a:pt x="18" y="101"/>
                </a:cubicBezTo>
                <a:cubicBezTo>
                  <a:pt x="19" y="100"/>
                  <a:pt x="19" y="100"/>
                  <a:pt x="19" y="100"/>
                </a:cubicBezTo>
                <a:cubicBezTo>
                  <a:pt x="19" y="97"/>
                  <a:pt x="19" y="97"/>
                  <a:pt x="19" y="97"/>
                </a:cubicBezTo>
                <a:cubicBezTo>
                  <a:pt x="21" y="96"/>
                  <a:pt x="21" y="96"/>
                  <a:pt x="21" y="96"/>
                </a:cubicBezTo>
                <a:cubicBezTo>
                  <a:pt x="24" y="90"/>
                  <a:pt x="24" y="90"/>
                  <a:pt x="24" y="90"/>
                </a:cubicBezTo>
                <a:cubicBezTo>
                  <a:pt x="25" y="89"/>
                  <a:pt x="25" y="89"/>
                  <a:pt x="25" y="89"/>
                </a:cubicBezTo>
                <a:cubicBezTo>
                  <a:pt x="25" y="86"/>
                  <a:pt x="25" y="86"/>
                  <a:pt x="25" y="86"/>
                </a:cubicBezTo>
                <a:cubicBezTo>
                  <a:pt x="24" y="84"/>
                  <a:pt x="24" y="84"/>
                  <a:pt x="24" y="84"/>
                </a:cubicBezTo>
                <a:cubicBezTo>
                  <a:pt x="24" y="81"/>
                  <a:pt x="24" y="81"/>
                  <a:pt x="24" y="81"/>
                </a:cubicBezTo>
                <a:cubicBezTo>
                  <a:pt x="23" y="80"/>
                  <a:pt x="23" y="80"/>
                  <a:pt x="23" y="80"/>
                </a:cubicBezTo>
                <a:cubicBezTo>
                  <a:pt x="23" y="77"/>
                  <a:pt x="23" y="77"/>
                  <a:pt x="23" y="77"/>
                </a:cubicBezTo>
                <a:cubicBezTo>
                  <a:pt x="21" y="76"/>
                  <a:pt x="21" y="76"/>
                  <a:pt x="21" y="76"/>
                </a:cubicBezTo>
                <a:cubicBezTo>
                  <a:pt x="22" y="74"/>
                  <a:pt x="22" y="74"/>
                  <a:pt x="22" y="74"/>
                </a:cubicBezTo>
                <a:cubicBezTo>
                  <a:pt x="21" y="72"/>
                  <a:pt x="21" y="72"/>
                  <a:pt x="21" y="72"/>
                </a:cubicBezTo>
                <a:cubicBezTo>
                  <a:pt x="22" y="70"/>
                  <a:pt x="22" y="70"/>
                  <a:pt x="22" y="70"/>
                </a:cubicBezTo>
                <a:cubicBezTo>
                  <a:pt x="21" y="66"/>
                  <a:pt x="21" y="66"/>
                  <a:pt x="21" y="66"/>
                </a:cubicBezTo>
                <a:cubicBezTo>
                  <a:pt x="18" y="64"/>
                  <a:pt x="18" y="64"/>
                  <a:pt x="18" y="64"/>
                </a:cubicBezTo>
                <a:cubicBezTo>
                  <a:pt x="15" y="61"/>
                  <a:pt x="15" y="61"/>
                  <a:pt x="15" y="61"/>
                </a:cubicBezTo>
                <a:cubicBezTo>
                  <a:pt x="13" y="58"/>
                  <a:pt x="13" y="58"/>
                  <a:pt x="13" y="58"/>
                </a:cubicBezTo>
                <a:cubicBezTo>
                  <a:pt x="13" y="57"/>
                  <a:pt x="13" y="57"/>
                  <a:pt x="13" y="57"/>
                </a:cubicBezTo>
                <a:cubicBezTo>
                  <a:pt x="11" y="53"/>
                  <a:pt x="11" y="53"/>
                  <a:pt x="11" y="53"/>
                </a:cubicBezTo>
                <a:cubicBezTo>
                  <a:pt x="13" y="52"/>
                  <a:pt x="13" y="52"/>
                  <a:pt x="13" y="52"/>
                </a:cubicBezTo>
                <a:cubicBezTo>
                  <a:pt x="14" y="51"/>
                  <a:pt x="14" y="51"/>
                  <a:pt x="14" y="51"/>
                </a:cubicBezTo>
                <a:cubicBezTo>
                  <a:pt x="13" y="46"/>
                  <a:pt x="13" y="46"/>
                  <a:pt x="13" y="46"/>
                </a:cubicBezTo>
                <a:cubicBezTo>
                  <a:pt x="13" y="45"/>
                  <a:pt x="13" y="45"/>
                  <a:pt x="13" y="45"/>
                </a:cubicBezTo>
                <a:cubicBezTo>
                  <a:pt x="15" y="44"/>
                  <a:pt x="15" y="44"/>
                  <a:pt x="15" y="44"/>
                </a:cubicBezTo>
                <a:cubicBezTo>
                  <a:pt x="15" y="42"/>
                  <a:pt x="15" y="42"/>
                  <a:pt x="15" y="42"/>
                </a:cubicBezTo>
                <a:cubicBezTo>
                  <a:pt x="13" y="41"/>
                  <a:pt x="13" y="41"/>
                  <a:pt x="13" y="41"/>
                </a:cubicBezTo>
                <a:cubicBezTo>
                  <a:pt x="13" y="39"/>
                  <a:pt x="13" y="39"/>
                  <a:pt x="13" y="39"/>
                </a:cubicBezTo>
                <a:cubicBezTo>
                  <a:pt x="11" y="36"/>
                  <a:pt x="11" y="36"/>
                  <a:pt x="11" y="36"/>
                </a:cubicBezTo>
                <a:cubicBezTo>
                  <a:pt x="10" y="36"/>
                  <a:pt x="10" y="36"/>
                  <a:pt x="10" y="36"/>
                </a:cubicBezTo>
                <a:cubicBezTo>
                  <a:pt x="8" y="31"/>
                  <a:pt x="8" y="31"/>
                  <a:pt x="8" y="31"/>
                </a:cubicBezTo>
                <a:cubicBezTo>
                  <a:pt x="5" y="29"/>
                  <a:pt x="5" y="29"/>
                  <a:pt x="5" y="29"/>
                </a:cubicBezTo>
                <a:cubicBezTo>
                  <a:pt x="5" y="28"/>
                  <a:pt x="5" y="28"/>
                  <a:pt x="5" y="28"/>
                </a:cubicBezTo>
                <a:cubicBezTo>
                  <a:pt x="3" y="26"/>
                  <a:pt x="3" y="26"/>
                  <a:pt x="3" y="26"/>
                </a:cubicBezTo>
                <a:cubicBezTo>
                  <a:pt x="2" y="24"/>
                  <a:pt x="2" y="24"/>
                  <a:pt x="2" y="24"/>
                </a:cubicBezTo>
                <a:cubicBezTo>
                  <a:pt x="0" y="23"/>
                  <a:pt x="0" y="23"/>
                  <a:pt x="0" y="23"/>
                </a:cubicBezTo>
                <a:cubicBezTo>
                  <a:pt x="0" y="22"/>
                  <a:pt x="0" y="22"/>
                  <a:pt x="0" y="22"/>
                </a:cubicBezTo>
                <a:cubicBezTo>
                  <a:pt x="3" y="21"/>
                  <a:pt x="3" y="21"/>
                  <a:pt x="3" y="21"/>
                </a:cubicBezTo>
                <a:cubicBezTo>
                  <a:pt x="4" y="20"/>
                  <a:pt x="4" y="20"/>
                  <a:pt x="4" y="20"/>
                </a:cubicBezTo>
                <a:cubicBezTo>
                  <a:pt x="4" y="18"/>
                  <a:pt x="4" y="18"/>
                  <a:pt x="4" y="18"/>
                </a:cubicBezTo>
                <a:cubicBezTo>
                  <a:pt x="4" y="15"/>
                  <a:pt x="4" y="15"/>
                  <a:pt x="4" y="15"/>
                </a:cubicBezTo>
                <a:cubicBezTo>
                  <a:pt x="5" y="14"/>
                  <a:pt x="5" y="14"/>
                  <a:pt x="5" y="14"/>
                </a:cubicBezTo>
                <a:cubicBezTo>
                  <a:pt x="5" y="11"/>
                  <a:pt x="5" y="11"/>
                  <a:pt x="5" y="11"/>
                </a:cubicBezTo>
                <a:cubicBezTo>
                  <a:pt x="6" y="9"/>
                  <a:pt x="6" y="9"/>
                  <a:pt x="6" y="9"/>
                </a:cubicBezTo>
                <a:cubicBezTo>
                  <a:pt x="10" y="10"/>
                  <a:pt x="10" y="10"/>
                  <a:pt x="10" y="10"/>
                </a:cubicBezTo>
                <a:cubicBezTo>
                  <a:pt x="12" y="8"/>
                  <a:pt x="12" y="8"/>
                  <a:pt x="12" y="8"/>
                </a:cubicBezTo>
                <a:cubicBezTo>
                  <a:pt x="14" y="8"/>
                  <a:pt x="14" y="8"/>
                  <a:pt x="14" y="8"/>
                </a:cubicBezTo>
                <a:cubicBezTo>
                  <a:pt x="14" y="7"/>
                  <a:pt x="14" y="7"/>
                  <a:pt x="14" y="7"/>
                </a:cubicBezTo>
                <a:cubicBezTo>
                  <a:pt x="15" y="5"/>
                  <a:pt x="15" y="5"/>
                  <a:pt x="15" y="5"/>
                </a:cubicBezTo>
                <a:cubicBezTo>
                  <a:pt x="16" y="4"/>
                  <a:pt x="16" y="4"/>
                  <a:pt x="16" y="4"/>
                </a:cubicBezTo>
                <a:cubicBezTo>
                  <a:pt x="18" y="4"/>
                  <a:pt x="18" y="4"/>
                  <a:pt x="18" y="4"/>
                </a:cubicBezTo>
                <a:cubicBezTo>
                  <a:pt x="19" y="3"/>
                  <a:pt x="19" y="3"/>
                  <a:pt x="19" y="3"/>
                </a:cubicBezTo>
                <a:cubicBezTo>
                  <a:pt x="18" y="2"/>
                  <a:pt x="18" y="2"/>
                  <a:pt x="18" y="2"/>
                </a:cubicBezTo>
                <a:cubicBezTo>
                  <a:pt x="18" y="1"/>
                  <a:pt x="18" y="1"/>
                  <a:pt x="18" y="1"/>
                </a:cubicBezTo>
                <a:cubicBezTo>
                  <a:pt x="20" y="0"/>
                  <a:pt x="20" y="0"/>
                  <a:pt x="20" y="0"/>
                </a:cubicBezTo>
                <a:cubicBezTo>
                  <a:pt x="23" y="0"/>
                  <a:pt x="23" y="0"/>
                  <a:pt x="23" y="0"/>
                </a:cubicBezTo>
                <a:cubicBezTo>
                  <a:pt x="23" y="0"/>
                  <a:pt x="23" y="0"/>
                  <a:pt x="23" y="0"/>
                </a:cubicBezTo>
                <a:close/>
                <a:moveTo>
                  <a:pt x="50" y="84"/>
                </a:moveTo>
                <a:cubicBezTo>
                  <a:pt x="50" y="86"/>
                  <a:pt x="50" y="86"/>
                  <a:pt x="50" y="86"/>
                </a:cubicBezTo>
                <a:cubicBezTo>
                  <a:pt x="51" y="87"/>
                  <a:pt x="51" y="87"/>
                  <a:pt x="51" y="87"/>
                </a:cubicBezTo>
                <a:cubicBezTo>
                  <a:pt x="52" y="87"/>
                  <a:pt x="52" y="87"/>
                  <a:pt x="52" y="87"/>
                </a:cubicBezTo>
                <a:cubicBezTo>
                  <a:pt x="50" y="84"/>
                  <a:pt x="50" y="84"/>
                  <a:pt x="50" y="84"/>
                </a:cubicBezTo>
                <a:close/>
                <a:moveTo>
                  <a:pt x="29" y="108"/>
                </a:moveTo>
                <a:cubicBezTo>
                  <a:pt x="29" y="108"/>
                  <a:pt x="29" y="108"/>
                  <a:pt x="29" y="108"/>
                </a:cubicBezTo>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63" name="Laos">
            <a:extLst>
              <a:ext uri="{FF2B5EF4-FFF2-40B4-BE49-F238E27FC236}">
                <a16:creationId xmlns:a16="http://schemas.microsoft.com/office/drawing/2014/main" xmlns="" id="{882851F8-9242-4F93-8030-688FA7CBF9D1}"/>
              </a:ext>
            </a:extLst>
          </p:cNvPr>
          <p:cNvSpPr>
            <a:spLocks/>
          </p:cNvSpPr>
          <p:nvPr/>
        </p:nvSpPr>
        <p:spPr bwMode="auto">
          <a:xfrm>
            <a:off x="6537452" y="4509378"/>
            <a:ext cx="208938" cy="242230"/>
          </a:xfrm>
          <a:custGeom>
            <a:avLst/>
            <a:gdLst>
              <a:gd name="T0" fmla="*/ 26 w 182"/>
              <a:gd name="T1" fmla="*/ 28 h 211"/>
              <a:gd name="T2" fmla="*/ 33 w 182"/>
              <a:gd name="T3" fmla="*/ 24 h 211"/>
              <a:gd name="T4" fmla="*/ 31 w 182"/>
              <a:gd name="T5" fmla="*/ 5 h 211"/>
              <a:gd name="T6" fmla="*/ 43 w 182"/>
              <a:gd name="T7" fmla="*/ 0 h 211"/>
              <a:gd name="T8" fmla="*/ 57 w 182"/>
              <a:gd name="T9" fmla="*/ 12 h 211"/>
              <a:gd name="T10" fmla="*/ 59 w 182"/>
              <a:gd name="T11" fmla="*/ 24 h 211"/>
              <a:gd name="T12" fmla="*/ 81 w 182"/>
              <a:gd name="T13" fmla="*/ 38 h 211"/>
              <a:gd name="T14" fmla="*/ 97 w 182"/>
              <a:gd name="T15" fmla="*/ 38 h 211"/>
              <a:gd name="T16" fmla="*/ 107 w 182"/>
              <a:gd name="T17" fmla="*/ 47 h 211"/>
              <a:gd name="T18" fmla="*/ 114 w 182"/>
              <a:gd name="T19" fmla="*/ 54 h 211"/>
              <a:gd name="T20" fmla="*/ 104 w 182"/>
              <a:gd name="T21" fmla="*/ 69 h 211"/>
              <a:gd name="T22" fmla="*/ 90 w 182"/>
              <a:gd name="T23" fmla="*/ 71 h 211"/>
              <a:gd name="T24" fmla="*/ 92 w 182"/>
              <a:gd name="T25" fmla="*/ 83 h 211"/>
              <a:gd name="T26" fmla="*/ 102 w 182"/>
              <a:gd name="T27" fmla="*/ 92 h 211"/>
              <a:gd name="T28" fmla="*/ 118 w 182"/>
              <a:gd name="T29" fmla="*/ 97 h 211"/>
              <a:gd name="T30" fmla="*/ 135 w 182"/>
              <a:gd name="T31" fmla="*/ 114 h 211"/>
              <a:gd name="T32" fmla="*/ 144 w 182"/>
              <a:gd name="T33" fmla="*/ 130 h 211"/>
              <a:gd name="T34" fmla="*/ 154 w 182"/>
              <a:gd name="T35" fmla="*/ 135 h 211"/>
              <a:gd name="T36" fmla="*/ 161 w 182"/>
              <a:gd name="T37" fmla="*/ 142 h 211"/>
              <a:gd name="T38" fmla="*/ 166 w 182"/>
              <a:gd name="T39" fmla="*/ 149 h 211"/>
              <a:gd name="T40" fmla="*/ 175 w 182"/>
              <a:gd name="T41" fmla="*/ 154 h 211"/>
              <a:gd name="T42" fmla="*/ 178 w 182"/>
              <a:gd name="T43" fmla="*/ 159 h 211"/>
              <a:gd name="T44" fmla="*/ 182 w 182"/>
              <a:gd name="T45" fmla="*/ 168 h 211"/>
              <a:gd name="T46" fmla="*/ 178 w 182"/>
              <a:gd name="T47" fmla="*/ 185 h 211"/>
              <a:gd name="T48" fmla="*/ 175 w 182"/>
              <a:gd name="T49" fmla="*/ 196 h 211"/>
              <a:gd name="T50" fmla="*/ 163 w 182"/>
              <a:gd name="T51" fmla="*/ 192 h 211"/>
              <a:gd name="T52" fmla="*/ 149 w 182"/>
              <a:gd name="T53" fmla="*/ 194 h 211"/>
              <a:gd name="T54" fmla="*/ 154 w 182"/>
              <a:gd name="T55" fmla="*/ 208 h 211"/>
              <a:gd name="T56" fmla="*/ 144 w 182"/>
              <a:gd name="T57" fmla="*/ 201 h 211"/>
              <a:gd name="T58" fmla="*/ 130 w 182"/>
              <a:gd name="T59" fmla="*/ 194 h 211"/>
              <a:gd name="T60" fmla="*/ 135 w 182"/>
              <a:gd name="T61" fmla="*/ 182 h 211"/>
              <a:gd name="T62" fmla="*/ 135 w 182"/>
              <a:gd name="T63" fmla="*/ 170 h 211"/>
              <a:gd name="T64" fmla="*/ 130 w 182"/>
              <a:gd name="T65" fmla="*/ 159 h 211"/>
              <a:gd name="T66" fmla="*/ 123 w 182"/>
              <a:gd name="T67" fmla="*/ 156 h 211"/>
              <a:gd name="T68" fmla="*/ 116 w 182"/>
              <a:gd name="T69" fmla="*/ 144 h 211"/>
              <a:gd name="T70" fmla="*/ 116 w 182"/>
              <a:gd name="T71" fmla="*/ 130 h 211"/>
              <a:gd name="T72" fmla="*/ 109 w 182"/>
              <a:gd name="T73" fmla="*/ 116 h 211"/>
              <a:gd name="T74" fmla="*/ 85 w 182"/>
              <a:gd name="T75" fmla="*/ 102 h 211"/>
              <a:gd name="T76" fmla="*/ 64 w 182"/>
              <a:gd name="T77" fmla="*/ 114 h 211"/>
              <a:gd name="T78" fmla="*/ 48 w 182"/>
              <a:gd name="T79" fmla="*/ 104 h 211"/>
              <a:gd name="T80" fmla="*/ 36 w 182"/>
              <a:gd name="T81" fmla="*/ 114 h 211"/>
              <a:gd name="T82" fmla="*/ 29 w 182"/>
              <a:gd name="T83" fmla="*/ 97 h 211"/>
              <a:gd name="T84" fmla="*/ 29 w 182"/>
              <a:gd name="T85" fmla="*/ 85 h 211"/>
              <a:gd name="T86" fmla="*/ 29 w 182"/>
              <a:gd name="T87" fmla="*/ 71 h 211"/>
              <a:gd name="T88" fmla="*/ 14 w 182"/>
              <a:gd name="T89" fmla="*/ 73 h 211"/>
              <a:gd name="T90" fmla="*/ 12 w 182"/>
              <a:gd name="T91" fmla="*/ 57 h 211"/>
              <a:gd name="T92" fmla="*/ 0 w 182"/>
              <a:gd name="T93" fmla="*/ 50 h 211"/>
              <a:gd name="T94" fmla="*/ 10 w 182"/>
              <a:gd name="T95" fmla="*/ 40 h 211"/>
              <a:gd name="T96" fmla="*/ 10 w 182"/>
              <a:gd name="T97" fmla="*/ 28 h 211"/>
              <a:gd name="T98" fmla="*/ 21 w 182"/>
              <a:gd name="T99" fmla="*/ 2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2" h="211">
                <a:moveTo>
                  <a:pt x="21" y="24"/>
                </a:moveTo>
                <a:lnTo>
                  <a:pt x="24" y="26"/>
                </a:lnTo>
                <a:lnTo>
                  <a:pt x="26" y="28"/>
                </a:lnTo>
                <a:lnTo>
                  <a:pt x="31" y="28"/>
                </a:lnTo>
                <a:lnTo>
                  <a:pt x="36" y="28"/>
                </a:lnTo>
                <a:lnTo>
                  <a:pt x="33" y="24"/>
                </a:lnTo>
                <a:lnTo>
                  <a:pt x="33" y="17"/>
                </a:lnTo>
                <a:lnTo>
                  <a:pt x="31" y="12"/>
                </a:lnTo>
                <a:lnTo>
                  <a:pt x="31" y="5"/>
                </a:lnTo>
                <a:lnTo>
                  <a:pt x="36" y="2"/>
                </a:lnTo>
                <a:lnTo>
                  <a:pt x="36" y="0"/>
                </a:lnTo>
                <a:lnTo>
                  <a:pt x="43" y="0"/>
                </a:lnTo>
                <a:lnTo>
                  <a:pt x="45" y="2"/>
                </a:lnTo>
                <a:lnTo>
                  <a:pt x="52" y="7"/>
                </a:lnTo>
                <a:lnTo>
                  <a:pt x="57" y="12"/>
                </a:lnTo>
                <a:lnTo>
                  <a:pt x="59" y="14"/>
                </a:lnTo>
                <a:lnTo>
                  <a:pt x="62" y="19"/>
                </a:lnTo>
                <a:lnTo>
                  <a:pt x="59" y="24"/>
                </a:lnTo>
                <a:lnTo>
                  <a:pt x="66" y="31"/>
                </a:lnTo>
                <a:lnTo>
                  <a:pt x="71" y="38"/>
                </a:lnTo>
                <a:lnTo>
                  <a:pt x="81" y="38"/>
                </a:lnTo>
                <a:lnTo>
                  <a:pt x="85" y="40"/>
                </a:lnTo>
                <a:lnTo>
                  <a:pt x="90" y="38"/>
                </a:lnTo>
                <a:lnTo>
                  <a:pt x="97" y="38"/>
                </a:lnTo>
                <a:lnTo>
                  <a:pt x="102" y="40"/>
                </a:lnTo>
                <a:lnTo>
                  <a:pt x="107" y="43"/>
                </a:lnTo>
                <a:lnTo>
                  <a:pt x="107" y="47"/>
                </a:lnTo>
                <a:lnTo>
                  <a:pt x="107" y="50"/>
                </a:lnTo>
                <a:lnTo>
                  <a:pt x="114" y="52"/>
                </a:lnTo>
                <a:lnTo>
                  <a:pt x="114" y="54"/>
                </a:lnTo>
                <a:lnTo>
                  <a:pt x="111" y="57"/>
                </a:lnTo>
                <a:lnTo>
                  <a:pt x="107" y="66"/>
                </a:lnTo>
                <a:lnTo>
                  <a:pt x="104" y="69"/>
                </a:lnTo>
                <a:lnTo>
                  <a:pt x="102" y="69"/>
                </a:lnTo>
                <a:lnTo>
                  <a:pt x="95" y="71"/>
                </a:lnTo>
                <a:lnTo>
                  <a:pt x="90" y="71"/>
                </a:lnTo>
                <a:lnTo>
                  <a:pt x="92" y="76"/>
                </a:lnTo>
                <a:lnTo>
                  <a:pt x="97" y="80"/>
                </a:lnTo>
                <a:lnTo>
                  <a:pt x="92" y="83"/>
                </a:lnTo>
                <a:lnTo>
                  <a:pt x="95" y="85"/>
                </a:lnTo>
                <a:lnTo>
                  <a:pt x="97" y="85"/>
                </a:lnTo>
                <a:lnTo>
                  <a:pt x="102" y="92"/>
                </a:lnTo>
                <a:lnTo>
                  <a:pt x="109" y="92"/>
                </a:lnTo>
                <a:lnTo>
                  <a:pt x="114" y="97"/>
                </a:lnTo>
                <a:lnTo>
                  <a:pt x="118" y="97"/>
                </a:lnTo>
                <a:lnTo>
                  <a:pt x="126" y="104"/>
                </a:lnTo>
                <a:lnTo>
                  <a:pt x="130" y="107"/>
                </a:lnTo>
                <a:lnTo>
                  <a:pt x="135" y="114"/>
                </a:lnTo>
                <a:lnTo>
                  <a:pt x="135" y="118"/>
                </a:lnTo>
                <a:lnTo>
                  <a:pt x="142" y="125"/>
                </a:lnTo>
                <a:lnTo>
                  <a:pt x="144" y="130"/>
                </a:lnTo>
                <a:lnTo>
                  <a:pt x="147" y="133"/>
                </a:lnTo>
                <a:lnTo>
                  <a:pt x="152" y="133"/>
                </a:lnTo>
                <a:lnTo>
                  <a:pt x="154" y="135"/>
                </a:lnTo>
                <a:lnTo>
                  <a:pt x="156" y="140"/>
                </a:lnTo>
                <a:lnTo>
                  <a:pt x="159" y="142"/>
                </a:lnTo>
                <a:lnTo>
                  <a:pt x="161" y="142"/>
                </a:lnTo>
                <a:lnTo>
                  <a:pt x="163" y="144"/>
                </a:lnTo>
                <a:lnTo>
                  <a:pt x="163" y="147"/>
                </a:lnTo>
                <a:lnTo>
                  <a:pt x="166" y="149"/>
                </a:lnTo>
                <a:lnTo>
                  <a:pt x="170" y="149"/>
                </a:lnTo>
                <a:lnTo>
                  <a:pt x="173" y="154"/>
                </a:lnTo>
                <a:lnTo>
                  <a:pt x="175" y="154"/>
                </a:lnTo>
                <a:lnTo>
                  <a:pt x="180" y="151"/>
                </a:lnTo>
                <a:lnTo>
                  <a:pt x="180" y="156"/>
                </a:lnTo>
                <a:lnTo>
                  <a:pt x="178" y="159"/>
                </a:lnTo>
                <a:lnTo>
                  <a:pt x="178" y="166"/>
                </a:lnTo>
                <a:lnTo>
                  <a:pt x="178" y="168"/>
                </a:lnTo>
                <a:lnTo>
                  <a:pt x="182" y="168"/>
                </a:lnTo>
                <a:lnTo>
                  <a:pt x="182" y="173"/>
                </a:lnTo>
                <a:lnTo>
                  <a:pt x="175" y="178"/>
                </a:lnTo>
                <a:lnTo>
                  <a:pt x="178" y="185"/>
                </a:lnTo>
                <a:lnTo>
                  <a:pt x="178" y="187"/>
                </a:lnTo>
                <a:lnTo>
                  <a:pt x="180" y="194"/>
                </a:lnTo>
                <a:lnTo>
                  <a:pt x="175" y="196"/>
                </a:lnTo>
                <a:lnTo>
                  <a:pt x="170" y="196"/>
                </a:lnTo>
                <a:lnTo>
                  <a:pt x="166" y="194"/>
                </a:lnTo>
                <a:lnTo>
                  <a:pt x="163" y="192"/>
                </a:lnTo>
                <a:lnTo>
                  <a:pt x="161" y="189"/>
                </a:lnTo>
                <a:lnTo>
                  <a:pt x="154" y="192"/>
                </a:lnTo>
                <a:lnTo>
                  <a:pt x="149" y="194"/>
                </a:lnTo>
                <a:lnTo>
                  <a:pt x="154" y="199"/>
                </a:lnTo>
                <a:lnTo>
                  <a:pt x="154" y="204"/>
                </a:lnTo>
                <a:lnTo>
                  <a:pt x="154" y="208"/>
                </a:lnTo>
                <a:lnTo>
                  <a:pt x="154" y="211"/>
                </a:lnTo>
                <a:lnTo>
                  <a:pt x="147" y="208"/>
                </a:lnTo>
                <a:lnTo>
                  <a:pt x="144" y="201"/>
                </a:lnTo>
                <a:lnTo>
                  <a:pt x="137" y="201"/>
                </a:lnTo>
                <a:lnTo>
                  <a:pt x="135" y="199"/>
                </a:lnTo>
                <a:lnTo>
                  <a:pt x="130" y="194"/>
                </a:lnTo>
                <a:lnTo>
                  <a:pt x="133" y="194"/>
                </a:lnTo>
                <a:lnTo>
                  <a:pt x="135" y="189"/>
                </a:lnTo>
                <a:lnTo>
                  <a:pt x="135" y="182"/>
                </a:lnTo>
                <a:lnTo>
                  <a:pt x="135" y="178"/>
                </a:lnTo>
                <a:lnTo>
                  <a:pt x="135" y="175"/>
                </a:lnTo>
                <a:lnTo>
                  <a:pt x="135" y="170"/>
                </a:lnTo>
                <a:lnTo>
                  <a:pt x="137" y="166"/>
                </a:lnTo>
                <a:lnTo>
                  <a:pt x="135" y="163"/>
                </a:lnTo>
                <a:lnTo>
                  <a:pt x="130" y="159"/>
                </a:lnTo>
                <a:lnTo>
                  <a:pt x="133" y="156"/>
                </a:lnTo>
                <a:lnTo>
                  <a:pt x="128" y="156"/>
                </a:lnTo>
                <a:lnTo>
                  <a:pt x="123" y="156"/>
                </a:lnTo>
                <a:lnTo>
                  <a:pt x="118" y="149"/>
                </a:lnTo>
                <a:lnTo>
                  <a:pt x="114" y="147"/>
                </a:lnTo>
                <a:lnTo>
                  <a:pt x="116" y="144"/>
                </a:lnTo>
                <a:lnTo>
                  <a:pt x="116" y="137"/>
                </a:lnTo>
                <a:lnTo>
                  <a:pt x="114" y="133"/>
                </a:lnTo>
                <a:lnTo>
                  <a:pt x="116" y="130"/>
                </a:lnTo>
                <a:lnTo>
                  <a:pt x="116" y="125"/>
                </a:lnTo>
                <a:lnTo>
                  <a:pt x="114" y="121"/>
                </a:lnTo>
                <a:lnTo>
                  <a:pt x="109" y="116"/>
                </a:lnTo>
                <a:lnTo>
                  <a:pt x="100" y="109"/>
                </a:lnTo>
                <a:lnTo>
                  <a:pt x="95" y="104"/>
                </a:lnTo>
                <a:lnTo>
                  <a:pt x="85" y="102"/>
                </a:lnTo>
                <a:lnTo>
                  <a:pt x="78" y="102"/>
                </a:lnTo>
                <a:lnTo>
                  <a:pt x="74" y="111"/>
                </a:lnTo>
                <a:lnTo>
                  <a:pt x="64" y="114"/>
                </a:lnTo>
                <a:lnTo>
                  <a:pt x="59" y="109"/>
                </a:lnTo>
                <a:lnTo>
                  <a:pt x="55" y="109"/>
                </a:lnTo>
                <a:lnTo>
                  <a:pt x="48" y="104"/>
                </a:lnTo>
                <a:lnTo>
                  <a:pt x="40" y="109"/>
                </a:lnTo>
                <a:lnTo>
                  <a:pt x="40" y="114"/>
                </a:lnTo>
                <a:lnTo>
                  <a:pt x="36" y="114"/>
                </a:lnTo>
                <a:lnTo>
                  <a:pt x="29" y="116"/>
                </a:lnTo>
                <a:lnTo>
                  <a:pt x="29" y="107"/>
                </a:lnTo>
                <a:lnTo>
                  <a:pt x="29" y="97"/>
                </a:lnTo>
                <a:lnTo>
                  <a:pt x="26" y="92"/>
                </a:lnTo>
                <a:lnTo>
                  <a:pt x="29" y="90"/>
                </a:lnTo>
                <a:lnTo>
                  <a:pt x="29" y="85"/>
                </a:lnTo>
                <a:lnTo>
                  <a:pt x="26" y="80"/>
                </a:lnTo>
                <a:lnTo>
                  <a:pt x="29" y="76"/>
                </a:lnTo>
                <a:lnTo>
                  <a:pt x="29" y="71"/>
                </a:lnTo>
                <a:lnTo>
                  <a:pt x="21" y="71"/>
                </a:lnTo>
                <a:lnTo>
                  <a:pt x="17" y="76"/>
                </a:lnTo>
                <a:lnTo>
                  <a:pt x="14" y="73"/>
                </a:lnTo>
                <a:lnTo>
                  <a:pt x="10" y="69"/>
                </a:lnTo>
                <a:lnTo>
                  <a:pt x="14" y="66"/>
                </a:lnTo>
                <a:lnTo>
                  <a:pt x="12" y="57"/>
                </a:lnTo>
                <a:lnTo>
                  <a:pt x="7" y="52"/>
                </a:lnTo>
                <a:lnTo>
                  <a:pt x="3" y="54"/>
                </a:lnTo>
                <a:lnTo>
                  <a:pt x="0" y="50"/>
                </a:lnTo>
                <a:lnTo>
                  <a:pt x="3" y="43"/>
                </a:lnTo>
                <a:lnTo>
                  <a:pt x="5" y="43"/>
                </a:lnTo>
                <a:lnTo>
                  <a:pt x="10" y="40"/>
                </a:lnTo>
                <a:lnTo>
                  <a:pt x="7" y="36"/>
                </a:lnTo>
                <a:lnTo>
                  <a:pt x="10" y="33"/>
                </a:lnTo>
                <a:lnTo>
                  <a:pt x="10" y="28"/>
                </a:lnTo>
                <a:lnTo>
                  <a:pt x="17" y="28"/>
                </a:lnTo>
                <a:lnTo>
                  <a:pt x="21" y="24"/>
                </a:lnTo>
                <a:lnTo>
                  <a:pt x="21" y="2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64" name="Vietnam">
            <a:extLst>
              <a:ext uri="{FF2B5EF4-FFF2-40B4-BE49-F238E27FC236}">
                <a16:creationId xmlns:a16="http://schemas.microsoft.com/office/drawing/2014/main" xmlns="" id="{B3CDAF29-17BA-4183-917F-C1CF61B848EB}"/>
              </a:ext>
            </a:extLst>
          </p:cNvPr>
          <p:cNvSpPr>
            <a:spLocks/>
          </p:cNvSpPr>
          <p:nvPr/>
        </p:nvSpPr>
        <p:spPr bwMode="auto">
          <a:xfrm>
            <a:off x="6412606" y="4329425"/>
            <a:ext cx="211234" cy="410988"/>
          </a:xfrm>
          <a:custGeom>
            <a:avLst/>
            <a:gdLst>
              <a:gd name="T0" fmla="*/ 7 w 184"/>
              <a:gd name="T1" fmla="*/ 17 h 358"/>
              <a:gd name="T2" fmla="*/ 19 w 184"/>
              <a:gd name="T3" fmla="*/ 22 h 358"/>
              <a:gd name="T4" fmla="*/ 33 w 184"/>
              <a:gd name="T5" fmla="*/ 17 h 358"/>
              <a:gd name="T6" fmla="*/ 49 w 184"/>
              <a:gd name="T7" fmla="*/ 15 h 358"/>
              <a:gd name="T8" fmla="*/ 71 w 184"/>
              <a:gd name="T9" fmla="*/ 0 h 358"/>
              <a:gd name="T10" fmla="*/ 92 w 184"/>
              <a:gd name="T11" fmla="*/ 10 h 358"/>
              <a:gd name="T12" fmla="*/ 99 w 184"/>
              <a:gd name="T13" fmla="*/ 17 h 358"/>
              <a:gd name="T14" fmla="*/ 111 w 184"/>
              <a:gd name="T15" fmla="*/ 38 h 358"/>
              <a:gd name="T16" fmla="*/ 130 w 184"/>
              <a:gd name="T17" fmla="*/ 41 h 358"/>
              <a:gd name="T18" fmla="*/ 130 w 184"/>
              <a:gd name="T19" fmla="*/ 48 h 358"/>
              <a:gd name="T20" fmla="*/ 116 w 184"/>
              <a:gd name="T21" fmla="*/ 55 h 358"/>
              <a:gd name="T22" fmla="*/ 109 w 184"/>
              <a:gd name="T23" fmla="*/ 60 h 358"/>
              <a:gd name="T24" fmla="*/ 101 w 184"/>
              <a:gd name="T25" fmla="*/ 62 h 358"/>
              <a:gd name="T26" fmla="*/ 99 w 184"/>
              <a:gd name="T27" fmla="*/ 74 h 358"/>
              <a:gd name="T28" fmla="*/ 92 w 184"/>
              <a:gd name="T29" fmla="*/ 86 h 358"/>
              <a:gd name="T30" fmla="*/ 85 w 184"/>
              <a:gd name="T31" fmla="*/ 93 h 358"/>
              <a:gd name="T32" fmla="*/ 85 w 184"/>
              <a:gd name="T33" fmla="*/ 109 h 358"/>
              <a:gd name="T34" fmla="*/ 94 w 184"/>
              <a:gd name="T35" fmla="*/ 121 h 358"/>
              <a:gd name="T36" fmla="*/ 104 w 184"/>
              <a:gd name="T37" fmla="*/ 138 h 358"/>
              <a:gd name="T38" fmla="*/ 123 w 184"/>
              <a:gd name="T39" fmla="*/ 157 h 358"/>
              <a:gd name="T40" fmla="*/ 161 w 184"/>
              <a:gd name="T41" fmla="*/ 187 h 358"/>
              <a:gd name="T42" fmla="*/ 168 w 184"/>
              <a:gd name="T43" fmla="*/ 202 h 358"/>
              <a:gd name="T44" fmla="*/ 175 w 184"/>
              <a:gd name="T45" fmla="*/ 220 h 358"/>
              <a:gd name="T46" fmla="*/ 177 w 184"/>
              <a:gd name="T47" fmla="*/ 239 h 358"/>
              <a:gd name="T48" fmla="*/ 182 w 184"/>
              <a:gd name="T49" fmla="*/ 254 h 358"/>
              <a:gd name="T50" fmla="*/ 182 w 184"/>
              <a:gd name="T51" fmla="*/ 258 h 358"/>
              <a:gd name="T52" fmla="*/ 179 w 184"/>
              <a:gd name="T53" fmla="*/ 268 h 358"/>
              <a:gd name="T54" fmla="*/ 179 w 184"/>
              <a:gd name="T55" fmla="*/ 284 h 358"/>
              <a:gd name="T56" fmla="*/ 165 w 184"/>
              <a:gd name="T57" fmla="*/ 299 h 358"/>
              <a:gd name="T58" fmla="*/ 149 w 184"/>
              <a:gd name="T59" fmla="*/ 310 h 358"/>
              <a:gd name="T60" fmla="*/ 127 w 184"/>
              <a:gd name="T61" fmla="*/ 315 h 358"/>
              <a:gd name="T62" fmla="*/ 123 w 184"/>
              <a:gd name="T63" fmla="*/ 313 h 358"/>
              <a:gd name="T64" fmla="*/ 125 w 184"/>
              <a:gd name="T65" fmla="*/ 320 h 358"/>
              <a:gd name="T66" fmla="*/ 123 w 184"/>
              <a:gd name="T67" fmla="*/ 327 h 358"/>
              <a:gd name="T68" fmla="*/ 113 w 184"/>
              <a:gd name="T69" fmla="*/ 329 h 358"/>
              <a:gd name="T70" fmla="*/ 113 w 184"/>
              <a:gd name="T71" fmla="*/ 339 h 358"/>
              <a:gd name="T72" fmla="*/ 99 w 184"/>
              <a:gd name="T73" fmla="*/ 346 h 358"/>
              <a:gd name="T74" fmla="*/ 85 w 184"/>
              <a:gd name="T75" fmla="*/ 358 h 358"/>
              <a:gd name="T76" fmla="*/ 87 w 184"/>
              <a:gd name="T77" fmla="*/ 353 h 358"/>
              <a:gd name="T78" fmla="*/ 85 w 184"/>
              <a:gd name="T79" fmla="*/ 339 h 358"/>
              <a:gd name="T80" fmla="*/ 92 w 184"/>
              <a:gd name="T81" fmla="*/ 322 h 358"/>
              <a:gd name="T82" fmla="*/ 75 w 184"/>
              <a:gd name="T83" fmla="*/ 320 h 358"/>
              <a:gd name="T84" fmla="*/ 85 w 184"/>
              <a:gd name="T85" fmla="*/ 308 h 358"/>
              <a:gd name="T86" fmla="*/ 109 w 184"/>
              <a:gd name="T87" fmla="*/ 303 h 358"/>
              <a:gd name="T88" fmla="*/ 113 w 184"/>
              <a:gd name="T89" fmla="*/ 294 h 358"/>
              <a:gd name="T90" fmla="*/ 120 w 184"/>
              <a:gd name="T91" fmla="*/ 277 h 358"/>
              <a:gd name="T92" fmla="*/ 142 w 184"/>
              <a:gd name="T93" fmla="*/ 261 h 358"/>
              <a:gd name="T94" fmla="*/ 137 w 184"/>
              <a:gd name="T95" fmla="*/ 230 h 358"/>
              <a:gd name="T96" fmla="*/ 135 w 184"/>
              <a:gd name="T97" fmla="*/ 211 h 358"/>
              <a:gd name="T98" fmla="*/ 135 w 184"/>
              <a:gd name="T99" fmla="*/ 192 h 358"/>
              <a:gd name="T100" fmla="*/ 132 w 184"/>
              <a:gd name="T101" fmla="*/ 178 h 358"/>
              <a:gd name="T102" fmla="*/ 120 w 184"/>
              <a:gd name="T103" fmla="*/ 168 h 358"/>
              <a:gd name="T104" fmla="*/ 109 w 184"/>
              <a:gd name="T105" fmla="*/ 157 h 358"/>
              <a:gd name="T106" fmla="*/ 92 w 184"/>
              <a:gd name="T107" fmla="*/ 138 h 358"/>
              <a:gd name="T108" fmla="*/ 66 w 184"/>
              <a:gd name="T109" fmla="*/ 116 h 358"/>
              <a:gd name="T110" fmla="*/ 54 w 184"/>
              <a:gd name="T111" fmla="*/ 104 h 358"/>
              <a:gd name="T112" fmla="*/ 61 w 184"/>
              <a:gd name="T113" fmla="*/ 93 h 358"/>
              <a:gd name="T114" fmla="*/ 64 w 184"/>
              <a:gd name="T115" fmla="*/ 74 h 358"/>
              <a:gd name="T116" fmla="*/ 47 w 184"/>
              <a:gd name="T117" fmla="*/ 62 h 358"/>
              <a:gd name="T118" fmla="*/ 16 w 184"/>
              <a:gd name="T119" fmla="*/ 48 h 358"/>
              <a:gd name="T120" fmla="*/ 2 w 184"/>
              <a:gd name="T121" fmla="*/ 2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4" h="358">
                <a:moveTo>
                  <a:pt x="0" y="24"/>
                </a:moveTo>
                <a:lnTo>
                  <a:pt x="2" y="22"/>
                </a:lnTo>
                <a:lnTo>
                  <a:pt x="5" y="22"/>
                </a:lnTo>
                <a:lnTo>
                  <a:pt x="5" y="19"/>
                </a:lnTo>
                <a:lnTo>
                  <a:pt x="7" y="17"/>
                </a:lnTo>
                <a:lnTo>
                  <a:pt x="12" y="17"/>
                </a:lnTo>
                <a:lnTo>
                  <a:pt x="14" y="17"/>
                </a:lnTo>
                <a:lnTo>
                  <a:pt x="14" y="19"/>
                </a:lnTo>
                <a:lnTo>
                  <a:pt x="16" y="22"/>
                </a:lnTo>
                <a:lnTo>
                  <a:pt x="19" y="22"/>
                </a:lnTo>
                <a:lnTo>
                  <a:pt x="21" y="17"/>
                </a:lnTo>
                <a:lnTo>
                  <a:pt x="23" y="15"/>
                </a:lnTo>
                <a:lnTo>
                  <a:pt x="28" y="19"/>
                </a:lnTo>
                <a:lnTo>
                  <a:pt x="31" y="17"/>
                </a:lnTo>
                <a:lnTo>
                  <a:pt x="33" y="17"/>
                </a:lnTo>
                <a:lnTo>
                  <a:pt x="35" y="19"/>
                </a:lnTo>
                <a:lnTo>
                  <a:pt x="40" y="17"/>
                </a:lnTo>
                <a:lnTo>
                  <a:pt x="40" y="15"/>
                </a:lnTo>
                <a:lnTo>
                  <a:pt x="45" y="12"/>
                </a:lnTo>
                <a:lnTo>
                  <a:pt x="49" y="15"/>
                </a:lnTo>
                <a:lnTo>
                  <a:pt x="57" y="12"/>
                </a:lnTo>
                <a:lnTo>
                  <a:pt x="57" y="5"/>
                </a:lnTo>
                <a:lnTo>
                  <a:pt x="61" y="3"/>
                </a:lnTo>
                <a:lnTo>
                  <a:pt x="68" y="3"/>
                </a:lnTo>
                <a:lnTo>
                  <a:pt x="71" y="0"/>
                </a:lnTo>
                <a:lnTo>
                  <a:pt x="75" y="3"/>
                </a:lnTo>
                <a:lnTo>
                  <a:pt x="75" y="5"/>
                </a:lnTo>
                <a:lnTo>
                  <a:pt x="80" y="7"/>
                </a:lnTo>
                <a:lnTo>
                  <a:pt x="83" y="10"/>
                </a:lnTo>
                <a:lnTo>
                  <a:pt x="92" y="10"/>
                </a:lnTo>
                <a:lnTo>
                  <a:pt x="94" y="12"/>
                </a:lnTo>
                <a:lnTo>
                  <a:pt x="99" y="10"/>
                </a:lnTo>
                <a:lnTo>
                  <a:pt x="104" y="12"/>
                </a:lnTo>
                <a:lnTo>
                  <a:pt x="104" y="17"/>
                </a:lnTo>
                <a:lnTo>
                  <a:pt x="99" y="17"/>
                </a:lnTo>
                <a:lnTo>
                  <a:pt x="97" y="26"/>
                </a:lnTo>
                <a:lnTo>
                  <a:pt x="99" y="26"/>
                </a:lnTo>
                <a:lnTo>
                  <a:pt x="101" y="31"/>
                </a:lnTo>
                <a:lnTo>
                  <a:pt x="111" y="34"/>
                </a:lnTo>
                <a:lnTo>
                  <a:pt x="111" y="38"/>
                </a:lnTo>
                <a:lnTo>
                  <a:pt x="116" y="41"/>
                </a:lnTo>
                <a:lnTo>
                  <a:pt x="120" y="43"/>
                </a:lnTo>
                <a:lnTo>
                  <a:pt x="125" y="41"/>
                </a:lnTo>
                <a:lnTo>
                  <a:pt x="127" y="43"/>
                </a:lnTo>
                <a:lnTo>
                  <a:pt x="130" y="41"/>
                </a:lnTo>
                <a:lnTo>
                  <a:pt x="135" y="43"/>
                </a:lnTo>
                <a:lnTo>
                  <a:pt x="135" y="43"/>
                </a:lnTo>
                <a:lnTo>
                  <a:pt x="135" y="45"/>
                </a:lnTo>
                <a:lnTo>
                  <a:pt x="132" y="48"/>
                </a:lnTo>
                <a:lnTo>
                  <a:pt x="130" y="48"/>
                </a:lnTo>
                <a:lnTo>
                  <a:pt x="127" y="48"/>
                </a:lnTo>
                <a:lnTo>
                  <a:pt x="125" y="50"/>
                </a:lnTo>
                <a:lnTo>
                  <a:pt x="120" y="50"/>
                </a:lnTo>
                <a:lnTo>
                  <a:pt x="116" y="52"/>
                </a:lnTo>
                <a:lnTo>
                  <a:pt x="116" y="55"/>
                </a:lnTo>
                <a:lnTo>
                  <a:pt x="116" y="57"/>
                </a:lnTo>
                <a:lnTo>
                  <a:pt x="113" y="60"/>
                </a:lnTo>
                <a:lnTo>
                  <a:pt x="113" y="60"/>
                </a:lnTo>
                <a:lnTo>
                  <a:pt x="111" y="60"/>
                </a:lnTo>
                <a:lnTo>
                  <a:pt x="109" y="60"/>
                </a:lnTo>
                <a:lnTo>
                  <a:pt x="106" y="62"/>
                </a:lnTo>
                <a:lnTo>
                  <a:pt x="104" y="62"/>
                </a:lnTo>
                <a:lnTo>
                  <a:pt x="104" y="60"/>
                </a:lnTo>
                <a:lnTo>
                  <a:pt x="101" y="60"/>
                </a:lnTo>
                <a:lnTo>
                  <a:pt x="101" y="62"/>
                </a:lnTo>
                <a:lnTo>
                  <a:pt x="99" y="64"/>
                </a:lnTo>
                <a:lnTo>
                  <a:pt x="101" y="67"/>
                </a:lnTo>
                <a:lnTo>
                  <a:pt x="99" y="69"/>
                </a:lnTo>
                <a:lnTo>
                  <a:pt x="99" y="74"/>
                </a:lnTo>
                <a:lnTo>
                  <a:pt x="99" y="74"/>
                </a:lnTo>
                <a:lnTo>
                  <a:pt x="101" y="76"/>
                </a:lnTo>
                <a:lnTo>
                  <a:pt x="99" y="78"/>
                </a:lnTo>
                <a:lnTo>
                  <a:pt x="97" y="78"/>
                </a:lnTo>
                <a:lnTo>
                  <a:pt x="94" y="86"/>
                </a:lnTo>
                <a:lnTo>
                  <a:pt x="92" y="86"/>
                </a:lnTo>
                <a:lnTo>
                  <a:pt x="90" y="83"/>
                </a:lnTo>
                <a:lnTo>
                  <a:pt x="90" y="86"/>
                </a:lnTo>
                <a:lnTo>
                  <a:pt x="90" y="86"/>
                </a:lnTo>
                <a:lnTo>
                  <a:pt x="87" y="90"/>
                </a:lnTo>
                <a:lnTo>
                  <a:pt x="85" y="93"/>
                </a:lnTo>
                <a:lnTo>
                  <a:pt x="85" y="95"/>
                </a:lnTo>
                <a:lnTo>
                  <a:pt x="87" y="95"/>
                </a:lnTo>
                <a:lnTo>
                  <a:pt x="90" y="97"/>
                </a:lnTo>
                <a:lnTo>
                  <a:pt x="87" y="107"/>
                </a:lnTo>
                <a:lnTo>
                  <a:pt x="85" y="109"/>
                </a:lnTo>
                <a:lnTo>
                  <a:pt x="90" y="114"/>
                </a:lnTo>
                <a:lnTo>
                  <a:pt x="87" y="116"/>
                </a:lnTo>
                <a:lnTo>
                  <a:pt x="85" y="116"/>
                </a:lnTo>
                <a:lnTo>
                  <a:pt x="87" y="119"/>
                </a:lnTo>
                <a:lnTo>
                  <a:pt x="94" y="121"/>
                </a:lnTo>
                <a:lnTo>
                  <a:pt x="101" y="128"/>
                </a:lnTo>
                <a:lnTo>
                  <a:pt x="104" y="128"/>
                </a:lnTo>
                <a:lnTo>
                  <a:pt x="106" y="133"/>
                </a:lnTo>
                <a:lnTo>
                  <a:pt x="106" y="135"/>
                </a:lnTo>
                <a:lnTo>
                  <a:pt x="104" y="138"/>
                </a:lnTo>
                <a:lnTo>
                  <a:pt x="106" y="142"/>
                </a:lnTo>
                <a:lnTo>
                  <a:pt x="109" y="145"/>
                </a:lnTo>
                <a:lnTo>
                  <a:pt x="116" y="152"/>
                </a:lnTo>
                <a:lnTo>
                  <a:pt x="120" y="154"/>
                </a:lnTo>
                <a:lnTo>
                  <a:pt x="123" y="157"/>
                </a:lnTo>
                <a:lnTo>
                  <a:pt x="135" y="164"/>
                </a:lnTo>
                <a:lnTo>
                  <a:pt x="144" y="171"/>
                </a:lnTo>
                <a:lnTo>
                  <a:pt x="146" y="175"/>
                </a:lnTo>
                <a:lnTo>
                  <a:pt x="156" y="183"/>
                </a:lnTo>
                <a:lnTo>
                  <a:pt x="161" y="187"/>
                </a:lnTo>
                <a:lnTo>
                  <a:pt x="161" y="192"/>
                </a:lnTo>
                <a:lnTo>
                  <a:pt x="163" y="192"/>
                </a:lnTo>
                <a:lnTo>
                  <a:pt x="163" y="194"/>
                </a:lnTo>
                <a:lnTo>
                  <a:pt x="168" y="199"/>
                </a:lnTo>
                <a:lnTo>
                  <a:pt x="168" y="202"/>
                </a:lnTo>
                <a:lnTo>
                  <a:pt x="168" y="204"/>
                </a:lnTo>
                <a:lnTo>
                  <a:pt x="168" y="206"/>
                </a:lnTo>
                <a:lnTo>
                  <a:pt x="172" y="211"/>
                </a:lnTo>
                <a:lnTo>
                  <a:pt x="172" y="218"/>
                </a:lnTo>
                <a:lnTo>
                  <a:pt x="175" y="220"/>
                </a:lnTo>
                <a:lnTo>
                  <a:pt x="175" y="228"/>
                </a:lnTo>
                <a:lnTo>
                  <a:pt x="177" y="230"/>
                </a:lnTo>
                <a:lnTo>
                  <a:pt x="177" y="232"/>
                </a:lnTo>
                <a:lnTo>
                  <a:pt x="177" y="235"/>
                </a:lnTo>
                <a:lnTo>
                  <a:pt x="177" y="239"/>
                </a:lnTo>
                <a:lnTo>
                  <a:pt x="177" y="242"/>
                </a:lnTo>
                <a:lnTo>
                  <a:pt x="179" y="246"/>
                </a:lnTo>
                <a:lnTo>
                  <a:pt x="179" y="249"/>
                </a:lnTo>
                <a:lnTo>
                  <a:pt x="182" y="249"/>
                </a:lnTo>
                <a:lnTo>
                  <a:pt x="182" y="254"/>
                </a:lnTo>
                <a:lnTo>
                  <a:pt x="184" y="258"/>
                </a:lnTo>
                <a:lnTo>
                  <a:pt x="184" y="261"/>
                </a:lnTo>
                <a:lnTo>
                  <a:pt x="182" y="261"/>
                </a:lnTo>
                <a:lnTo>
                  <a:pt x="182" y="258"/>
                </a:lnTo>
                <a:lnTo>
                  <a:pt x="182" y="258"/>
                </a:lnTo>
                <a:lnTo>
                  <a:pt x="179" y="258"/>
                </a:lnTo>
                <a:lnTo>
                  <a:pt x="179" y="263"/>
                </a:lnTo>
                <a:lnTo>
                  <a:pt x="182" y="265"/>
                </a:lnTo>
                <a:lnTo>
                  <a:pt x="182" y="265"/>
                </a:lnTo>
                <a:lnTo>
                  <a:pt x="179" y="268"/>
                </a:lnTo>
                <a:lnTo>
                  <a:pt x="179" y="270"/>
                </a:lnTo>
                <a:lnTo>
                  <a:pt x="175" y="272"/>
                </a:lnTo>
                <a:lnTo>
                  <a:pt x="179" y="277"/>
                </a:lnTo>
                <a:lnTo>
                  <a:pt x="177" y="282"/>
                </a:lnTo>
                <a:lnTo>
                  <a:pt x="179" y="284"/>
                </a:lnTo>
                <a:lnTo>
                  <a:pt x="175" y="287"/>
                </a:lnTo>
                <a:lnTo>
                  <a:pt x="172" y="287"/>
                </a:lnTo>
                <a:lnTo>
                  <a:pt x="172" y="294"/>
                </a:lnTo>
                <a:lnTo>
                  <a:pt x="170" y="294"/>
                </a:lnTo>
                <a:lnTo>
                  <a:pt x="165" y="299"/>
                </a:lnTo>
                <a:lnTo>
                  <a:pt x="161" y="301"/>
                </a:lnTo>
                <a:lnTo>
                  <a:pt x="158" y="303"/>
                </a:lnTo>
                <a:lnTo>
                  <a:pt x="156" y="308"/>
                </a:lnTo>
                <a:lnTo>
                  <a:pt x="153" y="308"/>
                </a:lnTo>
                <a:lnTo>
                  <a:pt x="149" y="310"/>
                </a:lnTo>
                <a:lnTo>
                  <a:pt x="139" y="317"/>
                </a:lnTo>
                <a:lnTo>
                  <a:pt x="135" y="317"/>
                </a:lnTo>
                <a:lnTo>
                  <a:pt x="132" y="315"/>
                </a:lnTo>
                <a:lnTo>
                  <a:pt x="127" y="317"/>
                </a:lnTo>
                <a:lnTo>
                  <a:pt x="127" y="315"/>
                </a:lnTo>
                <a:lnTo>
                  <a:pt x="127" y="313"/>
                </a:lnTo>
                <a:lnTo>
                  <a:pt x="127" y="310"/>
                </a:lnTo>
                <a:lnTo>
                  <a:pt x="125" y="313"/>
                </a:lnTo>
                <a:lnTo>
                  <a:pt x="125" y="315"/>
                </a:lnTo>
                <a:lnTo>
                  <a:pt x="123" y="313"/>
                </a:lnTo>
                <a:lnTo>
                  <a:pt x="125" y="315"/>
                </a:lnTo>
                <a:lnTo>
                  <a:pt x="125" y="317"/>
                </a:lnTo>
                <a:lnTo>
                  <a:pt x="123" y="317"/>
                </a:lnTo>
                <a:lnTo>
                  <a:pt x="120" y="317"/>
                </a:lnTo>
                <a:lnTo>
                  <a:pt x="125" y="320"/>
                </a:lnTo>
                <a:lnTo>
                  <a:pt x="125" y="322"/>
                </a:lnTo>
                <a:lnTo>
                  <a:pt x="125" y="325"/>
                </a:lnTo>
                <a:lnTo>
                  <a:pt x="123" y="327"/>
                </a:lnTo>
                <a:lnTo>
                  <a:pt x="118" y="325"/>
                </a:lnTo>
                <a:lnTo>
                  <a:pt x="123" y="327"/>
                </a:lnTo>
                <a:lnTo>
                  <a:pt x="120" y="329"/>
                </a:lnTo>
                <a:lnTo>
                  <a:pt x="120" y="332"/>
                </a:lnTo>
                <a:lnTo>
                  <a:pt x="118" y="332"/>
                </a:lnTo>
                <a:lnTo>
                  <a:pt x="116" y="329"/>
                </a:lnTo>
                <a:lnTo>
                  <a:pt x="113" y="329"/>
                </a:lnTo>
                <a:lnTo>
                  <a:pt x="113" y="334"/>
                </a:lnTo>
                <a:lnTo>
                  <a:pt x="113" y="334"/>
                </a:lnTo>
                <a:lnTo>
                  <a:pt x="116" y="336"/>
                </a:lnTo>
                <a:lnTo>
                  <a:pt x="113" y="336"/>
                </a:lnTo>
                <a:lnTo>
                  <a:pt x="113" y="339"/>
                </a:lnTo>
                <a:lnTo>
                  <a:pt x="111" y="339"/>
                </a:lnTo>
                <a:lnTo>
                  <a:pt x="106" y="341"/>
                </a:lnTo>
                <a:lnTo>
                  <a:pt x="104" y="343"/>
                </a:lnTo>
                <a:lnTo>
                  <a:pt x="101" y="343"/>
                </a:lnTo>
                <a:lnTo>
                  <a:pt x="99" y="346"/>
                </a:lnTo>
                <a:lnTo>
                  <a:pt x="99" y="351"/>
                </a:lnTo>
                <a:lnTo>
                  <a:pt x="97" y="353"/>
                </a:lnTo>
                <a:lnTo>
                  <a:pt x="94" y="353"/>
                </a:lnTo>
                <a:lnTo>
                  <a:pt x="97" y="353"/>
                </a:lnTo>
                <a:lnTo>
                  <a:pt x="85" y="358"/>
                </a:lnTo>
                <a:lnTo>
                  <a:pt x="80" y="358"/>
                </a:lnTo>
                <a:lnTo>
                  <a:pt x="85" y="355"/>
                </a:lnTo>
                <a:lnTo>
                  <a:pt x="87" y="353"/>
                </a:lnTo>
                <a:lnTo>
                  <a:pt x="90" y="351"/>
                </a:lnTo>
                <a:lnTo>
                  <a:pt x="87" y="353"/>
                </a:lnTo>
                <a:lnTo>
                  <a:pt x="85" y="351"/>
                </a:lnTo>
                <a:lnTo>
                  <a:pt x="85" y="343"/>
                </a:lnTo>
                <a:lnTo>
                  <a:pt x="85" y="343"/>
                </a:lnTo>
                <a:lnTo>
                  <a:pt x="85" y="343"/>
                </a:lnTo>
                <a:lnTo>
                  <a:pt x="85" y="339"/>
                </a:lnTo>
                <a:lnTo>
                  <a:pt x="85" y="332"/>
                </a:lnTo>
                <a:lnTo>
                  <a:pt x="87" y="327"/>
                </a:lnTo>
                <a:lnTo>
                  <a:pt x="94" y="322"/>
                </a:lnTo>
                <a:lnTo>
                  <a:pt x="97" y="320"/>
                </a:lnTo>
                <a:lnTo>
                  <a:pt x="92" y="322"/>
                </a:lnTo>
                <a:lnTo>
                  <a:pt x="87" y="320"/>
                </a:lnTo>
                <a:lnTo>
                  <a:pt x="85" y="322"/>
                </a:lnTo>
                <a:lnTo>
                  <a:pt x="83" y="320"/>
                </a:lnTo>
                <a:lnTo>
                  <a:pt x="80" y="322"/>
                </a:lnTo>
                <a:lnTo>
                  <a:pt x="75" y="320"/>
                </a:lnTo>
                <a:lnTo>
                  <a:pt x="78" y="320"/>
                </a:lnTo>
                <a:lnTo>
                  <a:pt x="78" y="315"/>
                </a:lnTo>
                <a:lnTo>
                  <a:pt x="75" y="315"/>
                </a:lnTo>
                <a:lnTo>
                  <a:pt x="80" y="310"/>
                </a:lnTo>
                <a:lnTo>
                  <a:pt x="85" y="308"/>
                </a:lnTo>
                <a:lnTo>
                  <a:pt x="87" y="303"/>
                </a:lnTo>
                <a:lnTo>
                  <a:pt x="92" y="301"/>
                </a:lnTo>
                <a:lnTo>
                  <a:pt x="94" y="303"/>
                </a:lnTo>
                <a:lnTo>
                  <a:pt x="104" y="301"/>
                </a:lnTo>
                <a:lnTo>
                  <a:pt x="109" y="303"/>
                </a:lnTo>
                <a:lnTo>
                  <a:pt x="111" y="306"/>
                </a:lnTo>
                <a:lnTo>
                  <a:pt x="118" y="306"/>
                </a:lnTo>
                <a:lnTo>
                  <a:pt x="116" y="301"/>
                </a:lnTo>
                <a:lnTo>
                  <a:pt x="116" y="299"/>
                </a:lnTo>
                <a:lnTo>
                  <a:pt x="113" y="294"/>
                </a:lnTo>
                <a:lnTo>
                  <a:pt x="106" y="294"/>
                </a:lnTo>
                <a:lnTo>
                  <a:pt x="106" y="284"/>
                </a:lnTo>
                <a:lnTo>
                  <a:pt x="111" y="282"/>
                </a:lnTo>
                <a:lnTo>
                  <a:pt x="118" y="282"/>
                </a:lnTo>
                <a:lnTo>
                  <a:pt x="120" y="277"/>
                </a:lnTo>
                <a:lnTo>
                  <a:pt x="127" y="272"/>
                </a:lnTo>
                <a:lnTo>
                  <a:pt x="135" y="272"/>
                </a:lnTo>
                <a:lnTo>
                  <a:pt x="135" y="268"/>
                </a:lnTo>
                <a:lnTo>
                  <a:pt x="139" y="268"/>
                </a:lnTo>
                <a:lnTo>
                  <a:pt x="142" y="261"/>
                </a:lnTo>
                <a:lnTo>
                  <a:pt x="142" y="256"/>
                </a:lnTo>
                <a:lnTo>
                  <a:pt x="142" y="249"/>
                </a:lnTo>
                <a:lnTo>
                  <a:pt x="142" y="246"/>
                </a:lnTo>
                <a:lnTo>
                  <a:pt x="142" y="239"/>
                </a:lnTo>
                <a:lnTo>
                  <a:pt x="137" y="230"/>
                </a:lnTo>
                <a:lnTo>
                  <a:pt x="135" y="228"/>
                </a:lnTo>
                <a:lnTo>
                  <a:pt x="130" y="220"/>
                </a:lnTo>
                <a:lnTo>
                  <a:pt x="132" y="220"/>
                </a:lnTo>
                <a:lnTo>
                  <a:pt x="137" y="218"/>
                </a:lnTo>
                <a:lnTo>
                  <a:pt x="135" y="211"/>
                </a:lnTo>
                <a:lnTo>
                  <a:pt x="135" y="209"/>
                </a:lnTo>
                <a:lnTo>
                  <a:pt x="132" y="202"/>
                </a:lnTo>
                <a:lnTo>
                  <a:pt x="139" y="197"/>
                </a:lnTo>
                <a:lnTo>
                  <a:pt x="139" y="192"/>
                </a:lnTo>
                <a:lnTo>
                  <a:pt x="135" y="192"/>
                </a:lnTo>
                <a:lnTo>
                  <a:pt x="135" y="190"/>
                </a:lnTo>
                <a:lnTo>
                  <a:pt x="135" y="183"/>
                </a:lnTo>
                <a:lnTo>
                  <a:pt x="137" y="180"/>
                </a:lnTo>
                <a:lnTo>
                  <a:pt x="137" y="175"/>
                </a:lnTo>
                <a:lnTo>
                  <a:pt x="132" y="178"/>
                </a:lnTo>
                <a:lnTo>
                  <a:pt x="130" y="178"/>
                </a:lnTo>
                <a:lnTo>
                  <a:pt x="127" y="173"/>
                </a:lnTo>
                <a:lnTo>
                  <a:pt x="123" y="173"/>
                </a:lnTo>
                <a:lnTo>
                  <a:pt x="120" y="171"/>
                </a:lnTo>
                <a:lnTo>
                  <a:pt x="120" y="168"/>
                </a:lnTo>
                <a:lnTo>
                  <a:pt x="118" y="166"/>
                </a:lnTo>
                <a:lnTo>
                  <a:pt x="116" y="166"/>
                </a:lnTo>
                <a:lnTo>
                  <a:pt x="113" y="164"/>
                </a:lnTo>
                <a:lnTo>
                  <a:pt x="111" y="159"/>
                </a:lnTo>
                <a:lnTo>
                  <a:pt x="109" y="157"/>
                </a:lnTo>
                <a:lnTo>
                  <a:pt x="104" y="157"/>
                </a:lnTo>
                <a:lnTo>
                  <a:pt x="101" y="154"/>
                </a:lnTo>
                <a:lnTo>
                  <a:pt x="99" y="149"/>
                </a:lnTo>
                <a:lnTo>
                  <a:pt x="92" y="142"/>
                </a:lnTo>
                <a:lnTo>
                  <a:pt x="92" y="138"/>
                </a:lnTo>
                <a:lnTo>
                  <a:pt x="87" y="131"/>
                </a:lnTo>
                <a:lnTo>
                  <a:pt x="83" y="128"/>
                </a:lnTo>
                <a:lnTo>
                  <a:pt x="75" y="121"/>
                </a:lnTo>
                <a:lnTo>
                  <a:pt x="71" y="121"/>
                </a:lnTo>
                <a:lnTo>
                  <a:pt x="66" y="116"/>
                </a:lnTo>
                <a:lnTo>
                  <a:pt x="59" y="116"/>
                </a:lnTo>
                <a:lnTo>
                  <a:pt x="54" y="109"/>
                </a:lnTo>
                <a:lnTo>
                  <a:pt x="52" y="109"/>
                </a:lnTo>
                <a:lnTo>
                  <a:pt x="49" y="107"/>
                </a:lnTo>
                <a:lnTo>
                  <a:pt x="54" y="104"/>
                </a:lnTo>
                <a:lnTo>
                  <a:pt x="49" y="100"/>
                </a:lnTo>
                <a:lnTo>
                  <a:pt x="47" y="95"/>
                </a:lnTo>
                <a:lnTo>
                  <a:pt x="52" y="95"/>
                </a:lnTo>
                <a:lnTo>
                  <a:pt x="59" y="93"/>
                </a:lnTo>
                <a:lnTo>
                  <a:pt x="61" y="93"/>
                </a:lnTo>
                <a:lnTo>
                  <a:pt x="64" y="90"/>
                </a:lnTo>
                <a:lnTo>
                  <a:pt x="68" y="81"/>
                </a:lnTo>
                <a:lnTo>
                  <a:pt x="71" y="78"/>
                </a:lnTo>
                <a:lnTo>
                  <a:pt x="71" y="76"/>
                </a:lnTo>
                <a:lnTo>
                  <a:pt x="64" y="74"/>
                </a:lnTo>
                <a:lnTo>
                  <a:pt x="64" y="71"/>
                </a:lnTo>
                <a:lnTo>
                  <a:pt x="64" y="67"/>
                </a:lnTo>
                <a:lnTo>
                  <a:pt x="59" y="64"/>
                </a:lnTo>
                <a:lnTo>
                  <a:pt x="54" y="62"/>
                </a:lnTo>
                <a:lnTo>
                  <a:pt x="47" y="62"/>
                </a:lnTo>
                <a:lnTo>
                  <a:pt x="42" y="64"/>
                </a:lnTo>
                <a:lnTo>
                  <a:pt x="38" y="62"/>
                </a:lnTo>
                <a:lnTo>
                  <a:pt x="28" y="62"/>
                </a:lnTo>
                <a:lnTo>
                  <a:pt x="23" y="55"/>
                </a:lnTo>
                <a:lnTo>
                  <a:pt x="16" y="48"/>
                </a:lnTo>
                <a:lnTo>
                  <a:pt x="19" y="43"/>
                </a:lnTo>
                <a:lnTo>
                  <a:pt x="16" y="38"/>
                </a:lnTo>
                <a:lnTo>
                  <a:pt x="14" y="36"/>
                </a:lnTo>
                <a:lnTo>
                  <a:pt x="9" y="31"/>
                </a:lnTo>
                <a:lnTo>
                  <a:pt x="2" y="26"/>
                </a:lnTo>
                <a:lnTo>
                  <a:pt x="0" y="24"/>
                </a:lnTo>
                <a:lnTo>
                  <a:pt x="0" y="24"/>
                </a:lnTo>
                <a:lnTo>
                  <a:pt x="0" y="2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765" name="Laos">
            <a:extLst>
              <a:ext uri="{FF2B5EF4-FFF2-40B4-BE49-F238E27FC236}">
                <a16:creationId xmlns:a16="http://schemas.microsoft.com/office/drawing/2014/main" xmlns="" id="{B970B61E-3848-4CAE-B3CE-785E8FB3D0EF}"/>
              </a:ext>
            </a:extLst>
          </p:cNvPr>
          <p:cNvSpPr>
            <a:spLocks/>
          </p:cNvSpPr>
          <p:nvPr/>
        </p:nvSpPr>
        <p:spPr bwMode="auto">
          <a:xfrm>
            <a:off x="6689852" y="4661778"/>
            <a:ext cx="208938" cy="242230"/>
          </a:xfrm>
          <a:custGeom>
            <a:avLst/>
            <a:gdLst>
              <a:gd name="T0" fmla="*/ 26 w 182"/>
              <a:gd name="T1" fmla="*/ 28 h 211"/>
              <a:gd name="T2" fmla="*/ 33 w 182"/>
              <a:gd name="T3" fmla="*/ 24 h 211"/>
              <a:gd name="T4" fmla="*/ 31 w 182"/>
              <a:gd name="T5" fmla="*/ 5 h 211"/>
              <a:gd name="T6" fmla="*/ 43 w 182"/>
              <a:gd name="T7" fmla="*/ 0 h 211"/>
              <a:gd name="T8" fmla="*/ 57 w 182"/>
              <a:gd name="T9" fmla="*/ 12 h 211"/>
              <a:gd name="T10" fmla="*/ 59 w 182"/>
              <a:gd name="T11" fmla="*/ 24 h 211"/>
              <a:gd name="T12" fmla="*/ 81 w 182"/>
              <a:gd name="T13" fmla="*/ 38 h 211"/>
              <a:gd name="T14" fmla="*/ 97 w 182"/>
              <a:gd name="T15" fmla="*/ 38 h 211"/>
              <a:gd name="T16" fmla="*/ 107 w 182"/>
              <a:gd name="T17" fmla="*/ 47 h 211"/>
              <a:gd name="T18" fmla="*/ 114 w 182"/>
              <a:gd name="T19" fmla="*/ 54 h 211"/>
              <a:gd name="T20" fmla="*/ 104 w 182"/>
              <a:gd name="T21" fmla="*/ 69 h 211"/>
              <a:gd name="T22" fmla="*/ 90 w 182"/>
              <a:gd name="T23" fmla="*/ 71 h 211"/>
              <a:gd name="T24" fmla="*/ 92 w 182"/>
              <a:gd name="T25" fmla="*/ 83 h 211"/>
              <a:gd name="T26" fmla="*/ 102 w 182"/>
              <a:gd name="T27" fmla="*/ 92 h 211"/>
              <a:gd name="T28" fmla="*/ 118 w 182"/>
              <a:gd name="T29" fmla="*/ 97 h 211"/>
              <a:gd name="T30" fmla="*/ 135 w 182"/>
              <a:gd name="T31" fmla="*/ 114 h 211"/>
              <a:gd name="T32" fmla="*/ 144 w 182"/>
              <a:gd name="T33" fmla="*/ 130 h 211"/>
              <a:gd name="T34" fmla="*/ 154 w 182"/>
              <a:gd name="T35" fmla="*/ 135 h 211"/>
              <a:gd name="T36" fmla="*/ 161 w 182"/>
              <a:gd name="T37" fmla="*/ 142 h 211"/>
              <a:gd name="T38" fmla="*/ 166 w 182"/>
              <a:gd name="T39" fmla="*/ 149 h 211"/>
              <a:gd name="T40" fmla="*/ 175 w 182"/>
              <a:gd name="T41" fmla="*/ 154 h 211"/>
              <a:gd name="T42" fmla="*/ 178 w 182"/>
              <a:gd name="T43" fmla="*/ 159 h 211"/>
              <a:gd name="T44" fmla="*/ 182 w 182"/>
              <a:gd name="T45" fmla="*/ 168 h 211"/>
              <a:gd name="T46" fmla="*/ 178 w 182"/>
              <a:gd name="T47" fmla="*/ 185 h 211"/>
              <a:gd name="T48" fmla="*/ 175 w 182"/>
              <a:gd name="T49" fmla="*/ 196 h 211"/>
              <a:gd name="T50" fmla="*/ 163 w 182"/>
              <a:gd name="T51" fmla="*/ 192 h 211"/>
              <a:gd name="T52" fmla="*/ 149 w 182"/>
              <a:gd name="T53" fmla="*/ 194 h 211"/>
              <a:gd name="T54" fmla="*/ 154 w 182"/>
              <a:gd name="T55" fmla="*/ 208 h 211"/>
              <a:gd name="T56" fmla="*/ 144 w 182"/>
              <a:gd name="T57" fmla="*/ 201 h 211"/>
              <a:gd name="T58" fmla="*/ 130 w 182"/>
              <a:gd name="T59" fmla="*/ 194 h 211"/>
              <a:gd name="T60" fmla="*/ 135 w 182"/>
              <a:gd name="T61" fmla="*/ 182 h 211"/>
              <a:gd name="T62" fmla="*/ 135 w 182"/>
              <a:gd name="T63" fmla="*/ 170 h 211"/>
              <a:gd name="T64" fmla="*/ 130 w 182"/>
              <a:gd name="T65" fmla="*/ 159 h 211"/>
              <a:gd name="T66" fmla="*/ 123 w 182"/>
              <a:gd name="T67" fmla="*/ 156 h 211"/>
              <a:gd name="T68" fmla="*/ 116 w 182"/>
              <a:gd name="T69" fmla="*/ 144 h 211"/>
              <a:gd name="T70" fmla="*/ 116 w 182"/>
              <a:gd name="T71" fmla="*/ 130 h 211"/>
              <a:gd name="T72" fmla="*/ 109 w 182"/>
              <a:gd name="T73" fmla="*/ 116 h 211"/>
              <a:gd name="T74" fmla="*/ 85 w 182"/>
              <a:gd name="T75" fmla="*/ 102 h 211"/>
              <a:gd name="T76" fmla="*/ 64 w 182"/>
              <a:gd name="T77" fmla="*/ 114 h 211"/>
              <a:gd name="T78" fmla="*/ 48 w 182"/>
              <a:gd name="T79" fmla="*/ 104 h 211"/>
              <a:gd name="T80" fmla="*/ 36 w 182"/>
              <a:gd name="T81" fmla="*/ 114 h 211"/>
              <a:gd name="T82" fmla="*/ 29 w 182"/>
              <a:gd name="T83" fmla="*/ 97 h 211"/>
              <a:gd name="T84" fmla="*/ 29 w 182"/>
              <a:gd name="T85" fmla="*/ 85 h 211"/>
              <a:gd name="T86" fmla="*/ 29 w 182"/>
              <a:gd name="T87" fmla="*/ 71 h 211"/>
              <a:gd name="T88" fmla="*/ 14 w 182"/>
              <a:gd name="T89" fmla="*/ 73 h 211"/>
              <a:gd name="T90" fmla="*/ 12 w 182"/>
              <a:gd name="T91" fmla="*/ 57 h 211"/>
              <a:gd name="T92" fmla="*/ 0 w 182"/>
              <a:gd name="T93" fmla="*/ 50 h 211"/>
              <a:gd name="T94" fmla="*/ 10 w 182"/>
              <a:gd name="T95" fmla="*/ 40 h 211"/>
              <a:gd name="T96" fmla="*/ 10 w 182"/>
              <a:gd name="T97" fmla="*/ 28 h 211"/>
              <a:gd name="T98" fmla="*/ 21 w 182"/>
              <a:gd name="T99" fmla="*/ 2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2" h="211">
                <a:moveTo>
                  <a:pt x="21" y="24"/>
                </a:moveTo>
                <a:lnTo>
                  <a:pt x="24" y="26"/>
                </a:lnTo>
                <a:lnTo>
                  <a:pt x="26" y="28"/>
                </a:lnTo>
                <a:lnTo>
                  <a:pt x="31" y="28"/>
                </a:lnTo>
                <a:lnTo>
                  <a:pt x="36" y="28"/>
                </a:lnTo>
                <a:lnTo>
                  <a:pt x="33" y="24"/>
                </a:lnTo>
                <a:lnTo>
                  <a:pt x="33" y="17"/>
                </a:lnTo>
                <a:lnTo>
                  <a:pt x="31" y="12"/>
                </a:lnTo>
                <a:lnTo>
                  <a:pt x="31" y="5"/>
                </a:lnTo>
                <a:lnTo>
                  <a:pt x="36" y="2"/>
                </a:lnTo>
                <a:lnTo>
                  <a:pt x="36" y="0"/>
                </a:lnTo>
                <a:lnTo>
                  <a:pt x="43" y="0"/>
                </a:lnTo>
                <a:lnTo>
                  <a:pt x="45" y="2"/>
                </a:lnTo>
                <a:lnTo>
                  <a:pt x="52" y="7"/>
                </a:lnTo>
                <a:lnTo>
                  <a:pt x="57" y="12"/>
                </a:lnTo>
                <a:lnTo>
                  <a:pt x="59" y="14"/>
                </a:lnTo>
                <a:lnTo>
                  <a:pt x="62" y="19"/>
                </a:lnTo>
                <a:lnTo>
                  <a:pt x="59" y="24"/>
                </a:lnTo>
                <a:lnTo>
                  <a:pt x="66" y="31"/>
                </a:lnTo>
                <a:lnTo>
                  <a:pt x="71" y="38"/>
                </a:lnTo>
                <a:lnTo>
                  <a:pt x="81" y="38"/>
                </a:lnTo>
                <a:lnTo>
                  <a:pt x="85" y="40"/>
                </a:lnTo>
                <a:lnTo>
                  <a:pt x="90" y="38"/>
                </a:lnTo>
                <a:lnTo>
                  <a:pt x="97" y="38"/>
                </a:lnTo>
                <a:lnTo>
                  <a:pt x="102" y="40"/>
                </a:lnTo>
                <a:lnTo>
                  <a:pt x="107" y="43"/>
                </a:lnTo>
                <a:lnTo>
                  <a:pt x="107" y="47"/>
                </a:lnTo>
                <a:lnTo>
                  <a:pt x="107" y="50"/>
                </a:lnTo>
                <a:lnTo>
                  <a:pt x="114" y="52"/>
                </a:lnTo>
                <a:lnTo>
                  <a:pt x="114" y="54"/>
                </a:lnTo>
                <a:lnTo>
                  <a:pt x="111" y="57"/>
                </a:lnTo>
                <a:lnTo>
                  <a:pt x="107" y="66"/>
                </a:lnTo>
                <a:lnTo>
                  <a:pt x="104" y="69"/>
                </a:lnTo>
                <a:lnTo>
                  <a:pt x="102" y="69"/>
                </a:lnTo>
                <a:lnTo>
                  <a:pt x="95" y="71"/>
                </a:lnTo>
                <a:lnTo>
                  <a:pt x="90" y="71"/>
                </a:lnTo>
                <a:lnTo>
                  <a:pt x="92" y="76"/>
                </a:lnTo>
                <a:lnTo>
                  <a:pt x="97" y="80"/>
                </a:lnTo>
                <a:lnTo>
                  <a:pt x="92" y="83"/>
                </a:lnTo>
                <a:lnTo>
                  <a:pt x="95" y="85"/>
                </a:lnTo>
                <a:lnTo>
                  <a:pt x="97" y="85"/>
                </a:lnTo>
                <a:lnTo>
                  <a:pt x="102" y="92"/>
                </a:lnTo>
                <a:lnTo>
                  <a:pt x="109" y="92"/>
                </a:lnTo>
                <a:lnTo>
                  <a:pt x="114" y="97"/>
                </a:lnTo>
                <a:lnTo>
                  <a:pt x="118" y="97"/>
                </a:lnTo>
                <a:lnTo>
                  <a:pt x="126" y="104"/>
                </a:lnTo>
                <a:lnTo>
                  <a:pt x="130" y="107"/>
                </a:lnTo>
                <a:lnTo>
                  <a:pt x="135" y="114"/>
                </a:lnTo>
                <a:lnTo>
                  <a:pt x="135" y="118"/>
                </a:lnTo>
                <a:lnTo>
                  <a:pt x="142" y="125"/>
                </a:lnTo>
                <a:lnTo>
                  <a:pt x="144" y="130"/>
                </a:lnTo>
                <a:lnTo>
                  <a:pt x="147" y="133"/>
                </a:lnTo>
                <a:lnTo>
                  <a:pt x="152" y="133"/>
                </a:lnTo>
                <a:lnTo>
                  <a:pt x="154" y="135"/>
                </a:lnTo>
                <a:lnTo>
                  <a:pt x="156" y="140"/>
                </a:lnTo>
                <a:lnTo>
                  <a:pt x="159" y="142"/>
                </a:lnTo>
                <a:lnTo>
                  <a:pt x="161" y="142"/>
                </a:lnTo>
                <a:lnTo>
                  <a:pt x="163" y="144"/>
                </a:lnTo>
                <a:lnTo>
                  <a:pt x="163" y="147"/>
                </a:lnTo>
                <a:lnTo>
                  <a:pt x="166" y="149"/>
                </a:lnTo>
                <a:lnTo>
                  <a:pt x="170" y="149"/>
                </a:lnTo>
                <a:lnTo>
                  <a:pt x="173" y="154"/>
                </a:lnTo>
                <a:lnTo>
                  <a:pt x="175" y="154"/>
                </a:lnTo>
                <a:lnTo>
                  <a:pt x="180" y="151"/>
                </a:lnTo>
                <a:lnTo>
                  <a:pt x="180" y="156"/>
                </a:lnTo>
                <a:lnTo>
                  <a:pt x="178" y="159"/>
                </a:lnTo>
                <a:lnTo>
                  <a:pt x="178" y="166"/>
                </a:lnTo>
                <a:lnTo>
                  <a:pt x="178" y="168"/>
                </a:lnTo>
                <a:lnTo>
                  <a:pt x="182" y="168"/>
                </a:lnTo>
                <a:lnTo>
                  <a:pt x="182" y="173"/>
                </a:lnTo>
                <a:lnTo>
                  <a:pt x="175" y="178"/>
                </a:lnTo>
                <a:lnTo>
                  <a:pt x="178" y="185"/>
                </a:lnTo>
                <a:lnTo>
                  <a:pt x="178" y="187"/>
                </a:lnTo>
                <a:lnTo>
                  <a:pt x="180" y="194"/>
                </a:lnTo>
                <a:lnTo>
                  <a:pt x="175" y="196"/>
                </a:lnTo>
                <a:lnTo>
                  <a:pt x="170" y="196"/>
                </a:lnTo>
                <a:lnTo>
                  <a:pt x="166" y="194"/>
                </a:lnTo>
                <a:lnTo>
                  <a:pt x="163" y="192"/>
                </a:lnTo>
                <a:lnTo>
                  <a:pt x="161" y="189"/>
                </a:lnTo>
                <a:lnTo>
                  <a:pt x="154" y="192"/>
                </a:lnTo>
                <a:lnTo>
                  <a:pt x="149" y="194"/>
                </a:lnTo>
                <a:lnTo>
                  <a:pt x="154" y="199"/>
                </a:lnTo>
                <a:lnTo>
                  <a:pt x="154" y="204"/>
                </a:lnTo>
                <a:lnTo>
                  <a:pt x="154" y="208"/>
                </a:lnTo>
                <a:lnTo>
                  <a:pt x="154" y="211"/>
                </a:lnTo>
                <a:lnTo>
                  <a:pt x="147" y="208"/>
                </a:lnTo>
                <a:lnTo>
                  <a:pt x="144" y="201"/>
                </a:lnTo>
                <a:lnTo>
                  <a:pt x="137" y="201"/>
                </a:lnTo>
                <a:lnTo>
                  <a:pt x="135" y="199"/>
                </a:lnTo>
                <a:lnTo>
                  <a:pt x="130" y="194"/>
                </a:lnTo>
                <a:lnTo>
                  <a:pt x="133" y="194"/>
                </a:lnTo>
                <a:lnTo>
                  <a:pt x="135" y="189"/>
                </a:lnTo>
                <a:lnTo>
                  <a:pt x="135" y="182"/>
                </a:lnTo>
                <a:lnTo>
                  <a:pt x="135" y="178"/>
                </a:lnTo>
                <a:lnTo>
                  <a:pt x="135" y="175"/>
                </a:lnTo>
                <a:lnTo>
                  <a:pt x="135" y="170"/>
                </a:lnTo>
                <a:lnTo>
                  <a:pt x="137" y="166"/>
                </a:lnTo>
                <a:lnTo>
                  <a:pt x="135" y="163"/>
                </a:lnTo>
                <a:lnTo>
                  <a:pt x="130" y="159"/>
                </a:lnTo>
                <a:lnTo>
                  <a:pt x="133" y="156"/>
                </a:lnTo>
                <a:lnTo>
                  <a:pt x="128" y="156"/>
                </a:lnTo>
                <a:lnTo>
                  <a:pt x="123" y="156"/>
                </a:lnTo>
                <a:lnTo>
                  <a:pt x="118" y="149"/>
                </a:lnTo>
                <a:lnTo>
                  <a:pt x="114" y="147"/>
                </a:lnTo>
                <a:lnTo>
                  <a:pt x="116" y="144"/>
                </a:lnTo>
                <a:lnTo>
                  <a:pt x="116" y="137"/>
                </a:lnTo>
                <a:lnTo>
                  <a:pt x="114" y="133"/>
                </a:lnTo>
                <a:lnTo>
                  <a:pt x="116" y="130"/>
                </a:lnTo>
                <a:lnTo>
                  <a:pt x="116" y="125"/>
                </a:lnTo>
                <a:lnTo>
                  <a:pt x="114" y="121"/>
                </a:lnTo>
                <a:lnTo>
                  <a:pt x="109" y="116"/>
                </a:lnTo>
                <a:lnTo>
                  <a:pt x="100" y="109"/>
                </a:lnTo>
                <a:lnTo>
                  <a:pt x="95" y="104"/>
                </a:lnTo>
                <a:lnTo>
                  <a:pt x="85" y="102"/>
                </a:lnTo>
                <a:lnTo>
                  <a:pt x="78" y="102"/>
                </a:lnTo>
                <a:lnTo>
                  <a:pt x="74" y="111"/>
                </a:lnTo>
                <a:lnTo>
                  <a:pt x="64" y="114"/>
                </a:lnTo>
                <a:lnTo>
                  <a:pt x="59" y="109"/>
                </a:lnTo>
                <a:lnTo>
                  <a:pt x="55" y="109"/>
                </a:lnTo>
                <a:lnTo>
                  <a:pt x="48" y="104"/>
                </a:lnTo>
                <a:lnTo>
                  <a:pt x="40" y="109"/>
                </a:lnTo>
                <a:lnTo>
                  <a:pt x="40" y="114"/>
                </a:lnTo>
                <a:lnTo>
                  <a:pt x="36" y="114"/>
                </a:lnTo>
                <a:lnTo>
                  <a:pt x="29" y="116"/>
                </a:lnTo>
                <a:lnTo>
                  <a:pt x="29" y="107"/>
                </a:lnTo>
                <a:lnTo>
                  <a:pt x="29" y="97"/>
                </a:lnTo>
                <a:lnTo>
                  <a:pt x="26" y="92"/>
                </a:lnTo>
                <a:lnTo>
                  <a:pt x="29" y="90"/>
                </a:lnTo>
                <a:lnTo>
                  <a:pt x="29" y="85"/>
                </a:lnTo>
                <a:lnTo>
                  <a:pt x="26" y="80"/>
                </a:lnTo>
                <a:lnTo>
                  <a:pt x="29" y="76"/>
                </a:lnTo>
                <a:lnTo>
                  <a:pt x="29" y="71"/>
                </a:lnTo>
                <a:lnTo>
                  <a:pt x="21" y="71"/>
                </a:lnTo>
                <a:lnTo>
                  <a:pt x="17" y="76"/>
                </a:lnTo>
                <a:lnTo>
                  <a:pt x="14" y="73"/>
                </a:lnTo>
                <a:lnTo>
                  <a:pt x="10" y="69"/>
                </a:lnTo>
                <a:lnTo>
                  <a:pt x="14" y="66"/>
                </a:lnTo>
                <a:lnTo>
                  <a:pt x="12" y="57"/>
                </a:lnTo>
                <a:lnTo>
                  <a:pt x="7" y="52"/>
                </a:lnTo>
                <a:lnTo>
                  <a:pt x="3" y="54"/>
                </a:lnTo>
                <a:lnTo>
                  <a:pt x="0" y="50"/>
                </a:lnTo>
                <a:lnTo>
                  <a:pt x="3" y="43"/>
                </a:lnTo>
                <a:lnTo>
                  <a:pt x="5" y="43"/>
                </a:lnTo>
                <a:lnTo>
                  <a:pt x="10" y="40"/>
                </a:lnTo>
                <a:lnTo>
                  <a:pt x="7" y="36"/>
                </a:lnTo>
                <a:lnTo>
                  <a:pt x="10" y="33"/>
                </a:lnTo>
                <a:lnTo>
                  <a:pt x="10" y="28"/>
                </a:lnTo>
                <a:lnTo>
                  <a:pt x="17" y="28"/>
                </a:lnTo>
                <a:lnTo>
                  <a:pt x="21" y="24"/>
                </a:lnTo>
                <a:lnTo>
                  <a:pt x="21" y="24"/>
                </a:lnTo>
                <a:close/>
              </a:path>
            </a:pathLst>
          </a:custGeom>
          <a:solidFill>
            <a:schemeClr val="accent1"/>
          </a:solidFill>
          <a:ln>
            <a:solidFill>
              <a:srgbClr val="D9D9D9"/>
            </a:solidFill>
          </a:ln>
        </p:spPr>
        <p:txBody>
          <a:bodyPr vert="horz" wrap="square" lIns="91416" tIns="45708" rIns="91416" bIns="45708" numCol="1" anchor="t" anchorCtr="0" compatLnSpc="1">
            <a:prstTxWarp prst="textNoShape">
              <a:avLst/>
            </a:prstTxWarp>
          </a:bodyPr>
          <a:lstStyle/>
          <a:p>
            <a:endParaRPr lang="en-US" sz="1799"/>
          </a:p>
        </p:txBody>
      </p:sp>
      <p:sp>
        <p:nvSpPr>
          <p:cNvPr id="358" name="Title 1">
            <a:extLst>
              <a:ext uri="{FF2B5EF4-FFF2-40B4-BE49-F238E27FC236}">
                <a16:creationId xmlns:a16="http://schemas.microsoft.com/office/drawing/2014/main" xmlns="" id="{9A0D2AE2-9D4F-4964-9B79-E2EDCA6E2EFC}"/>
              </a:ext>
            </a:extLst>
          </p:cNvPr>
          <p:cNvSpPr txBox="1">
            <a:spLocks/>
          </p:cNvSpPr>
          <p:nvPr/>
        </p:nvSpPr>
        <p:spPr>
          <a:xfrm>
            <a:off x="504001" y="504000"/>
            <a:ext cx="11186476" cy="369332"/>
          </a:xfrm>
          <a:prstGeom prst="rect">
            <a:avLst/>
          </a:prstGeom>
        </p:spPr>
        <p:txBody>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Top Accounts Program | </a:t>
            </a:r>
            <a:r>
              <a:rPr lang="en-US">
                <a:solidFill>
                  <a:schemeClr val="accent1"/>
                </a:solidFill>
              </a:rPr>
              <a:t>2019 ABM In-Person Sales Workshops</a:t>
            </a:r>
            <a:endParaRPr lang="en-US"/>
          </a:p>
        </p:txBody>
      </p:sp>
      <p:sp>
        <p:nvSpPr>
          <p:cNvPr id="362" name="TextBox 361">
            <a:extLst>
              <a:ext uri="{FF2B5EF4-FFF2-40B4-BE49-F238E27FC236}">
                <a16:creationId xmlns:a16="http://schemas.microsoft.com/office/drawing/2014/main" xmlns="" id="{BE82B866-0CBB-44C4-9651-9F04D82D86E4}"/>
              </a:ext>
            </a:extLst>
          </p:cNvPr>
          <p:cNvSpPr txBox="1"/>
          <p:nvPr/>
        </p:nvSpPr>
        <p:spPr>
          <a:xfrm>
            <a:off x="8902185" y="1216721"/>
            <a:ext cx="2941704" cy="954107"/>
          </a:xfrm>
          <a:prstGeom prst="rect">
            <a:avLst/>
          </a:prstGeom>
          <a:noFill/>
        </p:spPr>
        <p:txBody>
          <a:bodyPr wrap="square" lIns="0" rtlCol="0">
            <a:spAutoFit/>
          </a:bodyPr>
          <a:lstStyle/>
          <a:p>
            <a:r>
              <a:rPr lang="en-US" sz="2000" b="1">
                <a:solidFill>
                  <a:schemeClr val="accent1"/>
                </a:solidFill>
              </a:rPr>
              <a:t>Cluster-level Insights</a:t>
            </a:r>
          </a:p>
          <a:p>
            <a:pPr marL="171450" indent="-171450">
              <a:buFont typeface="Arial" panose="020B0604020202020204" pitchFamily="34" charset="0"/>
              <a:buChar char="•"/>
            </a:pPr>
            <a:r>
              <a:rPr lang="en-US" sz="1200"/>
              <a:t>Identified top 3 trends</a:t>
            </a:r>
          </a:p>
          <a:p>
            <a:pPr marL="171450" indent="-171450">
              <a:buFont typeface="Arial" panose="020B0604020202020204" pitchFamily="34" charset="0"/>
              <a:buChar char="•"/>
            </a:pPr>
            <a:r>
              <a:rPr lang="en-US" sz="1200"/>
              <a:t>Identified value prop</a:t>
            </a:r>
          </a:p>
          <a:p>
            <a:pPr marL="171450" indent="-171450">
              <a:buFont typeface="Arial" panose="020B0604020202020204" pitchFamily="34" charset="0"/>
              <a:buChar char="•"/>
            </a:pPr>
            <a:r>
              <a:rPr lang="en-US" sz="1200"/>
              <a:t>Identified relevant buyers / personas</a:t>
            </a:r>
          </a:p>
        </p:txBody>
      </p:sp>
      <p:sp>
        <p:nvSpPr>
          <p:cNvPr id="312" name="TextBox 311">
            <a:extLst>
              <a:ext uri="{FF2B5EF4-FFF2-40B4-BE49-F238E27FC236}">
                <a16:creationId xmlns:a16="http://schemas.microsoft.com/office/drawing/2014/main" xmlns="" id="{0AE83559-3C26-476B-B8EC-C422B44FE7A7}"/>
              </a:ext>
            </a:extLst>
          </p:cNvPr>
          <p:cNvSpPr txBox="1"/>
          <p:nvPr/>
        </p:nvSpPr>
        <p:spPr>
          <a:xfrm>
            <a:off x="333701" y="3652204"/>
            <a:ext cx="2858123" cy="2246769"/>
          </a:xfrm>
          <a:prstGeom prst="rect">
            <a:avLst/>
          </a:prstGeom>
          <a:noFill/>
        </p:spPr>
        <p:txBody>
          <a:bodyPr wrap="square" lIns="0" rtlCol="0">
            <a:spAutoFit/>
          </a:bodyPr>
          <a:lstStyle/>
          <a:p>
            <a:r>
              <a:rPr lang="en-US" sz="2000" b="1">
                <a:solidFill>
                  <a:schemeClr val="accent1"/>
                </a:solidFill>
              </a:rPr>
              <a:t>Key Results &amp; Quotes</a:t>
            </a:r>
          </a:p>
          <a:p>
            <a:pPr marL="285750" indent="-285750">
              <a:buClr>
                <a:schemeClr val="tx1"/>
              </a:buClr>
              <a:buFont typeface="Arial" panose="020B0604020202020204" pitchFamily="34" charset="0"/>
              <a:buChar char="•"/>
            </a:pPr>
            <a:r>
              <a:rPr lang="en-US" sz="1200" b="1">
                <a:solidFill>
                  <a:schemeClr val="accent1"/>
                </a:solidFill>
              </a:rPr>
              <a:t>95% </a:t>
            </a:r>
            <a:r>
              <a:rPr lang="en-US" sz="1200"/>
              <a:t>found the workshop to be valuable / very valuable</a:t>
            </a:r>
          </a:p>
          <a:p>
            <a:endParaRPr lang="en-US" sz="1200">
              <a:gradFill>
                <a:gsLst>
                  <a:gs pos="0">
                    <a:schemeClr val="bg1"/>
                  </a:gs>
                  <a:gs pos="100000">
                    <a:schemeClr val="bg1"/>
                  </a:gs>
                </a:gsLst>
                <a:lin ang="5400000" scaled="1"/>
              </a:gradFill>
            </a:endParaRPr>
          </a:p>
          <a:p>
            <a:pPr marL="285750" indent="-285750">
              <a:buFont typeface="Arial" panose="020B0604020202020204" pitchFamily="34" charset="0"/>
              <a:buChar char="•"/>
            </a:pPr>
            <a:r>
              <a:rPr lang="en-US" sz="1200"/>
              <a:t>“Great doing the Innovation </a:t>
            </a:r>
            <a:br>
              <a:rPr lang="en-US" sz="1200"/>
            </a:br>
            <a:r>
              <a:rPr lang="en-US" sz="1200"/>
              <a:t>SWOT / Trends to understand </a:t>
            </a:r>
            <a:br>
              <a:rPr lang="en-US" sz="1200"/>
            </a:br>
            <a:r>
              <a:rPr lang="en-US" sz="1200"/>
              <a:t>key areas which can be applied to the ABM plan.”</a:t>
            </a:r>
          </a:p>
          <a:p>
            <a:pPr marL="285750" indent="-285750">
              <a:buFont typeface="Arial" panose="020B0604020202020204" pitchFamily="34" charset="0"/>
              <a:buChar char="•"/>
            </a:pPr>
            <a:endParaRPr lang="en-US" sz="1200"/>
          </a:p>
          <a:p>
            <a:pPr marL="285750" indent="-285750">
              <a:buFont typeface="Arial" panose="020B0604020202020204" pitchFamily="34" charset="0"/>
              <a:buChar char="•"/>
            </a:pPr>
            <a:r>
              <a:rPr lang="en-US" sz="1200"/>
              <a:t>“Excellent workshop. Appreciate this new initiative.”</a:t>
            </a:r>
          </a:p>
        </p:txBody>
      </p:sp>
      <p:sp>
        <p:nvSpPr>
          <p:cNvPr id="313" name="TextBox 312">
            <a:extLst>
              <a:ext uri="{FF2B5EF4-FFF2-40B4-BE49-F238E27FC236}">
                <a16:creationId xmlns:a16="http://schemas.microsoft.com/office/drawing/2014/main" xmlns="" id="{95A10345-81C2-4B9E-B2A7-848B89BAAC0A}"/>
              </a:ext>
            </a:extLst>
          </p:cNvPr>
          <p:cNvSpPr txBox="1"/>
          <p:nvPr/>
        </p:nvSpPr>
        <p:spPr>
          <a:xfrm>
            <a:off x="255079" y="1203115"/>
            <a:ext cx="3311130" cy="1138773"/>
          </a:xfrm>
          <a:prstGeom prst="rect">
            <a:avLst/>
          </a:prstGeom>
          <a:noFill/>
        </p:spPr>
        <p:txBody>
          <a:bodyPr wrap="square" rtlCol="0">
            <a:spAutoFit/>
          </a:bodyPr>
          <a:lstStyle/>
          <a:p>
            <a:r>
              <a:rPr lang="en-US" sz="2000" b="1">
                <a:solidFill>
                  <a:schemeClr val="accent1"/>
                </a:solidFill>
              </a:rPr>
              <a:t>Objective</a:t>
            </a:r>
          </a:p>
          <a:p>
            <a:pPr marL="171450" indent="-171450">
              <a:buClr>
                <a:schemeClr val="tx1"/>
              </a:buClr>
              <a:buFont typeface="Arial" panose="020B0604020202020204" pitchFamily="34" charset="0"/>
              <a:buChar char="•"/>
            </a:pPr>
            <a:r>
              <a:rPr lang="en-US" sz="1200" b="1">
                <a:solidFill>
                  <a:schemeClr val="accent1"/>
                </a:solidFill>
              </a:rPr>
              <a:t>Bring sales and marketing together</a:t>
            </a:r>
            <a:r>
              <a:rPr lang="en-US" sz="1200">
                <a:solidFill>
                  <a:schemeClr val="accent1"/>
                </a:solidFill>
              </a:rPr>
              <a:t> </a:t>
            </a:r>
            <a:r>
              <a:rPr lang="en-US" sz="1200"/>
              <a:t>to uncover cluster-level insights. </a:t>
            </a:r>
          </a:p>
          <a:p>
            <a:pPr marL="171450" indent="-171450">
              <a:buClr>
                <a:schemeClr val="tx1"/>
              </a:buClr>
              <a:buFont typeface="Arial" panose="020B0604020202020204" pitchFamily="34" charset="0"/>
              <a:buChar char="•"/>
            </a:pPr>
            <a:r>
              <a:rPr lang="en-US" sz="1200" b="1">
                <a:solidFill>
                  <a:schemeClr val="accent1"/>
                </a:solidFill>
              </a:rPr>
              <a:t>Develop an actionable ABM plan </a:t>
            </a:r>
            <a:r>
              <a:rPr lang="en-US" sz="1200"/>
              <a:t>and integrate into the sales account plan.</a:t>
            </a:r>
          </a:p>
        </p:txBody>
      </p:sp>
      <p:sp>
        <p:nvSpPr>
          <p:cNvPr id="314" name="TextBox 313">
            <a:extLst>
              <a:ext uri="{FF2B5EF4-FFF2-40B4-BE49-F238E27FC236}">
                <a16:creationId xmlns:a16="http://schemas.microsoft.com/office/drawing/2014/main" xmlns="" id="{5E085105-F170-491C-971B-ED92F525BD30}"/>
              </a:ext>
            </a:extLst>
          </p:cNvPr>
          <p:cNvSpPr txBox="1"/>
          <p:nvPr/>
        </p:nvSpPr>
        <p:spPr>
          <a:xfrm>
            <a:off x="8919770" y="4090722"/>
            <a:ext cx="2941704" cy="1138773"/>
          </a:xfrm>
          <a:prstGeom prst="rect">
            <a:avLst/>
          </a:prstGeom>
          <a:noFill/>
        </p:spPr>
        <p:txBody>
          <a:bodyPr wrap="square" lIns="0" rtlCol="0">
            <a:spAutoFit/>
          </a:bodyPr>
          <a:lstStyle/>
          <a:p>
            <a:r>
              <a:rPr lang="en-US" sz="2000" b="1">
                <a:solidFill>
                  <a:schemeClr val="accent1"/>
                </a:solidFill>
              </a:rPr>
              <a:t>Top Milestone Goals</a:t>
            </a:r>
            <a:endParaRPr lang="en-US" sz="1200"/>
          </a:p>
          <a:p>
            <a:pPr marL="171450" indent="-171450">
              <a:buFont typeface="Arial" panose="020B0604020202020204" pitchFamily="34" charset="0"/>
              <a:buChar char="•"/>
            </a:pPr>
            <a:r>
              <a:rPr lang="en-US" sz="1200"/>
              <a:t>Elevate to C- Suite engagement</a:t>
            </a:r>
          </a:p>
          <a:p>
            <a:pPr marL="171450" indent="-171450">
              <a:buFont typeface="Arial" panose="020B0604020202020204" pitchFamily="34" charset="0"/>
              <a:buChar char="•"/>
            </a:pPr>
            <a:r>
              <a:rPr lang="en-US" sz="1200"/>
              <a:t>Uncover and find SAP Concur project sponsor</a:t>
            </a:r>
          </a:p>
          <a:p>
            <a:pPr marL="171450" indent="-171450">
              <a:buFont typeface="Arial" panose="020B0604020202020204" pitchFamily="34" charset="0"/>
              <a:buChar char="•"/>
            </a:pPr>
            <a:r>
              <a:rPr lang="en-US" sz="1200"/>
              <a:t>Secure exec-level meetings </a:t>
            </a:r>
          </a:p>
        </p:txBody>
      </p:sp>
      <p:sp>
        <p:nvSpPr>
          <p:cNvPr id="315" name="TextBox 314">
            <a:extLst>
              <a:ext uri="{FF2B5EF4-FFF2-40B4-BE49-F238E27FC236}">
                <a16:creationId xmlns:a16="http://schemas.microsoft.com/office/drawing/2014/main" xmlns="" id="{F17B25DD-AAE4-43B3-BE32-52CABCE180BD}"/>
              </a:ext>
            </a:extLst>
          </p:cNvPr>
          <p:cNvSpPr txBox="1"/>
          <p:nvPr/>
        </p:nvSpPr>
        <p:spPr>
          <a:xfrm>
            <a:off x="8902185" y="2413776"/>
            <a:ext cx="2941704" cy="1323439"/>
          </a:xfrm>
          <a:prstGeom prst="rect">
            <a:avLst/>
          </a:prstGeom>
          <a:noFill/>
        </p:spPr>
        <p:txBody>
          <a:bodyPr wrap="square" lIns="0" rtlCol="0">
            <a:spAutoFit/>
          </a:bodyPr>
          <a:lstStyle/>
          <a:p>
            <a:r>
              <a:rPr lang="en-US" sz="2000" b="1">
                <a:solidFill>
                  <a:schemeClr val="accent1"/>
                </a:solidFill>
              </a:rPr>
              <a:t>Cluster-level Plans</a:t>
            </a:r>
            <a:endParaRPr lang="en-US" sz="1200"/>
          </a:p>
          <a:p>
            <a:pPr marL="171450" indent="-171450">
              <a:buFont typeface="Arial" panose="020B0604020202020204" pitchFamily="34" charset="0"/>
              <a:buChar char="•"/>
            </a:pPr>
            <a:r>
              <a:rPr lang="en-US" sz="1200"/>
              <a:t>Deliver relevant content to accounts with cluster messaging</a:t>
            </a:r>
          </a:p>
          <a:p>
            <a:pPr marL="171450" indent="-171450">
              <a:buFont typeface="Arial" panose="020B0604020202020204" pitchFamily="34" charset="0"/>
              <a:buChar char="•"/>
            </a:pPr>
            <a:r>
              <a:rPr lang="en-US" sz="1200"/>
              <a:t>Develop contact engagement strategy </a:t>
            </a:r>
          </a:p>
          <a:p>
            <a:pPr marL="171450" indent="-171450">
              <a:buFont typeface="Arial" panose="020B0604020202020204" pitchFamily="34" charset="0"/>
              <a:buChar char="•"/>
            </a:pPr>
            <a:r>
              <a:rPr lang="en-US" sz="1200"/>
              <a:t>SAP engagement: level up from GAD/AE  </a:t>
            </a:r>
          </a:p>
        </p:txBody>
      </p:sp>
      <p:pic>
        <p:nvPicPr>
          <p:cNvPr id="316" name="Picture 315">
            <a:extLst>
              <a:ext uri="{FF2B5EF4-FFF2-40B4-BE49-F238E27FC236}">
                <a16:creationId xmlns:a16="http://schemas.microsoft.com/office/drawing/2014/main" xmlns="" id="{4D934E8A-A101-40AB-9EF6-27C8BFD7AB8E}"/>
              </a:ext>
            </a:extLst>
          </p:cNvPr>
          <p:cNvPicPr>
            <a:picLocks noChangeAspect="1"/>
          </p:cNvPicPr>
          <p:nvPr/>
        </p:nvPicPr>
        <p:blipFill rotWithShape="1">
          <a:blip r:embed="rId4"/>
          <a:srcRect l="4445" t="8519" r="3194" b="20000"/>
          <a:stretch/>
        </p:blipFill>
        <p:spPr>
          <a:xfrm>
            <a:off x="3675739" y="3813617"/>
            <a:ext cx="1033617" cy="5999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7" name="Picture 316">
            <a:extLst>
              <a:ext uri="{FF2B5EF4-FFF2-40B4-BE49-F238E27FC236}">
                <a16:creationId xmlns:a16="http://schemas.microsoft.com/office/drawing/2014/main" xmlns="" id="{2378A89E-1D07-46FB-8A92-B2380EF9C7A8}"/>
              </a:ext>
            </a:extLst>
          </p:cNvPr>
          <p:cNvPicPr>
            <a:picLocks noChangeAspect="1"/>
          </p:cNvPicPr>
          <p:nvPr/>
        </p:nvPicPr>
        <p:blipFill>
          <a:blip r:embed="rId5"/>
          <a:stretch>
            <a:fillRect/>
          </a:stretch>
        </p:blipFill>
        <p:spPr>
          <a:xfrm>
            <a:off x="4943089" y="2281008"/>
            <a:ext cx="1143725" cy="642366"/>
          </a:xfrm>
          <a:prstGeom prst="rect">
            <a:avLst/>
          </a:prstGeom>
        </p:spPr>
      </p:pic>
      <p:pic>
        <p:nvPicPr>
          <p:cNvPr id="318" name="Picture 317">
            <a:extLst>
              <a:ext uri="{FF2B5EF4-FFF2-40B4-BE49-F238E27FC236}">
                <a16:creationId xmlns:a16="http://schemas.microsoft.com/office/drawing/2014/main" xmlns="" id="{E437104A-BFD5-493E-A768-02BCEB4D4943}"/>
              </a:ext>
            </a:extLst>
          </p:cNvPr>
          <p:cNvPicPr>
            <a:picLocks noChangeAspect="1"/>
          </p:cNvPicPr>
          <p:nvPr/>
        </p:nvPicPr>
        <p:blipFill>
          <a:blip r:embed="rId6"/>
          <a:stretch>
            <a:fillRect/>
          </a:stretch>
        </p:blipFill>
        <p:spPr>
          <a:xfrm>
            <a:off x="5700475" y="3346323"/>
            <a:ext cx="1131763" cy="699404"/>
          </a:xfrm>
          <a:prstGeom prst="rect">
            <a:avLst/>
          </a:prstGeom>
        </p:spPr>
      </p:pic>
      <p:pic>
        <p:nvPicPr>
          <p:cNvPr id="319" name="Picture 318">
            <a:extLst>
              <a:ext uri="{FF2B5EF4-FFF2-40B4-BE49-F238E27FC236}">
                <a16:creationId xmlns:a16="http://schemas.microsoft.com/office/drawing/2014/main" xmlns="" id="{46EAC177-9D49-4F67-A374-9402BC285F32}"/>
              </a:ext>
            </a:extLst>
          </p:cNvPr>
          <p:cNvPicPr>
            <a:picLocks noChangeAspect="1"/>
          </p:cNvPicPr>
          <p:nvPr/>
        </p:nvPicPr>
        <p:blipFill>
          <a:blip r:embed="rId7"/>
          <a:stretch>
            <a:fillRect/>
          </a:stretch>
        </p:blipFill>
        <p:spPr>
          <a:xfrm>
            <a:off x="7326646" y="3784738"/>
            <a:ext cx="1134167" cy="847975"/>
          </a:xfrm>
          <a:prstGeom prst="rect">
            <a:avLst/>
          </a:prstGeom>
        </p:spPr>
      </p:pic>
    </p:spTree>
    <p:extLst>
      <p:ext uri="{BB962C8B-B14F-4D97-AF65-F5344CB8AC3E}">
        <p14:creationId xmlns:p14="http://schemas.microsoft.com/office/powerpoint/2010/main" val="544130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A5855C88-D445-4121-82D7-397CAF23EE42}"/>
              </a:ext>
            </a:extLst>
          </p:cNvPr>
          <p:cNvPicPr>
            <a:picLocks noChangeAspect="1"/>
          </p:cNvPicPr>
          <p:nvPr/>
        </p:nvPicPr>
        <p:blipFill rotWithShape="1">
          <a:blip r:embed="rId2">
            <a:alphaModFix amt="36000"/>
          </a:blip>
          <a:srcRect l="13110" r="13111"/>
          <a:stretch/>
        </p:blipFill>
        <p:spPr>
          <a:xfrm>
            <a:off x="0" y="-14629"/>
            <a:ext cx="12195175" cy="6887258"/>
          </a:xfrm>
          <a:prstGeom prst="rect">
            <a:avLst/>
          </a:prstGeom>
        </p:spPr>
      </p:pic>
      <p:sp>
        <p:nvSpPr>
          <p:cNvPr id="4" name="Title 3">
            <a:extLst>
              <a:ext uri="{FF2B5EF4-FFF2-40B4-BE49-F238E27FC236}">
                <a16:creationId xmlns:a16="http://schemas.microsoft.com/office/drawing/2014/main" xmlns="" id="{7D48E3DD-8C97-441E-ABAE-DA29A61432D0}"/>
              </a:ext>
            </a:extLst>
          </p:cNvPr>
          <p:cNvSpPr>
            <a:spLocks noGrp="1"/>
          </p:cNvSpPr>
          <p:nvPr>
            <p:ph type="title"/>
          </p:nvPr>
        </p:nvSpPr>
        <p:spPr/>
        <p:txBody>
          <a:bodyPr/>
          <a:lstStyle/>
          <a:p>
            <a:r>
              <a:rPr lang="en-US"/>
              <a:t>Today’s Agenda</a:t>
            </a:r>
          </a:p>
        </p:txBody>
      </p:sp>
      <p:graphicFrame>
        <p:nvGraphicFramePr>
          <p:cNvPr id="7" name="Table 6">
            <a:extLst>
              <a:ext uri="{FF2B5EF4-FFF2-40B4-BE49-F238E27FC236}">
                <a16:creationId xmlns:a16="http://schemas.microsoft.com/office/drawing/2014/main" xmlns="" id="{5989A1F1-EEFB-40C6-AD8D-E1CF9401EC1C}"/>
              </a:ext>
            </a:extLst>
          </p:cNvPr>
          <p:cNvGraphicFramePr>
            <a:graphicFrameLocks noGrp="1"/>
          </p:cNvGraphicFramePr>
          <p:nvPr>
            <p:extLst>
              <p:ext uri="{D42A27DB-BD31-4B8C-83A1-F6EECF244321}">
                <p14:modId xmlns:p14="http://schemas.microsoft.com/office/powerpoint/2010/main" val="3504414709"/>
              </p:ext>
            </p:extLst>
          </p:nvPr>
        </p:nvGraphicFramePr>
        <p:xfrm>
          <a:off x="504001" y="1203626"/>
          <a:ext cx="11327443" cy="4986697"/>
        </p:xfrm>
        <a:graphic>
          <a:graphicData uri="http://schemas.openxmlformats.org/drawingml/2006/table">
            <a:tbl>
              <a:tblPr firstRow="1" bandRow="1">
                <a:tableStyleId>{2D5ABB26-0587-4C30-8999-92F81FD0307C}</a:tableStyleId>
              </a:tblPr>
              <a:tblGrid>
                <a:gridCol w="1132341">
                  <a:extLst>
                    <a:ext uri="{9D8B030D-6E8A-4147-A177-3AD203B41FA5}">
                      <a16:colId xmlns:a16="http://schemas.microsoft.com/office/drawing/2014/main" xmlns="" val="199964698"/>
                    </a:ext>
                  </a:extLst>
                </a:gridCol>
                <a:gridCol w="7150820">
                  <a:extLst>
                    <a:ext uri="{9D8B030D-6E8A-4147-A177-3AD203B41FA5}">
                      <a16:colId xmlns:a16="http://schemas.microsoft.com/office/drawing/2014/main" xmlns="" val="3118782049"/>
                    </a:ext>
                  </a:extLst>
                </a:gridCol>
                <a:gridCol w="3044282">
                  <a:extLst>
                    <a:ext uri="{9D8B030D-6E8A-4147-A177-3AD203B41FA5}">
                      <a16:colId xmlns:a16="http://schemas.microsoft.com/office/drawing/2014/main" xmlns="" val="51087142"/>
                    </a:ext>
                  </a:extLst>
                </a:gridCol>
              </a:tblGrid>
              <a:tr h="349547">
                <a:tc>
                  <a:txBody>
                    <a:bodyPr/>
                    <a:lstStyle/>
                    <a:p>
                      <a:r>
                        <a:rPr lang="en-US" sz="1200">
                          <a:solidFill>
                            <a:srgbClr val="FFC000"/>
                          </a:solidFill>
                        </a:rPr>
                        <a:t>9:00-9:30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Introductions &amp; Ice Breaker</a:t>
                      </a:r>
                      <a:endParaRPr lang="en-US" sz="1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Denise Kamstra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76240976"/>
                  </a:ext>
                </a:extLst>
              </a:tr>
              <a:tr h="377818">
                <a:tc>
                  <a:txBody>
                    <a:bodyPr/>
                    <a:lstStyle/>
                    <a:p>
                      <a:r>
                        <a:rPr lang="en-US" sz="1200">
                          <a:solidFill>
                            <a:srgbClr val="FFC000"/>
                          </a:solidFill>
                        </a:rPr>
                        <a:t>9:30-9:45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400" b="1" kern="1200">
                          <a:effectLst/>
                        </a:rPr>
                        <a:t>Intro + Sirius Decisions ABM Foundation</a:t>
                      </a:r>
                      <a:endParaRPr lang="en-US" sz="1400" b="1" kern="120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Bob Peterson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04562876"/>
                  </a:ext>
                </a:extLst>
              </a:tr>
              <a:tr h="377818">
                <a:tc>
                  <a:txBody>
                    <a:bodyPr/>
                    <a:lstStyle/>
                    <a:p>
                      <a:r>
                        <a:rPr lang="en-US" sz="1200">
                          <a:solidFill>
                            <a:srgbClr val="FFC000"/>
                          </a:solidFill>
                        </a:rPr>
                        <a:t>9:45 -10:00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Intro to Demandbase</a:t>
                      </a:r>
                      <a:endParaRPr lang="en-US" sz="1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Matt Payne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8075642"/>
                  </a:ext>
                </a:extLst>
              </a:tr>
              <a:tr h="434390">
                <a:tc>
                  <a:txBody>
                    <a:bodyPr/>
                    <a:lstStyle/>
                    <a:p>
                      <a:r>
                        <a:rPr lang="en-US" sz="1200">
                          <a:solidFill>
                            <a:srgbClr val="FFC000"/>
                          </a:solidFill>
                        </a:rPr>
                        <a:t>10:00-10:20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2020 TAP ABM Program</a:t>
                      </a:r>
                      <a:endParaRPr lang="en-US" sz="1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Denise Kamstra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15312801"/>
                  </a:ext>
                </a:extLst>
              </a:tr>
              <a:tr h="271084">
                <a:tc gridSpan="3">
                  <a:txBody>
                    <a:bodyPr/>
                    <a:lstStyle/>
                    <a:p>
                      <a:pPr algn="ctr"/>
                      <a:r>
                        <a:rPr lang="en-US" sz="1200" i="1"/>
                        <a:t>10 Minute Break</a:t>
                      </a:r>
                      <a:endParaRPr lang="en-US" sz="1200" b="1" i="1">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tc hMerge="1">
                  <a:txBody>
                    <a:bodyPr/>
                    <a:lstStyle/>
                    <a:p>
                      <a:endParaRPr lang="en-US"/>
                    </a:p>
                  </a:txBody>
                  <a:tcPr/>
                </a:tc>
                <a:tc hMerge="1">
                  <a:txBody>
                    <a:bodyPr/>
                    <a:lstStyle/>
                    <a:p>
                      <a:pPr algn="ctr"/>
                      <a:endParaRPr lang="en-US" sz="1200" b="1">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extLst>
                  <a:ext uri="{0D108BD9-81ED-4DB2-BD59-A6C34878D82A}">
                    <a16:rowId xmlns:a16="http://schemas.microsoft.com/office/drawing/2014/main" xmlns="" val="397877878"/>
                  </a:ext>
                </a:extLst>
              </a:tr>
              <a:tr h="377818">
                <a:tc>
                  <a:txBody>
                    <a:bodyPr/>
                    <a:lstStyle/>
                    <a:p>
                      <a:r>
                        <a:rPr lang="en-US" sz="1200">
                          <a:solidFill>
                            <a:srgbClr val="FFC000"/>
                          </a:solidFill>
                        </a:rPr>
                        <a:t>10:30-11:30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TAP Resources &amp; Technology Stack</a:t>
                      </a:r>
                      <a:endParaRPr lang="en-US" sz="1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Stephanie Kolp + Demandbase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80913529"/>
                  </a:ext>
                </a:extLst>
              </a:tr>
              <a:tr h="451806">
                <a:tc>
                  <a:txBody>
                    <a:bodyPr/>
                    <a:lstStyle/>
                    <a:p>
                      <a:r>
                        <a:rPr lang="en-US" sz="1200">
                          <a:solidFill>
                            <a:srgbClr val="FFC000"/>
                          </a:solidFill>
                        </a:rPr>
                        <a:t>11:30-12:15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SAP Concur ABM 6 Step Process</a:t>
                      </a:r>
                      <a:endParaRPr lang="en-US" sz="1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Alicia Burroughs, Stephanie Kolp, Sirius Decisions and Demandbase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71514304"/>
                  </a:ext>
                </a:extLst>
              </a:tr>
              <a:tr h="251111">
                <a:tc>
                  <a:txBody>
                    <a:bodyPr/>
                    <a:lstStyle/>
                    <a:p>
                      <a:pPr algn="l"/>
                      <a:r>
                        <a:rPr lang="en-US" sz="1200">
                          <a:solidFill>
                            <a:srgbClr val="FFC000"/>
                          </a:solidFill>
                        </a:rPr>
                        <a:t>12:15-1:15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200"/>
                        <a:t>WORKING LUNCH – BREAKOUT Group Exercises </a:t>
                      </a:r>
                      <a:endParaRPr lang="en-US" sz="1200" b="1">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tc hMerge="1">
                  <a:txBody>
                    <a:bodyPr/>
                    <a:lstStyle/>
                    <a:p>
                      <a:pPr algn="ctr"/>
                      <a:endParaRPr lang="en-US" sz="1200" b="1">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extLst>
                  <a:ext uri="{0D108BD9-81ED-4DB2-BD59-A6C34878D82A}">
                    <a16:rowId xmlns:a16="http://schemas.microsoft.com/office/drawing/2014/main" xmlns="" val="338781665"/>
                  </a:ext>
                </a:extLst>
              </a:tr>
              <a:tr h="277874">
                <a:tc>
                  <a:txBody>
                    <a:bodyPr/>
                    <a:lstStyle/>
                    <a:p>
                      <a:r>
                        <a:rPr lang="en-US" sz="1200">
                          <a:solidFill>
                            <a:srgbClr val="FFC000"/>
                          </a:solidFill>
                        </a:rPr>
                        <a:t>1:15 – 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200"/>
                        <a:t>Group Presentations</a:t>
                      </a:r>
                      <a:endParaRPr lang="en-US" sz="1200" b="1">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tc hMerge="1">
                  <a:txBody>
                    <a:bodyPr/>
                    <a:lstStyle/>
                    <a:p>
                      <a:pPr algn="ctr"/>
                      <a:endParaRPr lang="en-US" sz="1200" b="1">
                        <a:solidFill>
                          <a:srgbClr val="FFC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96431418"/>
                  </a:ext>
                </a:extLst>
              </a:tr>
              <a:tr h="377818">
                <a:tc>
                  <a:txBody>
                    <a:bodyPr/>
                    <a:lstStyle/>
                    <a:p>
                      <a:r>
                        <a:rPr lang="en-US" sz="1200">
                          <a:solidFill>
                            <a:srgbClr val="FFC000"/>
                          </a:solidFill>
                        </a:rPr>
                        <a:t>1:30 – 2:30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Sales &amp; Marketing Planning &amp; Execution + Panel Discussion</a:t>
                      </a:r>
                      <a:endParaRPr lang="en-US" sz="1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Alicia Burroughs + Panel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12677390"/>
                  </a:ext>
                </a:extLst>
              </a:tr>
              <a:tr h="177023">
                <a:tc gridSpan="3">
                  <a:txBody>
                    <a:bodyPr/>
                    <a:lstStyle/>
                    <a:p>
                      <a:pPr algn="ctr"/>
                      <a:r>
                        <a:rPr lang="en-US" sz="1200" i="1"/>
                        <a:t>15 Minute Break</a:t>
                      </a:r>
                      <a:endParaRPr lang="en-US" sz="1200" b="1" i="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tc hMerge="1">
                  <a:txBody>
                    <a:bodyPr/>
                    <a:lstStyle/>
                    <a:p>
                      <a:pPr algn="ctr"/>
                      <a:endParaRPr lang="en-US" sz="1200" b="1">
                        <a:solidFill>
                          <a:schemeClr val="accent4"/>
                        </a:solidFill>
                      </a:endParaRPr>
                    </a:p>
                  </a:txBody>
                  <a:tcPr>
                    <a:solidFill>
                      <a:schemeClr val="tx1"/>
                    </a:solidFill>
                  </a:tcPr>
                </a:tc>
                <a:tc hMerge="1">
                  <a:txBody>
                    <a:bodyPr/>
                    <a:lstStyle/>
                    <a:p>
                      <a:pPr algn="ctr"/>
                      <a:endParaRPr lang="en-US" sz="12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schemeClr>
                    </a:solidFill>
                  </a:tcPr>
                </a:tc>
                <a:extLst>
                  <a:ext uri="{0D108BD9-81ED-4DB2-BD59-A6C34878D82A}">
                    <a16:rowId xmlns:a16="http://schemas.microsoft.com/office/drawing/2014/main" xmlns="" val="2535452445"/>
                  </a:ext>
                </a:extLst>
              </a:tr>
              <a:tr h="377818">
                <a:tc>
                  <a:txBody>
                    <a:bodyPr/>
                    <a:lstStyle/>
                    <a:p>
                      <a:r>
                        <a:rPr lang="en-US" sz="1200">
                          <a:solidFill>
                            <a:srgbClr val="FFC000"/>
                          </a:solidFill>
                        </a:rPr>
                        <a:t>2:45-3:30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SAP Concur ABM 6 Step Process Continued + Group Exercise </a:t>
                      </a:r>
                      <a:endParaRPr lang="en-US" sz="1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Stephanie Kolp + Demandbase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228682707"/>
                  </a:ext>
                </a:extLst>
              </a:tr>
              <a:tr h="377818">
                <a:tc>
                  <a:txBody>
                    <a:bodyPr/>
                    <a:lstStyle/>
                    <a:p>
                      <a:r>
                        <a:rPr lang="en-US" sz="1200">
                          <a:solidFill>
                            <a:srgbClr val="FFC000"/>
                          </a:solidFill>
                        </a:rPr>
                        <a:t>3:30 – 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TAP ABM Content + Group Exercise</a:t>
                      </a:r>
                      <a:endParaRPr lang="en-US" sz="1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Quincy Smith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96736083"/>
                  </a:ext>
                </a:extLst>
              </a:tr>
              <a:tr h="377818">
                <a:tc>
                  <a:txBody>
                    <a:bodyPr/>
                    <a:lstStyle/>
                    <a:p>
                      <a:r>
                        <a:rPr lang="en-US" sz="1200">
                          <a:solidFill>
                            <a:srgbClr val="FFC000"/>
                          </a:solidFill>
                        </a:rPr>
                        <a:t>4:00-4:30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Wrap Up</a:t>
                      </a:r>
                      <a:endParaRPr lang="en-US" sz="14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solidFill>
                            <a:srgbClr val="FFC000"/>
                          </a:solidFill>
                        </a:rPr>
                        <a:t>Denise Kamstra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50139156"/>
                  </a:ext>
                </a:extLst>
              </a:tr>
            </a:tbl>
          </a:graphicData>
        </a:graphic>
      </p:graphicFrame>
    </p:spTree>
    <p:extLst>
      <p:ext uri="{BB962C8B-B14F-4D97-AF65-F5344CB8AC3E}">
        <p14:creationId xmlns:p14="http://schemas.microsoft.com/office/powerpoint/2010/main" val="801113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E6A9C3-20AD-44E3-9737-6E3CCBBC8E1C}"/>
              </a:ext>
            </a:extLst>
          </p:cNvPr>
          <p:cNvSpPr>
            <a:spLocks noGrp="1"/>
          </p:cNvSpPr>
          <p:nvPr>
            <p:ph type="ctrTitle"/>
          </p:nvPr>
        </p:nvSpPr>
        <p:spPr/>
        <p:txBody>
          <a:bodyPr/>
          <a:lstStyle/>
          <a:p>
            <a:r>
              <a:rPr lang="en-US"/>
              <a:t>Demandbase</a:t>
            </a:r>
          </a:p>
        </p:txBody>
      </p:sp>
    </p:spTree>
    <p:extLst>
      <p:ext uri="{BB962C8B-B14F-4D97-AF65-F5344CB8AC3E}">
        <p14:creationId xmlns:p14="http://schemas.microsoft.com/office/powerpoint/2010/main" val="405407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93CC368D-6C25-46A7-B805-1E140C2E7DD3}"/>
              </a:ext>
            </a:extLst>
          </p:cNvPr>
          <p:cNvPicPr>
            <a:picLocks noChangeAspect="1"/>
          </p:cNvPicPr>
          <p:nvPr/>
        </p:nvPicPr>
        <p:blipFill rotWithShape="1">
          <a:blip r:embed="rId2" cstate="screen">
            <a:alphaModFix amt="36000"/>
            <a:extLst>
              <a:ext uri="{28A0092B-C50C-407E-A947-70E740481C1C}">
                <a14:useLocalDpi xmlns:a14="http://schemas.microsoft.com/office/drawing/2010/main"/>
              </a:ext>
            </a:extLst>
          </a:blip>
          <a:srcRect/>
          <a:stretch/>
        </p:blipFill>
        <p:spPr>
          <a:xfrm>
            <a:off x="0" y="-14629"/>
            <a:ext cx="12195175" cy="6887258"/>
          </a:xfrm>
          <a:prstGeom prst="rect">
            <a:avLst/>
          </a:prstGeom>
        </p:spPr>
      </p:pic>
      <p:sp>
        <p:nvSpPr>
          <p:cNvPr id="3" name="Title 2">
            <a:extLst>
              <a:ext uri="{FF2B5EF4-FFF2-40B4-BE49-F238E27FC236}">
                <a16:creationId xmlns:a16="http://schemas.microsoft.com/office/drawing/2014/main" xmlns="" id="{4ED2C3BC-9F7C-4939-BCD9-AB7485C06D40}"/>
              </a:ext>
            </a:extLst>
          </p:cNvPr>
          <p:cNvSpPr>
            <a:spLocks noGrp="1"/>
          </p:cNvSpPr>
          <p:nvPr>
            <p:ph type="title"/>
          </p:nvPr>
        </p:nvSpPr>
        <p:spPr/>
        <p:txBody>
          <a:bodyPr/>
          <a:lstStyle/>
          <a:p>
            <a:r>
              <a:rPr lang="en-US"/>
              <a:t>TAP | </a:t>
            </a:r>
            <a:r>
              <a:rPr lang="en-US">
                <a:solidFill>
                  <a:schemeClr val="accent1"/>
                </a:solidFill>
              </a:rPr>
              <a:t>Demandbase Strategy &amp; Tactics</a:t>
            </a:r>
            <a:endParaRPr lang="en-US"/>
          </a:p>
        </p:txBody>
      </p:sp>
      <p:pic>
        <p:nvPicPr>
          <p:cNvPr id="10" name="Picture Placeholder 12">
            <a:extLst>
              <a:ext uri="{FF2B5EF4-FFF2-40B4-BE49-F238E27FC236}">
                <a16:creationId xmlns:a16="http://schemas.microsoft.com/office/drawing/2014/main" xmlns="" id="{F7FDF198-1CC7-4796-B0BA-DE218764994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06413" y="1619250"/>
            <a:ext cx="2487612" cy="1728788"/>
          </a:xfrm>
          <a:prstGeom prst="rect">
            <a:avLst/>
          </a:prstGeom>
          <a:ln>
            <a:solidFill>
              <a:schemeClr val="tx1"/>
            </a:solidFill>
          </a:ln>
        </p:spPr>
      </p:pic>
      <p:pic>
        <p:nvPicPr>
          <p:cNvPr id="11" name="Picture Placeholder 15">
            <a:extLst>
              <a:ext uri="{FF2B5EF4-FFF2-40B4-BE49-F238E27FC236}">
                <a16:creationId xmlns:a16="http://schemas.microsoft.com/office/drawing/2014/main" xmlns="" id="{714B5850-C976-4EC0-AFFE-0D32AA15243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396640" y="1619250"/>
            <a:ext cx="2085522" cy="1728788"/>
          </a:xfrm>
          <a:prstGeom prst="rect">
            <a:avLst/>
          </a:prstGeom>
          <a:ln>
            <a:solidFill>
              <a:schemeClr val="tx1"/>
            </a:solidFill>
          </a:ln>
        </p:spPr>
      </p:pic>
      <p:pic>
        <p:nvPicPr>
          <p:cNvPr id="12" name="Picture Placeholder 16">
            <a:extLst>
              <a:ext uri="{FF2B5EF4-FFF2-40B4-BE49-F238E27FC236}">
                <a16:creationId xmlns:a16="http://schemas.microsoft.com/office/drawing/2014/main" xmlns="" id="{4E2A5BFA-A546-4668-9515-AFD722654AA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299201" y="1619250"/>
            <a:ext cx="2487613" cy="1728788"/>
          </a:xfrm>
          <a:prstGeom prst="rect">
            <a:avLst/>
          </a:prstGeom>
          <a:ln>
            <a:solidFill>
              <a:schemeClr val="tx1"/>
            </a:solidFill>
          </a:ln>
        </p:spPr>
      </p:pic>
      <p:pic>
        <p:nvPicPr>
          <p:cNvPr id="13" name="Picture Placeholder 33">
            <a:extLst>
              <a:ext uri="{FF2B5EF4-FFF2-40B4-BE49-F238E27FC236}">
                <a16:creationId xmlns:a16="http://schemas.microsoft.com/office/drawing/2014/main" xmlns="" id="{6C772030-408E-43B3-9929-E61FA3A32C80}"/>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401751" y="1620000"/>
            <a:ext cx="2488464" cy="1728000"/>
          </a:xfrm>
          <a:prstGeom prst="rect">
            <a:avLst/>
          </a:prstGeom>
          <a:ln>
            <a:solidFill>
              <a:schemeClr val="tx1"/>
            </a:solidFill>
          </a:ln>
        </p:spPr>
      </p:pic>
      <p:sp>
        <p:nvSpPr>
          <p:cNvPr id="14" name="Text Placeholder 4">
            <a:extLst>
              <a:ext uri="{FF2B5EF4-FFF2-40B4-BE49-F238E27FC236}">
                <a16:creationId xmlns:a16="http://schemas.microsoft.com/office/drawing/2014/main" xmlns="" id="{1D0E37F7-0FEE-4D6C-AF81-362777951DC7}"/>
              </a:ext>
            </a:extLst>
          </p:cNvPr>
          <p:cNvSpPr>
            <a:spLocks noGrp="1"/>
          </p:cNvSpPr>
          <p:nvPr>
            <p:ph type="body" sz="quarter" idx="10"/>
          </p:nvPr>
        </p:nvSpPr>
        <p:spPr>
          <a:xfrm>
            <a:off x="504001" y="3799319"/>
            <a:ext cx="2497938" cy="2610841"/>
          </a:xfrm>
        </p:spPr>
        <p:txBody>
          <a:bodyPr/>
          <a:lstStyle/>
          <a:p>
            <a:r>
              <a:rPr lang="en-US">
                <a:solidFill>
                  <a:schemeClr val="accent1"/>
                </a:solidFill>
              </a:rPr>
              <a:t>Intent Monitoring</a:t>
            </a:r>
          </a:p>
          <a:p>
            <a:pPr marL="171450" indent="-171450" defTabSz="914400" fontAlgn="base">
              <a:spcBef>
                <a:spcPts val="0"/>
              </a:spcBef>
              <a:buSzTx/>
              <a:buFont typeface="Arial" panose="020B0604020202020204" pitchFamily="34" charset="0"/>
              <a:buChar char="•"/>
              <a:defRPr/>
            </a:pPr>
            <a:r>
              <a:rPr lang="en-US" sz="1200"/>
              <a:t>Account activity of what is happening on our website  </a:t>
            </a:r>
          </a:p>
          <a:p>
            <a:pPr marL="171450" indent="-171450" defTabSz="914400" fontAlgn="base">
              <a:spcBef>
                <a:spcPts val="0"/>
              </a:spcBef>
              <a:buSzTx/>
              <a:buFont typeface="Arial" panose="020B0604020202020204" pitchFamily="34" charset="0"/>
              <a:buChar char="•"/>
              <a:defRPr/>
            </a:pPr>
            <a:endParaRPr lang="en-US" sz="1200"/>
          </a:p>
          <a:p>
            <a:pPr marL="171450" indent="-171450" defTabSz="914400" fontAlgn="base">
              <a:spcBef>
                <a:spcPts val="0"/>
              </a:spcBef>
              <a:buSzTx/>
              <a:buFont typeface="Arial" panose="020B0604020202020204" pitchFamily="34" charset="0"/>
              <a:buChar char="•"/>
              <a:defRPr/>
            </a:pPr>
            <a:r>
              <a:rPr lang="en-US" sz="1200"/>
              <a:t>Account employee activity of what is actively being consumed off our website </a:t>
            </a:r>
          </a:p>
          <a:p>
            <a:pPr marL="171450" indent="-171450" defTabSz="914400" fontAlgn="base">
              <a:spcBef>
                <a:spcPts val="0"/>
              </a:spcBef>
              <a:buSzTx/>
              <a:buFont typeface="Arial" panose="020B0604020202020204" pitchFamily="34" charset="0"/>
              <a:buChar char="•"/>
              <a:defRPr/>
            </a:pPr>
            <a:endParaRPr lang="en-US" sz="1200"/>
          </a:p>
          <a:p>
            <a:pPr marL="171450" indent="-171450" defTabSz="914400" fontAlgn="base">
              <a:spcBef>
                <a:spcPts val="0"/>
              </a:spcBef>
              <a:buSzTx/>
              <a:buFont typeface="Arial" panose="020B0604020202020204" pitchFamily="34" charset="0"/>
              <a:buChar char="•"/>
              <a:defRPr/>
            </a:pPr>
            <a:r>
              <a:rPr lang="en-US" sz="1200"/>
              <a:t>Account activity of what employees are researching about competitors</a:t>
            </a:r>
          </a:p>
        </p:txBody>
      </p:sp>
      <p:sp>
        <p:nvSpPr>
          <p:cNvPr id="15" name="Text Placeholder 6">
            <a:extLst>
              <a:ext uri="{FF2B5EF4-FFF2-40B4-BE49-F238E27FC236}">
                <a16:creationId xmlns:a16="http://schemas.microsoft.com/office/drawing/2014/main" xmlns="" id="{0068BDAA-97BE-4A1B-BCB3-A1EF99B09135}"/>
              </a:ext>
            </a:extLst>
          </p:cNvPr>
          <p:cNvSpPr txBox="1">
            <a:spLocks/>
          </p:cNvSpPr>
          <p:nvPr/>
        </p:nvSpPr>
        <p:spPr>
          <a:xfrm>
            <a:off x="9197252" y="3713762"/>
            <a:ext cx="2505542" cy="2610841"/>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0AB00"/>
                </a:solidFill>
                <a:effectLst/>
                <a:uLnTx/>
                <a:uFillTx/>
                <a:latin typeface="Arial"/>
                <a:ea typeface="+mn-ea"/>
                <a:cs typeface="+mn-cs"/>
              </a:rPr>
              <a:t>Targeting </a:t>
            </a:r>
            <a:r>
              <a:rPr kumimoji="0" lang="en-US" sz="1200" b="0" i="0" u="none" strike="noStrike" kern="1200" cap="none" spc="0" normalizeH="0" baseline="0" noProof="0">
                <a:ln>
                  <a:noFill/>
                </a:ln>
                <a:solidFill>
                  <a:srgbClr val="F0AB00"/>
                </a:solidFill>
                <a:effectLst/>
                <a:uLnTx/>
                <a:uFillTx/>
                <a:latin typeface="Arial"/>
                <a:ea typeface="+mn-ea"/>
                <a:cs typeface="+mn-cs"/>
              </a:rPr>
              <a:t>(Advertising) </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Target TAP accounts with relevant cluster messaging &amp; personalized by account name</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Awareness ads + Retargeting ads</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Targeting </a:t>
            </a:r>
            <a:r>
              <a:rPr kumimoji="0" lang="en-US" sz="1200" b="0" i="0" u="none" strike="noStrike" kern="1200" cap="none" spc="0" normalizeH="0" baseline="0" noProof="0">
                <a:ln>
                  <a:noFill/>
                </a:ln>
                <a:solidFill>
                  <a:srgbClr val="FFFFFF"/>
                </a:solidFill>
                <a:effectLst/>
                <a:uLnTx/>
                <a:uFillTx/>
                <a:latin typeface="Arial" panose="020B0604020202020204" pitchFamily="34" charset="0"/>
                <a:ea typeface="Calibri" panose="020F0502020204030204" pitchFamily="34" charset="0"/>
                <a:cs typeface="+mn-cs"/>
              </a:rPr>
              <a:t>c-level roles within Finance, Travel, Procurement, HR, and IT</a:t>
            </a: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p:txBody>
      </p:sp>
      <p:sp>
        <p:nvSpPr>
          <p:cNvPr id="16" name="Text Placeholder 8">
            <a:extLst>
              <a:ext uri="{FF2B5EF4-FFF2-40B4-BE49-F238E27FC236}">
                <a16:creationId xmlns:a16="http://schemas.microsoft.com/office/drawing/2014/main" xmlns="" id="{FB7E0937-E7AD-46D2-A59E-68ACFFA4CB68}"/>
              </a:ext>
            </a:extLst>
          </p:cNvPr>
          <p:cNvSpPr txBox="1">
            <a:spLocks/>
          </p:cNvSpPr>
          <p:nvPr/>
        </p:nvSpPr>
        <p:spPr>
          <a:xfrm>
            <a:off x="3398102" y="3713760"/>
            <a:ext cx="2505237" cy="2610841"/>
          </a:xfrm>
          <a:prstGeom prst="rect">
            <a:avLst/>
          </a:prstGeom>
        </p:spPr>
        <p:txBody>
          <a:bodyPr anchor="t"/>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0AB00"/>
                </a:solidFill>
                <a:effectLst/>
                <a:uLnTx/>
                <a:uFillTx/>
                <a:latin typeface="Arial"/>
                <a:ea typeface="+mn-ea"/>
                <a:cs typeface="+mn-cs"/>
              </a:rPr>
              <a:t>Conversions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0AB00"/>
                </a:solidFill>
                <a:effectLst/>
                <a:uLnTx/>
                <a:uFillTx/>
                <a:latin typeface="Arial"/>
                <a:ea typeface="+mn-ea"/>
                <a:cs typeface="+mn-cs"/>
              </a:rPr>
              <a:t>(Sales Alerts) </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Sales enablement – personalized &amp; customized approach based on account insights delivered; pulse on competitor research</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Weekly email digests</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Daily Slack alerts</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Direct link to Sales Navigator </a:t>
            </a:r>
          </a:p>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endParaRPr kumimoji="0" lang="en-US" sz="2000" b="0" i="0" u="none" strike="noStrike" kern="1200" cap="none" spc="0" normalizeH="0" baseline="0" noProof="0">
              <a:ln>
                <a:noFill/>
              </a:ln>
              <a:solidFill>
                <a:srgbClr val="FFFFFF"/>
              </a:solidFill>
              <a:effectLst/>
              <a:uLnTx/>
              <a:uFillTx/>
              <a:latin typeface="Arial"/>
              <a:ea typeface="+mn-ea"/>
              <a:cs typeface="+mn-cs"/>
            </a:endParaRPr>
          </a:p>
        </p:txBody>
      </p:sp>
      <p:sp>
        <p:nvSpPr>
          <p:cNvPr id="17" name="Text Placeholder 10">
            <a:extLst>
              <a:ext uri="{FF2B5EF4-FFF2-40B4-BE49-F238E27FC236}">
                <a16:creationId xmlns:a16="http://schemas.microsoft.com/office/drawing/2014/main" xmlns="" id="{FFD18419-EF7F-4E88-BCFB-E0C6EBE00746}"/>
              </a:ext>
            </a:extLst>
          </p:cNvPr>
          <p:cNvSpPr txBox="1">
            <a:spLocks/>
          </p:cNvSpPr>
          <p:nvPr/>
        </p:nvSpPr>
        <p:spPr>
          <a:xfrm>
            <a:off x="6299503" y="3713762"/>
            <a:ext cx="2496653" cy="2610841"/>
          </a:xfrm>
          <a:prstGeom prst="rect">
            <a:avLst/>
          </a:prstGeom>
        </p:spPr>
        <p:txBody>
          <a:bodyPr>
            <a:normAutofit fontScale="925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0AB00"/>
                </a:solidFill>
                <a:effectLst/>
                <a:uLnTx/>
                <a:uFillTx/>
                <a:latin typeface="Arial"/>
                <a:ea typeface="+mn-ea"/>
                <a:cs typeface="+mn-cs"/>
              </a:rPr>
              <a:t>Web Personalization</a:t>
            </a:r>
            <a:endParaRPr kumimoji="0" lang="en-US" sz="1200" b="0" i="0" u="none" strike="noStrike" kern="1200" cap="none" spc="0" normalizeH="0" baseline="0" noProof="0">
              <a:ln>
                <a:noFill/>
              </a:ln>
              <a:solidFill>
                <a:srgbClr val="F0AB00"/>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Concur web homepage messaging that aligns to a specific TAP cluster</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Homepage buttons click to assets or Concur landing pages that deliver cluster level key value prop messaging</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Personalized web experience through relevant messaging &amp; content to help accelerate contact acquisition and engagement</a:t>
            </a:r>
            <a:endParaRPr kumimoji="0" lang="en-US" sz="20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4260087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746261B4-0A90-304F-8FCB-DFB368EE8093}"/>
              </a:ext>
            </a:extLst>
          </p:cNvPr>
          <p:cNvPicPr>
            <a:picLocks noChangeAspect="1"/>
          </p:cNvPicPr>
          <p:nvPr/>
        </p:nvPicPr>
        <p:blipFill>
          <a:blip r:embed="rId3" cstate="email">
            <a:alphaModFix amt="33000"/>
            <a:extLst>
              <a:ext uri="{28A0092B-C50C-407E-A947-70E740481C1C}">
                <a14:useLocalDpi xmlns:a14="http://schemas.microsoft.com/office/drawing/2010/main"/>
              </a:ext>
            </a:extLst>
          </a:blip>
          <a:stretch>
            <a:fillRect/>
          </a:stretch>
        </p:blipFill>
        <p:spPr>
          <a:xfrm flipH="1">
            <a:off x="0" y="4050569"/>
            <a:ext cx="12195175" cy="2807431"/>
          </a:xfrm>
          <a:prstGeom prst="rect">
            <a:avLst/>
          </a:prstGeom>
        </p:spPr>
      </p:pic>
      <p:sp>
        <p:nvSpPr>
          <p:cNvPr id="3" name="Title 2">
            <a:extLst>
              <a:ext uri="{FF2B5EF4-FFF2-40B4-BE49-F238E27FC236}">
                <a16:creationId xmlns:a16="http://schemas.microsoft.com/office/drawing/2014/main" xmlns="" id="{5D669D5A-2D09-4AC9-A701-205EF9BF49FC}"/>
              </a:ext>
            </a:extLst>
          </p:cNvPr>
          <p:cNvSpPr txBox="1">
            <a:spLocks noGrp="1"/>
          </p:cNvSpPr>
          <p:nvPr>
            <p:ph type="title"/>
          </p:nvPr>
        </p:nvSpPr>
        <p:spPr bwMode="gray">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TAP | </a:t>
            </a:r>
            <a:r>
              <a:rPr lang="en-US">
                <a:solidFill>
                  <a:schemeClr val="accent1"/>
                </a:solidFill>
              </a:rPr>
              <a:t>Demandbase Intent Monitoring </a:t>
            </a:r>
            <a:endParaRPr lang="en-US"/>
          </a:p>
        </p:txBody>
      </p:sp>
      <p:pic>
        <p:nvPicPr>
          <p:cNvPr id="6" name="Picture 5">
            <a:extLst>
              <a:ext uri="{FF2B5EF4-FFF2-40B4-BE49-F238E27FC236}">
                <a16:creationId xmlns:a16="http://schemas.microsoft.com/office/drawing/2014/main" xmlns="" id="{1C26D396-D375-EB42-A68E-0A8FA10EE4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6260" y="1250187"/>
            <a:ext cx="7089044" cy="4959568"/>
          </a:xfrm>
          <a:prstGeom prst="rect">
            <a:avLst/>
          </a:prstGeom>
        </p:spPr>
      </p:pic>
      <p:pic>
        <p:nvPicPr>
          <p:cNvPr id="2" name="Picture 1">
            <a:extLst>
              <a:ext uri="{FF2B5EF4-FFF2-40B4-BE49-F238E27FC236}">
                <a16:creationId xmlns:a16="http://schemas.microsoft.com/office/drawing/2014/main" xmlns="" id="{F035539B-74BA-443B-8381-8A8F7F8D5F1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98597" y="1366002"/>
            <a:ext cx="6864372" cy="4276257"/>
          </a:xfrm>
          <a:prstGeom prst="rect">
            <a:avLst/>
          </a:prstGeom>
          <a:ln w="12700">
            <a:solidFill>
              <a:schemeClr val="bg2"/>
            </a:solidFill>
          </a:ln>
        </p:spPr>
      </p:pic>
      <p:sp>
        <p:nvSpPr>
          <p:cNvPr id="9" name="Rectangle 8">
            <a:extLst>
              <a:ext uri="{FF2B5EF4-FFF2-40B4-BE49-F238E27FC236}">
                <a16:creationId xmlns:a16="http://schemas.microsoft.com/office/drawing/2014/main" xmlns="" id="{14486463-BFFD-49A6-9602-2EDF3E8CCEEE}"/>
              </a:ext>
            </a:extLst>
          </p:cNvPr>
          <p:cNvSpPr/>
          <p:nvPr/>
        </p:nvSpPr>
        <p:spPr>
          <a:xfrm>
            <a:off x="8107478" y="1250187"/>
            <a:ext cx="3455522" cy="3677930"/>
          </a:xfrm>
          <a:prstGeom prst="rect">
            <a:avLst/>
          </a:prstGeom>
        </p:spPr>
        <p:txBody>
          <a:bodyPr wrap="square" lIns="0" tIns="0" rIns="0" bIns="0">
            <a:spAutoFit/>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0AB00"/>
                </a:solidFill>
                <a:effectLst/>
                <a:uLnTx/>
                <a:uFillTx/>
                <a:latin typeface="Arial"/>
                <a:ea typeface="+mn-ea"/>
                <a:cs typeface="+mn-cs"/>
              </a:rPr>
              <a:t>Audience Lists</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List for each market: UK, DACH, SEA, ANZ, IN</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Marketing &amp; Sales have access to the platform </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800" b="0" i="0" u="none" strike="noStrike" kern="1200" cap="none" spc="0" normalizeH="0" baseline="0" noProof="0">
                <a:ln>
                  <a:noFill/>
                </a:ln>
                <a:solidFill>
                  <a:srgbClr val="FFFFFF"/>
                </a:solidFill>
                <a:effectLst/>
                <a:uLnTx/>
                <a:uFillTx/>
                <a:latin typeface="Arial"/>
                <a:ea typeface="+mn-ea"/>
                <a:cs typeface="+mn-cs"/>
              </a:rPr>
              <a:t>Marketing provides data points to sales: web activity, trending key words, what competitors they are researching</a:t>
            </a:r>
          </a:p>
          <a:p>
            <a:pPr marL="228600" marR="0" lvl="1" indent="-182880" algn="l" defTabSz="1088776" rtl="0" eaLnBrk="1" fontAlgn="auto" latinLnBrk="0" hangingPunct="1">
              <a:lnSpc>
                <a:spcPct val="100000"/>
              </a:lnSpc>
              <a:spcBef>
                <a:spcPts val="1200"/>
              </a:spcBef>
              <a:spcAft>
                <a:spcPts val="0"/>
              </a:spcAft>
              <a:buClr>
                <a:srgbClr val="FDB913"/>
              </a:buClr>
              <a:buSzPct val="100000"/>
              <a:buFont typeface="Arial" panose="020B0604020202020204" pitchFamily="34" charset="0"/>
              <a:buChar char="•"/>
              <a:tabLst/>
              <a:defRPr/>
            </a:pPr>
            <a:endParaRPr kumimoji="0" lang="en-US" sz="1500" b="0" i="0" u="none" strike="noStrike" kern="1200" cap="none" spc="0" normalizeH="0" baseline="0" noProof="0">
              <a:ln>
                <a:noFill/>
              </a:ln>
              <a:solidFill>
                <a:srgbClr val="FFFFFF"/>
              </a:solidFill>
              <a:effectLst/>
              <a:uLnTx/>
              <a:uFillTx/>
              <a:latin typeface="Arial"/>
              <a:ea typeface="+mn-ea"/>
              <a:cs typeface="+mn-cs"/>
              <a:sym typeface="Wingdings" panose="05000000000000000000" pitchFamily="2" charset="2"/>
            </a:endParaRPr>
          </a:p>
          <a:p>
            <a:pPr marL="320040" marR="0" lvl="1" indent="-274320" algn="l" defTabSz="1088776" rtl="0" eaLnBrk="1" fontAlgn="auto" latinLnBrk="0" hangingPunct="1">
              <a:lnSpc>
                <a:spcPct val="100000"/>
              </a:lnSpc>
              <a:spcBef>
                <a:spcPts val="0"/>
              </a:spcBef>
              <a:spcAft>
                <a:spcPts val="0"/>
              </a:spcAft>
              <a:buClr>
                <a:srgbClr val="FDB913"/>
              </a:buClr>
              <a:buSzPct val="100000"/>
              <a:buFont typeface="Arial" panose="020B0604020202020204" pitchFamily="34" charset="0"/>
              <a:buChar char="•"/>
              <a:tabLst/>
              <a:defRPr/>
            </a:pPr>
            <a:endParaRPr kumimoji="0" lang="en-US" sz="1600" b="0" i="0" u="none" strike="noStrike" kern="1200" cap="none" spc="0" normalizeH="0" baseline="0" noProof="0">
              <a:ln>
                <a:noFill/>
              </a:ln>
              <a:solidFill>
                <a:srgbClr val="FFFFFF"/>
              </a:solidFill>
              <a:effectLst/>
              <a:uLnTx/>
              <a:uFillTx/>
              <a:latin typeface="Arial"/>
              <a:ea typeface="+mn-ea"/>
              <a:cs typeface="+mn-cs"/>
              <a:sym typeface="Wingdings" panose="05000000000000000000" pitchFamily="2" charset="2"/>
            </a:endParaRPr>
          </a:p>
        </p:txBody>
      </p:sp>
    </p:spTree>
    <p:extLst>
      <p:ext uri="{BB962C8B-B14F-4D97-AF65-F5344CB8AC3E}">
        <p14:creationId xmlns:p14="http://schemas.microsoft.com/office/powerpoint/2010/main" val="515071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DD7B44E6-997E-4B74-938E-E62778EAA87C}"/>
              </a:ext>
            </a:extLst>
          </p:cNvPr>
          <p:cNvPicPr>
            <a:picLocks noChangeAspect="1"/>
          </p:cNvPicPr>
          <p:nvPr/>
        </p:nvPicPr>
        <p:blipFill rotWithShape="1">
          <a:blip r:embed="rId3" cstate="screen">
            <a:alphaModFix amt="89000"/>
            <a:extLst>
              <a:ext uri="{28A0092B-C50C-407E-A947-70E740481C1C}">
                <a14:useLocalDpi xmlns:a14="http://schemas.microsoft.com/office/drawing/2010/main"/>
              </a:ext>
            </a:extLst>
          </a:blip>
          <a:srcRect/>
          <a:stretch/>
        </p:blipFill>
        <p:spPr>
          <a:xfrm>
            <a:off x="-1" y="4098655"/>
            <a:ext cx="12195175" cy="2759345"/>
          </a:xfrm>
          <a:prstGeom prst="rect">
            <a:avLst/>
          </a:prstGeom>
        </p:spPr>
      </p:pic>
      <p:sp>
        <p:nvSpPr>
          <p:cNvPr id="2" name="Title 1">
            <a:extLst>
              <a:ext uri="{FF2B5EF4-FFF2-40B4-BE49-F238E27FC236}">
                <a16:creationId xmlns:a16="http://schemas.microsoft.com/office/drawing/2014/main" xmlns="" id="{42F7E7FC-657D-4991-B6EA-43F2D2E79DD5}"/>
              </a:ext>
            </a:extLst>
          </p:cNvPr>
          <p:cNvSpPr>
            <a:spLocks noGrp="1"/>
          </p:cNvSpPr>
          <p:nvPr>
            <p:ph type="title"/>
          </p:nvPr>
        </p:nvSpPr>
        <p:spPr>
          <a:xfrm>
            <a:off x="266187" y="521458"/>
            <a:ext cx="11183001" cy="380901"/>
          </a:xfrm>
        </p:spPr>
        <p:txBody>
          <a:bodyPr/>
          <a:lstStyle/>
          <a:p>
            <a:r>
              <a:rPr lang="en-US"/>
              <a:t>TAP | </a:t>
            </a:r>
            <a:r>
              <a:rPr lang="en-US">
                <a:solidFill>
                  <a:schemeClr val="accent1"/>
                </a:solidFill>
              </a:rPr>
              <a:t>Demandbase Conversions</a:t>
            </a:r>
          </a:p>
        </p:txBody>
      </p:sp>
      <p:pic>
        <p:nvPicPr>
          <p:cNvPr id="3" name="Picture 2">
            <a:extLst>
              <a:ext uri="{FF2B5EF4-FFF2-40B4-BE49-F238E27FC236}">
                <a16:creationId xmlns:a16="http://schemas.microsoft.com/office/drawing/2014/main" xmlns="" id="{FA402CE4-1467-4EEF-8A96-4DDC4E14721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8759" y="1301034"/>
            <a:ext cx="4319919" cy="4209556"/>
          </a:xfrm>
          <a:prstGeom prst="rect">
            <a:avLst/>
          </a:prstGeom>
          <a:ln>
            <a:solidFill>
              <a:schemeClr val="accent1"/>
            </a:solidFill>
          </a:ln>
        </p:spPr>
      </p:pic>
      <p:pic>
        <p:nvPicPr>
          <p:cNvPr id="4" name="Picture 3">
            <a:extLst>
              <a:ext uri="{FF2B5EF4-FFF2-40B4-BE49-F238E27FC236}">
                <a16:creationId xmlns:a16="http://schemas.microsoft.com/office/drawing/2014/main" xmlns="" id="{AD5D09AF-555D-4DD1-AFA8-F5AF749F338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827918" y="1301034"/>
            <a:ext cx="4087895" cy="4349753"/>
          </a:xfrm>
          <a:prstGeom prst="rect">
            <a:avLst/>
          </a:prstGeom>
          <a:ln>
            <a:solidFill>
              <a:schemeClr val="accent1"/>
            </a:solidFill>
          </a:ln>
        </p:spPr>
      </p:pic>
      <p:sp>
        <p:nvSpPr>
          <p:cNvPr id="5" name="Oval 4">
            <a:extLst>
              <a:ext uri="{FF2B5EF4-FFF2-40B4-BE49-F238E27FC236}">
                <a16:creationId xmlns:a16="http://schemas.microsoft.com/office/drawing/2014/main" xmlns="" id="{6BD7D33D-9DCB-4257-9B44-0C5E97847DB8}"/>
              </a:ext>
            </a:extLst>
          </p:cNvPr>
          <p:cNvSpPr/>
          <p:nvPr/>
        </p:nvSpPr>
        <p:spPr bwMode="gray">
          <a:xfrm>
            <a:off x="5528277" y="4807942"/>
            <a:ext cx="1696278" cy="670385"/>
          </a:xfrm>
          <a:prstGeom prst="ellipse">
            <a:avLst/>
          </a:prstGeom>
          <a:noFill/>
          <a:ln w="6350" algn="ctr">
            <a:solidFill>
              <a:schemeClr val="accent1"/>
            </a:solidFill>
            <a:miter lim="800000"/>
            <a:headEnd/>
            <a:tailEnd/>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799" b="0" i="0" u="none" strike="noStrike" kern="0" cap="none" spc="0" normalizeH="0" baseline="0" noProof="0" err="1">
              <a:ln>
                <a:noFill/>
              </a:ln>
              <a:solidFill>
                <a:srgbClr val="000000"/>
              </a:solidFill>
              <a:effectLst/>
              <a:uLnTx/>
              <a:uFillTx/>
              <a:latin typeface="Arial"/>
              <a:ea typeface="Arial Unicode MS" pitchFamily="34" charset="-128"/>
              <a:cs typeface="Arial Unicode MS" pitchFamily="34" charset="-128"/>
            </a:endParaRPr>
          </a:p>
        </p:txBody>
      </p:sp>
      <p:sp>
        <p:nvSpPr>
          <p:cNvPr id="6" name="Oval 5">
            <a:extLst>
              <a:ext uri="{FF2B5EF4-FFF2-40B4-BE49-F238E27FC236}">
                <a16:creationId xmlns:a16="http://schemas.microsoft.com/office/drawing/2014/main" xmlns="" id="{B3C269AF-834B-4C80-A389-A7850420CC43}"/>
              </a:ext>
            </a:extLst>
          </p:cNvPr>
          <p:cNvSpPr/>
          <p:nvPr/>
        </p:nvSpPr>
        <p:spPr bwMode="gray">
          <a:xfrm>
            <a:off x="7661629" y="4826222"/>
            <a:ext cx="1696278" cy="670385"/>
          </a:xfrm>
          <a:prstGeom prst="ellipse">
            <a:avLst/>
          </a:prstGeom>
          <a:noFill/>
          <a:ln w="6350" algn="ctr">
            <a:solidFill>
              <a:schemeClr val="accent1"/>
            </a:solidFill>
            <a:miter lim="800000"/>
            <a:headEnd/>
            <a:tailEnd/>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799" b="0" i="0" u="none" strike="noStrike" kern="0" cap="none" spc="0" normalizeH="0" baseline="0" noProof="0" err="1">
              <a:ln>
                <a:noFill/>
              </a:ln>
              <a:solidFill>
                <a:srgbClr val="000000"/>
              </a:solidFill>
              <a:effectLst/>
              <a:uLnTx/>
              <a:uFillTx/>
              <a:latin typeface="Arial"/>
              <a:ea typeface="Arial Unicode MS" pitchFamily="34" charset="-128"/>
              <a:cs typeface="Arial Unicode MS" pitchFamily="34" charset="-128"/>
            </a:endParaRPr>
          </a:p>
        </p:txBody>
      </p:sp>
      <p:sp>
        <p:nvSpPr>
          <p:cNvPr id="8" name="TextBox 7">
            <a:extLst>
              <a:ext uri="{FF2B5EF4-FFF2-40B4-BE49-F238E27FC236}">
                <a16:creationId xmlns:a16="http://schemas.microsoft.com/office/drawing/2014/main" xmlns="" id="{BD837F94-0008-44E7-82DB-B01658C841E1}"/>
              </a:ext>
            </a:extLst>
          </p:cNvPr>
          <p:cNvSpPr txBox="1"/>
          <p:nvPr/>
        </p:nvSpPr>
        <p:spPr>
          <a:xfrm>
            <a:off x="9573116" y="4746108"/>
            <a:ext cx="2406849" cy="830612"/>
          </a:xfrm>
          <a:prstGeom prst="rect">
            <a:avLst/>
          </a:prstGeom>
          <a:noFill/>
        </p:spPr>
        <p:txBody>
          <a:bodyPr wrap="square" lIns="0" tIns="0" rIns="0" bIns="0" rtlCol="0">
            <a:spAutoFit/>
          </a:bodyPr>
          <a:lstStyle/>
          <a:p>
            <a:pPr marL="0" marR="0" lvl="0" indent="0" algn="l" defTabSz="914126" rtl="0" eaLnBrk="1" fontAlgn="base" latinLnBrk="0" hangingPunct="1">
              <a:lnSpc>
                <a:spcPct val="100000"/>
              </a:lnSpc>
              <a:spcBef>
                <a:spcPct val="50000"/>
              </a:spcBef>
              <a:spcAft>
                <a:spcPct val="0"/>
              </a:spcAft>
              <a:buClr>
                <a:srgbClr val="F0AB00"/>
              </a:buClr>
              <a:buSzPct val="80000"/>
              <a:buFontTx/>
              <a:buNone/>
              <a:tabLst/>
              <a:defRPr/>
            </a:pPr>
            <a:r>
              <a:rPr kumimoji="0" lang="en-US" sz="1799"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sym typeface="Wingdings" panose="05000000000000000000" pitchFamily="2" charset="2"/>
              </a:rPr>
              <a:t>Direct link to Sales Navigator to identify potential leads</a:t>
            </a:r>
            <a:endParaRPr kumimoji="0" lang="en-US" sz="1799"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9" name="Text Placeholder 4">
            <a:extLst>
              <a:ext uri="{FF2B5EF4-FFF2-40B4-BE49-F238E27FC236}">
                <a16:creationId xmlns:a16="http://schemas.microsoft.com/office/drawing/2014/main" xmlns="" id="{B585CF1B-0570-4878-9645-4AFFB825BE41}"/>
              </a:ext>
            </a:extLst>
          </p:cNvPr>
          <p:cNvSpPr txBox="1">
            <a:spLocks/>
          </p:cNvSpPr>
          <p:nvPr/>
        </p:nvSpPr>
        <p:spPr>
          <a:xfrm>
            <a:off x="9181946" y="1281280"/>
            <a:ext cx="2496637" cy="2234155"/>
          </a:xfrm>
          <a:prstGeom prst="rect">
            <a:avLst/>
          </a:prstGeom>
        </p:spPr>
        <p:txBody>
          <a:bodyPr/>
          <a:lst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a:lstStyle>
          <a:p>
            <a:pPr marL="0" marR="0" lvl="0" indent="0" algn="l" defTabSz="1088231" rtl="0" eaLnBrk="1" fontAlgn="auto" latinLnBrk="0" hangingPunct="1">
              <a:lnSpc>
                <a:spcPct val="100000"/>
              </a:lnSpc>
              <a:spcBef>
                <a:spcPts val="1799"/>
              </a:spcBef>
              <a:spcAft>
                <a:spcPts val="0"/>
              </a:spcAft>
              <a:buClr>
                <a:srgbClr val="F0AB00"/>
              </a:buClr>
              <a:buSzPct val="80000"/>
              <a:buFontTx/>
              <a:buNone/>
              <a:tabLst/>
              <a:defRPr/>
            </a:pPr>
            <a:r>
              <a:rPr kumimoji="0" lang="en-US" sz="1999" b="0" i="0" u="none" strike="noStrike" kern="1200" cap="none" spc="0" normalizeH="0" baseline="0" noProof="0">
                <a:ln>
                  <a:noFill/>
                </a:ln>
                <a:solidFill>
                  <a:srgbClr val="FFFFFF"/>
                </a:solidFill>
                <a:effectLst/>
                <a:uLnTx/>
                <a:uFillTx/>
                <a:latin typeface="Arial"/>
                <a:ea typeface="+mn-ea"/>
                <a:cs typeface="+mn-cs"/>
              </a:rPr>
              <a:t>Alerts</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Launched 16 Sept. 2019: </a:t>
            </a:r>
            <a:br>
              <a:rPr kumimoji="0" lang="en-US" sz="1200" b="0" i="0" u="none" strike="noStrike" kern="1200" cap="none" spc="0" normalizeH="0" baseline="0" noProof="0">
                <a:ln>
                  <a:noFill/>
                </a:ln>
                <a:solidFill>
                  <a:srgbClr val="FFFFFF"/>
                </a:solidFill>
                <a:effectLst/>
                <a:uLnTx/>
                <a:uFillTx/>
                <a:latin typeface="Arial"/>
                <a:ea typeface="+mn-ea"/>
                <a:cs typeface="+mn-cs"/>
              </a:rPr>
            </a:br>
            <a:r>
              <a:rPr kumimoji="0" lang="en-US" sz="1200" b="0" i="0" u="none" strike="noStrike" kern="1200" cap="none" spc="0" normalizeH="0" baseline="0" noProof="0">
                <a:ln>
                  <a:noFill/>
                </a:ln>
                <a:solidFill>
                  <a:srgbClr val="FFFFFF"/>
                </a:solidFill>
                <a:effectLst/>
                <a:uLnTx/>
                <a:uFillTx/>
                <a:latin typeface="Arial"/>
                <a:ea typeface="+mn-ea"/>
                <a:cs typeface="+mn-cs"/>
              </a:rPr>
              <a:t>UK, DACH, SEA, ANZ, IN</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Types of alerts: recent activity, activity spike, re-engaged activity, trending key words &amp; account news</a:t>
            </a: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endParaRPr kumimoji="0" lang="en-US" sz="1200" b="0" i="0" u="none" strike="noStrike" kern="1200" cap="none" spc="0" normalizeH="0" baseline="0" noProof="0">
              <a:ln>
                <a:noFill/>
              </a:ln>
              <a:solidFill>
                <a:srgbClr val="FFFFFF"/>
              </a:solidFill>
              <a:effectLst/>
              <a:uLnTx/>
              <a:uFillTx/>
              <a:latin typeface="Arial"/>
              <a:ea typeface="+mn-ea"/>
              <a:cs typeface="+mn-cs"/>
            </a:endParaRPr>
          </a:p>
          <a:p>
            <a:pPr marL="171450" marR="0" lvl="0" indent="-171450" algn="l" defTabSz="914400" rtl="0" eaLnBrk="1" fontAlgn="base" latinLnBrk="0" hangingPunct="1">
              <a:lnSpc>
                <a:spcPct val="100000"/>
              </a:lnSpc>
              <a:spcBef>
                <a:spcPts val="0"/>
              </a:spcBef>
              <a:spcAft>
                <a:spcPts val="0"/>
              </a:spcAft>
              <a:buClr>
                <a:srgbClr val="F0AB00"/>
              </a:buClr>
              <a:buSzTx/>
              <a:buFont typeface="Arial" panose="020B0604020202020204" pitchFamily="34" charset="0"/>
              <a:buChar char="•"/>
              <a:tabLst/>
              <a:defRPr/>
            </a:pPr>
            <a:r>
              <a:rPr kumimoji="0" lang="en-US" sz="1200" b="0" i="0" u="none" strike="noStrike" kern="1200" cap="none" spc="0" normalizeH="0" baseline="0" noProof="0">
                <a:ln>
                  <a:noFill/>
                </a:ln>
                <a:solidFill>
                  <a:srgbClr val="FFFFFF"/>
                </a:solidFill>
                <a:effectLst/>
                <a:uLnTx/>
                <a:uFillTx/>
                <a:latin typeface="Arial"/>
                <a:ea typeface="+mn-ea"/>
                <a:cs typeface="+mn-cs"/>
              </a:rPr>
              <a:t>Marketing provides data points to sales: number of alerts delivered for each account</a:t>
            </a:r>
          </a:p>
        </p:txBody>
      </p:sp>
    </p:spTree>
    <p:extLst>
      <p:ext uri="{BB962C8B-B14F-4D97-AF65-F5344CB8AC3E}">
        <p14:creationId xmlns:p14="http://schemas.microsoft.com/office/powerpoint/2010/main" val="1747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63721865-BB3B-44BD-BB5A-2DBC91139364}"/>
              </a:ext>
            </a:extLst>
          </p:cNvPr>
          <p:cNvPicPr>
            <a:picLocks noChangeAspect="1"/>
          </p:cNvPicPr>
          <p:nvPr/>
        </p:nvPicPr>
        <p:blipFill rotWithShape="1">
          <a:blip r:embed="rId3" cstate="screen">
            <a:alphaModFix amt="89000"/>
            <a:extLst>
              <a:ext uri="{28A0092B-C50C-407E-A947-70E740481C1C}">
                <a14:useLocalDpi xmlns:a14="http://schemas.microsoft.com/office/drawing/2010/main"/>
              </a:ext>
            </a:extLst>
          </a:blip>
          <a:srcRect/>
          <a:stretch/>
        </p:blipFill>
        <p:spPr>
          <a:xfrm>
            <a:off x="0" y="8878"/>
            <a:ext cx="12185651" cy="2759345"/>
          </a:xfrm>
          <a:prstGeom prst="rect">
            <a:avLst/>
          </a:prstGeom>
        </p:spPr>
      </p:pic>
      <p:sp>
        <p:nvSpPr>
          <p:cNvPr id="6" name="Text Placeholder 5">
            <a:extLst>
              <a:ext uri="{FF2B5EF4-FFF2-40B4-BE49-F238E27FC236}">
                <a16:creationId xmlns:a16="http://schemas.microsoft.com/office/drawing/2014/main" xmlns="" id="{317570DF-2BA4-438F-B2E0-70929EE77CD6}"/>
              </a:ext>
            </a:extLst>
          </p:cNvPr>
          <p:cNvSpPr>
            <a:spLocks noGrp="1"/>
          </p:cNvSpPr>
          <p:nvPr>
            <p:ph type="body" sz="quarter" idx="10"/>
          </p:nvPr>
        </p:nvSpPr>
        <p:spPr/>
        <p:txBody>
          <a:bodyPr/>
          <a:lstStyle/>
          <a:p>
            <a:r>
              <a:rPr lang="en-US" kern="0">
                <a:ea typeface="Arial Unicode MS" pitchFamily="34" charset="-128"/>
                <a:cs typeface="Arial Unicode MS" pitchFamily="34" charset="-128"/>
              </a:rPr>
              <a:t>GLOBAL IMPACT &amp; HIGH GROWTH </a:t>
            </a:r>
          </a:p>
          <a:p>
            <a:endParaRPr lang="en-US" kern="0">
              <a:ea typeface="Arial Unicode MS" pitchFamily="34" charset="-128"/>
              <a:cs typeface="Arial Unicode MS" pitchFamily="34" charset="-128"/>
            </a:endParaRPr>
          </a:p>
          <a:p>
            <a:r>
              <a:rPr lang="en-US" kern="0">
                <a:ea typeface="Arial Unicode MS" pitchFamily="34" charset="-128"/>
                <a:cs typeface="Arial Unicode MS" pitchFamily="34" charset="-128"/>
              </a:rPr>
              <a:t>SEA Example</a:t>
            </a:r>
          </a:p>
          <a:p>
            <a:endParaRPr lang="en-US"/>
          </a:p>
        </p:txBody>
      </p:sp>
      <p:sp>
        <p:nvSpPr>
          <p:cNvPr id="8" name="Text Placeholder 7">
            <a:extLst>
              <a:ext uri="{FF2B5EF4-FFF2-40B4-BE49-F238E27FC236}">
                <a16:creationId xmlns:a16="http://schemas.microsoft.com/office/drawing/2014/main" xmlns="" id="{C6845E20-322F-4E96-AEAD-D5B94B42A0F2}"/>
              </a:ext>
            </a:extLst>
          </p:cNvPr>
          <p:cNvSpPr>
            <a:spLocks noGrp="1"/>
          </p:cNvSpPr>
          <p:nvPr>
            <p:ph type="body" sz="quarter" idx="13"/>
          </p:nvPr>
        </p:nvSpPr>
        <p:spPr/>
        <p:txBody>
          <a:bodyPr/>
          <a:lstStyle/>
          <a:p>
            <a:r>
              <a:rPr lang="en-US" kern="0">
                <a:ea typeface="Arial Unicode MS" pitchFamily="34" charset="-128"/>
                <a:cs typeface="Arial Unicode MS" pitchFamily="34" charset="-128"/>
              </a:rPr>
              <a:t>DRIVEN BY PEOPLE</a:t>
            </a:r>
          </a:p>
          <a:p>
            <a:endParaRPr lang="en-US" kern="0">
              <a:ea typeface="Arial Unicode MS" pitchFamily="34" charset="-128"/>
              <a:cs typeface="Arial Unicode MS" pitchFamily="34" charset="-128"/>
            </a:endParaRPr>
          </a:p>
          <a:p>
            <a:endParaRPr lang="en-US"/>
          </a:p>
          <a:p>
            <a:r>
              <a:rPr lang="en-US"/>
              <a:t>UK Example</a:t>
            </a:r>
          </a:p>
        </p:txBody>
      </p:sp>
      <p:sp>
        <p:nvSpPr>
          <p:cNvPr id="10" name="Text Placeholder 9">
            <a:extLst>
              <a:ext uri="{FF2B5EF4-FFF2-40B4-BE49-F238E27FC236}">
                <a16:creationId xmlns:a16="http://schemas.microsoft.com/office/drawing/2014/main" xmlns="" id="{D88E786E-E1EB-4D49-B30A-3FB13351D516}"/>
              </a:ext>
            </a:extLst>
          </p:cNvPr>
          <p:cNvSpPr>
            <a:spLocks noGrp="1"/>
          </p:cNvSpPr>
          <p:nvPr>
            <p:ph type="body" sz="quarter" idx="15"/>
          </p:nvPr>
        </p:nvSpPr>
        <p:spPr/>
        <p:txBody>
          <a:bodyPr/>
          <a:lstStyle/>
          <a:p>
            <a:r>
              <a:rPr lang="en-US" kern="0">
                <a:ea typeface="Arial Unicode MS" pitchFamily="34" charset="-128"/>
                <a:cs typeface="Arial Unicode MS" pitchFamily="34" charset="-128"/>
              </a:rPr>
              <a:t>INNOVATION FOR THE FUTURE</a:t>
            </a:r>
          </a:p>
          <a:p>
            <a:endParaRPr lang="en-US" kern="0">
              <a:ea typeface="Arial Unicode MS" pitchFamily="34" charset="-128"/>
              <a:cs typeface="Arial Unicode MS" pitchFamily="34" charset="-128"/>
            </a:endParaRPr>
          </a:p>
          <a:p>
            <a:r>
              <a:rPr lang="en-US" kern="0">
                <a:ea typeface="Arial Unicode MS" pitchFamily="34" charset="-128"/>
                <a:cs typeface="Arial Unicode MS" pitchFamily="34" charset="-128"/>
              </a:rPr>
              <a:t>India Example</a:t>
            </a:r>
          </a:p>
          <a:p>
            <a:endParaRPr lang="en-US"/>
          </a:p>
        </p:txBody>
      </p:sp>
      <p:sp>
        <p:nvSpPr>
          <p:cNvPr id="3" name="Title 2">
            <a:extLst>
              <a:ext uri="{FF2B5EF4-FFF2-40B4-BE49-F238E27FC236}">
                <a16:creationId xmlns:a16="http://schemas.microsoft.com/office/drawing/2014/main" xmlns="" id="{B6DA040C-23B1-45B8-ACC8-F2C2FC4E58C9}"/>
              </a:ext>
            </a:extLst>
          </p:cNvPr>
          <p:cNvSpPr>
            <a:spLocks noGrp="1"/>
          </p:cNvSpPr>
          <p:nvPr>
            <p:ph type="title"/>
          </p:nvPr>
        </p:nvSpPr>
        <p:spPr/>
        <p:txBody>
          <a:bodyPr/>
          <a:lstStyle/>
          <a:p>
            <a:r>
              <a:rPr lang="en-US"/>
              <a:t>TAP | </a:t>
            </a:r>
            <a:r>
              <a:rPr lang="en-US">
                <a:solidFill>
                  <a:schemeClr val="accent1"/>
                </a:solidFill>
              </a:rPr>
              <a:t>Demandbase Web Personalization</a:t>
            </a:r>
          </a:p>
        </p:txBody>
      </p:sp>
      <p:pic>
        <p:nvPicPr>
          <p:cNvPr id="16" name="Picture Placeholder 15">
            <a:extLst>
              <a:ext uri="{FF2B5EF4-FFF2-40B4-BE49-F238E27FC236}">
                <a16:creationId xmlns:a16="http://schemas.microsoft.com/office/drawing/2014/main" xmlns="" id="{88F8072D-6163-479C-83B7-7693E16ED862}"/>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xfrm>
            <a:off x="506413" y="1603376"/>
            <a:ext cx="3465512" cy="2232025"/>
          </a:xfrm>
          <a:prstGeom prst="rect">
            <a:avLst/>
          </a:prstGeom>
        </p:spPr>
      </p:pic>
      <p:pic>
        <p:nvPicPr>
          <p:cNvPr id="17" name="Picture Placeholder 16">
            <a:extLst>
              <a:ext uri="{FF2B5EF4-FFF2-40B4-BE49-F238E27FC236}">
                <a16:creationId xmlns:a16="http://schemas.microsoft.com/office/drawing/2014/main" xmlns="" id="{1FEFEAF6-F1F3-4128-BFD0-9B2BBC068B41}"/>
              </a:ext>
            </a:extLst>
          </p:cNvPr>
          <p:cNvPicPr>
            <a:picLocks noGrp="1" noChangeAspect="1"/>
          </p:cNvPicPr>
          <p:nvPr>
            <p:ph type="pic" sz="quarter" idx="16"/>
          </p:nvPr>
        </p:nvPicPr>
        <p:blipFill>
          <a:blip r:embed="rId5" cstate="screen">
            <a:extLst>
              <a:ext uri="{28A0092B-C50C-407E-A947-70E740481C1C}">
                <a14:useLocalDpi xmlns:a14="http://schemas.microsoft.com/office/drawing/2010/main"/>
              </a:ext>
            </a:extLst>
          </a:blip>
          <a:srcRect/>
          <a:stretch>
            <a:fillRect/>
          </a:stretch>
        </p:blipFill>
        <p:spPr>
          <a:xfrm>
            <a:off x="4360863" y="1603376"/>
            <a:ext cx="3473450" cy="2232025"/>
          </a:xfrm>
          <a:prstGeom prst="rect">
            <a:avLst/>
          </a:prstGeom>
        </p:spPr>
      </p:pic>
      <p:pic>
        <p:nvPicPr>
          <p:cNvPr id="18" name="Picture Placeholder 17">
            <a:extLst>
              <a:ext uri="{FF2B5EF4-FFF2-40B4-BE49-F238E27FC236}">
                <a16:creationId xmlns:a16="http://schemas.microsoft.com/office/drawing/2014/main" xmlns="" id="{F73E8C79-6F95-451C-9971-0F4757B3C4DF}"/>
              </a:ext>
            </a:extLst>
          </p:cNvPr>
          <p:cNvPicPr>
            <a:picLocks noGrp="1" noChangeAspect="1"/>
          </p:cNvPicPr>
          <p:nvPr>
            <p:ph type="pic" sz="quarter" idx="14"/>
          </p:nvPr>
        </p:nvPicPr>
        <p:blipFill rotWithShape="1">
          <a:blip r:embed="rId6" cstate="screen">
            <a:extLst>
              <a:ext uri="{28A0092B-C50C-407E-A947-70E740481C1C}">
                <a14:useLocalDpi xmlns:a14="http://schemas.microsoft.com/office/drawing/2010/main"/>
              </a:ext>
            </a:extLst>
          </a:blip>
          <a:srcRect/>
          <a:stretch/>
        </p:blipFill>
        <p:spPr>
          <a:xfrm>
            <a:off x="8223250" y="1603376"/>
            <a:ext cx="3475038" cy="2232025"/>
          </a:xfrm>
          <a:prstGeom prst="rect">
            <a:avLst/>
          </a:prstGeom>
        </p:spPr>
      </p:pic>
    </p:spTree>
    <p:extLst>
      <p:ext uri="{BB962C8B-B14F-4D97-AF65-F5344CB8AC3E}">
        <p14:creationId xmlns:p14="http://schemas.microsoft.com/office/powerpoint/2010/main" val="3863756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1CAF66E7-787B-42F9-85FB-5A75E9B7E06D}"/>
              </a:ext>
            </a:extLst>
          </p:cNvPr>
          <p:cNvPicPr>
            <a:picLocks noChangeAspect="1"/>
          </p:cNvPicPr>
          <p:nvPr/>
        </p:nvPicPr>
        <p:blipFill rotWithShape="1">
          <a:blip r:embed="rId3" cstate="screen">
            <a:alphaModFix amt="89000"/>
            <a:extLst>
              <a:ext uri="{28A0092B-C50C-407E-A947-70E740481C1C}">
                <a14:useLocalDpi xmlns:a14="http://schemas.microsoft.com/office/drawing/2010/main"/>
              </a:ext>
            </a:extLst>
          </a:blip>
          <a:srcRect/>
          <a:stretch/>
        </p:blipFill>
        <p:spPr>
          <a:xfrm>
            <a:off x="0" y="4098655"/>
            <a:ext cx="12195175" cy="2759345"/>
          </a:xfrm>
          <a:prstGeom prst="rect">
            <a:avLst/>
          </a:prstGeom>
        </p:spPr>
      </p:pic>
      <p:sp>
        <p:nvSpPr>
          <p:cNvPr id="5" name="TextBox 4">
            <a:extLst>
              <a:ext uri="{FF2B5EF4-FFF2-40B4-BE49-F238E27FC236}">
                <a16:creationId xmlns:a16="http://schemas.microsoft.com/office/drawing/2014/main" xmlns="" id="{3BD7F9CE-A259-46C8-A8F1-320D91EBB85A}"/>
              </a:ext>
            </a:extLst>
          </p:cNvPr>
          <p:cNvSpPr txBox="1"/>
          <p:nvPr/>
        </p:nvSpPr>
        <p:spPr>
          <a:xfrm>
            <a:off x="3175" y="3923298"/>
            <a:ext cx="12188825" cy="276999"/>
          </a:xfrm>
          <a:prstGeom prst="rect">
            <a:avLst/>
          </a:prstGeom>
          <a:solidFill>
            <a:schemeClr val="bg1">
              <a:lumMod val="95000"/>
            </a:schemeClr>
          </a:solid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xmlns="" id="{E871F05C-AC45-42AB-B5E7-CC708D82ABE5}"/>
              </a:ext>
            </a:extLst>
          </p:cNvPr>
          <p:cNvSpPr>
            <a:spLocks noGrp="1"/>
          </p:cNvSpPr>
          <p:nvPr>
            <p:ph type="title"/>
          </p:nvPr>
        </p:nvSpPr>
        <p:spPr>
          <a:xfrm>
            <a:off x="408446" y="302437"/>
            <a:ext cx="11183001" cy="380901"/>
          </a:xfrm>
        </p:spPr>
        <p:txBody>
          <a:bodyPr/>
          <a:lstStyle/>
          <a:p>
            <a:r>
              <a:rPr lang="en-US"/>
              <a:t>TAP | </a:t>
            </a:r>
            <a:r>
              <a:rPr lang="en-US">
                <a:solidFill>
                  <a:schemeClr val="accent1"/>
                </a:solidFill>
              </a:rPr>
              <a:t>Demandbase Targeting</a:t>
            </a:r>
          </a:p>
        </p:txBody>
      </p:sp>
      <p:sp>
        <p:nvSpPr>
          <p:cNvPr id="17" name="TextBox 16">
            <a:extLst>
              <a:ext uri="{FF2B5EF4-FFF2-40B4-BE49-F238E27FC236}">
                <a16:creationId xmlns:a16="http://schemas.microsoft.com/office/drawing/2014/main" xmlns="" id="{268ABC76-1573-4DF4-97EE-ABFBE43A7813}"/>
              </a:ext>
            </a:extLst>
          </p:cNvPr>
          <p:cNvSpPr txBox="1"/>
          <p:nvPr/>
        </p:nvSpPr>
        <p:spPr>
          <a:xfrm>
            <a:off x="173497" y="959728"/>
            <a:ext cx="3522123" cy="646203"/>
          </a:xfrm>
          <a:prstGeom prst="rect">
            <a:avLst/>
          </a:prstGeom>
          <a:noFill/>
        </p:spPr>
        <p:txBody>
          <a:bodyPr wrap="square" rtlCol="0">
            <a:spAutoFit/>
          </a:bodyP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099" b="1" i="0" u="none" strike="noStrike" kern="1200" cap="none" spc="0" normalizeH="0" baseline="0" noProof="0">
                <a:ln>
                  <a:noFill/>
                </a:ln>
                <a:solidFill>
                  <a:srgbClr val="F0AB00"/>
                </a:solidFill>
                <a:effectLst/>
                <a:uLnTx/>
                <a:uFillTx/>
                <a:latin typeface="Arial"/>
                <a:ea typeface="+mn-ea"/>
                <a:cs typeface="+mn-cs"/>
              </a:rPr>
              <a:t>AWARENESS: </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rgbClr val="F0AB00"/>
                </a:solidFill>
                <a:effectLst/>
                <a:uLnTx/>
                <a:uFillTx/>
                <a:latin typeface="Arial"/>
                <a:ea typeface="+mn-ea"/>
                <a:cs typeface="+mn-cs"/>
              </a:rPr>
              <a:t>Targeted Ads + Landing Page</a:t>
            </a:r>
          </a:p>
        </p:txBody>
      </p:sp>
      <p:pic>
        <p:nvPicPr>
          <p:cNvPr id="33" name="Picture 32">
            <a:extLst>
              <a:ext uri="{FF2B5EF4-FFF2-40B4-BE49-F238E27FC236}">
                <a16:creationId xmlns:a16="http://schemas.microsoft.com/office/drawing/2014/main" xmlns="" id="{6E5D25AE-9164-461F-9D9F-E1C6D0695FB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241542" y="942012"/>
            <a:ext cx="4349905" cy="2545709"/>
          </a:xfrm>
          <a:prstGeom prst="rect">
            <a:avLst/>
          </a:prstGeom>
          <a:ln>
            <a:solidFill>
              <a:schemeClr val="tx1"/>
            </a:solidFill>
          </a:ln>
        </p:spPr>
      </p:pic>
      <p:sp>
        <p:nvSpPr>
          <p:cNvPr id="46" name="Right Brace 45">
            <a:extLst>
              <a:ext uri="{FF2B5EF4-FFF2-40B4-BE49-F238E27FC236}">
                <a16:creationId xmlns:a16="http://schemas.microsoft.com/office/drawing/2014/main" xmlns="" id="{6AFDFAA9-073B-4322-8CFF-EE20C3A5380D}"/>
              </a:ext>
            </a:extLst>
          </p:cNvPr>
          <p:cNvSpPr/>
          <p:nvPr/>
        </p:nvSpPr>
        <p:spPr>
          <a:xfrm>
            <a:off x="3695620" y="1218418"/>
            <a:ext cx="504365" cy="2332688"/>
          </a:xfrm>
          <a:prstGeom prst="rightBrac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099" b="0" i="0" u="none" strike="noStrike" kern="1200" cap="none" spc="0" normalizeH="0" baseline="0" noProof="0">
              <a:ln>
                <a:noFill/>
              </a:ln>
              <a:solidFill>
                <a:srgbClr val="FFFFFF"/>
              </a:solidFill>
              <a:effectLst/>
              <a:uLnTx/>
              <a:uFillTx/>
              <a:latin typeface="Arial"/>
              <a:ea typeface="+mn-ea"/>
              <a:cs typeface="+mn-cs"/>
            </a:endParaRPr>
          </a:p>
        </p:txBody>
      </p:sp>
      <p:sp>
        <p:nvSpPr>
          <p:cNvPr id="47" name="TextBox 46">
            <a:extLst>
              <a:ext uri="{FF2B5EF4-FFF2-40B4-BE49-F238E27FC236}">
                <a16:creationId xmlns:a16="http://schemas.microsoft.com/office/drawing/2014/main" xmlns="" id="{D436B2CC-72A0-4917-9C1D-560715B74E51}"/>
              </a:ext>
            </a:extLst>
          </p:cNvPr>
          <p:cNvSpPr txBox="1"/>
          <p:nvPr/>
        </p:nvSpPr>
        <p:spPr>
          <a:xfrm>
            <a:off x="4441621" y="1395384"/>
            <a:ext cx="2234691" cy="2092336"/>
          </a:xfrm>
          <a:prstGeom prst="rect">
            <a:avLst/>
          </a:prstGeom>
          <a:noFill/>
        </p:spPr>
        <p:txBody>
          <a:bodyPr wrap="square" lIns="0" tIns="0" rIns="0" bIns="0" rtlCol="0">
            <a:spAutoFit/>
          </a:bodyPr>
          <a:lstStyle/>
          <a:p>
            <a:pPr marL="285664" marR="0" lvl="0" indent="-285664"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2 ads per cluster</a:t>
            </a:r>
          </a:p>
          <a:p>
            <a:pPr marL="285664" marR="0" lvl="0" indent="-285664"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Personalized to company</a:t>
            </a:r>
          </a:p>
          <a:p>
            <a:pPr marL="285664" marR="0" lvl="0" indent="-285664"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Message to cluster</a:t>
            </a:r>
          </a:p>
          <a:p>
            <a:pPr marL="285664" marR="0" lvl="0" indent="-285664"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Awareness driven to personalized home page</a:t>
            </a:r>
          </a:p>
        </p:txBody>
      </p:sp>
      <p:sp>
        <p:nvSpPr>
          <p:cNvPr id="19" name="Right Brace 18">
            <a:extLst>
              <a:ext uri="{FF2B5EF4-FFF2-40B4-BE49-F238E27FC236}">
                <a16:creationId xmlns:a16="http://schemas.microsoft.com/office/drawing/2014/main" xmlns="" id="{DCF2A9DC-293A-416C-AD43-48E1EBC0E838}"/>
              </a:ext>
            </a:extLst>
          </p:cNvPr>
          <p:cNvSpPr/>
          <p:nvPr/>
        </p:nvSpPr>
        <p:spPr>
          <a:xfrm>
            <a:off x="7258474" y="4332598"/>
            <a:ext cx="504365" cy="2332688"/>
          </a:xfrm>
          <a:prstGeom prst="rightBrac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endParaRPr kumimoji="0" lang="en-US" sz="2099" b="0" i="0" u="none" strike="noStrike" kern="1200" cap="none" spc="0" normalizeH="0" baseline="0" noProof="0">
              <a:ln>
                <a:noFill/>
              </a:ln>
              <a:solidFill>
                <a:srgbClr val="FFFFFF"/>
              </a:solidFill>
              <a:effectLst/>
              <a:uLnTx/>
              <a:uFillTx/>
              <a:latin typeface="Arial"/>
              <a:ea typeface="+mn-ea"/>
              <a:cs typeface="+mn-cs"/>
            </a:endParaRPr>
          </a:p>
        </p:txBody>
      </p:sp>
      <p:sp>
        <p:nvSpPr>
          <p:cNvPr id="20" name="TextBox 19">
            <a:extLst>
              <a:ext uri="{FF2B5EF4-FFF2-40B4-BE49-F238E27FC236}">
                <a16:creationId xmlns:a16="http://schemas.microsoft.com/office/drawing/2014/main" xmlns="" id="{18797CD5-45B3-4974-8E2D-C57817895BBA}"/>
              </a:ext>
            </a:extLst>
          </p:cNvPr>
          <p:cNvSpPr txBox="1"/>
          <p:nvPr/>
        </p:nvSpPr>
        <p:spPr>
          <a:xfrm>
            <a:off x="4819593" y="4416448"/>
            <a:ext cx="2248629" cy="2092336"/>
          </a:xfrm>
          <a:prstGeom prst="rect">
            <a:avLst/>
          </a:prstGeom>
          <a:noFill/>
        </p:spPr>
        <p:txBody>
          <a:bodyPr wrap="square" lIns="0" tIns="0" rIns="0" bIns="0" rtlCol="0">
            <a:spAutoFit/>
          </a:bodyPr>
          <a:lstStyle/>
          <a:p>
            <a:pPr marL="285664" marR="0" lvl="0" indent="-285664"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2 ads per cluster</a:t>
            </a:r>
          </a:p>
          <a:p>
            <a:pPr marL="285664" marR="0" lvl="0" indent="-285664"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Personalized to company</a:t>
            </a:r>
          </a:p>
          <a:p>
            <a:pPr marL="285664" marR="0" lvl="0" indent="-285664"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Message to asset/CTA</a:t>
            </a:r>
          </a:p>
          <a:p>
            <a:pPr marL="285664" marR="0" lvl="0" indent="-285664" algn="l" defTabSz="1088776" rtl="0" eaLnBrk="1" fontAlgn="base" latinLnBrk="0" hangingPunct="1">
              <a:lnSpc>
                <a:spcPct val="100000"/>
              </a:lnSpc>
              <a:spcBef>
                <a:spcPct val="50000"/>
              </a:spcBef>
              <a:spcAft>
                <a:spcPct val="0"/>
              </a:spcAft>
              <a:buClr>
                <a:srgbClr val="F0AB00"/>
              </a:buClr>
              <a:buSzPct val="80000"/>
              <a:buFont typeface="Arial" panose="020B0604020202020204" pitchFamily="34" charset="0"/>
              <a:buChar char="•"/>
              <a:tabLst/>
              <a:defRPr/>
            </a:pPr>
            <a:r>
              <a:rPr kumimoji="0" lang="en-US" sz="16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Driven to specific asset or page</a:t>
            </a:r>
          </a:p>
        </p:txBody>
      </p:sp>
      <p:sp>
        <p:nvSpPr>
          <p:cNvPr id="28" name="TextBox 27">
            <a:extLst>
              <a:ext uri="{FF2B5EF4-FFF2-40B4-BE49-F238E27FC236}">
                <a16:creationId xmlns:a16="http://schemas.microsoft.com/office/drawing/2014/main" xmlns="" id="{4574CE6C-C4A3-47E7-A792-98FECA9D1E48}"/>
              </a:ext>
            </a:extLst>
          </p:cNvPr>
          <p:cNvSpPr txBox="1"/>
          <p:nvPr/>
        </p:nvSpPr>
        <p:spPr>
          <a:xfrm>
            <a:off x="7762839" y="3602177"/>
            <a:ext cx="4162483" cy="646035"/>
          </a:xfrm>
          <a:prstGeom prst="rect">
            <a:avLst/>
          </a:prstGeom>
          <a:noFill/>
        </p:spPr>
        <p:txBody>
          <a:bodyPr wrap="square" rtlCol="0">
            <a:spAutoFit/>
          </a:bodyP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099" b="1" i="0" u="none" strike="noStrike" kern="1200" cap="none" spc="0" normalizeH="0" baseline="0" noProof="0">
                <a:ln>
                  <a:noFill/>
                </a:ln>
                <a:solidFill>
                  <a:srgbClr val="F0AB00"/>
                </a:solidFill>
                <a:effectLst/>
                <a:uLnTx/>
                <a:uFillTx/>
                <a:latin typeface="Arial"/>
                <a:ea typeface="+mn-ea"/>
                <a:cs typeface="+mn-cs"/>
              </a:rPr>
              <a:t>ENGAGEMENT: </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srgbClr val="F0AB00"/>
                </a:solidFill>
                <a:effectLst/>
                <a:uLnTx/>
                <a:uFillTx/>
                <a:latin typeface="Arial"/>
                <a:ea typeface="+mn-ea"/>
                <a:cs typeface="+mn-cs"/>
              </a:rPr>
              <a:t>Retargeting Ads + Landing Page</a:t>
            </a:r>
          </a:p>
        </p:txBody>
      </p:sp>
      <p:pic>
        <p:nvPicPr>
          <p:cNvPr id="30" name="Picture 29">
            <a:extLst>
              <a:ext uri="{FF2B5EF4-FFF2-40B4-BE49-F238E27FC236}">
                <a16:creationId xmlns:a16="http://schemas.microsoft.com/office/drawing/2014/main" xmlns="" id="{6A13D5AA-1BC9-4F98-BC00-C1C6AF2B04E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5073" y="4724805"/>
            <a:ext cx="2275301" cy="1365184"/>
          </a:xfrm>
          <a:prstGeom prst="roundRect">
            <a:avLst/>
          </a:prstGeom>
        </p:spPr>
      </p:pic>
      <p:pic>
        <p:nvPicPr>
          <p:cNvPr id="4" name="Picture 3">
            <a:extLst>
              <a:ext uri="{FF2B5EF4-FFF2-40B4-BE49-F238E27FC236}">
                <a16:creationId xmlns:a16="http://schemas.microsoft.com/office/drawing/2014/main" xmlns="" id="{BFFBB153-8D12-4221-AA60-A665B19E42C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7725" y="4505779"/>
            <a:ext cx="4010840" cy="1825369"/>
          </a:xfrm>
          <a:prstGeom prst="rect">
            <a:avLst/>
          </a:prstGeom>
        </p:spPr>
      </p:pic>
      <p:sp>
        <p:nvSpPr>
          <p:cNvPr id="9" name="Arrow: Curved Left 8">
            <a:extLst>
              <a:ext uri="{FF2B5EF4-FFF2-40B4-BE49-F238E27FC236}">
                <a16:creationId xmlns:a16="http://schemas.microsoft.com/office/drawing/2014/main" xmlns="" id="{352B5354-95C5-4050-A7D1-3A8BE60B9B6B}"/>
              </a:ext>
            </a:extLst>
          </p:cNvPr>
          <p:cNvSpPr/>
          <p:nvPr/>
        </p:nvSpPr>
        <p:spPr bwMode="gray">
          <a:xfrm>
            <a:off x="11591446" y="2529445"/>
            <a:ext cx="392466" cy="2980707"/>
          </a:xfrm>
          <a:prstGeom prst="curvedLeftArrow">
            <a:avLst/>
          </a:prstGeom>
          <a:ln>
            <a:headEnd type="diamond" w="med" len="med"/>
            <a:tailEnd type="triangle" w="med" len="med"/>
          </a:ln>
        </p:spPr>
        <p:style>
          <a:lnRef idx="0">
            <a:schemeClr val="accent1"/>
          </a:lnRef>
          <a:fillRef idx="3">
            <a:schemeClr val="accent1"/>
          </a:fillRef>
          <a:effectRef idx="3">
            <a:schemeClr val="accent1"/>
          </a:effectRef>
          <a:fontRef idx="minor">
            <a:schemeClr val="lt1"/>
          </a:fontRef>
        </p:style>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pic>
        <p:nvPicPr>
          <p:cNvPr id="6" name="Picture 5">
            <a:extLst>
              <a:ext uri="{FF2B5EF4-FFF2-40B4-BE49-F238E27FC236}">
                <a16:creationId xmlns:a16="http://schemas.microsoft.com/office/drawing/2014/main" xmlns="" id="{2A6042D6-BA3B-4016-80D0-719408E196A8}"/>
              </a:ext>
            </a:extLst>
          </p:cNvPr>
          <p:cNvPicPr>
            <a:picLocks noChangeAspect="1"/>
          </p:cNvPicPr>
          <p:nvPr/>
        </p:nvPicPr>
        <p:blipFill>
          <a:blip r:embed="rId7"/>
          <a:srcRect/>
          <a:stretch/>
        </p:blipFill>
        <p:spPr>
          <a:xfrm>
            <a:off x="538366" y="1610210"/>
            <a:ext cx="2857500" cy="2368717"/>
          </a:xfrm>
          <a:prstGeom prst="rect">
            <a:avLst/>
          </a:prstGeom>
        </p:spPr>
      </p:pic>
      <p:pic>
        <p:nvPicPr>
          <p:cNvPr id="8" name="Picture 7">
            <a:extLst>
              <a:ext uri="{FF2B5EF4-FFF2-40B4-BE49-F238E27FC236}">
                <a16:creationId xmlns:a16="http://schemas.microsoft.com/office/drawing/2014/main" xmlns="" id="{E3E1A6BD-6A2E-481F-9B9C-6ECF051DA7AE}"/>
              </a:ext>
            </a:extLst>
          </p:cNvPr>
          <p:cNvPicPr>
            <a:picLocks noChangeAspect="1"/>
          </p:cNvPicPr>
          <p:nvPr/>
        </p:nvPicPr>
        <p:blipFill>
          <a:blip r:embed="rId8"/>
          <a:srcRect/>
          <a:stretch/>
        </p:blipFill>
        <p:spPr>
          <a:xfrm>
            <a:off x="8471998" y="4300482"/>
            <a:ext cx="2844967" cy="2381250"/>
          </a:xfrm>
          <a:prstGeom prst="rect">
            <a:avLst/>
          </a:prstGeom>
        </p:spPr>
      </p:pic>
    </p:spTree>
    <p:extLst>
      <p:ext uri="{BB962C8B-B14F-4D97-AF65-F5344CB8AC3E}">
        <p14:creationId xmlns:p14="http://schemas.microsoft.com/office/powerpoint/2010/main" val="1522768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947D414-1FE8-4ED8-A0E7-E8A4E3D73DBC}"/>
              </a:ext>
            </a:extLst>
          </p:cNvPr>
          <p:cNvSpPr>
            <a:spLocks noGrp="1"/>
          </p:cNvSpPr>
          <p:nvPr>
            <p:ph type="ctrTitle"/>
          </p:nvPr>
        </p:nvSpPr>
        <p:spPr/>
        <p:txBody>
          <a:bodyPr/>
          <a:lstStyle/>
          <a:p>
            <a:r>
              <a:rPr lang="en-US"/>
              <a:t>Q &amp; A</a:t>
            </a:r>
          </a:p>
        </p:txBody>
      </p:sp>
    </p:spTree>
    <p:extLst>
      <p:ext uri="{BB962C8B-B14F-4D97-AF65-F5344CB8AC3E}">
        <p14:creationId xmlns:p14="http://schemas.microsoft.com/office/powerpoint/2010/main" val="1365709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9C3C2F69-D9E2-4D2C-892E-6B4378F2B18A}"/>
              </a:ext>
            </a:extLst>
          </p:cNvPr>
          <p:cNvSpPr>
            <a:spLocks noGrp="1"/>
          </p:cNvSpPr>
          <p:nvPr>
            <p:ph type="ctrTitle"/>
          </p:nvPr>
        </p:nvSpPr>
        <p:spPr/>
        <p:txBody>
          <a:bodyPr/>
          <a:lstStyle/>
          <a:p>
            <a:r>
              <a:rPr lang="en-US"/>
              <a:t>SAP Concur </a:t>
            </a:r>
            <a:r>
              <a:rPr lang="en-US">
                <a:solidFill>
                  <a:schemeClr val="accent1"/>
                </a:solidFill>
              </a:rPr>
              <a:t>ABM 6 Step Process</a:t>
            </a:r>
          </a:p>
        </p:txBody>
      </p:sp>
    </p:spTree>
    <p:extLst>
      <p:ext uri="{BB962C8B-B14F-4D97-AF65-F5344CB8AC3E}">
        <p14:creationId xmlns:p14="http://schemas.microsoft.com/office/powerpoint/2010/main" val="198716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xmlns="" id="{A3DB83D8-143B-45D8-ACCE-69EADA1DAA32}"/>
              </a:ext>
            </a:extLst>
          </p:cNvPr>
          <p:cNvPicPr>
            <a:picLocks noChangeAspect="1"/>
          </p:cNvPicPr>
          <p:nvPr/>
        </p:nvPicPr>
        <p:blipFill>
          <a:blip r:embed="rId2">
            <a:alphaModFix amt="33000"/>
          </a:blip>
          <a:stretch>
            <a:fillRect/>
          </a:stretch>
        </p:blipFill>
        <p:spPr>
          <a:xfrm>
            <a:off x="0" y="4051835"/>
            <a:ext cx="12195175" cy="2807431"/>
          </a:xfrm>
          <a:prstGeom prst="rect">
            <a:avLst/>
          </a:prstGeom>
        </p:spPr>
      </p:pic>
      <p:sp>
        <p:nvSpPr>
          <p:cNvPr id="33" name="Title 7">
            <a:extLst>
              <a:ext uri="{FF2B5EF4-FFF2-40B4-BE49-F238E27FC236}">
                <a16:creationId xmlns:a16="http://schemas.microsoft.com/office/drawing/2014/main" xmlns="" id="{B6CC3F1F-C161-4150-AADE-3137FDC4AFFD}"/>
              </a:ext>
            </a:extLst>
          </p:cNvPr>
          <p:cNvSpPr>
            <a:spLocks noGrp="1"/>
          </p:cNvSpPr>
          <p:nvPr>
            <p:ph type="title"/>
          </p:nvPr>
        </p:nvSpPr>
        <p:spPr>
          <a:xfrm>
            <a:off x="504001" y="504000"/>
            <a:ext cx="11186476" cy="369332"/>
          </a:xfrm>
        </p:spPr>
        <p:txBody>
          <a:bodyPr/>
          <a:lstStyle/>
          <a:p>
            <a:r>
              <a:rPr lang="en-US"/>
              <a:t>SAP Concur | </a:t>
            </a:r>
            <a:r>
              <a:rPr lang="en-US">
                <a:solidFill>
                  <a:schemeClr val="accent1"/>
                </a:solidFill>
              </a:rPr>
              <a:t>6 Step ABM Process</a:t>
            </a:r>
            <a:endParaRPr lang="en-US">
              <a:latin typeface="Adelle-Bold" charset="0"/>
            </a:endParaRPr>
          </a:p>
        </p:txBody>
      </p:sp>
      <p:grpSp>
        <p:nvGrpSpPr>
          <p:cNvPr id="9" name="Group 8">
            <a:extLst>
              <a:ext uri="{FF2B5EF4-FFF2-40B4-BE49-F238E27FC236}">
                <a16:creationId xmlns:a16="http://schemas.microsoft.com/office/drawing/2014/main" xmlns="" id="{5024F4E1-A8C1-1843-986E-C409BEEEE398}"/>
              </a:ext>
            </a:extLst>
          </p:cNvPr>
          <p:cNvGrpSpPr/>
          <p:nvPr/>
        </p:nvGrpSpPr>
        <p:grpSpPr>
          <a:xfrm>
            <a:off x="5162390" y="1392442"/>
            <a:ext cx="4286753" cy="4286753"/>
            <a:chOff x="5094637" y="1593916"/>
            <a:chExt cx="4286753" cy="4286753"/>
          </a:xfrm>
        </p:grpSpPr>
        <p:sp>
          <p:nvSpPr>
            <p:cNvPr id="10" name="Oval 9">
              <a:extLst>
                <a:ext uri="{FF2B5EF4-FFF2-40B4-BE49-F238E27FC236}">
                  <a16:creationId xmlns:a16="http://schemas.microsoft.com/office/drawing/2014/main" xmlns="" id="{74E532A0-E9F0-6146-A6BA-CCDFB896D9C3}"/>
                </a:ext>
              </a:extLst>
            </p:cNvPr>
            <p:cNvSpPr/>
            <p:nvPr/>
          </p:nvSpPr>
          <p:spPr bwMode="gray">
            <a:xfrm>
              <a:off x="5094637" y="1593916"/>
              <a:ext cx="4286753" cy="4286753"/>
            </a:xfrm>
            <a:prstGeom prst="ellipse">
              <a:avLst/>
            </a:prstGeom>
            <a:gradFill flip="none" rotWithShape="1">
              <a:gsLst>
                <a:gs pos="0">
                  <a:srgbClr val="FFAE00"/>
                </a:gs>
                <a:gs pos="72000">
                  <a:srgbClr val="FFAE00">
                    <a:alpha val="0"/>
                  </a:srgbClr>
                </a:gs>
              </a:gsLst>
              <a:path path="circle">
                <a:fillToRect l="50000" t="50000" r="50000" b="50000"/>
              </a:path>
              <a:tileRect/>
            </a:gra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3" name="Group 12">
              <a:extLst>
                <a:ext uri="{FF2B5EF4-FFF2-40B4-BE49-F238E27FC236}">
                  <a16:creationId xmlns:a16="http://schemas.microsoft.com/office/drawing/2014/main" xmlns="" id="{25961CA5-3F2F-F940-BCA1-9F85E4A298CD}"/>
                </a:ext>
              </a:extLst>
            </p:cNvPr>
            <p:cNvGrpSpPr/>
            <p:nvPr/>
          </p:nvGrpSpPr>
          <p:grpSpPr>
            <a:xfrm>
              <a:off x="5382560" y="1881839"/>
              <a:ext cx="3710906" cy="3710906"/>
              <a:chOff x="5382560" y="1890769"/>
              <a:chExt cx="3710906" cy="3710906"/>
            </a:xfrm>
          </p:grpSpPr>
          <p:sp>
            <p:nvSpPr>
              <p:cNvPr id="14" name="Oval 13">
                <a:extLst>
                  <a:ext uri="{FF2B5EF4-FFF2-40B4-BE49-F238E27FC236}">
                    <a16:creationId xmlns:a16="http://schemas.microsoft.com/office/drawing/2014/main" xmlns="" id="{6D4ECA83-0E80-3646-8FC6-E8FEEFF9331C}"/>
                  </a:ext>
                </a:extLst>
              </p:cNvPr>
              <p:cNvSpPr/>
              <p:nvPr/>
            </p:nvSpPr>
            <p:spPr bwMode="gray">
              <a:xfrm>
                <a:off x="5382560" y="1890769"/>
                <a:ext cx="3710906" cy="3710906"/>
              </a:xfrm>
              <a:prstGeom prst="ellipse">
                <a:avLst/>
              </a:prstGeom>
              <a:noFill/>
              <a:ln w="9525" algn="ctr">
                <a:solidFill>
                  <a:schemeClr val="tx1">
                    <a:alpha val="36000"/>
                  </a:schemeClr>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5" name="Oval 14">
                <a:extLst>
                  <a:ext uri="{FF2B5EF4-FFF2-40B4-BE49-F238E27FC236}">
                    <a16:creationId xmlns:a16="http://schemas.microsoft.com/office/drawing/2014/main" xmlns="" id="{7EF7B932-1264-5348-B430-A169982A0667}"/>
                  </a:ext>
                </a:extLst>
              </p:cNvPr>
              <p:cNvSpPr/>
              <p:nvPr/>
            </p:nvSpPr>
            <p:spPr bwMode="gray">
              <a:xfrm>
                <a:off x="5674733" y="2182942"/>
                <a:ext cx="3126561" cy="3126561"/>
              </a:xfrm>
              <a:prstGeom prst="ellipse">
                <a:avLst/>
              </a:prstGeom>
              <a:noFill/>
              <a:ln w="9525" algn="ctr">
                <a:solidFill>
                  <a:schemeClr val="tx1">
                    <a:alpha val="36000"/>
                  </a:schemeClr>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6" name="Oval 15">
                <a:extLst>
                  <a:ext uri="{FF2B5EF4-FFF2-40B4-BE49-F238E27FC236}">
                    <a16:creationId xmlns:a16="http://schemas.microsoft.com/office/drawing/2014/main" xmlns="" id="{4A825829-ACB7-D347-A6FC-C7468B50B305}"/>
                  </a:ext>
                </a:extLst>
              </p:cNvPr>
              <p:cNvSpPr/>
              <p:nvPr/>
            </p:nvSpPr>
            <p:spPr bwMode="gray">
              <a:xfrm>
                <a:off x="5974216" y="2482425"/>
                <a:ext cx="2527595" cy="2527595"/>
              </a:xfrm>
              <a:prstGeom prst="ellipse">
                <a:avLst/>
              </a:prstGeom>
              <a:noFill/>
              <a:ln w="9525" algn="ctr">
                <a:solidFill>
                  <a:schemeClr val="tx1">
                    <a:alpha val="36000"/>
                  </a:schemeClr>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7" name="Oval 16">
                <a:extLst>
                  <a:ext uri="{FF2B5EF4-FFF2-40B4-BE49-F238E27FC236}">
                    <a16:creationId xmlns:a16="http://schemas.microsoft.com/office/drawing/2014/main" xmlns="" id="{075E769C-7AC8-E142-9AF3-C1C82DDEAD77}"/>
                  </a:ext>
                </a:extLst>
              </p:cNvPr>
              <p:cNvSpPr/>
              <p:nvPr/>
            </p:nvSpPr>
            <p:spPr bwMode="gray">
              <a:xfrm>
                <a:off x="6276778" y="2784987"/>
                <a:ext cx="1922470" cy="1922470"/>
              </a:xfrm>
              <a:prstGeom prst="ellipse">
                <a:avLst/>
              </a:prstGeom>
              <a:noFill/>
              <a:ln w="9525" algn="ctr">
                <a:solidFill>
                  <a:schemeClr val="tx1">
                    <a:alpha val="36000"/>
                  </a:schemeClr>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
        <p:nvSpPr>
          <p:cNvPr id="18" name="TextBox 17">
            <a:extLst>
              <a:ext uri="{FF2B5EF4-FFF2-40B4-BE49-F238E27FC236}">
                <a16:creationId xmlns:a16="http://schemas.microsoft.com/office/drawing/2014/main" xmlns="" id="{7F451702-2CE0-5340-B882-7366B3B0E5A6}"/>
              </a:ext>
            </a:extLst>
          </p:cNvPr>
          <p:cNvSpPr txBox="1"/>
          <p:nvPr/>
        </p:nvSpPr>
        <p:spPr>
          <a:xfrm>
            <a:off x="6329030" y="3258948"/>
            <a:ext cx="1953473" cy="553741"/>
          </a:xfrm>
          <a:prstGeom prst="rect">
            <a:avLst/>
          </a:prstGeom>
          <a:noFill/>
        </p:spPr>
        <p:txBody>
          <a:bodyPr wrap="square" lIns="0" tIns="0" rIns="0" bIns="0" rtlCol="0" anchor="ctr" anchorCtr="0">
            <a:spAutoFit/>
          </a:bodyPr>
          <a:lstStyle/>
          <a:p>
            <a:pPr algn="ctr" defTabSz="1088232" fontAlgn="base">
              <a:spcBef>
                <a:spcPct val="50000"/>
              </a:spcBef>
              <a:spcAft>
                <a:spcPct val="0"/>
              </a:spcAft>
              <a:buClr>
                <a:srgbClr val="F0AB00"/>
              </a:buClr>
              <a:buSzPct val="80000"/>
            </a:pPr>
            <a:r>
              <a:rPr lang="en-US" sz="1799" b="1" kern="0" dirty="0">
                <a:ea typeface="Arial Unicode MS" pitchFamily="34" charset="-128"/>
                <a:cs typeface="Arial Unicode MS" pitchFamily="34" charset="-128"/>
              </a:rPr>
              <a:t>Planning </a:t>
            </a:r>
            <a:br>
              <a:rPr lang="en-US" sz="1799" b="1" kern="0" dirty="0">
                <a:ea typeface="Arial Unicode MS" pitchFamily="34" charset="-128"/>
                <a:cs typeface="Arial Unicode MS" pitchFamily="34" charset="-128"/>
              </a:rPr>
            </a:br>
            <a:r>
              <a:rPr lang="en-US" sz="1799" b="1" kern="0" dirty="0">
                <a:ea typeface="Arial Unicode MS" pitchFamily="34" charset="-128"/>
                <a:cs typeface="Arial Unicode MS" pitchFamily="34" charset="-128"/>
              </a:rPr>
              <a:t>&amp; Tactics</a:t>
            </a:r>
          </a:p>
        </p:txBody>
      </p:sp>
      <p:sp>
        <p:nvSpPr>
          <p:cNvPr id="19" name="Arc 18">
            <a:extLst>
              <a:ext uri="{FF2B5EF4-FFF2-40B4-BE49-F238E27FC236}">
                <a16:creationId xmlns:a16="http://schemas.microsoft.com/office/drawing/2014/main" xmlns="" id="{B4E42954-9FE1-AD4D-9037-EBA05CB5FC5D}"/>
              </a:ext>
            </a:extLst>
          </p:cNvPr>
          <p:cNvSpPr/>
          <p:nvPr/>
        </p:nvSpPr>
        <p:spPr>
          <a:xfrm>
            <a:off x="5071229" y="1301281"/>
            <a:ext cx="4469074" cy="4469074"/>
          </a:xfrm>
          <a:prstGeom prst="arc">
            <a:avLst>
              <a:gd name="adj1" fmla="val 16200000"/>
              <a:gd name="adj2" fmla="val 14234215"/>
            </a:avLst>
          </a:prstGeom>
          <a:ln w="41275">
            <a:solidFill>
              <a:srgbClr val="F99100"/>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0" name="Group 19">
            <a:extLst>
              <a:ext uri="{FF2B5EF4-FFF2-40B4-BE49-F238E27FC236}">
                <a16:creationId xmlns:a16="http://schemas.microsoft.com/office/drawing/2014/main" xmlns="" id="{11E552B7-68BE-6048-9B74-BAEC60C68390}"/>
              </a:ext>
            </a:extLst>
          </p:cNvPr>
          <p:cNvGrpSpPr/>
          <p:nvPr/>
        </p:nvGrpSpPr>
        <p:grpSpPr>
          <a:xfrm>
            <a:off x="6209773" y="1022328"/>
            <a:ext cx="2153216" cy="802097"/>
            <a:chOff x="1683216" y="4871928"/>
            <a:chExt cx="2786391" cy="802097"/>
          </a:xfrm>
          <a:solidFill>
            <a:srgbClr val="FFAE00"/>
          </a:solidFill>
        </p:grpSpPr>
        <p:sp>
          <p:nvSpPr>
            <p:cNvPr id="22" name="Round Same Side Corner Rectangle 21">
              <a:extLst>
                <a:ext uri="{FF2B5EF4-FFF2-40B4-BE49-F238E27FC236}">
                  <a16:creationId xmlns:a16="http://schemas.microsoft.com/office/drawing/2014/main" xmlns="" id="{403A8548-CBEE-AE45-ACC0-882D47DFA2E2}"/>
                </a:ext>
              </a:extLst>
            </p:cNvPr>
            <p:cNvSpPr/>
            <p:nvPr/>
          </p:nvSpPr>
          <p:spPr bwMode="gray">
            <a:xfrm rot="5400000" flipH="1">
              <a:off x="2987552" y="4191971"/>
              <a:ext cx="802097" cy="2162012"/>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3" name="Round Same Side Corner Rectangle 22">
              <a:extLst>
                <a:ext uri="{FF2B5EF4-FFF2-40B4-BE49-F238E27FC236}">
                  <a16:creationId xmlns:a16="http://schemas.microsoft.com/office/drawing/2014/main" xmlns="" id="{0B549361-B165-D64A-AFFF-D3E3E6573F62}"/>
                </a:ext>
              </a:extLst>
            </p:cNvPr>
            <p:cNvSpPr/>
            <p:nvPr/>
          </p:nvSpPr>
          <p:spPr bwMode="gray">
            <a:xfrm rot="16200000">
              <a:off x="1587434" y="4967710"/>
              <a:ext cx="802097" cy="610533"/>
            </a:xfrm>
            <a:prstGeom prst="round2SameRect">
              <a:avLst>
                <a:gd name="adj1" fmla="val 7006"/>
                <a:gd name="adj2" fmla="val 0"/>
              </a:avLst>
            </a:prstGeom>
            <a:solidFill>
              <a:srgbClr val="FFAE00"/>
            </a:solid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4" name="TextBox 23">
              <a:extLst>
                <a:ext uri="{FF2B5EF4-FFF2-40B4-BE49-F238E27FC236}">
                  <a16:creationId xmlns:a16="http://schemas.microsoft.com/office/drawing/2014/main" xmlns="" id="{30D0684E-0EB2-3340-9949-DA82EC2B96CF}"/>
                </a:ext>
              </a:extLst>
            </p:cNvPr>
            <p:cNvSpPr txBox="1"/>
            <p:nvPr/>
          </p:nvSpPr>
          <p:spPr>
            <a:xfrm>
              <a:off x="1838197" y="5029202"/>
              <a:ext cx="300570" cy="487550"/>
            </a:xfrm>
            <a:prstGeom prst="rect">
              <a:avLst/>
            </a:prstGeom>
            <a:grpFill/>
          </p:spPr>
          <p:txBody>
            <a:bodyPr wrap="square" lIns="0" tIns="0" rIns="0" bIns="0" rtlCol="0" anchor="ctr" anchorCtr="0">
              <a:noAutofit/>
            </a:bodyPr>
            <a:lstStyle/>
            <a:p>
              <a:pPr algn="ct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1</a:t>
              </a:r>
            </a:p>
          </p:txBody>
        </p:sp>
        <p:sp>
          <p:nvSpPr>
            <p:cNvPr id="25" name="TextBox 24">
              <a:extLst>
                <a:ext uri="{FF2B5EF4-FFF2-40B4-BE49-F238E27FC236}">
                  <a16:creationId xmlns:a16="http://schemas.microsoft.com/office/drawing/2014/main" xmlns="" id="{7651AF6E-EBF1-7B48-A2B7-0230BCF4A52E}"/>
                </a:ext>
              </a:extLst>
            </p:cNvPr>
            <p:cNvSpPr txBox="1"/>
            <p:nvPr/>
          </p:nvSpPr>
          <p:spPr>
            <a:xfrm>
              <a:off x="2448731" y="5029201"/>
              <a:ext cx="1852050" cy="487550"/>
            </a:xfrm>
            <a:prstGeom prst="rect">
              <a:avLst/>
            </a:prstGeom>
            <a:grpFill/>
          </p:spPr>
          <p:txBody>
            <a:bodyPr wrap="none" lIns="0" tIns="0" rIns="0" bIns="0" rtlCol="0" anchor="ctr" anchorCtr="0">
              <a:noAutofit/>
            </a:bodyPr>
            <a:lstStyle/>
            <a:p>
              <a:pPr algn="ctr" defTabSz="1088232" fontAlgn="base">
                <a:spcBef>
                  <a:spcPct val="50000"/>
                </a:spcBef>
                <a:spcAft>
                  <a:spcPct val="0"/>
                </a:spcAft>
                <a:buClr>
                  <a:srgbClr val="F0AB00"/>
                </a:buClr>
                <a:buSzPct val="80000"/>
              </a:pPr>
              <a:r>
                <a:rPr lang="en-US" sz="1500" kern="0" dirty="0">
                  <a:ea typeface="Arial Unicode MS"/>
                  <a:cs typeface="Arial Unicode MS"/>
                </a:rPr>
                <a:t>Account </a:t>
              </a:r>
              <a:br>
                <a:rPr lang="en-US" sz="1500" kern="0" dirty="0">
                  <a:ea typeface="Arial Unicode MS"/>
                  <a:cs typeface="Arial Unicode MS"/>
                </a:rPr>
              </a:br>
              <a:r>
                <a:rPr lang="en-US" sz="1500" kern="0" dirty="0">
                  <a:ea typeface="Arial Unicode MS"/>
                  <a:cs typeface="Arial Unicode MS"/>
                </a:rPr>
                <a:t>Selection</a:t>
              </a:r>
            </a:p>
          </p:txBody>
        </p:sp>
      </p:grpSp>
      <p:grpSp>
        <p:nvGrpSpPr>
          <p:cNvPr id="26" name="Group 25">
            <a:extLst>
              <a:ext uri="{FF2B5EF4-FFF2-40B4-BE49-F238E27FC236}">
                <a16:creationId xmlns:a16="http://schemas.microsoft.com/office/drawing/2014/main" xmlns="" id="{DD29F62F-33BA-CF45-99FD-B0B239FDA986}"/>
              </a:ext>
            </a:extLst>
          </p:cNvPr>
          <p:cNvGrpSpPr/>
          <p:nvPr/>
        </p:nvGrpSpPr>
        <p:grpSpPr>
          <a:xfrm>
            <a:off x="6209773" y="5253275"/>
            <a:ext cx="2153216" cy="802097"/>
            <a:chOff x="1683216" y="4871928"/>
            <a:chExt cx="2786391" cy="802097"/>
          </a:xfrm>
          <a:solidFill>
            <a:srgbClr val="FFAE00"/>
          </a:solidFill>
        </p:grpSpPr>
        <p:sp>
          <p:nvSpPr>
            <p:cNvPr id="27" name="Round Same Side Corner Rectangle 26">
              <a:extLst>
                <a:ext uri="{FF2B5EF4-FFF2-40B4-BE49-F238E27FC236}">
                  <a16:creationId xmlns:a16="http://schemas.microsoft.com/office/drawing/2014/main" xmlns="" id="{147606DF-0AF5-0047-867C-F73BF70A51AC}"/>
                </a:ext>
              </a:extLst>
            </p:cNvPr>
            <p:cNvSpPr/>
            <p:nvPr/>
          </p:nvSpPr>
          <p:spPr bwMode="gray">
            <a:xfrm rot="5400000" flipH="1">
              <a:off x="2987552" y="4191971"/>
              <a:ext cx="802097" cy="2162012"/>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8" name="Round Same Side Corner Rectangle 27">
              <a:extLst>
                <a:ext uri="{FF2B5EF4-FFF2-40B4-BE49-F238E27FC236}">
                  <a16:creationId xmlns:a16="http://schemas.microsoft.com/office/drawing/2014/main" xmlns="" id="{DF2A5C86-BFDD-7F40-9E64-E43B5F6B0509}"/>
                </a:ext>
              </a:extLst>
            </p:cNvPr>
            <p:cNvSpPr/>
            <p:nvPr/>
          </p:nvSpPr>
          <p:spPr bwMode="gray">
            <a:xfrm rot="16200000">
              <a:off x="1587434" y="4967710"/>
              <a:ext cx="802097" cy="610533"/>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9" name="TextBox 28">
              <a:extLst>
                <a:ext uri="{FF2B5EF4-FFF2-40B4-BE49-F238E27FC236}">
                  <a16:creationId xmlns:a16="http://schemas.microsoft.com/office/drawing/2014/main" xmlns="" id="{FB407722-02BE-454D-8572-6A7C2FD56AEF}"/>
                </a:ext>
              </a:extLst>
            </p:cNvPr>
            <p:cNvSpPr txBox="1"/>
            <p:nvPr/>
          </p:nvSpPr>
          <p:spPr>
            <a:xfrm>
              <a:off x="1838197" y="5029202"/>
              <a:ext cx="300570" cy="487550"/>
            </a:xfrm>
            <a:prstGeom prst="rect">
              <a:avLst/>
            </a:prstGeom>
            <a:grpFill/>
          </p:spPr>
          <p:txBody>
            <a:bodyPr wrap="square" lIns="0" tIns="0" rIns="0" bIns="0" rtlCol="0" anchor="ctr" anchorCtr="0">
              <a:noAutofit/>
            </a:bodyPr>
            <a:lstStyle/>
            <a:p>
              <a:pPr algn="ct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4</a:t>
              </a:r>
            </a:p>
          </p:txBody>
        </p:sp>
        <p:sp>
          <p:nvSpPr>
            <p:cNvPr id="30" name="TextBox 29">
              <a:extLst>
                <a:ext uri="{FF2B5EF4-FFF2-40B4-BE49-F238E27FC236}">
                  <a16:creationId xmlns:a16="http://schemas.microsoft.com/office/drawing/2014/main" xmlns="" id="{E7FF814E-3191-4045-A314-61648D8C81ED}"/>
                </a:ext>
              </a:extLst>
            </p:cNvPr>
            <p:cNvSpPr txBox="1"/>
            <p:nvPr/>
          </p:nvSpPr>
          <p:spPr>
            <a:xfrm>
              <a:off x="2448731" y="5029201"/>
              <a:ext cx="1852050" cy="487550"/>
            </a:xfrm>
            <a:prstGeom prst="rect">
              <a:avLst/>
            </a:prstGeom>
            <a:grpFill/>
          </p:spPr>
          <p:txBody>
            <a:bodyPr wrap="none" lIns="0" tIns="0" rIns="0" bIns="0" rtlCol="0" anchor="ctr" anchorCtr="0">
              <a:noAutofit/>
            </a:bodyPr>
            <a:lstStyle/>
            <a:p>
              <a:pPr algn="ctr" defTabSz="1088232" fontAlgn="base">
                <a:spcBef>
                  <a:spcPct val="50000"/>
                </a:spcBef>
                <a:spcAft>
                  <a:spcPct val="0"/>
                </a:spcAft>
                <a:buClr>
                  <a:srgbClr val="F0AB00"/>
                </a:buClr>
                <a:buSzPct val="80000"/>
              </a:pPr>
              <a:r>
                <a:rPr lang="en-US" sz="1500" kern="0" dirty="0">
                  <a:ea typeface="Arial Unicode MS"/>
                  <a:cs typeface="Arial Unicode MS"/>
                </a:rPr>
                <a:t>Messaging/</a:t>
              </a:r>
              <a:br>
                <a:rPr lang="en-US" sz="1500" kern="0" dirty="0">
                  <a:ea typeface="Arial Unicode MS"/>
                  <a:cs typeface="Arial Unicode MS"/>
                </a:rPr>
              </a:br>
              <a:r>
                <a:rPr lang="en-US" sz="1500" kern="0" dirty="0">
                  <a:ea typeface="Arial Unicode MS"/>
                  <a:cs typeface="Arial Unicode MS"/>
                </a:rPr>
                <a:t>Value Prop</a:t>
              </a:r>
            </a:p>
          </p:txBody>
        </p:sp>
      </p:grpSp>
      <p:grpSp>
        <p:nvGrpSpPr>
          <p:cNvPr id="31" name="Group 30">
            <a:extLst>
              <a:ext uri="{FF2B5EF4-FFF2-40B4-BE49-F238E27FC236}">
                <a16:creationId xmlns:a16="http://schemas.microsoft.com/office/drawing/2014/main" xmlns="" id="{09A5470F-3EDF-014F-BD2C-C070A8367DCB}"/>
              </a:ext>
            </a:extLst>
          </p:cNvPr>
          <p:cNvGrpSpPr/>
          <p:nvPr/>
        </p:nvGrpSpPr>
        <p:grpSpPr>
          <a:xfrm>
            <a:off x="8357726" y="2324157"/>
            <a:ext cx="2153216" cy="802097"/>
            <a:chOff x="1683216" y="4871928"/>
            <a:chExt cx="2786391" cy="802097"/>
          </a:xfrm>
          <a:solidFill>
            <a:srgbClr val="FFAE00"/>
          </a:solidFill>
        </p:grpSpPr>
        <p:sp>
          <p:nvSpPr>
            <p:cNvPr id="32" name="Round Same Side Corner Rectangle 31">
              <a:extLst>
                <a:ext uri="{FF2B5EF4-FFF2-40B4-BE49-F238E27FC236}">
                  <a16:creationId xmlns:a16="http://schemas.microsoft.com/office/drawing/2014/main" xmlns="" id="{65EB036A-C8CB-1149-897C-C4CD8BE34BE3}"/>
                </a:ext>
              </a:extLst>
            </p:cNvPr>
            <p:cNvSpPr/>
            <p:nvPr/>
          </p:nvSpPr>
          <p:spPr bwMode="gray">
            <a:xfrm rot="5400000" flipH="1">
              <a:off x="2987552" y="4191971"/>
              <a:ext cx="802097" cy="2162012"/>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4" name="Round Same Side Corner Rectangle 33">
              <a:extLst>
                <a:ext uri="{FF2B5EF4-FFF2-40B4-BE49-F238E27FC236}">
                  <a16:creationId xmlns:a16="http://schemas.microsoft.com/office/drawing/2014/main" xmlns="" id="{211DB107-EDC2-2549-B2F7-6F171D699464}"/>
                </a:ext>
              </a:extLst>
            </p:cNvPr>
            <p:cNvSpPr/>
            <p:nvPr/>
          </p:nvSpPr>
          <p:spPr bwMode="gray">
            <a:xfrm rot="16200000">
              <a:off x="1587434" y="4967710"/>
              <a:ext cx="802097" cy="610533"/>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5" name="TextBox 34">
              <a:extLst>
                <a:ext uri="{FF2B5EF4-FFF2-40B4-BE49-F238E27FC236}">
                  <a16:creationId xmlns:a16="http://schemas.microsoft.com/office/drawing/2014/main" xmlns="" id="{7984D81B-CE74-E044-A1E3-EAC43C2C8BA0}"/>
                </a:ext>
              </a:extLst>
            </p:cNvPr>
            <p:cNvSpPr txBox="1"/>
            <p:nvPr/>
          </p:nvSpPr>
          <p:spPr>
            <a:xfrm>
              <a:off x="1838197" y="5029202"/>
              <a:ext cx="300570" cy="487550"/>
            </a:xfrm>
            <a:prstGeom prst="rect">
              <a:avLst/>
            </a:prstGeom>
            <a:grpFill/>
          </p:spPr>
          <p:txBody>
            <a:bodyPr wrap="square" lIns="0" tIns="0" rIns="0" bIns="0" rtlCol="0" anchor="ctr" anchorCtr="0">
              <a:noAutofit/>
            </a:bodyPr>
            <a:lstStyle/>
            <a:p>
              <a:pPr algn="ct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2</a:t>
              </a:r>
            </a:p>
          </p:txBody>
        </p:sp>
        <p:sp>
          <p:nvSpPr>
            <p:cNvPr id="36" name="TextBox 35">
              <a:extLst>
                <a:ext uri="{FF2B5EF4-FFF2-40B4-BE49-F238E27FC236}">
                  <a16:creationId xmlns:a16="http://schemas.microsoft.com/office/drawing/2014/main" xmlns="" id="{3BBDA6E5-B85A-5A49-A9D2-F5140EC9CFF1}"/>
                </a:ext>
              </a:extLst>
            </p:cNvPr>
            <p:cNvSpPr txBox="1"/>
            <p:nvPr/>
          </p:nvSpPr>
          <p:spPr>
            <a:xfrm>
              <a:off x="2448731" y="5029201"/>
              <a:ext cx="1852050" cy="487550"/>
            </a:xfrm>
            <a:prstGeom prst="rect">
              <a:avLst/>
            </a:prstGeom>
            <a:grpFill/>
          </p:spPr>
          <p:txBody>
            <a:bodyPr wrap="none" lIns="0" tIns="0" rIns="0" bIns="0" rtlCol="0" anchor="ctr" anchorCtr="0">
              <a:noAutofit/>
            </a:bodyPr>
            <a:lstStyle/>
            <a:p>
              <a:pPr algn="ctr" defTabSz="1088232" fontAlgn="base">
                <a:spcBef>
                  <a:spcPct val="50000"/>
                </a:spcBef>
                <a:spcAft>
                  <a:spcPct val="0"/>
                </a:spcAft>
                <a:buClr>
                  <a:srgbClr val="F0AB00"/>
                </a:buClr>
                <a:buSzPct val="80000"/>
              </a:pPr>
              <a:r>
                <a:rPr lang="en-US" sz="1500" kern="0" dirty="0">
                  <a:ea typeface="Arial Unicode MS"/>
                  <a:cs typeface="Arial Unicode MS"/>
                </a:rPr>
                <a:t>Research/</a:t>
              </a:r>
              <a:br>
                <a:rPr lang="en-US" sz="1500" kern="0" dirty="0">
                  <a:ea typeface="Arial Unicode MS"/>
                  <a:cs typeface="Arial Unicode MS"/>
                </a:rPr>
              </a:br>
              <a:r>
                <a:rPr lang="en-US" sz="1500" kern="0" dirty="0">
                  <a:ea typeface="Arial Unicode MS"/>
                  <a:cs typeface="Arial Unicode MS"/>
                </a:rPr>
                <a:t>Insight</a:t>
              </a:r>
            </a:p>
          </p:txBody>
        </p:sp>
      </p:grpSp>
      <p:grpSp>
        <p:nvGrpSpPr>
          <p:cNvPr id="37" name="Group 36">
            <a:extLst>
              <a:ext uri="{FF2B5EF4-FFF2-40B4-BE49-F238E27FC236}">
                <a16:creationId xmlns:a16="http://schemas.microsoft.com/office/drawing/2014/main" xmlns="" id="{AC1FAB0F-987A-344F-9792-83824FC7B124}"/>
              </a:ext>
            </a:extLst>
          </p:cNvPr>
          <p:cNvGrpSpPr/>
          <p:nvPr/>
        </p:nvGrpSpPr>
        <p:grpSpPr>
          <a:xfrm>
            <a:off x="8357726" y="3959193"/>
            <a:ext cx="2153216" cy="802097"/>
            <a:chOff x="1683216" y="4871928"/>
            <a:chExt cx="2786391" cy="802097"/>
          </a:xfrm>
          <a:solidFill>
            <a:srgbClr val="FFAE00"/>
          </a:solidFill>
        </p:grpSpPr>
        <p:sp>
          <p:nvSpPr>
            <p:cNvPr id="38" name="Round Same Side Corner Rectangle 37">
              <a:extLst>
                <a:ext uri="{FF2B5EF4-FFF2-40B4-BE49-F238E27FC236}">
                  <a16:creationId xmlns:a16="http://schemas.microsoft.com/office/drawing/2014/main" xmlns="" id="{711A844B-4847-2746-8604-1CE6CC440812}"/>
                </a:ext>
              </a:extLst>
            </p:cNvPr>
            <p:cNvSpPr/>
            <p:nvPr/>
          </p:nvSpPr>
          <p:spPr bwMode="gray">
            <a:xfrm rot="5400000" flipH="1">
              <a:off x="2987552" y="4191971"/>
              <a:ext cx="802097" cy="2162012"/>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39" name="Round Same Side Corner Rectangle 38">
              <a:extLst>
                <a:ext uri="{FF2B5EF4-FFF2-40B4-BE49-F238E27FC236}">
                  <a16:creationId xmlns:a16="http://schemas.microsoft.com/office/drawing/2014/main" xmlns="" id="{6CF7656E-2DE1-DF40-BEC4-8BC75299BBAB}"/>
                </a:ext>
              </a:extLst>
            </p:cNvPr>
            <p:cNvSpPr/>
            <p:nvPr/>
          </p:nvSpPr>
          <p:spPr bwMode="gray">
            <a:xfrm rot="16200000">
              <a:off x="1587434" y="4967710"/>
              <a:ext cx="802097" cy="610533"/>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40" name="TextBox 39">
              <a:extLst>
                <a:ext uri="{FF2B5EF4-FFF2-40B4-BE49-F238E27FC236}">
                  <a16:creationId xmlns:a16="http://schemas.microsoft.com/office/drawing/2014/main" xmlns="" id="{68111C45-CDDE-DA4C-872A-E15B5C78128E}"/>
                </a:ext>
              </a:extLst>
            </p:cNvPr>
            <p:cNvSpPr txBox="1"/>
            <p:nvPr/>
          </p:nvSpPr>
          <p:spPr>
            <a:xfrm>
              <a:off x="1838197" y="5029202"/>
              <a:ext cx="300570" cy="487550"/>
            </a:xfrm>
            <a:prstGeom prst="rect">
              <a:avLst/>
            </a:prstGeom>
            <a:grpFill/>
          </p:spPr>
          <p:txBody>
            <a:bodyPr wrap="square" lIns="0" tIns="0" rIns="0" bIns="0" rtlCol="0" anchor="ctr" anchorCtr="0">
              <a:noAutofit/>
            </a:bodyPr>
            <a:lstStyle/>
            <a:p>
              <a:pPr algn="ct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3</a:t>
              </a:r>
            </a:p>
          </p:txBody>
        </p:sp>
        <p:sp>
          <p:nvSpPr>
            <p:cNvPr id="41" name="TextBox 40">
              <a:extLst>
                <a:ext uri="{FF2B5EF4-FFF2-40B4-BE49-F238E27FC236}">
                  <a16:creationId xmlns:a16="http://schemas.microsoft.com/office/drawing/2014/main" xmlns="" id="{1F908E7C-4739-3849-A838-9D76A7540380}"/>
                </a:ext>
              </a:extLst>
            </p:cNvPr>
            <p:cNvSpPr txBox="1"/>
            <p:nvPr/>
          </p:nvSpPr>
          <p:spPr>
            <a:xfrm>
              <a:off x="2448731" y="5029201"/>
              <a:ext cx="1852050" cy="487550"/>
            </a:xfrm>
            <a:prstGeom prst="rect">
              <a:avLst/>
            </a:prstGeom>
            <a:grpFill/>
          </p:spPr>
          <p:txBody>
            <a:bodyPr wrap="none" lIns="0" tIns="0" rIns="0" bIns="0" rtlCol="0" anchor="ctr" anchorCtr="0">
              <a:noAutofit/>
            </a:bodyPr>
            <a:lstStyle/>
            <a:p>
              <a:pPr algn="ctr" defTabSz="1088232" fontAlgn="base">
                <a:spcBef>
                  <a:spcPct val="50000"/>
                </a:spcBef>
                <a:spcAft>
                  <a:spcPct val="0"/>
                </a:spcAft>
                <a:buClr>
                  <a:srgbClr val="F0AB00"/>
                </a:buClr>
                <a:buSzPct val="80000"/>
              </a:pPr>
              <a:r>
                <a:rPr lang="en-US" sz="1500" kern="0" dirty="0">
                  <a:ea typeface="Arial Unicode MS"/>
                  <a:cs typeface="Arial Unicode MS"/>
                </a:rPr>
                <a:t>Audience/</a:t>
              </a:r>
              <a:br>
                <a:rPr lang="en-US" sz="1500" kern="0" dirty="0">
                  <a:ea typeface="Arial Unicode MS"/>
                  <a:cs typeface="Arial Unicode MS"/>
                </a:rPr>
              </a:br>
              <a:r>
                <a:rPr lang="en-US" sz="1500" kern="0" dirty="0">
                  <a:ea typeface="Arial Unicode MS"/>
                  <a:cs typeface="Arial Unicode MS"/>
                </a:rPr>
                <a:t>Stakeholder </a:t>
              </a:r>
              <a:br>
                <a:rPr lang="en-US" sz="1500" kern="0" dirty="0">
                  <a:ea typeface="Arial Unicode MS"/>
                  <a:cs typeface="Arial Unicode MS"/>
                </a:rPr>
              </a:br>
              <a:r>
                <a:rPr lang="en-US" sz="1500" kern="0" dirty="0">
                  <a:ea typeface="Arial Unicode MS"/>
                  <a:cs typeface="Arial Unicode MS"/>
                </a:rPr>
                <a:t>Mapping</a:t>
              </a:r>
            </a:p>
          </p:txBody>
        </p:sp>
      </p:grpSp>
      <p:grpSp>
        <p:nvGrpSpPr>
          <p:cNvPr id="42" name="Group 41">
            <a:extLst>
              <a:ext uri="{FF2B5EF4-FFF2-40B4-BE49-F238E27FC236}">
                <a16:creationId xmlns:a16="http://schemas.microsoft.com/office/drawing/2014/main" xmlns="" id="{CCEDB975-DC26-2D45-98DA-87E24AC08740}"/>
              </a:ext>
            </a:extLst>
          </p:cNvPr>
          <p:cNvGrpSpPr/>
          <p:nvPr/>
        </p:nvGrpSpPr>
        <p:grpSpPr>
          <a:xfrm>
            <a:off x="4131561" y="3959193"/>
            <a:ext cx="2153216" cy="802098"/>
            <a:chOff x="1683216" y="4871927"/>
            <a:chExt cx="2786391" cy="802098"/>
          </a:xfrm>
          <a:solidFill>
            <a:srgbClr val="FFAE00"/>
          </a:solidFill>
        </p:grpSpPr>
        <p:sp>
          <p:nvSpPr>
            <p:cNvPr id="43" name="Round Same Side Corner Rectangle 42">
              <a:extLst>
                <a:ext uri="{FF2B5EF4-FFF2-40B4-BE49-F238E27FC236}">
                  <a16:creationId xmlns:a16="http://schemas.microsoft.com/office/drawing/2014/main" xmlns="" id="{ED9FC532-C139-C945-BA66-7860EBB42FC3}"/>
                </a:ext>
              </a:extLst>
            </p:cNvPr>
            <p:cNvSpPr/>
            <p:nvPr/>
          </p:nvSpPr>
          <p:spPr bwMode="gray">
            <a:xfrm rot="5400000" flipH="1">
              <a:off x="2987552" y="4191971"/>
              <a:ext cx="802097" cy="2162012"/>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44" name="Round Same Side Corner Rectangle 43">
              <a:extLst>
                <a:ext uri="{FF2B5EF4-FFF2-40B4-BE49-F238E27FC236}">
                  <a16:creationId xmlns:a16="http://schemas.microsoft.com/office/drawing/2014/main" xmlns="" id="{56923195-5A22-6A41-96A8-287A5796CC98}"/>
                </a:ext>
              </a:extLst>
            </p:cNvPr>
            <p:cNvSpPr/>
            <p:nvPr/>
          </p:nvSpPr>
          <p:spPr bwMode="gray">
            <a:xfrm rot="16200000">
              <a:off x="1587433" y="4967710"/>
              <a:ext cx="802097" cy="610532"/>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45" name="TextBox 44">
              <a:extLst>
                <a:ext uri="{FF2B5EF4-FFF2-40B4-BE49-F238E27FC236}">
                  <a16:creationId xmlns:a16="http://schemas.microsoft.com/office/drawing/2014/main" xmlns="" id="{D0BA04A1-CD92-544C-B44B-930BABB9642F}"/>
                </a:ext>
              </a:extLst>
            </p:cNvPr>
            <p:cNvSpPr txBox="1"/>
            <p:nvPr/>
          </p:nvSpPr>
          <p:spPr>
            <a:xfrm>
              <a:off x="1838197" y="5029202"/>
              <a:ext cx="300570" cy="487550"/>
            </a:xfrm>
            <a:prstGeom prst="rect">
              <a:avLst/>
            </a:prstGeom>
            <a:grpFill/>
          </p:spPr>
          <p:txBody>
            <a:bodyPr wrap="square" lIns="0" tIns="0" rIns="0" bIns="0" rtlCol="0" anchor="ctr" anchorCtr="0">
              <a:noAutofit/>
            </a:bodyPr>
            <a:lstStyle/>
            <a:p>
              <a:pPr algn="ct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5</a:t>
              </a:r>
            </a:p>
          </p:txBody>
        </p:sp>
        <p:sp>
          <p:nvSpPr>
            <p:cNvPr id="46" name="TextBox 45">
              <a:extLst>
                <a:ext uri="{FF2B5EF4-FFF2-40B4-BE49-F238E27FC236}">
                  <a16:creationId xmlns:a16="http://schemas.microsoft.com/office/drawing/2014/main" xmlns="" id="{E7D7DAC1-AA56-3C45-B414-138D02195A5E}"/>
                </a:ext>
              </a:extLst>
            </p:cNvPr>
            <p:cNvSpPr txBox="1"/>
            <p:nvPr/>
          </p:nvSpPr>
          <p:spPr>
            <a:xfrm>
              <a:off x="2448730" y="5029201"/>
              <a:ext cx="1852050" cy="487550"/>
            </a:xfrm>
            <a:prstGeom prst="rect">
              <a:avLst/>
            </a:prstGeom>
            <a:grpFill/>
          </p:spPr>
          <p:txBody>
            <a:bodyPr wrap="none" lIns="0" tIns="0" rIns="0" bIns="0" rtlCol="0" anchor="ctr" anchorCtr="0">
              <a:noAutofit/>
            </a:bodyPr>
            <a:lstStyle/>
            <a:p>
              <a:pPr algn="ctr" defTabSz="1088232" fontAlgn="base">
                <a:spcBef>
                  <a:spcPct val="50000"/>
                </a:spcBef>
                <a:spcAft>
                  <a:spcPct val="0"/>
                </a:spcAft>
                <a:buClr>
                  <a:srgbClr val="F0AB00"/>
                </a:buClr>
                <a:buSzPct val="80000"/>
              </a:pPr>
              <a:r>
                <a:rPr lang="en-US" sz="1500" kern="0" dirty="0">
                  <a:ea typeface="Arial Unicode MS"/>
                  <a:cs typeface="Arial Unicode MS"/>
                </a:rPr>
                <a:t>Marketing Sales </a:t>
              </a:r>
              <a:br>
                <a:rPr lang="en-US" sz="1500" kern="0" dirty="0">
                  <a:ea typeface="Arial Unicode MS"/>
                  <a:cs typeface="Arial Unicode MS"/>
                </a:rPr>
              </a:br>
              <a:r>
                <a:rPr lang="en-US" sz="1500" kern="0" dirty="0">
                  <a:ea typeface="Arial Unicode MS"/>
                  <a:cs typeface="Arial Unicode MS"/>
                </a:rPr>
                <a:t>Plan &amp; Execution</a:t>
              </a:r>
            </a:p>
          </p:txBody>
        </p:sp>
      </p:grpSp>
      <p:grpSp>
        <p:nvGrpSpPr>
          <p:cNvPr id="47" name="Group 46">
            <a:extLst>
              <a:ext uri="{FF2B5EF4-FFF2-40B4-BE49-F238E27FC236}">
                <a16:creationId xmlns:a16="http://schemas.microsoft.com/office/drawing/2014/main" xmlns="" id="{F67211FC-6EFC-7348-B33C-F8132422BA47}"/>
              </a:ext>
            </a:extLst>
          </p:cNvPr>
          <p:cNvGrpSpPr/>
          <p:nvPr/>
        </p:nvGrpSpPr>
        <p:grpSpPr>
          <a:xfrm>
            <a:off x="4131561" y="2324157"/>
            <a:ext cx="2153216" cy="802097"/>
            <a:chOff x="1683216" y="4871928"/>
            <a:chExt cx="2786391" cy="802097"/>
          </a:xfrm>
          <a:solidFill>
            <a:srgbClr val="FFAE00"/>
          </a:solidFill>
        </p:grpSpPr>
        <p:sp>
          <p:nvSpPr>
            <p:cNvPr id="48" name="Round Same Side Corner Rectangle 47">
              <a:extLst>
                <a:ext uri="{FF2B5EF4-FFF2-40B4-BE49-F238E27FC236}">
                  <a16:creationId xmlns:a16="http://schemas.microsoft.com/office/drawing/2014/main" xmlns="" id="{ADA3B1D2-0441-FD4B-8763-2E18ADAD8CFC}"/>
                </a:ext>
              </a:extLst>
            </p:cNvPr>
            <p:cNvSpPr/>
            <p:nvPr/>
          </p:nvSpPr>
          <p:spPr bwMode="gray">
            <a:xfrm rot="5400000" flipH="1">
              <a:off x="2987552" y="4191971"/>
              <a:ext cx="802097" cy="2162012"/>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49" name="Round Same Side Corner Rectangle 48">
              <a:extLst>
                <a:ext uri="{FF2B5EF4-FFF2-40B4-BE49-F238E27FC236}">
                  <a16:creationId xmlns:a16="http://schemas.microsoft.com/office/drawing/2014/main" xmlns="" id="{0A8C91EB-9077-B948-953A-C845BB764B45}"/>
                </a:ext>
              </a:extLst>
            </p:cNvPr>
            <p:cNvSpPr/>
            <p:nvPr/>
          </p:nvSpPr>
          <p:spPr bwMode="gray">
            <a:xfrm rot="16200000">
              <a:off x="1587434" y="4967710"/>
              <a:ext cx="802097" cy="610533"/>
            </a:xfrm>
            <a:prstGeom prst="round2SameRect">
              <a:avLst>
                <a:gd name="adj1" fmla="val 7006"/>
                <a:gd name="adj2" fmla="val 0"/>
              </a:avLst>
            </a:prstGeom>
            <a:grpFill/>
            <a:ln w="127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50" name="TextBox 49">
              <a:extLst>
                <a:ext uri="{FF2B5EF4-FFF2-40B4-BE49-F238E27FC236}">
                  <a16:creationId xmlns:a16="http://schemas.microsoft.com/office/drawing/2014/main" xmlns="" id="{0172D636-2D31-4540-AEFD-61C77229D00E}"/>
                </a:ext>
              </a:extLst>
            </p:cNvPr>
            <p:cNvSpPr txBox="1"/>
            <p:nvPr/>
          </p:nvSpPr>
          <p:spPr>
            <a:xfrm>
              <a:off x="1838197" y="5029202"/>
              <a:ext cx="300570" cy="487550"/>
            </a:xfrm>
            <a:prstGeom prst="rect">
              <a:avLst/>
            </a:prstGeom>
            <a:grpFill/>
          </p:spPr>
          <p:txBody>
            <a:bodyPr wrap="square" lIns="0" tIns="0" rIns="0" bIns="0" rtlCol="0" anchor="ctr" anchorCtr="0">
              <a:noAutofit/>
            </a:bodyPr>
            <a:lstStyle/>
            <a:p>
              <a:pPr algn="ctr" fontAlgn="base">
                <a:spcBef>
                  <a:spcPct val="50000"/>
                </a:spcBef>
                <a:spcAft>
                  <a:spcPct val="0"/>
                </a:spcAft>
                <a:buClr>
                  <a:srgbClr val="F0AB00"/>
                </a:buClr>
                <a:buSzPct val="80000"/>
              </a:pPr>
              <a:r>
                <a:rPr lang="en-US" sz="1800" kern="0" dirty="0">
                  <a:ea typeface="Arial Unicode MS" pitchFamily="34" charset="-128"/>
                  <a:cs typeface="Arial Unicode MS" pitchFamily="34" charset="-128"/>
                </a:rPr>
                <a:t>6</a:t>
              </a:r>
            </a:p>
          </p:txBody>
        </p:sp>
        <p:sp>
          <p:nvSpPr>
            <p:cNvPr id="51" name="TextBox 50">
              <a:extLst>
                <a:ext uri="{FF2B5EF4-FFF2-40B4-BE49-F238E27FC236}">
                  <a16:creationId xmlns:a16="http://schemas.microsoft.com/office/drawing/2014/main" xmlns="" id="{27650407-890A-F24A-BA6A-3D08C460025C}"/>
                </a:ext>
              </a:extLst>
            </p:cNvPr>
            <p:cNvSpPr txBox="1"/>
            <p:nvPr/>
          </p:nvSpPr>
          <p:spPr>
            <a:xfrm>
              <a:off x="2448731" y="5029201"/>
              <a:ext cx="1852050" cy="487550"/>
            </a:xfrm>
            <a:prstGeom prst="rect">
              <a:avLst/>
            </a:prstGeom>
            <a:grpFill/>
          </p:spPr>
          <p:txBody>
            <a:bodyPr wrap="none" lIns="0" tIns="0" rIns="0" bIns="0" rtlCol="0" anchor="ctr" anchorCtr="0">
              <a:noAutofit/>
            </a:bodyPr>
            <a:lstStyle/>
            <a:p>
              <a:pPr algn="ctr" defTabSz="1088232" fontAlgn="base">
                <a:spcBef>
                  <a:spcPct val="50000"/>
                </a:spcBef>
                <a:spcAft>
                  <a:spcPct val="0"/>
                </a:spcAft>
                <a:buClr>
                  <a:srgbClr val="F0AB00"/>
                </a:buClr>
                <a:buSzPct val="80000"/>
              </a:pPr>
              <a:r>
                <a:rPr lang="en-US" sz="1500" kern="0" dirty="0">
                  <a:ea typeface="Arial Unicode MS"/>
                  <a:cs typeface="Arial Unicode MS"/>
                </a:rPr>
                <a:t>Measurement</a:t>
              </a:r>
            </a:p>
          </p:txBody>
        </p:sp>
      </p:grpSp>
    </p:spTree>
    <p:extLst>
      <p:ext uri="{BB962C8B-B14F-4D97-AF65-F5344CB8AC3E}">
        <p14:creationId xmlns:p14="http://schemas.microsoft.com/office/powerpoint/2010/main" val="36053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a:t>Step 1: </a:t>
            </a:r>
            <a:r>
              <a:rPr lang="en-US">
                <a:solidFill>
                  <a:schemeClr val="accent1"/>
                </a:solidFill>
              </a:rPr>
              <a:t>Account Selection &amp; Prioritization</a:t>
            </a:r>
          </a:p>
        </p:txBody>
      </p:sp>
    </p:spTree>
    <p:extLst>
      <p:ext uri="{BB962C8B-B14F-4D97-AF65-F5344CB8AC3E}">
        <p14:creationId xmlns:p14="http://schemas.microsoft.com/office/powerpoint/2010/main" val="2726586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xmlns="" id="{D2E113B2-408B-4D10-9E8D-2C79813C31FD}"/>
              </a:ext>
            </a:extLst>
          </p:cNvPr>
          <p:cNvPicPr>
            <a:picLocks noChangeAspect="1"/>
          </p:cNvPicPr>
          <p:nvPr/>
        </p:nvPicPr>
        <p:blipFill rotWithShape="1">
          <a:blip r:embed="rId3">
            <a:alphaModFix amt="36000"/>
          </a:blip>
          <a:srcRect l="13110" r="13111"/>
          <a:stretch/>
        </p:blipFill>
        <p:spPr>
          <a:xfrm>
            <a:off x="0" y="-14629"/>
            <a:ext cx="12195175" cy="6887258"/>
          </a:xfrm>
          <a:prstGeom prst="rect">
            <a:avLst/>
          </a:prstGeom>
        </p:spPr>
      </p:pic>
      <p:sp>
        <p:nvSpPr>
          <p:cNvPr id="2" name="Title 1"/>
          <p:cNvSpPr>
            <a:spLocks noGrp="1"/>
          </p:cNvSpPr>
          <p:nvPr>
            <p:ph type="title"/>
          </p:nvPr>
        </p:nvSpPr>
        <p:spPr/>
        <p:txBody>
          <a:bodyPr/>
          <a:lstStyle/>
          <a:p>
            <a:r>
              <a:rPr lang="en-US"/>
              <a:t>Global Targeted Audience Marketing (GTAM) Team</a:t>
            </a:r>
          </a:p>
        </p:txBody>
      </p:sp>
      <p:sp>
        <p:nvSpPr>
          <p:cNvPr id="4" name="Rectangle 3">
            <a:extLst>
              <a:ext uri="{FF2B5EF4-FFF2-40B4-BE49-F238E27FC236}">
                <a16:creationId xmlns:a16="http://schemas.microsoft.com/office/drawing/2014/main" xmlns="" id="{A3EF5CD4-BB90-984C-88FB-D86A2211BD52}"/>
              </a:ext>
            </a:extLst>
          </p:cNvPr>
          <p:cNvSpPr/>
          <p:nvPr/>
        </p:nvSpPr>
        <p:spPr>
          <a:xfrm>
            <a:off x="1369057" y="1567723"/>
            <a:ext cx="1389896" cy="1389896"/>
          </a:xfrm>
          <a:prstGeom prst="rect">
            <a:avLst/>
          </a:prstGeom>
          <a:blipFill rotWithShape="1">
            <a:blip r:embed="rId4" cstate="email">
              <a:extLst>
                <a:ext uri="{28A0092B-C50C-407E-A947-70E740481C1C}">
                  <a14:useLocalDpi xmlns:a14="http://schemas.microsoft.com/office/drawing/2010/main"/>
                </a:ext>
              </a:extLst>
            </a:blip>
            <a:srcRect/>
            <a:stretch>
              <a:fillRect l="-8846" t="-28000" r="-8846" b="-28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 name="Rectangle 4">
            <a:extLst>
              <a:ext uri="{FF2B5EF4-FFF2-40B4-BE49-F238E27FC236}">
                <a16:creationId xmlns:a16="http://schemas.microsoft.com/office/drawing/2014/main" xmlns="" id="{97EB2AD4-12E7-014F-AAF8-93809E630499}"/>
              </a:ext>
            </a:extLst>
          </p:cNvPr>
          <p:cNvSpPr/>
          <p:nvPr/>
        </p:nvSpPr>
        <p:spPr>
          <a:xfrm>
            <a:off x="3893554" y="4141681"/>
            <a:ext cx="1389896" cy="1389896"/>
          </a:xfrm>
          <a:prstGeom prst="rect">
            <a:avLst/>
          </a:prstGeom>
          <a:blipFill rotWithShape="1">
            <a:blip r:embed="rId5" cstate="email">
              <a:extLst>
                <a:ext uri="{28A0092B-C50C-407E-A947-70E740481C1C}">
                  <a14:useLocalDpi xmlns:a14="http://schemas.microsoft.com/office/drawing/2010/main"/>
                </a:ext>
              </a:extLst>
            </a:blip>
            <a:srcRect/>
            <a:stretch>
              <a:fillRect l="-26108" t="-14667" r="-26108" b="-14667"/>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7" name="Rectangle 6">
            <a:extLst>
              <a:ext uri="{FF2B5EF4-FFF2-40B4-BE49-F238E27FC236}">
                <a16:creationId xmlns:a16="http://schemas.microsoft.com/office/drawing/2014/main" xmlns="" id="{9890582F-D886-4B41-AB07-96BD7E84BD55}"/>
              </a:ext>
            </a:extLst>
          </p:cNvPr>
          <p:cNvSpPr/>
          <p:nvPr/>
        </p:nvSpPr>
        <p:spPr>
          <a:xfrm>
            <a:off x="6317500" y="1578725"/>
            <a:ext cx="1389896" cy="1389896"/>
          </a:xfrm>
          <a:prstGeom prst="rect">
            <a:avLst/>
          </a:prstGeom>
          <a:blipFill rotWithShape="1">
            <a:blip r:embed="rId6" cstate="email">
              <a:extLst>
                <a:ext uri="{28A0092B-C50C-407E-A947-70E740481C1C}">
                  <a14:useLocalDpi xmlns:a14="http://schemas.microsoft.com/office/drawing/2010/main"/>
                </a:ext>
              </a:extLst>
            </a:blip>
            <a:srcRect/>
            <a:stretch>
              <a:fillRect l="-8846" t="-9000" r="-8846" b="-9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8" name="Rectangle 7">
            <a:extLst>
              <a:ext uri="{FF2B5EF4-FFF2-40B4-BE49-F238E27FC236}">
                <a16:creationId xmlns:a16="http://schemas.microsoft.com/office/drawing/2014/main" xmlns="" id="{609D7678-24FB-D84E-9B93-5B0A9850D886}"/>
              </a:ext>
            </a:extLst>
          </p:cNvPr>
          <p:cNvSpPr/>
          <p:nvPr/>
        </p:nvSpPr>
        <p:spPr>
          <a:xfrm>
            <a:off x="1369057" y="4141681"/>
            <a:ext cx="1389896" cy="1389896"/>
          </a:xfrm>
          <a:prstGeom prst="rect">
            <a:avLst/>
          </a:prstGeom>
          <a:blipFill>
            <a:blip r:embed="rId7" cstate="email">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a:stretch>
              <a:fillRect l="-8846" t="-44000" r="-8846" b="-44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9" name="Rectangle 8">
            <a:extLst>
              <a:ext uri="{FF2B5EF4-FFF2-40B4-BE49-F238E27FC236}">
                <a16:creationId xmlns:a16="http://schemas.microsoft.com/office/drawing/2014/main" xmlns="" id="{5C8C700D-EA31-2140-B1B5-E113EA536F09}"/>
              </a:ext>
            </a:extLst>
          </p:cNvPr>
          <p:cNvSpPr/>
          <p:nvPr/>
        </p:nvSpPr>
        <p:spPr>
          <a:xfrm>
            <a:off x="6317500" y="4090282"/>
            <a:ext cx="1389896" cy="1405609"/>
          </a:xfrm>
          <a:prstGeom prst="rect">
            <a:avLst/>
          </a:prstGeom>
          <a:blipFill>
            <a:blip r:embed="rId9" cstate="email">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a:ext>
              </a:extLst>
            </a:blip>
            <a:srcRect/>
            <a:stretch>
              <a:fillRect l="-8846" t="-22000" r="-8846" b="-22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Rectangle 9">
            <a:extLst>
              <a:ext uri="{FF2B5EF4-FFF2-40B4-BE49-F238E27FC236}">
                <a16:creationId xmlns:a16="http://schemas.microsoft.com/office/drawing/2014/main" xmlns="" id="{E093AF7C-5BD2-E84E-B264-C0D06A1C7FAE}"/>
              </a:ext>
            </a:extLst>
          </p:cNvPr>
          <p:cNvSpPr/>
          <p:nvPr/>
        </p:nvSpPr>
        <p:spPr>
          <a:xfrm>
            <a:off x="3961693" y="1567723"/>
            <a:ext cx="1389896" cy="1450056"/>
          </a:xfrm>
          <a:prstGeom prst="rect">
            <a:avLst/>
          </a:prstGeom>
          <a:blipFill>
            <a:blip r:embed="rId11" cstate="email">
              <a:extLst>
                <a:ext uri="{28A0092B-C50C-407E-A947-70E740481C1C}">
                  <a14:useLocalDpi xmlns:a14="http://schemas.microsoft.com/office/drawing/2010/main"/>
                </a:ext>
              </a:extLst>
            </a:blip>
            <a:srcRect/>
            <a:stretch>
              <a:fillRect l="-8846" t="-11000" r="-8846" b="-11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2" name="TextBox 11">
            <a:extLst>
              <a:ext uri="{FF2B5EF4-FFF2-40B4-BE49-F238E27FC236}">
                <a16:creationId xmlns:a16="http://schemas.microsoft.com/office/drawing/2014/main" xmlns="" id="{9D4703F8-CD7B-294E-85A2-C754A7688B87}"/>
              </a:ext>
            </a:extLst>
          </p:cNvPr>
          <p:cNvSpPr txBox="1"/>
          <p:nvPr/>
        </p:nvSpPr>
        <p:spPr>
          <a:xfrm>
            <a:off x="1369057" y="3181193"/>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a:solidFill>
                  <a:schemeClr val="accent1"/>
                </a:solidFill>
                <a:latin typeface="+mn-lt"/>
              </a:rPr>
              <a:t>Denise Kamstra</a:t>
            </a:r>
          </a:p>
          <a:p>
            <a:pPr fontAlgn="base">
              <a:spcBef>
                <a:spcPts val="200"/>
              </a:spcBef>
              <a:spcAft>
                <a:spcPct val="0"/>
              </a:spcAft>
              <a:buClr>
                <a:srgbClr val="F0AB00"/>
              </a:buClr>
              <a:buSzPct val="80000"/>
            </a:pPr>
            <a:r>
              <a:rPr lang="en-US" sz="1200">
                <a:solidFill>
                  <a:schemeClr val="tx2"/>
                </a:solidFill>
                <a:latin typeface="+mn-lt"/>
              </a:rPr>
              <a:t>Senior Director, Global </a:t>
            </a:r>
            <a:br>
              <a:rPr lang="en-US" sz="1200">
                <a:solidFill>
                  <a:schemeClr val="tx2"/>
                </a:solidFill>
                <a:latin typeface="+mn-lt"/>
              </a:rPr>
            </a:br>
            <a:r>
              <a:rPr lang="en-US" sz="1200">
                <a:solidFill>
                  <a:schemeClr val="tx2"/>
                </a:solidFill>
                <a:latin typeface="+mn-lt"/>
              </a:rPr>
              <a:t>Targeted Audience Marketing</a:t>
            </a:r>
          </a:p>
        </p:txBody>
      </p:sp>
      <p:sp>
        <p:nvSpPr>
          <p:cNvPr id="13" name="TextBox 12">
            <a:extLst>
              <a:ext uri="{FF2B5EF4-FFF2-40B4-BE49-F238E27FC236}">
                <a16:creationId xmlns:a16="http://schemas.microsoft.com/office/drawing/2014/main" xmlns="" id="{59852820-CF2B-D74B-AD6D-FD324F161050}"/>
              </a:ext>
            </a:extLst>
          </p:cNvPr>
          <p:cNvSpPr txBox="1"/>
          <p:nvPr/>
        </p:nvSpPr>
        <p:spPr>
          <a:xfrm>
            <a:off x="3893554" y="5686922"/>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a:solidFill>
                  <a:schemeClr val="accent1"/>
                </a:solidFill>
                <a:latin typeface="+mn-lt"/>
              </a:rPr>
              <a:t>Kym Westholter</a:t>
            </a:r>
          </a:p>
          <a:p>
            <a:pPr fontAlgn="base">
              <a:spcBef>
                <a:spcPts val="200"/>
              </a:spcBef>
              <a:spcAft>
                <a:spcPct val="0"/>
              </a:spcAft>
              <a:buClr>
                <a:srgbClr val="F0AB00"/>
              </a:buClr>
              <a:buSzPct val="80000"/>
            </a:pPr>
            <a:r>
              <a:rPr lang="en-US" sz="1200">
                <a:solidFill>
                  <a:schemeClr val="tx2"/>
                </a:solidFill>
                <a:latin typeface="+mn-lt"/>
              </a:rPr>
              <a:t>Premier Global Community Senior Manager </a:t>
            </a:r>
          </a:p>
        </p:txBody>
      </p:sp>
      <p:sp>
        <p:nvSpPr>
          <p:cNvPr id="14" name="TextBox 13">
            <a:extLst>
              <a:ext uri="{FF2B5EF4-FFF2-40B4-BE49-F238E27FC236}">
                <a16:creationId xmlns:a16="http://schemas.microsoft.com/office/drawing/2014/main" xmlns="" id="{3ACBA3F6-2177-0640-8830-9B6793768904}"/>
              </a:ext>
            </a:extLst>
          </p:cNvPr>
          <p:cNvSpPr txBox="1"/>
          <p:nvPr/>
        </p:nvSpPr>
        <p:spPr>
          <a:xfrm>
            <a:off x="6317500" y="3168369"/>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a:solidFill>
                  <a:schemeClr val="accent1"/>
                </a:solidFill>
                <a:latin typeface="+mn-lt"/>
              </a:rPr>
              <a:t>Quincy Smith</a:t>
            </a:r>
          </a:p>
          <a:p>
            <a:pPr fontAlgn="base">
              <a:spcBef>
                <a:spcPts val="200"/>
              </a:spcBef>
              <a:spcAft>
                <a:spcPct val="0"/>
              </a:spcAft>
              <a:buClr>
                <a:srgbClr val="F0AB00"/>
              </a:buClr>
              <a:buSzPct val="80000"/>
            </a:pPr>
            <a:r>
              <a:rPr lang="en-US" sz="1200">
                <a:solidFill>
                  <a:schemeClr val="tx2"/>
                </a:solidFill>
                <a:latin typeface="+mn-lt"/>
              </a:rPr>
              <a:t>Program Content Marketing Director</a:t>
            </a:r>
          </a:p>
        </p:txBody>
      </p:sp>
      <p:sp>
        <p:nvSpPr>
          <p:cNvPr id="16" name="TextBox 15">
            <a:extLst>
              <a:ext uri="{FF2B5EF4-FFF2-40B4-BE49-F238E27FC236}">
                <a16:creationId xmlns:a16="http://schemas.microsoft.com/office/drawing/2014/main" xmlns="" id="{D7B507A2-B125-0D4A-B1B3-DE093DC2F52D}"/>
              </a:ext>
            </a:extLst>
          </p:cNvPr>
          <p:cNvSpPr txBox="1"/>
          <p:nvPr/>
        </p:nvSpPr>
        <p:spPr>
          <a:xfrm>
            <a:off x="1369057" y="5675407"/>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a:solidFill>
                  <a:schemeClr val="accent1"/>
                </a:solidFill>
                <a:latin typeface="+mn-lt"/>
              </a:rPr>
              <a:t>Stephanie </a:t>
            </a:r>
            <a:r>
              <a:rPr lang="en-US" sz="1200" b="1" err="1">
                <a:solidFill>
                  <a:schemeClr val="accent1"/>
                </a:solidFill>
                <a:latin typeface="+mn-lt"/>
              </a:rPr>
              <a:t>Kolp</a:t>
            </a:r>
            <a:endParaRPr lang="en-US" sz="1200" b="1">
              <a:solidFill>
                <a:schemeClr val="accent1"/>
              </a:solidFill>
              <a:latin typeface="+mn-lt"/>
            </a:endParaRPr>
          </a:p>
          <a:p>
            <a:pPr fontAlgn="base">
              <a:spcBef>
                <a:spcPts val="200"/>
              </a:spcBef>
              <a:spcAft>
                <a:spcPct val="0"/>
              </a:spcAft>
              <a:buClr>
                <a:srgbClr val="F0AB00"/>
              </a:buClr>
              <a:buSzPct val="80000"/>
            </a:pPr>
            <a:r>
              <a:rPr lang="en-US" sz="1200">
                <a:solidFill>
                  <a:schemeClr val="tx2"/>
                </a:solidFill>
                <a:latin typeface="+mn-lt"/>
              </a:rPr>
              <a:t>Account Based Marketing </a:t>
            </a:r>
            <a:br>
              <a:rPr lang="en-US" sz="1200">
                <a:solidFill>
                  <a:schemeClr val="tx2"/>
                </a:solidFill>
                <a:latin typeface="+mn-lt"/>
              </a:rPr>
            </a:br>
            <a:r>
              <a:rPr lang="en-US" sz="1200">
                <a:solidFill>
                  <a:schemeClr val="tx2"/>
                </a:solidFill>
                <a:latin typeface="+mn-lt"/>
              </a:rPr>
              <a:t>Senior Manager</a:t>
            </a:r>
          </a:p>
        </p:txBody>
      </p:sp>
      <p:sp>
        <p:nvSpPr>
          <p:cNvPr id="17" name="TextBox 16">
            <a:extLst>
              <a:ext uri="{FF2B5EF4-FFF2-40B4-BE49-F238E27FC236}">
                <a16:creationId xmlns:a16="http://schemas.microsoft.com/office/drawing/2014/main" xmlns="" id="{9AE8CA93-5D94-074D-948A-7B5B2BFDF7FC}"/>
              </a:ext>
            </a:extLst>
          </p:cNvPr>
          <p:cNvSpPr txBox="1"/>
          <p:nvPr/>
        </p:nvSpPr>
        <p:spPr>
          <a:xfrm>
            <a:off x="6317500" y="5627227"/>
            <a:ext cx="2268504" cy="579646"/>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a:solidFill>
                  <a:schemeClr val="accent1"/>
                </a:solidFill>
                <a:latin typeface="+mn-lt"/>
              </a:rPr>
              <a:t>Dawn Mathern</a:t>
            </a:r>
          </a:p>
          <a:p>
            <a:pPr fontAlgn="base">
              <a:spcBef>
                <a:spcPts val="200"/>
              </a:spcBef>
              <a:spcAft>
                <a:spcPct val="0"/>
              </a:spcAft>
              <a:buClr>
                <a:srgbClr val="F0AB00"/>
              </a:buClr>
              <a:buSzPct val="80000"/>
            </a:pPr>
            <a:r>
              <a:rPr lang="en-US" sz="1200">
                <a:solidFill>
                  <a:schemeClr val="tx2"/>
                </a:solidFill>
                <a:latin typeface="+mn-lt"/>
              </a:rPr>
              <a:t>GCO AE Engagement </a:t>
            </a:r>
            <a:br>
              <a:rPr lang="en-US" sz="1200">
                <a:solidFill>
                  <a:schemeClr val="tx2"/>
                </a:solidFill>
                <a:latin typeface="+mn-lt"/>
              </a:rPr>
            </a:br>
            <a:r>
              <a:rPr lang="en-US" sz="1200">
                <a:solidFill>
                  <a:schemeClr val="tx2"/>
                </a:solidFill>
                <a:latin typeface="+mn-lt"/>
              </a:rPr>
              <a:t>Senior Manager</a:t>
            </a:r>
          </a:p>
        </p:txBody>
      </p:sp>
      <p:sp>
        <p:nvSpPr>
          <p:cNvPr id="18" name="TextBox 17">
            <a:extLst>
              <a:ext uri="{FF2B5EF4-FFF2-40B4-BE49-F238E27FC236}">
                <a16:creationId xmlns:a16="http://schemas.microsoft.com/office/drawing/2014/main" xmlns="" id="{0D8A43D0-8F48-1145-94FE-219C95222A48}"/>
              </a:ext>
            </a:extLst>
          </p:cNvPr>
          <p:cNvSpPr txBox="1"/>
          <p:nvPr/>
        </p:nvSpPr>
        <p:spPr>
          <a:xfrm>
            <a:off x="3961693" y="3155545"/>
            <a:ext cx="2268504" cy="605294"/>
          </a:xfrm>
          <a:prstGeom prst="rect">
            <a:avLst/>
          </a:prstGeom>
          <a:noFill/>
        </p:spPr>
        <p:txBody>
          <a:bodyPr wrap="square" lIns="0" tIns="0" rIns="0" bIns="0" rtlCol="0">
            <a:spAutoFit/>
          </a:bodyPr>
          <a:lstStyle/>
          <a:p>
            <a:pPr fontAlgn="base">
              <a:spcBef>
                <a:spcPts val="200"/>
              </a:spcBef>
              <a:spcAft>
                <a:spcPct val="0"/>
              </a:spcAft>
              <a:buClr>
                <a:srgbClr val="F0AB00"/>
              </a:buClr>
              <a:buSzPct val="80000"/>
            </a:pPr>
            <a:r>
              <a:rPr lang="en-US" sz="1200" b="1">
                <a:solidFill>
                  <a:schemeClr val="accent1"/>
                </a:solidFill>
                <a:latin typeface="+mn-lt"/>
              </a:rPr>
              <a:t>Alicia Burroughs</a:t>
            </a:r>
          </a:p>
          <a:p>
            <a:pPr fontAlgn="base">
              <a:spcBef>
                <a:spcPts val="200"/>
              </a:spcBef>
              <a:spcAft>
                <a:spcPct val="0"/>
              </a:spcAft>
              <a:buClr>
                <a:srgbClr val="F0AB00"/>
              </a:buClr>
              <a:buSzPct val="80000"/>
            </a:pPr>
            <a:r>
              <a:rPr lang="en-US" sz="1200">
                <a:solidFill>
                  <a:schemeClr val="tx2"/>
                </a:solidFill>
                <a:latin typeface="+mn-lt"/>
              </a:rPr>
              <a:t>TAP  Program Lead </a:t>
            </a:r>
          </a:p>
          <a:p>
            <a:pPr fontAlgn="base">
              <a:spcBef>
                <a:spcPts val="200"/>
              </a:spcBef>
              <a:spcAft>
                <a:spcPct val="0"/>
              </a:spcAft>
              <a:buClr>
                <a:srgbClr val="F0AB00"/>
              </a:buClr>
              <a:buSzPct val="80000"/>
            </a:pPr>
            <a:r>
              <a:rPr lang="en-US" sz="1200">
                <a:solidFill>
                  <a:schemeClr val="tx2"/>
                </a:solidFill>
                <a:latin typeface="+mn-lt"/>
              </a:rPr>
              <a:t>Senior Manager</a:t>
            </a:r>
          </a:p>
        </p:txBody>
      </p:sp>
      <p:sp>
        <p:nvSpPr>
          <p:cNvPr id="19" name="Text Placeholder 4">
            <a:extLst>
              <a:ext uri="{FF2B5EF4-FFF2-40B4-BE49-F238E27FC236}">
                <a16:creationId xmlns:a16="http://schemas.microsoft.com/office/drawing/2014/main" xmlns="" id="{DA5E4285-EC98-405F-8AAD-627C020DC1BC}"/>
              </a:ext>
            </a:extLst>
          </p:cNvPr>
          <p:cNvSpPr txBox="1">
            <a:spLocks/>
          </p:cNvSpPr>
          <p:nvPr/>
        </p:nvSpPr>
        <p:spPr>
          <a:xfrm>
            <a:off x="8488396" y="4323178"/>
            <a:ext cx="1900604" cy="2137772"/>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200" b="1">
                <a:solidFill>
                  <a:schemeClr val="accent1"/>
                </a:solidFill>
              </a:rPr>
              <a:t>Amelia Lee</a:t>
            </a:r>
            <a:br>
              <a:rPr lang="en-US" sz="1200" b="1">
                <a:solidFill>
                  <a:schemeClr val="accent1"/>
                </a:solidFill>
              </a:rPr>
            </a:br>
            <a:r>
              <a:rPr lang="en-US" sz="1200"/>
              <a:t>APAC Marketing, ABM</a:t>
            </a:r>
          </a:p>
        </p:txBody>
      </p:sp>
      <p:sp>
        <p:nvSpPr>
          <p:cNvPr id="23" name="Rectangle 22">
            <a:extLst>
              <a:ext uri="{FF2B5EF4-FFF2-40B4-BE49-F238E27FC236}">
                <a16:creationId xmlns:a16="http://schemas.microsoft.com/office/drawing/2014/main" xmlns="" id="{2608595E-A6D4-48C6-ACF4-FEBC95CBC692}"/>
              </a:ext>
            </a:extLst>
          </p:cNvPr>
          <p:cNvSpPr/>
          <p:nvPr/>
        </p:nvSpPr>
        <p:spPr>
          <a:xfrm>
            <a:off x="8581735" y="2691625"/>
            <a:ext cx="1389896" cy="1450056"/>
          </a:xfrm>
          <a:prstGeom prst="rect">
            <a:avLst/>
          </a:prstGeom>
          <a:blipFill>
            <a:blip r:embed="rId12">
              <a:extLst>
                <a:ext uri="{28A0092B-C50C-407E-A947-70E740481C1C}">
                  <a14:useLocalDpi xmlns:a14="http://schemas.microsoft.com/office/drawing/2010/main" val="0"/>
                </a:ext>
              </a:extLst>
            </a:blip>
            <a:srcRect/>
            <a:stretch>
              <a:fillRect l="-6716" t="-28000" r="-7292" b="-28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4006468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xmlns="" id="{8BCB44F6-5930-474E-AD5E-EAE7D451AC5C}"/>
              </a:ext>
            </a:extLst>
          </p:cNvPr>
          <p:cNvPicPr>
            <a:picLocks noChangeAspect="1"/>
          </p:cNvPicPr>
          <p:nvPr/>
        </p:nvPicPr>
        <p:blipFill>
          <a:blip r:embed="rId3">
            <a:alphaModFix amt="85000"/>
          </a:blip>
          <a:stretch>
            <a:fillRect/>
          </a:stretch>
        </p:blipFill>
        <p:spPr>
          <a:xfrm>
            <a:off x="0" y="4051835"/>
            <a:ext cx="12195175" cy="2807431"/>
          </a:xfrm>
          <a:prstGeom prst="rect">
            <a:avLst/>
          </a:prstGeom>
        </p:spPr>
      </p:pic>
      <p:sp>
        <p:nvSpPr>
          <p:cNvPr id="31745" name="Title 7"/>
          <p:cNvSpPr>
            <a:spLocks noGrp="1"/>
          </p:cNvSpPr>
          <p:nvPr>
            <p:ph type="title"/>
          </p:nvPr>
        </p:nvSpPr>
        <p:spPr/>
        <p:txBody>
          <a:bodyPr/>
          <a:lstStyle/>
          <a:p>
            <a:r>
              <a:rPr lang="en-US"/>
              <a:t>STEP 1 | </a:t>
            </a:r>
            <a:r>
              <a:rPr lang="en-US">
                <a:solidFill>
                  <a:schemeClr val="accent1"/>
                </a:solidFill>
              </a:rPr>
              <a:t>Account Selection – a critical step  </a:t>
            </a:r>
            <a:endParaRPr lang="en-US">
              <a:latin typeface="Adelle-Bold" charset="0"/>
            </a:endParaRPr>
          </a:p>
        </p:txBody>
      </p:sp>
      <p:grpSp>
        <p:nvGrpSpPr>
          <p:cNvPr id="5" name="Group 4">
            <a:extLst>
              <a:ext uri="{FF2B5EF4-FFF2-40B4-BE49-F238E27FC236}">
                <a16:creationId xmlns:a16="http://schemas.microsoft.com/office/drawing/2014/main" xmlns="" id="{39CE21ED-A03C-46C3-A508-2CA7DC2F6339}"/>
              </a:ext>
            </a:extLst>
          </p:cNvPr>
          <p:cNvGrpSpPr/>
          <p:nvPr/>
        </p:nvGrpSpPr>
        <p:grpSpPr>
          <a:xfrm>
            <a:off x="3886328" y="1730625"/>
            <a:ext cx="8237158" cy="3884429"/>
            <a:chOff x="1140522" y="1459731"/>
            <a:chExt cx="10272600" cy="4780884"/>
          </a:xfrm>
        </p:grpSpPr>
        <p:sp>
          <p:nvSpPr>
            <p:cNvPr id="6" name="Freeform 5"/>
            <p:cNvSpPr/>
            <p:nvPr/>
          </p:nvSpPr>
          <p:spPr>
            <a:xfrm>
              <a:off x="1140522" y="1459731"/>
              <a:ext cx="2411429" cy="4780884"/>
            </a:xfrm>
            <a:custGeom>
              <a:avLst/>
              <a:gdLst>
                <a:gd name="connsiteX0" fmla="*/ 0 w 1808572"/>
                <a:gd name="connsiteY0" fmla="*/ 180857 h 3585663"/>
                <a:gd name="connsiteX1" fmla="*/ 180857 w 1808572"/>
                <a:gd name="connsiteY1" fmla="*/ 0 h 3585663"/>
                <a:gd name="connsiteX2" fmla="*/ 1627715 w 1808572"/>
                <a:gd name="connsiteY2" fmla="*/ 0 h 3585663"/>
                <a:gd name="connsiteX3" fmla="*/ 1808572 w 1808572"/>
                <a:gd name="connsiteY3" fmla="*/ 180857 h 3585663"/>
                <a:gd name="connsiteX4" fmla="*/ 1808572 w 1808572"/>
                <a:gd name="connsiteY4" fmla="*/ 3404806 h 3585663"/>
                <a:gd name="connsiteX5" fmla="*/ 1627715 w 1808572"/>
                <a:gd name="connsiteY5" fmla="*/ 3585663 h 3585663"/>
                <a:gd name="connsiteX6" fmla="*/ 180857 w 1808572"/>
                <a:gd name="connsiteY6" fmla="*/ 3585663 h 3585663"/>
                <a:gd name="connsiteX7" fmla="*/ 0 w 1808572"/>
                <a:gd name="connsiteY7" fmla="*/ 3404806 h 3585663"/>
                <a:gd name="connsiteX8" fmla="*/ 0 w 1808572"/>
                <a:gd name="connsiteY8" fmla="*/ 180857 h 358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572" h="3585663">
                  <a:moveTo>
                    <a:pt x="0" y="180857"/>
                  </a:moveTo>
                  <a:cubicBezTo>
                    <a:pt x="0" y="80972"/>
                    <a:pt x="80972" y="0"/>
                    <a:pt x="180857" y="0"/>
                  </a:cubicBezTo>
                  <a:lnTo>
                    <a:pt x="1627715" y="0"/>
                  </a:lnTo>
                  <a:cubicBezTo>
                    <a:pt x="1727600" y="0"/>
                    <a:pt x="1808572" y="80972"/>
                    <a:pt x="1808572" y="180857"/>
                  </a:cubicBezTo>
                  <a:lnTo>
                    <a:pt x="1808572" y="3404806"/>
                  </a:lnTo>
                  <a:cubicBezTo>
                    <a:pt x="1808572" y="3504691"/>
                    <a:pt x="1727600" y="3585663"/>
                    <a:pt x="1627715" y="3585663"/>
                  </a:cubicBezTo>
                  <a:lnTo>
                    <a:pt x="180857" y="3585663"/>
                  </a:lnTo>
                  <a:cubicBezTo>
                    <a:pt x="80972" y="3585663"/>
                    <a:pt x="0" y="3504691"/>
                    <a:pt x="0" y="3404806"/>
                  </a:cubicBezTo>
                  <a:lnTo>
                    <a:pt x="0" y="180857"/>
                  </a:lnTo>
                  <a:close/>
                </a:path>
              </a:pathLst>
            </a:custGeom>
            <a:solidFill>
              <a:schemeClr val="accent3"/>
            </a:solidFill>
            <a:ln w="6350"/>
          </p:spPr>
          <p:style>
            <a:lnRef idx="2">
              <a:schemeClr val="dk1">
                <a:shade val="50000"/>
              </a:schemeClr>
            </a:lnRef>
            <a:fillRef idx="1">
              <a:schemeClr val="dk1"/>
            </a:fillRef>
            <a:effectRef idx="0">
              <a:schemeClr val="dk1"/>
            </a:effectRef>
            <a:fontRef idx="minor">
              <a:schemeClr val="lt1"/>
            </a:fontRef>
          </p:style>
          <p:txBody>
            <a:bodyPr spcFirstLastPara="0" vert="horz" wrap="square" lIns="132757" tIns="2045111" rIns="132757" bIns="1088935" numCol="1" spcCol="1270" anchor="ctr" anchorCtr="0">
              <a:noAutofit/>
            </a:bodyPr>
            <a:lstStyle/>
            <a:p>
              <a:pPr algn="ctr" defTabSz="829713">
                <a:lnSpc>
                  <a:spcPct val="90000"/>
                </a:lnSpc>
                <a:spcBef>
                  <a:spcPct val="0"/>
                </a:spcBef>
                <a:spcAft>
                  <a:spcPct val="35000"/>
                </a:spcAft>
              </a:pPr>
              <a:endParaRPr lang="en-US" sz="1400"/>
            </a:p>
            <a:p>
              <a:pPr algn="ctr" defTabSz="829713">
                <a:lnSpc>
                  <a:spcPct val="90000"/>
                </a:lnSpc>
                <a:spcBef>
                  <a:spcPct val="0"/>
                </a:spcBef>
                <a:spcAft>
                  <a:spcPct val="35000"/>
                </a:spcAft>
              </a:pPr>
              <a:endParaRPr lang="en-US" sz="1400"/>
            </a:p>
          </p:txBody>
        </p:sp>
        <p:sp>
          <p:nvSpPr>
            <p:cNvPr id="11" name="Freeform 10"/>
            <p:cNvSpPr/>
            <p:nvPr/>
          </p:nvSpPr>
          <p:spPr>
            <a:xfrm>
              <a:off x="3624295" y="1459731"/>
              <a:ext cx="2411429" cy="4780884"/>
            </a:xfrm>
            <a:custGeom>
              <a:avLst/>
              <a:gdLst>
                <a:gd name="connsiteX0" fmla="*/ 0 w 1808572"/>
                <a:gd name="connsiteY0" fmla="*/ 180857 h 3585663"/>
                <a:gd name="connsiteX1" fmla="*/ 180857 w 1808572"/>
                <a:gd name="connsiteY1" fmla="*/ 0 h 3585663"/>
                <a:gd name="connsiteX2" fmla="*/ 1627715 w 1808572"/>
                <a:gd name="connsiteY2" fmla="*/ 0 h 3585663"/>
                <a:gd name="connsiteX3" fmla="*/ 1808572 w 1808572"/>
                <a:gd name="connsiteY3" fmla="*/ 180857 h 3585663"/>
                <a:gd name="connsiteX4" fmla="*/ 1808572 w 1808572"/>
                <a:gd name="connsiteY4" fmla="*/ 3404806 h 3585663"/>
                <a:gd name="connsiteX5" fmla="*/ 1627715 w 1808572"/>
                <a:gd name="connsiteY5" fmla="*/ 3585663 h 3585663"/>
                <a:gd name="connsiteX6" fmla="*/ 180857 w 1808572"/>
                <a:gd name="connsiteY6" fmla="*/ 3585663 h 3585663"/>
                <a:gd name="connsiteX7" fmla="*/ 0 w 1808572"/>
                <a:gd name="connsiteY7" fmla="*/ 3404806 h 3585663"/>
                <a:gd name="connsiteX8" fmla="*/ 0 w 1808572"/>
                <a:gd name="connsiteY8" fmla="*/ 180857 h 358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572" h="3585663">
                  <a:moveTo>
                    <a:pt x="0" y="180857"/>
                  </a:moveTo>
                  <a:cubicBezTo>
                    <a:pt x="0" y="80972"/>
                    <a:pt x="80972" y="0"/>
                    <a:pt x="180857" y="0"/>
                  </a:cubicBezTo>
                  <a:lnTo>
                    <a:pt x="1627715" y="0"/>
                  </a:lnTo>
                  <a:cubicBezTo>
                    <a:pt x="1727600" y="0"/>
                    <a:pt x="1808572" y="80972"/>
                    <a:pt x="1808572" y="180857"/>
                  </a:cubicBezTo>
                  <a:lnTo>
                    <a:pt x="1808572" y="3404806"/>
                  </a:lnTo>
                  <a:cubicBezTo>
                    <a:pt x="1808572" y="3504691"/>
                    <a:pt x="1727600" y="3585663"/>
                    <a:pt x="1627715" y="3585663"/>
                  </a:cubicBezTo>
                  <a:lnTo>
                    <a:pt x="180857" y="3585663"/>
                  </a:lnTo>
                  <a:cubicBezTo>
                    <a:pt x="80972" y="3585663"/>
                    <a:pt x="0" y="3504691"/>
                    <a:pt x="0" y="3404806"/>
                  </a:cubicBezTo>
                  <a:lnTo>
                    <a:pt x="0" y="180857"/>
                  </a:lnTo>
                  <a:close/>
                </a:path>
              </a:pathLst>
            </a:custGeom>
            <a:ln w="6350"/>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132757" tIns="2045111" rIns="132757" bIns="1088935" numCol="1" spcCol="1270" anchor="ctr" anchorCtr="0">
              <a:noAutofit/>
            </a:bodyPr>
            <a:lstStyle/>
            <a:p>
              <a:pPr algn="ctr" defTabSz="829713">
                <a:lnSpc>
                  <a:spcPct val="90000"/>
                </a:lnSpc>
                <a:spcBef>
                  <a:spcPct val="0"/>
                </a:spcBef>
                <a:spcAft>
                  <a:spcPct val="35000"/>
                </a:spcAft>
              </a:pPr>
              <a:endParaRPr lang="en-US" sz="1400"/>
            </a:p>
          </p:txBody>
        </p:sp>
        <p:sp>
          <p:nvSpPr>
            <p:cNvPr id="13" name="Freeform 12"/>
            <p:cNvSpPr/>
            <p:nvPr/>
          </p:nvSpPr>
          <p:spPr>
            <a:xfrm>
              <a:off x="6108069" y="1459731"/>
              <a:ext cx="2411429" cy="4780884"/>
            </a:xfrm>
            <a:custGeom>
              <a:avLst/>
              <a:gdLst>
                <a:gd name="connsiteX0" fmla="*/ 0 w 1808572"/>
                <a:gd name="connsiteY0" fmla="*/ 180857 h 3585663"/>
                <a:gd name="connsiteX1" fmla="*/ 180857 w 1808572"/>
                <a:gd name="connsiteY1" fmla="*/ 0 h 3585663"/>
                <a:gd name="connsiteX2" fmla="*/ 1627715 w 1808572"/>
                <a:gd name="connsiteY2" fmla="*/ 0 h 3585663"/>
                <a:gd name="connsiteX3" fmla="*/ 1808572 w 1808572"/>
                <a:gd name="connsiteY3" fmla="*/ 180857 h 3585663"/>
                <a:gd name="connsiteX4" fmla="*/ 1808572 w 1808572"/>
                <a:gd name="connsiteY4" fmla="*/ 3404806 h 3585663"/>
                <a:gd name="connsiteX5" fmla="*/ 1627715 w 1808572"/>
                <a:gd name="connsiteY5" fmla="*/ 3585663 h 3585663"/>
                <a:gd name="connsiteX6" fmla="*/ 180857 w 1808572"/>
                <a:gd name="connsiteY6" fmla="*/ 3585663 h 3585663"/>
                <a:gd name="connsiteX7" fmla="*/ 0 w 1808572"/>
                <a:gd name="connsiteY7" fmla="*/ 3404806 h 3585663"/>
                <a:gd name="connsiteX8" fmla="*/ 0 w 1808572"/>
                <a:gd name="connsiteY8" fmla="*/ 180857 h 358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572" h="3585663">
                  <a:moveTo>
                    <a:pt x="0" y="180857"/>
                  </a:moveTo>
                  <a:cubicBezTo>
                    <a:pt x="0" y="80972"/>
                    <a:pt x="80972" y="0"/>
                    <a:pt x="180857" y="0"/>
                  </a:cubicBezTo>
                  <a:lnTo>
                    <a:pt x="1627715" y="0"/>
                  </a:lnTo>
                  <a:cubicBezTo>
                    <a:pt x="1727600" y="0"/>
                    <a:pt x="1808572" y="80972"/>
                    <a:pt x="1808572" y="180857"/>
                  </a:cubicBezTo>
                  <a:lnTo>
                    <a:pt x="1808572" y="3404806"/>
                  </a:lnTo>
                  <a:cubicBezTo>
                    <a:pt x="1808572" y="3504691"/>
                    <a:pt x="1727600" y="3585663"/>
                    <a:pt x="1627715" y="3585663"/>
                  </a:cubicBezTo>
                  <a:lnTo>
                    <a:pt x="180857" y="3585663"/>
                  </a:lnTo>
                  <a:cubicBezTo>
                    <a:pt x="80972" y="3585663"/>
                    <a:pt x="0" y="3504691"/>
                    <a:pt x="0" y="3404806"/>
                  </a:cubicBezTo>
                  <a:lnTo>
                    <a:pt x="0" y="180857"/>
                  </a:lnTo>
                  <a:close/>
                </a:path>
              </a:pathLst>
            </a:custGeom>
            <a:ln w="6350"/>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80171" tIns="2092524" rIns="180171" bIns="1136348" numCol="1" spcCol="1270" anchor="ctr" anchorCtr="0">
              <a:noAutofit/>
            </a:bodyPr>
            <a:lstStyle/>
            <a:p>
              <a:pPr algn="ctr" defTabSz="1126039">
                <a:lnSpc>
                  <a:spcPct val="90000"/>
                </a:lnSpc>
                <a:spcBef>
                  <a:spcPct val="0"/>
                </a:spcBef>
                <a:spcAft>
                  <a:spcPct val="35000"/>
                </a:spcAft>
              </a:pPr>
              <a:endParaRPr lang="en-US" sz="1400"/>
            </a:p>
            <a:p>
              <a:pPr algn="ctr" defTabSz="1126039">
                <a:lnSpc>
                  <a:spcPct val="90000"/>
                </a:lnSpc>
                <a:spcBef>
                  <a:spcPct val="0"/>
                </a:spcBef>
                <a:spcAft>
                  <a:spcPct val="35000"/>
                </a:spcAft>
              </a:pPr>
              <a:endParaRPr lang="en-US" sz="1400"/>
            </a:p>
            <a:p>
              <a:pPr algn="ctr" defTabSz="1126039">
                <a:lnSpc>
                  <a:spcPct val="90000"/>
                </a:lnSpc>
                <a:spcBef>
                  <a:spcPct val="0"/>
                </a:spcBef>
                <a:spcAft>
                  <a:spcPct val="35000"/>
                </a:spcAft>
              </a:pPr>
              <a:endParaRPr lang="en-US" sz="1400"/>
            </a:p>
            <a:p>
              <a:pPr marL="380990" indent="-380990" defTabSz="1126039">
                <a:spcBef>
                  <a:spcPct val="0"/>
                </a:spcBef>
                <a:spcAft>
                  <a:spcPct val="35000"/>
                </a:spcAft>
                <a:buFont typeface="Arial" charset="0"/>
                <a:buChar char="•"/>
              </a:pPr>
              <a:endParaRPr lang="en-US" sz="1400"/>
            </a:p>
          </p:txBody>
        </p:sp>
        <p:sp>
          <p:nvSpPr>
            <p:cNvPr id="15" name="Freeform 14"/>
            <p:cNvSpPr/>
            <p:nvPr/>
          </p:nvSpPr>
          <p:spPr>
            <a:xfrm>
              <a:off x="8591841" y="1459731"/>
              <a:ext cx="2411429" cy="4780884"/>
            </a:xfrm>
            <a:custGeom>
              <a:avLst/>
              <a:gdLst>
                <a:gd name="connsiteX0" fmla="*/ 0 w 1808572"/>
                <a:gd name="connsiteY0" fmla="*/ 180857 h 3585663"/>
                <a:gd name="connsiteX1" fmla="*/ 180857 w 1808572"/>
                <a:gd name="connsiteY1" fmla="*/ 0 h 3585663"/>
                <a:gd name="connsiteX2" fmla="*/ 1627715 w 1808572"/>
                <a:gd name="connsiteY2" fmla="*/ 0 h 3585663"/>
                <a:gd name="connsiteX3" fmla="*/ 1808572 w 1808572"/>
                <a:gd name="connsiteY3" fmla="*/ 180857 h 3585663"/>
                <a:gd name="connsiteX4" fmla="*/ 1808572 w 1808572"/>
                <a:gd name="connsiteY4" fmla="*/ 3404806 h 3585663"/>
                <a:gd name="connsiteX5" fmla="*/ 1627715 w 1808572"/>
                <a:gd name="connsiteY5" fmla="*/ 3585663 h 3585663"/>
                <a:gd name="connsiteX6" fmla="*/ 180857 w 1808572"/>
                <a:gd name="connsiteY6" fmla="*/ 3585663 h 3585663"/>
                <a:gd name="connsiteX7" fmla="*/ 0 w 1808572"/>
                <a:gd name="connsiteY7" fmla="*/ 3404806 h 3585663"/>
                <a:gd name="connsiteX8" fmla="*/ 0 w 1808572"/>
                <a:gd name="connsiteY8" fmla="*/ 180857 h 358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8572" h="3585663">
                  <a:moveTo>
                    <a:pt x="0" y="180857"/>
                  </a:moveTo>
                  <a:cubicBezTo>
                    <a:pt x="0" y="80972"/>
                    <a:pt x="80972" y="0"/>
                    <a:pt x="180857" y="0"/>
                  </a:cubicBezTo>
                  <a:lnTo>
                    <a:pt x="1627715" y="0"/>
                  </a:lnTo>
                  <a:cubicBezTo>
                    <a:pt x="1727600" y="0"/>
                    <a:pt x="1808572" y="80972"/>
                    <a:pt x="1808572" y="180857"/>
                  </a:cubicBezTo>
                  <a:lnTo>
                    <a:pt x="1808572" y="3404806"/>
                  </a:lnTo>
                  <a:cubicBezTo>
                    <a:pt x="1808572" y="3504691"/>
                    <a:pt x="1727600" y="3585663"/>
                    <a:pt x="1627715" y="3585663"/>
                  </a:cubicBezTo>
                  <a:lnTo>
                    <a:pt x="180857" y="3585663"/>
                  </a:lnTo>
                  <a:cubicBezTo>
                    <a:pt x="80972" y="3585663"/>
                    <a:pt x="0" y="3504691"/>
                    <a:pt x="0" y="3404806"/>
                  </a:cubicBezTo>
                  <a:lnTo>
                    <a:pt x="0" y="180857"/>
                  </a:lnTo>
                  <a:close/>
                </a:path>
              </a:pathLst>
            </a:custGeom>
            <a:ln w="6350"/>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132757" tIns="2045111" rIns="132757" bIns="1088935" numCol="1" spcCol="1270" anchor="ctr" anchorCtr="0">
              <a:noAutofit/>
            </a:bodyPr>
            <a:lstStyle/>
            <a:p>
              <a:pPr algn="ctr" defTabSz="829713">
                <a:lnSpc>
                  <a:spcPct val="90000"/>
                </a:lnSpc>
                <a:spcBef>
                  <a:spcPct val="0"/>
                </a:spcBef>
                <a:spcAft>
                  <a:spcPct val="35000"/>
                </a:spcAft>
              </a:pPr>
              <a:endParaRPr lang="en-US" sz="1400"/>
            </a:p>
            <a:p>
              <a:pPr algn="ctr" defTabSz="829713">
                <a:lnSpc>
                  <a:spcPct val="90000"/>
                </a:lnSpc>
                <a:spcBef>
                  <a:spcPct val="0"/>
                </a:spcBef>
                <a:spcAft>
                  <a:spcPct val="35000"/>
                </a:spcAft>
              </a:pPr>
              <a:endParaRPr lang="en-US" sz="1400"/>
            </a:p>
            <a:p>
              <a:pPr defTabSz="829713">
                <a:lnSpc>
                  <a:spcPct val="90000"/>
                </a:lnSpc>
                <a:spcBef>
                  <a:spcPct val="0"/>
                </a:spcBef>
                <a:spcAft>
                  <a:spcPct val="35000"/>
                </a:spcAft>
              </a:pPr>
              <a:endParaRPr lang="en-US" sz="1400"/>
            </a:p>
          </p:txBody>
        </p:sp>
        <p:sp>
          <p:nvSpPr>
            <p:cNvPr id="4" name="TextBox 3"/>
            <p:cNvSpPr txBox="1"/>
            <p:nvPr/>
          </p:nvSpPr>
          <p:spPr>
            <a:xfrm>
              <a:off x="1430863" y="3380989"/>
              <a:ext cx="2117096" cy="416686"/>
            </a:xfrm>
            <a:prstGeom prst="rect">
              <a:avLst/>
            </a:prstGeom>
            <a:noFill/>
          </p:spPr>
          <p:txBody>
            <a:bodyPr wrap="square" rtlCol="0">
              <a:spAutoFit/>
            </a:bodyPr>
            <a:lstStyle/>
            <a:p>
              <a:pPr algn="ctr"/>
              <a:r>
                <a:rPr lang="en-US" sz="1600" b="1">
                  <a:solidFill>
                    <a:schemeClr val="bg1"/>
                  </a:solidFill>
                </a:rPr>
                <a:t>Opportunity</a:t>
              </a:r>
            </a:p>
          </p:txBody>
        </p:sp>
        <p:sp>
          <p:nvSpPr>
            <p:cNvPr id="7" name="TextBox 6"/>
            <p:cNvSpPr txBox="1"/>
            <p:nvPr/>
          </p:nvSpPr>
          <p:spPr>
            <a:xfrm>
              <a:off x="3849842" y="3380989"/>
              <a:ext cx="2117096" cy="416686"/>
            </a:xfrm>
            <a:prstGeom prst="rect">
              <a:avLst/>
            </a:prstGeom>
            <a:noFill/>
          </p:spPr>
          <p:txBody>
            <a:bodyPr wrap="square" rtlCol="0">
              <a:spAutoFit/>
            </a:bodyPr>
            <a:lstStyle/>
            <a:p>
              <a:pPr algn="ctr"/>
              <a:r>
                <a:rPr lang="en-US" sz="1600" b="1">
                  <a:solidFill>
                    <a:schemeClr val="bg1"/>
                  </a:solidFill>
                </a:rPr>
                <a:t>Achievability</a:t>
              </a:r>
            </a:p>
          </p:txBody>
        </p:sp>
        <p:sp>
          <p:nvSpPr>
            <p:cNvPr id="8" name="TextBox 7"/>
            <p:cNvSpPr txBox="1"/>
            <p:nvPr/>
          </p:nvSpPr>
          <p:spPr>
            <a:xfrm>
              <a:off x="6191040" y="3380989"/>
              <a:ext cx="2117096" cy="416686"/>
            </a:xfrm>
            <a:prstGeom prst="rect">
              <a:avLst/>
            </a:prstGeom>
            <a:noFill/>
          </p:spPr>
          <p:txBody>
            <a:bodyPr wrap="square" rtlCol="0">
              <a:spAutoFit/>
            </a:bodyPr>
            <a:lstStyle/>
            <a:p>
              <a:pPr algn="ctr"/>
              <a:r>
                <a:rPr lang="en-US" sz="1600" b="1">
                  <a:solidFill>
                    <a:schemeClr val="bg1"/>
                  </a:solidFill>
                </a:rPr>
                <a:t>Cooperation</a:t>
              </a:r>
            </a:p>
          </p:txBody>
        </p:sp>
        <p:sp>
          <p:nvSpPr>
            <p:cNvPr id="9" name="TextBox 8"/>
            <p:cNvSpPr txBox="1"/>
            <p:nvPr/>
          </p:nvSpPr>
          <p:spPr>
            <a:xfrm>
              <a:off x="8756345" y="3380987"/>
              <a:ext cx="2117096" cy="416686"/>
            </a:xfrm>
            <a:prstGeom prst="rect">
              <a:avLst/>
            </a:prstGeom>
            <a:noFill/>
          </p:spPr>
          <p:txBody>
            <a:bodyPr wrap="square" rtlCol="0">
              <a:spAutoFit/>
            </a:bodyPr>
            <a:lstStyle/>
            <a:p>
              <a:pPr algn="ctr"/>
              <a:r>
                <a:rPr lang="en-US" sz="1600" b="1">
                  <a:solidFill>
                    <a:schemeClr val="bg1"/>
                  </a:solidFill>
                </a:rPr>
                <a:t>Other</a:t>
              </a:r>
            </a:p>
          </p:txBody>
        </p:sp>
        <p:pic>
          <p:nvPicPr>
            <p:cNvPr id="22" name="Picture 21"/>
            <p:cNvPicPr>
              <a:picLocks noChangeAspect="1"/>
            </p:cNvPicPr>
            <p:nvPr/>
          </p:nvPicPr>
          <p:blipFill>
            <a:blip r:embed="rId4"/>
            <a:stretch>
              <a:fillRect/>
            </a:stretch>
          </p:blipFill>
          <p:spPr>
            <a:xfrm>
              <a:off x="9138572" y="1822398"/>
              <a:ext cx="1352639" cy="1352639"/>
            </a:xfrm>
            <a:prstGeom prst="rect">
              <a:avLst/>
            </a:prstGeom>
          </p:spPr>
        </p:pic>
        <p:pic>
          <p:nvPicPr>
            <p:cNvPr id="23" name="Picture 22"/>
            <p:cNvPicPr>
              <a:picLocks noChangeAspect="1"/>
            </p:cNvPicPr>
            <p:nvPr/>
          </p:nvPicPr>
          <p:blipFill>
            <a:blip r:embed="rId5"/>
            <a:stretch>
              <a:fillRect/>
            </a:stretch>
          </p:blipFill>
          <p:spPr>
            <a:xfrm>
              <a:off x="1620557" y="1822398"/>
              <a:ext cx="1327321" cy="1327321"/>
            </a:xfrm>
            <a:prstGeom prst="rect">
              <a:avLst/>
            </a:prstGeom>
          </p:spPr>
        </p:pic>
        <p:pic>
          <p:nvPicPr>
            <p:cNvPr id="24" name="Picture 23"/>
            <p:cNvPicPr>
              <a:picLocks noChangeAspect="1"/>
            </p:cNvPicPr>
            <p:nvPr/>
          </p:nvPicPr>
          <p:blipFill>
            <a:blip r:embed="rId6"/>
            <a:stretch>
              <a:fillRect/>
            </a:stretch>
          </p:blipFill>
          <p:spPr>
            <a:xfrm>
              <a:off x="6543883" y="1721966"/>
              <a:ext cx="1617277" cy="1427753"/>
            </a:xfrm>
            <a:prstGeom prst="rect">
              <a:avLst/>
            </a:prstGeom>
          </p:spPr>
        </p:pic>
        <p:pic>
          <p:nvPicPr>
            <p:cNvPr id="25" name="Picture 24"/>
            <p:cNvPicPr>
              <a:picLocks noChangeAspect="1"/>
            </p:cNvPicPr>
            <p:nvPr/>
          </p:nvPicPr>
          <p:blipFill>
            <a:blip r:embed="rId7"/>
            <a:stretch>
              <a:fillRect/>
            </a:stretch>
          </p:blipFill>
          <p:spPr>
            <a:xfrm>
              <a:off x="4260888" y="1842718"/>
              <a:ext cx="1220849" cy="1220849"/>
            </a:xfrm>
            <a:prstGeom prst="rect">
              <a:avLst/>
            </a:prstGeom>
          </p:spPr>
        </p:pic>
        <p:sp>
          <p:nvSpPr>
            <p:cNvPr id="2" name="TextBox 1"/>
            <p:cNvSpPr txBox="1"/>
            <p:nvPr/>
          </p:nvSpPr>
          <p:spPr>
            <a:xfrm>
              <a:off x="1306769" y="4233878"/>
              <a:ext cx="2093471" cy="1174297"/>
            </a:xfrm>
            <a:prstGeom prst="rect">
              <a:avLst/>
            </a:prstGeom>
            <a:noFill/>
          </p:spPr>
          <p:txBody>
            <a:bodyPr wrap="none" rtlCol="0">
              <a:spAutoFit/>
            </a:bodyPr>
            <a:lstStyle/>
            <a:p>
              <a:pPr marL="158747" indent="-158747">
                <a:buFont typeface="Arial"/>
                <a:buChar char="•"/>
              </a:pPr>
              <a:r>
                <a:rPr lang="en-US" sz="1400">
                  <a:solidFill>
                    <a:schemeClr val="bg1"/>
                  </a:solidFill>
                </a:rPr>
                <a:t>Account size</a:t>
              </a:r>
            </a:p>
            <a:p>
              <a:pPr marL="158747" indent="-158747">
                <a:buFont typeface="Arial"/>
                <a:buChar char="•"/>
              </a:pPr>
              <a:r>
                <a:rPr lang="en-US" sz="1400">
                  <a:solidFill>
                    <a:schemeClr val="bg1"/>
                  </a:solidFill>
                </a:rPr>
                <a:t># Buying centers</a:t>
              </a:r>
            </a:p>
            <a:p>
              <a:pPr marL="158747" indent="-158747">
                <a:buFont typeface="Arial"/>
                <a:buChar char="•"/>
              </a:pPr>
              <a:r>
                <a:rPr lang="en-US" sz="1400">
                  <a:solidFill>
                    <a:schemeClr val="bg1"/>
                  </a:solidFill>
                </a:rPr>
                <a:t>Pipeline /stage</a:t>
              </a:r>
            </a:p>
            <a:p>
              <a:pPr marL="158747" indent="-158747">
                <a:buFont typeface="Arial"/>
                <a:buChar char="•"/>
              </a:pPr>
              <a:r>
                <a:rPr lang="en-US" sz="1400">
                  <a:solidFill>
                    <a:schemeClr val="bg1"/>
                  </a:solidFill>
                </a:rPr>
                <a:t>External factors</a:t>
              </a:r>
            </a:p>
          </p:txBody>
        </p:sp>
        <p:sp>
          <p:nvSpPr>
            <p:cNvPr id="18" name="TextBox 17"/>
            <p:cNvSpPr txBox="1"/>
            <p:nvPr/>
          </p:nvSpPr>
          <p:spPr>
            <a:xfrm>
              <a:off x="3679398" y="4233878"/>
              <a:ext cx="2403334" cy="1174297"/>
            </a:xfrm>
            <a:prstGeom prst="rect">
              <a:avLst/>
            </a:prstGeom>
            <a:noFill/>
          </p:spPr>
          <p:txBody>
            <a:bodyPr wrap="none" rtlCol="0">
              <a:spAutoFit/>
            </a:bodyPr>
            <a:lstStyle/>
            <a:p>
              <a:pPr marL="158747" indent="-158747">
                <a:buFont typeface="Arial"/>
                <a:buChar char="•"/>
              </a:pPr>
              <a:r>
                <a:rPr lang="en-US" sz="1400">
                  <a:solidFill>
                    <a:schemeClr val="bg1"/>
                  </a:solidFill>
                </a:rPr>
                <a:t>Known contacts</a:t>
              </a:r>
            </a:p>
            <a:p>
              <a:pPr marL="158747" indent="-158747">
                <a:buFont typeface="Arial"/>
                <a:buChar char="•"/>
              </a:pPr>
              <a:r>
                <a:rPr lang="en-US" sz="1400">
                  <a:solidFill>
                    <a:schemeClr val="bg1"/>
                  </a:solidFill>
                </a:rPr>
                <a:t>Current satisfaction</a:t>
              </a:r>
            </a:p>
            <a:p>
              <a:pPr marL="158747" indent="-158747">
                <a:buFont typeface="Arial"/>
                <a:buChar char="•"/>
              </a:pPr>
              <a:r>
                <a:rPr lang="en-US" sz="1400">
                  <a:solidFill>
                    <a:schemeClr val="bg1"/>
                  </a:solidFill>
                </a:rPr>
                <a:t>Competitive traction</a:t>
              </a:r>
            </a:p>
            <a:p>
              <a:pPr marL="158747" indent="-158747">
                <a:buFont typeface="Arial"/>
                <a:buChar char="•"/>
              </a:pPr>
              <a:r>
                <a:rPr lang="en-US" sz="1400">
                  <a:solidFill>
                    <a:schemeClr val="bg1"/>
                  </a:solidFill>
                </a:rPr>
                <a:t>Expertise/content</a:t>
              </a:r>
            </a:p>
          </p:txBody>
        </p:sp>
        <p:sp>
          <p:nvSpPr>
            <p:cNvPr id="19" name="TextBox 18"/>
            <p:cNvSpPr txBox="1"/>
            <p:nvPr/>
          </p:nvSpPr>
          <p:spPr>
            <a:xfrm>
              <a:off x="6104937" y="4233878"/>
              <a:ext cx="2450892" cy="1174297"/>
            </a:xfrm>
            <a:prstGeom prst="rect">
              <a:avLst/>
            </a:prstGeom>
            <a:noFill/>
          </p:spPr>
          <p:txBody>
            <a:bodyPr wrap="square" rtlCol="0">
              <a:spAutoFit/>
            </a:bodyPr>
            <a:lstStyle/>
            <a:p>
              <a:pPr marL="158747" indent="-158747">
                <a:buFont typeface="Arial"/>
                <a:buChar char="•"/>
              </a:pPr>
              <a:r>
                <a:rPr lang="en-US" sz="1400">
                  <a:solidFill>
                    <a:schemeClr val="bg1"/>
                  </a:solidFill>
                </a:rPr>
                <a:t>Account cooperation</a:t>
              </a:r>
            </a:p>
            <a:p>
              <a:pPr marL="158747" indent="-158747">
                <a:buFont typeface="Arial"/>
                <a:buChar char="•"/>
              </a:pPr>
              <a:r>
                <a:rPr lang="en-US" sz="1400">
                  <a:solidFill>
                    <a:schemeClr val="bg1"/>
                  </a:solidFill>
                </a:rPr>
                <a:t>Sales participation</a:t>
              </a:r>
            </a:p>
            <a:p>
              <a:pPr marL="158747" indent="-158747">
                <a:buFont typeface="Arial"/>
                <a:buChar char="•"/>
              </a:pPr>
              <a:r>
                <a:rPr lang="en-US" sz="1400">
                  <a:solidFill>
                    <a:schemeClr val="bg1"/>
                  </a:solidFill>
                </a:rPr>
                <a:t>Leadership                              endorsement</a:t>
              </a:r>
            </a:p>
          </p:txBody>
        </p:sp>
        <p:sp>
          <p:nvSpPr>
            <p:cNvPr id="20" name="TextBox 19"/>
            <p:cNvSpPr txBox="1"/>
            <p:nvPr/>
          </p:nvSpPr>
          <p:spPr>
            <a:xfrm>
              <a:off x="8609482" y="4233878"/>
              <a:ext cx="2803640" cy="1174297"/>
            </a:xfrm>
            <a:prstGeom prst="rect">
              <a:avLst/>
            </a:prstGeom>
            <a:noFill/>
          </p:spPr>
          <p:txBody>
            <a:bodyPr wrap="square" rtlCol="0">
              <a:spAutoFit/>
            </a:bodyPr>
            <a:lstStyle/>
            <a:p>
              <a:pPr marL="158747" indent="-158747">
                <a:buFont typeface="Arial"/>
                <a:buChar char="•"/>
              </a:pPr>
              <a:r>
                <a:rPr lang="en-US" sz="1400">
                  <a:solidFill>
                    <a:schemeClr val="bg1"/>
                  </a:solidFill>
                </a:rPr>
                <a:t>Strategic play</a:t>
              </a:r>
            </a:p>
            <a:p>
              <a:pPr marL="158747" indent="-158747">
                <a:buFont typeface="Arial"/>
                <a:buChar char="•"/>
              </a:pPr>
              <a:r>
                <a:rPr lang="en-US" sz="1400">
                  <a:solidFill>
                    <a:schemeClr val="bg1"/>
                  </a:solidFill>
                </a:rPr>
                <a:t>New geography</a:t>
              </a:r>
            </a:p>
            <a:p>
              <a:pPr marL="158747" indent="-158747">
                <a:buFont typeface="Arial"/>
                <a:buChar char="•"/>
              </a:pPr>
              <a:r>
                <a:rPr lang="en-US" sz="1400">
                  <a:solidFill>
                    <a:schemeClr val="bg1"/>
                  </a:solidFill>
                </a:rPr>
                <a:t>Sales rep prior relationships</a:t>
              </a:r>
            </a:p>
          </p:txBody>
        </p:sp>
      </p:grpSp>
      <p:pic>
        <p:nvPicPr>
          <p:cNvPr id="26" name="Picture 25">
            <a:extLst>
              <a:ext uri="{FF2B5EF4-FFF2-40B4-BE49-F238E27FC236}">
                <a16:creationId xmlns:a16="http://schemas.microsoft.com/office/drawing/2014/main" xmlns="" id="{81A99166-56EC-4A8E-9812-85AAB44DAB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89468" y="302391"/>
            <a:ext cx="1477065" cy="403218"/>
          </a:xfrm>
          <a:prstGeom prst="rect">
            <a:avLst/>
          </a:prstGeom>
        </p:spPr>
      </p:pic>
      <p:sp>
        <p:nvSpPr>
          <p:cNvPr id="27" name="Text Placeholder 1">
            <a:extLst>
              <a:ext uri="{FF2B5EF4-FFF2-40B4-BE49-F238E27FC236}">
                <a16:creationId xmlns:a16="http://schemas.microsoft.com/office/drawing/2014/main" xmlns="" id="{31753EE6-D296-49F4-97AE-9512103747BE}"/>
              </a:ext>
            </a:extLst>
          </p:cNvPr>
          <p:cNvSpPr txBox="1">
            <a:spLocks/>
          </p:cNvSpPr>
          <p:nvPr/>
        </p:nvSpPr>
        <p:spPr bwMode="black">
          <a:xfrm>
            <a:off x="508876" y="1862705"/>
            <a:ext cx="3207970" cy="4890980"/>
          </a:xfrm>
          <a:prstGeom prst="rect">
            <a:avLst/>
          </a:prstGeom>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b="1"/>
              <a:t>Questions to ask:</a:t>
            </a:r>
          </a:p>
          <a:p>
            <a:pPr marL="457200" indent="-457200">
              <a:buFont typeface="+mj-lt"/>
              <a:buAutoNum type="arabicPeriod"/>
            </a:pPr>
            <a:r>
              <a:rPr lang="en-US"/>
              <a:t>Is it worth it?</a:t>
            </a:r>
          </a:p>
          <a:p>
            <a:pPr marL="457200" indent="-457200">
              <a:buFont typeface="+mj-lt"/>
              <a:buAutoNum type="arabicPeriod"/>
            </a:pPr>
            <a:r>
              <a:rPr lang="en-US"/>
              <a:t>Can we get it? </a:t>
            </a:r>
            <a:br>
              <a:rPr lang="en-US"/>
            </a:br>
            <a:r>
              <a:rPr lang="en-US"/>
              <a:t>Success likely?</a:t>
            </a:r>
          </a:p>
          <a:p>
            <a:pPr marL="457200" indent="-457200">
              <a:buFont typeface="+mj-lt"/>
              <a:buAutoNum type="arabicPeriod"/>
            </a:pPr>
            <a:r>
              <a:rPr lang="en-US"/>
              <a:t>Can we work together?</a:t>
            </a:r>
          </a:p>
          <a:p>
            <a:pPr marL="457200" indent="-457200">
              <a:buFont typeface="+mj-lt"/>
              <a:buAutoNum type="arabicPeriod"/>
            </a:pPr>
            <a:r>
              <a:rPr lang="en-US"/>
              <a:t>Other Factors</a:t>
            </a:r>
          </a:p>
        </p:txBody>
      </p:sp>
    </p:spTree>
    <p:extLst>
      <p:ext uri="{BB962C8B-B14F-4D97-AF65-F5344CB8AC3E}">
        <p14:creationId xmlns:p14="http://schemas.microsoft.com/office/powerpoint/2010/main" val="1363213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3166BE9E-EE56-41F4-981F-015CD1D6C9C6}"/>
              </a:ext>
            </a:extLst>
          </p:cNvPr>
          <p:cNvPicPr>
            <a:picLocks noChangeAspect="1"/>
          </p:cNvPicPr>
          <p:nvPr/>
        </p:nvPicPr>
        <p:blipFill rotWithShape="1">
          <a:blip r:embed="rId3">
            <a:alphaModFix amt="35000"/>
          </a:blip>
          <a:srcRect l="21255" r="27021"/>
          <a:stretch/>
        </p:blipFill>
        <p:spPr>
          <a:xfrm>
            <a:off x="0" y="4958330"/>
            <a:ext cx="12195175" cy="1899669"/>
          </a:xfrm>
          <a:prstGeom prst="rect">
            <a:avLst/>
          </a:prstGeom>
        </p:spPr>
      </p:pic>
      <p:graphicFrame>
        <p:nvGraphicFramePr>
          <p:cNvPr id="6" name="Table 5"/>
          <p:cNvGraphicFramePr>
            <a:graphicFrameLocks noGrp="1"/>
          </p:cNvGraphicFramePr>
          <p:nvPr/>
        </p:nvGraphicFramePr>
        <p:xfrm>
          <a:off x="247921" y="1135484"/>
          <a:ext cx="11752380" cy="5105400"/>
        </p:xfrm>
        <a:graphic>
          <a:graphicData uri="http://schemas.openxmlformats.org/drawingml/2006/table">
            <a:tbl>
              <a:tblPr firstRow="1" bandRow="1">
                <a:tableStyleId>{5C22544A-7EE6-4342-B048-85BDC9FD1C3A}</a:tableStyleId>
              </a:tblPr>
              <a:tblGrid>
                <a:gridCol w="1567600">
                  <a:extLst>
                    <a:ext uri="{9D8B030D-6E8A-4147-A177-3AD203B41FA5}">
                      <a16:colId xmlns:a16="http://schemas.microsoft.com/office/drawing/2014/main" xmlns="" val="20000"/>
                    </a:ext>
                  </a:extLst>
                </a:gridCol>
                <a:gridCol w="3092604">
                  <a:extLst>
                    <a:ext uri="{9D8B030D-6E8A-4147-A177-3AD203B41FA5}">
                      <a16:colId xmlns:a16="http://schemas.microsoft.com/office/drawing/2014/main" xmlns="" val="20001"/>
                    </a:ext>
                  </a:extLst>
                </a:gridCol>
                <a:gridCol w="3494049">
                  <a:extLst>
                    <a:ext uri="{9D8B030D-6E8A-4147-A177-3AD203B41FA5}">
                      <a16:colId xmlns:a16="http://schemas.microsoft.com/office/drawing/2014/main" xmlns="" val="20002"/>
                    </a:ext>
                  </a:extLst>
                </a:gridCol>
                <a:gridCol w="3598127">
                  <a:extLst>
                    <a:ext uri="{9D8B030D-6E8A-4147-A177-3AD203B41FA5}">
                      <a16:colId xmlns:a16="http://schemas.microsoft.com/office/drawing/2014/main" xmlns="" val="20003"/>
                    </a:ext>
                  </a:extLst>
                </a:gridCol>
              </a:tblGrid>
              <a:tr h="381000">
                <a:tc>
                  <a:txBody>
                    <a:bodyPr/>
                    <a:lstStyle/>
                    <a:p>
                      <a:endParaRPr lang="en-US" sz="1900"/>
                    </a:p>
                  </a:txBody>
                  <a:tcPr>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lang="en-US" sz="1900"/>
                        <a:t>Minimum</a:t>
                      </a:r>
                    </a:p>
                  </a:txBody>
                  <a:tcPr>
                    <a:lnL w="6350"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solidFill>
                  </a:tcPr>
                </a:tc>
                <a:tc>
                  <a:txBody>
                    <a:bodyPr/>
                    <a:lstStyle/>
                    <a:p>
                      <a:pPr algn="ctr"/>
                      <a:r>
                        <a:rPr lang="en-US" sz="1900"/>
                        <a:t>Recommended</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1900"/>
                        <a:t>Best</a:t>
                      </a:r>
                      <a:r>
                        <a:rPr lang="en-US" sz="1900" baseline="0"/>
                        <a:t> in class</a:t>
                      </a:r>
                      <a:endParaRPr lang="en-US" sz="1900"/>
                    </a:p>
                  </a:txBody>
                  <a:tcPr>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solidFill>
                  </a:tcPr>
                </a:tc>
                <a:extLst>
                  <a:ext uri="{0D108BD9-81ED-4DB2-BD59-A6C34878D82A}">
                    <a16:rowId xmlns:a16="http://schemas.microsoft.com/office/drawing/2014/main" xmlns="" val="10000"/>
                  </a:ext>
                </a:extLst>
              </a:tr>
              <a:tr h="1107440">
                <a:tc>
                  <a:txBody>
                    <a:bodyPr/>
                    <a:lstStyle/>
                    <a:p>
                      <a:r>
                        <a:rPr lang="en-US" sz="1300" b="1">
                          <a:solidFill>
                            <a:schemeClr val="tx2"/>
                          </a:solidFill>
                        </a:rPr>
                        <a:t>Data availability</a:t>
                      </a:r>
                      <a:r>
                        <a:rPr lang="en-US" sz="1300" b="1" baseline="0">
                          <a:solidFill>
                            <a:schemeClr val="tx2"/>
                          </a:solidFill>
                        </a:rPr>
                        <a:t> and approach</a:t>
                      </a:r>
                      <a:endParaRPr lang="en-US" sz="1300" b="1">
                        <a:solidFill>
                          <a:schemeClr val="tx2"/>
                        </a:solidFill>
                      </a:endParaRPr>
                    </a:p>
                  </a:txBody>
                  <a:tcPr>
                    <a:lnL w="6350" cap="flat" cmpd="sng" algn="ctr">
                      <a:solidFill>
                        <a:schemeClr val="tx1"/>
                      </a:solidFill>
                      <a:prstDash val="solid"/>
                      <a:round/>
                      <a:headEnd type="none" w="med" len="med"/>
                      <a:tailEnd type="none" w="med" len="med"/>
                    </a:lnL>
                    <a:lnR w="12700" cap="flat" cmpd="sng" algn="ctr">
                      <a:solidFill>
                        <a:schemeClr val="tx2"/>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 typeface="Arial" charset="0"/>
                        <a:buNone/>
                        <a:tabLst/>
                        <a:defRPr/>
                      </a:pPr>
                      <a:r>
                        <a:rPr lang="en-US" sz="1300">
                          <a:solidFill>
                            <a:srgbClr val="0FAAFF"/>
                          </a:solidFill>
                        </a:rPr>
                        <a:t>Fully manual</a:t>
                      </a:r>
                      <a:r>
                        <a:rPr lang="en-US" sz="1300" baseline="0">
                          <a:solidFill>
                            <a:srgbClr val="0FAAFF"/>
                          </a:solidFill>
                        </a:rPr>
                        <a:t> white-space analysis focused largely on opportunity, using internal system data</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0" indent="0">
                        <a:buFont typeface="Arial" charset="0"/>
                        <a:buNone/>
                      </a:pPr>
                      <a:r>
                        <a:rPr lang="en-US" sz="1300">
                          <a:solidFill>
                            <a:schemeClr val="accent1"/>
                          </a:solidFill>
                        </a:rPr>
                        <a:t>Automated</a:t>
                      </a:r>
                      <a:r>
                        <a:rPr lang="en-US" sz="1300" baseline="0">
                          <a:solidFill>
                            <a:schemeClr val="accent1"/>
                          </a:solidFill>
                        </a:rPr>
                        <a:t> opportunity analysis using predictive for scale and precision.  Supplemented with some achievability and cooperation data.</a:t>
                      </a:r>
                    </a:p>
                  </a:txBody>
                  <a:tcPr>
                    <a:lnL w="12700" cap="flat" cmpd="sng" algn="ctr">
                      <a:solidFill>
                        <a:schemeClr val="tx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a:solidFill>
                            <a:schemeClr val="accent4"/>
                          </a:solidFill>
                        </a:rPr>
                        <a:t>Automated</a:t>
                      </a:r>
                      <a:r>
                        <a:rPr lang="en-US" sz="1300" baseline="0">
                          <a:solidFill>
                            <a:schemeClr val="accent4"/>
                          </a:solidFill>
                        </a:rPr>
                        <a:t> opportunity </a:t>
                      </a:r>
                      <a:br>
                        <a:rPr lang="en-US" sz="1300" baseline="0">
                          <a:solidFill>
                            <a:schemeClr val="accent4"/>
                          </a:solidFill>
                        </a:rPr>
                      </a:br>
                      <a:r>
                        <a:rPr lang="en-US" sz="1300" baseline="0">
                          <a:solidFill>
                            <a:schemeClr val="accent4"/>
                          </a:solidFill>
                        </a:rPr>
                        <a:t>analysis using predictive and intent monitoring tools.  Supplemented </a:t>
                      </a:r>
                      <a:br>
                        <a:rPr lang="en-US" sz="1300" baseline="0">
                          <a:solidFill>
                            <a:schemeClr val="accent4"/>
                          </a:solidFill>
                        </a:rPr>
                      </a:br>
                      <a:r>
                        <a:rPr lang="en-US" sz="1300" baseline="0">
                          <a:solidFill>
                            <a:schemeClr val="accent4"/>
                          </a:solidFill>
                        </a:rPr>
                        <a:t>by achievability analysis, collected through custom research.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97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1" kern="1200">
                          <a:solidFill>
                            <a:schemeClr val="tx1"/>
                          </a:solidFill>
                          <a:latin typeface="+mn-lt"/>
                          <a:ea typeface="+mn-ea"/>
                          <a:cs typeface="+mn-cs"/>
                        </a:rPr>
                        <a:t>Prioritization Indices</a:t>
                      </a:r>
                    </a:p>
                  </a:txBody>
                  <a:tcPr anchor="b">
                    <a:lnL w="6350"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indent="0" algn="l" defTabSz="457200" rtl="0" eaLnBrk="1" latinLnBrk="0" hangingPunct="1">
                        <a:buFont typeface="Arial" charset="0"/>
                        <a:buNone/>
                        <a:defRPr/>
                      </a:pPr>
                      <a:r>
                        <a:rPr lang="en-US" sz="1300" b="1" kern="1200">
                          <a:solidFill>
                            <a:schemeClr val="tx1"/>
                          </a:solidFill>
                          <a:latin typeface="+mn-lt"/>
                          <a:ea typeface="+mn-ea"/>
                          <a:cs typeface="+mn-cs"/>
                        </a:rPr>
                        <a:t>Minimum</a:t>
                      </a:r>
                      <a:r>
                        <a:rPr lang="en-US" sz="1300" b="1" kern="1200" baseline="0">
                          <a:solidFill>
                            <a:schemeClr val="tx1"/>
                          </a:solidFill>
                          <a:latin typeface="+mn-lt"/>
                          <a:ea typeface="+mn-ea"/>
                          <a:cs typeface="+mn-cs"/>
                        </a:rPr>
                        <a:t> </a:t>
                      </a:r>
                      <a:r>
                        <a:rPr lang="en-US" sz="1300" b="1" kern="1200">
                          <a:solidFill>
                            <a:schemeClr val="tx1"/>
                          </a:solidFill>
                          <a:latin typeface="+mn-lt"/>
                          <a:ea typeface="+mn-ea"/>
                          <a:cs typeface="+mn-cs"/>
                        </a:rPr>
                        <a:t>data elements</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457200" rtl="0" eaLnBrk="1" fontAlgn="auto" latinLnBrk="0" hangingPunct="1">
                        <a:lnSpc>
                          <a:spcPct val="100000"/>
                        </a:lnSpc>
                        <a:spcBef>
                          <a:spcPts val="0"/>
                        </a:spcBef>
                        <a:spcAft>
                          <a:spcPts val="0"/>
                        </a:spcAft>
                        <a:buClrTx/>
                        <a:buSzTx/>
                        <a:buFont typeface="Arial" charset="0"/>
                        <a:buNone/>
                        <a:tabLst/>
                        <a:defRPr/>
                      </a:pPr>
                      <a:r>
                        <a:rPr lang="en-US" sz="1300" b="1" kern="1200">
                          <a:solidFill>
                            <a:schemeClr val="tx1"/>
                          </a:solidFill>
                          <a:latin typeface="+mn-lt"/>
                          <a:ea typeface="+mn-ea"/>
                          <a:cs typeface="+mn-cs"/>
                        </a:rPr>
                        <a:t>Recommended data elements</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457200" rtl="0" eaLnBrk="1" fontAlgn="auto" latinLnBrk="0" hangingPunct="1">
                        <a:lnSpc>
                          <a:spcPct val="100000"/>
                        </a:lnSpc>
                        <a:spcBef>
                          <a:spcPts val="0"/>
                        </a:spcBef>
                        <a:spcAft>
                          <a:spcPts val="0"/>
                        </a:spcAft>
                        <a:buClrTx/>
                        <a:buSzTx/>
                        <a:buFont typeface="Arial" charset="0"/>
                        <a:buNone/>
                        <a:tabLst/>
                        <a:defRPr/>
                      </a:pPr>
                      <a:r>
                        <a:rPr lang="en-US" sz="1300" b="1" kern="1200">
                          <a:solidFill>
                            <a:schemeClr val="tx1"/>
                          </a:solidFill>
                          <a:latin typeface="+mn-lt"/>
                          <a:ea typeface="+mn-ea"/>
                          <a:cs typeface="+mn-cs"/>
                        </a:rPr>
                        <a:t>Best-in-class data elements</a:t>
                      </a:r>
                    </a:p>
                  </a:txBody>
                  <a:tcPr anchor="b">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xmlns="" val="10002"/>
                  </a:ext>
                </a:extLst>
              </a:tr>
              <a:tr h="1107440">
                <a:tc>
                  <a:txBody>
                    <a:bodyPr/>
                    <a:lstStyle/>
                    <a:p>
                      <a:r>
                        <a:rPr lang="en-US" sz="1300" b="1">
                          <a:solidFill>
                            <a:schemeClr val="tx2"/>
                          </a:solidFill>
                        </a:rPr>
                        <a:t>Opportunity</a:t>
                      </a:r>
                    </a:p>
                  </a:txBody>
                  <a:tcPr>
                    <a:lnL w="6350" cap="flat" cmpd="sng" algn="ctr">
                      <a:solidFill>
                        <a:schemeClr val="tx1"/>
                      </a:solidFill>
                      <a:prstDash val="solid"/>
                      <a:round/>
                      <a:headEnd type="none" w="med" len="med"/>
                      <a:tailEnd type="none" w="med" len="med"/>
                    </a:lnL>
                    <a:lnR w="12700" cap="flat" cmpd="sng" algn="ctr">
                      <a:solidFill>
                        <a:schemeClr val="tx2"/>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114300" indent="-114300" defTabSz="457200">
                        <a:buClrTx/>
                        <a:buFont typeface="Arial" charset="0"/>
                        <a:buChar char="•"/>
                        <a:tabLst/>
                        <a:defRPr/>
                      </a:pPr>
                      <a:r>
                        <a:rPr lang="en-US" sz="1300">
                          <a:solidFill>
                            <a:srgbClr val="0FAAFF"/>
                          </a:solidFill>
                        </a:rPr>
                        <a:t>Size of account</a:t>
                      </a:r>
                    </a:p>
                    <a:p>
                      <a:pPr marL="114300" indent="-114300" defTabSz="457200">
                        <a:buClrTx/>
                        <a:buFont typeface="Arial" charset="0"/>
                        <a:buChar char="•"/>
                        <a:tabLst/>
                        <a:defRPr/>
                      </a:pPr>
                      <a:r>
                        <a:rPr lang="en-US" sz="1300">
                          <a:solidFill>
                            <a:srgbClr val="0FAAFF"/>
                          </a:solidFill>
                          <a:cs typeface="Avenir Book"/>
                        </a:rPr>
                        <a:t>Fit – 3-5 market</a:t>
                      </a:r>
                      <a:r>
                        <a:rPr lang="en-US" sz="1300" baseline="0">
                          <a:solidFill>
                            <a:srgbClr val="0FAAFF"/>
                          </a:solidFill>
                          <a:cs typeface="Avenir Book"/>
                        </a:rPr>
                        <a:t> attributes (</a:t>
                      </a:r>
                      <a:r>
                        <a:rPr lang="en-US" sz="1300" baseline="0" err="1">
                          <a:solidFill>
                            <a:srgbClr val="0FAAFF"/>
                          </a:solidFill>
                          <a:cs typeface="Avenir Book"/>
                        </a:rPr>
                        <a:t>e.g</a:t>
                      </a:r>
                      <a:r>
                        <a:rPr lang="en-US" sz="1300" baseline="0">
                          <a:solidFill>
                            <a:srgbClr val="0FAAFF"/>
                          </a:solidFill>
                          <a:cs typeface="Avenir Book"/>
                        </a:rPr>
                        <a:t> industry, geo)</a:t>
                      </a:r>
                    </a:p>
                    <a:p>
                      <a:pPr marL="114300" marR="0" indent="-114300" algn="l" defTabSz="457200" rtl="0" eaLnBrk="1" fontAlgn="auto" latinLnBrk="0" hangingPunct="1">
                        <a:lnSpc>
                          <a:spcPct val="100000"/>
                        </a:lnSpc>
                        <a:spcBef>
                          <a:spcPts val="0"/>
                        </a:spcBef>
                        <a:spcAft>
                          <a:spcPts val="0"/>
                        </a:spcAft>
                        <a:buClrTx/>
                        <a:buSzTx/>
                        <a:buFont typeface="Arial" charset="0"/>
                        <a:buChar char="•"/>
                        <a:tabLst/>
                        <a:defRPr/>
                      </a:pPr>
                      <a:r>
                        <a:rPr lang="en-US" sz="1300" baseline="0">
                          <a:solidFill>
                            <a:srgbClr val="0FAAFF"/>
                          </a:solidFill>
                        </a:rPr>
                        <a:t>Number of potential buying centers</a:t>
                      </a:r>
                    </a:p>
                    <a:p>
                      <a:pPr marL="114300" indent="-114300" defTabSz="457200">
                        <a:buClrTx/>
                        <a:buFont typeface="Arial" charset="0"/>
                        <a:buChar char="•"/>
                        <a:tabLst/>
                        <a:defRPr/>
                      </a:pPr>
                      <a:endParaRPr lang="en-US" sz="1300">
                        <a:solidFill>
                          <a:schemeClr val="tx1"/>
                        </a:solidFill>
                        <a:cs typeface="Avenir Book"/>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indent="-114300" defTabSz="457200">
                        <a:buClr>
                          <a:schemeClr val="accent1"/>
                        </a:buClr>
                        <a:buFont typeface="Arial" charset="0"/>
                        <a:buChar char="•"/>
                        <a:tabLst/>
                        <a:defRPr/>
                      </a:pPr>
                      <a:r>
                        <a:rPr lang="en-US" sz="1300">
                          <a:solidFill>
                            <a:schemeClr val="accent1"/>
                          </a:solidFill>
                        </a:rPr>
                        <a:t>Size of account</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a:solidFill>
                            <a:schemeClr val="accent1"/>
                          </a:solidFill>
                          <a:cs typeface="Avenir Book"/>
                        </a:rPr>
                        <a:t>Fit – hundreds or thousands of attributes</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a:solidFill>
                            <a:schemeClr val="accent1"/>
                          </a:solidFill>
                          <a:latin typeface="+mn-lt"/>
                          <a:ea typeface="+mn-ea"/>
                        </a:rPr>
                        <a:t>Number of potential buying centers</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a:solidFill>
                            <a:schemeClr val="accent1"/>
                          </a:solidFill>
                          <a:latin typeface="+mn-lt"/>
                          <a:ea typeface="+mn-ea"/>
                          <a:cs typeface="Avenir Book"/>
                        </a:rPr>
                        <a:t>Buying cycle stage</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114300" indent="-114300" defTabSz="457200">
                        <a:buClr>
                          <a:srgbClr val="616365"/>
                        </a:buClr>
                        <a:buFont typeface="Arial" charset="0"/>
                        <a:buChar char="•"/>
                        <a:tabLst/>
                        <a:defRPr/>
                      </a:pPr>
                      <a:r>
                        <a:rPr lang="en-US" sz="1300">
                          <a:solidFill>
                            <a:schemeClr val="accent4"/>
                          </a:solidFill>
                        </a:rPr>
                        <a:t>Size of account</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a:solidFill>
                            <a:schemeClr val="accent4"/>
                          </a:solidFill>
                          <a:cs typeface="Avenir Book"/>
                        </a:rPr>
                        <a:t>Fit – hundreds or thousands of attributes</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a:solidFill>
                            <a:schemeClr val="accent4"/>
                          </a:solidFill>
                          <a:latin typeface="+mn-lt"/>
                          <a:ea typeface="+mn-ea"/>
                        </a:rPr>
                        <a:t>Number of potential buying centers</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baseline="0">
                          <a:solidFill>
                            <a:schemeClr val="accent4"/>
                          </a:solidFill>
                          <a:cs typeface="+mn-cs"/>
                        </a:rPr>
                        <a:t>B</a:t>
                      </a:r>
                      <a:r>
                        <a:rPr lang="en-US" sz="1300" baseline="0">
                          <a:solidFill>
                            <a:schemeClr val="accent4"/>
                          </a:solidFill>
                        </a:rPr>
                        <a:t>uying cycle stage</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baseline="0">
                          <a:solidFill>
                            <a:schemeClr val="accent4"/>
                          </a:solidFill>
                        </a:rPr>
                        <a:t>Intent monitoring – external signals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1310640">
                <a:tc>
                  <a:txBody>
                    <a:bodyPr/>
                    <a:lstStyle/>
                    <a:p>
                      <a:r>
                        <a:rPr lang="en-US" sz="1300" b="1">
                          <a:solidFill>
                            <a:schemeClr val="tx2"/>
                          </a:solidFill>
                        </a:rPr>
                        <a:t>Achievability</a:t>
                      </a:r>
                    </a:p>
                  </a:txBody>
                  <a:tcPr>
                    <a:lnL w="6350" cap="flat" cmpd="sng" algn="ctr">
                      <a:solidFill>
                        <a:schemeClr val="tx1"/>
                      </a:solidFill>
                      <a:prstDash val="solid"/>
                      <a:round/>
                      <a:headEnd type="none" w="med" len="med"/>
                      <a:tailEnd type="none" w="med" len="med"/>
                    </a:lnL>
                    <a:lnR w="12700" cap="flat" cmpd="sng" algn="ctr">
                      <a:solidFill>
                        <a:schemeClr val="tx2"/>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114300" marR="0" indent="-114300" algn="l" defTabSz="457200" rtl="0" eaLnBrk="1" fontAlgn="auto" latinLnBrk="0" hangingPunct="1">
                        <a:lnSpc>
                          <a:spcPct val="100000"/>
                        </a:lnSpc>
                        <a:spcBef>
                          <a:spcPts val="0"/>
                        </a:spcBef>
                        <a:spcAft>
                          <a:spcPts val="0"/>
                        </a:spcAft>
                        <a:buClrTx/>
                        <a:buSzTx/>
                        <a:buFont typeface="Arial" charset="0"/>
                        <a:buChar char="•"/>
                        <a:tabLst/>
                        <a:defRPr/>
                      </a:pPr>
                      <a:r>
                        <a:rPr lang="en-US" sz="1300" kern="1200">
                          <a:solidFill>
                            <a:srgbClr val="0FAAFF"/>
                          </a:solidFill>
                          <a:latin typeface="+mn-lt"/>
                          <a:ea typeface="+mn-ea"/>
                          <a:cs typeface="Avenir Book"/>
                        </a:rPr>
                        <a:t>Solution fit</a:t>
                      </a:r>
                    </a:p>
                    <a:p>
                      <a:pPr marL="114300" marR="0" indent="-114300" algn="l" defTabSz="457200" rtl="0" eaLnBrk="1" fontAlgn="auto" latinLnBrk="0" hangingPunct="1">
                        <a:lnSpc>
                          <a:spcPct val="100000"/>
                        </a:lnSpc>
                        <a:spcBef>
                          <a:spcPts val="0"/>
                        </a:spcBef>
                        <a:spcAft>
                          <a:spcPts val="0"/>
                        </a:spcAft>
                        <a:buClrTx/>
                        <a:buSzTx/>
                        <a:buFont typeface="Arial" charset="0"/>
                        <a:buChar char="•"/>
                        <a:tabLst/>
                        <a:defRPr/>
                      </a:pPr>
                      <a:r>
                        <a:rPr lang="en-US" sz="1300" kern="1200">
                          <a:solidFill>
                            <a:srgbClr val="0FAAFF"/>
                          </a:solidFill>
                          <a:latin typeface="+mn-lt"/>
                          <a:ea typeface="+mn-ea"/>
                          <a:cs typeface="Avenir Book"/>
                        </a:rPr>
                        <a:t>Contact data</a:t>
                      </a:r>
                    </a:p>
                    <a:p>
                      <a:pPr marL="114300" marR="0" indent="-114300" algn="l" defTabSz="457200" rtl="0" eaLnBrk="1" fontAlgn="auto" latinLnBrk="0" hangingPunct="1">
                        <a:lnSpc>
                          <a:spcPct val="100000"/>
                        </a:lnSpc>
                        <a:spcBef>
                          <a:spcPts val="0"/>
                        </a:spcBef>
                        <a:spcAft>
                          <a:spcPts val="0"/>
                        </a:spcAft>
                        <a:buClrTx/>
                        <a:buSzTx/>
                        <a:buFont typeface="Arial" charset="0"/>
                        <a:buChar char="•"/>
                        <a:tabLst/>
                        <a:defRPr/>
                      </a:pPr>
                      <a:r>
                        <a:rPr lang="en-US" sz="1300" kern="1200">
                          <a:solidFill>
                            <a:srgbClr val="0FAAFF"/>
                          </a:solidFill>
                          <a:latin typeface="+mn-lt"/>
                          <a:ea typeface="+mn-ea"/>
                          <a:cs typeface="Avenir Book"/>
                        </a:rPr>
                        <a:t>Competitive situation</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a:solidFill>
                            <a:schemeClr val="accent1"/>
                          </a:solidFill>
                          <a:latin typeface="+mn-lt"/>
                          <a:ea typeface="+mn-ea"/>
                          <a:cs typeface="Avenir Book"/>
                        </a:rPr>
                        <a:t>Solution</a:t>
                      </a:r>
                      <a:r>
                        <a:rPr lang="en-US" sz="1300" kern="1200" baseline="0">
                          <a:solidFill>
                            <a:schemeClr val="accent1"/>
                          </a:solidFill>
                          <a:latin typeface="+mn-lt"/>
                          <a:ea typeface="+mn-ea"/>
                          <a:cs typeface="Avenir Book"/>
                        </a:rPr>
                        <a:t> fit</a:t>
                      </a:r>
                      <a:endParaRPr lang="en-US" sz="1300" kern="1200">
                        <a:solidFill>
                          <a:schemeClr val="accent1"/>
                        </a:solidFill>
                        <a:latin typeface="+mn-lt"/>
                        <a:ea typeface="+mn-ea"/>
                        <a:cs typeface="Avenir Book"/>
                      </a:endParaRP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a:solidFill>
                            <a:schemeClr val="accent1"/>
                          </a:solidFill>
                          <a:latin typeface="+mn-lt"/>
                          <a:ea typeface="+mn-ea"/>
                          <a:cs typeface="Avenir Book"/>
                        </a:rPr>
                        <a:t>Contact data </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a:solidFill>
                            <a:schemeClr val="accent1"/>
                          </a:solidFill>
                          <a:latin typeface="+mn-lt"/>
                          <a:ea typeface="+mn-ea"/>
                          <a:cs typeface="Avenir Book"/>
                        </a:rPr>
                        <a:t>Competitive situation</a:t>
                      </a:r>
                    </a:p>
                    <a:p>
                      <a:pPr marL="114300" marR="0" indent="-114300"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a:solidFill>
                            <a:schemeClr val="accent1"/>
                          </a:solidFill>
                          <a:latin typeface="+mn-lt"/>
                          <a:ea typeface="+mn-ea"/>
                          <a:cs typeface="Avenir Book"/>
                        </a:rPr>
                        <a:t>Number of existing relationships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a:solidFill>
                            <a:schemeClr val="accent4"/>
                          </a:solidFill>
                          <a:latin typeface="+mn-lt"/>
                          <a:ea typeface="+mn-ea"/>
                          <a:cs typeface="+mn-cs"/>
                        </a:rPr>
                        <a:t>Solution fit</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a:solidFill>
                            <a:schemeClr val="accent4"/>
                          </a:solidFill>
                          <a:latin typeface="+mn-lt"/>
                          <a:ea typeface="+mn-ea"/>
                          <a:cs typeface="+mn-cs"/>
                        </a:rPr>
                        <a:t>Contact data</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baseline="0">
                          <a:solidFill>
                            <a:schemeClr val="accent4"/>
                          </a:solidFill>
                        </a:rPr>
                        <a:t>Competitive situation</a:t>
                      </a:r>
                    </a:p>
                    <a:p>
                      <a:pPr marL="114300" marR="0" lvl="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a:solidFill>
                            <a:schemeClr val="accent4"/>
                          </a:solidFill>
                        </a:rPr>
                        <a:t>Nu</a:t>
                      </a:r>
                      <a:r>
                        <a:rPr lang="en-US" sz="1300" kern="1200">
                          <a:solidFill>
                            <a:schemeClr val="accent4"/>
                          </a:solidFill>
                          <a:latin typeface="+mn-lt"/>
                          <a:ea typeface="+mn-ea"/>
                          <a:cs typeface="+mn-cs"/>
                        </a:rPr>
                        <a:t>mber</a:t>
                      </a:r>
                      <a:r>
                        <a:rPr lang="en-US" sz="1300" baseline="0">
                          <a:solidFill>
                            <a:schemeClr val="accent4"/>
                          </a:solidFill>
                        </a:rPr>
                        <a:t> of </a:t>
                      </a:r>
                      <a:r>
                        <a:rPr lang="en-US" sz="1300">
                          <a:solidFill>
                            <a:schemeClr val="accent4"/>
                          </a:solidFill>
                        </a:rPr>
                        <a:t> existing</a:t>
                      </a:r>
                      <a:r>
                        <a:rPr lang="en-US" sz="1300" baseline="0">
                          <a:solidFill>
                            <a:schemeClr val="accent4"/>
                          </a:solidFill>
                        </a:rPr>
                        <a:t> relationships</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a:solidFill>
                            <a:schemeClr val="accent4"/>
                          </a:solidFill>
                          <a:latin typeface="+mn-lt"/>
                          <a:ea typeface="+mn-ea"/>
                          <a:cs typeface="Avenir Book"/>
                        </a:rPr>
                        <a:t>Resources/budget validation</a:t>
                      </a:r>
                    </a:p>
                    <a:p>
                      <a:pPr marL="114300" marR="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a:solidFill>
                            <a:schemeClr val="accent4"/>
                          </a:solidFill>
                          <a:latin typeface="+mn-lt"/>
                          <a:ea typeface="+mn-ea"/>
                          <a:cs typeface="Avenir Book"/>
                        </a:rPr>
                        <a:t>Contacts</a:t>
                      </a:r>
                      <a:r>
                        <a:rPr lang="en-US" sz="1300" kern="1200" baseline="0">
                          <a:solidFill>
                            <a:schemeClr val="accent4"/>
                          </a:solidFill>
                          <a:latin typeface="+mn-lt"/>
                          <a:ea typeface="+mn-ea"/>
                          <a:cs typeface="Avenir Book"/>
                        </a:rPr>
                        <a:t> by role (e.g. decision-maker)</a:t>
                      </a:r>
                      <a:endParaRPr lang="en-US" sz="1300" kern="1200">
                        <a:solidFill>
                          <a:schemeClr val="accent4"/>
                        </a:solidFill>
                        <a:latin typeface="+mn-lt"/>
                        <a:ea typeface="+mn-ea"/>
                        <a:cs typeface="Avenir Book"/>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701040">
                <a:tc>
                  <a:txBody>
                    <a:bodyPr/>
                    <a:lstStyle/>
                    <a:p>
                      <a:endParaRPr lang="en-US" sz="1300" b="1">
                        <a:solidFill>
                          <a:schemeClr val="tx2"/>
                        </a:solidFill>
                      </a:endParaRPr>
                    </a:p>
                    <a:p>
                      <a:r>
                        <a:rPr lang="en-US" sz="1300" b="1">
                          <a:solidFill>
                            <a:schemeClr val="tx2"/>
                          </a:solidFill>
                        </a:rPr>
                        <a:t>Cooperation</a:t>
                      </a:r>
                    </a:p>
                  </a:txBody>
                  <a:tcPr>
                    <a:lnL w="6350" cap="flat" cmpd="sng" algn="ctr">
                      <a:solidFill>
                        <a:schemeClr val="tx1"/>
                      </a:solidFill>
                      <a:prstDash val="solid"/>
                      <a:round/>
                      <a:headEnd type="none" w="med" len="med"/>
                      <a:tailEnd type="none" w="med" len="med"/>
                    </a:lnL>
                    <a:lnR w="12700" cap="flat" cmpd="sng" algn="ctr">
                      <a:solidFill>
                        <a:schemeClr val="tx2"/>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122238" indent="-122238">
                        <a:buClrTx/>
                        <a:buFont typeface="Arial" charset="0"/>
                        <a:buChar char="•"/>
                        <a:tabLst/>
                      </a:pPr>
                      <a:r>
                        <a:rPr lang="en-US" sz="1300">
                          <a:solidFill>
                            <a:srgbClr val="0FAAFF"/>
                          </a:solidFill>
                        </a:rPr>
                        <a:t>Account</a:t>
                      </a:r>
                      <a:r>
                        <a:rPr lang="en-US" sz="1300" baseline="0">
                          <a:solidFill>
                            <a:srgbClr val="0FAAFF"/>
                          </a:solidFill>
                        </a:rPr>
                        <a:t> rep assignment</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22238" marR="0" lvl="0" indent="-122238"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baseline="0">
                          <a:solidFill>
                            <a:schemeClr val="accent1"/>
                          </a:solidFill>
                          <a:latin typeface="+mn-lt"/>
                          <a:ea typeface="+mn-ea"/>
                          <a:cs typeface="Avenir Book"/>
                        </a:rPr>
                        <a:t>Account rep assignment</a:t>
                      </a:r>
                    </a:p>
                    <a:p>
                      <a:pPr marL="122238" marR="0" lvl="0" indent="-122238" algn="l" defTabSz="457200" rtl="0" eaLnBrk="1" fontAlgn="auto" latinLnBrk="0" hangingPunct="1">
                        <a:lnSpc>
                          <a:spcPct val="100000"/>
                        </a:lnSpc>
                        <a:spcBef>
                          <a:spcPts val="0"/>
                        </a:spcBef>
                        <a:spcAft>
                          <a:spcPts val="0"/>
                        </a:spcAft>
                        <a:buClr>
                          <a:schemeClr val="accent1"/>
                        </a:buClr>
                        <a:buSzTx/>
                        <a:buFont typeface="Arial" charset="0"/>
                        <a:buChar char="•"/>
                        <a:tabLst/>
                        <a:defRPr/>
                      </a:pPr>
                      <a:r>
                        <a:rPr lang="en-US" sz="1300" kern="1200" baseline="0">
                          <a:solidFill>
                            <a:schemeClr val="accent1"/>
                          </a:solidFill>
                          <a:latin typeface="+mn-lt"/>
                          <a:ea typeface="+mn-ea"/>
                          <a:cs typeface="Avenir Book"/>
                        </a:rPr>
                        <a:t>Customer engagement</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114300" marR="0" lvl="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a:solidFill>
                            <a:schemeClr val="accent4"/>
                          </a:solidFill>
                          <a:latin typeface="+mn-lt"/>
                          <a:ea typeface="+mn-ea"/>
                          <a:cs typeface="+mn-cs"/>
                        </a:rPr>
                        <a:t>Account rep assignment</a:t>
                      </a:r>
                    </a:p>
                    <a:p>
                      <a:pPr marL="114300" marR="0" lvl="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a:solidFill>
                            <a:schemeClr val="accent4"/>
                          </a:solidFill>
                          <a:latin typeface="+mn-lt"/>
                          <a:ea typeface="+mn-ea"/>
                          <a:cs typeface="+mn-cs"/>
                        </a:rPr>
                        <a:t>Customer engagement</a:t>
                      </a:r>
                    </a:p>
                    <a:p>
                      <a:pPr marL="114300" marR="0" lvl="0" indent="-114300" algn="l" defTabSz="457200" rtl="0" eaLnBrk="1" fontAlgn="auto" latinLnBrk="0" hangingPunct="1">
                        <a:lnSpc>
                          <a:spcPct val="100000"/>
                        </a:lnSpc>
                        <a:spcBef>
                          <a:spcPts val="0"/>
                        </a:spcBef>
                        <a:spcAft>
                          <a:spcPts val="0"/>
                        </a:spcAft>
                        <a:buClr>
                          <a:srgbClr val="616365"/>
                        </a:buClr>
                        <a:buSzTx/>
                        <a:buFont typeface="Arial" charset="0"/>
                        <a:buChar char="•"/>
                        <a:tabLst/>
                        <a:defRPr/>
                      </a:pPr>
                      <a:r>
                        <a:rPr lang="en-US" sz="1300" kern="1200">
                          <a:solidFill>
                            <a:schemeClr val="accent4"/>
                          </a:solidFill>
                          <a:latin typeface="+mn-lt"/>
                          <a:ea typeface="+mn-ea"/>
                          <a:cs typeface="+mn-cs"/>
                        </a:rPr>
                        <a:t>Net promoter scores</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bl>
          </a:graphicData>
        </a:graphic>
      </p:graphicFrame>
      <p:sp>
        <p:nvSpPr>
          <p:cNvPr id="7" name="Title 7">
            <a:extLst>
              <a:ext uri="{FF2B5EF4-FFF2-40B4-BE49-F238E27FC236}">
                <a16:creationId xmlns:a16="http://schemas.microsoft.com/office/drawing/2014/main" xmlns="" id="{871A2B19-7C31-4C02-B360-4FB7F4360FA7}"/>
              </a:ext>
            </a:extLst>
          </p:cNvPr>
          <p:cNvSpPr>
            <a:spLocks noGrp="1"/>
          </p:cNvSpPr>
          <p:nvPr>
            <p:ph type="title"/>
          </p:nvPr>
        </p:nvSpPr>
        <p:spPr>
          <a:xfrm>
            <a:off x="341441" y="432450"/>
            <a:ext cx="11186476" cy="369332"/>
          </a:xfrm>
        </p:spPr>
        <p:txBody>
          <a:bodyPr/>
          <a:lstStyle/>
          <a:p>
            <a:r>
              <a:rPr lang="en-US"/>
              <a:t>STEP 1 | </a:t>
            </a:r>
            <a:r>
              <a:rPr lang="en-US">
                <a:solidFill>
                  <a:schemeClr val="accent1"/>
                </a:solidFill>
              </a:rPr>
              <a:t>Account Prioritization: framework of options  </a:t>
            </a:r>
            <a:endParaRPr lang="en-US">
              <a:latin typeface="Adelle-Bold" charset="0"/>
            </a:endParaRPr>
          </a:p>
        </p:txBody>
      </p:sp>
      <p:pic>
        <p:nvPicPr>
          <p:cNvPr id="8" name="Picture 7">
            <a:extLst>
              <a:ext uri="{FF2B5EF4-FFF2-40B4-BE49-F238E27FC236}">
                <a16:creationId xmlns:a16="http://schemas.microsoft.com/office/drawing/2014/main" xmlns="" id="{ED864741-4A6A-413F-83C0-1D10460410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9468" y="302391"/>
            <a:ext cx="1477065" cy="403218"/>
          </a:xfrm>
          <a:prstGeom prst="rect">
            <a:avLst/>
          </a:prstGeom>
        </p:spPr>
      </p:pic>
    </p:spTree>
    <p:extLst>
      <p:ext uri="{BB962C8B-B14F-4D97-AF65-F5344CB8AC3E}">
        <p14:creationId xmlns:p14="http://schemas.microsoft.com/office/powerpoint/2010/main" val="2732327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FCB4EF1F-AD33-472E-BA3F-5CC697FB4157}"/>
              </a:ext>
            </a:extLst>
          </p:cNvPr>
          <p:cNvPicPr>
            <a:picLocks noChangeAspect="1"/>
          </p:cNvPicPr>
          <p:nvPr/>
        </p:nvPicPr>
        <p:blipFill>
          <a:blip r:embed="rId2">
            <a:alphaModFix amt="85000"/>
          </a:blip>
          <a:stretch>
            <a:fillRect/>
          </a:stretch>
        </p:blipFill>
        <p:spPr>
          <a:xfrm>
            <a:off x="0" y="4051835"/>
            <a:ext cx="12195175" cy="2807431"/>
          </a:xfrm>
          <a:prstGeom prst="rect">
            <a:avLst/>
          </a:prstGeom>
        </p:spPr>
      </p:pic>
      <p:sp>
        <p:nvSpPr>
          <p:cNvPr id="3" name="Title 2">
            <a:extLst>
              <a:ext uri="{FF2B5EF4-FFF2-40B4-BE49-F238E27FC236}">
                <a16:creationId xmlns:a16="http://schemas.microsoft.com/office/drawing/2014/main" xmlns="" id="{4ED2C3BC-9F7C-4939-BCD9-AB7485C06D40}"/>
              </a:ext>
            </a:extLst>
          </p:cNvPr>
          <p:cNvSpPr>
            <a:spLocks noGrp="1"/>
          </p:cNvSpPr>
          <p:nvPr>
            <p:ph type="title"/>
          </p:nvPr>
        </p:nvSpPr>
        <p:spPr/>
        <p:txBody>
          <a:bodyPr/>
          <a:lstStyle/>
          <a:p>
            <a:r>
              <a:rPr lang="en-US"/>
              <a:t>STEP 1 | </a:t>
            </a:r>
            <a:r>
              <a:rPr lang="en-US">
                <a:solidFill>
                  <a:schemeClr val="accent1"/>
                </a:solidFill>
              </a:rPr>
              <a:t>Account Selection Guidance for TAP </a:t>
            </a:r>
            <a:endParaRPr lang="en-US"/>
          </a:p>
        </p:txBody>
      </p:sp>
      <p:sp>
        <p:nvSpPr>
          <p:cNvPr id="4" name="Text Placeholder 1">
            <a:extLst>
              <a:ext uri="{FF2B5EF4-FFF2-40B4-BE49-F238E27FC236}">
                <a16:creationId xmlns:a16="http://schemas.microsoft.com/office/drawing/2014/main" xmlns="" id="{01D09435-FED5-4B79-914A-1481EA54D0B7}"/>
              </a:ext>
            </a:extLst>
          </p:cNvPr>
          <p:cNvSpPr txBox="1">
            <a:spLocks/>
          </p:cNvSpPr>
          <p:nvPr/>
        </p:nvSpPr>
        <p:spPr bwMode="black">
          <a:xfrm>
            <a:off x="504001" y="1413749"/>
            <a:ext cx="11088559" cy="5027691"/>
          </a:xfrm>
          <a:prstGeom prst="rect">
            <a:avLst/>
          </a:prstGeom>
          <a:ln>
            <a:noFill/>
          </a:ln>
        </p:spPr>
        <p:txBody>
          <a:bodyPr vert="horz" lIns="0" tIns="0" rIns="0" bIns="0" rtlCol="0">
            <a:norm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fontAlgn="base"/>
            <a:r>
              <a:rPr lang="en-US" b="1"/>
              <a:t>General guidance: </a:t>
            </a:r>
          </a:p>
          <a:p>
            <a:pPr marL="342900" indent="-342900" fontAlgn="base">
              <a:buFont typeface="Arial" panose="020B0604020202020204" pitchFamily="34" charset="0"/>
              <a:buChar char="•"/>
            </a:pPr>
            <a:r>
              <a:rPr lang="en-US" sz="1800">
                <a:solidFill>
                  <a:schemeClr val="accent1"/>
                </a:solidFill>
              </a:rPr>
              <a:t>Nominate strategic accounts:</a:t>
            </a:r>
          </a:p>
          <a:p>
            <a:pPr marL="522864" lvl="1" indent="-342900" fontAlgn="base">
              <a:buFont typeface="Arial" panose="020B0604020202020204" pitchFamily="34" charset="0"/>
              <a:buChar char="•"/>
            </a:pPr>
            <a:r>
              <a:rPr lang="en-US"/>
              <a:t>Largest ARR potential ($1M over 2-3 years)</a:t>
            </a:r>
          </a:p>
          <a:p>
            <a:pPr marL="522864" lvl="1" indent="-342900" fontAlgn="base">
              <a:buFont typeface="Arial" panose="020B0604020202020204" pitchFamily="34" charset="0"/>
              <a:buChar char="•"/>
            </a:pPr>
            <a:r>
              <a:rPr lang="en-US"/>
              <a:t>Potential to close in 2020  </a:t>
            </a:r>
          </a:p>
          <a:p>
            <a:pPr marL="522864" lvl="1" indent="-342900" fontAlgn="base">
              <a:buFont typeface="Arial" panose="020B0604020202020204" pitchFamily="34" charset="0"/>
              <a:buChar char="•"/>
            </a:pPr>
            <a:r>
              <a:rPr lang="en-US"/>
              <a:t>Prioritize SCP accounts but exclude those that are not a good fit for SAP Concur</a:t>
            </a:r>
          </a:p>
          <a:p>
            <a:pPr marL="522864" lvl="1" indent="-342900" fontAlgn="base">
              <a:buFont typeface="Arial" panose="020B0604020202020204" pitchFamily="34" charset="0"/>
              <a:buChar char="•"/>
            </a:pPr>
            <a:r>
              <a:rPr lang="en-US"/>
              <a:t>Consider reps engagement level – reps with only 1 or 2 accounts in program have historically been less engaged</a:t>
            </a:r>
          </a:p>
          <a:p>
            <a:pPr marL="342900" indent="-342900" fontAlgn="base">
              <a:buFont typeface="Arial" panose="020B0604020202020204" pitchFamily="34" charset="0"/>
              <a:buChar char="•"/>
            </a:pPr>
            <a:r>
              <a:rPr lang="en-US" sz="1800">
                <a:solidFill>
                  <a:schemeClr val="accent1"/>
                </a:solidFill>
              </a:rPr>
              <a:t>Use the Account Selection Tool for validation</a:t>
            </a:r>
          </a:p>
          <a:p>
            <a:pPr marL="342900" indent="-342900" fontAlgn="base">
              <a:buFont typeface="Arial" panose="020B0604020202020204" pitchFamily="34" charset="0"/>
              <a:buChar char="•"/>
            </a:pPr>
            <a:r>
              <a:rPr lang="en-US" sz="1800">
                <a:solidFill>
                  <a:schemeClr val="accent1"/>
                </a:solidFill>
              </a:rPr>
              <a:t>Discuss/confirm final accounts as a leadership team—include marketing </a:t>
            </a:r>
          </a:p>
          <a:p>
            <a:pPr marL="522864" lvl="1" indent="-342900" fontAlgn="base">
              <a:buFont typeface="Arial" panose="020B0604020202020204" pitchFamily="34" charset="0"/>
              <a:buChar char="•"/>
            </a:pPr>
            <a:r>
              <a:rPr lang="en-US"/>
              <a:t>1 full-time ABM marketer can support 20-30 accounts </a:t>
            </a:r>
          </a:p>
          <a:p>
            <a:pPr marL="522864" lvl="1" indent="-342900" fontAlgn="base">
              <a:buFont typeface="Arial" panose="020B0604020202020204" pitchFamily="34" charset="0"/>
              <a:buChar char="•"/>
            </a:pPr>
            <a:r>
              <a:rPr lang="en-US"/>
              <a:t>MDR support is critical for success</a:t>
            </a:r>
          </a:p>
          <a:p>
            <a:pPr marL="342900" indent="-342900" fontAlgn="base">
              <a:buFont typeface="Arial" panose="020B0604020202020204" pitchFamily="34" charset="0"/>
              <a:buChar char="•"/>
            </a:pPr>
            <a:endParaRPr lang="en-US"/>
          </a:p>
        </p:txBody>
      </p:sp>
    </p:spTree>
    <p:extLst>
      <p:ext uri="{BB962C8B-B14F-4D97-AF65-F5344CB8AC3E}">
        <p14:creationId xmlns:p14="http://schemas.microsoft.com/office/powerpoint/2010/main" val="10424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ADE38A93-6C90-44FE-BA05-F4A2E5455177}"/>
              </a:ext>
            </a:extLst>
          </p:cNvPr>
          <p:cNvPicPr>
            <a:picLocks noChangeAspect="1"/>
          </p:cNvPicPr>
          <p:nvPr/>
        </p:nvPicPr>
        <p:blipFill>
          <a:blip r:embed="rId2">
            <a:alphaModFix amt="70000"/>
          </a:blip>
          <a:stretch>
            <a:fillRect/>
          </a:stretch>
        </p:blipFill>
        <p:spPr>
          <a:xfrm>
            <a:off x="0" y="4051835"/>
            <a:ext cx="12195175" cy="2807431"/>
          </a:xfrm>
          <a:prstGeom prst="rect">
            <a:avLst/>
          </a:prstGeom>
        </p:spPr>
      </p:pic>
      <p:sp>
        <p:nvSpPr>
          <p:cNvPr id="2" name="Text Placeholder 1">
            <a:extLst>
              <a:ext uri="{FF2B5EF4-FFF2-40B4-BE49-F238E27FC236}">
                <a16:creationId xmlns:a16="http://schemas.microsoft.com/office/drawing/2014/main" xmlns="" id="{74600388-B9A1-4269-8473-0F5EE344C647}"/>
              </a:ext>
            </a:extLst>
          </p:cNvPr>
          <p:cNvSpPr>
            <a:spLocks noGrp="1"/>
          </p:cNvSpPr>
          <p:nvPr>
            <p:ph type="body" sz="quarter" idx="10"/>
          </p:nvPr>
        </p:nvSpPr>
        <p:spPr>
          <a:xfrm>
            <a:off x="503995" y="1271122"/>
            <a:ext cx="9400293" cy="1718658"/>
          </a:xfrm>
        </p:spPr>
        <p:txBody>
          <a:bodyPr/>
          <a:lstStyle/>
          <a:p>
            <a:r>
              <a:rPr lang="en-US" b="1">
                <a:solidFill>
                  <a:schemeClr val="accent1"/>
                </a:solidFill>
              </a:rPr>
              <a:t>Account attractiveness: </a:t>
            </a:r>
            <a:r>
              <a:rPr lang="en-US"/>
              <a:t>criteria that qualifies: is the account worth it and are we likely to have success with ABM?</a:t>
            </a:r>
          </a:p>
          <a:p>
            <a:r>
              <a:rPr lang="en-US" b="1">
                <a:solidFill>
                  <a:schemeClr val="accent1"/>
                </a:solidFill>
              </a:rPr>
              <a:t>Business strength</a:t>
            </a:r>
            <a:r>
              <a:rPr lang="en-US"/>
              <a:t>: criteria that addresses: is the account a good “fit” and can we work internally together to win the deal?</a:t>
            </a:r>
          </a:p>
        </p:txBody>
      </p:sp>
      <p:sp>
        <p:nvSpPr>
          <p:cNvPr id="3" name="Title 2">
            <a:extLst>
              <a:ext uri="{FF2B5EF4-FFF2-40B4-BE49-F238E27FC236}">
                <a16:creationId xmlns:a16="http://schemas.microsoft.com/office/drawing/2014/main" xmlns="" id="{A676BA71-B2C0-4110-AA8E-79419BCC2B46}"/>
              </a:ext>
            </a:extLst>
          </p:cNvPr>
          <p:cNvSpPr>
            <a:spLocks noGrp="1"/>
          </p:cNvSpPr>
          <p:nvPr>
            <p:ph type="title"/>
          </p:nvPr>
        </p:nvSpPr>
        <p:spPr/>
        <p:txBody>
          <a:bodyPr/>
          <a:lstStyle/>
          <a:p>
            <a:r>
              <a:rPr lang="en-US"/>
              <a:t>STEP 1 | </a:t>
            </a:r>
            <a:r>
              <a:rPr lang="en-US">
                <a:solidFill>
                  <a:schemeClr val="accent1"/>
                </a:solidFill>
              </a:rPr>
              <a:t>Account Selection Tool for TAP</a:t>
            </a:r>
            <a:endParaRPr lang="en-US"/>
          </a:p>
        </p:txBody>
      </p:sp>
      <p:graphicFrame>
        <p:nvGraphicFramePr>
          <p:cNvPr id="6" name="Table 5">
            <a:extLst>
              <a:ext uri="{FF2B5EF4-FFF2-40B4-BE49-F238E27FC236}">
                <a16:creationId xmlns:a16="http://schemas.microsoft.com/office/drawing/2014/main" xmlns="" id="{65DB999D-4905-4A01-9940-DC1021741954}"/>
              </a:ext>
            </a:extLst>
          </p:cNvPr>
          <p:cNvGraphicFramePr>
            <a:graphicFrameLocks noGrp="1"/>
          </p:cNvGraphicFramePr>
          <p:nvPr>
            <p:extLst>
              <p:ext uri="{D42A27DB-BD31-4B8C-83A1-F6EECF244321}">
                <p14:modId xmlns:p14="http://schemas.microsoft.com/office/powerpoint/2010/main" val="3515280980"/>
              </p:ext>
            </p:extLst>
          </p:nvPr>
        </p:nvGraphicFramePr>
        <p:xfrm>
          <a:off x="503995" y="3281618"/>
          <a:ext cx="11186476" cy="2781602"/>
        </p:xfrm>
        <a:graphic>
          <a:graphicData uri="http://schemas.openxmlformats.org/drawingml/2006/table">
            <a:tbl>
              <a:tblPr>
                <a:tableStyleId>{2D5ABB26-0587-4C30-8999-92F81FD0307C}</a:tableStyleId>
              </a:tblPr>
              <a:tblGrid>
                <a:gridCol w="5045648">
                  <a:extLst>
                    <a:ext uri="{9D8B030D-6E8A-4147-A177-3AD203B41FA5}">
                      <a16:colId xmlns:a16="http://schemas.microsoft.com/office/drawing/2014/main" xmlns="" val="2683111929"/>
                    </a:ext>
                  </a:extLst>
                </a:gridCol>
                <a:gridCol w="1232077">
                  <a:extLst>
                    <a:ext uri="{9D8B030D-6E8A-4147-A177-3AD203B41FA5}">
                      <a16:colId xmlns:a16="http://schemas.microsoft.com/office/drawing/2014/main" xmlns="" val="3145414665"/>
                    </a:ext>
                  </a:extLst>
                </a:gridCol>
                <a:gridCol w="1466758">
                  <a:extLst>
                    <a:ext uri="{9D8B030D-6E8A-4147-A177-3AD203B41FA5}">
                      <a16:colId xmlns:a16="http://schemas.microsoft.com/office/drawing/2014/main" xmlns="" val="539313361"/>
                    </a:ext>
                  </a:extLst>
                </a:gridCol>
                <a:gridCol w="899612">
                  <a:extLst>
                    <a:ext uri="{9D8B030D-6E8A-4147-A177-3AD203B41FA5}">
                      <a16:colId xmlns:a16="http://schemas.microsoft.com/office/drawing/2014/main" xmlns="" val="796291958"/>
                    </a:ext>
                  </a:extLst>
                </a:gridCol>
                <a:gridCol w="1036509">
                  <a:extLst>
                    <a:ext uri="{9D8B030D-6E8A-4147-A177-3AD203B41FA5}">
                      <a16:colId xmlns:a16="http://schemas.microsoft.com/office/drawing/2014/main" xmlns="" val="661208215"/>
                    </a:ext>
                  </a:extLst>
                </a:gridCol>
                <a:gridCol w="1505872">
                  <a:extLst>
                    <a:ext uri="{9D8B030D-6E8A-4147-A177-3AD203B41FA5}">
                      <a16:colId xmlns:a16="http://schemas.microsoft.com/office/drawing/2014/main" xmlns="" val="271597248"/>
                    </a:ext>
                  </a:extLst>
                </a:gridCol>
              </a:tblGrid>
              <a:tr h="394925">
                <a:tc>
                  <a:txBody>
                    <a:bodyPr/>
                    <a:lstStyle/>
                    <a:p>
                      <a:pPr algn="ctr" fontAlgn="b"/>
                      <a:r>
                        <a:rPr lang="en-US" sz="1400" b="1" u="none" strike="noStrike">
                          <a:solidFill>
                            <a:schemeClr val="bg1"/>
                          </a:solidFill>
                          <a:effectLst/>
                        </a:rPr>
                        <a:t>Attractiveness Criteria</a:t>
                      </a:r>
                      <a:endParaRPr lang="en-US" sz="1400" b="1" i="0" u="none" strike="noStrike">
                        <a:solidFill>
                          <a:schemeClr val="bg1"/>
                        </a:solidFill>
                        <a:effectLst/>
                        <a:latin typeface="Calibri" panose="020F0502020204030204" pitchFamily="34" charset="0"/>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accent1"/>
                      </a:solidFill>
                      <a:prstDash val="solid"/>
                      <a:round/>
                      <a:headEnd type="none" w="med" len="med"/>
                      <a:tailEnd type="none" w="med" len="med"/>
                    </a:lnB>
                    <a:solidFill>
                      <a:srgbClr val="FFAE00"/>
                    </a:solidFill>
                  </a:tcPr>
                </a:tc>
                <a:tc>
                  <a:txBody>
                    <a:bodyPr/>
                    <a:lstStyle/>
                    <a:p>
                      <a:pPr algn="ctr" fontAlgn="b"/>
                      <a:r>
                        <a:rPr lang="en-US" sz="1400" b="1" u="none" strike="noStrike">
                          <a:solidFill>
                            <a:schemeClr val="bg1"/>
                          </a:solidFill>
                          <a:effectLst/>
                        </a:rPr>
                        <a:t>SCORE 1</a:t>
                      </a:r>
                      <a:endParaRPr lang="en-US" sz="1400" b="1" i="0" u="none" strike="noStrike">
                        <a:solidFill>
                          <a:schemeClr val="bg1"/>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accent1"/>
                      </a:solidFill>
                      <a:prstDash val="solid"/>
                      <a:round/>
                      <a:headEnd type="none" w="med" len="med"/>
                      <a:tailEnd type="none" w="med" len="med"/>
                    </a:lnB>
                    <a:solidFill>
                      <a:srgbClr val="FFAE00"/>
                    </a:solidFill>
                  </a:tcPr>
                </a:tc>
                <a:tc>
                  <a:txBody>
                    <a:bodyPr/>
                    <a:lstStyle/>
                    <a:p>
                      <a:pPr algn="ctr" fontAlgn="b"/>
                      <a:r>
                        <a:rPr lang="en-US" sz="1400" b="1" u="none" strike="noStrike">
                          <a:solidFill>
                            <a:schemeClr val="bg1"/>
                          </a:solidFill>
                          <a:effectLst/>
                        </a:rPr>
                        <a:t>SCORE 3</a:t>
                      </a:r>
                      <a:endParaRPr lang="en-US" sz="1400" b="1" i="0" u="none" strike="noStrike">
                        <a:solidFill>
                          <a:schemeClr val="bg1"/>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accent1"/>
                      </a:solidFill>
                      <a:prstDash val="solid"/>
                      <a:round/>
                      <a:headEnd type="none" w="med" len="med"/>
                      <a:tailEnd type="none" w="med" len="med"/>
                    </a:lnB>
                    <a:solidFill>
                      <a:srgbClr val="FFAE00"/>
                    </a:solidFill>
                  </a:tcPr>
                </a:tc>
                <a:tc>
                  <a:txBody>
                    <a:bodyPr/>
                    <a:lstStyle/>
                    <a:p>
                      <a:pPr algn="ctr" fontAlgn="b"/>
                      <a:r>
                        <a:rPr lang="en-US" sz="1400" b="1" u="none" strike="noStrike">
                          <a:solidFill>
                            <a:schemeClr val="bg1"/>
                          </a:solidFill>
                          <a:effectLst/>
                        </a:rPr>
                        <a:t>SCORE 5</a:t>
                      </a:r>
                      <a:endParaRPr lang="en-US" sz="1400" b="1" i="0" u="none" strike="noStrike">
                        <a:solidFill>
                          <a:schemeClr val="bg1"/>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accent1"/>
                      </a:solidFill>
                      <a:prstDash val="solid"/>
                      <a:round/>
                      <a:headEnd type="none" w="med" len="med"/>
                      <a:tailEnd type="none" w="med" len="med"/>
                    </a:lnB>
                    <a:solidFill>
                      <a:srgbClr val="FFAE00"/>
                    </a:solidFill>
                  </a:tcPr>
                </a:tc>
                <a:tc>
                  <a:txBody>
                    <a:bodyPr/>
                    <a:lstStyle/>
                    <a:p>
                      <a:pPr algn="ctr" fontAlgn="b"/>
                      <a:r>
                        <a:rPr lang="en-US" sz="1400" b="1" u="none" strike="noStrike">
                          <a:solidFill>
                            <a:schemeClr val="bg1"/>
                          </a:solidFill>
                          <a:effectLst/>
                        </a:rPr>
                        <a:t>Weight</a:t>
                      </a:r>
                      <a:endParaRPr lang="en-US" sz="1400" b="1" i="0" u="none" strike="noStrike">
                        <a:solidFill>
                          <a:schemeClr val="bg1"/>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accent1"/>
                      </a:solidFill>
                      <a:prstDash val="solid"/>
                      <a:round/>
                      <a:headEnd type="none" w="med" len="med"/>
                      <a:tailEnd type="none" w="med" len="med"/>
                    </a:lnB>
                    <a:solidFill>
                      <a:srgbClr val="FFAE00"/>
                    </a:solidFill>
                  </a:tcPr>
                </a:tc>
                <a:tc>
                  <a:txBody>
                    <a:bodyPr/>
                    <a:lstStyle/>
                    <a:p>
                      <a:pPr algn="ctr" fontAlgn="ctr"/>
                      <a:r>
                        <a:rPr lang="en-US" sz="1400" b="1" u="none" strike="noStrike">
                          <a:solidFill>
                            <a:schemeClr val="bg1"/>
                          </a:solidFill>
                          <a:effectLst/>
                        </a:rPr>
                        <a:t>Company NAME</a:t>
                      </a:r>
                      <a:endParaRPr lang="en-US" sz="1400" b="1" i="0" u="none" strike="noStrike">
                        <a:solidFill>
                          <a:schemeClr val="bg1"/>
                        </a:solidFill>
                        <a:effectLst/>
                        <a:latin typeface="Calibri" panose="020F0502020204030204" pitchFamily="34" charset="0"/>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accent1"/>
                      </a:solidFill>
                      <a:prstDash val="solid"/>
                      <a:round/>
                      <a:headEnd type="none" w="med" len="med"/>
                      <a:tailEnd type="none" w="med" len="med"/>
                    </a:lnB>
                    <a:solidFill>
                      <a:srgbClr val="FFAE00"/>
                    </a:solidFill>
                  </a:tcPr>
                </a:tc>
                <a:extLst>
                  <a:ext uri="{0D108BD9-81ED-4DB2-BD59-A6C34878D82A}">
                    <a16:rowId xmlns:a16="http://schemas.microsoft.com/office/drawing/2014/main" xmlns="" val="1020367184"/>
                  </a:ext>
                </a:extLst>
              </a:tr>
              <a:tr h="266822">
                <a:tc>
                  <a:txBody>
                    <a:bodyPr/>
                    <a:lstStyle/>
                    <a:p>
                      <a:pPr algn="l" fontAlgn="b"/>
                      <a:r>
                        <a:rPr lang="en-US" sz="1200" u="none" strike="noStrike">
                          <a:solidFill>
                            <a:schemeClr val="bg1"/>
                          </a:solidFill>
                          <a:effectLst/>
                        </a:rPr>
                        <a:t>What is the potential ARR over next 2-3 years?</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$500-$750k</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$750-$1M</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$1M+</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0.5</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l" fontAlgn="b"/>
                      <a:r>
                        <a:rPr lang="en-US" sz="1100" u="none" strike="noStrike">
                          <a:solidFill>
                            <a:schemeClr val="bg1"/>
                          </a:solidFill>
                          <a:effectLst/>
                        </a:rPr>
                        <a:t> </a:t>
                      </a:r>
                      <a:endParaRPr lang="en-US" sz="11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extLst>
                  <a:ext uri="{0D108BD9-81ED-4DB2-BD59-A6C34878D82A}">
                    <a16:rowId xmlns:a16="http://schemas.microsoft.com/office/drawing/2014/main" xmlns="" val="2336449675"/>
                  </a:ext>
                </a:extLst>
              </a:tr>
              <a:tr h="266822">
                <a:tc>
                  <a:txBody>
                    <a:bodyPr/>
                    <a:lstStyle/>
                    <a:p>
                      <a:pPr algn="l" fontAlgn="b"/>
                      <a:r>
                        <a:rPr lang="en-US" sz="1200" u="none" strike="noStrike">
                          <a:solidFill>
                            <a:schemeClr val="bg1"/>
                          </a:solidFill>
                          <a:effectLst/>
                        </a:rPr>
                        <a:t>Are there internal/external factors forcing a change?</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Low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Medium</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High</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0.3</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l" fontAlgn="b"/>
                      <a:r>
                        <a:rPr lang="en-US" sz="1100" u="none" strike="noStrike">
                          <a:solidFill>
                            <a:schemeClr val="bg1"/>
                          </a:solidFill>
                          <a:effectLst/>
                        </a:rPr>
                        <a:t> </a:t>
                      </a:r>
                      <a:endParaRPr lang="en-US" sz="11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extLst>
                  <a:ext uri="{0D108BD9-81ED-4DB2-BD59-A6C34878D82A}">
                    <a16:rowId xmlns:a16="http://schemas.microsoft.com/office/drawing/2014/main" xmlns="" val="4191490595"/>
                  </a:ext>
                </a:extLst>
              </a:tr>
              <a:tr h="266822">
                <a:tc>
                  <a:txBody>
                    <a:bodyPr/>
                    <a:lstStyle/>
                    <a:p>
                      <a:pPr algn="l" fontAlgn="b"/>
                      <a:r>
                        <a:rPr lang="en-US" sz="1200" u="none" strike="noStrike">
                          <a:solidFill>
                            <a:schemeClr val="bg1"/>
                          </a:solidFill>
                          <a:effectLst/>
                        </a:rPr>
                        <a:t>What is their buyers intent score (Demandbase)</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Low</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Medium</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High</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0.2</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l" fontAlgn="b"/>
                      <a:r>
                        <a:rPr lang="en-US" sz="1100" u="none" strike="noStrike">
                          <a:solidFill>
                            <a:schemeClr val="bg1"/>
                          </a:solidFill>
                          <a:effectLst/>
                        </a:rPr>
                        <a:t> </a:t>
                      </a:r>
                      <a:endParaRPr lang="en-US" sz="11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extLst>
                  <a:ext uri="{0D108BD9-81ED-4DB2-BD59-A6C34878D82A}">
                    <a16:rowId xmlns:a16="http://schemas.microsoft.com/office/drawing/2014/main" xmlns="" val="657271515"/>
                  </a:ext>
                </a:extLst>
              </a:tr>
              <a:tr h="252101">
                <a:tc>
                  <a:txBody>
                    <a:bodyPr/>
                    <a:lstStyle/>
                    <a:p>
                      <a:pPr algn="l"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l" fontAlgn="b"/>
                      <a:endParaRPr lang="en-US" sz="11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extLst>
                  <a:ext uri="{0D108BD9-81ED-4DB2-BD59-A6C34878D82A}">
                    <a16:rowId xmlns:a16="http://schemas.microsoft.com/office/drawing/2014/main" xmlns="" val="1562965068"/>
                  </a:ext>
                </a:extLst>
              </a:tr>
              <a:tr h="266822">
                <a:tc>
                  <a:txBody>
                    <a:bodyPr/>
                    <a:lstStyle/>
                    <a:p>
                      <a:pPr algn="ctr" fontAlgn="b"/>
                      <a:r>
                        <a:rPr lang="en-US" sz="1400" b="1" u="none" strike="noStrike">
                          <a:solidFill>
                            <a:schemeClr val="bg1"/>
                          </a:solidFill>
                          <a:effectLst/>
                        </a:rPr>
                        <a:t>Business Strength Criteria</a:t>
                      </a:r>
                      <a:endParaRPr lang="en-US" sz="1400" b="1" i="0" u="none" strike="noStrike">
                        <a:solidFill>
                          <a:schemeClr val="bg1"/>
                        </a:solidFill>
                        <a:effectLst/>
                        <a:latin typeface="Calibri" panose="020F0502020204030204" pitchFamily="34" charset="0"/>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FAE00"/>
                    </a:solidFill>
                  </a:tcPr>
                </a:tc>
                <a:tc>
                  <a:txBody>
                    <a:bodyPr/>
                    <a:lstStyle/>
                    <a:p>
                      <a:pPr algn="ctr" fontAlgn="b"/>
                      <a:r>
                        <a:rPr lang="en-US" sz="1400" b="1" u="none" strike="noStrike">
                          <a:solidFill>
                            <a:schemeClr val="bg1"/>
                          </a:solidFill>
                          <a:effectLst/>
                        </a:rPr>
                        <a:t> </a:t>
                      </a:r>
                      <a:endParaRPr lang="en-US" sz="1400" b="1"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FAE00"/>
                    </a:solidFill>
                  </a:tcPr>
                </a:tc>
                <a:tc>
                  <a:txBody>
                    <a:bodyPr/>
                    <a:lstStyle/>
                    <a:p>
                      <a:pPr algn="ctr" fontAlgn="b"/>
                      <a:r>
                        <a:rPr lang="en-US" sz="1400" b="1" u="none" strike="noStrike">
                          <a:solidFill>
                            <a:schemeClr val="bg1"/>
                          </a:solidFill>
                          <a:effectLst/>
                        </a:rPr>
                        <a:t> </a:t>
                      </a:r>
                      <a:endParaRPr lang="en-US" sz="1400" b="1"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FAE00"/>
                    </a:solidFill>
                  </a:tcPr>
                </a:tc>
                <a:tc>
                  <a:txBody>
                    <a:bodyPr/>
                    <a:lstStyle/>
                    <a:p>
                      <a:pPr algn="ctr" fontAlgn="b"/>
                      <a:r>
                        <a:rPr lang="en-US" sz="1400" b="1" u="none" strike="noStrike">
                          <a:solidFill>
                            <a:schemeClr val="bg1"/>
                          </a:solidFill>
                          <a:effectLst/>
                        </a:rPr>
                        <a:t> </a:t>
                      </a:r>
                      <a:endParaRPr lang="en-US" sz="1400" b="1"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FAE00"/>
                    </a:solidFill>
                  </a:tcPr>
                </a:tc>
                <a:tc>
                  <a:txBody>
                    <a:bodyPr/>
                    <a:lstStyle/>
                    <a:p>
                      <a:pPr algn="ctr" fontAlgn="b"/>
                      <a:r>
                        <a:rPr lang="en-US" sz="1400" b="1" u="none" strike="noStrike">
                          <a:solidFill>
                            <a:schemeClr val="bg1"/>
                          </a:solidFill>
                          <a:effectLst/>
                        </a:rPr>
                        <a:t>Weight</a:t>
                      </a:r>
                      <a:endParaRPr lang="en-US" sz="1400" b="1"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FAE00"/>
                    </a:solidFill>
                  </a:tcPr>
                </a:tc>
                <a:tc>
                  <a:txBody>
                    <a:bodyPr/>
                    <a:lstStyle/>
                    <a:p>
                      <a:pPr algn="ctr" fontAlgn="b"/>
                      <a:r>
                        <a:rPr lang="en-US" sz="1400" b="1" u="none" strike="noStrike">
                          <a:effectLst/>
                        </a:rPr>
                        <a:t> </a:t>
                      </a:r>
                      <a:endParaRPr lang="en-US" sz="1400" b="1" i="0" u="none" strike="noStrike">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FAE00"/>
                    </a:solidFill>
                  </a:tcPr>
                </a:tc>
                <a:extLst>
                  <a:ext uri="{0D108BD9-81ED-4DB2-BD59-A6C34878D82A}">
                    <a16:rowId xmlns:a16="http://schemas.microsoft.com/office/drawing/2014/main" xmlns="" val="4147958406"/>
                  </a:ext>
                </a:extLst>
              </a:tr>
              <a:tr h="533644">
                <a:tc>
                  <a:txBody>
                    <a:bodyPr/>
                    <a:lstStyle/>
                    <a:p>
                      <a:pPr algn="l" fontAlgn="b"/>
                      <a:r>
                        <a:rPr lang="en-US" sz="1200" u="none" strike="noStrike">
                          <a:solidFill>
                            <a:schemeClr val="bg1"/>
                          </a:solidFill>
                          <a:effectLst/>
                        </a:rPr>
                        <a:t>Do we have existing relationships in buying groups or can get them (</a:t>
                      </a:r>
                      <a:r>
                        <a:rPr lang="en-US" sz="1200" u="none" strike="noStrike" err="1">
                          <a:solidFill>
                            <a:schemeClr val="bg1"/>
                          </a:solidFill>
                          <a:effectLst/>
                        </a:rPr>
                        <a:t>ie</a:t>
                      </a:r>
                      <a:r>
                        <a:rPr lang="en-US" sz="1200" u="none" strike="noStrike">
                          <a:solidFill>
                            <a:schemeClr val="bg1"/>
                          </a:solidFill>
                          <a:effectLst/>
                        </a:rPr>
                        <a:t> CBG or GCO)?</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No</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Some</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Yes</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0.4</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l" fontAlgn="b"/>
                      <a:r>
                        <a:rPr lang="en-US" sz="1100" u="none" strike="noStrike">
                          <a:solidFill>
                            <a:schemeClr val="bg1"/>
                          </a:solidFill>
                          <a:effectLst/>
                        </a:rPr>
                        <a:t> </a:t>
                      </a:r>
                      <a:endParaRPr lang="en-US" sz="11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extLst>
                  <a:ext uri="{0D108BD9-81ED-4DB2-BD59-A6C34878D82A}">
                    <a16:rowId xmlns:a16="http://schemas.microsoft.com/office/drawing/2014/main" xmlns="" val="4292839580"/>
                  </a:ext>
                </a:extLst>
              </a:tr>
              <a:tr h="266822">
                <a:tc>
                  <a:txBody>
                    <a:bodyPr/>
                    <a:lstStyle/>
                    <a:p>
                      <a:pPr algn="l" fontAlgn="b"/>
                      <a:r>
                        <a:rPr lang="en-US" sz="1200" u="none" strike="noStrike">
                          <a:solidFill>
                            <a:schemeClr val="bg1"/>
                          </a:solidFill>
                          <a:effectLst/>
                        </a:rPr>
                        <a:t>Does our solution meet buying groups needs?</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Some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Most</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All</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0.4</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l" fontAlgn="b"/>
                      <a:r>
                        <a:rPr lang="en-US" sz="1100" u="none" strike="noStrike">
                          <a:solidFill>
                            <a:schemeClr val="bg1"/>
                          </a:solidFill>
                          <a:effectLst/>
                        </a:rPr>
                        <a:t> </a:t>
                      </a:r>
                      <a:endParaRPr lang="en-US" sz="11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extLst>
                  <a:ext uri="{0D108BD9-81ED-4DB2-BD59-A6C34878D82A}">
                    <a16:rowId xmlns:a16="http://schemas.microsoft.com/office/drawing/2014/main" xmlns="" val="3182571555"/>
                  </a:ext>
                </a:extLst>
              </a:tr>
              <a:tr h="266822">
                <a:tc>
                  <a:txBody>
                    <a:bodyPr/>
                    <a:lstStyle/>
                    <a:p>
                      <a:pPr algn="l" fontAlgn="b"/>
                      <a:r>
                        <a:rPr lang="en-US" sz="1200" u="none" strike="noStrike">
                          <a:solidFill>
                            <a:schemeClr val="bg1"/>
                          </a:solidFill>
                          <a:effectLst/>
                        </a:rPr>
                        <a:t>How committed is the account team to the program?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Low</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Average</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Highly</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ctr" fontAlgn="b"/>
                      <a:r>
                        <a:rPr lang="en-US" sz="1200" u="none" strike="noStrike">
                          <a:solidFill>
                            <a:schemeClr val="bg1"/>
                          </a:solidFill>
                          <a:effectLst/>
                        </a:rPr>
                        <a:t>0.2</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tc>
                  <a:txBody>
                    <a:bodyPr/>
                    <a:lstStyle/>
                    <a:p>
                      <a:pPr algn="l" fontAlgn="b"/>
                      <a:r>
                        <a:rPr lang="en-US" sz="1100" u="none" strike="noStrike">
                          <a:solidFill>
                            <a:schemeClr val="bg1"/>
                          </a:solidFill>
                          <a:effectLst/>
                        </a:rPr>
                        <a:t> </a:t>
                      </a:r>
                      <a:endParaRPr lang="en-US" sz="11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tx1"/>
                    </a:solidFill>
                  </a:tcPr>
                </a:tc>
                <a:extLst>
                  <a:ext uri="{0D108BD9-81ED-4DB2-BD59-A6C34878D82A}">
                    <a16:rowId xmlns:a16="http://schemas.microsoft.com/office/drawing/2014/main" xmlns="" val="2410259645"/>
                  </a:ext>
                </a:extLst>
              </a:tr>
            </a:tbl>
          </a:graphicData>
        </a:graphic>
      </p:graphicFrame>
    </p:spTree>
    <p:extLst>
      <p:ext uri="{BB962C8B-B14F-4D97-AF65-F5344CB8AC3E}">
        <p14:creationId xmlns:p14="http://schemas.microsoft.com/office/powerpoint/2010/main" val="2136100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CE216429-9C76-49E7-B87E-E81118B8DC01}"/>
              </a:ext>
            </a:extLst>
          </p:cNvPr>
          <p:cNvPicPr>
            <a:picLocks noChangeAspect="1"/>
          </p:cNvPicPr>
          <p:nvPr/>
        </p:nvPicPr>
        <p:blipFill>
          <a:blip r:embed="rId2">
            <a:alphaModFix amt="70000"/>
          </a:blip>
          <a:stretch>
            <a:fillRect/>
          </a:stretch>
        </p:blipFill>
        <p:spPr>
          <a:xfrm>
            <a:off x="0" y="4051835"/>
            <a:ext cx="12195175" cy="2807431"/>
          </a:xfrm>
          <a:prstGeom prst="rect">
            <a:avLst/>
          </a:prstGeom>
        </p:spPr>
      </p:pic>
      <p:sp>
        <p:nvSpPr>
          <p:cNvPr id="3" name="Title 2">
            <a:extLst>
              <a:ext uri="{FF2B5EF4-FFF2-40B4-BE49-F238E27FC236}">
                <a16:creationId xmlns:a16="http://schemas.microsoft.com/office/drawing/2014/main" xmlns="" id="{F400D464-172C-4E5C-87CF-D224EFFEED21}"/>
              </a:ext>
            </a:extLst>
          </p:cNvPr>
          <p:cNvSpPr>
            <a:spLocks noGrp="1"/>
          </p:cNvSpPr>
          <p:nvPr>
            <p:ph type="title"/>
          </p:nvPr>
        </p:nvSpPr>
        <p:spPr/>
        <p:txBody>
          <a:bodyPr/>
          <a:lstStyle/>
          <a:p>
            <a:r>
              <a:rPr lang="en-US"/>
              <a:t>STEP 1 | </a:t>
            </a:r>
            <a:r>
              <a:rPr lang="en-US">
                <a:solidFill>
                  <a:schemeClr val="accent1"/>
                </a:solidFill>
              </a:rPr>
              <a:t>Opportunity Map</a:t>
            </a:r>
            <a:endParaRPr lang="en-US"/>
          </a:p>
        </p:txBody>
      </p:sp>
      <p:pic>
        <p:nvPicPr>
          <p:cNvPr id="4" name="Picture 3">
            <a:extLst>
              <a:ext uri="{FF2B5EF4-FFF2-40B4-BE49-F238E27FC236}">
                <a16:creationId xmlns:a16="http://schemas.microsoft.com/office/drawing/2014/main" xmlns="" id="{AB3B61B4-4161-408E-B1F5-E29367E2BBEC}"/>
              </a:ext>
            </a:extLst>
          </p:cNvPr>
          <p:cNvPicPr>
            <a:picLocks noChangeAspect="1"/>
          </p:cNvPicPr>
          <p:nvPr/>
        </p:nvPicPr>
        <p:blipFill>
          <a:blip r:embed="rId3"/>
          <a:stretch>
            <a:fillRect/>
          </a:stretch>
        </p:blipFill>
        <p:spPr>
          <a:xfrm>
            <a:off x="5293517" y="1184270"/>
            <a:ext cx="6606560" cy="4117955"/>
          </a:xfrm>
          <a:prstGeom prst="rect">
            <a:avLst/>
          </a:prstGeom>
          <a:ln>
            <a:solidFill>
              <a:schemeClr val="accent1"/>
            </a:solidFill>
          </a:ln>
        </p:spPr>
      </p:pic>
      <p:graphicFrame>
        <p:nvGraphicFramePr>
          <p:cNvPr id="5" name="Table 4">
            <a:extLst>
              <a:ext uri="{FF2B5EF4-FFF2-40B4-BE49-F238E27FC236}">
                <a16:creationId xmlns:a16="http://schemas.microsoft.com/office/drawing/2014/main" xmlns="" id="{FC5DA774-184D-4CAD-AF1D-BBF08656B6BB}"/>
              </a:ext>
            </a:extLst>
          </p:cNvPr>
          <p:cNvGraphicFramePr>
            <a:graphicFrameLocks noGrp="1"/>
          </p:cNvGraphicFramePr>
          <p:nvPr>
            <p:extLst>
              <p:ext uri="{D42A27DB-BD31-4B8C-83A1-F6EECF244321}">
                <p14:modId xmlns:p14="http://schemas.microsoft.com/office/powerpoint/2010/main" val="3069159065"/>
              </p:ext>
            </p:extLst>
          </p:nvPr>
        </p:nvGraphicFramePr>
        <p:xfrm>
          <a:off x="295098" y="1184270"/>
          <a:ext cx="4774741" cy="2453444"/>
        </p:xfrm>
        <a:graphic>
          <a:graphicData uri="http://schemas.openxmlformats.org/drawingml/2006/table">
            <a:tbl>
              <a:tblPr>
                <a:tableStyleId>{B301B821-A1FF-4177-AEE7-76D212191A09}</a:tableStyleId>
              </a:tblPr>
              <a:tblGrid>
                <a:gridCol w="1572518">
                  <a:extLst>
                    <a:ext uri="{9D8B030D-6E8A-4147-A177-3AD203B41FA5}">
                      <a16:colId xmlns:a16="http://schemas.microsoft.com/office/drawing/2014/main" xmlns="" val="2579013829"/>
                    </a:ext>
                  </a:extLst>
                </a:gridCol>
                <a:gridCol w="830979">
                  <a:extLst>
                    <a:ext uri="{9D8B030D-6E8A-4147-A177-3AD203B41FA5}">
                      <a16:colId xmlns:a16="http://schemas.microsoft.com/office/drawing/2014/main" xmlns="" val="3871778845"/>
                    </a:ext>
                  </a:extLst>
                </a:gridCol>
                <a:gridCol w="936703">
                  <a:extLst>
                    <a:ext uri="{9D8B030D-6E8A-4147-A177-3AD203B41FA5}">
                      <a16:colId xmlns:a16="http://schemas.microsoft.com/office/drawing/2014/main" xmlns="" val="4197148742"/>
                    </a:ext>
                  </a:extLst>
                </a:gridCol>
                <a:gridCol w="702526">
                  <a:extLst>
                    <a:ext uri="{9D8B030D-6E8A-4147-A177-3AD203B41FA5}">
                      <a16:colId xmlns:a16="http://schemas.microsoft.com/office/drawing/2014/main" xmlns="" val="2421796651"/>
                    </a:ext>
                  </a:extLst>
                </a:gridCol>
                <a:gridCol w="732015">
                  <a:extLst>
                    <a:ext uri="{9D8B030D-6E8A-4147-A177-3AD203B41FA5}">
                      <a16:colId xmlns:a16="http://schemas.microsoft.com/office/drawing/2014/main" xmlns="" val="241274194"/>
                    </a:ext>
                  </a:extLst>
                </a:gridCol>
              </a:tblGrid>
              <a:tr h="372961">
                <a:tc>
                  <a:txBody>
                    <a:bodyPr/>
                    <a:lstStyle/>
                    <a:p>
                      <a:pPr algn="ctr" fontAlgn="b"/>
                      <a:r>
                        <a:rPr lang="en-US" sz="1200" b="1" u="none" strike="noStrike">
                          <a:effectLst/>
                        </a:rPr>
                        <a:t>Attractiveness Criteria</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b"/>
                      <a:r>
                        <a:rPr lang="en-US" sz="1200" b="1" u="none" strike="noStrike">
                          <a:effectLst/>
                        </a:rPr>
                        <a:t>SCORE 1</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b"/>
                      <a:r>
                        <a:rPr lang="en-US" sz="1200" b="1" u="none" strike="noStrike">
                          <a:effectLst/>
                        </a:rPr>
                        <a:t>SCORE 3</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b"/>
                      <a:r>
                        <a:rPr lang="en-US" sz="1200" b="1" u="none" strike="noStrike">
                          <a:effectLst/>
                        </a:rPr>
                        <a:t>SCORE 5</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b"/>
                      <a:r>
                        <a:rPr lang="en-US" sz="1200" b="1" u="none" strike="noStrike">
                          <a:effectLst/>
                        </a:rPr>
                        <a:t>Weight</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extLst>
                  <a:ext uri="{0D108BD9-81ED-4DB2-BD59-A6C34878D82A}">
                    <a16:rowId xmlns:a16="http://schemas.microsoft.com/office/drawing/2014/main" xmlns="" val="1484161041"/>
                  </a:ext>
                </a:extLst>
              </a:tr>
              <a:tr h="779569">
                <a:tc>
                  <a:txBody>
                    <a:bodyPr/>
                    <a:lstStyle/>
                    <a:p>
                      <a:pPr algn="ctr" fontAlgn="b"/>
                      <a:r>
                        <a:rPr lang="en-US" sz="1200" u="none" strike="noStrike">
                          <a:effectLst/>
                        </a:rPr>
                        <a:t>What is the potential ARR over next 2-3 years?</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$500-$750k</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$750-$1M</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$1M+</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0.5</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xmlns="" val="2928227321"/>
                  </a:ext>
                </a:extLst>
              </a:tr>
              <a:tr h="745924">
                <a:tc>
                  <a:txBody>
                    <a:bodyPr/>
                    <a:lstStyle/>
                    <a:p>
                      <a:pPr algn="ctr" fontAlgn="b"/>
                      <a:r>
                        <a:rPr lang="en-US" sz="1200" u="none" strike="noStrike">
                          <a:effectLst/>
                        </a:rPr>
                        <a:t>Are there internal/external factors forcing a change?</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Low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Medium</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High</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0.3</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xmlns="" val="2266577600"/>
                  </a:ext>
                </a:extLst>
              </a:tr>
              <a:tr h="509879">
                <a:tc>
                  <a:txBody>
                    <a:bodyPr/>
                    <a:lstStyle/>
                    <a:p>
                      <a:pPr algn="ctr" fontAlgn="b"/>
                      <a:r>
                        <a:rPr lang="en-US" sz="1200" u="none" strike="noStrike">
                          <a:effectLst/>
                        </a:rPr>
                        <a:t>What is their buyers intent score (Demandbase)</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Low</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Medium</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High</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0.2</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xmlns="" val="3919299753"/>
                  </a:ext>
                </a:extLst>
              </a:tr>
            </a:tbl>
          </a:graphicData>
        </a:graphic>
      </p:graphicFrame>
      <p:graphicFrame>
        <p:nvGraphicFramePr>
          <p:cNvPr id="6" name="Table 5">
            <a:extLst>
              <a:ext uri="{FF2B5EF4-FFF2-40B4-BE49-F238E27FC236}">
                <a16:creationId xmlns:a16="http://schemas.microsoft.com/office/drawing/2014/main" xmlns="" id="{6B6DEE92-9498-4FB6-9ABD-26C11500066E}"/>
              </a:ext>
            </a:extLst>
          </p:cNvPr>
          <p:cNvGraphicFramePr>
            <a:graphicFrameLocks noGrp="1"/>
          </p:cNvGraphicFramePr>
          <p:nvPr>
            <p:extLst>
              <p:ext uri="{D42A27DB-BD31-4B8C-83A1-F6EECF244321}">
                <p14:modId xmlns:p14="http://schemas.microsoft.com/office/powerpoint/2010/main" val="1978339819"/>
              </p:ext>
            </p:extLst>
          </p:nvPr>
        </p:nvGraphicFramePr>
        <p:xfrm>
          <a:off x="295098" y="3945669"/>
          <a:ext cx="4774742" cy="2473175"/>
        </p:xfrm>
        <a:graphic>
          <a:graphicData uri="http://schemas.openxmlformats.org/drawingml/2006/table">
            <a:tbl>
              <a:tblPr>
                <a:tableStyleId>{B301B821-A1FF-4177-AEE7-76D212191A09}</a:tableStyleId>
              </a:tblPr>
              <a:tblGrid>
                <a:gridCol w="1929942">
                  <a:extLst>
                    <a:ext uri="{9D8B030D-6E8A-4147-A177-3AD203B41FA5}">
                      <a16:colId xmlns:a16="http://schemas.microsoft.com/office/drawing/2014/main" xmlns="" val="2376306416"/>
                    </a:ext>
                  </a:extLst>
                </a:gridCol>
                <a:gridCol w="718882">
                  <a:extLst>
                    <a:ext uri="{9D8B030D-6E8A-4147-A177-3AD203B41FA5}">
                      <a16:colId xmlns:a16="http://schemas.microsoft.com/office/drawing/2014/main" xmlns="" val="515999247"/>
                    </a:ext>
                  </a:extLst>
                </a:gridCol>
                <a:gridCol w="769434">
                  <a:extLst>
                    <a:ext uri="{9D8B030D-6E8A-4147-A177-3AD203B41FA5}">
                      <a16:colId xmlns:a16="http://schemas.microsoft.com/office/drawing/2014/main" xmlns="" val="205701685"/>
                    </a:ext>
                  </a:extLst>
                </a:gridCol>
                <a:gridCol w="746884">
                  <a:extLst>
                    <a:ext uri="{9D8B030D-6E8A-4147-A177-3AD203B41FA5}">
                      <a16:colId xmlns:a16="http://schemas.microsoft.com/office/drawing/2014/main" xmlns="" val="4096407577"/>
                    </a:ext>
                  </a:extLst>
                </a:gridCol>
                <a:gridCol w="609600">
                  <a:extLst>
                    <a:ext uri="{9D8B030D-6E8A-4147-A177-3AD203B41FA5}">
                      <a16:colId xmlns:a16="http://schemas.microsoft.com/office/drawing/2014/main" xmlns="" val="3185714910"/>
                    </a:ext>
                  </a:extLst>
                </a:gridCol>
              </a:tblGrid>
              <a:tr h="307267">
                <a:tc>
                  <a:txBody>
                    <a:bodyPr/>
                    <a:lstStyle/>
                    <a:p>
                      <a:pPr algn="ctr" fontAlgn="b"/>
                      <a:r>
                        <a:rPr lang="en-US" sz="1200" b="1" u="none" strike="noStrike">
                          <a:effectLst/>
                        </a:rPr>
                        <a:t>Business Strength Criteria</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b"/>
                      <a:r>
                        <a:rPr lang="en-US" sz="1200" b="1" u="none" strike="noStrike">
                          <a:effectLst/>
                        </a:rPr>
                        <a:t>SCORE 1 </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b"/>
                      <a:r>
                        <a:rPr lang="en-US" sz="1200" b="1" u="none" strike="noStrike">
                          <a:effectLst/>
                        </a:rPr>
                        <a:t>SCORE 3</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b"/>
                      <a:r>
                        <a:rPr lang="en-US" sz="1200" b="1" u="none" strike="noStrike">
                          <a:effectLst/>
                        </a:rPr>
                        <a:t>SCORE 5</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b"/>
                      <a:r>
                        <a:rPr lang="en-US" sz="1200" b="1" u="none" strike="noStrike">
                          <a:effectLst/>
                        </a:rPr>
                        <a:t>Weight</a:t>
                      </a:r>
                      <a:endParaRPr lang="en-US" sz="1200" b="1" i="0" u="none" strike="noStrike">
                        <a:solidFill>
                          <a:schemeClr val="bg1"/>
                        </a:solidFill>
                        <a:effectLst/>
                        <a:latin typeface="Calibri" panose="020F0502020204030204" pitchFamily="34" charset="0"/>
                      </a:endParaRPr>
                    </a:p>
                  </a:txBody>
                  <a:tcPr marL="6350" marR="6350" marT="6350" marB="0" anchor="b">
                    <a:lnB w="12700" cap="flat" cmpd="sng" algn="ctr">
                      <a:solidFill>
                        <a:schemeClr val="accent1"/>
                      </a:solidFill>
                      <a:prstDash val="solid"/>
                      <a:round/>
                      <a:headEnd type="none" w="med" len="med"/>
                      <a:tailEnd type="none" w="med" len="med"/>
                    </a:lnB>
                    <a:solidFill>
                      <a:schemeClr val="accent1"/>
                    </a:solidFill>
                  </a:tcPr>
                </a:tc>
                <a:extLst>
                  <a:ext uri="{0D108BD9-81ED-4DB2-BD59-A6C34878D82A}">
                    <a16:rowId xmlns:a16="http://schemas.microsoft.com/office/drawing/2014/main" xmlns="" val="2284249631"/>
                  </a:ext>
                </a:extLst>
              </a:tr>
              <a:tr h="921799">
                <a:tc>
                  <a:txBody>
                    <a:bodyPr/>
                    <a:lstStyle/>
                    <a:p>
                      <a:pPr algn="ctr" fontAlgn="b"/>
                      <a:r>
                        <a:rPr lang="en-US" sz="1200" u="none" strike="noStrike">
                          <a:effectLst/>
                        </a:rPr>
                        <a:t>Do we have existing relationships in buying groups or can get them (</a:t>
                      </a:r>
                      <a:r>
                        <a:rPr lang="en-US" sz="1200" u="none" strike="noStrike" err="1">
                          <a:effectLst/>
                        </a:rPr>
                        <a:t>ie</a:t>
                      </a:r>
                      <a:r>
                        <a:rPr lang="en-US" sz="1200" u="none" strike="noStrike">
                          <a:effectLst/>
                        </a:rPr>
                        <a:t> CBG or GCO)?</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No</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Some</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Yes</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0.4</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xmlns="" val="332098979"/>
                  </a:ext>
                </a:extLst>
              </a:tr>
              <a:tr h="614532">
                <a:tc>
                  <a:txBody>
                    <a:bodyPr/>
                    <a:lstStyle/>
                    <a:p>
                      <a:pPr algn="ctr" fontAlgn="b"/>
                      <a:r>
                        <a:rPr lang="en-US" sz="1200" u="none" strike="noStrike">
                          <a:effectLst/>
                        </a:rPr>
                        <a:t>Does our solution meet buying groups needs?</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Some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Most</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All</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0.4</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xmlns="" val="1308721071"/>
                  </a:ext>
                </a:extLst>
              </a:tr>
              <a:tr h="564734">
                <a:tc>
                  <a:txBody>
                    <a:bodyPr/>
                    <a:lstStyle/>
                    <a:p>
                      <a:pPr algn="ctr" fontAlgn="b"/>
                      <a:r>
                        <a:rPr lang="en-US" sz="1200" u="none" strike="noStrike">
                          <a:effectLst/>
                        </a:rPr>
                        <a:t>How committed is the account team to the program? </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Low</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Average</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Highly</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fontAlgn="b"/>
                      <a:r>
                        <a:rPr lang="en-US" sz="1200" u="none" strike="noStrike">
                          <a:effectLst/>
                        </a:rPr>
                        <a:t>0.2</a:t>
                      </a:r>
                      <a:endParaRPr lang="en-US" sz="1200" b="0" i="0" u="none" strike="noStrike">
                        <a:solidFill>
                          <a:schemeClr val="bg1"/>
                        </a:solidFill>
                        <a:effectLst/>
                        <a:latin typeface="Calibri" panose="020F0502020204030204" pitchFamily="34" charset="0"/>
                      </a:endParaRPr>
                    </a:p>
                  </a:txBody>
                  <a:tcPr marL="6350" marR="6350" marT="6350" marB="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xmlns="" val="3847268934"/>
                  </a:ext>
                </a:extLst>
              </a:tr>
            </a:tbl>
          </a:graphicData>
        </a:graphic>
      </p:graphicFrame>
    </p:spTree>
    <p:extLst>
      <p:ext uri="{BB962C8B-B14F-4D97-AF65-F5344CB8AC3E}">
        <p14:creationId xmlns:p14="http://schemas.microsoft.com/office/powerpoint/2010/main" val="2115378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1CCBFB62-3150-4F91-9EDB-027755BA9F08}"/>
              </a:ext>
            </a:extLst>
          </p:cNvPr>
          <p:cNvPicPr>
            <a:picLocks noChangeAspect="1"/>
          </p:cNvPicPr>
          <p:nvPr/>
        </p:nvPicPr>
        <p:blipFill rotWithShape="1">
          <a:blip r:embed="rId2">
            <a:alphaModFix amt="89000"/>
          </a:blip>
          <a:srcRect t="1958" r="886" b="59713"/>
          <a:stretch/>
        </p:blipFill>
        <p:spPr>
          <a:xfrm>
            <a:off x="9524" y="0"/>
            <a:ext cx="12185651" cy="2759345"/>
          </a:xfrm>
          <a:prstGeom prst="rect">
            <a:avLst/>
          </a:prstGeom>
        </p:spPr>
      </p:pic>
      <p:sp>
        <p:nvSpPr>
          <p:cNvPr id="3" name="Title 2">
            <a:extLst>
              <a:ext uri="{FF2B5EF4-FFF2-40B4-BE49-F238E27FC236}">
                <a16:creationId xmlns:a16="http://schemas.microsoft.com/office/drawing/2014/main" xmlns="" id="{5757049E-6AB3-4897-B7CD-2909BEC4F5DA}"/>
              </a:ext>
            </a:extLst>
          </p:cNvPr>
          <p:cNvSpPr>
            <a:spLocks noGrp="1"/>
          </p:cNvSpPr>
          <p:nvPr>
            <p:ph type="title"/>
          </p:nvPr>
        </p:nvSpPr>
        <p:spPr/>
        <p:txBody>
          <a:bodyPr/>
          <a:lstStyle/>
          <a:p>
            <a:r>
              <a:rPr lang="en-US"/>
              <a:t>What’s the Takeaway?</a:t>
            </a:r>
          </a:p>
        </p:txBody>
      </p:sp>
      <p:pic>
        <p:nvPicPr>
          <p:cNvPr id="4" name="Picture 3">
            <a:extLst>
              <a:ext uri="{FF2B5EF4-FFF2-40B4-BE49-F238E27FC236}">
                <a16:creationId xmlns:a16="http://schemas.microsoft.com/office/drawing/2014/main" xmlns="" id="{6396479B-99DD-4FFD-B07E-1E6D15CEFF6E}"/>
              </a:ext>
            </a:extLst>
          </p:cNvPr>
          <p:cNvPicPr>
            <a:picLocks noChangeAspect="1"/>
          </p:cNvPicPr>
          <p:nvPr/>
        </p:nvPicPr>
        <p:blipFill rotWithShape="1">
          <a:blip r:embed="rId3"/>
          <a:srcRect l="16908" t="20651" r="18519" b="15447"/>
          <a:stretch/>
        </p:blipFill>
        <p:spPr>
          <a:xfrm>
            <a:off x="1016957" y="1026960"/>
            <a:ext cx="9612351" cy="5350784"/>
          </a:xfrm>
          <a:prstGeom prst="rect">
            <a:avLst/>
          </a:prstGeom>
          <a:ln>
            <a:solidFill>
              <a:srgbClr val="FFAE00"/>
            </a:solidFill>
          </a:ln>
        </p:spPr>
      </p:pic>
    </p:spTree>
    <p:extLst>
      <p:ext uri="{BB962C8B-B14F-4D97-AF65-F5344CB8AC3E}">
        <p14:creationId xmlns:p14="http://schemas.microsoft.com/office/powerpoint/2010/main" val="2825989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a:t>Step 2: </a:t>
            </a:r>
            <a:r>
              <a:rPr lang="en-US">
                <a:solidFill>
                  <a:schemeClr val="accent1"/>
                </a:solidFill>
              </a:rPr>
              <a:t>Research &amp; Insights</a:t>
            </a:r>
          </a:p>
        </p:txBody>
      </p:sp>
    </p:spTree>
    <p:extLst>
      <p:ext uri="{BB962C8B-B14F-4D97-AF65-F5344CB8AC3E}">
        <p14:creationId xmlns:p14="http://schemas.microsoft.com/office/powerpoint/2010/main" val="278908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7A67CFAA-CD66-4D62-B5A8-1C0B5010F21D}"/>
              </a:ext>
            </a:extLst>
          </p:cNvPr>
          <p:cNvPicPr>
            <a:picLocks noChangeAspect="1"/>
          </p:cNvPicPr>
          <p:nvPr/>
        </p:nvPicPr>
        <p:blipFill>
          <a:blip r:embed="rId2"/>
          <a:stretch>
            <a:fillRect/>
          </a:stretch>
        </p:blipFill>
        <p:spPr>
          <a:xfrm>
            <a:off x="1728275" y="0"/>
            <a:ext cx="10466900" cy="6858000"/>
          </a:xfrm>
          <a:prstGeom prst="rect">
            <a:avLst/>
          </a:prstGeom>
        </p:spPr>
      </p:pic>
      <p:sp>
        <p:nvSpPr>
          <p:cNvPr id="19" name="Rectangle 18">
            <a:extLst>
              <a:ext uri="{FF2B5EF4-FFF2-40B4-BE49-F238E27FC236}">
                <a16:creationId xmlns:a16="http://schemas.microsoft.com/office/drawing/2014/main" xmlns="" id="{95F4571F-B1D8-4192-ACF3-B897AD1296CA}"/>
              </a:ext>
            </a:extLst>
          </p:cNvPr>
          <p:cNvSpPr/>
          <p:nvPr/>
        </p:nvSpPr>
        <p:spPr bwMode="gray">
          <a:xfrm>
            <a:off x="1728275" y="0"/>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xmlns="" id="{C9109670-039B-4D22-8EE7-C2AFFB8664A5}"/>
              </a:ext>
            </a:extLst>
          </p:cNvPr>
          <p:cNvSpPr>
            <a:spLocks noGrp="1"/>
          </p:cNvSpPr>
          <p:nvPr>
            <p:ph type="title"/>
          </p:nvPr>
        </p:nvSpPr>
        <p:spPr>
          <a:xfrm>
            <a:off x="504001" y="504000"/>
            <a:ext cx="11186476" cy="369332"/>
          </a:xfrm>
        </p:spPr>
        <p:txBody>
          <a:bodyPr/>
          <a:lstStyle/>
          <a:p>
            <a:r>
              <a:rPr lang="en-US"/>
              <a:t>STEP 2 | </a:t>
            </a:r>
            <a:r>
              <a:rPr lang="en-US">
                <a:solidFill>
                  <a:schemeClr val="accent1"/>
                </a:solidFill>
              </a:rPr>
              <a:t>Research &amp; Insights</a:t>
            </a:r>
          </a:p>
        </p:txBody>
      </p:sp>
      <p:sp>
        <p:nvSpPr>
          <p:cNvPr id="4" name="Rounded Rectangle 3">
            <a:extLst>
              <a:ext uri="{FF2B5EF4-FFF2-40B4-BE49-F238E27FC236}">
                <a16:creationId xmlns:a16="http://schemas.microsoft.com/office/drawing/2014/main" xmlns="" id="{8E3E41AD-B9CC-ED46-826B-ADB39C056BCB}"/>
              </a:ext>
            </a:extLst>
          </p:cNvPr>
          <p:cNvSpPr/>
          <p:nvPr/>
        </p:nvSpPr>
        <p:spPr bwMode="gray">
          <a:xfrm>
            <a:off x="2786433" y="1515987"/>
            <a:ext cx="4717363" cy="1348243"/>
          </a:xfrm>
          <a:prstGeom prst="roundRect">
            <a:avLst>
              <a:gd name="adj" fmla="val 6681"/>
            </a:avLst>
          </a:prstGeom>
          <a:solidFill>
            <a:schemeClr val="bg1">
              <a:alpha val="66000"/>
            </a:schemeClr>
          </a:solidFill>
          <a:ln w="15875" algn="ctr">
            <a:solidFill>
              <a:srgbClr val="FFAE00"/>
            </a:solidFill>
            <a:miter lim="800000"/>
            <a:headEnd/>
            <a:tailEnd/>
          </a:ln>
        </p:spPr>
        <p:txBody>
          <a:bodyPr lIns="90000" tIns="72000" rIns="90000" bIns="72000" rtlCol="0" anchor="ctr">
            <a:spAutoFit/>
          </a:bodyPr>
          <a:lstStyle/>
          <a:p>
            <a:pPr lvl="0">
              <a:lnSpc>
                <a:spcPct val="90000"/>
              </a:lnSpc>
              <a:spcBef>
                <a:spcPts val="800"/>
              </a:spcBef>
            </a:pPr>
            <a:r>
              <a:rPr lang="en-US" sz="1600" b="1">
                <a:solidFill>
                  <a:srgbClr val="FFFFFF"/>
                </a:solidFill>
              </a:rPr>
              <a:t>Knowing what is driving the cluster / account</a:t>
            </a:r>
          </a:p>
          <a:p>
            <a:pPr marL="201168" lvl="0" indent="-182880">
              <a:lnSpc>
                <a:spcPct val="90000"/>
              </a:lnSpc>
              <a:spcBef>
                <a:spcPts val="800"/>
              </a:spcBef>
              <a:buFont typeface="Arial" panose="020B0604020202020204" pitchFamily="34" charset="0"/>
              <a:buChar char="•"/>
            </a:pPr>
            <a:r>
              <a:rPr lang="en-US" sz="1500">
                <a:solidFill>
                  <a:srgbClr val="FFFFFF"/>
                </a:solidFill>
              </a:rPr>
              <a:t>Market trends impacting the cluster / account</a:t>
            </a:r>
          </a:p>
          <a:p>
            <a:pPr marL="201168" lvl="0" indent="-182880">
              <a:lnSpc>
                <a:spcPct val="90000"/>
              </a:lnSpc>
              <a:spcBef>
                <a:spcPts val="800"/>
              </a:spcBef>
              <a:buFont typeface="Arial" panose="020B0604020202020204" pitchFamily="34" charset="0"/>
              <a:buChar char="•"/>
            </a:pPr>
            <a:r>
              <a:rPr lang="en-US" sz="1500">
                <a:solidFill>
                  <a:srgbClr val="FFFFFF"/>
                </a:solidFill>
              </a:rPr>
              <a:t>Influencer topics and industry landscape</a:t>
            </a:r>
          </a:p>
          <a:p>
            <a:pPr marL="201168" lvl="0" indent="-182880">
              <a:lnSpc>
                <a:spcPct val="90000"/>
              </a:lnSpc>
              <a:spcBef>
                <a:spcPts val="800"/>
              </a:spcBef>
              <a:buFont typeface="Arial" panose="020B0604020202020204" pitchFamily="34" charset="0"/>
              <a:buChar char="•"/>
            </a:pPr>
            <a:r>
              <a:rPr lang="en-US" sz="1500">
                <a:solidFill>
                  <a:srgbClr val="FFFFFF"/>
                </a:solidFill>
              </a:rPr>
              <a:t>Competitor effects </a:t>
            </a:r>
          </a:p>
        </p:txBody>
      </p:sp>
      <p:sp>
        <p:nvSpPr>
          <p:cNvPr id="9" name="Rounded Rectangle 8">
            <a:extLst>
              <a:ext uri="{FF2B5EF4-FFF2-40B4-BE49-F238E27FC236}">
                <a16:creationId xmlns:a16="http://schemas.microsoft.com/office/drawing/2014/main" xmlns="" id="{A61D64DF-7CD8-CD4B-A9E5-9CA126E96C4E}"/>
              </a:ext>
            </a:extLst>
          </p:cNvPr>
          <p:cNvSpPr/>
          <p:nvPr/>
        </p:nvSpPr>
        <p:spPr bwMode="gray">
          <a:xfrm>
            <a:off x="752890" y="4165895"/>
            <a:ext cx="4067084" cy="1779815"/>
          </a:xfrm>
          <a:prstGeom prst="roundRect">
            <a:avLst>
              <a:gd name="adj" fmla="val 6681"/>
            </a:avLst>
          </a:prstGeom>
          <a:solidFill>
            <a:schemeClr val="bg1">
              <a:alpha val="66000"/>
            </a:schemeClr>
          </a:solidFill>
          <a:ln w="15875" algn="ctr">
            <a:solidFill>
              <a:srgbClr val="FFAE00"/>
            </a:solidFill>
            <a:miter lim="800000"/>
            <a:headEnd/>
            <a:tailEnd/>
          </a:ln>
        </p:spPr>
        <p:txBody>
          <a:bodyPr lIns="90000" tIns="72000" rIns="90000" bIns="72000" rtlCol="0" anchor="ctr">
            <a:spAutoFit/>
          </a:bodyPr>
          <a:lstStyle/>
          <a:p>
            <a:pPr lvl="0">
              <a:lnSpc>
                <a:spcPct val="90000"/>
              </a:lnSpc>
              <a:spcBef>
                <a:spcPts val="800"/>
              </a:spcBef>
            </a:pPr>
            <a:r>
              <a:rPr lang="en-US" sz="1600" b="1">
                <a:solidFill>
                  <a:srgbClr val="FFFFFF"/>
                </a:solidFill>
              </a:rPr>
              <a:t>Business Imperatives </a:t>
            </a:r>
            <a:r>
              <a:rPr lang="en-US" sz="1600">
                <a:solidFill>
                  <a:srgbClr val="FFFFFF"/>
                </a:solidFill>
              </a:rPr>
              <a:t>(external)</a:t>
            </a:r>
          </a:p>
          <a:p>
            <a:pPr marL="201168" lvl="0" indent="-182880">
              <a:lnSpc>
                <a:spcPct val="90000"/>
              </a:lnSpc>
              <a:spcBef>
                <a:spcPts val="800"/>
              </a:spcBef>
              <a:buFont typeface="Arial" panose="020B0604020202020204" pitchFamily="34" charset="0"/>
              <a:buChar char="•"/>
            </a:pPr>
            <a:r>
              <a:rPr lang="en-US" sz="1500">
                <a:solidFill>
                  <a:srgbClr val="FFFFFF"/>
                </a:solidFill>
              </a:rPr>
              <a:t>How is the landscape changing for the cluster: disruptors, innovations?</a:t>
            </a:r>
          </a:p>
          <a:p>
            <a:pPr marL="201168" lvl="0" indent="-182880">
              <a:lnSpc>
                <a:spcPct val="90000"/>
              </a:lnSpc>
              <a:spcBef>
                <a:spcPts val="800"/>
              </a:spcBef>
              <a:buFont typeface="Arial" panose="020B0604020202020204" pitchFamily="34" charset="0"/>
              <a:buChar char="•"/>
            </a:pPr>
            <a:r>
              <a:rPr lang="en-US" sz="1500">
                <a:solidFill>
                  <a:srgbClr val="FFFFFF"/>
                </a:solidFill>
              </a:rPr>
              <a:t>What is the impact of these changes?</a:t>
            </a:r>
          </a:p>
          <a:p>
            <a:pPr marL="201168" lvl="0" indent="-182880">
              <a:lnSpc>
                <a:spcPct val="90000"/>
              </a:lnSpc>
              <a:spcBef>
                <a:spcPts val="800"/>
              </a:spcBef>
              <a:buFont typeface="Arial" panose="020B0604020202020204" pitchFamily="34" charset="0"/>
              <a:buChar char="•"/>
            </a:pPr>
            <a:r>
              <a:rPr lang="en-US" sz="1500">
                <a:solidFill>
                  <a:srgbClr val="FFFFFF"/>
                </a:solidFill>
              </a:rPr>
              <a:t>What elements are most important to the cluster / account?</a:t>
            </a:r>
          </a:p>
        </p:txBody>
      </p:sp>
      <p:sp>
        <p:nvSpPr>
          <p:cNvPr id="10" name="Rounded Rectangle 9">
            <a:extLst>
              <a:ext uri="{FF2B5EF4-FFF2-40B4-BE49-F238E27FC236}">
                <a16:creationId xmlns:a16="http://schemas.microsoft.com/office/drawing/2014/main" xmlns="" id="{26A6829E-DB67-4043-9AC9-0181A08F69D8}"/>
              </a:ext>
            </a:extLst>
          </p:cNvPr>
          <p:cNvSpPr/>
          <p:nvPr/>
        </p:nvSpPr>
        <p:spPr bwMode="gray">
          <a:xfrm>
            <a:off x="5908899" y="4165895"/>
            <a:ext cx="4067084" cy="1995601"/>
          </a:xfrm>
          <a:prstGeom prst="roundRect">
            <a:avLst>
              <a:gd name="adj" fmla="val 6681"/>
            </a:avLst>
          </a:prstGeom>
          <a:solidFill>
            <a:schemeClr val="bg1">
              <a:alpha val="66000"/>
            </a:schemeClr>
          </a:solidFill>
          <a:ln w="15875" algn="ctr">
            <a:solidFill>
              <a:srgbClr val="FFAE00"/>
            </a:solidFill>
            <a:miter lim="800000"/>
            <a:headEnd/>
            <a:tailEnd/>
          </a:ln>
        </p:spPr>
        <p:txBody>
          <a:bodyPr lIns="90000" tIns="72000" rIns="90000" bIns="72000" rtlCol="0" anchor="ctr">
            <a:spAutoFit/>
          </a:bodyPr>
          <a:lstStyle/>
          <a:p>
            <a:pPr lvl="0">
              <a:lnSpc>
                <a:spcPct val="90000"/>
              </a:lnSpc>
              <a:spcBef>
                <a:spcPts val="800"/>
              </a:spcBef>
            </a:pPr>
            <a:r>
              <a:rPr lang="en-US" sz="1600" b="1">
                <a:solidFill>
                  <a:srgbClr val="FFFFFF"/>
                </a:solidFill>
              </a:rPr>
              <a:t>Business Initiatives </a:t>
            </a:r>
            <a:r>
              <a:rPr lang="en-US" sz="1600">
                <a:solidFill>
                  <a:srgbClr val="FFFFFF"/>
                </a:solidFill>
              </a:rPr>
              <a:t>(internal)</a:t>
            </a:r>
          </a:p>
          <a:p>
            <a:pPr marL="201168" lvl="0" indent="-182880">
              <a:lnSpc>
                <a:spcPct val="90000"/>
              </a:lnSpc>
              <a:spcBef>
                <a:spcPts val="800"/>
              </a:spcBef>
              <a:buFont typeface="Arial" panose="020B0604020202020204" pitchFamily="34" charset="0"/>
              <a:buChar char="•"/>
            </a:pPr>
            <a:r>
              <a:rPr lang="en-US" sz="1500">
                <a:solidFill>
                  <a:srgbClr val="FFFFFF"/>
                </a:solidFill>
              </a:rPr>
              <a:t>What are the major business priorities &amp; initiatives for the cluster / account? </a:t>
            </a:r>
          </a:p>
          <a:p>
            <a:pPr marL="201168" lvl="0" indent="-182880">
              <a:lnSpc>
                <a:spcPct val="90000"/>
              </a:lnSpc>
              <a:spcBef>
                <a:spcPts val="800"/>
              </a:spcBef>
              <a:buFont typeface="Arial" panose="020B0604020202020204" pitchFamily="34" charset="0"/>
              <a:buChar char="•"/>
            </a:pPr>
            <a:r>
              <a:rPr lang="en-US" sz="1500">
                <a:solidFill>
                  <a:srgbClr val="FFFFFF"/>
                </a:solidFill>
              </a:rPr>
              <a:t>Who are the key stakeholders &amp; where do they sit in the cluster / account?   </a:t>
            </a:r>
          </a:p>
          <a:p>
            <a:pPr marL="201168" lvl="0" indent="-182880">
              <a:lnSpc>
                <a:spcPct val="90000"/>
              </a:lnSpc>
              <a:spcBef>
                <a:spcPts val="800"/>
              </a:spcBef>
              <a:buFont typeface="Arial" panose="020B0604020202020204" pitchFamily="34" charset="0"/>
              <a:buChar char="•"/>
            </a:pPr>
            <a:r>
              <a:rPr lang="en-US" sz="1500">
                <a:solidFill>
                  <a:srgbClr val="FFFFFF"/>
                </a:solidFill>
              </a:rPr>
              <a:t>What are the key decision making criteria &amp; how can we better understand them?</a:t>
            </a:r>
          </a:p>
        </p:txBody>
      </p:sp>
      <p:cxnSp>
        <p:nvCxnSpPr>
          <p:cNvPr id="8" name="Elbow Connector 7">
            <a:extLst>
              <a:ext uri="{FF2B5EF4-FFF2-40B4-BE49-F238E27FC236}">
                <a16:creationId xmlns:a16="http://schemas.microsoft.com/office/drawing/2014/main" xmlns="" id="{EBDA959B-6180-5F48-BE96-608063A536E2}"/>
              </a:ext>
            </a:extLst>
          </p:cNvPr>
          <p:cNvCxnSpPr>
            <a:cxnSpLocks/>
            <a:stCxn id="26" idx="2"/>
            <a:endCxn id="9" idx="0"/>
          </p:cNvCxnSpPr>
          <p:nvPr/>
        </p:nvCxnSpPr>
        <p:spPr>
          <a:xfrm rot="5400000">
            <a:off x="3363225" y="2287438"/>
            <a:ext cx="1301665" cy="2455249"/>
          </a:xfrm>
          <a:prstGeom prst="bentConnector3">
            <a:avLst>
              <a:gd name="adj1" fmla="val 50000"/>
            </a:avLst>
          </a:prstGeom>
          <a:ln w="22225">
            <a:solidFill>
              <a:srgbClr val="FFAE0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4" name="Elbow Connector 13">
            <a:extLst>
              <a:ext uri="{FF2B5EF4-FFF2-40B4-BE49-F238E27FC236}">
                <a16:creationId xmlns:a16="http://schemas.microsoft.com/office/drawing/2014/main" xmlns="" id="{25EAB060-F1D4-AC42-8B71-680B657B41B0}"/>
              </a:ext>
            </a:extLst>
          </p:cNvPr>
          <p:cNvCxnSpPr>
            <a:cxnSpLocks/>
            <a:stCxn id="23" idx="2"/>
            <a:endCxn id="10" idx="0"/>
          </p:cNvCxnSpPr>
          <p:nvPr/>
        </p:nvCxnSpPr>
        <p:spPr>
          <a:xfrm rot="16200000" flipH="1">
            <a:off x="6057471" y="2280924"/>
            <a:ext cx="1301665" cy="2468276"/>
          </a:xfrm>
          <a:prstGeom prst="bentConnector3">
            <a:avLst>
              <a:gd name="adj1" fmla="val 50000"/>
            </a:avLst>
          </a:prstGeom>
          <a:ln w="22225">
            <a:solidFill>
              <a:srgbClr val="FFAE0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xmlns="" id="{637BA268-86DB-B245-AB9D-FF7FF60B724C}"/>
              </a:ext>
            </a:extLst>
          </p:cNvPr>
          <p:cNvCxnSpPr>
            <a:cxnSpLocks/>
            <a:stCxn id="9" idx="3"/>
          </p:cNvCxnSpPr>
          <p:nvPr/>
        </p:nvCxnSpPr>
        <p:spPr>
          <a:xfrm>
            <a:off x="4819974" y="5055803"/>
            <a:ext cx="1088925" cy="0"/>
          </a:xfrm>
          <a:prstGeom prst="straightConnector1">
            <a:avLst/>
          </a:prstGeom>
          <a:ln w="22225">
            <a:solidFill>
              <a:srgbClr val="FFAE0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xmlns="" id="{1C4B639A-5C27-C04B-B45D-54D2DC6AA59D}"/>
              </a:ext>
            </a:extLst>
          </p:cNvPr>
          <p:cNvSpPr/>
          <p:nvPr/>
        </p:nvSpPr>
        <p:spPr bwMode="gray">
          <a:xfrm>
            <a:off x="5322558" y="2763491"/>
            <a:ext cx="303213" cy="100739"/>
          </a:xfrm>
          <a:prstGeom prst="rect">
            <a:avLst/>
          </a:prstGeom>
          <a:solidFill>
            <a:schemeClr val="bg1">
              <a:alpha val="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6" name="Rectangle 25">
            <a:extLst>
              <a:ext uri="{FF2B5EF4-FFF2-40B4-BE49-F238E27FC236}">
                <a16:creationId xmlns:a16="http://schemas.microsoft.com/office/drawing/2014/main" xmlns="" id="{B42BD220-2A20-AD47-A2F3-433F918D696C}"/>
              </a:ext>
            </a:extLst>
          </p:cNvPr>
          <p:cNvSpPr/>
          <p:nvPr/>
        </p:nvSpPr>
        <p:spPr bwMode="gray">
          <a:xfrm>
            <a:off x="5090074" y="2763491"/>
            <a:ext cx="303213" cy="100739"/>
          </a:xfrm>
          <a:prstGeom prst="rect">
            <a:avLst/>
          </a:prstGeom>
          <a:solidFill>
            <a:schemeClr val="bg1">
              <a:alpha val="0"/>
            </a:schemeClr>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2981095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01CE6A06-EE18-E44C-9ED0-F2CBB1420587}"/>
              </a:ext>
            </a:extLst>
          </p:cNvPr>
          <p:cNvPicPr>
            <a:picLocks noChangeAspect="1"/>
          </p:cNvPicPr>
          <p:nvPr/>
        </p:nvPicPr>
        <p:blipFill>
          <a:blip r:embed="rId2"/>
          <a:stretch>
            <a:fillRect/>
          </a:stretch>
        </p:blipFill>
        <p:spPr>
          <a:xfrm>
            <a:off x="1728275" y="0"/>
            <a:ext cx="10466900" cy="6858000"/>
          </a:xfrm>
          <a:prstGeom prst="rect">
            <a:avLst/>
          </a:prstGeom>
        </p:spPr>
      </p:pic>
      <p:sp>
        <p:nvSpPr>
          <p:cNvPr id="10" name="Rectangle 9">
            <a:extLst>
              <a:ext uri="{FF2B5EF4-FFF2-40B4-BE49-F238E27FC236}">
                <a16:creationId xmlns:a16="http://schemas.microsoft.com/office/drawing/2014/main" xmlns="" id="{EEDFF983-9C87-714C-85D2-21684B6650FB}"/>
              </a:ext>
            </a:extLst>
          </p:cNvPr>
          <p:cNvSpPr/>
          <p:nvPr/>
        </p:nvSpPr>
        <p:spPr bwMode="gray">
          <a:xfrm>
            <a:off x="1728275" y="0"/>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xmlns="" id="{C9109670-039B-4D22-8EE7-C2AFFB8664A5}"/>
              </a:ext>
            </a:extLst>
          </p:cNvPr>
          <p:cNvSpPr>
            <a:spLocks noGrp="1"/>
          </p:cNvSpPr>
          <p:nvPr>
            <p:ph type="title"/>
          </p:nvPr>
        </p:nvSpPr>
        <p:spPr/>
        <p:txBody>
          <a:bodyPr/>
          <a:lstStyle/>
          <a:p>
            <a:r>
              <a:rPr lang="en-US"/>
              <a:t>STEP 2 | </a:t>
            </a:r>
            <a:r>
              <a:rPr lang="en-US">
                <a:solidFill>
                  <a:schemeClr val="accent1"/>
                </a:solidFill>
              </a:rPr>
              <a:t>Research &amp; Insights</a:t>
            </a:r>
            <a:endParaRPr lang="en-US"/>
          </a:p>
        </p:txBody>
      </p:sp>
      <p:graphicFrame>
        <p:nvGraphicFramePr>
          <p:cNvPr id="6" name="Table 5">
            <a:extLst>
              <a:ext uri="{FF2B5EF4-FFF2-40B4-BE49-F238E27FC236}">
                <a16:creationId xmlns:a16="http://schemas.microsoft.com/office/drawing/2014/main" xmlns="" id="{E1C1AE88-8DDE-4761-A17F-38961319F7B0}"/>
              </a:ext>
            </a:extLst>
          </p:cNvPr>
          <p:cNvGraphicFramePr>
            <a:graphicFrameLocks noGrp="1"/>
          </p:cNvGraphicFramePr>
          <p:nvPr>
            <p:extLst>
              <p:ext uri="{D42A27DB-BD31-4B8C-83A1-F6EECF244321}">
                <p14:modId xmlns:p14="http://schemas.microsoft.com/office/powerpoint/2010/main" val="4036181707"/>
              </p:ext>
            </p:extLst>
          </p:nvPr>
        </p:nvGraphicFramePr>
        <p:xfrm>
          <a:off x="5434843" y="1522279"/>
          <a:ext cx="5290744" cy="4282440"/>
        </p:xfrm>
        <a:graphic>
          <a:graphicData uri="http://schemas.openxmlformats.org/drawingml/2006/table">
            <a:tbl>
              <a:tblPr firstRow="1" bandRow="1">
                <a:tableStyleId>{BC89EF96-8CEA-46FF-86C4-4CE0E7609802}</a:tableStyleId>
              </a:tblPr>
              <a:tblGrid>
                <a:gridCol w="1631749">
                  <a:extLst>
                    <a:ext uri="{9D8B030D-6E8A-4147-A177-3AD203B41FA5}">
                      <a16:colId xmlns:a16="http://schemas.microsoft.com/office/drawing/2014/main" xmlns="" val="2919658822"/>
                    </a:ext>
                  </a:extLst>
                </a:gridCol>
                <a:gridCol w="3658995">
                  <a:extLst>
                    <a:ext uri="{9D8B030D-6E8A-4147-A177-3AD203B41FA5}">
                      <a16:colId xmlns:a16="http://schemas.microsoft.com/office/drawing/2014/main" xmlns="" val="478594132"/>
                    </a:ext>
                  </a:extLst>
                </a:gridCol>
              </a:tblGrid>
              <a:tr h="405917">
                <a:tc gridSpan="2">
                  <a:txBody>
                    <a:bodyPr/>
                    <a:lstStyle/>
                    <a:p>
                      <a:r>
                        <a:rPr lang="en-US"/>
                        <a:t>Types of Research Sources </a:t>
                      </a:r>
                    </a:p>
                  </a:txBody>
                  <a:tcPr>
                    <a:solidFill>
                      <a:schemeClr val="accent1"/>
                    </a:solidFill>
                  </a:tcPr>
                </a:tc>
                <a:tc hMerge="1">
                  <a:txBody>
                    <a:bodyPr/>
                    <a:lstStyle/>
                    <a:p>
                      <a:endParaRPr lang="en-US"/>
                    </a:p>
                  </a:txBody>
                  <a:tcPr/>
                </a:tc>
                <a:extLst>
                  <a:ext uri="{0D108BD9-81ED-4DB2-BD59-A6C34878D82A}">
                    <a16:rowId xmlns:a16="http://schemas.microsoft.com/office/drawing/2014/main" xmlns="" val="3470502632"/>
                  </a:ext>
                </a:extLst>
              </a:tr>
              <a:tr h="304403">
                <a:tc>
                  <a:txBody>
                    <a:bodyPr/>
                    <a:lstStyle/>
                    <a:p>
                      <a:r>
                        <a:rPr lang="en-US" sz="1600"/>
                        <a:t>Internal research</a:t>
                      </a:r>
                    </a:p>
                  </a:txBody>
                  <a:tcPr marT="137160" marB="137160" anchor="ctr">
                    <a:solidFill>
                      <a:schemeClr val="bg1">
                        <a:alpha val="65000"/>
                      </a:schemeClr>
                    </a:solidFill>
                  </a:tcPr>
                </a:tc>
                <a:tc>
                  <a:txBody>
                    <a:bodyPr/>
                    <a:lstStyle/>
                    <a:p>
                      <a:r>
                        <a:rPr lang="en-US" sz="1400"/>
                        <a:t>Sales/Account team interviews</a:t>
                      </a:r>
                    </a:p>
                    <a:p>
                      <a:r>
                        <a:rPr lang="en-US" sz="1400"/>
                        <a:t>Win/Loss reports</a:t>
                      </a:r>
                    </a:p>
                    <a:p>
                      <a:r>
                        <a:rPr lang="en-US" sz="1400"/>
                        <a:t>Salesforce/Marketo</a:t>
                      </a:r>
                    </a:p>
                  </a:txBody>
                  <a:tcPr marT="137160" marB="137160" anchor="ctr">
                    <a:solidFill>
                      <a:schemeClr val="bg1">
                        <a:alpha val="65000"/>
                      </a:schemeClr>
                    </a:solidFill>
                  </a:tcPr>
                </a:tc>
                <a:extLst>
                  <a:ext uri="{0D108BD9-81ED-4DB2-BD59-A6C34878D82A}">
                    <a16:rowId xmlns:a16="http://schemas.microsoft.com/office/drawing/2014/main" xmlns="" val="3395362857"/>
                  </a:ext>
                </a:extLst>
              </a:tr>
              <a:tr h="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600"/>
                        <a:t>External research</a:t>
                      </a:r>
                    </a:p>
                  </a:txBody>
                  <a:tcPr marT="137160" marB="137160" anchor="ctr">
                    <a:solidFill>
                      <a:schemeClr val="bg1">
                        <a:alpha val="65000"/>
                      </a:schemeClr>
                    </a:solidFill>
                  </a:tcPr>
                </a:tc>
                <a:tc>
                  <a:txBody>
                    <a:bodyPr/>
                    <a:lstStyle/>
                    <a:p>
                      <a:r>
                        <a:rPr lang="en-US" sz="1400"/>
                        <a:t>Company website</a:t>
                      </a:r>
                    </a:p>
                    <a:p>
                      <a:r>
                        <a:rPr lang="en-US" sz="1400"/>
                        <a:t>PR / Blogs / tweets / LinkedIn profiles</a:t>
                      </a:r>
                    </a:p>
                    <a:p>
                      <a:r>
                        <a:rPr lang="en-US" sz="1400"/>
                        <a:t>3</a:t>
                      </a:r>
                      <a:r>
                        <a:rPr lang="en-US" sz="1400" baseline="30000"/>
                        <a:t>rd</a:t>
                      </a:r>
                      <a:r>
                        <a:rPr lang="en-US" sz="1400"/>
                        <a:t> party agency account &amp; exec profiling</a:t>
                      </a:r>
                    </a:p>
                    <a:p>
                      <a:r>
                        <a:rPr lang="en-US" sz="1400"/>
                        <a:t>Industry analyst reports (Forrester, IDC, </a:t>
                      </a:r>
                      <a:r>
                        <a:rPr lang="en-US" sz="1400" err="1"/>
                        <a:t>etc</a:t>
                      </a:r>
                      <a:r>
                        <a:rPr lang="en-US" sz="1400"/>
                        <a:t>)</a:t>
                      </a:r>
                    </a:p>
                  </a:txBody>
                  <a:tcPr marT="137160" marB="137160" anchor="ctr">
                    <a:solidFill>
                      <a:schemeClr val="bg1">
                        <a:alpha val="65000"/>
                      </a:schemeClr>
                    </a:solidFill>
                  </a:tcPr>
                </a:tc>
                <a:extLst>
                  <a:ext uri="{0D108BD9-81ED-4DB2-BD59-A6C34878D82A}">
                    <a16:rowId xmlns:a16="http://schemas.microsoft.com/office/drawing/2014/main" xmlns="" val="259196681"/>
                  </a:ext>
                </a:extLst>
              </a:tr>
              <a:tr h="0">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600"/>
                        <a:t>Web activity</a:t>
                      </a:r>
                    </a:p>
                  </a:txBody>
                  <a:tcPr marT="137160" marB="137160" anchor="ctr">
                    <a:solidFill>
                      <a:schemeClr val="bg1">
                        <a:alpha val="65000"/>
                      </a:schemeClr>
                    </a:solidFill>
                  </a:tcPr>
                </a:tc>
                <a:tc>
                  <a:txBody>
                    <a:bodyPr/>
                    <a:lstStyle/>
                    <a:p>
                      <a:r>
                        <a:rPr lang="en-US" sz="1400"/>
                        <a:t>Adobe Analytics watchlists</a:t>
                      </a:r>
                    </a:p>
                    <a:p>
                      <a:r>
                        <a:rPr lang="en-US" sz="1400"/>
                        <a:t>Demandbase audience lists</a:t>
                      </a:r>
                    </a:p>
                  </a:txBody>
                  <a:tcPr marT="137160" marB="137160" anchor="ctr">
                    <a:solidFill>
                      <a:schemeClr val="bg1">
                        <a:alpha val="65000"/>
                      </a:schemeClr>
                    </a:solidFill>
                  </a:tcPr>
                </a:tc>
                <a:extLst>
                  <a:ext uri="{0D108BD9-81ED-4DB2-BD59-A6C34878D82A}">
                    <a16:rowId xmlns:a16="http://schemas.microsoft.com/office/drawing/2014/main" xmlns="" val="3115968756"/>
                  </a:ext>
                </a:extLst>
              </a:tr>
              <a:tr h="0">
                <a:tc>
                  <a:txBody>
                    <a:bodyPr/>
                    <a:lstStyle/>
                    <a:p>
                      <a:r>
                        <a:rPr lang="en-US" sz="1600"/>
                        <a:t>Intent data</a:t>
                      </a:r>
                    </a:p>
                  </a:txBody>
                  <a:tcPr marT="137160" marB="137160" anchor="ctr">
                    <a:solidFill>
                      <a:schemeClr val="bg1">
                        <a:alpha val="65000"/>
                      </a:schemeClr>
                    </a:solidFill>
                  </a:tcPr>
                </a:tc>
                <a:tc>
                  <a:txBody>
                    <a:bodyPr/>
                    <a:lstStyle/>
                    <a:p>
                      <a:r>
                        <a:rPr lang="en-US" sz="1400" err="1"/>
                        <a:t>Demandbase</a:t>
                      </a:r>
                      <a:r>
                        <a:rPr lang="en-US" sz="1400"/>
                        <a:t> </a:t>
                      </a:r>
                    </a:p>
                    <a:p>
                      <a:pPr lvl="0">
                        <a:buNone/>
                      </a:pPr>
                      <a:r>
                        <a:rPr lang="en-US" sz="1400"/>
                        <a:t>G2 Crowd</a:t>
                      </a:r>
                    </a:p>
                    <a:p>
                      <a:pPr lvl="0">
                        <a:buNone/>
                      </a:pPr>
                      <a:endParaRPr lang="en-US" sz="1400"/>
                    </a:p>
                    <a:p>
                      <a:pPr lvl="0">
                        <a:buNone/>
                      </a:pPr>
                      <a:r>
                        <a:rPr lang="en-US" sz="1400"/>
                        <a:t>**Crystal Ball</a:t>
                      </a:r>
                    </a:p>
                  </a:txBody>
                  <a:tcPr marT="137160" marB="137160" anchor="ctr">
                    <a:solidFill>
                      <a:schemeClr val="bg1">
                        <a:alpha val="65000"/>
                      </a:schemeClr>
                    </a:solidFill>
                  </a:tcPr>
                </a:tc>
                <a:extLst>
                  <a:ext uri="{0D108BD9-81ED-4DB2-BD59-A6C34878D82A}">
                    <a16:rowId xmlns:a16="http://schemas.microsoft.com/office/drawing/2014/main" xmlns="" val="94326780"/>
                  </a:ext>
                </a:extLst>
              </a:tr>
            </a:tbl>
          </a:graphicData>
        </a:graphic>
      </p:graphicFrame>
      <p:sp>
        <p:nvSpPr>
          <p:cNvPr id="8" name="TextBox 7">
            <a:extLst>
              <a:ext uri="{FF2B5EF4-FFF2-40B4-BE49-F238E27FC236}">
                <a16:creationId xmlns:a16="http://schemas.microsoft.com/office/drawing/2014/main" xmlns="" id="{BED3863A-4595-4992-909B-238430553818}"/>
              </a:ext>
            </a:extLst>
          </p:cNvPr>
          <p:cNvSpPr txBox="1"/>
          <p:nvPr/>
        </p:nvSpPr>
        <p:spPr>
          <a:xfrm>
            <a:off x="824327" y="1794151"/>
            <a:ext cx="3350374" cy="3606115"/>
          </a:xfrm>
          <a:prstGeom prst="rect">
            <a:avLst/>
          </a:prstGeom>
          <a:noFill/>
        </p:spPr>
        <p:txBody>
          <a:bodyPr wrap="square" lIns="0" tIns="0" rIns="0" bIns="0" rtlCol="0">
            <a:spAutoFit/>
          </a:bodyPr>
          <a:lstStyle/>
          <a:p>
            <a:pPr marL="201168" indent="-182880" fontAlgn="base">
              <a:spcBef>
                <a:spcPts val="14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What information do we need?</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What types of information sources can we use?</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How do we </a:t>
            </a:r>
            <a:r>
              <a:rPr lang="en-US" sz="1600"/>
              <a:t>identify common priorities by cluster?</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a:t>How do we provide an account profile &amp; insights for sales?</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a:t>Where do we find insights on competitive intensity?</a:t>
            </a:r>
          </a:p>
          <a:p>
            <a:pPr marL="201168" indent="-182880" fontAlgn="base">
              <a:spcBef>
                <a:spcPts val="14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How do we identify business imperatives &amp; initiatives?</a:t>
            </a:r>
          </a:p>
        </p:txBody>
      </p:sp>
    </p:spTree>
    <p:extLst>
      <p:ext uri="{BB962C8B-B14F-4D97-AF65-F5344CB8AC3E}">
        <p14:creationId xmlns:p14="http://schemas.microsoft.com/office/powerpoint/2010/main" val="2875966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3402BA38-976F-48BD-9FB9-1CDA5A9B3006}"/>
              </a:ext>
            </a:extLst>
          </p:cNvPr>
          <p:cNvSpPr>
            <a:spLocks noGrp="1"/>
          </p:cNvSpPr>
          <p:nvPr>
            <p:ph type="title"/>
          </p:nvPr>
        </p:nvSpPr>
        <p:spPr>
          <a:xfrm>
            <a:off x="746187" y="220045"/>
            <a:ext cx="10518337" cy="389787"/>
          </a:xfrm>
        </p:spPr>
        <p:txBody>
          <a:bodyPr/>
          <a:lstStyle/>
          <a:p>
            <a:r>
              <a:rPr lang="en-US"/>
              <a:t>Uses of Intent by Tier</a:t>
            </a:r>
          </a:p>
        </p:txBody>
      </p:sp>
      <p:graphicFrame>
        <p:nvGraphicFramePr>
          <p:cNvPr id="2" name="Table 1"/>
          <p:cNvGraphicFramePr>
            <a:graphicFrameLocks noGrp="1"/>
          </p:cNvGraphicFramePr>
          <p:nvPr/>
        </p:nvGraphicFramePr>
        <p:xfrm>
          <a:off x="7007361" y="1302338"/>
          <a:ext cx="4978091" cy="4440966"/>
        </p:xfrm>
        <a:graphic>
          <a:graphicData uri="http://schemas.openxmlformats.org/drawingml/2006/table">
            <a:tbl>
              <a:tblPr>
                <a:tableStyleId>{5C22544A-7EE6-4342-B048-85BDC9FD1C3A}</a:tableStyleId>
              </a:tblPr>
              <a:tblGrid>
                <a:gridCol w="1380758">
                  <a:extLst>
                    <a:ext uri="{9D8B030D-6E8A-4147-A177-3AD203B41FA5}">
                      <a16:colId xmlns:a16="http://schemas.microsoft.com/office/drawing/2014/main" xmlns="" val="20000"/>
                    </a:ext>
                  </a:extLst>
                </a:gridCol>
                <a:gridCol w="3597333">
                  <a:extLst>
                    <a:ext uri="{9D8B030D-6E8A-4147-A177-3AD203B41FA5}">
                      <a16:colId xmlns:a16="http://schemas.microsoft.com/office/drawing/2014/main" xmlns="" val="20001"/>
                    </a:ext>
                  </a:extLst>
                </a:gridCol>
              </a:tblGrid>
              <a:tr h="1374663">
                <a:tc>
                  <a:txBody>
                    <a:bodyPr/>
                    <a:lstStyle/>
                    <a:p>
                      <a:pPr algn="ctr"/>
                      <a:r>
                        <a:rPr lang="en-US" sz="1600" b="0">
                          <a:solidFill>
                            <a:sysClr val="windowText" lastClr="000000"/>
                          </a:solidFill>
                        </a:rPr>
                        <a:t>5−50 Accounts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indent="-171450">
                        <a:buClr>
                          <a:schemeClr val="tx2"/>
                        </a:buClr>
                        <a:buSzPct val="80000"/>
                        <a:buFont typeface="Wingdings" charset="2"/>
                        <a:buChar char="§"/>
                      </a:pPr>
                      <a:r>
                        <a:rPr lang="en-US" sz="1500" b="0">
                          <a:solidFill>
                            <a:schemeClr val="bg1"/>
                          </a:solidFill>
                        </a:rPr>
                        <a:t>Identify content to share based on search terms</a:t>
                      </a:r>
                    </a:p>
                    <a:p>
                      <a:pPr marL="171450" indent="-171450">
                        <a:buClr>
                          <a:schemeClr val="tx2"/>
                        </a:buClr>
                        <a:buSzPct val="80000"/>
                        <a:buFont typeface="Wingdings" charset="2"/>
                        <a:buChar char="§"/>
                      </a:pPr>
                      <a:r>
                        <a:rPr lang="en-US" sz="1500" b="0">
                          <a:solidFill>
                            <a:schemeClr val="bg1"/>
                          </a:solidFill>
                        </a:rPr>
                        <a:t>Narrow down product interest</a:t>
                      </a:r>
                    </a:p>
                    <a:p>
                      <a:pPr marL="171450" indent="-171450">
                        <a:buClr>
                          <a:schemeClr val="tx2"/>
                        </a:buClr>
                        <a:buSzPct val="80000"/>
                        <a:buFont typeface="Wingdings" charset="2"/>
                        <a:buChar char="§"/>
                      </a:pPr>
                      <a:r>
                        <a:rPr lang="en-US" sz="1500" b="0">
                          <a:solidFill>
                            <a:schemeClr val="bg1"/>
                          </a:solidFill>
                        </a:rPr>
                        <a:t>Understand competitors they may be researching</a:t>
                      </a:r>
                    </a:p>
                    <a:p>
                      <a:pPr marL="171450" indent="-171450">
                        <a:buClr>
                          <a:schemeClr val="tx2"/>
                        </a:buClr>
                        <a:buSzPct val="80000"/>
                        <a:buFont typeface="Wingdings" charset="2"/>
                        <a:buChar char="§"/>
                      </a:pPr>
                      <a:r>
                        <a:rPr lang="en-US" sz="1500" b="0">
                          <a:solidFill>
                            <a:schemeClr val="bg1"/>
                          </a:solidFill>
                        </a:rPr>
                        <a:t>ID events your customers/prospects are attending</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extLst>
                  <a:ext uri="{0D108BD9-81ED-4DB2-BD59-A6C34878D82A}">
                    <a16:rowId xmlns:a16="http://schemas.microsoft.com/office/drawing/2014/main" xmlns="" val="10000"/>
                  </a:ext>
                </a:extLst>
              </a:tr>
              <a:tr h="1374663">
                <a:tc>
                  <a:txBody>
                    <a:bodyPr/>
                    <a:lstStyle/>
                    <a:p>
                      <a:pPr algn="ctr"/>
                      <a:r>
                        <a:rPr lang="en-US" sz="1600">
                          <a:solidFill>
                            <a:schemeClr val="bg1"/>
                          </a:solidFill>
                        </a:rPr>
                        <a:t>Clusters</a:t>
                      </a:r>
                      <a:r>
                        <a:rPr lang="en-US" sz="1600" baseline="0">
                          <a:solidFill>
                            <a:schemeClr val="bg1"/>
                          </a:solidFill>
                        </a:rPr>
                        <a:t> of 5</a:t>
                      </a:r>
                      <a:r>
                        <a:rPr lang="en-US" sz="1600" b="0">
                          <a:solidFill>
                            <a:schemeClr val="bg1"/>
                          </a:solidFill>
                        </a:rPr>
                        <a:t>−</a:t>
                      </a:r>
                      <a:r>
                        <a:rPr lang="en-US" sz="1600" baseline="0">
                          <a:solidFill>
                            <a:schemeClr val="bg1"/>
                          </a:solidFill>
                        </a:rPr>
                        <a:t>15 accounts each</a:t>
                      </a:r>
                      <a:endParaRPr lang="en-US" sz="1600">
                        <a:solidFill>
                          <a:schemeClr val="bg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chemeClr val="accent1"/>
                        </a:gs>
                        <a:gs pos="100000">
                          <a:schemeClr val="accent6">
                            <a:lumMod val="50000"/>
                          </a:schemeClr>
                        </a:gs>
                      </a:gsLst>
                      <a:lin ang="16200000" scaled="0"/>
                      <a:tileRect/>
                    </a:gradFill>
                  </a:tcPr>
                </a:tc>
                <a:tc>
                  <a:txBody>
                    <a:bodyPr/>
                    <a:lstStyle/>
                    <a:p>
                      <a:pPr marL="171450" indent="-171450">
                        <a:buClr>
                          <a:srgbClr val="094D88"/>
                        </a:buClr>
                        <a:buSzPct val="80000"/>
                        <a:buFont typeface="Wingdings" charset="2"/>
                        <a:buChar char="§"/>
                      </a:pPr>
                      <a:r>
                        <a:rPr lang="en-US" sz="1500" b="0">
                          <a:solidFill>
                            <a:schemeClr val="bg1"/>
                          </a:solidFill>
                        </a:rPr>
                        <a:t>1:1 use cases plus…</a:t>
                      </a:r>
                    </a:p>
                    <a:p>
                      <a:pPr marL="171450" indent="-171450">
                        <a:buClr>
                          <a:srgbClr val="094D88"/>
                        </a:buClr>
                        <a:buSzPct val="80000"/>
                        <a:buFont typeface="Wingdings" charset="2"/>
                        <a:buChar char="§"/>
                      </a:pPr>
                      <a:r>
                        <a:rPr lang="en-US" sz="1500" b="0">
                          <a:solidFill>
                            <a:schemeClr val="bg1"/>
                          </a:solidFill>
                        </a:rPr>
                        <a:t>Prioritize accounts to focus on</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extLst>
                  <a:ext uri="{0D108BD9-81ED-4DB2-BD59-A6C34878D82A}">
                    <a16:rowId xmlns:a16="http://schemas.microsoft.com/office/drawing/2014/main" xmlns="" val="10001"/>
                  </a:ext>
                </a:extLst>
              </a:tr>
              <a:tr h="1374663">
                <a:tc>
                  <a:txBody>
                    <a:bodyPr/>
                    <a:lstStyle/>
                    <a:p>
                      <a:pPr algn="ctr"/>
                      <a:r>
                        <a:rPr lang="en-US" sz="1600">
                          <a:solidFill>
                            <a:schemeClr val="bg1"/>
                          </a:solidFill>
                        </a:rPr>
                        <a:t>100s</a:t>
                      </a:r>
                      <a:r>
                        <a:rPr lang="en-US" sz="1600" baseline="0">
                          <a:solidFill>
                            <a:schemeClr val="bg1"/>
                          </a:solidFill>
                        </a:rPr>
                        <a:t> of accounts</a:t>
                      </a:r>
                      <a:endParaRPr lang="en-US" sz="1600">
                        <a:solidFill>
                          <a:schemeClr val="bg1"/>
                        </a:solidFill>
                      </a:endParaRP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171450" indent="-171450">
                        <a:buClr>
                          <a:srgbClr val="575D6A"/>
                        </a:buClr>
                        <a:buSzPct val="80000"/>
                        <a:buFont typeface="Wingdings" charset="2"/>
                        <a:buChar char="§"/>
                      </a:pPr>
                      <a:r>
                        <a:rPr lang="en-US" sz="1500" b="0"/>
                        <a:t>1:1 and 1:Few use cases plus…</a:t>
                      </a:r>
                    </a:p>
                    <a:p>
                      <a:pPr marL="171450" indent="-171450">
                        <a:buClr>
                          <a:srgbClr val="575D6A"/>
                        </a:buClr>
                        <a:buSzPct val="80000"/>
                        <a:buFont typeface="Wingdings" charset="2"/>
                        <a:buChar char="§"/>
                      </a:pPr>
                      <a:r>
                        <a:rPr lang="en-US" sz="1500" b="0"/>
                        <a:t>Build your target account list</a:t>
                      </a:r>
                    </a:p>
                    <a:p>
                      <a:pPr marL="171450" indent="-171450">
                        <a:buClr>
                          <a:srgbClr val="575D6A"/>
                        </a:buClr>
                        <a:buSzPct val="80000"/>
                        <a:buFont typeface="Wingdings" charset="2"/>
                        <a:buChar char="§"/>
                      </a:pPr>
                      <a:r>
                        <a:rPr lang="en-US" sz="1500" b="0"/>
                        <a:t>Select the events to attend</a:t>
                      </a:r>
                    </a:p>
                    <a:p>
                      <a:pPr marL="171450" indent="-171450">
                        <a:buClr>
                          <a:srgbClr val="575D6A"/>
                        </a:buClr>
                        <a:buSzPct val="80000"/>
                        <a:buFont typeface="Wingdings" charset="2"/>
                        <a:buChar char="§"/>
                      </a:pPr>
                      <a:r>
                        <a:rPr lang="en-US" sz="1500" b="0"/>
                        <a:t>Prioritize where to host field marketing events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extLst>
                  <a:ext uri="{0D108BD9-81ED-4DB2-BD59-A6C34878D82A}">
                    <a16:rowId xmlns:a16="http://schemas.microsoft.com/office/drawing/2014/main" xmlns="" val="10002"/>
                  </a:ext>
                </a:extLst>
              </a:tr>
            </a:tbl>
          </a:graphicData>
        </a:graphic>
      </p:graphicFrame>
      <p:cxnSp>
        <p:nvCxnSpPr>
          <p:cNvPr id="22" name="Straight Arrow Connector 21"/>
          <p:cNvCxnSpPr>
            <a:endCxn id="23" idx="3"/>
          </p:cNvCxnSpPr>
          <p:nvPr/>
        </p:nvCxnSpPr>
        <p:spPr>
          <a:xfrm flipV="1">
            <a:off x="427492" y="1734448"/>
            <a:ext cx="2778000" cy="4038061"/>
          </a:xfrm>
          <a:prstGeom prst="straightConnector1">
            <a:avLst/>
          </a:prstGeom>
          <a:ln w="44450">
            <a:gradFill flip="none" rotWithShape="1">
              <a:gsLst>
                <a:gs pos="0">
                  <a:schemeClr val="bg2">
                    <a:lumMod val="75000"/>
                  </a:schemeClr>
                </a:gs>
                <a:gs pos="50000">
                  <a:schemeClr val="accent6">
                    <a:lumMod val="50000"/>
                  </a:schemeClr>
                </a:gs>
                <a:gs pos="100000">
                  <a:schemeClr val="tx2"/>
                </a:gs>
              </a:gsLst>
              <a:lin ang="0" scaled="1"/>
              <a:tileRect/>
            </a:gradFill>
            <a:headEnd type="none"/>
            <a:tailEnd type="none"/>
          </a:ln>
        </p:spPr>
        <p:style>
          <a:lnRef idx="2">
            <a:schemeClr val="accent1"/>
          </a:lnRef>
          <a:fillRef idx="0">
            <a:schemeClr val="accent1"/>
          </a:fillRef>
          <a:effectRef idx="1">
            <a:schemeClr val="accent1"/>
          </a:effectRef>
          <a:fontRef idx="minor">
            <a:schemeClr val="tx1"/>
          </a:fontRef>
        </p:style>
      </p:cxnSp>
      <p:sp>
        <p:nvSpPr>
          <p:cNvPr id="23" name="Isosceles Triangle 22"/>
          <p:cNvSpPr/>
          <p:nvPr/>
        </p:nvSpPr>
        <p:spPr>
          <a:xfrm rot="2155049">
            <a:off x="3166307" y="1527580"/>
            <a:ext cx="212473" cy="22860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8326"/>
              </a:solidFill>
              <a:effectLst/>
              <a:uLnTx/>
              <a:uFillTx/>
              <a:latin typeface="Arial" panose="020B0604020202020204"/>
              <a:ea typeface="+mn-ea"/>
              <a:cs typeface="+mn-cs"/>
            </a:endParaRPr>
          </a:p>
        </p:txBody>
      </p:sp>
      <p:grpSp>
        <p:nvGrpSpPr>
          <p:cNvPr id="27" name="Group 26">
            <a:extLst>
              <a:ext uri="{FF2B5EF4-FFF2-40B4-BE49-F238E27FC236}">
                <a16:creationId xmlns:a16="http://schemas.microsoft.com/office/drawing/2014/main" xmlns="" id="{9D955A02-81C8-457B-A9B8-F2FB5BC372CC}"/>
              </a:ext>
            </a:extLst>
          </p:cNvPr>
          <p:cNvGrpSpPr/>
          <p:nvPr/>
        </p:nvGrpSpPr>
        <p:grpSpPr>
          <a:xfrm>
            <a:off x="693449" y="1644546"/>
            <a:ext cx="5612103" cy="4136273"/>
            <a:chOff x="2982638" y="921616"/>
            <a:chExt cx="4266622" cy="3144619"/>
          </a:xfrm>
        </p:grpSpPr>
        <p:grpSp>
          <p:nvGrpSpPr>
            <p:cNvPr id="28" name="Group 27">
              <a:extLst>
                <a:ext uri="{FF2B5EF4-FFF2-40B4-BE49-F238E27FC236}">
                  <a16:creationId xmlns:a16="http://schemas.microsoft.com/office/drawing/2014/main" xmlns="" id="{D4127287-0243-4E93-8F88-EE1A06B6E77D}"/>
                </a:ext>
              </a:extLst>
            </p:cNvPr>
            <p:cNvGrpSpPr/>
            <p:nvPr/>
          </p:nvGrpSpPr>
          <p:grpSpPr>
            <a:xfrm>
              <a:off x="4431850" y="921616"/>
              <a:ext cx="1408704" cy="1111978"/>
              <a:chOff x="1408704" y="0"/>
              <a:chExt cx="1408704" cy="1111978"/>
            </a:xfrm>
          </p:grpSpPr>
          <p:sp>
            <p:nvSpPr>
              <p:cNvPr id="36" name="Trapezoid 35">
                <a:extLst>
                  <a:ext uri="{FF2B5EF4-FFF2-40B4-BE49-F238E27FC236}">
                    <a16:creationId xmlns:a16="http://schemas.microsoft.com/office/drawing/2014/main" xmlns="" id="{7DEB7A9D-E876-464E-AC90-D3E559E1A92C}"/>
                  </a:ext>
                </a:extLst>
              </p:cNvPr>
              <p:cNvSpPr/>
              <p:nvPr/>
            </p:nvSpPr>
            <p:spPr>
              <a:xfrm>
                <a:off x="1408704" y="0"/>
                <a:ext cx="1408704" cy="1048206"/>
              </a:xfrm>
              <a:prstGeom prst="trapezoid">
                <a:avLst>
                  <a:gd name="adj" fmla="val 67196"/>
                </a:avLst>
              </a:prstGeom>
              <a:solidFill>
                <a:schemeClr val="tx2"/>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Trapezoid 4">
                <a:extLst>
                  <a:ext uri="{FF2B5EF4-FFF2-40B4-BE49-F238E27FC236}">
                    <a16:creationId xmlns:a16="http://schemas.microsoft.com/office/drawing/2014/main" xmlns="" id="{F31755F9-0530-4F7E-A7D6-6D34AAB2D665}"/>
                  </a:ext>
                </a:extLst>
              </p:cNvPr>
              <p:cNvSpPr txBox="1"/>
              <p:nvPr/>
            </p:nvSpPr>
            <p:spPr>
              <a:xfrm>
                <a:off x="1408704" y="224831"/>
                <a:ext cx="1408704" cy="887147"/>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2700" tIns="182880" rIns="12700" bIns="12700" numCol="1" spcCol="1270" anchor="ctr" anchorCtr="0">
                <a:noAutofit/>
              </a:bodyPr>
              <a:lstStyle/>
              <a:p>
                <a:pPr marL="0" marR="0" lvl="0" indent="0" algn="ctr" defTabSz="444489" rtl="0" eaLnBrk="1" fontAlgn="auto" latinLnBrk="0" hangingPunct="1">
                  <a:lnSpc>
                    <a:spcPct val="100000"/>
                  </a:lnSpc>
                  <a:spcBef>
                    <a:spcPts val="0"/>
                  </a:spcBef>
                  <a:spcAft>
                    <a:spcPts val="0"/>
                  </a:spcAft>
                  <a:buClrTx/>
                  <a:buSzTx/>
                  <a:buFontTx/>
                  <a:buNone/>
                  <a:tabLst/>
                  <a:defRPr/>
                </a:pPr>
                <a:endParaRPr kumimoji="0" lang="en-US" sz="1467" b="1" i="0" u="none" strike="noStrike" kern="1200" cap="none" spc="0" normalizeH="0" baseline="0" noProof="0">
                  <a:ln>
                    <a:noFill/>
                  </a:ln>
                  <a:solidFill>
                    <a:srgbClr val="000000"/>
                  </a:solidFill>
                  <a:effectLst/>
                  <a:uLnTx/>
                  <a:uFillTx/>
                  <a:latin typeface="Arial" panose="020B0604020202020204"/>
                  <a:ea typeface="+mn-ea"/>
                  <a:cs typeface="+mn-cs"/>
                </a:endParaRPr>
              </a:p>
              <a:p>
                <a:pPr marL="0" marR="0" lvl="0" indent="0" algn="ctr" defTabSz="444489"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a:ln>
                      <a:noFill/>
                    </a:ln>
                    <a:solidFill>
                      <a:srgbClr val="000000"/>
                    </a:solidFill>
                    <a:effectLst/>
                    <a:uLnTx/>
                    <a:uFillTx/>
                    <a:latin typeface="Arial" panose="020B0604020202020204"/>
                    <a:ea typeface="+mn-ea"/>
                    <a:cs typeface="+mn-cs"/>
                  </a:rPr>
                  <a:t>One-to-One </a:t>
                </a:r>
                <a:br>
                  <a:rPr kumimoji="0" lang="en-US" sz="1467" b="0" i="0" u="none" strike="noStrike" kern="1200" cap="none" spc="0" normalizeH="0" baseline="0" noProof="0">
                    <a:ln>
                      <a:noFill/>
                    </a:ln>
                    <a:solidFill>
                      <a:srgbClr val="000000"/>
                    </a:solidFill>
                    <a:effectLst/>
                    <a:uLnTx/>
                    <a:uFillTx/>
                    <a:latin typeface="Arial" panose="020B0604020202020204"/>
                    <a:ea typeface="+mn-ea"/>
                    <a:cs typeface="+mn-cs"/>
                  </a:rPr>
                </a:br>
                <a:r>
                  <a:rPr kumimoji="0" lang="en-US" sz="1467" b="0" i="0" u="none" strike="noStrike" kern="1200" cap="none" spc="0" normalizeH="0" baseline="0" noProof="0">
                    <a:ln>
                      <a:noFill/>
                    </a:ln>
                    <a:solidFill>
                      <a:srgbClr val="000000"/>
                    </a:solidFill>
                    <a:effectLst/>
                    <a:uLnTx/>
                    <a:uFillTx/>
                    <a:latin typeface="Arial" panose="020B0604020202020204"/>
                    <a:ea typeface="+mn-ea"/>
                    <a:cs typeface="+mn-cs"/>
                  </a:rPr>
                  <a:t>ABM</a:t>
                </a:r>
              </a:p>
            </p:txBody>
          </p:sp>
        </p:grpSp>
        <p:grpSp>
          <p:nvGrpSpPr>
            <p:cNvPr id="29" name="Group 28">
              <a:extLst>
                <a:ext uri="{FF2B5EF4-FFF2-40B4-BE49-F238E27FC236}">
                  <a16:creationId xmlns:a16="http://schemas.microsoft.com/office/drawing/2014/main" xmlns="" id="{49F9C615-DEC5-489D-8E9F-4B11AF204277}"/>
                </a:ext>
              </a:extLst>
            </p:cNvPr>
            <p:cNvGrpSpPr/>
            <p:nvPr/>
          </p:nvGrpSpPr>
          <p:grpSpPr>
            <a:xfrm>
              <a:off x="3727498" y="1969822"/>
              <a:ext cx="2817409" cy="1048206"/>
              <a:chOff x="704352" y="1048206"/>
              <a:chExt cx="2817409" cy="1048206"/>
            </a:xfrm>
          </p:grpSpPr>
          <p:sp>
            <p:nvSpPr>
              <p:cNvPr id="34" name="Trapezoid 33">
                <a:extLst>
                  <a:ext uri="{FF2B5EF4-FFF2-40B4-BE49-F238E27FC236}">
                    <a16:creationId xmlns:a16="http://schemas.microsoft.com/office/drawing/2014/main" xmlns="" id="{EF167597-8457-443F-BE50-115C69C89174}"/>
                  </a:ext>
                </a:extLst>
              </p:cNvPr>
              <p:cNvSpPr/>
              <p:nvPr/>
            </p:nvSpPr>
            <p:spPr>
              <a:xfrm>
                <a:off x="704352" y="1048206"/>
                <a:ext cx="2817409" cy="1048206"/>
              </a:xfrm>
              <a:prstGeom prst="trapezoid">
                <a:avLst>
                  <a:gd name="adj" fmla="val 67196"/>
                </a:avLst>
              </a:prstGeom>
              <a:gradFill flip="none" rotWithShape="1">
                <a:gsLst>
                  <a:gs pos="0">
                    <a:schemeClr val="accent1"/>
                  </a:gs>
                  <a:gs pos="100000">
                    <a:schemeClr val="accent6">
                      <a:lumMod val="50000"/>
                    </a:schemeClr>
                  </a:gs>
                </a:gsLst>
                <a:lin ang="16620000" scaled="0"/>
                <a:tileRect/>
              </a:gradFill>
              <a:ln>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5" name="Trapezoid 6">
                <a:extLst>
                  <a:ext uri="{FF2B5EF4-FFF2-40B4-BE49-F238E27FC236}">
                    <a16:creationId xmlns:a16="http://schemas.microsoft.com/office/drawing/2014/main" xmlns="" id="{630DAAA9-287F-40F5-A378-173DEC638AAD}"/>
                  </a:ext>
                </a:extLst>
              </p:cNvPr>
              <p:cNvSpPr txBox="1"/>
              <p:nvPr/>
            </p:nvSpPr>
            <p:spPr>
              <a:xfrm>
                <a:off x="1197398" y="1048206"/>
                <a:ext cx="1831316" cy="1048206"/>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marR="0" lvl="0" indent="0" algn="ctr" defTabSz="444489"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a:ln>
                      <a:noFill/>
                    </a:ln>
                    <a:solidFill>
                      <a:srgbClr val="FFFFFF"/>
                    </a:solidFill>
                    <a:effectLst/>
                    <a:uLnTx/>
                    <a:uFillTx/>
                    <a:latin typeface="Arial" panose="020B0604020202020204"/>
                    <a:ea typeface="+mn-ea"/>
                    <a:cs typeface="+mn-cs"/>
                  </a:rPr>
                  <a:t>One-to-Few</a:t>
                </a:r>
                <a:br>
                  <a:rPr kumimoji="0" lang="en-US" sz="1467" b="0" i="0" u="none" strike="noStrike" kern="1200" cap="none" spc="0" normalizeH="0" baseline="0" noProof="0">
                    <a:ln>
                      <a:noFill/>
                    </a:ln>
                    <a:solidFill>
                      <a:srgbClr val="FFFFFF"/>
                    </a:solidFill>
                    <a:effectLst/>
                    <a:uLnTx/>
                    <a:uFillTx/>
                    <a:latin typeface="Arial" panose="020B0604020202020204"/>
                    <a:ea typeface="+mn-ea"/>
                    <a:cs typeface="+mn-cs"/>
                  </a:rPr>
                </a:br>
                <a:r>
                  <a:rPr kumimoji="0" lang="en-US" sz="1467" b="0" i="0" u="none" strike="noStrike" kern="1200" cap="none" spc="0" normalizeH="0" baseline="0" noProof="0">
                    <a:ln>
                      <a:noFill/>
                    </a:ln>
                    <a:solidFill>
                      <a:srgbClr val="FFFFFF"/>
                    </a:solidFill>
                    <a:effectLst/>
                    <a:uLnTx/>
                    <a:uFillTx/>
                    <a:latin typeface="Arial" panose="020B0604020202020204"/>
                    <a:ea typeface="+mn-ea"/>
                    <a:cs typeface="+mn-cs"/>
                  </a:rPr>
                  <a:t>ABM</a:t>
                </a:r>
              </a:p>
            </p:txBody>
          </p:sp>
        </p:grpSp>
        <p:grpSp>
          <p:nvGrpSpPr>
            <p:cNvPr id="30" name="Group 29">
              <a:extLst>
                <a:ext uri="{FF2B5EF4-FFF2-40B4-BE49-F238E27FC236}">
                  <a16:creationId xmlns:a16="http://schemas.microsoft.com/office/drawing/2014/main" xmlns="" id="{F119AA05-070B-45E5-91B0-5BD12D528E78}"/>
                </a:ext>
              </a:extLst>
            </p:cNvPr>
            <p:cNvGrpSpPr/>
            <p:nvPr/>
          </p:nvGrpSpPr>
          <p:grpSpPr>
            <a:xfrm>
              <a:off x="3023146" y="3018029"/>
              <a:ext cx="4226114" cy="1048206"/>
              <a:chOff x="0" y="2096413"/>
              <a:chExt cx="4226114" cy="1048206"/>
            </a:xfrm>
          </p:grpSpPr>
          <p:sp>
            <p:nvSpPr>
              <p:cNvPr id="32" name="Trapezoid 31">
                <a:extLst>
                  <a:ext uri="{FF2B5EF4-FFF2-40B4-BE49-F238E27FC236}">
                    <a16:creationId xmlns:a16="http://schemas.microsoft.com/office/drawing/2014/main" xmlns="" id="{C219B31C-375E-4A34-B422-C896D5FBF901}"/>
                  </a:ext>
                </a:extLst>
              </p:cNvPr>
              <p:cNvSpPr/>
              <p:nvPr/>
            </p:nvSpPr>
            <p:spPr>
              <a:xfrm>
                <a:off x="0" y="2096413"/>
                <a:ext cx="4226114" cy="1048206"/>
              </a:xfrm>
              <a:prstGeom prst="trapezoid">
                <a:avLst>
                  <a:gd name="adj" fmla="val 67196"/>
                </a:avLst>
              </a:prstGeom>
              <a:solidFill>
                <a:schemeClr val="tx1"/>
              </a:solidFill>
              <a:ln>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 name="Trapezoid 8">
                <a:extLst>
                  <a:ext uri="{FF2B5EF4-FFF2-40B4-BE49-F238E27FC236}">
                    <a16:creationId xmlns:a16="http://schemas.microsoft.com/office/drawing/2014/main" xmlns="" id="{AFCE759B-6DD4-4A3C-AB40-2812224BF507}"/>
                  </a:ext>
                </a:extLst>
              </p:cNvPr>
              <p:cNvSpPr txBox="1"/>
              <p:nvPr/>
            </p:nvSpPr>
            <p:spPr>
              <a:xfrm>
                <a:off x="739569" y="2096413"/>
                <a:ext cx="2746974" cy="1048206"/>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marR="0" lvl="0" indent="0" algn="ctr" defTabSz="444489"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a:ln>
                      <a:noFill/>
                    </a:ln>
                    <a:solidFill>
                      <a:srgbClr val="000000"/>
                    </a:solidFill>
                    <a:effectLst/>
                    <a:uLnTx/>
                    <a:uFillTx/>
                    <a:latin typeface="Arial" panose="020B0604020202020204"/>
                    <a:ea typeface="+mn-ea"/>
                    <a:cs typeface="+mn-cs"/>
                  </a:rPr>
                  <a:t>One-to-Many</a:t>
                </a:r>
                <a:br>
                  <a:rPr kumimoji="0" lang="en-US" sz="1467" b="0" i="0" u="none" strike="noStrike" kern="1200" cap="none" spc="0" normalizeH="0" baseline="0" noProof="0">
                    <a:ln>
                      <a:noFill/>
                    </a:ln>
                    <a:solidFill>
                      <a:srgbClr val="000000"/>
                    </a:solidFill>
                    <a:effectLst/>
                    <a:uLnTx/>
                    <a:uFillTx/>
                    <a:latin typeface="Arial" panose="020B0604020202020204"/>
                    <a:ea typeface="+mn-ea"/>
                    <a:cs typeface="+mn-cs"/>
                  </a:rPr>
                </a:br>
                <a:r>
                  <a:rPr kumimoji="0" lang="en-US" sz="1467" b="0" i="0" u="none" strike="noStrike" kern="1200" cap="none" spc="0" normalizeH="0" baseline="0" noProof="0">
                    <a:ln>
                      <a:noFill/>
                    </a:ln>
                    <a:solidFill>
                      <a:srgbClr val="000000"/>
                    </a:solidFill>
                    <a:effectLst/>
                    <a:uLnTx/>
                    <a:uFillTx/>
                    <a:latin typeface="Arial" panose="020B0604020202020204"/>
                    <a:ea typeface="+mn-ea"/>
                    <a:cs typeface="+mn-cs"/>
                  </a:rPr>
                  <a:t>ABM</a:t>
                </a:r>
              </a:p>
            </p:txBody>
          </p:sp>
        </p:grpSp>
        <p:cxnSp>
          <p:nvCxnSpPr>
            <p:cNvPr id="31" name="Straight Arrow Connector 30">
              <a:extLst>
                <a:ext uri="{FF2B5EF4-FFF2-40B4-BE49-F238E27FC236}">
                  <a16:creationId xmlns:a16="http://schemas.microsoft.com/office/drawing/2014/main" xmlns="" id="{F8676AA1-669A-4CF1-B120-37ECA6424BD3}"/>
                </a:ext>
              </a:extLst>
            </p:cNvPr>
            <p:cNvCxnSpPr/>
            <p:nvPr/>
          </p:nvCxnSpPr>
          <p:spPr bwMode="auto">
            <a:xfrm flipV="1">
              <a:off x="2982638" y="930954"/>
              <a:ext cx="2067901" cy="3054247"/>
            </a:xfrm>
            <a:prstGeom prst="straightConnector1">
              <a:avLst/>
            </a:prstGeom>
            <a:solidFill>
              <a:srgbClr val="B6B6B6"/>
            </a:solidFill>
            <a:ln w="28575" cap="flat" cmpd="sng" algn="ctr">
              <a:noFill/>
              <a:prstDash val="solid"/>
              <a:round/>
              <a:headEnd type="oval" w="med" len="med"/>
              <a:tailEnd type="triangle" w="med" len="med"/>
            </a:ln>
            <a:effectLst/>
          </p:spPr>
        </p:cxnSp>
      </p:grpSp>
      <p:sp>
        <p:nvSpPr>
          <p:cNvPr id="38" name="Text Box 9">
            <a:extLst>
              <a:ext uri="{FF2B5EF4-FFF2-40B4-BE49-F238E27FC236}">
                <a16:creationId xmlns:a16="http://schemas.microsoft.com/office/drawing/2014/main" xmlns="" id="{2CC4B011-5255-44E6-A04A-AB03E02C39BF}"/>
              </a:ext>
            </a:extLst>
          </p:cNvPr>
          <p:cNvSpPr txBox="1">
            <a:spLocks noChangeArrowheads="1"/>
          </p:cNvSpPr>
          <p:nvPr>
            <p:custDataLst>
              <p:tags r:id="rId1"/>
            </p:custDataLst>
          </p:nvPr>
        </p:nvSpPr>
        <p:spPr bwMode="auto">
          <a:xfrm>
            <a:off x="2169054" y="1634067"/>
            <a:ext cx="751747" cy="272315"/>
          </a:xfrm>
          <a:prstGeom prst="rect">
            <a:avLst/>
          </a:prstGeom>
          <a:noFill/>
          <a:ln w="12700">
            <a:noFill/>
            <a:prstDash val="sysDot"/>
            <a:miter lim="800000"/>
            <a:headEnd/>
            <a:tailEnd/>
          </a:ln>
        </p:spPr>
        <p:txBody>
          <a:bodyPr wrap="square" lIns="33272" tIns="33272" rIns="33272" bIns="33272">
            <a:spAutoFit/>
          </a:bodyPr>
          <a:lstStyle/>
          <a:p>
            <a:pPr marL="0" marR="0" lvl="0" indent="0" algn="ctr" defTabSz="914377" rtl="0" eaLnBrk="0" fontAlgn="base" latinLnBrk="0" hangingPunct="0">
              <a:lnSpc>
                <a:spcPct val="100000"/>
              </a:lnSpc>
              <a:spcBef>
                <a:spcPts val="0"/>
              </a:spcBef>
              <a:spcAft>
                <a:spcPts val="0"/>
              </a:spcAft>
              <a:buClrTx/>
              <a:buSzTx/>
              <a:buFontTx/>
              <a:buNone/>
              <a:tabLst/>
              <a:defRPr/>
            </a:pPr>
            <a:r>
              <a:rPr kumimoji="0" lang="en-US" sz="1333" b="1" i="0" u="none" strike="noStrike" kern="0" cap="none" spc="0" normalizeH="0" baseline="0" noProof="0">
                <a:ln>
                  <a:noFill/>
                </a:ln>
                <a:solidFill>
                  <a:srgbClr val="FF8326"/>
                </a:solidFill>
                <a:effectLst/>
                <a:uLnTx/>
                <a:uFillTx/>
                <a:latin typeface="Arial Black"/>
                <a:ea typeface="+mn-ea"/>
                <a:cs typeface="Arial Black"/>
              </a:rPr>
              <a:t>HIGH</a:t>
            </a:r>
          </a:p>
        </p:txBody>
      </p:sp>
      <p:sp>
        <p:nvSpPr>
          <p:cNvPr id="39" name="Text Box 9">
            <a:extLst>
              <a:ext uri="{FF2B5EF4-FFF2-40B4-BE49-F238E27FC236}">
                <a16:creationId xmlns:a16="http://schemas.microsoft.com/office/drawing/2014/main" xmlns="" id="{BD4358AB-D547-4061-BB95-7E8103600E0C}"/>
              </a:ext>
            </a:extLst>
          </p:cNvPr>
          <p:cNvSpPr txBox="1">
            <a:spLocks noChangeArrowheads="1"/>
          </p:cNvSpPr>
          <p:nvPr>
            <p:custDataLst>
              <p:tags r:id="rId2"/>
            </p:custDataLst>
          </p:nvPr>
        </p:nvSpPr>
        <p:spPr bwMode="auto">
          <a:xfrm>
            <a:off x="232732" y="2900635"/>
            <a:ext cx="1687967" cy="498081"/>
          </a:xfrm>
          <a:prstGeom prst="rect">
            <a:avLst/>
          </a:prstGeom>
          <a:noFill/>
          <a:ln w="12700">
            <a:noFill/>
            <a:prstDash val="sysDot"/>
            <a:miter lim="800000"/>
            <a:headEnd/>
            <a:tailEnd/>
          </a:ln>
        </p:spPr>
        <p:txBody>
          <a:bodyPr wrap="square" lIns="33272" tIns="33272" rIns="33272" bIns="33272">
            <a:spAutoFit/>
          </a:bodyPr>
          <a:lstStyle/>
          <a:p>
            <a:pPr marL="0" marR="0" lvl="0" indent="0" algn="r" defTabSz="914377" rtl="0" eaLnBrk="0" fontAlgn="base" latinLnBrk="0" hangingPunct="0">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767882">
                    <a:lumMod val="75000"/>
                  </a:srgbClr>
                </a:solidFill>
                <a:effectLst/>
                <a:uLnTx/>
                <a:uFillTx/>
                <a:latin typeface="Arial"/>
                <a:ea typeface="+mn-ea"/>
                <a:cs typeface="+mn-cs"/>
              </a:rPr>
              <a:t>Investment &amp; </a:t>
            </a:r>
            <a:br>
              <a:rPr kumimoji="0" lang="en-US" sz="1400" b="1" i="0" u="none" strike="noStrike" kern="0" cap="none" spc="0" normalizeH="0" baseline="0" noProof="0">
                <a:ln>
                  <a:noFill/>
                </a:ln>
                <a:solidFill>
                  <a:srgbClr val="767882">
                    <a:lumMod val="75000"/>
                  </a:srgbClr>
                </a:solidFill>
                <a:effectLst/>
                <a:uLnTx/>
                <a:uFillTx/>
                <a:latin typeface="Arial"/>
                <a:ea typeface="+mn-ea"/>
                <a:cs typeface="+mn-cs"/>
              </a:rPr>
            </a:br>
            <a:r>
              <a:rPr kumimoji="0" lang="en-US" sz="1400" b="1" i="0" u="none" strike="noStrike" kern="0" cap="none" spc="0" normalizeH="0" baseline="0" noProof="0">
                <a:ln>
                  <a:noFill/>
                </a:ln>
                <a:solidFill>
                  <a:srgbClr val="767882">
                    <a:lumMod val="75000"/>
                  </a:srgbClr>
                </a:solidFill>
                <a:effectLst/>
                <a:uLnTx/>
                <a:uFillTx/>
                <a:latin typeface="Arial"/>
                <a:ea typeface="+mn-ea"/>
                <a:cs typeface="+mn-cs"/>
              </a:rPr>
              <a:t>ROI per account</a:t>
            </a:r>
          </a:p>
        </p:txBody>
      </p:sp>
      <p:sp>
        <p:nvSpPr>
          <p:cNvPr id="40" name="Text Box 9">
            <a:extLst>
              <a:ext uri="{FF2B5EF4-FFF2-40B4-BE49-F238E27FC236}">
                <a16:creationId xmlns:a16="http://schemas.microsoft.com/office/drawing/2014/main" xmlns="" id="{8C144E3F-7277-419F-9284-ED80787CD778}"/>
              </a:ext>
            </a:extLst>
          </p:cNvPr>
          <p:cNvSpPr txBox="1">
            <a:spLocks noChangeArrowheads="1"/>
          </p:cNvSpPr>
          <p:nvPr>
            <p:custDataLst>
              <p:tags r:id="rId3"/>
            </p:custDataLst>
          </p:nvPr>
        </p:nvSpPr>
        <p:spPr bwMode="auto">
          <a:xfrm>
            <a:off x="52388" y="4902200"/>
            <a:ext cx="790140" cy="272315"/>
          </a:xfrm>
          <a:prstGeom prst="rect">
            <a:avLst/>
          </a:prstGeom>
          <a:noFill/>
          <a:ln w="12700">
            <a:noFill/>
            <a:prstDash val="sysDot"/>
            <a:miter lim="800000"/>
            <a:headEnd/>
            <a:tailEnd/>
          </a:ln>
        </p:spPr>
        <p:txBody>
          <a:bodyPr wrap="square" lIns="33272" tIns="33272" rIns="33272" bIns="33272">
            <a:spAutoFit/>
          </a:bodyPr>
          <a:lstStyle/>
          <a:p>
            <a:pPr marL="0" marR="0" lvl="0" indent="0" algn="ctr" defTabSz="914377" rtl="0" eaLnBrk="0" fontAlgn="base" latinLnBrk="0" hangingPunct="0">
              <a:lnSpc>
                <a:spcPct val="100000"/>
              </a:lnSpc>
              <a:spcBef>
                <a:spcPts val="0"/>
              </a:spcBef>
              <a:spcAft>
                <a:spcPts val="0"/>
              </a:spcAft>
              <a:buClrTx/>
              <a:buSzTx/>
              <a:buFontTx/>
              <a:buNone/>
              <a:tabLst/>
              <a:defRPr/>
            </a:pPr>
            <a:r>
              <a:rPr kumimoji="0" lang="en-US" sz="1333" b="1" i="0" u="none" strike="noStrike" kern="0" cap="none" spc="0" normalizeH="0" baseline="0" noProof="0">
                <a:ln>
                  <a:noFill/>
                </a:ln>
                <a:solidFill>
                  <a:srgbClr val="575D6A"/>
                </a:solidFill>
                <a:effectLst/>
                <a:uLnTx/>
                <a:uFillTx/>
                <a:latin typeface="Arial Black"/>
                <a:ea typeface="+mn-ea"/>
                <a:cs typeface="Arial Black"/>
              </a:rPr>
              <a:t>LOW</a:t>
            </a:r>
          </a:p>
        </p:txBody>
      </p:sp>
      <p:cxnSp>
        <p:nvCxnSpPr>
          <p:cNvPr id="21" name="Straight Arrow Connector 20">
            <a:extLst>
              <a:ext uri="{FF2B5EF4-FFF2-40B4-BE49-F238E27FC236}">
                <a16:creationId xmlns:a16="http://schemas.microsoft.com/office/drawing/2014/main" xmlns="" id="{2912ED85-E21C-3643-BB75-8B42AD24A2ED}"/>
              </a:ext>
            </a:extLst>
          </p:cNvPr>
          <p:cNvCxnSpPr>
            <a:cxnSpLocks/>
          </p:cNvCxnSpPr>
          <p:nvPr/>
        </p:nvCxnSpPr>
        <p:spPr>
          <a:xfrm>
            <a:off x="3752849" y="1649080"/>
            <a:ext cx="2605981" cy="3859579"/>
          </a:xfrm>
          <a:prstGeom prst="straightConnector1">
            <a:avLst/>
          </a:prstGeom>
          <a:ln w="44450">
            <a:gradFill flip="none" rotWithShape="1">
              <a:gsLst>
                <a:gs pos="0">
                  <a:schemeClr val="bg2">
                    <a:lumMod val="75000"/>
                  </a:schemeClr>
                </a:gs>
                <a:gs pos="50000">
                  <a:schemeClr val="accent6">
                    <a:lumMod val="50000"/>
                  </a:schemeClr>
                </a:gs>
                <a:gs pos="100000">
                  <a:schemeClr val="tx2"/>
                </a:gs>
              </a:gsLst>
              <a:lin ang="0" scaled="1"/>
              <a:tileRect/>
            </a:gradFill>
            <a:headEnd type="none"/>
            <a:tailEnd type="none"/>
          </a:ln>
        </p:spPr>
        <p:style>
          <a:lnRef idx="2">
            <a:schemeClr val="accent1"/>
          </a:lnRef>
          <a:fillRef idx="0">
            <a:schemeClr val="accent1"/>
          </a:fillRef>
          <a:effectRef idx="1">
            <a:schemeClr val="accent1"/>
          </a:effectRef>
          <a:fontRef idx="minor">
            <a:schemeClr val="tx1"/>
          </a:fontRef>
        </p:style>
      </p:cxnSp>
      <p:sp>
        <p:nvSpPr>
          <p:cNvPr id="24" name="Isosceles Triangle 22">
            <a:extLst>
              <a:ext uri="{FF2B5EF4-FFF2-40B4-BE49-F238E27FC236}">
                <a16:creationId xmlns:a16="http://schemas.microsoft.com/office/drawing/2014/main" xmlns="" id="{F9C264E3-BA98-D148-B2BB-73EC2E5CFAFE}"/>
              </a:ext>
            </a:extLst>
          </p:cNvPr>
          <p:cNvSpPr/>
          <p:nvPr/>
        </p:nvSpPr>
        <p:spPr>
          <a:xfrm rot="8415966">
            <a:off x="6341587" y="5477556"/>
            <a:ext cx="212473" cy="22860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8326"/>
              </a:solidFill>
              <a:effectLst/>
              <a:uLnTx/>
              <a:uFillTx/>
              <a:latin typeface="Arial" panose="020B0604020202020204"/>
              <a:ea typeface="+mn-ea"/>
              <a:cs typeface="+mn-cs"/>
            </a:endParaRPr>
          </a:p>
        </p:txBody>
      </p:sp>
      <p:sp>
        <p:nvSpPr>
          <p:cNvPr id="25" name="Text Box 9">
            <a:extLst>
              <a:ext uri="{FF2B5EF4-FFF2-40B4-BE49-F238E27FC236}">
                <a16:creationId xmlns:a16="http://schemas.microsoft.com/office/drawing/2014/main" xmlns="" id="{CFDA1191-BF23-4A40-91A9-258894E98D7A}"/>
              </a:ext>
            </a:extLst>
          </p:cNvPr>
          <p:cNvSpPr txBox="1">
            <a:spLocks noChangeArrowheads="1"/>
          </p:cNvSpPr>
          <p:nvPr>
            <p:custDataLst>
              <p:tags r:id="rId4"/>
            </p:custDataLst>
          </p:nvPr>
        </p:nvSpPr>
        <p:spPr bwMode="auto">
          <a:xfrm>
            <a:off x="6310174" y="5136241"/>
            <a:ext cx="751747" cy="272315"/>
          </a:xfrm>
          <a:prstGeom prst="rect">
            <a:avLst/>
          </a:prstGeom>
          <a:noFill/>
          <a:ln w="12700">
            <a:noFill/>
            <a:prstDash val="sysDot"/>
            <a:miter lim="800000"/>
            <a:headEnd/>
            <a:tailEnd/>
          </a:ln>
        </p:spPr>
        <p:txBody>
          <a:bodyPr wrap="square" lIns="33272" tIns="33272" rIns="33272" bIns="33272">
            <a:spAutoFit/>
          </a:bodyPr>
          <a:lstStyle/>
          <a:p>
            <a:pPr marL="0" marR="0" lvl="0" indent="0" algn="ctr" defTabSz="914377" rtl="0" eaLnBrk="0" fontAlgn="base" latinLnBrk="0" hangingPunct="0">
              <a:lnSpc>
                <a:spcPct val="100000"/>
              </a:lnSpc>
              <a:spcBef>
                <a:spcPts val="0"/>
              </a:spcBef>
              <a:spcAft>
                <a:spcPts val="0"/>
              </a:spcAft>
              <a:buClrTx/>
              <a:buSzTx/>
              <a:buFontTx/>
              <a:buNone/>
              <a:tabLst/>
              <a:defRPr/>
            </a:pPr>
            <a:r>
              <a:rPr kumimoji="0" lang="en-US" sz="1333" b="1" i="0" u="none" strike="noStrike" kern="0" cap="none" spc="0" normalizeH="0" baseline="0" noProof="0">
                <a:ln>
                  <a:noFill/>
                </a:ln>
                <a:solidFill>
                  <a:srgbClr val="FF8326"/>
                </a:solidFill>
                <a:effectLst/>
                <a:uLnTx/>
                <a:uFillTx/>
                <a:latin typeface="Arial Black"/>
                <a:ea typeface="+mn-ea"/>
                <a:cs typeface="Arial Black"/>
              </a:rPr>
              <a:t>HIGH</a:t>
            </a:r>
          </a:p>
        </p:txBody>
      </p:sp>
      <p:sp>
        <p:nvSpPr>
          <p:cNvPr id="26" name="Text Box 9">
            <a:extLst>
              <a:ext uri="{FF2B5EF4-FFF2-40B4-BE49-F238E27FC236}">
                <a16:creationId xmlns:a16="http://schemas.microsoft.com/office/drawing/2014/main" xmlns="" id="{FCC72EA2-A035-BC4B-BEA6-764CD3A22C1C}"/>
              </a:ext>
            </a:extLst>
          </p:cNvPr>
          <p:cNvSpPr txBox="1">
            <a:spLocks noChangeArrowheads="1"/>
          </p:cNvSpPr>
          <p:nvPr>
            <p:custDataLst>
              <p:tags r:id="rId5"/>
            </p:custDataLst>
          </p:nvPr>
        </p:nvSpPr>
        <p:spPr bwMode="auto">
          <a:xfrm>
            <a:off x="4989597" y="2850701"/>
            <a:ext cx="1687967" cy="498081"/>
          </a:xfrm>
          <a:prstGeom prst="rect">
            <a:avLst/>
          </a:prstGeom>
          <a:noFill/>
          <a:ln w="12700">
            <a:noFill/>
            <a:prstDash val="sysDot"/>
            <a:miter lim="800000"/>
            <a:headEnd/>
            <a:tailEnd/>
          </a:ln>
        </p:spPr>
        <p:txBody>
          <a:bodyPr wrap="square" lIns="33272" tIns="33272" rIns="33272" bIns="33272">
            <a:spAutoFit/>
          </a:bodyPr>
          <a:lstStyle/>
          <a:p>
            <a:pPr marL="0" marR="0" lvl="0" indent="0" algn="l" defTabSz="914377" rtl="0" eaLnBrk="0" fontAlgn="base" latinLnBrk="0" hangingPunct="0">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767882">
                    <a:lumMod val="75000"/>
                  </a:srgbClr>
                </a:solidFill>
                <a:effectLst/>
                <a:uLnTx/>
                <a:uFillTx/>
                <a:latin typeface="Arial"/>
                <a:ea typeface="+mn-ea"/>
                <a:cs typeface="+mn-cs"/>
              </a:rPr>
              <a:t>Use of </a:t>
            </a:r>
            <a:br>
              <a:rPr kumimoji="0" lang="en-US" sz="1400" b="1" i="0" u="none" strike="noStrike" kern="0" cap="none" spc="0" normalizeH="0" baseline="0" noProof="0">
                <a:ln>
                  <a:noFill/>
                </a:ln>
                <a:solidFill>
                  <a:srgbClr val="767882">
                    <a:lumMod val="75000"/>
                  </a:srgbClr>
                </a:solidFill>
                <a:effectLst/>
                <a:uLnTx/>
                <a:uFillTx/>
                <a:latin typeface="Arial"/>
                <a:ea typeface="+mn-ea"/>
                <a:cs typeface="+mn-cs"/>
              </a:rPr>
            </a:br>
            <a:r>
              <a:rPr kumimoji="0" lang="en-US" sz="1400" b="1" i="0" u="none" strike="noStrike" kern="0" cap="none" spc="0" normalizeH="0" baseline="0" noProof="0">
                <a:ln>
                  <a:noFill/>
                </a:ln>
                <a:solidFill>
                  <a:srgbClr val="767882">
                    <a:lumMod val="75000"/>
                  </a:srgbClr>
                </a:solidFill>
                <a:effectLst/>
                <a:uLnTx/>
                <a:uFillTx/>
                <a:latin typeface="Arial"/>
                <a:ea typeface="+mn-ea"/>
                <a:cs typeface="+mn-cs"/>
              </a:rPr>
              <a:t>Technology</a:t>
            </a:r>
          </a:p>
        </p:txBody>
      </p:sp>
      <p:sp>
        <p:nvSpPr>
          <p:cNvPr id="41" name="Text Box 9">
            <a:extLst>
              <a:ext uri="{FF2B5EF4-FFF2-40B4-BE49-F238E27FC236}">
                <a16:creationId xmlns:a16="http://schemas.microsoft.com/office/drawing/2014/main" xmlns="" id="{73E94D28-22DF-164C-9D52-30B92AE6C701}"/>
              </a:ext>
            </a:extLst>
          </p:cNvPr>
          <p:cNvSpPr txBox="1">
            <a:spLocks noChangeArrowheads="1"/>
          </p:cNvSpPr>
          <p:nvPr>
            <p:custDataLst>
              <p:tags r:id="rId6"/>
            </p:custDataLst>
          </p:nvPr>
        </p:nvSpPr>
        <p:spPr bwMode="auto">
          <a:xfrm>
            <a:off x="3890958" y="1595840"/>
            <a:ext cx="790140" cy="272315"/>
          </a:xfrm>
          <a:prstGeom prst="rect">
            <a:avLst/>
          </a:prstGeom>
          <a:noFill/>
          <a:ln w="12700">
            <a:noFill/>
            <a:prstDash val="sysDot"/>
            <a:miter lim="800000"/>
            <a:headEnd/>
            <a:tailEnd/>
          </a:ln>
        </p:spPr>
        <p:txBody>
          <a:bodyPr wrap="square" lIns="33272" tIns="33272" rIns="33272" bIns="33272">
            <a:spAutoFit/>
          </a:bodyPr>
          <a:lstStyle/>
          <a:p>
            <a:pPr marL="0" marR="0" lvl="0" indent="0" algn="ctr" defTabSz="914377" rtl="0" eaLnBrk="0" fontAlgn="base" latinLnBrk="0" hangingPunct="0">
              <a:lnSpc>
                <a:spcPct val="100000"/>
              </a:lnSpc>
              <a:spcBef>
                <a:spcPts val="0"/>
              </a:spcBef>
              <a:spcAft>
                <a:spcPts val="0"/>
              </a:spcAft>
              <a:buClrTx/>
              <a:buSzTx/>
              <a:buFontTx/>
              <a:buNone/>
              <a:tabLst/>
              <a:defRPr/>
            </a:pPr>
            <a:r>
              <a:rPr kumimoji="0" lang="en-US" sz="1333" b="1" i="0" u="none" strike="noStrike" kern="0" cap="none" spc="0" normalizeH="0" baseline="0" noProof="0">
                <a:ln>
                  <a:noFill/>
                </a:ln>
                <a:solidFill>
                  <a:srgbClr val="575D6A"/>
                </a:solidFill>
                <a:effectLst/>
                <a:uLnTx/>
                <a:uFillTx/>
                <a:latin typeface="Arial Black"/>
                <a:ea typeface="+mn-ea"/>
                <a:cs typeface="Arial Black"/>
              </a:rPr>
              <a:t>LOW</a:t>
            </a:r>
          </a:p>
        </p:txBody>
      </p:sp>
    </p:spTree>
    <p:extLst>
      <p:ext uri="{BB962C8B-B14F-4D97-AF65-F5344CB8AC3E}">
        <p14:creationId xmlns:p14="http://schemas.microsoft.com/office/powerpoint/2010/main" val="3329047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423066-A14E-4221-A3B3-DC912F29EE5A}"/>
              </a:ext>
            </a:extLst>
          </p:cNvPr>
          <p:cNvPicPr>
            <a:picLocks noChangeAspect="1"/>
          </p:cNvPicPr>
          <p:nvPr/>
        </p:nvPicPr>
        <p:blipFill rotWithShape="1">
          <a:blip r:embed="rId2">
            <a:alphaModFix amt="36000"/>
          </a:blip>
          <a:srcRect l="13110" r="13111"/>
          <a:stretch/>
        </p:blipFill>
        <p:spPr>
          <a:xfrm>
            <a:off x="0" y="-14629"/>
            <a:ext cx="12195175" cy="6887258"/>
          </a:xfrm>
          <a:prstGeom prst="rect">
            <a:avLst/>
          </a:prstGeom>
        </p:spPr>
      </p:pic>
      <p:sp>
        <p:nvSpPr>
          <p:cNvPr id="3" name="Text Placeholder 2">
            <a:extLst>
              <a:ext uri="{FF2B5EF4-FFF2-40B4-BE49-F238E27FC236}">
                <a16:creationId xmlns:a16="http://schemas.microsoft.com/office/drawing/2014/main" xmlns="" id="{04074F5D-74F8-40B1-A028-337B2211471D}"/>
              </a:ext>
            </a:extLst>
          </p:cNvPr>
          <p:cNvSpPr>
            <a:spLocks noGrp="1"/>
          </p:cNvSpPr>
          <p:nvPr>
            <p:ph type="body" sz="quarter" idx="10"/>
          </p:nvPr>
        </p:nvSpPr>
        <p:spPr>
          <a:xfrm>
            <a:off x="504001" y="1513122"/>
            <a:ext cx="11186475" cy="4424540"/>
          </a:xfrm>
        </p:spPr>
        <p:txBody>
          <a:bodyPr>
            <a:normAutofit/>
          </a:bodyPr>
          <a:lstStyle/>
          <a:p>
            <a:pPr marL="457200" indent="-457200">
              <a:buFont typeface="Wingdings" panose="05000000000000000000" pitchFamily="2" charset="2"/>
              <a:buChar char="ü"/>
            </a:pPr>
            <a:r>
              <a:rPr lang="en-US" sz="2500"/>
              <a:t>Be </a:t>
            </a:r>
            <a:r>
              <a:rPr lang="en-US" sz="3500" b="1">
                <a:solidFill>
                  <a:schemeClr val="accent1"/>
                </a:solidFill>
              </a:rPr>
              <a:t>hands-on,</a:t>
            </a:r>
            <a:r>
              <a:rPr lang="en-US" sz="3500"/>
              <a:t> </a:t>
            </a:r>
            <a:r>
              <a:rPr lang="en-US" sz="2500"/>
              <a:t>interactive</a:t>
            </a:r>
          </a:p>
          <a:p>
            <a:pPr marL="457200" indent="-457200">
              <a:buFont typeface="Wingdings" panose="05000000000000000000" pitchFamily="2" charset="2"/>
              <a:buChar char="ü"/>
            </a:pPr>
            <a:r>
              <a:rPr lang="en-US" sz="2500"/>
              <a:t>Increases </a:t>
            </a:r>
            <a:r>
              <a:rPr lang="en-US" sz="3500" b="1">
                <a:solidFill>
                  <a:schemeClr val="accent1"/>
                </a:solidFill>
              </a:rPr>
              <a:t>ABM knowledge </a:t>
            </a:r>
            <a:r>
              <a:rPr lang="en-US" sz="2500"/>
              <a:t>&amp; skill building</a:t>
            </a:r>
          </a:p>
          <a:p>
            <a:pPr marL="457200" indent="-457200">
              <a:buFont typeface="Wingdings" panose="05000000000000000000" pitchFamily="2" charset="2"/>
              <a:buChar char="ü"/>
            </a:pPr>
            <a:r>
              <a:rPr lang="en-US" sz="2500"/>
              <a:t>Share </a:t>
            </a:r>
            <a:r>
              <a:rPr lang="en-US" sz="3500" b="1">
                <a:solidFill>
                  <a:schemeClr val="accent1"/>
                </a:solidFill>
              </a:rPr>
              <a:t>Top Accounts Program </a:t>
            </a:r>
            <a:r>
              <a:rPr lang="en-US" sz="2500"/>
              <a:t>strategy and progress</a:t>
            </a:r>
          </a:p>
          <a:p>
            <a:pPr marL="457200" indent="-457200">
              <a:buFont typeface="Wingdings" panose="05000000000000000000" pitchFamily="2" charset="2"/>
              <a:buChar char="ü"/>
            </a:pPr>
            <a:r>
              <a:rPr lang="en-US" sz="2500"/>
              <a:t>Discuss internal </a:t>
            </a:r>
            <a:r>
              <a:rPr lang="en-US" sz="3500" b="1">
                <a:solidFill>
                  <a:schemeClr val="accent1"/>
                </a:solidFill>
              </a:rPr>
              <a:t>strengths/weaknesses/opportunities </a:t>
            </a:r>
            <a:r>
              <a:rPr lang="en-US" sz="2500"/>
              <a:t>for the program</a:t>
            </a:r>
          </a:p>
          <a:p>
            <a:pPr marL="457200" indent="-457200">
              <a:buFont typeface="Wingdings" panose="05000000000000000000" pitchFamily="2" charset="2"/>
              <a:buChar char="ü"/>
            </a:pPr>
            <a:r>
              <a:rPr lang="en-US" sz="3500" b="1">
                <a:solidFill>
                  <a:schemeClr val="accent1"/>
                </a:solidFill>
              </a:rPr>
              <a:t>Create a forum </a:t>
            </a:r>
            <a:r>
              <a:rPr lang="en-US" sz="2500"/>
              <a:t>to stay connected/share challenges/best practices</a:t>
            </a:r>
          </a:p>
        </p:txBody>
      </p:sp>
      <p:sp>
        <p:nvSpPr>
          <p:cNvPr id="4" name="Title 3">
            <a:extLst>
              <a:ext uri="{FF2B5EF4-FFF2-40B4-BE49-F238E27FC236}">
                <a16:creationId xmlns:a16="http://schemas.microsoft.com/office/drawing/2014/main" xmlns="" id="{4DAE0FC9-DDB2-42A3-92F1-3C696DF9BD83}"/>
              </a:ext>
            </a:extLst>
          </p:cNvPr>
          <p:cNvSpPr>
            <a:spLocks noGrp="1"/>
          </p:cNvSpPr>
          <p:nvPr>
            <p:ph type="title"/>
          </p:nvPr>
        </p:nvSpPr>
        <p:spPr/>
        <p:txBody>
          <a:bodyPr/>
          <a:lstStyle/>
          <a:p>
            <a:r>
              <a:rPr lang="en-US"/>
              <a:t>Objectives for today</a:t>
            </a:r>
          </a:p>
        </p:txBody>
      </p:sp>
    </p:spTree>
    <p:extLst>
      <p:ext uri="{BB962C8B-B14F-4D97-AF65-F5344CB8AC3E}">
        <p14:creationId xmlns:p14="http://schemas.microsoft.com/office/powerpoint/2010/main" val="2389474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AA0D4A-0E88-B54F-B09A-2F135BB7FA4D}"/>
              </a:ext>
            </a:extLst>
          </p:cNvPr>
          <p:cNvSpPr>
            <a:spLocks noGrp="1"/>
          </p:cNvSpPr>
          <p:nvPr>
            <p:ph type="title"/>
          </p:nvPr>
        </p:nvSpPr>
        <p:spPr/>
        <p:txBody>
          <a:bodyPr/>
          <a:lstStyle/>
          <a:p>
            <a:r>
              <a:rPr lang="en-US"/>
              <a:t>Digital Marketing</a:t>
            </a:r>
          </a:p>
        </p:txBody>
      </p:sp>
      <p:sp>
        <p:nvSpPr>
          <p:cNvPr id="3" name="Text Placeholder 2">
            <a:extLst>
              <a:ext uri="{FF2B5EF4-FFF2-40B4-BE49-F238E27FC236}">
                <a16:creationId xmlns:a16="http://schemas.microsoft.com/office/drawing/2014/main" xmlns="" id="{7E016336-BBB7-A64B-AE56-AA9C0C7E2F6C}"/>
              </a:ext>
            </a:extLst>
          </p:cNvPr>
          <p:cNvSpPr>
            <a:spLocks noGrp="1"/>
          </p:cNvSpPr>
          <p:nvPr>
            <p:ph type="body" sz="quarter" idx="11"/>
          </p:nvPr>
        </p:nvSpPr>
        <p:spPr>
          <a:xfrm>
            <a:off x="639636" y="2541384"/>
            <a:ext cx="10518338" cy="3518428"/>
          </a:xfrm>
        </p:spPr>
        <p:txBody>
          <a:bodyPr/>
          <a:lstStyle/>
          <a:p>
            <a:pPr marL="457189" indent="-457189">
              <a:buFont typeface="+mj-lt"/>
              <a:buAutoNum type="arabicPeriod"/>
            </a:pPr>
            <a:r>
              <a:rPr lang="en-US" b="1">
                <a:solidFill>
                  <a:schemeClr val="bg1"/>
                </a:solidFill>
              </a:rPr>
              <a:t>Understand who is showing Intent</a:t>
            </a:r>
          </a:p>
          <a:p>
            <a:pPr marL="457189" indent="-457189">
              <a:buFont typeface="+mj-lt"/>
              <a:buAutoNum type="arabicPeriod"/>
            </a:pPr>
            <a:r>
              <a:rPr lang="en-US" b="1">
                <a:solidFill>
                  <a:schemeClr val="bg1"/>
                </a:solidFill>
              </a:rPr>
              <a:t>Segment those NOT on your site</a:t>
            </a:r>
          </a:p>
          <a:p>
            <a:pPr marL="457189" indent="-457189">
              <a:buFont typeface="+mj-lt"/>
              <a:buAutoNum type="arabicPeriod"/>
            </a:pPr>
            <a:r>
              <a:rPr lang="en-US" b="1">
                <a:solidFill>
                  <a:schemeClr val="bg1"/>
                </a:solidFill>
              </a:rPr>
              <a:t>Use their search data to customize ad creative</a:t>
            </a:r>
          </a:p>
          <a:p>
            <a:pPr marL="457189" indent="-457189">
              <a:buFont typeface="+mj-lt"/>
              <a:buAutoNum type="arabicPeriod"/>
            </a:pPr>
            <a:r>
              <a:rPr lang="en-US" b="1">
                <a:solidFill>
                  <a:schemeClr val="bg1"/>
                </a:solidFill>
              </a:rPr>
              <a:t>Personalize the website to match the ad creative</a:t>
            </a:r>
          </a:p>
        </p:txBody>
      </p:sp>
      <p:sp>
        <p:nvSpPr>
          <p:cNvPr id="5" name="Text Placeholder 4">
            <a:extLst>
              <a:ext uri="{FF2B5EF4-FFF2-40B4-BE49-F238E27FC236}">
                <a16:creationId xmlns:a16="http://schemas.microsoft.com/office/drawing/2014/main" xmlns="" id="{65571298-5EFD-DF4F-8912-D150E06F3891}"/>
              </a:ext>
            </a:extLst>
          </p:cNvPr>
          <p:cNvSpPr>
            <a:spLocks noGrp="1"/>
          </p:cNvSpPr>
          <p:nvPr>
            <p:ph type="body" sz="quarter" idx="12"/>
          </p:nvPr>
        </p:nvSpPr>
        <p:spPr>
          <a:xfrm>
            <a:off x="639636" y="1474115"/>
            <a:ext cx="7325574" cy="1067269"/>
          </a:xfrm>
        </p:spPr>
        <p:txBody>
          <a:bodyPr/>
          <a:lstStyle/>
          <a:p>
            <a:r>
              <a:rPr lang="en-US">
                <a:solidFill>
                  <a:schemeClr val="bg1"/>
                </a:solidFill>
              </a:rPr>
              <a:t>Engaging target accounts online</a:t>
            </a:r>
          </a:p>
        </p:txBody>
      </p:sp>
      <p:pic>
        <p:nvPicPr>
          <p:cNvPr id="1028" name="Picture 4" descr="https://lh5.googleusercontent.com/gvMdLb79qRmS86lvv8G6ss4-FurTtHCFdfJi7Q3tAZsgv5JHCQHob9LIXU0Jz3-SpFfzidEgdzHpRi2tV2y-Jmpl1CkEm4lxs5lH_NaiJh0JKha3cq9smiieTRUNEXks76YvSgFT">
            <a:extLst>
              <a:ext uri="{FF2B5EF4-FFF2-40B4-BE49-F238E27FC236}">
                <a16:creationId xmlns:a16="http://schemas.microsoft.com/office/drawing/2014/main" xmlns="" id="{EDB8F079-D12A-CE4F-83C2-7DE11649024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63454" y="3107160"/>
            <a:ext cx="3872763" cy="256338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lh5.googleusercontent.com/r4k8Ph-7IDl3b7UyIrm5k5EJ8p3u6yGraG87OH4nQqwfi1i0mJApgFa_7dRpCR2g9R93HdFxBg_SDU8g3tSIsKkWUeOwyA1wAqXMiT_e_-9sZlMZPsdxppAkjyplLrA2Urwi7cpQ">
            <a:extLst>
              <a:ext uri="{FF2B5EF4-FFF2-40B4-BE49-F238E27FC236}">
                <a16:creationId xmlns:a16="http://schemas.microsoft.com/office/drawing/2014/main" xmlns="" id="{EDDB73C0-9A5E-BE43-AB78-055AE8F8920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80613" y="1540781"/>
            <a:ext cx="3638444" cy="140523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12852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61EB3E4-633E-6146-94A4-ACDA225C5550}"/>
              </a:ext>
            </a:extLst>
          </p:cNvPr>
          <p:cNvSpPr>
            <a:spLocks noGrp="1"/>
          </p:cNvSpPr>
          <p:nvPr>
            <p:ph type="title"/>
          </p:nvPr>
        </p:nvSpPr>
        <p:spPr/>
        <p:txBody>
          <a:bodyPr/>
          <a:lstStyle/>
          <a:p>
            <a:r>
              <a:rPr lang="en-US"/>
              <a:t>Direct Mail</a:t>
            </a:r>
          </a:p>
        </p:txBody>
      </p:sp>
      <p:sp>
        <p:nvSpPr>
          <p:cNvPr id="4" name="Text Placeholder 3">
            <a:extLst>
              <a:ext uri="{FF2B5EF4-FFF2-40B4-BE49-F238E27FC236}">
                <a16:creationId xmlns:a16="http://schemas.microsoft.com/office/drawing/2014/main" xmlns="" id="{DFE118FE-D994-F040-9DF5-ABAFA40A68B1}"/>
              </a:ext>
            </a:extLst>
          </p:cNvPr>
          <p:cNvSpPr>
            <a:spLocks noGrp="1"/>
          </p:cNvSpPr>
          <p:nvPr>
            <p:ph type="body" sz="quarter" idx="11"/>
          </p:nvPr>
        </p:nvSpPr>
        <p:spPr>
          <a:xfrm>
            <a:off x="839787" y="2557403"/>
            <a:ext cx="6701589" cy="3518428"/>
          </a:xfrm>
        </p:spPr>
        <p:txBody>
          <a:bodyPr/>
          <a:lstStyle/>
          <a:p>
            <a:pPr marL="457189" indent="-457189">
              <a:buFont typeface="+mj-lt"/>
              <a:buAutoNum type="arabicPeriod"/>
            </a:pPr>
            <a:r>
              <a:rPr lang="en-US" b="1">
                <a:solidFill>
                  <a:schemeClr val="bg1"/>
                </a:solidFill>
              </a:rPr>
              <a:t>Identify Target Accounts that are </a:t>
            </a:r>
          </a:p>
          <a:p>
            <a:pPr marL="914366" lvl="1" indent="-457189">
              <a:buFont typeface="+mj-lt"/>
              <a:buAutoNum type="arabicPeriod"/>
            </a:pPr>
            <a:r>
              <a:rPr lang="en-US" b="1">
                <a:solidFill>
                  <a:schemeClr val="bg1"/>
                </a:solidFill>
              </a:rPr>
              <a:t>NOT engaging with your digital tactics</a:t>
            </a:r>
          </a:p>
          <a:p>
            <a:pPr marL="914366" lvl="1" indent="-457189">
              <a:buFont typeface="+mj-lt"/>
              <a:buAutoNum type="arabicPeriod"/>
            </a:pPr>
            <a:r>
              <a:rPr lang="en-US" b="1">
                <a:solidFill>
                  <a:schemeClr val="bg1"/>
                </a:solidFill>
              </a:rPr>
              <a:t>But ARE showing intent signals</a:t>
            </a:r>
          </a:p>
          <a:p>
            <a:pPr marL="457189" indent="-457189">
              <a:buFont typeface="+mj-lt"/>
              <a:buAutoNum type="arabicPeriod"/>
            </a:pPr>
            <a:r>
              <a:rPr lang="en-US" b="1">
                <a:solidFill>
                  <a:schemeClr val="bg1"/>
                </a:solidFill>
              </a:rPr>
              <a:t>Send a high-value direct mail to grab their attention</a:t>
            </a:r>
          </a:p>
          <a:p>
            <a:pPr marL="457189" indent="-457189">
              <a:buFont typeface="+mj-lt"/>
              <a:buAutoNum type="arabicPeriod"/>
            </a:pPr>
            <a:r>
              <a:rPr lang="en-US" b="1">
                <a:solidFill>
                  <a:schemeClr val="bg1"/>
                </a:solidFill>
              </a:rPr>
              <a:t>Enable the SDR team to reach out with relevant messaging</a:t>
            </a:r>
          </a:p>
        </p:txBody>
      </p:sp>
      <p:sp>
        <p:nvSpPr>
          <p:cNvPr id="6" name="Text Placeholder 5">
            <a:extLst>
              <a:ext uri="{FF2B5EF4-FFF2-40B4-BE49-F238E27FC236}">
                <a16:creationId xmlns:a16="http://schemas.microsoft.com/office/drawing/2014/main" xmlns="" id="{9133AE2B-7C35-F648-9E3D-51621372E773}"/>
              </a:ext>
            </a:extLst>
          </p:cNvPr>
          <p:cNvSpPr>
            <a:spLocks noGrp="1"/>
          </p:cNvSpPr>
          <p:nvPr>
            <p:ph type="body" sz="quarter" idx="12"/>
          </p:nvPr>
        </p:nvSpPr>
        <p:spPr/>
        <p:txBody>
          <a:bodyPr/>
          <a:lstStyle/>
          <a:p>
            <a:r>
              <a:rPr lang="en-US">
                <a:solidFill>
                  <a:schemeClr val="bg1"/>
                </a:solidFill>
              </a:rPr>
              <a:t>Cutting through the digital noise</a:t>
            </a:r>
          </a:p>
        </p:txBody>
      </p:sp>
      <p:pic>
        <p:nvPicPr>
          <p:cNvPr id="7" name="Picture 6">
            <a:extLst>
              <a:ext uri="{FF2B5EF4-FFF2-40B4-BE49-F238E27FC236}">
                <a16:creationId xmlns:a16="http://schemas.microsoft.com/office/drawing/2014/main" xmlns="" id="{CA16C6AE-F934-944E-987E-94E4DE5C79DB}"/>
              </a:ext>
            </a:extLst>
          </p:cNvPr>
          <p:cNvPicPr>
            <a:picLocks noChangeAspect="1"/>
          </p:cNvPicPr>
          <p:nvPr/>
        </p:nvPicPr>
        <p:blipFill>
          <a:blip r:embed="rId2"/>
          <a:stretch>
            <a:fillRect/>
          </a:stretch>
        </p:blipFill>
        <p:spPr>
          <a:xfrm>
            <a:off x="7740432" y="1189473"/>
            <a:ext cx="2225777" cy="3034452"/>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xmlns="" id="{7E4DFA72-9A65-BB4E-8849-84587DC8DE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81044" y="3019074"/>
            <a:ext cx="2273399" cy="2959207"/>
          </a:xfrm>
          <a:prstGeom prst="rect">
            <a:avLst/>
          </a:prstGeom>
        </p:spPr>
      </p:pic>
    </p:spTree>
    <p:extLst>
      <p:ext uri="{BB962C8B-B14F-4D97-AF65-F5344CB8AC3E}">
        <p14:creationId xmlns:p14="http://schemas.microsoft.com/office/powerpoint/2010/main" val="13165716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8D941ECB-F5A7-D243-B610-62897F31028A}"/>
              </a:ext>
            </a:extLst>
          </p:cNvPr>
          <p:cNvSpPr>
            <a:spLocks noGrp="1"/>
          </p:cNvSpPr>
          <p:nvPr>
            <p:ph type="title"/>
          </p:nvPr>
        </p:nvSpPr>
        <p:spPr/>
        <p:txBody>
          <a:bodyPr/>
          <a:lstStyle/>
          <a:p>
            <a:r>
              <a:rPr lang="en-US"/>
              <a:t>Events</a:t>
            </a:r>
          </a:p>
        </p:txBody>
      </p:sp>
      <p:sp>
        <p:nvSpPr>
          <p:cNvPr id="7" name="Text Placeholder 6">
            <a:extLst>
              <a:ext uri="{FF2B5EF4-FFF2-40B4-BE49-F238E27FC236}">
                <a16:creationId xmlns:a16="http://schemas.microsoft.com/office/drawing/2014/main" xmlns="" id="{63AC6A35-C601-7F4F-B88B-9E49231B6679}"/>
              </a:ext>
            </a:extLst>
          </p:cNvPr>
          <p:cNvSpPr>
            <a:spLocks noGrp="1"/>
          </p:cNvSpPr>
          <p:nvPr>
            <p:ph type="body" sz="quarter" idx="11"/>
          </p:nvPr>
        </p:nvSpPr>
        <p:spPr>
          <a:xfrm>
            <a:off x="838418" y="2252030"/>
            <a:ext cx="6592867" cy="3518428"/>
          </a:xfrm>
        </p:spPr>
        <p:txBody>
          <a:bodyPr/>
          <a:lstStyle/>
          <a:p>
            <a:pPr marL="457189" indent="-457189">
              <a:buFont typeface="+mj-lt"/>
              <a:buAutoNum type="arabicPeriod"/>
            </a:pPr>
            <a:r>
              <a:rPr lang="en-US" b="1">
                <a:solidFill>
                  <a:schemeClr val="bg1"/>
                </a:solidFill>
              </a:rPr>
              <a:t>People who aren’t in a buying cycle will usually NOT come to a field event</a:t>
            </a:r>
          </a:p>
          <a:p>
            <a:pPr marL="457189" indent="-457189">
              <a:buFont typeface="+mj-lt"/>
              <a:buAutoNum type="arabicPeriod"/>
            </a:pPr>
            <a:r>
              <a:rPr lang="en-US" b="1">
                <a:solidFill>
                  <a:schemeClr val="bg1"/>
                </a:solidFill>
              </a:rPr>
              <a:t>Use intent data to prioritize where your target accounts are showing buying signals</a:t>
            </a:r>
          </a:p>
          <a:p>
            <a:pPr marL="457189" indent="-457189">
              <a:buFont typeface="+mj-lt"/>
              <a:buAutoNum type="arabicPeriod"/>
            </a:pPr>
            <a:r>
              <a:rPr lang="en-US" b="1">
                <a:solidFill>
                  <a:schemeClr val="bg1"/>
                </a:solidFill>
              </a:rPr>
              <a:t>Prioritize accounts to invite </a:t>
            </a:r>
          </a:p>
          <a:p>
            <a:pPr marL="457189" indent="-457189">
              <a:buFont typeface="+mj-lt"/>
              <a:buAutoNum type="arabicPeriod"/>
            </a:pPr>
            <a:r>
              <a:rPr lang="en-US" b="1">
                <a:solidFill>
                  <a:schemeClr val="bg1"/>
                </a:solidFill>
              </a:rPr>
              <a:t>Layer that over engagement data from your CRM and MAS to figure out the contacts to invite</a:t>
            </a:r>
          </a:p>
        </p:txBody>
      </p:sp>
      <p:sp>
        <p:nvSpPr>
          <p:cNvPr id="9" name="Text Placeholder 8">
            <a:extLst>
              <a:ext uri="{FF2B5EF4-FFF2-40B4-BE49-F238E27FC236}">
                <a16:creationId xmlns:a16="http://schemas.microsoft.com/office/drawing/2014/main" xmlns="" id="{74E353B9-8815-844B-AB5D-8C3AA06881BC}"/>
              </a:ext>
            </a:extLst>
          </p:cNvPr>
          <p:cNvSpPr>
            <a:spLocks noGrp="1"/>
          </p:cNvSpPr>
          <p:nvPr>
            <p:ph type="body" sz="quarter" idx="12"/>
          </p:nvPr>
        </p:nvSpPr>
        <p:spPr/>
        <p:txBody>
          <a:bodyPr/>
          <a:lstStyle/>
          <a:p>
            <a:r>
              <a:rPr lang="en-US">
                <a:solidFill>
                  <a:schemeClr val="bg1"/>
                </a:solidFill>
              </a:rPr>
              <a:t>Impactful face-to-face engagement</a:t>
            </a:r>
          </a:p>
        </p:txBody>
      </p:sp>
      <p:pic>
        <p:nvPicPr>
          <p:cNvPr id="10" name="Picture 9">
            <a:extLst>
              <a:ext uri="{FF2B5EF4-FFF2-40B4-BE49-F238E27FC236}">
                <a16:creationId xmlns:a16="http://schemas.microsoft.com/office/drawing/2014/main" xmlns="" id="{13E00C63-036F-564F-A8F6-D5256315B8C3}"/>
              </a:ext>
            </a:extLst>
          </p:cNvPr>
          <p:cNvPicPr>
            <a:picLocks noChangeAspect="1"/>
          </p:cNvPicPr>
          <p:nvPr/>
        </p:nvPicPr>
        <p:blipFill>
          <a:blip r:embed="rId3"/>
          <a:stretch>
            <a:fillRect/>
          </a:stretch>
        </p:blipFill>
        <p:spPr>
          <a:xfrm>
            <a:off x="7431285" y="4011244"/>
            <a:ext cx="3831893" cy="2160843"/>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xmlns="" id="{B1EC36E3-704C-1B48-990D-FCFF8316D7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17760" y="1201776"/>
            <a:ext cx="2244927" cy="29932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477653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8B7D92-BD20-8E49-808D-29038929E97A}"/>
              </a:ext>
            </a:extLst>
          </p:cNvPr>
          <p:cNvSpPr>
            <a:spLocks noGrp="1"/>
          </p:cNvSpPr>
          <p:nvPr>
            <p:ph type="title"/>
          </p:nvPr>
        </p:nvSpPr>
        <p:spPr/>
        <p:txBody>
          <a:bodyPr/>
          <a:lstStyle/>
          <a:p>
            <a:r>
              <a:rPr lang="en-US"/>
              <a:t>Customer Marketing</a:t>
            </a:r>
          </a:p>
        </p:txBody>
      </p:sp>
      <p:sp>
        <p:nvSpPr>
          <p:cNvPr id="3" name="Text Placeholder 2">
            <a:extLst>
              <a:ext uri="{FF2B5EF4-FFF2-40B4-BE49-F238E27FC236}">
                <a16:creationId xmlns:a16="http://schemas.microsoft.com/office/drawing/2014/main" xmlns="" id="{736BBDAE-9939-0946-BFD5-1294FEF667D1}"/>
              </a:ext>
            </a:extLst>
          </p:cNvPr>
          <p:cNvSpPr>
            <a:spLocks noGrp="1"/>
          </p:cNvSpPr>
          <p:nvPr>
            <p:ph type="body" sz="quarter" idx="11"/>
          </p:nvPr>
        </p:nvSpPr>
        <p:spPr/>
        <p:txBody>
          <a:bodyPr/>
          <a:lstStyle/>
          <a:p>
            <a:r>
              <a:rPr lang="en-US" b="1">
                <a:solidFill>
                  <a:schemeClr val="bg1"/>
                </a:solidFill>
              </a:rPr>
              <a:t>At renewal time…</a:t>
            </a:r>
          </a:p>
          <a:p>
            <a:pPr lvl="1"/>
            <a:r>
              <a:rPr lang="en-US" b="1">
                <a:solidFill>
                  <a:schemeClr val="bg1"/>
                </a:solidFill>
              </a:rPr>
              <a:t>Are your customers on your website?</a:t>
            </a:r>
          </a:p>
          <a:p>
            <a:pPr lvl="1"/>
            <a:r>
              <a:rPr lang="en-US" b="1">
                <a:solidFill>
                  <a:schemeClr val="bg1"/>
                </a:solidFill>
              </a:rPr>
              <a:t>If so, are they looking at new products?</a:t>
            </a:r>
          </a:p>
          <a:p>
            <a:pPr lvl="1"/>
            <a:r>
              <a:rPr lang="en-US" b="1">
                <a:solidFill>
                  <a:schemeClr val="bg1"/>
                </a:solidFill>
              </a:rPr>
              <a:t>Or, are they looking at your competitor’s site?</a:t>
            </a:r>
          </a:p>
          <a:p>
            <a:pPr lvl="1"/>
            <a:endParaRPr lang="en-US" b="1">
              <a:solidFill>
                <a:schemeClr val="bg1"/>
              </a:solidFill>
            </a:endParaRPr>
          </a:p>
          <a:p>
            <a:r>
              <a:rPr lang="en-US" b="1">
                <a:solidFill>
                  <a:schemeClr val="bg1"/>
                </a:solidFill>
              </a:rPr>
              <a:t>In either case:</a:t>
            </a:r>
          </a:p>
          <a:p>
            <a:pPr lvl="1"/>
            <a:r>
              <a:rPr lang="en-US" b="1">
                <a:solidFill>
                  <a:schemeClr val="bg1"/>
                </a:solidFill>
              </a:rPr>
              <a:t>Marketing can react</a:t>
            </a:r>
          </a:p>
          <a:p>
            <a:pPr lvl="1"/>
            <a:r>
              <a:rPr lang="en-US" b="1">
                <a:solidFill>
                  <a:schemeClr val="bg1"/>
                </a:solidFill>
              </a:rPr>
              <a:t>And share with Sales to tailor their approach</a:t>
            </a:r>
          </a:p>
        </p:txBody>
      </p:sp>
      <p:sp>
        <p:nvSpPr>
          <p:cNvPr id="5" name="Text Placeholder 4">
            <a:extLst>
              <a:ext uri="{FF2B5EF4-FFF2-40B4-BE49-F238E27FC236}">
                <a16:creationId xmlns:a16="http://schemas.microsoft.com/office/drawing/2014/main" xmlns="" id="{C3F0CCF9-9A8F-BA42-921F-8ECC19B7903F}"/>
              </a:ext>
            </a:extLst>
          </p:cNvPr>
          <p:cNvSpPr>
            <a:spLocks noGrp="1"/>
          </p:cNvSpPr>
          <p:nvPr>
            <p:ph type="body" sz="quarter" idx="12"/>
          </p:nvPr>
        </p:nvSpPr>
        <p:spPr>
          <a:xfrm>
            <a:off x="839786" y="1490134"/>
            <a:ext cx="7904748" cy="1067269"/>
          </a:xfrm>
        </p:spPr>
        <p:txBody>
          <a:bodyPr/>
          <a:lstStyle/>
          <a:p>
            <a:r>
              <a:rPr lang="en-US">
                <a:solidFill>
                  <a:schemeClr val="bg1"/>
                </a:solidFill>
              </a:rPr>
              <a:t>Keeping and growing your Customers</a:t>
            </a:r>
          </a:p>
        </p:txBody>
      </p:sp>
      <p:sp>
        <p:nvSpPr>
          <p:cNvPr id="6" name="Rounded Rectangle 5">
            <a:extLst>
              <a:ext uri="{FF2B5EF4-FFF2-40B4-BE49-F238E27FC236}">
                <a16:creationId xmlns:a16="http://schemas.microsoft.com/office/drawing/2014/main" xmlns="" id="{6E9FC578-AAC1-FC45-9DA3-6300357C6B12}"/>
              </a:ext>
            </a:extLst>
          </p:cNvPr>
          <p:cNvSpPr/>
          <p:nvPr/>
        </p:nvSpPr>
        <p:spPr>
          <a:xfrm>
            <a:off x="8394472" y="2880864"/>
            <a:ext cx="2960915" cy="23193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a:ln>
                  <a:noFill/>
                </a:ln>
                <a:solidFill>
                  <a:srgbClr val="FFFFFF"/>
                </a:solidFill>
                <a:effectLst/>
                <a:uLnTx/>
                <a:uFillTx/>
                <a:latin typeface="Arial" panose="020B0604020202020204"/>
                <a:ea typeface="+mn-ea"/>
                <a:cs typeface="+mn-cs"/>
              </a:rPr>
              <a:t>Net Retention</a:t>
            </a:r>
            <a:r>
              <a:rPr kumimoji="0" lang="en-US" sz="1800" b="1" i="0" u="none" strike="noStrike" kern="1200" cap="none" spc="0" normalizeH="0" baseline="0" noProof="0">
                <a:ln>
                  <a:noFill/>
                </a:ln>
                <a:solidFill>
                  <a:srgbClr val="FFFFFF"/>
                </a:solidFill>
                <a:effectLst/>
                <a:uLnTx/>
                <a:uFillTx/>
                <a:latin typeface="Arial" panose="020B0604020202020204"/>
                <a:ea typeface="+mn-ea"/>
                <a:cs typeface="+mn-cs"/>
              </a:rPr>
              <a:t/>
            </a:r>
            <a:br>
              <a:rPr kumimoji="0" lang="en-US" sz="1800" b="1" i="0" u="none" strike="noStrike" kern="1200" cap="none" spc="0" normalizeH="0" baseline="0" noProof="0">
                <a:ln>
                  <a:noFill/>
                </a:ln>
                <a:solidFill>
                  <a:srgbClr val="FFFFFF"/>
                </a:solidFill>
                <a:effectLst/>
                <a:uLnTx/>
                <a:uFillTx/>
                <a:latin typeface="Arial" panose="020B0604020202020204"/>
                <a:ea typeface="+mn-ea"/>
                <a:cs typeface="+mn-cs"/>
              </a:rPr>
            </a:br>
            <a:endParaRPr kumimoji="0" lang="en-US" sz="1800" b="1" i="0" u="none" strike="noStrike" kern="1200" cap="none" spc="0" normalizeH="0" baseline="0" noProof="0">
              <a:ln>
                <a:noFill/>
              </a:ln>
              <a:solidFill>
                <a:srgbClr val="FFFFFF"/>
              </a:solidFill>
              <a:effectLst/>
              <a:uLnTx/>
              <a:uFillTx/>
              <a:latin typeface="Arial" panose="020B0604020202020204"/>
              <a:ea typeface="+mn-ea"/>
              <a:cs typeface="+mn-cs"/>
            </a:endParaRPr>
          </a:p>
          <a:p>
            <a:pPr marL="380990" marR="0" lvl="0" indent="-380990" algn="l" defTabSz="914354" rtl="0" eaLnBrk="1" fontAlgn="auto" latinLnBrk="0" hangingPunct="1">
              <a:lnSpc>
                <a:spcPct val="100000"/>
              </a:lnSpc>
              <a:spcBef>
                <a:spcPts val="0"/>
              </a:spcBef>
              <a:spcAft>
                <a:spcPts val="0"/>
              </a:spcAft>
              <a:buClrTx/>
              <a:buSzTx/>
              <a:buFont typeface="Zapf Dingbats"/>
              <a:buChar char="✚"/>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Renewals</a:t>
            </a:r>
          </a:p>
          <a:p>
            <a:pPr marL="380990" marR="0" lvl="0" indent="-380990" algn="l" defTabSz="914354" rtl="0" eaLnBrk="1" fontAlgn="auto" latinLnBrk="0" hangingPunct="1">
              <a:lnSpc>
                <a:spcPct val="100000"/>
              </a:lnSpc>
              <a:spcBef>
                <a:spcPts val="0"/>
              </a:spcBef>
              <a:spcAft>
                <a:spcPts val="0"/>
              </a:spcAft>
              <a:buClrTx/>
              <a:buSzTx/>
              <a:buFont typeface="Zapf Dingbats"/>
              <a:buChar char="✚"/>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Pricing Increases</a:t>
            </a:r>
          </a:p>
          <a:p>
            <a:pPr marL="380990" marR="0" lvl="0" indent="-380990" algn="l" defTabSz="914354" rtl="0" eaLnBrk="1" fontAlgn="auto" latinLnBrk="0" hangingPunct="1">
              <a:lnSpc>
                <a:spcPct val="100000"/>
              </a:lnSpc>
              <a:spcBef>
                <a:spcPts val="0"/>
              </a:spcBef>
              <a:spcAft>
                <a:spcPts val="0"/>
              </a:spcAft>
              <a:buClrTx/>
              <a:buSzTx/>
              <a:buFont typeface="Zapf Dingbats"/>
              <a:buChar char="✚"/>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Upsell/Cross-sell</a:t>
            </a:r>
          </a:p>
        </p:txBody>
      </p:sp>
    </p:spTree>
    <p:extLst>
      <p:ext uri="{BB962C8B-B14F-4D97-AF65-F5344CB8AC3E}">
        <p14:creationId xmlns:p14="http://schemas.microsoft.com/office/powerpoint/2010/main" val="24228936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5BA2B0-F2B4-5E41-A7AE-609C11D33553}"/>
              </a:ext>
            </a:extLst>
          </p:cNvPr>
          <p:cNvSpPr>
            <a:spLocks noGrp="1"/>
          </p:cNvSpPr>
          <p:nvPr>
            <p:ph type="title"/>
          </p:nvPr>
        </p:nvSpPr>
        <p:spPr/>
        <p:txBody>
          <a:bodyPr/>
          <a:lstStyle/>
          <a:p>
            <a:r>
              <a:rPr lang="en-US"/>
              <a:t>Sales Enablement</a:t>
            </a:r>
          </a:p>
        </p:txBody>
      </p:sp>
      <p:sp>
        <p:nvSpPr>
          <p:cNvPr id="3" name="Text Placeholder 2">
            <a:extLst>
              <a:ext uri="{FF2B5EF4-FFF2-40B4-BE49-F238E27FC236}">
                <a16:creationId xmlns:a16="http://schemas.microsoft.com/office/drawing/2014/main" xmlns="" id="{69441D0C-3BA1-AA49-8376-BDE3CFF8B196}"/>
              </a:ext>
            </a:extLst>
          </p:cNvPr>
          <p:cNvSpPr>
            <a:spLocks noGrp="1"/>
          </p:cNvSpPr>
          <p:nvPr>
            <p:ph type="body" sz="quarter" idx="11"/>
          </p:nvPr>
        </p:nvSpPr>
        <p:spPr>
          <a:xfrm>
            <a:off x="839787" y="2134417"/>
            <a:ext cx="6339539" cy="3518428"/>
          </a:xfrm>
        </p:spPr>
        <p:txBody>
          <a:bodyPr/>
          <a:lstStyle/>
          <a:p>
            <a:pPr marL="457178" lvl="1" indent="0">
              <a:buNone/>
            </a:pPr>
            <a:endParaRPr lang="en-US" b="1"/>
          </a:p>
          <a:p>
            <a:r>
              <a:rPr lang="en-US" b="1">
                <a:solidFill>
                  <a:schemeClr val="bg1"/>
                </a:solidFill>
              </a:rPr>
              <a:t>Help SDRs prioritize</a:t>
            </a:r>
          </a:p>
          <a:p>
            <a:pPr lvl="1"/>
            <a:r>
              <a:rPr lang="en-US" b="1">
                <a:solidFill>
                  <a:schemeClr val="bg1"/>
                </a:solidFill>
              </a:rPr>
              <a:t>Prioritize outbound</a:t>
            </a:r>
          </a:p>
          <a:p>
            <a:pPr lvl="1"/>
            <a:r>
              <a:rPr lang="en-US" b="1">
                <a:solidFill>
                  <a:schemeClr val="bg1"/>
                </a:solidFill>
              </a:rPr>
              <a:t>Tailor messaging</a:t>
            </a:r>
          </a:p>
          <a:p>
            <a:pPr lvl="1"/>
            <a:endParaRPr lang="en-US" b="1">
              <a:solidFill>
                <a:schemeClr val="bg1"/>
              </a:solidFill>
            </a:endParaRPr>
          </a:p>
          <a:p>
            <a:r>
              <a:rPr lang="en-US" b="1">
                <a:solidFill>
                  <a:schemeClr val="bg1"/>
                </a:solidFill>
              </a:rPr>
              <a:t>Help AEs win</a:t>
            </a:r>
          </a:p>
          <a:p>
            <a:pPr lvl="1"/>
            <a:r>
              <a:rPr lang="en-US" b="1">
                <a:solidFill>
                  <a:schemeClr val="bg1"/>
                </a:solidFill>
              </a:rPr>
              <a:t>Short circuit discovery</a:t>
            </a:r>
          </a:p>
          <a:p>
            <a:pPr lvl="1"/>
            <a:r>
              <a:rPr lang="en-US" b="1">
                <a:solidFill>
                  <a:schemeClr val="bg1"/>
                </a:solidFill>
              </a:rPr>
              <a:t>Get out ahead of the RFP process</a:t>
            </a:r>
          </a:p>
          <a:p>
            <a:endParaRPr lang="en-US" b="1"/>
          </a:p>
        </p:txBody>
      </p:sp>
      <p:sp>
        <p:nvSpPr>
          <p:cNvPr id="5" name="Text Placeholder 4">
            <a:extLst>
              <a:ext uri="{FF2B5EF4-FFF2-40B4-BE49-F238E27FC236}">
                <a16:creationId xmlns:a16="http://schemas.microsoft.com/office/drawing/2014/main" xmlns="" id="{E2501583-A0C8-7047-B9E9-302078A4A93C}"/>
              </a:ext>
            </a:extLst>
          </p:cNvPr>
          <p:cNvSpPr>
            <a:spLocks noGrp="1"/>
          </p:cNvSpPr>
          <p:nvPr>
            <p:ph type="body" sz="quarter" idx="12"/>
          </p:nvPr>
        </p:nvSpPr>
        <p:spPr/>
        <p:txBody>
          <a:bodyPr/>
          <a:lstStyle/>
          <a:p>
            <a:r>
              <a:rPr lang="en-US">
                <a:solidFill>
                  <a:schemeClr val="bg1"/>
                </a:solidFill>
              </a:rPr>
              <a:t>Focus, efficiency, and effectiveness</a:t>
            </a:r>
          </a:p>
        </p:txBody>
      </p:sp>
      <p:pic>
        <p:nvPicPr>
          <p:cNvPr id="6" name="Picture 5">
            <a:extLst>
              <a:ext uri="{FF2B5EF4-FFF2-40B4-BE49-F238E27FC236}">
                <a16:creationId xmlns:a16="http://schemas.microsoft.com/office/drawing/2014/main" xmlns="" id="{DAD64717-C585-E34B-BEB3-AAA36ADCB416}"/>
              </a:ext>
            </a:extLst>
          </p:cNvPr>
          <p:cNvPicPr>
            <a:picLocks noChangeAspect="1"/>
          </p:cNvPicPr>
          <p:nvPr/>
        </p:nvPicPr>
        <p:blipFill>
          <a:blip r:embed="rId3"/>
          <a:stretch>
            <a:fillRect/>
          </a:stretch>
        </p:blipFill>
        <p:spPr>
          <a:xfrm>
            <a:off x="6980851" y="2585999"/>
            <a:ext cx="4647603" cy="26152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858431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a:t>Step 3: </a:t>
            </a:r>
            <a:r>
              <a:rPr lang="en-US">
                <a:solidFill>
                  <a:schemeClr val="accent1"/>
                </a:solidFill>
              </a:rPr>
              <a:t>Audience Insights &amp; Stakeholders</a:t>
            </a:r>
          </a:p>
        </p:txBody>
      </p:sp>
    </p:spTree>
    <p:extLst>
      <p:ext uri="{BB962C8B-B14F-4D97-AF65-F5344CB8AC3E}">
        <p14:creationId xmlns:p14="http://schemas.microsoft.com/office/powerpoint/2010/main" val="2429360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D87E5A9B-7C04-4DE7-8958-AE419B800A88}"/>
              </a:ext>
            </a:extLst>
          </p:cNvPr>
          <p:cNvPicPr>
            <a:picLocks noChangeAspect="1"/>
          </p:cNvPicPr>
          <p:nvPr/>
        </p:nvPicPr>
        <p:blipFill rotWithShape="1">
          <a:blip r:embed="rId2">
            <a:alphaModFix amt="36000"/>
          </a:blip>
          <a:srcRect l="13110" r="13111"/>
          <a:stretch/>
        </p:blipFill>
        <p:spPr>
          <a:xfrm>
            <a:off x="0" y="-5104"/>
            <a:ext cx="12195175" cy="6887258"/>
          </a:xfrm>
          <a:prstGeom prst="rect">
            <a:avLst/>
          </a:prstGeom>
        </p:spPr>
      </p:pic>
      <p:sp>
        <p:nvSpPr>
          <p:cNvPr id="3" name="Title 2">
            <a:extLst>
              <a:ext uri="{FF2B5EF4-FFF2-40B4-BE49-F238E27FC236}">
                <a16:creationId xmlns:a16="http://schemas.microsoft.com/office/drawing/2014/main" xmlns="" id="{CCFBB8D0-387C-4304-A75A-4AF2E0291185}"/>
              </a:ext>
            </a:extLst>
          </p:cNvPr>
          <p:cNvSpPr>
            <a:spLocks noGrp="1"/>
          </p:cNvSpPr>
          <p:nvPr>
            <p:ph type="title"/>
          </p:nvPr>
        </p:nvSpPr>
        <p:spPr/>
        <p:txBody>
          <a:bodyPr/>
          <a:lstStyle/>
          <a:p>
            <a:r>
              <a:rPr lang="en-US"/>
              <a:t>STEP 3 | </a:t>
            </a:r>
            <a:r>
              <a:rPr lang="en-US">
                <a:solidFill>
                  <a:schemeClr val="accent1"/>
                </a:solidFill>
              </a:rPr>
              <a:t>Audience Insights &amp; Stakeholders </a:t>
            </a:r>
            <a:endParaRPr lang="en-US"/>
          </a:p>
        </p:txBody>
      </p:sp>
      <p:sp>
        <p:nvSpPr>
          <p:cNvPr id="4" name="TextBox 3">
            <a:extLst>
              <a:ext uri="{FF2B5EF4-FFF2-40B4-BE49-F238E27FC236}">
                <a16:creationId xmlns:a16="http://schemas.microsoft.com/office/drawing/2014/main" xmlns="" id="{5EF0C67D-D77D-48E9-BBA5-3B06B42DD47D}"/>
              </a:ext>
            </a:extLst>
          </p:cNvPr>
          <p:cNvSpPr txBox="1"/>
          <p:nvPr/>
        </p:nvSpPr>
        <p:spPr>
          <a:xfrm>
            <a:off x="300072" y="1249366"/>
            <a:ext cx="2042160" cy="3728720"/>
          </a:xfrm>
          <a:prstGeom prst="rect">
            <a:avLst/>
          </a:prstGeom>
          <a:noFill/>
          <a:ln w="25400">
            <a:solidFill>
              <a:schemeClr val="tx1"/>
            </a:solidFill>
          </a:ln>
        </p:spPr>
        <p:txBody>
          <a:bodyPr wrap="square" rtlCol="0">
            <a:spAutoFit/>
          </a:bodyPr>
          <a:lstStyle/>
          <a:p>
            <a:endParaRPr lang="en-US"/>
          </a:p>
        </p:txBody>
      </p:sp>
      <p:sp>
        <p:nvSpPr>
          <p:cNvPr id="5" name="Rectangle 4">
            <a:extLst>
              <a:ext uri="{FF2B5EF4-FFF2-40B4-BE49-F238E27FC236}">
                <a16:creationId xmlns:a16="http://schemas.microsoft.com/office/drawing/2014/main" xmlns="" id="{00B3A62B-4F4F-4A41-9BA8-8E54A193BD4A}"/>
              </a:ext>
            </a:extLst>
          </p:cNvPr>
          <p:cNvSpPr/>
          <p:nvPr/>
        </p:nvSpPr>
        <p:spPr>
          <a:xfrm>
            <a:off x="499261" y="2437945"/>
            <a:ext cx="1530889" cy="552668"/>
          </a:xfrm>
          <a:prstGeom prst="rect">
            <a:avLst/>
          </a:prstGeom>
          <a:solidFill>
            <a:schemeClr val="bg1"/>
          </a:solid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300" b="1">
                <a:solidFill>
                  <a:schemeClr val="accent1"/>
                </a:solidFill>
              </a:rPr>
              <a:t>Audience Insights</a:t>
            </a:r>
          </a:p>
        </p:txBody>
      </p:sp>
      <p:pic>
        <p:nvPicPr>
          <p:cNvPr id="6" name="Picture 5">
            <a:extLst>
              <a:ext uri="{FF2B5EF4-FFF2-40B4-BE49-F238E27FC236}">
                <a16:creationId xmlns:a16="http://schemas.microsoft.com/office/drawing/2014/main" xmlns="" id="{ECE6E2C2-00F6-481E-B4E0-D7CC8AEE1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213" y="1733861"/>
            <a:ext cx="580003" cy="457200"/>
          </a:xfrm>
          <a:prstGeom prst="rect">
            <a:avLst/>
          </a:prstGeom>
        </p:spPr>
      </p:pic>
      <p:sp>
        <p:nvSpPr>
          <p:cNvPr id="7" name="TextBox 6">
            <a:extLst>
              <a:ext uri="{FF2B5EF4-FFF2-40B4-BE49-F238E27FC236}">
                <a16:creationId xmlns:a16="http://schemas.microsoft.com/office/drawing/2014/main" xmlns="" id="{0595B535-61A8-46F4-B45B-4439629AFA7F}"/>
              </a:ext>
            </a:extLst>
          </p:cNvPr>
          <p:cNvSpPr txBox="1"/>
          <p:nvPr/>
        </p:nvSpPr>
        <p:spPr>
          <a:xfrm>
            <a:off x="499261" y="3237497"/>
            <a:ext cx="1409027" cy="1600438"/>
          </a:xfrm>
          <a:prstGeom prst="rect">
            <a:avLst/>
          </a:prstGeom>
          <a:noFill/>
        </p:spPr>
        <p:txBody>
          <a:bodyPr wrap="square" rtlCol="0">
            <a:spAutoFit/>
          </a:bodyPr>
          <a:lstStyle/>
          <a:p>
            <a:pPr algn="ctr"/>
            <a:r>
              <a:rPr lang="en-US" sz="1400" b="1"/>
              <a:t>Who </a:t>
            </a:r>
            <a:r>
              <a:rPr lang="en-US" sz="1400"/>
              <a:t>are we selling to in the account, and what do we need to know about them?</a:t>
            </a:r>
          </a:p>
        </p:txBody>
      </p:sp>
      <p:pic>
        <p:nvPicPr>
          <p:cNvPr id="10" name="Picture 9">
            <a:extLst>
              <a:ext uri="{FF2B5EF4-FFF2-40B4-BE49-F238E27FC236}">
                <a16:creationId xmlns:a16="http://schemas.microsoft.com/office/drawing/2014/main" xmlns="" id="{643BC6B9-FFF8-4579-AC1A-D54D927472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1988" y="1249366"/>
            <a:ext cx="9168489" cy="3790307"/>
          </a:xfrm>
          <a:prstGeom prst="rect">
            <a:avLst/>
          </a:prstGeom>
        </p:spPr>
      </p:pic>
      <p:pic>
        <p:nvPicPr>
          <p:cNvPr id="11" name="Picture 10">
            <a:extLst>
              <a:ext uri="{FF2B5EF4-FFF2-40B4-BE49-F238E27FC236}">
                <a16:creationId xmlns:a16="http://schemas.microsoft.com/office/drawing/2014/main" xmlns="" id="{C01EAE79-493B-4257-B7B1-DEEAC3BFD7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
        <p:nvSpPr>
          <p:cNvPr id="12" name="TextBox 11">
            <a:extLst>
              <a:ext uri="{FF2B5EF4-FFF2-40B4-BE49-F238E27FC236}">
                <a16:creationId xmlns:a16="http://schemas.microsoft.com/office/drawing/2014/main" xmlns="" id="{5AB4C4C4-BAA8-4812-BC62-25B7553512F1}"/>
              </a:ext>
            </a:extLst>
          </p:cNvPr>
          <p:cNvSpPr txBox="1"/>
          <p:nvPr/>
        </p:nvSpPr>
        <p:spPr>
          <a:xfrm>
            <a:off x="499261" y="5415707"/>
            <a:ext cx="10443059" cy="553998"/>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b="1" kern="0">
                <a:solidFill>
                  <a:schemeClr val="accent1"/>
                </a:solidFill>
                <a:ea typeface="Arial Unicode MS" pitchFamily="34" charset="-128"/>
                <a:cs typeface="Arial Unicode MS" pitchFamily="34" charset="-128"/>
              </a:rPr>
              <a:t>One to Few Model </a:t>
            </a:r>
            <a:r>
              <a:rPr lang="en-US" sz="1800" kern="0">
                <a:ea typeface="Arial Unicode MS" pitchFamily="34" charset="-128"/>
                <a:cs typeface="Arial Unicode MS" pitchFamily="34" charset="-128"/>
              </a:rPr>
              <a:t>= Use personas to understand buyers within the clusters. Add research and intelligence on named stakeholders within each account. </a:t>
            </a:r>
          </a:p>
        </p:txBody>
      </p:sp>
      <p:sp>
        <p:nvSpPr>
          <p:cNvPr id="13" name="Oval 12">
            <a:extLst>
              <a:ext uri="{FF2B5EF4-FFF2-40B4-BE49-F238E27FC236}">
                <a16:creationId xmlns:a16="http://schemas.microsoft.com/office/drawing/2014/main" xmlns="" id="{8102A424-0249-4169-A375-6760B643AEC5}"/>
              </a:ext>
            </a:extLst>
          </p:cNvPr>
          <p:cNvSpPr/>
          <p:nvPr/>
        </p:nvSpPr>
        <p:spPr bwMode="gray">
          <a:xfrm>
            <a:off x="6980663" y="1873406"/>
            <a:ext cx="5029200" cy="3401122"/>
          </a:xfrm>
          <a:prstGeom prst="ellipse">
            <a:avLst/>
          </a:prstGeom>
          <a:noFill/>
          <a:ln w="38100">
            <a:headEnd/>
            <a:tailEnd/>
          </a:ln>
        </p:spPr>
        <p:style>
          <a:lnRef idx="2">
            <a:schemeClr val="accent1"/>
          </a:lnRef>
          <a:fillRef idx="1">
            <a:schemeClr val="lt1"/>
          </a:fillRef>
          <a:effectRef idx="0">
            <a:schemeClr val="accent1"/>
          </a:effectRef>
          <a:fontRef idx="minor">
            <a:schemeClr val="dk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2953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xmlns="" id="{09005A1F-9705-451C-B036-953735226AE5}"/>
              </a:ext>
            </a:extLst>
          </p:cNvPr>
          <p:cNvSpPr>
            <a:spLocks noGrp="1"/>
          </p:cNvSpPr>
          <p:nvPr>
            <p:ph type="body" sz="quarter" idx="10"/>
          </p:nvPr>
        </p:nvSpPr>
        <p:spPr>
          <a:xfrm>
            <a:off x="515151" y="1095146"/>
            <a:ext cx="10948302" cy="3621820"/>
          </a:xfrm>
        </p:spPr>
        <p:txBody>
          <a:bodyPr>
            <a:normAutofit fontScale="85000" lnSpcReduction="10000"/>
          </a:bodyPr>
          <a:lstStyle/>
          <a:p>
            <a:pPr lvl="0"/>
            <a:r>
              <a:rPr lang="en-GB"/>
              <a:t>“Tracking keywords provides great </a:t>
            </a:r>
            <a:r>
              <a:rPr lang="en-GB" sz="7100">
                <a:solidFill>
                  <a:schemeClr val="accent1"/>
                </a:solidFill>
              </a:rPr>
              <a:t>real insight</a:t>
            </a:r>
            <a:r>
              <a:rPr lang="en-GB"/>
              <a:t>. Targeting key accounts is challenging to penetrate by just calling into the accounts and using Linked In.”</a:t>
            </a:r>
            <a:endParaRPr lang="en-US"/>
          </a:p>
        </p:txBody>
      </p:sp>
      <p:sp>
        <p:nvSpPr>
          <p:cNvPr id="4" name="TextBox 3">
            <a:extLst>
              <a:ext uri="{FF2B5EF4-FFF2-40B4-BE49-F238E27FC236}">
                <a16:creationId xmlns:a16="http://schemas.microsoft.com/office/drawing/2014/main" xmlns="" id="{B52C780A-4CCE-48DC-BF7B-60D3844AC887}"/>
              </a:ext>
            </a:extLst>
          </p:cNvPr>
          <p:cNvSpPr txBox="1"/>
          <p:nvPr/>
        </p:nvSpPr>
        <p:spPr>
          <a:xfrm>
            <a:off x="5898995" y="4817326"/>
            <a:ext cx="5787483" cy="646331"/>
          </a:xfrm>
          <a:prstGeom prst="rect">
            <a:avLst/>
          </a:prstGeom>
          <a:noFill/>
        </p:spPr>
        <p:txBody>
          <a:bodyPr wrap="square" lIns="0" tIns="0" rIns="0" bIns="0" rtlCol="0">
            <a:spAutoFit/>
          </a:bodyPr>
          <a:lstStyle/>
          <a:p>
            <a:r>
              <a:rPr lang="en-GB"/>
              <a:t>-Manjit Dhillon</a:t>
            </a:r>
            <a:endParaRPr lang="en-US"/>
          </a:p>
          <a:p>
            <a:r>
              <a:rPr lang="en-GB"/>
              <a:t>Senior Marketing Development Manager UKI</a:t>
            </a:r>
            <a:endParaRPr lang="en-US"/>
          </a:p>
        </p:txBody>
      </p:sp>
    </p:spTree>
    <p:extLst>
      <p:ext uri="{BB962C8B-B14F-4D97-AF65-F5344CB8AC3E}">
        <p14:creationId xmlns:p14="http://schemas.microsoft.com/office/powerpoint/2010/main" val="31397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xmlns="" id="{E8881127-888F-4E57-BEB8-09C0A78A8F4D}"/>
              </a:ext>
            </a:extLst>
          </p:cNvPr>
          <p:cNvPicPr>
            <a:picLocks noChangeAspect="1"/>
          </p:cNvPicPr>
          <p:nvPr/>
        </p:nvPicPr>
        <p:blipFill rotWithShape="1">
          <a:blip r:embed="rId3">
            <a:alphaModFix amt="36000"/>
          </a:blip>
          <a:srcRect l="13110" r="13111"/>
          <a:stretch/>
        </p:blipFill>
        <p:spPr>
          <a:xfrm>
            <a:off x="-7152" y="0"/>
            <a:ext cx="12195175" cy="6887258"/>
          </a:xfrm>
          <a:prstGeom prst="rect">
            <a:avLst/>
          </a:prstGeom>
        </p:spPr>
      </p:pic>
      <p:graphicFrame>
        <p:nvGraphicFramePr>
          <p:cNvPr id="28" name="Insight Type">
            <a:extLst>
              <a:ext uri="{FF2B5EF4-FFF2-40B4-BE49-F238E27FC236}">
                <a16:creationId xmlns:a16="http://schemas.microsoft.com/office/drawing/2014/main" xmlns="" id="{E709AAB9-2308-0B46-B2B9-3D3EC6F920A9}"/>
              </a:ext>
            </a:extLst>
          </p:cNvPr>
          <p:cNvGraphicFramePr>
            <a:graphicFrameLocks noGrp="1"/>
          </p:cNvGraphicFramePr>
          <p:nvPr>
            <p:extLst>
              <p:ext uri="{D42A27DB-BD31-4B8C-83A1-F6EECF244321}">
                <p14:modId xmlns:p14="http://schemas.microsoft.com/office/powerpoint/2010/main" val="2764678668"/>
              </p:ext>
            </p:extLst>
          </p:nvPr>
        </p:nvGraphicFramePr>
        <p:xfrm>
          <a:off x="507677" y="1362655"/>
          <a:ext cx="1670304" cy="4511040"/>
        </p:xfrm>
        <a:graphic>
          <a:graphicData uri="http://schemas.openxmlformats.org/drawingml/2006/table">
            <a:tbl>
              <a:tblPr firstRow="1" bandRow="1">
                <a:tableStyleId>{5C22544A-7EE6-4342-B048-85BDC9FD1C3A}</a:tableStyleId>
              </a:tblPr>
              <a:tblGrid>
                <a:gridCol w="1670304">
                  <a:extLst>
                    <a:ext uri="{9D8B030D-6E8A-4147-A177-3AD203B41FA5}">
                      <a16:colId xmlns:a16="http://schemas.microsoft.com/office/drawing/2014/main" xmlns="" val="1856551869"/>
                    </a:ext>
                  </a:extLst>
                </a:gridCol>
              </a:tblGrid>
              <a:tr h="609600">
                <a:tc>
                  <a:txBody>
                    <a:bodyPr/>
                    <a:lstStyle/>
                    <a:p>
                      <a:pPr algn="ctr"/>
                      <a:r>
                        <a:rPr lang="en-US" sz="1900" b="1">
                          <a:solidFill>
                            <a:schemeClr val="bg1"/>
                          </a:solidFill>
                          <a:latin typeface="Open Sans" panose="020B0606030504020204" pitchFamily="34" charset="0"/>
                          <a:ea typeface="Open Sans" panose="020B0606030504020204" pitchFamily="34" charset="0"/>
                          <a:cs typeface="Open Sans" panose="020B0606030504020204" pitchFamily="34" charset="0"/>
                        </a:rPr>
                        <a:t>Insight Type</a:t>
                      </a:r>
                    </a:p>
                  </a:txBody>
                  <a:tcPr marL="0" marR="0" marT="60960" marB="60960" anchor="ctr">
                    <a:lnL w="6350" cap="flat" cmpd="sng" algn="ctr">
                      <a:solidFill>
                        <a:schemeClr val="accent4"/>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FFAE00"/>
                    </a:solidFill>
                  </a:tcPr>
                </a:tc>
                <a:extLst>
                  <a:ext uri="{0D108BD9-81ED-4DB2-BD59-A6C34878D82A}">
                    <a16:rowId xmlns:a16="http://schemas.microsoft.com/office/drawing/2014/main" xmlns="" val="544011819"/>
                  </a:ext>
                </a:extLst>
              </a:tr>
              <a:tr h="1463040">
                <a:tc>
                  <a:txBody>
                    <a:bodyPr/>
                    <a:lstStyle/>
                    <a:p>
                      <a:r>
                        <a:rPr lang="en-US" sz="1600" b="1">
                          <a:solidFill>
                            <a:schemeClr val="tx1"/>
                          </a:solidFill>
                          <a:latin typeface="Open Sans" panose="020B0606030504020204" pitchFamily="34" charset="0"/>
                          <a:ea typeface="Open Sans" panose="020B0606030504020204" pitchFamily="34" charset="0"/>
                          <a:cs typeface="Open Sans" panose="020B0606030504020204" pitchFamily="34" charset="0"/>
                        </a:rPr>
                        <a:t>Examples</a:t>
                      </a:r>
                    </a:p>
                  </a:txBody>
                  <a:tcPr marL="243840" marR="0" marT="0" marB="0"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938804855"/>
                  </a:ext>
                </a:extLst>
              </a:tr>
              <a:tr h="1219200">
                <a:tc>
                  <a:txBody>
                    <a:bodyPr/>
                    <a:lstStyle/>
                    <a:p>
                      <a:r>
                        <a:rPr lang="en-US" sz="1600" b="1">
                          <a:solidFill>
                            <a:schemeClr val="tx1"/>
                          </a:solidFill>
                          <a:latin typeface="Open Sans" panose="020B0606030504020204" pitchFamily="34" charset="0"/>
                          <a:ea typeface="Open Sans" panose="020B0606030504020204" pitchFamily="34" charset="0"/>
                          <a:cs typeface="Open Sans" panose="020B0606030504020204" pitchFamily="34" charset="0"/>
                        </a:rPr>
                        <a:t>Sources</a:t>
                      </a:r>
                    </a:p>
                  </a:txBody>
                  <a:tcPr marL="243840" marR="0" marT="0" marB="0"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683628523"/>
                  </a:ext>
                </a:extLst>
              </a:tr>
              <a:tr h="1219200">
                <a:tc>
                  <a:txBody>
                    <a:bodyPr/>
                    <a:lstStyle/>
                    <a:p>
                      <a:r>
                        <a:rPr lang="en-US" sz="1600" b="1">
                          <a:solidFill>
                            <a:schemeClr val="tx1"/>
                          </a:solidFill>
                          <a:latin typeface="Open Sans" panose="020B0606030504020204" pitchFamily="34" charset="0"/>
                          <a:ea typeface="Open Sans" panose="020B0606030504020204" pitchFamily="34" charset="0"/>
                          <a:cs typeface="Open Sans" panose="020B0606030504020204" pitchFamily="34" charset="0"/>
                        </a:rPr>
                        <a:t>Uses</a:t>
                      </a:r>
                    </a:p>
                  </a:txBody>
                  <a:tcPr marL="243840" marR="0" marT="0" marB="0"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chemeClr val="bg1"/>
                    </a:solidFill>
                  </a:tcPr>
                </a:tc>
                <a:extLst>
                  <a:ext uri="{0D108BD9-81ED-4DB2-BD59-A6C34878D82A}">
                    <a16:rowId xmlns:a16="http://schemas.microsoft.com/office/drawing/2014/main" xmlns="" val="4210961738"/>
                  </a:ext>
                </a:extLst>
              </a:tr>
            </a:tbl>
          </a:graphicData>
        </a:graphic>
      </p:graphicFrame>
      <p:graphicFrame>
        <p:nvGraphicFramePr>
          <p:cNvPr id="29" name="!!Derived">
            <a:extLst>
              <a:ext uri="{FF2B5EF4-FFF2-40B4-BE49-F238E27FC236}">
                <a16:creationId xmlns:a16="http://schemas.microsoft.com/office/drawing/2014/main" xmlns="" id="{583F4140-91F1-DF44-8F6A-790750CF7EC6}"/>
              </a:ext>
            </a:extLst>
          </p:cNvPr>
          <p:cNvGraphicFramePr>
            <a:graphicFrameLocks noGrp="1"/>
          </p:cNvGraphicFramePr>
          <p:nvPr>
            <p:extLst>
              <p:ext uri="{D42A27DB-BD31-4B8C-83A1-F6EECF244321}">
                <p14:modId xmlns:p14="http://schemas.microsoft.com/office/powerpoint/2010/main" val="2204486272"/>
              </p:ext>
            </p:extLst>
          </p:nvPr>
        </p:nvGraphicFramePr>
        <p:xfrm>
          <a:off x="8565587" y="1362655"/>
          <a:ext cx="3169920" cy="4514427"/>
        </p:xfrm>
        <a:graphic>
          <a:graphicData uri="http://schemas.openxmlformats.org/drawingml/2006/table">
            <a:tbl>
              <a:tblPr firstRow="1" bandRow="1">
                <a:tableStyleId>{5C22544A-7EE6-4342-B048-85BDC9FD1C3A}</a:tableStyleId>
              </a:tblPr>
              <a:tblGrid>
                <a:gridCol w="3169920">
                  <a:extLst>
                    <a:ext uri="{9D8B030D-6E8A-4147-A177-3AD203B41FA5}">
                      <a16:colId xmlns:a16="http://schemas.microsoft.com/office/drawing/2014/main" xmlns="" val="1361815656"/>
                    </a:ext>
                  </a:extLst>
                </a:gridCol>
              </a:tblGrid>
              <a:tr h="609600">
                <a:tc>
                  <a:txBody>
                    <a:bodyPr/>
                    <a:lstStyle/>
                    <a:p>
                      <a:pPr marL="91440" marR="0" lvl="0" indent="-91440" algn="ctr" defTabSz="457200" rtl="0" eaLnBrk="1" fontAlgn="auto" latinLnBrk="0" hangingPunct="1">
                        <a:lnSpc>
                          <a:spcPct val="100000"/>
                        </a:lnSpc>
                        <a:spcBef>
                          <a:spcPts val="0"/>
                        </a:spcBef>
                        <a:spcAft>
                          <a:spcPts val="0"/>
                        </a:spcAft>
                        <a:buClrTx/>
                        <a:buSzTx/>
                        <a:buFontTx/>
                        <a:buNone/>
                        <a:tabLst/>
                        <a:defRPr/>
                      </a:pPr>
                      <a:r>
                        <a:rPr lang="en-US" sz="1900" b="1">
                          <a:solidFill>
                            <a:schemeClr val="bg1"/>
                          </a:solidFill>
                          <a:latin typeface="Open Sans" panose="020B0606030504020204" pitchFamily="34" charset="0"/>
                          <a:ea typeface="Open Sans" panose="020B0606030504020204" pitchFamily="34" charset="0"/>
                          <a:cs typeface="Open Sans" panose="020B0606030504020204" pitchFamily="34" charset="0"/>
                        </a:rPr>
                        <a:t>Derived</a:t>
                      </a:r>
                    </a:p>
                  </a:txBody>
                  <a:tcPr marL="487680" marR="121920" marT="60960" marB="60960" anchor="ctr">
                    <a:lnL w="12700" cap="flat" cmpd="sng" algn="ctr">
                      <a:solidFill>
                        <a:schemeClr val="bg1"/>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92C839"/>
                    </a:solidFill>
                  </a:tcPr>
                </a:tc>
                <a:extLst>
                  <a:ext uri="{0D108BD9-81ED-4DB2-BD59-A6C34878D82A}">
                    <a16:rowId xmlns:a16="http://schemas.microsoft.com/office/drawing/2014/main" xmlns="" val="544011819"/>
                  </a:ext>
                </a:extLst>
              </a:tr>
              <a:tr h="146304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92C839"/>
                          </a:solidFill>
                          <a:latin typeface="Open Sans" panose="020B0606030504020204" pitchFamily="34" charset="0"/>
                          <a:ea typeface="Open Sans" panose="020B0606030504020204" pitchFamily="34" charset="0"/>
                          <a:cs typeface="Open Sans" panose="020B0606030504020204" pitchFamily="34" charset="0"/>
                        </a:rPr>
                        <a:t>Ideal customer profile</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92C839"/>
                          </a:solidFill>
                          <a:latin typeface="Open Sans" panose="020B0606030504020204" pitchFamily="34" charset="0"/>
                          <a:ea typeface="Open Sans" panose="020B0606030504020204" pitchFamily="34" charset="0"/>
                          <a:cs typeface="Open Sans" panose="020B0606030504020204" pitchFamily="34" charset="0"/>
                        </a:rPr>
                        <a:t>Customer churn risk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92C839"/>
                          </a:solidFill>
                          <a:latin typeface="Open Sans" panose="020B0606030504020204" pitchFamily="34" charset="0"/>
                          <a:ea typeface="Open Sans" panose="020B0606030504020204" pitchFamily="34" charset="0"/>
                          <a:cs typeface="Open Sans" panose="020B0606030504020204" pitchFamily="34" charset="0"/>
                        </a:rPr>
                        <a:t>White-space assessment</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92C839"/>
                          </a:solidFill>
                          <a:latin typeface="Open Sans" panose="020B0606030504020204" pitchFamily="34" charset="0"/>
                          <a:ea typeface="Open Sans" panose="020B0606030504020204" pitchFamily="34" charset="0"/>
                          <a:cs typeface="Open Sans" panose="020B0606030504020204" pitchFamily="34" charset="0"/>
                        </a:rPr>
                        <a:t>Relationship status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92C839"/>
                          </a:solidFill>
                          <a:latin typeface="Open Sans" panose="020B0606030504020204" pitchFamily="34" charset="0"/>
                          <a:ea typeface="Open Sans" panose="020B0606030504020204" pitchFamily="34" charset="0"/>
                          <a:cs typeface="Open Sans" panose="020B0606030504020204" pitchFamily="34" charset="0"/>
                        </a:rPr>
                        <a:t>Next best offers</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0000">
                        <a:alpha val="5882"/>
                      </a:srgbClr>
                    </a:solidFill>
                  </a:tcPr>
                </a:tc>
                <a:extLst>
                  <a:ext uri="{0D108BD9-81ED-4DB2-BD59-A6C34878D82A}">
                    <a16:rowId xmlns:a16="http://schemas.microsoft.com/office/drawing/2014/main" xmlns="" val="938804855"/>
                  </a:ext>
                </a:extLst>
              </a:tr>
              <a:tr h="1222587">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92C839"/>
                          </a:solidFill>
                          <a:latin typeface="Open Sans" panose="020B0606030504020204" pitchFamily="34" charset="0"/>
                          <a:ea typeface="Open Sans" panose="020B0606030504020204" pitchFamily="34" charset="0"/>
                          <a:cs typeface="Open Sans" panose="020B0606030504020204" pitchFamily="34" charset="0"/>
                        </a:rPr>
                        <a:t>Predictive analytics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92C839"/>
                          </a:solidFill>
                          <a:latin typeface="Open Sans" panose="020B0606030504020204" pitchFamily="34" charset="0"/>
                          <a:ea typeface="Open Sans" panose="020B0606030504020204" pitchFamily="34" charset="0"/>
                          <a:cs typeface="Open Sans" panose="020B0606030504020204" pitchFamily="34" charset="0"/>
                        </a:rPr>
                        <a:t>Prospect profiling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92C839"/>
                          </a:solidFill>
                          <a:latin typeface="Open Sans" panose="020B0606030504020204" pitchFamily="34" charset="0"/>
                          <a:ea typeface="Open Sans" panose="020B0606030504020204" pitchFamily="34" charset="0"/>
                          <a:cs typeface="Open Sans" panose="020B0606030504020204" pitchFamily="34" charset="0"/>
                        </a:rPr>
                        <a:t>Customer intelligence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92C839"/>
                          </a:solidFill>
                          <a:latin typeface="Open Sans" panose="020B0606030504020204" pitchFamily="34" charset="0"/>
                          <a:ea typeface="Open Sans" panose="020B0606030504020204" pitchFamily="34" charset="0"/>
                          <a:cs typeface="Open Sans" panose="020B0606030504020204" pitchFamily="34" charset="0"/>
                        </a:rPr>
                        <a:t>Intent monitoring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92C839"/>
                          </a:solidFill>
                          <a:latin typeface="Open Sans" panose="020B0606030504020204" pitchFamily="34" charset="0"/>
                          <a:ea typeface="Open Sans" panose="020B0606030504020204" pitchFamily="34" charset="0"/>
                          <a:cs typeface="Open Sans" panose="020B0606030504020204" pitchFamily="34" charset="0"/>
                        </a:rPr>
                        <a:t>Social media</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0000">
                        <a:alpha val="5882"/>
                      </a:srgbClr>
                    </a:solidFill>
                  </a:tcPr>
                </a:tc>
                <a:extLst>
                  <a:ext uri="{0D108BD9-81ED-4DB2-BD59-A6C34878D82A}">
                    <a16:rowId xmlns:a16="http://schemas.microsoft.com/office/drawing/2014/main" xmlns="" val="683628523"/>
                  </a:ext>
                </a:extLst>
              </a:tr>
              <a:tr h="121920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92C839"/>
                          </a:solidFill>
                          <a:latin typeface="Open Sans" panose="020B0606030504020204" pitchFamily="34" charset="0"/>
                          <a:ea typeface="Open Sans" panose="020B0606030504020204" pitchFamily="34" charset="0"/>
                          <a:cs typeface="Open Sans" panose="020B0606030504020204" pitchFamily="34" charset="0"/>
                        </a:rPr>
                        <a:t>Content relevance</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92C839"/>
                          </a:solidFill>
                          <a:latin typeface="Open Sans" panose="020B0606030504020204" pitchFamily="34" charset="0"/>
                          <a:ea typeface="Open Sans" panose="020B0606030504020204" pitchFamily="34" charset="0"/>
                          <a:cs typeface="Open Sans" panose="020B0606030504020204" pitchFamily="34" charset="0"/>
                        </a:rPr>
                        <a:t>Relationship development</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92C839"/>
                          </a:solidFill>
                          <a:latin typeface="Open Sans" panose="020B0606030504020204" pitchFamily="34" charset="0"/>
                          <a:ea typeface="Open Sans" panose="020B0606030504020204" pitchFamily="34" charset="0"/>
                          <a:cs typeface="Open Sans" panose="020B0606030504020204" pitchFamily="34" charset="0"/>
                        </a:rPr>
                        <a:t>Pipeline acceleration</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0000">
                        <a:alpha val="5882"/>
                      </a:srgbClr>
                    </a:solidFill>
                  </a:tcPr>
                </a:tc>
                <a:extLst>
                  <a:ext uri="{0D108BD9-81ED-4DB2-BD59-A6C34878D82A}">
                    <a16:rowId xmlns:a16="http://schemas.microsoft.com/office/drawing/2014/main" xmlns="" val="4210961738"/>
                  </a:ext>
                </a:extLst>
              </a:tr>
            </a:tbl>
          </a:graphicData>
        </a:graphic>
      </p:graphicFrame>
      <p:graphicFrame>
        <p:nvGraphicFramePr>
          <p:cNvPr id="30" name="!!Activity">
            <a:extLst>
              <a:ext uri="{FF2B5EF4-FFF2-40B4-BE49-F238E27FC236}">
                <a16:creationId xmlns:a16="http://schemas.microsoft.com/office/drawing/2014/main" xmlns="" id="{117C82F6-308E-3A49-BC19-15440E449D85}"/>
              </a:ext>
            </a:extLst>
          </p:cNvPr>
          <p:cNvGraphicFramePr>
            <a:graphicFrameLocks noGrp="1"/>
          </p:cNvGraphicFramePr>
          <p:nvPr>
            <p:extLst>
              <p:ext uri="{D42A27DB-BD31-4B8C-83A1-F6EECF244321}">
                <p14:modId xmlns:p14="http://schemas.microsoft.com/office/powerpoint/2010/main" val="2681929021"/>
              </p:ext>
            </p:extLst>
          </p:nvPr>
        </p:nvGraphicFramePr>
        <p:xfrm>
          <a:off x="5391845" y="1362655"/>
          <a:ext cx="3169920" cy="4514427"/>
        </p:xfrm>
        <a:graphic>
          <a:graphicData uri="http://schemas.openxmlformats.org/drawingml/2006/table">
            <a:tbl>
              <a:tblPr firstRow="1" bandRow="1">
                <a:tableStyleId>{5C22544A-7EE6-4342-B048-85BDC9FD1C3A}</a:tableStyleId>
              </a:tblPr>
              <a:tblGrid>
                <a:gridCol w="3169920">
                  <a:extLst>
                    <a:ext uri="{9D8B030D-6E8A-4147-A177-3AD203B41FA5}">
                      <a16:colId xmlns:a16="http://schemas.microsoft.com/office/drawing/2014/main" xmlns="" val="1278650402"/>
                    </a:ext>
                  </a:extLst>
                </a:gridCol>
              </a:tblGrid>
              <a:tr h="609600">
                <a:tc>
                  <a:txBody>
                    <a:bodyPr/>
                    <a:lstStyle/>
                    <a:p>
                      <a:pPr marL="91440" marR="0" lvl="0" indent="-91440" algn="ctr" defTabSz="457200" rtl="0" eaLnBrk="1" fontAlgn="auto" latinLnBrk="0" hangingPunct="1">
                        <a:lnSpc>
                          <a:spcPct val="100000"/>
                        </a:lnSpc>
                        <a:spcBef>
                          <a:spcPts val="0"/>
                        </a:spcBef>
                        <a:spcAft>
                          <a:spcPts val="0"/>
                        </a:spcAft>
                        <a:buClrTx/>
                        <a:buSzTx/>
                        <a:buFontTx/>
                        <a:buNone/>
                        <a:tabLst/>
                        <a:defRPr/>
                      </a:pPr>
                      <a:r>
                        <a:rPr lang="en-US" sz="1900" b="1">
                          <a:solidFill>
                            <a:schemeClr val="bg1"/>
                          </a:solidFill>
                          <a:latin typeface="Open Sans" panose="020B0606030504020204" pitchFamily="34" charset="0"/>
                          <a:ea typeface="Open Sans" panose="020B0606030504020204" pitchFamily="34" charset="0"/>
                          <a:cs typeface="Open Sans" panose="020B0606030504020204" pitchFamily="34" charset="0"/>
                        </a:rPr>
                        <a:t>Activity</a:t>
                      </a:r>
                    </a:p>
                  </a:txBody>
                  <a:tcPr marL="487680" marR="121920" marT="60960" marB="609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960982"/>
                    </a:solidFill>
                  </a:tcPr>
                </a:tc>
                <a:extLst>
                  <a:ext uri="{0D108BD9-81ED-4DB2-BD59-A6C34878D82A}">
                    <a16:rowId xmlns:a16="http://schemas.microsoft.com/office/drawing/2014/main" xmlns="" val="544011819"/>
                  </a:ext>
                </a:extLst>
              </a:tr>
              <a:tr h="146304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BD008B"/>
                          </a:solidFill>
                          <a:latin typeface="Open Sans" panose="020B0606030504020204" pitchFamily="34" charset="0"/>
                          <a:ea typeface="Open Sans" panose="020B0606030504020204" pitchFamily="34" charset="0"/>
                          <a:cs typeface="Open Sans" panose="020B0606030504020204" pitchFamily="34" charset="0"/>
                        </a:rPr>
                        <a:t>Leadership changes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BD008B"/>
                          </a:solidFill>
                          <a:latin typeface="Open Sans" panose="020B0606030504020204" pitchFamily="34" charset="0"/>
                          <a:ea typeface="Open Sans" panose="020B0606030504020204" pitchFamily="34" charset="0"/>
                          <a:cs typeface="Open Sans" panose="020B0606030504020204" pitchFamily="34" charset="0"/>
                        </a:rPr>
                        <a:t>Software changes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BD008B"/>
                          </a:solidFill>
                          <a:latin typeface="Open Sans" panose="020B0606030504020204" pitchFamily="34" charset="0"/>
                          <a:ea typeface="Open Sans" panose="020B0606030504020204" pitchFamily="34" charset="0"/>
                          <a:cs typeface="Open Sans" panose="020B0606030504020204" pitchFamily="34" charset="0"/>
                        </a:rPr>
                        <a:t>Social media</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BD008B"/>
                          </a:solidFill>
                          <a:latin typeface="Open Sans" panose="020B0606030504020204" pitchFamily="34" charset="0"/>
                          <a:ea typeface="Open Sans" panose="020B0606030504020204" pitchFamily="34" charset="0"/>
                          <a:cs typeface="Open Sans" panose="020B0606030504020204" pitchFamily="34" charset="0"/>
                        </a:rPr>
                        <a:t>Product usage</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BD008B"/>
                          </a:solidFill>
                          <a:latin typeface="Open Sans" panose="020B0606030504020204" pitchFamily="34" charset="0"/>
                          <a:ea typeface="Open Sans" panose="020B0606030504020204" pitchFamily="34" charset="0"/>
                          <a:cs typeface="Open Sans" panose="020B0606030504020204" pitchFamily="34" charset="0"/>
                        </a:rPr>
                        <a:t>Engagement/content</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BD008B"/>
                          </a:solidFill>
                          <a:latin typeface="Open Sans" panose="020B0606030504020204" pitchFamily="34" charset="0"/>
                          <a:ea typeface="Open Sans" panose="020B0606030504020204" pitchFamily="34" charset="0"/>
                          <a:cs typeface="Open Sans" panose="020B0606030504020204" pitchFamily="34" charset="0"/>
                        </a:rPr>
                        <a:t>Intent signals</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0000">
                        <a:alpha val="41961"/>
                      </a:srgbClr>
                    </a:solidFill>
                  </a:tcPr>
                </a:tc>
                <a:extLst>
                  <a:ext uri="{0D108BD9-81ED-4DB2-BD59-A6C34878D82A}">
                    <a16:rowId xmlns:a16="http://schemas.microsoft.com/office/drawing/2014/main" xmlns="" val="938804855"/>
                  </a:ext>
                </a:extLst>
              </a:tr>
              <a:tr h="1222587">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BD008B"/>
                          </a:solidFill>
                          <a:latin typeface="Open Sans" panose="020B0606030504020204" pitchFamily="34" charset="0"/>
                          <a:ea typeface="Open Sans" panose="020B0606030504020204" pitchFamily="34" charset="0"/>
                          <a:cs typeface="Open Sans" panose="020B0606030504020204" pitchFamily="34" charset="0"/>
                        </a:rPr>
                        <a:t>Event participation </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BD008B"/>
                          </a:solidFill>
                          <a:latin typeface="Open Sans" panose="020B0606030504020204" pitchFamily="34" charset="0"/>
                          <a:ea typeface="Open Sans" panose="020B0606030504020204" pitchFamily="34" charset="0"/>
                          <a:cs typeface="Open Sans" panose="020B0606030504020204" pitchFamily="34" charset="0"/>
                        </a:rPr>
                        <a:t>Third-party intelligence</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BD008B"/>
                          </a:solidFill>
                          <a:latin typeface="Open Sans" panose="020B0606030504020204" pitchFamily="34" charset="0"/>
                          <a:ea typeface="Open Sans" panose="020B0606030504020204" pitchFamily="34" charset="0"/>
                          <a:cs typeface="Open Sans" panose="020B0606030504020204" pitchFamily="34" charset="0"/>
                        </a:rPr>
                        <a:t>Customer interviews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BD008B"/>
                          </a:solidFill>
                          <a:latin typeface="Open Sans" panose="020B0606030504020204" pitchFamily="34" charset="0"/>
                          <a:ea typeface="Open Sans" panose="020B0606030504020204" pitchFamily="34" charset="0"/>
                          <a:cs typeface="Open Sans" panose="020B0606030504020204" pitchFamily="34" charset="0"/>
                        </a:rPr>
                        <a:t>Social media listening</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noProof="0">
                          <a:solidFill>
                            <a:srgbClr val="BD008B"/>
                          </a:solidFill>
                          <a:latin typeface="Open Sans" panose="020B0606030504020204" pitchFamily="34" charset="0"/>
                          <a:ea typeface="Open Sans" panose="020B0606030504020204" pitchFamily="34" charset="0"/>
                          <a:cs typeface="Open Sans" panose="020B0606030504020204" pitchFamily="34" charset="0"/>
                        </a:rPr>
                        <a:t>Intent data monitoring</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0000">
                        <a:alpha val="41961"/>
                      </a:srgbClr>
                    </a:solidFill>
                  </a:tcPr>
                </a:tc>
                <a:extLst>
                  <a:ext uri="{0D108BD9-81ED-4DB2-BD59-A6C34878D82A}">
                    <a16:rowId xmlns:a16="http://schemas.microsoft.com/office/drawing/2014/main" xmlns="" val="683628523"/>
                  </a:ext>
                </a:extLst>
              </a:tr>
              <a:tr h="121920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BD008B"/>
                          </a:solidFill>
                          <a:latin typeface="Open Sans" panose="020B0606030504020204" pitchFamily="34" charset="0"/>
                          <a:ea typeface="Open Sans" panose="020B0606030504020204" pitchFamily="34" charset="0"/>
                          <a:cs typeface="Open Sans" panose="020B0606030504020204" pitchFamily="34" charset="0"/>
                        </a:rPr>
                        <a:t>Opportunity ID</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BD008B"/>
                          </a:solidFill>
                          <a:latin typeface="Open Sans" panose="020B0606030504020204" pitchFamily="34" charset="0"/>
                          <a:ea typeface="Open Sans" panose="020B0606030504020204" pitchFamily="34" charset="0"/>
                          <a:cs typeface="Open Sans" panose="020B0606030504020204" pitchFamily="34" charset="0"/>
                        </a:rPr>
                        <a:t>Competitive displacement</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BD008B"/>
                          </a:solidFill>
                          <a:latin typeface="Open Sans" panose="020B0606030504020204" pitchFamily="34" charset="0"/>
                          <a:ea typeface="Open Sans" panose="020B0606030504020204" pitchFamily="34" charset="0"/>
                          <a:cs typeface="Open Sans" panose="020B0606030504020204" pitchFamily="34" charset="0"/>
                        </a:rPr>
                        <a:t>Retention strategies</a:t>
                      </a:r>
                    </a:p>
                  </a:txBody>
                  <a:tcPr marL="121920" marR="12192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0000">
                        <a:alpha val="41961"/>
                      </a:srgbClr>
                    </a:solidFill>
                  </a:tcPr>
                </a:tc>
                <a:extLst>
                  <a:ext uri="{0D108BD9-81ED-4DB2-BD59-A6C34878D82A}">
                    <a16:rowId xmlns:a16="http://schemas.microsoft.com/office/drawing/2014/main" xmlns="" val="4210961738"/>
                  </a:ext>
                </a:extLst>
              </a:tr>
            </a:tbl>
          </a:graphicData>
        </a:graphic>
      </p:graphicFrame>
      <p:graphicFrame>
        <p:nvGraphicFramePr>
          <p:cNvPr id="31" name="!!Profile">
            <a:extLst>
              <a:ext uri="{FF2B5EF4-FFF2-40B4-BE49-F238E27FC236}">
                <a16:creationId xmlns:a16="http://schemas.microsoft.com/office/drawing/2014/main" xmlns="" id="{4F24096D-8D61-FB4C-9B77-E28694E4F508}"/>
              </a:ext>
            </a:extLst>
          </p:cNvPr>
          <p:cNvGraphicFramePr>
            <a:graphicFrameLocks noGrp="1"/>
          </p:cNvGraphicFramePr>
          <p:nvPr>
            <p:extLst>
              <p:ext uri="{D42A27DB-BD31-4B8C-83A1-F6EECF244321}">
                <p14:modId xmlns:p14="http://schemas.microsoft.com/office/powerpoint/2010/main" val="3263134572"/>
              </p:ext>
            </p:extLst>
          </p:nvPr>
        </p:nvGraphicFramePr>
        <p:xfrm>
          <a:off x="2218104" y="1362655"/>
          <a:ext cx="3169920" cy="4514427"/>
        </p:xfrm>
        <a:graphic>
          <a:graphicData uri="http://schemas.openxmlformats.org/drawingml/2006/table">
            <a:tbl>
              <a:tblPr firstRow="1" bandRow="1">
                <a:tableStyleId>{5C22544A-7EE6-4342-B048-85BDC9FD1C3A}</a:tableStyleId>
              </a:tblPr>
              <a:tblGrid>
                <a:gridCol w="3169920">
                  <a:extLst>
                    <a:ext uri="{9D8B030D-6E8A-4147-A177-3AD203B41FA5}">
                      <a16:colId xmlns:a16="http://schemas.microsoft.com/office/drawing/2014/main" xmlns="" val="3463631277"/>
                    </a:ext>
                  </a:extLst>
                </a:gridCol>
              </a:tblGrid>
              <a:tr h="609600">
                <a:tc>
                  <a:txBody>
                    <a:bodyPr/>
                    <a:lstStyle/>
                    <a:p>
                      <a:pPr algn="ctr"/>
                      <a:r>
                        <a:rPr lang="en-US" sz="1900" b="1">
                          <a:solidFill>
                            <a:schemeClr val="bg1"/>
                          </a:solidFill>
                          <a:latin typeface="Open Sans" panose="020B0606030504020204" pitchFamily="34" charset="0"/>
                          <a:ea typeface="Open Sans" panose="020B0606030504020204" pitchFamily="34" charset="0"/>
                          <a:cs typeface="Open Sans" panose="020B0606030504020204" pitchFamily="34" charset="0"/>
                        </a:rPr>
                        <a:t>Profile</a:t>
                      </a:r>
                    </a:p>
                  </a:txBody>
                  <a:tcPr marL="487680" marR="121920" marT="60960" marB="609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8FD3"/>
                    </a:solidFill>
                  </a:tcPr>
                </a:tc>
                <a:extLst>
                  <a:ext uri="{0D108BD9-81ED-4DB2-BD59-A6C34878D82A}">
                    <a16:rowId xmlns:a16="http://schemas.microsoft.com/office/drawing/2014/main" xmlns="" val="544011819"/>
                  </a:ext>
                </a:extLst>
              </a:tr>
              <a:tr h="146304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Industry</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Location/buying centers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Budget information</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Customer satisfaction</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Business imperatives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Contact details, preferences, consent</a:t>
                      </a:r>
                    </a:p>
                  </a:txBody>
                  <a:tcPr marL="121920" marR="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0000">
                        <a:alpha val="32941"/>
                      </a:srgbClr>
                    </a:solidFill>
                  </a:tcPr>
                </a:tc>
                <a:extLst>
                  <a:ext uri="{0D108BD9-81ED-4DB2-BD59-A6C34878D82A}">
                    <a16:rowId xmlns:a16="http://schemas.microsoft.com/office/drawing/2014/main" xmlns="" val="938804855"/>
                  </a:ext>
                </a:extLst>
              </a:tr>
              <a:tr h="1222587">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Sales account plan</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Annual reports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Corporate news releases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Third-party reports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Industry publications</a:t>
                      </a:r>
                    </a:p>
                  </a:txBody>
                  <a:tcPr marL="121920" marR="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0000">
                        <a:alpha val="32941"/>
                      </a:srgbClr>
                    </a:solidFill>
                  </a:tcPr>
                </a:tc>
                <a:extLst>
                  <a:ext uri="{0D108BD9-81ED-4DB2-BD59-A6C34878D82A}">
                    <a16:rowId xmlns:a16="http://schemas.microsoft.com/office/drawing/2014/main" xmlns="" val="683628523"/>
                  </a:ext>
                </a:extLst>
              </a:tr>
              <a:tr h="1219200">
                <a:tc>
                  <a:txBody>
                    <a:bodyPr/>
                    <a:lstStyle/>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Sales account planning</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Segmentation exercises</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Relationship mapping</a:t>
                      </a:r>
                    </a:p>
                    <a:p>
                      <a:pPr marL="128016" marR="0" lvl="0" indent="-128016" algn="l" defTabSz="457200" rtl="0" eaLnBrk="1" fontAlgn="auto" latinLnBrk="0" hangingPunct="1">
                        <a:lnSpc>
                          <a:spcPct val="100000"/>
                        </a:lnSpc>
                        <a:spcBef>
                          <a:spcPts val="0"/>
                        </a:spcBef>
                        <a:spcAft>
                          <a:spcPts val="200"/>
                        </a:spcAft>
                        <a:buClr>
                          <a:schemeClr val="tx1"/>
                        </a:buClr>
                        <a:buSzTx/>
                        <a:buFont typeface="Arial" panose="020B0604020202020204" pitchFamily="34" charset="0"/>
                        <a:buChar char="•"/>
                        <a:tabLst/>
                        <a:defRPr/>
                      </a:pPr>
                      <a:r>
                        <a:rPr lang="en-US" sz="1300" kern="1200">
                          <a:solidFill>
                            <a:srgbClr val="008FD3"/>
                          </a:solidFill>
                          <a:latin typeface="Open Sans" panose="020B0606030504020204" pitchFamily="34" charset="0"/>
                          <a:ea typeface="Open Sans" panose="020B0606030504020204" pitchFamily="34" charset="0"/>
                          <a:cs typeface="Open Sans" panose="020B0606030504020204" pitchFamily="34" charset="0"/>
                        </a:rPr>
                        <a:t>Engagement planning</a:t>
                      </a:r>
                    </a:p>
                  </a:txBody>
                  <a:tcPr marL="121920" marR="0" marT="60960" marB="60960">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solidFill>
                      <a:srgbClr val="000000">
                        <a:alpha val="32941"/>
                      </a:srgbClr>
                    </a:solidFill>
                  </a:tcPr>
                </a:tc>
                <a:extLst>
                  <a:ext uri="{0D108BD9-81ED-4DB2-BD59-A6C34878D82A}">
                    <a16:rowId xmlns:a16="http://schemas.microsoft.com/office/drawing/2014/main" xmlns="" val="4210961738"/>
                  </a:ext>
                </a:extLst>
              </a:tr>
            </a:tbl>
          </a:graphicData>
        </a:graphic>
      </p:graphicFrame>
      <p:pic>
        <p:nvPicPr>
          <p:cNvPr id="39" name="Graphic 38">
            <a:extLst>
              <a:ext uri="{FF2B5EF4-FFF2-40B4-BE49-F238E27FC236}">
                <a16:creationId xmlns:a16="http://schemas.microsoft.com/office/drawing/2014/main" xmlns="" id="{E912247D-2946-8546-BFBD-202A268B1BE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090436" y="1420338"/>
            <a:ext cx="487680" cy="487680"/>
          </a:xfrm>
          <a:prstGeom prst="rect">
            <a:avLst/>
          </a:prstGeom>
        </p:spPr>
      </p:pic>
      <p:pic>
        <p:nvPicPr>
          <p:cNvPr id="41" name="Graphic 40">
            <a:extLst>
              <a:ext uri="{FF2B5EF4-FFF2-40B4-BE49-F238E27FC236}">
                <a16:creationId xmlns:a16="http://schemas.microsoft.com/office/drawing/2014/main" xmlns="" id="{5A22BD14-552C-6544-82AF-8EA9FE549A3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015044" y="1420338"/>
            <a:ext cx="487680" cy="487680"/>
          </a:xfrm>
          <a:prstGeom prst="rect">
            <a:avLst/>
          </a:prstGeom>
        </p:spPr>
      </p:pic>
      <p:pic>
        <p:nvPicPr>
          <p:cNvPr id="43" name="Graphic 42">
            <a:extLst>
              <a:ext uri="{FF2B5EF4-FFF2-40B4-BE49-F238E27FC236}">
                <a16:creationId xmlns:a16="http://schemas.microsoft.com/office/drawing/2014/main" xmlns="" id="{E1D3C4BB-D691-8145-8E04-D0408EB4F58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312667" y="1420338"/>
            <a:ext cx="487680" cy="487680"/>
          </a:xfrm>
          <a:prstGeom prst="rect">
            <a:avLst/>
          </a:prstGeom>
        </p:spPr>
      </p:pic>
      <p:pic>
        <p:nvPicPr>
          <p:cNvPr id="16" name="Graphic 15">
            <a:extLst>
              <a:ext uri="{FF2B5EF4-FFF2-40B4-BE49-F238E27FC236}">
                <a16:creationId xmlns:a16="http://schemas.microsoft.com/office/drawing/2014/main" xmlns="" id="{C0894BE4-76EE-9E4B-A834-20DF8E58BAE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9519532" y="173091"/>
            <a:ext cx="546052" cy="547320"/>
          </a:xfrm>
          <a:prstGeom prst="rect">
            <a:avLst/>
          </a:prstGeom>
        </p:spPr>
      </p:pic>
      <p:grpSp>
        <p:nvGrpSpPr>
          <p:cNvPr id="19" name="Group 18">
            <a:extLst>
              <a:ext uri="{FF2B5EF4-FFF2-40B4-BE49-F238E27FC236}">
                <a16:creationId xmlns:a16="http://schemas.microsoft.com/office/drawing/2014/main" xmlns="" id="{E4DAA993-8156-FB44-BC93-248135E6549D}"/>
              </a:ext>
            </a:extLst>
          </p:cNvPr>
          <p:cNvGrpSpPr/>
          <p:nvPr/>
        </p:nvGrpSpPr>
        <p:grpSpPr>
          <a:xfrm>
            <a:off x="10886251" y="247930"/>
            <a:ext cx="531585" cy="397069"/>
            <a:chOff x="8005013" y="155079"/>
            <a:chExt cx="454505" cy="338708"/>
          </a:xfrm>
        </p:grpSpPr>
        <p:sp>
          <p:nvSpPr>
            <p:cNvPr id="24" name="Freeform 23">
              <a:extLst>
                <a:ext uri="{FF2B5EF4-FFF2-40B4-BE49-F238E27FC236}">
                  <a16:creationId xmlns:a16="http://schemas.microsoft.com/office/drawing/2014/main" xmlns="" id="{1AF44578-2427-C542-AE6B-E618D037AAEF}"/>
                </a:ext>
              </a:extLst>
            </p:cNvPr>
            <p:cNvSpPr/>
            <p:nvPr/>
          </p:nvSpPr>
          <p:spPr>
            <a:xfrm>
              <a:off x="8023287" y="168173"/>
              <a:ext cx="12839" cy="12839"/>
            </a:xfrm>
            <a:custGeom>
              <a:avLst/>
              <a:gdLst>
                <a:gd name="connsiteX0" fmla="*/ 28133 w 25146"/>
                <a:gd name="connsiteY0" fmla="*/ 14061 h 25146"/>
                <a:gd name="connsiteX1" fmla="*/ 14072 w 25146"/>
                <a:gd name="connsiteY1" fmla="*/ 28133 h 25146"/>
                <a:gd name="connsiteX2" fmla="*/ 0 w 25146"/>
                <a:gd name="connsiteY2" fmla="*/ 14072 h 25146"/>
                <a:gd name="connsiteX3" fmla="*/ 14053 w 25146"/>
                <a:gd name="connsiteY3" fmla="*/ 0 h 25146"/>
                <a:gd name="connsiteX4" fmla="*/ 28133 w 25146"/>
                <a:gd name="connsiteY4" fmla="*/ 14023 h 25146"/>
                <a:gd name="connsiteX5" fmla="*/ 28133 w 25146"/>
                <a:gd name="connsiteY5" fmla="*/ 14061 h 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46" h="25146">
                  <a:moveTo>
                    <a:pt x="28133" y="14061"/>
                  </a:moveTo>
                  <a:cubicBezTo>
                    <a:pt x="28136" y="21829"/>
                    <a:pt x="21841" y="28130"/>
                    <a:pt x="14072" y="28133"/>
                  </a:cubicBezTo>
                  <a:cubicBezTo>
                    <a:pt x="6304" y="28136"/>
                    <a:pt x="3" y="21841"/>
                    <a:pt x="0" y="14072"/>
                  </a:cubicBezTo>
                  <a:cubicBezTo>
                    <a:pt x="-3" y="6307"/>
                    <a:pt x="6287" y="8"/>
                    <a:pt x="14053" y="0"/>
                  </a:cubicBezTo>
                  <a:cubicBezTo>
                    <a:pt x="21813" y="-16"/>
                    <a:pt x="28117" y="6263"/>
                    <a:pt x="28133" y="14023"/>
                  </a:cubicBezTo>
                  <a:cubicBezTo>
                    <a:pt x="28133" y="14036"/>
                    <a:pt x="28133" y="14048"/>
                    <a:pt x="28133" y="14061"/>
                  </a:cubicBezTo>
                  <a:close/>
                </a:path>
              </a:pathLst>
            </a:custGeom>
            <a:solidFill>
              <a:schemeClr val="bg1">
                <a:lumMod val="75000"/>
              </a:schemeClr>
            </a:solidFill>
            <a:ln w="12700" cap="flat">
              <a:noFill/>
              <a:prstDash val="solid"/>
              <a:round/>
            </a:ln>
          </p:spPr>
          <p:txBody>
            <a:bodyPr rtlCol="0" anchor="ctr"/>
            <a:lstStyle/>
            <a:p>
              <a:endParaRPr lang="en-US" sz="2800"/>
            </a:p>
          </p:txBody>
        </p:sp>
        <p:sp>
          <p:nvSpPr>
            <p:cNvPr id="25" name="Freeform 24">
              <a:extLst>
                <a:ext uri="{FF2B5EF4-FFF2-40B4-BE49-F238E27FC236}">
                  <a16:creationId xmlns:a16="http://schemas.microsoft.com/office/drawing/2014/main" xmlns="" id="{9AA63A13-EB23-7049-A2AC-DC344EE510AD}"/>
                </a:ext>
              </a:extLst>
            </p:cNvPr>
            <p:cNvSpPr/>
            <p:nvPr/>
          </p:nvSpPr>
          <p:spPr>
            <a:xfrm>
              <a:off x="8047132" y="168173"/>
              <a:ext cx="12839" cy="12839"/>
            </a:xfrm>
            <a:custGeom>
              <a:avLst/>
              <a:gdLst>
                <a:gd name="connsiteX0" fmla="*/ 28102 w 25146"/>
                <a:gd name="connsiteY0" fmla="*/ 14061 h 25146"/>
                <a:gd name="connsiteX1" fmla="*/ 14042 w 25146"/>
                <a:gd name="connsiteY1" fmla="*/ 28102 h 25146"/>
                <a:gd name="connsiteX2" fmla="*/ 0 w 25146"/>
                <a:gd name="connsiteY2" fmla="*/ 14042 h 25146"/>
                <a:gd name="connsiteX3" fmla="*/ 14053 w 25146"/>
                <a:gd name="connsiteY3" fmla="*/ 0 h 25146"/>
                <a:gd name="connsiteX4" fmla="*/ 28103 w 25146"/>
                <a:gd name="connsiteY4" fmla="*/ 14041 h 25146"/>
                <a:gd name="connsiteX5" fmla="*/ 28103 w 25146"/>
                <a:gd name="connsiteY5" fmla="*/ 14061 h 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46" h="25146">
                  <a:moveTo>
                    <a:pt x="28102" y="14061"/>
                  </a:moveTo>
                  <a:cubicBezTo>
                    <a:pt x="28097" y="21821"/>
                    <a:pt x="21802" y="28108"/>
                    <a:pt x="14042" y="28102"/>
                  </a:cubicBezTo>
                  <a:cubicBezTo>
                    <a:pt x="6282" y="28097"/>
                    <a:pt x="-5" y="21802"/>
                    <a:pt x="0" y="14042"/>
                  </a:cubicBezTo>
                  <a:cubicBezTo>
                    <a:pt x="5" y="6285"/>
                    <a:pt x="6295" y="-1"/>
                    <a:pt x="14053" y="0"/>
                  </a:cubicBezTo>
                  <a:cubicBezTo>
                    <a:pt x="21810" y="-3"/>
                    <a:pt x="28100" y="6284"/>
                    <a:pt x="28103" y="14041"/>
                  </a:cubicBezTo>
                  <a:cubicBezTo>
                    <a:pt x="28103" y="14047"/>
                    <a:pt x="28103" y="14054"/>
                    <a:pt x="28103" y="14061"/>
                  </a:cubicBezTo>
                  <a:close/>
                </a:path>
              </a:pathLst>
            </a:custGeom>
            <a:solidFill>
              <a:schemeClr val="bg1">
                <a:lumMod val="75000"/>
              </a:schemeClr>
            </a:solidFill>
            <a:ln w="12700" cap="flat">
              <a:noFill/>
              <a:prstDash val="solid"/>
              <a:round/>
            </a:ln>
          </p:spPr>
          <p:txBody>
            <a:bodyPr rtlCol="0" anchor="ctr"/>
            <a:lstStyle/>
            <a:p>
              <a:endParaRPr lang="en-US" sz="2800"/>
            </a:p>
          </p:txBody>
        </p:sp>
        <p:sp>
          <p:nvSpPr>
            <p:cNvPr id="26" name="Freeform 25">
              <a:extLst>
                <a:ext uri="{FF2B5EF4-FFF2-40B4-BE49-F238E27FC236}">
                  <a16:creationId xmlns:a16="http://schemas.microsoft.com/office/drawing/2014/main" xmlns="" id="{262EB74A-D80A-E943-B575-06CC61B8AF15}"/>
                </a:ext>
              </a:extLst>
            </p:cNvPr>
            <p:cNvSpPr/>
            <p:nvPr/>
          </p:nvSpPr>
          <p:spPr>
            <a:xfrm>
              <a:off x="8070961" y="168173"/>
              <a:ext cx="12839" cy="12839"/>
            </a:xfrm>
            <a:custGeom>
              <a:avLst/>
              <a:gdLst>
                <a:gd name="connsiteX0" fmla="*/ 28078 w 25146"/>
                <a:gd name="connsiteY0" fmla="*/ 14061 h 25146"/>
                <a:gd name="connsiteX1" fmla="*/ 14017 w 25146"/>
                <a:gd name="connsiteY1" fmla="*/ 28078 h 25146"/>
                <a:gd name="connsiteX2" fmla="*/ 0 w 25146"/>
                <a:gd name="connsiteY2" fmla="*/ 14017 h 25146"/>
                <a:gd name="connsiteX3" fmla="*/ 14025 w 25146"/>
                <a:gd name="connsiteY3" fmla="*/ 0 h 25146"/>
                <a:gd name="connsiteX4" fmla="*/ 28078 w 25146"/>
                <a:gd name="connsiteY4" fmla="*/ 14007 h 25146"/>
                <a:gd name="connsiteX5" fmla="*/ 28078 w 25146"/>
                <a:gd name="connsiteY5" fmla="*/ 14061 h 2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46" h="25146">
                  <a:moveTo>
                    <a:pt x="28078" y="14061"/>
                  </a:moveTo>
                  <a:cubicBezTo>
                    <a:pt x="28066" y="21814"/>
                    <a:pt x="21771" y="28090"/>
                    <a:pt x="14017" y="28078"/>
                  </a:cubicBezTo>
                  <a:cubicBezTo>
                    <a:pt x="6264" y="28066"/>
                    <a:pt x="-12" y="21771"/>
                    <a:pt x="0" y="14017"/>
                  </a:cubicBezTo>
                  <a:cubicBezTo>
                    <a:pt x="12" y="6278"/>
                    <a:pt x="6285" y="8"/>
                    <a:pt x="14025" y="0"/>
                  </a:cubicBezTo>
                  <a:cubicBezTo>
                    <a:pt x="21774" y="-12"/>
                    <a:pt x="28065" y="6259"/>
                    <a:pt x="28078" y="14007"/>
                  </a:cubicBezTo>
                  <a:cubicBezTo>
                    <a:pt x="28078" y="14025"/>
                    <a:pt x="28078" y="14043"/>
                    <a:pt x="28078" y="14061"/>
                  </a:cubicBezTo>
                  <a:close/>
                </a:path>
              </a:pathLst>
            </a:custGeom>
            <a:solidFill>
              <a:schemeClr val="bg1">
                <a:lumMod val="75000"/>
              </a:schemeClr>
            </a:solidFill>
            <a:ln w="12700" cap="flat">
              <a:noFill/>
              <a:prstDash val="solid"/>
              <a:round/>
            </a:ln>
          </p:spPr>
          <p:txBody>
            <a:bodyPr rtlCol="0" anchor="ctr"/>
            <a:lstStyle/>
            <a:p>
              <a:endParaRPr lang="en-US" sz="2800"/>
            </a:p>
          </p:txBody>
        </p:sp>
        <p:sp>
          <p:nvSpPr>
            <p:cNvPr id="27" name="Freeform 26">
              <a:extLst>
                <a:ext uri="{FF2B5EF4-FFF2-40B4-BE49-F238E27FC236}">
                  <a16:creationId xmlns:a16="http://schemas.microsoft.com/office/drawing/2014/main" xmlns="" id="{90A044C6-6E45-B240-BB61-D71D255E3607}"/>
                </a:ext>
              </a:extLst>
            </p:cNvPr>
            <p:cNvSpPr/>
            <p:nvPr/>
          </p:nvSpPr>
          <p:spPr>
            <a:xfrm>
              <a:off x="8005316" y="195125"/>
              <a:ext cx="423687" cy="4280"/>
            </a:xfrm>
            <a:custGeom>
              <a:avLst/>
              <a:gdLst>
                <a:gd name="connsiteX0" fmla="*/ 0 w 829818"/>
                <a:gd name="connsiteY0" fmla="*/ 0 h 0"/>
                <a:gd name="connsiteX1" fmla="*/ 836029 w 829818"/>
                <a:gd name="connsiteY1" fmla="*/ 0 h 0"/>
              </a:gdLst>
              <a:ahLst/>
              <a:cxnLst>
                <a:cxn ang="0">
                  <a:pos x="connsiteX0" y="connsiteY0"/>
                </a:cxn>
                <a:cxn ang="0">
                  <a:pos x="connsiteX1" y="connsiteY1"/>
                </a:cxn>
              </a:cxnLst>
              <a:rect l="l" t="t" r="r" b="b"/>
              <a:pathLst>
                <a:path w="829818">
                  <a:moveTo>
                    <a:pt x="0" y="0"/>
                  </a:moveTo>
                  <a:lnTo>
                    <a:pt x="836029" y="0"/>
                  </a:lnTo>
                </a:path>
              </a:pathLst>
            </a:custGeom>
            <a:ln w="12700" cap="flat">
              <a:solidFill>
                <a:schemeClr val="bg1">
                  <a:lumMod val="75000"/>
                </a:schemeClr>
              </a:solidFill>
              <a:prstDash val="solid"/>
              <a:round/>
            </a:ln>
          </p:spPr>
          <p:txBody>
            <a:bodyPr rtlCol="0" anchor="ctr"/>
            <a:lstStyle/>
            <a:p>
              <a:endParaRPr lang="en-US" sz="2800"/>
            </a:p>
          </p:txBody>
        </p:sp>
        <p:sp>
          <p:nvSpPr>
            <p:cNvPr id="32" name="Freeform 31">
              <a:extLst>
                <a:ext uri="{FF2B5EF4-FFF2-40B4-BE49-F238E27FC236}">
                  <a16:creationId xmlns:a16="http://schemas.microsoft.com/office/drawing/2014/main" xmlns="" id="{91A2D488-8701-054E-BC92-63BEA3270E52}"/>
                </a:ext>
              </a:extLst>
            </p:cNvPr>
            <p:cNvSpPr/>
            <p:nvPr/>
          </p:nvSpPr>
          <p:spPr>
            <a:xfrm>
              <a:off x="8005013" y="155079"/>
              <a:ext cx="423687" cy="312416"/>
            </a:xfrm>
            <a:custGeom>
              <a:avLst/>
              <a:gdLst>
                <a:gd name="connsiteX0" fmla="*/ 645423 w 829818"/>
                <a:gd name="connsiteY0" fmla="*/ 618558 h 611886"/>
                <a:gd name="connsiteX1" fmla="*/ 0 w 829818"/>
                <a:gd name="connsiteY1" fmla="*/ 618558 h 611886"/>
                <a:gd name="connsiteX2" fmla="*/ 0 w 829818"/>
                <a:gd name="connsiteY2" fmla="*/ 15499 h 611886"/>
                <a:gd name="connsiteX3" fmla="*/ 15521 w 829818"/>
                <a:gd name="connsiteY3" fmla="*/ 0 h 611886"/>
                <a:gd name="connsiteX4" fmla="*/ 15521 w 829818"/>
                <a:gd name="connsiteY4" fmla="*/ 0 h 611886"/>
                <a:gd name="connsiteX5" fmla="*/ 821721 w 829818"/>
                <a:gd name="connsiteY5" fmla="*/ 0 h 611886"/>
                <a:gd name="connsiteX6" fmla="*/ 837242 w 829818"/>
                <a:gd name="connsiteY6" fmla="*/ 15499 h 611886"/>
                <a:gd name="connsiteX7" fmla="*/ 837242 w 829818"/>
                <a:gd name="connsiteY7" fmla="*/ 15499 h 611886"/>
                <a:gd name="connsiteX8" fmla="*/ 837242 w 829818"/>
                <a:gd name="connsiteY8" fmla="*/ 416205 h 61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9818" h="611886">
                  <a:moveTo>
                    <a:pt x="645423" y="618558"/>
                  </a:moveTo>
                  <a:lnTo>
                    <a:pt x="0" y="618558"/>
                  </a:lnTo>
                  <a:lnTo>
                    <a:pt x="0" y="15499"/>
                  </a:lnTo>
                  <a:cubicBezTo>
                    <a:pt x="6" y="6933"/>
                    <a:pt x="6955" y="-6"/>
                    <a:pt x="15521" y="0"/>
                  </a:cubicBezTo>
                  <a:cubicBezTo>
                    <a:pt x="15521" y="0"/>
                    <a:pt x="15521" y="0"/>
                    <a:pt x="15521" y="0"/>
                  </a:cubicBezTo>
                  <a:lnTo>
                    <a:pt x="821721" y="0"/>
                  </a:lnTo>
                  <a:cubicBezTo>
                    <a:pt x="830287" y="-6"/>
                    <a:pt x="837236" y="6933"/>
                    <a:pt x="837242" y="15499"/>
                  </a:cubicBezTo>
                  <a:cubicBezTo>
                    <a:pt x="837242" y="15499"/>
                    <a:pt x="837242" y="15499"/>
                    <a:pt x="837242" y="15499"/>
                  </a:cubicBezTo>
                  <a:lnTo>
                    <a:pt x="837242" y="416205"/>
                  </a:lnTo>
                </a:path>
              </a:pathLst>
            </a:custGeom>
            <a:noFill/>
            <a:ln w="12700" cap="flat">
              <a:solidFill>
                <a:schemeClr val="bg1">
                  <a:lumMod val="75000"/>
                </a:schemeClr>
              </a:solidFill>
              <a:prstDash val="solid"/>
              <a:round/>
            </a:ln>
          </p:spPr>
          <p:txBody>
            <a:bodyPr rtlCol="0" anchor="ctr"/>
            <a:lstStyle/>
            <a:p>
              <a:endParaRPr lang="en-US" sz="2800"/>
            </a:p>
          </p:txBody>
        </p:sp>
        <p:sp>
          <p:nvSpPr>
            <p:cNvPr id="33" name="Freeform 32">
              <a:extLst>
                <a:ext uri="{FF2B5EF4-FFF2-40B4-BE49-F238E27FC236}">
                  <a16:creationId xmlns:a16="http://schemas.microsoft.com/office/drawing/2014/main" xmlns="" id="{22272C24-8C54-FF4E-A5F0-0B32F51D0F84}"/>
                </a:ext>
              </a:extLst>
            </p:cNvPr>
            <p:cNvSpPr/>
            <p:nvPr/>
          </p:nvSpPr>
          <p:spPr>
            <a:xfrm>
              <a:off x="8074266" y="276316"/>
              <a:ext cx="85593" cy="102712"/>
            </a:xfrm>
            <a:custGeom>
              <a:avLst/>
              <a:gdLst>
                <a:gd name="connsiteX0" fmla="*/ 170255 w 167640"/>
                <a:gd name="connsiteY0" fmla="*/ 0 h 201168"/>
                <a:gd name="connsiteX1" fmla="*/ 0 w 167640"/>
                <a:gd name="connsiteY1" fmla="*/ 104197 h 201168"/>
                <a:gd name="connsiteX2" fmla="*/ 170255 w 167640"/>
                <a:gd name="connsiteY2" fmla="*/ 208385 h 201168"/>
              </a:gdLst>
              <a:ahLst/>
              <a:cxnLst>
                <a:cxn ang="0">
                  <a:pos x="connsiteX0" y="connsiteY0"/>
                </a:cxn>
                <a:cxn ang="0">
                  <a:pos x="connsiteX1" y="connsiteY1"/>
                </a:cxn>
                <a:cxn ang="0">
                  <a:pos x="connsiteX2" y="connsiteY2"/>
                </a:cxn>
              </a:cxnLst>
              <a:rect l="l" t="t" r="r" b="b"/>
              <a:pathLst>
                <a:path w="167640" h="201168">
                  <a:moveTo>
                    <a:pt x="170255" y="0"/>
                  </a:moveTo>
                  <a:lnTo>
                    <a:pt x="0" y="104197"/>
                  </a:lnTo>
                  <a:lnTo>
                    <a:pt x="170255" y="208385"/>
                  </a:lnTo>
                </a:path>
              </a:pathLst>
            </a:custGeom>
            <a:noFill/>
            <a:ln w="12700" cap="flat">
              <a:solidFill>
                <a:schemeClr val="bg1">
                  <a:lumMod val="75000"/>
                </a:schemeClr>
              </a:solidFill>
              <a:prstDash val="solid"/>
              <a:round/>
            </a:ln>
          </p:spPr>
          <p:txBody>
            <a:bodyPr rtlCol="0" anchor="ctr"/>
            <a:lstStyle/>
            <a:p>
              <a:endParaRPr lang="en-US" sz="2800"/>
            </a:p>
          </p:txBody>
        </p:sp>
        <p:sp>
          <p:nvSpPr>
            <p:cNvPr id="34" name="Freeform 33">
              <a:extLst>
                <a:ext uri="{FF2B5EF4-FFF2-40B4-BE49-F238E27FC236}">
                  <a16:creationId xmlns:a16="http://schemas.microsoft.com/office/drawing/2014/main" xmlns="" id="{86C923F7-76D3-B346-ACEA-0ADFB93E7939}"/>
                </a:ext>
              </a:extLst>
            </p:cNvPr>
            <p:cNvSpPr/>
            <p:nvPr/>
          </p:nvSpPr>
          <p:spPr>
            <a:xfrm>
              <a:off x="8276305" y="276316"/>
              <a:ext cx="85593" cy="102712"/>
            </a:xfrm>
            <a:custGeom>
              <a:avLst/>
              <a:gdLst>
                <a:gd name="connsiteX0" fmla="*/ 0 w 167640"/>
                <a:gd name="connsiteY0" fmla="*/ 0 h 201168"/>
                <a:gd name="connsiteX1" fmla="*/ 170264 w 167640"/>
                <a:gd name="connsiteY1" fmla="*/ 104197 h 201168"/>
                <a:gd name="connsiteX2" fmla="*/ 0 w 167640"/>
                <a:gd name="connsiteY2" fmla="*/ 208385 h 201168"/>
              </a:gdLst>
              <a:ahLst/>
              <a:cxnLst>
                <a:cxn ang="0">
                  <a:pos x="connsiteX0" y="connsiteY0"/>
                </a:cxn>
                <a:cxn ang="0">
                  <a:pos x="connsiteX1" y="connsiteY1"/>
                </a:cxn>
                <a:cxn ang="0">
                  <a:pos x="connsiteX2" y="connsiteY2"/>
                </a:cxn>
              </a:cxnLst>
              <a:rect l="l" t="t" r="r" b="b"/>
              <a:pathLst>
                <a:path w="167640" h="201168">
                  <a:moveTo>
                    <a:pt x="0" y="0"/>
                  </a:moveTo>
                  <a:lnTo>
                    <a:pt x="170264" y="104197"/>
                  </a:lnTo>
                  <a:lnTo>
                    <a:pt x="0" y="208385"/>
                  </a:lnTo>
                </a:path>
              </a:pathLst>
            </a:custGeom>
            <a:noFill/>
            <a:ln w="12700" cap="flat">
              <a:solidFill>
                <a:schemeClr val="bg1">
                  <a:lumMod val="75000"/>
                </a:schemeClr>
              </a:solidFill>
              <a:prstDash val="solid"/>
              <a:round/>
            </a:ln>
          </p:spPr>
          <p:txBody>
            <a:bodyPr rtlCol="0" anchor="ctr"/>
            <a:lstStyle/>
            <a:p>
              <a:endParaRPr lang="en-US" sz="2800"/>
            </a:p>
          </p:txBody>
        </p:sp>
        <p:sp>
          <p:nvSpPr>
            <p:cNvPr id="35" name="Freeform 34">
              <a:extLst>
                <a:ext uri="{FF2B5EF4-FFF2-40B4-BE49-F238E27FC236}">
                  <a16:creationId xmlns:a16="http://schemas.microsoft.com/office/drawing/2014/main" xmlns="" id="{2379D846-E66B-784B-AC05-F26EC07BEB89}"/>
                </a:ext>
              </a:extLst>
            </p:cNvPr>
            <p:cNvSpPr/>
            <p:nvPr/>
          </p:nvSpPr>
          <p:spPr>
            <a:xfrm>
              <a:off x="8189974" y="232644"/>
              <a:ext cx="55636" cy="171187"/>
            </a:xfrm>
            <a:custGeom>
              <a:avLst/>
              <a:gdLst>
                <a:gd name="connsiteX0" fmla="*/ 112724 w 108966"/>
                <a:gd name="connsiteY0" fmla="*/ 0 h 335280"/>
                <a:gd name="connsiteX1" fmla="*/ 0 w 108966"/>
                <a:gd name="connsiteY1" fmla="*/ 335468 h 335280"/>
              </a:gdLst>
              <a:ahLst/>
              <a:cxnLst>
                <a:cxn ang="0">
                  <a:pos x="connsiteX0" y="connsiteY0"/>
                </a:cxn>
                <a:cxn ang="0">
                  <a:pos x="connsiteX1" y="connsiteY1"/>
                </a:cxn>
              </a:cxnLst>
              <a:rect l="l" t="t" r="r" b="b"/>
              <a:pathLst>
                <a:path w="108966" h="335280">
                  <a:moveTo>
                    <a:pt x="112724" y="0"/>
                  </a:moveTo>
                  <a:lnTo>
                    <a:pt x="0" y="335468"/>
                  </a:lnTo>
                </a:path>
              </a:pathLst>
            </a:custGeom>
            <a:ln w="12700" cap="flat">
              <a:solidFill>
                <a:schemeClr val="bg1">
                  <a:lumMod val="75000"/>
                </a:schemeClr>
              </a:solidFill>
              <a:prstDash val="solid"/>
              <a:round/>
            </a:ln>
          </p:spPr>
          <p:txBody>
            <a:bodyPr rtlCol="0" anchor="ctr"/>
            <a:lstStyle/>
            <a:p>
              <a:endParaRPr lang="en-US" sz="2800"/>
            </a:p>
          </p:txBody>
        </p:sp>
        <p:sp>
          <p:nvSpPr>
            <p:cNvPr id="36" name="Freeform 35">
              <a:extLst>
                <a:ext uri="{FF2B5EF4-FFF2-40B4-BE49-F238E27FC236}">
                  <a16:creationId xmlns:a16="http://schemas.microsoft.com/office/drawing/2014/main" xmlns="" id="{94C118B3-21FA-6045-B5FE-46FEDEA10DB7}"/>
                </a:ext>
              </a:extLst>
            </p:cNvPr>
            <p:cNvSpPr/>
            <p:nvPr/>
          </p:nvSpPr>
          <p:spPr>
            <a:xfrm>
              <a:off x="8339687" y="373956"/>
              <a:ext cx="119831" cy="119831"/>
            </a:xfrm>
            <a:custGeom>
              <a:avLst/>
              <a:gdLst>
                <a:gd name="connsiteX0" fmla="*/ 228668 w 234696"/>
                <a:gd name="connsiteY0" fmla="*/ 144679 h 234696"/>
                <a:gd name="connsiteX1" fmla="*/ 217872 w 234696"/>
                <a:gd name="connsiteY1" fmla="*/ 139281 h 234696"/>
                <a:gd name="connsiteX2" fmla="*/ 219767 w 234696"/>
                <a:gd name="connsiteY2" fmla="*/ 109953 h 234696"/>
                <a:gd name="connsiteX3" fmla="*/ 231298 w 234696"/>
                <a:gd name="connsiteY3" fmla="*/ 105888 h 234696"/>
                <a:gd name="connsiteX4" fmla="*/ 236730 w 234696"/>
                <a:gd name="connsiteY4" fmla="*/ 94751 h 234696"/>
                <a:gd name="connsiteX5" fmla="*/ 226686 w 234696"/>
                <a:gd name="connsiteY5" fmla="*/ 65282 h 234696"/>
                <a:gd name="connsiteX6" fmla="*/ 215345 w 234696"/>
                <a:gd name="connsiteY6" fmla="*/ 59755 h 234696"/>
                <a:gd name="connsiteX7" fmla="*/ 215281 w 234696"/>
                <a:gd name="connsiteY7" fmla="*/ 59777 h 234696"/>
                <a:gd name="connsiteX8" fmla="*/ 204016 w 234696"/>
                <a:gd name="connsiteY8" fmla="*/ 63743 h 234696"/>
                <a:gd name="connsiteX9" fmla="*/ 183473 w 234696"/>
                <a:gd name="connsiteY9" fmla="*/ 40644 h 234696"/>
                <a:gd name="connsiteX10" fmla="*/ 189027 w 234696"/>
                <a:gd name="connsiteY10" fmla="*/ 30399 h 234696"/>
                <a:gd name="connsiteX11" fmla="*/ 185456 w 234696"/>
                <a:gd name="connsiteY11" fmla="*/ 18461 h 234696"/>
                <a:gd name="connsiteX12" fmla="*/ 185134 w 234696"/>
                <a:gd name="connsiteY12" fmla="*/ 18296 h 234696"/>
                <a:gd name="connsiteX13" fmla="*/ 157251 w 234696"/>
                <a:gd name="connsiteY13" fmla="*/ 4565 h 234696"/>
                <a:gd name="connsiteX14" fmla="*/ 145391 w 234696"/>
                <a:gd name="connsiteY14" fmla="*/ 8456 h 234696"/>
                <a:gd name="connsiteX15" fmla="*/ 139740 w 234696"/>
                <a:gd name="connsiteY15" fmla="*/ 19480 h 234696"/>
                <a:gd name="connsiteX16" fmla="*/ 110199 w 234696"/>
                <a:gd name="connsiteY16" fmla="*/ 17539 h 234696"/>
                <a:gd name="connsiteX17" fmla="*/ 110187 w 234696"/>
                <a:gd name="connsiteY17" fmla="*/ 17543 h 234696"/>
                <a:gd name="connsiteX18" fmla="*/ 106258 w 234696"/>
                <a:gd name="connsiteY18" fmla="*/ 6017 h 234696"/>
                <a:gd name="connsiteX19" fmla="*/ 94987 w 234696"/>
                <a:gd name="connsiteY19" fmla="*/ 466 h 234696"/>
                <a:gd name="connsiteX20" fmla="*/ 65331 w 234696"/>
                <a:gd name="connsiteY20" fmla="*/ 10385 h 234696"/>
                <a:gd name="connsiteX21" fmla="*/ 59741 w 234696"/>
                <a:gd name="connsiteY21" fmla="*/ 21501 h 234696"/>
                <a:gd name="connsiteX22" fmla="*/ 59764 w 234696"/>
                <a:gd name="connsiteY22" fmla="*/ 21568 h 234696"/>
                <a:gd name="connsiteX23" fmla="*/ 63690 w 234696"/>
                <a:gd name="connsiteY23" fmla="*/ 33093 h 234696"/>
                <a:gd name="connsiteX24" fmla="*/ 41360 w 234696"/>
                <a:gd name="connsiteY24" fmla="*/ 52401 h 234696"/>
                <a:gd name="connsiteX25" fmla="*/ 30224 w 234696"/>
                <a:gd name="connsiteY25" fmla="*/ 47099 h 234696"/>
                <a:gd name="connsiteX26" fmla="*/ 18423 w 234696"/>
                <a:gd name="connsiteY26" fmla="*/ 51134 h 234696"/>
                <a:gd name="connsiteX27" fmla="*/ 4653 w 234696"/>
                <a:gd name="connsiteY27" fmla="*/ 78792 h 234696"/>
                <a:gd name="connsiteX28" fmla="*/ 8641 w 234696"/>
                <a:gd name="connsiteY28" fmla="*/ 90604 h 234696"/>
                <a:gd name="connsiteX29" fmla="*/ 8983 w 234696"/>
                <a:gd name="connsiteY29" fmla="*/ 90764 h 234696"/>
                <a:gd name="connsiteX30" fmla="*/ 19541 w 234696"/>
                <a:gd name="connsiteY30" fmla="*/ 95490 h 234696"/>
                <a:gd name="connsiteX31" fmla="*/ 17342 w 234696"/>
                <a:gd name="connsiteY31" fmla="*/ 126191 h 234696"/>
                <a:gd name="connsiteX32" fmla="*/ 6097 w 234696"/>
                <a:gd name="connsiteY32" fmla="*/ 129865 h 234696"/>
                <a:gd name="connsiteX33" fmla="*/ 428 w 234696"/>
                <a:gd name="connsiteY33" fmla="*/ 140941 h 234696"/>
                <a:gd name="connsiteX34" fmla="*/ 470 w 234696"/>
                <a:gd name="connsiteY34" fmla="*/ 141068 h 234696"/>
                <a:gd name="connsiteX35" fmla="*/ 10513 w 234696"/>
                <a:gd name="connsiteY35" fmla="*/ 170534 h 234696"/>
                <a:gd name="connsiteX36" fmla="*/ 21728 w 234696"/>
                <a:gd name="connsiteY36" fmla="*/ 176103 h 234696"/>
                <a:gd name="connsiteX37" fmla="*/ 33087 w 234696"/>
                <a:gd name="connsiteY37" fmla="*/ 172389 h 234696"/>
                <a:gd name="connsiteX38" fmla="*/ 52702 w 234696"/>
                <a:gd name="connsiteY38" fmla="*/ 194716 h 234696"/>
                <a:gd name="connsiteX39" fmla="*/ 47542 w 234696"/>
                <a:gd name="connsiteY39" fmla="*/ 205408 h 234696"/>
                <a:gd name="connsiteX40" fmla="*/ 51623 w 234696"/>
                <a:gd name="connsiteY40" fmla="*/ 217144 h 234696"/>
                <a:gd name="connsiteX41" fmla="*/ 79825 w 234696"/>
                <a:gd name="connsiteY41" fmla="*/ 231032 h 234696"/>
                <a:gd name="connsiteX42" fmla="*/ 91715 w 234696"/>
                <a:gd name="connsiteY42" fmla="*/ 227083 h 234696"/>
                <a:gd name="connsiteX43" fmla="*/ 97001 w 234696"/>
                <a:gd name="connsiteY43" fmla="*/ 216581 h 234696"/>
                <a:gd name="connsiteX44" fmla="*/ 126929 w 234696"/>
                <a:gd name="connsiteY44" fmla="*/ 218600 h 234696"/>
                <a:gd name="connsiteX45" fmla="*/ 130827 w 234696"/>
                <a:gd name="connsiteY45" fmla="*/ 229708 h 234696"/>
                <a:gd name="connsiteX46" fmla="*/ 142073 w 234696"/>
                <a:gd name="connsiteY46" fmla="*/ 235185 h 234696"/>
                <a:gd name="connsiteX47" fmla="*/ 171724 w 234696"/>
                <a:gd name="connsiteY47" fmla="*/ 225266 h 234696"/>
                <a:gd name="connsiteX48" fmla="*/ 177314 w 234696"/>
                <a:gd name="connsiteY48" fmla="*/ 214150 h 234696"/>
                <a:gd name="connsiteX49" fmla="*/ 177265 w 234696"/>
                <a:gd name="connsiteY49" fmla="*/ 214006 h 234696"/>
                <a:gd name="connsiteX50" fmla="*/ 173416 w 234696"/>
                <a:gd name="connsiteY50" fmla="*/ 203048 h 234696"/>
                <a:gd name="connsiteX51" fmla="*/ 197157 w 234696"/>
                <a:gd name="connsiteY51" fmla="*/ 182066 h 234696"/>
                <a:gd name="connsiteX52" fmla="*/ 206602 w 234696"/>
                <a:gd name="connsiteY52" fmla="*/ 187534 h 234696"/>
                <a:gd name="connsiteX53" fmla="*/ 218780 w 234696"/>
                <a:gd name="connsiteY53" fmla="*/ 184310 h 234696"/>
                <a:gd name="connsiteX54" fmla="*/ 219038 w 234696"/>
                <a:gd name="connsiteY54" fmla="*/ 183834 h 234696"/>
                <a:gd name="connsiteX55" fmla="*/ 232653 w 234696"/>
                <a:gd name="connsiteY55" fmla="*/ 156488 h 234696"/>
                <a:gd name="connsiteX56" fmla="*/ 228669 w 234696"/>
                <a:gd name="connsiteY56" fmla="*/ 144680 h 234696"/>
                <a:gd name="connsiteX57" fmla="*/ 228668 w 234696"/>
                <a:gd name="connsiteY57" fmla="*/ 144679 h 234696"/>
                <a:gd name="connsiteX58" fmla="*/ 129603 w 234696"/>
                <a:gd name="connsiteY58" fmla="*/ 164945 h 234696"/>
                <a:gd name="connsiteX59" fmla="*/ 71185 w 234696"/>
                <a:gd name="connsiteY59" fmla="*/ 128626 h 234696"/>
                <a:gd name="connsiteX60" fmla="*/ 107332 w 234696"/>
                <a:gd name="connsiteY60" fmla="*/ 70751 h 234696"/>
                <a:gd name="connsiteX61" fmla="*/ 107646 w 234696"/>
                <a:gd name="connsiteY61" fmla="*/ 70680 h 234696"/>
                <a:gd name="connsiteX62" fmla="*/ 166063 w 234696"/>
                <a:gd name="connsiteY62" fmla="*/ 106999 h 234696"/>
                <a:gd name="connsiteX63" fmla="*/ 129917 w 234696"/>
                <a:gd name="connsiteY63" fmla="*/ 164874 h 234696"/>
                <a:gd name="connsiteX64" fmla="*/ 129603 w 234696"/>
                <a:gd name="connsiteY64" fmla="*/ 164945 h 23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34696" h="234696">
                  <a:moveTo>
                    <a:pt x="228668" y="144679"/>
                  </a:moveTo>
                  <a:lnTo>
                    <a:pt x="217872" y="139281"/>
                  </a:lnTo>
                  <a:cubicBezTo>
                    <a:pt x="219952" y="129653"/>
                    <a:pt x="220590" y="119769"/>
                    <a:pt x="219767" y="109953"/>
                  </a:cubicBezTo>
                  <a:lnTo>
                    <a:pt x="231298" y="105888"/>
                  </a:lnTo>
                  <a:cubicBezTo>
                    <a:pt x="235859" y="104297"/>
                    <a:pt x="238284" y="99325"/>
                    <a:pt x="236730" y="94751"/>
                  </a:cubicBezTo>
                  <a:lnTo>
                    <a:pt x="226686" y="65282"/>
                  </a:lnTo>
                  <a:cubicBezTo>
                    <a:pt x="225080" y="60624"/>
                    <a:pt x="220003" y="58149"/>
                    <a:pt x="215345" y="59755"/>
                  </a:cubicBezTo>
                  <a:cubicBezTo>
                    <a:pt x="215324" y="59762"/>
                    <a:pt x="215303" y="59769"/>
                    <a:pt x="215281" y="59777"/>
                  </a:cubicBezTo>
                  <a:lnTo>
                    <a:pt x="204016" y="63743"/>
                  </a:lnTo>
                  <a:cubicBezTo>
                    <a:pt x="198397" y="55033"/>
                    <a:pt x="191468" y="47241"/>
                    <a:pt x="183473" y="40644"/>
                  </a:cubicBezTo>
                  <a:lnTo>
                    <a:pt x="189027" y="30399"/>
                  </a:lnTo>
                  <a:cubicBezTo>
                    <a:pt x="191337" y="26117"/>
                    <a:pt x="189739" y="20772"/>
                    <a:pt x="185456" y="18461"/>
                  </a:cubicBezTo>
                  <a:cubicBezTo>
                    <a:pt x="185350" y="18404"/>
                    <a:pt x="185243" y="18349"/>
                    <a:pt x="185134" y="18296"/>
                  </a:cubicBezTo>
                  <a:lnTo>
                    <a:pt x="157251" y="4565"/>
                  </a:lnTo>
                  <a:cubicBezTo>
                    <a:pt x="152898" y="2411"/>
                    <a:pt x="147622" y="4142"/>
                    <a:pt x="145391" y="8456"/>
                  </a:cubicBezTo>
                  <a:lnTo>
                    <a:pt x="139740" y="19480"/>
                  </a:lnTo>
                  <a:cubicBezTo>
                    <a:pt x="130041" y="17395"/>
                    <a:pt x="120088" y="16741"/>
                    <a:pt x="110199" y="17539"/>
                  </a:cubicBezTo>
                  <a:lnTo>
                    <a:pt x="110187" y="17543"/>
                  </a:lnTo>
                  <a:lnTo>
                    <a:pt x="106258" y="6017"/>
                  </a:lnTo>
                  <a:cubicBezTo>
                    <a:pt x="104663" y="1385"/>
                    <a:pt x="99631" y="-1093"/>
                    <a:pt x="94987" y="466"/>
                  </a:cubicBezTo>
                  <a:lnTo>
                    <a:pt x="65331" y="10385"/>
                  </a:lnTo>
                  <a:cubicBezTo>
                    <a:pt x="60718" y="11911"/>
                    <a:pt x="58215" y="16888"/>
                    <a:pt x="59741" y="21501"/>
                  </a:cubicBezTo>
                  <a:cubicBezTo>
                    <a:pt x="59749" y="21524"/>
                    <a:pt x="59756" y="21546"/>
                    <a:pt x="59764" y="21568"/>
                  </a:cubicBezTo>
                  <a:lnTo>
                    <a:pt x="63690" y="33093"/>
                  </a:lnTo>
                  <a:cubicBezTo>
                    <a:pt x="55336" y="38394"/>
                    <a:pt x="47812" y="44900"/>
                    <a:pt x="41360" y="52401"/>
                  </a:cubicBezTo>
                  <a:lnTo>
                    <a:pt x="30224" y="47099"/>
                  </a:lnTo>
                  <a:cubicBezTo>
                    <a:pt x="25849" y="45005"/>
                    <a:pt x="20602" y="46799"/>
                    <a:pt x="18423" y="51134"/>
                  </a:cubicBezTo>
                  <a:lnTo>
                    <a:pt x="4653" y="78792"/>
                  </a:lnTo>
                  <a:cubicBezTo>
                    <a:pt x="2493" y="83155"/>
                    <a:pt x="4278" y="88443"/>
                    <a:pt x="8641" y="90604"/>
                  </a:cubicBezTo>
                  <a:cubicBezTo>
                    <a:pt x="8754" y="90660"/>
                    <a:pt x="8868" y="90713"/>
                    <a:pt x="8983" y="90764"/>
                  </a:cubicBezTo>
                  <a:lnTo>
                    <a:pt x="19541" y="95490"/>
                  </a:lnTo>
                  <a:cubicBezTo>
                    <a:pt x="17220" y="105548"/>
                    <a:pt x="16478" y="115905"/>
                    <a:pt x="17342" y="126191"/>
                  </a:cubicBezTo>
                  <a:lnTo>
                    <a:pt x="6097" y="129865"/>
                  </a:lnTo>
                  <a:cubicBezTo>
                    <a:pt x="1473" y="131358"/>
                    <a:pt x="-1065" y="136317"/>
                    <a:pt x="428" y="140941"/>
                  </a:cubicBezTo>
                  <a:cubicBezTo>
                    <a:pt x="442" y="140984"/>
                    <a:pt x="456" y="141026"/>
                    <a:pt x="470" y="141068"/>
                  </a:cubicBezTo>
                  <a:lnTo>
                    <a:pt x="10513" y="170534"/>
                  </a:lnTo>
                  <a:cubicBezTo>
                    <a:pt x="12101" y="175143"/>
                    <a:pt x="17096" y="177623"/>
                    <a:pt x="21728" y="176103"/>
                  </a:cubicBezTo>
                  <a:lnTo>
                    <a:pt x="33087" y="172389"/>
                  </a:lnTo>
                  <a:cubicBezTo>
                    <a:pt x="38485" y="180760"/>
                    <a:pt x="45096" y="188284"/>
                    <a:pt x="52702" y="194716"/>
                  </a:cubicBezTo>
                  <a:lnTo>
                    <a:pt x="47542" y="205408"/>
                  </a:lnTo>
                  <a:cubicBezTo>
                    <a:pt x="45445" y="209777"/>
                    <a:pt x="47267" y="215019"/>
                    <a:pt x="51623" y="217144"/>
                  </a:cubicBezTo>
                  <a:lnTo>
                    <a:pt x="79825" y="231032"/>
                  </a:lnTo>
                  <a:cubicBezTo>
                    <a:pt x="84201" y="233197"/>
                    <a:pt x="89504" y="231436"/>
                    <a:pt x="91715" y="227083"/>
                  </a:cubicBezTo>
                  <a:lnTo>
                    <a:pt x="97001" y="216581"/>
                  </a:lnTo>
                  <a:cubicBezTo>
                    <a:pt x="106823" y="218730"/>
                    <a:pt x="116908" y="219410"/>
                    <a:pt x="126929" y="218600"/>
                  </a:cubicBezTo>
                  <a:lnTo>
                    <a:pt x="130827" y="229708"/>
                  </a:lnTo>
                  <a:cubicBezTo>
                    <a:pt x="132454" y="234296"/>
                    <a:pt x="137458" y="236733"/>
                    <a:pt x="142073" y="235185"/>
                  </a:cubicBezTo>
                  <a:lnTo>
                    <a:pt x="171724" y="225266"/>
                  </a:lnTo>
                  <a:cubicBezTo>
                    <a:pt x="176337" y="223741"/>
                    <a:pt x="178840" y="218764"/>
                    <a:pt x="177314" y="214150"/>
                  </a:cubicBezTo>
                  <a:cubicBezTo>
                    <a:pt x="177298" y="214102"/>
                    <a:pt x="177282" y="214054"/>
                    <a:pt x="177265" y="214006"/>
                  </a:cubicBezTo>
                  <a:lnTo>
                    <a:pt x="173416" y="203048"/>
                  </a:lnTo>
                  <a:cubicBezTo>
                    <a:pt x="182390" y="197354"/>
                    <a:pt x="190403" y="190272"/>
                    <a:pt x="197157" y="182066"/>
                  </a:cubicBezTo>
                  <a:lnTo>
                    <a:pt x="206602" y="187534"/>
                  </a:lnTo>
                  <a:cubicBezTo>
                    <a:pt x="210855" y="190007"/>
                    <a:pt x="216308" y="188563"/>
                    <a:pt x="218780" y="184310"/>
                  </a:cubicBezTo>
                  <a:cubicBezTo>
                    <a:pt x="218871" y="184154"/>
                    <a:pt x="218957" y="183995"/>
                    <a:pt x="219038" y="183834"/>
                  </a:cubicBezTo>
                  <a:lnTo>
                    <a:pt x="232653" y="156488"/>
                  </a:lnTo>
                  <a:cubicBezTo>
                    <a:pt x="234814" y="152127"/>
                    <a:pt x="233030" y="146840"/>
                    <a:pt x="228669" y="144680"/>
                  </a:cubicBezTo>
                  <a:cubicBezTo>
                    <a:pt x="228669" y="144680"/>
                    <a:pt x="228669" y="144679"/>
                    <a:pt x="228668" y="144679"/>
                  </a:cubicBezTo>
                  <a:close/>
                  <a:moveTo>
                    <a:pt x="129603" y="164945"/>
                  </a:moveTo>
                  <a:cubicBezTo>
                    <a:pt x="103458" y="170952"/>
                    <a:pt x="77366" y="154730"/>
                    <a:pt x="71185" y="128626"/>
                  </a:cubicBezTo>
                  <a:cubicBezTo>
                    <a:pt x="65185" y="102663"/>
                    <a:pt x="81368" y="76751"/>
                    <a:pt x="107332" y="70751"/>
                  </a:cubicBezTo>
                  <a:cubicBezTo>
                    <a:pt x="107436" y="70727"/>
                    <a:pt x="107541" y="70703"/>
                    <a:pt x="107646" y="70680"/>
                  </a:cubicBezTo>
                  <a:cubicBezTo>
                    <a:pt x="133791" y="64673"/>
                    <a:pt x="159882" y="80895"/>
                    <a:pt x="166063" y="106999"/>
                  </a:cubicBezTo>
                  <a:cubicBezTo>
                    <a:pt x="172063" y="132962"/>
                    <a:pt x="155880" y="158874"/>
                    <a:pt x="129917" y="164874"/>
                  </a:cubicBezTo>
                  <a:cubicBezTo>
                    <a:pt x="129812" y="164898"/>
                    <a:pt x="129708" y="164922"/>
                    <a:pt x="129603" y="164945"/>
                  </a:cubicBezTo>
                  <a:close/>
                </a:path>
              </a:pathLst>
            </a:custGeom>
            <a:noFill/>
            <a:ln w="12700" cap="flat">
              <a:solidFill>
                <a:schemeClr val="bg1">
                  <a:lumMod val="75000"/>
                </a:schemeClr>
              </a:solidFill>
              <a:prstDash val="solid"/>
              <a:round/>
            </a:ln>
          </p:spPr>
          <p:txBody>
            <a:bodyPr rtlCol="0" anchor="ctr"/>
            <a:lstStyle/>
            <a:p>
              <a:endParaRPr lang="en-US" sz="2800"/>
            </a:p>
          </p:txBody>
        </p:sp>
      </p:grpSp>
      <p:pic>
        <p:nvPicPr>
          <p:cNvPr id="37" name="Graphic 36">
            <a:extLst>
              <a:ext uri="{FF2B5EF4-FFF2-40B4-BE49-F238E27FC236}">
                <a16:creationId xmlns:a16="http://schemas.microsoft.com/office/drawing/2014/main" xmlns="" id="{AB0AD950-B96F-A64A-8025-BBC38FD620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11449419" y="138177"/>
            <a:ext cx="600657" cy="602052"/>
          </a:xfrm>
          <a:prstGeom prst="rect">
            <a:avLst/>
          </a:prstGeom>
        </p:spPr>
      </p:pic>
      <p:sp>
        <p:nvSpPr>
          <p:cNvPr id="38" name="Title 2">
            <a:extLst>
              <a:ext uri="{FF2B5EF4-FFF2-40B4-BE49-F238E27FC236}">
                <a16:creationId xmlns:a16="http://schemas.microsoft.com/office/drawing/2014/main" xmlns="" id="{CBB8942C-CFFA-47B1-857F-0B2AB6B5A871}"/>
              </a:ext>
            </a:extLst>
          </p:cNvPr>
          <p:cNvSpPr>
            <a:spLocks noGrp="1"/>
          </p:cNvSpPr>
          <p:nvPr>
            <p:ph type="title"/>
          </p:nvPr>
        </p:nvSpPr>
        <p:spPr>
          <a:xfrm>
            <a:off x="504001" y="504000"/>
            <a:ext cx="11186476" cy="369332"/>
          </a:xfrm>
        </p:spPr>
        <p:txBody>
          <a:bodyPr/>
          <a:lstStyle/>
          <a:p>
            <a:r>
              <a:rPr lang="en-US"/>
              <a:t>STEP 3 | </a:t>
            </a:r>
            <a:r>
              <a:rPr lang="en-US">
                <a:solidFill>
                  <a:schemeClr val="accent1"/>
                </a:solidFill>
              </a:rPr>
              <a:t>Audience Insights &amp; Stakeholders </a:t>
            </a:r>
            <a:endParaRPr lang="en-US"/>
          </a:p>
        </p:txBody>
      </p:sp>
      <p:pic>
        <p:nvPicPr>
          <p:cNvPr id="40" name="Picture 39">
            <a:extLst>
              <a:ext uri="{FF2B5EF4-FFF2-40B4-BE49-F238E27FC236}">
                <a16:creationId xmlns:a16="http://schemas.microsoft.com/office/drawing/2014/main" xmlns="" id="{B8029CE6-3998-45F6-96D0-B665BFAB656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Tree>
    <p:extLst>
      <p:ext uri="{BB962C8B-B14F-4D97-AF65-F5344CB8AC3E}">
        <p14:creationId xmlns:p14="http://schemas.microsoft.com/office/powerpoint/2010/main" val="272228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E7F86D58-A840-4457-BDD3-350039F73320}"/>
              </a:ext>
            </a:extLst>
          </p:cNvPr>
          <p:cNvPicPr>
            <a:picLocks noChangeAspect="1"/>
          </p:cNvPicPr>
          <p:nvPr/>
        </p:nvPicPr>
        <p:blipFill rotWithShape="1">
          <a:blip r:embed="rId2">
            <a:alphaModFix amt="20000"/>
          </a:blip>
          <a:srcRect l="13110" r="13111"/>
          <a:stretch/>
        </p:blipFill>
        <p:spPr>
          <a:xfrm>
            <a:off x="0" y="-41346"/>
            <a:ext cx="12195175" cy="6887258"/>
          </a:xfrm>
          <a:prstGeom prst="rect">
            <a:avLst/>
          </a:prstGeom>
        </p:spPr>
      </p:pic>
      <p:sp>
        <p:nvSpPr>
          <p:cNvPr id="3" name="Title 1">
            <a:extLst>
              <a:ext uri="{FF2B5EF4-FFF2-40B4-BE49-F238E27FC236}">
                <a16:creationId xmlns:a16="http://schemas.microsoft.com/office/drawing/2014/main" xmlns="" id="{B426A2B7-7F05-7D46-A95A-30F92411CC86}"/>
              </a:ext>
            </a:extLst>
          </p:cNvPr>
          <p:cNvSpPr>
            <a:spLocks noGrp="1"/>
          </p:cNvSpPr>
          <p:nvPr>
            <p:ph type="title"/>
          </p:nvPr>
        </p:nvSpPr>
        <p:spPr>
          <a:xfrm>
            <a:off x="488419" y="420150"/>
            <a:ext cx="11218335" cy="425760"/>
          </a:xfrm>
        </p:spPr>
        <p:txBody>
          <a:bodyPr/>
          <a:lstStyle/>
          <a:p>
            <a:r>
              <a:rPr lang="en-US"/>
              <a:t>STEP 3 | </a:t>
            </a:r>
            <a:r>
              <a:rPr lang="en-US">
                <a:solidFill>
                  <a:schemeClr val="accent1"/>
                </a:solidFill>
              </a:rPr>
              <a:t>Audience Insights &amp; Stakeholders by Type</a:t>
            </a:r>
          </a:p>
        </p:txBody>
      </p:sp>
      <p:sp>
        <p:nvSpPr>
          <p:cNvPr id="5" name="Rectangle 4">
            <a:extLst>
              <a:ext uri="{FF2B5EF4-FFF2-40B4-BE49-F238E27FC236}">
                <a16:creationId xmlns:a16="http://schemas.microsoft.com/office/drawing/2014/main" xmlns="" id="{9ADD40EA-E73C-634A-8518-6EC4AB845345}"/>
              </a:ext>
            </a:extLst>
          </p:cNvPr>
          <p:cNvSpPr/>
          <p:nvPr/>
        </p:nvSpPr>
        <p:spPr>
          <a:xfrm>
            <a:off x="407828" y="2311626"/>
            <a:ext cx="1878703" cy="646536"/>
          </a:xfrm>
          <a:prstGeom prst="rect">
            <a:avLst/>
          </a:prstGeom>
          <a:solidFill>
            <a:schemeClr val="bg1"/>
          </a:solid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733" b="1">
                <a:solidFill>
                  <a:schemeClr val="accent1"/>
                </a:solidFill>
              </a:rPr>
              <a:t>Audience Insights</a:t>
            </a:r>
          </a:p>
        </p:txBody>
      </p:sp>
      <p:pic>
        <p:nvPicPr>
          <p:cNvPr id="6" name="Picture 5">
            <a:extLst>
              <a:ext uri="{FF2B5EF4-FFF2-40B4-BE49-F238E27FC236}">
                <a16:creationId xmlns:a16="http://schemas.microsoft.com/office/drawing/2014/main" xmlns="" id="{619EB14C-628D-DC42-B592-084FE43157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703" y="1477824"/>
            <a:ext cx="773337" cy="609600"/>
          </a:xfrm>
          <a:prstGeom prst="rect">
            <a:avLst/>
          </a:prstGeom>
        </p:spPr>
      </p:pic>
      <p:sp>
        <p:nvSpPr>
          <p:cNvPr id="7" name="TextBox 6">
            <a:extLst>
              <a:ext uri="{FF2B5EF4-FFF2-40B4-BE49-F238E27FC236}">
                <a16:creationId xmlns:a16="http://schemas.microsoft.com/office/drawing/2014/main" xmlns="" id="{E4311A26-68D9-5E4C-AF2A-DCC2CA19B547}"/>
              </a:ext>
            </a:extLst>
          </p:cNvPr>
          <p:cNvSpPr txBox="1"/>
          <p:nvPr/>
        </p:nvSpPr>
        <p:spPr>
          <a:xfrm>
            <a:off x="398112" y="3529904"/>
            <a:ext cx="1878703" cy="830997"/>
          </a:xfrm>
          <a:prstGeom prst="rect">
            <a:avLst/>
          </a:prstGeom>
          <a:noFill/>
        </p:spPr>
        <p:txBody>
          <a:bodyPr wrap="square" rtlCol="0">
            <a:spAutoFit/>
          </a:bodyPr>
          <a:lstStyle/>
          <a:p>
            <a:pPr algn="ctr"/>
            <a:r>
              <a:rPr lang="en-US" sz="1600" b="1"/>
              <a:t>Who </a:t>
            </a:r>
            <a:r>
              <a:rPr lang="en-US" sz="1600"/>
              <a:t>are we selling to in the account?</a:t>
            </a:r>
          </a:p>
        </p:txBody>
      </p:sp>
      <p:graphicFrame>
        <p:nvGraphicFramePr>
          <p:cNvPr id="8" name="Table 7">
            <a:extLst>
              <a:ext uri="{FF2B5EF4-FFF2-40B4-BE49-F238E27FC236}">
                <a16:creationId xmlns:a16="http://schemas.microsoft.com/office/drawing/2014/main" xmlns="" id="{7341015F-2B99-DF4C-9293-BDF2DFDB5DA8}"/>
              </a:ext>
            </a:extLst>
          </p:cNvPr>
          <p:cNvGraphicFramePr>
            <a:graphicFrameLocks noGrp="1"/>
          </p:cNvGraphicFramePr>
          <p:nvPr>
            <p:extLst>
              <p:ext uri="{D42A27DB-BD31-4B8C-83A1-F6EECF244321}">
                <p14:modId xmlns:p14="http://schemas.microsoft.com/office/powerpoint/2010/main" val="1748361616"/>
              </p:ext>
            </p:extLst>
          </p:nvPr>
        </p:nvGraphicFramePr>
        <p:xfrm>
          <a:off x="2570462" y="1186953"/>
          <a:ext cx="9263269" cy="5099923"/>
        </p:xfrm>
        <a:graphic>
          <a:graphicData uri="http://schemas.openxmlformats.org/drawingml/2006/table">
            <a:tbl>
              <a:tblPr firstRow="1" bandRow="1">
                <a:tableStyleId>{5C22544A-7EE6-4342-B048-85BDC9FD1C3A}</a:tableStyleId>
              </a:tblPr>
              <a:tblGrid>
                <a:gridCol w="1634953">
                  <a:extLst>
                    <a:ext uri="{9D8B030D-6E8A-4147-A177-3AD203B41FA5}">
                      <a16:colId xmlns:a16="http://schemas.microsoft.com/office/drawing/2014/main" xmlns="" val="1856551869"/>
                    </a:ext>
                  </a:extLst>
                </a:gridCol>
                <a:gridCol w="2584719">
                  <a:extLst>
                    <a:ext uri="{9D8B030D-6E8A-4147-A177-3AD203B41FA5}">
                      <a16:colId xmlns:a16="http://schemas.microsoft.com/office/drawing/2014/main" xmlns="" val="1278650402"/>
                    </a:ext>
                  </a:extLst>
                </a:gridCol>
                <a:gridCol w="2493657">
                  <a:extLst>
                    <a:ext uri="{9D8B030D-6E8A-4147-A177-3AD203B41FA5}">
                      <a16:colId xmlns:a16="http://schemas.microsoft.com/office/drawing/2014/main" xmlns="" val="1361815656"/>
                    </a:ext>
                  </a:extLst>
                </a:gridCol>
                <a:gridCol w="2549940">
                  <a:extLst>
                    <a:ext uri="{9D8B030D-6E8A-4147-A177-3AD203B41FA5}">
                      <a16:colId xmlns:a16="http://schemas.microsoft.com/office/drawing/2014/main" xmlns="" val="3509012735"/>
                    </a:ext>
                  </a:extLst>
                </a:gridCol>
              </a:tblGrid>
              <a:tr h="406400">
                <a:tc>
                  <a:txBody>
                    <a:bodyPr/>
                    <a:lstStyle/>
                    <a:p>
                      <a:pPr algn="ctr"/>
                      <a:r>
                        <a:rPr lang="en-US" sz="1200" b="1">
                          <a:solidFill>
                            <a:schemeClr val="bg1"/>
                          </a:solidFill>
                        </a:rPr>
                        <a:t>Account Cluster or Account name.</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91440" marR="0" lvl="0" indent="-91440" algn="ctr" defTabSz="457200" rtl="0" eaLnBrk="1" fontAlgn="auto" latinLnBrk="0" hangingPunct="1">
                        <a:lnSpc>
                          <a:spcPct val="100000"/>
                        </a:lnSpc>
                        <a:spcBef>
                          <a:spcPts val="0"/>
                        </a:spcBef>
                        <a:spcAft>
                          <a:spcPts val="0"/>
                        </a:spcAft>
                        <a:buClrTx/>
                        <a:buSzTx/>
                        <a:buFontTx/>
                        <a:buNone/>
                        <a:tabLst/>
                        <a:defRPr/>
                      </a:pPr>
                      <a:r>
                        <a:rPr lang="en-US" sz="1300" b="1" i="1">
                          <a:solidFill>
                            <a:schemeClr val="bg1"/>
                          </a:solidFill>
                        </a:rPr>
                        <a:t>Innovation Cluster</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91440" marR="0" lvl="0" indent="-91440" algn="ctr" defTabSz="457200" rtl="0" eaLnBrk="1" fontAlgn="auto" latinLnBrk="0" hangingPunct="1">
                        <a:lnSpc>
                          <a:spcPct val="100000"/>
                        </a:lnSpc>
                        <a:spcBef>
                          <a:spcPts val="0"/>
                        </a:spcBef>
                        <a:spcAft>
                          <a:spcPts val="0"/>
                        </a:spcAft>
                        <a:buClrTx/>
                        <a:buSzTx/>
                        <a:buFontTx/>
                        <a:buNone/>
                        <a:tabLst/>
                        <a:defRPr/>
                      </a:pPr>
                      <a:r>
                        <a:rPr lang="en-US" sz="1300" b="1" i="1">
                          <a:solidFill>
                            <a:schemeClr val="bg1"/>
                          </a:solidFill>
                        </a:rPr>
                        <a:t>ACME Corp Prospects</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b="1" i="1">
                          <a:solidFill>
                            <a:schemeClr val="bg1"/>
                          </a:solidFill>
                        </a:rPr>
                        <a:t>SAMPLE Corp Client</a:t>
                      </a: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xmlns="" val="544011819"/>
                  </a:ext>
                </a:extLst>
              </a:tr>
              <a:tr h="911387">
                <a:tc>
                  <a:txBody>
                    <a:bodyPr/>
                    <a:lstStyle/>
                    <a:p>
                      <a:endParaRPr lang="en-US" sz="1300" b="1">
                        <a:solidFill>
                          <a:schemeClr val="bg1"/>
                        </a:solidFill>
                      </a:endParaRPr>
                    </a:p>
                  </a:txBody>
                  <a:tcPr marL="121920" marR="121920" marT="60960" marB="6096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i="1">
                          <a:solidFill>
                            <a:schemeClr val="bg1"/>
                          </a:solidFill>
                        </a:rPr>
                        <a:t>SAP Concur T&amp;E</a:t>
                      </a:r>
                    </a:p>
                  </a:txBody>
                  <a:tcPr marL="121920" marR="121920" marT="60960" marB="609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D3"/>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i="1">
                          <a:solidFill>
                            <a:schemeClr val="bg1"/>
                          </a:solidFill>
                        </a:rPr>
                        <a:t>SAP Concur T&amp;E </a:t>
                      </a:r>
                    </a:p>
                  </a:txBody>
                  <a:tcPr marL="121920" marR="121920" marT="60960" marB="609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D3"/>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i="1">
                          <a:solidFill>
                            <a:schemeClr val="bg1"/>
                          </a:solidFill>
                        </a:rPr>
                        <a:t>SAP Concur Locate</a:t>
                      </a:r>
                    </a:p>
                  </a:txBody>
                  <a:tcPr marL="121920" marR="121920" marT="60960" marB="6096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8FD3"/>
                    </a:solidFill>
                  </a:tcPr>
                </a:tc>
                <a:extLst>
                  <a:ext uri="{0D108BD9-81ED-4DB2-BD59-A6C34878D82A}">
                    <a16:rowId xmlns:a16="http://schemas.microsoft.com/office/drawing/2014/main" xmlns="" val="2043480994"/>
                  </a:ext>
                </a:extLst>
              </a:tr>
              <a:tr h="784871">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i="0">
                          <a:solidFill>
                            <a:schemeClr val="tx1"/>
                          </a:solidFill>
                        </a:rPr>
                        <a:t>Champion</a:t>
                      </a:r>
                    </a:p>
                  </a:txBody>
                  <a:tcPr marL="121920" marR="121920" marT="60960" marB="60960" anchor="b">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9388" marR="0" lvl="0" indent="-1793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Finance Director </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tc>
                  <a:txBody>
                    <a:bodyPr/>
                    <a:lstStyle/>
                    <a:p>
                      <a:pPr marL="179388" marR="0" lvl="0" indent="-1793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Bob Peterson, Finance Director</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Jack Black, HR director</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extLst>
                  <a:ext uri="{0D108BD9-81ED-4DB2-BD59-A6C34878D82A}">
                    <a16:rowId xmlns:a16="http://schemas.microsoft.com/office/drawing/2014/main" xmlns="" val="237525174"/>
                  </a:ext>
                </a:extLst>
              </a:tr>
              <a:tr h="971995">
                <a:tc>
                  <a:txBody>
                    <a:bodyPr/>
                    <a:lstStyle/>
                    <a:p>
                      <a:pPr algn="ctr"/>
                      <a:r>
                        <a:rPr lang="en-US" sz="1300" b="0" i="0">
                          <a:solidFill>
                            <a:schemeClr val="tx1"/>
                          </a:solidFill>
                        </a:rPr>
                        <a:t>Influencer(s)</a:t>
                      </a:r>
                    </a:p>
                  </a:txBody>
                  <a:tcPr marL="121920" marR="121920" marT="60960" marB="60960" anchor="b">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US" sz="1100" i="0">
                          <a:solidFill>
                            <a:schemeClr val="bg1"/>
                          </a:solidFill>
                        </a:rPr>
                        <a:t>Manager of Finance</a:t>
                      </a:r>
                    </a:p>
                    <a:p>
                      <a:pPr marL="171450" indent="-171450">
                        <a:buFont typeface="Arial" panose="020B0604020202020204" pitchFamily="34" charset="0"/>
                        <a:buChar char="•"/>
                      </a:pPr>
                      <a:r>
                        <a:rPr lang="en-US" sz="1100" i="0">
                          <a:solidFill>
                            <a:schemeClr val="bg1"/>
                          </a:solidFill>
                        </a:rPr>
                        <a:t>AP Manager</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tc>
                  <a:txBody>
                    <a:bodyPr/>
                    <a:lstStyle/>
                    <a:p>
                      <a:pPr marL="171450" indent="-171450">
                        <a:buFont typeface="Arial" panose="020B0604020202020204" pitchFamily="34" charset="0"/>
                        <a:buChar char="•"/>
                      </a:pPr>
                      <a:r>
                        <a:rPr lang="en-US" sz="1100" i="0">
                          <a:solidFill>
                            <a:schemeClr val="bg1"/>
                          </a:solidFill>
                        </a:rPr>
                        <a:t>Alex </a:t>
                      </a:r>
                      <a:r>
                        <a:rPr lang="en-US" sz="1100" i="0" err="1">
                          <a:solidFill>
                            <a:schemeClr val="bg1"/>
                          </a:solidFill>
                        </a:rPr>
                        <a:t>Trebek</a:t>
                      </a:r>
                      <a:r>
                        <a:rPr lang="en-US" sz="1100" i="0">
                          <a:solidFill>
                            <a:schemeClr val="bg1"/>
                          </a:solidFill>
                        </a:rPr>
                        <a:t>, Manager of Finance</a:t>
                      </a:r>
                    </a:p>
                    <a:p>
                      <a:pPr marL="171450" indent="-171450">
                        <a:buFont typeface="Arial" panose="020B0604020202020204" pitchFamily="34" charset="0"/>
                        <a:buChar char="•"/>
                      </a:pPr>
                      <a:r>
                        <a:rPr lang="en-US" sz="1100" i="0">
                          <a:solidFill>
                            <a:schemeClr val="bg1"/>
                          </a:solidFill>
                        </a:rPr>
                        <a:t>Vanna White, AP Manager</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tc>
                  <a:txBody>
                    <a:bodyPr/>
                    <a:lstStyle/>
                    <a:p>
                      <a:pPr marL="171450" indent="-171450">
                        <a:buFont typeface="Arial" panose="020B0604020202020204" pitchFamily="34" charset="0"/>
                        <a:buChar char="•"/>
                      </a:pPr>
                      <a:r>
                        <a:rPr lang="en-US" sz="1100" i="0">
                          <a:solidFill>
                            <a:schemeClr val="bg1"/>
                          </a:solidFill>
                        </a:rPr>
                        <a:t>Birdie Song, Manager of Finance</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extLst>
                  <a:ext uri="{0D108BD9-81ED-4DB2-BD59-A6C34878D82A}">
                    <a16:rowId xmlns:a16="http://schemas.microsoft.com/office/drawing/2014/main" xmlns="" val="3111300497"/>
                  </a:ext>
                </a:extLst>
              </a:tr>
              <a:tr h="971995">
                <a:tc>
                  <a:txBody>
                    <a:bodyPr/>
                    <a:lstStyle/>
                    <a:p>
                      <a:pPr algn="ctr"/>
                      <a:r>
                        <a:rPr lang="en-US" sz="1300" b="0" i="0" err="1">
                          <a:solidFill>
                            <a:schemeClr val="tx1"/>
                          </a:solidFill>
                        </a:rPr>
                        <a:t>Ratifier</a:t>
                      </a:r>
                      <a:endParaRPr lang="en-US" sz="1300" b="0" i="0">
                        <a:solidFill>
                          <a:schemeClr val="tx1"/>
                        </a:solidFill>
                      </a:endParaRPr>
                    </a:p>
                  </a:txBody>
                  <a:tcPr marL="121920" marR="121920" marT="60960" marB="60960" anchor="b">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9388" marR="0" lvl="0" indent="-1793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VP of Finance</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Pat </a:t>
                      </a:r>
                      <a:r>
                        <a:rPr lang="en-US" sz="1100" i="0" err="1">
                          <a:solidFill>
                            <a:schemeClr val="bg1"/>
                          </a:solidFill>
                        </a:rPr>
                        <a:t>Sajack</a:t>
                      </a:r>
                      <a:r>
                        <a:rPr lang="en-US" sz="1100" i="0">
                          <a:solidFill>
                            <a:schemeClr val="bg1"/>
                          </a:solidFill>
                        </a:rPr>
                        <a:t>, VP of Finance</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Andrew Goblet, CHRO</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Bob Plate, CFO</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extLst>
                  <a:ext uri="{0D108BD9-81ED-4DB2-BD59-A6C34878D82A}">
                    <a16:rowId xmlns:a16="http://schemas.microsoft.com/office/drawing/2014/main" xmlns="" val="3654940552"/>
                  </a:ext>
                </a:extLst>
              </a:tr>
              <a:tr h="971995">
                <a:tc>
                  <a:txBody>
                    <a:bodyPr/>
                    <a:lstStyle/>
                    <a:p>
                      <a:pPr algn="ctr"/>
                      <a:r>
                        <a:rPr lang="en-US" sz="1300" b="0" i="0">
                          <a:solidFill>
                            <a:schemeClr val="tx1"/>
                          </a:solidFill>
                        </a:rPr>
                        <a:t>Executive</a:t>
                      </a:r>
                    </a:p>
                  </a:txBody>
                  <a:tcPr marL="121920" marR="121920" marT="60960" marB="60960" anchor="b">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9388" marR="0" lvl="0" indent="-179388"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CFO &amp; CEO </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Denise Kamstra, CEO</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tc>
                  <a: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i="0">
                          <a:solidFill>
                            <a:schemeClr val="bg1"/>
                          </a:solidFill>
                        </a:rPr>
                        <a:t>Louise Maker, CEO</a:t>
                      </a:r>
                    </a:p>
                  </a:txBody>
                  <a:tcPr marL="121920" marR="121920" marT="60960" marB="609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extLst>
                  <a:ext uri="{0D108BD9-81ED-4DB2-BD59-A6C34878D82A}">
                    <a16:rowId xmlns:a16="http://schemas.microsoft.com/office/drawing/2014/main" xmlns="" val="2976544713"/>
                  </a:ext>
                </a:extLst>
              </a:tr>
            </a:tbl>
          </a:graphicData>
        </a:graphic>
      </p:graphicFrame>
      <p:pic>
        <p:nvPicPr>
          <p:cNvPr id="9" name="Graphic 8">
            <a:extLst>
              <a:ext uri="{FF2B5EF4-FFF2-40B4-BE49-F238E27FC236}">
                <a16:creationId xmlns:a16="http://schemas.microsoft.com/office/drawing/2014/main" xmlns="" id="{0C537802-2500-DF42-BD30-CE5CEE77DE5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082156" y="2638828"/>
            <a:ext cx="521039" cy="521039"/>
          </a:xfrm>
          <a:prstGeom prst="rect">
            <a:avLst/>
          </a:prstGeom>
        </p:spPr>
      </p:pic>
      <p:pic>
        <p:nvPicPr>
          <p:cNvPr id="10" name="Graphic 9">
            <a:extLst>
              <a:ext uri="{FF2B5EF4-FFF2-40B4-BE49-F238E27FC236}">
                <a16:creationId xmlns:a16="http://schemas.microsoft.com/office/drawing/2014/main" xmlns="" id="{B8F83584-76AC-3A48-9A70-3B75F8DDFE3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111391" y="3576174"/>
            <a:ext cx="521039" cy="521039"/>
          </a:xfrm>
          <a:prstGeom prst="rect">
            <a:avLst/>
          </a:prstGeom>
        </p:spPr>
      </p:pic>
      <p:pic>
        <p:nvPicPr>
          <p:cNvPr id="11" name="Graphic 10">
            <a:extLst>
              <a:ext uri="{FF2B5EF4-FFF2-40B4-BE49-F238E27FC236}">
                <a16:creationId xmlns:a16="http://schemas.microsoft.com/office/drawing/2014/main" xmlns="" id="{FBFEEFAA-F77B-6C43-8C36-8C0906552E1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099947" y="4527042"/>
            <a:ext cx="521039" cy="521039"/>
          </a:xfrm>
          <a:prstGeom prst="rect">
            <a:avLst/>
          </a:prstGeom>
        </p:spPr>
      </p:pic>
      <p:pic>
        <p:nvPicPr>
          <p:cNvPr id="12" name="Graphic 11">
            <a:extLst>
              <a:ext uri="{FF2B5EF4-FFF2-40B4-BE49-F238E27FC236}">
                <a16:creationId xmlns:a16="http://schemas.microsoft.com/office/drawing/2014/main" xmlns="" id="{579AC35B-7801-2B4A-9332-86F5948CAC2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083298" y="5563129"/>
            <a:ext cx="537688" cy="537688"/>
          </a:xfrm>
          <a:prstGeom prst="rect">
            <a:avLst/>
          </a:prstGeom>
        </p:spPr>
      </p:pic>
      <p:sp>
        <p:nvSpPr>
          <p:cNvPr id="13" name="TextBox 12">
            <a:extLst>
              <a:ext uri="{FF2B5EF4-FFF2-40B4-BE49-F238E27FC236}">
                <a16:creationId xmlns:a16="http://schemas.microsoft.com/office/drawing/2014/main" xmlns="" id="{7A882543-65BA-DB41-980A-7D46673D8DE7}"/>
              </a:ext>
            </a:extLst>
          </p:cNvPr>
          <p:cNvSpPr txBox="1"/>
          <p:nvPr/>
        </p:nvSpPr>
        <p:spPr>
          <a:xfrm>
            <a:off x="2650374" y="1915631"/>
            <a:ext cx="1409287" cy="297454"/>
          </a:xfrm>
          <a:prstGeom prst="rect">
            <a:avLst/>
          </a:prstGeom>
          <a:noFill/>
        </p:spPr>
        <p:txBody>
          <a:bodyPr wrap="square" rtlCol="0">
            <a:spAutoFit/>
          </a:bodyPr>
          <a:lstStyle/>
          <a:p>
            <a:r>
              <a:rPr lang="en-US" sz="1333" b="1"/>
              <a:t>Buying Group</a:t>
            </a:r>
          </a:p>
        </p:txBody>
      </p:sp>
      <p:pic>
        <p:nvPicPr>
          <p:cNvPr id="15" name="Graphic 14">
            <a:extLst>
              <a:ext uri="{FF2B5EF4-FFF2-40B4-BE49-F238E27FC236}">
                <a16:creationId xmlns:a16="http://schemas.microsoft.com/office/drawing/2014/main" xmlns="" id="{4E698CF2-CF34-AF4F-8C38-23643544E6B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454964" y="4423879"/>
            <a:ext cx="1831567" cy="1831567"/>
          </a:xfrm>
          <a:prstGeom prst="rect">
            <a:avLst/>
          </a:prstGeom>
        </p:spPr>
      </p:pic>
      <p:pic>
        <p:nvPicPr>
          <p:cNvPr id="16" name="Picture 15">
            <a:extLst>
              <a:ext uri="{FF2B5EF4-FFF2-40B4-BE49-F238E27FC236}">
                <a16:creationId xmlns:a16="http://schemas.microsoft.com/office/drawing/2014/main" xmlns="" id="{00B5B021-064A-45F3-96BE-89CD019E684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Tree>
    <p:extLst>
      <p:ext uri="{BB962C8B-B14F-4D97-AF65-F5344CB8AC3E}">
        <p14:creationId xmlns:p14="http://schemas.microsoft.com/office/powerpoint/2010/main" val="380600326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B3BE4493-966B-46D0-A394-4513C1BA82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353" r="13915"/>
          <a:stretch/>
        </p:blipFill>
        <p:spPr>
          <a:xfrm>
            <a:off x="5433237" y="10274"/>
            <a:ext cx="6761938" cy="6858000"/>
          </a:xfrm>
          <a:prstGeom prst="rect">
            <a:avLst/>
          </a:prstGeom>
        </p:spPr>
      </p:pic>
      <p:sp>
        <p:nvSpPr>
          <p:cNvPr id="13" name="Rectangle 12">
            <a:extLst>
              <a:ext uri="{FF2B5EF4-FFF2-40B4-BE49-F238E27FC236}">
                <a16:creationId xmlns:a16="http://schemas.microsoft.com/office/drawing/2014/main" xmlns="" id="{0D9940EA-5E02-4F1E-A184-2C070DB352EB}"/>
              </a:ext>
            </a:extLst>
          </p:cNvPr>
          <p:cNvSpPr/>
          <p:nvPr/>
        </p:nvSpPr>
        <p:spPr bwMode="gray">
          <a:xfrm>
            <a:off x="5257350" y="10274"/>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 name="Title 1">
            <a:extLst>
              <a:ext uri="{FF2B5EF4-FFF2-40B4-BE49-F238E27FC236}">
                <a16:creationId xmlns:a16="http://schemas.microsoft.com/office/drawing/2014/main" xmlns="" id="{3C0285EA-FEAC-4697-AFAD-412BB5353B49}"/>
              </a:ext>
            </a:extLst>
          </p:cNvPr>
          <p:cNvSpPr>
            <a:spLocks noGrp="1"/>
          </p:cNvSpPr>
          <p:nvPr>
            <p:ph type="title"/>
          </p:nvPr>
        </p:nvSpPr>
        <p:spPr/>
        <p:txBody>
          <a:bodyPr/>
          <a:lstStyle/>
          <a:p>
            <a:r>
              <a:rPr lang="en-US"/>
              <a:t>Introductions | </a:t>
            </a:r>
            <a:r>
              <a:rPr lang="en-US">
                <a:solidFill>
                  <a:schemeClr val="accent1"/>
                </a:solidFill>
              </a:rPr>
              <a:t>Sirius Decisions</a:t>
            </a:r>
          </a:p>
        </p:txBody>
      </p:sp>
      <p:pic>
        <p:nvPicPr>
          <p:cNvPr id="4" name="Picture 3">
            <a:extLst>
              <a:ext uri="{FF2B5EF4-FFF2-40B4-BE49-F238E27FC236}">
                <a16:creationId xmlns:a16="http://schemas.microsoft.com/office/drawing/2014/main" xmlns="" id="{FABDB2A3-215D-4F27-81AC-84F2BD34A6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42521" y="1877408"/>
            <a:ext cx="2531439" cy="2531439"/>
          </a:xfrm>
          <a:prstGeom prst="rect">
            <a:avLst/>
          </a:prstGeom>
          <a:ln w="3175">
            <a:solidFill>
              <a:schemeClr val="accent1"/>
            </a:solidFill>
          </a:ln>
        </p:spPr>
      </p:pic>
      <p:pic>
        <p:nvPicPr>
          <p:cNvPr id="5" name="Picture 4">
            <a:extLst>
              <a:ext uri="{FF2B5EF4-FFF2-40B4-BE49-F238E27FC236}">
                <a16:creationId xmlns:a16="http://schemas.microsoft.com/office/drawing/2014/main" xmlns="" id="{3F40A5EE-FF90-4946-AB6A-6BD8FF2E4D8E}"/>
              </a:ext>
            </a:extLst>
          </p:cNvPr>
          <p:cNvPicPr>
            <a:picLocks noChangeAspect="1"/>
          </p:cNvPicPr>
          <p:nvPr/>
        </p:nvPicPr>
        <p:blipFill rotWithShape="1">
          <a:blip r:embed="rId4"/>
          <a:srcRect l="14603"/>
          <a:stretch/>
        </p:blipFill>
        <p:spPr>
          <a:xfrm>
            <a:off x="6808591" y="1818833"/>
            <a:ext cx="2531439" cy="2607798"/>
          </a:xfrm>
          <a:prstGeom prst="rect">
            <a:avLst/>
          </a:prstGeom>
          <a:ln>
            <a:solidFill>
              <a:schemeClr val="accent1"/>
            </a:solidFill>
          </a:ln>
        </p:spPr>
      </p:pic>
      <p:sp>
        <p:nvSpPr>
          <p:cNvPr id="6" name="TextBox 5">
            <a:extLst>
              <a:ext uri="{FF2B5EF4-FFF2-40B4-BE49-F238E27FC236}">
                <a16:creationId xmlns:a16="http://schemas.microsoft.com/office/drawing/2014/main" xmlns="" id="{073FA159-AB8B-4823-89BD-ECC14AA0F51F}"/>
              </a:ext>
            </a:extLst>
          </p:cNvPr>
          <p:cNvSpPr txBox="1"/>
          <p:nvPr/>
        </p:nvSpPr>
        <p:spPr>
          <a:xfrm>
            <a:off x="1226137" y="4525327"/>
            <a:ext cx="4785360" cy="1061829"/>
          </a:xfrm>
          <a:prstGeom prst="rect">
            <a:avLst/>
          </a:prstGeom>
          <a:noFill/>
        </p:spPr>
        <p:txBody>
          <a:bodyPr wrap="square" rtlCol="0">
            <a:spAutoFit/>
          </a:bodyPr>
          <a:lstStyle/>
          <a:p>
            <a:pPr algn="ctr"/>
            <a:r>
              <a:rPr lang="en-US"/>
              <a:t>Bob Peterson</a:t>
            </a:r>
          </a:p>
          <a:p>
            <a:pPr algn="ctr"/>
            <a:endParaRPr lang="en-US"/>
          </a:p>
          <a:p>
            <a:pPr algn="ctr"/>
            <a:r>
              <a:rPr lang="en-US"/>
              <a:t>Senior Research Director, ABM</a:t>
            </a:r>
          </a:p>
        </p:txBody>
      </p:sp>
      <p:sp>
        <p:nvSpPr>
          <p:cNvPr id="7" name="TextBox 6">
            <a:extLst>
              <a:ext uri="{FF2B5EF4-FFF2-40B4-BE49-F238E27FC236}">
                <a16:creationId xmlns:a16="http://schemas.microsoft.com/office/drawing/2014/main" xmlns="" id="{986A03AE-F9B2-4CF7-B5C7-1DD734C242AE}"/>
              </a:ext>
            </a:extLst>
          </p:cNvPr>
          <p:cNvSpPr txBox="1"/>
          <p:nvPr/>
        </p:nvSpPr>
        <p:spPr>
          <a:xfrm>
            <a:off x="6097239" y="4525326"/>
            <a:ext cx="3954145" cy="1061829"/>
          </a:xfrm>
          <a:prstGeom prst="rect">
            <a:avLst/>
          </a:prstGeom>
          <a:noFill/>
        </p:spPr>
        <p:txBody>
          <a:bodyPr wrap="square" rtlCol="0">
            <a:spAutoFit/>
          </a:bodyPr>
          <a:lstStyle/>
          <a:p>
            <a:pPr algn="ctr"/>
            <a:r>
              <a:rPr lang="en-US"/>
              <a:t>Ernie </a:t>
            </a:r>
            <a:r>
              <a:rPr lang="en-US" err="1"/>
              <a:t>DeLucia</a:t>
            </a:r>
            <a:endParaRPr lang="en-US"/>
          </a:p>
          <a:p>
            <a:pPr algn="ctr"/>
            <a:endParaRPr lang="en-US"/>
          </a:p>
          <a:p>
            <a:pPr algn="ctr"/>
            <a:r>
              <a:rPr lang="en-US"/>
              <a:t>Strategic Account Manager</a:t>
            </a:r>
          </a:p>
        </p:txBody>
      </p:sp>
      <p:pic>
        <p:nvPicPr>
          <p:cNvPr id="9" name="Picture 8">
            <a:extLst>
              <a:ext uri="{FF2B5EF4-FFF2-40B4-BE49-F238E27FC236}">
                <a16:creationId xmlns:a16="http://schemas.microsoft.com/office/drawing/2014/main" xmlns="" id="{BDFB8469-7308-40A3-A597-9618B5B0FD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5872" y="405305"/>
            <a:ext cx="2076012" cy="566722"/>
          </a:xfrm>
          <a:prstGeom prst="rect">
            <a:avLst/>
          </a:prstGeom>
        </p:spPr>
      </p:pic>
    </p:spTree>
    <p:extLst>
      <p:ext uri="{BB962C8B-B14F-4D97-AF65-F5344CB8AC3E}">
        <p14:creationId xmlns:p14="http://schemas.microsoft.com/office/powerpoint/2010/main" val="133240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30B4EEAD-D9E8-4A94-AE07-E0DFC0144F50}"/>
              </a:ext>
            </a:extLst>
          </p:cNvPr>
          <p:cNvPicPr>
            <a:picLocks noChangeAspect="1"/>
          </p:cNvPicPr>
          <p:nvPr/>
        </p:nvPicPr>
        <p:blipFill rotWithShape="1">
          <a:blip r:embed="rId2">
            <a:alphaModFix amt="20000"/>
          </a:blip>
          <a:srcRect l="13110" r="13111"/>
          <a:stretch/>
        </p:blipFill>
        <p:spPr>
          <a:xfrm>
            <a:off x="50281" y="-29258"/>
            <a:ext cx="12195175" cy="6887258"/>
          </a:xfrm>
          <a:prstGeom prst="rect">
            <a:avLst/>
          </a:prstGeom>
        </p:spPr>
      </p:pic>
      <p:sp>
        <p:nvSpPr>
          <p:cNvPr id="4" name="Title 1">
            <a:extLst>
              <a:ext uri="{FF2B5EF4-FFF2-40B4-BE49-F238E27FC236}">
                <a16:creationId xmlns:a16="http://schemas.microsoft.com/office/drawing/2014/main" xmlns="" id="{0B107F93-0EE4-421B-A306-709E933A7746}"/>
              </a:ext>
            </a:extLst>
          </p:cNvPr>
          <p:cNvSpPr txBox="1">
            <a:spLocks/>
          </p:cNvSpPr>
          <p:nvPr/>
        </p:nvSpPr>
        <p:spPr bwMode="black">
          <a:xfrm>
            <a:off x="503999" y="522000"/>
            <a:ext cx="11640895"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STEP 3 | </a:t>
            </a:r>
            <a:r>
              <a:rPr lang="en-US">
                <a:solidFill>
                  <a:schemeClr val="accent1"/>
                </a:solidFill>
              </a:rPr>
              <a:t>Cluster &amp; Account Stakeholder Mapping for TAP </a:t>
            </a:r>
          </a:p>
        </p:txBody>
      </p:sp>
      <p:sp>
        <p:nvSpPr>
          <p:cNvPr id="7" name="TextBox 6">
            <a:extLst>
              <a:ext uri="{FF2B5EF4-FFF2-40B4-BE49-F238E27FC236}">
                <a16:creationId xmlns:a16="http://schemas.microsoft.com/office/drawing/2014/main" xmlns="" id="{998030C4-8A4B-4C17-A620-66E42CA257B6}"/>
              </a:ext>
            </a:extLst>
          </p:cNvPr>
          <p:cNvSpPr txBox="1"/>
          <p:nvPr/>
        </p:nvSpPr>
        <p:spPr>
          <a:xfrm>
            <a:off x="495539" y="1734832"/>
            <a:ext cx="3476846" cy="3200876"/>
          </a:xfrm>
          <a:prstGeom prst="rect">
            <a:avLst/>
          </a:prstGeom>
          <a:noFill/>
        </p:spPr>
        <p:txBody>
          <a:bodyPr wrap="square" lIns="0" tIns="0" rIns="0" bIns="0" rtlCol="0">
            <a:spAutoFit/>
          </a:bodyPr>
          <a:lstStyle/>
          <a:p>
            <a:pPr marL="285750" indent="-285750"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Who do we know or have?</a:t>
            </a:r>
          </a:p>
          <a:p>
            <a:pPr marL="285750" indent="-285750"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What is missing?</a:t>
            </a:r>
          </a:p>
          <a:p>
            <a:pPr marL="285750" indent="-285750"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Where can we find the information?</a:t>
            </a:r>
          </a:p>
          <a:p>
            <a:pPr marL="285750" indent="-285750"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What templates do we have to leverage? </a:t>
            </a:r>
          </a:p>
          <a:p>
            <a:pPr marL="285750" indent="-285750"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What tools or resources are available to help?</a:t>
            </a:r>
          </a:p>
          <a:p>
            <a:pPr marL="285750" indent="-285750"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Where is the information stored?</a:t>
            </a:r>
          </a:p>
          <a:p>
            <a:pPr marL="285750" indent="-285750" fontAlgn="base">
              <a:spcBef>
                <a:spcPct val="50000"/>
              </a:spcBef>
              <a:spcAft>
                <a:spcPct val="0"/>
              </a:spcAft>
              <a:buClr>
                <a:srgbClr val="F0AB00"/>
              </a:buClr>
              <a:buSzPct val="80000"/>
              <a:buFont typeface="Arial" panose="020B0604020202020204" pitchFamily="34" charset="0"/>
              <a:buChar char="•"/>
            </a:pPr>
            <a:r>
              <a:rPr lang="en-US" sz="1600" kern="0">
                <a:ea typeface="Arial Unicode MS" pitchFamily="34" charset="-128"/>
                <a:cs typeface="Arial Unicode MS" pitchFamily="34" charset="-128"/>
              </a:rPr>
              <a:t>Who can gather this information?</a:t>
            </a:r>
          </a:p>
        </p:txBody>
      </p:sp>
      <p:graphicFrame>
        <p:nvGraphicFramePr>
          <p:cNvPr id="9" name="Table 8">
            <a:extLst>
              <a:ext uri="{FF2B5EF4-FFF2-40B4-BE49-F238E27FC236}">
                <a16:creationId xmlns:a16="http://schemas.microsoft.com/office/drawing/2014/main" xmlns="" id="{4689DC17-598E-4D29-B71C-65AA567BADFD}"/>
              </a:ext>
            </a:extLst>
          </p:cNvPr>
          <p:cNvGraphicFramePr>
            <a:graphicFrameLocks noGrp="1"/>
          </p:cNvGraphicFramePr>
          <p:nvPr>
            <p:extLst>
              <p:ext uri="{D42A27DB-BD31-4B8C-83A1-F6EECF244321}">
                <p14:modId xmlns:p14="http://schemas.microsoft.com/office/powerpoint/2010/main" val="2960712553"/>
              </p:ext>
            </p:extLst>
          </p:nvPr>
        </p:nvGraphicFramePr>
        <p:xfrm>
          <a:off x="4417642" y="1628506"/>
          <a:ext cx="7251406" cy="4398681"/>
        </p:xfrm>
        <a:graphic>
          <a:graphicData uri="http://schemas.openxmlformats.org/drawingml/2006/table">
            <a:tbl>
              <a:tblPr firstRow="1" bandRow="1">
                <a:tableStyleId>{BC89EF96-8CEA-46FF-86C4-4CE0E7609802}</a:tableStyleId>
              </a:tblPr>
              <a:tblGrid>
                <a:gridCol w="1563667">
                  <a:extLst>
                    <a:ext uri="{9D8B030D-6E8A-4147-A177-3AD203B41FA5}">
                      <a16:colId xmlns:a16="http://schemas.microsoft.com/office/drawing/2014/main" xmlns="" val="1261751209"/>
                    </a:ext>
                  </a:extLst>
                </a:gridCol>
                <a:gridCol w="1926117">
                  <a:extLst>
                    <a:ext uri="{9D8B030D-6E8A-4147-A177-3AD203B41FA5}">
                      <a16:colId xmlns:a16="http://schemas.microsoft.com/office/drawing/2014/main" xmlns="" val="1755029252"/>
                    </a:ext>
                  </a:extLst>
                </a:gridCol>
                <a:gridCol w="3761622">
                  <a:extLst>
                    <a:ext uri="{9D8B030D-6E8A-4147-A177-3AD203B41FA5}">
                      <a16:colId xmlns:a16="http://schemas.microsoft.com/office/drawing/2014/main" xmlns="" val="1145176623"/>
                    </a:ext>
                  </a:extLst>
                </a:gridCol>
              </a:tblGrid>
              <a:tr h="433031">
                <a:tc>
                  <a:txBody>
                    <a:bodyPr/>
                    <a:lstStyle/>
                    <a:p>
                      <a:r>
                        <a:rPr lang="en-US"/>
                        <a:t>Audience</a:t>
                      </a:r>
                    </a:p>
                  </a:txBody>
                  <a:tcPr anchor="ct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a:solidFill>
                            <a:schemeClr val="tx1"/>
                          </a:solidFill>
                        </a:rPr>
                        <a:t>Target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1"/>
                    </a:solidFill>
                  </a:tcPr>
                </a:tc>
                <a:tc>
                  <a:txBody>
                    <a:bodyPr/>
                    <a:lstStyle/>
                    <a:p>
                      <a:r>
                        <a:rPr lang="en-US" sz="2000"/>
                        <a:t>What we look for </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3"/>
                    </a:solidFill>
                  </a:tcPr>
                </a:tc>
                <a:extLst>
                  <a:ext uri="{0D108BD9-81ED-4DB2-BD59-A6C34878D82A}">
                    <a16:rowId xmlns:a16="http://schemas.microsoft.com/office/drawing/2014/main" xmlns="" val="321973877"/>
                  </a:ext>
                </a:extLst>
              </a:tr>
              <a:tr h="1694261">
                <a:tc>
                  <a:txBody>
                    <a:bodyPr/>
                    <a:lstStyle/>
                    <a:p>
                      <a:r>
                        <a:rPr lang="en-US" sz="1600" b="1">
                          <a:solidFill>
                            <a:schemeClr val="accent1"/>
                          </a:solidFill>
                        </a:rPr>
                        <a:t>Account</a:t>
                      </a:r>
                    </a:p>
                  </a:txBody>
                  <a:tcP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tx1">
                        <a:alpha val="20000"/>
                      </a:schemeClr>
                    </a:solidFill>
                  </a:tcPr>
                </a:tc>
                <a:tc>
                  <a:txBody>
                    <a:bodyPr/>
                    <a:lstStyle/>
                    <a:p>
                      <a:pPr marL="0" lvl="0" indent="-364315">
                        <a:buFont typeface="Arial" panose="020B0604020202020204" pitchFamily="34" charset="0"/>
                        <a:buNone/>
                      </a:pPr>
                      <a:r>
                        <a:rPr lang="en-US" sz="1600"/>
                        <a:t>What does the overall account profile look like?</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tx1">
                        <a:alpha val="20000"/>
                      </a:schemeClr>
                    </a:solidFill>
                  </a:tcPr>
                </a:tc>
                <a:tc>
                  <a:txBody>
                    <a:bodyPr/>
                    <a:lstStyle/>
                    <a:p>
                      <a:pPr marL="285750" lvl="1" indent="-285750">
                        <a:buFont typeface="Arial" panose="020B0604020202020204" pitchFamily="34" charset="0"/>
                        <a:buChar char="•"/>
                      </a:pPr>
                      <a:r>
                        <a:rPr lang="en-US" sz="1400"/>
                        <a:t>What is the organization focused on, big challenges?</a:t>
                      </a:r>
                    </a:p>
                    <a:p>
                      <a:pPr marL="285750" lvl="1" indent="-285750">
                        <a:buFont typeface="Arial" panose="020B0604020202020204" pitchFamily="34" charset="0"/>
                        <a:buChar char="•"/>
                      </a:pPr>
                      <a:r>
                        <a:rPr lang="en-US" sz="1400"/>
                        <a:t>What are their organizational goals? </a:t>
                      </a:r>
                    </a:p>
                    <a:p>
                      <a:pPr marL="285750" lvl="1" indent="-285750">
                        <a:buFont typeface="Arial" panose="020B0604020202020204" pitchFamily="34" charset="0"/>
                        <a:buChar char="•"/>
                      </a:pPr>
                      <a:r>
                        <a:rPr lang="en-US" sz="1400"/>
                        <a:t>Intent information – what are they searching and doing online?</a:t>
                      </a:r>
                    </a:p>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tx1">
                        <a:alpha val="20000"/>
                      </a:schemeClr>
                    </a:solidFill>
                  </a:tcPr>
                </a:tc>
                <a:extLst>
                  <a:ext uri="{0D108BD9-81ED-4DB2-BD59-A6C34878D82A}">
                    <a16:rowId xmlns:a16="http://schemas.microsoft.com/office/drawing/2014/main" xmlns="" val="23701818"/>
                  </a:ext>
                </a:extLst>
              </a:tr>
              <a:tr h="877262">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1600" b="1">
                          <a:solidFill>
                            <a:schemeClr val="accent1"/>
                          </a:solidFill>
                        </a:rPr>
                        <a:t>Cluster</a:t>
                      </a:r>
                    </a:p>
                  </a:txBody>
                  <a:tcP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marL="0" lvl="0" indent="-364315">
                        <a:buFont typeface="Arial" panose="020B0604020202020204" pitchFamily="34" charset="0"/>
                        <a:buNone/>
                      </a:pPr>
                      <a:r>
                        <a:rPr lang="en-US" sz="1600"/>
                        <a:t>Who are the target personas / types of Stakeholders?</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marL="285750" marR="0" lvl="0" indent="-2857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t>CEO, IT, FINANCE, HR and how they respond to issues/imperatives</a:t>
                      </a:r>
                    </a:p>
                    <a:p>
                      <a:pPr marL="0" indent="0">
                        <a:buFont typeface="Arial" panose="020B0604020202020204" pitchFamily="34" charset="0"/>
                        <a:buNone/>
                      </a:pPr>
                      <a:endParaRPr lang="en-US" sz="1600"/>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xmlns="" val="2984951109"/>
                  </a:ext>
                </a:extLst>
              </a:tr>
              <a:tr h="1394127">
                <a:tc>
                  <a:txBody>
                    <a:bodyPr/>
                    <a:lstStyle/>
                    <a:p>
                      <a:r>
                        <a:rPr lang="en-US" sz="1600" b="1">
                          <a:solidFill>
                            <a:schemeClr val="accent1"/>
                          </a:solidFill>
                        </a:rPr>
                        <a:t>Account Stakeholders</a:t>
                      </a:r>
                    </a:p>
                  </a:txBody>
                  <a:tcP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tc>
                  <a:txBody>
                    <a:bodyPr/>
                    <a:lstStyle/>
                    <a:p>
                      <a:pPr marL="0" indent="0">
                        <a:buFont typeface="Arial" panose="020B0604020202020204" pitchFamily="34" charset="0"/>
                        <a:buNone/>
                      </a:pPr>
                      <a:r>
                        <a:rPr lang="en-US" sz="1600"/>
                        <a:t>Who are the specific stakeholders in an account? </a:t>
                      </a:r>
                    </a:p>
                    <a:p>
                      <a:pPr marL="465714" lvl="1" indent="-285750">
                        <a:buFont typeface="Arial" panose="020B0604020202020204" pitchFamily="34" charset="0"/>
                        <a:buChar char="•"/>
                      </a:pPr>
                      <a:endParaRPr lang="en-US" sz="1600"/>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tc>
                  <a:txBody>
                    <a:bodyPr/>
                    <a:lstStyle/>
                    <a:p>
                      <a:pPr marL="285750" lvl="0" indent="-285750">
                        <a:buFont typeface="Arial" panose="020B0604020202020204" pitchFamily="34" charset="0"/>
                        <a:buChar char="•"/>
                      </a:pPr>
                      <a:r>
                        <a:rPr lang="en-US" sz="1400"/>
                        <a:t>What do those individuals care about?</a:t>
                      </a:r>
                    </a:p>
                    <a:p>
                      <a:pPr marL="285750" lvl="0" indent="-285750">
                        <a:buFont typeface="Arial" panose="020B0604020202020204" pitchFamily="34" charset="0"/>
                        <a:buChar char="•"/>
                      </a:pPr>
                      <a:r>
                        <a:rPr lang="en-US" sz="1400"/>
                        <a:t>How are they responding to imperatives or issues?</a:t>
                      </a:r>
                    </a:p>
                    <a:p>
                      <a:pPr marL="285750" indent="-285750">
                        <a:buFont typeface="Arial" panose="020B0604020202020204" pitchFamily="34" charset="0"/>
                        <a:buChar char="•"/>
                      </a:pPr>
                      <a:r>
                        <a:rPr lang="en-US" sz="1400"/>
                        <a:t>What does the buying unit look like?</a:t>
                      </a:r>
                    </a:p>
                    <a:p>
                      <a:pPr marL="285750" indent="-285750">
                        <a:buFont typeface="Arial" panose="020B0604020202020204" pitchFamily="34" charset="0"/>
                        <a:buChar char="•"/>
                      </a:pPr>
                      <a:r>
                        <a:rPr lang="en-US" sz="1400"/>
                        <a:t>How many contacts do we have? </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extLst>
                  <a:ext uri="{0D108BD9-81ED-4DB2-BD59-A6C34878D82A}">
                    <a16:rowId xmlns:a16="http://schemas.microsoft.com/office/drawing/2014/main" xmlns="" val="1581254032"/>
                  </a:ext>
                </a:extLst>
              </a:tr>
            </a:tbl>
          </a:graphicData>
        </a:graphic>
      </p:graphicFrame>
    </p:spTree>
    <p:extLst>
      <p:ext uri="{BB962C8B-B14F-4D97-AF65-F5344CB8AC3E}">
        <p14:creationId xmlns:p14="http://schemas.microsoft.com/office/powerpoint/2010/main" val="1877628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56E7ACA3-5E1C-42B6-913F-68432D220214}"/>
              </a:ext>
            </a:extLst>
          </p:cNvPr>
          <p:cNvPicPr>
            <a:picLocks noChangeAspect="1"/>
          </p:cNvPicPr>
          <p:nvPr/>
        </p:nvPicPr>
        <p:blipFill rotWithShape="1">
          <a:blip r:embed="rId3">
            <a:alphaModFix amt="35000"/>
          </a:blip>
          <a:srcRect l="13110" r="13111"/>
          <a:stretch/>
        </p:blipFill>
        <p:spPr>
          <a:xfrm>
            <a:off x="0" y="-14629"/>
            <a:ext cx="12195175" cy="6887258"/>
          </a:xfrm>
          <a:prstGeom prst="rect">
            <a:avLst/>
          </a:prstGeom>
        </p:spPr>
      </p:pic>
      <p:sp>
        <p:nvSpPr>
          <p:cNvPr id="4" name="Text Placeholder 3">
            <a:extLst>
              <a:ext uri="{FF2B5EF4-FFF2-40B4-BE49-F238E27FC236}">
                <a16:creationId xmlns:a16="http://schemas.microsoft.com/office/drawing/2014/main" xmlns="" id="{E1AF8EC8-3FA6-A748-BB8F-4C27775BF200}"/>
              </a:ext>
            </a:extLst>
          </p:cNvPr>
          <p:cNvSpPr>
            <a:spLocks noGrp="1"/>
          </p:cNvSpPr>
          <p:nvPr>
            <p:ph type="body" sz="quarter" idx="10"/>
          </p:nvPr>
        </p:nvSpPr>
        <p:spPr>
          <a:xfrm>
            <a:off x="4311964" y="2346290"/>
            <a:ext cx="9293143" cy="281452"/>
          </a:xfrm>
        </p:spPr>
        <p:txBody>
          <a:bodyPr/>
          <a:lstStyle/>
          <a:p>
            <a:pPr marL="0" indent="0" fontAlgn="base">
              <a:buNone/>
            </a:pPr>
            <a:r>
              <a:rPr lang="en-GB" sz="1600" b="1">
                <a:solidFill>
                  <a:schemeClr val="accent1"/>
                </a:solidFill>
                <a:latin typeface="Avenir Roman" panose="02000503020000020003"/>
              </a:rPr>
              <a:t>Focus on: AXEL RÖSLER, Head of </a:t>
            </a:r>
            <a:r>
              <a:rPr lang="en-GB" sz="1600" b="1" err="1">
                <a:solidFill>
                  <a:schemeClr val="accent1"/>
                </a:solidFill>
                <a:latin typeface="Avenir Roman" panose="02000503020000020003"/>
              </a:rPr>
              <a:t>Giz’s</a:t>
            </a:r>
            <a:r>
              <a:rPr lang="en-GB" sz="1600" b="1">
                <a:solidFill>
                  <a:schemeClr val="accent1"/>
                </a:solidFill>
                <a:latin typeface="Avenir Roman" panose="02000503020000020003"/>
              </a:rPr>
              <a:t> Strategic Project on Digital Change</a:t>
            </a:r>
            <a:endParaRPr lang="en-US" sz="1600" b="1">
              <a:solidFill>
                <a:schemeClr val="accent1"/>
              </a:solidFill>
              <a:latin typeface="Avenir Roman" panose="02000503020000020003"/>
            </a:endParaRPr>
          </a:p>
        </p:txBody>
      </p:sp>
      <p:sp>
        <p:nvSpPr>
          <p:cNvPr id="3" name="Title 2">
            <a:extLst>
              <a:ext uri="{FF2B5EF4-FFF2-40B4-BE49-F238E27FC236}">
                <a16:creationId xmlns:a16="http://schemas.microsoft.com/office/drawing/2014/main" xmlns="" id="{87194297-B3F6-487A-9F1F-E19866087516}"/>
              </a:ext>
            </a:extLst>
          </p:cNvPr>
          <p:cNvSpPr>
            <a:spLocks noGrp="1"/>
          </p:cNvSpPr>
          <p:nvPr>
            <p:ph type="title"/>
          </p:nvPr>
        </p:nvSpPr>
        <p:spPr>
          <a:xfrm>
            <a:off x="420873" y="347646"/>
            <a:ext cx="11186476" cy="369332"/>
          </a:xfrm>
        </p:spPr>
        <p:txBody>
          <a:bodyPr/>
          <a:lstStyle/>
          <a:p>
            <a:r>
              <a:rPr lang="en-US"/>
              <a:t>STEP 3 | </a:t>
            </a:r>
            <a:r>
              <a:rPr lang="en-US">
                <a:solidFill>
                  <a:schemeClr val="accent1"/>
                </a:solidFill>
              </a:rPr>
              <a:t>Account Customer Profile for TAP</a:t>
            </a:r>
          </a:p>
        </p:txBody>
      </p:sp>
      <p:sp>
        <p:nvSpPr>
          <p:cNvPr id="13" name="Title 2">
            <a:extLst>
              <a:ext uri="{FF2B5EF4-FFF2-40B4-BE49-F238E27FC236}">
                <a16:creationId xmlns:a16="http://schemas.microsoft.com/office/drawing/2014/main" xmlns="" id="{1A7548ED-D6AC-A448-9840-B7DE36BC734F}"/>
              </a:ext>
            </a:extLst>
          </p:cNvPr>
          <p:cNvSpPr txBox="1">
            <a:spLocks/>
          </p:cNvSpPr>
          <p:nvPr/>
        </p:nvSpPr>
        <p:spPr>
          <a:xfrm>
            <a:off x="2657611" y="1408986"/>
            <a:ext cx="6389198" cy="1424679"/>
          </a:xfrm>
          <a:prstGeom prst="rect">
            <a:avLst/>
          </a:prstGeom>
        </p:spPr>
        <p:txBody>
          <a:bodyPr vert="horz" lIns="0" tIns="0" rIns="0" bIns="0" numCol="1" rtlCol="0" anchor="b" anchorCtr="0">
            <a:noAutofit/>
          </a:bodyPr>
          <a:lstStyle>
            <a:lvl1pPr marL="228600" indent="-228600" algn="l" defTabSz="914400" rtl="0" eaLnBrk="1" latinLnBrk="0" hangingPunct="1">
              <a:lnSpc>
                <a:spcPct val="90000"/>
              </a:lnSpc>
              <a:spcBef>
                <a:spcPct val="0"/>
              </a:spcBef>
              <a:buNone/>
              <a:defRPr sz="4000" b="0" i="0" kern="1200">
                <a:solidFill>
                  <a:srgbClr val="0070C0"/>
                </a:solidFill>
                <a:latin typeface="+mj-lt"/>
                <a:ea typeface="Raleway Black" charset="0"/>
                <a:cs typeface="Raleway Black"/>
              </a:defRPr>
            </a:lvl1pPr>
          </a:lstStyle>
          <a:p>
            <a:pPr marL="17463" indent="0">
              <a:lnSpc>
                <a:spcPct val="100000"/>
              </a:lnSpc>
              <a:spcBef>
                <a:spcPts val="600"/>
              </a:spcBef>
            </a:pPr>
            <a:endParaRPr lang="en-US" sz="1200">
              <a:latin typeface="Avenir Roman" panose="02000503020000020003"/>
            </a:endParaRPr>
          </a:p>
        </p:txBody>
      </p:sp>
      <p:sp>
        <p:nvSpPr>
          <p:cNvPr id="19" name="TextBox 18">
            <a:extLst>
              <a:ext uri="{FF2B5EF4-FFF2-40B4-BE49-F238E27FC236}">
                <a16:creationId xmlns:a16="http://schemas.microsoft.com/office/drawing/2014/main" xmlns="" id="{814780DE-2B0E-8145-8534-B3DC50E84035}"/>
              </a:ext>
            </a:extLst>
          </p:cNvPr>
          <p:cNvSpPr txBox="1"/>
          <p:nvPr/>
        </p:nvSpPr>
        <p:spPr>
          <a:xfrm>
            <a:off x="335481" y="3316296"/>
            <a:ext cx="11859694" cy="3541704"/>
          </a:xfrm>
          <a:prstGeom prst="rect">
            <a:avLst/>
          </a:prstGeom>
          <a:noFill/>
        </p:spPr>
        <p:txBody>
          <a:bodyPr wrap="square" lIns="0" tIns="0" rIns="0" bIns="0" numCol="3" spcCol="180000" rtlCol="0">
            <a:noAutofit/>
          </a:bodyPr>
          <a:lstStyle/>
          <a:p>
            <a:r>
              <a:rPr lang="en-GB" sz="1400" b="1">
                <a:latin typeface="Arial" panose="020B0604020202020204" pitchFamily="34" charset="0"/>
                <a:cs typeface="Arial" panose="020B0604020202020204" pitchFamily="34" charset="0"/>
              </a:rPr>
              <a:t>Background</a:t>
            </a:r>
            <a:br>
              <a:rPr lang="en-GB" sz="1400" b="1">
                <a:latin typeface="Arial" panose="020B0604020202020204" pitchFamily="34" charset="0"/>
                <a:cs typeface="Arial" panose="020B0604020202020204" pitchFamily="34" charset="0"/>
              </a:rPr>
            </a:br>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The Deutsche Gesellschaft </a:t>
            </a:r>
            <a:r>
              <a:rPr lang="en-GB" sz="1400" err="1">
                <a:latin typeface="Arial" panose="020B0604020202020204" pitchFamily="34" charset="0"/>
                <a:cs typeface="Arial" panose="020B0604020202020204" pitchFamily="34" charset="0"/>
              </a:rPr>
              <a:t>für</a:t>
            </a:r>
            <a:r>
              <a:rPr lang="en-GB" sz="1400">
                <a:latin typeface="Arial" panose="020B0604020202020204" pitchFamily="34" charset="0"/>
                <a:cs typeface="Arial" panose="020B0604020202020204" pitchFamily="34" charset="0"/>
              </a:rPr>
              <a:t> Internationale </a:t>
            </a:r>
            <a:r>
              <a:rPr lang="en-GB" sz="1400" err="1">
                <a:latin typeface="Arial" panose="020B0604020202020204" pitchFamily="34" charset="0"/>
                <a:cs typeface="Arial" panose="020B0604020202020204" pitchFamily="34" charset="0"/>
              </a:rPr>
              <a:t>Zusammenarbeit</a:t>
            </a:r>
            <a:r>
              <a:rPr lang="en-GB" sz="1400">
                <a:latin typeface="Arial" panose="020B0604020202020204" pitchFamily="34" charset="0"/>
                <a:cs typeface="Arial" panose="020B0604020202020204" pitchFamily="34" charset="0"/>
              </a:rPr>
              <a:t> GmbH (GIZ in short) is a German development agency headquartered in Bonn and </a:t>
            </a:r>
            <a:r>
              <a:rPr lang="en-GB" sz="1400" err="1">
                <a:latin typeface="Arial" panose="020B0604020202020204" pitchFamily="34" charset="0"/>
                <a:cs typeface="Arial" panose="020B0604020202020204" pitchFamily="34" charset="0"/>
              </a:rPr>
              <a:t>Eschborn</a:t>
            </a:r>
            <a:r>
              <a:rPr lang="en-GB" sz="1400">
                <a:latin typeface="Arial" panose="020B0604020202020204" pitchFamily="34" charset="0"/>
                <a:cs typeface="Arial" panose="020B0604020202020204" pitchFamily="34" charset="0"/>
              </a:rPr>
              <a:t> that provides services in the field of international development cooperation.</a:t>
            </a:r>
          </a:p>
          <a:p>
            <a:pPr marL="285750" indent="-285750">
              <a:buFont typeface="Arial" panose="020B0604020202020204" pitchFamily="34" charset="0"/>
              <a:buChar char="•"/>
            </a:pPr>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In its activities GIZ seeks to follow the paradigm of sustainable development, which aims at economic development through social inclusion and environmental protection.</a:t>
            </a:r>
          </a:p>
          <a:p>
            <a:endParaRPr lang="en-GB" sz="1400">
              <a:latin typeface="Arial" panose="020B0604020202020204" pitchFamily="34" charset="0"/>
              <a:cs typeface="Arial" panose="020B0604020202020204" pitchFamily="34" charset="0"/>
            </a:endParaRPr>
          </a:p>
          <a:p>
            <a:endParaRPr lang="en-GB" sz="1400" b="1">
              <a:latin typeface="Arial" panose="020B0604020202020204" pitchFamily="34" charset="0"/>
              <a:cs typeface="Arial" panose="020B0604020202020204" pitchFamily="34" charset="0"/>
            </a:endParaRPr>
          </a:p>
          <a:p>
            <a:r>
              <a:rPr lang="en-GB" sz="1400" b="1">
                <a:latin typeface="Arial" panose="020B0604020202020204" pitchFamily="34" charset="0"/>
                <a:cs typeface="Arial" panose="020B0604020202020204" pitchFamily="34" charset="0"/>
              </a:rPr>
              <a:t>Strategic Imperatives</a:t>
            </a:r>
          </a:p>
          <a:p>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Aligning the organisation's strategy to the UN Sustainable Development Goals. </a:t>
            </a:r>
          </a:p>
          <a:p>
            <a:pPr marL="285750" indent="-285750">
              <a:buFont typeface="Arial" panose="020B0604020202020204" pitchFamily="34" charset="0"/>
              <a:buChar char="•"/>
            </a:pPr>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Creating lives and prospects for displaced people. </a:t>
            </a:r>
          </a:p>
          <a:p>
            <a:pPr marL="285750" indent="-285750">
              <a:buFont typeface="Arial" panose="020B0604020202020204" pitchFamily="34" charset="0"/>
              <a:buChar char="•"/>
            </a:pPr>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Working collaboratively to drive the sustainability agenda. </a:t>
            </a:r>
          </a:p>
          <a:p>
            <a:pPr marL="285750" indent="-285750">
              <a:buFont typeface="Arial" panose="020B0604020202020204" pitchFamily="34" charset="0"/>
              <a:buChar char="•"/>
            </a:pPr>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Demonstrating the the company’s active contribution to sustainability (GIZ has a a </a:t>
            </a:r>
            <a:r>
              <a:rPr lang="en-GB" sz="1400">
                <a:latin typeface="Arial" panose="020B0604020202020204" pitchFamily="34" charset="0"/>
                <a:cs typeface="Arial" panose="020B0604020202020204" pitchFamily="34" charset="0"/>
                <a:hlinkClick r:id="rId4"/>
              </a:rPr>
              <a:t>Corporate Sustainability Handprint tool </a:t>
            </a:r>
            <a:r>
              <a:rPr lang="en-GB" sz="1400">
                <a:latin typeface="Arial" panose="020B0604020202020204" pitchFamily="34" charset="0"/>
                <a:cs typeface="Arial" panose="020B0604020202020204" pitchFamily="34" charset="0"/>
              </a:rPr>
              <a:t>for doing this).</a:t>
            </a:r>
          </a:p>
          <a:p>
            <a:endParaRPr lang="en-GB" sz="1400" b="1">
              <a:latin typeface="Arial" panose="020B0604020202020204" pitchFamily="34" charset="0"/>
              <a:cs typeface="Arial" panose="020B0604020202020204" pitchFamily="34" charset="0"/>
            </a:endParaRPr>
          </a:p>
          <a:p>
            <a:r>
              <a:rPr lang="en-GB" sz="1400" b="1">
                <a:latin typeface="Arial" panose="020B0604020202020204" pitchFamily="34" charset="0"/>
                <a:cs typeface="Arial" panose="020B0604020202020204" pitchFamily="34" charset="0"/>
              </a:rPr>
              <a:t>IT Priorities</a:t>
            </a:r>
          </a:p>
          <a:p>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Enabling the workforce through digital - GIZ recently launched the Integrated Digital Applications tool, a tool for internal dialogue and collaboration. </a:t>
            </a:r>
          </a:p>
          <a:p>
            <a:pPr marL="285750" indent="-285750">
              <a:buFont typeface="Arial" panose="020B0604020202020204" pitchFamily="34" charset="0"/>
              <a:buChar char="•"/>
            </a:pPr>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Streamlining the organisation's IT systems and processes.</a:t>
            </a:r>
          </a:p>
          <a:p>
            <a:pPr marL="285750" indent="-285750">
              <a:buFont typeface="Arial" panose="020B0604020202020204" pitchFamily="34" charset="0"/>
              <a:buChar char="•"/>
            </a:pPr>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Using digital to make processes more efficient and services more effective. </a:t>
            </a:r>
          </a:p>
          <a:p>
            <a:pPr marL="285750" indent="-285750">
              <a:buFont typeface="Arial" panose="020B0604020202020204" pitchFamily="34" charset="0"/>
              <a:buChar char="•"/>
            </a:pPr>
            <a:endParaRPr lang="en-GB" sz="140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400">
                <a:latin typeface="Arial" panose="020B0604020202020204" pitchFamily="34" charset="0"/>
                <a:cs typeface="Arial" panose="020B0604020202020204" pitchFamily="34" charset="0"/>
              </a:rPr>
              <a:t>Improving the digital literacy of the workforce. </a:t>
            </a:r>
          </a:p>
        </p:txBody>
      </p:sp>
      <p:sp>
        <p:nvSpPr>
          <p:cNvPr id="16" name="Title 2">
            <a:extLst>
              <a:ext uri="{FF2B5EF4-FFF2-40B4-BE49-F238E27FC236}">
                <a16:creationId xmlns:a16="http://schemas.microsoft.com/office/drawing/2014/main" xmlns="" id="{25F1630D-8050-4CC9-9901-7ACC677A902B}"/>
              </a:ext>
            </a:extLst>
          </p:cNvPr>
          <p:cNvSpPr txBox="1">
            <a:spLocks/>
          </p:cNvSpPr>
          <p:nvPr/>
        </p:nvSpPr>
        <p:spPr>
          <a:xfrm>
            <a:off x="2071771" y="1056999"/>
            <a:ext cx="9827304" cy="866191"/>
          </a:xfrm>
          <a:prstGeom prst="rect">
            <a:avLst/>
          </a:prstGeom>
        </p:spPr>
        <p:txBody>
          <a:bodyPr vert="horz" lIns="0" tIns="0" rIns="0" bIns="0" numCol="1" rtlCol="0" anchor="b" anchorCtr="0">
            <a:noAutofit/>
          </a:bodyPr>
          <a:lstStyle>
            <a:lvl1pPr marL="228600" indent="-228600" algn="l" defTabSz="914400" rtl="0" eaLnBrk="1" latinLnBrk="0" hangingPunct="1">
              <a:lnSpc>
                <a:spcPct val="90000"/>
              </a:lnSpc>
              <a:spcBef>
                <a:spcPct val="0"/>
              </a:spcBef>
              <a:buNone/>
              <a:defRPr sz="4000" b="0" i="0" kern="1200">
                <a:solidFill>
                  <a:srgbClr val="0070C0"/>
                </a:solidFill>
                <a:latin typeface="+mj-lt"/>
                <a:ea typeface="Raleway Black" charset="0"/>
                <a:cs typeface="Raleway Black"/>
              </a:defRPr>
            </a:lvl1pPr>
          </a:lstStyle>
          <a:p>
            <a:pPr>
              <a:spcAft>
                <a:spcPts val="600"/>
              </a:spcAft>
            </a:pPr>
            <a:endParaRPr lang="en-US" sz="1800" b="1">
              <a:latin typeface="Avenir Book" panose="02000503020000020003" pitchFamily="2" charset="0"/>
            </a:endParaRPr>
          </a:p>
          <a:p>
            <a:pPr>
              <a:spcAft>
                <a:spcPts val="600"/>
              </a:spcAft>
            </a:pPr>
            <a:r>
              <a:rPr lang="en-GB" sz="1800" b="1">
                <a:solidFill>
                  <a:schemeClr val="tx1"/>
                </a:solidFill>
                <a:latin typeface="Avenir Book" panose="02000503020000020003" pitchFamily="2" charset="0"/>
              </a:rPr>
              <a:t>“On behalf of the German Government, we are committed to promoting</a:t>
            </a:r>
          </a:p>
          <a:p>
            <a:pPr>
              <a:spcAft>
                <a:spcPts val="600"/>
              </a:spcAft>
            </a:pPr>
            <a:r>
              <a:rPr lang="en-GB" sz="1800" b="1">
                <a:solidFill>
                  <a:schemeClr val="tx1"/>
                </a:solidFill>
                <a:latin typeface="Avenir Book" panose="02000503020000020003" pitchFamily="2" charset="0"/>
              </a:rPr>
              <a:t>development and employment…Because employment shapes futures.</a:t>
            </a:r>
            <a:r>
              <a:rPr lang="en-US" sz="1800" b="1">
                <a:solidFill>
                  <a:schemeClr val="tx1"/>
                </a:solidFill>
                <a:latin typeface="Avenir Book" panose="02000503020000020003" pitchFamily="2" charset="0"/>
              </a:rPr>
              <a:t>“</a:t>
            </a:r>
          </a:p>
          <a:p>
            <a:r>
              <a:rPr lang="en-GB" sz="1400">
                <a:solidFill>
                  <a:schemeClr val="tx1"/>
                </a:solidFill>
                <a:latin typeface="Avenir Book" panose="02000503020000020003" pitchFamily="2" charset="0"/>
              </a:rPr>
              <a:t>Tanja Gönner, Executive Director</a:t>
            </a:r>
          </a:p>
        </p:txBody>
      </p:sp>
      <p:sp>
        <p:nvSpPr>
          <p:cNvPr id="12" name="TextBox 11">
            <a:extLst>
              <a:ext uri="{FF2B5EF4-FFF2-40B4-BE49-F238E27FC236}">
                <a16:creationId xmlns:a16="http://schemas.microsoft.com/office/drawing/2014/main" xmlns="" id="{66B1574B-C3E1-DC47-9759-1E18245190C3}"/>
              </a:ext>
            </a:extLst>
          </p:cNvPr>
          <p:cNvSpPr txBox="1"/>
          <p:nvPr/>
        </p:nvSpPr>
        <p:spPr>
          <a:xfrm>
            <a:off x="3085029" y="1818167"/>
            <a:ext cx="0" cy="0"/>
          </a:xfrm>
          <a:prstGeom prst="rect">
            <a:avLst/>
          </a:prstGeom>
          <a:noFill/>
        </p:spPr>
        <p:txBody>
          <a:bodyPr wrap="none" lIns="0" tIns="0" rIns="0" bIns="0" rtlCol="0">
            <a:noAutofit/>
          </a:bodyPr>
          <a:lstStyle/>
          <a:p>
            <a:pPr>
              <a:spcBef>
                <a:spcPts val="500"/>
              </a:spcBef>
            </a:pPr>
            <a:endParaRPr lang="en-US" sz="1700"/>
          </a:p>
        </p:txBody>
      </p:sp>
      <p:sp>
        <p:nvSpPr>
          <p:cNvPr id="7" name="TextBox 6">
            <a:extLst>
              <a:ext uri="{FF2B5EF4-FFF2-40B4-BE49-F238E27FC236}">
                <a16:creationId xmlns:a16="http://schemas.microsoft.com/office/drawing/2014/main" xmlns="" id="{D9E116E3-18B1-D449-8D66-9C1E41DD23A5}"/>
              </a:ext>
            </a:extLst>
          </p:cNvPr>
          <p:cNvSpPr txBox="1"/>
          <p:nvPr/>
        </p:nvSpPr>
        <p:spPr>
          <a:xfrm>
            <a:off x="4851379" y="486137"/>
            <a:ext cx="0" cy="0"/>
          </a:xfrm>
          <a:prstGeom prst="rect">
            <a:avLst/>
          </a:prstGeom>
          <a:noFill/>
        </p:spPr>
        <p:txBody>
          <a:bodyPr wrap="none" lIns="0" tIns="0" rIns="0" bIns="0" rtlCol="0">
            <a:noAutofit/>
          </a:bodyPr>
          <a:lstStyle/>
          <a:p>
            <a:pPr>
              <a:spcBef>
                <a:spcPts val="500"/>
              </a:spcBef>
            </a:pPr>
            <a:endParaRPr lang="en-US" sz="1700"/>
          </a:p>
        </p:txBody>
      </p:sp>
      <p:pic>
        <p:nvPicPr>
          <p:cNvPr id="10" name="Picture 9">
            <a:extLst>
              <a:ext uri="{FF2B5EF4-FFF2-40B4-BE49-F238E27FC236}">
                <a16:creationId xmlns:a16="http://schemas.microsoft.com/office/drawing/2014/main" xmlns="" id="{93EA56B6-C3E9-2E46-B7DF-298EC6598246}"/>
              </a:ext>
            </a:extLst>
          </p:cNvPr>
          <p:cNvPicPr>
            <a:picLocks noChangeAspect="1"/>
          </p:cNvPicPr>
          <p:nvPr/>
        </p:nvPicPr>
        <p:blipFill>
          <a:blip r:embed="rId5"/>
          <a:stretch>
            <a:fillRect/>
          </a:stretch>
        </p:blipFill>
        <p:spPr>
          <a:xfrm>
            <a:off x="9651869" y="333925"/>
            <a:ext cx="2165515" cy="693806"/>
          </a:xfrm>
          <a:prstGeom prst="rect">
            <a:avLst/>
          </a:prstGeom>
        </p:spPr>
      </p:pic>
      <p:pic>
        <p:nvPicPr>
          <p:cNvPr id="11" name="Picture 10">
            <a:extLst>
              <a:ext uri="{FF2B5EF4-FFF2-40B4-BE49-F238E27FC236}">
                <a16:creationId xmlns:a16="http://schemas.microsoft.com/office/drawing/2014/main" xmlns="" id="{25FA8290-B46F-A34A-BEF0-4BB7777B93E4}"/>
              </a:ext>
            </a:extLst>
          </p:cNvPr>
          <p:cNvPicPr>
            <a:picLocks noChangeAspect="1"/>
          </p:cNvPicPr>
          <p:nvPr/>
        </p:nvPicPr>
        <p:blipFill>
          <a:blip r:embed="rId6"/>
          <a:stretch>
            <a:fillRect/>
          </a:stretch>
        </p:blipFill>
        <p:spPr>
          <a:xfrm>
            <a:off x="507893" y="1063758"/>
            <a:ext cx="1239781" cy="1681059"/>
          </a:xfrm>
          <a:prstGeom prst="rect">
            <a:avLst/>
          </a:prstGeom>
        </p:spPr>
      </p:pic>
    </p:spTree>
    <p:extLst>
      <p:ext uri="{BB962C8B-B14F-4D97-AF65-F5344CB8AC3E}">
        <p14:creationId xmlns:p14="http://schemas.microsoft.com/office/powerpoint/2010/main" val="144075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xmlns="" id="{80FCB570-C319-4C6C-9516-7101B6C66D9F}"/>
              </a:ext>
            </a:extLst>
          </p:cNvPr>
          <p:cNvPicPr>
            <a:picLocks noChangeAspect="1"/>
          </p:cNvPicPr>
          <p:nvPr/>
        </p:nvPicPr>
        <p:blipFill rotWithShape="1">
          <a:blip r:embed="rId3">
            <a:alphaModFix amt="36000"/>
          </a:blip>
          <a:srcRect l="13110" r="13111"/>
          <a:stretch/>
        </p:blipFill>
        <p:spPr>
          <a:xfrm>
            <a:off x="0" y="-5104"/>
            <a:ext cx="12195175" cy="6887258"/>
          </a:xfrm>
          <a:prstGeom prst="rect">
            <a:avLst/>
          </a:prstGeom>
        </p:spPr>
      </p:pic>
      <p:sp>
        <p:nvSpPr>
          <p:cNvPr id="4" name="Title 3"/>
          <p:cNvSpPr>
            <a:spLocks noGrp="1"/>
          </p:cNvSpPr>
          <p:nvPr>
            <p:ph type="title"/>
          </p:nvPr>
        </p:nvSpPr>
        <p:spPr/>
        <p:txBody>
          <a:bodyPr/>
          <a:lstStyle/>
          <a:p>
            <a:r>
              <a:rPr lang="en-US"/>
              <a:t>STEP 3 | </a:t>
            </a:r>
            <a:r>
              <a:rPr lang="en-US" altLang="en-US"/>
              <a:t>Account Decision Making Unit for </a:t>
            </a:r>
            <a:r>
              <a:rPr lang="en-US"/>
              <a:t>&lt;</a:t>
            </a:r>
            <a:r>
              <a:rPr lang="en-US">
                <a:solidFill>
                  <a:schemeClr val="accent1"/>
                </a:solidFill>
              </a:rPr>
              <a:t>CLUSTER</a:t>
            </a:r>
            <a:r>
              <a:rPr lang="en-US"/>
              <a:t>&gt;</a:t>
            </a:r>
            <a:r>
              <a:rPr lang="en-US" altLang="en-US"/>
              <a:t> </a:t>
            </a:r>
            <a:endParaRPr lang="en-US">
              <a:solidFill>
                <a:schemeClr val="bg2"/>
              </a:solidFill>
            </a:endParaRPr>
          </a:p>
        </p:txBody>
      </p:sp>
      <p:grpSp>
        <p:nvGrpSpPr>
          <p:cNvPr id="2" name="Group 1"/>
          <p:cNvGrpSpPr/>
          <p:nvPr/>
        </p:nvGrpSpPr>
        <p:grpSpPr>
          <a:xfrm>
            <a:off x="642623" y="1600758"/>
            <a:ext cx="5854569" cy="3173631"/>
            <a:chOff x="1269418" y="951911"/>
            <a:chExt cx="3592115" cy="2961380"/>
          </a:xfrm>
          <a:solidFill>
            <a:schemeClr val="tx1"/>
          </a:solidFill>
        </p:grpSpPr>
        <p:sp>
          <p:nvSpPr>
            <p:cNvPr id="733" name="Freeform 87"/>
            <p:cNvSpPr>
              <a:spLocks/>
            </p:cNvSpPr>
            <p:nvPr/>
          </p:nvSpPr>
          <p:spPr bwMode="auto">
            <a:xfrm>
              <a:off x="3687763" y="951911"/>
              <a:ext cx="1173770" cy="883783"/>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grp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r>
                <a:rPr lang="en-US" sz="1200" b="1">
                  <a:solidFill>
                    <a:schemeClr val="bg1"/>
                  </a:solidFill>
                </a:rPr>
                <a:t>Office of CEO</a:t>
              </a:r>
            </a:p>
          </p:txBody>
        </p:sp>
        <p:sp>
          <p:nvSpPr>
            <p:cNvPr id="853" name="Freeform 87"/>
            <p:cNvSpPr>
              <a:spLocks/>
            </p:cNvSpPr>
            <p:nvPr/>
          </p:nvSpPr>
          <p:spPr bwMode="auto">
            <a:xfrm>
              <a:off x="1283501" y="2010199"/>
              <a:ext cx="1063532" cy="883783"/>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grp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defTabSz="1071567" eaLnBrk="0" hangingPunct="0">
                <a:spcBef>
                  <a:spcPct val="0"/>
                </a:spcBef>
              </a:pPr>
              <a:endParaRPr lang="en-US" altLang="en-US" sz="1600">
                <a:solidFill>
                  <a:schemeClr val="bg1"/>
                </a:solidFill>
              </a:endParaRPr>
            </a:p>
          </p:txBody>
        </p:sp>
        <p:sp>
          <p:nvSpPr>
            <p:cNvPr id="326" name="Freeform 87"/>
            <p:cNvSpPr>
              <a:spLocks/>
            </p:cNvSpPr>
            <p:nvPr/>
          </p:nvSpPr>
          <p:spPr bwMode="auto">
            <a:xfrm>
              <a:off x="1269418" y="3067155"/>
              <a:ext cx="1077615" cy="82915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grp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defTabSz="1071567" eaLnBrk="0" hangingPunct="0">
                <a:spcBef>
                  <a:spcPct val="0"/>
                </a:spcBef>
              </a:pPr>
              <a:endParaRPr lang="en-US" altLang="en-US" sz="1600">
                <a:solidFill>
                  <a:schemeClr val="bg1"/>
                </a:solidFill>
              </a:endParaRPr>
            </a:p>
          </p:txBody>
        </p:sp>
        <p:sp>
          <p:nvSpPr>
            <p:cNvPr id="327" name="Freeform 87"/>
            <p:cNvSpPr>
              <a:spLocks/>
            </p:cNvSpPr>
            <p:nvPr/>
          </p:nvSpPr>
          <p:spPr bwMode="auto">
            <a:xfrm>
              <a:off x="2460128" y="3033195"/>
              <a:ext cx="1075469" cy="86311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grp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defTabSz="1071567" eaLnBrk="0" hangingPunct="0">
                <a:spcBef>
                  <a:spcPct val="0"/>
                </a:spcBef>
              </a:pPr>
              <a:endParaRPr lang="en-US" altLang="en-US" sz="1600">
                <a:solidFill>
                  <a:schemeClr val="bg1"/>
                </a:solidFill>
              </a:endParaRPr>
            </a:p>
          </p:txBody>
        </p:sp>
        <p:sp>
          <p:nvSpPr>
            <p:cNvPr id="328" name="Freeform 87"/>
            <p:cNvSpPr>
              <a:spLocks/>
            </p:cNvSpPr>
            <p:nvPr/>
          </p:nvSpPr>
          <p:spPr bwMode="auto">
            <a:xfrm>
              <a:off x="3671116" y="3050175"/>
              <a:ext cx="1173770" cy="86311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grp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defTabSz="1071567" eaLnBrk="0" hangingPunct="0">
                <a:spcBef>
                  <a:spcPct val="0"/>
                </a:spcBef>
              </a:pPr>
              <a:endParaRPr lang="en-US" altLang="en-US" sz="1600">
                <a:solidFill>
                  <a:schemeClr val="bg1"/>
                </a:solidFill>
              </a:endParaRPr>
            </a:p>
          </p:txBody>
        </p:sp>
      </p:grpSp>
      <p:sp>
        <p:nvSpPr>
          <p:cNvPr id="7" name="TextBox 6"/>
          <p:cNvSpPr txBox="1"/>
          <p:nvPr/>
        </p:nvSpPr>
        <p:spPr>
          <a:xfrm>
            <a:off x="4783406" y="1600758"/>
            <a:ext cx="1087930"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ea typeface="Arial Unicode MS" pitchFamily="34" charset="-128"/>
                <a:cs typeface="Arial Unicode MS" pitchFamily="34" charset="-128"/>
              </a:rPr>
              <a:t>CEO:</a:t>
            </a:r>
            <a:endParaRPr lang="en-US" sz="1200" kern="0">
              <a:ea typeface="Arial Unicode MS" pitchFamily="34" charset="-128"/>
              <a:cs typeface="Arial Unicode MS" pitchFamily="34" charset="-128"/>
            </a:endParaRPr>
          </a:p>
        </p:txBody>
      </p:sp>
      <p:sp>
        <p:nvSpPr>
          <p:cNvPr id="26" name="TextBox 25"/>
          <p:cNvSpPr txBox="1"/>
          <p:nvPr/>
        </p:nvSpPr>
        <p:spPr>
          <a:xfrm>
            <a:off x="877295" y="2788734"/>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solidFill>
                  <a:schemeClr val="bg1"/>
                </a:solidFill>
                <a:ea typeface="Arial Unicode MS" pitchFamily="34" charset="-128"/>
                <a:cs typeface="Arial Unicode MS" pitchFamily="34" charset="-128"/>
              </a:rPr>
              <a:t>Office of CFO: </a:t>
            </a:r>
            <a:endParaRPr lang="en-US" sz="1200" kern="0">
              <a:solidFill>
                <a:schemeClr val="bg1"/>
              </a:solidFill>
              <a:ea typeface="Arial Unicode MS" pitchFamily="34" charset="-128"/>
              <a:cs typeface="Arial Unicode MS" pitchFamily="34" charset="-128"/>
            </a:endParaRPr>
          </a:p>
        </p:txBody>
      </p:sp>
      <p:sp>
        <p:nvSpPr>
          <p:cNvPr id="8" name="TextBox 7">
            <a:extLst>
              <a:ext uri="{FF2B5EF4-FFF2-40B4-BE49-F238E27FC236}">
                <a16:creationId xmlns:a16="http://schemas.microsoft.com/office/drawing/2014/main" xmlns="" id="{C771B7A2-EE91-4948-88DA-52FA131B7E7C}"/>
              </a:ext>
            </a:extLst>
          </p:cNvPr>
          <p:cNvSpPr txBox="1"/>
          <p:nvPr/>
        </p:nvSpPr>
        <p:spPr>
          <a:xfrm>
            <a:off x="499805" y="1040017"/>
            <a:ext cx="2891736" cy="507831"/>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100" kern="0">
                <a:ea typeface="Arial Unicode MS" pitchFamily="34" charset="-128"/>
                <a:cs typeface="Arial Unicode MS" pitchFamily="34" charset="-128"/>
              </a:rPr>
              <a:t>What does each buying center or personas care about (in relation to business challenge (</a:t>
            </a:r>
            <a:r>
              <a:rPr lang="en-US" sz="1100" kern="0" err="1">
                <a:ea typeface="Arial Unicode MS" pitchFamily="34" charset="-128"/>
                <a:cs typeface="Arial Unicode MS" pitchFamily="34" charset="-128"/>
              </a:rPr>
              <a:t>ie</a:t>
            </a:r>
            <a:r>
              <a:rPr lang="en-US" sz="1100" kern="0">
                <a:ea typeface="Arial Unicode MS" pitchFamily="34" charset="-128"/>
                <a:cs typeface="Arial Unicode MS" pitchFamily="34" charset="-128"/>
              </a:rPr>
              <a:t>: innovation, global/growth/ people?)</a:t>
            </a:r>
          </a:p>
        </p:txBody>
      </p:sp>
      <p:sp>
        <p:nvSpPr>
          <p:cNvPr id="24" name="Freeform 87">
            <a:extLst>
              <a:ext uri="{FF2B5EF4-FFF2-40B4-BE49-F238E27FC236}">
                <a16:creationId xmlns:a16="http://schemas.microsoft.com/office/drawing/2014/main" xmlns="" id="{0638023F-FF33-40A9-846A-D267DC0830EA}"/>
              </a:ext>
            </a:extLst>
          </p:cNvPr>
          <p:cNvSpPr>
            <a:spLocks/>
          </p:cNvSpPr>
          <p:nvPr/>
        </p:nvSpPr>
        <p:spPr bwMode="auto">
          <a:xfrm>
            <a:off x="2599218" y="2695717"/>
            <a:ext cx="1733386" cy="924978"/>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tx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endParaRPr lang="en-US" sz="1600">
              <a:solidFill>
                <a:schemeClr val="bg1"/>
              </a:solidFill>
            </a:endParaRPr>
          </a:p>
        </p:txBody>
      </p:sp>
      <p:sp>
        <p:nvSpPr>
          <p:cNvPr id="29" name="Freeform 87">
            <a:extLst>
              <a:ext uri="{FF2B5EF4-FFF2-40B4-BE49-F238E27FC236}">
                <a16:creationId xmlns:a16="http://schemas.microsoft.com/office/drawing/2014/main" xmlns="" id="{E2666FCC-D04C-4FA6-9A1C-A5F3B1A452C5}"/>
              </a:ext>
            </a:extLst>
          </p:cNvPr>
          <p:cNvSpPr>
            <a:spLocks/>
          </p:cNvSpPr>
          <p:nvPr/>
        </p:nvSpPr>
        <p:spPr bwMode="auto">
          <a:xfrm>
            <a:off x="4627175" y="2695717"/>
            <a:ext cx="1913056" cy="94712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tx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endParaRPr lang="en-US" sz="1600">
              <a:solidFill>
                <a:schemeClr val="bg1"/>
              </a:solidFill>
            </a:endParaRPr>
          </a:p>
        </p:txBody>
      </p:sp>
      <p:sp>
        <p:nvSpPr>
          <p:cNvPr id="30" name="TextBox 29">
            <a:extLst>
              <a:ext uri="{FF2B5EF4-FFF2-40B4-BE49-F238E27FC236}">
                <a16:creationId xmlns:a16="http://schemas.microsoft.com/office/drawing/2014/main" xmlns="" id="{8412DA60-B7B7-4AE2-AEEE-61E15F893744}"/>
              </a:ext>
            </a:extLst>
          </p:cNvPr>
          <p:cNvSpPr txBox="1"/>
          <p:nvPr/>
        </p:nvSpPr>
        <p:spPr>
          <a:xfrm>
            <a:off x="2795744" y="2788734"/>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solidFill>
                  <a:schemeClr val="bg1"/>
                </a:solidFill>
                <a:ea typeface="Arial Unicode MS" pitchFamily="34" charset="-128"/>
                <a:cs typeface="Arial Unicode MS" pitchFamily="34" charset="-128"/>
              </a:rPr>
              <a:t>Office of CIO</a:t>
            </a:r>
            <a:r>
              <a:rPr lang="en-US" sz="1200" kern="0">
                <a:solidFill>
                  <a:schemeClr val="bg1"/>
                </a:solidFill>
                <a:ea typeface="Arial Unicode MS" pitchFamily="34" charset="-128"/>
                <a:cs typeface="Arial Unicode MS" pitchFamily="34" charset="-128"/>
              </a:rPr>
              <a:t>:</a:t>
            </a:r>
          </a:p>
        </p:txBody>
      </p:sp>
      <p:sp>
        <p:nvSpPr>
          <p:cNvPr id="31" name="Freeform 87">
            <a:extLst>
              <a:ext uri="{FF2B5EF4-FFF2-40B4-BE49-F238E27FC236}">
                <a16:creationId xmlns:a16="http://schemas.microsoft.com/office/drawing/2014/main" xmlns="" id="{7DFD6484-C812-498B-8A3F-0DB2812EE441}"/>
              </a:ext>
            </a:extLst>
          </p:cNvPr>
          <p:cNvSpPr>
            <a:spLocks/>
          </p:cNvSpPr>
          <p:nvPr/>
        </p:nvSpPr>
        <p:spPr bwMode="auto">
          <a:xfrm>
            <a:off x="6848513" y="2702310"/>
            <a:ext cx="1913056" cy="94712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tx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endParaRPr lang="en-US" sz="1600">
              <a:solidFill>
                <a:schemeClr val="bg1"/>
              </a:solidFill>
            </a:endParaRPr>
          </a:p>
        </p:txBody>
      </p:sp>
      <p:sp>
        <p:nvSpPr>
          <p:cNvPr id="32" name="Freeform 87">
            <a:extLst>
              <a:ext uri="{FF2B5EF4-FFF2-40B4-BE49-F238E27FC236}">
                <a16:creationId xmlns:a16="http://schemas.microsoft.com/office/drawing/2014/main" xmlns="" id="{89A842FE-B0BF-4ED6-865B-38F0D6B781EF}"/>
              </a:ext>
            </a:extLst>
          </p:cNvPr>
          <p:cNvSpPr>
            <a:spLocks/>
          </p:cNvSpPr>
          <p:nvPr/>
        </p:nvSpPr>
        <p:spPr bwMode="auto">
          <a:xfrm>
            <a:off x="9081580" y="2702310"/>
            <a:ext cx="1913056" cy="947126"/>
          </a:xfrm>
          <a:custGeom>
            <a:avLst/>
            <a:gdLst>
              <a:gd name="T0" fmla="*/ 0 w 2368"/>
              <a:gd name="T1" fmla="*/ 151 h 1504"/>
              <a:gd name="T2" fmla="*/ 151 w 2368"/>
              <a:gd name="T3" fmla="*/ 0 h 1504"/>
              <a:gd name="T4" fmla="*/ 2218 w 2368"/>
              <a:gd name="T5" fmla="*/ 0 h 1504"/>
              <a:gd name="T6" fmla="*/ 2368 w 2368"/>
              <a:gd name="T7" fmla="*/ 151 h 1504"/>
              <a:gd name="T8" fmla="*/ 2368 w 2368"/>
              <a:gd name="T9" fmla="*/ 1354 h 1504"/>
              <a:gd name="T10" fmla="*/ 2218 w 2368"/>
              <a:gd name="T11" fmla="*/ 1504 h 1504"/>
              <a:gd name="T12" fmla="*/ 151 w 2368"/>
              <a:gd name="T13" fmla="*/ 1504 h 1504"/>
              <a:gd name="T14" fmla="*/ 0 w 2368"/>
              <a:gd name="T15" fmla="*/ 1354 h 1504"/>
              <a:gd name="T16" fmla="*/ 0 w 2368"/>
              <a:gd name="T17" fmla="*/ 151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8" h="1504">
                <a:moveTo>
                  <a:pt x="0" y="151"/>
                </a:moveTo>
                <a:cubicBezTo>
                  <a:pt x="0" y="68"/>
                  <a:pt x="68" y="0"/>
                  <a:pt x="151" y="0"/>
                </a:cubicBezTo>
                <a:lnTo>
                  <a:pt x="2218" y="0"/>
                </a:lnTo>
                <a:cubicBezTo>
                  <a:pt x="2301" y="0"/>
                  <a:pt x="2368" y="68"/>
                  <a:pt x="2368" y="151"/>
                </a:cubicBezTo>
                <a:lnTo>
                  <a:pt x="2368" y="1354"/>
                </a:lnTo>
                <a:cubicBezTo>
                  <a:pt x="2368" y="1437"/>
                  <a:pt x="2301" y="1504"/>
                  <a:pt x="2218" y="1504"/>
                </a:cubicBezTo>
                <a:lnTo>
                  <a:pt x="151" y="1504"/>
                </a:lnTo>
                <a:cubicBezTo>
                  <a:pt x="68" y="1504"/>
                  <a:pt x="0" y="1437"/>
                  <a:pt x="0" y="1354"/>
                </a:cubicBezTo>
                <a:lnTo>
                  <a:pt x="0" y="151"/>
                </a:lnTo>
                <a:close/>
              </a:path>
            </a:pathLst>
          </a:custGeom>
          <a:solidFill>
            <a:schemeClr val="tx1"/>
          </a:solidFill>
          <a:ln w="19050" cap="flat">
            <a:solidFill>
              <a:schemeClr val="accent1"/>
            </a:solidFill>
            <a:prstDash val="solid"/>
            <a:miter lim="800000"/>
            <a:headEnd/>
            <a:tailEnd/>
          </a:ln>
        </p:spPr>
        <p:txBody>
          <a:bodyPr vert="horz" wrap="square" lIns="91416" tIns="91416" rIns="91416" bIns="45708" numCol="1" anchor="t" anchorCtr="0" compatLnSpc="1">
            <a:prstTxWarp prst="textNoShape">
              <a:avLst/>
            </a:prstTxWarp>
          </a:bodyPr>
          <a:lstStyle/>
          <a:p>
            <a:pPr algn="ctr"/>
            <a:endParaRPr lang="en-US" sz="1600">
              <a:solidFill>
                <a:schemeClr val="bg1"/>
              </a:solidFill>
            </a:endParaRPr>
          </a:p>
        </p:txBody>
      </p:sp>
      <p:sp>
        <p:nvSpPr>
          <p:cNvPr id="33" name="TextBox 32">
            <a:extLst>
              <a:ext uri="{FF2B5EF4-FFF2-40B4-BE49-F238E27FC236}">
                <a16:creationId xmlns:a16="http://schemas.microsoft.com/office/drawing/2014/main" xmlns="" id="{11FDF7B5-C301-4EB7-8504-F993E5BFBB68}"/>
              </a:ext>
            </a:extLst>
          </p:cNvPr>
          <p:cNvSpPr txBox="1"/>
          <p:nvPr/>
        </p:nvSpPr>
        <p:spPr>
          <a:xfrm>
            <a:off x="9222471" y="2758741"/>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solidFill>
                  <a:schemeClr val="bg1"/>
                </a:solidFill>
                <a:ea typeface="Arial Unicode MS" pitchFamily="34" charset="-128"/>
                <a:cs typeface="Arial Unicode MS" pitchFamily="34" charset="-128"/>
              </a:rPr>
              <a:t>Office of </a:t>
            </a:r>
            <a:r>
              <a:rPr lang="en-US" sz="1200" b="1" kern="0" err="1">
                <a:solidFill>
                  <a:schemeClr val="bg1"/>
                </a:solidFill>
                <a:ea typeface="Arial Unicode MS" pitchFamily="34" charset="-128"/>
                <a:cs typeface="Arial Unicode MS" pitchFamily="34" charset="-128"/>
              </a:rPr>
              <a:t>CxO</a:t>
            </a:r>
            <a:r>
              <a:rPr lang="en-US" sz="1200" kern="0">
                <a:solidFill>
                  <a:schemeClr val="bg1"/>
                </a:solidFill>
                <a:ea typeface="Arial Unicode MS" pitchFamily="34" charset="-128"/>
                <a:cs typeface="Arial Unicode MS" pitchFamily="34" charset="-128"/>
              </a:rPr>
              <a:t>: </a:t>
            </a:r>
          </a:p>
        </p:txBody>
      </p:sp>
      <p:sp>
        <p:nvSpPr>
          <p:cNvPr id="34" name="TextBox 33">
            <a:extLst>
              <a:ext uri="{FF2B5EF4-FFF2-40B4-BE49-F238E27FC236}">
                <a16:creationId xmlns:a16="http://schemas.microsoft.com/office/drawing/2014/main" xmlns="" id="{73FE00D9-51A6-43C1-8B13-75A2EB38C963}"/>
              </a:ext>
            </a:extLst>
          </p:cNvPr>
          <p:cNvSpPr txBox="1"/>
          <p:nvPr/>
        </p:nvSpPr>
        <p:spPr>
          <a:xfrm>
            <a:off x="7013314" y="2756468"/>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solidFill>
                  <a:schemeClr val="bg1"/>
                </a:solidFill>
                <a:ea typeface="Arial Unicode MS" pitchFamily="34" charset="-128"/>
                <a:cs typeface="Arial Unicode MS" pitchFamily="34" charset="-128"/>
              </a:rPr>
              <a:t>Office of CPO</a:t>
            </a:r>
            <a:r>
              <a:rPr lang="en-US" sz="1200" kern="0">
                <a:solidFill>
                  <a:schemeClr val="bg1"/>
                </a:solidFill>
                <a:ea typeface="Arial Unicode MS" pitchFamily="34" charset="-128"/>
                <a:cs typeface="Arial Unicode MS" pitchFamily="34" charset="-128"/>
              </a:rPr>
              <a:t>:</a:t>
            </a:r>
          </a:p>
        </p:txBody>
      </p:sp>
      <p:sp>
        <p:nvSpPr>
          <p:cNvPr id="37" name="TextBox 36">
            <a:extLst>
              <a:ext uri="{FF2B5EF4-FFF2-40B4-BE49-F238E27FC236}">
                <a16:creationId xmlns:a16="http://schemas.microsoft.com/office/drawing/2014/main" xmlns="" id="{FB881723-D3F7-4BE2-B402-D963034E7FD7}"/>
              </a:ext>
            </a:extLst>
          </p:cNvPr>
          <p:cNvSpPr txBox="1"/>
          <p:nvPr/>
        </p:nvSpPr>
        <p:spPr>
          <a:xfrm>
            <a:off x="4720871" y="2756467"/>
            <a:ext cx="1376716"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solidFill>
                  <a:schemeClr val="bg1"/>
                </a:solidFill>
                <a:ea typeface="Arial Unicode MS" pitchFamily="34" charset="-128"/>
                <a:cs typeface="Arial Unicode MS" pitchFamily="34" charset="-128"/>
              </a:rPr>
              <a:t>Office of COO:</a:t>
            </a:r>
          </a:p>
        </p:txBody>
      </p:sp>
      <p:sp>
        <p:nvSpPr>
          <p:cNvPr id="38" name="TextBox 37">
            <a:extLst>
              <a:ext uri="{FF2B5EF4-FFF2-40B4-BE49-F238E27FC236}">
                <a16:creationId xmlns:a16="http://schemas.microsoft.com/office/drawing/2014/main" xmlns="" id="{516A6869-417C-4C1A-B718-8C707904E21D}"/>
              </a:ext>
            </a:extLst>
          </p:cNvPr>
          <p:cNvSpPr txBox="1"/>
          <p:nvPr/>
        </p:nvSpPr>
        <p:spPr>
          <a:xfrm>
            <a:off x="2795743" y="3905295"/>
            <a:ext cx="1308907"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b="1" kern="0">
                <a:solidFill>
                  <a:schemeClr val="bg1"/>
                </a:solidFill>
                <a:ea typeface="Arial Unicode MS" pitchFamily="34" charset="-128"/>
                <a:cs typeface="Arial Unicode MS" pitchFamily="34" charset="-128"/>
              </a:rPr>
              <a:t>Office of CIO</a:t>
            </a:r>
            <a:r>
              <a:rPr lang="en-US" sz="1200" kern="0">
                <a:solidFill>
                  <a:schemeClr val="bg1"/>
                </a:solidFill>
                <a:ea typeface="Arial Unicode MS" pitchFamily="34" charset="-128"/>
                <a:cs typeface="Arial Unicode MS" pitchFamily="34" charset="-128"/>
              </a:rPr>
              <a:t>:</a:t>
            </a:r>
          </a:p>
        </p:txBody>
      </p:sp>
    </p:spTree>
    <p:extLst>
      <p:ext uri="{BB962C8B-B14F-4D97-AF65-F5344CB8AC3E}">
        <p14:creationId xmlns:p14="http://schemas.microsoft.com/office/powerpoint/2010/main" val="130881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6F676A4C-0A32-47FF-9EBD-DDE893C5459E}"/>
              </a:ext>
            </a:extLst>
          </p:cNvPr>
          <p:cNvPicPr>
            <a:picLocks noChangeAspect="1"/>
          </p:cNvPicPr>
          <p:nvPr/>
        </p:nvPicPr>
        <p:blipFill rotWithShape="1">
          <a:blip r:embed="rId3">
            <a:alphaModFix amt="20000"/>
          </a:blip>
          <a:srcRect l="13110" r="13111"/>
          <a:stretch/>
        </p:blipFill>
        <p:spPr>
          <a:xfrm>
            <a:off x="0" y="-14629"/>
            <a:ext cx="12195175" cy="6887258"/>
          </a:xfrm>
          <a:prstGeom prst="rect">
            <a:avLst/>
          </a:prstGeom>
        </p:spPr>
      </p:pic>
      <p:sp>
        <p:nvSpPr>
          <p:cNvPr id="2" name="Title 1"/>
          <p:cNvSpPr>
            <a:spLocks noGrp="1"/>
          </p:cNvSpPr>
          <p:nvPr>
            <p:ph type="title"/>
          </p:nvPr>
        </p:nvSpPr>
        <p:spPr>
          <a:xfrm>
            <a:off x="499806" y="533400"/>
            <a:ext cx="11183001" cy="369332"/>
          </a:xfrm>
        </p:spPr>
        <p:txBody>
          <a:bodyPr/>
          <a:lstStyle/>
          <a:p>
            <a:r>
              <a:rPr lang="en-US"/>
              <a:t>STEP 3 | </a:t>
            </a:r>
            <a:r>
              <a:rPr lang="en-US">
                <a:solidFill>
                  <a:schemeClr val="accent1"/>
                </a:solidFill>
              </a:rPr>
              <a:t>Stakeholder Map for &lt;Account&gt;</a:t>
            </a:r>
            <a:endParaRPr lang="en-US"/>
          </a:p>
        </p:txBody>
      </p:sp>
      <p:graphicFrame>
        <p:nvGraphicFramePr>
          <p:cNvPr id="4" name="Group 163"/>
          <p:cNvGraphicFramePr>
            <a:graphicFrameLocks/>
          </p:cNvGraphicFramePr>
          <p:nvPr>
            <p:extLst>
              <p:ext uri="{D42A27DB-BD31-4B8C-83A1-F6EECF244321}">
                <p14:modId xmlns:p14="http://schemas.microsoft.com/office/powerpoint/2010/main" val="2165986823"/>
              </p:ext>
            </p:extLst>
          </p:nvPr>
        </p:nvGraphicFramePr>
        <p:xfrm>
          <a:off x="365661" y="1549238"/>
          <a:ext cx="11721490" cy="3094903"/>
        </p:xfrm>
        <a:graphic>
          <a:graphicData uri="http://schemas.openxmlformats.org/drawingml/2006/table">
            <a:tbl>
              <a:tblPr>
                <a:tableStyleId>{2D5ABB26-0587-4C30-8999-92F81FD0307C}</a:tableStyleId>
              </a:tblPr>
              <a:tblGrid>
                <a:gridCol w="1200737">
                  <a:extLst>
                    <a:ext uri="{9D8B030D-6E8A-4147-A177-3AD203B41FA5}">
                      <a16:colId xmlns:a16="http://schemas.microsoft.com/office/drawing/2014/main" xmlns="" val="138565978"/>
                    </a:ext>
                  </a:extLst>
                </a:gridCol>
                <a:gridCol w="1555667">
                  <a:extLst>
                    <a:ext uri="{9D8B030D-6E8A-4147-A177-3AD203B41FA5}">
                      <a16:colId xmlns:a16="http://schemas.microsoft.com/office/drawing/2014/main" xmlns="" val="20001"/>
                    </a:ext>
                  </a:extLst>
                </a:gridCol>
                <a:gridCol w="1567543">
                  <a:extLst>
                    <a:ext uri="{9D8B030D-6E8A-4147-A177-3AD203B41FA5}">
                      <a16:colId xmlns:a16="http://schemas.microsoft.com/office/drawing/2014/main" xmlns="" val="3321886786"/>
                    </a:ext>
                  </a:extLst>
                </a:gridCol>
                <a:gridCol w="2247777">
                  <a:extLst>
                    <a:ext uri="{9D8B030D-6E8A-4147-A177-3AD203B41FA5}">
                      <a16:colId xmlns:a16="http://schemas.microsoft.com/office/drawing/2014/main" xmlns="" val="20002"/>
                    </a:ext>
                  </a:extLst>
                </a:gridCol>
                <a:gridCol w="1743578">
                  <a:extLst>
                    <a:ext uri="{9D8B030D-6E8A-4147-A177-3AD203B41FA5}">
                      <a16:colId xmlns:a16="http://schemas.microsoft.com/office/drawing/2014/main" xmlns="" val="3774689772"/>
                    </a:ext>
                  </a:extLst>
                </a:gridCol>
                <a:gridCol w="1514733">
                  <a:extLst>
                    <a:ext uri="{9D8B030D-6E8A-4147-A177-3AD203B41FA5}">
                      <a16:colId xmlns:a16="http://schemas.microsoft.com/office/drawing/2014/main" xmlns="" val="2752969563"/>
                    </a:ext>
                  </a:extLst>
                </a:gridCol>
                <a:gridCol w="1891455">
                  <a:extLst>
                    <a:ext uri="{9D8B030D-6E8A-4147-A177-3AD203B41FA5}">
                      <a16:colId xmlns:a16="http://schemas.microsoft.com/office/drawing/2014/main" xmlns="" val="20003"/>
                    </a:ext>
                  </a:extLst>
                </a:gridCol>
              </a:tblGrid>
              <a:tr h="485867">
                <a:tc rowSpan="3">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600" b="0" i="0" u="none" strike="noStrike" kern="1200" cap="none" normalizeH="0" baseline="0">
                        <a:ln>
                          <a:noFill/>
                        </a:ln>
                        <a:solidFill>
                          <a:schemeClr val="bg1"/>
                        </a:solidFill>
                        <a:effectLst/>
                        <a:latin typeface="+mn-lt"/>
                        <a:ea typeface="+mn-ea"/>
                        <a:cs typeface="+mn-cs"/>
                      </a:endParaRP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1" i="0" u="none" strike="noStrike" kern="1200" cap="none" normalizeH="0" baseline="0">
                          <a:ln>
                            <a:noFill/>
                          </a:ln>
                          <a:solidFill>
                            <a:schemeClr val="bg1"/>
                          </a:solidFill>
                          <a:effectLst/>
                          <a:latin typeface="+mn-lt"/>
                          <a:ea typeface="+mn-ea"/>
                          <a:cs typeface="+mn-cs"/>
                        </a:rPr>
                        <a:t>Account Goal</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8FD3"/>
                    </a:solidFill>
                  </a:tcPr>
                </a:tc>
                <a:tc>
                  <a:txBody>
                    <a:bodyPr/>
                    <a:lstStyle/>
                    <a:p>
                      <a:pPr marL="0" marR="0" lvl="0" indent="0" algn="ctr"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endParaRPr kumimoji="0" lang="en-US" sz="1400" b="1" i="0" u="none" strike="noStrike" kern="1200" cap="none" normalizeH="0" baseline="0">
                        <a:ln>
                          <a:noFill/>
                        </a:ln>
                        <a:solidFill>
                          <a:schemeClr val="bg1"/>
                        </a:solidFill>
                        <a:effectLst/>
                        <a:latin typeface="+mn-lt"/>
                        <a:ea typeface="+mn-ea"/>
                        <a:cs typeface="+mn-cs"/>
                      </a:endParaRPr>
                    </a:p>
                    <a:p>
                      <a:pPr marL="0" marR="0" lvl="0" indent="0" algn="ctr"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1" i="0" u="none" strike="noStrike" kern="1200" cap="none" normalizeH="0" baseline="0">
                          <a:ln>
                            <a:noFill/>
                          </a:ln>
                          <a:solidFill>
                            <a:schemeClr val="bg1"/>
                          </a:solidFill>
                          <a:effectLst/>
                          <a:latin typeface="+mn-lt"/>
                          <a:ea typeface="+mn-ea"/>
                          <a:cs typeface="+mn-cs"/>
                        </a:rPr>
                        <a:t>Buying Center</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600" b="1" i="0" u="none" strike="noStrike" kern="1200" cap="none" normalizeH="0" baseline="0">
                        <a:ln>
                          <a:noFill/>
                        </a:ln>
                        <a:solidFill>
                          <a:schemeClr val="bg1"/>
                        </a:solidFill>
                        <a:effectLst/>
                        <a:latin typeface="+mn-lt"/>
                        <a:ea typeface="+mn-ea"/>
                        <a:cs typeface="+mn-cs"/>
                      </a:endParaRP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8FD3"/>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1" i="0" u="none" strike="noStrike" kern="1200" cap="none" normalizeH="0" baseline="0">
                          <a:ln>
                            <a:noFill/>
                          </a:ln>
                          <a:solidFill>
                            <a:schemeClr val="bg1"/>
                          </a:solidFill>
                          <a:effectLst/>
                          <a:latin typeface="+mn-lt"/>
                          <a:ea typeface="+mn-ea"/>
                          <a:cs typeface="+mn-cs"/>
                        </a:rPr>
                        <a:t>Name/Title</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8FD3"/>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200" b="1" i="0" u="none" strike="noStrike" kern="1200" cap="none" normalizeH="0" baseline="0">
                          <a:ln>
                            <a:noFill/>
                          </a:ln>
                          <a:solidFill>
                            <a:schemeClr val="bg1"/>
                          </a:solidFill>
                          <a:effectLst/>
                          <a:latin typeface="+mn-lt"/>
                          <a:ea typeface="+mn-ea"/>
                          <a:cs typeface="+mn-cs"/>
                        </a:rPr>
                        <a:t>Role in buying process</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8FD3"/>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1" i="0" u="none" strike="noStrike" kern="1200" cap="none" normalizeH="0" baseline="0">
                          <a:ln>
                            <a:noFill/>
                          </a:ln>
                          <a:solidFill>
                            <a:schemeClr val="bg1"/>
                          </a:solidFill>
                          <a:effectLst/>
                          <a:latin typeface="+mn-lt"/>
                          <a:ea typeface="+mn-ea"/>
                          <a:cs typeface="+mn-cs"/>
                        </a:rPr>
                        <a:t>Relationship status</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8FD3"/>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1" i="0" u="none" strike="noStrike" kern="1200" cap="none" normalizeH="0" baseline="0">
                          <a:ln>
                            <a:noFill/>
                          </a:ln>
                          <a:solidFill>
                            <a:schemeClr val="bg1"/>
                          </a:solidFill>
                          <a:effectLst/>
                          <a:latin typeface="+mn-lt"/>
                          <a:ea typeface="+mn-ea"/>
                          <a:cs typeface="+mn-cs"/>
                        </a:rPr>
                        <a:t>Relevant product/solutions</a:t>
                      </a:r>
                    </a:p>
                  </a:txBody>
                  <a:tcPr marL="91416" marR="91416" marT="45708" marB="45708" anchor="ct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8FD3"/>
                    </a:solidFill>
                  </a:tcPr>
                </a:tc>
                <a:extLst>
                  <a:ext uri="{0D108BD9-81ED-4DB2-BD59-A6C34878D82A}">
                    <a16:rowId xmlns:a16="http://schemas.microsoft.com/office/drawing/2014/main" xmlns="" val="10000"/>
                  </a:ext>
                </a:extLst>
              </a:tr>
              <a:tr h="1122053">
                <a:tc vMerge="1">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600" b="0" i="0" u="none" strike="noStrike" cap="none" normalizeH="0" baseline="0">
                        <a:ln>
                          <a:noFill/>
                        </a:ln>
                        <a:solidFill>
                          <a:schemeClr val="tx2"/>
                        </a:solidFill>
                        <a:effectLst/>
                        <a:latin typeface="+mn-lt"/>
                      </a:endParaRPr>
                    </a:p>
                  </a:txBody>
                  <a:tcP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rowSpan="2">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cap="none" normalizeH="0" baseline="0">
                          <a:ln>
                            <a:noFill/>
                          </a:ln>
                          <a:solidFill>
                            <a:schemeClr val="bg1"/>
                          </a:solidFill>
                          <a:effectLst/>
                          <a:latin typeface="+mn-lt"/>
                        </a:rPr>
                        <a:t> 1. </a:t>
                      </a: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cap="none" normalizeH="0" baseline="0">
                          <a:ln>
                            <a:noFill/>
                          </a:ln>
                          <a:solidFill>
                            <a:schemeClr val="bg1"/>
                          </a:solidFill>
                          <a:effectLst/>
                          <a:latin typeface="+mn-lt"/>
                        </a:rPr>
                        <a:t>Operations</a:t>
                      </a: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a:ln>
                            <a:noFill/>
                          </a:ln>
                          <a:solidFill>
                            <a:schemeClr val="bg1"/>
                          </a:solidFill>
                          <a:effectLst/>
                          <a:latin typeface="+mn-lt"/>
                        </a:rPr>
                        <a:t>Name, Group COO</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a:ln>
                            <a:noFill/>
                          </a:ln>
                          <a:solidFill>
                            <a:schemeClr val="bg1"/>
                          </a:solidFill>
                          <a:effectLst/>
                          <a:latin typeface="+mn-lt"/>
                          <a:cs typeface="Arial" charset="0"/>
                        </a:rPr>
                        <a:t>Name, VP Operations</a:t>
                      </a:r>
                      <a:r>
                        <a:rPr lang="en-US" sz="1600">
                          <a:solidFill>
                            <a:schemeClr val="bg1"/>
                          </a:solidFill>
                          <a:cs typeface="Arial" charset="0"/>
                        </a:rPr>
                        <a:t/>
                      </a:r>
                      <a:br>
                        <a:rPr lang="en-US" sz="1600">
                          <a:solidFill>
                            <a:schemeClr val="bg1"/>
                          </a:solidFill>
                          <a:cs typeface="Arial" charset="0"/>
                        </a:rPr>
                      </a:br>
                      <a:endParaRPr kumimoji="0" lang="en-US" sz="1400" b="0" i="0" u="none" strike="noStrike" cap="none" normalizeH="0" baseline="0">
                        <a:ln>
                          <a:noFill/>
                        </a:ln>
                        <a:solidFill>
                          <a:schemeClr val="bg1"/>
                        </a:solidFill>
                        <a:effectLst/>
                        <a:latin typeface="+mn-lt"/>
                      </a:endParaRP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a:ln>
                            <a:noFill/>
                          </a:ln>
                          <a:solidFill>
                            <a:schemeClr val="bg1"/>
                          </a:solidFill>
                          <a:effectLst/>
                          <a:latin typeface="+mn-lt"/>
                        </a:rPr>
                        <a:t>(D)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a:ln>
                            <a:noFill/>
                          </a:ln>
                          <a:solidFill>
                            <a:schemeClr val="bg1"/>
                          </a:solidFill>
                          <a:effectLst/>
                          <a:latin typeface="+mn-lt"/>
                        </a:rPr>
                        <a:t>(C)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a:ln>
                            <a:noFill/>
                          </a:ln>
                          <a:solidFill>
                            <a:schemeClr val="bg1"/>
                          </a:solidFill>
                          <a:effectLst/>
                          <a:latin typeface="+mn-lt"/>
                        </a:rPr>
                        <a:t> </a:t>
                      </a: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lang="en-US" sz="1400">
                          <a:solidFill>
                            <a:schemeClr val="bg1"/>
                          </a:solidFill>
                          <a:cs typeface="Arial" charset="0"/>
                        </a:rPr>
                        <a:t>(0)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lang="en-US" sz="1400">
                          <a:solidFill>
                            <a:schemeClr val="bg1"/>
                          </a:solidFill>
                          <a:cs typeface="Arial" charset="0"/>
                        </a:rPr>
                        <a:t>(-)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lang="en-US" sz="1400">
                          <a:solidFill>
                            <a:schemeClr val="bg1"/>
                          </a:solidFill>
                          <a:cs typeface="Arial" charset="0"/>
                        </a:rPr>
                        <a:t> </a:t>
                      </a: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a:ln>
                            <a:noFill/>
                          </a:ln>
                          <a:solidFill>
                            <a:schemeClr val="bg1"/>
                          </a:solidFill>
                          <a:effectLst/>
                          <a:latin typeface="+mn-lt"/>
                        </a:rPr>
                        <a:t>Ex. Expense, Travel, Invoice, </a:t>
                      </a:r>
                      <a:r>
                        <a:rPr kumimoji="0" lang="en-US" sz="1400" b="0" i="0" u="none" strike="noStrike" cap="none" normalizeH="0" baseline="0" err="1">
                          <a:ln>
                            <a:noFill/>
                          </a:ln>
                          <a:solidFill>
                            <a:schemeClr val="bg1"/>
                          </a:solidFill>
                          <a:effectLst/>
                          <a:latin typeface="+mn-lt"/>
                        </a:rPr>
                        <a:t>TripLink</a:t>
                      </a:r>
                      <a:endParaRPr kumimoji="0" lang="en-US" sz="1400" b="0" i="0" u="none" strike="noStrike" cap="none" normalizeH="0" baseline="0">
                        <a:ln>
                          <a:noFill/>
                        </a:ln>
                        <a:solidFill>
                          <a:schemeClr val="bg1"/>
                        </a:solidFill>
                        <a:effectLst/>
                        <a:latin typeface="+mn-lt"/>
                      </a:endParaRP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extLst>
                  <a:ext uri="{0D108BD9-81ED-4DB2-BD59-A6C34878D82A}">
                    <a16:rowId xmlns:a16="http://schemas.microsoft.com/office/drawing/2014/main" xmlns="" val="10001"/>
                  </a:ext>
                </a:extLst>
              </a:tr>
              <a:tr h="988370">
                <a:tc vMerge="1">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600" b="0" i="0" u="none" strike="noStrike" cap="none" normalizeH="0" baseline="0">
                        <a:ln>
                          <a:noFill/>
                        </a:ln>
                        <a:solidFill>
                          <a:schemeClr val="tx2"/>
                        </a:solidFill>
                        <a:effectLst/>
                        <a:latin typeface="+mn-lt"/>
                      </a:endParaRPr>
                    </a:p>
                  </a:txBody>
                  <a:tcPr horzOverflow="overflow">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vMerge="1">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a:ln>
                          <a:noFill/>
                        </a:ln>
                        <a:solidFill>
                          <a:schemeClr val="tx1"/>
                        </a:solidFill>
                        <a:effectLst/>
                        <a:latin typeface="+mn-lt"/>
                      </a:endParaRPr>
                    </a:p>
                  </a:txBody>
                  <a:tcPr marL="91416" marR="91416"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r>
                        <a:rPr kumimoji="0" lang="en-US" sz="1400" b="0" i="0" u="none" strike="noStrike" cap="none" normalizeH="0" baseline="0">
                          <a:ln>
                            <a:noFill/>
                          </a:ln>
                          <a:solidFill>
                            <a:schemeClr val="bg1"/>
                          </a:solidFill>
                          <a:effectLst/>
                          <a:latin typeface="+mn-lt"/>
                        </a:rPr>
                        <a:t>Finance</a:t>
                      </a: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a:ln>
                          <a:noFill/>
                        </a:ln>
                        <a:solidFill>
                          <a:schemeClr val="bg1"/>
                        </a:solidFill>
                        <a:effectLst/>
                        <a:latin typeface="+mn-lt"/>
                      </a:endParaRP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defRPr/>
                      </a:pPr>
                      <a:r>
                        <a:rPr kumimoji="0" lang="en-US" sz="1400" b="0" i="0" u="none" strike="noStrike" cap="none" normalizeH="0" baseline="0">
                          <a:ln>
                            <a:noFill/>
                          </a:ln>
                          <a:solidFill>
                            <a:schemeClr val="bg1"/>
                          </a:solidFill>
                          <a:effectLst/>
                          <a:latin typeface="+mn-lt"/>
                        </a:rPr>
                        <a:t> </a:t>
                      </a:r>
                    </a:p>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a:ln>
                          <a:noFill/>
                        </a:ln>
                        <a:solidFill>
                          <a:schemeClr val="bg1"/>
                        </a:solidFill>
                        <a:effectLst/>
                        <a:latin typeface="+mn-lt"/>
                      </a:endParaRP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a:ln>
                          <a:noFill/>
                        </a:ln>
                        <a:solidFill>
                          <a:schemeClr val="bg1"/>
                        </a:solidFill>
                        <a:effectLst/>
                        <a:latin typeface="+mn-lt"/>
                      </a:endParaRP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tc>
                  <a:txBody>
                    <a:bodyPr/>
                    <a:lstStyle/>
                    <a:p>
                      <a:pPr marL="0" marR="0" lvl="0" indent="0" algn="l" defTabSz="914400" rtl="0" eaLnBrk="0" fontAlgn="base" latinLnBrk="0" hangingPunct="0">
                        <a:lnSpc>
                          <a:spcPct val="100000"/>
                        </a:lnSpc>
                        <a:spcBef>
                          <a:spcPct val="30000"/>
                        </a:spcBef>
                        <a:spcAft>
                          <a:spcPct val="20000"/>
                        </a:spcAft>
                        <a:buClr>
                          <a:srgbClr val="006654"/>
                        </a:buClr>
                        <a:buSzPct val="65000"/>
                        <a:buFont typeface="Wingdings" pitchFamily="2" charset="2"/>
                        <a:buNone/>
                        <a:tabLst/>
                      </a:pPr>
                      <a:endParaRPr kumimoji="0" lang="en-US" sz="1400" b="0" i="0" u="none" strike="noStrike" cap="none" normalizeH="0" baseline="0">
                        <a:ln>
                          <a:noFill/>
                        </a:ln>
                        <a:solidFill>
                          <a:schemeClr val="bg1"/>
                        </a:solidFill>
                        <a:effectLst/>
                        <a:latin typeface="+mn-lt"/>
                      </a:endParaRPr>
                    </a:p>
                  </a:txBody>
                  <a:tcPr marL="91416" marR="91416" marT="45708" marB="4570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lumMod val="95000"/>
                      </a:schemeClr>
                    </a:solidFill>
                  </a:tcPr>
                </a:tc>
                <a:extLst>
                  <a:ext uri="{0D108BD9-81ED-4DB2-BD59-A6C34878D82A}">
                    <a16:rowId xmlns:a16="http://schemas.microsoft.com/office/drawing/2014/main" xmlns="" val="10002"/>
                  </a:ext>
                </a:extLst>
              </a:tr>
            </a:tbl>
          </a:graphicData>
        </a:graphic>
      </p:graphicFrame>
      <p:sp>
        <p:nvSpPr>
          <p:cNvPr id="3" name="Rectangle 2">
            <a:extLst>
              <a:ext uri="{FF2B5EF4-FFF2-40B4-BE49-F238E27FC236}">
                <a16:creationId xmlns:a16="http://schemas.microsoft.com/office/drawing/2014/main" xmlns="" id="{84D3CAA4-8F13-444A-B1DA-CFDAE543A937}"/>
              </a:ext>
            </a:extLst>
          </p:cNvPr>
          <p:cNvSpPr/>
          <p:nvPr/>
        </p:nvSpPr>
        <p:spPr>
          <a:xfrm>
            <a:off x="499806" y="2940298"/>
            <a:ext cx="1059457" cy="1094980"/>
          </a:xfrm>
          <a:prstGeom prst="rect">
            <a:avLst/>
          </a:prstGeom>
        </p:spPr>
        <p:txBody>
          <a:bodyPr wrap="square">
            <a:spAutoFit/>
          </a:bodyPr>
          <a:lstStyle/>
          <a:p>
            <a:pPr algn="ctr">
              <a:lnSpc>
                <a:spcPts val="1999"/>
              </a:lnSpc>
            </a:pPr>
            <a:r>
              <a:rPr lang="en-GB" sz="1400">
                <a:solidFill>
                  <a:schemeClr val="bg1"/>
                </a:solidFill>
                <a:ea typeface="ＭＳ Ｐゴシック" pitchFamily="34" charset="-128"/>
              </a:rPr>
              <a:t>Target Buyer/</a:t>
            </a:r>
            <a:br>
              <a:rPr lang="en-GB" sz="1400">
                <a:solidFill>
                  <a:schemeClr val="bg1"/>
                </a:solidFill>
                <a:ea typeface="ＭＳ Ｐゴシック" pitchFamily="34" charset="-128"/>
              </a:rPr>
            </a:br>
            <a:r>
              <a:rPr lang="en-GB" sz="1400">
                <a:solidFill>
                  <a:schemeClr val="bg1"/>
                </a:solidFill>
                <a:ea typeface="ＭＳ Ｐゴシック" pitchFamily="34" charset="-128"/>
              </a:rPr>
              <a:t>Decision Maker</a:t>
            </a:r>
            <a:endParaRPr lang="en-US" sz="1400">
              <a:solidFill>
                <a:schemeClr val="bg1"/>
              </a:solidFill>
              <a:ea typeface="ＭＳ Ｐゴシック" pitchFamily="34" charset="-128"/>
            </a:endParaRPr>
          </a:p>
        </p:txBody>
      </p:sp>
      <p:pic>
        <p:nvPicPr>
          <p:cNvPr id="11" name="Picture 10">
            <a:extLst>
              <a:ext uri="{FF2B5EF4-FFF2-40B4-BE49-F238E27FC236}">
                <a16:creationId xmlns:a16="http://schemas.microsoft.com/office/drawing/2014/main" xmlns="" id="{3E5E430A-FDAE-4500-941B-A8F8EF8FE11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8430" y="1961481"/>
            <a:ext cx="722207" cy="541692"/>
          </a:xfrm>
          <a:prstGeom prst="rect">
            <a:avLst/>
          </a:prstGeom>
        </p:spPr>
      </p:pic>
      <p:sp>
        <p:nvSpPr>
          <p:cNvPr id="5" name="Rectangle 4">
            <a:extLst>
              <a:ext uri="{FF2B5EF4-FFF2-40B4-BE49-F238E27FC236}">
                <a16:creationId xmlns:a16="http://schemas.microsoft.com/office/drawing/2014/main" xmlns="" id="{DE7E0324-442E-4DF3-A35F-11C6C7DF3806}"/>
              </a:ext>
            </a:extLst>
          </p:cNvPr>
          <p:cNvSpPr/>
          <p:nvPr/>
        </p:nvSpPr>
        <p:spPr>
          <a:xfrm>
            <a:off x="7517606" y="5776734"/>
            <a:ext cx="1244281" cy="830997"/>
          </a:xfrm>
          <a:prstGeom prst="rect">
            <a:avLst/>
          </a:prstGeom>
          <a:ln>
            <a:solidFill>
              <a:schemeClr val="accent1"/>
            </a:solidFill>
          </a:ln>
        </p:spPr>
        <p:txBody>
          <a:bodyPr wrap="square">
            <a:spAutoFit/>
          </a:bodyPr>
          <a:lstStyle/>
          <a:p>
            <a:pPr defTabSz="914400" eaLnBrk="0" fontAlgn="base" hangingPunct="0">
              <a:spcBef>
                <a:spcPct val="30000"/>
              </a:spcBef>
              <a:spcAft>
                <a:spcPct val="20000"/>
              </a:spcAft>
              <a:buClr>
                <a:srgbClr val="006654"/>
              </a:buClr>
              <a:buSzPct val="65000"/>
              <a:defRPr/>
            </a:pPr>
            <a:r>
              <a:rPr lang="en-US" sz="1200"/>
              <a:t>(D) Decider</a:t>
            </a:r>
          </a:p>
          <a:p>
            <a:pPr defTabSz="914400" eaLnBrk="0" fontAlgn="base" hangingPunct="0">
              <a:spcBef>
                <a:spcPct val="30000"/>
              </a:spcBef>
              <a:spcAft>
                <a:spcPct val="20000"/>
              </a:spcAft>
              <a:buClr>
                <a:srgbClr val="006654"/>
              </a:buClr>
              <a:buSzPct val="65000"/>
              <a:defRPr/>
            </a:pPr>
            <a:r>
              <a:rPr lang="en-US" sz="1200"/>
              <a:t>(C) Champion </a:t>
            </a:r>
          </a:p>
          <a:p>
            <a:pPr defTabSz="914400" eaLnBrk="0" fontAlgn="base" hangingPunct="0">
              <a:spcBef>
                <a:spcPct val="30000"/>
              </a:spcBef>
              <a:spcAft>
                <a:spcPct val="20000"/>
              </a:spcAft>
              <a:buClr>
                <a:srgbClr val="006654"/>
              </a:buClr>
              <a:buSzPct val="65000"/>
              <a:defRPr/>
            </a:pPr>
            <a:r>
              <a:rPr lang="en-US" sz="1200"/>
              <a:t>(S) Stakeholder</a:t>
            </a:r>
          </a:p>
        </p:txBody>
      </p:sp>
      <p:sp>
        <p:nvSpPr>
          <p:cNvPr id="7" name="Rectangle 6">
            <a:extLst>
              <a:ext uri="{FF2B5EF4-FFF2-40B4-BE49-F238E27FC236}">
                <a16:creationId xmlns:a16="http://schemas.microsoft.com/office/drawing/2014/main" xmlns="" id="{5F499B06-BEE7-40CA-AB31-D69551B82C6F}"/>
              </a:ext>
            </a:extLst>
          </p:cNvPr>
          <p:cNvSpPr/>
          <p:nvPr/>
        </p:nvSpPr>
        <p:spPr>
          <a:xfrm>
            <a:off x="9069996" y="4927271"/>
            <a:ext cx="2256551" cy="1698927"/>
          </a:xfrm>
          <a:prstGeom prst="rect">
            <a:avLst/>
          </a:prstGeom>
          <a:ln>
            <a:solidFill>
              <a:schemeClr val="accent1"/>
            </a:solidFill>
          </a:ln>
        </p:spPr>
        <p:txBody>
          <a:bodyPr wrap="square">
            <a:spAutoFit/>
          </a:bodyPr>
          <a:lstStyle/>
          <a:p>
            <a:pPr defTabSz="914400" eaLnBrk="0" fontAlgn="base" hangingPunct="0">
              <a:spcBef>
                <a:spcPct val="30000"/>
              </a:spcBef>
              <a:spcAft>
                <a:spcPct val="20000"/>
              </a:spcAft>
              <a:buClr>
                <a:srgbClr val="006654"/>
              </a:buClr>
              <a:buSzPct val="65000"/>
              <a:defRPr/>
            </a:pPr>
            <a:r>
              <a:rPr lang="en-US" sz="1400">
                <a:cs typeface="Arial" charset="0"/>
              </a:rPr>
              <a:t> </a:t>
            </a:r>
            <a:r>
              <a:rPr lang="en-US" sz="1200">
                <a:cs typeface="Arial" charset="0"/>
              </a:rPr>
              <a:t>(++) Enthusiastic </a:t>
            </a:r>
          </a:p>
          <a:p>
            <a:pPr defTabSz="914400" eaLnBrk="0" fontAlgn="base" hangingPunct="0">
              <a:spcBef>
                <a:spcPct val="30000"/>
              </a:spcBef>
              <a:spcAft>
                <a:spcPct val="20000"/>
              </a:spcAft>
              <a:buClr>
                <a:srgbClr val="006654"/>
              </a:buClr>
              <a:buSzPct val="65000"/>
              <a:defRPr/>
            </a:pPr>
            <a:r>
              <a:rPr lang="en-US" sz="1200">
                <a:cs typeface="Arial" charset="0"/>
              </a:rPr>
              <a:t>(+) Positive</a:t>
            </a:r>
          </a:p>
          <a:p>
            <a:pPr defTabSz="914400" eaLnBrk="0" fontAlgn="base" hangingPunct="0">
              <a:spcBef>
                <a:spcPct val="30000"/>
              </a:spcBef>
              <a:spcAft>
                <a:spcPct val="20000"/>
              </a:spcAft>
              <a:buClr>
                <a:srgbClr val="006654"/>
              </a:buClr>
              <a:buSzPct val="65000"/>
              <a:defRPr/>
            </a:pPr>
            <a:r>
              <a:rPr lang="en-US" sz="1200">
                <a:cs typeface="Arial" charset="0"/>
              </a:rPr>
              <a:t>(0) Neutral</a:t>
            </a:r>
          </a:p>
          <a:p>
            <a:pPr defTabSz="914400" eaLnBrk="0" fontAlgn="base" hangingPunct="0">
              <a:spcBef>
                <a:spcPct val="30000"/>
              </a:spcBef>
              <a:spcAft>
                <a:spcPct val="20000"/>
              </a:spcAft>
              <a:buClr>
                <a:srgbClr val="006654"/>
              </a:buClr>
              <a:buSzPct val="65000"/>
              <a:defRPr/>
            </a:pPr>
            <a:r>
              <a:rPr lang="en-US" sz="1200">
                <a:cs typeface="Arial" charset="0"/>
              </a:rPr>
              <a:t>(-) Negative </a:t>
            </a:r>
          </a:p>
          <a:p>
            <a:pPr defTabSz="914400" eaLnBrk="0" fontAlgn="base" hangingPunct="0">
              <a:spcBef>
                <a:spcPct val="30000"/>
              </a:spcBef>
              <a:spcAft>
                <a:spcPct val="20000"/>
              </a:spcAft>
              <a:buClr>
                <a:srgbClr val="006654"/>
              </a:buClr>
              <a:buSzPct val="65000"/>
              <a:defRPr/>
            </a:pPr>
            <a:r>
              <a:rPr lang="en-US" sz="1200">
                <a:cs typeface="Arial" charset="0"/>
              </a:rPr>
              <a:t>(--)  Hostile</a:t>
            </a:r>
          </a:p>
          <a:p>
            <a:pPr defTabSz="914400" eaLnBrk="0" fontAlgn="base" hangingPunct="0">
              <a:spcBef>
                <a:spcPct val="30000"/>
              </a:spcBef>
              <a:spcAft>
                <a:spcPct val="20000"/>
              </a:spcAft>
              <a:buClr>
                <a:srgbClr val="006654"/>
              </a:buClr>
              <a:buSzPct val="65000"/>
              <a:defRPr/>
            </a:pPr>
            <a:r>
              <a:rPr lang="en-US" sz="1200">
                <a:cs typeface="Arial" charset="0"/>
              </a:rPr>
              <a:t>(?) Unknown</a:t>
            </a:r>
          </a:p>
        </p:txBody>
      </p:sp>
    </p:spTree>
    <p:extLst>
      <p:ext uri="{BB962C8B-B14F-4D97-AF65-F5344CB8AC3E}">
        <p14:creationId xmlns:p14="http://schemas.microsoft.com/office/powerpoint/2010/main" val="755804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a:t>Step 4: </a:t>
            </a:r>
            <a:r>
              <a:rPr lang="en-US">
                <a:solidFill>
                  <a:schemeClr val="accent1"/>
                </a:solidFill>
              </a:rPr>
              <a:t>ABM Messaging &amp; Value Prop</a:t>
            </a:r>
          </a:p>
        </p:txBody>
      </p:sp>
    </p:spTree>
    <p:extLst>
      <p:ext uri="{BB962C8B-B14F-4D97-AF65-F5344CB8AC3E}">
        <p14:creationId xmlns:p14="http://schemas.microsoft.com/office/powerpoint/2010/main" val="86168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BC8B500-EA6F-4A40-8187-7E19A651B8D2}"/>
              </a:ext>
            </a:extLst>
          </p:cNvPr>
          <p:cNvPicPr>
            <a:picLocks noChangeAspect="1"/>
          </p:cNvPicPr>
          <p:nvPr/>
        </p:nvPicPr>
        <p:blipFill>
          <a:blip r:embed="rId2">
            <a:alphaModFix amt="85000"/>
          </a:blip>
          <a:stretch>
            <a:fillRect/>
          </a:stretch>
        </p:blipFill>
        <p:spPr>
          <a:xfrm flipH="1">
            <a:off x="49370" y="2730564"/>
            <a:ext cx="12096433" cy="4045683"/>
          </a:xfrm>
          <a:prstGeom prst="rect">
            <a:avLst/>
          </a:prstGeom>
        </p:spPr>
      </p:pic>
      <p:sp>
        <p:nvSpPr>
          <p:cNvPr id="3" name="Title 2">
            <a:extLst>
              <a:ext uri="{FF2B5EF4-FFF2-40B4-BE49-F238E27FC236}">
                <a16:creationId xmlns:a16="http://schemas.microsoft.com/office/drawing/2014/main" xmlns="" id="{CCFBB8D0-387C-4304-A75A-4AF2E0291185}"/>
              </a:ext>
            </a:extLst>
          </p:cNvPr>
          <p:cNvSpPr>
            <a:spLocks noGrp="1"/>
          </p:cNvSpPr>
          <p:nvPr>
            <p:ph type="title"/>
          </p:nvPr>
        </p:nvSpPr>
        <p:spPr/>
        <p:txBody>
          <a:bodyPr/>
          <a:lstStyle/>
          <a:p>
            <a:r>
              <a:rPr lang="en-US"/>
              <a:t>STEP 4 | </a:t>
            </a:r>
            <a:r>
              <a:rPr lang="en-US">
                <a:solidFill>
                  <a:schemeClr val="accent1"/>
                </a:solidFill>
              </a:rPr>
              <a:t>ABM Messaging and Value Prop</a:t>
            </a:r>
            <a:endParaRPr lang="en-US"/>
          </a:p>
        </p:txBody>
      </p:sp>
      <p:pic>
        <p:nvPicPr>
          <p:cNvPr id="6" name="Picture 5">
            <a:extLst>
              <a:ext uri="{FF2B5EF4-FFF2-40B4-BE49-F238E27FC236}">
                <a16:creationId xmlns:a16="http://schemas.microsoft.com/office/drawing/2014/main" xmlns="" id="{A4BEE41B-D864-4F3F-B9E8-04CB61411DEF}"/>
              </a:ext>
            </a:extLst>
          </p:cNvPr>
          <p:cNvPicPr>
            <a:picLocks noChangeAspect="1"/>
          </p:cNvPicPr>
          <p:nvPr/>
        </p:nvPicPr>
        <p:blipFill rotWithShape="1">
          <a:blip r:embed="rId3"/>
          <a:srcRect l="18645" t="23578" r="20074" b="15447"/>
          <a:stretch/>
        </p:blipFill>
        <p:spPr>
          <a:xfrm>
            <a:off x="557627" y="1070518"/>
            <a:ext cx="9790771" cy="5479910"/>
          </a:xfrm>
          <a:prstGeom prst="rect">
            <a:avLst/>
          </a:prstGeom>
          <a:ln>
            <a:solidFill>
              <a:schemeClr val="accent1"/>
            </a:solidFill>
          </a:ln>
        </p:spPr>
      </p:pic>
    </p:spTree>
    <p:extLst>
      <p:ext uri="{BB962C8B-B14F-4D97-AF65-F5344CB8AC3E}">
        <p14:creationId xmlns:p14="http://schemas.microsoft.com/office/powerpoint/2010/main" val="1713389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2B94C225-D387-4F27-9F76-97089F1150D3}"/>
              </a:ext>
            </a:extLst>
          </p:cNvPr>
          <p:cNvPicPr>
            <a:picLocks noChangeAspect="1"/>
          </p:cNvPicPr>
          <p:nvPr/>
        </p:nvPicPr>
        <p:blipFill>
          <a:blip r:embed="rId3">
            <a:alphaModFix amt="43000"/>
          </a:blip>
          <a:stretch>
            <a:fillRect/>
          </a:stretch>
        </p:blipFill>
        <p:spPr>
          <a:xfrm flipH="1">
            <a:off x="49370" y="2730564"/>
            <a:ext cx="12096433" cy="4045683"/>
          </a:xfrm>
          <a:prstGeom prst="rect">
            <a:avLst/>
          </a:prstGeom>
        </p:spPr>
      </p:pic>
      <p:sp>
        <p:nvSpPr>
          <p:cNvPr id="2" name="Text Placeholder 1">
            <a:extLst>
              <a:ext uri="{FF2B5EF4-FFF2-40B4-BE49-F238E27FC236}">
                <a16:creationId xmlns:a16="http://schemas.microsoft.com/office/drawing/2014/main" xmlns="" id="{20AC509E-6FC6-4D16-8260-70224470332B}"/>
              </a:ext>
            </a:extLst>
          </p:cNvPr>
          <p:cNvSpPr>
            <a:spLocks noGrp="1"/>
          </p:cNvSpPr>
          <p:nvPr>
            <p:ph type="body" sz="quarter" idx="10"/>
          </p:nvPr>
        </p:nvSpPr>
        <p:spPr>
          <a:xfrm>
            <a:off x="700524" y="1189469"/>
            <a:ext cx="6544072" cy="1017451"/>
          </a:xfrm>
        </p:spPr>
        <p:txBody>
          <a:bodyPr>
            <a:normAutofit/>
          </a:bodyPr>
          <a:lstStyle/>
          <a:p>
            <a:r>
              <a:rPr lang="en-US" sz="2500" b="1"/>
              <a:t>What makes ABM messaging unique?</a:t>
            </a:r>
          </a:p>
          <a:p>
            <a:pPr marL="522864" lvl="1" indent="-342900">
              <a:buFont typeface="Arial" panose="020B0604020202020204" pitchFamily="34" charset="0"/>
              <a:buChar char="•"/>
            </a:pPr>
            <a:endParaRPr lang="en-US"/>
          </a:p>
        </p:txBody>
      </p:sp>
      <p:sp>
        <p:nvSpPr>
          <p:cNvPr id="5" name="Title 2">
            <a:extLst>
              <a:ext uri="{FF2B5EF4-FFF2-40B4-BE49-F238E27FC236}">
                <a16:creationId xmlns:a16="http://schemas.microsoft.com/office/drawing/2014/main" xmlns="" id="{EF3587C7-E077-43C1-8E90-A9B52C4DE12C}"/>
              </a:ext>
            </a:extLst>
          </p:cNvPr>
          <p:cNvSpPr>
            <a:spLocks noGrp="1"/>
          </p:cNvSpPr>
          <p:nvPr>
            <p:ph type="title"/>
          </p:nvPr>
        </p:nvSpPr>
        <p:spPr>
          <a:xfrm>
            <a:off x="504001" y="504000"/>
            <a:ext cx="11186476" cy="369332"/>
          </a:xfrm>
        </p:spPr>
        <p:txBody>
          <a:bodyPr/>
          <a:lstStyle/>
          <a:p>
            <a:r>
              <a:rPr lang="en-US"/>
              <a:t>STEP 4 | </a:t>
            </a:r>
            <a:r>
              <a:rPr lang="en-US">
                <a:solidFill>
                  <a:schemeClr val="accent1"/>
                </a:solidFill>
              </a:rPr>
              <a:t>ABM Messaging and Value Prop</a:t>
            </a:r>
            <a:endParaRPr lang="en-US"/>
          </a:p>
        </p:txBody>
      </p:sp>
      <p:graphicFrame>
        <p:nvGraphicFramePr>
          <p:cNvPr id="6" name="Table 5">
            <a:extLst>
              <a:ext uri="{FF2B5EF4-FFF2-40B4-BE49-F238E27FC236}">
                <a16:creationId xmlns:a16="http://schemas.microsoft.com/office/drawing/2014/main" xmlns="" id="{896C64F4-6290-494F-BC70-DB6282D3879F}"/>
              </a:ext>
            </a:extLst>
          </p:cNvPr>
          <p:cNvGraphicFramePr>
            <a:graphicFrameLocks noGrp="1"/>
          </p:cNvGraphicFramePr>
          <p:nvPr>
            <p:extLst>
              <p:ext uri="{D42A27DB-BD31-4B8C-83A1-F6EECF244321}">
                <p14:modId xmlns:p14="http://schemas.microsoft.com/office/powerpoint/2010/main" val="2835012045"/>
              </p:ext>
            </p:extLst>
          </p:nvPr>
        </p:nvGraphicFramePr>
        <p:xfrm>
          <a:off x="700524" y="1823743"/>
          <a:ext cx="10601049" cy="4686300"/>
        </p:xfrm>
        <a:graphic>
          <a:graphicData uri="http://schemas.openxmlformats.org/drawingml/2006/table">
            <a:tbl>
              <a:tblPr firstRow="1" bandRow="1">
                <a:tableStyleId>{BC89EF96-8CEA-46FF-86C4-4CE0E7609802}</a:tableStyleId>
              </a:tblPr>
              <a:tblGrid>
                <a:gridCol w="5227665">
                  <a:extLst>
                    <a:ext uri="{9D8B030D-6E8A-4147-A177-3AD203B41FA5}">
                      <a16:colId xmlns:a16="http://schemas.microsoft.com/office/drawing/2014/main" xmlns="" val="1755029252"/>
                    </a:ext>
                  </a:extLst>
                </a:gridCol>
                <a:gridCol w="5373384">
                  <a:extLst>
                    <a:ext uri="{9D8B030D-6E8A-4147-A177-3AD203B41FA5}">
                      <a16:colId xmlns:a16="http://schemas.microsoft.com/office/drawing/2014/main" xmlns="" val="1145176623"/>
                    </a:ext>
                  </a:extLst>
                </a:gridCol>
              </a:tblGrid>
              <a:tr h="334689">
                <a:tc>
                  <a:txBody>
                    <a:bodyPr/>
                    <a:lstStyle/>
                    <a:p>
                      <a:r>
                        <a:rPr lang="en-US" sz="2000">
                          <a:solidFill>
                            <a:schemeClr val="tx1"/>
                          </a:solidFill>
                        </a:rPr>
                        <a:t>ABM Value Prop: Research &amp; Relevancy </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1"/>
                    </a:solidFill>
                  </a:tcPr>
                </a:tc>
                <a:tc>
                  <a:txBody>
                    <a:bodyPr/>
                    <a:lstStyle/>
                    <a:p>
                      <a:r>
                        <a:rPr lang="en-US" sz="2000"/>
                        <a:t>ABM Value Prop is Not</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3"/>
                    </a:solidFill>
                  </a:tcPr>
                </a:tc>
                <a:extLst>
                  <a:ext uri="{0D108BD9-81ED-4DB2-BD59-A6C34878D82A}">
                    <a16:rowId xmlns:a16="http://schemas.microsoft.com/office/drawing/2014/main" xmlns="" val="321973877"/>
                  </a:ext>
                </a:extLst>
              </a:tr>
              <a:tr h="3585029">
                <a:tc>
                  <a:txBody>
                    <a:bodyPr/>
                    <a:lstStyle/>
                    <a:p>
                      <a:pPr marL="285750" lvl="0" indent="-285750">
                        <a:lnSpc>
                          <a:spcPct val="150000"/>
                        </a:lnSpc>
                        <a:buClr>
                          <a:srgbClr val="FFAE00"/>
                        </a:buClr>
                        <a:buFont typeface="Wingdings" panose="05000000000000000000" pitchFamily="2" charset="2"/>
                        <a:buChar char="§"/>
                      </a:pPr>
                      <a:r>
                        <a:rPr lang="en-US" sz="1800"/>
                        <a:t>Value is designed for the account (or group of accounts) and for specific stakeholders</a:t>
                      </a:r>
                    </a:p>
                    <a:p>
                      <a:pPr marL="285750" marR="0" lvl="0" indent="-285750" algn="l" defTabSz="1088558" rtl="0" eaLnBrk="1" fontAlgn="auto" latinLnBrk="0" hangingPunct="1">
                        <a:lnSpc>
                          <a:spcPct val="150000"/>
                        </a:lnSpc>
                        <a:spcBef>
                          <a:spcPts val="0"/>
                        </a:spcBef>
                        <a:spcAft>
                          <a:spcPts val="0"/>
                        </a:spcAft>
                        <a:buClr>
                          <a:srgbClr val="FFAE00"/>
                        </a:buClr>
                        <a:buSzTx/>
                        <a:buFont typeface="Wingdings" panose="05000000000000000000" pitchFamily="2" charset="2"/>
                        <a:buChar char="§"/>
                        <a:tabLst/>
                        <a:defRPr/>
                      </a:pPr>
                      <a:r>
                        <a:rPr lang="en-US" sz="1800"/>
                        <a:t>Address identified, common </a:t>
                      </a:r>
                      <a:r>
                        <a:rPr lang="en-US" sz="1800" b="1">
                          <a:solidFill>
                            <a:schemeClr val="accent1"/>
                          </a:solidFill>
                        </a:rPr>
                        <a:t>strategic issues </a:t>
                      </a:r>
                      <a:r>
                        <a:rPr lang="en-US" sz="1800"/>
                        <a:t>for cluster and the buyer personas being targeted</a:t>
                      </a:r>
                    </a:p>
                    <a:p>
                      <a:pPr marL="285750" lvl="0" indent="-285750">
                        <a:lnSpc>
                          <a:spcPct val="150000"/>
                        </a:lnSpc>
                        <a:buClr>
                          <a:srgbClr val="FFAE00"/>
                        </a:buClr>
                        <a:buFont typeface="Wingdings" panose="05000000000000000000" pitchFamily="2" charset="2"/>
                        <a:buChar char="§"/>
                      </a:pPr>
                      <a:r>
                        <a:rPr lang="en-US" sz="1800"/>
                        <a:t>Reflect your knowledge about the </a:t>
                      </a:r>
                      <a:r>
                        <a:rPr lang="en-US" sz="1800">
                          <a:solidFill>
                            <a:schemeClr val="accent1"/>
                          </a:solidFill>
                        </a:rPr>
                        <a:t>unique issues </a:t>
                      </a:r>
                      <a:r>
                        <a:rPr lang="en-US" sz="1800"/>
                        <a:t>they face </a:t>
                      </a:r>
                    </a:p>
                    <a:p>
                      <a:pPr marL="285750" lvl="0" indent="-285750">
                        <a:lnSpc>
                          <a:spcPct val="150000"/>
                        </a:lnSpc>
                        <a:buClr>
                          <a:srgbClr val="FFAE00"/>
                        </a:buClr>
                        <a:buFont typeface="Wingdings" panose="05000000000000000000" pitchFamily="2" charset="2"/>
                        <a:buChar char="§"/>
                      </a:pPr>
                      <a:r>
                        <a:rPr lang="en-US" sz="1800">
                          <a:solidFill>
                            <a:schemeClr val="accent1"/>
                          </a:solidFill>
                        </a:rPr>
                        <a:t>Differentiate </a:t>
                      </a:r>
                      <a:r>
                        <a:rPr lang="en-US" sz="1800"/>
                        <a:t>how you add value to address the accounts issue (beyond competition)</a:t>
                      </a:r>
                    </a:p>
                    <a:p>
                      <a:pPr marL="285750" lvl="0" indent="-285750">
                        <a:buFont typeface="Wingdings" panose="05000000000000000000" pitchFamily="2" charset="2"/>
                        <a:buChar char="§"/>
                      </a:pPr>
                      <a:endParaRPr lang="en-US" sz="1400" b="1">
                        <a:solidFill>
                          <a:schemeClr val="accent1"/>
                        </a:solidFill>
                      </a:endParaRPr>
                    </a:p>
                    <a:p>
                      <a:pPr marL="0" indent="0">
                        <a:lnSpc>
                          <a:spcPct val="90000"/>
                        </a:lnSpc>
                        <a:spcBef>
                          <a:spcPts val="600"/>
                        </a:spcBef>
                        <a:buFontTx/>
                        <a:buNone/>
                      </a:pPr>
                      <a:endParaRPr lang="en-US" sz="1500"/>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tc>
                  <a:txBody>
                    <a:bodyPr/>
                    <a:lstStyle/>
                    <a:p>
                      <a:pPr marL="285750" lvl="0" indent="-285750">
                        <a:lnSpc>
                          <a:spcPct val="150000"/>
                        </a:lnSpc>
                        <a:buClr>
                          <a:srgbClr val="FFAE00"/>
                        </a:buClr>
                        <a:buFont typeface="Wingdings" panose="05000000000000000000" pitchFamily="2" charset="2"/>
                        <a:buChar char="§"/>
                      </a:pPr>
                      <a:r>
                        <a:rPr lang="en-US" sz="1800">
                          <a:solidFill>
                            <a:schemeClr val="tx1"/>
                          </a:solidFill>
                        </a:rPr>
                        <a:t>Not about your solution</a:t>
                      </a:r>
                    </a:p>
                    <a:p>
                      <a:pPr marL="285750" lvl="0" indent="-285750">
                        <a:lnSpc>
                          <a:spcPct val="150000"/>
                        </a:lnSpc>
                        <a:buClr>
                          <a:srgbClr val="FFAE00"/>
                        </a:buClr>
                        <a:buFont typeface="Wingdings" panose="05000000000000000000" pitchFamily="2" charset="2"/>
                        <a:buChar char="§"/>
                      </a:pPr>
                      <a:r>
                        <a:rPr lang="en-US" sz="1800"/>
                        <a:t>It’s </a:t>
                      </a:r>
                      <a:r>
                        <a:rPr lang="en-US" sz="1800">
                          <a:solidFill>
                            <a:schemeClr val="tx1"/>
                          </a:solidFill>
                        </a:rPr>
                        <a:t>not based on </a:t>
                      </a:r>
                      <a:r>
                        <a:rPr lang="en-US" sz="1800">
                          <a:solidFill>
                            <a:schemeClr val="accent1"/>
                          </a:solidFill>
                        </a:rPr>
                        <a:t>price or pain points</a:t>
                      </a:r>
                      <a:endParaRPr lang="en-US" sz="1800"/>
                    </a:p>
                    <a:p>
                      <a:pPr marL="830029" lvl="2" indent="-285750">
                        <a:lnSpc>
                          <a:spcPct val="150000"/>
                        </a:lnSpc>
                        <a:buClr>
                          <a:srgbClr val="FFAE00"/>
                        </a:buClr>
                        <a:buFont typeface="Wingdings" panose="05000000000000000000" pitchFamily="2" charset="2"/>
                        <a:buChar char="§"/>
                      </a:pPr>
                      <a:r>
                        <a:rPr lang="en-US" sz="1800"/>
                        <a:t>Price is important, but winning or losing will be determined by value. </a:t>
                      </a:r>
                    </a:p>
                    <a:p>
                      <a:pPr marL="0" marR="0" lvl="0" indent="0" algn="l" defTabSz="1088558" rtl="0" eaLnBrk="1" fontAlgn="auto" latinLnBrk="0" hangingPunct="1">
                        <a:lnSpc>
                          <a:spcPct val="150000"/>
                        </a:lnSpc>
                        <a:spcBef>
                          <a:spcPts val="0"/>
                        </a:spcBef>
                        <a:spcAft>
                          <a:spcPts val="0"/>
                        </a:spcAft>
                        <a:buClr>
                          <a:srgbClr val="FFAE00"/>
                        </a:buClr>
                        <a:buSzTx/>
                        <a:buFont typeface="Wingdings" panose="05000000000000000000" pitchFamily="2" charset="2"/>
                        <a:buNone/>
                        <a:tabLst/>
                        <a:defRPr/>
                      </a:pPr>
                      <a:endParaRPr lang="en-US" sz="1800"/>
                    </a:p>
                    <a:p>
                      <a:pPr marL="342900" marR="0" lvl="0" indent="-342900" algn="l" defTabSz="1088558" rtl="0" eaLnBrk="1" fontAlgn="auto" latinLnBrk="0" hangingPunct="1">
                        <a:lnSpc>
                          <a:spcPct val="150000"/>
                        </a:lnSpc>
                        <a:spcBef>
                          <a:spcPts val="0"/>
                        </a:spcBef>
                        <a:spcAft>
                          <a:spcPts val="0"/>
                        </a:spcAft>
                        <a:buClr>
                          <a:srgbClr val="FFAE00"/>
                        </a:buClr>
                        <a:buSzTx/>
                        <a:buFont typeface="Wingdings" panose="05000000000000000000" pitchFamily="2" charset="2"/>
                        <a:buChar char="§"/>
                        <a:tabLst/>
                        <a:defRPr/>
                      </a:pPr>
                      <a:r>
                        <a:rPr lang="en-US" sz="1800">
                          <a:solidFill>
                            <a:schemeClr val="accent1"/>
                          </a:solidFill>
                        </a:rPr>
                        <a:t>Mirror Test: </a:t>
                      </a:r>
                      <a:r>
                        <a:rPr lang="en-US" sz="1800"/>
                        <a:t>If your account was repeating your value prop in the mirror, would it be accurate to what they would say about themselves?</a:t>
                      </a:r>
                    </a:p>
                    <a:p>
                      <a:pPr marL="0" marR="0" lvl="0" indent="0" algn="l" defTabSz="1088558" rtl="0" eaLnBrk="1" fontAlgn="auto" latinLnBrk="0" hangingPunct="1">
                        <a:lnSpc>
                          <a:spcPct val="100000"/>
                        </a:lnSpc>
                        <a:spcBef>
                          <a:spcPts val="0"/>
                        </a:spcBef>
                        <a:spcAft>
                          <a:spcPts val="0"/>
                        </a:spcAft>
                        <a:buClrTx/>
                        <a:buSzTx/>
                        <a:buFontTx/>
                        <a:buNone/>
                        <a:tabLst/>
                        <a:defRPr/>
                      </a:pPr>
                      <a:endParaRPr lang="en-US" sz="2000"/>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extLst>
                  <a:ext uri="{0D108BD9-81ED-4DB2-BD59-A6C34878D82A}">
                    <a16:rowId xmlns:a16="http://schemas.microsoft.com/office/drawing/2014/main" xmlns="" val="23701818"/>
                  </a:ext>
                </a:extLst>
              </a:tr>
            </a:tbl>
          </a:graphicData>
        </a:graphic>
      </p:graphicFrame>
    </p:spTree>
    <p:extLst>
      <p:ext uri="{BB962C8B-B14F-4D97-AF65-F5344CB8AC3E}">
        <p14:creationId xmlns:p14="http://schemas.microsoft.com/office/powerpoint/2010/main" val="2239936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FEB54D77-451D-404A-9C68-FB042B784F4F}"/>
              </a:ext>
            </a:extLst>
          </p:cNvPr>
          <p:cNvPicPr>
            <a:picLocks noChangeAspect="1"/>
          </p:cNvPicPr>
          <p:nvPr/>
        </p:nvPicPr>
        <p:blipFill>
          <a:blip r:embed="rId3">
            <a:alphaModFix amt="70000"/>
          </a:blip>
          <a:stretch>
            <a:fillRect/>
          </a:stretch>
        </p:blipFill>
        <p:spPr>
          <a:xfrm flipH="1">
            <a:off x="49370" y="2730564"/>
            <a:ext cx="12096433" cy="4045683"/>
          </a:xfrm>
          <a:prstGeom prst="rect">
            <a:avLst/>
          </a:prstGeom>
        </p:spPr>
      </p:pic>
      <p:sp>
        <p:nvSpPr>
          <p:cNvPr id="5" name="Title 2">
            <a:extLst>
              <a:ext uri="{FF2B5EF4-FFF2-40B4-BE49-F238E27FC236}">
                <a16:creationId xmlns:a16="http://schemas.microsoft.com/office/drawing/2014/main" xmlns="" id="{EF3587C7-E077-43C1-8E90-A9B52C4DE12C}"/>
              </a:ext>
            </a:extLst>
          </p:cNvPr>
          <p:cNvSpPr>
            <a:spLocks noGrp="1"/>
          </p:cNvSpPr>
          <p:nvPr>
            <p:ph type="title"/>
          </p:nvPr>
        </p:nvSpPr>
        <p:spPr>
          <a:xfrm>
            <a:off x="504001" y="504000"/>
            <a:ext cx="11186476" cy="369332"/>
          </a:xfrm>
        </p:spPr>
        <p:txBody>
          <a:bodyPr/>
          <a:lstStyle/>
          <a:p>
            <a:r>
              <a:rPr lang="en-US"/>
              <a:t>STEP 4 | </a:t>
            </a:r>
            <a:r>
              <a:rPr lang="en-US">
                <a:solidFill>
                  <a:schemeClr val="accent1"/>
                </a:solidFill>
              </a:rPr>
              <a:t>ABM Messaging and Value Prop: Example</a:t>
            </a:r>
            <a:endParaRPr lang="en-US"/>
          </a:p>
        </p:txBody>
      </p:sp>
      <p:pic>
        <p:nvPicPr>
          <p:cNvPr id="6" name="Picture 5">
            <a:extLst>
              <a:ext uri="{FF2B5EF4-FFF2-40B4-BE49-F238E27FC236}">
                <a16:creationId xmlns:a16="http://schemas.microsoft.com/office/drawing/2014/main" xmlns="" id="{EC1267B7-F8F2-4D91-A44F-6BE8D5C2469B}"/>
              </a:ext>
            </a:extLst>
          </p:cNvPr>
          <p:cNvPicPr>
            <a:picLocks noChangeAspect="1"/>
          </p:cNvPicPr>
          <p:nvPr/>
        </p:nvPicPr>
        <p:blipFill rotWithShape="1">
          <a:blip r:embed="rId4"/>
          <a:srcRect l="18371" t="31382" r="20349" b="6179"/>
          <a:stretch/>
        </p:blipFill>
        <p:spPr>
          <a:xfrm>
            <a:off x="762923" y="1225925"/>
            <a:ext cx="9596560" cy="5500120"/>
          </a:xfrm>
          <a:prstGeom prst="rect">
            <a:avLst/>
          </a:prstGeom>
          <a:ln>
            <a:solidFill>
              <a:schemeClr val="accent1"/>
            </a:solidFill>
          </a:ln>
        </p:spPr>
      </p:pic>
      <p:sp>
        <p:nvSpPr>
          <p:cNvPr id="8" name="Oval 7">
            <a:extLst>
              <a:ext uri="{FF2B5EF4-FFF2-40B4-BE49-F238E27FC236}">
                <a16:creationId xmlns:a16="http://schemas.microsoft.com/office/drawing/2014/main" xmlns="" id="{77A323DE-4EE9-496C-986D-54F4BD961066}"/>
              </a:ext>
            </a:extLst>
          </p:cNvPr>
          <p:cNvSpPr/>
          <p:nvPr/>
        </p:nvSpPr>
        <p:spPr bwMode="gray">
          <a:xfrm>
            <a:off x="874436" y="2285630"/>
            <a:ext cx="2370570" cy="1670371"/>
          </a:xfrm>
          <a:prstGeom prst="ellipse">
            <a:avLst/>
          </a:prstGeom>
          <a:noFill/>
          <a:ln>
            <a:headEnd/>
            <a:tailEnd/>
          </a:ln>
        </p:spPr>
        <p:style>
          <a:lnRef idx="2">
            <a:schemeClr val="accent1"/>
          </a:lnRef>
          <a:fillRef idx="1">
            <a:schemeClr val="lt1"/>
          </a:fillRef>
          <a:effectRef idx="0">
            <a:schemeClr val="accent1"/>
          </a:effectRef>
          <a:fontRef idx="minor">
            <a:schemeClr val="dk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637866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13D2238C-C58D-4B00-AA31-92235410D03C}"/>
              </a:ext>
            </a:extLst>
          </p:cNvPr>
          <p:cNvPicPr>
            <a:picLocks noChangeAspect="1"/>
          </p:cNvPicPr>
          <p:nvPr/>
        </p:nvPicPr>
        <p:blipFill>
          <a:blip r:embed="rId3">
            <a:alphaModFix amt="85000"/>
          </a:blip>
          <a:stretch>
            <a:fillRect/>
          </a:stretch>
        </p:blipFill>
        <p:spPr>
          <a:xfrm flipH="1">
            <a:off x="49370" y="2730564"/>
            <a:ext cx="12096433" cy="4045683"/>
          </a:xfrm>
          <a:prstGeom prst="rect">
            <a:avLst/>
          </a:prstGeom>
        </p:spPr>
      </p:pic>
      <p:sp>
        <p:nvSpPr>
          <p:cNvPr id="5" name="Title 2">
            <a:extLst>
              <a:ext uri="{FF2B5EF4-FFF2-40B4-BE49-F238E27FC236}">
                <a16:creationId xmlns:a16="http://schemas.microsoft.com/office/drawing/2014/main" xmlns="" id="{EF3587C7-E077-43C1-8E90-A9B52C4DE12C}"/>
              </a:ext>
            </a:extLst>
          </p:cNvPr>
          <p:cNvSpPr>
            <a:spLocks noGrp="1"/>
          </p:cNvSpPr>
          <p:nvPr>
            <p:ph type="title"/>
          </p:nvPr>
        </p:nvSpPr>
        <p:spPr>
          <a:xfrm>
            <a:off x="504001" y="504000"/>
            <a:ext cx="11186476" cy="369332"/>
          </a:xfrm>
        </p:spPr>
        <p:txBody>
          <a:bodyPr/>
          <a:lstStyle/>
          <a:p>
            <a:r>
              <a:rPr lang="en-US"/>
              <a:t>STEP 4 | </a:t>
            </a:r>
            <a:r>
              <a:rPr lang="en-US">
                <a:solidFill>
                  <a:schemeClr val="accent1"/>
                </a:solidFill>
              </a:rPr>
              <a:t>ABM Messaging and Value Prop: Example</a:t>
            </a:r>
            <a:endParaRPr lang="en-US"/>
          </a:p>
        </p:txBody>
      </p:sp>
      <p:pic>
        <p:nvPicPr>
          <p:cNvPr id="4" name="Picture 3">
            <a:extLst>
              <a:ext uri="{FF2B5EF4-FFF2-40B4-BE49-F238E27FC236}">
                <a16:creationId xmlns:a16="http://schemas.microsoft.com/office/drawing/2014/main" xmlns="" id="{7442360D-3B6A-4DFB-BB30-E9FB84AE9973}"/>
              </a:ext>
            </a:extLst>
          </p:cNvPr>
          <p:cNvPicPr>
            <a:picLocks noChangeAspect="1"/>
          </p:cNvPicPr>
          <p:nvPr/>
        </p:nvPicPr>
        <p:blipFill rotWithShape="1">
          <a:blip r:embed="rId4"/>
          <a:srcRect l="19011" t="26504" r="19708" b="13171"/>
          <a:stretch/>
        </p:blipFill>
        <p:spPr>
          <a:xfrm>
            <a:off x="568713" y="993231"/>
            <a:ext cx="10370634" cy="5742547"/>
          </a:xfrm>
          <a:prstGeom prst="rect">
            <a:avLst/>
          </a:prstGeom>
          <a:ln>
            <a:solidFill>
              <a:schemeClr val="accent1"/>
            </a:solidFill>
          </a:ln>
        </p:spPr>
      </p:pic>
      <p:sp>
        <p:nvSpPr>
          <p:cNvPr id="2" name="Oval 1">
            <a:extLst>
              <a:ext uri="{FF2B5EF4-FFF2-40B4-BE49-F238E27FC236}">
                <a16:creationId xmlns:a16="http://schemas.microsoft.com/office/drawing/2014/main" xmlns="" id="{62C84DA2-F561-4FF1-8A15-A49BC6A138F8}"/>
              </a:ext>
            </a:extLst>
          </p:cNvPr>
          <p:cNvSpPr/>
          <p:nvPr/>
        </p:nvSpPr>
        <p:spPr bwMode="gray">
          <a:xfrm>
            <a:off x="1014761" y="5116214"/>
            <a:ext cx="2843561" cy="1237786"/>
          </a:xfrm>
          <a:prstGeom prst="ellipse">
            <a:avLst/>
          </a:prstGeom>
          <a:noFill/>
          <a:ln>
            <a:headEnd/>
            <a:tailEnd/>
          </a:ln>
        </p:spPr>
        <p:style>
          <a:lnRef idx="2">
            <a:schemeClr val="accent1"/>
          </a:lnRef>
          <a:fillRef idx="1">
            <a:schemeClr val="lt1"/>
          </a:fillRef>
          <a:effectRef idx="0">
            <a:schemeClr val="accent1"/>
          </a:effectRef>
          <a:fontRef idx="minor">
            <a:schemeClr val="dk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7" name="Oval 6">
            <a:extLst>
              <a:ext uri="{FF2B5EF4-FFF2-40B4-BE49-F238E27FC236}">
                <a16:creationId xmlns:a16="http://schemas.microsoft.com/office/drawing/2014/main" xmlns="" id="{D2157300-8029-4F84-982E-7C72C477AFF0}"/>
              </a:ext>
            </a:extLst>
          </p:cNvPr>
          <p:cNvSpPr/>
          <p:nvPr/>
        </p:nvSpPr>
        <p:spPr bwMode="gray">
          <a:xfrm>
            <a:off x="6731619" y="1981200"/>
            <a:ext cx="3672468" cy="1196898"/>
          </a:xfrm>
          <a:prstGeom prst="ellipse">
            <a:avLst/>
          </a:prstGeom>
          <a:noFill/>
          <a:ln>
            <a:headEnd/>
            <a:tailEnd/>
          </a:ln>
        </p:spPr>
        <p:style>
          <a:lnRef idx="2">
            <a:schemeClr val="accent1"/>
          </a:lnRef>
          <a:fillRef idx="1">
            <a:schemeClr val="lt1"/>
          </a:fillRef>
          <a:effectRef idx="0">
            <a:schemeClr val="accent1"/>
          </a:effectRef>
          <a:fontRef idx="minor">
            <a:schemeClr val="dk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77066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A9441FC3-257E-43DD-9168-54A328BD71A8}"/>
              </a:ext>
            </a:extLst>
          </p:cNvPr>
          <p:cNvPicPr>
            <a:picLocks noChangeAspect="1"/>
          </p:cNvPicPr>
          <p:nvPr/>
        </p:nvPicPr>
        <p:blipFill>
          <a:blip r:embed="rId2">
            <a:alphaModFix amt="70000"/>
          </a:blip>
          <a:stretch>
            <a:fillRect/>
          </a:stretch>
        </p:blipFill>
        <p:spPr>
          <a:xfrm>
            <a:off x="0" y="4051835"/>
            <a:ext cx="12195175" cy="2807431"/>
          </a:xfrm>
          <a:prstGeom prst="rect">
            <a:avLst/>
          </a:prstGeom>
        </p:spPr>
      </p:pic>
      <p:sp>
        <p:nvSpPr>
          <p:cNvPr id="4" name="Text Placeholder 1">
            <a:extLst>
              <a:ext uri="{FF2B5EF4-FFF2-40B4-BE49-F238E27FC236}">
                <a16:creationId xmlns:a16="http://schemas.microsoft.com/office/drawing/2014/main" xmlns="" id="{770C58C3-D275-4F67-8A1A-18EA980AD443}"/>
              </a:ext>
            </a:extLst>
          </p:cNvPr>
          <p:cNvSpPr>
            <a:spLocks noGrp="1"/>
          </p:cNvSpPr>
          <p:nvPr>
            <p:ph type="body" sz="quarter" idx="10"/>
          </p:nvPr>
        </p:nvSpPr>
        <p:spPr>
          <a:xfrm>
            <a:off x="211288" y="1204538"/>
            <a:ext cx="9881118" cy="276999"/>
          </a:xfrm>
        </p:spPr>
        <p:txBody>
          <a:bodyPr/>
          <a:lstStyle/>
          <a:p>
            <a:pPr lvl="3"/>
            <a:r>
              <a:rPr lang="en-US"/>
              <a:t>Detailed, insight-based and relevant messaging drives the story for each cluster. </a:t>
            </a:r>
          </a:p>
        </p:txBody>
      </p:sp>
      <p:sp>
        <p:nvSpPr>
          <p:cNvPr id="5" name="TextBox 4">
            <a:extLst>
              <a:ext uri="{FF2B5EF4-FFF2-40B4-BE49-F238E27FC236}">
                <a16:creationId xmlns:a16="http://schemas.microsoft.com/office/drawing/2014/main" xmlns="" id="{4F2958DF-6520-49A2-B271-2C96A77D4AD6}"/>
              </a:ext>
            </a:extLst>
          </p:cNvPr>
          <p:cNvSpPr txBox="1"/>
          <p:nvPr/>
        </p:nvSpPr>
        <p:spPr>
          <a:xfrm>
            <a:off x="627849" y="1812950"/>
            <a:ext cx="2646548" cy="4315412"/>
          </a:xfrm>
          <a:prstGeom prst="rect">
            <a:avLst/>
          </a:prstGeom>
          <a:noFill/>
        </p:spPr>
        <p:txBody>
          <a:bodyPr wrap="square" lIns="0" tIns="0" rIns="0" bIns="0" rtlCol="0">
            <a:spAutoFit/>
          </a:bodyPr>
          <a:lstStyle/>
          <a:p>
            <a:pPr defTabSz="1088558">
              <a:lnSpc>
                <a:spcPct val="90000"/>
              </a:lnSpc>
              <a:spcAft>
                <a:spcPts val="600"/>
              </a:spcAft>
            </a:pPr>
            <a:r>
              <a:rPr lang="en-US" sz="1500" b="1">
                <a:solidFill>
                  <a:srgbClr val="F0AB00"/>
                </a:solidFill>
              </a:rPr>
              <a:t>Driven </a:t>
            </a:r>
            <a:br>
              <a:rPr lang="en-US" sz="1500" b="1">
                <a:solidFill>
                  <a:srgbClr val="F0AB00"/>
                </a:solidFill>
              </a:rPr>
            </a:br>
            <a:r>
              <a:rPr lang="en-US" sz="1500" b="1">
                <a:solidFill>
                  <a:srgbClr val="F0AB00"/>
                </a:solidFill>
              </a:rPr>
              <a:t>By People</a:t>
            </a:r>
            <a:endParaRPr lang="en-US" sz="1200" b="1" i="1">
              <a:solidFill>
                <a:srgbClr val="000000"/>
              </a:solidFill>
              <a:latin typeface="+mn-lt"/>
              <a:ea typeface="HGｺﾞｼｯｸM" charset="0"/>
              <a:cs typeface="Times New Roman" charset="0"/>
            </a:endParaRPr>
          </a:p>
          <a:p>
            <a:pPr>
              <a:lnSpc>
                <a:spcPct val="115000"/>
              </a:lnSpc>
            </a:pPr>
            <a:r>
              <a:rPr lang="en-US" sz="1200" b="1" i="1">
                <a:latin typeface="+mn-lt"/>
                <a:ea typeface="HGｺﾞｼｯｸM" charset="0"/>
                <a:cs typeface="Times New Roman" charset="0"/>
              </a:rPr>
              <a:t>50-Word Summary</a:t>
            </a:r>
          </a:p>
          <a:p>
            <a:pPr>
              <a:lnSpc>
                <a:spcPct val="115000"/>
              </a:lnSpc>
            </a:pPr>
            <a:r>
              <a:rPr lang="en-US" sz="1200">
                <a:latin typeface="+mn-lt"/>
                <a:ea typeface="HGｺﾞｼｯｸM" charset="0"/>
                <a:cs typeface="Times New Roman" charset="0"/>
              </a:rPr>
              <a:t>The administrative hassle of managing travel and expenses can keep you from attracting and retaining top talent. SAP Concur automates it all, giving employees simple apps to manage travel and spending details from anywhere, while staying compliant. You’ll eliminate inefficient processes that frustrate your team and keep your top talent happy and engaged.</a:t>
            </a:r>
          </a:p>
          <a:p>
            <a:pPr>
              <a:lnSpc>
                <a:spcPct val="115000"/>
              </a:lnSpc>
            </a:pPr>
            <a:endParaRPr lang="en-US" sz="1200">
              <a:latin typeface="+mn-lt"/>
              <a:ea typeface="HGｺﾞｼｯｸM" charset="0"/>
              <a:cs typeface="Times New Roman" charset="0"/>
            </a:endParaRPr>
          </a:p>
          <a:p>
            <a:pPr>
              <a:lnSpc>
                <a:spcPct val="115000"/>
              </a:lnSpc>
            </a:pPr>
            <a:r>
              <a:rPr lang="en-US" sz="1200" b="1" i="1">
                <a:latin typeface="+mn-lt"/>
                <a:ea typeface="HGｺﾞｼｯｸM" charset="0"/>
                <a:cs typeface="Times New Roman" charset="0"/>
              </a:rPr>
              <a:t>Pillars</a:t>
            </a:r>
          </a:p>
          <a:p>
            <a:pPr marL="146304" indent="-128016">
              <a:lnSpc>
                <a:spcPct val="115000"/>
              </a:lnSpc>
              <a:buClr>
                <a:schemeClr val="accent1"/>
              </a:buClr>
              <a:buFont typeface="Arial" panose="020B0604020202020204" pitchFamily="34" charset="0"/>
              <a:buChar char="•"/>
            </a:pPr>
            <a:r>
              <a:rPr lang="en-US" sz="1200">
                <a:latin typeface="+mn-lt"/>
                <a:ea typeface="HGｺﾞｼｯｸM" charset="0"/>
                <a:cs typeface="Times New Roman" charset="0"/>
              </a:rPr>
              <a:t>Make Life Easier</a:t>
            </a:r>
          </a:p>
          <a:p>
            <a:pPr marL="146304" indent="-128016">
              <a:lnSpc>
                <a:spcPct val="115000"/>
              </a:lnSpc>
              <a:buClr>
                <a:schemeClr val="accent1"/>
              </a:buClr>
              <a:buFont typeface="Arial" panose="020B0604020202020204" pitchFamily="34" charset="0"/>
              <a:buChar char="•"/>
            </a:pPr>
            <a:r>
              <a:rPr lang="en-US" sz="1200">
                <a:latin typeface="+mn-lt"/>
                <a:ea typeface="HGｺﾞｼｯｸM" charset="0"/>
                <a:cs typeface="Times New Roman" charset="0"/>
              </a:rPr>
              <a:t>Improved Service</a:t>
            </a:r>
          </a:p>
          <a:p>
            <a:pPr marL="146304" indent="-128016">
              <a:lnSpc>
                <a:spcPct val="115000"/>
              </a:lnSpc>
              <a:buClr>
                <a:schemeClr val="accent1"/>
              </a:buClr>
              <a:buFont typeface="Arial" panose="020B0604020202020204" pitchFamily="34" charset="0"/>
              <a:buChar char="•"/>
            </a:pPr>
            <a:r>
              <a:rPr lang="en-US" sz="1200">
                <a:latin typeface="+mn-lt"/>
                <a:ea typeface="HGｺﾞｼｯｸM" charset="0"/>
                <a:cs typeface="Times New Roman" charset="0"/>
              </a:rPr>
              <a:t>Encourage Compliant Behaviors</a:t>
            </a:r>
          </a:p>
          <a:p>
            <a:pPr marL="18288">
              <a:lnSpc>
                <a:spcPct val="115000"/>
              </a:lnSpc>
              <a:spcBef>
                <a:spcPts val="1800"/>
              </a:spcBef>
              <a:buClr>
                <a:schemeClr val="accent1"/>
              </a:buClr>
            </a:pPr>
            <a:r>
              <a:rPr lang="en-US" sz="1200">
                <a:solidFill>
                  <a:srgbClr val="000000"/>
                </a:solidFill>
                <a:latin typeface="+mn-lt"/>
                <a:ea typeface="HGｺﾞｼｯｸM" charset="0"/>
                <a:cs typeface="Times New Roman" charset="0"/>
                <a:hlinkClick r:id="rId3" invalidUrl="https://sap.sharepoint.com/:p:/r/sites/105282/AudMkt/TgtAudMkt/Shared Documents/Top Accounts Strategy &amp; Program/Themed Content/Messaging/TAP clusters messaging v22.pptx?d=w389c7925236a47b89c5cb96a747cc1e9&amp;csf=1&amp;e=Wdkehv"/>
              </a:rPr>
              <a:t>See the Full Cluster Messaging</a:t>
            </a:r>
            <a:endParaRPr lang="en-US" sz="1200">
              <a:solidFill>
                <a:srgbClr val="000000"/>
              </a:solidFill>
              <a:latin typeface="+mn-lt"/>
              <a:ea typeface="HGｺﾞｼｯｸM" charset="0"/>
              <a:cs typeface="Times New Roman" charset="0"/>
            </a:endParaRPr>
          </a:p>
        </p:txBody>
      </p:sp>
      <p:sp>
        <p:nvSpPr>
          <p:cNvPr id="6" name="TextBox 5">
            <a:extLst>
              <a:ext uri="{FF2B5EF4-FFF2-40B4-BE49-F238E27FC236}">
                <a16:creationId xmlns:a16="http://schemas.microsoft.com/office/drawing/2014/main" xmlns="" id="{44321ADE-4750-4F2D-9752-42E9C6803365}"/>
              </a:ext>
            </a:extLst>
          </p:cNvPr>
          <p:cNvSpPr txBox="1"/>
          <p:nvPr/>
        </p:nvSpPr>
        <p:spPr>
          <a:xfrm>
            <a:off x="7711899" y="1812950"/>
            <a:ext cx="2646548" cy="3872279"/>
          </a:xfrm>
          <a:prstGeom prst="rect">
            <a:avLst/>
          </a:prstGeom>
          <a:noFill/>
        </p:spPr>
        <p:txBody>
          <a:bodyPr wrap="square" lIns="0" tIns="0" rIns="0" bIns="0" rtlCol="0">
            <a:spAutoFit/>
          </a:bodyPr>
          <a:lstStyle/>
          <a:p>
            <a:pPr lvl="0" defTabSz="1088558">
              <a:lnSpc>
                <a:spcPct val="90000"/>
              </a:lnSpc>
              <a:spcAft>
                <a:spcPts val="600"/>
              </a:spcAft>
            </a:pPr>
            <a:r>
              <a:rPr lang="en-US" sz="1500" b="1">
                <a:solidFill>
                  <a:srgbClr val="F0AB00"/>
                </a:solidFill>
              </a:rPr>
              <a:t>Innovation </a:t>
            </a:r>
            <a:br>
              <a:rPr lang="en-US" sz="1500" b="1">
                <a:solidFill>
                  <a:srgbClr val="F0AB00"/>
                </a:solidFill>
              </a:rPr>
            </a:br>
            <a:r>
              <a:rPr lang="en-US" sz="1500" b="1">
                <a:solidFill>
                  <a:srgbClr val="F0AB00"/>
                </a:solidFill>
              </a:rPr>
              <a:t>For The Future</a:t>
            </a:r>
            <a:endParaRPr lang="en-US" sz="1200" b="1" i="1">
              <a:solidFill>
                <a:srgbClr val="000000"/>
              </a:solidFill>
              <a:latin typeface="+mn-lt"/>
              <a:ea typeface="HGｺﾞｼｯｸM" charset="0"/>
              <a:cs typeface="Times New Roman" charset="0"/>
            </a:endParaRPr>
          </a:p>
          <a:p>
            <a:pPr>
              <a:lnSpc>
                <a:spcPct val="115000"/>
              </a:lnSpc>
            </a:pPr>
            <a:r>
              <a:rPr lang="en-US" sz="1200" b="1" i="1">
                <a:latin typeface="+mn-lt"/>
                <a:ea typeface="HGｺﾞｼｯｸM" charset="0"/>
                <a:cs typeface="Times New Roman" charset="0"/>
              </a:rPr>
              <a:t>50-Word Summary</a:t>
            </a:r>
          </a:p>
          <a:p>
            <a:pPr>
              <a:lnSpc>
                <a:spcPct val="115000"/>
              </a:lnSpc>
            </a:pPr>
            <a:r>
              <a:rPr lang="en-US" sz="1200">
                <a:latin typeface="+mn-lt"/>
                <a:ea typeface="HGｺﾞｼｯｸM" charset="0"/>
                <a:cs typeface="Times New Roman" charset="0"/>
              </a:rPr>
              <a:t>Intelligent technology can bring an immediate and measurable improvement to travel and expense processes and spending. SAP Concur brings the power of the cloud and intelligent tech to strengthen controls, increase analysis and improve scalability, using next-generation T&amp;E tools make an impact across the entire organization.</a:t>
            </a:r>
          </a:p>
          <a:p>
            <a:pPr>
              <a:lnSpc>
                <a:spcPct val="115000"/>
              </a:lnSpc>
            </a:pPr>
            <a:endParaRPr lang="en-US" sz="1200">
              <a:latin typeface="+mn-lt"/>
              <a:ea typeface="HGｺﾞｼｯｸM" charset="0"/>
              <a:cs typeface="Times New Roman" charset="0"/>
            </a:endParaRPr>
          </a:p>
          <a:p>
            <a:pPr>
              <a:lnSpc>
                <a:spcPct val="115000"/>
              </a:lnSpc>
            </a:pPr>
            <a:r>
              <a:rPr lang="en-US" sz="1200" b="1" i="1">
                <a:latin typeface="+mn-lt"/>
                <a:ea typeface="HGｺﾞｼｯｸM" charset="0"/>
                <a:cs typeface="Times New Roman" charset="0"/>
              </a:rPr>
              <a:t>Pillars</a:t>
            </a:r>
          </a:p>
          <a:p>
            <a:pPr marL="146304" indent="-128016">
              <a:lnSpc>
                <a:spcPct val="115000"/>
              </a:lnSpc>
              <a:buClr>
                <a:schemeClr val="accent1"/>
              </a:buClr>
              <a:buFont typeface="Arial" panose="020B0604020202020204" pitchFamily="34" charset="0"/>
              <a:buChar char="•"/>
            </a:pPr>
            <a:r>
              <a:rPr lang="en-US" sz="1200">
                <a:latin typeface="+mn-lt"/>
                <a:ea typeface="HGｺﾞｼｯｸM" charset="0"/>
                <a:cs typeface="Times New Roman" charset="0"/>
              </a:rPr>
              <a:t>Modernize</a:t>
            </a:r>
          </a:p>
          <a:p>
            <a:pPr marL="146304" indent="-128016">
              <a:lnSpc>
                <a:spcPct val="115000"/>
              </a:lnSpc>
              <a:buClr>
                <a:schemeClr val="accent1"/>
              </a:buClr>
              <a:buFont typeface="Arial" panose="020B0604020202020204" pitchFamily="34" charset="0"/>
              <a:buChar char="•"/>
            </a:pPr>
            <a:r>
              <a:rPr lang="en-US" sz="1200">
                <a:latin typeface="+mn-lt"/>
                <a:ea typeface="HGｺﾞｼｯｸM" charset="0"/>
                <a:cs typeface="Times New Roman" charset="0"/>
              </a:rPr>
              <a:t>Rapid Impact</a:t>
            </a:r>
          </a:p>
          <a:p>
            <a:pPr marL="146304" indent="-128016">
              <a:lnSpc>
                <a:spcPct val="115000"/>
              </a:lnSpc>
              <a:buClr>
                <a:schemeClr val="accent1"/>
              </a:buClr>
              <a:buFont typeface="Arial" panose="020B0604020202020204" pitchFamily="34" charset="0"/>
              <a:buChar char="•"/>
            </a:pPr>
            <a:r>
              <a:rPr lang="en-US" sz="1200">
                <a:latin typeface="+mn-lt"/>
                <a:ea typeface="HGｺﾞｼｯｸM" charset="0"/>
                <a:cs typeface="Times New Roman" charset="0"/>
              </a:rPr>
              <a:t>Win in the Cloud</a:t>
            </a:r>
          </a:p>
        </p:txBody>
      </p:sp>
      <p:sp>
        <p:nvSpPr>
          <p:cNvPr id="7" name="TextBox 6">
            <a:extLst>
              <a:ext uri="{FF2B5EF4-FFF2-40B4-BE49-F238E27FC236}">
                <a16:creationId xmlns:a16="http://schemas.microsoft.com/office/drawing/2014/main" xmlns="" id="{36B88D79-CA3E-45F5-BF4D-491717AD86C5}"/>
              </a:ext>
            </a:extLst>
          </p:cNvPr>
          <p:cNvSpPr txBox="1"/>
          <p:nvPr/>
        </p:nvSpPr>
        <p:spPr>
          <a:xfrm>
            <a:off x="4264577" y="1812950"/>
            <a:ext cx="2457141" cy="3872279"/>
          </a:xfrm>
          <a:prstGeom prst="rect">
            <a:avLst/>
          </a:prstGeom>
          <a:noFill/>
        </p:spPr>
        <p:txBody>
          <a:bodyPr wrap="square" lIns="0" tIns="0" rIns="0" bIns="0" rtlCol="0">
            <a:spAutoFit/>
          </a:bodyPr>
          <a:lstStyle/>
          <a:p>
            <a:pPr defTabSz="1088558">
              <a:lnSpc>
                <a:spcPct val="90000"/>
              </a:lnSpc>
              <a:spcAft>
                <a:spcPts val="600"/>
              </a:spcAft>
            </a:pPr>
            <a:r>
              <a:rPr lang="en-US" sz="1500" b="1">
                <a:solidFill>
                  <a:srgbClr val="F0AB00"/>
                </a:solidFill>
              </a:rPr>
              <a:t>Global Impact </a:t>
            </a:r>
            <a:br>
              <a:rPr lang="en-US" sz="1500" b="1">
                <a:solidFill>
                  <a:srgbClr val="F0AB00"/>
                </a:solidFill>
              </a:rPr>
            </a:br>
            <a:r>
              <a:rPr lang="en-US" sz="1500" b="1">
                <a:solidFill>
                  <a:srgbClr val="F0AB00"/>
                </a:solidFill>
              </a:rPr>
              <a:t>&amp; High Growth</a:t>
            </a:r>
            <a:endParaRPr lang="en-US" sz="1200" b="1" i="1">
              <a:solidFill>
                <a:srgbClr val="000000"/>
              </a:solidFill>
              <a:latin typeface="+mn-lt"/>
              <a:ea typeface="HGｺﾞｼｯｸM" charset="0"/>
              <a:cs typeface="Times New Roman" charset="0"/>
            </a:endParaRPr>
          </a:p>
          <a:p>
            <a:pPr>
              <a:lnSpc>
                <a:spcPct val="115000"/>
              </a:lnSpc>
            </a:pPr>
            <a:r>
              <a:rPr lang="en-US" sz="1200" b="1" i="1">
                <a:latin typeface="+mn-lt"/>
                <a:ea typeface="HGｺﾞｼｯｸM" charset="0"/>
                <a:cs typeface="Times New Roman" charset="0"/>
              </a:rPr>
              <a:t>50-Word Summary</a:t>
            </a:r>
          </a:p>
          <a:p>
            <a:pPr>
              <a:lnSpc>
                <a:spcPct val="115000"/>
              </a:lnSpc>
            </a:pPr>
            <a:r>
              <a:rPr lang="en-US" sz="1200">
                <a:latin typeface="+mn-lt"/>
                <a:ea typeface="HGｺﾞｼｯｸM" charset="0"/>
                <a:cs typeface="Times New Roman" charset="0"/>
              </a:rPr>
              <a:t>Getting control of travel and expense spending across the company can help you grow around the world. SAP Concur connects all locations, putting consistent processes in place and delivering a clear, unified view of spending, so you can bring efficiency and scale to a core finance function and help keep your business growing.</a:t>
            </a:r>
          </a:p>
          <a:p>
            <a:pPr>
              <a:lnSpc>
                <a:spcPct val="115000"/>
              </a:lnSpc>
            </a:pPr>
            <a:endParaRPr lang="en-US" sz="1200">
              <a:latin typeface="+mn-lt"/>
              <a:ea typeface="HGｺﾞｼｯｸM" charset="0"/>
              <a:cs typeface="Times New Roman" charset="0"/>
            </a:endParaRPr>
          </a:p>
          <a:p>
            <a:pPr>
              <a:lnSpc>
                <a:spcPct val="115000"/>
              </a:lnSpc>
            </a:pPr>
            <a:r>
              <a:rPr lang="en-US" sz="1200" b="1" i="1">
                <a:latin typeface="+mn-lt"/>
                <a:ea typeface="HGｺﾞｼｯｸM" charset="0"/>
                <a:cs typeface="Times New Roman" charset="0"/>
              </a:rPr>
              <a:t>Pillars</a:t>
            </a:r>
          </a:p>
          <a:p>
            <a:pPr marL="146304" indent="-128016">
              <a:lnSpc>
                <a:spcPct val="115000"/>
              </a:lnSpc>
              <a:buClr>
                <a:schemeClr val="accent1"/>
              </a:buClr>
              <a:buFont typeface="Arial" panose="020B0604020202020204" pitchFamily="34" charset="0"/>
              <a:buChar char="•"/>
            </a:pPr>
            <a:r>
              <a:rPr lang="en-US" sz="1200">
                <a:latin typeface="+mn-lt"/>
                <a:ea typeface="HGｺﾞｼｯｸM" charset="0"/>
                <a:cs typeface="Times New Roman" charset="0"/>
              </a:rPr>
              <a:t>Connect Your Global Business</a:t>
            </a:r>
          </a:p>
          <a:p>
            <a:pPr marL="146304" indent="-128016">
              <a:lnSpc>
                <a:spcPct val="115000"/>
              </a:lnSpc>
              <a:buClr>
                <a:schemeClr val="accent1"/>
              </a:buClr>
              <a:buFont typeface="Arial" panose="020B0604020202020204" pitchFamily="34" charset="0"/>
              <a:buChar char="•"/>
            </a:pPr>
            <a:r>
              <a:rPr lang="en-US" sz="1200">
                <a:latin typeface="+mn-lt"/>
                <a:ea typeface="HGｺﾞｼｯｸM" charset="0"/>
                <a:cs typeface="Times New Roman" charset="0"/>
              </a:rPr>
              <a:t>Think Global, Act Local</a:t>
            </a:r>
          </a:p>
          <a:p>
            <a:pPr marL="146304" indent="-128016">
              <a:lnSpc>
                <a:spcPct val="115000"/>
              </a:lnSpc>
              <a:buClr>
                <a:schemeClr val="accent1"/>
              </a:buClr>
              <a:buFont typeface="Arial" panose="020B0604020202020204" pitchFamily="34" charset="0"/>
              <a:buChar char="•"/>
            </a:pPr>
            <a:r>
              <a:rPr lang="en-US" sz="1200">
                <a:latin typeface="+mn-lt"/>
                <a:ea typeface="HGｺﾞｼｯｸM" charset="0"/>
                <a:cs typeface="Times New Roman" charset="0"/>
              </a:rPr>
              <a:t>Enhance Global Visibility</a:t>
            </a:r>
          </a:p>
        </p:txBody>
      </p:sp>
      <p:grpSp>
        <p:nvGrpSpPr>
          <p:cNvPr id="8" name="Group 7">
            <a:extLst>
              <a:ext uri="{FF2B5EF4-FFF2-40B4-BE49-F238E27FC236}">
                <a16:creationId xmlns:a16="http://schemas.microsoft.com/office/drawing/2014/main" xmlns="" id="{60E8DE1D-D361-435B-8656-530AE2198358}"/>
              </a:ext>
            </a:extLst>
          </p:cNvPr>
          <p:cNvGrpSpPr/>
          <p:nvPr/>
        </p:nvGrpSpPr>
        <p:grpSpPr>
          <a:xfrm>
            <a:off x="3769487" y="1812951"/>
            <a:ext cx="3447321" cy="3866490"/>
            <a:chOff x="4765167" y="1619910"/>
            <a:chExt cx="3447321" cy="4454887"/>
          </a:xfrm>
        </p:grpSpPr>
        <p:cxnSp>
          <p:nvCxnSpPr>
            <p:cNvPr id="9" name="Straight Connector 8">
              <a:extLst>
                <a:ext uri="{FF2B5EF4-FFF2-40B4-BE49-F238E27FC236}">
                  <a16:creationId xmlns:a16="http://schemas.microsoft.com/office/drawing/2014/main" xmlns="" id="{FD66926A-DF04-4C49-AB7A-05AF8BAB2D7D}"/>
                </a:ext>
              </a:extLst>
            </p:cNvPr>
            <p:cNvCxnSpPr>
              <a:cxnSpLocks/>
            </p:cNvCxnSpPr>
            <p:nvPr/>
          </p:nvCxnSpPr>
          <p:spPr>
            <a:xfrm>
              <a:off x="4765167" y="1619910"/>
              <a:ext cx="0" cy="4454887"/>
            </a:xfrm>
            <a:prstGeom prst="line">
              <a:avLst/>
            </a:prstGeom>
            <a:ln w="9525">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4F6120D0-FBDD-4B58-89B6-4E8458D4E73A}"/>
                </a:ext>
              </a:extLst>
            </p:cNvPr>
            <p:cNvCxnSpPr>
              <a:cxnSpLocks/>
            </p:cNvCxnSpPr>
            <p:nvPr/>
          </p:nvCxnSpPr>
          <p:spPr>
            <a:xfrm>
              <a:off x="8212488" y="1619910"/>
              <a:ext cx="0" cy="4454887"/>
            </a:xfrm>
            <a:prstGeom prst="line">
              <a:avLst/>
            </a:prstGeom>
            <a:ln w="9525">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 name="Title 2">
            <a:extLst>
              <a:ext uri="{FF2B5EF4-FFF2-40B4-BE49-F238E27FC236}">
                <a16:creationId xmlns:a16="http://schemas.microsoft.com/office/drawing/2014/main" xmlns="" id="{2112B075-9DBE-4526-BEB2-94563E6B0A22}"/>
              </a:ext>
            </a:extLst>
          </p:cNvPr>
          <p:cNvSpPr>
            <a:spLocks noGrp="1"/>
          </p:cNvSpPr>
          <p:nvPr>
            <p:ph type="title"/>
          </p:nvPr>
        </p:nvSpPr>
        <p:spPr>
          <a:xfrm>
            <a:off x="503238" y="503238"/>
            <a:ext cx="11187112" cy="369887"/>
          </a:xfrm>
        </p:spPr>
        <p:txBody>
          <a:bodyPr/>
          <a:lstStyle/>
          <a:p>
            <a:r>
              <a:rPr lang="en-US"/>
              <a:t>STEP 4 | </a:t>
            </a:r>
            <a:r>
              <a:rPr lang="en-US">
                <a:solidFill>
                  <a:schemeClr val="accent1"/>
                </a:solidFill>
              </a:rPr>
              <a:t>TAP Messaging, Value Prop </a:t>
            </a:r>
            <a:endParaRPr lang="en-US"/>
          </a:p>
        </p:txBody>
      </p:sp>
    </p:spTree>
    <p:extLst>
      <p:ext uri="{BB962C8B-B14F-4D97-AF65-F5344CB8AC3E}">
        <p14:creationId xmlns:p14="http://schemas.microsoft.com/office/powerpoint/2010/main" val="359271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874ABD97-A59A-46FF-B254-8F6F326B294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353" r="13915"/>
          <a:stretch/>
        </p:blipFill>
        <p:spPr>
          <a:xfrm>
            <a:off x="5433237" y="10274"/>
            <a:ext cx="6761938" cy="6858000"/>
          </a:xfrm>
          <a:prstGeom prst="rect">
            <a:avLst/>
          </a:prstGeom>
        </p:spPr>
      </p:pic>
      <p:sp>
        <p:nvSpPr>
          <p:cNvPr id="14" name="Rectangle 13">
            <a:extLst>
              <a:ext uri="{FF2B5EF4-FFF2-40B4-BE49-F238E27FC236}">
                <a16:creationId xmlns:a16="http://schemas.microsoft.com/office/drawing/2014/main" xmlns="" id="{32D01A2C-2DCE-4A1C-A053-D4713FC6D78C}"/>
              </a:ext>
            </a:extLst>
          </p:cNvPr>
          <p:cNvSpPr/>
          <p:nvPr/>
        </p:nvSpPr>
        <p:spPr bwMode="gray">
          <a:xfrm>
            <a:off x="5289340" y="0"/>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3" name="Rectangle 12">
            <a:extLst>
              <a:ext uri="{FF2B5EF4-FFF2-40B4-BE49-F238E27FC236}">
                <a16:creationId xmlns:a16="http://schemas.microsoft.com/office/drawing/2014/main" xmlns="" id="{EE127F14-A939-45BD-9216-526375D4FCB7}"/>
              </a:ext>
            </a:extLst>
          </p:cNvPr>
          <p:cNvSpPr/>
          <p:nvPr/>
        </p:nvSpPr>
        <p:spPr bwMode="gray">
          <a:xfrm>
            <a:off x="1461611" y="133564"/>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pic>
        <p:nvPicPr>
          <p:cNvPr id="5" name="Graphic 4">
            <a:extLst>
              <a:ext uri="{FF2B5EF4-FFF2-40B4-BE49-F238E27FC236}">
                <a16:creationId xmlns:a16="http://schemas.microsoft.com/office/drawing/2014/main" xmlns="" id="{4C03016E-1C33-A941-8C00-1C3FC757D44D}"/>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893668" y="1174581"/>
            <a:ext cx="1068455" cy="1068455"/>
          </a:xfrm>
          <a:prstGeom prst="rect">
            <a:avLst/>
          </a:prstGeom>
        </p:spPr>
      </p:pic>
      <p:sp>
        <p:nvSpPr>
          <p:cNvPr id="6" name="Rectangle 5">
            <a:extLst>
              <a:ext uri="{FF2B5EF4-FFF2-40B4-BE49-F238E27FC236}">
                <a16:creationId xmlns:a16="http://schemas.microsoft.com/office/drawing/2014/main" xmlns="" id="{DB80760E-8E4F-B54F-9849-82AB3430BEFE}"/>
              </a:ext>
            </a:extLst>
          </p:cNvPr>
          <p:cNvSpPr/>
          <p:nvPr/>
        </p:nvSpPr>
        <p:spPr>
          <a:xfrm>
            <a:off x="2140115" y="1433974"/>
            <a:ext cx="2925801" cy="477054"/>
          </a:xfrm>
          <a:prstGeom prst="rect">
            <a:avLst/>
          </a:prstGeom>
        </p:spPr>
        <p:txBody>
          <a:bodyPr wrap="none">
            <a:spAutoFit/>
          </a:bodyPr>
          <a:lstStyle/>
          <a:p>
            <a:r>
              <a:rPr lang="en-US" sz="2500" b="1"/>
              <a:t>ABM Foundations</a:t>
            </a:r>
          </a:p>
        </p:txBody>
      </p:sp>
      <p:sp>
        <p:nvSpPr>
          <p:cNvPr id="3" name="Title 2">
            <a:extLst>
              <a:ext uri="{FF2B5EF4-FFF2-40B4-BE49-F238E27FC236}">
                <a16:creationId xmlns:a16="http://schemas.microsoft.com/office/drawing/2014/main" xmlns="" id="{E647B144-F152-714B-B726-4AD62C33CC78}"/>
              </a:ext>
            </a:extLst>
          </p:cNvPr>
          <p:cNvSpPr>
            <a:spLocks noGrp="1"/>
          </p:cNvSpPr>
          <p:nvPr>
            <p:ph type="title"/>
          </p:nvPr>
        </p:nvSpPr>
        <p:spPr/>
        <p:txBody>
          <a:bodyPr/>
          <a:lstStyle/>
          <a:p>
            <a:r>
              <a:rPr lang="en-US"/>
              <a:t>Brief Review of Pre-Work | </a:t>
            </a:r>
            <a:r>
              <a:rPr lang="en-US">
                <a:solidFill>
                  <a:schemeClr val="accent1"/>
                </a:solidFill>
              </a:rPr>
              <a:t>ABM Foundations</a:t>
            </a:r>
          </a:p>
        </p:txBody>
      </p:sp>
      <p:sp>
        <p:nvSpPr>
          <p:cNvPr id="4" name="Content Placeholder 3">
            <a:extLst>
              <a:ext uri="{FF2B5EF4-FFF2-40B4-BE49-F238E27FC236}">
                <a16:creationId xmlns:a16="http://schemas.microsoft.com/office/drawing/2014/main" xmlns="" id="{D7C0D7D3-5987-E549-B196-7E8CD9E6BEFF}"/>
              </a:ext>
            </a:extLst>
          </p:cNvPr>
          <p:cNvSpPr>
            <a:spLocks noGrp="1"/>
          </p:cNvSpPr>
          <p:nvPr>
            <p:ph type="body" sz="quarter" idx="10"/>
          </p:nvPr>
        </p:nvSpPr>
        <p:spPr>
          <a:xfrm>
            <a:off x="614806" y="2573711"/>
            <a:ext cx="7470956" cy="3621606"/>
          </a:xfrm>
        </p:spPr>
        <p:txBody>
          <a:bodyPr>
            <a:normAutofit/>
          </a:bodyPr>
          <a:lstStyle/>
          <a:p>
            <a:pPr marL="342900" indent="-342900">
              <a:buFont typeface="Arial" panose="020B0604020202020204" pitchFamily="34" charset="0"/>
              <a:buChar char="•"/>
            </a:pPr>
            <a:r>
              <a:rPr lang="en-US" sz="2200"/>
              <a:t>ABM is a strategic approach that </a:t>
            </a:r>
            <a:r>
              <a:rPr lang="en-US" sz="2200" b="1">
                <a:solidFill>
                  <a:schemeClr val="accent1"/>
                </a:solidFill>
              </a:rPr>
              <a:t>aligns sales and marketing</a:t>
            </a:r>
            <a:r>
              <a:rPr lang="en-US" sz="2200"/>
              <a:t> around the accounts that matter most.</a:t>
            </a:r>
          </a:p>
          <a:p>
            <a:pPr marL="342900" indent="-342900">
              <a:buFont typeface="Arial" panose="020B0604020202020204" pitchFamily="34" charset="0"/>
              <a:buChar char="•"/>
            </a:pPr>
            <a:r>
              <a:rPr lang="en-US" sz="2200"/>
              <a:t>ABM comes in three different deployment models;  large, named or industry ABM;  organizations often deploy multiple types.</a:t>
            </a:r>
          </a:p>
          <a:p>
            <a:pPr marL="342900" indent="-342900">
              <a:buFont typeface="Arial" panose="020B0604020202020204" pitchFamily="34" charset="0"/>
              <a:buChar char="•"/>
            </a:pPr>
            <a:r>
              <a:rPr lang="en-US" sz="2200"/>
              <a:t>ABM requires </a:t>
            </a:r>
            <a:r>
              <a:rPr lang="en-US" sz="2200" b="1">
                <a:solidFill>
                  <a:schemeClr val="accent1"/>
                </a:solidFill>
              </a:rPr>
              <a:t>internal renegotiation </a:t>
            </a:r>
            <a:r>
              <a:rPr lang="en-US" sz="2200"/>
              <a:t>of a number of key processes including:  data/insights, planning, demand management, and account management.</a:t>
            </a:r>
          </a:p>
        </p:txBody>
      </p:sp>
      <p:pic>
        <p:nvPicPr>
          <p:cNvPr id="7" name="Picture 6">
            <a:extLst>
              <a:ext uri="{FF2B5EF4-FFF2-40B4-BE49-F238E27FC236}">
                <a16:creationId xmlns:a16="http://schemas.microsoft.com/office/drawing/2014/main" xmlns="" id="{2EFC2181-32A3-48EB-A73E-0EE6C148C3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5872" y="405305"/>
            <a:ext cx="2076012" cy="566722"/>
          </a:xfrm>
          <a:prstGeom prst="rect">
            <a:avLst/>
          </a:prstGeom>
        </p:spPr>
      </p:pic>
    </p:spTree>
    <p:extLst>
      <p:ext uri="{BB962C8B-B14F-4D97-AF65-F5344CB8AC3E}">
        <p14:creationId xmlns:p14="http://schemas.microsoft.com/office/powerpoint/2010/main" val="3693086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 id="{3AAF2279-48A8-48C1-A571-D20A1C9C59ED}"/>
              </a:ext>
            </a:extLst>
          </p:cNvPr>
          <p:cNvGrpSpPr/>
          <p:nvPr/>
        </p:nvGrpSpPr>
        <p:grpSpPr>
          <a:xfrm>
            <a:off x="-349" y="0"/>
            <a:ext cx="12195175" cy="6858000"/>
            <a:chOff x="-698" y="360023"/>
            <a:chExt cx="12195873" cy="2620577"/>
          </a:xfrm>
        </p:grpSpPr>
        <p:pic>
          <p:nvPicPr>
            <p:cNvPr id="14" name="Picture 13">
              <a:extLst>
                <a:ext uri="{FF2B5EF4-FFF2-40B4-BE49-F238E27FC236}">
                  <a16:creationId xmlns:a16="http://schemas.microsoft.com/office/drawing/2014/main" xmlns="" id="{A7BF9980-6EB3-4A71-8994-013239BDB8CA}"/>
                </a:ext>
              </a:extLst>
            </p:cNvPr>
            <p:cNvPicPr>
              <a:picLocks noChangeAspect="1"/>
            </p:cNvPicPr>
            <p:nvPr/>
          </p:nvPicPr>
          <p:blipFill rotWithShape="1">
            <a:blip r:embed="rId2">
              <a:alphaModFix amt="35000"/>
            </a:blip>
            <a:srcRect t="1958" b="10335"/>
            <a:stretch/>
          </p:blipFill>
          <p:spPr>
            <a:xfrm>
              <a:off x="0" y="367861"/>
              <a:ext cx="12195175" cy="2612739"/>
            </a:xfrm>
            <a:prstGeom prst="rect">
              <a:avLst/>
            </a:prstGeom>
          </p:spPr>
        </p:pic>
        <p:sp>
          <p:nvSpPr>
            <p:cNvPr id="15" name="Rectangle 14">
              <a:extLst>
                <a:ext uri="{FF2B5EF4-FFF2-40B4-BE49-F238E27FC236}">
                  <a16:creationId xmlns:a16="http://schemas.microsoft.com/office/drawing/2014/main" xmlns="" id="{D037F204-9871-44DB-B692-5C1874B1AD7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4" name="Title 3">
            <a:extLst>
              <a:ext uri="{FF2B5EF4-FFF2-40B4-BE49-F238E27FC236}">
                <a16:creationId xmlns:a16="http://schemas.microsoft.com/office/drawing/2014/main" xmlns="" id="{89E9A4F6-FF97-42B2-9FEC-416B4F58344B}"/>
              </a:ext>
            </a:extLst>
          </p:cNvPr>
          <p:cNvSpPr>
            <a:spLocks noGrp="1"/>
          </p:cNvSpPr>
          <p:nvPr>
            <p:ph type="title"/>
          </p:nvPr>
        </p:nvSpPr>
        <p:spPr>
          <a:xfrm>
            <a:off x="504001" y="504000"/>
            <a:ext cx="11186476" cy="369332"/>
          </a:xfrm>
        </p:spPr>
        <p:txBody>
          <a:bodyPr/>
          <a:lstStyle/>
          <a:p>
            <a:r>
              <a:rPr lang="en-US"/>
              <a:t>WORKING LUNCH | </a:t>
            </a:r>
            <a:r>
              <a:rPr lang="en-US">
                <a:solidFill>
                  <a:schemeClr val="accent1"/>
                </a:solidFill>
              </a:rPr>
              <a:t>EXERCISES </a:t>
            </a:r>
          </a:p>
        </p:txBody>
      </p:sp>
      <p:sp>
        <p:nvSpPr>
          <p:cNvPr id="8" name="TextBox 7">
            <a:extLst>
              <a:ext uri="{FF2B5EF4-FFF2-40B4-BE49-F238E27FC236}">
                <a16:creationId xmlns:a16="http://schemas.microsoft.com/office/drawing/2014/main" xmlns="" id="{A348C742-1AC2-48D0-B0E3-DDED569DFD46}"/>
              </a:ext>
            </a:extLst>
          </p:cNvPr>
          <p:cNvSpPr txBox="1"/>
          <p:nvPr/>
        </p:nvSpPr>
        <p:spPr>
          <a:xfrm>
            <a:off x="418641" y="1399143"/>
            <a:ext cx="347313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endParaRPr lang="en-US" sz="1800" kern="0" err="1">
              <a:solidFill>
                <a:srgbClr val="FFC000"/>
              </a:solidFill>
              <a:ea typeface="Arial Unicode MS" pitchFamily="34" charset="-128"/>
              <a:cs typeface="Arial Unicode MS" pitchFamily="34" charset="-128"/>
            </a:endParaRPr>
          </a:p>
        </p:txBody>
      </p:sp>
      <p:sp>
        <p:nvSpPr>
          <p:cNvPr id="9" name="TextBox 8">
            <a:extLst>
              <a:ext uri="{FF2B5EF4-FFF2-40B4-BE49-F238E27FC236}">
                <a16:creationId xmlns:a16="http://schemas.microsoft.com/office/drawing/2014/main" xmlns="" id="{CBD54835-B8C9-45D2-BB21-0E3696750FB7}"/>
              </a:ext>
            </a:extLst>
          </p:cNvPr>
          <p:cNvSpPr txBox="1"/>
          <p:nvPr/>
        </p:nvSpPr>
        <p:spPr>
          <a:xfrm>
            <a:off x="4570164" y="1399141"/>
            <a:ext cx="3833870" cy="46270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10" name="TextBox 9">
            <a:extLst>
              <a:ext uri="{FF2B5EF4-FFF2-40B4-BE49-F238E27FC236}">
                <a16:creationId xmlns:a16="http://schemas.microsoft.com/office/drawing/2014/main" xmlns="" id="{B29E6A05-1C34-4D05-A407-1E9B63099BF8}"/>
              </a:ext>
            </a:extLst>
          </p:cNvPr>
          <p:cNvSpPr txBox="1"/>
          <p:nvPr/>
        </p:nvSpPr>
        <p:spPr>
          <a:xfrm>
            <a:off x="204730" y="1375732"/>
            <a:ext cx="3833870" cy="846386"/>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GROUP 1</a:t>
            </a:r>
          </a:p>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Account Selection</a:t>
            </a:r>
          </a:p>
        </p:txBody>
      </p:sp>
      <p:sp>
        <p:nvSpPr>
          <p:cNvPr id="11" name="TextBox 10">
            <a:extLst>
              <a:ext uri="{FF2B5EF4-FFF2-40B4-BE49-F238E27FC236}">
                <a16:creationId xmlns:a16="http://schemas.microsoft.com/office/drawing/2014/main" xmlns="" id="{940DEDA0-9537-47D4-8A5B-12D4595147C3}"/>
              </a:ext>
            </a:extLst>
          </p:cNvPr>
          <p:cNvSpPr txBox="1"/>
          <p:nvPr/>
        </p:nvSpPr>
        <p:spPr>
          <a:xfrm>
            <a:off x="4197426" y="1378484"/>
            <a:ext cx="3833870" cy="846386"/>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GROUP 2</a:t>
            </a:r>
          </a:p>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Insights/Research</a:t>
            </a:r>
          </a:p>
        </p:txBody>
      </p:sp>
      <p:sp>
        <p:nvSpPr>
          <p:cNvPr id="12" name="TextBox 11">
            <a:extLst>
              <a:ext uri="{FF2B5EF4-FFF2-40B4-BE49-F238E27FC236}">
                <a16:creationId xmlns:a16="http://schemas.microsoft.com/office/drawing/2014/main" xmlns="" id="{1ED5ECA1-510D-42DC-8916-0CFE7728DE5E}"/>
              </a:ext>
            </a:extLst>
          </p:cNvPr>
          <p:cNvSpPr txBox="1"/>
          <p:nvPr/>
        </p:nvSpPr>
        <p:spPr>
          <a:xfrm>
            <a:off x="8150645" y="1378484"/>
            <a:ext cx="3833870" cy="846386"/>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Group 3</a:t>
            </a:r>
          </a:p>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Audience/Stakeholder</a:t>
            </a:r>
          </a:p>
        </p:txBody>
      </p:sp>
      <p:sp>
        <p:nvSpPr>
          <p:cNvPr id="3" name="TextBox 2">
            <a:extLst>
              <a:ext uri="{FF2B5EF4-FFF2-40B4-BE49-F238E27FC236}">
                <a16:creationId xmlns:a16="http://schemas.microsoft.com/office/drawing/2014/main" xmlns="" id="{985FCB31-BDCA-4948-B677-274C5D68E0D2}"/>
              </a:ext>
            </a:extLst>
          </p:cNvPr>
          <p:cNvSpPr txBox="1"/>
          <p:nvPr/>
        </p:nvSpPr>
        <p:spPr>
          <a:xfrm>
            <a:off x="780584" y="2653990"/>
            <a:ext cx="10526753" cy="3416320"/>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ea typeface="Arial Unicode MS" pitchFamily="34" charset="-128"/>
                <a:cs typeface="Arial Unicode MS" pitchFamily="34" charset="-128"/>
              </a:rPr>
              <a:t>Each Group will have </a:t>
            </a:r>
            <a:r>
              <a:rPr lang="en-US" sz="1800" b="1" kern="0">
                <a:solidFill>
                  <a:srgbClr val="FFC000"/>
                </a:solidFill>
                <a:ea typeface="Arial Unicode MS" pitchFamily="34" charset="-128"/>
                <a:cs typeface="Arial Unicode MS" pitchFamily="34" charset="-128"/>
              </a:rPr>
              <a:t>1 hour break for lunch and exercise </a:t>
            </a:r>
            <a:r>
              <a:rPr lang="en-US" sz="1800" kern="0">
                <a:ea typeface="Arial Unicode MS" pitchFamily="34" charset="-128"/>
                <a:cs typeface="Arial Unicode MS" pitchFamily="34" charset="-128"/>
              </a:rPr>
              <a:t>to focus on their assigned ABM planning step. </a:t>
            </a:r>
            <a:r>
              <a:rPr lang="en-US" sz="1800" b="1" kern="0">
                <a:solidFill>
                  <a:schemeClr val="accent1"/>
                </a:solidFill>
                <a:ea typeface="Arial Unicode MS" pitchFamily="34" charset="-128"/>
                <a:cs typeface="Arial Unicode MS" pitchFamily="34" charset="-128"/>
              </a:rPr>
              <a:t>Choose one</a:t>
            </a:r>
            <a:r>
              <a:rPr lang="en-US" sz="1800" kern="0">
                <a:solidFill>
                  <a:schemeClr val="accent1"/>
                </a:solidFill>
                <a:ea typeface="Arial Unicode MS" pitchFamily="34" charset="-128"/>
                <a:cs typeface="Arial Unicode MS" pitchFamily="34" charset="-128"/>
              </a:rPr>
              <a:t> </a:t>
            </a:r>
            <a:r>
              <a:rPr lang="en-US" sz="1800" kern="0">
                <a:ea typeface="Arial Unicode MS" pitchFamily="34" charset="-128"/>
                <a:cs typeface="Arial Unicode MS" pitchFamily="34" charset="-128"/>
              </a:rPr>
              <a:t>of the examples provided or as a group determine your own need. In your groups, discuss the needs, challenges/gaps, and build an action plan to solve for these gaps.</a:t>
            </a:r>
          </a:p>
          <a:p>
            <a:pPr marL="342900" indent="-342900" fontAlgn="base">
              <a:spcBef>
                <a:spcPct val="50000"/>
              </a:spcBef>
              <a:spcAft>
                <a:spcPct val="0"/>
              </a:spcAft>
              <a:buClr>
                <a:srgbClr val="F0AB00"/>
              </a:buClr>
              <a:buSzPct val="80000"/>
              <a:buFont typeface="Arial" panose="020B0604020202020204" pitchFamily="34" charset="0"/>
              <a:buChar char="•"/>
            </a:pPr>
            <a:r>
              <a:rPr lang="en-US" sz="2000" b="1" kern="0">
                <a:ea typeface="Arial Unicode MS" pitchFamily="34" charset="-128"/>
                <a:cs typeface="Arial Unicode MS" pitchFamily="34" charset="-128"/>
              </a:rPr>
              <a:t>20 min – grab lunch / break</a:t>
            </a:r>
          </a:p>
          <a:p>
            <a:pPr marL="342900" indent="-342900" fontAlgn="base">
              <a:spcBef>
                <a:spcPct val="50000"/>
              </a:spcBef>
              <a:spcAft>
                <a:spcPct val="0"/>
              </a:spcAft>
              <a:buClr>
                <a:srgbClr val="F0AB00"/>
              </a:buClr>
              <a:buSzPct val="80000"/>
              <a:buFont typeface="Arial" panose="020B0604020202020204" pitchFamily="34" charset="0"/>
              <a:buChar char="•"/>
            </a:pPr>
            <a:r>
              <a:rPr lang="en-US" sz="2000" b="1" kern="0">
                <a:ea typeface="Arial Unicode MS" pitchFamily="34" charset="-128"/>
                <a:cs typeface="Arial Unicode MS" pitchFamily="34" charset="-128"/>
              </a:rPr>
              <a:t>40 min – working session</a:t>
            </a:r>
          </a:p>
          <a:p>
            <a:endParaRPr lang="en-US" sz="1800" kern="0">
              <a:ea typeface="Arial Unicode MS" pitchFamily="34" charset="-128"/>
              <a:cs typeface="Arial Unicode MS" pitchFamily="34" charset="-128"/>
            </a:endParaRPr>
          </a:p>
          <a:p>
            <a:r>
              <a:rPr lang="en-US" sz="1800" kern="0">
                <a:ea typeface="Arial Unicode MS" pitchFamily="34" charset="-128"/>
                <a:cs typeface="Arial Unicode MS" pitchFamily="34" charset="-128"/>
              </a:rPr>
              <a:t>Review today’s best practices and think about available internal and external resources, and potential new resources to explore. </a:t>
            </a:r>
          </a:p>
          <a:p>
            <a:endParaRPr lang="en-US" sz="1800" kern="0">
              <a:ea typeface="Arial Unicode MS" pitchFamily="34" charset="-128"/>
              <a:cs typeface="Arial Unicode MS" pitchFamily="34" charset="-128"/>
            </a:endParaRPr>
          </a:p>
          <a:p>
            <a:r>
              <a:rPr lang="en-US" sz="1800" kern="0">
                <a:ea typeface="Arial Unicode MS" pitchFamily="34" charset="-128"/>
                <a:cs typeface="Arial Unicode MS" pitchFamily="34" charset="-128"/>
              </a:rPr>
              <a:t>Think about steps you can take to start engaging and supporting sales. Be as specific as possible. Write down all ideas, and then present to the room.</a:t>
            </a:r>
          </a:p>
        </p:txBody>
      </p:sp>
    </p:spTree>
    <p:extLst>
      <p:ext uri="{BB962C8B-B14F-4D97-AF65-F5344CB8AC3E}">
        <p14:creationId xmlns:p14="http://schemas.microsoft.com/office/powerpoint/2010/main" val="171190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a:xfrm>
            <a:off x="367322" y="361125"/>
            <a:ext cx="11186476" cy="369332"/>
          </a:xfrm>
        </p:spPr>
        <p:txBody>
          <a:bodyPr/>
          <a:lstStyle/>
          <a:p>
            <a:r>
              <a:rPr lang="en-US"/>
              <a:t>EXERCISE SHEET</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2960318956"/>
              </p:ext>
            </p:extLst>
          </p:nvPr>
        </p:nvGraphicFramePr>
        <p:xfrm>
          <a:off x="367322" y="819282"/>
          <a:ext cx="11453203" cy="5703313"/>
        </p:xfrm>
        <a:graphic>
          <a:graphicData uri="http://schemas.openxmlformats.org/drawingml/2006/table">
            <a:tbl>
              <a:tblPr firstRow="1" bandRow="1">
                <a:tableStyleId>{BC89EF96-8CEA-46FF-86C4-4CE0E7609802}</a:tableStyleId>
              </a:tblPr>
              <a:tblGrid>
                <a:gridCol w="2279467">
                  <a:extLst>
                    <a:ext uri="{9D8B030D-6E8A-4147-A177-3AD203B41FA5}">
                      <a16:colId xmlns:a16="http://schemas.microsoft.com/office/drawing/2014/main" xmlns="" val="1559503178"/>
                    </a:ext>
                  </a:extLst>
                </a:gridCol>
                <a:gridCol w="9173736">
                  <a:extLst>
                    <a:ext uri="{9D8B030D-6E8A-4147-A177-3AD203B41FA5}">
                      <a16:colId xmlns:a16="http://schemas.microsoft.com/office/drawing/2014/main" xmlns="" val="3837190358"/>
                    </a:ext>
                  </a:extLst>
                </a:gridCol>
              </a:tblGrid>
              <a:tr h="404866">
                <a:tc>
                  <a:txBody>
                    <a:bodyPr/>
                    <a:lstStyle/>
                    <a:p>
                      <a:r>
                        <a:rPr lang="en-US">
                          <a:solidFill>
                            <a:schemeClr val="bg1"/>
                          </a:solidFill>
                        </a:rPr>
                        <a:t>GROUP TOPIC:</a:t>
                      </a:r>
                    </a:p>
                  </a:txBody>
                  <a:tcPr>
                    <a:solidFill>
                      <a:schemeClr val="tx1"/>
                    </a:solidFill>
                  </a:tcPr>
                </a:tc>
                <a:tc>
                  <a:txBody>
                    <a:bodyPr/>
                    <a:lstStyle/>
                    <a:p>
                      <a:r>
                        <a:rPr lang="en-US">
                          <a:solidFill>
                            <a:schemeClr val="bg1"/>
                          </a:solidFill>
                        </a:rPr>
                        <a:t>Account Selection/Prioritization</a:t>
                      </a:r>
                    </a:p>
                  </a:txBody>
                  <a:tcPr>
                    <a:solidFill>
                      <a:schemeClr val="tx1"/>
                    </a:solidFill>
                  </a:tcPr>
                </a:tc>
                <a:extLst>
                  <a:ext uri="{0D108BD9-81ED-4DB2-BD59-A6C34878D82A}">
                    <a16:rowId xmlns:a16="http://schemas.microsoft.com/office/drawing/2014/main" xmlns="" val="3872633051"/>
                  </a:ext>
                </a:extLst>
              </a:tr>
              <a:tr h="1169613">
                <a:tc>
                  <a:txBody>
                    <a:bodyPr/>
                    <a:lstStyle/>
                    <a:p>
                      <a:r>
                        <a:rPr lang="en-US" sz="1600" b="1">
                          <a:solidFill>
                            <a:schemeClr val="bg1"/>
                          </a:solidFill>
                        </a:rPr>
                        <a:t>ABM Account Selection Planning Needs </a:t>
                      </a:r>
                    </a:p>
                    <a:p>
                      <a:pPr marL="285750" indent="-285750">
                        <a:buFont typeface="Arial" panose="020B0604020202020204" pitchFamily="34" charset="0"/>
                        <a:buChar char="•"/>
                      </a:pPr>
                      <a:r>
                        <a:rPr lang="en-US" sz="1200" b="0">
                          <a:solidFill>
                            <a:schemeClr val="bg1"/>
                          </a:solidFill>
                        </a:rPr>
                        <a:t>Select / check one planning need</a:t>
                      </a:r>
                    </a:p>
                  </a:txBody>
                  <a:tcPr>
                    <a:solidFill>
                      <a:schemeClr val="tx1"/>
                    </a:solidFill>
                  </a:tcPr>
                </a:tc>
                <a:tc>
                  <a:txBody>
                    <a:bodyPr/>
                    <a:lstStyle/>
                    <a:p>
                      <a:pPr marL="285750" indent="-285750">
                        <a:buFont typeface="Wingdings" panose="05000000000000000000" pitchFamily="2" charset="2"/>
                        <a:buChar char="q"/>
                      </a:pPr>
                      <a:r>
                        <a:rPr lang="en-US" sz="1200" b="1">
                          <a:solidFill>
                            <a:schemeClr val="bg1"/>
                          </a:solidFill>
                        </a:rPr>
                        <a:t>Example 1</a:t>
                      </a:r>
                      <a:r>
                        <a:rPr lang="en-US" sz="1200">
                          <a:solidFill>
                            <a:schemeClr val="bg1"/>
                          </a:solidFill>
                        </a:rPr>
                        <a:t>: Gain sales and leadership understanding, support and participation for the Top Accounts Programs.</a:t>
                      </a:r>
                    </a:p>
                    <a:p>
                      <a:pPr marL="285750" indent="-285750">
                        <a:buFont typeface="Wingdings" panose="05000000000000000000" pitchFamily="2" charset="2"/>
                        <a:buChar char="q"/>
                      </a:pPr>
                      <a:r>
                        <a:rPr lang="en-US" sz="1200" b="1">
                          <a:solidFill>
                            <a:schemeClr val="bg1"/>
                          </a:solidFill>
                        </a:rPr>
                        <a:t>Example 2: </a:t>
                      </a:r>
                      <a:r>
                        <a:rPr lang="en-US" sz="1200">
                          <a:solidFill>
                            <a:schemeClr val="bg1"/>
                          </a:solidFill>
                        </a:rPr>
                        <a:t>Develop process to leverage the account selection tool with sales to select, validate and prioritize accounts for the Top accounts program.</a:t>
                      </a:r>
                    </a:p>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Option to identify need</a:t>
                      </a:r>
                      <a:r>
                        <a:rPr lang="en-US" sz="1200">
                          <a:solidFill>
                            <a:schemeClr val="bg1"/>
                          </a:solidFill>
                        </a:rPr>
                        <a:t>:</a:t>
                      </a:r>
                    </a:p>
                    <a:p>
                      <a:pPr marL="0" indent="0">
                        <a:buFont typeface="Arial" panose="020B0604020202020204" pitchFamily="34" charset="0"/>
                        <a:buNone/>
                      </a:pPr>
                      <a:endParaRPr lang="en-US" sz="1200">
                        <a:solidFill>
                          <a:schemeClr val="bg1"/>
                        </a:solidFill>
                      </a:endParaRPr>
                    </a:p>
                    <a:p>
                      <a:pPr marL="0" indent="0">
                        <a:buFont typeface="Arial" panose="020B0604020202020204" pitchFamily="34" charset="0"/>
                        <a:buNone/>
                      </a:pPr>
                      <a:endParaRPr lang="en-US" sz="1200">
                        <a:solidFill>
                          <a:schemeClr val="bg1"/>
                        </a:solidFill>
                      </a:endParaRPr>
                    </a:p>
                  </a:txBody>
                  <a:tcPr>
                    <a:solidFill>
                      <a:schemeClr val="tx1"/>
                    </a:solidFill>
                  </a:tcPr>
                </a:tc>
                <a:extLst>
                  <a:ext uri="{0D108BD9-81ED-4DB2-BD59-A6C34878D82A}">
                    <a16:rowId xmlns:a16="http://schemas.microsoft.com/office/drawing/2014/main" xmlns="" val="3686772703"/>
                  </a:ext>
                </a:extLst>
              </a:tr>
              <a:tr h="990482">
                <a:tc>
                  <a:txBody>
                    <a:bodyPr/>
                    <a:lstStyle/>
                    <a:p>
                      <a:r>
                        <a:rPr lang="en-US" sz="1600" b="1">
                          <a:solidFill>
                            <a:schemeClr val="bg1"/>
                          </a:solidFill>
                        </a:rPr>
                        <a:t>Resources, people, or technology needed for support</a:t>
                      </a:r>
                    </a:p>
                  </a:txBody>
                  <a:tcPr>
                    <a:solidFill>
                      <a:schemeClr val="tx1"/>
                    </a:solidFill>
                  </a:tcPr>
                </a:tc>
                <a:tc>
                  <a:txBody>
                    <a:bodyPr/>
                    <a:lstStyle/>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bg1"/>
                          </a:solidFill>
                        </a:rPr>
                        <a:t>What tools/resources is TAP COE providing that you can leverage as a starting place? What other resources and tools do we have across SAP Concur that can help in the selection process? Who do you need to work with?</a:t>
                      </a:r>
                    </a:p>
                    <a:p>
                      <a:endParaRPr lang="en-US">
                        <a:solidFill>
                          <a:schemeClr val="bg1"/>
                        </a:solidFill>
                      </a:endParaRPr>
                    </a:p>
                  </a:txBody>
                  <a:tcPr>
                    <a:solidFill>
                      <a:schemeClr val="tx1"/>
                    </a:solidFill>
                  </a:tcPr>
                </a:tc>
                <a:extLst>
                  <a:ext uri="{0D108BD9-81ED-4DB2-BD59-A6C34878D82A}">
                    <a16:rowId xmlns:a16="http://schemas.microsoft.com/office/drawing/2014/main" xmlns="" val="64885870"/>
                  </a:ext>
                </a:extLst>
              </a:tr>
              <a:tr h="1213062">
                <a:tc>
                  <a:txBody>
                    <a:bodyPr/>
                    <a:lstStyle/>
                    <a:p>
                      <a:r>
                        <a:rPr lang="en-US" sz="1600" b="1">
                          <a:solidFill>
                            <a:schemeClr val="bg1"/>
                          </a:solidFill>
                        </a:rPr>
                        <a:t>Gaps/Challenges</a:t>
                      </a:r>
                    </a:p>
                  </a:txBody>
                  <a:tcPr>
                    <a:solidFill>
                      <a:schemeClr val="tx1"/>
                    </a:solidFill>
                  </a:tcPr>
                </a:tc>
                <a:tc>
                  <a:txBody>
                    <a:bodyPr/>
                    <a:lstStyle/>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bg1"/>
                          </a:solidFill>
                        </a:rPr>
                        <a:t>What areas are more difficult to fulfill? What’s missing or challenges to overcome? Why? </a:t>
                      </a:r>
                    </a:p>
                    <a:p>
                      <a:pPr marL="171450" indent="-171450">
                        <a:buFont typeface="Arial" panose="020B0604020202020204" pitchFamily="34" charset="0"/>
                        <a:buChar char="•"/>
                      </a:pPr>
                      <a:endParaRPr lang="en-US" sz="1200">
                        <a:solidFill>
                          <a:schemeClr val="bg1"/>
                        </a:solidFill>
                      </a:endParaRPr>
                    </a:p>
                  </a:txBody>
                  <a:tcPr>
                    <a:solidFill>
                      <a:schemeClr val="tx1"/>
                    </a:solidFill>
                  </a:tcPr>
                </a:tc>
                <a:extLst>
                  <a:ext uri="{0D108BD9-81ED-4DB2-BD59-A6C34878D82A}">
                    <a16:rowId xmlns:a16="http://schemas.microsoft.com/office/drawing/2014/main" xmlns="" val="1981572765"/>
                  </a:ext>
                </a:extLst>
              </a:tr>
              <a:tr h="1174618">
                <a:tc>
                  <a:txBody>
                    <a:bodyPr/>
                    <a:lstStyle/>
                    <a:p>
                      <a:r>
                        <a:rPr lang="en-US" sz="1600" b="1">
                          <a:solidFill>
                            <a:schemeClr val="bg1"/>
                          </a:solidFill>
                        </a:rPr>
                        <a:t>How to address/solve for challenges? </a:t>
                      </a:r>
                    </a:p>
                  </a:txBody>
                  <a:tcPr>
                    <a:solidFill>
                      <a:schemeClr val="tx1"/>
                    </a:solidFill>
                  </a:tcPr>
                </a:tc>
                <a:tc>
                  <a:txBody>
                    <a:bodyPr/>
                    <a:lstStyle/>
                    <a:p>
                      <a:pPr marL="171450" indent="-171450">
                        <a:buFont typeface="Arial" panose="020B0604020202020204" pitchFamily="34" charset="0"/>
                        <a:buChar char="•"/>
                      </a:pPr>
                      <a:endParaRPr lang="en-US" sz="1200">
                        <a:solidFill>
                          <a:schemeClr val="bg1"/>
                        </a:solidFill>
                      </a:endParaRPr>
                    </a:p>
                  </a:txBody>
                  <a:tcPr>
                    <a:solidFill>
                      <a:schemeClr val="tx1"/>
                    </a:solidFill>
                  </a:tcPr>
                </a:tc>
                <a:extLst>
                  <a:ext uri="{0D108BD9-81ED-4DB2-BD59-A6C34878D82A}">
                    <a16:rowId xmlns:a16="http://schemas.microsoft.com/office/drawing/2014/main" xmlns="" val="243232349"/>
                  </a:ext>
                </a:extLst>
              </a:tr>
              <a:tr h="724951">
                <a:tc>
                  <a:txBody>
                    <a:bodyPr/>
                    <a:lstStyle/>
                    <a:p>
                      <a:r>
                        <a:rPr lang="en-US" sz="1600" b="1">
                          <a:solidFill>
                            <a:schemeClr val="bg1"/>
                          </a:solidFill>
                        </a:rPr>
                        <a:t>Ideas for success</a:t>
                      </a:r>
                    </a:p>
                  </a:txBody>
                  <a:tcPr>
                    <a:solidFill>
                      <a:schemeClr val="tx1"/>
                    </a:solidFill>
                  </a:tcPr>
                </a:tc>
                <a:tc>
                  <a:txBody>
                    <a:bodyPr/>
                    <a:lstStyle/>
                    <a:p>
                      <a:pPr marL="171450" indent="-171450">
                        <a:buFont typeface="Arial" panose="020B0604020202020204" pitchFamily="34" charset="0"/>
                        <a:buChar char="•"/>
                      </a:pPr>
                      <a:endParaRPr lang="en-US" sz="1200">
                        <a:solidFill>
                          <a:schemeClr val="bg1"/>
                        </a:solidFill>
                      </a:endParaRPr>
                    </a:p>
                  </a:txBody>
                  <a:tcPr>
                    <a:solidFill>
                      <a:schemeClr val="tx1"/>
                    </a:solidFill>
                  </a:tcPr>
                </a:tc>
                <a:extLst>
                  <a:ext uri="{0D108BD9-81ED-4DB2-BD59-A6C34878D82A}">
                    <a16:rowId xmlns:a16="http://schemas.microsoft.com/office/drawing/2014/main" xmlns="" val="693563591"/>
                  </a:ext>
                </a:extLst>
              </a:tr>
            </a:tbl>
          </a:graphicData>
        </a:graphic>
      </p:graphicFrame>
    </p:spTree>
    <p:extLst>
      <p:ext uri="{BB962C8B-B14F-4D97-AF65-F5344CB8AC3E}">
        <p14:creationId xmlns:p14="http://schemas.microsoft.com/office/powerpoint/2010/main" val="278971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p:txBody>
          <a:bodyPr/>
          <a:lstStyle/>
          <a:p>
            <a:r>
              <a:rPr lang="en-US"/>
              <a:t>EXERCISE SHEET – Group Presentations</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2464640968"/>
              </p:ext>
            </p:extLst>
          </p:nvPr>
        </p:nvGraphicFramePr>
        <p:xfrm>
          <a:off x="373260" y="975364"/>
          <a:ext cx="11447959" cy="5549839"/>
        </p:xfrm>
        <a:graphic>
          <a:graphicData uri="http://schemas.openxmlformats.org/drawingml/2006/table">
            <a:tbl>
              <a:tblPr firstRow="1" bandRow="1">
                <a:tableStyleId>{BC89EF96-8CEA-46FF-86C4-4CE0E7609802}</a:tableStyleId>
              </a:tblPr>
              <a:tblGrid>
                <a:gridCol w="2702836">
                  <a:extLst>
                    <a:ext uri="{9D8B030D-6E8A-4147-A177-3AD203B41FA5}">
                      <a16:colId xmlns:a16="http://schemas.microsoft.com/office/drawing/2014/main" xmlns="" val="1559503178"/>
                    </a:ext>
                  </a:extLst>
                </a:gridCol>
                <a:gridCol w="3029429">
                  <a:extLst>
                    <a:ext uri="{9D8B030D-6E8A-4147-A177-3AD203B41FA5}">
                      <a16:colId xmlns:a16="http://schemas.microsoft.com/office/drawing/2014/main" xmlns="" val="3837190358"/>
                    </a:ext>
                  </a:extLst>
                </a:gridCol>
                <a:gridCol w="2857847">
                  <a:extLst>
                    <a:ext uri="{9D8B030D-6E8A-4147-A177-3AD203B41FA5}">
                      <a16:colId xmlns:a16="http://schemas.microsoft.com/office/drawing/2014/main" xmlns="" val="488016269"/>
                    </a:ext>
                  </a:extLst>
                </a:gridCol>
                <a:gridCol w="2857847">
                  <a:extLst>
                    <a:ext uri="{9D8B030D-6E8A-4147-A177-3AD203B41FA5}">
                      <a16:colId xmlns:a16="http://schemas.microsoft.com/office/drawing/2014/main" xmlns="" val="3399068901"/>
                    </a:ext>
                  </a:extLst>
                </a:gridCol>
              </a:tblGrid>
              <a:tr h="404766">
                <a:tc>
                  <a:txBody>
                    <a:bodyPr/>
                    <a:lstStyle/>
                    <a:p>
                      <a:endParaRPr lang="en-US">
                        <a:solidFill>
                          <a:schemeClr val="bg1"/>
                        </a:solidFill>
                      </a:endParaRPr>
                    </a:p>
                  </a:txBody>
                  <a:tcPr>
                    <a:solidFill>
                      <a:schemeClr val="tx1"/>
                    </a:solidFill>
                  </a:tcPr>
                </a:tc>
                <a:tc gridSpan="3">
                  <a:txBody>
                    <a:bodyPr/>
                    <a:lstStyle/>
                    <a:p>
                      <a:pPr marL="0" indent="0">
                        <a:buFont typeface="Wingdings" panose="05000000000000000000" pitchFamily="2" charset="2"/>
                        <a:buNone/>
                      </a:pPr>
                      <a:r>
                        <a:rPr lang="en-US">
                          <a:solidFill>
                            <a:schemeClr val="bg1"/>
                          </a:solidFill>
                        </a:rPr>
                        <a:t>Account Selection/Prioritization</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872633051"/>
                  </a:ext>
                </a:extLst>
              </a:tr>
              <a:tr h="1105379">
                <a:tc>
                  <a:txBody>
                    <a:bodyPr/>
                    <a:lstStyle/>
                    <a:p>
                      <a:r>
                        <a:rPr lang="en-US" sz="1600" b="1">
                          <a:solidFill>
                            <a:schemeClr val="bg1"/>
                          </a:solidFill>
                        </a:rPr>
                        <a:t>ABM Account Selection Planning need</a:t>
                      </a:r>
                    </a:p>
                    <a:p>
                      <a:pPr marL="285750" marR="0" lvl="0" indent="-2857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1"/>
                          </a:solidFill>
                        </a:rPr>
                        <a:t>Check planning need selected for the exercise </a:t>
                      </a:r>
                    </a:p>
                  </a:txBody>
                  <a:tcPr>
                    <a:solidFill>
                      <a:schemeClr val="tx1"/>
                    </a:solidFill>
                  </a:tcPr>
                </a:tc>
                <a:tc gridSpan="3">
                  <a:txBody>
                    <a:bodyPr/>
                    <a:lstStyle/>
                    <a:p>
                      <a:pPr marL="285750" indent="-285750">
                        <a:buFont typeface="Wingdings" panose="05000000000000000000" pitchFamily="2" charset="2"/>
                        <a:buChar char="q"/>
                      </a:pPr>
                      <a:r>
                        <a:rPr lang="en-US" sz="1200" b="1">
                          <a:solidFill>
                            <a:schemeClr val="bg1"/>
                          </a:solidFill>
                        </a:rPr>
                        <a:t>Example 1</a:t>
                      </a:r>
                      <a:r>
                        <a:rPr lang="en-US" sz="1200">
                          <a:solidFill>
                            <a:schemeClr val="bg1"/>
                          </a:solidFill>
                        </a:rPr>
                        <a:t>: Gain sales and leadership understanding, support and participation for the Top Accounts Program.</a:t>
                      </a:r>
                    </a:p>
                    <a:p>
                      <a:pPr marL="285750" indent="-285750">
                        <a:buFont typeface="Wingdings" panose="05000000000000000000" pitchFamily="2" charset="2"/>
                        <a:buChar char="q"/>
                      </a:pPr>
                      <a:r>
                        <a:rPr lang="en-US" sz="1200" b="1">
                          <a:solidFill>
                            <a:schemeClr val="bg1"/>
                          </a:solidFill>
                        </a:rPr>
                        <a:t>Example 2: </a:t>
                      </a:r>
                      <a:r>
                        <a:rPr lang="en-US" sz="1200">
                          <a:solidFill>
                            <a:schemeClr val="bg1"/>
                          </a:solidFill>
                        </a:rPr>
                        <a:t>Develop process to leverage the account selection tool with sales to select, validate and prioritize accounts for the Top accounts program.</a:t>
                      </a:r>
                    </a:p>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Option to identify need</a:t>
                      </a:r>
                      <a:r>
                        <a:rPr lang="en-US" sz="1200">
                          <a:solidFill>
                            <a:schemeClr val="bg1"/>
                          </a:solidFill>
                        </a:rPr>
                        <a:t>:</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686772703"/>
                  </a:ext>
                </a:extLst>
              </a:tr>
              <a:tr h="269843">
                <a:tc rowSpan="2">
                  <a:txBody>
                    <a:bodyPr/>
                    <a:lstStyle/>
                    <a:p>
                      <a:r>
                        <a:rPr lang="en-US" sz="1600" b="1">
                          <a:solidFill>
                            <a:schemeClr val="bg1"/>
                          </a:solidFill>
                        </a:rPr>
                        <a:t>ACTION PLAN</a:t>
                      </a:r>
                    </a:p>
                  </a:txBody>
                  <a:tcPr>
                    <a:solidFill>
                      <a:schemeClr val="tx1"/>
                    </a:solidFill>
                  </a:tcPr>
                </a:tc>
                <a:tc>
                  <a:txBody>
                    <a:bodyPr/>
                    <a:lstStyle/>
                    <a:p>
                      <a:r>
                        <a:rPr lang="en-US" sz="1200">
                          <a:solidFill>
                            <a:schemeClr val="bg1"/>
                          </a:solidFill>
                        </a:rPr>
                        <a:t>Steps</a:t>
                      </a:r>
                    </a:p>
                  </a:txBody>
                  <a:tcPr>
                    <a:solidFill>
                      <a:schemeClr val="tx1"/>
                    </a:solidFill>
                  </a:tcPr>
                </a:tc>
                <a:tc>
                  <a:txBody>
                    <a:bodyPr/>
                    <a:lstStyle/>
                    <a:p>
                      <a:r>
                        <a:rPr lang="en-US" sz="1200">
                          <a:solidFill>
                            <a:schemeClr val="bg1"/>
                          </a:solidFill>
                        </a:rPr>
                        <a:t>Tactics</a:t>
                      </a:r>
                    </a:p>
                  </a:txBody>
                  <a:tcPr>
                    <a:solidFill>
                      <a:schemeClr val="tx1"/>
                    </a:solidFill>
                  </a:tcPr>
                </a:tc>
                <a:tc>
                  <a:txBody>
                    <a:bodyPr/>
                    <a:lstStyle/>
                    <a:p>
                      <a:r>
                        <a:rPr lang="en-US" sz="1200">
                          <a:solidFill>
                            <a:schemeClr val="bg1"/>
                          </a:solidFill>
                        </a:rPr>
                        <a:t>Execution</a:t>
                      </a:r>
                    </a:p>
                  </a:txBody>
                  <a:tcPr>
                    <a:solidFill>
                      <a:schemeClr val="tx1"/>
                    </a:solidFill>
                  </a:tcPr>
                </a:tc>
                <a:extLst>
                  <a:ext uri="{0D108BD9-81ED-4DB2-BD59-A6C34878D82A}">
                    <a16:rowId xmlns:a16="http://schemas.microsoft.com/office/drawing/2014/main" xmlns="" val="64885870"/>
                  </a:ext>
                </a:extLst>
              </a:tr>
              <a:tr h="2872924">
                <a:tc vMerge="1">
                  <a:txBody>
                    <a:bodyPr/>
                    <a:lstStyle/>
                    <a:p>
                      <a:endParaRPr lang="en-US"/>
                    </a:p>
                  </a:txBody>
                  <a:tcPr/>
                </a:tc>
                <a:tc>
                  <a:txBody>
                    <a:bodyPr/>
                    <a:lstStyle/>
                    <a:p>
                      <a:endParaRPr lang="en-US" sz="1200">
                        <a:solidFill>
                          <a:schemeClr val="bg1"/>
                        </a:solidFill>
                      </a:endParaRPr>
                    </a:p>
                  </a:txBody>
                  <a:tcPr>
                    <a:solidFill>
                      <a:schemeClr val="tx1"/>
                    </a:solidFill>
                  </a:tcPr>
                </a:tc>
                <a:tc>
                  <a:txBody>
                    <a:bodyPr/>
                    <a:lstStyle/>
                    <a:p>
                      <a:endParaRPr lang="en-US" sz="1200">
                        <a:solidFill>
                          <a:schemeClr val="bg1"/>
                        </a:solidFill>
                      </a:endParaRPr>
                    </a:p>
                  </a:txBody>
                  <a:tcPr>
                    <a:solidFill>
                      <a:schemeClr val="tx1"/>
                    </a:solidFill>
                  </a:tcPr>
                </a:tc>
                <a:tc>
                  <a:txBody>
                    <a:bodyPr/>
                    <a:lstStyle/>
                    <a:p>
                      <a:endParaRPr lang="en-US" sz="1200">
                        <a:solidFill>
                          <a:schemeClr val="bg1"/>
                        </a:solidFill>
                      </a:endParaRPr>
                    </a:p>
                  </a:txBody>
                  <a:tcPr>
                    <a:solidFill>
                      <a:schemeClr val="tx1"/>
                    </a:solidFill>
                  </a:tcPr>
                </a:tc>
                <a:extLst>
                  <a:ext uri="{0D108BD9-81ED-4DB2-BD59-A6C34878D82A}">
                    <a16:rowId xmlns:a16="http://schemas.microsoft.com/office/drawing/2014/main" xmlns="" val="3300638833"/>
                  </a:ext>
                </a:extLst>
              </a:tr>
              <a:tr h="885736">
                <a:tc>
                  <a:txBody>
                    <a:bodyPr/>
                    <a:lstStyle/>
                    <a:p>
                      <a:r>
                        <a:rPr lang="en-US" sz="1600" b="1">
                          <a:solidFill>
                            <a:schemeClr val="bg1"/>
                          </a:solidFill>
                        </a:rPr>
                        <a:t>Other notes:</a:t>
                      </a:r>
                    </a:p>
                  </a:txBody>
                  <a:tcPr>
                    <a:solidFill>
                      <a:schemeClr val="tx1"/>
                    </a:solidFill>
                  </a:tcPr>
                </a:tc>
                <a:tc gridSpan="3">
                  <a:txBody>
                    <a:bodyPr/>
                    <a:lstStyle/>
                    <a:p>
                      <a:endParaRPr lang="en-US">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43232349"/>
                  </a:ext>
                </a:extLst>
              </a:tr>
            </a:tbl>
          </a:graphicData>
        </a:graphic>
      </p:graphicFrame>
    </p:spTree>
    <p:extLst>
      <p:ext uri="{BB962C8B-B14F-4D97-AF65-F5344CB8AC3E}">
        <p14:creationId xmlns:p14="http://schemas.microsoft.com/office/powerpoint/2010/main" val="294756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a:xfrm>
            <a:off x="367322" y="361125"/>
            <a:ext cx="11186476" cy="369332"/>
          </a:xfrm>
        </p:spPr>
        <p:txBody>
          <a:bodyPr/>
          <a:lstStyle/>
          <a:p>
            <a:r>
              <a:rPr lang="en-US"/>
              <a:t>EXERCISE SHEET</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176825602"/>
              </p:ext>
            </p:extLst>
          </p:nvPr>
        </p:nvGraphicFramePr>
        <p:xfrm>
          <a:off x="367322" y="819281"/>
          <a:ext cx="11453203" cy="5690645"/>
        </p:xfrm>
        <a:graphic>
          <a:graphicData uri="http://schemas.openxmlformats.org/drawingml/2006/table">
            <a:tbl>
              <a:tblPr firstRow="1" bandRow="1">
                <a:tableStyleId>{BC89EF96-8CEA-46FF-86C4-4CE0E7609802}</a:tableStyleId>
              </a:tblPr>
              <a:tblGrid>
                <a:gridCol w="2279467">
                  <a:extLst>
                    <a:ext uri="{9D8B030D-6E8A-4147-A177-3AD203B41FA5}">
                      <a16:colId xmlns:a16="http://schemas.microsoft.com/office/drawing/2014/main" xmlns="" val="1559503178"/>
                    </a:ext>
                  </a:extLst>
                </a:gridCol>
                <a:gridCol w="9173736">
                  <a:extLst>
                    <a:ext uri="{9D8B030D-6E8A-4147-A177-3AD203B41FA5}">
                      <a16:colId xmlns:a16="http://schemas.microsoft.com/office/drawing/2014/main" xmlns="" val="3837190358"/>
                    </a:ext>
                  </a:extLst>
                </a:gridCol>
              </a:tblGrid>
              <a:tr h="448104">
                <a:tc>
                  <a:txBody>
                    <a:bodyPr/>
                    <a:lstStyle/>
                    <a:p>
                      <a:r>
                        <a:rPr lang="en-US">
                          <a:solidFill>
                            <a:schemeClr val="bg1"/>
                          </a:solidFill>
                        </a:rPr>
                        <a:t>GROUP TOPIC:</a:t>
                      </a:r>
                    </a:p>
                  </a:txBody>
                  <a:tcPr>
                    <a:solidFill>
                      <a:schemeClr val="tx1"/>
                    </a:solidFill>
                  </a:tcPr>
                </a:tc>
                <a:tc>
                  <a:txBody>
                    <a:bodyPr/>
                    <a:lstStyle/>
                    <a:p>
                      <a:r>
                        <a:rPr lang="en-US">
                          <a:solidFill>
                            <a:schemeClr val="bg1"/>
                          </a:solidFill>
                        </a:rPr>
                        <a:t>Research/Insights</a:t>
                      </a:r>
                    </a:p>
                  </a:txBody>
                  <a:tcPr>
                    <a:solidFill>
                      <a:schemeClr val="tx1"/>
                    </a:solidFill>
                  </a:tcPr>
                </a:tc>
                <a:extLst>
                  <a:ext uri="{0D108BD9-81ED-4DB2-BD59-A6C34878D82A}">
                    <a16:rowId xmlns:a16="http://schemas.microsoft.com/office/drawing/2014/main" xmlns="" val="3872633051"/>
                  </a:ext>
                </a:extLst>
              </a:tr>
              <a:tr h="1528066">
                <a:tc>
                  <a:txBody>
                    <a:bodyPr/>
                    <a:lstStyle/>
                    <a:p>
                      <a:r>
                        <a:rPr lang="en-US" sz="1600" b="1">
                          <a:solidFill>
                            <a:schemeClr val="bg1"/>
                          </a:solidFill>
                        </a:rPr>
                        <a:t>ABM Research / Insight Planning Needs </a:t>
                      </a:r>
                    </a:p>
                    <a:p>
                      <a:pPr marL="285750" indent="-285750">
                        <a:buFont typeface="Arial" panose="020B0604020202020204" pitchFamily="34" charset="0"/>
                        <a:buChar char="•"/>
                      </a:pPr>
                      <a:r>
                        <a:rPr lang="en-US" sz="1200" b="0">
                          <a:solidFill>
                            <a:schemeClr val="bg1"/>
                          </a:solidFill>
                        </a:rPr>
                        <a:t>Select / check one planning need</a:t>
                      </a:r>
                    </a:p>
                  </a:txBody>
                  <a:tcPr>
                    <a:solidFill>
                      <a:schemeClr val="tx1"/>
                    </a:solidFill>
                  </a:tcPr>
                </a:tc>
                <a:tc>
                  <a:txBody>
                    <a:bodyPr/>
                    <a:lstStyle/>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Example 1:</a:t>
                      </a:r>
                      <a:r>
                        <a:rPr lang="en-US" sz="1200">
                          <a:solidFill>
                            <a:schemeClr val="bg1"/>
                          </a:solidFill>
                        </a:rPr>
                        <a:t> Leverage Demandbase, or other tools, to understand what research can be found on the account level that digs deeper into how the account is responding to the cluster trends / imperatives. </a:t>
                      </a:r>
                    </a:p>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Example 2:</a:t>
                      </a:r>
                      <a:r>
                        <a:rPr lang="en-US" sz="1200">
                          <a:solidFill>
                            <a:schemeClr val="bg1"/>
                          </a:solidFill>
                        </a:rPr>
                        <a:t> Work with sales to identify the cluster level common priorities / imperatives to understand how the account describes their initiatives in their words. </a:t>
                      </a:r>
                    </a:p>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Option to identify need</a:t>
                      </a:r>
                      <a:r>
                        <a:rPr lang="en-US" sz="1200">
                          <a:solidFill>
                            <a:schemeClr val="bg1"/>
                          </a:solidFill>
                        </a:rPr>
                        <a:t>:</a:t>
                      </a:r>
                    </a:p>
                    <a:p>
                      <a:pPr marL="285750" marR="0" lvl="0" indent="-2857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solidFill>
                          <a:schemeClr val="bg1"/>
                        </a:solidFill>
                      </a:endParaRPr>
                    </a:p>
                  </a:txBody>
                  <a:tcPr>
                    <a:solidFill>
                      <a:schemeClr val="tx1"/>
                    </a:solidFill>
                  </a:tcPr>
                </a:tc>
                <a:extLst>
                  <a:ext uri="{0D108BD9-81ED-4DB2-BD59-A6C34878D82A}">
                    <a16:rowId xmlns:a16="http://schemas.microsoft.com/office/drawing/2014/main" xmlns="" val="3686772703"/>
                  </a:ext>
                </a:extLst>
              </a:tr>
              <a:tr h="1109393">
                <a:tc>
                  <a:txBody>
                    <a:bodyPr/>
                    <a:lstStyle/>
                    <a:p>
                      <a:r>
                        <a:rPr lang="en-US" sz="1600" b="1">
                          <a:solidFill>
                            <a:schemeClr val="bg1"/>
                          </a:solidFill>
                        </a:rPr>
                        <a:t>Resources, people, or technology needed for support</a:t>
                      </a:r>
                    </a:p>
                  </a:txBody>
                  <a:tcPr>
                    <a:solidFill>
                      <a:schemeClr val="tx1"/>
                    </a:solidFill>
                  </a:tcPr>
                </a:tc>
                <a:tc>
                  <a:txBody>
                    <a:bodyPr/>
                    <a:lstStyle/>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bg1"/>
                          </a:solidFill>
                        </a:rPr>
                        <a:t>What research/insight is TAP COE providing that you can leverage as a starting place? What other resources and tools do we have across SAP/Concur that can help in the research process? Who do you need to work with?</a:t>
                      </a:r>
                    </a:p>
                  </a:txBody>
                  <a:tcPr>
                    <a:solidFill>
                      <a:schemeClr val="tx1"/>
                    </a:solidFill>
                  </a:tcPr>
                </a:tc>
                <a:extLst>
                  <a:ext uri="{0D108BD9-81ED-4DB2-BD59-A6C34878D82A}">
                    <a16:rowId xmlns:a16="http://schemas.microsoft.com/office/drawing/2014/main" xmlns="" val="64885870"/>
                  </a:ext>
                </a:extLst>
              </a:tr>
              <a:tr h="1023647">
                <a:tc>
                  <a:txBody>
                    <a:bodyPr/>
                    <a:lstStyle/>
                    <a:p>
                      <a:r>
                        <a:rPr lang="en-US" sz="1600" b="1">
                          <a:solidFill>
                            <a:schemeClr val="bg1"/>
                          </a:solidFill>
                        </a:rPr>
                        <a:t>Gaps/Challenges</a:t>
                      </a:r>
                    </a:p>
                  </a:txBody>
                  <a:tcPr>
                    <a:solidFill>
                      <a:schemeClr val="tx1"/>
                    </a:solidFill>
                  </a:tcPr>
                </a:tc>
                <a:tc>
                  <a:txBody>
                    <a:bodyPr/>
                    <a:lstStyle/>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bg1"/>
                          </a:solidFill>
                        </a:rPr>
                        <a:t>What areas are more difficult to fulfill? What’s missing or challenges to overcome? Why? </a:t>
                      </a:r>
                    </a:p>
                  </a:txBody>
                  <a:tcPr>
                    <a:solidFill>
                      <a:schemeClr val="tx1"/>
                    </a:solidFill>
                  </a:tcPr>
                </a:tc>
                <a:extLst>
                  <a:ext uri="{0D108BD9-81ED-4DB2-BD59-A6C34878D82A}">
                    <a16:rowId xmlns:a16="http://schemas.microsoft.com/office/drawing/2014/main" xmlns="" val="1981572765"/>
                  </a:ext>
                </a:extLst>
              </a:tr>
              <a:tr h="741248">
                <a:tc>
                  <a:txBody>
                    <a:bodyPr/>
                    <a:lstStyle/>
                    <a:p>
                      <a:r>
                        <a:rPr lang="en-US" sz="1600" b="1">
                          <a:solidFill>
                            <a:schemeClr val="bg1"/>
                          </a:solidFill>
                        </a:rPr>
                        <a:t>How to address/solve for challenges? </a:t>
                      </a:r>
                    </a:p>
                  </a:txBody>
                  <a:tcPr>
                    <a:solidFill>
                      <a:schemeClr val="tx1"/>
                    </a:solidFill>
                  </a:tcPr>
                </a:tc>
                <a:tc>
                  <a:txBody>
                    <a:bodyPr/>
                    <a:lstStyle/>
                    <a:p>
                      <a:pPr marL="171450" indent="-171450">
                        <a:buFont typeface="Arial" panose="020B0604020202020204" pitchFamily="34" charset="0"/>
                        <a:buChar char="•"/>
                      </a:pPr>
                      <a:endParaRPr lang="en-US" sz="1200">
                        <a:solidFill>
                          <a:schemeClr val="bg1"/>
                        </a:solidFill>
                      </a:endParaRPr>
                    </a:p>
                  </a:txBody>
                  <a:tcPr>
                    <a:solidFill>
                      <a:schemeClr val="tx1"/>
                    </a:solidFill>
                  </a:tcPr>
                </a:tc>
                <a:extLst>
                  <a:ext uri="{0D108BD9-81ED-4DB2-BD59-A6C34878D82A}">
                    <a16:rowId xmlns:a16="http://schemas.microsoft.com/office/drawing/2014/main" xmlns="" val="243232349"/>
                  </a:ext>
                </a:extLst>
              </a:tr>
              <a:tr h="840187">
                <a:tc>
                  <a:txBody>
                    <a:bodyPr/>
                    <a:lstStyle/>
                    <a:p>
                      <a:r>
                        <a:rPr lang="en-US" sz="1600" b="1">
                          <a:solidFill>
                            <a:schemeClr val="bg1"/>
                          </a:solidFill>
                        </a:rPr>
                        <a:t>Ideas for success</a:t>
                      </a:r>
                    </a:p>
                  </a:txBody>
                  <a:tcPr>
                    <a:solidFill>
                      <a:schemeClr val="tx1"/>
                    </a:solidFill>
                  </a:tcPr>
                </a:tc>
                <a:tc>
                  <a:txBody>
                    <a:bodyPr/>
                    <a:lstStyle/>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bg1"/>
                          </a:solidFill>
                        </a:rPr>
                        <a:t>What information do we need? What sources of information can we use?</a:t>
                      </a:r>
                    </a:p>
                  </a:txBody>
                  <a:tcPr>
                    <a:solidFill>
                      <a:schemeClr val="tx1"/>
                    </a:solidFill>
                  </a:tcPr>
                </a:tc>
                <a:extLst>
                  <a:ext uri="{0D108BD9-81ED-4DB2-BD59-A6C34878D82A}">
                    <a16:rowId xmlns:a16="http://schemas.microsoft.com/office/drawing/2014/main" xmlns="" val="693563591"/>
                  </a:ext>
                </a:extLst>
              </a:tr>
            </a:tbl>
          </a:graphicData>
        </a:graphic>
      </p:graphicFrame>
    </p:spTree>
    <p:extLst>
      <p:ext uri="{BB962C8B-B14F-4D97-AF65-F5344CB8AC3E}">
        <p14:creationId xmlns:p14="http://schemas.microsoft.com/office/powerpoint/2010/main" val="195140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p:txBody>
          <a:bodyPr/>
          <a:lstStyle/>
          <a:p>
            <a:r>
              <a:rPr lang="en-US"/>
              <a:t>EXERCISE SHEET – Group Presentations</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3215505272"/>
              </p:ext>
            </p:extLst>
          </p:nvPr>
        </p:nvGraphicFramePr>
        <p:xfrm>
          <a:off x="373260" y="975361"/>
          <a:ext cx="11447959" cy="5545506"/>
        </p:xfrm>
        <a:graphic>
          <a:graphicData uri="http://schemas.openxmlformats.org/drawingml/2006/table">
            <a:tbl>
              <a:tblPr firstRow="1" bandRow="1">
                <a:tableStyleId>{BC89EF96-8CEA-46FF-86C4-4CE0E7609802}</a:tableStyleId>
              </a:tblPr>
              <a:tblGrid>
                <a:gridCol w="2702836">
                  <a:extLst>
                    <a:ext uri="{9D8B030D-6E8A-4147-A177-3AD203B41FA5}">
                      <a16:colId xmlns:a16="http://schemas.microsoft.com/office/drawing/2014/main" xmlns="" val="1559503178"/>
                    </a:ext>
                  </a:extLst>
                </a:gridCol>
                <a:gridCol w="3029429">
                  <a:extLst>
                    <a:ext uri="{9D8B030D-6E8A-4147-A177-3AD203B41FA5}">
                      <a16:colId xmlns:a16="http://schemas.microsoft.com/office/drawing/2014/main" xmlns="" val="3837190358"/>
                    </a:ext>
                  </a:extLst>
                </a:gridCol>
                <a:gridCol w="2857847">
                  <a:extLst>
                    <a:ext uri="{9D8B030D-6E8A-4147-A177-3AD203B41FA5}">
                      <a16:colId xmlns:a16="http://schemas.microsoft.com/office/drawing/2014/main" xmlns="" val="488016269"/>
                    </a:ext>
                  </a:extLst>
                </a:gridCol>
                <a:gridCol w="2857847">
                  <a:extLst>
                    <a:ext uri="{9D8B030D-6E8A-4147-A177-3AD203B41FA5}">
                      <a16:colId xmlns:a16="http://schemas.microsoft.com/office/drawing/2014/main" xmlns="" val="3399068901"/>
                    </a:ext>
                  </a:extLst>
                </a:gridCol>
              </a:tblGrid>
              <a:tr h="407366">
                <a:tc>
                  <a:txBody>
                    <a:bodyPr/>
                    <a:lstStyle/>
                    <a:p>
                      <a:endParaRPr lang="en-US">
                        <a:solidFill>
                          <a:schemeClr val="bg1"/>
                        </a:solidFill>
                      </a:endParaRPr>
                    </a:p>
                  </a:txBody>
                  <a:tcPr>
                    <a:solidFill>
                      <a:schemeClr val="tx1"/>
                    </a:solidFill>
                  </a:tcPr>
                </a:tc>
                <a:tc gridSpan="3">
                  <a:txBody>
                    <a:bodyPr/>
                    <a:lstStyle/>
                    <a:p>
                      <a:r>
                        <a:rPr lang="en-US">
                          <a:solidFill>
                            <a:schemeClr val="bg1"/>
                          </a:solidFill>
                        </a:rPr>
                        <a:t>Research/Insights</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872633051"/>
                  </a:ext>
                </a:extLst>
              </a:tr>
              <a:tr h="1392799">
                <a:tc>
                  <a:txBody>
                    <a:bodyPr/>
                    <a:lstStyle/>
                    <a:p>
                      <a:r>
                        <a:rPr lang="en-US" sz="1600" b="1">
                          <a:solidFill>
                            <a:schemeClr val="bg1"/>
                          </a:solidFill>
                        </a:rPr>
                        <a:t>ABM Account Selection Planning need</a:t>
                      </a:r>
                    </a:p>
                    <a:p>
                      <a:pPr marL="285750" marR="0" lvl="0" indent="-2857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solidFill>
                            <a:schemeClr val="bg1"/>
                          </a:solidFill>
                        </a:rPr>
                        <a:t>Check planning need selected for the exercise </a:t>
                      </a:r>
                    </a:p>
                  </a:txBody>
                  <a:tcPr>
                    <a:solidFill>
                      <a:schemeClr val="tx1"/>
                    </a:solidFill>
                  </a:tcPr>
                </a:tc>
                <a:tc gridSpan="3">
                  <a:txBody>
                    <a:bodyPr/>
                    <a:lstStyle/>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Example 1:</a:t>
                      </a:r>
                      <a:r>
                        <a:rPr lang="en-US" sz="1200">
                          <a:solidFill>
                            <a:schemeClr val="bg1"/>
                          </a:solidFill>
                        </a:rPr>
                        <a:t> Leverage Demandbase, or other tools, to understand what research can be found on the account level that digs deeper into how the account is responding to the cluster trends / imperatives. </a:t>
                      </a:r>
                    </a:p>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Example 2:</a:t>
                      </a:r>
                      <a:r>
                        <a:rPr lang="en-US" sz="1200">
                          <a:solidFill>
                            <a:schemeClr val="bg1"/>
                          </a:solidFill>
                        </a:rPr>
                        <a:t> Work with sales to identify the cluster level common priorities / imperatives to understand how the account describes their initiatives in their words. </a:t>
                      </a:r>
                    </a:p>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Option to identify need</a:t>
                      </a:r>
                      <a:r>
                        <a:rPr lang="en-US" sz="1200">
                          <a:solidFill>
                            <a:schemeClr val="bg1"/>
                          </a:solidFill>
                        </a:rPr>
                        <a:t>:</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686772703"/>
                  </a:ext>
                </a:extLst>
              </a:tr>
              <a:tr h="271578">
                <a:tc rowSpan="2">
                  <a:txBody>
                    <a:bodyPr/>
                    <a:lstStyle/>
                    <a:p>
                      <a:r>
                        <a:rPr lang="en-US" sz="1600" b="1">
                          <a:solidFill>
                            <a:schemeClr val="bg1"/>
                          </a:solidFill>
                        </a:rPr>
                        <a:t>ACTION PLAN</a:t>
                      </a:r>
                    </a:p>
                  </a:txBody>
                  <a:tcPr>
                    <a:solidFill>
                      <a:schemeClr val="tx1"/>
                    </a:solidFill>
                  </a:tcPr>
                </a:tc>
                <a:tc>
                  <a:txBody>
                    <a:bodyPr/>
                    <a:lstStyle/>
                    <a:p>
                      <a:r>
                        <a:rPr lang="en-US" sz="1200">
                          <a:solidFill>
                            <a:schemeClr val="bg1"/>
                          </a:solidFill>
                        </a:rPr>
                        <a:t>Steps</a:t>
                      </a:r>
                    </a:p>
                  </a:txBody>
                  <a:tcPr>
                    <a:solidFill>
                      <a:schemeClr val="tx1"/>
                    </a:solidFill>
                  </a:tcPr>
                </a:tc>
                <a:tc>
                  <a:txBody>
                    <a:bodyPr/>
                    <a:lstStyle/>
                    <a:p>
                      <a:r>
                        <a:rPr lang="en-US" sz="1200">
                          <a:solidFill>
                            <a:schemeClr val="bg1"/>
                          </a:solidFill>
                        </a:rPr>
                        <a:t>Tactics</a:t>
                      </a:r>
                    </a:p>
                  </a:txBody>
                  <a:tcPr>
                    <a:solidFill>
                      <a:schemeClr val="tx1"/>
                    </a:solidFill>
                  </a:tcPr>
                </a:tc>
                <a:tc>
                  <a:txBody>
                    <a:bodyPr/>
                    <a:lstStyle/>
                    <a:p>
                      <a:r>
                        <a:rPr lang="en-US" sz="1200">
                          <a:solidFill>
                            <a:schemeClr val="bg1"/>
                          </a:solidFill>
                        </a:rPr>
                        <a:t>Execution</a:t>
                      </a:r>
                    </a:p>
                  </a:txBody>
                  <a:tcPr>
                    <a:solidFill>
                      <a:schemeClr val="tx1"/>
                    </a:solidFill>
                  </a:tcPr>
                </a:tc>
                <a:extLst>
                  <a:ext uri="{0D108BD9-81ED-4DB2-BD59-A6C34878D82A}">
                    <a16:rowId xmlns:a16="http://schemas.microsoft.com/office/drawing/2014/main" xmlns="" val="64885870"/>
                  </a:ext>
                </a:extLst>
              </a:tr>
              <a:tr h="2557117">
                <a:tc vMerge="1">
                  <a:txBody>
                    <a:bodyPr/>
                    <a:lstStyle/>
                    <a:p>
                      <a:endParaRPr lang="en-US"/>
                    </a:p>
                  </a:txBody>
                  <a:tcPr/>
                </a:tc>
                <a:tc>
                  <a:txBody>
                    <a:bodyPr/>
                    <a:lstStyle/>
                    <a:p>
                      <a:endParaRPr lang="en-US" sz="1200">
                        <a:solidFill>
                          <a:schemeClr val="bg1"/>
                        </a:solidFill>
                      </a:endParaRPr>
                    </a:p>
                  </a:txBody>
                  <a:tcPr>
                    <a:solidFill>
                      <a:schemeClr val="tx1"/>
                    </a:solidFill>
                  </a:tcPr>
                </a:tc>
                <a:tc>
                  <a:txBody>
                    <a:bodyPr/>
                    <a:lstStyle/>
                    <a:p>
                      <a:endParaRPr lang="en-US" sz="1200">
                        <a:solidFill>
                          <a:schemeClr val="bg1"/>
                        </a:solidFill>
                      </a:endParaRPr>
                    </a:p>
                  </a:txBody>
                  <a:tcPr>
                    <a:solidFill>
                      <a:schemeClr val="tx1"/>
                    </a:solidFill>
                  </a:tcPr>
                </a:tc>
                <a:tc>
                  <a:txBody>
                    <a:bodyPr/>
                    <a:lstStyle/>
                    <a:p>
                      <a:endParaRPr lang="en-US" sz="1200">
                        <a:solidFill>
                          <a:schemeClr val="bg1"/>
                        </a:solidFill>
                      </a:endParaRPr>
                    </a:p>
                  </a:txBody>
                  <a:tcPr>
                    <a:solidFill>
                      <a:schemeClr val="tx1"/>
                    </a:solidFill>
                  </a:tcPr>
                </a:tc>
                <a:extLst>
                  <a:ext uri="{0D108BD9-81ED-4DB2-BD59-A6C34878D82A}">
                    <a16:rowId xmlns:a16="http://schemas.microsoft.com/office/drawing/2014/main" xmlns="" val="3300638833"/>
                  </a:ext>
                </a:extLst>
              </a:tr>
              <a:tr h="909790">
                <a:tc>
                  <a:txBody>
                    <a:bodyPr/>
                    <a:lstStyle/>
                    <a:p>
                      <a:r>
                        <a:rPr lang="en-US" sz="1600" b="1">
                          <a:solidFill>
                            <a:schemeClr val="bg1"/>
                          </a:solidFill>
                        </a:rPr>
                        <a:t>Other notes:</a:t>
                      </a:r>
                    </a:p>
                  </a:txBody>
                  <a:tcPr>
                    <a:solidFill>
                      <a:schemeClr val="tx1"/>
                    </a:solidFill>
                  </a:tcPr>
                </a:tc>
                <a:tc gridSpan="3">
                  <a:txBody>
                    <a:bodyPr/>
                    <a:lstStyle/>
                    <a:p>
                      <a:endParaRPr lang="en-US">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43232349"/>
                  </a:ext>
                </a:extLst>
              </a:tr>
            </a:tbl>
          </a:graphicData>
        </a:graphic>
      </p:graphicFrame>
    </p:spTree>
    <p:extLst>
      <p:ext uri="{BB962C8B-B14F-4D97-AF65-F5344CB8AC3E}">
        <p14:creationId xmlns:p14="http://schemas.microsoft.com/office/powerpoint/2010/main" val="3832697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a:xfrm>
            <a:off x="367322" y="361125"/>
            <a:ext cx="11186476" cy="369332"/>
          </a:xfrm>
        </p:spPr>
        <p:txBody>
          <a:bodyPr/>
          <a:lstStyle/>
          <a:p>
            <a:r>
              <a:rPr lang="en-US"/>
              <a:t>EXERCISE SHEET</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1852434933"/>
              </p:ext>
            </p:extLst>
          </p:nvPr>
        </p:nvGraphicFramePr>
        <p:xfrm>
          <a:off x="367322" y="898358"/>
          <a:ext cx="11453203" cy="5598519"/>
        </p:xfrm>
        <a:graphic>
          <a:graphicData uri="http://schemas.openxmlformats.org/drawingml/2006/table">
            <a:tbl>
              <a:tblPr firstRow="1" bandRow="1">
                <a:tableStyleId>{BC89EF96-8CEA-46FF-86C4-4CE0E7609802}</a:tableStyleId>
              </a:tblPr>
              <a:tblGrid>
                <a:gridCol w="2279467">
                  <a:extLst>
                    <a:ext uri="{9D8B030D-6E8A-4147-A177-3AD203B41FA5}">
                      <a16:colId xmlns:a16="http://schemas.microsoft.com/office/drawing/2014/main" xmlns="" val="1559503178"/>
                    </a:ext>
                  </a:extLst>
                </a:gridCol>
                <a:gridCol w="9173736">
                  <a:extLst>
                    <a:ext uri="{9D8B030D-6E8A-4147-A177-3AD203B41FA5}">
                      <a16:colId xmlns:a16="http://schemas.microsoft.com/office/drawing/2014/main" xmlns="" val="3837190358"/>
                    </a:ext>
                  </a:extLst>
                </a:gridCol>
              </a:tblGrid>
              <a:tr h="509011">
                <a:tc>
                  <a:txBody>
                    <a:bodyPr/>
                    <a:lstStyle/>
                    <a:p>
                      <a:r>
                        <a:rPr lang="en-US">
                          <a:solidFill>
                            <a:schemeClr val="bg1"/>
                          </a:solidFill>
                        </a:rPr>
                        <a:t>GROUP TOPIC:</a:t>
                      </a:r>
                    </a:p>
                  </a:txBody>
                  <a:tcPr>
                    <a:solidFill>
                      <a:schemeClr val="tx1"/>
                    </a:solidFill>
                  </a:tcPr>
                </a:tc>
                <a:tc>
                  <a:txBody>
                    <a:bodyPr/>
                    <a:lstStyle/>
                    <a:p>
                      <a:r>
                        <a:rPr lang="en-US">
                          <a:solidFill>
                            <a:schemeClr val="bg1"/>
                          </a:solidFill>
                        </a:rPr>
                        <a:t>Audience/Stakeholder</a:t>
                      </a:r>
                    </a:p>
                  </a:txBody>
                  <a:tcPr>
                    <a:solidFill>
                      <a:schemeClr val="tx1"/>
                    </a:solidFill>
                  </a:tcPr>
                </a:tc>
                <a:extLst>
                  <a:ext uri="{0D108BD9-81ED-4DB2-BD59-A6C34878D82A}">
                    <a16:rowId xmlns:a16="http://schemas.microsoft.com/office/drawing/2014/main" xmlns="" val="3872633051"/>
                  </a:ext>
                </a:extLst>
              </a:tr>
              <a:tr h="1309735">
                <a:tc>
                  <a:txBody>
                    <a:bodyPr/>
                    <a:lstStyle/>
                    <a:p>
                      <a:r>
                        <a:rPr lang="en-US" sz="1600" b="1">
                          <a:solidFill>
                            <a:schemeClr val="bg1"/>
                          </a:solidFill>
                        </a:rPr>
                        <a:t>ABM Account Selection Planning Needs </a:t>
                      </a:r>
                    </a:p>
                    <a:p>
                      <a:pPr marL="285750" indent="-285750">
                        <a:buFont typeface="Arial" panose="020B0604020202020204" pitchFamily="34" charset="0"/>
                        <a:buChar char="•"/>
                      </a:pPr>
                      <a:r>
                        <a:rPr lang="en-US" sz="1200" b="0">
                          <a:solidFill>
                            <a:schemeClr val="bg1"/>
                          </a:solidFill>
                        </a:rPr>
                        <a:t>Select / check one planning need</a:t>
                      </a:r>
                    </a:p>
                  </a:txBody>
                  <a:tcPr>
                    <a:solidFill>
                      <a:schemeClr val="tx1"/>
                    </a:solidFill>
                  </a:tcPr>
                </a:tc>
                <a:tc>
                  <a:txBody>
                    <a:bodyPr/>
                    <a:lstStyle/>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Example 1: </a:t>
                      </a:r>
                      <a:r>
                        <a:rPr lang="en-US" sz="1200">
                          <a:solidFill>
                            <a:schemeClr val="bg1"/>
                          </a:solidFill>
                        </a:rPr>
                        <a:t>Work with sales to build an account stakeholder map and identify how they relate to the overall decision making process.  Find who they are and what they care about.</a:t>
                      </a:r>
                    </a:p>
                    <a:p>
                      <a:pPr marL="285750" indent="-285750">
                        <a:buFont typeface="Wingdings" panose="05000000000000000000" pitchFamily="2" charset="2"/>
                        <a:buChar char="q"/>
                      </a:pPr>
                      <a:r>
                        <a:rPr lang="en-US" sz="1200" b="1">
                          <a:solidFill>
                            <a:schemeClr val="bg1"/>
                          </a:solidFill>
                        </a:rPr>
                        <a:t>Example 2</a:t>
                      </a:r>
                      <a:r>
                        <a:rPr lang="en-US" sz="1200">
                          <a:solidFill>
                            <a:schemeClr val="bg1"/>
                          </a:solidFill>
                        </a:rPr>
                        <a:t>: Find relevant external influencers to decision makers network, and outline how you can build them into an ABM plan. (think partners, suppliers, company execs, board bloggers, media, analysts, peers, social networks, consultants, etc.)</a:t>
                      </a:r>
                    </a:p>
                    <a:p>
                      <a:pPr marL="285750" indent="-285750">
                        <a:buFont typeface="Wingdings" panose="05000000000000000000" pitchFamily="2" charset="2"/>
                        <a:buChar char="q"/>
                      </a:pPr>
                      <a:r>
                        <a:rPr lang="en-US" sz="1200" b="1">
                          <a:solidFill>
                            <a:schemeClr val="bg1"/>
                          </a:solidFill>
                        </a:rPr>
                        <a:t>Option to identify need</a:t>
                      </a:r>
                      <a:r>
                        <a:rPr lang="en-US" sz="1200">
                          <a:solidFill>
                            <a:schemeClr val="bg1"/>
                          </a:solidFill>
                        </a:rPr>
                        <a:t>:</a:t>
                      </a:r>
                    </a:p>
                    <a:p>
                      <a:pPr marL="285750" indent="-285750">
                        <a:buFont typeface="Arial" panose="020B0604020202020204" pitchFamily="34" charset="0"/>
                        <a:buChar char="•"/>
                      </a:pPr>
                      <a:endParaRPr lang="en-US" sz="1200">
                        <a:solidFill>
                          <a:schemeClr val="bg1"/>
                        </a:solidFill>
                      </a:endParaRPr>
                    </a:p>
                  </a:txBody>
                  <a:tcPr>
                    <a:solidFill>
                      <a:schemeClr val="tx1"/>
                    </a:solidFill>
                  </a:tcPr>
                </a:tc>
                <a:extLst>
                  <a:ext uri="{0D108BD9-81ED-4DB2-BD59-A6C34878D82A}">
                    <a16:rowId xmlns:a16="http://schemas.microsoft.com/office/drawing/2014/main" xmlns="" val="3686772703"/>
                  </a:ext>
                </a:extLst>
              </a:tr>
              <a:tr h="916615">
                <a:tc>
                  <a:txBody>
                    <a:bodyPr/>
                    <a:lstStyle/>
                    <a:p>
                      <a:r>
                        <a:rPr lang="en-US" sz="1600" b="1">
                          <a:solidFill>
                            <a:schemeClr val="bg1"/>
                          </a:solidFill>
                        </a:rPr>
                        <a:t>Resources, people, or technology needed for support</a:t>
                      </a:r>
                    </a:p>
                  </a:txBody>
                  <a:tcPr>
                    <a:solidFill>
                      <a:schemeClr val="tx1"/>
                    </a:solidFill>
                  </a:tcPr>
                </a:tc>
                <a:tc>
                  <a:txBody>
                    <a:bodyPr/>
                    <a:lstStyle/>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bg1"/>
                          </a:solidFill>
                        </a:rPr>
                        <a:t>What audience tools/resources is TAP COE providing that you can leverage as a starting place? What other resources and tools do we have across SAP Concur that can help add insight/value to understanding your audience?  Who do you need to work with?</a:t>
                      </a:r>
                    </a:p>
                    <a:p>
                      <a:endParaRPr lang="en-US">
                        <a:solidFill>
                          <a:schemeClr val="bg1"/>
                        </a:solidFill>
                      </a:endParaRPr>
                    </a:p>
                  </a:txBody>
                  <a:tcPr>
                    <a:solidFill>
                      <a:schemeClr val="tx1"/>
                    </a:solidFill>
                  </a:tcPr>
                </a:tc>
                <a:extLst>
                  <a:ext uri="{0D108BD9-81ED-4DB2-BD59-A6C34878D82A}">
                    <a16:rowId xmlns:a16="http://schemas.microsoft.com/office/drawing/2014/main" xmlns="" val="64885870"/>
                  </a:ext>
                </a:extLst>
              </a:tr>
              <a:tr h="954386">
                <a:tc>
                  <a:txBody>
                    <a:bodyPr/>
                    <a:lstStyle/>
                    <a:p>
                      <a:r>
                        <a:rPr lang="en-US" sz="1600" b="1">
                          <a:solidFill>
                            <a:schemeClr val="bg1"/>
                          </a:solidFill>
                        </a:rPr>
                        <a:t>Gaps/Challenges</a:t>
                      </a:r>
                    </a:p>
                  </a:txBody>
                  <a:tcPr>
                    <a:solidFill>
                      <a:schemeClr val="tx1"/>
                    </a:solidFill>
                  </a:tcPr>
                </a:tc>
                <a:tc>
                  <a:txBody>
                    <a:bodyPr/>
                    <a:lstStyle/>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solidFill>
                            <a:schemeClr val="bg1"/>
                          </a:solidFill>
                        </a:rPr>
                        <a:t>What areas are more difficult to fulfill? What’s missing or challenges to overcome? Why? </a:t>
                      </a:r>
                    </a:p>
                    <a:p>
                      <a:pPr marL="171450" indent="-171450">
                        <a:buFont typeface="Arial" panose="020B0604020202020204" pitchFamily="34" charset="0"/>
                        <a:buChar char="•"/>
                      </a:pPr>
                      <a:endParaRPr lang="en-US" sz="1200">
                        <a:solidFill>
                          <a:schemeClr val="bg1"/>
                        </a:solidFill>
                      </a:endParaRPr>
                    </a:p>
                  </a:txBody>
                  <a:tcPr>
                    <a:solidFill>
                      <a:schemeClr val="tx1"/>
                    </a:solidFill>
                  </a:tcPr>
                </a:tc>
                <a:extLst>
                  <a:ext uri="{0D108BD9-81ED-4DB2-BD59-A6C34878D82A}">
                    <a16:rowId xmlns:a16="http://schemas.microsoft.com/office/drawing/2014/main" xmlns="" val="1981572765"/>
                  </a:ext>
                </a:extLst>
              </a:tr>
              <a:tr h="954386">
                <a:tc>
                  <a:txBody>
                    <a:bodyPr/>
                    <a:lstStyle/>
                    <a:p>
                      <a:r>
                        <a:rPr lang="en-US" sz="1600" b="1">
                          <a:solidFill>
                            <a:schemeClr val="bg1"/>
                          </a:solidFill>
                        </a:rPr>
                        <a:t>How to address/solve for challenges? </a:t>
                      </a:r>
                    </a:p>
                  </a:txBody>
                  <a:tcPr>
                    <a:solidFill>
                      <a:schemeClr val="tx1"/>
                    </a:solidFill>
                  </a:tcPr>
                </a:tc>
                <a:tc>
                  <a:txBody>
                    <a:bodyPr/>
                    <a:lstStyle/>
                    <a:p>
                      <a:pPr marL="171450" indent="-171450">
                        <a:buFont typeface="Arial" panose="020B0604020202020204" pitchFamily="34" charset="0"/>
                        <a:buChar char="•"/>
                      </a:pPr>
                      <a:endParaRPr lang="en-US" sz="1200">
                        <a:solidFill>
                          <a:schemeClr val="bg1"/>
                        </a:solidFill>
                      </a:endParaRPr>
                    </a:p>
                  </a:txBody>
                  <a:tcPr>
                    <a:solidFill>
                      <a:schemeClr val="tx1"/>
                    </a:solidFill>
                  </a:tcPr>
                </a:tc>
                <a:extLst>
                  <a:ext uri="{0D108BD9-81ED-4DB2-BD59-A6C34878D82A}">
                    <a16:rowId xmlns:a16="http://schemas.microsoft.com/office/drawing/2014/main" xmlns="" val="243232349"/>
                  </a:ext>
                </a:extLst>
              </a:tr>
              <a:tr h="954386">
                <a:tc>
                  <a:txBody>
                    <a:bodyPr/>
                    <a:lstStyle/>
                    <a:p>
                      <a:r>
                        <a:rPr lang="en-US" sz="1600" b="1">
                          <a:solidFill>
                            <a:schemeClr val="bg1"/>
                          </a:solidFill>
                        </a:rPr>
                        <a:t>Ideas for success</a:t>
                      </a:r>
                    </a:p>
                  </a:txBody>
                  <a:tcPr>
                    <a:solidFill>
                      <a:schemeClr val="tx1"/>
                    </a:solidFill>
                  </a:tcPr>
                </a:tc>
                <a:tc>
                  <a:txBody>
                    <a:bodyPr/>
                    <a:lstStyle/>
                    <a:p>
                      <a:pPr marL="171450" indent="-171450">
                        <a:buFont typeface="Arial" panose="020B0604020202020204" pitchFamily="34" charset="0"/>
                        <a:buChar char="•"/>
                      </a:pPr>
                      <a:endParaRPr lang="en-US" sz="1200">
                        <a:solidFill>
                          <a:schemeClr val="bg1"/>
                        </a:solidFill>
                      </a:endParaRPr>
                    </a:p>
                  </a:txBody>
                  <a:tcPr>
                    <a:solidFill>
                      <a:schemeClr val="tx1"/>
                    </a:solidFill>
                  </a:tcPr>
                </a:tc>
                <a:extLst>
                  <a:ext uri="{0D108BD9-81ED-4DB2-BD59-A6C34878D82A}">
                    <a16:rowId xmlns:a16="http://schemas.microsoft.com/office/drawing/2014/main" xmlns="" val="693563591"/>
                  </a:ext>
                </a:extLst>
              </a:tr>
            </a:tbl>
          </a:graphicData>
        </a:graphic>
      </p:graphicFrame>
    </p:spTree>
    <p:extLst>
      <p:ext uri="{BB962C8B-B14F-4D97-AF65-F5344CB8AC3E}">
        <p14:creationId xmlns:p14="http://schemas.microsoft.com/office/powerpoint/2010/main" val="220388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642E72-0405-42DA-B0AD-75762E6140CE}"/>
              </a:ext>
            </a:extLst>
          </p:cNvPr>
          <p:cNvSpPr>
            <a:spLocks noGrp="1"/>
          </p:cNvSpPr>
          <p:nvPr>
            <p:ph type="title"/>
          </p:nvPr>
        </p:nvSpPr>
        <p:spPr/>
        <p:txBody>
          <a:bodyPr/>
          <a:lstStyle/>
          <a:p>
            <a:r>
              <a:rPr lang="en-US"/>
              <a:t>EXERCISE SHEET – Group Presentations</a:t>
            </a:r>
          </a:p>
        </p:txBody>
      </p:sp>
      <p:graphicFrame>
        <p:nvGraphicFramePr>
          <p:cNvPr id="3" name="Table 2">
            <a:extLst>
              <a:ext uri="{FF2B5EF4-FFF2-40B4-BE49-F238E27FC236}">
                <a16:creationId xmlns:a16="http://schemas.microsoft.com/office/drawing/2014/main" xmlns="" id="{3CF2D56B-C520-4860-8950-C43925B7EB86}"/>
              </a:ext>
            </a:extLst>
          </p:cNvPr>
          <p:cNvGraphicFramePr>
            <a:graphicFrameLocks noGrp="1"/>
          </p:cNvGraphicFramePr>
          <p:nvPr>
            <p:extLst>
              <p:ext uri="{D42A27DB-BD31-4B8C-83A1-F6EECF244321}">
                <p14:modId xmlns:p14="http://schemas.microsoft.com/office/powerpoint/2010/main" val="1658251465"/>
              </p:ext>
            </p:extLst>
          </p:nvPr>
        </p:nvGraphicFramePr>
        <p:xfrm>
          <a:off x="373259" y="957085"/>
          <a:ext cx="11532991" cy="5592169"/>
        </p:xfrm>
        <a:graphic>
          <a:graphicData uri="http://schemas.openxmlformats.org/drawingml/2006/table">
            <a:tbl>
              <a:tblPr firstRow="1" bandRow="1">
                <a:tableStyleId>{BC89EF96-8CEA-46FF-86C4-4CE0E7609802}</a:tableStyleId>
              </a:tblPr>
              <a:tblGrid>
                <a:gridCol w="2722912">
                  <a:extLst>
                    <a:ext uri="{9D8B030D-6E8A-4147-A177-3AD203B41FA5}">
                      <a16:colId xmlns:a16="http://schemas.microsoft.com/office/drawing/2014/main" xmlns="" val="1559503178"/>
                    </a:ext>
                  </a:extLst>
                </a:gridCol>
                <a:gridCol w="3051931">
                  <a:extLst>
                    <a:ext uri="{9D8B030D-6E8A-4147-A177-3AD203B41FA5}">
                      <a16:colId xmlns:a16="http://schemas.microsoft.com/office/drawing/2014/main" xmlns="" val="3837190358"/>
                    </a:ext>
                  </a:extLst>
                </a:gridCol>
                <a:gridCol w="2879074">
                  <a:extLst>
                    <a:ext uri="{9D8B030D-6E8A-4147-A177-3AD203B41FA5}">
                      <a16:colId xmlns:a16="http://schemas.microsoft.com/office/drawing/2014/main" xmlns="" val="488016269"/>
                    </a:ext>
                  </a:extLst>
                </a:gridCol>
                <a:gridCol w="2879074">
                  <a:extLst>
                    <a:ext uri="{9D8B030D-6E8A-4147-A177-3AD203B41FA5}">
                      <a16:colId xmlns:a16="http://schemas.microsoft.com/office/drawing/2014/main" xmlns="" val="3399068901"/>
                    </a:ext>
                  </a:extLst>
                </a:gridCol>
              </a:tblGrid>
              <a:tr h="411072">
                <a:tc>
                  <a:txBody>
                    <a:bodyPr/>
                    <a:lstStyle/>
                    <a:p>
                      <a:r>
                        <a:rPr lang="en-US">
                          <a:solidFill>
                            <a:schemeClr val="bg1"/>
                          </a:solidFill>
                        </a:rPr>
                        <a:t>GROUP TOPIC:</a:t>
                      </a:r>
                    </a:p>
                  </a:txBody>
                  <a:tcPr>
                    <a:solidFill>
                      <a:schemeClr val="tx1"/>
                    </a:solidFill>
                  </a:tcPr>
                </a:tc>
                <a:tc gridSpan="3">
                  <a:txBody>
                    <a:bodyPr/>
                    <a:lstStyle/>
                    <a:p>
                      <a:r>
                        <a:rPr lang="en-US">
                          <a:solidFill>
                            <a:schemeClr val="bg1"/>
                          </a:solidFill>
                        </a:rPr>
                        <a:t>Audience/Stakeholder</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872633051"/>
                  </a:ext>
                </a:extLst>
              </a:tr>
              <a:tr h="1338238">
                <a:tc>
                  <a:txBody>
                    <a:bodyPr/>
                    <a:lstStyle/>
                    <a:p>
                      <a:r>
                        <a:rPr lang="en-US" sz="1600" b="1">
                          <a:solidFill>
                            <a:schemeClr val="bg1"/>
                          </a:solidFill>
                        </a:rPr>
                        <a:t>Planning need</a:t>
                      </a:r>
                    </a:p>
                    <a:p>
                      <a:pPr marL="285750" marR="0" lvl="0" indent="-2857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a:solidFill>
                            <a:schemeClr val="bg1"/>
                          </a:solidFill>
                        </a:rPr>
                        <a:t>Check planning need selected for the exercise </a:t>
                      </a:r>
                    </a:p>
                    <a:p>
                      <a:endParaRPr lang="en-US" sz="1600" b="1">
                        <a:solidFill>
                          <a:schemeClr val="bg1"/>
                        </a:solidFill>
                      </a:endParaRPr>
                    </a:p>
                  </a:txBody>
                  <a:tcPr>
                    <a:solidFill>
                      <a:schemeClr val="tx1"/>
                    </a:solidFill>
                  </a:tcPr>
                </a:tc>
                <a:tc gridSpan="3">
                  <a:txBody>
                    <a:bodyPr/>
                    <a:lstStyle/>
                    <a:p>
                      <a:pPr marL="285750" marR="0" lvl="0" indent="-285750" algn="l" defTabSz="1088558"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sz="1200" b="1">
                          <a:solidFill>
                            <a:schemeClr val="bg1"/>
                          </a:solidFill>
                        </a:rPr>
                        <a:t>Example 1: </a:t>
                      </a:r>
                      <a:r>
                        <a:rPr lang="en-US" sz="1200">
                          <a:solidFill>
                            <a:schemeClr val="bg1"/>
                          </a:solidFill>
                        </a:rPr>
                        <a:t>Work with sales to build an account stakeholder map and identify how they relate to the overall decision making process.  Find who they are and what they care about.</a:t>
                      </a:r>
                    </a:p>
                    <a:p>
                      <a:pPr marL="285750" indent="-285750">
                        <a:buFont typeface="Wingdings" panose="05000000000000000000" pitchFamily="2" charset="2"/>
                        <a:buChar char="q"/>
                      </a:pPr>
                      <a:r>
                        <a:rPr lang="en-US" sz="1200" b="1">
                          <a:solidFill>
                            <a:schemeClr val="bg1"/>
                          </a:solidFill>
                        </a:rPr>
                        <a:t>Example 2</a:t>
                      </a:r>
                      <a:r>
                        <a:rPr lang="en-US" sz="1200">
                          <a:solidFill>
                            <a:schemeClr val="bg1"/>
                          </a:solidFill>
                        </a:rPr>
                        <a:t>: Find relevant external influencers to decision makers network, and outline how you can build them into an ABM plan. (think partners, suppliers, company execs, board bloggers, media, analysts, peers, social networks, consultants, etc.)</a:t>
                      </a:r>
                    </a:p>
                    <a:p>
                      <a:pPr marL="285750" indent="-285750">
                        <a:buFont typeface="Wingdings" panose="05000000000000000000" pitchFamily="2" charset="2"/>
                        <a:buChar char="q"/>
                      </a:pPr>
                      <a:r>
                        <a:rPr lang="en-US" sz="1200" b="1">
                          <a:solidFill>
                            <a:schemeClr val="bg1"/>
                          </a:solidFill>
                        </a:rPr>
                        <a:t>Option to identify need</a:t>
                      </a:r>
                      <a:r>
                        <a:rPr lang="en-US" sz="1200">
                          <a:solidFill>
                            <a:schemeClr val="bg1"/>
                          </a:solidFill>
                        </a:rPr>
                        <a:t>:</a:t>
                      </a: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686772703"/>
                  </a:ext>
                </a:extLst>
              </a:tr>
              <a:tr h="382651">
                <a:tc rowSpan="2">
                  <a:txBody>
                    <a:bodyPr/>
                    <a:lstStyle/>
                    <a:p>
                      <a:r>
                        <a:rPr lang="en-US" sz="1600" b="1">
                          <a:solidFill>
                            <a:schemeClr val="bg1"/>
                          </a:solidFill>
                        </a:rPr>
                        <a:t>ACTION PLAN</a:t>
                      </a:r>
                    </a:p>
                  </a:txBody>
                  <a:tcPr>
                    <a:solidFill>
                      <a:schemeClr val="tx1"/>
                    </a:solidFill>
                  </a:tcPr>
                </a:tc>
                <a:tc>
                  <a:txBody>
                    <a:bodyPr/>
                    <a:lstStyle/>
                    <a:p>
                      <a:r>
                        <a:rPr lang="en-US" sz="1200">
                          <a:solidFill>
                            <a:schemeClr val="bg1"/>
                          </a:solidFill>
                        </a:rPr>
                        <a:t>Steps</a:t>
                      </a:r>
                    </a:p>
                  </a:txBody>
                  <a:tcPr>
                    <a:solidFill>
                      <a:schemeClr val="tx1"/>
                    </a:solidFill>
                  </a:tcPr>
                </a:tc>
                <a:tc>
                  <a:txBody>
                    <a:bodyPr/>
                    <a:lstStyle/>
                    <a:p>
                      <a:r>
                        <a:rPr lang="en-US" sz="1200">
                          <a:solidFill>
                            <a:schemeClr val="bg1"/>
                          </a:solidFill>
                        </a:rPr>
                        <a:t>Tactics</a:t>
                      </a:r>
                    </a:p>
                  </a:txBody>
                  <a:tcPr>
                    <a:solidFill>
                      <a:schemeClr val="tx1"/>
                    </a:solidFill>
                  </a:tcPr>
                </a:tc>
                <a:tc>
                  <a:txBody>
                    <a:bodyPr/>
                    <a:lstStyle/>
                    <a:p>
                      <a:r>
                        <a:rPr lang="en-US" sz="1200">
                          <a:solidFill>
                            <a:schemeClr val="bg1"/>
                          </a:solidFill>
                        </a:rPr>
                        <a:t>Execution</a:t>
                      </a:r>
                    </a:p>
                  </a:txBody>
                  <a:tcPr>
                    <a:solidFill>
                      <a:schemeClr val="tx1"/>
                    </a:solidFill>
                  </a:tcPr>
                </a:tc>
                <a:extLst>
                  <a:ext uri="{0D108BD9-81ED-4DB2-BD59-A6C34878D82A}">
                    <a16:rowId xmlns:a16="http://schemas.microsoft.com/office/drawing/2014/main" xmlns="" val="64885870"/>
                  </a:ext>
                </a:extLst>
              </a:tr>
              <a:tr h="2358811">
                <a:tc vMerge="1">
                  <a:txBody>
                    <a:bodyPr/>
                    <a:lstStyle/>
                    <a:p>
                      <a:endParaRPr lang="en-US"/>
                    </a:p>
                  </a:txBody>
                  <a:tcPr/>
                </a:tc>
                <a:tc>
                  <a:txBody>
                    <a:bodyPr/>
                    <a:lstStyle/>
                    <a:p>
                      <a:endParaRPr lang="en-US" sz="1200">
                        <a:solidFill>
                          <a:schemeClr val="bg1"/>
                        </a:solidFill>
                      </a:endParaRPr>
                    </a:p>
                  </a:txBody>
                  <a:tcPr>
                    <a:solidFill>
                      <a:schemeClr val="tx1"/>
                    </a:solidFill>
                  </a:tcPr>
                </a:tc>
                <a:tc>
                  <a:txBody>
                    <a:bodyPr/>
                    <a:lstStyle/>
                    <a:p>
                      <a:endParaRPr lang="en-US" sz="1200">
                        <a:solidFill>
                          <a:schemeClr val="bg1"/>
                        </a:solidFill>
                      </a:endParaRPr>
                    </a:p>
                  </a:txBody>
                  <a:tcPr>
                    <a:solidFill>
                      <a:schemeClr val="tx1"/>
                    </a:solidFill>
                  </a:tcPr>
                </a:tc>
                <a:tc>
                  <a:txBody>
                    <a:bodyPr/>
                    <a:lstStyle/>
                    <a:p>
                      <a:endParaRPr lang="en-US" sz="1200">
                        <a:solidFill>
                          <a:schemeClr val="bg1"/>
                        </a:solidFill>
                      </a:endParaRPr>
                    </a:p>
                  </a:txBody>
                  <a:tcPr>
                    <a:solidFill>
                      <a:schemeClr val="tx1"/>
                    </a:solidFill>
                  </a:tcPr>
                </a:tc>
                <a:extLst>
                  <a:ext uri="{0D108BD9-81ED-4DB2-BD59-A6C34878D82A}">
                    <a16:rowId xmlns:a16="http://schemas.microsoft.com/office/drawing/2014/main" xmlns="" val="3300638833"/>
                  </a:ext>
                </a:extLst>
              </a:tr>
              <a:tr h="1100989">
                <a:tc>
                  <a:txBody>
                    <a:bodyPr/>
                    <a:lstStyle/>
                    <a:p>
                      <a:r>
                        <a:rPr lang="en-US" sz="1600" b="1">
                          <a:solidFill>
                            <a:schemeClr val="bg1"/>
                          </a:solidFill>
                        </a:rPr>
                        <a:t>Other notes:</a:t>
                      </a:r>
                    </a:p>
                  </a:txBody>
                  <a:tcPr>
                    <a:solidFill>
                      <a:schemeClr val="tx1"/>
                    </a:solidFill>
                  </a:tcPr>
                </a:tc>
                <a:tc gridSpan="3">
                  <a:txBody>
                    <a:bodyPr/>
                    <a:lstStyle/>
                    <a:p>
                      <a:endParaRPr lang="en-US">
                        <a:solidFill>
                          <a:schemeClr val="bg1"/>
                        </a:solidFill>
                      </a:endParaRPr>
                    </a:p>
                  </a:txBody>
                  <a:tcPr>
                    <a:solidFill>
                      <a:schemeClr val="tx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43232349"/>
                  </a:ext>
                </a:extLst>
              </a:tr>
            </a:tbl>
          </a:graphicData>
        </a:graphic>
      </p:graphicFrame>
    </p:spTree>
    <p:extLst>
      <p:ext uri="{BB962C8B-B14F-4D97-AF65-F5344CB8AC3E}">
        <p14:creationId xmlns:p14="http://schemas.microsoft.com/office/powerpoint/2010/main" val="3764850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xmlns="" id="{3AAF2279-48A8-48C1-A571-D20A1C9C59ED}"/>
              </a:ext>
            </a:extLst>
          </p:cNvPr>
          <p:cNvGrpSpPr/>
          <p:nvPr/>
        </p:nvGrpSpPr>
        <p:grpSpPr>
          <a:xfrm>
            <a:off x="-349" y="0"/>
            <a:ext cx="12195175" cy="6858000"/>
            <a:chOff x="-698" y="360023"/>
            <a:chExt cx="12195873" cy="2620577"/>
          </a:xfrm>
        </p:grpSpPr>
        <p:pic>
          <p:nvPicPr>
            <p:cNvPr id="14" name="Picture 13">
              <a:extLst>
                <a:ext uri="{FF2B5EF4-FFF2-40B4-BE49-F238E27FC236}">
                  <a16:creationId xmlns:a16="http://schemas.microsoft.com/office/drawing/2014/main" xmlns="" id="{A7BF9980-6EB3-4A71-8994-013239BDB8CA}"/>
                </a:ext>
              </a:extLst>
            </p:cNvPr>
            <p:cNvPicPr>
              <a:picLocks noChangeAspect="1"/>
            </p:cNvPicPr>
            <p:nvPr/>
          </p:nvPicPr>
          <p:blipFill rotWithShape="1">
            <a:blip r:embed="rId2">
              <a:alphaModFix amt="35000"/>
            </a:blip>
            <a:srcRect t="1958" b="10335"/>
            <a:stretch/>
          </p:blipFill>
          <p:spPr>
            <a:xfrm>
              <a:off x="0" y="367861"/>
              <a:ext cx="12195175" cy="2612739"/>
            </a:xfrm>
            <a:prstGeom prst="rect">
              <a:avLst/>
            </a:prstGeom>
          </p:spPr>
        </p:pic>
        <p:sp>
          <p:nvSpPr>
            <p:cNvPr id="15" name="Rectangle 14">
              <a:extLst>
                <a:ext uri="{FF2B5EF4-FFF2-40B4-BE49-F238E27FC236}">
                  <a16:creationId xmlns:a16="http://schemas.microsoft.com/office/drawing/2014/main" xmlns="" id="{D037F204-9871-44DB-B692-5C1874B1AD7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4" name="Title 3">
            <a:extLst>
              <a:ext uri="{FF2B5EF4-FFF2-40B4-BE49-F238E27FC236}">
                <a16:creationId xmlns:a16="http://schemas.microsoft.com/office/drawing/2014/main" xmlns="" id="{89E9A4F6-FF97-42B2-9FEC-416B4F58344B}"/>
              </a:ext>
            </a:extLst>
          </p:cNvPr>
          <p:cNvSpPr>
            <a:spLocks noGrp="1"/>
          </p:cNvSpPr>
          <p:nvPr>
            <p:ph type="title"/>
          </p:nvPr>
        </p:nvSpPr>
        <p:spPr>
          <a:xfrm>
            <a:off x="504001" y="504000"/>
            <a:ext cx="11186476" cy="369332"/>
          </a:xfrm>
        </p:spPr>
        <p:txBody>
          <a:bodyPr/>
          <a:lstStyle/>
          <a:p>
            <a:r>
              <a:rPr lang="en-US"/>
              <a:t>GROUP EXERCISES | </a:t>
            </a:r>
            <a:r>
              <a:rPr lang="en-US">
                <a:solidFill>
                  <a:schemeClr val="accent1"/>
                </a:solidFill>
              </a:rPr>
              <a:t>PRESENTATION</a:t>
            </a:r>
          </a:p>
        </p:txBody>
      </p:sp>
      <p:sp>
        <p:nvSpPr>
          <p:cNvPr id="8" name="TextBox 7">
            <a:extLst>
              <a:ext uri="{FF2B5EF4-FFF2-40B4-BE49-F238E27FC236}">
                <a16:creationId xmlns:a16="http://schemas.microsoft.com/office/drawing/2014/main" xmlns="" id="{A348C742-1AC2-48D0-B0E3-DDED569DFD46}"/>
              </a:ext>
            </a:extLst>
          </p:cNvPr>
          <p:cNvSpPr txBox="1"/>
          <p:nvPr/>
        </p:nvSpPr>
        <p:spPr>
          <a:xfrm>
            <a:off x="418641" y="1399143"/>
            <a:ext cx="347313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endParaRPr lang="en-US" sz="1800" kern="0" err="1">
              <a:solidFill>
                <a:srgbClr val="FFC000"/>
              </a:solidFill>
              <a:ea typeface="Arial Unicode MS" pitchFamily="34" charset="-128"/>
              <a:cs typeface="Arial Unicode MS" pitchFamily="34" charset="-128"/>
            </a:endParaRPr>
          </a:p>
        </p:txBody>
      </p:sp>
      <p:sp>
        <p:nvSpPr>
          <p:cNvPr id="9" name="TextBox 8">
            <a:extLst>
              <a:ext uri="{FF2B5EF4-FFF2-40B4-BE49-F238E27FC236}">
                <a16:creationId xmlns:a16="http://schemas.microsoft.com/office/drawing/2014/main" xmlns="" id="{CBD54835-B8C9-45D2-BB21-0E3696750FB7}"/>
              </a:ext>
            </a:extLst>
          </p:cNvPr>
          <p:cNvSpPr txBox="1"/>
          <p:nvPr/>
        </p:nvSpPr>
        <p:spPr>
          <a:xfrm>
            <a:off x="4570164" y="1399141"/>
            <a:ext cx="3833870" cy="4627085"/>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sp>
        <p:nvSpPr>
          <p:cNvPr id="10" name="TextBox 9">
            <a:extLst>
              <a:ext uri="{FF2B5EF4-FFF2-40B4-BE49-F238E27FC236}">
                <a16:creationId xmlns:a16="http://schemas.microsoft.com/office/drawing/2014/main" xmlns="" id="{B29E6A05-1C34-4D05-A407-1E9B63099BF8}"/>
              </a:ext>
            </a:extLst>
          </p:cNvPr>
          <p:cNvSpPr txBox="1"/>
          <p:nvPr/>
        </p:nvSpPr>
        <p:spPr>
          <a:xfrm>
            <a:off x="204730" y="1375732"/>
            <a:ext cx="3833870" cy="846386"/>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GROUP 1</a:t>
            </a:r>
          </a:p>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Account Selection</a:t>
            </a:r>
          </a:p>
        </p:txBody>
      </p:sp>
      <p:sp>
        <p:nvSpPr>
          <p:cNvPr id="11" name="TextBox 10">
            <a:extLst>
              <a:ext uri="{FF2B5EF4-FFF2-40B4-BE49-F238E27FC236}">
                <a16:creationId xmlns:a16="http://schemas.microsoft.com/office/drawing/2014/main" xmlns="" id="{940DEDA0-9537-47D4-8A5B-12D4595147C3}"/>
              </a:ext>
            </a:extLst>
          </p:cNvPr>
          <p:cNvSpPr txBox="1"/>
          <p:nvPr/>
        </p:nvSpPr>
        <p:spPr>
          <a:xfrm>
            <a:off x="4197426" y="1378484"/>
            <a:ext cx="3833870" cy="846386"/>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GROUP 2</a:t>
            </a:r>
          </a:p>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Insights/Research</a:t>
            </a:r>
          </a:p>
        </p:txBody>
      </p:sp>
      <p:sp>
        <p:nvSpPr>
          <p:cNvPr id="12" name="TextBox 11">
            <a:extLst>
              <a:ext uri="{FF2B5EF4-FFF2-40B4-BE49-F238E27FC236}">
                <a16:creationId xmlns:a16="http://schemas.microsoft.com/office/drawing/2014/main" xmlns="" id="{1ED5ECA1-510D-42DC-8916-0CFE7728DE5E}"/>
              </a:ext>
            </a:extLst>
          </p:cNvPr>
          <p:cNvSpPr txBox="1"/>
          <p:nvPr/>
        </p:nvSpPr>
        <p:spPr>
          <a:xfrm>
            <a:off x="8150645" y="1378484"/>
            <a:ext cx="3833870" cy="846386"/>
          </a:xfrm>
          <a:prstGeom prst="rect">
            <a:avLst/>
          </a:prstGeom>
          <a:noFill/>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Group 3</a:t>
            </a:r>
          </a:p>
          <a:p>
            <a:pPr algn="ctr" fontAlgn="base">
              <a:spcBef>
                <a:spcPct val="50000"/>
              </a:spcBef>
              <a:spcAft>
                <a:spcPct val="0"/>
              </a:spcAft>
              <a:buClr>
                <a:srgbClr val="F0AB00"/>
              </a:buClr>
              <a:buSzPct val="80000"/>
            </a:pPr>
            <a:r>
              <a:rPr lang="en-US" sz="2200" b="1" kern="0">
                <a:solidFill>
                  <a:srgbClr val="FFC000"/>
                </a:solidFill>
                <a:ea typeface="Arial Unicode MS" pitchFamily="34" charset="-128"/>
                <a:cs typeface="Arial Unicode MS" pitchFamily="34" charset="-128"/>
              </a:rPr>
              <a:t>Audience/Stakeholder</a:t>
            </a:r>
          </a:p>
        </p:txBody>
      </p:sp>
      <p:sp>
        <p:nvSpPr>
          <p:cNvPr id="3" name="TextBox 2">
            <a:extLst>
              <a:ext uri="{FF2B5EF4-FFF2-40B4-BE49-F238E27FC236}">
                <a16:creationId xmlns:a16="http://schemas.microsoft.com/office/drawing/2014/main" xmlns="" id="{985FCB31-BDCA-4948-B677-274C5D68E0D2}"/>
              </a:ext>
            </a:extLst>
          </p:cNvPr>
          <p:cNvSpPr txBox="1"/>
          <p:nvPr/>
        </p:nvSpPr>
        <p:spPr>
          <a:xfrm>
            <a:off x="780584" y="2653990"/>
            <a:ext cx="10526753" cy="276999"/>
          </a:xfrm>
          <a:prstGeom prst="rect">
            <a:avLst/>
          </a:prstGeom>
          <a:noFill/>
        </p:spPr>
        <p:txBody>
          <a:bodyPr wrap="square" lIns="0" tIns="0" rIns="0" bIns="0" rtlCol="0" anchor="t">
            <a:spAutoFit/>
          </a:bodyPr>
          <a:lstStyle/>
          <a:p>
            <a:pPr fontAlgn="base">
              <a:spcBef>
                <a:spcPct val="50000"/>
              </a:spcBef>
              <a:spcAft>
                <a:spcPct val="0"/>
              </a:spcAft>
              <a:buClr>
                <a:srgbClr val="F0AB00"/>
              </a:buClr>
              <a:buSzPct val="80000"/>
            </a:pPr>
            <a:r>
              <a:rPr lang="en-US" sz="1800" kern="0">
                <a:ea typeface="Arial Unicode MS"/>
                <a:cs typeface="Arial Unicode MS"/>
              </a:rPr>
              <a:t>Each group to share</a:t>
            </a:r>
            <a:endParaRPr lang="en-US" sz="1800" kern="0">
              <a:ea typeface="Arial Unicode MS" pitchFamily="34" charset="-128"/>
              <a:cs typeface="Arial Unicode MS" pitchFamily="34" charset="-128"/>
            </a:endParaRPr>
          </a:p>
        </p:txBody>
      </p:sp>
    </p:spTree>
    <p:extLst>
      <p:ext uri="{BB962C8B-B14F-4D97-AF65-F5344CB8AC3E}">
        <p14:creationId xmlns:p14="http://schemas.microsoft.com/office/powerpoint/2010/main" val="84396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a:t>Step 5: </a:t>
            </a:r>
            <a:r>
              <a:rPr lang="en-US">
                <a:solidFill>
                  <a:schemeClr val="accent1"/>
                </a:solidFill>
              </a:rPr>
              <a:t>Marketing &amp; Sales Planning &amp; Execution</a:t>
            </a:r>
          </a:p>
        </p:txBody>
      </p:sp>
    </p:spTree>
    <p:extLst>
      <p:ext uri="{BB962C8B-B14F-4D97-AF65-F5344CB8AC3E}">
        <p14:creationId xmlns:p14="http://schemas.microsoft.com/office/powerpoint/2010/main" val="2309765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B31BF841-7D0A-44D0-B520-A4DEBFC4150E}"/>
              </a:ext>
            </a:extLst>
          </p:cNvPr>
          <p:cNvGrpSpPr/>
          <p:nvPr/>
        </p:nvGrpSpPr>
        <p:grpSpPr>
          <a:xfrm>
            <a:off x="0" y="1646589"/>
            <a:ext cx="12080929" cy="6333028"/>
            <a:chOff x="-698" y="360023"/>
            <a:chExt cx="12195873" cy="2620577"/>
          </a:xfrm>
        </p:grpSpPr>
        <p:pic>
          <p:nvPicPr>
            <p:cNvPr id="7" name="Picture 6">
              <a:extLst>
                <a:ext uri="{FF2B5EF4-FFF2-40B4-BE49-F238E27FC236}">
                  <a16:creationId xmlns:a16="http://schemas.microsoft.com/office/drawing/2014/main" xmlns="" id="{B464A8A8-8E59-45D5-8048-C704ACF1F7AF}"/>
                </a:ext>
              </a:extLst>
            </p:cNvPr>
            <p:cNvPicPr>
              <a:picLocks noChangeAspect="1"/>
            </p:cNvPicPr>
            <p:nvPr/>
          </p:nvPicPr>
          <p:blipFill rotWithShape="1">
            <a:blip r:embed="rId2">
              <a:alphaModFix amt="70000"/>
            </a:blip>
            <a:srcRect t="1958" b="10335"/>
            <a:stretch/>
          </p:blipFill>
          <p:spPr>
            <a:xfrm>
              <a:off x="0" y="367861"/>
              <a:ext cx="12195175" cy="2612739"/>
            </a:xfrm>
            <a:prstGeom prst="rect">
              <a:avLst/>
            </a:prstGeom>
          </p:spPr>
        </p:pic>
        <p:sp>
          <p:nvSpPr>
            <p:cNvPr id="11" name="Rectangle 10">
              <a:extLst>
                <a:ext uri="{FF2B5EF4-FFF2-40B4-BE49-F238E27FC236}">
                  <a16:creationId xmlns:a16="http://schemas.microsoft.com/office/drawing/2014/main" xmlns="" id="{23FFB00A-30C9-4C82-8D91-ED2A4B50DA0C}"/>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8" name="Title 1">
            <a:extLst>
              <a:ext uri="{FF2B5EF4-FFF2-40B4-BE49-F238E27FC236}">
                <a16:creationId xmlns:a16="http://schemas.microsoft.com/office/drawing/2014/main" xmlns="" id="{9B940108-BCBF-49D6-8DC5-88FFE428DC53}"/>
              </a:ext>
            </a:extLst>
          </p:cNvPr>
          <p:cNvSpPr txBox="1">
            <a:spLocks/>
          </p:cNvSpPr>
          <p:nvPr/>
        </p:nvSpPr>
        <p:spPr bwMode="black">
          <a:xfrm>
            <a:off x="503999" y="522000"/>
            <a:ext cx="11186476"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STEP 5 | </a:t>
            </a:r>
            <a:r>
              <a:rPr lang="en-US">
                <a:solidFill>
                  <a:schemeClr val="accent1"/>
                </a:solidFill>
              </a:rPr>
              <a:t>Marketing &amp; Sales Planning &amp; Execution</a:t>
            </a:r>
            <a:endParaRPr lang="en-US"/>
          </a:p>
        </p:txBody>
      </p:sp>
      <p:graphicFrame>
        <p:nvGraphicFramePr>
          <p:cNvPr id="12" name="Table 11">
            <a:extLst>
              <a:ext uri="{FF2B5EF4-FFF2-40B4-BE49-F238E27FC236}">
                <a16:creationId xmlns:a16="http://schemas.microsoft.com/office/drawing/2014/main" xmlns="" id="{678D02C0-9BD0-4C7E-A0C6-6D9FD07E094C}"/>
              </a:ext>
            </a:extLst>
          </p:cNvPr>
          <p:cNvGraphicFramePr>
            <a:graphicFrameLocks noGrp="1"/>
          </p:cNvGraphicFramePr>
          <p:nvPr>
            <p:extLst>
              <p:ext uri="{D42A27DB-BD31-4B8C-83A1-F6EECF244321}">
                <p14:modId xmlns:p14="http://schemas.microsoft.com/office/powerpoint/2010/main" val="637432058"/>
              </p:ext>
            </p:extLst>
          </p:nvPr>
        </p:nvGraphicFramePr>
        <p:xfrm>
          <a:off x="590337" y="1331659"/>
          <a:ext cx="10444107" cy="3512820"/>
        </p:xfrm>
        <a:graphic>
          <a:graphicData uri="http://schemas.openxmlformats.org/drawingml/2006/table">
            <a:tbl>
              <a:tblPr firstRow="1" bandRow="1">
                <a:tableStyleId>{BC89EF96-8CEA-46FF-86C4-4CE0E7609802}</a:tableStyleId>
              </a:tblPr>
              <a:tblGrid>
                <a:gridCol w="5227363">
                  <a:extLst>
                    <a:ext uri="{9D8B030D-6E8A-4147-A177-3AD203B41FA5}">
                      <a16:colId xmlns:a16="http://schemas.microsoft.com/office/drawing/2014/main" xmlns="" val="1755029252"/>
                    </a:ext>
                  </a:extLst>
                </a:gridCol>
                <a:gridCol w="5216744">
                  <a:extLst>
                    <a:ext uri="{9D8B030D-6E8A-4147-A177-3AD203B41FA5}">
                      <a16:colId xmlns:a16="http://schemas.microsoft.com/office/drawing/2014/main" xmlns="" val="1145176623"/>
                    </a:ext>
                  </a:extLst>
                </a:gridCol>
              </a:tblGrid>
              <a:tr h="331541">
                <a:tc>
                  <a:txBody>
                    <a:bodyPr/>
                    <a:lstStyle/>
                    <a:p>
                      <a:r>
                        <a:rPr lang="en-US" sz="2000">
                          <a:solidFill>
                            <a:schemeClr val="tx1"/>
                          </a:solidFill>
                        </a:rPr>
                        <a:t>What have we learned so far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1"/>
                    </a:solidFill>
                  </a:tcPr>
                </a:tc>
                <a:tc>
                  <a:txBody>
                    <a:bodyPr/>
                    <a:lstStyle/>
                    <a:p>
                      <a:r>
                        <a:rPr lang="en-US" sz="2000"/>
                        <a:t>ABM plan essentials</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3"/>
                    </a:solidFill>
                  </a:tcPr>
                </a:tc>
                <a:extLst>
                  <a:ext uri="{0D108BD9-81ED-4DB2-BD59-A6C34878D82A}">
                    <a16:rowId xmlns:a16="http://schemas.microsoft.com/office/drawing/2014/main" xmlns="" val="321973877"/>
                  </a:ext>
                </a:extLst>
              </a:tr>
              <a:tr h="2764962">
                <a:tc>
                  <a:txBody>
                    <a:bodyPr/>
                    <a:lstStyle/>
                    <a:p>
                      <a:pPr marL="285750" indent="-285750">
                        <a:buClr>
                          <a:srgbClr val="FFAE00"/>
                        </a:buClr>
                        <a:buFont typeface="Wingdings" panose="05000000000000000000" pitchFamily="2" charset="2"/>
                        <a:buChar char="§"/>
                      </a:pPr>
                      <a:r>
                        <a:rPr lang="en-US" sz="1800"/>
                        <a:t>ABM is not lead generation, its opportunity generation. </a:t>
                      </a:r>
                    </a:p>
                    <a:p>
                      <a:pPr marL="285750" indent="-285750">
                        <a:buClr>
                          <a:srgbClr val="FFAE00"/>
                        </a:buClr>
                        <a:buFont typeface="Wingdings" panose="05000000000000000000" pitchFamily="2" charset="2"/>
                        <a:buChar char="§"/>
                      </a:pPr>
                      <a:endParaRPr lang="en-US" sz="1800"/>
                    </a:p>
                    <a:p>
                      <a:pPr marL="285750" indent="-285750">
                        <a:buClr>
                          <a:srgbClr val="FFAE00"/>
                        </a:buClr>
                        <a:buFont typeface="Wingdings" panose="05000000000000000000" pitchFamily="2" charset="2"/>
                        <a:buChar char="§"/>
                      </a:pPr>
                      <a:r>
                        <a:rPr lang="en-US" sz="1800"/>
                        <a:t>ABM is about building reputation and relationship, not just revenue</a:t>
                      </a:r>
                    </a:p>
                    <a:p>
                      <a:pPr marL="285750" indent="-285750">
                        <a:buClr>
                          <a:srgbClr val="FFAE00"/>
                        </a:buClr>
                        <a:buFont typeface="Wingdings" panose="05000000000000000000" pitchFamily="2" charset="2"/>
                        <a:buChar char="§"/>
                      </a:pPr>
                      <a:endParaRPr lang="en-US" sz="1800"/>
                    </a:p>
                    <a:p>
                      <a:pPr marL="285750" indent="-285750">
                        <a:buClr>
                          <a:srgbClr val="FFAE00"/>
                        </a:buClr>
                        <a:buFont typeface="Wingdings" panose="05000000000000000000" pitchFamily="2" charset="2"/>
                        <a:buChar char="§"/>
                      </a:pPr>
                      <a:r>
                        <a:rPr lang="en-US" sz="1800"/>
                        <a:t>ABM is built around client insight</a:t>
                      </a:r>
                    </a:p>
                    <a:p>
                      <a:pPr marL="285750" indent="-285750">
                        <a:buClr>
                          <a:srgbClr val="FFAE00"/>
                        </a:buClr>
                        <a:buFont typeface="Wingdings" panose="05000000000000000000" pitchFamily="2" charset="2"/>
                        <a:buChar char="§"/>
                      </a:pPr>
                      <a:endParaRPr lang="en-US" sz="1800"/>
                    </a:p>
                    <a:p>
                      <a:pPr marL="285750" indent="-285750">
                        <a:buClr>
                          <a:srgbClr val="FFAE00"/>
                        </a:buClr>
                        <a:buFont typeface="Wingdings" panose="05000000000000000000" pitchFamily="2" charset="2"/>
                        <a:buChar char="§"/>
                      </a:pPr>
                      <a:r>
                        <a:rPr lang="en-US" sz="1800"/>
                        <a:t>Steps 1-4 are critical to complete before moving to step 5</a:t>
                      </a:r>
                    </a:p>
                    <a:p>
                      <a:pPr marL="0" indent="0">
                        <a:lnSpc>
                          <a:spcPct val="90000"/>
                        </a:lnSpc>
                        <a:spcBef>
                          <a:spcPts val="600"/>
                        </a:spcBef>
                        <a:buFontTx/>
                        <a:buNone/>
                      </a:pPr>
                      <a:endParaRPr lang="en-US" sz="1500"/>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tc>
                  <a:txBody>
                    <a:bodyPr/>
                    <a:lstStyle/>
                    <a:p>
                      <a:pPr marL="285750" indent="-285750">
                        <a:lnSpc>
                          <a:spcPct val="150000"/>
                        </a:lnSpc>
                        <a:buClr>
                          <a:srgbClr val="FFAE00"/>
                        </a:buClr>
                        <a:buFont typeface="Wingdings" panose="05000000000000000000" pitchFamily="2" charset="2"/>
                        <a:buChar char="§"/>
                      </a:pPr>
                      <a:r>
                        <a:rPr lang="en-US" sz="1800"/>
                        <a:t>Relevant content and activities at the right time </a:t>
                      </a:r>
                    </a:p>
                    <a:p>
                      <a:pPr marL="830138" lvl="1" indent="-285750">
                        <a:lnSpc>
                          <a:spcPct val="150000"/>
                        </a:lnSpc>
                        <a:buClr>
                          <a:srgbClr val="FFAE00"/>
                        </a:buClr>
                        <a:buFont typeface="Wingdings" panose="05000000000000000000" pitchFamily="2" charset="2"/>
                        <a:buChar char="§"/>
                      </a:pPr>
                      <a:r>
                        <a:rPr lang="en-US" sz="1800"/>
                        <a:t>Existing + new</a:t>
                      </a:r>
                    </a:p>
                    <a:p>
                      <a:pPr marL="285750" indent="-285750">
                        <a:lnSpc>
                          <a:spcPct val="150000"/>
                        </a:lnSpc>
                        <a:buClr>
                          <a:srgbClr val="FFAE00"/>
                        </a:buClr>
                        <a:buFont typeface="Wingdings" panose="05000000000000000000" pitchFamily="2" charset="2"/>
                        <a:buChar char="§"/>
                      </a:pPr>
                      <a:r>
                        <a:rPr lang="en-US" sz="1800"/>
                        <a:t>Sales buy-in, support and participation </a:t>
                      </a:r>
                    </a:p>
                    <a:p>
                      <a:pPr marL="285750" indent="-285750">
                        <a:lnSpc>
                          <a:spcPct val="150000"/>
                        </a:lnSpc>
                        <a:buClr>
                          <a:srgbClr val="FFAE00"/>
                        </a:buClr>
                        <a:buFont typeface="Wingdings" panose="05000000000000000000" pitchFamily="2" charset="2"/>
                        <a:buChar char="§"/>
                      </a:pPr>
                      <a:r>
                        <a:rPr lang="en-US" sz="1800"/>
                        <a:t>A sales account plan</a:t>
                      </a:r>
                    </a:p>
                    <a:p>
                      <a:pPr marL="285750" indent="-285750">
                        <a:lnSpc>
                          <a:spcPct val="150000"/>
                        </a:lnSpc>
                        <a:buClr>
                          <a:srgbClr val="FFAE00"/>
                        </a:buClr>
                        <a:buFont typeface="Wingdings" panose="05000000000000000000" pitchFamily="2" charset="2"/>
                        <a:buChar char="§"/>
                      </a:pPr>
                      <a:r>
                        <a:rPr lang="en-US" sz="1800"/>
                        <a:t>A team to support you – think beyond sales</a:t>
                      </a:r>
                    </a:p>
                    <a:p>
                      <a:pPr marL="285750" indent="-285750">
                        <a:lnSpc>
                          <a:spcPct val="150000"/>
                        </a:lnSpc>
                        <a:buClr>
                          <a:srgbClr val="FFAE00"/>
                        </a:buClr>
                        <a:buFont typeface="Wingdings" panose="05000000000000000000" pitchFamily="2" charset="2"/>
                        <a:buChar char="§"/>
                      </a:pPr>
                      <a:r>
                        <a:rPr lang="en-US" sz="1800"/>
                        <a:t>Tools, templates and effective collaboration</a:t>
                      </a:r>
                    </a:p>
                    <a:p>
                      <a:pPr marL="0" marR="0" lvl="0" indent="0" algn="l" defTabSz="1088558" rtl="0" eaLnBrk="1" fontAlgn="auto" latinLnBrk="0" hangingPunct="1">
                        <a:lnSpc>
                          <a:spcPct val="100000"/>
                        </a:lnSpc>
                        <a:spcBef>
                          <a:spcPts val="0"/>
                        </a:spcBef>
                        <a:spcAft>
                          <a:spcPts val="0"/>
                        </a:spcAft>
                        <a:buClrTx/>
                        <a:buSzTx/>
                        <a:buFontTx/>
                        <a:buNone/>
                        <a:tabLst/>
                        <a:defRPr/>
                      </a:pPr>
                      <a:endParaRPr lang="en-US" sz="2000"/>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extLst>
                  <a:ext uri="{0D108BD9-81ED-4DB2-BD59-A6C34878D82A}">
                    <a16:rowId xmlns:a16="http://schemas.microsoft.com/office/drawing/2014/main" xmlns="" val="23701818"/>
                  </a:ext>
                </a:extLst>
              </a:tr>
            </a:tbl>
          </a:graphicData>
        </a:graphic>
      </p:graphicFrame>
    </p:spTree>
    <p:extLst>
      <p:ext uri="{BB962C8B-B14F-4D97-AF65-F5344CB8AC3E}">
        <p14:creationId xmlns:p14="http://schemas.microsoft.com/office/powerpoint/2010/main" val="4042140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xmlns="" id="{35F8D0B7-6F33-4FA7-B26C-B91B814EC34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353" r="13915"/>
          <a:stretch/>
        </p:blipFill>
        <p:spPr>
          <a:xfrm>
            <a:off x="5453726" y="0"/>
            <a:ext cx="6761938" cy="6858000"/>
          </a:xfrm>
          <a:prstGeom prst="rect">
            <a:avLst/>
          </a:prstGeom>
        </p:spPr>
      </p:pic>
      <p:sp>
        <p:nvSpPr>
          <p:cNvPr id="40" name="Rectangle 39">
            <a:extLst>
              <a:ext uri="{FF2B5EF4-FFF2-40B4-BE49-F238E27FC236}">
                <a16:creationId xmlns:a16="http://schemas.microsoft.com/office/drawing/2014/main" xmlns="" id="{EB783CD4-E8BC-4451-A18C-9AA2B816C80E}"/>
              </a:ext>
            </a:extLst>
          </p:cNvPr>
          <p:cNvSpPr/>
          <p:nvPr/>
        </p:nvSpPr>
        <p:spPr bwMode="gray">
          <a:xfrm>
            <a:off x="5289340" y="0"/>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3" name="Title 2">
            <a:extLst>
              <a:ext uri="{FF2B5EF4-FFF2-40B4-BE49-F238E27FC236}">
                <a16:creationId xmlns:a16="http://schemas.microsoft.com/office/drawing/2014/main" xmlns="" id="{E647B144-F152-714B-B726-4AD62C33CC78}"/>
              </a:ext>
            </a:extLst>
          </p:cNvPr>
          <p:cNvSpPr>
            <a:spLocks noGrp="1"/>
          </p:cNvSpPr>
          <p:nvPr>
            <p:ph type="title"/>
          </p:nvPr>
        </p:nvSpPr>
        <p:spPr/>
        <p:txBody>
          <a:bodyPr/>
          <a:lstStyle/>
          <a:p>
            <a:r>
              <a:rPr lang="en-US"/>
              <a:t>Brief Review of Pre-Work | </a:t>
            </a:r>
            <a:r>
              <a:rPr lang="en-US">
                <a:solidFill>
                  <a:schemeClr val="accent1"/>
                </a:solidFill>
              </a:rPr>
              <a:t>ABM Planning</a:t>
            </a:r>
          </a:p>
        </p:txBody>
      </p:sp>
      <p:pic>
        <p:nvPicPr>
          <p:cNvPr id="5" name="Graphic 4">
            <a:extLst>
              <a:ext uri="{FF2B5EF4-FFF2-40B4-BE49-F238E27FC236}">
                <a16:creationId xmlns:a16="http://schemas.microsoft.com/office/drawing/2014/main" xmlns="" id="{6176F5BF-6479-6140-AB79-D151EC59441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947175" y="1171567"/>
            <a:ext cx="994642" cy="1087546"/>
          </a:xfrm>
          <a:prstGeom prst="rect">
            <a:avLst/>
          </a:prstGeom>
        </p:spPr>
      </p:pic>
      <p:sp>
        <p:nvSpPr>
          <p:cNvPr id="2" name="Rectangle 1">
            <a:extLst>
              <a:ext uri="{FF2B5EF4-FFF2-40B4-BE49-F238E27FC236}">
                <a16:creationId xmlns:a16="http://schemas.microsoft.com/office/drawing/2014/main" xmlns="" id="{5E6A7966-F9BB-9A40-8337-8849312D1CAF}"/>
              </a:ext>
            </a:extLst>
          </p:cNvPr>
          <p:cNvSpPr/>
          <p:nvPr/>
        </p:nvSpPr>
        <p:spPr>
          <a:xfrm>
            <a:off x="2050014" y="1403028"/>
            <a:ext cx="2356735" cy="477054"/>
          </a:xfrm>
          <a:prstGeom prst="rect">
            <a:avLst/>
          </a:prstGeom>
        </p:spPr>
        <p:txBody>
          <a:bodyPr wrap="none">
            <a:spAutoFit/>
          </a:bodyPr>
          <a:lstStyle/>
          <a:p>
            <a:r>
              <a:rPr lang="en-US" sz="2500" b="1"/>
              <a:t>ABM Planning</a:t>
            </a:r>
          </a:p>
        </p:txBody>
      </p:sp>
      <p:pic>
        <p:nvPicPr>
          <p:cNvPr id="6" name="Picture 5">
            <a:extLst>
              <a:ext uri="{FF2B5EF4-FFF2-40B4-BE49-F238E27FC236}">
                <a16:creationId xmlns:a16="http://schemas.microsoft.com/office/drawing/2014/main" xmlns="" id="{1D6B4C3A-2B2B-4407-8701-6BDF8FCC79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5872" y="405305"/>
            <a:ext cx="2076012" cy="566722"/>
          </a:xfrm>
          <a:prstGeom prst="rect">
            <a:avLst/>
          </a:prstGeom>
        </p:spPr>
      </p:pic>
      <p:sp>
        <p:nvSpPr>
          <p:cNvPr id="44" name="Content Placeholder 3">
            <a:extLst>
              <a:ext uri="{FF2B5EF4-FFF2-40B4-BE49-F238E27FC236}">
                <a16:creationId xmlns:a16="http://schemas.microsoft.com/office/drawing/2014/main" xmlns="" id="{E390CC01-C00F-4441-AB7C-33495D594021}"/>
              </a:ext>
            </a:extLst>
          </p:cNvPr>
          <p:cNvSpPr txBox="1">
            <a:spLocks/>
          </p:cNvSpPr>
          <p:nvPr/>
        </p:nvSpPr>
        <p:spPr bwMode="black">
          <a:xfrm>
            <a:off x="671271" y="2732394"/>
            <a:ext cx="7470956" cy="3621606"/>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42900" indent="-342900">
              <a:buFont typeface="Arial" panose="020B0604020202020204" pitchFamily="34" charset="0"/>
              <a:buChar char="•"/>
            </a:pPr>
            <a:r>
              <a:rPr lang="en-US" sz="2200" b="1">
                <a:solidFill>
                  <a:schemeClr val="accent1"/>
                </a:solidFill>
              </a:rPr>
              <a:t>Collaborative planning </a:t>
            </a:r>
            <a:r>
              <a:rPr lang="en-US" sz="2200"/>
              <a:t>between sales and marketing is the bedrock of effective ABM.</a:t>
            </a:r>
          </a:p>
          <a:p>
            <a:pPr marL="342900" indent="-342900">
              <a:buFont typeface="Arial" panose="020B0604020202020204" pitchFamily="34" charset="0"/>
              <a:buChar char="•"/>
            </a:pPr>
            <a:r>
              <a:rPr lang="en-US" sz="2200" b="1">
                <a:solidFill>
                  <a:schemeClr val="accent1"/>
                </a:solidFill>
              </a:rPr>
              <a:t>ABM planning </a:t>
            </a:r>
            <a:r>
              <a:rPr lang="en-US" sz="2200"/>
              <a:t>is a four-step process;  goal setting, audience insights, asset inventory and engagement planning.</a:t>
            </a:r>
          </a:p>
          <a:p>
            <a:pPr marL="342900" indent="-342900">
              <a:buFont typeface="Arial" panose="020B0604020202020204" pitchFamily="34" charset="0"/>
              <a:buChar char="•"/>
            </a:pPr>
            <a:r>
              <a:rPr lang="en-US" sz="2200"/>
              <a:t>The goal of ABM planning is to deliver the right assets to the right account contacts at the right time; </a:t>
            </a:r>
            <a:r>
              <a:rPr lang="en-US" sz="2200" b="1">
                <a:solidFill>
                  <a:schemeClr val="accent1"/>
                </a:solidFill>
              </a:rPr>
              <a:t> it’s all about relevance</a:t>
            </a:r>
            <a:r>
              <a:rPr lang="en-US" sz="2200"/>
              <a:t>.</a:t>
            </a:r>
          </a:p>
        </p:txBody>
      </p:sp>
    </p:spTree>
    <p:extLst>
      <p:ext uri="{BB962C8B-B14F-4D97-AF65-F5344CB8AC3E}">
        <p14:creationId xmlns:p14="http://schemas.microsoft.com/office/powerpoint/2010/main" val="3086646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8CF1F0DD-A778-400B-A5CA-2714464F652C}"/>
              </a:ext>
            </a:extLst>
          </p:cNvPr>
          <p:cNvGrpSpPr/>
          <p:nvPr/>
        </p:nvGrpSpPr>
        <p:grpSpPr>
          <a:xfrm>
            <a:off x="0" y="524972"/>
            <a:ext cx="12080929" cy="6333028"/>
            <a:chOff x="-698" y="360023"/>
            <a:chExt cx="12195873" cy="2620577"/>
          </a:xfrm>
        </p:grpSpPr>
        <p:pic>
          <p:nvPicPr>
            <p:cNvPr id="6" name="Picture 5">
              <a:extLst>
                <a:ext uri="{FF2B5EF4-FFF2-40B4-BE49-F238E27FC236}">
                  <a16:creationId xmlns:a16="http://schemas.microsoft.com/office/drawing/2014/main" xmlns="" id="{9F612715-157F-4752-BEBD-E6AC4C95F340}"/>
                </a:ext>
              </a:extLst>
            </p:cNvPr>
            <p:cNvPicPr>
              <a:picLocks noChangeAspect="1"/>
            </p:cNvPicPr>
            <p:nvPr/>
          </p:nvPicPr>
          <p:blipFill rotWithShape="1">
            <a:blip r:embed="rId2">
              <a:alphaModFix amt="85000"/>
            </a:blip>
            <a:srcRect t="1958" b="10335"/>
            <a:stretch/>
          </p:blipFill>
          <p:spPr>
            <a:xfrm>
              <a:off x="0" y="367861"/>
              <a:ext cx="12195175" cy="2612739"/>
            </a:xfrm>
            <a:prstGeom prst="rect">
              <a:avLst/>
            </a:prstGeom>
          </p:spPr>
        </p:pic>
        <p:sp>
          <p:nvSpPr>
            <p:cNvPr id="7" name="Rectangle 6">
              <a:extLst>
                <a:ext uri="{FF2B5EF4-FFF2-40B4-BE49-F238E27FC236}">
                  <a16:creationId xmlns:a16="http://schemas.microsoft.com/office/drawing/2014/main" xmlns="" id="{B9EBFB64-27EB-4960-9ADF-9D5A8F414C3F}"/>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3" name="Title 2">
            <a:extLst>
              <a:ext uri="{FF2B5EF4-FFF2-40B4-BE49-F238E27FC236}">
                <a16:creationId xmlns:a16="http://schemas.microsoft.com/office/drawing/2014/main" xmlns="" id="{27B72115-912E-45E8-B04E-11D04ADAE5F2}"/>
              </a:ext>
            </a:extLst>
          </p:cNvPr>
          <p:cNvSpPr>
            <a:spLocks noGrp="1"/>
          </p:cNvSpPr>
          <p:nvPr>
            <p:ph type="title"/>
          </p:nvPr>
        </p:nvSpPr>
        <p:spPr>
          <a:xfrm>
            <a:off x="504001" y="504000"/>
            <a:ext cx="11186476" cy="738664"/>
          </a:xfrm>
        </p:spPr>
        <p:txBody>
          <a:bodyPr/>
          <a:lstStyle/>
          <a:p>
            <a:r>
              <a:rPr lang="en-US"/>
              <a:t>STEP 5 | </a:t>
            </a:r>
            <a:r>
              <a:rPr lang="en-US">
                <a:solidFill>
                  <a:schemeClr val="accent1"/>
                </a:solidFill>
              </a:rPr>
              <a:t>Marketing &amp; Sales Planning &amp; Execution</a:t>
            </a:r>
            <a:r>
              <a:rPr lang="en-US"/>
              <a:t/>
            </a:r>
            <a:br>
              <a:rPr lang="en-US"/>
            </a:br>
            <a:endParaRPr lang="en-US"/>
          </a:p>
        </p:txBody>
      </p:sp>
      <p:pic>
        <p:nvPicPr>
          <p:cNvPr id="2" name="Picture 1">
            <a:extLst>
              <a:ext uri="{FF2B5EF4-FFF2-40B4-BE49-F238E27FC236}">
                <a16:creationId xmlns:a16="http://schemas.microsoft.com/office/drawing/2014/main" xmlns="" id="{1C9EB649-939B-4B88-8834-5707172686A7}"/>
              </a:ext>
            </a:extLst>
          </p:cNvPr>
          <p:cNvPicPr>
            <a:picLocks noChangeAspect="1"/>
          </p:cNvPicPr>
          <p:nvPr/>
        </p:nvPicPr>
        <p:blipFill rotWithShape="1">
          <a:blip r:embed="rId3"/>
          <a:srcRect l="17318" t="15676" r="17209" b="20000"/>
          <a:stretch/>
        </p:blipFill>
        <p:spPr>
          <a:xfrm>
            <a:off x="504001" y="1089046"/>
            <a:ext cx="9527060" cy="5264954"/>
          </a:xfrm>
          <a:prstGeom prst="rect">
            <a:avLst/>
          </a:prstGeom>
          <a:ln>
            <a:solidFill>
              <a:schemeClr val="accent1"/>
            </a:solidFill>
          </a:ln>
        </p:spPr>
      </p:pic>
    </p:spTree>
    <p:extLst>
      <p:ext uri="{BB962C8B-B14F-4D97-AF65-F5344CB8AC3E}">
        <p14:creationId xmlns:p14="http://schemas.microsoft.com/office/powerpoint/2010/main" val="209305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0487341D-FE0C-4152-B034-1DBB46B61A5A}"/>
              </a:ext>
            </a:extLst>
          </p:cNvPr>
          <p:cNvGrpSpPr/>
          <p:nvPr/>
        </p:nvGrpSpPr>
        <p:grpSpPr>
          <a:xfrm>
            <a:off x="0" y="524972"/>
            <a:ext cx="12080929" cy="6333028"/>
            <a:chOff x="-698" y="360023"/>
            <a:chExt cx="12195873" cy="2620577"/>
          </a:xfrm>
        </p:grpSpPr>
        <p:pic>
          <p:nvPicPr>
            <p:cNvPr id="8" name="Picture 7">
              <a:extLst>
                <a:ext uri="{FF2B5EF4-FFF2-40B4-BE49-F238E27FC236}">
                  <a16:creationId xmlns:a16="http://schemas.microsoft.com/office/drawing/2014/main" xmlns="" id="{C5BE7A41-8AED-45E3-A7FD-EA2DF293D6FD}"/>
                </a:ext>
              </a:extLst>
            </p:cNvPr>
            <p:cNvPicPr>
              <a:picLocks noChangeAspect="1"/>
            </p:cNvPicPr>
            <p:nvPr/>
          </p:nvPicPr>
          <p:blipFill rotWithShape="1">
            <a:blip r:embed="rId3">
              <a:alphaModFix amt="25000"/>
            </a:blip>
            <a:srcRect t="1958" b="10335"/>
            <a:stretch/>
          </p:blipFill>
          <p:spPr>
            <a:xfrm>
              <a:off x="0" y="367861"/>
              <a:ext cx="12195175" cy="2612739"/>
            </a:xfrm>
            <a:prstGeom prst="rect">
              <a:avLst/>
            </a:prstGeom>
          </p:spPr>
        </p:pic>
        <p:sp>
          <p:nvSpPr>
            <p:cNvPr id="9" name="Rectangle 8">
              <a:extLst>
                <a:ext uri="{FF2B5EF4-FFF2-40B4-BE49-F238E27FC236}">
                  <a16:creationId xmlns:a16="http://schemas.microsoft.com/office/drawing/2014/main" xmlns="" id="{14F8E831-87CA-4D36-A73D-92D928C1D28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14" name="Title 1"/>
          <p:cNvSpPr>
            <a:spLocks noGrp="1"/>
          </p:cNvSpPr>
          <p:nvPr>
            <p:ph type="title"/>
          </p:nvPr>
        </p:nvSpPr>
        <p:spPr>
          <a:xfrm>
            <a:off x="306380" y="504000"/>
            <a:ext cx="11186476" cy="369332"/>
          </a:xfrm>
        </p:spPr>
        <p:txBody>
          <a:bodyPr/>
          <a:lstStyle/>
          <a:p>
            <a:r>
              <a:rPr lang="en-US"/>
              <a:t>STEP 5 | </a:t>
            </a:r>
            <a:r>
              <a:rPr lang="en-US">
                <a:solidFill>
                  <a:schemeClr val="accent1"/>
                </a:solidFill>
              </a:rPr>
              <a:t>Marketing &amp; Sales Planning &amp; Execution Example</a:t>
            </a:r>
            <a:endParaRPr lang="en-US"/>
          </a:p>
        </p:txBody>
      </p:sp>
      <p:graphicFrame>
        <p:nvGraphicFramePr>
          <p:cNvPr id="2" name="Table 1"/>
          <p:cNvGraphicFramePr>
            <a:graphicFrameLocks noGrp="1"/>
          </p:cNvGraphicFramePr>
          <p:nvPr/>
        </p:nvGraphicFramePr>
        <p:xfrm>
          <a:off x="207569" y="1668357"/>
          <a:ext cx="11384097" cy="4622800"/>
        </p:xfrm>
        <a:graphic>
          <a:graphicData uri="http://schemas.openxmlformats.org/drawingml/2006/table">
            <a:tbl>
              <a:tblPr firstRow="1" bandRow="1">
                <a:tableStyleId>{5C22544A-7EE6-4342-B048-85BDC9FD1C3A}</a:tableStyleId>
              </a:tblPr>
              <a:tblGrid>
                <a:gridCol w="2070516">
                  <a:extLst>
                    <a:ext uri="{9D8B030D-6E8A-4147-A177-3AD203B41FA5}">
                      <a16:colId xmlns:a16="http://schemas.microsoft.com/office/drawing/2014/main" xmlns="" val="20000"/>
                    </a:ext>
                  </a:extLst>
                </a:gridCol>
                <a:gridCol w="1115715">
                  <a:extLst>
                    <a:ext uri="{9D8B030D-6E8A-4147-A177-3AD203B41FA5}">
                      <a16:colId xmlns:a16="http://schemas.microsoft.com/office/drawing/2014/main" xmlns="" val="20001"/>
                    </a:ext>
                  </a:extLst>
                </a:gridCol>
                <a:gridCol w="2691524">
                  <a:extLst>
                    <a:ext uri="{9D8B030D-6E8A-4147-A177-3AD203B41FA5}">
                      <a16:colId xmlns:a16="http://schemas.microsoft.com/office/drawing/2014/main" xmlns="" val="20002"/>
                    </a:ext>
                  </a:extLst>
                </a:gridCol>
                <a:gridCol w="2921051">
                  <a:extLst>
                    <a:ext uri="{9D8B030D-6E8A-4147-A177-3AD203B41FA5}">
                      <a16:colId xmlns:a16="http://schemas.microsoft.com/office/drawing/2014/main" xmlns="" val="20003"/>
                    </a:ext>
                  </a:extLst>
                </a:gridCol>
                <a:gridCol w="2585291">
                  <a:extLst>
                    <a:ext uri="{9D8B030D-6E8A-4147-A177-3AD203B41FA5}">
                      <a16:colId xmlns:a16="http://schemas.microsoft.com/office/drawing/2014/main" xmlns="" val="20004"/>
                    </a:ext>
                  </a:extLst>
                </a:gridCol>
              </a:tblGrid>
              <a:tr h="5689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500" b="1" i="0">
                        <a:solidFill>
                          <a:schemeClr val="accent2"/>
                        </a:solidFill>
                        <a:latin typeface="+mn-lt"/>
                      </a:endParaRPr>
                    </a:p>
                  </a:txBody>
                  <a:tcPr marL="60960" marR="60960" marT="60960" marB="60960">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b="1" i="0">
                          <a:solidFill>
                            <a:schemeClr val="tx1"/>
                          </a:solidFill>
                        </a:rPr>
                        <a:t>Functional</a:t>
                      </a:r>
                      <a:r>
                        <a:rPr lang="en-US" sz="1500" b="1" i="0" baseline="0">
                          <a:solidFill>
                            <a:schemeClr val="tx1"/>
                          </a:solidFill>
                        </a:rPr>
                        <a:t> leader</a:t>
                      </a:r>
                      <a:endParaRPr lang="en-US" sz="1500" b="1" i="0">
                        <a:solidFill>
                          <a:schemeClr val="tx1"/>
                        </a:solidFill>
                      </a:endParaRP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b="1" i="0">
                          <a:solidFill>
                            <a:schemeClr val="tx1"/>
                          </a:solidFill>
                        </a:rPr>
                        <a:t>PROSPECT</a:t>
                      </a:r>
                    </a:p>
                  </a:txBody>
                  <a:tcPr marL="60960" marR="60960" marT="60960" marB="60960" anchor="ct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b="1" i="0">
                          <a:solidFill>
                            <a:schemeClr val="tx1"/>
                          </a:solidFill>
                        </a:rPr>
                        <a:t>CLIENT </a:t>
                      </a:r>
                    </a:p>
                  </a:txBody>
                  <a:tcPr marL="60960" marR="60960" marT="60960" marB="60960" anchor="ct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3"/>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500" b="1" i="0">
                          <a:solidFill>
                            <a:schemeClr val="tx1"/>
                          </a:solidFill>
                        </a:rPr>
                        <a:t>CLIENT</a:t>
                      </a:r>
                    </a:p>
                  </a:txBody>
                  <a:tcPr marL="60960" marR="60960" marT="60960" marB="60960" anchor="ct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D008B"/>
                    </a:solidFill>
                  </a:tcPr>
                </a:tc>
                <a:extLst>
                  <a:ext uri="{0D108BD9-81ED-4DB2-BD59-A6C34878D82A}">
                    <a16:rowId xmlns:a16="http://schemas.microsoft.com/office/drawing/2014/main" xmlns="" val="10000"/>
                  </a:ext>
                </a:extLst>
              </a:tr>
              <a:tr h="56896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b="1">
                          <a:solidFill>
                            <a:schemeClr val="tx1"/>
                          </a:solidFill>
                          <a:latin typeface="+mn-lt"/>
                        </a:rPr>
                        <a:t>Business Goals</a:t>
                      </a:r>
                    </a:p>
                  </a:txBody>
                  <a:tcPr marL="60960" marR="60960" marT="60960" marB="60960">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300" b="0">
                          <a:solidFill>
                            <a:schemeClr val="accent1"/>
                          </a:solidFill>
                        </a:rPr>
                        <a:t>Office of </a:t>
                      </a:r>
                      <a:br>
                        <a:rPr lang="en-US" sz="1300" b="0">
                          <a:solidFill>
                            <a:schemeClr val="accent1"/>
                          </a:solidFill>
                        </a:rPr>
                      </a:br>
                      <a:r>
                        <a:rPr lang="en-US" sz="1300" b="0">
                          <a:solidFill>
                            <a:schemeClr val="accent1"/>
                          </a:solidFill>
                        </a:rPr>
                        <a:t>the CEO</a:t>
                      </a:r>
                    </a:p>
                  </a:txBody>
                  <a:tcPr marL="60960" marR="60960" marT="60960" marB="609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1">
                          <a:solidFill>
                            <a:schemeClr val="accent1"/>
                          </a:solidFill>
                        </a:rPr>
                        <a:t>Acquisition</a:t>
                      </a:r>
                      <a:r>
                        <a:rPr lang="en-US" sz="1300" b="1" baseline="0">
                          <a:solidFill>
                            <a:schemeClr val="accent1"/>
                          </a:solidFill>
                        </a:rPr>
                        <a:t> - </a:t>
                      </a:r>
                      <a:r>
                        <a:rPr lang="en-US" sz="1300" b="1">
                          <a:solidFill>
                            <a:schemeClr val="accent1"/>
                          </a:solidFill>
                        </a:rPr>
                        <a:t>New logos</a:t>
                      </a:r>
                    </a:p>
                  </a:txBody>
                  <a:tcPr marL="60960" marR="60960" marT="60960" marB="609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1">
                          <a:solidFill>
                            <a:srgbClr val="0FAAFF"/>
                          </a:solidFill>
                        </a:rPr>
                        <a:t>Growth - Cross-sell</a:t>
                      </a:r>
                    </a:p>
                  </a:txBody>
                  <a:tcPr marL="60960" marR="60960" marT="60960" marB="609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1">
                          <a:solidFill>
                            <a:srgbClr val="DC0095"/>
                          </a:solidFill>
                        </a:rPr>
                        <a:t>Growth - Upsell</a:t>
                      </a:r>
                    </a:p>
                  </a:txBody>
                  <a:tcPr marL="60960" marR="60960" marT="60960" marB="6096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extLst>
                  <a:ext uri="{0D108BD9-81ED-4DB2-BD59-A6C34878D82A}">
                    <a16:rowId xmlns:a16="http://schemas.microsoft.com/office/drawing/2014/main" xmlns="" val="10001"/>
                  </a:ext>
                </a:extLst>
              </a:tr>
              <a:tr h="1036320">
                <a:tc>
                  <a:txBody>
                    <a:bodyPr/>
                    <a:lstStyle/>
                    <a:p>
                      <a:pPr algn="l"/>
                      <a:r>
                        <a:rPr lang="en-US" sz="1500" b="1">
                          <a:solidFill>
                            <a:schemeClr val="tx1"/>
                          </a:solidFill>
                          <a:latin typeface="+mn-lt"/>
                        </a:rPr>
                        <a:t>Cluster goals </a:t>
                      </a:r>
                    </a:p>
                  </a:txBody>
                  <a:tcPr marL="60960" marR="60960" marT="60960" marB="60960">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600"/>
                        </a:spcAft>
                        <a:buClr>
                          <a:schemeClr val="accent1"/>
                        </a:buClr>
                        <a:buSzTx/>
                        <a:buFont typeface="Arial" charset="0"/>
                        <a:buNone/>
                        <a:tabLst/>
                        <a:defRPr/>
                      </a:pPr>
                      <a:r>
                        <a:rPr lang="en-US" sz="1300" b="0" kern="1200" baseline="0">
                          <a:solidFill>
                            <a:schemeClr val="tx1"/>
                          </a:solidFill>
                          <a:latin typeface="+mn-lt"/>
                          <a:ea typeface="+mn-ea"/>
                          <a:cs typeface="+mn-cs"/>
                        </a:rPr>
                        <a:t>Sales/ Marketing</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lvl="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1" kern="1200" baseline="0">
                          <a:solidFill>
                            <a:schemeClr val="tx1"/>
                          </a:solidFill>
                          <a:latin typeface="+mn-lt"/>
                          <a:ea typeface="+mn-ea"/>
                          <a:cs typeface="+mn-cs"/>
                        </a:rPr>
                        <a:t>Land</a:t>
                      </a:r>
                      <a:r>
                        <a:rPr lang="en-US" sz="1300" b="0" kern="1200" baseline="0">
                          <a:solidFill>
                            <a:schemeClr val="tx1"/>
                          </a:solidFill>
                          <a:latin typeface="+mn-lt"/>
                          <a:ea typeface="+mn-ea"/>
                          <a:cs typeface="+mn-cs"/>
                        </a:rPr>
                        <a:t> 50 $50K early-stage proof-of-concept opportunities</a:t>
                      </a:r>
                      <a:endParaRPr lang="en-US" sz="1300" b="1" kern="1200" baseline="0">
                        <a:solidFill>
                          <a:schemeClr val="tx1"/>
                        </a:solidFill>
                        <a:latin typeface="+mn-lt"/>
                        <a:ea typeface="+mn-ea"/>
                        <a:cs typeface="+mn-cs"/>
                      </a:endParaRP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lvl="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0" kern="1200" baseline="0">
                          <a:solidFill>
                            <a:schemeClr val="tx1"/>
                          </a:solidFill>
                          <a:latin typeface="+mn-lt"/>
                          <a:ea typeface="+mn-ea"/>
                          <a:cs typeface="+mn-cs"/>
                        </a:rPr>
                        <a:t>Strengthen relationships with 3-5 executives in each account</a:t>
                      </a:r>
                    </a:p>
                    <a:p>
                      <a:pPr marL="137160" marR="0" lvl="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0" kern="1200" baseline="0">
                          <a:solidFill>
                            <a:schemeClr val="tx1"/>
                          </a:solidFill>
                          <a:latin typeface="+mn-lt"/>
                          <a:ea typeface="+mn-ea"/>
                          <a:cs typeface="+mn-cs"/>
                        </a:rPr>
                        <a:t>Generate six </a:t>
                      </a:r>
                      <a:r>
                        <a:rPr lang="en-US" sz="1300" b="1" kern="1200" baseline="0">
                          <a:solidFill>
                            <a:schemeClr val="tx1"/>
                          </a:solidFill>
                          <a:latin typeface="+mn-lt"/>
                          <a:ea typeface="+mn-ea"/>
                          <a:cs typeface="+mn-cs"/>
                        </a:rPr>
                        <a:t>sales opportunities </a:t>
                      </a:r>
                      <a:r>
                        <a:rPr lang="en-US" sz="1300" b="0" kern="1200" baseline="0">
                          <a:solidFill>
                            <a:schemeClr val="tx1"/>
                          </a:solidFill>
                          <a:latin typeface="+mn-lt"/>
                          <a:ea typeface="+mn-ea"/>
                          <a:cs typeface="+mn-cs"/>
                        </a:rPr>
                        <a:t>worth $600K total</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indent="-137160" algn="l" defTabSz="457200" rtl="0" eaLnBrk="1" fontAlgn="auto" latinLnBrk="0" hangingPunct="1">
                        <a:lnSpc>
                          <a:spcPct val="100000"/>
                        </a:lnSpc>
                        <a:spcBef>
                          <a:spcPts val="1200"/>
                        </a:spcBef>
                        <a:spcAft>
                          <a:spcPts val="600"/>
                        </a:spcAft>
                        <a:buClr>
                          <a:schemeClr val="accent1"/>
                        </a:buClr>
                        <a:buSzTx/>
                        <a:buFont typeface="Arial" charset="0"/>
                        <a:buChar char="•"/>
                        <a:tabLst/>
                        <a:defRPr/>
                      </a:pPr>
                      <a:r>
                        <a:rPr lang="en-US" sz="1300" b="1" kern="1200" baseline="0">
                          <a:solidFill>
                            <a:schemeClr val="tx1"/>
                          </a:solidFill>
                          <a:latin typeface="+mn-lt"/>
                          <a:ea typeface="+mn-ea"/>
                          <a:cs typeface="+mn-cs"/>
                        </a:rPr>
                        <a:t>Accelerate </a:t>
                      </a:r>
                      <a:r>
                        <a:rPr lang="en-US" sz="1300" b="0" kern="1200" baseline="0">
                          <a:solidFill>
                            <a:schemeClr val="tx1"/>
                          </a:solidFill>
                          <a:latin typeface="+mn-lt"/>
                          <a:ea typeface="+mn-ea"/>
                          <a:cs typeface="+mn-cs"/>
                        </a:rPr>
                        <a:t>25 $100K </a:t>
                      </a:r>
                      <a:r>
                        <a:rPr lang="en-US" sz="1300" b="1" kern="1200" baseline="0">
                          <a:solidFill>
                            <a:schemeClr val="tx1"/>
                          </a:solidFill>
                          <a:latin typeface="+mn-lt"/>
                          <a:ea typeface="+mn-ea"/>
                          <a:cs typeface="+mn-cs"/>
                        </a:rPr>
                        <a:t>deals </a:t>
                      </a:r>
                      <a:br>
                        <a:rPr lang="en-US" sz="1300" b="1" kern="1200" baseline="0">
                          <a:solidFill>
                            <a:schemeClr val="tx1"/>
                          </a:solidFill>
                          <a:latin typeface="+mn-lt"/>
                          <a:ea typeface="+mn-ea"/>
                          <a:cs typeface="+mn-cs"/>
                        </a:rPr>
                      </a:br>
                      <a:r>
                        <a:rPr lang="en-US" sz="1300" b="0" kern="1200" baseline="0">
                          <a:solidFill>
                            <a:schemeClr val="tx1"/>
                          </a:solidFill>
                          <a:latin typeface="+mn-lt"/>
                          <a:ea typeface="+mn-ea"/>
                          <a:cs typeface="+mn-cs"/>
                        </a:rPr>
                        <a:t>by two sales stages by Q3 </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extLst>
                  <a:ext uri="{0D108BD9-81ED-4DB2-BD59-A6C34878D82A}">
                    <a16:rowId xmlns:a16="http://schemas.microsoft.com/office/drawing/2014/main" xmlns="" val="10002"/>
                  </a:ext>
                </a:extLst>
              </a:tr>
              <a:tr h="235712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b="1">
                          <a:solidFill>
                            <a:schemeClr val="tx1"/>
                          </a:solidFill>
                          <a:latin typeface="+mn-lt"/>
                        </a:rPr>
                        <a:t>Marketing Goals</a:t>
                      </a:r>
                    </a:p>
                    <a:p>
                      <a:pPr marL="174625" indent="-174625">
                        <a:buFont typeface="Arial"/>
                        <a:buChar char="•"/>
                      </a:pPr>
                      <a:r>
                        <a:rPr lang="en-US" sz="1500">
                          <a:solidFill>
                            <a:schemeClr val="tx1"/>
                          </a:solidFill>
                          <a:latin typeface="+mn-lt"/>
                        </a:rPr>
                        <a:t>Identify target demand (account/contact insights)</a:t>
                      </a:r>
                    </a:p>
                    <a:p>
                      <a:pPr marL="174625" indent="-174625">
                        <a:buFont typeface="Arial"/>
                        <a:buChar char="•"/>
                      </a:pPr>
                      <a:r>
                        <a:rPr lang="en-US" sz="1500">
                          <a:solidFill>
                            <a:schemeClr val="tx1"/>
                          </a:solidFill>
                          <a:latin typeface="+mn-lt"/>
                        </a:rPr>
                        <a:t>Activate demand</a:t>
                      </a:r>
                    </a:p>
                    <a:p>
                      <a:pPr marL="174625" indent="-174625">
                        <a:buFont typeface="Arial"/>
                        <a:buChar char="•"/>
                      </a:pPr>
                      <a:r>
                        <a:rPr lang="en-US" sz="1500">
                          <a:solidFill>
                            <a:schemeClr val="tx1"/>
                          </a:solidFill>
                          <a:latin typeface="+mn-lt"/>
                        </a:rPr>
                        <a:t>Engage/qualify demand</a:t>
                      </a:r>
                    </a:p>
                    <a:p>
                      <a:pPr marL="174625" indent="-174625">
                        <a:buFont typeface="Arial"/>
                        <a:buChar char="•"/>
                      </a:pPr>
                      <a:r>
                        <a:rPr lang="en-US" sz="1500">
                          <a:solidFill>
                            <a:schemeClr val="tx1"/>
                          </a:solidFill>
                          <a:latin typeface="+mn-lt"/>
                        </a:rPr>
                        <a:t>Accelerate pipeline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500" b="1">
                        <a:solidFill>
                          <a:schemeClr val="tx1"/>
                        </a:solidFill>
                        <a:latin typeface="+mn-lt"/>
                      </a:endParaRPr>
                    </a:p>
                  </a:txBody>
                  <a:tcPr marL="60960" marR="60960" marT="60960" marB="60960">
                    <a:lnL w="635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600"/>
                        </a:spcAft>
                        <a:buClr>
                          <a:schemeClr val="accent1"/>
                        </a:buClr>
                        <a:buSzTx/>
                        <a:buFont typeface="Arial" charset="0"/>
                        <a:buNone/>
                        <a:tabLst/>
                        <a:defRPr/>
                      </a:pPr>
                      <a:r>
                        <a:rPr lang="en-US" sz="1300" b="0" kern="1200" baseline="0">
                          <a:solidFill>
                            <a:schemeClr val="tx1"/>
                          </a:solidFill>
                          <a:latin typeface="+mn-lt"/>
                          <a:ea typeface="+mn-ea"/>
                          <a:cs typeface="+mn-cs"/>
                        </a:rPr>
                        <a:t>Marketing</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27000" marR="0" lvl="0" indent="-12700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1">
                          <a:solidFill>
                            <a:schemeClr val="tx1"/>
                          </a:solidFill>
                        </a:rPr>
                        <a:t>Identify decision-makers and influencers</a:t>
                      </a:r>
                      <a:r>
                        <a:rPr lang="en-US" sz="1300" b="0">
                          <a:solidFill>
                            <a:schemeClr val="tx1"/>
                          </a:solidFill>
                        </a:rPr>
                        <a:t> (500)</a:t>
                      </a:r>
                      <a:r>
                        <a:rPr lang="en-US" sz="1300" b="1">
                          <a:solidFill>
                            <a:schemeClr val="tx1"/>
                          </a:solidFill>
                        </a:rPr>
                        <a:t>  </a:t>
                      </a:r>
                      <a:r>
                        <a:rPr lang="en-US" sz="1300">
                          <a:solidFill>
                            <a:schemeClr val="tx1"/>
                          </a:solidFill>
                        </a:rPr>
                        <a:t>to add to database in key buying centers/buying groups and </a:t>
                      </a:r>
                      <a:r>
                        <a:rPr lang="en-US" sz="1300" b="0" kern="1200" baseline="0">
                          <a:solidFill>
                            <a:schemeClr val="tx1"/>
                          </a:solidFill>
                          <a:latin typeface="+mn-lt"/>
                          <a:ea typeface="+mn-ea"/>
                          <a:cs typeface="+mn-cs"/>
                        </a:rPr>
                        <a:t>g</a:t>
                      </a:r>
                      <a:r>
                        <a:rPr lang="en-US" sz="1300">
                          <a:solidFill>
                            <a:schemeClr val="tx1"/>
                          </a:solidFill>
                        </a:rPr>
                        <a:t>ather “must have” data for 30% of them</a:t>
                      </a:r>
                    </a:p>
                    <a:p>
                      <a:pPr marL="127000" marR="0" lvl="0" indent="-12700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0" kern="1200" baseline="0">
                          <a:solidFill>
                            <a:schemeClr val="tx1"/>
                          </a:solidFill>
                          <a:latin typeface="+mn-lt"/>
                          <a:ea typeface="+mn-ea"/>
                          <a:cs typeface="+mn-cs"/>
                        </a:rPr>
                        <a:t>Expose brand-  make</a:t>
                      </a:r>
                      <a:r>
                        <a:rPr lang="en-US" sz="1300">
                          <a:solidFill>
                            <a:schemeClr val="tx1"/>
                          </a:solidFill>
                        </a:rPr>
                        <a:t> 50% of accounts aware and engaged</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1" kern="1200" baseline="0">
                          <a:solidFill>
                            <a:schemeClr val="tx1"/>
                          </a:solidFill>
                          <a:latin typeface="+mn-lt"/>
                          <a:ea typeface="+mn-ea"/>
                          <a:cs typeface="+mn-cs"/>
                        </a:rPr>
                        <a:t>Strengthen brand </a:t>
                      </a:r>
                      <a:r>
                        <a:rPr lang="en-US" sz="1300" b="0" kern="1200" baseline="0">
                          <a:solidFill>
                            <a:schemeClr val="tx1"/>
                          </a:solidFill>
                          <a:latin typeface="+mn-lt"/>
                          <a:ea typeface="+mn-ea"/>
                          <a:cs typeface="+mn-cs"/>
                        </a:rPr>
                        <a:t>with new buying centers in accounts - </a:t>
                      </a:r>
                      <a:r>
                        <a:rPr lang="en-US" sz="1300">
                          <a:solidFill>
                            <a:schemeClr val="tx1"/>
                          </a:solidFill>
                        </a:rPr>
                        <a:t>get 80% of accounts engaged</a:t>
                      </a:r>
                    </a:p>
                    <a:p>
                      <a:pPr marL="137160" marR="0" lvl="0" indent="-137160" algn="l" defTabSz="457200" rtl="0" eaLnBrk="1" fontAlgn="auto" latinLnBrk="0" hangingPunct="1">
                        <a:lnSpc>
                          <a:spcPct val="100000"/>
                        </a:lnSpc>
                        <a:spcBef>
                          <a:spcPts val="1200"/>
                        </a:spcBef>
                        <a:spcAft>
                          <a:spcPts val="600"/>
                        </a:spcAft>
                        <a:buClr>
                          <a:schemeClr val="accent1"/>
                        </a:buClr>
                        <a:buSzTx/>
                        <a:buFont typeface="Arial" charset="0"/>
                        <a:buChar char="•"/>
                        <a:tabLst/>
                        <a:defRPr/>
                      </a:pPr>
                      <a:r>
                        <a:rPr lang="en-US" sz="1300" b="0" kern="1200" baseline="0">
                          <a:solidFill>
                            <a:schemeClr val="tx1"/>
                          </a:solidFill>
                          <a:latin typeface="+mn-lt"/>
                          <a:ea typeface="+mn-ea"/>
                          <a:cs typeface="+mn-cs"/>
                        </a:rPr>
                        <a:t>Secure 30 meetings (</a:t>
                      </a:r>
                      <a:r>
                        <a:rPr lang="en-US" sz="1300" b="1" kern="1200" baseline="0">
                          <a:solidFill>
                            <a:schemeClr val="tx1"/>
                          </a:solidFill>
                          <a:latin typeface="+mn-lt"/>
                          <a:ea typeface="+mn-ea"/>
                          <a:cs typeface="+mn-cs"/>
                        </a:rPr>
                        <a:t>meeting conversion rate </a:t>
                      </a:r>
                      <a:r>
                        <a:rPr lang="en-US" sz="1300" b="0" kern="1200" baseline="0">
                          <a:solidFill>
                            <a:schemeClr val="tx1"/>
                          </a:solidFill>
                          <a:latin typeface="+mn-lt"/>
                          <a:ea typeface="+mn-ea"/>
                          <a:cs typeface="+mn-cs"/>
                        </a:rPr>
                        <a:t>100-125% greater than non-ABM accounts)</a:t>
                      </a:r>
                      <a:endParaRPr lang="en-US" sz="1300" b="1" kern="1200" baseline="0">
                        <a:solidFill>
                          <a:schemeClr val="tx1"/>
                        </a:solidFill>
                        <a:latin typeface="+mn-lt"/>
                        <a:ea typeface="+mn-ea"/>
                        <a:cs typeface="+mn-cs"/>
                      </a:endParaRP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tc>
                  <a:txBody>
                    <a:bodyPr/>
                    <a:lstStyle/>
                    <a:p>
                      <a:pPr marL="137160" marR="0" indent="-137160" algn="l" defTabSz="457200" rtl="0" eaLnBrk="1" fontAlgn="auto" latinLnBrk="0" hangingPunct="1">
                        <a:lnSpc>
                          <a:spcPct val="100000"/>
                        </a:lnSpc>
                        <a:spcBef>
                          <a:spcPts val="1200"/>
                        </a:spcBef>
                        <a:spcAft>
                          <a:spcPts val="0"/>
                        </a:spcAft>
                        <a:buClr>
                          <a:schemeClr val="accent1"/>
                        </a:buClr>
                        <a:buSzTx/>
                        <a:buFont typeface="Arial" charset="0"/>
                        <a:buChar char="•"/>
                        <a:tabLst/>
                        <a:defRPr/>
                      </a:pPr>
                      <a:r>
                        <a:rPr lang="en-US" sz="1300" b="1" kern="1200" baseline="0">
                          <a:solidFill>
                            <a:schemeClr val="tx1"/>
                          </a:solidFill>
                          <a:latin typeface="+mn-lt"/>
                          <a:ea typeface="+mn-ea"/>
                          <a:cs typeface="+mn-cs"/>
                        </a:rPr>
                        <a:t>Accelerate pipeline </a:t>
                      </a:r>
                      <a:r>
                        <a:rPr lang="en-US" sz="1300" b="0" kern="1200" baseline="0">
                          <a:solidFill>
                            <a:schemeClr val="tx1"/>
                          </a:solidFill>
                          <a:latin typeface="+mn-lt"/>
                          <a:ea typeface="+mn-ea"/>
                          <a:cs typeface="+mn-cs"/>
                        </a:rPr>
                        <a:t>for 2 SAOs worth $200K total, resulting in 100 new licenses</a:t>
                      </a:r>
                    </a:p>
                    <a:p>
                      <a:pPr marL="137160" marR="0" indent="-137160" algn="l" defTabSz="457200" rtl="0" eaLnBrk="1" fontAlgn="auto" latinLnBrk="0" hangingPunct="1">
                        <a:lnSpc>
                          <a:spcPct val="100000"/>
                        </a:lnSpc>
                        <a:spcBef>
                          <a:spcPts val="1200"/>
                        </a:spcBef>
                        <a:spcAft>
                          <a:spcPts val="600"/>
                        </a:spcAft>
                        <a:buClr>
                          <a:schemeClr val="accent1"/>
                        </a:buClr>
                        <a:buSzTx/>
                        <a:buFont typeface="Arial" charset="0"/>
                        <a:buChar char="•"/>
                        <a:tabLst/>
                        <a:defRPr/>
                      </a:pPr>
                      <a:r>
                        <a:rPr lang="en-US" sz="1300" kern="1200" baseline="0">
                          <a:solidFill>
                            <a:schemeClr val="tx1"/>
                          </a:solidFill>
                          <a:latin typeface="+mn-lt"/>
                          <a:ea typeface="+mn-ea"/>
                          <a:cs typeface="+mn-cs"/>
                        </a:rPr>
                        <a:t>Launch and ensure </a:t>
                      </a:r>
                      <a:r>
                        <a:rPr lang="en-US" sz="1300" b="1" kern="1200" baseline="0">
                          <a:solidFill>
                            <a:schemeClr val="tx1"/>
                          </a:solidFill>
                          <a:latin typeface="+mn-lt"/>
                          <a:ea typeface="+mn-ea"/>
                          <a:cs typeface="+mn-cs"/>
                        </a:rPr>
                        <a:t>adoption of sales tools</a:t>
                      </a:r>
                      <a:r>
                        <a:rPr lang="en-US" sz="1300" kern="1200" baseline="0">
                          <a:solidFill>
                            <a:schemeClr val="tx1"/>
                          </a:solidFill>
                          <a:latin typeface="+mn-lt"/>
                          <a:ea typeface="+mn-ea"/>
                          <a:cs typeface="+mn-cs"/>
                        </a:rPr>
                        <a:t> by end of 1H</a:t>
                      </a:r>
                    </a:p>
                  </a:txBody>
                  <a:tcPr marL="60960" marR="60960" marT="60960" marB="6096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alpha val="45000"/>
                      </a:schemeClr>
                    </a:solidFill>
                  </a:tcPr>
                </a:tc>
                <a:extLst>
                  <a:ext uri="{0D108BD9-81ED-4DB2-BD59-A6C34878D82A}">
                    <a16:rowId xmlns:a16="http://schemas.microsoft.com/office/drawing/2014/main" xmlns="" val="10003"/>
                  </a:ext>
                </a:extLst>
              </a:tr>
            </a:tbl>
          </a:graphicData>
        </a:graphic>
      </p:graphicFrame>
      <p:sp>
        <p:nvSpPr>
          <p:cNvPr id="3" name="Rectangle 2"/>
          <p:cNvSpPr/>
          <p:nvPr/>
        </p:nvSpPr>
        <p:spPr>
          <a:xfrm>
            <a:off x="2953336" y="1157972"/>
            <a:ext cx="2823409" cy="450538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a:p>
        </p:txBody>
      </p:sp>
      <p:pic>
        <p:nvPicPr>
          <p:cNvPr id="10" name="Picture 9">
            <a:extLst>
              <a:ext uri="{FF2B5EF4-FFF2-40B4-BE49-F238E27FC236}">
                <a16:creationId xmlns:a16="http://schemas.microsoft.com/office/drawing/2014/main" xmlns="" id="{4F3A6C07-9385-473E-9364-E777E96466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09270" y="242745"/>
            <a:ext cx="1352934" cy="369332"/>
          </a:xfrm>
          <a:prstGeom prst="rect">
            <a:avLst/>
          </a:prstGeom>
        </p:spPr>
      </p:pic>
    </p:spTree>
    <p:extLst>
      <p:ext uri="{BB962C8B-B14F-4D97-AF65-F5344CB8AC3E}">
        <p14:creationId xmlns:p14="http://schemas.microsoft.com/office/powerpoint/2010/main" val="910700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04026506-4A95-41E9-B632-AACED822692C}"/>
              </a:ext>
            </a:extLst>
          </p:cNvPr>
          <p:cNvGrpSpPr/>
          <p:nvPr/>
        </p:nvGrpSpPr>
        <p:grpSpPr>
          <a:xfrm>
            <a:off x="0" y="50800"/>
            <a:ext cx="12183912" cy="6756400"/>
            <a:chOff x="-698" y="360023"/>
            <a:chExt cx="12195873" cy="2620577"/>
          </a:xfrm>
        </p:grpSpPr>
        <p:pic>
          <p:nvPicPr>
            <p:cNvPr id="7" name="Picture 6">
              <a:extLst>
                <a:ext uri="{FF2B5EF4-FFF2-40B4-BE49-F238E27FC236}">
                  <a16:creationId xmlns:a16="http://schemas.microsoft.com/office/drawing/2014/main" xmlns="" id="{78EF29B0-AC16-46C8-9467-2BE375AEDFBE}"/>
                </a:ext>
              </a:extLst>
            </p:cNvPr>
            <p:cNvPicPr>
              <a:picLocks noChangeAspect="1"/>
            </p:cNvPicPr>
            <p:nvPr/>
          </p:nvPicPr>
          <p:blipFill rotWithShape="1">
            <a:blip r:embed="rId2">
              <a:alphaModFix amt="20000"/>
            </a:blip>
            <a:srcRect t="1958" b="10335"/>
            <a:stretch/>
          </p:blipFill>
          <p:spPr>
            <a:xfrm>
              <a:off x="0" y="367861"/>
              <a:ext cx="12195175" cy="2612739"/>
            </a:xfrm>
            <a:prstGeom prst="rect">
              <a:avLst/>
            </a:prstGeom>
          </p:spPr>
        </p:pic>
        <p:sp>
          <p:nvSpPr>
            <p:cNvPr id="8" name="Rectangle 7">
              <a:extLst>
                <a:ext uri="{FF2B5EF4-FFF2-40B4-BE49-F238E27FC236}">
                  <a16:creationId xmlns:a16="http://schemas.microsoft.com/office/drawing/2014/main" xmlns="" id="{87C9107D-F688-47FB-8E80-C2112C6D488B}"/>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3" name="Title 2">
            <a:extLst>
              <a:ext uri="{FF2B5EF4-FFF2-40B4-BE49-F238E27FC236}">
                <a16:creationId xmlns:a16="http://schemas.microsoft.com/office/drawing/2014/main" xmlns="" id="{5B51B32D-9EBD-4763-91C3-55025E45232C}"/>
              </a:ext>
            </a:extLst>
          </p:cNvPr>
          <p:cNvSpPr>
            <a:spLocks noGrp="1"/>
          </p:cNvSpPr>
          <p:nvPr>
            <p:ph type="title"/>
          </p:nvPr>
        </p:nvSpPr>
        <p:spPr/>
        <p:txBody>
          <a:bodyPr/>
          <a:lstStyle/>
          <a:p>
            <a:r>
              <a:rPr lang="en-US"/>
              <a:t>STEP 5 | </a:t>
            </a:r>
            <a:r>
              <a:rPr lang="en-US">
                <a:solidFill>
                  <a:schemeClr val="accent1"/>
                </a:solidFill>
              </a:rPr>
              <a:t>TAP Plan on a Page</a:t>
            </a:r>
            <a:endParaRPr lang="en-US"/>
          </a:p>
        </p:txBody>
      </p:sp>
      <p:sp>
        <p:nvSpPr>
          <p:cNvPr id="5" name="TextBox 4">
            <a:extLst>
              <a:ext uri="{FF2B5EF4-FFF2-40B4-BE49-F238E27FC236}">
                <a16:creationId xmlns:a16="http://schemas.microsoft.com/office/drawing/2014/main" xmlns="" id="{56E7A27A-2608-4B45-A967-7A0C542DD3BF}"/>
              </a:ext>
            </a:extLst>
          </p:cNvPr>
          <p:cNvSpPr txBox="1"/>
          <p:nvPr/>
        </p:nvSpPr>
        <p:spPr>
          <a:xfrm>
            <a:off x="309753" y="1535074"/>
            <a:ext cx="2699655" cy="3716402"/>
          </a:xfrm>
          <a:prstGeom prst="rect">
            <a:avLst/>
          </a:prstGeom>
          <a:noFill/>
        </p:spPr>
        <p:txBody>
          <a:bodyPr wrap="square" lIns="0" tIns="0" rIns="0" bIns="0" rtlCol="0">
            <a:spAutoFit/>
          </a:bodyPr>
          <a:lstStyle/>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a:ea typeface="Arial Unicode MS" pitchFamily="34" charset="-128"/>
                <a:cs typeface="Arial Unicode MS" pitchFamily="34" charset="-128"/>
              </a:rPr>
              <a:t>Account information</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a:ea typeface="Arial Unicode MS" pitchFamily="34" charset="-128"/>
                <a:cs typeface="Arial Unicode MS" pitchFamily="34" charset="-128"/>
              </a:rPr>
              <a:t>Overall account goal(s)</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a:ea typeface="Arial Unicode MS" pitchFamily="34" charset="-128"/>
                <a:cs typeface="Arial Unicode MS" pitchFamily="34" charset="-128"/>
              </a:rPr>
              <a:t>Account team</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a:ea typeface="Arial Unicode MS" pitchFamily="34" charset="-128"/>
                <a:cs typeface="Arial Unicode MS" pitchFamily="34" charset="-128"/>
              </a:rPr>
              <a:t>Product portfolio penetration</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700" kern="0">
                <a:ea typeface="Arial Unicode MS" pitchFamily="34" charset="-128"/>
                <a:cs typeface="Arial Unicode MS" pitchFamily="34" charset="-128"/>
              </a:rPr>
              <a:t>Relationships/contacts</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a:ea typeface="Arial Unicode MS" pitchFamily="34" charset="-128"/>
                <a:cs typeface="Arial Unicode MS" pitchFamily="34" charset="-128"/>
              </a:rPr>
              <a:t>Account insights/gaps</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a:ea typeface="Arial Unicode MS" pitchFamily="34" charset="-128"/>
                <a:cs typeface="Arial Unicode MS" pitchFamily="34" charset="-128"/>
              </a:rPr>
              <a:t>Account milestone goals</a:t>
            </a:r>
          </a:p>
          <a:p>
            <a:pPr marL="285750" indent="-285750" fontAlgn="base">
              <a:spcBef>
                <a:spcPct val="50000"/>
              </a:spcBef>
              <a:spcAft>
                <a:spcPct val="0"/>
              </a:spcAft>
              <a:buClr>
                <a:srgbClr val="F0AB00"/>
              </a:buClr>
              <a:buSzPct val="80000"/>
              <a:buFont typeface="Wingdings" panose="05000000000000000000" pitchFamily="2" charset="2"/>
              <a:buChar char="§"/>
            </a:pPr>
            <a:r>
              <a:rPr lang="en-US" sz="1800" kern="0">
                <a:ea typeface="Arial Unicode MS" pitchFamily="34" charset="-128"/>
                <a:cs typeface="Arial Unicode MS" pitchFamily="34" charset="-128"/>
              </a:rPr>
              <a:t>ABM execution plan</a:t>
            </a:r>
          </a:p>
        </p:txBody>
      </p:sp>
      <p:pic>
        <p:nvPicPr>
          <p:cNvPr id="9" name="Picture 8">
            <a:extLst>
              <a:ext uri="{FF2B5EF4-FFF2-40B4-BE49-F238E27FC236}">
                <a16:creationId xmlns:a16="http://schemas.microsoft.com/office/drawing/2014/main" xmlns="" id="{BFDCEF3C-0C7C-436B-998C-A61B54F8B906}"/>
              </a:ext>
            </a:extLst>
          </p:cNvPr>
          <p:cNvPicPr>
            <a:picLocks noChangeAspect="1"/>
          </p:cNvPicPr>
          <p:nvPr/>
        </p:nvPicPr>
        <p:blipFill rotWithShape="1">
          <a:blip r:embed="rId3"/>
          <a:srcRect l="21055" t="22622" r="14648" b="9513"/>
          <a:stretch/>
        </p:blipFill>
        <p:spPr>
          <a:xfrm>
            <a:off x="3318463" y="1255524"/>
            <a:ext cx="8372014" cy="4970540"/>
          </a:xfrm>
          <a:prstGeom prst="rect">
            <a:avLst/>
          </a:prstGeom>
          <a:ln>
            <a:solidFill>
              <a:schemeClr val="bg1"/>
            </a:solidFill>
          </a:ln>
        </p:spPr>
      </p:pic>
    </p:spTree>
    <p:extLst>
      <p:ext uri="{BB962C8B-B14F-4D97-AF65-F5344CB8AC3E}">
        <p14:creationId xmlns:p14="http://schemas.microsoft.com/office/powerpoint/2010/main" val="2966086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xmlns="" id="{10B70900-BB3B-4617-BC26-B034069AAEB5}"/>
              </a:ext>
            </a:extLst>
          </p:cNvPr>
          <p:cNvGrpSpPr/>
          <p:nvPr/>
        </p:nvGrpSpPr>
        <p:grpSpPr>
          <a:xfrm>
            <a:off x="0" y="524972"/>
            <a:ext cx="12080929" cy="6333028"/>
            <a:chOff x="-698" y="360023"/>
            <a:chExt cx="12195873" cy="2620577"/>
          </a:xfrm>
        </p:grpSpPr>
        <p:pic>
          <p:nvPicPr>
            <p:cNvPr id="17" name="Picture 16">
              <a:extLst>
                <a:ext uri="{FF2B5EF4-FFF2-40B4-BE49-F238E27FC236}">
                  <a16:creationId xmlns:a16="http://schemas.microsoft.com/office/drawing/2014/main" xmlns="" id="{8C35DBF1-68FF-4067-AEAD-EFC9B438F2EC}"/>
                </a:ext>
              </a:extLst>
            </p:cNvPr>
            <p:cNvPicPr>
              <a:picLocks noChangeAspect="1"/>
            </p:cNvPicPr>
            <p:nvPr/>
          </p:nvPicPr>
          <p:blipFill rotWithShape="1">
            <a:blip r:embed="rId3">
              <a:alphaModFix amt="50000"/>
            </a:blip>
            <a:srcRect t="1958" b="10335"/>
            <a:stretch/>
          </p:blipFill>
          <p:spPr>
            <a:xfrm>
              <a:off x="0" y="367861"/>
              <a:ext cx="12195175" cy="2612739"/>
            </a:xfrm>
            <a:prstGeom prst="rect">
              <a:avLst/>
            </a:prstGeom>
          </p:spPr>
        </p:pic>
        <p:sp>
          <p:nvSpPr>
            <p:cNvPr id="18" name="Rectangle 17">
              <a:extLst>
                <a:ext uri="{FF2B5EF4-FFF2-40B4-BE49-F238E27FC236}">
                  <a16:creationId xmlns:a16="http://schemas.microsoft.com/office/drawing/2014/main" xmlns="" id="{FA25DE20-01AA-466C-9452-FB38C9DE7A60}"/>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grpSp>
      <p:sp>
        <p:nvSpPr>
          <p:cNvPr id="2" name="Text Placeholder 1">
            <a:extLst>
              <a:ext uri="{FF2B5EF4-FFF2-40B4-BE49-F238E27FC236}">
                <a16:creationId xmlns:a16="http://schemas.microsoft.com/office/drawing/2014/main" xmlns="" id="{90D9EBD8-1B8F-4832-9549-1034DAD7B1BC}"/>
              </a:ext>
            </a:extLst>
          </p:cNvPr>
          <p:cNvSpPr>
            <a:spLocks noGrp="1"/>
          </p:cNvSpPr>
          <p:nvPr>
            <p:ph type="body" sz="quarter" idx="10"/>
          </p:nvPr>
        </p:nvSpPr>
        <p:spPr>
          <a:xfrm>
            <a:off x="1028105" y="4112396"/>
            <a:ext cx="2415600" cy="2457780"/>
          </a:xfrm>
        </p:spPr>
        <p:txBody>
          <a:bodyPr/>
          <a:lstStyle/>
          <a:p>
            <a:r>
              <a:rPr lang="en-US" b="1">
                <a:solidFill>
                  <a:schemeClr val="accent1"/>
                </a:solidFill>
              </a:rPr>
              <a:t>Bob Peterson</a:t>
            </a:r>
          </a:p>
          <a:p>
            <a:r>
              <a:rPr lang="en-US"/>
              <a:t>Sirius Decisions</a:t>
            </a:r>
          </a:p>
        </p:txBody>
      </p:sp>
      <p:sp>
        <p:nvSpPr>
          <p:cNvPr id="5" name="Text Placeholder 4">
            <a:extLst>
              <a:ext uri="{FF2B5EF4-FFF2-40B4-BE49-F238E27FC236}">
                <a16:creationId xmlns:a16="http://schemas.microsoft.com/office/drawing/2014/main" xmlns="" id="{4B10BA6A-7420-437D-A63B-FADA097755A9}"/>
              </a:ext>
            </a:extLst>
          </p:cNvPr>
          <p:cNvSpPr>
            <a:spLocks noGrp="1"/>
          </p:cNvSpPr>
          <p:nvPr>
            <p:ph type="body" sz="quarter" idx="13"/>
          </p:nvPr>
        </p:nvSpPr>
        <p:spPr>
          <a:xfrm>
            <a:off x="8644189" y="4112396"/>
            <a:ext cx="2415600" cy="2457780"/>
          </a:xfrm>
        </p:spPr>
        <p:txBody>
          <a:bodyPr/>
          <a:lstStyle/>
          <a:p>
            <a:r>
              <a:rPr lang="en-US" b="1">
                <a:solidFill>
                  <a:schemeClr val="accent1"/>
                </a:solidFill>
              </a:rPr>
              <a:t>Amelia Lee</a:t>
            </a:r>
          </a:p>
          <a:p>
            <a:r>
              <a:rPr lang="en-US"/>
              <a:t>APAC Marketing, ABM</a:t>
            </a:r>
          </a:p>
        </p:txBody>
      </p:sp>
      <p:sp>
        <p:nvSpPr>
          <p:cNvPr id="7" name="Text Placeholder 6">
            <a:extLst>
              <a:ext uri="{FF2B5EF4-FFF2-40B4-BE49-F238E27FC236}">
                <a16:creationId xmlns:a16="http://schemas.microsoft.com/office/drawing/2014/main" xmlns="" id="{ADB7FCF8-2E60-4FB0-8C85-BD89DEACBB8C}"/>
              </a:ext>
            </a:extLst>
          </p:cNvPr>
          <p:cNvSpPr>
            <a:spLocks noGrp="1"/>
          </p:cNvSpPr>
          <p:nvPr>
            <p:ph type="body" sz="quarter" idx="15"/>
          </p:nvPr>
        </p:nvSpPr>
        <p:spPr>
          <a:xfrm>
            <a:off x="3606045" y="4112397"/>
            <a:ext cx="2415600" cy="2457780"/>
          </a:xfrm>
        </p:spPr>
        <p:txBody>
          <a:bodyPr/>
          <a:lstStyle/>
          <a:p>
            <a:r>
              <a:rPr lang="en-US" b="1">
                <a:solidFill>
                  <a:schemeClr val="accent1"/>
                </a:solidFill>
              </a:rPr>
              <a:t>Jessica </a:t>
            </a:r>
            <a:r>
              <a:rPr lang="en-US" b="1" err="1">
                <a:solidFill>
                  <a:schemeClr val="accent1"/>
                </a:solidFill>
              </a:rPr>
              <a:t>Fewless</a:t>
            </a:r>
            <a:endParaRPr lang="en-US" b="1">
              <a:solidFill>
                <a:schemeClr val="accent1"/>
              </a:solidFill>
            </a:endParaRPr>
          </a:p>
          <a:p>
            <a:r>
              <a:rPr lang="en-US"/>
              <a:t>Demandbase</a:t>
            </a:r>
          </a:p>
        </p:txBody>
      </p:sp>
      <p:sp>
        <p:nvSpPr>
          <p:cNvPr id="9" name="Text Placeholder 8">
            <a:extLst>
              <a:ext uri="{FF2B5EF4-FFF2-40B4-BE49-F238E27FC236}">
                <a16:creationId xmlns:a16="http://schemas.microsoft.com/office/drawing/2014/main" xmlns="" id="{40A1BA36-BC56-4270-ABC7-977CC5A693A3}"/>
              </a:ext>
            </a:extLst>
          </p:cNvPr>
          <p:cNvSpPr>
            <a:spLocks noGrp="1"/>
          </p:cNvSpPr>
          <p:nvPr>
            <p:ph type="body" sz="quarter" idx="17"/>
          </p:nvPr>
        </p:nvSpPr>
        <p:spPr>
          <a:xfrm>
            <a:off x="6117079" y="4092264"/>
            <a:ext cx="2415600" cy="2457780"/>
          </a:xfrm>
        </p:spPr>
        <p:txBody>
          <a:bodyPr/>
          <a:lstStyle/>
          <a:p>
            <a:r>
              <a:rPr lang="en-US" b="1">
                <a:solidFill>
                  <a:schemeClr val="accent1"/>
                </a:solidFill>
              </a:rPr>
              <a:t>Jo Hook</a:t>
            </a:r>
          </a:p>
          <a:p>
            <a:r>
              <a:rPr lang="en-US"/>
              <a:t>UK Marketing, ABM</a:t>
            </a:r>
          </a:p>
        </p:txBody>
      </p:sp>
      <p:sp>
        <p:nvSpPr>
          <p:cNvPr id="3" name="Title 2">
            <a:extLst>
              <a:ext uri="{FF2B5EF4-FFF2-40B4-BE49-F238E27FC236}">
                <a16:creationId xmlns:a16="http://schemas.microsoft.com/office/drawing/2014/main" xmlns="" id="{05B7700B-5D5A-4983-AE5F-EFA5E6444F33}"/>
              </a:ext>
            </a:extLst>
          </p:cNvPr>
          <p:cNvSpPr>
            <a:spLocks noGrp="1"/>
          </p:cNvSpPr>
          <p:nvPr>
            <p:ph type="title"/>
          </p:nvPr>
        </p:nvSpPr>
        <p:spPr/>
        <p:txBody>
          <a:bodyPr/>
          <a:lstStyle/>
          <a:p>
            <a:r>
              <a:rPr lang="en-US">
                <a:solidFill>
                  <a:schemeClr val="accent1"/>
                </a:solidFill>
              </a:rPr>
              <a:t>Panel Discussion </a:t>
            </a:r>
            <a:r>
              <a:rPr lang="en-US"/>
              <a:t>– Sales &amp; Marketing Planning &amp; Execution Best Practices  </a:t>
            </a:r>
          </a:p>
        </p:txBody>
      </p:sp>
      <p:pic>
        <p:nvPicPr>
          <p:cNvPr id="12" name="Picture 11">
            <a:extLst>
              <a:ext uri="{FF2B5EF4-FFF2-40B4-BE49-F238E27FC236}">
                <a16:creationId xmlns:a16="http://schemas.microsoft.com/office/drawing/2014/main" xmlns="" id="{31C59669-BC17-47F6-9C26-72A57FF101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8104" y="2026901"/>
            <a:ext cx="1828800" cy="1828800"/>
          </a:xfrm>
          <a:prstGeom prst="rect">
            <a:avLst/>
          </a:prstGeom>
          <a:ln w="3175">
            <a:solidFill>
              <a:schemeClr val="accent1"/>
            </a:solidFill>
          </a:ln>
        </p:spPr>
      </p:pic>
      <p:pic>
        <p:nvPicPr>
          <p:cNvPr id="13" name="Picture 12">
            <a:extLst>
              <a:ext uri="{FF2B5EF4-FFF2-40B4-BE49-F238E27FC236}">
                <a16:creationId xmlns:a16="http://schemas.microsoft.com/office/drawing/2014/main" xmlns="" id="{ABC1AC16-DEA4-4571-AEA7-0C764296025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79709" y="2026902"/>
            <a:ext cx="1823934" cy="1823934"/>
          </a:xfrm>
          <a:prstGeom prst="rect">
            <a:avLst/>
          </a:prstGeom>
          <a:ln>
            <a:solidFill>
              <a:schemeClr val="accent1"/>
            </a:solidFill>
          </a:ln>
        </p:spPr>
      </p:pic>
      <p:sp>
        <p:nvSpPr>
          <p:cNvPr id="14" name="Rectangle 13">
            <a:extLst>
              <a:ext uri="{FF2B5EF4-FFF2-40B4-BE49-F238E27FC236}">
                <a16:creationId xmlns:a16="http://schemas.microsoft.com/office/drawing/2014/main" xmlns="" id="{842BC705-0A90-40BF-B59F-497142077D0E}"/>
              </a:ext>
            </a:extLst>
          </p:cNvPr>
          <p:cNvSpPr/>
          <p:nvPr/>
        </p:nvSpPr>
        <p:spPr>
          <a:xfrm>
            <a:off x="8536080" y="2019347"/>
            <a:ext cx="1823934" cy="1828800"/>
          </a:xfrm>
          <a:prstGeom prst="rect">
            <a:avLst/>
          </a:prstGeom>
          <a:blipFill>
            <a:blip r:embed="rId6">
              <a:extLst>
                <a:ext uri="{28A0092B-C50C-407E-A947-70E740481C1C}">
                  <a14:useLocalDpi xmlns:a14="http://schemas.microsoft.com/office/drawing/2010/main" val="0"/>
                </a:ext>
              </a:extLst>
            </a:blip>
            <a:srcRect/>
            <a:stretch>
              <a:fillRect l="-8105" t="-28000" r="-11263" b="-28000"/>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Rectangle 14">
            <a:extLst>
              <a:ext uri="{FF2B5EF4-FFF2-40B4-BE49-F238E27FC236}">
                <a16:creationId xmlns:a16="http://schemas.microsoft.com/office/drawing/2014/main" xmlns="" id="{CF6D8EAC-D5EB-486D-9DB0-AAD865E6CA35}"/>
              </a:ext>
            </a:extLst>
          </p:cNvPr>
          <p:cNvSpPr/>
          <p:nvPr/>
        </p:nvSpPr>
        <p:spPr>
          <a:xfrm>
            <a:off x="5955397" y="2017962"/>
            <a:ext cx="1823934" cy="1828800"/>
          </a:xfrm>
          <a:prstGeom prst="rect">
            <a:avLst/>
          </a:prstGeom>
          <a:blipFill>
            <a:blip r:embed="rId7" cstate="email">
              <a:extLst>
                <a:ext uri="{28A0092B-C50C-407E-A947-70E740481C1C}">
                  <a14:useLocalDpi xmlns:a14="http://schemas.microsoft.com/office/drawing/2010/main"/>
                </a:ext>
              </a:extLst>
            </a:blip>
            <a:srcRect/>
            <a:stretch>
              <a:fillRect/>
            </a:stretch>
          </a:blipFill>
          <a:ln>
            <a:solidFill>
              <a:schemeClr val="accent1"/>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365849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xmlns="" id="{E2BC7A90-6691-4535-8BE4-0A4015FED5FD}"/>
              </a:ext>
            </a:extLst>
          </p:cNvPr>
          <p:cNvSpPr txBox="1">
            <a:spLocks/>
          </p:cNvSpPr>
          <p:nvPr/>
        </p:nvSpPr>
        <p:spPr bwMode="black">
          <a:xfrm>
            <a:off x="504000" y="3090446"/>
            <a:ext cx="11185200"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15 MINUTE BREAK</a:t>
            </a:r>
          </a:p>
        </p:txBody>
      </p:sp>
    </p:spTree>
    <p:extLst>
      <p:ext uri="{BB962C8B-B14F-4D97-AF65-F5344CB8AC3E}">
        <p14:creationId xmlns:p14="http://schemas.microsoft.com/office/powerpoint/2010/main" val="117517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 id="{C3E5829E-AC33-4C29-9CDA-F047B502E6B2}"/>
              </a:ext>
            </a:extLst>
          </p:cNvPr>
          <p:cNvSpPr>
            <a:spLocks noGrp="1"/>
          </p:cNvSpPr>
          <p:nvPr>
            <p:ph type="ctrTitle"/>
          </p:nvPr>
        </p:nvSpPr>
        <p:spPr/>
        <p:txBody>
          <a:bodyPr/>
          <a:lstStyle/>
          <a:p>
            <a:r>
              <a:rPr lang="en-US"/>
              <a:t>Step 6: </a:t>
            </a:r>
            <a:r>
              <a:rPr lang="en-US">
                <a:solidFill>
                  <a:schemeClr val="accent1"/>
                </a:solidFill>
              </a:rPr>
              <a:t>ABM</a:t>
            </a:r>
            <a:r>
              <a:rPr lang="en-US"/>
              <a:t> </a:t>
            </a:r>
            <a:r>
              <a:rPr lang="en-US">
                <a:solidFill>
                  <a:schemeClr val="accent1"/>
                </a:solidFill>
              </a:rPr>
              <a:t>Measurement</a:t>
            </a:r>
          </a:p>
        </p:txBody>
      </p:sp>
    </p:spTree>
    <p:extLst>
      <p:ext uri="{BB962C8B-B14F-4D97-AF65-F5344CB8AC3E}">
        <p14:creationId xmlns:p14="http://schemas.microsoft.com/office/powerpoint/2010/main" val="306513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AA6E3E10-0A5F-4560-85B9-1AED8246F0FC}"/>
              </a:ext>
            </a:extLst>
          </p:cNvPr>
          <p:cNvPicPr>
            <a:picLocks noChangeAspect="1"/>
          </p:cNvPicPr>
          <p:nvPr/>
        </p:nvPicPr>
        <p:blipFill rotWithShape="1">
          <a:blip r:embed="rId2" cstate="screen">
            <a:alphaModFix amt="89000"/>
            <a:extLst>
              <a:ext uri="{28A0092B-C50C-407E-A947-70E740481C1C}">
                <a14:useLocalDpi xmlns:a14="http://schemas.microsoft.com/office/drawing/2010/main"/>
              </a:ext>
            </a:extLst>
          </a:blip>
          <a:srcRect/>
          <a:stretch/>
        </p:blipFill>
        <p:spPr>
          <a:xfrm>
            <a:off x="0" y="8878"/>
            <a:ext cx="12185651" cy="2759345"/>
          </a:xfrm>
          <a:prstGeom prst="rect">
            <a:avLst/>
          </a:prstGeom>
        </p:spPr>
      </p:pic>
      <p:sp>
        <p:nvSpPr>
          <p:cNvPr id="3" name="Title 2">
            <a:extLst>
              <a:ext uri="{FF2B5EF4-FFF2-40B4-BE49-F238E27FC236}">
                <a16:creationId xmlns:a16="http://schemas.microsoft.com/office/drawing/2014/main" xmlns="" id="{CCFBB8D0-387C-4304-A75A-4AF2E0291185}"/>
              </a:ext>
            </a:extLst>
          </p:cNvPr>
          <p:cNvSpPr>
            <a:spLocks noGrp="1"/>
          </p:cNvSpPr>
          <p:nvPr>
            <p:ph type="title"/>
          </p:nvPr>
        </p:nvSpPr>
        <p:spPr/>
        <p:txBody>
          <a:bodyPr/>
          <a:lstStyle/>
          <a:p>
            <a:r>
              <a:rPr lang="en-US"/>
              <a:t>STEP 6 | </a:t>
            </a:r>
            <a:r>
              <a:rPr lang="en-US">
                <a:solidFill>
                  <a:schemeClr val="accent1"/>
                </a:solidFill>
              </a:rPr>
              <a:t>ABM Measurement</a:t>
            </a:r>
            <a:endParaRPr lang="en-US">
              <a:solidFill>
                <a:srgbClr val="FF0000"/>
              </a:solidFill>
            </a:endParaRPr>
          </a:p>
        </p:txBody>
      </p:sp>
      <p:pic>
        <p:nvPicPr>
          <p:cNvPr id="2" name="Picture 1">
            <a:extLst>
              <a:ext uri="{FF2B5EF4-FFF2-40B4-BE49-F238E27FC236}">
                <a16:creationId xmlns:a16="http://schemas.microsoft.com/office/drawing/2014/main" xmlns="" id="{F85A9B0A-8D32-0045-A3C2-803CD0A616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54736" y="1037619"/>
            <a:ext cx="9476177" cy="5356100"/>
          </a:xfrm>
          <a:prstGeom prst="rect">
            <a:avLst/>
          </a:prstGeom>
        </p:spPr>
      </p:pic>
    </p:spTree>
    <p:extLst>
      <p:ext uri="{BB962C8B-B14F-4D97-AF65-F5344CB8AC3E}">
        <p14:creationId xmlns:p14="http://schemas.microsoft.com/office/powerpoint/2010/main" val="4269821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FDB5BEFC-EC23-427D-A641-CD8E9B187186}"/>
              </a:ext>
            </a:extLst>
          </p:cNvPr>
          <p:cNvGrpSpPr/>
          <p:nvPr/>
        </p:nvGrpSpPr>
        <p:grpSpPr>
          <a:xfrm>
            <a:off x="0" y="2665934"/>
            <a:ext cx="12195175" cy="4192066"/>
            <a:chOff x="-698" y="360023"/>
            <a:chExt cx="12195873" cy="2620577"/>
          </a:xfrm>
        </p:grpSpPr>
        <p:pic>
          <p:nvPicPr>
            <p:cNvPr id="6" name="Picture 5">
              <a:extLst>
                <a:ext uri="{FF2B5EF4-FFF2-40B4-BE49-F238E27FC236}">
                  <a16:creationId xmlns:a16="http://schemas.microsoft.com/office/drawing/2014/main" xmlns="" id="{1A42B7FB-C01F-41AA-93F8-18B9A8DA684E}"/>
                </a:ext>
              </a:extLst>
            </p:cNvPr>
            <p:cNvPicPr>
              <a:picLocks noChangeAspect="1"/>
            </p:cNvPicPr>
            <p:nvPr/>
          </p:nvPicPr>
          <p:blipFill rotWithShape="1">
            <a:blip r:embed="rId3">
              <a:alphaModFix amt="89000"/>
            </a:blip>
            <a:srcRect t="1958" b="10335"/>
            <a:stretch/>
          </p:blipFill>
          <p:spPr>
            <a:xfrm>
              <a:off x="0" y="367861"/>
              <a:ext cx="12195175" cy="2612739"/>
            </a:xfrm>
            <a:prstGeom prst="rect">
              <a:avLst/>
            </a:prstGeom>
          </p:spPr>
        </p:pic>
        <p:sp>
          <p:nvSpPr>
            <p:cNvPr id="7" name="Rectangle 6">
              <a:extLst>
                <a:ext uri="{FF2B5EF4-FFF2-40B4-BE49-F238E27FC236}">
                  <a16:creationId xmlns:a16="http://schemas.microsoft.com/office/drawing/2014/main" xmlns="" id="{9075F651-14D3-49B5-97BA-DA06F1E35E5A}"/>
                </a:ext>
              </a:extLst>
            </p:cNvPr>
            <p:cNvSpPr/>
            <p:nvPr/>
          </p:nvSpPr>
          <p:spPr bwMode="gray">
            <a:xfrm>
              <a:off x="-698" y="360023"/>
              <a:ext cx="12195175" cy="1639155"/>
            </a:xfrm>
            <a:prstGeom prst="rect">
              <a:avLst/>
            </a:prstGeom>
            <a:gradFill>
              <a:gsLst>
                <a:gs pos="0">
                  <a:schemeClr val="bg1"/>
                </a:gs>
                <a:gs pos="100000">
                  <a:schemeClr val="bg1">
                    <a:alpha val="0"/>
                  </a:schemeClr>
                </a:gs>
              </a:gsLst>
              <a:lin ang="5400000" scaled="0"/>
            </a:gra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grpSp>
      <p:sp>
        <p:nvSpPr>
          <p:cNvPr id="4" name="Title 1">
            <a:extLst>
              <a:ext uri="{FF2B5EF4-FFF2-40B4-BE49-F238E27FC236}">
                <a16:creationId xmlns:a16="http://schemas.microsoft.com/office/drawing/2014/main" xmlns="" id="{72C482C8-356D-4DC9-AA96-4FA1CDC64B21}"/>
              </a:ext>
            </a:extLst>
          </p:cNvPr>
          <p:cNvSpPr>
            <a:spLocks noGrp="1"/>
          </p:cNvSpPr>
          <p:nvPr>
            <p:ph type="title"/>
          </p:nvPr>
        </p:nvSpPr>
        <p:spPr/>
        <p:txBody>
          <a:bodyPr/>
          <a:lstStyle/>
          <a:p>
            <a:r>
              <a:rPr lang="en-US"/>
              <a:t>STEP 6 | </a:t>
            </a:r>
            <a:r>
              <a:rPr lang="en-US">
                <a:solidFill>
                  <a:schemeClr val="accent1"/>
                </a:solidFill>
              </a:rPr>
              <a:t>ABM Measurement</a:t>
            </a:r>
            <a:endParaRPr lang="en-US"/>
          </a:p>
        </p:txBody>
      </p:sp>
      <p:sp>
        <p:nvSpPr>
          <p:cNvPr id="9" name="Rectangle 8">
            <a:extLst>
              <a:ext uri="{FF2B5EF4-FFF2-40B4-BE49-F238E27FC236}">
                <a16:creationId xmlns:a16="http://schemas.microsoft.com/office/drawing/2014/main" xmlns="" id="{A542F874-9C38-4CCF-80DC-773414ED44B5}"/>
              </a:ext>
            </a:extLst>
          </p:cNvPr>
          <p:cNvSpPr/>
          <p:nvPr/>
        </p:nvSpPr>
        <p:spPr>
          <a:xfrm>
            <a:off x="504001" y="1266526"/>
            <a:ext cx="9712526" cy="307777"/>
          </a:xfrm>
          <a:prstGeom prst="rect">
            <a:avLst/>
          </a:prstGeom>
        </p:spPr>
        <p:txBody>
          <a:bodyPr wrap="square" lIns="0" tIns="0" rIns="0" bIns="0" anchor="t" anchorCtr="0">
            <a:spAutoFit/>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0AB00"/>
                </a:solidFill>
                <a:effectLst/>
                <a:uLnTx/>
                <a:uFillTx/>
                <a:latin typeface="Arial"/>
                <a:ea typeface="+mn-ea"/>
                <a:cs typeface="+mn-cs"/>
              </a:rPr>
              <a:t>Measuring impacts and outcomes to report value to the business.</a:t>
            </a:r>
            <a:endParaRPr kumimoji="0" lang="en-US" sz="24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19" name="TextBox 18">
            <a:extLst>
              <a:ext uri="{FF2B5EF4-FFF2-40B4-BE49-F238E27FC236}">
                <a16:creationId xmlns:a16="http://schemas.microsoft.com/office/drawing/2014/main" xmlns="" id="{13469C5A-7B22-47B9-AE1E-68B92AABB947}"/>
              </a:ext>
            </a:extLst>
          </p:cNvPr>
          <p:cNvSpPr txBox="1"/>
          <p:nvPr/>
        </p:nvSpPr>
        <p:spPr>
          <a:xfrm>
            <a:off x="1263896" y="1940558"/>
            <a:ext cx="2425316" cy="1938992"/>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00B0F0"/>
                </a:solidFill>
                <a:effectLst/>
                <a:uLnTx/>
                <a:uFillTx/>
                <a:latin typeface="Arial"/>
                <a:ea typeface="Arial Unicode MS" pitchFamily="34" charset="-128"/>
                <a:cs typeface="Arial Unicode MS" pitchFamily="34" charset="-128"/>
              </a:rPr>
              <a:t>Reputation</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Thought leader</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a:solidFill>
                  <a:srgbClr val="FFFFFF"/>
                </a:solidFill>
                <a:ea typeface="Arial Unicode MS" pitchFamily="34" charset="-128"/>
                <a:cs typeface="Arial Unicode MS" pitchFamily="34" charset="-128"/>
              </a:rPr>
              <a:t>Strategic partner</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Innovation driver</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Increase in customer advocacy / speaking publicly on our behalf</a:t>
            </a:r>
          </a:p>
        </p:txBody>
      </p:sp>
      <p:sp>
        <p:nvSpPr>
          <p:cNvPr id="20" name="TextBox 19">
            <a:extLst>
              <a:ext uri="{FF2B5EF4-FFF2-40B4-BE49-F238E27FC236}">
                <a16:creationId xmlns:a16="http://schemas.microsoft.com/office/drawing/2014/main" xmlns="" id="{C3C24B6A-7A8E-40D8-A602-67844CA90486}"/>
              </a:ext>
            </a:extLst>
          </p:cNvPr>
          <p:cNvSpPr txBox="1"/>
          <p:nvPr/>
        </p:nvSpPr>
        <p:spPr>
          <a:xfrm>
            <a:off x="4533300" y="1945813"/>
            <a:ext cx="3029397" cy="1785104"/>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00B0F0"/>
                </a:solidFill>
                <a:effectLst/>
                <a:uLnTx/>
                <a:uFillTx/>
                <a:latin typeface="Arial"/>
                <a:ea typeface="Arial Unicode MS" pitchFamily="34" charset="-128"/>
                <a:cs typeface="Arial Unicode MS" pitchFamily="34" charset="-128"/>
              </a:rPr>
              <a:t>Relationship</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a:solidFill>
                  <a:srgbClr val="FFFFFF"/>
                </a:solidFill>
                <a:ea typeface="Arial Unicode MS" pitchFamily="34" charset="-128"/>
                <a:cs typeface="Arial Unicode MS" pitchFamily="34" charset="-128"/>
              </a:rPr>
              <a:t>Account activity increase digitally</a:t>
            </a:r>
          </a:p>
          <a:p>
            <a:pPr marL="201168" indent="-182880" fontAlgn="base">
              <a:spcBef>
                <a:spcPts val="600"/>
              </a:spcBef>
              <a:spcAft>
                <a:spcPct val="0"/>
              </a:spcAft>
              <a:buClr>
                <a:srgbClr val="F0AB00"/>
              </a:buClr>
              <a:buSzPct val="100000"/>
              <a:buFont typeface="Arial" panose="020B0604020202020204" pitchFamily="34" charset="0"/>
              <a:buChar char="•"/>
            </a:pPr>
            <a:r>
              <a:rPr lang="en-US" sz="1500" kern="0">
                <a:solidFill>
                  <a:srgbClr val="FFFFFF"/>
                </a:solidFill>
                <a:ea typeface="Arial Unicode MS" pitchFamily="34" charset="-128"/>
                <a:cs typeface="Arial Unicode MS" pitchFamily="34" charset="-128"/>
              </a:rPr>
              <a:t>New contacts added to database</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a:solidFill>
                  <a:srgbClr val="FFFFFF"/>
                </a:solidFill>
                <a:ea typeface="Arial Unicode MS" pitchFamily="34" charset="-128"/>
                <a:cs typeface="Arial Unicode MS" pitchFamily="34" charset="-128"/>
              </a:rPr>
              <a:t>Event attendance </a:t>
            </a:r>
          </a:p>
          <a:p>
            <a:pPr marL="201168" indent="-182880" fontAlgn="base">
              <a:spcBef>
                <a:spcPts val="600"/>
              </a:spcBef>
              <a:spcAft>
                <a:spcPct val="0"/>
              </a:spcAft>
              <a:buClr>
                <a:srgbClr val="F0AB00"/>
              </a:buClr>
              <a:buSzPct val="100000"/>
              <a:buFont typeface="Arial" panose="020B0604020202020204" pitchFamily="34" charset="0"/>
              <a:buChar char="•"/>
            </a:pPr>
            <a:r>
              <a:rPr lang="en-US" sz="1500" kern="0">
                <a:solidFill>
                  <a:srgbClr val="FFFFFF"/>
                </a:solidFill>
                <a:ea typeface="Arial Unicode MS" pitchFamily="34" charset="-128"/>
                <a:cs typeface="Arial Unicode MS" pitchFamily="34" charset="-128"/>
              </a:rPr>
              <a:t>C-suite engagement digitally</a:t>
            </a:r>
          </a:p>
          <a:p>
            <a:pPr marL="201168" indent="-182880" fontAlgn="base">
              <a:spcBef>
                <a:spcPts val="600"/>
              </a:spcBef>
              <a:spcAft>
                <a:spcPct val="0"/>
              </a:spcAft>
              <a:buClr>
                <a:srgbClr val="F0AB00"/>
              </a:buClr>
              <a:buSzPct val="100000"/>
              <a:buFont typeface="Arial" panose="020B0604020202020204" pitchFamily="34" charset="0"/>
              <a:buChar char="•"/>
            </a:pPr>
            <a:r>
              <a:rPr lang="en-US" sz="1500" kern="0">
                <a:solidFill>
                  <a:srgbClr val="FFFFFF"/>
                </a:solidFill>
                <a:ea typeface="Arial Unicode MS" pitchFamily="34" charset="-128"/>
                <a:cs typeface="Arial Unicode MS" pitchFamily="34" charset="-128"/>
              </a:rPr>
              <a:t>Exec-level meetings secured</a:t>
            </a:r>
            <a:endParaRPr kumimoji="0" lang="en-US" sz="15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sp>
        <p:nvSpPr>
          <p:cNvPr id="21" name="TextBox 20">
            <a:extLst>
              <a:ext uri="{FF2B5EF4-FFF2-40B4-BE49-F238E27FC236}">
                <a16:creationId xmlns:a16="http://schemas.microsoft.com/office/drawing/2014/main" xmlns="" id="{C704BA95-0D9E-4D3E-A105-794A8CB12E5F}"/>
              </a:ext>
            </a:extLst>
          </p:cNvPr>
          <p:cNvSpPr txBox="1"/>
          <p:nvPr/>
        </p:nvSpPr>
        <p:spPr>
          <a:xfrm>
            <a:off x="8406783" y="2023154"/>
            <a:ext cx="2764201" cy="1708160"/>
          </a:xfrm>
          <a:prstGeom prst="rect">
            <a:avLst/>
          </a:prstGeom>
          <a:noFill/>
        </p:spPr>
        <p:txBody>
          <a:bodyPr wrap="squar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kumimoji="0" lang="en-US" sz="1600" b="1" i="0" u="none" strike="noStrike" kern="0" cap="none" spc="0" normalizeH="0" baseline="0" noProof="0">
                <a:ln>
                  <a:noFill/>
                </a:ln>
                <a:solidFill>
                  <a:srgbClr val="00B0F0"/>
                </a:solidFill>
                <a:effectLst/>
                <a:uLnTx/>
                <a:uFillTx/>
                <a:latin typeface="Arial"/>
                <a:ea typeface="Arial Unicode MS" pitchFamily="34" charset="-128"/>
                <a:cs typeface="Arial Unicode MS" pitchFamily="34" charset="-128"/>
              </a:rPr>
              <a:t>Revenue</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Pipeline generation</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a:solidFill>
                  <a:srgbClr val="FFFFFF"/>
                </a:solidFill>
                <a:ea typeface="Arial Unicode MS" pitchFamily="34" charset="-128"/>
                <a:cs typeface="Arial Unicode MS" pitchFamily="34" charset="-128"/>
              </a:rPr>
              <a:t>Pipeline stage acceleration</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kumimoji="0" lang="en-US" sz="15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Pipeline ARR increase </a:t>
            </a:r>
          </a:p>
          <a:p>
            <a:pPr marL="201168" marR="0" lvl="0" indent="-182880" algn="l" defTabSz="1088776" rtl="0" eaLnBrk="1" fontAlgn="base" latinLnBrk="0" hangingPunct="1">
              <a:lnSpc>
                <a:spcPct val="100000"/>
              </a:lnSpc>
              <a:spcBef>
                <a:spcPts val="600"/>
              </a:spcBef>
              <a:spcAft>
                <a:spcPct val="0"/>
              </a:spcAft>
              <a:buClr>
                <a:srgbClr val="F0AB00"/>
              </a:buClr>
              <a:buSzPct val="100000"/>
              <a:buFont typeface="Arial" panose="020B0604020202020204" pitchFamily="34" charset="0"/>
              <a:buChar char="•"/>
              <a:tabLst/>
              <a:defRPr/>
            </a:pPr>
            <a:r>
              <a:rPr lang="en-US" sz="1500" kern="0">
                <a:solidFill>
                  <a:srgbClr val="FFFFFF"/>
                </a:solidFill>
                <a:ea typeface="Arial Unicode MS" pitchFamily="34" charset="-128"/>
                <a:cs typeface="Arial Unicode MS" pitchFamily="34" charset="-128"/>
              </a:rPr>
              <a:t>Acceleration to closed won revenue </a:t>
            </a:r>
            <a:endParaRPr kumimoji="0" lang="en-US" sz="15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endParaRPr>
          </a:p>
        </p:txBody>
      </p:sp>
      <p:cxnSp>
        <p:nvCxnSpPr>
          <p:cNvPr id="18" name="Straight Connector 17">
            <a:extLst>
              <a:ext uri="{FF2B5EF4-FFF2-40B4-BE49-F238E27FC236}">
                <a16:creationId xmlns:a16="http://schemas.microsoft.com/office/drawing/2014/main" xmlns="" id="{2CDFAF27-547B-2D40-A636-6F1CC02E3A2C}"/>
              </a:ext>
            </a:extLst>
          </p:cNvPr>
          <p:cNvCxnSpPr>
            <a:cxnSpLocks/>
          </p:cNvCxnSpPr>
          <p:nvPr/>
        </p:nvCxnSpPr>
        <p:spPr>
          <a:xfrm flipV="1">
            <a:off x="4111256" y="1940558"/>
            <a:ext cx="0" cy="2307761"/>
          </a:xfrm>
          <a:prstGeom prst="line">
            <a:avLst/>
          </a:prstGeom>
          <a:ln w="12700">
            <a:gradFill>
              <a:gsLst>
                <a:gs pos="0">
                  <a:schemeClr val="tx1">
                    <a:alpha val="0"/>
                  </a:schemeClr>
                </a:gs>
                <a:gs pos="100000">
                  <a:schemeClr val="accent3"/>
                </a:gs>
              </a:gsLst>
              <a:lin ang="5400000" scaled="1"/>
            </a:gra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17ECFB31-1697-7048-A880-D695C47F410C}"/>
              </a:ext>
            </a:extLst>
          </p:cNvPr>
          <p:cNvCxnSpPr>
            <a:cxnSpLocks/>
          </p:cNvCxnSpPr>
          <p:nvPr/>
        </p:nvCxnSpPr>
        <p:spPr>
          <a:xfrm flipV="1">
            <a:off x="7984741" y="1940558"/>
            <a:ext cx="0" cy="2307761"/>
          </a:xfrm>
          <a:prstGeom prst="line">
            <a:avLst/>
          </a:prstGeom>
          <a:ln w="12700">
            <a:gradFill>
              <a:gsLst>
                <a:gs pos="0">
                  <a:schemeClr val="tx1">
                    <a:alpha val="0"/>
                  </a:schemeClr>
                </a:gs>
                <a:gs pos="100000">
                  <a:schemeClr val="accent3"/>
                </a:gs>
              </a:gsLst>
              <a:lin ang="5400000" scaled="1"/>
            </a:gra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443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AD30BCEC-88BA-4B1D-9A8C-911695FFCE6A}"/>
              </a:ext>
            </a:extLst>
          </p:cNvPr>
          <p:cNvPicPr>
            <a:picLocks noChangeAspect="1"/>
          </p:cNvPicPr>
          <p:nvPr/>
        </p:nvPicPr>
        <p:blipFill rotWithShape="1">
          <a:blip r:embed="rId3">
            <a:alphaModFix amt="50000"/>
          </a:blip>
          <a:srcRect t="1958" r="886" b="59713"/>
          <a:stretch/>
        </p:blipFill>
        <p:spPr>
          <a:xfrm>
            <a:off x="0" y="4098655"/>
            <a:ext cx="12185651" cy="2759345"/>
          </a:xfrm>
          <a:prstGeom prst="rect">
            <a:avLst/>
          </a:prstGeom>
        </p:spPr>
      </p:pic>
      <p:sp>
        <p:nvSpPr>
          <p:cNvPr id="10" name="Rectangle 9">
            <a:extLst>
              <a:ext uri="{FF2B5EF4-FFF2-40B4-BE49-F238E27FC236}">
                <a16:creationId xmlns:a16="http://schemas.microsoft.com/office/drawing/2014/main" xmlns="" id="{BA2D809D-E8C0-C74F-941C-FA316484512E}"/>
              </a:ext>
            </a:extLst>
          </p:cNvPr>
          <p:cNvSpPr/>
          <p:nvPr/>
        </p:nvSpPr>
        <p:spPr bwMode="gray">
          <a:xfrm>
            <a:off x="3176" y="3849932"/>
            <a:ext cx="12188825" cy="564024"/>
          </a:xfrm>
          <a:prstGeom prst="rect">
            <a:avLst/>
          </a:prstGeom>
          <a:solidFill>
            <a:schemeClr val="accent1"/>
          </a:solid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err="1">
              <a:ea typeface="Arial Unicode MS" pitchFamily="34" charset="-128"/>
              <a:cs typeface="Arial Unicode MS" pitchFamily="34" charset="-128"/>
            </a:endParaRPr>
          </a:p>
        </p:txBody>
      </p:sp>
      <p:pic>
        <p:nvPicPr>
          <p:cNvPr id="8" name="Picture 7">
            <a:extLst>
              <a:ext uri="{FF2B5EF4-FFF2-40B4-BE49-F238E27FC236}">
                <a16:creationId xmlns:a16="http://schemas.microsoft.com/office/drawing/2014/main" xmlns="" id="{3C51BFAD-4F1D-3143-B0C0-7523767C009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176" y="0"/>
            <a:ext cx="12188825" cy="3849932"/>
          </a:xfrm>
          <a:prstGeom prst="rect">
            <a:avLst/>
          </a:prstGeom>
        </p:spPr>
      </p:pic>
      <p:sp>
        <p:nvSpPr>
          <p:cNvPr id="4" name="Title 1">
            <a:extLst>
              <a:ext uri="{FF2B5EF4-FFF2-40B4-BE49-F238E27FC236}">
                <a16:creationId xmlns:a16="http://schemas.microsoft.com/office/drawing/2014/main" xmlns="" id="{656895A6-35EB-462A-B207-124301F10164}"/>
              </a:ext>
            </a:extLst>
          </p:cNvPr>
          <p:cNvSpPr txBox="1">
            <a:spLocks/>
          </p:cNvSpPr>
          <p:nvPr/>
        </p:nvSpPr>
        <p:spPr bwMode="gray">
          <a:xfrm>
            <a:off x="562263" y="373380"/>
            <a:ext cx="8413751"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STEP 6 | </a:t>
            </a:r>
            <a:r>
              <a:rPr lang="en-US">
                <a:solidFill>
                  <a:schemeClr val="accent1"/>
                </a:solidFill>
              </a:rPr>
              <a:t>ABM</a:t>
            </a:r>
            <a:r>
              <a:rPr lang="en-US"/>
              <a:t> </a:t>
            </a:r>
            <a:r>
              <a:rPr lang="en-US">
                <a:solidFill>
                  <a:schemeClr val="accent1"/>
                </a:solidFill>
              </a:rPr>
              <a:t>Measurement for TAP</a:t>
            </a:r>
          </a:p>
        </p:txBody>
      </p:sp>
      <p:sp>
        <p:nvSpPr>
          <p:cNvPr id="5" name="TextBox 4">
            <a:extLst>
              <a:ext uri="{FF2B5EF4-FFF2-40B4-BE49-F238E27FC236}">
                <a16:creationId xmlns:a16="http://schemas.microsoft.com/office/drawing/2014/main" xmlns="" id="{46F7DBD0-CC9B-FA44-B2C4-D612806B2C1E}"/>
              </a:ext>
            </a:extLst>
          </p:cNvPr>
          <p:cNvSpPr txBox="1"/>
          <p:nvPr/>
        </p:nvSpPr>
        <p:spPr>
          <a:xfrm>
            <a:off x="1386104" y="4109560"/>
            <a:ext cx="2294474" cy="1938992"/>
          </a:xfrm>
          <a:prstGeom prst="rect">
            <a:avLst/>
          </a:prstGeom>
          <a:noFill/>
        </p:spPr>
        <p:txBody>
          <a:bodyPr wrap="none" lIns="0" tIns="0" rIns="0" bIns="0" rtlCol="0">
            <a:spAutoFit/>
          </a:bodyPr>
          <a:lstStyle/>
          <a:p>
            <a:pPr>
              <a:spcBef>
                <a:spcPts val="600"/>
              </a:spcBef>
              <a:spcAft>
                <a:spcPts val="1200"/>
              </a:spcAft>
            </a:pPr>
            <a:r>
              <a:rPr lang="en-US" sz="1600" b="1">
                <a:solidFill>
                  <a:schemeClr val="bg1"/>
                </a:solidFill>
                <a:latin typeface="+mn-lt"/>
                <a:cs typeface="Open Sans"/>
              </a:rPr>
              <a:t>Early Success</a:t>
            </a:r>
            <a:endParaRPr lang="en-US" sz="1600" b="1">
              <a:solidFill>
                <a:schemeClr val="bg1"/>
              </a:solidFill>
              <a:latin typeface="+mn-lt"/>
            </a:endParaRPr>
          </a:p>
          <a:p>
            <a:pPr marL="228600" lvl="1" indent="-228600">
              <a:spcBef>
                <a:spcPts val="600"/>
              </a:spcBef>
            </a:pPr>
            <a:r>
              <a:rPr lang="en-US" sz="1500">
                <a:latin typeface="+mn-lt"/>
                <a:cs typeface="Open Sans"/>
              </a:rPr>
              <a:t>Account insights</a:t>
            </a:r>
            <a:endParaRPr lang="en-US" sz="1500">
              <a:latin typeface="+mn-lt"/>
            </a:endParaRPr>
          </a:p>
          <a:p>
            <a:pPr marL="228600" lvl="1" indent="-228600">
              <a:spcBef>
                <a:spcPts val="600"/>
              </a:spcBef>
            </a:pPr>
            <a:r>
              <a:rPr lang="en-US" sz="1500">
                <a:latin typeface="+mn-lt"/>
                <a:cs typeface="Open Sans"/>
              </a:rPr>
              <a:t>New contacts</a:t>
            </a:r>
            <a:endParaRPr lang="en-US" sz="1500">
              <a:latin typeface="+mn-lt"/>
            </a:endParaRPr>
          </a:p>
          <a:p>
            <a:pPr marL="228600" lvl="1" indent="-228600">
              <a:spcBef>
                <a:spcPts val="600"/>
              </a:spcBef>
            </a:pPr>
            <a:r>
              <a:rPr lang="en-US" sz="1500">
                <a:latin typeface="+mn-lt"/>
                <a:cs typeface="Open Sans"/>
              </a:rPr>
              <a:t>Successful planning</a:t>
            </a:r>
            <a:endParaRPr lang="en-US" sz="1500">
              <a:latin typeface="+mn-lt"/>
            </a:endParaRPr>
          </a:p>
          <a:p>
            <a:pPr marL="228600" lvl="1" indent="-228600">
              <a:spcBef>
                <a:spcPts val="600"/>
              </a:spcBef>
            </a:pPr>
            <a:r>
              <a:rPr lang="en-US" sz="1500">
                <a:latin typeface="+mn-lt"/>
                <a:cs typeface="Open Sans"/>
              </a:rPr>
              <a:t>Sales utilization</a:t>
            </a:r>
            <a:endParaRPr lang="en-US" sz="1500">
              <a:latin typeface="+mn-lt"/>
            </a:endParaRPr>
          </a:p>
          <a:p>
            <a:pPr marL="228600" lvl="1" indent="-228600">
              <a:spcBef>
                <a:spcPts val="600"/>
              </a:spcBef>
            </a:pPr>
            <a:r>
              <a:rPr lang="en-US" sz="1500">
                <a:latin typeface="+mn-lt"/>
                <a:cs typeface="Open Sans"/>
              </a:rPr>
              <a:t>Account/contact activity</a:t>
            </a:r>
            <a:endParaRPr lang="en-US" sz="1500">
              <a:latin typeface="+mn-lt"/>
            </a:endParaRPr>
          </a:p>
        </p:txBody>
      </p:sp>
      <p:sp>
        <p:nvSpPr>
          <p:cNvPr id="6" name="TextBox 5">
            <a:extLst>
              <a:ext uri="{FF2B5EF4-FFF2-40B4-BE49-F238E27FC236}">
                <a16:creationId xmlns:a16="http://schemas.microsoft.com/office/drawing/2014/main" xmlns="" id="{81C6C99D-FBA9-104A-B32A-C4C6B4A561DC}"/>
              </a:ext>
            </a:extLst>
          </p:cNvPr>
          <p:cNvSpPr txBox="1"/>
          <p:nvPr/>
        </p:nvSpPr>
        <p:spPr>
          <a:xfrm>
            <a:off x="4528371" y="4109560"/>
            <a:ext cx="2575317" cy="1554272"/>
          </a:xfrm>
          <a:prstGeom prst="rect">
            <a:avLst/>
          </a:prstGeom>
          <a:noFill/>
        </p:spPr>
        <p:txBody>
          <a:bodyPr wrap="square" lIns="0" tIns="0" rIns="0" bIns="0" rtlCol="0">
            <a:spAutoFit/>
          </a:bodyPr>
          <a:lstStyle/>
          <a:p>
            <a:pPr>
              <a:spcBef>
                <a:spcPts val="600"/>
              </a:spcBef>
              <a:spcAft>
                <a:spcPts val="1200"/>
              </a:spcAft>
            </a:pPr>
            <a:r>
              <a:rPr lang="en-US" sz="1600" b="1">
                <a:solidFill>
                  <a:schemeClr val="bg1"/>
                </a:solidFill>
                <a:latin typeface="+mn-lt"/>
              </a:rPr>
              <a:t>Initial Outcomes</a:t>
            </a:r>
          </a:p>
          <a:p>
            <a:pPr marL="228600" lvl="1" indent="-228600">
              <a:spcBef>
                <a:spcPts val="600"/>
              </a:spcBef>
            </a:pPr>
            <a:r>
              <a:rPr lang="en-US" sz="1500">
                <a:latin typeface="+mn-lt"/>
                <a:cs typeface="Open Sans"/>
              </a:rPr>
              <a:t>New pipeline</a:t>
            </a:r>
            <a:endParaRPr lang="en-US" sz="1500">
              <a:latin typeface="+mn-lt"/>
            </a:endParaRPr>
          </a:p>
          <a:p>
            <a:pPr marL="228600" lvl="1" indent="-228600">
              <a:spcBef>
                <a:spcPts val="600"/>
              </a:spcBef>
            </a:pPr>
            <a:r>
              <a:rPr lang="en-US" sz="1500">
                <a:latin typeface="+mn-lt"/>
                <a:cs typeface="Open Sans"/>
              </a:rPr>
              <a:t>Existing opportunity progression or acceleration</a:t>
            </a:r>
          </a:p>
          <a:p>
            <a:pPr marL="228600" lvl="1" indent="-228600">
              <a:spcBef>
                <a:spcPts val="600"/>
              </a:spcBef>
            </a:pPr>
            <a:r>
              <a:rPr lang="en-US" sz="1500">
                <a:latin typeface="+mn-lt"/>
                <a:cs typeface="Open Sans"/>
              </a:rPr>
              <a:t>Relationship development</a:t>
            </a:r>
          </a:p>
        </p:txBody>
      </p:sp>
      <p:sp>
        <p:nvSpPr>
          <p:cNvPr id="9" name="TextBox 8">
            <a:extLst>
              <a:ext uri="{FF2B5EF4-FFF2-40B4-BE49-F238E27FC236}">
                <a16:creationId xmlns:a16="http://schemas.microsoft.com/office/drawing/2014/main" xmlns="" id="{3FD410FC-5C78-014F-8302-08B4D0D04DA1}"/>
              </a:ext>
            </a:extLst>
          </p:cNvPr>
          <p:cNvSpPr txBox="1"/>
          <p:nvPr/>
        </p:nvSpPr>
        <p:spPr>
          <a:xfrm>
            <a:off x="7951479" y="4109560"/>
            <a:ext cx="3315482" cy="1631216"/>
          </a:xfrm>
          <a:prstGeom prst="rect">
            <a:avLst/>
          </a:prstGeom>
          <a:noFill/>
        </p:spPr>
        <p:txBody>
          <a:bodyPr wrap="square" lIns="0" tIns="0" rIns="0" bIns="0" rtlCol="0">
            <a:spAutoFit/>
          </a:bodyPr>
          <a:lstStyle/>
          <a:p>
            <a:pPr>
              <a:spcBef>
                <a:spcPts val="600"/>
              </a:spcBef>
              <a:spcAft>
                <a:spcPts val="1200"/>
              </a:spcAft>
            </a:pPr>
            <a:r>
              <a:rPr lang="en-US" sz="1600" b="1">
                <a:solidFill>
                  <a:schemeClr val="bg1"/>
                </a:solidFill>
                <a:latin typeface="+mn-lt"/>
              </a:rPr>
              <a:t>Long Term Value</a:t>
            </a:r>
          </a:p>
          <a:p>
            <a:pPr marL="228600" indent="-228600">
              <a:spcBef>
                <a:spcPts val="600"/>
              </a:spcBef>
              <a:buClr>
                <a:schemeClr val="accent1"/>
              </a:buClr>
              <a:buFont typeface="Arial" panose="020B0604020202020204" pitchFamily="34" charset="0"/>
              <a:buChar char="•"/>
            </a:pPr>
            <a:r>
              <a:rPr lang="en-US" sz="1500">
                <a:latin typeface="+mn-lt"/>
              </a:rPr>
              <a:t>ARR</a:t>
            </a:r>
          </a:p>
          <a:p>
            <a:pPr marL="228600" indent="-228600">
              <a:spcBef>
                <a:spcPts val="600"/>
              </a:spcBef>
              <a:buClr>
                <a:schemeClr val="accent1"/>
              </a:buClr>
              <a:buFont typeface="Arial" panose="020B0604020202020204" pitchFamily="34" charset="0"/>
              <a:buChar char="•"/>
            </a:pPr>
            <a:r>
              <a:rPr lang="en-US" sz="1500">
                <a:latin typeface="+mn-lt"/>
              </a:rPr>
              <a:t>Deal size</a:t>
            </a:r>
          </a:p>
          <a:p>
            <a:pPr marL="228600" indent="-228600">
              <a:spcBef>
                <a:spcPts val="600"/>
              </a:spcBef>
              <a:buClr>
                <a:schemeClr val="accent1"/>
              </a:buClr>
              <a:buFont typeface="Arial" panose="020B0604020202020204" pitchFamily="34" charset="0"/>
              <a:buChar char="•"/>
            </a:pPr>
            <a:r>
              <a:rPr lang="en-US" sz="1500">
                <a:latin typeface="+mn-lt"/>
              </a:rPr>
              <a:t>Win rates</a:t>
            </a:r>
          </a:p>
          <a:p>
            <a:pPr marL="228600" indent="-228600">
              <a:spcBef>
                <a:spcPts val="600"/>
              </a:spcBef>
              <a:buClr>
                <a:schemeClr val="accent1"/>
              </a:buClr>
              <a:buFont typeface="Arial" panose="020B0604020202020204" pitchFamily="34" charset="0"/>
              <a:buChar char="•"/>
            </a:pPr>
            <a:r>
              <a:rPr lang="en-US" sz="1500">
                <a:latin typeface="+mn-lt"/>
              </a:rPr>
              <a:t>Improved time to close</a:t>
            </a:r>
          </a:p>
        </p:txBody>
      </p:sp>
      <p:sp>
        <p:nvSpPr>
          <p:cNvPr id="2" name="TextBox 1">
            <a:extLst>
              <a:ext uri="{FF2B5EF4-FFF2-40B4-BE49-F238E27FC236}">
                <a16:creationId xmlns:a16="http://schemas.microsoft.com/office/drawing/2014/main" xmlns="" id="{145BD8A1-63DC-47F6-A10E-F8456086869C}"/>
              </a:ext>
            </a:extLst>
          </p:cNvPr>
          <p:cNvSpPr txBox="1"/>
          <p:nvPr/>
        </p:nvSpPr>
        <p:spPr>
          <a:xfrm>
            <a:off x="1386104" y="3857290"/>
            <a:ext cx="139235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90 days</a:t>
            </a:r>
          </a:p>
        </p:txBody>
      </p:sp>
      <p:sp>
        <p:nvSpPr>
          <p:cNvPr id="11" name="TextBox 10">
            <a:extLst>
              <a:ext uri="{FF2B5EF4-FFF2-40B4-BE49-F238E27FC236}">
                <a16:creationId xmlns:a16="http://schemas.microsoft.com/office/drawing/2014/main" xmlns="" id="{4F0B4C21-5019-4791-B292-A920485B440E}"/>
              </a:ext>
            </a:extLst>
          </p:cNvPr>
          <p:cNvSpPr txBox="1"/>
          <p:nvPr/>
        </p:nvSpPr>
        <p:spPr>
          <a:xfrm>
            <a:off x="7951479" y="3826510"/>
            <a:ext cx="2494441"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9+ months  </a:t>
            </a:r>
          </a:p>
        </p:txBody>
      </p:sp>
      <p:sp>
        <p:nvSpPr>
          <p:cNvPr id="12" name="TextBox 11">
            <a:extLst>
              <a:ext uri="{FF2B5EF4-FFF2-40B4-BE49-F238E27FC236}">
                <a16:creationId xmlns:a16="http://schemas.microsoft.com/office/drawing/2014/main" xmlns="" id="{FA6074DF-8050-4351-81D0-187E25B0D39D}"/>
              </a:ext>
            </a:extLst>
          </p:cNvPr>
          <p:cNvSpPr txBox="1"/>
          <p:nvPr/>
        </p:nvSpPr>
        <p:spPr>
          <a:xfrm>
            <a:off x="4528371" y="3826510"/>
            <a:ext cx="1392355"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3-9 months</a:t>
            </a:r>
          </a:p>
        </p:txBody>
      </p:sp>
    </p:spTree>
    <p:extLst>
      <p:ext uri="{BB962C8B-B14F-4D97-AF65-F5344CB8AC3E}">
        <p14:creationId xmlns:p14="http://schemas.microsoft.com/office/powerpoint/2010/main" val="3422701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5CA25327-0561-4477-A894-73BCD91A6A5F}"/>
              </a:ext>
            </a:extLst>
          </p:cNvPr>
          <p:cNvSpPr>
            <a:spLocks noGrp="1"/>
          </p:cNvSpPr>
          <p:nvPr>
            <p:ph type="title"/>
          </p:nvPr>
        </p:nvSpPr>
        <p:spPr/>
        <p:txBody>
          <a:bodyPr/>
          <a:lstStyle/>
          <a:p>
            <a:r>
              <a:rPr lang="en-US"/>
              <a:t>STEP 6 | </a:t>
            </a:r>
            <a:r>
              <a:rPr lang="en-US">
                <a:solidFill>
                  <a:schemeClr val="accent1"/>
                </a:solidFill>
              </a:rPr>
              <a:t>ABM</a:t>
            </a:r>
            <a:r>
              <a:rPr lang="en-US"/>
              <a:t> </a:t>
            </a:r>
            <a:r>
              <a:rPr lang="en-US">
                <a:solidFill>
                  <a:schemeClr val="accent1"/>
                </a:solidFill>
              </a:rPr>
              <a:t>Measurement for TAP</a:t>
            </a:r>
            <a:endParaRPr lang="en-US"/>
          </a:p>
        </p:txBody>
      </p:sp>
      <p:graphicFrame>
        <p:nvGraphicFramePr>
          <p:cNvPr id="9" name="Table 8">
            <a:extLst>
              <a:ext uri="{FF2B5EF4-FFF2-40B4-BE49-F238E27FC236}">
                <a16:creationId xmlns:a16="http://schemas.microsoft.com/office/drawing/2014/main" xmlns="" id="{E3F1EACB-F4AA-4573-96A4-562E99C046D6}"/>
              </a:ext>
            </a:extLst>
          </p:cNvPr>
          <p:cNvGraphicFramePr>
            <a:graphicFrameLocks noGrp="1"/>
          </p:cNvGraphicFramePr>
          <p:nvPr>
            <p:extLst>
              <p:ext uri="{D42A27DB-BD31-4B8C-83A1-F6EECF244321}">
                <p14:modId xmlns:p14="http://schemas.microsoft.com/office/powerpoint/2010/main" val="1324327737"/>
              </p:ext>
            </p:extLst>
          </p:nvPr>
        </p:nvGraphicFramePr>
        <p:xfrm>
          <a:off x="754726" y="1212828"/>
          <a:ext cx="10781598" cy="4768136"/>
        </p:xfrm>
        <a:graphic>
          <a:graphicData uri="http://schemas.openxmlformats.org/drawingml/2006/table">
            <a:tbl>
              <a:tblPr firstRow="1" bandRow="1">
                <a:tableStyleId>{BC89EF96-8CEA-46FF-86C4-4CE0E7609802}</a:tableStyleId>
              </a:tblPr>
              <a:tblGrid>
                <a:gridCol w="2105432">
                  <a:extLst>
                    <a:ext uri="{9D8B030D-6E8A-4147-A177-3AD203B41FA5}">
                      <a16:colId xmlns:a16="http://schemas.microsoft.com/office/drawing/2014/main" xmlns="" val="1261751209"/>
                    </a:ext>
                  </a:extLst>
                </a:gridCol>
                <a:gridCol w="4061637">
                  <a:extLst>
                    <a:ext uri="{9D8B030D-6E8A-4147-A177-3AD203B41FA5}">
                      <a16:colId xmlns:a16="http://schemas.microsoft.com/office/drawing/2014/main" xmlns="" val="1755029252"/>
                    </a:ext>
                  </a:extLst>
                </a:gridCol>
                <a:gridCol w="4614529">
                  <a:extLst>
                    <a:ext uri="{9D8B030D-6E8A-4147-A177-3AD203B41FA5}">
                      <a16:colId xmlns:a16="http://schemas.microsoft.com/office/drawing/2014/main" xmlns="" val="1145176623"/>
                    </a:ext>
                  </a:extLst>
                </a:gridCol>
              </a:tblGrid>
              <a:tr h="595424">
                <a:tc>
                  <a:txBody>
                    <a:bodyPr/>
                    <a:lstStyle/>
                    <a:p>
                      <a:endParaRPr lang="en-US"/>
                    </a:p>
                  </a:txBody>
                  <a:tcPr anchor="ct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a:solidFill>
                            <a:schemeClr val="tx1"/>
                          </a:solidFill>
                        </a:rPr>
                        <a:t>Data we share with teams </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1"/>
                    </a:solidFill>
                  </a:tcPr>
                </a:tc>
                <a:tc>
                  <a:txBody>
                    <a:bodyPr/>
                    <a:lstStyle/>
                    <a:p>
                      <a:r>
                        <a:rPr lang="en-US" sz="2000"/>
                        <a:t>Where we measure</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accent3"/>
                    </a:solidFill>
                  </a:tcPr>
                </a:tc>
                <a:extLst>
                  <a:ext uri="{0D108BD9-81ED-4DB2-BD59-A6C34878D82A}">
                    <a16:rowId xmlns:a16="http://schemas.microsoft.com/office/drawing/2014/main" xmlns="" val="321973877"/>
                  </a:ext>
                </a:extLst>
              </a:tr>
              <a:tr h="1206246">
                <a:tc>
                  <a:txBody>
                    <a:bodyPr/>
                    <a:lstStyle/>
                    <a:p>
                      <a:r>
                        <a:rPr lang="en-US" sz="2000"/>
                        <a:t>Reputation</a:t>
                      </a:r>
                    </a:p>
                  </a:txBody>
                  <a:tcP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tx1">
                        <a:alpha val="20000"/>
                      </a:schemeClr>
                    </a:solidFill>
                  </a:tcPr>
                </a:tc>
                <a:tc>
                  <a:txBody>
                    <a:bodyPr/>
                    <a:lstStyle/>
                    <a:p>
                      <a:pPr marL="0" indent="0">
                        <a:lnSpc>
                          <a:spcPct val="90000"/>
                        </a:lnSpc>
                        <a:spcBef>
                          <a:spcPts val="600"/>
                        </a:spcBef>
                        <a:buFontTx/>
                        <a:buNone/>
                      </a:pPr>
                      <a:r>
                        <a:rPr lang="en-US" sz="1500" b="1">
                          <a:solidFill>
                            <a:schemeClr val="accent1"/>
                          </a:solidFill>
                        </a:rPr>
                        <a:t>Account level metrics:</a:t>
                      </a:r>
                    </a:p>
                    <a:p>
                      <a:pPr marL="228600" lvl="1" indent="-182880">
                        <a:lnSpc>
                          <a:spcPct val="90000"/>
                        </a:lnSpc>
                        <a:spcBef>
                          <a:spcPts val="600"/>
                        </a:spcBef>
                        <a:buClrTx/>
                        <a:buFont typeface="Arial" panose="020B0604020202020204" pitchFamily="34" charset="0"/>
                        <a:buChar char="•"/>
                      </a:pPr>
                      <a:r>
                        <a:rPr lang="en-US" sz="1500"/>
                        <a:t>Website activity </a:t>
                      </a:r>
                    </a:p>
                    <a:p>
                      <a:pPr marL="228600" lvl="1" indent="-182880">
                        <a:lnSpc>
                          <a:spcPct val="90000"/>
                        </a:lnSpc>
                        <a:spcBef>
                          <a:spcPts val="600"/>
                        </a:spcBef>
                        <a:buClrTx/>
                        <a:buFont typeface="Arial" panose="020B0604020202020204" pitchFamily="34" charset="0"/>
                        <a:buChar char="•"/>
                      </a:pPr>
                      <a:r>
                        <a:rPr lang="en-US" sz="1500"/>
                        <a:t>3</a:t>
                      </a:r>
                      <a:r>
                        <a:rPr lang="en-US" sz="1500" baseline="30000"/>
                        <a:t>rd</a:t>
                      </a:r>
                      <a:r>
                        <a:rPr lang="en-US" sz="1500"/>
                        <a:t> party intent data</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a:t>Digital research on competitors</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tx1">
                        <a:alpha val="20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2000"/>
                        <a:t>Adobe Analytics </a:t>
                      </a:r>
                    </a:p>
                    <a:p>
                      <a:pPr marL="0" marR="0" lvl="0" indent="0" algn="l" defTabSz="1088558" rtl="0" eaLnBrk="1" fontAlgn="auto" latinLnBrk="0" hangingPunct="1">
                        <a:lnSpc>
                          <a:spcPct val="100000"/>
                        </a:lnSpc>
                        <a:spcBef>
                          <a:spcPts val="0"/>
                        </a:spcBef>
                        <a:spcAft>
                          <a:spcPts val="0"/>
                        </a:spcAft>
                        <a:buClrTx/>
                        <a:buSzTx/>
                        <a:buFontTx/>
                        <a:buNone/>
                        <a:tabLst/>
                        <a:defRPr/>
                      </a:pPr>
                      <a:r>
                        <a:rPr lang="en-US" sz="2000"/>
                        <a:t>Demandbase</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solidFill>
                      <a:schemeClr val="tx1">
                        <a:alpha val="20000"/>
                      </a:schemeClr>
                    </a:solidFill>
                  </a:tcPr>
                </a:tc>
                <a:extLst>
                  <a:ext uri="{0D108BD9-81ED-4DB2-BD59-A6C34878D82A}">
                    <a16:rowId xmlns:a16="http://schemas.microsoft.com/office/drawing/2014/main" xmlns="" val="23701818"/>
                  </a:ext>
                </a:extLst>
              </a:tr>
              <a:tr h="1206246">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2000"/>
                        <a:t>Relationship</a:t>
                      </a:r>
                    </a:p>
                    <a:p>
                      <a:endParaRPr lang="en-US" sz="2000"/>
                    </a:p>
                  </a:txBody>
                  <a:tcP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marL="0" indent="0">
                        <a:lnSpc>
                          <a:spcPct val="90000"/>
                        </a:lnSpc>
                        <a:spcBef>
                          <a:spcPts val="600"/>
                        </a:spcBef>
                        <a:buFontTx/>
                        <a:buNone/>
                      </a:pPr>
                      <a:r>
                        <a:rPr lang="en-US" sz="1500" b="1">
                          <a:solidFill>
                            <a:schemeClr val="accent1"/>
                          </a:solidFill>
                        </a:rPr>
                        <a:t>Program level metrics:</a:t>
                      </a:r>
                    </a:p>
                    <a:p>
                      <a:pPr marL="228600" lvl="1" indent="-182880">
                        <a:lnSpc>
                          <a:spcPct val="90000"/>
                        </a:lnSpc>
                        <a:spcBef>
                          <a:spcPts val="600"/>
                        </a:spcBef>
                        <a:buClrTx/>
                        <a:buFont typeface="Arial" panose="020B0604020202020204" pitchFamily="34" charset="0"/>
                        <a:buChar char="•"/>
                      </a:pPr>
                      <a:r>
                        <a:rPr lang="en-US" sz="1500"/>
                        <a:t>Demand creation: Demandbase intent monitoring</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a:t>Digital engagement: Demandbase intent advertising + LinkedIn Paid Social</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a:t>Executive level contact outreach &amp; engagement</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r>
                        <a:rPr lang="en-US" sz="2000"/>
                        <a:t>Demandbase</a:t>
                      </a:r>
                    </a:p>
                    <a:p>
                      <a:r>
                        <a:rPr lang="en-US" sz="2000"/>
                        <a:t>LinkedIn</a:t>
                      </a:r>
                    </a:p>
                    <a:p>
                      <a:pPr marL="0" marR="0" lvl="0" indent="0" algn="l" defTabSz="1088558" rtl="0" eaLnBrk="1" fontAlgn="auto" latinLnBrk="0" hangingPunct="1">
                        <a:lnSpc>
                          <a:spcPct val="100000"/>
                        </a:lnSpc>
                        <a:spcBef>
                          <a:spcPts val="0"/>
                        </a:spcBef>
                        <a:spcAft>
                          <a:spcPts val="0"/>
                        </a:spcAft>
                        <a:buClrTx/>
                        <a:buSzTx/>
                        <a:buFontTx/>
                        <a:buNone/>
                        <a:tabLst/>
                        <a:defRPr/>
                      </a:pPr>
                      <a:r>
                        <a:rPr lang="en-US" sz="2000"/>
                        <a:t>Salesforce</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xmlns="" val="2984951109"/>
                  </a:ext>
                </a:extLst>
              </a:tr>
              <a:tr h="1206246">
                <a:tc>
                  <a:txBody>
                    <a:bodyPr/>
                    <a:lstStyle/>
                    <a:p>
                      <a:r>
                        <a:rPr lang="en-US" sz="2000"/>
                        <a:t>Revenue</a:t>
                      </a:r>
                    </a:p>
                  </a:txBody>
                  <a:tcPr>
                    <a:lnL w="12700" cap="flat" cmpd="sng" algn="ctr">
                      <a:no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tc>
                  <a:txBody>
                    <a:bodyPr/>
                    <a:lstStyle/>
                    <a:p>
                      <a:pPr marL="0" indent="0">
                        <a:lnSpc>
                          <a:spcPct val="90000"/>
                        </a:lnSpc>
                        <a:spcBef>
                          <a:spcPts val="600"/>
                        </a:spcBef>
                        <a:buFontTx/>
                        <a:buNone/>
                      </a:pPr>
                      <a:r>
                        <a:rPr lang="en-US" sz="1500" b="1">
                          <a:solidFill>
                            <a:schemeClr val="accent1"/>
                          </a:solidFill>
                        </a:rPr>
                        <a:t>Business level impacts:</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a:t>Presales Working Opportunities</a:t>
                      </a:r>
                    </a:p>
                    <a:p>
                      <a:pPr marL="228600" marR="0" lvl="1" indent="-182880" algn="l" defTabSz="1088558" rtl="0" eaLnBrk="1" fontAlgn="auto" latinLnBrk="0" hangingPunct="1">
                        <a:lnSpc>
                          <a:spcPct val="90000"/>
                        </a:lnSpc>
                        <a:spcBef>
                          <a:spcPts val="600"/>
                        </a:spcBef>
                        <a:spcAft>
                          <a:spcPts val="0"/>
                        </a:spcAft>
                        <a:buClrTx/>
                        <a:buSzTx/>
                        <a:buFont typeface="Arial" panose="020B0604020202020204" pitchFamily="34" charset="0"/>
                        <a:buChar char="•"/>
                        <a:tabLst/>
                        <a:defRPr/>
                      </a:pPr>
                      <a:r>
                        <a:rPr lang="en-US" sz="1500"/>
                        <a:t>Average deal size &amp; sales cycle</a:t>
                      </a:r>
                    </a:p>
                    <a:p>
                      <a:pPr marL="228600" lvl="1" indent="-182880">
                        <a:lnSpc>
                          <a:spcPct val="90000"/>
                        </a:lnSpc>
                        <a:spcBef>
                          <a:spcPts val="600"/>
                        </a:spcBef>
                        <a:buClrTx/>
                        <a:buFont typeface="Arial" panose="020B0604020202020204" pitchFamily="34" charset="0"/>
                        <a:buChar char="•"/>
                      </a:pPr>
                      <a:r>
                        <a:rPr lang="en-US" sz="1500"/>
                        <a:t>Pipeline impact &amp; acceleration</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2000"/>
                        <a:t>Tableau dashboards</a:t>
                      </a:r>
                    </a:p>
                    <a:p>
                      <a:pPr marL="0" marR="0" lvl="0" indent="0" algn="l">
                        <a:lnSpc>
                          <a:spcPct val="100000"/>
                        </a:lnSpc>
                        <a:spcBef>
                          <a:spcPts val="0"/>
                        </a:spcBef>
                        <a:spcAft>
                          <a:spcPts val="0"/>
                        </a:spcAft>
                        <a:buFontTx/>
                        <a:buNone/>
                      </a:pPr>
                      <a:r>
                        <a:rPr lang="en-US" sz="2000"/>
                        <a:t>Salesforce</a:t>
                      </a:r>
                    </a:p>
                    <a:p>
                      <a:endParaRPr lang="en-US" sz="2000"/>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noFill/>
                      <a:prstDash val="solid"/>
                      <a:round/>
                      <a:headEnd type="none" w="med" len="med"/>
                      <a:tailEnd type="none" w="med" len="med"/>
                    </a:lnB>
                    <a:solidFill>
                      <a:schemeClr val="tx1">
                        <a:alpha val="20000"/>
                      </a:schemeClr>
                    </a:solidFill>
                  </a:tcPr>
                </a:tc>
                <a:extLst>
                  <a:ext uri="{0D108BD9-81ED-4DB2-BD59-A6C34878D82A}">
                    <a16:rowId xmlns:a16="http://schemas.microsoft.com/office/drawing/2014/main" xmlns="" val="1581254032"/>
                  </a:ext>
                </a:extLst>
              </a:tr>
            </a:tbl>
          </a:graphicData>
        </a:graphic>
      </p:graphicFrame>
    </p:spTree>
    <p:extLst>
      <p:ext uri="{BB962C8B-B14F-4D97-AF65-F5344CB8AC3E}">
        <p14:creationId xmlns:p14="http://schemas.microsoft.com/office/powerpoint/2010/main" val="2093640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xmlns="" id="{A480CBD6-414B-7F49-B2E1-8CBB4AB2DC62}"/>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985775" y="1277225"/>
            <a:ext cx="914944" cy="914944"/>
          </a:xfrm>
          <a:prstGeom prst="rect">
            <a:avLst/>
          </a:prstGeom>
        </p:spPr>
      </p:pic>
      <p:sp>
        <p:nvSpPr>
          <p:cNvPr id="2" name="TextBox 1">
            <a:extLst>
              <a:ext uri="{FF2B5EF4-FFF2-40B4-BE49-F238E27FC236}">
                <a16:creationId xmlns:a16="http://schemas.microsoft.com/office/drawing/2014/main" xmlns="" id="{020BF829-A039-2F42-9034-0E987D369ECE}"/>
              </a:ext>
            </a:extLst>
          </p:cNvPr>
          <p:cNvSpPr txBox="1"/>
          <p:nvPr/>
        </p:nvSpPr>
        <p:spPr>
          <a:xfrm>
            <a:off x="1532308" y="1423412"/>
            <a:ext cx="4195863" cy="477054"/>
          </a:xfrm>
          <a:prstGeom prst="rect">
            <a:avLst/>
          </a:prstGeom>
          <a:noFill/>
        </p:spPr>
        <p:txBody>
          <a:bodyPr wrap="square" rtlCol="0">
            <a:spAutoFit/>
          </a:bodyPr>
          <a:lstStyle/>
          <a:p>
            <a:pPr algn="ctr"/>
            <a:r>
              <a:rPr lang="en-US" sz="2500" b="1"/>
              <a:t>ABM Measurement</a:t>
            </a:r>
          </a:p>
        </p:txBody>
      </p:sp>
      <p:pic>
        <p:nvPicPr>
          <p:cNvPr id="10" name="Picture 9">
            <a:extLst>
              <a:ext uri="{FF2B5EF4-FFF2-40B4-BE49-F238E27FC236}">
                <a16:creationId xmlns:a16="http://schemas.microsoft.com/office/drawing/2014/main" xmlns="" id="{854ED87E-CB08-4E84-A91B-A912075D952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353" r="13915"/>
          <a:stretch/>
        </p:blipFill>
        <p:spPr>
          <a:xfrm>
            <a:off x="5433237" y="10274"/>
            <a:ext cx="6761938" cy="6858000"/>
          </a:xfrm>
          <a:prstGeom prst="rect">
            <a:avLst/>
          </a:prstGeom>
        </p:spPr>
      </p:pic>
      <p:sp>
        <p:nvSpPr>
          <p:cNvPr id="11" name="Rectangle 10">
            <a:extLst>
              <a:ext uri="{FF2B5EF4-FFF2-40B4-BE49-F238E27FC236}">
                <a16:creationId xmlns:a16="http://schemas.microsoft.com/office/drawing/2014/main" xmlns="" id="{AD8626B9-A304-4A95-A05F-52C6FB980479}"/>
              </a:ext>
            </a:extLst>
          </p:cNvPr>
          <p:cNvSpPr/>
          <p:nvPr/>
        </p:nvSpPr>
        <p:spPr bwMode="gray">
          <a:xfrm>
            <a:off x="5257350" y="10274"/>
            <a:ext cx="9066294" cy="6858000"/>
          </a:xfrm>
          <a:prstGeom prst="rect">
            <a:avLst/>
          </a:prstGeom>
          <a:gradFill>
            <a:gsLst>
              <a:gs pos="4000">
                <a:schemeClr val="bg1"/>
              </a:gs>
              <a:gs pos="100000">
                <a:schemeClr val="bg1">
                  <a:alpha val="0"/>
                </a:schemeClr>
              </a:gs>
            </a:gsLst>
            <a:lin ang="0" scaled="0"/>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5" name="Content Placeholder 3">
            <a:extLst>
              <a:ext uri="{FF2B5EF4-FFF2-40B4-BE49-F238E27FC236}">
                <a16:creationId xmlns:a16="http://schemas.microsoft.com/office/drawing/2014/main" xmlns="" id="{59ABF4DB-A8A4-4935-BEF9-BA03AD6835B3}"/>
              </a:ext>
            </a:extLst>
          </p:cNvPr>
          <p:cNvSpPr txBox="1">
            <a:spLocks/>
          </p:cNvSpPr>
          <p:nvPr/>
        </p:nvSpPr>
        <p:spPr bwMode="black">
          <a:xfrm>
            <a:off x="614806" y="2573711"/>
            <a:ext cx="7871648" cy="3621606"/>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42900" indent="-342900">
              <a:buFont typeface="Arial" panose="020B0604020202020204" pitchFamily="34" charset="0"/>
              <a:buChar char="•"/>
            </a:pPr>
            <a:r>
              <a:rPr lang="en-US" sz="2200"/>
              <a:t>ABM requires organizations to take a fresh look at measurement and </a:t>
            </a:r>
            <a:r>
              <a:rPr lang="en-US" sz="2200" b="1">
                <a:solidFill>
                  <a:schemeClr val="accent1"/>
                </a:solidFill>
              </a:rPr>
              <a:t>identify the metrics that matter</a:t>
            </a:r>
            <a:r>
              <a:rPr lang="en-US" sz="2200"/>
              <a:t>.</a:t>
            </a:r>
          </a:p>
          <a:p>
            <a:pPr marL="342900" indent="-342900">
              <a:buFont typeface="Arial" panose="020B0604020202020204" pitchFamily="34" charset="0"/>
              <a:buChar char="•"/>
            </a:pPr>
            <a:r>
              <a:rPr lang="en-US" sz="2200" b="1">
                <a:solidFill>
                  <a:schemeClr val="accent1"/>
                </a:solidFill>
              </a:rPr>
              <a:t>The new metrics of ABM </a:t>
            </a:r>
            <a:r>
              <a:rPr lang="en-US" sz="2200"/>
              <a:t>include engagement, deal velocity, average deal size and other readiness metrics.</a:t>
            </a:r>
          </a:p>
          <a:p>
            <a:pPr marL="342900" indent="-342900">
              <a:buFont typeface="Arial" panose="020B0604020202020204" pitchFamily="34" charset="0"/>
              <a:buChar char="•"/>
            </a:pPr>
            <a:r>
              <a:rPr lang="en-US" sz="2200"/>
              <a:t>Developing </a:t>
            </a:r>
            <a:r>
              <a:rPr lang="en-US" sz="2200" b="1">
                <a:solidFill>
                  <a:schemeClr val="accent1"/>
                </a:solidFill>
              </a:rPr>
              <a:t>ABM dashboards </a:t>
            </a:r>
            <a:r>
              <a:rPr lang="en-US" sz="2200"/>
              <a:t>to effectively articulate ABM impact to various internal audiences is essential to long term ABM success.</a:t>
            </a:r>
          </a:p>
        </p:txBody>
      </p:sp>
      <p:pic>
        <p:nvPicPr>
          <p:cNvPr id="16" name="Picture 15">
            <a:extLst>
              <a:ext uri="{FF2B5EF4-FFF2-40B4-BE49-F238E27FC236}">
                <a16:creationId xmlns:a16="http://schemas.microsoft.com/office/drawing/2014/main" xmlns="" id="{460B735A-D29A-4662-9D55-464C20ACAD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65872" y="405305"/>
            <a:ext cx="2076012" cy="566722"/>
          </a:xfrm>
          <a:prstGeom prst="rect">
            <a:avLst/>
          </a:prstGeom>
        </p:spPr>
      </p:pic>
      <p:sp>
        <p:nvSpPr>
          <p:cNvPr id="3" name="Title 2">
            <a:extLst>
              <a:ext uri="{FF2B5EF4-FFF2-40B4-BE49-F238E27FC236}">
                <a16:creationId xmlns:a16="http://schemas.microsoft.com/office/drawing/2014/main" xmlns="" id="{E647B144-F152-714B-B726-4AD62C33CC78}"/>
              </a:ext>
            </a:extLst>
          </p:cNvPr>
          <p:cNvSpPr>
            <a:spLocks noGrp="1"/>
          </p:cNvSpPr>
          <p:nvPr>
            <p:ph type="title"/>
          </p:nvPr>
        </p:nvSpPr>
        <p:spPr/>
        <p:txBody>
          <a:bodyPr/>
          <a:lstStyle/>
          <a:p>
            <a:r>
              <a:rPr lang="en-US"/>
              <a:t>Brief Review of Pre-Work | </a:t>
            </a:r>
            <a:r>
              <a:rPr lang="en-US">
                <a:solidFill>
                  <a:schemeClr val="accent1"/>
                </a:solidFill>
              </a:rPr>
              <a:t>ABM Measurement</a:t>
            </a:r>
          </a:p>
        </p:txBody>
      </p:sp>
    </p:spTree>
    <p:extLst>
      <p:ext uri="{BB962C8B-B14F-4D97-AF65-F5344CB8AC3E}">
        <p14:creationId xmlns:p14="http://schemas.microsoft.com/office/powerpoint/2010/main" val="1443113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1773CD-E53C-4DD9-91B9-B676E86DAD87}"/>
              </a:ext>
            </a:extLst>
          </p:cNvPr>
          <p:cNvSpPr>
            <a:spLocks noGrp="1"/>
          </p:cNvSpPr>
          <p:nvPr>
            <p:ph type="title"/>
          </p:nvPr>
        </p:nvSpPr>
        <p:spPr/>
        <p:txBody>
          <a:bodyPr/>
          <a:lstStyle/>
          <a:p>
            <a:r>
              <a:rPr lang="en-US"/>
              <a:t>STEP 6 | </a:t>
            </a:r>
            <a:r>
              <a:rPr lang="en-US">
                <a:solidFill>
                  <a:schemeClr val="accent1"/>
                </a:solidFill>
              </a:rPr>
              <a:t>ABM</a:t>
            </a:r>
            <a:r>
              <a:rPr lang="en-US"/>
              <a:t> </a:t>
            </a:r>
            <a:r>
              <a:rPr lang="en-US">
                <a:solidFill>
                  <a:schemeClr val="accent1"/>
                </a:solidFill>
              </a:rPr>
              <a:t>Measurement for TAP</a:t>
            </a:r>
            <a:endParaRPr lang="en-US"/>
          </a:p>
        </p:txBody>
      </p:sp>
      <p:pic>
        <p:nvPicPr>
          <p:cNvPr id="3" name="Picture 2">
            <a:extLst>
              <a:ext uri="{FF2B5EF4-FFF2-40B4-BE49-F238E27FC236}">
                <a16:creationId xmlns:a16="http://schemas.microsoft.com/office/drawing/2014/main" xmlns="" id="{FFF4F5D9-EBF7-46A9-B34B-8BD5C0E1831B}"/>
              </a:ext>
            </a:extLst>
          </p:cNvPr>
          <p:cNvPicPr>
            <a:picLocks noChangeAspect="1"/>
          </p:cNvPicPr>
          <p:nvPr/>
        </p:nvPicPr>
        <p:blipFill>
          <a:blip r:embed="rId2"/>
          <a:stretch>
            <a:fillRect/>
          </a:stretch>
        </p:blipFill>
        <p:spPr>
          <a:xfrm>
            <a:off x="5576200" y="1300758"/>
            <a:ext cx="5928447" cy="3833781"/>
          </a:xfrm>
          <a:prstGeom prst="rect">
            <a:avLst/>
          </a:prstGeom>
        </p:spPr>
      </p:pic>
      <p:sp>
        <p:nvSpPr>
          <p:cNvPr id="4" name="Text Placeholder 1">
            <a:extLst>
              <a:ext uri="{FF2B5EF4-FFF2-40B4-BE49-F238E27FC236}">
                <a16:creationId xmlns:a16="http://schemas.microsoft.com/office/drawing/2014/main" xmlns="" id="{87CE8CDA-6DB4-4AF2-990D-D7C69BE5D5D9}"/>
              </a:ext>
            </a:extLst>
          </p:cNvPr>
          <p:cNvSpPr txBox="1">
            <a:spLocks/>
          </p:cNvSpPr>
          <p:nvPr/>
        </p:nvSpPr>
        <p:spPr>
          <a:xfrm>
            <a:off x="1060003" y="1300758"/>
            <a:ext cx="3469582" cy="3359906"/>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400" b="1">
                <a:solidFill>
                  <a:schemeClr val="accent3"/>
                </a:solidFill>
              </a:rPr>
              <a:t>Tableau Dashboard</a:t>
            </a:r>
            <a:endParaRPr lang="en-US" sz="1400"/>
          </a:p>
          <a:p>
            <a:r>
              <a:rPr lang="en-US" sz="1400"/>
              <a:t>TAP Opportunity and Revenue Measurement is in Tableau. By using this report you will be able to:</a:t>
            </a:r>
          </a:p>
          <a:p>
            <a:pPr marL="285750" indent="-285750">
              <a:buFont typeface="Arial" panose="020B0604020202020204" pitchFamily="34" charset="0"/>
              <a:buChar char="•"/>
            </a:pPr>
            <a:r>
              <a:rPr lang="en-US" sz="1400"/>
              <a:t>See performance of opportunities at various stages of the program</a:t>
            </a:r>
          </a:p>
          <a:p>
            <a:pPr marL="285750" indent="-285750">
              <a:buFont typeface="Arial" panose="020B0604020202020204" pitchFamily="34" charset="0"/>
              <a:buChar char="•"/>
            </a:pPr>
            <a:r>
              <a:rPr lang="en-US" sz="1400"/>
              <a:t>Get a single view of TAP accounts and related pipeline being worked, all in one place</a:t>
            </a:r>
          </a:p>
          <a:p>
            <a:pPr marL="285750" indent="-285750">
              <a:buFont typeface="Arial" panose="020B0604020202020204" pitchFamily="34" charset="0"/>
              <a:buChar char="•"/>
            </a:pPr>
            <a:r>
              <a:rPr lang="en-US" sz="1400"/>
              <a:t>See opportunities created and monitor how they are progressing</a:t>
            </a:r>
          </a:p>
          <a:p>
            <a:r>
              <a:rPr lang="en-US" sz="1400" b="1">
                <a:solidFill>
                  <a:schemeClr val="accent3"/>
                </a:solidFill>
              </a:rPr>
              <a:t>Best Practice</a:t>
            </a:r>
          </a:p>
          <a:p>
            <a:r>
              <a:rPr lang="en-US" sz="1400"/>
              <a:t>We recommend you check this report monthly to monitor the status of the TAP accounts in your market.</a:t>
            </a:r>
          </a:p>
        </p:txBody>
      </p:sp>
    </p:spTree>
    <p:extLst>
      <p:ext uri="{BB962C8B-B14F-4D97-AF65-F5344CB8AC3E}">
        <p14:creationId xmlns:p14="http://schemas.microsoft.com/office/powerpoint/2010/main" val="301536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xmlns="" id="{5128B574-2F86-427A-9C8A-010723A6CF57}"/>
              </a:ext>
            </a:extLst>
          </p:cNvPr>
          <p:cNvSpPr>
            <a:spLocks noGrp="1"/>
          </p:cNvSpPr>
          <p:nvPr>
            <p:ph type="body" sz="quarter" idx="11"/>
          </p:nvPr>
        </p:nvSpPr>
        <p:spPr>
          <a:xfrm>
            <a:off x="6428182" y="1620000"/>
            <a:ext cx="5328000" cy="5133138"/>
          </a:xfrm>
        </p:spPr>
        <p:txBody>
          <a:bodyPr>
            <a:normAutofit lnSpcReduction="10000"/>
          </a:bodyPr>
          <a:lstStyle/>
          <a:p>
            <a:r>
              <a:rPr lang="en-US"/>
              <a:t>Demandbase intent ad results</a:t>
            </a:r>
          </a:p>
          <a:p>
            <a:pPr marL="179705" lvl="1" indent="-179705"/>
            <a:endParaRPr lang="en-US" sz="1400"/>
          </a:p>
          <a:p>
            <a:pPr marL="179705" lvl="1" indent="-179705"/>
            <a:endParaRPr lang="en-US" sz="1400"/>
          </a:p>
          <a:p>
            <a:pPr marL="179705" lvl="1" indent="-179705"/>
            <a:endParaRPr lang="en-US" sz="1400"/>
          </a:p>
          <a:p>
            <a:pPr marL="179705" lvl="1" indent="-179705"/>
            <a:endParaRPr lang="en-US" sz="1400"/>
          </a:p>
          <a:p>
            <a:pPr marL="179705" lvl="1" indent="-179705"/>
            <a:endParaRPr lang="en-US" sz="1400"/>
          </a:p>
          <a:p>
            <a:pPr marL="179705" lvl="1" indent="-179705"/>
            <a:endParaRPr lang="en-US" sz="1400"/>
          </a:p>
          <a:p>
            <a:pPr marL="0" lvl="1" indent="0">
              <a:buNone/>
            </a:pPr>
            <a:endParaRPr lang="en-US" sz="1400" b="1">
              <a:solidFill>
                <a:schemeClr val="accent3"/>
              </a:solidFill>
            </a:endParaRPr>
          </a:p>
          <a:p>
            <a:pPr marL="0" lvl="1" indent="0">
              <a:buNone/>
            </a:pPr>
            <a:endParaRPr lang="en-US" sz="1400" b="1">
              <a:solidFill>
                <a:schemeClr val="accent3"/>
              </a:solidFill>
            </a:endParaRPr>
          </a:p>
          <a:p>
            <a:pPr marL="0" lvl="1" indent="0">
              <a:buNone/>
            </a:pPr>
            <a:endParaRPr lang="en-US" sz="1400" b="1">
              <a:solidFill>
                <a:schemeClr val="accent3"/>
              </a:solidFill>
            </a:endParaRPr>
          </a:p>
          <a:p>
            <a:pPr marL="0" lvl="1" indent="0">
              <a:buNone/>
            </a:pPr>
            <a:r>
              <a:rPr lang="en-US" sz="1400" b="1">
                <a:solidFill>
                  <a:schemeClr val="accent3"/>
                </a:solidFill>
              </a:rPr>
              <a:t/>
            </a:r>
            <a:br>
              <a:rPr lang="en-US" sz="1400" b="1">
                <a:solidFill>
                  <a:schemeClr val="accent3"/>
                </a:solidFill>
              </a:rPr>
            </a:br>
            <a:r>
              <a:rPr lang="en-US" sz="1400" b="1">
                <a:solidFill>
                  <a:schemeClr val="accent3"/>
                </a:solidFill>
              </a:rPr>
              <a:t>Best Practice</a:t>
            </a:r>
            <a:endParaRPr lang="en-US" sz="1400"/>
          </a:p>
          <a:p>
            <a:pPr lvl="2">
              <a:buClr>
                <a:schemeClr val="accent1"/>
              </a:buClr>
              <a:buFont typeface="Arial" panose="020B0604020202020204" pitchFamily="34" charset="0"/>
              <a:buChar char="•"/>
            </a:pPr>
            <a:r>
              <a:rPr lang="en-US" sz="1400"/>
              <a:t>Monitor spikes in web page views and activity aligned to a campaign being launched</a:t>
            </a:r>
            <a:endParaRPr lang="en-US" sz="1400">
              <a:cs typeface="Arial"/>
            </a:endParaRPr>
          </a:p>
          <a:p>
            <a:pPr lvl="2">
              <a:buClr>
                <a:schemeClr val="accent1"/>
              </a:buClr>
              <a:buFont typeface="Arial" panose="020B0604020202020204" pitchFamily="34" charset="0"/>
              <a:buChar char="•"/>
            </a:pPr>
            <a:r>
              <a:rPr lang="en-US" sz="1400"/>
              <a:t>Understand trending key words (ex: AI, risk assessment, auditing, certify, cloud services)</a:t>
            </a:r>
            <a:endParaRPr lang="en-US" sz="1400">
              <a:cs typeface="Arial"/>
            </a:endParaRPr>
          </a:p>
          <a:p>
            <a:pPr marL="0" lvl="1" indent="0">
              <a:buNone/>
            </a:pPr>
            <a:r>
              <a:rPr lang="en-US" sz="1400" b="1">
                <a:solidFill>
                  <a:schemeClr val="accent3"/>
                </a:solidFill>
              </a:rPr>
              <a:t>Action</a:t>
            </a:r>
            <a:endParaRPr lang="en-US" sz="1400" b="1">
              <a:solidFill>
                <a:schemeClr val="accent3"/>
              </a:solidFill>
              <a:cs typeface="Arial"/>
            </a:endParaRPr>
          </a:p>
          <a:p>
            <a:pPr marL="465455" lvl="2" indent="-285750">
              <a:buClr>
                <a:schemeClr val="accent1"/>
              </a:buClr>
              <a:buFont typeface="Arial" panose="020B0604020202020204" pitchFamily="34" charset="0"/>
              <a:buChar char="•"/>
            </a:pPr>
            <a:r>
              <a:rPr lang="en-US" sz="1400"/>
              <a:t>Develop insight driven campaigns</a:t>
            </a:r>
            <a:endParaRPr lang="en-US" sz="1400">
              <a:cs typeface="Arial"/>
            </a:endParaRPr>
          </a:p>
          <a:p>
            <a:pPr marL="465455" lvl="2" indent="-285750">
              <a:buClr>
                <a:schemeClr val="accent1"/>
              </a:buClr>
              <a:buFont typeface="Arial" panose="020B0604020202020204" pitchFamily="34" charset="0"/>
              <a:buChar char="•"/>
            </a:pPr>
            <a:r>
              <a:rPr lang="en-US" sz="1400"/>
              <a:t>Share insights of account engagement and activity with sales</a:t>
            </a:r>
            <a:endParaRPr lang="en-US" sz="1400">
              <a:cs typeface="Arial"/>
            </a:endParaRPr>
          </a:p>
          <a:p>
            <a:endParaRPr lang="en-US"/>
          </a:p>
        </p:txBody>
      </p:sp>
      <p:sp>
        <p:nvSpPr>
          <p:cNvPr id="4" name="Text Placeholder 3">
            <a:extLst>
              <a:ext uri="{FF2B5EF4-FFF2-40B4-BE49-F238E27FC236}">
                <a16:creationId xmlns:a16="http://schemas.microsoft.com/office/drawing/2014/main" xmlns="" id="{A803B2CF-3540-4560-A7FA-661F5DA7E648}"/>
              </a:ext>
            </a:extLst>
          </p:cNvPr>
          <p:cNvSpPr>
            <a:spLocks noGrp="1"/>
          </p:cNvSpPr>
          <p:nvPr>
            <p:ph type="body" sz="quarter" idx="10"/>
          </p:nvPr>
        </p:nvSpPr>
        <p:spPr>
          <a:xfrm>
            <a:off x="504000" y="1620000"/>
            <a:ext cx="5328000" cy="4716000"/>
          </a:xfrm>
        </p:spPr>
        <p:txBody>
          <a:bodyPr/>
          <a:lstStyle/>
          <a:p>
            <a:r>
              <a:rPr lang="en-US" dirty="0" err="1"/>
              <a:t>Demandbase</a:t>
            </a:r>
            <a:r>
              <a:rPr lang="en-US" dirty="0"/>
              <a:t> digital engagement tracking</a:t>
            </a:r>
          </a:p>
        </p:txBody>
      </p:sp>
      <p:sp>
        <p:nvSpPr>
          <p:cNvPr id="3" name="Title 2">
            <a:extLst>
              <a:ext uri="{FF2B5EF4-FFF2-40B4-BE49-F238E27FC236}">
                <a16:creationId xmlns:a16="http://schemas.microsoft.com/office/drawing/2014/main" xmlns="" id="{22FBB8F4-8B1A-42D8-92C1-57AF18E1357E}"/>
              </a:ext>
            </a:extLst>
          </p:cNvPr>
          <p:cNvSpPr>
            <a:spLocks noGrp="1"/>
          </p:cNvSpPr>
          <p:nvPr>
            <p:ph type="title"/>
          </p:nvPr>
        </p:nvSpPr>
        <p:spPr/>
        <p:txBody>
          <a:bodyPr/>
          <a:lstStyle/>
          <a:p>
            <a:r>
              <a:rPr lang="en-US"/>
              <a:t>STEP 6 | </a:t>
            </a:r>
            <a:r>
              <a:rPr lang="en-US">
                <a:solidFill>
                  <a:schemeClr val="accent1"/>
                </a:solidFill>
              </a:rPr>
              <a:t>ABM</a:t>
            </a:r>
            <a:r>
              <a:rPr lang="en-US"/>
              <a:t> </a:t>
            </a:r>
            <a:r>
              <a:rPr lang="en-US">
                <a:solidFill>
                  <a:schemeClr val="accent1"/>
                </a:solidFill>
              </a:rPr>
              <a:t>Measurement for TAP</a:t>
            </a:r>
            <a:endParaRPr lang="en-US"/>
          </a:p>
        </p:txBody>
      </p:sp>
      <p:pic>
        <p:nvPicPr>
          <p:cNvPr id="8" name="Picture 7">
            <a:extLst>
              <a:ext uri="{FF2B5EF4-FFF2-40B4-BE49-F238E27FC236}">
                <a16:creationId xmlns:a16="http://schemas.microsoft.com/office/drawing/2014/main" xmlns="" id="{361A3BAB-B483-4BA9-939A-B5947AE27F8F}"/>
              </a:ext>
            </a:extLst>
          </p:cNvPr>
          <p:cNvPicPr>
            <a:picLocks noChangeAspect="1"/>
          </p:cNvPicPr>
          <p:nvPr/>
        </p:nvPicPr>
        <p:blipFill>
          <a:blip r:embed="rId2"/>
          <a:stretch>
            <a:fillRect/>
          </a:stretch>
        </p:blipFill>
        <p:spPr>
          <a:xfrm>
            <a:off x="438993" y="2050617"/>
            <a:ext cx="4685238" cy="4321608"/>
          </a:xfrm>
          <a:prstGeom prst="rect">
            <a:avLst/>
          </a:prstGeom>
        </p:spPr>
      </p:pic>
      <p:pic>
        <p:nvPicPr>
          <p:cNvPr id="10" name="Picture 9">
            <a:extLst>
              <a:ext uri="{FF2B5EF4-FFF2-40B4-BE49-F238E27FC236}">
                <a16:creationId xmlns:a16="http://schemas.microsoft.com/office/drawing/2014/main" xmlns="" id="{0A274EDD-C842-9B4E-B733-4D4F284723FF}"/>
              </a:ext>
            </a:extLst>
          </p:cNvPr>
          <p:cNvPicPr>
            <a:picLocks noChangeAspect="1"/>
          </p:cNvPicPr>
          <p:nvPr/>
        </p:nvPicPr>
        <p:blipFill rotWithShape="1">
          <a:blip r:embed="rId3"/>
          <a:srcRect l="8144" r="1653"/>
          <a:stretch/>
        </p:blipFill>
        <p:spPr>
          <a:xfrm>
            <a:off x="6845416" y="2050617"/>
            <a:ext cx="4073401" cy="2348064"/>
          </a:xfrm>
          <a:prstGeom prst="rect">
            <a:avLst/>
          </a:prstGeom>
          <a:ln>
            <a:solidFill>
              <a:schemeClr val="accent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59410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F01CC8-4341-A04D-B55C-B585BA65EE87}"/>
              </a:ext>
            </a:extLst>
          </p:cNvPr>
          <p:cNvSpPr>
            <a:spLocks noGrp="1"/>
          </p:cNvSpPr>
          <p:nvPr>
            <p:ph type="title"/>
          </p:nvPr>
        </p:nvSpPr>
        <p:spPr/>
        <p:txBody>
          <a:bodyPr/>
          <a:lstStyle/>
          <a:p>
            <a:r>
              <a:rPr lang="en-US" dirty="0"/>
              <a:t>BE CLEAR ON KPI’S AND METRICS — </a:t>
            </a:r>
            <a:r>
              <a:rPr lang="en-US" dirty="0">
                <a:solidFill>
                  <a:schemeClr val="accent1"/>
                </a:solidFill>
              </a:rPr>
              <a:t>CMO DASHBOARD</a:t>
            </a:r>
          </a:p>
        </p:txBody>
      </p:sp>
      <p:sp>
        <p:nvSpPr>
          <p:cNvPr id="3" name="Text Placeholder 2">
            <a:extLst>
              <a:ext uri="{FF2B5EF4-FFF2-40B4-BE49-F238E27FC236}">
                <a16:creationId xmlns:a16="http://schemas.microsoft.com/office/drawing/2014/main" xmlns="" id="{E2D548D6-60AA-B047-B69A-B03E18A93413}"/>
              </a:ext>
            </a:extLst>
          </p:cNvPr>
          <p:cNvSpPr>
            <a:spLocks noGrp="1"/>
          </p:cNvSpPr>
          <p:nvPr>
            <p:ph type="body" sz="quarter" idx="4294967295"/>
          </p:nvPr>
        </p:nvSpPr>
        <p:spPr>
          <a:xfrm>
            <a:off x="2782262" y="3391776"/>
            <a:ext cx="5434013" cy="2616101"/>
          </a:xfrm>
        </p:spPr>
        <p:txBody>
          <a:bodyPr>
            <a:spAutoFit/>
          </a:bodyPr>
          <a:lstStyle/>
          <a:p>
            <a:r>
              <a:rPr lang="en-US" b="1" dirty="0">
                <a:solidFill>
                  <a:schemeClr val="tx1"/>
                </a:solidFill>
              </a:rPr>
              <a:t>Website Metrics:</a:t>
            </a:r>
          </a:p>
          <a:p>
            <a:pPr marL="365760" lvl="1" indent="-274320"/>
            <a:r>
              <a:rPr lang="en-US" dirty="0">
                <a:solidFill>
                  <a:schemeClr val="tx1"/>
                </a:solidFill>
              </a:rPr>
              <a:t>TAL time on site</a:t>
            </a:r>
            <a:endParaRPr lang="en-US" sz="2400" dirty="0">
              <a:solidFill>
                <a:schemeClr val="tx1"/>
              </a:solidFill>
            </a:endParaRPr>
          </a:p>
          <a:p>
            <a:pPr marL="365760" lvl="1" indent="-274320"/>
            <a:r>
              <a:rPr lang="en-US" dirty="0">
                <a:solidFill>
                  <a:schemeClr val="tx1"/>
                </a:solidFill>
              </a:rPr>
              <a:t>TAL bounce rates</a:t>
            </a:r>
            <a:endParaRPr lang="en-US" sz="2400" dirty="0">
              <a:solidFill>
                <a:schemeClr val="tx1"/>
              </a:solidFill>
            </a:endParaRPr>
          </a:p>
          <a:p>
            <a:pPr marL="365760" lvl="1" indent="-274320"/>
            <a:r>
              <a:rPr lang="en-US" dirty="0">
                <a:solidFill>
                  <a:schemeClr val="tx1"/>
                </a:solidFill>
              </a:rPr>
              <a:t>TAL most popular pages</a:t>
            </a:r>
            <a:endParaRPr lang="en-US" sz="2400" dirty="0">
              <a:solidFill>
                <a:schemeClr val="tx1"/>
              </a:solidFill>
            </a:endParaRPr>
          </a:p>
          <a:p>
            <a:r>
              <a:rPr lang="en-US" b="1" dirty="0">
                <a:solidFill>
                  <a:schemeClr val="tx1"/>
                </a:solidFill>
              </a:rPr>
              <a:t>Conversion rates by Channel</a:t>
            </a:r>
          </a:p>
          <a:p>
            <a:pPr marL="365760" lvl="1" indent="-274320"/>
            <a:r>
              <a:rPr lang="en-US" dirty="0">
                <a:solidFill>
                  <a:schemeClr val="tx1"/>
                </a:solidFill>
              </a:rPr>
              <a:t>Conversion to Pipeline</a:t>
            </a:r>
          </a:p>
          <a:p>
            <a:pPr marL="365760" lvl="1" indent="-274320"/>
            <a:r>
              <a:rPr lang="en-US" dirty="0">
                <a:solidFill>
                  <a:schemeClr val="tx1"/>
                </a:solidFill>
              </a:rPr>
              <a:t>Conversion to Closed/Won</a:t>
            </a:r>
            <a:endParaRPr lang="en-US" b="1" dirty="0">
              <a:solidFill>
                <a:schemeClr val="tx1"/>
              </a:solidFill>
            </a:endParaRPr>
          </a:p>
        </p:txBody>
      </p:sp>
      <p:cxnSp>
        <p:nvCxnSpPr>
          <p:cNvPr id="7" name="Straight Connector 6">
            <a:extLst>
              <a:ext uri="{FF2B5EF4-FFF2-40B4-BE49-F238E27FC236}">
                <a16:creationId xmlns:a16="http://schemas.microsoft.com/office/drawing/2014/main" xmlns="" id="{5478F216-F95E-614B-8A1F-472EBE776C2E}"/>
              </a:ext>
            </a:extLst>
          </p:cNvPr>
          <p:cNvCxnSpPr>
            <a:cxnSpLocks/>
          </p:cNvCxnSpPr>
          <p:nvPr/>
        </p:nvCxnSpPr>
        <p:spPr>
          <a:xfrm>
            <a:off x="554961" y="3192682"/>
            <a:ext cx="898843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xmlns="" id="{FDFD8AB4-6643-1D4E-A327-F66E6B2BCF55}"/>
              </a:ext>
            </a:extLst>
          </p:cNvPr>
          <p:cNvGrpSpPr/>
          <p:nvPr/>
        </p:nvGrpSpPr>
        <p:grpSpPr>
          <a:xfrm>
            <a:off x="554961" y="1335731"/>
            <a:ext cx="9188129" cy="1594796"/>
            <a:chOff x="554961" y="1289879"/>
            <a:chExt cx="9188129" cy="1594796"/>
          </a:xfrm>
        </p:grpSpPr>
        <p:sp>
          <p:nvSpPr>
            <p:cNvPr id="5" name="Text Placeholder 2">
              <a:extLst>
                <a:ext uri="{FF2B5EF4-FFF2-40B4-BE49-F238E27FC236}">
                  <a16:creationId xmlns:a16="http://schemas.microsoft.com/office/drawing/2014/main" xmlns="" id="{7CC39E84-D0B3-AA4F-B872-02F83E69D8A0}"/>
                </a:ext>
              </a:extLst>
            </p:cNvPr>
            <p:cNvSpPr txBox="1">
              <a:spLocks/>
            </p:cNvSpPr>
            <p:nvPr/>
          </p:nvSpPr>
          <p:spPr>
            <a:xfrm>
              <a:off x="2782262" y="1289879"/>
              <a:ext cx="6960828" cy="1594796"/>
            </a:xfrm>
            <a:prstGeom prst="rect">
              <a:avLst/>
            </a:prstGeom>
          </p:spPr>
          <p:txBody>
            <a:bodyPr vert="horz" wrap="square" lIns="0" tIns="0" rIns="0" bIns="0" rtlCol="0">
              <a:spAutoFit/>
            </a:bodyPr>
            <a:lstStyle>
              <a:lvl1pPr marL="285750" indent="-285750" algn="l" defTabSz="685783" rtl="0" eaLnBrk="1" latinLnBrk="0" hangingPunct="1">
                <a:lnSpc>
                  <a:spcPct val="90000"/>
                </a:lnSpc>
                <a:spcBef>
                  <a:spcPts val="750"/>
                </a:spcBef>
                <a:buClr>
                  <a:schemeClr val="tx2"/>
                </a:buClr>
                <a:buSzPct val="80000"/>
                <a:buFont typeface="Wingdings" charset="2"/>
                <a:buChar char="§"/>
                <a:defRPr lang="en-US" sz="1800" kern="1200" baseline="0">
                  <a:solidFill>
                    <a:schemeClr val="bg1"/>
                  </a:solidFill>
                  <a:latin typeface="+mn-lt"/>
                  <a:ea typeface="+mn-ea"/>
                  <a:cs typeface="+mn-cs"/>
                </a:defRPr>
              </a:lvl1pPr>
              <a:lvl2pPr marL="628642" indent="-285750" algn="l" defTabSz="685783" rtl="0" eaLnBrk="1" latinLnBrk="0" hangingPunct="1">
                <a:lnSpc>
                  <a:spcPct val="90000"/>
                </a:lnSpc>
                <a:spcBef>
                  <a:spcPts val="375"/>
                </a:spcBef>
                <a:buClr>
                  <a:schemeClr val="tx2"/>
                </a:buClr>
                <a:buSzPct val="80000"/>
                <a:buFont typeface="Wingdings" charset="2"/>
                <a:buChar char="§"/>
                <a:defRPr lang="en-US" sz="1600" kern="1200">
                  <a:solidFill>
                    <a:schemeClr val="bg1"/>
                  </a:solidFill>
                  <a:latin typeface="+mn-lt"/>
                  <a:ea typeface="+mn-ea"/>
                  <a:cs typeface="+mn-cs"/>
                </a:defRPr>
              </a:lvl2pPr>
              <a:lvl3pPr marL="857228" indent="-171446" algn="l" defTabSz="685783" rtl="0" eaLnBrk="1" latinLnBrk="0" hangingPunct="1">
                <a:lnSpc>
                  <a:spcPct val="90000"/>
                </a:lnSpc>
                <a:spcBef>
                  <a:spcPts val="375"/>
                </a:spcBef>
                <a:buClr>
                  <a:schemeClr val="tx2"/>
                </a:buClr>
                <a:buFont typeface="Arial"/>
                <a:buChar char="•"/>
                <a:defRPr lang="en-US" sz="1500" kern="1200" smtClean="0">
                  <a:solidFill>
                    <a:schemeClr val="tx1"/>
                  </a:solidFill>
                  <a:latin typeface="+mn-lt"/>
                  <a:ea typeface="+mn-ea"/>
                  <a:cs typeface="+mn-cs"/>
                </a:defRPr>
              </a:lvl3pPr>
              <a:lvl4pPr marL="1200120"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4pPr>
              <a:lvl5pPr marL="1543012"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marR="0" lvl="0" indent="0" algn="l" defTabSz="914354" rtl="0" eaLnBrk="1" fontAlgn="auto" latinLnBrk="0" hangingPunct="1">
                <a:lnSpc>
                  <a:spcPct val="90000"/>
                </a:lnSpc>
                <a:spcBef>
                  <a:spcPts val="1000"/>
                </a:spcBef>
                <a:spcAft>
                  <a:spcPts val="0"/>
                </a:spcAft>
                <a:buClr>
                  <a:srgbClr val="FF8326"/>
                </a:buClr>
                <a:buSzPct val="80000"/>
                <a:buNone/>
                <a:tabLst/>
                <a:defRPr/>
              </a:pPr>
              <a:r>
                <a:rPr kumimoji="0" lang="en-US" sz="2000" b="1" i="0" u="none" strike="noStrike" kern="1200" cap="none" spc="0" normalizeH="0" baseline="0" noProof="0" dirty="0">
                  <a:ln>
                    <a:noFill/>
                  </a:ln>
                  <a:solidFill>
                    <a:schemeClr val="tx1"/>
                  </a:solidFill>
                  <a:effectLst/>
                  <a:uLnTx/>
                  <a:uFillTx/>
                  <a:latin typeface="Arial" panose="020B0604020202020204"/>
                  <a:ea typeface="+mn-ea"/>
                  <a:cs typeface="+mn-cs"/>
                </a:rPr>
                <a:t>Key Metrics </a:t>
              </a:r>
            </a:p>
            <a:p>
              <a:pPr marL="0" marR="0" lvl="0" indent="0" algn="l" defTabSz="914354" rtl="0" eaLnBrk="1" fontAlgn="auto" latinLnBrk="0" hangingPunct="1">
                <a:lnSpc>
                  <a:spcPct val="90000"/>
                </a:lnSpc>
                <a:spcBef>
                  <a:spcPts val="1000"/>
                </a:spcBef>
                <a:spcAft>
                  <a:spcPts val="0"/>
                </a:spcAft>
                <a:buClr>
                  <a:srgbClr val="FF8326"/>
                </a:buClr>
                <a:buSzPct val="80000"/>
                <a:buNone/>
                <a:tabLst/>
                <a:defRPr/>
              </a:pPr>
              <a:r>
                <a:rPr kumimoji="0" lang="en-US" b="0" i="1" u="none" strike="noStrike" kern="1200" cap="none" spc="0" normalizeH="0" baseline="0" noProof="0" dirty="0">
                  <a:ln>
                    <a:noFill/>
                  </a:ln>
                  <a:solidFill>
                    <a:schemeClr val="tx1"/>
                  </a:solidFill>
                  <a:effectLst/>
                  <a:uLnTx/>
                  <a:uFillTx/>
                  <a:latin typeface="Arial" panose="020B0604020202020204"/>
                  <a:ea typeface="+mn-ea"/>
                  <a:cs typeface="+mn-cs"/>
                </a:rPr>
                <a:t>Target vs Non-Target Accounts, New Business &amp; Upsell/Cross-Sell</a:t>
              </a:r>
            </a:p>
            <a:p>
              <a:pPr marL="365760" marR="0" lvl="1" indent="-274320" algn="l" defTabSz="914354" rtl="0" eaLnBrk="1" fontAlgn="auto" latinLnBrk="0" hangingPunct="1">
                <a:lnSpc>
                  <a:spcPct val="90000"/>
                </a:lnSpc>
                <a:spcBef>
                  <a:spcPts val="500"/>
                </a:spcBef>
                <a:spcAft>
                  <a:spcPts val="0"/>
                </a:spcAft>
                <a:buClr>
                  <a:schemeClr val="accent1"/>
                </a:buClr>
                <a:buSzPct val="100000"/>
                <a:buFont typeface="Wingdings" charset="2"/>
                <a:buChar char="§"/>
                <a:tabLst/>
                <a:defRPr/>
              </a:pPr>
              <a:r>
                <a:rPr kumimoji="0" lang="en-US" sz="1800" b="0" i="0" u="none" strike="noStrike" kern="1200" cap="none" spc="0" normalizeH="0" baseline="0" noProof="0" dirty="0">
                  <a:ln>
                    <a:noFill/>
                  </a:ln>
                  <a:solidFill>
                    <a:schemeClr val="tx1"/>
                  </a:solidFill>
                  <a:effectLst/>
                  <a:uLnTx/>
                  <a:uFillTx/>
                  <a:latin typeface="Arial" panose="020B0604020202020204"/>
                  <a:ea typeface="+mn-ea"/>
                  <a:cs typeface="+mn-cs"/>
                </a:rPr>
                <a:t>Average Deal Size</a:t>
              </a:r>
            </a:p>
            <a:p>
              <a:pPr marL="365760" marR="0" lvl="1" indent="-274320" algn="l" defTabSz="914354" rtl="0" eaLnBrk="1" fontAlgn="auto" latinLnBrk="0" hangingPunct="1">
                <a:lnSpc>
                  <a:spcPct val="90000"/>
                </a:lnSpc>
                <a:spcBef>
                  <a:spcPts val="500"/>
                </a:spcBef>
                <a:spcAft>
                  <a:spcPts val="0"/>
                </a:spcAft>
                <a:buClr>
                  <a:schemeClr val="accent1"/>
                </a:buClr>
                <a:buSzPct val="100000"/>
                <a:buFont typeface="Wingdings" charset="2"/>
                <a:buChar char="§"/>
                <a:tabLst/>
                <a:defRPr/>
              </a:pPr>
              <a:r>
                <a:rPr kumimoji="0" lang="en-US" sz="1800" b="0" i="0" u="none" strike="noStrike" kern="1200" cap="none" spc="0" normalizeH="0" baseline="0" noProof="0" dirty="0">
                  <a:ln>
                    <a:noFill/>
                  </a:ln>
                  <a:solidFill>
                    <a:schemeClr val="tx1"/>
                  </a:solidFill>
                  <a:effectLst/>
                  <a:uLnTx/>
                  <a:uFillTx/>
                  <a:latin typeface="Arial" panose="020B0604020202020204"/>
                  <a:ea typeface="+mn-ea"/>
                  <a:cs typeface="+mn-cs"/>
                </a:rPr>
                <a:t>Close Rates</a:t>
              </a:r>
            </a:p>
            <a:p>
              <a:pPr marL="365760" marR="0" lvl="1" indent="-274320" algn="l" defTabSz="914354" rtl="0" eaLnBrk="1" fontAlgn="auto" latinLnBrk="0" hangingPunct="1">
                <a:lnSpc>
                  <a:spcPct val="90000"/>
                </a:lnSpc>
                <a:spcBef>
                  <a:spcPts val="500"/>
                </a:spcBef>
                <a:spcAft>
                  <a:spcPts val="0"/>
                </a:spcAft>
                <a:buClr>
                  <a:schemeClr val="accent1"/>
                </a:buClr>
                <a:buSzPct val="100000"/>
                <a:buFont typeface="Wingdings" charset="2"/>
                <a:buChar char="§"/>
                <a:tabLst/>
                <a:defRPr/>
              </a:pPr>
              <a:r>
                <a:rPr kumimoji="0" lang="en-US" sz="1800" b="0" i="0" u="none" strike="noStrike" kern="1200" cap="none" spc="0" normalizeH="0" baseline="0" noProof="0" dirty="0">
                  <a:ln>
                    <a:noFill/>
                  </a:ln>
                  <a:solidFill>
                    <a:schemeClr val="tx1"/>
                  </a:solidFill>
                  <a:effectLst/>
                  <a:uLnTx/>
                  <a:uFillTx/>
                  <a:latin typeface="Arial" panose="020B0604020202020204"/>
                  <a:ea typeface="+mn-ea"/>
                  <a:cs typeface="+mn-cs"/>
                </a:rPr>
                <a:t>Funnel Velocity</a:t>
              </a:r>
            </a:p>
          </p:txBody>
        </p:sp>
        <p:sp>
          <p:nvSpPr>
            <p:cNvPr id="8" name="TextBox 7">
              <a:extLst>
                <a:ext uri="{FF2B5EF4-FFF2-40B4-BE49-F238E27FC236}">
                  <a16:creationId xmlns:a16="http://schemas.microsoft.com/office/drawing/2014/main" xmlns="" id="{3F3D2B1B-3F45-1A4E-BF61-715734AE53B6}"/>
                </a:ext>
              </a:extLst>
            </p:cNvPr>
            <p:cNvSpPr txBox="1"/>
            <p:nvPr/>
          </p:nvSpPr>
          <p:spPr>
            <a:xfrm>
              <a:off x="554961" y="1902611"/>
              <a:ext cx="1650708" cy="369332"/>
            </a:xfrm>
            <a:prstGeom prst="rect">
              <a:avLst/>
            </a:prstGeom>
            <a:noFill/>
          </p:spPr>
          <p:txBody>
            <a:bodyPr wrap="none" lIns="0" tIns="0" rIns="0" bIns="0"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1"/>
                  </a:solidFill>
                  <a:effectLst/>
                  <a:uLnTx/>
                  <a:uFillTx/>
                  <a:latin typeface="Arial"/>
                  <a:ea typeface="+mn-ea"/>
                  <a:cs typeface="+mn-cs"/>
                </a:rPr>
                <a:t>Long Term </a:t>
              </a:r>
            </a:p>
          </p:txBody>
        </p:sp>
      </p:grpSp>
      <p:sp>
        <p:nvSpPr>
          <p:cNvPr id="9" name="TextBox 8">
            <a:extLst>
              <a:ext uri="{FF2B5EF4-FFF2-40B4-BE49-F238E27FC236}">
                <a16:creationId xmlns:a16="http://schemas.microsoft.com/office/drawing/2014/main" xmlns="" id="{3EE3CF0D-597B-2E49-844C-17B568205151}"/>
              </a:ext>
            </a:extLst>
          </p:cNvPr>
          <p:cNvSpPr txBox="1"/>
          <p:nvPr/>
        </p:nvSpPr>
        <p:spPr>
          <a:xfrm>
            <a:off x="529310" y="4515160"/>
            <a:ext cx="1846027" cy="369332"/>
          </a:xfrm>
          <a:prstGeom prst="rect">
            <a:avLst/>
          </a:prstGeom>
          <a:noFill/>
        </p:spPr>
        <p:txBody>
          <a:bodyPr wrap="square" lIns="0" tIns="0" rIns="0" bIns="0"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1"/>
                </a:solidFill>
                <a:effectLst/>
                <a:uLnTx/>
                <a:uFillTx/>
                <a:latin typeface="Arial"/>
                <a:ea typeface="+mn-ea"/>
                <a:cs typeface="+mn-cs"/>
              </a:rPr>
              <a:t>Short Term</a:t>
            </a:r>
          </a:p>
        </p:txBody>
      </p:sp>
    </p:spTree>
    <p:extLst>
      <p:ext uri="{BB962C8B-B14F-4D97-AF65-F5344CB8AC3E}">
        <p14:creationId xmlns:p14="http://schemas.microsoft.com/office/powerpoint/2010/main" val="262603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84EA8328-8E4E-4CAC-9FA5-976AF51B5F11}"/>
              </a:ext>
            </a:extLst>
          </p:cNvPr>
          <p:cNvSpPr>
            <a:spLocks noGrp="1"/>
          </p:cNvSpPr>
          <p:nvPr>
            <p:ph type="body" sz="quarter" idx="10"/>
          </p:nvPr>
        </p:nvSpPr>
        <p:spPr>
          <a:xfrm>
            <a:off x="79372" y="2534399"/>
            <a:ext cx="12035733" cy="1890644"/>
          </a:xfrm>
        </p:spPr>
        <p:txBody>
          <a:bodyPr>
            <a:normAutofit/>
          </a:bodyPr>
          <a:lstStyle/>
          <a:p>
            <a:pPr algn="ctr"/>
            <a:r>
              <a:rPr lang="en-US" sz="3800"/>
              <a:t>Concur Account-Based Advertising Measurement</a:t>
            </a:r>
          </a:p>
          <a:p>
            <a:pPr algn="ctr"/>
            <a:r>
              <a:rPr lang="en-US" sz="2400"/>
              <a:t>What leading metrics matter?</a:t>
            </a:r>
          </a:p>
          <a:p>
            <a:pPr algn="ctr"/>
            <a:endParaRPr lang="en-US" sz="3800"/>
          </a:p>
        </p:txBody>
      </p:sp>
      <p:sp>
        <p:nvSpPr>
          <p:cNvPr id="3" name="Title 2">
            <a:extLst>
              <a:ext uri="{FF2B5EF4-FFF2-40B4-BE49-F238E27FC236}">
                <a16:creationId xmlns:a16="http://schemas.microsoft.com/office/drawing/2014/main" xmlns="" id="{065749ED-209D-4568-9E0E-FC5DB567F129}"/>
              </a:ext>
            </a:extLst>
          </p:cNvPr>
          <p:cNvSpPr>
            <a:spLocks noGrp="1"/>
          </p:cNvSpPr>
          <p:nvPr>
            <p:ph type="title"/>
          </p:nvPr>
        </p:nvSpPr>
        <p:spPr/>
        <p:txBody>
          <a:bodyPr/>
          <a:lstStyle/>
          <a:p>
            <a:r>
              <a:rPr lang="en-US"/>
              <a:t>Step 6 | </a:t>
            </a:r>
            <a:r>
              <a:rPr lang="en-US">
                <a:solidFill>
                  <a:schemeClr val="accent1"/>
                </a:solidFill>
              </a:rPr>
              <a:t>ABM Measurement</a:t>
            </a:r>
          </a:p>
        </p:txBody>
      </p:sp>
    </p:spTree>
    <p:extLst>
      <p:ext uri="{BB962C8B-B14F-4D97-AF65-F5344CB8AC3E}">
        <p14:creationId xmlns:p14="http://schemas.microsoft.com/office/powerpoint/2010/main" val="2204466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9832175E-34DF-4427-9FE9-2B6FFC2180BA}"/>
              </a:ext>
            </a:extLst>
          </p:cNvPr>
          <p:cNvSpPr>
            <a:spLocks noGrp="1"/>
          </p:cNvSpPr>
          <p:nvPr>
            <p:ph type="body" sz="quarter" idx="10"/>
          </p:nvPr>
        </p:nvSpPr>
        <p:spPr>
          <a:xfrm>
            <a:off x="504000" y="1333109"/>
            <a:ext cx="7107036" cy="464294"/>
          </a:xfrm>
        </p:spPr>
        <p:txBody>
          <a:bodyPr/>
          <a:lstStyle/>
          <a:p>
            <a:r>
              <a:rPr lang="en-US" dirty="0"/>
              <a:t>Measuring advertising effectiveness at an </a:t>
            </a:r>
            <a:r>
              <a:rPr lang="en-US" i="1" dirty="0"/>
              <a:t>account</a:t>
            </a:r>
            <a:r>
              <a:rPr lang="en-US" dirty="0"/>
              <a:t> level</a:t>
            </a:r>
          </a:p>
        </p:txBody>
      </p:sp>
      <p:sp>
        <p:nvSpPr>
          <p:cNvPr id="3" name="Title 2">
            <a:extLst>
              <a:ext uri="{FF2B5EF4-FFF2-40B4-BE49-F238E27FC236}">
                <a16:creationId xmlns:a16="http://schemas.microsoft.com/office/drawing/2014/main" xmlns="" id="{5CA25327-0561-4477-A894-73BCD91A6A5F}"/>
              </a:ext>
            </a:extLst>
          </p:cNvPr>
          <p:cNvSpPr>
            <a:spLocks noGrp="1"/>
          </p:cNvSpPr>
          <p:nvPr>
            <p:ph type="title"/>
          </p:nvPr>
        </p:nvSpPr>
        <p:spPr/>
        <p:txBody>
          <a:bodyPr/>
          <a:lstStyle/>
          <a:p>
            <a:r>
              <a:rPr lang="en-US"/>
              <a:t>Step 6 | </a:t>
            </a:r>
            <a:r>
              <a:rPr lang="en-US">
                <a:solidFill>
                  <a:schemeClr val="accent1"/>
                </a:solidFill>
              </a:rPr>
              <a:t>ABM Measurement TAP Approach cont’d</a:t>
            </a:r>
          </a:p>
        </p:txBody>
      </p:sp>
      <p:pic>
        <p:nvPicPr>
          <p:cNvPr id="6" name="Picture 5" descr="A screenshot of a cell phone&#10;&#10;Description automatically generated">
            <a:extLst>
              <a:ext uri="{FF2B5EF4-FFF2-40B4-BE49-F238E27FC236}">
                <a16:creationId xmlns:a16="http://schemas.microsoft.com/office/drawing/2014/main" xmlns="" id="{EA246978-EB4E-4843-A111-60CE1C06E330}"/>
              </a:ext>
            </a:extLst>
          </p:cNvPr>
          <p:cNvPicPr>
            <a:picLocks noChangeAspect="1"/>
          </p:cNvPicPr>
          <p:nvPr/>
        </p:nvPicPr>
        <p:blipFill>
          <a:blip r:embed="rId2"/>
          <a:stretch>
            <a:fillRect/>
          </a:stretch>
        </p:blipFill>
        <p:spPr>
          <a:xfrm>
            <a:off x="504000" y="1712346"/>
            <a:ext cx="6784354" cy="4542893"/>
          </a:xfrm>
          <a:prstGeom prst="rect">
            <a:avLst/>
          </a:prstGeom>
        </p:spPr>
      </p:pic>
      <p:sp>
        <p:nvSpPr>
          <p:cNvPr id="8" name="Oval 7">
            <a:extLst>
              <a:ext uri="{FF2B5EF4-FFF2-40B4-BE49-F238E27FC236}">
                <a16:creationId xmlns:a16="http://schemas.microsoft.com/office/drawing/2014/main" xmlns="" id="{8655937A-1F74-BF45-9A4C-5D9B3EE569F2}"/>
              </a:ext>
            </a:extLst>
          </p:cNvPr>
          <p:cNvSpPr/>
          <p:nvPr/>
        </p:nvSpPr>
        <p:spPr bwMode="gray">
          <a:xfrm>
            <a:off x="504000" y="4392781"/>
            <a:ext cx="242047" cy="221877"/>
          </a:xfrm>
          <a:prstGeom prst="ellipse">
            <a:avLst/>
          </a:prstGeom>
          <a:solidFill>
            <a:schemeClr val="accent4"/>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2</a:t>
            </a:r>
          </a:p>
        </p:txBody>
      </p:sp>
      <p:sp>
        <p:nvSpPr>
          <p:cNvPr id="9" name="Oval 8">
            <a:extLst>
              <a:ext uri="{FF2B5EF4-FFF2-40B4-BE49-F238E27FC236}">
                <a16:creationId xmlns:a16="http://schemas.microsoft.com/office/drawing/2014/main" xmlns="" id="{6EE88F2E-59FC-2F44-B9B1-39687E214E75}"/>
              </a:ext>
            </a:extLst>
          </p:cNvPr>
          <p:cNvSpPr/>
          <p:nvPr/>
        </p:nvSpPr>
        <p:spPr bwMode="gray">
          <a:xfrm>
            <a:off x="504000" y="5275431"/>
            <a:ext cx="242047" cy="221877"/>
          </a:xfrm>
          <a:prstGeom prst="ellipse">
            <a:avLst/>
          </a:prstGeom>
          <a:solidFill>
            <a:schemeClr val="accent4"/>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3</a:t>
            </a:r>
          </a:p>
        </p:txBody>
      </p:sp>
      <p:sp>
        <p:nvSpPr>
          <p:cNvPr id="10" name="Oval 9">
            <a:extLst>
              <a:ext uri="{FF2B5EF4-FFF2-40B4-BE49-F238E27FC236}">
                <a16:creationId xmlns:a16="http://schemas.microsoft.com/office/drawing/2014/main" xmlns="" id="{5EB0B0E0-D98F-A846-9BBC-997746E14492}"/>
              </a:ext>
            </a:extLst>
          </p:cNvPr>
          <p:cNvSpPr/>
          <p:nvPr/>
        </p:nvSpPr>
        <p:spPr bwMode="gray">
          <a:xfrm>
            <a:off x="504000" y="5735806"/>
            <a:ext cx="242047" cy="221877"/>
          </a:xfrm>
          <a:prstGeom prst="ellipse">
            <a:avLst/>
          </a:prstGeom>
          <a:solidFill>
            <a:schemeClr val="accent4"/>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4</a:t>
            </a:r>
          </a:p>
        </p:txBody>
      </p:sp>
      <p:sp>
        <p:nvSpPr>
          <p:cNvPr id="11" name="Oval 10">
            <a:extLst>
              <a:ext uri="{FF2B5EF4-FFF2-40B4-BE49-F238E27FC236}">
                <a16:creationId xmlns:a16="http://schemas.microsoft.com/office/drawing/2014/main" xmlns="" id="{029BF70D-E703-6742-A66E-7DFA60B4B4CE}"/>
              </a:ext>
            </a:extLst>
          </p:cNvPr>
          <p:cNvSpPr/>
          <p:nvPr/>
        </p:nvSpPr>
        <p:spPr bwMode="gray">
          <a:xfrm>
            <a:off x="4569182" y="1973355"/>
            <a:ext cx="242047" cy="221877"/>
          </a:xfrm>
          <a:prstGeom prst="ellipse">
            <a:avLst/>
          </a:prstGeom>
          <a:solidFill>
            <a:schemeClr val="accent4"/>
          </a:solidFill>
          <a:ln w="25400" algn="ctr">
            <a:no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800" b="0" i="0" u="none" strike="noStrike" kern="0" cap="none" spc="0" normalizeH="0" baseline="0" noProof="0">
                <a:ln>
                  <a:noFill/>
                </a:ln>
                <a:solidFill>
                  <a:srgbClr val="FFFFFF"/>
                </a:solidFill>
                <a:effectLst/>
                <a:uLnTx/>
                <a:uFillTx/>
                <a:latin typeface="Arial"/>
                <a:ea typeface="Arial Unicode MS" pitchFamily="34" charset="-128"/>
                <a:cs typeface="Arial Unicode MS" pitchFamily="34" charset="-128"/>
              </a:rPr>
              <a:t>1</a:t>
            </a:r>
          </a:p>
        </p:txBody>
      </p:sp>
      <p:sp>
        <p:nvSpPr>
          <p:cNvPr id="12" name="Text Placeholder 1">
            <a:extLst>
              <a:ext uri="{FF2B5EF4-FFF2-40B4-BE49-F238E27FC236}">
                <a16:creationId xmlns:a16="http://schemas.microsoft.com/office/drawing/2014/main" xmlns="" id="{B3AEF808-01CD-6E48-9C70-A1B056FD0CC0}"/>
              </a:ext>
            </a:extLst>
          </p:cNvPr>
          <p:cNvSpPr txBox="1">
            <a:spLocks/>
          </p:cNvSpPr>
          <p:nvPr/>
        </p:nvSpPr>
        <p:spPr bwMode="black">
          <a:xfrm>
            <a:off x="7593951" y="1619998"/>
            <a:ext cx="4010445" cy="4337685"/>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320040" marR="0" lvl="0" indent="-320040" algn="l" defTabSz="1088558" rtl="0" eaLnBrk="1" fontAlgn="auto" latinLnBrk="0" hangingPunct="1">
              <a:lnSpc>
                <a:spcPct val="100000"/>
              </a:lnSpc>
              <a:spcBef>
                <a:spcPts val="1800"/>
              </a:spcBef>
              <a:spcAft>
                <a:spcPts val="0"/>
              </a:spcAft>
              <a:buClr>
                <a:srgbClr val="4FB81C"/>
              </a:buClr>
              <a:buSzPct val="100000"/>
              <a:buFont typeface="+mj-lt"/>
              <a:buAutoNum type="arabicPeriod"/>
              <a:tabLst/>
              <a:defRPr/>
            </a:pPr>
            <a:r>
              <a:rPr kumimoji="0" lang="en-US" b="0" i="0" u="none" strike="noStrike" kern="1200" cap="none" spc="0" normalizeH="0" baseline="0" noProof="0" dirty="0">
                <a:ln>
                  <a:noFill/>
                </a:ln>
                <a:solidFill>
                  <a:srgbClr val="FFFFFF"/>
                </a:solidFill>
                <a:effectLst/>
                <a:uLnTx/>
                <a:uFillTx/>
                <a:latin typeface="Arial"/>
                <a:ea typeface="+mn-ea"/>
                <a:cs typeface="+mn-cs"/>
              </a:rPr>
              <a:t>How many of my accounts are now </a:t>
            </a:r>
            <a:r>
              <a:rPr kumimoji="0" lang="en-US" b="0" i="1" u="none" strike="noStrike" kern="1200" cap="none" spc="0" normalizeH="0" baseline="0" noProof="0" dirty="0">
                <a:ln>
                  <a:noFill/>
                </a:ln>
                <a:solidFill>
                  <a:srgbClr val="FFFFFF"/>
                </a:solidFill>
                <a:effectLst/>
                <a:uLnTx/>
                <a:uFillTx/>
                <a:latin typeface="Arial"/>
                <a:ea typeface="+mn-ea"/>
                <a:cs typeface="+mn-cs"/>
              </a:rPr>
              <a:t>more active</a:t>
            </a:r>
            <a:r>
              <a:rPr kumimoji="0" lang="en-US" b="0" i="0" u="none" strike="noStrike" kern="1200" cap="none" spc="0" normalizeH="0" baseline="0" noProof="0" dirty="0">
                <a:ln>
                  <a:noFill/>
                </a:ln>
                <a:solidFill>
                  <a:srgbClr val="FFFFFF"/>
                </a:solidFill>
                <a:effectLst/>
                <a:uLnTx/>
                <a:uFillTx/>
                <a:latin typeface="Arial"/>
                <a:ea typeface="+mn-ea"/>
                <a:cs typeface="+mn-cs"/>
              </a:rPr>
              <a:t> vs. pre-launch</a:t>
            </a:r>
          </a:p>
          <a:p>
            <a:pPr marL="320040" marR="0" lvl="0" indent="-320040" algn="l" defTabSz="1088558" rtl="0" eaLnBrk="1" fontAlgn="auto" latinLnBrk="0" hangingPunct="1">
              <a:lnSpc>
                <a:spcPct val="100000"/>
              </a:lnSpc>
              <a:spcBef>
                <a:spcPts val="1800"/>
              </a:spcBef>
              <a:spcAft>
                <a:spcPts val="0"/>
              </a:spcAft>
              <a:buClr>
                <a:srgbClr val="4FB81C"/>
              </a:buClr>
              <a:buSzPct val="100000"/>
              <a:buFont typeface="+mj-lt"/>
              <a:buAutoNum type="arabicPeriod"/>
              <a:tabLst/>
              <a:defRPr/>
            </a:pPr>
            <a:r>
              <a:rPr kumimoji="0" lang="en-US" b="0" i="0" u="none" strike="noStrike" kern="1200" cap="none" spc="0" normalizeH="0" baseline="0" noProof="0" dirty="0">
                <a:ln>
                  <a:noFill/>
                </a:ln>
                <a:solidFill>
                  <a:srgbClr val="FFFFFF"/>
                </a:solidFill>
                <a:effectLst/>
                <a:uLnTx/>
                <a:uFillTx/>
                <a:latin typeface="Arial"/>
                <a:ea typeface="+mn-ea"/>
                <a:cs typeface="+mn-cs"/>
              </a:rPr>
              <a:t>Are my ad dollars spent efficiently on only our top accounts?</a:t>
            </a:r>
          </a:p>
          <a:p>
            <a:pPr marL="320040" marR="0" lvl="0" indent="-320040" algn="l" defTabSz="1088558" rtl="0" eaLnBrk="1" fontAlgn="auto" latinLnBrk="0" hangingPunct="1">
              <a:lnSpc>
                <a:spcPct val="100000"/>
              </a:lnSpc>
              <a:spcBef>
                <a:spcPts val="1800"/>
              </a:spcBef>
              <a:spcAft>
                <a:spcPts val="0"/>
              </a:spcAft>
              <a:buClr>
                <a:srgbClr val="4FB81C"/>
              </a:buClr>
              <a:buSzPct val="100000"/>
              <a:buFont typeface="+mj-lt"/>
              <a:buAutoNum type="arabicPeriod"/>
              <a:tabLst/>
              <a:defRPr/>
            </a:pPr>
            <a:r>
              <a:rPr kumimoji="0" lang="en-US" b="0" i="0" u="none" strike="noStrike" kern="1200" cap="none" spc="0" normalizeH="0" baseline="0" noProof="0" dirty="0">
                <a:ln>
                  <a:noFill/>
                </a:ln>
                <a:solidFill>
                  <a:srgbClr val="FFFFFF"/>
                </a:solidFill>
                <a:effectLst/>
                <a:uLnTx/>
                <a:uFillTx/>
                <a:latin typeface="Arial"/>
                <a:ea typeface="+mn-ea"/>
                <a:cs typeface="+mn-cs"/>
              </a:rPr>
              <a:t>Does my message resonate with my target accounts?</a:t>
            </a:r>
          </a:p>
          <a:p>
            <a:pPr marL="320040" marR="0" lvl="0" indent="-320040" algn="l" defTabSz="1088558" rtl="0" eaLnBrk="1" fontAlgn="auto" latinLnBrk="0" hangingPunct="1">
              <a:lnSpc>
                <a:spcPct val="100000"/>
              </a:lnSpc>
              <a:spcBef>
                <a:spcPts val="1800"/>
              </a:spcBef>
              <a:spcAft>
                <a:spcPts val="0"/>
              </a:spcAft>
              <a:buClr>
                <a:srgbClr val="4FB81C"/>
              </a:buClr>
              <a:buSzPct val="100000"/>
              <a:buFont typeface="+mj-lt"/>
              <a:buAutoNum type="arabicPeriod"/>
              <a:tabLst/>
              <a:defRPr/>
            </a:pPr>
            <a:r>
              <a:rPr kumimoji="0" lang="en-US" b="0" i="0" u="none" strike="noStrike" kern="1200" cap="none" spc="0" normalizeH="0" baseline="0" noProof="0" dirty="0">
                <a:ln>
                  <a:noFill/>
                </a:ln>
                <a:solidFill>
                  <a:srgbClr val="FFFFFF"/>
                </a:solidFill>
                <a:effectLst/>
                <a:uLnTx/>
                <a:uFillTx/>
                <a:latin typeface="Arial"/>
                <a:ea typeface="+mn-ea"/>
                <a:cs typeface="+mn-cs"/>
              </a:rPr>
              <a:t>Are my accounts going out of their way to deeper parts of the site?</a:t>
            </a:r>
          </a:p>
          <a:p>
            <a:pPr marL="320040" marR="0" lvl="0" indent="-320040" algn="l" defTabSz="1088558" rtl="0" eaLnBrk="1" fontAlgn="auto" latinLnBrk="0" hangingPunct="1">
              <a:lnSpc>
                <a:spcPct val="100000"/>
              </a:lnSpc>
              <a:spcBef>
                <a:spcPts val="1800"/>
              </a:spcBef>
              <a:spcAft>
                <a:spcPts val="0"/>
              </a:spcAft>
              <a:buClr>
                <a:srgbClr val="4FB81C"/>
              </a:buClr>
              <a:buSzPct val="100000"/>
              <a:buFont typeface="+mj-lt"/>
              <a:buAutoNum type="arabicPeriod"/>
              <a:tabLst/>
              <a:defRPr/>
            </a:pPr>
            <a:endParaRPr kumimoji="0" lang="en-US" sz="2200" b="0" i="0" u="none" strike="noStrike" kern="120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3661742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5F0D2E2D-3A26-3244-97C3-EFA548990383}"/>
              </a:ext>
            </a:extLst>
          </p:cNvPr>
          <p:cNvPicPr>
            <a:picLocks noChangeAspect="1"/>
          </p:cNvPicPr>
          <p:nvPr/>
        </p:nvPicPr>
        <p:blipFill>
          <a:blip r:embed="rId2"/>
          <a:stretch>
            <a:fillRect/>
          </a:stretch>
        </p:blipFill>
        <p:spPr>
          <a:xfrm>
            <a:off x="422561" y="1109231"/>
            <a:ext cx="7847111" cy="4337685"/>
          </a:xfrm>
          <a:prstGeom prst="rect">
            <a:avLst/>
          </a:prstGeom>
        </p:spPr>
      </p:pic>
      <p:sp>
        <p:nvSpPr>
          <p:cNvPr id="3" name="Title 2">
            <a:extLst>
              <a:ext uri="{FF2B5EF4-FFF2-40B4-BE49-F238E27FC236}">
                <a16:creationId xmlns:a16="http://schemas.microsoft.com/office/drawing/2014/main" xmlns="" id="{5CA25327-0561-4477-A894-73BCD91A6A5F}"/>
              </a:ext>
            </a:extLst>
          </p:cNvPr>
          <p:cNvSpPr>
            <a:spLocks noGrp="1"/>
          </p:cNvSpPr>
          <p:nvPr>
            <p:ph type="title"/>
          </p:nvPr>
        </p:nvSpPr>
        <p:spPr/>
        <p:txBody>
          <a:bodyPr/>
          <a:lstStyle/>
          <a:p>
            <a:r>
              <a:rPr lang="en-US"/>
              <a:t>Step 6 | </a:t>
            </a:r>
            <a:r>
              <a:rPr lang="en-US">
                <a:solidFill>
                  <a:schemeClr val="accent1"/>
                </a:solidFill>
              </a:rPr>
              <a:t>ABM Measurement TAP Approach cont’d</a:t>
            </a:r>
          </a:p>
        </p:txBody>
      </p:sp>
      <p:sp>
        <p:nvSpPr>
          <p:cNvPr id="12" name="Text Placeholder 1">
            <a:extLst>
              <a:ext uri="{FF2B5EF4-FFF2-40B4-BE49-F238E27FC236}">
                <a16:creationId xmlns:a16="http://schemas.microsoft.com/office/drawing/2014/main" xmlns="" id="{B3AEF808-01CD-6E48-9C70-A1B056FD0CC0}"/>
              </a:ext>
            </a:extLst>
          </p:cNvPr>
          <p:cNvSpPr txBox="1">
            <a:spLocks/>
          </p:cNvSpPr>
          <p:nvPr/>
        </p:nvSpPr>
        <p:spPr bwMode="black">
          <a:xfrm>
            <a:off x="422561" y="5682487"/>
            <a:ext cx="11349355" cy="883205"/>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1800"/>
              </a:spcBef>
              <a:spcAft>
                <a:spcPts val="0"/>
              </a:spcAft>
              <a:buClr>
                <a:srgbClr val="4FB81C"/>
              </a:buClr>
              <a:buSzPct val="80000"/>
              <a:buFontTx/>
              <a:buNone/>
              <a:tabLst/>
              <a:defRPr/>
            </a:pPr>
            <a:r>
              <a:rPr kumimoji="0" lang="en-US" sz="2200" b="0" i="0" u="none" strike="noStrike" kern="1200" cap="none" spc="0" normalizeH="0" baseline="0" noProof="0">
                <a:ln>
                  <a:noFill/>
                </a:ln>
                <a:solidFill>
                  <a:srgbClr val="FFFFFF"/>
                </a:solidFill>
                <a:effectLst/>
                <a:uLnTx/>
                <a:uFillTx/>
                <a:latin typeface="Arial"/>
                <a:ea typeface="+mn-ea"/>
                <a:cs typeface="+mn-cs"/>
              </a:rPr>
              <a:t>What specific </a:t>
            </a:r>
            <a:r>
              <a:rPr kumimoji="0" lang="en-US" sz="2200" b="0" i="0" u="none" strike="noStrike" kern="1200" cap="none" spc="0" normalizeH="0" baseline="0" noProof="0">
                <a:ln>
                  <a:noFill/>
                </a:ln>
                <a:solidFill>
                  <a:srgbClr val="760A85"/>
                </a:solidFill>
                <a:effectLst/>
                <a:uLnTx/>
                <a:uFillTx/>
                <a:latin typeface="Arial"/>
                <a:ea typeface="+mn-ea"/>
                <a:cs typeface="+mn-cs"/>
              </a:rPr>
              <a:t>accounts</a:t>
            </a:r>
            <a:r>
              <a:rPr kumimoji="0" lang="en-US" sz="2200" b="0" i="0" u="none" strike="noStrike" kern="1200" cap="none" spc="0" normalizeH="0" baseline="0" noProof="0">
                <a:ln>
                  <a:noFill/>
                </a:ln>
                <a:solidFill>
                  <a:srgbClr val="FFFFFF"/>
                </a:solidFill>
                <a:effectLst/>
                <a:uLnTx/>
                <a:uFillTx/>
                <a:latin typeface="Arial"/>
                <a:ea typeface="+mn-ea"/>
                <a:cs typeface="+mn-cs"/>
              </a:rPr>
              <a:t> highlight campaign success based on fulfilling multiple criteria (clicked, lifted, high visits, etc.) during the campaign? </a:t>
            </a:r>
          </a:p>
        </p:txBody>
      </p:sp>
      <p:sp>
        <p:nvSpPr>
          <p:cNvPr id="7" name="Rectangle 6">
            <a:extLst>
              <a:ext uri="{FF2B5EF4-FFF2-40B4-BE49-F238E27FC236}">
                <a16:creationId xmlns:a16="http://schemas.microsoft.com/office/drawing/2014/main" xmlns="" id="{C9698A0C-CA14-E646-875B-2C72F911EAF4}"/>
              </a:ext>
            </a:extLst>
          </p:cNvPr>
          <p:cNvSpPr/>
          <p:nvPr/>
        </p:nvSpPr>
        <p:spPr bwMode="gray">
          <a:xfrm>
            <a:off x="503230" y="3409315"/>
            <a:ext cx="6761723" cy="232410"/>
          </a:xfrm>
          <a:prstGeom prst="rect">
            <a:avLst/>
          </a:prstGeom>
          <a:noFill/>
          <a:ln w="25400" algn="ctr">
            <a:solidFill>
              <a:schemeClr val="accent6"/>
            </a:solid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14" name="Rectangle 13">
            <a:extLst>
              <a:ext uri="{FF2B5EF4-FFF2-40B4-BE49-F238E27FC236}">
                <a16:creationId xmlns:a16="http://schemas.microsoft.com/office/drawing/2014/main" xmlns="" id="{F980420E-88A6-854B-ADEC-651B2781EEE1}"/>
              </a:ext>
            </a:extLst>
          </p:cNvPr>
          <p:cNvSpPr/>
          <p:nvPr/>
        </p:nvSpPr>
        <p:spPr bwMode="gray">
          <a:xfrm>
            <a:off x="503230" y="2395380"/>
            <a:ext cx="6761723" cy="232410"/>
          </a:xfrm>
          <a:prstGeom prst="rect">
            <a:avLst/>
          </a:prstGeom>
          <a:noFill/>
          <a:ln w="25400" algn="ctr">
            <a:solidFill>
              <a:schemeClr val="accent6"/>
            </a:solid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15" name="Rectangle 14">
            <a:extLst>
              <a:ext uri="{FF2B5EF4-FFF2-40B4-BE49-F238E27FC236}">
                <a16:creationId xmlns:a16="http://schemas.microsoft.com/office/drawing/2014/main" xmlns="" id="{222A9057-10A9-944B-9756-6A9B8E6645D0}"/>
              </a:ext>
            </a:extLst>
          </p:cNvPr>
          <p:cNvSpPr/>
          <p:nvPr/>
        </p:nvSpPr>
        <p:spPr bwMode="gray">
          <a:xfrm>
            <a:off x="503230" y="4763079"/>
            <a:ext cx="6761723" cy="232410"/>
          </a:xfrm>
          <a:prstGeom prst="rect">
            <a:avLst/>
          </a:prstGeom>
          <a:noFill/>
          <a:ln w="25400" algn="ctr">
            <a:solidFill>
              <a:schemeClr val="accent6"/>
            </a:solid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16" name="Rectangle 15">
            <a:extLst>
              <a:ext uri="{FF2B5EF4-FFF2-40B4-BE49-F238E27FC236}">
                <a16:creationId xmlns:a16="http://schemas.microsoft.com/office/drawing/2014/main" xmlns="" id="{945AD254-05F7-0949-A32F-9EF3B63ECE48}"/>
              </a:ext>
            </a:extLst>
          </p:cNvPr>
          <p:cNvSpPr/>
          <p:nvPr/>
        </p:nvSpPr>
        <p:spPr bwMode="gray">
          <a:xfrm>
            <a:off x="503230" y="4428116"/>
            <a:ext cx="6761723" cy="232410"/>
          </a:xfrm>
          <a:prstGeom prst="rect">
            <a:avLst/>
          </a:prstGeom>
          <a:noFill/>
          <a:ln w="25400" algn="ctr">
            <a:solidFill>
              <a:schemeClr val="accent6"/>
            </a:solid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
        <p:nvSpPr>
          <p:cNvPr id="17" name="Rectangle 16">
            <a:extLst>
              <a:ext uri="{FF2B5EF4-FFF2-40B4-BE49-F238E27FC236}">
                <a16:creationId xmlns:a16="http://schemas.microsoft.com/office/drawing/2014/main" xmlns="" id="{8E66F274-2671-F048-86F3-FD6E539F6965}"/>
              </a:ext>
            </a:extLst>
          </p:cNvPr>
          <p:cNvSpPr/>
          <p:nvPr/>
        </p:nvSpPr>
        <p:spPr bwMode="gray">
          <a:xfrm>
            <a:off x="503230" y="2066290"/>
            <a:ext cx="6761723" cy="232410"/>
          </a:xfrm>
          <a:prstGeom prst="rect">
            <a:avLst/>
          </a:prstGeom>
          <a:noFill/>
          <a:ln w="25400" algn="ctr">
            <a:solidFill>
              <a:schemeClr val="accent6"/>
            </a:solidFill>
            <a:miter lim="800000"/>
            <a:headEnd/>
            <a:tailEnd/>
          </a:ln>
        </p:spPr>
        <p:txBody>
          <a:bodyPr lIns="90000" tIns="72000" rIns="90000" bIns="72000"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endParaRPr kumimoji="0" lang="en-US" sz="1800" b="0" i="0" u="none" strike="noStrike" kern="0" cap="none" spc="0" normalizeH="0" baseline="0" noProof="0" err="1">
              <a:ln>
                <a:noFill/>
              </a:ln>
              <a:solidFill>
                <a:srgbClr val="FFFFFF"/>
              </a:solidFill>
              <a:effectLst/>
              <a:uLnTx/>
              <a:uFillTx/>
              <a:latin typeface="Arial"/>
              <a:ea typeface="Arial Unicode MS" pitchFamily="34" charset="-128"/>
              <a:cs typeface="Arial Unicode MS" pitchFamily="34" charset="-128"/>
            </a:endParaRPr>
          </a:p>
        </p:txBody>
      </p:sp>
    </p:spTree>
    <p:extLst>
      <p:ext uri="{BB962C8B-B14F-4D97-AF65-F5344CB8AC3E}">
        <p14:creationId xmlns:p14="http://schemas.microsoft.com/office/powerpoint/2010/main" val="2575533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84EA8328-8E4E-4CAC-9FA5-976AF51B5F11}"/>
              </a:ext>
            </a:extLst>
          </p:cNvPr>
          <p:cNvSpPr>
            <a:spLocks noGrp="1"/>
          </p:cNvSpPr>
          <p:nvPr>
            <p:ph type="body" sz="quarter" idx="10"/>
          </p:nvPr>
        </p:nvSpPr>
        <p:spPr>
          <a:xfrm>
            <a:off x="79372" y="2534399"/>
            <a:ext cx="12035733" cy="4716000"/>
          </a:xfrm>
        </p:spPr>
        <p:txBody>
          <a:bodyPr>
            <a:normAutofit/>
          </a:bodyPr>
          <a:lstStyle/>
          <a:p>
            <a:pPr algn="ctr"/>
            <a:r>
              <a:rPr lang="en-US" sz="3800"/>
              <a:t>Business Outcome Measurement </a:t>
            </a:r>
          </a:p>
          <a:p>
            <a:pPr algn="ctr"/>
            <a:r>
              <a:rPr lang="en-US" sz="3800"/>
              <a:t>at SAP North America</a:t>
            </a:r>
          </a:p>
          <a:p>
            <a:pPr algn="ctr"/>
            <a:r>
              <a:rPr lang="en-US" sz="2400"/>
              <a:t>What lagging metrics matter?</a:t>
            </a:r>
          </a:p>
          <a:p>
            <a:pPr algn="ctr"/>
            <a:endParaRPr lang="en-US" sz="3800"/>
          </a:p>
          <a:p>
            <a:pPr algn="ctr"/>
            <a:endParaRPr lang="en-US" sz="3800"/>
          </a:p>
        </p:txBody>
      </p:sp>
      <p:sp>
        <p:nvSpPr>
          <p:cNvPr id="3" name="Title 2">
            <a:extLst>
              <a:ext uri="{FF2B5EF4-FFF2-40B4-BE49-F238E27FC236}">
                <a16:creationId xmlns:a16="http://schemas.microsoft.com/office/drawing/2014/main" xmlns="" id="{065749ED-209D-4568-9E0E-FC5DB567F129}"/>
              </a:ext>
            </a:extLst>
          </p:cNvPr>
          <p:cNvSpPr>
            <a:spLocks noGrp="1"/>
          </p:cNvSpPr>
          <p:nvPr>
            <p:ph type="title"/>
          </p:nvPr>
        </p:nvSpPr>
        <p:spPr/>
        <p:txBody>
          <a:bodyPr/>
          <a:lstStyle/>
          <a:p>
            <a:r>
              <a:rPr lang="en-US"/>
              <a:t>Step 6 | </a:t>
            </a:r>
            <a:r>
              <a:rPr lang="en-US">
                <a:solidFill>
                  <a:schemeClr val="accent1"/>
                </a:solidFill>
              </a:rPr>
              <a:t>ABM Measurement</a:t>
            </a:r>
          </a:p>
        </p:txBody>
      </p:sp>
    </p:spTree>
    <p:extLst>
      <p:ext uri="{BB962C8B-B14F-4D97-AF65-F5344CB8AC3E}">
        <p14:creationId xmlns:p14="http://schemas.microsoft.com/office/powerpoint/2010/main" val="133802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9F013F87-1430-D646-B386-BC27258E415B}"/>
              </a:ext>
            </a:extLst>
          </p:cNvPr>
          <p:cNvSpPr>
            <a:spLocks noGrp="1"/>
          </p:cNvSpPr>
          <p:nvPr>
            <p:ph type="title"/>
          </p:nvPr>
        </p:nvSpPr>
        <p:spPr>
          <a:xfrm>
            <a:off x="504001" y="504000"/>
            <a:ext cx="11186476" cy="738664"/>
          </a:xfrm>
        </p:spPr>
        <p:txBody>
          <a:bodyPr/>
          <a:lstStyle/>
          <a:p>
            <a:r>
              <a:rPr lang="en-US">
                <a:solidFill>
                  <a:schemeClr val="accent1"/>
                </a:solidFill>
              </a:rPr>
              <a:t>Cohort methodology and pipeline data</a:t>
            </a:r>
            <a:br>
              <a:rPr lang="en-US">
                <a:solidFill>
                  <a:schemeClr val="accent1"/>
                </a:solidFill>
              </a:rPr>
            </a:br>
            <a:endParaRPr lang="en-US">
              <a:solidFill>
                <a:schemeClr val="accent1"/>
              </a:solidFill>
            </a:endParaRPr>
          </a:p>
        </p:txBody>
      </p:sp>
      <p:cxnSp>
        <p:nvCxnSpPr>
          <p:cNvPr id="9" name="Straight Connector 8">
            <a:extLst>
              <a:ext uri="{FF2B5EF4-FFF2-40B4-BE49-F238E27FC236}">
                <a16:creationId xmlns:a16="http://schemas.microsoft.com/office/drawing/2014/main" xmlns="" id="{B2677AC1-1989-0E49-8161-78C41611BDF1}"/>
              </a:ext>
            </a:extLst>
          </p:cNvPr>
          <p:cNvCxnSpPr>
            <a:cxnSpLocks/>
          </p:cNvCxnSpPr>
          <p:nvPr/>
        </p:nvCxnSpPr>
        <p:spPr>
          <a:xfrm flipH="1">
            <a:off x="3047696" y="4403139"/>
            <a:ext cx="736123" cy="0"/>
          </a:xfrm>
          <a:prstGeom prst="line">
            <a:avLst/>
          </a:prstGeom>
          <a:noFill/>
          <a:ln w="25400" cap="flat" cmpd="sng" algn="ctr">
            <a:solidFill>
              <a:srgbClr val="BFBFBF"/>
            </a:solidFill>
            <a:prstDash val="solid"/>
          </a:ln>
          <a:effectLst>
            <a:outerShdw blurRad="40000" dist="20000" dir="5400000" rotWithShape="0">
              <a:srgbClr val="000000">
                <a:alpha val="38000"/>
              </a:srgbClr>
            </a:outerShdw>
          </a:effectLst>
        </p:spPr>
      </p:cxnSp>
      <p:cxnSp>
        <p:nvCxnSpPr>
          <p:cNvPr id="10" name="Straight Connector 9">
            <a:extLst>
              <a:ext uri="{FF2B5EF4-FFF2-40B4-BE49-F238E27FC236}">
                <a16:creationId xmlns:a16="http://schemas.microsoft.com/office/drawing/2014/main" xmlns="" id="{357F2549-F071-1F43-9534-ED3D83D3A539}"/>
              </a:ext>
            </a:extLst>
          </p:cNvPr>
          <p:cNvCxnSpPr>
            <a:cxnSpLocks/>
          </p:cNvCxnSpPr>
          <p:nvPr/>
        </p:nvCxnSpPr>
        <p:spPr>
          <a:xfrm flipH="1">
            <a:off x="2995032" y="2887480"/>
            <a:ext cx="736123" cy="0"/>
          </a:xfrm>
          <a:prstGeom prst="line">
            <a:avLst/>
          </a:prstGeom>
          <a:noFill/>
          <a:ln w="25400" cap="flat" cmpd="sng" algn="ctr">
            <a:solidFill>
              <a:srgbClr val="BFBFBF"/>
            </a:solidFill>
            <a:prstDash val="solid"/>
          </a:ln>
          <a:effectLst>
            <a:outerShdw blurRad="40000" dist="20000" dir="5400000" rotWithShape="0">
              <a:srgbClr val="000000">
                <a:alpha val="38000"/>
              </a:srgbClr>
            </a:outerShdw>
          </a:effectLst>
        </p:spPr>
      </p:cxnSp>
      <p:sp>
        <p:nvSpPr>
          <p:cNvPr id="11" name="Rounded Rectangle 10">
            <a:extLst>
              <a:ext uri="{FF2B5EF4-FFF2-40B4-BE49-F238E27FC236}">
                <a16:creationId xmlns:a16="http://schemas.microsoft.com/office/drawing/2014/main" xmlns="" id="{ADDD78AC-78DA-E444-8996-27D7DE5979AB}"/>
              </a:ext>
            </a:extLst>
          </p:cNvPr>
          <p:cNvSpPr/>
          <p:nvPr/>
        </p:nvSpPr>
        <p:spPr>
          <a:xfrm>
            <a:off x="3596570" y="3902947"/>
            <a:ext cx="2299776" cy="96142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a:ln>
                  <a:noFill/>
                </a:ln>
                <a:solidFill>
                  <a:srgbClr val="000000"/>
                </a:solidFill>
                <a:effectLst/>
                <a:uLnTx/>
                <a:uFillTx/>
                <a:latin typeface="Arial"/>
                <a:ea typeface="+mn-ea"/>
                <a:cs typeface="+mn-cs"/>
              </a:rPr>
              <a:t>Total Ads List</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0" i="0" u="none" strike="noStrike" kern="1200" cap="none" spc="0" normalizeH="0" baseline="0" noProof="0">
                <a:ln>
                  <a:noFill/>
                </a:ln>
                <a:solidFill>
                  <a:srgbClr val="000000"/>
                </a:solidFill>
                <a:effectLst/>
                <a:uLnTx/>
                <a:uFillTx/>
                <a:latin typeface="Arial"/>
                <a:ea typeface="+mn-ea"/>
                <a:cs typeface="+mn-cs"/>
              </a:rPr>
              <a:t>~2K</a:t>
            </a:r>
          </a:p>
        </p:txBody>
      </p:sp>
      <p:sp>
        <p:nvSpPr>
          <p:cNvPr id="12" name="Rounded Rectangle 11">
            <a:extLst>
              <a:ext uri="{FF2B5EF4-FFF2-40B4-BE49-F238E27FC236}">
                <a16:creationId xmlns:a16="http://schemas.microsoft.com/office/drawing/2014/main" xmlns="" id="{813D18FB-386A-3741-A988-7794FF0FF43A}"/>
              </a:ext>
            </a:extLst>
          </p:cNvPr>
          <p:cNvSpPr/>
          <p:nvPr/>
        </p:nvSpPr>
        <p:spPr>
          <a:xfrm>
            <a:off x="315093" y="2222233"/>
            <a:ext cx="2761069" cy="3657600"/>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a:ln>
                  <a:noFill/>
                </a:ln>
                <a:solidFill>
                  <a:srgbClr val="000000"/>
                </a:solidFill>
                <a:effectLst/>
                <a:uLnTx/>
                <a:uFillTx/>
                <a:latin typeface="Arial"/>
                <a:ea typeface="+mn-ea"/>
                <a:cs typeface="+mn-cs"/>
              </a:rPr>
              <a:t>Overall D/NN List</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a:ln>
                  <a:noFill/>
                </a:ln>
                <a:solidFill>
                  <a:srgbClr val="000000"/>
                </a:solidFill>
                <a:effectLst/>
                <a:uLnTx/>
                <a:uFillTx/>
                <a:latin typeface="Arial"/>
                <a:ea typeface="+mn-ea"/>
                <a:cs typeface="+mn-cs"/>
              </a:rPr>
              <a:t>~202K</a:t>
            </a:r>
          </a:p>
        </p:txBody>
      </p:sp>
      <p:cxnSp>
        <p:nvCxnSpPr>
          <p:cNvPr id="13" name="Straight Connector 12">
            <a:extLst>
              <a:ext uri="{FF2B5EF4-FFF2-40B4-BE49-F238E27FC236}">
                <a16:creationId xmlns:a16="http://schemas.microsoft.com/office/drawing/2014/main" xmlns="" id="{E836C586-F9B3-5044-882F-13FBC2E62F40}"/>
              </a:ext>
            </a:extLst>
          </p:cNvPr>
          <p:cNvCxnSpPr>
            <a:cxnSpLocks/>
          </p:cNvCxnSpPr>
          <p:nvPr/>
        </p:nvCxnSpPr>
        <p:spPr>
          <a:xfrm flipH="1">
            <a:off x="5499124" y="2887480"/>
            <a:ext cx="736123" cy="0"/>
          </a:xfrm>
          <a:prstGeom prst="line">
            <a:avLst/>
          </a:prstGeom>
          <a:noFill/>
          <a:ln w="25400" cap="flat" cmpd="sng" algn="ctr">
            <a:solidFill>
              <a:srgbClr val="BFBFBF"/>
            </a:solidFill>
            <a:prstDash val="solid"/>
          </a:ln>
          <a:effectLst>
            <a:outerShdw blurRad="40000" dist="20000" dir="5400000" rotWithShape="0">
              <a:srgbClr val="000000">
                <a:alpha val="38000"/>
              </a:srgbClr>
            </a:outerShdw>
          </a:effectLst>
        </p:spPr>
      </p:cxnSp>
      <p:sp>
        <p:nvSpPr>
          <p:cNvPr id="14" name="Rounded Rectangle 13">
            <a:extLst>
              <a:ext uri="{FF2B5EF4-FFF2-40B4-BE49-F238E27FC236}">
                <a16:creationId xmlns:a16="http://schemas.microsoft.com/office/drawing/2014/main" xmlns="" id="{581400D3-D760-C34B-8F78-383A19C33D22}"/>
              </a:ext>
            </a:extLst>
          </p:cNvPr>
          <p:cNvSpPr/>
          <p:nvPr/>
        </p:nvSpPr>
        <p:spPr>
          <a:xfrm>
            <a:off x="3596570" y="2222233"/>
            <a:ext cx="2299776" cy="111252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a:ln>
                  <a:noFill/>
                </a:ln>
                <a:solidFill>
                  <a:srgbClr val="000000"/>
                </a:solidFill>
                <a:effectLst/>
                <a:uLnTx/>
                <a:uFillTx/>
                <a:latin typeface="Arial"/>
                <a:ea typeface="+mn-ea"/>
                <a:cs typeface="+mn-cs"/>
              </a:rPr>
              <a:t>Total Cohort</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0" i="0" u="none" strike="noStrike" kern="1200" cap="none" spc="0" normalizeH="0" baseline="0" noProof="0">
                <a:ln>
                  <a:noFill/>
                </a:ln>
                <a:solidFill>
                  <a:srgbClr val="000000"/>
                </a:solidFill>
                <a:effectLst/>
                <a:uLnTx/>
                <a:uFillTx/>
                <a:latin typeface="Arial"/>
                <a:ea typeface="+mn-ea"/>
                <a:cs typeface="+mn-cs"/>
              </a:rPr>
              <a:t>~200K</a:t>
            </a:r>
            <a:br>
              <a:rPr kumimoji="0" lang="en-US" sz="2133" b="0" i="0" u="none" strike="noStrike" kern="1200" cap="none" spc="0" normalizeH="0" baseline="0" noProof="0">
                <a:ln>
                  <a:noFill/>
                </a:ln>
                <a:solidFill>
                  <a:srgbClr val="000000"/>
                </a:solidFill>
                <a:effectLst/>
                <a:uLnTx/>
                <a:uFillTx/>
                <a:latin typeface="Arial"/>
                <a:ea typeface="+mn-ea"/>
                <a:cs typeface="+mn-cs"/>
              </a:rPr>
            </a:br>
            <a:r>
              <a:rPr kumimoji="0" lang="en-US" sz="1600" b="0" i="0" u="none" strike="noStrike" kern="1200" cap="none" spc="0" normalizeH="0" baseline="0" noProof="0">
                <a:ln>
                  <a:noFill/>
                </a:ln>
                <a:solidFill>
                  <a:srgbClr val="000000"/>
                </a:solidFill>
                <a:effectLst/>
                <a:uLnTx/>
                <a:uFillTx/>
                <a:latin typeface="Arial"/>
                <a:ea typeface="+mn-ea"/>
                <a:cs typeface="+mn-cs"/>
              </a:rPr>
              <a:t>Provided by SAP</a:t>
            </a:r>
          </a:p>
        </p:txBody>
      </p:sp>
      <p:cxnSp>
        <p:nvCxnSpPr>
          <p:cNvPr id="15" name="Straight Connector 14">
            <a:extLst>
              <a:ext uri="{FF2B5EF4-FFF2-40B4-BE49-F238E27FC236}">
                <a16:creationId xmlns:a16="http://schemas.microsoft.com/office/drawing/2014/main" xmlns="" id="{B4176421-4AE7-074F-9D09-4CF7ABFE28F1}"/>
              </a:ext>
            </a:extLst>
          </p:cNvPr>
          <p:cNvCxnSpPr>
            <a:cxnSpLocks/>
          </p:cNvCxnSpPr>
          <p:nvPr/>
        </p:nvCxnSpPr>
        <p:spPr>
          <a:xfrm flipH="1">
            <a:off x="8417052" y="2887480"/>
            <a:ext cx="736123" cy="0"/>
          </a:xfrm>
          <a:prstGeom prst="line">
            <a:avLst/>
          </a:prstGeom>
          <a:noFill/>
          <a:ln w="25400" cap="flat" cmpd="sng" algn="ctr">
            <a:solidFill>
              <a:srgbClr val="BFBFBF"/>
            </a:solidFill>
            <a:prstDash val="solid"/>
          </a:ln>
          <a:effectLst>
            <a:outerShdw blurRad="40000" dist="20000" dir="5400000" rotWithShape="0">
              <a:srgbClr val="000000">
                <a:alpha val="38000"/>
              </a:srgbClr>
            </a:outerShdw>
          </a:effectLst>
        </p:spPr>
      </p:cxnSp>
      <p:sp>
        <p:nvSpPr>
          <p:cNvPr id="16" name="Rounded Rectangle 15">
            <a:extLst>
              <a:ext uri="{FF2B5EF4-FFF2-40B4-BE49-F238E27FC236}">
                <a16:creationId xmlns:a16="http://schemas.microsoft.com/office/drawing/2014/main" xmlns="" id="{C9C09654-C404-A34F-A801-F77AAD44D4F6}"/>
              </a:ext>
            </a:extLst>
          </p:cNvPr>
          <p:cNvSpPr/>
          <p:nvPr/>
        </p:nvSpPr>
        <p:spPr>
          <a:xfrm>
            <a:off x="6150423" y="2222233"/>
            <a:ext cx="2401585" cy="111252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a:ln>
                  <a:noFill/>
                </a:ln>
                <a:solidFill>
                  <a:srgbClr val="000000"/>
                </a:solidFill>
                <a:effectLst/>
                <a:uLnTx/>
                <a:uFillTx/>
                <a:latin typeface="Arial"/>
                <a:ea typeface="+mn-ea"/>
                <a:cs typeface="+mn-cs"/>
              </a:rPr>
              <a:t>Revised Cohort</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0" i="0" u="none" strike="noStrike" kern="1200" cap="none" spc="0" normalizeH="0" baseline="0" noProof="0">
                <a:ln>
                  <a:noFill/>
                </a:ln>
                <a:solidFill>
                  <a:srgbClr val="000000"/>
                </a:solidFill>
                <a:effectLst/>
                <a:uLnTx/>
                <a:uFillTx/>
                <a:latin typeface="Arial"/>
                <a:ea typeface="+mn-ea"/>
                <a:cs typeface="+mn-cs"/>
              </a:rPr>
              <a:t>~75K</a:t>
            </a:r>
            <a:br>
              <a:rPr kumimoji="0" lang="en-US" sz="2133" b="0" i="0" u="none" strike="noStrike" kern="1200" cap="none" spc="0" normalizeH="0" baseline="0" noProof="0">
                <a:ln>
                  <a:noFill/>
                </a:ln>
                <a:solidFill>
                  <a:srgbClr val="000000"/>
                </a:solidFill>
                <a:effectLst/>
                <a:uLnTx/>
                <a:uFillTx/>
                <a:latin typeface="Arial"/>
                <a:ea typeface="+mn-ea"/>
                <a:cs typeface="+mn-cs"/>
              </a:rPr>
            </a:br>
            <a:r>
              <a:rPr kumimoji="0" lang="en-US" sz="1600" b="0" i="0" u="none" strike="noStrike" kern="1200" cap="none" spc="0" normalizeH="0" baseline="0" noProof="0">
                <a:ln>
                  <a:noFill/>
                </a:ln>
                <a:solidFill>
                  <a:srgbClr val="000000"/>
                </a:solidFill>
                <a:effectLst/>
                <a:uLnTx/>
                <a:uFillTx/>
                <a:latin typeface="Arial"/>
                <a:ea typeface="+mn-ea"/>
                <a:cs typeface="+mn-cs"/>
              </a:rPr>
              <a:t>Randomized by SAP</a:t>
            </a:r>
          </a:p>
        </p:txBody>
      </p:sp>
      <p:sp>
        <p:nvSpPr>
          <p:cNvPr id="17" name="Rounded Rectangle 16">
            <a:extLst>
              <a:ext uri="{FF2B5EF4-FFF2-40B4-BE49-F238E27FC236}">
                <a16:creationId xmlns:a16="http://schemas.microsoft.com/office/drawing/2014/main" xmlns="" id="{532927C9-D76D-6A4F-B9D6-B465948BE729}"/>
              </a:ext>
            </a:extLst>
          </p:cNvPr>
          <p:cNvSpPr/>
          <p:nvPr/>
        </p:nvSpPr>
        <p:spPr>
          <a:xfrm>
            <a:off x="8806083" y="2222233"/>
            <a:ext cx="2299776" cy="1112520"/>
          </a:xfrm>
          <a:prstGeom prst="round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1" i="0" u="none" strike="noStrike" kern="1200" cap="none" spc="0" normalizeH="0" baseline="0" noProof="0">
                <a:ln>
                  <a:noFill/>
                </a:ln>
                <a:solidFill>
                  <a:srgbClr val="000000"/>
                </a:solidFill>
                <a:effectLst/>
                <a:uLnTx/>
                <a:uFillTx/>
                <a:latin typeface="Arial"/>
                <a:ea typeface="+mn-ea"/>
                <a:cs typeface="+mn-cs"/>
              </a:rPr>
              <a:t>Final Cohort</a:t>
            </a:r>
          </a:p>
          <a:p>
            <a:pPr marL="0" marR="0" lvl="0" indent="0" algn="ctr" defTabSz="1088776" rtl="0" eaLnBrk="1" fontAlgn="auto" latinLnBrk="0" hangingPunct="1">
              <a:lnSpc>
                <a:spcPct val="100000"/>
              </a:lnSpc>
              <a:spcBef>
                <a:spcPts val="0"/>
              </a:spcBef>
              <a:spcAft>
                <a:spcPts val="0"/>
              </a:spcAft>
              <a:buClrTx/>
              <a:buSzTx/>
              <a:buFontTx/>
              <a:buNone/>
              <a:tabLst/>
              <a:defRPr/>
            </a:pPr>
            <a:r>
              <a:rPr kumimoji="0" lang="en-US" sz="2133" b="0" i="0" u="none" strike="noStrike" kern="1200" cap="none" spc="0" normalizeH="0" baseline="0" noProof="0">
                <a:ln>
                  <a:noFill/>
                </a:ln>
                <a:solidFill>
                  <a:srgbClr val="000000"/>
                </a:solidFill>
                <a:effectLst/>
                <a:uLnTx/>
                <a:uFillTx/>
                <a:latin typeface="Arial"/>
                <a:ea typeface="+mn-ea"/>
                <a:cs typeface="+mn-cs"/>
              </a:rPr>
              <a:t>~2.1K</a:t>
            </a:r>
            <a:br>
              <a:rPr kumimoji="0" lang="en-US" sz="2133" b="0" i="0" u="none" strike="noStrike" kern="1200" cap="none" spc="0" normalizeH="0" baseline="0" noProof="0">
                <a:ln>
                  <a:noFill/>
                </a:ln>
                <a:solidFill>
                  <a:srgbClr val="000000"/>
                </a:solidFill>
                <a:effectLst/>
                <a:uLnTx/>
                <a:uFillTx/>
                <a:latin typeface="Arial"/>
                <a:ea typeface="+mn-ea"/>
                <a:cs typeface="+mn-cs"/>
              </a:rPr>
            </a:br>
            <a:r>
              <a:rPr kumimoji="0" lang="en-US" sz="1600" b="0" i="0" u="none" strike="noStrike" kern="1200" cap="none" spc="0" normalizeH="0" baseline="0" noProof="0">
                <a:ln>
                  <a:noFill/>
                </a:ln>
                <a:solidFill>
                  <a:srgbClr val="000000"/>
                </a:solidFill>
                <a:effectLst/>
                <a:uLnTx/>
                <a:uFillTx/>
                <a:latin typeface="Arial"/>
                <a:ea typeface="+mn-ea"/>
                <a:cs typeface="+mn-cs"/>
              </a:rPr>
              <a:t>Randomized by DB</a:t>
            </a:r>
          </a:p>
        </p:txBody>
      </p:sp>
      <p:sp>
        <p:nvSpPr>
          <p:cNvPr id="18" name="Text Placeholder 3">
            <a:extLst>
              <a:ext uri="{FF2B5EF4-FFF2-40B4-BE49-F238E27FC236}">
                <a16:creationId xmlns:a16="http://schemas.microsoft.com/office/drawing/2014/main" xmlns="" id="{BEF0A1E0-DF74-7643-AB1B-7372B797B92F}"/>
              </a:ext>
            </a:extLst>
          </p:cNvPr>
          <p:cNvSpPr txBox="1">
            <a:spLocks/>
          </p:cNvSpPr>
          <p:nvPr/>
        </p:nvSpPr>
        <p:spPr>
          <a:xfrm>
            <a:off x="6097239" y="3902947"/>
            <a:ext cx="5707217" cy="2734733"/>
          </a:xfrm>
          <a:prstGeom prst="rect">
            <a:avLst/>
          </a:prstGeom>
        </p:spPr>
        <p:txBody>
          <a:bodyPr vert="horz" lIns="121920" tIns="60960" rIns="121920" bIns="60960" rtlCol="0">
            <a:normAutofit lnSpcReduction="10000"/>
          </a:bodyPr>
          <a:lstStyle>
            <a:lvl1pPr marL="285750" indent="-285750" algn="l" defTabSz="685783" rtl="0" eaLnBrk="1" latinLnBrk="0" hangingPunct="1">
              <a:lnSpc>
                <a:spcPct val="90000"/>
              </a:lnSpc>
              <a:spcBef>
                <a:spcPts val="750"/>
              </a:spcBef>
              <a:buClr>
                <a:schemeClr val="tx2"/>
              </a:buClr>
              <a:buSzPct val="80000"/>
              <a:buFont typeface="Wingdings" charset="2"/>
              <a:buChar char="§"/>
              <a:defRPr lang="en-US" sz="1800" kern="1200" baseline="0">
                <a:solidFill>
                  <a:schemeClr val="accent1"/>
                </a:solidFill>
                <a:latin typeface="+mn-lt"/>
                <a:ea typeface="+mn-ea"/>
                <a:cs typeface="+mn-cs"/>
              </a:defRPr>
            </a:lvl1pPr>
            <a:lvl2pPr marL="628642" indent="-285750" algn="l" defTabSz="685783" rtl="0" eaLnBrk="1" latinLnBrk="0" hangingPunct="1">
              <a:lnSpc>
                <a:spcPct val="90000"/>
              </a:lnSpc>
              <a:spcBef>
                <a:spcPts val="375"/>
              </a:spcBef>
              <a:buClr>
                <a:schemeClr val="tx2"/>
              </a:buClr>
              <a:buSzPct val="80000"/>
              <a:buFont typeface="Wingdings" charset="2"/>
              <a:buChar char="§"/>
              <a:defRPr lang="en-US" sz="1600" kern="1200">
                <a:solidFill>
                  <a:schemeClr val="accent1"/>
                </a:solidFill>
                <a:latin typeface="+mn-lt"/>
                <a:ea typeface="+mn-ea"/>
                <a:cs typeface="+mn-cs"/>
              </a:defRPr>
            </a:lvl2pPr>
            <a:lvl3pPr marL="857228" indent="-171446" algn="l" defTabSz="685783" rtl="0" eaLnBrk="1" latinLnBrk="0" hangingPunct="1">
              <a:lnSpc>
                <a:spcPct val="90000"/>
              </a:lnSpc>
              <a:spcBef>
                <a:spcPts val="375"/>
              </a:spcBef>
              <a:buClr>
                <a:schemeClr val="tx2"/>
              </a:buClr>
              <a:buFont typeface="Arial"/>
              <a:buChar char="•"/>
              <a:defRPr lang="en-US" sz="1500" kern="1200" smtClean="0">
                <a:solidFill>
                  <a:schemeClr val="tx1"/>
                </a:solidFill>
                <a:latin typeface="+mn-lt"/>
                <a:ea typeface="+mn-ea"/>
                <a:cs typeface="+mn-cs"/>
              </a:defRPr>
            </a:lvl3pPr>
            <a:lvl4pPr marL="1200120"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4pPr>
            <a:lvl5pPr marL="1543012"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
                <a:srgbClr val="CCCCCC"/>
              </a:buClr>
              <a:buSzPct val="80000"/>
              <a:buFont typeface="Wingdings" charset="2"/>
              <a:buNone/>
              <a:tabLst/>
              <a:defRPr/>
            </a:pPr>
            <a:r>
              <a:rPr kumimoji="0" lang="en-US" sz="2400" b="1" i="0" u="none" strike="noStrike" kern="1200" cap="none" spc="0" normalizeH="0" baseline="0" noProof="0" dirty="0">
                <a:ln>
                  <a:noFill/>
                </a:ln>
                <a:solidFill>
                  <a:srgbClr val="F0AB00"/>
                </a:solidFill>
                <a:effectLst/>
                <a:uLnTx/>
                <a:uFillTx/>
                <a:latin typeface="Arial"/>
                <a:ea typeface="+mn-ea"/>
                <a:cs typeface="+mn-cs"/>
              </a:rPr>
              <a:t>Cohort</a:t>
            </a:r>
            <a:r>
              <a:rPr kumimoji="0" lang="en-US" sz="2400" b="0" i="0" u="none" strike="noStrike" kern="1200" cap="none" spc="0" normalizeH="0" baseline="0" noProof="0" dirty="0">
                <a:ln>
                  <a:noFill/>
                </a:ln>
                <a:solidFill>
                  <a:srgbClr val="F0AB00"/>
                </a:solidFill>
                <a:effectLst/>
                <a:uLnTx/>
                <a:uFillTx/>
                <a:latin typeface="Arial"/>
                <a:ea typeface="+mn-ea"/>
                <a:cs typeface="+mn-cs"/>
              </a:rPr>
              <a:t>: initial 200K was provided by Lou, and then randomized to 75K. </a:t>
            </a:r>
            <a:r>
              <a:rPr kumimoji="0" lang="en-US" sz="2400" b="0" i="0" u="none" strike="noStrike" kern="1200" cap="none" spc="0" normalizeH="0" baseline="0" noProof="0" dirty="0" err="1">
                <a:ln>
                  <a:noFill/>
                </a:ln>
                <a:solidFill>
                  <a:srgbClr val="F0AB00"/>
                </a:solidFill>
                <a:effectLst/>
                <a:uLnTx/>
                <a:uFillTx/>
                <a:latin typeface="Arial"/>
                <a:ea typeface="+mn-ea"/>
                <a:cs typeface="+mn-cs"/>
              </a:rPr>
              <a:t>Demandbase</a:t>
            </a:r>
            <a:r>
              <a:rPr kumimoji="0" lang="en-US" sz="2400" b="0" i="0" u="none" strike="noStrike" kern="1200" cap="none" spc="0" normalizeH="0" baseline="0" noProof="0" dirty="0">
                <a:ln>
                  <a:noFill/>
                </a:ln>
                <a:solidFill>
                  <a:srgbClr val="F0AB00"/>
                </a:solidFill>
                <a:effectLst/>
                <a:uLnTx/>
                <a:uFillTx/>
                <a:latin typeface="Arial"/>
                <a:ea typeface="+mn-ea"/>
                <a:cs typeface="+mn-cs"/>
              </a:rPr>
              <a:t> then randomized the 75K down to 2.1K</a:t>
            </a:r>
          </a:p>
          <a:p>
            <a:pPr marL="0" marR="0" lvl="0" indent="0" algn="l" defTabSz="685783" rtl="0" eaLnBrk="1" fontAlgn="auto" latinLnBrk="0" hangingPunct="1">
              <a:lnSpc>
                <a:spcPct val="90000"/>
              </a:lnSpc>
              <a:spcBef>
                <a:spcPts val="750"/>
              </a:spcBef>
              <a:spcAft>
                <a:spcPts val="0"/>
              </a:spcAft>
              <a:buClr>
                <a:srgbClr val="CCCCCC"/>
              </a:buClr>
              <a:buSzPct val="80000"/>
              <a:buFont typeface="Wingdings" charset="2"/>
              <a:buNone/>
              <a:tabLst/>
              <a:defRPr/>
            </a:pPr>
            <a:endParaRPr kumimoji="0" lang="en-US" sz="2400" b="0" i="0" u="none" strike="noStrike" kern="1200" cap="none" spc="0" normalizeH="0" baseline="0" noProof="0" dirty="0">
              <a:ln>
                <a:noFill/>
              </a:ln>
              <a:solidFill>
                <a:srgbClr val="F0AB00"/>
              </a:solidFill>
              <a:effectLst/>
              <a:uLnTx/>
              <a:uFillTx/>
              <a:latin typeface="Arial"/>
              <a:ea typeface="+mn-ea"/>
              <a:cs typeface="+mn-cs"/>
            </a:endParaRPr>
          </a:p>
          <a:p>
            <a:pPr marL="0" marR="0" lvl="0" indent="0" algn="l" defTabSz="685783" rtl="0" eaLnBrk="1" fontAlgn="auto" latinLnBrk="0" hangingPunct="1">
              <a:lnSpc>
                <a:spcPct val="90000"/>
              </a:lnSpc>
              <a:spcBef>
                <a:spcPts val="750"/>
              </a:spcBef>
              <a:spcAft>
                <a:spcPts val="0"/>
              </a:spcAft>
              <a:buClr>
                <a:srgbClr val="CCCCCC"/>
              </a:buClr>
              <a:buSzPct val="80000"/>
              <a:buFont typeface="Wingdings" charset="2"/>
              <a:buNone/>
              <a:tabLst/>
              <a:defRPr/>
            </a:pPr>
            <a:r>
              <a:rPr kumimoji="0" lang="en-US" sz="2400" b="1" i="0" u="none" strike="noStrike" kern="1200" cap="none" spc="0" normalizeH="0" baseline="0" noProof="0" dirty="0">
                <a:ln>
                  <a:noFill/>
                </a:ln>
                <a:solidFill>
                  <a:srgbClr val="F0AB00"/>
                </a:solidFill>
                <a:effectLst/>
                <a:uLnTx/>
                <a:uFillTx/>
                <a:latin typeface="Arial"/>
                <a:ea typeface="+mn-ea"/>
                <a:cs typeface="+mn-cs"/>
              </a:rPr>
              <a:t>Pipeline Data: </a:t>
            </a:r>
            <a:r>
              <a:rPr kumimoji="0" lang="en-US" sz="2400" b="0" i="0" u="none" strike="noStrike" kern="1200" cap="none" spc="0" normalizeH="0" baseline="0" noProof="0" dirty="0">
                <a:ln>
                  <a:noFill/>
                </a:ln>
                <a:solidFill>
                  <a:srgbClr val="F0AB00"/>
                </a:solidFill>
                <a:effectLst/>
                <a:uLnTx/>
                <a:uFillTx/>
                <a:latin typeface="Arial"/>
                <a:ea typeface="+mn-ea"/>
                <a:cs typeface="+mn-cs"/>
              </a:rPr>
              <a:t>provided by Lou across key metrics like revenue generated, opportunities created, etc. </a:t>
            </a:r>
            <a:endParaRPr kumimoji="0" lang="en-US" sz="2400" b="1" i="0" u="none" strike="noStrike" kern="1200" cap="none" spc="0" normalizeH="0" baseline="0" noProof="0" dirty="0">
              <a:ln>
                <a:noFill/>
              </a:ln>
              <a:solidFill>
                <a:srgbClr val="F0AB00"/>
              </a:solidFill>
              <a:effectLst/>
              <a:uLnTx/>
              <a:uFillTx/>
              <a:latin typeface="Arial"/>
              <a:ea typeface="+mn-ea"/>
              <a:cs typeface="+mn-cs"/>
            </a:endParaRPr>
          </a:p>
          <a:p>
            <a:pPr marL="0" marR="0" lvl="0" indent="0" algn="l" defTabSz="685783" rtl="0" eaLnBrk="1" fontAlgn="auto" latinLnBrk="0" hangingPunct="1">
              <a:lnSpc>
                <a:spcPct val="90000"/>
              </a:lnSpc>
              <a:spcBef>
                <a:spcPts val="750"/>
              </a:spcBef>
              <a:spcAft>
                <a:spcPts val="0"/>
              </a:spcAft>
              <a:buClr>
                <a:srgbClr val="CCCCCC"/>
              </a:buClr>
              <a:buSzPct val="80000"/>
              <a:buFont typeface="Wingdings" charset="2"/>
              <a:buNone/>
              <a:tabLst/>
              <a:defRPr/>
            </a:pPr>
            <a:endParaRPr kumimoji="0" lang="en-US" sz="2400" b="0" i="0" u="none" strike="noStrike" kern="1200" cap="none" spc="0" normalizeH="0" baseline="0" noProof="0" dirty="0">
              <a:ln>
                <a:noFill/>
              </a:ln>
              <a:solidFill>
                <a:srgbClr val="F0AB00"/>
              </a:solidFill>
              <a:effectLst/>
              <a:uLnTx/>
              <a:uFillTx/>
              <a:latin typeface="Arial"/>
              <a:ea typeface="+mn-ea"/>
              <a:cs typeface="+mn-cs"/>
            </a:endParaRPr>
          </a:p>
        </p:txBody>
      </p:sp>
      <p:sp>
        <p:nvSpPr>
          <p:cNvPr id="19" name="Text Placeholder 3">
            <a:extLst>
              <a:ext uri="{FF2B5EF4-FFF2-40B4-BE49-F238E27FC236}">
                <a16:creationId xmlns:a16="http://schemas.microsoft.com/office/drawing/2014/main" xmlns="" id="{5B1F4B0C-1D6E-9549-9AAF-5B02E8558DC4}"/>
              </a:ext>
            </a:extLst>
          </p:cNvPr>
          <p:cNvSpPr txBox="1">
            <a:spLocks/>
          </p:cNvSpPr>
          <p:nvPr/>
        </p:nvSpPr>
        <p:spPr>
          <a:xfrm>
            <a:off x="919376" y="1262622"/>
            <a:ext cx="11119881" cy="782837"/>
          </a:xfrm>
          <a:prstGeom prst="rect">
            <a:avLst/>
          </a:prstGeom>
        </p:spPr>
        <p:txBody>
          <a:bodyPr vert="horz" lIns="121920" tIns="60960" rIns="121920" bIns="60960" rtlCol="0">
            <a:normAutofit/>
          </a:bodyPr>
          <a:lstStyle>
            <a:lvl1pPr marL="285750" indent="-285750" algn="l" defTabSz="685783" rtl="0" eaLnBrk="1" latinLnBrk="0" hangingPunct="1">
              <a:lnSpc>
                <a:spcPct val="90000"/>
              </a:lnSpc>
              <a:spcBef>
                <a:spcPts val="750"/>
              </a:spcBef>
              <a:buClr>
                <a:schemeClr val="tx2"/>
              </a:buClr>
              <a:buSzPct val="80000"/>
              <a:buFont typeface="Wingdings" charset="2"/>
              <a:buChar char="§"/>
              <a:defRPr lang="en-US" sz="1800" kern="1200" baseline="0">
                <a:solidFill>
                  <a:schemeClr val="accent1"/>
                </a:solidFill>
                <a:latin typeface="+mn-lt"/>
                <a:ea typeface="+mn-ea"/>
                <a:cs typeface="+mn-cs"/>
              </a:defRPr>
            </a:lvl1pPr>
            <a:lvl2pPr marL="628642" indent="-285750" algn="l" defTabSz="685783" rtl="0" eaLnBrk="1" latinLnBrk="0" hangingPunct="1">
              <a:lnSpc>
                <a:spcPct val="90000"/>
              </a:lnSpc>
              <a:spcBef>
                <a:spcPts val="375"/>
              </a:spcBef>
              <a:buClr>
                <a:schemeClr val="tx2"/>
              </a:buClr>
              <a:buSzPct val="80000"/>
              <a:buFont typeface="Wingdings" charset="2"/>
              <a:buChar char="§"/>
              <a:defRPr lang="en-US" sz="1600" kern="1200">
                <a:solidFill>
                  <a:schemeClr val="accent1"/>
                </a:solidFill>
                <a:latin typeface="+mn-lt"/>
                <a:ea typeface="+mn-ea"/>
                <a:cs typeface="+mn-cs"/>
              </a:defRPr>
            </a:lvl2pPr>
            <a:lvl3pPr marL="857228" indent="-171446" algn="l" defTabSz="685783" rtl="0" eaLnBrk="1" latinLnBrk="0" hangingPunct="1">
              <a:lnSpc>
                <a:spcPct val="90000"/>
              </a:lnSpc>
              <a:spcBef>
                <a:spcPts val="375"/>
              </a:spcBef>
              <a:buClr>
                <a:schemeClr val="tx2"/>
              </a:buClr>
              <a:buFont typeface="Arial"/>
              <a:buChar char="•"/>
              <a:defRPr lang="en-US" sz="1500" kern="1200" smtClean="0">
                <a:solidFill>
                  <a:schemeClr val="tx1"/>
                </a:solidFill>
                <a:latin typeface="+mn-lt"/>
                <a:ea typeface="+mn-ea"/>
                <a:cs typeface="+mn-cs"/>
              </a:defRPr>
            </a:lvl3pPr>
            <a:lvl4pPr marL="1200120"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4pPr>
            <a:lvl5pPr marL="1543012" indent="-171446" algn="l" defTabSz="685783" rtl="0" eaLnBrk="1" latinLnBrk="0" hangingPunct="1">
              <a:lnSpc>
                <a:spcPct val="90000"/>
              </a:lnSpc>
              <a:spcBef>
                <a:spcPts val="375"/>
              </a:spcBef>
              <a:buClr>
                <a:schemeClr val="tx2"/>
              </a:buClr>
              <a:buFont typeface="Arial"/>
              <a:buChar char="•"/>
              <a:defRPr lang="en-US" sz="1350" kern="1200" smtClean="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marR="0" lvl="0" indent="0" algn="l" defTabSz="685783" rtl="0" eaLnBrk="1" fontAlgn="auto" latinLnBrk="0" hangingPunct="1">
              <a:lnSpc>
                <a:spcPct val="90000"/>
              </a:lnSpc>
              <a:spcBef>
                <a:spcPts val="750"/>
              </a:spcBef>
              <a:spcAft>
                <a:spcPts val="0"/>
              </a:spcAft>
              <a:buClr>
                <a:srgbClr val="CCCCCC"/>
              </a:buClr>
              <a:buSzPct val="80000"/>
              <a:buFont typeface="Wingdings" charset="2"/>
              <a:buNone/>
              <a:tabLst/>
              <a:defRPr/>
            </a:pPr>
            <a:r>
              <a:rPr kumimoji="0" lang="en-US" sz="2400" b="1" i="0" u="none" strike="noStrike" kern="1200" cap="none" spc="0" normalizeH="0" baseline="0" noProof="0">
                <a:ln>
                  <a:noFill/>
                </a:ln>
                <a:solidFill>
                  <a:srgbClr val="FFFFFF">
                    <a:lumMod val="75000"/>
                  </a:srgbClr>
                </a:solidFill>
                <a:effectLst/>
                <a:uLnTx/>
                <a:uFillTx/>
                <a:latin typeface="Arial"/>
                <a:ea typeface="+mn-ea"/>
                <a:cs typeface="+mn-cs"/>
              </a:rPr>
              <a:t>GOAL: </a:t>
            </a:r>
            <a:r>
              <a:rPr kumimoji="0" lang="en-US" sz="2400" b="0" i="0" u="none" strike="noStrike" kern="1200" cap="none" spc="0" normalizeH="0" baseline="0" noProof="0">
                <a:ln>
                  <a:noFill/>
                </a:ln>
                <a:solidFill>
                  <a:srgbClr val="FFFFFF">
                    <a:lumMod val="75000"/>
                  </a:srgbClr>
                </a:solidFill>
                <a:effectLst/>
                <a:uLnTx/>
                <a:uFillTx/>
                <a:latin typeface="Arial"/>
                <a:ea typeface="+mn-ea"/>
                <a:cs typeface="+mn-cs"/>
              </a:rPr>
              <a:t>surround Dormant, Net New accounts with account-based advertising and measure success via new pipeline generated across target accounts</a:t>
            </a:r>
          </a:p>
        </p:txBody>
      </p:sp>
    </p:spTree>
    <p:extLst>
      <p:ext uri="{BB962C8B-B14F-4D97-AF65-F5344CB8AC3E}">
        <p14:creationId xmlns:p14="http://schemas.microsoft.com/office/powerpoint/2010/main" val="1890536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65E3BCFE-C47E-C845-A85F-9A41E512537B}"/>
              </a:ext>
            </a:extLst>
          </p:cNvPr>
          <p:cNvSpPr>
            <a:spLocks noGrp="1"/>
          </p:cNvSpPr>
          <p:nvPr>
            <p:ph type="title"/>
          </p:nvPr>
        </p:nvSpPr>
        <p:spPr/>
        <p:txBody>
          <a:bodyPr/>
          <a:lstStyle/>
          <a:p>
            <a:r>
              <a:rPr lang="en-US">
                <a:solidFill>
                  <a:schemeClr val="accent1"/>
                </a:solidFill>
              </a:rPr>
              <a:t>Opportunities, Pipeline, Revenue</a:t>
            </a:r>
          </a:p>
        </p:txBody>
      </p:sp>
      <p:graphicFrame>
        <p:nvGraphicFramePr>
          <p:cNvPr id="9" name="Chart 8">
            <a:extLst>
              <a:ext uri="{FF2B5EF4-FFF2-40B4-BE49-F238E27FC236}">
                <a16:creationId xmlns:a16="http://schemas.microsoft.com/office/drawing/2014/main" xmlns="" id="{DC057BA9-32B7-1C4C-8372-1F92713A661E}"/>
              </a:ext>
            </a:extLst>
          </p:cNvPr>
          <p:cNvGraphicFramePr/>
          <p:nvPr/>
        </p:nvGraphicFramePr>
        <p:xfrm>
          <a:off x="220250" y="1036320"/>
          <a:ext cx="6314659" cy="5474208"/>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Arrow Connector 9">
            <a:extLst>
              <a:ext uri="{FF2B5EF4-FFF2-40B4-BE49-F238E27FC236}">
                <a16:creationId xmlns:a16="http://schemas.microsoft.com/office/drawing/2014/main" xmlns="" id="{21A37956-9952-914B-96A3-6577C4ED7503}"/>
              </a:ext>
            </a:extLst>
          </p:cNvPr>
          <p:cNvCxnSpPr>
            <a:cxnSpLocks/>
          </p:cNvCxnSpPr>
          <p:nvPr/>
        </p:nvCxnSpPr>
        <p:spPr>
          <a:xfrm>
            <a:off x="5848175" y="1859029"/>
            <a:ext cx="0" cy="1778252"/>
          </a:xfrm>
          <a:prstGeom prst="straightConnector1">
            <a:avLst/>
          </a:prstGeom>
          <a:ln w="28575">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xmlns="" id="{7A944153-62F7-F449-9E4E-35E89DB1BDEA}"/>
              </a:ext>
            </a:extLst>
          </p:cNvPr>
          <p:cNvSpPr txBox="1"/>
          <p:nvPr/>
        </p:nvSpPr>
        <p:spPr>
          <a:xfrm>
            <a:off x="3253200" y="2444115"/>
            <a:ext cx="2651191" cy="954300"/>
          </a:xfrm>
          <a:prstGeom prst="rect">
            <a:avLst/>
          </a:prstGeom>
          <a:noFill/>
        </p:spPr>
        <p:txBody>
          <a:bodyPr wrap="square" rtlCol="0">
            <a:spAutoFit/>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1867" b="1" i="0" u="none" strike="noStrike" kern="1200" cap="none" spc="0" normalizeH="0" baseline="0" noProof="0">
                <a:ln>
                  <a:noFill/>
                </a:ln>
                <a:solidFill>
                  <a:srgbClr val="00B050"/>
                </a:solidFill>
                <a:effectLst/>
                <a:uLnTx/>
                <a:uFillTx/>
                <a:latin typeface="Arial"/>
                <a:ea typeface="+mn-ea"/>
                <a:cs typeface="+mn-cs"/>
              </a:rPr>
              <a:t>211 </a:t>
            </a:r>
            <a:br>
              <a:rPr kumimoji="0" lang="en-US" sz="1867" b="1" i="0" u="none" strike="noStrike" kern="1200" cap="none" spc="0" normalizeH="0" baseline="0" noProof="0">
                <a:ln>
                  <a:noFill/>
                </a:ln>
                <a:solidFill>
                  <a:srgbClr val="00B050"/>
                </a:solidFill>
                <a:effectLst/>
                <a:uLnTx/>
                <a:uFillTx/>
                <a:latin typeface="Arial"/>
                <a:ea typeface="+mn-ea"/>
                <a:cs typeface="+mn-cs"/>
              </a:rPr>
            </a:br>
            <a:r>
              <a:rPr kumimoji="0" lang="en-US" sz="1867" b="1" i="0" u="none" strike="noStrike" kern="1200" cap="none" spc="0" normalizeH="0" baseline="0" noProof="0">
                <a:ln>
                  <a:noFill/>
                </a:ln>
                <a:solidFill>
                  <a:srgbClr val="00B050"/>
                </a:solidFill>
                <a:effectLst/>
                <a:uLnTx/>
                <a:uFillTx/>
                <a:latin typeface="Arial"/>
                <a:ea typeface="+mn-ea"/>
                <a:cs typeface="+mn-cs"/>
              </a:rPr>
              <a:t>opportunity difference</a:t>
            </a:r>
          </a:p>
        </p:txBody>
      </p:sp>
      <p:sp>
        <p:nvSpPr>
          <p:cNvPr id="12" name="TextBox 11">
            <a:extLst>
              <a:ext uri="{FF2B5EF4-FFF2-40B4-BE49-F238E27FC236}">
                <a16:creationId xmlns:a16="http://schemas.microsoft.com/office/drawing/2014/main" xmlns="" id="{B83694A8-FD89-7444-B825-87691D123EE9}"/>
              </a:ext>
            </a:extLst>
          </p:cNvPr>
          <p:cNvSpPr txBox="1"/>
          <p:nvPr/>
        </p:nvSpPr>
        <p:spPr>
          <a:xfrm>
            <a:off x="2864316" y="1548506"/>
            <a:ext cx="3096288" cy="379656"/>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867" b="1" i="0" u="none" strike="noStrike" kern="1200" cap="none" spc="0" normalizeH="0" baseline="0" noProof="0">
                <a:ln>
                  <a:noFill/>
                </a:ln>
                <a:solidFill>
                  <a:srgbClr val="FFC000"/>
                </a:solidFill>
                <a:effectLst/>
                <a:uLnTx/>
                <a:uFillTx/>
                <a:latin typeface="Arial"/>
                <a:ea typeface="+mn-ea"/>
                <a:cs typeface="+mn-cs"/>
              </a:rPr>
              <a:t>$96.4M pipeline opened</a:t>
            </a:r>
          </a:p>
        </p:txBody>
      </p:sp>
      <p:sp>
        <p:nvSpPr>
          <p:cNvPr id="13" name="TextBox 12">
            <a:extLst>
              <a:ext uri="{FF2B5EF4-FFF2-40B4-BE49-F238E27FC236}">
                <a16:creationId xmlns:a16="http://schemas.microsoft.com/office/drawing/2014/main" xmlns="" id="{3783FB06-BE70-834F-95E0-035A44314735}"/>
              </a:ext>
            </a:extLst>
          </p:cNvPr>
          <p:cNvSpPr txBox="1"/>
          <p:nvPr/>
        </p:nvSpPr>
        <p:spPr>
          <a:xfrm>
            <a:off x="3355897" y="3576745"/>
            <a:ext cx="3296865" cy="666977"/>
          </a:xfrm>
          <a:prstGeom prst="rect">
            <a:avLst/>
          </a:prstGeom>
          <a:noFill/>
        </p:spPr>
        <p:txBody>
          <a:bodyPr wrap="square" rtlCol="0">
            <a:spAutoFit/>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US" sz="1867" b="1" i="0" u="none" strike="noStrike" kern="1200" cap="none" spc="0" normalizeH="0" baseline="0" noProof="0">
                <a:ln>
                  <a:noFill/>
                </a:ln>
                <a:solidFill>
                  <a:srgbClr val="5DBAEA"/>
                </a:solidFill>
                <a:effectLst/>
                <a:uLnTx/>
                <a:uFillTx/>
                <a:latin typeface="Arial"/>
                <a:ea typeface="+mn-ea"/>
                <a:cs typeface="+mn-cs"/>
              </a:rPr>
              <a:t>$45.9M pipeline </a:t>
            </a:r>
            <a:br>
              <a:rPr kumimoji="0" lang="en-US" sz="1867" b="1" i="0" u="none" strike="noStrike" kern="1200" cap="none" spc="0" normalizeH="0" baseline="0" noProof="0">
                <a:ln>
                  <a:noFill/>
                </a:ln>
                <a:solidFill>
                  <a:srgbClr val="5DBAEA"/>
                </a:solidFill>
                <a:effectLst/>
                <a:uLnTx/>
                <a:uFillTx/>
                <a:latin typeface="Arial"/>
                <a:ea typeface="+mn-ea"/>
                <a:cs typeface="+mn-cs"/>
              </a:rPr>
            </a:br>
            <a:r>
              <a:rPr kumimoji="0" lang="en-US" sz="1867" b="1" i="0" u="none" strike="noStrike" kern="1200" cap="none" spc="0" normalizeH="0" baseline="0" noProof="0">
                <a:ln>
                  <a:noFill/>
                </a:ln>
                <a:solidFill>
                  <a:srgbClr val="5DBAEA"/>
                </a:solidFill>
                <a:effectLst/>
                <a:uLnTx/>
                <a:uFillTx/>
                <a:latin typeface="Arial"/>
                <a:ea typeface="+mn-ea"/>
                <a:cs typeface="+mn-cs"/>
              </a:rPr>
              <a:t>opened</a:t>
            </a:r>
          </a:p>
        </p:txBody>
      </p:sp>
      <p:graphicFrame>
        <p:nvGraphicFramePr>
          <p:cNvPr id="14" name="Chart 13">
            <a:extLst>
              <a:ext uri="{FF2B5EF4-FFF2-40B4-BE49-F238E27FC236}">
                <a16:creationId xmlns:a16="http://schemas.microsoft.com/office/drawing/2014/main" xmlns="" id="{7A7E13E6-E549-2F43-9D6B-905CFA3E8ED1}"/>
              </a:ext>
            </a:extLst>
          </p:cNvPr>
          <p:cNvGraphicFramePr/>
          <p:nvPr/>
        </p:nvGraphicFramePr>
        <p:xfrm>
          <a:off x="5960604" y="926592"/>
          <a:ext cx="6174579" cy="5718048"/>
        </p:xfrm>
        <a:graphic>
          <a:graphicData uri="http://schemas.openxmlformats.org/drawingml/2006/chart">
            <c:chart xmlns:c="http://schemas.openxmlformats.org/drawingml/2006/chart" xmlns:r="http://schemas.openxmlformats.org/officeDocument/2006/relationships" r:id="rId3"/>
          </a:graphicData>
        </a:graphic>
      </p:graphicFrame>
      <p:cxnSp>
        <p:nvCxnSpPr>
          <p:cNvPr id="15" name="Straight Arrow Connector 14">
            <a:extLst>
              <a:ext uri="{FF2B5EF4-FFF2-40B4-BE49-F238E27FC236}">
                <a16:creationId xmlns:a16="http://schemas.microsoft.com/office/drawing/2014/main" xmlns="" id="{257EBF37-2221-8042-98A8-A4A65CFBB313}"/>
              </a:ext>
            </a:extLst>
          </p:cNvPr>
          <p:cNvCxnSpPr>
            <a:cxnSpLocks/>
          </p:cNvCxnSpPr>
          <p:nvPr/>
        </p:nvCxnSpPr>
        <p:spPr>
          <a:xfrm>
            <a:off x="11560890" y="1419829"/>
            <a:ext cx="0" cy="1516729"/>
          </a:xfrm>
          <a:prstGeom prst="straightConnector1">
            <a:avLst/>
          </a:prstGeom>
          <a:ln w="28575">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2A673910-EEAA-4F47-B20D-AADF4A5F6C07}"/>
              </a:ext>
            </a:extLst>
          </p:cNvPr>
          <p:cNvSpPr txBox="1"/>
          <p:nvPr/>
        </p:nvSpPr>
        <p:spPr>
          <a:xfrm>
            <a:off x="8009450" y="1404876"/>
            <a:ext cx="2651191" cy="666977"/>
          </a:xfrm>
          <a:prstGeom prst="rect">
            <a:avLst/>
          </a:prstGeom>
          <a:noFill/>
        </p:spPr>
        <p:txBody>
          <a:bodyPr wrap="square" rtlCol="0">
            <a:spAutoFit/>
          </a:bodyPr>
          <a:lstStyle/>
          <a:p>
            <a:pPr marL="0" marR="0" lvl="0" indent="0" algn="r" defTabSz="914354" rtl="0" eaLnBrk="1" fontAlgn="auto" latinLnBrk="0" hangingPunct="1">
              <a:lnSpc>
                <a:spcPct val="100000"/>
              </a:lnSpc>
              <a:spcBef>
                <a:spcPts val="0"/>
              </a:spcBef>
              <a:spcAft>
                <a:spcPts val="0"/>
              </a:spcAft>
              <a:buClrTx/>
              <a:buSzTx/>
              <a:buFontTx/>
              <a:buNone/>
              <a:tabLst/>
              <a:defRPr/>
            </a:pPr>
            <a:r>
              <a:rPr kumimoji="0" lang="en-US" sz="1867" b="1" i="0" u="none" strike="noStrike" kern="1200" cap="none" spc="0" normalizeH="0" baseline="0" noProof="0">
                <a:ln>
                  <a:noFill/>
                </a:ln>
                <a:solidFill>
                  <a:srgbClr val="FFC000"/>
                </a:solidFill>
                <a:effectLst/>
                <a:uLnTx/>
                <a:uFillTx/>
                <a:latin typeface="Arial"/>
                <a:ea typeface="+mn-ea"/>
                <a:cs typeface="+mn-cs"/>
              </a:rPr>
              <a:t>$58.2M difference, 63% increase</a:t>
            </a:r>
          </a:p>
        </p:txBody>
      </p:sp>
    </p:spTree>
    <p:extLst>
      <p:ext uri="{BB962C8B-B14F-4D97-AF65-F5344CB8AC3E}">
        <p14:creationId xmlns:p14="http://schemas.microsoft.com/office/powerpoint/2010/main" val="165752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F2C4A4F5-F794-0F48-B6FF-EA8A79B52EDB}"/>
              </a:ext>
            </a:extLst>
          </p:cNvPr>
          <p:cNvSpPr>
            <a:spLocks noGrp="1"/>
          </p:cNvSpPr>
          <p:nvPr>
            <p:ph type="title"/>
          </p:nvPr>
        </p:nvSpPr>
        <p:spPr/>
        <p:txBody>
          <a:bodyPr/>
          <a:lstStyle/>
          <a:p>
            <a:r>
              <a:rPr lang="en-US">
                <a:solidFill>
                  <a:schemeClr val="accent1"/>
                </a:solidFill>
              </a:rPr>
              <a:t>Opportunities, Pipeline, Revenue</a:t>
            </a:r>
          </a:p>
        </p:txBody>
      </p:sp>
      <p:graphicFrame>
        <p:nvGraphicFramePr>
          <p:cNvPr id="9" name="Content Placeholder 3">
            <a:extLst>
              <a:ext uri="{FF2B5EF4-FFF2-40B4-BE49-F238E27FC236}">
                <a16:creationId xmlns:a16="http://schemas.microsoft.com/office/drawing/2014/main" xmlns="" id="{D527ED85-B083-2F46-BE42-4A91C8BABF21}"/>
              </a:ext>
            </a:extLst>
          </p:cNvPr>
          <p:cNvGraphicFramePr>
            <a:graphicFrameLocks/>
          </p:cNvGraphicFramePr>
          <p:nvPr>
            <p:extLst>
              <p:ext uri="{D42A27DB-BD31-4B8C-83A1-F6EECF244321}">
                <p14:modId xmlns:p14="http://schemas.microsoft.com/office/powerpoint/2010/main" val="2617536187"/>
              </p:ext>
            </p:extLst>
          </p:nvPr>
        </p:nvGraphicFramePr>
        <p:xfrm>
          <a:off x="843638" y="1454343"/>
          <a:ext cx="10323480" cy="3171139"/>
        </p:xfrm>
        <a:graphic>
          <a:graphicData uri="http://schemas.openxmlformats.org/drawingml/2006/table">
            <a:tbl>
              <a:tblPr firstRow="1" bandRow="1">
                <a:tableStyleId>{5C22544A-7EE6-4342-B048-85BDC9FD1C3A}</a:tableStyleId>
              </a:tblPr>
              <a:tblGrid>
                <a:gridCol w="2064696">
                  <a:extLst>
                    <a:ext uri="{9D8B030D-6E8A-4147-A177-3AD203B41FA5}">
                      <a16:colId xmlns:a16="http://schemas.microsoft.com/office/drawing/2014/main" xmlns="" val="20000"/>
                    </a:ext>
                  </a:extLst>
                </a:gridCol>
                <a:gridCol w="2064696">
                  <a:extLst>
                    <a:ext uri="{9D8B030D-6E8A-4147-A177-3AD203B41FA5}">
                      <a16:colId xmlns:a16="http://schemas.microsoft.com/office/drawing/2014/main" xmlns="" val="20001"/>
                    </a:ext>
                  </a:extLst>
                </a:gridCol>
                <a:gridCol w="2064696">
                  <a:extLst>
                    <a:ext uri="{9D8B030D-6E8A-4147-A177-3AD203B41FA5}">
                      <a16:colId xmlns:a16="http://schemas.microsoft.com/office/drawing/2014/main" xmlns="" val="20002"/>
                    </a:ext>
                  </a:extLst>
                </a:gridCol>
                <a:gridCol w="2064696">
                  <a:extLst>
                    <a:ext uri="{9D8B030D-6E8A-4147-A177-3AD203B41FA5}">
                      <a16:colId xmlns:a16="http://schemas.microsoft.com/office/drawing/2014/main" xmlns="" val="20003"/>
                    </a:ext>
                  </a:extLst>
                </a:gridCol>
                <a:gridCol w="2064696">
                  <a:extLst>
                    <a:ext uri="{9D8B030D-6E8A-4147-A177-3AD203B41FA5}">
                      <a16:colId xmlns:a16="http://schemas.microsoft.com/office/drawing/2014/main" xmlns="" val="20004"/>
                    </a:ext>
                  </a:extLst>
                </a:gridCol>
              </a:tblGrid>
              <a:tr h="819735">
                <a:tc>
                  <a:txBody>
                    <a:bodyPr/>
                    <a:lstStyle/>
                    <a:p>
                      <a:pPr algn="ctr"/>
                      <a:endParaRPr lang="en-US" sz="1900" b="1">
                        <a:ln>
                          <a:noFill/>
                        </a:ln>
                        <a:solidFill>
                          <a:schemeClr val="bg1"/>
                        </a:solidFill>
                      </a:endParaRPr>
                    </a:p>
                  </a:txBody>
                  <a:tcPr marL="121920" marR="12192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900" b="1">
                          <a:ln>
                            <a:noFill/>
                          </a:ln>
                          <a:solidFill>
                            <a:schemeClr val="tx1"/>
                          </a:solidFill>
                        </a:rPr>
                        <a:t>Accounts w/ Opened </a:t>
                      </a:r>
                      <a:r>
                        <a:rPr lang="en-US" sz="1900" b="1" err="1">
                          <a:ln>
                            <a:noFill/>
                          </a:ln>
                          <a:solidFill>
                            <a:schemeClr val="tx1"/>
                          </a:solidFill>
                        </a:rPr>
                        <a:t>Opps</a:t>
                      </a:r>
                      <a:endParaRPr lang="en-US" sz="1900" b="1">
                        <a:ln>
                          <a:noFill/>
                        </a:ln>
                        <a:solidFill>
                          <a:schemeClr val="tx1"/>
                        </a:solidFill>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B7300"/>
                    </a:solidFill>
                  </a:tcPr>
                </a:tc>
                <a:tc>
                  <a:txBody>
                    <a:bodyPr/>
                    <a:lstStyle/>
                    <a:p>
                      <a:pPr algn="ctr"/>
                      <a:r>
                        <a:rPr lang="en-US" sz="1900" b="1">
                          <a:ln>
                            <a:noFill/>
                          </a:ln>
                          <a:solidFill>
                            <a:schemeClr val="tx1"/>
                          </a:solidFill>
                        </a:rPr>
                        <a:t>Open</a:t>
                      </a:r>
                      <a:r>
                        <a:rPr lang="en-US" sz="1900" b="1" baseline="0">
                          <a:ln>
                            <a:noFill/>
                          </a:ln>
                          <a:solidFill>
                            <a:schemeClr val="tx1"/>
                          </a:solidFill>
                        </a:rPr>
                        <a:t> </a:t>
                      </a:r>
                      <a:r>
                        <a:rPr lang="en-US" sz="1900" b="1" baseline="0" err="1">
                          <a:ln>
                            <a:noFill/>
                          </a:ln>
                          <a:solidFill>
                            <a:schemeClr val="tx1"/>
                          </a:solidFill>
                        </a:rPr>
                        <a:t>Opps</a:t>
                      </a:r>
                      <a:endParaRPr lang="en-US" sz="1900" b="1">
                        <a:ln>
                          <a:noFill/>
                        </a:ln>
                        <a:solidFill>
                          <a:schemeClr val="tx1"/>
                        </a:solidFill>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D008B"/>
                    </a:solidFill>
                  </a:tcPr>
                </a:tc>
                <a:tc>
                  <a:txBody>
                    <a:bodyPr/>
                    <a:lstStyle/>
                    <a:p>
                      <a:pPr algn="ctr"/>
                      <a:r>
                        <a:rPr lang="en-US" sz="1900" b="1">
                          <a:ln>
                            <a:noFill/>
                          </a:ln>
                          <a:solidFill>
                            <a:schemeClr val="tx1"/>
                          </a:solidFill>
                        </a:rPr>
                        <a:t>Total Pipeline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8FD3"/>
                    </a:solidFill>
                  </a:tcPr>
                </a:tc>
                <a:tc>
                  <a:txBody>
                    <a:bodyPr/>
                    <a:lstStyle/>
                    <a:p>
                      <a:pPr algn="ctr"/>
                      <a:r>
                        <a:rPr lang="en-US" sz="1900" b="1">
                          <a:ln>
                            <a:noFill/>
                          </a:ln>
                          <a:solidFill>
                            <a:schemeClr val="tx1"/>
                          </a:solidFill>
                        </a:rPr>
                        <a:t>Total Closed/Won</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AE00"/>
                    </a:solidFill>
                  </a:tcPr>
                </a:tc>
                <a:extLst>
                  <a:ext uri="{0D108BD9-81ED-4DB2-BD59-A6C34878D82A}">
                    <a16:rowId xmlns:a16="http://schemas.microsoft.com/office/drawing/2014/main" xmlns="" val="10000"/>
                  </a:ext>
                </a:extLst>
              </a:tr>
              <a:tr h="740581">
                <a:tc>
                  <a:txBody>
                    <a:bodyPr/>
                    <a:lstStyle/>
                    <a:p>
                      <a:pPr algn="ctr" fontAlgn="b"/>
                      <a:r>
                        <a:rPr lang="en-US" sz="2000" b="1" i="0" u="none" strike="noStrike">
                          <a:ln>
                            <a:noFill/>
                          </a:ln>
                          <a:solidFill>
                            <a:schemeClr val="accent1"/>
                          </a:solidFill>
                          <a:effectLst/>
                          <a:latin typeface="+mj-lt"/>
                        </a:rPr>
                        <a:t>Ads List</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a:ln>
                            <a:noFill/>
                          </a:ln>
                          <a:solidFill>
                            <a:schemeClr val="accent1"/>
                          </a:solidFill>
                          <a:effectLst/>
                          <a:latin typeface="+mj-lt"/>
                        </a:rPr>
                        <a:t>232</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a:ln>
                            <a:noFill/>
                          </a:ln>
                          <a:solidFill>
                            <a:schemeClr val="accent1"/>
                          </a:solidFill>
                          <a:effectLst/>
                          <a:latin typeface="+mj-lt"/>
                        </a:rPr>
                        <a:t>437</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a:ln>
                            <a:noFill/>
                          </a:ln>
                          <a:solidFill>
                            <a:schemeClr val="accent1"/>
                          </a:solidFill>
                          <a:effectLst/>
                          <a:latin typeface="+mj-lt"/>
                        </a:rPr>
                        <a:t>$96,381,467</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a:ln>
                            <a:noFill/>
                          </a:ln>
                          <a:solidFill>
                            <a:schemeClr val="accent1"/>
                          </a:solidFill>
                          <a:effectLst/>
                          <a:latin typeface="+mj-lt"/>
                        </a:rPr>
                        <a:t>$150,793,359</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757383">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1" i="0" u="none" strike="noStrike" kern="1200">
                          <a:ln>
                            <a:noFill/>
                          </a:ln>
                          <a:solidFill>
                            <a:schemeClr val="tx1"/>
                          </a:solidFill>
                          <a:effectLst/>
                          <a:latin typeface="+mn-lt"/>
                          <a:ea typeface="+mn-ea"/>
                          <a:cs typeface="+mn-cs"/>
                        </a:rPr>
                        <a:t>Cohort List</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a:ln>
                            <a:noFill/>
                          </a:ln>
                          <a:solidFill>
                            <a:schemeClr val="tx1"/>
                          </a:solidFill>
                          <a:effectLst/>
                          <a:latin typeface="+mj-lt"/>
                        </a:rPr>
                        <a:t>124</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a:ln>
                            <a:noFill/>
                          </a:ln>
                          <a:solidFill>
                            <a:schemeClr val="tx1"/>
                          </a:solidFill>
                          <a:effectLst/>
                          <a:latin typeface="+mj-lt"/>
                        </a:rPr>
                        <a:t>226</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a:ln>
                            <a:noFill/>
                          </a:ln>
                          <a:solidFill>
                            <a:schemeClr val="tx1"/>
                          </a:solidFill>
                          <a:effectLst/>
                          <a:latin typeface="+mj-lt"/>
                        </a:rPr>
                        <a:t>$45,948,182</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fontAlgn="b"/>
                      <a:r>
                        <a:rPr lang="en-US" sz="2000" b="0" i="0" u="none" strike="noStrike">
                          <a:ln>
                            <a:noFill/>
                          </a:ln>
                          <a:solidFill>
                            <a:schemeClr val="tx1"/>
                          </a:solidFill>
                          <a:effectLst/>
                          <a:latin typeface="+mj-lt"/>
                        </a:rPr>
                        <a:t>$92,511,862</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757381">
                <a:tc>
                  <a:txBody>
                    <a:bodyPr/>
                    <a:lstStyle/>
                    <a:p>
                      <a:pPr algn="ctr" fontAlgn="b"/>
                      <a:r>
                        <a:rPr lang="en-US" sz="2000" b="1" i="1" u="none" strike="noStrike">
                          <a:ln>
                            <a:noFill/>
                          </a:ln>
                          <a:solidFill>
                            <a:srgbClr val="00B050"/>
                          </a:solidFill>
                          <a:effectLst/>
                          <a:latin typeface="+mj-lt"/>
                        </a:rPr>
                        <a:t>Change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83" rtl="0" eaLnBrk="1" fontAlgn="b"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a:ln>
                            <a:noFill/>
                          </a:ln>
                          <a:solidFill>
                            <a:srgbClr val="00B050"/>
                          </a:solidFill>
                          <a:effectLst/>
                          <a:uLnTx/>
                          <a:uFillTx/>
                          <a:latin typeface="Arial" panose="020B0604020202020204"/>
                          <a:ea typeface="+mn-ea"/>
                          <a:cs typeface="+mn-cs"/>
                        </a:rPr>
                        <a:t>+87%</a:t>
                      </a:r>
                      <a:br>
                        <a:rPr kumimoji="0" lang="en-US" sz="2000" b="1" i="1" u="none" strike="noStrike" kern="1200" cap="none" spc="0" normalizeH="0" baseline="0" noProof="0">
                          <a:ln>
                            <a:noFill/>
                          </a:ln>
                          <a:solidFill>
                            <a:srgbClr val="00B050"/>
                          </a:solidFill>
                          <a:effectLst/>
                          <a:uLnTx/>
                          <a:uFillTx/>
                          <a:latin typeface="Arial" panose="020B0604020202020204"/>
                          <a:ea typeface="+mn-ea"/>
                          <a:cs typeface="+mn-cs"/>
                        </a:rPr>
                      </a:br>
                      <a:r>
                        <a:rPr kumimoji="0" lang="en-US" sz="1500" b="1" i="1" u="none" strike="noStrike" kern="1200" cap="none" spc="0" normalizeH="0" baseline="0" noProof="0">
                          <a:ln>
                            <a:noFill/>
                          </a:ln>
                          <a:solidFill>
                            <a:srgbClr val="00B050"/>
                          </a:solidFill>
                          <a:effectLst/>
                          <a:uLnTx/>
                          <a:uFillTx/>
                          <a:latin typeface="Arial" panose="020B0604020202020204"/>
                          <a:ea typeface="+mn-ea"/>
                          <a:cs typeface="+mn-cs"/>
                        </a:rPr>
                        <a:t>(108 more accounts)</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83" rtl="0" eaLnBrk="1" fontAlgn="b"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a:ln>
                            <a:noFill/>
                          </a:ln>
                          <a:solidFill>
                            <a:srgbClr val="00B050"/>
                          </a:solidFill>
                          <a:effectLst/>
                          <a:uLnTx/>
                          <a:uFillTx/>
                          <a:latin typeface="Arial" panose="020B0604020202020204"/>
                          <a:ea typeface="+mn-ea"/>
                          <a:cs typeface="+mn-cs"/>
                        </a:rPr>
                        <a:t>+93%</a:t>
                      </a:r>
                      <a:br>
                        <a:rPr kumimoji="0" lang="en-US" sz="2000" b="1" i="1" u="none" strike="noStrike" kern="1200" cap="none" spc="0" normalizeH="0" baseline="0" noProof="0">
                          <a:ln>
                            <a:noFill/>
                          </a:ln>
                          <a:solidFill>
                            <a:srgbClr val="00B050"/>
                          </a:solidFill>
                          <a:effectLst/>
                          <a:uLnTx/>
                          <a:uFillTx/>
                          <a:latin typeface="Arial" panose="020B0604020202020204"/>
                          <a:ea typeface="+mn-ea"/>
                          <a:cs typeface="+mn-cs"/>
                        </a:rPr>
                      </a:br>
                      <a:r>
                        <a:rPr kumimoji="0" lang="en-US" sz="1500" b="1" i="1" u="none" strike="noStrike" kern="1200" cap="none" spc="0" normalizeH="0" baseline="0" noProof="0">
                          <a:ln>
                            <a:noFill/>
                          </a:ln>
                          <a:solidFill>
                            <a:srgbClr val="00B050"/>
                          </a:solidFill>
                          <a:effectLst/>
                          <a:uLnTx/>
                          <a:uFillTx/>
                          <a:latin typeface="Arial" panose="020B0604020202020204"/>
                          <a:ea typeface="+mn-ea"/>
                          <a:cs typeface="+mn-cs"/>
                        </a:rPr>
                        <a:t>(</a:t>
                      </a:r>
                      <a:r>
                        <a:rPr kumimoji="0" lang="en-US" sz="1500" b="1" i="1" u="none" strike="noStrike" kern="1200" cap="none" spc="0" normalizeH="0" baseline="0" noProof="0">
                          <a:ln>
                            <a:noFill/>
                          </a:ln>
                          <a:solidFill>
                            <a:srgbClr val="00B050"/>
                          </a:solidFill>
                          <a:effectLst/>
                          <a:uLnTx/>
                          <a:uFillTx/>
                          <a:latin typeface="+mn-lt"/>
                          <a:ea typeface="+mn-ea"/>
                          <a:cs typeface="+mn-cs"/>
                        </a:rPr>
                        <a:t>211 more </a:t>
                      </a:r>
                      <a:r>
                        <a:rPr kumimoji="0" lang="en-US" sz="1500" b="1" i="1" u="none" strike="noStrike" kern="1200" cap="none" spc="0" normalizeH="0" baseline="0" noProof="0" err="1">
                          <a:ln>
                            <a:noFill/>
                          </a:ln>
                          <a:solidFill>
                            <a:srgbClr val="00B050"/>
                          </a:solidFill>
                          <a:effectLst/>
                          <a:uLnTx/>
                          <a:uFillTx/>
                          <a:latin typeface="+mn-lt"/>
                          <a:ea typeface="+mn-ea"/>
                          <a:cs typeface="+mn-cs"/>
                        </a:rPr>
                        <a:t>opps</a:t>
                      </a:r>
                      <a:r>
                        <a:rPr kumimoji="0" lang="en-US" sz="1500" b="1" i="1" u="none" strike="noStrike" kern="1200" cap="none" spc="0" normalizeH="0" baseline="0" noProof="0">
                          <a:ln>
                            <a:noFill/>
                          </a:ln>
                          <a:solidFill>
                            <a:srgbClr val="00B050"/>
                          </a:solidFill>
                          <a:effectLst/>
                          <a:uLnTx/>
                          <a:uFillTx/>
                          <a:latin typeface="+mn-lt"/>
                          <a:ea typeface="+mn-ea"/>
                          <a:cs typeface="+mn-cs"/>
                        </a:rPr>
                        <a:t>)</a:t>
                      </a:r>
                      <a:endParaRPr kumimoji="0" lang="en-US" sz="1500" b="1" i="1" u="none" strike="noStrike" kern="1200" cap="none" spc="0" normalizeH="0" baseline="0" noProof="0">
                        <a:ln>
                          <a:noFill/>
                        </a:ln>
                        <a:solidFill>
                          <a:srgbClr val="00B050"/>
                        </a:solidFill>
                        <a:effectLst/>
                        <a:uLnTx/>
                        <a:uFillTx/>
                        <a:latin typeface="Arial" panose="020B0604020202020204"/>
                        <a:ea typeface="+mn-ea"/>
                        <a:cs typeface="+mn-cs"/>
                      </a:endParaRP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83" rtl="0" eaLnBrk="1" fontAlgn="b"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a:ln>
                            <a:noFill/>
                          </a:ln>
                          <a:solidFill>
                            <a:srgbClr val="00B050"/>
                          </a:solidFill>
                          <a:effectLst/>
                          <a:uLnTx/>
                          <a:uFillTx/>
                          <a:latin typeface="Arial" panose="020B0604020202020204"/>
                          <a:ea typeface="+mn-ea"/>
                          <a:cs typeface="+mn-cs"/>
                        </a:rPr>
                        <a:t>+110%</a:t>
                      </a:r>
                      <a:br>
                        <a:rPr kumimoji="0" lang="en-US" sz="2000" b="1" i="1" u="none" strike="noStrike" kern="1200" cap="none" spc="0" normalizeH="0" baseline="0" noProof="0">
                          <a:ln>
                            <a:noFill/>
                          </a:ln>
                          <a:solidFill>
                            <a:srgbClr val="00B050"/>
                          </a:solidFill>
                          <a:effectLst/>
                          <a:uLnTx/>
                          <a:uFillTx/>
                          <a:latin typeface="Arial" panose="020B0604020202020204"/>
                          <a:ea typeface="+mn-ea"/>
                          <a:cs typeface="+mn-cs"/>
                        </a:rPr>
                      </a:br>
                      <a:r>
                        <a:rPr kumimoji="0" lang="en-US" sz="1500" b="1" i="1" u="none" strike="noStrike" kern="1200" cap="none" spc="0" normalizeH="0" baseline="0" noProof="0">
                          <a:ln>
                            <a:noFill/>
                          </a:ln>
                          <a:solidFill>
                            <a:srgbClr val="00B050"/>
                          </a:solidFill>
                          <a:effectLst/>
                          <a:uLnTx/>
                          <a:uFillTx/>
                          <a:latin typeface="Arial" panose="020B0604020202020204"/>
                          <a:ea typeface="+mn-ea"/>
                          <a:cs typeface="+mn-cs"/>
                        </a:rPr>
                        <a:t>($50.4M more)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783" rtl="0" eaLnBrk="1" fontAlgn="b"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a:ln>
                            <a:noFill/>
                          </a:ln>
                          <a:solidFill>
                            <a:srgbClr val="00B050"/>
                          </a:solidFill>
                          <a:effectLst/>
                          <a:uLnTx/>
                          <a:uFillTx/>
                          <a:latin typeface="Arial" panose="020B0604020202020204"/>
                          <a:ea typeface="+mn-ea"/>
                          <a:cs typeface="+mn-cs"/>
                        </a:rPr>
                        <a:t>+63%</a:t>
                      </a:r>
                      <a:br>
                        <a:rPr kumimoji="0" lang="en-US" sz="2000" b="1" i="1" u="none" strike="noStrike" kern="1200" cap="none" spc="0" normalizeH="0" baseline="0" noProof="0">
                          <a:ln>
                            <a:noFill/>
                          </a:ln>
                          <a:solidFill>
                            <a:srgbClr val="00B050"/>
                          </a:solidFill>
                          <a:effectLst/>
                          <a:uLnTx/>
                          <a:uFillTx/>
                          <a:latin typeface="Arial" panose="020B0604020202020204"/>
                          <a:ea typeface="+mn-ea"/>
                          <a:cs typeface="+mn-cs"/>
                        </a:rPr>
                      </a:br>
                      <a:r>
                        <a:rPr kumimoji="0" lang="en-US" sz="1500" b="1" i="1" u="none" strike="noStrike" kern="1200" cap="none" spc="0" normalizeH="0" baseline="0" noProof="0">
                          <a:ln>
                            <a:noFill/>
                          </a:ln>
                          <a:solidFill>
                            <a:srgbClr val="00B050"/>
                          </a:solidFill>
                          <a:effectLst/>
                          <a:uLnTx/>
                          <a:uFillTx/>
                          <a:latin typeface="Arial" panose="020B0604020202020204"/>
                          <a:ea typeface="+mn-ea"/>
                          <a:cs typeface="+mn-cs"/>
                        </a:rPr>
                        <a:t>($58.3M more)</a:t>
                      </a:r>
                    </a:p>
                  </a:txBody>
                  <a:tcPr marL="121920" marR="1219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bl>
          </a:graphicData>
        </a:graphic>
      </p:graphicFrame>
      <p:sp>
        <p:nvSpPr>
          <p:cNvPr id="10" name="Text Placeholder 2">
            <a:extLst>
              <a:ext uri="{FF2B5EF4-FFF2-40B4-BE49-F238E27FC236}">
                <a16:creationId xmlns:a16="http://schemas.microsoft.com/office/drawing/2014/main" xmlns="" id="{BEAA7BB4-67B3-0C40-936E-B7D18E856D0A}"/>
              </a:ext>
            </a:extLst>
          </p:cNvPr>
          <p:cNvSpPr txBox="1">
            <a:spLocks/>
          </p:cNvSpPr>
          <p:nvPr/>
        </p:nvSpPr>
        <p:spPr>
          <a:xfrm>
            <a:off x="747578" y="4841290"/>
            <a:ext cx="11230856" cy="1335673"/>
          </a:xfrm>
          <a:prstGeom prst="rect">
            <a:avLst/>
          </a:prstGeom>
        </p:spPr>
        <p:txBody>
          <a:bodyPr>
            <a:normAutofit fontScale="70000" lnSpcReduction="20000"/>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Accounts w/ Opened </a:t>
            </a:r>
            <a:r>
              <a:rPr kumimoji="0" lang="en-US" sz="1600" b="1" i="0" u="none" strike="noStrike" kern="1200" cap="none" spc="0" normalizeH="0" baseline="0" noProof="0" err="1">
                <a:ln>
                  <a:noFill/>
                </a:ln>
                <a:solidFill>
                  <a:srgbClr val="FFFFFF"/>
                </a:solidFill>
                <a:effectLst/>
                <a:uLnTx/>
                <a:uFillTx/>
                <a:latin typeface="Arial"/>
                <a:ea typeface="+mn-ea"/>
                <a:cs typeface="+mn-cs"/>
              </a:rPr>
              <a:t>Opps</a:t>
            </a:r>
            <a:r>
              <a:rPr kumimoji="0" lang="en-US" sz="1600" b="1" i="0" u="none" strike="noStrike" kern="1200" cap="none" spc="0" normalizeH="0" baseline="0" noProof="0">
                <a:ln>
                  <a:noFill/>
                </a:ln>
                <a:solidFill>
                  <a:srgbClr val="FFFFFF"/>
                </a:solidFill>
                <a:effectLst/>
                <a:uLnTx/>
                <a:uFillTx/>
                <a:latin typeface="Arial"/>
                <a:ea typeface="+mn-ea"/>
                <a:cs typeface="+mn-cs"/>
              </a:rPr>
              <a:t>: </a:t>
            </a:r>
            <a:r>
              <a:rPr kumimoji="0" lang="en-US" sz="1600" b="0" i="0" u="none" strike="noStrike" kern="1200" cap="none" spc="0" normalizeH="0" baseline="0" noProof="0">
                <a:ln>
                  <a:noFill/>
                </a:ln>
                <a:solidFill>
                  <a:srgbClr val="FFFFFF"/>
                </a:solidFill>
                <a:effectLst/>
                <a:uLnTx/>
                <a:uFillTx/>
                <a:latin typeface="Arial"/>
                <a:ea typeface="+mn-ea"/>
                <a:cs typeface="+mn-cs"/>
              </a:rPr>
              <a:t>unique count of accounts with at least 1+ opportunity generated through the campaign flight</a:t>
            </a:r>
          </a:p>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Open </a:t>
            </a:r>
            <a:r>
              <a:rPr kumimoji="0" lang="en-US" sz="1600" b="1" i="0" u="none" strike="noStrike" kern="1200" cap="none" spc="0" normalizeH="0" baseline="0" noProof="0" err="1">
                <a:ln>
                  <a:noFill/>
                </a:ln>
                <a:solidFill>
                  <a:srgbClr val="FFFFFF"/>
                </a:solidFill>
                <a:effectLst/>
                <a:uLnTx/>
                <a:uFillTx/>
                <a:latin typeface="Arial"/>
                <a:ea typeface="+mn-ea"/>
                <a:cs typeface="+mn-cs"/>
              </a:rPr>
              <a:t>Opps</a:t>
            </a:r>
            <a:r>
              <a:rPr kumimoji="0" lang="en-US" sz="1600" b="1" i="0" u="none" strike="noStrike" kern="1200" cap="none" spc="0" normalizeH="0" baseline="0" noProof="0">
                <a:ln>
                  <a:noFill/>
                </a:ln>
                <a:solidFill>
                  <a:srgbClr val="FFFFFF"/>
                </a:solidFill>
                <a:effectLst/>
                <a:uLnTx/>
                <a:uFillTx/>
                <a:latin typeface="Arial"/>
                <a:ea typeface="+mn-ea"/>
                <a:cs typeface="+mn-cs"/>
              </a:rPr>
              <a:t>: </a:t>
            </a:r>
            <a:r>
              <a:rPr kumimoji="0" lang="en-US" sz="1600" b="0" i="0" u="none" strike="noStrike" kern="1200" cap="none" spc="0" normalizeH="0" baseline="0" noProof="0">
                <a:ln>
                  <a:noFill/>
                </a:ln>
                <a:solidFill>
                  <a:srgbClr val="FFFFFF"/>
                </a:solidFill>
                <a:effectLst/>
                <a:uLnTx/>
                <a:uFillTx/>
                <a:latin typeface="Arial"/>
                <a:ea typeface="+mn-ea"/>
                <a:cs typeface="+mn-cs"/>
              </a:rPr>
              <a:t>unique count of opportunities generated by accounts </a:t>
            </a:r>
          </a:p>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Total Pipeline: </a:t>
            </a:r>
            <a:r>
              <a:rPr kumimoji="0" lang="en-US" sz="1600" b="0" i="0" u="none" strike="noStrike" kern="1200" cap="none" spc="0" normalizeH="0" baseline="0" noProof="0">
                <a:ln>
                  <a:noFill/>
                </a:ln>
                <a:solidFill>
                  <a:srgbClr val="FFFFFF"/>
                </a:solidFill>
                <a:effectLst/>
                <a:uLnTx/>
                <a:uFillTx/>
                <a:latin typeface="Arial"/>
                <a:ea typeface="+mn-ea"/>
                <a:cs typeface="+mn-cs"/>
              </a:rPr>
              <a:t>total dollars generated across opportunities opened during the campaign flight</a:t>
            </a:r>
          </a:p>
          <a:p>
            <a:pPr marL="0" marR="0" lvl="0" indent="0" algn="l"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mn-cs"/>
              </a:rPr>
              <a:t>Total Closed/Won: </a:t>
            </a:r>
            <a:r>
              <a:rPr kumimoji="0" lang="en-US" sz="1600" b="0" i="0" u="none" strike="noStrike" kern="1200" cap="none" spc="0" normalizeH="0" baseline="0" noProof="0">
                <a:ln>
                  <a:noFill/>
                </a:ln>
                <a:solidFill>
                  <a:srgbClr val="FFFFFF"/>
                </a:solidFill>
                <a:effectLst/>
                <a:uLnTx/>
                <a:uFillTx/>
                <a:latin typeface="Arial"/>
                <a:ea typeface="+mn-ea"/>
                <a:cs typeface="+mn-cs"/>
              </a:rPr>
              <a:t>total dollars closed/won during the campaign flight</a:t>
            </a:r>
          </a:p>
        </p:txBody>
      </p:sp>
    </p:spTree>
    <p:extLst>
      <p:ext uri="{BB962C8B-B14F-4D97-AF65-F5344CB8AC3E}">
        <p14:creationId xmlns:p14="http://schemas.microsoft.com/office/powerpoint/2010/main" val="2211937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CEA9C2-DDD4-4812-B332-38DC5CDE4242}&quot;/&gt;&lt;filename val=&quot;C:\Documents and Settings\kathy.ITSMAWORLD\My Documents\My Adobe Presentations\ABM Overview_Oct11_fn1\data\asimages\{E6CEA9C2-DDD4-4812-B332-38DC5CDE4242}.png&quot;/&gt;&lt;hasEffects val=&quot;1&quot;/&gt;&lt;left val=&quot;213.48&quot;/&gt;&lt;top val=&quot;133.08&quot;/&gt;&lt;width val=&quot;51&quot;/&gt;&lt;height val=&quot;55.2&quot;/&gt;&lt;/ThreeDShapeInfo&gt;"/>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3F389B-5859-42E8-935C-F1A66B4EB839}&quot;/&gt;&lt;filename val=&quot;C:\Documents and Settings\kathy.ITSMAWORLD\My Documents\My Adobe Presentations\ABM Overview_Oct11_fn1\data\asimages\{E63F389B-5859-42E8-935C-F1A66B4EB839}.png&quot;/&gt;&lt;hasEffects val=&quot;1&quot;/&gt;&lt;left val=&quot;103.8&quot;/&gt;&lt;top val=&quot;251.4&quot;/&gt;&lt;width val=&quot;75.48&quot;/&gt;&lt;height val=&quot;87.48&quot;/&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A8ACA6A9-CB14-4ADD-9403-6A080E3F3FA3}&quot;/&gt;&lt;filename val=&quot;C:\Documents and Settings\kathy.ITSMAWORLD\My Documents\My Adobe Presentations\ABM Overview_Oct11_fn1\data\asimages\{A8ACA6A9-CB14-4ADD-9403-6A080E3F3FA3}.png&quot;/&gt;&lt;hasEffects val=&quot;1&quot;/&gt;&lt;left val=&quot;24.48&quot;/&gt;&lt;top val=&quot;390.48&quot;/&gt;&lt;width val=&quot;48&quot;/&gt;&lt;height val=&quot;51.6&quot;/&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CEA9C2-DDD4-4812-B332-38DC5CDE4242}&quot;/&gt;&lt;filename val=&quot;C:\Documents and Settings\kathy.ITSMAWORLD\My Documents\My Adobe Presentations\ABM Overview_Oct11_fn1\data\asimages\{E6CEA9C2-DDD4-4812-B332-38DC5CDE4242}.png&quot;/&gt;&lt;hasEffects val=&quot;1&quot;/&gt;&lt;left val=&quot;213.48&quot;/&gt;&lt;top val=&quot;133.08&quot;/&gt;&lt;width val=&quot;51&quot;/&gt;&lt;height val=&quot;55.2&quot;/&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3F389B-5859-42E8-935C-F1A66B4EB839}&quot;/&gt;&lt;filename val=&quot;C:\Documents and Settings\kathy.ITSMAWORLD\My Documents\My Adobe Presentations\ABM Overview_Oct11_fn1\data\asimages\{E63F389B-5859-42E8-935C-F1A66B4EB839}.png&quot;/&gt;&lt;hasEffects val=&quot;1&quot;/&gt;&lt;left val=&quot;103.8&quot;/&gt;&lt;top val=&quot;251.4&quot;/&gt;&lt;width val=&quot;75.48&quot;/&gt;&lt;height val=&quot;87.48&quot;/&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INFO" val="&lt;ThreeDShapeInfo&gt;&lt;uuid val=&quot;{A8ACA6A9-CB14-4ADD-9403-6A080E3F3FA3}&quot;/&gt;&lt;filename val=&quot;C:\Documents and Settings\kathy.ITSMAWORLD\My Documents\My Adobe Presentations\ABM Overview_Oct11_fn1\data\asimages\{A8ACA6A9-CB14-4ADD-9403-6A080E3F3FA3}.png&quot;/&gt;&lt;hasEffects val=&quot;1&quot;/&gt;&lt;left val=&quot;24.48&quot;/&gt;&lt;top val=&quot;390.48&quot;/&gt;&lt;width val=&quot;48&quot;/&gt;&lt;height val=&quot;51.6&quot;/&gt;&lt;/ThreeDShapeInfo&gt;"/>
</p:tagLst>
</file>

<file path=ppt/theme/theme1.xml><?xml version="1.0" encoding="utf-8"?>
<a:theme xmlns:a="http://schemas.openxmlformats.org/drawingml/2006/main" name="SAP 2019 16x9 black">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9_16x9_black.potx" id="{FAB811BA-6951-4832-99F5-815ED9ADE678}" vid="{53C4EF01-F6DB-4DB6-B097-E6BE75964D4F}"/>
    </a:ext>
  </a:extLst>
</a:theme>
</file>

<file path=ppt/theme/theme2.xml><?xml version="1.0" encoding="utf-8"?>
<a:theme xmlns:a="http://schemas.openxmlformats.org/drawingml/2006/main" name="1_SAP 2019 16x9 black">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2019_16x9_black.potx" id="{FAB811BA-6951-4832-99F5-815ED9ADE678}" vid="{53C4EF01-F6DB-4DB6-B097-E6BE75964D4F}"/>
    </a:ext>
  </a:extLst>
</a:theme>
</file>

<file path=ppt/theme/theme3.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A097AD0F84F14FB0A567E68C3C9CE5" ma:contentTypeVersion="28" ma:contentTypeDescription="Create a new document." ma:contentTypeScope="" ma:versionID="a4b7f8fbd6a2c1af0d2058d49762dca3">
  <xsd:schema xmlns:xsd="http://www.w3.org/2001/XMLSchema" xmlns:xs="http://www.w3.org/2001/XMLSchema" xmlns:p="http://schemas.microsoft.com/office/2006/metadata/properties" xmlns:ns1="http://schemas.microsoft.com/sharepoint/v3" xmlns:ns2="0ab8f08e-0531-402f-bf0e-9e6453a88262" xmlns:ns3="82aa2bb7-3d1a-4777-b42b-342ed3c79416" targetNamespace="http://schemas.microsoft.com/office/2006/metadata/properties" ma:root="true" ma:fieldsID="3f621ab1f6e115540faef4c9b14dabb2" ns1:_="" ns2:_="" ns3:_="">
    <xsd:import namespace="http://schemas.microsoft.com/sharepoint/v3"/>
    <xsd:import namespace="0ab8f08e-0531-402f-bf0e-9e6453a88262"/>
    <xsd:import namespace="82aa2bb7-3d1a-4777-b42b-342ed3c79416"/>
    <xsd:element name="properties">
      <xsd:complexType>
        <xsd:sequence>
          <xsd:element name="documentManagement">
            <xsd:complexType>
              <xsd:all>
                <xsd:element ref="ns2:_dlc_DocId" minOccurs="0"/>
                <xsd:element ref="ns2:_dlc_DocIdUrl" minOccurs="0"/>
                <xsd:element ref="ns2:_dlc_DocIdPersistId" minOccurs="0"/>
                <xsd:element ref="ns1:URL" minOccurs="0"/>
                <xsd:element ref="ns1:PublishingStartDate" minOccurs="0"/>
                <xsd:element ref="ns1:PublishingExpirationDate"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2:SharedWithUsers" minOccurs="0"/>
                <xsd:element ref="ns2:SharedWithDetails"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URL" ma:index="11" nillable="true" ma:displayName="URL" ma:internalName="URL">
      <xsd:complexType>
        <xsd:complexContent>
          <xsd:extension base="dms:URL">
            <xsd:sequence>
              <xsd:element name="Url" type="dms:ValidUrl" minOccurs="0" nillable="true"/>
              <xsd:element name="Description" type="xsd:string" nillable="true"/>
            </xsd:sequence>
          </xsd:extension>
        </xsd:complexContent>
      </xsd:complexType>
    </xsd:element>
    <xsd:element name="PublishingStartDate" ma:index="12" nillable="true" ma:displayName="Scheduling Start Date" ma:description="Scheduling Start Date is a site column created by the Publishing feature. It is used to specify the date and time on which this page will first appear to site visitors." ma:internalName="PublishingStartDate">
      <xsd:simpleType>
        <xsd:restriction base="dms:Unknown"/>
      </xsd:simpleType>
    </xsd:element>
    <xsd:element name="PublishingExpirationDate" ma:index="13"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ab8f08e-0531-402f-bf0e-9e6453a8826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2aa2bb7-3d1a-4777-b42b-342ed3c79416"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0ab8f08e-0531-402f-bf0e-9e6453a88262">S5ZWAVH3VXX5-229477411-88531</_dlc_DocId>
    <_dlc_DocIdUrl xmlns="0ab8f08e-0531-402f-bf0e-9e6453a88262">
      <Url>https://sap.sharepoint.com/sites/105282/AudMkt/TgtAudMkt/Internal/_layouts/15/DocIdRedir.aspx?ID=S5ZWAVH3VXX5-229477411-88531</Url>
      <Description>S5ZWAVH3VXX5-229477411-88531</Description>
    </_dlc_DocIdUrl>
    <URL xmlns="http://schemas.microsoft.com/sharepoint/v3">
      <Url xsi:nil="true"/>
      <Description xsi:nil="true"/>
    </URL>
    <PublishingExpirationDate xmlns="http://schemas.microsoft.com/sharepoint/v3" xsi:nil="true"/>
    <PublishingStartDate xmlns="http://schemas.microsoft.com/sharepoint/v3" xsi:nil="true"/>
    <SharedWithUsers xmlns="0ab8f08e-0531-402f-bf0e-9e6453a88262">
      <UserInfo>
        <DisplayName>Kamstra, Denise</DisplayName>
        <AccountId>139</AccountId>
        <AccountType/>
      </UserInfo>
      <UserInfo>
        <DisplayName>Kolp, Stephanie</DisplayName>
        <AccountId>79</AccountId>
        <AccountType/>
      </UserInfo>
      <UserInfo>
        <DisplayName>Smith, Quincy</DisplayName>
        <AccountId>540</AccountId>
        <AccountType/>
      </UserInfo>
    </SharedWithUsers>
  </documentManagement>
</p:properties>
</file>

<file path=customXml/itemProps1.xml><?xml version="1.0" encoding="utf-8"?>
<ds:datastoreItem xmlns:ds="http://schemas.openxmlformats.org/officeDocument/2006/customXml" ds:itemID="{187B7CBF-CE27-45A5-A7D3-0661418883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ab8f08e-0531-402f-bf0e-9e6453a88262"/>
    <ds:schemaRef ds:uri="82aa2bb7-3d1a-4777-b42b-342ed3c794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5DB48F1-02C2-4BE7-9314-EFC8553DF194}">
  <ds:schemaRefs>
    <ds:schemaRef ds:uri="http://schemas.microsoft.com/sharepoint/v3/contenttype/forms"/>
  </ds:schemaRefs>
</ds:datastoreItem>
</file>

<file path=customXml/itemProps3.xml><?xml version="1.0" encoding="utf-8"?>
<ds:datastoreItem xmlns:ds="http://schemas.openxmlformats.org/officeDocument/2006/customXml" ds:itemID="{E0123EB1-73E1-4899-BCCA-BC2FA50AF44B}">
  <ds:schemaRefs>
    <ds:schemaRef ds:uri="http://schemas.microsoft.com/sharepoint/events"/>
  </ds:schemaRefs>
</ds:datastoreItem>
</file>

<file path=customXml/itemProps4.xml><?xml version="1.0" encoding="utf-8"?>
<ds:datastoreItem xmlns:ds="http://schemas.openxmlformats.org/officeDocument/2006/customXml" ds:itemID="{1821C80B-6FE0-4D94-A59B-9FA676FD4C1A}">
  <ds:schemaRefs>
    <ds:schemaRef ds:uri="http://purl.org/dc/dcmitype/"/>
    <ds:schemaRef ds:uri="http://schemas.microsoft.com/office/infopath/2007/PartnerControls"/>
    <ds:schemaRef ds:uri="http://purl.org/dc/elements/1.1/"/>
    <ds:schemaRef ds:uri="http://schemas.microsoft.com/office/2006/metadata/properties"/>
    <ds:schemaRef ds:uri="0ab8f08e-0531-402f-bf0e-9e6453a88262"/>
    <ds:schemaRef ds:uri="http://schemas.microsoft.com/sharepoint/v3"/>
    <ds:schemaRef ds:uri="http://purl.org/dc/terms/"/>
    <ds:schemaRef ds:uri="http://schemas.microsoft.com/office/2006/documentManagement/types"/>
    <ds:schemaRef ds:uri="http://schemas.openxmlformats.org/package/2006/metadata/core-properties"/>
    <ds:schemaRef ds:uri="82aa2bb7-3d1a-4777-b42b-342ed3c79416"/>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SAP 2019 16x9 black</Template>
  <TotalTime>60</TotalTime>
  <Words>10382</Words>
  <Application>Microsoft Macintosh PowerPoint</Application>
  <PresentationFormat>Custom</PresentationFormat>
  <Paragraphs>2097</Paragraphs>
  <Slides>135</Slides>
  <Notes>55</Notes>
  <HiddenSlides>0</HiddenSlides>
  <MMClips>0</MMClips>
  <ScaleCrop>false</ScaleCrop>
  <HeadingPairs>
    <vt:vector size="6" baseType="variant">
      <vt:variant>
        <vt:lpstr>Fonts Used</vt:lpstr>
      </vt:variant>
      <vt:variant>
        <vt:i4>19</vt:i4>
      </vt:variant>
      <vt:variant>
        <vt:lpstr>Theme</vt:lpstr>
      </vt:variant>
      <vt:variant>
        <vt:i4>2</vt:i4>
      </vt:variant>
      <vt:variant>
        <vt:lpstr>Slide Titles</vt:lpstr>
      </vt:variant>
      <vt:variant>
        <vt:i4>135</vt:i4>
      </vt:variant>
    </vt:vector>
  </HeadingPairs>
  <TitlesOfParts>
    <vt:vector size="156" baseType="lpstr">
      <vt:lpstr>Adelle-Bold</vt:lpstr>
      <vt:lpstr>Arial Black</vt:lpstr>
      <vt:lpstr>Arial Unicode MS</vt:lpstr>
      <vt:lpstr>Avenir Book</vt:lpstr>
      <vt:lpstr>Avenir Roman</vt:lpstr>
      <vt:lpstr>Calibri</vt:lpstr>
      <vt:lpstr>Courier New</vt:lpstr>
      <vt:lpstr>HGｺﾞｼｯｸM</vt:lpstr>
      <vt:lpstr>ＭＳ Ｐゴシック</vt:lpstr>
      <vt:lpstr>Open Sans</vt:lpstr>
      <vt:lpstr>Open Sans Light</vt:lpstr>
      <vt:lpstr>Raleway Black</vt:lpstr>
      <vt:lpstr>Symbol</vt:lpstr>
      <vt:lpstr>System Font Regular</vt:lpstr>
      <vt:lpstr>Times New Roman</vt:lpstr>
      <vt:lpstr>Wingdings</vt:lpstr>
      <vt:lpstr>Wingdings</vt:lpstr>
      <vt:lpstr>Zapf Dingbats</vt:lpstr>
      <vt:lpstr>Arial</vt:lpstr>
      <vt:lpstr>SAP 2019 16x9 black</vt:lpstr>
      <vt:lpstr>1_SAP 2019 16x9 black</vt:lpstr>
      <vt:lpstr>PowerPoint Presentation</vt:lpstr>
      <vt:lpstr>Table of Contents</vt:lpstr>
      <vt:lpstr>Today’s Agenda</vt:lpstr>
      <vt:lpstr>Global Targeted Audience Marketing (GTAM) Team</vt:lpstr>
      <vt:lpstr>Objectives for today</vt:lpstr>
      <vt:lpstr>Introductions | Sirius Decisions</vt:lpstr>
      <vt:lpstr>Brief Review of Pre-Work | ABM Foundations</vt:lpstr>
      <vt:lpstr>Brief Review of Pre-Work | ABM Planning</vt:lpstr>
      <vt:lpstr>Brief Review of Pre-Work | ABM Measurement</vt:lpstr>
      <vt:lpstr>QUOTE HERE FROM SIRIUS CLIENT ABOUT ABM ? </vt:lpstr>
      <vt:lpstr>Introductions | Demandbase</vt:lpstr>
      <vt:lpstr>PowerPoint Presentation</vt:lpstr>
      <vt:lpstr>What Demandbase Does</vt:lpstr>
      <vt:lpstr>TAP 2020 ABM Program Approach</vt:lpstr>
      <vt:lpstr>PowerPoint Presentation</vt:lpstr>
      <vt:lpstr>The 4 Stages of ABM Evolution—FY20 Expanding Stage</vt:lpstr>
      <vt:lpstr>TAP | ABM for TAP Approach</vt:lpstr>
      <vt:lpstr>What’s NEW for 2020? </vt:lpstr>
      <vt:lpstr>TAP | Cluster Methodology </vt:lpstr>
      <vt:lpstr>TAP | Clusters &amp; Insights</vt:lpstr>
      <vt:lpstr>PowerPoint Presentation</vt:lpstr>
      <vt:lpstr>ABM TOP ACCOUNTS PROGRAM | PILOT YEAR EARLY RESULTS </vt:lpstr>
      <vt:lpstr>Q &amp; A</vt:lpstr>
      <vt:lpstr>PowerPoint Presentation</vt:lpstr>
      <vt:lpstr>TAP Resources &amp; Technology </vt:lpstr>
      <vt:lpstr>TAP | Global Offerings</vt:lpstr>
      <vt:lpstr>TAP | Digital Programs</vt:lpstr>
      <vt:lpstr>TAP | Sales Enablement</vt:lpstr>
      <vt:lpstr>PowerPoint Presentation</vt:lpstr>
      <vt:lpstr>Demandbase</vt:lpstr>
      <vt:lpstr>TAP | Demandbase Strategy &amp; Tactics</vt:lpstr>
      <vt:lpstr>TAP | Demandbase Intent Monitoring </vt:lpstr>
      <vt:lpstr>TAP | Demandbase Conversions</vt:lpstr>
      <vt:lpstr>TAP | Demandbase Web Personalization</vt:lpstr>
      <vt:lpstr>TAP | Demandbase Targeting</vt:lpstr>
      <vt:lpstr>Q &amp; A</vt:lpstr>
      <vt:lpstr>SAP Concur ABM 6 Step Process</vt:lpstr>
      <vt:lpstr>SAP Concur | 6 Step ABM Process</vt:lpstr>
      <vt:lpstr>Step 1: Account Selection &amp; Prioritization</vt:lpstr>
      <vt:lpstr>STEP 1 | Account Selection – a critical step  </vt:lpstr>
      <vt:lpstr>STEP 1 | Account Prioritization: framework of options  </vt:lpstr>
      <vt:lpstr>STEP 1 | Account Selection Guidance for TAP </vt:lpstr>
      <vt:lpstr>STEP 1 | Account Selection Tool for TAP</vt:lpstr>
      <vt:lpstr>STEP 1 | Opportunity Map</vt:lpstr>
      <vt:lpstr>What’s the Takeaway?</vt:lpstr>
      <vt:lpstr>Step 2: Research &amp; Insights</vt:lpstr>
      <vt:lpstr>STEP 2 | Research &amp; Insights</vt:lpstr>
      <vt:lpstr>STEP 2 | Research &amp; Insights</vt:lpstr>
      <vt:lpstr>Uses of Intent by Tier</vt:lpstr>
      <vt:lpstr>Digital Marketing</vt:lpstr>
      <vt:lpstr>Direct Mail</vt:lpstr>
      <vt:lpstr>Events</vt:lpstr>
      <vt:lpstr>Customer Marketing</vt:lpstr>
      <vt:lpstr>Sales Enablement</vt:lpstr>
      <vt:lpstr>Step 3: Audience Insights &amp; Stakeholders</vt:lpstr>
      <vt:lpstr>STEP 3 | Audience Insights &amp; Stakeholders </vt:lpstr>
      <vt:lpstr>PowerPoint Presentation</vt:lpstr>
      <vt:lpstr>STEP 3 | Audience Insights &amp; Stakeholders </vt:lpstr>
      <vt:lpstr>STEP 3 | Audience Insights &amp; Stakeholders by Type</vt:lpstr>
      <vt:lpstr>PowerPoint Presentation</vt:lpstr>
      <vt:lpstr>STEP 3 | Account Customer Profile for TAP</vt:lpstr>
      <vt:lpstr>STEP 3 | Account Decision Making Unit for &lt;CLUSTER&gt; </vt:lpstr>
      <vt:lpstr>STEP 3 | Stakeholder Map for &lt;Account&gt;</vt:lpstr>
      <vt:lpstr>Step 4: ABM Messaging &amp; Value Prop</vt:lpstr>
      <vt:lpstr>STEP 4 | ABM Messaging and Value Prop</vt:lpstr>
      <vt:lpstr>STEP 4 | ABM Messaging and Value Prop</vt:lpstr>
      <vt:lpstr>STEP 4 | ABM Messaging and Value Prop: Example</vt:lpstr>
      <vt:lpstr>STEP 4 | ABM Messaging and Value Prop: Example</vt:lpstr>
      <vt:lpstr>STEP 4 | TAP Messaging, Value Prop </vt:lpstr>
      <vt:lpstr>WORKING LUNCH | EXERCISES </vt:lpstr>
      <vt:lpstr>EXERCISE SHEET</vt:lpstr>
      <vt:lpstr>EXERCISE SHEET – Group Presentations</vt:lpstr>
      <vt:lpstr>EXERCISE SHEET</vt:lpstr>
      <vt:lpstr>EXERCISE SHEET – Group Presentations</vt:lpstr>
      <vt:lpstr>EXERCISE SHEET</vt:lpstr>
      <vt:lpstr>EXERCISE SHEET – Group Presentations</vt:lpstr>
      <vt:lpstr>GROUP EXERCISES | PRESENTATION</vt:lpstr>
      <vt:lpstr>Step 5: Marketing &amp; Sales Planning &amp; Execution</vt:lpstr>
      <vt:lpstr>PowerPoint Presentation</vt:lpstr>
      <vt:lpstr>STEP 5 | Marketing &amp; Sales Planning &amp; Execution </vt:lpstr>
      <vt:lpstr>STEP 5 | Marketing &amp; Sales Planning &amp; Execution Example</vt:lpstr>
      <vt:lpstr>STEP 5 | TAP Plan on a Page</vt:lpstr>
      <vt:lpstr>Panel Discussion – Sales &amp; Marketing Planning &amp; Execution Best Practices  </vt:lpstr>
      <vt:lpstr>PowerPoint Presentation</vt:lpstr>
      <vt:lpstr>Step 6: ABM Measurement</vt:lpstr>
      <vt:lpstr>STEP 6 | ABM Measurement</vt:lpstr>
      <vt:lpstr>STEP 6 | ABM Measurement</vt:lpstr>
      <vt:lpstr>PowerPoint Presentation</vt:lpstr>
      <vt:lpstr>STEP 6 | ABM Measurement for TAP</vt:lpstr>
      <vt:lpstr>STEP 6 | ABM Measurement for TAP</vt:lpstr>
      <vt:lpstr>STEP 6 | ABM Measurement for TAP</vt:lpstr>
      <vt:lpstr>BE CLEAR ON KPI’S AND METRICS — CMO DASHBOARD</vt:lpstr>
      <vt:lpstr>Step 6 | ABM Measurement</vt:lpstr>
      <vt:lpstr>Step 6 | ABM Measurement TAP Approach cont’d</vt:lpstr>
      <vt:lpstr>Step 6 | ABM Measurement TAP Approach cont’d</vt:lpstr>
      <vt:lpstr>Step 6 | ABM Measurement</vt:lpstr>
      <vt:lpstr>Cohort methodology and pipeline data </vt:lpstr>
      <vt:lpstr>Opportunities, Pipeline, Revenue</vt:lpstr>
      <vt:lpstr>Opportunities, Pipeline, Revenue</vt:lpstr>
      <vt:lpstr>Measurement | EXERCISE </vt:lpstr>
      <vt:lpstr>TAP ABM Content</vt:lpstr>
      <vt:lpstr>How ABM Content is Different</vt:lpstr>
      <vt:lpstr>PowerPoint Presentation</vt:lpstr>
      <vt:lpstr>2020 Cluster Content Strategy</vt:lpstr>
      <vt:lpstr>TAP Aligned with ENT Value Pillars</vt:lpstr>
      <vt:lpstr>Driven by People Engaging, customized content</vt:lpstr>
      <vt:lpstr>Global Impact &amp; High Growth Engaging, customized content</vt:lpstr>
      <vt:lpstr>Innovation for the Future Engaging, customized content</vt:lpstr>
      <vt:lpstr>Content Best Practice Example</vt:lpstr>
      <vt:lpstr>TAP Marketing Playbook</vt:lpstr>
      <vt:lpstr>TAP Sales Playbook</vt:lpstr>
      <vt:lpstr>Example: Align to Sales Business Plan at Stage 0%</vt:lpstr>
      <vt:lpstr>Align to Sales Business Plan at Stage 10%</vt:lpstr>
      <vt:lpstr>Align to Sales Business Plan at Stage at 25%+</vt:lpstr>
      <vt:lpstr>Where to Access Content</vt:lpstr>
      <vt:lpstr>EXERCISES </vt:lpstr>
      <vt:lpstr>EXERCISE SHEET</vt:lpstr>
      <vt:lpstr>EXERCISE SHEET – Group Presentations</vt:lpstr>
      <vt:lpstr>Wrap-Up &amp; Next Steps</vt:lpstr>
      <vt:lpstr>Next Steps cont’d – Denise</vt:lpstr>
      <vt:lpstr>Appendix</vt:lpstr>
      <vt:lpstr>GTAM | FY20 Areas of Focus</vt:lpstr>
      <vt:lpstr>Who “Owns” ABM Planning Insights?</vt:lpstr>
      <vt:lpstr>TAP | Example: Driven by People Digital Tactics Across Lifecycle</vt:lpstr>
      <vt:lpstr>TAP | Customized Home Pages</vt:lpstr>
      <vt:lpstr>TAP | Demandbase</vt:lpstr>
      <vt:lpstr>TAP | Demandbase Advertising</vt:lpstr>
      <vt:lpstr>TAP | LinkedIn</vt:lpstr>
      <vt:lpstr>TAP | Sales Enablement</vt:lpstr>
      <vt:lpstr>HIGHSPOT for SALES</vt:lpstr>
      <vt:lpstr>Cluster Digital Assets on SAP Platform – Customizable/Personalized </vt:lpstr>
      <vt:lpstr>Driven by People</vt:lpstr>
      <vt:lpstr>Global &amp; High Growth</vt:lpstr>
      <vt:lpstr>Innovation for the Future</vt:lpstr>
      <vt:lpstr>TAP Intervals of Communication Sales and Marketing's Roles &amp; Responsibilities </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creator>John Holland</dc:creator>
  <cp:keywords>2019/16:9/black</cp:keywords>
  <cp:lastModifiedBy>Scott Grand</cp:lastModifiedBy>
  <cp:revision>11</cp:revision>
  <cp:lastPrinted>2019-09-20T18:41:59Z</cp:lastPrinted>
  <dcterms:created xsi:type="dcterms:W3CDTF">2019-09-20T12:57:41Z</dcterms:created>
  <dcterms:modified xsi:type="dcterms:W3CDTF">2020-01-17T20:53:47Z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0x01010049A097AD0F84F14FB0A567E68C3C9CE5</vt:lpwstr>
  </property>
  <property fmtid="{D5CDD505-2E9C-101B-9397-08002B2CF9AE}" pid="4" name="_dlc_DocIdItemGuid">
    <vt:lpwstr>3c642522-112c-4485-85b2-163d86fef789</vt:lpwstr>
  </property>
</Properties>
</file>